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372" r:id="rId2"/>
    <p:sldId id="397" r:id="rId3"/>
    <p:sldId id="373" r:id="rId4"/>
    <p:sldId id="398" r:id="rId5"/>
    <p:sldId id="374" r:id="rId6"/>
    <p:sldId id="399" r:id="rId7"/>
    <p:sldId id="387" r:id="rId8"/>
    <p:sldId id="400" r:id="rId9"/>
    <p:sldId id="348" r:id="rId10"/>
    <p:sldId id="401" r:id="rId11"/>
    <p:sldId id="365" r:id="rId12"/>
    <p:sldId id="402" r:id="rId13"/>
    <p:sldId id="390" r:id="rId14"/>
    <p:sldId id="403" r:id="rId15"/>
    <p:sldId id="389" r:id="rId16"/>
    <p:sldId id="404" r:id="rId17"/>
    <p:sldId id="391" r:id="rId18"/>
    <p:sldId id="405" r:id="rId19"/>
    <p:sldId id="388" r:id="rId20"/>
    <p:sldId id="406" r:id="rId21"/>
    <p:sldId id="319" r:id="rId22"/>
    <p:sldId id="407" r:id="rId23"/>
    <p:sldId id="367" r:id="rId24"/>
    <p:sldId id="408" r:id="rId25"/>
    <p:sldId id="396" r:id="rId26"/>
    <p:sldId id="409" r:id="rId27"/>
    <p:sldId id="368" r:id="rId28"/>
    <p:sldId id="410" r:id="rId29"/>
    <p:sldId id="369" r:id="rId30"/>
    <p:sldId id="411" r:id="rId31"/>
    <p:sldId id="370" r:id="rId32"/>
    <p:sldId id="412" r:id="rId33"/>
    <p:sldId id="329" r:id="rId34"/>
    <p:sldId id="413" r:id="rId35"/>
    <p:sldId id="330" r:id="rId36"/>
    <p:sldId id="414" r:id="rId37"/>
    <p:sldId id="347" r:id="rId38"/>
    <p:sldId id="415" r:id="rId39"/>
    <p:sldId id="375" r:id="rId40"/>
    <p:sldId id="417" r:id="rId41"/>
    <p:sldId id="376" r:id="rId42"/>
    <p:sldId id="418" r:id="rId43"/>
    <p:sldId id="435" r:id="rId44"/>
    <p:sldId id="437" r:id="rId45"/>
    <p:sldId id="393" r:id="rId46"/>
    <p:sldId id="419" r:id="rId47"/>
    <p:sldId id="349" r:id="rId48"/>
    <p:sldId id="420" r:id="rId49"/>
    <p:sldId id="343" r:id="rId50"/>
    <p:sldId id="421" r:id="rId51"/>
    <p:sldId id="371" r:id="rId52"/>
    <p:sldId id="422" r:id="rId53"/>
    <p:sldId id="377" r:id="rId54"/>
    <p:sldId id="423" r:id="rId55"/>
    <p:sldId id="392" r:id="rId56"/>
    <p:sldId id="424" r:id="rId57"/>
    <p:sldId id="378" r:id="rId58"/>
    <p:sldId id="425" r:id="rId59"/>
    <p:sldId id="379" r:id="rId60"/>
    <p:sldId id="426" r:id="rId61"/>
    <p:sldId id="381" r:id="rId62"/>
    <p:sldId id="427" r:id="rId63"/>
    <p:sldId id="380" r:id="rId64"/>
    <p:sldId id="428" r:id="rId65"/>
    <p:sldId id="382" r:id="rId66"/>
    <p:sldId id="429" r:id="rId67"/>
    <p:sldId id="383" r:id="rId68"/>
    <p:sldId id="430" r:id="rId69"/>
    <p:sldId id="386" r:id="rId70"/>
    <p:sldId id="431" r:id="rId71"/>
    <p:sldId id="394" r:id="rId72"/>
    <p:sldId id="432" r:id="rId73"/>
    <p:sldId id="385" r:id="rId74"/>
    <p:sldId id="433" r:id="rId75"/>
    <p:sldId id="384" r:id="rId76"/>
    <p:sldId id="434" r:id="rId77"/>
  </p:sldIdLst>
  <p:sldSz cx="9144000" cy="6858000" type="screen4x3"/>
  <p:notesSz cx="9144000" cy="6858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6" autoAdjust="0"/>
    <p:restoredTop sz="84582" autoAdjust="0"/>
  </p:normalViewPr>
  <p:slideViewPr>
    <p:cSldViewPr>
      <p:cViewPr varScale="1">
        <p:scale>
          <a:sx n="97" d="100"/>
          <a:sy n="97" d="100"/>
        </p:scale>
        <p:origin x="24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D551-AF7F-49E3-B93C-C393806887F0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CE535-DD98-41A7-9FA7-7A0CCF772BC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0900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49942-CEED-406B-8B48-DDD70C8E57FC}" type="slidenum">
              <a:rPr lang="hr-HR" altLang="sr-Latn-RS"/>
              <a:pPr/>
              <a:t>3</a:t>
            </a:fld>
            <a:endParaRPr lang="hr-HR" altLang="sr-Latn-R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altLang="sr-Latn-RS" dirty="0"/>
              <a:t>Porodica</a:t>
            </a:r>
            <a:r>
              <a:rPr lang="sr-Latn-RS" altLang="sr-Latn-RS" baseline="0" dirty="0"/>
              <a:t> krstašica (</a:t>
            </a:r>
            <a:r>
              <a:rPr lang="sr-Latn-RS" altLang="sr-Latn-RS" i="1" baseline="0" dirty="0"/>
              <a:t>Brassicaceae</a:t>
            </a:r>
            <a:r>
              <a:rPr lang="sr-Latn-RS" altLang="sr-Latn-RS" i="0" baseline="0" dirty="0"/>
              <a:t>) se nalaze na petom (odnosno četvrtom) mjestu po brojnosti svojti u Hrvatskoj.</a:t>
            </a:r>
            <a:endParaRPr lang="sr-Latn-RS" altLang="sr-Latn-R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Aurinia sinuata </a:t>
            </a:r>
            <a:r>
              <a:rPr lang="hr-HR" i="0" dirty="0"/>
              <a:t> je česta endemična vrsta uzduž</a:t>
            </a:r>
            <a:r>
              <a:rPr lang="hr-HR" i="0" baseline="0" dirty="0"/>
              <a:t> istočne obale Jadranskog mora. Ima sive finodlakave listove rozete i okrugle komuščice.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6442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Cardaminopsis</a:t>
            </a:r>
            <a:r>
              <a:rPr lang="hr-HR" i="1" baseline="0" dirty="0"/>
              <a:t> croatica </a:t>
            </a:r>
            <a:r>
              <a:rPr lang="hr-HR" i="0" baseline="0" dirty="0"/>
              <a:t> je endem sjeverozapadnih Dinarida. Najveće populacije u Hrvatskoj su na Velebitu. Jedino nalazište izvan Hrvatske je reliktna populacija u istočnoj Bosni. Hazmofit je (biljka stjenjarka).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7766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Arabis scopoliana </a:t>
            </a:r>
            <a:r>
              <a:rPr lang="hr-HR" i="0" baseline="0" dirty="0"/>
              <a:t>je tekođer endem sjeverozapadnih Dinarida. Najveće populacije u Hrvatskoj su također na Velebitu. Hazmofit je (biljka stjenjarka).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776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Velebitska degenija je vjerojatno najpoznatiji hrvatski stenoendem. Dugo</a:t>
            </a:r>
            <a:r>
              <a:rPr lang="hr-HR" baseline="0" dirty="0"/>
              <a:t> se smatralo da vrsta raste samo na nekoliko lokaliteta na Velebitu iznad 1000 m n. m., no 1999. je pronađena populacija na nižim nadmorskim visinama Kapele (Matijević i sur., 1999). Karakteristična je vrsta točila (sipara) – staništa sa sitno lomljenim pokretnim kamenjem pod utjecajem leda i bure. Takve biljke nazivamo točilarkama.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1188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Fibigia triquetra </a:t>
            </a:r>
            <a:r>
              <a:rPr lang="hr-HR" i="0" dirty="0"/>
              <a:t>je stenoendemična</a:t>
            </a:r>
            <a:r>
              <a:rPr lang="hr-HR" i="0" baseline="0" dirty="0"/>
              <a:t> vrsta, koja raste u srednjoj Dalmaciji (Kozjak, Klis, Omiš, Kaštel Sućurac, Biokovo), na otocima Braču i Hvaru te poluotoku Pelješcu. Stariji navodi na Kvarneru i Velebitu vjerojatno su netočni. Hazmofitska je vrsta. Vrsta je često mijenjala nomenklaturu, prvo je bila u rodu </a:t>
            </a:r>
            <a:r>
              <a:rPr lang="hr-HR" i="1" baseline="0" dirty="0"/>
              <a:t>Alyssum</a:t>
            </a:r>
            <a:r>
              <a:rPr lang="hr-HR" i="0" baseline="0" dirty="0"/>
              <a:t>, zatim u rodu </a:t>
            </a:r>
            <a:r>
              <a:rPr lang="hr-HR" i="1" baseline="0" dirty="0"/>
              <a:t>Farsetia</a:t>
            </a:r>
            <a:r>
              <a:rPr lang="hr-HR" i="0" baseline="0" dirty="0"/>
              <a:t>, pa </a:t>
            </a:r>
            <a:r>
              <a:rPr lang="hr-HR" i="1" baseline="0" dirty="0"/>
              <a:t>Fibigia</a:t>
            </a:r>
            <a:r>
              <a:rPr lang="hr-HR" i="0" baseline="0" dirty="0"/>
              <a:t>, pa </a:t>
            </a:r>
            <a:r>
              <a:rPr lang="hr-HR" i="1" baseline="0" dirty="0"/>
              <a:t>Pevalekia</a:t>
            </a:r>
            <a:r>
              <a:rPr lang="hr-HR" i="0" baseline="0" dirty="0"/>
              <a:t>, te novije rješenje u rodu </a:t>
            </a:r>
            <a:r>
              <a:rPr lang="hr-HR" i="1" baseline="0" dirty="0"/>
              <a:t>Resetnikia.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2494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Peltaria alliacea</a:t>
            </a:r>
            <a:r>
              <a:rPr lang="hr-HR" i="0" baseline="0" dirty="0"/>
              <a:t> je karakteristična vrsta ilirsko-jadranskih primorskih točila. Vrsta ima lako prepoznatljive okrugle spljoštene komuščice.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262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porodici </a:t>
            </a:r>
            <a:r>
              <a:rPr lang="hr-HR" i="1" dirty="0"/>
              <a:t>Brassiceae</a:t>
            </a:r>
            <a:r>
              <a:rPr lang="hr-HR" i="1" baseline="0" dirty="0"/>
              <a:t> </a:t>
            </a:r>
            <a:r>
              <a:rPr lang="hr-HR" i="0" baseline="0" dirty="0"/>
              <a:t>samo je jedna kritično ugrožena vrsta – </a:t>
            </a:r>
            <a:r>
              <a:rPr lang="hr-HR" i="1" baseline="0" dirty="0"/>
              <a:t>Alyssum montanum </a:t>
            </a:r>
            <a:r>
              <a:rPr lang="hr-HR" i="0" baseline="0" dirty="0"/>
              <a:t>ssp. </a:t>
            </a:r>
            <a:r>
              <a:rPr lang="hr-HR" i="1" baseline="0" dirty="0"/>
              <a:t>pluscanescens </a:t>
            </a:r>
            <a:r>
              <a:rPr lang="hr-HR" i="0" baseline="0" dirty="0"/>
              <a:t>(samoborska gromotulja). Vrsta je uske rasprostranjenosti – nekoliko nalazišta u Sloveniji i samo jedno nalazište u Hrvatskoj (Smerovišće-Samoborsko gorje).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4783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Iberis</a:t>
            </a:r>
            <a:r>
              <a:rPr lang="hr-HR" i="1" baseline="0" dirty="0"/>
              <a:t> pruitii </a:t>
            </a:r>
            <a:r>
              <a:rPr lang="hr-HR" i="0" baseline="0" dirty="0"/>
              <a:t> je gotovo ugrožena vrsta karakteristična za planinska točila, pa stoga raste na Velebitu u zajednici s endemičnom velebitskom degenijom.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1291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Krstašice</a:t>
            </a:r>
            <a:r>
              <a:rPr lang="hr-HR" baseline="0" dirty="0"/>
              <a:t> ulaze u deset porodica s najviše vrsta korisnog bilja u Hrvatskoj.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3047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Divlja riga (</a:t>
            </a:r>
            <a:r>
              <a:rPr lang="hr-HR" i="1" dirty="0"/>
              <a:t>Diplotaxis tenuifolia</a:t>
            </a:r>
            <a:r>
              <a:rPr lang="hr-HR" i="0" dirty="0"/>
              <a:t>)</a:t>
            </a:r>
            <a:r>
              <a:rPr lang="hr-HR" i="0" baseline="0" dirty="0"/>
              <a:t> sastavni je dio tradicionalnih dalmatinskih mješavina bilja tzv. „divljeg zelja” odnosno „mišancije”. </a:t>
            </a:r>
          </a:p>
          <a:p>
            <a:r>
              <a:rPr lang="hr-HR" i="0" baseline="0" dirty="0"/>
              <a:t>Kultivirana rikola (</a:t>
            </a:r>
            <a:r>
              <a:rPr lang="hr-HR" i="1" baseline="0" dirty="0"/>
              <a:t>Eruca vesicaria </a:t>
            </a:r>
            <a:r>
              <a:rPr lang="hr-HR" i="0" baseline="0" dirty="0"/>
              <a:t>ssp. </a:t>
            </a:r>
            <a:r>
              <a:rPr lang="hr-HR" i="1" baseline="0" dirty="0"/>
              <a:t>sativa</a:t>
            </a:r>
            <a:r>
              <a:rPr lang="hr-HR" i="0" baseline="0" dirty="0"/>
              <a:t>) razlikuje se od divlje rige po bijelim cvjetovima (</a:t>
            </a:r>
            <a:r>
              <a:rPr lang="hr-HR" i="1" baseline="0" dirty="0"/>
              <a:t>Diplotaxis </a:t>
            </a:r>
            <a:r>
              <a:rPr lang="hr-HR" i="0" baseline="0" dirty="0"/>
              <a:t>ima žute).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81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Najčešći</a:t>
            </a:r>
            <a:r>
              <a:rPr lang="hr-HR" baseline="0" dirty="0"/>
              <a:t> rodovi u porodici su </a:t>
            </a:r>
            <a:r>
              <a:rPr lang="hr-HR" i="1" baseline="0" dirty="0"/>
              <a:t>Cardamine, Brassica, Alyssum, Arabis  </a:t>
            </a:r>
            <a:r>
              <a:rPr lang="hr-HR" i="0" baseline="0" dirty="0"/>
              <a:t>i </a:t>
            </a:r>
            <a:r>
              <a:rPr lang="hr-HR" i="1" baseline="0" dirty="0"/>
              <a:t>Erysimum.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2721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ljudskog prehrani koristi se korijen hrena</a:t>
            </a:r>
            <a:r>
              <a:rPr lang="hr-HR" baseline="0" dirty="0"/>
              <a:t> (</a:t>
            </a:r>
            <a:r>
              <a:rPr lang="hr-HR" i="1" baseline="0" dirty="0"/>
              <a:t>Armoracia rusticana</a:t>
            </a:r>
            <a:r>
              <a:rPr lang="hr-HR" i="0" baseline="0" dirty="0"/>
              <a:t>), te listovi potočarke (</a:t>
            </a:r>
            <a:r>
              <a:rPr lang="hr-HR" i="1" baseline="0" dirty="0"/>
              <a:t>Nasturtium officinale</a:t>
            </a:r>
            <a:r>
              <a:rPr lang="hr-HR" i="0" baseline="0" dirty="0"/>
              <a:t>). Na tržnicama se pod nazivom „potočarka” često prodaje kultivirana vrsta </a:t>
            </a:r>
            <a:r>
              <a:rPr lang="hr-HR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Claytonia perfoliata </a:t>
            </a:r>
            <a:r>
              <a:rPr lang="hr-H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(poznata je još pod nazivom „kubanski špinat”).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9150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ljudskog prehrani koristi se korijen hrena</a:t>
            </a:r>
            <a:r>
              <a:rPr lang="hr-HR" baseline="0" dirty="0"/>
              <a:t> (</a:t>
            </a:r>
            <a:r>
              <a:rPr lang="hr-HR" i="1" baseline="0" dirty="0"/>
              <a:t>Armoracia rusticana</a:t>
            </a:r>
            <a:r>
              <a:rPr lang="hr-HR" i="0" baseline="0" dirty="0"/>
              <a:t>), te listovi potočarke (</a:t>
            </a:r>
            <a:r>
              <a:rPr lang="hr-HR" i="1" baseline="0" dirty="0"/>
              <a:t>Nasturtium officinale</a:t>
            </a:r>
            <a:r>
              <a:rPr lang="hr-HR" i="0" baseline="0" dirty="0"/>
              <a:t>).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6881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Kultiviranjem u rodu </a:t>
            </a:r>
            <a:r>
              <a:rPr lang="hr-HR" i="1" dirty="0"/>
              <a:t>Brassica </a:t>
            </a:r>
            <a:r>
              <a:rPr lang="hr-HR" i="0" dirty="0"/>
              <a:t>stvoreni</a:t>
            </a:r>
            <a:r>
              <a:rPr lang="hr-HR" i="0" baseline="0" dirty="0"/>
              <a:t> su brojni, morfološki vrlo različiti varijeteti.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9672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Hrvatskoj su samo dvije</a:t>
            </a:r>
            <a:r>
              <a:rPr lang="hr-HR" baseline="0" dirty="0"/>
              <a:t> invazivne vrste krstašica. Kao što smo već spominjali, najviše vrsta ima porodica </a:t>
            </a:r>
            <a:r>
              <a:rPr lang="hr-HR" i="1" baseline="0" dirty="0"/>
              <a:t>Asteraceae</a:t>
            </a:r>
            <a:r>
              <a:rPr lang="hr-HR" baseline="0" dirty="0"/>
              <a:t>, dok sve ostale porodice imanju manje od 10 invazivnih vrsta.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2079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Diplotaxis</a:t>
            </a:r>
            <a:r>
              <a:rPr lang="hr-HR" i="1" baseline="0" dirty="0"/>
              <a:t> erucoides </a:t>
            </a:r>
            <a:r>
              <a:rPr lang="hr-HR" i="0" baseline="0" dirty="0"/>
              <a:t>je invazivna vrsta ograničena zasad na područje središnje Dalmacije.</a:t>
            </a:r>
            <a:endParaRPr lang="hr-H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3987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Lepidium virginicum</a:t>
            </a:r>
            <a:r>
              <a:rPr lang="hr-HR" i="1" baseline="0" dirty="0"/>
              <a:t> </a:t>
            </a:r>
            <a:r>
              <a:rPr lang="hr-HR" i="0" baseline="0" dirty="0"/>
              <a:t> je puno češća invazivna vrsta, koja naseljava ruderalna staništa. Dosadašnji nalazi upućuju na izdvojene areale u Dalmaciji i u središnjoj i istočnoj Hrvatskoj.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268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Krstašice su porodica s vrlo raznolikim</a:t>
            </a:r>
            <a:r>
              <a:rPr lang="hr-HR" baseline="0" dirty="0"/>
              <a:t> oblicima plodova (komuška/komuščica).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0789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Rod </a:t>
            </a:r>
            <a:r>
              <a:rPr lang="hr-HR" i="1" dirty="0"/>
              <a:t>Biscutella </a:t>
            </a:r>
            <a:r>
              <a:rPr lang="hr-HR" i="0" dirty="0"/>
              <a:t>ima</a:t>
            </a:r>
            <a:r>
              <a:rPr lang="hr-HR" i="0" baseline="0" dirty="0"/>
              <a:t> prepoznatljive komuščice u obliku naočala. Vrsta </a:t>
            </a:r>
            <a:r>
              <a:rPr lang="hr-HR" i="1" baseline="0" dirty="0"/>
              <a:t>B. laevigata </a:t>
            </a:r>
            <a:r>
              <a:rPr lang="hr-HR" i="0" baseline="0" dirty="0"/>
              <a:t>je planinska vrsta cjelovitih listova, dok je </a:t>
            </a:r>
            <a:r>
              <a:rPr lang="hr-HR" i="1" baseline="0" dirty="0"/>
              <a:t>B. cichoriifolia</a:t>
            </a:r>
            <a:r>
              <a:rPr lang="hr-HR" i="0" baseline="0" dirty="0"/>
              <a:t> primorska vrsta urezanih listova.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0789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Vrsta </a:t>
            </a:r>
            <a:r>
              <a:rPr lang="hr-HR" i="1" dirty="0"/>
              <a:t>Alyssoides utriculata</a:t>
            </a:r>
            <a:r>
              <a:rPr lang="hr-HR" i="0" dirty="0"/>
              <a:t> ima</a:t>
            </a:r>
            <a:r>
              <a:rPr lang="hr-HR" i="0" baseline="0" dirty="0"/>
              <a:t> izrazito velike napuhane komuščice.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3134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Cakile maritima </a:t>
            </a:r>
            <a:r>
              <a:rPr lang="hr-HR" i="0" dirty="0"/>
              <a:t>je tipična vrsta pješčanih i šljunkovitih morskih obala</a:t>
            </a:r>
            <a:r>
              <a:rPr lang="hr-HR" i="0" baseline="0" dirty="0"/>
              <a:t> s prepoznatljivim oblikom komuščica (varijabilnost oblika na slici dolje desno) i polusukulentnim listovima.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96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Rod </a:t>
            </a:r>
            <a:r>
              <a:rPr lang="hr-HR" i="1" dirty="0"/>
              <a:t>Cardamine </a:t>
            </a:r>
            <a:r>
              <a:rPr lang="hr-HR" i="0" dirty="0"/>
              <a:t>sadrži čak 24 svojte, koje</a:t>
            </a:r>
            <a:r>
              <a:rPr lang="hr-HR" i="0" baseline="0" dirty="0"/>
              <a:t> se međusobno razlikuju po veličini habitusa, boji cvijeta, obliku listova te staništima koja nastanjuju.</a:t>
            </a:r>
          </a:p>
          <a:p>
            <a:r>
              <a:rPr lang="hr-HR" i="1" baseline="0" dirty="0"/>
              <a:t>Cardamine bulbifera </a:t>
            </a:r>
            <a:r>
              <a:rPr lang="hr-HR" i="0" baseline="0" dirty="0"/>
              <a:t>ima ružičaste cvjetove i bulbile. Rijetka </a:t>
            </a:r>
            <a:r>
              <a:rPr lang="hr-HR" i="1" baseline="0" dirty="0"/>
              <a:t>Cardamine chelidonia </a:t>
            </a:r>
            <a:r>
              <a:rPr lang="hr-HR" i="0" baseline="0" dirty="0"/>
              <a:t> ima ljubičaste cvjetove. </a:t>
            </a:r>
            <a:r>
              <a:rPr lang="hr-HR" i="1" baseline="0" dirty="0"/>
              <a:t>Cardamine enneaphyllos</a:t>
            </a:r>
            <a:r>
              <a:rPr lang="hr-HR" i="0" baseline="0" dirty="0"/>
              <a:t> ima žučkaste cvjetove i listove s devet liski. </a:t>
            </a:r>
            <a:r>
              <a:rPr lang="hr-HR" i="1" baseline="0" dirty="0"/>
              <a:t>Cardamine pratensis</a:t>
            </a:r>
            <a:r>
              <a:rPr lang="hr-HR" i="0" baseline="0" dirty="0"/>
              <a:t> ima bijele cvjetove. </a:t>
            </a:r>
            <a:r>
              <a:rPr lang="hr-HR" i="1" baseline="0" dirty="0"/>
              <a:t>Cardamine impatiens </a:t>
            </a:r>
            <a:r>
              <a:rPr lang="hr-HR" i="0" baseline="0" dirty="0"/>
              <a:t>ima bijele cvjetove i uske liske. </a:t>
            </a:r>
            <a:r>
              <a:rPr lang="hr-HR" i="1" baseline="0" dirty="0"/>
              <a:t>Cardamine hirsuta </a:t>
            </a:r>
            <a:r>
              <a:rPr lang="hr-HR" i="0" baseline="0" dirty="0"/>
              <a:t>je sitnog rasta i veliku okruglu vršnu lisku. </a:t>
            </a:r>
            <a:r>
              <a:rPr lang="hr-HR" i="1" baseline="0" dirty="0"/>
              <a:t>Cardamine pentaphyllos </a:t>
            </a:r>
            <a:r>
              <a:rPr lang="hr-HR" i="0" baseline="0" dirty="0"/>
              <a:t>ima bijele cvjetove i pet liski.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9664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Isatis tinctoria </a:t>
            </a:r>
            <a:r>
              <a:rPr lang="hr-HR" i="0" dirty="0"/>
              <a:t>je relativno visoka vrsta</a:t>
            </a:r>
            <a:r>
              <a:rPr lang="hr-HR" i="0" baseline="0" dirty="0"/>
              <a:t> razgranjenog bogatog cvata. Plodovi su izduženog oblika i karakteristično viseći (većina vrsta krstašica ima uspravne ili stršeće plodove). Biljka se koristila u proizvodnji indiga za bojanje (epitet </a:t>
            </a:r>
            <a:r>
              <a:rPr lang="hr-HR" i="1" baseline="0" dirty="0"/>
              <a:t>tinctoria</a:t>
            </a:r>
            <a:r>
              <a:rPr lang="hr-HR" i="0" baseline="0" dirty="0"/>
              <a:t>!).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3789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Clypeola jonthlaspi </a:t>
            </a:r>
            <a:r>
              <a:rPr lang="hr-HR" i="0" dirty="0"/>
              <a:t> je niska</a:t>
            </a:r>
            <a:r>
              <a:rPr lang="hr-HR" i="0" baseline="0" dirty="0"/>
              <a:t> nježna jednogodišnja krstašica koja raste u našem primorju. Ima sitne okruglo spljoštene viseće komuščice.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8515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Matthiola</a:t>
            </a:r>
            <a:r>
              <a:rPr lang="hr-HR" i="1" baseline="0" dirty="0"/>
              <a:t> incana </a:t>
            </a:r>
            <a:r>
              <a:rPr lang="hr-HR" i="0" baseline="0" dirty="0"/>
              <a:t>je autohtona primorska vrsta koja se proširila i uzgojem u vrtovima. Rijetka vrsta </a:t>
            </a:r>
            <a:r>
              <a:rPr lang="hr-HR" i="1" baseline="0" dirty="0"/>
              <a:t>Matthiola fruticulosa</a:t>
            </a:r>
            <a:r>
              <a:rPr lang="hr-HR" i="0" baseline="0" dirty="0"/>
              <a:t> s uskim listovima poznata je samo sa planine Svilaja i poluotoka Pelješca.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99884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Rotkvice</a:t>
            </a:r>
            <a:r>
              <a:rPr lang="hr-HR" i="0" baseline="0" dirty="0"/>
              <a:t> – divlja vrsta </a:t>
            </a:r>
            <a:r>
              <a:rPr lang="hr-HR" i="1" baseline="0" dirty="0"/>
              <a:t>Raphanus raphinastrum </a:t>
            </a:r>
            <a:r>
              <a:rPr lang="hr-HR" i="0" baseline="0" dirty="0"/>
              <a:t> i kultivirana </a:t>
            </a:r>
            <a:r>
              <a:rPr lang="hr-HR" i="1" baseline="0" dirty="0"/>
              <a:t>Raphanus sativus </a:t>
            </a:r>
            <a:r>
              <a:rPr lang="hr-HR" i="0" baseline="0" dirty="0"/>
              <a:t>imaju karakteristične člankovite komuške.</a:t>
            </a:r>
            <a:endParaRPr lang="hr-H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874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3965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Vrste roda </a:t>
            </a:r>
            <a:r>
              <a:rPr lang="hr-HR" i="1" dirty="0"/>
              <a:t>Sisymbrium</a:t>
            </a:r>
            <a:r>
              <a:rPr lang="hr-HR" i="1" baseline="0" dirty="0"/>
              <a:t> </a:t>
            </a:r>
            <a:r>
              <a:rPr lang="hr-HR" i="0" baseline="0" dirty="0"/>
              <a:t>imaju uske komuške. Kod vrste </a:t>
            </a:r>
            <a:r>
              <a:rPr lang="hr-HR" i="1" baseline="0" dirty="0"/>
              <a:t>Sisymbrium officinale </a:t>
            </a:r>
            <a:r>
              <a:rPr lang="hr-HR" i="0" baseline="0" dirty="0"/>
              <a:t>(najčešća vrsta kod nas) komuške su uspravne, fino dlakave i prilegnute uz grane cvata. Ostaju na biljci i u suhom stanju, pa se može determinirati i izvan vegetacijske sezone. </a:t>
            </a:r>
            <a:endParaRPr lang="hr-H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69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896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Vrste roda </a:t>
            </a:r>
            <a:r>
              <a:rPr lang="hr-HR" i="1" dirty="0"/>
              <a:t>Bunias </a:t>
            </a:r>
            <a:r>
              <a:rPr lang="hr-HR" i="0" dirty="0"/>
              <a:t>imaju</a:t>
            </a:r>
            <a:r>
              <a:rPr lang="hr-HR" i="0" baseline="0" dirty="0"/>
              <a:t> neobične komuščice. </a:t>
            </a:r>
            <a:r>
              <a:rPr lang="hr-HR" i="1" baseline="0" dirty="0"/>
              <a:t>Bunias erucago </a:t>
            </a:r>
            <a:r>
              <a:rPr lang="hr-HR" i="0" baseline="0" dirty="0"/>
              <a:t>je mediteranska vrsta, dok je </a:t>
            </a:r>
            <a:r>
              <a:rPr lang="hr-HR" i="1" baseline="0" dirty="0"/>
              <a:t>B. orientalis </a:t>
            </a:r>
            <a:r>
              <a:rPr lang="hr-HR" i="0" baseline="0" dirty="0"/>
              <a:t>dvojbena vrsta u Hrvatskoj.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71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0939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Coronopus</a:t>
            </a:r>
            <a:r>
              <a:rPr lang="hr-HR" i="1" baseline="0" dirty="0"/>
              <a:t> didymus </a:t>
            </a:r>
            <a:r>
              <a:rPr lang="hr-HR" i="0" baseline="0" dirty="0"/>
              <a:t>je primjer krstašice s puzajućim habitusom. Radi se o mediteranskoj ruderalnoj vrsti sa sitnim komušćicama.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73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86747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Među krstašicama ima i rodova i vrsta s minijaturnim habitusima (</a:t>
            </a:r>
            <a:r>
              <a:rPr lang="hr-HR" i="1" dirty="0"/>
              <a:t>Draba, Erophila,</a:t>
            </a:r>
            <a:r>
              <a:rPr lang="hr-HR" i="1" baseline="0" dirty="0"/>
              <a:t> Hornungia, Hymenolobus, </a:t>
            </a:r>
            <a:r>
              <a:rPr lang="hr-HR" i="0" baseline="0" dirty="0"/>
              <a:t>...). Na slici je </a:t>
            </a:r>
            <a:r>
              <a:rPr lang="hr-HR" i="1" baseline="0" dirty="0"/>
              <a:t>Erophila verna</a:t>
            </a:r>
            <a:r>
              <a:rPr lang="hr-HR" i="0" baseline="0" dirty="0"/>
              <a:t> koja naraste do svega nekoliko centimetara.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75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900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porodici postoji 29</a:t>
            </a:r>
            <a:r>
              <a:rPr lang="hr-HR" baseline="0" dirty="0"/>
              <a:t> endema, što je stavlja na treće mjesto porodica s najviše endema u hrvatskoj flori.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382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Rod</a:t>
            </a:r>
            <a:r>
              <a:rPr lang="hr-HR" baseline="0" dirty="0"/>
              <a:t>ovi s najvećim brojem endema su </a:t>
            </a:r>
            <a:r>
              <a:rPr lang="hr-HR" i="1" baseline="0" dirty="0"/>
              <a:t>Alyssum </a:t>
            </a:r>
            <a:r>
              <a:rPr lang="hr-HR" i="0" baseline="0" dirty="0"/>
              <a:t>(3 svojte), </a:t>
            </a:r>
            <a:r>
              <a:rPr lang="hr-HR" i="1" baseline="0" dirty="0"/>
              <a:t>Aurinia </a:t>
            </a:r>
            <a:r>
              <a:rPr lang="hr-HR" i="0" baseline="0" dirty="0"/>
              <a:t>(7 svojti), </a:t>
            </a:r>
            <a:r>
              <a:rPr lang="hr-HR" i="1" baseline="0" dirty="0"/>
              <a:t>Cardamine </a:t>
            </a:r>
            <a:r>
              <a:rPr lang="hr-HR" i="0" baseline="0" dirty="0"/>
              <a:t>(7 svojti) te </a:t>
            </a:r>
            <a:r>
              <a:rPr lang="hr-HR" i="1" baseline="0" dirty="0"/>
              <a:t>Erysimum </a:t>
            </a:r>
            <a:r>
              <a:rPr lang="hr-HR" i="0" baseline="0" dirty="0"/>
              <a:t>(6 svojti).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7674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Cardamine</a:t>
            </a:r>
            <a:r>
              <a:rPr lang="hr-HR" i="1" baseline="0" dirty="0"/>
              <a:t> kitaibelii </a:t>
            </a:r>
            <a:r>
              <a:rPr lang="hr-HR" i="0" baseline="0" dirty="0"/>
              <a:t>i </a:t>
            </a:r>
            <a:r>
              <a:rPr lang="hr-HR" i="1" baseline="0" dirty="0"/>
              <a:t>Cardamine waldsteinii </a:t>
            </a:r>
            <a:r>
              <a:rPr lang="hr-HR" i="0" baseline="0" dirty="0"/>
              <a:t> su ilirski endemi (endemi sa središtem areala u sjeverozapadnom dijelu Balkanskog polutoka). U skupinu ilirskih endema spadaju mnoge vrste naših hrastovih i bukovih šuma, koje su preživjele u ovom dijelu Europe zadnje glacijale. Zbog toga su naše hrastove i bukove šume floristički puno bogatije od srednjoeuropskih, u kojima su te vrste izumrle.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38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Cardamine</a:t>
            </a:r>
            <a:r>
              <a:rPr lang="hr-HR" i="1" baseline="0" dirty="0"/>
              <a:t> fialae </a:t>
            </a:r>
            <a:r>
              <a:rPr lang="hr-HR" i="0" baseline="0" dirty="0"/>
              <a:t>je endemična ilirsko-jadranska vrsta donedavno poznata samo iz Hercegovine, a nedavno pronađena i u Hrvatskoj (središnja Dalmacija).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748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Tri endemične</a:t>
            </a:r>
            <a:r>
              <a:rPr lang="hr-HR" baseline="0" dirty="0"/>
              <a:t> divlje vrste kupusa rastu na južnojadranskim otocima: </a:t>
            </a:r>
            <a:r>
              <a:rPr lang="hr-HR" i="1" baseline="0" dirty="0"/>
              <a:t>Brassica botteri </a:t>
            </a:r>
            <a:r>
              <a:rPr lang="hr-HR" i="0" baseline="0" dirty="0"/>
              <a:t>(Vela i Mala Palagruža), </a:t>
            </a:r>
            <a:r>
              <a:rPr lang="hr-HR" i="1" baseline="0" dirty="0"/>
              <a:t>Brassica cazzae </a:t>
            </a:r>
            <a:r>
              <a:rPr lang="hr-HR" i="0" baseline="0" dirty="0"/>
              <a:t>(otoci Svetac, Sušac i Kamen kraj Visa) i </a:t>
            </a:r>
            <a:r>
              <a:rPr lang="hr-HR" i="1" baseline="0" dirty="0"/>
              <a:t>Brassica molis  </a:t>
            </a:r>
            <a:r>
              <a:rPr lang="hr-HR" i="0" baseline="0" dirty="0"/>
              <a:t>(otočna skupina Korčule). 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6299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Alyssum austrodalmaticum </a:t>
            </a:r>
            <a:r>
              <a:rPr lang="hr-HR" i="0" dirty="0"/>
              <a:t>je istočnojadranski endem, čiji je</a:t>
            </a:r>
            <a:r>
              <a:rPr lang="hr-HR" i="0" baseline="0" dirty="0"/>
              <a:t> holotip nedavno pronađen u herbariju Hrvatskog prirodoslovnog muzeja. </a:t>
            </a:r>
            <a:r>
              <a:rPr lang="hr-HR" i="1" baseline="0" dirty="0"/>
              <a:t>Locus classicus </a:t>
            </a:r>
            <a:r>
              <a:rPr lang="hr-HR" i="0" baseline="0" dirty="0"/>
              <a:t>(lokalitet na kojima su ubrani primjerci na osnovu kojih je vrsta opisana) jest poluotok Pelješac. </a:t>
            </a:r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017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78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069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446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525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154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26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079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545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795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906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654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911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hyperlink" Target="https://www.google.com/url?sa=i&amp;url=http://www.freenatureimages.eu/Plants/Flora%20C/Cardaminopsis%20croatica/index.html&amp;psig=AOvVaw00X4q16CI3DoZMD1BDyvd2&amp;ust=1586962723532000&amp;source=images&amp;cd=vfe&amp;ved=0CAIQjRxqFwoTCKjonP6W6OgCFQAAAAAdAAAAABAD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url=http://carniolicum.blogspot.com/2014/05/rock-thrush-on-nanos.html&amp;psig=AOvVaw2No2P2l7RmixWtCWAHekPV&amp;ust=1586962445704000&amp;source=images&amp;cd=vfe&amp;ved=0CAIQjRxqFwoTCPCB7P2V6OgCFQAAAAAdAAAAABAV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s://www.google.com/url?sa=i&amp;url=https://eunis.eea.europa.eu/species/163356&amp;psig=AOvVaw2No2P2l7RmixWtCWAHekPV&amp;ust=1586962445704000&amp;source=images&amp;cd=vfe&amp;ved=0CAIQjRxqFwoTCPCB7P2V6OgCFQAAAAAdAAAAABAO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s://www.google.com/url?sa=i&amp;url=https://hr.wikipedia.org/wiki/Uskolisni_dvoredac&amp;psig=AOvVaw1FZEjJm0Yu2iKjY4JAq7OD&amp;ust=1586886276337000&amp;source=images&amp;cd=vfe&amp;ved=0CAIQjRxqFwoTCMjV4Z765egCFQAAAAAdAAAAABAE" TargetMode="External"/><Relationship Id="rId7" Type="http://schemas.openxmlformats.org/officeDocument/2006/relationships/hyperlink" Target="https://www.google.com/url?sa=i&amp;url=https://www.wellgrowseeds.com/product/rocket-salad-eruca-sativa/&amp;psig=AOvVaw3iWIrmk7O3iTqEiyWu0pt1&amp;ust=1586886615982000&amp;source=images&amp;cd=vfe&amp;ved=0CAIQjRxqFwoTCICL5sD75egCFQAAAAAdAAAAABA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hyperlink" Target="https://www.google.com/url?sa=i&amp;url=http://www.maltawildplants.com/CRUC/Eruca_sativa.php&amp;psig=AOvVaw3iWIrmk7O3iTqEiyWu0pt1&amp;ust=1586886615982000&amp;source=images&amp;cd=vfe&amp;ved=0CAIQjRxqFwoTCICL5sD75egCFQAAAAAdAAAAABAn" TargetMode="Externa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fineartamerica.com/featured/left-horseradish-armoracia-rusticana-syn-cochlearia-armoracia-bildagentur-online.html&amp;psig=AOvVaw3pmAXrMhgUw0SQBMsJwTyl&amp;ust=1586887111786000&amp;source=images&amp;cd=vfe&amp;ved=0CAIQjRxqFwoTCPCEh6j95egCFQAAAAAdAAAAABAD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https://www.google.com/url?sa=i&amp;url=https://hr.wikipedia.org/wiki/Ljekovita_poto%C4%8Darka&amp;psig=AOvVaw1NiwxB5t8xWN0746pcyhVC&amp;ust=1586887146587000&amp;source=images&amp;cd=vfe&amp;ved=0CAIQjRxqFwoTCODOy7j95egCFQAAAAAdAAAAABAD" TargetMode="Externa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nature.com/articles/sdata2016119&amp;psig=AOvVaw1dfRt23EuhnSGhAfU_992k&amp;ust=1586957967849000&amp;source=images&amp;cd=vfe&amp;ved=0CAIQjRxqFwoTCOiHh6OF6OgCFQAAAAAdAAAAABAJ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s://www.google.com/url?sa=i&amp;url=https://www.etsy.com/no-en/listing/109033622/cabbage-kale-savoy-brussel-sprouts-salad&amp;psig=AOvVaw1dfRt23EuhnSGhAfU_992k&amp;ust=1586957967849000&amp;source=images&amp;cd=vfe&amp;ved=0CAIQjRxqFwoTCOiHh6OF6OgCFQAAAAAdAAAAABAW" TargetMode="Externa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hyperlink" Target="https://www.google.com/url?sa=i&amp;url=https://wswa.org.au/western_weeds/brassicaceae.htm&amp;psig=AOvVaw1lVyCiiily5CDqdDV9EjXj&amp;ust=1586957691676000&amp;source=images&amp;cd=vfe&amp;ved=0CAIQjRxqFwoTCKjgvZ-E6OgCFQAAAAAdAAAAABAK" TargetMode="External"/><Relationship Id="rId7" Type="http://schemas.openxmlformats.org/officeDocument/2006/relationships/hyperlink" Target="https://www.google.com/url?sa=i&amp;url=https://canope.ac-besancon.fr/flore/Brassicaceae/famille/brassicaceae_page2.htm&amp;psig=AOvVaw0eytqI4K19NL_9hco-Hxnn&amp;ust=1586958263044000&amp;source=images&amp;cd=vfe&amp;ved=0CAIQjRxqFwoTCLDvgLCG6OgCFQAAAAAdAAAAABAJ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hyperlink" Target="https://www.google.com/url?sa=i&amp;url=http://www.plantsoftheworldonline.org/taxon/urn:lsid:ipni.org:names:30000087-2&amp;psig=AOvVaw0eytqI4K19NL_9hco-Hxnn&amp;ust=1586958263044000&amp;source=images&amp;cd=vfe&amp;ved=0CAIQjRxqFwoTCLDvgLCG6OgCFQAAAAAdAAAAABAD" TargetMode="Externa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dbiodbs.units.it/carso/chiavi_pub25?usr%3Dadmin%26n%3D796%26specie%3D265&amp;psig=AOvVaw32tNUGajlkFKLDIcCvOykW&amp;ust=1586887953579000&amp;source=images&amp;cd=vfe&amp;ved=0CAIQjRxqFwoTCMCkgbuA5ugCFQAAAAAdAAAAABA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hyperlink" Target="https://www.google.com/url?sa=i&amp;url=https://www.biolib.cz/en/image/id179902/&amp;psig=AOvVaw0b6baX8q3vDsDuz1K2eMSQ&amp;ust=1586887986102000&amp;source=images&amp;cd=vfe&amp;ved=0CAIQjRxqFwoTCLDUp8qA5ugCFQAAAAAdAAAAABAk" TargetMode="External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hyperlink" Target="https://www.google.com/url?sa=i&amp;url=https://commons.wikimedia.org/wiki/File:Alyssoides_utriculata_2.JPG&amp;psig=AOvVaw1fAd81NCDOSkeCaankUX2_&amp;ust=1586888311838000&amp;source=images&amp;cd=vfe&amp;ved=0CAIQjRxqFwoTCICXnO-B5ugCFQAAAAAdAAAAABAz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s://www.google.com/url?sa=i&amp;url=https://commons.wikimedia.org/wiki/File:Cakile_maritima_baltica_kz2.jpg&amp;psig=AOvVaw1vWKA7wrZpGZ0XgpLL7cLL&amp;ust=1586888654914000&amp;source=images&amp;cd=vfe&amp;ved=0CAIQjRxqFwoTCOCv2YmD5ugCFQAAAAAdAAAAABAq" TargetMode="External"/><Relationship Id="rId7" Type="http://schemas.openxmlformats.org/officeDocument/2006/relationships/hyperlink" Target="https://www.google.com/url?sa=i&amp;url=https://www.researchgate.net/figure/Fruit-shape-variation-in-Cakile-a-Cakile-edentula-subsp-edentula-from-Boltons_fig1_256548437&amp;psig=AOvVaw3IIFFaGn5X-tIAbs3Syesa&amp;ust=1586888769725000&amp;source=images&amp;cd=vfe&amp;ved=0CAIQjRxqFwoTCOje0sKD5ugCFQAAAAAdAAAAABAQ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s://www.google.com/url?sa=i&amp;url=https://www.flickr.com/photos/38952331@N00/33123857/&amp;psig=AOvVaw1vWKA7wrZpGZ0XgpLL7cLL&amp;ust=1586888654914000&amp;source=images&amp;cd=vfe&amp;ved=0CAIQjRxqFwoTCOCv2YmD5ugCFQAAAAAdAAAAABAx" TargetMode="Externa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s://www.google.com/url?sa=i&amp;url=https://eo.wikipedia.org/wiki/Isatis_tinctoria&amp;psig=AOvVaw1oM54JX6n6-VuBpwmHIq53&amp;ust=1586889125587000&amp;source=images&amp;cd=vfe&amp;ved=0CAIQjRxqFwoTCMCWjfKE5ugCFQAAAAAdAAAAABAD" TargetMode="External"/><Relationship Id="rId7" Type="http://schemas.openxmlformats.org/officeDocument/2006/relationships/hyperlink" Target="https://www.google.com/url?sa=i&amp;url=https://www.naturesrainbow.co.uk/tag/indigo-dye/&amp;psig=AOvVaw1TNIKu9qK4lKCVxm7ZJpdI&amp;ust=1586889211378000&amp;source=images&amp;cd=vfe&amp;ved=0CAIQjRxqFwoTCPivxJeF5ugCFQAAAAAdAAAAABA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hyperlink" Target="https://www.google.com/url?sa=i&amp;url=https://garden.org/plants/photo/141807/&amp;psig=AOvVaw1TNIKu9qK4lKCVxm7ZJpdI&amp;ust=1586889211378000&amp;source=images&amp;cd=vfe&amp;ved=0CAIQjRxqFwoTCPivxJeF5ugCFQAAAAAdAAAAABAE" TargetMode="External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flora.org.il/en/plants/CLYJON/&amp;psig=AOvVaw31XdLj4xKxxFiIirkX3cwC&amp;ust=1586888973029000&amp;source=images&amp;cd=vfe&amp;ved=0CAIQjRxqFwoTCOit7KCE5ugCFQAAAAAdAAAAABA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hyperlink" Target="https://www.google.com/url?sa=i&amp;url=http://flora.org.il/en/plants/CLYJON/&amp;psig=AOvVaw31XdLj4xKxxFiIirkX3cwC&amp;ust=1586888973029000&amp;source=images&amp;cd=vfe&amp;ved=0CAIQjRxqFwoTCOit7KCE5ugCFQAAAAAdAAAAABAQ" TargetMode="External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brc.ac.uk/plantatlas/plant/matthiola-incana&amp;psig=AOvVaw1Y7YI6B5dWNJHG8LclaS3X&amp;ust=1586889361341000&amp;source=images&amp;cd=vfe&amp;ved=0CAIQjRxqFwoTCNDv7NyF5ugCFQAAAAAdAAAAABAD" TargetMode="Externa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hyperlink" Target="https://www.google.com/url?sa=i&amp;url=http://www.huismanfoto.eu/Album%20103%20wilde%20flora%20Costa%20Blanca%203/slides/IMG_0417%20Matthiola%20fruticulosa%2014033.html&amp;psig=AOvVaw0YkDVBZhczs_3qFUUtjSJT&amp;ust=1586889405680000&amp;source=images&amp;cd=vfe&amp;ved=0CAIQjRxqFwoTCPiqi_CF5ugCFQAAAAAdAAAAABAJ" TargetMode="Externa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hyperlink" Target="https://www.google.com/url?sa=i&amp;url=http://www.seasonalwildflowers.com/sea-radish.html&amp;psig=AOvVaw0-9hwuKaWVLCfd7Eklsw5A&amp;ust=1586889566808000&amp;source=images&amp;cd=vfe&amp;ved=0CAIQjRxqFwoTCPiThbqG5ugCFQAAAAAdAAAAABAX" TargetMode="External"/><Relationship Id="rId7" Type="http://schemas.openxmlformats.org/officeDocument/2006/relationships/hyperlink" Target="https://www.google.com/url?sa=i&amp;url=https://www.coolinarika.com/namirnica/rotkvica/&amp;psig=AOvVaw3so9ZlO4PRj7ldXpqXC2SQ&amp;ust=1586889687171000&amp;source=images&amp;cd=vfe&amp;ved=0CAIQjRxqFwoTCKjnp_eG5ugCFQAAAAAdAAAAABAd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hyperlink" Target="https://www.google.com/url?sa=i&amp;url=https://eol.org/pages/584018&amp;psig=AOvVaw3fn8n8uc3N-r8x-9IEOeMT&amp;ust=1586889620897000&amp;source=images&amp;cd=vfe&amp;ved=0CAIQjRxqFwoTCNj4gtaG5ugCFQAAAAAdAAAAABAD" TargetMode="External"/><Relationship Id="rId4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flora.org.il/en/plants/SISOFF/&amp;psig=AOvVaw1NQ2gFKE9e4kew5doZIQbe&amp;ust=1586942942893000&amp;source=images&amp;cd=vfe&amp;ved=0CAIQjRxqFwoTCIjR4qvN5-gCFQAAAAAdAAAAABA1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hyperlink" Target="https://www.google.com/url?sa=i&amp;url=http://www.maltawildplants.com/!incl/FT00.php?ft_spp%3DSisymbrium%20officinale%20%26ft_eng%3DHedge%20Mustard%26ft_pos%3D20%26ft_faml%3DCRUC%26ft_code%3DSSYOF%26ft_prot%3D1%26ft_key%3D5353594f462d53656564506f64342e6a7067%26ft_key2%3DZmnsgdq%20ognsn%20ne%20sgd%20eqths%20hm%20rhst.&amp;psig=AOvVaw3ytzSADiNPqWr6lXcUkzh7&amp;ust=1586943101702000&amp;source=images&amp;cd=vfe&amp;ved=0CAIQjRxqFwoTCODm-vrN5-gCFQAAAAAdAAAAABAR" TargetMode="External"/><Relationship Id="rId4" Type="http://schemas.openxmlformats.org/officeDocument/2006/relationships/image" Target="../media/image9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s://www.google.com/url?sa=i&amp;url=https://it.wikipedia.org/wiki/File:Cardamine-enneaphyllos-flowers.jpg&amp;psig=AOvVaw2wZA4HMUt7cBu5N8tWSHX1&amp;ust=1586944654707000&amp;source=images&amp;cd=vfe&amp;ved=0CAIQjRxqFwoTCJiC99vT5-gCFQAAAAAdAAAAABAJ" TargetMode="External"/><Relationship Id="rId3" Type="http://schemas.openxmlformats.org/officeDocument/2006/relationships/hyperlink" Target="https://www.google.com/url?sa=i&amp;url=https://fineartamerica.com/featured/1-coralroot-cardamine-bulbifera-bob-gibbons.html&amp;psig=AOvVaw230maWj6_l_r4LNhku-M7Q&amp;ust=1586943260336000&amp;source=images&amp;cd=vfe&amp;ved=0CAIQjRxqFwoTCPCM3cDO5-gCFQAAAAAdAAAAABAV" TargetMode="External"/><Relationship Id="rId7" Type="http://schemas.openxmlformats.org/officeDocument/2006/relationships/hyperlink" Target="https://www.google.com/url?sa=i&amp;url=https://plants.ces.ncsu.edu/plants/cardamine-hirsuta/&amp;psig=AOvVaw25wlS4P9Xixt0T0oPri7Zk&amp;ust=1586943518511000&amp;source=images&amp;cd=vfe&amp;ved=0CAIQjRxqFwoTCJD-obrP5-gCFQAAAAAdAAAAABAR" TargetMode="Externa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https://www.google.com/url?sa=i&amp;url=http://www.luontoportti.com/suomi/en/kukkakasvit/large-bittercress&amp;psig=AOvVaw2u6U0i9bZsS_S5Gl0nU14R&amp;ust=1586943730658000&amp;source=images&amp;cd=vfe&amp;ved=0CAIQjRxqFwoTCICKwKPQ5-gCFQAAAAAdAAAAABAI" TargetMode="External"/><Relationship Id="rId5" Type="http://schemas.openxmlformats.org/officeDocument/2006/relationships/hyperlink" Target="https://www.google.com/url?sa=i&amp;url=https://www.biolib.cz/cz/image/id287089/&amp;psig=AOvVaw2ipDNWaftdPSTCX5l0I1NE&amp;ust=1586943341463000&amp;source=images&amp;cd=vfe&amp;ved=0CAIQjRxqFwoTCPjqke_O5-gCFQAAAAAdAAAAABAJ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plantea.com.hr/cunjasti-repusac/&amp;psig=AOvVaw3uool7WdkVPZsZl9e0xOZG&amp;ust=1586961246858000&amp;source=images&amp;cd=vfe&amp;ved=0CAIQjRxqFwoTCMi7zMCR6OgCFQAAAAAdAAAAABA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hyperlink" Target="https://www.google.com/url?sa=i&amp;url=https://flora.nhm-wien.ac.at/Seiten-Arten/Bunias-orientalis.htm&amp;psig=AOvVaw3jvJlIM1WjFF9eDytHWO3L&amp;ust=1586961629747000&amp;source=images&amp;cd=vfe&amp;ved=0CAIQjRxqFwoTCLDW6PeS6OgCFQAAAAAdAAAAABAX" TargetMode="External"/><Relationship Id="rId4" Type="http://schemas.openxmlformats.org/officeDocument/2006/relationships/image" Target="../media/image9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hyperlink" Target="https://www.google.com/url?sa=i&amp;url=http://flora.org.il/en/plants/CORDID/&amp;psig=AOvVaw3oL75vEGl-849E4GdpYF08&amp;ust=1586942665615000&amp;source=images&amp;cd=vfe&amp;ved=0CAIQjRxqFwoTCODOkKbM5-gCFQAAAAAdAAAAABAi" TargetMode="External"/><Relationship Id="rId7" Type="http://schemas.openxmlformats.org/officeDocument/2006/relationships/hyperlink" Target="https://www.google.com/url?sa=i&amp;url=http://flora.org.il/en/plants/CORDID/&amp;psig=AOvVaw3oL75vEGl-849E4GdpYF08&amp;ust=1586942665615000&amp;source=images&amp;cd=vfe&amp;ved=0CAIQjRxqFwoTCODOkKbM5-gCFQAAAAAdAAAAABA1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hyperlink" Target="https://www.google.com/url?sa=i&amp;url=http://www.southeasternflora.com/view_flora.php?plantid%3D1161&amp;psig=AOvVaw3oL75vEGl-849E4GdpYF08&amp;ust=1586942665615000&amp;source=images&amp;cd=vfe&amp;ved=0CAIQjRxqFwoTCODOkKbM5-gCFQAAAAAdAAAAABAp" TargetMode="External"/><Relationship Id="rId4" Type="http://schemas.openxmlformats.org/officeDocument/2006/relationships/image" Target="../media/image9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pbase.com/lennartj/image/133813911&amp;psig=AOvVaw3tu_TUgeI2AspNK5VVGwm3&amp;ust=1586942516228000&amp;source=images&amp;cd=vfe&amp;ved=0CAIQjRxqFwoTCPi2l-DL5-gCFQAAAAAdAAAAABAI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hyperlink" Target="https://www.google.com/url?sa=i&amp;url=https://de.m.wikipedia.org/wiki/Datei:Erophila_verna.jpeg&amp;psig=AOvVaw3tu_TUgeI2AspNK5VVGwm3&amp;ust=1586942516228000&amp;source=images&amp;cd=vfe&amp;ved=0CAIQjRxqFwoTCPi2l-DL5-gCFQAAAAAdAAAAABAN" TargetMode="External"/><Relationship Id="rId4" Type="http://schemas.openxmlformats.org/officeDocument/2006/relationships/image" Target="../media/image9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>
            <a:normAutofit/>
          </a:bodyPr>
          <a:lstStyle/>
          <a:p>
            <a:r>
              <a:rPr lang="hr-HR" b="1" dirty="0"/>
              <a:t>Flora Hrvatske</a:t>
            </a:r>
            <a:endParaRPr lang="hr-HR" sz="1700" b="1" dirty="0"/>
          </a:p>
        </p:txBody>
      </p:sp>
    </p:spTree>
    <p:extLst>
      <p:ext uri="{BB962C8B-B14F-4D97-AF65-F5344CB8AC3E}">
        <p14:creationId xmlns:p14="http://schemas.microsoft.com/office/powerpoint/2010/main" val="121808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0C27-D717-4B3D-896D-069F77CB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7016D-0B56-43A6-A2CC-FB51A7154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hr-HR" dirty="0"/>
              <a:t> porodici postoji 29 endema, što je stavlja na treće mjesto porodica s najviše endema u hrvatskoj flori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84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8" t="12199" r="27246" b="15067"/>
          <a:stretch/>
        </p:blipFill>
        <p:spPr bwMode="auto">
          <a:xfrm>
            <a:off x="1900418" y="620700"/>
            <a:ext cx="6992757" cy="617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13810" y="1991696"/>
            <a:ext cx="3600400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3810" y="1197151"/>
            <a:ext cx="380379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3810" y="3536225"/>
            <a:ext cx="2795686" cy="1185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13810" y="5013176"/>
            <a:ext cx="1920694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388" y="65656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b="1" dirty="0"/>
              <a:t>Endemi</a:t>
            </a:r>
            <a:endParaRPr lang="en-US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B04B0C-8E78-4B3B-8091-9A7E430BBD6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1C5A44D8-BCA2-44D8-822F-C50FC6B44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5E8587DB-ADA6-4085-AE35-EB74FD72E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31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AF0F-18CB-462B-B201-02BA9B28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54AF-E80E-411F-B325-4F0A984C1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hr-HR" dirty="0"/>
              <a:t>odovi s najvećim brojem endema su </a:t>
            </a:r>
            <a:r>
              <a:rPr lang="hr-HR" i="1" dirty="0"/>
              <a:t>Alyssum </a:t>
            </a:r>
            <a:r>
              <a:rPr lang="hr-HR" dirty="0"/>
              <a:t>(3 svojte), </a:t>
            </a:r>
            <a:r>
              <a:rPr lang="hr-HR" i="1" dirty="0"/>
              <a:t>Aurinia </a:t>
            </a:r>
            <a:r>
              <a:rPr lang="hr-HR" dirty="0"/>
              <a:t>(7 svojti), </a:t>
            </a:r>
            <a:r>
              <a:rPr lang="hr-HR" i="1" dirty="0"/>
              <a:t>Cardamine </a:t>
            </a:r>
            <a:r>
              <a:rPr lang="hr-HR" dirty="0"/>
              <a:t>(7 svojti) te </a:t>
            </a:r>
            <a:r>
              <a:rPr lang="hr-HR" i="1" dirty="0"/>
              <a:t>Erysimum </a:t>
            </a:r>
            <a:r>
              <a:rPr lang="hr-HR" dirty="0"/>
              <a:t>(6 svojti)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69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t="21635" r="39617" b="24903"/>
          <a:stretch/>
        </p:blipFill>
        <p:spPr bwMode="auto">
          <a:xfrm>
            <a:off x="4572000" y="739192"/>
            <a:ext cx="377568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0825" y="606135"/>
            <a:ext cx="2672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Cardamine kitaibelii </a:t>
            </a:r>
            <a:r>
              <a:rPr lang="hr-HR" b="1" dirty="0"/>
              <a:t>Bech.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476" r="37643" b="13270"/>
          <a:stretch/>
        </p:blipFill>
        <p:spPr bwMode="auto">
          <a:xfrm>
            <a:off x="293425" y="971437"/>
            <a:ext cx="3708925" cy="278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3338" y="3791035"/>
            <a:ext cx="2809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Cardamine waldsteinii </a:t>
            </a:r>
            <a:r>
              <a:rPr lang="hr-HR" b="1" dirty="0"/>
              <a:t>Dyer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23932" r="38561" b="17920"/>
          <a:stretch/>
        </p:blipFill>
        <p:spPr bwMode="auto">
          <a:xfrm>
            <a:off x="4572000" y="3965450"/>
            <a:ext cx="3625146" cy="280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26126" r="37607" b="4650"/>
          <a:stretch/>
        </p:blipFill>
        <p:spPr bwMode="auto">
          <a:xfrm>
            <a:off x="293425" y="4127555"/>
            <a:ext cx="3952545" cy="268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15E4E0-FBDD-4873-A991-B1A74194ABC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6D2EFCB9-54F7-4252-BA9F-A880057D7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13F445B-B7D7-4572-AE18-A5B6A384C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06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i="1" dirty="0"/>
              <a:t>Cardamine kitaibelii </a:t>
            </a:r>
            <a:r>
              <a:rPr lang="hr-HR" dirty="0"/>
              <a:t>i </a:t>
            </a:r>
            <a:r>
              <a:rPr lang="hr-HR" i="1" dirty="0"/>
              <a:t>Cardamine waldsteinii </a:t>
            </a:r>
            <a:r>
              <a:rPr lang="hr-HR" dirty="0"/>
              <a:t> su ilirski endemi (endemi sa središtem areala u sjeverozapadnom dijelu Balkanskog polutoka)</a:t>
            </a:r>
            <a:endParaRPr lang="en-GB" dirty="0"/>
          </a:p>
          <a:p>
            <a:r>
              <a:rPr lang="en-GB" dirty="0"/>
              <a:t>u</a:t>
            </a:r>
            <a:r>
              <a:rPr lang="hr-HR" dirty="0"/>
              <a:t> skupinu ilirskih endema spadaju mnoge vrste naših hrastovih i bukovih šuma, koje su preživjele u ovom dijelu Europe zadnje glacijale. Zbog toga su naše hrastove i bukove šume floristički puno bogatije od srednjoeuropskih, u kojima su te vrste izumrle. 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051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335" y="620688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Cardamine fialae </a:t>
            </a:r>
            <a:r>
              <a:rPr lang="hr-HR" b="1" dirty="0"/>
              <a:t>Fritsch</a:t>
            </a:r>
            <a:endParaRPr lang="en-US" b="1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32793" r="35779" b="5863"/>
          <a:stretch/>
        </p:blipFill>
        <p:spPr bwMode="auto">
          <a:xfrm>
            <a:off x="287275" y="944592"/>
            <a:ext cx="4390846" cy="248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6" t="12615" r="51499" b="10280"/>
          <a:stretch/>
        </p:blipFill>
        <p:spPr bwMode="auto">
          <a:xfrm>
            <a:off x="4923186" y="620688"/>
            <a:ext cx="399544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25062" r="43415" b="32417"/>
          <a:stretch/>
        </p:blipFill>
        <p:spPr bwMode="auto">
          <a:xfrm>
            <a:off x="1074838" y="5121385"/>
            <a:ext cx="2596764" cy="17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26952" r="19963" b="16848"/>
          <a:stretch/>
        </p:blipFill>
        <p:spPr bwMode="auto">
          <a:xfrm>
            <a:off x="323528" y="3464443"/>
            <a:ext cx="4109527" cy="165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430516-3B01-4623-A9D3-B838D51B766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22C78B53-111C-42D1-A257-5C8311FCB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7C8B782C-6144-4AE2-8AC8-D5525E589C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730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Cardamine fialae </a:t>
            </a:r>
            <a:r>
              <a:rPr lang="hr-HR" dirty="0"/>
              <a:t>je endemična ilirsko-jadranska vrsta donedavno poznata samo iz Hercegovine, a nedavno pronađena i u Hrvatskoj (središnja Dalmacija)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86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673322"/>
            <a:ext cx="6157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Brassica botteri </a:t>
            </a:r>
            <a:r>
              <a:rPr lang="hr-HR" b="1" dirty="0"/>
              <a:t>Vis. – palagruški kupus</a:t>
            </a:r>
          </a:p>
          <a:p>
            <a:r>
              <a:rPr lang="hr-HR" b="1" i="1" dirty="0"/>
              <a:t>Brassica cazzae </a:t>
            </a:r>
            <a:r>
              <a:rPr lang="hr-HR" b="1" dirty="0"/>
              <a:t>Ginzb. Et Teyber – sušački kupus</a:t>
            </a:r>
          </a:p>
          <a:p>
            <a:r>
              <a:rPr lang="hr-HR" b="1" i="1" dirty="0"/>
              <a:t>Brassica molis </a:t>
            </a:r>
            <a:r>
              <a:rPr lang="hr-HR" b="1" dirty="0"/>
              <a:t>Vis. – korčulanski kupus</a:t>
            </a:r>
            <a:endParaRPr lang="en-US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14541" r="37816" b="10057"/>
          <a:stretch/>
        </p:blipFill>
        <p:spPr bwMode="auto">
          <a:xfrm>
            <a:off x="387436" y="1700808"/>
            <a:ext cx="3520904" cy="270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25839" r="37962" b="13457"/>
          <a:stretch/>
        </p:blipFill>
        <p:spPr bwMode="auto">
          <a:xfrm>
            <a:off x="436791" y="4545512"/>
            <a:ext cx="3520904" cy="212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22282" r="40067" b="25871"/>
          <a:stretch/>
        </p:blipFill>
        <p:spPr bwMode="auto">
          <a:xfrm>
            <a:off x="5148064" y="4829671"/>
            <a:ext cx="2790115" cy="203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 t="30330" r="42920" b="26372"/>
          <a:stretch/>
        </p:blipFill>
        <p:spPr bwMode="auto">
          <a:xfrm>
            <a:off x="4860032" y="872111"/>
            <a:ext cx="2803750" cy="185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26141" r="41399" b="30142"/>
          <a:stretch/>
        </p:blipFill>
        <p:spPr bwMode="auto">
          <a:xfrm>
            <a:off x="5154754" y="2826899"/>
            <a:ext cx="2790115" cy="190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E244DDB-39C0-4291-BD26-ACADA89671A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FDA9E9DC-85AA-441E-9B0C-9CC0E20B2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FF4A232-87ED-4411-B24D-3859B543D1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833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hr-HR" dirty="0"/>
              <a:t>ri endemične divlje vrste kupusa rastu na južnojadranskim otocima: </a:t>
            </a:r>
            <a:r>
              <a:rPr lang="hr-HR" i="1" dirty="0"/>
              <a:t>Brassica botteri </a:t>
            </a:r>
            <a:r>
              <a:rPr lang="hr-HR" dirty="0"/>
              <a:t>(Vela i Mala Palagruža), </a:t>
            </a:r>
            <a:r>
              <a:rPr lang="hr-HR" i="1" dirty="0"/>
              <a:t>Brassica cazzae </a:t>
            </a:r>
            <a:r>
              <a:rPr lang="hr-HR" dirty="0"/>
              <a:t>(otoci Svetac, Sušac i Kamen kraj Visa) i </a:t>
            </a:r>
            <a:r>
              <a:rPr lang="hr-HR" i="1" dirty="0"/>
              <a:t>Brassica molis  </a:t>
            </a:r>
            <a:r>
              <a:rPr lang="hr-HR" dirty="0"/>
              <a:t>(otočna skupina Korčule)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520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5528" r="13394" b="9036"/>
          <a:stretch/>
        </p:blipFill>
        <p:spPr bwMode="auto">
          <a:xfrm>
            <a:off x="5076056" y="696623"/>
            <a:ext cx="3690446" cy="546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6146140"/>
            <a:ext cx="8350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/>
              <a:t>Španiel, S. et al., 2018: </a:t>
            </a:r>
            <a:r>
              <a:rPr lang="en-US" sz="1400" dirty="0"/>
              <a:t>The lost and rediscovered holotype of </a:t>
            </a:r>
            <a:r>
              <a:rPr lang="en-US" sz="1400" i="1" dirty="0"/>
              <a:t>Alyssum </a:t>
            </a:r>
            <a:r>
              <a:rPr lang="en-US" sz="1400" i="1" dirty="0" err="1"/>
              <a:t>austrodalmaticum</a:t>
            </a:r>
            <a:r>
              <a:rPr lang="en-US" sz="1400" i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Brassicaceae</a:t>
            </a:r>
            <a:r>
              <a:rPr lang="en-US" sz="1400" dirty="0"/>
              <a:t>) is in line with the latest taxonomic treatment</a:t>
            </a:r>
            <a:r>
              <a:rPr lang="hr-HR" sz="1400" dirty="0"/>
              <a:t>. Phytotaxa 379(1):57-65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7130"/>
            <a:ext cx="4564046" cy="321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27" y="980728"/>
            <a:ext cx="2475813" cy="185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611396"/>
            <a:ext cx="371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/>
              <a:t>Alyssum austrodalmaticum </a:t>
            </a:r>
            <a:r>
              <a:rPr lang="hr-HR" b="1" dirty="0"/>
              <a:t>Trinajstić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BFDBA9-4463-4C17-A206-F69899307E8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D48377ED-252A-4B07-B188-42CAA7487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8570744A-1B7B-4437-AA71-7CAFF100A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5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B5348-815F-4218-B978-A6B3BFF4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Krstašice (</a:t>
            </a:r>
            <a:r>
              <a:rPr lang="hr-HR" b="1" i="1" dirty="0"/>
              <a:t>Brassicaceae</a:t>
            </a:r>
            <a:r>
              <a:rPr lang="hr-HR" b="1" dirty="0"/>
              <a:t>) u flori Hrvatske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81365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Alyssum austrodalmaticum </a:t>
            </a:r>
            <a:r>
              <a:rPr lang="hr-HR" dirty="0"/>
              <a:t>je istočnojadranski endem, čiji je holotip nedavno pronađen u herbariju Hrvatskog prirodoslovnog muzeja</a:t>
            </a:r>
            <a:endParaRPr lang="en-GB" dirty="0"/>
          </a:p>
          <a:p>
            <a:r>
              <a:rPr lang="en-GB" i="1" dirty="0"/>
              <a:t>l</a:t>
            </a:r>
            <a:r>
              <a:rPr lang="hr-HR" i="1" dirty="0"/>
              <a:t>ocus classicus </a:t>
            </a:r>
            <a:r>
              <a:rPr lang="hr-HR" dirty="0"/>
              <a:t>(lokalitet na kojima su ubrani primjerci na osnovu kojih je vrsta opisana) jest poluotok Pelješac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6806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088" y="692696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/>
              <a:t>Aurinia sinuata </a:t>
            </a:r>
            <a:r>
              <a:rPr lang="hr-HR" b="1" dirty="0"/>
              <a:t>(L.) Griseb.</a:t>
            </a:r>
            <a:endParaRPr lang="en-US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9542" r="50925" b="17868"/>
          <a:stretch/>
        </p:blipFill>
        <p:spPr bwMode="auto">
          <a:xfrm>
            <a:off x="224572" y="1203862"/>
            <a:ext cx="3665963" cy="485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25719" r="37593" b="4458"/>
          <a:stretch/>
        </p:blipFill>
        <p:spPr bwMode="auto">
          <a:xfrm>
            <a:off x="4067360" y="692696"/>
            <a:ext cx="4630247" cy="31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7" t="19359" r="37735" b="14959"/>
          <a:stretch/>
        </p:blipFill>
        <p:spPr bwMode="auto">
          <a:xfrm>
            <a:off x="4967752" y="4149080"/>
            <a:ext cx="2829464" cy="266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102089-DF14-46EC-A804-EB7953783B4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4F270CA6-F914-4237-9496-83C3CD961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AF1D0460-D6C6-4CB7-8B70-A1BD14328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Aurinia sinuata </a:t>
            </a:r>
            <a:r>
              <a:rPr lang="hr-HR" dirty="0"/>
              <a:t> je česta endemična vrsta uzduž istočne obale Jadranskog mora</a:t>
            </a:r>
            <a:endParaRPr lang="en-GB" dirty="0"/>
          </a:p>
          <a:p>
            <a:r>
              <a:rPr lang="en-GB" dirty="0" err="1"/>
              <a:t>i</a:t>
            </a:r>
            <a:r>
              <a:rPr lang="hr-HR" dirty="0"/>
              <a:t>ma sive finodlakave listove rozete i okrugle komuščice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59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177" y="73733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Cardaminopsis croatica </a:t>
            </a:r>
            <a:r>
              <a:rPr lang="hr-HR" b="1" dirty="0"/>
              <a:t>(Schott, Nyman et Kotschy) Jáv.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10885" r="37802" b="13572"/>
          <a:stretch/>
        </p:blipFill>
        <p:spPr bwMode="auto">
          <a:xfrm>
            <a:off x="179512" y="1196752"/>
            <a:ext cx="5850618" cy="432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28247" r="40883" b="17864"/>
          <a:stretch/>
        </p:blipFill>
        <p:spPr bwMode="auto">
          <a:xfrm>
            <a:off x="6152277" y="3334748"/>
            <a:ext cx="2812211" cy="218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ardaminopsis croatic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586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4F5E90-2D52-4303-851D-B86207D05FE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F1A49656-8647-4465-A9BF-579DF7027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F8E415B-8494-4F93-BCB8-9133F84C3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469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Cardaminopsis croatica </a:t>
            </a:r>
            <a:r>
              <a:rPr lang="hr-HR" dirty="0"/>
              <a:t> je endem sjeverozapadnih Dinarida</a:t>
            </a:r>
            <a:endParaRPr lang="en-GB" dirty="0"/>
          </a:p>
          <a:p>
            <a:r>
              <a:rPr lang="en-GB" dirty="0"/>
              <a:t>n</a:t>
            </a:r>
            <a:r>
              <a:rPr lang="hr-HR" dirty="0"/>
              <a:t>ajveće populacije u Hrvatskoj su na Velebitu</a:t>
            </a:r>
            <a:endParaRPr lang="en-GB" dirty="0"/>
          </a:p>
          <a:p>
            <a:r>
              <a:rPr lang="en-GB" dirty="0"/>
              <a:t>j</a:t>
            </a:r>
            <a:r>
              <a:rPr lang="hr-HR" dirty="0"/>
              <a:t>edino nalazište izvan Hrvatske je reliktna populacija u istočnoj Bosni</a:t>
            </a:r>
            <a:endParaRPr lang="en-GB" dirty="0"/>
          </a:p>
          <a:p>
            <a:r>
              <a:rPr lang="hr-HR" dirty="0"/>
              <a:t>azmofit je (biljka stjenjarka)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476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590833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Arabis scopoliana </a:t>
            </a:r>
            <a:r>
              <a:rPr lang="hr-HR" b="1" dirty="0"/>
              <a:t>Boiss.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88038"/>
            <a:ext cx="32480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Arabis scopoliana - Boiss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arniolicum - birding &amp; wildlife in Slovenia; the blog of ...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694425"/>
            <a:ext cx="3320033" cy="250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CFBD73-E7AA-4DD5-AF3F-8908D079826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FF555775-734E-4A7A-B2F2-B10E80253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CA5A80C8-5FB3-42EA-9DCC-AEEC78554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784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Arabis scopoliana </a:t>
            </a:r>
            <a:r>
              <a:rPr lang="hr-HR" dirty="0"/>
              <a:t>je tekođer endem sjeverozapadnih Dinarida</a:t>
            </a:r>
            <a:endParaRPr lang="en-GB" dirty="0"/>
          </a:p>
          <a:p>
            <a:r>
              <a:rPr lang="en-GB" dirty="0"/>
              <a:t>n</a:t>
            </a:r>
            <a:r>
              <a:rPr lang="hr-HR" dirty="0"/>
              <a:t>ajveće populacije u Hrvatskoj su također na Velebitu</a:t>
            </a:r>
            <a:endParaRPr lang="en-GB" dirty="0"/>
          </a:p>
          <a:p>
            <a:r>
              <a:rPr lang="en-GB" dirty="0"/>
              <a:t>h</a:t>
            </a:r>
            <a:r>
              <a:rPr lang="hr-HR" dirty="0"/>
              <a:t>azmofit je (biljka stjenjarka)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715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50696"/>
            <a:ext cx="3377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Degenia velebitica </a:t>
            </a:r>
            <a:r>
              <a:rPr lang="hr-HR" b="1" dirty="0"/>
              <a:t>(Degen) Hayek</a:t>
            </a:r>
          </a:p>
        </p:txBody>
      </p:sp>
      <p:pic>
        <p:nvPicPr>
          <p:cNvPr id="9218" name="Picture 2" descr="http://upload.wikimedia.org/wikipedia/commons/4/49/Degenia_velebitica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12100"/>
            <a:ext cx="453650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allima.sk/fotos/degenia_velebitica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59250"/>
            <a:ext cx="3184039" cy="26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19620" r="39959" b="17332"/>
          <a:stretch/>
        </p:blipFill>
        <p:spPr bwMode="auto">
          <a:xfrm>
            <a:off x="5292080" y="3492845"/>
            <a:ext cx="3168352" cy="28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6301760"/>
            <a:ext cx="8739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/>
              <a:t>Matijević M., Mihelj D., Loschnigg V., Matijević Ž., Randić M. (1999): </a:t>
            </a:r>
            <a:r>
              <a:rPr lang="hr-HR" sz="1200" dirty="0"/>
              <a:t>A new locality of the species Degenia velebitica (Degen) Hayek (Brassicaceae) in Croatia. Nat. Croat. 8(2): 147-154.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A4A7A5-E46E-46CE-AC06-9E12ED00550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4E85F9D3-9AEF-4C36-BEB7-D5595BA72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A51E1550-FF27-4BE2-BB34-2F0EA2A3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244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lnSpcReduction="10000"/>
          </a:bodyPr>
          <a:lstStyle/>
          <a:p>
            <a:r>
              <a:rPr lang="hr-HR" dirty="0"/>
              <a:t>Velebitska degenija je vjerojatno najpoznatiji hrvatski stenoendem</a:t>
            </a:r>
            <a:endParaRPr lang="en-GB" dirty="0"/>
          </a:p>
          <a:p>
            <a:r>
              <a:rPr lang="en-GB" dirty="0"/>
              <a:t>d</a:t>
            </a:r>
            <a:r>
              <a:rPr lang="hr-HR" dirty="0"/>
              <a:t>ugo se smatralo da vrsta raste samo na nekoliko lokaliteta na Velebitu iznad 1000 m n. m., no 1999. je pronađena populacija na nižim nadmorskim visinama Kapele (Matijević i sur., 1999)</a:t>
            </a:r>
            <a:endParaRPr lang="en-GB" dirty="0"/>
          </a:p>
          <a:p>
            <a:r>
              <a:rPr lang="en-GB" dirty="0"/>
              <a:t>k</a:t>
            </a:r>
            <a:r>
              <a:rPr lang="hr-HR" dirty="0"/>
              <a:t>arakteristična je vrsta točila (sipara) – staništa sa sitno lomljenim pokretnim kamenjem pod utjecajem leda i bure. Takve biljke nazivamo točilarkama.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36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92696"/>
            <a:ext cx="373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Fibigia triquetra </a:t>
            </a:r>
            <a:r>
              <a:rPr lang="hr-HR" b="1" dirty="0"/>
              <a:t>(DC.) Boiss. ex Prantl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14938" r="37562" b="10385"/>
          <a:stretch/>
        </p:blipFill>
        <p:spPr bwMode="auto">
          <a:xfrm>
            <a:off x="250825" y="1196752"/>
            <a:ext cx="4705618" cy="36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9462" r="37416" b="13178"/>
          <a:stretch/>
        </p:blipFill>
        <p:spPr bwMode="auto">
          <a:xfrm>
            <a:off x="4499992" y="3378449"/>
            <a:ext cx="4498900" cy="33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18236" r="39747" b="16586"/>
          <a:stretch/>
        </p:blipFill>
        <p:spPr bwMode="auto">
          <a:xfrm>
            <a:off x="5580112" y="685588"/>
            <a:ext cx="2587924" cy="263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F0A4C4-68E6-4448-AC13-2B541EEFEC4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E76B2C48-4D34-42CB-BC32-D90B3D65E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2B9676AB-8CF2-4959-8388-19C6EA9F9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36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642938"/>
            <a:ext cx="64706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68725"/>
            <a:ext cx="6470650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63513" y="669925"/>
            <a:ext cx="18372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b="1" dirty="0"/>
              <a:t>Najveće porodice</a:t>
            </a:r>
          </a:p>
          <a:p>
            <a:r>
              <a:rPr lang="hr-HR" altLang="sr-Latn-RS" b="1" dirty="0"/>
              <a:t>hrvatske flore</a:t>
            </a:r>
          </a:p>
          <a:p>
            <a:endParaRPr lang="hr-HR" altLang="sr-Latn-RS" b="1" dirty="0"/>
          </a:p>
        </p:txBody>
      </p:sp>
      <p:sp>
        <p:nvSpPr>
          <p:cNvPr id="11" name="Rectangle 10"/>
          <p:cNvSpPr/>
          <p:nvPr/>
        </p:nvSpPr>
        <p:spPr>
          <a:xfrm>
            <a:off x="2464328" y="4401128"/>
            <a:ext cx="640715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2483768" y="1448800"/>
            <a:ext cx="640715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E26792-CDC8-4017-AE92-4116A052016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ABE9FAF2-9073-41BF-90CB-470894945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EA08ADB-FB8B-46A3-9AE8-C3439F75F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964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65" y="876113"/>
            <a:ext cx="8229600" cy="5505475"/>
          </a:xfrm>
        </p:spPr>
        <p:txBody>
          <a:bodyPr>
            <a:normAutofit lnSpcReduction="10000"/>
          </a:bodyPr>
          <a:lstStyle/>
          <a:p>
            <a:r>
              <a:rPr lang="hr-HR" i="1" dirty="0"/>
              <a:t>Fibigia triquetra </a:t>
            </a:r>
            <a:r>
              <a:rPr lang="hr-HR" dirty="0"/>
              <a:t>je stenoendemična vrsta, koja raste u srednjoj Dalmaciji (Kozjak, Klis, Omiš, Kaštel Sućurac, Biokovo), na otocima Braču i Hvaru te poluotoku Pelješcu</a:t>
            </a:r>
            <a:endParaRPr lang="en-GB" dirty="0"/>
          </a:p>
          <a:p>
            <a:r>
              <a:rPr lang="en-GB" dirty="0"/>
              <a:t>s</a:t>
            </a:r>
            <a:r>
              <a:rPr lang="hr-HR" dirty="0"/>
              <a:t>tariji navodi na Kvarneru i Velebitu vjerojatno su netočni</a:t>
            </a:r>
            <a:endParaRPr lang="en-GB" dirty="0"/>
          </a:p>
          <a:p>
            <a:r>
              <a:rPr lang="en-GB" dirty="0"/>
              <a:t>h</a:t>
            </a:r>
            <a:r>
              <a:rPr lang="hr-HR" dirty="0"/>
              <a:t>azmofitska je vrsta</a:t>
            </a:r>
            <a:endParaRPr lang="en-GB" dirty="0"/>
          </a:p>
          <a:p>
            <a:r>
              <a:rPr lang="en-GB" dirty="0"/>
              <a:t>v</a:t>
            </a:r>
            <a:r>
              <a:rPr lang="hr-HR" dirty="0"/>
              <a:t>rsta je često mijenjala nomenklaturu, prvo je bila u rodu </a:t>
            </a:r>
            <a:r>
              <a:rPr lang="hr-HR" i="1" dirty="0"/>
              <a:t>Alyssum</a:t>
            </a:r>
            <a:r>
              <a:rPr lang="hr-HR" dirty="0"/>
              <a:t>, zatim u rodu </a:t>
            </a:r>
            <a:r>
              <a:rPr lang="hr-HR" i="1" dirty="0"/>
              <a:t>Farsetia</a:t>
            </a:r>
            <a:r>
              <a:rPr lang="hr-HR" dirty="0"/>
              <a:t>, pa </a:t>
            </a:r>
            <a:r>
              <a:rPr lang="hr-HR" i="1" dirty="0"/>
              <a:t>Fibigia</a:t>
            </a:r>
            <a:r>
              <a:rPr lang="hr-HR" dirty="0"/>
              <a:t>, pa </a:t>
            </a:r>
            <a:r>
              <a:rPr lang="hr-HR" i="1" dirty="0"/>
              <a:t>Pevalekia</a:t>
            </a:r>
            <a:r>
              <a:rPr lang="hr-HR" dirty="0"/>
              <a:t>, te novije rješenje u rodu </a:t>
            </a:r>
            <a:r>
              <a:rPr lang="hr-HR" i="1" dirty="0"/>
              <a:t>Resetnikia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88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11396"/>
            <a:ext cx="225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Peltaria alliacea </a:t>
            </a:r>
            <a:r>
              <a:rPr lang="hr-HR" b="1" dirty="0"/>
              <a:t>Jacq.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2566" r="37339" b="13736"/>
          <a:stretch/>
        </p:blipFill>
        <p:spPr bwMode="auto">
          <a:xfrm>
            <a:off x="262987" y="1060050"/>
            <a:ext cx="3702996" cy="266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18958" r="53843" b="6918"/>
          <a:stretch/>
        </p:blipFill>
        <p:spPr bwMode="auto">
          <a:xfrm>
            <a:off x="5212078" y="666779"/>
            <a:ext cx="3552897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t="24357" r="38551" b="13379"/>
          <a:stretch/>
        </p:blipFill>
        <p:spPr bwMode="auto">
          <a:xfrm>
            <a:off x="869004" y="3987745"/>
            <a:ext cx="3122762" cy="284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2EEDA4A-521D-4110-B714-2301D1BDB40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DA988CB1-79E1-4355-ACAF-0E78785B6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BADAE2DA-6DE0-4388-8137-240526D46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78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Peltaria alliacea</a:t>
            </a:r>
            <a:r>
              <a:rPr lang="hr-HR" dirty="0"/>
              <a:t> je karakteristična vrsta ilirsko-jadranskih primorskih točila</a:t>
            </a:r>
            <a:endParaRPr lang="en-GB" dirty="0"/>
          </a:p>
          <a:p>
            <a:r>
              <a:rPr lang="en-GB" dirty="0"/>
              <a:t>v</a:t>
            </a:r>
            <a:r>
              <a:rPr lang="hr-HR" dirty="0"/>
              <a:t>rsta ima lako prepoznatljive okrugle spljoštene komuščice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902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53" y="744237"/>
            <a:ext cx="394838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ME" b="1" dirty="0"/>
              <a:t>Crvena knjiga vaskularne flore Hrvatske</a:t>
            </a:r>
          </a:p>
          <a:p>
            <a:pPr>
              <a:buFontTx/>
              <a:buChar char="-"/>
            </a:pPr>
            <a:r>
              <a:rPr lang="sr-Latn-ME" dirty="0"/>
              <a:t> 1  kritično ugrožena (CR)</a:t>
            </a:r>
          </a:p>
          <a:p>
            <a:pPr>
              <a:buFontTx/>
              <a:buChar char="-"/>
            </a:pPr>
            <a:r>
              <a:rPr lang="sr-Latn-ME" dirty="0"/>
              <a:t> 1 ugrožena (EN)</a:t>
            </a:r>
          </a:p>
          <a:p>
            <a:pPr>
              <a:buFontTx/>
              <a:buChar char="-"/>
            </a:pPr>
            <a:r>
              <a:rPr lang="sr-Latn-ME" dirty="0"/>
              <a:t> 1 osjetljiva (VU)</a:t>
            </a:r>
          </a:p>
          <a:p>
            <a:pPr>
              <a:buFontTx/>
              <a:buChar char="-"/>
            </a:pPr>
            <a:r>
              <a:rPr lang="sr-Latn-ME" dirty="0"/>
              <a:t> 19  gotovo ugrožene (NT)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4282" y="2411596"/>
            <a:ext cx="5581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Alyssum montanum </a:t>
            </a:r>
            <a:r>
              <a:rPr lang="hr-HR" b="1" dirty="0"/>
              <a:t>L. ssp. </a:t>
            </a:r>
            <a:r>
              <a:rPr lang="hr-HR" b="1" i="1" dirty="0"/>
              <a:t>pluscanescens</a:t>
            </a:r>
            <a:r>
              <a:rPr lang="hr-HR" b="1" dirty="0"/>
              <a:t> (Raim. ex Baumgartner) Trpin</a:t>
            </a:r>
            <a:r>
              <a:rPr lang="sr-Latn-ME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14" descr="UICN Med, Medoffice, Red List, Catego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19" y="776871"/>
            <a:ext cx="3045619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24665" r="37720" b="21092"/>
          <a:stretch/>
        </p:blipFill>
        <p:spPr bwMode="auto">
          <a:xfrm>
            <a:off x="5380886" y="3429000"/>
            <a:ext cx="3583602" cy="26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2772" r="37769" b="10762"/>
          <a:stretch/>
        </p:blipFill>
        <p:spPr bwMode="auto">
          <a:xfrm>
            <a:off x="303612" y="3089472"/>
            <a:ext cx="4871043" cy="365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E8FEB9-11CA-4BBF-9104-211E48B3A61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630200BD-3D77-4210-9F90-BACD6CFE8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080985E7-C745-4E73-830C-00AE3301A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hr-HR" dirty="0"/>
              <a:t> porodici </a:t>
            </a:r>
            <a:r>
              <a:rPr lang="hr-HR" i="1" dirty="0"/>
              <a:t>Brassiceae </a:t>
            </a:r>
            <a:r>
              <a:rPr lang="hr-HR" dirty="0"/>
              <a:t>samo je jedna kritično ugrožena vrsta – </a:t>
            </a:r>
            <a:r>
              <a:rPr lang="hr-HR" i="1" dirty="0"/>
              <a:t>Alyssum montanum </a:t>
            </a:r>
            <a:r>
              <a:rPr lang="hr-HR" dirty="0"/>
              <a:t>ssp. </a:t>
            </a:r>
            <a:r>
              <a:rPr lang="hr-HR" i="1" dirty="0"/>
              <a:t>pluscanescens </a:t>
            </a:r>
            <a:r>
              <a:rPr lang="hr-HR" dirty="0"/>
              <a:t>(samoborska gromotulja)</a:t>
            </a:r>
            <a:endParaRPr lang="en-GB" dirty="0"/>
          </a:p>
          <a:p>
            <a:r>
              <a:rPr lang="en-GB" dirty="0"/>
              <a:t>v</a:t>
            </a:r>
            <a:r>
              <a:rPr lang="hr-HR" dirty="0"/>
              <a:t>rsta je uske rasprostranjenosti – nekoliko nalazišta u Sloveniji i samo jedno nalazište u Hrvatskoj (Smerovišće-Samoborsko gorje)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6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t="9781" r="37810" b="18225"/>
          <a:stretch/>
        </p:blipFill>
        <p:spPr bwMode="auto">
          <a:xfrm>
            <a:off x="323528" y="1484784"/>
            <a:ext cx="496301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8" t="20505" r="34544" b="14531"/>
          <a:stretch/>
        </p:blipFill>
        <p:spPr bwMode="auto">
          <a:xfrm>
            <a:off x="5364088" y="1878012"/>
            <a:ext cx="3528392" cy="329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5DC12B-B8B0-4621-A147-EC39AE9CB75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6211F874-8E4F-4A61-877D-CCE4EC86A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F9881716-F8FF-4D98-94A7-C2B08FC58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CE6CE06-F9F0-467E-A378-21482A42D0FA}"/>
              </a:ext>
            </a:extLst>
          </p:cNvPr>
          <p:cNvSpPr/>
          <p:nvPr/>
        </p:nvSpPr>
        <p:spPr>
          <a:xfrm>
            <a:off x="179388" y="698310"/>
            <a:ext cx="2413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Iberis pruitii </a:t>
            </a:r>
            <a:r>
              <a:rPr lang="hr-HR" b="1" dirty="0"/>
              <a:t>Tineo </a:t>
            </a:r>
            <a:r>
              <a:rPr lang="sr-Latn-ME" b="1" dirty="0">
                <a:solidFill>
                  <a:srgbClr val="FF0000"/>
                </a:solidFill>
              </a:rPr>
              <a:t>(NT)</a:t>
            </a:r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Iberis pruitii </a:t>
            </a:r>
            <a:r>
              <a:rPr lang="hr-HR" dirty="0"/>
              <a:t> je gotovo ugrožena vrsta karakteristična za planinska točila, pa stoga raste na Velebitu u zajednici s endemičnom velebitskom degenijom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776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380978"/>
              </p:ext>
            </p:extLst>
          </p:nvPr>
        </p:nvGraphicFramePr>
        <p:xfrm>
          <a:off x="467544" y="980728"/>
          <a:ext cx="586581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Chart" r:id="rId4" imgW="8201045" imgH="7172472" progId="Excel.Chart.8">
                  <p:embed/>
                </p:oleObj>
              </mc:Choice>
              <mc:Fallback>
                <p:oleObj name="Chart" r:id="rId4" imgW="8201045" imgH="7172472" progId="Excel.Chart.8">
                  <p:embed/>
                  <p:pic>
                    <p:nvPicPr>
                      <p:cNvPr id="0" name="Object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980728"/>
                        <a:ext cx="586581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Group 2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251186"/>
              </p:ext>
            </p:extLst>
          </p:nvPr>
        </p:nvGraphicFramePr>
        <p:xfrm>
          <a:off x="6444208" y="1988840"/>
          <a:ext cx="2235200" cy="2810510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Family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Poaceae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Fabaceae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Asteraceae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Rosaceae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Lamiaceae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Ranunculaceae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Brassicaceae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Apiaceae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Liliaceae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kumimoji="0" lang="hr-HR" altLang="sr-Latn-R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Scrophulariaceae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kumimoji="0" lang="hr-HR" altLang="sr-Latn-R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7504" y="561806"/>
            <a:ext cx="1370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b="1" dirty="0"/>
              <a:t>Korisno bilje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1285" y="3861048"/>
            <a:ext cx="22322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  <a:noFill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C33970-8D94-4450-A9A9-CBBDBBBE939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5AB381E1-E3E1-4A0C-AF13-7A767E231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578AF6A2-076B-4D6C-A09F-B6087AFC8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40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hr-HR" dirty="0"/>
              <a:t>rstašice ulaze u deset porodica s najviše vrsta korisnog bilja u Hrvatskoj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687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skolisni dvoredac – Wikipedij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09733"/>
            <a:ext cx="3600000" cy="54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ruca sativa (Salad Mustard) : MaltaWildPlants.com - the online ...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3610" r="5195" b="7749"/>
          <a:stretch/>
        </p:blipFill>
        <p:spPr bwMode="auto">
          <a:xfrm>
            <a:off x="5213869" y="620688"/>
            <a:ext cx="3168352" cy="36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ocket Salad / Arugula Seeds | Malaysia | WHT Wellgrow Seed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34" y="4269093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6681" y="6237312"/>
            <a:ext cx="1900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1200" i="1" dirty="0"/>
              <a:t>Diplotaxis tenuifolia </a:t>
            </a:r>
            <a:r>
              <a:rPr lang="hr-HR" sz="1200" dirty="0"/>
              <a:t>(L.) DC.</a:t>
            </a:r>
          </a:p>
          <a:p>
            <a:pPr algn="ctr"/>
            <a:r>
              <a:rPr lang="hr-HR" sz="1200" dirty="0"/>
              <a:t>(divlja rikola – riga)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2805" y="6381328"/>
            <a:ext cx="460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200" i="1" dirty="0"/>
              <a:t>Eruca vesicaria </a:t>
            </a:r>
            <a:r>
              <a:rPr lang="hr-HR" sz="1200" dirty="0"/>
              <a:t>(L.) Cav. ssp. </a:t>
            </a:r>
            <a:r>
              <a:rPr lang="hr-HR" sz="1200" i="1" dirty="0"/>
              <a:t>sativa </a:t>
            </a:r>
            <a:r>
              <a:rPr lang="hr-HR" sz="1200" dirty="0"/>
              <a:t>(Mill.) </a:t>
            </a:r>
            <a:r>
              <a:rPr lang="hr-HR" sz="1200" dirty="0" err="1"/>
              <a:t>Thell</a:t>
            </a:r>
            <a:r>
              <a:rPr lang="hr-HR" sz="1200" dirty="0"/>
              <a:t>.</a:t>
            </a:r>
          </a:p>
          <a:p>
            <a:pPr algn="ctr"/>
            <a:r>
              <a:rPr lang="hr-HR" sz="1200" dirty="0"/>
              <a:t>(rikola)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E77208-461C-4B92-82E6-022F20C5060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BCFF8E31-8179-41D3-8406-4904CEB066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CFAB9AFF-0C50-48DF-800D-BD2620E650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20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5E9B-8145-402D-8140-DCCEE77E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7BDBC-22E7-4D98-8872-0A1B98C8E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sr-Latn-RS" dirty="0"/>
              <a:t>p</a:t>
            </a:r>
            <a:r>
              <a:rPr lang="sr-Latn-RS" altLang="sr-Latn-RS" dirty="0"/>
              <a:t>orodica krstašica (</a:t>
            </a:r>
            <a:r>
              <a:rPr lang="sr-Latn-RS" altLang="sr-Latn-RS" i="1" dirty="0"/>
              <a:t>Brassicaceae</a:t>
            </a:r>
            <a:r>
              <a:rPr lang="sr-Latn-RS" altLang="sr-Latn-RS" dirty="0"/>
              <a:t>) se nalaze na petom (odnosno četvrtom) mjestu po brojnosti svojti u Hrvatskoj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253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hr-HR" dirty="0"/>
              <a:t>ivlja riga (</a:t>
            </a:r>
            <a:r>
              <a:rPr lang="hr-HR" i="1" dirty="0"/>
              <a:t>Diplotaxis tenuifolia</a:t>
            </a:r>
            <a:r>
              <a:rPr lang="hr-HR" dirty="0"/>
              <a:t>) sastavni je dio tradicionalnih dalmatinskih mješavina bilja tzv. „divljeg zelja” odnosno „mišancije”</a:t>
            </a:r>
          </a:p>
          <a:p>
            <a:r>
              <a:rPr lang="en-GB" dirty="0"/>
              <a:t>k</a:t>
            </a:r>
            <a:r>
              <a:rPr lang="hr-HR" dirty="0"/>
              <a:t>ultivirana rikola (</a:t>
            </a:r>
            <a:r>
              <a:rPr lang="hr-HR" i="1" dirty="0"/>
              <a:t>Eruca vesicaria </a:t>
            </a:r>
            <a:r>
              <a:rPr lang="hr-HR" dirty="0"/>
              <a:t>ssp. </a:t>
            </a:r>
            <a:r>
              <a:rPr lang="hr-HR" i="1" dirty="0"/>
              <a:t>sativa</a:t>
            </a:r>
            <a:r>
              <a:rPr lang="hr-HR" dirty="0"/>
              <a:t>) razlikuje se od divlje rige po bijelim cvjetovima (</a:t>
            </a:r>
            <a:r>
              <a:rPr lang="hr-HR" i="1" dirty="0"/>
              <a:t>Diplotaxis </a:t>
            </a:r>
            <a:r>
              <a:rPr lang="hr-HR" dirty="0"/>
              <a:t>ima žute)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130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965" y="5960313"/>
            <a:ext cx="3285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1200" i="1" dirty="0"/>
              <a:t>Armoracia rusticana </a:t>
            </a:r>
            <a:r>
              <a:rPr lang="hr-HR" sz="1200" dirty="0"/>
              <a:t>P. Gaertn., B. Mey. et </a:t>
            </a:r>
            <a:r>
              <a:rPr lang="hr-HR" sz="1200" dirty="0" err="1"/>
              <a:t>Scherb</a:t>
            </a:r>
            <a:r>
              <a:rPr lang="hr-HR" sz="1200" dirty="0"/>
              <a:t>.</a:t>
            </a:r>
          </a:p>
          <a:p>
            <a:pPr algn="ctr"/>
            <a:r>
              <a:rPr lang="hr-HR" sz="1200" dirty="0"/>
              <a:t>(hren)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4128" y="5960312"/>
            <a:ext cx="2198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i="1" dirty="0"/>
              <a:t>Nasturtium officinale </a:t>
            </a:r>
            <a:r>
              <a:rPr lang="it-IT" sz="1200" dirty="0"/>
              <a:t>W. T. </a:t>
            </a:r>
            <a:r>
              <a:rPr lang="it-IT" sz="1200" dirty="0" err="1"/>
              <a:t>Aiton</a:t>
            </a:r>
            <a:endParaRPr lang="hr-HR" sz="1200" dirty="0"/>
          </a:p>
          <a:p>
            <a:pPr algn="ctr"/>
            <a:r>
              <a:rPr lang="hr-HR" sz="1200" dirty="0"/>
              <a:t>(potočarka)</a:t>
            </a:r>
          </a:p>
        </p:txBody>
      </p:sp>
      <p:pic>
        <p:nvPicPr>
          <p:cNvPr id="6146" name="Picture 2" descr="left Horseradish Armoracia rusticana, syn. Cochlearia armoracia ..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761251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jekovita potočarka – Wikipedij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6771"/>
            <a:ext cx="3600000" cy="55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6AB3E5-AD17-432D-A191-875ADFE860F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12103622-7874-4352-BCA9-E9D6357AD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C300B6E-9BEE-421D-BD03-319661A5D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154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hr-HR" dirty="0"/>
              <a:t> ljudskog prehrani koristi se korijen hrena (</a:t>
            </a:r>
            <a:r>
              <a:rPr lang="hr-HR" i="1" dirty="0"/>
              <a:t>Armoracia rusticana</a:t>
            </a:r>
            <a:r>
              <a:rPr lang="hr-HR" dirty="0"/>
              <a:t>), te listovi potočarke (</a:t>
            </a:r>
            <a:r>
              <a:rPr lang="hr-HR" i="1" dirty="0"/>
              <a:t>Nasturtium officinale</a:t>
            </a:r>
            <a:r>
              <a:rPr lang="hr-HR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624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bra Hrana - Na plac po potočarku, doma s bunarkom. Znate li zbilja što  kupujete? Evo kako ih razlikovati">
            <a:extLst>
              <a:ext uri="{FF2B5EF4-FFF2-40B4-BE49-F238E27FC236}">
                <a16:creationId xmlns:a16="http://schemas.microsoft.com/office/drawing/2014/main" id="{5383E7FF-0EE4-4C75-805F-06874D5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720"/>
            <a:ext cx="8642351" cy="57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6AB3E5-AD17-432D-A191-875ADFE860F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12103622-7874-4352-BCA9-E9D6357AD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C300B6E-9BEE-421D-BD03-319661A5D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7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hr-HR" dirty="0"/>
              <a:t>a tržnicama se pod nazivom „potočarka” često prodaje kultivirana vrsta </a:t>
            </a:r>
            <a:r>
              <a:rPr lang="hr-HR" i="1" dirty="0"/>
              <a:t>Claytonia perfoliata </a:t>
            </a:r>
            <a:r>
              <a:rPr lang="hr-HR" dirty="0"/>
              <a:t>(poznata je još pod nazivom „kubanski špinat”)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965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enome resequencing and comparative variome analysis in a Brassica ..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81" y="672288"/>
            <a:ext cx="3784237" cy="61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bbage Kale Savoy Brussel Sprouts Salad Vegetable Plant | Ets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3" y="547691"/>
            <a:ext cx="4473725" cy="63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0AC335-B393-4D7C-AA29-EAF3580272C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CA2F79A-B396-470F-BA49-5E0C40E00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07F7155-F918-460A-BFCC-A7297FAF4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098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hr-HR" dirty="0"/>
              <a:t>ultiviranjem u rodu </a:t>
            </a:r>
            <a:r>
              <a:rPr lang="hr-HR" i="1" dirty="0"/>
              <a:t>Brassica </a:t>
            </a:r>
            <a:r>
              <a:rPr lang="hr-HR" dirty="0"/>
              <a:t>stvoreni su brojni, morfološki vrlo različiti varijeteti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17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" y="1609159"/>
            <a:ext cx="4976972" cy="5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4240052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2780928"/>
            <a:ext cx="42484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54" y="653943"/>
            <a:ext cx="160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/>
              <a:t>Invazivne vrste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934245-117D-435E-B107-9BD0DBD1FAA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51BDAE9F-9D66-49CF-95EB-C63B9D682C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4707FD57-0963-4F7F-B87A-AC080E722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03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hr-HR" dirty="0"/>
              <a:t> Hrvatskoj su samo dvije invazivne vrste krstašica. Kao što smo već spominjali, najviše vrsta ima porodica </a:t>
            </a:r>
            <a:r>
              <a:rPr lang="hr-HR" i="1" dirty="0"/>
              <a:t>Asteraceae</a:t>
            </a:r>
            <a:r>
              <a:rPr lang="hr-HR" dirty="0"/>
              <a:t>, dok sve ostale porodice imanju manje od 10 invazivnih vrsta.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662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841" y="823913"/>
            <a:ext cx="284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Diplotaxis erucoides </a:t>
            </a:r>
            <a:r>
              <a:rPr lang="hr-HR" b="1" dirty="0"/>
              <a:t>(L.) DC.</a:t>
            </a:r>
            <a:endParaRPr lang="en-US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9607" r="50718" b="14091"/>
          <a:stretch/>
        </p:blipFill>
        <p:spPr bwMode="auto">
          <a:xfrm>
            <a:off x="4355976" y="638029"/>
            <a:ext cx="398215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9937" r="31756" b="13949"/>
          <a:stretch/>
        </p:blipFill>
        <p:spPr bwMode="auto">
          <a:xfrm>
            <a:off x="323528" y="1700808"/>
            <a:ext cx="3752491" cy="334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395" y="6165304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/>
              <a:t>Pavletić Z. (1987): </a:t>
            </a:r>
            <a:r>
              <a:rPr lang="hr-HR" sz="1600" i="1" dirty="0"/>
              <a:t>Diplotaxis erucoides </a:t>
            </a:r>
            <a:r>
              <a:rPr lang="hr-HR" sz="1600" dirty="0"/>
              <a:t>(L.) DC. nova adventivna vrsta u flori Hrvatske. Bull. Mus. Hist. Nat. Beogr., S.B (11.1958-) (42): 15-18.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F47B3B-8B90-45FC-B3CC-29E9056307B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B156A4A-26A1-4EC4-A2DD-0B24DA052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B301CA01-8833-4670-BEB7-B5874A47B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07" y="1122437"/>
            <a:ext cx="6447569" cy="389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666903-139A-46B2-B615-758C9D68350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A9457D56-9FAF-4421-A0E6-68D10AB44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247A7B57-38B2-4DAF-A7D6-4B321C0B0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820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Diplotaxis erucoides </a:t>
            </a:r>
            <a:r>
              <a:rPr lang="hr-HR" dirty="0"/>
              <a:t>je invazivna vrsta ograničena zasad na područje središnje Dalmacije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381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520" y="697637"/>
            <a:ext cx="232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Lepidium virginicum </a:t>
            </a:r>
            <a:r>
              <a:rPr lang="hr-HR" b="1" dirty="0"/>
              <a:t>L.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9411" r="47124" b="22643"/>
          <a:stretch/>
        </p:blipFill>
        <p:spPr bwMode="auto">
          <a:xfrm>
            <a:off x="239239" y="1268760"/>
            <a:ext cx="4529872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9484" r="42701" b="21845"/>
          <a:stretch/>
        </p:blipFill>
        <p:spPr bwMode="auto">
          <a:xfrm>
            <a:off x="4932565" y="3510637"/>
            <a:ext cx="3963261" cy="327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0" t="18494" r="31355" b="12282"/>
          <a:stretch/>
        </p:blipFill>
        <p:spPr bwMode="auto">
          <a:xfrm>
            <a:off x="5405813" y="697637"/>
            <a:ext cx="2967487" cy="280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FE2B0F-9DE6-4734-875F-D5F6B153AD5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CC0A9ACD-F53E-41F0-B964-9521689C09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5B0C9E1D-2C75-4F4F-845A-FA5D90061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580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Lepidium virginicum </a:t>
            </a:r>
            <a:r>
              <a:rPr lang="hr-HR" dirty="0"/>
              <a:t> je puno češća invazivna vrsta, koja naseljava ruderalna staništa</a:t>
            </a:r>
            <a:endParaRPr lang="en-GB" dirty="0"/>
          </a:p>
          <a:p>
            <a:r>
              <a:rPr lang="en-GB" dirty="0"/>
              <a:t>d</a:t>
            </a:r>
            <a:r>
              <a:rPr lang="hr-HR" dirty="0"/>
              <a:t>osadašnji nalazi upućuju na izdvojene areale u Dalmaciji i u središnjoj i istočnoj Hrvatskoj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226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4282" y="770025"/>
            <a:ext cx="1842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/>
              <a:t>Raznolikost svojti</a:t>
            </a:r>
            <a:endParaRPr lang="en-US" dirty="0"/>
          </a:p>
        </p:txBody>
      </p:sp>
      <p:pic>
        <p:nvPicPr>
          <p:cNvPr id="8194" name="Picture 2" descr="Brassicacea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25" y="653465"/>
            <a:ext cx="3974483" cy="61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rassicaceae Burnett | Plants of the World Online | Kew Scienc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0" y="1196752"/>
            <a:ext cx="4288854" cy="28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rassicaceae pag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127680"/>
            <a:ext cx="4280327" cy="26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3212AF-D5AF-4DA8-B720-2A168399033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6427E556-0CB7-47C1-9592-847A957E3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10D9E474-5F19-4884-A037-E765F8DEA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9787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hr-HR" dirty="0"/>
              <a:t>rstašice su porodica s vrlo raznolikim oblicima plodova (komuška/komuščica)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863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eytoNature / Dryades - Biscutella laevigata L. subsp. laevigat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8768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- Biscutella cichoriifolia (Chicory-leaved Buckler-mustard ..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84" y="827859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1443" y="5660809"/>
            <a:ext cx="2922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Biscutella cichoriifolia </a:t>
            </a:r>
            <a:r>
              <a:rPr lang="it-IT" b="1" dirty="0"/>
              <a:t>Loisel.</a:t>
            </a:r>
            <a:endParaRPr lang="hr-HR" b="1" dirty="0"/>
          </a:p>
        </p:txBody>
      </p:sp>
      <p:sp>
        <p:nvSpPr>
          <p:cNvPr id="5" name="Rectangle 4"/>
          <p:cNvSpPr/>
          <p:nvPr/>
        </p:nvSpPr>
        <p:spPr>
          <a:xfrm>
            <a:off x="1907704" y="5085184"/>
            <a:ext cx="2266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Biscutella laevigata </a:t>
            </a:r>
            <a:r>
              <a:rPr lang="it-IT" b="1" dirty="0"/>
              <a:t>L.</a:t>
            </a:r>
            <a:endParaRPr lang="hr-HR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17C9F3-33ED-44C0-A5DA-E7CE68CED25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360D23E9-D12D-486F-ADED-874323ABC0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4A2F60F1-5228-4DC9-AEE4-BF19BAE30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081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hr-HR" dirty="0"/>
              <a:t>od </a:t>
            </a:r>
            <a:r>
              <a:rPr lang="hr-HR" i="1" dirty="0"/>
              <a:t>Biscutella </a:t>
            </a:r>
            <a:r>
              <a:rPr lang="hr-HR" dirty="0"/>
              <a:t>ima prepoznatljive komuščice u obliku naočala</a:t>
            </a:r>
            <a:endParaRPr lang="en-GB" dirty="0"/>
          </a:p>
          <a:p>
            <a:r>
              <a:rPr lang="en-GB" dirty="0"/>
              <a:t>v</a:t>
            </a:r>
            <a:r>
              <a:rPr lang="hr-HR" dirty="0"/>
              <a:t>rsta </a:t>
            </a:r>
            <a:r>
              <a:rPr lang="hr-HR" i="1" dirty="0"/>
              <a:t>B. laevigata </a:t>
            </a:r>
            <a:r>
              <a:rPr lang="hr-HR" dirty="0"/>
              <a:t>je planinska vrsta cjelovitih listova, dok je </a:t>
            </a:r>
            <a:r>
              <a:rPr lang="hr-HR" i="1" dirty="0"/>
              <a:t>B. cichoriifolia</a:t>
            </a:r>
            <a:r>
              <a:rPr lang="hr-HR" dirty="0"/>
              <a:t> primorska vrsta urezanih listova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70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1800" y="5384249"/>
            <a:ext cx="324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Alyssoides utriculata </a:t>
            </a:r>
            <a:r>
              <a:rPr lang="it-IT" b="1" dirty="0"/>
              <a:t>(L.) Medik.</a:t>
            </a:r>
            <a:endParaRPr lang="hr-H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5212"/>
            <a:ext cx="2645820" cy="403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File:Alyssoides utriculata 2.JPG - Wikimedia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34288"/>
            <a:ext cx="5422560" cy="40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C40C58-7A50-4D81-AA4A-DCDAAFAAD97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454843AF-AADE-4522-8370-BEC9F2A9C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B0425824-F6B8-4C6D-98D3-FAB995977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6360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hr-HR" dirty="0"/>
              <a:t>rsta </a:t>
            </a:r>
            <a:r>
              <a:rPr lang="hr-HR" i="1" dirty="0"/>
              <a:t>Alyssoides utriculata</a:t>
            </a:r>
            <a:r>
              <a:rPr lang="hr-HR" dirty="0"/>
              <a:t> ima izrazito velike napuhane komuščice</a:t>
            </a:r>
            <a:endParaRPr lang="en-GB" dirty="0"/>
          </a:p>
          <a:p>
            <a:r>
              <a:rPr lang="en-GB" dirty="0" err="1"/>
              <a:t>nastanjuje</a:t>
            </a:r>
            <a:r>
              <a:rPr lang="en-GB" dirty="0"/>
              <a:t> </a:t>
            </a:r>
            <a:r>
              <a:rPr lang="en-GB" dirty="0" err="1"/>
              <a:t>specifična</a:t>
            </a:r>
            <a:r>
              <a:rPr lang="en-GB" dirty="0"/>
              <a:t> </a:t>
            </a:r>
            <a:r>
              <a:rPr lang="en-GB" dirty="0" err="1"/>
              <a:t>staništa</a:t>
            </a:r>
            <a:r>
              <a:rPr lang="en-GB" dirty="0"/>
              <a:t> – </a:t>
            </a:r>
            <a:r>
              <a:rPr lang="en-GB" dirty="0" err="1"/>
              <a:t>rubove</a:t>
            </a:r>
            <a:r>
              <a:rPr lang="en-GB" dirty="0"/>
              <a:t> </a:t>
            </a:r>
            <a:r>
              <a:rPr lang="en-GB" dirty="0" err="1"/>
              <a:t>kanjona</a:t>
            </a:r>
            <a:r>
              <a:rPr lang="en-GB" dirty="0"/>
              <a:t> </a:t>
            </a:r>
            <a:r>
              <a:rPr lang="en-GB" dirty="0" err="1"/>
              <a:t>dalmatinskih</a:t>
            </a:r>
            <a:r>
              <a:rPr lang="en-GB" dirty="0"/>
              <a:t> </a:t>
            </a:r>
            <a:r>
              <a:rPr lang="en-GB" dirty="0" err="1"/>
              <a:t>krških</a:t>
            </a:r>
            <a:r>
              <a:rPr lang="en-GB" dirty="0"/>
              <a:t> Rijeka (</a:t>
            </a:r>
            <a:r>
              <a:rPr lang="en-GB" dirty="0" err="1"/>
              <a:t>npr</a:t>
            </a:r>
            <a:r>
              <a:rPr lang="en-GB" dirty="0"/>
              <a:t>. Krka)</a:t>
            </a:r>
            <a:endParaRPr lang="hr-HR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697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Cakile maritima baltica kz2.jpg - Wikimedia Common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6759" y="1684577"/>
            <a:ext cx="5400000" cy="370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kile maritima | Hegydd Arfor - Sea Rocket ( Cakile maritim… | Flick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529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ruit shape variation in Cakile : (a) Cakile edentula subsp ...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94" y="3556843"/>
            <a:ext cx="3827631" cy="32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377204"/>
            <a:ext cx="2270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Cakile maritima </a:t>
            </a:r>
            <a:r>
              <a:rPr lang="it-IT" b="1" dirty="0"/>
              <a:t>Scop.</a:t>
            </a:r>
            <a:endParaRPr lang="hr-HR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66FCE-07EB-4D24-8030-9BCA7E3267F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9703BDD8-8D8B-4D76-ABDB-CCD19D43B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34C8023-585A-48FC-BE94-5C81A31DF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961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hr-HR" dirty="0"/>
              <a:t>ajčešći rodovi u porodici su </a:t>
            </a:r>
            <a:r>
              <a:rPr lang="hr-HR" i="1" dirty="0"/>
              <a:t>Cardamine, Brassica, Alyssum, Arabis  </a:t>
            </a:r>
            <a:r>
              <a:rPr lang="hr-HR" dirty="0"/>
              <a:t>i </a:t>
            </a:r>
            <a:r>
              <a:rPr lang="hr-HR" i="1" dirty="0"/>
              <a:t>Erysimum</a:t>
            </a:r>
            <a:endParaRPr lang="hr-HR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117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Cakile maritima </a:t>
            </a:r>
            <a:r>
              <a:rPr lang="hr-HR" dirty="0"/>
              <a:t>je tipična vrsta pješčanih i šljunkovitih morskih obala s prepoznatljivim oblikom komuščica (varijabilnost oblika na slici dolje desno) i polusukulentnim listovima 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798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0000" y="5210363"/>
            <a:ext cx="1762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Isatis tinctoria </a:t>
            </a:r>
            <a:r>
              <a:rPr lang="it-IT" b="1" dirty="0"/>
              <a:t>L.</a:t>
            </a:r>
            <a:endParaRPr lang="hr-HR" b="1" dirty="0"/>
          </a:p>
        </p:txBody>
      </p:sp>
      <p:pic>
        <p:nvPicPr>
          <p:cNvPr id="11266" name="Picture 2" descr="Isatis tinctoria - Vikipedi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68760"/>
            <a:ext cx="5036098" cy="37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hoto of the fruit of Dyer's Woad (Isatis tinctoria) posted by ..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33" y="908720"/>
            <a:ext cx="29995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ndigo dye | susan dy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49" y="3501008"/>
            <a:ext cx="2999528" cy="19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F5A53AF-17CF-4759-9CBE-39951973BFD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598166B5-332B-4C97-8A25-E2E04318E4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26CFF4E-C93B-433C-8612-B9472CEB0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07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Isatis tinctoria </a:t>
            </a:r>
            <a:r>
              <a:rPr lang="hr-HR" dirty="0"/>
              <a:t>je relativno visoka vrsta razgranjenog bogatog cvata</a:t>
            </a:r>
            <a:endParaRPr lang="en-GB" dirty="0"/>
          </a:p>
          <a:p>
            <a:r>
              <a:rPr lang="en-GB" dirty="0"/>
              <a:t>p</a:t>
            </a:r>
            <a:r>
              <a:rPr lang="hr-HR" dirty="0"/>
              <a:t>lodovi su izduženog oblika i karakteristično viseći (većina vrsta krstašica ima uspravne ili stršeće plodove)</a:t>
            </a:r>
            <a:endParaRPr lang="en-GB" dirty="0"/>
          </a:p>
          <a:p>
            <a:r>
              <a:rPr lang="en-GB" dirty="0"/>
              <a:t>b</a:t>
            </a:r>
            <a:r>
              <a:rPr lang="hr-HR" dirty="0"/>
              <a:t>iljka se koristila u proizvodnji indiga za bojanje (epitet </a:t>
            </a:r>
            <a:r>
              <a:rPr lang="hr-HR" i="1" dirty="0"/>
              <a:t>tinctoria</a:t>
            </a:r>
            <a:r>
              <a:rPr lang="hr-HR" dirty="0"/>
              <a:t>!)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3873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124407"/>
            <a:ext cx="2219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Clypeola jonthlaspi </a:t>
            </a:r>
            <a:r>
              <a:rPr lang="it-IT" b="1" dirty="0"/>
              <a:t>L.</a:t>
            </a:r>
            <a:endParaRPr lang="hr-HR" b="1" dirty="0"/>
          </a:p>
        </p:txBody>
      </p:sp>
      <p:pic>
        <p:nvPicPr>
          <p:cNvPr id="10242" name="Picture 2" descr="Clypeola jonthlaspi L. | Flora of Israel Onlin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2" r="28170"/>
          <a:stretch/>
        </p:blipFill>
        <p:spPr bwMode="auto">
          <a:xfrm>
            <a:off x="4977715" y="729206"/>
            <a:ext cx="2872381" cy="51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lypeola jonthlaspi L. | Flora of Israel Onlin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742639"/>
            <a:ext cx="35730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6DC9F7-51FF-4B6D-A1FC-DC0C405F15A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5D078EF3-5BB4-440A-8803-2AD3D00700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63F815B1-1FAA-42B6-BE4B-C0FBBD836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186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Clypeola jonthlaspi </a:t>
            </a:r>
            <a:r>
              <a:rPr lang="hr-HR" dirty="0"/>
              <a:t> je niska nježna jednogodišnja krstašica koja raste u našem primorju</a:t>
            </a:r>
            <a:endParaRPr lang="en-GB" dirty="0"/>
          </a:p>
          <a:p>
            <a:r>
              <a:rPr lang="en-GB" dirty="0" err="1"/>
              <a:t>i</a:t>
            </a:r>
            <a:r>
              <a:rPr lang="hr-HR" dirty="0"/>
              <a:t>ma sitne okruglo spljoštene viseće komuščice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630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4780004"/>
            <a:ext cx="3275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Matthiola incana </a:t>
            </a:r>
            <a:r>
              <a:rPr lang="it-IT" b="1" dirty="0"/>
              <a:t>(L.) W. T. Aiton</a:t>
            </a:r>
            <a:endParaRPr lang="hr-HR" b="1" dirty="0"/>
          </a:p>
        </p:txBody>
      </p:sp>
      <p:pic>
        <p:nvPicPr>
          <p:cNvPr id="12290" name="Picture 2" descr="Matthiola incana | Online Atlas of the British and Irish Flor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46823"/>
            <a:ext cx="4026503" cy="30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wilde flora Costa Blanca 3/IMG_0417 Matthiola fruticulosa 1403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 bwMode="auto">
          <a:xfrm>
            <a:off x="4572000" y="1646822"/>
            <a:ext cx="4320000" cy="304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20072" y="4780004"/>
            <a:ext cx="3194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Matthiola fruticulosa </a:t>
            </a:r>
            <a:r>
              <a:rPr lang="it-IT" b="1" dirty="0"/>
              <a:t>(L.) Maire</a:t>
            </a:r>
            <a:endParaRPr lang="hr-H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021288"/>
            <a:ext cx="6677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07FBE4-9CF3-4F68-A988-FEEDE774720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F57C45F4-CF3D-4191-8C80-538CAB97A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97DC2BD1-6962-4C6F-95D6-D2EBC52CB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7623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Matthiola incana </a:t>
            </a:r>
            <a:r>
              <a:rPr lang="hr-HR" dirty="0"/>
              <a:t>je autohtona primorska vrsta koja se proširila i uzgojem u vrtovima</a:t>
            </a:r>
            <a:endParaRPr lang="en-GB" dirty="0"/>
          </a:p>
          <a:p>
            <a:r>
              <a:rPr lang="en-GB" dirty="0"/>
              <a:t>r</a:t>
            </a:r>
            <a:r>
              <a:rPr lang="hr-HR" dirty="0"/>
              <a:t>ijetka vrsta </a:t>
            </a:r>
            <a:r>
              <a:rPr lang="hr-HR" i="1" dirty="0"/>
              <a:t>Matthiola fruticulosa</a:t>
            </a:r>
            <a:r>
              <a:rPr lang="hr-HR" dirty="0"/>
              <a:t> s uskim listovima poznata je samo sa planine Svilaja i poluotoka Pelješca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041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asonal Wild Flowers - Sea Radis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63" y="658138"/>
            <a:ext cx="3528392" cy="310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wild radish - Encyclopedia of Lif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0" y="658139"/>
            <a:ext cx="3468212" cy="565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tkvica — Namirnice — Coolinarik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97" y="3926964"/>
            <a:ext cx="3503713" cy="17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9632" y="6308725"/>
            <a:ext cx="2706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Raphanus raphanistrum </a:t>
            </a:r>
            <a:r>
              <a:rPr lang="it-IT" b="1" dirty="0"/>
              <a:t>L.</a:t>
            </a:r>
            <a:endParaRPr lang="hr-HR" b="1" dirty="0"/>
          </a:p>
        </p:txBody>
      </p:sp>
      <p:sp>
        <p:nvSpPr>
          <p:cNvPr id="6" name="Rectangle 5"/>
          <p:cNvSpPr/>
          <p:nvPr/>
        </p:nvSpPr>
        <p:spPr>
          <a:xfrm>
            <a:off x="5657163" y="5663043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Raphanus sativus </a:t>
            </a:r>
            <a:r>
              <a:rPr lang="it-IT" b="1" dirty="0"/>
              <a:t>L.</a:t>
            </a:r>
            <a:endParaRPr lang="hr-HR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E94052-ED42-49AE-9BED-347E320A123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310630DB-E074-4FFC-8473-FE1BE96B1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0D632098-071A-4AF9-A4E5-F8159B64A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3957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hr-HR" dirty="0"/>
              <a:t>otkvice – divlja vrsta </a:t>
            </a:r>
            <a:r>
              <a:rPr lang="hr-HR" i="1" dirty="0"/>
              <a:t>Raphanus raphinastrum </a:t>
            </a:r>
            <a:r>
              <a:rPr lang="hr-HR" dirty="0"/>
              <a:t> i kultivirana </a:t>
            </a:r>
            <a:r>
              <a:rPr lang="hr-HR" i="1" dirty="0"/>
              <a:t>Raphanus sativus </a:t>
            </a:r>
            <a:r>
              <a:rPr lang="hr-HR" dirty="0"/>
              <a:t>imaju karakteristične člankovite komuške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296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4616" y="6114766"/>
            <a:ext cx="3163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Sisymbrium officinale </a:t>
            </a:r>
            <a:r>
              <a:rPr lang="it-IT" b="1" dirty="0"/>
              <a:t>(L.) Scop.</a:t>
            </a:r>
            <a:endParaRPr lang="hr-HR" b="1" dirty="0"/>
          </a:p>
        </p:txBody>
      </p:sp>
      <p:pic>
        <p:nvPicPr>
          <p:cNvPr id="5122" name="Picture 2" descr="Sisymbrium officinale (L.) Scop. | Flora of Israel Onlin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81" y="793229"/>
            <a:ext cx="322517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ld Plants of Malta and Gozo - Photos of Sisymbrium officinale ...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3"/>
          <a:stretch/>
        </p:blipFill>
        <p:spPr bwMode="auto">
          <a:xfrm>
            <a:off x="4626924" y="775737"/>
            <a:ext cx="344339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CF3CC91-9A52-4673-B9B1-F1C366701EE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A09F5322-F287-4727-98CF-F2F30AAC8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3C631BB-8181-4FF1-9275-17E341116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91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ralroot (cardamine Bulbifera) Photograph by Bob Gibbon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2" y="656992"/>
            <a:ext cx="1797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3334" y="3440033"/>
            <a:ext cx="2155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/>
              <a:t>Cardamine bulbifera </a:t>
            </a:r>
            <a:r>
              <a:rPr lang="hr-HR" sz="1200" dirty="0"/>
              <a:t>( L.) Crantz</a:t>
            </a:r>
          </a:p>
        </p:txBody>
      </p:sp>
      <p:pic>
        <p:nvPicPr>
          <p:cNvPr id="6148" name="Picture 4" descr="Obrázek - Cardamine chelidonia (řeřišnice vlaštovičníkovitá ..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904"/>
            <a:ext cx="2253996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rdamine hirsuta (Bittercress, Flick Weed, Hairy Bittercress ...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70" y="3933336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336"/>
            <a:ext cx="27648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11" y="3933336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Large Bittercress, Cardamine amara - Flowers - NatureGate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70" y="656992"/>
            <a:ext cx="202341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88224" y="6392361"/>
            <a:ext cx="23537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/>
              <a:t>Cardamine pentaphyllos </a:t>
            </a:r>
            <a:r>
              <a:rPr lang="hr-HR" sz="1200" dirty="0"/>
              <a:t>(L.) Crantz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42169" y="3440033"/>
            <a:ext cx="1601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/>
              <a:t>Cardamine pratensis </a:t>
            </a:r>
            <a:r>
              <a:rPr lang="hr-HR" sz="1200" dirty="0"/>
              <a:t>L.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27984" y="2420888"/>
            <a:ext cx="2379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/>
              <a:t>Cardamine enneaphyllos </a:t>
            </a:r>
            <a:r>
              <a:rPr lang="hr-HR" sz="1200" dirty="0"/>
              <a:t>(L.) Crantz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5691" y="2420888"/>
            <a:ext cx="1672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/>
              <a:t>Cardamine chelidonia </a:t>
            </a:r>
            <a:r>
              <a:rPr lang="hr-HR" sz="1200" dirty="0"/>
              <a:t>L.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3568" y="6392361"/>
            <a:ext cx="1648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/>
              <a:t>Cardamine impatiens </a:t>
            </a:r>
            <a:r>
              <a:rPr lang="hr-HR" sz="1200" dirty="0"/>
              <a:t>L.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51920" y="6392361"/>
            <a:ext cx="1468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/>
              <a:t>Cardamine hirsuta </a:t>
            </a:r>
            <a:r>
              <a:rPr lang="hr-HR" sz="1200" dirty="0"/>
              <a:t>L.</a:t>
            </a:r>
          </a:p>
        </p:txBody>
      </p:sp>
      <p:pic>
        <p:nvPicPr>
          <p:cNvPr id="6158" name="Picture 14" descr="File:Cardamine-enneaphyllos-flowers.jpg - Wikipedia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904"/>
            <a:ext cx="253427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5DCFC23-EBDA-40E7-9480-097912F7920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9" name="Line 4">
              <a:extLst>
                <a:ext uri="{FF2B5EF4-FFF2-40B4-BE49-F238E27FC236}">
                  <a16:creationId xmlns:a16="http://schemas.microsoft.com/office/drawing/2014/main" id="{8D80AC86-09C0-40E7-B57B-2DAFCFD37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C379925D-419F-4083-829B-74F4E0B34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271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hr-HR" dirty="0"/>
              <a:t>rste roda </a:t>
            </a:r>
            <a:r>
              <a:rPr lang="hr-HR" i="1" dirty="0"/>
              <a:t>Sisymbrium </a:t>
            </a:r>
            <a:r>
              <a:rPr lang="hr-HR" dirty="0"/>
              <a:t>imaju uske komušk</a:t>
            </a:r>
            <a:endParaRPr lang="en-GB" dirty="0"/>
          </a:p>
          <a:p>
            <a:r>
              <a:rPr lang="en-GB" dirty="0"/>
              <a:t>k</a:t>
            </a:r>
            <a:r>
              <a:rPr lang="hr-HR" dirty="0"/>
              <a:t>od vrste </a:t>
            </a:r>
            <a:r>
              <a:rPr lang="hr-HR" i="1" dirty="0"/>
              <a:t>Sisymbrium officinale </a:t>
            </a:r>
            <a:r>
              <a:rPr lang="hr-HR" dirty="0"/>
              <a:t>(najčešća vrsta kod nas) komuške su uspravne, fino dlakave i prilegnute uz grane cvata. Ostaju na biljci i u suhom stanju, pa se može determinirati i izvan vegetacijske sezone.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504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144" y="4894302"/>
            <a:ext cx="186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Bunias erucago </a:t>
            </a:r>
            <a:r>
              <a:rPr lang="it-IT" b="1" dirty="0"/>
              <a:t>L.</a:t>
            </a:r>
            <a:endParaRPr lang="hr-HR" b="1" dirty="0"/>
          </a:p>
        </p:txBody>
      </p:sp>
      <p:pic>
        <p:nvPicPr>
          <p:cNvPr id="3076" name="Picture 4" descr="Čunjasti repušac (Bunias erucago)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3"/>
          <a:stretch/>
        </p:blipFill>
        <p:spPr bwMode="auto">
          <a:xfrm>
            <a:off x="4716016" y="1634697"/>
            <a:ext cx="3957710" cy="320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unias orientali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8503"/>
            <a:ext cx="3960000" cy="320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5529" y="4894302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Bunias </a:t>
            </a:r>
            <a:r>
              <a:rPr lang="hr-HR" b="1" i="1" dirty="0"/>
              <a:t>orientalis</a:t>
            </a:r>
            <a:r>
              <a:rPr lang="it-IT" b="1" i="1" dirty="0"/>
              <a:t> </a:t>
            </a:r>
            <a:r>
              <a:rPr lang="it-IT" b="1" dirty="0"/>
              <a:t>L.</a:t>
            </a:r>
            <a:endParaRPr lang="hr-HR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2ED65C-6A48-416A-83DE-12D43314704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68843AF1-65D4-48C1-93DB-1F338329B1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72E8E8BD-A744-40C6-8DFB-B0C5D467D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483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hr-HR" dirty="0"/>
              <a:t>rste roda </a:t>
            </a:r>
            <a:r>
              <a:rPr lang="hr-HR" i="1" dirty="0"/>
              <a:t>Bunias </a:t>
            </a:r>
            <a:r>
              <a:rPr lang="hr-HR" dirty="0"/>
              <a:t>imaju neobične </a:t>
            </a:r>
            <a:r>
              <a:rPr lang="en-GB" dirty="0" err="1"/>
              <a:t>nepravilne</a:t>
            </a:r>
            <a:r>
              <a:rPr lang="en-GB" dirty="0"/>
              <a:t> </a:t>
            </a:r>
            <a:r>
              <a:rPr lang="hr-HR" dirty="0"/>
              <a:t>komuščice</a:t>
            </a:r>
            <a:endParaRPr lang="en-GB" dirty="0"/>
          </a:p>
          <a:p>
            <a:r>
              <a:rPr lang="hr-HR" i="1" dirty="0"/>
              <a:t>Bunias erucago </a:t>
            </a:r>
            <a:r>
              <a:rPr lang="hr-HR" dirty="0"/>
              <a:t>je mediteranska vrsta, dok je </a:t>
            </a:r>
            <a:r>
              <a:rPr lang="hr-HR" i="1" dirty="0"/>
              <a:t>B. orientalis </a:t>
            </a:r>
            <a:r>
              <a:rPr lang="hr-HR" dirty="0"/>
              <a:t>dvojbena vrsta u Hrvatskoj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639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24" y="5936975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Coronopus didymus </a:t>
            </a:r>
            <a:r>
              <a:rPr lang="it-IT" b="1" dirty="0"/>
              <a:t>(L.) Sm.</a:t>
            </a:r>
            <a:endParaRPr lang="hr-HR" b="1" dirty="0"/>
          </a:p>
        </p:txBody>
      </p:sp>
      <p:pic>
        <p:nvPicPr>
          <p:cNvPr id="4098" name="Picture 2" descr="Coronopus didymus (L.) Sm. | Flora of Israel Onlin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2" y="836712"/>
            <a:ext cx="3334514" cy="471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ronopus didymu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2166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ronopus didymus (L.) Sm. | Flora of Israel Online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2"/>
          <a:stretch/>
        </p:blipFill>
        <p:spPr bwMode="auto">
          <a:xfrm>
            <a:off x="4139952" y="3573016"/>
            <a:ext cx="4197222" cy="21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300D0F-5136-4CEF-977D-0FFE6EDFD73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2F9A5792-E671-40E8-880C-894C5AFE4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055C82D3-8348-474B-8A49-68AF043D0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748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i="1" dirty="0"/>
              <a:t>Coronopus didymus </a:t>
            </a:r>
            <a:r>
              <a:rPr lang="hr-HR" dirty="0"/>
              <a:t>je primjer krstašice s puzajućim habitusom</a:t>
            </a:r>
            <a:endParaRPr lang="en-GB" dirty="0"/>
          </a:p>
          <a:p>
            <a:r>
              <a:rPr lang="en-GB" dirty="0"/>
              <a:t>r</a:t>
            </a:r>
            <a:r>
              <a:rPr lang="hr-HR" dirty="0"/>
              <a:t>adi se o mediteranskoj ruderalnoj vrsti sa sitnim komušćicama</a:t>
            </a:r>
            <a:endParaRPr lang="hr-HR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8587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gelört, (Erophila verna) photo - Lennart Jeppsson photos at ..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3672408" cy="43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46538" y="5552771"/>
            <a:ext cx="2738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Erophila verna </a:t>
            </a:r>
            <a:r>
              <a:rPr lang="it-IT" b="1" dirty="0"/>
              <a:t>(L.) Chevall.</a:t>
            </a:r>
            <a:endParaRPr lang="hr-HR" b="1" dirty="0"/>
          </a:p>
        </p:txBody>
      </p:sp>
      <p:pic>
        <p:nvPicPr>
          <p:cNvPr id="3076" name="Picture 4" descr="Datei:Erophila verna.jpeg – Wikipedi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F8C3A2-E299-4B42-A70F-4F1A40DF315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0A4EA59D-5C64-4E57-BD5C-1A222D3C9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CD9BF204-8E4F-4E4F-9F54-90E56CACA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0649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2BF-E5E3-47A5-9423-CE04F182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146E-A8A4-4DCF-AB36-E2932DBB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hr-HR" dirty="0"/>
              <a:t>eđu krstašicama ima i rodova i vrsta s minijaturnim habitusima (</a:t>
            </a:r>
            <a:r>
              <a:rPr lang="hr-HR" i="1" dirty="0"/>
              <a:t>Draba, Erophila, Hornungia, Hymenolobus, </a:t>
            </a:r>
            <a:r>
              <a:rPr lang="hr-HR" dirty="0"/>
              <a:t>...)</a:t>
            </a:r>
            <a:endParaRPr lang="en-GB" dirty="0"/>
          </a:p>
          <a:p>
            <a:r>
              <a:rPr lang="en-GB" dirty="0"/>
              <a:t>n</a:t>
            </a:r>
            <a:r>
              <a:rPr lang="hr-HR" dirty="0"/>
              <a:t>a slici je </a:t>
            </a:r>
            <a:r>
              <a:rPr lang="hr-HR" i="1" dirty="0"/>
              <a:t>Erophila verna</a:t>
            </a:r>
            <a:r>
              <a:rPr lang="hr-HR" dirty="0"/>
              <a:t> koja naraste do svega nekoliko centimetar</a:t>
            </a:r>
            <a:r>
              <a:rPr lang="en-GB" dirty="0"/>
              <a:t>a </a:t>
            </a:r>
            <a:r>
              <a:rPr lang="en-GB" dirty="0" err="1"/>
              <a:t>visine</a:t>
            </a:r>
            <a:endParaRPr lang="hr-HR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86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E762A-D9A0-4831-B9B7-19DF8CA9C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05475"/>
          </a:xfrm>
        </p:spPr>
        <p:txBody>
          <a:bodyPr>
            <a:noAutofit/>
          </a:bodyPr>
          <a:lstStyle/>
          <a:p>
            <a:r>
              <a:rPr lang="en-GB" sz="2800" dirty="0"/>
              <a:t>r</a:t>
            </a:r>
            <a:r>
              <a:rPr lang="hr-HR" sz="2800" dirty="0"/>
              <a:t>od </a:t>
            </a:r>
            <a:r>
              <a:rPr lang="hr-HR" sz="2800" i="1" dirty="0"/>
              <a:t>Cardamine </a:t>
            </a:r>
            <a:r>
              <a:rPr lang="hr-HR" sz="2800" dirty="0"/>
              <a:t>sadrži čak 24 svojte, koje se međusobno razlikuju po veličini habitusa, boji cvijeta, obliku listova te staništima koja nastanjuju</a:t>
            </a:r>
          </a:p>
          <a:p>
            <a:r>
              <a:rPr lang="hr-HR" sz="2800" i="1" dirty="0"/>
              <a:t>Cardamine bulbifera </a:t>
            </a:r>
            <a:r>
              <a:rPr lang="hr-HR" sz="2800" dirty="0"/>
              <a:t>ima ružičaste cvjetove i bulbile</a:t>
            </a:r>
            <a:endParaRPr lang="en-GB" sz="2800" dirty="0"/>
          </a:p>
          <a:p>
            <a:r>
              <a:rPr lang="en-GB" sz="2800" dirty="0"/>
              <a:t>r</a:t>
            </a:r>
            <a:r>
              <a:rPr lang="hr-HR" sz="2800" dirty="0"/>
              <a:t>ijetka </a:t>
            </a:r>
            <a:r>
              <a:rPr lang="hr-HR" sz="2800" i="1" dirty="0"/>
              <a:t>Cardamine chelidonia </a:t>
            </a:r>
            <a:r>
              <a:rPr lang="hr-HR" sz="2800" dirty="0"/>
              <a:t> ima ljubičaste cvjetove</a:t>
            </a:r>
            <a:endParaRPr lang="en-GB" sz="2800" dirty="0"/>
          </a:p>
          <a:p>
            <a:r>
              <a:rPr lang="hr-HR" sz="2800" i="1" dirty="0"/>
              <a:t>Cardamine enneaphyllos</a:t>
            </a:r>
            <a:r>
              <a:rPr lang="hr-HR" sz="2800" dirty="0"/>
              <a:t> ima žučkaste cvjetove i listove s devet liski</a:t>
            </a:r>
            <a:endParaRPr lang="en-GB" sz="2800" dirty="0"/>
          </a:p>
          <a:p>
            <a:r>
              <a:rPr lang="hr-HR" sz="2800" i="1" dirty="0"/>
              <a:t>Cardamine pratensis</a:t>
            </a:r>
            <a:r>
              <a:rPr lang="hr-HR" sz="2800" dirty="0"/>
              <a:t> ima bijele cvjetove</a:t>
            </a:r>
            <a:endParaRPr lang="en-GB" sz="2800" dirty="0"/>
          </a:p>
          <a:p>
            <a:r>
              <a:rPr lang="hr-HR" sz="2800" i="1" dirty="0"/>
              <a:t>Cardamine impatiens </a:t>
            </a:r>
            <a:r>
              <a:rPr lang="hr-HR" sz="2800" dirty="0"/>
              <a:t>ima bijele cvjetove i uske liske</a:t>
            </a:r>
            <a:endParaRPr lang="en-GB" sz="2800" dirty="0"/>
          </a:p>
          <a:p>
            <a:r>
              <a:rPr lang="hr-HR" sz="2800" i="1" dirty="0"/>
              <a:t>Cardamine hirsuta </a:t>
            </a:r>
            <a:r>
              <a:rPr lang="hr-HR" sz="2800" dirty="0"/>
              <a:t>je sitnog rasta i </a:t>
            </a:r>
            <a:r>
              <a:rPr lang="en-GB" sz="2800" dirty="0" err="1"/>
              <a:t>ima</a:t>
            </a:r>
            <a:r>
              <a:rPr lang="en-GB" sz="2800" dirty="0"/>
              <a:t> </a:t>
            </a:r>
            <a:r>
              <a:rPr lang="hr-HR" sz="2800" dirty="0"/>
              <a:t>veliku okruglu vršnu lisku</a:t>
            </a:r>
            <a:endParaRPr lang="en-GB" sz="2800" dirty="0"/>
          </a:p>
          <a:p>
            <a:r>
              <a:rPr lang="hr-HR" sz="2800" i="1" dirty="0"/>
              <a:t>Cardamine pentaphyllos </a:t>
            </a:r>
            <a:r>
              <a:rPr lang="hr-HR" sz="2800" dirty="0"/>
              <a:t>ima bijele cvjetove i pet liski </a:t>
            </a:r>
            <a:endParaRPr lang="hr-HR" sz="2800" i="1" dirty="0"/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939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177438"/>
              </p:ext>
            </p:extLst>
          </p:nvPr>
        </p:nvGraphicFramePr>
        <p:xfrm>
          <a:off x="251520" y="1700808"/>
          <a:ext cx="5886450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Chart" r:id="rId4" imgW="5886490" imgH="3486262" progId="Excel.Chart.8">
                  <p:embed/>
                </p:oleObj>
              </mc:Choice>
              <mc:Fallback>
                <p:oleObj name="Chart" r:id="rId4" imgW="5886490" imgH="348626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700808"/>
                        <a:ext cx="5886450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849" y="75571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b="1" dirty="0"/>
              <a:t>Endemi</a:t>
            </a:r>
            <a:endParaRPr lang="en-US" b="1" dirty="0"/>
          </a:p>
        </p:txBody>
      </p:sp>
      <p:pic>
        <p:nvPicPr>
          <p:cNvPr id="6" name="Picture 1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53523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00192" y="1916832"/>
            <a:ext cx="2535238" cy="14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  <a:noFill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CBA804-238B-44B2-89FE-510110F1E6B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50FF3CFC-E4D3-4718-8998-427F52A4A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1D43EB58-34C8-4864-A61D-A2F7B255E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>
                  <a:solidFill>
                    <a:srgbClr val="00B050"/>
                  </a:solidFill>
                </a:rPr>
                <a:t>Brassicaceae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464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2987</TotalTime>
  <Words>2918</Words>
  <Application>Microsoft Office PowerPoint</Application>
  <PresentationFormat>On-screen Show (4:3)</PresentationFormat>
  <Paragraphs>270</Paragraphs>
  <Slides>76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Office Theme</vt:lpstr>
      <vt:lpstr>Chart</vt:lpstr>
      <vt:lpstr>Flora Hrvatske</vt:lpstr>
      <vt:lpstr>Krstašice (Brassicaceae) u flori Hrvatske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Biology</dc:creator>
  <cp:lastModifiedBy>38591</cp:lastModifiedBy>
  <cp:revision>226</cp:revision>
  <cp:lastPrinted>2025-01-03T15:56:13Z</cp:lastPrinted>
  <dcterms:created xsi:type="dcterms:W3CDTF">2014-03-19T08:18:49Z</dcterms:created>
  <dcterms:modified xsi:type="dcterms:W3CDTF">2025-01-03T15:56:21Z</dcterms:modified>
</cp:coreProperties>
</file>