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2"/>
  </p:notesMasterIdLst>
  <p:sldIdLst>
    <p:sldId id="372" r:id="rId2"/>
    <p:sldId id="568" r:id="rId3"/>
    <p:sldId id="511" r:id="rId4"/>
    <p:sldId id="569" r:id="rId5"/>
    <p:sldId id="512" r:id="rId6"/>
    <p:sldId id="570" r:id="rId7"/>
    <p:sldId id="513" r:id="rId8"/>
    <p:sldId id="571" r:id="rId9"/>
    <p:sldId id="514" r:id="rId10"/>
    <p:sldId id="573" r:id="rId11"/>
    <p:sldId id="515" r:id="rId12"/>
    <p:sldId id="574" r:id="rId13"/>
    <p:sldId id="517" r:id="rId14"/>
    <p:sldId id="575" r:id="rId15"/>
    <p:sldId id="535" r:id="rId16"/>
    <p:sldId id="576" r:id="rId17"/>
    <p:sldId id="518" r:id="rId18"/>
    <p:sldId id="577" r:id="rId19"/>
    <p:sldId id="519" r:id="rId20"/>
    <p:sldId id="578" r:id="rId21"/>
    <p:sldId id="520" r:id="rId22"/>
    <p:sldId id="579" r:id="rId23"/>
    <p:sldId id="521" r:id="rId24"/>
    <p:sldId id="580" r:id="rId25"/>
    <p:sldId id="522" r:id="rId26"/>
    <p:sldId id="581" r:id="rId27"/>
    <p:sldId id="508" r:id="rId28"/>
    <p:sldId id="582" r:id="rId29"/>
    <p:sldId id="510" r:id="rId30"/>
    <p:sldId id="583" r:id="rId31"/>
    <p:sldId id="523" r:id="rId32"/>
    <p:sldId id="584" r:id="rId33"/>
    <p:sldId id="524" r:id="rId34"/>
    <p:sldId id="585" r:id="rId35"/>
    <p:sldId id="525" r:id="rId36"/>
    <p:sldId id="586" r:id="rId37"/>
    <p:sldId id="526" r:id="rId38"/>
    <p:sldId id="587" r:id="rId39"/>
    <p:sldId id="527" r:id="rId40"/>
    <p:sldId id="588" r:id="rId41"/>
    <p:sldId id="528" r:id="rId42"/>
    <p:sldId id="589" r:id="rId43"/>
    <p:sldId id="529" r:id="rId44"/>
    <p:sldId id="590" r:id="rId45"/>
    <p:sldId id="530" r:id="rId46"/>
    <p:sldId id="591" r:id="rId47"/>
    <p:sldId id="534" r:id="rId48"/>
    <p:sldId id="592" r:id="rId49"/>
    <p:sldId id="494" r:id="rId50"/>
    <p:sldId id="593" r:id="rId51"/>
    <p:sldId id="531" r:id="rId52"/>
    <p:sldId id="594" r:id="rId53"/>
    <p:sldId id="532" r:id="rId54"/>
    <p:sldId id="595" r:id="rId55"/>
    <p:sldId id="533" r:id="rId56"/>
    <p:sldId id="596" r:id="rId57"/>
    <p:sldId id="537" r:id="rId58"/>
    <p:sldId id="597" r:id="rId59"/>
    <p:sldId id="538" r:id="rId60"/>
    <p:sldId id="598" r:id="rId61"/>
    <p:sldId id="539" r:id="rId62"/>
    <p:sldId id="599" r:id="rId63"/>
    <p:sldId id="540" r:id="rId64"/>
    <p:sldId id="600" r:id="rId65"/>
    <p:sldId id="542" r:id="rId66"/>
    <p:sldId id="601" r:id="rId67"/>
    <p:sldId id="543" r:id="rId68"/>
    <p:sldId id="602" r:id="rId69"/>
    <p:sldId id="536" r:id="rId70"/>
    <p:sldId id="603" r:id="rId71"/>
    <p:sldId id="544" r:id="rId72"/>
    <p:sldId id="604" r:id="rId73"/>
    <p:sldId id="545" r:id="rId74"/>
    <p:sldId id="605" r:id="rId75"/>
    <p:sldId id="546" r:id="rId76"/>
    <p:sldId id="606" r:id="rId77"/>
    <p:sldId id="547" r:id="rId78"/>
    <p:sldId id="607" r:id="rId79"/>
    <p:sldId id="548" r:id="rId80"/>
    <p:sldId id="608" r:id="rId81"/>
    <p:sldId id="550" r:id="rId82"/>
    <p:sldId id="609" r:id="rId83"/>
    <p:sldId id="549" r:id="rId84"/>
    <p:sldId id="610" r:id="rId85"/>
    <p:sldId id="552" r:id="rId86"/>
    <p:sldId id="611" r:id="rId87"/>
    <p:sldId id="551" r:id="rId88"/>
    <p:sldId id="612" r:id="rId89"/>
    <p:sldId id="553" r:id="rId90"/>
    <p:sldId id="613" r:id="rId91"/>
    <p:sldId id="554" r:id="rId92"/>
    <p:sldId id="614" r:id="rId93"/>
    <p:sldId id="509" r:id="rId94"/>
    <p:sldId id="615" r:id="rId95"/>
    <p:sldId id="555" r:id="rId96"/>
    <p:sldId id="616" r:id="rId97"/>
    <p:sldId id="556" r:id="rId98"/>
    <p:sldId id="617" r:id="rId99"/>
    <p:sldId id="557" r:id="rId100"/>
    <p:sldId id="618" r:id="rId101"/>
    <p:sldId id="327" r:id="rId102"/>
    <p:sldId id="619" r:id="rId103"/>
    <p:sldId id="562" r:id="rId104"/>
    <p:sldId id="620" r:id="rId105"/>
    <p:sldId id="558" r:id="rId106"/>
    <p:sldId id="621" r:id="rId107"/>
    <p:sldId id="559" r:id="rId108"/>
    <p:sldId id="622" r:id="rId109"/>
    <p:sldId id="560" r:id="rId110"/>
    <p:sldId id="623" r:id="rId111"/>
    <p:sldId id="561" r:id="rId112"/>
    <p:sldId id="624" r:id="rId113"/>
    <p:sldId id="563" r:id="rId114"/>
    <p:sldId id="625" r:id="rId115"/>
    <p:sldId id="331" r:id="rId116"/>
    <p:sldId id="626" r:id="rId117"/>
    <p:sldId id="564" r:id="rId118"/>
    <p:sldId id="627" r:id="rId119"/>
    <p:sldId id="567" r:id="rId120"/>
    <p:sldId id="628" r:id="rId121"/>
    <p:sldId id="340" r:id="rId122"/>
    <p:sldId id="629" r:id="rId123"/>
    <p:sldId id="343" r:id="rId124"/>
    <p:sldId id="630" r:id="rId125"/>
    <p:sldId id="565" r:id="rId126"/>
    <p:sldId id="631" r:id="rId127"/>
    <p:sldId id="566" r:id="rId128"/>
    <p:sldId id="632" r:id="rId129"/>
    <p:sldId id="344" r:id="rId130"/>
    <p:sldId id="633" r:id="rId131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55" autoAdjust="0"/>
    <p:restoredTop sz="80889" autoAdjust="0"/>
  </p:normalViewPr>
  <p:slideViewPr>
    <p:cSldViewPr snapToGrid="0">
      <p:cViewPr varScale="1">
        <p:scale>
          <a:sx n="93" d="100"/>
          <a:sy n="93" d="100"/>
        </p:scale>
        <p:origin x="25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C874D9-765A-49BB-AF79-CEAA596473A2}" type="datetimeFigureOut">
              <a:rPr lang="hr-HR" smtClean="0"/>
              <a:t>3.1.2025.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22577-10C2-481F-BCB7-57E6E5D86DE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93383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379371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Obična borovica je grmolika vrsta kontinentalnih krajeva. </a:t>
            </a:r>
          </a:p>
          <a:p>
            <a:r>
              <a:rPr lang="hr-HR" dirty="0"/>
              <a:t>Plave „bobice” (nisu plod, jer se radi o golosjemenjači!) koriste se u različitim pripravcima, najpoznatije je alkoholno piće džin.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61108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err="1"/>
              <a:t>Šmrika</a:t>
            </a:r>
            <a:r>
              <a:rPr lang="hr-HR" dirty="0"/>
              <a:t> je vrsta borovice koja raste u </a:t>
            </a:r>
            <a:r>
              <a:rPr lang="hr-HR" dirty="0" err="1"/>
              <a:t>submediteranu</a:t>
            </a:r>
            <a:r>
              <a:rPr lang="hr-HR" dirty="0"/>
              <a:t> i gdje predstavlja najveći problem u </a:t>
            </a:r>
            <a:r>
              <a:rPr lang="hr-HR" dirty="0" err="1"/>
              <a:t>zaraštavanju</a:t>
            </a:r>
            <a:r>
              <a:rPr lang="hr-HR" dirty="0"/>
              <a:t> kamenjarskih travnjaka („</a:t>
            </a:r>
            <a:r>
              <a:rPr lang="hr-HR" i="1" dirty="0" err="1"/>
              <a:t>dry</a:t>
            </a:r>
            <a:r>
              <a:rPr lang="hr-HR" i="1" dirty="0"/>
              <a:t> </a:t>
            </a:r>
            <a:r>
              <a:rPr lang="hr-HR" i="1" dirty="0" err="1"/>
              <a:t>rocky</a:t>
            </a:r>
            <a:r>
              <a:rPr lang="hr-HR" i="1" dirty="0"/>
              <a:t> </a:t>
            </a:r>
            <a:r>
              <a:rPr lang="hr-HR" i="1" dirty="0" err="1"/>
              <a:t>grasslands</a:t>
            </a:r>
            <a:r>
              <a:rPr lang="hr-HR" i="0" dirty="0"/>
              <a:t>”).</a:t>
            </a:r>
          </a:p>
          <a:p>
            <a:r>
              <a:rPr lang="hr-HR" i="0" dirty="0"/>
              <a:t>U prošlosti je vrsta bila „pod kontrolom” ispašom koza i ovaca, prirodnim ili kontroliranim paljenjem travnjaka, ali i sječom pastira.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34210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Planinska borovica je podvrsta koja raste na najvišim planinskim vrhuncima, pa je njen rast patuljast i </a:t>
            </a:r>
            <a:r>
              <a:rPr lang="hr-HR" dirty="0" err="1"/>
              <a:t>puzajući</a:t>
            </a:r>
            <a:r>
              <a:rPr lang="hr-HR" dirty="0"/>
              <a:t>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23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914625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Somina je vrsta borovice koja raste u </a:t>
            </a:r>
            <a:r>
              <a:rPr lang="hr-HR" dirty="0" err="1"/>
              <a:t>eumediteranu</a:t>
            </a:r>
            <a:r>
              <a:rPr lang="hr-HR" dirty="0"/>
              <a:t> i sastavni je dio mediteranskih makija.</a:t>
            </a:r>
          </a:p>
          <a:p>
            <a:r>
              <a:rPr lang="hr-HR" dirty="0"/>
              <a:t>Za razliku od prethodnih vrsta koje imaju igličasto lišće, ova vrsta ima ljuskave </a:t>
            </a:r>
            <a:r>
              <a:rPr lang="hr-HR" dirty="0" err="1"/>
              <a:t>nebodljikave</a:t>
            </a:r>
            <a:r>
              <a:rPr lang="hr-HR" dirty="0"/>
              <a:t> listiće.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25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529164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Tisa je osjetljiva (VU) i relativno rijetka reliktna drvenasta vrsta u flori Hrvatske (iako je u urbanoj hortikulturi jedna od češćih grmolikih vrsta).</a:t>
            </a:r>
          </a:p>
          <a:p>
            <a:r>
              <a:rPr lang="hr-HR" dirty="0"/>
              <a:t>Nigdje ne tvori šumske sastojine, nego dolazi kao pojedinačno stablo ili više njih u zonama mješovitih bukovo-jelovih šuma.</a:t>
            </a:r>
          </a:p>
          <a:p>
            <a:r>
              <a:rPr lang="hr-HR" dirty="0"/>
              <a:t>U Hrvatskoj je nalazimo na Medvednici, u Gorskom Kotaru i drugdje.</a:t>
            </a:r>
          </a:p>
          <a:p>
            <a:r>
              <a:rPr lang="hr-HR" dirty="0"/>
              <a:t>Njezina rijetkost je posljedica sječe i iskorištavanja drva, koje je u prošlosti bilo vrlo cijenjeno, pa postoji teorija da je rijetkost ove vrste u Europi posljedica izrade lukova i strijela u srednjem vijeku.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27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572494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Bukva je površinski najrasprostranjenija vrsta drveća u Hrvatskoj. </a:t>
            </a:r>
          </a:p>
          <a:p>
            <a:r>
              <a:rPr lang="hr-HR" dirty="0"/>
              <a:t>Čini više šumskih zajednica, od primorskih šuma bukve, </a:t>
            </a:r>
            <a:r>
              <a:rPr lang="hr-HR" dirty="0" err="1"/>
              <a:t>mezofilnih</a:t>
            </a:r>
            <a:r>
              <a:rPr lang="hr-HR" dirty="0"/>
              <a:t> šuma bukve, mješovitih šuma bukve i jele, pa sve do pretplaninskih bukovih šuma i klekovine bukve.</a:t>
            </a:r>
          </a:p>
          <a:p>
            <a:r>
              <a:rPr lang="hr-HR" dirty="0"/>
              <a:t>Plodovi bukvice čine značajan udio u prehrani šumskih glodavaca te u hranidbenom lancu određuju veličinu njihovih populacija (slično i žirovi hrastova).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29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957132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U Hrvatskoj je šest autohtonih vrsta javora.</a:t>
            </a:r>
          </a:p>
          <a:p>
            <a:r>
              <a:rPr lang="hr-HR" dirty="0"/>
              <a:t>Klen je česta vrsta šuma hrasta kitnjaka u brežuljkastom pojasu.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31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694644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err="1"/>
              <a:t>Maklen</a:t>
            </a:r>
            <a:r>
              <a:rPr lang="hr-HR" dirty="0"/>
              <a:t> je </a:t>
            </a:r>
            <a:r>
              <a:rPr lang="hr-HR" dirty="0" err="1"/>
              <a:t>submediteranska</a:t>
            </a:r>
            <a:r>
              <a:rPr lang="hr-HR" dirty="0"/>
              <a:t> vrsta karakteristična za pojas medunčevih šuma. Ima malene, na tri dijela razdijeljene listove.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33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910310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err="1"/>
              <a:t>Negundovac</a:t>
            </a:r>
            <a:r>
              <a:rPr lang="hr-HR" dirty="0"/>
              <a:t> je </a:t>
            </a:r>
            <a:r>
              <a:rPr lang="hr-HR" dirty="0" err="1"/>
              <a:t>alohtona</a:t>
            </a:r>
            <a:r>
              <a:rPr lang="hr-HR" dirty="0"/>
              <a:t> invazivna sjevernoamerička vrsta javora. </a:t>
            </a:r>
          </a:p>
          <a:p>
            <a:r>
              <a:rPr lang="hr-HR" dirty="0"/>
              <a:t>U Hrvatskoj je prvi put zabilježena početkom 20. 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35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757123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Javor </a:t>
            </a:r>
            <a:r>
              <a:rPr lang="hr-HR" dirty="0" err="1"/>
              <a:t>gluhač</a:t>
            </a:r>
            <a:r>
              <a:rPr lang="hr-HR" dirty="0"/>
              <a:t> karakteristična je vrsta </a:t>
            </a:r>
            <a:r>
              <a:rPr lang="hr-HR" dirty="0" err="1"/>
              <a:t>termofilnih</a:t>
            </a:r>
            <a:r>
              <a:rPr lang="hr-HR" dirty="0"/>
              <a:t> šuma crnog graba i primorskih bukovih šuma.</a:t>
            </a:r>
          </a:p>
          <a:p>
            <a:r>
              <a:rPr lang="hr-HR" dirty="0"/>
              <a:t>Od svih vrsta javora u Hrvatskoj, ovaj ima najmanje urezane listove.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37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47971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U hrvatskoj flori postoji 39 četinjača (podrazred </a:t>
            </a:r>
            <a:r>
              <a:rPr lang="hr-HR" i="1" dirty="0" err="1"/>
              <a:t>Pinidae</a:t>
            </a:r>
            <a:r>
              <a:rPr lang="hr-HR" i="0" dirty="0"/>
              <a:t>), od kojih su 22 svojte autohtone. </a:t>
            </a:r>
          </a:p>
          <a:p>
            <a:r>
              <a:rPr lang="hr-HR" i="0" dirty="0"/>
              <a:t>Jela je autohtona vrsta i jedini predstavnik roda u našoj flori, koja raste u gorskom pojasu naših planina, u mješovitim šumama bukve i jele.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954813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Javor mliječ raste u širokom spektru </a:t>
            </a:r>
            <a:r>
              <a:rPr lang="hr-HR" dirty="0" err="1"/>
              <a:t>kitnjakovih</a:t>
            </a:r>
            <a:r>
              <a:rPr lang="hr-HR" dirty="0"/>
              <a:t> i bukovih šumskih zajednica.</a:t>
            </a:r>
          </a:p>
          <a:p>
            <a:r>
              <a:rPr lang="hr-HR" dirty="0"/>
              <a:t>Kako mu ime govori, oblik lista podsjeća na listove platane.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39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171648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Slična mu je vrsta gorski javor, koji dolazi i u istim šumskim zajednicama.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41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033894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Javor </a:t>
            </a:r>
            <a:r>
              <a:rPr lang="hr-HR" dirty="0" err="1"/>
              <a:t>žestilj</a:t>
            </a:r>
            <a:r>
              <a:rPr lang="hr-HR" dirty="0"/>
              <a:t> jedini u nas ima cjelovite, slabo urezane listove i karakterističan je za vlažne šume u Istočnoj Hrvatskoj.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43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097491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Crna joha je tipična vrsta vlažnih, poplavnih područja u riječnim nizinama. </a:t>
            </a:r>
          </a:p>
          <a:p>
            <a:r>
              <a:rPr lang="hr-HR" dirty="0"/>
              <a:t>Podnosi dugotrajno vlažna i kisikom siromašna tla. </a:t>
            </a:r>
          </a:p>
          <a:p>
            <a:r>
              <a:rPr lang="hr-HR" dirty="0"/>
              <a:t>Osim crne johe, u Hrvatskoj rastu još dvije, ali rijetke vrste – bijela joha (</a:t>
            </a:r>
            <a:r>
              <a:rPr lang="hr-HR" i="1" dirty="0" err="1"/>
              <a:t>Alnus</a:t>
            </a:r>
            <a:r>
              <a:rPr lang="hr-HR" i="1" dirty="0"/>
              <a:t> </a:t>
            </a:r>
            <a:r>
              <a:rPr lang="hr-HR" i="1" dirty="0" err="1"/>
              <a:t>incana</a:t>
            </a:r>
            <a:r>
              <a:rPr lang="hr-HR" i="0" dirty="0"/>
              <a:t>) i zelena joha (</a:t>
            </a:r>
            <a:r>
              <a:rPr lang="hr-HR" i="1" dirty="0" err="1"/>
              <a:t>Alnus</a:t>
            </a:r>
            <a:r>
              <a:rPr lang="hr-HR" i="1" dirty="0"/>
              <a:t> </a:t>
            </a:r>
            <a:r>
              <a:rPr lang="hr-HR" i="1" dirty="0" err="1"/>
              <a:t>viridis</a:t>
            </a:r>
            <a:r>
              <a:rPr lang="hr-HR" i="0" dirty="0"/>
              <a:t>).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45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00486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Obična breza ne čini neki zaseban vegetacijski pojas, ali je česta u bukovim i </a:t>
            </a:r>
            <a:r>
              <a:rPr lang="hr-HR" dirty="0" err="1"/>
              <a:t>kitnjakovim</a:t>
            </a:r>
            <a:r>
              <a:rPr lang="hr-HR" dirty="0"/>
              <a:t> šumama.</a:t>
            </a:r>
          </a:p>
          <a:p>
            <a:r>
              <a:rPr lang="hr-HR" dirty="0"/>
              <a:t>Radi se o </a:t>
            </a:r>
            <a:r>
              <a:rPr lang="hr-HR" dirty="0" err="1"/>
              <a:t>termofilnoj</a:t>
            </a:r>
            <a:r>
              <a:rPr lang="hr-HR" dirty="0"/>
              <a:t> vrsti, pa obrasta šumske čistine, izvale ili rubove šuma, a često sudjeluje u sukcesiji acidofilnih travnjaka i bujadnica.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47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196396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i="0" dirty="0" err="1"/>
              <a:t>Cretna</a:t>
            </a:r>
            <a:r>
              <a:rPr lang="hr-HR" i="0" dirty="0"/>
              <a:t> breza kod nas raste samo na dva nalazišta – veća populacija na </a:t>
            </a:r>
            <a:r>
              <a:rPr lang="hr-HR" i="0" dirty="0" err="1"/>
              <a:t>cretu</a:t>
            </a:r>
            <a:r>
              <a:rPr lang="hr-HR" i="0" dirty="0"/>
              <a:t> Đon </a:t>
            </a:r>
            <a:r>
              <a:rPr lang="hr-HR" i="0" dirty="0" err="1"/>
              <a:t>Močvar</a:t>
            </a:r>
            <a:r>
              <a:rPr lang="hr-HR" i="0" dirty="0"/>
              <a:t> i svega nekoliko stabala na lokalitetu </a:t>
            </a:r>
            <a:r>
              <a:rPr lang="hr-HR" i="0" dirty="0" err="1"/>
              <a:t>Ludvić</a:t>
            </a:r>
            <a:r>
              <a:rPr lang="hr-HR" i="0" dirty="0"/>
              <a:t> potok kod Samobora. </a:t>
            </a:r>
          </a:p>
          <a:p>
            <a:r>
              <a:rPr lang="hr-HR" i="0" dirty="0"/>
              <a:t>Od obične breze (</a:t>
            </a:r>
            <a:r>
              <a:rPr lang="hr-HR" i="1" dirty="0"/>
              <a:t>B. </a:t>
            </a:r>
            <a:r>
              <a:rPr lang="hr-HR" i="1" dirty="0" err="1"/>
              <a:t>pendula</a:t>
            </a:r>
            <a:r>
              <a:rPr lang="hr-HR" i="0" dirty="0"/>
              <a:t>) se razlikuje prvenstveno po dlakavim listovima.  Areal vrste je sjevernjački, kod nas je na južnom rubu rasprostranjenosti.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49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863164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Obični grab česta je vrsta naših kontinentalnih šuma. </a:t>
            </a:r>
          </a:p>
          <a:p>
            <a:r>
              <a:rPr lang="hr-HR" dirty="0"/>
              <a:t>Dominira u šumama lužnjaka i običnog graba u nizinskom, te šumama kitnjaka i običnog graba u brežuljkastom pojasu.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51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208778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Bijeli grab je </a:t>
            </a:r>
            <a:r>
              <a:rPr lang="hr-HR" dirty="0" err="1"/>
              <a:t>submediteranska</a:t>
            </a:r>
            <a:r>
              <a:rPr lang="hr-HR" dirty="0"/>
              <a:t> vrsta karakteristična za brežuljkasti pojas u </a:t>
            </a:r>
            <a:r>
              <a:rPr lang="hr-HR" dirty="0" err="1"/>
              <a:t>submediteranu</a:t>
            </a:r>
            <a:r>
              <a:rPr lang="hr-HR" dirty="0"/>
              <a:t> (šume hrasta medunca).</a:t>
            </a:r>
          </a:p>
          <a:p>
            <a:r>
              <a:rPr lang="hr-HR" dirty="0" err="1"/>
              <a:t>Termofilniji</a:t>
            </a:r>
            <a:r>
              <a:rPr lang="hr-HR" dirty="0"/>
              <a:t> je od crnog graba, pa dolazi na nižim nadmorskim visinama.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53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681559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Crni grab je izdvojen u zaseban rod. Također dolazi u pojasu hrasta medunca, ali na višim nadmorskim visinama u odnosu na bijeli grab.</a:t>
            </a:r>
          </a:p>
          <a:p>
            <a:r>
              <a:rPr lang="hr-HR" dirty="0"/>
              <a:t>Na sjevernom Jadranu se spušta i do mora na mjestima pod velikim utjecajem bure. Raste i u </a:t>
            </a:r>
            <a:r>
              <a:rPr lang="hr-HR" dirty="0" err="1"/>
              <a:t>ekstrazonalnim</a:t>
            </a:r>
            <a:r>
              <a:rPr lang="hr-HR" dirty="0"/>
              <a:t> </a:t>
            </a:r>
            <a:r>
              <a:rPr lang="hr-HR" dirty="0" err="1"/>
              <a:t>šumamam</a:t>
            </a:r>
            <a:r>
              <a:rPr lang="hr-HR" dirty="0"/>
              <a:t> medunca i crnog graba na </a:t>
            </a:r>
            <a:r>
              <a:rPr lang="hr-HR" dirty="0" err="1"/>
              <a:t>termofilnim</a:t>
            </a:r>
            <a:r>
              <a:rPr lang="hr-HR" dirty="0"/>
              <a:t> položajima naših </a:t>
            </a:r>
            <a:r>
              <a:rPr lang="hr-HR" dirty="0" err="1"/>
              <a:t>kontinetalnih</a:t>
            </a:r>
            <a:r>
              <a:rPr lang="hr-HR" dirty="0"/>
              <a:t> planina (</a:t>
            </a:r>
            <a:r>
              <a:rPr lang="hr-HR" dirty="0" err="1"/>
              <a:t>Medvendica</a:t>
            </a:r>
            <a:r>
              <a:rPr lang="hr-HR" dirty="0"/>
              <a:t>, Žumberačko i Samoborsko gorje).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55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763000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Hrast lužnjak je karakteristična vrsta naših slavonskih nizinskih poplavnih šuma.</a:t>
            </a:r>
          </a:p>
          <a:p>
            <a:r>
              <a:rPr lang="hr-HR" dirty="0"/>
              <a:t>Stoljećima je korišten za drvnu masu, pa su velike površine ovih šuma iskrčene.</a:t>
            </a:r>
          </a:p>
          <a:p>
            <a:r>
              <a:rPr lang="hr-HR" dirty="0"/>
              <a:t>Najveći kompleks lužnjakovih šuma u Hrvatskoj, ali i u Europi je Spačvanski kompleks, koji je vezan i uz lužnjakove šume u Bosni i Srbiji.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57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17406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Smreka je također jedina vrsta ovog roda u našoj flori (geografski joj je najbliža </a:t>
            </a:r>
            <a:r>
              <a:rPr lang="hr-HR" dirty="0" err="1"/>
              <a:t>stenoendemična</a:t>
            </a:r>
            <a:r>
              <a:rPr lang="hr-HR" dirty="0"/>
              <a:t> i reliktna vrsta </a:t>
            </a:r>
            <a:r>
              <a:rPr lang="hr-HR" dirty="0" err="1"/>
              <a:t>Pančićeva</a:t>
            </a:r>
            <a:r>
              <a:rPr lang="hr-HR" dirty="0"/>
              <a:t> omorika – </a:t>
            </a:r>
            <a:r>
              <a:rPr lang="hr-HR" i="1" dirty="0" err="1"/>
              <a:t>Picea</a:t>
            </a:r>
            <a:r>
              <a:rPr lang="hr-HR" i="1" dirty="0"/>
              <a:t> omorika</a:t>
            </a:r>
            <a:r>
              <a:rPr lang="hr-HR" i="0" dirty="0"/>
              <a:t> iz Istočne Bosne).</a:t>
            </a:r>
          </a:p>
          <a:p>
            <a:r>
              <a:rPr lang="hr-HR" i="0" dirty="0"/>
              <a:t>Raste na višim nadmorskim visinama od jele, u pretplaninskom visinskom pojasu. </a:t>
            </a:r>
          </a:p>
          <a:p>
            <a:r>
              <a:rPr lang="hr-HR" i="0" dirty="0"/>
              <a:t>Međutim, smreke su se često sadile i na nižim nadmorskim visinama (pogotovo u srednjoj i zapadnoj Europi), pa se može steći dojam da ova vrsta raste prirodno  i u nižim pojasevima.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063298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Hrast kitnjak ne podnosi poplavnu vodu, pa raste na višim nadmorskim visinama, u brežuljkastom pojasu naše kontinentalne regije.</a:t>
            </a:r>
          </a:p>
          <a:p>
            <a:r>
              <a:rPr lang="hr-HR" dirty="0"/>
              <a:t>Ovisno o podlozi (kisela/bazična) i ekspoziciji (</a:t>
            </a:r>
            <a:r>
              <a:rPr lang="hr-HR" dirty="0" err="1"/>
              <a:t>termofilna</a:t>
            </a:r>
            <a:r>
              <a:rPr lang="hr-HR" dirty="0"/>
              <a:t>/</a:t>
            </a:r>
            <a:r>
              <a:rPr lang="hr-HR" dirty="0" err="1"/>
              <a:t>mezofilna</a:t>
            </a:r>
            <a:r>
              <a:rPr lang="hr-HR" dirty="0"/>
              <a:t>), razlikujemo više zajednica ove vrste. 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59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948818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Hrast medunac je karakteristična vrsta </a:t>
            </a:r>
            <a:r>
              <a:rPr lang="hr-HR" dirty="0" err="1"/>
              <a:t>termofilnih</a:t>
            </a:r>
            <a:r>
              <a:rPr lang="hr-HR" dirty="0"/>
              <a:t> </a:t>
            </a:r>
            <a:r>
              <a:rPr lang="hr-HR" dirty="0" err="1"/>
              <a:t>submediteranskih</a:t>
            </a:r>
            <a:r>
              <a:rPr lang="hr-HR" dirty="0"/>
              <a:t> šuma. </a:t>
            </a:r>
          </a:p>
          <a:p>
            <a:r>
              <a:rPr lang="hr-HR" dirty="0"/>
              <a:t>Nažalost, većina ovih šuma je u prošlosti posječena, te su danas vrlo fragmentirane ili u obliku niskih ili viših šikara.</a:t>
            </a:r>
          </a:p>
          <a:p>
            <a:r>
              <a:rPr lang="hr-HR" dirty="0"/>
              <a:t>Iako je listopadna vrsta, suho lišće zadržava preko zime, sve do proljeća, a odbacuje ga tek netom prije izbijanja novih listova.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61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605779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Hrast cer je vrlo sličan meduncu, ali ga razlikujemo po oštrije urezanim listovima (iako je to varijabilno, slika gore!), </a:t>
            </a:r>
            <a:r>
              <a:rPr lang="hr-HR" dirty="0" err="1"/>
              <a:t>kupuli</a:t>
            </a:r>
            <a:r>
              <a:rPr lang="hr-HR" dirty="0"/>
              <a:t> s nitastim nastavcima, te naličju listova sa zvjezdastim dlakama.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63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598422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Hrast crnika (kako ga zovu u sjevernom dijelu našeg primorja) ili hrast česvina/česmina (kako ga zovu na jugu) karateristična je vrsta naših eumediteranskih vazdazelenih šuma, koje predstavlja</a:t>
            </a:r>
            <a:r>
              <a:rPr lang="en-GB" dirty="0" err="1"/>
              <a:t>kj</a:t>
            </a:r>
            <a:r>
              <a:rPr lang="hr-HR" dirty="0"/>
              <a:t>u klimazonalni tip šume. Zimzelena je vrsta </a:t>
            </a:r>
            <a:r>
              <a:rPr lang="hr-HR" dirty="0" err="1"/>
              <a:t>heterofiličnih</a:t>
            </a:r>
            <a:r>
              <a:rPr lang="hr-HR" dirty="0"/>
              <a:t> listova (donji i mlađi bodljasti, kao zaštita od </a:t>
            </a:r>
            <a:r>
              <a:rPr lang="hr-HR" dirty="0" err="1"/>
              <a:t>herbivora</a:t>
            </a:r>
            <a:r>
              <a:rPr lang="hr-HR" dirty="0"/>
              <a:t>, gornji i stariji bez bodlji).</a:t>
            </a:r>
          </a:p>
          <a:p>
            <a:r>
              <a:rPr lang="hr-HR" dirty="0"/>
              <a:t>Šume hrasta crnike su kod nas rijetke, jer su se višestoljetnim krčenjem zbog ogrijeva i otvaranja staništa za pašnjake, smanjile njihove površine.</a:t>
            </a:r>
          </a:p>
          <a:p>
            <a:r>
              <a:rPr lang="hr-HR" dirty="0"/>
              <a:t>Danas su najpoznatije šume crnike na otoku Rabu (</a:t>
            </a:r>
            <a:r>
              <a:rPr lang="hr-HR" dirty="0" err="1"/>
              <a:t>Glavotok</a:t>
            </a:r>
            <a:r>
              <a:rPr lang="hr-HR" dirty="0"/>
              <a:t>, Dundo, </a:t>
            </a:r>
            <a:r>
              <a:rPr lang="hr-HR" dirty="0" err="1"/>
              <a:t>Kalifront</a:t>
            </a:r>
            <a:r>
              <a:rPr lang="hr-HR" dirty="0"/>
              <a:t>, </a:t>
            </a:r>
            <a:r>
              <a:rPr lang="hr-HR" dirty="0" err="1"/>
              <a:t>Košljun</a:t>
            </a:r>
            <a:r>
              <a:rPr lang="hr-HR" dirty="0"/>
              <a:t>), Krku (</a:t>
            </a:r>
            <a:r>
              <a:rPr lang="hr-HR" dirty="0" err="1"/>
              <a:t>Valbiska</a:t>
            </a:r>
            <a:r>
              <a:rPr lang="hr-HR" dirty="0"/>
              <a:t>), Mljetu i dr.</a:t>
            </a:r>
          </a:p>
          <a:p>
            <a:r>
              <a:rPr lang="hr-HR" dirty="0"/>
              <a:t>Floristički su vrlo siromašne, jer imaju trajnu zasjenu, pa prizemni sloj gotovo izostaje, a dominiraju </a:t>
            </a:r>
            <a:r>
              <a:rPr lang="hr-HR" dirty="0" err="1"/>
              <a:t>skiofilno</a:t>
            </a:r>
            <a:r>
              <a:rPr lang="hr-HR" dirty="0"/>
              <a:t> grmlje i penjačice.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65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489565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Hrast </a:t>
            </a:r>
            <a:r>
              <a:rPr lang="hr-HR" dirty="0" err="1"/>
              <a:t>oštrika</a:t>
            </a:r>
            <a:r>
              <a:rPr lang="hr-HR" dirty="0"/>
              <a:t> vazdazelena je vrsta koja raste u obliku grmova. </a:t>
            </a:r>
          </a:p>
          <a:p>
            <a:r>
              <a:rPr lang="hr-HR" dirty="0"/>
              <a:t>Ima malene bodljikave listove i karakteristične kupole s kratkim nastavcima.</a:t>
            </a:r>
          </a:p>
          <a:p>
            <a:r>
              <a:rPr lang="hr-HR" dirty="0"/>
              <a:t>Kod nas raste samo u najjužnijim krajevima.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67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52841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Pitomi kesten je tipična acidofilna vrsta koja raste u brežuljkastom pojasu s hrastom kitnjakom.</a:t>
            </a:r>
          </a:p>
          <a:p>
            <a:r>
              <a:rPr lang="hr-HR" dirty="0"/>
              <a:t>Ponegdje dolazi i u primorju (otok Krk, Lovran,…).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69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905740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Bijela topola raste u nizinskom pojasu, u neposrednoj blizini vode, uz same vodotoke, zajedno s crnom topolom.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71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346289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Trepetljika ili jasika nije </a:t>
            </a:r>
            <a:r>
              <a:rPr lang="hr-HR" dirty="0" err="1"/>
              <a:t>higrofilna</a:t>
            </a:r>
            <a:r>
              <a:rPr lang="hr-HR" dirty="0"/>
              <a:t> vrsta kao što su bijela i crna topola, pa raste i izvan dohvata podzemnih voda.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75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952823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Bijela vrba čini šumske sastojine uz same vodotoke, na riječnim sprudovima i šljunčanim nanosima. </a:t>
            </a:r>
          </a:p>
          <a:p>
            <a:r>
              <a:rPr lang="hr-HR" dirty="0"/>
              <a:t>Za njeno klijanje je potreban period poplavljivanja, tako da kanaliziranje rijeka negativno utječe na životni ciklus ove vrste.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77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931318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Vrba iva raste u širokom spektru staništa, od poplavnih do planinskih.</a:t>
            </a:r>
          </a:p>
          <a:p>
            <a:r>
              <a:rPr lang="hr-HR" dirty="0"/>
              <a:t>Raspoznajemo ju, među ostalim, i po </a:t>
            </a:r>
            <a:r>
              <a:rPr lang="hr-HR" dirty="0" err="1"/>
              <a:t>uškastim</a:t>
            </a:r>
            <a:r>
              <a:rPr lang="hr-HR" dirty="0"/>
              <a:t> </a:t>
            </a:r>
            <a:r>
              <a:rPr lang="hr-HR" dirty="0" err="1"/>
              <a:t>palistićima</a:t>
            </a:r>
            <a:r>
              <a:rPr lang="hr-HR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79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32878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Čempres je tipična mediteranska vrsta, koja je također još od antike sađena diljem Mediterana, pa je ponekad teško utvrditi gdje je prirodno, a gdje antropogeno rasprostranjen. </a:t>
            </a:r>
          </a:p>
          <a:p>
            <a:r>
              <a:rPr lang="hr-HR" dirty="0"/>
              <a:t>Dva oblika rasta (piramidalni i horizontalni) opisuju se prema različitim autorima na razini varijeteta, podvrsta ili čak vrsta.</a:t>
            </a:r>
          </a:p>
          <a:p>
            <a:r>
              <a:rPr lang="hr-HR" dirty="0"/>
              <a:t>Najljepše sastojine čempresa u Hrvatskoj su one ponad Konavoskog polja u Južnoj Dalmaciji.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736638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err="1"/>
              <a:t>Velelisna</a:t>
            </a:r>
            <a:r>
              <a:rPr lang="hr-HR" dirty="0"/>
              <a:t> vrba je planinska vrsta koja raste u pojasu klekovine bora krivulja.</a:t>
            </a:r>
          </a:p>
          <a:p>
            <a:r>
              <a:rPr lang="hr-HR" dirty="0"/>
              <a:t>Također ju nalazimo i u planinskim ponikvama, gdje zbog temperaturne inverzije, rastu na dnu ponikvi, tzv. </a:t>
            </a:r>
            <a:r>
              <a:rPr lang="hr-HR" dirty="0" err="1"/>
              <a:t>snježnicama</a:t>
            </a:r>
            <a:r>
              <a:rPr lang="hr-HR" dirty="0"/>
              <a:t> (engl. </a:t>
            </a:r>
            <a:r>
              <a:rPr lang="hr-HR" i="1" dirty="0" err="1"/>
              <a:t>snow</a:t>
            </a:r>
            <a:r>
              <a:rPr lang="hr-HR" i="1" dirty="0"/>
              <a:t> </a:t>
            </a:r>
            <a:r>
              <a:rPr lang="hr-HR" i="1" dirty="0" err="1"/>
              <a:t>beds</a:t>
            </a:r>
            <a:r>
              <a:rPr lang="hr-HR" i="0" dirty="0"/>
              <a:t>)</a:t>
            </a:r>
            <a:r>
              <a:rPr lang="hr-HR" dirty="0"/>
              <a:t>.</a:t>
            </a:r>
          </a:p>
          <a:p>
            <a:r>
              <a:rPr lang="hr-HR" dirty="0"/>
              <a:t>Vrsta niskog, grmolikog rasta.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81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788787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Puzava vrba je rijetka vrsta naše flore.</a:t>
            </a:r>
          </a:p>
          <a:p>
            <a:r>
              <a:rPr lang="hr-HR" dirty="0"/>
              <a:t>Kao što joj ime govori, ne radi se o </a:t>
            </a:r>
            <a:r>
              <a:rPr lang="hr-HR" dirty="0" err="1"/>
              <a:t>drvolikoj</a:t>
            </a:r>
            <a:r>
              <a:rPr lang="hr-HR" dirty="0"/>
              <a:t> vrsti, već o grmu koji često puzi (pogotovo podvrsta </a:t>
            </a:r>
            <a:r>
              <a:rPr lang="hr-HR" i="1" dirty="0" err="1"/>
              <a:t>rosmarinifolius</a:t>
            </a:r>
            <a:r>
              <a:rPr lang="hr-HR" i="0" dirty="0"/>
              <a:t>).</a:t>
            </a:r>
          </a:p>
          <a:p>
            <a:r>
              <a:rPr lang="hr-HR" i="0" dirty="0"/>
              <a:t>Raste na povremeno plavljenim kontinentalnim travnjacima (npr. u </a:t>
            </a:r>
            <a:r>
              <a:rPr lang="hr-HR" i="0" dirty="0" err="1"/>
              <a:t>Pisarovini</a:t>
            </a:r>
            <a:r>
              <a:rPr lang="hr-HR" i="0" dirty="0"/>
              <a:t>).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83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235772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Poljski jasen raste u poplavnim nizinskim šumama, zajedno s hrastom lužnjakom.</a:t>
            </a:r>
          </a:p>
          <a:p>
            <a:r>
              <a:rPr lang="hr-HR" dirty="0"/>
              <a:t>Od svih drvenastih vrsta najbolje podnosi dugotrajnu poplavu, te stoga raste na </a:t>
            </a:r>
            <a:r>
              <a:rPr lang="hr-HR" dirty="0" err="1"/>
              <a:t>mikrostaništima</a:t>
            </a:r>
            <a:r>
              <a:rPr lang="hr-HR" dirty="0"/>
              <a:t> gdje se voda najkasnije povlači.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85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6391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Potpuno drugačiju ekologiju ima crni jasen. Radi se o </a:t>
            </a:r>
            <a:r>
              <a:rPr lang="hr-HR" dirty="0" err="1"/>
              <a:t>termofilnoj</a:t>
            </a:r>
            <a:r>
              <a:rPr lang="hr-HR" dirty="0"/>
              <a:t>, </a:t>
            </a:r>
            <a:r>
              <a:rPr lang="hr-HR" dirty="0" err="1"/>
              <a:t>submediteranskoj</a:t>
            </a:r>
            <a:r>
              <a:rPr lang="hr-HR" dirty="0"/>
              <a:t> vrsti, karakterističnoj za šume i šikare medunca i bijelog graba.</a:t>
            </a:r>
          </a:p>
          <a:p>
            <a:r>
              <a:rPr lang="hr-HR" dirty="0"/>
              <a:t>Za razliku od ostalih naših javora koji imaju </a:t>
            </a:r>
            <a:r>
              <a:rPr lang="hr-HR" dirty="0" err="1"/>
              <a:t>anemofilne</a:t>
            </a:r>
            <a:r>
              <a:rPr lang="hr-HR" dirty="0"/>
              <a:t> cvjetove, crni jasen se oprašuje kukcima, pa su njegovi cvatovi izrazito mirisni.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87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0510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Uz crni jasen u </a:t>
            </a:r>
            <a:r>
              <a:rPr lang="hr-HR" dirty="0" err="1"/>
              <a:t>submediteranu</a:t>
            </a:r>
            <a:r>
              <a:rPr lang="hr-HR" dirty="0"/>
              <a:t> često dolazi i drijen (dren, </a:t>
            </a:r>
            <a:r>
              <a:rPr lang="hr-HR" dirty="0" err="1"/>
              <a:t>drinjula</a:t>
            </a:r>
            <a:r>
              <a:rPr lang="hr-HR" dirty="0"/>
              <a:t>).</a:t>
            </a:r>
          </a:p>
          <a:p>
            <a:r>
              <a:rPr lang="hr-HR" dirty="0"/>
              <a:t>Cvate najranije od svih drvenastih vrsta, prije listanja, žutim cvjetovima.</a:t>
            </a:r>
          </a:p>
          <a:p>
            <a:r>
              <a:rPr lang="hr-HR" dirty="0"/>
              <a:t>Plodovi su izdužene koštunice, oporog okusa, i koriste se tradicionalno za kuhanje džemova i sirupa.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89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735202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Svibovina je iz istog roda, ali s bijelim cvjetovima sastavljenim u tanjurasti cvat, koji cvate istovremeno s listanjem.</a:t>
            </a:r>
          </a:p>
          <a:p>
            <a:r>
              <a:rPr lang="hr-HR" dirty="0"/>
              <a:t>Plodovi su crne okrugle otrovne koštunice.</a:t>
            </a:r>
          </a:p>
          <a:p>
            <a:r>
              <a:rPr lang="hr-HR" dirty="0"/>
              <a:t>Raste u kontinentalnim predjelima.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91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858938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Božikovina kod nas raste (isto kao i tisa) uglavnom kao grm, iako ima potencijal izrasti i u visoko stablo.</a:t>
            </a:r>
          </a:p>
          <a:p>
            <a:r>
              <a:rPr lang="hr-HR" dirty="0"/>
              <a:t>Raste u raznim bukovim šumama, ali rijetko u gušćim sastojinama, češće kao pojedinačni primjerci.</a:t>
            </a:r>
          </a:p>
          <a:p>
            <a:r>
              <a:rPr lang="hr-HR" dirty="0"/>
              <a:t>Ugrožena je nezakonitom berbom grana i plodova za dekorativne svrhe.</a:t>
            </a:r>
          </a:p>
          <a:p>
            <a:r>
              <a:rPr lang="hr-HR" dirty="0"/>
              <a:t>Vrsta ima </a:t>
            </a:r>
            <a:r>
              <a:rPr lang="hr-HR" dirty="0" err="1"/>
              <a:t>heterofiliju</a:t>
            </a:r>
            <a:r>
              <a:rPr lang="hr-HR" dirty="0"/>
              <a:t> – dvojaki oblik listova (bodljikavi na nižim granama i bez bodlji na višim granama) kao prilagodba ne </a:t>
            </a:r>
            <a:r>
              <a:rPr lang="hr-HR" dirty="0" err="1"/>
              <a:t>herbivore</a:t>
            </a:r>
            <a:r>
              <a:rPr lang="hr-HR" dirty="0"/>
              <a:t>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93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1262472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Zanimljiva vrsta iz porodice brijestova (karakteristika porodice su asimetrične baze listova!).</a:t>
            </a:r>
          </a:p>
          <a:p>
            <a:r>
              <a:rPr lang="hr-HR" dirty="0"/>
              <a:t>U Istri se naziva </a:t>
            </a:r>
            <a:r>
              <a:rPr lang="hr-HR" dirty="0" err="1"/>
              <a:t>ladonja</a:t>
            </a:r>
            <a:r>
              <a:rPr lang="hr-HR" dirty="0"/>
              <a:t>, na Kvarneru koprivić, u Dalmaciji </a:t>
            </a:r>
            <a:r>
              <a:rPr lang="hr-HR" dirty="0" err="1"/>
              <a:t>kostela</a:t>
            </a:r>
            <a:r>
              <a:rPr lang="hr-HR" dirty="0"/>
              <a:t> ili košćela, a u Hercegovini </a:t>
            </a:r>
            <a:r>
              <a:rPr lang="hr-HR" dirty="0" err="1"/>
              <a:t>fafarikul</a:t>
            </a:r>
            <a:r>
              <a:rPr lang="hr-HR" dirty="0"/>
              <a:t>.</a:t>
            </a:r>
          </a:p>
          <a:p>
            <a:r>
              <a:rPr lang="hr-HR" dirty="0"/>
              <a:t>U primorju je jedna od češćih vrsta koja se sadi u drvoredima. Plodovi su jestivi i slatki.</a:t>
            </a:r>
          </a:p>
          <a:p>
            <a:r>
              <a:rPr lang="hr-HR" dirty="0"/>
              <a:t>Osim ove vrste, kod nas raste i vrlo rijetki </a:t>
            </a:r>
            <a:r>
              <a:rPr lang="hr-HR" dirty="0" err="1"/>
              <a:t>turnefortov</a:t>
            </a:r>
            <a:r>
              <a:rPr lang="hr-HR" dirty="0"/>
              <a:t> koprivić (</a:t>
            </a:r>
            <a:r>
              <a:rPr lang="hr-HR" i="1" dirty="0" err="1"/>
              <a:t>Celtis</a:t>
            </a:r>
            <a:r>
              <a:rPr lang="hr-HR" i="1" dirty="0"/>
              <a:t> </a:t>
            </a:r>
            <a:r>
              <a:rPr lang="hr-HR" i="1" dirty="0" err="1"/>
              <a:t>tournefortii</a:t>
            </a:r>
            <a:r>
              <a:rPr lang="hr-HR" i="0" dirty="0"/>
              <a:t>).</a:t>
            </a:r>
            <a:endParaRPr lang="hr-HR" dirty="0"/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95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317847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Drača je tipični </a:t>
            </a:r>
            <a:r>
              <a:rPr lang="hr-HR" dirty="0" err="1"/>
              <a:t>submediteranski</a:t>
            </a:r>
            <a:r>
              <a:rPr lang="hr-HR" dirty="0"/>
              <a:t> grm, bodljikavih grana, sitnih listića i cvjetova, te neobičnih tanjurastih plodova.</a:t>
            </a:r>
          </a:p>
          <a:p>
            <a:r>
              <a:rPr lang="hr-HR" dirty="0"/>
              <a:t>Cvjetovi su medonosni, te je drača važna pčelinja paša.</a:t>
            </a:r>
          </a:p>
          <a:p>
            <a:r>
              <a:rPr lang="hr-HR" dirty="0"/>
              <a:t>Vrsta predstavlja veliku prijetnju u </a:t>
            </a:r>
            <a:r>
              <a:rPr lang="hr-HR" dirty="0" err="1"/>
              <a:t>zaraštavanju</a:t>
            </a:r>
            <a:r>
              <a:rPr lang="hr-HR" dirty="0"/>
              <a:t> kamenjarskih pašnjaka, a njeno širenje je tradicionalno bilo održavano ispašom koza.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97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98902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Još jedan </a:t>
            </a:r>
            <a:r>
              <a:rPr lang="hr-HR" dirty="0" err="1"/>
              <a:t>submediteranski</a:t>
            </a:r>
            <a:r>
              <a:rPr lang="hr-HR" dirty="0"/>
              <a:t> grm, iz roda </a:t>
            </a:r>
            <a:r>
              <a:rPr lang="hr-HR" i="1" dirty="0" err="1"/>
              <a:t>Prunus</a:t>
            </a:r>
            <a:r>
              <a:rPr lang="hr-HR" i="0" dirty="0"/>
              <a:t>, s najmanjim plodovima među našim vrstama ovog roda.</a:t>
            </a:r>
          </a:p>
          <a:p>
            <a:r>
              <a:rPr lang="hr-HR" i="0" dirty="0"/>
              <a:t>Plodovi su crne, gorke koštunice (s mnogo </a:t>
            </a:r>
            <a:r>
              <a:rPr lang="hr-HR" i="0" dirty="0" err="1"/>
              <a:t>amigdalina</a:t>
            </a:r>
            <a:r>
              <a:rPr lang="hr-HR" i="0" dirty="0"/>
              <a:t>), pa ju ljudi ne koriste, ali je važna hrana pticama.</a:t>
            </a:r>
          </a:p>
          <a:p>
            <a:r>
              <a:rPr lang="hr-HR" i="0" dirty="0"/>
              <a:t>U primorju se tradicionalno koristi kao podloga za kalemljenje (cijepljenje) trešanja i višanja.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99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01586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Alepski bor (ne alpski !), jer mu ime dolazi od sirijskog grada </a:t>
            </a:r>
            <a:r>
              <a:rPr lang="hr-HR" dirty="0" err="1"/>
              <a:t>Aleppa</a:t>
            </a:r>
            <a:r>
              <a:rPr lang="hr-HR" dirty="0"/>
              <a:t>), tipična je mediteranska vrsta bora, koja čini prepoznatljive vizure dalmatinske obale i otoka.</a:t>
            </a:r>
          </a:p>
          <a:p>
            <a:r>
              <a:rPr lang="hr-HR" dirty="0"/>
              <a:t>Međutim, prema nekim shvaćanjima, vrsta nije autohtona na Jadranu, nego je raširena po grčkim kolonijama za vrijeme antike. </a:t>
            </a:r>
          </a:p>
          <a:p>
            <a:r>
              <a:rPr lang="hr-HR" dirty="0" err="1"/>
              <a:t>Klimazonalna</a:t>
            </a:r>
            <a:r>
              <a:rPr lang="hr-HR" dirty="0"/>
              <a:t> je vegetacija tzv. </a:t>
            </a:r>
            <a:r>
              <a:rPr lang="hr-HR" dirty="0" err="1"/>
              <a:t>stenomediteranske</a:t>
            </a:r>
            <a:r>
              <a:rPr lang="hr-HR" dirty="0"/>
              <a:t> (najvruće i najsuše) zone, iako je česta i u </a:t>
            </a:r>
            <a:r>
              <a:rPr lang="hr-HR" dirty="0" err="1"/>
              <a:t>eumeditaranskoj</a:t>
            </a:r>
            <a:r>
              <a:rPr lang="hr-HR" dirty="0"/>
              <a:t> zoni.</a:t>
            </a:r>
          </a:p>
          <a:p>
            <a:r>
              <a:rPr lang="hr-HR" dirty="0"/>
              <a:t>Kao i svi borovi, i alepski je </a:t>
            </a:r>
            <a:r>
              <a:rPr lang="hr-HR" dirty="0" err="1"/>
              <a:t>pirofit</a:t>
            </a:r>
            <a:r>
              <a:rPr lang="hr-HR" dirty="0"/>
              <a:t>, koji se obnavlja iz sjemenki tek nakon požara.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4796333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BFD10C36-18FB-416D-B331-B3D0F6E8AB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52DA22E9-5EDD-4EE1-95FF-1E74A9B1BE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r-HR" altLang="sr-Latn-RS" i="1" dirty="0"/>
              <a:t>Endemična </a:t>
            </a:r>
            <a:r>
              <a:rPr lang="hr-HR" altLang="sr-Latn-RS" i="1" dirty="0" err="1"/>
              <a:t>Petteria</a:t>
            </a:r>
            <a:r>
              <a:rPr lang="hr-HR" altLang="sr-Latn-RS" i="1" dirty="0"/>
              <a:t> </a:t>
            </a:r>
            <a:r>
              <a:rPr lang="hr-HR" altLang="sr-Latn-RS" i="1" dirty="0" err="1"/>
              <a:t>ramentacea</a:t>
            </a:r>
            <a:r>
              <a:rPr lang="hr-HR" altLang="sr-Latn-RS" dirty="0"/>
              <a:t> osim kod nas, raste i u Hercegovini, Crnoj Gori i Albaniji, a u populacija u srednjoj i južnoj Dalmaciji su na sjeverozapadnom rubu areala vrste. Zanimljiva je, jer među drvećem i grmljem ima proporcionalno puno manje endema.</a:t>
            </a:r>
            <a:endParaRPr lang="hr-HR" altLang="sr-Latn-RS" i="1" dirty="0"/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5F79EC0F-01AE-4A6E-8508-8CB88F8969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21EDFE0-5F95-4F4F-A9BA-8517C37486F2}" type="slidenum">
              <a:rPr lang="hr-HR" altLang="sr-Latn-RS"/>
              <a:pPr eaLnBrk="1" hangingPunct="1"/>
              <a:t>101</a:t>
            </a:fld>
            <a:endParaRPr lang="hr-HR" altLang="sr-Latn-R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Smrdljika je karakteristična vrsta u submediteranu.</a:t>
            </a:r>
          </a:p>
          <a:p>
            <a:r>
              <a:rPr lang="hr-HR" dirty="0"/>
              <a:t>Ima neparno peraste listove (završavaju vršnom liskom). </a:t>
            </a:r>
          </a:p>
          <a:p>
            <a:r>
              <a:rPr lang="hr-HR" dirty="0"/>
              <a:t>Ime joj dolazi od intenzivnog neugodnog mirisa grana, što se može iskoristiti za determinaciju vrste izvan vegetacijske sezone.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103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5749178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err="1"/>
              <a:t>Tršlja</a:t>
            </a:r>
            <a:r>
              <a:rPr lang="hr-HR" dirty="0"/>
              <a:t> pripada istom rodu, a dolazi u </a:t>
            </a:r>
            <a:r>
              <a:rPr lang="hr-HR" dirty="0" err="1"/>
              <a:t>eumediteranu</a:t>
            </a:r>
            <a:r>
              <a:rPr lang="hr-HR" dirty="0"/>
              <a:t>. Ima sitnije, parno </a:t>
            </a:r>
            <a:r>
              <a:rPr lang="hr-HR" dirty="0" err="1"/>
              <a:t>peraste</a:t>
            </a:r>
            <a:r>
              <a:rPr lang="hr-HR" dirty="0"/>
              <a:t> listove.</a:t>
            </a:r>
          </a:p>
          <a:p>
            <a:r>
              <a:rPr lang="hr-HR" dirty="0"/>
              <a:t>Sastavni je dio mediteranskih makija.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105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2048168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U mediteranskim makijama raste i zelenika, zimzeleni grm plavih plodova. 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107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7619765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Njima se pridružuje i mirta, koja ima male kožaste listove, koji su tipična prilagodba za sušne uvjete.</a:t>
            </a:r>
          </a:p>
          <a:p>
            <a:r>
              <a:rPr lang="hr-HR" dirty="0"/>
              <a:t>Sočni azurno plavi plodovi koriste se za pravljenje likera od mirte.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109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456175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U mediteranskim makijama raste i </a:t>
            </a:r>
            <a:r>
              <a:rPr lang="hr-HR" dirty="0" err="1"/>
              <a:t>lemprika</a:t>
            </a:r>
            <a:r>
              <a:rPr lang="hr-HR" dirty="0"/>
              <a:t>, koja također ima kožaste, ali i grubo dlakave listove.</a:t>
            </a:r>
          </a:p>
          <a:p>
            <a:r>
              <a:rPr lang="hr-HR" dirty="0"/>
              <a:t>Cvate tijekom zime u bogatim tanjurastim cvatovima.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111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4445056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Velika crnjuša raste u mediteranskim makijama i </a:t>
            </a:r>
            <a:r>
              <a:rPr lang="hr-HR" dirty="0" err="1"/>
              <a:t>garizima</a:t>
            </a:r>
            <a:r>
              <a:rPr lang="hr-HR" dirty="0"/>
              <a:t>.</a:t>
            </a:r>
          </a:p>
          <a:p>
            <a:r>
              <a:rPr lang="hr-HR" dirty="0"/>
              <a:t>Makije su gušće formacije vazdazelenih šikara, dok su </a:t>
            </a:r>
            <a:r>
              <a:rPr lang="hr-HR" dirty="0" err="1"/>
              <a:t>garizi</a:t>
            </a:r>
            <a:r>
              <a:rPr lang="hr-HR" dirty="0"/>
              <a:t> </a:t>
            </a:r>
            <a:r>
              <a:rPr lang="hr-HR" dirty="0" err="1"/>
              <a:t>termofilniji</a:t>
            </a:r>
            <a:r>
              <a:rPr lang="hr-HR" dirty="0"/>
              <a:t> tip šikara, s više prizemnog rašća. 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113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8970524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>
            <a:extLst>
              <a:ext uri="{FF2B5EF4-FFF2-40B4-BE49-F238E27FC236}">
                <a16:creationId xmlns:a16="http://schemas.microsoft.com/office/drawing/2014/main" id="{2D01AC15-A31D-454E-8BEF-195EF88D98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>
            <a:extLst>
              <a:ext uri="{FF2B5EF4-FFF2-40B4-BE49-F238E27FC236}">
                <a16:creationId xmlns:a16="http://schemas.microsoft.com/office/drawing/2014/main" id="{1423FF61-4A86-472C-A192-7798220E74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r-HR" altLang="sr-Latn-RS" dirty="0"/>
              <a:t>Jupiterova brada (</a:t>
            </a:r>
            <a:r>
              <a:rPr lang="hr-HR" altLang="sr-Latn-RS" i="1" dirty="0" err="1"/>
              <a:t>Anthyllis</a:t>
            </a:r>
            <a:r>
              <a:rPr lang="hr-HR" altLang="sr-Latn-RS" i="1" dirty="0"/>
              <a:t> barba-</a:t>
            </a:r>
            <a:r>
              <a:rPr lang="hr-HR" altLang="sr-Latn-RS" i="1" dirty="0" err="1"/>
              <a:t>jovis</a:t>
            </a:r>
            <a:r>
              <a:rPr lang="hr-HR" altLang="sr-Latn-RS" dirty="0"/>
              <a:t>) je gotovo ugrožena grmolika vrsta. </a:t>
            </a:r>
          </a:p>
          <a:p>
            <a:pPr eaLnBrk="1" hangingPunct="1">
              <a:spcBef>
                <a:spcPct val="0"/>
              </a:spcBef>
            </a:pPr>
            <a:r>
              <a:rPr lang="hr-HR" altLang="sr-Latn-RS" dirty="0"/>
              <a:t>Raste na strmim liticama (klifovima) na vanjskim obalama naših otoka od Dugog otoka do Dubrovačkog primorja. </a:t>
            </a:r>
          </a:p>
          <a:p>
            <a:pPr eaLnBrk="1" hangingPunct="1">
              <a:spcBef>
                <a:spcPct val="0"/>
              </a:spcBef>
            </a:pPr>
            <a:r>
              <a:rPr lang="hr-HR" altLang="sr-Latn-RS" dirty="0"/>
              <a:t>Radi se o </a:t>
            </a:r>
            <a:r>
              <a:rPr lang="hr-HR" altLang="sr-Latn-RS" dirty="0" err="1"/>
              <a:t>zapadnomediteranskoj</a:t>
            </a:r>
            <a:r>
              <a:rPr lang="hr-HR" altLang="sr-Latn-RS" dirty="0"/>
              <a:t> vrsti, kojoj su hrvatske populacije na istočnom rubu areala. </a:t>
            </a:r>
            <a:endParaRPr lang="en-GB" altLang="sr-Latn-RS" dirty="0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6F72F4ED-5F94-4F20-8981-6003F609D8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7AB83AB-7A53-4FB3-B621-B114289C3942}" type="slidenum">
              <a:rPr lang="hr-HR" altLang="sr-Latn-RS"/>
              <a:pPr eaLnBrk="1" hangingPunct="1"/>
              <a:t>115</a:t>
            </a:fld>
            <a:endParaRPr lang="hr-HR" altLang="sr-Latn-R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Iako se sadi kao kultivirana vrsta u vrtovima, lovor je autohtona vrsta naših </a:t>
            </a:r>
            <a:r>
              <a:rPr lang="hr-HR" dirty="0" err="1"/>
              <a:t>crnikovih</a:t>
            </a:r>
            <a:r>
              <a:rPr lang="hr-HR" dirty="0"/>
              <a:t> šuma.</a:t>
            </a:r>
          </a:p>
          <a:p>
            <a:r>
              <a:rPr lang="hr-HR" dirty="0"/>
              <a:t>Može izrasti u nekoliko desetaka metara visoka stabla širokih debala (npr. na Mljetu).</a:t>
            </a:r>
          </a:p>
          <a:p>
            <a:r>
              <a:rPr lang="hr-HR" dirty="0"/>
              <a:t>Češći je u </a:t>
            </a:r>
            <a:r>
              <a:rPr lang="hr-HR" dirty="0" err="1"/>
              <a:t>crnikovim</a:t>
            </a:r>
            <a:r>
              <a:rPr lang="hr-HR" dirty="0"/>
              <a:t> sastojinama na sjevernom Jadranu (Istra, Kvarner).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117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5212456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Planika je, kao i visoki vrijes, predstavnik porodice </a:t>
            </a:r>
            <a:r>
              <a:rPr lang="hr-HR" i="1" dirty="0" err="1"/>
              <a:t>Ericaceae</a:t>
            </a:r>
            <a:r>
              <a:rPr lang="hr-HR" i="1" dirty="0"/>
              <a:t> </a:t>
            </a:r>
            <a:r>
              <a:rPr lang="hr-HR" i="0" dirty="0"/>
              <a:t>(usporedite oblik cvjetova!) i raste u mediteranskim makijama.</a:t>
            </a:r>
          </a:p>
          <a:p>
            <a:r>
              <a:rPr lang="hr-HR" i="0" dirty="0"/>
              <a:t>Ima karakteristične sjajne kožaste, po rubu nazubljene listove, te sočne plodove </a:t>
            </a:r>
            <a:r>
              <a:rPr lang="hr-HR" i="0" dirty="0" err="1"/>
              <a:t>maginje</a:t>
            </a:r>
            <a:r>
              <a:rPr lang="hr-HR" i="0" dirty="0"/>
              <a:t>, koji podsjećaju na jagode (engl. </a:t>
            </a:r>
            <a:r>
              <a:rPr lang="hr-HR" i="1" dirty="0" err="1"/>
              <a:t>Strawberry</a:t>
            </a:r>
            <a:r>
              <a:rPr lang="hr-HR" i="1" dirty="0"/>
              <a:t> </a:t>
            </a:r>
            <a:r>
              <a:rPr lang="hr-HR" i="1" dirty="0" err="1"/>
              <a:t>tree</a:t>
            </a:r>
            <a:r>
              <a:rPr lang="hr-HR" i="0" dirty="0"/>
              <a:t>).</a:t>
            </a:r>
          </a:p>
          <a:p>
            <a:r>
              <a:rPr lang="hr-HR" i="0" dirty="0"/>
              <a:t>Ima popucalu koru, za razliku od slične, ali izrazito rijetke vrste </a:t>
            </a:r>
            <a:r>
              <a:rPr lang="hr-HR" i="1" dirty="0" err="1"/>
              <a:t>Arbutus</a:t>
            </a:r>
            <a:r>
              <a:rPr lang="hr-HR" i="1" dirty="0"/>
              <a:t> </a:t>
            </a:r>
            <a:r>
              <a:rPr lang="hr-HR" i="1" dirty="0" err="1"/>
              <a:t>andrachne</a:t>
            </a:r>
            <a:r>
              <a:rPr lang="hr-HR" i="1" dirty="0"/>
              <a:t> </a:t>
            </a:r>
            <a:r>
              <a:rPr lang="hr-HR" i="0" dirty="0"/>
              <a:t>(narodno ime: goli </a:t>
            </a:r>
            <a:r>
              <a:rPr lang="hr-HR" i="0" dirty="0" err="1"/>
              <a:t>čovik</a:t>
            </a:r>
            <a:r>
              <a:rPr lang="hr-HR" i="0" dirty="0"/>
              <a:t>)</a:t>
            </a:r>
            <a:r>
              <a:rPr lang="hr-HR" i="1" dirty="0"/>
              <a:t>, </a:t>
            </a:r>
            <a:r>
              <a:rPr lang="hr-HR" i="0" dirty="0"/>
              <a:t>čija se crvena kora guli u velikim krpama (slika dolje desno).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119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14267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Pinija je mnogo rjeđa vrsta bora, dolazi u južnoj Dalmaciji i prepoznajemo ju po </a:t>
            </a:r>
            <a:r>
              <a:rPr lang="hr-HR" dirty="0" err="1"/>
              <a:t>kišobranastoj</a:t>
            </a:r>
            <a:r>
              <a:rPr lang="hr-HR" dirty="0"/>
              <a:t> formi krošnje, te visokom rastu. </a:t>
            </a:r>
          </a:p>
          <a:p>
            <a:r>
              <a:rPr lang="hr-HR" dirty="0"/>
              <a:t>Česta je i hortikulturna vrsta, ali i konzumna, jer se njene sjemenke (pinjoli) koriste za pripremu raznih prerađevina, poput </a:t>
            </a:r>
            <a:r>
              <a:rPr lang="hr-HR" dirty="0" err="1"/>
              <a:t>Pesto</a:t>
            </a:r>
            <a:r>
              <a:rPr lang="hr-HR" dirty="0"/>
              <a:t> </a:t>
            </a:r>
            <a:r>
              <a:rPr lang="hr-HR" dirty="0" err="1"/>
              <a:t>Genovese</a:t>
            </a:r>
            <a:r>
              <a:rPr lang="hr-HR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9563595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961BFE43-3D19-4487-9B46-E167870003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7F8C79CB-EE8D-4F00-93BC-B4C6D55E70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r-HR" altLang="sr-Latn-RS" dirty="0"/>
              <a:t>Rogač je drvenasta mahunarka, autohtona </a:t>
            </a:r>
            <a:r>
              <a:rPr lang="hr-HR" altLang="sr-Latn-RS" dirty="0" err="1"/>
              <a:t>mediterasnka</a:t>
            </a:r>
            <a:r>
              <a:rPr lang="hr-HR" altLang="sr-Latn-RS" dirty="0"/>
              <a:t> vrsta, koja kod nas raste u Dalmaciji, najviše na otocima, a ima i dugu tradiciju sadnje i uzgoja. </a:t>
            </a:r>
          </a:p>
          <a:p>
            <a:pPr eaLnBrk="1" hangingPunct="1">
              <a:spcBef>
                <a:spcPct val="0"/>
              </a:spcBef>
            </a:pPr>
            <a:r>
              <a:rPr lang="hr-HR" altLang="sr-Latn-RS" dirty="0"/>
              <a:t>Dvodomna je biljka (razdvojena muška i ženska stabla) jednospolnih cvjetova (razdvojeni muški i ženski cvjetovi), a cvjetovi su sjedeći na granama (</a:t>
            </a:r>
            <a:r>
              <a:rPr lang="hr-HR" altLang="sr-Latn-RS" dirty="0" err="1"/>
              <a:t>kauliflorija</a:t>
            </a:r>
            <a:r>
              <a:rPr lang="hr-HR" altLang="sr-Latn-RS" dirty="0"/>
              <a:t>). </a:t>
            </a:r>
          </a:p>
          <a:p>
            <a:pPr eaLnBrk="1" hangingPunct="1">
              <a:spcBef>
                <a:spcPct val="0"/>
              </a:spcBef>
            </a:pPr>
            <a:r>
              <a:rPr lang="hr-HR" altLang="sr-Latn-RS" dirty="0"/>
              <a:t>Plodovi (duge smeđe tvrde mahune) stoljećima se u Mediteranu koriste za pripremu brašna i sladila.</a:t>
            </a:r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13CBBE0D-6017-42F7-BC16-BF2FF56D46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579FFB1-9C20-44F0-9D68-7C2F110CFAF1}" type="slidenum">
              <a:rPr lang="hr-HR" altLang="sr-Latn-RS"/>
              <a:pPr eaLnBrk="1" hangingPunct="1"/>
              <a:t>121</a:t>
            </a:fld>
            <a:endParaRPr lang="hr-HR" altLang="sr-Latn-R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>
            <a:extLst>
              <a:ext uri="{FF2B5EF4-FFF2-40B4-BE49-F238E27FC236}">
                <a16:creationId xmlns:a16="http://schemas.microsoft.com/office/drawing/2014/main" id="{C3533ED0-80FD-41B4-9513-B823CA7292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>
            <a:extLst>
              <a:ext uri="{FF2B5EF4-FFF2-40B4-BE49-F238E27FC236}">
                <a16:creationId xmlns:a16="http://schemas.microsoft.com/office/drawing/2014/main" id="{0C84BFAB-A2A6-4BA4-93AC-D93885B021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 dirty="0"/>
              <a:t>Bagrem je vrlo česta invazivna vrsta u Hrvatskoj. </a:t>
            </a:r>
          </a:p>
          <a:p>
            <a:r>
              <a:rPr lang="hr-HR" altLang="sr-Latn-RS" dirty="0"/>
              <a:t>Raste na rubovima šuma i krčevinama, uglavnom u nizinskom, brdskom i brežuljkastom pojasu. </a:t>
            </a:r>
          </a:p>
          <a:p>
            <a:r>
              <a:rPr lang="hr-HR" altLang="sr-Latn-RS" dirty="0"/>
              <a:t>Vrsta je istodobno i korisna, jer je vrlo važna pčelinja paša.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FFBF8-92B9-49F8-B4F4-29A511D544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37AA63D-3129-4290-AABD-FFCE3370F5EC}" type="slidenum">
              <a:rPr lang="hr-HR" altLang="sr-Latn-RS"/>
              <a:pPr eaLnBrk="1" hangingPunct="1"/>
              <a:t>123</a:t>
            </a:fld>
            <a:endParaRPr lang="hr-HR" altLang="sr-Latn-R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err="1"/>
              <a:t>Pajasen</a:t>
            </a:r>
            <a:r>
              <a:rPr lang="hr-HR" dirty="0"/>
              <a:t> je najinvazivnija vrsta u Hrvatskoj, vrlo otporna na mehaničko i kemijsko uklanjanje.</a:t>
            </a:r>
          </a:p>
          <a:p>
            <a:r>
              <a:rPr lang="hr-HR" dirty="0" err="1"/>
              <a:t>Zaraštava</a:t>
            </a:r>
            <a:r>
              <a:rPr lang="hr-HR" dirty="0"/>
              <a:t> antropogeno </a:t>
            </a:r>
            <a:r>
              <a:rPr lang="hr-HR" dirty="0" err="1"/>
              <a:t>utjecana</a:t>
            </a:r>
            <a:r>
              <a:rPr lang="hr-HR" dirty="0"/>
              <a:t> područja u Mediteranu, a širi se sjemenkama, ali i agresivno podzemnim stabljikama i izbojcima.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125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0385526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Dudovac ili smokovača pripada porodici </a:t>
            </a:r>
            <a:r>
              <a:rPr lang="hr-HR" i="1" dirty="0" err="1"/>
              <a:t>Moraceae</a:t>
            </a:r>
            <a:r>
              <a:rPr lang="hr-HR" i="1" dirty="0"/>
              <a:t> </a:t>
            </a:r>
            <a:r>
              <a:rPr lang="hr-HR" i="0" dirty="0"/>
              <a:t>(kao i autohtoni dud/murva - </a:t>
            </a:r>
            <a:r>
              <a:rPr lang="hr-HR" i="1" dirty="0" err="1"/>
              <a:t>Morus</a:t>
            </a:r>
            <a:r>
              <a:rPr lang="hr-HR" i="1" dirty="0"/>
              <a:t> </a:t>
            </a:r>
            <a:r>
              <a:rPr lang="hr-HR" i="1" dirty="0" err="1"/>
              <a:t>alba</a:t>
            </a:r>
            <a:r>
              <a:rPr lang="hr-HR" i="1" dirty="0"/>
              <a:t> </a:t>
            </a:r>
            <a:r>
              <a:rPr lang="hr-HR" i="0" dirty="0"/>
              <a:t>i </a:t>
            </a:r>
            <a:r>
              <a:rPr lang="hr-HR" i="1" dirty="0"/>
              <a:t>M. </a:t>
            </a:r>
            <a:r>
              <a:rPr lang="hr-HR" i="1" dirty="0" err="1"/>
              <a:t>nigra</a:t>
            </a:r>
            <a:r>
              <a:rPr lang="hr-HR" i="0" dirty="0"/>
              <a:t>, te smokva </a:t>
            </a:r>
            <a:r>
              <a:rPr lang="hr-HR" i="1" dirty="0" err="1"/>
              <a:t>Ficus</a:t>
            </a:r>
            <a:r>
              <a:rPr lang="hr-HR" i="1" dirty="0"/>
              <a:t> carica</a:t>
            </a:r>
            <a:r>
              <a:rPr lang="hr-HR" i="0" dirty="0"/>
              <a:t>).</a:t>
            </a:r>
          </a:p>
          <a:p>
            <a:r>
              <a:rPr lang="hr-HR" i="0" dirty="0"/>
              <a:t>Listovi na istom stablu mogu biti od cjelovitih do duboko urezanih, nalik na smokvino lišće.</a:t>
            </a:r>
          </a:p>
          <a:p>
            <a:r>
              <a:rPr lang="hr-HR" i="0" dirty="0"/>
              <a:t>Vrsta se sadi(la) kao ukrasna u našem primorju, ali je danas često izbjegla iz vrtova i lokalno postaje invazivna na antropogenim staništima.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127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1121914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562624FA-2C04-44A2-A57B-8F8F33A044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7F0C7D0E-8995-4361-9925-CE01C21595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 dirty="0" err="1"/>
              <a:t>Amorfa</a:t>
            </a:r>
            <a:r>
              <a:rPr lang="hr-HR" altLang="sr-Latn-RS" dirty="0"/>
              <a:t> je uglavnom ograničena na kontinentalnu Hrvatsku (ima tek nešto nalaza uz dalmatinske </a:t>
            </a:r>
            <a:r>
              <a:rPr lang="hr-HR" altLang="sr-Latn-RS" dirty="0" err="1"/>
              <a:t>vodotokove</a:t>
            </a:r>
            <a:r>
              <a:rPr lang="hr-HR" altLang="sr-Latn-RS" dirty="0"/>
              <a:t>). </a:t>
            </a:r>
          </a:p>
          <a:p>
            <a:r>
              <a:rPr lang="hr-HR" altLang="sr-Latn-RS" dirty="0"/>
              <a:t>Karakteristično su joj stanište rubovi </a:t>
            </a:r>
            <a:r>
              <a:rPr lang="hr-HR" altLang="sr-Latn-RS" dirty="0" err="1"/>
              <a:t>vodotokova</a:t>
            </a:r>
            <a:r>
              <a:rPr lang="hr-HR" altLang="sr-Latn-RS" dirty="0"/>
              <a:t> i poplavne nizine velikih rijeka. </a:t>
            </a:r>
          </a:p>
          <a:p>
            <a:r>
              <a:rPr lang="hr-HR" altLang="sr-Latn-RS" dirty="0"/>
              <a:t>Isto kao i bagrem, korisna je pčelinja paša. </a:t>
            </a:r>
          </a:p>
          <a:p>
            <a:r>
              <a:rPr lang="hr-HR" altLang="sr-Latn-RS" dirty="0"/>
              <a:t>U Parku prirode Lonjsko polje vrsta je izrazito invazivna na poplavnim travnjacima koji su nekada bili intenzivno </a:t>
            </a:r>
            <a:r>
              <a:rPr lang="hr-HR" altLang="sr-Latn-RS" dirty="0" err="1"/>
              <a:t>pašeni</a:t>
            </a:r>
            <a:r>
              <a:rPr lang="hr-HR" altLang="sr-Latn-RS" dirty="0"/>
              <a:t>, a sada </a:t>
            </a:r>
            <a:r>
              <a:rPr lang="hr-HR" altLang="sr-Latn-RS" dirty="0" err="1"/>
              <a:t>zaraštavaju</a:t>
            </a:r>
            <a:r>
              <a:rPr lang="hr-HR" altLang="sr-Latn-RS" dirty="0"/>
              <a:t>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DE291-EEFF-41F2-9A4A-E955910B6B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F5745D8-7A6E-4094-8AA8-B9F6DD90AE80}" type="slidenum">
              <a:rPr lang="hr-HR" altLang="sr-Latn-RS"/>
              <a:pPr eaLnBrk="1" hangingPunct="1"/>
              <a:t>129</a:t>
            </a:fld>
            <a:endParaRPr lang="hr-HR" altLang="sr-Latn-R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Crni bor je tipično planinska vrsta, koja naseljava teško dostupna grebenasta staništa, gdje nema konkurenciju među drugim drvenastim vrstama.</a:t>
            </a:r>
          </a:p>
          <a:p>
            <a:r>
              <a:rPr lang="hr-HR" dirty="0"/>
              <a:t>Međutim, tijekom 20. st. ogromne površine naše zemlje (Hrvatsko primorje, Dalmatinsko zaleđe) pošumljeno je upravo ovom vrstom, s idejom „ukroćivanja krša”.</a:t>
            </a:r>
          </a:p>
          <a:p>
            <a:r>
              <a:rPr lang="hr-HR" dirty="0"/>
              <a:t>Kao i svi borovi, i ovaj brzo raste i nije zahtjevan u vezi količine tla, pa je zato i izabran za brzo pošumljavanje.</a:t>
            </a:r>
          </a:p>
          <a:p>
            <a:r>
              <a:rPr lang="hr-HR" dirty="0"/>
              <a:t>Danas, šume crnog bora, pogotovo u okolici naseljenih mjesta, čine vrlo veliki požarni rizik.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5845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Dalmatinski crni bor je naša endemična podvrsta koja raste na Biokovu, Pelješcu i na višim nadmorskim visinama naših srednjodalmatinskih otoka.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83794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Bor </a:t>
            </a:r>
            <a:r>
              <a:rPr lang="hr-HR" dirty="0" err="1"/>
              <a:t>krivulj</a:t>
            </a:r>
            <a:r>
              <a:rPr lang="hr-HR" dirty="0"/>
              <a:t> je tipična planinska vrsta koja raste na najvišim dijelovima naših Dinarida i čini posljednju granicu šume u visinskom rasporedu vegetacije (engl. </a:t>
            </a:r>
            <a:r>
              <a:rPr lang="hr-HR" i="1" dirty="0" err="1"/>
              <a:t>tree</a:t>
            </a:r>
            <a:r>
              <a:rPr lang="hr-HR" i="1" dirty="0"/>
              <a:t>-line</a:t>
            </a:r>
            <a:r>
              <a:rPr lang="hr-HR" i="0" dirty="0"/>
              <a:t>).</a:t>
            </a:r>
          </a:p>
          <a:p>
            <a:r>
              <a:rPr lang="hr-HR" i="0" dirty="0"/>
              <a:t>Zbog teških ekoloških (klimatskih) uvjeta, vrsta je patuljastog, grmolikog rasta i čini guste, neprohodne pojaseve.</a:t>
            </a:r>
          </a:p>
          <a:p>
            <a:r>
              <a:rPr lang="hr-HR" i="0" dirty="0"/>
              <a:t>U ovom tipu vegetacije kriju se brojne reliktne vrste vaskularne i </a:t>
            </a:r>
            <a:r>
              <a:rPr lang="hr-HR" i="0" dirty="0" err="1"/>
              <a:t>mahovinske</a:t>
            </a:r>
            <a:r>
              <a:rPr lang="hr-HR" i="0" dirty="0"/>
              <a:t> flore iz doba zadnjeg </a:t>
            </a:r>
            <a:r>
              <a:rPr lang="hr-HR" i="0" dirty="0" err="1"/>
              <a:t>glacijala</a:t>
            </a:r>
            <a:r>
              <a:rPr lang="hr-HR" i="0" dirty="0"/>
              <a:t>.</a:t>
            </a:r>
          </a:p>
          <a:p>
            <a:r>
              <a:rPr lang="hr-HR" i="0" dirty="0"/>
              <a:t>Zanimljivo je da ovaj tip šuma izostaje na našim južnijim planinama (Biokovo, Dinara,….).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34003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F1AE-DED3-46D0-804C-16406612874A}" type="datetimeFigureOut">
              <a:rPr lang="hr-HR" smtClean="0"/>
              <a:t>3.1.2025.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9B0C4-3687-4E2A-962C-8ED4D3CA7B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25309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F1AE-DED3-46D0-804C-16406612874A}" type="datetimeFigureOut">
              <a:rPr lang="hr-HR" smtClean="0"/>
              <a:t>3.1.2025.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9B0C4-3687-4E2A-962C-8ED4D3CA7B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43335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F1AE-DED3-46D0-804C-16406612874A}" type="datetimeFigureOut">
              <a:rPr lang="hr-HR" smtClean="0"/>
              <a:t>3.1.2025.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9B0C4-3687-4E2A-962C-8ED4D3CA7B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5675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F1AE-DED3-46D0-804C-16406612874A}" type="datetimeFigureOut">
              <a:rPr lang="hr-HR" smtClean="0"/>
              <a:t>3.1.2025.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9B0C4-3687-4E2A-962C-8ED4D3CA7B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43426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F1AE-DED3-46D0-804C-16406612874A}" type="datetimeFigureOut">
              <a:rPr lang="hr-HR" smtClean="0"/>
              <a:t>3.1.2025.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9B0C4-3687-4E2A-962C-8ED4D3CA7B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35775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F1AE-DED3-46D0-804C-16406612874A}" type="datetimeFigureOut">
              <a:rPr lang="hr-HR" smtClean="0"/>
              <a:t>3.1.2025.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9B0C4-3687-4E2A-962C-8ED4D3CA7B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29794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F1AE-DED3-46D0-804C-16406612874A}" type="datetimeFigureOut">
              <a:rPr lang="hr-HR" smtClean="0"/>
              <a:t>3.1.2025.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9B0C4-3687-4E2A-962C-8ED4D3CA7B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82919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F1AE-DED3-46D0-804C-16406612874A}" type="datetimeFigureOut">
              <a:rPr lang="hr-HR" smtClean="0"/>
              <a:t>3.1.2025.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9B0C4-3687-4E2A-962C-8ED4D3CA7B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78107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F1AE-DED3-46D0-804C-16406612874A}" type="datetimeFigureOut">
              <a:rPr lang="hr-HR" smtClean="0"/>
              <a:t>3.1.2025.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9B0C4-3687-4E2A-962C-8ED4D3CA7B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76166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F1AE-DED3-46D0-804C-16406612874A}" type="datetimeFigureOut">
              <a:rPr lang="hr-HR" smtClean="0"/>
              <a:t>3.1.2025.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9B0C4-3687-4E2A-962C-8ED4D3CA7B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5409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F1AE-DED3-46D0-804C-16406612874A}" type="datetimeFigureOut">
              <a:rPr lang="hr-HR" smtClean="0"/>
              <a:t>3.1.2025.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9B0C4-3687-4E2A-962C-8ED4D3CA7B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00295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EF1AE-DED3-46D0-804C-16406612874A}" type="datetimeFigureOut">
              <a:rPr lang="hr-HR" smtClean="0"/>
              <a:t>3.1.2025.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9B0C4-3687-4E2A-962C-8ED4D3CA7B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2659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jpe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jpe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jpe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g"/><Relationship Id="rId4" Type="http://schemas.openxmlformats.org/officeDocument/2006/relationships/image" Target="../media/image110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27089"/>
            <a:ext cx="7772400" cy="1470025"/>
          </a:xfrm>
        </p:spPr>
        <p:txBody>
          <a:bodyPr>
            <a:normAutofit/>
          </a:bodyPr>
          <a:lstStyle/>
          <a:p>
            <a:r>
              <a:rPr lang="hr-HR" b="1" dirty="0"/>
              <a:t>Flora Hrvatske</a:t>
            </a:r>
            <a:br>
              <a:rPr lang="hr-HR" b="1" dirty="0"/>
            </a:br>
            <a:endParaRPr lang="hr-HR" sz="1700" b="1" dirty="0"/>
          </a:p>
        </p:txBody>
      </p:sp>
    </p:spTree>
    <p:extLst>
      <p:ext uri="{BB962C8B-B14F-4D97-AF65-F5344CB8AC3E}">
        <p14:creationId xmlns:p14="http://schemas.microsoft.com/office/powerpoint/2010/main" val="1218082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65126"/>
            <a:ext cx="7886700" cy="5811837"/>
          </a:xfrm>
        </p:spPr>
        <p:txBody>
          <a:bodyPr>
            <a:noAutofit/>
          </a:bodyPr>
          <a:lstStyle/>
          <a:p>
            <a:r>
              <a:rPr lang="en-GB" sz="3200" dirty="0"/>
              <a:t>a</a:t>
            </a:r>
            <a:r>
              <a:rPr lang="hr-HR" sz="3200" dirty="0"/>
              <a:t>lepski bor (ne alpski, jer mu ime dolazi od sirijskog grada Aleppa), tipična je mediteranska vrsta bora, koja čini prepoznatljive vizure dalmatinske obale i otoka</a:t>
            </a:r>
          </a:p>
          <a:p>
            <a:r>
              <a:rPr lang="en-GB" sz="3200" dirty="0"/>
              <a:t>m</a:t>
            </a:r>
            <a:r>
              <a:rPr lang="hr-HR" sz="3200" dirty="0"/>
              <a:t>eđutim, prema nekim shvaćanjima, vrsta nije autohtona na Jadranu, nego je raširena po grčkim kolonijama za vrijeme antike</a:t>
            </a:r>
          </a:p>
          <a:p>
            <a:r>
              <a:rPr lang="en-GB" sz="3200" dirty="0"/>
              <a:t>k</a:t>
            </a:r>
            <a:r>
              <a:rPr lang="hr-HR" sz="3200" dirty="0"/>
              <a:t>limazonalna je vegetacija tzv. stenomediteranske (najvruće i najsuše) zone, iako je česta i u eumeditaranskoj zoni</a:t>
            </a:r>
          </a:p>
          <a:p>
            <a:r>
              <a:rPr lang="en-GB" sz="3200" dirty="0"/>
              <a:t>k</a:t>
            </a:r>
            <a:r>
              <a:rPr lang="hr-HR" sz="3200" dirty="0"/>
              <a:t>ao i </a:t>
            </a:r>
            <a:r>
              <a:rPr lang="en-GB" sz="3200" dirty="0" err="1"/>
              <a:t>mnogi</a:t>
            </a:r>
            <a:r>
              <a:rPr lang="hr-HR" sz="3200" dirty="0"/>
              <a:t> borovi, i alepski je pirofit, koji se obnavlja iz sjemenki tek nakon požara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76483404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53014"/>
            <a:ext cx="7886700" cy="4351338"/>
          </a:xfrm>
        </p:spPr>
        <p:txBody>
          <a:bodyPr>
            <a:normAutofit/>
          </a:bodyPr>
          <a:lstStyle/>
          <a:p>
            <a:r>
              <a:rPr lang="en-GB" sz="3200" dirty="0"/>
              <a:t>j</a:t>
            </a:r>
            <a:r>
              <a:rPr lang="hr-HR" sz="3200" dirty="0"/>
              <a:t>oš jedan submediteranski grm, iz roda </a:t>
            </a:r>
            <a:r>
              <a:rPr lang="hr-HR" sz="3200" i="1" dirty="0"/>
              <a:t>Prunus</a:t>
            </a:r>
            <a:r>
              <a:rPr lang="hr-HR" sz="3200" dirty="0"/>
              <a:t>, s najmanjim plodovima među našim vrstama ovog roda</a:t>
            </a:r>
          </a:p>
          <a:p>
            <a:r>
              <a:rPr lang="en-GB" sz="3200" dirty="0"/>
              <a:t>p</a:t>
            </a:r>
            <a:r>
              <a:rPr lang="hr-HR" sz="3200" dirty="0"/>
              <a:t>lodovi su crne, gorke koštunice (s mnogo amigdalina), pa ju ljudi ne koriste</a:t>
            </a:r>
            <a:r>
              <a:rPr lang="en-GB" sz="3200" dirty="0"/>
              <a:t> u </a:t>
            </a:r>
            <a:r>
              <a:rPr lang="en-GB" sz="3200" dirty="0" err="1"/>
              <a:t>prehrani</a:t>
            </a:r>
            <a:r>
              <a:rPr lang="hr-HR" sz="3200" dirty="0"/>
              <a:t>, ali je važna hrana pticama</a:t>
            </a:r>
          </a:p>
          <a:p>
            <a:r>
              <a:rPr lang="en-GB" sz="3200" dirty="0"/>
              <a:t>u</a:t>
            </a:r>
            <a:r>
              <a:rPr lang="hr-HR" sz="3200" dirty="0"/>
              <a:t> primorju se tradicionalno koristi kao podloga za kalemljenje (cijepljenje) trešanja i višanja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02782246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9D9EFF3B-63CC-4C02-95C1-7B1D2F960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4490203"/>
            <a:ext cx="3571875" cy="235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AutoShape 2" descr="data:image/png;base64,iVBORw0KGgoAAAANSUhEUgAABBUAAAJYCAYAAAA9l96PAAAgAElEQVR4Xux9CbzU5Ln+ZJnMPmc/orhQsWrBuoEKKGpdUBTFquCGxUqr1mpra+1mW7Dbv/e2vdVatYveVizqBZeKC7K5XBBw11aoS7FXFMHD4SyzL5nk/7yZkzlJJpNJ4AxzluT3+8Qzk8mX782X5Huf932fh/G4m2sB1wKuBVwLDEoLvPDCC5HGxsbs+PHjc1YnuH79+sAtt/zsuFWrnn5IFMUW7FtAW4H2CNqDaAn196tWvYTvY57TTjttp9UxZVlmly9fsxfLZmLTpk1LWu1L5xmPF8JnnnnitmqGXLFiRbsgCLmTTz65x2rf5557zp/JsE1tbaHOCRMm5K32XbNmTRO+56dOnbqjypgYjGmU3y/F0X/JJma/wXmGJMkfPeOMqZ8wDCNZHdfumJYtW+ZjmFCzLCe7pk+fnq0y/sZcLifA9h3VbPr00/+7dyTCJY4//vi41b6PP/5q0OtNNsRiUztmz2ZojlTcivPEg3lyrOU8wXXicZ3aYjFvz+zZk9PDYUyLF8tcNLqmPZ8P9Z5zzoTUnp779Z4ntbif99CYfoxr9cO+63UP/v2Seu0GeO6HcdxFXq/3zEgkKiQScQ/uVeoqhnYl2sPGObNs2YvRQCAdxHNne5X7+eXGxqaJopj3JBLKIyqD9je08Wif7fst3ecbgsHgm3PmXLnw858/+108T97EZ4eg0f1K+34V7etoUbT3cD9PNrmfZXy2FW1f9Zx2Z+4vWCCz48Z5GO342tufZ9LpNOfxBNo4LpcrFAq99D3ea2xnp6DbNxKJs3h/+SRJiLJsLibLjaLXmyjtk836WI7jlL95PsXkcmyE5zlBFJPd9BneKyyeRcr3X/3qvOt6e3uulSSpkZ7fLS0t72Wz2RhsOrHYf9P/u+OOe35H//+tb11/3scff3Qn9ksvWvTIWLwfZDzXOhYsWGD53K9yHd2vXQuMOAvobugRN3p3wK4FXAu4FhjEFrAJKjzl9weOD4VCke7ubkaSCu9hSEejmTrNdp3F3VlcWpnUrgM+wE6Ackr1HtMecqwqmr/eNsVCfUgAJSN9ngxhUIHm/ufQAmhPaW+EWs39733v4B93dHwSjcdjf0R//6h08zmxaXt7+wo4wHv39vYGcbwxLDYPfHU4vQSu5gH4Bln4znCiPcFgyJNOp4Bp5ASGYbMPP7yuWXsOs2efQKBo+KSTTjn7O9/54d+9XlFx6vP5PDdjxoxuHPrDpUuXHk6fkdPOMDKP4zRks3LK7+cyRec9h/71Gznw+DggSSzOUeqq9hrlOLmR43gcqmAJ0vn9Pi6fl5okKd/D83kCIQj4UDb0KYliUPm7+Hk+lM8z3nC4oPSfTgekaFQs7U+fzZhx7nXpdPLH0WgDda7YCsf5+uLFi/9M38PW0ubNR0uXXOJNyLLkD4cbj1+27PF/TJkyJQG76Y5VbYzu964FRroFXFBhpM8Ad/yuBVwLDFoLVAEV1uDEp6CxPp/fE4lEsAaN/zCfz9xuNSAXVBi5EehaOVZ2o/ouqGAvS6fe4JMTB9guSLinx4QoM6Lm80trXJ9vXZDj2GgqFUU207jC2LGvsR0dHQZn+SCPKMY4vz/TCGebSaUEJQKubj7fTgbgbek35JhnMn7sG0vh83Qq5WO1kXX6nRpdLxQYAAEpP8MEFAfY58uyiODr1uAUhc/nvYjGy4ius1lRlNOPPLK49Ykn/vZTPN/X3XbbHxbSb++55/f7vfHGq9MzmcxxcJBPjsV6A3CycUz/yj//+YG52nOeO3f2MpznEfvtt9+dv/717bfhmEo2k9ebly688MJtGOfOBx54gDIbFKedAASWDaB/PinLHLIkYsgK4MuymsiBD4WyoUzG4w+FuE76fTKZlLLZFp0jnk7n5EikBxH//kyFeHx/ub19h9TRcZJu31mzPNLTTz8NcMReNtfKla80sGyv/9RTT/2k2kv8U58a+9NkMl7ANf8l9jUD3CkbL3DggROa7rvvt9LWrVtTs2fPtszmqtan+71rgZFmARdUGGlX3B2vawHXAkPGAqtWrWqRpCDHstpFXcxz/vnnv4y0zk9RJAUrwLcvuujyi2bPnotFkdyLyFJpIWQWucnn+YbiorIYsVK3ri6/bgElSRkuGJSbEgkhiRTTUlp7/yKx/7dIAw7zfCSQTnfpyg8CgQAWcfqFIzmgPO/PdXUdoyl/WOIxLuDq7QAPB8fKONHrbVMXVNh9UMGYYt7c/HKjIGSE7dun6spkKO28o6ONjUS2aNZ5zW1ebzwNJ1PnVMXjjWwg0J+KDoc3nM1KfvhYirOo3ShFHfe7JiWdQTlPWvT7/ZT6X9piMZ5Bun/JAadIOs+HIkhVj1P5k3ZfbVo7fS7LOZQecQKcbMWpN3fAo3DAczgXponjCimkvVuWEwFQ8Ho8HJxQTxfGb5nWznFCGEkBjOqAV3phRCJhJpnMNAeDEtLqpTw56trIOv1Oja6bgApl++bzYTkYzMIx77dpJ64Ay+qfzXRcXAcJ18FLz/OZM6f9FvbtWbt27dUUddee75w5vsvw3b2I1FOmQw4lAShF8NA+dG3o/99HG6v+BhF8lP6MslX6g/s5DLtHUCK2vVpUH/u24jpLZ5wx2TKrQS2namjw9kyebF1OtYvPaCoLORjt22gqGPEy/p/KIjZh/IePHj066IIKlWa9+7lrgcoWcEEFd3a4FnAt4FpgkFrACCrMmTPzF+l0Zi6wBC/AhNzXvva1Q5CmmZJlv49l5XChEOph2a4SOKCtMVWHiCgY1QMjfZSx5BTguDDeD1nU1Rd6CwXJktOAZX2IwEnoP1/mhBhNS1E4UeRzDGOdBktOAGgdogjedWudALOFuyxHqG4Yi+a4zrGBjWAL5StlkySR06b2Wl12oxOg7pvJZCWk2+oibKLINSOYR46SpU2tHKvycwmEka3rFYS0LlpqDhRxLQCeshyXtewfkcQA5gSlVPfAH7GMwlUCn4znaYzWWtkUkdUoeAq8kUihjKeBjqP9rSiGmhlGpDFZ8nlQWDWXCyDdXQ+omZ0HIq7KZEDdtm6eJBIcg7TrkgM8EPOE+jE6w3Cqm0SR5klGNyY1Qq2es5oC7vWy3ZhvltdJlsUgzweFQiFnyVFCx8YcaclkxCSy5qlOv+KGeQeMgIdjL1ryadABsF+DJMl5Y1o71aVjvpcc3Fwu4vX5clFy1Km2Xtu5Nq2dPjeCCmb3HOYLHPCglEwWWv1+TwY21M39ZDIM57w/FR74ZiCbTYRRst9FTjo55cgU0N3H8Xgcf88qNDauV/hEenom68aPSLqs5VcZQmUySP+P3syyHNvT003lB1QeQut/mluU7faS9nrUk6OlVjZFpsZtPT091+Eaq/c5XXu6Zwhkp89EtCaACmkXVLB6OrjfuRaobAEXVHBnh2sB1wKuBQapBQzlD0Q69qe+U6Xa3cvQlBregYhAU4QKC2qNJTZxo0dnWzs70/FsdkqpDrafeKt/V6+3BZkKclmmghkZl9+fbvX5pHxvb6iUKWFMK6YjkwMMlyWEjNxurQNslmIMBxjgA8sAZ9FlX6D+Vueoqs4iABgAMZTaW3mrBCqYRU3JWUTmSF6S0lVAhcqOVfmZ+ENaEjL1e5BH6sZU/JxthnOXzGRyVaO1BNQAlOoyRlSN/dsFn4zRWiub8ghe05jg2OqukzICJRun33yCEG4WBH86kei0JH+sBKiZnUcl8AkZNTJFUfttXASfdmee0LGMznAiITaHwxE41Pp5okao1f7Taa8ARx1kdfEYzk3ngBtTzIl4MxgM8L29rM4Bbm3NyXCidFHrQKC5TRTLMxXUunK1f9zjkUTCF0qlJpWRClKKujYqPVjLH4zXfyCekcZj1soB3kM23atvPGWlA8MQVAjjXRQHmEjkl8swbnr+nItGAKt2ex/vwYNdUMHqKe5+51qgsgVcUMGdHa4FXAu4FhikFtCACgJOkdJGkcLrORttj5CQ2a2V38U0VMvIqusEDD9SQ7f8YffLH4yPqlrYtBb3857mVBjKoALUbNp6ez3ijBlTdVlK5aDGYgGlCi2yvDfUZD49LNRkagTUHAu1hxeLoEKcwGR6n2ozFv6Jv8eRfQHiTUGG4Ftbt04Bp4K1Qs4gXTa4p+VaoG4WcEGFupne7di1gGsB1wLWFkBN6Wdfe+21RWACV6XEXsEvjhnKC2a7UTgXVHBBhXrJZNbIsfHYnfv1dsCHI6hAsru9vflGlGXsgKwjpbpX3KjsDKUyDPazLOciMshJk06B7G4DZHePsCzTcSJRWwsy3VqAT86f0QMrZazadMOGqZ8sWGAt+4tMhQSyf0IgtaTrTmUfBNisQvs5GmX8KbwKuO6znn/++eVvveXPXH21tZSxu35xLeBaQG8BF1RwZ4RrAdcCrgUGpwU+h5rhZ3K5PGrAFUqDd9AONTtV54s7j+e00461rJeut2M1HMdUb2ex3jYdHI7N4J/79Z4ntSTgi8W8PbNnWxPwLVv2YhQkj0E49WXlF8bn34oV69rB+5jDvpaZT/W2ab3vPSdKCbj+o8BZkT799NPLypS09l+27D0fw2xrjsW27wTRrq5Mx3id6nnvE7npG2/MPuq551a9EosV6VRIpRMCHxL+vf/RRx/90syZM98GzcSYE0+cOvaGG+Z3b90aTLigwuBcGLlnNXgt4IIKg/fauGfmWsC1wAi2ACImZ4PA7IlsNgdSRdHyWf3YYy9EfL5C+MwzTyQCrulo/0bTlUiopqxFaq2TBevq1Rv2kqR4ptqCtd6L8OEYra23TVeuXAmegggk4CZVlYBbvXo15kkD5slES8cGzoofDPRNbW2hzgkTrCOLmPtNuA/4qVOn6lRKjI8ZWZaZ5cvXjEJUOw5n1ZInw50nLymkhoMdpBzpoEI95ynx9TQ3j1FUSsA9s8OoSqLl3iF1EchUtgaDYYV41qgiot6rKGWAnGfIH4kwQSiV9IKIU9ZKdBpJip9+eukhDz30P8+mUikoHwkv4Z16EM6lmY4HjpAE7nkofjC5RYseGUOfyXISJSXTLUtKRvDyxB26awFTC7iggjsxXAu4FqhoAbxoWaQCUv2hh5iy999/fx1b9saNGz3d3WOVz044wc+sXZtR/r+paXOZZNemTZvk+fPnK99Xk59yLwktamQG2uSbofbwKSyAVsIm09DOQrsI7VdoCkkjbbRgvPrqa+e89dabv8Ofaq2oaWbDUEnBrrcDXM9FOF3Tekb2qP9apGAPR5sOxzG5997gLz0qSotu4rVkumYkunQvk9MOYYsIFHoAwBVlQo3SoPSZ6sBr1WyMyijqO4cIa3t7ecHnY6DokVEUPTiuKPNp9v52olIiCGwziFsV4tmiioiA9YQe22PZxkImUyiBClAfyWtVebQqOURuCvWRxmuvvfQXn3yybQ4yFP71yCOPHHbttdeOgXTkW3jX8n1rkp/ffvv6W448Ugy88QafdjMV3JWYawFnFnBBBWf2cvd2LTCiLPD4448Hm5ubOZLv6u31Mq2t5sOnxQjDZEOiyGSamljLelU6Ah2vWgRwRBnaZLAEKqxbty580kkn96L8gUAael6rCzbSpFfZuxVQ4bzzPv/mjh0dn8LnpDt+IBr9pkwpwAUV1tjSYHedRTcCbYfTwZ0nQ3OeEB/CuHHzdWtgcsopit7YuLWxUIDwpiddltFiVLQhNRtg7xmohySsHHWj9Cn2Z0lK1Pjol6QezqhSYq74god7n+xvLpeOcRxvWX6AbH8/knQsZUJVGVCtmk1RGSWLd0m/NC+dM0AFkuT0Yt+IKCbjyAzIqTKf2jF1AsIgCU9VpcTrFTu1qiTx+P5ye/sOqaPjJCXgQOoilCVk597bRZ6MN9DN6L5zpFqIRWir0V7ve3cq71OADdlqJR0jfY3ijt+1gNECLqjgzgnXAq4FKlqAQAX68pxzzilJChp3Juf3j398jT/ggGQrEVadfvrhqSVLlpRFKyBbxrzzToQ55JC4DxKBzPHHHx93TV/ZAmTXFSs2NF1yyYxXcrksgQWU4QHZQtkry5IHqeTRL3zhC1PPPPPM15555pkrurt7/l88HusFaLDftGnTPsDvmw4++ODDfvKTe6gUorQJQhJs4R4xn++XdDSTn4OuuRCL5RuiUW8v6lBLC1aj/BwduLn5ZSW1dfv2qQR2lDYz9uxhKFc2ZAj43Aj0wEegBzOoYJSJbWpat5fXm0/BgdM9e8eOfY3t6OgoPbOz2UDA5wuERZHv4vkOIrUrbUanOhjMUUmJJ5USdEoFRplYOJxIV/c3smwsFQqFdDKhRplYyJ2GZDnq4/kkKd54zBxwnk8xuVyOJQdYFAt4PmV0RInksOfz3tKY/H4fwHGpyetluyH1qRuT8SksCFwQ2WECZGUteRrod4ioo/yDS0pS1lSiVnXUjdKncMIlSN7qMv+QK+BB2VvBKJGrldRVz5Wi7+l0iA0G5aZEQkhCqhU+fk6ORPQyorQ/gAEab9jrjQa3bj1KKT0ySoNqbVD/Ejl7pU+7WNJCfs+DaEehNfSNW5fVZ5ByNk4P92/XAq4FKljABRXcqeFawLVARQuQE+LxfGwJKtCPnZD6oWRCQKTC54IK1hOPQIW1a9e2fuUrX7nwo48+upP2vuGGGz7129/+9i3ACyEADBKVp+BfRIG8nN8fkHw+3/dvu+0PC6++eu6PADBcg4Xrmr/85X+oXKK0IfCEKByP9XihIlBEOzOMh2dZb6OdRbiT1Fav19fEcekU6uBL9arqwlt7nn54AdmsEPb5+J5MpqvkBJgtxnleitBvRZG1BKokSeQYhm3IZuWU38+VnAA4MTJF3rT9Gx0bq6ulpgvjOljW/2PVL8D5isIRi2GhbxlZzGQyUQA/3kikYEmoSecFf60Fzo1Sg6yeJ0UN4/GIbkxwvgLhcC6USjHdFD20GlMlZ9H4G0nKcFrHRvu9MXILm4ZRx0ygYtUxZbNMsyynRcyDIrNahc3KpkZnFYcII2LsxTlYSvVRVwjCtiANOwOb6pxVo4MLxzPIsik/wwQUB9hqw/ibQqFCLpMRdMdUHWT1t0jV9mrTyrXHNNaKQ6QgAJDRZ9cBxpgSlFZudZ4cx0K6lsN94gGooGRJVdw4TkAtep4RRdny3otEwkwymWkOBqVYIiEpzLPqBqBDontQ/VuSokE8E/y5XEKxqdk9r96ziYTYHA5HcC+ldfnx+XxYDgb772lcT9Tzy1GWjSv3XjIZlrJZUefUq+AqAIkGugYc16NTfzBG1encWlo2jKI5QkCNlaPuNKpOmQHVeCqoBGLSpDVQn8hAfWKaLfUJO0oJpH5hp38n7/1BCr6FcQnpmU3gU8kfckGFak8y93vXAuYWcEEFd2a4FnAtUNECxAKOL0WUKphGYdQfLl68EXrZOxEBr05uRIzRgcBWr1v+YD3x1PKHPmmrLdh7G9rRaOvQJmt/DZUIzxFHHH3++vVrH+37/G78Ow+L460PPCAeoN03Gn21HU54rqvrmFIUzqwWlzIVEDFrQLqqLlMBC3IGzqouE0VNbe3tZXXOolk6cDJZaPX7PXDWuJITYEbGBdABzhIXhAPaA6er5ACbRy2lCMi9EOWzByqwrJzCsUtz2ujUkb2Mjo3V1VLTheFY6SKwxt84iZaSs4joo5DJiJZARbEPttnvL9YgW52n6iwiFboLoMOAOItqCjZU2noLBb2zWD5+ySdJfCiXk6o64BhPA5zAfDXwy8qmRmfV4/GHyKZI164KKghCuFkQ/OlEolN3TY0OLs/LAeA3AYBVVccEmzcCLBBhAwP5YzFCrdoLiB+i5KEIxxXTyrV21NaK930eAQADEELW9a+mnWt/W0zVTyFVv0XXP+5TSmUvOdi4x0H4GgjH4+WZChT1VlPV6diNjesVosaensm6ex8OtkzAZ/87Quai0YEvPapNVH3gCUXVqHos1gKlhPGDVimBrtcI41N5DUOmrIWb0IirSCl/QEZOdvx46+tk9ax1v3MtMBIt4IIKI/Gqu2N2LWDTAnZBhaampnNvvPH7GydMOOyjaozJxNaO7nkXVLC+CAZQQRfZwy8hf+U5RD0CgQpnn33ecUuW3P8SPvsPtG9rjr4W/z9V/dvlVBh4x2Yw2pTmz5IlJQ4O5fL7fOuCABaiqVQUteLjLDMVKjmL5bN2E6cli9N+b4zcDtJopemNaLdMZziOaSiVyYwwB7hsrtqdp0PpmtbueSoI06ZN0ZXowaBz0O7rM+xC/DuX7mkq+au2lrG5jHJ3cy0wYizgggoj5lK7A3Ut4NwCNkGFuxFNnheJRJEynPozIl6noSeKgp+OViYd54IK9q5DFVBBPQhlMOxHoEI02rBm+/ZtJ+JviqwScKNu5Dw2oinRydot2HJYsE0zLtjcRbDGArtYA+za1OKWqbdNXVChvkSNLqjwv3vbITWsN6igkT2mjDvLzW72yauvvurdsSOJzDepu1o25bJlL0aJTBqyy2b9k6rSE2jkE43FGoWeuVUzNKuNw/3etcBIs4ALKoy0K+6O17WAAwvYBBXeBajwaQIVUMdPyg5qD6RCMNbYnQsq2LsAxE5++umnh/rKH4yZCupBSAFiuwFUIPUNVfWBCKgoo4FS/dsIWHBBhZGRqWA2y+rtWAxHB7wWY3JSTlaUHjWNwO4yoOek/n/58vXNJC8Ip07HP2DsnJ5nkyadgvr/BtT/HzGA9f/1BTWGyvO0FteUgG9SaoBTH6+Wedj/7NneAVUFyyypPQEUFSU5+3kULrmE+HDkEDhcvvvkk0/+gd6Z1YAKe29ydy/XAiPHAi6oMHKutTtS1wKOLUDRBUGomgbYC4LAyP77j7nlgw/+PQH1wL9BRyvRaOHgM3YKRvJAY+MhbLWFpeOTHWY/IOb20aNHg617a6rKIuzmxsamqTNnXnjjvff+aSPMcC8apXSSTNY0NFrsU90zXZNpcEJGoS47NX36cZYEeIsXrw9Eo/lGLBh3YHFlKRNq17FwsgjFYh3yZ/7oGWdM/URbm212me0Si2HsPLga2hoavD2TJ0+25D+ohbNY76i6CyoMvPqDs3lKDnAMBHynWRJVuvP0VXCpJBtisalwQJk97oAOhqh6IJAO4rm7vdprbcWKde2g3chhX0ulino+e+i5v3TpurC29MqoOFIc50Eg242B+FWvKEJksEY5ayJhBWUHyITzjaAjSYGIE0S1/RKdBHQha1LxcejzQsEblCQWxNNFPpd77vn9fgiCBN9449WfIxByXB/pce4b3/jOuIkTj0vZyf6odm3c710LjDQLuKDCSLvi7nhdCziwAEXBIHvFBQJ5EPuVs8UTwRdS3lM+nz+1ePHKQ0mCLJ3eLF5yyaUf4iXd/uCDIq92py4O7chUOjjFYburA1DBU4xWWpYfEDEYZS/sgxpc1s6CaSg5oHbTZYdSBNguUEKLYUQLbTHAD6VrOlQiwK5Nqz57Ss/oWtT/494nSUt+6tSp4AmpvDkBNIfyNTXKiJJFyIGHmoxfKxFsRrhL+5IDHw7rlWdMVFRKMp9QaGn2ev0AaNMZkvhUrwDHRSHp2f93Ps96objTMFAksUTCSpKhgYDQyDBcQpKSaa1EJ6n5qIoipATi86WCIPP1h0Jc57nnnvt9SHJ+F9LKygbQGv/H/POggw688Je//OX7RFTa0eHLzp5tDTwP28WHOzDXArtoARdU2EXDuT9zLTASLEBREJLhqzRWVboQkl6r7rnngW+qEmSXXXb+ZiziAvff/+g+Zr+FBFcKqf02WO1HgpXNxzjAoMJT6GU62j1Y2P9wuIEKrgNqr6RjKDtLlZ4E9YzA0jm5Nq0vqGADUHUEahBIh6h6yG5U3e/PNEKmlIFUrKmiiM+3k0mnQ2xDQ56DX499Y6lQKJQ2U7yhExWhT1soNOhkSrVR936nnYPT7mU5ToZTzWarKc84kQg2Ks+Uq6j0y3wSqCBJQZTXiUmtLC9J2qIsT1H/oP+Hww+J4ERYFH1dJGdrVByh/eLxOJz7WQUjSWylbBV6R0ajo9ohvdt7zjkTLCWSqZQTWWoRZL5tB4jwAbrbD40yQVagfRWtpIjiBj5G7rrLHfnuWcAFFXbPfu6vXQsMawtopZWMEZDvfndi+MMP/74DL2j2hBNOmPCjH/2/nSRBNm/eOUf19natxeexJUvW7q0aSE1hLOqF+zJu+YP11CF7NzePAcFiUW4OvBVlacBq9gilCtOiMZcL6dKqeb5D+c3cuXMndnd30zXJrVixZqwoxtNY6JUWUepiTntGlZQCzLTY90QNrJW1XFDBBRXsyNkOtAM6XEAFo1JIIPCaD4+KJlkWutPpo3Uypca0daSWNxQKgoBIdVmmAGT52M5OobTOLEpaspC09CVUZ9ssrZ2iyrkcyVrKvVo5WdXp9niipcdBNiuGAwGZlyRvWfq/JPXoAHGGibYUCpk0y+ZSlBJPTrnZc6UW0quRSJhJJjPN8LNjiYSUR1mZjMh+mawryzYiwM4YQYVS1F09X4q+B4NZCXKizXDsRXABxMxkRGl/cuDx/vBqJYLb29ulzZuPNvS/xEOldrW4T5xwOtjNPqGxUfZLNsslZs48Pm71jjCAf3/Fvhf37b8J/47X/tYFFYb1stYdXA0t4IIKNTSue2jXAkPdAgQqbN3aiDRAU71mVdbwQbyw52lqYOdj3D9EewXtGKMN3Be2vVmxYMFzSOkttNDiF5UNklXGiCyLQZ4PCldeOfv7qVTq8wAPRKR2sjzPvXfvvYtnUI9z5lzwGg4y6oADxjx8yy2/uQluAJE3VtycLKyRghr2eLJQ/2BKQAUdmGV5gBr9H4EjAcORGxHZSjBMd8lZQbapDEdDt8A1LqytzhWr8CaWLeQYRtARwBkdEioR4flQRBSTcQGFyP0L9P6omvoZ0oWjiIB5I5GCZf077Z/Pcy0YK2p6s7rx03fJZBgLf1FJtExs5BgAACAASURBVBXFQiAczoVSKaabonVWYzLWFVfal8C6lha5accOIYnrbckTUav+g0G5KZGo3j8imWHUQfszmYAlqR+NVRCSLZjDIkUhrewEh0mAsxT1esVYPB4pXVP6Db5j4UuV1jkDcU1xf+mOiSh1oJIDbDxvgINRZIgzcGp1Y0okOMbv95UcXLrXgdU2ZLNyCinjuvvUGLXm+XAAKeU4h4RSK67dMMeR9s6Wxm83qo1z4fJ5qUkU2W4w5lvOU0HggoWCKOB+tazpL15TtpnnvTBhtuKzh6LiuGYCAI1wOs33sGyXrn+MSdKmuctyDtwrnIAHS1mmQCaTlcLhQl+SO91/XDPAEqq9T6pOudFmSIuX4Nj7dzWqbjweQFiZOGEWL5YRVbcH/jnhc7Fb+uVUKcE+p8MKcDoIg5rTga6JCirMmHHqf4hifhQ+Ik6hC/qu15fx793qtaM1Sk+Pj7n88mmWhKJWzyX3O9cCI9ECLqgwEq+6O2bXAjYsUEXS8HM4xDNo5HC1GqIAlFo4Gu0naD8yduWCCjaMj13slD+o2SPNzS83YsEufO5zk/6N61Yix4TDg3pRcu7Z1/H5OPpuzJgxt9911123aDMVVIIs7ZkFAoWAdmGtfmd01OhzOJSNPp8kw7HTOUvoQxcpJH4OJEggXZeHsySVHGACTgAq6KKGTkEFWc6KAFY00aoY6oMlXf+5XMTr8+WiSBWOc1yu5IAa639pTMYUYOurxjb7/Xwyk8nporrG3zgBajhOgAOeZ+hcrfrmuDCucLYll5NjHCfqnOo92T94WXsLBamSSolyKpiOkDrl4QSKVYEa4EwI2SL5JlewTGtWHWCvl+2GE2npAA/ENYW/i6hxrOSoyjLQAFYOFwqhMgfYaH9ZjgD8kJAKntRdUyOopoIKOG5KlstABV3UGoBaCA64D8lMZaACCFmlaLQIaNGmjWprz43S0wHIlEA9AmrgWzegDr6X48qAGgkEeKVjUqYC3Vcc16MDiuLx/eX29h1SR8dJpX2bml7fy+uNpfAZxl+MipvNbSdR7VpE1YdSSYubJWZfUvPKK896c+fOzoMkqWzanY15SCWCyuYqVNlbo7h7uRYwWsAFFdw54VrAtYCpBaqACh/hRyXgwLAII8dC0XtGI1lJ3eaCCvYmnA1QAdkBnj+hTYpEIo2I7vFdXV30GW0fop2MRgulg/uuB33+D6SLnuFyKiS7pk+fbgkADJSzQlJ648bNV961lUpKzGaEsa648qzZBJWQbGtnZzqezU6xdMDr3X97+/MRrzcKRZOjPql2F0Sjr7bzvASC2GMsI+BWqfrGUp2Buqbacx9KDuhQKRNSeTJisZadFbLkSpdgpF9TF1SwDypcccUZqALsRtqfDlRYhsl0lvaedkGFak9n93vXAuYWcEEFd2a4FnAtYGoBC1CB0gTnoVG6aTP92ECC9AI+moxGb+7T0Z7VdnDffStCUKCUXGZl64lnA1Qgpxi1zJTmHSkgYsj19Cj+F0Wrv4l2h6aHh/D/r6P9rBYM7O7C1v7Ctp5Sea4DXF9SQfc+sXef1Jt800mmBKm0oKyFgaSjZUkPgYuTJp0ClZaGWDU+IecypR7IlB5rmf1Tq/KL2gFVgjBt2pSOasszuxLJy5a957vqqlPv3r5922XIzKHD0vsTmVOe/0P7lLYfF1SoZnX3e9cC5hZwQQV3ZrgWcC1gagETUIHqD4kv4bNoBBgchfYP+rFJDejL+Hhi34F1REgEQOBzEYswy5r+kX5ZqoAKZENKoSYAYX/YNFtFUrJkThdUCIHYbM9lKmjncb2d+nr376RWvHbOiqX06pC7Tx577IWIz1cIn3nmiduqPTPt1t87kV5dufIVyAT2+k899dSq2Sf2HcBlIIq0d58uW/Zi1H79/zrU/+eGTP1/LDa1o5LygXqt7QNVu6yUUCpfMZtfuKatxIdzxhmTy8pvDI46D36PtoYGb8/kydZSjXvoOXEgzm8z2vYFC+TR48Yp2ZUl+c3ubolPpbYR74IHpJbMO+9EdP7SRKxuQI6pfDZu3Lh8UZbS3VwLjGwLuKDCyL7+ZqM/Fx9ORbsHjYj43G2EWoCktaZMmTL+5ZdffhIyV/vCDOrzggCFi9AeVk1TYRFwM75fgMajLUSbS/u7oIK9CQU78ShpCKxcuTKJKJeRJVxdENG14ClaRozo1aJVWDwhWrYG0bIMomXWJFQrVryJ2vfe6IYNz3xi0r9uEEN4YVnxYgzHtGoXVBj4TAWKasJZamprC3VOmDDBklPCLqs9AbrLl68ZBd6ROMDXMvJP7aTtv6bb4YCacxSo+9t3QGtDKlgLoGgPOaCD9jnxxBNrmhoaPCD1nVqmvmE86cEEKBsVR/rPdQlUj5ojPB8JpNNdO4wKIlpOn1TKx8pyoVkQ0nTfJYyEp+oxidz05pt/dOKHH275YzweawDXTgEggJfOIRgMPXj33X+lzL7SRkpKRP4ZjXqqZkrQj5D5kHeDJPbWNe5ew9sCLqgwvK+vndERiHA+2hS0A9CUdGpsRLZHtdiWxF92OnD3GZoWoEj5l7705Q/AlDxakmQZ7+GPkGH/1PHHH3/zjTfeqCx0QTBWICIuba30pk0eecECRusEqwj+Uvxkpgsq2JsPf/jDq97DDsv4AexAKUEXBbkTR7gUraHvSMxwdBaKTr29FNhaOCvDEVQwlClZRtaG75wa2EyFeqfqD0egyIlSwUgHFew8p1Rel6amdSDKzCtEmXhnMx0dbWwkskXnB5ATv307F1RVahoa8iDg7VdQIUfe600ovyFyXfjlUT+KCKAUopCPGtVJ6DNSIQGXCkuSmhDCiFUndPX5sR/IT/OWJSWkFMIwfqgJSXlJSitrEpASA2jvlxztOyfp3HPP/SQQCHozmTTUeGhZK4sY12NPPvnkPFL8yGZblOdhOp2Tm5u5oCznfd3dW5Xsm02bNsnz58/XPS+JABlxFpmeqR0dHQUAepbKO/be+u5ergWGtgVcUGFoX79dOftD8aPZaCehHYmm1MRjo9S1N9CI+I3AhFvQHkcj0MHdRqAFgOJzra1tafzrvf/+R/exMoHfL/gguR02Y3WfN++y29Pp1AVEjhQKhe75y1/+58dF+b1Mssg4/rHu0GlImbe3Z5UXeFtbmzR+vKmc5bC/IhVABZUgk8ZP5SNEhDl+pDuALqgw8FJ1I31O2Y3quqDCC5F43F75hd37dLDV/2vJVtUXj+qUNzZuhUoJBHo96bJMAW2U3efjGUnqbgsGw2XSs2YypZC/DEqSt4dkccl5J4Uc40tPknqgYcOGg0HWi2xCRVLTKCOq/Q3euy3w7xO7o1JDjjwUR5T3M8l7IjsgCplQieeLoIJRxpM+IxUSlKiwONcmJNYlQyE5bVQcUc8TqqsFr7c7zPOykqmgBi7U743kqzSnIOmanzFjapmkqGbs34L9fon1zJt/+9ujqL6wLr9QwVc7WXoE6tEa5pxzzrEkyR32CxZ3gK4FYAEXVBj+04Bqr0mn/ky049AIMCDpNtLfJRBhBdrf0P5uMAWxxp/R91tix3W3EWYBylS48sov/QPI/meAyj++dOnSWUYTqIsmn28n5O+Civ48LZ5CoYROHvD+++8PLVy48CMCKpqaml+PRhtvO/DAA5686qqryl7EpA+9334Co0ZHtm7dmqqW1jscLw2BCmPG5CIIHGG9KMqItHwfUm7fpdTNI4+cdNDNN/+6lJoZDOawWPN4UimhG+mhOsk3+hw1odLmzUcDwDFXCjDJLjHjyahoZrvOQq0csHr3b9cBHUpRZRdUGBqkgnt6TlEJlVp/Xny26BU9xo59jUXkVvf8h2PIAEBmGxqkllQqLebzIZ30LN4feGeESr8hKdpMxt/IsrEUPtdFgLWRcuq/KKkZhaRmUqnpN3PA4Zgz4JxheT7UJIoFhKkztP4pbeSw5/PeUv9OZEoFgQsWCqIACVxLlRLqDA59Mxz7MulZo0wpavV9ksSHMhmhl2W7AFkIEuR4yzKLyIH3euVwPs94w+GipKhRRpQ+SybDiMSLst8PxF5OZRCVT7S25mQQ+xrL6pTsw95ebwDyt9FUKrpj1ixrvoDicyKG0rvTLIkiqZwSJT0DXnpn8zn1Lstyn542bfrnvvrVW14655wJlgCAk3vKVbMajqsvd0y7agEXVNhVyw3u3x2O0zsPjbIRqKyBGG7p5UEyc0SgtwptCZoVsc5e+P49NKpVOxaNCG3cbQRZQCUKRK1mDI7sVgydeBVMN5spqHPw44UAIhg4yVQASceqeFwb6gfD+mps3LhR+PDDnViwFbdf/OLHR/zjH28Q2Cedcsq0KfPmXUP3s7JxnABQJw+7ykq0qNLGcWE887MtuVw6xnG8ZWkTy3r8ksQiCiPpnhPaSJXaj9liHYtTmQi8tOciihkhEKBzzSVyOX+pf4p8IW3WuMANIwLlRb2sVQRKOTyies08T86CR1d/DmBKpx0GUEYA8BIFCBPD+VmOP5PJRBkmwPt8sm78XV3+MpHz4mKdxWLdZ1n/DocmoKYVs2z/ccyAIDhTShYZUnMtCdBEsZ3jebE5m00nfL60ZQou7IEIYLFWudrNU+/+UVzVxiEOi7mhc0BVB1U9f9hOyOf5qNcrxuC4Wl5TUt6geulcLmTpANGxK11TI2hKc0qShCjLls8powOMMWFOe2zP6VCIz2LTOcBGpzmTKfgjESaYzUpwQHnd3DSmostyRMkLZ5i4QkDX//zQO9WRSJixn6pO6wse/CuiDZvyDUg9F3Gv6MZknItq/8GgFEskJB1PhfH5I0nRILgn/LlcQrlPzBxw9fmSSIjN4TDNkWKqvLrl82E5GOx//qTTXlxTGdc0rjwnVKdc+xvVKQcg0ZDLRbzQ3ilL1ddG2TdtukUm9Qc7cr5O1CfslD+o520X/FR5QmKx7ZD0nG15TxGnA57RXnD0VOUfsNu/E6feJqgg4joVnnzy2TEEaLmgQrWnv/u9a4Fds4ALKuya3Qbjry7GSVE2AjUCBGijvPJX0Z5BI1K9khNicwDE9v8gGrH3H2HzN+5uw8QC5NRfe+21P+zq6poPUKFMy1k7TAcM4OH99x/zs97e7iN7e3uJEJSeQTQv9zeaTSUqHMmZCiacCg8xDHsB6kZTBxxwxD6/+MUryuK4sXG9Aj709EzeaRUplKQMFwzKTYmEkOR5ruSAGiOFdCwsxMOZjMcfCnG6xXK5o0QMWeWLdTPSLBVUQN1qguf7QQU1kqifA/4QzlEQxWRVUEGWw81YM+bUutriccIeODqc9phOIpBQiQuAScRnJwJJacWAdpKSlLVUNEH0z4v9wJbv6UI0tixKqD1XjpPDSlJ1mqkCVORZny8IAKLQO1C1ynQeg6D/RgK+ACtYRhWdXFNZFoM8H0RUOVc1qmw3Vdyq/3IAzv6cFoRwsyR50qKY0AFFRqfZClQwpqIT+II5yAAA0QE1RqeaMgW0qeraeamtP6fPtVlq9LcZQBaPxxFln1WIRte0033f1XWMzv5IaZfBG1O6HwZb+YPVKx1EurifI1C/mFRV/WL16tV7SVJD5vTTJ+rsbzx+rTK67Dr19e6/BqACyUd6Tz75tLM++uijzL/+9fZzVtfUSf9upsIwWfC6wxgQC7igwoCYse4HUeX7CFGm7IK1aMSNQIDCbm3QX74NaWtfwwv/t0hh/6aWsMaV0Nkt0w76HxOo8MUvfrEHkThwJUiU/aLIR5ptuxEtoYgVouGe/0T7jvbYFkSFg952A3GCFuN/Fsc/ue9ep3Imj81ojWcoLdadzKk9Wf5A9wUcJN0lbmnZMIrjskkiQLO69j7fuqCaVgwhslJU2QwIIkk9OhbJX1odkzIVIhER+6YTuFerZCq0lGqVq83RevdfKVOhv5SnOIJA4DXID+aaZFnoTqePJueh4tbc/HIjUtCF7dsnVI2qVrqmFHHWqqEMQwesZs8JuyoxQ+k5ZTNLT5mTtXtO2SO0JVBBln3J6dOP02WqGG+YYTinH8MYz21ubgHnQxplgil69lKwbZrZw8JJpgiBClSyefnl1mpK1Z637veuBYaDBVxQYehfxbsxhHlov0IjckXLqJaT4VIN3Lp160JnnHHGBvz/wXvvvfeMe++9d53xGPl8I9iBexiktWdHKqmeE7sOlX0pU+Dss8/OwE/JAFQgbo6KmxMH0BAtUaURKRrepu1gpIMKpBU/enSPD2obZo4qRcQR9fYokXgXVFgB/XlhhOrP10b+b6TPqREc1a0ZqFDvOQVJz7beXo9YhdQP498IOcGdLQToTZ8+3RKoqjeoUO/+d+PdX3E94cSpJzllBL8YSDpaKkWgszvb2/f6XDKZaEa2TXtf5xfi35I0tnpCDkEVKi/mq0m/DpV1n3uergV2xwIuqLA71qv/by/HKfwF7RG0MhK93T09taYdNXX7bN++nbIeOs8666xxM2YsUGocTzjBr8yfLVu2MNFoVOjEI33mTFMHaHdPZUB/T+MC+AEiqIz8yivFQx9ySFwGuZSOCGnWrFnSLbfcwpCU0EjMyiCn/hvfmJqDneIAFfQaTYYrspsLC9VBJoWJUgrpSAcViFMBRFqVQAWyEy2MlHuw3ov12kXg7Mn/1bt/uw6ok7Tael/Tevc/VK6pQwcEMqn25nTt5lR1Uj16R0ajo9rt1J/XQqaU1BaIf4BlG2LTph1hyb+AeQI+B390w4apnxikjMvWDeSAktzgaacda8n/MNIzJfpBlb0BqnzaElQplj6KQ6L8Y/XqDSg/iaP85PTXMDkooHEr2jeME+Wwww77zI4dO//W29tzEEg4sfxjIKotp1F2+PZ99z13IniBlPcu8asIQneA/h9KVUr2x5YtAhMIbNX5Vh0dPnzWqXwGudSMNtNpQBe37sFcC9TZAi6oUOcLsBvdn4rfPo1GfAfHow1YhoJ6TmpNO2oGk3gI3ojPKUWdOBYuMZ43EfvgsyGB1hKyb8fuVDteKKSgV+xLRqNiCXCgzAyPp5/n7MMPc8p3qVRL7uqrJ+hIpcz62RVQg46zp4ENDajQCVBBl0VgHBeRNTU0eHiQOlYlgDNZLG/E8cb1za9SCYQLKlQFFVphMyVTgSJw+EeE/S35B5zovy9b9mIUMmBBRGC2V7tfnNYKx2ItIACzlgp1AlQNFQfUBRUGXn7QiVPvgPvFg/k3CtwCaTggg7z+/T2Uf2xrtkuqtxvPadPHQC3mNHVUO1DFM6CgwmOPvRDx+exJatrNlHDynK5FpkI9QRVSF5kw4TW/WtK0zz6evFZNJB5vZLVOPcd1NgL88kYiBQUoMuP8IXUPIjgFT1DTj370zTPffvuft7MsUzgVRBhQoNpiVP+YO3f2pmAw2IiMhjzWPvRO5fGvUo7m8/me/fOfH7xMvRkEQQTzjfK5UqZGUpnGGyWH6qxsdovc3NzMuRm91VYT7vdD2QIuqDA0r95YnPZL9PxCOwhtwAEFMouJU7caH5+Cdh3aHVrTLV68PpDNxtmhUFdGL+G+B3se6LMyDMpIGDdunOZ+mAXCqZdCDJMNgVm6u6OjTRo/vjhiIxJNKPTo0RJPLxM7KXB2QY0dO/Kc38+CLE4Pamjtrr7AQIpHqfAeyErlCeRAJUrZiy0SifQRYbXxHR0bC6hNloGul5HFqRkceJl758w5JQGlhs2I8BxeSX4KdeTor58o0KgjrZ8nZREwUoS4D43Ol8hAS7wNAF+Q/j+6UqR+aN65Ds66SqYCOTpUkqKACkPFqXaS1uoEVLDrgDjp325Uk+xvt/9aOGC1cgCGY6ZCLRwwJ6BGLeZ0vft3PqerZ0oMpXvK+fgHFtTYlTl90kkn9S5ZokiLKxtkQRmUOZZIbQOB/b3A05qhvKEQ+poR+dLvyIFn2d7wrkl6lhPpqufjhHxVFJEEEPD4sfxSAHUzdSJViYhAhS9/+eL7u7u7j4EKzIdYX1wLdZXGnTu7v1go5A/BerAJqh/gveE8yL597847Fx3b2OihElBlPQVZ5wz26bz//vwo+pv4VbDmi9rNPqKsnnR6dL5a9oeDZYK7q2uBQWUBF1QYVJfD1smQI0HEjPuhkWTkbpMxVurVBFSgvt9CI3WJo9DeVn87lBhw6SW8dWtjtlqk1MliwQmosiugBgCBArSry+7XHTt2KAsDZNQq5QkoK49pU+3U60NEQvvtJ0CLO88VCr4gw3izkBvLQWKu4jPg61+/cdLHH3+4AqDCxwsXLploNTtJJpC+J1Z/s/0AzMh48QLs9+N9LTdKUjDBMN3Ziy++eANk9j4VCoVvve++R39Kv1UZy7GjF4sAWuiALHK0vP/+xYwQ7bZ2bUb5rKmJbLPR0909Vq5QykL7lf1+T2d/2LrD+3Zatuw9H9IowVh9splNiT2dbM7T7kMFVHByT9XCAXPSv12nmuzvggprbKXK74oDhPlvqdTgxKmud/+1mNNOxl+L/p3cU/Xu3+49bReoI96ppUvXhVpbA1hT+DrHjs1QGWXJWVef9whisJ2dAgMp2yb6DLK2igNMajytlG+m2chRR7Y9BSkaQ6FCCi/NtBppN74/SDI0k2ECXi8bVCU1tfuAZwbfs6V3PL177SiqiKI9RRly4JElENhVSU+j5C+dO6mL4Ly9+Kchn2d7tU49fa+X6fTIxx//agTABsovTq2qvkGZInPmfOG8Dz749104lE4ZqM9uCnkuzqtn/vyfH3fCCcdsxfNHVfQhNbSH0GifX6NRhsJSZPS9ajejj0AF/EbUHNN4Sd2/XQsMaQu4oMLQu3ykU386GvEpUClCzbYKkeIJ6HADGrERTFY7HyqgAhYBDMgnw2+95c9UK1VwUivqZPy1ADUGcrFENkIGQziZTHUiBVDIZvMXP/HEYw9rIxnqdVcXS5SqiGiBsliCpBhrBCtiMejzBdKsKAY5WiwxTCGFhUh65szzSE4y9PDDK0rlFaq2OsMEgUAo8mdKWqMVAJKBUiLHZQrYx7L+k86Dsk8yGSnd1ubVabqrY1KzP6g//H++XgsAKinCYjLQ0xPUjYnno4WZM8cTe334scceI+UMbIE2DiJwAGFKqdrx+P4AUfoVBpS9KjDlGxntad96OwD17t/uPUW2ckEFF1SwQ+pXizldT1BBdarNFE2Kz6UlUCaJaJxaroHjIt5crsdAqneQRxRjBvnXdCt89gzS1nWgKtWxh0KJkuMOJxRvHn9IEKRuclLNJW85BtFvluclpfRRFNky8ltJ6in1r4LfJBMry6mMMT1eu+hSZWKDQd/OeDxRBlzr9xXCDJNnRFGuqBJTdNS9eIcyTV6vP57JdGfVSLtxsUcAfCDAo0RT9PF8oUwlJp0OSNrSzVRKbmLZbAHj6Y3H1cxFj6e1NSfrMxEPQqQ+3tLZmY5ns1NSmzZ5oHjSL/mpPY+hVP5heKb/GOM4D43m15NoRHquABMVQCUKpn2EpgD56hYKhVKQyf7BP/+58TfG62P8m9aUAJ0K4CmzVOmpdhz3e9cCg9UCLqgwWK+M+XnRQ+sGNFNymYEeikX6tao4UToPJ071QJ+nk+M5ARWcRLXsjt9J/+rL+owzpm6vFlG3K9VFPBmIXLQ1NHh7Jk+eXOnFRmj8eT6fn2toaNj4u99tP2L2bMbUAVdtb9cBM3lZizgGERwp9YrazY79yZ70m+eff34vLJSyJ5xwQs+SJUvKIkUo9WDeeSfCIIsBBJ0s5Od8yS1b+LRKNqrtVy1vwQJVKSmpoL7gZNrt0r4qqGX248suO/9dfB5YtOgRyljy2I1AqWmlWFR3A1yxvKYg1A4gUUTAglVXU86yPH6nT54QhHCzJHnSopgozSmzhbAs8z5k04SyWam3eJziBjBEBphkKMUJhHM5j1cQ0jqeCONCmX6PBJwWHC+LKVA6MQKHtAtn2g9ZMYFwOBdKpZhulvVbjt8YVVTPlec7yn4XCDS3iWI8jT4tS9GycA98vkBYFPkus+NorzUWq8o9AadJ5yxoI3XF/Tdxo0dnW1UHwGqyIc054vVGg1u3HlU1qqctabKewAPVv94BrSQpaTwXIgmOxfIN0ai3NxaLkaxyxQ23NCQ1I4F0uquM+0UFSNUfC0IS7P8ekcgKrY4JEFXI5/mo1yvGMN90/RsBVpSWRbX139rjUhaZ9m9RDDUzjEhzWkdUSLXh5OSq+4piRuA4Iezz5RK5nN9y/LKcC3m9nCCKnIF7JUY14SyA49JxGcbXgtsS5HS5lB2nmmU9XRhDWTmddkyCwAVBfCcUCoxl9gn9BvczSBW5pCRl1Uix6WUgpx7PqCiy77roOWKV/k6gQgZH43kjqBDDZ/3PoyL4nWgMBFiyfSafD8vBoPH5VIyqs2yjP5tN4J72dTUgtq6myqsnS+Bue/sOyVgmSN9Xeq/azZSgYzhZJ9jl3nHSf3+myvYOOMu1WidUvAXtrBPUH+/GOkU9BGUakFw7bXQPnYbn9EFYKzFdXTu34u9D0Sq+A8hWHs/HnnPOOSdl9Uxxv3MtMFQt4IIKQ+fKUeoVZSasRDtrT5y2BlSgSCk9TLWL2zfx92FoM9CW2XWq98R5W/XhxKmnl9Ull1x665YtH9AYaRE+pdILw+7Lwmn/8bg9AqgBTH8nZ/XTaHI4HF3z0ENPXHzmmSduq3bd7C5WVAKqWMzbM3v2ZCrZIBLA99G2oE3t64cWnLNg/1cGevxOFktVOA2qmWS3v6dMBSzSfd3dpxkWKUu4OXPmvI+5NBq1sa033ngjvi/PVKATEMV2naNCDpCaVoqIYckBMUb/6LeVHCCj80P7ptNSS2NjAFHFfgcIPB9KdFBriEym4EfgMmgEFXg+xaA8xgAG+UOo54UDlNQ5QBRFLDcu2+z388lMJmeZqaJGFe04QOSoVYsqqueBSp3WdDqfEARPVQcIjlJDNusBqGDtgAEoCuN4sC1jCVRwXBjv8WxLLpeOPGgpLwAAIABJREFUUWqz1cTDuEGoy4MtX7Rkv6dj2B1/7fq3l6qN2mieZb2NSAHvRuTW0qlhWaz+GSmM+ulq8nPI6pEbCwUe07Jg6QA4qf8moI7mdCajB+rI3kawjpx63KMpUezUgb9GsA4AocDz6QhFv3m+OqgAPMIrSd4yp14tO1PnD4AHgBo5gBpc0q5TbQTqKKvK4/lXaUriWA25XMTLcfpMBa3jre7c0rJhFAEqcMZ1UX1jVpWT8gu7TiVlYCxfvgbqExmoT0yzVJ+oUf8M+h+VzXKJaopatejfyXuy3v2vWPEmnme9UP94BuofCyxBLbvX38n4Dz300JOhFLF0584dlAVDGYSU0WC6DZV18m4vXtwDjFgLuKDC0Lj0VGZAYAI5tkRmt1vEjOQsUS0+Ier7708p0qhG31isR1fNQXXp+H//t771rYlvvvnms6jrg/oA+yAIcef39na8h8j5Ifh+DRqBDcfhwb65p+cdabCnddlw6ikLg9QtPjziiCPmfvTR1vU7dxalgLDR4uY0NCLJ1G1209ps9F86rhMEfgBABXoREj/HaDR6MY5F/8xAO/WGVF3KBKAsBe1ziJwCxWlE2uy6JUuevNAOqGF3/FTSA6k0RCAVqaxvoRu6p+ial21FToMcOA3G79b9ZnZsO59VUVRZh2PQc+EnaD+yO/56pkrTmJ0sQHc3VZzuNS0ZGfXv861DmQwbTaWiiFTrS0OM16RypH4TUrq36N6ddjMV4BAiVTsQjserZyowTDFTgdLqtedmjKhTXXYwKDclEoJCqmY1t0C4BqAk6M9kAlWdaippKvZfrP+utA1U/0YH1EmmAjIFGpApYCNToQWZCrJppoIxAyQafbUdke1cV9cxllH1SiVFZC8jae3uzmnz59QyqD+EmutVfrEn72mz8Tvp365TSf3Us6Sp3v3XG1Rx4tTX4vrviqTqWWedTOtkWhcvRZtpPlcfV8oV3UwFOysgd5+haAEXVBj8V40WliQbSY7W0WhUg77LGz0swXirPNg6saw0kgRpD/zss+va77zz1ncRsSxFEEmv1+8PPDpr1qU/3Lz53Zb169c+WihI3hNOOPGS66+/CU5pKEnSOepx+hUHip+Q2sD777/PH3jggaKqMkCfG8n1Zs2apRDrkSrD/Pnz5Wrp/3YNQi9LcCqESCoMtfKUeq/dyMn8pfpBMBiilFCALV334LNGtPP7viM5z2e1P7RLwDMIQYXPYhwPo1F2Am2kvqBkZOwhUIPsSISj9CxSy2n+A/9/E/gcmKamloe3bv3wwmrX14lTfdttd0x+5pkVzyAEqT7/XsfxT6QxG65pXWVSq4AKX8W53t5nt4UY/00gt8oNJKldLRwgJwvAevc/VBwQJwtwJ/e03fHXqn8n97Rdp9rJ+GvRfy3m9EgCCs3eA06eKXbnNPVjF1RwoiizfPn6ZuIMwnO6Kqhnt/96j78W/Ttx6p3079T+u5ApQmtKKpei9WLZ5oTQu9qax/3etcBgtIALKgzGq6I/p7X48zi0M9FI0nG3NqqpR11pYMqUKUkCCDQHY1R5xb7PmJaWllcZhjsykYg9/dBD6y74ylcuOLarawfIbeTj8Vukx3IrARL8FlkP94K9nzv88KNmzJv3g9cDgVJkn6LNupTmnh4PTzKJHBdMmdUoageXSLDeYFDkoFmkSyk26gBT3bTf30Ul8AUoH0AqsV9OUSuZiGQMbBs5aAUHwe2UE4R2pAoXUzNRcy8de+xxnbBBVBACp+ZyqS+jVu48HDPT1dVFdevkcN6J9hU0SoelyH7JCbUrFVQF1NAO/6yWlrYTr7/+m39csOB7VB5guTlZAJNT/b//+8zZqVSKInBEVkTXiGz8NzTK0lC2Oi/AP4u58zrSubmenu7ncDqfszIA7D8Ktfap6dOPo8yHihstwC+//Asf9fb2tGIeUQ0kAWwUkaWFwL6GazqYQQUaIwELv6P/wfXfywUVuEQ1/gsnC9BaOCC16L9WTr3d8deqfyfPNBdUcJKpIAjTpk2hbDTLza5T68SpXrnylQa7TP12n+kEvhJPTltbqHPChAkks11xe+KJNU0NDR5+6tSpZZwaxh/ZHf9QAnWK9/TASnqSoxyN5htBvLzDJFCjMyvKJOldO6D2dzL/dgXUW7lyZXLcuPklX2ns2NfYfoWPg1Am2B1WeXouueT0XqyN03h2KZKTWtJQ4kJhGBn1VIX8jBlTLbO/qt2b7veuBQarBVxQYbBemeJ5LUGjKO230UoR9N05ZROZyEqHOxxPyjdBXuQBK7APO2lrdSlSfwva8WiEuP9HU1PzL1mWuWPnzp3XWZ0fpZQzzLbmWKxl56xZ47QLAKQqLynNRyLWw3EI7eVBsLdTS6inyiiq/cTjpDbQ0ED1pNu29WRIOlH9zqgY0N0t8cEgi1RRFuRL+prmyy+f9b8gkTooEAg+fM89i66n+ldZlnxEKuX1ClKhEJMvvfRSklg8gjIn4PT+6r//+yGKqqM0pOAXBDG1bdu2DM5dydQwyiBSZsbmzZt5FdRob2dFPeMydIp+/eswXnyboJXcDvtDItKbBhHZ3sjusCQLs7sAQorvemRgHAdHnQGplWomitRTFoxuw8sUC8AIpJomVSV1W716tUKUOJCR8lNOOeWIN954Yy1AHSqxodITmm+USVG22R0/gLJpIF9bnkjEkaiQo3lNG8FN49CoznwMmgIWVckUMDuNAf2sWH+5D1IlJ1jVdG9Gpwc2N7cUjjnm+EOXL1/aX8BscjZOFuB2F4CUfVOL+t9dWQC6oILlXHEEFA4VUMFQ0mTJqVELoFTliYFT1V1NKcbpM1WSGjKnnz7R8tnvxKmF/B0IDbMheyVl69qR/DSg2U+1sL+T8dfimVKr/kcyqELBl1Wr1o0C6WaKODVAMMt0dLSxxrIzKgUDj48PnB8gSk1QQEHUrvmMTj3LFsLgkwGxaVBx6lWlKe2rkuOiUH3KYU3pa/rBD7556rvvvvNzfM9hLfzu9dffeMHEicfp3scqT89VV825AcGKK7HfRkhwk0IbFKvyWDcWlPUgQH/6fy6dFnIuqDCgSyX3YIPIAi6oMIguhuFUfoS/56P9Ge1LA3WaDkCFcDTaEEdCgqe3t5dQVzPHksCFxWjR1ta2nnQ6VQAbsoLQVtrUSJ0dVLsWCwAsQANNTaOburtZvFQ+LKhyV3C2mfPOu+CadDqpyALBQf5w3rwrz/n85y/p8fnkLkT1SzKJ55133pMAFlAiwOClIby1ZMmyk1FXHAX4kMALKSUI3bsEalC/l19+4Xq8eA5AdkaPIPiCeEFhWZdd85e//M9Fqk2NhF7YtyDLXrDvByF9Bf0ryEyFw8UXmbpRdgfO+wOcbwPGmsO1eh1lKwmW5Vb99a+rfqvdV2WlJ1KtQkGhittBmRybNx+tI0FCvTCVpSif2XXqdzGqQPKlisoBNsqooBKgg7XnbLf/lpZ2gAqF5fF47H3YZKzmGFSGcTIaIS3fRfsVzRWMm4OjUBdOBZukTgS4bAGo0ISF0BsA2I6qfPc54zSohVPpPFJfPapW7/rfBQtkdtIke6RuqqKHHUWXWtjfiVNX7/7tZirUO1Oi3v07cWqdXH+79h9K/TtZUxBQPtCgjpP+a2F/Y//07ATvjM4PUCPxRp4YI5cLvWdI3QRrIR+kpKNQy4nR2kK7VlLfRSppL6mPSBIHpz7ZrVcbCXvg7OsIeAXB38yyUlXyXStFI6NTD+UPcMr4eKxtFFCh0loJpZfS9dd//WtbtvzfTxKJZCmLF7xiHz799FMHqwofRDD65S+fcDvWauf29HSNQlAKtArSkTi0afCj3oEKq7WB+51rgYGwgAsqDIQVB/4Y5Kw/jUZkbIR4WjJ6O+neAajgOeCAT30LfAK/jMV630YfRBBpdh7kmD0Cp+bwTCaNdK8UKVSUUuiN5+bMqVjVAqeaqVZ/qEZKAVTEqzmANpxaKmsgJ3ZfvERfhGN5LtifzVJFD+zbj9L5MkceefS1d9xx+0PWkVKZWbx4iV8FNVCmQfJTpRfp+eeffxde0F/ECy+2ZMkLezc0JBtmzZr9PkAd36hRe124aNGilTNnzrwRL+7O++6776+qbUn+SpbTJVDBiL7/9Kc/PXLTpk2LkP3Qihf59nvvfej0UMjfVU1T24n8FyooaAGQAp9nxlxyUJBwnrKe/T9V0Mp4qeNRJQNJfYABWTqBOtOmnbEScoCYgzKVJChbIOD/xgMPPHBX8f/7Jf3KJff6CdNo/s2dOy0Jm8awAGgwzE+S0iSVFQJk9oZTr7CO14tUySaooAyhpaU1C6BIwP23Hn9OQzMFQpzdf5QqC2bS0461VApw4lSN9P6dOHX1durr3b9dp8rJ/HNi/6HS/1By6mthfyfjr7VTf+aZZ+aKksazSq8WirKr73ktUE87mDnqqhJPPJ5viUS8tOZS3kNmqjuUUi/LeRAKk1JNUVLUXEmn6LRrsy8N776yP4uSniIkPa0VbYzqJ2pWp/aARcWSrCTL/j5QgSOlFl3wg8pX1d+QVCcIZUGonIKiUEuitTUnG7M6i+/9QAHlrwKRyhKh7IwZR6et+LeK199e+U9ra+uOVCrdmkolb0JXv0KjrFx6J9L6gDKiqGyUobrbSCTqQfZjL7If5+Ez4qgy3eqtKFXtmrvfuxbYXQu4oMLuWnDgf09OOqWjU8ojOfI65u/d7W7x4o3C6NE9vmppwtQPLSrnzDnvJ9u3f0w8AuTEXm7WPzn1n/3skde8//6/7sADmOaUwkhvtu8QciokZGrIS5c+tlcVUONZZAqc1NjYxABU6YRTRwAEvRzppbMM7Q60UpaHBahB3AY/RKPI/2x6MdEL8Jprrrn47bffJi4HYnWnl1moz67/iX+/o9rYEKk/Fp9/0Pfdo/h3Ehpdl+3jxx916q9/fVt3LDa1g5jJjez4xd8U2e218l+UyYGXt44fA0zyDHgnlM+SyUKr3+9BpgSXqLT4Ia1zKhPBwqYkKShJPWXygKpkoCxzQfBkUg1iiSfhlVdeDN56639uQDSglQ62aNEjSgYDSfoh6JKopml+ww3X3ASw4huYp11IUSRJVGVTF0JXXHHFnbiGF9Cxg8HweqwXNkIqagy4RV5ftOg+mte6TUNEyhv5PIzlL+oPVaJSo+KK+n1T02Yl+4MIValcBybVpVuagSa33XbSeX//++t/SSZTWFwyeSwIr4PE4N0G3hRH6gu1cCqH0P2vPP/oOgwkqOLEqRrp/Q8Vp77eoIYTp9rJ/LNrf6v+KYtn3Lj+SDgc7IjXGw1u3XqUSebjErx3Ipo1qV4m126kXPuA1qa/Fz8PhHM5j1cQ0kqkmpxyei9pf6M65TwfagKQDac+o5OUpP3zeW/pXehEUtQJUA+J3AYEAvKqpGklsB58El4CFdLpXIJKQCndHoGFMmlFctq1QH3xvZ2U4LTrshpxHJR29kgsG2rnuFwK7/OEmeQn/Z7WEE8//TSc+oHn9HBQ/sHDBm19MtWW6jcO5v9nMd/+jnXG9lgstnff/KCsQDVrEhmcHh4th0DN+smTp/7iO9+58dnp06dbll+5oIJxBeX+Pdws4IIKg+uK0kPrLbRWNGLg//tAn56Th5pmUUsI7Udoagq67rTURdXcuRdP+uSTjynaSy9cIsEjTghiqC8RDdY7/deBU/M2QIVDkAZ39/bt275sdR1Qe/eDhobojYlEogHAgvGeopf7E2ikbPAElDP8cMSJp6IXkfJt+OycPvts6bPv4fhXSZ1btWoVnJooOTWUmk8qDbRR1FhxdrARJwUyA9h3nnrquXP7MjVexGfED6DdiJF4AdrPHIyfOAWA6udA6mWaqaHrwG75wa72b1ycXnKJF4tSuQV8EzPvv//+5cVMBSadz+9MVFp8Uq3lFVdcOQ+lD78BqPAvLIZLPBLaxScyRv6MhdRMXCuFdwIRCIyViEnZV5G5QioRnosuuugRLPgmRKOR+fhsIRY1EVrQYUGqW1QYOT2wSOGTSdkP+gkQlQYtNbVxTGRqELGTWDVTiaJKgsAmLr989k8AilxKaa1Y/H6MsqRf/eY3d1H2kLJR/Se+imJd3K3lFNGmiar7yjLCLzRyJq4jv6RyG5qX6kYRMCy+G2lofj+nIVWNeYyZKPhtIJcjWUW5F7YqRabU7BTtpCKZQPqbpAK1n3d1+Uu/o8+dSBriPAMqqRbL9h8HabySmtKq9oX7VJF0xMJbB+yWgzqboKiTbe3sTMez2SlW/BcghLVyqvQ3bWVJS8PdDRDQrP9NmzzyggU6Mt49zqngzKnUjysaXQNJR39VSUcCQQfG/tZOrXp2RoDVyfyDswfQTzKV9KRUcu3zIptlwP2TFv1+v+7+i8VA9hNIl5xaekbDAY6IYjJOZK1aKxqdZpToBVk25UcGWFmwwpjhVgunmmU9yDTjEa0WLbOfis8quRFEvRhewfKesnLqy59rDSGUv4HXKaGMn+rcKYNOazPVKU8kxOZwOAJ7pnVZX6jfl7Uk0+k0CJckOcqy8Ried1kijtYeTxtl1wL1tI8ZQKzet3ZBHQoURaM7EdVPQibZ2ql1QpS5evUGlH/EwelxuiWnB5F/k1Pf0ODtmTx58kA59UQ+DE6P6opGNQL1fox1xA8Byj/T3d1NmcMVNyecKk7W31Z9ut+5FhisFnBBhcF1ZZ7C6ZyB9nk00rod8M3JQw0vi1YsSqQzzphMTi05u0bCRuX8DA91Uqqgcahp6vTCpqjEk2hfcoAUe6ZO/dzxBxxwYOdf/3rP3fgtOYAU1SYHmRZOj6PNNenfcgHiANR4CqDCdCwC/okSEKOTrrsu6vj/+Mc/FR555L6J+BLSmp4JaD9AI3uUFoA+nz9PVMEAFYIAFdT7jyRDSd+YxlZK79eAOuSoPoJGGSyUnUDSl99HI6cLfhrnOfroiZe+9dbf/wRQgzIZaFHzf2jk4BGgQRF2ZWHkxKm3yxTtpKbcSf9VmLrfxXBIBpPKH661C2rAkX8OYMFJKP34YT6f/anuQur/OHDvvUdfD+fch0wdQhVuRKP5tx2N7gMqe1G3d0DedMttt/3XE9UygIzjpywf4zkU02cpNXbfFnLYabGo3ccMNPH708jUKKaKXnnlWTNRsnQ/8aFgcsAp9z751FNPKSVJcJDh0PtDWEt3a9NNyyN6lG7LA3xgGZbN6RaVVG6jPR86R9SagtRTTiG7RKfUYsxEQfqrD/uFC4VQD8t2lcABLB5ZLEx1toBTQSCrh7hKLK4TnI8wfpcF0FYAUCdZsr+rpFowS5eRqNXYB/WvMIqkrfsXxTzr8wWbkRkSIyfI6lydOVWU0pxnRFFW0p8rber47fYvSSwIQKWqGXAU/aSEq2rjj0TCTDKZaYazjJIia/s7G789p9Lp+AfaqVWvv53552T8xki1ev0BHsvwtEuOay4X8fp8uSjNE0SWdfPP6DRbgQrGdPRdcaqppl47T42RcGS3YU4HTUEVno/ieaDlme3PVKhHpNyuU+skU8QJUafd/mvkVNfbqa93//+B9+y3ARLd29nZeYXV89eJ/Z2sv636dL9zLTBYLeCCCoPnylBUjND7j9FG1+q0iCiGasC2bm3MdndnSgh9UxOR8FFiQXFDDb6MtP92OBB5yE99D44DOVVUL/bfxnNTkWpD+hnJ3ZFyBTnkbWg013KHHnroGbfe+sd3TNinb8b3BKRQlP41tMMaGhoRVZU9cJDULskJoeOoTvp7+P+DnTzUHYAaVP7AjBq1z9x33/3nQqvrYaN/Kl84BW0xbPWfFNXuI2r7L3x2FRrJGtJGqXXHqH3ZTH/+DUCFG/ACJIcR6ZwZqqmnLBfTzYlTb7N/I6hkCeo4778iUR9xX5CDvx2ZAvtGo6Pa8/lQbxWlBLA9+7chAj3q97/v5GfPZnQRb6PBDOMnB5cihuozk4Aeuhe+hGiGF+onHhBqPo9slZOt5orz8VdPv6f+TEAVsg8RTn6975xJleWOWvRvY/6XTDIQ/ZOGubZm2Umk2udbFwSwEE2lopCUG1e6/nqZsOLpUkov/VsN1HEWqa7sVBnnDdUJF/sXLOXHKvWvLU9Sj40obBhkZciW4ij7zHJLJIRGn0+SjZkixh9RuVMux+Jc+WQoJOsilU6cSuNxBSHZgpwWsbc3ZBkpHSj7Wzm12nMrJ60dmEwJSiXX1oPbdSqdOLUO3n+2nTq3/2XIfLCX/l8L+zt5/rr9vxCJxwthG+onF2BN9ZCdTAUn9ielGpQ1UvkxAeW6DJlqz2P3e9cCQ8ECLqgwuK4SsdrTQndMrU6LAABgCohWVt8o/TKNJeJVV130a5DAXXDYYYfP+P73b3mNZTOlxTgR8GDjsfBVavqQgp5RlQfUNEEQBbavXbv2IZAQHgm5Rg9S1h+//faHLiaVgQsvvPAGLEp/isUujqE9J1lsamr6EOnKGcj0UKbDxWhqHSY5eFReQTnYD+JBPRdOJdL/9kb636d3VVKMyguID4H6UBxWSD++u3jx01P2QE018SkQ78E1aKVSEbtOPaKjMbwAg7lc/tZ4vJeyGCpuDjI1alJT3u9Ubu+YPXu2E6febEwUleYFITB36dLlKyuACjRXKMuD7AuOBj+HTJHCXXft8DkEFah/mhcElm1Ao2wcZeN570LM6cv7QB3KTHmp0gUYCKfa7NgmoAKNm4he1bIZ4kP5ay36d7KoGun9O1nU273/ndh/KPVv16mu1fiHSv+uU18bpx6Sum29vR6xmvyfk/IDJ/efJlPUMqtoOM9/lMrlq9t/MWc3qKCufzZseOaTBQsWWJUffhVBrd95vfwKZCpQ9nDFjUBuu/07IUq36tP9zrXAYLWACyoMritDqQLno+2DZibhOKBnq029VlOu1Q4QjUHarQhJwRCkCE/9P6RSR4499tjP/OxnP9uqJeIjqSCel/0qUVAoxIioTVbmlar3qx7zK1/54o2IpH8TThjYkFMfAAVOo49D6XuSUMT5oIac6YQ8z0s333zLdQcffFAQadVZni+k1HTPIouwT5o376IvkjIFjvXigw/ef65aU1ooNGSiUVGBJ0hGUVvfSAREX/va5+9DXftM1Mnx+Bd7kVqQjP9IiAgqsAaRJZJj3rjvvvvd9fvf33+zjZcaahp3G9Qou7Z2yw9qtaiohVPz2GMvRHw+W5ECO6AGXadfAlTpePLJZ440gApEVkkAwByaXn3GzWL+5A855DNfO++8V+811psbL4AT+19//T7renq6j8X8puyciuzPtXCq6bwNoMJZ+IjKg2jcFOW9FE0BQWrRv5P5N9L7d+JU1OL+G0r9DxWn3sn8d2J/u+OvFahQC6fayfPfbv9Oatqd2F/DaTRg6jfO+q8vUaxd+zuR9F2x4k3wafRGbTj1dt7/pVe23fJHB+8fpfy1paXta//+97+IF6y00XpRT3C9hGtp2a8NPElE6Jl4551+stGJKIYFJ4qyHt6yZQuD4AMRPHqmTJmSsFKpKFsMuh+4FhgiFnBBhcF1oa7G6fwezbTMYE+fKr0AEQHPjh8//mX0TZwKtJXNGSqpQEp/U1tbqHPChAkVa5qBDLMvv/zG4S+++MLzAARAbMQixZjJoM79MiyMlnV2CqVjU0qrz8e1eL3JPJz/hEpgpeodX3LJOb8nB47nuX8vXPjkVLWmlNJljbXZqt2uueaK7yFF/XoAESgVSJD0ENV/0r9ZvCiCaKhLL9a4syyz5Sc/+a/zxo4d00PszyzbWBZVVwmdVKIsr1eKYUylmnIjqEHptRz3bwA1SqX2jvI0Wup5iUeN4NtdVPZHSnYrU6NsetmNlNSKqMmmU5VG+Yf/gAPG/HrHjh3hRCJG3BRUQqKqZNC4SIWDFDUSThZ19u0vczfcsO/jO3funF6t/MRJpggt6nDO4tSpUy3T3+m+mjTplL1YtiE2bdoRtLAhUlUqoSJy0G9oLyzGhEWdH4u6qYjU6En8jBPACahCpHp2yk8cLOpsLyqdOHX17t/J/LM5/x2VHw2l/u06NU6uv5Px17t/p89fO+z36v2P8rtPjMow5fd/iSh4wJzqkX7/OQFV7N7/Js//iktFZ9ffHqhBndXAqS97/hN4AWdet/5Uy9ZUSWlwICS1KlWqPCedIxGchkLZkJYo2Ez9g/a95JKznwIB97Gf+cxhX/n+9296VKv2YWZcUvVAlm7cWP6l3bcTBWcNDRToikv1kqmuODHcL1wLDJAFXFBhgAw5QIehGl7KUPgDGtVA13XTgAp0HmpZQdmccbJQ0CgKEEdDBO3baKZEbFUkhSgVnZwnHkjwX//2txXfNrIf08t23Lj5yvl+4QuRk0Qxs5okAD/96XFfuOWWH6Aco71EOEfM25dffvnMrq6uW/Fiev6hh1bPA/Ed2Lc9IuqK48iowL79jPd0TFV6SkuUhcwKy5R+evkgK8KHJApLR5GOT+zXlKkBAq60GTu/SsIlCBnBqvxEnUQEcoAoHNkfRfZxVTpKO8mIEEutNdeyrxvrfbW/qVX6p02neiPINMchVREqDQniNaBTo4wTgEGezX3zi4hGlc2JU+EEVFi16vpx99579ysAFZRIBDYdP8Zu9k/EkM+jEWBC6TXEOTIDTclmMjhV0/ERZTyRpOintNepluO3Cyo4WVTXwqmrBahTK6fWrlPh9i8j/dgeqOXk/h+O9nfyrq7F+Ovdv5P7f6iMn57rA+nUq5H4cvWZotS09p0SjzeyyFJlikTBLIiCfQkzLhf6DZEB+3wpON9cUJK8eD8TRVH/mkqrPkLEvfk8E8H6pypRLR2bJKXT6XwC4RodUbD2XIngNJtlvVqiYDP1D/rNZZfNvAnrtO9gLbj9/vsXfUZLakzggFY5iIJFhcJ2rOt6sjNmzKD+S4W8AO7ocC53gnEh4v49bC3gggqD79ISqz052SW5u3qdogZUIMIwIsUjJ2bgxy4NAAAgAElEQVSU8XycLxQqku/pDm3jRUkp7hu8XoHSyiQQOsJvzhMvAqWga+vav4S//4gG4sVRP164cOEddmQS7TqVldJPzdLkkPkBmcaIl+N6Oo3SZOrgm5szCthRlBRjICkmxczY+VWUHWAJJMUYSIoFgJSnK5af0DGL7OMSotXsbkt6we5SoRADUEHs4wzYxzPxcJjLUnmKcY6ozOKFgg+SXrwPAQWw7+ulueg32hc2EbURqEMR8HISNQ/k+dqlzZuPRilMw63gv2gDILQjm82/vO++4x77xS9eSeyupJ7d60/kS1T+cuON3/Bu3PgqKZWcRnMNjcogaC6WNidODUCxMbfeeusiKIVM7jse2ZWya0ghhBYqIBv0vOv1+u97/PEVj1922YVn7tzZcU/fviVp0l3t3/74a+PUjfT+a+HUOJl/bv/2IrVDCdRx/q6uThTrZPwjtX+VXNZIFGtGEOvxHOQRxRgXDBaJWlOpIlErZW+2kti4ZlPXBZC1JEnhDKXgq9mcxncwOe1Yk/izWSGMCH5PJtOFnMly1R31dxxnT32muK7gob4jJlFRWtGpp8CIKHoF9B3KZAS80yWdUohWfYQCIF5vNIJ/2WCQUcZvJH2lz1QpYDVTATxcMVoTqGPYtOkWyOr2cyesX78+0Nubb8SaageIyEltq+KG8ocdyDxtRVnjWuw01Wrf557bCE6xLflqkp5Wx3C/cy0wHCzgggqD7yreh1OiVG08pM0j+HvolBksQMPIAsigpIEcFIq8VgEVBoR8rzQ8G6AC7XsWyB//C4z+LeBJIJlGVUmBXgREekgkR5T1waPdioUyZATtgRqUKYGXWrqaTvOyZe+B/Xlbcyy2fSdKFywl5TSZGgR+WG52nSq7NbWUuYEXKWB1X2jnzknbzRc0WBr0ZXBonXqjhjqdeCqVUnTVtTrpRKwE3fCShKY6QDUKwfOtAVSIBHK5RBcyDBirtEK7OuVQfeSwQGmSpDx4ORRZzoobFhO+QoELUqaIUZqNfqRydtD/I/zQxLKFHMMISaPcGn2vgiLgEIFOuYBynlyMJNVuuummA958882XSY6S54VfLFq0uiRdWUmn3giafOtb39qro2PH2/l8LgA753GsBxctyn2R+r30Ut8tiKJcg88w5oIiKapR/6Bd/g+tLEuBvnDiVNqdf06cCrd/2+zjNSn/cGJ/F1RwQQV6ZgwkUbERVCA54nHj9Cnt7e3Pg3MpDZnaUHMQb3M4kwaiwqLTrT7krdQ/jO8tktSFI01rhB6KPpuB9apTjncKZVKiL1aRdNVG0tW+ixF1L4tIeVOhkItXk1R1Jmlb3alXgX1BCDcLgj+dSHSmi++wLBxrfWYlvcOI/wqyv0GMvQeZloV0OgCVqyIHlbqpZZtG9RkrYL+lZcMoAjQ6Ok6KI6tRrlRa48Spt8tpQee9evWGvSQpnqm+ViuSesZiLVirjbdcq33729/e55577tmEskaS7qay3mvRKGhQtlEGDE0VrK8qgipmv3M/cy0w3CzgggqD74qSysEDaJaEb7U+bYqyr1u3LvzWW/7M1VdPIKIa4nugCOxqY99OUprtLlSp/+XL14yC4xfHg9pSp96wUCGCOkoBN25EWNdot3/6sU1QYxfI7+yDGnjpp6ZPP47yBCtuKqeFHVDDiVNh16m0C2rQAOz0T04q7RuNvtpO0YyurmOQKrkEqZf9BEj0vZrpUSjEBfBZNIRCbC/qKUsLhWqSelRjGQikdQCINsqjBRXMFpQqESmBGhxXaERpC6I/WaX85dZb//OQl1/esArzGItjJtva2jb/ttv+sNCuTv3ll1/4Esa3L0goX77rrj/PrHTxr7/+y1f19sbmhkKBMZlMZmswGFr4xS9e9d8TJx6XMgNNeD4MUMejgDraY1bgDGkKhQo5RJWIp6G0GQEWyM5yLJtvJEJV8J+UJAXNMlFI0hD7+LCo1WXKmEWhtKCWtn9SjdH+TSAYz4vN2WwaqbekV1N5Q79hno8E0ukuyvIobbB1AQti3eJaW/5jdcxqkpba0iE781/ty+6zqlagznDo3+i0wmGNIAIa3Lr1qKpEyOXp38Urozq96nUaiPlHxwIwyGp5hYyRarU/43ONiJMzGX8jy8ZSANd189/oNAOBDKjp5+RU6u8jfYmf0anW7itJPRqn3o/nn9woSUGQz3Xr1JeMkXByqpEmHwWe3I3ztmLfx/NdgKOW9YD32fL9z3FhrGOzCMIUeu049dQ/w8hdxIlkVlaoAss0fsivosyxCCqYA8sUUSdgnW3iuDyeuX5TSeWuLr9iazxmAtlsIiyKvi5KoVcj7VrbouYez6FZBeP8sypBtLtWceLUL1++vpnee1h/VZWfXb16NZz6Bjj1Ey3lX52sFeoZgKHrUexfECCp/lf8SWtf2ojI+2fG94ELKli/Id1vR44FXFBh8F1rQjwp3etBNJKBq8tmABUI6FiI9hDaLOMJ1XuhbJJSSaz/JJtJUP0BaJ9Gux7tVbsLZRqj3Rd1LVI6a9W/5kVZNVOiCqdFaRo4WSgsW/ZiFI58EAsVKqex3OoFaqgntbv9Y7F5nCTJf8O9NIqYnhHNumLFimVLzZ2aftDk/PPPvw0cHlc3N7d88Oijjxzbi83ocNA5qiRU5FTQohbL36SWKMoMNMFCGuUnAjIoCjpQwYwzhEAVr1cGUSqvW9QbARYQP3JwAMD/wSUymX6nwiwThTJFcDyQZUmWMmk0PgTcGqE0i0SYgulCXb1OSKlFra4HfDTVnQqW9fnBKRIuFPJVF8p2M2VUpyaXS8cAAllGvwhUQukRIqV2xm/PqYpEwkwymWnGuGLVnCq3fyod4lH+Jdoo/6oeKaY5KIp5zL+gzfnnwfzz2px/9vpXr38wKMUSCUlHlGx0mpH97tPWlGsfwEZg0ehU9+8bg6PNlwAJAhXz+QTuf56ATB2oYYyEU6YAqrdCgiB1U6aAGZjY2pqTUfIlUUSZ+iSuJO15qk53/2ebuNGjs62dnel4NjtF96wwOuK1eFc7UT9w0j84Zaj8gQdRrw4ANXtp2l2rOHlXDw6nPgenflrVtcruvqvNbGpY11IJLXGdkc90KlqJp4l+64IK1VZz7vcjxQIuqDA4r/R6nBalL5fxF+yp06UXJTIVQpT+31d7thR9n432eTT6/9LmxFG0y2jtJPrm5EXtggqEvtt7Udd7oVKL/leufKWBZUX/qadOqhqpHMCFCi1I/oQWw0Jl33hcJ6lJUo8T0Ai4Uxcq5BiwF1544XHXXXfdv3D/Eelkxc3JveIEALQ7/oHo34zZW5+poh2+njCMIsWRiAgHJJ1A2nSVTIUWZCrIZZkKZqANZUqQmkxvb8gy+maVfk1nrU3BpkwNRD/9oRBXFdSASgyivxIioaJl/5VAJbMJ46T/REJoBEntkO7f6LQiyh9mmKBCVFvtXWpM/1b3V51e9e+BmH90LGO2TKVMCWN6uZP7rxbvynr3vxtZjZakyvVeKzhx6mvxrnTSv913xVACNUzelep7/B+4XVU1NOUxQFKZPT3vSCh/tXz/VHvmuN+7FhjqFnBBhcF5BX+M06I0q/3RPqzHKaoygdQ3RTvef/997/e+970XsChtP+KIiZ/7wQ9+9h591yerCEbfEMgCk11allzjgq5Yk7cVer65XEtLS3c/oU6/jKI6Vifa004Yne2CGnQedl/UtVio1ap/JwsFu+OvFaeE/f6LdZJG9Q+z+8bJ+Ad4oUTAQAOIQq/7y18WP3LmmSduw9+UlaSk1mIjJ4ckJOegEa/Kh+h/ItKHc9VABSf3ymAFFcyulV37O3FqhtL47To1tRq/27/LqUD3ZS05FazWNnbnX63elbXo30n5gZN31fAtP7AXALGrFDQA70oqkVPf1aXp+/jjjytcXq5U5P9n70vA5aiqrXueu++UCUIQgoAEFB8oZjCChCkgg0AShICIIA9QwV8cHnMAEQUElUFQZFLERAQ0PiAMT0QDKIMoRJBBBAMhwx167r49/GtV39O3qrq6+pzk9r25oer7zpfcHqqqzzl1zt5r773WWHgrzjU3px5wQIXNaTSG74Vs7yvRLkG7YCxukWzFHR3TOpDqXGFttN+fdi9atOib2WzuG/F44orbb//1d3hflFVEjSZI6jx+6PT2Ia20Xmtpdd+yKcW1lOaaooDfH6mjv0MgRr0Wk/eG1GdIFJVQp13eIGoXa/dGEOPV+m0wEpTPeyb6fCGtTt9eJnEpZMqmTKLywKGH7mmbft1OUKNQ8KYPP3yOcDwtp4IKqKFiqMg69WN9fcEpMXFidD1IRQ3pv+YOU/n9K1asnASfvqVTLxl9OQr3siwCKmsQi2Y2bFhPycedOE3RGDEzPzffhVN9lQyoIHl9rSvGk1PtgApbnlOrMv9knToHVJFXX1FZq+X7X36vVHGqVYj6ZPcqlb1i+fLHuzo63uvlBxqnQMvyg3Y49SoZsPJzVf5ZYfZBpTKQOO64z2O/foXZhJRqJoH6/WgHcz8VCl9Tp66MQH2q7IAKY+GtONfcnHrAARU2p9Ew3gsd6WfQPj4Wt8hMBWQdhB966KGMTpJHkEiSDPEwcV/NHLXGlGbWjU+axEwFOEtJkOrVSfKEjKI4J2svfb4oZBIzKQAWcLpqTMYEMZC+X/8eyfK8Xle4XHaD0b+gSQ/ZHa1ADUFuxzpxSCoh/dgL8rdMDnWjGombHagxMFDeoNcvFvehJ5bD76YoVAmMwrjXBfX0y4UL3YZUTII67QA1ZMmX2pVSquLUyxqKKoZyO66vYCh/EoDcXZhYkyBTJabHKvxnX7SH0LYaevEx/Hu0vPqIfKaGiqEmC6q0y6lzQAUHVODzMJKR8jaRCntAKjwZqjZJ1H8bSE3Ne5EKAC27VlPVZ+bMfXH9Dlx/d9vrq6yVqk61DACuAoC2Y60ef9eXc+pl10qRgZpM+vsXLpxlm6o/HgBA4dSLUiEEAXqpHDL83BmVQkKhqh8KYVB1Smbd7u4Cg2Xis0Kim38fe+xhN7vdrn1AvBlPp9MefMfldntc2LvXnHXW1z9OImTzs00+kVZZha3sU+d9pwfGew84oMLmO4J/wa1tjTZ1LG7xxhuf8e+2Wz40e/ZsMDq7BSv6t3Ev30S7GY31ZdqhanzE4970nDn20XeVzV/vKAnlgNqdGRUDWDc9OOibgGyLEjMQ7GQSa+RTgyCfKmd94IprDmp4AWpEw/l8KSpDvlYDKvKQCPTYGn+8ewFqkFFbD6yIfhds1JSIrFZ9IN/L9Fox7vPzIoNDMIpDqquXZFjiXM3Y72UyNVQMVdnoUzsN5UAg55chf2oXqHHxxRd/6NFHH6XhswOapUQVx0X2+irPSjsM9aVLXwwkEht6ZMpPapwWA+C0mDdinBYA4HD9KT0w6vpaSXqpGMqyhvoIpNRaLvGypVrtAnXaEf1T6f92XF9trZIDdVSeVZXrt+NZHevrj/Va1a7rt6P8QOVZkV2rNmWtsJP/BHFnD+yQKtdgfbDIrFQC/xyxqkqXUAoimS+defMCSDJg8A8jUOQKu901pSKzkoj+O7CVwJUyiKzZqm1Wp57UFLKbBQaJxHlw/gqDRwsXzn8Y5Ksf9vn84DmJDGSzmXch4YwogPu13/1u+X/rryvkNwFmhNauTRWOP94eVBwLW965ptMDo9kDDqgwmr2tdi1KN34YjelWo340ARUm40b+g8aU7Trfg6zxp2J8qaQpqhhfspvvxjoKzDBoFMjQE8uFNU4Jc6YGyd4mMIdh6Mjl/AE9ozZBDquNF6i82+ebAJnAvCYTaMW4b958+Tc0tVvKdFWrw4zyHg/Zvo1fEZtwPl8OQe0xAmnsAY8nW9Yzg4trC64NgDrUfAZPR2nAjvlbkJ/19xtlAhuZv6mCsDICqbJENptYt2DBjFIzjWxetzZX5SQ9ZZ36zcVQl9HeVnlWZH9/uwx12WdV5frtMNTH+vqb4ijYbSyy6/p4ur7Ksyr7+1X2NZXrt+NZHevrqzwrKr+/HWtFO67P2nu3e0IXFHj6crk9DPKbO+zwrGft2rV1B9ssf5tKdXqgsmOw2YXTXii4wSmUKyGyrslPk7zV/GzTeUd8yIeIe0ehUIVShzdvzvwU36EDj4TQsKxSjc/njler/moruwLBDJQMDCsFCflO870yYNLV5QknkwV8xKMptZiVRIZ+ZxUgBpRCilTKcPX0GIMlZnuBcrAsgbUJlpyL01yKlkVAbcYFF1xeBFCyboisvOlyuXTpE5AKTXkcUMFuR3Heey/0gAMqbL6jfA9u7SA0SiOO+kGnGrr3oTlzZsOTrGcq8D40wjmu32gagjzejK9qNZiZP/9j2ubb7FAxftrhqIy0oS7AjmZpgmb2+3I5FejsDEEpoqZ9bmWkCBlCZHNAJs8dAZo/AMS+oi9PEf3LchL+H+UnJCcEqDGy2uM4MyLgLmRqWGufC1CkWo1rdTRudyopQBHjHBiWSwP5KGT6SgWvt1DPKrHKBGGpDs5FoiY+GyUaOeZ5JUpgAPp0gNU/ABPJIBNmlSnS1bVyMkhSs2vX7q2LvjSSmiqUX7hUDGUHVFgBTo3WRJlb2loh5q7suj7Sa1U7r6/iVMv+ft6v7LOicv12PKtjfX3ZZ4X7VXf3dp2BQD6wZs1cQ00/HcO1ayd64vE3dfZrDaxH5FlTSrFSc2FmIvYsZPTFUFaZTmHNNci/ZrNBhNGH0+FhesWQo+hHZptWq6ZPjxdzVDjlKNXsKpXKOF/ekIFojq6HQkFkQFbwWU+f212wVZ9Qkb8NhXwdEIoZFPK7ZilR3i/3O4QzACx4sFdWs9WqN28u5xS/iw58NFqI6pVqZOQ/k8k1AACGyzoblUo2+7LOv6EPPog2BXO1X4EAGlK1Lh/AB9tgjZ3N6bzn9MCW0AMOqLD5jiLToj+PFkSz1T5vx0948cUXA0iPD1qUKbyB672Pfpmq8cf0uZkz5WpPx4vxwz6oGX9ytY80PmVADZVMCZU6eVlDWcVRUBkr/fXt0imby7QZayTZ/zDm4NSXYkh97A2HMzCGog3plAIUqVQCcOo1mbyklZHI81Uq/RoAEgjEIFPoyRNYEXPdKhMEWRJ+lLMkEAXq1adTWj2XgYA3gvrMAEAVW5lIfhdASA8CRul8vmiIaJnPK66PTNI+girIWmkwVkX5TLVaBPmUN4DfYeAfEaU0+nNbgSp8X6/wwr+RLRPIZgMJlNYk9YZ6JhOrFAqlenpp7buZDtSqoqAoqkWfxGEmVa29bnQUrPqTryUSiUAyOdiRSPgHkslkfa2cNGlSZVhhpvZtOCRxvz8RWb36vwzlF1akre2Ifo4HAFL0czvWCpXf347rb+xapZ97oo5b/5o1AIj6JlP0uYDAazAYxlrl69Vz7VjNbQKQXm/cXyz2m+QvG9fAUCg3AWtQHmuawakJBn3uaDRdXw/1AKj5OW7lVIt7TKe9bjjHhjUWUfJuvz8E7iG3oU7fHAkvFuN+r7fUEQj4BgBcD5ITaXBwmCPJ2M+liM8XwVpZbLlW+v3uLjjLBeFUN1srhFPv93v6sOYZ1slGR7wDZYVlKAvV0++19Hj9uYVTnk6XumOxONaenKH/9dH19RhFr7eCTIHBxOCgZwBja7DrAHpUsJbWz+/3G+VvrYDnVatc1Ysucldk1yqVfV2F/0P2WWXf0QaS4d9QeVZHEIB7Ebc4A+0QgAqPOKBCsyfJed3pAesecECFzXdmCFnJXXCLL432bdqACrfiXj6Ldi/a2WivyW4oKhuayoYie32xoclxOrwCY+KdbiLv0B62BXVGcEOrD7NsRIdfULm+LEuzSp06DBo4qqHEk0/OfZcGjt1cleVUGE9zRT9X6ZwuW+ZqADVcrloJDB2FmmFtdBSsIms1RyELR6Gnbqiaa1TZ13QUXK5QFIEopNSGK+FwruH6onymGajAGlaW0ujHjqBKIBDKpdPrdY5CDKCLUeHFzlA3z4VqVd5RaEWqKs5NkALiM51WjoL5+shmQUTJh/laMoAa1k5dFZwqngLAKltCM5Xfz+tbpRRbRRabRT/N91ojla2CqyUC/ps+WwAKUVqUSrm0UqlWe4o+q8fus6N9fTOwJ+qk3e5KEoChrfqLGYCz+11INUdWVQGgmX1WFc+hAgAyq6pQcAFUsM6qEvekCkDivJlKpZC3+012AGjjHAxFfT5vAGTJBgCylrJewDpfI0/mQVAB8y+PeWggsDNHwpHFBpAgGvd6MylmAbEmHYo4hj2DzjcJjwlARiJh38BALf1dHBMmFKt6PqDa68MAZCq1bXXSpHUVZHgZAACuzQ888EBAwVGUDhbIO/Xt4X+RLesbr/uqmcjaPMdVbKAWWUVn4NzXclvdddddZ1x11Q3gv8r0zp8/33ZdZbkuvuNkKrTaVJz3t/gecECFzXeIz8KtXY22Hxr5FUb1uP/+V4LIDvTvs8+u5nSuebiRh4du5kr8+zV5R1VezmesQQWV64/ghlYf43aBCrLGj8r1VaKP7Zgr7YioOOoX8indzeYKyTZnzLjQsMd0d/8FKc0epDTvaZIpM5Kqmh0Fu8WPmQrk6iBPhz5TAc6PW08axnMAlAGhVySUz4cN0V8r0lZznXKzeyD/CVKPIaubMmRqWH0eTlZMn1IsPtMYJQaDSZPop/m8NVLZNAAQH+qkK7YACK6P6GsAKeDllqAC+jQBJ9Tt8RS1lPJmx2hf31yCxCwk1H+jptqXiUbtASA9AGeO1Jt/Xzod6AwGtawmw+8X5Gz6z1sBgHzfHH3GnAQAGI6lUnKZClYApJXT3NPz5BSWaRlLpQBlrlqCSPZFdafd2dfklXJU9jXZfVXFqVe5vmxgReX6KnOFwQJwKbmR/m/KqmlcNcZBqdAK3PX+AL1K22+/w3nXXPO9axxQYVTdD+di47gHHFBh8x08Id/4GdziXaN9m3TUXK5IDIZKGSmVmlHy8sur/N/85pf/jdp51IS7XLvsssuciy++9gUELrrL5QxSGb0Dop7cHE2gIQSCPC+Ierr7+iL9ixd/CJI+Bq4Gw09Uk/56GPwOiZbSY+PJUVRx6lVADVnjR+X6KsaP7PVVjB+V64+98bXlEkVKRnQQ/StC+/yAltrnsnNlrOfqWF9/PD0r4+9ZbS1pyY1rHDhK2v6q4iiq7Cuyv1/lWVG5/livFQ5YzhJQuXVddq6oz1W5ElRKNSOjL9uCV+s2gI7HQwLancmk1yAz5+94fKh+9n9WtrhNZu9om+7O9ZweGNMecECFMe1+24vPx7v/i/ZFtOtG+zZJ/oaFNIr6ybKonySocO65X3kHyY4ucC3MOfPMM19l6itAhU7UCLZMEwaXgNfnq3SZ05QRXatiQ9LLGyK90R0OhVjPGO7V13ubGYBJHlSthsB87NJkIq1qs4drq1d5p04tTFi/Ppc67DCDVGZD96qk9MvqiauAGluq8SVr/KmUX6g7Kq3VH1QcNRXjRxbUGE+Oynt9rqr8fpW5Kv+syGeAqVxfdq6qPCtjff33+rOq8vtVnHpZR1FFflaFq0jWqVfhKlKbq3KBDZVnRWWsZJ/VzWFfkXTqWdaJjDJP18SJ0fV77rmnbVmTyljJrqvhcGJWNBpcDgWJ7sJwVdH96MOD9QYj7brly5fDXt3Kv99+ewoCcPeyZctM/tUCV1/fs1pp4he+sAdVqgzlOaNt4zvXc3qgHT3ggArt6NWROSc17F9F00oMRuaU8meh9BF4Gt0WEjlMr+XCSAJJ7RAazX/60/KUSHcmQzNqtA2yRiSpgkZxB3j0mE5aAhKszb9sNkvx4vpcJIFeMOiBRnEeGsXhXn29t5VWsWzttdcbwzUKyGoogyRquPbWCtQAQ39QXL8VqAHCpU7+DmRh9JprPY2pqvKghgqj/4wZMxZ0dk7YsHLlHx5tNcKPPPLk5ErFl99//4/YpjSz/KXGKdEDToldbTkl2rGhjydHrR3lFywdmDlz38keT0fygAN2NzCKm8dYAGAHHjj3XTs5TX5v+fLHuzo6XL65c+ca1Ces5o2so6AyViqOiqzxp3L99/pcVfn9so6KiqOkloHGrJ7WmQJUCkgkpkyykYmrT291R601AMmTyz4rKuu6yrPSDkdNhQBY2ACt9hXcp6+FpF99rMZ6ro719dXmqhyooTJXh22AkeWVGul1nU79Y489hvK3YQJeM0Eqf7cohwsEMj0MQoHQOKkndU4mfW49HxEyb6GA5u9csuScD7722ssH5/PZE3Etzab1eLxFkB8nt9lm2tcvv/yaB5C96/X7vQHIX7bcV/n93t7e8qGHHmrgH2lluznvOz0wHnrAARU271Eiknkb2omjfZsEFXhNi4WPHAtRtPrckTWoVIz/hx56GrJHpdC8eTMNLO3mfsAi73nwwWcmIwOi2Nv7UbBEN9Zmi82kUskjU8LdDUbsNFipCwLIsNhM3NlsKObxZENyoEYgpokE5oq2ckIqoEax6Atg/yKhXD/uo4x6xQZGf9YEH3HEEf8PW9xFzB4pFgu/23nnnf/f+eff8B99P+lLUcLh7omlUooSkWkrNmnBgi8MGhmNZhq/qNUOzps3z3aseE+yxq/KXKHxC3mu6EEHfQJZNPaHrEGj4iiNtfGpfv3WjpKKo6biKMkSdbZrrjz00ENYV+It1xVeX3auqMxVlbGSvf54mqvDjtKatSDAtZXUkwU1VBwlFUdNxalvxx6ocn3ZueLMVfmsnnaAxSJbcTNWP6hvoOa5YsWRI+Q9OztXwwbQrCDNqU6lOj0gOjX4F4Jk2MxVYyVXzcBStToIXq8AOHCKIKB1l/REwubgkgoBL+U3C4ViCaajAaw3B5fy+QRABhe4cqpZ0Ctkv/e9700EeHEpZEn3RlAqBiBBs5Fxb6uh6JJJJOJ/zmSKl1x66W/+tfPOqeratWsbMhEWLFhQwTmiyH6oOKBCK2vNefm2aU8AACAASURBVH889oADKmzeo0bGWZZAfHq0b9MGVBAL5Wzc0xMqBp2K86FmUK2EnnyxCJIgW+mp4dTLrcDmu6Mtm6+s8U9ZxNmzn5jAfsA99JqzM/i6YPYnqBGJVCF9FcjYgRqU7EKmBgi9vCBVqwyAWbwsZA718+DPf34+fvXV33k+FApF0Z5ClsRH8X4J/79/jz0+euUZZ3zlNfO8AfhO6bG0LEs4ZQrJq6EvTxHnFDKFoVAxWiyG/BXcpJXutZ5YDQZED75XQBQg3dsbanAqBLGZXiZw9epOjNWMhs8KRmiVNFlZ41uUX1SrIzdXhhzlCeQoOfDAWbZEeePTUZwLR9E96o6iiqOktq6swLoSaLmuqFxfdl1RATWcuSKfKeCACg5RYSLxeJuyWlpn1ZjtpZo86TJkfi4wbdXLvIHApEg8HoxCrrfPLD9qVguqKWW4oJRRk+q1Ip4VGaGlkrc7GvUVkklXjkoq4sJG+c+Yq1ym9HAZxLrefrP8ptmugNMdKRT8yG6sGpRCrOxWOvUgth0U8p9WyjdYd1EOG4H8ZiVeLKYysGlyerlmfRksiVNhn0T0BLxmgtQa0JGC7bqgPGnSXxBYcQ3Om/fRPrvMPglg/Rc47dFovmAw5ELWg2tgYKAKyeh/4LVdm9nsOG+4s3NnT6sMxNG2+Z3rOT0wEj3ggAoj0YvtOwc3iBfQ9m7fJazPfMcdK6KdnYWqBZq6bGgh5RefRjsQUZqgjEzjeDLoVFI/ZaOvKsa/ZF8RcJq/7bbbnfPTny69ab/99toOaXnfx2tzODjYMF/C33f19HTdfsstt7zN12qZCm5kKmxIW8kYCmMkk3ED1ChJyRQioyRWLg9CqisMmbSsGxu8QdJQLwEH5v/uUqmSrVRcttJnKjJ9yD4JA3wJlsvufj+I+MvlpCFCUJNAq5GNwjDp8njKRQI7+rIW8RQIAATgEBj9A4hSFA2M/lbM7yjPQTSloikKIFulGo/3N8hqiqwQGrQ+X2goq2b42TM74ypzRcVRlY3+qlxfcq5qP1b2+vysE/2VAzVUxuq9PldU5qoKAOXM1dGdq8xQhHRv3X7t7HxCK5Xp7581JD9Zk/DVWzeMnkPNw0dgH8oeAPa9BqUUsyNOpRA4t4xGY1/xl60VWrxuck4hUzLOa5VKnpT+mmapXkbYy+Vwt9eby6IMxDawAZ4qfygkJz9Kqd5IxBuA/GnTwIqIxLvdwR4EF7L8SWJfHNobq7jf+t6FiLxXvwda7X38HnmsvN5/daAM1F8s1qSSrbIgV61yQYnEXZEH9l8MJBIbUKogJekIVR1PHCWAa1pxFbRjD+K68qUvLbj8rbfePAOgAu2fG9BO188F8X9HftKqV5zXtpQecECFzXskGWnmxrfbaN9mTf3BVUL038r5Ox7v3c57gsP478MPP/qYl176e2HVqlXT8BLT38iU21AKoGLQjafab1mSKJXo94oVz6P0YSDx5JNz3+VGbDH+lBul7Oj9ADUwHgb1iz3x+pfQDkKbzHFEW4X2HDIYHvnhD6+5FzybBuPHfH6VsdpY45uRAHOERtRCmmUCS6VJBn4O3q8wAvPMU3SHES2o9pr5Ofg5Zn4IslE9qGA2+GrzOeEeHCwi9TKIqS0XpVFJvZTl/4jHY2CdzncDrEja8X/wngGEhBEkCReLaUP2A6M9kPszACx645cGpD76M3Qu6MYXKrWU1BAYvZNZRGDqxreVYVkqlcOxWBERNXcf9eXt1qpQKN+JTBWUFwUMES1zJI7n0JfqiHPWVGSMWSvh8LOIkBW7IJXYl8vtUTfUzXJ6PIfKXJU1fp1MBfmUcpV1pV3GP6O6yWTrrBqVudIMVDCnjDebq5yb5jpwLEAd+pRyu+cKT8tEL4Q18TwbuHLMsqpYMym/moBMZhJKTQauHLNTTflTZJ8F4VBrjrqVU03AmKnqOBDRzg/m8wFDSrkZZCaxM9fASiWClPY+g1NtldJeqXjg1Fdayp96vUyTH3SXSlXbfa1ZCaJV30JO1Q/sAntLtZfrpFVEXQDWXFchFQsH2wgqmIFrRtiR+dcTCrnyzNazc9TD4dVN5UfNTrtZqleUMVr9LlkATMVeUSkrqz3XMiV442ddEVm4p5xynOett95i+SkJGzus+t8BFexXMufd8d0DDqiweY8fsxSwsbhI2jiqRwtQgffyAbR/IBLO9H4XUH2XjiGX79fLI8SNqxuUrTcenlt2k1RhE1YxKMfA+fgQfvbzaNy8dgeo4R0YcJU+9am5VqmHVBH5AtpeMGKmdHR0euB4p/L53O/x2ololgabyljh+tCIf2+Q/9XSVTWi0vqButK4IImyIijlBwUoQpIo1GmWkKZqMP5ZGjNBK6KpHXTqkfCBfvVlotFq3ak383/wszB4USYTCIJ2wzCWNPb16a38LI3fdHrQA5BlwBpU8QJU8Wvfg/HfhSrZVDo9TGqq/93i/zS+AceAq8DVi/u2AsDqX5M1/vkFlurkcoNp3INUVguihEhnLdiCGvqsFqvfon+Nzo/b3ahqA4IvwzWKxbg/GHQnSqV8io6d3Xl9vlgY/dQAAMEna7hvAmDRaLlodtTM5wfvihf3iTrhahaRTdu+QjZPRHDFtPr9zaKvm3L9fL4cisfdSJWulXXZ95V19JffMZeDBQKxbmQ/5UqltCH6bD4/0qiDhUIgBl4dpHT3Gq5vdmpV5orfH+ySiT6LDCyZuYq08wiingFmYLUaK1mwUiUDDJHtIEh9UdpWc+rtnOpqNYfou7+IzxuCCeZyOICcXtD54LnyYa5WDGNlVnYiqAFHPRSNerXot/6g6lOh0FMHTAkq8n0Ci7V1bm3D3Ko54hM9QgGqUJhtIMozO+Iqe6Cso8x7k7VXli59IpxIDHbKqB+oZFauWCFbLirv1I+nDChZtS6VsTIBy3wG6Fv5rJ5bB1RotZo574/nHnBAhc179B7B7X0YTUvtG83j979/MYYM8MEW3AMfgpG218SJk+f09fVW0+kUMxjEQvoR/P8Z/T2rsNSPpyjVGIAKrOU7Bm13tL/JXj+RmLhTT0/iC2+/vfqrOgDo8zjHQ2hv6cdK3aBSrye1m8/t4t+QZSl3os/WBqUVqBIMrowAWEhkswlkKTVyX+jHuTFNWbzbmK5slangcr0fAE3SkLVSi77GEtATTyIFt+7Uw3F0R6NpAwCkz2pptZ6mUt4eRLUHscYJmTDtK2ZiMeqz+3zReKmUSZGDwe68zQAgphoz20h/EFTw+6uDZkfNfH4BKpBQDOSuIwoqWEVfN+X6qqCC9fWTcBqNgATrxOFYkqvFVikFKdIolfJGEH3vRxTd4HianVqVuZLJlCeI6LO+fzKZGJzfUt355VyFP9yB1PYB/Vzld8x14MxUIGDl9dZSyu0P60yFYTnl2rftMiXMTrWKoyi7B411qY6KrLPKHqgShJAFFZw9SB7U2MzGisEe2uyGvUc8vw6o0Gotc94fzz3ggAqb9+j9Bre3P22B0b5NLHyMm/qYA66vuzMbYl/96jf2ymbTR7z99n9OKxQKlNp5eLvtdjzrootueF1fW07jBkQ5URHRbUXoxuvD0K7ut99+QzWS1j1AosSZMx+Xkt5r18Yja1CNkJFwKnriR2gvomllMbLXFwbd0Ucf8i0AQJ8z9ejrQ+e9YuicKL8IJWRkCscTAOQYdLIyfe0x6NoxV1SeKxXjX/a5Urn+luioqTiKKmtwO+aKyvVV5ko71hWV6ztzVW5d494mO1bjaa6819eV9gUhKMGdggT3/i0kuA0EqC9hmm2HRp6NhjLgF198MQBS7WCrEtTRtvmd6zk9MBI94IAKI9GL7TvHrTj1Z9FGfZyY0o5ImZeAwnAKdRJppxVdlDDmOu64I96NxWKoW08zDdt15533bN2sO0KhANIpPUinzBvStM1plUwFFrXvuFxaTx5EwiT9+dcjhiOIl7q6shkQ7GlRIcH0Kz6LKEwVUj4ReTIfed1nyiQieplrvfG8gtrvd7qTyda6z02MBHJW/BNtEG0vNG5eyqCCTs99Fr7OTIXt0ViuEkJ7Be16XP/mVKock5FplDX+a/KfBIDyyQMOOMA2oqhi0I11+cV73aBTGSvZuaJi/Ks49Y6j9qf4SD/XDqgg76g6c3WpN5GYIqW+cN99f4oHg7J7kPx+LQsqbEHlkgaTTBaAUnmu2zFW5COZOXNfqYCReK6SyZ4NCxfuapst1g61KJzTB9tyYkeHv3/OnI//Eh1+KHhG7rrzzuJiPVcKOU5oZ/X1lbxr13ZpGXBdXa+5d93VKBbx5ptvQs4yTNJr2NuTQUD6cmXou0NjubXGKSUGdmDA72b55OrVq7OtpHrb5644Z3Z6YAycVafTlXqAEWlGpi0RT6UzKX6YjhK4EgpY7OwWaGT7BlMAFZDSmblz1qyZnz/99P+jw9tAOjW0QIL0KKKx5Hd35+vghJkAiqnAKBMH8VoB8oiutF5NgERP+p+iQryEStwgyJw1UKNWz1sDkc2EdgQxwCA8xOZcSprTYvkdPcES1I4o05jv73en9NkZejIlppYuX/5sWIUkDMBKcN68ee/qfu+t+D9LTAgo1EtLCGrgHrPz53/MkKZtHnKx8SWT/v6FC2dZ1R6z3Gbf2kbX9ZNf/OK+C0YSVFAxUsbaUVWJfDz00NPgExgImcbK8omTBaAkxqp+fpV62jFUKtHu1wEV5J36dhj/KgCY7Fhtqc+1CgAl66iqgAoq64rsXHnmmWf869ZlUKpR6WtCwlxfV4bJgh8FWfBFtlwpspmFPDn7qlDwpg8/fOzJgu3MIpWxUpkrsmM1LIE9suoHJJbOZn3lVrLG47lUxEyQynEm3xE5Nbq734kPDsaR/du7zqyApec2ol3qdud6UGlVZFkVOYrEfDETkEajE3yCWPmpp57wQ+qbwR/XVltN/eKVV/7wXv08c7tdPgTLoGzhWtts/jFY1tFBqUxNfQRHFNd/00C6HI/H688kg2kkt5aw2e2mvPOe0wOb3AOjHgHf5Dt+b53gAvzcJWha7fwo/nQ3jM8YUM8CUE9b1Pd979thTjo98GB/f18UTvD9uEem1esd4fptc+O1cJQtf5bsxsuNP5GY3LN+fS61zTah/Nq1a7WF38x6HQxugAJAKCGIn/R10WZCOxLYYdPVmHvd7lTSTOBlvmHoLvcUi6VMK5lEwSYNDrw+MECXAZY0GGpAtwF2JFyhUBHgR8iPzBCt9vfpp58OLFmy5N+4oxcfeOD+T4p76O0NlePxUneh0J99440JKaDeDedcsGABN6Mq9LBDXV1Tu/L5UH8u9xrH1ooo7TB89j7oU7kWLz7pQzfddC2VPPQH+RwIauyDpvEwyKtfyKfUb6n8G+1wPlQM2naMFUld5TOA5NKUh8uaWme1qEQUVbJa2sG/oQIAya6B+ijZrFmWYGH9+X2vgwrqEc1iAFlVTY1/0bGyY6XiqKqMlez1xxMApAIsq6yB7ViDVdQPZMdKPNe6zMKmJqBKX8mChbyYTF8xA/E3v1kZ1fPqmJVMxI3TiR8YGARRp8tXLEY3WBEUi88yuFSt+rv9/hAIWN0IgiRdwWDQAwfa4LfQPoPF5wNHMDhoPH1Q3LAlgPV4gsjILKO8s2RbWssMWrc7BKWSymAw6ErZyW9SYSoQqHaSWBnBqsyCBYu+BN6qywjMoF+W3n333SfwdzGDNhCYFIlG/ZH99pu9hnaZnQSmCgEos0UCgWRx/vz5tlKlTSeR84bTAyPQAw6oMAKd2MZTnIFzX4t2MBod9lE5uBCuXLky9sILofypp+6pZR40O7iZnX/+KYv+9rfnf1qp1Ndyy3mlsvHLGvQqaL6KkdZq49UT1k2d+tzkwcEkmaTT2PDqmRR6FJypajXUuRSF0h+k78JIZ8s1EPmQHZt97fGUYuXyYAAyWb0sOTnppJMuR4nJ56ZN2+7UK674wW/140GWcpaJ6FUCrMarr48a3Z5uZlU0Y+nnRvq5z33u7EKhePa0ae+7/rLLLlkiZLN4ziOP3F8jDcNGOBCJhK/4xS9+cR1VCpCxgnmSw+8PVxKJYWIyflZkddCA0GuEN2fo3ruqV1QQ+tbN5mCrsRLfa1f5hcq8ljHSeL8qzofK9WUNWhXnYySfKzFWKtcfS4N68xgreT13Z6wMtc+2xnc7niuV51plrNrxXI/1c6Vy/S1trAiqzpixyqdXqmimLEQ7Y80ab0Qv62uWB+U6JZSDQHKqMcLCadcyG61IYkUkXq+qwjJYKgNZ7cMqCkDVaini80WgalJsUDVpzCD1dkPNM+f1hjSlDrNEJ1+jzeH3uxGAqSY8nlQS9krRTqrT7++L+XzVcC7Xu84szWkmK5UF4ZvYFotxezejBdC41pyHdqXKvKa0eiCQ8wPYJPE5+dUY1Pmz1RgQ3OdwtspAamZHOa87PTASPeCACiPRi+07B+UA/xftv9FubN9ljGdWBRVOOeXQ+9euffcTIwkqtMP5UkknlUWIoeUsXSOqsplYGEn/wCi9Hw3yfcMHr9/VNT3m96cLe++9dwHZCA2bPkgy3S+/HHcji8EXDk8CQu8veDyhsr4ERZyRGRzMirjqqqv+BOjg/dls5q9bbbXNt6699pb/42c+85lP/RiEnJ9GpIHAggspd1feeusvflIqlZHRks/YZXWolKpQzgwgDHTSm0cThAFSrcY1I2koq6QCYMaQJsgIB9nia3Jmns5oNJsFUFMv/4ByQDUSKRgyPFDOA6AmEQmF8jR8StB0b8gAEaBIMz15s8HCe+zqWjkZwE127dq9U3ZkpSrORzsMahWnXsX5kQWAVK6v8lzJXp9j1Y41qB1jpTJXnLFyQIVE4nEpToOxfq5kr889sLt7u85AIB9Ys2auIatEpLzH42/qbF2jUoY5BZ7PPp1yONuQ6Y1B1SWdoqOq33fNJZs1VZcEPp/pFYEB/ef18r1QiukS+yU/02zPFPtlsZiDqo3PNmNUOPXgyu71+axlfbGnIp2+WNHvl7x+EznbKstA9aoqVvskv095T5wjVCikY+gylJYyezJVEfxWoh9SqW0RLFjH/bkDyQUYq9fXtqr/l12DMQdQTjClp1rdqreFYhk4qJ6HDTSQePLJuSjrcduW9ciWC7bYL36F9z/NrmZ3RaPx3/3P/1xwzk47nf1GK8LyXXbZ5VPIvr1lw4YNQnCats3X0a7Uzy/+3wEVzD3i/D0WPeCACmPR6/LX/AA+SmfyEjSWQozKoQIqTJgw4etAiL+D8gdG1AmA0Pn8qdWNUh84Eil5586dC+k5+0N2M1ExqNth0Ks4Pypp4qY0bSLQ1N9eiba3ueck+S9cNL6mTp0akSHzOeOMM6bcc8+9t0B+8qCh63ET+9rQ/2/FvyQQ1Q6c846f//znXwZCbqmnPpzVsQrXL0xgqUpNI7xRRlAYeChXiQn+DZauRKPRBrBElLBUKoGOcrlS9ftLSXMpC+9PRF3Ix0E990olkna7++pRSqsITCzm8WezngRLVZpldYjfr6InDyCkBwZVOp8vWkZJ/f5ApVxOwviL+4NBd6JUyqe83mLdoDTzf/AeqtUijCRvAL9D02gXh1VUh0Yia0TxGQMrtZkAlX2LMplOjyeZRd/rAJjBqhlggfGJsapoXCn661sZljhXNz8DQ9RA1toIwJjnSu3MJFwFmGUwBGWdD37fARXkOR1k+0plDXTGqjmoUYtOD5My67O1zGu+y7XMi5rqpo6y+Ly5DNCcLWZ6Xj1YB+rnJLCK9YY13f3m9cHsVJuj3+K8TAsPhYZr0WvrVU6X0j58B+Y6dZQrBguFQAzSsP35fG/Z600gUl60jJTbRb/NfYef2OV2ewrFYlmLfjc7cHmA0NYp9WZy6RoAXQkVi2k41bUSxmZrcTpd6o7FKH2b09Zgq+w+Ouq5XNSjz+ybMKFYhWpAgxPMtRNEfWF9+YE54q6/F9mACb8ja4ctXfpEOJEY7EQfrIMdULLrV7USsJWToNJbbGZbiOuMgzVoMu6V9tt0lHC4MP7VgYH+dwFcHY7XrDIPmKV8HvjKpuDZAlFjP0tNaV99EI0ZJlp5rv5wQAW7Wee8N1o94IAKo9XTG3cdkTZ1G75+4sadQv1bKqBCR0fHcqDoh/T2buDiSAnMpoeskaqymakQ6o01qLAJUcJ56JOH0fSOvdbPKmPFGk0Yh2HUf2ZaEW/pakQJaHD+zUGj/vJVaNeg0SCKov27s7PrfXCGv7Nu3bvftBt/lY1/E/qq6S2oXF/v/NBAW7bMSnO6Boo005O3ioDVSD2z+UKhJ22VopoFkkHDHhGlACJaiJJlUjDs66CCFWjSDFTQR8dEpzBKxhpRJGroQIUYVF1KBgLUeDzmJvFUJFJJptMV2xIoj4eqIb6WNaq8B4A6sQBWNZTFNkht6QdONUqHkp4GAEgANPrzBgLxBBwTN0hgbSXC+B196q84h74USLwG4CcQDgcArBRBKhuyjSg2GyurSUsFnGi0XMznAwalFLOsb7O50uSc9Yiq3bPK95o5iubvMTLr8Qx2AqwyZABZnR8OV7hYDIMkrTpg/h3mNGyfrzJElutJtbrXZo5q473mAb4FUFpWTPt8xrFqfF5CUZ/PG8AzaADrrO7FHH0WnzEDlnaOqvm8as9VAGBpdbBaHbRV1VHJFhMcQG53tRdz0ZD9ZXaqzdFvu+eFYwVgN4+1wODU8xp6pSfwtISrVW8E66HGK8SUdnD9GJxqEtoxMk4CZJTj+QYGPIY6eWtHfDhTQUTPkTlm+H1c8x944AGUH0ZRLtiaKFFlv5JNqVfhlVEB65hS39Hh8o1VcEelr7bAsh6CCjfG44mPAlTo4JzGs0KQgPYdgYdd0LrQNPAMwGEamabffe211xhY5MHPc+8Cf4PxIKiArIYysj+sSLhbLaHO+04PjEgPOKDCiHRjW0/CBeIhNBLojcqhEtGeMmXKl4rFwR8AVPgZbo7yhE2N6naACiqbaXtAhVranQybtspmauorQdj5GfTvXfpJoAIq3HjjM/7ddsuHZs+ejUi921Qi0LBBddJZ0ZGUMUuBaXdMw8ujUX5SO7q7e+CUln8GNJ3KFE2PdvFfkHmcJEqt2Kw3FlRolaKoMq9kIz+bawaOnktEDHSziKoVWReNdH6Phrp+olixcOujdOKzVlkrjKhiOmpcJfqIqjmaynMMDvoAPnjcHk+xJaigT/0V17eKvApQIZdrdFTND4MqqOD3VwEA+XQAjFnWFwuultVSRFZL1ZDVYvUg6iOqrTaTZo6i+XvMAAKoAvI1LzJwhjOArM5frSJs7anCqY/2ezy9BkI1cxo2QQUQ6wLckAMVrBxV8z3YjRUdWr3zXCh4wBLv9sdiZcNctfpd5uiz+Iw5ZTyXQyqSrvZbfy5GpwE21tdlfbaW+Zooi0ffvVp/GcDjBABegwM49J81SyszO8yYLTb8aXN0W2VvbcfePtYBg7EmQOXIyO4XKmM11vuVih20BYIKdb6kRYsO/QQe1xswzAQR9Aftq+fQTkXJ7pvg14Ky1EySnzMLeB802oC0BQ0H54DL9bbr0EMPtc3AabXuO+87PbApPeCACpvSe6PzXTLE/gtt1uhczlVPk+f1kCpfAlKqGTq53NTqttsW60bPiy++6Lrssu8csnr1W79OJpNwFCqv33fffTP4WSsCnD/+8Y90SEtAyG0jP+0i1FNB6GU3MxXnT2UzNRlpz6LfKGS8FZrBwB1FUEFMP4ILpwz9sSP/nT79/d+ZP//Aa6677jrO1aZHu/pKdqzaBSq0I51Upa9UjMR29NUmzOumc6W9Y+Vy7bffXrbM37wxWYN+rMdK5frOWDmcCuOFU0FlXm+Ja6DKGqRSfqDWV3LlBypjpbIGtWO/UgGrWLLLDCaUXxhK+6w2rk0gF2c26HVozAg8C60OIuv6iqXQlPzmZ3r0nxH38tvf/laTnySoQLtQvN4qgGRnsznvOT2g2gMOqKDaY6P/eXIqsAxih9G8NGXaEOXwBIPbQiqnb2ieTHQhE9EwZ5C+Fb3wwosPfuGFv18DUCF+ySXf3W6HHXa0zFZgPTtrGZkmq5dTtKpBFOm0mUwwI9QEzIy+TG1csyaDWkZqDneDyXd1WaQxWtUUqjh/+P1TUOuYnT//YxpDcrOjXZupDlTw4dpvD20oB5jvYwxABXELTNXTQAQ4X1vH4970nDn2uuMqfdUOiS7HUXWBpGoFalQDI1qjqmIkykY0nbGSHyuV58oZKwdU2HJBhQAy62a3lP+ULT9QWYOEBLIc+Z+crO7Q3rrVSO+taqCC7H4hr0BD6cNgsBw78MC5a1o5vBwryHuXW2Uh0g568MHHpyBjNAUAwLa0TmW9HIm+Mmf3hcPLQeg5CTLgOZTLBQvI8qrb1PqSSKp1BALpOAlAjzpqv+U4zy4dHV3n33LLMmY3QF6zUJfXJNknMqv8Pp+/gj4w2Kyt7LLR9Cuca235PeCACpv/GBOd/BjaFDTbxXIMfoob6Gg4FNrKf8ghsy/GovdlZCic9Mtf/vJOczozF0sQ6oGd112CBCHYlIflFM1syYVC1h8IuFH7HUkHg5lB1FbazNNAEGBFHPKLtkgya0BxHa1GF2SRA3rNYTOhHVOoAWD0AOwooCY23dsbatA9FiR0qDsOlUr+OMj0+np6eoqvvbZHvebTnDZf26CUDZ8v4ZaXoFlyVjCrA/KfUdxvrhVB0jPPPOPPg31vI8sfzNOrDioceOAh+15wwTlPt9q8RnszN9+wSvmFCqmmrKMMHgvPzJn7TvZ4OpIHHLC7be3z/fe/EnS73+lOJtdsQI2kbZ1+OzJwVAxqx1HdMh1V2XmtMldU0rRlr78xzteCBYccDtCcUcF30I5BY3qx4VBZr+XBOnXn66CDPsF7tD1kHWWVOn0GFrD3dk2cGF2/55720tImYmHbe5WN6KrsF84aJL8GrfVQngAAIABJREFUqahgyc5rlVKR0V4DuO/OmHGhZkNSDYSkloHAYEci4R9Ahi0YXsJukA83EICS1DQWy4ODJ+qPx8sbBDE0z2Mug6ODD2Wpbqp6eL2D2WbSm/xuqTSIYF0EZYDlARBMN+UroloHyr/ALu0OL1r06ZX4bOd2200/7KqrfkTCR4O8Jsk+Uf4HO7SAwNra3r6+HeoZxa1k4VutLc77Tg+o9IADKqj01th8lunm30UjX4GlqsLY3FbtqjQ88I8PDi3J+3iPTe9TdYNKJv39CxfOqpPOmBFfbhAg9+rw+eKa5rAeyDCT4LG+Go5/J1UCCoVqSs9IbSboYo2w3x/s8npzWRhVtlrmMlJO7KcasZUf+sw14i8rFn9+TpCXAXiBPnFw8IgjDrqxWCwcfP7550/4xCc+UWwEON52EdTp63s93UqeCeUqAfAeBFs5/7wPiawO8if8D0CXnbq6uvsWLDh6pxtuuMG2rEXFSB2JCIH5udiyjdQkUvr3G7GUfhWJLhUjlc4P7apWJVAqjurmEiVMJnsAAO1qCwA58/oZEO9lOpLJuZCTczeAtfpnVgUsUylVufjibx38zDN//hWy5YQjwYwrlpYZDhVHVXZvU5nXo+18bcp6uSXO63aVYaoAMCtWjM/yAyvundr8WuYNBCZFOjvDsVTK18ts0/XrrSP1tNnC4bymcgA7T4u+m8lch2wmEht7BLEu4iz5Zioh/DyUsH0ej7/T7/f0IaBkuwaVSm5gDq4Q+BTB10MbbpiwVM8BQz6WgYFCF1U9IJyU0ktUmzNs+/t97mnT8uBR0MiS03qSUHOGrQhuHHzwPj8EwfJRQ88oORNeRnts6O8X8e/bWC+fkCXgND/rzt9OD4xUDzigwkj1ZPvOw3orSjCSpOXg9l1m487MOq6jjz46UygUGKGnkdZAJijOvBmVFNg6X+ZUOhJXQszO0EGChA47Dkovahsksxf0iLce2KiRxpXj6XQxQOIvKxZ/kgBj49BY+AWb+LHHHvl7lIx47rjjV3vZjZCMlBMdRcg/BnkesmZ3dGjMw4YD0Tst08Lv7+ggYOJ2BzJmAjO+f+ihh60ql0tbUT8bMoEBqAV849Zbb73BLqujgES/YDAMLWtfby73GmSnFjRs6MLRUDFSVRyKdrB5jzVRZDsjujLM5ypj1Q7nS8X5a0dfqdTotqOvtlSwTKWvVNaAE0747MuQQH4fjP3zsJQxC4x2kEH9hGucyrxqx7x+r4MKIvptDi5Y7YMqY9WONUBlrFTmtXleNbNFmIGYTLaOvtMmwRGHnRFERqZmB1kR2lK1hDaKWYHGSlGIqfd+f8JDtSCo/Sbtou+8nnwgJoDs0jzJUlEGUFPrMZO58jWhGiKIdfHb0nqVkEwmBgLUkmbrEMTA+z4Q9nZAglrLVABnWEWfYSrmFx38hx9+JqEjSrQzwVzy2ULyGYumeUX1LwIL2wytWYb7gfwkFXsoP0kbjoo5XNeo0MUSWudwemBUesABFUalmzf5IiyBmI1G1NY2ErbJV1I8AUGFBQsW/BOb2tShr5JExpItW8Xwk3X+VFJUx9r5UzUmTj/99E+++uqrZPr9FZqGajDSJYaImRoAAQKymQq17y8N7Lrrrq4333yTEHzD808eDX6us3ObKEpKvKWSa9BsSDz44IOdt9xyy9+wZ4HJ3VMBOu/JZjPY0PzLTz/9zLM+8pGPWbIPyxoTvL7P54acWCVYLruhkR5AhCBpAED00n7NJMpaSe+Ztdd5XcHAjt8MicAK0n/D68HqX43HjfrglCJzuWZooAhrlClP19v7UepI1w9zJNaJUsrzBKj01XvFoWi2NDugghSpJsH5NPtq8eLjc6lUsoDoJgBhF9YxTfud5XPb8zOin1XmlQMqsLTPoBbU1JJoR1/ZjRUzDiAJXN/rOjufoI0C52vWUHChJg2sv+FUqhNR8oC7JgHsgQRw0FB6as6E1CvQUPHD708bzqcPIpgVYKwcda834Wa0HerCXdWqKw9lF1uZQJXoOwIQQfjV0WKxotlp5gg8XxP7K4C3zmDQXRIKNOZSUX6WqfcsZ2V2JXbuTDRazZmj86JvqVoC7it9IKZoF6knUaLXm3HLZOHJBq1YBrpuXWZCmxW7ms5/viFrC9uAVYtxmj2HLsJA0fsh774N5HI7envX0U/ga5yDVJLg2uccTg+MSg84oMKodPMmX+QknOFmtKZZAJt8hY08AUGFRYsW/TKbzX5q6BRN55TsQqpiJKs66iNNUidIh2TqXlWZhI866ujbEFE7kBsG2mtWQ6Qi/6kyxHomYYvv/QKvsQ4ZUQdfpaura0M6nY7k87koIhwvxuMTP3XTTe+8Jb5nldVB4wIZjQ3RQWGsAaRKuN1hXzBY7cXcgnHlN8wrfU2jNahgLb0XDpc6YPsmvd5ysVIpNVxf3LOaRny1kxkbxWLZVsoJ2Rxuq2gOayf1xKW8hxDqc3I5X7RaLQ1Eo+6SngNE3KMw8BCdSPA1kSIq3rcCTZCaCa4QH7hCCnUjWWi968cZ4xCg/CKiOUlk39SBTMElov8sxryjXA6ATDbHjKr6YVaA4RvtAGBUnL/xHKVs9vyqrJft6CsVAKhdEd0WewtBA4IHg4lE4gsAP2/JZNLPIbtuD7xGg/vvaNuhvYK2k+hnlb5qh6Ns11etHeXaryDwnMvlDOtcONw9sVRK0fEzOMrm2vLaGhDDGpA2rAE8r9mp5notas/N81Rfi15bp7zdIGvmmmK4voiOi+9zfQ4GPR1wqMFm780DJNbS3M3nZ6QcL4crFQ/Y72uOst0BxwuA8SBKJ6uM5toeWCsBQJQylYrmnDU9CJhjrcae5e/1ePIIng+nyfNL+nJHC1DBkFbPzwsp0kLB3Y39rYT9IGm1Tg+NRQVrvV82+g4OJmRWlmMyNots9F2lVES1DBLzwo9yOcPeYjUQ7XgGVdaAduwtKn2lcq+t5r3zvtMDG9sDDqiwsT03ut+j+gOJ3e5HO2x0L21/tenTp+/1zjvv3A7DZWd8krVduzX7hiyoMNbpxCpGsspCrrrpHHXU/OcQASGRz7RmfcoUUdgTYaglZEBIVCeJ3NQ5cscdK6LBYLyi57QYOuf/4t/5aDQKf+DxeM8GlwUj/K5CIc/IPQ3Y19F2GfpM/VbGyKGoX1/G+RLGOozxOFI6I6tX/9e7VoY5T1oqTdKM9UAg04MimNLAQNSgEU+ipwkUUR06aFzroznidbI864lL+Tq4PJCp4UX9ub+f4IGeA0R8T0S4qtW4Biq43SkD6zO5QRrngac7FPJl8vmiLVcIrucdHKx0ydSdBgLeCEphAswqaTXvqAAz0gCMzxcLAwQKF4vplg5Fs76yUqAhWOX3h3Koq7WNEubz5VA87o6gAmwATkhDSY+xfCgcKxZdIKLN2fKP1OaXtfNl7mNGiFEuFQdXS4qgqd0YwNkBUJUA+3imZV81A6vM5yfRrlDrQWqxbV+hnzFOLBmrDpgziRrvW6Wvoki9LhEsMxCgMkL89a+fMedf/3rtNzw/04Oj0Ug1Fkt89Yc/vOX2JUu+8YG///2vv8R9T8W9/QfP/ySuYfjcU3feef8xHk82BHCzoa/M0WVRroYn15aAlc8knwGSELvdfYZnkM6xnpSYjqrX6wL7u7cfa4ft2q7iKMNHm5DLDaYBA9o6ymINKJU8fW63fe05M8vIF5TPlwxrIPu89kwM4wfsK/T3IKaKGdQA31Gw/jsJKqD0D1HXcgbOekGkuZvnCSPl0WghSlK7aNTbQNgsss/E99zuIiLqmIHVgPYMEuB2uV41nFakxPf0PDmFcwrRdAMAsWrVkqp+vxV7m0wZYjsCISrRd8FBA/WFd6G+YDuvVG2W8aFUUfXKKqCsWPF8tFIZSIwHVQ8VW7TVPu287/TAxvaAAypsbM+N/veYqkd5yY+P/qWbXzEUCq+GgbA1yAT5oefQGP2xPAgqFAre9OGH20sPtsv5lEeyBUP3Vr3z5+9o63ypLOQqG/TixZ/b4557lj4Bg4hO/Keb9emNNz7j3203OUUHlXlDgiB8vgQCTr3hSTDhYrSPoGlqFGAxPnyrrSbvB2DpiwAVeAk6tnRymVlzsv6a7crqkAWrZEAFcb8q4yo/r+SNGZVnQGVeNesrfVkN+yAcfhbqE0Wk3gb6crk96s+AyDrRjyszFYrFOBygfoNBb1aA4XfaAcDUHOUAHOVyS0eZ2Rdw1sBSUjQ4P2YFGt5rs7Ia83MkASrUpb+QgxIVZK2tnsdmzpf5e+z7YLCYYOQVZLS2oEKlkoAEbyW0KQCM+fp0lJEqDrlgbzqfNzrK5s9WqyGUTFVjGLJ+j6fXliRNpa9I0hYIhHLp9HoDqLFo0TH/wPwA03rtCAYDvTvuuPM1F1xw2U9YsnTUUQesBpDAMi7868I8qnSKz06ZstX3rrvuxh9ZgQrmNPB0utRNkrYh8rWmQ8t5hgQB9JUvi3Ew3CudYyGfzBPoU+rNWUetHGVxA6whH6qxrt9Ts0wFc215szWAJ7IglNtsyx/MgzES66X5nMNqPWND1qoSCBntvaWxr+SVKu6//yms1wOhAw44oKVU6JawD29CX30QNssbshkorfYe532nBza2BxxQYWN7bvS/R0CBByPAbT1IVPjYY49phH4TJ06sI9lIcaw+/fTwpc88c++PI/DzKD6PKHUBJINVOCPxPW65pe9vjfXkS4EOT5mEFMmBQw/d0zZNfHjTWwOG8IW2hqcak7Kc5nK7nE8VY2aHHXa89J13Vp+L1H+SczJDxfIYRVBhBW5gfzQ6bjTSH0WbR2Pm7LO3/9G77645eQhU0N+nYX1RcdRV+qodoIIKV8d73JihAsx72qFQMdLb0VdjvV61y6FR6SubNYAgix+NoPwn0Vf/1PH1UMHmx2h0WCiR+y+07dCIjiLqHV179933fxhp4sxyIDka+W2+YrUQO2vAe3sNUHkGVea1bPlBu57Bsd6HaTMQXBtZUGFjbNHWajXtsEVtVJgYsKEqHIM/JGJEtmOk79xzl3y0VDr7XxddZJ+B0syedF53emBTe8ABFTa1B0fv+y/gUiyDqNd8tuvSrOOq1egNgnDIWMsurgnFh8UDAwPXd3f3vIT02w+gnhv19d5/nXnm1/ZvTtQXQNqnNx0MZpBSHNGI98wpjawlDAZdEaQ+gp24vEGvJmCu52bNNjJ/tSjU/vvPWt8qla8dzieRdKSuRxDRpyyZ7aGyQU+YMOntXC7ThQ3VlpxzFEGFK/Djztb9QNYo785N7+GH/7Dzrbf++HFkq5D4jJkVRwx9zsAF0U5QQSYDpl2Gn+NQjC+H4qtf/e/Zzz//LEu1WKZjdRDI+1/Z9cIBFQwZOFPQd/+FdrdVx7arr5qM1bm4B7Kl837Im/Ah0xowD6/9Du0htPvQvoS2NVqc9w429dXY3x58881/k9NIHPviP1RiMhzOGjC2a4BKFpzKPixL/qeyt7TDZhhPoMLSpSITNINM0PktM0ERzIrMmzfv3SZrdf1lWSJufkF2bW9HKe5FF1U9M2c+PpmZUvPnz7kaduteaEWsN2fffffdf9AriIVCVT9KC7s8nmTW7e4uCALQQw89FPamRpSdx3c3ILA3BeVT3smTJ9935ZW3nBYKpauilEqGO6NV3zrvOz0g2wMOqCDbU2P/OWrSzkCjzntbDziK4c7OnT0HHLC7oT6UGQz6CwNEqHR2diFDoYwa8PzTy5b9aW/xfnd33lDPncv5Qfo0iLTPctYHTrtahjzrGY3kSyRr8nqjYdRmQgqnNekS0m5jOG8D6ZK5jrNWMx3sKZdDOdS0Zq1YjAmiUIoIR6hc9kfT6cEB1D4XC4UeDQAxgxpMF+3rKyPtOB+g7ro5JdQ8SLJRB5Ay7R+JRFeUSoPXQvKIhm7Tg7WUlJOaM2c26lPdDRKRGztRLMofdsC59IWnzFn5qDCmwP9wHAAQAg+Xc1jR/h8aSbWoXHE+2kvtABVIVCmbAdMOA4H9+8gjT06uVFL5/fffv6GeWN//KhJpou41mWydraNiJMsaUypGskrkrR3Ol25eUSGHjuLppnnPaM5/OB87OjoDTHdPJrWhYqT6Z7rPktDv2aH52/eFL3xx789+9jNvzJmzeZdrqYzVJj6D7EdGx1jmcoHoN+HQHHPMpxf192+4aui5ZxnUGab+dY0iqEAwgWuPOEgcu61FXzVdM5GpkJ4yZesfvPbaK+fozvMh/J9MKQZgQXZtb6/zl3SNJEu+yrwCp08HlApD8+bNHDHnT0g7ywDG7ZpXsuuVSl9t4jNoWtpqf7ZrH1Qll65UOrAPfsR2H1R5BmiHwDmOyzjGsvsgeZMefnjlFITNsvF4HHwZa+vkn2ay0lKpL9zVFQNfTTqF94p2pNHDBJyZviAYRsEzNmQvx2AjG0mhyavy+c+fsAIE18yA0g4GxRKJjqtvuOEWrqHaIcidYZYmkQ2s8YrwdWTwvosEYdfdd6/QWJtOPfUzR/X19d8IYOI/P/3psg/DlAUpbU1Gs9X+ZTmhnBedHtjIHnBAhY3suDH4GmUlP4ymySG182jB/K+/9DGI5PwCae95OJQhvNFQRy8+rEIkpN909brM5npuyj5FIloqPmq1U/0wAuubQyPjdMSrr5FuprdMdLfG5OxBLZ+7rxVBFsn0WCNdLhctSer0zP6skU6nM8WurnBaT0hlBjiOOebYs1DRfeEuu+y2z6WXXvSsPltjeLNJVbBpQTUgEQC248tm30muWrWqeuGFF2obCTaoTQIYGPkJBJJA0g2RhP/BqS/TTQC3yZh6Au/tikbwi4RnP0X7ABrTiRchQvN7+ayOhzHPEzCS9xqS/bKe8SoGSrsMz3Y46iqGp6xDo8LQrQLAqBmeIw/AsK8+/ekj/7x27bucazwY/SJYwKjzG2hUptHITgEqgCuh4gJYxz81R3PoO0JakH/y2XH39EyoDg6W7kwm+ynf1fRo17zazBwaZiAdxH4Z6giS3JFb5WYQb24FBZjJkKPtxF7AvmPJgVY+h2MVGtcE7WhXXz3yyCMA9jSHhvsjM1C+g/Z13aCxhOFwC+ePGSvM/mPpw/fRuMaRVyEAgNkPziBXb299CWJGA+cY5xKvQaBVOx5+ePysV5vZvNINUeN/ZdfWds0r2b4SaerjQaZQBQAZCcCY4BAkPXWqHU8G4vFCDypmkbUKJhFIW+uj82IWUGEEWbCI8gQi8bhfewiz2SCUoIxynUIJyuerwPkfxHWCA5VKfz2oxUDV4KDfoBpCVQ/wooIDRo2w2Eqpiffl8XSWCSog9xZcROFes02n50shH8rTT/992pVXfvsfUKGpzJ378UlPPvnkYvzWqxDQgp3q6guFYvuijPjvJImGTTrRVDbM/eiOoX6q+3AIRsEGjiWmTdum+69//WtL0mTbB8950+mBjewBB1TYyI4bg69tjqCClka2cOGnlsJIFwSSlrKXKhuZikMli06LlDOPpyNpzsAwj6XeQHG5luHtBdpHzKAGN0NkQHTlci7kXkQ3mGW2+B09sz/JvBKJwCAcfoIK9U3ODHB8+ctnnY7sgwu33376Md/4xgV/sJtrZOhmqQhKRmyJjEQpywsvhPKnnronFSVsD9YHAhXnxlwSG+KCBQsQiexnDbLr8MOPnXLssael9NKDX/jCF7Z74403nsLv+8O9996rSYyedNJJu61bt24F+Da6QXx2xV133Xn1mjVz165a5QJ7dvO6P1lHuV2ggoqjLGv4tusZkDd8N1+iSPNkVOmrKVOmnFEsDl4L54/gFaXHmqml3PyBD3zgaTws/3z++ee5ntL5fQCN2Q0wCF3kbyF3yMFg/78dAMRxiCR5hrhCmpLQtsuhGet5xbX1y1/+/L6rVv39dvQJQWP2F3kFFqEJ0AAGtddFBRhE8aAqkvss3mPpA7M+/jL0OWY3fINj3K6+4jOAkrznsQ+x/IL3SVCBGVLi0GwdhXn1SYDU9wJUiG3YsF6s1VxjCZby4FxhRpZ2yO5D7VqvRsL50/WV9l+FvnK1Y8/mPcg+A+2cVyMtQz3SfQUVCs+MGRe6u7pWTmb0nUoVdEbXrp3oicffNNj4JM9FwDuolwoNBn1uJOU0SHXWAjNGBRbaLXTS9XNFZJsyaIJzlwKBatrsxOs/7/XG8P0CwL/yQLlcsbVFhAJKsVjLWsXva5DfhB2mqYYQVIACCLJf0yms33UuLiHPKe6BTr3bHempImEVY5tkcEa8ZyQrXYZMgbhPx8FiW6qhWtZy5JH7rx/KmOO6QgJscmdxX9pu6H7ewO/44vLljz4LMCOFElu9Wgr7jfYZ9y4tawr98CPwKpyaTqdWAaCoA7nm59r52+mBdvaAAyq0s3dH9tybJajwvvdtf8O6de/+NwxK8Ws1VYBNMVBUSPLG2vlshzEHGbv/jsejN8BYP2H9+rV36LM1hvt1mRcbnhucF7FqNRzs61sN6cNJ7pdfjmvPdFfXa+5ddx3eV958M+BOJNYGent7y6jHsyXK5PdZn+hyRQCW9LMaREP9Fy8+6m/4Y8KECRPP/8EPbmJWisssPXjyycddg7mwcOrUaadeccUPfsvP/PrXSyegPYh73Wrbbaf9cMmS73672aNBjW++10yizSz9J7TMwa0B2bEScmYKlVjMqBEuQBESPtXY7/NE8UuIjjTIafl8a7Xrw6HQMmDwHYOiAHk8YLQZskD0xpyZoFT/O9tlpL+HQQXWwe+JsYoHg6EEQIVr8DeJ9OhQkn9mNRqdWwIGNMI+o+srjqt+/9PKecR40fn75z+v3O6yyy66Db7ynKHX686xflzb5dDIOlTtmldbb73NdxFJO3tgQAt6sfzuUDQatiyDWIo2He2p6dP3/PL1118dsSDh5eeY0UDnmwb5Deirc/3+TAfLxeyeFV5QdW098sgj3wUIpB8a/p/ZUwcM3ffGOsoPDs0jno+p3Yyabo+2FZqW7u+ACn+KyzLPy/YV+1X2GZB9BrmXdndv1xkI5AMEt/WTxdoRD0+kogoAdi2l30rRhsEEzvGaXHA+g/WoQVZVH2GnWk2x2BEKh9Na9N3KUefrjLabJXDNsqP6+1eNvreSCq2VkJYMajW4fkXwYYlrC14soYACLCIViRTqeysDGvq9tr/f5542LY++yqXh0OeQ4YT9dEEDITfLSZcvfzbM9WIkyx+G1pYpsAuy8+d/zCDDbF48RMliR4e/f9asWbZyuapg0RC3z024JoFQHlo2FRq5YLiPMeuqutVWUx/2+Ty3vfXWWz/H31xzuZ99Au1aNEEyq61tixcfnwFQAYWZwUPwHrPLnMPpgVHtAQdUGNXu3qSLccEh+z7J8Np6UJu3v//lCuq2bBdRRv+vv37KP1Kp5PuxNwik23JODUsurdmA89rKnqkakyMdSVAjfZJLe+WA1WrvfS1rDvF7roQ82VdRTzfn3//+90q7wVbZyBTKWrTIEwyoAoAJ/VjRu3gebW+O/YwZZBwelh6EcVW89NJLO/7whz+wfj1z3333TeW90xA777xvdb/wwl9+j4yF9xcKxW//6lePfat5dASeC7I6/KDhCAYrBn1ws/Sf0DIvldw5cIrm7MpaYjGPH2weUrrvCH7EyPxRLrsbvBTzeNSMuSJSKT2WkQz8DkRXkihVofSfmxwcBuk/EWnRnxfXjXg82RBTKZvpswuZuULB3Y3SnhLSHw0GkrlsplLJeyORKkpwAhmU7NSfbSvZuUIhHA4Gw7FSydcrgBben1l2rja+T/TE4D7+5z+zDKUqVk6jrJMg4SjT8LqU10eaOqI0kRIiytSftx0vHahA8r6voRFM+CeanlsBNcqGrA5yNJAvxJDKL8ZL1qHh51XWthHsq/rUUlgvjkJ9769YRgVQgbwu1zVbh1pE38ltcBuHCc2NyH8VYOgbhUL1wGRy3Sumc1KB4VtoR6OB16fzubPOOusYRGLfaHZt8TrH9aijjvonHBQS25bQCGQQ0KjLSfKzEvOqWV9djTeYncGSilvR+Lvq2SuyjvJYZCqYQelE4vFJJInr7f2oIUWaTjX28XraeAJpdcnkYEci4R9ABohhz2bpIfiM6ns91t0YSsJD+XzYICvLzjRn8EHWFfwLBZQZerXrW6W0C0ebJYsA2UHs7DbYImYuJqx9wUIhEEPUvT+f7y17vQmkvBcbou+8ns/nDuM9rK1+zg/bg7XvKO9B4LdsC8Tra9/T6cbouz7CTmCbfYWERQ2wtnLUqczMaLtZAtcsO8rvZzKxChIEqqFQbgKj7+CASlut6fwsQXE4+AG9XPCqVUuQNXhRA8DOzz/00NMYqwFwZbQmSmSAJ5v1lQ88cJattC8zK2bO3HeyRfS9YSxUlMBU1tZ2APEKa+sQCFnnQNkLP/wpDiUagVhxEBz/GkqMUQKRYyaYVpY39CZBLq51BMsJoGtr20knnfxbBKL2B6jAlwjU8Hl2/LxWD7rz/oj1gDPZRqwr236iW3EFppa2fcwsSPosfxwNpNNOm4jgUDqkkxMkU/Yt5i+0y/CW3RzaiTjzt7aq/ednJJ2EGIyM/8TjifARRxw+4eabbzY41eZ+VdnIZMEigOPuP/1pZQyGWn7PPQ2lEjTsXkPbTdwHlULgTHdNnBhdr/usiOSzXp1169rx9a9/fetbbrnlQZRD8PsXojHlz/KQHdeNNdIZBTHWeYrbWIUMkDfhS9UyFapVY6aCVaSqZsx5YMwF01YlMILcCZZpABkYqPvMpAiEiStaRarK5TxAhaoGKpgN6Nr3hsmfQiFfB8CawVaGr2raKeyRDtS94vqDlganuH8Y3nAowiBLzdvOVX7e7w92eb05EKUaARiRoSLO2QyA4fs33XTTto8++uhK1Or6pk2bdlIymf70fvsd8N3Fi48h4FU/atGxtw3zKx6fDIbYLLJUUgYngSmwAEzqGSjFYheihAMAa1zXAce4AAAgAElEQVQAayo5ZPesxfX84A740h133GEAIJA9Ey4WwwB7qwMYq4aIm94RQFlTAhF9fzxetuUK4U0j4tcDwKrg9RZsgRLceyCbDSQikWKSZGLNnim+DoAqhmwjKOvUapSbHeBSWRYIBA/caqtpJ9111x2MkDU9Xn/9dZ/f39HBfoIEsaXzBUm4XdevX38b5v0uABZ8uVwWz1Y1jb57Y/r06SevXr16Pn7HBXoyYIJFPp+/inTet/G5F0A4dsZ5551nWeZFYO3887/28eeee+5n+Oy/0V7deuutL7366tueBY9L3bnkM4jUZ5Ry5AbQB7bpzHzIUM8d9XiKDcRzhx9++H8wN6JYKEDmG3xo2bL7CFC5EP1teAb09d3M+vJ6aypIbnef7fXNjrJ+AMwRazrK4AoJAoxsWUst6yi73S6fx+Pv9Ps9fcgAs5V29nhYHuOLAuRtOa+5XtTmYg2wtUppF462ngdJ//vNQCvWE/x+bwRj2s9nUJAu67+zHnCHxxMqM/KN9YqZBYZ7tXbEjZkKVplqYi8hWCMjma2yZ8uCVfydkvbFpgBrdsuAdLaOyr2Otd2oYl8IcuUDD5z7bislMgsAhHsP1xnyueiPvVA2eg0Cdx9B1iQ/w8ABWc41IAEHy9FYclwf16OPPnghbPJv4iWRAdF2n8F2Yjhvvqd6wJls42e4b8WtbnagwlVXzfn0X//67DIdqMAeNTiTfGGsN4dNiFCN9kZ6NQyjs3bcceezrrrqih+1kFw6C1G/z37wgx9esnLl4/e2msqyYBEN+5UrV8Ys+BeEc1NH05uMq6i7pvNFhn3t4EbKhkgFS3k4R1gPaMkZ0W5QoVXq9Xgy5pr1VWPZzCrv1KmFCevX51KFwuy682eOUHKsYDzDSQ7HUiljpoI5QsnPMurFf6vVgCHyx8yICRo39fCRyZQnhEKuPDwrg6NsJlZtBsAcccQRD0C+9mM8I56TB++5555jcC5/Mln2RqMug0MF4KAhUunzTfKFw7FKKvW6ASgJBrd1BwJ99f2QUrp0VH2+QJGRz5NPPvlriNaeDWe1/6677tpZ/5uq1RCkvaoxZDX3ezy9Dc6X3gGk80diV6jb2DKk187v6QZgBJ4CNTIxu3UAjn8Q2VJIv7ZX1jnuuCNfR6Q0eOedP59mzoAxn5+8MZVKLhIIxHL6tGer+6AK0GmnLf5JX1/f/gA3mMZbP2CIl8F3sWKnnXb5wTe/ecHzX/nK6Zdls+kTxDji/RKyJ76vZ0cXXyawViqViwsXHvEaIsuv3nHHMqYHozyrggyhYn2s6dQHAj5E4IsDoIFgRkPTA0F7jBWd9Sy5OgzHddfdNPWxxx75X/wGzXCHlNvSH/7w9m8gTdkEKtQizuLLzLQSKkgEYeyub3aU9Z81R6wJVtFRDgarhiixcKT13w0EMj14uksDA1HDHMzlisgi6a/3FTMVmFXg95caMhXMzjXWkLjfn4isXv1fDeoPZlWkdqytY21fqKgvqGVC/lkj5h7BoAWysNQkHceyrEUELdpRLjXSGa6bMAfJPUPSW3LX0MY3HLKyphbqUiR0JNBOOV3ncHpgVHrAARVGpZtH5CK3Di04bR8zIum8Y0SPCn19O2jRu513TlUhvWOoJSeJjc+X6DnuuEWz161bvQzOqPihlHZjLWv9ECjuk0/OfdeOoI9fUCHJ07F+2xrp4whU+Ascmo8sWrR4z+OOW/hiE1CBacKPo+0ICSFG81z9/X1kr/832hK0Z6xm3AiACr/AeY9Bq/NmNNlICRZwvlIu6f1ozG5wkfwR//jmzp1LpJ2pw2Rc393qXmXHVWykMhEilU2/HYZvu+bgewiA+QnmyufRuNBQWeRkzp0XX3wxAALR4EhKZ1kAa5zDrGclmdbB+jmrMq9UUnTHMPJIKchr4Ti+CmdpdxkOFqtn2Oq1G298xr/bbvnQ7NmzEanXFGrORmOU/000EkBSVUE7TH1FMrK90bj/EQzgeJyGppGU7bjjjmetWbPmWwAgWGZBokiWUDQcdP6mTp0K53d1FmV4ttF3yXn1SVzkEYAdbmRW/GTNmndOsesLFefTpMBCokyW37D8caH43U36yu4WXPLrhbzzKaT/EKVd00p5SGV/l30GmmTMWfYD5S+xx4ZBfLfGtqNqc3ACSQBbpfTzPLxXNfnL1nLBy5c/3tXRoe2ZJKBtMa4rJyEBrojfZZutohJ931yyKkYaVJDl4lJRTNrIfeAEDCq5egiyU62oIStN/nmVJ2JuNZec950e2NgeaLuDurE35nyvoQduxSujkqnA2vvu7u56bWWzsUCUxjc46Ok+++wz93vjjX/9iJ9D2v6PbrvtliX66BBrxsvlABiH82Gz3I454kJmXq83rqWAIfu1F85CPXJijo4w2qxqdCSTrTkdanWEJSnN7ZrzKacPLnmvbwFB91999Q0fmz596zVNQAWiz9RLvxEG8itgXP5vpBazzxgXZn/dgPZF87iNAKjADAVG4ghgaGCAxUZK50DPvs966hP5WZOjzvlyKhprcFmzzeyG+iHZV0pRFxXDV9boGFYVyUNV5ADWRDY9li59IpxIDHYiQrkOhp9tlFSlllXW6LCIZDS9VxUQcJQAGM49pn5yfpOrox4RlXT+7Iam4T0TqHAmPkBOBTqhnMuUFqxfX8WYpJMQCOT8mCu2ai28IdlnYITBKgIn/0Dzo3xg/o033vh4m0GFpuNiAcCw9ph1xiTUFFkOHBM3y5KQwQIulrQl74W4SBtABZ76KCiF3Ik5gwyIAa6PJAy9oNkPk3U+xbgmkz3gIdqVMkSHDZ2TBKR1fXu+pgJWya4XKs6nyjOgcq9j9AzUh64da1u7+qod46qyZ1JWFVEmN/a2Bl4N87MgG30Xz4CpvNLy0VIBi2QlYFXWYZX9nUoR55xzxiHPPff0z5BpVwkEop+47baBP5vJQpkZOGlSoQefKQC07EfWWN1ne/PNN8FpFa7/PYCCrmCwjFJEfwElXgWReWdSjVDaB50POz2g2gMOqKDaY2P3eRq1jOo0lBa08ZbcIvtgyZIl7hkzZpjnS+CUU77QS9Ijfg6pwcUTTzzxfZ/61AlZfR0rJYiy2VBMEM/pyfSs2IxRcwpeAVS95ootSfKgNdxdKlWylYorX2MrNn5luDbTB5KtYhR1pwOoPR8UCgHm2kuSHlUqA0gldflAULXeDtRgWic2solyaXRLvYnElFY1lywVuB1pp5ctXbr82ibO5yx8huSNWmmByUAj0MBIKhFvsgfTuK0fTLuEglKxRUkFHHURzZuNaJ5bH82jocxMiHpZg4XRQYNCS9nUHSQ4K5oMNNYE/gCNwAIPEsHVgZCxNibbYaCNtTE5ws5nfXjbYXhb3CudSZLkCYbs+vUZpcQfvpE0nkygAlUm5pvmNEkGd+JrKuPaBhBypGukRSruNQCXSYbp2oxABf0QMJviRDEG4HJ4E+vwrchAuMo0ToY/2wQqaIDpMccccuf69ev2wwVZdsN1k+ArAwGG9OONXNsYqSaQwvWVspYsXyIbm5/PBZ6Bn7NkSAasGk9r20b2lS1XxVhH31XWCxUAZjyNq+y9tnvPmjfvo716biVzKSDBynS6PFFwJnExsSrrI9lotdobpFpHPF5NplLukl56U2/zkkT0l7+8Y8cVK+7/P4CQvq6u7suuu+5mKjlYHqFQAOV1RXDrGEsGWdrU0TFYTw8mh1C5nAqkUl0guH65IjiCsC82lG/ZrZHOe04PbEoPOKDCpvTe6H5XOHSMENNYGfODkU/UON+JWuMj4ImTQZ0ahqwNm4l2IBojt5S1eX6PPfaKHnzwYWsuvfQ8przzYORxLhrrkxmBfBXtD4z8zp371ETozldAVNynZ6M2k+R1d+e9rNGGyhGY//0Zc102LyJI8FCuC+CjFC0Uykm/v1Zjy0XfSk+ZhE+RiDcAUEOK9Mrt9hRKpWrODtTQSx+GQpkciaZ4D3oNZTj7v0O07aOnnXbOTgcdtA+AGHffpEmekh7YOPbYYw9ANO43AHC+eccd+Su7u//SCYI8RMjmrtXVrvLcT6IRgKgfTRQdGuZRE8ObJRdvDDXOQY0QzmSgkXhRaMMLdmJ+jP19Jwzvs/iHqT6UhIiUbOO8qZMOjbUxKWv0bA7RPNl7bbeBNpJ1v6Z7pfP+VzQ6a0wvZxlE/RgFUIHO26/QRHoqVXh4kNvhzypOwigBMA3PtHhBwqFiWdXH0Q4BqPB7fm8zBRUMv1H2GWgnqDC0tlF1gsAuAV5m+xFcYIZBXd5NdW074YSjp6P08I84B0tDSMrGMSIoK9jg1+AZ2MUBFaIgVs30tgLNJZ6B+txqx/Oqsl5siaCCKAESCiTWUp5IiaxF6ZHhGkv4/WnaiCVy3YjB0auG0JZDNmwU6pXIhvVovCJWSlDC5oNyCezPAgJXcupOeJQzlUqhqXNO269YdCNToJhYvHjRCjyLEcgc//Lkk0//9j77HJDFvcDhH7b5jj324NdxL92QK37wV7/61VFQ7KiDAygpxppBc7im1sFSHQa79t//Q9lWpUVNF37nDacHRqkHHFBhlDp6BC7zPzjHZWh0vixr5kfgGkqnMNXH2jLE12r/faj972faMCnZKelmdVwJA/EKuei/fA2ZzEbO6CRRazrqyIAIVCrpdXagBpn+wQ7eg6+RIT5pB2oI6UNIqWU7OkpFnFd79vTABsjRXkEfvfzTn/76yEDAnQCjNrJAjMz7p5yyGNrxmcUgclywZMnlfwqF/NFSyYvU32Hm/c997pifYVPb5/jjP7/boYceoEkS8lo+Xyzs8QQB9KTyqD1uGK8cRAywifOzPpCEgTAD0M5gfPCvf33UD6nINSx3icc7F9x883LNQCaxV3d3JuLzxcO5XO+6ww47rL9cplSW+2305db4F9Fc9/Pl8qBW37zNNtteDN374/v6eqnvbpZGJYBDiaRd0F5SNbxH2piUd1JGdg6KB6IdxuQ4BhXoUHHd+z0aa9gNxyiBCvprMnOBjiIj0B+SWVvEl9vhpIzwuJLc6w60pwEqkMPAARXmzGmpatJkXMlBQ54IrvXMbOEefrfq2nb44fv/FCVuB+G7LGujvKn+YBkVFGviGTggLwN82NP8fJj/Hk9rm2xfjSfyQRNXRtvK4MgHAHvGYOPvsMOznrffdvl9vlJ3oZBLB4M5kIW+H6olyYZyV9o3dI5BdxpF4KaPARA49/XzIQCC75AeibZF1g3y03gs1hUolfqGCHuHFYrMc7CmQAI/vOizleoslfyeYJCysOUB2BaaTqI49KohLLHt73eHQdga1IEKdUdefEcEcSCr3Am5atg6uf6aSlDtMCuA0Kkvl4OTUX2QWbt275Sd/CbX4fPPv+jI559/9s4hSUeekvYUJbZnoIk02pcQtdoZsuH/XLv2XQPpr9WzqyIF3urZd953eqDdPeCACu3u4ZE7v5Yaj0YHjURUY36YQIUP4oaYTcF6Z2YqGA4dqNDyvhEZ2+urX/3qKyNJOKRi+LfDoZOIaGt8BchA+Nk99zx++oQJ4fjq1cH1kyatq+iBDTju6+CsZx977LHt16+HOpqOeZ9GAAyWIAAAyt953v/+98/6znd+vEqUogAAAVdEkdkjaStmfHDduadNC7jTaa8fDP1d1Wo07/cnK+ecc/7Ml15adQ8H7pJLvrvdDjvsWJeto5QYavjAfD+4/sQTF/0aVsJM3FQGNcbXXn/9T7/P71xxxbd240aLekBIL1YBRuRc2277vpMuv/yaB/g+Uf7TTz9hMXghrgKo8uonP/nJBWec8ZU88JQsmdfRJ0Dua8aLOHTIfwiM8tFweHAABsOgFft8b29IK+GAjB+AGrd/YMCzAX3FfjUQj6ZS2+LvGdpnm2m5m1UjJMa1fs9jPQdH2Pms/65RcJSZ+k3yWMv9agxABf52GqKcP16VcR2FvhqJ1G/+rtdhzHJN30JBhYbSroZ9SYWrw2ZcSerJDCyN/BjHc3CUD4nHvelWxKLieT3ssP3+iHWVXBc7cFxMN3o9/v58NBoLIKJJwl6WkLGUrOlBvhi8WQL5H50/8lSIzAcDweXmsbbJkQ8KvpiODn//rFmzbFU17DIVzI54Z+cTPaed9tkTwRlFguJyd3fXF26//XbydtQP1rXDMfXopYXFm2aJYSqleL0DIStpYX7HLC8M2c2I15sHAB/U5C/tou+yUqGl0iAc9Yilo26eNF6vx48MT5SD+nsp+ysCFPycx9NZL42svT6ITAEYA7Gylilg5sviayw3pRNvViDRR+fFPdQ4tCZ6hGLRYYfVyV0t57a6qoYcF5Ys/wMyMAJf+tKXn+jt7d0DJcEkX6QyzBFoNF4EuMDX/AAV+s45Z8lHzz337NdbZR+Qq6FQSHmOP96es8numXfec3pgtHrAARVGq6c3/Trc1Bj5YPqjgdRu00+9cWewYPLmiZgmL1iVqQJB9v/tt9lmGy82nmnvvPMOF1WmiL6IxjoyTRlg6CBw8jEYXd+qVoOZ+fM/xpS3pgcXcfAUIFNgK6Q87mhrTKsQDqmwUz/yyJOTK5VUfv/997dVnxBGzznnfDPw7LMr38CPuhyNkStxkHyL6dUnwEm5m1raFozHVNQgYHMO2rf5RQtjliUGV6PdjKax44tDNupj4XyyRGEDnPvv33VX+avifExbRLSiQ2QqXH/99fEnnnhq/u677/XoWWctqcsLsgZx1ao/BH70o5tuQrrfkchWcEWj0fPuvfdecirQ0NCiJAsWLLgUjv4ZuM760077f4cccMCBqxkhoAybeRII44pa7jAEQU4U7R8cHKhYlbOI76qWtUCaDrZ82TaSEo/H3JlMvtvtriQZSbErgcnny6F4HAxKhcpA7XO1Q58aKV6jrAou7kZfGOYVHIcGxnp0X8/gYLkIYtN6RNVKSg4GLiXikEpaSkK6r6AvqxHXFWSozSTizPJwTeagebi0v1WYtE3RPBKTMtKjlRuYTz5GoAJ5TVhe9Bae1w80eV4b+mEcgAqi/OEJgArkB9iiQAUbudyGsRohUEGclxwQdDQiEyZM7J86deuDnn/++acsH5ShF3Wgwn+4EOFloU3f8DVkKvzd7w/s1tu7oWXQwTQHhaoJpGHdkOCMzyZhXO0C1hK0fIcRb2RF1CVbC4VwuLNzWIJWONrmG+VeEIvlE1Dr8QPk1Rxl/WHO9kMwHLKuZYLYBrIkZvjRARff1WcChkLePCPn6LMGSVlyOOHlcKXiQQTeXlb1vPO+ts+77665CTxMsWy2tg1Q9hQSzp+i5Km49pIl58y88MLLnsSaDi4h+zR5Spym00Ev0+RRMpnyeot1gJ7nExxQ4twEFQQXFV+z2itE9D2brXZ5PIWykIAVYLq+fwmmEwCJx0vY03Np7Lc5BBjg8C5o2Fe41i9f/myYa5sMuTCDMQzrz5s3r0FW1DzOJmCr6WPA5/XBBx+fguunWnHmqIC77QgcTZ++Z8fAwL83oDy1DIl18kiJg5ltVMSiMg19rrUzZ+7zsYsuurggqWox4pxBTTvcecPpgU3sAQdU2MQOHMWvH4Vrsa6XEjRMTx3z45lnnvFDH1svDybukff2Elq99n4cGNP1/mznvR511PzjUL5A0k0eQp7uJPyfIABZ5Q9ogrgTKCBgQD4Nsp9rxojFvZK5nUReLDGoGywXXXSRZ+bMfSd7PB1QKdjdVqXg/vtfQQrhO91DrOM8B1O9uTFSzo9SfvVDtT713HO/8qGnnvrTo7rfbp7HGijS3U2ux+o1QP3J0dCUsFPGkGANJ4wmlyhrWbNmz7Vmo1jcRKk0SQMwGElBUkWJUpX6GzSTNNEIhpEKqUxfJhqt5qxKYESaKEGFYNAdIVmoCVTwiHIYcS0SPvH/bnfKAKxVKiELVRZPN9I+M/l80RZYA/7iRfZHl9/v6cvnC7ZyesxAwW+KwlhvMPzNA9asPtUMsPDeURLbVSqFUm53X4t7DQULhUAsGPT1H3/8UWcMDAycC0DlhWXLln0SIJMhw4QOBclXP/UpLfI6IgeN2RUrnuwieIUT1lOU9RwoIMV7C5/rSCQ6777rrjtJottvBfrobwigDkt8XAB2DPPKygGwinxa/Tg9WASHweCkmD+P3wMArhLK58OWDO1HHz0nw8jZhz/8selLlnw7uXZtpHD88fbrhUqHCyAa/DiFP/4xbxhH83kgY8y+8r38crxhDnZ1hdy7ksFn6Fi3LgMnKVsCYaMtEL1u3ToPxsj/wguh/Kmn7mlIpzZfX4AKeKZtP8fvgSNRe14h6We4PhxvA0P7okWLViDteQ7mDVOzn0Pd9eN0WlHe8Al8PRqJhB+YPHnyw3Bi4aBVdgQJ8XGp1ACA+uo/77zzTnIQWR6nn/7F7xWLhePS6dSau+66yyDTayZDBkF/HNeEIpM7jZI7yhB7EDn9BcvqqN504423kRsHpXkx2IeFnmIxlyTAajfOjGjjGx2FgqvX5zOW7Jm/h+uHfT5vIJ83PgP8nHnNQES/C2V3g5VKzrAHMN2dUo/i3AJU8HiqyG7zovY9yXLLhjWO0XMkFkSKxXw4GvU2PANUn2J9+ze/efJ2r7320t+RAYL5Eni2XC5diTE5An28ENjLy/fdd9/u4JP6C8ZxV9wfSPpc1enTd/jej39846VMkxf3ZQXCKmSMTQZYdF8gENx9w4b1dFL5vHCNow1Y5+gQ15J11IUtIOOoW9gCTaeBqi3AE40kD4+MLSBuvh2ggs8X+G4iEf9aLpd/MpfLGPisdJ3G7K+/K96rAyrYLT7Oe5tVDzigwmY1HLY3I1j/yYAunNIxvXvWMU6datCHF47vJbgxg6RWOx31ka6nH4V7pc44S1l4cDxZL0tyNKbIFi02Z4I1zE4hGMAavHokwHSvWkYBGrNAdtNPDslUVmbD7Dd9+k43XX/9T97SRSc03Xo0pvISCKkftc05ANbx2S0l8mj0XHLJJVNR0/scTkDDy1jTMHRWRKG+AkbkC5HR0AFnm7/1QrSfozWAC4qbM+51fDCkj8Qc5JjrxyocfhZgURFlLYE+OKLk9WgAKAQZajC4Ac5npMH5NKfz8vyiPtXsKDdGHSMANdKdbrcvi7llm6IMTo8wM0vg//Uj6lhGSRRLevzz5x/xgVNP/bLBGWgXqPDQQ09A2aXIuuK686LnQHn66aciV1/9nRfxWnCHHXa66uKLL/+ePj1Y3/fi/0hRZpmTiw6d1fv612Qin/z8SIFFn/vcZ25DhG3/cDhy9803/5wyrzh3JdeqDK3V79C/z2yVlStXCjlI26+m0x4/8A0fwbpW18BcC2Icysjssa1RF+eBak8GzpUtDxCdL/x2RhdbHiwZ44eQ+m0AIIp43AqFNw3gyVlnnXV5X1//KQAb6SzUD5aGwdmv/00OokgkijTybAH38aEzzzyz6RqLeRf97GdP/DPKH8hlk8Vz/I077riDKj0NaejieT3iiAMBRBQXoN+ewrX+gQDBiT6f/9o77/y/b/B7BFAjkWoXPp8BCGAYA3P5GJx8pOgPZyqAeb7y2mt7mPp3mWvhwoXldjh0kvub1reSWYvv4KNTJk+ecv0vf3nXhTqZRIKhXDcp8cn9kr+RWYbTCITDqTzqjTfe+LXdhJEEFVbgHPsB7AEoFakAVODez2sRaCNYQk4qg6rISOwZ5vuWvFftaw6oEPg+xv/LAOyXZ7PpQ+3mgKLd4oAKdp3pvLdZ9YADKmxWw2F7M2STZsodHSwtkjDWByM5SPUK7bXXXog8umk4idIHOoxUf2C6vnZww6PBfeCBs7R6u2aHSHcrFLzpww+3J8gaTxuexb2+hT7Qa41rWQpNNmfx2QblDxhIExix0fUrx+G3aELTXOtqCaNLqIsgxRKECl1df9x++//P3nWASVFl3c490zPTkweQIMpiGLOwCgomEARBlCgqgmExsKw5rAlzQF3dNWclSlDxB3VJiqKAAV0TBoKIImmY2D2du/9zauY1Vd3V3dVMxnrf9z6Y7gqvblXXu+/ce8/pM2D16nl0JkmUdyK6JA0pv3fpOIjgyTgIuvc/4ZnhIeIkL8VxxVjPP3/EoN27d1FKsAidiwXaiJkLUaLSNCfnRgcVmK2DKGkRFl8VqaSbAKYg8p/hXLOm74477zQmXdDsiw6ihmcw+mip3FdmPhFQIxhHmb5oa6HyB3H+UzMyMpehnMeIyOuxbnclVSoStkT3VWTTyHcsLFzTXhCEJTumHCzyeI5NmgGSqKzl/PMz/olo7D1M795//6MKH3zwC1fHjqscyBQioJO0BCjZ2NS/i0CqWNtelDKeMmVK3Nap6pC1Hb1ltpKp8LC8hJK6JKl9BJ3KSASZSUpqQYmSsbi4Xdkhhxz092XLliXNGJIt6D7Evt3rr4zvGL43+S87X7xrcUwoJfl7A4Ag/xEXq/QtCEAwcCE4GY5DdsK7yPz4+YUXFvUfOrRH0mcgjffwEQA8ngWIUQQOHRI2/wNdsTiW35UWIpUkfwXp92vxbukUA0SL8iChvMFAAO3K7LqrkcnA+e2QZE9WCr+FkWwqNxHM8iNr5Z+vvTZv9hlnnESQg01Ivir4L/jFvjhn8Lq0lm2m8QwSWNLsCzAYUlVlCKbKhEPZyWkAAZcDBCRfE3+Dsfwn0ceCPAlOZyBPS1kJnxe/32lL5Q8ne+b073QLNJcFdFChuSzd8PMwwkXHgqUPilr5hh96745AVlqrNVdK5xVt4sQLr3W5qieHwxErEPYnp09/627WAYITD4oKKHkPZNfIyfTU6/6CBZWVdczEosZbfg6RUthULMoqC/WEBtI64ak4EnQ8WKrAxsnnFHSCB2qIP1MdB6GToyIK1HDbGKdLlFFEORfEwFMs6MRY6OSN5X2D3Y9AyjlSdIMcIxONuaijMoOipTE525jyjOgcItsulvGMSmTUmLHSKSbqz4UkbUA+Dn5GPkBpUa4AACAASURBVIZ/wpGwaK1nT2OssXZNNFRDGwe2El5XU0SdGggqiNIqynoplENaGFQAAWjuI1ar5Tr8Xjbh90IyvYStlTr+Qs2CCyVmwUmRap11PNmd3PvvtEr7NuDdQvJFyq4StBa/Ffp6Up2301k3ZVdXV5H76Gh0ZoMRjGK2Bct9GBzYYjKZ+c5GxoLhmsrK3Y/HXPGt+Jt+yHL+q2FBR/+FPCSHg7TZWK8ExUMy6k6FDFXy6RYCFXhdL6AvxbtldAyoQNswM4HZCgRaolk3ABVqUcaSgQw71s9/EGOv6J+CX6m62lo5enQcqaRQQSLQcgKuP0Igurp6+05meeAz8R4k0K8oh2ml7xZVM9SNVRtRIn0sbRxbdQv14uKssh49kpc2vffep04QWDsQCBD8X4luF8CaZRirU1OpRklJu+9QgnQYSmXoy3VJdFC13zYDarHbo9zPBF/MXlBQYE5F7JrwAvQvdAs0owV0UKEZjd0IpyKpEuVpJKmvlm7MVEAkKwsZCAGhHwx1gucwsY6FQ8LaUiech7Vvv71gEKLpqI30BszmQG0yMj1Rx6kmIRR7vXXMxCYnOJsqkASBtNO6jOJ4sqNQBMCGA6RPNpRZlsvrnkUNpTh2HQvx1mISKOG6qtRAjXXrDBFGmoXeMuvuU0VyEgAgdE5oJ8ViHam5UGnIyejXr5coc7gB25DkK678IMbpEgoh6YIKIguGEZLedBAnTx51/2+/bRmKRVIePmPdLUsgFIAGbZbGQv0kOKgfwqZ+EEPJSYziHuMki0/Kpc1BFwu3ssLC4scHDRry3owZr3yZ6veQjnOglYCzAY5/0uG2PQcxdX1sA0EF2ouLXgJKUqq5aC0NKvD3MmHCwKqKigpLOBxKOqe2wvtKjhZGR8nxwEVKNGqsgwqp3ih7971WUKEJZBK5IJ7Uvv1+ReAK+N/GjT8/L7sCLlgJKHChLJV8oCyiBio+OZgDHgVgRs4Q0QhayEkm/4757eWqqoSRV0b++ZxxAR4oLCx89Zpr/vnAbbddfxH+ZuYZf9PgpYkvb9MK8DcyoR/nEpYXTMX5H1ApmePCnqAKSYuj4MH+++9/7+7du28FaP4FPifvkWpL8h6knejj0SeQkB8VsEbYnu/C79BJ7kygdRDeLQgKaFqotzv66GMHd+jQ7iPMX3Ki7LjxCjJsbZl4XyMTr0pTJt6iRSvzEY6yQIGEyj5Jm1ZgqbHmYrkCCLmX4CMyU9Lgdncol0tvokTQiAy1KBloba3dtHLluwc988yTq1FKBJlX58PTpr3JTEtJcnMPcWg2fltGK6rqMsCbUp6fn7pki8TLeqZCqidF/741WEAHFVrDXdA+BtbZcbJj2mJS4iTth9z7LRM486L+/jYc+V50Oqt5iSaG+LTfNbaSEhOQ4TpmYlHjLR+lqOt2u42IwgQlDWX597GyTHyhA1CAnKDJGgwaK1iDneyqtUozyZn/KX3IY8YCGoKtGefOdLvrasQBhATvu+/6Dp999tkPAF0WYzKUovYia4ORd5BBWZxOaxkZ+ocPH/4wIvyTcYyrjj32rBeuuWaudO+ZsQEAAnXfNn993TMj+cxqeA79cvk1anBQiciwVr2rxppT6fBUynA4gmYNzoEtP79wZzDozwGokNT+GhafzMhg9sLZqDk1ILMiiJpTRng4wSsIKuU2aIULuoSPodaUywYoKqTQR48DthKOVavjr+G+Rs+RIPJJZ5sRT/5eopFNvEPAPH+wKRUBabLffOx36agEcKwXXXTGLwAVirEAi2Ocb03P4KRJk9ovXLjovi1bfqWKDDOUOF7W6hOoU/A86KBCOk+M9m35fvV4OgY0KBZZwC1S3FCZxNiRJXgPMjpPKUpmgnEuW4Y+BNF3U+fOnXrFKFVwQc25fT0607zX9e/f/ySLJeOIq66atHrQoEGxJTh8rggoMLo+CKAKJBhD2fUp/VS0IjcBwQyWgkg8EKI1xTs7wbuFwNpB6CRBZOkg59hCZhVo5Axqh5LBjUjFzAKoQP4jqnSptiTvQUlWut6uHIsaqMCPRSmY/PhbsVA/QmWhTqCCgBCvj1KiBCGy4VdRuYlZg7zXBHZYfhPXGuGdrWqD2GBErJQnd9pDppwpBXng51RTuUIcECS+WNS7ZAog4YxAwARVDXcNfaJYhZA9+/lM4Fd2IBYG0mTf7lgi09gBkwfHBt0Vjyc5D47VGgibzZn51103efiGDRvvg2+3as6cd6UyVJb+0heUH5tKGchoqDnwwAODCNAZKiq6xZV55eeTl2QelbHCbbnkK9FvQf9837OADiq0rXvK1FROEIxsc2Jp0ZYiQki5xPvRpej38uXLIb2YC+nFnkmlF5trEhOGi5/M5gFhLikRmQpqoIZAqAXzv9lsq4WWtORIxQIaiaQPx4278FWg2WccfviRQ6BXrIiy22yc8II2kLlxoWy4++5bj//ppx/mYKyY/2xrXn11znAxfgIgRqMJZQURz4svPtN+2bL3vgR6Pv2VV16RIkuCJTsY9NrI0u/x+F1w/vwgEwqDVCwyefLknljkd0Z968soWTEsXbrEibkuG8CLHeqFu4WudOyDZrHslJi1cS6SQwLFd5cnKFWJYDKUJtMOHfZbjpTbPtg2RabC95AK3Q31BTekQuMcVPlQsvfbb79zcS0vQEpNfE4JU9XoS1M4qCI6IlPKSPibTKekQGt0prl/L2oX14xjPRXnp3IIHf7oM9QUi1+CnR07dnRs3bq1tj7tOOF95SJx5MhRv+MZdJIJPtlLuSmfQQ2/lxfxe50AzhRz/e+FwBJrtMnlokKCulCKWDc+p0IyC+373/F5wVUGU3GwpPPbTufdovEZZJZcCTLBarzeWh/e2QSeKOnK50TIqZJwl0GOnZiXiqFqYUTqdwUisvRPyNXAIAj34W/iJ3SJa0BlrMy+ZKCETUTgWern0jhWaUftpYhC3Wj7bvy2ydPCDDw5eSjnK4LW76Zh18/hK/TE7/+36urqhGnvHGeK+0oOIxLzSfK5ScpK+C7k3EtwlTxV+U6ncytA9q+3b99OAAGBGVMGqK4U7yPOxegV5MrA3L4f5v4uBFBx/+a+/vpHzByJNgZv8AeArYw8k6m6Fu8OT3U1pDsyPXHvOCoceb1ZCslkeXT+3nvvPfq2224D30w2ymmCZiqAgJTULnwc+Xlj/0/FIPo4qeSdEbAxhcN7pDpjFULEcen7IDsg0+MJZzBzlYogTmcwuqCXZ6+SkBTAHrNoUC60HU7GHulNBHWivo04Np/Bm26a3AUgHP3euFI9sd2e+eUEzC/GpEpMyWyjf6dboLVZQAcVWtsdST4ekd7OKDSj0S3aVEAFptGTeIn17kLHWRqr1glfQ0Q9es0ior5mzfsgvkvO5N0U6XbpOH0xzsGZuAjWMQtJSema5NKHwaDJlpHh2iUY+i+++OLDEQldAIKzTnl5BWe/+OLCpWTnttvNhchsCFCb+pFHHumAzIWf8P/X5s+fT2nGKMihBBX8/vPOO28unIpTCKoIgyLiv+iVV16fmJFhs4N0Dk5Wch1v7gdlr2wqbWths5806ZK1YJevffHFmX1jpcN4LJHlwbHabBZbbW2oOhKp9EFWK47UEHaJdOnSJQKJOOezz754+MKFby3FtVTMmbOya+yPQg0AkW+jBobk569qh8hDLeXBkk366fB6MDqjVce7GRfqqu+QNMpaNPNPNOD3IpwukR6sUA5paVCBC49hw87eVFa2izqorRVUkHgTsDCIQAJz2bZtWx/A3wnrvvlQNIVdW3TCaiUnbyOgArOCcqho4PV6DIioCusRPCegx9/kVehUBYJEqpVcDQGAxlYC0fiInb8F/svyOS50JeAqwUKdaeIsvyFIwUX1ZvQDmgZUeA8qOFkF9SAcwRKqEPF6WdLBRT1JhDdxPoaKRY7JlJ3Zt28PRe09CURLS0uj/vPYsWNXoFSkD6U6MTf90K3boaMefPBFXoPU5KnyDEYkWqiPGzfuAmQn0n8KQO3jLyefPCjEVHm7PYJK0/JQZaXd2LmzTeG333jjjfsj0v0NlDtMiM5jzpekWqlC4gKAsAOT6X/RN+K3/8u0adNINIltjAVIvY/cd9+dpd9++z9JnvKaa27q3rPn8QpCTpGN6XCEq12uMPyMcIRqOMh4Og/jvATH33XllVdePGvW6wMqKsqfwFwawBz3+muvvXmTiM6jJPZLgC0HYFv/X//61+OgALVp6tSpPT/99LPFfF4IcoADoccNNzwWVbXieBAAieTkVGLur8tUQNlMhVxRRJShChvvDWnywIF9t6fKAGA2JoNDMgUQccq4f5csWVWCJAlmjvLes4SFwNuxsRumkwmX8GT6F7oFWqEFdFChFd6UJEPqjO+2oC9AP6elh04G27w8hzztWKDsZK9mXSEb0wBf1woqNFZdXKxtmsI52ZtJbPToIdmIZLAWkg4WSbIkckZ5S7KgY4ryz+iz0AkwqS3oeA/IQK/QSY6x64P4nqAD61wZ+WUdNdmlSbqlkLTk5DdvntpCaR0yOrZgPq7LVKCDVlOTB1IhpcMjd6ZGjx4DIrvQljfemH9KrNwgjyGyPBjJoCMFB6aajhRAhbiFWhV8kSJUOsJZyXj11RmHvvXW/A/ptMyc+WbXWHuKv9MBQOrk/IJukJRJZS2xDdrlILGsjgDAsft8tuxQyFJpMpVHIw6xZTB1NvJn8brCYWulWjoktxF8H3T6IhFPkGCR/NyxxKaJZN+KivwRls7I9/X5wPhkz8wOBi3Qkq/LNGFTk38rKPgcxKpe2/btfRUydmq6680IgIiIJvlFJDJBtqZY/KaTqcBF0jnnDP9s584djMSy7Ou+RM9gU7yHNL4zmZVgPuqoo3o99NATW2Rs8omG2iR2TXiyP9EXrRlUEGRxeA+NwLv1YRDP/TZ27Llj/v3vf1N1hVxOXLBCYtJy9YwZM2ZiMU2loV5YsD47d+6iJ845Z+BCcCqR+8aA9/Ga2bNn98H7xfjTTzlRX7Nr17Icuz3PUVNjiVOCYnR8yJAh39QvQssGDhw85h//uP5nIVfLunWr1aXwW8W8gfdlgdWa4UGJo0L+UlnPjgnOn4NFuhFp8t6a8847B4SUpsDMmW91VXsEydtEWdPMTFPK2v9x48a/hij3GVDWyKSKymmnDTjhkksuj5vfEy3UxfnPPffc33D9tqOP7tn39tv/iRIThyUUclRSmtTjKYqUlPji0uTPP//8Q/G+Px/3pbpz586vzJkzZwcyISNfCC+s/uAHH1wT2blzJ1IeS3KysgIRZBh4zznnnHmYj4cajeb/zJrlu1aMg+96zv1O58qSGN4oUeIqNiXIWwm1ks7g6jBUVVUy3Z8+BYNMbIKvg/8nKXU3ZLVUYaxOKJAIFY2ExIbNWF6n+hbaS4CdwBt9Kj6rp6ErAFwdVPgTvfD/ZJeqgwpt74bz5Uskv8V5FRI4849hbFKUvL59j3+3gBho3lNPPTE/FYOtRgdZOnQaqYktLbc0CU7XfZ07d73nxx+/Z/0iEWw6aB+pPX4pmJGpxsB7T/IgPya89kjfqx006Hix+GQ6M5FxRnwIGkgtxq6f4SNO+Kq//6ayKzS/19bUVB+LqFecNKbcDuks6EgWCmfKjudqK5zD7K5dj8mnHJ7SrvEAiPx7tRKXjAx4b+DJ8PkKXVy4E8CQN+HcIjUSaZx1XBlwXqML9dgyGO5LUAH+FaJkmVjUy4mbxJHrUkP5V0aGJRflKIFUKZ/pEptiXZnr8xlw/kBSSctIJOiwWBwowfFLJTjJmrwER75dbDYK8B+ARZG8cNiBCFpFtO5aLU3V6w0pUml53BEjBuyCM+b7v/97m7wZ8mZBdNCPUhkFAJNq3Mm+F88gQS3WvIpt1WpfuUi68cZ/Tvjxx3WPcjtc5PI5cz5SSLqK/R0Ov5RKW1trU/DAqI2l7hk04Rm0R59nNbAIac+26upALjhYqgBYqnLtDBs2zA3bmXv16tXnjjseBP/DVkVUUO38LP9oGknJhtyZtr/v229/ksP3CRZyjCZHGxZ7SC3PjL6TyfhO7gGj0YrU7zIFuGm3d0HKekV022DQYWeGF4BYLvAUTQCw4sM6LiIXS9cUi281y4rzZ2eHFWON3Zbvw1Co1mE2O2qvv/6SQ5CGX4vMuc1qx8TCOxMgbI7RaEkoU3nhhaNWYMF7EI4Tyc8veOnhh5+g5DFA1wDA3JBiUb0HwPVBtjrDg3eM4rixAC6JFy2WrBzW3o8YMeI3ZP+ZFi/+rwSOyxvT4HFs8DA5zBs3SsTTiibq3cWH4FRgWYth8ODB85EF0B/AwvbZswOSbLQ8qp4iY4tkzIvQeW+yyOmAuSUTGYjuVNmYarZO9NmSJV9nVVbWhuvVJwT5IzmVyLsQbQkIMFnWcjo63zUEeplBFs1WwRyPecvP0ik+i3zPc/bk80u/laDCFNzX6QAgft21a2dX/M3z0v7keaFvomhagdh0MuFEhmF1dV+oaiQvP9hLUIHzJgNA5Byhr6WQTdVBhURPpv55W7eADiq0vTsoeBXilACa+1ISgApCSUAxHKZRAsH/BjV85ANIyDi8j4IKP2MS7Q49e5AxSrX/JIOiNKhqSzGJivsvLcxVMkCEPCQjSNGFjQqowO1UuQ3qJlGbbcCAExRRarXBaiUUvPPOiGnJkpPO+vLLz+chgrIOxyI7tuoCSDhSJ5xwglvwMSSylQxUoE2ZirsUnTXicU2rc8IdtWbWaJBSi46jAc5J9BjxxKbrUPvvg+a7p8bnOyHqTJeUfGgUpTNiZyxYsJjIzGaEUJ6pwIWMnACL25Ms1OHItFRVmaJkFfxckKTKjZsoqyI2G4XOeSDgAgeIpRaLn+iCxuUyG5HwochGiQUVRo4c+B2id+3NZuvvc+bMkiKhotlseSZUw8iBtUSPi+bPhdOnZQexSPrHP664AL/vKdwXANfOwsKif40bd/F8eUox+FewSAyAJC0St/iLPVddtowZ2TI+1WwZsT1JXcFBm4eS4grUC6vW544fP3oR7sexyFT5eebMOYPtdomcMWXjwjdV7X/Kg+gbKCzAd9aGDZX23FypTCDa/P78CKPR8s9CoRxbTU1+IC9P+TnLv5ABEN2WgAQixZZcHDTW3KJUTHyOkjHpt4a6egWwqAaY9emTYfz4YymdXtFExFv+ITMSGAWP3XbdunWRKVOmRD//8MMP7ZCWtldU9Ijj8YjJhHoaJQWX8/eENPmk5Ic8p9Z3dsxcSBCepRl/RydRZdy9qgetU/5ep09fkmW354iFOjMbuJgmXwP5IZ5GJyElCaNd3bsf/MBzzz3zFH5bchuQJ4HzF4FlaTzpAOyxY0/2t4rvJvEyoFORiu/XKOioYleCJ1wkd0XnfWWgo5QlMFA8APljzW/1oALLweSNzxszKJ+CP9TzwAO7X/ndd18/g7+FAg1lS1l6omha5+10FED2cCE1Kagg/BvQPCqbDiqk87Tq27YlC+igQlu6W3VjpSwU0WEuoOJewM15OXVo90+YREfHRjw40XASzkGvwgRyOhbUn9XWulGf6eXnZCCOcyg4dvI0kBhHi9ZwU0XU99I5iWW8lt+K3xAVcqCWeS1qmQkmJAQUuFOKSZSTMomyXkOfkGCsLK/oik70X5rYYggF6bgwKpAEVPADVBiQcuGRbur7yJFnPgSng6Ubqk4cx9qpU/dOc+a8WgVQgTWhcU6q3LAyXg9eJx1EglpSyU3sb0ErAJKOokJzgwqx15ROdKYNj/UJXPcV9dcuEZjJ7dAU5Q+xdpb/HasnLl8k3Xxzz+xff/16N7MCuA/ToPHPb/h35axZ/ovy8lZLjnZlZW8FWKN2vsLCNQBRfG7yeojv1cAiZioEApZcpognyVTYjDG1RynRk9OmvX1Hbe02TVkdqUgqk9lJ/063gJoFZEBwyoV6376nnvjNN1+9j5R6Lsy4KBV8AYyWD5Mffy/n7X44xjvoUSJJ+THTGWvMe4hABYsPYheUnKdsDLKQXwiAJEma6c9xIU+SYfrk0cV1M4IKzDbgeAksEJjiHCop7CSx6934mpmX9BOqACp0rwcV3AAVCDyQLJpBEDbal6o9BCNWwidEWUz7JzZv3kTf8cb6beLKBPi5VlAhxVjrT1H3T/qggvYgCw4fhBoWZUdfQF+BTrAortF/BRGwD+/YFldyUxuf/plugb2xgA4q7I3VWn4fRvpZr9WnJYfCl319yqVE3iPGAvmbHUgpNOy3X6fze/bstRaKBFfBqb4CmQpVSH2nXGLZEUcc0e/BBx/chAhpdD+m9u7Y4UPApa7uG1FRPxxqaVG5bt1dkdj0v6aIqO8N2q2Bdf0HTKKHTJw4ufTxxx8iqp+0aZhEN+MA+6PPuPrqm+4fNeqs32PKSkjCdjN6NJslhlCQgBTlu1RLMBojoh57gWLx+/DDU03Lly9iZIKAB4GRiejkCiFARufuXRBOhT/8cEVemqACQSrBOaIgwBRjSRcAiakjVb1nbXihnpRxuimfgb2wKx1cAnGUsJOk1uStuUGF2POrLDwI/HJhcAo6/y/m2a1YJI2ZMuWhH/v3Py4lqLCXiyQ1cFOkNwcw1mytkVfVB17/ULdAAy2QzkKdc+GKFUsc9957G+cGLnz5W5JUSdAU73mtvxdBBj18+Bl/hz9CbhYCgIyYXxl7ady2Y0epvC4lAKLyHuJvn+D24ehU6xqJzgyA44qKit9DkKVARoDJUzPTjIpZUU6WZgQVxKW/iP9cgi5JaqK7ktiVpa2l6CQjfBqgwgsEFdxu17fg1SC4Tz+V90zBgcPP4A9tBDF0BFLQvJ/08Z5Vsz8HlaIcVHHLtD4De0AFSQEk6aJ+L4NXnK8o8b0Z/QDFIOv/4HFReuk77LDDdFBBzUD6Z23SAjqo0CZvG4RrDYaB6GQtbrG2dOkXAAjCFpA9BygzNGHChHMoTQhQ4H2Q8GyZOfNtSdbQ56u1Xn313z4Cp8CtX321di4ABkNeXv5DTz/98r9jB09iJC1133VEeX7UfZttVmu4HHXHUXBCyCWKY1MyCCR9YDt2B1DvXCUHMuRp4GJ7p7NdoUgnbyTmf3AqZD/Zvn2HmzZuXM8JNmnTQExEwkZGag6si3j4fsdEzvRKgglsQiWEzsHL/CBm8ctMEdb7cSFOSS0FYVYzLCgpuTUHnY6HFLmRG8Rsthjuvfeeoptvvrk8jUwFXgujI3/wkUOP4xxpClABx8wCV4ATLNI7UpVqUIHEZvNYmyIDZC8W6m0JVKDSDZ/lFehxUZ9WCCrIH2cuLLhIIDDiQDp3BM70s9u3/xG3gJHvxP+n6yAnATcleUD0G7Cg+48OKsRaWv+7OS2AhTIW6h01LdQTMO/zPU9QjvPG39C5EDZola1med0ll/ztrq1bf/snMie5K6PpUeJXuS2ee26t9fDDvRlaAO503kP8bf/73w84sLglWTMXneRXiuMTaAFQgZdPhQgGrKQsq6KiEj/mttd27dpBwIMReIIjDGowa5IcXwQWXOCfeA/vtyN79Tr+KNiCPAkMGrAskU1kHHLNUQEC4nyHIwsZWxUkW47LPpPfg3T8ERWOKfmhov8XJNupAkLMWkQmmtNqdUJe+Bi8Ryk5vod0VM7HVCfBmZnHkzzwwH0Zq1Z98DODVChJuv65515/WV7iRzUJSHdDvStU1bt375TcJqoXoX+oW6AVWkAHFVrhTdEwJMG+Sz1oIuAt0kg4ZbNVkyBNRMfEuBSp7ZzEUdJQfMklYw9DuhcX1SQRnIEX7oVyZQGm9uJzOAx1dd/MXCgrq1MTQLmoMSvLFa27BsIPFmhnjsvlp2OBSWpPTTZf2KgjjT7bmOywny0vGAz5Ucuc9AUeDAZMdrsDUfRQFciWVMmpBFlUJIKTmiLZ4FGqCAallEGUd/jC2dl7iKSGDx95J3S+rwIyb+jYsfOUp59+8jG3Ozvs8+3RReZ+cgI2jBcEbRFvv379SOYWTf+PXWBjuwuhI34BpJxOgOwXdbaFKghTKZnKGFUJUYmos76TaDrTERWSR+lIKKXjyPEZyM21VsomURJ6Mn2SWQvkgDiR/yeocMABXc9Yv379kjRBBZryBnQ+Y1PQmZ4ZbU0BKqQfxag29O/fX1OUOhKxu2UEnPJLif6fDrrT2b4wEulQPmhQ92QlOCwtysY9yGlsGa0GPgOq1yWe1yFDTpsEwrZ/YiP+9u9Blwjb5C0dZ171ZA38MI3I6yQ43ZSLMyKdm899QpUIDqkRQQU+F4zGWtIYawOtou+uW0DdAuks1JMsKLm4ZXCF8+N49Bla3+9Wq/0GpzPnIQDxIYAKnHPiFvNi5OmMNZ33kNbFLxe1q1atygK1iQf8C1HC2IY+W5g3MsGBYY7hdJAflkGL/nxXYeFswDsYXAmqFasscZW+SFCKR7lKwYHD7Qj2Ixs1w5AN9k/IZJvC4ZAbn7UXx+E1wy+U/Ldu3b407d69O99szrH6/ZUEKhCQyjMJv1AMWPiHNTWBwhxsCv/QjcyJqA+oJE6uNkB4wgofDKTBfhflKik3FQhYVeWATSYSTFoQPAimnLdBEgrOHJPEmXP++cNXh0LB/cFdcs3LL788E8EfBL7q4oDwUUk4yneyS+esaejTrO/fmiyggwqt6W5oH4uQFqR8mYhOa9+7kbZMkL7FKIJi9mGq2RVXTHoIkYGrMDkyo4CphHyBx2VaEKgAeputRfJsbxa//fv3qFZKJNYpAwiT+P1OGwmnjUab2+Mxe7Qw/6PUsxqOipQpEQtoXHjh+BkoDTmdkyjQ+W3PPPOKgmRO7VZYLMZMgh85OWbVWVzsU6dAEEQNpDE4evTQuTjP8cgGGfHYY8+vHDNm8EI4Aj2OOurIvnfffffPIIfKdLvrVAowZwcdDl8Y0l1TMdFdDnBixjvvvHOlkCssKDDmARwxkqEe6HuYRF/ycdbUZJ/+HgAAIABJREFUdMHfpVKkOz9/VTuALLWs+1aTGxT7iZTTVJEBbP8Y5cowEV+5bds2pqQmbZQ19flqTOPGDaBjIhqjJ0yRpUpANLWwKRa/6YMK8NSaN/U9apS2NFa+ByZPPu/xLVt+vbj+AljfywhZXEvHmU/1PO3N9+ks1EtLjxj1++9b5oJ4jr8pPp8JVRgaEVQgkMrfa3Y6Y90bW+j76BZIZYF0FuopotRCaYrP9ukAFb7HXObHIi2ZYs3TAK0vx8I0YjKZL0D0fXay8aY5VqobWJIs1KOn0gqANBWhH7mI4AtYmYFRPyhIR89TrAeEFOjs2Tf1++GH7+8CEIqsRmO1yWRE9lVEyi6EKoXkw9EXYdYqfAssvgMu+EHwCZRqJuLiL7xwwg1YqJ927rnjbp83b87TgYDvMCzqt8+Y8YYiuCG2t9nMDizOoURkTKlEJFSToBJKXodo9qqawhB80Tyz2V3DZwbEoRH6RLHPAhVAQqFMZMQaM73ezDKAEXjWNkQ3w3FD8hLd3r0H5tEHxDPAso9P0Qno8rmIawT5PZ6OgVTBgFS/J/173QKtyQI6qNCa7kZ6Y+ELlgi7KtN9eofau6211oSJ+rWzzupPVmCis++jM+VNkmCSt5Ze+KRY/CoAExFNTRH5ZfrzdqDyBhCqvfHHH3+MpBJCaalSzlFOwBYKZTuQ7cDMB69c35tM3HJbbdq0yZKT087p8fhCs2ZNy3777bmb4CesnjPn3aE33TS5x/r1Py6GHvQrr7768s0ANOw+XyTbbs+qDASqwgKVv+iic2cAWDgNoEPZSSedNnTixEm/kqHeBpcBKn1JQQ2OBUkgBcGgtTYRQz1Y/iW+Dbk2OCMDOB8mZyWmRPT+pZdeyl2wYMEvmOi3IZpyICbdSJcu/jiyRsFIfuCBEYfLFQYOYQYIUweAQCbsn3AYpoAcc8Tzzz8Pea5RcQDIHjvOM8SS0e2jCiRtSYKVcnc7AMSVQE2B954ptDMSvaXaEqjA+mAoWaxD2i/LEc5EZyRPtTUiqEBnmfXaOqiwd1OdvlcjWiDNhTqUiJKSBjPFnuV+yATs+PLMmTOvTwAqkDiRmXsHAlQIH3HEkZfec88Lc4YO7ZFQ1pLHTHOsYqHujl2gk6OwouLLaCQc6hnkKwhifq/iefLzNxpRW6+w8pYtNkS8fzRTWvS77zK8l13WI6msZzq3iHMcCV617EN1H/gL4UjEI2VK/O1vF0zFYvsC/n/WrLdYSilJfXq9Zkii2qDsYazBXI7bFq9mwm05R+NeoWw2kAUwwTdo0OC1yFY4AD7Br4sXLz6CC3lIOUtzPud0HMhJ/8FsrstUkC/kxfiFZKdWsIZlJcjwK4nJnFQ1x17yJr2Kg5FTQZXfiSciqMBnQM9U0PIU6tu0FQvooEJbuVPx4yThHyWLFLrCzXk5WtlrVRZpH2OcTDvcgj4X/RF0KWLX0qBCkgWlyA6hg06GZBfVL8LhKqeGrIrpWNxf8Ne/9jrlgw+WfpjqHmmdbFSiGFygsOY8F50RejK8E1Y/NsXESNmrXpjg18+eHTxUzlDP9ENEHGLSAv+CdMhqid0+I8ODUo1aL5wAl1xu8IknnsibPHlyZV2ZitUo1wb3+zMDsRKCPJbI8hg3bvzPQAmqZs6cLnlZ8jTGWNshnd+JzEWr1+uPpv6/+ebcojfeeP1/4LF4+fnnp0XT5esk+oKQ6JM0sxM2jA3Sh+F8IdFnMnnj+AdMpjzpM0RPHCZTbYbRmKngpahPb1SAIbgmCUVBBkk1eT6cTmUJDJysiOD7qLOrCXa1R4EdeYmMGDwdw+rqQK7TaVUw/yPKFN648VhF5AXAVc6e2tA9l6+WYaKBLDR6gEZc/EaPCVDBC1DBDlCB74q+ye5XWwMVxo075zaowLD0R8jNqV5eI9mVaeLzxbn0TIVkT5L+XXNYQCzUuVDGYjrmHVVilAPpWHxzLrPgMyn1XG3x3adPnzMwz7wFkkAT3rE/l5YeOvqOO+74VVzL8OHD30YpY996qdfthx12xPj77pv6MzLvayyWHcji2U+Syo299qoqq7GIHhaaFk6FdBbqbrcxE+X2QVQAJAQKOB+IMZ188smUV06qhJTuvWNZqrC1mkQoCLd5vsiqVT9lu92+cGXlkdK8WT9fUGGKcyB5kaSWTlaFkI1GpoO7noBb8L7wUHwmCLawvHcHtsk1mXIy+vXrlTCrS4whXVLHJuQiImBAokoqYzCwFNeSqKeleyv17XULtBoL6KBCq7kVaQ9EMPxTVun/0t67gTukM4HEKA+QBIiTg1wOahP+5qId6XRfYAKpwgTSr9EnEJYTpGJxTgIqiFRLDvNB9H+mAYCMcDpz5+fl5d6zZcuWuJrw2FuhNQNEpd5SSDz1xDHXonPRQub3TCD41hSEgpRj5H4zMDFzwbO3afrkR/gavRM6CfYu57HSiP4XgH9iNxzEL3fs2J6wVETI+oFEqRCBLBMl+uQAyLBhw+j05I0bd/WBZ589RgIA5ACI3OYFBV4JIBENkRRbOAwP1WSszswMIDUyoPie2wEYwGfOZKCCgteD+0QioMZGMxprqsnzAUAk4fs3VQaIGCs4Ty0mkzVPACCxz5L873RqQxFxglPkQ1TJqMhWATADWyoTWGy27AIANZ5g0BXlK1FLN6VSDI9rNPpdfn9GtCwFtaURgjDysU6aNOny8vLKB2pqqgxXXnllx8GDB0sRRTUwxuMBa2vY7h0w4Ch5CUwyUzTqd2KhzrpnAHBJHf9OnToVVlcHzcjaoh685+233+bvRbVlZhYUB4M1Hhw3acZQImAJdusKDpvvKW+JTKUrEJ17heVd7dtbjMcff7wmSclGNZR+MN0CsIAgH9RiDJfLZHU4gmZEsRMCwWWIX19//YRja2pq5oM3qQi8SAZsT5A5gGcfi3eDORIJB/LyCm556aU5r1gstUaQ5NnDYavL690mLepBvheX+s6IepcuXSK7du0Ka+Uz4GKZx1N7D2CRHneOPe/xxgUMtNhW6zZagxw8Xl2gKQ8yickVDRIQUL6NQ1DqmlkcnHMlvzANPytt+UktoEKM/5qU1yIGAOFcwPc8faG41tJguNb7r2+nWyAdC+igQjrWal3bEgndjk7WYEoHNmtLB1SIiZKLlzJBBS44mSLGBYadF5AO06/WVDcuvhcvXtkOfkk1mPeTLjxYo+90BvKKi7PKevRQpBsKRQUOk4BHF0x2SPULZMHh4H1I1q4GqPAYFC9u2bJlc0oODK2ggsrETDbmVejUfSajtQAZ+uOYn9XUJOWqYCoky1JOhH70zClTHrx+0qQJqa5LjUyOmRgn1RuDTpS0IE8DVCCB0282m70TotRREqhExk0SURfXTtZ9yno1JvFddDiN6fDwNyX4PgoL17RHZqibXBXiZPISGfEZF5SBgCUX3BqKTAUs6o3IelBE3+z23VjQOzJYGyq3pzzDRHzuctlQGxqO8LjybdUBFnMBgAIfMl2ivy2Xy2yMzUYRoALLaiyWPaACnXxksijGGg47HVddNeF1AEvH4xofefHFFyW980RgDGxVe/rppyvGmuI32Whfi6iblgOCGM6JrBbL6NHDvgDreREiqz9OmzaP+uxxzWy2Fnk8AbCqJ8+sSQQsXXDBiO9wDtwbo3vmzDe7y0+gIbtKy+Xo2+gW2CsL1JHxKWv4eaB169ZFpkyZogDm7rrrLqP4LFm0novfoUOHXgtwgYTR9TkGBr6TCHILOce0Iup7dXH72E7pggpaZBI1qFqwvJdZKgQVdqXwXaIWTzfDzuczu4YNSy4Xmo7vEuMPRMvO1B4JHVTYx34o+uVIFtBBhbb9IDASzegy06sU6ddNfVnpsBLvARW270T9Oid7kRrGYXLhyvEfhf5NU4AKCViJVU2UpEyAEUWmYHLhwsnuEkwg81D/l6lBIrAArO+bED0ph1LDIdg3pS7yXk7MAvgQoALPxTKZpRjrCI0T8w8AQA7hWFH3fQv2ZXRdWtCptN6QyfxXIOBfAYZmMtmTnIgOHJtY4EkSS+lMzEjdvxERp4cAKiSsRxRjSeJE8Bnjgpyp36O4fSOlkyvM0JiggvzA+lg/yZkw4eJr16//6U4+v+gJuWNag3NGQIiLn9LS0qRzKmqJHRUVYcvkyReWIItgHd+jyF445Omnn94c+/tKJ1MhFlg6++yzVwBQ6IVF2E/IhuC7VWp6poL6i0z/tO1bQOviN52ASNu3SsOvIJ00/QYERGIHSplQyggHwSnx7KxZC+7XAoSmCyo0MHs1zrgx/gCzYJi5ojontIZ5q+FPh34E3QJKC+igQtt+IpimzrR8ovBkR2+2Jk9hrFMN+EM6twel4CUlvmikgUR7VmtFdijkBfmguVIoDHBbkvAguiilTMP5/X3MmDGHTJw40cGoJRapZbEEerEXp5XNv5FAhc44PzkgCAgwqn8hJpAFGkEFQ0lJu9mIUp4L1ndmlXCxnLDt5cRMoGM9OlUPuqKL8hHW9eXhmF01ggrt8vOLvgAjcyeXKxokp2wpWfgJYonGCOju/PwCMD/XQkrTQ1DreXRGiZhhwMb9WBcJUGG93WjcVlBdvX037mtKUGXEiJHvbt++jVrZopRD1V4pnAheO+8V750OKiA1VeMzkHYaaVM4Zx98sKrktttuICdIQgZt3te25JzFjFVk01DW9WZ0Zp1FSx0aACyx5InM4/wBk0gtekydU0H1NaJ/uA9YQAcVmuYmpvN+3UvfJY6zqP5KWA5xVmamwzBu3MVHPv/8k3xPJm3Lli1D6YRTU+nm8uVr2mVkhGobUBIbN5YY9TJmyWSiq0pVJlCuSnWJ+ve6BVq1BXRQoVXfnpSDI0nOV+jT0Sek3LqRN6CDinpDE9INoy/Nykq7sXNnm+K5Qlp0JsoTs2MJ8i6/fMJN3bp1f+f777+5A0BCn6Ki4ttfeOG5OYFAnc6vfLhkF2bttfiMRHkWSyjf5wtgwWF1y2uyQeynmKR27QqYs7IsTqgf1EQiDp/FsjNuEhOMwvn5a7NxTGTg+3bE1FEKzgGRqWDv3r370Ouuu23N5ZePZ91c0nbwwaVX/PHHb0/DVoz+Jy2B0EqAGZNCyFKSJ9FFloIYD7MMrkdt6Jjnn5+xUgvaz7KS8ePH/w2SjixdIGu2kPLjtbO2tQId2QxmA477ZHV1zXfl5WWUN2XtIO+bABX4bEoyUekyKD/66H+6L1z45gfYleUyHANlIuPaypUri6uqDMEhQ/pyTLGNvwuyVOdAcaO2Vy+WwOSiBCZ57T3ltsB3kK9SAhN3Aj1TocnBGi6OCQoxC0dVASIdp1ftGWrOz1TGKk/15m+LoCOf+4aAYJIzjn4DOklwo00HFZrzbuvnak4LTJ++JMtuzwmPHt07yu2S6Pxa59jmHH9rPVc671cuqm22av+gQYOixMlq1wVyRhMCSlnkoUnBV1EGwt7C3r37DLryyqVLR482JgIgpNOkm+mKwIgvVdlc3TvTVxQI2Kt37iz1qJUh8tzILjVt325G8MyfdfHFY/uWlZXNgO/7ExQt/srv6yTAXZJvDAJmSHBGLH5/KJDAd2mtj4M+Lt0CSS2ggwpt/wHZjEvgi1YiOmyNTe7IciHMbPRLLy3pVltb8RPS7KuQ7n4SiI0+NRpNtt69Tx52/fV3fmWz1VSCAT4KVsTWcgeDDpAveUAQ5wBLvNuzpyY72xAOk0RvT4tE7GaLZQ+bf3Ibhe0mkw0ASFBimxZt3LiRHyDNHzrNdQ3kTyD+y4AygX3jq6/OgzxmtQH10YoJT4AblEi65ZbbLv7ll03/QVr/Ha+//tlUudYxjyfY+ik7RZnEiopMz6hRpYEUNaQWnCOznkGZ0lrSAhpdTuzGMoDfQXxYc8klF/d//PHHf0r1jKhwVfTDPuegUwaUaiNWDtlisT26aNGyf9eTHXHxT2BhOLrQxooCKOmCCvUyYgQTlnH86KejM/NB0VLwagjm+ynIVrnP6VxZooWYKf2x2mwDBpxAluekLQUAEt13bzhAIN25KxWZWDos2nDOiuD4hAcO7J20rIqpxOAraY/z16TSZxclMNXVhchWSU7kJQNrKLv4AvoX6JJzFtvScXpT3aOm/l5lrNfjnGPQ+W4RYBxLwjo0IFPhS+x/DHp7dAXhrQ4qNPUd1o/fUhZI5z2gNaLeUtfSms6bjl0bOVsE8p/mDfCzapcsWXnQ1q32sosuOrH0o4+Wf59IkcpqdeeSY8Zo9JbL/cfqagvkLj1Rf5JEy5GIFSWtZh94g2rlnD44p1FIbvM+5ORkG91uL2Q1vTWQI02aZWk2m+AbmXPPP3/YR/D18tq1a3/tY489I3E6yQNj4AaCVKbNpIMKrelJ18fSGBbQQYXGsGLLHoPKDyQ7zEJP+sJrqWEmcWSphEDt6G/QCYpsQD2/AS/1deAeWIK/qbKQUAVCq9PNRSKI5PIjEVsFSi78YHWOY/MnylxWZjOSzM5iyc50u+27wmGvWUhKPf30ywULF877FHXKkjwQABADVAqkf2fMWADCNTWyuYzoed57753D58+f+V+AKLNeeGEGswlUG48ZDPocbnegqqDAqor2C6kpn89ns1pzcsDI75swYfRF5eUV92dkZM6cPv2tf8gzN8aOHXtxIBB8FKUK01599eW/u93Z0IFWyhkq5Qozi81mTHehUFUyTegkZSUslXgJnTWRL/NC01+oR7XJz8XuzDhgbSLLRj6rP7aUuaCBrHMXfxcYa5emAxWS6qhH77OGsUrbNlK5TtzzlW4UB46PP4Hme/TY6Yw1HRbturFGwRpG86n+wHdcXEun5jfR7665Pk8x1ksxjqfQbcgC+vjddz8YXU8uS2CQmRrPoscpQajwlZCIkwzqBGQoMxttOqjQXHdaP09zWyCdxa8OKmi/O7QreA3M4ICRFHgQAFHIfvKznihSxOLfWIlUVfgnAcwbSWWbCUYvXbq6GFMMFtb+cOxCnsccP37MAgRyjuvUqcut2dmODuvXr58En0RasyDY4ocvVYagytcvvzybfobUbDZEm8xmG1SLSPSoaHLlIi7qAZpDNSmC0Rpr5P5SIJAdcTj2qBERkAiH3fl+fzYIhs0eNWlnnoi+EmRIM//2t+HflpeX7x8OhyLwFzvgK1UflhmR+M6SCozXfqf0LXULtLwFdFCh5e9BQ0cg6nJPxoFYk9vqWhovz1ehkDAeE4e3pqaaL1xKCrEmPw4s2ZsIaSTiLk+VlpcinZ31+X9DZxTwEkT/ObkZwJOQ9HeE1HvTiSeuaj9y5Jm/uVyuz2fP/vqknJwtin0EWz+BDJvNQn6E6i1bLJ4+fTLijr1liw2o+1YjJkUHJsWccNgiLTRGjx60GAh8D4vFuq64uPDJJ554QuLZIGP+RRddtBDVI0eeccaQnsOHj1aw/8c+MGZzJI+IPGAFyYlI1ASCbzSGq6EDHhCTNs67P6Lyn0Gm69np06ffjqySiNcbysjJMTp8vnCVyVSL0hVlVgfPIeQCBUO+3R4pJwAybtyg/pAWvBHPxQncDlKPm998802SUKLtAUDk4xRgyHnn2V7DxH6+w5E1bvHiFe+XlXlqfL4TapOlUTYAAEn62/uzgwoNsCvlDxnFZ7lXXF2t1uhYa3gxahyrG6CCIz8/P4L3RcDn8/K9w0YgrUvsdaiACszs6Yge9+7QQYXW8BToY2gKC+igQlNYtY4PyencKd5BKU+ioaRBUuAAJ1YB/AC+o4KxC3me5IwzzliFYx0OJSgpKxTvQu63GYt1BIgi2ZTK5XbwwTbNmPHVoSUlu8LwNXLh7ti2b99EUvCkpRJNkDn4ot1uvzArK9sK/9WLsdMnZxBEtenv4pSPkr5BG7SADiq0wZsWM2TWG3PxTZZ7yue1upYGqCCPPL+CCzkbXZXYsKkipEuXfpGLioyMfv36JcyQqDfwb8iq6ISJzYAJJGFqtrgZzKoYMWLQepRCkDwwysYee7PSuS6VRRqzKFaiC/m4v+P/jHwa/vKXv4xBjd/riCQ8B5DjytJS5YJDWSe4Z6EuMjjk40Q2h5GphSxJAadmPmgW3PjbI0pU3n33XQfY7LfCEXhp5syFNzIKYTSGMuA/1IMKllA4XBmXLRIO12V22GxmB4ADq9erlDO84YZ/DN269bfncDDPySf3O23ixEm/Ll688LA5c2YtBRHmxQ8++Ph/Y+352GMPHfL552veB8iwFGUq16FSqIoAiNqPRKQnRiIZKIGJZNvtWZVeb3nUMWF0gwCJfN9IxJ+Fy7NC87ySnB/yiIfYTpTB+HzGApTsBGEXLpKjTU5eyg8JLDkckXzIOroZGUnGAWK3r0JkxuSsrXUiI6M0OtZ16+6KoG5VoYve0pkKDQAVWNpzITqvj2oiimi9xoV6q3gvahzrpQD1puK3Z3O7XXaAbMzSEW0d/sMypKgNVEAFAcLooEKruOv6IJrDAiKiTuUk+fm2bNkCED5T8VvAO9mqRWGpOcbdFs5RV7Za19RkPxFbQTMq5sZk1yUUODAXemOku+W70Z/5DpwKuZAV3uHx1E4AsLA85rg8J7MiSIgIAORTJ8ocHBpkvhuTjJhllnPRTfQR8vMLvzjiiMMGgzRSXkJ7Kr6nogUVsti+AqjQi5kdqYgi28LzoY9Rt4CwgA4q7BvPAln5WcdOucZWVwKxl6DCSbgWEo7dg84yCUVr4OI74V3XuPCS5ApZqgHUXELQ0QjoSLVzam348DG9/vvfhauhlJBUHg+Tt83pbF8YiXRAVkX3pGRHTKUOh6uca9a8vyNmASnkL7/HWA7neBYtWpl/0UXD/w/EmlRUiIIN+D/5Ekim+CY6AQ/DqFGjjp40adLm+tR3pl0zQkzCNwXQkuQeMOWaJTlT0JlJs9flDyR0Ki2dEn1PnXuuJUgHBkBF+X777XfiEUcc3XHlyhXLsPCa89Zbb40XtpeDIaNGnVhlNls3Lljw3gCj0eZG9YtHXtoi9hFESiBpzEQQBFkg1kqUtUQX6iRXIkAiv78EFbDWhbJFZrlaCQzVUwXHR0aGJTccjgRSZYCYzdk4hw/p64kBEDEGkJpaMzLMAMIM5QB1FCBC7HMIUAfXFbYjg1SRGhpLgsr9LJasfNSE4l3iJYN1tCHlFPagymhd47WhBCgXJKi1GIcs5TWeYwT7Zvr9mXD+IlVyu7KcB2U/irEzWwX8FyjuCUmOGaJWSwHaHI9j/ALiKwUo5/FYbeXlIWSfpCZoi7VJc/9NUAFkreEhQ4YkJZN7/vkvLYceGimqqPC5mFkDDpoD3e6KL+CMOwGq/TZ7duCA8eNzj0OpVD8ATyOQ4eWqrCzHtr6DsM2B2MYNewmOhuhlfvjhh3YuqHRHtrnvvH6+prYA505Ittpjz1OGvLzc3EDMgrcYpH7zamOB16Yeo378PRbQWoKSRI6ahLanoNP/lbIYW4g4+Wmc+gqeH6DCJsiHG6uqKguR6kn/i5xQnK9InMsm1MMMYAO/GnPZy/q7WP9V7EsW0EGFfeNuihr2lMoCLXG5ewkqcOHDdF9EwqWUXwVhXAuDClRvuBl1hhtQbpBVXV3Nujm2x9E/Rl9YP3lEzY1I+reIOh6CTAUu4hOWqSSZQONuXYoJlGRtLB2REHxKLz777NSO8+fP57lZXsHsFpILUn6OBEZUbSAw9WVBQSFI+rxVlMvE3yLtkXKVB8kHsXbtWuuuXe4ikPRVyGooxbPICZVghQRyIfUfAEgGAJC+AECMSRe/BEBycw2Wvn37kg8htnE8/0KndOUnOO5wRAQsU6dOrdM0VW8hlnO88877BzYNUWPDOBUEeemeoa8zd+zoKxKlGogNmWPLZWpq8kyZmSyDCQEo8GfV1horTCZKu9Y1u92CbBKXQspKXlYiN5OclVp87nIFC7Kzc3DvPIqsABKkyvcVoAIyO2oBxCjqaGOzUUQGSCiUVWky7ckAMZudIMbyK8ZKAASLZZs8W+X884fzfRCYOfNNEe2JDkULUWSS56PZviKogDV9ynmX98Rs9hWRL8Xr9UXvK2ywBaABiMiMYRJ6cuAAWujMImOqxhAKBZkOHM7NzZ04b948Rs9Um+7INtst10+kW0C3gIoFGggqMLDDjCyCRZTNlQIeLQQqMKPiLfTj8W43sSwW2asGgOXyq+Y470VngIwy8Fcje+YJ+C636u9i/eexL1kgpXOzL13sPnwtXGhxgciuWPi1hmtOR48XdXbtwuFc7+mn96R8oUgr+xr/l6QJRWtBUIFZAFzsmhAdBKliQGQqyIfHcghKPJagv4e6wReR1XAJHP5bqqqqkspJNiKoIE1c6MyeGEtQgQPs3/84plJTpm9/dAIJs9BZ98cyic3ohwBUMHi9Hkgg1RJ4IDkiGxfxBHZ4/ZLCRIKxClCBxyb/xAr0HelP9tUYa3+FAkf9OCSJzPr/G5AB0vu66/7xfYqJeR7uwcji4nZLBw8+f8RLL01VyJWKY4l/G5CmH3soxd86p8JaZH+4c6ur+6Leda+kwUR0XwLKRNNYUpD03jTXl0z7ZRZCqvPl52cYCwrcOUjiCASDFiqrSO2CC/r/A79NvkN8ABMgZWvcWVhY/HCHDh2q16375gzI9n5TWLjf+7ff/nrC8q1t2xaG9Ahtqjugf69bQLdAU1qggaCCUHaijxJVPkvfz5B8IjU/Q3HpWknBc3MLTx8wYGBVRYVn47Jlb12Fg/RC57zFgJMkFYwm+WbgX3j2/fffvxG+C4F7zaUjTXlP9GPrFmioBXRQoaEWbD37i8XWNfUvsFYzMupHl5TkgOzH4EENWTRKHasswIWGyst7Hi5kJLqivGDu3O9RJrC7oWUCcTZKESXn9gQ4WA5AXWJGCeeB6XcU/uR1UfruspiDvoQo+bji4uIvX3hhUb+hQ3skJT9sRFCBw8CiQ0LxuwBUkM4rm0BJdEhCNxGJno3/U2lhCLIqHnZ73VRRAAAgAElEQVS5ag4FqMCFyUR0KoyQeV5cG1MNVycZq5TJUW8HAhGFjTjZsxxjmrDxIYccdv1LLz3/fCq0H7Wbi0DWeGZtrXsOIva8zoRNBxU0qWpI9mtmcI+/MTpoChWItgQqJHvu5N+JmuPvvsvwXnZZD1UOELE9M12Q9u0gO3sqcjKt59e30y2gW0C3QFNaQCuosMfXUxBtM1uN5Zqb0Q8Q43z77U9y7PZQ9sCBfbcnk+Pm9osXry4AB5IJWZZJiau5LYNdKH30NZIa0q045L3wCw2dO3ca8csvv7yVaqxNeR/0Y+sWaEwL6KBCY1qzZY/FdDAuEhmFJXLbargVSH4YCtU6Epnn2muvHN2nzynv16kSmApMpnAtVIFqQ6HqSJ2SwMefAdWdNnPm/10rjsHUatR95wSD7hpK3wkyPPk5kL4P2aBCkudlIyM4w+vNLJOT3sWCGqNGGcLLl3+OSLxqlJxlC1ygc0FLG+eAkCeIMgELFqq0+/noLC0gcSbT85lpIUkdYfLwDh489PSJE2/7MjWosB71+dsKqqu378YCIek91LBQfxKnZ4ZBf4AK/+NYkqDyfGZ+Rn/nqademnzHHTdO3r17NwEqLuTOQCdBkgB4+vPvFAAIQYuv0KnisQb1g/tnZDgMZWU7WSpCYGBGoueBWRVjxw59dteuHcOxzWZ02pfn5/UQpGA6uFSyccEFF51yxRWXrk8FKnCs48dP+AZSpQchLZHlNJIkpVoTpRpwTHYwlTzRdvycIJTN5rEOGDCAWUJJm56p0OBMBQUplzC2DirooEKq357+vW4B3QKtywIrVnyf7fHYAqm4o/B+t4DnqDg311rZu7eCN4ecU1Z0kvxIwZHmCgiw9GzePCXZdbduX5r++MNgtViCBT6fx+X3230sURRWh5y5iaVvs2bNynrllVe34f8oW7O/tnPn9ot0UKF1PZv6aPbeAjqosPe2a417cgHJhVeUIK81DJKszOFwgRlkSR60aE02yfTOPnvEGSAYexMR/5969z75zEsvvdTUqVMxCcdqRe3xWWcN+x++z7nvvscOO/jgUkTtqlk3nAEpRWcwGKkBAOEXZHhq14uSYyxsLajpD6ZMc8vMjACcsUO6yFtD/WQeb8KECU8DoBgBoQepIer9OqL450LxwOD3+3aMGzfuoEGDJvu6dPErUtiw0B3ictVeC+Ke12fOnP8G676xu3fnzp3R7UCKqFi0Llr0ZWZ6KeI224ABJyRa0IpSBANKGnYUFOTfsGHDhukJngmCIVtg56p3311xaH2NOvksNqCzvIbPFMESXsM36EcJUKG6uhAAyGFqAAiBLmZvDAURX1ZGRqahvDx6CxLyfxx44F/+Xla26wlIdbJGn+CBXM5KAnTQyfFwLDJboFxpdmkBFR54YGr/1as/XgRQgWoCExL9NjSANdFd68pKEpZqKE4B56g9ZDNrBw06XqH+EDuOdMg6uaCGw5WjQtYZd3mQ0OL9TMRVodg+pgwpkalAdpbQ4YvbZy8dvq44EElbKZHIch7e/z1MkfhDBxV0UCHhA6p/oVtAt0CrtIDW97Y8G27t2mO9Qrlq7FjbMqMxcgp8ls0nnXRSz+uue8bl9VYgfrGHY0iNW4jGqFOqysz2+w1W+HmVGRB82mOkanAS2U3wVaX1ESW5AwFjPgiJffA3kxLsohzWZLc7EJhKTLI8btzI1eDi2h+qTZV9+pza/+ij536VimeqVd5AfVC6BVQsoIMK+95jsRmXxEUXZQUV5IYtdalUKais/CmMyLvaC5mpvawxXozJYSB5CvCyvRQqBS/JxsvFBOvQWPdP5QJIB72HiH4WJPoUKXGKSxRoMuQSc6xWJ9KDj0E6/x7SO0F2J3YikoyJJs/nMxnDkFWANJE00WDcd4IsjfVxUisqKp6MxfETmHgM+fl5Vzz77LOIuhcbIBag+nsi6RozNcxmR63D4Usa+cZEZgNJfl4oZPCQlV8AG/ILA9JdsHz5B6NKSw9bd+21t3+NtLwKNTnDESNGPInjMYPCQPIg2KPqyiuvOLBHj6FRQj1mbowdOxZlAbVzSACHY81ZvnzVtYIkECUplPV8FJ0cDKJJoMLq1aszq6oCeQAgdiEtMFr3rfKc2U444YSjCgraGRcteosLaspekpvhGHQeS9E6deryRFVVxd9BPCdlRNR/yZKFMegkk2SmwomoC6/s1eu0dlpI+qi1zQyQoUP7fQWHglkKf1UZp/RR+qBC49Zlanm2xdhbeqwJUlNVTStSU88446RtiWwvPr/xxhv3e+mll9YhW4akovJGVIoqN9Gm1TlNdc7W9H065Q8EdgDAZuI35k6VWdOarlEfi24B3QJ/Xgtw7uLVo3xUIqK127sYbbYKhQ9VVWU1Ohx2E1SkC6HYHEBgR+FnXHDBiO/gqxXAb/l9+vT5x2lVQwIBLs4ZzCIZsNUaLkcQC37ZHqwa/l44OzskBX8QCAijpCJfLgctsmDldw/+Y7imJgdEjUH4NhLBsWvnzpOjAaRzzzU/h7FSfetg7nf00UfnP/XUUyH9vf3n/Q3si1eugwr73l1l3Tvr36ML8Ja+RA1OP1+8IRP4zslTUFvrWef11nLxKBoj1d+hc2HLRe57VJRAhDa/kcoEoieSERrKsxoYcafk4unoTNtn+v7F4EnojHE8cNhhqlF66ZhcHPDfu+66yzhlypQIGNmjiHhJSYnxp59yor/Bnj0Nht27LbhWd1ZurtlbDkhIABtigDfccEPp+vUb3sTk1A7lG4bHHnvhUHAg7IqVM3zggQcO/eqr/63AZBsE0v4RFh2nkY24Z8/j+06adI0kHcn2xRefOv71rweZjWDo3v3gUbfffs/qWKR948b1tgcfvOtej8fbD1kaK0aOHH7X4MGDKzAhHllVVdP51lunvhmJWFEKsiWObAigRgTXGQE44rRYsjNNJn8Vr+GHH374hPKA11475bjTT++lkM6cOvXRk1atWvkm9t2GLJBjBg++VPG9x+OP5ORUhoPBEpTA1KUa2u2Y+iGFIJ/EeU3r1t0VISmdiJKfeWa/50OhwMn4KqH8aksv1NsSqNBUYy0qKnoV0Zzx4GAh6EhZLjYSNP4D/dvoDxb/0fB+kW/eJv6fDqjw3HNrrYcf7s2Ac+rS02jbxO3VB6lb4E9vAb639tvvD5YvSE34CnLD8DPM60a/3+YcNWrQZ1j8wwc0VhUUFI157rkFK7mQR+lhFd6XNmRDDpg27d01CEo5a2udINMuDYn5X83YdfLhSTM9o7shy6+4qsoQHDKkb0WyG0cJ7JhAB7kfpqJTYluUAHNOewoZidfrXDh/+p/BPmcAHVTY526pdEFcNBajkwNAIQnXEperweln6rwV3AO/QArtAETN3WA4J/mhUB7gsFmj/wP6GvTe6adSa588cPwg5AxjJw9x/ufwPZUdpIg2yNF8qbgP0rG5hgUCpSIZ4V+IPL+hKMH4cMeOHaeonOOG+slsKf4dgIX9ckzIHfHvUffd93MU7Z88uUtpefn2b6CO8Mybb755Ddb+mJwjSPWzuVGp4gmHveYiRVzYANDHjtpAl3HYsLMrAFoYXnvt1Swx+ceOQ0QfACo4jEZHxubNP4SnTZt28LfffistFAEk1ey3X8ebH3nkSUoySS0jw5J77bVXn7t588YpTqfzyWeffe1+NRtqSTUU+8HRsKIM0nnRRWP+5fHUnj5ixPDDUXqikKw0mfKkiInFEskMBLyZRmOmItMH3BxhZoTIxwK7SeENLICrGdFwOoOK7wHkRBC9kLJTMjI8RRiD1+ezR3+TRUX+iJy8lNvhmm3V1YFcp9NaBbnSaFkJ7l1448ZjFZku8iycdesMAFASc0AkAMxUH0+tbNdNBSrgPfAVFshHwzbHY4BUJ0nYNLxfku3eKr/TQYVWeVv0QekW0C3QzBbguxAg8/1QzroZ8yzPLuZYci1xgS4kho/EXLCewabi4qyyHj2SE9w2Q/DgeYyNfqwo+V2N/1+ATsUKkBzrZWvN/Cjpp2sGC+igQjMYuQVOcRbOyUXafejUxW3RxrRnm63aP2jQIEXEWTaoI/D/tVigWsE/IEk0gquAX5PojzwRfBmzMXuAGQsnpw8q+ME9sNdkegQUKGN4ETozKH5Mx+lPx/ispwd6bU/AEUAyRWYVvI/eDwuvTajzO6CyskJSY4g5D7MrhHRi+yVLVkXAZ+lXYS8WPBwESp5Lh83f4cg5BzWLg5G+ODFVhJSZJTi+BefnmP5Av7DeliytYPnLr+gvo78DtH/3G2+88RcAD0vxTHwxe3aQskzRhoW0kdwczFQQqYYk6yBHR1nZHmIk7iDIkdxuI6LcwaxRo4YuCgbDhe+8s5D3VNGCQYc0+YdCXofJFMlQARWidZZix0gEdSVoRmNNNWsv4dAkfKci5RL8C2Z3OOyLlp+oPRtGo8FiMlnzIHldgTRMCehI1LTwhdSlerowRntuOGyLcKzy4yFjBN8raAqQYeMpsFozPMGgUVGyhIwYxXgAFtnkhKniuIFAdiS21AeATDYybOzImknJbTJy5MjV4XDksOzsrDMBQrFcRmpqaad4rjOqqn7zJCivSma+VvtdOu8XDUBkq71OfWC6BXQL6BZIZYH27dtPQinckwDpqWhFdSlG/0Xkn0D7IvRhTQVyqwDy9K9K0eMAbwLyI0cO/gh+7F/wPcdGAm9ynb0hv05mNZx++ulZuCZPivLRVObRv9ct0GosoIMKreZWNPpAWIvOxSZruNY2+tHTOGAK6SCizoSfLeAo+Dw7O6cHCPpAjBNw4zMhHUcVBS44GVlm+UBhM4IK8sjz9zj34bz0dJz+NExl+P77722IziYCFVgGQrRFIhqEYkafb775aiXs9SP+PlTlPIKo8RpMdHMSEBp+Xr8vOQ786Uh1ygCQlDrL2DYzL+9g04ABR1G+6b/o59SPlwSRzERgaUk7fsYSGEYkCC6hzUdndgbLThSKDekAIHxevv76/Q533HHzhnA41MhEjYk5FficgCVaKnkpLFzTHqpUbpRoCLDHIAAS+b1jpkIgYMm1WoOKTAWmgbJmU76t3b4byiYOSdkE/zcic0XxPbetI6XivxYnMjaMLEGRH0OAKfLPCCqEww6v2RyRSaBWGwAKRIlWub3fn2O12/31hKmgvapvAIOMgYBVMRZwX9i9Xgt+0+GUXC+XXno+yVlLOnbsPHzKlPuZnZS0+Xxm17BhJ0btmmr71v69eL+kM069/CEda+nb6hbQLdBWLEAf8tRTT90AELsEY5ZImtEpJXkQ+mJ0yVloBlDhRpyGgRjhm9IfY2nDB8KWBBWGDz/jD2Tc8iMGgqTMhNjWVD5kW7mn+jj3TQvooMK+eV95VVyssVyAMoF8AbdYSwEqMKOCkoUPYkJ48PzzL/DWIJCKhRAXkVxMEOEVi2YqFzB97D4sEu9PTyVhrzIVSA44W2Y4KZrPv5tqQkgCKhDcuAf9dnRpUVwnvTjkhV27dnKBTlCBdpI3ghBcwP0PE92oBKACJ0VOysxuSWtSTgGAKAZCBRB+MHToUNkiNe6RnIlPzkOa/wosXjeWlZXR9qKensATnwV2iRMiXVDhssuGzd6+fdtZABWi9zFuBJINPnWCy8KB6MF2te/ln6Wj/tDSJQVtqPzhOEh6rEFGQxWyYKhYEW1qUl75+WuzUY5DDfGkGSCp7mVr+54EjOBtiQOJ1MYJYtuwHu1qbXdQH49uAd0CjWEB+pDgpLItW7aMPg4LMgmM58UeuylBhREjBm4AgbQ4J30DcvyQSJjzTld0EIHDETv0sGt+/fWXfwFUYEZgLNGwfC4zrlq1Kvu77zK8l12WvFSjMWyoH0O3QHNYQAcVmsPKLXeOh3Fqpu2PRX+9JYYhFt/gHgiuW7fOR7JCMY6YlPneyFI4B0SAFyGdv6i+dk4+ZD6rQ9H/jx/C4c6hlN7AgX23p0q9X7x4dYHDETSDJ0FRQ69mD5QJlMjKBES5ASeya9GjHA8tBCr8D2M4Gp3KGJdykXjrrdcc+emnn3Dh/TW6Gnj0MT7vffXVN4FD4KzfY8oqeuC7L9CjPBHpTMpNACpIt2TJkiW4BzZRqsHnheUSTCPsVH/P0i7VYKbC+PED3MgCQbQ91B7HkRwAtVZH4LRXIFTSn5gOKnySU1MTytag/rASfCF92rVrd8fGjRsJpCVt+yKnQqpr1r/XLaBbQLfAn8UCMYEp4UPGrV/SUSMScsxafEiU5f4EP/Mg+KYs3TsOXWQfvIj/M5OW/sl/0K8BEPwpqjGPQ6YlgYcOie6R8CHh83pT8T/8We6zfp1t3wI6qND272GyK2CkmlFdoqVd0VOmHTeFOYR0ULJj33vvvSWffLJqA9K3DT6fnws/1IAbyR9g7tCh403btv1xeygUPAIRbHxucC1YsOQQKCDaLRZ3OSKa0Trv2JprsgMjjVqKdm7fvh0TwqjotpBLjKtXj1n4MdtjC7rEYSAf/x6SnRNq1Y6zt3ZMsVCfh+OORKes5lOyyDPVPvi5muIHo/3nDhx45ml33HHLFzGgAp8PlpkQLGkNmQqS2TDZtwfpYe2gQceTa4GTOGsSWR5xGzrlRSlFtfCoo4669KGHnjAjrb4iVZR6yJAhHVetWv07QIUf8GyxFjJh00EF1KcghTNBZovCbumAUGkQY30AUOGU/Pz8//z2229RKddEN0wHFfb2baPvp1tAt4BugdZvAb7jPZ6OgUGDurPMoDf6NPTxsSNPN3tRY7br3ZiPbkegoxqZcx1xTgX5OciaX4LU5QRm0ZlAqUResEDATzWLG2fOnPmvWJUvjjk/f6MRqmEGlrqi3NOXTEGs9d8dfYS6BfZYQAcV9v2ngYvhJehz0Zmx0Oytrq58nkn+cqV8IhDa6PO3ZcsW4yWXTBwOKclZfCHjJW1YsGC5pDvw5JMP77dmzSdXQBTiCugKV5aWlo66++7/rI9E3FmhkLksHA4q6rxjLzAzM5LNau9QyJhQCePmm68+AwuYm848c9gtEyZcvHbcuDFXoQzjGh4LGRQPz5o1I06BACz+JhDEVYEgLimZXjoGlxEaqo1VZJ7wkIMhc/SFTOboQ3x2Uv25iKJT9YFEne9BYaHr3Xc/eNRxxx21HWSVBBHkjUR8JL/8Kz9MR6qzqTIVYha0lRgWr0dkYRDoYWnMSZjkNz322DOnHXjgftuTkIBK13rkkUf2+v33ravLy3cz8p2UvLQpQAU6HIsXr2xnMnmrVe6B4obMnbs60+kM5AEs2ZUqpX3p0qW5JlNORr9+vRJmXoiD47qYARTp379/SqJE3gMtPAVNBCq0gxO3He+HH1ACkxQAqn9mSZoVTAUspfM71LfVLaBbQLeAboHWYQEZcExeK6o9UN3qETlnUd1I19hyckyFQmbaYPgL+Jmq4/xDEjhTkQpeaJbNFq4gsTAVrcTVYp7EPnXkxRdeOPyeSCR8RXFxybRHHnn6BjV/86WXnu38wQdL30PQC1mxju1du+5/5UMPPSRKN5MaEVm8CEw1ng/ZOu6YPoo/qwV0UOHPceeZGk9Cm67oKRcfLWWSAQPGZX388RsuILzkLPgE4yDJJBu5DR5DZ9r6LegPJKp7j6257tbtS9OuXW4JnIhEOpTLJxi5XCIWpf+HCeGUnJxcZklsQz1cB2RKQD3Aef9rr73yLyVBXTa2qQMytCz80rGnSMnjPliARsEKIXc4ceJ5Y8vKdj1hsVjfev31N6+z2eyQVPK4Zs16O3P27Bfng2Gf5JxSgy0wzggkCnNumzXrrekul80NUMZjseyUjjthwoRjgbyvAqneG//973/PBYFgxG5fhTnRkLNpU8auiROPDSYrLUkBgCgue8mSr7MqK38Ka2HojwEVBI/GAhxwHLoAW15Fhsr4wsKij1955eX+qUCFgw8++LRdu8qWA1SQnp9k96QpQIUmiqAQBGr0Ug1m4Tid7UsCgayqoUN7JOPASIuDI41MBUR7cn149iyI5CQFDHkfNajLpPMT1LfVLaBbQLeAboFWZIGFC1cUQQ3JOmXKzcdv2PDzPPg2FqvV9tnkydee17Pn8dE5Kn2Z6aDTaLSW09eSy0ULf4smmDr1rs5fffX5V/C1ts+cOf1QeWYsv5dnxzIz1uUyZ2ZnhwI7d+6UlJNQ9huRl/3yM/qWdNFakYn1oegWaBQL6KBCo5ix1R+Eqe1vo6ulx7eawVNN4JZbbjl1w4YNTHX/N7pg+ydJn3xxMRiLqdXjx4+/49dffz0P3zEljqlwUfZ5+UUhol8si+gnul6JX6CgoNDg9XoMABWoOnAZumrJSFNpDK9evTrT7TY7AoFIAGSBUZI2OUP/yJED/2c0mg1vvPF2/2AwhGv2umPlDO+++9bjf//9tzOhqPH700/PfgGiEZAzDFWFQmHqOkttwoQxc4HW9zn88COH3HLLXVRYAEhiNwMwsYdC9rJYSUCxH0g0pckQk6uxDFoOWlj3585dmltSYrVityBKG8JOZ1AxofKYUDZgXSLG4ClCYN+LTBDXPfdc4fz666+nA9Tpz+8AgEzD4vTSv//9QcuXXy4qR0Q7o1OnAw6+9dbrNyZB+9uhrGaL3Z5hA6igJr+peCbSITSUlWooZBpjH7K2BSpEACqsbFFQoaCgaA0cxOOhbHImbPluspdUCiLYVvN+0weiW0C3gG4B3QLpW2DBghUUhbIgoyAwefIFxyCr9B0ACyR/LjvyyOP+euutj+7kUSsrLcbOnb0od/UwOOWpqamBn7Gn5FWcedQoQ3jRoi8zWf6gJTCEbNVKlDnkglOBgQ1mSiZsGkmp0zeCvodugTZgAR1UaAM3qZGGyBR3Eg+yJqxFuBVSXUeSdPp/Yl+WH2xG78rjQHZvCwrYupB4r75diH8Z1Y5rMcR/CYeBBes1qIcjay+BhaSLTy4SO3Zc5Wjs1DWN0X+SVQ7t06fP6eCi+AJp31EjyC9uT2rgOozVV1RW5qnx+U4Aqr/OPHnyaT2YpQAbrlqwYMFpNTV5psxMm9FiCVqCQY/N4ymu7tbNG5GXqIhjg2k+CnYguyGghVPirbeWFebnO61+f2U4FgCJvSEmkwUASNAN+owom//VV19xXlnZzhsBLpRgcv/5kENKr3W5ag+oqNj1BHD/mc888wrTIeOa1RoIA3x6IBAIXtS+fYcZDz/80HXyjTCWMAAbBcBhsYTJ2YC0SVON3e4LyyMYYl8RrYBaYyHG64NUpKJcpbw8Q1ESw6wYhyOSH5stIh8LJCNDIlsE0o/O2loniEVLo8dZt+6uCLStJeBFtKbJVGh5UKG09IhRv/++ZS5AhZ9wrYck/NHiCx1USGYd/TvdAroFdAu0bQskyHQkgfbB6PQTWBp6B+ZHU69ep6HMMBdlhkfFlnoqjPDee+vtRuO2gurqwt2jRx+mGpASO3Tr1m1wZWXVot27yzj/HoP+bSKL6qBC237W9NE3zAI6qNAw+7WlvUdgsIy+P44ucQW0tpYEVGDGAMkI2bgA3AbJuQ4AAYyNCypY383NdQ4Cd0PQ6/W2w3kSgi/PPbfWevjh3gzUtLtjF3oNsSvr6X2+GtO4cXHcB/LDHok/vm7fvuOC6dPfnnD66T0pr5SwJYiSC36GwdgxqmohrquxNe9TkenJayMLC9e0xyLdjQV2DQGQnJwt0fcUshEu9Pl8j4EnAmvwjP8iBXKwx1NbPmvWis4FBd64VPnaWrtpxIjTvkJNh3fGjHlDLJaQ4p6SF4PPkdx4wWA4h2mUyNqoAqhgQsBD8T23DwSs9cCKqcBkCtfKARC1G2E2Z+MYzBaxIlukNpotor6tCRkdZnAlGMqRwaEAEWK3t1iMmaj3RGaJUQEsEUyJBUMslqx8kdkiPw6AJQAXdfWjbCztMRpNuT5fpDYjwyyTaaw2ANBRgCVUycBxYS93DRU7xDFYoxqb6YLxZAMUsgOQUXA6xJKr8hgOhz9/zJhhm1yuGuvgwSPbX3TR1RJoI0p35OP3+TIzu3cvrtXJrhry5tH31S2gW0C3QOu0QJKFOjNwqQrGOZplEO/de+/DN5166gk7Y0ip4y4sXT6g8867YCqkIqk8VYFekMhSdWPdD/LZyUsHW6el9VHpFmiYBXRQoWH2a2t7UwkiC70LelJktiUuLAmoIC2iZWPa6HTmdgPTbgSggniGE8oEak1RN5utSwAqnF5U1P6Yn3/+nvKNCVtTLb41otwEPLZDFWPp/PlzR6SaPBPILAkpJIXdWILSsWNHe6pjpvt8pAIV5Mc7/vgTRm7atP5gZEQQ+FB7Tplx8wgWsWchLdEEQk2wLQdA/WlYqzIupitOKygoeHzWrAVTNcgZGtIpf0ikkkAgRzmWdeb8fF9Rbe2ebBE5WMJtRbYIEhYALLmyg0E7aj33ZDzY7RZjVpYrmiXCfQB+oSY002K3RxRgCcEUOfEUt3W5ggWwF+zpUWRVyEtruJ0AFUymSG0kIgcV+J2S48Dvz7Hm5BiRVeGtMZtJh1rXzGYngBe/YqxIM7WHw5Ysvz+cMlPKbLZlX375BXMqKiqO2W+/Tlc+8sgT5NRI2LTwP6T7zOrb6xbQLaBbQLdAy1sghV90BEZIZay/cOoBz5L7uOP+ehRAA/q7CVu6oEK9HDLLROkz/Q2dPlRc05ht2vJG1UegW6AJLKCDCk1g1FZ8SFFGcCPGyAVbq2op1AQY3YyiwwAVpLEjPZr/ECQR/Atx16RVHi8jI/sUh8P+ASLhb7vdrrOTGaeFQQWJ/wFsxL8sWPDWUakAgASTJ+vUB6IrFr/pKDqk8/BoBRXIVXH55VcEEb2GtKh3Dc7B+6BKLtqhQ4dBiLw/D56EToiCn4ztKD0Z2+hYHHjuued2mTDhymBzgQqxg9A5FerKFOods21y+9x5Z8RUWipFmqItL2914Q03/P20b7/9ejayJlbMnu2XODViM1f4iZ6pkPp1QaIAACAASURBVM4vUd9Wt4BuAd0CbcsCGoMtvKifwYvV3e/3bXC5XN2TXeVeggosxVuOTn+0WO34OqjQtp4tfbSNawEdVGhce7aFo23FIJlSTWm+VtVSvIyvxmAJhFg4aLDDIxXa+iFq3JiOxtq6hE0rqGCx2B6EUsJNPp9/tttdQwLIhK2FQQWO6wdMnocceeQRh8JuSa8/weRJmdG+6Jnyi2xpUMFuzxqclZXxTj2owKFRTpJSqJ/F3oyFC9c6SLR05ZXX1G7atFatBIRSg/x8Fxa03dUWtGo3uDEyFWKPmyBbRPX5EtdVXd13Zyq+in2VU0F2D0AFaiAJF7NzVJvOqZDsTaV/p1tAt4BugbZtgTRABUNRUfEOlLCWgBuLZZ0s71RtzMqEylEhMugqUskRg5crKxzOcK5Z03fHnXcaGajoiq5KIqyDCm37WdNH3zAL6KBCw+zXFve+G4O+HZ28CuRXaDWtPpqdjZr1EGrdo7XkXq8vDImeyLvvvut4/vnn5/v9gd7gVMC4jRvmzJl9jFAN4IXE1lzX1HSJ5OdXFgWDFtenn77nSsJ/MAIgxXwQQBqOPfaYomXLlinqvmON1FRlAmlMnuMAKkyzWi3X7dix41/JbmICUOFV7EPFDMU7oKlABa0LP7PZshmA0f7497xdu3Z0wvim1l8bb7gibV/D4tuGfSjr9CUkSPtBTcMB52F7qgce9x7cB05D//7HJX0GeBytgFU6UREN1xW9hD8BqEBAgeUSqlEhGkLrs5Xqvuvf6xbQLaBbQLdA67MA/K3MvLyDTanIFzly+HhdH3300R+h/GDHnyvQT1W7onSyBw877JjSysqyu7dv33ZKKBSEfyC1l9AvjT02x4oSUkuqDNLWZ2V9RLoFGm4BHVRouA3b2hG40GK2AiXwWJveahoX1AALHND5DYEkL1qPHUuWR/WAyZOvfgpqAMMhmfjkwQeXvnnNNTepRutJkBeJeAuMxnC1XE6RF01tYnHxY8ee93kkYujSu3efC6F9vMxiyfBbLLUKUjpuK+QQPR4rCOpqQ4mUF/bWqAlYjuMO1717d2dFReUWlGlsAJEg+QQSNiLnXq8pv7g4q6xHjx6CJFCASwSY7hU7c/Hr9zttWmQi07lGrQs/8FpIZJnIGhm1c+c2EouyhpFsy1eh/0d+To2LbwIRn8IGI0gqOGDAAEl6KlnTKEFqALmkafHilWCa9oJpOimxpiEdUIHPQDhchajI+4iKKNUeYseNsUI+y2Dp27cvlCKSt+XLl7cLh3O9qYg9YSsLnpfi3FxrZe/evSWt7UQtnetKVP6gdmxZpoIOKqS6sfr3ugV0C+gW2IctoDH6D18vYnj33Q/b3XTT33uuW7fuDZiE/q7BaDQG0EHyDS3u+kAKglcRSFIHUCoRRskrSR4rsA1lr5nhKBpIi43ZIIQGv7CVJZngGo4EoM70XWlp6fipU6f+WlVlNRYVxRtfBxX24QdSv7SEFtBBhT/nw/EALvtmdKaVv95aTKBR+UAa7v777/+v3bt3X8M0edRcG15/PSiVRcTWXHOBTCk/o9HmBgjgw8QgPfPV1aDNz/RIwMUNN9xQ+sMPP34CIeS5r7wy77ZQyO+yWEAnFw7HqQnI5RAhJRgaMOCElIvUdOz79tuf5HCCcruzMdFtiUodAjiIlJSURP9Gdobp0kvP3A4yPAPAmI6xEoY8Z05OTZj7sebcbs8E8Z+l3OPZGKRu84QJecd6va7PMGHWzp4dcIo0e42TdzqXJG2rFVTo0qXLgW537fcgX8wACMBIAKVQH6s/oeJ9JVISBw7suwPXkUglgTZ7D9d1nlZQQasEaTqRjmZYfDdaVkU6pRqrV6/OrKoK5GnR+l669AsoWlRl9OvXT5UjQ/5QyYAd/r74204wV0WMn3yyKhvSp14ZYJb286nvoFtAt4BuAd0CrdMC9Eu4qgchs+QDJVrI87vKykBWVpYh+NBDD+XC73gZfEul+BiKDJJymA+93lcwmhG8Aimy3wIFJTPAAswxEQIQCl8Cn4fx2c95ebmzIOP9/KhRo1xyX4w+FvwWaVzI9DRUVHSLbNu2MJQqINA6La2PSrdAwyyggwoNs19b3ZtILNPAN6Mf3louIo3UfwNe6qtQM9cbZDxi+CfgP9QOVqTIa1z4PYn9JhUUFI+dNeuND2Mi+qrmaaoyAUaJcULLzp12gB5l0d8nMjgUTPovvPBC4QcfrNgUiRhXv/LKrFHJ7iFQdUmi0OczlFsseyQKzz9/+BbICf4+ffp82i7amKWhJfU/neeGafpUGcjMDPhjAZDHH5+S//HHS78FiJOPyMGLxcUdyrZu/fVyTPZ5+Cx6GgJHV111UMGuXb/0DAaD76WIfPMZ/x2djJ4P4vwPtSSokCBbRNWEexnRbzRQIR0ARGO2iHSde1mq8T52ZabKT+gkyVI0SpGuWrUq+7vvMryXXRbNwknn0dS31S2gW0C3gG6BVmwBLNBNyAqVsg7Y5At58ZlY0OfnZxi7dfNGUP4Q2blzZzQQAzCA/4/+XZe5oDfdAroFGtMCOqjQmNZsW8d6FcNlTT2JDp9rDUNPB1Q4+OBDb/r99y33I1OB6dmUyWSLq3Ej98Gjjz5+Vnl59Vfr13+XSGKoN/b9KCPDsfXRR584ubj44t9TEeQ1Faig9T4Aiu+ABdUffn/wo2DQfzJVE5CBoNi9W7cvTZhUTZlo4GPMrqmxAFRwhoLBaikDY8yYk+dCPnDgiSf273r77ddXMYuDZR3I6g+mSpHXOk6x3ZIlq0ooVfjww/cd/sMP312LwHOwc+cur91114OfTJ78t4kg3LyT2yIl0QBgAfKHLsMhh5QOxf3NR5nLKR07dl40Zcr9awCEbMZ1S84FotMVuGcB1Di++dprr9wF0CCKQDzwwAOHfvXVVyvgOJSNGjWu1/Dhw0NGo92C41NjOtoEX4f8M7/flG+z2VEm4nGJchf594yWkMcjHPaamQXjcjELxhwtEygq8lPqVBHtUMsWibXhqFEGRkQiOqhgMMRki2yBrUgsGwcs6KBCur9EfXvdAroFdAvoFtAtoFtAt0DjW0AHFRrfpm3liFyY/cK1GTqld1Jqxzf1hTHqaTD8YRg6dCjr25I2EuRdcsnYAVu3bn1VtuEt+D9LOwgSXIL+EjgX7s7Kyu6PdHoDFoP34LM7Ehw4YLdnWEaNGtvjrLNe/joVqNBUZQKprlt8T+T+4Ycf9qAW8HNE7fsk2y9JNJmKGiwtiJbBNNV1ycof3kd2xIkimx2LaGYTlBiNBhsW/B+in8zcRZa1IG1x2fz5q4bJr23kyBPdyLwIY7v/Z+864KOqsve8N71mUggdMVgQXBsWihFdQEBlAYEIqGAFy+7aVte1Aav/tZe1r0pZUFQiTRGkrShKLICrAmJjEQGRhJTJZPrM+3/nkTfOm0yFBJJw7u93TPLKffd+983g+e4531mP6yDEJJxMZUXz89tcNmfOv99Vrr388svHV1VVPZeXV3DXjBnzXhLFkM3vl3QgTqpj+4vX66BzOp01F6UqAxqNry423SUeY9LrQDQlRJvCNfF6HQ2vTRwtknjdDJhXCERZRPWZRPBnBJiodlckye6gPgQBL3hMA8bQA5FPRZskefP0epM3FBJUOgnx2iEU0REOW+1abV0t5g8c9rdg0CZZLH4VWYJ1MuMaCi2tBrZRDZL96Tsh1VipUgfWGYlFVlVUBRFdGs0PcVCY22i1gQDmK1f1GD58+CYQCMfAvp87N3iCcnFV1UaxqKjSsm1bnocjFVJ9C/A5RoARYAQYAUaAEWAEmg4BJhWaDtuW0PMfMMhS2Aew8w/3gKn6A3bWwyUlJSnF4WicRCrccMMVvbZt2/ZOzLg/xu+/hxFZ0oGOk7iOHX5XPalAh06GfRU31+34+yjsfKPywxkjJSm0HLniKcfQVM53pmtAkQlXXnlllc/n+xyO14BU95FOg9EYtg0Zcs4vcddRikAtjCJVKGKFQtSJZNIh1FCVRpLpuJJdR6TCrl1Of0lJT6pUcSPsORhhfAVMkTn6L0Lve2/YsKnTtGl3/QASiLqL/46id/Uc2H8wxhuhhTH711/3nIG/74BRyVGlvYJfiFgiEcsNBxh6ryIglI5pd7y0VIN0lC3ajh39BRUV3lq/v2+UCCss/AARH16VHkeyaJFYvKCBIVK0SDCotwYCPrPVqqVyitHm8Rhx3q3CIxjUOUCyCKIYUJXUpFST+LUgUiESsfigTxVD2rk08dohgYBdbzaHcuDSu8ixV/oBkUNjU6XhUGoNIlscCLCojCc8Gj4/ZNHpLCAsAglxjb0eY3SiAgj4jXB0rJddNmojxtoOGH3573/PGxp7vSTVVQ4dOpTyZbkxAowAI8AIMAKMACPACBxiBJhUOMSAN8PHzcKYKA3isIs21peUDKWrGUwYxpTyewZ/9oQpFRBG4/dBsMl0nUIquN21cFACFJ1BO62UZx/rNMs7qhaLBSH1Zk1l5T4l4iHpcjWV853p+1FPKoBT8Ilw5pDeoIk6f/F9pAmnp93lNTCZmGiKeSUIUf8ZjyIioSuMRPtIjJHW8GmQCncsX76m6LnnnthSTyp0wXG6XmlUseRVWO+Y9dqGv4ksil3TOfj7MthA2Orly8vyLJaQNpMqCU0h1JiN9kBrSH+gSJoePaao/n3Jy/vcicIthj17esWJm5ZqoRkS92+ROlIBJcJsH374IQmLFlFKS2npx0fRC2E06oRAwGXYtcvi5kiFTL89+DpGgBFgBBgBRoARYAQaFwEmFRoXz5bYG+1WfwMjR5sE0ZLpDjT53IhU8Ho7BocOPTbljuPUqZLYu3eDUn6fY4BELPhgtGvblgaM3PidyNHvRCHySBNQ5rAZv9ButxJeTvnao3Ddzbj+KJAKREi8lGrCTeF8ZwMwkQrXXXfdP5G7fyN2b0nMjgQe58EoAkDV0jipVF6UdAZkwc5s6kFnOt4EpAJhTxEHP8EoWiYaOYIKHBdjDaZVVVWeCFKB1tGZ5DkLQSqMMJstEvQYKM4/PrJCeR/a4dyvMSUK0woaMqmwzCgI1rxMdv+zIUsOIlpkFNbwNRjVHaf1o7rjJMpKZT1ZqDHTDyJfxwgwAowAI8AIMAKMQBMhwKRCEwHbwrqlUOK3YSthFxyusZPzS8/etUsMFRb6o/nYbdq0UeVxl5eXY3femO9yaX25uZ46UgKmnUyUoXs6GAyNpz6wm1mJMkHIITcEjj32uFu2bNn8XCQSTflWprgVv1D0AgnA7UWaxAk6ne5MOLTkpKdMKcim/GVT4EmkQseOHS3YeXfFVkjAsyjfnOYVbWlIhbL6e2TnPRuxzEznlcTxIy0H0nSgpghsdgeh8A0JNdbUVJOmAkUkXJ7sORaLVYJmBko4VSb6HqN5/Q6WBwswqaCK7qGUl6StOVR/QKRD15kzZw786aef/oaBHl0/2FX4qUrTYlIh008hX8cIMAKMACPACDACjEDTIcCkQtNh29J6fhEDph36CTAKHT/kjSo1IPdcV11tFDp3NkTfTcozjx0M5ZZrtf4C5HL7sJutIhzee+9dp8dTp7v44pKKq64aNwPRCUOuuebGgS+99MwqOKmaDh3aT6qoqPgDUiEGwiEh/QDsdso7ngilpo1QQePxuBfAoblMqUUcX74IKQcSzFRZWRnORFSyKYCk0pPAxdy/f/9izJHEKZ+H0Ro2IESWLfvUYTZ7LUgroTKi8e11HBgLg+CgpvIQkgpEGlHoCK0tsT3HwKoglllLQo01NS6sV3AkjiXVdqCdb0RrXL5161ZKgYlv39XPiealyYZUiEmtSel80/vqcLTLl6T2yOdPHV1DUTjIVLEPHly8J10pq5UrV+bQ2iZZL9U898/LpRk4cGDaCAyal9+vdQ8f3q85kwprMcGzc3NzJXy2hfqSsZTag4ohDaNwmFRoim8X7pMRYAQYAUaAEWAEGIHsEGBSITu8WvPVtGNPaRC0Y90sqkEkA5t26XNzi2y7drn9v/udPUxlE/dfewxSHPaXS6R2ySXFn8NJ7Y6Q+g/Ky/eeF4lImqVL382N7/fRR5/qunbt+19Axb66X79zhh99dOevRowYEc2VqKnRCwWKlGDMzS6XK9DY4nC0SwySQJ4DkRkKsaE8ViE4du0K6RHVb83JyfHt3auTx3rJJee8GwoFz3U4HAPnzJnzER3D/ZGqqrAjFPIZXK7ivVu2TJOwCxxLxCgVIOTSok1EKojr1q2zwkn0wlFWcCXHllJvlLYev5yBag0gtqQXa2pqfkKpyNNwLGlVkjTh9CQGSO+FXAKhKUiFbHb0s9FJOIg0gWQfGUpr0YIAKQwGrTXDhvVKWV0lm3llQ5asWrUKBIgDBMiZqQgQej+0BQUFO/E52Ib0nhX4+5+whOQSkwpJl5xPMAKMACPACDACjAAjcMgQYFLhkEHdIh5EIf/vwT6EpQz/P5yzUUL/UU7Sg0oRDXIaYsb2Myo6mBAmXwAntRZOKqVX0Dvfq/6aDfU/5VB8hN3/fcmSJY+mr3wgCRTdkG7HOVuMlHnRfRQFAfE6ldI+HVcIDq9XbxDFoBPBF15Fdf+GG666qbq66q8dO3ae/OijT0erYhgMWks4rE2oun/XXbcN3L592+w2bdre8MwzT803GJwiuAzP0KFnqUoUJpoLRUvgOJlMgHTp0kVVQpAiOtaDKsjN/VEHIuOiffv2dV60aNELcBQjKBH4AxzCTkq/lMIhCNqn589//5677rph0nffffMQ0lW+xdyIWEgoQpnG+abKEiQASZUhNEiNaVMDWY2LLiom/YiULdNIhWyc78NPKkggFdY2OqmQzbwyJHb+gsV5NC8vb/eCBQt64rOYslIEkwrp3mY+zwgwAowAI8AIMAKMQNMjwKRC02Pc0p7wLAZMJf/SVkA4XBPLglT4HGJ+RWazVV9Vta8OjiuVTqSyivSTxBljqwr0Qb//dTqPF88//+S6wzG3DOdFESUbbTbHh2+9teR+ij7YXxV0jGb8eAM0CKSxp512Wvtp06bJzjPSSQSE3ecKggb1+az7SC3fanWLSNv4O5x+RdNAg4iHe15//XUSeSSSwJeeWNFoFA0MRCBI8SkqsfghFeUerVZzB1JOqHwhiWd+iHtOheaFHcQMCWsayTnEWBfPmvXGn7FRnYNyoRMhwHgb9XPrrXcec/rpZ0V310VRByLJrRFFs00URX0oVKciCkTRGb744kEVqOTx2ty5b99EfYCcyBXFcEAQDHU+nz9is4VVBEgwaJMsFr8cwYGx5aNfP0ooRnfHK1DcURRNKgILJSANVNJRrw+5kDrjJ7Ik/r3BnBBJ0x8RJx/Y9XqHZdeuU6naRbSNGaOJxJNTTROp0GJIBcKmAtFF+dBSGfP999+/leqzyKTC4fim4mcyAowAI8AIMAKMACOgRoBJBX4jEiFAaRAdYZQGoXKCmgNcGTrfNNQ5IBUuqy8TqQydSk6WwzbCVCHVTRH6nw1eik5C37596+BoNnBQ6/uicPBBSOvQLF68ogORCiUlguLsfolzJ8FUn+skTipV+SgiB65+jUms8+dsMCBSAc6fv2fPnsnKWSKiQ0KZTlMtRDC1gUDwUehVXIS5UZURueH3cqRoDEQkyTXt23eZ8fDDM382GEK2UEiqHDt24AacPxbO/ed33XXX0HPOOUd+Dpx+JcXF5nZrDSAIVCkSDz30UNG6dWUbbDb7E7NnL/gH3RNLKsD/RzSGV4URniEEg3o5MgRlD/NEMQTyQUxZhcRkMmoh6ZGr14tVICpSRcyAkNBAv0NnjURCabUPdDrBDMLFGA4L1RAajYTDLhUBAqJC8vuN8vtB87JawwGfz6AiwuKJk1DIoqXIFp0u7AGxQ1EccoslU5RjwMbg8RgcFkvAhWdF15bIo9pau+q9BJY2vKomn89M71G0gXCJUPRK7DFoZZBopqaurk61Xgrxolw7bpx+TU6O82xE6tz+6KPbKIooaauq2iieckrI/N//6rxcUjIVUnyOEWAEGAFGgBFgBBiBpkOASYWmw7Yl99wHg6cUCMpzp9+bVVOcbwja1cXpA8SPcz5IhYtjSAWqbkHq8Yqzo3r/s3GomwKQf/1rg/7EE30mkAruJKkV2/BcWQnfarX9PH/+0rOGDDmHIi+ISOgKuxh2KYzKaUYdtyRh50QcHQczw6KO45w5K6xGoz1SUtIn6ngmmyuRCkhB8SMFJRmpIN8KrYqfQSrknnrqKUchr56cahKGnAmThTLRouuQoEQhVYCgOX0C6x871hQ7+jR/EqWMilZmWiaSBpMo/YF2xEtLZY2GaDObN6L0YiBXkgxVcKIDcKKjeh7KRSBdxIoKg2A07oPzbUnkfIvxUR4gMxw+n1fndBorSZRUr3er3lMQKQIIDXksRCro9VIwEtGpCLJ44iQSMWnNZoMTKSZun68qSpbEkinKmIksCQTCTqTNVDcmWaLVSjYD4mzA5yQV36QxXHHFJUjDMfRBJZZPn39+Jol1pm2ZlL9M2wlfwAgwAowAI8AIMAKMACNwQAgwqXBAsB0RNz2KWVJ+8/2w+5rTjDNwvpXhIqTdgp1yMzQK5A1ipdziLPxOFQMUTQX5+hZAKkR3fmleCxa816GeVFCO01rdC6OyoMsUEJKQCrfj/COwL2CkWyA3Et7DjxDSHygtIWnLJuwcwpFXYsf9Fbe79iO/30/EADV6zh3146Tyj9HnJ6iSoFQm+R8u+iuM8j00y5eX5ZHzjLGqdsnru/ocP0+H9YWVZUsqNHaVhGy0B5pr+gMIPLFHjymqfzOSpXV067ZR/E1Adf+KCML+SAUiAGJfLIV4UY7deec1XcvLd38BoUaDVqsbP2PG0sXJXkRK5wkEXIZduyxujlRI9Ynlc4wAI8AIMAKMACPACDQdAkwqNB22raHn7ZgE7fpSuPrW5jKhDEgFRXDyyk6dOkFDwN7h22+/ociLqPOaaC4tgFRQUhZIA2HJm2++M6meVPgD5kNEAq0RhYtTisd8ZY4pBPKodOhlsGgZ0aYgFUjQcNKkya/s2fPLZQihT6nVkcL5JmJrWv2cqPZnII3wnyy+CSMS48NMSYWmqpKQDamQhixRvbqZz6tFaSpozjrrrBFbtmxZUFtbS1ENcgWPRC0bcqu5fH/xOBgBRoARYAQYAUaAEWhtCDCp0NpWtHHn0yzTIObN22zo2LHaSNUfaLpjxoxR5XkjpHsm8sYn4tQFcJLLAgGD4fzz+0LQMHVbseJLa3X1twj9L0kb+p+urwM5n4YsUUL6qes6OKnta2vDtnpSQXkcrdc6GAlRUolIuaVwvilagNIEKBz+KJi7KUiFsrIy88yZrx0zffoLXyFcn4ZE4ntjEmDUB6r/Jbfe+rdn77nndiJQ4hvdN6r+oBHzomoeyUoUvoJTV8PawX5dsWJdocEQCKSrJjBvXstyvlsrqUDzwud6NbQ2TsT6PQW7JcH7gKgHSUC5UtumTSYfRyokQoiPMQKMACPACDACjAAj0PQIMKnQ9Bi39Cco1SCmYCJ/bw6TUTQVUo3l+uuv7/nCCy9sxs44drUtOr0+WEdCc8o9+wXndke7IFG5jh076nBNMF3of1NhgF1ykCUdjf369atN8gxy/qn6wycrV64fAjFB04ABveOFNKkEH6V1REuCAq8ChJJLAwcOTCQSSJU+aI2nw65pClJB0UkYMeKC430+9/v1c0tELHiR1kElQPdWVJRT1YY3EuBA8y2EvQpSQa5eMXDgmYnmpaR3jKN+Mi0TmQ2pQGRJTU3QaTJFyvHOhFK9F9D/yBFFe6L1anBbhqUX5ftaM1mCz69z4cKFpP1B/05RtEIDLQYmFZrq24j7ZQQYAUaAEWAEGAFGIHMEmFTIHKsj9UpyYr+DNas0CDgTYmlpqYDKAcK339obvMe5uSahZ0+NZseOHcKOHSHt2WcXhcrLy6NCewirVonuGY1dBK/XLfr9fT0x1RQOes0Vp4c6iiU1AtD38/t3qNTxMRcdqhLqoBPg8Xo7Sl26BFTn4bj2rqlxXZKb2/bxt956rRa7/kaQI5WxSvvDhw/fB5HHbXPmbISeQA85LMDhWFuo05kCH310RtXUqQmrSmzHZbTrn59BRQcZk98qcKTHK058sStu/yEBsN/j2LEgFDQoz6ipqpLT7iml41OYKgcff1M0Rh+UHHwfqS1Ltm/f9kSC/qiaxVIY7XA/1RSkQgJRyaTvSzY6CdmQCpnPa7PB4diXn4mgYXZkyXqQJTUgSwakrRKzdu3aNgAoVFxcrCoBmgi01as/aRuJ1PoGDRr0IM5fD6OImvbx19L3ACIVrPhsedMROwf9YeYOGAFGgBFgBBgBRoARYAQSIsCkAr8YmSBwDi5aDfsa1huWUu0/kw6PlGsU57uysjKs03UPm8275M8cROwElNKLfv6qq41Cu3Z5iKhwUzUGeUc2vipALGZwoqyBgGiORDQqQUUo588LBAJn494voaD/9eTJf5p61llnGgRB9CNYQZXWIYo6kA5uzfjx4z9GJMMxb731VgEiBaD8H3Cli9ageeXkdM4BARKpqdGHRdHUoKSiQnb4/Waz0WhGmUhdpdf7Y+iGG/5SUFW1+1M4hJ2UOUUi8u0Rm80mQvVfU11NARdyo9SWrrCf496ZFU5n7iCMWwMByETfY0q6iJwKkqnzvWHDBn15eV0Bog+q0mHQdKTCqnzamE8SgaGCIdN5ka4FCSVmQio01bwyTdWgCcbNS4nQ6YZTVAEl2rIoL3ukfOXwPBkBRoARYAQYAUaAETjkCDCpcMghb7EPnIWRk05Bs6sG0ZwRzcbp2bx5swHOdKr0BzmHnOa7ZMkSs8nUXl9V1csdq7Q/YcKEs5CH/j7t4IqiloiJmfPnvztFkjQhUfS5rFZrNEIDxIRcAnHUqFHPoirDpfn5bW5/+eXXZkN7IC2pO9po9wAAIABJREFUMHXqGt2551oKfD5f2u8QrdaiR5xGjt+vqdTpglH9iyeffLh7cfG5O9auXdMF5IDu9tvv3vTMM08Wf/31xjfR73c4RiUv5WYymeZMmzb1rqOOOipKaF177eRvAwG/s23bwssee+yl9+Lfg9Gjz9+MaA4TBDi7hkLWPEEI+bVaf53Xa444HCFVFEhdnS3i94ckECGGYFDn0OtDLkSBRJ/l9QZwrlql3RFPlkAmogGxokS9ZBOpQDv6NTWa0EUXpd/RP0JIheexthStsB0ml1RVWjafr+b8PcFjYwQYAUaAEWAEGAFGoCUjkNYhaMmT47E3KgKUBkHiebkwKs0Yv3PcqA9rLZ0p+g/Iqa9DSb6zMS+qQpGw0W5yIOAwDB+eVFMheh/6NeEPOPbnNsgzx3HapScRRkoz2I0d4lMRtZBMpJCuUzQcxiH94V2U+PP37NkzZTRKvDNHWgQNJ1WqtdvtFJGB6AuzrbZWJ6dqwFlXpZ7QfZGIT1tQoNGATHAIghkpIFLlpEmTTkb6ylMQ3TwGafWIijCULliwYJLynI8//rzrM888sbSuzm1B2sdZV1zxZ1VpyYkTR91dV1d7S25u7lQIRb6p0Yg+BGF4IhFTgrHu79VkMmqDwUiuXi9W+Xz+BiRB7By1WhFkibYBWZJocXU6wSxJEWM4LERDMOg6aH1EQHyoCA5EauRizkGYam3BEmE86kIIkuTN0+tN3lBI8GK8iPRQ90UpN4g+iUAzxODxGBwWS8CF5YiuLZ3fry/yWwuFwmabLWD1eISq2AiU2DQb5WqIouaEwwZ8N3jLY/vAM8J79/ZXzUtJw6msPEOFQSK8cnPXtQU2HvQhv5vjxukrgZ8DmKiiFZhUSPZtwscZAUaAEWAEGAFGgBE4dAgwqXDosG4NT+qFSVA++2bYaa1hQk09B6Wiw9lnn+1C9AA9LulnLg1RoBpqBuUvlZKKK9HvBOzOe4YOPcuVYL5KlQQSarwWpIINVTX8qICRhlSQtB07rrNQBQ5cm9L5Pohw+tgykiTYR2RWVDCUwun/+te/nvDFF1+swfFPYFT9Ir4R6F9hR3+I3a51JxPBBOEj9ugxBQTIRqQJQPBCMlR5vadR2L3cCgs/gOaGV0VGHChZEjtAj8coIuVF9U643aE8m42iJLwqUiEUsjQgQ4hUiEQsPq1W8iAVRcQYVX1ptQ4hGAyIkmSE/x92Ggza6kzJElHUVIJ0UBEO8eCiP0s4HDLEkyWJPlcYo1Or1SG7JixXbUnVkJqTDx7M7fOJ8hpcf/2Vt9XUVN8GYqX6vPMGDb766utkUhOTErRajdnjiVTm5opRscwK0Es5OUHp1VdftYJ4eByfvXYQQX3gxRdf3KTRtEHKkIoDaTAUpPQIfn/6z0G6efB5RoARYAQYAUaAEWAEjgQEmFQ4Ela5cef4KLr7C0wWwGvcrltfbwqpcN5553WDN0VVFihaIWFrZFLhIzykH0xIEyJPlROo3OYJlFrRtm3b2++/f9mT6crzKfOqj8BI6XguXvyx3WhsUP4yIQarVq3Kx069gAgMJepgBS4cVH8x7VqToCRVhZgIUgFOshyB8TL+Hl1/zb/x84r636n85FtwRBctXbrmBugk1CaJ7IiOpYVrDyT9ACWbF615aakmTrR0nQVRGA6PxwHPe7/YJ7XYNBvlGEUqBAJ2vVZbrYoSQbSLWFFhUP37YjDU5SNmJVRTY61J90k3mbwFyODx+f3GKLEyZky/n7CWiGfBSy0IFeecc07v226bVh0O+yw+n7b6mGOcURKIBFpJs2Tw4ME7MUdoVFAUirlm3rx3ThDFHJfBUJWSCEPakJ6IiUyihtLNhc8zAowAI8AIMAKMACPQ2hFgUqG1r3DTzG8XuqVd0y4wFm1MgbHifPft29cNR0gVDh5/WyOTCm+j/2Gw4SAVPk+yS5+H80QqLINdAIftC2gXnCII+iF1dTXLU7062cyLKkrU1mZKKnwmO4BxIoVKWVM6RWKTJGZ5NUiFJfWkAu18k6NKKSF1MJoXvZcLYSOcznZHv/HGPD+0LWuGDeuVcpc8G1IhG7IkG02FgxA0TLpk2czrICJLUn7bNMK8KFXnOXqnYTm0xiiT2uEvf7nPECNASWVviXh6CEYEHpUupQgdrdFoshYVdbt12rRNT6er8JLNZzHlpPkkI8AIMAKMACPACDACRwACTCocAYvcBFO8GX1SeD1HK6QBNxvnOxtHhtIfnn76aSciBf6EIZBOAxEDsY1SAShV5Q2QCremCP0nh4tIIjlSARoIW48++pTeX3/9Ucqyf9nMi0iFsWPHP/3zzz9NJkcwFWQpyinGEgu0Ix0YPXpc/8mTb9s2aNDpRCgoJSSp+2mwqTB63os6neHpJUtWPdTYpEI2ZAmTChpNI5AKsa8OkQWjQIK9s2jRisn1pAIRCnfUX0TvCH0uKMrlEdgHiFRYAqHSiMcTKPZ6XWWp3sNsPotpvgL4NCPACDACjAAjwAgwAq0eASYVWv0SN9kEaYebBNdIOI1bEgTmzdts6NgxdUUH5db9OgkdNOl20+n6OXNWWK+/ftQUlFO8vf5+2r2l6ITYRiUgNiP0f5Dfr3UnCeVW0gtOB6mwcd26dbZNm0y+TNMfMonAgCMXxi6xWFm5jxzBMalelhSkAt22FEbkATWpbdt2XyxYMP/cGJ2Ez3H8dJiSAiFHa4BUeBykwuOZkAplZWXmmpqgE6kS5UiViOboJxpzNqQCKjqQwKmuuLg4dTI/Llq9enXbSCTHV0+WpPxsUWpLirWN3ttKIhVisZAFRhGpUvX226t61pMKlB4D8UyZuCJhWWqUmtMB9mtOTu4UpHVMRXWU7dCBUFWRiAeZSYWUrx2fZAQYAUaAEWAEGAFGQIUAkwr8QhwoAg/ixjth18H+daCdtPb75s0rMxcWUt55dSRWvR+ieirVf1LhD4VMBlLwP+649rWogiCtX69G5/jja6W9e/fKKRQGQ6H9yitHznC73SOhiI8jQu1RR53cmc79+uuPRcgzp3KPK3Q6/RtLlqy+NYVDfRJu+RL2FATt/gIxu4zEF3EtyJKOKctfKqOH03/Kli3ffFFVVflfHDs11ZqnIRXIUaSoCjmvPi8vH0J94tTy8nKKTFAa4fMO7A+w72DHFhX1cj7//JOWTEiFbEL/syEV0sxLBUmmZSKp8oHD0a4wk3llQ5bAobZBINE+eHDxnnQpO8uXl+WRQGSMBkbS5c00UoFEM3v3/n3bDDQwvJA+MDmduTtdrpoqlEX9HR5On5rz6n9SKs1UGKVMUKSEdfz4S3fgPcxFxQ2K8JGPJ2pMKqT6lPI5RoARYAQYAUaAEWAE1AgwqcBvxIEiQA4eCfxtg3EliCQo0g4xBOMoxzsUq94fr9SPHVeI5ZlMqC4YhDOVqEqD6gl+v5B3zTUTHqqurhprtdpmoaziFXSBIIi1KL1nh7O1EUTFaV27Fk1+7LEnPw6HNbXhcCQIVX0I1KmrUF5yySWbqTDF0qXv9kT1AD1Cyl2VlZVhpEI0EGDEealLly5SdXW10eWKmBwO0ZeoLCGNRafbK4vhxZYdvPPOO3N++ulXy0sv/aIqSYocd9LouG3MmDHLJk78808XXVScLP3iKlxHlSpkUsHv94Xr6upo15n6+wB2Duxd2EUwOXIB5Ef36dNfR/WN9pVDhx4bFfNLtGTZkArLln3qMJu9FjjUe9J9iJqGVJBAKqzNiFTIZl5NRZZkSipQedIM53UePjfvoFKGtbbWpcF7SGtLhFOiMqsamtfdd0/pt2bNKkoVonfTmexaJhXSvdF8nhFgBBgBRoARYAQYgd8QYFKB34aDQWAWbp4IGwhbfTAdtdZ7N2/ebCAHPFkpw9h5qx1PSQBZ0A4VI4pgpI2gmTZtmtCjRw/5M0s71BMnjpleVVU16IMPPnAMHXrRZL/fexV2lvchcuEYZAd0QmSExmKx/Hvu3AXYyffVIQ3BC8erQVnCiy8etRCMx7ljx15+ErQPXB5PGA54tR+kgqoqAD2XSu0VwG3DM0zBoOjIpDwglR0EsWDwegPV48eP3E39zJ27kELSo+3GG6++ETvId+OZoWuu+dOZZ5xxxh69PqiK5qCLQdBIo0ePeQzkxgRcS46khIgMAakbdSBTrHRNYWHh5TNmzFgCsuTG2traB0wmy2ezZi0Ya7EEXLg/qumQiAwJhcJmmy1g9XiEqsJCMYS1a0CsoI/w3r39pby8z1F9wmfYs6eYyLVoGzNGE4nf4WdSIXNNhSxIBQ2RdhMmTPwG5NrRWE9KBXos2XdJDFkyH9eQ5ghFtQTrr78VP6ORC0wqtNZvZJ4XI8AIMAKMACPACDQFAkwqNAWqR06fpKeAuu8aKid3MqzyyJl6ZjPdH6nQRX/uuT0T7p7G9hLneJLo3L315/vjJ4nORRvt+o4dO/YVRBRciIMNiAIco2gHu1ar2/f00//q1aXLKeUptBpkkUOj0fjFE088P7KoqMOeoUOHptzRj93NTlSWcP9At2jt9h1CbNnBESNG7EA8RSFE8+559dVVJPYpt7vvvvKkH374oczhyCHCYm+vXqf1vfXW+yv0erfqO8rt1gomk1EcPXrwdyBJ8kC4aAKBYBXSPLaZzYavOnTo8M4DDzzwMfX52WdfWZ944sFteD5IjMUn6fViFdJLUpYSRDoFcvK1OX6/plKnC6YslSlJIYtOZzGEwwHSFknZMDZbIODXhMOCOxlZgvKJ8vMkyZuHqH5vKCRQpYto0+k8qrFT5IsoBp06XdgDzKLXBoM2yWLxq8aOaA4zdvWh2aGpRhRLtJ+6OlvE7w+pqpIgisYmCBGTz2dWlYm022sjFKkSOyZaA/ob/as++wrxEnstRR/odKZAZeUZKrziKzFkSyoIgjUvpvpD0nWIeWcpmoHSJIg0I90MqhpCVUFkUooakwrp3mg+zwgwAowAI8AIMAKMwG8IMKnAb8PBInA5OpgBo910cn65xSCQjXNCRMELL8xwLlz4BgkSxgpgvoG/x8UCS3n348YNvw+RCqRpQaU9VekE+Hss7HVR1GqOOebYex9//LUn0ghALoTTOaJt2/azFi1aMKlXr17KDm7C9cwmRD6u8oGsc1Dfafz3j+R0OuF4h0OIMKCUgr4J5qWM53akPzzi83k1Ho9cJXIUbEHcYClFp4by7o8+utu9//znk4/GkiWJyBCjcR2iKkSHx+MoLywsJye6AWGDMYoVFQZBr6/LsVjMupoakURLow3Ot4hnxpEhBoTaezU2m7ba4zHifGKyhDohUiESsfi0Wimm/KWLyBbVWBAsogVZ4RQErdvnq4qSQCBRhGBQr4oyIbJEkkQHqppWAt+UpU0R4AInW2eNREKqeSV6ETBGm8Fg1CAKJS1phmudILnAA4VTlvW0221CXZ0vD8SGi1J2lOciLUjCzSqyJBCw641GwREK+Wq1WjBM9Y0iWhSSRjkGQsciih6TIJhVBMioUef/imtC8+ev6Khcq9Np9BQBEwzWUGWRaCNSBZEwDfDr37+/P53+RMIPEh9kBBgBRoARYAQYAUagFSDApEIrWMRmMAVFtJEEG8nJ5VaPQLakwqhRo36CQ007p+TQUYoAOYvk9LSLBZVIhSuuKBm9Z8+ep3E8UeUHcqj9RCrk5ubCEROu3bevnMifZA2Ce6Z92HkmB/Fsr7dW3u1P1rIhFRKE/pOQXg9YvFDel3l5ed11Ot0LEKS8EeeJWEgYAUOEQJcuXWdUVOy9Ao4eDVOp+BA/5D5w8NfZ7Q7NyJEjHNOnT6cKAUlbNtoD2ZSJbK7pDySK2KPHFNW/A4WFH0CTwwHBzlPpvYu2bt02ilgXFVlBUQJ0AUUKxF6rEC+xxwyGunyzWROqqbGqHPVIxKellBqlUYpOICCiWoYOKTtSNALD5dIJ0LBQPR8kg0Gns9pDoTqqBBElFYhYAamgujYVqYD3SZuf3+bPL788dy6NA0KnFNWBKJgaFbFiNHYRUHBChRcRSBhzENoavlTvFp9jBBgBRoARYAQYAUagtSLApEJrXdlDPy+lnN/VeHQq5/XQj+wwPjFbUgFChR+i5N1xGPK5MEp5UHZFVZ9VIhVuuunaE7799lvSsrgLRsRObJOrOsBBX4uUgmJUiYCD5CfByKQ7yrm5+X8UBM0z0BHArniYogTKkkGXn5//YM+eJ3304YfvkyhiypaFQ90WBMhO7KSXu1yue9Dpy7A1sAHxD1BC5G+44ZrO27Z9NwfnSaBR5QQr92DXeobZbLkSoo5/Q5j+Q6kGe6SRComwOEjCKCm8TSDUKGsqHED6wy9xg3y//vNGURByNEg2hBFVy8AtISYV0n0T8HlGgBFgBBgBRoARaK0IMKnQWlf20M+L/seaiIWusMEwlQbAoR9O83hiFqRC5zZt2izFrvuJIABInV4H2wCjsp3UGpAKd911c4eNGzdSbvhbsDFxM26Lv/fAoX4GO7AFv/76yzhspn6PY71hCbUvyKG+/fYJ13/33dbHQCrQ+iVLZ+kGEckfsEOrgUDeHbju0VRoZ0EqaDp37vxCZWXVdahmQREvJAA6GtaA4Mgm737gwIH5X3751ef1Yn4pyRImFTRylYTa2rBtyJBz4p3vBsuczdo2Y1KB5qWQon/E788xqdA8vj95FIwAI8AIMAKMACPQMhBgUqFlrFNLGWVnDPQHGIkEUn5yNBy5pUygscf5zjvvyGHUw4YNS5lHTk5Nbm7e6dilX+1y1TTYmcf56GeVQv+XL1/bDjnmtdgd/RbnKF2ifQK8JZSHnL1o0Yo7L754yGRoD0zBNe/A/pBonopDfeGFv38PsgZH4RoquZewofKCnyo6IKqBSI0zUuGWjeN5881/PeHll58tQ0RBHfokHL6AUQQCRW9E36dsSIWysjLzP/7xSK+lS99eC3xJfDDpu0m7zj6faB88uHhPuhz55cvLkDLiF7EGKkHDRFig3wJU2JBAcKTVKaAoFL9f6x4+vF/KVI1sMMiGLDlCSQVKt3kWtgXWk0mFxv4m5P4YAUaAEWAEGAFGoDUjwKRCa17dwzM32rX+C+xVGIk4HtFt8eKP7WazYBZFXRgOaIMSiQQOqfEPHjz4a6czNwKRupe2b9/+IHiDn3CqDukI0FSQ1i5YsIAiAqLN4WibX1HhrR016rwpoVDgNpyQd1jjwA6DVFgIUuFP9er4RCgMgtHuP5XVUzXFob7ggnOnQxSQKkKQjkPClILHHnuscO7cuechUuLNdAucrUMNAcq/Q4DyGvR7C4wIgAbv04E41CBLSkGW9EN/SUugHn6Hep6WyoUGg9aaNMKamnnzNhscjn35mVQ+yIYsWblyfY4o1pgGDBiQcO1j13vt2rVtPB4d3t8+aSu/rF79SdtIpNY3aNAglaZC/PuTzdouW/Y90h9+yXO59uwrKSlJSWKmWVuKtKJx0b+JDyxZsvbJnByNrri4uDyD95vTH9KBxOcZAUaAEWAEGAFGoFUjwKRCq17ewzY5Uvin6gUkyHdEp0HEkQoi0htUnzlFqX/ixJLFEEnsfsEFwwbPnTtnHXbJQ6+9toCqOjRooVBQNBotEMgL13z33bfCvffesR0idZ/MmvXmxcrF27b9qLvrrlt22Gw5i2fOfPNvpI7/3nsLzbNm/XuLKIrbH3jgieLjj+8hK+ujzGLEZgtL4bDRKkk646hRA5eGQuHjQXD8af78+SSAGG2VlSa5HCEqHDiwoy/89JO14vjjayUI+DVQxIc+hKzU/8EHH7TFPP1nn312dbrdf9qlnzXred0bb7xB4eiUwkHEwgUwIkMmwEg/AQ71PDjU7eBQt68cOvTYlOUvlV36iy4aeCcImD/j9mZMKkggFdZmRCo0kp5Ag/crm136TFMa6CG0tna71t2vX7ONwHgYw7wdJuTk5FaPHDm8z6xZs7Ym+gzGHmNNhXQI8XlGgBFgBBgBRoARaO0IMKnQ2lf48MyPRPNIQHAH7ATYEZsGkWH6A+10Po0SiVdSiUSqZiAIoiYvr2PHt96avTe+rGEg4DBYLFKuIBjqUPHQO3Zs/02SFDka4omXwRl/m5b8vvse6Pzpp2s3OxyOOdOnl07TautqAwFz8JprLvk/j6fu+ry8glteeeV12UGnEH4iO3S6AnNFxQ7HpElXfAXnH1Uj8h++7ba/vfDKKy/0f/DBJ1bGvko4rdPrdSA3pLQ71NBysOLeECIyEjr/FUgeyMkJyqREJGLI1+n0kWeeeSQfDitSHwTfP/7x1NHQjyCiSn/CCScOeuihBzaR6r8o5toikSo3qf5TtEf8q44Miojfny+BIDHbbAHr5MlXnrRr18/vANst1103qd+IESN8VCIw9j70Y9Pp7GavtxIlJQsjP/54mqqEIV1bUiLIz8omrSNT5zu7XfpGESls8A1xBJMKhEUR7EOIm3bEZyBQU1NdjL8/S/U1yqTC4flHhp/KCDACjAAjwAgwAs0HASYVms9atLaRzMKEJsIeg9Hu3xHZ5sxZYTUa7ZGSkj7R0ngJgJAdW5AKMqHg9cryC0TEULWGBoRMAseTtAdW1fd7On6SwGMf2DqkP7yL9IdrY0LklWv/g/Mq7QYKD3///XWF99xzO+lixDdyrj5ChADU8cdonM6vTCi7px0y5EzK+xdKS0sbfJdUVXWTS/rl5pqEbt180nqoL+Tm/ij07NlT1feOHTtQKtAs3w8lBafDoYX0QTg4duy4h6EDMYkIEGg4bN+xY3upVituB3HSLxCw683mUE4gEHZB2iEQiYRk1f5EDffoIeqPkH5N5RVXjH0AIpBX5OcXTH3mmZdfir8+ENCYzGa9DY9Pq5NgNhtABvmxXoKqogalusQX2UDZw1yQG1hLX50oOhsQIJivROkxoZBFK4pBp04X9iAFJfrOBIM2yWLxqwgOvCsGj8fgsFgCLuAXfU9A4ki1tXbVtejbJggRk89nVs0LESeReGIFUSU54bABJUm9qtB/PCO8d29/FQlDURU6nSlQWXlGdSyWCvESe6wFRCpEhwt9k++xJsdA34SO0ZwJT9IvUb+8OMCkQrJPHh9nBBgBRoARYAQYgSMFASYVjpSVPvTzpN13ck5Rb17TA/bjoR/C4X9ihg7He0hJGAxNBQxYuK6ysoLKKZLA45mJcPstl14V+j8Z174IC8F6wUjroDt224fOnv3Wl23aWCt69epF6Q5wFjVEKJC2wP2w+xSUli371GE2ey0QHiQn+RtYpxgEKeqExBvllkVVi6wWgYgNp9PpB/FATjK9QzthPtgxMCoHSYJ6UxD6/3C6UoJTp0pijx4awWhcZwGx4PB4HOVPPjlV+9lnCynqITcvL7d49uzZJMwXbRSpEAzazSiQUU5EB5xzmRiJbZGIT1tQANrAbXAajRFJrw+pNALg1DcgONzuUJ7NZsecvG4INuK8Q9WnTucREH0hRiImLcgKpyBo3T5fVTSyQ0mTib3JZDJqg8FIrl4vViGFpQFREXstCBWIeeqsIF/SCkUaDFoLtCcM4bCgIgoSLaRWKzm1Wh2GHk4nRArtEGOuVuv1IG1GFbEiij7V2AkD6jcSsbgF4TcMsB6S329UkSU+X9hktwsWvz9Ss5/MSd4wH4soekyCYFZF1yTSOkEpVscNN9x02fbt30OPRGoDk9cUxz9ctGjR8Lin6Gpraz0ZiLFm9VngixkBRoARYAQYAUaAEWgpCDCp0FJWqmWOk3bL18BIdPBE2BGXBpEhqfCRKGr7nXTSyVcVFfV8d8GCOUQKLIUtgo2MX/oUufQUEfIIjBxxIiV+gZ7AmXp9XY7LVbw3ZveYiAVy7IiAoEoQVMKSiAInpRWcf/75e+ufSSQFkRVKiwo3ZpjWke1bK4BUsCG6wldPgND9iio/aXMQFttgOe3btz8dWhG7MxEpTFD5QInWIDKASmxG8+YPv1DjwWsqUHWQ0lKNigwpLPzArtc7LLt2naoSX+zWbaMIPQzVtRSpQJEgWm21KqoBZI9YUWFQ/ZthMNTlm82aUE2NVUWsKMRL7AtQVxcuMJk0PvSviuyIJ2EoWgPHQKyEPahwEo3WIGIFpIJqrI1EKjTQOpEku8z6CEItVbKR2yWXXLIHPyI33XTTMX379o2SKAaDE2PyuOvJuGzfeb6eEWAEGAFGgBFgBBiBFo8Akwotfgmb/QRoJ3wa7C3YmGY/2kYeYIakwmSQCi/CaUP4v8fn93ufwjBGwGh3nsQKVTuraQT6FCKA7sm7+OLL206adK02jlSgWZL2wrD66f4LP69LQCrQs8mRoqZKl2gKUoGc4XXr1tk2bTL5Jk+WoyqURgQLVaP4BLYA9gh0FPadd96gMTff/Md1Q4cOzUioMQ4D6o/6pUa6HzKxsB8DA4iVvgqxEjMM9a/ZaCo0TeUD1lQ4xKUy38cbcC6sDNZXeRsy/IwnfY/4BCPACDACjAAjwAgwAi0dASYVWvoKtozxv45hjoVNgf29ZQy5cUaZqcOh0xkeys/PG1RdXdMepEJ7PJ3CvGlXlhxpiviItjSkwlW4cDqMdvbPsVpti+fPX3p9AlKBUguoTOW99R23w1j9o0eP/rKioqIDjpEwIzne1GTSIXYMh5hUoMgKqgZxEuwNWBekKfSFmJ5/xIjhbaZPn066DklbCsfzQdx0Z+z8shEpzIZUaAo9Aa7+oNEcYlKB3jElxSKa4pLpZzzVO8rnGAFGgBFgBBgBRoARaMkIMKnQklev5Yxd0VdogyHfUO/EtZzRH8RIKZze5XIF0u2mb9iwQV9eXofw8EgVwqgpUiE27YAEG6Mh46RngLz0XJdrz76SkpL4lBJZoBFGKQ3HG43mDk888Wz3Nm2u2plIPA/X3Ax7Erb1scce6//AAw/8Wl3dIJXeiPOq5xxiUkFZAdIDQClNzXCkSLxksVjb1ta63kSoPBFWSRs5fcDLPnhw8Z5D9KdwAAAgAElEQVS4kpb0XhIh8SrscuogG1IB1xZQjv/gwX3SVsBgUqFFlJSMvkMpCKPNuIg0YqJ6JEwqHMQXJN/KCDACjAAjwAgwAq0CASYVWsUytohJ0C4zObtUXvAuGO0St/pGpAJNEo5vkFT2u3TpolLP37x5swZVEqTjj681hsPGHK3WXwdxwEBJydkPQdDvT3TvcccddxQc/l8V9f1Y4cGSElnQML5txIGTYW+bzZYRRx119F+2bt38eAqwX8G5q5F+sVOSNJ1QRi/20i744+f4ezOsapHV+qZIf1D6UdIxfMcd17NPdXXFXERVnBCJhCky45qYh83D7xfAqPrI+wUFBbd07dpty/r1n1LETHyjuRXC5Eob2ZAKmZaJpAdmTipsNjgc+/Iz0YooKysz19QEnSCiykFEkT5G0rZy5XpUv6gxDRgwQKWpkOiG5cvL8qjMKPpMWwEjUwxobZcvX9sOY61Npz2ANdCBBGqTk6Ov7tMnZdWUwxGpoGh8EHQyscCkQlYfc76YEWAEGAFGgBFgBFohAkwqtMJFbcZTImKBdtApvJ6U/P/WjMfaKENbtux7I6r9oaRhOdTv9Uk/b1VVEZ3FIuaFw2ZvOOyWiYdXX51JaRCayy678pfYwcSWSARXEVXD1+sNkXDYJd133329tm7duhSEwptw5obodHoDdvQj8+Yt60JK9/ETw7jCf/jDH+6CrgOlAmgCAf9Cu9053WKx7Xr88dlUKUFuBQUBCVEM8v3hsM1is4WDEPnzbtmyRZoyZYqKLKFr4qIC0uJJ5So7duwIMcFdHkRgJFPyl7UQEKWwZsGCZeMvvPD3m1CpgKIXlFKaz+J3cvyizWKxaEwms6aycl8i/Cmtgu4l/Yof165dSyU4dMXFxapyiokGn6lDTfdmSipkk9KQTeh/NmRJNmkdmWKQoAxq0vehaTFoFL0MqsryKWw77Oi4iiVp33O+gBFgBBgBRoARYAQYgdaGAJMKrW1Fm/98aLd5Daw7jMQbL4UdcVUhYpZJgOOveemljbqiIslSVWX2FhaWRxDVoCpLOGrUqPu6dz/lpWnTnikPhcJmgyFkC4UkOeyeyhtSu/DCC+ei5F25z+e7kv4++uijL3S56iaGQoESlLzTvP324jZUtjD+FaESfnSstPTV3/3vfz91u+OOu6nqRMomikaTwSB49fpgXbpr6XwaokDugnao8YOEElFhUxdGmcUGxILXa45ccsmgeSBABnfpctRDRqP+HZAa79H9bdu2Hf/LL3unomxiL6vVfm0oFCxCFEMnYHI5hB1JBPP1mTNXXG237ydGqF188cUvICLkyvz8/KKnn/5lh9NZlk/Hq6v77BszRhNJRYxk7lDP0zoc7QqDQWvNsGG9UpZebFqHWlXZI+mytW5SodEwIBKtCpbHpEIm3wB8DSPACDACjAAjwAi0ZgSYVGjNq9t850bCe0QoUPWBj2FU1jBtXnrznc7BjyzNLv0sPIFC+amdjB3qHxKUiVTEMJXByOUoTzrppN47d+4qwy49HU+YyqDcEOtMTp0qiT16aFTfDyhLKChkRzhsgP6D5KusrKwuLCwUvv3Wrrr2dOz9Q/dAPoboBiNSK/w9eyZM1YiCpyYVPOFIJKIiVuhCkAPiokXLct9887X3jEZDF4fDdrPTmf/Dpk1fLQETUWmz2ee4XDU3nXFG79/fcstf5YoOkydfMVcQpHOhbSE/q2vXogn/+Mfjq+j3KVPu7PfDD9+9aTAYV8+c+fpEs9lgQ/SHAMImqfijKPpkskOSbHmCEELlCZ+KWME4cF6uSCg3kBxaEEHOSERXZzJpfdET+CWeOKGSnjqd1R4K1dVirgGKIom9nn6vq6uL+P35EpFLNlvA6vEIVaJoil5nt9cSKaWKHKEykVgzfO68qggMJaUm9hmxxErs8USaHJkTKwdfKjMeB/r7MEVrUMnWjvXjoTKo9kze70Tj52OMACPACDACjAAjwAi0BgSYVGgNq9hy5yDn8sN2wwbAZCfwSGzkUMOBNK9cubJu6tSp8SkKlDbypYILiIJejzzy7C8JhAfJayZtgGiJRPSXc+mlly3fu/fXs3B8OIxKSSZsTbFDTQ/K1OnKMP1BHnvv3ud2/e67r/9Xg4b0BycOybnucOhR+lL4PX7OmDs3MImuBRliX7FiTYeHH/6/x0AuDMW5bZdffvkpqHQhR8iMHDnyJUSLTEC6x5/mzFmykI5JkqEKzrmYKGUFpINMdiDoIxdkBEpfeqMimnQ8FLKoyBAiFQRBhKaB5JEkNakQiVSrrg0E7HqjMeAgUkOrNQTo3mTrlSwNJtH1BoPWApwM4bDQQIUz/no81yYIqYkV5R6tVnJibn6M1xvbD0WaxGiLglgxgdeQQKxY3IJQFS0BClJDIrHL2HtDIZ+ByB1BCLgDAVPKKCafL2yy2wWL3x+p2f/M/S0cDksNU33MtkBAozcYvBRhEG0U/eJwhFQkTDCoy6EL9PpQTey1iGy5FlE/sj4J9FHOQ+WRDSBwDHgn3OnEWJOtIx9nBBgBRoARYAQYAUagpSPApEJLX8GWP34qMXk3jJyd82EbWv6Usp/Bv/61QX/iiT5T37594XQJDfQJ0OM5sA+oZ6vV6ps/f1nRkCHnqLQWcGoPjDQBqFqD3CiXngxExff4k8IV2iUbXTakQqYaAXDPsZO7zoaoBV+vXr3ggCdv2ZAK2CG3XnXV1TN2795VgogGinYZAnsfdhqMogwolYIiMyqJ1KitDdvq8bodxx6BPQcjQUcqvUmRMxRtsBcYEIGjGTjwTDm0I1U7XLv0ShRJrGAnChJEHepu3TaK0LpQpblQpAIRFlpttUp8ETvsYkWFQfXvAJx5eodkYiV2/olIFr9fyJMkbwjruz8MpL4pxIvyNxEt8LtBQOg8EGuMEhBut1YwmYyqsSqkgtcbcOt06UkFkylkRVBLdSypQEKTcPbj/n0zWXU6rQFRIKp5UfQLhCFV14IAocogICcEFWF03XVX/A2RMH8CMbX31Vfnn/LbfGuQ2jIsZWpLuveJzzMCjAAjwAgwAowAI9BSEWBSoaWuXOsaN5Xze4n+Hx5GKv5vtK7ppZ9NBqQCdSKXiyThwS5dut6xdeuWR2N6JseYdlV/hJ1Yf/wcm832ARzHmTt37qRzVD6SylXekmhETUEqZFDRITqUbEiFGKKA3hUiXIhIuAi2BCZX3Kh/j8btFylUCfRtwrme9deU4GcpTI6a6dCh06OzZy94uDmTCgpghyn0X/XqHC5i5TBgsALP7Ao7Ckafta9hMgGVaSROos8cH2MEGAFGgBFgBBgBRqA1IMCkQmtYxdYxB3KYKfSchPKo5GSsw9w6ZphiFhmSCtQDRAitnxqNJi10EmTdhPpur8JPKq0YW1Xj7yAV7oVQIekajMM5paRiX/xeFj8cVD5oU1OjCV10UbFqJzfRsDONVDgEpAJFa1BZyE4wIhaoVOl9MBOMQueNCSofULWIf8FGw4iEoR1nunZHTo4z/9RTzyhes2blJ+leuiPIoU4KxRGCAZXhpLKjStuGX6hkqxzFwKRCuk8Kn2cEGAFGgBFgBBiB1o4AkwqtfYVb1vyoMsRa2LEwuQZ8yxr+gY92w4YNelRtMPXr148clUTpD9HO7facdXq9rk+9+KJSSpE0KWTxQbR3YI/B3gapkFNPKsQO7gv8QWkCqpapg0g3NQWpkEZXQjXWuJQGOtcLth62GfYCjEpLUsrHcSnKKSqaHkS4UMTDVSAVpiOdQoMSnBTNQVEdSdvq1avbRiI5vkGDTlfl3cffQPNCeH2bnBx9dZ8+fVTaA/HXcvUH1JxdtswoCFakVdRVptMpOETRGqT5QEZknBVGaTbRxqRCqk8Jn2MEGAFGgBFgBBiBIwEBJhWOhFVuWXOkXGbKkafQ4iOGWNi8ebNh926vORQq90EIDqTCmAaq/4r6/h133NFh1qw5s/bu/YXC/PvDFDE70qcgcUIiZ+TmcORojj22+0UbNnxKaSWUJkC79NQaYJspqUDRB0gTWF5dXTkIees0BlXeeezrBi0HcdCgQVbk2HvPPffcUKpXMYtoDXl3OEYnQelWIWMG4gBVOaAdZXcKUkGJ7ogSCKhQce1PP/30ktvtprESUfFVsjFnSqzMm7fZ4HDsy8/ESS4rKzPX1ASd0B0oT4cX5mUDWWFPINjZYMjLl5flkc4A+lRpKiSaG/otIPHEwYP7pK3I0pTEisuVv6+kJHXFkENEKpAWCIlLyjoL8Y1JhVSfaj7HCDACjAAjwAgwAkcCAkwqHAmr3PLmGEss/BvDv6LlTSG7Eb/zzjsWvT5HVpxP1wwGHeV0a4xGqTIYdMKRVlUJ1KCqwQ0oO3gVdtyPt9sde4uKjpmydevmF2gHnkQgiRSIRCRNQUH+Ja+//voy6ovKFEqSCbvDmlAwaK3R6RwgNX5QDQWlIyM//nha5Oabjz42EKj7xuPxQMxPPNfrrZUFJBO1bHQSsiEVVq5cj2oKNaYBAwZQaLrSKLLlXhgJ/90Do1QITQqHujtOU1WN5TAqa6ohYuW222476euvv15Z3yk54Z/DRsBUlQgyJRWaauc9CbGScB2y0cvIlFyiBzUFBtkQK4sXf2w3GqMinMleQ/l4CnKpwX1xqUAk4knCn1EB1NgbmFRICTufZAQYAUaAEWAEGIEjAAEmFY6ARW6hUyTHmUT3BsHegl0a79S10HklHDZFKnz/fbnFaESBO7NZqK21qxTx6aZIxKctKNBosOsP58auadPG5NqxY4dA18d3imgHcezYsTOLio59u6Tkys8ee2zKd0LMVaK4v1Lh/fc/0rVbt2NlZ1mvF3JRStAfCOhSqthrtTZh0qTRu0BEaJzOvLtuuukvc5U+lHHo9YZIOOySSFmfyvuh+sC+dDvvCqlQWVkZttvt0TKDiIaQUL5PlRKCa3J8PsFssQhVwEMCXvL1Y8f2nxsKhah0pmbRooWkq0DVMuToDIy3EliF9+7tH+1r3DjDIkkKXwTCRU4jiXGoh+FvimAoghHZQ9UNjoNFSYymcKiz2XlvraRCU2GQDakQR6wQa4dPniwA2iAqh0mF1vRNzHNhBBgBRoARYAQYgQNBgEmFA0GN7zmUCCzFw4bCKJSdlPpbZclJIhUgpmiEpgKJDaZscI7IWdbBSU+adqB0QBEQ9DvK3VGFjedhCllBRIIc8YB2ASIKVrRrV1QYCEQClZVnoLznFq3dvkP1/aCQHURuPPXUlAs2bPj8Db/frzGZzK8sXbrk1thBI4pB1IOlgIMP9sKhqazcXl1SUtIgpUM9UUlYseIri8FQFfe91AaER7XqGIgEq89HYowihaVH2/jxI3fTH2azZf706a/9af/vku3qq6+ZAyLiLDo+Zsz4e4cMuZBKmGpefXVm+2XL3vlYEMQqHLto4sQrvPjdHwpJUe0D6nN/lIcmjCiQk8eMGSOHhhgMtjwc9oZCbi9KDGJuDtV0iExBykEkgNITOp3VjlKGtSBZotEOwaBNslj8UfKEbgbxYcY1tGbVwC+KV12dLeL3h1TECvq2CULE5POZK1B+UbLbq1V97Z/7fhLF6SwjAVQIdvZRlcpUUmpiB364IxWaIalAlR+I3KTPJol60ndRtDGpoP4U81+MACPACDACjAAjcOQhwKTCkbfmLXHGf8Ogp9YPnJzX51riJFKNORuiYN68MrPfXytefvn5FJadss2Zs8LqdPolkApK9AE504nSLC5YsWLdBvi8AZAVssOdrM2bJ2kdjrWF48ePurCysvxlXJdQ+JHuzyb9Id1cYs/H4kW6DT16TJG/yxB58IYkRUYjEuP5uXO/uIWIkQcffGTg5s1fL3G5akAMiBpRFCrMZuu02bNXzKB7rrrqguF1dbVzIWi5ZtGi965AdkgImgYUmRBtEAzcCmKhA8iDX99++21Km9B4vfp8g8HnQxRGXShk2R/6EdN0Oo8AQkEMBOx6ozHgAFFRq9UGoqQC7hOCQb0qIkWrFfVIKXEgS6WSSIlUmIgikSo6ayQSUhEFie7Rag0gIIIgeaS0pJVWKznjiRXqUxR1IDnUPFYssaI8F0SGRJoMseMIhXwGs5nGEHAHAiZVGkn8eH2+sMluFyx+f6Rm/zP3N4Wkib0ex6yS5DDqdHUq/QfE+0QcDjUJAyFUB7govd0eTouX3y9Ag0IiLQUZL6z/EhBk5+AdCJnNtj/Pnr2c0rLkBt7GHIkYff/7XyjlvOja44+vldJF7KRacz7HCDACjAAjwAgwAoxAc0SASYXmuCo8pkQIkGjefBjVif8PbDwsNp++RaOWDakQE32QMk2BACExP/wIwZHx1QP0In5OjgGLdl0pxF/Tt2/xyEcffWh1umgJhVQg7YVhw3qlHINS0aFv37510HNosJN+oIuWBi8iRShUvSvs5+7de47fvXvna0QqoBEOcloEGpEhvWHkDFK5zbHdunX76/Tp019KQqwoTv6ruPZqpD/k2+1adzq8GkNTIZY4UTArLPzArtc7LLt2nforfheQJtKA2HA6nWJFhQHQB3LpPkkyqMqF2u21ckRJ7DqQQy1JXhArJhWxguiQBv0jECUPffuJWFH6cLu1gslkVJElCqmAiAq3TpeeVDCZQiBLtNWxpIJC0sSONRJxWEAAmQIBt4pUoLQbiFiq5qXTCWadTgsaKJSyWgf1bzLpcqA7EgwEwtH3+8Ybr/5jdXUVEZxS585drnnooafeo2sNBq0lFBJqrdbfoltSvdeZiJYe6OeC72MEGAFGgBFgBBgBRuBwIMCkwuFAnZ95oAhQuD7tEI6FEaFwPiypOv+BPuRw3JfCSf4I42kPIzKASiW6D5JUIAyVlIG78DuJGZLA4bS8vHw4nZFXqqqqHsLfP8MS7rxmQypkI76YDe5pSIVH0ddf6vvrD5HCzZdfPvK+X37ZRVoLRErRvD6BUTWMRbCRMMLly9zcvO7Ykf4CJSXvxN8U9q6kiChYfIZjZyBi4eOlS9eMEcUc1/nnn5wyYqQxSIVE2LCmAsrEJK4CkvBVOghNhWh/IGBuB9nw8P4DwhKTyXrfokXv7nU4dO4zzzwzZRRIaWmp2LFjR8umTSbf5Mm9KAqCGyPACDACjAAjwAgwAq0CASYVWsUyHnGTIFLhFRg5x+fBWjyxkMRJpjD7b2JWl3ZYO4FUkHf8Y1Iakr4ACSIV6NrYfh/D33fTscLCtq+53bUnUlUHtO9hJ8IaEAsbNmzQl5fXFWCHuComAiLhGA4TqUBjIaJkCqxyxIgxv//jH2/fPXDgmRT23gf2IexTGIXWE7FwHexfsLy2bdutBKFwGjCgqIQyWF8YETrXx0zwG6RXdO/Z83eT//GP6a+mi9ZgUkGjaQ4YNAapUP8O3IifT8PkaIz8/IKwz+fdBz2Md/AnlW5N2Kjqyrp162xMKiRDiI8zAowAI8AIMAKMQEtFgEmFlrpyPO4BgGAxjBzsS2ByacSW2qA9YHY6jxcT7HrTjibVdtwLIwdYU1RUdNY///nPTQdBKlA3lAJBzjI1Iit6I5y/ZtKky4pRUeJJ/N2hHtML4jHNxkFsKlJhf7RGBxArKdMv6B1ZkZubX9m9+3EjUKrw4/q5LMRPKhE5uh4DUvaXW/v2HVZ5vZ59EM3sgT9/FzN3SpWglJutsO5are6LnJwchN0HX3C7XTfjWNJ8+mzwaiqRwpZUUrKpMGhEUoFei7awp2AngVQ4Gu+MuZ6Mo/eAIhmI1FI1JhXiEeG/GQFGgBFgBBgBRqC1IMCkQmtZySNzHuRkk4NIugG0QzinpcJATnIkkqf1+/t6tmyZJiGHXtEfUKpf0G66TAKgjOP9L7304oOophCtUJBs3osXf2w3GFwBCM2pqiTUX0+lFpfDTsfO+xdLl75/YUw4/556x0n5jqBc8jWwsmyc5KYlFTKK1hgKXYGlENjb6XK5OtfPm35uhpHuApUrJXJBbpQC4vf7fsWu8zH1hy7CzwkwqkBC7QTYVpPJNshmM7+K0p2FuJ5SKYikSKjxATLDXFMTdCKyozydSB9FlkALwD54cPEeCCGkFGpcuXJ9jijWmAYMGJBWWwT9FpB44uDBfVTaA4nem9WrV7eNRHJ8gwadnlJ7gJzk5cvXtsO8atNVIsnmnWkhpEIUOiot+ve/35mPKIRncLA/jD4zlLZUHIsvkwqJ3jY+xggwAowAI8AIMAKtAQEmFVrDKh7Zc+iG6a+GdYTdDqPdwxbXFi1aA6dTNMcPfMGCeQULF85bApX7LpFIGKUV9R9NmHDttcOGnb8znSNHfa1duzYX95LAXiiRIj5E41AZYvh94XDw9rZt2777xBNvToSYnfeSS4rvx7lb4ZD3x/0WOM/L4BRBc0F4a9GiTyaaTD5nVdWuKpRX9KVyfufN22zo2DGzUpnZLFo2uhLIY59dU1NzudvtJqLgx/rnkPAnVX84CUaEixF2f0FBmz+DUMjBznNF/TulRCCU4m8iH36BdYWuRJgqYIwefeHDSBkZh2NE8JwNa5CK0xKd5EwEKLPR1mgqUmF/9IHBcP75fSmSJ2VbtWoVymo6NPVpMCmvPYiymhTBQKlDRFjR9xGlF8ntt0oofT2JSnmmGz+fZwQYAUaAEWAEGAFGoLkiwKRCc10ZHlc2CND/yK+FHQujcpN/zObm5nAtOZ4o54hweoMvXpH/7rvv7rh+/fqlIBS+uRbtggsuCMDJ92SY/oDQfosuEKjGZr2pgXo/zX39+k8tTz75yA8Oh11jNJqeeOqpFx979NH/O/G//92wBESCAc/9EuKFJ9DvdH1p6ZJOKORg8ngilbm5YigRfkRW0HGlskC6CgnZrgGVyiwstBvr8Yqg8oFqV7+2tot06aW9JhsMpo969+5b8PnnH6/weLyPz53r/6vyrHrHjqJbLoMth9N3ocPRrnD48PN3I/qALjsdtiFmbLvwO6WF3Aay5FmHY1++JNVVIgqEohko4oF29qmShioagEmFptNUyCal4RCmgFDazH9h9NkAkbG/DmdTlVfN9rPD1zMCjAAjwAgwAowAI9DYCDCp0NiIcn+HCwFKgVgJoxKBVPLv8sM1kAN5bjY770nEFxM+ltTxEW3g79mzZ8KcfwrJLi3ViJMnF/bTajUfeDx1Gp3Oevwrr6zZfsMN/Yuxw7+KOkY0wnb8tyt+aux22wMzZ771T693bx1KMFLpwQbfIzt2GASzeZd8/Ntv7eHGVrun0P9w2ANdheRt/PiRu+lsQUHBF4hSOBVz/c/MmW8QgaBqEyaMWQHS5MSuXYsmP/bYkx9PmDBuAfLjj0OFh52hULATyhP+p02bNm+AuOi8b1/lvSifuGHu3IXDzGaDDeUU3QFwQePGXTgN528EFtPfeustufKEEhmCyAezweDAWH3VIFlIHFJudXW2iN8fUpEhRqMffUZMPp+ZIiWiDURTA+IE4wAGBhA93vLYa81mc3jv3v6qfimqgko5VlaeQeU2oy3RjjmF87esSIUAIhXOzyBS4TNy8Js6UkHBltJrSJeDCE4iOplUSP5R5TOMACPACDACjAAj0MIRYFKhhS8gD78BAlQGcBDsDRiFpbeItmLFl9bq6m8jmegkrFmz2eb17ggm0UlQzZdIhV27dvnRb1Ihwf0Oj6S9+eZOS/bt2zcEu/Sk55ADox3Wv8PuhZH4HOkJ/AHONqVVONAvwrhLok7yoQSaSJi8vDztrl19Pd26bRT37t0rK/HHtlGjRq9E6kaxw+EgUuQXZG/cNmPGUhL3lFsk4tMWII7jmWeecS5ZsuQDXNP5+ONPuKdz547vr1y5kkpNUilPurcWhIQdP1E6UrASsVJcfO7v77jjbzu93oCbnHW6bvTowV/jnHH06FHnIC0k6uhLksmo0wl2BG9U6fXBSDCobzBWZUyA1qTR6KyRSIgqVaRsBoPWEg6HDOGwoCIKEt2k1UpOiEsGAoGwXNojVdPrjUiZ8XsjEY0crvHb2HyqtabIF+o3ErG4BaEqqtkBUkMi/YbYe0MhnyGWhFHOYX0kECmqa/F+mQMBM1KBpBqdzhN9JkW/WCwW1bU+n88RDFr1dntYhReIHBA2+SpixWIJ5NJzPR5DVToMDIY6RKFoQuhbpSuh0+1t8L6bzXltQqFaL8YnRyRQGzlyZCnmNkyn0z2zYMECSoPQgLjSmkzt9VVV29yH63OTbt58nhFgBBgBRoARYAQYgQNBgEmFA0GN72nuCCjihqT2/3tYSoe6OUymMaMPlPlkIwxH2gcUzj98+KAZfr9/CPqgEoskDkllFc+styvx80bstv8H4x0Bx7suRlDykMIYE9kxEA8mooAcYCr1RzoJSiNxxaWIMviotLR0GDQoUjnfbeF0f4qojrb5+W37fPfdZqq4MRhGZQIp7YPKU8oRCGgho9G4bvHilWPr0x8Uh5pKnb4Oo4iZ85VBZJL+gLUSETEiFBZ+YNfrHZZdu05ViS8mIk4oUiEQsOu12mpVVAPmIFZUGFTf7eQkw00P1dSonWSFWIldvLq6MMqFanzoP+ok03k4zar0mVDIosUxpyCEPRBrjIqGut1awWQyqogThVSIJWGoT5AGApgO1bVEwoiiZAuHrdWiWBl14hExIkLEUjUvkDVmaIAYfL5QSlFJepZWS5ElQSEUkmrTvazgRZzhcGYkjFarL/B6g27EjERJmKeeeuT4zz4rex8EScWrr84n3Y5oy0SwM934+DwjwAgwAowAI8AIMALNCQEmFZrTavBYGhMBqpRAZRNJNI2cS0WgrzGf0Wh9HW5SIU5I7zNMjBwhImNkHQW0bbC+sD12e27xe+8t+bJv377YoU5doaDRAIrrKCayg0r33Vl/mnaxyZkn4U6lleXm5vWGVsRNe/bsfjrVeMxmez/spn+ENIZtEGokAdD4Rv0SSRUBsSJ2795z8iOPPPjvuIiRTTjfsx4rIl41odQAACAASURBVGQ0mZAKyoMosqS2NmwbMuQcEoRM2bLREzgI4cGkY2g+Qo0N0x8UkiZ28E5nmZz+UF3dJ20UiMOxAekikQbpIhrNFq3dvkP172aiSAV6zvDhw7/HODrbbLbhc+fOXc6RCuneaD7PCDACjAAjwAgwAi0VASYVWurK8bgzQYB2rqkaBMLWNX+AfZjJTYfjmmZGKpwIDEiXwgGbDbsDRrvJV8NmNFWZyGxwj8GLdBU2wo6qv5/Ij1hCoG2bNoWfQSuiE0Li/w/niIRI2MhJvvXWLnPLy8tLkAJCEQr0zijtSfxys/IHSAVoSzg0xxzTrf1nn31G5TeV1ge/rKv/g8oLfsikwhEn1Ki8C/T98yyMBD47sVBjNp9wvpYRYAQYAUaAEWAEWhICTCq0pNXisR4IAqNw00wYlQy8FSaLpjW3Rk6y19sROgnHRnPTk40xnfiicl826Q8pSv6dg/7ehpHGArWPQSqcd+KJPtPhjFSII2GIRKAqDcoYKaJCjhKgdvPNfz3hlVeeewtijSSc92/YFTAqKbkeJjv+dB361CG8vs3o0RegTKSbhD7fhE2AUcQG7W7nKX0qpMKAAWPtpaXPqdIEcI1CQFAKQzsmFY5YUoHEY6kSiB52O0iFJ1HeFKkth0+LRHl/+ScjwAgwAowAI8AIMAKNiQCTCo2JJvfVXBEgp3MZjEpOKloBzWqsRBQgPz147rn9QSokTynIhij4bWe0LwQVhZSCinCoUXFAzG3TxlrRq1evYD04RCgsh0E88Le2YcMG5LA3K1KBBkdrvAVG6RoqUoGqGbzzzpvSc889R3OhtA4q9aernxGlTFC6wtYkKSA/41wXGJEUVFmESB8jxB/vnzdvyQsp8uM/wHWE33WLF38812jMLKWBqlqIYo1pwIABKk2FRC/r8uVleRA5FKEVodJUSHTt6tWftI1Ean2DBg1KqT1A79fy5WvbYV616DeeLFF1rZAwOTn66j59+kQ1FRI9X8HW5crfV1KSuBKJcl82JEw2KSCHsKRkLAQKwbQSn8ehTCo0q69dHgwjwAgwAowAI8AINBICTCo0EpDcTbNHgHYN34edDqOd6QthKZ2mQzkjIhUSPY8U7+OPY5dc2LTJ5EtXplEhFSorK8Neb1GoqsrXoK/jj6+VUDkBCvwdLTab6CBlfK/3RzjdY8LjxxufjkTCNxgM5vOCQd9T+P1kOJ0alE1cvHr16sv79euXVvCuqTBMUQGjM55JRADpaFRjvJ/EOMkUcTANRsKTlNpB7wI1WeQRju9rgmDNqxdfLMSxHfXnqeoFpT6QRgcRDF9CoyG3U6fO//fgg99NSULY0Dg+h7XNzc2dNXHipEeeeurhb9Lh0VRO8uEuE1lWVmauqQk6MxEpBAljz5SEaSq80G87lAT1DB16livVmk2dKom9e69tK4o+F8paUppVfKNUGEqJGY3P4yImFdJ9Avg8I8AIMAKMACPACLREBJhUaImrxmM+GAQolH8Y7CvYeTAKTz7sDVUUxPbth2lPh5sLpz36uUR+v0oZv7a2VvR6C6SSkt5whFOLJCpRDZlMDuKEBlTyg+K9xktl/uieq68e/wKODy8qOmb8Aw88uuaqq8bNQITCECopWVTU7S9PPvn4SxXYI8/JaUh8YJxy6T+7vQjjdYuh0N4Qjbuw0N+A2EB1BvlaZa70N54jrafkhJimECB0yGJp7wiHxZDB4ELxQXN4797+0X4vvdR0ZygUfECSIlD8123+059uGzNgQMlPw4b1SlROkRw+eifyrFbr3fPnL/t3TEUHSpEgp3AvjEiFt2BUEaPUZDJ/ifKGnVwu1ww8i7QmiLSKJ6koXeJ9XHeS2Wyp27evYiL+np9qPZrKST7cpEI20QdNJVaZTaRCI+JFESdEUHUDqfATkwqZfBvxNYwAI8AIMAKMACPQ0hBgUqGlrRiPtzEQeBCdkPgg7WgX1/9sjH6bdR9EMiQYoIByi3TcAEfd5PH84rPbT42EQi7tTTeNO3H37p9X4T45ikJENT9Ue9DAicfv2siaNe+bd+zYIeDvBv0S+UH32O12CCladLW1v7qqq41C587qUod0DUVe0E/0bXbDLbdapZSh9HSt1xtpA+4jiMAJSmVQtcmTJ95XW+u6Dv1uDIcjJyFSYOd11/1xaM+eJ0dD/7FjLqGUoUxmYP5tFixYsFoQxLa/+90pd95xx92v2WxaVNY0RiZOHHUr+roLc5wNgmWCVit+tnDhwsGLFi1rv2DBvPnV1ZWIYpD+F4lEjgZ58MRrr732d/yU+1XaNddcc2NNjeuemppqMyoB3PjKK0tJ/FLVdLq9cnoKlYkMh1GcUOMtj70gnjihc8mqGSSKnGhEJzk6rBQ6HPHTaxYVMA4TqUDrSu93e5AKFUwqNHg1+AAjwAgwAowAI8AItAIEmFRoBYvIUzggBCiUnZTZSYCPyhBS5MIR21JUdOgOUJ6AUTrBJ7DNcJqvdjpz39u9excdS9kOdOc9EQEybdo0oUePHvJ3Vm5ux7aCoPcHg/vcTqdTrKj4jay4557rO3377Vdfw0GvgvbBsyAe7kd0xZzS0nmkxi83l0sHMsQbjQJ56KGHOn766adliCgAD2K74fHHX3nDZDLK58eMGfp+OBz6Hf2u0+m3vPHG3PMkCSdFyTZx4vhnUVmCykzK7ZRTTh905533bY4FBQSGcdWqNUXPP/+MXOoS0RM/zJlTSnoLDZrBoLXgWYZwWKhOh61Wa7AZDH4QLELaNB7wNrlard7j8wVUQqCiqIPT+9vtkYgJsEnOSMSCcqFV0WtBakhEssSOKRTyGVCC0yYIAXcgYKLUErlRpAu0HlTXAn9zADElIGBqdDpPVN+D0nviSRjcbwNJYwQppCr9iOodEb8/XxXpotfX5YDn0gUC1rRlIi2WQC6Nj1J8YuehEDqxx5KViYxfk1CoUKvThfL8fq+7c2d73Y8/nhad9zXXFBa53ZXf7V9z/Z9fe23Dv3JzveZt2wTPpEmnNSDD4vsmAg+tQWRPuveCzzMCjAAjwAgwAowAI3CoEWBS4VAjzs9rTgiQwv8rMNoZb9YlJ5satHnzNhs6dqw2ZqKTkI2Y4Nq1a8mR0xUXF6t23hPMJ2/VqlX4PnJoBg48M62DmMHOO0Wj3Aln7j95eXldkKbQCY4fVYeIOr/xYxg4cGD+F1/89yeXq0YDZ5fEHhWiiUQgSYejA+wh2N/iwvmn49hl5DvCSJ+BSnL+qPQfE84/EI7ibEREaM4662LLLbfMixnLFq3dvkOgSIVAwK7XaqtV4ovxxAn1bbFocxE9oZEktZMcifi0BQXq2dXVhQtMJo0P/asICMyTxhxtoZBFGwy6nYKg84AMiUaMuN1aQSFZlIsVUsHrDbh1ut9IBZAGAqJAVGk7CgkTDlurRbEySipotQ4hGFRfSyRMJKKzIpAkbWqSJIUsOp0FJEwgIxJGEIJCKCSl1QLBe1Pg9QbdiBmh9UzakPoiGo2WvEBAcmm1oQbv1tVXX/qM1+sZBVKl5vXXl/fQaiHU4IlU5uaKaUkFeig+j7ReTCw09Rcg988IMAKMACPACDACB4UAkwoHBR/f3AoQoN32Uhg5V+QYpsx5bwXzTTiFzZs3G6qRn5AJqXCg0QdpsJMgfPjCiy/Ovfuii4pVO8mJ7suAVKDbXkGaBqIqnBrscmv8fh9pIlwKS0gstG/fvpffH1jvdtdSagQRG0QOKFUYqKoEaSzIpSoTaATQ+ftgd8P+AxugjDtOI0AmO2A768cil7NUWhNhq8kQL828eZLW4VhbGAxaa5JoUETHeqjTH0gUsUcPOZUg2vLyPncaDKJhz55epHuRsiVLF0HREJnQib05m0gFuz0E7QwvOf++2lq7ikyhPkeP7gcBR8G3fPmy9uCAbIjXqP72W3vK0rEdOuzWgwzTHs6yrenw5POMACPACDACjAAjwAgoCDCpwO8CI7BfnV0W64PdAKOyk0dUO8ykQluAvad3794XIA2hDKUMaRdX2VGnKgoU7aBKT8nUSdbrjVOQzjC1nlSgNSVnvgQmkwOxjZzk66674any8l/dHo+HhBmTpsakEB58HfeNhQ2vf6c0CYQHqcwgvWdERKyEXazMl0kFTSK8kn4WWwBe12DwL8N24f3qFlNdJCWpkCId6Yj6XuLJMgKMACPACDACjEDLQIBJhZaxTjzKpkeAnNe1MPr5fzDadT5iWhakQt7IkSMLrr/++mqU0Eu7O5yNON6KFSsKx4wZs6qmpob0C4z1jjc54NQoymAM/ZJBGb/oum3YsEE/Zswl9+/c+fNfAwE/hbLTTjI58yTU+WjsAi9b9r1REH7Jc7n27CspKSEBz1WwrbCTYarohhSkAqVKfAmjyJeOsMok1QzoPZsFIz0G0mCgqAhNC3CSo5Ad6kiF2LVSfm8BeMmEGexb4HUykwqJVpGPMQKMACPACDACjEBLR4BJhZa+gjz+xkSAHAAqIVgEozx52mU8Iho5iIGAwzB8eL90+eaSw5FT8e67S3pkoJOgIVJhwoSL79q9e+cEAEmZ/uSk/z971wEeVbV1p/eZVAJiQUFEwY4NERu9qUixUgQb+vS3vWcX9Kk827ODYhcpBgQBfUqzPJ5gwy6KKApSQggpkzb13n+tITPOnUxmMgIhwX2+b3/J3Hvuueeseyf59jp7rz0WVi9SgKTCqFGjri0qKmIKQXxjlMKRsIWws/5MiP7ZZ/d+EeUc+tU9V0YSOGH/hMXIoyREwa04f39iP05s/vyP3FZr2NWv36lbkrwgFAF9pm6tR0GDwo6UelvPnj2jqRTxl1DTgyUpH4b9fdGilbkQOTQgWkOjqZDsJYRDnU/xxL59u6XUHqDo5aJFy9tAq6AS46YUdcSYJp/P0Cory1zerVu3lFU4oqSC15sHEqZLg1oVnPtfuKQkl0/xxsouXboc8cgjU1CxpLq0f//+EqmQ7KWWY4KAICAICAKCgCDQIhEQUqFFPjaZ9G5EwIWx34cdB0uZg78b59DkQ8OZtEG0z1pW1qtq9eq71YkTJ2rU++MmNK9VqwLjzJkzLoGwYVpBxYMO6nDXtm3Fd0OngE7nOhirSTBigCH/78QvFHNoM2nSv12LFi2YjuMnwOhYU5uApAIrJ3BXfxhIhTczzfu/666b1E8//ZTVK9rBmHLQu+7e1+PnY/y9AceX6v28hsKNq6LzbSD6IH45FA6kMOQArGslNBosKSI7fkA/Ri50AAkTEfBrjFglSRiLxRIAUZBSpPDPkDCNcXxXrlxpr6gIZoOs2FaXshK/fs3vaUgYTd9MhEAh7pnXWHFPiIa2qqjQhXahZkdjNShIztjwrNTWrdtMnzr12UuFVGjwVZETgoAgIAgIAoKAINACERBSoQU+NJlykyDwH9yFIo4U0hsIS1u2r0lmtZtuAsfXhR1qd6rho+UHVdXtYT+9vtILR0lBxYB66vTRsoEXXTTqu2DQ33rAgP4dzztvfOnNN1/W+ZdffvkQl3vvuOOOQ7Eb7oe4XYTAsNlq80eMOGsN9AxsihLWQTF/6ZtvvjmI5yZMmJDzxRdfbMGm+1szZ341dN99/fklJbWVfv/JNdE5Dx+uU1FdQUOGJIToMzrhtbrnGr9URgq82ACpwAgJpjOQkKD2RqQ1glSIRitUtmrV6lXoRbyycOHCzxrAl8RJJNXi8suvHTRixMXlLYFUaGnRB40lYfiMGqvZ0UjCZgCGfBIlMtu78dVBNQhUhKi9NtV3TTQVdtMfOhlWEBAEBAFBQBAQBHYLAkIq7BZYZdC9BIGXsY7RMOa8nwTba4mFwsJCO6of2MrLHX6r1aR3OqvqqdhHyw8qiiUrHFZUsznkRfi9AWUKE/6OeHWKokRKFY4bd+nWUCis3HPPxHYdO3YMgbjQR8vsHXBAu7H/+tdj70bfFZAW2HUOVY8bNxLCilWjrFbrey+9NIsVOXRz5xbmz5kz8xuQBtWzZi0+RKfzo2+4AvMIJnvXJky4pTu0Gdo988yLrweDSo7ZbCjz+fxhg8EXfvLJJ9v98MMPvUtKSqidAXJEv9FkMn/20kvzr3G79Q6/X6kwGGrCJpMp/J///McxefLkTSA4ti5YsODQ2lq78sADN7dFpYxT27RpU3bnnXfG5s+xIAip+P15EZJl9Oi+I2tqqic7nU4Dxq9GZYk7pk1bPDU6X5PJg9KKP0c+Dh069C7gext2sufPmDF9PMYptdvt4eLi0xIIm9k66D1ESjI21klupOMbmcferJPQWLyIwy4mFSLYtm3b9li8g6sQtVONyBVGRDXYhFRIhY6cEwQEAUFAEBAEBIHmhoCQCs3tich8mhsCzI2/DPYLjOJ9yfLim9ucM54P0x9wkSldzj0HzkR8MT8/f73P5zugqqqK6Q+TYXfCuGPPNIijkO//7ezZEfFEXV7ex22MRn/1Oeecn11Vtf1Xg0G/ev78+cfyHJzuW0Oh0ASLxTpt+vR3r3Y41By93lJdW2uM5f1brdtBhjgjY/Xu3dvLnyAC8hXF7cFYXrs9GIgSIzx3zTXXHLd169ZBtbW+/wOxoJs37939brjhqjsfeujpuxiVoSjlxttvv/3EtWvXLsAu8/+mT58+FJEZhmHDRnxhMhn3sdlsOkRV/HDKKaePvfzyq9cnA/3dd9/O/uKLT0/dtOn3O8vKyvbdd9/9r3jooSeoDVGvXXLJBa8YjYbehx9+xGXXXXfL2+keotGoZuv1Bn8opGq0D6IRJdHrFcUG3kfNVhRHlV5fFsvlB2mhUpMh/j6hkM9it1tcen2gKhCwxXQSwuGwCq0HTV8QLfZAAAUSdWpFNDKFYwFj1eFwaPrieheIJitw1KTMxJMw0XmYzdVZeBymQMCp6RtPwkT74nmzYgvJnJS6Ejv621sZjYEA5lIRv+Zk5E1OzorWZnOwBqROGo2R1cZkUTN/jP8HCUTCZuTIURsrKsrzgVEb9Gnwb4mQCunefjkvCAgCgoAgIAgIAs0JASEVmtPTkLk0VwT+jondC6Ojehasnshgc514Y+eF0HwH9lJ1gwd3jaUTNHRtYwUCef2wYRcc8957i28oLd0+DB9JXLwCY/QHBRsPi79Hwu4wiQcSCsfAqMVAB5NVGw7DzvvaOE2FkThG4och5vEaDUxb6AtH7olGKu53QDj/lmuuGX7/gw/+cuOIEfpINEDdPTfgJ0U8Yw3ObAkEK7/ZsmXz6ThIx5MpFG+wMkXnzjrN39Xc3M+ylyxZWPDQQ/evBnmxdubMYN26ZxvdCI2IDjpnzhzLggULN8HpdYME6TV58sIVcPA1Y8UTJ5WVxjw44EGQGxECJdriiRMeQ3qKMRisAgFhqoH+QYyAqKoy6m02qyYiJUoq1NYGqkymP0gFkAZ67K5r+qoqLjaornDYWW4wlEbx0hmNHn0wqO2L+1oVxeQMBJS0zr+qhhwmk8MSDgdSakVwbUajxWWx+JFSoE8bRURixWgEVxEIp33HGTUD/qjK5wukFFQ0Gl14Pv68QKDWy7HjnwN/v+OOv5/ucrnLfvtt3QA810NBqvSsrPQaWrfe56qHH37yzcT+8Z+BmYrvWnEKfZNUl8s5QUAQEAQEAUFAEBAEmgwBIRWaDGq5UQtHgHnv82Bm2E2wp1v4ejTT30Eq6EAqDE7rcO1EGPnvuMV+MDpfLEdJccJIQ/qF0eNpUxAMOivqiA1WaJgJo4giowBYWpL6FqehrwV981R1H6jod/wAx5iawtYLRkHHWCssXGn3eBonJoh1ObGr7/n44x5bJ07UaDOQzPg3jBobB3Dwgw/uNPipp577GtUfKOD4Eox6DUlLkcaVPaSWxMF1fZNWSzj00C4XolLGdK+3gs73PrAGqyo09jk05/SHhkgYOPSWoqKuCSVLtSQMn4PdnpeDSBg9hSXjn3vy35NHKmRnZxtKSrTkDfU9VLXGh1SWlGSFoviMjJqpqrJUI3pFEzFy3nmnzQ2HQ30RfRKZDlJgdA6HU+f31/7w1ltvnZhqvojsMQeDDnXgwFPKQUTV0yxJv1bpIQgIAoKAICAICAKCQNMhIKRC02Etd2r5CHTAEui0shpApARgy1/SjhU0EakQFSSMwkYHnURDREV/1qzzj1+27N0zoIVAnC+CcfebVRqyYRTOJJHzt4S8/wIcYyQBGx1waC38oX2xe8UELajocDIdX86XURIdYZoylZzUjnQRLyo69OJaWNliGuxZ2Lfxc432Pf/8QfeXlBRfjs/cyR5St7Z6P/YGUiHZ2uJImARSoX7vTFJxGosX77KLNBVYOYTvBJ+zBRElP4GMeuehh/71olR/aOitluOCgCAgCAgCgoAg0BIREFKhJT41mfOeRIBh8MvrnIX38JO71w3uJu/JiWZy7yYiFZj/zjQG5pITR5ZPJDlza/v2XbPKy38rR248dnJZcVLHvPehsGjkQTTK4TiQCt8lpDREoxp43W2wSdG1715SIVYmku8Ay0cysoLlL4+Kxz7B8f0C55jSwbYZdiqMeh2Rxr7UJ4C2Bd8t9jsbtiB+vOjvjXWSm3OkQrJ17UWkQvRZM/XnDehMPNSu3UGb//3vhycLqZDsycsxQUAQEAQEAUFAEGipCAip0FKfnMx7TyLAcHjuTJ8JY2UIOn4xx3BPTuzP3pvON33cxqQ/tGvXbtIrr7zyABzftDnvCTu+FGf8AcayjhRtpONMnYWzu3UbvmTNmvdq6kgFahSQbLgnbj1d8TvTB0IHHnjgSc8882oFQ97jnDNGQdwFY7j6rTA694jAWOWg8J/X26M4TichKUyNKBMZu46OLwQcXZdddtmLOMgIhGhbgl/6xN8ggVQgmXILjCkb0bSNSElLXrN8+fJWyL0PAlsrPn4HgxCibjgsXi8iMvyyZctaK0qWr3fv4zTCg4mLE1JhByKNJWHYdxdFKlyNoZ6KPg/oKehYUhKVTT73+/3HJ30J6w6KUGMqdOScICAICAKCgCAgCDQ3BIRUaG5PRObTkhCgwzAeRieYTu2qljT5+LnCSWaJuxCc2UiYQKqWl9fK6/PVmEEAvIB+3I2NOMSJDZUdDIsWLW+NMo7ePn36VNed34SfbWETYAzv/5o/V61aNeK++x7s+s47C/5ZW1tLbQS262HUVIg2YrzYarV9Nn/+4iFeb9F2lFeMjxKhOCPHo7AjUxLiSIUikAo7SjE21DIlFa699tpzvvnmG+opUHSS6Qxsz8M0efhxpAJz43kuOmdGVJBgYOM6r09wfLvhGMkEEgzXxd0jcsEucnw1cEhJyR1w7EJsSSxQgwWCkpZikArtoZdhg5jm5zjWILEgpILmtZQPgoAgIAgIAoKAINDMERBSoZk/IJles0dgLGY4BcYSeufWOYHNftKJE1y8+GsUNKiKKMqxJGDi+UAgB+UHN0SOjx9/1SKI450CGX0dygTq9ttv37OfeeYZiihGWjDoQklBv1JXhSAb/WoweG1pqS18442jDlm/fh2qZ6g2VDhYFQ4riEBQQ++//36u12vK8nhCFRMmTLD897///QmkRK7Vaj3/xRcr50THvuACy5tWq2XQKaec2nfo0Hvfv/zyY0MJQnZ8HizHGCnXN3/+R26rNeyCoOKWdA9lyZLPswyGClvPnj3Tlg1dunRp3m233XXcp5+ueBfjskQkq4IkbXHVMqIlEjeiIzUjiBmjXj6GMdVhCZT+L+/efVBZXPQBiRISCyRi1sKeg/F9q9qFjm9s3kIq7IBid2J71lm9fsV3gkQRyaWfYW/Bbo5/eYRUSPdtlfOCgCAgCAgCgoAg0JwQEFKhOT0NmUtLRYA7ynQMuNt/B+yhlrYQOLOG4cOHmzjvDRssert9k+ZvQ3FxMY7ZI8dWrlx14JQpT3wPp79Er9e5DPDEx4wZc2rfvn0j6RBGoxElBc0Gt9ulr6725qKUoRfkQTCKydSpT7dbseK/D8GxOoXHQAqEXnvt7YNMJiVHUYLlqqoLzZ1bmD937uvLQVpkFRS0uemxx6bMYN9LLrnglVAo0PuUU04betVVtywjeZEM6ygxgnKKVpZJRHm+ynhiJP4aREaoBQUFKubtDgaNDoMhoEknqK21KyA7NERLMGjKwj0MQ4cOeDEYDJ2Rk5Pf79ln530UP67JVByJjMAOdT5+hAYMGLAE6zki2ge4TZw2zXfvo4+OsHz66ZuFqqoMys/P/2nMmNFnHHfcAzFi45ZbjnOtW7eKEQ2XwjhWJBJjdzq+CaklSV/n3ZlagncDIph9WrpQowa3KGEzfvxoz6+//koyiiKjkaoraNQM6QyLRLkIqZD0lZODgoAgIAgIAoKAINBMERBSoZk+GJlWi0OAO8qLYcyZ36sqQyQ+CaYJnHHGGdvqdluZwnBOXZ8B+BnL/U/M5WfZyB3yADva5Zfvs7/PV34NVPE/evvtt5fQUTebQxVerzeSHgCi4lhUgngJJEMnEA9In1Cr8Htr5KZXz5y58MDa2lbeDh18Kq6v93csSoyQDAFhgPvqQvHESPyarNYD9BZLmR5aBk6z2WPx+cr88edBChh8PoPmHkaj6gKnoH/zzdetb7zxOsgE1dqlyxHn3nbb3UwH0TSj0ZKtKGpQVYPV99xz+4lr1vwwE4QMtSRQEtHxxm23TbyxQ4eOgauvHnd1KBS8HWTDB1OmvHxhsm/A2LEXTvX5agcZDMYtuN+zt98+4VUEi/gMBhMIDG31Q5BAiC6xgscIGfV6Q5bfr9bYbMa49BYvyhzyuj8anXmTyekOhaorse5Yakk0+iS+L9Jf7OhDp7gczyQ2TnW1S/H7tSSM1ep36fWKzeezl8SP4XZXKiR14o+B3MkKhy2I4KjdlgyD+GOIgKH4J3QKtCUlsfZwcfFpmnE9nuUFJpMtUFp6vEYLJJnWRhMSNmdg+ixVS6HPD2D8LKRCugcv5wUBQUAQEAQEAUGgWSEgpEKzehwyFa2WWwAAIABJREFUmRaOAB0chrR3gVGwj+kQKevct8T1klSA9oIXO/WcPh03b51TxM8kFf5FHHaRQCDTA+6GUaiROglOq9X+6HvvLZ188sknVyWkPuwUnEhToKNvwtrSPrM4nQQ/HPz3cd1x+Dl5xgz/tZxEQcGHejjLJDPQ7K2MxkAApEUkAgLpHTlfffXVZ5j7fojT0IFEWHfIIYf3v/feKRuvumrI4srKyu4FBW2PeeSRV1mSMNJyc311Y+kopnkPhP6uRH6+DQ74kiOPPGL8zTffHE2tiGEAQsHAqJEoqWAwqDWq+gepgCoTepAIkZSXaAsE3Ga3W++pqfFVcs7R40ajB9En2r5Go8FsNOrc4bC+DGurlzITP67BQEFOxakohnrzTHxoer3ZiWgRM8ZNKwRqMundZrOi1tbq0z4zEEHZoZApoNeHa9K9KBaLLddgqKkGmaQhmBKv2xGN40M0jqKJxkk2vs1mNQaDSo7ZbCjz+fwxEubjjz+yP/74g0z3Mbrd7ideeOGF+0hkgd9RVqzoVjJxoj5pNE66Nch5QUAQEAQEAUFAEBAEmgoBIRWaCmm5z18FATrB1AAYDGNlCCr8p3V4WhI4JBXOO++8gzZu3EhRxPhGwUp33YG/gVR4hrvDwaCzYvDgrlFHjmHe3JU9EFYavTiTXP7dFRr+J0mF+VhD97p1UGAyWgIzhksDVQdYCYNifc66jtzBf/DYY4/d8OOPP86qqamhzgLTahpqrjZt2r7t9Zafir68lhUkkpae3EXkTr15NJT+MHGiaujcGWxJXAPJAvLB6ty+/aQi7UCz6UgnRIEYs5CJYg4EyjVRDcmAYKRCDd4spmvEn8/OzjaUlFg049pstflWqxKsqHBq0lsUxWfMZ1JJXEMaTB6IDT9ImZTfXeqGgJfJARdV7XSqtSmel6621mxBxIrHYKj0IpIiRthAS0R/+eXDRpWVlT0JgqlowYIFh2EcE6NM+vQ5qWxXEmep5ifnBAFBQBAQBAQBQUAQ+LMICKnwZ5GT6wSB1Ag8g9OXwX6DscRgiy45Gb9UkgqbNmX7R4zoQgKFREJ8uxIfqCnh3mefjgUvvfSCKYFUiO5oc8ea4oMR56qZkgqMjmB1j1dhrFoRe4ZxkQrDcJzPOlK9oQ6IK+owIDb3g1SYzVSCJCU4Wc2CpESUWNDl57fagPSGQFVV1cE4Pg12LIz9NOKRdNxPOml562HDBj9QVVVB0UdGHKyHMZSekSKx/k1NKiS8D5GPmVbW2Js1FZLoVTBtiGlE5uh7tLuIs2TPRo4JAoKAICAICAKCgCCwswgIqbCzCMr1gkDDCIzEKZYYZAj1JbA3WjpYCNHWr1ixwvXddzbfFVd0jYovUnzwaBidb7bXYBeazZYfIbA4oH37U4v69+8YH0ZO57w9jGHdkbD+lStX2isqgtkQVNwG5zuUCieUnzSj+oSte/eTsYusTxl2nwneCZEKf8e198JInEQbowd6w6riSAWSIzSKdB4AozP/Gew4WCRyA+KLG6A5MHXLli0kW+JLYHJcRiMwZYb4vJabm3cFSAUdog8Sp675W51AFDA65E5Yf9iBMOLKEpf/5HyEVNgBZQMRI4k4Rz43oaYC3xtGTpAU4vdnNO8vpELSxyIHBQFBQBAQBAQBQaCZIiCkQjN9MDKtvQYBOo2FMO7KPwFj6bhEx7LFLLYBUiE6f5Zz5I49ndwQHGlTfn7BkhdffH5w//7940kFOur8TKf3Ll6cSSWB77//3lJeXm7t3r17YpTETuG4cOHCiBI/NAvo0UeJAUYi0CigRxFOtlDbtvtNmzp15o2DBvUow+erYU/BGK4/FMY0CDr578GW5uXl3wx9hayamkiI/lTYatjrMBIrLH/pgTEAf+1xx5044bvvvplBYoH3gX0FI0GxGUancwIsECUKxo69+PDNmzdwXgNhF8AYXfE4jO8dHdWPkF5w8+zZb6/LyjKXd+vWLWWIfiYRI5k8M4lUaDAahylSrPrwICxWVlJIBb7+0gQBQUAQEAQEAUGgpSAgpEJLeVIyz5aMAAUcGZZ+Koy73XQANTngLWVxaUgFLoM7ryyteCRIBR3EBKHMX7UCwoJR3YFkSz2yXbsO7meffWmd19ujOJkaf/xFTUQqMPXgYhjz23+suz/THE6DHYqcfR5aDnKDqQcsDUhRztvq+jH9oBWMOgeznn76hVvuvPPvN5WWlrIkZKTqAxp3p7dwrPi1XXfdzZ2//fZ777Jlb1EfgakPJGlInpC44HvEFIezQCp8P3HiEX/75ZefH/P7YwUd8nAu+l6RXKCjeiYiRpQ2bfZ5tU+fXtdCBDAlEZNJxMj8+R+5rdawq2/fHkXp8v6XLPk8C5VHbT179tSkccSvPfr70qVL81CVQo+IlbSaCsuXLyfOoR49IuROyrZs2cetFaXS17t3b42mQuJFLK960klntmYZ0nSinYhuMUHMsZXXay4fMSI1YcNIGPTNadXKWdK1ayzKh+QayR+mPsRaNBpnV4uRpsNIzgsCgoAgIAgIAoKAIPBnEBBS4c+gJtcIAn8OgXtwGXcj6QANga38c8PsuauipAJnACc5zHKAKNmoSUHgsWHDhl2D8o8POJ0uOEzqvOefnzfaYLBpyhdyDJYUhJNXa7VadZ07H3HZnXc+NaO29hfs0A+v13f4cJ1C57WJSIWzMD3qHZAguDUR8VatWi3HOk+B9kH0FHec/wFjpQpGFsyCUSth8IEHHvTU9Omv3YbICjqOJBpYHYRCnpFyiHXtPTjSD7/11ntf1WlQ7IPjrP5AhzNaqpMpGbfwOqZTPPbYM/ffcMPVv4FUYJrN/rBJSd6M/YHtXDyH40DufA5yZxD6NOjYS/QBwooKVWMSgdEk0GamBZIEWxJwrJzyM+yQ+Bvsrnc86SLkoCAgCAgCgoAgIAgIAjuJgJAKOwmgXC4IZIgAoxWYDsEKCNfBmPveohpD5EOhAmghbNZZrQfoLZayhL8jrXRmc7m+rEwxORyGXFU1+KCS32BZvMsvH3UPwv0vRUrBgo4du/zrqKOOKEYaQINl/1RVMTqddpQzDJWUYC87KytYT1cBZRlj99u8uW0wTv+hQayxk+wKhRxWuz0YSU/p06fPb/jh2XffA4+PL+/IcxZLdd7dd99+0ldffTk6FAr2xZxMOFyJVIMR0EO4FCUWh0DpP1LpICcnp62ihOd16tTzos8/X3gpSjxedcIJxx+LqAAKOj5aN6FSOLMFCc4sS2h+CaN2xQkwalHw2Fsmk/nQ3NzcHw48sN2Zn376aUJFBe0S+bwuv/yK54uKtlyM57ARZ0l6JCUWhFRoUlIhmvoQ01KIPjkhFVrUn0SZrCAgCAgCgoAg8JdHQEiFv/wrIADsAQSYA/8BjKHv8VUD9sBUdt8tCwsLjfvuu69j06ZNNSNGjAg7ndnH+HxVTANh+Hmt0Wh+fOXK/80pLi42LFmyJP/ddxdfjnD+uxANsbWgYJ/zp0x549P42SGqwYAdej0cdld1tWI84IBWxRs2bNCjPF+9v2MgFbjDr4PjbSTxcPbZ6fUXMIcslD2M6CqwTZhwS/eff/7pdZQVXD1hwv2DOnToGNPCeOCBCWN/+WXdpSAQPHq9odRoNJTAYT8OkRTeiy8ee8o77yw4q6Rk20SOk5OT662qqixQFOU72H6wbEQOvHzaaWc+uWXL5rwff1x9Ba7tCOLhyPvvf/SEgw46cGs4rEREMOvm8DKiParat29/2X333ffJ+vXrLXfccdd/EYFwEK6BZsULTNOINGChshRhPG6hkM9it1tcY8eOHr1tW9HtNpt9+owZC/4POKpWq1/TFyUN7YGA3Y77VZhMNbFoEcxPdTgcmr58DjU1FqvbHaZQZaxV4+H4/Xkaosdsrs7S63WmQMCp6WsyeXAPbtT/0Vgmkp8wjiZFCGsLFxefphmXJIzJZAuUlh5fHj9GshSaJhRf1Kwn+iEJYUPNDAqVkihaF3+RkApJIZSDgoAgIAgIAoKAINBMERBSoZk+GJnWXo8AQ5/fh3HX+B3YCFgsln5vWH0iqYA1kVA4B8ZceQoT0qnibv2LdLiuuurcpzdt2jgGjjKXz3PUKGDFBE3LUPSPGgamdLnxvEGCUGP0nvfA0b7TYDC+OGNG4PLowfHjCyqCwYATju/nBoOegovxqQyInsjtBeLAV1S0eXZWlmcflEjUIV1CB4LiA6SF2LHGE0FE6Nq2bdtvv/32W//DDz8MwFiPnHFGryHXXPOPFU6nGhNUHDlyzGkgA2aBbHG6XK67Z82a9RhLLo4Zc8lWiD/q3nzzzZzovDC+HqRChFCJtiipUItKlRdccM77IDU65uTk3fjyyy+8hnE0fVXVZoWcgRscQpnB4IuRCkajR4/1avpCc8CqKCZnIKCk1QdR1ZDDZHJYwuGAxvlP9p4bjarLAinP2lp92u8D+mYbjeAqAuEGI1ui9zCbrTlGY20NdA3iRUPrTcHtdumrq325er3ijZI77IT1qriRhlgJBNxmq1XvAcaVRiMecopms9msfr/FZbWayn2+0jCItq1Iefl5xowZ9fRGLJZsYF0TaoyuRKp7yjlBQBAQBAQBQUAQEASaAgEhFZoCZbmHINAwAv/BKZYCpBjg6bC0QnYtBUyK2CGywI4IgGqI39EZozbB/bAlMGoLbKhby2FZWdm3Y+f96OLirYfjGMPC6SizYsbTsL/Fr7mJSQVWqvgCRh0EOs8UV3RBqLEdohIWlZWV9aubGytfvJDwbBbh8+j99tv/ibKy0jNBGpBIIYHE6g83wrhrT3FFEiinIv3h0xS5/NRMYEUKRrmchpSGT0aPHvM5xj0cUQQP4xj1FpK2hIoO1HVgaAAFDo+BfRN/0a5If5g4UTV07qzT/G/Jzf0s22IxWIqKuhZrJznbiJQRTV+9fkekgqpqIxWAuaGkxKLpyzQUxFWEKiqcGvFFRfEZ84l2XKuuDufbbDofiJeUZAXwBD1gwPtnqo4nd7xeE6JiajXECskdk8npDoWqKy0WS0pSAWSGXVWNDnwnyhkFMmjQoDK8QxUgsw5M8uBMmGe4MQKUDT13OS4ICAKCgCAgCAgCgkBTISCkQlMhLfcRBBpGgFUFLoPRaT0ftmxvAKuBsnhREiV+id8gtP5IhOVD/DEWHX8wOiyGMQogVnqSFzUxqcBb0sl9GcYyjXQcvRCn/L1z587/AHHCko/R9jV+OTLuMxeDtI7/7uN2G6sg1Egnfg0sqQYCdtLvWLhwyYt1Qo3xO+89cQ1TZWgkWGaAKBi7aNEH7adMeexViC8y2mUtjKTNG4nvTpIykZzjqrp+HA/pDpE0nIxKe2b4HLLpgEOnIoFUSJwtanAu/ZREi65XrxM0qRL1e+IFWby4gM48dvTTRkA0w/QHRkzwfzCJK02T9IdkT1uOCQKCgCAgCAgCgkBzRUBIheb6ZGRefzUEuNPNXXnuhD4AuxeWcuezuQPUAKnAaUfTIPj7MFgXkAp3FxS0fuq3337djM+dYBSypIjh87COMFZTuIAXYJPegx1jBxzJlAKF7IsUDHt2didDnz5HVafDq4H0h6SXNeDMsozj5wkX/APO7Gt1pALLOTLSIDpvRqXw8/UwpFkY3R07HnLLww+/9uTgwV2jpEJ8/+jQr4IouJw7+tzN79+//yM4MQbGahNzYCQKYhEvSUgFjkOR0KhIJD+TlBiGSIWfqX/QmNKeQirsdPUHimbuC6v3f1hIhXTfVjkvCAgCgoAgIAgIAs0JASEVmtPTkLn81RHgDvICWDvYRzCWNUybr95cQUtBKiROGVIBrp8sFus+iFQ4CidnwJhuwOaDUReBGgOM4liA6IDsRx55pCNIAKZPpEwXyYwo+NpZXr5GQa57TM+gIWwxhza1tfaa/v1PZEnA+MY5MVXhTdgpEHHMR9vQtm27gV9//dl3dR3vwk+WnmTKC9dL8igX+fVrkQbiUVX9yNLSbSRR2OJJBZJO1OF445131lr1+i25Xm/RdsyX17PfU7Bz6667Cj8jlUWipILXm4e+XeKJKpIgfWBMieB8vgSpcMqdd1523rfffntxOBzk2jhm0sgZIRV2mlSIVn8QUkH7HZJPgoAgIAgIAoKAINDCEBBSoYU9MJnuXo8ABRznw86EcSdzIEyT995SEECUgAXVH6wI+2cOe72yj3XrYGj/ov33P3BUdXXlCyAVGAoezVv/Fb8flLDep4cMGfLE+++/v6a8vJy764ekwiMTUoElJTEWxfFIZKRsSULpSSSwVOhJsIUwEkJdISL4v6ysLJvP53sPoopca7Qx5YUilaNg03gQlSr6gYR4u7LSqyBVgNdTf4HtQxhLkbaBRUiUFNoHvMd0GEkGEhvjULqytqIimA2hwW1YG/UbkrVNONjW4XCGIChoiktDYV9WJiD5odEiWLLk8yyDocLWs2fPtDogS5cuRUqDp1EpDcuXL6feQ6gxegLLln3cWlEqfb1799ZoKiQuECKX+kWLlrcBBpXpRDuhbWFMoW2hGbqBKJCkACd5ZlECSkiFBl5KOSwICAKCgCAgCAgCLQMBIRVaxnOSWf71EGDVA4aoM2yfDuZ/WxoEDOEuLS3F7r/Dj8oDqttdrlHO53rOOuusqVDYH+VyucMWizmE/lY4gBDpi3SdCWPEAiM4/gUbD8uCsJ+CsoPzi4qKKIQY2Y1vqDUhqTAJc7gFRkLiQFjE0Xa5crtYrYbPUHpyQ21tDdcRjRQgCUFnnaKJh7EvHdR5894+5OWXp74HUsGKQ31hK2EjYa/ComRFOu0DkiNzYb05j/btDzlr8uTnfx8xYqjb691G7YQjYCRuqAHBcSkAyfaox+NxoDLE2vXrf70dn5lOweiIwfH3ruurY8TI3qiT0ISkAnGnHgaf72tRXPlT0h/i0ZDfBQFBQBAQBAQBQaC5IyCkQnN/QjK/vzICQ7H4l2B0MO+A1Suv2JzBoUNvNmdRGyFlu/DCIZutVpsOqvi6qqpKHRTxq1k+0W53vAFHnBjoQCK8dtdd9996883XrkNfM1IFdNXVVZVz585tHwo56kVB+Hx+xeUKq+FwGCSFOwS1fY2mAso7qgcccIDmOq/X6yovN4QOOMCFwAKf+nmCOkKnTpVqcXFx5JqcnH1b6/W1flQKiOzejx079vBt20o+R7lGHUpQzkL5yYt3LHq18bbbhjy4efOm//P7A3OQUjA8DgyWbKRzH/k7HN31HjlyaMdt27a9hUNuGCtKMJXhYxiFHlk1I1KCsxHaB4yEeAJ4WVA54bOSkpKu4XCI96NuBQkDjh+NCuH4r59//vlvjBlzVahfv1NZ5SLaopESJCSo/xBpQirsdPrDAMD4NqxexI2QCnFvn/wqCAgCgoAgIAgIAs0eASEVmv0jkgn+xRHogPUzDJ5ihRqnrrnjQseoqqrKtn79CdUFBR/q4cgbE+fMMoFnnHHGrwi7b52Tk/Pixo0bx4JUgGOu16EUpaeuWoAFx7aiLOXRzz77bI/y8oo5IBVUEBAVc+Ys7oDSe/X+jlmtfgPup1cUi8NoNAfM5og+QKyBwKh3DQgCkjckN6jKn7L5/bqCYDAcQFCFJp3goovOXUtCpH37gy+8996HPjAaXbiPP2/cuPOmVlVVMzWCpIkCKwUBkY/KBR9Pnz7vnHDYqwYCbrPVqveEQr7Kp5566IBPPvlkcigUOspksqxEJEdhaWnJoxC0nPraa/NvU1WTFUUPnH6/UmEwmEhORBpIFBVrj0WE3HbbbR1/+239PUir6FFV5VVw/QMzZ85k9IFuzpw5jtmzZ5+PZ/QPzJnpEjo76jOiCkcJsF2Rl5f33GWXXbbyoYcemohIi7/hPm+//vqHI6L3IqmBR2UKBJyaKg0mkwfzYQDGHw2kUKRMJMpqajRCcL9wcfFpGnKHqQcmky1QWnq8pqLDiBH62DqjI++Oig5NGKnAZfBdY8oPv+eMXIk0IRVSfv3kpCAgCAgCgoAgIAg0MwSEVGhmD0SmIwgkQYBOB/Pj+8NiVRCaO1KZOEbHH3/8yffdd9/PIBFY9YC7/wzh50+mDFwOuxrGXfLJ++2335VwTh8tKyvjLjv1JibDmAZBx1iT359JecJ4TQXm4Cfie/fdd+tRRjJy3OHYxxMOG0IWi1dToWPUqDHner0VFJqEg+68fvz4m6adeWYP5xVXjBm8adPGpxDFAFJhx8ggQz4dOHDgsHHjxnlJcjCVwGRyukOh6kqWSWSfYcOGPYCSkaj0sCOg4Mgjj+kxceKDP/h8YZvbrXckkgqIyOA40eiDyDWqarMaDKorHHaWGwylMcfcaPTog8EdfefOLcxfvPjtyxUl3B06EO0rKirqRZjk5eVPfPLJ56ZGcVHVkMNkcljC4UDaco5Go+qy4C0Gz6PRZUjEeAcuajbmgGWE48tqJusKAsiaYzTW1vh8hpREkNvt0vv9oRzMtRLpNsH4wQwGn4asUBQbHo2arSiOKr2+LDYuCBDV77dqUnhAAOGZ2dwWi68yELClrNaS7Jmdd97AQjyDM0k05ebmX/fcczMi746ihIwGQ024V69eactqJgVGDgoCgoAgIAgIAoKAINCECAip0IRgy60EgZ1EICruR30FCjimddB28n47dXkmpEIDofTRnHMKFK6GRXa7c3JyV2HnfvHvv6/vjo9MCWAYf7Txb1qUkGCIfj52+9XGOGeZCDWy8gGiLPxdumiqKUTn8AN+OZQfECXx5ttvL7vq3Xfn1j722GMrcCiin4BG5f/D4wFOIfrHqhcsOUri5A1e08j0h8jwmfSNq+hgwqWMkIlU4UCUwrO5uW3vmTx5fYy0yc39LNtiMViKiroWx69Dp5tthO6F5n8Ly1+yD0tgxvdlpEpJiUXT12KpzkPARKiiwqkRX1QUnzE/X3un6upwvs2m84EFSPldQBSKEVxLjk5nqnY6VU11D56LHxXpNEZktWTr9aYaCDvG+lZVGfU28DPxfZGFYw4GFTfIiipGV2hnp/3UEBE0fHi/FYgwOQTEQnjw4KFdxoy5okRIhVRIyjlBQBAQBAQBQUAQaG4ICKnQ3J6IzEcQSI0AdRVugjFUegis2VaG2AlSgSKGdKBZBeBoGJxB3UUwkio6jyeLKQThiorye/HxYRjLHo6GcWeb1RQYzcEKCDcsXrzYNGXKlOx58+atwed/wBrUpUhDFGieSpq+jCxhFYbHDQZjR1R1qAiFwveVl5c+jmNPwEgSTIQxnSXWdrKSgGZ+8R/+JKlATQVGxvynbqx6/ytEU2GnNRXiH9Mrde8uiZwBmXx3GnzwckIQEAQEAUFAEBAEBIEmQkBIhSYCWm4jCOxCBFgVgs4xdQL6wFbtwrF32VDvvLPWardvMqcr4ccbLlq0Mpc6COhbgo8vw0gSsFGo8G7Y7zCG2aNCY3YV0hNcSDNgLv45sAV1eJBsiW8BkAr7x5EKlF48vqEF7kJSIXoLl8lkfg4VFc5HuobO7/el/HvbDEkFkiPR8H9WKdC8Z0Iq7FJSge8M0zAqYdlCKuyyP0MykCAgCAgCgoAgIAg0AQJCKjQByHILQWA3IMAyk6wMwVD/m2GaXe/dcL+Mh4TTacNFpsaQCgnaB91w3QcwOrXDYEfB7oJF0j8YqQDNgSUlJduY/uCAkSxgOkEnGMUQGTYf0QSAVsNZcOhDq1evLsLHL1MtovGkgqr/6KMVLpvN5uvatasmPz9x/FWrVpn79OlbBuHDELQRslPdnySMXr8l1+st2j5ixIiUofR/RB8UFaNvPQHD+PvsRKQCh9kGiyYd5OH3WPqCkAq7hVRgSVKnkAoZ/7mRCwQBQUAQEAQEAUFgDyIgpMIeBF9uLQjsJAIUJmSefnsYQ/65u5/SGd3J+2V0+U6QCon3oVhjNM2jHKQCqg7oK5H+0BfHn4NF8v7rWi/8/A7GCI5X8/PzIWroOwwVDng65d+7xpIKFHFcsWKF67vvbL4rrkhNKrhcrv+zWKyPoTTmFFSjYGnIBlsmzv/8+R+5rdawK6H0Y9KxM+m7ZMnnWQZDha1nz558p+bA2sYNyrKc42HTeGzp0qUgGTy6Xr1OSCsmuHz5cqayhHr06FGW7iVCdEkBhSpBRqUVgNwd1R/w3pog/NgqK8tc3q1bN43+QuLc/yCC8kAEJdXXiF2S5vlSiJRpPNSnaC2kQrq3RM4LAoKAICAICAKCQHNCQEiF5vQ0ZC6CQOYIcDefzt9gGHfi6VRrxPAyH3LXXEFSAVUNzJs2baoZPnw4UxU0pQN5F5ADkWMZVGmYlJ2dcwvEF3XY/SfRwHQGajBw7RRsjGpNdMbvM/fbb/+XUcnguMpKL0URWTKyAdKl8dEHmZAKVqv1Y6fTdeKxxx6TDyc8pfOdCakQJ6hI7YOUrZF9J2CQDhBOPBiih7nbt29n1AcbRUE/hK2F/RvGqAVifeEdd9xbffrpfWoaQypkQhRk0nd3kAp/Jg0Fgo7bQIJoyosmPpSE53sBzv8TdgAsXvzxDny+T0iFdG+1nBcEBAFBQBAQBASB5oSAkArN6WnIXASBP4/Ao7j0bzCG+Z8O++XPD7Vrrow6Ro0ZDdEEKNFotiiKzmc2BxWo4WsIiGg5v4cf/me7b775clU4HER5Qp+uTZu2oydPfuXtm2++putPP/0wR1WVWCUIEBYVkyY93OOww44sPfvs3hv1euPKjh07XFNaWnrA9OnTl3JeUP5XKyvditVq0hsM22y1tTm1mzfrgjk5v2hKB7JvlBiZPVtnyMlZ5TKbq/zFxafF0h+GD9epLA0Yv16QCl+gUkWX116b5unfv3/Ksod7kFRguoiH80ZkBVNLAsCI5Ay1LBgBE20ksEgsXAazQNuiZt999x+zevW3s9M940yIgkz6NhdSwevtgTQUfaPSUAYOPPOrcDhU0ABmJG8OEVIh3Rsl5wUBQUAQEAQEAUGgOSHtOOp5AAAgAElEQVQgpEJzehoyF0Fg5xCgzgLr3NOxvRhGAcM92goLCyPl+goKCvRr1mjLDPJ4To5N3wXJC6WlYSeIAqPZ7PPX1FgNcNg1f5viy/nddtt1V/3++6/Xg1SoHjTo3F4swcexKPR49dVXD/z999+nIJrABud4VWHhm8DB4BsypP9as9nyo6IoBTQ4++/dccc/x3bo0DESuYDdeb3RqLNXVwcrcnPNKZ3/mpoag9HoyFdVgw+kRD3ygePNnVuY/9Zbb94fDAYGIbKi+LnnXu3q8/ljTid2ttVAIKC5FhoNVr/f4gLBUa7X10KDwVpvbIyhuFxhFaSLU1U9VpNJW6KRJInD4dBch74urNmKoBFNpAS0JhS/P08dPrzH5yBjDjMYDL+2abPPO88889K/AgGnpq/J5MHcf468S5dddlmnrVu3fo00FJIo4erqqpcuvPDCG4cNGxbBEgRQGGSLhhTyeJYXsORiaenxmpSGZI74X4BU+AGkAjU/mApCLZAbYethrFDC49+CVDiuvLzc2r17dwo3ShMEBAFBQBAQBAQBQaBZIyCkQrN+PDI5QSBjBLriisUwM+wMWLOsDJG4qoULF1JwUTd48GCWhUzZ4pzOt9CR4oGHJVwQq1qQm5unCwT8a6CpMAJ9mC7BHHkKSLJ92bFjx2733fcTwtZXG3NyykEUuCp69z6yZvbs2fEh6ZHOUWKkU6dKYzhszfN6jT6TyRjLubdat+udTmfkukGDBj0IYcYroaew9fjjT77+5puvXwxnO5Z64fWa9HZ7reYeyOO3q6rRAee/nOQBOIZ6cyBxAm0GvaJ4HCAmbIFAlSbVxWj06EFkaK5DP6uimJzgMJKmxUyd+nS7//3vg1eQUnJIfn7ewqeffvXmcDjQoJ7Bo48+cOj119/848cfL283bdpLz5aVlR0J4uSByZNfZMnMpM1oVLONRhN4lHDa58u+er3BHwqpGj0Dg8EEYiOijRFrRqM9HxEo1aFQVUrtA0WxgTdSsxXFUaXXl8VIo2gETPyYoZDPYrdbXHp9oCoQsKXUKPH5wja3W+/w+5WKHfOr36JEEEgbeyBgtyMLqGLx4jnWAQMG1MMC7/96EGIezOtTvINnY7S0uhK8IyNm0kVKNPRs5LggIAgIAoKAICAICAI7i4CQCjuLoFwvCDQ/BChs+D6MofmsnLC1+U1RO6PFi792lpevUVDJIKVzyKviSAXqCZAguB6WWP2CxMJjIBXG+3y1OkQXMN+dkRz3wFgecQmsd93PPkajeWFeXu4hL7zwn2MGD+6a0vEtLFSN3HkPBp0VKfqej7FnIlpCadt238lTpky+qbmlP0ycqBo6d/5DvPKCCyxznE7HOSAIXnv44V/HaJ/QbOMll1xyLSIh7obT64CHvuCCC0bdfd55F28566xeX+JY6wMPPPDgJ554YiN0GQwlJRbN/xaLpToP7nSoosLJVItYUxSfMT9aW6LuaGWlMc9srg4icoMlU2MN945EvcS3UMiYC+ffj/lQRLLBFgo5jMFgFcgKUw1Iltg7Fh8BE704SirU1gaqGF2Ratz0pIIXETTWCBGE4BmrwaC6EGRSbjCUJiUgQCS0euONN1bgffTg3Vk7ffq0Y1Pdn+dAQulLEKtz9tkS1ZAOKzkvCAgCgoAgIAgIArsHASEVdg+uMqogsKcR6IkJvAtjSDXLLGq3ePf07BLuD1FHlsYMQeyOJfVStoTweDqTjHI4FbY87kKKN25FOP8yr7fiFJAKPMWxKZD3OowpE1/D+sMWGgzGwXCGdaefPqD13LnTqMDfYCss/N7i8WzPU9V9Svv375gqVeJIOHxfu90eXQsQaoysNycn530QBKcj9P49fBwD+70OiFvx8/6635naoAf5UHr00ccN/OCDJfviM8VCN8MOgtVzxDNJacikb0vUVGiM/gIiXqqsVpuztHQ7NS34zjbYMqmykmocOScICAKCgCAgCAgCgsCfRUBIhT+LnFwnCDR/BEZiiq/C3oENaM7TbQSpwPKZzEEPLF68AiUHA9GSg7fj2L0wlpFk6gcd2s9gjEZYd+ihXSZv3vz7IK/Xe3rd+un43lKHC6sYkFzobTZbb27TpvURxcXFF/v9vutwjM5c0giPTKoDIIx9qt3uuKympnoGxCivwJgNkjt7UKgx9mrgOWSPHDlyEnQpLsdBht4zpeEc2DFx7w//b4yEpsKr0FQIoLTnXHxmZAYbhTLrrTEToiCTvnsrqYColg6ffvrZ99u3l7BiCatE3BWHv+ZXIRUaQkaOCwKCgCAgCAgCgkBTISCkQlMhLfcRBPYMAs/jtuNgr8DG7JkppL9rGlKhA0agSiArW+yT4EgOxTHukrNR7K4fjKkN+yGHXYfddFSJqF1TW1vDiA2mP5BIYEg5nTRWN2ApxSsQUZB10EEdJv3227rbkPjPyAfqLyD/XfcI7Nn4FWRCKnTt2vWADRs2Lisr234wNAs2YpyBdWPXAwXOtBO5/56+fXtsTawikdi5kWUiI5dl0pekAtZv6dOnzxG4lIRU27p7E2OSMSRtItELnTsfMXzLls13Ym3sy/Yw7O/1FoYDmRAFmfTdW0kFPrPbb5/Q/YMPlr4N+KiRwYob/C7Xa0IqJENFjgkCgoAgIAgIAoJAUyIgpEJToi33EgT2DAIs+TcM9i8Yw9ibXWtEpEK0msDZ0EmYX6eT8DkWcjyM2hGmuEVNwe99kdLQnikNqHKgQ/QBIxK4m74srh931GmXI399HgiInxFRMBmijh1x7Oq6fqykcBGMGhUkNU4DqfCJXu/MVdVqpD80rkzkWWf17R0I1D5Xd7/u+Plj4kPI3Pm3wPk/OWWqBu+xZMnnWQZDha1nz55ptTWWLl0K4UuPrlevE6LVH8bW4Tstcb7Lly9vhWOhHj16fIKfxIxtpyMVli1b1lpRsny9ex+n0V9IvD/SNPSLFi1vA42ESqTNpEzvwftlghBmq6wsc3m3bt1S6nZkQhplEl2SSd+4d4H4M1KB7U7YfYk4CKmQiIh8FgQEAUFAEBAEBIGmRkBIhaZGXO4nCDQ9AhQtZErA4TDueL7Y9FNIfUc6USAA/F26dEkljEdhxcWs6FBHKnBQEiYeWF8Yd8pvqrvTGIjdDcvK8gyqIxWoveCEUVE/WmqTjjJLb34JMb2tTqerX2WlVwdBQBIQq2HUaWDjtUyJICmwNisr6+HXX1+40Ost2g5hyZRCfgmOJNMICmGfwk6Daa7NnFSIRBSkJRXiog/S9l269FNW04gnFRp8cHERBQzRJ+HCljTVpiVFH+wuUmH+/I/cVmvY1a/fqRQYTdkS3gWm+ESJBb6zo+MvFlIhHZpyXhAQBAQBQUAQEAR2NwJCKuxuhGV8QaB5IEAhRAoT7gc7HbayeUxrxyy4640yjcZAoJyRAbGGFAao5JMzgHDCvbd3/OKLT1e63W46/j6cew1RBZeiRF/kPD5vcblcT1RUeCepqqLD74+0b3/w7z/++MNjKCupC4d3DJ2bmz9w6tT5Hzz22IScFSuWTUNawhkgFVYfffQJd3/zzedjkS7RF9UE5imK0ge74WZFUQ34aUJKwm/4eSCqEujatTvw1rvvLvy3Tvd9GMRCUiV/3ivJ7nQ07eJjnCZJEtthb8GkArUXWFWDO+lsB8CiAo+RA0IqZJaGkuRdoCbKPBgJwt9gFMSMNCEVokjIT0FAEBAEBAFBQBDYUwgIqbCnkJf7CgJNj0C01CTvnDQEv+mntOOOb721PMflCrNkIEs/Rlqycn/Dh/f72OFwHhwMBhCt4CORgJ7RzAh4XBbLyvbt2/9r7dpfXtPrde5OnTo/XFpaom7dWqTJ9Z8xY15UK0A3evSI+SAQjh8w4OwLL7xw5P9Gjz6vELoCJ0FnYRXIi64gGDaGw2GSMZFmMplAWLhDSJe4+v77H1mYDDOzOajgGhUEhNXvt7isVlO5z7ejjOC4cePu9norr8Q4H77++n+oCRFp4bDeYTDU2PR6e2n8mFarPzKW9j52F4gSMypWlgWDLtXh8GvIGPYtLbVF7ofyjFnAwhQIOKMpDXXr8OA8pSr+aKg6kMtPiO7QzAGCk+Hi4tM0c2BZTZZcLC09vvyCC8xFIFwixSEVJcy0Ba4rlmoipMJOkwqElmKlG2AkFpjO9AYPCqmg/WbIJ0FAEBAEBAFBQBBoegSEVGh6zOWOgsCeRCBaapLOyWGwlOH7TTXRRqY/cDpD8/LyX4HworOuTGSyKbahX2w0mrajRKL3pZfebTd4cNcaEBBwivUkImY6HNkTn3+++JcOHb4wnH322YeVlZWtAFHgz8vLHfLII498MmTIkKlw5EehL3bh9dnRmyBaAaX+rGE42QoqSuTg8/zjjz/ulvvuu29T/ERqaqwGs7lKjzx+u6oaHSAoyk2mmlhEw7Bhw18EcTGkdet9xk2Z8up8XpuCVDAgeiLhb7XNieAJK6ZTCtJDHwyaya4kbaoacphMDks4HGBEQcpmNKouC1xW3C5tCVL0zQbGWEa45qKLzl3PqI6Cgtb/2LatGNod+ur+/QedfvHFl0RC/dlXrzf4QyFVo2dgMJiAifZWRqM9X683VodCVSm1DyBqiaWr2YriqNLry2KlPfFsVL/fqiFZQiGfxWTSuy0WtTIQsMW9816SRJpIEwpVmkxOdyhUXQmSKuX3A++HPRCwQ9BTrYh/vslAxvuEZ+axmkxawgbEFUghh2a+6OsC0WXFe6MhgkaNGtWjqKjoLY6fm5s7ctasWQtwPdJP3LpWrWzedM+X5zt37hzEe5tAUjXmSukjCAgCgoAgIAgIAoJAcgSEVJA3QxD46yFAfQBWNeBOcp/msPzGkgoU5xs69PwTFy16ayp206NVB7gEphOcBOMueQEsAIfsNbfbc1F2dtYJ69ato6YEd3pZwYDrZ0SEObp26CScZzKZX/Z6K2xw0nj4adi+MOogPAk7FMad4SesVpvliCOOuvDLL7+4MBwOMiydzjpxXJWIZQpxPkYE0GH8L4z6Cn+2SkODOgmFhYWI/BgO5/OzbIvFYCkq6prQd7YRqSSa/wEUoORcKEIZvxboXRhKSiyavhZLdR7c6VBFhbNi+PBTihANsbWw8H9HjRnT7++1tdUTkX5y87x58yiaCaFMPYQta0OI3NA4vsCa0SmaFgoZc1Gp0g/GgFoWDbZQyGEMBqtAVphqINYYIyCSRbiQVLDbLa7a2kAVoyviB1WUcs0ccF+kvJg8IEAqjUjISTUHVbVZwVW5wBeUGww7IlEaaoricWCetkCgSoOt0egBKRTQkELoZ8UcnIGAounLsa+8csyt0P74G35Vzjyzz8njx/9tK1J7QEzoWXI1bSstLQ0PHjy4Jm1H6SAICAKCgCAgCAgCgkAjERBSoZFASTdBYC9D4GWsh4JvLKnIfPg92hpLKhQWqkaG3QeDzgpEH1yCSd8Aa58w+Y/weWh2dn4Xo1G3pKqq8nu/398Jx8bDKFJJXQOWi4xVwqA436RJD/b65JMVE9H3uLrxSCywCgQdMIo87g/bAFIBKROXHtmr15OrR4zQk3RguUU6wNQS0DiBKUgFikB+WHftcN6vhWsqLMYSGAVDcoVYMfoi9m5J+kNmz7cR7wLxZYnUBUh/GF1XBjStEOfChQtZLlUnpELCXwz5KAgIAoKAICAICAI7hYCQCjsFn1wsCLRoBH7A7A+GjYTN2pMroRO1adMmf7pqCgmkQnS3NSp+yCXQqedu+9pevXp1W7Nm7cNFRZvH1EUfMOWjXbJ1Jij+0ylmOoMtri8rHLBtAqmQj8iGH556qugIkArcnX4ZFlXk/x6/M989UjIyBakQnTPnS3JkQSMcydh0MqnokEnfP1n9gZEaxJwVMxgNEm2M4mA1CBFqBAaZPN9G9IVAaaQayTt4vhcKqZDsWy3HBAFBQBAQBAQBQaCpEBBSoamQlvsIAs0PATqA38HoMJ8AizjCTd2Y0rBixQrXd9/ZfFdc0TWSe9BQa4BUYHemJ4yAIZ9fdyPsfmgfrJg/f8mwIUP63gdNAjrubJV162XlBaYeRFph4Uq7xxPMRtj5ttNPP52pEdx1f6iub2f87AWLCA86HO63bDbLwPLysi+R994fh7bCSMww4mAwjMTCsbAAduidyP339O3bYyvy2OPz5lmN4yUYCQimbHSCI1lTWdm4koOZEAWZ9N0JUoHQdIOtqIM0Rijws0Qq7HJS4QHA+g/YFDzf24RUiH6T5acgIAgIAoKAICAI7AkEhFTYE6jLPQWB5oMAw/D/A6NaHp3nejncu3uqu4hUSJzm89BUGAdRx48HDhzQ54UXXjgDHf4JYwUMtiWwmJ5EiogC9iUBoCn9eOGFFz+4fv2vV+L4RtjJsGgJRaZLPAUjYTEQRIE+DVHAEPaIUCOcwxxoBFr69Dk5bRj7Duffq0M0hkbIL9mzWrp0Kfp60PeEtH1Z2hNjhHr06JE2P3/Zso9bK0qlr3fv3iRFoo1EFfH6JX4uy5YtQ98s9D0uvm+96fJdWLRoeRuQO5Ugd1KKRaYgmOqNmxCJEhN1TIZXJn3TvDea4RsRfRDr34i+N6EzSa+1eG9OEFIh2ZOUY4KAICAICAKCgCDQVAgIqdBUSMt9BIHmiwAd4SdgjFo4qqmnmRmpUGjxeNrkqeo+pf37d0zpHDocrqmo6HgZxBe/D4VCFHE8EbYURqedYo5uWMRx/ZPO4cW49EEYIxBegdHRIynzPxhLdq6bNGnSCccc093Sr9+pkSoISRpLXXIMXb9+/Q6/4YYbtvXp06eRpALCJxpBFOxk9EGDr8O77/53H7fbWNW9e3dGf6Rsje2bCVGQSd9MiIKVK1faKyo0USsNru1PvjcNvQux++yILklLMPlwgfWoo47q+dBDD33XmPdGNBXSvalyXhAQBAQBQUAQEAT+DAJCKvwZ1OQaQWDvQ4A5/hTWmwuLCAc2VYuSCrwfy+tVVlZqyuvxeG1tvlpQ4FdZPi8ctjqMRn8NIhH8rVq1qtfX5/Opn38O1cQDQvb/+7/Rt2/cuOEfKP333OzZs68566yz6IhFGiof9J87d+7S4uLTVGRKYEyDp6bGsw0BGzEV/9Wr71YnTpyouUfCLvJvGCqq07AOv0fLdC7A74NRKhDVF/JnYg5j8DlZJQHu6v8Ky0epvwGPPfbYqsY4h5kQBZn03R1pCsS6JZEKmRAFmfRtRPRB7CvXyJSVSFQMqmzo8F3woSzqcnxmGg7TcZI2IRWa6q+a3EcQEAQEAUFAEPhrISCkwl/rectqBYFUCDyDk1fAuOtOJ7jJ2qpVq8wgEyKl/fBTU16Px8rLrfr997foKyrM+qysoBU//fipwplq8G9YVZXBXFj48jELFrz5WjgcanP66b26ffXVqnMqKsqpuaBDasTdTzwx9QX+DkIB5SWNWQaDrhTERT2iIh4I9LEpigEq+krpmjU/mP/1r4mTEAlxJK473OPxPPX888//02DIDp933oCFKE/YDXPU1dTUrMnJyX1q6tQZMzmW1epXwuGwyt9BWhyI9f/X4XAG8/Ly5hYVbcm69NJLrxswYEBEiLK21q54PKFI32gLBk1Z/N1sDmnSCVBmU/H78zR9HY5ADvvW1Fg0KQ0mU3GSEoj2ViyjiLlpxrXb7WGSL/FzyMlZ0dpsDtbguCZSoU68UvPuCKmQmaZCI0kFYvwo3rmL8Z7lglTg94bPdDbsgmRfXiEVkqEixwQBQUAQEAQEAUFgZxEQUmFnEZTrBYG9C4GVWA5TBagX8GzLXJqqV+H+zp692nzJJSf6EbmAZaggDoxr5s+ff9Rll13Wqbi4eB4iJNpbLNYpffsOmfjNN5/3O+WU7r8MGXLJNwaDLeZsW60mvdNZpSE54HC7MKTN6TSWeL0mvd1eGzmPKIi1GNM+fvz4Q/r0GRZJzdiwYW3WnXfe/AuIkgiUcM5fnT59wQ0gFQwQj4z9/b3lllvO2LKlaJbJZAKp4o3MdcyYMWf17du33GKxGHw+g+ZvtdGoMsJBFw7rU+oOsI/RaHHp9UF9KKSmTVPAuNlGowkp+uFoZY0GXwGLxZYbCvlqFEUXi/5oqLPZbM0xGmtrsA5NyorB4NMQGxC1xNLVbEVxVOn1ZbG+wE31+60askdRQka93pDl96s1Npsxbg5eHXDUjEvNAZPJ6Q6FqiuBZ7KIkdjUEdViDwTsKDmqVphMNbFxgkGX6nD4NXMAiWPHeCzTWA7yKAlJ8wcifG8g7GlFv7TaFnhnPSibana7w5q+yUgjs7k6S6/XmYYOHXR7KBQYh3ffhLsWzZnzUYfE5xEKldldruzQunX6tM+X115xxbEQLdVryKSW+TdBZi0ICAKCgCAgCAgCuxMBIRV2J7oytiDQ8hCg0N4aGCtC9IXFKiS0tKU8++wq89//fsa7VVVVR8OZoxglNRBegzFEnE75RzAKN3pRJtKTnZ3zyfbtJT+GQsGbcazBEPIUYexjcR0jH96EDSFe7HvXXfectGzZovb4yEgQNggn1hfEPOaYY05DWc1/g/BgmU8P7GMYKyrUaw2lNIDUMMyerdP8Xc/OXsn7IdqjW4Izu9rodm9I+B9gb5WVZQlUoMXfNDs721BSYtH0tdmQk6IafHD2NcSGoviM+fnaKVdXh/NtNp0PjIGmL6I7ItEp0RYKOYzBYFW2Xm8CUaDURo9XVRn10MfQkDtRUsFgUGtUNZ5UQAyJUq4ZNxBwm63WgIfECiMxkmEaPaaquJFBdYXDznKDoTRGFGDu+mDQrJkDI1yAgUevV0ujkScNjY31WBXF5AwElLRiqCZwVSaT0eLzaSNRko2tqiGHyeSwhMMBlvbUXXTRuRvwHpiGDbvgyHPPHVESfw3ngPShIH56U2EQPbdpkyE0YkS32HNozDXSRxAQBAQBQUAQEAT+eggIqfDXe+ayYkEgHQJ7vCJEugk25jxJhcMP99lOPvlk7Hrrkd6g+xDGKAwoLkQIEzq4V8EmgVRA5IETjnc5HNIwzx+fcA/u+rJc5HL0W5yVlf3p5s2bWE4ysbHs5JmwSKTHkiVLsrAzbUclgyJ8/gpGIcyFMFZ90LSEkPdoxAhLZN6a2DcTnYRM+oqmQmainU2tqTBxomro3FlLGuXmfpaNYBZLUVHXiMDnRRfZbkW6zz8RxbF05sxAv/h3hwQTAjWU0047LW20xIcffuikvsngwYMbFdXQmO+k9BEEBAFBQBAQBASBvRMBIRX2zucqqxIEdhaB8zHAdNjXMDriKXd3d/Zmu+P6BFIhGsLNiAWSAYxEYEnJb2AW6Bksstlsp9eRCkwTYKRAfJuGD4x0WADxxbNsNruutHT7l0mwycUxRnowEuJEEAUb4sr93YNjd8I+gP1fHbbD8PMN3iiBVNgfhzbUTaDe3+lMiIJM+gqp0LxJhWTfkwb0F5C2ECEfGHVzKOxSXst34dFH79//7bffHIiPz8NE1DEZqHJMEBAEBAFBQBAQBDJCQEiFjOCSzoLAXwqBSVjtLbBZsKTCb80ZjcLCQsu+++5rTVLykM49d/8Z1n0J7A04Zq5LLhk38bff1t2I0HEu62+wp+PWxzSE92A2EBAQWrTqysoiUezMsT8GRnIi2qJ9f3/44YdPOfLII3VxFR0ookci4S3YIFhMFDOJcxglIWLEQ/QGmRAFmfQVUmGvIRXex7tyesL304cIGwPebwvKrPIUUzv47n6b7Hssoo7N+a+bzE0QEAQEAUFAEGheCAip0Lyeh8xGEGhuCER39v+JibHsZItp33//vQWRB8lIBa6BWgqrYCQFzoH2wf+mTHm+42uvvUQCpWPdIqkrER+hESkTyRJ+sHeKiooYxUHShWOcUDdeFJ+IvgK0CJY/9NBDF0IccmPdCQt+MgKB2hUkFEheRHQGdjj/Xl2vXr2ioensS7FC6lqcFg/88uXLW0H1IDRoUA9NRYdkDyeTviA22kDnoLZ3794aTYVk4za2ogNLhi5atLwN8vgrkQaSUliysFA1ejzLCyBSWDF4cNeUYfeYqwnCj9CAMJd365Y67/+dd96x6vXOXFWtLu3fv79GLDJxbZmkNGTSdzeUlIxMPUWlCFYaYZWQNjCm71hAKvghRLkVhBgxOBzGqJxIJZH6OCykAKVO0h+SoSPHBAFBQBAQBAQBQSAeASEV5H0QBASBdAh8hw6dYHSUmQbQIloaUoFr6AqjBoK1U6dOAx9//Lkf+vU7dQs+s6wmRRXnwIbHLZYCj8+CULC73e4ZW7ZsuSiuLyMVqJcQ355H33FIl1gC8UVGJUQJCuopMGKBon8kFSJVNhqIKKAWA507TTpGJhEFmfRtLFHA+Ta2byZEQWZ9v7d4PNvzGkMUrFy50l5REcwGsbENxAZTAxpsmRAF8+d/5LZaw66+fXsUQbcjZZWEPUAq1Ftjwju2HB1OgS2BMRVI0yRSIdVbIucEAUFAEBAEBAFBIB4BIRXkfRAEBIF0CHBXneKF1PSnE8Id/mbfSCps3lxrD4W2aUoeFhQUKL/8cmykNOAll+Qc6fNVrbDbbbbDDjts3N///ukrq1fr1IkT9dtwmiTAfBhFF6OtJ4iCpSAKvgBRwOgB7rz/BONu8P/q+sdKcbZqVTA3EPAPQTEFVpqggGOUWODOMY8RWyr0HwuHL7Iz36vXCfEielHhR86X9yGxszIToiCTvo0lCjjPxvbNjChofKRCS4s+aIakAh8jiRC+f60Sv9BCKiQiIp8FAUFAEBAEBAFBoCEEhFSQd0MQEAQagwDTBVbAuMt7BOz3xly0J/vQKTKbs5KGdsfPa8KEW7qvX//rbI8n65cnnpjag+fGjbtwis/nO4uh+927n9rj6quv/8VgMCEHvUo3duy4b7ErXVBTU13Rvn37sb///vtI9D2HUgzUY5g7d0msoKLJpLivvHLs3agUMcpkMi2bO/cN6iNE2m233dbxu8+AUAQAACAASURBVO++mxEKhQ5GSPrPQ4YMHz1u3JUbzOY/ygjee++9BQhvf1dRVJaZjLRDDz2y04MPPlyLW4WYJhC/FpOpOFYC8Y/j9lYso4iSh5q+drs9DF5Es7uek7OitdkcrMFxhsXH2ogR+nrjCqmwo2RoZWXYVRfhkvJ1z6RvipSGevfIpG9CpAKFRxl5RE0Ffr81TUiFPfnXS+4tCAgCgoAgIAi0LASEVGhZz0tmKwjsSQRYNYG6AiyN2B3WrCtCNBSpUFmZbbDbLZq/fePHn/MwqjSMDwSC/ygsnDV55MiRV6Cc3iMgAhbtt99+9+FncNOmTde2bdv2xTPO6LP9gw+WXfjrr7/cABLBgBKTD9TU1FwJoiGrTZt9R0+e/Mrb0YdEUsGHOImLLho0DeTBKW3atL4Kwo0r4QhOg3YBc9p1qCTxMe59EqIflC5djrj0+utveTfxIT/66AOHfvXVqkdxzVGHHtp5yKRJ964Jh024LJy23J/RqGYbjY3rC+IEJQcNVT5fIKXuAOdnNltzjMbaGugaaPoaDD4NAaEoNiPnoCgOlPYsi/UFqaH6/dZIxEi0KUrIiFKIWX6/WmOzGeMiTLw6PAPNuKyqYTI53aFQdaUFdRJTfTFA2tgDAbsdtE+FyVQTGycYdKkOh18zh+rqajvGY8pJOcqBxvpWV7sUvz+kIWGsVr/L71dsOp2du/0pG/vq9YrN50vf12yuztLrdXhozrSlHxvqazJ5MPefNXPCu8rqJDqssfTss89ejfe3PSJvzp4xY8aixMmHwy5HTo4hhPc+7TvGa0eMGJGE0EqHipwXBAQBQUAQEAQEgb0BASEV9oanKGsQBJoOgUdxq+tg78AGNN1tM79TIzQVYoNyF/mcc879Ytu2rYwIoM7BOhhFKqON6yWpsh6EwNF1ZSIZ1UDdBTZiQZ0EZ93ncfj5YtzOMJ1Rlpo0w5jDHotYwO8fwx7Pzs55WlGUXCjzM62C4oyRhioWRko7nH++KaIF4HLldiosfKcShEWgtPT48rg54tfVRrd7Q8Lf9eSRChCRNJSUaMkVm602X1VrfH5/nkZQUVF8xvxY/MWOO1ZXh/NtNp0PjIGmL4gPzPePFgo5jMFgVbZebwJRoLDiRqRVVRn1NpuVuhKxFiUVDAa1RlXjSQWoYSrlmnEDAbfZag14QiG1kpEYWhy0n1QVNzKornDYWW4wlMacX8xdHwyaNXMwGg1mcEUeSCSUIrojpU4C1mMFt+HCvNM6/waDDuSDydmYvqoacphMDks4HEh4vvVXmUlfkDsuC+Q/a2v1VaNGDX8PRNehw4ZdcOS5546oR4pYLCaLqtaGUGrVmwrb6Dm8T/4uXbo0a6KxMeuQPoKAICAICAKCgCCQOQJCKmSOmVwhCPzVEaCq/PmwWDnE5ghIJqTCkiWfZz3++H2d3nprHiMxUIVB1w/GiAFT3dro+J8EqwCpcGAdqVCMz6NhL8NWw1imkhoMbCQkBiaEm59adzxKPMTDNmz//dt1rqgovwekQkOVNmIOLhw4ONnKz16vl3oP1F1osImmwq4pEzlx4kRD584TNP8zCwo+dJvNHsemTcdsTfcdyKRvbu5n2YgYsRQVdeU7lrI13Hc2CCa3Zr6sgMHBKG45ZMiQ50GaXIyojLvmzJnzYOJN7Pa8HIslpGzcuDEtYYLSrQ6QSUGIYGr0S9LNXc4LAoKAICAICAKCwN6BgJAKe8dzlFUIAk2NQFRAkE5tTJiwqSeR6n6ZkApxeen8m8iKC+/BqmGDYSQaWNmhHe+Xk5PzwYMPPjiyrkzkPBw6p24exIElHllmshR2dBLxxZ44vrRubJILjF5gZY3iQw/tcv3mzRung1RglASFMcfXjRO/TFamGJqbm3s4iI19qqoiQQK3wSY1hIWQCruGVEiGbyY6CZn0zUQnIZO+CSQXCTBWInkMdn3i+hqoRpL0NcMcXDgRElKhoW+hHBcEBAFBQBAQBPZuBIRU2Lufr6xOENhdCCCIWvcLjEHxLJeYcrd8d00i1bjvvLPWardvMsPR0YTnJ7smwTFbjD69YUxReAHGaAUSDazYgPQDN21aUdHmUXVjUeRubt15HmMoeSR1ol27dne98MLsyQkVHXiKVR9IBlwbnU9OTu5q5P5v2769hOkPbIklLWNTJ1Hw73//u9W7aDjYFjYERvKjXhNSQUiF6EvRQElJinKybCyjGHJgTAcpQ+TMqy+9NHtKkne33jsmpEKyb54cEwQEAUFAEBAE/joICKnw13nWslJBYFcjQGeauf/MUe8I4+58s2lwdJDDrjP9CVKB5MGPsDdhs2B07lkukukPBlSJiOTgI6LAjR8kLNifingUIaRmwt2wAtjVeXl5v77yyptdBw3qwQiGxBa9jv3PgKbCqchxh9ZArPAC70+yoF7D2trU1tpr+vc/EeKDuq9hFBY8BkaiR9Pi+qbMjWd4/0knndnaYMjy9ulzFKM0GmysirFo0fI20BSoTIcv7m+CmGOrrCxzebdu3WKaCg2sq9F9paTkDgR3IlKBOiAkojRaFfhM4Uq+5zqIjwaQkkNi7apU74OQCqnQkXOCgCAgCAgCgsDej4CQCnv/M5YVCgK7EwHqBFB48DPYmbBmI9SWCanw1lvLc1B80tSjR49tdWB9iJ9cWxvYJzBGFpwB+yiOVIjoJtT1p94BFfQZZUAyg6TEodQ+gNDdfUVFRbfjc6pUkf+gb/8dpIImsGIjrmOYOlMqYicSyjl2xTmmS3wJOzbxYbek0o+Fhd9bPJ7tecz579+/f8oKFCtXrrRXVASzQWxsA7EREbFsqC1cuArlRauzvN4excnKY8ZfRwcZJIi7b98eRXCqUwo1ZpLSQN0Og6HC1rNnz7T6C5kQBZn0bSCl4QSsf38Yy8R+WofFGbm5+ZNCoeCJIM9IGmbHv3+JOAupkOrtk3OCgCAgCAgCgsDej4CQCnv/M5YVCgK7G4F7cIM7YYxaoJOdNt1gd0+I45NUQElAM0viDR8+nM5hPQcx6jQmcbaGoj8jFNbCXoLdD6Mw5cKsrOxXsFPvhLPF2zCSgBEF0cboA1aKYOSGjqRCHFGwHocObGDtfvS1xPX9CP0YWcCKE2yavPckRMHL6EPRyF4wTSpKSyIVJPpgx8POhCjIpG8mOgnse9FFZ/1769YipvSQOOzTwLvL+YqmQkPgyHFBQBAQBAQBQeAvgICQCn+BhyxLFASaAIFncA+WUaRS/CUwOtZ7tEWFGhszCZ/P5wmHzRZF0fnM+BEOe9VRo0Y9i+PnQJhxYnV1dXe/3w+dBb1yyCGH3YmQ8MOgqUDl/EWzZr19Ee/h8/kVl2tHCcLzzz//JkQc3A71fZAKYd3AgQMOGjNmTKw8ILiOWFlD9h8xYsS5iqI+esAB7a779tuvX0FlB53D4brylVcWTRs+vMdnqqp0NpmMMxwOx7OvvvrqJ3Z7bqtQqLIWgvsRAuemm25q/dNPP60H2fH5jBlBpmnEWk7OitZmc7CmuPi0WF4Fq1/inpo5FBaqRo9neUEw6KwYPLhrTSrcMumbCVGQSd9Mog8y6ZtJ9EEmfTNx/ndX30xJBb4D0FTYhB9M+aHmQlLCUEiFxvyVkT6CgCAgCAgCgsDei4CQCnvvs5WVCQJNjQB397mrzzx/qsrvcWKhsLAwki9eUFCgX7NGW16Px3NybPouXSAGURp2hsNBo9ns89fU1Bjg9Otffvnl7Llz5zKtI3zllVceO23a9Jurq6uudTpd1YxUqKmp1nXq1Ln3pEmPM+1AZ7X6DbW1tbG/qXfddVfXTZs2/4fRB1dccflBJ598csxRVxRbYh470iRMWSAWgjfddN3Jv/227lWr1bbkpZdmjn766Uc7fPLJiiko/9eZ9zGZTN8OHXr+xH79zv3aYtHFSvhdcskFr/j9vt5Wq/W9O+7459gOHTpGUlEMBlMeyhNW+XyBlOkEbrdLX13ty9XrFW84rATjXx6DwachIDh/o1HNVhRHlV5fFhvXbrerfr+VOfmxFgr5LHa7xYX0/KpAwBaXHuPlWjTjslSnyeR0h0LVlSBsYn2DQZfqcPg144LosVssHmhJ+MoTSZrEF39HXwt1JzR9q6tdit8f0kSw4DlirorN57NTcDNlS9c3Pz+glpeXR+YNwLIwBwvekWiKTYNjs284jKer27V9nc4dJSWBR1r9k2jfvn373op3+BpE9fw8f/78w5NNGs+d33mfVH9I98bIeUFAEBAEBAFBYO9EQEiFvfO5yqoEgT2FAMP/GbpPFflLYdP21EQyue/ChQvpcOoGDx6cuEM/FocpVDcBxjSPrkh/oGijFdEK/Pv5Fox6Cd8kux8rLyxdutSEEpSb080nvkoDnEoILur3s1qdPV5+uXwVr73xxgPabNu27RGQC+ch3724Z8++p40ced6v0XEfeeQRF3bO3wYxcaLJZC6cNesDRoyArKjNV9Uan9+fp9llzs31aYgNRD0YAwEDnpup2ulUNYKKPBc//1DIYUSQRLZeb6qBpkGsb1WVUW+zWSNCltEWJRVqawNVJlM8qQBFQKVcM24g4DZbrQFPKKRWGjGb6BjAQx8MmjXjGo0Gs6oaPJA9KAUmKbUPMulrMFATw+RUlBCjblK2TPpaLEaH369YMd9kop2a+7BvOByyhMP6WHRLQxPJpC+IIFeEqqjVp01Riu970UVD1yBaxg09kSefeeblpOVL3W5jVffu3eOiYdKhJ+cFAUFAEBAEBAFBYG9BQEiFveVJyjoEgeaDAEUNKW5I8TdWNqAz3qxbClKB82ZFhfYwijD+9+ijuw5Zt+7nOdBUiHdyGZVxTV3f2FozKeeY0PdQDMIICO7knwyLJy2G5uXlz0JUwjakWFAck6KQ8Y3RFcfBWLJykmgqNFxSkhUvOneeoPk/WFDwodts9jg2bTomraBiur44r0dkQoQ4YfQBSROjsTxtBESmffX6fFMotDUtCaLX74hUoBBmui9kfN9x48Z1KSkpoYijAZEwVyECiBFJsSaRCunQlPOCgCAgCAgCgsDejYCQCnv385XVCQJ7CgE6L0thLHNIh/tiWFpHZk9NNg2pwCoQrAbBaIN96fxfe+21J/3444+sysBGMUcKM9IJPRgW2wXeCVKB4zKd5DUYFSG7w2LlIg8//Mirfv31l0cQxo595/9n7zrAnCi3dnrbZBvLgoB0bKBcu4IgilIUREFWiijiFcUKil0BRf25iooFFRVsNEFRRKVZQcGr2AUFRJHOAsv29OR/35DkJks2ycAGssv5nuc8u5k5880370wWzjvnvEf1ANcFux1GQT2ul90Q+KY/Q0iF6kmFWM+bEp0EJb6p0klQMu8BaiqEyAo+j3NhLOeI6gYhmgqH6y+XnFcQEAQEAUFAEEgPBIRUSI/7IKsQBOoqAhRwvB7G1ogFsJXpeKFvvbUkw2i0+QoKzo5K+49YK4Opy2GngSjYzHp/1I93xecs2DQYAy8SKe1h4ayCgyQVePpQFwoSGi1ggZIAEgV33XVzs19++WU5PvJNeKgUg0QOO0WExgT4PptMaroS8UUlvkrEF5X4KhFfVOKrhChQ4qsk+E+V70GSCnym2AGF3SDWwKBGsm8IqRDxjZNfBQFBQBAQBASBIxABIRWOwJsulywIHGIEBuB8L8OMML5Nn3yIz5/wdEkERSxH+Bn2C4iCi4OkQmS9+8fYx/aPY2As91gMG4mAviQY0LPmP24dO9bQ0G43V/bseSZbSUYO6lIw04NZC0PGjfNrzjpreQOIJ5Z269aNxMZ7wbkz8fMHGNt7zoD5NBpNdtu2J4148sk3ZnTr1r4iHhA4v87h0NQvLdUXxyFXAlOEfLOy9MVnn10tERPwVUIUKPFVQhQo8VVCFCjxTRVRoGTeGiAVeEv5HFOD5ChYoEQkie9PvEdP9gkCgoAgIAgIAoJALUdASIVafgNl+YJALUGAAo6fwprBpsBuSKd1JxkUPY01j2zbtu3wyZMnz0WmQiSpQB2JTTB2TcgIXpsPpEKTvn17bENHCQrYMeivdiQoU2DpQz1YPrIEvFVaP87CdhI3ofEXfjkeNkKr1T2QlZWVh3aY89G5Yjy2BUQfYw0lAX2qfFeuXGkuKXFnQ/xxF/BlCUe1QwlRwPsLwsTWvXunHehiEFfUUQlRoMRXSfCvxHfx4pW57DwCvBJqNdQQqRAi0B7HzbmbNyjJ70+82yn7BAFBQBAQBAQBQaAWIyCkQi2+ebJ0QaCWIWDFelnzfxaMHSIoMhjRYvDwXU2SQRHXvyM3t15G/fp5XdeuXftZlRUPwWeWQuhg/8C+AlFwZ79+Pf+C9gE6CqhGwSJLE6IOT0Aq3Avnx2A3g1R4qQqpQF2F62B8e3wejBkTAZw1Gq0Noo5/lpWVtnQ47AzSGQTGXEOqiAIl8yohCpT4Kgn+U+WrhChQ4ltDRMF+X744814E54/4fMM68cAkvz+H7wsuZxYEBAFBQBAQBASBlCIgpEJK4ZXJBQFBIAYCFD2kmOAC2CXpgBDaPtbT6TL1LlcxRejCA+UD6L7wvwSDG2+8+uKKirI30O6v6MEHJ7Rt1qyV02r9XzvD6667ruv27TtfQjvCPE7SvftFvUeNuuf7Hj06B1pKLl26NDBZUZGJXR2ixr7Wjxq0fjSGyyTefHNCxrBhw0rHjh2b8+OPP67DATaDwThv8OCrJlx0UcF6oxEFE2azt7Dw3MDb92HD6h1XWVnym9/vh8K/TwVSQZWdnQ2rd+Zff617Fy5NYMxYYJlG1FAS/KfKVwlRoMQ3VUSBknmVEAVKfA8DqcDnhs8vW2MGnnMhFdLhr5isQRAQBAQBQUAQOHwICKlw+LCXMwsCRzICFGxkxsLNsMOusfD++18w9maGQVTKvcdjCbQDjBzXXz/os9LS0pNQWvDi3Llvj0XLwKi/o/ffP6bThg3r3+ExzZq1mP70088/+H//N54ii6pOnbpsmjr1pREZGRl/TZz4PLUQwkOj0aG8QVvh8zkd3Dhs2KCXkV3Qa/z4x5u3atXGdeedt/bevn3r4yAMUNGQ7TvjjLO6Dh06fG3V9Q0fftXD5eVl/+Z2kCIqq9VGgmHJZZddMXLGjNc+8nq9Ldq0Obb/+PHjlkUey3aHVqvfZre7yrVaVziDBKSFH0RHFNni8TgMZrPBqla7yl0uU0S2SalKp9NFESYul8ug02XYPJ6KMmpRhM7pdlv9Foszal5kdJgNhkxkXDiK9Xr9fsRL5Hr3+RqYnRHlW1Fh9TmdnqgSB5QHYK0+k8NhjioRsNnKfLh/Ub44r1Wns5nt9qJdib6gSnzZJtLrNSCrxB41byQpFDpfbu532QaDw7BjR6fCRGvIzl7JshhVcfHZCVtK1pTvwIH6PXwOQVo9O3Om8/acnO9RXrLd3atXr+qETqMuI1EJSqJrlv2CgCAgCAgCgoAgkF4ICKmQXvdDViMIHCkIsJSAJRAnwKgHwLfoh20oedPKMoXLL79oZXl5+dFYMBXw/4ix8GHYNhWlEgzoX9q7d++IoA8zBB5isK/VGkbMmGF/JXRsvXrfNNRqnRXIOqD+gmrgQANacfoubNmyZetnn32W3TNU77zzjuHtt+c8g0D0GpYzIIDv+/HHH3+ye7ch/Ld88OCuD7hcjnt5jhCpAE2F8u7duxFr1QcffLBJp9N/+sEH89nNIjyqC/7Ly7Vqk8moifQNkQokIHS6SFIBK/YVRxExJCuMRlemx+MviyQrEGSr3W591LxarUaPbI1MyB4UgfyIq32gxBdQoPxEl4EMkoSBN33Var3V63Un1CjQaIzw9SXlazBoLchwMXi96kgtjpjPvN/vseh0Fvi6EvriOQJh4lYT30RfoJryHTVqxIDCwp1PgFjQgiBwWiwZf4LomjxlygsUE004TCaT49RTT6X+iAxBQBAQBAQBQUAQqAMICKlQB26iXIIgUEsRoLghuxXYYCfDKEZ4WIZSUuHGG4ee+tdffzHTYCvsGFgsbYgBIBVmIfhXQaiRwokkH1juMT94kTzmQlggY4BkxcCBfcaAgHgRH9mWMtQxgoQCu2aAZFCp2M5xzJh2I//+e8NEp9NRhE0Uv4zsLHESPrNTxT9arX5DVlbm+Q6H46vKyopzsG0ibDRsv9KTVJU0KJlXSUlDdb7jxo3TnHDC2Kh/2/Lzv7Tp9ZmWrVtPDnQrCI1WrX7QFBYWRhEben09ZCr4k8xUSN6XmQokWLTa4iiyoqwsW4Osj6j16vUVWRaLWVdSoklIgiBbJIfX4/cbWI4Qd9Sk72uvTbIuWjRvps/nO9tms1rcbjeec8ejzz339UPxFtGuncMEXzeEJQMZOTIEAUFAEBAEBAFBoPYjIKRC7b+HcgWCQG1G4FQsnoJvm2GnwOK2XUzVhSolFYJtIlm6QfHEN2BDg2ujaCLLOgJEQe/el53z2WdLFiFVn4Ekr48kwEYYiQCO9bB2MFf37heft3z555+BgCBRQe2DCbDbYBR55AhoIZBU2LVrWpPRo2/5zG6vbBncNxs/KdYYwi/QhhIlGutzcnLqQ2Lhjj17dk0N+vIHCY72PG9om5LgP1W+NUEqRFxj+Fcl2gep8lWik6DE9zBpKkTB3KZNm5E7dux4sqysjARNWMAx1r1Q8l2LdbxsEwQEAUFAEBAEBIH0Q0BIhfS7J7IiQeBIQ4DlDzNgzFroGBnoHiogGOjY7Y3dPXu2cSY6JzMKnE5teZ8+HZluvgTGbINQZwdmWzDQJ4lwFnwrhw+/stOmTZvY9pG19JcF51+Mn8zQ4KD+Qn/Oe8UVvZ8rKSnpF2cNb4BUuDai+wPJhN5Bf5IGAS2F4HgaNe8jQSpAp8F/z969e3KxnXNzzcxWCJw35JwqokDJvEIq7LsbtY1UWLJkSf5tt912xu+//84sHBIL7DDC78R+Q0iFON9u2SUICAKCgCAgCNRSBIRUqKU3TpYtCNQxBP4P13MPjDXZbM14SAffTkOp0dm2bdu4LS7nzJmjzcxsmO92Z5T07n1qZXCRv+MniQQG6KHSBmgmaAtvuWV0l4su6rqpW7duzF74GMZMBmYgvBr8SV2Dcgg3dnr33YU7QUCcCAKChAMHRQxJtFDkkYTEcdyIevSn3n9/yUSTybc3mELO83MfBS+ZPREemPdis9nyJoQlc10u5xTsuBXGa2R5BMskwkSEkuA/5FtaWm9PQUF8zJTMK6TCvltXG0kFinDieTRi+duDz1gowybykZROEVFoyAdBQBAQBAQBQaBuICCkQt24j3IVgkBdQOADXATfusdseZjKC0yeVPCDVFhelVRohbX9CNPDVsDO51rZzjE3N7coP79x5zVrflqNTWfDqMNALQnWk78New62CtoHH95yy+13ffzxh8Z161Yz+K+AvQZjGUNosCyiEYK3rSiVGHDjjcO/69mzJzMrmAXBbI/TYCRmmsOomfAwA/rvv/+tyfjxD8yFWCN1K8ZyO4xZCxTKDBAVHBB/fG3IkGufvuyyi9cF5404dfSvK1euNJeUuLNBbOxCIBnVMaPqQUp8lZAKfOPtcGhs3bt32pGom0CqShqWLl2FDgglpq5du0ZpNcQCTglRoMQ3HcofmKkQJBUoLMlnnaKgMbMVJFOh2q+V7BAEBAFBQBAQBGotAkIq1NpbJwsXBOocAnyL/x2MGgODYUztPyTjIEkFrpHaEJ8yNocxyL+apAL7VLpc7lfKy0tJJiyHMUvgRhiDf5ILDOxv0+uNXSF29x9oL6ggvhi6ZhIVnTlX0JflCi8YjUZkNli7o5PAAJRKkJgIkRqhcorQ8atR697nueemVs6d+0b51KlT12AHtRpCbTyJd7jcA+0RVVDwL0RXhUt37tzJlp/VDiXBf6p8U0UUKJlXSfCfKt80JBX4XG+D8f8XzND5NvJBElIh3jdL9gkCgoAgIAgIArUTASEVaud9k1ULAnUVAb5BZ/DLlpMdYOyCkPLBQJInKSoq8kaezGazsQQhPFyuHK3fX5IL4UMP3tLbEYiH/a+77rp//fPPP++jzR5aB/pMCM5VVqtNZbc7QCw4VXib7kMrxyk33TTiXpYt9O3b90WPx3MN2kK+0qLFsc/s2rXtNwgvqrBtAdopBnQSUELxGEiJ+/i7Wq35bNYsV7cRI/JJMkxFC8gn0dHhNpstr43DUd7G7bbPxHF5kevF2+OSDh06D7j77js+R/YBhSLZQSILFsoGYTeKi2BPIFPhbpRKXFdWVqqiOj+23c/tscBPFVGgZF4lwX+qfFNFFCiZNw1JBT4yzIZ5EMbvBzNkfg09R0IqpPzPmZxAEBAEBAFBQBA45AgIqXDIIZcTCgKCQAIEWCbwGYwp5cxaSHlHCGglGBBU66quC6RClXaDerXTqc7V6Qwuh6PI6wN3EHnM5MlPt1q58qv30GYvT6PRqHA820mSKKD+ggGEg65evbxxzz33ysvXXDPwDWQlXIjzzp8y5Y2bHn30wfs3bNgwAr4kEMry8vIefeaZKW/Omzcn7513ZgXIlS5dLjj71ltv3+J2+3IGDerzLUiEQN36zJnvNQqt4+mn/3Pczz//8BhIjArMhQyITM8FF3Tr0LfvgC2rVv3X8swzT3yG45o0adL42okTJ1LnITDY7vDmmwf/jqwKG9fAgbXNHDt2wl2tWx8f1f7P4fCabDa1xen0lWg0ujCxgnn9RqMziogBDmaXy4wMDn+JTlcZ9nW7rX6LJdoXmRpmECEWnLo4krCpqLD6nE4PW2yGB85jBU9jcjjMUS0abbYyn91uj/LFXGgTaUuyTWRsX2DhLSw8N2re3Nzvsg0Gh2HHjk6Fib7VNeHbv7/KV7XUI01JBcLBzBoKg5bAskP4xCMV8P3Y7/8kiUpbEuEu+wUBQUAQEAQEAUEg9QgIqZB6jOUMgoAgoByB63HICzCWFHRTfnhqjmDQs2LFCutvv5kce1+ZdgAAIABJREFU119/Kt/m7zcgjtjQ4XD+jWDIxPIHZBOgpMH9qd/v68pAH8F1BjIQ/sRcrfHZ1aBBg9PKy+2drVZL3+LivedA+4ARvQnB+Fyt1rAqL6/+yrKyknYVFeUvIYCft3Dhh9dWVPiyZs9+TTN37jvLME+Tc865oMndd99ajHMHSJDnnnsu+9NPPx2GjIk+BoOpvd1eXmGxWO5CAkJjzN8H209EJkXFggULWA4RGMh8MOh0GbYbb7z2ovLycnVxcfEz3I5yiwVvv73wmsgLJalgMnkyfD5tcSSpANJAjXmiiBi/32TUaPxWrzcDvv/LBNFqM9Vud7Qv1qTXalU2r1e9lwRFvLsIzgaEig5r8OxJdLc1GqMJBATW4I4iIGIdp8TX7/dYdDqLwet1UUsg7kiVr9lsQFaPExkx6oTkW6p8tVp/Nogwp8fjt0eCMGTI5V/jPrYAUbT89dffvoL7DAadQaNxOUH0UDck4cCD5jj11NjftYQHi4MgIAgIAoKAICAIHBIEhFQ4JDDLSQQBQeAAEKBI4ZUwdku49wCOr/FDkiEVgie1arW6XVlZWaYInQRmKwyFFcB6wULq+L9Bf6EdCYgqmgqR678KH9gho/iCCy44d/ToMch6qChCSUN3bGPHCQozspQhNF7HL1dTJwGZCqry8jI3gn0KSUYOkhcjYQwEp1Xp0nAstrFDRGj0wS8U0gwMJWUKNeE7btw4zQknjI369yo//0ubXp9p2br15CiRxFatftAUFhZWyTCph0wFf5KZCrF9y8qyNQjKo9aAuDjLYjHrSko0CYmNmvBFFoYG9zRqDeXlhmyj0efX6z3MCIg7UuXL7B2/346SIFNp5AJmzpyZ8frrr/+K700eiLTfFi1a1MHrNYCAcDggYhq13tWrV6v27m0VRSS1a+cwsRQn2OUk0eXJfkFAEBAEBAFBQBA4TAgIqXCYgJfTCgKCQFIIsKViexgD8XeTOiKFTgpIBdVRR7Wp7/WWfgkxxeMjxBcZyL8BY/bF0aGl6vUGb05O7pri4qIsBP9Nsf0b2FLY3TAKKpJUYMtIBNJ6VY8evTp99tmSLiAhHsG2VbBbYJHiimwX+TN9s7Nz/kIGRMt9MgkqpulfCLsM9mHwWG5XV9P6kXNThPIuWFhfoSaIgli3Scm8qdJJUDKvEu2DVPmmcflD5C0mgZAJKz3ppJNue/bZZ98HUZAwu0P0F1L4x0ymFgQEAUFAEBAEahABIRVqEEyZShAQBGocgZBwI+vsKfi2ocbPoGBCJaTCnDl+7a5d05qMHn3rO3Z7Bds9VjtCGQUolZjvcDiYFRBr/IGNx4V8g4KKv2Pb8bBHYQ9UOagr3hxf1br1Mf9du/b3yUFSYQd8cmBGGP/+sxVlPdjkakgFEgokFjjCxIKS4D9VvkqC/1T5poooUDJvLSEV2BGCuiD5OTk5/szMzOEQNX010VdPSIVECMl+QUAQEAQEAUEgPRAQUiE97oOsQhAQBKpHgG0V+db+Hxg7GCSsHU8VmBB01DZu3Bgp91srCwoKojpFVD0nxR8zMxvWu+GG67I2blzL4D9yfIEPXUIbIsoUSpCpsAnbv4LxutvCKJL4PYyilVmoTw90lQCp4ARR8By2jYbxmGZV14CgDEKGmpyhQwvq7dixYyj23xHhMxO/U7sigKfVmnnbO+98OKe0tN6egoK2bH0ZGv3xyys8N4z3oVuqiAIl86aKKFAyr5LgP1W+tYRUCD1Ls1DmM4BCoNDt+AsbmYVU7fdZSIWq32j5LAgIAoKAICAIpCcCQiqk532RVQkCgkA0AnfiI7UVFsPYAvGwDCWkQow3/yxfuBG2EdY8eAGsIS+FwOLErKzsjrt2FfYIZhRwN681H8YMjakw6h90MhpNH8NfBSFFlc8X5jV2BX2jcKkSpO9r6QClSFjob/9E/E5s7ZjX1K1bz05LlnzcFWKOD2Eb3y4zs4GjIYwkxPmwyfPnf32v0ei19ujReXvUCWN8gK8tWV8GkSBBbN27d9qRSPVfSfC/dOmqLI2mxNS1a9co/YVYa1fimyqiYPHilbnobqFBiUBCYclaRiqomjZt+sTevXtHlZWVsXMKr69+dc+QkAqJvl2yXxAQBAQBQUAQSA8EhFRIj/sgqxAEBIHECMyCC9P174NRtPCQj4MkFbheBvQkR3gdzCwI/A1Gh4XCU0894/pvv135XqidY/DimKXArAHWoy+EXZSXlz8EZMKb0Gpwer0eljFshDWHsQyCJRLhUYVUIKnBzAQO+v0Euw7GN8VWs9myDGRFq6KiokzMfy62rYWFSAUew/KHh2EmdJJQZWZmL9uxYxv94g4lwX+qfFMV/Kdq3nQgCpSsYcmSJfnIoHElo5MQ4bsMD86JMD7ft8P4fEYNIRUSfbtkvyAgCAgCgoAgkB4ICKmQHvdBViEICAKJEaBg4W+wFjB2OmCQfUhHiFRA4O1t2bJl6M2/KpZy/bHHlhntdlW22awqLyuzuXS6wnBaQZ8+fbZQER+GbAO/CtoH6NJg+wPzou2htwnaSc4A37ADpMEdaEXJa+S19oR91rVrr6s2bFh9z6ZNm25G8B/SUiBJMbsqGDHKCYjbONhQGGvcQ6MVMhX+jMiAmI4d18Io6khBx9B4H79cSlLBZDKrior2UCuCpRnVjlQRBUrmTVXwn6p5lQT06eB7gKQChRpJFLLVJP8vQgKLeiLfhh4mIRXifbNknyAgCAgCgoAgkD4ICKmQPvdCViIICAKJEWDHBL5hZ3vEM2BRb+YTH35wHiGhxmRm2bvXp7NYNLler9nu9ZZHtcobPLjv35jLqNPpViMzoS1+qhjQZ2Xl3Lxjx/YCl8vZGUTDovvvf/iGVq3aBPQNhg0b9LLDYe9F3/z8hkuRJdDV5/NpmjZtNmzChEmLIMaox/l8zZo1C+shYA6j02mwGo26YoejKExqmM1m/8UX9yrE2+Uls2d/NGjUqOGdt23bOs9sNqrsdscmlGA0hW7DU2++Oe+xQYN6Pw4ByWGR13zMMcdcX1i4a2JJSbEZNfK3vfXWWyyNUOE4PwiHAAsSGiBJrFinEboRUW0XKyqsPqfTE4ULUv6tarUPOhDmqLR/tFL02e32KF/MhzaRtqTaRKKdYRZaGYKUsrNMJDyAg7ew8NyoeXNzv8s2GByGHTs6sVNG3BHp27+/yhevZEMJAZEORIGSNRwEqUB8+T1mS1SW+vDZpXBoQGdBSIVET6DsFwQEAUFAEBAE0gMBIRXS4z7IKgQBQSB5BM5mvAFj4HlsKABJ/vDUeJJwiJz55Zd/0LVs6bfs3Wu25+fvYlDMGvLw6Nu37xPHH3/yk2vW/PgzgvssZiuANFg+Y8bnPQYO7PISyIbBGo16/dFHH33jtGnTvuOBEIfsi3meMxiMNqfT9bHTab8IWQ3bW7Vqddn69X9+o9VqihYsWNAqdBLoE5j9fq0FAXixTlcZJhWWLl2a8dxzz29p1KjJ4Oeff21x374X7kZbS5XZbKKAHrInfCqLJePF6dPffxDHqQcOHPgMzjsoNK/RaFa1bt16/OrVvz7IbQimK2AlGRm2D044od2cUaPuDpM9JpPP6PPpMlwuX1Ei5DUalUml0mX4fJ4oAiLWcRqN0QQCApkd7oS6AwaD1oKsD4PXq07YxtDv91h0Ogt8XUn6apOaV6dT4174jMmswWw2WFUqJwgedUJR0up89Xq3D4ROFGHi99tYRoP7VVaa6F4o8dXpMnI8Hi8IAUdF5Lwgc9Rut14Tvc2frVZrnB6P3x65/ZprBsyAlsd5KAX6/LXXZg8O7cPzU4ayioQ4JLoe2S8ICAKCgCAgCAgCqUNASIXUYSszCwKCQOoQ4JtzihcGuhGk7jQHPnMS+gvs8NAR1pqlB1ar1Q8BOzVKGkLiibzGZ2HMyrgVNoWrGTlyZPasWbOX7Nq16/QIoUbqTDwWXG3477qCbgqXgBAYaDQaBlQRgGyKOTcH5z0PP+fA8iLKH1h+0QZWEIEU3zZfDQuUY1RXpjBu3DjNCSeMjfo3KD//S5ten4nuGidHCSq2avWDprCwMCo41evrIVPBn3Smgstl02u1xVEERFlZtgZBedQa9PqKLIvFrCsp0SQkNvb5quCbsQfZFBqQN9X+m4pWoZlqtVlnNPoTkivl5YZso9Hn1+s9JYmewOp8KyuNWE951Hrcbl0miCe1RuNKOK8S3/JyTy4yW3Df7VHBv9ttReaKMypzxelU5/r9dg9ItP2IjW7duu3F9fqQ+cBsBZAqegMqjdBp5ewoAiIRJrJfEBAEBAFBQBAQBA4tAkIqHFq85WyCgCBQcwi8hamuhFHg7eaam7ZmZkqCVHgPZ7qUZwOp4KpfP//d7du3XYo36gygjoIxOGfWwRewJqHrDBEFF1/cdSre0lNnITQo1LgFdhmM2KgUkAoB35tvvvzJzZs33QCyItQhohOmIfmBN+eqn2EtYetAgKiQLXEMNBV4mhD+XGtjGLtWIONgn6CmEu2DVPkqKT1IB18lpQfp4HuQ5Q+RXziSPiQUAv83kfKHSGjkd0FAEBAEBAFBIH0REFIhfe+NrEwQEAQSI7AELhQTJKmwn3p84sNT55EEqcCTfwZDyrcpoKkQkSXwJ7ZTFJG15j/AmCEQEGpEpkK/Hj36mktLOxUWFKgpqEiRxtBgtwgG9IEMA6WkwnXX9foUGRBngNgIZQVQzPGk4OT892IDrGVEpkLovMwaYbtMEiHMqBge3PHNKaeccvNjj03alkz7SSEV9qGWDkSBkjXUIKnAZ50tVPnM/SqkQsQ3W34VBAQBQUAQEATSGAEhFdL45sjSBAFBICkEqDfAIKQDLG4ngqRmqyEnBEQ6pMOboV9QgVT/qBTwiFNQH2IFOykwUN+7t0jFjhARg8e1hVGj4HXY1fD7q2/fK/q3bj3tp3Hj1Lzef0X4/4jfdUE8VAj2oE9gyuzevdNOaB5Ut4bA4SQgrruu98LCwh2dqakQHCQ1WCdP4oL/XgQWF4NU4OaxMKa0kyhhVsPnsE4kS845p0u3xYs/4ue4Q0iFffAoCejTwbcGSYV3cPn9YA/AHhVSIdE3RvYLAoKAICAICALpgYCQCulxH2QVgoAgcOAINMCha2BuWHtYVD3+gU97cEdOmfK9vl07h6lDhw7l8boC8Cw5OTkvQrzuhmA5ATe9DAu97efnC2Cfwh5GQP8gRBR37969iy0f5wdXScHE22B5MAb3D3O7kiB9/vyvbUaj1xrMKCCWzD64oQoKJG+uwBruC7aUDJwGRm0IagXkwlbDWPpwEaxBRob1UojvleHaeD1ZsIA2RKyxdOmqLI2mxNS1a9eE91CJb6pKGhYvXplrsXi0nTp1iuoqEevali9fnoPtumR804EoULKGGiQV+Dyz7el42BghFar7psh2QUAQEAQEAUEgvRAQUiG97oesRhAQBA4MgVBHCAa0Z8HCbRUPbLqDP0oJqcDg/7LL+q4qLNx5DM78IuwE2LlVVsFa8yJ0gxhcWWmfsmdPQHPwJdgzMGYGMGj9B9Yb9it3KiEVkvS9E9M+Dk2FzSjZaIA1kMRhFgUF+kgqsOVn1KD+AttgsrQjOAJaC7EQTlXwn6p5lQTeddm3BkmFUDnTdXg+XhVS4eD/DskMgoAgIAgIAoLAoUBASIVDgbKcQxAQBA4FAmNwkodgC2F8S35YR4hU+O03kyMnZ0O4nqB///4sIYiqcfj2229tAwcOemTjxo23qNWqDWgFSNFDZguw8wPrzE+BBd7eMvi/7bbbe61a9d838dkDYw367xEXy24N1FRIBanATIWf8/Pz7/F6fQ+DVNiOz+1gi2DMVmCpREZwLRSOHGSz2W5Ha8GMCFLhcmx/N9bNSVXwn6p56zJRoOTaapBUCGUqBJ4RIRUO658wObkgIAgIAoKAIJA0AkIqJA2VOAoCgkAtQOBVrJFlAeESgMO15pBQYzLnr6ioMOt0Gbarrho4vrKyYiCP0Wg0e6BtEGitx/IJEA1qtANcW1AweOgVVwwovuee21usW7fuffjtOO+88/osWbL0R+oxoDTh1enT59/D43CIRaOpNKGVYVQbQ8zlNxqjW/1B/8GCNoIQaLRHtV202+3+pk2bRpEgEHPMHD78hoe2bNl0I87/N1L6LwTZMcXlcnUNSUKgnGMz1vtDixYtPy8pKe0FrQaWcKhwnrdmzfriBrRg9HHuSHxAPmR5vQYD1hBVTmA2m72FhedG+ebmfpdtMDgMO3Z0KkyEcXW+/furfFVLU5QQEEoC77rsW4Okwn9wL++CBVrFCqmQ6MmW/YKAICAICAKCQHogIKRCetwHWYUgIAjUHAJfYiqKNg6Bza65aZXPhCBfM3fu3Ki/s3jLr1671ha1rUULnUGjcZrsdq195MiCk0tLSy+orKy8E8dnIOgtxM98rVa31e/3NQZpUHjFFVf37dfv4tWDBw++tqSkZKLBYJhrNJrXOxyO3nPnLjwvtNLqSAWdrlINAiDU4SHgnpGRp8M5IS7piSIgVKr6IAKKo9YLssPk9xusBQWXve5yOTuDWCiBdsIsj8d9FIiCPpFIsbMFNBUqPB7PByRMINw4/ZVXpjNw3G8YDFoLOk8YsO5wrUR1qO/z1cLXldDX7/dYdDpLUr46ndoMnI3JrEGr9VtNJo26osJfFmudJpPPD5wDWSp+vy2TP9XqMopZxh21zReEWI7H40XJkYOZKnFHPN8VK1ZYJk2a9DeJnrfffruhWm3Bd8LpzMzUJpy3pESvdjo7VKIjijfRGmS/ICAICAKCgCAgCNQsAkIq1CyeMpsgIAgcfgQoFkjhRooC9oJR4DCtx+rVqw0oDzB27NgxMjjdikU3glGDoC+sO+w8BOWzEajrIHy4DZ8p0Mj6c+pIMENjWuSFJqmTEDikmjXExC3C1wkHCjpeAdNrNLrnUL5Bob3GIEJ0CA690FTQQFNBjevbazRm9Hj99eJAh45WrX7QFBYWRhEbzFRwuWx6rbY4KluirCxbYzYbov69stm8mRqNWl9SotmT6Obq9RVZFotZV9UX2RIaZE5EzQtiJhOZHTqj0V+FXNn/LOXlhmyj0ecHEVMSaw2lpWAozPbANSILJBOZG2qNxhXTN/L42uZbXu7JtVptIBXs1NaIOxL5XnLJJb+BtGoM7ZDeEydO/lWvN9kNBldCIgb3Ue/G6NKlC9uqyhAEBAFBQBAQBASBQ4iAkAqHEGw5lSAgCBwyBFj7vwzGgO4c2C+H7MwHcKI4Ab0V070No0YEtSJub9CgwUWoXhi9e3fhUcFTrcLP04K/RxELh4BUCJEgT+P8I4NrCHWqmIXPAyKEGvkGWQurEU2F1q1bX4GuGZXfffcd217GHUpKGpT41uWSBiXXVoPlD7yPN8Geg7nQivU4kATFtCTuMb8rHiEVEiEl+wUBQUAQEAQEgZpHQEiFmsdUZhQEBIH0QKArlkHhNzvsWFjCN8+Ha9kLFy40ulyZhj59ojIVIpcT0hPYbrNl7m7cuMmrf/yxphkcroeFhBFD/qxHZ4aG6xCSCjz3rTB2oqB4JAUmv4J1jCAVFuMzsy1IRARKAaoOBQF9A8y7I9hVgl0ySCBVOxTMq1LiqyTwrsu+NUwq8D5+DOuZm5u7bd68eW2FVDhcf5nkvIKAICAICAKCQHIICKmQHE7iJQgIArUTgQFY9gzYbwxwYQnTsw/HZSKQNeG8OgRP1a2PLSPzYI0igvTIDAV2YWgAC5UT/IXfKXS3x+UyGLp165BQzDCJNYShWbhwvdFs3qqPsV7i3BbGIP9i2Eyst3eVlpKcZzLs5qpYKwnos7KyVqG84tRgV4lq21TyHIsXr8yFMKUG640qq4h1r5X41mWiQMm1pYBU4K35Ozs7uzl+/hf3mOU9cYeIOiZCSPYLAoKAICAICAKpQ0BIhdRhKzMLAoJAeiBwL5bxCGwl7HwYar/TaygI6F9HkH51jCCdWRgM5CnSSC2JwDjxxBMvfPLJJ3/p1q1bjZIKcdZ7Kk5LDYvQGj7Des8PrvcdbGfpQ2gwo2I0LFyaooRUoC/acy5AJwqWt3CQpCBZsd9QEiCL7z74lOCQIlJBhUyFEghdZpaXl+/Akn6F/QibHvw96j4LqRDryZdtgoAgIAgIAoLAoUFASIVDg7OcRRAQBA4vAi/h9CwVYP09hQTTaiggFVQ9evRo+8MPPzwNkcMLY1xEJ2xjO0lmCaiY1YDAbOKmTZvux8e4ZIqSNcTxHYPzsCXmXlgbWF5EZgWFJSk8SWFHaj9wsDPC37BWsD6YdxmCSGRWJEWCZAd9P8OxzI5gFkL9WDdWSYAsvvsQVIJDqkiFyy+//LTFixd/XlZWRr2EyFGJD8ze4XP9OXcIqRDryZdtgoAgIAgIAoLAoUFASIVDg7OcRRAQBA4/Aq9jCVfD3oANPfzL+d8KFAb0oWD6bsxwe4zr+AbbqDOwDgF9s2CWAAmFQbB3q7tuhWuorlyDb5RZhsExHjYfLTSHmNEC4Z9//iHZwcF/d9ih42TYbbDeoTXVq1dvxvnnnz8RbTh/Cm6j4CY7XHwLeyJy7RFZDSdi+yfBfRPwk5kpUUNJgCy++6BTgkOqSIWIeY/Gks6EsQvK6cHnh6U+1BphFtIYIRWqPvXyWRAQBAQBQUAQOHQICKlw6LCWMwkCgsDhRyAgAAeLW4N/qJdJjYLMzEJD1fOiQ15IoDG8y+v1Zvj9hgyfz14+YMCAtR6PNzvyOOgMlN9990Otn376EQTj6ptIKpSV7evIZzAY5t533303t23byZGZ6YmaG+cyqlQ2Vf36pqj2fWix6F9F9YaI0a6dw2S36w12u5YimOGBFo2+gQMHtt27d++t55xzzu133HFHOdtEer0GwyWXXLiZjh988AEJifDo06dPKdpPGrDubRaLpZFWq8d6S9gSVIXtJ/AnWgyqsP3f06fbXw8daDb/kIO2krrCwtN3DRyo/xK+1MzgUVPh/+/IcygJkMV3H3JKcDgEpEKs7g/MUngIxo4ik0AqkHyS7g9R31T5IAgIAoKAICAIHBoEhFQ4NDjLWQQBQSB9EKCYILtBDIHNTpNlqefMWa1vyyT+iLFpk0ENQcSov9MI0s2lpV5jRobKgd/V9977YNtffvlxeeRxBoP+5yZNmjxxzTXX/7xmzW9N3n57BttRhkdWVs6kKVPeeDz6GJ3B6/X5LRY1SxfiDhAQGR5PhsXjsUeRCrEOMhi0Fq/Xg7nVxatW/ddy2mlnMnU9PG68cdhtxcV7787JyX3Mbq+8T6fTqyorK0BsqCtANFRkZma+XVJSfB1Ig7z69RvcNWnSizN5sFZrsKrVGrXH4wi0tbzqqv5LPB5PO/5uMpk/vP/+h25u1apNoOTDbDYgfd6pstvVCYU66etyOVVYb5SvXu/2gdCJImL8flugi4VaHWRt4qBWna9Gk81Wm1FDp/PZuMHj0YRadlY7czr4ApecjAyvy+EwVHCht956Xett2zY3dbudFpBajqOPbvnXpElTKB4KXKN9b7nl3222b99yNH31emPlMcccv/6xx54OEFBVfSNBoPDm6NGjO65du/Y9PCeVc+YsON5udzozM7WBNcQbJSV6tdPZobKgQL0f9omOlf2CgCAgCAgCgoAgsD8CQirIUyEICAJHGgJMz/8BxsCNKfgbahMA1ZQpHIdrYLCtg/F3tnT8q379+gtnzJjxMDQK2OqxKaxDxLUyyGMqeaDVZvUiiX61v0q+xFdffZX95Zff5B5zzOiNkdi1avWDBloPoQ4UgV3MVHC5bHqttrjazgsQk7Qyq2Hw4MF/qdXaRqWlxeGMBtTV34nMg4v9fnVjv993tFarWzx8+L8HXHDBFYFWmkhyCJAgn376lmHKlJchVuk/EUGmCsHscrTqDGhLlJcbso1Gn1+v95Qkutf0ZRdSq1Ub9Xa8stKo0evLo/7NdLt1mVqtRq3RuBLOW50viBC8aY/usEmiwOHAzdQlRyocbl8G/3q93/3mm2+qZ89+/WJkt4S0LaiZQczUJlPGpvHjH//4pJNOscbw5RMWeso0GRkZ/4wb9/jCkK/Pp6tCBpWqHA6jz2r1+pHp8l+c/5i2bU+8Zfz4J+cYDK6oTJtY91uPAWLMjW4gQFmGICAICAKCgCAgCBwsAkIqHCyCcrwgIAjURgTOZhwNY1eE9rBAYF0bRhLaB51xHV/yWiiS2KBBg7s3bNjwAj4yMOsHI/kQKrV4Bb+TXHkI8+5IViTxuOOOu2THjh3z0eqPgovT4uGmtKMDSITvdu/e/TLmDGkohILNXdi2DsYyh3969Ojdd/ToB/+54IIz9kScn4TRRlioxGIifr9TSSq/+O5DUwkOLH/As+ApKCgYjEOplxHr/xa8j5vmzJmzEMST++abb74Kn8OdSmI8Q1vhuwCaHA4E/7HKH0KHsOPJp9Dj2PXuu+8em8A3cIzoL8T7xso+QUAQEAQEAUFAOQJCKijHTI4QBASBuoHAMFwGg+q0bTUZC+YkSAUexkyMk202WwUyBTIQ8HEbA75FsB4wCjluhbEmnWMnukp0vf3223cl03kBgdu/fvrppx8x71gc+zCMwTxFIEPtHcNLV0oqDBky5P82b958AyaYAuPPWbABwQmZ7fA67OasrGxVTk69ezduDBAmoc4WFPRbAmO2Bn3zYAMRILN9paoKARFeY+QvSoJp8d2HHEmFq6+++vjt27czwI87/vWvfy3duXOnLlnfSZMmrU6CKNienZ3d0Gg0/gdzhwRBq12HkAqJ7pLsFwQEAUFAEBAElCEgpIIyvMRbEBAE6hYCoVaT03FZ1FhI+4G3t+bs7GM13bq1j1c7zq4JP0e0c+R1MaOAQpXvBC+SZAozNgKDvvPmzWuQDKkQQRRwjpYwZkaQqOCA4OP/2lfGIBVIeNwJ+7Qq2PS97LLLdkHokWUcHGwXeRMHBOyRAAAgAElEQVTsdxizSfgW/H3YI9nZOQtQFnFUaWkJSw/ivfH2PfDAI827dOlWKaTCt/UIak3jQFLhkksuuQhlD80wfdz/V+Tk5Kyz2+2GZH3fe++9j5MgFf4NUuEVlJKg1KV8LdZAUqnaIaRCPHRknyAgCAgCgoAgoBwBIRWUYyZHCAKCQN1CgG+2L4SF3rqn9dUtWLDAwgX27t07SvAwxqJbZWZm/Ql5AVVJScld2B8SZmTNeaiInwF6G9gO+HadN29pXnIB5ycITjMZnEbqJPyNeVrAGsJ2htazePHKXIrqITC8Eduaw66B/RP8PWrZ9B04sNeqoqI9nIekCXUTXuPlwph1wMHrvmTy5NdXP/roA3du27bl+qBf5Fys5Q9rO0AEcs3cuYs6J3dtqQm863pWQ8+eHQdDpoCkT7zhh17CNpTZmJP1/eijj+YmQSqoOnfu3A3ZM2+VlpbmYwF8LtmCMiAOWXUIqZDgLsluQUAQEAQEAUFAIQJCKigETNwFAUGgziGAzgCqb2DHwwpgTONP26GAVFCdc06XcwoLd7Zct+73N3FBfNtf9Q0uS0AYtKvwNv/oF1+c9PaePbu74GOonIC7iE+UUF5EgExBvnGwK2AXwP4bxHBqEM8/6Pv88080ev/9ub9EgPoVfu8Eexo2ARYgIej7yCP3t/nii6Wf42NIF4HHMaWdWRbhAd8AyQCigB0S/oSx9OGP4Hm563kYsxxUIEyQhZEsYSKkQuheBPGN1KyIvAWR96Jer17nXepwVDTBxnj/r/AjU2E9MhVMyFTg/Urom2SmQqAEAy1TXSAgfsS8zWHs7EBtDpJZUUNIhZi3UTYKAoKAICAICAIHjICQCgcMnRwoCAgCdQgBagL8DGN6OOv305ZYUEIqVHk7ziCOb/4ZZN0SvHckCxg0ds3Pb/iQw2EfjHKCyIwNBv0jYewcEWjzxxHjrXsk8UD8qIPAcS185/MXBP+v4selEc/MpODcJHQCZRhdulx4Vv/+gzfedNPQY/AxIDYZHMx+CN0jEgiTMe9bEyeOb7Zo0QJ2sJgL2wjj9TWHhdb6On6/Gm0Kr37hhTc+kkyF1BEmQ4cWnLRly8ZQCUzErYv+NUWaCpGkAgVE+Mz1gjFbhdohJNPCxJiQCtXeHtkhCAgCgoAgIAgcEAJCKhwQbHKQICAI1EEEQkEr6/P7wham4zWSVMjNzdUWFRXxTWx44O2vH0r5VZo/qtAe0azr27fnC0g57439Q6ZNm/Zhr169v/H5vMei9aLd7/ebOUnDho3eMBj0O6dOffWRXr16PeV0Ov8NnYX7kE7+WKNGTc985plZv4VOZrG4cvh7ZeW+do6hodNlYk1/qlBfz04N7Cqh6tCh08VOpyNz/fq1RZhrMbfhvB60AdSFWlWeeWZfy/fff3ipxWKayX1TpuwxDR5svtHn8zyD9eHfKf8j0E94MOJUVnR/OGbFimXfgwTh5tUwdot4HcbU91Ng8UiQam9tXS9T4IWnglzB/dWOGDFkEKbn96e6/1tsgSbIh8HuD9Qwqc6Xz/G2JLs/BO5lRKZCqFMEia5NMD6r1P4It1MVUqHax192CAKCgCAgCAgCB4SAkAoHBJscJAgIAnUUAQocMvWeYoPUWWAwklZjzhy/1mz+kOuLGkZjU7XBsDfqb7rDYbWp1ZW6CRPGtvzxxx+/4AFIEf8cwdqgK6+86il0higpKytlhwWV2UxuQa1CsL9Mp9NtraysGKjRaIqnT3/3hPvuu+OCxo2b/H3TTaM20FerNVjVarfa4/Gz9GC/Qf+NG/9iyYXKYglIQICA+J8ERMOGR43csWM7MxW4fy6yJBZs3bp5lE6nP5kaED6f/8Pzz79w7JVXXrP96af/c9yoUXezrCE8rryy329Q+s8FAaECmeIC8WDAtWxq0OCoCVu2bHpBq9X83aZNm5s2bdp0bV5e3odPPDGF5RYgM8qoJxF3+P22gN5EVV+NJjuKxKGPTucLECcejyYmDpEnqglfh8Pps1q9UcQR7lVgvRApTHhtqfZ95plnKPZZgGeIAT3XGX4e9Xr9HrSRfOfii/uadTqva/LkyZr333//MmgrMOgP+QZ+mkymnXfc8eAHnTufb87I8LocDkM8UdIAzDhnTizffv26sbRGfcstowNinfT1+91GtVrvtNt32qMfhkYqo1EX9T0qKdGrnc4OlQUF6v3uf6JnSfYLAoKAICAICAJHCgJCKhwpd1quUxAQBJJFgKn4fKOuh7FF4vfJHphuflVKJZiJsSO4RupHMFAPtJ6E3Q3dgf9wX/DNP38dA3sZAfsurVbnRQC/W63WzJw503l7dvbKQBeB4uKzq9Tbz9WijWXg35WrrrrqTLSc/JJ6BphDBfICZIR2DjIOLsFuHQiLCmwOdG3A/It1Ou1Per3hbn4uL98Xo2s0unnXX//vay+99FIPgtLwv1foULHeYslogDlKWrRo3nndunXXILPiVvi8azJZvq+oKHuYREPofpx22plDxowZv1yjcQXSGiZMmND4t99+6zpo0KB3LrrooijBS7dblwlSQh3yDc2BoF37P33LfVtJFDgc/JkcqXCwvhS8BIkS9e92dSRIaN2RP1Ptu2XLmspRo0ZdiIwUCm1GjaysrHVPPfXUFy1aHGfDM+D2+ezleD40Y8aMOX7btm1NQQoYQHpUNGrU7K8HH3z0z/z8Bn4SBXq9H766KE2PWNdWnW9BQc/FuHen4nl5cfr09wPZLrxvBoOvcs+ePfvNWzXjB8+UHsSHG1oNuNMyBAFBQBAQBAQBQSAWAkIqyHMhCAgCgsD+CDBjYQWMQUd7WLibQW0Cqxr9BeokjIq4DpINl7Zvf8q27du3DoKwIzURODwwEisc1EgIbW+KEoHKL75YYnnkkQeotB+PdDk7Kyt7GQJ8XQRZQSE9EhlVx125ufWuYAAY4UsfCklOrnKes9FS8kMEp7nw7YN9H8DYorIzjPXzKPsIdJlgPf1orMF43HFte//3v18zC4WDGRdshcnuAF1gUipR5W4oLQPBc6MeNKg37wW1O6obf6JMYUlQUDFUplCtc4yShgPxvRIHMWuGHUFYAvGtknmlVCLO3ZRdgoAgIAgIAoJAEAEhFeRREAQEAUEgNgL9sHkOjF0TWKMf2RGhVmCWpKhjT1zMxyhBmI63yV+gNp5kwqMwBuqRyvkkH5jNMJQBZ9++F+4OBv+hf0eI0zQYtQ3CA9oHpyCYf2fv3qL93l7DaTYsRFao6tfPp8Ceb9euQgo6huZlJgFrKELkQWDuSy/tf+Lnny9dWVJSTHFG7tsIo9jmO7D+EUvojGyJL5El8SfWwPaZHCQR2KmA4zNY15C/0mCax6VCo6C2zXvTTUOOX7t2LTuAxB0dO3b88NFHH/0zmTaRSoL/BL4hwVGWMJwM353JEhtCKiS6o7JfEBAEBAFBQBCI385J8BEEBAFB4EhHgCUAD8GWwaixUKuIhSRJBd7jUxF4r+IvIAoYeCHVPzAiiWeSCsthZyHwVl9zTf8bN2/+53J8vgzGN8Edg8cws4MZDoEMBgbpwawGEjRnBX0o8BgQewwO6gFkIJvgqueff20xgvQH8JldJ5bC+HaZxAGxHwf7v9C8t9567flr1vzK9pUUhJgIY+tJCjWy1WV45OXVXwKhSqTllzDjgdkKj8BC7TWp7RDO3BBSYR9sSnHo0+e8XhUVFbGIo8hboYLI6B/QXVh0iEkFroFkE4lCf8OGDRfOnj17cHJr+DmjuHitr6CgoIr+QtRlyQdBQBAQBAQBQeCIRkAyFY7o2y8XLwgIAkkgwFaI18LegA1Nwj9tXJYsST4gQvnDFRs2rJ8NPYOBuAC+0Wd2wL0RFxN623vf8uXLiYmnU6dORfhZCGMZRNVBImYYfEkY0JdEQiArIsIxVApBrQMkSmSrrFbbGIg2PozPJABuhjGLgC0jSUKwIwfbYW7AG+Q8p9Po6979bBIOS2AhkoBzsfwhNBpg3h1+vw+EyX5ahtTOoMZDmCzaF0yXIvvggip6Eftf4CeffALfzCQzFVLlm7o2kbziZLMwevbsOAjSAwGtjTjDDxHGbfPnf/4u7hufnbhD2b1I6r4Fso/wPGiMRsMsdKFgt4q4QwExl2gq2S8ICAKCgCAgCNRZBIRUqLO3Vi5MEBAEahAB1uufDxsLY8BbK4aS1O0kU80Z4H8a4ctsBGYJHAVj2YQuCMw3+BnISsjJyXFAU+E7iPJdhI/UqGC5A+vuz4NxGz9/Dbs/Ozv7eqSlP4Ng77bgPPw3KiQwyQwIdgH4EzYda7ijSgo79RMaRdwYZjl042e00lyB7hNnl5eX/4qPJ0b4tMbvgY4WoZEkDgF3ECb1S0pUnl69AoRJ3JEOvkqzD3hByZIKvXp17utwOIh/vP9X+K3WrPXvv7+U2ShJkDYpIUxIMvFZ8aN0hkRVXBFIIRUSPdmyXxAQBAQBQUAQkPIHeQYEAUFAEEgGAbbIY+B7AoxvtvnGPO1HDZMK1CuggKURgXd2lYD+dWwfAtMEQSFWj8OmgijIg/giOjqUMyuBOg1shxmZAcFDAhoH8GVrRPryPH/DGPARb2otUH+BJREkAQahVeRkvPV+YsuWLc8GzxnKgghpMHAzM0xuP/roo5cj5f2t7777juKbzHpg2cZ62DFVb6ISUqG2+aaSVBgypM/p27dvD5W3VPvdaNnymE9ffnn6msNIKkC7o8Fcp9NxOcphSDLxWat2CKkQDx3ZJwgIAoKAICAI7ENAMhXkSRAEBAFBIDkE+Hb9JxjLAthZgEFuWo8vvlht1euL1QjWnZEL/eorh7/qwps1q8gzmXz+sjJbVI2ATldIjQVVv3797kV6+9iTTz75qIceelyn1bpcaOMXaNHIMWLEiBZoDTjU6/X1QWbCcRqN9lG0nxy7d+9bje+885Z/QBSETzl7tkdXUKAOzBsxhmOdUzBnaVlZWaDVZMRg4PdL5Ab4suVgMXxbYXsolZ5tJNnVgaKRHIGyigiygun57WBfBvdTWJBZKOFR24gCJetNJanw1VdfGMeNu4udFpi5Euv/FnzmSmbOXDCd7SIPJ6lAHPr167YJmQr8LoczWqo8c4GPQirEQkW2CQKCgCAgCAgC0QgIqSBPhCAgCAgCySPAun2+hc+EUcQxIBqYrgOZCiY9RjLrczrVuW633uf321nGEHdotf5srVYH7UMvswL2G0OGXP41Av4WTZs2G/bEE09/8+23/zVPmvTk2z6ftyU0E16+7robJ5522pmVw4YNerl16zYv3XffQz/ceOOw27Kzs/Ief3zSYx6PP0oUT6PRgYDYR0osXrw4e9GiRedaLNbjtmzZfLvdXqlq06ZNP3QU+Cq0EIjqRbUARVeJVSA6du7eveti+uh0ui3IiGhiNptfe+ut+XdGXgDWnZOR4XU5HAaWWsQdkb4Oh9NntXr3I2tCE3g82lydzkvthrjp9vSvCV+73ezLzPRErcft1gXIGr3eEyaDqrvAA/EdM+ZO/ddff30pcKlKCqnQfaOkb9++7952277KFuC/n8BF1bXgPvF7dlC+5eVatclkDGXQBM/ts02a9NgZK1cuCxCDvXv3O37o0Osp8Lnf8Pk8Wrvdb+/Tp2NZoudB9gsCgoAgIAgIAkcqAkIqHKl3Xq5bEBAEDhQBvhln+QPFDClGyO4HCUXnDvRkqTgOAfZ+f/tXrFhrrahw+oqLT3JEn3ON1mbbVMXfXL9qpgKPQUaAZvdug3rEiH5n7N69832cJys/v/7XrVu3/j8EZqt//PEbljRwuPR6wzcI2Dqr1erdeNve8sILLyxFBwrVjBnTm6CsISrgRIZEqBuFasCAAaOR9XB/s2YtXkTryWGVlRVG6Dbc9NZbb82MXDf9GNza7fabbbbMQFkFCYjIYTZnvDNr1oIbIreRKNDr/W6fT5cw+I/0NRqdGpyr2n9TdbqMHJ/Ph3ntCedV4uv3G3IRsLuqzuvzmcKYha4PZBDLeFRerzrhGg7U97fffjU8++zE9jt3bmuO6zVgbQ6Unvx16623/tyuXTu334+bgaFWlyUkFWrCF8SR3+l0+vbxgPsGCKAsnU7vGzr0svuhtfFvlPIsmT37o5iijUIqpOIvkMwpCAgCgoAgUNcQEFKhrt1RuR5BQBA4FAgwzf4F2NWwHTC2m/zjUJw4Vec4CP2F+7Gmc2DUNIgcLBdZAaKhSVAngQQMy0dureL3LT5TN0F1+umnd3ziiSc+S9Dqj9h/N27cuD70S6It4J1Yw+PBNVSFbwo2RJEKSsoJaptvKssfCOzhLmk4gDUwo4LCnxxPwO6u+oBI+UOq/uLIvIKAICAICAJ1CQEhFerS3ZRrEQQEgUONAANpCv/xrfAVMAoR1sqhhFRAQN88GNBToyAUlDXF7xRcjBwGZCmMRjeHG9HOsXECYNojSN9RRQCy2kOSDOiZVTKtefPm3+zevfsuZDhQ9X8NjCRQ5GDJx6mwX5KcN3BsbfMVUmHfLa+Cw2hsoqgo/z/0JoxEYXgIqZDgWyu7BQFBQBAQBASB4D+iAoQgIAgIAoLAgSNAEUGSCXwz/xCs1rScjLxkBaTC03jzP/Kss85qB22D1ZhjFoyZCmyreBqMugHhERF4M5hn60mKKLKbA8Uu2S4yNB7AvI+0aNGiy48//hgSUqz2riQZ0Ac6VtSrV+8PpMAfFykWGWPiCdh2b5LzBg6vbb5CKuy76zFwYHvTxTDqj/C73Cf0fAipUO1XUHYIAoKAICAICAJhBCRTQR4GQUAQEAQOHoFcTPE5A1jYAhhbFkYF1wd/itTOMH/+1zaDodTVs2fPqE4RMc46ICcnd1Z+fsML1q5dE+qcEBIEHA9/CliGx6efftPA5ytzQDOB7TjZ0rE9jJ0cmEXALAeWRZwLuxekwmP169e/fP369e8muloFAX0/ZCq0R6bCgyAVSBy8A2PWxEYYg8jmMLaWfJL3TMG8QioEb1IdIStOxOV8B2PL05WwDrw8IRUSfRNlvyAgCAgCgoAgIC0l5RkQBAQBQaCmEKAI3hwYSyJ+DP6M6kJQUydKxTxQ7bex9WTbtm0TkiGLFi07ymbTlnfsGFbEZ8bBM7B/w6JEAGP4Ri7fjQ9TYQFdg1QF9P379//XwoULfwSpsB6nIYFQ7UjVGtJh3uXLl9cvKVF5evXqxKySuKOOEAUxrzHOtfE5XgejqmOAWBBSIdGTIvsFAUFAEBAEBAEhFeQZEAQEAUGgphF4HhOOgLEF3bWwhG/da3oBBzLfQZIK1Z4yAakQdVwqA28QC4tLSkr+hRNeBXurugWncg01rBcRuIRUrfcIJRVCjwXJLuqktAapQCFWtJ3sHbN96oF81+QYQUAQEAQEAUGgriEg5Q917Y7K9QgCgkA6INAPi3gZxrIIvonnG/y0HiQVioqKvGiLGFX+sGbNGv/YsWND5Q2Ba1i8eHnDnBxjxRlnnEHiJDzQHjLKjzvSkFRgVgS7PsQcqQrSa9u8Rzip8DQejpGwr0AqdOeDIqRCWv/5ksUJAoKAICAIHGYEhFQ4zDdATi8ICAJ1FgESCp/AToZ9A7sUlrblECQVkr0TZWVeq1qtd1qtPr7RjTvoq9O5XGazOaqswu1270dAqFQWlJBUshODI9G8breO+Kr8/sooX41G492Xvf6/4fV6c4YNu/zTsrLyprfeemfTLl26Bd46OxxOn9XqjVqHx6PN1em8XGtUGUes9STydbutfovF6eOxTqc61++3e0wmU2mia0sHX+DLdosqvd5Tkmi96e6LZ41ZB+Gh0+kCDwjajFZ7L0Ai7PT7/Ya2bU+67NFHJy3X6SorIudARxM1nun9/g9lt/dyFhSo8QzKEAQEAUFAEBAEjhwEhFQ4cu61XKkgIAgcHgTYHWEAjIRCNxhFCtNuIIBSz507V1N1Yfn5+eq1a21R/1acc45J/dVXjv1IgZwck7pt2+gZ/vrrL8RwOm/Tpk2j/Hft2rXfuXCkrqyszGez2QKBeLwBoiAQ9Gq12qjMCo/HEhVA0mfo0Mv/9vu9e0kqNGnStODZZ6d+xu1Go1ODzIyoa9PpMnJ8Pp/b57MnJBUS+WJtardbH7hOk0mX5fP53S6XN2EafTr4arV+aoSovF51QhzS3Vej0SHI/99l+P22AKmgVpdVSyqMGDFi6J49e/5jNmcUvfnmnBP1eneUr8uV43c6N0U907m5uVpm+0hWQ6Jvr+wXBAQBQUAQqGsICKlQ1+6oXI8gIAikIwJMpf4/GN/sXwFbmI6LrE1rUtACUwUBSj/eSquCLSVb4zo3VHetta1MIVXrPcLLH0KPxx+ZmVnHghxat3dv0anYGJdgEVHH2vQXRNYqCAgCgoAgUJMICKlQk2jKXIKAICAIVI9AV+yaD2Mbw7thkwSsA0dACanAwBtCjUsh1MiWn8xS4L2IOVIVpNe2eYVUCDwe1uzsnL+RuZJXWlpSiM/sDlHtEFLhwL/PcqQgIAgIAoJA7UZASIXaff9k9YKAIFC7EDgby/0AlgebDbsalrCFY+26xEOz2mpIBZaZsNykPSxcZsKA/qmnnqq/aNGi34Krq/bfvtoW/KdqvUIq7HtSiMPll3dfU1y8Nx8fmWF0UXVPuJAKh+a7L2cRBAQBQUAQSD8EhFRIv3siKxIEBIG6jQAFBufCzg8Gvr3wc3PdvuSav7pqSIWbcCa29LwZ9gbsB1jGkiUrTu7Xr/t26DVQ34AZIqOqW1GqgvTaNq+QCvuekOXLl+fgh65Tp05sLcnnZwhseqznZ86cOebs7GM13bq1jxJ1rPmnX2YUBAQBQUAQEATSCwEhFdLrfshqBAFB4MhB4E5c6sMw6iwwGH7ryLn0g79SdquAVoKzbdu2VTM9bsfs98LawRgIqiZPntr8zjtv2VhZGdBI5Nvm1TBqXBRVXUm6tMA0GAyuLl26FCdCKlVkhZAK+5AHeZXtcrkM3bp1uwofH4fx/01rYFUkSQO+JmzX4b4lFLdMdF9lvyAgCAgCgoAgUJsQEFKhNt0tWasgIAjUNQSOwwV9CmNq9UQYg2EZSSAQh1T4DoefBjsedg2sGYiCUdddN/j8zZs3v4nPoa4TU/D7DVVPJaTCPkSEVNiHQwSpQE0Flj6wbIntV9kN4kLYt6FnSEiFJL644iIICAKCgCBQJxEQUqFO3la5KEFAEKhFCLAcYjGMgfAC2CCYvOlMcAPjkAo8koKM1FQItPwDUdBowoQxWQj6fo+Y9n38flnV0wipsA8RIRX24VCFVAg9Lny2Tgx+KMFPZi7cD9+V+CmZCrXoj68sVRAQBAQBQaBmEBBSoWZwlFkEAUFAEDhYBF7HBBRu3ALrAqu27eHBnqguHP/JJ5/U8/ksWo1G5428HofD6bNavQEy4Zlnnsn/9ddfT37ppVnfTZjw4PHffPPVh9x+0kknnfHYY4+tj4WDx6PNVat1Tq3WGVUXr9fro87DY51Oda7fb/eYTCa+tY47qvMtKjLtN6/BUFHP71d53O4MBqxxR8j3qquu6FhRUd4Xzlq1WlWh1er+NpnMv7Rrd8qqkSMf2stJlMxrsbioJaCqrDQEjo03Doevz+fQ5lHuNDjcbl0Wf9XrPQkxi+dbWWnU6PXlkf83srpcZr3BYI/CYeDAgTehRSlLmDL9fn/Av379BmNeffXll9GCcr81BPU8omDctq2R+/rrT2X5kwxBQBAQBAQBQaBWIyCkQq2+fbJ4QUAQqGMIUFvhKZgTNhzGVGsZMRCojlQwGp0au90e9W+bwWDNNRhM9n79Ln4M+5gJogIRsHD8+PHDmzVrFqXJoFYb63m9RrtGUxoQYAgNn8+krboMk0mX5fP53S6XN8o31g1T4ms2+7O9Xh1K+ePPu2jRR9nLln1yx+7dey4sLy9ryvOq1WofgtxQiUd4KRqNpqhevXpr3W5vpcNR6dbp9FuOP77tzFGj7v4j1nq1WoNVrXarPR5/WaIHMD18/Vau0+tVJ8zy0Wqr99Xr3T6vdx8pxQFCwWqxaPQeT0VMcmXFihWWF1544WW3232BwWBUZ2RkvD1t2tR/V8UMpIIvcltubq52926Vqk+fjgnxTYS/7BcEBAFBQBAQBA43AkIqHO47IOcXBAQBQSAagc74+B6MZRFM0afafMJA6UgDMUH5AwNMBmvjYWOqlDSswDa29gyN+/DLTthUmKd58xYvzZgx/b6OHRMHezUhkoiOASAr+kfdvszM7/N1Op+rqOj0aoUaBw0yPuX3+67NysrOwM+/y8rKF5pM1hemTdvzxz33nGbdtm3tGV6v+2Tsa4WsBzxL/vbZ2TlHu90uE96wh88HsuFVozHjhdde2xtuwcmd2dkr6/FncfHZexI9W4fed66qoKAgKsMjVeUa1ZQ/xILkSpvN9gayFDTFxcUUdLw7Hm6iv5DoqZL9goAgIAgIArUJASEVatPdkrUKAoLAkYIACQW2resJ+wvG2v+ooO9IAaK660ySVFiF40+PoZPQFds/iTV3bm491YIFH2QeKlIh1hqSICtexXHXwra0atXqualTp76cbKeIa6+99nIIVq7Fsc1gJFKqjrHY8HCqgvTaNq8CUkF15plnnrVu3bqv9u7dy6yWL2C9YTEJQSEVjvS/YHL9goAgIAjULQSEVKhb91OuRhAQBOoWAuwGMS54Sf/BzzF16/IO/GoSkApRE8cgFVrB4c9YZ+/QodNlTzwx4dM0JBVaYr0kmPgMPAT7GnY+CIhsJe0n+/btuzOYqcAMjcequQPq2hb8p2q9SkgF+o4ZM+aMZcuWUXDVAGNpTQ/Y51VxFlLhwL/7cqQgIAgIAoJA+iEgpEL63RNZkSAgCAgCkQiwk8E7sDYwZitQjO+IF3E8SFKhATBkmcmcCKApmKcfPvzmk66+euDGNCEV2LqQ9/6MKl8Jikx2gu1MIqshfGjv3r1P//LLL98pLSv3q1QAACAASURBVC0N6C9UM9ja9M5UBempmnfx4pW51NNAxgaUCuIPJb5KSQUIYRi6detGjY0lsFCZDbVRBkauauHChUaXK9MgmgqJ7pbsFwQEAUFAEKgNCAipUBvukqxREBAEBAGV6nmAcD3MDuPb6klHMihKSYWBA/uMQVo638xvhlGIj3oF38HYNYBB+0ZY88aNj353zpzZ1yRDKiDgbGi3myt79jwzsvsDyYrrYOfDKO7HDgF/33HHHT4E9YXVlCnwrfY9MDOsCOKRRyHwb4f1novP3MfBbhTLYN/AJsACApNKSIX8/PwllZWVEHUMZ+SzhIKdCvgmvQlMD/ue86Yq+E/VvAcY/BcGsa32x0HOS0KIpUsUzuQzEuhQwbF69WoDtBeMyTxnidYo+wUBQUAQEAQEgcONgJAKh/sOyPkFAUFAEEgegVPh+hGMb9op4ngFLKp7QfJT1W5PJaRC9+4Xn7d8+eefIaBmUE4RzKeru/pWrdo8+uabr/8nmWAvRllFSCByv+lzcnI86CqwGWQBRSGpaTAURm0HEgdXwahxEBjZ2dkqj8ejihRUxOYiWKhTANuOLoc9ClLBkkT5A0moGzFvg4h5qaewX5eC0BpSFfynat6DDP6r/TLUwLz8rjKzhFknG2EteDIhFaqFXHYIAoKAICAI1EIEhFSohTdNliwICAJHNAJ8c/0GrAD2O4yBKQPVI2ooIRUY/A8adOl9RUVFjwAkvvH/GWaCNQqCRq0CBuoPwne9zaYtP0BSgdOF2xHid6biM1tBW79+/Uqn09kQpAJFOPdr+YhtFEgkUdQmLy/vKYfD0TRIKtyAbafD2sNIWjBThfoKfOu986yzzrpmwoQJK+MINVLs82MuDGv4CqSCExkQbCPJt/THwx6A7VdOk6rgP1Xz1kDwH/P7U4Pz8rmzBJ+Ji0Eq/CSZCjEhl42CgCAgCAgCtRABIRVq4U2TJQsCgoAgAARCIo7UAhgBe+tIQoWkAq/XjRF53QicfVVx2LRpV35GhsaLdn/hvP+ZM2dmvPbaa9tDvmituNbn8x3bqFHj96ZNm3XTyJHDG0HJf/Zpp53W+9FHH91aVGSKamHI40wme57fr3E4ncbwvK+9Nsn65ZeLetnt9gKfz9MV7Rx19EWWQIlGo/3VbM64Y+fO7Xd4vZ4e2FdWr179a7Kzc7fp9QZ3q1bHFl9zzcjylSsXtJw2bcobCP5PsVgybnnzzSXTOIdOVxhew+WXX34nLv2ezMysDLVatRa/3zdr1ixmsUSNJ598Euv5MqAzgPaTyIBwqyoqGN/uG2q1erdOp5vm9/ttsCxYc2w25+bmVWo0qso9e/ZsBzZ/w4+ZFv9CVsT7b7/99tzIk2RkZJAo4bzMpog74vkCI83u3Ybw/0ssFlcOJ6usNJCYiTv0+oos4KBzuTIStsCM5+vzObR5ef87FcidTLc7Q2+zeRPOG8+3stKoufzyriuB4fHA0oVymGNBBDlwpkDb0Ouvv745unLcz9/1euMKk8mwHZk156AUZupTT83YpFYX6jB/1LNOX6Oxqdpg2Bvxf7n62LrLE5w7EWyyXxAQBAQBQUAQqBEEhFSoERhlEkFAEBAEDgsCkSKOzF4YDjsiyiHmzJljzs9vi9Z9u6KA1+v1+/27VlGhy/N67W61WhNFDIweffNlO3fuQIDv5Zv/wLDZMlX4vK6ysuIYfjabLe9OnTrjllh3V6PR1UMSQoXP52RwGHNMnvx0q/Xr153pdjtG2e2OxshWqDjttDN7r1r1348RwDNbIjwYuINEmN69e495q1at6rBp08Z7EIRPf+WV6XfFmnz69NeO+uGHVY+WlOztBhJDg2Nn3Xvv2HtRwrHfM3DPPSN7OJ2uK0tLi89lcGo2mz9A0Mpsl8jz+7CGYqzLarFYdPipwrwq/AxnVmC/b9Sou4/BNVCMMDC0Wr/VgPwZu10ds31i5DmU+RqsarVb7fH4Q2Uf1cGMNXosOp3F4PW6AkF6vKHEV6dTm3U6rcHh8FB7Iu6I56vXu314rvyDBg1agmyR9kajudxms83Pzc3+P2QtvAuMj4EFnl2fj8ku+xJegLfXarV9On36u0Pd7pL91oD744dWRjg7Bs8/dTFUyWTaJLoe2S8ICAKCgCAgCCSLgJAKySIlfoKAICAIpCcCLIdgffyVMJZBXAwLiO3J2IdAglKJWXAZEMSqIje3XobDYcfb8XDMzF18m/9BdnajB1944Z9wqUm9et801GqdFYWF54aD3mHD6h03bdoelhdEjczM7/MnTLi32bJln61ExsILM2c6bx0yJOMit9v5AR25ze/39UNg2SA7OyeQUcDyB61WjywUvwX72jZq1PyxKVOeZZlGxDDX/+ijdyyvvPLKa8i06MAdJCdgeNttegHb6hUUFLyFzAYQDeb6Wq3LheA2EJyOHTs2B2/HG/P3o48+eutDDz0UzghQq/dlH0yc+LDrp59++hfwuAhzNcSxg4DFc/PmzaMAZWCEfP3+xJkK1fmWlTVFcLzLByzDAXJ29kqQNniVX3x2wiyB3Nzv0FpTY9ix49SE4ovxfAsK1FHEUw2WP4TgosbCCpA2LU0ms6qoKHxpfOBYAsPylsFBZ5I055HgAbnl3rNnN1uJPhp9/6M/iVZDPHRknyAgCAgCgkCqEBBSIVXIyryCgCAgCBxaBG5iDAjjW+WnYCyPkAEEktBfYMYHAzZVfn6D1uXlZe2qkgrYxaT46bAhsFawq0855fT1/fv3/fjee+8NRYYMtB+HkWRg1sjXMHaWaNukSZPmJSUlA8vKypidwMyDJ4I35wf8PDn4O4N9B0o4dqGcYS9q7hlgM7BuG3Ej6fMbbD7ss/POO8+K7IfKFStWUBeB5Q/5sHDmRfC4gCijkk4R1WgfUNOB5z4a9izsbpgrVToJSuZNQfAfgC5V87Zv3/7M3buL7ty6dTPFV0kUsUVozJGVlTVPp9P3AanA7zZLWdhZ5NdYzkIqVIeibBcEBAFBQBBIJQJCKqQSXZlbEBAEBIFDiwCD3SUwBpW/wPrC9hPhO7RLOvxnS4JUCC/yyiuvOWXevLe/B6nwH2ykkCO7MrBNZGhMCQZ1bZDVoApmNVDwkNkJ/WBsI7jfyM3NdSHtHTqNpTOxk+TDWTC2h3w5eJ8y8JNvyfVVuj+QRFgKo2ZGN9iJMGYkhLQaYnWKqHp+dpd4qwZIBc4b6jzC9fMZOx3Bf0Df4oILzkiYUaCEKFDim6rgP1Xz8pksK/Nae/ToHNb1iPXccBt933hjVvOXX37+E3wkacTn5BJYQIAzcsyZs9rQuLG0qqwOS9kuCAgCgoAgkBoEhFRIDa4yqyAgCAgChxOB13FyvlFnKnV/2MLDuZjDfW4lpMLw4TefOH36tF+CmQrzsPZ/waq++eclLaxXL+88u73SFPQlxqth7NJwYcQ1j8PvSzp37pz5ww8/LAp2dGDwHUjtx+AbZxIF4dGwYcNPUbowY+PGjcxGiCV+yIwBpsg3gJCfGXX1+sLCwmx8ZukLz8euINQWYDnD5tDENUQqhKb7P/xyD+yPBx54pFuXLt0qa5pUWLx4Za7R6NRAdDAgNBlvpCr4VzLv0qVLszQam6lr17MSdmNRSipEEBCvAodhMGax9IZFEQtTpnyvb9fOYerQoUM5SmAiO5EkglD2CwKCgCAgCAgCB4yAkAoHDJ0cKAgIAoJAWiPAVpNzYJmwSbBwDXxar7qGF0fxO5QGWH/7zeS4/vpT91PPr3o6tp8MtpRkMP8F7IIqPhvxeT1sAHyN1103+HzoEkzGZ7Z4DI1t+OVpGEtQAuQBgtOGffpc+kpJSXGvKvM1xWcG/yQuSAr8jeD/M3RZcMVpExmeQglRoMQ3ySwBXuNIaEAUtWvXvs9XX33xVaLbl+S8gWmUBPTp4HsQREFc2GLMOxoHsHyGZTbMpgkLZAqpkOgJlP2CgCAgCAgCqUBASIVUoCpzCgKCgCCQHgiwHIJv26kZsArG7IX9RATTY6mpWcVBkAoh8UWKOFJEj4KKzBAIbVdHEBChbUxJPwrGlotRGQYRvnx7TALhBNjsWFetJPhPla+C4H8IWlW+CpwNpaUlvB6Wf7xb3d1UMK+QCkEQqyErlmP3ObA3YVeH8BZSITV/R2RWQUAQEAQEgfgICKkgT4ggIAgIAnUfgZdwidfCfDCK6zFz4YgYNUAqVMWJmgIcx7Zpc+x5Dkfln8hUYJlC6G0xSQgG1z1hHwZ9d9Svn+90u11fQ3yRxE7ckSqiQMm8SoL/E0/816Vbt265t6hoN0tF2I2EJAsxGQeL0vRQMm86ZB8oWcMhzFTg88PncAdsDSws5CmkQqJvl+wXBAQBQUAQSAUCQiqkAlWZUxAQBASB9EOA2Qqs+2e6NLMWusNi1eun38oPYkUhUgHdFPzoqoC2ivvGaqgf7N3r2K/mvGVLR31UTHicTmM4pTzy9Fdd1W2Y0+kYiNaKHaDKr3K5XBBrdJS99968+pdccsku+NpQunA3tlPoMTBQ2/5PdnZuNgiILKzjFbRjvCX+JUW3fozni3Pl4RodRUVF1FAIjzVr1vjRMjLq+j7++MsGmZla5znnnBPlG2v+L7/8MlC2ce655yYUX6Svy2XQ3HDDLc7Nm1df5fN5bsSajtNo1C6dzjDpvffeHRM6R0bGvlaVFRWJ209qtdosrdamd7mKE2oq0NfrNYDQsPMeRA0IX2p27zaE/7+j11dkqdUqncuVkfDa4vnabGUavV4fnhfPhBVtN43YlnDeeL6VlUbMWx45b4bfn2nU6f6H2TPPPJMPDYe16Arx+zvvLA53jgD2WlTO+HjfRFPhIP5wyKGCgCAgCAgCihAQUkERXOIsCAgCgkCtRoBvkWfA2BWCbzn5Np0K/nV64G2zNTL4i3exdruvPgJhl8PhpMJ+1Jg8+elWX3+9jGnngdGw4VEroZHQFEKJjc1m8/wRI26749lnJy5El4c2IR+dTrfuzTfndtFq9XnDhg14u7Ky4thzz+3acfjwm/6pbh1arT9bq0XM6/Ky7CLu0GhU0HRUORBUxyRBIg92OLQWrdbhBRbORPOWlvpMVhR7aDQaRyJfh0OT6XY79fAOz/vEE4+2+/nnH2YiyM4jNv37D763R4+Li3Ft1kDob1cnXK/BoLV4vR6D16tOSIIo8fX7PRadzoJ5XQnn1enUZhAQJnBS1L2IO0wmn9Hn02W4XL6EZF08X73e7QPpECaEdDqr2et1W/x+Z5isGD169EWbNm16DaTCt7Nnf3RRaGFCKiS6S7JfEBAEBAFBIBUICKmQClRlTkFAEBAE0hsBpuCzlSFJhmdh42EJA6H0viTlq2MWQ9WjPvnk+0yHY7vbbu+1X+B9223H5BYW/v01jguQBmgTqULWQllFRaUNwd278+e/N/jSSy/9DIF0BwTjKxBMP4m35GtefPHFv83m3PoDBlz64J49u4fj0IoPPvgg1P0hxsKTz1TAy3GL1ep1o/sDO32ER35+vnrtWlvU9eXkmNStWjn8q5inkmDk5GzAsW1jZnNUPbRlS7+lvLwY/ElO1Bqeffae7GXLls0CHp3x1twD4uPFvLx8G3DZsGPHto3I2ugAAmYE52vQoEH7V155ZW3k3Mw+cLlseq02uUyF6nxxPm9h4bnhID0397tsg0Fj2LHj1MJEONDX43FAL6LTfr79+6t8kdkAh7j8IdS+lO1G2Wo0MKT8IdEdlf2CgCAgCAgCqUBASIVUoCpzCgKCgCCQ/gicjSVSQZ4/GQxSB+B+WMJ2eOl/aQe+QgXtJ4/Oy6v/KzIPsoItJdklgm++QyE7uzqwneNbsOOaNDn6r6KiPQVBXy6w2n9/lWgfMAsDc3nQKSJhRsGBoxL/yAULFljo0bt37+oyK77E7s70yczc1yQDoo5VJ2XHjBawcImKEj2DdPA9xKQCW0tSJ0WEGlP1YMu8goAgIAgIAkkjIKRC0lCJoyAgCAgCdRIBtp6cADslGNB9jp8Pwr6vk1eb4KIUkAqqzp3Pu/jHH1c9UlZW9gmmZcvOT2Hnw5javxJ2BiwQRefm1oP2gl0FUoFv43+HXVbdUuogqcBLHQZb8cADj1TMmTPjvHXrfid5QGaBmN0Dewh2F4xEV2D8P3vXAR5llbVnvvmmJZn0AoQmIKgg7gqiwAIWBKMgNlCsWLFgL2td0d+2trWjuAJ2Da4roiLFiiK6wtrAlSKKgBJC2iSZPvO/7zgzTssUIGESzn2e8yQzc7/73fvebyDnvee8JxOIgnTm0MakArGzwA6BfRHETCIVknzB5WNBQBAQBASBVkFASIVWgVUGFQQEAUGg3SHAk2SmQQyDKbDvYHfD4pY9bHerS3HC6ZAKcUpKEi86yOHtv3gxYcCAgeNRHcG5ZcsWniyHTuPjTauDkgr+pSao/rAZH+tgnYKYpOPQp9N38eIv8xSl3nTEEUckjcpJp286pMKiRV9ne731ucuXv791+vTprMrSYsPzgL4m9B2Bvlr2pQgoCRgSVPuEX1hZ6dOVly/L2rx5c/OkSZNidEFS/BpIN0FAEBAEBAFBIC0EhFRICy7pLAgIAoJAh0egN1Z4B4x52lTqp+P1BOxBWFJxvfaMTrBSBJQP7YMGDXIlW0scUoGXHAZ7H/Y6bDLMTyC00DfuLeAgd7LZzM0VFQc3JJtDO0l/CC0jAanwGDpdAnsWNoUXpEMUpNM3Hee/tfrOn78ii5UlqNUwaZI2ofMf1bcHoPkfDMKYGlZ0+Tb8GamsrASpUC6kQrIvjnwuCAgCgoAgsEsREFJhl8IpgwkCgoAg0GEQoIjj5bDLYF1hzNl/C0ZygaH9Ha4FSYXvvjPZp07dYVJhKoB5MgwcI353tkAqkMChE80wdlaDYKpEEapKWKHVYG9oaGApRUaK/KslsDsQqcDnjdExFMGk0/wcdCIW3HjjjVvGjBmTVFBxDyIVmPaQDfsEFiolGXw+hFTocP8syYIEAUFAEGgXCAip0C62SSYpCAgCgsBuRYD58OfDqBHA1Ag6fXfBXoUlDOXfrbNO8+a7iFTgXYkXqxoMhu1LvEgqTJt2zsB169ZRu+KBAG7v4CfLerI1wVhxwl5aWtbY1NRY2NTUVBy2BJIO1Bt4PHxZHYhU4LKC1Uj4rCk5qGmJqJFN1dXVa/CaWDBF4mvYatgiWCh9YU8gFY455vCfWGIT66YY6EHxHm8hFeKhIu8JAoKAICAItDYCQiq0NsIyviAgCAgCHQeBbljKVTCG9ZfBWIaSGgEdoiRlkFRAqUOWaEya/pCb26nUZPLa0Ncab4tvuumm7DVr1vg/W7p0Raejjz50S3OzTYMyhKsURX3K63XfiXtaevb8U/4993wZSi0pKFhWpte7midPPl+/bdvPl6MPyBxff/zsgmvXDhly/AFXXlnpJ3MKClbksATmuHHjIso5tuUjt3jxN1nZ2Y3K5s3DWqr+EJpOfv5n/lKadXVDt7c0x3/8Y5Jh5cp3DsvJyb5Qo/GOraurC+6FHhjQqQ414EGNgfVFRcVfoHznug0bNnAOZkXRfVVYWL7s4YfX4Bmdq7vkkksOee655z7nhXq9PkdVLWabrWZbMpwS9cX9lOpqQ+jvKKPRkYPpmOx2MyNMIprFYlUwVqgvCCOzwWBg1Yw6vJ8w/YF9p0696MVt27aOxvqd0FgIkU3NzUaM2xgaFyU6qUuhqampqRNNhWS7K58LAoKAICAI7CoEhFTYVUjKOIKAICAI7FkIsNoBnD5NL/owsJkwnqTz9/batMihZ4nGlJrV6oETqXfk5HiTEhA2m6Fk6tTJt9fW1p7GweEMN8FBZBi75swzz9vvqKOOYTlKfwPhUGQwKI12u5ORC6F2xhknfeHxeJiKotHpdJvM5qx3//nP5+4yGEw2kBCMdEjYmpq0Zp9P605lvjU1LqMFSRlweCPmEO8GdruSq9X6VKfTnTRqRaczADOX1u32xSViwsf3+dxZqppl8HicfmzWr19rePPN13tt3vzLviAa/uJ0Ov5EKDweb2c46BbMVdPYGDkscea1xFpV1TW33nrXmL33HqDA+c/xeFwxzn/0+hTFaEq9r8ak0agQVXS3SJgEx9fpyDEouS6XrwZ76ku0cex7zz13nP711ytIQtmuvPKv+w8efLCfwMG+e8OvBw4KX+P52I70EXeyZ0I+FwQEAUFAEBAEdgUCQirsChRlDEFAEBAE9lwEjsXSqUZPFXoSCg/DWKIyqYOZiZAxWmHu3LlM8UjaSktLtYhSaNEh5Oc//GDx/z/bu7cnV1WbPePGHXuPy+WcyhN2n4/pDj7z75/vM+Dvf39mA383mWzFPl+z3eEoihDGfOihWws++WTJpvCJFReXfuB2Oxpzcjqdd911s2oTTbpfPyujBNx33fWM7YMPKh/BWgdiHutVVT+/T58/MRVDM23aw/577rWXo4A/N2wwJhyTffr0qStEdQKd3W4KESMtzUOrdfrHRcBB0nEpZJiVZVbr65WkTvoLL/xj4IYN6wds2rT5Z6RM1NfUbB/mcjkOBeGwN9a51efz9MDPXvDk733zzQ/vVVVfipEKRYhqiN/XbDZ7qqpGhfa/tPQjEBu5EEn8c0xViYkTNV5gHeq7I0KNSH9YgvSH/QAfo4POioexpD8k/dpKB0FAEBAEBIFWQEBIhVYAVYYUBAQBQWAPRIDK/dNhDM0mucDcf1aRaJfkwq7ev7BSlRTXWwLjkToFGoONKSX+8p0pVIoYim4vw3ogBF+DkHec0Dc+g9fnJZp3WKlKkj4UlIzXvsGb/y0r64S/D7TurVt/XYnXrDDQBbYXjJoQXMMvMGpDrL355juqDj10TPPo0UOSOv8Jqj/EzCUdnYQU+gaFIHv07NnzlCeffG75UUeN/DXZPmdS9YcJEyoGORxN87k/gX2Imb6QCsl2VD4XBAQBQUAQaA0EhFRoDVRlTEFAEBAE9kwEghUjrsbyqbnA0HOWV2SFgxYrGOwJUIWRCkGShYKDLAkYTS5oOnXq8nFOTtZdEHVcmAAb/6k3SQWv17sJlSKYFnEr7PaWrgkjFe5Hn3NhFJIshVH0j7//GdYJpubmshCFRtPQwGIDEY0h9YzkCEVz5OXl8xS+pq6udh3eZyQFf/aE3Q0jSRFqu5FU4BxYbeOLrKyswsLC4pc3bdo4Ba8Tkl6ZRCoEyk9yvowm+X2DopqQCvFQkfcEAUFAEBAEWhsBIRVaG2EZXxAQBASBPRMBRi5cAGO4tgpjSDh1F+4NOEV7FCpxSAWun1UiPoJNgzHCgykkeYWFRXvb7TZNc3MzHfLZsIfigEV8TzjooIMeR0j/L8uWLWP6AsegzsVT8cANIxVIHKyC0UH9C2xFdH9EH3T78MMlPT755EOSQ9TNaICx6sAPgf2jgz4MtjdEEkcij38fkArsG91+xBvUjtjCazt3Lq/q0qXr2ytWfP5h4P7xpup/L4Xog9C1afTtbbFYXtLrDUOQIvEpBjg80TzSIRVYiQP6EpaxY0f8Fp7qEG+B6aQ/YFyIPyoFJSXZ1YMGDaIOBPHMD+xDxPBCKrT4OMkHgoAgIAgIAq2IgJAKrQiuDC0ICAKCgCDgj1i4AnY6jKfpPJmvhPEUe/2egk8LpELc5Y8de8xhn3229DZEHzDNgI3h7v1hFOcjnqHT9TCigBEEQZVCplEwnSKihfWl9gHxvz5wTU/8jBDYTCeiIKovBTw/gbGywRwYq1JQN4JaCtlhERB2vF4KY7lIRja8C2Op0lBLgyhIi4DgXkyefNqDGzf+RFLne9gRsBgdBE4kHVIhHaIgnb4LFiwwarXZhT5fU01FRcUHmBbTX2bALo7cYXyxKit15eXl0HXY3CzVH6LRkdeCgCAgCAgCrYWAkAqthayMKwgIAoKAIBCNwBl440YYT+TpBC+DvQTjaXyH1l5Ih1QI01TQA5c3YcOjgKQWg19QMYoooHNMvQZiuz8swkmP6svL58JOgk0I3Cd0m50gFRI99d0OPfTI8nXrfqhA6gEd4lBpxMBFPIVnJATJhrX333//WwMHDtSMGTOmKtlXKR0CIowouA7jkvDis3ck7OPo+2QgqVCOOZKEIVnjrx4S3oRUSPakyOeCgCAgCAgCrYGAkAqtgaqMKQgIAoKAIJAIgQp8yFNiVo6gDgOdX77+rKPCtoOkQjDyoBC4MPqA2gcMe2ejLsK1cYgCEjYUVvwcxtSGUIvTlyVAr4ExjSEC+1YiFTRh43Jtl8OouRHUcxiF3zl/f8vJydEYjcYftm/fzjVTGPKnwNoexM+Iyhg7SCpQqJGClU8GbkmCJUL7IwNJBZb43AjrBqMmB/c61IRUCEdDfhcEBAFBQBBoKwSEVGgrpOU+goAgIAgIAvEQ4EkxxQV56sqweYZ1+6sgdKRG59SFNmrUKDqFoRYv9z5J9QdGe7CkINsEEAXLDQaD89BDDw0v5xgUgQxFNLBzHFIhfCzqJZC08Lc2IBUSVYqgs/w1SQVVVTV1dXUUf2RUgyk4P51OB60GZbWiKF8aDOY3581btNFgsBt++21E0qiG6NKPZ59dMNBub/wCY9tOOOH4Luecc44reB/oVaCkpCWl8pMOh9lsNJpz3G61RlWrPOH7bLXmK2azIfQ3l9vtMefkOLObm7W1imKK6GuxWBXcN9TXZrMZVDXH4nY3WlHG0jlu3Lj7HQ7HBcBmIVIjJobfB4+YzuEwKvX1v9RL+kNH+hdE1iIICAKCQGYjIKRCZu+PzE4QEAQEgT0BAZ7EPwzjSTEdx59hLJlIgcK4ue7tDRSSCqnOualJLdZqXdA+9Iac2/Brr7lm2vFbtmxmyU5Nt27dXzjggIOePfXU0ym86G/Bz+FwV51wwsmjTzhhEtMKNDqdL1+rVRxut882c+bjPZYu/eAl3IRlIv3t0ENHD73ggkuIvQYOcI5G49DYbNqIiIB4a2iNvqeeJ4DORgAAIABJREFUevwWo9GkOfDAAy+89NJr31y/fq3h6acfP3zbtqoJdrvjcK1W40DVi1D6xEknnXboxImnVnk8znByJS7kisJnTM32et0hYuPyy6eeibHvQSWLB2bMmM1Smf6mKEaTVuvN8XhcfgwTNZ1OQbqKLs/h0IBUcHlT6Yu51IAISNjXZDLq0KVAr1dqsXY/AXHaaScwcsP94ouvh/Yv/H4mk3cbiCamwUgTBAQBQUAQEARaHQEhFVodYrmBICAICAKCQIoIwJHV3AQ7G0ZBQor5vQr7K6xdkwvTp09XOncer4vGoaDApO1PCcawtnlzfT6CD7w4rY6Iagjvg9P0gyDG92xOjqWr2+3WOBz2L1Be8pFXXnmFGgwanGbfi9NsVoLQoITiHfPmzbt35sxZg/v3H7hp+PDBv40dO3Y1nPKuOPl+oLi4+B1UmugcvJbXNDYa8o1Gr0+vd8fUlIxeQ2v05fxNJtPQqVOvOvPII4dtiL7nmDFH/ROO/gk+n7+yiGbYsKHjhg4d9fNjjz10KiI3vp89e0GLJUyNxu05Wm0WKiqYI4iCSZNGLPd6PfvivqcDizc4rl5fhEgFX0qRCsASgpTmHKs1NlIBH3mqqkb5y4CyGY3LskBC5DY3525DgZSISIWJEzUs0RnqGyXUGHwmqEdCwUZGrZwVHFfSH6KfFHktCAgCgoAg0BYICKnQFijLPQQBQUAQEATSReBEXMDqBAfCKKT3FuweWEz5w3QHzvT+6egvHHbYYaO+/vrrq2tqasZiXdSnoNAhyz8SP1bc+BuM0R8PgHS4Gs7qO7W1tcfgNZ1WChNSxyCm7eb0B/98EugkkHwK6k34++bl5a3G2vZDqkRwLUznGAeLIaMS6CSQyPoORg0Hpoa8kqGaClwj50pNCJIMrK7hb0IqxHua5T1BQBAQBASB1kZASIXWRljGFwQEAUFAENgZBFjR4DYYT2UVGHLp/ZEMMUr9O3OTTLo2HVIhqqQkyzKGV4qgACPJGKaXNBUWFuqR7rC+vr6eBAQrCDDVoW+8tWc4qcApsyQmU0pOhhWH6S9EL4elNSM0OpIQBdRzYNlGEhfHoe8nVqsn56ijRtKBT9jSKROZTt8WIhU4F5bj3Bv2fzCSR0IqJNsk+VwQEAQEAUGgVRAQUqFVYJVBBQFBQBAQBHYxAoMwHiMXqLvAtIgTYAt28T0yYrgdJBWCR/SMTpgO6x29GEQqaJgq0djYyJSGvLDP98XvEeUnW5dUaNCMHj06kVCjf2rpVHSYMmVKz3ffXfyP337bzJKa1Jugk00yiu012Gkwf9nSFKIPSCwwvUDTr1+/ox5++On1Y8eO+C2eqGY4xukQBZWVn5lzc135qWgfJCAVhuD+y2Gh8pI+n09ZtmxZNnQabKKpkBFfZ5mEICAICAJ7BAJCKuwR2yyLFAQEAUGgwyDAkoNLYTxJpgPdYu58e11xOqTCe++9V+b15tmPPHJwuPYB0yCIDYUuGd1xKqwJpMIS6ChUNzQ0hAQOAxgZgw53ELPWIhXSIQrS6dsCUcDolhdgvQLrogN+NvpuTiH6gBEy70JfYftJJ00++thjZ309aZI2Qvsg+vlKh1RIQBTEPLZJ+pIM6gfzRyuAVNCCVMj57juTferUQXGFPtvr90LmLQgIAoKAIJC5CAipkLl7IzMTBAQBQUAQiI8AT5IXwUpgN8MYCt9hWjqkQpLyk+GYDASp8HUgUoEihEx/uB8WVwCzg5AKwfWfg1+mwQ6AuSsqKva7/PIbmlNIaTgHpMJTFkvuL336jOr/2WdzGRHQYttNpML+mBBLiJJAKAKp0CSkQof5p0AWIggIAoJAu0FASIV2s1UyUUFAEBAEBIEwBKgT8CmMkQsMd6fT2CFaK5EKmh49ejwIQcfLrVYroxfC27N4cQHMnx7A1sFIBS4pJO7YvXv3k2fOfGFpCqQCBCALblFV3fS6uvqFqDZxdKIHbDeRCpzSf2CDYc+BVJgipEKH+GdAFiEICAKCQLtCQEiFdrVdMllBQBAQBASBMAToKC6GHQKjYzylI6DTWqQCRR2XLFmi3nvvvXOA05FRWDXhNaMWeJrf2AFJhaDjvQWRCiNbjlTwaVGmMtQWL/4ma8qUo9+pqqoaqdFoH3jpJQfLm8ZticpE9u69UsEYITInNzfX0NDgysvN1dcjHSVE5nBgqzVfMZsNob/PLBarweVSc1Hes8FqtUT0NRpV7bx5My1z5szZgkvr3n///Z719R5U+8huKi9XI9IfNm7cqEVpy4i/+2y2cl9Fxd4cM2zVHeFbJGsQBAQBQUAQaEsEhFRoS7TlXoKAICAItC0CPM3vCusJy4LtBdOHTYFOJHPx18Lac6nGdzD/ChjLCB7UthDv+ruRVIg3KsT3Yhw/u12xqKrJqarNLC2YsMExLdTpnFqkQNjuvvvufX/44YeL4GSu3L59+9+DF1oslqfPPffcu4YOHavyPa3WyvKUCZvPZ8lNtS+qW2bj5N/gdjfVRg/q9Zp04e+pqtbs83mNHo82VCeypYkoisbk9Sp4xr010X3Wr19ruPXW67+EnkQx0hneffbZV6f6fHpddra7OtnabDab4fPPV/Z45JEHXwb+fbt0Kb/k/vsf+3e863Q6Bd8tXR7mUoO+3kRja7UaVVH0+Xq9Umu3OxJqNZhMRh2GK0jU94wzTvoUlT32KigofODpp+fM8Hr1dWazK4KAqMZq8/IinyG9Xq9FWoyjf//+EX2T4SKfCwKCgCAgCAgC4QgIqSDPgyAgCAgCHQcBVkgYAzsGRgKhFOZ3DlNsdMhILnwCezvwe4qX7vZub2IG42E3wtq1xkJlZaUOTl6Eg010t23bFp22wLfVqiqjp7TUkfSkGU5nnsdj9hkMzggH8rjjjnsHRANFDUNt+PCRJ/31rzd/qSjOcAHIuJvMU3Q41NpU+jocisXl0upzcjwxzj8c3Ajn2m6352q1ZtVo9MX0jZ4I1pZjt4OxyNbFEAXHHnvsjSAHWDlE06dPn6GPPPLIOqfToJSX58WQFbin70tSU4HWpQtJOGvWvHkv6J5//oXf+PY++wzsd8cdMzZFz8Fs9pgdjsYct9tYoyimiLUg2sCLOYT2iJEKwC0P0QcxkQogejxVVaNCfcH7GLVaZ4HPZ6i12Q6MII9Wr77NN336dBIYZbDNOp2q9O3b7+p7733uqfHjBzUn+1amExWTbCz5XBAQBAQBQWDPRUBIhT1372XlgoAg0P4RoMr/ybCJsOEwRiawMZT9J9i3MEYhMCKBJfx+DnwWXHlP/MIIhv1g3WF/hrEUYXagAx20z2ALYdQtyPRGwTqSKVxXUkc00xezq+eHagpMF3Gj1CBLcsZr1Kd4EFaRm/t7xcmGhvqkfyekkyqRTkWHdPq2UP2BESysjNAFxlQAf0TFqlWrDHV1dcbhw4dbk2H81FMr9AMG2E3Dhg1rREnJl9D/FNgrsMnR1+5GTYXgVK5RFN19BQUFPlU1nLh165a4ERXh8xZSIdkTIJ8LAoKAICAIpIJA0j8WUhlE+ggCgoAgIAi0KQJ0/G+AHQ8LEgkkDN6CvQgjEbAzjdUVxsImwJhOQPKCBMMc2JOw9TszeCtei7x3zQew12EkWqSFIZACqRDsfSJIhdf4AqQCxQkXJAIyg0mF8OiNH7EGfm92hlTgeN/B+sOo4UFx0MYgNhlAKmhUVf8MoiDOsdma1yEyYu9kXwAhFZIhJJ8LAoKAICAIpIKAkAqpoCR9BAFBQBDIDAQY4nwn7DQYxNg0DMF+AUYHsLU0EXi6fV7A6EwxdP5l2C2wXzIDlohZcG48TT4XNisD57fbppQGqaDZf/8/Hffzzxv+DVKB83XDnoL9DRYTAZKhpMIVmOs/YIzK4HflwsAaNJWVqwzl5TsUqUBSgd+HebDDYYwCGgHzl+X87LPPzPX1rnyTybsN0SDErMW2YMECpDRkF6ICZA2EIxPqYaxYsUK/bVsT9CC8tQmiTPz3QiqE8uijjzmampq9dnuzMdnDJqRCMoTkc0FAEBAEBIFUEBBSIRWUpI8gIAgIArsfATp018Ao4ses78vox7TxtJh3fx1sXOC+JDMugWVSqgGdvnUw5rQz9D10ktzGWGXc7dIhFUgUnHfe5DN++mk9HfPwRrKGjc/gN/wlA0iFsv32269vfn5R0bJlS2/DlBhpw0ZCYQAsIrImKqUhoRZFgr6PBZ596hk8D5uSDlGQTt/KSp8uN3dpqcuVXZ+KTkJJSdnapiZrn+bm5hmY18WJHkQhFTLuayoTEgQEAUGgXSIgpEK73DaZtCAgCOxBCNCRZzRCLxhPRhk18PFuXj+dtkdhTDfgKS1PhZlnnintWEyE+eQUb2SKiDQgkC6pQNBGjx5CLQ5W1rgIRiHM6FZfVFT8raIotdu2VW3EhyR05sMY0RITyZJEJ4GEEJ9zVoYo7dWr175dunT57ZNPPqkKuymftwLYMNhZsCEwQ1ZWlmIymTU1NZyuv1Ev4WzYv6InvItIBQ57BGxmYM5Hgyh4P9Xog9YkFSZOPHXIO+/M+7SpqYlin0wDisEgiImQCrEPtLwjCAgCgoAgkD4CQiqkj5lcIQgIAoJAWyBArYQ5MFZyoPAiIxWegGVS6TemGZBcKIa9AaNoZKbML5gGQUG9TCI82uLZiXuPnSAVguPR6T8Q1gNGYVBGAXTOzy/I9/l8ufX1ddGVRpgCQAKMZBg/y0bJyjEGg8GFMpbU6KDOASMe9oX1gf0p0M9/v5ycHGgEqBqIKraEGb8XJBnWFxcXf56bm6//8cd1FFP0R1C01HYhqcBbUG+EBMb/QBQMyQRS4d13P+48ZcqkE3777Td+NxlJQQLmi3h4CKmQ6EmRzwQBQUAQEARSRUBIhVSRkn6CgCAgCLQdAhSUew9G540pBtQv+F/b3T6tO9GpegZ2KmwNjMRCQqcurdF3vDNJGTqzdKqYBpFJKRo7vqqduHIXkApx7x6W/lCCDiQG/gLrCyPZxIoioQZSocZkMm1BeUym8XSG8flho2PO54YpPfx9Q6dOnfoZjUbdzz//bAv0MeMn9RFIVrDvqzA/idVC9Ye4891VpML06T5lv/002smTDYt8Pu/hxx13atk551ysj1f6MXoiicpE9u69UqmqqgqVD3W7S3Wq6i50OGyNRqMtiIV/SJSf1FqtlohSoyaTrdjnU+wTJx5zkcNhv5X9dDrdGyj7ubmwsPCDF198cXFwPl6v14QoE3t+fn6ErsPGjRu1HDt63qNGjXKgCkbS8qVxgZc3BQFBQBAQBDosAkIqdNitlYUJAoJAO0WAIdUM3afI2lWw9lDKkVBPhT0UwJxh55kQHcA0CIrqMYpij0+DWLJkSZGq5uqdzjoSLaEGpxL6E/5qi6Gmql46/Rq3W4kqu9iggaOvoLJA6O8Hn8/iv1irtTZEf+fmzp1b8vnnnx/Uo0ePVX379q0fO3aCS1V1Bre7iSkOmkcffbQHHFv95ZdfzrSJiOZyqWZENfj0endSQsjtzjK63XYDxAxjykTW1+u1xaQ3olqgTGRCB5nlJ3/5ZXtR7NV/vHP55VPPROrHPUgDeeSJJ+b8E5jVarUOanq02Ewmo87l8hak0tftdilGYxZIMk+9x+NlacyETVFUzFfX5PU67BdddPbViCC5OvwCkAIu7Pk2VPiY8/TTc2bp9d4GEgvhfaoRR5KX54rARq/Xa11oycQik81PPhcEBAFBQBDoeAgIqdDx9lRWJAgIAu0XATrmj8DocNEJbmshxp1FjvoPjKygC8fIhRZzuXf2RmlcH0yDOBPXUFBvj21vvPEhDqT9aQgRlQngkDP3PqKRVLDDzVTVaFIB6od2hzcnxxNyOOH85+IUXKsoTn+piETN4VAsLpdWj+uTEgVOp8HAcXU6e9JxcbKvLS0t5Tpiqi6AAPF17949wkFGpIQ3WYUGroNRDT17Oi35+YobLWIMaBZ4HY4i30MP3VrwySfvrTMYVGXffftfceON97ys01kSpgFZLFYDLs9zuZT66L74zMs5B3FkpILF4gapYGvE+xGRClizd/36AyNIoqKi5Z10OkdTVdUoP8Fy5pmWUW63cwLIm2yv182onf1hefysS5fyBXPnVp48fPjwGDImeh/TiXRJ9hzI54KAICAICAIdCwEhFTrWfspqBAFBoP0icA6m/jSM4nY8Yc+EFIIdQZNlL5fC9oLdCLsvwSDd8BnD47MCxmv1gf489f4t7NrVO4gJw+up/k+ioxyW1JndkUW3h2vScQrTqeiQTt8kQo0RMKIvUx1UOP+7rYJHGqkSvXGSv86CoI3jjz8u95lnnknopLemUCM1FSwWXWMSooAClx8XFhYZnU7HhsbGRgpkJmzpPD/JxpLPBQFBQBAQBDoWAkIqdKz9lNUIAoJA+0TgDEx7VsCJHoyf/rr37bhR0G85rD/sQthTgbWQRKC4I8UTKcznD7FPo21C3+9hzAlfCEuFeLkd/ahJwUZsV6Rxvw7VNR2nMAlRQKJoAmxvAtS5c/kjzz//79sDlSISYtaBSQUNKlDciQoUNzY2Wrc4nU5ixEidmAoYBCgDSAVOI6ekpPSbpqbGvVB+ktFR1CFpsaXz/HSoL44sRhAQBAQBQSApAkIqJIVIOggCgoAg0KoIDMLon8Cohk+V9rhOSKvOoHUGZ9TB5zCKTVLln+HgJBIYfs9oAZIDFJ9kFMEGWDNsMyyYM07RPxobIxlYIYACgIyA4PsUpyNmTBGhZgJJmfDGaI9/wIKlOB/A70FyI6rrnvEyHacwDqkwByiNgJHYYSnRUENuvuayy67tfscdNyd9dtsbqYD5qohAMC9evLhp+vTpEWkG0U8NiYJp0y675Zdffr4IpELQQX8f/VjWMSJCprKy0pCb26nI5+tcU1Gxd4RIYvS4qKyhLFy4tAyyBw1jxoxhxYuELcVIBf8Y7723vGzChNHfIVKBkTz/B2OVmbjt+ecXZRuNFu+kSUMjUjCSzUc+FwQEAUFAEOj4CAip0PH3WFYoCAgCmYsAHe+vYcxvpsPc0U7Rg+vjz1UwRhhUwnZWK4LVMU6DnQ7j7yQYmHfP8SkQeSWM+g4kMnhifEfg98x9EtpgZjtBKpyI6VErI7rxb4hfQCp0PfzwMQPfeGPut8mWkQ6pQJFElJM0ppLvn+y+O/o5nH9deXl51ubNm5snTZqUUHwxGH0wd+6zjUh/uBb3pNBqNixGz6Oy0qfLzV1a6nJl148fP4iEWsKWDlGQTt9FixaVQiRzyPfffz8fE6iC8bsat82fP5/knmb8+PFJ55tsPfK5ICAICAKCQMdCQEiFjrWfshpBQBBoXwjQuT4QdiTs4/Y19bRmy1Pb1tIyYEoFyQWeBh8AI8HAE+W3YZfAkp6ep7WSdtx5J0gFOpo/wJiucj6METXnwiiKqDJSYe+99xm7YsXndLqZ7sJ9eALGaiDUtGAqDLUzthYXF7918MEHz3r77beXJYOyvZIKPl8Tog8qGH1AwotVLVhy9bzw9WYSqYAKG07oVjBKiBoWMaKdwXkLqZDsiZXPBQFBQBDYcxEQUmHP3XtZuSAgCOxeBJ7E7VntgafqwVKMu3dG7f/uJBh4qs4T8/fa/3J27QqSkAp0/m+DFcA+Pe64iV9Nm3btljCdBKbpLILF5N2TVGBraIhbpMFPPARXkpOTg4oSqgYRCAlD7dm/A5AKXEYdjOUaO4XvZgaSCixjeyiM+i4vxHvyhFTYtd9HGU0QEAQEgY6EgJAKHWk3ZS2CgCDQXhCowETfgvE0nbn/0gSBVkegBVLhbtz4+uibRxEFa/E5tQHmwe6EfQFj9MJxsIfy8vIvRN6/CaQCCQSSD9TK4JgkeFgFgaU8qWdRiFSCs1GK8X6QChyzb6JFdxBS4TGs8RJFUb4sK+t99MMPrwlE7KxGWoWjuLraZnU4hiVNJygoWFam17uag2Uig7iVln6kRZXJiOgCs7mwxO222lwuV1TVjD4at7shoq/B0ARdB4174sRxN0IHYhqiFh576aUP/srxvV67rphKC4HW0OA15eTkuQsLdTG6DijRyQihiDZq1CinVqtNqEPR6g+93EAQEAQEAUGgTRAQUqFNYJabCAKCgCAQQoAnwithPWEUH5TwfHk4IhBgbr7b7W4xDD28s8lk0vt8pW6HY6Mv/P333nvPMHv27IsgMripsLDwW4xnyM7O/9Ojjz74ptud5Zo8edxsh8MxPvwag8H4zj777Hf3hg3rK7Kysnu73a7S2tqa3l6vtzv7wUG0/vnPB425+eY711ZWvpBfWfn8UnzWuVu37g+hesAB/frtd80119zyc6LtvOKK8y6vqam5xeGwf/bqq+9E3D/6OvijiHBoUgOVCRI+JUZjd0yvSrXb7UGhz1B/fmYw1Ib+3oETrpjNZnwPSxBBsC3huFVVLl1RkWJyOnNsZrMtwkGur9drw53u2lqvmpWlFEJX0Q6HPtT3vPNOIz6TQCzUo4Tj/f367fvhZZfdAvFSR5HTaWvQ6VRqfyRsiqIWGQxKo93uTCjqyEF0On2xzeZqNBj8ERIJm9nsy/d4VOeZZ06+o7m56ZSCgsK7Hn/8GRIhMU1RNCadzuXEM8dyrxEN6414/vDcaX/8scl7xhnJhSWTzVE+FwQEAUFAEMh8BIRUyPw9khkKAoJAx0KA6uoMM78HdkPHWpqsZmcRwIm/dtmyZSzJqYHznVAYkH30+rw8VTU5bbatIUX+iy66aAhOjj+IngujD+B5w++2M3fe31AGcWZ+fuFHjz02myU6Q01VvRY7XFJVVRhpoJk27eyxv/66+VlcXzdp0hmHTJp0et0dd9y098qVX3wGAkJz992P9u3WrVtS3Yxbb736hA0bNsxEGUPv/vv/adT06fd+P2fOU8VTpkxlJY+IptV6TF6vR2e318Z8Ft3XbC4zu912g8tVH5ODARLBV1paGnJ6HQ5jls/nMipKXgPIhmQYqyBhjKraTGeekRihxnG7d+8eGvfHH39UjcaiHEgUOOFUR4x70kknH1Vbu3029pfCjcBV/+1VV1132oEHjt2iqrqk1RRMJluxz9dsdziKIqIPbDanz2KpiyA7WopUsFqtmOvEiHnl5q4oxV47x44d9gXm1qsQsSRPPPEzStrO1UQLUyYpMxqxJZIqsbP/Esj1goAgIAi0LwSEVGhf+yWzFQQEgfaNAKMUWEKRocIsjZj0hLJ9L1dmny4CQVLhu+9M9qlTB8WcukeP14LSP7UlNgb6fomfFANV8vPzEf7u1qB8YHAYluI8Pt4cW3Agz0Ffig7SuT4CRnHRv4GsuA2n8NV1dbV875tEa2b1h+uvv37o8uXL3wn0o7bCLbDRsAgdjE8//dRitXpyjjpq5K/JcEyn7/z5K7L0+qa8hoYRVZMmaROSCulUf0ihL1NG7ocdrii6LoggqerTp//By5d/+FOy9aVT0SGdvqz+ECbUaA782xR3OkIqJNsl+VwQEAQEgT0XASEV9ty9l5ULAoJA2yPAyIS7YFTIZ465NEEgAoFdRCpwzDkwiu6Fct1JKsCBfKCqqorP4DGwV2Fxia0EDmTwGeY9cKKtORsh8/d7PJ79AkKNffAeibO4Layk5MvocHigE+ewX/R16RAF6fTdjaRCCBO93niVxZLzgN3uWNjc3HhUsq9BOkRBOn3DSAXqZOwNY6QH9S5uhQWJH//0hFRItkvyuSAgCAgCey4CQirsuXsvKxcEBIG2R+B73JInowPa/tZyx/aAQBqkwrtYT++SkjJN7957nYiTf0YIMG0iPDyekTGHwM6ETQCpUByIVKDDeHsiPJI4kBRjZPWSwRwjStSxCG+1mAZBUuHaa68d8Z///OfNqPuviv5epEMUpNM3E0gFRjVMm3bpV/X19QOgL7EAa38A1mLFknSIAmDcyWYzN1dUHByjfRC950uXLi3Be+4RI0Z0xU9W92A0Bf82ZFrHEtiY4DULF35WaDQ6FJSfTJqOgvWZ8/P7KWPGHBAj6tgevocyR0FAEBAEBIH0EBBSIT28pLcgIAgIAjuKwBW48B+wc2GzdnQQua5jI5AiqcAIg0lEAsJ/GrvdpoEQIEX5qJVA55yfz4QxkoCNJMCG3r17XwqthWkNDQ3U9N8Euxb2SjxEUzyVHoprny4tLfu2S5euL3z11QpWM0nYwiIVFqPjwLDOw/D7Z+EXp0MU4MQ92+s15Y4dO2JrsooDrUUqpLh3oSWecMLJhyxa9PYzSEdhlAYbowSohbEZRu2VEDmTDqkQFn3AcpYJWwv7fAkuIslhhEFQUnMArDFs76qSjYu+fBZVEBBRFSiSXSmfCwKCgCAgCLRHBIRUaI+7JnMWBASB9ogAKz7wFFC0FNrj7rXRnFN0TBmB4K8CEEYqRM+QETGsxPBfGEs7om+h87zzztvr3nvvZfrNdQGn8UH8vDr64hRJBf9l6fSNckyDoqUcZgusHyzkhKZDKqRDFKTTNwWdhBB0Ke5dqH8YUcDIpWdhTD8INp7wz4dR1PV/bUwqBOfANJZeMD5rJ2DvlqHspGHMmDFCKkR/YeS1ICAICAJ7OAJCKuzhD4AsXxAQBNoEAQrnrYNVwpjnLk0QiItAGo6pv0IEIgRerqurGYdIhaSIFhQUeFD6TxcQavwQFxwauIjPJiMbWAHi37DupaWdXh02bMTf33hj7rfJBt4JUiE4NIkEf1UENEZOMJWjPDs7+3Sj0ZRXU7Od7zOygsZqFGtgPMVn7j9bV7M5a1JeXp69urp6NUphXo73CgL2PH6yPOfIwDWaDCQV/BU20Eg6UpyTKQckff4MY2WH2aeffvYTF1103trhw4cH+wYuif2xCyIVwgclGcp5IM0l9+fBgwef+f7771OgM2GTSIVkCMnngoAgIAh0LASEVOhY+ymrEQQEgcxE4G5M63oYw4gTquNn5vRlVm2FQBq6lTtNAAAgAElEQVSkgn9KPMGeP/9V3+OPP/4bXoaLKMZMGWUVV4J8ODCs+gMrP1AwtDS6c6D8pLe+vu51fDYx0fp3AanA4SncWAHLC94L5S41JpMZpTX9pML/YJ1hFlhIfDLYF/286K/U1dVpUIaypemy8sIBZWVdHkcqiPY///mir8vlYJUMRnQwMoDpIiRrfoH5BSzbKFIhgijgMzB3rkY544zscW63cxZeI8ikUON0On62211/GzRo3Nwrr6xssXJMbu5SlIk0OWtqDopIfygt/UhbVVWiWCwbQ3/7gbgp5DqbmppidDCgwaFUVxu055xz9ASrteFR9C3S6XQaq7VxeUXFCRPOPvuKUFSJ12vXFTOpJtBAXhltNp22e/dCf4nPjRsNWrN5c8TfnBAMxXtm/3soz+lGCUuphpPoiyafCQKCgCCQwQgIqZDBmyNTEwQEgQ6DAE/7GK1AUTRpgkCLCARJBXaAY5a0pKRGYy7W691edPWHKowbN6423uCo+jAXkQrK9u01JzY3N2lwqn/03LlzP5g4ceJhEAt8R6/XP4p7m1RVXT1lypRZK1Z8ddj69WsfaWy0dodGgRsO5Z3XXHPNEzipjnH8cE0u7wkRyKTCgJhvjtOp0RsMtrjzhIjjfr/++uvgAQMGvIff63y+XKOq/uHwvvPOO1lr167N+eWXX7uA8GBoPoUiN91220OrLBZt1uTJJ92AEP0yzOlnj8fdqaCg6A2QEifDIT86iIteb9CYzUaU1mwCAcFAgD8aSmNqtFqNF2veit+rEAHx7f77H/Cvww8ftQxrTxgOAgy1Doe2UFXdTrvdHsFswBnXulz6CDIEFSAKdDpbs92u+FNZWmpXXXXxJKzpRuxFKX5qcJ+Vzz5bOa6l/jqdL1+nU9HVkzR8BX1zDEimsdm0SbUPrrrqotubmmynW631JupWgMR5aerUS6cPHnxwzH0MBtWACWgtFr2fEcLzSeHHiOZ0Fvgcjo1kTBhJokklCkP+6RAEBAFBQBDITASEVMjMfZFZCQKCQMdBgCeBFF57C5bwxLfjLFlWsjMIzJ8/P8tiscScxscb0+VSC+HcuZuaqt38/Prrrz8MkQjdEaq+Yd26dXP53v777z/6lltu+XbZsi9LZ82aORUO9atPPfXUV4nmaLfnWLTaZvXss0+5D6fIJ4JwgJ+ubgIZ8eiMGTPm8Nqnn366CyIfsi677GZ/jr1Wa02BVDBlq6rO4HY3xSUVwufk9eZmmUxek9PZGHOKDpLE63ZnhRxV+PAmkgoOh7deUdSYUIWTTz7mVZAMA3r37nvm9u3bTsA6MF/lfavVWgChy+4kVFAWM9/jcWXhdx8Ikr740QPEQrHBYIQQZhOJmx/hTP8KawBJ8DX2aFHnzp1/evDBB/2CmHCSdT5fPSokeEkGUTgz1FyuHF9WliOCwWhq8hSbTBo7xopw6OmAW62WiL4mk634tttu7vvll8tf9vk0xZjXD0VFpRfOmPEvloKMaAZDU5HZrHHX12f7owSCrbjY6UMkR8S4Wu3vkQo+X2ykAqIIPFVVo0IYFxb+J99gUAyHHTb0JVwxEvgoJJyA4z8R8XExfg/1TUfUcdWqVQbMyyikws78qyHXCgKCgCCwexEQUmH34i93FwQEgY6PADUUnoNdCXuo4y9XVtiWCFDMEGHqjv79+8cLHQ86eZ0wp61w9Bja74Yif4TDG2++JDb4/vjx44On0KwUQUFH5v3zeor49WefgoLCDRZL7tMbN/7ENJ+ELR1nMxOEGsvKyoaazdkn//rr5v4Oh4PVLoLaD+HrJOnxs06nry0pKVEbGuqdICFseI8pFUx30gc6M83kYBirXqwqL++6EREU/0FFjn9yfxIBFyXUSIFLprqwwkLMvyu7WFMhNK2oveOz9DiM/77xb0k+J9SB4HuadPZZSIVk3xr5XBAQBASBzEdASIXM3yOZoSAgCLRvBB7D9FmirQ+Mjpg0QWCXIZCEVIi4z06SChyLVSco6HgkjJEG38PUvLz8o3FqbYAzTW0ARuVsgLEk4eewiFP4dJzNTCAVFixYYORpPk/yKyoqwtMUKPw4HMZykCQJuiLlAARLATUHEDFho8Mfr5H8ISYuVO4oC5QDZT+SCsSWhEFMi1P9gelU1INgo85ECOc2IhWCcyTJtAD2Jxj/piThNAr7vCbVShFCKrTwpMjbgoAgIAi0IwSEVGhHmyVTFQQEgXaJwCeYNUvG5bfL2cukMxqBNiYV4mLx+ONzOk2f/tdHt23byuec+gpdAh0Zav8dbDXsQ9hsOJtZLTibJCzooHaF8TR/H0RgQMrBYt68+RdGXPDUn1EC/EnHlVUpmK/PVIMPUNHBrtc35TU0jKiaNEnbolIj55Ve9YdVhtzc7UVxSIUYLCorfTqKJLpc2fXjxw/iyT3XcxKMwo8/BS74ET/9BMAdd9zXe8aMh/6yefNm4nZN4HOe9t8XPXgLJSVJVpK0JM4sDcpoEs3SpUtL6us17nHjRiRNMVmyZEkRt2z06CF+7YNEbfHiL/MUpd50xBFHxIuqoGYFI7IwHtQ28/KWnXTSqVOfeWYG9z9hW7FihR4aFKZhw4Y1hqdQJLtOPhcEBAFBQBDIHASEVMicvZCZCAKCQMdEgKe5FCLr2zGXJ6vanQhkAqkQp/rDPsDkChjTBXrDzDBqRLjhbH4HDYjVEGMkGcDvBUmCUTBG8qjhWLL6A4QS3du3V0e8HwdvL6o/NIGEWFVdvf0jVEx4B33ozJKEoEMf0RYsWIvog18LGxp+256s4gBIEBVCiiV5efq6oUOHMqUhulGTwK/5EIdUaOnRGIQPzu/cucveqKrQGxoYrGpBUoVtNOy96AsTRB8ci77zwvr/2K1bjzmzZ899IhWioBUiR5jKcSb2To+982HvVuD1QS0BwfefemqFfsAAIRUSYSSfCQKCgCCQ6QgIqZDpOyTzEwQEgfaOAMXrlsNYe16aILBLEchQUiF6jcy/Pw02AeKGR0KYUGXpx7BGYoHkGx1QCk5+QMPaXFarJ+eoo0b+GjUgIwAYzUDdB56MHwoHth/CGjrX1NQUxykpuQV96PxXw9ZAgPBnON4/btq0sQBCkyQeWK7y3cBP3orzpf7JuZjqqk6dOv8PFTJqGhsbOD/OkwTIENhRsB4w6iYsVVW9ubi4pA/WVmy3N7PEJwkNRiV0D9yffamr4CcQkP6gcTjsTpRz5PWMaLol0J8fR7QkKQ1cG6/tBxuGahh5qBDxCRz6CXgdI3IZPnArkAr+4UHwVAK7CZgD18qICRJHjC6JaUIqxENF3hMEBAFBoH0hIKRC+9ovma0gIAi0PwQYuv0sbEr7m7rMONMRaCekQgjGKCeW5AAjFuI6vjuiqTBp0omWhoZtJ2JMOvAkHHrCSBKUw5gmoMLhzoawJLQPGljqMOEWK4qODrIGjj8JgOi+JCmKg28m6ctu1JygLgPTQV4aNmzE1vvuu+e9VKoepKOTUFJS+iZEJcdD44KpFvvC4ol4+qfdWqRC2N79C7dhxAqxfwRGYcmIJqRCwkdQPhQEBAFBoF0gIKRCu9gmmaQgIAi0UwR4gshcZSqiT2vLNTBsG0r0EWUJV63CkWGtPaZefL9+Vh8qAvhLEkprXwi0c1IhIdg7QiqkoqnQs2dP6DUUDq2urlqxadMmzmFv2AEwRhQE22f4ZXZ+fqcuI0YM7bpx4+aqr7/+gtER1HygpsCXMEY4sJ0A+9Rkyum93377drvttif/BU0FiieyH4mTXjCOF9Fa0EmIi0kiUgEimRF/y3300UdFJ598ynOoKlGBco9vvfyy87g/Bp2rQ7RIqD+iRvI8HgOiCWzbom8MMkWprjaE+hqNjhyt1muy280kUyKaxWJVQNaE+qI8Z47X6zXive2oIHIbSI7LAyUoq8vLu0+ZOXPGp8EBMAe9x2PUWa1bGzC3iJKXVVVGrdlcHbE+9kmlgklcIOVNQUAQEAQEgVZBQEiFVoFVBhUEBAFBwI8AVeG/ht0Ku72tMKGTsWzZMp7Oxm033XRT+Z133kmV/lAzmUz2QYMGJT62basF7L77aCsrK00Ij4/4v9FmK/aVljoiyJiqqiptaWl/aAJsS4mMgXOlx6l4Svgi1F4PJ8xdWloacU+QRBEOF2GCNoHF5bK4unfPSVomEmH5Rs4hFYds0aKvsxXFASxcLZ5yB7fJ5VLz+Lte765PtnUQ5MuFkKHeYvH4hQEnT55cAbyrZ82a9Z/mZiMc08YQ9oAsC2ODGLPFOLHR93E4jFk+n8uoKHkNBkNtQqFGQGCEE5ul0zmacY/wig6aaCe2sLAQzq4HzrTe4XRWJ8Q4UV9Ar+3W7Q8HnfOHVoNFVU1OVW2OmMPvWP7hoPO1y6VHmkazO3q+8fDGuLkffvhR8YwZD3wExz6vvLzb1Pvue2R+vL4Ggy7L43EbPB5tRD5KvL6KwhKWarbX604q6mgyeY1er5rtdHr9USjPPPNktw8/XFIJsgERJD6fqqr/HTly5NQLLrhgowHN6VT0Wm1WDfY/Yu9++cXpQ8XU0PeAGHM8iFs2Qw8j4T4nexblc0FAEBAEBIFdh4CQCrsOSxlJEBAEBIFoBBj2uwwWV9G9teAKkgrffWeyT50aSRQE1dXhbISiGEhA4FTS0b9//6QOZGvNORPGDYZhw+n0Wa3WkAMfzyHk6WpTk8+k02XBMY10hKLXAvkA1WRSzHC0KPSXkITAvXV0eOnE4mQ4Yj+iHU3ep6lJa1aUZg8c85T2DuPbUolKWbx4MU6wjdQsSNp0Op+fwIJjGlE+Mt6Fqqo1v/32m71effWlq0GcjMCzSk0Df/P5NG44rnXAlqUStw8ceODDf/3rzd+CrEioC8BrbTabAgxw4l4Cxz/m0D1iKuBstHl5LiO5G/yMIG6indjf12UxWK0Frvz8jTFRPtFrbKlvPGIK16ogMTzRhJXNVu7r3t0Zca+GhgYdpBq80e/Hiz7q1cuX1djoVZ9//lHd22+/9rOiaLdUVi7dn3NV1Vw44utC02akgtNp0et0dTHEDfD0VFWNCs2jtPQji16fm7V5859jqj9MnKjxhlduSBBl8g/c/EIYS27yuzAB1Tg+TLVyB0g/XXl5OeYgpELSL6Z0EAQEAUGgDREQUqENwZZbCQKCwB6HAHO7X4OdCXu+rVafiFTAHP4GOx/GOvf+lk4IfVutYXfcJ53c7nTKEi5YsADVBrILo8oS0smrgkU4aGlUEGjVvZs/f76fUEDoOksjJmwQMnzqllvuvvWSS6ZQnDBhQ9nAg1avXv1FQKiRa/8BNjLqIjqb1D7Q7L///oNXrlxJgURpKSIQtXcv47JTYHTkn4oeog00FaJFNoNTCM6rGt+lHkIqpLi50k0QEAQEgQxFQEiFDN0YmZYgIAh0CARYOo651zfC7m6rFSUhFWKmIaTC75C0EanAk9+ZsLNgPJGnoGCotUNS4R+oNsDykRoIA1IYMWFUQadOnaYjBeLWAKnwAvrzhPxn2EpYF9hFAUzgaOo1SPk4f8uWLSxTKC1FBKJIBWo6BMkekgokF0JtN5IKnAMJh05lZV1OePbZV5anoochkQopPgTSTRAQBASBNkZASIU2BlxuJwgIAnsUAowGoOPI8nQxquethYSQCjuG7C4gFUgUzIG9BWPeOTU19kXKuALHuxFOd5bT6WTYd7C9gV9ehw2HnQvbB2J/vW6++dYfDzjg8F8h9pc0SqC1CKF0IhVQGvErt9t9ANb3f1gDI2FabPfff3/pgw8++AiIgoPQqScsQkw0cCGrFuQbjcYvpk+ffvoNN9yQNId/x3a8Y14VZ+8YCcJnkuKRo2HvBVfeWqQCNTm83vrc5cvf34o9jNECCdz/dPx8Hvv847x5i/9SUpJdnUzXBWMpRx55ZHaqaTwdc4dlVYKAICAIZB4CQipk3p7IjAQBQaBjIUAxsUrY5LZa1h+necMgZqZNKGYWJCBEqHHHIhXGjx8zweWy83R9QAsO8io4Tb8WFBQZamu3G6EjwAoC0S1YJUATLEvo8Xj/Vl9fSyc9YcsEUmHJki+K/vrXSwetWPH5omTzjXJiqcXAygg9Yf1gZtiLsPUcZ9WqVQaKS6ZScjHZffekz4ExiSsV2hnhGheMWCCujAwh3v7WWqRCGulBdpBu6ptvLukWlR4Ud8vSJUz3pH2XtQoCgoAgsDsREFJhd6Iv9xYEBIE9AQGesn4HG9VWi00nRFj+SP9jVyorVxnKy1NzYktKykAS+e7dvn17V6/XY8Uo38BYYpCRKR/CDoUx3HxrHE2FG/D+XYE7k/TxK9qjLQepcAhEMyHA2KRxOOwMDx8B8zvZ8VqmkAqc2+jRQ5JGFKTjxAqpsGP/YrRAKnAwpmBdD3sfVgFzprMfrVTi8wOkuRzapUvXJ5988okrKioqYiphhKMg/17t2DMhVwkCgoAg0NoICKnQ2gjL+IKAILCnI/A9AOAJbM+2AkJIhR1DOkUndhVG1xmNpn45OTn2+vqGh91uJ0P+W6y+EIdUeBP9xwdmSVFChqcz5H9rbm5JX1SKmI+ykn1BKrALhT4ntrQiIRV2bK878lUJSAUu+9+w42DUsTgKfX97/PHHe86dO5cpERTNHJboWWN5zaOOGtmS+GLo0jQiFXohUmGdxZLX+MILz5UIqdCRn0xZmyAgCHRkBIRU6Mi7K2sTBASBTECAKucnwVg6L6Wyfzs76SCpgLxj1w8/WELpD/36WX1VVVURpepqa3srAwbYTfHKT+7sPNrb9UlIhU+wHlZE+DPXlZ1tqTz//IunDxt2z5pkKSZxSAU6cIfDSCicAwtVBgkKNU6YMGYLSIU6fFaQCEchFdrbU9b6801EKvDfhtNOO+Nmj8c9HSUgN91ww/Rhzz33z79t2vTLeZwZImX+/tJLjpv4+9y5k8y1tbXGq6++2p9GgYiCHFW1mG22mpianVZrPkp6GkJ/U7rdHnNOjjO7uVlbqyimiBQsi8WqhJdHHTdu/Jcg6foWFuZPevrpp98NR6i5uTmiL0pgaj0ejw7/jjVMmjSpTf49bf0dkzsIAoKAIND+ERBSof3voaxAEBAEMhuBYKj7BEyTJ9St3oIhwuncqDXqvlMwrrCwMBjaH5oOuI4IYoMfQOjP2NioehD5T0c71KxWa1yRN5ttnCOZM5/O+tmXzr/ZbKaYXcQc+Nm4ceNqg+P16tVr9GOPPbZ67tz5vfLy8jaOHv0XK5ykFrUrbDabobnZkJuV5WzA+M6bbrqp/JtvvrkEkQ5LX3755QXh8wQ2uhkzZh68aNGCd4DJV1lZWc+9/vrrs1paC8fGNY3JTnjTxSK4d0jFSBiOznE3b67P58/y8jySIAnbtm3bcsHNqBDlS1glgoNs3Nho0uut+s6dOzO9JGnD2F7oCMTsXdILk3RYsWKFHs+h7oILLthLVVX3E0888QsvgWOrxX5G/B0FbRK9z1fqdjg2xjzj0bdR1VLVbM7xWq0/xjzjRmN3rcFQGxq7sVGn5/U5OR5X9Dj19XptcfEf79bVubLh4BudTneLTveFF551Y0NDw7SePXvfZrM1/2Xr1l+P4Ahw2jc8//xrwy+55NxLamtr/ORCUVHx9EcffXqmohhNWq03x+NxUZchYdPpFMxXl6comho8ny0JNfrHmD79piO2bt38vN1u2zB79qsULQ01vd7g9XgaQli6XAa/sGdTU0nNpEn9hVRIthHyuSAgCAgCbYSAkAptBLTcRhAQBPZYBIJlJdu0AgTQ1oJciAD9tttu0+63334x/+5PnDjRh1PLhH/478ju8RSd10U7pnD+4ij+Z8ExbaZDGC4up4EzF9OXREVNTY1n/PjxSasjpDPvysrPzKWlujynsy4GC4SHl7z11ls3wok/FeHai41GswaYHQntA3ePHj3PuOuuBz5q6V4mk1EHv6pAr1dq7XZHQuHMJ554aN/Vq799FesuhDPmX3vPnr3OxPhLWhrf5aqv3/VYVEJfotyYCn4kNtiPhEmy/l6vV+VJM0iYpGQFx/V6s3TZ2T5bsnGDnw8bNqwR+5LUoU91vCBBB9JmLvZjLK/D+PUQ35w9dep1tw8fPiBiHXp9Xp6qmpw229akc7ZYykCwNLux1zHPMdbuKy0tDa3D6TSgr0ZjMDgboufOvt27dw/1xXcjr7kZdURynDEkD55Xr8NR5Js9+6Gcd955bU02Qm5AJChIt/EPm5WVfanN1nQr/uko9vm8Gv4bYrFYKl588UVoHxQhUsEXN1IBe++pqhoVmoPRuCwLw+Y2N+ciqmG/iGd+4kSNN3yPSOadfvoZtVZrgwnVUfpgGkwFittEUyHVJ1f6CQKCgCDQtggIqdC2eMvdBAFBYM9DgA4X/2JfAfvLnrT8dELzFy1aVApn3YmTZjqyTbAIciEct3TKHaaDd4qaCjyl7opwbZwa5zQiPDwHQo18r3tL94qT/tBS1+cRfn56QUGBvbGxqdbhsHUOdGzx/+p0ME4Hi0zom+J++KeaTjnQdNYWdGIPPfSwSpfLeVTgWpIn/F6/ArsO5o9cYHv33Y87Wyy6xlQqVoQ980kjPFhhg+PvYjHMoSAMFoJUsKDKRnAJJNSCRB6/h/sG19dKQo3+CKELL7z4oS1bNl0I4uZL3I/lRuM2IRXSeXqlryAgCAgCbYeAkApth7XcSRAQBPZcBJj2wBz6QljS09yOAlMaDq9hr732ugGVFM5GSHYPrJ/ODNNFqD0Q03YzqdANE7q4V6++/37iiX/+cswxh69DfjpPq7m3cVsapIKPJSW7dCl/edu2qskBocaEaTNpYNzuHqtMIhUCmiNvA8QjYSQSboexdCPbrYHX7Y1U0Bx//PF9169fPwzpOH/HGkrjPCShtbUmqaDVZhcee+zoDYhUYJpHHiwuqSikQrv7GsuEBQFBYA9BQEiFPWSjZZmCgCCwWxGYirs/CTsTFhLl260zaoObp+jw3oepnI8UiTyExdcjFPxrvGY1hPmwY+NNczeTCv4pBdXtx407Yrrb7boAb/EkOa5OQIqkwlxcf5JOp35aXFxswsnxIJAKDIunwGeLLUWM22C3d/0t0iEVunbdu+urr86pb630hwCp8BL3KLBSlmV8GnYPjEQYT9gvRKTCliSRCiSl/OKb559/vqe6utr173//e00y9FopUkHze0lJg2HMmGFnYQ73xpkHS+F+zPfRN8duVyxjx474LVmKCVOJcnNd+SaTd1synQtqVmzb1lR84okVNyA949IAli1GK/CZhwYMNFVEqDHZcyOfCwKCgCDQVggIqdBWSMt9BAFBYE9GgKHSVbAvYGP2FCASOLxlwOAxGHUCSLa4kb8/y+FwGOBkTQngcyV+UocipmUSqYBIhS8RqdAFk2T6QygMPnzSLZAKOeizP4wnsothxKQKkQqlIFg0drt9cXNzU9JnRUiF35GG4OFpS5YsfLOVSQWmApD0CrbB+OVbGE/5p8GUrl27vYbn4YNff/21N16XwHj63ynwO5+TkEYI9xlinJrGRv+h/DewpYF+n+FnxLPfWqRCVPTBybgv1zgD9ltgkSw92RfmTKNMpD+lgdEHPl9TTTIR0WDFE5crG9ogg7bjXowAGRjANgzu33/tyM98zGLlDUFAEBAE2gkCQiq0k42SaQoCgkC7R4ApEBR6o/O5td2vJoUFJPjj/z+4nA4ZT3mv51BRDhbLN45o6RaZQCog/WFIU1PDYxCdPAiaCiQFWiQAhgwZ0qlv3/5dKitfnIfw7q6B/SeJENMQqWArLCzakpWVc9bPP6//NBnMHdnBSidSobU1FcJKrvojSmD/hR0CC6YzMQJhEfZuH1Qx0KAUYnDrWLmCL/idZ9WELbC1MBVCjIeASCuHSCKjXPg8hOsZUIflVxjFDtb16tXn84ED//zRG2/MJYnBxvvFJbF+jz5wIvpgDInMhC2KVAgKLf4fLloNYzlcNj/B10akAgkNRnRRr2JyvMl35Gc+2X7J54KAICAIZCoCQipk6s7IvAQBQaCjITAUC6KzPBvmrwnf0VuSP/4vwfofh1XAZoBU6IGQ6ncgfMjw53jq7yEnKgNIhSMg1LgEQo3u+vqGmW63k05X0LnkCfVpsBNh+8HqUOmg2GLJRSWLBg2E6ILbTgeT17DkpgrzC/EZjVkT581799PAqW3S6hYd2cHKQFKB3+EHYANg5njf33326X+11VpXjfB8ftfXJ/qOxxFqZFnHy2F7wTbAesFIQlpycykzoNE0NNSTlGDEAxu/P4ySiCAXdoJUILHBCAWSWRSVZTQNSRG/eGIbkQqM6lgHY8UIponEaCt05Gc+0fMinwkCgoAgkMkICKmQybsjcxMEBIGOhgBDp/eBsWxa3FPGjrTgdP74T6KET8FGCl36UwwygFT4HqTCPiAVmqB9sBXh7iQHGOaOsph/hLfjd5bI/Bbl9r4qKSnz1NXVLIMQ5Yt4L55YJ5+LcoSCf5ibu7RUSAWNJpNIhcMOO/wep9NxceD7yf1jZY4YDY1Wqv5Q1qPHXmcgHWYYBDypNcBol/C2HC8+hFGfpGYnSIWIQZGKQ8fen66BCJqrXnvt/X+2VCayd++VSlVVVSi1Izc319DQ4MrLzdXX45mPeN7xfdBarZZQX6/XrsvK8hU0NhqaVFVnmzx51Osej3esXq9+jDSKccFJNTcbFb2+kX+3qjZbubWiYu+kZUk70r+nshZBQBAQBDIZASEVMnl3ZG6CgCDQ0RDgSeQiGAXfzuhoi4teD0kFvofT+VD9er6GGCPDvCOaxVKWiyhxNz6LOZ2/4IILDq2pqXkbugsHP/zww98VFhbq8Nozfvz4pCf56WDMPHBEFeTA6UlYoQP3vcvr9U0zGo3W+vo6lxdeEe7TgEiLRkVRvoWtQVnIdxYuXPg/3n/dujp09eQ4HLrGPn3yQ44QnGZNbW3vCGz69bPqIC3475kAACAASURBVIZX4PMZmzZuVG3J5j9ggN2EKA9H//79d2tVETiy6g8/WJL+TTEYSS/r15u0tbX2iHXHW+dee6kGRdlmstkKYnCwWKxwMPWh+0GXQA/8VZQlbSgpKYl5vqLH//FHu9qrl4mkT8KG9BYFmQS511138Z/WrFmzMNgZ9/JSVLOsrPQRVFBYdvTRR/ufRbc7u1CrdTt0OgcrmIRaY6NOazIZQ440P4AwaUF2tsdptxsi+sabkKp6/d8lt1th5IC/TZt29tht27ZegHGAqi8bc7KbTKbXx44dO+vMM8/f5HY31UaPBXwUPF8h3BRFY/J6lSxkXsQQJFOmnFyJNIpQGdxXX50HQUpdHq6pwXc6IcZarUZVFH2+Xq/U2u0OkhMtNp0uB/NxFJnNnvrGRq8/lOe00074CT90V175136DBx/sx1avd3mxVp/BkK/g+1Q/dOjQpN+PJNsrHwsCgoAgIAjsIgSS/gGwi+4jwwgCgoAgIAj8jsBKGAX6aH6ns6M2OppYGy2igTiIcK74oaqWqhDb81qtPyZ1CNnfZhsH9XdtQmclXVwZATFz5qwDly1b+tG++/Y/7uab/49h33EbHFo4mzaTquZWZ2U5Es5ZVVU40Y5snS6rOVnfhgYVvqEj22732kpK9CmtDw6eLZnCfrpYpNOfZAxPpqOvgXO7HDh9/NZbb7EEo+akk046/bDDxn5wwQUX1z3++H2GAw88sGnkyJEtkiFNTVqzqvosTqcnKXkEh11nszUZU9mPbdtcOpNJMaeCMU/HtVpbkaoa4Pw7PDNnPt5j7dofBtbWbj8CugknQE8D26tuOuyww8ajmsMWgyGn0GAw2RobqyMcXhBVPofDGPGckFTQ630gpdS45RPD8SSpYAd1pap/kArBzzEv70UXnToZ2gzXgeDqkZWV7c3Ozv6gc+dON9x1113Ubwg1m83szc11hwgdzAEVHTSm7Gwd03EiGioxeM84Y8poRNi8AQJl4Ztvvn+aw9GY43YbaxTFFPFsguTx2my20Lh8HlwuNU+vd8dEKkBLwrt+/YFhWKzWlZc7iqurbVaHY1jzxIkaH74EV2EyjLyI0StJJwIqnedY+goCgoAgIAjsOAJCKuw4dnKlICAICAI7gkBQW4EK76FTwB0ZSK7ZtQgw3B6nn+8iXPuwwMhUwo9L/OwqYUCfz7fT/w8nK++3a1GKHQ3kkQnkgZ6VF4KfIjTjAJAdFDPUYH4P48fBWOsheXl5q7RapX9dXeQhOvrQeVyBPtfzxB3DDfr44483NTS4c2prh8UIm8Lx9Iavu43y/aPJjULMmdUKgu0kpD8sS1JSMtQ5ScpPBNBpVH84FpE85wHHI6FPwioKFDy8n9jGew6ihBrjdWFazvewxcD4OL2+Ka+hYURVMkJvJ6o/hGPMSBKSF8bwiQmp0NrfaBlfEBAEBIH0EdjpP2bSv6VcIQgIAoLAHo/A80DgdBhVzvm7tAxAgKTCwQcfvB6h9MGcdSrw/w32SPT0dhWpkAHL3ukpkFTAICqiJYKkAsUqKbYX06BDgdN2VQMtCn7GSBCKDgaFByP6n3LKKd2nTLnYfdRRI1kFIWHbTaRCcE4UZKSooqZz5/LFTU1WE4gpihySOZkCi6uf0gKpMBH9h8EoUvg6jFVjNGmQChpqKjzwwAN7I/Lmn7iUpRmDWLOqg3+8YEuBVGBXasEMzM7OmXfaaVNuGT360dVtRCoEq8SwXCdFKf1NSIXwHZTfBQFBQBDIDASEVMiMfZBZCAKCwJ6FAB0O1n+n8j/TIDq8aGN72F6SCgcddJADYe2MTmDpwFsC8475v1JIhT92NA6pMBKffhToQQ0JnjT7qxaQVEBevxOaGKxaQMKGjZU9WC1DD6MjfgOsF/r+UFxcsvinnzbcm+w70pqkwpIll+734Ycf6NasWXUy5tEAK4cdCusPowYA502n94iiouJuKClpROoA0x/8OghoTPEg4fI+7FHYx3yTpMKSJUvUe++9l6fxXDejHvhvQ3h7Ay/OBangfwZHjx4SHhkR1fX3l78LNRpQUnIYS0oy0uAm2Kkwph0xIuQimL8yxbx5n1qo95GEuGFExreIPumCKia/vfba3G7J0m0qKysNubmdiny+zjXJBBWnT/cphxyytExR8hrGjDkgXF+CRE2wggarQvgjVrC+HAg1upKNGxcceVMQEAQEAUGgVRAQUqFVYJVBBQFBQBBIigBLKfLUkPXgD0jaWzq0OgIkFYYMGWKDQ0hHZgSM5fWogTEo+uZCKvyBSBxSgR/y+WbpRT7fLJN4JN/My8v/WFG0IxGaz5ckH5bG2Vg61s9nZWUdYTKZLbW1NRqE81NIkA71T7DHAt+d0KWVlZ+Zc3Nd+SUl2dWDBg0K1e2M99CsWLFCv3z5V11uvPGqsdAhgEihvxoLHdgSGE/2qQNCB5wpFkpBQaEGRJMGZEH4cAzND9cLeRCv73zvvff0Xm+e/cgjBzPKZSrsChj1JkgqBKMG/OMAC6zLizKR5Cki2vF4xXSFZ2DEDboUS4/Ly9OoI0aM2BZvTeHvtRB9QGLg3zBiTsedxMLzaZAx3ZCSspGlUSEKWQFS6N1E80AVE106VUyiqmaQaL0DRmHb7MB9SND4I2FIKuCHG8QGBVKlCQKCgCAgCGQAAkIqZMAmyBQEAUFgj0XgH1g5nY5nYVP2WBQyZOF0jisqKqA353ce+f8jhed4UkwnL6LxJBbVKIzDhw8PqfFnyDLafBotkArx5vEXEAVLc3Isa6qqtvYNdKDj/AOMDvoDsJBwIx3e2267eMJ//7tyksfj4kk1r6FzzEZhQZ5cfwtbjFP0c+GkFz/77JyB2MOEpQaNxqwJFkv2LAiGFjocEX7pjxiLBAAd929gebDsLl3KPSjnWIuUDc51OIzpGpfB6PQ+BysOLhaVODQQS6wGUcDogw0wVGbwO8ZcF6MGzoWRvNCUlnbykxJVVb8xXWRTYD0UKGTf8TBWm3gVdhyED38FWTL5gw8+CEaABG8Z8zNJSgMJMo7BOf2cl1fwzLXX3vhS377X/JQspQHij9eA5LnTam2ASKnzKFzPUq9xW7qkQs+evR6prq46FqlHjFoJCrlSzJGpF2fBuM/+JqRCi1svHwgCgoAgsNsQEFJht0EvNxYEBAFBwI8A/2jmie75sFmCye5DgM4xSgNacSrNtBR6m2ZYXMKHUQ1wMoVU+N3Ji9ZUaHETQSr4unXrcf0PP3xPooYROnTiw6uBkCzYC9bYwik6IyDeCdyAff0OPU7RNTxFRzTBg9i/ZXjrXzCmV0yC0flnKgvTF4oVRaeBmCHKIjrvR6TCKrxHC4bZx8w96hQ93tpIFpDwOBuVDbqDlOoNwoKERLDxWeIamY7wNOx2fkCdhMmTx83etq2KBAK1VYJlZoMpFbcG+s5BKshZWGMTIjyIWYtz5bgp6CSQxCCheaTRaDJhbHddXf0bIG4+xXsPhc2bEQEh8U2KLz7xxMyDFi58ezFIBUaO9Av/PByYNEgF7tUhhYVFWkaCYO8Y4UGBT4pD3gaLEekUUiHeIyjvCQKCgCCwexEQUmH34i93FwQEAUGAJ68MsecJnRALu/F5KCgoON1utz8fiFQIziSumKaQCn9sVDqkQpjDy1NoppfEa9RgcCYIzed3hc5mMKrhb9BpOBWkQnlDQ30Oqk5wTDry1DogQcR70annNdWqqv/q2GNPeOzss6/7Zvz4QUnLVaZAKoTWECa+SAKDooskNKIbHfKtubl5+yK9wlNfX8c5MjWC0RHh7U68uJlv9OrV63RGSiDtgOt4EcaIBo4T01IgFULXFBWVnIN0lJsxbg+Px82xOeY9MFamORbGSAt/5YhgRYeJE48ZB9JkpqIom8rKeh/48MNrIubRu/dKZcsWjV5VGQmiaTQafw/9CTaU19SefPKpFfX1tXOQ1sJ8CmdZWdmyww4bM+2kky5kdEeoGY3btYiQiChBi0gQk91udnbpYo4Ylxdt27Ytoi/ID2JLHQ9/CcyqKqPWbK6O+tu3Cwgpq1Jfr9f26ZPv6N+/f4tlTuPhLe8JAoKAICAI/B7eKU0QEAQEAUFg9yLAk8MPYQzxZh62RCzshv1ACP0mnU5XTqcUFQqeLCoqmrFw4cL/gWjwfck6BWGtXz+rESfHWkl/+D1SAcUcTNHOY7wt/Pvf//7n1au/X4qSkl44lIxSYMlJOvssB9EbuD/yr3/960a+73CYzUajOcftVmtUtcrvFAab1ZqvmM2G0N8wcAoNLpeae+ONV3b93/9+mOxyuQ/Xakk6aJEKod1sMhk/OOusM1444ogznF6vXYeAiYLGRkOTquoiHNN4TqzLpStSFNWh0zlCp/YtPZ4Oh7bQ57O5TSaTXyjhpZdeyn7jjTfGDhw48JMjjjjCOn369NDJO5xlrl7T1NSoGTx48J9//PHHISC0BsAuPe644/aZMuUyRmL4m8/nzH7iiccGf/TRkr+63a4hwMyN5/W1MWPGTZ8yZWqoH/t6PNosnc6OKBtjjKij0ehQMH4IN8zT6HAYcjZuXN989923ngZy4Vbsi56lTiEnoSkpKb3lkUdmMu1Dg646l8tboNcrteecc9o0kCHXolMdKl7ccN99j8wPx0Sny8E9HEWYTb3H443QuDjnnFOfRNrJeN4D36GvL7306hOHDBmO+eqavN7IfJR4OBsMuixFcTUxciP6c3x3mbIUahCspGYGSAWnnzyyWi0gmKgZGtksFouXZVGrgeSECZLS1NLzLe8LAoKAINASAkIqyLMhCAgCgkBmIEBigTnKVJa/FhYehpwZM+zgs9h///0LNmzY8HXnzp3PnTNnzvJky6UDE1ZGMVn3Dvt58GQ8lQVeeul5/3C73Scjd35Djx573XTccSd9MXjwwXGjBXQ6BZEGujycdoNUcDHaoMUW7vDa7Y4IAiL6okQOb/wbKIUmk9pktzsTajXwWvTL83p9LqfTE7MmEBOYV6PmpptuOnjt2rVvZmX9XujBbm+ueeWVV/a96KKLpjgcjh6zZs26TVHyI9ZAUsHr1RlAetVedtm5h//22xaQC+5BcOq9eO8bvd6wcu+9+82ePv3e70kqKEqzSas1x0QygFTwejyekONttytmn0+XBX+6TlWbPffcc0859vNrOPy6srIuxzz33OyQkKbNpjdgbbmKYm1AtIHz+OOPP6uhwXoP+maDwKFwJYghrQ7ikwakmCCKoctyr9f5eVVVVQX6dIWVok8XRBpofT6NC3hc/eKLtieIQVHR8k4gbZqqqkZFaJRMnKghuxGx9y2U4oy7demU4lywYK3RbN6sl+90Kt9k6SMICAKCQCQCQirIEyEICAKCQOYgQC+Dec0MhRbxxozZFx+doJgGZyfOuxkz6TabSCqRCrfeemvBt99+ezuc3/ONRoMGofyaN998k1oMLTY4rji9NudYrbGRCvjIAwc0hL/ZvNKo1ToLEPxQa7MdmMT5X60rL3cUV1fbrA7HsAjnf/VqjW/69EgndgfTHxh5kah9gvQHij6i+gNlBELCoPydYo4s/RgqNft7mUgnykSOoS5DsDG14kLYIbCuMDrf7/Xs2XPGk08+tzxJmUj/GC2kmAQFZKehC0tlfsf5IP3heq02G5EYTSgTGRLD5L9Zr8P81T2CTadTfXl5eVpUUkHESUgMk/vFqAXqKJwCC0VttBLGft0KzimVUpyS0hS+g/K7ICAICALpISCkQnp4SW9BQBAQBFobAYaEL4AdDmOO9QmwhMJsrT0hGV8QSIRACpoKzM2fxzEQ8r8VVRr+u2XL5hl4yZKqLbY0yh2G8v2jHN64Y6chIui/vpUc3n1AKlCMMEgqEB9GK1H8kFoQa2HBChlMMYlHKoSvbyhePAIbDDFMTaDCBoUeX9kBjG/ANXfBjobx3yI/eQNxy6P32ae/cc2a763V1dXRlR9YrvK4wL2cIBVcIBWybbbmtUi3uBfv89+yL1qaSythLKRCos2XzwQBQUAQ2IUICKmwC8GUoQQBQUAQ2IUI8LSQJ4UMK6aK/X27cGwZShDYZQikQCowhJ7CfxcitP6la6+9/ohly5YejNf/hLVImO1mUoFikMzZr6HDO336dSXLly+PFlKMwTCd0HyIJC5BBYojApEKwbH4dxkddgo0fhZ8MwVSIdi1DIKj0+HUT66u3sYKFC/AglUlYub72WefmevrXfkmk3cbwv75bw0bowhehpFQILHgJxUgcKlBaUvoEjRokPoT/PuRJSoZPcF0IZbaHMZ5I9VBWbhwaZmi2BsQXRGjfRA9Eayvk81mbq6oOJhaFCShJgfw57h8Rj4Iw6LY4TB6x44dGleoMnzspUuXFnDqI0aMYJnQhE0iFZIhJJ8LAoKAINAyAkIqyNMhCAgCgkDmIsDTR/5x3wP2MYwijv/L3OnKzPZEBFIgFYJpCuAUPq0YP/7YhpqakIYgRQA/gr0Ki1Dd302kAlOPmOfvT01Aqy8qKkb9gmYTyh3yNdOS2KiyqMIY28+oC34/NemQCiNHjhzyzTfffg7RyuBjQ6f+MRirL0SUUlyw4PNcs9mWBce/pYoZoUcPc8h+7bU3ez3zzIxZ0E9g9Qbqs1wZ79kMVnRoaCjaPmlSRNUDRlGwVGawcgY0EHR6RCs0oPJDLlIaSFYsgj0X6PMUfl4UuAf39DqQMUaLRdeYiphpGG4c86A4c+UzxLSWn1GS9IXZs+fOSCGlYQiezTVx0kbiQaERUiEuLPKmICAICAIpISCkQkowSSdBQBAQBHYbAkyHmAk7LTCD1/CT9duFXNhtWyI3DkcgBVJhCPp/zmsYmm8ymTUBUoEn2HTOg42RACwBSIf6ApAKv0LgP6+hYUTVpEnahOKLQed4J9MfSNoxhYBkAXUE1sB6lpaW5TY2WvsGSIWWNp9O9eKnn376cxAnKoQ+f0r2lDD64Iorrjjmq6++oh7BWWH9+R1nOcpQS6dMZBQZw3K1JEpYv4TpEN/CqNXAf1euRgWJkf37D3zpzjtvrwzTSeB9+TmxICb+hugHJ1IaDKiG8klzcxMjB26JWiOJCOpk7AWzl5d3XVhWVvp/K1eu9JekTNRIKpxyyikzUH2C6V4kl56HsUwDSRHqIvSBMfJCh7QRVgxhKc4f8JpRFVxTeOO+sb8WVR0a8/PzZ/3yyy+XJ5vDihUr9FibafjwYajyIXopyfCSzwUBQUAQCEdASAV5HgQBQUAQaB8I8NSQ4eKMXmBjiPQdMP8JqTRBYHchkAKpEJza8yAVTg+QCiQJSCCMgfWH0XlldQC+R+cR+gs58/7yl1EPn3vuWx+3Iqmg4FY8YR8HGwmjI1sBC6U6JMj3pwYCw/3pXPN3BQ7s/7d3JfBNVdk7L3vapnsLTKUgKPuoI26ACKMIouAOOqKIGyo4Crg7yuIyOjM6LuMyKA4iIEPREUVFAf2jKK7FDVRWBWWxQLe0zZ78vy/mhSRts0ALaXvu73dskvfeffd+9wVzvnvOdzSoyqBBdQsKrpJo4M47xQwZwn8vjM49NRPOhYPeByU0D9u7d28urw1bP+ogMPw/1A6AVCCeJAeugAVKeIY3VH3QWK2ZGK9tPXb0SVxGEwBXBudRiUiFfM4P5Eqdw2GHiGaoLDlJIKZqqJoKrOBQgQiPw3AeSmbWkiAYD4uIRAkfx6mnnnrK559/vhJREHwuusBCIpVRQ74gNzf/Vq/XczRIBRIYjGBgOctzguddjb/PBV9Xg1SwojqGAmFQhsaQqAmlUURjMXNmqaFPH4e5f//+NSLCGo2OvBcEBAFBIDYCQirIEyIICAKCQMtCgIrvt8P+COOOKiMW6LwwDDlujnHLmqqMtiUgkASpoKFzfO+9fz3unXfeZPg8c/C5y0wncHZwroxcCIT4g3zwg4RQqqqq1sCJpHAhnXPuhtPxbR88byv+fhwVqUByYh1sG6xPNIYUavzvfy8+ftmytybAmb4Ix+lsM8z/HRjJjQiHNkERwXa4bmhRUdHp1dXVZ8E5JlEQs8HfrTUajb+AVCDJQBHDD2GdYYxEwm75vnYApIIa4cFoBRKRxJb/ZjBKZBsqRbyECpO3o0TlOOgk8N8PplpF3FsdhcFg/nNeXs5ozM+DSIVifM71C1TwMJvNR+p0ZqvTWTcGJSUvhaZCu7y8PFTXcFaAYCmGk440EeVtOPhvLFv29hyIN5LsCLXLLx+3y+VyZqPc5BULFy5kyleogcjQ7tljDP1eTUtzUSdBc8EFI0bZ7bV/12oVA+7/whtvvHHjsGHDvkcfRYWFHS544YXn31u8+M3OL7+8cHFVVQXHS7HJ8XPmzGEkCKpSmLQkHNQb+XwendHo8g0aNGivkArhKyCvBQFBQBCIj4CQCvExkjMEAUFAEEhFBOi0UKWd4b8sJ8d87E0whpkzeuFNWERedipOQsbU8hEgqYAdbwN3eKNns2jRovAdeE1hYaHV6zWlu1yVe3ju2WefHao3qNVqVy1evPj0yy677GQQCa/CUdSBWEiDE6vx+WJmP2i4456Wlq6B9oEPO+6heyIaYMjcuXPprAfaLbfc0m7r1q3TLZa0y2pra/Rwer/Bff+HEpULZs2atRnjU9avt0b8NurUqTZfUezOn37K5w58zNa9u42h+p6RI8/r4XI5BsDBLoaD3RMlSbFjrt0AB3gvxvplr1693nrooYc4KX1BQUE9MnD37t0RuHk8aekej8MIQcWQAIM6kLIyk2Kx7AmN2WjMN/v97oCeAdIJIoAzmYoVo7EidG5Njc4AYiN7woTLbtq7d/ef0acrIyNj7tSpU+/t0uX34Bn2YWm1ZqBEpCNXUXzVXq/PPW/e7A5vv/3Gcjjxuffd9/fOXbseGYpEuPHG8VeBCJqCKIUcdOKEk16F80j2cK3WHHNM31smT749kMJ17bWXTwVOLI25/dln5zakpxCBuU5nzFAUt+Lx+G1ffPFp2qOP/u1rnJCGqI8vca9jsZ5V8+a90lOr1WPuunS/32u64YbLz0DFin9iHO4bb7yxO57VOszbB1xDZUmFVIj3dMtxQUAQEAQaR0BIBXk6BAFBQBBo+QgweuE82EBYLzoqwSlxN5LEwk4YHZdo54Vh5iQnOsC4O8sQ4gZ3KVs+RDKD5kKAUQKoClAvtL6h+9XWKha93m91ubwB1cN//OOBPl99Vfo2qwXA2fx6zpwSph4EGpxww9Spd962adPGC7xed3s4hHUdOxbf8MsvP/8VDmp7hO0/Dcc1z253nIlUiRXYdD4Pu+LM/f8Au95MZQCJ0f4WOKx6RA6cDAf5KAgXctec2g5l6P/B+fPnU1QwZqusdMMx1TlzcrRqdYRGz+f8/H7Fk5Hhc8frF3PQYzw6zJsChBENznHI2eUBtztDB2cefnNdvXN//tnlz852hs6vrDQpHTsaDZhzvXQDRAj4QZyE941/K9IyPJ5q97hx48aAwLkL40LVBu2vPXr0GPHoo49StyDQMCYd+BpECehr09P99vABc7w2m5XRHqH22WdvdV2wYM7In3/ejio2fv4bE+gG8GtxDwXlRc898sgjP4emxC/QSVCGDRva99JLLw2U2VSbzVaM8e72lZUNCo05O/tjEjeaysp+AbXPsWMtnaGFwMgUE4xjGAl7i8d+q5phNA4d2p8VKpj6MBhGkon/VkY0SX+IRkTeCwKCgCCQOAJCKiSOlZwpCAgCgkBLQIAh4iQYqF7PkN8iGMOU+XkgVDmscZeYzl02jDujzAM/FdZo7nNLAEDGePARgPOmj97h5yhyco6Fk7coNCBEBJgUJduk09UESAW1IWJhN45NQOh76GS8R96+JcNm05ePHz+iZ+/evX+6+eaba9Tohj/84Q8dNm3adAyc56U9e/bs98QTz/2yaNGLnhEjRlScc845dSQqwu8BMuFX2HqIEy6577775nbo0IHlCyOe9VGjRtF5jXDoZ8yYoUybNi3is/1BOBVD6ktKSnRI2Ujbvn173ejRo9WoBuo+sFQk/z1gKdBAY9pIZuaqQrc7vWrkyL4R69cQHlFpI9Rm6Am7EcbfniQlMtXrUAaz9tVXXz0M1S0q42G7YsVnAVIhqvoD/32bD2MqWIBQYItKG+E5XHPev97vXyEV4iEvxwUBQUAQaBwBIRXk6RAEBAFBQBAgAhSBvApG0TPWiZcmCDQ5AsmU7YtRUpL6BdODz2xAWLCB6g+MnLgUxtQgVgOgYGIgUgdkg7J69eqMtWvNjmuv7Rs3oqDJQUihDhsgFSZheI8GhxhRivIASQV11hSaXQljNBXXIx/GCg10+D+GoCIJUTVti2v4BiwNxsoV1ITQNEIqNIhqA1oUjDYh2RRBOPFiIRVS6MGUoQgCgkCLQ0BIhRa3ZDJgQUAQEASaDYFX0TMV3Cmid1mz3UU6brMINBGpUA+/ZEpKCqmwD74oUoHVZO4IHl2MvxSxDEVy8NzMzPb7G6kQvmYkLSksy/QrimkWZ2fnBKtmBGQrboP9A8ZqGeFlKwO/Wd955+Nck8mpRVRDQJcjVmuAVGB6BG8SqDAS3kiaFBWtjo7aiHcLOS4ICAKCgCAABIRUkMdAEBAEBAFBIBwB7uieDmNZu8thkgohz0eTISCkQpNB2SQdTZ8+XXv66aenw4agUuT/wjplqkJASDG8JVgJI3DJsmXLCiGG6GokpYFRCA/AbuG50FQIXFNdXaXejtoR1EhQWyiC6jedBBd0EoZSJyFma4BUoM4MoyTC+w700UgqSLxbyHFBQBAQBAQBICCkgjwGgoAgIAgIAtEIMCeZgnn1disFKkHgQBAQUuFA0Gv6a6OiNv6OO1DnYByM6QGfwB6HkWwIkItNSCqok+G/M/8AqdCbH4SRCuGTfQpvIPb4W0uGVMC5GQ6H1jps2MBdQU2Lz9HFccH+2G+oCanQ9M+X9CgICAJtBwEhFdrOWstMBQFBQBBIBgEKhd0OIgAAIABJREFU5l0I+wY2AsbqENIEgQNCQEiFA4KvyS9uJBWEugdMO2DEEnf1GT7AyKXlKJX56x133PL1gAED4pbXjBOpEDGXSy+9qvv336/tVFr6KcVj34+a6HN4P179LBlSoQFdjt8H/03jnChQG2pCKjT54yUdCgKCQBtCQEiFNrTYMlVBQBAQBJJE4EGcz/xmhgxfAXslyevldEEgAgEhFVLrgYijL0HxxCkwCl4eDtPn5uahtKRrNSpunI/3qqBig5OKRSrQgddoRoWuCy8Tedll6SN8PveTOEiRzUDLysoaMnfuxx+i9KXOarVlOp1ag8uVHigpGd5wjKVJQ79ta2trLUjBoNBjJT4PVLcYNmzYtyhp2Skvr+DquXPnhP5N83g8OpxrxDESJp6ysjIFBUjq/U42mYoVo7Ei8PmgQYNqU7GqR2o9ZTIaQUAQaAsICKnQFlZZ5igICAKCwP4jcAEufRaWC3sZRidDohb2H882faVKKvTv378mHhDLl3+T5vNVZW7dmr5n/PhjqdrfaFu0aJEZIoLZ1dW7KlEWkrvd4U3B8dDvnYqKrtouXfxpFRVbGNKfkGZIWLnFeMNOieMUrmzIIS4rM8FR3hPCgg6yxVKdVlNjdHo8ZREYV1aalI4djYFzn3jiiexVq1aNSktLP8/hcPRzOh16+N/LUQryVZTwfPfMM8+scrsNERUVdDp/tqJo0a+f5SNjNp3OmKEobgXnhiIgJk68amJFRflf1Av1ev0PQ4eeOWbcuCsrFUVjdrv9FfH71RpQWTRTUfzlXq83UBZ0xoy7Ttqw4YdX/H6f88Ybb+yJZzFQHlNR0vV+v9fkcimVGRlet8uV43c6t9UrJWq32/3ENjc3VycVROKtgBwXBASBtoKAkAptZaVlnoKAICAI7D8CLOHHEOSzYHQQ/gmjUnxCDtn+31aubG0IlJaWGuCUmhOZV0WFD36k35yTY6rFLnI95y68j7o6k9brrUvT6dLq0tKcVPhvtFVX67G57Ew3mzPtBkNtYPc6XkPJQ2fv3r1bxPOO9AA9duUtnJMbnnf43H7+2eXHVEKfWa1Wrc2mMev1Flc0qWC35/sLC/edy35qazXZDz44vc+33375D+zoH4VIhyCRoCCayb8HEQXTEIUQEHx0OpVcv9/uMZvN1eFj2IOaDVqtOQJ3RXHl8By/3xggChBx4KPzft55580BGcAqFDgW+K+zXbsOjzz//Pwnq6sH1hNqHDVK4wuPHIhRlvT/0NlgGNeUpXTnSQWReN8COS4ICAKCQOMICKkgT4cgIAgIAoJAoghQVI1hyV1gW2Es+fafRC+W8wQBIkCnd/16a0K/P4qLy7TbthXGJAlUVBs7t3t3mx+h7CFHmpEK7drZ0rOzNQ587o63KkVFRWlwzt2oYhAdARHv0kNyfObMUkOfPg4zo0HiheYnW16T1RTCCBZGL/0JdjyMQosUQGQjTt937NjxU5PJtHLTpk0L4wGxYsVneTxnyJATolMamIIxGva82kd6eromP7/wka1bfwxUjojVYpAKvGw1jPoRbNUgWG5ftOjN1/z+2vLhw4ez+kSjLVnc4o1TjgsCgoAg0NIRSOh/6i19kjJ+QUAQEAQEgSZFYCp64w96K4y14ufBGL0gaRFNCrN01hwIJOsQsoIAxuERUkGjiSIVopenIz64EXY07ASQD1mIMNHU1NQwpYGVJPhvBoVf67VGSIWfcGIn2Jkw6iJQ4+XItLQ0aCxkv7dz547T4j0fcUgFXv5H2Ez2i3SOn19/fcWJQirEQ1WOCwKCgCBQHwEhFeSpEAQEAUFAENgfBFhn/ibYdTBGLjAfexNsAawEVq/G/f7cRK4RBJoaASEV9iGaLBZxSIWIpRo4cOBpGzduOnXXrp1DceAYGFMlZsNmwCIIyEZIhTU47w/BTklKUM9Fg8iRbmeddd6aZ5998tt4zwYIITNKSuYUFKTv6du3b2NRKRScLETKyMIlS96dXF1tqBw9ul9cHQhisX17tnP06JaRFhMPKzkuCAgCgsCBICCkwoGgJ9cKAoKAICAIEAHuGF4NGwLLhzFcfQPsIxhDjL+GlQpUgkAqIKA60sj1d8RwNENDbWmRCqqmAtIfWJkgZupIsqRCMlhEEQVdAegzMEYGsEzlRhgjnliqkikx2S6Xyzh06NBonYR3cfjUsOdm+cSJE8eOHHmRcsYZp+yM9zwloJPAyhZzYdUlJf7czMxVhW53etXIkX0D4o2xWjIES7y+5LggIAgIAi0dASEVWvoKyvgFAUFAEEgtBKi7cAmMO4x0JMJF+ViakrnKlTDuBC6HPQSLWZoutaYno2kNCCThEJ6NMP4hY8eOvRsVECIEB1MVB5ZrpA7E9u3b6+JVrTiIpIIKF/9N4Hf+XBjJBbateXl5H2ZkZPy8devWHnjPCAQSDmo7BS/eV9+gAoUL55f8/PM2RkqVx1qHBEiFibieOjFunc7wUUFBvikvr/3V69Z9+V289U3iGYrXlRwXBAQBQaDFIyCkQotfQpmAICAICAIpjcBRGN0wGJ2JYpgJxmgG1qCn0BvV17lryfDmF2EfpPRsmm5wj6KrG2Dcmd0B484o/14exKTp7iQ91UMgCYeQ5QM1Op3uXmgDTGsJUKY4qaBCqAowMnLhVIgk5gNjY2Ul+cZAY9QToxTUdjFezIKlm0xmDcUaq6qqHF6v53x8tjTsPPZ7H4xCsgtAKqD8ZDqqUMQUX2Tqlk6r1WlAIKHCRS0qVzj4bxKFaKkX02BL4hlqCY+NjFEQEAQEgQNCQEiFA4JPLhYEBAFBQBA4AAQY1fBn2IkwEgxsjGagc10Fo0ZDuAp7Id7/CxbuRBzA7Q/JpZznC7CRMO6yboHREeIOLRs1KigcJ60ZEUjCIZwKYcDre/TocdKaNWvoqKZ8a4BUoP4Jv0c3w/j9YnWGOZzIIYhUaBA/pj9MmjTprK+++oq6C7MURWvUarUerVY/Zf58+9O8aOLEwq5VVdXPGY2GUyyWNI3NZqv1+bw6rM+YBQsWvMlzzjnnvL2Koknna6R+1GZkpL+MyIbiysqKXm6396ff/7732EcffTQibeKll15KLyl5eRL6VXJz8zJ27tw5xuGoywr24cM4NoFsePL55xe9FD54RbGZjcaCusrKrcD2dyyDGSyvue+sqiqDkk8KFS3RdJuUf8BkgIKAICAINICAkAryWAgCgoAgIAikAgJ9MQjmTh8L6w6jkjwd8Ogf6swRnwBriY43iQOmfLSHMeR6chjwjFyYBDsCtjkVFiS1x+BX/KEikcmPdMWK0kyHY6fbbh8Rs3Qge87JKc3guSNGjIgQ75sxY4bSq1eviN9RhYWFgffhJSzV0fFYdCnNnTuXeKdPn55QyczGSnHm5GxWevdmRcff2pYtW/QmU16G0ehyQXzQy89OP/30QOoGHO2AsbVv3/7i2bNnL8POvBmRAjUsmxmOJOagIEojYn4GQ4css7nG7/GkRYkeVmtQPlJrt9tD5/v91szf7mmrlzaCSgtaCCiGztXrFYvf7zN5vUrlX/867diNG9dPcTqdIS0FOPblHToU3bl3756RiE44A0SC3uFwfuJ2u44AMZLbsWPx1ddcM/G9qVNv/5FESXp6xot1dbWjcZ0ZaRWsQKHxer0BomH+/P8dGf3EGAxun9tt0BoMSo7BYLbdfffNPX/44Yc7AAmqQfjTWJozN7fgupkz572iXuvzOTIx3hqPp5JEDUgFa711BB7+4uJiPyIwTOXl5d6RI0fG1WpI/mmWKwQBQUAQOPQICKlw6NdARiAICAKCgCCQGALtcBpDoulBPQVj+kBLaRdgoFS+Z7sIFh1t8RM+08FIpjRLY3m93FwH7xG3wRni7rYGTiXTU+I2OqSJlFxUd9HjdogT6upMcPJqLHa7pS4z0xOTQqiu1sPvc6Y7HD57QcFvjnSsZrf7CrBz7cKOeNxztVqN+bPPPtWWlMwteOaZZ9bF6hcwML1HA2c+Llmh9jNgwACWXIzZVPHFeOfxeEWFTz9hwqXfYiyVcIjL8/LyS1CB4Z94bYAhOuE331ev12/w+fzd4HT/gpSC6c89N3NheP8uV47f6dwWgbvRmJUH8gCkglKvOgKcfF9Ghjd0vtutz9TptIpW62LUUUTDmvrC19ThcGQqigVkiD+gkQCiwzdp0m2df/xx070+XyDFIdB8Ph/ICyOeyzRNdXU1HPmMIUiDWMFjeACqQBxkkWzS642XZGYWvK/Vuvv/+c93fH3MMSdvP+ecE2qD82/wty+EGnWNCDWyFObfYZzb72ABDZi33/6gg9Wqq0lk/ZYsWcKSmBohFRJ5guUcQUAQaIkICKnQEldNxiwICAKCQNtFgM7uy/x9DmPNe6YLfJzicDAXnFoJ22FnwKLLbXJO3O1cDBvVXHNhyD/7Rih3XId3+/aqbJ5bVJQVSnJvbFzchXW7s/2DB/euiTf2devWMW/elMgYdu/enYbdbIvbXVXVpUsX5r2HGpxQ/xdf7HvfvbtNx9KBfr+pdts2fdxygEcc4Sr0em1upzMv7pitVk/uuecO+9lmq9E8/fSnAbKFDff0R0ckZGcflsdjlZW/7I3G4rvvvvNPmzYt5HS///77JpAPhkSc0pkzSw19+jjMFF8cNWpUxI44d9HD7tUPXa62IkjAhgCBsOADPl/HwUgcUOck0KJ0BPgRn9V/wyiWWI9QWrZsWSGiDFwgkOI+F42UiWzwEYlR/UE9n5FMdOx7WK1ZJQaDfhL1F5D+QO2DO2EsY8uopiWws9WLooQaPwxiwKo0jIJg5BBTKwbAhoBUWBmj+gNxuQrG55D6Dq8kg4WQCg0uu3woCAgCrQgBIRVa0WLKVAQBQUAQaEMI3Iq5UkiNjgQdg9thCe2qH0SM+uFezF1nuDUJAzolDanVU1viLRgF5sJV75t0qEnoCGiSdAhZ4UMPRzOug66SCok40oysMBhqs6qrB5aNHq3EjCiIscvcIIZJ7DIbO3XqNAOh+N5du3aRyLoS1mh51GRwSwYLlVRAmciaKBIhen6Xg1R4oQFS4Tac+A9YRORBA6SC2h93/1luMaIySzKOdDJYJEAqhObJ5+Kaa0YuLSv79RSQCvycJOO1MFacWRX+70AUqUBx2P/AWE2Cjf9eqCTRQ3iG7o5TUpLf5ctg/O3syM3NLQc5djvSTRoVc1QHLaRCk/5TJp0JAoJACiIgpEIKLooMSRAQBAQBQSAhBJgq8AaMO6/c/Z8CSwURRwovPgMbDeOuOQmPWBoQ1FdgabujYYy+aJbWCkgFpr/QaTwJFkHOkFS47baujzqdrrd37vyFBE3MlgSp4GdFgIKCggs3btx4Ojql8zoWNrehGyTjSDcTqdAOpMKuBkgFDpfpQgtgQ4NjT0OawNG5uTlnQPTQb7fXUfugGywgUhhsFKdkVRZGA70LUiE7uUiFas2QIUPqRW1EY/cbqWA0Dh3an9VQYraPP/7YMnbsuNu2bNk0nToJwaaSJhHXlpaWGnbvrs03m30VYek5L+AkRg6Ft/bQtth90kmntsO5thgE2Qm4iCRGEZ4LLe5fA+wCEUCxGuaXMPEWry85LggIAoJAKiIgpEIqroqMSRAQBAQBQSAZBChwOB1GZ4hCiPfDDkVpSpIcJBDGwSww6j8wOuHnOJN5HcfpsHL8zRZt0dJIBTqPVVXubDh5u+HkMexcFbNkGDtD17nzzrD0SdhxvyesHODz+Iy574wAYTg8I0VI1lDLItAaIBVIBFHbgF4qdSfoOF7Bz7KzczRXXjnhsH/+8wGOYResP6zBlJsVK1Yg/SETjvQJcR3pZEgFVVNh+fLltfGEHYuKirrb7Y4fampsGpfL9RDGekfY87cHr5kyFBAcpKjhO++sah/lSJ+GQ0zD6QMjYac6zR7szv8E0uKDX3/9dTo+j/lcv/HGqpysLI1+4MCBu8Pu3+BLPps2mzfjjDNOiajM0NDJjD4YO/by71HR4fCw9I5ncS7TIyJETmNEsFAEluNipBMFUx9r5LlodOh5eXmVwDcTpAIFKWNG6QipEO8JkOOCgCDQ0hEQUqGlr6CMXxAQBAQBQYAIhEcHMKSZkQsMdX4c1myOehB6hlPfDRsI471XwmbAEiU23se5dOAC+fjN1VoaqRAVuq7qQDB//q9hGAVC2GOE8UfDSWJAn5dXYLPba611dXV8vw3GHfy/NIR9u3YdXkBlgan33393PHJIk0AYP7UBqG/QDaTC29SXSCQVpIEykY0+JnSkJ0wo3AtnN8vpZPXIBhvTGjjnZSBYvoohOMjnmTogrMgyIisruy+IiPTq6oD24pewRTCWc6wXYZMAFqGBJUsqXH31+PllZbsuiCpYwf4ifteqpML06VNNn3yy8qcoJEgqGGBMiwiQAklEsGhAKnzhcrn7QruCJNbVjS4IDgipEAsdOSYICAKtAQEhFVrDKsocBAFBQBAQBFQEGCJ/D+w8GHerufv8CYwpBowIaKrGHVzuZDPCoCeMzinJgWmwZIUjubvKNAkSC83W9pNUOBMDovDdZzCmdNTbkU3GYUpwd/5z3Oc6kAprFSU91++vLR8+fLhKKhD3r6NBiiIVGJ1AooD6FIwUYQnPLjBGLDCCoLywsB128+s8cLzZLwUM2RiBQIef2hYhsb/MzN+yAeBIx/3NNG7cuM6XXHJJ3dChQxnGTwLkLBiFANmosRF6NoCFqblIBWoDXH31ZT1/+WUrdSCIQaMh+ocdVrxg4cIF1yZCbjC9Y/Lk8QO//fYrEjAqbpwbyR1GkDwH+y8/aE5SYcuWHe0nT77+LUQK9Apiq/5hSVZWh+F3PQOkgv266/I9qCahAcHC9aUeBglIps8wwonRL6zoQWKwPBlS4dJLr+q+ZMkr31VVBTQr+ayRyAyVnAwfV6LfEUaO8Lo4uhlRU5a3goAgIAgcegTi/g/y0A9RRiAICAKCgCAgCOwXAizjyNDmE2F6GLdt1wadCDoSa2ARwm6N3IVExbGwY2B0DOkksjoCQ6fVHV+GmUeI2iUxYjq6HNegJK5J+tRkSYWxY8+/fceOXyiIqTYSNPXKYSbqMLGTMFKBJfaYSsA5h0d0qKTBDpAKXebPL+k9ZszodWGkAtMevo+evEoqmM3pQ3fs2MYUmJgtynmk4CeJKKZTdIBRoJCNDqIFpAKJlURIhXkozzjm8MMPv/Lbb7/lvKLz9ofgs1dh1Cg4Blic2pykgtudXjVyZN+64FxYseBmGPENVbDAa19ubp7W5XL+WFNTQ4eb5NjDsAbFKKM0I5hCwO8WNRoYzUA9Bn4n2GxZWVk/wd7ftm0by79GVzwJnvbbn1iRCtOn+7W9eu2LQLBY1pgUBfUu/cYKu/1Y55gx5psh2DgGDvlRWq2CihZaEjrleN/DaDQtycnJzaqsLD8FYpv4WNGgzKUvLS1jwpw578y99NIhN4NsmI7rQDQVjn/hhf9+qdXqnTqdM4I8Y8lSi8Wuzi0wZpTkzJww4Yarfvxx8z0oY4nSmVqVDKjGM/Pw7NmLntHr6xQQH1qdzmrw+Wp0SB0JaIFUVRmU/PwICCLeIAID1VTiC5823oMcEQQEAUHg4CIgpMLBxVvuJggIAoKAIHDwEeiKW3LHls4hXzPcWXWsWJ6PW438y3zz8JaDN9zVTA/7kE7BBhh3ZbkjnmiKQ6xZk1T4CsZc9mZryZAKxxzT9ywI4b2B3Xnu3F8PY2oGd3VJzFAvItT2k1Sg4B0rDJAAUIUD2SfD6S/kC6vVerXBYJwFh/ECON//C7sldRQYdaCq+AdKI1KNf/bstzuGOdKNYhlFKjAygrvue7FDnAfn0AcnUXviieenTZ5c4srO/jgPVRR9gwYNiqmTACdzYlpa2r8slvRPfv11Z3+dTvc/iBrewkGAbCh7+umnVQc/MC6LxWLCmHWJRAio6Q9wNt3r11sjKmEch5GbzebQ7zlUI9AbDFlZ0EmwQ2Ay4p7Dhg3rgTKYr8Lh7oK50vHOzcvL3+B2u7rZ7fsqcaK/xyF6OQYOeC3GuRBrUTpr1qxldKThI8OBdgXyH5xOExxmXeDeK1cuS5s3b/YFSCsZ4PV6joRD3xnHsljaEn9/BQYvAVv7+eefP2fkyJHVKAEaGjP8cbPPpwXR5GuoOkrEOprNJp3b7cvxeJwViqINYXHTTdddtnv3r38LPxlzxHORv6WqqqKLx+MhEbAWfwMRQX36HDXirrtmrJk27Y4BmzdvnOnz+YBFwQ96vfJ/PXse9eL48RMpUhlowNIPIUn8G7GPa/D7rZkGg88/adL1A1EZZCyuT/d4vF3wN0AXYM4bxo+/8bThwwfXeL2mwL8hICsCzxCw9hcXF0dU4lgHmrOiwuFHqVKWGlUSeS4afcDlgCAgCAgCBxkBIRUOMuByO0FAEBAEBIFDjgAJBTrwjDzgzm0hjI5A+A4uB0myoQK2HsaoBu4yxy2buB+zOyikApx/zDFN73JVkkBptK1evTpt1qz/rKWTVFcXOV04SusXLFgQcubZidGYrfV4qt2JqPyXlHxsKSzUZXEMDz74YM8777wzFHXw/fc/mmfMuCvkyE2cOKkPnNS1eXm5199//z9fix7w2LGjVphM5i/gqNbU1tZMyMiwap577sVOXq/PHW8NDAZTjk5nr7vlltv7Yad5HhzgFbjfhMWLXz7h2GOPX3v++aPDCCafCSSDJzPTEHCkY7XbbrvrmAcemLERTiHJmIRaIs4jw+KxLiS44rbgrnqa251hT0tzNrrW119/fe/Nmzcvu//+x/oddVSfSvAVvuuvv+JmhPMzooEijvwDgsUX2KHH2lcddlgn6Etc+3y3bocHonK02uwGSn1W03n3Op1a63PPPX30e+8tG4/depJ6gYZjn3Xv3mf8tm2b+8G5PrVfv353mkym302YMOWX9HRdNLGnQeqCz+nMCzngVqvNiI+y3G5tFSIAIvRSLrvstItwPrVUAo1kU2ZmJlMfdjkcjkLMaTPu/xdoIbyI12aQDt/o9aY7wSOtxVj+DVLh5DCtDVZsYcWMBluMSh9MtWEkFCs+8FmcgO/ey8AA1S0CaTExGwgkI8Q2E9LaiNeXHBcEBAFB4GAhIKTCwUJa7iMICAKCgCAgCDSMAEkFRj8wtaLZ2qpVq3JQAo+VDRji3mgbM2bMVdhxRQi8XwNHrBQOcikIhgI477uh5P/ITTfdFO0Y6SsrNZ5zzx0cSC6P1Si+iJ1v5vfXG4PdbvGNGnVaKZzXb/v373/rzTfPqPT5/Jlara0a19QT2xw1atRF3bp1+/Czzz77nqHnEBHcM3t2Se/0dP++LfdGBlNb60WZQY3jzDPP/BjOZf4pp5xy9N13313GsHNUCIxwxD2eCktGRrZnyxYlYte/oa4ZNbB5s1nhjnP08ZycY9EvAzH2NczBl0T+vBJ09CP64G48Wr37xVsL9XgDESyrg88itUJIqjFN5R1YJ4T1M/2EqSB/wp+AdkJjLUpTQR0fsY1II+D16enpnqKijtM3bPiB6Ugxo38aEfAMH8aVeENCQB+ltcH1Y9oN0zuegFHwU011odjiJESwWK+66k9Dt2/f/i+853PKKiAsI1ovgiKB8qHLcB01V/zt27e/78UXX3wqEVJh5sxSQ58+DjO+AzVJPBuxlkKOCQKCgCDQ7AgIqdDsEMsNBAFBQBAQBASBmAj8hKPcBT+6OXFKIv3hQziPA0AmvL93757B8ca0n+kP1GeI2RJwHtXr34fzeErHjsX/fvLJl28OS39gzj81IaiTsDhogWuY/jBmzHk37t27l+UWqYdBUcUG25IlS+iIahCyH5dUiDenVDyexHOh6dLliBv27Nn9r2D1Bz6zjFRgSsx7sAdgIe2EKFKBjj4rotBRJ56MdCBZERB7RNoIUgwsmvLyQHZAtM5GBGxJPBdH6XT6/4OuQ25QqDG8H3XNqZdSAmP0TdVxx514/eOP//MNRI9QgIGpOSfDSFJRpJRkREg3JQFSgfdjVYiZSB9RMjIy/7tz5/ZL4j0DQirEQ0iOCwKCQCoiIKRCKq6KjEkQEAQEAUGgLSGgpgBwZ7jZWhLOo7Fr125XnHbaGSueffYJVqaI2VKAVEBovr4GzmM6Qszn1tTYqP5PgoZRGdGNTm/Pzp27PIaShDehpCR3oEk6NFp2VEiFfRDSkX744fs6vf32EopasroKHW6Wx2DIP6MQqDVCoubj30gFI0L++8cK+Wf60eL09AxTQUHhop9+2nJT2IIxFeJ2WCidgcdKStYZMzP35kVVBWnwGc3JyemE1JZFSOk4HlE3rBqiEncktTLDLmK1j5cgWmmAZsOtO3bsYCQDGz+n0CR1WEgosJJIoDHyB3/0iN5hacpY7QJEYixAqo4BpAnTYtgf59VgE1IhDppyWBAQBFISASEVUnJZZFCCgCAgCAgCbQgBOjt0zDo355yTIBU0Ce7CBoabCqSCwWC+LivL+hBKRGYhf16F8SO8YCnRMbARYdjugfOYj4oH36HiAasW/BwL99ZOKqxcuS7Dbje6hw8/Ui3b2SgcMZ4LkgOsoHE+LJDeAEe6FmTBtrKyX6lJQqFCRgWQKCDeTHEgmbYF9uuSJaVpkKHIGjly6Dlut4NVMxjFcG5wIHTEX4BNgblQJlLHkplR1S0aHXOUKCfHyfQOjof3ZmlMNY2ja15eXimIqXQ8R5eFfc6+OVamfjDiheVqkyqZOXHixPYlJS+vgpAkhWL525tpJcWwhkq0QmjTYFm+fHnt9OnTY+qfNDppOSAICAKCwEFGQEiFgwy43E4QEAQEAUFAEIhC4HW8HwZjaHijO+YHilprJhVUR3PUqJG32WxV1wErlhL9dxhmTG9gDj3b1sMOO+w9CEve+8ILL/wUD9fWTyqspACkByUMQ2xMY5gkQDZ1xLXUEqhAyL8F1TuOCaY0qF1SS4PlXcPbB/lTTyTxAAAgAElEQVT5hbPmzXt5RXX1wLLRoxVV/JHjIinEaiAkAX6BvWk2Z7yyePFba/eTVOB9Kcj6LIwECL9zFFVk+kN59+7dJ0JP4UmQTdvxnpEIauUXjoUiokypIQlxDcg0iJ4mJr4YVjKTlVNIdjHigeQKiYWIplb6wDjqRo8e3YAQZvQV8l4QEAQEgUOPgJAKh34NZASCgCAgCAgCbRsBhpKz9CDTH0I56U0NSVsgFeI4mn2B6bcw17JlywpR7tEFRzquuKSQCvuexARIBZYdnQR7GM/bvV999UPuxIlXHYH3TDGZDVMd9bPwujPsVFg/pAZoUXLShdKhP6Ac5Up89i6MZJvaKJZ4G6wLxRcRUfCjz6e5b+/eMvYZs0VFKoSfS4KAgo4kLXbATkKJz69AFOSCVGBaBwkApkt8E7yIUQYkTJjqsfX444+/5IEHHtiUiPhiGKmwM9gXCRySG/VEKxsiFVj9o4FJKosWLVIg9umHoKNENMR7EOS4ICAINCsCQio0K7zSuSAgCAgCgoAgEBeBi3HGAhjL1zHfulmakAr7YBVSYR8W2HFvykgFdswIkVvwvCk2mzfjjDNOUR3pxp7rXJQDfdhsNl9QUVGRDlJB1cL4HBeMhYUTbf2gn/EO9DOsQfFFVsSgcw3nfFRE/127rtGWlZVpLZbcAo/HZkdlj6hUgyM0KIWqGzfujItBIuB75zejXw0qpLDqyWsej+ec7t279YW+wnmFhYXLnnvuua94g7PPPneay+WYaLGkGdPT0z455phjrgiviPLFF18YH3nkkWuOPvroxZMnT9uJaiaK16ukabV1KGFpCVSRuPDCM75XFH/+woULQxoN/BxEl9btNmh1Oo2lrs5XnpOjjVmpRZ2wRDU0yz+Z0qkgIAgkgYCQCkmAJacKAoKAICAICALNgAB3TCn2Nhc2rhn6D3QppMI+ZIVU2IcFNRUMhkolOzu7nqbC7t27I3bSEe0fEDdEkEd19HMKHYKIcy2WdhaPx2F0u6tYJSKimUzFitFYEfoN+tBDD3X7+utvSuH441z/Vjj01D4ItKysnEfcbhfENxUPiId1qDxxO0gIjd1ur5szZyGjIGI2nc6Qb7e7a4zGQJWKBtu0aXcM2Lx54yxUocjq0aPnFVOm3MUSmpprr718qs1WfR0iAWrmz/9fN35mNvv8IA06rl277u8gIE7BeLR6vX4TNCReRlnSp6CD8FcQHpeBTPj1lVde6ePxpPmjSYXzzz99l9/vq0MUTKfwAbGsqsGgGLxeR5rDoas84ohs57p16zQVFV3rlQzt3t3mX7/eqrD85Nq1Zse11/Z1x8NCjgsCgoAg0FwICKnQXMhKv4KAICAICAKCQOIIUKwxH1aU+CXJnUlSgVeUl5fHzdM2mfK4e61xOvfWE5KLvitCxnV7IL93zjkD4paJpHJ/UVGlCc5jPScput/KSo3ebNZa4MQxFD3mji3603m9pjRFMThNJmc9XQoI30X83sFuMHLl6zz4PK44oYpZay0pSaFN4GBo6GmKXqeaGh3OrFNMJlM9jG02K0LwmUXwWyNxoChleuz613N2QQj4sfsfegZ4/z//edK53bp1/fS6664rA9abEYFAsk3j8/G0fY+LVqvVkFRAv5rs7KzzoYux/Ld7Rzar1ebjfRqLVAAJwjH4ysoGhTrfsOHhziedNKiyvPz4QFrMxRfrqnw+n6qr8DI+ouhnYO6sbnHrrbee+vnnn7OUJkUc2aj7QCwpShmAgee/9tpHVpMpImqD92Q/FH18K3zkSZTM5GUKvtcZIFscffsKqRD9DMh7QUAQOHgICKlw8LCWOwkCgoAgIAgIAo0hwPQHpkEwHJql65q8IVfbaLFYokXyGryPz5cbCEHXauMTEDxvx47fuRPcKVWWLt2IcWxP6PcHnU04tgntwFZVVRmcTqcn3Fnl2Oz2In9xsSuCxKiurtZVVub7oj9vDPRevXq54SHHJUKafNHaSIeNlFHsh+lnw7rDKGrI9IP7oalwMaIqNMH0B6ZHMMKn0RZDU6HeNSAK8p1Ok2/YsH5MU1DXm5UqWBaT2gtfwAbAXL+VzAwINTLvYhWM1SlIOoR/xx7D+8lqdYugECW1GsIJOBJb7H8tbDpIha8VJT03kZKZnEAyEUht5HGSaQoCgsAhQCCh/6kfgnHJLQUBQUAQEAQEgbaEwNmY7Guwu2APtqWJy1wFgUZIhQaBMRhMU0AqXI/sh1U1NbYr46GXDKkQJkRJMmNTsO/j8Hc5jCKTbAHtkw4dOtyDSIh7IS6pDoHnUQj0NBhLxLLayOGwQSAVvmDJzDBSYQg+vwRGIUiKWAaiiNDciObJyMzcmyekQryVleOCgCCQSggIqZBKqyFjEQQEAUFAEGirCFAJnruVLFtHR0OaINBmEGB5RgSlWJYvX14LTYKYlQxYHSEzs31hoiUl0Xd7aBXUDR9+Yj0diGiAo6pbLMJxRieEN5ILV8Eq0tLSbUgDgd5BQHuRjbkfJBHU1BAShQth5vT0jNc6der8f+vX/3AjhChZPaKhxuuMIE3uWbJk+fOJzk8iFdrM10QmKgikNAJCKqT08sjgBAFBQBAQBNoQAixXx11OiNI1X2nJNoSnTLWFINBQGcVYQ08m+iAZUc4GSmZSy4MaJCT9Ikq+Wq3WjwwGY//y8r3hQ30eb64OfjARf5+E/YiSmYdDyFHDqAafr1FJk/dw7h9R3cL95pvvdRZSoYU8vDJMQUAQCCAgpII8CIKAICAICAKCQGogQEJhBey/sD+lxpBkFIJA8yOQWqRCtWbIkCERTEFDCDBCYNGi1w977LG/DcVxaiewzYapKRnURinkhygVGRCXRKUIlLH0DMJHn8ACkQkwRi6oZTO/gWbE7/Pz8zdAIyTT6XTkBY+FqmFEjyWZkqDNv5JyB0FAEGirCAip0FZXXuYtCAgCgoAgkIoIrAk6GXRG6insp+KAZUyCwIEikCqkQpj4IlORYjaSCjZbqKJDCU6mYOMwGCOO2BiSECiziTSJT5ECcSLKU2qgO1qMjyg82VDrAlJhc5gQpXoOU0KegE1WP0CaiLZXr2lKTk5phsOx0z1ixAhWSdEsWrQoorQnP4N4qcLykzk5m/G7vzdSNhwBEUq+792bgVH72rZt2xQIuqr+gWfw4MExK6/ERkmOCgKCQFtBQEiFtrLSMk9BQBAQBASBloDAtRjkv2EPw25tCQOWMQoCB4pAU5IKKEUZ8dv2rbfeb5eZqXOefPLJIUVFjnfGjBkKqnpEnIvyqNkOh2LW6VwokooSDbZsrcVirPdb2edz6HJyvBkoN2mCFkQgqmHBgtesF154Zh1fX3jhhY+h5OXlDAhmCUyUfFzbrl2HTyory3Nmz36Z3/FQ0+vrFFSRCBEB48Zd+RwiGwZ17Fj05x49eqx59dXX5/t8nqNZfeT44086ddKk29aHX8/ujUazHXVSauOtQ3W1z5yBYrEYkyPWuSwlqpZhHTAgfqnYePeV44KAIND6ERBSofWvscxQEBAEBAFBoGUh8BOGmwvrDAupwLWsKchoBYHEEVBJBV5RXs4ypr/TWK22ejvuqBqq5OfT2fdm6PUuF3bU40bzVFa6KWfggZPM0o0xm9frxa6/xuzzaUJO97RpdwzYuHH9Ijr0kyffrqYpgCjwmXw+fbrL5Qt8R+HU+3B9IAJg6tSpfTds2LDY5/Mb/X6fRqczaNLSLBoQDS6WSNXpdN/BsS/X6w1bLr98/F+HDx9cow7M40nTud012Yqir8M9AtEHF1xwwe2oNHEHiIUqaER05Ge1tRk+VFD1W62eXJAgzu++SwuQJog+qCd0OWrUKI7L//777zOdQjNo0KAAERKrTOq6deuM0IAwCakQ76mR44KAIBD490RgEAQEAUFAEBAEBIGUQuBijGYBbB7sspQamQxGEGgmBJB6YLbZ9hEJEEKs5xzDsfYXFxf7t2zZokfz8nX4cOAII7S/a8RnOTlmpWtXh/+LLyIH3r27zV9WVhZxLtIELDU1OoNOVxOIOABp4R06dPgoj8f1EgQUb58/3/EIEgw0o0eP9kalP8RCpSvmMgzVIsajUkRvRCXoo05megEjk+7k54i00L7zzqp2CCaoHjp0aHj0wQYcPhL2HSyUs5CMEOWqVatYFlM/cODA3fGWUUiFeAjJcUFAEAhHQEgFeR4EAUFAEBAEBIHUQ+BDDOlEWF/YN6k3PBmRIND6ECCxQacbOgKhyIHgLJE0oIn4LAlSQbN06VKToqTn+v215cOHD2fEBKtE9IPRybfC0mHrYP+ElaC6BXgIXU1UlEA7HNscPJfCkAF9hWRIhWQ0I4RUaH3Pt8xIEGhOBIRUaE50pW9BQBAQBAQBQWD/EGCI8/dBR4bCbnHDvPfvNnKVICAIqAjEIBXqgXSApAL7YxTSi8GOGYXQLfja1blzl2fmz597TxSpwJSoIlgpjNEO58JeR/RBQRWKSowYMbAi3komQyqUlpYakK5hHjCgP8gUJSKiI9595LggIAi0PQSEVGh7ay4zFgQEAUFAEGgZCEzFMGfApMRky1gvGWULR2Dp0o0mi2W7oYFIhXozW7bs63Sfryrzk0/e+xWVGOqlaoRfAGde73BoC7KyDJX9+vUL6CSgkSRQS1eeidfvwq6ATc3Nzfud2+36Fukgo/GeOg6PwiYFr7PhL6Mb2F5ZseKzgPDjkCEnRJfBvBoffwr7NnjumRCivAavT4BuhQV/qVnB6Isq2EuwB8LHPHNmqaFPH4e5f//+NbG0F8KvkdeCgCDQdhEQUqHtrr3MXBAQBAQBQSD1EXgfQzwF9hAskHMtTRAQBJoHgWRC/pcsKU0zGGqzqqsHlo0erbB8ZKOtpMSvy8xcVeh2p1eNHNk3oNeAxnSGXcHXEb/Hu3Y98v5du3bcXltby4gEai7wbziZwJKXBTAlKyvbdfLJg098883FXwX7+gv+3gurJ3SZgdIPEIfUVFZWqOPlObw3IxHGwqjjEmhCKjTPMya9CgKtFQEhFVrrysq8BAFBQBAQBFoDAszlXgtjOsRQGHczpQkCgkAzIHCQSYVGZ/Duu++2mzDhxj+sX7/uPpzUBUbh1imwQbClMB0soMuQmZnVCyUol+3Zs3sY3lOXoReMJMEmGCMoTLA02K+IVFhx4YWXzH722SfV6AWO4RbY32FuGKtDBLQjhFRohgdMuhQEWjECQiq04sWVqQkCgoAgIAi0CgR6YBafBR0EOhhSZrJVLKtMItUQSBVSIY74IonGT2CsAHE3SIX7iWN1dRUJBFSq1FVlZOQeP2tW2RYV38LC95WysgJtbu5Oq15vtdjt5YHqDzZbttZiMSoXXXTK6yiHeZpWq5SWlHx4Cst5Op1OI9Ie9CAsqgsKCnzbtm1TUA2jnt9QVmbC53sUuz3fP3r0SSjFKfoLqfZcy3gEgYOBgJAKBwNluYcgIAgIAoKAIHBgCFDU7QXYx7BTYSLceGB4ytWCQD0EVFJh+/btaopC6ByUm1TWr7eGfjcXF3ssiuJMN5t9Ffjcy9KVvUOFHn+7THXEXa4cHfUXFMXgNJmcdShl2aCDbjIVK0ZjheJ263N1Opfi8XhU/QXN448/fsQPP2w4+amnnp/Lvi+55LwdRqPpg6Kiok/KynZNrquze0AAfDJx4uRrjjvuxHrj5zVarcmsKL4Mr9e9J3ryY8acvwHlLDNQ+vK/s2bNm6IoGr3P5zHq9Zl70tKcvj24IivLXU+w8eefXf6OHY2KwWBQ1q41O669ti8jHqQJAoJAG0NASIU2tuAyXUFAEBAEBIEWi8C/MXKKsr0HGy7EQotdRxl4iiKghvwnMry6OpPW661L8/tNtZmZngarI0Q64laz3e5xWSx2H0gGv9O5rd413O0vLHT6ETWQ5fVa/EajK0QejhgxIlDdQafTvYbIgWd27NjxNkiEeQsXLr/LZPL5DQYPBRc10GHwOZ15EX3n57v8lZWVPoMhL0Ov94ciFRB54C0rGxQ494orcn7vcNSUgljQglC4bfHiz55KVDMC1yirV6/OEFIhkSdHzhEEWicCQiq0znWVWQkCgoAgIAi0TgRmYVpXCbHQOhdXZnXoESgpKaFeQb323Xff+adNmxbhrM+YMUNRP2vKCgmoFpExZcqUvDVr1qzHQNbA+sNug/0tODD+G0BNhftWrFjxuEaT2VD1h3pzSKAMJitGzIRpEQWx99RTT7/wyivHrh49enTcyCj2nZ2d7ezdu3fccw/9KssIBAFBoKkREFKhqRGV/gQBQUAQEAQEgeZFgKJtF8NYao7ijT837+2kd0FAEDiYCJBUOOeccy6vqqp6Mnjfo/H3G9jJsOUwc/Dz/jj3e5fLZRw6dCgrQsRsCZAKvJ66LW8hnaE79Bq8Tqfj5pqaGhAX8fsWUiEeSnJcEGi9CAip0HrXVmYmCAgCgoAgkNoIsKLDYNiJsCIY69ZTfd0Iy4Gx7BtDnplXzb87YD/CWGZyBOyG4DEqxP8jtacqoxMEBIFEESCpAN0FLyIEWNFhCOxV2DOww2EsL8l2F+xBnJudKKnAfh0OrXXYsIG74kVWIDXiP9BXGGezVWvQ/39wL0YxNNokUiHR1ZXzBIHWiYCQCq1zXWVWgoAgIAgIAqmHAEkD1oIfABsMyw8bImvRV8MqYSQR9sIYhk2SwQLjtdao83me+tkHeH06TEKPU2/dZUSCQFIILFlSihKQOzQjR45UBRfD0y5IKrK0JL/rxSAKnImSCuw3UZ2EpUuXmqZMuWXC5s0bH0b/WtyLpSzPbGwiQioktcRysiDQ6hAQUqHVLalMSBAQBAQBQSCFEGD5t78Ef4yzfjx3GW0wloT7P9gGGMtFJprC0A/nHgE7FnYWrCuMP/jZ6GSwJr20toNAX0z1OBgV9xfDpNxoK1j7JUuWgFTQhJMK/HeEkUokEenYZ8GYBjUHpMKk5iAVoC1hzMxsn3fllZd12LFjK0nLdBijJSY0BPHKlesy7PZt7uHDhztbwRLIFAQBQSBJBIRUSBIwOV0QEAQEAUFAEEgAATr7D8NOCzoCW/F3JYwiaCwL2VSNEQysCPFX2DwYS09KazkI0FkkQTQSxrx5PjeMTmHqi9oYvRIegcLIFTp4XHuVUOK5PhhJqo9gr8Dejbqu5aDSxkfaAKmgItIDL6ilwrYd9rvu3XsNmTnz6XWDBw/eFQ+2ZCIVSkr8uszMVYVud3rVyJF9SWawf0ZUGRq6D1MreBzjcMQbhxwXBASB1oeAkAqtb01lRoKAICAICAKHDoGjcOuHYH+EURuBBMLfYa8fuiHJnVMIAUYWUGSTZBM1NbJhao58LV5zN5qlAZkKozamyfBZCm9Mj6G+BiNeWB2A0Svnwyjkp6bV0AH8DrYM9jZsFUzSY1LoYWhsKDFIhfBLGLW0PD093XDYYcVT16//PlAZYvp0v7ZXL00Dv+8X6YzGwjSr1ZReV2es0OvLvNBNUGw2azgxFejfarXxM73DYc7WaqvrcA/7sGHDPwVv1RPVHfr97W9/U4kNjdNp0qLMpeLzeXRO596asJSNFoC0DFEQEASaCgEhFZoKSelHEBAEBAFBoC0jwF06KrX/CcYf5AxFp4AiFdtbe+PuKaMluOPeB0ZHuQT2YBuZf6z1ZeTB5TDqaFCQkxEGbExTYFTBLzCSAnT8S5voQaGzORh2BuwPMFV3g4QCn0euDcPYa5roftJNEyNAUiE3N1dXXl4eiFgxmYoVo7Gi3m/2CRMm/GHXrl0LzWZLB5/P/8ENN0y+8rjjTlR1GOqNyu3WGsxmXZbTqSnX692MbGm06XQZit/vyE1L81XX1Pjcl18++g2n03lscXHHKx5++OG31AuNRqPP40nzK4pN7/V6a1CFguSYNEFAEGhjCAip0MYWXKYrCAgCgoAg0OQIcPeZjhpLsX0Buw7WVA5ikw+2CTokgcLqE1SlHw5rDyORwl32TUEcDgveZx3+/g/2HCxR3YgmGOIh64IkAlMZWOqTJAJTFNjoaH0LWwljfvrBTE0IJxn4rJLYYBTD+uCYSDQwLUf0GA7ZYxN5Y6YeWCxvhPRR7Ha7v7CwMFysMXBBQUGB7/XXX7c+8cSTT1RVVVyCig57ioqKRjzyyAI+axFNr89EZMJ2pM5YMmw2PUiFMi/69G3efGw9cmHUKI1v0SKNNiz9gUQFiS+KwV4IY3pNRJP0hxR5eGQYgsAhQkBIhUMEvNxWEBAEBAFBoFUg8G/M4hoYnbQpsKda8KwYYk+RNRIjDL8nScCdUjV/n2UuO8FUR5lzJonAHP4XYXSW1cY0EOIxOHgNP2d/DJtm2P6XsC0w5oXzM+6it4P92sLw45jPhZFgGQgrgJFgYQrDWthXsNmwVCKZmHoxCsYKAkybYPoF8ec6MF1nOWxJ8LMWthxtb7jr1q0zVlZWmgYMGMA1fQLG7yzLTdb7t6ik5GNLZqY7u6AgfU/fvn0p7tlo8/v9yjvvrGpvNvts0ElgVIuQCm3v8ZIZCwIJIyCkQsJQyYmCgCAgCAgCgkAIATrgLLF2Kox57VcEnbKWDBGjDkJhzXjNHUw6yGq5S1at2A2jg0zH8x1YIiH03B0/B8YUAJIN4aU0o/HirjnTJv6bokBy/MNgTC1gVEIRTHXKGZXBcn+vwpjSkAg2h3qajDoZDWOKBquTqGtDkoHioqthJIukssShXqlG7h9GKvD7eUrwGeTZfD5J3IUay0QqSnqu319bnkiVhrff/qCD1aqrAWHBvoVUSNFnQIYlCKQCAkIqpMIqyBgEAUFAEBAEWhIC3J2ms8V0B+4G3tCSBh9nrBcE58Q5Pg9j+bimFvdj30yPOAnG18XBMR2Ov2p4PkPx6Zwz9/9Q7fKTOKL4IcdEAcSeMOoTkGhRnW6VYGH6S0sgEeI9qiRNGHnB+fI114ctPH3jMbxvaREl8ebdYo+XlKwzFhUFIhXo+LNRkJPrx2d0bvh36ABJBZJmJJ5IpLIcbkSbO3dZena20y9CjS32UZKBCwIHhICQCgcEn1wsCAgCgoAg0MYQ4O4f8+E7wG6EMRe9tTXuXtNJZuQCd6u5Kx9Se2/myfLe18OuhFEAkk3VZWBkCJ34piY51CmpqQx0yChweCRMrbpAp/p72MrgGOhUtQXHmhUqGIVDjQiSDCRV1LQXRmU8DWsLYqTN/Njvf/czZ5Ya+vRxmPv3718DTQVVd4GlZUl4qiKdY/F67gGSCtvQB5+HcbA50SNOsGLF/k9UrhQEBIGURkBIhZReHhmcICAICAKCQAohQKeTYe38oX4prLWXibwXc/wLjFoI/WEHW2iREQLUq6A4HKNC2LgbS5KB5AJK3AVKJu5PJAOdI/b7exgjJhgtoQpO8j6cM/vlri/1BQ4WqRKcZsr+YTlMprIwzP53wVHuCa4DSYaXBKuDu3aNkAocBEk5pq5Q54Ot1mQyv3LPPffd27dvn18SSX+A+GJ7u91SN3z4idRYmQhjhRuSenmwiMgcIRUO7rrL3QSBVENASIVUWxEZjyAgCAgCgkAqIkBCgU4sc+gpdBcuSpiK422qMZ2Njugo0oHgbvWh2pVWSzMy9FrdMVfnSCeH46uEsUQjUycolMimg9EBopI+hSazYHSGzWEA8XyKKn4GI4FAjYzmioZoqnVJhX5YVYJ6DFyTbmGYcg1YfYDinW8E1yYVxtsqxxCDVFDny2gbpjFN0ul0nbKzc1BMwv5lXV0tNU5itmXLlhWiZKQLQo38brE5YPwusbIJvy+hJqRCPDTluCDQuhEQUqF1r6/MThAQBAQBQeDAEeCP8s9hfWBjYKkqInjgM224B+5Ks4QcnQmWkkwFQoVRDExPYI43ow0yYSQLCmFpMJU0oNgkoxuoiM+/JB8Yxk0BO5JE1MbY3FzAtbF+mS5zEYykz9GwcO0JVgkh5o8K3k37VCRAKgRv6FfM5ozL09Mts0EqaJxO19u5udk3PfXUyp+s1m0R/oDNlq21WIxKVlZtns/nc9tsVkYqaC66aCBTLDwgG0jUBVp1tV6xWOxcawiWFjgGD+7dGrRFmnaRpDdBoA0gIKRCG1hkmaIgIAgIAoLAASFADQXuxj4Mu/WAemq5F9OJV8XZTsBrSQdouWt5MEauamMwxaQ3jGVISfSQ5CGJI1UlmmgVkKKgNxgMFnbndrsDmgp43+Dv+7o6k/axx+4988svv7jL4XD2IUFgNpvf6NGj99O33voXRutENBAL2XV1XpeieOseeujeo7/55sul6HvNnDklJBcDDSUn/S6Xy2c0Zmvtdr+aKtFEs5NuBAFBoKUgIKRCS1kpGacgIAgIAoLAoUCAugL3wCjIeN2hGEAK3ZPh7u/BqDfAnWjZkUyhxWkBQ6GOxRQYCTpG/XB3myTDLhhD6RfC/geT1JMkF5MCjBaLJfCb3m4v8hcXu1TBxlBPDofDv3mzWcnNrbWCe3Bfc81Fx+7Zs+tFr9fLddGAYNjw2muvMcpEU1hY6Nu8+VhfZmZpoV7vc5WXH195ySXGeR6Pm5oaJFZJsEY0SX9IctHkdEGglSEgpEIrW1CZjiAgCAgCgkCTIcA8/i9hzLlnzrg4OxoNS04y/eMrGHOyBZMme9zaVEf8bg2BDYaRrKJWCcLnA5UlfoR9DfsIxrSbgy0Q2moXwu/3K6tXr85Yu9bsuPbavm5MlBEkxJolXtmoJ8LokgBhGKWpsBMfUcy0wZKSJSUlluzs7tqhQ49mpRRpgoAg0MYQEFKhjS24TFcQEAQEAUEgYQQ+xJl0eM6DtfZKDwmDghMfhN0Bex52dTIXyrmCQCMIkGSg6CNTa+i49oRRVJONpTupyfAxjE7vOzCJktmPR6kBUkHtheQCKztQE2ND8O83UaQC01ZYhaUO9kdYhFAj0jCY3qKHqKOszX6sjVwiCLR0BIRUaOkrKOMXBAQBQUAQaA4EWPXgVdhsmDjO9c1sk8AAAAFpSURBVBGmg0cHkLnVS5tjAaTPNo8ABUKvhLHSAJ1ZCqayMZqBkTLcYV8Ao+aJtAQQiEEqqFffiRdM+WLUyLpjjul777/+9djygQMHVuA9dTJYHWUwjOkVTFf5k3qhkAoJLICcIgi0YgSEVGjFiytTEwQEAUFAENhvBLbjSpYjpHYAd0qlRSLA3GtWxKCzUQyTNAh5QpobAT5zqh7DMLxWQ/aZnvQ9bBlsPkyqecRYiY8++sianZ3t7N27d2Pf2R64nJFIY7KysjUoQXnn1q0/hmso3IJjf4fRh2DUwijYW0IqNPfjL/0LAqmNgJAKqb0+MjpBQBAQBASBg4+AKs44Freee/Bv32LuqOLUlqtitJjFaoUDJclAcuEM2PEwa3CODvwlEUhygfoM1EWZA5OwfICQAKmgPipHgVB4EyUlD6uurqK+BQkdlYhg1AIJnJHBk0ctXbrxDYtlu0HSH1rhN02mJAgkgMD/A2X3p5RdhpWkAAAAAElFTkSuQmCC">
            <a:extLst>
              <a:ext uri="{FF2B5EF4-FFF2-40B4-BE49-F238E27FC236}">
                <a16:creationId xmlns:a16="http://schemas.microsoft.com/office/drawing/2014/main" id="{73AD1C97-D1F8-48D1-B347-2439A9E9AD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sr-Latn-RS" sz="1800"/>
          </a:p>
        </p:txBody>
      </p:sp>
      <p:sp>
        <p:nvSpPr>
          <p:cNvPr id="20484" name="AutoShape 4" descr="data:image/png;base64,iVBORw0KGgoAAAANSUhEUgAABBUAAAJYCAYAAAA9l96PAAAgAElEQVR4Xux9CbzU5Ln+ZJnMPmc/orhQsWrBuoEKKGpdUBTFquCGxUqr1mpra+1mW7Dbv/e2vdVatYveVizqBZeKC7K5XBBw11aoS7FXFMHD4SyzL5nk/7yZkzlJJpNJ4AxzluT3+8Qzk8mX782X5Huf932fh/G4m2sB1wKuBVwLDEoLvPDCC5HGxsbs+PHjc1YnuH79+sAtt/zsuFWrnn5IFMUW7FtAW4H2CNqDaAn196tWvYTvY57TTjttp9UxZVlmly9fsxfLZmLTpk1LWu1L5xmPF8JnnnnitmqGXLFiRbsgCLmTTz65x2rf5557zp/JsE1tbaHOCRMm5K32XbNmTRO+56dOnbqjypgYjGmU3y/F0X/JJma/wXmGJMkfPeOMqZ8wDCNZHdfumJYtW+ZjmFCzLCe7pk+fnq0y/sZcLifA9h3VbPr00/+7dyTCJY4//vi41b6PP/5q0OtNNsRiUztmz2ZojlTcivPEg3lyrOU8wXXicZ3aYjFvz+zZk9PDYUyLF8tcNLqmPZ8P9Z5zzoTUnp779Z4ntbif99CYfoxr9cO+63UP/v2Seu0GeO6HcdxFXq/3zEgkKiQScQ/uVeoqhnYl2sPGObNs2YvRQCAdxHNne5X7+eXGxqaJopj3JBLKIyqD9je08Wif7fst3ecbgsHgm3PmXLnw858/+108T97EZ4eg0f1K+34V7etoUbT3cD9PNrmfZXy2FW1f9Zx2Z+4vWCCz48Z5GO342tufZ9LpNOfxBNo4LpcrFAq99D3ea2xnp6DbNxKJs3h/+SRJiLJsLibLjaLXmyjtk836WI7jlL95PsXkcmyE5zlBFJPd9BneKyyeRcr3X/3qvOt6e3uulSSpkZ7fLS0t72Wz2RhsOrHYf9P/u+OOe35H//+tb11/3scff3Qn9ksvWvTIWLwfZDzXOhYsWGD53K9yHd2vXQuMOAvobugRN3p3wK4FXAu4FhjEFrAJKjzl9weOD4VCke7ubkaSCu9hSEejmTrNdp3F3VlcWpnUrgM+wE6Ackr1HtMecqwqmr/eNsVCfUgAJSN9ngxhUIHm/ufQAmhPaW+EWs39733v4B93dHwSjcdjf0R//6h08zmxaXt7+wo4wHv39vYGcbwxLDYPfHU4vQSu5gH4Bln4znCiPcFgyJNOp4Bp5ASGYbMPP7yuWXsOs2efQKBo+KSTTjn7O9/54d+9XlFx6vP5PDdjxoxuHPrDpUuXHk6fkdPOMDKP4zRks3LK7+cyRec9h/71Gznw+DggSSzOUeqq9hrlOLmR43gcqmAJ0vn9Pi6fl5okKd/D83kCIQj4UDb0KYliUPm7+Hk+lM8z3nC4oPSfTgekaFQs7U+fzZhx7nXpdPLH0WgDda7YCsf5+uLFi/9M38PW0ubNR0uXXOJNyLLkD4cbj1+27PF/TJkyJQG76Y5VbYzu964FRroFXFBhpM8Ad/yuBVwLDFoLVAEV1uDEp6CxPp/fE4lEsAaN/zCfz9xuNSAXVBi5EehaOVZ2o/ouqGAvS6fe4JMTB9guSLinx4QoM6Lm80trXJ9vXZDj2GgqFUU207jC2LGvsR0dHQZn+SCPKMY4vz/TCGebSaUEJQKubj7fTgbgbek35JhnMn7sG0vh83Qq5WO1kXX6nRpdLxQYAAEpP8MEFAfY58uyiODr1uAUhc/nvYjGy4ius1lRlNOPPLK49Ykn/vZTPN/X3XbbHxbSb++55/f7vfHGq9MzmcxxcJBPjsV6A3CycUz/yj//+YG52nOeO3f2MpznEfvtt9+dv/717bfhmEo2k9ebly688MJtGOfOBx54gDIbFKedAASWDaB/PinLHLIkYsgK4MuymsiBD4WyoUzG4w+FuE76fTKZlLLZFp0jnk7n5EikBxH//kyFeHx/ub19h9TRcZJu31mzPNLTTz8NcMReNtfKla80sGyv/9RTT/2k2kv8U58a+9NkMl7ANf8l9jUD3CkbL3DggROa7rvvt9LWrVtTs2fPtszmqtan+71rgZFmARdUGGlX3B2vawHXAkPGAqtWrWqRpCDHstpFXcxz/vnnv4y0zk9RJAUrwLcvuujyi2bPnotFkdyLyFJpIWQWucnn+YbiorIYsVK3ri6/bgElSRkuGJSbEgkhiRTTUlp7/yKx/7dIAw7zfCSQTnfpyg8CgQAWcfqFIzmgPO/PdXUdoyl/WOIxLuDq7QAPB8fKONHrbVMXVNh9UMGYYt7c/HKjIGSE7dun6spkKO28o6ONjUS2aNZ5zW1ebzwNJ1PnVMXjjWwg0J+KDoc3nM1KfvhYirOo3ShFHfe7JiWdQTlPWvT7/ZT6X9piMZ5Bun/JAadIOs+HIkhVj1P5k3ZfbVo7fS7LOZQecQKcbMWpN3fAo3DAczgXponjCimkvVuWEwFQ8Ho8HJxQTxfGb5nWznFCGEkBjOqAV3phRCJhJpnMNAeDEtLqpTw56trIOv1Oja6bgApl++bzYTkYzMIx77dpJ64Ay+qfzXRcXAcJ18FLz/OZM6f9FvbtWbt27dUUddee75w5vsvw3b2I1FOmQw4lAShF8NA+dG3o/99HG6v+BhF8lP6MslX6g/s5DLtHUCK2vVpUH/u24jpLZ5wx2TKrQS2namjw9kyebF1OtYvPaCoLORjt22gqGPEy/p/KIjZh/IePHj066IIKlWa9+7lrgcoWcEEFd3a4FnAt4FpgkFrACCrMmTPzF+l0Zi6wBC/AhNzXvva1Q5CmmZJlv49l5XChEOph2a4SOKCtMVWHiCgY1QMjfZSx5BTguDDeD1nU1Rd6CwXJktOAZX2IwEnoP1/mhBhNS1E4UeRzDGOdBktOAGgdogjedWudALOFuyxHqG4Yi+a4zrGBjWAL5StlkySR06b2Wl12oxOg7pvJZCWk2+oibKLINSOYR46SpU2tHKvycwmEka3rFYS0LlpqDhRxLQCeshyXtewfkcQA5gSlVPfAH7GMwlUCn4znaYzWWtkUkdUoeAq8kUihjKeBjqP9rSiGmhlGpDFZ8nlQWDWXCyDdXQ+omZ0HIq7KZEDdtm6eJBIcg7TrkgM8EPOE+jE6w3Cqm0SR5klGNyY1Qq2es5oC7vWy3ZhvltdJlsUgzweFQiFnyVFCx8YcaclkxCSy5qlOv+KGeQeMgIdjL1ryadABsF+DJMl5Y1o71aVjvpcc3Fwu4vX5clFy1Km2Xtu5Nq2dPjeCCmb3HOYLHPCglEwWWv1+TwY21M39ZDIM57w/FR74ZiCbTYRRst9FTjo55cgU0N3H8Xgcf88qNDauV/hEenom68aPSLqs5VcZQmUySP+P3syyHNvT003lB1QeQut/mluU7faS9nrUk6OlVjZFpsZtPT091+Eaq/c5XXu6Zwhkp89EtCaACmkXVLB6OrjfuRaobAEXVHBnh2sB1wKuBQapBQzlD0Q69qe+U6Xa3cvQlBregYhAU4QKC2qNJTZxo0dnWzs70/FsdkqpDrafeKt/V6+3BZkKclmmghkZl9+fbvX5pHxvb6iUKWFMK6YjkwMMlyWEjNxurQNslmIMBxjgA8sAZ9FlX6D+Vueoqs4iABgAMZTaW3mrBCqYRU3JWUTmSF6S0lVAhcqOVfmZ+ENaEjL1e5BH6sZU/JxthnOXzGRyVaO1BNQAlOoyRlSN/dsFn4zRWiub8ghe05jg2OqukzICJRun33yCEG4WBH86kei0JH+sBKiZnUcl8AkZNTJFUfttXASfdmee0LGMznAiITaHwxE41Pp5okao1f7Taa8ARx1kdfEYzk3ngBtTzIl4MxgM8L29rM4Bbm3NyXCidFHrQKC5TRTLMxXUunK1f9zjkUTCF0qlJpWRClKKujYqPVjLH4zXfyCekcZj1soB3kM23atvPGWlA8MQVAjjXRQHmEjkl8swbnr+nItGAKt2ex/vwYNdUMHqKe5+51qgsgVcUMGdHa4FXAu4FhikFtCACgJOkdJGkcLrORttj5CQ2a2V38U0VMvIqusEDD9SQ7f8YffLH4yPqlrYtBb3857mVBjKoALUbNp6ez3ijBlTdVlK5aDGYgGlCi2yvDfUZD49LNRkagTUHAu1hxeLoEKcwGR6n2ozFv6Jv8eRfQHiTUGG4Ftbt04Bp4K1Qs4gXTa4p+VaoG4WcEGFupne7di1gGsB1wLWFkBN6Wdfe+21RWACV6XEXsEvjhnKC2a7UTgXVHBBhXrJZNbIsfHYnfv1dsCHI6hAsru9vflGlGXsgKwjpbpX3KjsDKUyDPazLOciMshJk06B7G4DZHePsCzTcSJRWwsy3VqAT86f0QMrZazadMOGqZ8sWGAt+4tMhQSyf0IgtaTrTmUfBNisQvs5GmX8KbwKuO6znn/++eVvveXPXH21tZSxu35xLeBaQG8BF1RwZ4RrAdcCrgUGpwU+h5rhZ3K5PGrAFUqDd9AONTtV54s7j+e00461rJeut2M1HMdUb2ex3jYdHI7N4J/79Z4ntSTgi8W8PbNnWxPwLVv2YhQkj0E49WXlF8bn34oV69rB+5jDvpaZT/W2ab3vPSdKCbj+o8BZkT799NPLypS09l+27D0fw2xrjsW27wTRrq5Mx3id6nnvE7npG2/MPuq551a9EosV6VRIpRMCHxL+vf/RRx/90syZM98GzcSYE0+cOvaGG+Z3b90aTLigwuBcGLlnNXgt4IIKg/fauGfmWsC1wAi2ACImZ4PA7IlsNgdSRdHyWf3YYy9EfL5C+MwzTyQCrulo/0bTlUiopqxFaq2TBevq1Rv2kqR4ptqCtd6L8OEYra23TVeuXAmegggk4CZVlYBbvXo15kkD5slES8cGzoofDPRNbW2hzgkTrCOLmPtNuA/4qVOn6lRKjI8ZWZaZ5cvXjEJUOw5n1ZInw50nLymkhoMdpBzpoEI95ynx9TQ3j1FUSsA9s8OoSqLl3iF1EchUtgaDYYV41qgiot6rKGWAnGfIH4kwQSiV9IKIU9ZKdBpJip9+eukhDz30P8+mUikoHwkv4Z16EM6lmY4HjpAE7nkofjC5RYseGUOfyXISJSXTLUtKRvDyxB26awFTC7iggjsxXAu4FqhoAbxoWaQCUv2hh5iy999/fx1b9saNGz3d3WOVz044wc+sXZtR/r+paXOZZNemTZvk+fPnK99Xk59yLwktamQG2uSbofbwKSyAVsIm09DOQrsI7VdoCkkjbbRgvPrqa+e89dabv8Ofaq2oaWbDUEnBrrcDXM9FOF3Tekb2qP9apGAPR5sOxzG5997gLz0qSotu4rVkumYkunQvk9MOYYsIFHoAwBVlQo3SoPSZ6sBr1WyMyijqO4cIa3t7ecHnY6DokVEUPTiuKPNp9v52olIiCGwziFsV4tmiioiA9YQe22PZxkImUyiBClAfyWtVebQqOURuCvWRxmuvvfQXn3yybQ4yFP71yCOPHHbttdeOgXTkW3jX8n1rkp/ffvv6W448Ugy88QafdjMV3JWYawFnFnBBBWf2cvd2LTCiLPD4448Hm5ubOZLv6u31Mq2t5sOnxQjDZEOiyGSamljLelU6Ah2vWgRwRBnaZLAEKqxbty580kkn96L8gUAael6rCzbSpFfZuxVQ4bzzPv/mjh0dn8LnpDt+IBr9pkwpwAUV1tjSYHedRTcCbYfTwZ0nQ3OeEB/CuHHzdWtgcsopit7YuLWxUIDwpiddltFiVLQhNRtg7xmohySsHHWj9Cn2Z0lK1Pjol6QezqhSYq74god7n+xvLpeOcRxvWX6AbH8/knQsZUJVGVCtmk1RGSWLd0m/NC+dM0AFkuT0Yt+IKCbjyAzIqTKf2jF1AsIgCU9VpcTrFTu1qiTx+P5ye/sOqaPjJCXgQOoilCVk597bRZ6MN9DN6L5zpFqIRWir0V7ve3cq71OADdlqJR0jfY3ijt+1gNECLqjgzgnXAq4FKlqAQAX68pxzzilJChp3Juf3j398jT/ggGQrEVadfvrhqSVLlpRFKyBbxrzzToQ55JC4DxKBzPHHHx93TV/ZAmTXFSs2NF1yyYxXcrksgQWU4QHZQtkry5IHqeTRL3zhC1PPPPPM15555pkrurt7/l88HusFaLDftGnTPsDvmw4++ODDfvKTe6gUorQJQhJs4R4xn++XdDSTn4OuuRCL5RuiUW8v6lBLC1aj/BwduLn5ZSW1dfv2qQR2lDYz9uxhKFc2ZAj43Aj0wEegBzOoYJSJbWpat5fXm0/BgdM9e8eOfY3t6OgoPbOz2UDA5wuERZHv4vkOIrUrbUanOhjMUUmJJ5USdEoFRplYOJxIV/c3smwsFQqFdDKhRplYyJ2GZDnq4/kkKd54zBxwnk8xuVyOJQdYFAt4PmV0RInksOfz3tKY/H4fwHGpyetluyH1qRuT8SksCFwQ2WECZGUteRrod4ioo/yDS0pS1lSiVnXUjdKncMIlSN7qMv+QK+BB2VvBKJGrldRVz5Wi7+l0iA0G5aZEQkhCqhU+fk6ORPQyorQ/gAEab9jrjQa3bj1KKT0ySoNqbVD/Ejl7pU+7WNJCfs+DaEehNfSNW5fVZ5ByNk4P92/XAq4FKljABRXcqeFawLVARQuQE+LxfGwJKtCPnZD6oWRCQKTC54IK1hOPQIW1a9e2fuUrX7nwo48+upP2vuGGGz7129/+9i3ACyEADBKVp+BfRIG8nN8fkHw+3/dvu+0PC6++eu6PADBcg4Xrmr/85X+oXKK0IfCEKByP9XihIlBEOzOMh2dZb6OdRbiT1Fav19fEcekU6uBL9arqwlt7nn54AdmsEPb5+J5MpqvkBJgtxnleitBvRZG1BKokSeQYhm3IZuWU38+VnAA4MTJF3rT9Gx0bq6ulpgvjOljW/2PVL8D5isIRi2GhbxlZzGQyUQA/3kikYEmoSecFf60Fzo1Sg6yeJ0UN4/GIbkxwvgLhcC6USjHdFD20GlMlZ9H4G0nKcFrHRvu9MXILm4ZRx0ygYtUxZbNMsyynRcyDIrNahc3KpkZnFYcII2LsxTlYSvVRVwjCtiANOwOb6pxVo4MLxzPIsik/wwQUB9hqw/ibQqFCLpMRdMdUHWT1t0jV9mrTyrXHNNaKQ6QgAJDRZ9cBxpgSlFZudZ4cx0K6lsN94gGooGRJVdw4TkAtep4RRdny3otEwkwymWkOBqVYIiEpzLPqBqBDontQ/VuSokE8E/y5XEKxqdk9r96ziYTYHA5HcC+ldfnx+XxYDgb772lcT9Tzy1GWjSv3XjIZlrJZUefUq+AqAIkGugYc16NTfzBG1encWlo2jKI5QkCNlaPuNKpOmQHVeCqoBGLSpDVQn8hAfWKaLfUJO0oJpH5hp38n7/1BCr6FcQnpmU3gU8kfckGFak8y93vXAuYWcEEFd2a4FnAtUNECxAKOL0WUKphGYdQfLl68EXrZOxEBr05uRIzRgcBWr1v+YD3x1PKHPmmrLdh7G9rRaOvQJmt/DZUIzxFHHH3++vVrH+37/G78Ow+L460PPCAeoN03Gn21HU54rqvrmFIUzqwWlzIVEDFrQLqqLlMBC3IGzqouE0VNbe3tZXXOolk6cDJZaPX7PXDWuJITYEbGBdABzhIXhAPaA6er5ACbRy2lCMi9EOWzByqwrJzCsUtz2ujUkb2Mjo3V1VLTheFY6SKwxt84iZaSs4joo5DJiJZARbEPttnvL9YgW52n6iwiFboLoMOAOItqCjZU2noLBb2zWD5+ySdJfCiXk6o64BhPA5zAfDXwy8qmRmfV4/GHyKZI164KKghCuFkQ/OlEolN3TY0OLs/LAeA3AYBVVccEmzcCLBBhAwP5YzFCrdoLiB+i5KEIxxXTyrV21NaK930eAQADEELW9a+mnWt/W0zVTyFVv0XXP+5TSmUvOdi4x0H4GgjH4+WZChT1VlPV6diNjesVosaensm6ex8OtkzAZ/87Quai0YEvPapNVH3gCUXVqHos1gKlhPGDVimBrtcI41N5DUOmrIWb0IirSCl/QEZOdvx46+tk9ax1v3MtMBIt4IIKI/Gqu2N2LWDTAnZBhaampnNvvPH7GydMOOyjaozJxNaO7nkXVLC+CAZQQRfZwy8hf+U5RD0CgQpnn33ecUuW3P8SPvsPtG9rjr4W/z9V/dvlVBh4x2Yw2pTmz5IlJQ4O5fL7fOuCABaiqVQUteLjLDMVKjmL5bN2E6cli9N+b4zcDtJopemNaLdMZziOaSiVyYwwB7hsrtqdp0PpmtbueSoI06ZN0ZXowaBz0O7rM+xC/DuX7mkq+au2lrG5jHJ3cy0wYizgggoj5lK7A3Ut4NwCNkGFuxFNnheJRJEynPozIl6noSeKgp+OViYd54IK9q5DFVBBPQhlMOxHoEI02rBm+/ZtJ+JviqwScKNu5Dw2oinRydot2HJYsE0zLtjcRbDGArtYA+za1OKWqbdNXVChvkSNLqjwv3vbITWsN6igkT2mjDvLzW72yauvvurdsSOJzDepu1o25bJlL0aJTBqyy2b9k6rSE2jkE43FGoWeuVUzNKuNw/3etcBIs4ALKoy0K+6O17WAAwvYBBXeBajwaQIVUMdPyg5qD6RCMNbYnQsq2LsAxE5++umnh/rKH4yZCupBSAFiuwFUIPUNVfWBCKgoo4FS/dsIWHBBhZGRqWA2y+rtWAxHB7wWY3JSTlaUHjWNwO4yoOek/n/58vXNJC8Ip07HP2DsnJ5nkyadgvr/BtT/HzGA9f/1BTWGyvO0FteUgG9SaoBTH6+Wedj/7NneAVUFyyypPQEUFSU5+3kULrmE+HDkEDhcvvvkk0/+gd6Z1YAKe29ydy/XAiPHAi6oMHKutTtS1wKOLUDRBUGomgbYC4LAyP77j7nlgw/+PQH1wL9BRyvRaOHgM3YKRvJAY+MhbLWFpeOTHWY/IOb20aNHg617a6rKIuzmxsamqTNnXnjjvff+aSPMcC8apXSSTNY0NFrsU90zXZNpcEJGoS47NX36cZYEeIsXrw9Eo/lGLBh3YHFlKRNq17FwsgjFYh3yZ/7oGWdM/URbm212me0Si2HsPLga2hoavD2TJ0+25D+ohbNY76i6CyoMvPqDs3lKDnAMBHynWRJVuvP0VXCpJBtisalwQJk97oAOhqh6IJAO4rm7vdprbcWKde2g3chhX0ulino+e+i5v3TpurC29MqoOFIc50Eg242B+FWvKEJksEY5ayJhBWUHyITzjaAjSYGIE0S1/RKdBHQha1LxcejzQsEblCQWxNNFPpd77vn9fgiCBN9449WfIxByXB/pce4b3/jOuIkTj0vZyf6odm3c710LjDQLuKDCSLvi7nhdCziwAEXBIHvFBQJ5EPuVs8UTwRdS3lM+nz+1ePHKQ0mCLJ3eLF5yyaUf4iXd/uCDIq92py4O7chUOjjFYburA1DBU4xWWpYfEDEYZS/sgxpc1s6CaSg5oHbTZYdSBNguUEKLYUQLbTHAD6VrOlQiwK5Nqz57Ss/oWtT/494nSUt+6tSp4AmpvDkBNIfyNTXKiJJFyIGHmoxfKxFsRrhL+5IDHw7rlWdMVFRKMp9QaGn2ev0AaNMZkvhUrwDHRSHp2f93Ps96objTMFAksUTCSpKhgYDQyDBcQpKSaa1EJ6n5qIoipATi86WCIPP1h0Jc57nnnvt9SHJ+F9LKygbQGv/H/POggw688Je//OX7RFTa0eHLzp5tDTwP28WHOzDXArtoARdU2EXDuT9zLTASLEBREJLhqzRWVboQkl6r7rnngW+qEmSXXXb+ZiziAvff/+g+Zr+FBFcKqf02WO1HgpXNxzjAoMJT6GU62j1Y2P9wuIEKrgNqr6RjKDtLlZ4E9YzA0jm5Nq0vqGADUHUEahBIh6h6yG5U3e/PNEKmlIFUrKmiiM+3k0mnQ2xDQ56DX499Y6lQKJQ2U7yhExWhT1soNOhkSrVR936nnYPT7mU5ToZTzWarKc84kQg2Ks+Uq6j0y3wSqCBJQZTXiUmtLC9J2qIsT1H/oP+Hww+J4ERYFH1dJGdrVByh/eLxOJz7WQUjSWylbBV6R0ajo9ohvdt7zjkTLCWSqZQTWWoRZL5tB4jwAbrbD40yQVagfRWtpIjiBj5G7rrLHfnuWcAFFXbPfu6vXQsMawtopZWMEZDvfndi+MMP/74DL2j2hBNOmPCjH/2/nSRBNm/eOUf19natxeexJUvW7q0aSE1hLOqF+zJu+YP11CF7NzePAcFiUW4OvBVlacBq9gilCtOiMZcL6dKqeb5D+c3cuXMndnd30zXJrVixZqwoxtNY6JUWUepiTntGlZQCzLTY90QNrJW1XFDBBRXsyNkOtAM6XEAFo1JIIPCaD4+KJlkWutPpo3Uypca0daSWNxQKgoBIdVmmAGT52M5OobTOLEpaspC09CVUZ9ssrZ2iyrkcyVrKvVo5WdXp9niipcdBNiuGAwGZlyRvWfq/JPXoAHGGibYUCpk0y+ZSlBJPTrnZc6UW0quRSJhJJjPN8LNjiYSUR1mZjMh+mawryzYiwM4YQYVS1F09X4q+B4NZCXKizXDsRXABxMxkRGl/cuDx/vBqJYLb29ulzZuPNvS/xEOldrW4T5xwOtjNPqGxUfZLNsslZs48Pm71jjCAf3/Fvhf37b8J/47X/tYFFYb1stYdXA0t4IIKNTSue2jXAkPdAgQqbN3aiDRAU71mVdbwQbyw52lqYOdj3D9EewXtGKMN3Be2vVmxYMFzSOkttNDiF5UNklXGiCyLQZ4PCldeOfv7qVTq8wAPRKR2sjzPvXfvvYtnUI9z5lzwGg4y6oADxjx8yy2/uQluAJE3VtycLKyRghr2eLJQ/2BKQAUdmGV5gBr9H4EjAcORGxHZSjBMd8lZQbapDEdDt8A1LqytzhWr8CaWLeQYRtARwBkdEioR4flQRBSTcQGFyP0L9P6omvoZ0oWjiIB5I5GCZf077Z/Pcy0YK2p6s7rx03fJZBgLf1FJtExs5BgAACAASURBVBXFQiAczoVSKaabonVWYzLWFVfal8C6lha5accOIYnrbckTUav+g0G5KZGo3j8imWHUQfszmYAlqR+NVRCSLZjDIkUhrewEh0mAsxT1esVYPB4pXVP6Db5j4UuV1jkDcU1xf+mOiSh1oJIDbDxvgINRZIgzcGp1Y0okOMbv95UcXLrXgdU2ZLNyCinjuvvUGLXm+XAAKeU4h4RSK67dMMeR9s6Wxm83qo1z4fJ5qUkU2W4w5lvOU0HggoWCKOB+tazpL15TtpnnvTBhtuKzh6LiuGYCAI1wOs33sGyXrn+MSdKmuctyDtwrnIAHS1mmQCaTlcLhQl+SO91/XDPAEqq9T6pOudFmSIuX4Nj7dzWqbjweQFiZOGEWL5YRVbcH/jnhc7Fb+uVUKcE+p8MKcDoIg5rTga6JCirMmHHqf4hifhQ+Ik6hC/qu15fx793qtaM1Sk+Pj7n88mmWhKJWzyX3O9cCI9ECLqgwEq+6O2bXAjYsUEXS8HM4xDNo5HC1GqIAlFo4Gu0naD8yduWCCjaMj13slD+o2SPNzS83YsEufO5zk/6N61Yix4TDg3pRcu7Z1/H5OPpuzJgxt9911123aDMVVIIs7ZkFAoWAdmGtfmd01OhzOJSNPp8kw7HTOUvoQxcpJH4OJEggXZeHsySVHGACTgAq6KKGTkEFWc6KAFY00aoY6oMlXf+5XMTr8+WiSBWOc1yu5IAa639pTMYUYOurxjb7/Xwyk8nporrG3zgBajhOgAOeZ+hcrfrmuDCucLYll5NjHCfqnOo92T94WXsLBamSSolyKpiOkDrl4QSKVYEa4EwI2SL5JlewTGtWHWCvl+2GE2npAA/ENYW/i6hxrOSoyjLQAFYOFwqhMgfYaH9ZjgD8kJAKntRdUyOopoIKOG5KlstABV3UGoBaCA64D8lMZaACCFmlaLQIaNGmjWprz43S0wHIlEA9AmrgWzegDr6X48qAGgkEeKVjUqYC3Vcc16MDiuLx/eX29h1SR8dJpX2bml7fy+uNpfAZxl+MipvNbSdR7VpE1YdSSYubJWZfUvPKK896c+fOzoMkqWzanY15SCWCyuYqVNlbo7h7uRYwWsAFFdw54VrAtYCpBaqACh/hRyXgwLAII8dC0XtGI1lJ3eaCCvYmnA1QAdkBnj+hTYpEIo2I7vFdXV30GW0fop2MRgulg/uuB33+D6SLnuFyKiS7pk+fbgkADJSzQlJ648bNV961lUpKzGaEsa648qzZBJWQbGtnZzqezU6xdMDr3X97+/MRrzcKRZOjPql2F0Sjr7bzvASC2GMsI+BWqfrGUp2Buqbacx9KDuhQKRNSeTJisZadFbLkSpdgpF9TF1SwDypcccUZqALsRtqfDlRYhsl0lvaedkGFak9n93vXAuYWcEEFd2a4FnAtYGoBC1CB0gTnoVG6aTP92ECC9AI+moxGb+7T0Z7VdnDffStCUKCUXGZl64lnA1Qgpxi1zJTmHSkgYsj19Cj+F0Wrv4l2h6aHh/D/r6P9rBYM7O7C1v7Ctp5Sea4DXF9SQfc+sXef1Jt800mmBKm0oKyFgaSjZUkPgYuTJp0ClZaGWDU+IecypR7IlB5rmf1Tq/KL2gFVgjBt2pSOasszuxLJy5a957vqqlPv3r5922XIzKHD0vsTmVOe/0P7lLYfF1SoZnX3e9cC5hZwQQV3ZrgWcC1gagETUIHqD4kv4bNoBBgchfYP+rFJDejL+Hhi34F1REgEQOBzEYswy5r+kX5ZqoAKZENKoSYAYX/YNFtFUrJkThdUCIHYbM9lKmjncb2d+nr376RWvHbOiqX06pC7Tx577IWIz1cIn3nmiduqPTPt1t87kV5dufIVyAT2+k899dSq2Sf2HcBlIIq0d58uW/Zi1H79/zrU/+eGTP1/LDa1o5LygXqt7QNVu6yUUCpfMZtfuKatxIdzxhmTy8pvDI46D36PtoYGb8/kydZSjXvoOXEgzm8z2vYFC+TR48Yp2ZUl+c3ubolPpbYR74IHpJbMO+9EdP7SRKxuQI6pfDZu3Lh8UZbS3VwLjGwLuKDCyL7+ZqM/Fx9ORbsHjYj43G2EWoCktaZMmTL+5ZdffhIyV/vCDOrzggCFi9AeVk1TYRFwM75fgMajLUSbS/u7oIK9CQU78ShpCKxcuTKJKJeRJVxdENG14ClaRozo1aJVWDwhWrYG0bIMomXWJFQrVryJ2vfe6IYNz3xi0r9uEEN4YVnxYgzHtGoXVBj4TAWKasJZamprC3VOmDDBklPCLqs9AbrLl68ZBd6ROMDXMvJP7aTtv6bb4YCacxSo+9t3QGtDKlgLoGgPOaCD9jnxxBNrmhoaPCD1nVqmvmE86cEEKBsVR/rPdQlUj5ojPB8JpNNdO4wKIlpOn1TKx8pyoVkQ0nTfJYyEp+oxidz05pt/dOKHH275YzweawDXTgEggJfOIRgMPXj33X+lzL7SRkpKRP4ZjXqqZkrQj5D5kHeDJPbWNe5ew9sCLqgwvK+vndERiHA+2hS0A9CUdGpsRLZHtdiWxF92OnD3GZoWoEj5l7705Q/AlDxakmQZ7+GPkGH/1PHHH3/zjTfeqCx0QTBWICIuba30pk0eecECRusEqwj+Uvxkpgsq2JsPf/jDq97DDsv4AexAKUEXBbkTR7gUraHvSMxwdBaKTr29FNhaOCvDEVQwlClZRtaG75wa2EyFeqfqD0egyIlSwUgHFew8p1Rel6amdSDKzCtEmXhnMx0dbWwkskXnB5ATv307F1RVahoa8iDg7VdQIUfe600ovyFyXfjlUT+KCKAUopCPGtVJ6DNSIQGXCkuSmhDCiFUndPX5sR/IT/OWJSWkFMIwfqgJSXlJSitrEpASA2jvlxztOyfp3HPP/SQQCHozmTTUeGhZK4sY12NPPvnkPFL8yGZblOdhOp2Tm5u5oCznfd3dW5Xsm02bNsnz58/XPS+JABlxFpmeqR0dHQUAepbKO/be+u5ergWGtgVcUGFoX79dOftD8aPZaCehHYmm1MRjo9S1N9CI+I3AhFvQHkcj0MHdRqAFgOJzra1tafzrvf/+R/exMoHfL/gguR02Y3WfN++y29Pp1AVEjhQKhe75y1/+58dF+b1Mssg4/rHu0GlImbe3Z5UXeFtbmzR+vKmc5bC/IhVABZUgk8ZP5SNEhDl+pDuALqgw8FJ1I31O2Y3quqDCC5F43F75hd37dLDV/2vJVtUXj+qUNzZuhUoJBHo96bJMAW2U3efjGUnqbgsGw2XSs2YypZC/DEqSt4dkccl5J4Uc40tPknqgYcOGg0HWi2xCRVLTKCOq/Q3euy3w7xO7o1JDjjwUR5T3M8l7IjsgCplQieeLoIJRxpM+IxUSlKiwONcmJNYlQyE5bVQcUc8TqqsFr7c7zPOykqmgBi7U743kqzSnIOmanzFjapmkqGbs34L9fon1zJt/+9ujqL6wLr9QwVc7WXoE6tEa5pxzzrEkyR32CxZ3gK4FYAEXVBj+04Bqr0mn/ky049AIMCDpNtLfJRBhBdrf0P5uMAWxxp/R91tix3W3EWYBylS48sov/QPI/meAyj++dOnSWUYTqIsmn28n5O+Civ48LZ5CoYROHvD+++8PLVy48CMCKpqaml+PRhtvO/DAA5686qqryl7EpA+9334Co0ZHtm7dmqqW1jscLw2BCmPG5CIIHGG9KMqItHwfUm7fpdTNI4+cdNDNN/+6lJoZDOawWPN4UimhG+mhOsk3+hw1odLmzUcDwDFXCjDJLjHjyahoZrvOQq0csHr3b9cBHUpRZRdUGBqkgnt6TlEJlVp/Xny26BU9xo59jUXkVvf8h2PIAEBmGxqkllQqLebzIZ30LN4feGeESr8hKdpMxt/IsrEUPtdFgLWRcuq/KKkZhaRmUqnpN3PA4Zgz4JxheT7UJIoFhKkztP4pbeSw5/PeUv9OZEoFgQsWCqIACVxLlRLqDA59Mxz7MulZo0wpavV9ksSHMhmhl2W7AFkIEuR4yzKLyIH3euVwPs94w+GipKhRRpQ+SybDiMSLst8PxF5OZRCVT7S25mQQ+xrL6pTsw95ebwDyt9FUKrpj1ixrvoDicyKG0rvTLIkiqZwSJT0DXnpn8zn1Lstyn542bfrnvvrVW14655wJlgCAk3vKVbMajqsvd0y7agEXVNhVyw3u3x2O0zsPjbIRqKyBGG7p5UEyc0SgtwptCZoVsc5e+P49NKpVOxaNCG3cbQRZQCUKRK1mDI7sVgydeBVMN5spqHPw44UAIhg4yVQASceqeFwb6gfD+mps3LhR+PDDnViwFbdf/OLHR/zjH28Q2Cedcsq0KfPmXUP3s7JxnABQJw+7ykq0qNLGcWE887MtuVw6xnG8ZWkTy3r8ksQiCiPpnhPaSJXaj9liHYtTmQi8tOciihkhEKBzzSVyOX+pf4p8IW3WuMANIwLlRb2sVQRKOTyies08T86CR1d/DmBKpx0GUEYA8BIFCBPD+VmOP5PJRBkmwPt8sm78XV3+MpHz4mKdxWLdZ1n/DocmoKYVs2z/ccyAIDhTShYZUnMtCdBEsZ3jebE5m00nfL60ZQou7IEIYLFWudrNU+/+UVzVxiEOi7mhc0BVB1U9f9hOyOf5qNcrxuC4Wl5TUt6geulcLmTpANGxK11TI2hKc0qShCjLls8powOMMWFOe2zP6VCIz2LTOcBGpzmTKfgjESaYzUpwQHnd3DSmostyRMkLZ5i4QkDX//zQO9WRSJixn6pO6wse/CuiDZvyDUg9F3Gv6MZknItq/8GgFEskJB1PhfH5I0nRILgn/LlcQrlPzBxw9fmSSIjN4TDNkWKqvLrl82E5GOx//qTTXlxTGdc0rjwnVKdc+xvVKQcg0ZDLRbzQ3ilL1ddG2TdtukUm9Qc7cr5O1CfslD+o520X/FR5QmKx7ZD0nG15TxGnA57RXnD0VOUfsNu/E6feJqgg4joVnnzy2TEEaLmgQrWnv/u9a4Fds4ALKuya3Qbjry7GSVE2AjUCBGijvPJX0Z5BI1K9khNicwDE9v8gGrH3H2HzN+5uw8QC5NRfe+21P+zq6poPUKFMy1k7TAcM4OH99x/zs97e7iN7e3uJEJSeQTQv9zeaTSUqHMmZCiacCg8xDHsB6kZTBxxwxD6/+MUryuK4sXG9Aj709EzeaRUplKQMFwzKTYmEkOR5ruSAGiOFdCwsxMOZjMcfCnG6xXK5o0QMWeWLdTPSLBVUQN1qguf7QQU1kqifA/4QzlEQxWRVUEGWw81YM+bUutriccIeODqc9phOIpBQiQuAScRnJwJJacWAdpKSlLVUNEH0z4v9wJbv6UI0tixKqD1XjpPDSlJ1mqkCVORZny8IAKLQO1C1ynQeg6D/RgK+ACtYRhWdXFNZFoM8H0RUOVc1qmw3Vdyq/3IAzv6cFoRwsyR50qKY0AFFRqfZClQwpqIT+II5yAAA0QE1RqeaMgW0qeraeamtP6fPtVlq9LcZQBaPxxFln1WIRte0033f1XWMzv5IaZfBG1O6HwZb+YPVKx1EurifI1C/mFRV/WL16tV7SVJD5vTTJ+rsbzx+rTK67Dr19e6/BqACyUd6Tz75tLM++uijzL/+9fZzVtfUSf9upsIwWfC6wxgQC7igwoCYse4HUeX7CFGm7IK1aMSNQIDCbm3QX74NaWtfwwv/t0hh/6aWsMaV0Nkt0w76HxOo8MUvfrEHkThwJUiU/aLIR5ptuxEtoYgVouGe/0T7jvbYFkSFg952A3GCFuN/Fsc/ue9ep3Imj81ojWcoLdadzKk9Wf5A9wUcJN0lbmnZMIrjskkiQLO69j7fuqCaVgwhslJU2QwIIkk9OhbJX1odkzIVIhER+6YTuFerZCq0lGqVq83RevdfKVOhv5SnOIJA4DXID+aaZFnoTqePJueh4tbc/HIjUtCF7dsnVI2qVrqmFHHWqqEMQwesZs8JuyoxQ+k5ZTNLT5mTtXtO2SO0JVBBln3J6dOP02WqGG+YYTinH8MYz21ubgHnQxplgil69lKwbZrZw8JJpgiBClSyefnl1mpK1Z637veuBYaDBVxQYehfxbsxhHlov0IjckXLqJaT4VIN3Lp160JnnHHGBvz/wXvvvfeMe++9d53xGPl8I9iBexiktWdHKqmeE7sOlX0pU+Dss8/OwE/JAFQgbo6KmxMH0BAtUaURKRrepu1gpIMKpBU/enSPD2obZo4qRcQR9fYokXgXVFgB/XlhhOrP10b+b6TPqREc1a0ZqFDvOQVJz7beXo9YhdQP498IOcGdLQToTZ8+3RKoqjeoUO/+d+PdX3E94cSpJzllBL8YSDpaKkWgszvb2/f6XDKZaEa2TXtf5xfi35I0tnpCDkEVKi/mq0m/DpV1n3uergV2xwIuqLA71qv/by/HKfwF7RG0MhK93T09taYdNXX7bN++nbIeOs8666xxM2YsUGocTzjBr8yfLVu2MNFoVOjEI33mTFMHaHdPZUB/T+MC+AEiqIz8yivFQx9ySFwGuZSOCGnWrFnSLbfcwpCU0EjMyiCn/hvfmJqDneIAFfQaTYYrspsLC9VBJoWJUgrpSAcViFMBRFqVQAWyEy2MlHuw3ov12kXg7Mn/1bt/uw6ok7Tael/Tevc/VK6pQwcEMqn25nTt5lR1Uj16R0ajo9rt1J/XQqaU1BaIf4BlG2LTph1hyb+AeQI+B390w4apnxikjMvWDeSAktzgaacda8n/MNIzJfpBlb0BqnzaElQplj6KQ6L8Y/XqDSg/iaP85PTXMDkooHEr2jeME+Wwww77zI4dO//W29tzEEg4sfxjIKotp1F2+PZ99z13IniBlPcu8asIQneA/h9KVUr2x5YtAhMIbNX5Vh0dPnzWqXwGudSMNtNpQBe37sFcC9TZAi6oUOcLsBvdn4rfPo1GfAfHow1YhoJ6TmpNO2oGk3gI3ojPKUWdOBYuMZ43EfvgsyGB1hKyb8fuVDteKKSgV+xLRqNiCXCgzAyPp5/n7MMPc8p3qVRL7uqrJ+hIpcz62RVQg46zp4ENDajQCVBBl0VgHBeRNTU0eHiQOlYlgDNZLG/E8cb1za9SCYQLKlQFFVphMyVTgSJw+EeE/S35B5zovy9b9mIUMmBBRGC2V7tfnNYKx2ItIACzlgp1AlQNFQfUBRUGXn7QiVPvgPvFg/k3CtwCaTggg7z+/T2Uf2xrtkuqtxvPadPHQC3mNHVUO1DFM6CgwmOPvRDx+exJatrNlHDynK5FpkI9QRVSF5kw4TW/WtK0zz6evFZNJB5vZLVOPcd1NgL88kYiBQUoMuP8IXUPIjgFT1DTj370zTPffvuft7MsUzgVRBhQoNpiVP+YO3f2pmAw2IiMhjzWPvRO5fGvUo7m8/me/fOfH7xMvRkEQQTzjfK5UqZGUpnGGyWH6qxsdovc3NzMuRm91VYT7vdD2QIuqDA0r95YnPZL9PxCOwhtwAEFMouJU7caH5+Cdh3aHVrTLV68PpDNxtmhUFdGL+G+B3se6LMyDMpIGDdunOZ+mAXCqZdCDJMNgVm6u6OjTRo/vjhiIxJNKPTo0RJPLxM7KXB2QY0dO/Kc38+CLE4Pamjtrr7AQIpHqfAeyErlCeRAJUrZiy0SifQRYbXxHR0bC6hNloGul5HFqRkceJl758w5JQGlhs2I8BxeSX4KdeTor58o0KgjrZ8nZREwUoS4D43Ol8hAS7wNAF+Q/j+6UqR+aN65Ds66SqYCOTpUkqKACkPFqXaS1uoEVLDrgDjp325Uk+xvt/9aOGC1cgCGY6ZCLRwwJ6BGLeZ0vft3PqerZ0oMpXvK+fgHFtTYlTl90kkn9S5ZokiLKxtkQRmUOZZIbQOB/b3A05qhvKEQ+poR+dLvyIFn2d7wrkl6lhPpqufjhHxVFJEEEPD4sfxSAHUzdSJViYhAhS9/+eL7u7u7j4EKzIdYX1wLdZXGnTu7v1go5A/BerAJqh/gveE8yL597847Fx3b2OihElBlPQVZ5wz26bz//vwo+pv4VbDmi9rNPqKsnnR6dL5a9oeDZYK7q2uBQWUBF1QYVJfD1smQI0HEjPuhkWTkbpMxVurVBFSgvt9CI3WJo9DeVn87lBhw6SW8dWtjtlqk1MliwQmosiugBgCBArSry+7XHTt2KAsDZNQq5QkoK49pU+3U60NEQvvtJ0CLO88VCr4gw3izkBvLQWKu4jPg61+/cdLHH3+4AqDCxwsXLploNTtJJpC+J1Z/s/0AzMh48QLs9+N9LTdKUjDBMN3Ziy++eANk9j4VCoVvve++R39Kv1UZy7GjF4sAWuiALHK0vP/+xYwQ7bZ2bUb5rKmJbLPR0909Vq5QykL7lf1+T2d/2LrD+3Zatuw9H9IowVh9splNiT2dbM7T7kMFVHByT9XCAXPSv12nmuzvggprbKXK74oDhPlvqdTgxKmud/+1mNNOxl+L/p3cU/Xu3+49bReoI96ppUvXhVpbA1hT+DrHjs1QGWXJWVef9whisJ2dAgMp2yb6DLK2igNMajytlG+m2chRR7Y9BSkaQ6FCCi/NtBppN74/SDI0k2ECXi8bVCU1tfuAZwbfs6V3PL177SiqiKI9RRly4JElENhVSU+j5C+dO6mL4Ly9+Kchn2d7tU49fa+X6fTIxx//agTABsovTq2qvkGZInPmfOG8Dz749104lE4ZqM9uCnkuzqtn/vyfH3fCCcdsxfNHVfQhNbSH0GifX6NRhsJSZPS9ajejj0AF/EbUHNN4Sd2/XQsMaQu4oMLQu3ykU386GvEpUClCzbYKkeIJ6HADGrERTFY7HyqgAhYBDMgnw2+95c9UK1VwUivqZPy1ADUGcrFENkIGQziZTHUiBVDIZvMXP/HEYw9rIxnqdVcXS5SqiGiBsliCpBhrBCtiMejzBdKsKAY5WiwxTCGFhUh65szzSE4y9PDDK0rlFaq2OsMEgUAo8mdKWqMVAJKBUiLHZQrYx7L+k86Dsk8yGSnd1ubVabqrY1KzP6g//H++XgsAKinCYjLQ0xPUjYnno4WZM8cTe334scceI+UMbIE2DiJwAGFKqdrx+P4AUfoVBpS9KjDlGxntad96OwD17t/uPUW2ckEFF1SwQ+pXizldT1BBdarNFE2Kz6UlUCaJaJxaroHjIt5crsdAqneQRxRjBvnXdCt89gzS1nWgKtWxh0KJkuMOJxRvHn9IEKRuclLNJW85BtFvluclpfRRFNky8ltJ6in1r4LfJBMry6mMMT1eu+hSZWKDQd/OeDxRBlzr9xXCDJNnRFGuqBJTdNS9eIcyTV6vP57JdGfVSLtxsUcAfCDAo0RT9PF8oUwlJp0OSNrSzVRKbmLZbAHj6Y3H1cxFj6e1NSfrMxEPQqQ+3tLZmY5ns1NSmzZ5oHjSL/mpPY+hVP5heKb/GOM4D43m15NoRHquABMVQCUKpn2EpgD56hYKhVKQyf7BP/+58TfG62P8m9aUAJ0K4CmzVOmpdhz3e9cCg9UCLqgwWK+M+XnRQ+sGNFNymYEeikX6tao4UToPJ071QJ+nk+M5ARWcRLXsjt9J/+rL+owzpm6vFlG3K9VFPBmIXLQ1NHh7Jk+eXOnFRmj8eT6fn2toaNj4u99tP2L2bMbUAVdtb9cBM3lZizgGERwp9YrazY79yZ70m+eff34vLJSyJ5xwQs+SJUvKIkUo9WDeeSfCIIsBBJ0s5Od8yS1b+LRKNqrtVy1vwQJVKSmpoL7gZNrt0r4qqGX248suO/9dfB5YtOgRyljy2I1AqWmlWFR3A1yxvKYg1A4gUUTAglVXU86yPH6nT54QhHCzJHnSopgozSmzhbAs8z5k04SyWam3eJziBjBEBphkKMUJhHM5j1cQ0jqeCONCmX6PBJwWHC+LKVA6MQKHtAtn2g9ZMYFwOBdKpZhulvVbjt8YVVTPlec7yn4XCDS3iWI8jT4tS9GycA98vkBYFPkus+NorzUWq8o9AadJ5yxoI3XF/Tdxo0dnW1UHwGqyIc054vVGg1u3HlU1qqctabKewAPVv94BrSQpaTwXIgmOxfIN0ai3NxaLkaxyxQ23NCQ1I4F0uquM+0UFSNUfC0IS7P8ekcgKrY4JEFXI5/mo1yvGMN90/RsBVpSWRbX139rjUhaZ9m9RDDUzjEhzWkdUSLXh5OSq+4piRuA4Iezz5RK5nN9y/LKcC3m9nCCKnIF7JUY14SyA49JxGcbXgtsS5HS5lB2nmmU9XRhDWTmddkyCwAVBfCcUCoxl9gn9BvczSBW5pCRl1Uix6WUgpx7PqCiy77roOWKV/k6gQgZH43kjqBDDZ/3PoyL4nWgMBFiyfSafD8vBoPH5VIyqs2yjP5tN4J72dTUgtq6myqsnS+Bue/sOyVgmSN9Xeq/azZSgYzhZJ9jl3nHSf3+myvYOOMu1WidUvAXtrBPUH+/GOkU9BGUakFw7bXQPnYbn9EFYKzFdXTu34u9D0Sq+A8hWHs/HnnPOOSdl9Uxxv3MtMFQt4IIKQ+fKUeoVZSasRDtrT5y2BlSgSCk9TLWL2zfx92FoM9CW2XWq98R5W/XhxKmnl9Ull1x665YtH9AYaRE+pdILw+7Lwmn/8bg9AqgBTH8nZ/XTaHI4HF3z0ENPXHzmmSduq3bd7C5WVAKqWMzbM3v2ZCrZIBLA99G2oE3t64cWnLNg/1cGevxOFktVOA2qmWS3v6dMBSzSfd3dpxkWKUu4OXPmvI+5NBq1sa033ngjvi/PVKATEMV2naNCDpCaVoqIYckBMUb/6LeVHCCj80P7ptNSS2NjAFHFfgcIPB9KdFBriEym4EfgMmgEFXg+xaA8xgAG+UOo54UDlNQ5QBRFLDcu2+z388lMJmeZqaJGFe04QOSoVYsqqueBSp3WdDqfEARPVQcIjlJDNusBqGDtgAEoCuN4sC1jCVRwXBjv8WxLLpeOPGgpLwAAIABJREFUUWqz1cTDuEGoy4MtX7Rkv6dj2B1/7fq3l6qN2mieZb2NSAHvRuTW0qlhWaz+GSmM+ulq8nPI6pEbCwUe07Jg6QA4qf8moI7mdCajB+rI3kawjpx63KMpUezUgb9GsA4AocDz6QhFv3m+OqgAPMIrSd4yp14tO1PnD4AHgBo5gBpc0q5TbQTqKKvK4/lXaUriWA25XMTLcfpMBa3jre7c0rJhFAEqcMZ1UX1jVpWT8gu7TiVlYCxfvgbqExmoT0yzVJ+oUf8M+h+VzXKJaopatejfyXuy3v2vWPEmnme9UP94BuofCyxBLbvX38n4Dz300JOhFLF0584dlAVDGYSU0WC6DZV18m4vXtwDjFgLuKDC0Lj0VGZAYAI5tkRmt1vEjOQsUS0+Ier7708p0qhG31isR1fNQXXp+H//t771rYlvvvnms6jrg/oA+yAIcef39na8h8j5Ifh+DRqBDcfhwb65p+cdabCnddlw6ikLg9QtPjziiCPmfvTR1vU7dxalgLDR4uY0NCLJ1G1209ps9F86rhMEfgBABXoREj/HaDR6MY5F/8xAO/WGVF3KBKAsBe1ziJwCxWlE2uy6JUuevNAOqGF3/FTSA6k0RCAVqaxvoRu6p+ial21FToMcOA3G79b9ZnZsO59VUVRZh2PQc+EnaD+yO/56pkrTmJ0sQHc3VZzuNS0ZGfXv861DmQwbTaWiiFTrS0OM16RypH4TUrq36N6ddjMV4BAiVTsQjserZyowTDFTgdLqtedmjKhTXXYwKDclEoJCqmY1t0C4BqAk6M9kAlWdaippKvZfrP+utA1U/0YH1EmmAjIFGpApYCNToQWZCrJppoIxAyQafbUdke1cV9cxllH1SiVFZC8jae3uzmnz59QyqD+EmutVfrEn72mz8Tvp365TSf3Us6Sp3v3XG1Rx4tTX4vrviqTqWWedTOtkWhcvRZtpPlcfV8oV3UwFOysgd5+haAEXVBj8V40WliQbSY7W0WhUg77LGz0swXirPNg6saw0kgRpD/zss+va77zz1ncRsSxFEEmv1+8PPDpr1qU/3Lz53Zb169c+WihI3hNOOPGS66+/CU5pKEnSOepx+hUHip+Q2sD777/PH3jggaKqMkCfG8n1Zs2apRDrkSrD/Pnz5Wrp/3YNQi9LcCqESCoMtfKUeq/dyMn8pfpBMBiilFCALV334LNGtPP7viM5z2e1P7RLwDMIQYXPYhwPo1F2Am2kvqBkZOwhUIPsSISj9CxSy2n+A/9/E/gcmKamloe3bv3wwmrX14lTfdttd0x+5pkVzyAEqT7/XsfxT6QxG65pXWVSq4AKX8W53t5nt4UY/00gt8oNJKldLRwgJwvAevc/VBwQJwtwJ/e03fHXqn8n97Rdp9rJ+GvRfy3m9EgCCs3eA06eKXbnNPVjF1RwoiizfPn6ZuIMwnO6Kqhnt/96j78W/Ttx6p3079T+u5ApQmtKKpei9WLZ5oTQu9qax/3etcBgtIALKgzGq6I/p7X48zi0M9FI0nG3NqqpR11pYMqUKUkCCDQHY1R5xb7PmJaWllcZhjsykYg9/dBD6y74ylcuOLarawfIbeTj8Vukx3IrARL8FlkP94K9nzv88KNmzJv3g9cDgVJkn6LNupTmnh4PTzKJHBdMmdUoageXSLDeYFDkoFmkSyk26gBT3bTf30Ul8AUoH0AqsV9OUSuZiGQMbBs5aAUHwe2UE4R2pAoXUzNRcy8de+xxnbBBVBACp+ZyqS+jVu48HDPT1dVFdevkcN6J9hU0SoelyH7JCbUrFVQF1NAO/6yWlrYTr7/+m39csOB7VB5guTlZAJNT/b//+8zZqVSKInBEVkTXiGz8NzTK0lC2Oi/AP4u58zrSubmenu7ncDqfszIA7D8Ktfap6dOPo8yHihstwC+//Asf9fb2tGIeUQ0kAWwUkaWFwL6GazqYQQUaIwELv6P/wfXfywUVuEQ1/gsnC9BaOCC16L9WTr3d8deqfyfPNBdUcJKpIAjTpk2hbDTLza5T68SpXrnylQa7TP12n+kEvhJPTltbqHPChAkks11xe+KJNU0NDR5+6tSpZZwaxh/ZHf9QAnWK9/TASnqSoxyN5htBvLzDJFCjMyvKJOldO6D2dzL/dgXUW7lyZXLcuPklX2ns2NfYfoWPg1Am2B1WeXouueT0XqyN03h2KZKTWtJQ4kJhGBn1VIX8jBlTLbO/qt2b7veuBQarBVxQYbBemeJ5LUGjKO230UoR9N05ZROZyEqHOxxPyjdBXuQBK7APO2lrdSlSfwva8WiEuP9HU1PzL1mWuWPnzp3XWZ0fpZQzzLbmWKxl56xZ47QLAKQqLynNRyLWw3EI7eVBsLdTS6inyiiq/cTjpDbQ0ED1pNu29WRIOlH9zqgY0N0t8cEgi1RRFuRL+prmyy+f9b8gkTooEAg+fM89i66n+ldZlnxEKuX1ClKhEJMvvfRSklg8gjIn4PT+6r//+yGKqqM0pOAXBDG1bdu2DM5dydQwyiBSZsbmzZt5FdRob2dFPeMydIp+/eswXnyboJXcDvtDItKbBhHZ3sjusCQLs7sAQorvemRgHAdHnQGplWomitRTFoxuw8sUC8AIpJomVSV1W716tUKUOJCR8lNOOeWIN954Yy1AHSqxodITmm+USVG22R0/gLJpIF9bnkjEkaiQo3lNG8FN49CoznwMmgIWVckUMDuNAf2sWH+5D1IlJ1jVdG9Gpwc2N7cUjjnm+EOXL1/aX8BscjZOFuB2F4CUfVOL+t9dWQC6oILlXHEEFA4VUMFQ0mTJqVELoFTliYFT1V1NKcbpM1WSGjKnnz7R8tnvxKmF/B0IDbMheyVl69qR/DSg2U+1sL+T8dfimVKr/kcyqELBl1Wr1o0C6WaKODVAMMt0dLSxxrIzKgUDj48PnB8gSk1QQEHUrvmMTj3LFsLgkwGxaVBx6lWlKe2rkuOiUH3KYU3pa/rBD7556rvvvvNzfM9hLfzu9dffeMHEicfp3scqT89VV825AcGKK7HfRkhwk0IbFKvyWDcWlPUgQH/6fy6dFnIuqDCgSyX3YIPIAi6oMIguhuFUfoS/56P9Ge1LA3WaDkCFcDTaEEdCgqe3t5dQVzPHksCFxWjR1ta2nnQ6VQAbsoLQVtrUSJ0dVLsWCwAsQANNTaOburtZvFQ+LKhyV3C2mfPOu+CadDqpyALBQf5w3rwrz/n85y/p8fnkLkT1SzKJ55133pMAFlAiwOClIby1ZMmyk1FXHAX4kMALKSUI3bsEalC/l19+4Xq8eA5AdkaPIPiCeEFhWZdd85e//M9Fqk2NhF7YtyDLXrDvByF9Bf0ryEyFw8UXmbpRdgfO+wOcbwPGmsO1eh1lKwmW5Vb99a+rfqvdV2WlJ1KtQkGhittBmRybNx+tI0FCvTCVpSif2XXqdzGqQPKlisoBNsqooBKgg7XnbLf/lpZ2gAqF5fF47H3YZKzmGFSGcTIaIS3fRfsVzRWMm4OjUBdOBZukTgS4bAGo0ISF0BsA2I6qfPc54zSohVPpPFJfPapW7/rfBQtkdtIke6RuqqKHHUWXWtjfiVNX7/7tZirUO1Oi3v07cWqdXH+79h9K/TtZUxBQPtCgjpP+a2F/Y//07ATvjM4PUCPxRp4YI5cLvWdI3QRrIR+kpKNQy4nR2kK7VlLfRSppL6mPSBIHpz7ZrVcbCXvg7OsIeAXB38yyUlXyXStFI6NTD+UPcMr4eKxtFFCh0loJpZfS9dd//WtbtvzfTxKJZCmLF7xiHz799FMHqwofRDD65S+fcDvWauf29HSNQlAKtArSkTi0afCj3oEKq7WB+51rgYGwgAsqDIQVB/4Y5Kw/jUZkbIR4WjJ6O+neAajgOeCAT30LfAK/jMV630YfRBBpdh7kmD0Cp+bwTCaNdK8UKVSUUuiN5+bMqVjVAqeaqVZ/qEZKAVTEqzmANpxaKmsgJ3ZfvERfhGN5LtifzVJFD+zbj9L5MkceefS1d9xx+0PWkVKZWbx4iV8FNVCmQfJTpRfp+eeffxde0F/ECy+2ZMkLezc0JBtmzZr9PkAd36hRe124aNGilTNnzrwRL+7O++6776+qbUn+SpbTJVDBiL7/9Kc/PXLTpk2LkP3Qihf59nvvfej0UMjfVU1T24n8FyooaAGQAp9nxlxyUJBwnrKe/T9V0Mp4qeNRJQNJfYABWTqBOtOmnbEScoCYgzKVJChbIOD/xgMPPHBX8f/7Jf3KJff6CdNo/s2dOy0Jm8awAGgwzE+S0iSVFQJk9oZTr7CO14tUySaooAyhpaU1C6BIwP23Hn9OQzMFQpzdf5QqC2bS0461VApw4lSN9P6dOHX1durr3b9dp8rJ/HNi/6HS/1By6mthfyfjr7VTf+aZZ+aKksazSq8WirKr73ktUE87mDnqqhJPPJ5viUS8tOZS3kNmqjuUUi/LeRAKk1JNUVLUXEmn6LRrsy8N776yP4uSniIkPa0VbYzqJ2pWp/aARcWSrCTL/j5QgSOlFl3wg8pX1d+QVCcIZUGonIKiUEuitTUnG7M6i+/9QAHlrwKRyhKh7IwZR6et+LeK199e+U9ra+uOVCrdmkolb0JXv0KjrFx6J9L6gDKiqGyUobrbSCTqQfZjL7If5+Ez4qgy3eqtKFXtmrvfuxbYXQu4oMLuWnDgf09OOqWjU8ojOfI65u/d7W7x4o3C6NE9vmppwtQPLSrnzDnvJ9u3f0w8AuTEXm7WPzn1n/3skde8//6/7sADmOaUwkhvtu8QciokZGrIS5c+tlcVUONZZAqc1NjYxABU6YRTRwAEvRzppbMM7Q60UpaHBahB3AY/RKPI/2x6MdEL8Jprrrn47bffJi4HYnWnl1moz67/iX+/o9rYEKk/Fp9/0Pfdo/h3Ehpdl+3jxx916q9/fVt3LDa1g5jJjez4xd8U2e218l+UyYGXt44fA0zyDHgnlM+SyUKr3+9BpgSXqLT4Ia1zKhPBwqYkKShJPWXygKpkoCxzQfBkUg1iiSfhlVdeDN56639uQDSglQ62aNEjSgYDSfoh6JKopml+ww3X3ASw4huYp11IUSRJVGVTF0JXXHHFnbiGF9Cxg8HweqwXNkIqagy4RV5ftOg+mte6TUNEyhv5PIzlL+oPVaJSo+KK+n1T02Yl+4MIValcBybVpVuagSa33XbSeX//++t/SSZTWFwyeSwIr4PE4N0G3hRH6gu1cCqH0P2vPP/oOgwkqOLEqRrp/Q8Vp77eoIYTp9rJ/LNrf6v+KYtn3Lj+SDgc7IjXGw1u3XqUSebjErx3Ipo1qV4m126kXPuA1qa/Fz8PhHM5j1cQ0kqkmpxyei9pf6M65TwfagKQDac+o5OUpP3zeW/pXehEUtQJUA+J3AYEAvKqpGklsB58El4CFdLpXIJKQCndHoGFMmlFctq1QH3xvZ2U4LTrshpxHJR29kgsG2rnuFwK7/OEmeQn/Z7WEE8//TSc+oHn9HBQ/sHDBm19MtWW6jcO5v9nMd/+jnXG9lgstnff/KCsQDVrEhmcHh4th0DN+smTp/7iO9+58dnp06dbll+5oIJxBeX+Pdws4IIKg+uK0kPrLbRWNGLg//tAn56Th5pmUUsI7Udoagq67rTURdXcuRdP+uSTjynaSy9cIsEjTghiqC8RDdY7/deBU/M2QIVDkAZ39/bt275sdR1Qe/eDhobojYlEogHAgvGeopf7E2ikbPAElDP8cMSJp6IXkfJt+OycPvts6bPv4fhXSZ1btWoVnJooOTWUmk8qDbRR1FhxdrARJwUyA9h3nnrquXP7MjVexGfED6DdiJF4AdrPHIyfOAWA6udA6mWaqaHrwG75wa72b1ycXnKJF4tSuQV8EzPvv//+5cVMBSadz+9MVFp8Uq3lFVdcOQ+lD78BqPAvLIZLPBLaxScyRv6MhdRMXCuFdwIRCIyViEnZV5G5QioRnosuuugRLPgmRKOR+fhsIRY1EVrQYUGqW1QYOT2wSOGTSdkP+gkQlQYtNbVxTGRqELGTWDVTiaJKgsAmLr989k8AilxKaa1Y/H6MsqRf/eY3d1H2kLJR/Se+imJd3K3lFNGmiar7yjLCLzRyJq4jv6RyG5qX6kYRMCy+G2lofj+nIVWNeYyZKPhtIJcjWUW5F7YqRabU7BTtpCKZQPqbpAK1n3d1+Uu/o8+dSBriPAMqqRbL9h8HabySmtKq9oX7VJF0xMJbB+yWgzqboKiTbe3sTMez2SlW/BcghLVyqvQ3bWVJS8PdDRDQrP9NmzzyggU6Mt49zqngzKnUjysaXQNJR39VSUcCQQfG/tZOrXp2RoDVyfyDswfQTzKV9KRUcu3zIptlwP2TFv1+v+7+i8VA9hNIl5xaekbDAY6IYjJOZK1aKxqdZpToBVk25UcGWFmwwpjhVgunmmU9yDTjEa0WLbOfis8quRFEvRhewfKesnLqy59rDSGUv4HXKaGMn+rcKYNOazPVKU8kxOZwOAJ7pnVZX6jfl7Uk0+k0CJckOcqy8Ried1kijtYeTxtl1wL1tI8ZQKzet3ZBHQoURaM7EdVPQibZ2ql1QpS5evUGlH/EwelxuiWnB5F/k1Pf0ODtmTx58kA59UQ+DE6P6opGNQL1fox1xA8Byj/T3d1NmcMVNyecKk7W31Z9ut+5FhisFnBBhcF1ZZ7C6ZyB9nk00rod8M3JQw0vi1YsSqQzzphMTi05u0bCRuX8DA91Uqqgcahp6vTCpqjEk2hfcoAUe6ZO/dzxBxxwYOdf/3rP3fgtOYAU1SYHmRZOj6PNNenfcgHiANR4CqDCdCwC/okSEKOTrrsu6vj/+Mc/FR555L6J+BLSmp4JaD9AI3uUFoA+nz9PVMEAFYIAFdT7jyRDSd+YxlZK79eAOuSoPoJGGSyUnUDSl99HI6cLfhrnOfroiZe+9dbf/wRQgzIZaFHzf2jk4BGgQRF2ZWHkxKm3yxTtpKbcSf9VmLrfxXBIBpPKH661C2rAkX8OYMFJKP34YT6f/anuQur/OHDvvUdfD+fch0wdQhVuRKP5tx2N7gMqe1G3d0DedMttt/3XE9UygIzjpywf4zkU02cpNXbfFnLYabGo3ccMNPH708jUKKaKXnnlWTNRsnQ/8aFgcsAp9z751FNPKSVJcJDh0PtDWEt3a9NNyyN6lG7LA3xgGZbN6RaVVG6jPR86R9SagtRTTiG7RKfUYsxEQfqrD/uFC4VQD8t2lcABLB5ZLEx1toBTQSCrh7hKLK4TnI8wfpcF0FYAUCdZsr+rpFowS5eRqNXYB/WvMIqkrfsXxTzr8wWbkRkSIyfI6lydOVWU0pxnRFFW0p8rber47fYvSSwIQKWqGXAU/aSEq2rjj0TCTDKZaYazjJIia/s7G789p9Lp+AfaqVWvv53552T8xki1ev0BHsvwtEuOay4X8fp8uSjNE0SWdfPP6DRbgQrGdPRdcaqppl47T42RcGS3YU4HTUEVno/ieaDlme3PVKhHpNyuU+skU8QJUafd/mvkVNfbqa93//+B9+y3ARLd29nZeYXV89eJ/Z2sv636dL9zLTBYLeCCCoPnylBUjND7j9FG1+q0iCiGasC2bm3MdndnSgh9UxOR8FFiQXFDDb6MtP92OBB5yE99D44DOVVUL/bfxnNTkWpD+hnJ3ZFyBTnkbWg013KHHnroGbfe+sd3TNinb8b3BKRQlP41tMMaGhoRVZU9cJDULskJoeOoTvp7+P+DnTzUHYAaVP7AjBq1z9x33/3nQqvrYaN/Kl84BW0xbPWfFNXuI2r7L3x2FRrJGtJGqXXHqH3ZTH/+DUCFG/ACJIcR6ZwZqqmnLBfTzYlTb7N/I6hkCeo4778iUR9xX5CDvx2ZAvtGo6Pa8/lQbxWlBLA9+7chAj3q97/v5GfPZnQRb6PBDOMnB5cihuozk4Aeuhe+hGiGF+onHhBqPo9slZOt5orz8VdPv6f+TEAVsg8RTn6975xJleWOWvRvY/6XTDIQ/ZOGubZm2Umk2udbFwSwEE2lopCUG1e6/nqZsOLpUkov/VsN1HEWqa7sVBnnDdUJF/sXLOXHKvWvLU9Sj40obBhkZciW4ij7zHJLJIRGn0+SjZkixh9RuVMux+Jc+WQoJOsilU6cSuNxBSHZgpwWsbc3ZBkpHSj7Wzm12nMrJ60dmEwJSiXX1oPbdSqdOLUO3n+2nTq3/2XIfLCX/l8L+zt5/rr9vxCJxwthG+onF2BN9ZCdTAUn9ielGpQ1UvkxAeW6DJlqz2P3e9cCQ8ECLqgwuK4SsdrTQndMrU6LAABgCohWVt8o/TKNJeJVV130a5DAXXDYYYfP+P73b3mNZTOlxTgR8GDjsfBVavqQgp5RlQfUNEEQBbavXbv2IZAQHgm5Rg9S1h+//faHLiaVgQsvvPAGLEp/isUujqE9J1lsamr6EOnKGcj0UKbDxWhqHSY5eFReQTnYD+JBPRdOJdL/9kb636d3VVKMyguID4H6UBxWSD++u3jx01P2QE018SkQ78E1aKVSEbtOPaKjMbwAg7lc/tZ4vJeyGCpuDjI1alJT3u9Ubu+YPXu2E6febEwUleYFITB36dLlKyuACjRXKMuD7AuOBj+HTJHCXXft8DkEFah/mhcElm1Ao2wcZeN570LM6cv7QB3KTHmp0gUYCKfa7NgmoAKNm4he1bIZ4kP5ay36d7KoGun9O1nU273/ndh/KPVv16mu1fiHSv+uU18bpx6Sum29vR6xmvyfk/IDJ/efJlPUMqtoOM9/lMrlq9t/MWc3qKCufzZseOaTBQsWWJUffhVBrd95vfwKZCpQ9nDFjUBuu/07IUq36tP9zrXAYLWACyoMritDqQLno+2DZibhOKBnq029VlOu1Q4QjUHarQhJwRCkCE/9P6RSR4499tjP/OxnP9uqJeIjqSCel/0qUVAoxIioTVbmlar3qx7zK1/54o2IpH8TThjYkFMfAAVOo49D6XuSUMT5oIac6YQ8z0s333zLdQcffFAQadVZni+k1HTPIouwT5o376IvkjIFjvXigw/ef65aU1ooNGSiUVGBJ0hGUVvfSAREX/va5+9DXftM1Mnx+Bd7kVqQjP9IiAgqsAaRJZJj3rjvvvvd9fvf33+zjZcaahp3G9Qou7Z2yw9qtaiohVPz2GMvRHw+W5ECO6AGXadfAlTpePLJZ440gApEVkkAwByaXn3GzWL+5A855DNfO++8V+811psbL4AT+19//T7renq6j8X8puyciuzPtXCq6bwNoMJZ+IjKg2jcFOW9FE0BQWrRv5P5N9L7d+JU1OL+G0r9DxWn3sn8d2J/u+OvFahQC6fayfPfbv9Oatqd2F/DaTRg6jfO+q8vUaxd+zuR9F2x4k3wafRGbTj1dt7/pVe23fJHB+8fpfy1paXta//+97+IF6y00XpRT3C9hGtp2a8NPElE6Jl4551+stGJKIYFJ4qyHt6yZQuD4AMRPHqmTJmSsFKpKFsMuh+4FhgiFnBBhcF1oa7G6fwezbTMYE+fKr0AEQHPjh8//mX0TZwKtJXNGSqpQEp/U1tbqHPChAkVa5qBDLMvv/zG4S+++MLzAARAbMQixZjJoM79MiyMlnV2CqVjU0qrz8e1eL3JPJz/hEpgpeodX3LJOb8nB47nuX8vXPjkVLWmlNJljbXZqt2uueaK7yFF/XoAESgVSJD0ENV/0r9ZvCiCaKhLL9a4syyz5Sc/+a/zxo4d00PszyzbWBZVVwmdVKIsr1eKYUylmnIjqEHptRz3bwA1SqX2jvI0Wup5iUeN4NtdVPZHSnYrU6NsetmNlNSKqMmmU5VG+Yf/gAPG/HrHjh3hRCJG3BRUQqKqZNC4SIWDFDUSThZ19u0vczfcsO/jO3funF6t/MRJpggt6nDO4tSpUy3T3+m+mjTplL1YtiE2bdoRtLAhUlUqoSJy0G9oLyzGhEWdH4u6qYjU6En8jBPACahCpHp2yk8cLOpsLyqdOHX17t/J/LM5/x2VHw2l/u06NU6uv5Px17t/p89fO+z36v2P8rtPjMow5fd/iSh4wJzqkX7/OQFV7N7/Js//iktFZ9ffHqhBndXAqS97/hN4AWdet/5Uy9ZUSWlwICS1KlWqPCedIxGchkLZkJYo2Ez9g/a95JKznwIB97Gf+cxhX/n+9296VKv2YWZcUvVAlm7cWP6l3bcTBWcNDRToikv1kqmuODHcL1wLDJAFXFBhgAw5QIehGl7KUPgDGtVA13XTgAp0HmpZQdmccbJQ0CgKEEdDBO3baKZEbFUkhSgVnZwnHkjwX//2txXfNrIf08t23Lj5yvl+4QuRk0Qxs5okAD/96XFfuOWWH6Aco71EOEfM25dffvnMrq6uW/Fiev6hh1bPA/Ed2Lc9IuqK48iowL79jPd0TFV6SkuUhcwKy5R+evkgK8KHJApLR5GOT+zXlKkBAq60GTu/SsIlCBnBqvxEnUQEcoAoHNkfRfZxVTpKO8mIEEutNdeyrxvrfbW/qVX6p02neiPINMchVREqDQniNaBTo4wTgEGezX3zi4hGlc2JU+EEVFi16vpx99579ysAFZRIBDYdP8Zu9k/EkM+jEWBC6TXEOTIDTclmMjhV0/ERZTyRpOintNepluO3Cyo4WVTXwqmrBahTK6fWrlPh9i8j/dgeqOXk/h+O9nfyrq7F+Ovdv5P7f6iMn57rA+nUq5H4cvWZotS09p0SjzeyyFJlikTBLIiCfQkzLhf6DZEB+3wpON9cUJK8eD8TRVH/mkqrPkLEvfk8E8H6pypRLR2bJKXT6XwC4RodUbD2XIngNJtlvVqiYDP1D/rNZZfNvAnrtO9gLbj9/vsXfUZLakzggFY5iIJFhcJ2rOt6sjNmzKD+S4W8AO7ocC53gnEh4v49bC3gggqD79ISqz052SW5u3qdogZUIMIwIsUjJ2bgxy4NAAAgAElEQVSU8XycLxQqku/pDm3jRUkp7hu8XoHSyiQQOsJvzhMvAqWga+vav4S//4gG4sVRP164cOEddmQS7TqVldJPzdLkkPkBmcaIl+N6Oo3SZOrgm5szCthRlBRjICkmxczY+VWUHWAJJMUYSIoFgJSnK5af0DGL7OMSotXsbkt6we5SoRADUEHs4wzYxzPxcJjLUnmKcY6ozOKFgg+SXrwPAQWw7+ulueg32hc2EbURqEMR8HISNQ/k+dqlzZuPRilMw63gv2gDILQjm82/vO++4x77xS9eSeyupJ7d60/kS1T+cuON3/Bu3PgqKZWcRnMNjcogaC6WNidODUCxMbfeeusiKIVM7jse2ZWya0ghhBYqIBv0vOv1+u97/PEVj1922YVn7tzZcU/fviVp0l3t3/74a+PUjfT+a+HUOJl/bv/2IrVDCdRx/q6uThTrZPwjtX+VXNZIFGtGEOvxHOQRxRgXDBaJWlOpIlErZW+2kti4ZlPXBZC1JEnhDKXgq9mcxncwOe1Yk/izWSGMCH5PJtOFnMly1R31dxxnT32muK7gob4jJlFRWtGpp8CIKHoF9B3KZAS80yWdUohWfYQCIF5vNIJ/2WCQUcZvJH2lz1QpYDVTATxcMVoTqGPYtOkWyOr2cyesX78+0Nubb8SaageIyEltq+KG8ocdyDxtRVnjWuw01Wrf557bCE6xLflqkp5Wx3C/cy0wHCzgggqD7yreh1OiVG08pM0j+HvolBksQMPIAsigpIEcFIq8VgEVBoR8rzQ8G6AC7XsWyB//C4z+LeBJIJlGVUmBXgREekgkR5T1waPdioUyZATtgRqUKYGXWrqaTvOyZe+B/Xlbcyy2fSdKFywl5TSZGgR+WG52nSq7NbWUuYEXKWB1X2jnzknbzRc0WBr0ZXBonXqjhjqdeCqVUnTVtTrpRKwE3fCShKY6QDUKwfOtAVSIBHK5RBcyDBirtEK7OuVQfeSwQGmSpDx4ORRZzoobFhO+QoELUqaIUZqNfqRydtD/I/zQxLKFHMMISaPcGn2vgiLgEIFOuYBynlyMJNVuuummA958882XSY6S54VfLFq0uiRdWUmn3giafOtb39qro2PH2/l8LgA753GsBxctyn2R+r30Ut8tiKJcg88w5oIiKapR/6Bd/g+tLEuBvnDiVNqdf06cCrd/2+zjNSn/cGJ/F1RwQQV6ZgwkUbERVCA54nHj9Cnt7e3Pg3MpDZnaUHMQb3M4kwaiwqLTrT7krdQ/jO8tktSFI01rhB6KPpuB9apTjncKZVKiL1aRdNVG0tW+ixF1L4tIeVOhkItXk1R1Jmlb3alXgX1BCDcLgj+dSHSmi++wLBxrfWYlvcOI/wqyv0GMvQeZloV0OgCVqyIHlbqpZZtG9RkrYL+lZcMoAjQ6Ok6KI6tRrlRa48Spt8tpQee9evWGvSQpnqm+ViuSesZiLVirjbdcq33729/e55577tmEskaS7qay3mvRKGhQtlEGDE0VrK8qgipmv3M/cy0w3CzgggqD74qSysEDaJaEb7U+bYqyr1u3LvzWW/7M1VdPIKIa4nugCOxqY99OUprtLlSp/+XL14yC4xfHg9pSp96wUCGCOkoBN25EWNdot3/6sU1QYxfI7+yDGnjpp6ZPP47yBCtuKqeFHVDDiVNh16m0C2rQAOz0T04q7RuNvtpO0YyurmOQKrkEqZf9BEj0vZrpUSjEBfBZNIRCbC/qKUsLhWqSelRjGQikdQCINsqjBRXMFpQqESmBGhxXaERpC6I/WaX85dZb//OQl1/esArzGItjJtva2jb/ttv+sNCuTv3ll1/4Esa3L0goX77rrj/PrHTxr7/+y1f19sbmhkKBMZlMZmswGFr4xS9e9d8TJx6XMgNNeD4MUMejgDraY1bgDGkKhQo5RJWIp6G0GQEWyM5yLJtvJEJV8J+UJAXNMlFI0hD7+LCo1WXKmEWhtKCWtn9SjdH+TSAYz4vN2WwaqbekV1N5Q79hno8E0ukuyvIobbB1AQti3eJaW/5jdcxqkpba0iE781/ty+6zqlagznDo3+i0wmGNIAIa3Lr1qKpEyOXp38Urozq96nUaiPlHxwIwyGp5hYyRarU/43ONiJMzGX8jy8ZSANd189/oNAOBDKjp5+RU6u8jfYmf0anW7itJPRqn3o/nn9woSUGQz3Xr1JeMkXByqpEmHwWe3I3ztmLfx/NdgKOW9YD32fL9z3FhrGOzCMIUeu049dQ/w8hdxIlkVlaoAss0fsivosyxCCqYA8sUUSdgnW3iuDyeuX5TSeWuLr9iazxmAtlsIiyKvi5KoVcj7VrbouYez6FZBeP8sypBtLtWceLUL1++vpnee1h/VZWfXb16NZz6Bjj1Ey3lX52sFeoZgKHrUexfECCp/lf8SWtf2ojI+2fG94ELKli/Id1vR44FXFBh8F1rQjwp3etBNJKBq8tmABUI6FiI9hDaLOMJ1XuhbJJSSaz/JJtJUP0BaJ9Gux7tVbsLZRqj3Rd1LVI6a9W/5kVZNVOiCqdFaRo4WSgsW/ZiFI58EAsVKqex3OoFaqgntbv9Y7F5nCTJf8O9NIqYnhHNumLFimVLzZ2aftDk/PPPvw0cHlc3N7d88Oijjxzbi83ocNA5qiRU5FTQohbL36SWKMoMNMFCGuUnAjIoCjpQwYwzhEAVr1cGUSqvW9QbARYQP3JwAMD/wSUymX6nwiwThTJFcDyQZUmWMmk0PgTcGqE0i0SYgulCXb1OSKlFra4HfDTVnQqW9fnBKRIuFPJVF8p2M2VUpyaXS8cAAllGvwhUQukRIqV2xm/PqYpEwkwymWnGuGLVnCq3fyod4lH+Jdoo/6oeKaY5KIp5zL+gzfnnwfzz2px/9vpXr38wKMUSCUlHlGx0mpH97tPWlGsfwEZg0ehU9+8bg6PNlwAJAhXz+QTuf56ATB2oYYyEU6YAqrdCgiB1U6aAGZjY2pqTUfIlUUSZ+iSuJO15qk53/2ebuNGjs62dnel4NjtF96wwOuK1eFc7UT9w0j84Zaj8gQdRrw4ANXtp2l2rOHlXDw6nPgenflrVtcruvqvNbGpY11IJLXGdkc90KlqJp4l+64IK1VZz7vcjxQIuqDA4r/R6nBalL5fxF+yp06UXJTIVQpT+31d7thR9n432eTT6/9LmxFG0y2jtJPrm5EXtggqEvtt7Udd7oVKL/leufKWBZUX/qadOqhqpHMCFCi1I/oQWw0Jl33hcJ6lJUo8T0Ai4Uxcq5BiwF1544XHXXXfdv3D/Eelkxc3JveIEALQ7/oHo34zZW5+poh2+njCMIsWRiAgHJJ1A2nSVTIUWZCrIZZkKZqANZUqQmkxvb8gy+maVfk1nrU3BpkwNRD/9oRBXFdSASgyivxIioaJl/5VAJbMJ46T/REJoBEntkO7f6LQiyh9mmKBCVFvtXWpM/1b3V51e9e+BmH90LGO2TKVMCWN6uZP7rxbvynr3vxtZjZakyvVeKzhx6mvxrnTSv913xVACNUzelep7/B+4XVU1NOUxQFKZPT3vSCh/tXz/VHvmuN+7FhjqFnBBhcF5BX+M06I0q/3RPqzHKaoygdQ3RTvef/997/e+970XsChtP+KIiZ/7wQ9+9h591yerCEbfEMgCk11allzjgq5Yk7cVer65XEtLS3c/oU6/jKI6Vifa004Yne2CGnQedl/UtVio1ap/JwsFu+OvFaeE/f6LdZJG9Q+z+8bJ+Ad4oUTAQAOIQq/7y18WP3LmmSduw9+UlaSk1mIjJ4ckJOegEa/Kh+h/ItKHc9VABSf3ymAFFcyulV37O3FqhtL47To1tRq/27/LqUD3ZS05FazWNnbnX63elbXo30n5gZN31fAtP7AXALGrFDQA70oqkVPf1aXp+/jjjytcXq5U5P9n70vA5aiqrXueu++UCUIQgoAEFB8oZjCChCkgg0AShICIIA9QwV8cHnMAEQUElUFQZFLERAQ0PiAMT0QDKIMoRJBBBAMhwx167r49/GtV39O3qrq6+pzk9r25oer7zpfcHqqqzzl1zt5r773WWHgrzjU3px5wQIXNaTSG74Vs7yvRLkG7YCxukWzFHR3TOpDqXGFttN+fdi9atOib2WzuG/F44orbb//1d3hflFVEjSZI6jx+6PT2Ia20Xmtpdd+yKcW1lOaaooDfH6mjv0MgRr0Wk/eG1GdIFJVQp13eIGoXa/dGEOPV+m0wEpTPeyb6fCGtTt9eJnEpZMqmTKLywKGH7mmbft1OUKNQ8KYPP3yOcDwtp4IKqKFiqMg69WN9fcEpMXFidD1IRQ3pv+YOU/n9K1asnASfvqVTLxl9OQr3siwCKmsQi2Y2bFhPycedOE3RGDEzPzffhVN9lQyoIHl9rSvGk1PtgApbnlOrMv9knToHVJFXX1FZq+X7X36vVHGqVYj6ZPcqlb1i+fLHuzo63uvlBxqnQMvyg3Y49SoZsPJzVf5ZYfZBpTKQOO64z2O/foXZhJRqJoH6/WgHcz8VCl9Tp66MQH2q7IAKY+GtONfcnHrAARU2p9Ew3gsd6WfQPj4Wt8hMBWQdhB966KGMTpJHkEiSDPEwcV/NHLXGlGbWjU+axEwFOEtJkOrVSfKEjKI4J2svfb4oZBIzKQAWcLpqTMYEMZC+X/8eyfK8Xle4XHaD0b+gSQ/ZHa1ADUFuxzpxSCoh/dgL8rdMDnWjGombHagxMFDeoNcvFvehJ5bD76YoVAmMwrjXBfX0y4UL3YZUTII67QA1ZMmX2pVSquLUyxqKKoZyO66vYCh/EoDcXZhYkyBTJabHKvxnX7SH0LYaevEx/Hu0vPqIfKaGiqEmC6q0y6lzQAUHVODzMJKR8jaRCntAKjwZqjZJ1H8bSE3Ne5EKAC27VlPVZ+bMfXH9Dlx/d9vrq6yVqk61DACuAoC2Y60ef9eXc+pl10qRgZpM+vsXLpxlm6o/HgBA4dSLUiEEAXqpHDL83BmVQkKhqh8KYVB1Smbd7u4Cg2Xis0Kim38fe+xhN7vdrn1AvBlPp9MefMfldntc2LvXnHXW1z9OImTzs00+kVZZha3sU+d9pwfGew84oMLmO4J/wa1tjTZ1LG7xxhuf8e+2Wz40e/ZsMDq7BSv6t3Ev30S7GY31ZdqhanzE4970nDn20XeVzV/vKAnlgNqdGRUDWDc9OOibgGyLEjMQ7GQSa+RTgyCfKmd94IprDmp4AWpEw/l8KSpDvlYDKvKQCPTYGn+8ewFqkFFbD6yIfhds1JSIrFZ9IN/L9Fox7vPzIoNDMIpDqquXZFjiXM3Y72UyNVQMVdnoUzsN5UAg55chf2oXqHHxxRd/6NFHH6XhswOapUQVx0X2+irPSjsM9aVLXwwkEht6ZMpPapwWA+C0mDdinBYA4HD9KT0w6vpaSXqpGMqyhvoIpNRaLvGypVrtAnXaEf1T6f92XF9trZIDdVSeVZXrt+NZHevrj/Va1a7rt6P8QOVZkV2rNmWtsJP/BHFnD+yQKtdgfbDIrFQC/xyxqkqXUAoimS+defMCSDJg8A8jUOQKu901pSKzkoj+O7CVwJUyiKzZqm1Wp57UFLKbBQaJxHlw/gqDRwsXzn8Y5Ksf9vn84DmJDGSzmXch4YwogPu13/1u+X/rryvkNwFmhNauTRWOP94eVBwLW965ptMDo9kDDqgwmr2tdi1KN34YjelWo340ARUm40b+g8aU7Trfg6zxp2J8qaQpqhhfspvvxjoKzDBoFMjQE8uFNU4Jc6YGyd4mMIdh6Mjl/AE9ozZBDquNF6i82+ebAJnAvCYTaMW4b958+Tc0tVvKdFWrw4zyHg/Zvo1fEZtwPl8OQe0xAmnsAY8nW9Yzg4trC64NgDrUfAZPR2nAjvlbkJ/19xtlAhuZv6mCsDICqbJENptYt2DBjFIzjWxetzZX5SQ9ZZ36zcVQl9HeVnlWZH9/uwx12WdV5frtMNTH+vqb4ijYbSyy6/p4ur7Ksyr7+1X2NZXrt+NZHevrqzwrKr+/HWtFO67P2nu3e0IXFHj6crk9DPKbO+zwrGft2rV1B9ssf5tKdXqgsmOw2YXTXii4wSmUKyGyrslPk7zV/GzTeUd8yIeIe0ehUIVShzdvzvwU36EDj4TQsKxSjc/njler/moruwLBDJQMDCsFCflO870yYNLV5QknkwV8xKMptZiVRIZ+ZxUgBpRCilTKcPX0GIMlZnuBcrAsgbUJlpyL01yKlkVAbcYFF1xeBFCyboisvOlyuXTpE5AKTXkcUMFuR3Heey/0gAMqbL6jfA9u7SA0SiOO+kGnGrr3oTlzZsOTrGcq8D40wjmu32gagjzejK9qNZiZP/9j2ubb7FAxftrhqIy0oS7AjmZpgmb2+3I5FejsDEEpoqZ9bmWkCBlCZHNAJs8dAZo/AMS+oi9PEf3LchL+H+UnJCcEqDGy2uM4MyLgLmRqWGufC1CkWo1rdTRudyopQBHjHBiWSwP5KGT6SgWvt1DPKrHKBGGpDs5FoiY+GyUaOeZ5JUpgAPp0gNU/ABPJIBNmlSnS1bVyMkhSs2vX7q2LvjSSmiqUX7hUDGUHVFgBTo3WRJlb2loh5q7suj7Sa1U7r6/iVMv+ft6v7LOicv12PKtjfX3ZZ4X7VXf3dp2BQD6wZs1cQ00/HcO1ayd64vE3dfZrDaxH5FlTSrFSc2FmIvYsZPTFUFaZTmHNNci/ZrNBhNGH0+FhesWQo+hHZptWq6ZPjxdzVDjlKNXsKpXKOF/ekIFojq6HQkFkQFbwWU+f212wVZ9Qkb8NhXwdEIoZFPK7ZilR3i/3O4QzACx4sFdWs9WqN28u5xS/iw58NFqI6pVqZOQ/k8k1AACGyzoblUo2+7LOv6EPPog2BXO1X4EAGlK1Lh/AB9tgjZ3N6bzn9MCW0AMOqLD5jiLToj+PFkSz1T5vx0948cUXA0iPD1qUKbyB672Pfpmq8cf0uZkz5WpPx4vxwz6oGX9ytY80PmVADZVMCZU6eVlDWcVRUBkr/fXt0imby7QZayTZ/zDm4NSXYkh97A2HMzCGog3plAIUqVQCcOo1mbyklZHI81Uq/RoAEgjEIFPoyRNYEXPdKhMEWRJ+lLMkEAXq1adTWj2XgYA3gvrMAEAVW5lIfhdASA8CRul8vmiIaJnPK66PTNI+girIWmkwVkX5TLVaBPmUN4DfYeAfEaU0+nNbgSp8X6/wwr+RLRPIZgMJlNYk9YZ6JhOrFAqlenpp7buZDtSqoqAoqkWfxGEmVa29bnQUrPqTryUSiUAyOdiRSPgHkslkfa2cNGlSZVhhpvZtOCRxvz8RWb36vwzlF1akre2Ifo4HAFL0czvWCpXf347rb+xapZ97oo5b/5o1AIj6JlP0uYDAazAYxlrl69Vz7VjNbQKQXm/cXyz2m+QvG9fAUCg3AWtQHmuawakJBn3uaDRdXw/1AKj5OW7lVIt7TKe9bjjHhjUWUfJuvz8E7iG3oU7fHAkvFuN+r7fUEQj4BgBcD5ITaXBwmCPJ2M+liM8XwVpZbLlW+v3uLjjLBeFUN1srhFPv93v6sOYZ1slGR7wDZYVlKAvV0++19Hj9uYVTnk6XumOxONaenKH/9dH19RhFr7eCTIHBxOCgZwBja7DrAHpUsJbWz+/3G+VvrYDnVatc1Ysucldk1yqVfV2F/0P2WWXf0QaS4d9QeVZHEIB7Ebc4A+0QgAqPOKBCsyfJed3pAesecECFzXdmCFnJXXCLL432bdqACrfiXj6Ldi/a2WivyW4oKhuayoYie32xoclxOrwCY+KdbiLv0B62BXVGcEOrD7NsRIdfULm+LEuzSp06DBo4qqHEk0/OfZcGjt1cleVUGE9zRT9X6ZwuW+ZqADVcrloJDB2FmmFtdBSsIms1RyELR6Gnbqiaa1TZ13QUXK5QFIEopNSGK+FwruH6onymGajAGlaW0ujHjqBKIBDKpdPrdY5CDKCLUeHFzlA3z4VqVd5RaEWqKs5NkALiM51WjoL5+shmQUTJh/laMoAa1k5dFZwqngLAKltCM5Xfz+tbpRRbRRabRT/N91ojla2CqyUC/ps+WwAKUVqUSrm0UqlWe4o+q8fus6N9fTOwJ+qk3e5KEoChrfqLGYCz+11INUdWVQGgmX1WFc+hAgAyq6pQcAFUsM6qEvekCkDivJlKpZC3+012AGjjHAxFfT5vAGTJBgCylrJewDpfI0/mQVAB8y+PeWggsDNHwpHFBpAgGvd6MylmAbEmHYo4hj2DzjcJjwlARiJh38BALf1dHBMmFKt6PqDa68MAZCq1bXXSpHUVZHgZAACuzQ888EBAwVGUDhbIO/Xt4X+RLesbr/uqmcjaPMdVbKAWWUVn4NzXclvdddddZ1x11Q3gv8r0zp8/33ZdZbkuvuNkKrTaVJz3t/gecECFzXeIz8KtXY22Hxr5FUb1uP/+V4LIDvTvs8+u5nSuebiRh4du5kr8+zV5R1VezmesQQWV64/ghlYf43aBCrLGj8r1VaKP7Zgr7YioOOoX8indzeYKyTZnzLjQsMd0d/8FKc0epDTvaZIpM5Kqmh0Fu8WPmQrk6iBPhz5TAc6PW08axnMAlAGhVySUz4cN0V8r0lZznXKzeyD/CVKPIaubMmRqWH0eTlZMn1IsPtMYJQaDSZPop/m8NVLZNAAQH+qkK7YACK6P6GsAKeDllqAC+jQBJ9Tt8RS1lPJmx2hf31yCxCwk1H+jptqXiUbtASA9AGeO1Jt/Xzod6AwGtawmw+8X5Gz6z1sBgHzfHH3GnAQAGI6lUnKZClYApJXT3NPz5BSWaRlLpQBlrlqCSPZFdafd2dfklXJU9jXZfVXFqVe5vmxgReX6KnOFwQJwKbmR/m/KqmlcNcZBqdAK3PX+AL1K22+/w3nXXPO9axxQYVTdD+di47gHHFBh8x08Id/4GdziXaN9m3TUXK5IDIZKGSmVmlHy8sur/N/85pf/jdp51IS7XLvsssuciy++9gUELrrL5QxSGb0Dop7cHE2gIQSCPC+Ierr7+iL9ixd/CJI+Bq4Gw09Uk/56GPwOiZbSY+PJUVRx6lVADVnjR+X6KsaP7PVVjB+V64+98bXlEkVKRnQQ/StC+/yAltrnsnNlrOfqWF9/PD0r4+9ZbS1pyY1rHDhK2v6q4iiq7Cuyv1/lWVG5/livFQ5YzhJQuXVddq6oz1W5ElRKNSOjL9uCV+s2gI7HQwLancmk1yAz5+94fKh+9n9WtrhNZu9om+7O9ZweGNMecECFMe1+24vPx7v/i/ZFtOtG+zZJ/oaFNIr6ybKonySocO65X3kHyY4ucC3MOfPMM19l6itAhU7UCLZMEwaXgNfnq3SZ05QRXatiQ9LLGyK90R0OhVjPGO7V13ubGYBJHlSthsB87NJkIq1qs4drq1d5p04tTFi/Ppc67DCDVGZD96qk9MvqiauAGluq8SVr/KmUX6g7Kq3VH1QcNRXjRxbUGE+Oynt9rqr8fpW5Kv+syGeAqVxfdq6qPCtjff33+rOq8vtVnHpZR1FFflaFq0jWqVfhKlKbq3KBDZVnRWWsZJ/VzWFfkXTqWdaJjDJP18SJ0fV77rmnbVmTyljJrqvhcGJWNBpcDgWJ7sJwVdH96MOD9QYj7brly5fDXt3Kv99+ewoCcPeyZctM/tUCV1/fs1pp4he+sAdVqgzlOaNt4zvXc3qgHT3ggArt6NWROSc17F9F00oMRuaU8meh9BF4Gt0WEjlMr+XCSAJJ7RAazX/60/KUSHcmQzNqtA2yRiSpgkZxB3j0mE5aAhKszb9sNkvx4vpcJIFeMOiBRnEeGsXhXn29t5VWsWzttdcbwzUKyGoogyRquPbWCtQAQ39QXL8VqAHCpU7+DmRh9JprPY2pqvKghgqj/4wZMxZ0dk7YsHLlHx5tNcKPPPLk5ErFl99//4/YpjSz/KXGKdEDToldbTkl2rGhjydHrR3lFywdmDlz38keT0fygAN2NzCKm8dYAGAHHjj3XTs5TX5v+fLHuzo6XL65c+ca1Ces5o2so6AyViqOiqzxp3L99/pcVfn9so6KiqOkloHGrJ7WmQJUCkgkpkyykYmrT291R601AMmTyz4rKuu6yrPSDkdNhQBY2ACt9hXcp6+FpF99rMZ6ro719dXmqhyooTJXh22AkeWVGul1nU79Y489hvK3YQJeM0Eqf7cohwsEMj0MQoHQOKkndU4mfW49HxEyb6GA5u9csuScD7722ssH5/PZE3Etzab1eLxFkB8nt9lm2tcvv/yaB5C96/X7vQHIX7bcV/n93t7e8qGHHmrgH2lluznvOz0wHnrAARU271Eiknkb2omjfZsEFXhNi4WPHAtRtPrckTWoVIz/hx56GrJHpdC8eTMNLO3mfsAi73nwwWcmIwOi2Nv7UbBEN9Zmi82kUskjU8LdDUbsNFipCwLIsNhM3NlsKObxZENyoEYgpokE5oq2ckIqoEax6Atg/yKhXD/uo4x6xQZGf9YEH3HEEf8PW9xFzB4pFgu/23nnnf/f+eff8B99P+lLUcLh7omlUooSkWkrNmnBgi8MGhmNZhq/qNUOzps3z3aseE+yxq/KXKHxC3mu6EEHfQJZNPaHrEGj4iiNtfGpfv3WjpKKo6biKMkSdbZrrjz00ENYV+It1xVeX3auqMxVlbGSvf54mqvDjtKatSDAtZXUkwU1VBwlFUdNxalvxx6ocn3ZueLMVfmsnnaAxSJbcTNWP6hvoOa5YsWRI+Q9OztXwwbQrCDNqU6lOj0gOjX4F4Jk2MxVYyVXzcBStToIXq8AOHCKIKB1l/REwubgkgoBL+U3C4ViCaajAaw3B5fy+QRABhe4cqpZ0Ctkv/e9700EeHEpZEn3RlAqBiBBs5Fxb6uh6JJJJOJ/zmSKl1x66W/+tfPOqeratWsbMhEWLFhQwTmiyH6oOKBCK2vNefm2aU8AACAASURBVH889oADKmzeo0bGWZZAfHq0b9MGVBAL5Wzc0xMqBp2K86FmUK2EnnyxCJIgW+mp4dTLrcDmu6Mtm6+s8U9ZxNmzn5jAfsA99JqzM/i6YPYnqBGJVCF9FcjYgRqU7EKmBgi9vCBVqwyAWbwsZA718+DPf34+fvXV33k+FApF0Z5ClsRH8X4J/79/jz0+euUZZ3zlNfO8AfhO6bG0LEs4ZQrJq6EvTxHnFDKFoVAxWiyG/BXcpJXutZ5YDQZED75XQBQg3dsbanAqBLGZXiZw9epOjNWMhs8KRmiVNFlZ41uUX1SrIzdXhhzlCeQoOfDAWbZEeePTUZwLR9E96o6iiqOktq6swLoSaLmuqFxfdl1RATWcuSKfKeCACg5RYSLxeJuyWlpn1ZjtpZo86TJkfi4wbdXLvIHApEg8HoxCrrfPLD9qVguqKWW4oJRRk+q1Ip4VGaGlkrc7GvUVkklXjkoq4sJG+c+Yq1ym9HAZxLrefrP8ptmugNMdKRT8yG6sGpRCrOxWOvUgth0U8p9WyjdYd1EOG4H8ZiVeLKYysGlyerlmfRksiVNhn0T0BLxmgtQa0JGC7bqgPGnSXxBYcQ3Om/fRPrvMPglg/Rc47dFovmAw5ELWg2tgYKAKyeh/4LVdm9nsOG+4s3NnT6sMxNG2+Z3rOT0wEj3ggAoj0YvtOwc3iBfQ9m7fJazPfMcdK6KdnYWqBZq6bGgh5RefRjsQUZqgjEzjeDLoVFI/ZaOvKsa/ZF8RcJq/7bbbnfPTny69ab/99toOaXnfx2tzODjYMF/C33f19HTdfsstt7zN12qZCm5kKmxIW8kYCmMkk3ED1ChJyRQioyRWLg9CqisMmbSsGxu8QdJQLwEH5v/uUqmSrVRcttJnKjJ9yD4JA3wJlsvufj+I+MvlpCFCUJNAq5GNwjDp8njKRQI7+rIW8RQIAATgEBj9A4hSFA2M/lbM7yjPQTSloikKIFulGo/3N8hqiqwQGrQ+X2goq2b42TM74ypzRcVRlY3+qlxfcq5qP1b2+vysE/2VAzVUxuq9PldU5qoKAOXM1dGdq8xQhHRv3X7t7HxCK5Xp7581JD9Zk/DVWzeMnkPNw0dgH8oeAPa9BqUUsyNOpRA4t4xGY1/xl60VWrxuck4hUzLOa5VKnpT+mmapXkbYy+Vwt9eby6IMxDawAZ4qfygkJz9Kqd5IxBuA/GnTwIqIxLvdwR4EF7L8SWJfHNobq7jf+t6FiLxXvwda7X38HnmsvN5/daAM1F8s1qSSrbIgV61yQYnEXZEH9l8MJBIbUKogJekIVR1PHCWAa1pxFbRjD+K68qUvLbj8rbfePAOgAu2fG9BO188F8X9HftKqV5zXtpQecECFzXskGWnmxrfbaN9mTf3BVUL038r5Ox7v3c57gsP478MPP/qYl176e2HVqlXT8BLT38iU21AKoGLQjafab1mSKJXo94oVz6P0YSDx5JNz3+VGbDH+lBul7Oj9ADUwHgb1iz3x+pfQDkKbzHFEW4X2HDIYHvnhD6+5FzybBuPHfH6VsdpY45uRAHOERtRCmmUCS6VJBn4O3q8wAvPMU3SHES2o9pr5Ofg5Zn4IslE9qGA2+GrzOeEeHCwi9TKIqS0XpVFJvZTl/4jHY2CdzncDrEja8X/wngGEhBEkCReLaUP2A6M9kPszACx645cGpD76M3Qu6MYXKrWU1BAYvZNZRGDqxreVYVkqlcOxWBERNXcf9eXt1qpQKN+JTBWUFwUMES1zJI7n0JfqiHPWVGSMWSvh8LOIkBW7IJXYl8vtUTfUzXJ6PIfKXJU1fp1MBfmUcpV1pV3GP6O6yWTrrBqVudIMVDCnjDebq5yb5jpwLEAd+pRyu+cKT8tEL4Q18TwbuHLMsqpYMym/moBMZhJKTQauHLNTTflTZJ8F4VBrjrqVU03AmKnqOBDRzg/m8wFDSrkZZCaxM9fASiWClPY+g1NtldJeqXjg1Fdayp96vUyTH3SXSlXbfa1ZCaJV30JO1Q/sAntLtZfrpFVEXQDWXFchFQsH2wgqmIFrRtiR+dcTCrnyzNazc9TD4dVN5UfNTrtZqleUMVr9LlkATMVeUSkrqz3XMiV442ddEVm4p5xynOett95i+SkJGzus+t8BFexXMufd8d0DDqiweY8fsxSwsbhI2jiqRwtQgffyAbR/IBLO9H4XUH2XjiGX79fLI8SNqxuUrTcenlt2k1RhE1YxKMfA+fgQfvbzaNy8dgeo4R0YcJU+9am5VqmHVBH5AtpeMGKmdHR0euB4p/L53O/x2ololgabyljh+tCIf2+Q/9XSVTWi0vqButK4IImyIijlBwUoQpIo1GmWkKZqMP5ZGjNBK6KpHXTqkfCBfvVlotFq3ak383/wszB4USYTCIJ2wzCWNPb16a38LI3fdHrQA5BlwBpU8QJU8Wvfg/HfhSrZVDo9TGqq/93i/zS+AceAq8DVi/u2AsDqX5M1/vkFlurkcoNp3INUVguihEhnLdiCGvqsFqvfon+Nzo/b3ahqA4IvwzWKxbg/GHQnSqV8io6d3Xl9vlgY/dQAAMEna7hvAmDRaLlodtTM5wfvihf3iTrhahaRTdu+QjZPRHDFtPr9zaKvm3L9fL4cisfdSJWulXXZ95V19JffMZeDBQKxbmQ/5UqltCH6bD4/0qiDhUIgBl4dpHT3Gq5vdmpV5orfH+ySiT6LDCyZuYq08wiingFmYLUaK1mwUiUDDJHtIEh9UdpWc+rtnOpqNYfou7+IzxuCCeZyOICcXtD54LnyYa5WDGNlVnYiqAFHPRSNerXot/6g6lOh0FMHTAkq8n0Ci7V1bm3D3Ko54hM9QgGqUJhtIMozO+Iqe6Cso8x7k7VXli59IpxIDHbKqB+oZFauWCFbLirv1I+nDChZtS6VsTIBy3wG6Fv5rJ5bB1RotZo574/nHnBAhc179B7B7X0YTUvtG83j979/MYYM8MEW3AMfgpG218SJk+f09fVW0+kUMxjEQvoR/P8Z/T2rsNSPpyjVGIAKrOU7Bm13tL/JXj+RmLhTT0/iC2+/vfqrOgDo8zjHQ2hv6cdK3aBSrye1m8/t4t+QZSl3os/WBqUVqBIMrowAWEhkswlkKTVyX+jHuTFNWbzbmK5slangcr0fAE3SkLVSi77GEtATTyIFt+7Uw3F0R6NpAwCkz2pptZ6mUt4eRLUHscYJmTDtK2ZiMeqz+3zReKmUSZGDwe68zQAgphoz20h/EFTw+6uDZkfNfH4BKpBQDOSuIwoqWEVfN+X6qqCC9fWTcBqNgATrxOFYkqvFVikFKdIolfJGEH3vRxTd4HianVqVuZLJlCeI6LO+fzKZGJzfUt355VyFP9yB1PYB/Vzld8x14MxUIGDl9dZSyu0P60yFYTnl2rftMiXMTrWKoyi7B411qY6KrLPKHqgShJAFFZw9SB7U2MzGisEe2uyGvUc8vw6o0Gotc94fzz3ggAqb9+j9Bre3P22B0b5NLHyMm/qYA66vuzMbYl/96jf2ymbTR7z99n9OKxQKlNp5eLvtdjzrootueF1fW07jBkQ5URHRbUXoxuvD0K7ut99+QzWS1j1AosSZMx+Xkt5r18Yja1CNkJFwKnriR2gvomllMbLXFwbd0Ucf8i0AQJ8z9ejrQ+e9YuicKL8IJWRkCscTAOQYdLIyfe0x6NoxV1SeKxXjX/a5Urn+luioqTiKKmtwO+aKyvVV5ko71hWV6ztzVW5d494mO1bjaa6819eV9gUhKMGdggT3/i0kuA0EqC9hmm2HRp6NhjLgF198MQBS7WCrEtTRtvmd6zk9MBI94IAKI9GL7TvHrTj1Z9FGfZyY0o5ImZeAwnAKdRJppxVdlDDmOu64I96NxWKoW08zDdt15533bN2sO0KhANIpPUinzBvStM1plUwFFrXvuFxaTx5EwiT9+dcjhiOIl7q6shkQ7GlRIcH0Kz6LKEwVUj4ReTIfed1nyiQieplrvfG8gtrvd7qTyda6z02MBHJW/BNtEG0vNG5eyqCCTs99Fr7OTIXt0ViuEkJ7Be16XP/mVKock5FplDX+a/KfBIDyyQMOOMA2oqhi0I11+cV73aBTGSvZuaJi/Ks49Y6j9qf4SD/XDqgg76g6c3WpN5GYIqW+cN99f4oHg7J7kPx+LQsqbEHlkgaTTBaAUnmu2zFW5COZOXNfqYCReK6SyZ4NCxfuapst1g61KJzTB9tyYkeHv3/OnI//Eh1+KHhG7rrzzuJiPVcKOU5oZ/X1lbxr13ZpGXBdXa+5d93VKBbx5ptvQs4yTNJr2NuTQUD6cmXou0NjubXGKSUGdmDA72b55OrVq7OtpHrb5644Z3Z6YAycVafTlXqAEWlGpi0RT6UzKX6YjhK4EgpY7OwWaGT7BlMAFZDSmblz1qyZnz/99P+jw9tAOjW0QIL0KKKx5Hd35+vghJkAiqnAKBMH8VoB8oiutF5NgERP+p+iQryEStwgyJw1UKNWz1sDkc2EdgQxwCA8xOZcSprTYvkdPcES1I4o05jv73en9NkZejIlppYuX/5sWIUkDMBKcN68ee/qfu+t+D9LTAgo1EtLCGrgHrPz53/MkKZtHnKx8SWT/v6FC2dZ1R6z3Gbf2kbX9ZNf/OK+C0YSVFAxUsbaUVWJfDz00NPgExgImcbK8omTBaAkxqp+fpV62jFUKtHu1wEV5J36dhj/KgCY7Fhtqc+1CgAl66iqgAoq64rsXHnmmWf869ZlUKpR6WtCwlxfV4bJgh8FWfBFtlwpspmFPDn7qlDwpg8/fOzJgu3MIpWxUpkrsmM1LIE9suoHJJbOZn3lVrLG47lUxEyQynEm3xE5Nbq734kPDsaR/du7zqyApec2ol3qdud6UGlVZFkVOYrEfDETkEajE3yCWPmpp57wQ+qbwR/XVltN/eKVV/7wXv08c7tdPgTLoGzhWtts/jFY1tFBqUxNfQRHFNd/00C6HI/H688kg2kkt5aw2e2mvPOe0wOb3AOjHgHf5Dt+b53gAvzcJWha7fwo/nQ3jM8YUM8CUE9b1Pd979thTjo98GB/f18UTvD9uEem1esd4fptc+O1cJQtf5bsxsuNP5GY3LN+fS61zTah/Nq1a7WF38x6HQxugAJAKCGIn/R10WZCOxLYYdPVmHvd7lTSTOBlvmHoLvcUi6VMK5lEwSYNDrw+MECXAZY0GGpAtwF2JFyhUBHgR8iPzBCt9vfpp58OLFmy5N+4oxcfeOD+T4p76O0NlePxUneh0J99440JKaDeDedcsGABN6Mq9LBDXV1Tu/L5UH8u9xrH1ooo7TB89j7oU7kWLz7pQzfddC2VPPQH+RwIauyDpvEwyKtfyKfUb6n8G+1wPlQM2naMFUld5TOA5NKUh8uaWme1qEQUVbJa2sG/oQIAya6B+ijZrFmWYGH9+X2vgwrqEc1iAFlVTY1/0bGyY6XiqKqMlez1xxMApAIsq6yB7ViDVdQPZMdKPNe6zMKmJqBKX8mChbyYTF8xA/E3v1kZ1fPqmJVMxI3TiR8YGARRp8tXLEY3WBEUi88yuFSt+rv9/hAIWN0IgiRdwWDQAwfa4LfQPoPF5wNHMDhoPH1Q3LAlgPV4gsjILKO8s2RbWssMWrc7BKWSymAw6ErZyW9SYSoQqHaSWBnBqsyCBYu+BN6qywjMoF+W3n333SfwdzGDNhCYFIlG/ZH99pu9hnaZnQSmCgEos0UCgWRx/vz5tlKlTSeR84bTAyPQAw6oMAKd2MZTnIFzX4t2MBod9lE5uBCuXLky9sILofypp+6pZR40O7iZnX/+KYv+9rfnf1qp1Ndyy3mlsvHLGvQqaL6KkdZq49UT1k2d+tzkwcEkmaTT2PDqmRR6FJypajXUuRSF0h+k78JIZ8s1EPmQHZt97fGUYuXyYAAyWb0sOTnppJMuR4nJ56ZN2+7UK674wW/140GWcpaJ6FUCrMarr48a3Z5uZlU0Y+nnRvq5z33u7EKhePa0ae+7/rLLLlkiZLN4ziOP3F8jDcNGOBCJhK/4xS9+cR1VCpCxgnmSw+8PVxKJYWIyflZkddCA0GuEN2fo3ruqV1QQ+tbN5mCrsRLfa1f5hcq8ljHSeL8qzofK9WUNWhXnYySfKzFWKtcfS4N68xgreT13Z6wMtc+2xnc7niuV51plrNrxXI/1c6Vy/S1trAiqzpixyqdXqmimLEQ7Y80ab0Qv62uWB+U6JZSDQHKqMcLCadcyG61IYkUkXq+qwjJYKgNZ7cMqCkDVaini80WgalJsUDVpzCD1dkPNM+f1hjSlDrNEJ1+jzeH3uxGAqSY8nlQS9krRTqrT7++L+XzVcC7Xu84szWkmK5UF4ZvYFotxezejBdC41pyHdqXKvKa0eiCQ8wPYJPE5+dUY1Pmz1RgQ3OdwtspAamZHOa87PTASPeCACiPRi+07B+UA/xftv9FubN9ljGdWBRVOOeXQ+9euffcTIwkqtMP5UkknlUWIoeUsXSOqsplYGEn/wCi9Hw3yfcMHr9/VNT3m96cLe++9dwHZCA2bPkgy3S+/HHcji8EXDk8CQu8veDyhsr4ERZyRGRzMirjqqqv+BOjg/dls5q9bbbXNt6699pb/42c+85lP/RiEnJ9GpIHAggspd1feeusvflIqlZHRks/YZXWolKpQzgwgDHTSm0cThAFSrcY1I2koq6QCYMaQJsgIB9nia3Jmns5oNJsFUFMv/4ByQDUSKRgyPFDOA6AmEQmF8jR8StB0b8gAEaBIMz15s8HCe+zqWjkZwE127dq9U3ZkpSrORzsMahWnXsX5kQWAVK6v8lzJXp9j1Y41qB1jpTJXnLFyQIVE4nEpToOxfq5kr889sLt7u85AIB9Ys2auIatEpLzH42/qbF2jUoY5BZ7PPp1yONuQ6Y1B1SWdoqOq33fNJZs1VZcEPp/pFYEB/ef18r1QiukS+yU/02zPFPtlsZiDqo3PNmNUOPXgyu71+axlfbGnIp2+WNHvl7x+EznbKstA9aoqVvskv095T5wjVCikY+gylJYyezJVEfxWoh9SqW0RLFjH/bkDyQUYq9fXtqr/l12DMQdQTjClp1rdqreFYhk4qJ6HDTSQePLJuSjrcduW9ciWC7bYL36F9z/NrmZ3RaPx3/3P/1xwzk47nf1GK8LyXXbZ5VPIvr1lw4YNQnCats3X0a7Uzy/+3wEVzD3i/D0WPeCACmPR6/LX/AA+SmfyEjSWQozKoQIqTJgw4etAiL+D8gdG1AmA0Pn8qdWNUh84Eil5586dC+k5+0N2M1ExqNth0Ks4Pypp4qY0bSLQ1N9eiba3ueck+S9cNL6mTp0akSHzOeOMM6bcc8+9t0B+8qCh63ET+9rQ/2/FvyQQ1Q6c846f//znXwZCbqmnPpzVsQrXL0xgqUpNI7xRRlAYeChXiQn+DZauRKPRBrBElLBUKoGOcrlS9ftLSXMpC+9PRF3Ix0E990olkna7++pRSqsITCzm8WezngRLVZpldYjfr6InDyCkBwZVOp8vWkZJ/f5ApVxOwviL+4NBd6JUyqe83mLdoDTzf/AeqtUijCRvAL9D02gXh1VUh0Yia0TxGQMrtZkAlX2LMplOjyeZRd/rAJjBqhlggfGJsapoXCn661sZljhXNz8DQ9RA1toIwJjnSu3MJFwFmGUwBGWdD37fARXkOR1k+0plDXTGqjmoUYtOD5My67O1zGu+y7XMi5rqpo6y+Ly5DNCcLWZ6Xj1YB+rnJLCK9YY13f3m9cHsVJuj3+K8TAsPhYZr0WvrVU6X0j58B+Y6dZQrBguFQAzSsP35fG/Z600gUl60jJTbRb/NfYef2OV2ewrFYlmLfjc7cHmA0NYp9WZy6RoAXQkVi2k41bUSxmZrcTpd6o7FKH2b09Zgq+w+Ouq5XNSjz+ybMKFYhWpAgxPMtRNEfWF9+YE54q6/F9mACb8ja4ctXfpEOJEY7EQfrIMdULLrV7USsJWToNJbbGZbiOuMgzVoMu6V9tt0lHC4MP7VgYH+dwFcHY7XrDIPmKV8HvjKpuDZAlFjP0tNaV99EI0ZJlp5rv5wQAW7Wee8N1o94IAKo9XTG3cdkTZ1G75+4sadQv1bKqBCR0fHcqDoh/T2buDiSAnMpoeskaqymakQ6o01qLAJUcJ56JOH0fSOvdbPKmPFGk0Yh2HUf2ZaEW/pakQJaHD+zUGj/vJVaNeg0SCKov27s7PrfXCGv7Nu3bvftBt/lY1/E/qq6S2oXF/v/NBAW7bMSnO6Boo005O3ioDVSD2z+UKhJ22VopoFkkHDHhGlACJaiJJlUjDs66CCFWjSDFTQR8dEpzBKxhpRJGroQIUYVF1KBgLUeDzmJvFUJFJJptMV2xIoj4eqIb6WNaq8B4A6sQBWNZTFNkht6QdONUqHkp4GAEgANPrzBgLxBBwTN0hgbSXC+B196q84h74USLwG4CcQDgcArBRBKhuyjSg2GyurSUsFnGi0XMznAwalFLOsb7O50uSc9Yiq3bPK95o5iubvMTLr8Qx2AqwyZABZnR8OV7hYDIMkrTpg/h3mNGyfrzJElutJtbrXZo5q473mAb4FUFpWTPt8xrFqfF5CUZ/PG8AzaADrrO7FHH0WnzEDlnaOqvm8as9VAGBpdbBaHbRV1VHJFhMcQG53tRdz0ZD9ZXaqzdFvu+eFYwVgN4+1wODU8xp6pSfwtISrVW8E66HGK8SUdnD9GJxqEtoxMk4CZJTj+QYGPIY6eWtHfDhTQUTPkTlm+H1c8x944AGUH0ZRLtiaKFFlv5JNqVfhlVEB65hS39Hh8o1VcEelr7bAsh6CCjfG44mPAlTo4JzGs0KQgPYdgYdd0LrQNPAMwGEamabffe211xhY5MHPc+8Cf4PxIKiArIYysj+sSLhbLaHO+04PjEgPOKDCiHRjW0/CBeIhNBLojcqhEtGeMmXKl4rFwR8AVPgZbo7yhE2N6naACiqbaXtAhVranQybtspmauorQdj5GfTvXfpJoAIq3HjjM/7ddsuHZs+ejUi921Qi0LBBddJZ0ZGUMUuBaXdMw8ujUX5SO7q7e+CUln8GNJ3KFE2PdvFfkHmcJEqt2Kw3FlRolaKoMq9kIz+bawaOnktEDHSziKoVWReNdH6Phrp+olixcOujdOKzVlkrjKhiOmpcJfqIqjmaynMMDvoAPnjcHk+xJaigT/0V17eKvApQIZdrdFTND4MqqOD3VwEA+XQAjFnWFwuultVSRFZL1ZDVYvUg6iOqrTaTZo6i+XvMAAKoAvI1LzJwhjOArM5frSJs7anCqY/2ezy9BkI1cxo2QQUQ6wLckAMVrBxV8z3YjRUdWr3zXCh4wBLv9sdiZcNctfpd5uiz+Iw5ZTyXQyqSrvZbfy5GpwE21tdlfbaW+Zooi0ffvVp/GcDjBABegwM49J81SyszO8yYLTb8aXN0W2VvbcfePtYBg7EmQOXIyO4XKmM11vuVih20BYIKdb6kRYsO/QQe1xswzAQR9Aftq+fQTkXJ7pvg14Ky1EySnzMLeB802oC0BQ0H54DL9bbr0EMPtc3AabXuO+87PbApPeCACpvSe6PzXTLE/gtt1uhczlVPk+f1kCpfAlKqGTq53NTqttsW60bPiy++6Lrssu8csnr1W79OJpNwFCqv33fffTP4WSsCnD/+8Y90SEtAyG0jP+0i1FNB6GU3MxXnT2UzNRlpz6LfKGS8FZrBwB1FUEFMP4ILpwz9sSP/nT79/d+ZP//Aa6677jrO1aZHu/pKdqzaBSq0I51Upa9UjMR29NUmzOumc6W9Y+Vy7bffXrbM37wxWYN+rMdK5frOWDmcCuOFU0FlXm+Ja6DKGqRSfqDWV3LlBypjpbIGtWO/UgGrWLLLDCaUXxhK+6w2rk0gF2c26HVozAg8C60OIuv6iqXQlPzmZ3r0nxH38tvf/laTnySoQLtQvN4qgGRnsznvOT2g2gMOqKDaY6P/eXIqsAxih9G8NGXaEOXwBIPbQiqnb2ieTHQhE9EwZ5C+Fb3wwosPfuGFv18DUCF+ySXf3W6HHXa0zFZgPTtrGZkmq5dTtKpBFOm0mUwwI9QEzIy+TG1csyaDWkZqDneDyXd1WaQxWtUUqjh/+P1TUOuYnT//YxpDcrOjXZupDlTw4dpvD20oB5jvYwxABXELTNXTQAQ4X1vH4970nDn2uuMqfdUOiS7HUXWBpGoFalQDI1qjqmIkykY0nbGSHyuV58oZKwdU2HJBhQAy62a3lP+ULT9QWYOEBLIc+Z+crO7Q3rrVSO+taqCC7H4hr0BD6cNgsBw78MC5a1o5vBwryHuXW2Uh0g568MHHpyBjNAUAwLa0TmW9HIm+Mmf3hcPLQeg5CTLgOZTLBQvI8qrb1PqSSKp1BALpOAlAjzpqv+U4zy4dHV3n33LLMmY3QF6zUJfXJNknMqv8Pp+/gj4w2Kyt7LLR9Cuca235PeCACpv/GBOd/BjaFDTbxXIMfoob6Gg4FNrKf8ghsy/GovdlZCic9Mtf/vJOczozF0sQ6oGd112CBCHYlIflFM1syYVC1h8IuFH7HUkHg5lB1FbazNNAEGBFHPKLtkgya0BxHa1GF2SRA3rNYTOhHVOoAWD0AOwooCY23dsbatA9FiR0qDsOlUr+OMj0+np6eoqvvbZHvebTnDZf26CUDZ8v4ZaXoFlyVjCrA/KfUdxvrhVB0jPPPOPPg31vI8sfzNOrDioceOAh+15wwTlPt9q8RnszN9+wSvmFCqmmrKMMHgvPzJn7TvZ4OpIHHLC7be3z/fe/EnS73+lOJtdsQI2kbZ1+OzJwVAxqx1HdMh1V2XmtMldU0rRlr78xzteCBYccDtCcUcF30I5BY3qx4VBZr+XBOnXn66CDPsF7tD1kHWWVOn0GFrD3dk2cGF2/55720tImYmHbe5WN6KrsF84aJL8GrfVQngAAIABJREFUqahgyc5rlVKR0V4DuO/OmHGhZkNSDYSkloHAYEci4R9Ahi0YXsJukA83EICS1DQWy4ODJ+qPx8sbBDE0z2Mug6ODD2Wpbqp6eL2D2WbSm/xuqTSIYF0EZYDlARBMN+UroloHyr/ALu0OL1r06ZX4bOd2200/7KqrfkTCR4O8Jsk+Uf4HO7SAwNra3r6+HeoZxa1k4VutLc77Tg+o9IADKqj01th8lunm30UjX4GlqsLY3FbtqjQ88I8PDi3J+3iPTe9TdYNKJv39CxfOqpPOmBFfbhAg9+rw+eKa5rAeyDCT4LG+Go5/J1UCCoVqSs9IbSboYo2w3x/s8npzWRhVtlrmMlJO7KcasZUf+sw14i8rFn9+TpCXAXiBPnFw8IgjDrqxWCwcfP7550/4xCc+UWwEON52EdTp63s93UqeCeUqAfAeBFs5/7wPiawO8if8D0CXnbq6uvsWLDh6pxtuuMG2rEXFSB2JCIH5udiyjdQkUvr3G7GUfhWJLhUjlc4P7apWJVAqjurmEiVMJnsAAO1qCwA58/oZEO9lOpLJuZCTczeAtfpnVgUsUylVufjibx38zDN//hWy5YQjwYwrlpYZDhVHVXZvU5nXo+18bcp6uSXO63aVYaoAMCtWjM/yAyvundr8WuYNBCZFOjvDsVTK18ts0/XrrSP1tNnC4bymcgA7T4u+m8lch2wmEht7BLEu4iz5Zioh/DyUsH0ej7/T7/f0IaBkuwaVSm5gDq4Q+BTB10MbbpiwVM8BQz6WgYFCF1U9IJyU0ktUmzNs+/t97mnT8uBR0MiS03qSUHOGrQhuHHzwPj8EwfJRQ88oORNeRnts6O8X8e/bWC+fkCXgND/rzt9OD4xUDzigwkj1ZPvOw3orSjCSpOXg9l1m487MOq6jjz46UygUGKGnkdZAJijOvBmVFNg6X+ZUOhJXQszO0EGChA47Dkovahsksxf0iLce2KiRxpXj6XQxQOIvKxZ/kgBj49BY+AWb+LHHHvl7lIx47rjjV3vZjZCMlBMdRcg/BnkesmZ3dGjMw4YD0Tst08Lv7+ggYOJ2BzJmAjO+f+ihh60ql0tbUT8bMoEBqAV849Zbb73BLqujgES/YDAMLWtfby73GmSnFjRs6MLRUDFSVRyKdrB5jzVRZDsjujLM5ypj1Q7nS8X5a0dfqdTotqOvtlSwTKWvVNaAE0747MuQQH4fjP3zsJQxC4x2kEH9hGucyrxqx7x+r4MKIvptDi5Y7YMqY9WONUBlrFTmtXleNbNFmIGYTLaOvtMmwRGHnRFERqZmB1kR2lK1hDaKWYHGSlGIqfd+f8JDtSCo/Sbtou+8nnwgJoDs0jzJUlEGUFPrMZO58jWhGiKIdfHb0nqVkEwmBgLUkmbrEMTA+z4Q9nZAglrLVABnWEWfYSrmFx38hx9+JqEjSrQzwVzy2ULyGYumeUX1LwIL2wytWYb7gfwkFXsoP0kbjoo5XNeo0MUSWudwemBUesABFUalmzf5IiyBmI1G1NY2ErbJV1I8AUGFBQsW/BOb2tShr5JExpItW8Xwk3X+VFJUx9r5UzUmTj/99E+++uqrZPr9FZqGajDSJYaImRoAAQKymQq17y8N7Lrrrq4333yTEHzD808eDX6us3ObKEpKvKWSa9BsSDz44IOdt9xyy9+wZ4HJ3VMBOu/JZjPY0PzLTz/9zLM+8pGPWbIPyxoTvL7P54acWCVYLruhkR5AhCBpAED00n7NJMpaSe+Ztdd5XcHAjt8MicAK0n/D68HqX43HjfrglCJzuWZooAhrlClP19v7UepI1w9zJNaJUsrzBKj01XvFoWi2NDugghSpJsH5NPtq8eLjc6lUsoDoJgBhF9YxTfud5XPb8zOin1XmlQMqsLTPoBbU1JJoR1/ZjRUzDiAJXN/rOjufoI0C52vWUHChJg2sv+FUqhNR8oC7JgHsgQRw0FB6as6E1CvQUPHD708bzqcPIpgVYKwcda834Wa0HerCXdWqKw9lF1uZQJXoOwIQQfjV0WKxotlp5gg8XxP7K4C3zmDQXRIKNOZSUX6WqfcsZ2V2JXbuTDRazZmj86JvqVoC7it9IKZoF6knUaLXm3HLZOHJBq1YBrpuXWZCmxW7ms5/viFrC9uAVYtxmj2HLsJA0fsh774N5HI7envX0U/ga5yDVJLg2uccTg+MSg84oMKodPMmX+QknOFmtKZZAJt8hY08AUGFRYsW/TKbzX5q6BRN55TsQqpiJKs66iNNUidIh2TqXlWZhI866ujbEFE7kBsG2mtWQ6Qi/6kyxHomYYvv/QKvsQ4ZUQdfpaura0M6nY7k87koIhwvxuMTP3XTTe+8Jb5nldVB4wIZjQ3RQWGsAaRKuN1hXzBY7cXcgnHlN8wrfU2jNahgLb0XDpc6YPsmvd5ysVIpNVxf3LOaRny1kxkbxWLZVsoJ2Rxuq2gOayf1xKW8hxDqc3I5X7RaLQ1Eo+6SngNE3KMw8BCdSPA1kSIq3rcCTZCaCa4QH7hCCnUjWWi968cZ4xCg/CKiOUlk39SBTMElov8sxryjXA6ATDbHjKr6YVaA4RvtAGBUnL/xHKVs9vyqrJft6CsVAKhdEd0WewtBA4IHg4lE4gsAP2/JZNLPIbtuD7xGg/vvaNuhvYK2k+hnlb5qh6Ns11etHeXaryDwnMvlDOtcONw9sVRK0fEzOMrm2vLaGhDDGpA2rAE8r9mp5notas/N81Rfi15bp7zdIGvmmmK4voiOi+9zfQ4GPR1wqMFm780DJNbS3M3nZ6QcL4crFQ/Y72uOst0BxwuA8SBKJ6uM5toeWCsBQJQylYrmnDU9CJhjrcae5e/1ePIIng+nyfNL+nJHC1DBkFbPzwsp0kLB3Y39rYT9IGm1Tg+NRQVrvV82+g4OJmRWlmMyNots9F2lVES1DBLzwo9yOcPeYjUQ7XgGVdaAduwtKn2lcq+t5r3zvtMDG9sDDqiwsT03ut+j+gOJ3e5HO2x0L21/tenTp+/1zjvv3A7DZWd8krVduzX7hiyoMNbpxCpGsspCrrrpHHXU/OcQASGRz7RmfcoUUdgTYaglZEBIVCeJ3NQ5cscdK6LBYLyi57QYOuf/4t/5aDQKf+DxeM8GlwUj/K5CIc/IPQ3Y19F2GfpM/VbGyKGoX1/G+RLGOozxOFI6I6tX/9e7VoY5T1oqTdKM9UAg04MimNLAQNSgEU+ipwkUUR06aFzroznidbI864lL+Tq4PJCp4UX9ub+f4IGeA0R8T0S4qtW4Biq43SkD6zO5QRrngac7FPJl8vmiLVcIrucdHKx0ydSdBgLeCEphAswqaTXvqAAz0gCMzxcLAwQKF4vplg5Fs76yUqAhWOX3h3Koq7WNEubz5VA87o6gAmwATkhDSY+xfCgcKxZdIKLN2fKP1OaXtfNl7mNGiFEuFQdXS4qgqd0YwNkBUJUA+3imZV81A6vM5yfRrlDrQWqxbV+hnzFOLBmrDpgziRrvW6Wvoki9LhEsMxCgMkL89a+fMedf/3rtNzw/04Oj0Ug1Fkt89Yc/vOX2JUu+8YG///2vv8R9T8W9/QfP/ySuYfjcU3feef8xHk82BHCzoa/M0WVRroYn15aAlc8knwGSELvdfYZnkM6xnpSYjqrX6wL7u7cfa4ft2q7iKMNHm5DLDaYBA9o6ymINKJU8fW63fe05M8vIF5TPlwxrIPu89kwM4wfsK/T3IKaKGdQA31Gw/jsJKqD0D1HXcgbOekGkuZvnCSPl0WghSlK7aNTbQNgsss/E99zuIiLqmIHVgPYMEuB2uV41nFakxPf0PDmFcwrRdAMAsWrVkqp+vxV7m0wZYjsCISrRd8FBA/WFd6G+YDuvVG2W8aFUUfXKKqCsWPF8tFIZSIwHVQ8VW7TVPu287/TAxvaAAypsbM+N/veYqkd5yY+P/qWbXzEUCq+GgbA1yAT5oefQGP2xPAgqFAre9OGH20sPtsv5lEeyBUP3Vr3z5+9o63ypLOQqG/TixZ/b4557lj4Bg4hO/Keb9emNNz7j3203OUUHlXlDgiB8vgQCTr3hSTDhYrSPoGlqFGAxPnyrrSbvB2DpiwAVeAk6tnRymVlzsv6a7crqkAWrZEAFcb8q4yo/r+SNGZVnQGVeNesrfVkN+yAcfhbqE0Wk3gb6crk96s+AyDrRjyszFYrFOBygfoNBb1aA4XfaAcDUHOUAHOVyS0eZ2Rdw1sBSUjQ4P2YFGt5rs7Ia83MkASrUpb+QgxIVZK2tnsdmzpf5e+z7YLCYYOQVZLS2oEKlkoAEbyW0KQCM+fp0lJEqDrlgbzqfNzrK5s9WqyGUTFVjGLJ+j6fXliRNpa9I0hYIhHLp9HoDqLFo0TH/wPwA03rtCAYDvTvuuPM1F1xw2U9YsnTUUQesBpDAMi7868I8qnSKz06ZstX3rrvuxh9ZgQrmNPB0utRNkrYh8rWmQ8t5hgQB9JUvi3Ew3CudYyGfzBPoU+rNWUetHGVxA6whH6qxrt9Ts0wFc215szWAJ7IglNtsyx/MgzES66X5nMNqPWND1qoSCBntvaWxr+SVKu6//yms1wOhAw44oKVU6JawD29CX30QNssbshkorfYe532nBza2BxxQYWN7bvS/R0CBByPAbT1IVPjYY49phH4TJ06sI9lIcaw+/fTwpc88c++PI/DzKD6PKHUBJINVOCPxPW65pe9vjfXkS4EOT5mEFMmBQw/d0zZNfHjTWwOG8IW2hqcak7Kc5nK7nE8VY2aHHXa89J13Vp+L1H+SczJDxfIYRVBhBW5gfzQ6bjTSH0WbR2Pm7LO3/9G77645eQhU0N+nYX1RcdRV+qodoIIKV8d73JihAsx72qFQMdLb0VdjvV61y6FR6SubNYAgix+NoPwn0Vf/1PH1UMHmx2h0WCiR+y+07dCIjiLqHV179933fxhp4sxyIDka+W2+YrUQO2vAe3sNUHkGVea1bPlBu57Bsd6HaTMQXBtZUGFjbNHWajXtsEVtVJgYsKEqHIM/JGJEtmOk79xzl3y0VDr7XxddZJ+B0syedF53emBTe8ABFTa1B0fv+y/gUiyDqNd8tuvSrOOq1egNgnDIWMsurgnFh8UDAwPXd3f3vIT02w+gnhv19d5/nXnm1/ZvTtQXQNqnNx0MZpBSHNGI98wpjawlDAZdEaQ+gp24vEGvJmCu52bNNjJ/tSjU/vvPWt8qla8dzieRdKSuRxDRpyyZ7aGyQU+YMOntXC7ThQ3VlpxzFEGFK/Djztb9QNYo785N7+GH/7Dzrbf++HFkq5D4jJkVRwx9zsAF0U5QQSYDpl2Gn+NQjC+H4qtf/e/Zzz//LEu1WKZjdRDI+1/Z9cIBFQwZOFPQd/+FdrdVx7arr5qM1bm4B7Kl837Im/Ah0xowD6/9Du0htPvQvoS2NVqc9w429dXY3x58881/k9NIHPviP1RiMhzOGjC2a4BKFpzKPixL/qeyt7TDZhhPoMLSpSITNINM0PktM0ERzIrMmzfv3SZrdf1lWSJufkF2bW9HKe5FF1U9M2c+PpmZUvPnz7kaduteaEWsN2fffffdf9AriIVCVT9KC7s8nmTW7e4uCALQQw89FPamRpSdx3c3ILA3BeVT3smTJ9935ZW3nBYKpauilEqGO6NV3zrvOz0g2wMOqCDbU2P/OWrSzkCjzntbDziK4c7OnT0HHLC7oT6UGQz6CwNEqHR2diFDoYwa8PzTy5b9aW/xfnd33lDPncv5Qfo0iLTPctYHTrtahjzrGY3kSyRr8nqjYdRmQgqnNekS0m5jOG8D6ZK5jrNWMx3sKZdDOdS0Zq1YjAmiUIoIR6hc9kfT6cEB1D4XC4UeDQAxgxpMF+3rKyPtOB+g7ro5JdQ8SLJRB5Ay7R+JRFeUSoPXQvKIhm7Tg7WUlJOaM2c26lPdDRKRGztRLMofdsC59IWnzFn5qDCmwP9wHAAQAg+Xc1jR/h8aSbWoXHE+2kvtABVIVCmbAdMOA4H9+8gjT06uVFL5/fffv6GeWN//KhJpou41mWydraNiJMsaUypGskrkrR3Ol25eUSGHjuLppnnPaM5/OB87OjoDTHdPJrWhYqT6Z7rPktDv2aH52/eFL3xx789+9jNvzJmzeZdrqYzVJj6D7EdGx1jmcoHoN+HQHHPMpxf192+4aui5ZxnUGab+dY0iqEAwgWuPOEgcu61FXzVdM5GpkJ4yZesfvPbaK+fozvMh/J9MKQZgQXZtb6/zl3SNJEu+yrwCp08HlApD8+bNHDHnT0g7ywDG7ZpXsuuVSl9t4jNoWtpqf7ZrH1Qll65UOrAPfsR2H1R5BmiHwDmOyzjGsvsgeZMefnjlFITNsvF4HHwZa+vkn2ay0lKpL9zVFQNfTTqF94p2pNHDBJyZviAYRsEzNmQvx2AjG0mhyavy+c+fsAIE18yA0g4GxRKJjqtvuOEWrqHaIcidYZYmkQ2s8YrwdWTwvosEYdfdd6/QWJtOPfUzR/X19d8IYOI/P/3psg/DlAUpbU1Gs9X+ZTmhnBedHtjIHnBAhY3suDH4GmUlP4ymySG182jB/K+/9DGI5PwCae95OJQhvNFQRy8+rEIkpN909brM5npuyj5FIloqPmq1U/0wAuubQyPjdMSrr5FuprdMdLfG5OxBLZ+7rxVBFsn0WCNdLhctSer0zP6skU6nM8WurnBaT0hlBjiOOebYs1DRfeEuu+y2z6WXXvSsPltjeLNJVbBpQTUgEQC248tm30muWrWqeuGFF2obCTaoTQIYGPkJBJJA0g2RhP/BqS/TTQC3yZh6Au/tikbwi4RnP0X7ABrTiRchQvN7+ayOhzHPEzCS9xqS/bKe8SoGSrsMz3Y46iqGp6xDo8LQrQLAqBmeIw/AsK8+/ekj/7x27bucazwY/SJYwKjzG2hUptHITgEqgCuh4gJYxz81R3PoO0JakH/y2XH39EyoDg6W7kwm+ynf1fRo17zazBwaZiAdxH4Z6giS3JFb5WYQb24FBZjJkKPtxF7AvmPJgVY+h2MVGtcE7WhXXz3yyCMA9jSHhvsjM1C+g/Z13aCxhOFwC+ePGSvM/mPpw/fRuMaRVyEAgNkPziBXb299CWJGA+cY5xKvQaBVOx5+ePysV5vZvNINUeN/ZdfWds0r2b4SaerjQaZQBQAZCcCY4BAkPXWqHU8G4vFCDypmkbUKJhFIW+uj82IWUGEEWbCI8gQi8bhfewiz2SCUoIxynUIJyuerwPkfxHWCA5VKfz2oxUDV4KDfoBpCVQ/wooIDRo2w2Eqpiffl8XSWCSog9xZcROFes02n50shH8rTT/992pVXfvsfUKGpzJ378UlPPvnkYvzWqxDQgp3q6guFYvuijPjvJImGTTrRVDbM/eiOoX6q+3AIRsEGjiWmTdum+69//WtL0mTbB8950+mBjewBB1TYyI4bg69tjqCClka2cOGnlsJIFwSSlrKXKhuZikMli06LlDOPpyNpzsAwj6XeQHG5luHtBdpHzKAGN0NkQHTlci7kXkQ3mGW2+B09sz/JvBKJwCAcfoIK9U3ODHB8+ctnnY7sgwu33376Md/4xgV/sJtrZOhmqQhKRmyJjEQpywsvhPKnnronFSVsD9YHAhXnxlwSG+KCBQsQiexnDbLr8MOPnXLssael9NKDX/jCF7Z74403nsLv+8O9996rSYyedNJJu61bt24F+Da6QXx2xV133Xn1mjVz165a5QJ7dvO6P1lHuV2ggoqjLGv4tusZkDd8N1+iSPNkVOmrKVOmnFEsDl4L54/gFaXHmqml3PyBD3zgaTws/3z++ee5ntL5fQCN2Q0wCF3kbyF3yMFg/78dAMRxiCR5hrhCmpLQtsuhGet5xbX1y1/+/L6rVv39dvQJQWP2F3kFFqEJ0AAGtddFBRhE8aAqkvss3mPpA7M+/jL0OWY3fINj3K6+4jOAkrznsQ+x/IL3SVCBGVLi0GwdhXn1SYDU9wJUiG3YsF6s1VxjCZby4FxhRpZ2yO5D7VqvRsL50/WV9l+FvnK1Y8/mPcg+A+2cVyMtQz3SfQUVCs+MGRe6u7pWTmb0nUoVdEbXrp3oicffNNj4JM9FwDuolwoNBn1uJOU0SHXWAjNGBRbaLXTS9XNFZJsyaIJzlwKBatrsxOs/7/XG8P0CwL/yQLlcsbVFhAJKsVjLWsXva5DfhB2mqYYQVIACCLJf0yms33UuLiHPKe6BTr3bHempImEVY5tkcEa8ZyQrXYZMgbhPx8FiW6qhWtZy5JH7rx/KmOO6QgJscmdxX9pu6H7ewO/44vLljz4LMCOFElu9Wgr7jfYZ9y4tawr98CPwKpyaTqdWAaCoA7nm59r52+mBdvaAAyq0s3dH9tybJajwvvdtf8O6de/+NwxK8Ws1VYBNMVBUSPLG2vlshzEHGbv/jsejN8BYP2H9+rV36LM1hvt1mRcbnhucF7FqNRzs61sN6cNJ7pdfjmvPdFfXa+5ddx3eV958M+BOJNYGent7y6jHsyXK5PdZn+hyRQCW9LMaREP9Fy8+6m/4Y8KECRPP/8EPbmJWisssPXjyycddg7mwcOrUaadeccUPfsvP/PrXSyegPYh73Wrbbaf9cMmS73672aNBjW++10yizSz9J7TMwa0B2bEScmYKlVjMqBEuQBESPtXY7/NE8UuIjjTIafl8a7Xrw6HQMmDwHYOiAHk8YLQZskD0xpyZoFT/O9tlpL+HQQXWwe+JsYoHg6EEQIVr8DeJ9OhQkn9mNRqdWwIGNMI+o+srjqt+/9PKecR40fn75z+v3O6yyy66Db7ynKHX686xflzb5dDIOlTtmldbb73NdxFJO3tgQAt6sfzuUDQatiyDWIo2He2p6dP3/PL1118dsSDh5eeY0UDnmwb5Deirc/3+TAfLxeyeFV5QdW098sgj3wUIpB8a/p/ZUwcM3ffGOsoPDs0jno+p3Yyabo+2FZqW7u+ACn+KyzLPy/YV+1X2GZB9BrmXdndv1xkI5AMEt/WTxdoRD0+kogoAdi2l30rRhsEEzvGaXHA+g/WoQVZVH2GnWk2x2BEKh9Na9N3KUefrjLabJXDNsqP6+1eNvreSCq2VkJYMajW4fkXwYYlrC14soYACLCIViRTqeysDGvq9tr/f5542LY++yqXh0OeQ4YT9dEEDITfLSZcvfzbM9WIkyx+G1pYpsAuy8+d/zCDDbF48RMliR4e/f9asWbZyuapg0RC3z024JoFQHlo2FRq5YLiPMeuqutVWUx/2+Ty3vfXWWz/H31xzuZ99Au1aNEEyq61tixcfnwFQAYWZwUPwHrPLnMPpgVHtAQdUGNXu3qSLccEh+z7J8Np6UJu3v//lCuq2bBdRRv+vv37KP1Kp5PuxNwik23JODUsurdmA89rKnqkakyMdSVAjfZJLe+WA1WrvfS1rDvF7roQ82VdRTzfn3//+90q7wVbZyBTKWrTIEwyoAoAJ/VjRu3gebW+O/YwZZBwelh6EcVW89NJLO/7whz+wfj1z3333TeW90xA777xvdb/wwl9+j4yF9xcKxW//6lePfat5dASeC7I6/KDhCAYrBn1ws/Sf0DIvldw5cIrm7MpaYjGPH2weUrrvCH7EyPxRLrsbvBTzeNSMuSJSKT2WkQz8DkRXkihVofSfmxwcBuk/EWnRnxfXjXg82RBTKZvpswuZuULB3Y3SnhLSHw0GkrlsplLJeyORKkpwAhmU7NSfbSvZuUIhHA4Gw7FSydcrgBben1l2rja+T/TE4D7+5z+zDKUqVk6jrJMg4SjT8LqU10eaOqI0kRIiytSftx0vHahA8r6voRFM+CeanlsBNcqGrA5yNJAvxJDKL8ZL1qHh51XWthHsq/rUUlgvjkJ9769YRgVQgbwu1zVbh1pE38ltcBuHCc2NyH8VYOgbhUL1wGRy3Sumc1KB4VtoR6OB16fzubPOOusYRGLfaHZt8TrH9aijjvonHBQS25bQCGQQ0KjLSfKzEvOqWV9djTeYncGSilvR+Lvq2SuyjvJYZCqYQelE4vFJJInr7f2oIUWaTjX28XraeAJpdcnkYEci4R9ABohhz2bpIfiM6ns91t0YSsJD+XzYICvLzjRn8EHWFfwLBZQZerXrW6W0C0ebJYsA2UHs7DbYImYuJqx9wUIhEEPUvT+f7y17vQmkvBcbou+8ns/nDuM9rK1+zg/bg7XvKO9B4LdsC8Tra9/T6cbouz7CTmCbfYWERQ2wtnLUqczMaLtZAtcsO8rvZzKxChIEqqFQbgKj7+CASlut6fwsQXE4+AG9XPCqVUuQNXhRA8DOzz/00NMYqwFwZbQmSmSAJ5v1lQ88cJattC8zK2bO3HeyRfS9YSxUlMBU1tZ2APEKa+sQCFnnQNkLP/wpDiUagVhxEBz/GkqMUQKRYyaYVpY39CZBLq51BMsJoGtr20knnfxbBKL2B6jAlwjU8Hl2/LxWD7rz/oj1gDPZRqwr236iW3EFppa2fcwsSPosfxwNpNNOm4jgUDqkkxMkU/Yt5i+0y/CW3RzaiTjzt7aq/ednJJ2EGIyM/8TjifARRxw+4eabbzY41eZ+VdnIZMEigOPuP/1pZQyGWn7PPQ2lEjTsXkPbTdwHlULgTHdNnBhdr/usiOSzXp1169rx9a9/fetbbrnlQZRD8PsXojHlz/KQHdeNNdIZBTHWeYrbWIUMkDfhS9UyFapVY6aCVaSqZsx5YMwF01YlMILcCZZpABkYqPvMpAiEiStaRarK5TxAhaoGKpgN6Nr3hsmfQiFfB8CawVaGr2raKeyRDtS94vqDlganuH8Y3nAowiBLzdvOVX7e7w92eb05EKUaARiRoSLO2QyA4fs33XTTto8++uhK1Or6pk2bdlIymf70fvsd8N3Fi48h4FU/atGxtw3zKx6fDIbYLLJUUgYngSmwAEzqGSjFYheihAMAa1zXAce4AAAgAElEQVQAayo5ZPesxfX84A740h133GEAIJA9Ey4WwwB7qwMYq4aIm94RQFlTAhF9fzxetuUK4U0j4tcDwKrg9RZsgRLceyCbDSQikWKSZGLNnim+DoAqhmwjKOvUapSbHeBSWRYIBA/caqtpJ9111x2MkDU9Xn/9dZ/f39HBfoIEsaXzBUm4XdevX38b5v0uABZ8uVwWz1Y1jb57Y/r06SevXr16Pn7HBXoyYIJFPp+/inTet/G5F0A4dsZ5551nWeZFYO3887/28eeee+5n+Oy/0V7deuutL7366tueBY9L3bnkM4jUZ5Ry5AbQB7bpzHzIUM8d9XiKDcRzhx9++H8wN6JYKEDmG3xo2bL7CFC5EP1teAb09d3M+vJ6aypIbnef7fXNjrJ+AMwRazrK4AoJAoxsWUst6yi73S6fx+Pv9Ps9fcgAs5V29nhYHuOLAuRtOa+5XtTmYg2wtUppF462ngdJ//vNQCvWE/x+bwRj2s9nUJAu67+zHnCHxxMqM/KN9YqZBYZ7tXbEjZkKVplqYi8hWCMjma2yZ8uCVfydkvbFpgBrdsuAdLaOyr2Otd2oYl8IcuUDD5z7bislMgsAhHsP1xnyueiPvVA2eg0Cdx9B1iQ/w8ABWc41IAEHy9FYclwf16OPPnghbPJv4iWRAdF2n8F2Yjhvvqd6wJls42e4b8WtbnagwlVXzfn0X//67DIdqMAeNTiTfGGsN4dNiFCN9kZ6NQyjs3bcceezrrrqih+1kFw6C1G/z37wgx9esnLl4/e2msqyYBEN+5UrV8Ys+BeEc1NH05uMq6i7pvNFhn3t4EbKhkgFS3k4R1gPaMkZ0W5QoVXq9Xgy5pr1VWPZzCrv1KmFCevX51KFwuy682eOUHKsYDzDSQ7HUiljpoI5QsnPMurFf6vVgCHyx8yICRo39fCRyZQnhEKuPDwrg6NsJlZtBsAcccQRD0C+9mM8I56TB++5555jcC5/Mln2RqMug0MF4KAhUunzTfKFw7FKKvW6ASgJBrd1BwJ99f2QUrp0VH2+QJGRz5NPPvlriNaeDWe1/6677tpZ/5uq1RCkvaoxZDX3ezy9Dc6X3gGk80diV6jb2DKk187v6QZgBJ4CNTIxu3UAjn8Q2VJIv7ZX1jnuuCNfR6Q0eOedP59mzoAxn5+8MZVKLhIIxHL6tGer+6AK0GmnLf5JX1/f/gA3mMZbP2CIl8F3sWKnnXb5wTe/ecHzX/nK6Zdls+kTxDji/RKyJ76vZ0cXXyawViqViwsXHvEaIsuv3nHHMqYHozyrggyhYn2s6dQHAj5E4IsDoIFgRkPTA0F7jBWd9Sy5OgzHddfdNPWxxx75X/wGzXCHlNvSH/7w9m8gTdkEKtQizuLLzLQSKkgEYeyub3aU9Z81R6wJVtFRDgarhiixcKT13w0EMj14uksDA1HDHMzlisgi6a/3FTMVmFXg95caMhXMzjXWkLjfn4isXv1fDeoPZlWkdqytY21fqKgvqGVC/lkj5h7BoAWysNQkHceyrEUELdpRLjXSGa6bMAfJPUPSW3LX0MY3HLKyphbqUiR0JNBOOV3ncHpgVHrAARVGpZtH5CK3Di04bR8zIum8Y0SPCn19O2jRu513TlUhvWOoJSeJjc+X6DnuuEWz161bvQzOqPihlHZjLWv9ECjuk0/OfdeOoI9fUCHJ07F+2xrp4whU+Ascmo8sWrR4z+OOW/hiE1CBacKPo+0ICSFG81z9/X1kr/832hK0Z6xm3AiACr/AeY9Bq/NmNNlICRZwvlIu6f1ozG5wkfwR//jmzp1LpJ2pw2Rc393qXmXHVWykMhEilU2/HYZvu+bgewiA+QnmyufRuNBQWeRkzp0XX3wxAALR4EhKZ1kAa5zDrGclmdbB+jmrMq9UUnTHMPJIKchr4Ti+CmdpdxkOFqtn2Oq1G298xr/bbvnQ7NmzEanXFGrORmOU/000EkBSVUE7TH1FMrK90bj/EQzgeJyGppGU7bjjjmetWbPmWwAgWGZBokiWUDQcdP6mTp0K53d1FmV4ttF3yXn1SVzkEYAdbmRW/GTNmndOsesLFefTpMBCokyW37D8caH43U36yu4WXPLrhbzzKaT/EKVd00p5SGV/l30GmmTMWfYD5S+xx4ZBfLfGtqNqc3ACSQBbpfTzPLxXNfnL1nLBy5c/3tXRoe2ZJKBtMa4rJyEBrojfZZutohJ931yyKkYaVJDl4lJRTNrIfeAEDCq5egiyU62oIStN/nmVJ2JuNZec950e2NgeaLuDurE35nyvoQduxSujkqnA2vvu7u56bWWzsUCUxjc46Ok+++wz93vjjX/9iJ9D2v6PbrvtliX66BBrxsvlABiH82Gz3I454kJmXq83rqWAIfu1F85CPXJijo4w2qxqdCSTrTkdanWEJSnN7ZrzKacPLnmvbwFB91999Q0fmz596zVNQAWiz9RLvxEG8itgXP5vpBazzxgXZn/dgPZF87iNAKjADAVG4ghgaGCAxUZK50DPvs966hP5WZOjzvlyKhprcFmzzeyG+iHZV0pRFxXDV9boGFYVyUNV5ADWRDY9li59IpxIDHYiQrkOhp9tlFSlllXW6LCIZDS9VxUQcJQAGM49pn5yfpOrox4RlXT+7Iam4T0TqHAmPkBOBTqhnMuUFqxfX8WYpJMQCOT8mCu2ai28IdlnYITBKgIn/0Dzo3xg/o033vh4m0GFpuNiAcCw9ph1xiTUFFkOHBM3y5KQwQIulrQl74W4SBtABZ76KCiF3Ik5gwyIAa6PJAy9oNkPk3U+xbgmkz3gIdqVMkSHDZ2TBKR1fXu+pgJWya4XKs6nyjOgcq9j9AzUh64da1u7+qod46qyZ1JWFVEmN/a2Bl4N87MgG30Xz4CpvNLy0VIBi2QlYFXWYZX9nUoR55xzxiHPPff0z5BpVwkEop+47baBP5vJQpkZOGlSoQefKQC07EfWWN1ne/PNN8FpFa7/PYCCrmCwjFJEfwElXgWReWdSjVDaB50POz2g2gMOqKDaY2P3eRq1jOo0lBa08ZbcIvtgyZIl7hkzZpjnS+CUU77QS9Ijfg6pwcUTTzzxfZ/61AlZfR0rJYiy2VBMEM/pyfSs2IxRcwpeAVS95ootSfKgNdxdKlWylYorX2MrNn5luDbTB5KtYhR1pwOoPR8UCgHm2kuSHlUqA0gldflAULXeDtRgWic2solyaXRLvYnElFY1lywVuB1pp5ctXbr82ibO5yx8huSNWmmByUAj0MBIKhFvsgfTuK0fTLuEglKxRUkFHHURzZuNaJ5bH82jocxMiHpZg4XRQYNCS9nUHSQ4K5oMNNYE/gCNwAIPEsHVgZCxNibbYaCNtTE5ws5nfXjbYXhb3CudSZLkCYbs+vUZpcQfvpE0nkygAlUm5pvmNEkGd+JrKuPaBhBypGukRSruNQCXSYbp2oxABf0QMJviRDEG4HJ4E+vwrchAuMo0ToY/2wQqaIDpMccccuf69ev2wwVZdsN1k+ArAwGG9OONXNsYqSaQwvWVspYsXyIbm5/PBZ6Bn7NkSAasGk9r20b2lS1XxVhH31XWCxUAZjyNq+y9tnvPmjfvo716biVzKSDBynS6PFFwJnExsSrrI9lotdobpFpHPF5NplLukl56U2/zkkT0l7+8Y8cVK+7/P4CQvq6u7suuu+5mKjlYHqFQAOV1RXDrGEsGWdrU0TFYTw8mh1C5nAqkUl0guH65IjiCsC82lG/ZrZHOe04PbEoPOKDCpvTe6H5XOHSMENNYGfODkU/UON+JWuMj4ImTQZ0ahqwNm4l2IBojt5S1eX6PPfaKHnzwYWsuvfQ8przzYORxLhrrkxmBfBXtD4z8zp371ETozldAVNynZ6M2k+R1d+e9rNGGyhGY//0Zc102LyJI8FCuC+CjFC0Uykm/v1Zjy0XfSk+ZhE+RiDcAUEOK9Mrt9hRKpWrODtTQSx+GQpkciaZ4D3oNZTj7v0O07aOnnXbOTgcdtA+AGHffpEmekh7YOPbYYw9ANO43AHC+eccd+Su7u//SCYI8RMjmrtXVrvLcT6IRgKgfTRQdGuZRE8ObJRdvDDXOQY0QzmSgkXhRaMMLdmJ+jP19Jwzvs/iHqT6UhIiUbOO8qZMOjbUxKWv0bA7RPNl7bbeBNpJ1v6Z7pfP+VzQ6a0wvZxlE/RgFUIHO26/QRHoqVXh4kNvhzypOwigBMA3PtHhBwqFiWdXH0Q4BqPB7fm8zBRUMv1H2GWgnqDC0tlF1gsAuAV5m+xFcYIZBXd5NdW074YSjp6P08I84B0tDSMrGMSIoK9jg1+AZ2MUBFaIgVs30tgLNJZ6B+txqx/Oqsl5siaCCKAESCiTWUp5IiaxF6ZHhGkv4/WnaiCVy3YjB0auG0JZDNmwU6pXIhvVovCJWSlDC5oNyCezPAgJXcupOeJQzlUqhqXNO269YdCNToJhYvHjRCjyLEcgc//Lkk0//9j77HJDFvcDhH7b5jj324NdxL92QK37wV7/61VFQ7KiDAygpxppBc7im1sFSHQa79t//Q9lWpUVNF37nDacHRqkHHFBhlDp6BC7zPzjHZWh0vixr5kfgGkqnMNXH2jLE12r/faj972faMCnZKelmdVwJA/EKuei/fA2ZzEbO6CRRazrqyIAIVCrpdXagBpn+wQ7eg6+RIT5pB2oI6UNIqWU7OkpFnFd79vTABsjRXkEfvfzTn/76yEDAnQCjNrJAjMz7p5yyGNrxmcUgclywZMnlfwqF/NFSyYvU32Hm/c997pifYVPb5/jjP7/boYceoEkS8lo+Xyzs8QQB9KTyqD1uGK8cRAywifOzPpCEgTAD0M5gfPCvf33UD6nINSx3icc7F9x883LNQCaxV3d3JuLzxcO5XO+6ww47rL9cplSW+2305db4F9Fc9/Pl8qBW37zNNtteDN374/v6eqnvbpZGJYBDiaRd0F5SNbxH2piUd1JGdg6KB6IdxuQ4BhXoUHHd+z0aa9gNxyiBCvprMnOBjiIj0B+SWVvEl9vhpIzwuJLc6w60pwEqkMPAARXmzGmpatJkXMlBQ54IrvXMbOEefrfq2nb44fv/FCVuB+G7LGujvKn+YBkVFGviGTggLwN82NP8fJj/Hk9rm2xfjSfyQRNXRtvK4MgHAHvGYOPvsMOznrffdvl9vlJ3oZBLB4M5kIW+H6olyYZyV9o3dI5BdxpF4KaPARA49/XzIQCC75AeibZF1g3y03gs1hUolfqGCHuHFYrMc7CmQAI/vOizleoslfyeYJCysOUB2BaaTqI49KohLLHt73eHQdga1IEKdUdefEcEcSCr3Am5atg6uf6aSlDtMCuA0Kkvl4OTUX2QWbt275Sd/CbX4fPPv+jI559/9s4hSUeekvYUJbZnoIk02pcQtdoZsuH/XLv2XQPpr9WzqyIF3urZd953eqDdPeCACu3u4ZE7v5Yaj0YHjURUY36YQIUP4oaYTcF6Z2YqGA4dqNDyvhEZ2+urX/3qKyNJOKRi+LfDoZOIaGt8BchA+Nk99zx++oQJ4fjq1cH1kyatq+iBDTju6+CsZx977LHt16+HOpqOeZ9GAAyWIAAAyt953v/+98/6znd+vEqUogAAAVdEkdkjaStmfHDduadNC7jTaa8fDP1d1Wo07/cnK+ecc/7Ml15adQ8H7pJLvrvdDjvsWJeto5QYavjAfD+4/sQTF/0aVsJM3FQGNcbXXn/9T7/P71xxxbd240aLekBIL1YBRuRc2277vpMuv/yaB/g+Uf7TTz9hMXghrgKo8uonP/nJBWec8ZU88JQsmdfRJ0Dua8aLOHTIfwiM8tFweHAABsOgFft8b29IK+GAjB+AGrd/YMCzAX3FfjUQj6ZS2+LvGdpnm2m5m1UjJMa1fs9jPQdH2Pms/65RcJSZ+k3yWMv9agxABf52GqKcP16VcR2FvhqJ1G/+rtdhzHJN30JBhYbSroZ9SYWrw2ZcSerJDCyN/BjHc3CUD4nHvelWxKLieT3ssP3+iHWVXBc7cFxMN3o9/v58NBoLIKJJwl6WkLGUrOlBvhi8WQL5H50/8lSIzAcDweXmsbbJkQ8KvpiODn//rFmzbFU17DIVzI54Z+cTPaed9tkTwRlFguJyd3fXF26//XbydtQP1rXDMfXopYXFm2aJYSqleL0DIStpYX7HLC8M2c2I15sHAB/U5C/tou+yUqGl0iAc9Yilo26eNF6vx48MT5SD+nsp+ysCFPycx9NZL42svT6ITAEYA7Gylilg5sviayw3pRNvViDRR+fFPdQ4tCZ6hGLRYYfVyV0t57a6qoYcF5Ys/wMyMAJf+tKXn+jt7d0DJcEkX6QyzBFoNF4EuMDX/AAV+s45Z8lHzz337NdbZR+Qq6FQSHmOP96es8numXfec3pgtHrAARVGq6c3/Trc1Bj5YPqjgdRu00+9cWewYPLmiZgmL1iVqQJB9v/tt9lmGy82nmnvvPMOF1WmiL6IxjoyTRlg6CBw8jEYXd+qVoOZ+fM/xpS3pgcXcfAUIFNgK6Q87mhrTKsQDqmwUz/yyJOTK5VUfv/997dVnxBGzznnfDPw7LMr38CPuhyNkStxkHyL6dUnwEm5m1raFozHVNQgYHMO2rf5RQtjliUGV6PdjKax44tDNupj4XyyRGEDnPvv33VX+avifExbRLSiQ2QqXH/99fEnnnhq/u677/XoWWctqcsLsgZx1ao/BH70o5tuQrrfkchWcEWj0fPuvfdecirQ0NCiJAsWLLgUjv4ZuM760077f4cccMCBqxkhoAybeRII44pa7jAEQU4U7R8cHKhYlbOI76qWtUCaDrZ82TaSEo/H3JlMvtvtriQZSbErgcnny6F4HAxKhcpA7XO1Q58aKV6jrAou7kZfGOYVHIcGxnp0X8/gYLkIYtN6RNVKSg4GLiXikEpaSkK6r6AvqxHXFWSozSTizPJwTeagebi0v1WYtE3RPBKTMtKjlRuYTz5GoAJ5TVhe9Bae1w80eV4b+mEcgAqi/OEJgArkB9iiQAUbudyGsRohUEGclxwQdDQiEyZM7J86deuDnn/++acsH5ShF3Wgwn+4EOFloU3f8DVkKvzd7w/s1tu7oWXQwTQHhaoJpGHdkOCMzyZhXO0C1hK0fIcRb2RF1CVbC4VwuLNzWIJWONrmG+VeEIvlE1Dr8QPk1Rxl/WHO9kMwHLKuZYLYBrIkZvjRARff1WcChkLePCPn6LMGSVlyOOHlcKXiQQTeXlb1vPO+ts+77665CTxMsWy2tg1Q9hQSzp+i5Km49pIl58y88MLLnsSaDi4h+zR5Spym00Ev0+RRMpnyeot1gJ7nExxQ4twEFQQXFV+z2itE9D2brXZ5PIWykIAVYLq+fwmmEwCJx0vY03Np7Lc5BBjg8C5o2Fe41i9f/myYa5sMuTCDMQzrz5s3r0FW1DzOJmCr6WPA5/XBBx+fguunWnHmqIC77QgcTZ++Z8fAwL83oDy1DIl18kiJg5ltVMSiMg19rrUzZ+7zsYsuurggqWox4pxBTTvcecPpgU3sAQdU2MQOHMWvH4Vrsa6XEjRMTx3z45lnnvFDH1svDybukff2Elq99n4cGNP1/mznvR511PzjUL5A0k0eQp7uJPyfIABZ5Q9ogrgTKCBgQD4Nsp9rxojFvZK5nUReLDGoGywXXXSRZ+bMfSd7PB1QKdjdVqXg/vtfQQrhO91DrOM8B1O9uTFSzo9SfvVDtT713HO/8qGnnvrTo7rfbp7HGijS3U2ux+o1QP3J0dCUsFPGkGANJ4wmlyhrWbNmz7Vmo1jcRKk0SQMwGElBUkWJUpX6GzSTNNEIhpEKqUxfJhqt5qxKYESaKEGFYNAdIVmoCVTwiHIYcS0SPvH/bnfKAKxVKiELVRZPN9I+M/l80RZYA/7iRfZHl9/v6cvnC7ZyesxAwW+KwlhvMPzNA9asPtUMsPDeURLbVSqFUm53X4t7DQULhUAsGPT1H3/8UWcMDAycC0DlhWXLln0SIJMhw4QOBclXP/UpLfI6IgeN2RUrnuwieIUT1lOU9RwoIMV7C5/rSCQ6777rrjtJottvBfrobwigDkt8XAB2DPPKygGwinxa/Tg9WASHweCkmD+P3wMArhLK58OWDO1HHz0nw8jZhz/8selLlnw7uXZtpHD88fbrhUqHCyAa/DiFP/4xbxhH83kgY8y+8r38crxhDnZ1hdy7ksFn6Fi3LgMnKVsCYaMtEL1u3ToPxsj/wguh/Kmn7mlIpzZfX4AKeKZtP8fvgSNRe14h6We4PhxvA0P7okWLViDteQ7mDVOzn0Pd9eN0WlHe8Al8PRqJhB+YPHnyw3Bi4aBVdgQJ8XGp1ACA+uo/77zzTnIQWR6nn/7F7xWLhePS6dSau+66yyDTayZDBkF/HNeEIpM7jZI7yhB7EDn9BcvqqN504423kRsHpXkx2IeFnmIxlyTAajfOjGjjGx2FgqvX5zOW7Jm/h+uHfT5vIJ83PgP8nHnNQES/C2V3g5VKzrAHMN2dUo/i3AJU8HiqyG7zovY9yXLLhjWO0XMkFkSKxXw4GvU2PANUn2J9+ze/efJ2r7320t+RAYL5Eni2XC5diTE5An28ENjLy/fdd9/u4JP6C8ZxV9wfSPpc1enTd/jej39846VMkxf3ZQXCKmSMTQZYdF8gENx9w4b1dFL5vHCNow1Y5+gQ15J11IUtIOOoW9gCTaeBqi3AE40kD4+MLSBuvh2ggs8X+G4iEf9aLpd/MpfLGPisdJ3G7K+/K96rAyrYLT7Oe5tVDzigwmY1HLY3I1j/yYAunNIxvXvWMU6datCHF47vJbgxg6RWOx31ka6nH4V7pc44S1l4cDxZL0tyNKbIFi02Z4I1zE4hGMAavHokwHSvWkYBGrNAdtNPDslUVmbD7Dd9+k43XX/9T97SRSc03Xo0pvISCKkftc05ANbx2S0l8mj0XHLJJVNR0/scTkDDy1jTMHRWRKG+AkbkC5HR0AFnm7/1QrSfozWAC4qbM+51fDCkj8Qc5JjrxyocfhZgURFlLYE+OKLk9WgAKAQZajC4Ac5npMH5NKfz8vyiPtXsKDdGHSMANdKdbrcvi7llm6IMTo8wM0vg//Uj6lhGSRRLevzz5x/xgVNP/bLBGWgXqPDQQ09A2aXIuuK686LnQHn66aciV1/9nRfxWnCHHXa66uKLL/+ePj1Y3/fi/0hRZpmTiw6d1fv612Qin/z8SIFFn/vcZ25DhG3/cDhy9803/5wyrzh3JdeqDK3V79C/z2yVlStXCjlI26+m0x4/8A0fwbpW18BcC2Icysjssa1RF+eBak8GzpUtDxCdL/x2RhdbHiwZ44eQ+m0AIIp43AqFNw3gyVlnnXV5X1//KQAb6SzUD5aGwdmv/00OokgkijTybAH38aEzzzyz6RqLeRf97GdP/DPKH8hlk8Vz/I077riDKj0NaejieT3iiAMBRBQXoN+ewrX+gQDBiT6f/9o77/y/b/B7BFAjkWoXPp8BCGAYA3P5GJx8pOgPZyqAeb7y2mt7mPp3mWvhwoXldjh0kvub1reSWYvv4KNTJk+ecv0vf3nXhTqZRIKhXDcp8cn9kr+RWYbTCITDqTzqjTfe+LXdhJEEFVbgHPsB7AEoFakAVODez2sRaCNYQk4qg6rISOwZ5vuWvFftaw6oEPg+xv/LAOyXZ7PpQ+3mgKLd4oAKdp3pvLdZ9YADKmxWw2F7M2STZsodHSwtkjDWByM5SPUK7bXXXog8umk4idIHOoxUf2C6vnZww6PBfeCBs7R6u2aHSHcrFLzpww+3J8gaTxuexb2+hT7Qa41rWQpNNmfx2QblDxhIExix0fUrx+G3aELTXOtqCaNLqIsgxRKECl1df9x++//P3nWASVFl3c490zPTkweQIMpiGLOwCgomEARBlCgqgmExsKw5rAlzQF3dNWclSlDxB3VJiqKAAV0TBoKIImmY2D2du/9zauY1Vd3V3dVMxnrf9z6Y7gqvblXXu+/ce8/pM2D16nl0JkmUdyK6JA0pv3fpOIjgyTgIuvc/4ZnhIeIkL8VxxVjPP3/EoN27d1FKsAidiwXaiJkLUaLSNCfnRgcVmK2DKGkRFl8VqaSbAKYg8p/hXLOm74477zQmXdDsiw6ihmcw+mip3FdmPhFQIxhHmb5oa6HyB3H+UzMyMpehnMeIyOuxbnclVSoStkT3VWTTyHcsLFzTXhCEJTumHCzyeI5NmgGSqKzl/PMz/olo7D1M795//6MKH3zwC1fHjqscyBQioJO0BCjZ2NS/i0CqWNtelDKeMmVK3Nap6pC1Hb1ltpKp8LC8hJK6JKl9BJ3KSASZSUpqQYmSsbi4Xdkhhxz092XLliXNGJIt6D7Evt3rr4zvGL43+S87X7xrcUwoJfl7A4Ag/xEXq/QtCEAwcCE4GY5DdsK7yPz4+YUXFvUfOrRH0mcgjffwEQA8ngWIUQQOHRI2/wNdsTiW35UWIpUkfwXp92vxbukUA0SL8iChvMFAAO3K7LqrkcnA+e2QZE9WCr+FkWwqNxHM8iNr5Z+vvTZv9hlnnESQg01Ivir4L/jFvjhn8Lq0lm2m8QwSWNLsCzAYUlVlCKbKhEPZyWkAAZcDBCRfE3+Dsfwn0ceCPAlOZyBPS1kJnxe/32lL5Q8ne+b073QLNJcFdFChuSzd8PMwwkXHgqUPilr5hh96745AVlqrNVdK5xVt4sQLr3W5qieHwxErEPYnp09/627WAYITD4oKKHkPZNfIyfTU6/6CBZWVdczEosZbfg6RUthULMoqC/WEBtI64ak4EnQ8WKrAxsnnFHSCB2qIP1MdB6GToyIK1HDbGKdLlFFEORfEwFMs6MRY6OSN5X2D3Y9AyjlSdIMcIxONuaijMoOipTE525jyjOgcItsulvGMSmTUmLHSKSbqz4UkbUA+Dn5GPkBpUa4AACAASURBVIZ/wpGwaK1nT2OssXZNNFRDGwe2El5XU0SdGggqiNIqynoplENaGFQAAWjuI1ar5Tr8Xjbh90IyvYStlTr+Qs2CCyVmwUmRap11PNmd3PvvtEr7NuDdQvJFyq4StBa/Ffp6Up2301k3ZVdXV5H76Gh0ZoMRjGK2Bct9GBzYYjKZ+c5GxoLhmsrK3Y/HXPGt+Jt+yHL+q2FBR/+FPCSHg7TZWK8ExUMy6k6FDFXy6RYCFXhdL6AvxbtldAyoQNswM4HZCgRaolk3ABVqUcaSgQw71s9/EGOv6J+CX6m62lo5enQcqaRQQSLQcgKuP0Igurp6+05meeAz8R4k0K8oh2ml7xZVM9SNVRtRIn0sbRxbdQv14uKssh49kpc2vffep04QWDsQCBD8X4luF8CaZRirU1OpRklJu+9QgnQYSmXoy3VJdFC13zYDarHbo9zPBF/MXlBQYE5F7JrwAvQvdAs0owV0UKEZjd0IpyKpEuVpJKmvlm7MVEAkKwsZCAGhHwx1gucwsY6FQ8LaUiech7Vvv71gEKLpqI30BszmQG0yMj1Rx6kmIRR7vXXMxCYnOJsqkASBtNO6jOJ4sqNQBMCGA6RPNpRZlsvrnkUNpTh2HQvx1mISKOG6qtRAjXXrDBFGmoXeMuvuU0VyEgAgdE5oJ8ViHam5UGnIyejXr5coc7gB25DkK678IMbpEgoh6YIKIguGEZLedBAnTx51/2+/bRmKRVIePmPdLUsgFIAGbZbGQv0kOKgfwqZ+EEPJSYziHuMki0/Kpc1BFwu3ssLC4scHDRry3owZr3yZ6veQjnOglYCzAY5/0uG2PQcxdX1sA0EF2ouLXgJKUqq5aC0NKvD3MmHCwKqKigpLOBxKOqe2wvtKjhZGR8nxwEVKNGqsgwqp3ih7971WUKEJZBK5IJ7Uvv1+ReAK+N/GjT8/L7sCLlgJKHChLJV8oCyiBio+OZgDHgVgRs4Q0QhayEkm/4757eWqqoSRV0b++ZxxAR4oLCx89Zpr/vnAbbddfxH+ZuYZf9PgpYkvb9MK8DcyoR/nEpYXTMX5H1ApmePCnqAKSYuj4MH+++9/7+7du28FaP4FPifvkWpL8h6knejj0SeQkB8VsEbYnu/C79BJ7kygdRDeLQgKaFqotzv66GMHd+jQ7iPMX3Ki7LjxCjJsbZl4XyMTr0pTJt6iRSvzEY6yQIGEyj5Jm1ZgqbHmYrkCCLmX4CMyU9Lgdncol0tvokTQiAy1KBloba3dtHLluwc988yTq1FKBJlX58PTpr3JTEtJcnMPcWg2fltGK6rqMsCbUp6fn7pki8TLeqZCqidF/741WEAHFVrDXdA+BtbZcbJj2mJS4iTth9z7LRM486L+/jYc+V50Oqt5iSaG+LTfNbaSEhOQ4TpmYlHjLR+lqOt2u42IwgQlDWX597GyTHyhA1CAnKDJGgwaK1iDneyqtUozyZn/KX3IY8YCGoKtGefOdLvrasQBhATvu+/6Dp999tkPAF0WYzKUovYia4ORd5BBWZxOaxkZ+ocPH/4wIvyTcYyrjj32rBeuuWaudO+ZsQEAAnXfNn993TMj+cxqeA79cvk1anBQiciwVr2rxppT6fBUynA4gmYNzoEtP79wZzDozwGokNT+GhafzMhg9sLZqDk1ILMiiJpTRng4wSsIKuU2aIULuoSPodaUywYoKqTQR48DthKOVavjr+G+Rs+RIPJJZ5sRT/5eopFNvEPAPH+wKRUBabLffOx36agEcKwXXXTGLwAVirEAi2Ocb03P4KRJk9ovXLjovi1bfqWKDDOUOF7W6hOoU/A86KBCOk+M9m35fvV4OgY0KBZZwC1S3FCZxNiRJXgPMjpPKUpmgnEuW4Y+BNF3U+fOnXrFKFVwQc25fT0607zX9e/f/ySLJeOIq66atHrQoEGxJTh8rggoMLo+CKAKJBhD2fUp/VS0IjcBwQyWgkg8EKI1xTs7wbuFwNpB6CRBZOkg59hCZhVo5Axqh5LBjUjFzAKoQP4jqnSptiTvQUlWut6uHIsaqMCPRSmY/PhbsVA/QmWhTqCCgBCvj1KiBCGy4VdRuYlZg7zXBHZYfhPXGuGdrWqD2GBErJQnd9pDppwpBXng51RTuUIcECS+WNS7ZAog4YxAwARVDXcNfaJYhZA9+/lM4Fd2IBYG0mTf7lgi09gBkwfHBt0Vjyc5D47VGgibzZn51103efiGDRvvg2+3as6cd6UyVJb+0heUH5tKGchoqDnwwAODCNAZKiq6xZV55eeTl2QelbHCbbnkK9FvQf9837OADiq0rXvK1FROEIxsc2Jp0ZYiQki5xPvRpej38uXLIb2YC+nFnkmlF5trEhOGi5/M5gFhLikRmQpqoIZAqAXzv9lsq4WWtORIxQIaiaQPx4278FWg2WccfviRQ6BXrIiy22yc8II2kLlxoWy4++5bj//ppx/mYKyY/2xrXn11znAxfgIgRqMJZQURz4svPtN+2bL3vgR6Pv2VV16RIkuCJTsY9NrI0u/x+F1w/vwgEwqDVCwyefLknljkd0Z968soWTEsXbrEibkuG8CLHeqFu4WudOyDZrHslJi1cS6SQwLFd5cnKFWJYDKUJtMOHfZbjpTbPtg2RabC95AK3Q31BTekQuMcVPlQsvfbb79zcS0vQEpNfE4JU9XoS1M4qCI6IlPKSPibTKekQGt0prl/L2oX14xjPRXnp3IIHf7oM9QUi1+CnR07dnRs3bq1tj7tOOF95SJx5MhRv+MZdJIJPtlLuSmfQQ2/lxfxe50AzhRz/e+FwBJrtMnlokKCulCKWDc+p0IyC+373/F5wVUGU3GwpPPbTufdovEZZJZcCTLBarzeWh/e2QSeKOnK50TIqZJwl0GOnZiXiqFqYUTqdwUisvRPyNXAIAj34W/iJ3SJa0BlrMy+ZKCETUTgWern0jhWaUftpYhC3Wj7bvy2ydPCDDw5eSjnK4LW76Zh18/hK/TE7/+36urqhGnvHGeK+0oOIxLzSfK5ScpK+C7k3EtwlTxV+U6ncytA9q+3b99OAAGBGVMGqK4U7yPOxegV5MrA3L4f5v4uBFBx/+a+/vpHzByJNgZv8AeArYw8k6m6Fu8OT3U1pDsyPXHvOCoceb1ZCslkeXT+3nvvPfq2224D30w2ymmCZiqAgJTULnwc+Xlj/0/FIPo4qeSdEbAxhcN7pDpjFULEcen7IDsg0+MJZzBzlYogTmcwuqCXZ6+SkBTAHrNoUC60HU7GHulNBHWivo04Np/Bm26a3AUgHP3euFI9sd2e+eUEzC/GpEpMyWyjf6dboLVZQAcVWtsdST4ekd7OKDSj0S3aVEAFptGTeIn17kLHWRqr1glfQ0Q9es0ior5mzfsgvkvO5N0U6XbpOH0xzsGZuAjWMQtJSema5NKHwaDJlpHh2iUY+i+++OLDEQldAIKzTnl5BWe/+OLCpWTnttvNhchsCFCb+pFHHumAzIWf8P/X5s+fT2nGKMihBBX8/vPOO28unIpTCKoIgyLiv+iVV16fmJFhs4N0Dk5Wch1v7gdlr2wqbWths5806ZK1YJevffHFmX1jpcN4LJHlwbHabBZbbW2oOhKp9EFWK47UEHaJdOnSJQKJOOezz754+MKFby3FtVTMmbOya+yPQg0AkW+jBobk569qh8hDLeXBkk366fB6MDqjVce7GRfqqu+QNMpaNPNPNOD3IpwukR6sUA5paVCBC49hw87eVFa2izqorRVUkHgTsDCIQAJz2bZtWx/A3wnrvvlQNIVdW3TCaiUnbyOgArOCcqho4PV6DIioCusRPCegx9/kVehUBYJEqpVcDQGAxlYC0fiInb8F/svyOS50JeAqwUKdaeIsvyFIwUX1ZvQDmgZUeA8qOFkF9SAcwRKqEPF6WdLBRT1JhDdxPoaKRY7JlJ3Zt28PRe09CURLS0uj/vPYsWNXoFSkD6U6MTf90K3boaMefPBFXoPU5KnyDEYkWqiPGzfuAmQn0n8KQO3jLyefPCjEVHm7PYJK0/JQZaXd2LmzTeG333jjjfsj0v0NlDtMiM5jzpekWqlC4gKAsAOT6X/RN+K3/8u0adNINIltjAVIvY/cd9+dpd9++z9JnvKaa27q3rPn8QpCTpGN6XCEq12uMPyMcIRqOMh4Og/jvATH33XllVdePGvW6wMqKsqfwFwawBz3+muvvXmTiM6jJPZLgC0HYFv/X//61+OgALVp6tSpPT/99LPFfF4IcoADoccNNzwWVbXieBAAieTkVGLur8tUQNlMhVxRRJShChvvDWnywIF9t6fKAGA2JoNDMgUQccq4f5csWVWCJAlmjvLes4SFwNuxsRumkwmX8GT6F7oFWqEFdFChFd6UJEPqjO+2oC9AP6elh04G27w8hzztWKDsZK9mXSEb0wBf1woqNFZdXKxtmsI52ZtJbPToIdmIZLAWkg4WSbIkckZ5S7KgY4ryz+iz0AkwqS3oeA/IQK/QSY6x64P4nqAD61wZ+WUdNdmlSbqlkLTk5DdvntpCaR0yOrZgPq7LVKCDVlOTB1IhpcMjd6ZGjx4DIrvQljfemH9KrNwgjyGyPBjJoCMFB6aajhRAhbiFWhV8kSJUOsJZyXj11RmHvvXW/A/ptMyc+WbXWHuKv9MBQOrk/IJukJRJZS2xDdrlILGsjgDAsft8tuxQyFJpMpVHIw6xZTB1NvJn8brCYWulWjoktxF8H3T6IhFPkGCR/NyxxKaJZN+KivwRls7I9/X5wPhkz8wOBi3Qkq/LNGFTk38rKPgcxKpe2/btfRUydmq6680IgIiIJvlFJDJBtqZY/KaTqcBF0jnnDP9s584djMSy7Ou+RM9gU7yHNL4zmZVgPuqoo3o99NATW2Rs8omG2iR2TXiyP9EXrRlUEGRxeA+NwLv1YRDP/TZ27Llj/v3vf1N1hVxOXLBCYtJy9YwZM2ZiMU2loV5YsD47d+6iJ845Z+BCcCqR+8aA9/Ga2bNn98H7xfjTTzlRX7Nr17Icuz3PUVNjiVOCYnR8yJAh39QvQssGDhw85h//uP5nIVfLunWr1aXwW8W8gfdlgdWa4UGJo0L+UlnPjgnOn4NFuhFp8t6a8847B4SUpsDMmW91VXsEydtEWdPMTFPK2v9x48a/hij3GVDWyKSKymmnDTjhkksuj5vfEy3UxfnPPffc33D9tqOP7tn39tv/iRIThyUUclRSmtTjKYqUlPji0uTPP//8Q/G+Px/3pbpz586vzJkzZwcyISNfCC+s/uAHH1wT2blzJ1IeS3KysgIRZBh4zznnnHmYj4cajeb/zJrlu1aMg+96zv1O58qSGN4oUeIqNiXIWwm1ks7g6jBUVVUy3Z8+BYNMbIKvg/8nKXU3ZLVUYaxOKJAIFY2ExIbNWF6n+hbaS4CdwBt9Kj6rp6ErAFwdVPgTvfD/ZJeqgwpt74bz5Uskv8V5FRI4849hbFKUvL59j3+3gBho3lNPPTE/FYOtRgdZOnQaqYktLbc0CU7XfZ07d73nxx+/Z/0iEWw6aB+pPX4pmJGpxsB7T/IgPya89kjfqx006Hix+GQ6M5FxRnwIGkgtxq6f4SNO+Kq//6ayKzS/19bUVB+LqFecNKbcDuks6EgWCmfKjudqK5zD7K5dj8mnHJ7SrvEAiPx7tRKXjAx4b+DJ8PkKXVy4E8CQN+HcIjUSaZx1XBlwXqML9dgyGO5LUAH+FaJkmVjUy4mbxJHrUkP5V0aGJRflKIFUKZ/pEptiXZnr8xlw/kBSSctIJOiwWBwowfFLJTjJmrwER75dbDYK8B+ARZG8cNiBCFpFtO5aLU3V6w0pUml53BEjBuyCM+b7v/97m7wZ8mZBdNCPUhkFAJNq3Mm+F88gQS3WvIpt1WpfuUi68cZ/Tvjxx3WPcjtc5PI5cz5SSLqK/R0Ov5RKW1trU/DAqI2l7hk04Rm0R59nNbAIac+26upALjhYqgBYqnLtDBs2zA3bmXv16tXnjjseBP/DVkVUUO38LP9oGknJhtyZtr/v229/ksP3CRZyjCZHGxZ7SC3PjL6TyfhO7gGj0YrU7zIFuGm3d0HKekV022DQYWeGF4BYLvAUTQCw4sM6LiIXS9cUi281y4rzZ2eHFWON3Zbvw1Co1mE2O2qvv/6SQ5CGX4vMuc1qx8TCOxMgbI7RaEkoU3nhhaNWYMF7EI4Tyc8veOnhh5+g5DFA1wDA3JBiUb0HwPVBtjrDg3eM4rixAC6JFy2WrBzW3o8YMeI3ZP+ZFi/+rwSOyxvT4HFs8DA5zBs3SsTTiibq3cWH4FRgWYth8ODB85EF0B/AwvbZswOSbLQ8qp4iY4tkzIvQeW+yyOmAuSUTGYjuVNmYarZO9NmSJV9nVVbWhuvVJwT5IzmVyLsQbQkIMFnWcjo63zUEeplBFs1WwRyPecvP0ik+i3zPc/bk80u/laDCFNzX6QAgft21a2dX/M3z0v7keaFvomhagdh0MuFEhmF1dV+oaiQvP9hLUIHzJgNA5Byhr6WQTdVBhURPpv55W7eADiq0vTsoeBXilACa+1ISgApCSUAxHKZRAsH/BjV85ANIyDi8j4IKP2MS7Q49e5AxSrX/JIOiNKhqSzGJivsvLcxVMkCEPCQjSNGFjQqowO1UuQ3qJlGbbcCAExRRarXBaiUUvPPOiGnJkpPO+vLLz+chgrIOxyI7tuoCSDhSJ5xwglvwMSSylQxUoE2ZirsUnTXicU2rc8IdtWbWaJBSi46jAc5J9BjxxKbrUPvvg+a7p8bnOyHqTJeUfGgUpTNiZyxYsJjIzGaEUJ6pwIWMnACL25Ms1OHItFRVmaJkFfxckKTKjZsoqyI2G4XOeSDgAgeIpRaLn+iCxuUyG5HwochGiQUVRo4c+B2id+3NZuvvc+bMkiKhotlseSZUw8iBtUSPi+bPhdOnZQexSPrHP664AL/vKdwXANfOwsKif40bd/F8eUox+FewSAyAJC0St/iLPVddtowZ2TI+1WwZsT1JXcFBm4eS4grUC6vW544fP3oR7sexyFT5eebMOYPtdomcMWXjwjdV7X/Kg+gbKCzAd9aGDZX23FypTCDa/P78CKPR8s9CoRxbTU1+IC9P+TnLv5ABEN2WgAQixZZcHDTW3KJUTHyOkjHpt4a6egWwqAaY9emTYfz4YymdXtFExFv+ITMSGAWP3XbdunWRKVOmRD//8MMP7ZCWtldU9Ijj8YjJhHoaJQWX8/eENPmk5Ic8p9Z3dsxcSBCepRl/RydRZdy9qgetU/5ep09fkmW354iFOjMbuJgmXwP5IZ5GJyElCaNd3bsf/MBzzz3zFH5bchuQJ4HzF4FlaTzpAOyxY0/2t4rvJvEyoFORiu/XKOioYleCJ1wkd0XnfWWgo5QlMFA8APljzW/1oALLweSNzxszKJ+CP9TzwAO7X/ndd18/g7+FAg1lS1l6omha5+10FED2cCE1Kagg/BvQPCqbDiqk87Tq27YlC+igQlu6W3VjpSwU0WEuoOJewM15OXVo90+YREfHRjw40XASzkGvwgRyOhbUn9XWulGf6eXnZCCOcyg4dvI0kBhHi9ZwU0XU99I5iWW8lt+K3xAVcqCWeS1qmQkmJAQUuFOKSZSTMomyXkOfkGCsLK/oik70X5rYYggF6bgwKpAEVPADVBiQcuGRbur7yJFnPgSng6Ubqk4cx9qpU/dOc+a8WgVQgTWhcU6q3LAyXg9eJx1EglpSyU3sb0ErAJKOokJzgwqx15ROdKYNj/UJXPcV9dcuEZjJ7dAU5Q+xdpb/HasnLl8k3Xxzz+xff/16N7MCuA/ToPHPb/h35axZ/ovy8lZLjnZlZW8FWKN2vsLCNQBRfG7yeojv1cAiZioEApZcpognyVTYjDG1RynRk9OmvX1Hbe02TVkdqUgqk9lJ/063gJoFZEBwyoV6376nnvjNN1+9j5R6Lsy4KBV8AYyWD5Mffy/n7X44xjvoUSJJ+THTGWvMe4hABYsPYheUnKdsDLKQXwiAJEma6c9xIU+SYfrk0cV1M4IKzDbgeAksEJjiHCop7CSx6934mpmX9BOqACp0rwcV3AAVCDyQLJpBEDbal6o9BCNWwidEWUz7JzZv3kTf8cb6beLKBPi5VlAhxVjrT1H3T/qggvYgCw4fhBoWZUdfQF+BTrAortF/BRGwD+/YFldyUxuf/plugb2xgA4q7I3VWn4fRvpZr9WnJYfCl319yqVE3iPGAvmbHUgpNOy3X6fze/bstRaKBFfBqb4CmQpVSH2nXGLZEUcc0e/BBx/chAhpdD+m9u7Y4UPApa7uG1FRPxxqaVG5bt1dkdj0v6aIqO8N2q2Bdf0HTKKHTJw4ufTxxx8iqp+0aZhEN+MA+6PPuPrqm+4fNeqs32PKSkjCdjN6NJslhlCQgBTlu1RLMBojoh57gWLx+/DDU03Lly9iZIKAB4GRiejkCiFARufuXRBOhT/8cEVemqACQSrBOaIgwBRjSRcAiakjVb1nbXihnpRxuimfgb2wKx1cAnGUsJOk1uStuUGF2POrLDwI/HJhcAo6/y/m2a1YJI2ZMuWhH/v3Py4lqLCXiyQ1cFOkNwcw1mytkVfVB17/ULdAAy2QzkKdc+GKFUsc9957G+cGLnz5W5JUSdAU73mtvxdBBj18+Bl/hz9CbhYCgIyYXxl7ady2Y0epvC4lAKLyHuJvn+D24ehU6xqJzgyA44qKit9DkKVARoDJUzPTjIpZUU6WZgQVxKW/iP9cgi5JaqK7ktiVpa2l6CQjfBqgwgsEFdxu17fg1SC4Tz+V90zBgcPP4A9tBDF0BFLQvJ/08Z5Vsz8HlaIcVHHLtD4De0AFSQEk6aJ+L4NXnK8o8b0Z/QDFIOv/4HFReuk77LDDdFBBzUD6Z23SAjqo0CZvG4RrDYaB6GQtbrG2dOkXAAjCFpA9BygzNGHChHMoTQhQ4H2Q8GyZOfNtSdbQ56u1Xn313z4Cp8CtX321di4ABkNeXv5DTz/98r9jB09iJC1133VEeX7UfZttVmu4HHXHUXBCyCWKY1MyCCR9YDt2B1DvXCUHMuRp4GJ7p7NdoUgnbyTmf3AqZD/Zvn2HmzZuXM8JNmnTQExEwkZGag6si3j4fsdEzvRKgglsQiWEzsHL/CBm8ctMEdb7cSFOSS0FYVYzLCgpuTUHnY6HFLmRG8Rsthjuvfeeoptvvrk8jUwFXgujI3/wkUOP4xxpClABx8wCV4ATLNI7UpVqUIHEZvNYmyIDZC8W6m0JVKDSDZ/lFehxUZ9WCCrIH2cuLLhIIDDiQDp3BM70s9u3/xG3gJHvxP+n6yAnATcleUD0G7Cg+48OKsRaWv+7OS2AhTIW6h01LdQTMO/zPU9QjvPG39C5EDZola1med0ll/ztrq1bf/snMie5K6PpUeJXuS2ee26t9fDDvRlaAO503kP8bf/73w84sLglWTMXneRXiuMTaAFQgZdPhQgGrKQsq6KiEj/mttd27dpBwIMReIIjDGowa5IcXwQWXOCfeA/vtyN79Tr+KNiCPAkMGrAskU1kHHLNUQEC4nyHIwsZWxUkW47LPpPfg3T8ERWOKfmhov8XJNupAkLMWkQmmtNqdUJe+Bi8Ryk5vod0VM7HVCfBmZnHkzzwwH0Zq1Z98DODVChJuv65515/WV7iRzUJSHdDvStU1bt375TcJqoXoX+oW6AVWkAHFVrhTdEwJMG+Sz1oIuAt0kg4ZbNVkyBNRMfEuBSp7ZzEUdJQfMklYw9DuhcX1SQRnIEX7oVyZQGm9uJzOAx1dd/MXCgrq1MTQLmoMSvLFa27BsIPFmhnjsvlp2OBSWpPTTZf2KgjjT7bmOywny0vGAz5Ucuc9AUeDAZMdrsDUfRQFciWVMmpBFlUJIKTmiLZ4FGqCAallEGUd/jC2dl7iKSGDx95J3S+rwIyb+jYsfOUp59+8jG3Ozvs8+3RReZ+cgI2jBcEbRFvv379SOYWTf+PXWBjuwuhI34BpJxOgOwXdbaFKghTKZnKGFUJUYmos76TaDrTERWSR+lIKKXjyPEZyM21VsomURJ6Mn2SWQvkgDiR/yeocMABXc9Yv379kjRBBZryBnQ+Y1PQmZ4ZbU0BKqQfxag29O/fX1OUOhKxu2UEnPJLif6fDrrT2b4wEulQPmhQ92QlOCwtysY9yGlsGa0GPgOq1yWe1yFDTpsEwrZ/YiP+9u9Blwjb5C0dZ171ZA38MI3I6yQ43ZSLMyKdm899QpUIDqkRQQU+F4zGWtIYawOtou+uW0DdAuks1JMsKLm4ZXCF8+N49Bla3+9Wq/0GpzPnIQDxIYAKnHPiFvNi5OmMNZ33kNbFLxe1q1atygK1iQf8C1HC2IY+W5g3MsGBYY7hdJAflkGL/nxXYeFswDsYXAmqFasscZW+SFCKR7lKwYHD7Qj2Ixs1w5AN9k/IZJvC4ZAbn7UXx+E1wy+U/Ldu3b407d69O99szrH6/ZUEKhCQyjMJv1AMWPiHNTWBwhxsCv/QjcyJqA+oJE6uNkB4wgofDKTBfhflKik3FQhYVeWATSYSTFoQPAimnLdBEgrOHJPEmXP++cNXh0LB/cFdcs3LL788E8EfBL7q4oDwUUk4yneyS+esaejTrO/fmiyggwqt6W5oH4uQFqR8mYhOa9+7kbZMkL7FKIJi9mGq2RVXTHoIkYGrMDkyo4CphHyBx2VaEKgAeputRfJsbxa//fv3qFZKJNYpAwiT+P1OGwmnjUab2+Mxe7Qw/6PUsxqOipQpEQtoXHjh+BkoDTmdkyjQ+W3PPPOKgmRO7VZYLMZMgh85OWbVWVzsU6dAEEQNpDE4evTQuTjP8cgGGfHYY8+vHDNm8EI4Aj2OOurIvnfffffPIIfKdLvrVAowZwcdDl8Y0l1TMdFdDnBixjvvvHOlkCssKDDmARwxkqEe6HuYRF/ycdbUZJ/+HgAAIABJREFUdMHfpVKkOz9/VTuALLWs+1aTGxT7iZTTVJEBbP8Y5cowEV+5bds2pqQmbZQ19flqTOPGDaBjIhqjJ0yRpUpANLWwKRa/6YMK8NSaN/U9apS2NFa+ByZPPu/xLVt+vbj+AljfywhZXEvHmU/1PO3N9+ks1EtLjxj1++9b5oJ4jr8pPp8JVRgaEVQgkMrfa3Y6Y90bW+j76BZIZYF0FuopotRCaYrP9ukAFb7HXObHIi2ZYs3TAK0vx8I0YjKZL0D0fXay8aY5VqobWJIs1KOn0gqANBWhH7mI4AtYmYFRPyhIR89TrAeEFOjs2Tf1++GH7+8CEIqsRmO1yWRE9lVEyi6EKoXkw9EXYdYqfAssvgMu+EHwCZRqJuLiL7xwwg1YqJ927rnjbp83b87TgYDvMCzqt8+Y8YYiuCG2t9nMDizOoURkTKlEJFSToBJKXodo9qqawhB80Tyz2V3DZwbEoRH6RLHPAhVAQqFMZMQaM73ezDKAEXjWNkQ3w3FD8hLd3r0H5tEHxDPAso9P0Qno8rmIawT5PZ6OgVTBgFS/J/173QKtyQI6qNCa7kZ6Y+ELlgi7KtN9eofau6211oSJ+rWzzupPVmCis++jM+VNkmCSt5Ze+KRY/CoAExFNTRH5ZfrzdqDyBhCqvfHHH3+MpBJCaalSzlFOwBYKZTuQ7cDMB69c35tM3HJbbdq0yZKT087p8fhCs2ZNy3777bmb4CesnjPn3aE33TS5x/r1Py6GHvQrr7768s0ANOw+XyTbbs+qDASqwgKVv+iic2cAWDgNoEPZSSedNnTixEm/kqHeBpcBKn1JQQ2OBUkgBcGgtTYRQz1Y/iW+Dbk2OCMDOB8mZyWmRPT+pZdeyl2wYMEvmOi3IZpyICbdSJcu/jiyRsFIfuCBEYfLFQYOYQYIUweAQCbsn3AYpoAcc8Tzzz8Pea5RcQDIHjvOM8SS0e2jCiRtSYKVcnc7AMSVQE2B954ptDMSvaXaEqjA+mAoWaxD2i/LEc5EZyRPtTUiqEBnmfXaOqiwd1OdvlcjWiDNhTqUiJKSBjPFnuV+yATs+PLMmTOvTwAqkDiRmXsHAlQIH3HEkZfec88Lc4YO7ZFQ1pLHTHOsYqHujl2gk6OwouLLaCQc6hnkKwhifq/iefLzNxpRW6+w8pYtNkS8fzRTWvS77zK8l13WI6msZzq3iHMcCV617EN1H/gL4UjEI2VK/O1vF0zFYvsC/n/WrLdYSilJfXq9Zkii2qDsYazBXI7bFq9mwm05R+NeoWw2kAUwwTdo0OC1yFY4AD7Br4sXLz6CC3lIOUtzPud0HMhJ/8FsrstUkC/kxfiFZKdWsIZlJcjwK4nJnFQ1x17yJr2Kg5FTQZXfiSciqMBnQM9U0PIU6tu0FQvooEJbuVPx4yThHyWLFLrCzXk5WtlrVRZpH2OcTDvcgj4X/RF0KWLX0qBCkgWlyA6hg06GZBfVL8LhKqeGrIrpWNxf8Ne/9jrlgw+WfpjqHmmdbFSiGFygsOY8F50RejK8E1Y/NsXESNmrXpjg18+eHTxUzlDP9ENEHGLSAv+CdMhqid0+I8ODUo1aL5wAl1xu8IknnsibPHlyZV2ZitUo1wb3+zMDsRKCPJbI8hg3bvzPQAmqZs6cLnlZ8jTGWNshnd+JzEWr1+uPpv6/+ebcojfeeP1/4LF4+fnnp0XT5esk+oKQ6JM0sxM2jA3Sh+F8IdFnMnnj+AdMpjzpM0RPHCZTbYbRmKngpahPb1SAIbgmCUVBBkk1eT6cTmUJDJysiOD7qLOrCXa1R4EdeYmMGDwdw+rqQK7TaVUw/yPKFN648VhF5AXAVc6e2tA9l6+WYaKBLDR6gEZc/EaPCVDBC1DBDlCB74q+ye5XWwMVxo075zaowLD0R8jNqV5eI9mVaeLzxbn0TIVkT5L+XXNYQCzUuVDGYjrmHVVilAPpWHxzLrPgMyn1XG3x3adPnzMwz7wFkkAT3rE/l5YeOvqOO+74VVzL8OHD30YpY996qdfthx12xPj77pv6MzLvayyWHcji2U+Syo299qoqq7GIHhaaFk6FdBbqbrcxE+X2QVQAJAQKOB+IMZ188smUV06qhJTuvWNZqrC1mkQoCLd5vsiqVT9lu92+cGXlkdK8WT9fUGGKcyB5kaSWTlaFkI1GpoO7noBb8L7wUHwmCLawvHcHtsk1mXIy+vXrlTCrS4whXVLHJuQiImBAokoqYzCwFNeSqKeleyv17XULtBoL6KBCq7kVaQ9EMPxTVun/0t67gTukM4HEKA+QBIiTg1wOahP+5qId6XRfYAKpwgTSr9EnEJYTpGJxTgIqiFRLDvNB9H+mAYCMcDpz5+fl5d6zZcuWuJrw2FuhNQNEpd5SSDz1xDHXonPRQub3TCD41hSEgpRj5H4zMDFzwbO3afrkR/gavRM6CfYu57HSiP4XgH9iNxzEL3fs2J6wVETI+oFEqRCBLBMl+uQAyLBhw+j05I0bd/WBZ589RgIA5ACI3OYFBV4JIBENkRRbOAwP1WSszswMIDUyoPie2wEYwGfOZKCCgteD+0QioMZGMxprqsnzAUAk4fs3VQaIGCs4Ty0mkzVPACCxz5L873RqQxFxglPkQ1TJqMhWATADWyoTWGy27AIANZ5g0BXlK1FLN6VSDI9rNPpdfn9GtCwFtaURgjDysU6aNOny8vLKB2pqqgxXXnllx8GDB0sRRTUwxuMBa2vY7h0w4Ch5CUwyUzTqd2KhzrpnAHBJHf9OnToVVlcHzcjaoh685+233+bvRbVlZhYUB4M1Hhw3acZQImAJdusKDpvvKW+JTKUrEJ17heVd7dtbjMcff7wmSclGNZR+MN0CsIAgH9RiDJfLZHU4gmZEsRMCwWWIX19//YRja2pq5oM3qQi8SAZsT5A5gGcfi3eDORIJB/LyCm556aU5r1gstUaQ5NnDYavL690mLepBvheX+s6IepcuXSK7du0Ka+Uz4GKZx1N7D2CRHneOPe/xxgUMtNhW6zZagxw8Xl2gKQ8yickVDRIQUL6NQ1DqmlkcnHMlvzANPytt+UktoEKM/5qU1yIGAOFcwPc8faG41tJguNb7r2+nWyAdC+igQjrWal3bEgndjk7WYEoHNmtLB1SIiZKLlzJBBS44mSLGBYadF5AO06/WVDcuvhcvXtkOfkk1mPeTLjxYo+90BvKKi7PKevRQpBsKRQUOk4BHF0x2SPULZMHh4H1I1q4GqPAYFC9u2bJlc0oODK2ggsrETDbmVejUfSajtQAZ+uOYn9XUJOWqYCoky1JOhH70zClTHrx+0qQJqa5LjUyOmRgn1RuDTpS0IE8DVCCB0282m70TotRREqhExk0SURfXTtZ9yno1JvFddDiN6fDwNyX4PgoL17RHZqibXBXiZPISGfEZF5SBgCUX3BqKTAUs6o3IelBE3+z23VjQOzJYGyq3pzzDRHzuctlQGxqO8LjybdUBFnMBgAIfMl2ivy2Xy2yMzUYRoALLaiyWPaACnXxksijGGg47HVddNeF1AEvH4xofefHFFyW980RgDGxVe/rppyvGmuI32Whfi6iblgOCGM6JrBbL6NHDvgDreREiqz9OmzaP+uxxzWy2Fnk8AbCqJ8+sSQQsXXDBiO9wDtwbo3vmzDe7y0+gIbtKy+Xo2+gW2CsL1JHxKWv4eaB169ZFpkyZogDm7rrrLqP4LFm0novfoUOHXgtwgYTR9TkGBr6TCHILOce0Iup7dXH72E7pggpaZBI1qFqwvJdZKgQVdqXwXaIWTzfDzuczu4YNSy4Xmo7vEuMPRMvO1B4JHVTYx34o+uVIFtBBhbb9IDASzegy06sU6ddNfVnpsBLvARW270T9Oid7kRrGYXLhyvEfhf5NU4AKCViJVU2UpEyAEUWmYHLhwsnuEkwg81D/l6lBIrAArO+bED0ph1LDIdg3pS7yXk7MAvgQoALPxTKZpRjrCI0T8w8AQA7hWFH3fQv2ZXRdWtCptN6QyfxXIOBfAYZmMtmTnIgOHJtY4EkSS+lMzEjdvxERp4cAKiSsRxRjSeJE8Bnjgpyp36O4fSOlkyvM0JiggvzA+lg/yZkw4eJr16//6U4+v+gJuWNag3NGQIiLn9LS0qRzKmqJHRUVYcvkyReWIItgHd+jyF445Omnn94c+/tKJ1MhFlg6++yzVwBQ6IVF2E/IhuC7VWp6poL6i0z/tO1bQOviN52ASNu3SsOvIJ00/QYERGIHSplQyggHwSnx7KxZC+7XAoSmCyo0MHs1zrgx/gCzYJi5ojontIZ5q+FPh34E3QJKC+igQtt+IpimzrR8ovBkR2+2Jk9hrFMN+EM6twel4CUlvmikgUR7VmtFdijkBfmguVIoDHBbkvAguiilTMP5/X3MmDGHTJw40cGoJRapZbEEerEXp5XNv5FAhc44PzkgCAgwqn8hJpAFGkEFQ0lJu9mIUp4L1ndmlXCxnLDt5cRMoGM9OlUPuqKL8hHW9eXhmF01ggrt8vOLvgAjcyeXKxokp2wpWfgJYonGCOju/PwCMD/XQkrTQ1DreXRGiZhhwMb9WBcJUGG93WjcVlBdvX037mtKUGXEiJHvbt++jVrZopRD1V4pnAheO+8V750OKiA1VeMzkHYaaVM4Zx98sKrktttuICdIQgZt3te25JzFjFVk01DW9WZ0Zp1FSx0aACyx5InM4/wBk0gtekydU0H1NaJ/uA9YQAcVmuYmpvN+3UvfJY6zqP5KWA5xVmamwzBu3MVHPv/8k3xPJm3Lli1D6YRTU+nm8uVr2mVkhGobUBIbN5YY9TJmyWSiq0pVJlCuSnWJ+ve6BVq1BXRQoVXfnpSDI0nOV+jT0Sek3LqRN6CDinpDE9INoy/Nykq7sXNnm+K5Qlp0JsoTs2MJ8i6/fMJN3bp1f+f777+5A0BCn6Ki4ttfeOG5OYFAnc6vfLhkF2bttfiMRHkWSyjf5wtgwWF1y2uyQeynmKR27QqYs7IsTqgf1EQiDp/FsjNuEhOMwvn5a7NxTGTg+3bE1FEKzgGRqWDv3r370Ouuu23N5ZePZ91c0nbwwaVX/PHHb0/DVoz+Jy2B0EqAGZNCyFKSJ9FFloIYD7MMrkdt6Jjnn5+xUgvaz7KS8ePH/w2SjixdIGu2kPLjtbO2tQId2QxmA477ZHV1zXfl5WWUN2XtIO+bABX4bEoyUekyKD/66H+6L1z45gfYleUyHANlIuPaypUri6uqDMEhQ/pyTLGNvwuyVOdAcaO2Vy+WwOSiBCZ57T3ltsB3kK9SAhN3Aj1TocnBGi6OCQoxC0dVASIdp1ftGWrOz1TGKk/15m+LoCOf+4aAYJIzjn4DOklwo00HFZrzbuvnak4LTJ++JMtuzwmPHt07yu2S6Pxa59jmHH9rPVc671cuqm22av+gQYOixMlq1wVyRhMCSlnkoUnBV1EGwt7C3r37DLryyqVLR482JgIgpNOkm+mKwIgvVdlc3TvTVxQI2Kt37iz1qJUh8tzILjVt325G8MyfdfHFY/uWlZXNgO/7ExQt/srv6yTAXZJvDAJmSHBGLH5/KJDAd2mtj4M+Lt0CSS2ggwpt/wHZjEvgi1YiOmyNTe7IciHMbPRLLy3pVltb8RPS7KuQ7n4SiI0+NRpNtt69Tx52/fV3fmWz1VSCAT4KVsTWcgeDDpAveUAQ5wBLvNuzpyY72xAOk0RvT4tE7GaLZQ+bf3Ibhe0mkw0ASFBimxZt3LiRHyDNHzrNdQ3kTyD+y4AygX3jq6/OgzxmtQH10YoJT4AblEi65ZbbLv7ll03/QVr/Ha+//tlUudYxjyfY+ik7RZnEiopMz6hRpYEUNaQWnCOznkGZ0lrSAhpdTuzGMoDfQXxYc8klF/d//PHHf0r1jKhwVfTDPuegUwaUaiNWDtlisT26aNGyf9eTHXHxT2BhOLrQxooCKOmCCvUyYgQTlnH86KejM/NB0VLwagjm+ynIVrnP6VxZooWYKf2x2mwDBpxAluekLQUAEt13bzhAIN25KxWZWDos2nDOiuD4hAcO7J20rIqpxOAraY/z16TSZxclMNXVhchWSU7kJQNrKLv4AvoX6JJzFtvScXpT3aOm/l5lrNfjnGPQ+W4RYBxLwjo0IFPhS+x/DHp7dAXhrQ4qNPUd1o/fUhZI5z2gNaLeUtfSms6bjl0bOVsE8p/mDfCzapcsWXnQ1q32sosuOrH0o4+Wf59IkcpqdeeSY8Zo9JbL/cfqagvkLj1Rf5JEy5GIFSWtZh94g2rlnD44p1FIbvM+5ORkG91uL2Q1vTWQI02aZWk2m+AbmXPPP3/YR/D18tq1a3/tY489I3E6yQNj4AaCVKbNpIMKrelJ18fSGBbQQYXGsGLLHoPKDyQ7zEJP+sJrqWEmcWSphEDt6G/QCYpsQD2/AS/1deAeWIK/qbKQUAVCq9PNRSKI5PIjEVsFSi78YHWOY/MnylxWZjOSzM5iyc50u+27wmGvWUhKPf30ywULF877FHXKkjwQABADVAqkf2fMWADCNTWyuYzoed57753D58+f+V+AKLNeeGEGswlUG48ZDPocbnegqqDAqor2C6kpn89ns1pzcsDI75swYfRF5eUV92dkZM6cPv2tf8gzN8aOHXtxIBB8FKUK01599eW/u93Z0IFWyhkq5Qozi81mTHehUFUyTegkZSUslXgJnTWRL/NC01+oR7XJz8XuzDhgbSLLRj6rP7aUuaCBrHMXfxcYa5emAxWS6qhH77OGsUrbNlK5TtzzlW4UB46PP4Hme/TY6Yw1HRbturFGwRpG86n+wHdcXEun5jfR7665Pk8x1ksxjqfQbcgC+vjddz8YXU8uS2CQmRrPoscpQajwlZCIkwzqBGQoMxttOqjQXHdaP09zWyCdxa8OKmi/O7QreA3M4ICRFHgQAFHIfvKznihSxOLfWIlUVfgnAcwbSWWbCUYvXbq6GFMMFtb+cOxCnsccP37MAgRyjuvUqcut2dmODuvXr58En0RasyDY4ocvVYagytcvvzybfobUbDZEm8xmG1SLSPSoaHLlIi7qAZpDNSmC0Rpr5P5SIJAdcTj2qBERkAiH3fl+fzYIhs0eNWlnnoi+EmRIM//2t+HflpeX7x8OhyLwFzvgK1UflhmR+M6SCozXfqf0LXULtLwFdFCh5e9BQ0cg6nJPxoFYk9vqWhovz1ehkDAeE4e3pqaaL1xKCrEmPw4s2ZsIaSTiLk+VlpcinZ31+X9DZxTwEkT/ObkZwJOQ9HeE1HvTiSeuaj9y5Jm/uVyuz2fP/vqknJwtin0EWz+BDJvNQn6E6i1bLJ4+fTLijr1liw2o+1YjJkUHJsWccNgiLTRGjx60GAh8D4vFuq64uPDJJ554QuLZIGP+RRddtBDVI0eeccaQnsOHj1aw/8c+MGZzJI+IPGAFyYlI1ASCbzSGq6EDHhCTNs67P6Lyn0Gm69np06ffjqySiNcbysjJMTp8vnCVyVSL0hVlVgfPIeQCBUO+3R4pJwAybtyg/pAWvBHPxQncDlKPm998802SUKLtAUDk4xRgyHnn2V7DxH6+w5E1bvHiFe+XlXlqfL4TapOlUTYAAEn62/uzgwoNsCvlDxnFZ7lXXF2t1uhYa3gxahyrG6CCIz8/P4L3RcDn8/K9w0YgrUvsdaiACszs6Yge9+7QQYXW8BToY2gKC+igQlNYtY4PyencKd5BKU+ioaRBUuAAJ1YB/AC+o4KxC3me5IwzzliFYx0OJSgpKxTvQu63GYt1BIgi2ZTK5XbwwTbNmPHVoSUlu8LwNXLh7ti2b99EUvCkpRJNkDn4ot1uvzArK9sK/9WLsdMnZxBEtenv4pSPkr5BG7SADiq0wZsWM2TWG3PxTZZ7yue1upYGqCCPPL+CCzkbXZXYsKkipEuXfpGLioyMfv36JcyQqDfwb8iq6ISJzYAJJGFqtrgZzKoYMWLQepRCkDwwysYee7PSuS6VRRqzKFaiC/m4v+P/jHwa/vKXv4xBjd/riCQ8B5DjytJS5YJDWSe4Z6EuMjjk40Q2h5GphSxJAadmPmgW3PjbI0pU3n33XQfY7LfCEXhp5syFNzIKYTSGMuA/1IMKllA4XBmXLRIO12V22GxmB4ADq9erlDO84YZ/DN269bfncDDPySf3O23ixEm/Ll688LA5c2YtBRHmxQ8++Ph/Y+352GMPHfL552veB8iwFGUq16FSqIoAiNqPRKQnRiIZKIGJZNvtWZVeb3nUMWF0gwCJfN9IxJ+Fy7NC87ySnB/yiIfYTpTB+HzGApTsBGEXLpKjTU5eyg8JLDkckXzIOroZGUnGAWK3r0JkxuSsrXUiI6M0OtZ16+6KoG5VoYve0pkKDQAVWNpzITqvj2oiimi9xoV6q3gvahzrpQD1puK3Z3O7XXaAbMzSEW0d/sMypKgNVEAFAcLooEKruOv6IJrDAiKiTuUk+fm2bNkCED5T8VvAO9mqRWGpOcbdFs5RV7Za19RkPxFbQTMq5sZk1yUUODAXemOku+W70Z/5DpwKuZAV3uHx1E4AsLA85rg8J7MiSIgIAORTJ8ocHBpkvhuTjJhllnPRTfQR8vMLvzjiiMMGgzRSXkJ7Kr6nogUVsti+AqjQi5kdqYgi28LzoY9Rt4CwgA4q7BvPAln5WcdOucZWVwKxl6DCSbgWEo7dg84yCUVr4OI74V3XuPCS5ApZqgHUXELQ0QjoSLVzam348DG9/vvfhauhlJBUHg+Tt83pbF8YiXRAVkX3pGRHTKUOh6uca9a8vyNmASnkL7/HWA7neBYtWpl/0UXD/w/EmlRUiIIN+D/5Ekim+CY6AQ/DqFGjjp40adLm+tR3pl0zQkzCNwXQkuQeMOWaJTlT0JlJs9flDyR0Ki2dEn1PnXuuJUgHBkBF+X777XfiEUcc3XHlyhXLsPCa89Zbb40XtpeDIaNGnVhlNls3Lljw3gCj0eZG9YtHXtoi9hFESiBpzEQQBFkg1kqUtUQX6iRXIkAiv78EFbDWhbJFZrlaCQzVUwXHR0aGJTccjgRSZYCYzdk4hw/p64kBEDEGkJpaMzLMAMIM5QB1FCBC7HMIUAfXFbYjg1SRGhpLgsr9LJasfNSE4l3iJYN1tCHlFPagymhd47WhBCgXJKi1GIcs5TWeYwT7Zvr9mXD+IlVyu7KcB2U/irEzWwX8FyjuCUmOGaJWSwHaHI9j/ALiKwUo5/FYbeXlIWSfpCZoi7VJc/9NUAFkreEhQ4YkJZN7/vkvLYceGimqqPC5mFkDDpoD3e6KL+CMOwGq/TZ7duCA8eNzj0OpVD8ATyOQ4eWqrCzHtr6DsM2B2MYNewmOhuhlfvjhh3YuqHRHtrnvvH6+prYA505Ittpjz1OGvLzc3EDMgrcYpH7zamOB16Yeo378PRbQWoKSRI6ahLanoNP/lbIYW4g4+Wmc+gqeH6DCJsiHG6uqKguR6kn/i5xQnK9InMsm1MMMYAO/GnPZy/q7WP9V7EsW0EGFfeNuihr2lMoCLXG5ewkqcOHDdF9EwqWUXwVhXAuDClRvuBl1hhtQbpBVXV3Nujm2x9E/Rl9YP3lEzY1I+reIOh6CTAUu4hOWqSSZQONuXYoJlGRtLB2REHxKLz777NSO8+fP57lZXsHsFpILUn6OBEZUbSAw9WVBQSFI+rxVlMvE3yLtkXKVB8kHsXbtWuuuXe4ikPRVyGooxbPICZVghQRyIfUfAEgGAJC+AECMSRe/BEBycw2Wvn37kg8htnE8/0KndOUnOO5wRAQsU6dOrdM0VW8hlnO88877BzYNUWPDOBUEeemeoa8zd+zoKxKlGogNmWPLZWpq8kyZmSyDCQEo8GfV1horTCZKu9Y1u92CbBKXQspKXlYiN5OclVp87nIFC7Kzc3DvPIqsABKkyvcVoAIyO2oBxCjqaGOzUUQGSCiUVWky7ckAMZudIMbyK8ZKAASLZZs8W+X884fzfRCYOfNNEe2JDkULUWSS56PZviKogDV9ynmX98Rs9hWRL8Xr9UXvK2ywBaABiMiMYRJ6cuAAWujMImOqxhAKBZkOHM7NzZ04b948Rs9Um+7INtst10+kW0C3gIoFGggqMLDDjCyCRZTNlQIeLQQqMKPiLfTj8W43sSwW2asGgOXyq+Y470VngIwy8Fcje+YJ+C636u9i/eexL1kgpXOzL13sPnwtXGhxgciuWPi1hmtOR48XdXbtwuFc7+mn96R8oUgr+xr/l6QJRWtBUIFZAFzsmhAdBKliQGQqyIfHcghKPJagv4e6wReR1XAJHP5bqqqqkspJNiKoIE1c6MyeGEtQgQPs3/84plJTpm9/dAIJs9BZ98cyic3ohwBUMHi9Hkgg1RJ4IDkiGxfxBHZ4/ZLCRIKxClCBxyb/xAr0HelP9tUYa3+FAkf9OCSJzPr/G5AB0vu66/7xfYqJeR7uwcji4nZLBw8+f8RLL01VyJWKY4l/G5CmH3soxd86p8JaZH+4c6ur+6Leda+kwUR0XwLKRNNYUpD03jTXl0z7ZRZCqvPl52cYCwrcOUjiCASDFiqrSO2CC/r/A79NvkN8ABMgZWvcWVhY/HCHDh2q16375gzI9n5TWLjf+7ff/nrC8q1t2xaG9Ahtqjugf69bQLdAU1qggaCCUHaijxJVPkvfz5B8IjU/Q3HpWknBc3MLTx8wYGBVRYVn47Jlb12Fg/RC57zFgJMkFYwm+WbgX3j2/fffvxG+C4F7zaUjTXlP9GPrFmioBXRQoaEWbD37i8XWNfUvsFYzMupHl5TkgOzH4EENWTRKHasswIWGyst7Hi5kJLqivGDu3O9RJrC7oWUCcTZKESXn9gQ4WA5AXWJGCeeB6XcU/uR1UfruspiDvoQo+bji4uIvX3hhUb+hQ3skJT9sRFCBw8CiQ0LxuwBUkM4rm0BJdEhCNxGJno3/U2lhCLIqHnZ73VRRAAAgAElEQVS5ag4FqMCFyUR0KoyQeV5cG1MNVycZq5TJUW8HAhGFjTjZsxxjmrDxIYccdv1LLz3/fCq0H7Wbi0DWeGZtrXsOIva8zoRNBxU0qWpI9mtmcI+/MTpoChWItgQqJHvu5N+JmuPvvsvwXnZZD1UOELE9M12Q9u0gO3sqcjKt59e30y2gW0C3QFNaQCuosMfXUxBtM1uN5Zqb0Q8Q43z77U9y7PZQ9sCBfbcnk+Pm9osXry4AB5IJWZZJiau5LYNdKH30NZIa0q045L3wCw2dO3ca8csvv7yVaqxNeR/0Y+sWaEwL6KBCY1qzZY/FdDAuEhmFJXLbargVSH4YCtU6Epnn2muvHN2nzynv16kSmApMpnAtVIFqQ6HqSJ2SwMefAdWdNnPm/10rjsHUatR95wSD7hpK3wkyPPk5kL4P2aBCkudlIyM4w+vNLJOT3sWCGqNGGcLLl3+OSLxqlJxlC1ygc0FLG+eAkCeIMgELFqq0+/noLC0gcSbT85lpIUkdYfLwDh489PSJE2/7MjWosB71+dsKqqu378YCIek91LBQfxKnZ4ZBf4AK/+NYkqDyfGZ+Rn/nqademnzHHTdO3r17NwEqLuTOQCdBkgB4+vPvFAAIQYuv0KnisQb1g/tnZDgMZWU7WSpCYGBGoueBWRVjxw59dteuHcOxzWZ02pfn5/UQpGA6uFSyccEFF51yxRWXrk8FKnCs48dP+AZSpQchLZHlNJIkpVoTpRpwTHYwlTzRdvycIJTN5rEOGDCAWUJJm56p0OBMBQUplzC2DirooEKq357+vW4B3QKtywIrVnyf7fHYAqm4o/B+t4DnqDg311rZu7eCN4ecU1Z0kvxIwZHmCgiw9GzePCXZdbduX5r++MNgtViCBT6fx+X3230sURRWh5y5iaVvs2bNynrllVe34f8oW7O/tnPn9ot0UKF1PZv6aPbeAjqosPe2a417cgHJhVeUIK81DJKszOFwgRlkSR60aE02yfTOPnvEGSAYexMR/5969z75zEsvvdTUqVMxCcdqRe3xWWcN+x++z7nvvscOO/jgUkTtqlk3nAEpRWcwGKkBAOEXZHhq14uSYyxsLajpD6ZMc8vMjACcsUO6yFtD/WQeb8KECU8DoBgBoQepIer9OqL450LxwOD3+3aMGzfuoEGDJvu6dPErUtiw0B3ictVeC+Ke12fOnP8G676xu3fnzp3R7UCKqFi0Llr0ZWZ6KeI224ABJyRa0IpSBANKGnYUFOTfsGHDhukJngmCIVtg56p3311xaH2NOvksNqCzvIbPFMESXsM36EcJUKG6uhAAyGFqAAiBLmZvDAURX1ZGRqahvDx6CxLyfxx44F/+Xla26wlIdbJGn+CBXM5KAnTQyfFwLDJboFxpdmkBFR54YGr/1as/XgRQgWoCExL9NjSANdFd68pKEpZqKE4B56g9ZDNrBw06XqH+EDuOdMg6uaCGw5WjQtYZd3mQ0OL9TMRVodg+pgwpkalAdpbQ4YvbZy8dvq44EElbKZHIch7e/z1MkfhDBxV0UCHhA6p/oVtAt0CrtIDW97Y8G27t2mO9Qrlq7FjbMqMxcgp8ls0nnXRSz+uue8bl9VYgfrGHY0iNW4jGqFOqysz2+w1W+HmVGRB82mOkanAS2U3wVaX1ESW5AwFjPgiJffA3kxLsohzWZLc7EJhKTLI8btzI1eDi2h+qTZV9+pza/+ij536VimeqVd5AfVC6BVQsoIMK+95jsRmXxEUXZQUV5IYtdalUKais/CmMyLvaC5mpvawxXozJYSB5CvCyvRQqBS/JxsvFBOvQWPdP5QJIB72HiH4WJPoUKXGKSxRoMuQSc6xWJ9KDj0E6/x7SO0F2J3YikoyJJs/nMxnDkFWANJE00WDcd4IsjfVxUisqKp6MxfETmHgM+fl5Vzz77LOIuhcbIBag+nsi6RozNcxmR63D4Usa+cZEZgNJfl4oZPCQlV8AG/ILA9JdsHz5B6NKSw9bd+21t3+NtLwKNTnDESNGPInjMYPCQPIg2KPqyiuvOLBHj6FRQj1mbowdOxZlAbVzSACHY81ZvnzVtYIkECUplPV8FJ0cDKJJoMLq1aszq6oCeQAgdiEtMFr3rfKc2U444YSjCgraGRcteosLaspekpvhGHQeS9E6deryRFVVxd9BPCdlRNR/yZKFMegkk2SmwomoC6/s1eu0dlpI+qi1zQyQoUP7fQWHglkKf1UZp/RR+qBC49Zlanm2xdhbeqwJUlNVTStSU88446RtiWwvPr/xxhv3e+mll9YhW4akovJGVIoqN9Gm1TlNdc7W9H065Q8EdgDAZuI35k6VWdOarlEfi24B3QJ/Xgtw7uLVo3xUIqK127sYbbYKhQ9VVWU1Ohx2E1SkC6HYHEBgR+FnXHDBiO/gqxXAb/l9+vT5x2lVQwIBLs4ZzCIZsNUaLkcQC37ZHqwa/l44OzskBX8QCAijpCJfLgctsmDldw/+Y7imJgdEjUH4NhLBsWvnzpOjAaRzzzU/h7FSfetg7nf00UfnP/XUUyH9vf3n/Q3si1eugwr73l1l3Tvr36ML8Ja+RA1OP1+8IRP4zslTUFvrWef11nLxKBoj1d+hc2HLRe57VJRAhDa/kcoEoieSERrKsxoYcafk4unoTNtn+v7F4EnojHE8cNhhqlF66ZhcHPDfu+66yzhlypQIGNmjiHhJSYnxp59yor/Bnj0Nht27LbhWd1ZurtlbDkhIABtigDfccEPp+vUb3sTk1A7lG4bHHnvhUHAg7IqVM3zggQcO/eqr/63AZBsE0v4RFh2nkY24Z8/j+06adI0kHcn2xRefOv71rweZjWDo3v3gUbfffs/qWKR948b1tgcfvOtej8fbD1kaK0aOHH7X4MGDKzAhHllVVdP51lunvhmJWFEKsiWObAigRgTXGQE44rRYsjNNJn8Vr+GHH374hPKA11475bjTT++lkM6cOvXRk1atWvkm9t2GLJBjBg++VPG9x+OP5ORUhoPBEpTA1KUa2u2Y+iGFIJ/EeU3r1t0VISmdiJKfeWa/50OhwMn4KqH8aksv1NsSqNBUYy0qKnoV0Zzx4GAh6EhZLjYSNP4D/dvoDxb/0fB+kW/eJv6fDqjw3HNrrYcf7s2Ac+rS02jbxO3VB6lb4E9vAb639tvvD5YvSE34CnLD8DPM60a/3+YcNWrQZ1j8wwc0VhUUFI157rkFK7mQR+lhFd6XNmRDDpg27d01CEo5a2udINMuDYn5X83YdfLhSTM9o7shy6+4qsoQHDKkb0WyG0cJ7JhAB7kfpqJTYluUAHNOewoZidfrXDh/+p/BPmcAHVTY526pdEFcNBajkwNAIQnXEperweln6rwV3AO/QArtAETN3WA4J/mhUB7gsFmj/wP6GvTe6adSa588cPwg5AxjJw9x/ufwPZUdpIg2yNF8qbgP0rG5hgUCpSIZ4V+IPL+hKMH4cMeOHaeonOOG+slsKf4dgIX9ckzIHfHvUffd93MU7Z88uUtpefn2b6CO8Mybb755Ddb+mJwjSPWzuVGp4gmHveYiRVzYANDHjtpAl3HYsLMrAFoYXnvt1Swx+ceOQ0QfACo4jEZHxubNP4SnTZt28LfffistFAEk1ey3X8ebH3nkSUoySS0jw5J77bVXn7t588YpTqfzyWeffe1+NRtqSTUU+8HRsKIM0nnRRWP+5fHUnj5ixPDDUXqikKw0mfKkiInFEskMBLyZRmOmItMH3BxhZoTIxwK7SeENLICrGdFwOoOK7wHkRBC9kLJTMjI8RRiD1+ezR3+TRUX+iJy8lNvhmm3V1YFcp9NaBbnSaFkJ7l1448ZjFZku8iycdesMAFASc0AkAMxUH0+tbNdNBSrgPfAVFshHwzbHY4BUJ0nYNLxfku3eKr/TQYVWeVv0QekW0C3QzBbguxAg8/1QzroZ8yzPLuZYci1xgS4kho/EXLCewabi4qyyHj2SE9w2Q/DgeYyNfqwo+V2N/1+ATsUKkBzrZWvN/Cjpp2sGC+igQjMYuQVOcRbOyUXafejUxW3RxrRnm63aP2jQIEXEWTaoI/D/tVigWsE/IEk0gquAX5PojzwRfBmzMXuAGQsnpw8q+ME9sNdkegQUKGN4ETozKH5Mx+lPx/ispwd6bU/AEUAyRWYVvI/eDwuvTajzO6CyskJSY4g5D7MrhHRi+yVLVkXAZ+lXYS8WPBwESp5Lh83f4cg5BzWLg5G+ODFVhJSZJTi+BefnmP5Av7DeliytYPnLr+gvo78DtH/3G2+88RcAD0vxTHwxe3aQskzRhoW0kdwczFQQqYYk6yBHR1nZHmIk7iDIkdxuI6LcwaxRo4YuCgbDhe+8s5D3VNGCQYc0+YdCXofJFMlQARWidZZix0gEdSVoRmNNNWsv4dAkfKci5RL8C2Z3OOyLlp+oPRtGo8FiMlnzIHldgTRMCehI1LTwhdSlerowRntuOGyLcKzy4yFjBN8raAqQYeMpsFozPMGgUVGyhIwYxXgAFtnkhKniuIFAdiS21AeATDYybOzImknJbTJy5MjV4XDksOzsrDMBQrFcRmpqaad4rjOqqn7zJCivSma+VvtdOu8XDUBkq71OfWC6BXQL6BZIZYH27dtPQinckwDpqWhFdSlG/0Xkn0D7IvRhTQVyqwDy9K9K0eMAbwLyI0cO/gh+7F/wPcdGAm9ynb0hv05mNZx++ulZuCZPivLRVObRv9ct0GosoIMKreZWNPpAWIvOxSZruNY2+tHTOGAK6SCizoSfLeAo+Dw7O6cHCPpAjBNw4zMhHUcVBS44GVlm+UBhM4IK8sjz9zj34bz0dJz+NExl+P77722IziYCFVgGQrRFIhqEYkafb775aiXs9SP+PlTlPIKo8RpMdHMSEBp+Xr8vOQ786Uh1ygCQlDrL2DYzL+9g04ABR1G+6b/o59SPlwSRzERgaUk7fsYSGEYkCC6hzUdndgbLThSKDekAIHxevv76/Q533HHzhnA41MhEjYk5FficgCVaKnkpLFzTHqpUbpRoCLDHIAAS+b1jpkIgYMm1WoOKTAWmgbJmU76t3b4byiYOSdkE/zcic0XxPbetI6XivxYnMjaMLEGRH0OAKfLPCCqEww6v2RyRSaBWGwAKRIlWub3fn2O12/31hKmgvapvAIOMgYBVMRZwX9i9Xgt+0+GUXC+XXno+yVlLOnbsPHzKlPuZnZS0+Xxm17BhJ0btmmr71v69eL+kM069/CEda+nb6hbQLdBWLEAf8tRTT90AELsEY5ZImtEpJXkQ+mJ0yVloBlDhRpyGgRjhm9IfY2nDB8KWBBWGDz/jD2Tc8iMGgqTMhNjWVD5kW7mn+jj3TQvooMK+eV95VVyssVyAMoF8AbdYSwEqMKOCkoUPYkJ48PzzL/DWIJCKhRAXkVxMEOEVi2YqFzB97D4sEu9PTyVhrzIVSA44W2Y4KZrPv5tqQkgCKhDcuAf9dnRpUVwnvTjkhV27dnKBTlCBdpI3ghBcwP0PE92oBKACJ0VOysxuSWtSTgGAKAZCBRB+MHToUNkiNe6RnIlPzkOa/wosXjeWlZXR9qKensATnwV2iRMiXVDhssuGzd6+fdtZABWi9zFuBJINPnWCy8KB6MF2te/ln6Wj/tDSJQVtqPzhOEh6rEFGQxWyYKhYEW1qUl75+WuzUY5DDfGkGSCp7mVr+54EjOBtiQOJ1MYJYtuwHu1qbXdQH49uAd0CjWEB+pDgpLItW7aMPg4LMgmM58UeuylBhREjBm4AgbQ4J30DcvyQSJjzTld0EIHDETv0sGt+/fWXfwFUYEZgLNGwfC4zrlq1Kvu77zK8l12WvFSjMWyoH0O3QHNYQAcVmsPKLXeOh3Fqpu2PRX+9JYYhFt/gHgiuW7fOR7JCMY6YlPneyFI4B0SAFyGdv6i+dk4+ZD6rQ9H/jx/C4c6hlN7AgX23p0q9X7x4dYHDETSDJ0FRQ69mD5QJlMjKBES5ASeya9GjHA8tBCr8D2M4Gp3KGJdykXjrrdcc+emnn3Dh/TW6Gnj0MT7vffXVN4FD4KzfY8oqeuC7L9CjPBHpTMpNACpIt2TJkiW4BzZRqsHnheUSTCPsVH/P0i7VYKbC+PED3MgCQbQ91B7HkRwAtVZH4LRXIFTSn5gOKnySU1MTytag/rASfCF92rVrd8fGjRsJpCVt+yKnQqpr1r/XLaBbQLfAn8UCMYEp4UPGrV/SUSMScsxafEiU5f4EP/Mg+KYs3TsOXWQfvIj/M5OW/sl/0K8BEPwpqjGPQ6YlgYcOie6R8CHh83pT8T/8We6zfp1t3wI6qND272GyK2CkmlFdoqVd0VOmHTeFOYR0ULJj33vvvSWffLJqA9K3DT6fnws/1IAbyR9g7tCh403btv1xeygUPAIRbHxucC1YsOQQKCDaLRZ3OSKa0Trv2JprsgMjjVqKdm7fvh0TwqjotpBLjKtXj1n4MdtjC7rEYSAf/x6SnRNq1Y6zt3ZMsVCfh+OORKes5lOyyDPVPvi5muIHo/3nDhx45ml33HHLFzGgAp8PlpkQLGkNmQqS2TDZtwfpYe2gQceTa4GTOGsSWR5xGzrlRSlFtfCoo4669KGHnjAjrb4iVZR6yJAhHVetWv07QIUf8GyxFjJh00EF1KcghTNBZovCbumAUGkQY30AUOGU/Pz8//z2229RKddEN0wHFfb2baPvp1tAt4BugdZvAb7jPZ6OgUGDurPMoDf6NPTxsSNPN3tRY7br3ZiPbkegoxqZcx1xTgX5OciaX4LU5QRm0ZlAqUResEDATzWLG2fOnPmvWJUvjjk/f6MRqmEGlrqi3NOXTEGs9d8dfYS6BfZYQAcV9v2ngYvhJehz0Zmx0Oytrq58nkn+cqV8IhDa6PO3ZcsW4yWXTBwOKclZfCHjJW1YsGC5pDvw5JMP77dmzSdXQBTiCugKV5aWlo66++7/rI9E3FmhkLksHA4q6rxjLzAzM5LNau9QyJhQCePmm68+AwuYm848c9gtEyZcvHbcuDFXoQzjGh4LGRQPz5o1I06BACz+JhDEVYEgLimZXjoGlxEaqo1VZJ7wkIMhc/SFTOboQ3x2Uv25iKJT9YFEne9BYaHr3Xc/eNRxxx21HWSVBBHkjUR8JL/8Kz9MR6qzqTIVYha0lRgWr0dkYRDoYWnMSZjkNz322DOnHXjgftuTkIBK13rkkUf2+v33ravLy3cz8p2UvLQpQAU6HIsXr2xnMnmrVe6B4obMnbs60+kM5AEs2ZUqpX3p0qW5JlNORr9+vRJmXoiD47qYARTp379/SqJE3gMtPAVNBCq0gxO3He+HH1ACkxQAqn9mSZoVTAUspfM71LfVLaBbQLeAboHWYQEZcExeK6o9UN3qETlnUd1I19hyckyFQmbaYPgL+Jmq4/xDEjhTkQpeaJbNFq4gsTAVrcTVYp7EPnXkxRdeOPyeSCR8RXFxybRHHnn6BjV/86WXnu38wQdL30PQC1mxju1du+5/5UMPPSRKN5MaEVm8CEw1ng/ZOu6YPoo/qwV0UOHPceeZGk9Cm67oKRcfLWWSAQPGZX388RsuILzkLPgE4yDJJBu5DR5DZ9r6LegPJKp7j6257tbtS9OuXW4JnIhEOpTLJxi5XCIWpf+HCeGUnJxcZklsQz1cB2RKQD3Aef9rr73yLyVBXTa2qQMytCz80rGnSMnjPliARsEKIXc4ceJ5Y8vKdj1hsVjfev31N6+z2eyQVPK4Zs16O3P27Bfng2Gf5JxSgy0wzggkCnNumzXrrekul80NUMZjseyUjjthwoRjgbyvAqneG//973/PBYFgxG5fhTnRkLNpU8auiROPDSYrLUkBgCgue8mSr7MqK38Ka2HojwEVBI/GAhxwHLoAW15Fhsr4wsKij1955eX+qUCFgw8++LRdu8qWA1SQnp9k96QpQIUmiqAQBGr0Ug1m4Tid7UsCgayqoUN7JOPASIuDI41MBUR7cn149iyI5CQFDHkfNajLpPMT1LfVLaBbQLeAboFWZIGFC1cUQQ3JOmXKzcdv2PDzPPg2FqvV9tnkydee17Pn8dE5Kn2Z6aDTaLSW09eSy0ULf4smmDr1rs5fffX5V/C1ts+cOf1QeWYsv5dnxzIz1uUyZ2ZnhwI7d+6UlJNQ9huRl/3yM/qWdNFakYn1oegWaBQL6KBCo5ix1R+Eqe1vo6ulx7eawVNN4JZbbjl1w4YNTHX/N7pg+ydJn3xxMRiLqdXjx4+/49dffz0P3zEljqlwUfZ5+UUhol8si+gnul6JX6CgoNDg9XoMABWoOnAZumrJSFNpDK9evTrT7TY7AoFIAGSBUZI2OUP/yJED/2c0mg1vvPF2/2AwhGv2umPlDO+++9bjf//9tzOhqPH700/PfgGiEZAzDFWFQmHqOkttwoQxc4HW9zn88COH3HLLXVRYAEhiNwMwsYdC9rJYSUCxH0g0pckQk6uxDFoOWlj3585dmltSYrVityBKG8JOZ1AxofKYUDZgXSLG4ClCYN+LTBDXPfdc4fz666+nA9Tpz+8AgEzD4vTSv//9QcuXXy4qR0Q7o1OnAw6+9dbrNyZB+9uhrGaL3Z5hA6igJr+peCbSITSUlWooZBpjH7K2BSpEACqsbFFQoaCgaA0cxOOhbHImbPluspdUCiLYVvN+0weiW0C3gG4B3QLpW2DBghUUhbIgoyAwefIFxyCr9B0ACyR/LjvyyOP+euutj+7kUSsrLcbOnb0od/UwOOWpqamBn7Gn5FWcedQoQ3jRoi8zWf6gJTCEbNVKlDnkglOBgQ1mSiZsGkmp0zeCvodugTZgAR1UaAM3qZGGyBR3Eg+yJqxFuBVSXUeSdPp/Yl+WH2xG78rjQHZvCwrYupB4r75diH8Z1Y5rMcR/CYeBBes1qIcjay+BhaSLTy4SO3Zc5Wjs1DWN0X+SVQ7t06fP6eCi+AJp31EjyC9uT2rgOozVV1RW5qnx+U4Aqr/OPHnyaT2YpQAbrlqwYMFpNTV5psxMm9FiCVqCQY/N4ymu7tbNG5GXqIhjg2k+CnYguyGghVPirbeWFebnO61+f2U4FgCJvSEmkwUASNAN+owom//VV19xXlnZzhsBLpRgcv/5kENKr3W5ag+oqNj1BHD/mc888wrTIeOa1RoIA3x6IBAIXtS+fYcZDz/80HXyjTCWMAAbBcBhsYTJ2YC0SVON3e4LyyMYYl8RrYBaYyHG64NUpKJcpbw8Q1ESw6wYhyOSH5stIh8LJCNDIlsE0o/O2loniEVLo8dZt+6uCLStJeBFtKbJVGh5UKG09IhRv/++ZS5AhZ9wrYck/NHiCx1USGYd/TvdAroFdAu0bQskyHQkgfbB6PQTWBp6B+ZHU69ep6HMMBdlhkfFlnoqjPDee+vtRuO2gurqwt2jRx+mGpASO3Tr1m1wZWXVot27yzj/HoP+bSKL6qBC237W9NE3zAI6qNAw+7WlvUdgsIy+P44ucQW0tpYEVGDGAMkI2bgA3AbJuQ4AAYyNCypY383NdQ4Cd0PQ6/W2w3kSgi/PPbfWevjh3gzUtLtjF3oNsSvr6X2+GtO4cXHcB/LDHok/vm7fvuOC6dPfnnD66T0pr5SwJYiSC36GwdgxqmohrquxNe9TkenJayMLC9e0xyLdjQV2DQGQnJwt0fcUshEu9Pl8j4EnAmvwjP8iBXKwx1NbPmvWis4FBd64VPnaWrtpxIjTvkJNh3fGjHlDLJaQ4p6SF4PPkdx4wWA4h2mUyNqoAqhgQsBD8T23DwSs9cCKqcBkCtfKARC1G2E2Z+MYzBaxIlukNpotor6tCRkdZnAlGMqRwaEAEWK3t1iMmaj3RGaJUQEsEUyJBUMslqx8kdkiPw6AJQAXdfWjbCztMRpNuT5fpDYjwyyTaaw2ANBRgCVUycBxYS93DRU7xDFYoxqb6YLxZAMUsgOQUXA6xJKr8hgOhz9/zJhhm1yuGuvgwSPbX3TR1RJoI0p35OP3+TIzu3cvrtXJrhry5tH31S2gW0C3QOu0QJKFOjNwqQrGOZplEO/de+/DN5166gk7Y0ip4y4sXT6g8867YCqkIqk8VYFekMhSdWPdD/LZyUsHW6el9VHpFmiYBXRQoWH2a2t7UwkiC70LelJktiUuLAmoIC2iZWPa6HTmdgPTbgSggniGE8oEak1RN5utSwAqnF5U1P6Yn3/+nvKNCVtTLb41otwEPLZDFWPp/PlzR6SaPBPILAkpJIXdWILSsWNHe6pjpvt8pAIV5Mc7/vgTRm7atP5gZEQQ+FB7Tplx8wgWsWchLdEEQk2wLQdA/WlYqzIupitOKygoeHzWrAVTNcgZGtIpf0ikkkAgRzmWdeb8fF9Rbe2ebBE5WMJtRbYIEhYALLmyg0E7aj33ZDzY7RZjVpYrmiXCfQB+oSY002K3RxRgCcEUOfEUt3W5ggWwF+zpUWRVyEtruJ0AFUymSG0kIgcV+J2S48Dvz7Hm5BiRVeGtMZtJh1rXzGYngBe/YqxIM7WHw5Ysvz+cMlPKbLZlX375BXMqKiqO2W+/Tlc+8sgT5NRI2LTwP6T7zOrb6xbQLaBbQLdAy1sghV90BEZIZay/cOoBz5L7uOP+ehRAA/q7CVu6oEK9HDLLROkz/Q2dPlRc05ht2vJG1UegW6AJLKCDCk1g1FZ8SFFGcCPGyAVbq2op1AQY3YyiwwAVpLEjPZr/ECQR/Atx16RVHi8jI/sUh8P+ASLhb7vdrrOTGaeFQQWJ/wFsxL8sWPDWUakAgASTJ+vUB6IrFr/pKDqk8/BoBRXIVXH55VcEEb2GtKh3Dc7B+6BKLtqhQ4dBiLw/D56EToiCn4ztKD0Z2+hYHHjuued2mTDhymBzgQqxg9A5FerKFOods21y+9x5Z8RUWipFmqItL2914Q03/P20b7/9ejayJlbMnu2XODViM1f4iZ6pkPp1QaIAACAASURBVM4vUd9Wt4BuAd0CbcsCGoMtvKifwYvV3e/3bXC5XN2TXeVeggosxVuOTn+0WO34OqjQtp4tfbSNawEdVGhce7aFo23FIJlSTWm+VtVSvIyvxmAJhFg4aLDDIxXa+iFq3JiOxtq6hE0rqGCx2B6EUsJNPp9/tttdQwLIhK2FQQWO6wdMnocceeQRh8JuSa8/weRJmdG+6Jnyi2xpUMFuzxqclZXxTj2owKFRTpJSqJ/F3oyFC9c6SLR05ZXX1G7atFatBIRSg/x8Fxa03dUWtGo3uDEyFWKPmyBbRPX5EtdVXd13Zyq+in2VU0F2D0AFaiAJF7NzVJvOqZDsTaV/p1tAt4BugbZtgTRABUNRUfEOlLCWgBuLZZ0s71RtzMqEylEhMugqUskRg5crKxzOcK5Z03fHnXcaGajoiq5KIqyDCm37WdNH3zAL6KBCw+zXFve+G4O+HZ28CuRXaDWtPpqdjZr1EGrdo7XkXq8vDImeyLvvvut4/vnn5/v9gd7gVMC4jRvmzJl9jFAN4IXE1lzX1HSJ5OdXFgWDFtenn77nSsJ/MAIgxXwQQBqOPfaYomXLlinqvmON1FRlAmlMnuMAKkyzWi3X7dix41/JbmICUOFV7EPFDMU7oKlABa0LP7PZshmA0f7497xdu3Z0wvim1l8bb7gibV/D4tuGfSjr9CUkSPtBTcMB52F7qgce9x7cB05D//7HJX0GeBytgFU6UREN1xW9hD8BqEBAgeUSqlEhGkLrs5Xqvuvf6xbQLaBbQLdA67MA/K3MvLyDTanIFzly+HhdH3300R+h/GDHnyvQT1W7onSyBw877JjSysqyu7dv33ZKKBSEfyC1l9AvjT02x4oSUkuqDNLWZ2V9RLoFGm4BHVRouA3b2hG40GK2AiXwWJveahoX1AALHND5DYEkL1qPHUuWR/WAyZOvfgpqAMMhmfjkwQeXvnnNNTepRutJkBeJeAuMxnC1XE6RF01tYnHxY8ee93kkYujSu3efC6F9vMxiyfBbLLUKUjpuK+QQPR4rCOpqQ4mUF/bWqAlYjuMO1717d2dFReUWlGlsAJEg+QQSNiLnXq8pv7g4q6xHjx6CJFCASwSY7hU7c/Hr9zttWmQi07lGrQs/8FpIZJnIGhm1c+c2EouyhpFsy1eh/0d+To2LbwIRn8IGI0gqOGDAAEl6KlnTKEFqALmkafHilWCa9oJpOimxpiEdUIHPQDhchajI+4iKKNUeYseNsUI+y2Dp27cvlCKSt+XLl7cLh3O9qYg9YSsLnpfi3FxrZe/evSWt7UQtnetKVP6gdmxZpoIOKqS6sfr3ugV0C+gW2IctoDH6D18vYnj33Q/b3XTT33uuW7fuDZiE/q7BaDQG0EHyDS3u+kAKglcRSFIHUCoRRskrSR4rsA1lr5nhKBpIi43ZIIQGv7CVJZngGo4EoM70XWlp6fipU6f+WlVlNRYVxRtfBxX24QdSv7SEFtBBhT/nw/EALvtmdKaVv95aTKBR+UAa7v777/+v3bt3X8M0edRcG15/PSiVRcTWXHOBTCk/o9HmBgjgw8QgPfPV1aDNz/RIwMUNN9xQ+sMPP34CIeS5r7wy77ZQyO+yWEAnFw7HqQnI5RAhJRgaMOCElIvUdOz79tuf5HCCcruzMdFtiUodAjiIlJSURP9Gdobp0kvP3A4yPAPAmI6xEoY8Z05OTZj7sebcbs8E8Z+l3OPZGKRu84QJecd6va7PMGHWzp4dcIo0e42TdzqXJG2rFVTo0qXLgW537fcgX8wACMBIAKVQH6s/oeJ9JVISBw7suwPXkUglgTZ7D9d1nlZQQasEaTqRjmZYfDdaVkU6pRqrV6/OrKoK5GnR+l669AsoWlRl9OvXT5UjQ/5QyYAd/r74204wV0WMn3yyKhvSp14ZYJb286nvoFtAt4BuAd0CrdMC9Eu4qgchs+QDJVrI87vKykBWVpYh+NBDD+XC73gZfEul+BiKDJJymA+93lcwmhG8Aimy3wIFJTPAAswxEQIQCl8Cn4fx2c95ebmzIOP9/KhRo1xyX4w+FvwWaVzI9DRUVHSLbNu2MJQqINA6La2PSrdAwyyggwoNs19b3ZtILNPAN6Mf3louIo3UfwNe6qtQM9cbZDxi+CfgP9QOVqTIa1z4PYn9JhUUFI+dNeuND2Mi+qrmaaoyAUaJcULLzp12gB5l0d8nMjgUTPovvPBC4QcfrNgUiRhXv/LKrFHJ7iFQdUmi0OczlFsseyQKzz9/+BbICf4+ffp82i7amKWhJfU/neeGafpUGcjMDPhjAZDHH5+S//HHS78FiJOPyMGLxcUdyrZu/fVyTPZ5+Cx6GgJHV111UMGuXb/0DAaD76WIfPMZ/x2djJ4P4vwPtSSokCBbRNWEexnRbzRQIR0ARGO2iHSde1mq8T52ZabKT+gkyVI0SpGuWrUq+7vvMryXXRbNwknn0dS31S2gW0C3gG6BVmwBLNBNyAqVsg7Y5At58ZlY0OfnZxi7dfNGUP4Q2blzZzQQAzCA/4/+XZe5oDfdAroFGtMCOqjQmNZsW8d6FcNlTT2JDp9rDUNPB1Q4+OBDb/r99y33I1OB6dmUyWSLq3Ej98Gjjz5+Vnl59Vfr13+XSGKoN/b9KCPDsfXRR584ubj44t9TEeQ1Faig9T4Aiu+ABdUffn/wo2DQfzJVE5CBoNi9W7cvTZhUTZlo4GPMrqmxAFRwhoLBaikDY8yYk+dCPnDgiSf273r77ddXMYuDZR3I6g+mSpHXOk6x3ZIlq0ooVfjww/cd/sMP312LwHOwc+cur91114OfTJ78t4kg3LyT2yIl0QBgAfKHLsMhh5QOxf3NR5nLKR07dl40Zcr9awCEbMZ1S84FotMVuGcB1Di++dprr9wF0CCKQDzwwAOHfvXVVyvgOJSNGjWu1/Dhw0NGo92C41NjOtoEX4f8M7/flG+z2VEm4nGJchf594yWkMcjHPaamQXjcjELxhwtEygq8lPqVBHtUMsWibXhqFEGRkQiOqhgMMRki2yBrUgsGwcs6KBCur9EfXvdAroFdAvoFtAtoFtAt0DjW0AHFRrfpm3liFyY/cK1GTqld1Jqxzf1hTHqaTD8YRg6dCjr25I2EuRdcsnYAVu3bn1VtuEt+D9LOwgSXIL+EjgX7s7Kyu6PdHoDFoP34LM7Ehw4YLdnWEaNGtvjrLNe/joVqNBUZQKprlt8T+T+4Ycf9qAW8HNE7fsk2y9JNJmKGiwtiJbBNNV1ycof3kd2xIkimx2LaGYTlBiNBhsW/B+in8zcRZa1IG1x2fz5q4bJr23kyBPdyLwIY7v/Z+864KOqsve8N71mUggdMVgQXBsWihFdQEBlAYEIqGAFy+7aVte1Aav/tZe1r0pZUFQiTRGkrShKLICrAmJjEQGRhJTJZPrM+3/nkTfOm0yFBJJw7u93TPLKffd+983g+e4531mP6yDEJJxMZUXz89tcNmfOv99Vrr388svHV1VVPZeXV3DXjBnzXhLFkM3vl3QgTqpj+4vX66BzOp01F6UqAxqNry423SUeY9LrQDQlRJvCNfF6HQ2vTRwtknjdDJhXCERZRPWZRPBnBJiodlckye6gPgQBL3hMA8bQA5FPRZskefP0epM3FBJUOgnx2iEU0REOW+1abV0t5g8c9rdg0CZZLH4VWYJ1MuMaCi2tBrZRDZL96Tsh1VipUgfWGYlFVlVUBRFdGs0PcVCY22i1gQDmK1f1GD58+CYQCMfAvp87N3iCcnFV1UaxqKjSsm1bnocjFVJ9C/A5RoARYAQYAUaAEWAEmg4BJhWaDtuW0PMfMMhS2Aew8w/3gKn6A3bWwyUlJSnF4WicRCrccMMVvbZt2/ZOzLg/xu+/hxFZ0oGOk7iOHX5XPalAh06GfRU31+34+yjsfKPywxkjJSm0HLniKcfQVM53pmtAkQlXXnlllc/n+xyO14BU95FOg9EYtg0Zcs4vcddRikAtjCJVKGKFQtSJZNIh1FCVRpLpuJJdR6TCrl1Of0lJT6pUcSPsORhhfAVMkTn6L0Lve2/YsKnTtGl3/QASiLqL/46id/Uc2H8wxhuhhTH711/3nIG/74BRyVGlvYJfiFgiEcsNBxh6ryIglI5pd7y0VIN0lC3ajh39BRUV3lq/v2+UCCss/AARH16VHkeyaJFYvKCBIVK0SDCotwYCPrPVqqVyitHm8Rhx3q3CIxjUOUCyCKIYUJXUpFST+LUgUiESsfigTxVD2rk08dohgYBdbzaHcuDSu8ixV/oBkUNjU6XhUGoNIlscCLCojCc8Gj4/ZNHpLCAsAglxjb0eY3SiAgj4jXB0rJddNmojxtoOGH3573/PGxp7vSTVVQ4dOpTyZbkxAowAI8AIMAKMACPACBxiBJhUOMSAN8PHzcKYKA3isIs21peUDKWrGUwYxpTyewZ/9oQpFRBG4/dBsMl0nUIquN21cFACFJ1BO62UZx/rNMs7qhaLBSH1Zk1l5T4l4iHpcjWV853p+1FPKoBT8Ilw5pDeoIk6f/F9pAmnp93lNTCZmGiKeSUIUf8ZjyIioSuMRPtIjJHW8GmQCncsX76m6LnnnthSTyp0wXG6XmlUseRVWO+Y9dqGv4ksil3TOfj7MthA2Orly8vyLJaQNpMqCU0h1JiN9kBrSH+gSJoePaao/n3Jy/vcicIthj17esWJm5ZqoRkS92+ROlIBJcJsH374IQmLFlFKS2npx0fRC2E06oRAwGXYtcvi5kiFTL89+DpGgBFgBBgBRoARYAQaFwEmFRoXz5bYG+1WfwMjR5sE0ZLpDjT53IhU8Ho7BocOPTbljuPUqZLYu3eDUn6fY4BELPhgtGvblgaM3PidyNHvRCHySBNQ5rAZv9ButxJeTvnao3Ddzbj+KJAKREi8lGrCTeF8ZwMwkQrXXXfdP5G7fyN2b0nMjgQe58EoAkDV0jipVF6UdAZkwc5s6kFnOt4EpAJhTxEHP8EoWiYaOYIKHBdjDaZVVVWeCFKB1tGZ5DkLQSqMMJstEvQYKM4/PrJCeR/a4dyvMSUK0woaMqmwzCgI1rxMdv+zIUsOIlpkFNbwNRjVHaf1o7rjJMpKZT1ZqDHTDyJfxwgwAowAI8AIMAKMQBMhwKRCEwHbwrqlUOK3YSthFxyusZPzS8/etUsMFRb6o/nYbdq0UeVxl5eXY3femO9yaX25uZ46UgKmnUyUoXs6GAyNpz6wm1mJMkHIITcEjj32uFu2bNn8XCQSTflWprgVv1D0AgnA7UWaxAk6ne5MOLTkpKdMKcim/GVT4EmkQseOHS3YeXfFVkjAsyjfnOYVbWlIhbL6e2TnPRuxzEznlcTxIy0H0nSgpghsdgeh8A0JNdbUVJOmAkUkXJ7sORaLVYJmBko4VSb6HqN5/Q6WBwswqaCK7qGUl6StOVR/QKRD15kzZw786aef/oaBHl0/2FX4qUrTYlIh008hX8cIMAKMACPACDACjEDTIcCkQtNh29J6fhEDph36CTAKHT/kjSo1IPdcV11tFDp3NkTfTcozjx0M5ZZrtf4C5HL7sJutIhzee+9dp8dTp7v44pKKq64aNwPRCUOuuebGgS+99MwqOKmaDh3aT6qoqPgDUiEGwiEh/QDsdso7ngilpo1QQePxuBfAoblMqUUcX74IKQcSzFRZWRnORFSyKYCk0pPAxdy/f/9izJHEKZ+H0Ro2IESWLfvUYTZ7LUgroTKi8e11HBgLg+CgpvIQkgpEGlHoCK0tsT3HwKoglllLQo01NS6sV3AkjiXVdqCdb0RrXL5161ZKgYlv39XPiealyYZUiEmtSel80/vqcLTLl6T2yOdPHV1DUTjIVLEPHly8J10pq5UrV+bQ2iZZL9U898/LpRk4cGDaCAyal9+vdQ8f3q85kwprMcGzc3NzJXy2hfqSsZTag4ohDaNwmFRoim8X7pMRYAQYAUaAEWAEGIHsEGBSITu8WvPVtGNPaRC0Y90sqkEkA5t26XNzi2y7drn9v/udPUxlE/dfewxSHPaXS6R2ySXFn8NJ7Y6Q+g/Ky/eeF4lImqVL382N7/fRR5/qunbt+19Axb66X79zhh99dOevRowYEc2VqKnRCwWKlGDMzS6XK9DY4nC0SwySQJ4DkRkKsaE8ViE4du0K6RHVb83JyfHt3auTx3rJJee8GwoFz3U4HAPnzJnzER3D/ZGqqrAjFPIZXK7ivVu2TJOwCxxLxCgVIOTSok1EKojr1q2zwkn0wlFWcCXHllJvlLYev5yBag0gtqQXa2pqfkKpyNNwLGlVkjTh9CQGSO+FXAKhKUiFbHb0s9FJOIg0gWQfGUpr0YIAKQwGrTXDhvVKWV0lm3llQ5asWrUKBIgDBMiZqQgQej+0BQUFO/E52Ib0nhX4+5+whOQSkwpJl5xPMAKMACPACDACjAAjcMgQYFLhkEHdIh5EIf/vwT6EpQz/P5yzUUL/UU7Sg0oRDXIaYsb2Myo6mBAmXwAntRZOKqVX0Dvfq/6aDfU/5VB8hN3/fcmSJY+mr3wgCRTdkG7HOVuMlHnRfRQFAfE6ldI+HVcIDq9XbxDFoBPBF15Fdf+GG666qbq66q8dO3ae/OijT0erYhgMWks4rE2oun/XXbcN3L592+w2bdre8MwzT803GJwiuAzP0KFnqUoUJpoLRUvgOJlMgHTp0kVVQpAiOtaDKsjN/VEHIuOiffv2dV60aNELcBQjKBH4AxzCTkq/lMIhCNqn589//5677rph0nffffMQ0lW+xdyIWEgoQpnG+abKEiQASZUhNEiNaVMDWY2LLiom/YiULdNIhWyc78NPKkggFdY2OqmQzbwyJHb+gsV5NC8vb/eCBQt64rOYslIEkwrp3mY+zwgwAowAI8AIMAKMQNMjwKRC02Pc0p7wLAZMJf/SVkA4XBPLglT4HGJ+RWazVV9Vta8OjiuVTqSyivSTxBljqwr0Qb//dTqPF88//+S6wzG3DOdFESUbbTbHh2+9teR+ij7YXxV0jGb8eAM0CKSxp512Wvtp06bJzjPSSQSE3ecKggb1+az7SC3fanWLSNv4O5x+RdNAg4iHe15//XUSeSSSwJeeWNFoFA0MRCBI8SkqsfghFeUerVZzB1JOqHwhiWd+iHtOheaFHcQMCWsayTnEWBfPmvXGn7FRnYNyoRMhwHgb9XPrrXcec/rpZ0V310VRByLJrRFFs00URX0oVKciCkTRGb744kEVqOTx2ty5b99EfYCcyBXFcEAQDHU+nz9is4VVBEgwaJMsFr8cwYGx5aNfP0ooRnfHK1DcURRNKgILJSANVNJRrw+5kDrjJ7Ik/r3BnBBJ0x8RJx/Y9XqHZdeuU6naRbSNGaOJxJNTTROp0GJIBcKmAtFF+dBSGfP999+/leqzyKTC4fim4mcyAowAI8AIMAKMACOgRoBJBX4jEiFAaRAdYZQGoXKCmgNcGTrfNNQ5IBUuqy8TqQydSk6WwzbCVCHVTRH6nw1eik5C37596+BoNnBQ6/uicPBBSOvQLF68ogORCiUlguLsfolzJ8FUn+skTipV+SgiB65+jUms8+dsMCBSAc6fv2fPnsnKWSKiQ0KZTlMtRDC1gUDwUehVXIS5UZURueH3cqRoDEQkyTXt23eZ8fDDM382GEK2UEiqHDt24AacPxbO/ed33XXX0HPOOUd+Dpx+JcXF5nZrDSAIVCkSDz30UNG6dWUbbDb7E7NnL/gH3RNLKsD/RzSGV4URniEEg3o5MgRlD/NEMQTyQUxZhcRkMmoh6ZGr14tVICpSRcyAkNBAv0NnjURCabUPdDrBDMLFGA4L1RAajYTDLhUBAqJC8vuN8vtB87JawwGfz6AiwuKJk1DIoqXIFp0u7AGxQ1EccoslU5RjwMbg8RgcFkvAhWdF15bIo9pau+q9BJY2vKomn89M71G0gXCJUPRK7DFoZZBopqaurk61Xgrxolw7bpx+TU6O82xE6tz+6KPbKIooaauq2iieckrI/N//6rxcUjIVUnyOEWAEGAFGgBFgBBiBpkOASYWmw7Yl99wHg6cUCMpzp9+bVVOcbwja1cXpA8SPcz5IhYtjSAWqbkHq8Yqzo3r/s3GomwKQf/1rg/7EE30mkAruJKkV2/BcWQnfarX9PH/+0rOGDDmHIi+ISOgKuxh2KYzKaUYdtyRh50QcHQczw6KO45w5K6xGoz1SUtIn6ngmmyuRCkhB8SMFJRmpIN8KrYqfQSrknnrqKUchr56cahKGnAmThTLRouuQoEQhVYCgOX0C6x871hQ7+jR/EqWMilZmWiaSBpMo/YF2xEtLZY2GaDObN6L0YiBXkgxVcKIDcKKjeh7KRSBdxIoKg2A07oPzbUnkfIvxUR4gMxw+n1fndBorSZRUr3er3lMQKQIIDXksRCro9VIwEtGpCLJ44iQSMWnNZoMTKSZun68qSpbEkinKmIksCQTCTqTNVDcmWaLVSjYD4mzA5yQV36QxXHHFJUjDMfRBJZZPn39+Jol1pm2ZlL9M2wlfwAgwAowAI8AIMAKMACNwQAgwqXBAsB0RNz2KWVJ+8/2w+5rTjDNwvpXhIqTdgp1yMzQK5A1ipdziLPxOFQMUTQX5+hZAKkR3fmleCxa816GeVFCO01rdC6OyoMsUEJKQCrfj/COwL2CkWyA3Et7DjxDSHygtIWnLJuwcwpFXYsf9Fbe79iO/30/EADV6zh3146Tyj9HnJ6iSoFQm+R8u+iuM8j00y5eX5ZHzjLGqdsnru/ocP0+H9YWVZUsqNHaVhGy0B5pr+gMIPLFHjymqfzOSpXV067ZR/E1Adf+KCML+SAUiAGJfLIV4UY7deec1XcvLd38BoUaDVqsbP2PG0sXJXkRK5wkEXIZduyxujlRI9Ynlc4wAI8AIMAKMACPACDQdAkwqNB22raHn7ZgE7fpSuPrW5jKhDEgFRXDyyk6dOkFDwN7h22+/ociLqPOaaC4tgFRQUhZIA2HJm2++M6meVPgD5kNEAq0RhYtTisd8ZY4pBPKodOhlsGgZ0aYgFUjQcNKkya/s2fPLZQihT6nVkcL5JmJrWv2cqPZnII3wnyy+CSMS48NMSYWmqpKQDamQhixRvbqZz6tFaSpozjrrrBFbtmxZUFtbS1ENcgWPRC0bcqu5fH/xOBgBRoARYAQYAUaAEWhtCDCp0NpWtHHn0yzTIObN22zo2LHaSNUfaLpjxoxR5XkjpHsm8sYn4tQFcJLLAgGD4fzz+0LQMHVbseJLa3X1twj9L0kb+p+urwM5n4YsUUL6qes6OKnta2vDtnpSQXkcrdc6GAlRUolIuaVwvilagNIEKBz+KJi7KUiFsrIy88yZrx0zffoLXyFcn4ZE4ntjEmDUB6r/Jbfe+rdn77nndiJQ4hvdN6r+oBHzomoeyUoUvoJTV8PawX5dsWJdocEQCKSrJjBvXstyvlsrqUDzwud6NbQ2TsT6PQW7JcH7gKgHSUC5UtumTSYfRyokQoiPMQKMACPACDACjAAj0PQIMKnQ9Bi39Cco1SCmYCJ/bw6TUTQVUo3l+uuv7/nCCy9sxs44drUtOr0+WEdCc8o9+wXndke7IFG5jh076nBNMF3of1NhgF1ykCUdjf369atN8gxy/qn6wycrV64fAjFB04ABveOFNKkEH6V1REuCAq8ChJJLAwcOTCQSSJU+aI2nw65pClJB0UkYMeKC430+9/v1c0tELHiR1kElQPdWVJRT1YY3EuBA8y2EvQpSQa5eMXDgmYnmpaR3jKN+Mi0TmQ2pQGRJTU3QaTJFyvHOhFK9F9D/yBFFe6L1anBbhqUX5ftaM1mCz69z4cKFpP1B/05RtEIDLQYmFZrq24j7ZQQYAUaAEWAEGAFGIHMEmFTIHKsj9UpyYr+DNas0CDgTYmlpqYDKAcK339obvMe5uSahZ0+NZseOHcKOHSHt2WcXhcrLy6NCewirVonuGY1dBK/XLfr9fT0x1RQOes0Vp4c6iiU1AtD38/t3qNTxMRcdqhLqoBPg8Xo7Sl26BFTn4bj2rqlxXZKb2/bxt956rRa7/kaQI5WxSvvDhw/fB5HHbXPmbISeQA85LMDhWFuo05kCH310RtXUqQmrSmzHZbTrn59BRQcZk98qcKTHK058sStu/yEBsN/j2LEgFDQoz6ipqpLT7iml41OYKgcff1M0Rh+UHHwfqS1Ltm/f9kSC/qiaxVIY7XA/1RSkQgJRyaTvSzY6CdmQCpnPa7PB4diXn4mgYXZkyXqQJTUgSwakrRKzdu3aNgAoVFxcrCoBmgi01as/aRuJ1PoGDRr0IM5fD6OImvbx19L3ACIVrPhsedMROwf9YeYOGAFGgBFgBBgBRoARYAQSIsCkAr8YmSBwDi5aDfsa1huWUu0/kw6PlGsU57uysjKs03UPm8275M8cROwElNKLfv6qq41Cu3Z5iKhwUzUGeUc2vipALGZwoqyBgGiORDQqQUUo588LBAJn494voaD/9eTJf5p61llnGgRB9CNYQZXWIYo6kA5uzfjx4z9GJMMxb731VgEiBaD8H3Cli9ageeXkdM4BARKpqdGHRdHUoKSiQnb4/Waz0WhGmUhdpdf7Y+iGG/5SUFW1+1M4hJ2UOUUi8u0Rm80mQvVfU11NARdyo9SWrrCf496ZFU5n7iCMWwMByETfY0q6iJwKkqnzvWHDBn15eV0Bog+q0mHQdKTCqnzamE8SgaGCIdN5ka4FCSVmQio01bwyTdWgCcbNS4nQ6YZTVAEl2rIoL3ukfOXwPBkBRoARYAQYAUaAETjkCDCpcMghb7EPnIWRk05Bs6sG0ZwRzcbp2bx5swHOdKr0BzmHnOa7ZMkSs8nUXl9V1csdq7Q/YcKEs5CH/j7t4IqiloiJmfPnvztFkjQhUfS5rFZrNEIDxIRcAnHUqFHPoirDpfn5bW5/+eXXZkN7IC2pO9po9wAAIABJREFUMHXqGt2551oKfD5f2u8QrdaiR5xGjt+vqdTpglH9iyeffLh7cfG5O9auXdMF5IDu9tvv3vTMM08Wf/31xjfR73c4RiUv5WYymeZMmzb1rqOOOipKaF177eRvAwG/s23bwssee+yl9+Lfg9Gjz9+MaA4TBDi7hkLWPEEI+bVaf53Xa444HCFVFEhdnS3i94ckECGGYFDn0OtDLkSBRJ/l9QZwrlql3RFPlkAmogGxokS9ZBOpQDv6NTWa0EUXpd/RP0JIheexthStsB0ml1RVWjafr+b8PcFjYwQYAUaAEWAEGAFGoCUjkNYhaMmT47E3KgKUBkHiebkwKs0Yv3PcqA9rLZ0p+g/Iqa9DSb6zMS+qQpGw0W5yIOAwDB+eVFMheh/6NeEPOPbnNsgzx3HapScRRkoz2I0d4lMRtZBMpJCuUzQcxiH94V2U+PP37NkzZTRKvDNHWgQNJ1WqtdvtFJGB6AuzrbZWJ6dqwFlXpZ7QfZGIT1tQoNGATHAIghkpIFLlpEmTTkb6ylMQ3TwGafWIijCULliwYJLynI8//rzrM888sbSuzm1B2sdZV1zxZ1VpyYkTR91dV1d7S25u7lQIRb6p0Yg+BGF4IhFTgrHu79VkMmqDwUiuXi9W+Xz+BiRB7By1WhFkibYBWZJocXU6wSxJEWM4LERDMOg6aH1EQHyoCA5EauRizkGYam3BEmE86kIIkuTN0+tN3lBI8GK8iPRQ90UpN4g+iUAzxODxGBwWS8CF5YiuLZ3fry/yWwuFwmabLWD1eISq2AiU2DQb5WqIouaEwwZ8N3jLY/vAM8J79/ZXzUtJw6msPEOFQSK8cnPXtQU2HvQhv5vjxukrgZ8DmKiiFZhUSPZtwscZAUaAEWAEGAFGgBE4dAgwqXDosG4NT+qFSVA++2bYaa1hQk09B6Wiw9lnn+1C9AA9LulnLg1RoBpqBuUvlZKKK9HvBOzOe4YOPcuVYL5KlQQSarwWpIINVTX8qICRhlSQtB07rrNQBQ5cm9L5Pohw+tgykiTYR2RWVDCUwun/+te/nvDFF1+swfFPYFT9Ir4R6F9hR3+I3a51JxPBBOEj9ugxBQTIRqQJQPBCMlR5vadR2L3cCgs/gOaGV0VGHChZEjtAj8coIuVF9U643aE8m42iJLwqUiEUsjQgQ4hUiEQsPq1W8iAVRcQYVX1ptQ4hGAyIkmSE/x92Ggza6kzJElHUVIJ0UBEO8eCiP0s4HDLEkyWJPlcYo1Or1SG7JixXbUnVkJqTDx7M7fOJ8hpcf/2Vt9XUVN8GYqX6vPMGDb766utkUhOTErRajdnjiVTm5opRscwK0Es5OUHp1VdftYJ4eByfvXYQQX3gxRdf3KTRtEHKkIoDaTAUpPQIfn/6z0G6efB5RoARYAQYAUaAEWAEjgQEmFQ4Ela5cef4KLr7C0wWwGvcrltfbwqpcN5553WDN0VVFihaIWFrZFLhIzykH0xIEyJPlROo3OYJlFrRtm3b2++/f9mT6crzKfOqj8BI6XguXvyx3WhsUP4yIQarVq3Kx069gAgMJepgBS4cVH8x7VqToCRVhZgIUgFOshyB8TL+Hl1/zb/x84r636n85FtwRBctXbrmBugk1CaJ7IiOpYVrDyT9ACWbF615aakmTrR0nQVRGA6PxwHPe7/YJ7XYNBvlGEUqBAJ2vVZbrYoSQbSLWFFhUP37YjDU5SNmJVRTY61J90k3mbwFyODx+f3GKLEyZky/n7CWiGfBSy0IFeecc07v226bVh0O+yw+n7b6mGOcURKIBFpJs2Tw4ME7MUdoVFAUirlm3rx3ThDFHJfBUJWSCEPakJ6IiUyihtLNhc8zAowAI8AIMAKMACPQ2hFgUqG1r3DTzG8XuqVd0y4wFm1MgbHifPft29cNR0gVDh5/WyOTCm+j/2Gw4SAVPk+yS5+H80QqLINdAIftC2gXnCII+iF1dTXLU7062cyLKkrU1mZKKnwmO4BxIoVKWVM6RWKTJGZ5NUiFJfWkAu18k6NKKSF1MJoXvZcLYSOcznZHv/HGPD+0LWuGDeuVcpc8G1IhG7IkG02FgxA0TLpk2czrICJLUn7bNMK8KFXnOXqnYTm0xiiT2uEvf7nPECNASWVviXh6CEYEHpUupQgdrdFoshYVdbt12rRNT6er8JLNZzHlpPkkI8AIMAKMACPACDACRwACTCocAYvcBFO8GX1SeD1HK6QBNxvnOxtHhtIfnn76aSciBf6EIZBOAxEDsY1SAShV5Q2QCremCP0nh4tIIjlSARoIW48++pTeX3/9Ucqyf9nMi0iFsWPHP/3zzz9NJkcwFWQpyinGEgu0Ix0YPXpc/8mTb9s2aNDpRCgoJSSp+2mwqTB63os6neHpJUtWPdTYpEI2ZAmTChpNI5AKsa8OkQWjQIK9s2jRisn1pAIRCnfUX0TvCH0uKMrlEdgHiFRYAqHSiMcTKPZ6XWWp3sNsPotpvgL4NCPACDACjAAjwAgwAq0eASYVWv0SN9kEaYebBNdIOI1bEgTmzdts6NgxdUUH5db9OgkdNOl20+n6OXNWWK+/ftQUlFO8vf5+2r2l6ITYRiUgNiP0f5Dfr3UnCeVW0gtOB6mwcd26dbZNm0y+TNMfMonAgCMXxi6xWFm5jxzBMalelhSkAt22FEbkATWpbdt2XyxYMP/cGJ2Ez3H8dJiSAiFHa4BUeBykwuOZkAplZWXmmpqgE6kS5UiViOboJxpzNqQCKjqQwKmuuLg4dTI/Llq9enXbSCTHV0+WpPxsUWpLirWN3ttKIhVisZAFRhGpUvX226t61pMKlB4D8UyZuCJhWWqUmtMB9mtOTu4UpHVMRXWU7dCBUFWRiAeZSYWUrx2fZAQYAUaAEWAEGAFGQIUAkwr8QhwoAg/ixjth18H+daCdtPb75s0rMxcWUt55dSRWvR+ieirVf1LhD4VMBlLwP+649rWogiCtX69G5/jja6W9e/fKKRQGQ6H9yitHznC73SOhiI8jQu1RR53cmc79+uuPRcgzp3KPK3Q6/RtLlqy+NYVDfRJu+RL2FATt/gIxu4zEF3EtyJKOKctfKqOH03/Kli3ffFFVVflfHDs11ZqnIRXIUaSoCjmvPi8vH0J94tTy8nKKTFAa4fMO7A+w72DHFhX1cj7//JOWTEiFbEL/syEV0sxLBUmmZSKp8oHD0a4wk3llQ5bAobZBINE+eHDxnnQpO8uXl+WRQGSMBkbS5c00UoFEM3v3/n3bDDQwvJA+MDmduTtdrpoqlEX9HR5On5rz6n9SKs1UGKVMUKSEdfz4S3fgPcxFxQ2K8JGPJ2pMKqT6lPI5RoARYAQYAUaAEWAE1AgwqcBvxIEiQA4eCfxtg3EliCQo0g4xBOMoxzsUq94fr9SPHVeI5ZlMqC4YhDOVqEqD6gl+v5B3zTUTHqqurhprtdpmoaziFXSBIIi1KL1nh7O1EUTFaV27Fk1+7LEnPw6HNbXhcCQIVX0I1KmrUF5yySWbqTDF0qXv9kT1AD1Cyl2VlZVhpEI0EGDEealLly5SdXW10eWKmBwO0ZeoLCGNRafbK4vhxZYdvPPOO3N++ulXy0sv/aIqSYocd9LouG3MmDHLJk78808XXVScLP3iKlxHlSpkUsHv94Xr6upo15n6+wB2Duxd2EUwOXIB5Ef36dNfR/WN9pVDhx4bFfNLtGTZkArLln3qMJu9FjjUe9J9iJqGVJBAKqzNiFTIZl5NRZZkSipQedIM53UePjfvoFKGtbbWpcF7SGtLhFOiMqsamtfdd0/pt2bNKkoVonfTmexaJhXSvdF8nhFgBBgBRoARYAQYgd8QYFKB34aDQWAWbp4IGwhbfTAdtdZ7N2/ebCAHPFkpw9h5qx1PSQBZ0A4VI4pgpI2gmTZtmtCjRw/5M0s71BMnjpleVVU16IMPPnAMHXrRZL/fexV2lvchcuEYZAd0QmSExmKx/Hvu3AXYyffVIQ3BC8erQVnCiy8etRCMx7ljx15+ErQPXB5PGA54tR+kgqoqAD2XSu0VwG3DM0zBoOjIpDwglR0EsWDwegPV48eP3E39zJ27kELSo+3GG6++ETvId+OZoWuu+dOZZ5xxxh69PqiK5qCLQdBIo0ePeQzkxgRcS46khIgMAakbdSBTrHRNYWHh5TNmzFgCsuTG2traB0wmy2ezZi0Ya7EEXLg/qumQiAwJhcJmmy1g9XiEqsJCMYS1a0CsoI/w3r39pby8z1F9wmfYs6eYyLVoGzNGE4nf4WdSIXNNhSxIBQ2RdhMmTPwG5NrRWE9KBXos2XdJDFkyH9eQ5ghFtQTrr78VP6ORC0wqtNZvZJ4XI8AIMAKMACPACDQFAkwqNAWqR06fpKeAuu8aKid3MqzyyJl6ZjPdH6nQRX/uuT0T7p7G9hLneJLo3L315/vjJ4nORRvt+o4dO/YVRBRciIMNiAIco2gHu1ar2/f00//q1aXLKeUptBpkkUOj0fjFE088P7KoqMOeoUOHptzRj93NTlSWcP9At2jt9h1CbNnBESNG7EA8RSFE8+559dVVJPYpt7vvvvKkH374oczhyCHCYm+vXqf1vfXW+yv0erfqO8rt1gomk1EcPXrwdyBJ8kC4aAKBYBXSPLaZzYavOnTo8M4DDzzwMfX52WdfWZ944sFteD5IjMUn6fViFdJLUpYSRDoFcvK1OX6/plKnC6YslSlJIYtOZzGEwwHSFknZMDZbIODXhMOCOxlZgvKJ8vMkyZuHqH5vKCRQpYto0+k8qrFT5IsoBp06XdgDzKLXBoM2yWLxq8aOaA4zdvWh2aGpRhRLtJ+6OlvE7w+pqpIgisYmCBGTz2dWlYm022sjFKkSOyZaA/ob/as++wrxEnstRR/odKZAZeUZKrziKzFkSyoIgjUvpvpD0nWIeWcpmoHSJIg0I90MqhpCVUFkUooakwrp3mg+zwgwAowAI8AIMAKMwG8IMKnAb8PBInA5OpgBo910cn65xSCQjXNCRMELL8xwLlz4BgkSxgpgvoG/x8UCS3n348YNvw+RCqRpQaU9VekE+Hss7HVR1GqOOebYex9//LUn0ghALoTTOaJt2/azFi1aMKlXr17KDm7C9cwmRD6u8oGsc1Dfafz3j+R0OuF4h0OIMKCUgr4J5qWM53akPzzi83k1Ho9cJXIUbEHcYClFp4by7o8+utu9//znk4/GkiWJyBCjcR2iKkSHx+MoLywsJye6AWGDMYoVFQZBr6/LsVjMupoakURLow3Ot4hnxpEhBoTaezU2m7ba4zHifGKyhDohUiESsfi0Wimm/KWLyBbVWBAsogVZ4RQErdvnq4qSQCBRhGBQr4oyIbJEkkQHqppWAt+UpU0R4AInW2eNREKqeSV6ETBGm8Fg1CAKJS1phmudILnAA4VTlvW0221CXZ0vD8SGi1J2lOciLUjCzSqyJBCw641GwREK+Wq1WjBM9Y0iWhSSRjkGQsciih6TIJhVBMioUef/imtC8+ev6Khcq9Np9BQBEwzWUGWRaCNSBZEwDfDr37+/P53+RMIPEh9kBBgBRoARYAQYAUagFSDApEIrWMRmMAVFtJEEG8nJ5VaPQLakwqhRo36CQ007p+TQUYoAOYvk9LSLBZVIhSuuKBm9Z8+ep3E8UeUHcqj9RCrk5ubCEROu3bevnMifZA2Ce6Z92HkmB/Fsr7dW3u1P1rIhFRKE/pOQXg9YvFDel3l5ed11Ot0LEKS8EeeJWEgYAUOEQJcuXWdUVOy9Ao4eDVOp+BA/5D5w8NfZ7Q7NyJEjHNOnT6cKAUlbNtoD2ZSJbK7pDySK2KPHFNW/A4WFH0CTwwHBzlPpvYu2bt02ilgXFVlBUQJ0AUUKxF6rEC+xxwyGunyzWROqqbGqHPVIxKellBqlUYpOICCiWoYOKTtSNALD5dIJ0LBQPR8kg0Gns9pDoTqqBBElFYhYAamgujYVqYD3SZuf3+bPL788dy6NA0KnFNWBKJgaFbFiNHYRUHBChRcRSBhzENoavlTvFp9jBBgBRoARYAQYAUagtSLApEJrXdlDPy+lnN/VeHQq5/XQj+wwPjFbUgFChR+i5N1xGPK5MEp5UHZFVZ9VIhVuuunaE7799lvSsrgLRsRObJOrOsBBX4uUgmJUiYCD5CfByKQ7yrm5+X8UBM0z0BHArniYogTKkkGXn5//YM+eJ3304YfvkyhiypaFQ90WBMhO7KSXu1yue9Dpy7A1sAHxD1BC5G+44ZrO27Z9NwfnSaBR5QQr92DXeobZbLkSoo5/Q5j+Q6kGe6SRComwOEjCKCm8TSDUKGsqHED6wy9xg3y//vNGURByNEg2hBFVy8AtISYV0n0T8HlGgBFgBBgBRoARaK0IMKnQWlf20M+L/seaiIWusMEwlQbAoR9O83hiFqRC5zZt2izFrvuJIABInV4H2wCjsp3UGpAKd911c4eNGzdSbvhbsDFxM26Lv/fAoX4GO7AFv/76yzhspn6PY71hCbUvyKG+/fYJ13/33dbHQCrQ+iVLZ+kGEckfsEOrgUDeHbju0VRoZ0EqaDp37vxCZWXVdahmQREvJAA6GtaA4Mgm737gwIH5X3751ef1Yn4pyRImFTRylYTa2rBtyJBz4p3vBsuczdo2Y1KB5qWQon/E788xqdA8vj95FIwAI8AIMAKMACPQMhBgUqFlrFNLGWVnDPQHGIkEUn5yNBy5pUygscf5zjvvyGHUw4YNS5lHTk5Nbm7e6dilX+1y1TTYmcf56GeVQv+XL1/bDjnmtdgd/RbnKF2ifQK8JZSHnL1o0Yo7L754yGRoD0zBNe/A/pBonopDfeGFv38PsgZH4RoquZewofKCnyo6IKqBSI0zUuGWjeN5881/PeHll58tQ0RBHfokHL6AUQQCRW9E36dsSIWysjLzP/7xSK+lS99eC3xJfDDpu0m7zj6faB88uHhPuhz55cvLkDLiF7EGKkHDRFig3wJU2JBAcKTVKaAoFL9f6x4+vF/KVI1sMMiGLDlCSQVKt3kWtgXWk0mFxv4m5P4YAUaAEWAEGAFGoDUjwKRCa17dwzM32rX+C+xVGIk4HtFt8eKP7WazYBZFXRgOaIMSiQQOqfEPHjz4a6czNwKRupe2b9/+IHiDn3CqDukI0FSQ1i5YsIAiAqLN4WibX1HhrR016rwpoVDgNpyQd1jjwA6DVFgIUuFP9er4RCgMgtHuP5XVUzXFob7ggnOnQxSQKkKQjkPClILHHnuscO7cuechUuLNdAucrUMNAcq/Q4DyGvR7C4wIgAbv04E41CBLSkGW9EN/SUugHn6Hep6WyoUGg9aaNMKamnnzNhscjn35mVQ+yIYsWblyfY4o1pgGDBiQcO1j13vt2rVtPB4d3t8+aSu/rF79SdtIpNY3aNAglaZC/PuTzdouW/Y90h9+yXO59uwrKSlJSWKmWVuKtKJx0b+JDyxZsvbJnByNrri4uDyD95vTH9KBxOcZAUaAEWAEGAFGoFUjwKRCq17ewzY5Uvin6gUkyHdEp0HEkQoi0htUnzlFqX/ixJLFEEnsfsEFwwbPnTtnHXbJQ6+9toCqOjRooVBQNBotEMgL13z33bfCvffesR0idZ/MmvXmxcrF27b9qLvrrlt22Gw5i2fOfPNvpI7/3nsLzbNm/XuLKIrbH3jgieLjj+8hK+ujzGLEZgtL4bDRKkk646hRA5eGQuHjQXD8af78+SSAGG2VlSa5HCEqHDiwoy/89JO14vjjayUI+DVQxIc+hKzU/8EHH7TFPP1nn312dbrdf9qlnzXred0bb7xB4eiUwkHEwgUwIkMmwEg/AQ71PDjU7eBQt68cOvTYlOUvlV36iy4aeCcImD/j9mZMKkggFdZmRCo0kp5Ag/crm136TFMa6CG0tna71t2vX7ONwHgYw7wdJuTk5FaPHDm8z6xZs7Ym+gzGHmNNhXQI8XlGgBFgBBgBRoARaO0IMKnQ2lf48MyPRPNIQHAH7ATYEZsGkWH6A+10Po0SiVdSiUSqZiAIoiYvr2PHt96avTe+rGEg4DBYLFKuIBjqUPHQO3Zs/02SFDka4omXwRl/m5b8vvse6Pzpp2s3OxyOOdOnl07TautqAwFz8JprLvk/j6fu+ry8glteeeV12UGnEH4iO3S6AnNFxQ7HpElXfAXnH1Uj8h++7ba/vfDKKy/0f/DBJ1bGvko4rdPrdSA3pLQ71NBysOLeECIyEjr/FUgeyMkJyqREJGLI1+n0kWeeeSQfDitSHwTfP/7x1NHQjyCiSn/CCScOeuihBzaR6r8o5toikSo3qf5TtEf8q44Miojfny+BIDHbbAHr5MlXnrRr18/vANst1103qd+IESN8VCIw9j70Y9Pp7GavtxIlJQsjP/54mqqEIV1bUiLIz8omrSNT5zu7XfpGESls8A1xBJMKhEUR7EOIm3bEZyBQU1NdjL8/S/U1yqTC4flHhp/KCDACjAAjwAgwAs0HASYVms9atLaRzMKEJsIeg9Hu3xHZ5sxZYTUa7ZGSkj7R0ngJgJAdW5AKMqHg9cryC0TEULWGBoRMAseTtAdW1fd7On6SwGMf2DqkP7yL9IdrY0LklWv/g/Mq7QYKD3///XWF99xzO+lixDdyrj5ChADU8cdonM6vTCi7px0y5EzK+xdKS0sbfJdUVXWTS/rl5pqEbt180nqoL+Tm/ij07NlT1feOHTtQKtAs3w8lBafDoYX0QTg4duy4h6EDMYkIEGg4bN+xY3upVituB3HSLxCw683mUE4gEHZB2iEQiYRk1f5EDffoIeqPkH5N5RVXjH0AIpBX5OcXTH3mmZdfir8+ENCYzGa9DY9Pq5NgNhtABvmxXoKqogalusQX2UDZw1yQG1hLX50oOhsQIJivROkxoZBFK4pBp04X9iAFJfrOBIM2yWLxqwgOvCsGj8fgsFgCLuAXfU9A4ki1tXbVtejbJggRk89nVs0LESeReGIFUSU54bABJUm9qtB/PCO8d29/FQlDURU6nSlQWXlGdSyWCvESe6wFRCpEhwt9k++xJsdA34SO0ZwJT9IvUb+8OMCkQrJPHh9nBBgBRoARYAQYgSMFASYVjpSVPvTzpN13ck5Rb17TA/bjoR/C4X9ihg7He0hJGAxNBQxYuK6ysoLKKZLA45mJcPstl14V+j8Z174IC8F6wUjroDt224fOnv3Wl23aWCt69epF6Q5wFjVEKJC2wP2w+xSUli371GE2ey0QHiQn+RtYpxgEKeqExBvllkVVi6wWgYgNp9PpB/FATjK9QzthPtgxMCoHSYJ6UxD6/3C6UoJTp0pijx4awWhcZwGx4PB4HOVPPjlV+9lnCynqITcvL7d49uzZJMwXbRSpEAzazSiQUU5EB5xzmRiJbZGIT1tQANrAbXAajRFJrw+pNALg1DcgONzuUJ7NZsecvG4INuK8Q9WnTucREH0hRiImLcgKpyBo3T5fVTSyQ0mTib3JZDJqg8FIrl4vViGFpQFREXstCBWIeeqsIF/SCkUaDFoLtCcM4bCgIgoSLaRWKzm1Wh2GHk4nRArtEGOuVuv1IG1GFbEiij7V2AkD6jcSsbgF4TcMsB6S329UkSU+X9hktwsWvz9Ss5/MSd4wH4soekyCYFZF1yTSOkEpVscNN9x02fbt30OPRGoDk9cUxz9ctGjR8Lin6Gpraz0ZiLFm9VngixkBRoARYAQYAUaAEWgpCDCp0FJWqmWOk3bL18BIdPBE2BGXBpEhqfCRKGr7nXTSyVcVFfV8d8GCOUQKLIUtgo2MX/oUufQUEfIIjBxxIiV+gZ7AmXp9XY7LVbw3ZveYiAVy7IiAoEoQVMKSiAInpRWcf/75e+ufSSQFkRVKiwo3ZpjWke1bK4BUsCG6wldPgND9iio/aXMQFttgOe3btz8dWhG7MxEpTFD5QInWIDKASmxG8+YPv1DjwWsqUHWQ0lKNigwpLPzArtc7LLt2naoSX+zWbaMIPQzVtRSpQJEgWm21KqoBZI9YUWFQ/ZthMNTlm82aUE2NVUWsKMRL7AtQVxcuMJk0PvSviuyIJ2EoWgPHQKyEPahwEo3WIGIFpIJqrI1EKjTQOpEku8z6CEItVbKR2yWXXLIHPyI33XTTMX379o2SKAaDE2PyuOvJuGzfeb6eEWAEGAFGgBFgBBiBFo8Akwotfgmb/QRoJ3wa7C3YmGY/2kYeYIakwmSQCi/CaUP4v8fn93ufwjBGwGh3nsQKVTuraQT6FCKA7sm7+OLL206adK02jlSgWZL2wrD66f4LP69LQCrQs8mRoqZKl2gKUoGc4XXr1tk2bTL5Jk+WoyqURgQLVaP4BLYA9gh0FPadd96gMTff/Md1Q4cOzUioMQ4D6o/6pUa6HzKxsB8DA4iVvgqxEjMM9a/ZaCo0TeUD1lQ4xKUy38cbcC6sDNZXeRsy/IwnfY/4BCPACDACjAAjwAgwAi0dASYVWvoKtozxv45hjoVNgf29ZQy5cUaZqcOh0xkeys/PG1RdXdMepEJ7PJ3CvGlXlhxpiviItjSkwlW4cDqMdvbPsVpti+fPX3p9AlKBUguoTOW99R23w1j9o0eP/rKioqIDjpEwIzne1GTSIXYMh5hUoMgKqgZxEuwNWBekKfSFmJ5/xIjhbaZPn066DklbCsfzQdx0Z+z8shEpzIZUaAo9Aa7+oNEcYlKB3jElxSKa4pLpZzzVO8rnGAFGgBFgBBgBRoARaMkIMKnQklev5Yxd0VdogyHfUO/EtZzRH8RIKZze5XIF0u2mb9iwQV9eXofw8EgVwqgpUiE27YAEG6Mh46RngLz0XJdrz76SkpL4lBJZoBFGKQ3HG43mDk888Wz3Nm2u2plIPA/X3Ax7Erb1scce6//AAw/8Wl3dIJXeiPOq5xxiUkFZAdIDQClNzXCkSLxksVjb1ta63kSoPBFWSRs5fcDLPnhw8Z5D9KdwAAAgAElEQVS4kpb0XhIh8SrscuogG1IB1xZQjv/gwX3SVsBgUqFFlJSMvkMpCKPNuIg0YqJ6JEwqHMQXJN/KCDACjAAjwAgwAq0CASYVWsUytohJ0C4zObtUXvAuGO0St/pGpAJNEo5vkFT2u3TpolLP37x5swZVEqTjj681hsPGHK3WXwdxwEBJydkPQdDvT3TvcccddxQc/l8V9f1Y4cGSElnQML5txIGTYW+bzZYRRx119F+2bt38eAqwX8G5q5F+sVOSNJ1QRi/20i744+f4ezOsapHV+qZIf1D6UdIxfMcd17NPdXXFXERVnBCJhCky45qYh83D7xfAqPrI+wUFBbd07dpty/r1n1LETHyjuRXC5Eob2ZAKmZaJpAdmTipsNjgc+/Iz0YooKysz19QEnSCiykFEkT5G0rZy5XpUv6gxDRgwQKWpkOiG5cvL8qjMKPpMWwEjUwxobZcvX9sOY61Npz2ANdCBBGqTk6Ov7tMnZdWUwxGpoGh8EHQyscCkQlYfc76YEWAEGAFGgBFgBFohAkwqtMJFbcZTImKBdtApvJ6U/P/WjMfaKENbtux7I6r9oaRhOdTv9Uk/b1VVEZ3FIuaFw2ZvOOyWiYdXX51JaRCayy678pfYwcSWSARXEVXD1+sNkXDYJd133329tm7duhSEwptw5obodHoDdvQj8+Yt60JK9/ETw7jCf/jDH+6CrgOlAmgCAf9Cu9053WKx7Xr88dlUKUFuBQUBCVEM8v3hsM1is4WDEPnzbtmyRZoyZYqKLKFr4qIC0uJJ5So7duwIMcFdHkRgJFPyl7UQEKWwZsGCZeMvvPD3m1CpgKIXlFKaz+J3cvyizWKxaEwms6aycl8i/Cmtgu4l/Yof165dSyU4dMXFxapyiokGn6lDTfdmSipkk9KQTeh/NmRJNmkdmWKQoAxq0vehaTFoFL0MqsryKWw77Oi4iiVp33O+gBFgBBgBRoARYAQYgdaGAJMKrW1Fm/98aLd5Daw7jMQbL4UdcVUhYpZJgOOveemljbqiIslSVWX2FhaWRxDVoCpLOGrUqPu6dz/lpWnTnikPhcJmgyFkC4UkOeyeyhtSu/DCC+ei5F25z+e7kv4++uijL3S56iaGQoESlLzTvP324jZUtjD+FaESfnSstPTV3/3vfz91u+OOu6nqRMomikaTwSB49fpgXbpr6XwaokDugnao8YOEElFhUxdGmcUGxILXa45ccsmgeSBABnfpctRDRqP+HZAa79H9bdu2Hf/LL3unomxiL6vVfm0oFCxCFEMnYHI5hB1JBPP1mTNXXG237ydGqF188cUvICLkyvz8/KKnn/5lh9NZlk/Hq6v77BszRhNJRYxk7lDP0zoc7QqDQWvNsGG9UpZebFqHWlXZI+mytW5SodEwIBKtCpbHpEIm3wB8DSPACDACjAAjwAi0ZgSYVGjNq9t850bCe0QoUPWBj2FU1jBtXnrznc7BjyzNLv0sPIFC+amdjB3qHxKUiVTEMJXByOUoTzrppN47d+4qwy49HU+YyqDcEOtMTp0qiT16aFTfDyhLKChkRzhsgP6D5KusrKwuLCwUvv3Wrrr2dOz9Q/dAPoboBiNSK/w9eyZM1YiCpyYVPOFIJKIiVuhCkAPiokXLct9887X3jEZDF4fDdrPTmf/Dpk1fLQETUWmz2ee4XDU3nXFG79/fcstf5YoOkydfMVcQpHOhbSE/q2vXogn/+Mfjq+j3KVPu7PfDD9+9aTAYV8+c+fpEs9lgQ/SHAMImqfijKPpkskOSbHmCEELlCZ+KWME4cF6uSCg3kBxaEEHOSERXZzJpfdET+CWeOKGSnjqd1R4K1dVirgGKIom9nn6vq6uL+P35EpFLNlvA6vEIVaJoil5nt9cSKaWKHKEykVgzfO68qggMJaUm9hmxxErs8USaHJkTKwdfKjMeB/r7MEVrUMnWjvXjoTKo9kze70Tj52OMACPACDACjAAjwAi0BgSYVGgNq9hy5yDn8sN2wwbAZCfwSGzkUMOBNK9cubJu6tSp8SkKlDbypYILiIJejzzy7C8JhAfJayZtgGiJRPSXc+mlly3fu/fXs3B8OIxKSSZsTbFDTQ/K1OnKMP1BHnvv3ud2/e67r/9Xg4b0BycOybnucOhR+lL4PX7OmDs3MImuBRliX7FiTYeHH/6/x0AuDMW5bZdffvkpqHQhR8iMHDnyJUSLTEC6x5/mzFmykI5JkqEKzrmYKGUFpINMdiDoIxdkBEpfeqMimnQ8FLKoyBAiFQRBhKaB5JEkNakQiVSrrg0E7HqjMeAgUkOrNQTo3mTrlSwNJtH1BoPWApwM4bDQQIUz/no81yYIqYkV5R6tVnJibn6M1xvbD0WaxGiLglgxgdeQQKxY3IJQFS0BClJDIrHL2HtDIZ+ByB1BCLgDAVPKKCafL2yy2wWL3x+p2f/M/S0cDksNU33MtkBAozcYvBRhEG0U/eJwhFQkTDCoy6EL9PpQTey1iGy5FlE/sj4J9FHOQ+WRDSBwDHgn3OnEWJOtIx9nBBgBRoARYAQYAUagpSPApEJLX8GWP34qMXk3jJyd82EbWv6Usp/Bv/61QX/iiT5T37594XQJDfQJ0OM5sA+oZ6vV6ps/f1nRkCHnqLQWcGoPjDQBqFqD3CiXngxExff4k8IV2iUbXTakQqYaAXDPsZO7zoaoBV+vXr3ggCdv2ZAK2CG3XnXV1TN2795VgogGinYZAnsfdhqMogwolYIiMyqJ1KitDdvq8bodxx6BPQcjQUcqvUmRMxRtsBcYEIGjGTjwTDm0I1U7XLv0ShRJrGAnChJEHepu3TaK0LpQpblQpAIRFlpttUp8ETvsYkWFQfXvAJx5eodkYiV2/olIFr9fyJMkbwjruz8MpL4pxIvyNxEt8LtBQOg8EGuMEhBut1YwmYyqsSqkgtcbcOt06UkFkylkRVBLdSypQEKTcPbj/n0zWXU6rQFRIKp5UfQLhCFV14IAocogICcEFWF03XVX/A2RMH8CMbX31Vfnn/LbfGuQ2jIsZWpLuveJzzMCjAAjwAgwAowAI9BSEWBSoaWuXOsaN5Xze4n+Hx5GKv5vtK7ppZ9NBqQCdSKXiyThwS5dut6xdeuWR2N6JseYdlV/hJ1Yf/wcm832ARzHmTt37qRzVD6SylXekmhETUEqZFDRITqUbEiFGKKA3hUiXIhIuAi2BCZX3Kh/j8btFylUCfRtwrme9deU4GcpTI6a6dCh06OzZy94uDmTCgpghyn0X/XqHC5i5TBgsALP7Ao7Ckafta9hMgGVaSROos8cH2MEGAFGgBFgBBgBRqA1IMCkQmtYxdYxB3KYKfSchPKo5GSsw9w6ZphiFhmSCtQDRAitnxqNJi10EmTdhPpur8JPKq0YW1Xj7yAV7oVQIekajMM5paRiX/xeFj8cVD5oU1OjCV10UbFqJzfRsDONVDgEpAJFa1BZyE4wIhaoVOl9MBOMQueNCSofULWIf8FGw4iEoR1nunZHTo4z/9RTzyhes2blJ+leuiPIoU4KxRGCAZXhpLKjStuGX6hkqxzFwKRCuk8Kn2cEGAFGgBFgBBiB1o4AkwqtfYVb1vyoMsRa2LEwuQZ8yxr+gY92w4YNelRtMPXr148clUTpD9HO7facdXq9rk+9+KJSSpE0KWTxQbR3YI/B3gapkFNPKsQO7gv8QWkCqpapg0g3NQWpkEZXQjXWuJQGOtcLth62GfYCjEpLUsrHcSnKKSqaHkS4UMTDVSAVpiOdQoMSnBTNQVEdSdvq1avbRiI5vkGDTlfl3cffQPNCeH2bnBx9dZ8+fVTaA/HXcvUH1JxdtswoCFakVdRVptMpOETRGqT5QEZknBVGaTbRxqRCqk8Jn2MEGAFGgBFgBBiBIwEBJhWOhFVuWXOkXGbKkafQ4iOGWNi8ebNh926vORQq90EIDqTCmAaq/4r6/h133NFh1qw5s/bu/YXC/PvDFDE70qcgcUIiZ+TmcORojj22+0UbNnxKaSWUJkC79NQaYJspqUDRB0gTWF5dXTkIees0BlXeeezrBi0HcdCgQVbk2HvPPffcUKpXMYtoDXl3OEYnQelWIWMG4gBVOaAdZXcKUkGJ7ogSCKhQce1PP/30ktvtprESUfFVsjFnSqzMm7fZ4HDsy8/ESS4rKzPX1ASd0B0oT4cX5mUDWWFPINjZYMjLl5flkc4A+lRpKiSaG/otIPHEwYP7pK3I0pTEisuVv6+kJHXFkENEKpAWCIlLyjoL8Y1JhVSfaj7HCDACjAAjwAgwAkcCAkwqHAmr3PLmGEss/BvDv6LlTSG7Eb/zzjsWvT5HVpxP1wwGHeV0a4xGqTIYdMKRVlUJ1KCqwQ0oO3gVdtyPt9sde4uKjpmydevmF2gHnkQgiRSIRCRNQUH+Ja+//voy6ovKFEqSCbvDmlAwaK3R6RwgNX5QDQWlIyM//nha5Oabjz42EKj7xuPxQMxPPNfrrZUFJBO1bHQSsiEVVq5cj2oKNaYBAwZQaLrSKLLlXhgJ/90Do1QITQqHujtOU1WN5TAqa6ohYuW222476euvv15Z3yk54Z/DRsBUlQgyJRWaauc9CbGScB2y0cvIlFyiBzUFBtkQK4sXf2w3GqMinMleQ/l4CnKpwX1xqUAk4knCn1EB1NgbmFRICTufZAQYAUaAEWAEGIEjAAEmFY6ARW6hUyTHmUT3BsHegl0a79S10HklHDZFKnz/fbnFaESBO7NZqK21qxTx6aZIxKctKNBosOsP58auadPG5NqxY4dA18d3imgHcezYsTOLio59u6Tkys8ee2zKd0LMVaK4v1Lh/fc/0rVbt2NlZ1mvF3JRStAfCOhSqthrtTZh0qTRu0BEaJzOvLtuuukvc5U+lHHo9YZIOOySSFmfyvuh+sC+dDvvCqlQWVkZttvt0TKDiIaQUL5PlRKCa3J8PsFssQhVwEMCXvL1Y8f2nxsKhah0pmbRooWkq0DVMuToDIy3EliF9+7tH+1r3DjDIkkKXwTCRU4jiXGoh+FvimAoghHZQ9UNjoNFSYymcKiz2XlvraRCU2GQDakQR6wQa4dPniwA2iAqh0mF1vRNzHNhBBgBRoARYAQYgQNBgEmFA0GN7zmUCCzFw4bCKJSdlPpbZclJIhUgpmiEpgKJDaZscI7IWdbBSU+adqB0QBEQ9DvK3VGFjedhCllBRIIc8YB2ASIKVrRrV1QYCEQClZVnoLznFq3dvkP1/aCQHURuPPXUlAs2bPj8Db/frzGZzK8sXbrk1thBI4pB1IOlgIMP9sKhqazcXl1SUtIgpUM9UUlYseIri8FQFfe91AaER7XqGIgEq89HYowihaVH2/jxI3fTH2azZf706a/9af/vku3qq6+ZAyLiLDo+Zsz4e4cMuZBKmGpefXVm+2XL3vlYEMQqHLto4sQrvPjdHwpJUe0D6nN/lIcmjCiQk8eMGSOHhhgMtjwc9oZCbi9KDGJuDtV0iExBykEkgNITOp3VjlKGtSBZotEOwaBNslj8UfKEbgbxYcY1tGbVwC+KV12dLeL3h1TECvq2CULE5POZK1B+UbLbq1V97Z/7fhLF6SwjAVQIdvZRlcpUUmpiB364IxWaIalAlR+I3KTPJol60ndRtDGpoP4U81+MACPACDACjAAjcOQhwKTCkbfmLXHGf8Ogp9YPnJzX51riJFKNORuiYN68MrPfXytefvn5FJadss2Zs8LqdPolkApK9AE504nSLC5YsWLdBvi8AZAVssOdrM2bJ2kdjrWF48ePurCysvxlXJdQ+JHuzyb9Id1cYs/H4kW6DT16TJG/yxB58IYkRUYjEuP5uXO/uIWIkQcffGTg5s1fL3G5akAMiBpRFCrMZuu02bNXzKB7rrrqguF1dbVzIWi5ZtGi965AdkgImgYUmRBtEAzcCmKhA8iDX99++21Km9B4vfp8g8HnQxRGXShk2R/6EdN0Oo8AQkEMBOx6ozHgAFFRq9UGoqQC7hOCQb0qIkWrFfVIKXEgS6WSSIlUmIgikSo6ayQSUhEFie7Rag0gIIIgeaS0pJVWKznjiRXqUxR1IDnUPFYssaI8F0SGRJoMseMIhXwGs5nGEHAHAiZVGkn8eH2+sMluFyx+f6Rm/zP3N4Wkib0ex6yS5DDqdHUq/QfE+0QcDjUJAyFUB7govd0eTouX3y9Ag0IiLQUZL6z/EhBk5+AdCJnNtj/Pnr2c0rLkBt7GHIkYff/7XyjlvOja44+vldJF7KRacz7HCDACjAAjwAgwAoxAc0SASYXmuCo8pkQIkGjefBjVif8PbDwsNp++RaOWDakQE32QMk2BACExP/wIwZHx1QP0In5OjgGLdl0pxF/Tt2/xyEcffWh1umgJhVQg7YVhw3qlHINS0aFv37510HNosJN+oIuWBi8iRShUvSvs5+7de47fvXvna0QqoBEOcloEGpEhvWHkDFK5zbHdunX76/Tp019KQqwoTv6ruPZqpD/k2+1adzq8GkNTIZY4UTArLPzArtc7LLt2nforfheQJtKA2HA6nWJFhQHQB3LpPkkyqMqF2u21ckRJ7DqQQy1JXhArJhWxguiQBv0jECUPffuJWFH6cLu1gslkVJElCqmAiAq3TpeeVDCZQiBLtNWxpIJC0sSONRJxWEAAmQIBt4pUoLQbiFiq5qXTCWadTgsaKJSyWgf1bzLpcqA7EgwEwtH3+8Ybr/5jdXUVEZxS585drnnooafeo2sNBq0lFBJqrdbfoltSvdeZiJYe6OeC72MEGAFGgBFgBBgBRuBwIMCkwuFAnZ95oAhQuD7tEI6FEaFwPiypOv+BPuRw3JfCSf4I42kPIzKASiW6D5JUIAyVlIG78DuJGZLA4bS8vHw4nZFXqqqqHsLfP8MS7rxmQypkI76YDe5pSIVH0ddf6vvrD5HCzZdfPvK+X37ZRVoLRErRvD6BUTWMRbCRMMLly9zcvO7Ykf4CJSXvxN8U9q6kiChYfIZjZyBi4eOlS9eMEcUc1/nnn5wyYqQxSIVE2LCmAsrEJK4CkvBVOghNhWh/IGBuB9nw8P4DwhKTyXrfokXv7nU4dO4zzzwzZRRIaWmp2LFjR8umTSbf5Mm9KAqCGyPACDACjAAjwAgwAq0CASYVWsUyHnGTIFLhFRg5x+fBWjyxkMRJpjD7b2JWl3ZYO4FUkHf8Y1Iakr4ACSIV6NrYfh/D33fTscLCtq+53bUnUlUHtO9hJ8IaEAsbNmzQl5fXFWCHuComAiLhGA4TqUBjIaJkCqxyxIgxv//jH2/fPXDgmRT23gf2IexTGIXWE7FwHexfsLy2bdutBKFwGjCgqIQyWF8YETrXx0zwG6RXdO/Z83eT//GP6a+mi9ZgUkGjaQ4YNAapUP8O3IifT8PkaIz8/IKwz+fdBz2Md/AnlW5N2Kjqyrp162xMKiRDiI8zAowAI8AIMAKMQEtFgEmFlrpyPO4BgGAxjBzsS2ByacSW2qA9YHY6jxcT7HrTjibVdtwLIwdYU1RUdNY///nPTQdBKlA3lAJBzjI1Iit6I5y/ZtKky4pRUeJJ/N2hHtML4jHNxkFsKlJhf7RGBxArKdMv6B1ZkZubX9m9+3EjUKrw4/q5LMRPKhE5uh4DUvaXW/v2HVZ5vZ59EM3sgT9/FzN3SpWglJutsO5are6LnJwchN0HX3C7XTfjWNJ8+mzwaiqRwpZUUrKpMGhEUoFei7awp2AngVQ4Gu+MuZ6Mo/eAIhmI1FI1JhXiEeG/GQFGgBFgBBgBRqC1IMCkQmtZySNzHuRkk4NIugG0QzinpcJATnIkkqf1+/t6tmyZJiGHXtEfUKpf0G66TAKgjOP9L7304oOophCtUJBs3osXf2w3GFwBCM2pqiTUX0+lFpfDTsfO+xdLl75/YUw4/556x0n5jqBc8jWwsmyc5KYlFTKK1hgKXYGlENjb6XK5OtfPm35uhpHuApUrJXJBbpQC4vf7fsWu8zH1hy7CzwkwqkBC7QTYVpPJNshmM7+K0p2FuJ5SKYikSKjxATLDXFMTdCKyozydSB9FlkALwD54cPEeCCGkFGpcuXJ9jijWmAYMGJBWWwT9FpB44uDBfVTaA4nem9WrV7eNRHJ8gwadnlJ7gJzk5cvXtsO8atNVIsnmnWkhpEIUOiot+ve/35mPKIRncLA/jD4zlLZUHIsvkwqJ3jY+xggwAowAI8AIMAKtAQEmFVrDKh7Zc+iG6a+GdYTdDqPdwxbXFi1aA6dTNMcPfMGCeQULF85bApX7LpFIGKUV9R9NmHDttcOGnb8znSNHfa1duzYX95LAXiiRIj5E41AZYvh94XDw9rZt2777xBNvToSYnfeSS4rvx7lb4ZD3x/0WOM/L4BRBc0F4a9GiTyaaTD5nVdWuKpRX9KVyfufN22zo2DGzUpnZLFo2uhLIY59dU1NzudvtJqLgx/rnkPAnVX84CUaEixF2f0FBmz+DUMjBznNF/TulRCCU4m8iH36BdYWuRJgqYIwefeHDSBkZh2NE8JwNa5CK0xKd5EwEKLPR1mgqUmF/9IHBcP75fSmSJ2VbtWoVymo6NPVpMCmvPYiymhTBQKlDRFjR9xGlF8ntt0oofT2JSnmmGz+fZwQYAUaAEWAEGAFGoLkiwKRCc10ZHlc2CND/yK+FHQujcpN/zObm5nAtOZ4o54hweoMvXpH/7rvv7rh+/fqlIBS+uRbtggsuCMDJ92SY/oDQfosuEKjGZr2pgXo/zX39+k8tTz75yA8Oh11jNJqeeOqpFx979NH/O/G//92wBESCAc/9EuKFJ9DvdH1p6ZJOKORg8ngilbm5YigRfkRW0HGlskC6CgnZrgGVyiwstBvr8Yqg8oFqV7+2tot06aW9JhsMpo969+5b8PnnH6/weLyPz53r/6vyrHrHjqJbLoMth9N3ocPRrnD48PN3I/qALjsdtiFmbLvwO6WF3Aay5FmHY1++JNVVIgqEohko4oF29qmShioagEmFptNUyCal4RCmgFDazH9h9NkAkbG/DmdTlVfN9rPD1zMCjAAjwAgwAowAI9DYCDCp0NiIcn+HCwFKgVgJoxKBVPLv8sM1kAN5bjY770nEFxM+ltTxEW3g79mzZ8KcfwrJLi3ViJMnF/bTajUfeDx1Gp3Oevwrr6zZfsMN/Yuxw7+KOkY0wnb8tyt+aux22wMzZ771T693bx1KMFLpwQbfIzt2GASzeZd8/Ntv7eHGVrun0P9w2ANdheRt/PiRu+lsQUHBF4hSOBVz/c/MmW8QgaBqEyaMWQHS5MSuXYsmP/bYkx9PmDBuAfLjj0OFh52hULATyhP+p02bNm+AuOi8b1/lvSifuGHu3IXDzGaDDeUU3QFwQePGXTgN528EFtPfeustufKEEhmCyAezweDAWH3VIFlIHFJudXW2iN8fUpEhRqMffUZMPp+ZIiWiDURTA+IE4wAGBhA93vLYa81mc3jv3v6qfimqgko5VlaeQeU2oy3RjjmF87esSIUAIhXOzyBS4TNy8Js6UkHBltJrSJeDCE4iOplUSP5R5TOMACPACDACjAAj0MIRYFKhhS8gD78BAlQGcBDsDRiFpbeItmLFl9bq6m8jmegkrFmz2eb17ggm0UlQzZdIhV27dvnRb1Ihwf0Oj6S9+eZOS/bt2zcEu/Sk55ADox3Wv8PuhZH4HOkJ/AHONqVVONAvwrhLok7yoQSaSJi8vDztrl19Pd26bRT37t0rK/HHtlGjRq9E6kaxw+EgUuQXZG/cNmPGUhL3lFsk4tMWII7jmWeecS5ZsuQDXNP5+ONPuKdz547vr1y5kkpNUilPurcWhIQdP1E6UrASsVJcfO7v77jjbzu93oCbnHW6bvTowV/jnHH06FHnIC0k6uhLksmo0wl2BG9U6fXBSDCobzBWZUyA1qTR6KyRSIgqVaRsBoPWEg6HDOGwoCIKEt2k1UpOiEsGAoGwXNojVdPrjUiZ8XsjEY0crvHb2HyqtabIF+o3ErG4BaEqqtkBUkMi/YbYe0MhnyGWhFHOYX0kECmqa/F+mQMBM1KBpBqdzhN9JkW/WCwW1bU+n88RDFr1dntYhReIHBA2+SpixWIJ5NJzPR5DVToMDIY6RKFoQuhbpSuh0+1t8L6bzXltQqFaL8YnRyRQGzlyZCnmNkyn0z2zYMECSoPQgLjSmkzt9VVV29yH63OTbt58nhFgBBgBRoARYAQYgQNBgEmFA0GN72nuCCjihqT2/3tYSoe6OUymMaMPlPlkIwxH2gcUzj98+KAZfr9/CPqgEoskDkllFc+styvx80bstv8H4x0Bx7suRlDykMIYE9kxEA8mooAcYCr1RzoJSiNxxaWIMviotLR0GDQoUjnfbeF0f4qojrb5+W37fPfdZqq4MRhGZQIp7YPKU8oRCGgho9G4bvHilWPr0x8Uh5pKnb4Oo4iZ85VBZJL+gLUSETEiFBZ+YNfrHZZdu05ViS8mIk4oUiEQsOu12mpVVAPmIFZUGFTf7eQkw00P1dSonWSFWIldvLq6MMqFanzoP+ok03k4zar0mVDIosUxpyCEPRBrjIqGut1awWQyqogThVSIJWGoT5AGApgO1bVEwoiiZAuHrdWiWBl14hExIkLEUjUvkDVmaIAYfL5QSlFJepZWS5ElQSEUkmrTvazgRZzhcGYkjFarL/B6g27EjERJmKeeeuT4zz4rex8EScWrr84n3Y5oy0SwM934+DwjwAgwAowAI8AIMALNCQEmFZrTavBYGhMBqpRAZRNJNI2cS0WgrzGf0Wh9HW5SIU5I7zNMjBwhImNkHQW0bbC+sD12e27xe+8t+bJv377YoU5doaDRAIrrKCayg0r33Vl/mnaxyZkn4U6lleXm5vWGVsRNe/bsfjrVeMxmez/spn+ENIZtEGokAdD4Rv0SSRUBsSJ2795z8iOPPPjvuIiRTTjfsx4rIl41odQAACAASURBVGQ0mZAKyoMosqS2NmwbMuQcEoRM2bLREzgI4cGkY2g+Qo0N0x8UkiZ28E5nmZz+UF3dJ20UiMOxAekikQbpIhrNFq3dvkP172aiSAV6zvDhw7/HODrbbLbhc+fOXc6RCuneaD7PCDACjAAjwAgwAi0VASYVWurK8bgzQYB2rqkaBMLWNX+AfZjJTYfjmmZGKpwIDEiXwgGbDbsDRrvJV8NmNFWZyGxwj8GLdBU2wo6qv5/Ij1hCoG2bNoWfQSuiE0Li/w/niIRI2MhJvvXWLnPLy8tLkAJCEQr0zijtSfxys/IHSAVoSzg0xxzTrf1nn31G5TeV1ge/rKv/g8oLfsikwhEn1Ki8C/T98yyMBD47sVBjNp9wvpYRYAQYAUaAEWAEWhICTCq0pNXisR4IAqNw00wYlQy8FSaLpjW3Rk6y19sROgnHRnPTk40xnfiicl826Q8pSv6dg/7ehpHGArWPQSqcd+KJPtPhjFSII2GIRKAqDcoYKaJCjhKgdvPNfz3hlVeeewtijSSc92/YFTAqKbkeJjv+dB361CG8vs3o0RegTKSbhD7fhE2AUcQG7W7nKX0qpMKAAWPtpaXPqdIEcI1CQFAKQzsmFY5YUoHEY6kSiB52O0iFJ1HeFKkth0+LRHl/+ScjwAgwAowAI8AIMAKNiQCTCo2JJvfVXBEgp3MZjEpOKloBzWqsRBQgPz147rn9QSokTynIhij4bWe0LwQVhZSCinCoUXFAzG3TxlrRq1evYD04RCgsh0E88Le2YcMG5LA3K1KBBkdrvAVG6RoqUoGqGbzzzpvSc889R3OhtA4q9aernxGlTFC6wtYkKSA/41wXGJEUVFmESB8jxB/vnzdvyQsp8uM/wHWE33WLF38812jMLKWBqlqIYo1pwIABKk2FRC/r8uVleRA5FKEVodJUSHTt6tWftI1Ean2DBg1KqT1A79fy5WvbYV616DeeLFF1rZAwOTn66j59+kQ1FRI9X8HW5crfV1KSuBKJcl82JEw2KSCHsKRkLAQKwbQSn8ehTCo0q69dHgwjwAgwAowAI8AINBICTCo0EpDcTbNHgHYN34edDqOd6QthKZ2mQzkjIhUSPY8U7+OPY5dc2LTJ5EtXplEhFSorK8Neb1GoqsrXoK/jj6+VUDkBCvwdLTab6CBlfK/3RzjdY8LjxxufjkTCNxgM5vOCQd9T+P1kOJ0alE1cvHr16sv79euXVvCuqTBMUQGjM55JRADpaFRjvJ/EOMkUcTANRsKTlNpB7wI1WeQRju9rgmDNqxdfLMSxHfXnqeoFpT6QRgcRDF9CoyG3U6fO//fgg99NSULY0Dg+h7XNzc2dNXHipEeeeurhb9Lh0VRO8uEuE1lWVmauqQk6MxEpBAljz5SEaSq80G87lAT1DB16livVmk2dKom9e69tK4o+F8paUppVfKNUGEqJGY3P4yImFdJ9Avg8I8AIMAKMACPACLREBJhUaImrxmM+GAQolH8Y7CvYeTAKTz7sDVUUxPbth2lPh5sLpz36uUR+v0oZv7a2VvR6C6SSkt5whFOLJCpRDZlMDuKEBlTyg+K9xktl/uieq68e/wKODy8qOmb8Aw88uuaqq8bNQITCECopWVTU7S9PPvn4SxXYI8/JaUh8YJxy6T+7vQjjdYuh0N4Qjbuw0N+A2EB1BvlaZa70N54jrafkhJimECB0yGJp7wiHxZDB4ELxQXN4797+0X4vvdR0ZygUfECSIlD8123+059uGzNgQMlPw4b1SlROkRw+eifyrFbr3fPnL/t3TEUHSpEgp3AvjEiFt2BUEaPUZDJ/ifKGnVwu1ww8i7QmiLSKJ6koXeJ9XHeS2Wyp27evYiL+np9qPZrKST7cpEI20QdNJVaZTaRCI+JFESdEUHUDqfATkwqZfBvxNYwAI8AIMAKMACPQ0hBgUqGlrRiPtzEQeBCdkPgg7WgX1/9sjH6bdR9EMiQYoIByi3TcAEfd5PH84rPbT42EQi7tTTeNO3H37p9X4T45ikJENT9Ue9DAicfv2siaNe+bd+zYIeDvBv0S+UH32O12CCladLW1v7qqq41C587qUod0DUVe0E/0bXbDLbdapZSh9HSt1xtpA+4jiMAJSmVQtcmTJ95XW+u6Dv1uDIcjJyFSYOd11/1xaM+eJ0dD/7FjLqGUoUxmYP5tFixYsFoQxLa/+90pd95xx92v2WxaVNY0RiZOHHUr+roLc5wNgmWCVit+tnDhwsGLFi1rv2DBvPnV1ZWIYpD+F4lEjgZ58MRrr732d/yU+1XaNddcc2NNjeuemppqMyoB3PjKK0tJ/FLVdLq9cnoKlYkMh1GcUOMtj70gnjihc8mqGSSKnGhEJzk6rBQ6HPHTaxYVMA4TqUDrSu93e5AKFUwqNHg1+AAjwAgwAowAI8AItAIEmFRoBYvIUzggBCiUnZTZSYCPyhBS5MIR21JUdOgOUJ6AUTrBJ7DNcJqvdjpz39u9excdS9kOdOc9EQEybdo0oUePHvJ3Vm5ux7aCoPcHg/vcTqdTrKj4jay4557rO3377Vdfw0GvgvbBsyAe7kd0xZzS0nmkxi83l0sHMsQbjQJ56KGHOn766adliCgAD2K74fHHX3nDZDLK58eMGfp+OBz6Hf2u0+m3vPHG3PMkCSdFyTZx4vhnUVmCykzK7ZRTTh905533bY4FBQSGcdWqNUXPP/+MXOoS0RM/zJlTSnoLDZrBoLXgWYZwWKhOh61Wa7AZDH4QLELaNB7wNrlard7j8wVUQqCiqIPT+9vtkYgJsEnOSMSCcqFV0WtBakhEssSOKRTyGVCC0yYIAXcgYKLUErlRpAu0HlTXAn9zADElIGBqdDpPVN+D0nviSRjcbwNJYwQppCr9iOodEb8/XxXpotfX5YDn0gUC1rRlIi2WQC6Nj1J8YuehEDqxx5KViYxfk1CoUKvThfL8fq+7c2d73Y8/nhad9zXXFBa53ZXf7V9z/Z9fe23Dv3JzveZt2wTPpEmnNSDD4vsmAg+tQWRPuveCzzMCjAAjwAgwAowAI3CoEWBS4VAjzs9rTgiQwv8rMNoZb9YlJ5satHnzNhs6dqw2ZqKTkI2Y4Nq1a8mR0xUXF6t23hPMJ2/VqlX4PnJoBg48M62DmMHOO0Wj3Aln7j95eXldkKbQCY4fVYeIOr/xYxg4cGD+F1/89yeXq0YDZ5fEHhWiiUQgSYejA+wh2N/iwvmn49hl5DvCSJ+BSnL+qPQfE84/EI7ibEREaM4662LLLbfMixnLFq3dvkOgSIVAwK7XaqtV4ovxxAn1bbFocxE9oZEktZMcifi0BQXq2dXVhQtMJo0P/asICMyTxhxtoZBFGwy6nYKg84AMiUaMuN1aQSFZlIsVUsHrDbh1ut9IBZAGAqJAVGk7CgkTDlurRbEySipotQ4hGFRfSyRMJKKzIpAkbWqSJIUsOp0FJEwgIxJGEIJCKCSl1QLBe1Pg9QbdiBmh9UzakPoiGo2WvEBAcmm1oQbv1tVXX/qM1+sZBVKl5vXXl/fQaiHU4IlU5uaKaUkFeig+j7ReTCw09Rcg988IMAKMACPACDACB4UAkwoHBR/f3AoQoN32Uhg5V+QYpsx5bwXzTTiFzZs3G6qRn5AJqXCg0QdpsJMgfPjCiy/Ovfuii4pVO8mJ7suAVKDbXkGaBqIqnBrscmv8fh9pIlwKS0gstG/fvpffH1jvdtdSagQRG0QOKFUYqKoEaSzIpSoTaATQ+ftgd8P+AxugjDtOI0AmO2A768cil7NUWhNhq8kQL828eZLW4VhbGAxaa5JoUETHeqjTH0gUsUcPOZUg2vLyPncaDKJhz55epHuRsiVLF0HREJnQib05m0gFuz0E7QwvOf++2lq7ikyhPkeP7gcBR8G3fPmy9uCAbIjXqP72W3vK0rEdOuzWgwzTHs6yrenw5POMACPACDACjAAjwAgoCDCpwO8CI7BfnV0W64PdAKOyk0dUO8ykQluAvad3794XIA2hDKUMaRdX2VGnKgoU7aBKT8nUSdbrjVOQzjC1nlSgNSVnvgQmkwOxjZzk66674any8l/dHo+HhBmTpsakEB58HfeNhQ2vf6c0CYQHqcwgvWdERKyEXazMl0kFTSK8kn4WWwBe12DwL8N24f3qFlNdJCWpkCId6Yj6XuLJMgKMACPACDACjEDLQIBJhZaxTjzKpkeAnNe1MPr5fzDadT5iWhakQt7IkSMLrr/++mqU0Eu7O5yNON6KFSsKx4wZs6qmpob0C4z1jjc54NQoymAM/ZJBGb/oum3YsEE/Zswl9+/c+fNfAwE/hbLTTjI58yTU+WjsAi9b9r1REH7Jc7n27CspKSEBz1WwrbCTYarohhSkAqVKfAmjyJeOsMok1QzoPZsFIz0G0mCgqAhNC3CSo5Ad6kiF2LVSfm8BeMmEGexb4HUykwqJVpGPMQKMACPACDACjEBLR4BJhZa+gjz+xkSAHAAqIVgEozx52mU8Iho5iIGAwzB8eL90+eaSw5FT8e67S3pkoJOgIVJhwoSL79q9e+cEAEmZ/uSk/z971wEeVbV1p/eZVAJiQUFEwY4NERu9qUixUgQb+vS3vWcX9Kk827ODYhcpBgQBfUqzPJ5gwy6KKApSQggpkzb13n+tITPOnUxmMgIhwX2+b3/J3Hvuueeseyf59jp7rz0WVi9SgKTCqFGjri0qKmIKQXxjlMKRsIWws/5MiP7ZZ/d+EeUc+tU9V0YSOGH/hMXIoyREwa04f39iP05s/vyP3FZr2NWv36lbkrwgFAF9pm6tR0GDwo6UelvPnj2jqRTxl1DTgyUpH4b9fdGilbkQOTQgWkOjqZDsJYRDnU/xxL59u6XUHqDo5aJFy9tAq6AS46YUdcSYJp/P0Cory1zerVu3lFU4oqSC15sHEqZLg1oVnPtfuKQkl0/xxsouXboc8cgjU1CxpLq0f//+EqmQ7KWWY4KAICAICAKCgCDQIhEQUqFFPjaZ9G5EwIWx34cdB0uZg78b59DkQ8OZtEG0z1pW1qtq9eq71YkTJ2rU++MmNK9VqwLjzJkzLoGwYVpBxYMO6nDXtm3Fd0OngE7nOhirSTBigCH/78QvFHNoM2nSv12LFi2YjuMnwOhYU5uApAIrJ3BXfxhIhTczzfu/666b1E8//ZTVK9rBmHLQu+7e1+PnY/y9AceX6v28hsKNq6LzbSD6IH45FA6kMOQArGslNBosKSI7fkA/Ri50AAkTEfBrjFglSRiLxRIAUZBSpPDPkDCNcXxXrlxpr6gIZoOs2FaXshK/fs3vaUgYTd9MhEAh7pnXWHFPiIa2qqjQhXahZkdjNShIztjwrNTWrdtMnzr12UuFVGjwVZETgoAgIAgIAoKAINACERBSoQU+NJlykyDwH9yFIo4U0hsIS1u2r0lmtZtuAsfXhR1qd6rho+UHVdXtYT+9vtILR0lBxYB66vTRsoEXXTTqu2DQ33rAgP4dzztvfOnNN1/W+ZdffvkQl3vvuOOOQ7Eb7oe4XYTAsNlq80eMOGsN9AxsihLWQTF/6ZtvvjmI5yZMmJDzxRdfbMGm+1szZ341dN99/fklJbWVfv/JNdE5Dx+uU1FdQUOGJIToMzrhtbrnGr9URgq82ACpwAgJpjOQkKD2RqQ1glSIRitUtmrV6lXoRbyycOHCzxrAl8RJJNXi8suvHTRixMXlLYFUaGnRB40lYfiMGqvZ0UjCZgCGfBIlMtu78dVBNQhUhKi9NtV3TTQVdtMfOhlWEBAEBAFBQBAQBHYLAkIq7BZYZdC9BIGXsY7RMOa8nwTba4mFwsJCO6of2MrLHX6r1aR3OqvqqdhHyw8qiiUrHFZUsznkRfi9AWUKE/6OeHWKokRKFY4bd+nWUCis3HPPxHYdO3YMgbjQR8vsHXBAu7H/+tdj70bfFZAW2HUOVY8bNxLCilWjrFbrey+9NIsVOXRz5xbmz5kz8xuQBtWzZi0+RKfzo2+4AvMIJnvXJky4pTu0Gdo988yLrweDSo7ZbCjz+fxhg8EXfvLJJ9v98MMPvUtKSqidAXJEv9FkMn/20kvzr3G79Q6/X6kwGGrCJpMp/J///McxefLkTSA4ti5YsODQ2lq78sADN7dFpYxT27RpU3bnnXfG5s+xIAip+P15EZJl9Oi+I2tqqic7nU4Dxq9GZYk7pk1bPDU6X5PJg9KKP0c+Dh069C7gext2sufPmDF9PMYptdvt4eLi0xIIm9k66D1ESjI21klupOMbmcferJPQWLyIwy4mFSLYtm3b9li8g6sQtVONyBVGRDXYhFRIhY6cEwQEAUFAEBAEBIHmhoCQCs3tich8mhsCzI2/DPYLjOJ9yfLim9ucM54P0x9wkSldzj0HzkR8MT8/f73P5zugqqqK6Q+TYXfCuGPPNIijkO//7ezZEfFEXV7ex22MRn/1Oeecn11Vtf1Xg0G/ev78+cfyHJzuW0Oh0ASLxTpt+vR3r3Y41By93lJdW2uM5f1brdtBhjgjY/Xu3dvLnyAC8hXF7cFYXrs9GIgSIzx3zTXXHLd169ZBtbW+/wOxoJs37939brjhqjsfeujpuxiVoSjlxttvv/3EtWvXLsAu8/+mT58+FJEZhmHDRnxhMhn3sdlsOkRV/HDKKaePvfzyq9cnA/3dd9/O/uKLT0/dtOn3O8vKyvbdd9/9r3jooSeoDVGvXXLJBa8YjYbehx9+xGXXXXfL2+keotGoZuv1Bn8opGq0D6IRJdHrFcUG3kfNVhRHlV5fFsvlB2mhUpMh/j6hkM9it1tcen2gKhCwxXQSwuGwCq0HTV8QLfZAAAUSdWpFNDKFYwFj1eFwaPrieheIJitw1KTMxJMw0XmYzdVZeBymQMCp6RtPwkT74nmzYgvJnJS6Ejv621sZjYEA5lIRv+Zk5E1OzorWZnOwBqROGo2R1cZkUTN/jP8HCUTCZuTIURsrKsrzgVEb9Gnwb4mQCunefjkvCAgCgoAgIAgIAs0JASEVmtPTkLk0VwT+jondC6Ojehasnshgc514Y+eF0HwH9lJ1gwd3jaUTNHRtYwUCef2wYRcc8957i28oLd0+DB9JXLwCY/QHBRsPi79Hwu4wiQcSCsfAqMVAB5NVGw7DzvvaOE2FkThG4och5vEaDUxb6AtH7olGKu53QDj/lmuuGX7/gw/+cuOIEfpINEDdPTfgJ0U8Yw3ObAkEK7/ZsmXz6ThIx5MpFG+wMkXnzjrN39Xc3M+ylyxZWPDQQ/evBnmxdubMYN26ZxvdCI2IDjpnzhzLggULN8HpdYME6TV58sIVcPA1Y8UTJ5WVxjw44EGQGxECJdriiRMeQ3qKMRisAgFhqoH+QYyAqKoy6m02qyYiJUoq1NYGqkymP0gFkAZ67K5r+qoqLjaornDYWW4wlEbx0hmNHn0wqO2L+1oVxeQMBJS0zr+qhhwmk8MSDgdSakVwbUajxWWx+JFSoE8bRURixWgEVxEIp33HGTUD/qjK5wukFFQ0Gl14Pv68QKDWy7HjnwN/v+OOv5/ucrnLfvtt3QA810NBqvSsrPQaWrfe56qHH37yzcT+8Z+BmYrvWnEKfZNUl8s5QUAQEAQEAUFAEBAEmgwBIRWaDGq5UQtHgHnv82Bm2E2wp1v4ejTT30Eq6EAqDE7rcO1EGPnvuMV+MDpfLEdJccJIQ/qF0eNpUxAMOivqiA1WaJgJo4giowBYWpL6FqehrwV981R1H6jod/wAx5iawtYLRkHHWCssXGn3eBonJoh1ObGr7/n44x5bJ07UaDOQzPg3jBobB3Dwgw/uNPipp577GtUfKOD4Eox6DUlLkcaVPaSWxMF1fZNWSzj00C4XolLGdK+3gs73PrAGqyo09jk05/SHhkgYOPSWoqKuCSVLtSQMn4PdnpeDSBg9hSXjn3vy35NHKmRnZxtKSrTkDfU9VLXGh1SWlGSFoviMjJqpqrJUI3pFEzFy3nmnzQ2HQ30RfRKZDlJgdA6HU+f31/7w1ltvnZhqvojsMQeDDnXgwFPKQUTV0yxJv1bpIQgIAoKAICAICAKCQNMhIKRC02Etd2r5CHTAEui0shpApARgy1/SjhU0EakQFSSMwkYHnURDREV/1qzzj1+27N0zoIVAnC+CcfebVRqyYRTOJJHzt4S8/wIcYyQBGx1waC38oX2xe8UELajocDIdX86XURIdYZoylZzUjnQRLyo69OJaWNliGuxZ2Lfxc432Pf/8QfeXlBRfjs/cyR5St7Z6P/YGUiHZ2uJImARSoX7vTFJxGosX77KLNBVYOYTvBJ+zBRElP4GMeuehh/71olR/aOitluOCgCAgCAgCgoAg0BIREFKhJT41mfOeRIBh8MvrnIX38JO71w3uJu/JiWZy7yYiFZj/zjQG5pITR5ZPJDlza/v2XbPKy38rR248dnJZcVLHvPehsGjkQTTK4TiQCt8lpDREoxp43W2wSdG1715SIVYmku8Ay0cysoLlL4+Kxz7B8f0C55jSwbYZdiqMeh2Rxr7UJ4C2Bd8t9jsbtiB+vOjvjXWSm3OkQrJ17UWkQvRZM/XnDehMPNSu3UGb//3vhycLqZDsycsxQUAQEAQEAUFAEGipCAip0FKfnMx7TyLAcHjuTJ8JY2UIOn4xx3BPTuzP3pvON33cxqQ/tGvXbtIrr7zyABzftDnvCTu+FGf8AcayjhRtpONMnYWzu3UbvmTNmvdq6kgFahSQbLgnbj1d8TvTB0IHHnjgSc8882oFQ97jnDNGQdwFY7j6rTA694jAWOWg8J/X26M4TichKUyNKBMZu46OLwQcXZdddtmLOMgIhGhbgl/6xN8ggVQgmXILjCkb0bSNSElLXrN8+fJWyL0PAlsrPn4HgxCibjgsXi8iMvyyZctaK0qWr3fv4zTCg4mLE1JhByKNJWHYdxdFKlyNoZ6KPg/oKehYUhKVTT73+/3HJ30J6w6KUGMqdOScICAICAKCgCAgCDQ3BIRUaG5PRObTkhCgwzAeRieYTu2qljT5+LnCSWaJuxCc2UiYQKqWl9fK6/PVmEEAvIB+3I2NOMSJDZUdDIsWLW+NMo7ePn36VNed34SfbWETYAzv/5o/V61aNeK++x7s+s47C/5ZW1tLbQS262HUVIg2YrzYarV9Nn/+4iFeb9F2lFeMjxKhOCPHo7AjUxLiSIUikAo7SjE21DIlFa699tpzvvnmG+opUHSS6Qxsz8M0efhxpAJz43kuOmdGVJBgYOM6r09wfLvhGMkEEgzXxd0jcsEucnw1cEhJyR1w7EJsSSxQgwWCkpZikArtoZdhg5jm5zjWILEgpILmtZQPgoAgIAgIAoKAINDMERBSoZk/IJles0dgLGY4BcYSeufWOYHNftKJE1y8+GsUNKiKKMqxJGDi+UAgB+UHN0SOjx9/1SKI450CGX0dygTq9ttv37OfeeYZiihGWjDoQklBv1JXhSAb/WoweG1pqS18442jDlm/fh2qZ6g2VDhYFQ4riEBQQ++//36u12vK8nhCFRMmTLD897///QmkRK7Vaj3/xRcr50THvuACy5tWq2XQKaec2nfo0Hvfv/zyY0MJQnZ8HizHGCnXN3/+R26rNeyCoOKWdA9lyZLPswyGClvPnj3Tlg1dunRp3m233XXcp5+ueBfjskQkq4IkbXHVMqIlEjeiIzUjiBmjXj6GMdVhCZT+L+/efVBZXPQBiRISCyRi1sKeg/F9q9qFjm9s3kIq7IBid2J71lm9fsV3gkQRyaWfYW/Bbo5/eYRUSPdtlfOCgCAgCAgCgoAg0JwQEFKhOT0NmUtLRYA7ynQMuNt/B+yhlrYQOLOG4cOHmzjvDRssert9k+ZvQ3FxMY7ZI8dWrlx14JQpT3wPp79Er9e5DPDEx4wZc2rfvn0j6RBGoxElBc0Gt9ulr6725qKUoRfkQTCKydSpT7dbseK/D8GxOoXHQAqEXnvt7YNMJiVHUYLlqqoLzZ1bmD937uvLQVpkFRS0uemxx6bMYN9LLrnglVAo0PuUU04betVVtywjeZEM6ygxgnKKVpZJRHm+ynhiJP4aREaoBQUFKubtDgaNDoMhoEknqK21KyA7NERLMGjKwj0MQ4cOeDEYDJ2Rk5Pf79ln530UP67JVByJjMAOdT5+hAYMGLAE6zki2ge4TZw2zXfvo4+OsHz66ZuFqqoMys/P/2nMmNFnHHfcAzFi45ZbjnOtW7eKEQ2XwjhWJBJjdzq+CaklSV/n3ZlagncDIph9WrpQowa3KGEzfvxoz6+//koyiiKjkaoraNQM6QyLRLkIqZD0lZODgoAgIAgIAoKAINBMERBSoZk+GJlWi0OAO8qLYcyZ36sqQyQ+CaYJnHHGGdvqdluZwnBOXZ8B+BnL/U/M5WfZyB3yADva5Zfvs7/PV34NVPE/evvtt5fQUTebQxVerzeSHgCi4lhUgngJJEMnEA9In1Cr8Htr5KZXz5y58MDa2lbeDh18Kq6v93csSoyQDAFhgPvqQvHESPyarNYD9BZLmR5aBk6z2WPx+cr88edBChh8PoPmHkaj6gKnoH/zzdetb7zxOsgE1dqlyxHn3nbb3UwH0TSj0ZKtKGpQVYPV99xz+4lr1vwwE4QMtSRQEtHxxm23TbyxQ4eOgauvHnd1KBS8HWTDB1OmvHxhsm/A2LEXTvX5agcZDMYtuN+zt98+4VUEi/gMBhMIDG31Q5BAiC6xgscIGfV6Q5bfr9bYbMa49BYvyhzyuj8anXmTyekOhaorse5Yakk0+iS+L9Jf7OhDp7gczyQ2TnW1S/H7tSSM1ep36fWKzeezl8SP4XZXKiR14o+B3MkKhy2I4KjdlgyD+GOIgKH4J3QKtCUlsfZwcfFpmnE9nuUFJpMtUFp6vEYLJJnWRhMSNmdg+ixVS6HPD2D8LKRCugcv5wUBQUAQEAQEAUGgWSEgpEKzehwyFa2WWwAAIABJREFUmRaOAB0chrR3gVGwj+kQKevct8T1klSA9oIXO/WcPh03b51TxM8kFf5FHHaRQCDTA+6GUaiROglOq9X+6HvvLZ188sknVyWkPuwUnEhToKNvwtrSPrM4nQQ/HPz3cd1x+Dl5xgz/tZxEQcGHejjLJDPQ7K2MxkAApEUkAgLpHTlfffXVZ5j7fojT0IFEWHfIIYf3v/feKRuvumrI4srKyu4FBW2PeeSRV1mSMNJyc311Y+kopnkPhP6uRH6+DQ74kiOPPGL8zTffHE2tiGEAQsHAqJEoqWAwqDWq+gepgCoTepAIkZSXaAsE3Ga3W++pqfFVcs7R40ajB9En2r5Go8FsNOrc4bC+DGurlzITP67BQEFOxakohnrzTHxoer3ZiWgRM8ZNKwRqMundZrOi1tbq0z4zEEHZoZApoNeHa9K9KBaLLddgqKkGmaQhmBKv2xGN40M0jqKJxkk2vs1mNQaDSo7ZbCjz+fwxEubjjz+yP/74g0z3Mbrd7ideeOGF+0hkgd9RVqzoVjJxoj5pNE66Nch5QUAQEAQEAUFAEBAEmgoBIRWaCmm5z18FATrB1AAYDGNlCCr8p3V4WhI4JBXOO++8gzZu3EhRxPhGwUp33YG/gVR4hrvDwaCzYvDgrlFHjmHe3JU9EFYavTiTXP7dFRr+J0mF+VhD97p1UGAyWgIzhksDVQdYCYNifc66jtzBf/DYY4/d8OOPP86qqamhzgLTahpqrjZt2r7t9Zafir68lhUkkpae3EXkTr15NJT+MHGiaujcGWxJXAPJAvLB6ty+/aQi7UCz6UgnRIEYs5CJYg4EyjVRDcmAYKRCDd4spmvEn8/OzjaUlFg049pstflWqxKsqHBq0lsUxWfMZ1JJXEMaTB6IDT9ImZTfXeqGgJfJARdV7XSqtSmel6621mxBxIrHYKj0IpIiRthAS0R/+eXDRpWVlT0JgqlowYIFh2EcE6NM+vQ5qWxXEmep5ifnBAFBQBAQBAQBQUAQ+LMICKnwZ5GT6wSB1Ag8g9OXwX6DscRgiy45Gb9UkgqbNmX7R4zoQgKFREJ8uxIfqCnh3mefjgUvvfSCKYFUiO5oc8ea4oMR56qZkgqMjmB1j1dhrFoRe4ZxkQrDcJzPOlK9oQ6IK+owIDb3g1SYzVSCJCU4Wc2CpESUWNDl57fagPSGQFVV1cE4Pg12LIz9NOKRdNxPOml562HDBj9QVVVB0UdGHKyHMZSekSKx/k1NKiS8D5GPmVbW2Js1FZLoVTBtiGlE5uh7tLuIs2TPRo4JAoKAICAICAKCgCCwswgIqbCzCMr1gkDDCIzEKZYYZAj1JbA3WjpYCNHWr1ixwvXddzbfFVd0jYovUnzwaBidb7bXYBeazZYfIbA4oH37U4v69+8YH0ZO57w9jGHdkbD+lStX2isqgtkQVNwG5zuUCieUnzSj+oSte/eTsYusTxl2nwneCZEKf8e198JInEQbowd6w6riSAWSIzSKdB4AozP/Gew4WCRyA+KLG6A5MHXLli0kW+JLYHJcRiMwZYb4vJabm3cFSAUdog8Sp675W51AFDA65E5Yf9iBMOLKEpf/5HyEVNgBZQMRI4k4Rz43oaYC3xtGTpAU4vdnNO8vpELSxyIHBQFBQBAQBAQBQaCZIiCkQjN9MDKtvQYBOo2FMO7KPwFj6bhEx7LFLLYBUiE6f5Zz5I49ndwQHGlTfn7BkhdffH5w//7940kFOur8TKf3Ll6cSSWB77//3lJeXm7t3r17YpTETuG4cOHCiBI/NAvo0UeJAUYi0CigRxFOtlDbtvtNmzp15o2DBvUow+erYU/BGK4/FMY0CDr578GW5uXl3wx9hayamkiI/lTYatjrMBIrLH/pgTEAf+1xx5044bvvvplBYoH3gX0FI0GxGUancwIsECUKxo69+PDNmzdwXgNhF8AYXfE4jO8dHdWPkF5w8+zZb6/LyjKXd+vWLWWIfiYRI5k8M4lUaDAahylSrPrwICxWVlJIBb7+0gQBQUAQEAQEAUGgpSAgpEJLeVIyz5aMAAUcGZZ+Koy73XQANTngLWVxaUgFLoM7ryyteCRIBR3EBKHMX7UCwoJR3YFkSz2yXbsO7meffWmd19ujOJkaf/xFTUQqMPXgYhjz23+suz/THE6DHYqcfR5aDnKDqQcsDUhRztvq+jH9oBWMOgeznn76hVvuvPPvN5WWlrIkZKTqAxp3p7dwrPi1XXfdzZ2//fZ777Jlb1EfgakPJGlInpC44HvEFIezQCp8P3HiEX/75ZefH/P7YwUd8nAu+l6RXKCjeiYiRpQ2bfZ5tU+fXtdCBDAlEZNJxMj8+R+5rdawq2/fHkXp8v6XLPk8C5VHbT179tSkccSvPfr70qVL81CVQo+IlbSaCsuXLyfOoR49IuROyrZs2cetFaXS17t3b42mQuJFLK960klntmYZ0nSinYhuMUHMsZXXay4fMSI1YcNIGPTNadXKWdK1ayzKh+QayR+mPsRaNBpnV4uRpsNIzgsCgoAgIAgIAoKAIPBnEBBS4c+gJtcIAn8OgXtwGXcj6QANga38c8PsuauipAJnACc5zHKAKNmoSUHgsWHDhl2D8o8POJ0uOEzqvOefnzfaYLBpyhdyDJYUhJNXa7VadZ07H3HZnXc+NaO29hfs0A+v13f4cJ1C57WJSIWzMD3qHZAguDUR8VatWi3HOk+B9kH0FHec/wFjpQpGFsyCUSth8IEHHvTU9Omv3YbICjqOJBpYHYRCnpFyiHXtPTjSD7/11ntf1WlQ7IPjrP5AhzNaqpMpGbfwOqZTPPbYM/ffcMPVv4FUYJrN/rBJSd6M/YHtXDyH40DufA5yZxD6NOjYS/QBwooKVWMSgdEk0GamBZIEWxJwrJzyM+yQ+Bvsrnc86SLkoCAgCAgCgoAgIAgIAjuJgJAKOwmgXC4IZIgAoxWYDsEKCNfBmPveohpD5EOhAmghbNZZrQfoLZayhL8jrXRmc7m+rEwxORyGXFU1+KCS32BZvMsvH3UPwv0vRUrBgo4du/zrqKOOKEYaQINl/1RVMTqddpQzDJWUYC87KytYT1cBZRlj99u8uW0wTv+hQayxk+wKhRxWuz0YSU/p06fPb/jh2XffA4+PL+/IcxZLdd7dd99+0ldffTk6FAr2xZxMOFyJVIMR0EO4FCUWh0DpP1LpICcnp62ihOd16tTzos8/X3gpSjxedcIJxx+LqAAKOj5aN6FSOLMFCc4sS2h+CaN2xQkwalHw2Fsmk/nQ3NzcHw48sN2Zn376aUJFBe0S+bwuv/yK54uKtlyM57ARZ0l6JCUWhFRoUlIhmvoQ01KIPjkhFVrUn0SZrCAgCAgCgoAg8JdHQEiFv/wrIADsAQSYA/8BjKHv8VUD9sBUdt8tCwsLjfvuu69j06ZNNSNGjAg7ndnH+HxVTANh+Hmt0Wh+fOXK/80pLi42LFmyJP/ddxdfjnD+uxANsbWgYJ/zp0x549P42SGqwYAdej0cdld1tWI84IBWxRs2bNCjPF+9v2MgFbjDr4PjbSTxcPbZ6fUXMIcslD2M6CqwTZhwS/eff/7pdZQVXD1hwv2DOnToGNPCeOCBCWN/+WXdpSAQPHq9odRoNJTAYT8OkRTeiy8ee8o77yw4q6Rk20SOk5OT662qqixQFOU72H6wbEQOvHzaaWc+uWXL5rwff1x9Ba7tCOLhyPvvf/SEgw46cGs4rEREMOvm8DKiParat29/2X333ffJ+vXrLXfccdd/EYFwEK6BZsULTNOINGChshRhPG6hkM9it1tcY8eOHr1tW9HtNpt9+owZC/4POKpWq1/TFyUN7YGA3Y77VZhMNbFoEcxPdTgcmr58DjU1FqvbHaZQZaxV4+H4/Xkaosdsrs7S63WmQMCp6WsyeXAPbtT/0Vgmkp8wjiZFCGsLFxefphmXJIzJZAuUlh5fHj9GshSaJhRf1Kwn+iEJYUPNDAqVkihaF3+RkApJIZSDgoAgIAgIAoKAINBMERBSoZk+GJnWXo8AQ5/fh3HX+B3YCFgsln5vWH0iqYA1kVA4B8ZceQoT0qnibv2LdLiuuurcpzdt2jgGjjKXz3PUKGDFBE3LUPSPGgamdLnxvEGCUGP0nvfA0b7TYDC+OGNG4PLowfHjCyqCwYATju/nBoOegovxqQyInsjtBeLAV1S0eXZWlmcflEjUIV1CB4LiA6SF2LHGE0FE6Nq2bdtvv/32W//DDz8MwFiPnHFGryHXXPOPFU6nGhNUHDlyzGkgA2aBbHG6XK67Z82a9RhLLo4Zc8lWiD/q3nzzzZzovDC+HqRChFCJtiipUItKlRdccM77IDU65uTk3fjyyy+8hnE0fVXVZoWcgRscQpnB4IuRCkajR4/1avpCc8CqKCZnIKCk1QdR1ZDDZHJYwuGAxvlP9p4bjarLAinP2lp92u8D+mYbjeAqAuEGI1ui9zCbrTlGY20NdA3iRUPrTcHtdumrq325er3ijZI77IT1qriRhlgJBNxmq1XvAcaVRiMecopms9msfr/FZbWayn2+0jCItq1Iefl5xowZ9fRGLJZsYF0TaoyuRKp7yjlBQBAQBAQBQUAQEASaAgEhFZoCZbmHINAwAv/BKZYCpBjg6bC0QnYtBUyK2CGywI4IgGqI39EZozbB/bAlMGoLbKhby2FZWdm3Y+f96OLirYfjGMPC6SizYsbTsL/Fr7mJSQVWqvgCRh0EOs8UV3RBqLEdohIWlZWV9aubGytfvJDwbBbh8+j99tv/ibKy0jNBGpBIIYHE6g83wrhrT3FFEiinIv3h0xS5/NRMYEUKRrmchpSGT0aPHvM5xj0cUQQP4xj1FpK2hIoO1HVgaAAFDo+BfRN/0a5If5g4UTV07qzT/G/Jzf0s22IxWIqKuhZrJznbiJQRTV+9fkekgqpqIxWAuaGkxKLpyzQUxFWEKiqcGvFFRfEZ84l2XKuuDufbbDofiJeUZAXwBD1gwPtnqo4nd7xeE6JiajXECskdk8npDoWqKy0WS0pSAWSGXVWNDnwnyhkFMmjQoDK8QxUgsw5M8uBMmGe4MQKUDT13OS4ICAKCgCAgCAgCgkBTISCkQlMhLfcRBBpGgFUFLoPRaT0ftmxvAKuBsnhREiV+id8gtP5IhOVD/DEWHX8wOiyGMQogVnqSFzUxqcBb0sl9GcYyjXQcvRCn/L1z587/AHHCko/R9jV+OTLuMxeDtI7/7uN2G6sg1Egnfg0sqQYCdtLvWLhwyYt1Qo3xO+89cQ1TZWgkWGaAKBi7aNEH7adMeexViC8y2mUtjKTNG4nvTpIykZzjqrp+HA/pDpE0nIxKe2b4HLLpgEOnIoFUSJwtanAu/ZREi65XrxM0qRL1e+IFWby4gM48dvTTRkA0w/QHRkzwfzCJK02T9IdkT1uOCQKCgCAgCAgCgkBzRUBIheb6ZGRefzUEuNPNXXnuhD4AuxeWcuezuQPUAKnAaUfTIPj7MFgXkAp3FxS0fuq3337djM+dYBSypIjh87COMFZTuIAXYJPegx1jBxzJlAKF7IsUDHt2didDnz5HVafDq4H0h6SXNeDMsozj5wkX/APO7Gt1pALLOTLSIDpvRqXw8/UwpFkY3R07HnLLww+/9uTgwV2jpEJ8/+jQr4IouJw7+tzN79+//yM4MQbGahNzYCQKYhEvSUgFjkOR0KhIJD+TlBiGSIWfqX/QmNKeQirsdPUHimbuC6v3f1hIhXTfVjkvCAgCgoAgIAgIAs0JASEVmtPTkLn81RHgDvICWDvYRzCWNUybr95cQUtBKiROGVIBrp8sFus+iFQ4CidnwJhuwOaDUReBGgOM4liA6IDsRx55pCNIAKZPpEwXyYwo+NpZXr5GQa57TM+gIWwxhza1tfaa/v1PZEnA+MY5MVXhTdgpEHHMR9vQtm27gV9//dl3dR3vwk+WnmTKC9dL8igX+fVrkQbiUVX9yNLSbSRR2OJJBZJO1OF445131lr1+i25Xm/RdsyX17PfU7Bz6667Cj8jlUWipILXm4e+XeKJKpIgfWBMieB8vgSpcMqdd1523rfffntxOBzk2jhm0sgZIRV2mlSIVn8QUkH7HZJPgoAgIAgIAoKAINDCEBBSoYU9MJnuXo8ABRznw86EcSdzIEyT995SEECUgAXVH6wI+2cOe72yj3XrYGj/ov33P3BUdXXlCyAVGAoezVv/Fb8flLDep4cMGfLE+++/v6a8vJy764ekwiMTUoElJTEWxfFIZKRsSULpSSSwVOhJsIUwEkJdISL4v6ysLJvP53sPoopca7Qx5YUilaNg03gQlSr6gYR4u7LSqyBVgNdTf4HtQxhLkbaBRUiUFNoHvMd0GEkGEhvjULqytqIimA2hwW1YG/UbkrVNONjW4XCGIChoiktDYV9WJiD5odEiWLLk8yyDocLWs2fPtDogS5cuRUqDp1EpDcuXL6feQ6gxegLLln3cWlEqfb1799ZoKiQuECKX+kWLlrcBBpXpRDuhbWFMoW2hGbqBKJCkACd5ZlECSkiFBl5KOSwICAKCgCAgCAgCLQMBIRVaxnOSWf71EGDVA4aoM2yfDuZ/WxoEDOEuLS3F7r/Dj8oDqttdrlHO53rOOuusqVDYH+VyucMWizmE/lY4gBDpi3SdCWPEAiM4/gUbD8uCsJ+CsoPzi4qKKIQY2Y1vqDUhqTAJc7gFRkLiQFjE0Xa5crtYrYbPUHpyQ21tDdcRjRQgCUFnnaKJh7EvHdR5894+5OWXp74HUsGKQ31hK2EjYa/ComRFOu0DkiNzYb05j/btDzlr8uTnfx8xYqjb691G7YQjYCRuqAHBcSkAyfaox+NxoDLE2vXrf70dn5lOweiIwfH3ruurY8TI3qiT0ISkAnGnHgaf72tRXPlT0h/i0ZDfBQFBQBAQBAQBQaC5IyCkQnN/QjK/vzICQ7H4l2B0MO+A1Suv2JzBoUNvNmdRGyFlu/DCIZutVpsOqvi6qqpKHRTxq1k+0W53vAFHnBjoQCK8dtdd9996883XrkNfM1IFdNXVVZVz585tHwo56kVB+Hx+xeUKq+FwGCSFOwS1fY2mAso7qgcccIDmOq/X6yovN4QOOMCFwAKf+nmCOkKnTpVqcXFx5JqcnH1b6/W1flQKiOzejx079vBt20o+R7lGHUpQzkL5yYt3LHq18bbbhjy4efOm//P7A3OQUjA8DgyWbKRzH/k7HN31HjlyaMdt27a9hUNuGCtKMJXhYxiFHlk1I1KCsxHaB4yEeAJ4WVA54bOSkpKu4XCI96NuBQkDjh+NCuH4r59//vlvjBlzVahfv1NZ5SLaopESJCSo/xBpQirsdPrDAMD4NqxexI2QCnFvn/wqCAgCgoAgIAgIAs0eASEVmv0jkgn+xRHogPUzDJ5ihRqnrrnjQseoqqrKtn79CdUFBR/q4cgbE+fMMoFnnHHGrwi7b52Tk/Pixo0bx4JUgGOu16EUpaeuWoAFx7aiLOXRzz77bI/y8oo5IBVUEBAVc+Ys7oDSe/X+jlmtfgPup1cUi8NoNAfM5og+QKyBwKh3DQgCkjckN6jKn7L5/bqCYDAcQFCFJp3goovOXUtCpH37gy+8996HPjAaXbiPP2/cuPOmVlVVMzWCpIkCKwUBkY/KBR9Pnz7vnHDYqwYCbrPVqveEQr7Kp5566IBPPvlkcigUOspksqxEJEdhaWnJoxC0nPraa/NvU1WTFUUPnH6/UmEwmEhORBpIFBVrj0WE3HbbbR1/+239PUir6FFV5VVw/QMzZ85k9IFuzpw5jtmzZ5+PZ/QPzJnpEjo76jOiCkcJsF2Rl5f33GWXXbbyoYcemohIi7/hPm+//vqHI6L3IqmBR2UKBJyaKg0mkwfzYQDGHw2kUKRMJMpqajRCcL9wcfFpGnKHqQcmky1QWnq8pqLDiBH62DqjI++Oig5NGKnAZfBdY8oPv+eMXIk0IRVSfv3kpCAgCAgCgoAgIAg0MwSEVGhmD0SmIwgkQYBOB/Pj+8NiVRCaO1KZOEbHH3/8yffdd9/PIBFY9YC7/wzh50+mDFwOuxrGXfLJ++2335VwTh8tKyvjLjv1JibDmAZBx1iT359JecJ4TQXm4Cfie/fdd+tRRjJy3OHYxxMOG0IWi1dToWPUqDHner0VFJqEg+68fvz4m6adeWYP5xVXjBm8adPGpxDFAFJhx8ggQz4dOHDgsHHjxnlJcjCVwGRyukOh6kqWSWSfYcOGPYCSkaj0sCOg4Mgjj+kxceKDP/h8YZvbrXckkgqIyOA40eiDyDWqarMaDKorHHaWGwylMcfcaPTog8EdfefOLcxfvPjtyxUl3B06EO0rKirqRZjk5eVPfPLJ56ZGcVHVkMNkcljC4UDaco5Go+qy4C0Gz6PRZUjEeAcuajbmgGWE48tqJusKAsiaYzTW1vh8hpREkNvt0vv9oRzMtRLpNsH4wQwGn4asUBQbHo2arSiOKr2+LDYuCBDV77dqUnhAAOGZ2dwWi68yELClrNaS7Jmdd97AQjyDM0k05ebmX/fcczMi746ihIwGQ024V69eactqJgVGDgoCgoAgIAgIAoKAINCECAip0IRgy60EgZ1EICruR30FCjimddB28n47dXkmpEIDofTRnHMKFK6GRXa7c3JyV2HnfvHvv6/vjo9MCWAYf7Txb1qUkGCIfj52+9XGOGeZCDWy8gGiLPxdumiqKUTn8AN+OZQfECXx5ttvL7vq3Xfn1j722GMrcCiin4BG5f/D4wFOIfrHqhcsOUri5A1e08j0h8jwmfSNq+hgwqWMkIlU4UCUwrO5uW3vmTx5fYy0yc39LNtiMViKiroWx69Dp5tthO6F5n8Ly1+yD0tgxvdlpEpJiUXT12KpzkPARKiiwqkRX1QUnzE/X3un6upwvs2m84EFSPldQBSKEVxLjk5nqnY6VU11D56LHxXpNEZktWTr9aYaCDvG+lZVGfU28DPxfZGFYw4GFTfIiipGV2hnp/3UEBE0fHi/FYgwOQTEQnjw4KFdxoy5okRIhVRIyjlBQBAQBAQBQUAQaG4ICKnQ3J6IzEcQSI0AdRVugjFUegis2VaG2AlSgSKGdKBZBeBoGJxB3UUwkio6jyeLKQThiorye/HxYRjLHo6GcWeb1RQYzcEKCDcsXrzYNGXKlOx58+atwed/wBrUpUhDFGieSpq+jCxhFYbHDQZjR1R1qAiFwveVl5c+jmNPwEgSTIQxnSXWdrKSgGZ+8R/+JKlATQVGxvynbqx6/ytEU2GnNRXiH9Mrde8uiZwBmXx3GnzwckIQEAQEAUFAEBAEBIEmQkBIhSYCWm4jCOxCBFgVgs4xdQL6wFbtwrF32VDvvLPWardvMqcr4ccbLlq0Mpc6COhbgo8vw0gSsFGo8G7Y7zCG2aNCY3YV0hNcSDNgLv45sAV1eJBsiW8BkAr7x5EKlF48vqEF7kJSIXoLl8lkfg4VFc5HuobO7/el/HvbDEkFkiPR8H9WKdC8Z0Iq7FJSge8M0zAqYdlCKuyyP0MykCAgCAgCgoAgIAg0AQJCKjQByHILQWA3IMAyk6wMwVD/m2GaXe/dcL+Mh4TTacNFpsaQCgnaB91w3QcwOrXDYEfB7oJF0j8YqQDNgSUlJduY/uCAkSxgOkEnGMUQGTYf0QSAVsNZcOhDq1evLsLHL1MtovGkgqr/6KMVLpvN5uvatasmPz9x/FWrVpn79OlbBuHDELQRslPdnySMXr8l1+st2j5ixIiUofR/RB8UFaNvPQHD+PvsRKQCh9kGiyYd5OH3WPqCkAq7hVRgSVKnkAoZ/7mRCwQBQUAQEAQEAUFgDyIgpMIeBF9uLQjsJAIUJmSefnsYQ/65u5/SGd3J+2V0+U6QCon3oVhjNM2jHKQCqg7oK5H+0BfHn4NF8v7rWi/8/A7GCI5X8/PzIWroOwwVDng65d+7xpIKFHFcsWKF67vvbL4rrkhNKrhcrv+zWKyPoTTmFFSjYGnIBlsmzv/8+R+5rdawK6H0Y9KxM+m7ZMnnWQZDha1nz558p+bA2sYNyrKc42HTeGzp0qUgGTy6Xr1OSCsmuHz5cqayhHr06FGW7iVCdEkBhSpBRqUVgNwd1R/w3pog/NgqK8tc3q1bN43+QuLc/yCC8kAEJdXXiF2S5vlSiJRpPNSnaC2kQrq3RM4LAoKAICAICAKCQHNCQEiF5vQ0ZC6CQOYIcDefzt9gGHfi6VRrxPAyH3LXXEFSAVUNzJs2baoZPnw4UxU0pQN5F5ADkWMZVGmYlJ2dcwvEF3XY/SfRwHQGajBw7RRsjGpNdMbvM/fbb/+XUcnguMpKL0URWTKyAdKl8dEHmZAKVqv1Y6fTdeKxxx6TDyc8pfOdCakQJ6hI7YOUrZF9J2CQDhBOPBiih7nbt29n1AcbRUE/hK2F/RvGqAVifeEdd9xbffrpfWoaQypkQhRk0nd3kAp/Jg0Fgo7bQIJoyosmPpSE53sBzv8TdgAsXvzxDny+T0iFdG+1nBcEBAFBQBAQBASB5oSAkArN6WnIXASBP4/Ao7j0bzCG+Z8O++XPD7Vrrow6Ro0ZDdEEKNFotiiKzmc2BxWo4WsIiGg5v4cf/me7b775clU4HER5Qp+uTZu2oydPfuXtm2++putPP/0wR1WVWCUIEBYVkyY93OOww44sPfvs3hv1euPKjh07XFNaWnrA9OnTl3JeUP5XKyvditVq0hsM22y1tTm1mzfrgjk5v2hKB7JvlBiZPVtnyMlZ5TKbq/zFxafF0h+GD9epLA0Yv16QCl+gUkWX116b5unfv3/Ksod7kFRguoiH80ZkBVNLAsCI5Ay1LBgBE20ksEgsXAazQNuiZt999x+zevW3s9M940yIgkz6NhdSwevtgTQUfaPSUAYOPPOrcDhU0ABmJG8OEVIh3Rsl5wUBQUAQEAQEAUGgOSHtOOp5AAAgAElEQVQgpEJzehoyF0Fg5xCgzgLr3NOxvRhGAcM92goLCyPl+goKCvRr1mjLDPJ4To5N3wXJC6WlYSeIAqPZ7PPX1FgNcNg1f5viy/nddtt1V/3++6/Xg1SoHjTo3F4swcexKPR49dVXD/z999+nIJrABud4VWHhm8DB4BsypP9as9nyo6IoBTQ4++/dccc/x3bo0DESuYDdeb3RqLNXVwcrcnPNKZ3/mpoag9HoyFdVgw+kRD3ygePNnVuY/9Zbb94fDAYGIbKi+LnnXu3q8/ljTid2ttVAIKC5FhoNVr/f4gLBUa7X10KDwVpvbIyhuFxhFaSLU1U9VpNJW6KRJInD4dBch74urNmKoBFNpAS0JhS/P08dPrzH5yBjDjMYDL+2abPPO88889K/AgGnpq/J5MHcf468S5dddlmnrVu3fo00FJIo4erqqpcuvPDCG4cNGxbBEgRQGGSLhhTyeJYXsORiaenxmpSGZI74X4BU+AGkAjU/mApCLZAbYethrFDC49+CVDiuvLzc2r17dwo3ShMEBAFBQBAQBAQBQaBZIyCkQrN+PDI5QSBjBLriisUwM+wMWLOsDJG4qoULF1JwUTd48GCWhUzZ4pzOt9CR4oGHJVwQq1qQm5unCwT8a6CpMAJ9mC7BHHkKSLJ92bFjx2733fcTwtZXG3NyykEUuCp69z6yZvbs2fEh6ZHOUWKkU6dKYzhszfN6jT6TyRjLubdat+udTmfkukGDBj0IYcYroaew9fjjT77+5puvXwxnO5Z64fWa9HZ7reYeyOO3q6rRAee/nOQBOIZ6cyBxAm0GvaJ4HCAmbIFAlSbVxWj06EFkaK5DP6uimJzgMJKmxUyd+nS7//3vg1eQUnJIfn7ewqeffvXmcDjQoJ7Bo48+cOj119/848cfL283bdpLz5aVlR0J4uSByZNfZMnMpM1oVLONRhN4lHDa58u+er3BHwqpGj0Dg8EEYiOijRFrRqM9HxEo1aFQVUrtA0WxgTdSsxXFUaXXl8VIo2gETPyYoZDPYrdbXHp9oCoQsKXUKPH5wja3W+/w+5WKHfOr36JEEEgbeyBgtyMLqGLx4jnWAQMG1MMC7/96EGIezOtTvINnY7S0uhK8IyNm0kVKNPRs5LggIAgIAoKAICAICAI7i4CQCjuLoFwvCDQ/BChs+D6MofmsnLC1+U1RO6PFi792lpevUVDJIKVzyKviSAXqCZAguB6WWP2CxMJjIBXG+3y1OkQXMN+dkRz3wFgecQmsd93PPkajeWFeXu4hL7zwn2MGD+6a0vEtLFSN3HkPBp0VKfqej7FnIlpCadt238lTpky+qbmlP0ycqBo6d/5DvPKCCyxznE7HOSAIXnv44V/HaJ/QbOMll1xyLSIh7obT64CHvuCCC0bdfd55F28566xeX+JY6wMPPPDgJ554YiN0GQwlJRbN/xaLpToP7nSoosLJVItYUxSfMT9aW6LuaGWlMc9srg4icoMlU2MN945EvcS3UMiYC+ffj/lQRLLBFgo5jMFgFcgKUw1Iltg7Fh8BE704SirU1gaqGF2Ratz0pIIXETTWCBGE4BmrwaC6EGRSbjCUJiUgQCS0euONN1bgffTg3Vk7ffq0Y1Pdn+dAQulLEKtz9tkS1ZAOKzkvCAgCgoAgIAgIArsHASEVdg+uMqogsKcR6IkJvAtjSDXLLGq3ePf07BLuD1FHlsYMQeyOJfVStoTweDqTjHI4FbY87kKKN25FOP8yr7fiFJAKPMWxKZD3OowpE1/D+sMWGgzGwXCGdaefPqD13LnTqMDfYCss/N7i8WzPU9V9Svv375gqVeJIOHxfu90eXQsQaoysNycn530QBKcj9P49fBwD+70OiFvx8/6635naoAf5UHr00ccN/OCDJfviM8VCN8MOgtVzxDNJacikb0vUVGiM/gIiXqqsVpuztHQ7NS34zjbYMqmykmocOScICAKCgCAgCAgCgsCfRUBIhT+LnFwnCDR/BEZiiq/C3oENaM7TbQSpwPKZzEEPLF68AiUHA9GSg7fj2L0wlpFk6gcd2s9gjEZYd+ihXSZv3vz7IK/Xe3rd+un43lKHC6sYkFzobTZbb27TpvURxcXFF/v9vutwjM5c0giPTKoDIIx9qt3uuKympnoGxCivwJgNkjt7UKgx9mrgOWSPHDlyEnQpLsdBht4zpeEc2DFx7w//b4yEpsKr0FQIoLTnXHxmZAYbhTLrrTEToiCTvnsrqYColg6ffvrZ99u3l7BiCatE3BWHv+ZXIRUaQkaOCwKCgCAgCAgCgkBTISCkQlMhLfcRBPYMAs/jtuNgr8DG7JkppL9rGlKhA0agSiArW+yT4EgOxTHukrNR7K4fjKkN+yGHXYfddFSJqF1TW1vDiA2mP5BIYEg5nTRWN2ApxSsQUZB10EEdJv3227rbkPjPyAfqLyD/XfcI7Nn4FWRCKnTt2vWADRs2Lisr234wNAs2YpyBdWPXAwXOtBO5/56+fXtsTawikdi5kWUiI5dl0pekAtZv6dOnzxG4lIRU27p7E2OSMSRtItELnTsfMXzLls13Ym3sy/Yw7O/1FoYDmRAFmfTdW0kFPrPbb5/Q/YMPlr4N+KiRwYob/C7Xa0IqJENFjgkCgoAgIAgIAoJAUyIgpEJToi33EgT2DAIs+TcM9i8Yw9ibXWtEpEK0msDZ0EmYX6eT8DkWcjyM2hGmuEVNwe99kdLQnikNqHKgQ/QBIxK4m74srh931GmXI399HgiInxFRMBmijh1x7Oq6fqykcBGMGhUkNU4DqfCJXu/MVdVqpD80rkzkWWf17R0I1D5Xd7/u+Plj4kPI3Pm3wPk/OWWqBu+xZMnnWQZDha1nz55ptTWWLl0K4UuPrlevE6LVH8bW4Tstcb7Lly9vhWOhHj16fIKfxIxtpyMVli1b1lpRsny9ex+n0V9IvD/SNPSLFi1vA42ESqTNpEzvwftlghBmq6wsc3m3bt1S6nZkQhplEl2SSd+4d4H4M1KB7U7YfYk4CKmQiIh8FgQEAUFAEBAEBIGmRkBIhaZGXO4nCDQ9AhQtZErA4TDueL7Y9FNIfUc6USAA/F26dEkljEdhxcWs6FBHKnBQEiYeWF8Yd8pvqrvTGIjdDcvK8gyqIxWoveCEUVE/WmqTjjJLb34JMb2tTqerX2WlVwdBQBIQq2HUaWDjtUyJICmwNisr6+HXX1+40Ost2g5hyZRCfgmOJNMICmGfwk6Daa7NnFSIRBSkJRXiog/S9l269FNW04gnFRp8cHERBQzRJ+HCljTVpiVFH+wuUmH+/I/cVmvY1a/fqRQYTdkS3gWm+ESJBb6zo+MvFlIhHZpyXhAQBAQBQUAQEAR2NwJCKuxuhGV8QaB5IEAhRAoT7gc7HbayeUxrxyy4640yjcZAoJyRAbGGFAao5JMzgHDCvbd3/OKLT1e63W46/j6cew1RBZeiRF/kPD5vcblcT1RUeCepqqLD74+0b3/w7z/++MNjKCupC4d3DJ2bmz9w6tT5Hzz22IScFSuWTUNawhkgFVYfffQJd3/zzedjkS7RF9UE5imK0ge74WZFUQ34aUJKwm/4eSCqEujatTvw1rvvLvy3Tvd9GMRCUiV/3ivJ7nQ07eJjnCZJEtthb8GkArUXWFWDO+lsB8CiAo+RA0IqZJaGkuRdoCbKPBgJwt9gFMSMNCEVokjIT0FAEBAEBAFBQBDYUwgIqbCnkJf7CgJNj0C01CTvnDQEv+mntOOOb721PMflCrNkIEs/Rlqycn/Dh/f72OFwHhwMBhCt4CORgJ7RzAh4XBbLyvbt2/9r7dpfXtPrde5OnTo/XFpaom7dWqTJ9Z8xY15UK0A3evSI+SAQjh8w4OwLL7xw5P9Gjz6vELoCJ0FnYRXIi64gGDaGw2GSMZFmMplAWLhDSJe4+v77H1mYDDOzOajgGhUEhNXvt7isVlO5z7ejjOC4cePu9norr8Q4H77++n+oCRFp4bDeYTDU2PR6e2n8mFarPzKW9j52F4gSMypWlgWDLtXh8GvIGPYtLbVF7ofyjFnAwhQIOKMpDXXr8OA8pSr+aKg6kMtPiO7QzAGCk+Hi4tM0c2BZTZZcLC09vvyCC8xFIFwixSEVJcy0Ba4rlmoipMJOkwqElmKlG2AkFpjO9AYPCqmg/WbIJ0FAEBAEBAFBQBBoegSEVGh6zOWOgsCeRCBaapLOyWGwlOH7TTXRRqY/cDpD8/LyX4HworOuTGSyKbahX2w0mrajRKL3pZfebTd4cNcaEBBwivUkImY6HNkTn3+++JcOHb4wnH322YeVlZWtAFHgz8vLHfLII498MmTIkKlw5EehL3bh9dnRmyBaAaX+rGE42QoqSuTg8/zjjz/ulvvuu29T/ERqaqwGs7lKjzx+u6oaHSAoyk2mmlhEw7Bhw18EcTGkdet9xk2Z8up8XpuCVDAgeiLhb7XNieAJK6ZTCtJDHwyaya4kbaoacphMDks4HGBEQcpmNKouC1xW3C5tCVL0zQbGWEa45qKLzl3PqI6Cgtb/2LatGNod+ur+/QedfvHFl0RC/dlXrzf4QyFVo2dgMJiAifZWRqM9X683VodCVSm1DyBqiaWr2YriqNLry2KlPfFsVL/fqiFZQiGfxWTSuy0WtTIQsMW9816SRJpIEwpVmkxOdyhUXQmSKuX3A++HPRCwQ9BTrYh/vslAxvuEZ+axmkxawgbEFUghh2a+6OsC0WXFe6MhgkaNGtWjqKjoLY6fm5s7ctasWQtwPdJP3LpWrWzedM+X5zt37hzEe5tAUjXmSukjCAgCgoAgIAgIAoJAcgSEVJA3QxD46yFAfQBWNeBOcp/msPzGkgoU5xs69PwTFy16ayp206NVB7gEphOcBOMueQEsAIfsNbfbc1F2dtYJ69ato6YEd3pZwYDrZ0SEObp26CScZzKZX/Z6K2xw0nj4adi+MOogPAk7FMad4SesVpvliCOOuvDLL7+4MBwOMiydzjpxXJWIZQpxPkYE0GH8L4z6Cn+2SkODOgmFhYWI/BgO5/OzbIvFYCkq6prQd7YRqSSa/wEUoORcKEIZvxboXRhKSiyavhZLdR7c6VBFhbNi+PBTihANsbWw8H9HjRnT7++1tdUTkX5y87x58yiaCaFMPYQta0OI3NA4vsCa0SmaFgoZc1Gp0g/GgFoWDbZQyGEMBqtAVphqINYYIyCSRbiQVLDbLa7a2kAVoyviB1WUcs0ccF+kvJg8IEAqjUjISTUHVbVZwVW5wBeUGww7IlEaaoricWCetkCgSoOt0egBKRTQkELoZ8UcnIGAounLsa+8csyt0P74G35Vzjyzz8njx/9tK1J7QEzoWXI1bSstLQ0PHjy4Jm1H6SAICAKCgCAgCAgCgkAjERBSoZFASTdBYC9D4GWsh4JvLKnIfPg92hpLKhQWqkaG3QeDzgpEH1yCSd8Aa58w+Y/weWh2dn4Xo1G3pKqq8nu/398Jx8bDKFJJXQOWi4xVwqA436RJD/b65JMVE9H3uLrxSCywCgQdMIo87g/bAFIBKROXHtmr15OrR4zQk3RguUU6wNQS0DiBKUgFikB+WHftcN6vhWsqLMYSGAVDcoVYMfoi9m5J+kNmz7cR7wLxZYnUBUh/GF1XBjStEOfChQtZLlUnpELCXwz5KAgIAoKAICAICAI7hYCQCjsFn1wsCLRoBH7A7A+GjYTN2pMroRO1adMmf7pqCgmkQnS3NSp+yCXQqedu+9pevXp1W7Nm7cNFRZvH1EUfMOWjXbJ1Jij+0ylmOoMtri8rHLBtAqmQj8iGH556qugIkArcnX4ZFlXk/x6/M989UjIyBakQnTPnS3JkQSMcydh0MqnokEnfP1n9gZEaxJwVMxgNEm2M4mA1CBFqBAaZPN9G9IVAaaQayTt4vhcKqZDsWy3HBAFBQBAQBAQBQaCpEBBSoamQlvsIAs0PATqA38HoMJ8AizjCTd2Y0rBixQrXd9/ZfFdc0TWSe9BQa4BUYHemJ4yAIZ9fdyPsfmgfrJg/f8mwIUP63gdNAjrubJV162XlBaYeRFph4Uq7xxPMRtj5ttNPP52pEdx1f6iub2f87AWLCA86HO63bDbLwPLysi+R994fh7bCSMww4mAwjMTCsbAAduidyP339O3bYyvy2OPz5lmN4yUYCQimbHSCI1lTWdm4koOZEAWZ9N0JUoHQdIOtqIM0Rijws0Qq7HJS4QHA+g/YFDzf24RUiH6T5acgIAgIAoKAICAI7AkEhFTYE6jLPQWB5oMAw/D/A6NaHp3nejncu3uqu4hUSJzm89BUGAdRx48HDhzQ54UXXjgDHf4JYwUMtiWwmJ5EiogC9iUBoCn9eOGFFz+4fv2vV+L4RtjJsGgJRaZLPAUjYTEQRIE+DVHAEPaIUCOcwxxoBFr69Dk5bRj7Duffq0M0hkbIL9mzWrp0Kfp60PeEtH1Z2hNjhHr06JE2P3/Zso9bK0qlr3fv3iRFoo1EFfH6JX4uy5YtQ98s9D0uvm+96fJdWLRoeRuQO5Ugd1KKRaYgmOqNmxCJEhN1TIZXJn3TvDea4RsRfRDr34i+N6EzSa+1eG9OEFIh2ZOUY4KAICAICAKCgCDQVAgIqdBUSMt9BIHmiwAd4SdgjFo4qqmnmRmpUGjxeNrkqeo+pf37d0zpHDocrqmo6HgZxBe/D4VCFHE8EbYURqedYo5uWMRx/ZPO4cW49EEYIxBegdHRIynzPxhLdq6bNGnSCccc093Sr9+pkSoISRpLXXIMXb9+/Q6/4YYbtvXp06eRpALCJxpBFOxk9EGDr8O77/53H7fbWNW9e3dGf6Rsje2bCVGQSd9MiIKVK1faKyo0USsNru1PvjcNvQux++yILklLMPlwgfWoo47q+dBDD33XmPdGNBXSvalyXhAQBAQBQUAQEAT+DAJCKvwZ1OQaQWDvQ4A5/hTWmwuLCAc2VYuSCrwfy+tVVlZqyuvxeG1tvlpQ4FdZPi8ctjqMRn8NIhH8rVq1qtfX5/Opn38O1cQDQvb/+7/Rt2/cuOEfKP333OzZs68566yz6IhFGiof9J87d+7S4uLTVGRKYEyDp6bGsw0BGzEV/9Wr71YnTpyouUfCLvJvGCqq07AOv0fLdC7A74NRKhDVF/JnYg5j8DlZJQHu6v8Ky0epvwGPPfbYqsY4h5kQBZn03R1pCsS6JZEKmRAFmfRtRPRB7CvXyJSVSFQMqmzo8F3woSzqcnxmGg7TcZI2IRWa6q+a3EcQEAQEAUFAEPhrISCkwl/rectqBYFUCDyDk1fAuOtOJ7jJ2qpVq8wgEyKl/fBTU16Px8rLrfr997foKyrM+qysoBU//fipwplq8G9YVZXBXFj48jELFrz5WjgcanP66b26ffXVqnMqKsqpuaBDasTdTzwx9QX+DkIB5SWNWQaDrhTERT2iIh4I9LEpigEq+krpmjU/mP/1r4mTEAlxJK473OPxPPX888//02DIDp933oCFKE/YDXPU1dTUrMnJyX1q6tQZMzmW1epXwuGwyt9BWhyI9f/X4XAG8/Ly5hYVbcm69NJLrxswYEBEiLK21q54PKFI32gLBk1Z/N1sDmnSCVBmU/H78zR9HY5ADvvW1Fg0KQ0mU3GSEoj2ViyjiLlpxrXb7WGSL/FzyMlZ0dpsDtbguCZSoU68UvPuCKmQmaZCI0kFYvwo3rmL8Z7lglTg94bPdDbsgmRfXiEVkqEixwQBQUAQEAQEAUFgZxEQUmFnEZTrBYG9C4GVWA5TBagX8GzLXJqqV+H+zp692nzJJSf6EbmAZaggDoxr5s+ff9Rll13Wqbi4eB4iJNpbLNYpffsOmfjNN5/3O+WU7r8MGXLJNwaDLeZsW60mvdNZpSE54HC7MKTN6TSWeL0mvd1eGzmPKIi1GNM+fvz4Q/r0GRZJzdiwYW3WnXfe/AuIkgiUcM5fnT59wQ0gFQwQj4z9/b3lllvO2LKlaJbJZAKp4o3MdcyYMWf17du33GKxGHw+g+ZvtdGoMsJBFw7rU+oOsI/RaHHp9UF9KKSmTVPAuNlGowkp+uFoZY0GXwGLxZYbCvlqFEUXi/5oqLPZbM0xGmtrsA5NyorB4NMQGxC1xNLVbEVxVOn1ZbG+wE31+60askdRQka93pDl96s1Npsxbg5eHXDUjEvNAZPJ6Q6FqiuBZ7KIkdjUEdViDwTsKDmqVphMNbFxgkGX6nD4NXMAiWPHeCzTWA7yKAlJ8wcifG8g7GlFv7TaFnhnPSibana7w5q+yUgjs7k6S6/XmYYOHXR7KBQYh3ffhLsWzZnzUYfE5xEKldldruzQunX6tM+X115xxbEQLdVryKSW+TdBZi0ICAKCgCAgCAgCuxMBIRV2J7oytiDQ8hCg0N4aGCtC9IXFKiS0tKU8++wq89//fsa7VVVVR8OZoxglNRBegzFEnE75RzAKN3pRJtKTnZ3zyfbtJT+GQsGbcazBEPIUYexjcR0jH96EDSFe7HvXXfectGzZovb4yEgQNggn1hfEPOaYY05DWc1/g/BgmU8P7GMYKyrUaw2lNIDUMMyerdP8Xc/OXsn7IdqjW4Izu9rodm9I+B9gb5WVZQlUoMXfNDs721BSYtH0tdmQk6IafHD2NcSGoviM+fnaKVdXh/NtNp0PjIGmL6I7ItEp0RYKOYzBYFW2Xm8CUaDURo9XVRn10MfQkDtRUsFgUGtUNZ5UQAyJUq4ZNxBwm63WgIfECiMxkmEaPaaquJFBdYXDznKDoTRGFGDu+mDQrJkDI1yAgUevV0ujkScNjY31WBXF5AwElLRiqCZwVSaT0eLzaSNRko2tqiGHyeSwhMMBlvbUXXTRuRvwHpiGDbvgyHPPHVESfw3ngPShIH56U2EQPbdpkyE0YkS32HNozDXSRxAQBAQBQUAQEAT+eggIqfDXe+ayYkEgHQJ7vCJEugk25jxJhcMP99lOPvlk7Hrrkd6g+xDGKAwoLkQIEzq4V8EmgVRA5IETjnc5HNIwzx+fcA/u+rJc5HL0W5yVlf3p5s2bWE4ysbHs5JmwSKTHkiVLsrAzbUclgyJ8/gpGIcyFMFZ90LSEkPdoxAhLZN6a2DcTnYRM+oqmQmainU2tqTBxomro3FlLGuXmfpaNYBZLUVHXiMDnRRfZbkW6zz8RxbF05sxAv/h3hwQTAjWU0047LW20xIcffuikvsngwYMbFdXQmO+k9BEEBAFBQBAQBASBvRMBIRX2zucqqxIEdhaB8zHAdNjXMDriKXd3d/Zmu+P6BFIhGsLNiAWSAYxEYEnJb2AW6Bksstlsp9eRCkwTYKRAfJuGD4x0WADxxbNsNruutHT7l0mwycUxRnowEuJEEAUb4sr93YNjd8I+gP1fHbbD8PMN3iiBVNgfhzbUTaDe3+lMiIJM+gqp0LxJhWTfkwb0F5C2ECEfGHVzKOxSXst34dFH79//7bffHIiPz8NE1DEZqHJMEBAEBAFBQBAQBDJCQEiFjOCSzoLAXwqBSVjtLbBZsKTCb80ZjcLCQsu+++5rTVLykM49d/8Z1n0J7A04Zq5LLhk38bff1t2I0HEu62+wp+PWxzSE92A2EBAQWrTqysoiUezMsT8GRnIi2qJ9f3/44YdPOfLII3VxFR0ookci4S3YIFhMFDOJcxglIWLEQ/QGmRAFmfQVUmGvIRXex7tyesL304cIGwPebwvKrPIUUzv47n6b7Hssoo7N+a+bzE0QEAQEAUFAEGheCAip0Lyeh8xGEGhuCER39v+JibHsZItp33//vQWRB8lIBa6BWgqrYCQFzoH2wf+mTHm+42uvvUQCpWPdIqkrER+hESkTyRJ+sHeKiooYxUHShWOcUDdeFJ+IvgK0CJY/9NBDF0IccmPdCQt+MgKB2hUkFEheRHQGdjj/Xl2vXr2ioensS7FC6lqcFg/88uXLW0H1IDRoUA9NRYdkDyeTviA22kDnoLZ3794aTYVk4za2ogNLhi5atLwN8vgrkQaSUliysFA1ejzLCyBSWDF4cNeUYfeYqwnCj9CAMJd365Y67/+dd96x6vXOXFWtLu3fv79GLDJxbZmkNGTSdzeUlIxMPUWlCFYaYZWQNjCm71hAKvghRLkVhBgxOBzGqJxIJZH6OCykAKVO0h+SoSPHBAFBQBAQBAQBQSAeASEV5H0QBASBdAh8hw6dYHSUmQbQIloaUoFr6AqjBoK1U6dOAx9//Lkf+vU7dQs+s6wmRRXnwIbHLZYCj8+CULC73e4ZW7ZsuSiuLyMVqJcQ355H33FIl1gC8UVGJUQJCuopMGKBon8kFSJVNhqIKKAWA507TTpGJhEFmfRtLFHA+Ta2byZEQWZ9v7d4PNvzGkMUrFy50l5REcwGsbENxAZTAxpsmRAF8+d/5LZaw66+fXsUQbcjZZWEPUAq1Ftjwju2HB1OgS2BMRVI0yRSIdVbIucEAUFAEBAEBAFBIB4BIRXkfRAEBIF0CHBXneKF1PSnE8Id/mbfSCps3lxrD4W2aUoeFhQUKL/8cmykNOAll+Qc6fNVrbDbbbbDDjts3N///ukrq1fr1IkT9dtwmiTAfBhFF6OtJ4iCpSAKvgBRwOgB7rz/BONu8P/q+sdKcbZqVTA3EPAPQTEFVpqggGOUWODOMY8RWyr0HwuHL7Iz36vXCfEielHhR86X9yGxszIToiCTvo0lCjjPxvbNjChofKRCS4s+aIakAh8jiRC+f60Sv9BCKiQiIp8FAUFAEBAEBAFBoCEEhFSQd0MQEAQagwDTBVbAuMt7BOz3xly0J/vQKTKbs5KGdsfPa8KEW7qvX//rbI8n65cnnpjag+fGjbtwis/nO4uh+927n9rj6quv/8VgMCEHvUo3duy4b7ErXVBTU13Rvn37sb///vtI9D2HUgzUY5g7d0msoKLJpLivvHLs3agUMcpkMi2bO/cN6iNE2m233dbxu8+AUAQAACAASURBVO++mxEKhQ5GSPrPQ4YMHz1u3JUbzOY/ygjee++9BQhvf1dRVJaZjLRDDz2y04MPPlyLW4WYJhC/FpOpOFYC8Y/j9lYso4iSh5q+drs9DF5Es7uek7OitdkcrMFxhsXH2ogR+nrjCqmwo2RoZWXYVRfhkvJ1z6RvipSGevfIpG9CpAKFRxl5RE0Ffr81TUiFPfnXS+4tCAgCgoAgIAi0LASEVGhZz0tmKwjsSQRYNYG6AiyN2B3WrCtCNBSpUFmZbbDbLZq/fePHn/MwqjSMDwSC/ygsnDV55MiRV6Cc3iMgAhbtt99+9+FncNOmTde2bdv2xTPO6LP9gw+WXfjrr7/cABLBgBKTD9TU1FwJoiGrTZt9R0+e/Mrb0YdEUsGHOImLLho0DeTBKW3atL4Kwo0r4QhOg3YBc9p1qCTxMe59EqIflC5djrj0+utveTfxIT/66AOHfvXVqkdxzVGHHtp5yKRJ964Jh024LJy23J/RqGYbjY3rC+IEJQcNVT5fIKXuAOdnNltzjMbaGugaaPoaDD4NAaEoNiPnoCgOlPYsi/UFqaH6/dZIxEi0KUrIiFKIWX6/WmOzGeMiTLw6PAPNuKyqYTI53aFQdaUFdRJTfTFA2tgDAbsdtE+FyVQTGycYdKkOh18zh+rqajvGY8pJOcqBxvpWV7sUvz+kIWGsVr/L71dsOp2du/0pG/vq9YrN50vf12yuztLrdXhozrSlHxvqazJ5MPefNXPCu8rqJDqssfTss89ejfe3PSJvzp4xY8aixMmHwy5HTo4hhPc+7TvGa0eMGJGE0EqHipwXBAQBQUAQEAQEgb0BASEV9oanKGsQBJoOgUdxq+tg78AGNN1tM79TIzQVYoNyF/mcc879Ytu2rYwIoM7BOhhFKqON6yWpsh6EwNF1ZSIZ1UDdBTZiQZ0EZ93ncfj5YtzOMJ1Rlpo0w5jDHotYwO8fwx7Pzs55WlGUXCjzM62C4oyRhioWRko7nH++KaIF4HLldiosfKcShEWgtPT48rg54tfVRrd7Q8Lf9eSRChCRNJSUaMkVm602X1VrfH5/nkZQUVF8xvxY/MWOO1ZXh/NtNp0PjIGmL4gPzPePFgo5jMFgVbZebwJRoLDiRqRVVRn1NpuVuhKxFiUVDAa1RlXjSQWoYSrlmnEDAbfZag14QiG1kpEYWhy0n1QVNzKornDYWW4wlMacX8xdHwyaNXMwGg1mcEUeSCSUIrojpU4C1mMFt+HCvNM6/waDDuSDydmYvqoacphMDks4HEh4vvVXmUlfkDsuC+Q/a2v1VaNGDX8PRNehw4ZdcOS5546oR4pYLCaLqtaGUGrVmwrb6Dm8T/4uXbo0a6KxMeuQPoKAICAICAKCgCCQOQJCKmSOmVwhCPzVEaCq/PmwWDnE5ghIJqTCkiWfZz3++H2d3nprHiMxUIVB1w/GiAFT3dro+J8EqwCpcGAdqVCMz6NhL8NWw1imkhoMbCQkBiaEm59adzxKPMTDNmz//dt1rqgovwekQkOVNmIOLhw4ONnKz16vl3oP1F1osImmwq4pEzlx4kRD584TNP8zCwo+dJvNHsemTcdsTfcdyKRvbu5n2YgYsRQVdeU7lrI13Hc2CCa3Zr6sgMHBKG45ZMiQ50GaXIyojLvmzJnzYOJN7Pa8HIslpGzcuDEtYYLSrQ6QSUGIYGr0S9LNXc4LAoKAICAICAKCwN6BgJAKe8dzlFUIAk2NQFRAkE5tTJiwqSeR6n6ZkApxeen8m8iKC+/BqmGDYSQaWNmhHe+Xk5PzwYMPPjiyrkzkPBw6p24exIElHllmshR2dBLxxZ44vrRubJILjF5gZY3iQw/tcv3mzRung1RglASFMcfXjRO/TFamGJqbm3s4iI19qqoiQQK3wSY1hIWQCruGVEiGbyY6CZn0zUQnIZO+CSQXCTBWInkMdn3i+hqoRpL0NcMcXDgRElKhoW+hHBcEBAFBQBAQBPZuBIRU2Lufr6xOENhdCCCIWvcLjEHxLJeYcrd8d00i1bjvvLPWardvMsPR0YTnJ7smwTFbjD69YUxReAHGaAUSDazYgPQDN21aUdHmUXVjUeRubt15HmMoeSR1ol27dne98MLsyQkVHXiKVR9IBlwbnU9OTu5q5P5v2769hOkPbIklLWNTJ1Hw73//u9W7aDjYFjYERvKjXhNSQUiF6EvRQElJinKybCyjGHJgTAcpQ+TMqy+9NHtKkne33jsmpEKyb54cEwQEAUFAEBAE/joICKnw13nWslJBYFcjQGeauf/MUe8I4+58s2lwdJDDrjP9CVKB5MGPsDdhs2B07lkukukPBlSJiOTgI6LAjR8kLNifingUIaRmwt2wAtjVeXl5v77yyptdBw3qwQiGxBa9jv3PgKbCqchxh9ZArPAC70+yoF7D2trU1tpr+vc/EeKDuq9hFBY8BkaiR9Pi+qbMjWd4/0knndnaYMjy9ulzFKM0GmysirFo0fI20BSoTIcv7m+CmGOrrCxzebdu3WKaCg2sq9F9paTkDgR3IlKBOiAkojRaFfhM4Uq+5zqIjwaQkkNi7apU74OQCqnQkXOCgCAgCAgCgsDej4CQCnv/M5YVCgK7EwHqBFB48DPYmbBmI9SWCanw1lvLc1B80tSjR49tdWB9iJ9cWxvYJzBGFpwB+yiOVIjoJtT1p94BFfQZZUAyg6TEodQ+gNDdfUVFRbfjc6pUkf+gb/8dpIImsGIjrmOYOlMqYicSyjl2xTmmS3wJOzbxYbek0o+Fhd9bPJ7tecz579+/f8oKFCtXrrRXVASzQWxsA7EREbFsqC1cuArlRauzvN4excnKY8ZfRwcZJIi7b98eRXCqUwo1ZpLSQN0Og6HC1rNnz7T6C5kQBZn0bSCl4QSsf38Yy8R+WofFGbm5+ZNCoeCJIM9IGmbHv3+JOAupkOrtk3OCgCAgCAgCgsDej4CQCnv/M5YVCgK7G4F7cIM7YYxaoJOdNt1gd0+I45NUQElAM0viDR8+nM5hPQcx6jQmcbaGoj8jFNbCXoLdD6Mw5cKsrOxXsFPvhLPF2zCSgBEF0cboA1aKYOSGjqRCHFGwHocObGDtfvS1xPX9CP0YWcCKE2yavPckRMHL6EPRyF4wTSpKSyIVJPpgx8POhCjIpG8mOgnse9FFZ/1769YipvSQOOzTwLvL+YqmQkPgyHFBQBAQBAQBQeAvgICQCn+BhyxLFASaAIFncA+WUaRS/CUwOtZ7tEWFGhszCZ/P5wmHzRZF0fnM+BEOe9VRo0Y9i+PnQJhxYnV1dXe/3w+dBb1yyCGH3YmQ8MOgqUDl/EWzZr19Ee/h8/kVl2tHCcLzzz//JkQc3A71fZAKYd3AgQMOGjNmTKw8ILiOWFlD9h8xYsS5iqI+esAB7a779tuvX0FlB53D4brylVcWTRs+vMdnqqp0NpmMMxwOx7OvvvrqJ3Z7bqtQqLIWgvsRAuemm25q/dNPP60H2fH5jBlBpmnEWk7OitZmc7CmuPi0WF4Fq1/inpo5FBaqRo9neUEw6KwYPLhrTSrcMumbCVGQSd9Mog8y6ZtJ9EEmfTNx/ndX30xJBb4D0FTYhB9M+aHmQlLCUEiFxvyVkT6CgCAgCAgCgsDei4CQCnvvs5WVCQJNjQB397mrzzx/qsrvcWKhsLAwki9eUFCgX7NGW16Px3NybPouXSAGURp2hsNBo9ns89fU1Bjg9Otffvnl7Llz5zKtI3zllVceO23a9Jurq6uudTpd1YxUqKmp1nXq1Ln3pEmPM+1AZ7X6DbW1tbG/qXfddVfXTZs2/4fRB1dccflBJ598csxRVxRbYh470iRMWSAWgjfddN3Jv/227lWr1bbkpZdmjn766Uc7fPLJiiko/9eZ9zGZTN8OHXr+xH79zv3aYtHFSvhdcskFr/j9vt5Wq/W9O+7459gOHTpGUlEMBlMeyhNW+XyBlOkEbrdLX13ty9XrFW84rATjXx6DwachIDh/o1HNVhRHlV5fFhvXbrerfr+VOfmxFgr5LHa7xYX0/KpAwBaXHuPlWjTjslSnyeR0h0LVlSBsYn2DQZfqcPg144LosVssHmhJ+MoTSZrEF39HXwt1JzR9q6tdit8f0kSw4DlirorN57NTcDNlS9c3Pz+glpeXR+YNwLIwBwvekWiKTYNjs284jKer27V9nc4dJSWBR1r9k2jfvn373op3+BpE9fw8f/78w5NNGs+d33mfVH9I98bIeUFAEBAEBAFBYO9EQEiFvfO5yqoEgT2FAMP/GbpPFflLYdP21EQyue/ChQvpcOoGDx6cuEM/FocpVDcBxjSPrkh/oGijFdEK/Pv5Fox6Cd8kux8rLyxdutSEEpSb080nvkoDnEoILur3s1qdPV5+uXwVr73xxgPabNu27RGQC+ch3724Z8++p40ced6v0XEfeeQRF3bO3wYxcaLJZC6cNesDRoyArKjNV9Uan9+fp9llzs31aYgNRD0YAwEDnpup2ulUNYKKPBc//1DIYUSQRLZeb6qBpkGsb1WVUW+zWSNCltEWJRVqawNVJlM8qQBFQKVcM24g4DZbrQFPKKRWGjGb6BjAQx8MmjXjGo0Gs6oaPJA9KAUmKbUPMulrMFATw+RUlBCjblK2TPpaLEaH369YMd9kop2a+7BvOByyhMP6WHRLQxPJpC+IIFeEqqjVp01Riu970UVD1yBaxg09kSefeeblpOVL3W5jVffu3eOiYdKhJ+cFAUFAEBAEBAFBYG9BQEiFveVJyjoEgeaDAEUNKW5I8TdWNqAz3qxbClKB82ZFhfYwijD+9+ijuw5Zt+7nOdBUiHdyGZVxTV3f2FozKeeY0PdQDMIICO7knwyLJy2G5uXlz0JUwjakWFAck6KQ8Y3RFcfBWLJykmgqNFxSkhUvOneeoPk/WFDwodts9jg2bTomraBiur44r0dkQoQ4YfQBSROjsTxtBESmffX6fFMotDUtCaLX74hUoBBmui9kfN9x48Z1KSkpoYijAZEwVyECiBFJsSaRCunQlPOCgCAgCAgCgsDejYCQCnv385XVCQJ7CgE6L0thLHNIh/tiWFpHZk9NNg2pwCoQrAbBaIN96fxfe+21J/3444+sysBGMUcKM9IJPRgW2wXeCVKB4zKd5DUYFSG7w2LlIg8//Mirfv31l0cQxo595/9n7zrAnCi3dnrbZBvLgoB0bKBcu4IgilIUREFWiijiFcUKil0BRf25iooFFRVsNEFRRKVZQcGr2AUFRJHOAsv29OR/35DkJks2ycAGssv5nuc8u5k5880370wWzjvnvEf1ANcFux1GQT2ul90Q+KY/Q0iF6kmFWM+bEp0EJb6p0klQMu8BaiqEyAo+j3NhLOeI6gYhmgqH6y+XnFcQEAQEAUFAEEgPBIRUSI/7IKsQBOoqAhRwvB7G1ogFsJXpeKFvvbUkw2i0+QoKzo5K+49YK4Opy2GngSjYzHp/1I93xecs2DQYAy8SKe1h4ayCgyQVePpQFwoSGi1ggZIAEgV33XVzs19++WU5PvJNeKgUg0QOO0WExgT4PptMaroS8UUlvkrEF5X4KhFfVOKrhChQ4qsk+E+V70GSCnym2AGF3SDWwKBGsm8IqRDxjZNfBQFBQBAQBASBIxABIRWOwJsulywIHGIEBuB8L8OMML5Nn3yIz5/wdEkERSxH+Bn2C4iCi4OkQmS9+8fYx/aPY2As91gMG4mAviQY0LPmP24dO9bQ0G43V/bseSZbSUYO6lIw04NZC0PGjfNrzjpreQOIJ5Z269aNxMZ7wbkz8fMHGNt7zoD5NBpNdtu2J4148sk3ZnTr1r4iHhA4v87h0NQvLdUXxyFXAlOEfLOy9MVnn10tERPwVUIUKPFVQhQo8VVCFCjxTRVRoGTeGiAVeEv5HFOD5ChYoEQkie9PvEdP9gkCgoAgIAgIAoJALUdASIVafgNl+YJALUGAAo6fwprBpsBuSKd1JxkUPY01j2zbtu3wyZMnz0WmQiSpQB2JTTB2TcgIXpsPpEKTvn17bENHCQrYMeivdiQoU2DpQz1YPrIEvFVaP87CdhI3ofEXfjkeNkKr1T2QlZWVh3aY89G5Yjy2BUQfYw0lAX2qfFeuXGkuKXFnQ/xxF/BlCUe1QwlRwPsLwsTWvXunHehiEFfUUQlRoMRXSfCvxHfx4pW57DwCvBJqNdQQqRAi0B7HzbmbNyjJ70+82yn7BAFBQBAQBAQBQaAWIyCkQi2+ebJ0QaCWIWDFelnzfxaMHSIoMhjRYvDwXU2SQRHXvyM3t15G/fp5XdeuXftZlRUPwWeWQuhg/8C+AlFwZ79+Pf+C9gE6CqhGwSJLE6IOT0Aq3Avnx2A3g1R4qQqpQF2F62B8e3wejBkTAZw1Gq0Noo5/lpWVtnQ47AzSGQTGXEOqiAIl8yohCpT4Kgn+U+WrhChQ4ltDRMF+X744814E54/4fMM68cAkvz+H7wsuZxYEBAFBQBAQBASBlCIgpEJK4ZXJBQFBIAYCFD2kmOAC2CXpgBDaPtbT6TL1LlcxRejCA+UD6L7wvwSDG2+8+uKKirI30O6v6MEHJ7Rt1qyV02r9XzvD6667ruv27TtfQjvCPE7SvftFvUeNuuf7Hj06B1pKLl26NDBZUZGJXR2ixr7Wjxq0fjSGyyTefHNCxrBhw0rHjh2b8+OPP67DATaDwThv8OCrJlx0UcF6oxEFE2azt7Dw3MDb92HD6h1XWVnym9/vh8K/TwVSQZWdnQ2rd+Zff617Fy5NYMxYYJlG1FAS/KfKVwlRoMQ3VUSBknmVEAVKfA8DqcDnhs8vW2MGnnMhFdLhr5isQRAQBAQBQUAQOHwICKlw+LCXMwsCRzICFGxkxsLNsMOusfD++18w9maGQVTKvcdjCbQDjBzXXz/os9LS0pNQWvDi3Llvj0XLwKi/o/ffP6bThg3r3+ExzZq1mP70088/+H//N54ii6pOnbpsmjr1pREZGRl/TZz4PLUQwkOj0aG8QVvh8zkd3Dhs2KCXkV3Qa/z4x5u3atXGdeedt/bevn3r4yAMUNGQ7TvjjLO6Dh06fG3V9Q0fftXD5eVl/+Z2kCIqq9VGgmHJZZddMXLGjNc+8nq9Ldq0Obb/+PHjlkUey3aHVqvfZre7yrVaVziDBKSFH0RHFNni8TgMZrPBqla7yl0uU0S2SalKp9NFESYul8ug02XYPJ6KMmpRhM7pdlv9Foszal5kdJgNhkxkXDiK9Xr9fsRL5Hr3+RqYnRHlW1Fh9TmdnqgSB5QHYK0+k8NhjioRsNnKfLh/Ub44r1Wns5nt9qJdib6gSnzZJtLrNSCrxB41byQpFDpfbu532QaDw7BjR6fCRGvIzl7JshhVcfHZCVtK1pTvwIH6PXwOQVo9O3Om8/acnO9RXrLd3atXr+qETqMuI1EJSqJrlv2CgCAgCAgCgoAgkF4ICKmQXvdDViMIHCkIsJSAJRAnwKgHwLfoh20oedPKMoXLL79oZXl5+dFYMBXw/4ix8GHYNhWlEgzoX9q7d++IoA8zBB5isK/VGkbMmGF/JXRsvXrfNNRqnRXIOqD+gmrgQANacfoubNmyZetnn32W3TNU77zzjuHtt+c8g0D0GpYzIIDv+/HHH3+ye7ch/Ld88OCuD7hcjnt5jhCpAE2F8u7duxFr1QcffLBJp9N/+sEH89nNIjyqC/7Ly7Vqk8moifQNkQokIHS6SFIBK/YVRxExJCuMRlemx+MviyQrEGSr3W591LxarUaPbI1MyB4UgfyIq32gxBdQoPxEl4EMkoSBN33Var3V63Un1CjQaIzw9SXlazBoLchwMXi96kgtjpjPvN/vseh0Fvi6EvriOQJh4lYT30RfoJryHTVqxIDCwp1PgFjQgiBwWiwZf4LomjxlygsUE004TCaT49RTT6X+iAxBQBAQBAQBQUAQqAMICKlQB26iXIIgUEsRoLghuxXYYCfDKEZ4WIZSUuHGG4ee+tdffzHTYCvsGFgsbYgBIBVmIfhXQaiRwokkH1juMT94kTzmQlggY4BkxcCBfcaAgHgRH9mWMtQxgoQCu2aAZFCp2M5xzJh2I//+e8NEp9NRhE0Uv4zsLHESPrNTxT9arX5DVlbm+Q6H46vKyopzsG0ibDRsv9KTVJU0KJlXSUlDdb7jxo3TnHDC2Kh/2/Lzv7Tp9ZmWrVtPDnQrCI1WrX7QFBYWRhEben09ZCr4k8xUSN6XmQokWLTa4iiyoqwsW4Osj6j16vUVWRaLWVdSoklIgiBbJIfX4/cbWI4Qd9Sk72uvTbIuWjRvps/nO9tms1rcbjeec8ejzz339UPxFtGuncMEXzeEJQMZOTIEAUFAEBAEBAFBoPYjIKRC7b+HcgWCQG1G4FQsnoJvm2GnwOK2XUzVhSolFYJtIlm6QfHEN2BDg2ujaCLLOgJEQe/el53z2WdLFiFVn4Ekr48kwEYYiQCO9bB2MFf37heft3z555+BgCBRQe2DCbDbYBR55AhoIZBU2LVrWpPRo2/5zG6vbBncNxs/KdYYwi/QhhIlGutzcnLqQ2Lhjj17dk0N+vIHCY72PG9om5LgP1W+NUEqRFxj+Fcl2gep8lWik6DE9zBpKkTB3KZNm5E7dux4sqysjARNWMAx1r1Q8l2LdbxsEwQEAUFAEBAEBIH0Q0BIhfS7J7IiQeBIQ4DlDzNgzFroGBnoHiogGOjY7Y3dPXu2cSY6JzMKnE5teZ8+HZluvgTGbINQZwdmWzDQJ4lwFnwrhw+/stOmTZvY9pG19JcF51+Mn8zQ4KD+Qn/Oe8UVvZ8rKSnpF2cNb4BUuDai+wPJhN5Bf5IGAS2F4HgaNe8jQSpAp8F/z969e3KxnXNzzcxWCJw35JwqokDJvEIq7LsbtY1UWLJkSf5tt912xu+//84sHBIL7DDC78R+Q0iFON9u2SUICAKCgCAgCNRSBIRUqKU3TpYtCNQxBP4P13MPjDXZbM14SAffTkOp0dm2bdu4LS7nzJmjzcxsmO92Z5T07n1qZXCRv+MniQQG6KHSBmgmaAtvuWV0l4su6rqpW7duzF74GMZMBmYgvBr8SV2Dcgg3dnr33YU7QUCcCAKChAMHRQxJtFDkkYTEcdyIevSn3n9/yUSTybc3mELO83MfBS+ZPREemPdis9nyJoQlc10u5xTsuBXGa2R5BMskwkSEkuA/5FtaWm9PQUF8zJTMK6TCvltXG0kFinDieTRi+duDz1gowybykZROEVFoyAdBQBAQBAQBQaBuICCkQt24j3IVgkBdQOADXATfusdseZjKC0yeVPCDVFhelVRohbX9CNPDVsDO51rZzjE3N7coP79x5zVrflqNTWfDqMNALQnWk78New62CtoHH95yy+13ffzxh8Z161Yz+K+AvQZjGUNosCyiEYK3rSiVGHDjjcO/69mzJzMrmAXBbI/TYCRmmsOomfAwA/rvv/+tyfjxD8yFWCN1K8ZyO4xZCxTKDBAVHBB/fG3IkGufvuyyi9cF5404dfSvK1euNJeUuLNBbOxCIBnVMaPqQUp8lZAKfOPtcGhs3bt32pGom0CqShqWLl2FDgglpq5du0ZpNcQCTglRoMQ3HcofmKkQJBUoLMlnnaKgMbMVJFOh2q+V7BAEBAFBQBAQBGotAkIq1NpbJwsXBOocAnyL/x2MGgODYUztPyTjIEkFrpHaEJ8yNocxyL+apAL7VLpc7lfKy0tJJiyHMUvgRhiDf5ILDOxv0+uNXSF29x9oL6ggvhi6ZhIVnTlX0JflCi8YjUZkNli7o5PAAJRKkJgIkRqhcorQ8atR697nueemVs6d+0b51KlT12AHtRpCbTyJd7jcA+0RVVDwL0RXhUt37tzJlp/VDiXBf6p8U0UUKJlXSfCfKt80JBX4XG+D8f8XzND5NvJBElIh3jdL9gkCgoAgIAgIArUTASEVaud9k1ULAnUVAb5BZ/DLlpMdYOyCkPLBQJInKSoq8kaezGazsQQhPFyuHK3fX5IL4UMP3tLbEYiH/a+77rp//fPPP++jzR5aB/pMCM5VVqtNZbc7QCw4VXib7kMrxyk33TTiXpYt9O3b90WPx3MN2kK+0qLFsc/s2rXtNwgvqrBtAdopBnQSUELxGEiJ+/i7Wq35bNYsV7cRI/JJMkxFC8gn0dHhNpstr43DUd7G7bbPxHF5kevF2+OSDh06D7j77js+R/YBhSLZQSILFsoGYTeKi2BPIFPhbpRKXFdWVqqiOj+23c/tscBPFVGgZF4lwX+qfFNFFCiZNw1JBT4yzIZ5EMbvBzNkfg09R0IqpPzPmZxAEBAEBAFBQBA45AgIqXDIIZcTCgKCQAIEWCbwGYwp5cxaSHlHCGglGBBU66quC6RClXaDerXTqc7V6Qwuh6PI6wN3EHnM5MlPt1q58qv30GYvT6PRqHA820mSKKD+ggGEg65evbxxzz33ysvXXDPwDWQlXIjzzp8y5Y2bHn30wfs3bNgwAr4kEMry8vIefeaZKW/Omzcn7513ZgXIlS5dLjj71ltv3+J2+3IGDerzLUiEQN36zJnvNQqt4+mn/3Pczz//8BhIjArMhQyITM8FF3Tr0LfvgC2rVv3X8swzT3yG45o0adL42okTJ1LnITDY7vDmmwf/jqwKG9fAgbXNHDt2wl2tWx8f1f7P4fCabDa1xen0lWg0ujCxgnn9RqMziogBDmaXy4wMDn+JTlcZ9nW7rX6LJdoXmRpmECEWnLo4krCpqLD6nE4PW2yGB85jBU9jcjjMUS0abbYyn91uj/LFXGgTaUuyTWRsX2DhLSw8N2re3Nzvsg0Gh2HHjk6Fib7VNeHbv7/KV7XUI01JBcLBzBoKg5bAskP4xCMV8P3Y7/8kiUpbEuEu+wUBQUAQEAQEAUEg9QgIqZB6jOUMgoAgoByB63HICzCWFHRTfnhqjmDQs2LFCutvv5kce1+ZdgAAIABJREFU119/Kt/m7zcgjtjQ4XD+jWDIxPIHZBOgpMH9qd/v68pAH8F1BjIQ/sRcrfHZ1aBBg9PKy+2drVZL3+LivedA+4ARvQnB+Fyt1rAqL6/+yrKyknYVFeUvIYCft3Dhh9dWVPiyZs9+TTN37jvLME+Tc865oMndd99ajHMHSJDnnnsu+9NPPx2GjIk+BoOpvd1eXmGxWO5CAkJjzN8H209EJkXFggULWA4RGMh8MOh0GbYbb7z2ovLycnVxcfEz3I5yiwVvv73wmsgLJalgMnkyfD5tcSSpANJAjXmiiBi/32TUaPxWrzcDvv/LBNFqM9Vud7Qv1qTXalU2r1e9lwRFvLsIzgaEig5r8OxJdLc1GqMJBATW4I4iIGIdp8TX7/dYdDqLwet1UUsg7kiVr9lsQFaPExkx6oTkW6p8tVp/Nogwp8fjt0eCMGTI5V/jPrYAUbT89dffvoL7DAadQaNxOUH0UDck4cCD5jj11NjftYQHi4MgIAgIAoKAICAIHBIEhFQ4JDDLSQQBQeAAEKBI4ZUwdku49wCOr/FDkiEVgie1arW6XVlZWaYInQRmKwyFFcB6wULq+L9Bf6EdCYgqmgqR678KH9gho/iCCy44d/ToMch6qChCSUN3bGPHCQozspQhNF7HL1dTJwGZCqry8jI3gn0KSUYOkhcjYQwEp1Xp0nAstrFDRGj0wS8U0gwMJWUKNeE7btw4zQknjI369yo//0ubXp9p2br15CiRxFatftAUFhZWyTCph0wFf5KZCrF9y8qyNQjKo9aAuDjLYjHrSko0CYmNmvBFFoYG9zRqDeXlhmyj0efX6z3MCIg7UuXL7B2/346SIFNp5AJmzpyZ8frrr/+K700eiLTfFi1a1MHrNYCAcDggYhq13tWrV6v27m0VRSS1a+cwsRQn2OUk0eXJfkFAEBAEBAFBQBA4TAgIqXCYgJfTCgKCQFIIsKViexgD8XeTOiKFTgpIBdVRR7Wp7/WWfgkxxeMjxBcZyL8BY/bF0aGl6vUGb05O7pri4qIsBP9Nsf0b2FLY3TAKKpJUYMtIBNJ6VY8evTp99tmSLiAhHsG2VbBbYJHiimwX+TN9s7Nz/kIGRMt9MgkqpulfCLsM9mHwWG5XV9P6kXNThPIuWFhfoSaIgli3Scm8qdJJUDKvEu2DVPmmcflD5C0mgZAJKz3ppJNue/bZZ98HUZAwu0P0F1L4x0ymFgQEAUFAEBAEahABIRVqEEyZShAQBGocgZBwI+vsKfi2ocbPoGBCJaTCnDl+7a5d05qMHn3rO3Z7Bds9VjtCGQUolZjvcDiYFRBr/IGNx4V8g4KKv2Pb8bBHYQ9UOagr3hxf1br1Mf9du/b3yUFSYQd8cmBGGP/+sxVlPdjkakgFEgokFjjCxIKS4D9VvkqC/1T5poooUDJvLSEV2BGCuiD5OTk5/szMzOEQNX010VdPSIVECMl+QUAQEAQEAUEgPRAQUiE97oOsQhAQBKpHgG0V+db+Hxg7GCSsHU8VmBB01DZu3Bgp91srCwoKojpFVD0nxR8zMxvWu+GG67I2blzL4D9yfIEPXUIbIsoUSpCpsAnbv4LxutvCKJL4PYyilVmoTw90lQCp4ARR8By2jYbxmGZV14CgDEKGmpyhQwvq7dixYyj23xHhMxO/U7sigKfVmnnbO+98OKe0tN6egoK2bH0ZGv3xyys8N4z3oVuqiAIl86aKKFAyr5LgP1W+tYRUCD1Ls1DmM4BCoNDt+AsbmYVU7fdZSIWq32j5LAgIAoKAICAIpCcCQiqk532RVQkCgkA0AnfiI7UVFsPYAvGwDCWkQow3/yxfuBG2EdY8eAGsIS+FwOLErKzsjrt2FfYIZhRwN681H8YMjakw6h90MhpNH8NfBSFFlc8X5jV2BX2jcKkSpO9r6QClSFjob/9E/E5s7ZjX1K1bz05LlnzcFWKOD2Eb3y4zs4GjIYwkxPmwyfPnf32v0ei19ujReXvUCWN8gK8tWV8GkSBBbN27d9qRSPVfSfC/dOmqLI2mxNS1a9co/YVYa1fimyqiYPHilbnobqFBiUBCYclaRiqomjZt+sTevXtHlZWVsXMKr69+dc+QkAqJvl2yXxAQBAQBQUAQSA8EhFRIj/sgqxAEBIHECMyCC9P174NRtPCQj4MkFbheBvQkR3gdzCwI/A1Gh4XCU0894/pvv135XqidY/DimKXArAHWoy+EXZSXlz8EZMKb0Gpwer0eljFshDWHsQyCJRLhUYVUIKnBzAQO+v0Euw7GN8VWs9myDGRFq6KiokzMfy62rYWFSAUew/KHh2EmdJJQZWZmL9uxYxv94g4lwX+qfFMV/Kdq3nQgCpSsYcmSJfnIoHElo5MQ4bsMD86JMD7ft8P4fEYNIRUSfbtkvyAgCAgCgoAgkB4ICKmQHvdBViEICAKJEaBg4W+wFjB2OmCQfUhHiFRA4O1t2bJl6M2/KpZy/bHHlhntdlW22awqLyuzuXS6wnBaQZ8+fbZQER+GbAO/CtoH6NJg+wPzou2htwnaSc4A37ADpMEdaEXJa+S19oR91rVrr6s2bFh9z6ZNm25G8B/SUiBJMbsqGDHKCYjbONhQGGvcQ6MVMhX+jMiAmI4d18Io6khBx9B4H79cSlLBZDKrior2UCuCpRnVjlQRBUrmTVXwn6p5lQT06eB7gKQChRpJFLLVJP8vQgKLeiLfhh4mIRXifbNknyAgCAgCgoAgkD4ICKmQPvdCViIICAKJEWDHBL5hZ3vEM2BRb+YTH35wHiGhxmRm2bvXp7NYNLler9nu9ZZHtcobPLjv35jLqNPpViMzoS1+qhjQZ2Xl3Lxjx/YCl8vZGUTDovvvf/iGVq3aBPQNhg0b9LLDYe9F3/z8hkuRJdDV5/NpmjZtNmzChEmLIMaox/l8zZo1C+shYA6j02mwGo26YoejKExqmM1m/8UX9yrE2+Uls2d/NGjUqOGdt23bOs9sNqrsdscmlGA0hW7DU2++Oe+xQYN6Pw4ByWGR13zMMcdcX1i4a2JJSbEZNfK3vfXWWyyNUOE4PwiHAAsSGiBJrFinEboRUW0XKyqsPqfTE4ULUv6tarUPOhDmqLR/tFL02e32KF/MhzaRtqTaRKKdYRZaGYKUsrNMJDyAg7ew8NyoeXNzv8s2GByGHTs6sVNG3BHp27+/yhevZEMJAZEORIGSNRwEqUB8+T1mS1SW+vDZpXBoQGdBSIVET6DsFwQEAUFAEBAE0gMBIRXS4z7IKgQBQSB5BM5mvAFj4HlsKABJ/vDUeJJwiJz55Zd/0LVs6bfs3Wu25+fvYlDMGvLw6Nu37xPHH3/yk2vW/PgzgvssZiuANFg+Y8bnPQYO7PISyIbBGo16/dFHH33jtGnTvuOBEIfsi3meMxiMNqfT9bHTab8IWQ3bW7Vqddn69X9+o9VqihYsWNAqdBLoE5j9fq0FAXixTlcZJhWWLl2a8dxzz29p1KjJ4Oeff21x374X7kZbS5XZbKKAHrInfCqLJePF6dPffxDHqQcOHPgMzjsoNK/RaFa1bt16/OrVvz7IbQimK2AlGRm2D044od2cUaPuDpM9JpPP6PPpMlwuX1Ei5DUalUml0mX4fJ4oAiLWcRqN0QQCApkd7oS6AwaD1oKsD4PXq07YxtDv91h0Ogt8XUn6apOaV6dT4174jMmswWw2WFUqJwgedUJR0up89Xq3D4ROFGHi99tYRoP7VVaa6F4o8dXpMnI8Hi8IAUdF5Lwgc9Rut14Tvc2frVZrnB6P3x65/ZprBsyAlsd5KAX6/LXXZg8O7cPzU4ayioQ4JLoe2S8ICAKCgCAgCAgCqUNASIXUYSszCwKCQOoQ4JtzihcGuhGk7jQHPnMS+gvs8NAR1pqlB1ar1Q8BOzVKGkLiibzGZ2HMyrgVNoWrGTlyZPasWbOX7Nq16/QIoUbqTDwWXG3477qCbgqXgBAYaDQaBlQRgGyKOTcH5z0PP+fA8iLKH1h+0QZWEIEU3zZfDQuUY1RXpjBu3DjNCSeMjfo3KD//S5ten4nuGidHCSq2avWDprCwMCo41evrIVPBn3Smgstl02u1xVEERFlZtgZBedQa9PqKLIvFrCsp0SQkNvb5quCbsQfZFBqQN9X+m4pWoZlqtVlnNPoTkivl5YZso9Hn1+s9JYmewOp8KyuNWE951Hrcbl0miCe1RuNKOK8S3/JyTy4yW3Df7VHBv9ttReaKMypzxelU5/r9dg9ItP2IjW7duu3F9fqQ+cBsBZAqegMqjdBp5ewoAiIRJrJfEBAEBAFBQBAQBA4tAkIqHFq85WyCgCBQcwi8hamuhFHg7eaam7ZmZkqCVHgPZ7qUZwOp4KpfP//d7du3XYo36gygjoIxOGfWwRewJqHrDBEFF1/cdSre0lNnITQo1LgFdhmM2KgUkAoB35tvvvzJzZs33QCyItQhohOmIfmBN+eqn2EtYetAgKiQLXEMNBV4mhD+XGtjGLtWIONgn6CmEu2DVPkqKT1IB18lpQfp4HuQ5Q+RXziSPiQUAv83kfKHSGjkd0FAEBAEBAFBIH0REFIhfe+NrEwQEAQSI7AELhQTJKmwn3p84sNT55EEqcCTfwZDyrcpoKkQkSXwJ7ZTFJG15j/AmCEQEGpEpkK/Hj36mktLOxUWFKgpqEiRxtBgtwgG9IEMA6WkwnXX9foUGRBngNgIZQVQzPGk4OT892IDrGVEpkLovMwaYbtMEiHMqBge3PHNKaeccvNjj03alkz7SSEV9qGWDkSBkjXUIKnAZ50tVPnM/SqkQsQ3W34VBAQBQUAQEATSGAEhFdL45sjSBAFBICkEqDfAIKQDLG4ngqRmqyEnBEQ6pMOboV9QgVT/qBTwiFNQH2IFOykwUN+7t0jFjhARg8e1hVGj4HXY1fD7q2/fK/q3bj3tp3Hj1Lzef0X4/4jfdUE8VAj2oE9gyuzevdNOaB5Ut4bA4SQgrruu98LCwh2dqakQHCQ1WCdP4oL/XgQWF4NU4OaxMKa0kyhhVsPnsE4kS845p0u3xYs/4ue4Q0iFffAoCejTwbcGSYV3cPn9YA/AHhVSIdE3RvYLAoKAICAICALpgYCQCulxH2QVgoAgcOAINMCha2BuWHtYVD3+gU97cEdOmfK9vl07h6lDhw7l8boC8Cw5OTkvQrzuhmA5ATe9DAu97efnC2Cfwh5GQP8gRBR37969iy0f5wdXScHE22B5MAb3D3O7kiB9/vyvbUaj1xrMKCCWzD64oQoKJG+uwBruC7aUDJwGRm0IagXkwlbDWPpwEaxBRob1UojvleHaeD1ZsIA2RKyxdOmqLI2mxNS1a9eE91CJb6pKGhYvXplrsXi0nTp1iuoqEevali9fnoPtumR804EoULKGGiQV+Dyz7el42BghFar7psh2QUAQEAQEAUEgvRAQUiG97oesRhAQBA4MgVBHCAa0Z8HCbRUPbLqDP0oJqcDg/7LL+q4qLNx5DM78IuwE2LlVVsFa8yJ0gxhcWWmfsmdPQHPwJdgzMGYGMGj9B9Yb9it3KiEVkvS9E9M+Dk2FzSjZaIA1kMRhFgUF+kgqsOVn1KD+AttgsrQjOAJaC7EQTlXwn6p5lQTeddm3BkmFUDnTdXg+XhVS4eD/DskMgoAgIAgIAoLAoUBASIVDgbKcQxAQBA4FAmNwkodgC2F8S35YR4hU+O03kyMnZ0O4nqB///4sIYiqcfj2229tAwcOemTjxo23qNWqDWgFSNFDZguw8wPrzE+BBd7eMvi/7bbbe61a9d838dkDYw367xEXy24N1FRIBanATIWf8/Pz7/F6fQ+DVNiOz+1gi2DMVmCpREZwLRSOHGSz2W5Ha8GMCFLhcmx/N9bNSVXwn6p56zJRoOTaapBUCGUqBJ4RIRUO658wObkgIAgIAoKAIJA0AkIqJA2VOAoCgkAtQOBVrJFlAeESgMO15pBQYzLnr6ioMOt0Gbarrho4vrKyYiCP0Wg0e6BtEGitx/IJEA1qtANcW1AweOgVVwwovuee21usW7fuffjtOO+88/osWbL0R+oxoDTh1enT59/D43CIRaOpNKGVYVQbQ8zlNxqjW/1B/8GCNoIQaLRHtV202+3+pk2bRpEgEHPMHD78hoe2bNl0I87/N1L6LwTZMcXlcnUNSUKgnGMz1vtDixYtPy8pKe0FrQaWcKhwnrdmzfriBrRg9HHuSHxAPmR5vQYD1hBVTmA2m72FhedG+ebmfpdtMDgMO3Z0KkyEcXW+/furfFVLU5QQEEoC77rsW4Okwn9wL++CBVrFCqmQ6MmW/YKAICAICAKCQHogIKRCetwHWYUgIAjUHAJfYiqKNg6Bza65aZXPhCBfM3fu3Ki/s3jLr1671ha1rUULnUGjcZrsdq195MiCk0tLSy+orKy8E8dnIOgtxM98rVa31e/3NQZpUHjFFVf37dfv4tWDBw++tqSkZKLBYJhrNJrXOxyO3nPnLjwvtNLqSAWdrlINAiDU4SHgnpGRp8M5IS7piSIgVKr6IAKKo9YLssPk9xusBQWXve5yOTuDWCiBdsIsj8d9FIiCPpFIsbMFNBUqPB7PByRMINw4/ZVXpjNw3G8YDFoLOk8YsO5wrUR1qO/z1cLXldDX7/dYdDpLUr46ndoMnI3JrEGr9VtNJo26osJfFmudJpPPD5wDWSp+vy2TP9XqMopZxh21zReEWI7H40XJkYOZKnFHPN8VK1ZYJk2a9DeJnrfffruhWm3Bd8LpzMzUJpy3pESvdjo7VKIjijfRGmS/ICAICAKCgCAgCNQsAkIq1CyeMpsgIAgcfgQoFkjhRooC9oJR4DCtx+rVqw0oDzB27NgxMjjdikU3glGDoC+sO+w8BOWzEajrIHy4DZ8p0Mj6c+pIMENjWuSFJqmTEDikmjXExC3C1wkHCjpeAdNrNLrnUL5Bob3GIEJ0CA690FTQQFNBjevbazRm9Hj99eJAh45WrX7QFBYWRhEbzFRwuWx6rbY4KluirCxbYzYbov69stm8mRqNWl9SotmT6Obq9RVZFotZV9UX2RIaZE5EzQtiJhOZHTqj0V+FXNn/LOXlhmyj0ecHEVMSaw2lpWAozPbANSILJBOZG2qNxhXTN/L42uZbXu7JtVptIBXs1NaIOxL5XnLJJb+BtGoM7ZDeEydO/lWvN9kNBldCIgb3Ue/G6NKlC9uqyhAEBAFBQBAQBASBQ4iAkAqHEGw5lSAgCBwyBFj7vwzGgO4c2C+H7MwHcKI4Ab0V070No0YEtSJub9CgwUWoXhi9e3fhUcFTrcLP04K/RxELh4BUCJEgT+P8I4NrCHWqmIXPAyKEGvkGWQurEU2F1q1bX4GuGZXfffcd217GHUpKGpT41uWSBiXXVoPlD7yPN8Geg7nQivU4kATFtCTuMb8rHiEVEiEl+wUBQUAQEAQEgZpHQEiFmsdUZhQEBIH0QKArlkHhNzvsWFjCN8+Ha9kLFy40ulyZhj59ojIVIpcT0hPYbrNl7m7cuMmrf/yxphkcroeFhBFD/qxHZ4aG6xCSCjz3rTB2oqB4JAUmv4J1jCAVFuMzsy1IRARKAaoOBQF9A8y7I9hVgl0ySCBVOxTMq1LiqyTwrsu+NUwq8D5+DOuZm5u7bd68eW2FVDhcf5nkvIKAICAICAKCQHIICKmQHE7iJQgIArUTgQFY9gzYbwxwYQnTsw/HZSKQNeG8OgRP1a2PLSPzYI0igvTIDAV2YWgAC5UT/IXfKXS3x+UyGLp165BQzDCJNYShWbhwvdFs3qqPsV7i3BbGIP9i2Eyst3eVlpKcZzLs5qpYKwnos7KyVqG84tRgV4lq21TyHIsXr8yFMKUG640qq4h1r5X41mWiQMm1pYBU4K35Ozs7uzl+/hf3mOU9cYeIOiZCSPYLAoKAICAICAKpQ0BIhdRhKzMLAoJAeiBwL5bxCGwl7HwYar/TaygI6F9HkH51jCCdWRgM5CnSSC2JwDjxxBMvfPLJJ3/p1q1bjZIKcdZ7Kk5LDYvQGj7Des8PrvcdbGfpQ2gwo2I0LFyaooRUoC/acy5AJwqWt3CQpCBZsd9QEiCL7z74lOCQIlJBhUyFEghdZpaXl+/Akn6F/QibHvw96j4LqRDryZdtgoAgIAgIAoLAoUFASIVDg7OcRRAQBA4vAi/h9CwVYP09hQTTaiggFVQ9evRo+8MPPzwNkcMLY1xEJ2xjO0lmCaiY1YDAbOKmTZvux8e4ZIqSNcTxHYPzsCXmXlgbWF5EZgWFJSk8SWFHaj9wsDPC37BWsD6YdxmCSGRWJEWCZAd9P8OxzI5gFkL9WDdWSYAsvvsQVIJDqkiFyy+//LTFixd/XlZWRr2EyFGJD8ze4XP9OXcIqRDryZdtgoAgIAgIAoLAoUFASIVDg7OcRRAQBA4/Aq9jCVfD3oANPfzL+d8KFAb0oWD6bsxwe4zr+AbbqDOwDgF9s2CWAAmFQbB3q7tuhWuorlyDb5RZhsExHjYfLTSHmNEC4Z9//iHZwcF/d9ih42TYbbDeoTXVq1dvxvnnnz8RbTh/Cm6j4CY7XHwLeyJy7RFZDSdi+yfBfRPwk5kpUUNJgCy++6BTgkOqSIWIeY/Gks6EsQvK6cHnh6U+1BphFtIYIRWqPvXyWRAQBAQBQUAQOHQICKlw6LCWMwkCgsDhRyAgAAeLW4N/qJdJjYLMzEJD1fOiQ15IoDG8y+v1Zvj9hgyfz14+YMCAtR6PNzvyOOgMlN9990Otn376EQTj6ptIKpSV7evIZzAY5t533303t23byZGZ6YmaG+cyqlQ2Vf36pqj2fWix6F9F9YaI0a6dw2S36w12u5YimOGBFo2+gQMHtt27d++t55xzzu133HFHOdtEer0GwyWXXLiZjh988AEJifDo06dPKdpPGrDubRaLpZFWq8d6S9gSVIXtJ/AnWgyqsP3f06fbXw8daDb/kIO2krrCwtN3DRyo/xK+1MzgUVPh/+/IcygJkMV3H3JKcDgEpEKs7g/MUngIxo4ik0AqkHyS7g9R31T5IAgIAoKAICAIHBoEhFQ4NDjLWQQBQSB9EKCYILtBDIHNTpNlqefMWa1vyyT+iLFpk0ENQcSov9MI0s2lpV5jRobKgd/V9977YNtffvlxeeRxBoP+5yZNmjxxzTXX/7xmzW9N3n57BttRhkdWVs6kKVPeeDz6GJ3B6/X5LRY1SxfiDhAQGR5PhsXjsUeRCrEOMhi0Fq/Xg7nVxatW/ddy2mlnMnU9PG68cdhtxcV7787JyX3Mbq+8T6fTqyorK0BsqCtANFRkZma+XVJSfB1Ig7z69RvcNWnSizN5sFZrsKrVGrXH4wi0tbzqqv5LPB5PO/5uMpk/vP/+h25u1apNoOTDbDYgfd6pstvVCYU66etyOVVYb5SvXu/2gdCJImL8flugi4VaHWRt4qBWna9Gk81Wm1FDp/PZuMHj0YRadlY7czr4ApecjAyvy+EwVHCht956Xett2zY3dbudFpBajqOPbvnXpElTKB4KXKN9b7nl3222b99yNH31emPlMcccv/6xx54OEFBVfSNBoPDm6NGjO65du/Y9PCeVc+YsON5udzozM7WBNcQbJSV6tdPZobKgQL0f9omOlf2CgCAgCAgCgoAgsD8CQirIUyEICAJHGgJMz/8BxsCNKfgbahMA1ZQpHIdrYLCtg/F3tnT8q379+gtnzJjxMDQK2OqxKaxDxLUyyGMqeaDVZvUiiX61v0q+xFdffZX95Zff5B5zzOiNkdi1avWDBloPoQ4UgV3MVHC5bHqttrjazgsQk7Qyq2Hw4MF/qdXaRqWlxeGMBtTV34nMg4v9fnVjv993tFarWzx8+L8HXHDBFYFWmkhyCJAgn376lmHKlJchVuk/EUGmCsHscrTqDGhLlJcbso1Gn1+v95Qkutf0ZRdSq1Ub9Xa8stKo0evLo/7NdLt1mVqtRq3RuBLOW50viBC8aY/usEmiwOHAzdQlRyocbl8G/3q93/3mm2+qZ89+/WJkt4S0LaiZQczUJlPGpvHjH//4pJNOscbw5RMWeso0GRkZ/4wb9/jCkK/Pp6tCBpWqHA6jz2r1+pHp8l+c/5i2bU+8Zfz4J+cYDK6oTJtY91uPAWLMjW4gQFmGICAICAKCgCAgCBwsAkIqHCyCcrwgIAjURgTOZhwNY1eE9rBAYF0bRhLaB51xHV/yWiiS2KBBg7s3bNjwAj4yMOsHI/kQKrV4Bb+TXHkI8+5IViTxuOOOu2THjh3z0eqPgovT4uGmtKMDSITvdu/e/TLmDGkohILNXdi2DsYyh3969Ojdd/ToB/+54IIz9kScn4TRRlioxGIifr9TSSq/+O5DUwkOLH/As+ApKCgYjEOplxHr/xa8j5vmzJmzEMST++abb74Kn8OdSmI8Q1vhuwCaHA4E/7HKH0KHsOPJp9Dj2PXuu+8em8A3cIzoL8T7xso+QUAQEAQEAUFAOQJCKijHTI4QBASBuoHAMFwGg+q0bTUZC+YkSAUexkyMk202WwUyBTIQ8HEbA75FsB4wCjluhbEmnWMnukp0vf3223cl03kBgdu/fvrppx8x71gc+zCMwTxFIEPtHcNLV0oqDBky5P82b958AyaYAuPPWbABwQmZ7fA67OasrGxVTk69ezduDBAmoc4WFPRbAmO2Bn3zYAMRILN9paoKARFeY+QvSoJp8d2HHEmFq6+++vjt27czwI87/vWvfy3duXOnLlnfSZMmrU6CKNienZ3d0Gg0/gdzhwRBq12HkAqJ7pLsFwQEAUFAEBAElCEgpIIyvMRbEBAE6hYCoVaT03FZ1FhI+4G3t+bs7GM13bq1j1c7zq4JP0e0c+R1MaOAQpXvBC+SZAozNgKDvvPmzWuQDKkQQRRwjpYwZkaQqOCA4OP/2lfGIBVIeNwJ+7Qq2PS97LLLdkHokWUcHGwXeRMHBOyRAAAgAElEQVTsdxizSfgW/H3YI9nZOQtQFnFUaWkJSw/ivfH2PfDAI827dOlWKaTCt/UIak3jQFLhkksuuQhlD80wfdz/V+Tk5Kyz2+2GZH3fe++9j5MgFf4NUuEVlJKg1KV8LdZAUqnaIaRCPHRknyAgCAgCgoAgoBwBIRWUYyZHCAKCQN1CgG+2L4SF3rqn9dUtWLDAwgX27t07SvAwxqJbZWZm/Ql5AVVJScld2B8SZmTNeaiInwF6G9gO+HadN29pXnIB5ycITjMZnEbqJPyNeVrAGsJ2htazePHKXIrqITC8Eduaw66B/RP8PWrZ9B04sNeqoqI9nIekCXUTXuPlwph1wMHrvmTy5NdXP/roA3du27bl+qBf5Fys5Q9rO0AEcs3cuYs6J3dtqQm863pWQ8+eHQdDpoCkT7zhh17CNpTZmJP1/eijj+YmQSqoOnfu3A3ZM2+VlpbmYwF8LtmCMiAOWXUIqZDgLsluQUAQEAQEAUFAIQJCKigETNwFAUGgziGAzgCqb2DHwwpgTONP26GAVFCdc06XcwoLd7Zct+73N3FBfNtf9Q0uS0AYtKvwNv/oF1+c9PaePbu74GOonIC7iE+UUF5EgExBvnGwK2AXwP4bxHBqEM8/6Pv88080ev/9ub9EgPoVfu8Eexo2ARYgIej7yCP3t/nii6Wf42NIF4HHMaWdWRbhAd8AyQCigB0S/oSx9OGP4Hm563kYsxxUIEyQhZEsYSKkQuheBPGN1KyIvAWR96Jer17nXepwVDTBxnj/r/AjU2E9MhVMyFTg/Urom2SmQqAEAy1TXSAgfsS8zWHs7EBtDpJZUUNIhZi3UTYKAoKAICAICAIHjICQCgcMnRwoCAgCdQgBagL8DGN6OOv305ZYUEIqVHk7ziCOb/4ZZN0SvHckCxg0ds3Pb/iQw2EfjHKCyIwNBv0jYewcEWjzxxHjrXsk8UD8qIPAcS185/MXBP+v4selEc/MpODcJHQCZRhdulx4Vv/+gzfedNPQY/AxIDYZHMx+CN0jEgiTMe9bEyeOb7Zo0QJ2sJgL2wjj9TWHhdb6On6/Gm0Kr37hhTc+kkyF1BEmQ4cWnLRly8ZQCUzErYv+NUWaCpGkAgVE+Mz1gjFbhdohJNPCxJiQCtXeHtkhCAgCgoAgIAgcEAJCKhwQbHKQICAI1EEEQkEr6/P7wham4zWSVMjNzdUWFRXxTWx44O2vH0r5VZo/qtAe0azr27fnC0g57439Q6ZNm/Zhr169v/H5vMei9aLd7/ebOUnDho3eMBj0O6dOffWRXr16PeV0Ov8NnYX7kE7+WKNGTc985plZv4VOZrG4cvh7ZeW+do6hodNlYk1/qlBfz04N7Cqh6tCh08VOpyNz/fq1RZhrMbfhvB60AdSFWlWeeWZfy/fff3ipxWKayX1TpuwxDR5svtHn8zyD9eHfKf8j0E94MOJUVnR/OGbFimXfgwTh5tUwdot4HcbU91Ng8UiQam9tXS9T4IWnglzB/dWOGDFkEKbn96e6/1tsgSbIh8HuD9Qwqc6Xz/G2JLs/BO5lRKZCqFMEia5NMD6r1P4It1MVUqHax192CAKCgCAgCAgCB4SAkAoHBJscJAgIAnUUAQocMvWeYoPUWWAwklZjzhy/1mz+kOuLGkZjU7XBsDfqb7rDYbWp1ZW6CRPGtvzxxx+/4AFIEf8cwdqgK6+86il0higpKytlhwWV2UxuQa1CsL9Mp9NtraysGKjRaIqnT3/3hPvuu+OCxo2b/H3TTaM20FerNVjVarfa4/Gz9GC/Qf+NG/9iyYXKYglIQICA+J8ERMOGR43csWM7MxW4fy6yJBZs3bp5lE6nP5kaED6f/8Pzz79w7JVXXrP96af/c9yoUXezrCE8rryy329Q+s8FAaECmeIC8WDAtWxq0OCoCVu2bHpBq9X83aZNm5s2bdp0bV5e3odPPDGF5RYgM8qoJxF3+P22gN5EVV+NJjuKxKGPTucLECcejyYmDpEnqglfh8Pps1q9UcQR7lVgvRApTHhtqfZ95plnKPZZgGeIAT3XGX4e9Xr9HrSRfOfii/uadTqva/LkyZr333//MmgrMOgP+QZ+mkymnXfc8eAHnTufb87I8LocDkM8UdIAzDhnTizffv26sbRGfcstowNinfT1+91GtVrvtNt32qMfhkYqo1EX9T0qKdGrnc4OlQUF6v3uf6JnSfYLAoKAICAICAJHCgJCKhwpd1quUxAQBJJFgKn4fKOuh7FF4vfJHphuflVKJZiJsSO4RupHMFAPtJ6E3Q3dgf9wX/DNP38dA3sZAfsurVbnRQC/W63WzJw503l7dvbKQBeB4uKzq9Tbz9WijWXg35WrrrrqTLSc/JJ6BphDBfICZIR2DjIOLsFuHQiLCmwOdG3A/It1Ou1Per3hbn4uL98Xo2s0unnXX//vay+99FIPgtLwv1foULHeYslogDlKWrRo3nndunXXILPiVvi8azJZvq+oKHuYREPofpx22plDxowZv1yjcQXSGiZMmND4t99+6zpo0KB3LrrooijBS7dblwlSQh3yDc2BoF37P33LfVtJFDgc/JkcqXCwvhS8BIkS9e92dSRIaN2RP1Ptu2XLmspRo0ZdiIwUCm1GjaysrHVPPfXUFy1aHGfDM+D2+ezleD40Y8aMOX7btm1NQQoYQHpUNGrU7K8HH3z0z/z8Bn4SBXq9H766KE2PWNdWnW9BQc/FuHen4nl5cfr09wPZLrxvBoOvcs+ePfvNWzXjB8+UHsSHG1oNuNMyBAFBQBAQBAQBQSAWAkIqyHMhCAgCgsD+CDBjYQWMQUd7WLibQW0Cqxr9BeokjIq4DpINl7Zvf8q27du3DoKwIzURODwwEisc1EgIbW+KEoHKL75YYnnkkQeotB+PdDk7Kyt7GQJ8XQRZQSE9EhlVx125ufWuYAAY4UsfCklOrnKes9FS8kMEp7nw7YN9H8DYorIzjPXzKPsIdJlgPf1orMF43HFte//3v18zC4WDGRdshcnuAF1gUipR5W4oLQPBc6MeNKg37wW1O6obf6JMYUlQUDFUplCtc4yShgPxvRIHMWuGHUFYAvGtknmlVCLO3ZRdgoAgIAgIAoJAEAEhFeRREAQEAUEgNgL9sHkOjF0TWKMf2RGhVmCWpKhjT1zMxyhBmI63yV+gNp5kwqMwBuqRyvkkH5jNMJQBZ9++F+4OBv+hf0eI0zQYtQ3CA9oHpyCYf2fv3qL93l7DaTYsRFao6tfPp8Ceb9euQgo6huZlJgFrKELkQWDuSy/tf+Lnny9dWVJSTHFG7tsIo9jmO7D+EUvojGyJL5El8SfWwPaZHCQR2KmA4zNY15C/0mCax6VCo6C2zXvTTUOOX7t2LTuAxB0dO3b88NFHH/0zmTaRSoL/BL4hwVGWMJwM353JEhtCKiS6o7JfEBAEBAFBQBCI385J8BEEBAFB4EhHgCUAD8GWwaixUKuIhSRJBd7jUxF4r+IvIAoYeCHVPzAiiWeSCsthZyHwVl9zTf8bN2/+53J8vgzGN8Edg8cws4MZDoEMBgbpwawGEjRnBX0o8BgQewwO6gFkIJvgqueff20xgvQH8JldJ5bC+HaZxAGxHwf7v9C8t9567flr1vzK9pUUhJgIY+tJCjWy1WV45OXVXwKhSqTllzDjgdkKj8BC7TWp7RDO3BBSYR9sSnHo0+e8XhUVFbGIo8hboYLI6B/QXVh0iEkFroFkE4lCf8OGDRfOnj17cHJr+DmjuHitr6CgoIr+QtRlyQdBQBAQBAQBQeCIRkAyFY7o2y8XLwgIAkkgwFaI18LegA1Nwj9tXJYsST4gQvnDFRs2rJ8NPYOBuAC+0Wd2wL0RFxN623vf8uXLiYmnU6dORfhZCGMZRNVBImYYfEkY0JdEQiArIsIxVApBrQMkSmSrrFbbGIg2PozPJABuhjGLgC0jSUKwIwfbYW7AG+Q8p9Po6979bBIOS2AhkoBzsfwhNBpg3h1+vw+EyX5ahtTOoMZDmCzaF0yXIvvggip6Eftf4CeffALfzCQzFVLlm7o2kbziZLMwevbsOAjSAwGtjTjDDxHGbfPnf/4u7hufnbhD2b1I6r4Fso/wPGiMRsMsdKFgt4q4QwExl2gq2S8ICAKCgCAgCNRZBIRUqLO3Vi5MEBAEahAB1uufDxsLY8BbK4aS1O0kU80Z4H8a4ctsBGYJHAVj2YQuCMw3+BnISsjJyXFAU+E7iPJdhI/UqGC5A+vuz4NxGz9/Dbs/Ozv7eqSlP4Ng77bgPPw3KiQwyQwIdgH4EzYda7ijSgo79RMaRdwYZjl042e00lyB7hNnl5eX/4qPJ0b4tMbvgY4WoZEkDgF3ECb1S0pUnl69AoRJ3JEOvkqzD3hByZIKvXp17utwOIh/vP9X+K3WrPXvv7+U2ShJkDYpIUxIMvFZ8aN0hkRVXBFIIRUSPdmyXxAQBAQBQUAQkPIHeQYEAUFAEEgGAbbIY+B7AoxvtvnGPO1HDZMK1CuggKURgXd2lYD+dWwfAtMEQSFWj8OmgijIg/giOjqUMyuBOg1shxmZAcFDAhoH8GVrRPryPH/DGPARb2otUH+BJREkAQahVeRkvPV+YsuWLc8GzxnKgghpMHAzM0xuP/roo5cj5f2t7777juKbzHpg2cZ62DFVb6ISUqG2+aaSVBgypM/p27dvD5W3VPvdaNnymE9ffnn6msNIKkC7o8Fcp9NxOcphSDLxWat2CKkQDx3ZJwgIAoKAICAI7ENAMhXkSRAEBAFBIDkE+Hb9JxjLAthZgEFuWo8vvlht1euL1QjWnZEL/eorh7/qwps1q8gzmXz+sjJbVI2ATldIjQVVv3797kV6+9iTTz75qIceelyn1bpcaOMXaNHIMWLEiBZoDTjU6/X1QWbCcRqN9lG0nxy7d+9bje+885Z/QBSETzl7tkdXUKAOzBsxhmOdUzBnaVlZWaDVZMRg4PdL5Ab4suVgMXxbYXsolZ5tJNnVgaKRHIGyigiygun57WBfBvdTWJBZKOFR24gCJetNJanw1VdfGMeNu4udFpi5Euv/FnzmSmbOXDCd7SIPJ6lAHPr167YJmQr8LoczWqo8c4GPQirEQkW2CQKCgCAgCAgC0QgIqSBPhCAgCAgCySPAun2+hc+EUcQxIBqYrgOZCiY9RjLrczrVuW633uf321nGEHdotf5srVYH7UMvswL2G0OGXP41Av4WTZs2G/bEE09/8+23/zVPmvTk2z6ftyU0E16+7robJ5522pmVw4YNerl16zYv3XffQz/ceOOw27Kzs/Ief3zSYx6PP0oUT6PRgYDYR0osXrw4e9GiRedaLNbjtmzZfLvdXqlq06ZNP3QU+Cq0EIjqRbUARVeJVSA6du7eveti+uh0ui3IiGhiNptfe+ut+XdGXgDWnZOR4XU5HAaWWsQdkb4Oh9NntXr3I2tCE3g82lydzkvthrjp9vSvCV+73ezLzPRErcft1gXIGr3eEyaDqrvAA/EdM+ZO/ddff30pcKlKCqnQfaOkb9++7952277KFuC/n8BF1bXgPvF7dlC+5eVatclkDGXQBM/ts02a9NgZK1cuCxCDvXv3O37o0Osp8Lnf8Pk8Wrvdb+/Tp2NZoudB9gsCgoAgIAgIAkcqAkIqHKl3Xq5bEBAEDhQBvhln+QPFDClGyO4HCUXnDvRkqTgOAfZ+f/tXrFhrrahw+oqLT3JEn3ON1mbbVMXfXL9qpgKPQUaAZvdug3rEiH5n7N69832cJys/v/7XrVu3/j8EZqt//PEbljRwuPR6wzcI2Dqr1erdeNve8sILLyxFBwrVjBnTm6CsISrgRIZEqBuFasCAAaOR9XB/s2YtXkTryWGVlRVG6Dbc9NZbb82MXDf9GNza7fabbbbMQFkFCYjIYTZnvDNr1oIbIreRKNDr/W6fT5cw+I/0NRqdGpyr2n9TdbqMHJ/Ph3ntCedV4uv3G3IRsLuqzuvzmcKYha4PZBDLeFRerzrhGg7U97fffjU8++zE9jt3bmuO6zVgbQ6Unvx16623/tyuXTu334+bgaFWlyUkFWrCF8SR3+l0+vbxgPsGCKAsnU7vGzr0svuhtfFvlPIsmT37o5iijUIqpOIvkMwpCAgCgoAgUNcQEFKhrt1RuR5BQBA4FAgwzf4F2NWwHTC2m/zjUJw4Vec4CP2F+7Gmc2DUNIgcLBdZAaKhSVAngQQMy0dureL3LT5TN0F1+umnd3ziiSc+S9Dqj9h/N27cuD70S6It4J1Yw+PBNVSFbwo2RJEKSsoJaptvKssfCOzhLmk4gDUwo4LCnxxPwO6u+oBI+UOq/uLIvIKAICAICAJ1CQEhFerS3ZRrEQQEgUONAANpCv/xrfAVMAoR1sqhhFRAQN88GNBToyAUlDXF7xRcjBwGZCmMRjeHG9HOsXECYNojSN9RRQCy2kOSDOiZVTKtefPm3+zevfsuZDhQ9X8NjCRQ5GDJx6mwX5KcN3BsbfMVUmHfLa+Cw2hsoqgo/z/0JoxEYXgIqZDgWyu7BQFBQBAQBASB4D+iAoQgIAgIAoLAgSNAEUGSCXwz/xCs1rScjLxkBaTC03jzP/Kss85qB22D1ZhjFoyZCmyreBqMugHhERF4M5hn60mKKLKbA8Uu2S4yNB7AvI+0aNGiy48//hgSUqz2riQZ0Ac6VtSrV+8PpMAfFykWGWPiCdh2b5LzBg6vbb5CKuy76zFwYHvTxTDqj/C73Cf0fAipUO1XUHYIAoKAICAICAJhBCRTQR4GQUAQEAQOHoFcTPE5A1jYAhhbFkYF1wd/itTOMH/+1zaDodTVs2fPqE4RMc46ICcnd1Z+fsML1q5dE+qcEBIEHA9/CliGx6efftPA5ytzQDOB7TjZ0rE9jJ0cmEXALAeWRZwLuxekwmP169e/fP369e8muloFAX0/ZCq0R6bCgyAVSBy8A2PWxEYYg8jmMLaWfJL3TMG8QioEb1IdIStOxOV8B2PL05WwDrw8IRUSfRNlvyAgCAgCgoAgIC0l5RkQBAQBQaCmEKAI3hwYSyJ+DP6M6kJQUydKxTxQ7bex9WTbtm0TkiGLFi07ymbTlnfsGFbEZ8bBM7B/w6JEAGP4Ri7fjQ9TYQFdg1QF9P379//XwoULfwSpsB6nIYFQ7UjVGtJh3uXLl9cvKVF5evXqxKySuKOOEAUxrzHOtfE5XgejqmOAWBBSIdGTIvsFAUFAEBAEBAEhFeQZEAQEAUGgphF4HhOOgLEF3bWwhG/da3oBBzLfQZIK1Z4yAakQdVwqA28QC4tLSkr+hRNeBXurugWncg01rBcRuIRUrfcIJRVCjwXJLuqktAapQCFWtJ3sHbN96oF81+QYQUAQEAQEAUGgriEg5Q917Y7K9QgCgkA6INAPi3gZxrIIvonnG/y0HiQVioqKvGiLGFX+sGbNGv/YsWND5Q2Ba1i8eHnDnBxjxRlnnEHiJDzQHjLKjzvSkFRgVgS7PsQcqQrSa9u8Rzip8DQejpGwr0AqdOeDIqRCWv/5ksUJAoKAICAIHGYEhFQ4zDdATi8ICAJ1FgESCp/AToZ9A7sUlrblECQVkr0TZWVeq1qtd1qtPr7RjTvoq9O5XGazOaqswu1270dAqFQWlJBUshODI9G8breO+Kr8/sooX41G492Xvf6/4fV6c4YNu/zTsrLyprfeemfTLl26Bd46OxxOn9XqjVqHx6PN1em8XGtUGUes9STydbutfovF6eOxTqc61++3e0wmU2mia0sHX+DLdosqvd5Tkmi96e6LZ41ZB+Gh0+kCDwjajFZ7L0Ai7PT7/Ya2bU+67NFHJy3X6SorIudARxM1nun9/g9lt/dyFhSo8QzKEAQEAUFAEBAEjhwEhFQ4cu61XKkgIAgcHgTYHWEAjIRCNxhFCtNuIIBSz507V1N1Yfn5+eq1a21R/1acc45J/dVXjv1IgZwck7pt2+gZ/vrrL8RwOm/Tpk2j/Hft2rXfuXCkrqyszGez2QKBeLwBoiAQ9Gq12qjMCo/HEhVA0mfo0Mv/9vu9e0kqNGnStODZZ6d+xu1Go1ODzIyoa9PpMnJ8Pp/b57MnJBUS+WJtardbH7hOk0mX5fP53S6XN2EafTr4arV+aoSovF51QhzS3Vej0SHI/99l+P22AKmgVpdVSyqMGDFi6J49e/5jNmcUvfnmnBP1eneUr8uV43c6N0U907m5uVpm+0hWQ6Jvr+wXBAQBQUAQqGsICKlQ1+6oXI8gIAikIwJMpf4/GN/sXwFbmI6LrE1rUtACUwUBSj/eSquCLSVb4zo3VHetta1MIVXrPcLLH0KPxx+ZmVnHghxat3dv0anYGJdgEVHH2vQXRNYqCAgCgoAgUJMICKlQk2jKXIKAICAIVI9AV+yaD2Mbw7thkwSsA0dACanAwBtCjUsh1MiWn8xS4L2IOVIVpNe2eYVUCDwe1uzsnL+RuZJXWlpSiM/sDlHtEFLhwL/PcqQgIAgIAoJA7UZASIXaff9k9YKAIFC7EDgby/0AlgebDbsalrCFY+26xEOz2mpIBZaZsNykPSxcZsKA/qmnnqq/aNGi34Krq/bfvtoW/KdqvUIq7HtSiMPll3dfU1y8Nx8fmWF0UXVPuJAKh+a7L2cRBAQBQUAQSD8EhFRIv3siKxIEBIG6jQAFBufCzg8Gvr3wc3PdvuSav7pqSIWbcCa29LwZ9gbsB1jGkiUrTu7Xr/t26DVQ34AZIqOqW1GqgvTaNq+QCvuekOXLl+fgh65Tp05sLcnnZwhseqznZ86cOebs7GM13bq1jxJ1rPmnX2YUBAQBQUAQEATSCwEhFdLrfshqBAFB4MhB4E5c6sMw6iwwGH7ryLn0g79SdquAVoKzbdu2VTM9bsfs98LawRgIqiZPntr8zjtv2VhZGdBI5Nvm1TBqXBRVXUm6tMA0GAyuLl26FCdCKlVkhZAK+5AHeZXtcrkM3bp1uwofH4fx/01rYFUkSQO+JmzX4b4lFLdMdF9lvyAgCAgCgoAgUJsQEFKhNt0tWasgIAjUNQSOwwV9CmNq9UQYg2EZSSAQh1T4DoefBjsedg2sGYiCUdddN/j8zZs3v4nPoa4TU/D7DVVPJaTCPkSEVNiHQwSpQE0Flj6wbIntV9kN4kLYt6FnSEiFJL644iIICAKCgCBQJxEQUqFO3la5KEFAEKhFCLAcYjGMgfAC2CCYvOlMcAPjkAo8koKM1FQItPwDUdBowoQxWQj6fo+Y9n38flnV0wipsA8RIRX24VCFVAg9Lny2Tgx+KMFPZi7cD9+V+CmZCrXoj68sVRAQBAQBQaBmEBBSoWZwlFkEAUFAEDhYBF7HBBRu3ALrAqu27eHBnqguHP/JJ5/U8/ksWo1G5428HofD6bNavQEy4Zlnnsn/9ddfT37ppVnfTZjw4PHffPPVh9x+0kknnfHYY4+tj4WDx6PNVat1Tq3WGVUXr9fro87DY51Oda7fb/eYTCa+tY47qvMtKjLtN6/BUFHP71d53O4MBqxxR8j3qquu6FhRUd4Xzlq1WlWh1er+NpnMv7Rrd8qqkSMf2stJlMxrsbioJaCqrDQEjo03Doevz+fQ5lHuNDjcbl0Wf9XrPQkxi+dbWWnU6PXlkf83srpcZr3BYI/CYeDAgTehRSlLmDL9fn/Av379BmNeffXll9GCcr81BPU8omDctq2R+/rrT2X5kwxBQBAQBAQBQaBWIyCkQq2+fbJ4QUAQqGMIUFvhKZgTNhzGVGsZMRCojlQwGp0au90e9W+bwWDNNRhM9n79Ln4M+5gJogIRsHD8+PHDmzVrFqXJoFYb63m9RrtGUxoQYAgNn8+krboMk0mX5fP53S6XN8o31g1T4ms2+7O9Xh1K+ePPu2jRR9nLln1yx+7dey4sLy9ryvOq1WofgtxQiUd4KRqNpqhevXpr3W5vpcNR6dbp9FuOP77tzFGj7v4j1nq1WoNVrXarPR5/WaIHMD18/Vau0+tVJ8zy0Wqr99Xr3T6vdx8pxQFCwWqxaPQeT0VMcmXFihWWF1544WW3232BwWBUZ2RkvD1t2tR/V8UMpIIvcltubq52926Vqk+fjgnxTYS/7BcEBAFBQBAQBA43AkIqHO47IOcXBAQBQSAagc74+B6MZRFM0afafMJA6UgDMUH5AwNMBmvjYWOqlDSswDa29gyN+/DLTthUmKd58xYvzZgx/b6OHRMHezUhkoiOASAr+kfdvszM7/N1Op+rqOj0aoUaBw0yPuX3+67NysrOwM+/y8rKF5pM1hemTdvzxz33nGbdtm3tGV6v+2Tsa4WsBzxL/vbZ2TlHu90uE96wh88HsuFVozHjhdde2xtuwcmd2dkr6/FncfHZexI9W4fed66qoKAgKsMjVeUa1ZQ/xILkSpvN9gayFDTFxcUUdLw7Hm6iv5DoqZL9goAgIAgIArUJASEVatPdkrUKAoLAkYIACQW2resJ+wvG2v+ooO9IAaK660ySVFiF40+PoZPQFds/iTV3bm491YIFH2QeKlIh1hqSICtexXHXwra0atXqualTp76cbKeIa6+99nIIVq7Fsc1gJFKqjrHY8HCqgvTaNq8CUkF15plnnrVu3bqv9u7dy6yWL2C9YTEJQSEVjvS/YHL9goAgIAjULQSEVKhb91OuRhAQBOoWAuwGMS54Sf/BzzF16/IO/GoSkApRE8cgFVrB4c9YZ+/QodNlTzwx4dM0JBVaYr0kmPgMPAT7GnY+CIhsJe0n+/btuzOYqcAMjcequQPq2hb8p2q9SkgF+o4ZM+aMZcuWUXDVAGNpTQ/Y51VxFlLhwL/7cqQgIAgIAoJA+iEgpEL63RNZkSAgCAgCkQiwk8E7sDYwZitQjO+IF3E8SFKhATBkmcmcCKApmKcfPvzmk66+euDGNCEV2LqQ9/6MKl8Jikx2gu1MIqshfGjv3r1P//LLL98pLSv3q1QAACAASURBVC0N6C9UM9ja9M5UBempmnfx4pW51NNAxgaUCuIPJb5KSQUIYRi6detGjY0lsFCZDbVRBkauauHChUaXK9MgmgqJ7pbsFwQEAUFAEKgNCAipUBvukqxREBAEBAGV6nmAcD3MDuPb6klHMihKSYWBA/uMQVo638xvhlGIj3oF38HYNYBB+0ZY88aNj353zpzZ1yRDKiDgbGi3myt79jwzsvsDyYrrYOfDKO7HDgF/33HHHT4E9YXVlCnwrfY9MDOsCOKRRyHwb4f1novP3MfBbhTLYN/AJsACApNKSIX8/PwllZWVEHUMZ+SzhIKdCvgmvQlMD/ue86Yq+E/VvAcY/BcGsa32x0HOS0KIpUsUzuQzEuhQwbF69WoDtBeMyTxnidYo+wUBQUAQEAQEgcONgJAKh/sOyPkFAUFAEEgegVPh+hGMb9op4ngFLKp7QfJT1W5PJaRC9+4Xn7d8+eefIaBmUE4RzKeru/pWrdo8+uabr/8nmWAvRllFSCByv+lzcnI86CqwGWQBRSGpaTAURm0HEgdXwahxEBjZ2dkqj8ejihRUxOYiWKhTANuOLoc9ClLBkkT5A0moGzFvg4h5qaewX5eC0BpSFfynat6DDP6r/TLUwLz8rjKzhFknG2EteDIhFaqFXHYIAoKAICAI1EIEhFSohTdNliwICAJHNAJ8c/0GrAD2O4yBKQPVI2ooIRUY/A8adOl9RUVFjwAkvvH/GWaCNQqCRq0CBuoPwne9zaYtP0BSgdOF2xHid6biM1tBW79+/Uqn09kQpAJFOPdr+YhtFEgkUdQmLy/vKYfD0TRIKtyAbafD2sNIWjBThfoKfOu986yzzrpmwoQJK+MINVLs82MuDGv4CqSCExkQbCPJt/THwx6A7VdOk6rgP1Xz1kDwH/P7U4Pz8rmzBJ+Ji0Eq/CSZCjEhl42CgCAgCAgCtRABIRVq4U2TJQsCgoAgAARCIo7UAhgBe+tIQoWkAq/XjRF53QicfVVx2LRpV35GhsaLdn/hvP+ZM2dmvPbaa9tDvmituNbn8x3bqFHj96ZNm3XTyJHDG0HJf/Zpp53W+9FHH91aVGSKamHI40wme57fr3E4ncbwvK+9Nsn65ZeLetnt9gKfz9MV7Rx19EWWQIlGo/3VbM64Y+fO7Xd4vZ4e2FdWr179a7Kzc7fp9QZ3q1bHFl9zzcjylSsXtJw2bcobCP5PsVgybnnzzSXTOIdOVxhew+WXX34nLv2ezMysDLVatRa/3zdr1ixmsUSNJ598Euv5MqAzgPaTyIBwqyoqGN/uG2q1erdOp5vm9/ttsCxYc2w25+bmVWo0qso9e/ZsBzZ/w4+ZFv9CVsT7b7/99tzIk2RkZJAo4bzMpog74vkCI83u3Ybw/0ssFlcOJ6usNJCYiTv0+oos4KBzuTIStsCM5+vzObR5ef87FcidTLc7Q2+zeRPOG8+3stKoufzyriuB4fHA0oVymGNBBDlwpkDb0Ouvv745unLcz9/1euMKk8mwHZk156AUZupTT83YpFYX6jB/1LNOX6Oxqdpg2Bvxf7n62LrLE5w7EWyyXxAQBAQBQUAQqBEEhFSoERhlEkFAEBAEDgsCkSKOzF4YDjsiyiHmzJljzs9vi9Z9u6KA1+v1+/27VlGhy/N67W61WhNFDIweffNlO3fuQIDv5Zv/wLDZMlX4vK6ysuIYfjabLe9OnTrjllh3V6PR1UMSQoXP52RwGHNMnvx0q/Xr153pdjtG2e2OxshWqDjttDN7r1r1348RwDNbIjwYuINEmN69e495q1at6rBp08Z7EIRPf+WV6XfFmnz69NeO+uGHVY+WlOztBhJDg2Nn3Xvv2HtRwrHfM3DPPSN7OJ2uK0tLi89lcGo2mz9A0Mpsl8jz+7CGYqzLarFYdPipwrwq/AxnVmC/b9Sou4/BNVCMMDC0Wr/VgPwZu10ds31i5DmU+RqsarVb7fH4Q2Uf1cGMNXosOp3F4PW6AkF6vKHEV6dTm3U6rcHh8FB7Iu6I56vXu314rvyDBg1agmyR9kajudxms83Pzc3+P2QtvAuMj4EFnl2fj8ku+xJegLfXarV9On36u0Pd7pL91oD744dWRjg7Bs8/dTFUyWTaJLoe2S8ICAKCgCAgCCSLgJAKySIlfoKAICAIpCcCLIdgffyVMJZBXAwLiO3J2IdAglKJWXAZEMSqIje3XobDYcfb8XDMzF18m/9BdnajB1944Z9wqUm9et801GqdFYWF54aD3mHD6h03bdoelhdEjczM7/MnTLi32bJln61ExsILM2c6bx0yJOMit9v5AR25ze/39UNg2SA7OyeQUcDyB61WjywUvwX72jZq1PyxKVOeZZlGxDDX/+ijdyyvvPLKa8i06MAdJCdgeNttegHb6hUUFLyFzAYQDeb6Wq3LheA2EJyOHTs2B2/HG/P3o48+eutDDz0UzghQq/dlH0yc+LDrp59++hfwuAhzNcSxg4DFc/PmzaMAZWCEfP3+xJkK1fmWlTVFcLzLByzDAXJ29kqQNniVX3x2wiyB3Nzv0FpTY9ix49SE4ovxfAsK1FHEUw2WP4TgosbCCpA2LU0ms6qoKHxpfOBYAsPylsFBZ5I055HgAbnl3rNnN1uJPhp9/6M/iVZDPHRknyAgCAgCgkCqEBBSIVXIyryCgCAgCBxaBG5iDAjjW+WnYCyPkAEEktBfYMYHAzZVfn6D1uXlZe2qkgrYxaT46bAhsFawq0855fT1/fv3/fjee+8NRYYMtB+HkWRg1sjXMHaWaNukSZPmJSUlA8vKypidwMyDJ4I35wf8PDn4O4N9B0o4dqGcYS9q7hlgM7BuG3Ej6fMbbD7ss/POO8+K7IfKFStWUBeB5Q/5sHDmRfC4gCijkk4R1WgfUNOB5z4a9izsbpgrVToJSuZNQfAfgC5V87Zv3/7M3buL7ty6dTPFV0kUsUVozJGVlTVPp9P3AanA7zZLWdhZ5NdYzkIqVIeibBcEBAFBQBBIJQJCKqQSXZlbEBAEBIFDiwCD3SUwBpW/wPrC9hPhO7RLOvxnS4JUCC/yyiuvOWXevLe/B6nwH2ykkCO7MrBNZGhMCQZ1bZDVoApmNVDwkNkJ/WBsI7jfyM3NdSHtHTqNpTOxk+TDWTC2h3w5eJ8y8JNvyfVVuj+QRFgKo2ZGN9iJMGYkhLQaYnWKqHp+dpd4qwZIBc4b6jzC9fMZOx3Bf0Df4oILzkiYUaCEKFDim6rgP1Xz8pksK/Nae/ToHNb1iPXccBt933hjVvOXX37+E3wkacTn5BJYQIAzcsyZs9rQuLG0qqwOS9kuCAgCgoAgkBoEhFRIDa4yqyAgCAgChxOB13FyvlFnKnV/2MLDuZjDfW4lpMLw4TefOH36tF+CmQrzsPZ/waq++eclLaxXL+88u73SFPQlxqth7NJwYcQ1j8PvSzp37pz5ww8/LAp2dGDwHUjtx+AbZxIF4dGwYcNPUbowY+PGjcxGiCV+yIwBpsg3gJCfGXX1+sLCwmx8ZukLz8euINQWYDnD5tDENUQqhKb7P/xyD+yPBx54pFuXLt0qa5pUWLx4Za7R6NRAdDAgNBlvpCr4VzLv0qVLszQam6lr17MSdmNRSipEEBCvAodhMGax9IZFEQtTpnyvb9fOYerQoUM5SmAiO5EkglD2CwKCgCAgCAgCB4yAkAoHDJ0cKAgIAoJAWiPAVpNzYJmwSbBwDXxar7qGF0fxO5QGWH/7zeS4/vpT91PPr3o6tp8MtpRkMP8F7IIqPhvxeT1sAHyN1103+HzoEkzGZ7Z4DI1t+OVpGEtQAuQBgtOGffpc+kpJSXGvKvM1xWcG/yQuSAr8jeD/M3RZcMVpExmeQglRoMQ3ySwBXuNIaEAUtWvXvs9XX33xVaLbl+S8gWmUBPTp4HsQREFc2GLMOxoHsHyGZTbMpgkLZAqpkOgJlP2CgCAgCAgCqUBASIVUoCpzCgKCgCCQHgiwHIJv26kZsArG7IX9RATTY6mpWcVBkAoh8UWKOFJEj4KKzBAIbVdHEBChbUxJPwrGlotRGQYRvnx7TALhBNjsWFetJPhPla+C4H8IWlW+CpwNpaUlvB6Wf7xb3d1UMK+QCkEQqyErlmP3ObA3YVeH8BZSITV/R2RWQUAQEAQEgfgICKkgT4ggIAgIAnUfgZdwidfCfDCK6zFz4YgYNUAqVMWJmgIcx7Zpc+x5Dkfln8hUYJlC6G0xSQgG1z1hHwZ9d9Svn+90u11fQ3yRxE7ckSqiQMm8SoL/E0/816Vbt265t6hoN0tF2I2EJAsxGQeL0vRQMm86ZB8oWcMhzFTg88PncAdsDSws5CmkQqJvl+wXBAQBQUAQSAUCQiqkAlWZUxAQBASB9EOA2Qqs+2e6NLMWusNi1eun38oPYkUhUgHdFPzoqoC2ivvGaqgf7N3r2K/mvGVLR31UTHicTmM4pTzy9Fdd1W2Y0+kYiNaKHaDKr3K5XBBrdJS99968+pdccsku+NpQunA3tlPoMTBQ2/5PdnZuNgiILKzjFbRjvCX+JUW3fozni3Pl4RodRUVF1FAIjzVr1vjRMjLq+j7++MsGmZla5znnnBPlG2v+L7/8MlC2ce655yYUX6Svy2XQ3HDDLc7Nm1df5fN5bsSajtNo1C6dzjDpvffeHRM6R0bGvlaVFRWJ209qtdosrdamd7mKE2oq0NfrNYDQsPMeRA0IX2p27zaE/7+j11dkqdUqncuVkfDa4vnabGUavV4fnhfPhBVtN43YlnDeeL6VlUbMWx45b4bfn2nU6f6H2TPPPJMPDYe16Arx+zvvLA53jgD2WlTO+HjfRFPhIP5wyKGCgCAgCAgCihAQUkERXOIsCAgCgkCtRoBvkWfA2BWCbzn5Np0K/nV64G2zNTL4i3exdruvPgJhl8PhpMJ+1Jg8+elWX3+9jGnngdGw4VEroZHQFEKJjc1m8/wRI26749lnJy5El4c2IR+dTrfuzTfndtFq9XnDhg14u7Ky4thzz+3acfjwm/6pbh1arT9bq0XM6/Ky7CLu0GhU0HRUORBUxyRBIg92OLQWrdbhBRbORPOWlvpMVhR7aDQaRyJfh0OT6XY79fAOz/vEE4+2+/nnH2YiyM4jNv37D763R4+Li3Ft1kDob1cnXK/BoLV4vR6D16tOSIIo8fX7PRadzoJ5XQnn1enUZhAQJnBS1L2IO0wmn9Hn02W4XL6EZF08X73e7QPpECaEdDqr2et1W/x+Z5isGD169EWbNm16DaTCt7Nnf3RRaGFCKiS6S7JfEBAEBAFBIBUICKmQClRlTkFAEBAE0hsBpuCzlSFJhmdh42EJA6H0viTlq2MWQ9WjPvnk+0yHY7vbbu+1X+B9223H5BYW/v01jguQBmgTqULWQllFRaUNwd278+e/N/jSSy/9DIF0BwTjKxBMP4m35GtefPHFv83m3PoDBlz64J49u4fj0IoPPvgg1P0hxsKTz1TAy3GL1ep1o/sDO32ER35+vnrtWlvU9eXkmNStWjn8q5inkmDk5GzAsW1jZnNUPbRlS7+lvLwY/ElO1Bqeffae7GXLls0CHp3x1twD4uPFvLx8G3DZsGPHto3I2ugAAmYE52vQoEH7V155ZW3k3Mw+cLlseq02uUyF6nxxPm9h4bnhID0397tsg0Fj2LHj1MJEONDX43FAL6LTfr79+6t8kdkAh7j8IdS+lO1G2Wo0MKT8IdEdlf2CgCAgCAgCqUBASIVUoCpzCgKCgCCQ/gicjSVSQZ4/GQxSB+B+WMJ2eOl/aQe+QgXtJ4/Oy6v/KzIPsoItJdklgm++QyE7uzqwneNbsOOaNDn6r6KiPQVBXy6w2n9/lWgfMAsDc3nQKSJhRsGBoxL/yAULFljo0bt37+oyK77E7s70yczc1yQDoo5VJ2XHjBawcImKEj2DdPA9xKQCW0tSJ0WEGlP1YMu8goAgIAgIAkkjIKRC0lCJoyAgCAgCdRIBtp6cADslGNB9jp8Pwr6vk1eb4KIUkAqqzp3Pu/jHH1c9UlZW9gmmZcvOT2Hnw5javxJ2BiwQRefm1oP2gl0FUoFv43+HXVbdUuogqcBLHQZb8cADj1TMmTPjvHXrfid5QGaBmN0Dewh2F4xEV2D8P3vXAR5llbVnvvmmJZn0AoQmIKgg7gqiwAIWBKMgNlCsWLFgL2td0d+2trWjuAJ2Da4roiLFiiK6wtrAlSKKgBJC2iSZPvO/7zgzTssUIGESzn2e8yQzc7/73fvebyDnvee8JxOIgnTm0MakArGzwA6BfRHETCIVknzB5WNBQBAQBASBVkFASIVWgVUGFQQEAUGg3SHAk2SmQQyDKbDvYHfD4pY9bHerS3HC6ZAKcUpKEi86yOHtv3gxYcCAgeNRHcG5ZcsWniyHTuPjTauDkgr+pSao/rAZH+tgnYKYpOPQp9N38eIv8xSl3nTEEUckjcpJp286pMKiRV9ne731ucuXv791+vTprMrSYsPzgL4m9B2Bvlr2pQgoCRgSVPuEX1hZ6dOVly/L2rx5c/OkSZNidEFS/BpIN0FAEBAEBAFBIC0EhFRICy7pLAgIAoJAh0egN1Z4B4x52lTqp+P1BOxBWFJxvfaMTrBSBJQP7YMGDXIlW0scUoGXHAZ7H/Y6bDLMTyC00DfuLeAgd7LZzM0VFQc3JJtDO0l/CC0jAanwGDpdAnsWNoUXpEMUpNM3Hee/tfrOn78ii5UlqNUwaZI2ofMf1bcHoPkfDMKYGlZ0+Tb8GamsrASpUC6kQrIvjnwuCAgCgoAgsEsREFJhl8IpgwkCgoAg0GEQoIjj5bDLYF1hzNl/C0ZygaH9Ha4FSYXvvjPZp07dYVJhKoB5MgwcI353tkAqkMChE80wdlaDYKpEEapKWKHVYG9oaGApRUaK/KslsDsQqcDnjdExFMGk0/wcdCIW3HjjjVvGjBmTVFBxDyIVmPaQDfsEFiolGXw+hFTocP8syYIEAUFAEGgXCAip0C62SSYpCAgCgsBuRYD58OfDqBHA1Ag6fXfBXoUlDOXfrbNO8+a7iFTgXYkXqxoMhu1LvEgqTJt2zsB169ZRu+KBAG7v4CfLerI1wVhxwl5aWtbY1NRY2NTUVBy2BJIO1Bt4PHxZHYhU4LKC1Uj4rCk5qGmJqJFN1dXVa/CaWDBF4mvYatgiWCh9YU8gFY455vCfWGIT66YY6EHxHm8hFeKhIu8JAoKAICAItDYCQiq0NsIyviAgCAgCHQeBbljKVTCG9ZfBWIaSGgEdoiRlkFRAqUOWaEya/pCb26nUZPLa0Ncab4tvuumm7DVr1vg/W7p0Raejjz50S3OzTYMyhKsURX3K63XfiXtaevb8U/4993wZSi0pKFhWpte7midPPl+/bdvPl6MPyBxff/zsgmvXDhly/AFXXlnpJ3MKClbksATmuHHjIso5tuUjt3jxN1nZ2Y3K5s3DWqr+EJpOfv5n/lKadXVDt7c0x3/8Y5Jh5cp3DsvJyb5Qo/GOraurC+6FHhjQqQ414EGNgfVFRcVfoHznug0bNnAOZkXRfVVYWL7s4YfX4Bmdq7vkkksOee655z7nhXq9PkdVLWabrWZbMpwS9cX9lOpqQ+jvKKPRkYPpmOx2MyNMIprFYlUwVqgvCCOzwWBg1Yw6vJ8w/YF9p0696MVt27aOxvqd0FgIkU3NzUaM2xgaFyU6qUuhqampqRNNhWS7K58LAoKAICAI7CoEhFTYVUjKOIKAICAI7FkIsNoBnD5NL/owsJkwnqTz9/batMihZ4nGlJrV6oETqXfk5HiTEhA2m6Fk6tTJt9fW1p7GweEMN8FBZBi75swzz9vvqKOOYTlKfwPhUGQwKI12u5ORC6F2xhknfeHxeJiKotHpdJvM5qx3//nP5+4yGEw2kBCMdEjYmpq0Zp9P605lvjU1LqMFSRlweCPmEO8GdruSq9X6VKfTnTRqRaczADOX1u32xSViwsf3+dxZqppl8HicfmzWr19rePPN13tt3vzLviAa/uJ0Ov5EKDweb2c46BbMVdPYGDkscea1xFpV1TW33nrXmL33HqDA+c/xeFwxzn/0+hTFaEq9r8ak0agQVXS3SJgEx9fpyDEouS6XrwZ76ku0cex7zz13nP711ytIQtmuvPKv+w8efLCfwMG+e8OvBw4KX+P52I70EXeyZ0I+FwQEAUFAEBAEdgUCQirsChRlDEFAEBAE9lwEjsXSqUZPFXoSCg/DWKIyqYOZiZAxWmHu3LlM8UjaSktLtYhSaNEh5Oc//GDx/z/bu7cnV1WbPePGHXuPy+WcyhN2n4/pDj7z75/vM+Dvf39mA383mWzFPl+z3eEoihDGfOihWws++WTJpvCJFReXfuB2Oxpzcjqdd911s2oTTbpfPyujBNx33fWM7YMPKh/BWgdiHutVVT+/T58/MRVDM23aw/577rWXo4A/N2wwJhyTffr0qStEdQKd3W4KESMtzUOrdfrHRcBB0nEpZJiVZVbr65WkTvoLL/xj4IYN6wds2rT5Z6RM1NfUbB/mcjkOBeGwN9a51efz9MDPXvDk733zzQ/vVVVfipEKRYhqiN/XbDZ7qqpGhfa/tPQjEBu5EEn8c0xViYkTNV5gHeq7I0KNSH9YgvSH/QAfo4POioexpD8k/dpKB0FAEBAEBIFWQEBIhVYAVYYUBAQBQWAPRIDK/dNhDM0mucDcf1aRaJfkwq7ev7BSlRTXWwLjkToFGoONKSX+8p0pVIoYim4vw3ogBF+DkHec0Dc+g9fnJZp3WKlKkj4UlIzXvsGb/y0r64S/D7TurVt/XYnXrDDQBbYXjJoQXMMvMGpDrL355juqDj10TPPo0UOSOv8Jqj/EzCUdnYQU+gaFIHv07NnzlCeffG75UUeN/DXZPmdS9YcJEyoGORxN87k/gX2Imb6QCsl2VD4XBAQBQUAQaA0EhFRoDVRlTEFAEBAE9kwEghUjrsbyqbnA0HOWV2SFgxYrGOwJUIWRCkGShYKDLAkYTS5oOnXq8nFOTtZdEHVcmAAb/6k3SQWv17sJlSKYFnEr7PaWrgkjFe5Hn3NhFJIshVH0j7//GdYJpubmshCFRtPQwGIDEY0h9YzkCEVz5OXl8xS+pq6udh3eZyQFf/aE3Q0jSRFqu5FU4BxYbeOLrKyswsLC4pc3bdo4Ba8Tkl6ZRCoEyk9yvowm+X2DopqQCvFQkfcEAUFAEBAEWhsBIRVaG2EZXxAQBASBPRMBRi5cAGO4tgpjSDh1F+4NOEV7FCpxSAWun1UiPoJNgzHCgykkeYWFRXvb7TZNc3MzHfLZsIfigEV8TzjooIMeR0j/L8uWLWP6AsegzsVT8cANIxVIHKyC0UH9C2xFdH9EH3T78MMlPT755EOSQ9TNaICx6sAPgf2jgz4MtjdEEkcij38fkArsG91+xBvUjtjCazt3Lq/q0qXr2ytWfP5h4P7xpup/L4Xog9C1afTtbbFYXtLrDUOQIvEpBjg80TzSIRVYiQP6EpaxY0f8Fp7qEG+B6aQ/YFyIPyoFJSXZ1YMGDaIOBPHMD+xDxPBCKrT4OMkHgoAgIAgIAq2IgJAKrQiuDC0ICAKCgCDgj1i4AnY6jKfpPJmvhPEUe/2egk8LpELc5Y8de8xhn3229DZEHzDNgI3h7v1hFOcjnqHT9TCigBEEQZVCplEwnSKihfWl9gHxvz5wTU/8jBDYTCeiIKovBTw/gbGywRwYq1JQN4JaCtlhERB2vF4KY7lIRja8C2Op0lBLgyhIi4DgXkyefNqDGzf+RFLne9gRsBgdBE4kHVIhHaIgnb4LFiwwarXZhT5fU01FRcUHmBbTX2bALo7cYXyxKit15eXl0HXY3CzVH6LRkdeCgCAgCAgCrYWAkAqthayMKwgIAoKAIBCNwBl440YYT+TpBC+DvQTjaXyH1l5Ih1QI01TQA5c3YcOjgKQWg19QMYoooHNMvQZiuz8swkmP6svL58JOgk0I3Cd0m50gFRI99d0OPfTI8nXrfqhA6gEd4lBpxMBFPIVnJATJhrX333//WwMHDtSMGTOmKtlXKR0CIowouA7jkvDis3ck7OPo+2QgqVCOOZKEIVnjrx4S3oRUSPakyOeCgCAgCAgCrYGAkAqtgaqMKQgIAoKAIJAIgQp8yFNiVo6gDgOdX77+rKPCtoOkQjDyoBC4MPqA2gcMe2ejLsK1cYgCEjYUVvwcxtSGUIvTlyVAr4ExjSEC+1YiFTRh43Jtl8OouRHUcxiF3zl/f8vJydEYjcYftm/fzjVTGPKnwNoexM+Iyhg7SCpQqJGClU8GbkmCJUL7IwNJBZb43AjrBqMmB/c61IRUCEdDfhcEBAFBQBBoKwSEVGgrpOU+goAgIAgIAvEQ4EkxxQV56sqweYZ1+6sgdKRG59SFNmrUKDqFoRYv9z5J9QdGe7CkINsEEAXLDQaD89BDDw0v5xgUgQxFNLBzHFIhfCzqJZC08Lc2IBUSVYqgs/w1SQVVVTV1dXUUf2RUgyk4P51OB60GZbWiKF8aDOY3581btNFgsBt++21E0qiG6NKPZ59dMNBub/wCY9tOOOH4Luecc44reB/oVaCkpCWl8pMOh9lsNJpz3G61RlWrPOH7bLXmK2azIfQ3l9vtMefkOLObm7W1imKK6GuxWBXcN9TXZrMZVDXH4nY3WlHG0jlu3Lj7HQ7HBcBmIVIjJobfB4+YzuEwKvX1v9RL+kNH+hdE1iIICAKCQGYjIKRCZu+PzE4QEAQEgT0BAZ7EPwzjSTEdx59hLJlIgcK4ue7tDRSSCqnOualJLdZqXdA+9Iac2/Brr7lm2vFbtmxmyU5Nt27dXzjggIOePfXU0ym86G/Bz+FwV51wwsmjTzhhEtMKNDqdL1+rVRxut882c+bjPZYu/eAl3IRlIv3t0ENHD73ggkuIvQYOcI5G49DYbNqIiIB4a2iNvqeeJ4DORgAAIABJREFUevwWo9GkOfDAAy+89NJr31y/fq3h6acfP3zbtqoJdrvjcK1W40DVi1D6xEknnXboxImnVnk8znByJS7kisJnTM32et0hYuPyy6eeibHvQSWLB2bMmM1Smf6mKEaTVuvN8XhcfgwTNZ1OQbqKLs/h0IBUcHlT6Yu51IAISNjXZDLq0KVAr1dqsXY/AXHaaScwcsP94ouvh/Yv/H4mk3cbiCamwUgTBAQBQUAQEARaHQEhFVodYrmBICAICAKCQIoIwJHV3AQ7G0ZBQor5vQr7K6xdkwvTp09XOncer4vGoaDApO1PCcawtnlzfT6CD7w4rY6Iagjvg9P0gyDG92xOjqWr2+3WOBz2L1Be8pFXXnmFGgwanGbfi9NsVoLQoITiHfPmzbt35sxZg/v3H7hp+PDBv40dO3Y1nPKuOPl+oLi4+B1UmugcvJbXNDYa8o1Gr0+vd8fUlIxeQ2v05fxNJtPQqVOvOvPII4dtiL7nmDFH/ROO/gk+n7+yiGbYsKHjhg4d9fNjjz10KiI3vp89e0GLJUyNxu05Wm0WKiqYI4iCSZNGLPd6PfvivqcDizc4rl5fhEgFX0qRCsASgpTmHKs1NlIBH3mqqkb5y4CyGY3LskBC5DY3525DgZSISIWJEzUs0RnqGyXUGHwmqEdCwUZGrZwVHFfSH6KfFHktCAgCgoAg0BYICKnQFijLPQQBQUAQEATSReBEXMDqBAfCKKT3FuweWEz5w3QHzvT+6egvHHbYYaO+/vrrq2tqasZiXdSnoNAhyz8SP1bc+BuM0R8PgHS4Gs7qO7W1tcfgNZ1WChNSxyCm7eb0B/98EugkkHwK6k34++bl5a3G2vZDqkRwLUznGAeLIaMS6CSQyPoORg0Hpoa8kqGaClwj50pNCJIMrK7hb0IqxHua5T1BQBAQBASB1kZASIXWRljGFwQEAUFAENgZBFjR4DYYT2UVGHLp/ZEMMUr9O3OTTLo2HVIhqqQkyzKGV4qgACPJGKaXNBUWFuqR7rC+vr6eBAQrCDDVoW+8tWc4qcApsyQmU0pOhhWH6S9EL4elNSM0OpIQBdRzYNlGEhfHoe8nVqsn56ijRtKBT9jSKROZTt8WIhU4F5bj3Bv2fzCSR0IqJNsk+VwQEAQEAUGgVRAQUqFVYJVBBQFBQBAQBHYxAoMwHiMXqLvAtIgTYAt28T0yYrgdJBWCR/SMTpgO6x29GEQqaJgq0djYyJSGvLDP98XvEeUnW5dUaNCMHj06kVCjf2rpVHSYMmVKz3ffXfyP337bzJKa1Jugk00yiu012Gkwf9nSFKIPSCwwvUDTr1+/ox5++On1Y8eO+C2eqGY4xukQBZWVn5lzc135qWgfJCAVhuD+y2Gh8pI+n09ZtmxZNnQabKKpkBFfZ5mEICAICAJ7BAJCKuwR2yyLFAQEAUGgwyDAkoNLYTxJpgPdYu58e11xOqTCe++9V+b15tmPPHJwuPYB0yCIDYUuGd1xKqwJpMIS6ChUNzQ0hAQOAxgZgw53ELPWIhXSIQrS6dsCUcDolhdgvQLrogN+NvpuTiH6gBEy70JfYftJJ00++thjZ309aZI2Qvsg+vlKh1RIQBTEPLZJ+pIM6gfzRyuAVNCCVMj57juTferUQXGFPtvr90LmLQgIAoKAIJC5CAipkLl7IzMTBAQBQUAQiI8AT5IXwUpgN8MYCt9hWjqkQpLyk+GYDASp8HUgUoEihEx/uB8WVwCzg5AKwfWfg1+mwQ6AuSsqKva7/PIbmlNIaTgHpMJTFkvuL336jOr/2WdzGRHQYttNpML+mBBLiJJAKAKp0CSkQof5p0AWIggIAoJAu0FASIV2s1UyUUFAEBAEBIEwBKgT8CmMkQsMd6fT2CFaK5EKmh49ejwIQcfLrVYroxfC27N4cQHMnx7A1sFIBS4pJO7YvXv3k2fOfGFpCqQCBCALblFV3fS6uvqFqDZxdKIHbDeRCpzSf2CDYc+BVJgipEKH+GdAFiEICAKCQLtCQEiFdrVdMllBQBAQBASBMAToKC6GHQKjYzylI6DTWqQCRR2XLFmi3nvvvXOA05FRWDXhNaMWeJrf2AFJhaDjvQWRCiNbjlTwaVGmMtQWL/4ma8qUo9+pqqoaqdFoH3jpJQfLm8ZticpE9u69UsEYITInNzfX0NDgysvN1dcjHSVE5nBgqzVfMZsNob/PLBarweVSc1Hes8FqtUT0NRpV7bx5My1z5szZgkvr3n///Z719R5U+8huKi9XI9IfNm7cqEVpy4i/+2y2cl9Fxd4cM2zVHeFbJGsQBAQBQUAQaEsEhFRoS7TlXoKAICAItC0CPM3vCusJy4LtBdOHTYFOJHPx18Lac6nGdzD/ChjLCB7UthDv+ruRVIg3KsT3Yhw/u12xqKrJqarNLC2YsMExLdTpnFqkQNjuvvvufX/44YeL4GSu3L59+9+DF1oslqfPPffcu4YOHavyPa3WyvKUCZvPZ8lNtS+qW2bj5N/gdjfVRg/q9Zp04e+pqtbs83mNHo82VCeypYkoisbk9Sp4xr010X3Wr19ruPXW67+EnkQx0hneffbZV6f6fHpddra7OtnabDab4fPPV/Z45JEHXwb+fbt0Kb/k/vsf+3e863Q6Bd8tXR7mUoO+3kRja7UaVVH0+Xq9Umu3OxJqNZhMRh2GK0jU94wzTvoUlT32KigofODpp+fM8Hr1dWazK4KAqMZq8/IinyG9Xq9FWoyjf//+EX2T4SKfCwKCgCAgCAgC4QgIqSDPgyAgCAgCHQcBVkgYAzsGRgKhFOZ3DlNsdMhILnwCezvwe4qX7vZub2IG42E3wtq1xkJlZaUOTl6Eg010t23bFp22wLfVqiqjp7TUkfSkGU5nnsdj9hkMzggH8rjjjnsHRANFDUNt+PCRJ/31rzd/qSjOcAHIuJvMU3Q41NpU+jocisXl0upzcjwxzj8c3Ajn2m6352q1ZtVo9MX0jZ4I1pZjt4OxyNbFEAXHHnvsjSAHWDlE06dPn6GPPPLIOqfToJSX58WQFbin70tSU4HWpQtJOGvWvHkv6J5//oXf+PY++wzsd8cdMzZFz8Fs9pgdjsYct9tYoyimiLUg2sCLOYT2iJEKwC0P0QcxkQogejxVVaNCfcH7GLVaZ4HPZ6i12Q6MII9Wr77NN336dBIYZbDNOp2q9O3b7+p7733uqfHjBzUn+1amExWTbCz5XBAQBAQBQWDPRUBIhT1372XlgoAg0P4RoMr/ybCJsOEwRiawMZT9J9i3MEYhMCKBJfx+DnwWXHlP/MIIhv1g3WF/hrEUYXagAx20z2ALYdQtyPRGwTqSKVxXUkc00xezq+eHagpMF3Gj1CBLcsZr1Kd4EFaRm/t7xcmGhvqkfyekkyqRTkWHdPq2UP2BESysjNAFxlQAf0TFqlWrDHV1dcbhw4dbk2H81FMr9AMG2E3Dhg1rREnJl9D/FNgrsMnR1+5GTYXgVK5RFN19BQUFPlU1nLh165a4ERXh8xZSIdkTIJ8LAoKAICAIpIJA0j8WUhlE+ggCgoAgIAi0KQJ0/G+AHQ8LEgkkDN6CvQgjEbAzjdUVxsImwJhOQPKCBMMc2JOw9TszeCtei7x3zQew12EkWqSFIZACqRDsfSJIhdf4AqQCxQkXJAIyg0mF8OiNH7EGfm92hlTgeN/B+sOo4UFx0MYgNhlAKmhUVf8MoiDOsdma1yEyYu9kXwAhFZIhJJ8LAoKAICAIpIKAkAqpoCR9BAFBQBDIDAQY4nwn7DQYxNg0DMF+AUYHsLU0EXi6fV7A6EwxdP5l2C2wXzIDlohZcG48TT4XNisD57fbppQGqaDZf/8/Hffzzxv+DVKB83XDnoL9DRYTAZKhpMIVmOs/YIzK4HflwsAaNJWVqwzl5TsUqUBSgd+HebDDYYwCGgHzl+X87LPPzPX1rnyTybsN0SDErMW2YMECpDRkF6ICZA2EIxPqYaxYsUK/bVsT9CC8tQmiTPz3QiqE8uijjzmampq9dnuzMdnDJqRCMoTkc0FAEBAEBIFUEBBSIRWUpI8gIAgIArsfATp018Ao4ses78vox7TxtJh3fx1sXOC+JDMugWVSqgGdvnUw5rQz9D10ktzGWGXc7dIhFUgUnHfe5DN++mk9HfPwRrKGjc/gN/wlA0iFsv32269vfn5R0bJlS2/DlBhpw0ZCYQAsIrImKqUhoRZFgr6PBZ596hk8D5uSDlGQTt/KSp8uN3dpqcuVXZ+KTkJJSdnapiZrn+bm5hmY18WJHkQhFTLuayoTEgQEAUGgXSIgpEK73DaZtCAgCOxBCNCRZzRCLxhPRhk18PFuXj+dtkdhTDfgKS1PhZlnnintWEyE+eQUb2SKiDQgkC6pQNBGjx5CLQ5W1rgIRiHM6FZfVFT8raIotdu2VW3EhyR05sMY0RITyZJEJ4GEEJ9zVoYo7dWr175dunT57ZNPPqkKuymftwLYMNhZsCEwQ1ZWlmIymTU1NZyuv1Ev4WzYv6InvItIBQ57BGxmYM5Hgyh4P9Xog9YkFSZOPHXIO+/M+7SpqYlin0wDisEgiImQCrEPtLwjCAgCgoAgkD4CQiqkj5lcIQgIAoJAWyBArYQ5MFZyoPAiIxWegGVS6TemGZBcKIa9AaNoZKbML5gGQUG9TCI82uLZiXuPnSAVguPR6T8Q1gNGYVBGAXTOzy/I9/l8ufX1ddGVRpgCQAKMZBg/y0bJyjEGg8GFMpbU6KDOASMe9oX1gf0p0M9/v5ycHGgEqBqIKraEGb8XJBnWFxcXf56bm6//8cd1FFP0R1C01HYhqcBbUG+EBMb/QBQMyQRS4d13P+48ZcqkE3777Td+NxlJQQLmi3h4CKmQ6EmRzwQBQUAQEARSRUBIhVSRkn6CgCAgCLQdAhSUew9G540pBtQv+F/b3T6tO9GpegZ2KmwNjMRCQqcurdF3vDNJGTqzdKqYBpFJKRo7vqqduHIXkApx7x6W/lCCDiQG/gLrCyPZxIoioQZSocZkMm1BeUym8XSG8flho2PO54YpPfx9Q6dOnfoZjUbdzz//bAv0MeMn9RFIVrDvqzA/idVC9Ye4891VpML06T5lv/002smTDYt8Pu/hxx13atk551ysj1f6MXoiicpE9u69UqmqqgqVD3W7S3Wq6i50OGyNRqMtiIV/SJSf1FqtlohSoyaTrdjnU+wTJx5zkcNhv5X9dDrdGyj7ubmwsPCDF198cXFwPl6v14QoE3t+fn6ErsPGjRu1HDt63qNGjXKgCkbS8qVxgZc3BQFBQBAQBDosAkIqdNitlYUJAoJAO0WAIdUM3afI2lWw9lDKkVBPhT0UwJxh55kQHcA0CIrqMYpij0+DWLJkSZGq5uqdzjoSLaEGpxL6E/5qi6Gmql46/Rq3W4kqu9iggaOvoLJA6O8Hn8/iv1irtTZEf+fmzp1b8vnnnx/Uo0ePVX379q0fO3aCS1V1Bre7iSkOmkcffbQHHFv95ZdfzrSJiOZyqWZENfj0endSQsjtzjK63XYDxAxjykTW1+u1xaQ3olqgTGRCB5nlJ3/5ZXtR7NV/vHP55VPPROrHPUgDeeSJJ+b8E5jVarUOanq02Ewmo87l8hak0tftdilGYxZIMk+9x+NlacyETVFUzFfX5PU67BdddPbViCC5OvwCkAIu7Pk2VPiY8/TTc2bp9d4GEgvhfaoRR5KX54rARq/Xa11oycQik81PPhcEBAFBQBDoeAgIqdDx9lRWJAgIAu0XATrmj8DocNEJbmshxp1FjvoPjKygC8fIhRZzuXf2RmlcH0yDOBPXUFBvj21vvPEhDqT9aQgRlQngkDP3PqKRVLDDzVTVaFIB6od2hzcnxxNyOOH85+IUXKsoTn+piETN4VAsLpdWj+uTEgVOp8HAcXU6e9JxcbKvLS0t5Tpiqi6AAPF17949wkFGpIQ3WYUGroNRDT17Oi35+YobLWIMaBZ4HY4i30MP3VrwySfvrTMYVGXffftfceON97ys01kSpgFZLFYDLs9zuZT66L74zMs5B3FkpILF4gapYGvE+xGRClizd/36AyNIoqKi5Z10OkdTVdUoP8Fy5pmWUW63cwLIm2yv182onf1hefysS5fyBXPnVp48fPjwGDImeh/TiXRJ9hzI54KAICAICAIdCwEhFTrWfspqBAFBoP0icA6m/jSM4nY8Yc+EFIIdQZNlL5fC9oLdCLsvwSDd8BnD47MCxmv1gf489f4t7NrVO4gJw+up/k+ioxyW1JndkUW3h2vScQrTqeiQTt8kQo0RMKIvUx1UOP+7rYJHGqkSvXGSv86CoI3jjz8u95lnnknopLemUCM1FSwWXWMSooAClx8XFhYZnU7HhsbGRgpkJmzpPD/JxpLPBQFBQBAQBDoWAkIqdKz9lNUIAoJA+0TgDEx7VsCJHoyf/rr37bhR0G85rD/sQthTgbWQRKC4I8UTKcznD7FPo21C3+9hzAlfCEuFeLkd/ahJwUZsV6Rxvw7VNR2nMAlRQKJoAmxvAtS5c/kjzz//79sDlSISYtaBSQUNKlDciQoUNzY2Wrc4nU5ixEidmAoYBCgDSAVOI6ekpPSbpqbGvVB+ktFR1CFpsaXz/HSoL44sRhAQBAQBQSApAkIqJIVIOggCgoAg0KoIDMLon8Cohk+V9rhOSKvOoHUGZ9TB5zCKTVLln+HgJBIYfs9oAZIDFJ9kFMEGWDNsMyyYM07RPxobIxlYIYACgIyA4PsUpyNmTBGhZgJJmfDGaI9/wIKlOB/A70FyI6rrnvEyHacwDqkwByiNgJHYYSnRUENuvuayy67tfscdNyd9dtsbqYD5qohAMC9evLhp+vTpEWkG0U8NiYJp0y675Zdffr4IpELQQX8f/VjWMSJCprKy0pCb26nI5+tcU1Gxd4RIYvS4qKyhLFy4tAyyBw1jxoxhxYuELcVIBf8Y7723vGzChNHfIVKBkTz/B2OVmbjt+ecXZRuNFu+kSUMjUjCSzUc+FwQEAUFAEOj4CAip0PH3WFYoCAgCmYsAHe+vYcxvpsPc0U7Rg+vjz1UwRhhUwnZWK4LVMU6DnQ7j7yQYmHfP8SkQeSWM+g4kMnhifEfg98x9EtpgZjtBKpyI6VErI7rxb4hfQCp0PfzwMQPfeGPut8mWkQ6pQJFElJM0ppLvn+y+O/o5nH9deXl51ubNm5snTZqUUHwxGH0wd+6zjUh/uBb3pNBqNixGz6Oy0qfLzV1a6nJl148fP4iEWsKWDlGQTt9FixaVQiRzyPfffz8fE6iC8bsat82fP5/knmb8+PFJ55tsPfK5ICAICAKCQMdCQEiFjrWfshpBQBBoXwjQuT4QdiTs4/Y19bRmy1Pb1tIyYEoFyQWeBh8AI8HAE+W3YZfAkp6ep7WSdtx5J0gFOpo/wJiucj6METXnwiiKqDJSYe+99xm7YsXndLqZ7sJ9eALGaiDUtGAqDLUzthYXF7918MEHz3r77beXJYOyvZIKPl8Tog8qGH1AwotVLVhy9bzw9WYSqYAKG07oVjBKiBoWMaKdwXkLqZDsiZXPBQFBQBDYcxEQUmHP3XtZuSAgCOxeBJ7E7VntgafqwVKMu3dG7f/uJBh4qs4T8/fa/3J27QqSkAp0/m+DFcA+Pe64iV9Nm3btljCdBKbpLILF5N2TVGBraIhbpMFPPARXkpOTg4oSqgYRCAlD7dm/A5AKXEYdjOUaO4XvZgaSCixjeyiM+i4vxHvyhFTYtd9HGU0QEAQEgY6EgJAKHWk3ZS2CgCDQXhCowETfgvE0nbn/0gSBVkegBVLhbtz4+uibRxEFa/E5tQHmwe6EfQFj9MJxsIfy8vIvRN6/CaQCCQSSD9TK4JgkeFgFgaU8qWdRiFSCs1GK8X6QChyzb6JFdxBS4TGs8RJFUb4sK+t99MMPrwlE7KxGWoWjuLraZnU4hiVNJygoWFam17uag2Uig7iVln6kRZXJiOgCs7mwxO222lwuV1TVjD4at7shoq/B0ARdB4174sRxN0IHYhqiFh576aUP/srxvV67rphKC4HW0OA15eTkuQsLdTG6DijRyQihiDZq1CinVqtNqEPR6g+93EAQEAQEAUGgTRAQUqFNYJabCAKCgCAQQoAnwithPWEUH5TwfHk4IhBgbr7b7W4xDD28s8lk0vt8pW6HY6Mv/P333nvPMHv27IsgMripsLDwW4xnyM7O/9Ojjz74ptud5Zo8edxsh8MxPvwag8H4zj777Hf3hg3rK7Kysnu73a7S2tqa3l6vtzv7wUG0/vnPB425+eY711ZWvpBfWfn8UnzWuVu37g+hesAB/frtd80119zyc6LtvOKK8y6vqam5xeGwf/bqq+9E3D/6OvijiHBoUgOVCRI+JUZjd0yvSrXb7UGhz1B/fmYw1Ib+3oETrpjNZnwPSxBBsC3huFVVLl1RkWJyOnNsZrMtwkGur9drw53u2lqvmpWlFEJX0Q6HPtT3vPNOIz6TQCzUo4Tj/f367fvhZZfdAvFSR5HTaWvQ6VRqfyRsiqIWGQxKo93uTCjqyEF0On2xzeZqNBj8ERIJm9nsy/d4VOeZZ06+o7m56ZSCgsK7Hn/8GRIhMU1RNCadzuXEM8dyrxEN6414/vDcaX/8scl7xhnJhSWTzVE+FwQEAUFAEMh8BIRUyPw9khkKAoJAx0KA6uoMM78HdkPHWpqsZmcRwIm/dtmyZSzJqYHznVAYkH30+rw8VTU5bbatIUX+iy66aAhOjj+IngujD+B5w++2M3fe31AGcWZ+fuFHjz02myU6Q01VvRY7XFJVVRhpoJk27eyxv/66+VlcXzdp0hmHTJp0et0dd9y098qVX3wGAkJz992P9u3WrVtS3Yxbb736hA0bNsxEGUPv/vv/adT06fd+P2fOU8VTpkxlJY+IptV6TF6vR2e318Z8Ft3XbC4zu912g8tVH5ODARLBV1paGnJ6HQ5jls/nMipKXgPIhmQYqyBhjKraTGeekRihxnG7d+8eGvfHH39UjcaiHEgUOOFUR4x70kknH1Vbu3029pfCjcBV/+1VV1132oEHjt2iqrqk1RRMJluxz9dsdziKIqIPbDanz2KpiyA7WopUsFqtmOvEiHnl5q4oxV47x44d9gXm1qsQsSRPPPEzStrO1UQLUyYpMxqxJZIqsbP/Esj1goAgIAi0LwSEVGhf+yWzFQQEgfaNAKMUWEKRocIsjZj0hLJ9L1dmny4CQVLhu+9M9qlTB8WcukeP14LSP7UlNgb6fomfFANV8vPzEf7u1qB8YHAYluI8Pt4cW3Agz0Ffig7SuT4CRnHRv4GsuA2n8NV1dbV875tEa2b1h+uvv37o8uXL3wn0o7bCLbDRsAgdjE8//dRitXpyjjpq5K/JcEyn7/z5K7L0+qa8hoYRVZMmaROSCulUf0ihL1NG7ocdrii6LoggqerTp//By5d/+FOy9aVT0SGdvqz+ECbUaA782xR3OkIqJNsl+VwQEAQEgT0XASEV9ty9l5ULAoJA2yPAyIS7YFTIZ465NEEgAoFdRCpwzDkwiu6Fct1JKsCBfKCqqorP4DGwV2Fxia0EDmTwGeY9cKKtORsh8/d7PJ79AkKNffAeibO4Layk5MvocHigE+ewX/R16RAF6fTdjaRCCBO93niVxZLzgN3uWNjc3HhUsq9BOkRBOn3DSAXqZOwNY6QH9S5uhQWJH//0hFRItkvyuSAgCAgCey4CQirsuXsvKxcEBIG2R+B73JInowPa/tZyx/aAQBqkwrtYT++SkjJN7957nYiTf0YIMG0iPDyekTGHwM6ETQCpUByIVKDDeHsiPJI4kBRjZPWSwRwjStSxCG+1mAZBUuHaa68d8Z///OfNqPuviv5epEMUpNM3E0gFRjVMm3bpV/X19QOgL7EAa38A1mLFknSIAmDcyWYzN1dUHByjfRC950uXLi3Be+4RI0Z0xU9W92A0Bf82ZFrHEtiY4DULF35WaDQ6FJSfTJqOgvWZ8/P7KWPGHBAj6tgevocyR0FAEBAEBIH0EBBSIT28pLcgIAgIAjuKwBW48B+wc2GzdnQQua5jI5AiqcAIg0lEAsJ/GrvdpoEQIEX5qJVA55yfz4QxkoCNJMCG3r17XwqthWkNDQ3U9N8Euxb2SjxEUzyVHoprny4tLfu2S5euL3z11QpWM0nYwiIVFqPjwLDOw/D7Z+EXp0MU4MQ92+s15Y4dO2JrsooDrUUqpLh3oSWecMLJhyxa9PYzSEdhlAYbowSohbEZRu2VEDmTDqkQFn3AcpYJWwv7fAkuIslhhEFQUnMArDFs76qSjYu+fBZVEBBRFSiSXSmfCwKCgCAgCLRHBIRUaI+7JnMWBASB9ogAKz7wFFC0FNrj7rXRnFN0TBmB4K8CEEYqRM+QETGsxPBfGEs7om+h87zzztvr3nvvZfrNdQGn8UH8vDr64hRJBf9l6fSNckyDoqUcZgusHyzkhKZDKqRDFKTTNwWdhBB0Ke5dqH8YUcDIpWdhTD8INp7wz4dR1PV/bUwqBOfANJZeMD5rJ2DvlqHspGHMmDFCKkR/YeS1ICAICAJ7OAJCKuzhD4AsXxAQBNoEAQrnrYNVwpjnLk0QiItAGo6pv0IEIgRerqurGYdIhaSIFhQUeFD6TxcQavwQFxwauIjPJiMbWAHi37DupaWdXh02bMTf33hj7rfJBt4JUiE4NIkEf1UENEZOMJWjPDs7+3Sj0ZRXU7Od7zOygsZqFGtgPMVn7j9bV7M5a1JeXp69urp6NUphXo73CgL2PH6yPOfIwDWaDCQV/BU20Eg6UpyTKQckff4MY2WH2aeffvYTF1103trhw4cH+wYuif2xCyIVwgclGcp5IM0l9+fBgwef+f7771OgM2GTSIVkCMnngoAgIAh0LASEVOhY+ymrEQQEgcxE4G5M63oYw4gTquNn5vRlVm2FQBq6lTtNAAAgAElEQVSkgn9KPMGeP/9V3+OPP/4bXoaLKMZMGWUVV4J8ODCs+gMrP1AwtDS6c6D8pLe+vu51fDYx0fp3AanA4SncWAHLC94L5S41JpMZpTX9pML/YJ1hFlhIfDLYF/286K/U1dVpUIaypemy8sIBZWVdHkcqiPY///mir8vlYJUMRnQwMoDpIiRrfoH5BSzbKFIhgijgMzB3rkY544zscW63cxZeI8ikUON0On62211/GzRo3Nwrr6xssXJMbu5SlIk0OWtqDopIfygt/UhbVVWiWCwbQ3/7gbgp5DqbmppidDCgwaFUVxu055xz9ASrteFR9C3S6XQaq7VxeUXFCRPOPvuKUFSJ12vXFTOpJtBAXhltNp22e/dCf4nPjRsNWrN5c8TfnBAMxXtm/3soz+lGCUuphpPoiyafCQKCgCCQwQgIqZDBmyNTEwQEgQ6DAE/7GK1AUTRpgkCLCARJBXaAY5a0pKRGYy7W691edPWHKowbN6423uCo+jAXkQrK9u01JzY3N2lwqn/03LlzP5g4ceJhEAt8R6/XP4p7m1RVXT1lypRZK1Z8ddj69WsfaWy0dodGgRsO5Z3XXHPNEzipjnH8cE0u7wkRyKTCgJhvjtOp0RsMtrjzhIjjfr/++uvgAQMGvIff63y+XKOq/uHwvvPOO1lr167N+eWXX7uA8GBoPoUiN91220OrLBZt1uTJJ92AEP0yzOlnj8fdqaCg6A2QEifDIT86iIteb9CYzUaU1mwCAcFAgD8aSmNqtFqNF2veit+rEAHx7f77H/Cvww8ftQxrTxgOAgy1Doe2UFXdTrvdHsFswBnXulz6CDIEFSAKdDpbs92u+FNZWmpXXXXxJKzpRuxFKX5qcJ+Vzz5bOa6l/jqdL1+nU9HVkzR8BX1zDEimsdm0SbUPrrrqotubmmynW631JupWgMR5aerUS6cPHnxwzH0MBtWACWgtFr2fEcLzSeHHiOZ0Fvgcjo1kTBhJokklCkP+6RAEBAFBQBDITASEVMjMfZFZCQKCQMdBgCeBFF57C5bwxLfjLFlWsjMIzJ8/P8tiscScxscb0+VSC+HcuZuaqt38/Prrrz8MkQjdEaq+Yd26dXP53v777z/6lltu+XbZsi9LZ82aORUO9atPPfXUV4nmaLfnWLTaZvXss0+5D6fIJ4JwgJ+ubgIZ8eiMGTPm8Nqnn366CyIfsi677GZ/jr1Wa02BVDBlq6rO4HY3xSUVwufk9eZmmUxek9PZGHOKDpLE63ZnhRxV+PAmkgoOh7deUdSYUIWTTz7mVZAMA3r37nvm9u3bTsA6MF/lfavVWgChy+4kVFAWM9/jcWXhdx8Ikr740QPEQrHBYIQQZhOJmx/hTP8KawBJ8DX2aFHnzp1/evDBB/2CmHCSdT5fPSokeEkGUTgz1FyuHF9WliOCwWhq8hSbTBo7xopw6OmAW62WiL4mk634tttu7vvll8tf9vk0xZjXD0VFpRfOmPEvloKMaAZDU5HZrHHX12f7owSCrbjY6UMkR8S4Wu3vkQo+X2ykAqIIPFVVo0IYFxb+J99gUAyHHTb0JVwxEvgoJJyA4z8R8XExfg/1TUfUcdWqVQbMyyikws78qyHXCgKCgCCwexEQUmH34i93FwQEgY6PADUUnoNdCXuo4y9XVtiWCFDMEGHqjv79+8cLHQ86eZ0wp61w9Bja74Yif4TDG2++JDb4/vjx44On0KwUQUFH5v3zeor49WefgoLCDRZL7tMbN/7ENJ+ELR1nMxOEGsvKyoaazdkn//rr5v4Oh4PVLoLaD+HrJOnxs06nry0pKVEbGuqdICFseI8pFUx30gc6M83kYBirXqwqL++6EREU/0FFjn9yfxIBFyXUSIFLprqwwkLMvyu7WFMhNK2oveOz9DiM/77xb0k+J9SB4HuadPZZSIVk3xr5XBAQBASBzEdASIXM3yOZoSAgCLRvBB7D9FmirQ+Mjpg0QWCXIZCEVIi4z06SChyLVSco6HgkjJEG38PUvLz8o3FqbYAzTW0ARuVsgLEk4eewiFP4dJzNTCAVFixYYORpPk/yKyoqwtMUKPw4HMZykCQJuiLlAARLATUHEDFho8Mfr5H8ISYuVO4oC5QDZT+SCsSWhEFMi1P9gelU1INgo85ECOc2IhWCcyTJtAD2Jxj/piThNAr7vCbVShFCKrTwpMjbgoAgIAi0IwSEVGhHmyVTFQQEgXaJwCeYNUvG5bfL2cukMxqBNiYV4mLx+ONzOk2f/tdHt23byuec+gpdAh0Zav8dbDXsQ9hsOJtZLTibJCzooHaF8TR/H0RgQMrBYt68+RdGXPDUn1EC/EnHlVUpmK/PVIMPUNHBrtc35TU0jKiaNEnbolIj55Ve9YdVhtzc7UVxSIUYLCorfTqKJLpc2fXjxw/iyT3XcxKMwo8/BS74ET/9BMAdd9zXe8aMh/6yefNm4nZN4HOe9t8XPXgLJSVJVpK0JM4sDcpoEs3SpUtL6us17nHjRiRNMVmyZEkRt2z06CF+7YNEbfHiL/MUpd50xBFHxIuqoGYFI7IwHtQ28/KWnXTSqVOfeWYG9z9hW7FihR4aFKZhw4Y1hqdQJLtOPhcEBAFBQBDIHASEVMicvZCZCAKCQMdEgKe5FCLr2zGXJ6vanQhkAqkQp/rDPsDkChjTBXrDzDBqRLjhbH4HDYjVEGMkGcDvBUmCUTBG8qjhWLL6A4QS3du3V0e8HwdvL6o/NIGEWFVdvf0jVEx4B33ozJKEoEMf0RYsWIvog18LGxp+256s4gBIEBVCiiV5efq6oUOHMqUhulGTwK/5EIdUaOnRGIQPzu/cucveqKrQGxoYrGpBUoVtNOy96AsTRB8ci77zwvr/2K1bjzmzZ899IhWioBUiR5jKcSb2To+982HvVuD1QS0BwfefemqFfsAAIRUSYSSfCQKCgCCQ6QgIqZDpOyTzEwQEgfaOAMXrlsNYe16aILBLEchQUiF6jcy/Pw02AeKGR0KYUGXpx7BGYoHkGx1QCk5+QMPaXFarJ+eoo0b+GjUgIwAYzUDdB56MHwoHth/CGjrX1NQUxykpuQV96PxXw9ZAgPBnON4/btq0sQBCkyQeWK7y3cBP3orzpf7JuZjqqk6dOv8PFTJqGhsbOD/OkwTIENhRsB4w6iYsVVW9ubi4pA/WVmy3N7PEJwkNRiV0D9yffamr4CcQkP6gcTjsTpRz5PWMaLol0J8fR7QkKQ1cG6/tBxuGahh5qBDxCRz6CXgdI3IZPnArkAr+4UHwVAK7CZgD18qICRJHjC6JaUIqxENF3hMEBAFBoH0hIKRC+9ovma0gIAi0PwQYuv0sbEr7m7rMONMRaCekQgjGKCeW5AAjFuI6vjuiqTBp0omWhoZtJ2JMOvAkHHrCSBKUw5gmoMLhzoawJLQPGljqMOEWK4qODrIGjj8JgOi+JCmKg28m6ctu1JygLgPTQV4aNmzE1vvuu+e9VKoepKOTUFJS+iZEJcdD44KpFvvC4ol4+qfdWqRC2N79C7dhxAqxfwRGYcmIJqRCwkdQPhQEBAFBoF0gIKRCu9gmmaQgIAi0UwR4gshcZSqiT2vLNTBsG0r0EWUJV63CkWGtPaZefL9+Vh8qAvhLEkprXwi0c1IhIdg7QiqkoqnQs2dP6DUUDq2urlqxadMmzmFv2AEwRhQE22f4ZXZ+fqcuI0YM7bpx4+aqr7/+gtER1HygpsCXMEY4sJ0A+9Rkyum93377drvttif/BU0FiieyH4mTXjCOF9Fa0EmIi0kiUgEimRF/y3300UdFJ598ynOoKlGBco9vvfyy87g/Bp2rQ7RIqD+iRvI8HgOiCWzbom8MMkWprjaE+hqNjhyt1muy280kUyKaxWJVQNaE+qI8Z47X6zXive2oIHIbSI7LAyUoq8vLu0+ZOXPGp8EBMAe9x2PUWa1bGzC3iJKXVVVGrdlcHbE+9kmlgklcIOVNQUAQEAQEgVZBQEiFVoFVBhUEBAFBwI8AVeG/ht0Ku72tMKGTsWzZMp7Oxm033XRT+Z133kmV/lAzmUz2QYMGJT62basF7L77aCsrK00Ij4/4v9FmK/aVljoiyJiqqiptaWl/aAJsS4mMgXOlx6l4Svgi1F4PJ8xdWloacU+QRBEOF2GCNoHF5bK4unfPSVomEmH5Rs4hFYds0aKvsxXFASxcLZ5yB7fJ5VLz+Lte765PtnUQ5MuFkKHeYvH4hQEnT55cAbyrZ82a9Z/mZiMc08YQ9oAsC2ODGLPFOLHR93E4jFk+n8uoKHkNBkNtQqFGQGCEE5ul0zmacY/wig6aaCe2sLAQzq4HzrTe4XRWJ8Q4UV9Ar+3W7Q8HnfOHVoNFVU1OVW2OmMPvWP7hoPO1y6VHmkazO3q+8fDGuLkffvhR8YwZD3wExz6vvLzb1Pvue2R+vL4Ggy7L43EbPB5tRD5KvL6KwhKWarbX604q6mgyeY1er5rtdHr9USjPPPNktw8/XFIJsgERJD6fqqr/HTly5NQLLrhgowHN6VT0Wm1WDfY/Yu9++cXpQ8XU0PeAGHM8iFs2Qw8j4T4nexblc0FAEBAEBIFdh4CQCrsOSxlJEBAEBIFoBBj2uwwWV9G9teAKkgrffWeyT50aSRQE1dXhbISiGEhA4FTS0b9//6QOZGvNORPGDYZhw+n0Wa3WkAMfzyHk6WpTk8+k02XBMY10hKLXAvkA1WRSzHC0KPSXkITAvXV0eOnE4mQ4Yj+iHU3ep6lJa1aUZg8c85T2DuPbUolKWbx4MU6wjdQsSNp0Op+fwIJjGlE+Mt6Fqqo1v/32m71effWlq0GcjMCzSk0Df/P5NG44rnXAlqUStw8ceODDf/3rzd+CrEioC8BrbTabAgxw4l4Cxz/m0D1iKuBstHl5LiO5G/yMIG6indjf12UxWK0Frvz8jTFRPtFrbKlvPGIK16ogMTzRhJXNVu7r3t0Zca+GhgYdpBq80e/Hiz7q1cuX1djoVZ9//lHd22+/9rOiaLdUVi7dn3NV1Vw44utC02akgtNp0et0dTHEDfD0VFWNCs2jtPQji16fm7V5859jqj9MnKjxhlduSBBl8g/c/EIYS27yuzAB1Tg+TLVyB0g/XXl5OeYgpELSL6Z0EAQEAUGgDREQUqENwZZbCQKCwB6HAHO7X4OdCXu+rVafiFTAHP4GOx/GOvf+lk4IfVutYXfcJ53c7nTKEi5YsADVBrILo8oS0smrgkU4aGlUEGjVvZs/f76fUEDoOksjJmwQMnzqllvuvvWSS6ZQnDBhQ9nAg1avXv1FQKiRa/8BNjLqIjqb1D7Q7L///oNXrlxJgURpKSIQtXcv47JTYHTkn4oeog00FaJFNoNTCM6rGt+lHkIqpLi50k0QEAQEgQxFQEiFDN0YmZYgIAh0CARYOo651zfC7m6rFSUhFWKmIaTC75C0EanAk9+ZsLNgPJGnoGCotUNS4R+oNsDykRoIA1IYMWFUQadOnaYjBeLWAKnwAvrzhPxn2EpYF9hFAUzgaOo1SPk4f8uWLSxTKC1FBKJIBWo6BMkekgokF0JtN5IKnAMJh05lZV1OePbZV5anoochkQopPgTSTRAQBASBNkZASIU2BlxuJwgIAnsUAowGoOPI8nQxquethYSQCjuG7C4gFUgUzIG9BWPeOTU19kXKuALHuxFOd5bT6WTYd7C9gV9ehw2HnQvbB2J/vW6++dYfDzjg8F8h9pc0SqC1CKF0IhVQGvErt9t9ANb3f1gDI2FabPfff3/pgw8++AiIgoPQqScsQkw0cCGrFuQbjcYvpk+ffvoNN9yQNId/x3a8Y14VZ+8YCcJnkuKRo2HvBVfeWqQCNTm83vrc5cvf34o9jNECCdz/dPx8Hvv847x5i/9SUpJdnUzXBWMpRx55ZHaqaTwdc4dlVYKAICAIZB4CQipk3p7IjAQBQaBjIUAxsUrY5LZa1h+necMgZqZNKGYWJCBEqHHHIhXGjx8zweWy83R9QAsO8io4Tb8WFBQZamu3G6EjwAoC0S1YJUATLEvo8Xj/Vl9fSyc9YcsEUmHJki+K/vrXSwetWPH5omTzjXJiqcXAygg9Yf1gZtiLsPUcZ9WqVQaKS6ZScjHZffekz4ExiSsV2hnhGheMWCCujAwh3v7WWqRCGulBdpBu6ptvLukWlR4Ud8vSJUz3pH2XtQoCgoAgsDsREFJhd6Iv9xYEBIE9AQGesn4HG9VWi00nRFj+SP9jVyorVxnKy1NzYktKykAS+e7dvn17V6/XY8Uo38BYYpCRKR/CDoUx3HxrHE2FG/D+XYE7k/TxK9qjLQepcAhEMyHA2KRxOOwMDx8B8zvZ8VqmkAqc2+jRQ5JGFKTjxAqpsGP/YrRAKnAwpmBdD3sfVgFzprMfrVTi8wOkuRzapUvXJ5988okrKioqYiphhKMg/17t2DMhVwkCgoAg0NoICKnQ2gjL+IKAILCnI/A9AOAJbM+2AkJIhR1DOkUndhVG1xmNpn45OTn2+vqGh91uJ0P+W6y+EIdUeBP9xwdmSVFChqcz5H9rbm5JX1SKmI+ykn1BKrALhT4ntrQiIRV2bK878lUJSAUu+9+w42DUsTgKfX97/PHHe86dO5cpERTNHJboWWN5zaOOGtmS+GLo0jQiFXohUmGdxZLX+MILz5UIqdCRn0xZmyAgCHRkBIRU6Mi7K2sTBASBTECAKucnwVg6L6Wyfzs76SCpgLxj1w8/WELpD/36WX1VVVURpepqa3srAwbYTfHKT+7sPNrb9UlIhU+wHlZE+DPXlZ1tqTz//IunDxt2z5pkKSZxSAU6cIfDSCicAwtVBgkKNU6YMGYLSIU6fFaQCEchFdrbU9b6801EKvDfhtNOO+Nmj8c9HSUgN91ww/Rhzz33z79t2vTLeZwZImX+/tJLjpv4+9y5k8y1tbXGq6++2p9GgYiCHFW1mG22mpianVZrPkp6GkJ/U7rdHnNOjjO7uVlbqyimiBQsi8WqhJdHHTdu/Jcg6foWFuZPevrpp98NR6i5uTmiL0pgaj0ejw7/jjVMmjSpTf49bf0dkzsIAoKAIND+ERBSof3voaxAEBAEMhuBYKj7BEyTJ9St3oIhwuncqDXqvlMwrrCwMBjaH5oOuI4IYoMfQOjP2NioehD5T0c71KxWa1yRN5ttnCOZM5/O+tmXzr/ZbKaYXcQc+Nm4ceNqg+P16tVr9GOPPbZ67tz5vfLy8jaOHv0XK5ykFrUrbDabobnZkJuV5WzA+M6bbrqp/JtvvrkEkQ5LX3755QXh8wQ2uhkzZh68aNGCd4DJV1lZWc+9/vrrs1paC8fGNY3JTnjTxSK4d0jFSBiOznE3b67P58/y8jySIAnbtm3bcsHNqBDlS1glgoNs3Nho0uut+s6dOzO9JGnD2F7oCMTsXdILk3RYsWKFHs+h7oILLthLVVX3E0888QsvgWOrxX5G/B0FbRK9z1fqdjg2xjzj0bdR1VLVbM7xWq0/xjzjRmN3rcFQGxq7sVGn5/U5OR5X9Dj19XptcfEf79bVubLh4BudTneLTveFF551Y0NDw7SePXvfZrM1/2Xr1l+P4Ahw2jc8//xrwy+55NxLamtr/ORCUVHx9EcffXqmohhNWq03x+NxUZchYdPpFMxXl6comho8ny0JNfrHmD79piO2bt38vN1u2zB79qsULQ01vd7g9XgaQli6XAa/sGdTU0nNpEn9hVRIthHyuSAgCAgCbYSAkAptBLTcRhAQBPZYBIJlJdu0AgTQ1oJciAD9tttu0+63334x/+5PnDjRh1PLhH/478ju8RSd10U7pnD+4ij+Z8ExbaZDGC4up4EzF9OXREVNTY1n/PjxSasjpDPvysrPzKWlujynsy4GC4SHl7z11ls3wok/FeHai41GswaYHQntA3ePHj3PuOuuBz5q6V4mk1EHv6pAr1dq7XZHQuHMJ554aN/Vq799FesuhDPmX3vPnr3OxPhLWhrf5aqv3/VYVEJfotyYCn4kNtiPhEmy/l6vV+VJM0iYpGQFx/V6s3TZ2T5bsnGDnw8bNqwR+5LUoU91vCBBB9JmLvZjLK/D+PUQ35w9dep1tw8fPiBiHXp9Xp6qmpw229akc7ZYykCwNLux1zHPMdbuKy0tDa3D6TSgr0ZjMDgboufOvt27dw/1xXcjr7kZdURynDEkD55Xr8NR5Js9+6Gcd955bU02Qm5AJChIt/EPm5WVfanN1nQr/uko9vm8Gv4bYrFYKl588UVoHxQhUsEXN1IBe++pqhoVmoPRuCwLw+Y2N+ciqmG/iGd+4kSNN3yPSOadfvoZtVZrgwnVUfpgGkwFittEUyHVJ1f6CQKCgCDQtggIqdC2eMvdBAFBYM9DgA4X/2JfAfvLnrT8dELzFy1aVApn3YmTZjqyTbAIciEct3TKHaaDd4qaCjyl7opwbZwa5zQiPDwHQo18r3tL94qT/tBS1+cRfn56QUGBvbGxqdbhsHUOdGzx/+p0ME4Hi0zom+J++KeaTjnQdNYWdGIPPfSwSpfLeVTgWpIn/F6/ArsO5o9cYHv33Y87Wyy6xlQqVoQ980kjPFhhg+PvYjHMoSAMFoJUsKDKRnAJJNSCRB6/h/sG19dKQo3+CKELL7z4oS1bNl0I4uZL3I/lRuM2IRXSeXqlryAgCAgCbYeAkApth7XcSRAQBPZcBJj2wBz6QljS09yOAlMaDq9hr732ugGVFM5GSHYPrJ/ODNNFqD0Q03YzqdANE7q4V6++/37iiX/+cswxh69DfjpPq7m3cVsapIKPJSW7dCl/edu2qskBocaEaTNpYNzuHqtMIhUCmiNvA8QjYSQSboexdCPbrYHX7Y1U0Bx//PF9169fPwzpOH/HGkrjPCShtbUmqaDVZhcee+zoDYhUYJpHHiwuqSikQrv7GsuEBQFBYA9BQEiFPWSjZZmCgCCwWxGYirs/CTsTFhLl260zaoObp+jw3oepnI8UiTyExdcjFPxrvGY1hPmwY+NNczeTCv4pBdXtx407Yrrb7boAb/EkOa5OQIqkwlxcf5JOp35aXFxswsnxIJAKDIunwGeLLUWM22C3d/0t0iEVunbdu+urr86pb630hwCp8BL3KLBSlmV8GnYPjEQYT9gvRKTCliSRCiSl/OKb559/vqe6utr173//e00y9FopUkHze0lJg2HMmGFnYQ73xpkHS+F+zPfRN8duVyxjx474LVmKCVOJcnNd+SaTd1synQtqVmzb1lR84okVNyA949IAli1GK/CZhwYMNFVEqDHZcyOfCwKCgCDQVggIqdBWSMt9BAFBYE9GgKHSVbAvYGP2FCASOLxlwOAxGHUCSLa4kb8/y+FwGOBkTQngcyV+UocipmUSqYBIhS8RqdAFk2T6QygMPnzSLZAKOeizP4wnsothxKQKkQqlIFg0drt9cXNzU9JnRUiF35GG4OFpS5YsfLOVSQWmApD0CrbB+OVbGE/5p8GUrl27vYbn4YNff/21N16XwHj63ynwO5+TkEYI9xlinJrGRv+h/DewpYF+n+FnxLPfWqRCVPTBybgv1zgD9ltgkSw92RfmTKNMpD+lgdEHPl9TTTIR0WDFE5crG9ogg7bjXowAGRjANgzu33/tyM98zGLlDUFAEBAE2gkCQiq0k42SaQoCgkC7R4ApEBR6o/O5td2vJoUFJPjj/z+4nA4ZT3mv51BRDhbLN45o6RaZQCog/WFIU1PDYxCdPAiaCiQFWiQAhgwZ0qlv3/5dKitfnIfw7q6B/SeJENMQqWArLCzakpWVc9bPP6//NBnMHdnBSidSobU1FcJKrvojSmD/hR0CC6YzMQJhEfZuH1Qx0KAUYnDrWLmCL/idZ9WELbC1MBVCjIeASCuHSCKjXPg8hOsZUIflVxjFDtb16tXn84ED//zRG2/MJYnBxvvFJbF+jz5wIvpgDInMhC2KVAgKLf4fLloNYzlcNj/B10akAgkNRnRRr2JyvMl35Gc+2X7J54KAICAIZCoCQipk6s7IvAQBQaCjITAUC6KzPBvmrwnf0VuSP/4vwfofh1XAZoBU6IGQ6ncgfMjw53jq7yEnKgNIhSMg1LgEQo3u+vqGmW63k05X0LnkCfVpsBNh+8HqUOmg2GLJRSWLBg2E6ILbTgeT17DkpgrzC/EZjVkT581799PAqW3S6hYd2cHKQFKB3+EHYANg5njf33326X+11VpXjfB8ftfXJ/qOxxFqZFnHy2F7wTbAesFIQlpycykzoNE0NNSTlGDEAxu/P4ySiCAXdoJUILHBCAWSWRSVZTQNSRG/eGIbkQqM6lgHY8UIponEaCt05Gc+0fMinwkCgoAgkMkICKmQybsjcxMEBIGOhgBDp/eBsWxa3FPGjrTgdP74T6KET8FGCl36UwwygFT4HqTCPiAVmqB9sBXh7iQHGOaOsph/hLfjd5bI/Bbl9r4qKSnz1NXVLIMQ5Yt4L55YJ5+LcoSCf5ibu7RUSAWNJpNIhcMOO/wep9NxceD7yf1jZY4YDY1Wqv5Q1qPHXmcgHWYYBDypNcBol/C2HC8+hFGfpGYnSIWIQZGKQ8fen66BCJqrXnvt/X+2VCayd++VSlVVVSi1Izc319DQ4MrLzdXX45mPeN7xfdBarZZQX6/XrsvK8hU0NhqaVFVnmzx51Osej3esXq9+jDSKccFJNTcbFb2+kX+3qjZbubWiYu+kZUk70r+nshZBQBAQBDIZASEVMnl3ZG6CgCDQ0RDgSeQiGAXfzuhoi4teD0kFvofT+VD9er6GGCPDvCOaxVKWiyhxNz6LOZ2/4IILDq2pqXkbugsHP/zww98VFhbq8Nozfvz4pCf56WDMPHBEFeTA6UlYoQP3vcvr9U0zGo3W+vo6lxdeEe7TgEiLRkVRvoWtQVnIdxYuXPg/3n/dujp09eQ4HLrGPn3yQ44QnGZNbW3vCGz69bPqIC3475kAACAASURBVIZX4PMZmzZuVG3J5j9ggN2EKA9H//79d2tVETiy6g8/WJL+TTEYSS/r15u0tbX2iHXHW+dee6kGRdlmstkKYnCwWKxwMPWh+0GXQA/8VZQlbSgpKYl5vqLH//FHu9qrl4mkT8KG9BYFmQS511138Z/WrFmzMNgZ9/JSVLOsrPQRVFBYdvTRR/ufRbc7u1CrdTt0OgcrmIRaY6NOazIZQ440P4AwaUF2tsdptxsi+sabkKp6/d8lt1th5IC/TZt29tht27ZegHGAqi8bc7KbTKbXx44dO+vMM8/f5HY31UaPBXwUPF8h3BRFY/J6lSxkXsQQJFOmnFyJNIpQGdxXX50HQUpdHq6pwXc6IcZarUZVFH2+Xq/U2u0OkhMtNp0uB/NxFJnNnvrGRq8/lOe00074CT90V175136DBx/sx1avd3mxVp/BkK/g+1Q/dOjQpN+PJNsrHwsCgoAgIAjsIgSS/gGwi+4jwwgCgoAgIAj8jsBKGAX6aH6ns6M2OppYGy2igTiIcK74oaqWqhDb81qtPyZ1CNnfZhsH9XdtQmclXVwZATFz5qwDly1b+tG++/Y/7uab/49h33EbHFo4mzaTquZWZ2U5Es5ZVVU40Y5snS6rOVnfhgYVvqEj22732kpK9CmtDw6eLZnCfrpYpNOfZAxPpqOvgXO7HDh9/NZbb7EEo+akk046/bDDxn5wwQUX1z3++H2GAw88sGnkyJEtkiFNTVqzqvosTqcnKXkEh11nszUZU9mPbdtcOpNJMaeCMU/HtVpbkaoa4Pw7PDNnPt5j7dofBtbWbj8CugknQE8D26tuOuyww8ajmsMWgyGn0GAw2RobqyMcXhBVPofDGPGckFTQ630gpdS45RPD8SSpYAd1pap/kArBzzEv70UXnToZ2gzXgeDqkZWV7c3Ozv6gc+dON9x1113Ubwg1m83szc11hwgdzAEVHTSm7Gwd03EiGioxeM84Y8poRNi8AQJl4Ztvvn+aw9GY43YbaxTFFPFsguTx2my20Lh8HlwuNU+vd8dEKkBLwrt+/YFhWKzWlZc7iqurbVaHY1jzxIkaH74EV2EyjLyI0StJJwIqnedY+goCgoAgIAjsOAJCKuw4dnKlICAICAI7gkBQW4EK76FTwB0ZSK7ZtQgw3B6nn+8iXPuwwMhUwo9L/OwqYUCfz7fT/w8nK++3a1GKHQ3kkQnkgZ6VF4KfIjTjAJAdFDPUYH4P48fBWOsheXl5q7RapX9dXeQhOvrQeVyBPtfzxB3DDfr44483NTS4c2prh8UIm8Lx9Iavu43y/aPJjULMmdUKgu0kpD8sS1JSMtQ5ScpPBNBpVH84FpE85wHHI6FPwioKFDy8n9jGew6ihBrjdWFazvewxcD4OL2+Ka+hYURVMkJvJ6o/hGPMSBKSF8bwiQmp0NrfaBlfEBAEBIH0EdjpP2bSv6VcIQgIAoLAHo/A80DgdBhVzvm7tAxAgKTCwQcfvB6h9MGcdSrw/w32SPT0dhWpkAHL3ukpkFTAICqiJYKkAsUqKbYX06BDgdN2VQMtCn7GSBCKDgaFByP6n3LKKd2nTLnYfdRRI1kFIWHbTaRCcE4UZKSooqZz5/LFTU1WE4gpihySOZkCi6uf0gKpMBH9h8EoUvg6jFVjNGmQChpqKjzwwAN7I/Lmn7iUpRmDWLOqg3+8YEuBVGBXasEMzM7OmXfaaVNuGT360dVtRCoEq8SwXCdFKf1NSIXwHZTfBQFBQBDIDASEVMiMfZBZCAKCwJ6FAB0O1n+n8j/TIDq8aGN72F6SCgcddJADYe2MTmDpwFsC8475v1JIhT92NA6pMBKffhToQQ0JnjT7qxaQVEBevxOaGKxaQMKGjZU9WC1DD6MjfgOsF/r+UFxcsvinnzbcm+w70pqkwpIll+734Ycf6NasWXUy5tEAK4cdCusPowYA502n94iiouJuKClpROoA0x/8OghoTPEg4fI+7FHYx3yTpMKSJUvUe++9l6fxXDejHvhvQ3h7Ay/OBangfwZHjx4SHhkR1fX3l78LNRpQUnIYS0oy0uAm2Kkwph0xIuQimL8yxbx5n1qo95GEuGFExreIPumCKia/vfba3G7J0m0qKysNubmdiny+zjXJBBWnT/cphxyytExR8hrGjDkgXF+CRE2wggarQvgjVrC+HAg1upKNGxcceVMQEAQEAUGgVRAQUqFVYJVBBQFBQBBIigBLKfLUkPXgD0jaWzq0OgIkFYYMGWKDQ0hHZgSM5fWogTEo+uZCKvyBSBxSgR/y+WbpRT7fLJN4JN/My8v/WFG0IxGaz5ckH5bG2Vg61s9nZWUdYTKZLbW1NRqE81NIkA71T7DHAt+d0KWVlZ+Zc3Nd+SUl2dWDBg0K1e2M99CsWLFCv3z5V11uvPGqsdAhgEihvxoLHdgSGE/2qQNCB5wpFkpBQaEGRJMGZEH4cAzND9cLeRCv73zvvff0Xm+e/cgjBzPKZSrsChj1JkgqBKMG/OMAC6zLizKR5Cki2vF4xXSFZ2DEDboUS4/Ly9OoI0aM2BZvTeHvtRB9QGLg3zBiTsedxMLzaZAx3ZCSspGlUSEKWQFS6N1E80AVE106VUyiqmaQaL0DRmHb7MB9SND4I2FIKuCHG8QGBVKlCQKCgCAgCGQAAkIqZMAmyBQEAUFgj0XgH1g5nY5nYVP2WBQyZOF0jisqKqA353ce+f8jhed4UkwnL6LxJBbVKIzDhw8PqfFnyDLafBotkArx5vEXEAVLc3Isa6qqtvYNdKDj/AOMDvoDsJBwIx3e2267eMJ//7tyksfj4kk1r6FzzEZhQZ5cfwtbjFP0c+GkFz/77JyB2MOEpQaNxqwJFkv2LAiGFjocEX7pjxiLBAAd929gebDsLl3KPSjnWIuUDc51OIzpGpfB6PQ+BysOLhaVODQQS6wGUcDogw0wVGbwO8ZcF6MGzoWRvNCUlnbykxJVVb8xXWRTYD0UKGTf8TBWm3gVdhyED38FWTL5gw8+CEaABG8Z8zNJSgMJMo7BOf2cl1fwzLXX3vhS377X/JQspQHij9eA5LnTam2ASKnzKFzPUq9xW7qkQs+evR6prq46FqlHjFoJCrlSzJGpF2fBuM/+JqRCi1svHwgCgoAgsNsQEFJht0EvNxYEBAFBwI8A/2jmie75sFmCye5DgM4xSgNacSrNtBR6m2ZYXMKHUQ1wMoVU+N3Ji9ZUaHETQSr4unXrcf0PP3xPooYROnTiw6uBkCzYC9bYwik6IyDeCdyAff0OPU7RNTxFRzTBg9i/ZXjrXzCmV0yC0flnKgvTF4oVRaeBmCHKIjrvR6TCKrxHC4bZx8w96hQ93tpIFpDwOBuVDbqDlOoNwoKERLDxWeIamY7wNOx2fkCdhMmTx83etq2KBAK1VYJlZoMpFbcG+s5BKshZWGMTIjyIWYtz5bgp6CSQxCCheaTRaDJhbHddXf0bIG4+xXsPhc2bEQEh8U2KLz7xxMyDFi58ezFIBUaO9Av/PByYNEgF7tUhhYVFWkaCYO8Y4UGBT4pD3gaLEekUUiHeIyjvCQKCgCCwexEQUmH34i93FwQEAUGAJ68MsecJnRALu/F5KCgoON1utz8fiFQIziSumKaQCn9sVDqkQpjDy1NoppfEa9RgcCYIzed3hc5mMKrhb9BpOBWkQnlDQ30Oqk5wTDry1DogQcR70annNdWqqv/q2GNPeOzss6/7Zvz4QUnLVaZAKoTWECa+SAKDooskNKIbHfKtubl5+yK9wlNfX8c5MjWC0RHh7U68uJlv9OrV63RGSiDtgOt4EcaIBo4T01IgFULXFBWVnIN0lJsxbg+Px82xOeY9MFamORbGSAt/5YhgRYeJE48ZB9JkpqIom8rKeh/48MNrIubRu/dKZcsWjV5VGQmiaTQafw/9CTaU19SefPKpFfX1tXOQ1sJ8CmdZWdmyww4bM+2kky5kdEeoGY3btYiQiChBi0gQk91udnbpYo4Ylxdt27Ytoi/ID2JLHQ9/CcyqKqPWbK6O+tu3Cwgpq1Jfr9f26ZPv6N+/f4tlTuPhLe8JAoKAICAI/B7eKU0QEAQEAUFg9yLAk8MPYQzxZh62RCzshv1ACP0mnU5XTqcUFQqeLCoqmrFw4cL/gWjwfck6BWGtXz+rESfHWkl/+D1SAcUcTNHOY7wt/Pvf//7n1au/X4qSkl44lIxSYMlJOvssB9EbuD/yr3/960a+73CYzUajOcftVmtUtcrvFAab1ZqvmM2G0N8wcAoNLpeae+ONV3b93/9+mOxyuQ/Xakk6aJEKod1sMhk/OOusM1444ogznF6vXYeAiYLGRkOTquoiHNN4TqzLpStSFNWh0zlCp/YtPZ4Oh7bQ57O5TSaTXyjhpZdeyn7jjTfGDhw48JMjjjjCOn369NDJO5xlrl7T1NSoGTx48J9//PHHISC0BsAuPe644/aZMuUyRmL4m8/nzH7iiccGf/TRkr+63a4hwMyN5/W1MWPGTZ8yZWqoH/t6PNosnc6OKBtjjKij0ehQMH4IN8zT6HAYcjZuXN989923ngZy4Vbsi56lTiEnoSkpKb3lkUdmMu1Dg646l8tboNcrteecc9o0kCHXolMdKl7ccN99j8wPx0Sny8E9HEWYTb3H443QuDjnnFOfRNrJeN4D36GvL7306hOHDBmO+eqavN7IfJR4OBsMuixFcTUxciP6c3x3mbIUahCspGYGSAWnnzyyWi0gmKgZGtksFouXZVGrgeSECZLS1NLzLe8LAoKAINASAkIqyLMhCAgCgkBmIEBigTnKVJa/FhYehpwZM+zgs9h///0LNmzY8HXnzp3PnTNnzvJky6UDE1ZGMVn3Dvt58GQ8lQVeeul5/3C73Scjd35Djx573XTccSd9MXjwwXGjBXQ6BZEGujycdoNUcDHaoMUW7vDa7Y4IAiL6okQOb/wbKIUmk9pktzsTajXwWvTL83p9LqfTE7MmEBOYV6PmpptuOnjt2rVvZmX9XujBbm+ueeWVV/a96KKLpjgcjh6zZs26TVHyI9ZAUsHr1RlAetVedtm5h//22xaQC+5BcOq9eO8bvd6wcu+9+82ePv3e70kqKEqzSas1x0QygFTwejyekONttytmn0+XBX+6TlWbPffcc0859vNrOPy6srIuxzz33OyQkKbNpjdgbbmKYm1AtIHz+OOPP6uhwXoP+maDwKFwJYghrQ7ikwakmCCKoctyr9f5eVVVVQX6dIWVok8XRBpofT6NC3hc/eKLtieIQVHR8k4gbZqqqkZFaJRMnKghuxGx9y2U4oy7demU4lywYK3RbN6sl+90Kt9k6SMICAKCQCQCQirIEyEICAKCQOYgQC+Dec0MhRbxxozZFx+doJgGZyfOuxkz6TabSCqRCrfeemvBt99+ezuc3/ONRoMGofyaN998k1oMLTY4rji9NudYrbGRCvjIAwc0hL/ZvNKo1ToLEPxQa7MdmMT5X60rL3cUV1fbrA7HsAjnf/VqjW/69EgndgfTHxh5kah9gvQHij6i+gNlBELCoPydYo4s/RgqNft7mUgnykSOoS5DsDG14kLYIbCuMDrf7/Xs2XPGk08+tzxJmUj/GC2kmAQFZKehC0tlfsf5IP3heq02G5EYTSgTGRLD5L9Zr8P81T2CTadTfXl5eVpUUkHESUgMk/vFqAXqKJwCC0VttBLGft0KzimVUpyS0hS+g/K7ICAICALpISCkQnp4SW9BQBAQBFobAYaEL4AdDmOO9QmwhMJsrT0hGV8QSIRACpoKzM2fxzEQ8r8VVRr+u2XL5hl4yZKqLbY0yh2G8v2jHN64Y6chIui/vpUc3n1AKlCMMEgqEB9GK1H8kFoQa2HBChlMMYlHKoSvbyhePAIbDDFMTaDCBoUeX9kBjG/ANXfBjobx3yI/eQNxy6P32ae/cc2a763V1dXRlR9YrvK4wL2cIBVcIBWybbbmtUi3uBfv89+yL1qaSythLKRCos2XzwQBQUAQ2IUICKmwC8GUoQQBQUAQ2IUI8LSQJ4UMK6aK/X27cGwZShDYZQikQCowhJ7CfxcitP6la6+9/ohly5YejNf/hLVImO1mUoFikMzZr6HDO336dSXLly+PFlKMwTCd0HyIJC5BBYojApEKwbH4dxkddgo0fhZ8MwVSIdi1DIKj0+HUT66u3sYKFC/AglUlYub72WefmevrXfkmk3cbwv75bw0bowhehpFQILHgJxUgcKlBaUvoEjRokPoT/PuRJSoZPcF0IZbaHMZ5I9VBWbhwaZmi2BsQXRGjfRA9Eayvk81mbq6oOJhaFCShJgfw57h8Rj4Iw6LY4TB6x44dGleoMnzspUuXFnDqI0aMYJnQhE0iFZIhJJ8LAoKAINAyAkIqyNMhCAgCgkDmIsDTR/5x3wP2MYwijv/L3OnKzPZEBFIgFYJpCuAUPq0YP/7YhpqakIYgRQA/gr0Ki1Dd302kAlOPmOfvT01Aqy8qKkb9gmYTyh3yNdOS2KiyqMIY28+oC34/NemQCiNHjhzyzTfffg7RyuBjQ6f+MRirL0SUUlyw4PNcs9mWBce/pYoZoUcPc8h+7bU3ez3zzIxZ0E9g9Qbqs1wZ79kMVnRoaCjaPmlSRNUDRlGwVGawcgY0EHR6RCs0oPJDLlIaSFYsgj0X6PMUfl4UuAf39DqQMUaLRdeYiphpGG4c86A4c+UzxLSWn1GS9IXZs+fOSCGlYQiezTVx0kbiQaERUiEuLPKmICAICAIpISCkQkowSSdBQBAQBHYbAkyHmAk7LTCD1/CT9duFXNhtWyI3DkcgBVJhCPp/zmsYmm8ymTUBUoEn2HTOg42RACwBSIf6ApAKv0LgP6+hYUTVpEnahOKLQed4J9MfSNoxhYBkAXUE1sB6lpaW5TY2WvsGSIWWNp9O9eKnn376cxAnKoQ+f0r2lDD64Iorrjjmq6++oh7BWWH9+R1nOcpQS6dMZBQZw3K1JEpYv4TpEN/CqNXAf1euRgWJkf37D3zpzjtvrwzTSeB9+TmxICb+hugHJ1IaDKiG8klzcxMjB26JWiOJCOpk7AWzl5d3XVhWVvp/K1eu9JekTNRIKpxyyikzUH2C6V4kl56HsUwDSRHqIvSBMfJCh7QRVgxhKc4f8JpRFVxTeOO+sb8WVR0a8/PzZ/3yyy+XJ5vDihUr9FibafjwYajyIXopyfCSzwUBQUAQCEdASAV5HgQBQUAQaB8I8NSQ4eKMXmBjiPQdMP8JqTRBYHchkAKpEJza8yAVTg+QCiQJSCCMgfWH0XlldQC+R+cR+gs58/7yl1EPn3vuWx+3Iqmg4FY8YR8HGwmjI1sBC6U6JMj3pwYCw/3pXPN3BQ7s/7d3JfBNVdk7L3vapnsLTKUgKPuoI26ACKMIouAOOqKIGyo4Crg7yuIyOjM6LuMyKA4iIEPREUVFAf2jKK7FDVRWBWWxQLe0zZ78vy/mhSRts0ALaXvu73dskvfeffd+9wVzvnvOdzSoyqBBdQsKrpJo4M47xQwZwn8vjM49NRPOhYPeByU0D9u7d28urw1bP+ogMPw/1A6AVCCeJAeugAVKeIY3VH3QWK2ZGK9tPXb0SVxGEwBXBudRiUiFfM4P5Eqdw2GHiGaoLDlJIKZqqJoKrOBQgQiPw3AeSmbWkiAYD4uIRAkfx6mnnnrK559/vhJREHwuusBCIpVRQ74gNzf/Vq/XczRIBRIYjGBgOctzguddjb/PBV9Xg1SwojqGAmFQhsaQqAmlUURjMXNmqaFPH4e5f//+NSLCGo2OvBcEBAFBIDYCQirIEyIICAKCQMtCgIrvt8P+COOOKiMW6LwwDDlujnHLmqqMtiUgkASpoKFzfO+9fz3unXfeZPg8c/C5y0wncHZwroxcCIT4g3zwg4RQqqqq1sCJpHAhnXPuhtPxbR88byv+fhwVqUByYh1sG6xPNIYUavzvfy8+ftmytybAmb4Ix+lsM8z/HRjJjQiHNkERwXa4bmhRUdHp1dXVZ8E5JlEQs8HfrTUajb+AVCDJQBHDD2GdYYxEwm75vnYApIIa4cFoBRKRxJb/ZjBKZBsqRbyECpO3o0TlOOgk8N8PplpF3FsdhcFg/nNeXs5ozM+DSIVifM71C1TwMJvNR+p0ZqvTWTcGJSUvhaZCu7y8PFTXcFaAYCmGk440EeVtOPhvLFv29hyIN5LsCLXLLx+3y+VyZqPc5BULFy5kyleogcjQ7tljDP1eTUtzUSdBc8EFI0bZ7bV/12oVA+7/whtvvHHjsGHDvkcfRYWFHS544YXn31u8+M3OL7+8cHFVVQXHS7HJ8XPmzGEkCKpSmLQkHNQb+XwendHo8g0aNGivkArhKyCvBQFBQBCIj4CQCvExkjMEAUFAEEhFBOi0UKWd4b8sJ8d87E0whpkzeuFNWERedipOQsbU8hEgqYAdbwN3eKNns2jRovAdeE1hYaHV6zWlu1yVe3ju2WefHao3qNVqVy1evPj0yy677GQQCa/CUdSBWEiDE6vx+WJmP2i4456Wlq6B9oEPO+6heyIaYMjcuXPprAfaLbfc0m7r1q3TLZa0y2pra/Rwer/Bff+HEpULZs2atRnjU9avt0b8NurUqTZfUezOn37K5w58zNa9u42h+p6RI8/r4XI5BsDBLoaD3RMlSbFjrt0AB3gvxvplr1693nrooYc4KX1BQUE9MnD37t0RuHk8aekej8MIQcWQAIM6kLIyk2Kx7AmN2WjMN/v97oCeAdIJIoAzmYoVo7EidG5Njc4AYiN7woTLbtq7d/ef0acrIyNj7tSpU+/t0uX34Bn2YWm1ZqBEpCNXUXzVXq/PPW/e7A5vv/3Gcjjxuffd9/fOXbseGYpEuPHG8VeBCJqCKIUcdOKEk16F80j2cK3WHHNM31smT749kMJ17bWXTwVOLI25/dln5zakpxCBuU5nzFAUt+Lx+G1ffPFp2qOP/u1rnJCGqI8vca9jsZ5V8+a90lOr1WPuunS/32u64YbLz0DFin9iHO4bb7yxO57VOszbB1xDZUmFVIj3dMtxQUAQEAQaR0BIBXk6BAFBQBBo+QgweuE82EBYLzoqwSlxN5LEwk4YHZdo54Vh5iQnOsC4O8sQ4gZ3KVs+RDKD5kKAUQKoClAvtL6h+9XWKha93m91ubwB1cN//OOBPl99Vfo2qwXA2fx6zpwSph4EGpxww9Spd962adPGC7xed3s4hHUdOxbf8MsvP/8VDmp7hO0/Dcc1z253nIlUiRXYdD4Pu+LM/f8Au95MZQCJ0f4WOKx6RA6cDAf5KAgXctec2g5l6P/B+fPnU1QwZqusdMMx1TlzcrRqdYRGz+f8/H7Fk5Hhc8frF3PQYzw6zJsChBENznHI2eUBtztDB2cefnNdvXN//tnlz852hs6vrDQpHTsaDZhzvXQDRAj4QZyE941/K9IyPJ5q97hx48aAwLkL40LVBu2vPXr0GPHoo49StyDQMCYd+BpECehr09P99vABc7w2m5XRHqH22WdvdV2wYM7In3/ejio2fv4bE+gG8GtxDwXlRc898sgjP4emxC/QSVCGDRva99JLLw2U2VSbzVaM8e72lZUNCo05O/tjEjeaysp+AbXPsWMtnaGFwMgUE4xjGAl7i8d+q5phNA4d2p8VKpj6MBhGkon/VkY0SX+IRkTeCwKCgCCQOAJCKiSOlZwpCAgCgkBLQIAh4iQYqF7PkN8iGMOU+XkgVDmscZeYzl02jDujzAM/FdZo7nNLAEDGePARgPOmj97h5yhyco6Fk7coNCBEBJgUJduk09UESAW1IWJhN45NQOh76GS8R96+JcNm05ePHz+iZ+/evX+6+eaba9Tohj/84Q8dNm3adAyc56U9e/bs98QTz/2yaNGLnhEjRlScc845dSQqwu8BMuFX2HqIEy6577775nbo0IHlCyOe9VGjRtF5jXDoZ8yYoUybNi3is/1BOBVD6ktKSnRI2Ujbvn173ejRo9WoBuo+sFQk/z1gKdBAY9pIZuaqQrc7vWrkyL4R69cQHlFpI9Rm6Am7EcbfniQlMtXrUAaz9tVXXz0M1S0q42G7YsVnAVIhqvoD/32bD2MqWIBQYItKG+E5XHPev97vXyEV4iEvxwUBQUAQaBwBIRXk6RAEBAFBQBAgAhSBvApG0TPWiZcmCDQ5AsmU7YtRUpL6BdODz2xAWLCB6g+MnLgUxtQgVgOgYGIgUgdkg7J69eqMtWvNjmuv7Rs3oqDJQUihDhsgFSZheI8GhxhRivIASQV11hSaXQljNBXXIx/GCg10+D+GoCIJUTVti2v4BiwNxsoV1ITQNEIqNIhqA1oUjDYh2RRBOPFiIRVS6MGUoQgCgkCLQ0BIhRa3ZDJgQUAQEASaDYFX0TMV3Cmid1mz3UU6brMINBGpUA+/ZEpKCqmwD74oUoHVZO4IHl2MvxSxDEVy8NzMzPb7G6kQvmYkLSksy/QrimkWZ2fnBKtmBGQrboP9A8ZqGeFlKwO/Wd955+Nck8mpRVRDQJcjVmuAVGB6BG8SqDAS3kiaFBWtjo7aiHcLOS4ICAKCgCAABIRUkMdAEBAEBAFBIBwB7uieDmNZu8thkgohz0eTISCkQpNB2SQdTZ8+XXv66aenw4agUuT/wjplqkJASDG8JVgJI3DJsmXLCiGG6GokpYFRCA/AbuG50FQIXFNdXaXejtoR1EhQWyiC6jedBBd0EoZSJyFma4BUoM4MoyTC+w700UgqSLxbyHFBQBAQBAQBICCkgjwGgoAgIAgIAtEIMCeZgnn1disFKkHgQBAQUuFA0Gv6a6OiNv6OO1DnYByM6QGfwB6HkWwIkItNSCqok+G/M/8AqdCbH4SRCuGTfQpvIPb4W0uGVMC5GQ6H1jps2MBdQU2Lz9HFccH+2G+oCanQ9M+X9CgICAJtBwEhFdrOWstMBQFBQBBIBgEKhd0OIgAAIABJREFU5l0I+wY2AsbqENIEgQNCQEiFA4KvyS9uJBWEugdMO2DEEnf1GT7AyKXlKJX56x133PL1gAED4pbXjBOpEDGXSy+9qvv336/tVFr6KcVj34+a6HN4P179LBlSoQFdjt8H/03jnChQG2pCKjT54yUdCgKCQBtCQEiFNrTYMlVBQBAQBJJE4EGcz/xmhgxfAXslyevldEEgAgEhFVLrgYijL0HxxCkwCl4eDtPn5uahtKRrNSpunI/3qqBig5OKRSrQgddoRoWuCy8Tedll6SN8PveTOEiRzUDLysoaMnfuxx+i9KXOarVlOp1ag8uVHigpGd5wjKVJQ79ta2trLUjBoNBjJT4PVLcYNmzYtyhp2Skvr+DquXPnhP5N83g8OpxrxDESJp6ysjIFBUjq/U42mYoVo7Ei8PmgQYNqU7GqR2o9ZTIaQUAQaAsICKnQFlZZ5igICAKCwP4jcAEufRaWC3sZRidDohb2H882faVKKvTv378mHhDLl3+T5vNVZW7dmr5n/PhjqdrfaFu0aJEZIoLZ1dW7KlEWkrvd4U3B8dDvnYqKrtouXfxpFRVbGNKfkGZIWLnFeMNOieMUrmzIIS4rM8FR3hPCgg6yxVKdVlNjdHo8ZREYV1aalI4djYFzn3jiiexVq1aNSktLP8/hcPRzOh16+N/LUQryVZTwfPfMM8+scrsNERUVdDp/tqJo0a+f5SNjNp3OmKEobgXnhiIgJk68amJFRflf1Av1ev0PQ4eeOWbcuCsrFUVjdrv9FfH71RpQWTRTUfzlXq83UBZ0xoy7Ttqw4YdX/H6f88Ybb+yJZzFQHlNR0vV+v9fkcimVGRlet8uV43c6t9UrJWq32/3ENjc3VycVROKtgBwXBASBtoKAkAptZaVlnoKAICAI7D8CLOHHEOSzYHQQ/gmjUnxCDtn+31aubG0IlJaWGuCUmhOZV0WFD36k35yTY6rFLnI95y68j7o6k9brrUvT6dLq0tKcVPhvtFVX67G57Ew3mzPtBkNtYPc6XkPJQ2fv3r1bxPOO9AA9duUtnJMbnnf43H7+2eXHVEKfWa1Wrc2mMev1Flc0qWC35/sLC/edy35qazXZDz44vc+33375D+zoH4VIhyCRoCCayb8HEQXTEIUQEHx0OpVcv9/uMZvN1eFj2IOaDVqtOQJ3RXHl8By/3xggChBx4KPzft55580BGcAqFDgW+K+zXbsOjzz//Pwnq6sH1hNqHDVK4wuPHIhRlvT/0NlgGNeUpXTnSQWReN8COS4ICAKCQOMICKkgT4cgIAgIAoJAoghQVI1hyV1gW2Es+fafRC+W8wQBIkCnd/16a0K/P4qLy7TbthXGJAlUVBs7t3t3mx+h7CFHmpEK7drZ0rOzNQ587o63KkVFRWlwzt2oYhAdARHv0kNyfObMUkOfPg4zo0HiheYnW16T1RTCCBZGL/0JdjyMQosUQGQjTt937NjxU5PJtHLTpk0L4wGxYsVneTxnyJATolMamIIxGva82kd6eromP7/wka1bfwxUjojVYpAKvGw1jPoRbNUgWG5ftOjN1/z+2vLhw4ez+kSjLVnc4o1TjgsCgoAg0NIRSOh/6i19kjJ+QUAQEAQEgSZFYCp64w96K4y14ufBGL0gaRFNCrN01hwIJOsQsoIAxuERUkGjiSIVopenIz64EXY07ASQD1mIMNHU1NQwpYGVJPhvBoVf67VGSIWfcGIn2Jkw6iJQ4+XItLQ0aCxkv7dz547T4j0fcUgFXv5H2Ez2i3SOn19/fcWJQirEQ1WOCwKCgCBQHwEhFeSpEAQEAUFAENgfBFhn/ibYdTBGLjAfexNsAawEVq/G/f7cRK4RBJoaASEV9iGaLBZxSIWIpRo4cOBpGzduOnXXrp1DceAYGFMlZsNmwCIIyEZIhTU47w/BTklKUM9Fg8iRbmeddd6aZ5998tt4zwYIITNKSuYUFKTv6du3b2NRKRScLETKyMIlS96dXF1tqBw9ul9cHQhisX17tnP06JaRFhMPKzkuCAgCgsCBICCkwoGgJ9cKAoKAICAIEAHuGF4NGwLLhzFcfQPsIxhDjL+GlQpUgkAqIKA60sj1d8RwNENDbWmRCqqmAtIfWJkgZupIsqRCMlhEEQVdAegzMEYGsEzlRhgjnliqkikx2S6Xyzh06NBonYR3cfjUsOdm+cSJE8eOHHmRcsYZp+yM9zwloJPAyhZzYdUlJf7czMxVhW53etXIkX0D4o2xWjIES7y+5LggIAgIAi0dASEVWvoKyvgFAUFAEEgtBKi7cAmMO4x0JMJF+ViakrnKlTDuBC6HPQSLWZoutaYno2kNCCThEJ6NMP4hY8eOvRsVECIEB1MVB5ZrpA7E9u3b6+JVrTiIpIIKF/9N4Hf+XBjJBbateXl5H2ZkZPy8devWHnjPCAQSDmo7BS/eV9+gAoUL55f8/PM2RkqVx1qHBEiFibieOjFunc7wUUFBvikvr/3V69Z9+V289U3iGYrXlRwXBAQBQaDFIyCkQotfQpmAICAICAIpjcBRGN0wGJ2JYpgJxmgG1qCn0BvV17lryfDmF2EfpPRsmm5wj6KrG2Dcmd0B484o/14exKTp7iQ91UMgCYeQ5QM1Op3uXmgDTGsJUKY4qaBCqAowMnLhVIgk5gNjY2Ul+cZAY9QToxTUdjFezIKlm0xmDcUaq6qqHF6v53x8tjTsPPZ7H4xCsgtAKqD8ZDqqUMQUX2Tqlk6r1WlAIKHCRS0qVzj4bxKFaKkX02BL4hlqCY+NjFEQEAQEgQNCQEiFA4JPLhYEBAFBQBA4AAQY1fBn2IkwEgxsjGagc10Fo0ZDuAp7Id7/CxbuRBzA7Q/JpZznC7CRMO6yboHREeIOLRs1KigcJ60ZEUjCIZwKYcDre/TocdKaNWvoqKZ8a4BUoP4Jv0c3w/j9YnWGOZzIIYhUaBA/pj9MmjTprK+++oq6C7MURWvUarUerVY/Zf58+9O8aOLEwq5VVdXPGY2GUyyWNI3NZqv1+bw6rM+YBQsWvMlzzjnnvL2Koknna6R+1GZkpL+MyIbiysqKXm6396ff/7732EcffTQibeKll15KLyl5eRL6VXJz8zJ27tw5xuGoywr24cM4NoFsePL55xe9FD54RbGZjcaCusrKrcD2dyyDGSyvue+sqiqDkk8KFS3RdJuUf8BkgIKAICAINICAkAryWAgCgoAgIAikAgJ9MQjmTh8L6w6jkjwd8Ogf6swRnwBriY43iQOmfLSHMeR6chjwjFyYBDsCtjkVFiS1x+BX/KEikcmPdMWK0kyHY6fbbh8Rs3Qge87JKc3guSNGjIgQ75sxY4bSq1eviN9RhYWFgffhJSzV0fFYdCnNnTuXeKdPn55QyczGSnHm5GxWevdmRcff2pYtW/QmU16G0ehyQXzQy89OP/30QOoGHO2AsbVv3/7i2bNnL8POvBmRAjUsmxmOJOagIEojYn4GQ4css7nG7/GkRYkeVmtQPlJrt9tD5/v91szf7mmrlzaCSgtaCCiGztXrFYvf7zN5vUrlX/867diNG9dPcTqdIS0FOPblHToU3bl3756RiE44A0SC3uFwfuJ2u44AMZLbsWPx1ddcM/G9qVNv/5FESXp6xot1dbWjcZ0ZaRWsQKHxer0BomH+/P8dGf3EGAxun9tt0BoMSo7BYLbdfffNPX/44Yc7AAmqQfjTWJozN7fgupkz572iXuvzOTIx3hqPp5JEDUgFa711BB7+4uJiPyIwTOXl5d6RI0fG1WpI/mmWKwQBQUAQOPQICKlw6NdARiAICAKCgCCQGALtcBpDoulBPQVj+kBLaRdgoFS+Z7sIFh1t8RM+08FIpjRLY3m93FwH7xG3wRni7rYGTiXTU+I2OqSJlFxUd9HjdogT6upMcPJqLHa7pS4z0xOTQqiu1sPvc6Y7HD57QcFvjnSsZrf7CrBz7cKOeNxztVqN+bPPPtWWlMwteOaZZ9bF6hcwML1HA2c+Llmh9jNgwACWXIzZVPHFeOfxeEWFTz9hwqXfYiyVcIjL8/LyS1CB4Z94bYAhOuE331ev12/w+fzd4HT/gpSC6c89N3NheP8uV47f6dwWgbvRmJUH8gCkglKvOgKcfF9Ghjd0vtutz9TptIpW62LUUUTDmvrC19ThcGQqigVkiD+gkQCiwzdp0m2df/xx070+XyDFIdB8Ph/ICyOeyzRNdXU1HPmMIUiDWMFjeACqQBxkkWzS642XZGYWvK/Vuvv/+c93fH3MMSdvP+ecE2qD82/wty+EGnWNCDWyFObfYZzb72ABDZi33/6gg9Wqq0lk/ZYsWcKSmBohFRJ5guUcQUAQaIkICKnQEldNxiwICAKCQNtFgM7uy/x9DmPNe6YLfJzicDAXnFoJ22FnwKLLbXJO3O1cDBvVXHNhyD/7Rih3XId3+/aqbJ5bVJQVSnJvbFzchXW7s/2DB/euiTf2devWMW/elMgYdu/enYbdbIvbXVXVpUsX5r2HGpxQ/xdf7HvfvbtNx9KBfr+pdts2fdxygEcc4Sr0em1upzMv7pitVk/uuecO+9lmq9E8/fSnAbKFDff0R0ckZGcflsdjlZW/7I3G4rvvvvNPmzYt5HS///77JpAPhkSc0pkzSw19+jjMFF8cNWpUxI44d9HD7tUPXa62IkjAhgCBsOADPl/HwUgcUOck0KJ0BPgRn9V/wyiWWI9QWrZsWSGiDFwgkOI+F42UiWzwEYlR/UE9n5FMdOx7WK1ZJQaDfhL1F5D+QO2DO2EsY8uopiWws9WLooQaPwxiwKo0jIJg5BBTKwbAhoBUWBmj+gNxuQrG55D6Dq8kg4WQCg0uu3woCAgCrQgBIRVa0WLKVAQBQUAQaEMI3Iq5UkiNjgQdg9thCe2qH0SM+uFezF1nuDUJAzolDanVU1viLRgF5sJV75t0qEnoCGiSdAhZ4UMPRzOug66SCok40oysMBhqs6qrB5aNHq3EjCiIscvcIIZJ7DIbO3XqNAOh+N5du3aRyLoS1mh51GRwSwYLlVRAmciaKBIhen6Xg1R4oQFS4Tac+A9YRORBA6SC2h93/1luMaIySzKOdDJYJEAqhObJ5+Kaa0YuLSv79RSQCvycJOO1MFacWRX+70AUqUBx2P/AWE2Cjf9eqCTRQ3iG7o5TUpLf5ctg/O3syM3NLQc5djvSTRoVc1QHLaRCk/5TJp0JAoJACiIgpEIKLooMSRAQBAQBQSAhBJgq8AaMO6/c/Z8CSwURRwovPgMbDeOuOQmPWBoQ1FdgabujYYy+aJbWCkgFpr/QaTwJFkHOkFS47baujzqdrrd37vyFBE3MlgSp4GdFgIKCggs3btx4Ojql8zoWNrehGyTjSDcTqdAOpMKuBkgFDpfpQgtgQ4NjT0OawNG5uTlnQPTQb7fXUfugGywgUhhsFKdkVRZGA70LUiE7uUiFas2QIUPqRW1EY/cbqWA0Dh3an9VQYraPP/7YMnbsuNu2bNk0nToJwaaSJhHXlpaWGnbvrs03m30VYek5L+AkRg6Ft/bQtth90kmntsO5thgE2Qm4iCRGEZ4LLe5fA+wCEUCxGuaXMPEWry85LggIAoJAKiIgpEIqroqMSRAQBAQBQSAZBChwOB1GZ4hCiPfDDkVpSpIcJBDGwSww6j8wOuHnOJN5HcfpsHL8zRZt0dJIBTqPVVXubDh5u+HkMexcFbNkGDtD17nzzrD0SdhxvyesHODz+Iy574wAYTg8I0VI1lDLItAaIBVIBFHbgF4qdSfoOF7Bz7KzczRXXjnhsH/+8wGOYResP6zBlJsVK1Yg/SETjvQJcR3pZEgFVVNh+fLltfGEHYuKirrb7Y4fampsGpfL9RDGekfY87cHr5kyFBAcpKjhO++sah/lSJ+GQ0zD6QMjYac6zR7szv8E0uKDX3/9dTo+j/lcv/HGqpysLI1+4MCBu8Pu3+BLPps2mzfjjDNOiajM0NDJjD4YO/by71HR4fCw9I5ncS7TIyJETmNEsFAEluNipBMFUx9r5LlodOh5eXmVwDcTpAIFKWNG6QipEO8JkOOCgCDQ0hEQUqGlr6CMXxAQBAQBQYAIhEcHMKSZkQsMdX4c1myOehB6hlPfDRsI471XwmbAEiU23se5dOAC+fjN1VoaqRAVuq7qQDB//q9hGAVC2GOE8UfDSWJAn5dXYLPba611dXV8vw3GHfy/NIR9u3YdXkBlgan33393PHJIk0AYP7UBqG/QDaTC29SXSCQVpIEykY0+JnSkJ0wo3AtnN8vpZPXIBhvTGjjnZSBYvoohOMjnmTogrMgyIisruy+IiPTq6oD24pewRTCWc6wXYZMAFqGBJUsqXH31+PllZbsuiCpYwf4ifteqpML06VNNn3yy8qcoJEgqGGBMiwiQAklEsGhAKnzhcrn7QruCJNbVjS4IDgipEAsdOSYICAKtAQEhFVrDKsocBAFBQBAQBFQEGCJ/D+w8GHerufv8CYwpBowIaKrGHVzuZDPCoCeMzinJgWmwZIUjubvKNAkSC83W9pNUOBMDovDdZzCmdNTbkU3GYUpwd/5z3Oc6kAprFSU91++vLR8+fLhKKhD3r6NBiiIVGJ1AooD6FIwUYQnPLjBGLDCCoLywsB128+s8cLzZLwUM2RiBQIef2hYhsb/MzN+yAeBIx/3NNG7cuM6XXHJJ3dChQxnGTwLkLBiFANmosRF6NoCFqblIBWoDXH31ZT1/+WUrdSCIQaMh+ocdVrxg4cIF1yZCbjC9Y/Lk8QO//fYrEjAqbpwbyR1GkDwH+y8/aE5SYcuWHe0nT77+LUQK9Apiq/5hSVZWh+F3PQOkgv266/I9qCahAcHC9aUeBglIps8wwonRL6zoQWKwPBlS4dJLr+q+ZMkr31VVBTQr+ayRyAyVnAwfV6LfEUaO8Lo4uhlRU5a3goAgIAgcegTi/g/y0A9RRiAICAKCgCAgCOwXAizjyNDmE2F6GLdt1wadCDoSa2ARwm6N3IVExbGwY2B0DOkksjoCQ6fVHV+GmUeI2iUxYjq6HNegJK5J+tRkSYWxY8+/fceOXyiIqTYSNPXKYSbqMLGTMFKBJfaYSsA5h0d0qKTBDpAKXebPL+k9ZszodWGkAtMevo+evEoqmM3pQ3fs2MYUmJgtynmk4CeJKKZTdIBRoJCNDqIFpAKJlURIhXkozzjm8MMPv/Lbb7/lvKLz9ofgs1dh1Cg4Blic2pykgtudXjVyZN+64FxYseBmGPENVbDAa19ubp7W5XL+WFNTQ4eb5NjDsAbFKKM0I5hCwO8WNRoYzUA9Bn4n2GxZWVk/wd7ftm0by79GVzwJnvbbn1iRCtOn+7W9eu2LQLBY1pgUBfUu/cYKu/1Y55gx5psh2DgGDvlRWq2CihZaEjrleN/DaDQtycnJzaqsLD8FYpv4WNGgzKUvLS1jwpw578y99NIhN4NsmI7rQDQVjn/hhf9+qdXqnTqdM4I8Y8lSi8Wuzi0wZpTkzJww4Yarfvxx8z0oY4nSmVqVDKjGM/Pw7NmLntHr6xQQH1qdzmrw+Wp0SB0JaIFUVRmU/PwICCLeIAID1VTiC5823oMcEQQEAUHg4CIgpMLBxVvuJggIAoKAIHDwEeiKW3LHls4hXzPcWXWsWJ6PW438y3zz8JaDN9zVTA/7kE7BBhh3ZbkjnmiKQ6xZk1T4CsZc9mZryZAKxxzT9ywI4b2B3Xnu3F8PY2oGd3VJzFAvItT2k1Sg4B0rDJAAUIUD2SfD6S/kC6vVerXBYJwFh/ECON//C7sldRQYdaCq+AdKI1KNf/bstzuGOdKNYhlFKjAygrvue7FDnAfn0AcnUXviieenTZ5c4srO/jgPVRR9gwYNiqmTACdzYlpa2r8slvRPfv11Z3+dTvc/iBrewkGAbCh7+umnVQc/MC6LxWLCmHWJRAio6Q9wNt3r11sjKmEch5GbzebQ7zlUI9AbDFlZ0EmwQ2Ay4p7Dhg3rgTKYr8Lh7oK50vHOzcvL3+B2u7rZ7fsqcaK/xyF6OQYOeC3GuRBrUTpr1qxldKThI8OBdgXyH5xOExxmXeDeK1cuS5s3b/YFSCsZ4PV6joRD3xnHsljaEn9/BQYvAVv7+eefP2fkyJHVKAEaGjP8cbPPpwXR5GuoOkrEOprNJp3b7cvxeJwViqINYXHTTdddtnv3r38LPxlzxHORv6WqqqKLx+MhEbAWfwMRQX36HDXirrtmrJk27Y4BmzdvnOnz+YBFwQ96vfJ/PXse9eL48RMpUhlowNIPIUn8G7GPa/D7rZkGg88/adL1A1EZZCyuT/d4vF3wN0AXYM4bxo+/8bThwwfXeL2mwL8hICsCzxCw9hcXF0dU4lgHmrOiwuFHqVKWGlUSeS4afcDlgCAgCAgCBxkBIRUOMuByO0FAEBAEBIFDjgAJBTrwjDzgzm0hjI5A+A4uB0myoQK2HsaoBu4yxy2buB+zOyikApx/zDFN73JVkkBptK1evTpt1qz/rKWTVFcXOV04SusXLFgQcubZidGYrfV4qt2JqPyXlHxsKSzUZXEMDz74YM8777wzFHXw/fc/mmfMuCvkyE2cOKkPnNS1eXm5199//z9fix7w2LGjVphM5i/gqNbU1tZMyMiwap577sVOXq/PHW8NDAZTjk5nr7vlltv7Yad5HhzgFbjfhMWLXz7h2GOPX3v++aPDCCafCSSDJzPTEHCkY7XbbrvrmAcemLERTiHJmIRaIs4jw+KxLiS44rbgrnqa251hT0tzNrrW119/fe/Nmzcvu//+x/oddVSfSvAVvuuvv+JmhPMzooEijvwDgsUX2KHH2lcddlgn6Etc+3y3bocHonK02uwGSn1W03n3Op1a63PPPX30e+8tG4/depJ6gYZjn3Xv3mf8tm2b+8G5PrVfv353mkym302YMOWX9HRdNLGnQeqCz+nMCzngVqvNiI+y3G5tFSIAIvRSLrvstItwPrVUAo1kU2ZmJlMfdjkcjkLMaTPu/xdoIbyI12aQDt/o9aY7wSOtxVj+DVLh5DCtDVZsYcWMBluMSh9MtWEkFCs+8FmcgO/ey8AA1S0CaTExGwgkI8Q2E9LaiNeXHBcEBAFB4GAhIKTCwUJa7iMICAKCgCAgCDSMAEkFRj8wtaLZ2qpVq3JQAo+VDRji3mgbM2bMVdhxRQi8XwNHrBQOcikIhgI477uh5P/ITTfdFO0Y6SsrNZ5zzx0cSC6P1Si+iJ1v5vfXG4PdbvGNGnVaKZzXb/v373/rzTfPqPT5/Jlara0a19QT2xw1atRF3bp1+/Czzz77nqHnEBHcM3t2Se/0dP++LfdGBlNb60WZQY3jzDPP/BjOZf4pp5xy9N13313GsHNUCIxwxD2eCktGRrZnyxYlYte/oa4ZNbB5s1nhjnP08ZycY9EvAzH2NczBl0T+vBJ09CP64G48Wr37xVsL9XgDESyrg88itUJIqjFN5R1YJ4T1M/2EqSB/wp+AdkJjLUpTQR0fsY1II+D16enpnqKijtM3bPiB6Ugxo38aEfAMH8aVeENCQB+ltcH1Y9oN0zuegFHwU011odjiJESwWK+66k9Dt2/f/i+853PKKiAsI1ovgiKB8qHLcB01V/zt27e/78UXX3wqEVJh5sxSQ58+DjO+AzVJPBuxlkKOCQKCgCDQ7AgIqdDsEMsNBAFBQBAQBASBmAj8hKPcBT+6OXFKIv3hQziPA0AmvL93757B8ca0n+kP1GeI2RJwHtXr34fzeErHjsX/fvLJl28OS39gzj81IaiTsDhogWuY/jBmzHk37t27l+UWqYdBUcUG25IlS+iIahCyH5dUiDenVDyexHOh6dLliBv27Nn9r2D1Bz6zjFRgSsx7sAdgIe2EKFKBjj4rotBRJ56MdCBZERB7RNoIUgwsmvLyQHZAtM5GBGxJPBdH6XT6/4OuQ25QqDG8H3XNqZdSAmP0TdVxx514/eOP//MNRI9QgIGpOSfDSFJRpJRkREg3JQFSgfdjVYiZSB9RMjIy/7tz5/ZL4j0DQirEQ0iOCwKCQCoiIKRCKq6KjEkQEAQEAUGgLSGgpgBwZ7jZWhLOo7Fr125XnHbaGSueffYJVqaI2VKAVEBovr4GzmM6Qszn1tTYqP5PgoZRGdGNTm/Pzp27PIaShDehpCR3oEk6NFp2VEiFfRDSkX744fs6vf32EopasroKHW6Wx2DIP6MQqDVCoubj30gFI0L++8cK+Wf60eL09AxTQUHhop9+2nJT2IIxFeJ2WCidgcdKStYZMzP35kVVBWnwGc3JyemE1JZFSOk4HlE3rBqiEncktTLDLmK1j5cgWmmAZsOtO3bsYCQDGz+n0CR1WEgosJJIoDHyB3/0iN5hacpY7QJEYixAqo4BpAnTYtgf59VgE1IhDppyWBAQBFISASEVUnJZZFCCgCAgCAgCbQgBOjt0zDo355yTIBU0Ce7CBoabCqSCwWC+LivL+hBKRGYhf16F8SO8YCnRMbARYdjugfOYj4oH36HiAasW/BwL99ZOKqxcuS7Dbje6hw8/Ui3b2SgcMZ4LkgOsoHE+LJDeAEe6FmTBtrKyX6lJQqFCRgWQKCDeTHEgmbYF9uuSJaVpkKHIGjly6Dlut4NVMxjFcG5wIHTEX4BNgblQJlLHkplR1S0aHXOUKCfHyfQOjof3ZmlMNY2ja15eXimIqXQ8R5eFfc6+OVamfjDiheVqkyqZOXHixPYlJS+vgpAkhWL525tpJcWwhkq0QmjTYFm+fHnt9OnTY+qfNDppOSAICAKCwEFGQEiFgwy43E4QEAQEAUFAEIhC4HW8HwZjaHijO+YHilprJhVUR3PUqJG32WxV1wErlhL9dxhmTG9gDj3b1sMOO+w9CEve+8ILL/wUD9fWTyqspACkByUMQ2xMY5gkQDZ1xLXUEqhAyL8F1TuOCaY0qF1SS4PlXcPbB/lTTyTxAAAgAElEQVT5hbPmzXt5RXX1wLLRoxVV/JHjIinEaiAkAX6BvWk2Z7yyePFba/eTVOB9Kcj6LIwECL9zFFVk+kN59+7dJ0JP4UmQTdvxnpEIauUXjoUiokypIQlxDcg0iJ4mJr4YVjKTlVNIdjHigeQKiYWIplb6wDjqRo8e3YAQZvQV8l4QEAQEgUOPgJAKh34NZASCgCAgCAgCbRsBhpKz9CDTH0I56U0NSVsgFeI4mn2B6bcw17JlywpR7tEFRzquuKSQCvuexARIBZYdnQR7GM/bvV999UPuxIlXHYH3TDGZDVMd9bPwujPsVFg/pAZoUXLShdKhP6Ac5Up89i6MZJvaKJZ4G6wLxRcRUfCjz6e5b+/eMvYZs0VFKoSfS4KAgo4kLXbATkKJz69AFOSCVGBaBwkApkt8E7yIUQYkTJjqsfX444+/5IEHHtiUiPhiGKmwM9gXCRySG/VEKxsiFVj9o4FJKosWLVIg9umHoKNENMR7EOS4ICAINCsCQio0K7zSuSAgCAgCgoAgEBeBi3HGAhjL1zHfulmakAr7YBVSYR8W2HFvykgFdswIkVvwvCk2mzfjjDNOUR3pxp7rXJQDfdhsNl9QUVGRDlJB1cL4HBeMhYUTbf2gn/EO9DOsQfFFVsSgcw3nfFRE/127rtGWlZVpLZbcAo/HZkdlj6hUgyM0KIWqGzfujItBIuB75zejXw0qpLDqyWsej+ec7t279YW+wnmFhYXLnnvuua94g7PPPneay+WYaLGkGdPT0z455phjrgiviPLFF18YH3nkkWuOPvroxZMnT9uJaiaK16ukabV1KGFpCVSRuPDCM75XFH/+woULQxoN/BxEl9btNmh1Oo2lrs5XnpOjjVmpRZ2wRDU0yz+Z0qkgIAgkgYCQCkmAJacKAoKAICAICALNgAB3TCn2Nhc2rhn6D3QppMI+ZIVU2IcFNRUMhkolOzu7nqbC7t27I3bSEe0fEDdEkEd19HMKHYKIcy2WdhaPx2F0u6tYJSKimUzFitFYEfoN+tBDD3X7+utvSuH441z/Vjj01D4ItKysnEfcbhfENxUPiId1qDxxO0gIjd1ur5szZyGjIGI2nc6Qb7e7a4zGQJWKBtu0aXcM2Lx54yxUocjq0aPnFVOm3MUSmpprr718qs1WfR0iAWrmz/9fN35mNvv8IA06rl277u8gIE7BeLR6vX4TNCReRlnSp6CD8FcQHpeBTPj1lVde6ePxpPmjSYXzzz99l9/vq0MUTKfwAbGsqsGgGLxeR5rDoas84ohs57p16zQVFV3rlQzt3t3mX7/eqrD85Nq1Zse11/Z1x8NCjgsCgoAg0FwICKnQXMhKv4KAICAICAKCQOIIUKwxH1aU+CXJnUlSgVeUl5fHzdM2mfK4e61xOvfWE5KLvitCxnV7IL93zjkD4paJpHJ/UVGlCc5jPScput/KSo3ebNZa4MQxFD3mji3603m9pjRFMThNJmc9XQoI30X83sFuMHLl6zz4PK44oYpZay0pSaFN4GBo6GmKXqeaGh3OrFNMJlM9jG02K0LwmUXwWyNxoChleuz613N2QQj4sfsfegZ4/z//edK53bp1/fS6664rA9abEYFAsk3j8/G0fY+LVqvVkFRAv5rs7KzzoYux/Ld7Rzar1ebjfRqLVAAJwjH4ysoGhTrfsOHhziedNKiyvPz4QFrMxRfrqnw+n6qr8DI+ouhnYO6sbnHrrbee+vnnn7OUJkUc2aj7QCwpShmAgee/9tpHVpMpImqD92Q/FH18K3zkSZTM5GUKvtcZIFscffsKqRD9DMh7QUAQOHgICKlw8LCWOwkCgoAgIAgIAo0hwPQHpkEwHJql65q8IVfbaLFYokXyGryPz5cbCEHXauMTEDxvx47fuRPcKVWWLt2IcWxP6PcHnU04tgntwFZVVRmcTqcn3Fnl2Oz2In9xsSuCxKiurtZVVub7oj9vDPRevXq54SHHJUKafNHaSIeNlFHsh+lnw7rDKGrI9IP7oalwMaIqNMH0B6ZHMMKn0RZDU6HeNSAK8p1Ok2/YsH5MU1DXm5UqWBaT2gtfwAbAXL+VzAwINTLvYhWM1SlIOoR/xx7D+8lqdYugECW1GsIJOBJb7H8tbDpIha8VJT03kZKZnEAyEUht5HGSaQoCgsAhQCCh/6kfgnHJLQUBQUAQEAQEgbaEwNmY7Guwu2APtqWJy1wFgUZIhQaBMRhMU0AqXI/sh1U1NbYr46GXDKkQJkRJMmNTsO/j8Hc5jCKTbAHtkw4dOtyDSIh7IS6pDoHnUQj0NBhLxLLayOGwQSAVvmDJzDBSYQg+vwRGIUiKWAaiiNDciObJyMzcmyekQryVleOCgCCQSggIqZBKqyFjEQQEAUFAEGirCFAJnruVLFtHR0OaINBmEGB5RgSlWJYvX14LTYKYlQxYHSEzs31hoiUl0Xd7aBXUDR9+Yj0diGiAo6pbLMJxRieEN5ILV8Eq0tLSbUgDgd5BQHuRjbkfJBHU1BAShQth5vT0jNc6der8f+vX/3AjhChZPaKhxuuMIE3uWbJk+fOJzk8iFdrM10QmKgikNAJCKqT08sjgBAFBQBAQBNoQAixXx11OiNI1X2nJNoSnTLWFINBQGcVYQ08m+iAZUc4GSmZSy4MaJCT9Ikq+Wq3WjwwGY//y8r3hQ30eb64OfjARf5+E/YiSmYdDyFHDqAafr1FJk/dw7h9R3cL95pvvdRZSoYU8vDJMQUAQCCAgpII8CIKAICAICAKCQGogQEJhBey/sD+lxpBkFIJA8yOQWqRCtWbIkCERTEFDCDBCYNGi1w977LG/DcVxaiewzYapKRnURinkhygVGRCXRKUIlLH0DMJHn8ACkQkwRi6oZTO/gWbE7/Pz8zdAIyTT6XTkBY+FqmFEjyWZkqDNv5JyB0FAEGirCAip0FZXXuYtCAgCgoAgkIoIrAk6GXRG6insp+KAZUyCwIEikCqkQpj4IlORYjaSCjZbqKJDCU6mYOMwGCOO2BiSECiziTSJT5ECcSLKU2qgO1qMjyg82VDrAlJhc5gQpXoOU0KegE1WP0CaiLZXr2lKTk5phsOx0z1ixAhWSdEsWrQoorQnP4N4qcLykzk5m/G7vzdSNhwBEUq+792bgVH72rZt2xQIuqr+gWfw4MExK6/ERkmOCgKCQFtBQEiFtrLSMk9BQBAQBASBloDAtRjkv2EPw25tCQOWMQoCB4pAU5IKKEUZ8dv2rbfeb5eZqXOefPLJIUVFjnfGjBkKqnpEnIvyqNkOh2LW6VwokooSDbZsrcVirPdb2edz6HJyvBkoN2mCFkQgqmHBgtesF154Zh1fX3jhhY+h5OXlDAhmCUyUfFzbrl2HTyory3Nmz36Z3/FQ0+vrFFSRCBEB48Zd+RwiGwZ17Fj05x49eqx59dXX5/t8nqNZfeT44086ddKk29aHX8/ujUazHXVSauOtQ3W1z5yBYrEYkyPWuSwlqpZhHTAgfqnYePeV44KAIND6ERBSofWvscxQEBAEBAFBoGUh8BOGmwvrDAupwLWsKchoBYHEEVBJBV5RXs4ypr/TWK22ejvuqBqq5OfT2fdm6PUuF3bU40bzVFa6KWfggZPM0o0xm9frxa6/xuzzaUJO97RpdwzYuHH9Ijr0kyffrqYpgCjwmXw+fbrL5Qt8R+HU+3B9IAJg6tSpfTds2LDY5/Mb/X6fRqczaNLSLBoQDS6WSNXpdN/BsS/X6w1bLr98/F+HDx9cow7M40nTud012Yqir8M9AtEHF1xwwe2oNHEHiIUqaER05Ge1tRk+VFD1W62eXJAgzu++SwuQJog+qCd0OWrUKI7L//777zOdQjNo0KAAERKrTOq6deuM0IAwCakQ76mR44KAIBD490RgEAQEAUFAEBAEBIGUQuBijGYBbB7sspQamQxGEGgmBJB6YLbZ9hEJEEKs5xzDsfYXFxf7t2zZokfz8nX4cOAII7S/a8RnOTlmpWtXh/+LLyIH3r27zV9WVhZxLtIELDU1OoNOVxOIOABp4R06dPgoj8f1EgQUb58/3/EIEgw0o0eP9kalP8RCpSvmMgzVIsajUkRvRCXoo05megEjk+7k54i00L7zzqp2CCaoHjp0aHj0wQYcPhL2HSyUs5CMEOWqVatYFlM/cODA3fGWUUiFeAjJcUFAEAhHQEgFeR4EAUFAEBAEBIHUQ+BDDOlEWF/YN6k3PBmRIND6ECCxQacbOgKhyIHgLJE0oIn4LAlSQbN06VKToqTn+v215cOHD2fEBKtE9IPRybfC0mHrYP+ElaC6BXgIXU1UlEA7HNscPJfCkAF9hWRIhWQ0I4RUaH3Pt8xIEGhOBIRUaE50pW9BQBAQBAQBQWD/EGCI8/dBR4bCbnHDvPfvNnKVICAIqAjEIBXqgXSApAL7YxTSi8GOGYXQLfja1blzl2fmz597TxSpwJSoIlgpjNEO58JeR/RBQRWKSowYMbAi3komQyqUlpYakK5hHjCgP8gUJSKiI9595LggIAi0PQSEVGh7ay4zFgQEAUFAEGgZCEzFMGfApMRky1gvGWULR2Dp0o0mi2W7oYFIhXozW7bs63Sfryrzk0/e+xWVGOqlaoRfAGde73BoC7KyDJX9+vUL6CSgkSRQS1eeidfvwq6ATc3Nzfud2+36Fukgo/GeOg6PwiYFr7PhL6Mb2F5ZseKzgPDjkCEnRJfBvBoffwr7NnjumRCivAavT4BuhQV/qVnB6Isq2EuwB8LHPHNmqaFPH4e5f//+NbG0F8KvkdeCgCDQdhEQUqHtrr3MXBAQBAQBQSD1EXgfQzwF9hAskHMtTRAQBJoHgWRC/pcsKU0zGGqzqqsHlo0erbB8ZKOtpMSvy8xcVeh2p1eNHNk3oNeAxnSGXcHXEb/Hu3Y98v5du3bcXltby4gEai7wbziZwJKXBTAlKyvbdfLJg098883FXwX7+gv+3gurJ3SZgdIPEIfUVFZWqOPlObw3IxHGwqjjEmhCKjTPMya9CgKtFQEhFVrrysq8BAFBQBAQBFoDAszlXgtjOsRQGHczpQkCgkAzIHCQSYVGZ/Duu++2mzDhxj+sX7/uPpzUBUbh1imwQbClMB0soMuQmZnVCyUol+3Zs3sY3lOXoReMJMEmGCMoTLA02K+IVFhx4YWXzH722SfV6AWO4RbY32FuGKtDBLQjhFRohgdMuhQEWjECQiq04sWVqQkCgoAgIAi0CgR6YBafBR0EOhhSZrJVLKtMItUQSBVSIY74IonGT2CsAHE3SIX7iWN1dRUJBFSq1FVlZOQeP2tW2RYV38LC95WysgJtbu5Oq15vtdjt5YHqDzZbttZiMSoXXXTK6yiHeZpWq5SWlHx4Cst5Op1OI9Ie9CAsqgsKCnzbtm1TUA2jnt9QVmbC53sUuz3fP3r0SSjFKfoLqfZcy3gEgYOBgJAKBwNluYcgIAgIAoKAIHBgCFDU7QXYx7BTYSLceGB4ytWCQD0EVFJh+/btaopC6ByUm1TWr7eGfjcXF3ssiuJMN5t9Ffjcy9KVvUOFHn+7THXEXa4cHfUXFMXgNJmcdShl2aCDbjIVK0ZjheJ263N1Opfi8XhU/QXN448/fsQPP2w4+amnnp/Lvi+55LwdRqPpg6Kiok/KynZNrquze0AAfDJx4uRrjjvuxHrj5zVarcmsKL4Mr9e9J3ryY8acvwHlLDNQ+vK/s2bNm6IoGr3P5zHq9Zl70tKcvj24IivLXU+w8eefXf6OHY2KwWBQ1q41O669ti8jHqQJAoJAG0NASIU2tuAyXUFAEBAEBIEWi8C/MXKKsr0HGy7EQotdRxl4iiKghvwnMry6OpPW661L8/tNtZmZngarI0Q64laz3e5xWSx2H0gGv9O5rd413O0vLHT6ETWQ5fVa/EajK0QejhgxIlDdQafTvYbIgWd27NjxNkiEeQsXLr/LZPL5DQYPBRc10GHwOZ15EX3n57v8lZWVPoMhL0Ov94ciFRB54C0rGxQ494orcn7vcNSUgljQglC4bfHiz55KVDMC1yirV6/OEFIhkSdHzhEEWicCQiq0znWVWQkCgoAgIAi0TgRmYVpXCbHQOhdXZnXoESgpKaFeQb323Xff+adNmxbhrM+YMUNRP2vKCgmoFpExZcqUvDVr1qzHQNbA+sNug/0tODD+G0BNhftWrFjxuEaT2VD1h3pzSKAMJitGzIRpEQWx99RTT7/wyivHrh49enTcyCj2nZ2d7ezdu3fccw/9KssIBAFBoKkREFKhqRGV/gQBQUAQEAQEgeZFgKJtF8NYao7ijT837+2kd0FAEDiYCJBUOOeccy6vqqp6Mnjfo/H3G9jJsOUwc/Dz/jj3e5fLZRw6dCgrQsRsCZAKvJ66LW8hnaE79Bq8Tqfj5pqaGhAX8fsWUiEeSnJcEGi9CAip0HrXVmYmCAgCgoAgkNoIsKLDYNiJsCIY69ZTfd0Iy4Gx7BtDnplXzb87YD/CWGZyBOyG4DEqxP8jtacqoxMEBIFEESCpAN0FLyIEWNFhCOxV2DOww2EsL8l2F+xBnJudKKnAfh0OrXXYsIG74kVWIDXiP9BXGGezVWvQ/39wL0YxNNokUiHR1ZXzBIHWiYCQCq1zXWVWgoAgIAgIAqmHAEkD1oIfABsMyw8bImvRV8MqYSQR9sIYhk2SwQLjtdao83me+tkHeH06TEKPU2/dZUSCQFIILFlSihKQOzQjR45UBRfD0y5IKrK0JL/rxSAKnImSCuw3UZ2EpUuXmqZMuWXC5s0bH0b/WtyLpSzPbGwiQioktcRysiDQ6hAQUqHVLalMSBAQBAQBQSCFEGD5t78Ef4yzfjx3GW0wloT7P9gGGMtFJprC0A/nHgE7FnYWrCuMP/jZ6GSwJr20toNAX0z1OBgV9xfDpNxoK1j7JUuWgFTQhJMK/HeEkUokEenYZ8GYBjUHpMKk5iAVoC1hzMxsn3fllZd12LFjK0nLdBijJSY0BPHKlesy7PZt7uHDhztbwRLIFAQBQSBJBIRUSBIwOV0QEAQEAUFAEEgAATr7D8NOCzoCW/F3JYwiaCwL2VSNEQysCPFX2DwYS09KazkI0FkkQTQSxrx5PjeMTmHqi9oYvRIegcLIFTp4XHuVUOK5PhhJqo9gr8Dejbqu5aDSxkfaAKmgItIDL6ilwrYd9rvu3XsNmTnz6XWDBw/eFQ+2ZCIVSkr8uszMVYVud3rVyJF9SWawf0ZUGRq6D1MreBzjcMQbhxwXBASB1oeAkAqtb01lRoKAICAICAKHDoGjcOuHYH+EURuBBMLfYa8fuiHJnVMIAUYWUGSTZBM1NbJhao58LV5zN5qlAZkKozamyfBZCm9Mj6G+BiNeWB2A0Svnwyjkp6bV0AH8DrYM9jZsFUzSY1LoYWhsKDFIhfBLGLW0PD093XDYYcVT16//PlAZYvp0v7ZXL00Dv+8X6YzGwjSr1ZReV2es0OvLvNBNUGw2azgxFejfarXxM73DYc7WaqvrcA/7sGHDPwVv1RPVHfr97W9/U4kNjdNp0qLMpeLzeXRO596asJSNFoC0DFEQEASaCgEhFZoKSelHEBAEBAFBoC0jwF06KrX/CcYf5AxFp4AiFdtbe+PuKaMluOPeB0ZHuQT2YBuZf6z1ZeTB5TDqaFCQkxEGbExTYFTBLzCSAnT8S5voQaGzORh2BuwPMFV3g4QCn0euDcPYa5roftJNEyNAUiE3N1dXXl4eiFgxmYoVo7Gi3m/2CRMm/GHXrl0LzWZLB5/P/8ENN0y+8rjjTlR1GOqNyu3WGsxmXZbTqSnX692MbGm06XQZit/vyE1L81XX1Pjcl18++g2n03lscXHHKx5++OG31AuNRqPP40nzK4pN7/V6a1CFguSYNEFAEGhjCAip0MYWXKYrCAgCgoAg0OQIcPeZjhpLsX0Buw7WVA5ikw+2CTokgcLqE1SlHw5rDyORwl32TUEcDgveZx3+/g/2HCxR3YgmGOIh64IkAlMZWOqTJAJTFNjoaH0LWwljfvrBTE0IJxn4rJLYYBTD+uCYSDQwLUf0GA7ZYxN5Y6YeWCxvhPRR7Ha7v7CwMFysMXBBQUGB7/XXX7c+8cSTT1RVVVyCig57ioqKRjzyyAI+axFNr89EZMJ2pM5YMmw2PUiFMi/69G3efGw9cmHUKI1v0SKNNiz9gUQFiS+KwV4IY3pNRJP0hxR5eGQYgsAhQkBIhUMEvNxWEBAEBAFBoFUg8G/M4hoYnbQpsKda8KwYYk+RNRIjDL8nScCdUjV/n2UuO8FUR5lzJonAHP4XYXSW1cY0EOIxOHgNP2d/DJtm2P6XsC0w5oXzM+6it4P92sLw45jPhZFgGQgrgJFgYQrDWthXsNmwVCKZmHoxCsYKAkybYPoF8ec6MF1nOWxJ8LMWthxtb7jr1q0zVlZWmgYMGMA1fQLG7yzLTdb7t6ik5GNLZqY7u6AgfU/fvn0p7tlo8/v9yjvvrGpvNvts0ElgVIuQCm3v8ZIZCwIJIyCkQsJQyYmCgCAgCAgCgkAIATrgLLF2Kox57VcEnbKWDBGjDkJhzXjNHUw6yGq5S1at2A2jg0zH8x1YIiH03B0/B8YUAJIN4aU0o/HirjnTJv6bokBy/MNgTC1gVEIRTHXKGZXBcn+vwpjSkAg2h3qajDoZDWOKBquTqGtDkoHioqthJIukssShXqlG7h9GKvD7eUrwGeTZfD5J3IUay0QqSnqu319bnkiVhrff/qCD1aqrAWHBvoVUSNFnQIYlCKQCAkIqpMIqyBgEAUFAEBAEWhIC3J2ms8V0B+4G3tCSBh9nrBcE58Q5Pg9j+bimFvdj30yPOAnG18XBMR2Ov2p4PkPx6Zwz9/9Q7fKTOKL4IcdEAcSeMOoTkGhRnW6VYGH6S0sgEeI9qiRNGHnB+fI114ctPH3jMbxvaREl8ebdYo+XlKwzFhUFIhXo+LNRkJPrx2d0bvh36ABJBZJmJJ5IpLIcbkSbO3dZena20y9CjS32UZKBCwIHhICQCgcEn1wsCAgCgoAg0MYQ4O4f8+E7wG6EMRe9tTXuXtNJZuQCd6u5Kx9Se2/myfLe18OuhFEAkk3VZWBkCJ34piY51CmpqQx0yChweCRMrbpAp/p72MrgGOhUtQXHmhUqGIVDjQiSDCRV1LQXRmU8DWsLYqTN/Njvf/czZ5Ya+vRxmPv3718DTQVVd4GlZUl4qiKdY/F67gGSCtvQB5+HcbA50SNOsGLF/k9UrhQEBIGURkBIhZReHhmcICAICAKCQAohQKeTYe38oX4prLWXibwXc/wLjFoI/WEHW2iREQLUq6A4HKNC2LgbS5KB5AJK3AVKJu5PJAOdI/b7exgjJhgtoQpO8j6cM/vlri/1BQ4WqRKcZsr+YTlMprIwzP53wVHuCa4DSYaXBKuDu3aNkAocBEk5pq5Q54Ot1mQyv3LPPffd27dvn18SSX+A+GJ7u91SN3z4idRYmQhjhRuSenmwiMgcIRUO7rrL3QSBVENASIVUWxEZjyAgCAgCgkAqIkBCgU4sc+gpdBcuSpiK422qMZ2Njugo0oHgbvWh2pVWSzMy9FrdMVfnSCeH46uEsUQjUycolMimg9EBopI+hSazYHSGzWEA8XyKKn4GI4FAjYzmioZoqnVJhX5YVYJ6DFyTbmGYcg1YfYDinW8E1yYVxtsqxxCDVFDny2gbpjFN0ul0nbKzc1BMwv5lXV0tNU5itmXLlhWiZKQLQo38brE5YPwusbIJvy+hJqRCPDTluCDQuhEQUqF1r6/MThAQBAQBQeDAEeCP8s9hfWBjYKkqInjgM224B+5Ks4QcnQmWkkwFQoVRDExPYI43ow0yYSQLCmFpMJU0oNgkoxuoiM+/JB8Yxk0BO5JE1MbY3FzAtbF+mS5zEYykz9GwcO0JVgkh5o8K3k37VCRAKgRv6FfM5ozL09Mts0EqaJxO19u5udk3PfXUyp+s1m0R/oDNlq21WIxKVlZtns/nc9tsVkYqaC66aCBTLDwgG0jUBVp1tV6xWOxcawiWFjgGD+7dGrRFmnaRpDdBoA0gIKRCG1hkmaIgIAgIAoLAASFADQXuxj4Mu/WAemq5F9OJV8XZTsBrSQdouWt5MEauamMwxaQ3jGVISfSQ5CGJI1UlmmgVkKKgNxgMFnbndrsDmgp43+Dv+7o6k/axx+4988svv7jL4XD2IUFgNpvf6NGj99O33voXRutENBAL2XV1XpeieOseeujeo7/55sul6HvNnDklJBcDDSUn/S6Xy2c0Zmvtdr+aKtFEs5NuBAFBoKUgIKRCS1kpGacgIAgIAoLAoUCAugL3wCjIeN2hGEAK3ZPh7u/BqDfAnWjZkUyhxWkBQ6GOxRQYCTpG/XB3myTDLhhD6RfC/geT1JMkF5MCjBaLJfCb3m4v8hcXu1TBxlBPDofDv3mzWcnNrbWCe3Bfc81Fx+7Zs+tFr9fLddGAYNjw2muvMcpEU1hY6Nu8+VhfZmZpoV7vc5WXH195ySXGeR6Pm5oaJFZJsEY0SX9IctHkdEGglSEgpEIrW1CZjiAgCAgCgkCTIcA8/i9hzLlnzrg4OxoNS04y/eMrGHOyBZMme9zaVEf8bg2BDYaRrKJWCcLnA5UlfoR9DfsIxrSbgy0Q2moXwu/3K6tXr85Yu9bsuPbavm5MlBEkxJolXtmoJ8LokgBhGKWpsBMfUcy0wZKSJSUlluzs7tqhQ49mpRRpgoAg0MYQEFKhjS24TFcQEAQEAUEgYQQ+xJl0eM6DtfZKDwmDghMfhN0Bex52dTIXyrmCQCMIkGSg6CNTa+i49oRRVJONpTupyfAxjE7vOzCJktmPR6kBUkHtheQCKztQE2ND8O83UaQC01ZYhaUO9kdYhFAj0jCY3qKHqKOszX6sjVwiCLR0BIRUaOkrKOMXBAQBQUAQaA4EWPXgVdhsmDjO9c1sk8AAAAFpSURBVBGmg0cHkLnVS5tjAaTPNo8ABUKvhLHSAJ1ZCqayMZqBkTLcYV8Ao+aJtAQQiEEqqFffiRdM+WLUyLpjjul777/+9djygQMHVuA9dTJYHWUwjOkVTFf5k3qhkAoJLICcIgi0YgSEVGjFiytTEwQEAUFAENhvBLbjSpYjpHYAd0qlRSLA3GtWxKCzUQyTNAh5QpobAT5zqh7DMLxWQ/aZnvQ9bBlsPkyqecRYiY8++sianZ3t7N27d2Pf2R64nJFIY7KysjUoQXnn1q0/hmso3IJjf4fRh2DUwijYW0IqNPfjL/0LAqmNgJAKqb0+MjpBQBAQBASBg4+AKs44Freee/Bv32LuqOLUlqtitJjFaoUDJclAcuEM2PEwa3CODvwlEUhygfoM1EWZA5OwfICQAKmgPipHgVB4EyUlD6uurqK+BQkdlYhg1AIJnJHBk0ctXbrxDYtlu0HSH1rhN02mJAgkgMD/A2X3p5RdhpWkAAAAAElFTkSuQmCC">
            <a:extLst>
              <a:ext uri="{FF2B5EF4-FFF2-40B4-BE49-F238E27FC236}">
                <a16:creationId xmlns:a16="http://schemas.microsoft.com/office/drawing/2014/main" id="{7A813582-7CCE-4308-8741-70D4C3835C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sr-Latn-RS" sz="1800"/>
          </a:p>
        </p:txBody>
      </p:sp>
      <p:sp>
        <p:nvSpPr>
          <p:cNvPr id="20485" name="Rectangle 4">
            <a:extLst>
              <a:ext uri="{FF2B5EF4-FFF2-40B4-BE49-F238E27FC236}">
                <a16:creationId xmlns:a16="http://schemas.microsoft.com/office/drawing/2014/main" id="{B4769C40-49BC-4426-8D5A-D717D66FE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605" y="688970"/>
            <a:ext cx="4738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r-Latn-RS" sz="1800" b="1" dirty="0"/>
              <a:t> </a:t>
            </a:r>
            <a:r>
              <a:rPr lang="en-US" altLang="sr-Latn-RS" sz="1800" b="1" i="1" dirty="0" err="1"/>
              <a:t>Petteria</a:t>
            </a:r>
            <a:r>
              <a:rPr lang="en-US" altLang="sr-Latn-RS" sz="1800" b="1" i="1" dirty="0"/>
              <a:t> </a:t>
            </a:r>
            <a:r>
              <a:rPr lang="en-US" altLang="sr-Latn-RS" sz="1800" b="1" i="1" dirty="0" err="1"/>
              <a:t>ramentacea</a:t>
            </a:r>
            <a:r>
              <a:rPr lang="en-US" altLang="sr-Latn-RS" sz="1800" b="1" i="1" dirty="0"/>
              <a:t> </a:t>
            </a:r>
            <a:r>
              <a:rPr lang="en-US" altLang="sr-Latn-RS" sz="1800" b="1" dirty="0"/>
              <a:t>(</a:t>
            </a:r>
            <a:r>
              <a:rPr lang="en-US" altLang="sr-Latn-RS" sz="1800" b="1" dirty="0" err="1"/>
              <a:t>Sieber</a:t>
            </a:r>
            <a:r>
              <a:rPr lang="en-US" altLang="sr-Latn-RS" sz="1800" b="1" dirty="0"/>
              <a:t>) C. </a:t>
            </a:r>
            <a:r>
              <a:rPr lang="en-US" altLang="sr-Latn-RS" sz="1800" b="1" dirty="0" err="1"/>
              <a:t>Presl</a:t>
            </a:r>
            <a:r>
              <a:rPr lang="hr-HR" altLang="sr-Latn-RS" sz="1800" b="1" dirty="0"/>
              <a:t> - </a:t>
            </a:r>
            <a:r>
              <a:rPr lang="hr-HR" altLang="sr-Latn-RS" sz="1800" b="1" dirty="0" err="1"/>
              <a:t>tilovina</a:t>
            </a:r>
            <a:r>
              <a:rPr lang="hr-HR" altLang="sr-Latn-RS" sz="1800" b="1" dirty="0"/>
              <a:t> </a:t>
            </a:r>
            <a:endParaRPr lang="en-US" altLang="sr-Latn-RS" sz="1800" b="1" dirty="0"/>
          </a:p>
        </p:txBody>
      </p:sp>
      <p:pic>
        <p:nvPicPr>
          <p:cNvPr id="20486" name="Picture 6">
            <a:extLst>
              <a:ext uri="{FF2B5EF4-FFF2-40B4-BE49-F238E27FC236}">
                <a16:creationId xmlns:a16="http://schemas.microsoft.com/office/drawing/2014/main" id="{21BF63F4-7B8A-4F32-AD10-350872CB2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618609"/>
            <a:ext cx="3312613" cy="20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>
            <a:extLst>
              <a:ext uri="{FF2B5EF4-FFF2-40B4-BE49-F238E27FC236}">
                <a16:creationId xmlns:a16="http://schemas.microsoft.com/office/drawing/2014/main" id="{CE74CF5C-C453-4C52-8813-C840AEF8B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1155139"/>
            <a:ext cx="3290388" cy="337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>
            <a:extLst>
              <a:ext uri="{FF2B5EF4-FFF2-40B4-BE49-F238E27FC236}">
                <a16:creationId xmlns:a16="http://schemas.microsoft.com/office/drawing/2014/main" id="{D83C4D06-2294-4ABC-ACB1-530EF44EA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496" y="651264"/>
            <a:ext cx="2826900" cy="3504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727D2CE-51F8-4D5A-A524-D180F5B20009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0" name="Line 4">
              <a:extLst>
                <a:ext uri="{FF2B5EF4-FFF2-40B4-BE49-F238E27FC236}">
                  <a16:creationId xmlns:a16="http://schemas.microsoft.com/office/drawing/2014/main" id="{86B06946-050D-4897-8218-C751E0CAB5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11" name="Text Box 5">
              <a:extLst>
                <a:ext uri="{FF2B5EF4-FFF2-40B4-BE49-F238E27FC236}">
                  <a16:creationId xmlns:a16="http://schemas.microsoft.com/office/drawing/2014/main" id="{44E1C903-FB55-4717-8362-1170CF1ED9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altLang="sr-Latn-RS" sz="3200" dirty="0"/>
              <a:t>e</a:t>
            </a:r>
            <a:r>
              <a:rPr lang="hr-HR" altLang="sr-Latn-RS" sz="3200" dirty="0"/>
              <a:t>ndemična </a:t>
            </a:r>
            <a:r>
              <a:rPr lang="hr-HR" altLang="sr-Latn-RS" sz="3200" i="1" dirty="0"/>
              <a:t>Petteria ramentacea</a:t>
            </a:r>
            <a:r>
              <a:rPr lang="hr-HR" altLang="sr-Latn-RS" sz="3200" dirty="0"/>
              <a:t> osim kod nas, raste i u Hercegovini, Crnoj Gori i Albaniji, a u populacija u srednjoj i južnoj Dalmaciji su na sjeverozapadnom rubu areala vrste</a:t>
            </a:r>
            <a:endParaRPr lang="en-GB" altLang="sr-Latn-RS" sz="3200" dirty="0"/>
          </a:p>
        </p:txBody>
      </p:sp>
    </p:spTree>
    <p:extLst>
      <p:ext uri="{BB962C8B-B14F-4D97-AF65-F5344CB8AC3E}">
        <p14:creationId xmlns:p14="http://schemas.microsoft.com/office/powerpoint/2010/main" val="112934760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781289-7B4D-4874-BCD4-B3DC90039B2F}"/>
              </a:ext>
            </a:extLst>
          </p:cNvPr>
          <p:cNvSpPr/>
          <p:nvPr/>
        </p:nvSpPr>
        <p:spPr>
          <a:xfrm>
            <a:off x="241247" y="669623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Pistacia</a:t>
            </a:r>
            <a:r>
              <a:rPr lang="hr-HR" b="1" i="1" dirty="0"/>
              <a:t> </a:t>
            </a:r>
            <a:r>
              <a:rPr lang="hr-HR" b="1" i="1" dirty="0" err="1"/>
              <a:t>terebinthus</a:t>
            </a:r>
            <a:r>
              <a:rPr lang="hr-HR" b="1" i="1" dirty="0"/>
              <a:t> </a:t>
            </a:r>
            <a:r>
              <a:rPr lang="hr-HR" b="1" dirty="0"/>
              <a:t>L. - </a:t>
            </a:r>
            <a:r>
              <a:rPr lang="hr-HR" b="1" dirty="0" err="1"/>
              <a:t>smrdljika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28676" name="Picture 4" descr="Pistacia terebinthus L.">
            <a:extLst>
              <a:ext uri="{FF2B5EF4-FFF2-40B4-BE49-F238E27FC236}">
                <a16:creationId xmlns:a16="http://schemas.microsoft.com/office/drawing/2014/main" id="{6CE2EFC4-3237-45D7-B23D-C065F8D41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60" y="1298583"/>
            <a:ext cx="7259465" cy="544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5B5CDEF-6440-4013-8BAE-AA563DF000B8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567A0CBC-6544-452B-B0C1-14A2FA5062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C6BDC308-B2F8-49B3-B101-3D2DCB2D3B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423816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</a:t>
            </a:r>
            <a:r>
              <a:rPr lang="hr-HR" sz="3200" dirty="0"/>
              <a:t>mrdljika je karakteristična vrsta u submediteranu</a:t>
            </a:r>
          </a:p>
          <a:p>
            <a:r>
              <a:rPr lang="en-GB" sz="3200" dirty="0"/>
              <a:t>i</a:t>
            </a:r>
            <a:r>
              <a:rPr lang="hr-HR" sz="3200" dirty="0"/>
              <a:t>ma neparno peraste listove (završavaju vršnom liskom)</a:t>
            </a:r>
          </a:p>
          <a:p>
            <a:r>
              <a:rPr lang="en-GB" sz="3200" dirty="0"/>
              <a:t>i</a:t>
            </a:r>
            <a:r>
              <a:rPr lang="hr-HR" sz="3200" dirty="0"/>
              <a:t>me joj dolazi od intenzivnog neugodnog mirisa grana, što se može iskoristiti za determinaciju vrste izvan vegetacijske sezone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50572538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781289-7B4D-4874-BCD4-B3DC90039B2F}"/>
              </a:ext>
            </a:extLst>
          </p:cNvPr>
          <p:cNvSpPr/>
          <p:nvPr/>
        </p:nvSpPr>
        <p:spPr>
          <a:xfrm>
            <a:off x="250825" y="784797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Pistacia</a:t>
            </a:r>
            <a:r>
              <a:rPr lang="hr-HR" b="1" i="1" dirty="0"/>
              <a:t> </a:t>
            </a:r>
            <a:r>
              <a:rPr lang="hr-HR" b="1" i="1" dirty="0" err="1"/>
              <a:t>lentiscus</a:t>
            </a:r>
            <a:r>
              <a:rPr lang="hr-HR" b="1" i="1" dirty="0"/>
              <a:t> </a:t>
            </a:r>
            <a:r>
              <a:rPr lang="hr-HR" b="1" dirty="0"/>
              <a:t>L. - </a:t>
            </a:r>
            <a:r>
              <a:rPr lang="hr-HR" b="1" dirty="0" err="1"/>
              <a:t>tršlja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24578" name="Picture 2" descr="Pistacia lentiscus L.">
            <a:extLst>
              <a:ext uri="{FF2B5EF4-FFF2-40B4-BE49-F238E27FC236}">
                <a16:creationId xmlns:a16="http://schemas.microsoft.com/office/drawing/2014/main" id="{91096B35-8CC8-4F4A-A6F7-C9BF56A92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50" y="1218272"/>
            <a:ext cx="7396299" cy="554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4C57800-3C48-4270-AD28-3D9847B127A0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1520CC26-EADB-4936-8BED-D4D2BAEA18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0FE3249A-0CD4-4723-87E4-963754CCA0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94597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</a:t>
            </a:r>
            <a:r>
              <a:rPr lang="hr-HR" sz="3200" dirty="0"/>
              <a:t>ršlja pripada istom rodu, a dolazi u eumediteranu</a:t>
            </a:r>
            <a:endParaRPr lang="en-GB" sz="3200" dirty="0"/>
          </a:p>
          <a:p>
            <a:r>
              <a:rPr lang="en-GB" sz="3200" dirty="0" err="1"/>
              <a:t>i</a:t>
            </a:r>
            <a:r>
              <a:rPr lang="hr-HR" sz="3200" dirty="0"/>
              <a:t>ma sitnije, parno peraste listove</a:t>
            </a:r>
          </a:p>
          <a:p>
            <a:r>
              <a:rPr lang="en-GB" sz="3200" dirty="0"/>
              <a:t>s</a:t>
            </a:r>
            <a:r>
              <a:rPr lang="hr-HR" sz="3200" dirty="0"/>
              <a:t>astavni je dio mediteranskih makija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29049625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781289-7B4D-4874-BCD4-B3DC90039B2F}"/>
              </a:ext>
            </a:extLst>
          </p:cNvPr>
          <p:cNvSpPr/>
          <p:nvPr/>
        </p:nvSpPr>
        <p:spPr>
          <a:xfrm>
            <a:off x="251521" y="638799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Phillyrea</a:t>
            </a:r>
            <a:r>
              <a:rPr lang="hr-HR" b="1" i="1" dirty="0"/>
              <a:t> </a:t>
            </a:r>
            <a:r>
              <a:rPr lang="hr-HR" b="1" i="1" dirty="0" err="1"/>
              <a:t>media</a:t>
            </a:r>
            <a:r>
              <a:rPr lang="hr-HR" b="1" i="1" dirty="0"/>
              <a:t> </a:t>
            </a:r>
            <a:r>
              <a:rPr lang="hr-HR" b="1" dirty="0"/>
              <a:t>L. - zelenika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31746" name="Picture 2" descr="Phillyrea latifolia L. subsp. media (L.) P. Fourn.">
            <a:extLst>
              <a:ext uri="{FF2B5EF4-FFF2-40B4-BE49-F238E27FC236}">
                <a16:creationId xmlns:a16="http://schemas.microsoft.com/office/drawing/2014/main" id="{A9E75344-E03A-445E-84C6-BB0C0E3BC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41" y="1454639"/>
            <a:ext cx="7876317" cy="524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7651893-35D6-470F-9315-209E7FD33BAA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AE9BD568-E013-49F3-9291-D079F4F49D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63A086F2-8787-426A-8237-DD44E2B3D5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884643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u</a:t>
            </a:r>
            <a:r>
              <a:rPr lang="hr-HR" sz="3200" dirty="0"/>
              <a:t> mediteranskim makijama raste i zelenika, zimzeleni grm plavih plodova 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44573907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781289-7B4D-4874-BCD4-B3DC90039B2F}"/>
              </a:ext>
            </a:extLst>
          </p:cNvPr>
          <p:cNvSpPr/>
          <p:nvPr/>
        </p:nvSpPr>
        <p:spPr>
          <a:xfrm>
            <a:off x="251521" y="565146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Myrtus</a:t>
            </a:r>
            <a:r>
              <a:rPr lang="hr-HR" b="1" i="1" dirty="0"/>
              <a:t> </a:t>
            </a:r>
            <a:r>
              <a:rPr lang="hr-HR" b="1" i="1" dirty="0" err="1"/>
              <a:t>communis</a:t>
            </a:r>
            <a:r>
              <a:rPr lang="hr-HR" b="1" i="1" dirty="0"/>
              <a:t> </a:t>
            </a:r>
            <a:r>
              <a:rPr lang="hr-HR" b="1" dirty="0"/>
              <a:t>L. - mirta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30724" name="Picture 4" descr="Myrtus communis - Wikipedia">
            <a:extLst>
              <a:ext uri="{FF2B5EF4-FFF2-40B4-BE49-F238E27FC236}">
                <a16:creationId xmlns:a16="http://schemas.microsoft.com/office/drawing/2014/main" id="{BDF70A23-53DE-423F-A743-7A404DC47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98" y="1009934"/>
            <a:ext cx="3821757" cy="286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Biodiversity of Cyprus by NGO Protection of the Natural Heritage ...">
            <a:extLst>
              <a:ext uri="{FF2B5EF4-FFF2-40B4-BE49-F238E27FC236}">
                <a16:creationId xmlns:a16="http://schemas.microsoft.com/office/drawing/2014/main" id="{62619F79-A7CC-4A11-8182-05C7AA5D0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464" y="689633"/>
            <a:ext cx="4079015" cy="612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Myrtus communis ssp. tarentina (L.) Nyman 1879 (MYRTACEAE)… | Flickr">
            <a:extLst>
              <a:ext uri="{FF2B5EF4-FFF2-40B4-BE49-F238E27FC236}">
                <a16:creationId xmlns:a16="http://schemas.microsoft.com/office/drawing/2014/main" id="{F71E9FC1-DFCC-4940-A421-22D9A79B3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98" y="3951707"/>
            <a:ext cx="3821757" cy="285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B7D0BE7-4DF9-4AA2-8C64-C86798D55E81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819C01F4-B10B-4C3A-A2BE-AE53CAC535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E26B7C24-973D-4A9C-9240-6100752DB7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13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B4B5E3-9717-4CC7-A741-8D4795EA256B}"/>
              </a:ext>
            </a:extLst>
          </p:cNvPr>
          <p:cNvSpPr/>
          <p:nvPr/>
        </p:nvSpPr>
        <p:spPr>
          <a:xfrm>
            <a:off x="179388" y="695095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/>
              <a:t>Pinus </a:t>
            </a:r>
            <a:r>
              <a:rPr lang="en-US" b="1" i="1" dirty="0" err="1"/>
              <a:t>pinea</a:t>
            </a:r>
            <a:r>
              <a:rPr lang="en-US" b="1" i="1" dirty="0"/>
              <a:t> </a:t>
            </a:r>
            <a:r>
              <a:rPr lang="en-US" b="1" dirty="0"/>
              <a:t>L.</a:t>
            </a:r>
            <a:r>
              <a:rPr lang="hr-HR" b="1" dirty="0"/>
              <a:t> - pinija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Pinija (Pinus pinea)">
            <a:extLst>
              <a:ext uri="{FF2B5EF4-FFF2-40B4-BE49-F238E27FC236}">
                <a16:creationId xmlns:a16="http://schemas.microsoft.com/office/drawing/2014/main" id="{05E2E9F5-05A4-4AFB-BDDA-1EE3C0B34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08660"/>
            <a:ext cx="8245903" cy="551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64230D-EA09-41E8-A39E-FA061E312F6E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A2E91E85-03B5-46CD-8B44-02E60CC636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1A21543A-8FDD-4522-891D-3944F70711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985602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n</a:t>
            </a:r>
            <a:r>
              <a:rPr lang="hr-HR" sz="3200" dirty="0"/>
              <a:t>jima se pridružuje i mirta, koja ima male kožaste listove, koji su tipična prilagodba za sušne uvjete</a:t>
            </a:r>
          </a:p>
          <a:p>
            <a:r>
              <a:rPr lang="en-GB" sz="3200" dirty="0"/>
              <a:t>s</a:t>
            </a:r>
            <a:r>
              <a:rPr lang="hr-HR" sz="3200" dirty="0"/>
              <a:t>očni azurno plavi plodovi koriste se za pravljenje likera od mirte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89871561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781289-7B4D-4874-BCD4-B3DC90039B2F}"/>
              </a:ext>
            </a:extLst>
          </p:cNvPr>
          <p:cNvSpPr/>
          <p:nvPr/>
        </p:nvSpPr>
        <p:spPr>
          <a:xfrm>
            <a:off x="179388" y="778615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Viburnum</a:t>
            </a:r>
            <a:r>
              <a:rPr lang="hr-HR" b="1" i="1" dirty="0"/>
              <a:t> </a:t>
            </a:r>
            <a:r>
              <a:rPr lang="hr-HR" b="1" i="1" dirty="0" err="1"/>
              <a:t>tinus</a:t>
            </a:r>
            <a:r>
              <a:rPr lang="hr-HR" b="1" i="1" dirty="0"/>
              <a:t> </a:t>
            </a:r>
            <a:r>
              <a:rPr lang="hr-HR" b="1" dirty="0"/>
              <a:t>L. - </a:t>
            </a:r>
            <a:r>
              <a:rPr lang="hr-HR" b="1" dirty="0" err="1"/>
              <a:t>lemprika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29698" name="Picture 2" descr="Lemprika (Viburnum tinus)">
            <a:extLst>
              <a:ext uri="{FF2B5EF4-FFF2-40B4-BE49-F238E27FC236}">
                <a16:creationId xmlns:a16="http://schemas.microsoft.com/office/drawing/2014/main" id="{30C2AB70-15F0-44DB-97F9-7110283DB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77" y="1375700"/>
            <a:ext cx="8072846" cy="536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073D181-8854-4BC9-922B-B13DAEBFD60B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151911C9-D445-483D-9917-25E075FAA9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BE89A5FA-0D4D-4977-A8BF-795A4D6EEC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507619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u</a:t>
            </a:r>
            <a:r>
              <a:rPr lang="hr-HR" sz="3200" dirty="0"/>
              <a:t> mediteranskim makijama raste i lemprika, koja također ima kožaste, ali i grubo dlakave listove</a:t>
            </a:r>
          </a:p>
          <a:p>
            <a:r>
              <a:rPr lang="en-GB" sz="3200" dirty="0"/>
              <a:t>c</a:t>
            </a:r>
            <a:r>
              <a:rPr lang="hr-HR" sz="3200" dirty="0"/>
              <a:t>vate tijekom zime u bogatim </a:t>
            </a:r>
            <a:r>
              <a:rPr lang="en-GB" sz="3200" dirty="0" err="1"/>
              <a:t>štitastim</a:t>
            </a:r>
            <a:r>
              <a:rPr lang="hr-HR" sz="3200" dirty="0"/>
              <a:t> cvatovima</a:t>
            </a:r>
            <a:r>
              <a:rPr lang="en-GB" sz="3200" dirty="0"/>
              <a:t>, </a:t>
            </a:r>
            <a:r>
              <a:rPr lang="en-GB" sz="3200" dirty="0" err="1"/>
              <a:t>zbog</a:t>
            </a:r>
            <a:r>
              <a:rPr lang="en-GB" sz="3200" dirty="0"/>
              <a:t> </a:t>
            </a:r>
            <a:r>
              <a:rPr lang="en-GB" sz="3200" dirty="0" err="1"/>
              <a:t>čega</a:t>
            </a:r>
            <a:r>
              <a:rPr lang="en-GB" sz="3200" dirty="0"/>
              <a:t> je </a:t>
            </a:r>
            <a:r>
              <a:rPr lang="en-GB" sz="3200" dirty="0" err="1"/>
              <a:t>i</a:t>
            </a:r>
            <a:r>
              <a:rPr lang="en-GB" sz="3200" dirty="0"/>
              <a:t> </a:t>
            </a:r>
            <a:r>
              <a:rPr lang="en-GB" sz="3200" dirty="0" err="1"/>
              <a:t>česta</a:t>
            </a:r>
            <a:r>
              <a:rPr lang="en-GB" sz="3200" dirty="0"/>
              <a:t> u </a:t>
            </a:r>
            <a:r>
              <a:rPr lang="en-GB" sz="3200" dirty="0" err="1"/>
              <a:t>hortikulturi</a:t>
            </a:r>
            <a:endParaRPr lang="hr-HR" sz="3200" dirty="0"/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67023597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CAFA4B-619F-48D0-B7C3-E3AFBE58C4B1}"/>
              </a:ext>
            </a:extLst>
          </p:cNvPr>
          <p:cNvSpPr/>
          <p:nvPr/>
        </p:nvSpPr>
        <p:spPr>
          <a:xfrm>
            <a:off x="179388" y="752700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Erica</a:t>
            </a:r>
            <a:r>
              <a:rPr lang="hr-HR" b="1" i="1" dirty="0"/>
              <a:t> </a:t>
            </a:r>
            <a:r>
              <a:rPr lang="hr-HR" b="1" i="1" dirty="0" err="1"/>
              <a:t>arborea</a:t>
            </a:r>
            <a:r>
              <a:rPr lang="hr-HR" b="1" i="1" dirty="0"/>
              <a:t> </a:t>
            </a:r>
            <a:r>
              <a:rPr lang="hr-HR" b="1" dirty="0"/>
              <a:t>L. – velika crnjuša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32770" name="Picture 2" descr="File:Erica arborea 12.JPG - Wikimedia Commons">
            <a:extLst>
              <a:ext uri="{FF2B5EF4-FFF2-40B4-BE49-F238E27FC236}">
                <a16:creationId xmlns:a16="http://schemas.microsoft.com/office/drawing/2014/main" id="{AFB681CA-75C4-4124-A09C-A4DD911ABE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6"/>
          <a:stretch/>
        </p:blipFill>
        <p:spPr bwMode="auto">
          <a:xfrm>
            <a:off x="337726" y="1325456"/>
            <a:ext cx="4909832" cy="537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Plants of ERICA ARBOREA -Tree Heather - The Original Garden">
            <a:extLst>
              <a:ext uri="{FF2B5EF4-FFF2-40B4-BE49-F238E27FC236}">
                <a16:creationId xmlns:a16="http://schemas.microsoft.com/office/drawing/2014/main" id="{0048C2A6-9673-450D-A43D-033E26A38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681" y="2458256"/>
            <a:ext cx="3438230" cy="343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A20FBFB-5152-49C8-9C2F-28C6933C50E8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6" name="Line 4">
              <a:extLst>
                <a:ext uri="{FF2B5EF4-FFF2-40B4-BE49-F238E27FC236}">
                  <a16:creationId xmlns:a16="http://schemas.microsoft.com/office/drawing/2014/main" id="{8968B947-C3FF-498C-9CA1-238692D4DF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3B655C25-3CFD-45BD-AA1C-204EB4AB79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502753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v</a:t>
            </a:r>
            <a:r>
              <a:rPr lang="hr-HR" sz="3200" dirty="0"/>
              <a:t>elika crnjuša raste u mediteranskim makijama i garizima</a:t>
            </a:r>
          </a:p>
          <a:p>
            <a:r>
              <a:rPr lang="en-GB" sz="3200" dirty="0"/>
              <a:t>m</a:t>
            </a:r>
            <a:r>
              <a:rPr lang="hr-HR" sz="3200" dirty="0"/>
              <a:t>akije su gušće formacije vazdazelenih šikara, dok su garizi termofilniji tip šikara, s više prizemnog rašća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69497438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>
            <a:extLst>
              <a:ext uri="{FF2B5EF4-FFF2-40B4-BE49-F238E27FC236}">
                <a16:creationId xmlns:a16="http://schemas.microsoft.com/office/drawing/2014/main" id="{FF27A4E8-0473-4E9E-A84B-5EBBB4DF0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431" y="799457"/>
            <a:ext cx="46165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r-Latn-RS" sz="1800" b="1" i="1" dirty="0"/>
              <a:t>Anthyllis </a:t>
            </a:r>
            <a:r>
              <a:rPr lang="en-US" altLang="sr-Latn-RS" sz="1800" b="1" i="1" dirty="0" err="1"/>
              <a:t>barba-jovis</a:t>
            </a:r>
            <a:r>
              <a:rPr lang="en-US" altLang="sr-Latn-RS" sz="1800" b="1" i="1" dirty="0"/>
              <a:t> </a:t>
            </a:r>
            <a:r>
              <a:rPr lang="en-US" altLang="sr-Latn-RS" sz="1800" b="1" dirty="0"/>
              <a:t>L.</a:t>
            </a:r>
            <a:r>
              <a:rPr lang="sr-Latn-ME" altLang="sr-Latn-RS" sz="1800" b="1" dirty="0"/>
              <a:t> </a:t>
            </a:r>
            <a:r>
              <a:rPr lang="sr-Latn-ME" altLang="sr-Latn-RS" sz="1800" b="1" dirty="0">
                <a:solidFill>
                  <a:srgbClr val="FF0000"/>
                </a:solidFill>
              </a:rPr>
              <a:t>(NT) </a:t>
            </a:r>
            <a:r>
              <a:rPr lang="sr-Latn-ME" altLang="sr-Latn-RS" sz="1800" b="1" dirty="0"/>
              <a:t>– jupiterova brada</a:t>
            </a:r>
            <a:endParaRPr lang="en-US" altLang="sr-Latn-RS" sz="1800" dirty="0"/>
          </a:p>
        </p:txBody>
      </p:sp>
      <p:pic>
        <p:nvPicPr>
          <p:cNvPr id="23555" name="Picture 2">
            <a:extLst>
              <a:ext uri="{FF2B5EF4-FFF2-40B4-BE49-F238E27FC236}">
                <a16:creationId xmlns:a16="http://schemas.microsoft.com/office/drawing/2014/main" id="{84953C17-C260-4AD2-BE90-834495154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75" y="643588"/>
            <a:ext cx="35464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>
            <a:extLst>
              <a:ext uri="{FF2B5EF4-FFF2-40B4-BE49-F238E27FC236}">
                <a16:creationId xmlns:a16="http://schemas.microsoft.com/office/drawing/2014/main" id="{35AFD4A5-DC0D-40A5-9EDD-B56B66B2A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012950"/>
            <a:ext cx="4929187" cy="320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4">
            <a:extLst>
              <a:ext uri="{FF2B5EF4-FFF2-40B4-BE49-F238E27FC236}">
                <a16:creationId xmlns:a16="http://schemas.microsoft.com/office/drawing/2014/main" id="{C2520E02-044F-494C-BAC4-473C21AF7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3927475"/>
            <a:ext cx="357187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2670CEB-693B-4D69-8D6C-414DB0C9A799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803C767A-E578-4EEF-811E-EFCE9B097D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90B8F533-CCFC-4FF9-8EDF-CCD954ADDD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GB" altLang="sr-Latn-RS" sz="3200" dirty="0"/>
              <a:t>j</a:t>
            </a:r>
            <a:r>
              <a:rPr lang="hr-HR" altLang="sr-Latn-RS" sz="3200" dirty="0"/>
              <a:t>upiterova brada (</a:t>
            </a:r>
            <a:r>
              <a:rPr lang="hr-HR" altLang="sr-Latn-RS" sz="3200" i="1" dirty="0"/>
              <a:t>Anthyllis barba-jovis</a:t>
            </a:r>
            <a:r>
              <a:rPr lang="hr-HR" altLang="sr-Latn-RS" sz="3200" dirty="0"/>
              <a:t>) je gotovo ugrožena grmolika vrsta </a:t>
            </a:r>
          </a:p>
          <a:p>
            <a:pPr>
              <a:spcBef>
                <a:spcPct val="0"/>
              </a:spcBef>
            </a:pPr>
            <a:r>
              <a:rPr lang="en-GB" altLang="sr-Latn-RS" sz="3200" dirty="0"/>
              <a:t>r</a:t>
            </a:r>
            <a:r>
              <a:rPr lang="hr-HR" altLang="sr-Latn-RS" sz="3200" dirty="0"/>
              <a:t>aste na strmim liticama (klifovima) na vanjskim obalama naših otoka od Dugog otoka do Dubrovačkog primorja </a:t>
            </a:r>
          </a:p>
          <a:p>
            <a:pPr>
              <a:spcBef>
                <a:spcPct val="0"/>
              </a:spcBef>
            </a:pPr>
            <a:r>
              <a:rPr lang="en-GB" altLang="sr-Latn-RS" sz="3200" dirty="0"/>
              <a:t>r</a:t>
            </a:r>
            <a:r>
              <a:rPr lang="hr-HR" altLang="sr-Latn-RS" sz="3200" dirty="0"/>
              <a:t>adi se o zapadnomediteranskoj vrsti, kojoj su hrvatske populacije na istočnom rubu areala</a:t>
            </a:r>
            <a:endParaRPr lang="en-GB" altLang="sr-Latn-RS" sz="3200" dirty="0"/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57422453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0A2893-205F-41D7-ADFB-39D4456295A6}"/>
              </a:ext>
            </a:extLst>
          </p:cNvPr>
          <p:cNvSpPr/>
          <p:nvPr/>
        </p:nvSpPr>
        <p:spPr>
          <a:xfrm>
            <a:off x="179388" y="639247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Laurus</a:t>
            </a:r>
            <a:r>
              <a:rPr lang="hr-HR" b="1" i="1" dirty="0"/>
              <a:t> </a:t>
            </a:r>
            <a:r>
              <a:rPr lang="hr-HR" b="1" i="1" dirty="0" err="1"/>
              <a:t>nobilis</a:t>
            </a:r>
            <a:r>
              <a:rPr lang="hr-HR" b="1" i="1" dirty="0"/>
              <a:t> </a:t>
            </a:r>
            <a:r>
              <a:rPr lang="hr-HR" b="1" dirty="0"/>
              <a:t>L. - lovor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33794" name="Picture 2" descr="Dicots | Flora of Gibraltar">
            <a:extLst>
              <a:ext uri="{FF2B5EF4-FFF2-40B4-BE49-F238E27FC236}">
                <a16:creationId xmlns:a16="http://schemas.microsoft.com/office/drawing/2014/main" id="{908F7668-4BA3-44C2-A6AF-2F9B4FB03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91802" y="2086708"/>
            <a:ext cx="5572862" cy="364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Laurus nobilis - Monaco Nature Encyclopedia">
            <a:extLst>
              <a:ext uri="{FF2B5EF4-FFF2-40B4-BE49-F238E27FC236}">
                <a16:creationId xmlns:a16="http://schemas.microsoft.com/office/drawing/2014/main" id="{BAC7D503-0A37-4B80-9F09-19DD51C39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287" y="1382485"/>
            <a:ext cx="4772815" cy="436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40EF013-075B-4645-B12A-38330AF6D938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6" name="Line 4">
              <a:extLst>
                <a:ext uri="{FF2B5EF4-FFF2-40B4-BE49-F238E27FC236}">
                  <a16:creationId xmlns:a16="http://schemas.microsoft.com/office/drawing/2014/main" id="{A3E62BA9-ED59-497F-8D67-4D16B71420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934B91C1-18CB-460E-8D23-E7D4323403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824577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i</a:t>
            </a:r>
            <a:r>
              <a:rPr lang="hr-HR" sz="3200" dirty="0"/>
              <a:t>ako se sadi kao kultivirana vrsta u vrtovima, lovor je autohtona vrsta naših crnikovih šuma</a:t>
            </a:r>
          </a:p>
          <a:p>
            <a:r>
              <a:rPr lang="en-GB" sz="3200" dirty="0"/>
              <a:t>m</a:t>
            </a:r>
            <a:r>
              <a:rPr lang="hr-HR" sz="3200" dirty="0"/>
              <a:t>ože izrasti u nekoliko desetaka metara visoka stabla širokih debala (npr. na Mljetu)</a:t>
            </a:r>
          </a:p>
          <a:p>
            <a:r>
              <a:rPr lang="en-GB" sz="3200" dirty="0"/>
              <a:t>č</a:t>
            </a:r>
            <a:r>
              <a:rPr lang="hr-HR" sz="3200" dirty="0"/>
              <a:t>ešći je u crnikovim sastojinama na sjevernom Jadranu (Istra, Kvarner)</a:t>
            </a:r>
          </a:p>
          <a:p>
            <a:endParaRPr lang="hr-HR" sz="3200" dirty="0"/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84827759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29E52B-729A-448E-AC2C-9FDFC91D0939}"/>
              </a:ext>
            </a:extLst>
          </p:cNvPr>
          <p:cNvSpPr/>
          <p:nvPr/>
        </p:nvSpPr>
        <p:spPr>
          <a:xfrm>
            <a:off x="251521" y="583719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Arbutus</a:t>
            </a:r>
            <a:r>
              <a:rPr lang="hr-HR" b="1" i="1" dirty="0"/>
              <a:t> </a:t>
            </a:r>
            <a:r>
              <a:rPr lang="hr-HR" b="1" i="1" dirty="0" err="1"/>
              <a:t>unedo</a:t>
            </a:r>
            <a:r>
              <a:rPr lang="hr-HR" b="1" i="1" dirty="0"/>
              <a:t> </a:t>
            </a:r>
            <a:r>
              <a:rPr lang="hr-HR" b="1" dirty="0"/>
              <a:t>L. - planika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37890" name="Picture 2" descr="Arbutus unedo – Planika | Biljke - sve o biljkama">
            <a:extLst>
              <a:ext uri="{FF2B5EF4-FFF2-40B4-BE49-F238E27FC236}">
                <a16:creationId xmlns:a16="http://schemas.microsoft.com/office/drawing/2014/main" id="{895D41A0-EB75-41FC-8BF5-A612561E5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25" y="1016006"/>
            <a:ext cx="3980845" cy="296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Planika – Drijen">
            <a:extLst>
              <a:ext uri="{FF2B5EF4-FFF2-40B4-BE49-F238E27FC236}">
                <a16:creationId xmlns:a16="http://schemas.microsoft.com/office/drawing/2014/main" id="{D7895F5F-7DEE-4390-B335-86DD6C1C7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25" y="4014506"/>
            <a:ext cx="2792124" cy="279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 descr="Arbutus unedo - Wikiwand">
            <a:extLst>
              <a:ext uri="{FF2B5EF4-FFF2-40B4-BE49-F238E27FC236}">
                <a16:creationId xmlns:a16="http://schemas.microsoft.com/office/drawing/2014/main" id="{284DFB2B-3C1E-499C-94C4-3CB5FEC80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784" y="982504"/>
            <a:ext cx="3980845" cy="298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8" name="Picture 10" descr="File:Arbutus andrachne bark (Ab plant 102).jpg - Wikimedia Commons">
            <a:extLst>
              <a:ext uri="{FF2B5EF4-FFF2-40B4-BE49-F238E27FC236}">
                <a16:creationId xmlns:a16="http://schemas.microsoft.com/office/drawing/2014/main" id="{CEEFC727-847A-41E7-9DE4-73EA25DAD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662" y="3985053"/>
            <a:ext cx="2116183" cy="282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2" name="Picture 14" descr="Arbutus unedo - Strawberry tree - Deepdale Trees">
            <a:extLst>
              <a:ext uri="{FF2B5EF4-FFF2-40B4-BE49-F238E27FC236}">
                <a16:creationId xmlns:a16="http://schemas.microsoft.com/office/drawing/2014/main" id="{E703613E-9F8A-4664-BAC0-590EA5DBA8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7" r="15083"/>
          <a:stretch/>
        </p:blipFill>
        <p:spPr bwMode="auto">
          <a:xfrm>
            <a:off x="3260846" y="4014506"/>
            <a:ext cx="3086161" cy="27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8B20529-4DED-4E8F-8448-D64BFDC146F4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9" name="Line 4">
              <a:extLst>
                <a:ext uri="{FF2B5EF4-FFF2-40B4-BE49-F238E27FC236}">
                  <a16:creationId xmlns:a16="http://schemas.microsoft.com/office/drawing/2014/main" id="{EA3E9B4E-9076-4181-8349-F89B0567A3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04BF5148-89B4-4E70-9AA5-031D1A5C3D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8702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p</a:t>
            </a:r>
            <a:r>
              <a:rPr lang="hr-HR" sz="3200" dirty="0"/>
              <a:t>inija je mnogo rjeđa vrsta bora, dolazi u južnoj Dalmaciji i prepoznajemo ju po kišobranastoj formi krošnje, te visokom rastu</a:t>
            </a:r>
          </a:p>
          <a:p>
            <a:r>
              <a:rPr lang="en-GB" sz="3200" dirty="0"/>
              <a:t>č</a:t>
            </a:r>
            <a:r>
              <a:rPr lang="hr-HR" sz="3200" dirty="0"/>
              <a:t>esta je i hortikulturna vrsta, ali i konzumna, jer se njene sjemenke (pinjoli) koriste za pripremu raznih prerađevina, poput </a:t>
            </a:r>
            <a:r>
              <a:rPr lang="en-GB" sz="3200" dirty="0" err="1"/>
              <a:t>umaka</a:t>
            </a:r>
            <a:r>
              <a:rPr lang="en-GB" sz="3200" dirty="0"/>
              <a:t> </a:t>
            </a:r>
            <a:r>
              <a:rPr lang="hr-HR" sz="3200" dirty="0"/>
              <a:t>Pesto Genovese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05116559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44530"/>
            <a:ext cx="7886700" cy="5632433"/>
          </a:xfrm>
        </p:spPr>
        <p:txBody>
          <a:bodyPr>
            <a:normAutofit/>
          </a:bodyPr>
          <a:lstStyle/>
          <a:p>
            <a:r>
              <a:rPr lang="en-GB" sz="3200" dirty="0"/>
              <a:t>p</a:t>
            </a:r>
            <a:r>
              <a:rPr lang="hr-HR" sz="3200" dirty="0"/>
              <a:t>lanika je, kao i visoki vrijes, predstavnik porodice </a:t>
            </a:r>
            <a:r>
              <a:rPr lang="hr-HR" sz="3200" i="1" dirty="0"/>
              <a:t>Ericaceae </a:t>
            </a:r>
            <a:r>
              <a:rPr lang="hr-HR" sz="3200" dirty="0"/>
              <a:t>(usporedite oblik cvjetova!) i raste u mediteranskim makijama</a:t>
            </a:r>
          </a:p>
          <a:p>
            <a:r>
              <a:rPr lang="en-GB" sz="3200" dirty="0"/>
              <a:t>i</a:t>
            </a:r>
            <a:r>
              <a:rPr lang="hr-HR" sz="3200" dirty="0"/>
              <a:t>ma karakteristične sjajne kožaste, po rubu nazubljene listove, te sočne plodove maginje, koji podsjećaju na jagode (engl. </a:t>
            </a:r>
            <a:r>
              <a:rPr lang="en-GB" sz="3200" i="1" dirty="0"/>
              <a:t>s</a:t>
            </a:r>
            <a:r>
              <a:rPr lang="hr-HR" sz="3200" i="1" dirty="0"/>
              <a:t>trawberry tree</a:t>
            </a:r>
            <a:r>
              <a:rPr lang="hr-HR" sz="3200" dirty="0"/>
              <a:t>)</a:t>
            </a:r>
          </a:p>
          <a:p>
            <a:r>
              <a:rPr lang="en-GB" sz="3200" dirty="0"/>
              <a:t>i</a:t>
            </a:r>
            <a:r>
              <a:rPr lang="hr-HR" sz="3200" dirty="0"/>
              <a:t>ma popucalu koru, za razliku od slične, ali izrazito rijetke vrste </a:t>
            </a:r>
            <a:r>
              <a:rPr lang="hr-HR" sz="3200" i="1" dirty="0"/>
              <a:t>Arbutus andrachne </a:t>
            </a:r>
            <a:r>
              <a:rPr lang="hr-HR" sz="3200" dirty="0"/>
              <a:t>(narodno ime: goli čovik)</a:t>
            </a:r>
            <a:r>
              <a:rPr lang="hr-HR" sz="3200" i="1" dirty="0"/>
              <a:t>, </a:t>
            </a:r>
            <a:r>
              <a:rPr lang="hr-HR" sz="3200" dirty="0"/>
              <a:t>čija se crvena kora guli u velikim krpama (slika dolje desno)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9885084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>
            <a:extLst>
              <a:ext uri="{FF2B5EF4-FFF2-40B4-BE49-F238E27FC236}">
                <a16:creationId xmlns:a16="http://schemas.microsoft.com/office/drawing/2014/main" id="{06472956-914F-48C9-89CB-E32EB1143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016" y="594457"/>
            <a:ext cx="27049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r-Latn-RS" sz="1800" b="1" i="1" dirty="0" err="1"/>
              <a:t>Ceratonia</a:t>
            </a:r>
            <a:r>
              <a:rPr lang="en-US" altLang="sr-Latn-RS" sz="1800" b="1" i="1" dirty="0"/>
              <a:t> siliqua </a:t>
            </a:r>
            <a:r>
              <a:rPr lang="en-US" altLang="sr-Latn-RS" sz="1800" b="1" dirty="0"/>
              <a:t>L.</a:t>
            </a:r>
            <a:r>
              <a:rPr lang="hr-HR" altLang="sr-Latn-RS" sz="1800" b="1" dirty="0"/>
              <a:t> - rogač</a:t>
            </a:r>
            <a:endParaRPr lang="en-US" altLang="sr-Latn-RS" sz="1800" b="1" dirty="0">
              <a:solidFill>
                <a:srgbClr val="FF0000"/>
              </a:solidFill>
            </a:endParaRPr>
          </a:p>
        </p:txBody>
      </p:sp>
      <p:pic>
        <p:nvPicPr>
          <p:cNvPr id="25603" name="Picture 4" descr="http://snaplant.com/wp-content/uploads/2016/03/ceratonia_siliqua_carob_green_pods.jpg">
            <a:extLst>
              <a:ext uri="{FF2B5EF4-FFF2-40B4-BE49-F238E27FC236}">
                <a16:creationId xmlns:a16="http://schemas.microsoft.com/office/drawing/2014/main" id="{020D8114-DECE-413B-AFEF-357E66CD4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108392"/>
            <a:ext cx="3643313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10" descr="https://c2.staticflickr.com/2/1209/1468880765_c239c8491a_b.jpg">
            <a:extLst>
              <a:ext uri="{FF2B5EF4-FFF2-40B4-BE49-F238E27FC236}">
                <a16:creationId xmlns:a16="http://schemas.microsoft.com/office/drawing/2014/main" id="{744782C1-0AFB-48B9-8225-A17A25928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169" y="1108392"/>
            <a:ext cx="3966312" cy="311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12" descr="https://trees.stanford.edu/images/Ceratonia_gal/Ceratonia_gal-Images/0.jpg">
            <a:extLst>
              <a:ext uri="{FF2B5EF4-FFF2-40B4-BE49-F238E27FC236}">
                <a16:creationId xmlns:a16="http://schemas.microsoft.com/office/drawing/2014/main" id="{AF58AB47-7810-4E53-A6C0-BF5296C0B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3910012"/>
            <a:ext cx="3643313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6" descr="http://2.bp.blogspot.com/-p6EHPgTxkSY/TgUPN4WLUiI/AAAAAAAAA_c/BQfO--cG6CU/s1600/garrover-mascleX.jpg">
            <a:extLst>
              <a:ext uri="{FF2B5EF4-FFF2-40B4-BE49-F238E27FC236}">
                <a16:creationId xmlns:a16="http://schemas.microsoft.com/office/drawing/2014/main" id="{C5A3F4AF-5906-4829-9FB3-4A9CC8904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169" y="4350158"/>
            <a:ext cx="3994045" cy="2293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EDE1AA1-291B-4FDF-83FB-D8B42AC6B35A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8" name="Line 4">
              <a:extLst>
                <a:ext uri="{FF2B5EF4-FFF2-40B4-BE49-F238E27FC236}">
                  <a16:creationId xmlns:a16="http://schemas.microsoft.com/office/drawing/2014/main" id="{30F73D80-BA66-4D5A-AA34-392EF72BC8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8B533548-D01C-46E9-A182-0E03DE6280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39306"/>
            <a:ext cx="7886700" cy="4351338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r>
              <a:rPr lang="en-GB" altLang="sr-Latn-RS" sz="3200" dirty="0"/>
              <a:t>r</a:t>
            </a:r>
            <a:r>
              <a:rPr lang="hr-HR" altLang="sr-Latn-RS" sz="3200" dirty="0"/>
              <a:t>ogač je drvenasta mahunarka, autohtona meditera</a:t>
            </a:r>
            <a:r>
              <a:rPr lang="en-GB" altLang="sr-Latn-RS" sz="3200" dirty="0"/>
              <a:t>ns</a:t>
            </a:r>
            <a:r>
              <a:rPr lang="hr-HR" altLang="sr-Latn-RS" sz="3200" dirty="0"/>
              <a:t>ka vrsta, koja kod nas raste u Dalmaciji, najviše na otocima, a ima i dugu tradiciju sadnje i uzgoja</a:t>
            </a:r>
          </a:p>
          <a:p>
            <a:pPr>
              <a:spcBef>
                <a:spcPct val="0"/>
              </a:spcBef>
            </a:pPr>
            <a:r>
              <a:rPr lang="en-GB" altLang="sr-Latn-RS" sz="3200" dirty="0"/>
              <a:t>d</a:t>
            </a:r>
            <a:r>
              <a:rPr lang="hr-HR" altLang="sr-Latn-RS" sz="3200" dirty="0"/>
              <a:t>vodomna je biljka (razdvojena muška i ženska stabla) jednospolnih cvjetova (razdvojeni muški i ženski cvjetovi), a cvjetovi su sjedeći na granama (kauliflorija) </a:t>
            </a:r>
          </a:p>
          <a:p>
            <a:pPr>
              <a:spcBef>
                <a:spcPct val="0"/>
              </a:spcBef>
            </a:pPr>
            <a:r>
              <a:rPr lang="en-GB" altLang="sr-Latn-RS" sz="3200" dirty="0"/>
              <a:t>p</a:t>
            </a:r>
            <a:r>
              <a:rPr lang="hr-HR" altLang="sr-Latn-RS" sz="3200" dirty="0"/>
              <a:t>lodovi (duge smeđe tvrde mahune) stoljećima se u Mediteranu koriste za pripremu brašna i sladila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7546541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>
            <a:extLst>
              <a:ext uri="{FF2B5EF4-FFF2-40B4-BE49-F238E27FC236}">
                <a16:creationId xmlns:a16="http://schemas.microsoft.com/office/drawing/2014/main" id="{DD579704-F394-4A74-B9AC-3E6C9DE03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473699"/>
            <a:ext cx="35030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r-Latn-RS" sz="1800" b="1" i="1" dirty="0" err="1"/>
              <a:t>Robinia</a:t>
            </a:r>
            <a:r>
              <a:rPr lang="en-US" altLang="sr-Latn-RS" sz="1800" b="1" i="1" dirty="0"/>
              <a:t> </a:t>
            </a:r>
            <a:r>
              <a:rPr lang="en-US" altLang="sr-Latn-RS" sz="1800" b="1" i="1" dirty="0" err="1"/>
              <a:t>pseudoacacia</a:t>
            </a:r>
            <a:r>
              <a:rPr lang="en-US" altLang="sr-Latn-RS" sz="1800" b="1" i="1" dirty="0"/>
              <a:t> </a:t>
            </a:r>
            <a:r>
              <a:rPr lang="en-US" altLang="sr-Latn-RS" sz="1800" b="1" dirty="0"/>
              <a:t>L.</a:t>
            </a:r>
            <a:r>
              <a:rPr lang="hr-HR" altLang="sr-Latn-RS" sz="1800" b="1" dirty="0"/>
              <a:t> - bagrem</a:t>
            </a:r>
            <a:endParaRPr lang="en-US" altLang="sr-Latn-RS" sz="1800" dirty="0"/>
          </a:p>
        </p:txBody>
      </p:sp>
      <p:pic>
        <p:nvPicPr>
          <p:cNvPr id="27651" name="Picture 2" descr="http://cues.cfans.umn.edu/old/pollinators/plantspics/images/Robinia%20pseudoacacia%205341035.jpg">
            <a:extLst>
              <a:ext uri="{FF2B5EF4-FFF2-40B4-BE49-F238E27FC236}">
                <a16:creationId xmlns:a16="http://schemas.microsoft.com/office/drawing/2014/main" id="{9C4D9634-D068-4B0A-B4D1-92944770E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20" y="843031"/>
            <a:ext cx="3971880" cy="283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https://nhgardensolutions.files.wordpress.com/2013/03/5-black-locust-thorns.jpg">
            <a:extLst>
              <a:ext uri="{FF2B5EF4-FFF2-40B4-BE49-F238E27FC236}">
                <a16:creationId xmlns:a16="http://schemas.microsoft.com/office/drawing/2014/main" id="{815C1ED4-A8C8-4D31-8B38-4FB5997B5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014" y="843031"/>
            <a:ext cx="2994134" cy="295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2B02EF-E2E7-4BFB-BAC3-DB41D0EBC0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2014" y="3821443"/>
            <a:ext cx="2994134" cy="29941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35E95C-CEA8-4536-A145-C278BC5A9E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120" y="3705048"/>
            <a:ext cx="3971880" cy="311185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2AD41B4-4623-48BC-8D97-16453A3D35F2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8" name="Line 4">
              <a:extLst>
                <a:ext uri="{FF2B5EF4-FFF2-40B4-BE49-F238E27FC236}">
                  <a16:creationId xmlns:a16="http://schemas.microsoft.com/office/drawing/2014/main" id="{732FDB74-F419-461F-8223-49826EA28D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48EA0CF9-AECB-4CD4-BFB5-07FEC106B8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altLang="sr-Latn-RS" sz="3200" dirty="0"/>
              <a:t>b</a:t>
            </a:r>
            <a:r>
              <a:rPr lang="hr-HR" altLang="sr-Latn-RS" sz="3200" dirty="0"/>
              <a:t>agrem je vrlo česta invazivna vrsta u Hrvatskoj</a:t>
            </a:r>
          </a:p>
          <a:p>
            <a:r>
              <a:rPr lang="en-GB" altLang="sr-Latn-RS" sz="3200" dirty="0"/>
              <a:t>r</a:t>
            </a:r>
            <a:r>
              <a:rPr lang="hr-HR" altLang="sr-Latn-RS" sz="3200" dirty="0"/>
              <a:t>aste na rubovima šuma i krčevinama, uglavnom u nizinskom, brdskom i brežuljkastom pojasu</a:t>
            </a:r>
          </a:p>
          <a:p>
            <a:r>
              <a:rPr lang="en-GB" altLang="sr-Latn-RS" sz="3200" dirty="0"/>
              <a:t>v</a:t>
            </a:r>
            <a:r>
              <a:rPr lang="hr-HR" altLang="sr-Latn-RS" sz="3200" dirty="0"/>
              <a:t>rsta je istodobno i korisna, jer je vrlo važna pčelinja paša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36740595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8432D2-9054-4FAB-A2AD-1AC6D9ECA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645087"/>
            <a:ext cx="43434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r-Latn-RS" sz="1800" b="1" i="1" dirty="0"/>
              <a:t>Ailanthus </a:t>
            </a:r>
            <a:r>
              <a:rPr lang="en-US" altLang="sr-Latn-RS" sz="1800" b="1" i="1" dirty="0" err="1"/>
              <a:t>altissima</a:t>
            </a:r>
            <a:r>
              <a:rPr lang="en-US" altLang="sr-Latn-RS" sz="1800" b="1" i="1" dirty="0"/>
              <a:t> </a:t>
            </a:r>
            <a:r>
              <a:rPr lang="en-US" altLang="sr-Latn-RS" sz="1800" b="1" dirty="0"/>
              <a:t>(Mill.) </a:t>
            </a:r>
            <a:r>
              <a:rPr lang="en-US" altLang="sr-Latn-RS" sz="1800" b="1" dirty="0" err="1"/>
              <a:t>Swingle</a:t>
            </a:r>
            <a:r>
              <a:rPr lang="hr-HR" altLang="sr-Latn-RS" sz="1800" b="1" dirty="0"/>
              <a:t> - </a:t>
            </a:r>
            <a:r>
              <a:rPr lang="hr-HR" altLang="sr-Latn-RS" sz="1800" b="1" dirty="0" err="1"/>
              <a:t>pajasen</a:t>
            </a:r>
            <a:endParaRPr lang="en-US" altLang="sr-Latn-RS" sz="1800" dirty="0"/>
          </a:p>
        </p:txBody>
      </p:sp>
      <p:pic>
        <p:nvPicPr>
          <p:cNvPr id="34818" name="Picture 2" descr="Open Key Editor - KeyToNature">
            <a:extLst>
              <a:ext uri="{FF2B5EF4-FFF2-40B4-BE49-F238E27FC236}">
                <a16:creationId xmlns:a16="http://schemas.microsoft.com/office/drawing/2014/main" id="{23A77D85-0CC5-47CF-BB22-FAC847DDA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1110230"/>
            <a:ext cx="7867650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D81F63E-284D-441A-9A91-B6268F8D235A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B7B58D2B-067B-4DE8-8FE5-27745F79C8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CB703997-7253-4CF8-86D6-E088E418B9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181713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p</a:t>
            </a:r>
            <a:r>
              <a:rPr lang="hr-HR" sz="3200" dirty="0"/>
              <a:t>ajasen je najinvazivnija vrsta u Hrvatskoj, vrlo otporna na mehaničko i kemijsko uklanjanje</a:t>
            </a:r>
          </a:p>
          <a:p>
            <a:r>
              <a:rPr lang="en-GB" sz="3200" dirty="0"/>
              <a:t>z</a:t>
            </a:r>
            <a:r>
              <a:rPr lang="hr-HR" sz="3200" dirty="0"/>
              <a:t>araštava antropogeno utjecana područja u Mediteranu, a širi se sjemenkama, ali i agresivno podzemnim stabljikama i izbojcima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56490508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2CAE31-C6DF-487E-8843-F82C6203F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20" y="543429"/>
            <a:ext cx="34000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r-Latn-RS" sz="1800" b="1" i="1" dirty="0" err="1"/>
              <a:t>Broussonetia</a:t>
            </a:r>
            <a:r>
              <a:rPr lang="en-US" altLang="sr-Latn-RS" sz="1800" b="1" i="1" dirty="0"/>
              <a:t> </a:t>
            </a:r>
            <a:r>
              <a:rPr lang="en-US" altLang="sr-Latn-RS" sz="1800" b="1" i="1" dirty="0" err="1"/>
              <a:t>papyrifera</a:t>
            </a:r>
            <a:r>
              <a:rPr lang="en-US" altLang="sr-Latn-RS" sz="1800" b="1" i="1" dirty="0"/>
              <a:t> </a:t>
            </a:r>
            <a:r>
              <a:rPr lang="en-US" altLang="sr-Latn-RS" sz="1800" b="1" dirty="0"/>
              <a:t>(L.) Vent.</a:t>
            </a:r>
            <a:endParaRPr lang="hr-HR" altLang="sr-Latn-RS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 dirty="0"/>
              <a:t>- dudovac, smokovača</a:t>
            </a:r>
            <a:endParaRPr lang="en-US" altLang="sr-Latn-RS" sz="1800" dirty="0"/>
          </a:p>
        </p:txBody>
      </p:sp>
      <p:pic>
        <p:nvPicPr>
          <p:cNvPr id="35842" name="Picture 2" descr="Broussonetia papyrifera - Wikipedia">
            <a:extLst>
              <a:ext uri="{FF2B5EF4-FFF2-40B4-BE49-F238E27FC236}">
                <a16:creationId xmlns:a16="http://schemas.microsoft.com/office/drawing/2014/main" id="{078996C5-CD4E-4EB5-BAE1-4C14256E6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171" y="616449"/>
            <a:ext cx="4934004" cy="624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Amazon.com : 100 Broussonetia Papyrifera Seeds, Paper Mulberry ...">
            <a:extLst>
              <a:ext uri="{FF2B5EF4-FFF2-40B4-BE49-F238E27FC236}">
                <a16:creationId xmlns:a16="http://schemas.microsoft.com/office/drawing/2014/main" id="{D4D540D9-016E-4584-A864-592CE8C5B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7" y="1260281"/>
            <a:ext cx="3361888" cy="252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Broussonetia papyrifera (L.) L'Hér. ex Vent. 構樹♀ - a photo on ...">
            <a:extLst>
              <a:ext uri="{FF2B5EF4-FFF2-40B4-BE49-F238E27FC236}">
                <a16:creationId xmlns:a16="http://schemas.microsoft.com/office/drawing/2014/main" id="{6B34750C-63BD-4661-981E-CEDEBD96B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7" y="4030851"/>
            <a:ext cx="3361888" cy="224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D075B94-26AE-43BC-AD3B-8F6B5C83DB7F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3EB26B5D-C13D-445B-BE65-133F577F87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E4356D98-BB50-4210-908B-E30553899D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64155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d</a:t>
            </a:r>
            <a:r>
              <a:rPr lang="hr-HR" sz="3200" dirty="0"/>
              <a:t>udovac ili smokovača pripada porodici </a:t>
            </a:r>
            <a:r>
              <a:rPr lang="hr-HR" sz="3200" i="1" dirty="0"/>
              <a:t>Moraceae </a:t>
            </a:r>
            <a:r>
              <a:rPr lang="hr-HR" sz="3200" dirty="0"/>
              <a:t>(kao i autohtoni dud/murva - </a:t>
            </a:r>
            <a:r>
              <a:rPr lang="hr-HR" sz="3200" i="1" dirty="0"/>
              <a:t>Morus alba </a:t>
            </a:r>
            <a:r>
              <a:rPr lang="hr-HR" sz="3200" dirty="0"/>
              <a:t>i </a:t>
            </a:r>
            <a:r>
              <a:rPr lang="hr-HR" sz="3200" i="1" dirty="0"/>
              <a:t>M. nigra</a:t>
            </a:r>
            <a:r>
              <a:rPr lang="hr-HR" sz="3200" dirty="0"/>
              <a:t>, te smokva </a:t>
            </a:r>
            <a:r>
              <a:rPr lang="hr-HR" sz="3200" i="1" dirty="0"/>
              <a:t>Ficus carica</a:t>
            </a:r>
            <a:r>
              <a:rPr lang="hr-HR" sz="3200" dirty="0"/>
              <a:t>)</a:t>
            </a:r>
          </a:p>
          <a:p>
            <a:r>
              <a:rPr lang="en-GB" sz="3200" dirty="0"/>
              <a:t>l</a:t>
            </a:r>
            <a:r>
              <a:rPr lang="hr-HR" sz="3200" dirty="0"/>
              <a:t>istovi na istom stablu mogu biti od cjelovitih do duboko urezanih, nalik na smokvino lišće</a:t>
            </a:r>
          </a:p>
          <a:p>
            <a:r>
              <a:rPr lang="hr-HR" sz="3200" dirty="0"/>
              <a:t>Vrsta se sadi(la) kao ukrasna u našem primorju, ali je danas često </a:t>
            </a:r>
            <a:r>
              <a:rPr lang="en-GB" sz="3200" dirty="0" err="1"/>
              <a:t>pobjegla</a:t>
            </a:r>
            <a:r>
              <a:rPr lang="hr-HR" sz="3200" dirty="0"/>
              <a:t> iz vrtova i lokalno postaje invazivna na antropogenim staništima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90976942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>
            <a:extLst>
              <a:ext uri="{FF2B5EF4-FFF2-40B4-BE49-F238E27FC236}">
                <a16:creationId xmlns:a16="http://schemas.microsoft.com/office/drawing/2014/main" id="{940752E9-0578-4597-877F-169D09CAA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46" y="714749"/>
            <a:ext cx="30514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r-Latn-RS" sz="1800" b="1" i="1" dirty="0" err="1"/>
              <a:t>Amorpha</a:t>
            </a:r>
            <a:r>
              <a:rPr lang="en-US" altLang="sr-Latn-RS" sz="1800" b="1" i="1" dirty="0"/>
              <a:t> </a:t>
            </a:r>
            <a:r>
              <a:rPr lang="en-US" altLang="sr-Latn-RS" sz="1800" b="1" i="1" dirty="0" err="1"/>
              <a:t>fruticosa</a:t>
            </a:r>
            <a:r>
              <a:rPr lang="en-US" altLang="sr-Latn-RS" sz="1800" b="1" i="1" dirty="0"/>
              <a:t> </a:t>
            </a:r>
            <a:r>
              <a:rPr lang="en-US" altLang="sr-Latn-RS" sz="1800" b="1" dirty="0"/>
              <a:t>L.</a:t>
            </a:r>
            <a:r>
              <a:rPr lang="hr-HR" altLang="sr-Latn-RS" sz="1800" b="1" dirty="0"/>
              <a:t> - </a:t>
            </a:r>
            <a:r>
              <a:rPr lang="hr-HR" altLang="sr-Latn-RS" sz="1800" b="1" dirty="0" err="1"/>
              <a:t>amorfa</a:t>
            </a:r>
            <a:endParaRPr lang="en-US" altLang="sr-Latn-RS" sz="1800" dirty="0"/>
          </a:p>
        </p:txBody>
      </p:sp>
      <p:pic>
        <p:nvPicPr>
          <p:cNvPr id="28675" name="Picture 4" descr="http://www.plantplaces.com/photos/Amorpha.fruiticosa.blooms(Small).JPG">
            <a:extLst>
              <a:ext uri="{FF2B5EF4-FFF2-40B4-BE49-F238E27FC236}">
                <a16:creationId xmlns:a16="http://schemas.microsoft.com/office/drawing/2014/main" id="{5844E943-BD7F-4185-B774-87CE3015F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643063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2" descr="Amorpha fruticosa | LA: Amorpha fruticosa EN: False indigo-b… | Flickr">
            <a:extLst>
              <a:ext uri="{FF2B5EF4-FFF2-40B4-BE49-F238E27FC236}">
                <a16:creationId xmlns:a16="http://schemas.microsoft.com/office/drawing/2014/main" id="{C8060573-9941-45DE-BF68-CDEA8DAFB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152" y="1084081"/>
            <a:ext cx="3624535" cy="483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FF17CF8-ECFF-480F-ABD7-D11095D25CB0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6" name="Line 4">
              <a:extLst>
                <a:ext uri="{FF2B5EF4-FFF2-40B4-BE49-F238E27FC236}">
                  <a16:creationId xmlns:a16="http://schemas.microsoft.com/office/drawing/2014/main" id="{DCF255F6-84A3-4F67-A167-EE255B722C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511D0A26-4A28-443A-B479-B0BD493CD8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1A6126-1C30-4D22-AB8A-B6509CB7B388}"/>
              </a:ext>
            </a:extLst>
          </p:cNvPr>
          <p:cNvSpPr/>
          <p:nvPr/>
        </p:nvSpPr>
        <p:spPr>
          <a:xfrm>
            <a:off x="179388" y="678418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i="1" dirty="0"/>
              <a:t>Pinus nigra </a:t>
            </a:r>
            <a:r>
              <a:rPr lang="fi-FI" b="1" dirty="0"/>
              <a:t>J. F. Arnold</a:t>
            </a:r>
            <a:r>
              <a:rPr lang="hr-HR" b="1" dirty="0"/>
              <a:t> – crni bor</a:t>
            </a:r>
          </a:p>
        </p:txBody>
      </p:sp>
      <p:pic>
        <p:nvPicPr>
          <p:cNvPr id="1028" name="Picture 4" descr="Nacionalni park Paklenica">
            <a:extLst>
              <a:ext uri="{FF2B5EF4-FFF2-40B4-BE49-F238E27FC236}">
                <a16:creationId xmlns:a16="http://schemas.microsoft.com/office/drawing/2014/main" id="{6A910A3E-E4E6-4159-B839-8183CE92A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75305"/>
            <a:ext cx="8652878" cy="540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2C1AD2-8C82-4034-AAD0-0CD2CD57AD20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8" name="Line 4">
              <a:extLst>
                <a:ext uri="{FF2B5EF4-FFF2-40B4-BE49-F238E27FC236}">
                  <a16:creationId xmlns:a16="http://schemas.microsoft.com/office/drawing/2014/main" id="{EF8C2F36-7609-47F1-B30B-C1A169E74C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95E3A09B-2E7D-4839-A0E5-24F6E233F3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644357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27907"/>
            <a:ext cx="7886700" cy="4351338"/>
          </a:xfrm>
        </p:spPr>
        <p:txBody>
          <a:bodyPr>
            <a:noAutofit/>
          </a:bodyPr>
          <a:lstStyle/>
          <a:p>
            <a:r>
              <a:rPr lang="en-GB" altLang="sr-Latn-RS" sz="3200" dirty="0"/>
              <a:t>a</a:t>
            </a:r>
            <a:r>
              <a:rPr lang="hr-HR" altLang="sr-Latn-RS" sz="3200" dirty="0"/>
              <a:t>morfa je uglavnom ograničena na kontinentalnu Hrvatsku (ima tek nešto nalaza uz dalmatinske vodotokove)</a:t>
            </a:r>
          </a:p>
          <a:p>
            <a:r>
              <a:rPr lang="en-GB" altLang="sr-Latn-RS" sz="3200" dirty="0"/>
              <a:t>k</a:t>
            </a:r>
            <a:r>
              <a:rPr lang="hr-HR" altLang="sr-Latn-RS" sz="3200" dirty="0"/>
              <a:t>arakteristično su joj stanište rubovi vodotokova i poplavne nizine velikih rijeka </a:t>
            </a:r>
          </a:p>
          <a:p>
            <a:r>
              <a:rPr lang="en-GB" altLang="sr-Latn-RS" sz="3200" dirty="0"/>
              <a:t>i</a:t>
            </a:r>
            <a:r>
              <a:rPr lang="hr-HR" altLang="sr-Latn-RS" sz="3200" dirty="0"/>
              <a:t>sto kao i bagrem, korisna je pčelinja paša </a:t>
            </a:r>
          </a:p>
          <a:p>
            <a:r>
              <a:rPr lang="en-GB" altLang="sr-Latn-RS" sz="3200" dirty="0"/>
              <a:t>u</a:t>
            </a:r>
            <a:r>
              <a:rPr lang="hr-HR" altLang="sr-Latn-RS" sz="3200" dirty="0"/>
              <a:t> Parku prirode Lonjsko polje vrsta je izrazito invazivna na poplavnim travnjacima koji su nekada bili intenzivno pašeni, a sada zaraštavaju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181235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9368"/>
            <a:ext cx="7886700" cy="5811837"/>
          </a:xfrm>
        </p:spPr>
        <p:txBody>
          <a:bodyPr>
            <a:noAutofit/>
          </a:bodyPr>
          <a:lstStyle/>
          <a:p>
            <a:r>
              <a:rPr lang="en-GB" sz="3200" dirty="0"/>
              <a:t>c</a:t>
            </a:r>
            <a:r>
              <a:rPr lang="hr-HR" sz="3200" dirty="0"/>
              <a:t>rni bor je tipično planinska vrsta, koja naseljava teško dostupna grebenasta staništa, gdje nema konkurenciju među drugim drvenastim vrstama</a:t>
            </a:r>
          </a:p>
          <a:p>
            <a:r>
              <a:rPr lang="en-GB" sz="3200" dirty="0"/>
              <a:t>m</a:t>
            </a:r>
            <a:r>
              <a:rPr lang="hr-HR" sz="3200" dirty="0"/>
              <a:t>eđutim, tijekom 20. st. ogromne površine naše zemlje (Hrvatsko primorje, Dalmatinsko zaleđe) pošumljeno je upravo ovom vrstom, s idejom „ukroćivanja krša”</a:t>
            </a:r>
          </a:p>
          <a:p>
            <a:r>
              <a:rPr lang="en-GB" sz="3200" dirty="0"/>
              <a:t>k</a:t>
            </a:r>
            <a:r>
              <a:rPr lang="hr-HR" sz="3200" dirty="0"/>
              <a:t>ao i svi borovi, i ovaj brzo raste i nije zahtjevan u vezi količine tla, pa je zato i izabran za brzo pošumljavanje</a:t>
            </a:r>
          </a:p>
          <a:p>
            <a:r>
              <a:rPr lang="en-GB" sz="3200" dirty="0"/>
              <a:t>d</a:t>
            </a:r>
            <a:r>
              <a:rPr lang="hr-HR" sz="3200" dirty="0"/>
              <a:t>anas, šume crnog bora, pogotovo u okolici naseljenih mjesta, </a:t>
            </a:r>
            <a:r>
              <a:rPr lang="en-GB" sz="3200" dirty="0" err="1"/>
              <a:t>predstavljaju</a:t>
            </a:r>
            <a:r>
              <a:rPr lang="hr-HR" sz="3200" dirty="0"/>
              <a:t> vrlo veliki požarni rizik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927834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56BC42-7403-4F68-BC41-7C8A33E8335C}"/>
              </a:ext>
            </a:extLst>
          </p:cNvPr>
          <p:cNvSpPr/>
          <p:nvPr/>
        </p:nvSpPr>
        <p:spPr>
          <a:xfrm>
            <a:off x="286545" y="617144"/>
            <a:ext cx="375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i="1" dirty="0"/>
              <a:t>Pinus nigra </a:t>
            </a:r>
            <a:r>
              <a:rPr lang="fi-FI" b="1" dirty="0"/>
              <a:t>J. F. Arnold ssp. </a:t>
            </a:r>
            <a:r>
              <a:rPr lang="fi-FI" b="1" i="1" dirty="0"/>
              <a:t>dalmatica </a:t>
            </a:r>
            <a:r>
              <a:rPr lang="fi-FI" b="1" dirty="0"/>
              <a:t>(Vis.) Franco</a:t>
            </a:r>
            <a:r>
              <a:rPr lang="hr-HR" b="1" dirty="0"/>
              <a:t> – dalmatinski crni bor</a:t>
            </a:r>
          </a:p>
        </p:txBody>
      </p:sp>
      <p:pic>
        <p:nvPicPr>
          <p:cNvPr id="2052" name="Picture 4" descr="File:Dalmatinski crni bor4.JPG - Wikimedia Commons">
            <a:extLst>
              <a:ext uri="{FF2B5EF4-FFF2-40B4-BE49-F238E27FC236}">
                <a16:creationId xmlns:a16="http://schemas.microsoft.com/office/drawing/2014/main" id="{24C3F4EF-B751-45C6-927A-D518AE773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09" y="1331343"/>
            <a:ext cx="3983663" cy="532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D1EFCA-B521-4A5D-9839-AF6FCDC97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427676"/>
            <a:ext cx="4285455" cy="32333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12380A-56FC-4E6A-8C77-98DBEEF9AD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9" y="112170"/>
            <a:ext cx="4285456" cy="323331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9C9A1B7-B418-4276-AD5C-54B3F3330848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A007B159-22CE-4E35-907A-EF2D8B0469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EA6EFF3A-F4F4-45F1-B8C7-4924F29A9D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001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d</a:t>
            </a:r>
            <a:r>
              <a:rPr lang="hr-HR" sz="3200" dirty="0"/>
              <a:t>almatinski crni bor je naša endemična podvrsta koja raste na Biokovu, Pelješcu i na višim nadmorskim visinama naših srednjodalmatinskih otoka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373736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B5890B-9FBF-4F2B-BE69-FB2E9EE16B1A}"/>
              </a:ext>
            </a:extLst>
          </p:cNvPr>
          <p:cNvSpPr/>
          <p:nvPr/>
        </p:nvSpPr>
        <p:spPr>
          <a:xfrm>
            <a:off x="272070" y="552620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i="1" dirty="0"/>
              <a:t>Pinus mugo </a:t>
            </a:r>
            <a:r>
              <a:rPr lang="fi-FI" b="1" dirty="0"/>
              <a:t>Turra</a:t>
            </a:r>
            <a:r>
              <a:rPr lang="hr-HR" b="1" dirty="0"/>
              <a:t> – bor </a:t>
            </a:r>
            <a:r>
              <a:rPr lang="hr-HR" b="1" dirty="0" err="1"/>
              <a:t>krivulj</a:t>
            </a:r>
            <a:endParaRPr lang="hr-HR" b="1" dirty="0"/>
          </a:p>
        </p:txBody>
      </p:sp>
      <p:pic>
        <p:nvPicPr>
          <p:cNvPr id="9220" name="Picture 4" descr="Nacionalni park Sjeverni Velebit">
            <a:extLst>
              <a:ext uri="{FF2B5EF4-FFF2-40B4-BE49-F238E27FC236}">
                <a16:creationId xmlns:a16="http://schemas.microsoft.com/office/drawing/2014/main" id="{E3D739F0-B2C3-4236-B157-5C693F2929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67"/>
          <a:stretch/>
        </p:blipFill>
        <p:spPr bwMode="auto">
          <a:xfrm>
            <a:off x="345652" y="918607"/>
            <a:ext cx="4101388" cy="277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Planinski bor (Pinus mugo)">
            <a:extLst>
              <a:ext uri="{FF2B5EF4-FFF2-40B4-BE49-F238E27FC236}">
                <a16:creationId xmlns:a16="http://schemas.microsoft.com/office/drawing/2014/main" id="{B1F599C2-7F5D-40DF-9E4D-B46D1DF3F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174" y="618161"/>
            <a:ext cx="4098174" cy="307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Bor krivulj - Pinus mugo">
            <a:extLst>
              <a:ext uri="{FF2B5EF4-FFF2-40B4-BE49-F238E27FC236}">
                <a16:creationId xmlns:a16="http://schemas.microsoft.com/office/drawing/2014/main" id="{2618F28B-B3BF-4AB6-976B-25FBBE406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962" y="3737561"/>
            <a:ext cx="4101388" cy="307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Planinski bor – Wikipedija">
            <a:extLst>
              <a:ext uri="{FF2B5EF4-FFF2-40B4-BE49-F238E27FC236}">
                <a16:creationId xmlns:a16="http://schemas.microsoft.com/office/drawing/2014/main" id="{A20A4365-1D3B-4DB0-9025-53B5959F8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52" y="3737561"/>
            <a:ext cx="4101388" cy="307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0285469-16AF-4E02-9FD1-7BE67BEF5F75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1" name="Line 4">
              <a:extLst>
                <a:ext uri="{FF2B5EF4-FFF2-40B4-BE49-F238E27FC236}">
                  <a16:creationId xmlns:a16="http://schemas.microsoft.com/office/drawing/2014/main" id="{7A985325-466A-4003-A8D6-3D1FB1575A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2" name="Text Box 5">
              <a:extLst>
                <a:ext uri="{FF2B5EF4-FFF2-40B4-BE49-F238E27FC236}">
                  <a16:creationId xmlns:a16="http://schemas.microsoft.com/office/drawing/2014/main" id="{73F858DF-E941-4ED5-BBC2-4D07018C04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5405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3405"/>
            <a:ext cx="7886700" cy="4351338"/>
          </a:xfrm>
        </p:spPr>
        <p:txBody>
          <a:bodyPr>
            <a:noAutofit/>
          </a:bodyPr>
          <a:lstStyle/>
          <a:p>
            <a:r>
              <a:rPr lang="en-GB" sz="3200" dirty="0"/>
              <a:t>b</a:t>
            </a:r>
            <a:r>
              <a:rPr lang="hr-HR" sz="3200" dirty="0"/>
              <a:t>or krivulj je tipična planinska vrsta koja raste na najvišim dijelovima naših Dinarida i čini posljednju granicu šume u visinskom rasporedu vegetacije (engl. </a:t>
            </a:r>
            <a:r>
              <a:rPr lang="hr-HR" sz="3200" i="1" dirty="0"/>
              <a:t>tree-line</a:t>
            </a:r>
            <a:r>
              <a:rPr lang="en-GB" sz="3200" dirty="0"/>
              <a:t>, </a:t>
            </a:r>
            <a:r>
              <a:rPr lang="en-GB" sz="3200" i="1" dirty="0"/>
              <a:t>timberline</a:t>
            </a:r>
            <a:r>
              <a:rPr lang="hr-HR" sz="3200" dirty="0"/>
              <a:t>)</a:t>
            </a:r>
          </a:p>
          <a:p>
            <a:r>
              <a:rPr lang="en-GB" sz="3200" dirty="0"/>
              <a:t>z</a:t>
            </a:r>
            <a:r>
              <a:rPr lang="hr-HR" sz="3200" dirty="0"/>
              <a:t>bog teških ekoloških (klimatskih) uvjeta, vrsta je patuljastog, grmolikog rasta i čini guste, neprohodne pojaseve</a:t>
            </a:r>
          </a:p>
          <a:p>
            <a:r>
              <a:rPr lang="en-GB" sz="3200" dirty="0"/>
              <a:t>u</a:t>
            </a:r>
            <a:r>
              <a:rPr lang="hr-HR" sz="3200" dirty="0"/>
              <a:t> ovom tipu vegetacije kriju se brojne reliktne vrste vaskularne i mahovinske flore iz doba zadnjeg glacijala</a:t>
            </a:r>
          </a:p>
          <a:p>
            <a:r>
              <a:rPr lang="hr-HR" sz="3200" dirty="0"/>
              <a:t>ovaj tip šuma izostaje na našim južnijim planinama (Biokovo, Dinara,….)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851143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FBFA6E-3926-4FE1-94F2-C9759B0D4D22}"/>
              </a:ext>
            </a:extLst>
          </p:cNvPr>
          <p:cNvSpPr/>
          <p:nvPr/>
        </p:nvSpPr>
        <p:spPr>
          <a:xfrm>
            <a:off x="251521" y="614597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i="1" dirty="0"/>
              <a:t>Juniperus communis </a:t>
            </a:r>
            <a:r>
              <a:rPr lang="fi-FI" b="1" dirty="0"/>
              <a:t>L.</a:t>
            </a:r>
            <a:r>
              <a:rPr lang="hr-HR" b="1" dirty="0"/>
              <a:t> – obična borovica</a:t>
            </a:r>
          </a:p>
        </p:txBody>
      </p:sp>
      <p:pic>
        <p:nvPicPr>
          <p:cNvPr id="11266" name="Picture 2" descr="Juniperus communis, common juniper seeds">
            <a:extLst>
              <a:ext uri="{FF2B5EF4-FFF2-40B4-BE49-F238E27FC236}">
                <a16:creationId xmlns:a16="http://schemas.microsoft.com/office/drawing/2014/main" id="{88864DC9-8C7D-4EF9-8D7F-782D17183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32" y="983929"/>
            <a:ext cx="4257868" cy="284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RP Seeds : Juniperus communis (Common Juniper) 30 seeds £1.80">
            <a:extLst>
              <a:ext uri="{FF2B5EF4-FFF2-40B4-BE49-F238E27FC236}">
                <a16:creationId xmlns:a16="http://schemas.microsoft.com/office/drawing/2014/main" id="{11E24CEA-4F85-41E0-8BFE-2B1EC1341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37136" y="1650830"/>
            <a:ext cx="6217398" cy="414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The Best Bottles Of Gin You Can Buy - Best Gin Brands 2020">
            <a:extLst>
              <a:ext uri="{FF2B5EF4-FFF2-40B4-BE49-F238E27FC236}">
                <a16:creationId xmlns:a16="http://schemas.microsoft.com/office/drawing/2014/main" id="{A6C4E4C1-C5FC-4522-8918-9227497707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1" t="6281" r="12714" b="8329"/>
          <a:stretch/>
        </p:blipFill>
        <p:spPr bwMode="auto">
          <a:xfrm>
            <a:off x="314132" y="4118832"/>
            <a:ext cx="4257868" cy="241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14B7D63-3CDF-4024-97E4-7BB21D18BEB0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0" name="Line 4">
              <a:extLst>
                <a:ext uri="{FF2B5EF4-FFF2-40B4-BE49-F238E27FC236}">
                  <a16:creationId xmlns:a16="http://schemas.microsoft.com/office/drawing/2014/main" id="{A3E21829-CC86-4656-BFF8-761ED300C3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Text Box 5">
              <a:extLst>
                <a:ext uri="{FF2B5EF4-FFF2-40B4-BE49-F238E27FC236}">
                  <a16:creationId xmlns:a16="http://schemas.microsoft.com/office/drawing/2014/main" id="{A6ED7EF5-DBB3-48B9-AEAA-A63C1B02B2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3669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75731"/>
            <a:ext cx="7886700" cy="1325563"/>
          </a:xfrm>
        </p:spPr>
        <p:txBody>
          <a:bodyPr/>
          <a:lstStyle/>
          <a:p>
            <a:pPr algn="ctr"/>
            <a:r>
              <a:rPr lang="hr-HR" b="1" dirty="0"/>
              <a:t>Drveće i grmlje u flori Hrvatske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257198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o</a:t>
            </a:r>
            <a:r>
              <a:rPr lang="hr-HR" sz="3200" dirty="0"/>
              <a:t>bična borovica je grmolika vrsta kontinentalnih krajeva</a:t>
            </a:r>
          </a:p>
          <a:p>
            <a:r>
              <a:rPr lang="en-GB" sz="3200" dirty="0"/>
              <a:t>p</a:t>
            </a:r>
            <a:r>
              <a:rPr lang="hr-HR" sz="3200" dirty="0"/>
              <a:t>lave „bobice” (nisu plod, jer se radi o golosjemenjači!) koriste se u različitim pripravcima, najpoznatije je alkoholno piće dži</a:t>
            </a:r>
            <a:r>
              <a:rPr lang="en-GB" sz="3200" dirty="0"/>
              <a:t>n</a:t>
            </a:r>
            <a:endParaRPr lang="hr-HR" sz="3200" dirty="0"/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126818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4663FB-536B-4235-8D83-DDE23B75D052}"/>
              </a:ext>
            </a:extLst>
          </p:cNvPr>
          <p:cNvSpPr/>
          <p:nvPr/>
        </p:nvSpPr>
        <p:spPr>
          <a:xfrm>
            <a:off x="250825" y="628940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i="1" dirty="0"/>
              <a:t>Juniperus oxycedrus </a:t>
            </a:r>
            <a:r>
              <a:rPr lang="fi-FI" b="1" dirty="0"/>
              <a:t>L.</a:t>
            </a:r>
            <a:r>
              <a:rPr lang="hr-HR" b="1" dirty="0"/>
              <a:t> - </a:t>
            </a:r>
            <a:r>
              <a:rPr lang="hr-HR" b="1" dirty="0" err="1"/>
              <a:t>šmrika</a:t>
            </a:r>
            <a:endParaRPr lang="hr-HR" b="1" dirty="0"/>
          </a:p>
        </p:txBody>
      </p:sp>
      <p:pic>
        <p:nvPicPr>
          <p:cNvPr id="10242" name="Picture 2" descr="Juniperus oxycedrus – Šmrika, Smriča, Smrik | Biljke - sve o biljkama">
            <a:extLst>
              <a:ext uri="{FF2B5EF4-FFF2-40B4-BE49-F238E27FC236}">
                <a16:creationId xmlns:a16="http://schemas.microsoft.com/office/drawing/2014/main" id="{3295CA0A-C44B-4401-AAAA-63382058F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25914"/>
            <a:ext cx="4377208" cy="292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SLIKE IZ MOSTARSKE FLORE: Juniperus oxycedrus L. ssp. oxycedrus Šmrika">
            <a:extLst>
              <a:ext uri="{FF2B5EF4-FFF2-40B4-BE49-F238E27FC236}">
                <a16:creationId xmlns:a16="http://schemas.microsoft.com/office/drawing/2014/main" id="{CCD2757D-5B33-4B0C-A15A-9E372B015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534" y="1133770"/>
            <a:ext cx="4125945" cy="478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Juniperus oxycedrus - Alchetron, The Free Social Encyclopedia">
            <a:extLst>
              <a:ext uri="{FF2B5EF4-FFF2-40B4-BE49-F238E27FC236}">
                <a16:creationId xmlns:a16="http://schemas.microsoft.com/office/drawing/2014/main" id="{EEC0C934-EFE3-4FE0-945D-A2B20F10D6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8"/>
          <a:stretch/>
        </p:blipFill>
        <p:spPr bwMode="auto">
          <a:xfrm>
            <a:off x="251521" y="4009977"/>
            <a:ext cx="4377208" cy="275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7A2F41A-2075-467D-87CA-08EEB79AD59C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0" name="Line 4">
              <a:extLst>
                <a:ext uri="{FF2B5EF4-FFF2-40B4-BE49-F238E27FC236}">
                  <a16:creationId xmlns:a16="http://schemas.microsoft.com/office/drawing/2014/main" id="{FDE48941-EB8E-4440-8185-1BEB537E8D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Text Box 5">
              <a:extLst>
                <a:ext uri="{FF2B5EF4-FFF2-40B4-BE49-F238E27FC236}">
                  <a16:creationId xmlns:a16="http://schemas.microsoft.com/office/drawing/2014/main" id="{C8314169-4F32-4662-A687-081E403D74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4101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š</a:t>
            </a:r>
            <a:r>
              <a:rPr lang="hr-HR" sz="3200" dirty="0"/>
              <a:t>mrika je vrsta borovice koja raste u submediteranu i gdje predstavlja najveći problem u zaraštavanju kamenjarskih travnjaka („</a:t>
            </a:r>
            <a:r>
              <a:rPr lang="hr-HR" sz="3200" i="1" dirty="0"/>
              <a:t>dry rocky grasslands</a:t>
            </a:r>
            <a:r>
              <a:rPr lang="hr-HR" sz="3200" dirty="0"/>
              <a:t>”)</a:t>
            </a:r>
          </a:p>
          <a:p>
            <a:r>
              <a:rPr lang="en-GB" sz="3200" dirty="0"/>
              <a:t>u</a:t>
            </a:r>
            <a:r>
              <a:rPr lang="hr-HR" sz="3200" dirty="0"/>
              <a:t> prošlosti je vrsta bila „pod kontrolom” ispašom koza i ovaca, prirodnim ili kontroliranim paljenjem travnjaka, ali i sječom pastira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130940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D73616-479B-4348-ABAB-12E1FA2FA035}"/>
              </a:ext>
            </a:extLst>
          </p:cNvPr>
          <p:cNvSpPr/>
          <p:nvPr/>
        </p:nvSpPr>
        <p:spPr>
          <a:xfrm>
            <a:off x="250825" y="618508"/>
            <a:ext cx="8535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err="1"/>
              <a:t>Juniperus</a:t>
            </a:r>
            <a:r>
              <a:rPr lang="en-US" b="1" i="1" dirty="0"/>
              <a:t> </a:t>
            </a:r>
            <a:r>
              <a:rPr lang="en-US" b="1" i="1" dirty="0" err="1"/>
              <a:t>communis</a:t>
            </a:r>
            <a:r>
              <a:rPr lang="en-US" b="1" i="1" dirty="0"/>
              <a:t> </a:t>
            </a:r>
            <a:r>
              <a:rPr lang="en-US" b="1" dirty="0"/>
              <a:t>L. ssp. </a:t>
            </a:r>
            <a:r>
              <a:rPr lang="en-US" b="1" i="1" dirty="0"/>
              <a:t>nana</a:t>
            </a:r>
            <a:r>
              <a:rPr lang="en-US" b="1" dirty="0"/>
              <a:t> Syme</a:t>
            </a:r>
            <a:r>
              <a:rPr lang="hr-HR" b="1" dirty="0"/>
              <a:t> (= </a:t>
            </a:r>
            <a:r>
              <a:rPr lang="hr-HR" b="1" i="1" dirty="0" err="1"/>
              <a:t>Juniperus</a:t>
            </a:r>
            <a:r>
              <a:rPr lang="hr-HR" b="1" i="1" dirty="0"/>
              <a:t> </a:t>
            </a:r>
            <a:r>
              <a:rPr lang="hr-HR" b="1" i="1" dirty="0" err="1"/>
              <a:t>alpina</a:t>
            </a:r>
            <a:r>
              <a:rPr lang="hr-HR" b="1" i="1" dirty="0"/>
              <a:t> </a:t>
            </a:r>
            <a:r>
              <a:rPr lang="hr-HR" b="1" dirty="0" err="1"/>
              <a:t>Gray</a:t>
            </a:r>
            <a:r>
              <a:rPr lang="hr-HR" b="1" dirty="0"/>
              <a:t>) – planinska borovica</a:t>
            </a:r>
          </a:p>
        </p:txBody>
      </p:sp>
      <p:pic>
        <p:nvPicPr>
          <p:cNvPr id="13316" name="Picture 4" descr="Juniperus communis subsp. nana (Hook.) Syme, 1868 - Genévrier nain ...">
            <a:extLst>
              <a:ext uri="{FF2B5EF4-FFF2-40B4-BE49-F238E27FC236}">
                <a16:creationId xmlns:a16="http://schemas.microsoft.com/office/drawing/2014/main" id="{861A4307-D824-4DCE-AA32-ACD4AE215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8"/>
          <a:stretch/>
        </p:blipFill>
        <p:spPr bwMode="auto">
          <a:xfrm>
            <a:off x="359596" y="1057072"/>
            <a:ext cx="8160225" cy="571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F21ADCC-4BF8-4017-8F90-A00466CAD341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8" name="Line 4">
              <a:extLst>
                <a:ext uri="{FF2B5EF4-FFF2-40B4-BE49-F238E27FC236}">
                  <a16:creationId xmlns:a16="http://schemas.microsoft.com/office/drawing/2014/main" id="{C34E1E46-8485-4EA6-B984-81E8B5E7D8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78EC925D-28F9-4B7F-99E9-4E6AE90CE8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7429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p</a:t>
            </a:r>
            <a:r>
              <a:rPr lang="hr-HR" sz="3200" dirty="0"/>
              <a:t>laninska borovica je podvrsta koja raste na najvišim planinskim vrhuncima, pa je njen rast patuljast i puzajući</a:t>
            </a:r>
            <a:endParaRPr lang="en-GB" sz="3200" dirty="0"/>
          </a:p>
          <a:p>
            <a:r>
              <a:rPr lang="en-GB" sz="3200" dirty="0" err="1"/>
              <a:t>sastavni</a:t>
            </a:r>
            <a:r>
              <a:rPr lang="en-GB" sz="3200" dirty="0"/>
              <a:t> je </a:t>
            </a:r>
            <a:r>
              <a:rPr lang="en-GB" sz="3200" dirty="0" err="1"/>
              <a:t>dio</a:t>
            </a:r>
            <a:r>
              <a:rPr lang="en-GB" sz="3200" dirty="0"/>
              <a:t> </a:t>
            </a:r>
            <a:r>
              <a:rPr lang="en-GB" sz="3200" dirty="0" err="1"/>
              <a:t>rubova</a:t>
            </a:r>
            <a:r>
              <a:rPr lang="en-GB" sz="3200" dirty="0"/>
              <a:t> </a:t>
            </a:r>
            <a:r>
              <a:rPr lang="en-GB" sz="3200" dirty="0" err="1"/>
              <a:t>visokoplaninskih</a:t>
            </a:r>
            <a:r>
              <a:rPr lang="en-GB" sz="3200" dirty="0"/>
              <a:t> </a:t>
            </a:r>
            <a:r>
              <a:rPr lang="en-GB" sz="3200" dirty="0" err="1"/>
              <a:t>travnjaka</a:t>
            </a:r>
            <a:r>
              <a:rPr lang="en-GB" sz="3200" dirty="0"/>
              <a:t>, no </a:t>
            </a:r>
            <a:r>
              <a:rPr lang="en-GB" sz="3200" dirty="0" err="1"/>
              <a:t>uslijed</a:t>
            </a:r>
            <a:r>
              <a:rPr lang="en-GB" sz="3200" dirty="0"/>
              <a:t> </a:t>
            </a:r>
            <a:r>
              <a:rPr lang="en-GB" sz="3200" dirty="0" err="1"/>
              <a:t>izostanka</a:t>
            </a:r>
            <a:r>
              <a:rPr lang="en-GB" sz="3200" dirty="0"/>
              <a:t> </a:t>
            </a:r>
            <a:r>
              <a:rPr lang="en-GB" sz="3200" dirty="0" err="1"/>
              <a:t>ispaše</a:t>
            </a:r>
            <a:r>
              <a:rPr lang="en-GB" sz="3200" dirty="0"/>
              <a:t>, </a:t>
            </a:r>
            <a:r>
              <a:rPr lang="en-GB" sz="3200" dirty="0" err="1"/>
              <a:t>sudjeluje</a:t>
            </a:r>
            <a:r>
              <a:rPr lang="en-GB" sz="3200" dirty="0"/>
              <a:t> u </a:t>
            </a:r>
            <a:r>
              <a:rPr lang="en-GB" sz="3200" dirty="0" err="1"/>
              <a:t>prirodnoj</a:t>
            </a:r>
            <a:r>
              <a:rPr lang="en-GB" sz="3200" dirty="0"/>
              <a:t> </a:t>
            </a:r>
            <a:r>
              <a:rPr lang="en-GB" sz="3200" dirty="0" err="1"/>
              <a:t>sukcesiji</a:t>
            </a:r>
            <a:endParaRPr lang="hr-HR" sz="3200" dirty="0"/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166119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55358E-44D0-4102-A221-68648AAA89AF}"/>
              </a:ext>
            </a:extLst>
          </p:cNvPr>
          <p:cNvSpPr/>
          <p:nvPr/>
        </p:nvSpPr>
        <p:spPr>
          <a:xfrm>
            <a:off x="186207" y="518475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i="1" dirty="0"/>
              <a:t>Juniperus phoenicea </a:t>
            </a:r>
            <a:r>
              <a:rPr lang="fi-FI" b="1" dirty="0"/>
              <a:t>L.</a:t>
            </a:r>
            <a:r>
              <a:rPr lang="hr-HR" b="1" dirty="0"/>
              <a:t> - somina</a:t>
            </a:r>
          </a:p>
        </p:txBody>
      </p:sp>
      <p:pic>
        <p:nvPicPr>
          <p:cNvPr id="12290" name="Picture 2" descr="Gluhač (Juniperus phoenicea)">
            <a:extLst>
              <a:ext uri="{FF2B5EF4-FFF2-40B4-BE49-F238E27FC236}">
                <a16:creationId xmlns:a16="http://schemas.microsoft.com/office/drawing/2014/main" id="{0ECEA089-7D7F-4724-9046-61E8B6601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887807"/>
            <a:ext cx="4679768" cy="311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African Plants - A Photo Guide - Juniperus phoenicea L.">
            <a:extLst>
              <a:ext uri="{FF2B5EF4-FFF2-40B4-BE49-F238E27FC236}">
                <a16:creationId xmlns:a16="http://schemas.microsoft.com/office/drawing/2014/main" id="{9DA6450B-9174-4815-978B-1DD871010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884" y="767307"/>
            <a:ext cx="3938909" cy="591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Juniperus phoenicea, en Waste magazine">
            <a:extLst>
              <a:ext uri="{FF2B5EF4-FFF2-40B4-BE49-F238E27FC236}">
                <a16:creationId xmlns:a16="http://schemas.microsoft.com/office/drawing/2014/main" id="{0E8F468D-B612-480A-BF5B-49734BC21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061990"/>
            <a:ext cx="4679768" cy="276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5928D4B-0F92-4EAD-BC7A-D80E886F2814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0" name="Line 4">
              <a:extLst>
                <a:ext uri="{FF2B5EF4-FFF2-40B4-BE49-F238E27FC236}">
                  <a16:creationId xmlns:a16="http://schemas.microsoft.com/office/drawing/2014/main" id="{6E83D08B-C785-473A-91AE-666D747788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Text Box 5">
              <a:extLst>
                <a:ext uri="{FF2B5EF4-FFF2-40B4-BE49-F238E27FC236}">
                  <a16:creationId xmlns:a16="http://schemas.microsoft.com/office/drawing/2014/main" id="{5CB23B7C-F915-48EF-AB51-F13899757B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13411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</a:t>
            </a:r>
            <a:r>
              <a:rPr lang="hr-HR" sz="3200" dirty="0"/>
              <a:t>omina je vrsta borovice koja raste u eumediteranu i sastavni je dio mediteranskih makija</a:t>
            </a:r>
          </a:p>
          <a:p>
            <a:r>
              <a:rPr lang="en-GB" sz="3200" dirty="0"/>
              <a:t>z</a:t>
            </a:r>
            <a:r>
              <a:rPr lang="hr-HR" sz="3200" dirty="0"/>
              <a:t>a razliku od prethodnih vrsta koje imaju igličasto lišće, ova vrsta ima ljuskave nebodljikave listiće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9559688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602" y="640602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Taxus</a:t>
            </a:r>
            <a:r>
              <a:rPr lang="hr-HR" b="1" i="1" dirty="0"/>
              <a:t> </a:t>
            </a:r>
            <a:r>
              <a:rPr lang="hr-HR" b="1" i="1" dirty="0" err="1"/>
              <a:t>baccata</a:t>
            </a:r>
            <a:r>
              <a:rPr lang="hr-HR" b="1" i="1" dirty="0"/>
              <a:t> </a:t>
            </a:r>
            <a:r>
              <a:rPr lang="hr-HR" b="1" dirty="0"/>
              <a:t>L. </a:t>
            </a:r>
            <a:r>
              <a:rPr lang="hr-HR" b="1" dirty="0">
                <a:solidFill>
                  <a:srgbClr val="FF0000"/>
                </a:solidFill>
              </a:rPr>
              <a:t>(VU) </a:t>
            </a:r>
            <a:r>
              <a:rPr lang="hr-HR" b="1" dirty="0"/>
              <a:t>- tisa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A43203-A252-4DE5-8546-1FA4F76A9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969" y="627502"/>
            <a:ext cx="4182510" cy="6230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6EA6F1-DB54-4D52-99A2-25441D70B2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009934"/>
            <a:ext cx="4016828" cy="22594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463A82-348B-4D0B-8720-96865D0835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3429000"/>
            <a:ext cx="4016828" cy="301262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5BFFB44-F7F9-4918-BBF1-F048CE1A1D6F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3" name="Line 4">
              <a:extLst>
                <a:ext uri="{FF2B5EF4-FFF2-40B4-BE49-F238E27FC236}">
                  <a16:creationId xmlns:a16="http://schemas.microsoft.com/office/drawing/2014/main" id="{AD22D484-390E-4BC4-B2B1-0EA710377F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4" name="Text Box 5">
              <a:extLst>
                <a:ext uri="{FF2B5EF4-FFF2-40B4-BE49-F238E27FC236}">
                  <a16:creationId xmlns:a16="http://schemas.microsoft.com/office/drawing/2014/main" id="{1542413A-8557-4157-BA5E-B6ACD9F1BF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04322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3564"/>
            <a:ext cx="7886700" cy="6043399"/>
          </a:xfrm>
        </p:spPr>
        <p:txBody>
          <a:bodyPr>
            <a:noAutofit/>
          </a:bodyPr>
          <a:lstStyle/>
          <a:p>
            <a:r>
              <a:rPr lang="en-GB" sz="3200" dirty="0"/>
              <a:t>t</a:t>
            </a:r>
            <a:r>
              <a:rPr lang="hr-HR" sz="3200" dirty="0"/>
              <a:t>isa je osjetljiva (VU) i relativno rijetka reliktna drvenasta vrsta u flori Hrvatske (iako je u urbanoj hortikulturi jedna od češćih grmolikih vrsta)</a:t>
            </a:r>
          </a:p>
          <a:p>
            <a:r>
              <a:rPr lang="en-GB" sz="3200" dirty="0"/>
              <a:t>n</a:t>
            </a:r>
            <a:r>
              <a:rPr lang="hr-HR" sz="3200" dirty="0"/>
              <a:t>igdje ne tvori šumske sastojine, nego dolazi kao pojedinačno stablo ili više njih u zonama mješovitih bukovo-jelovih šuma</a:t>
            </a:r>
          </a:p>
          <a:p>
            <a:r>
              <a:rPr lang="en-GB" sz="3200" dirty="0"/>
              <a:t>u</a:t>
            </a:r>
            <a:r>
              <a:rPr lang="hr-HR" sz="3200" dirty="0"/>
              <a:t> Hrvatskoj je nalazimo na Medvednici, u Gorskom Kotaru i drugdje</a:t>
            </a:r>
          </a:p>
          <a:p>
            <a:r>
              <a:rPr lang="en-GB" sz="3200" dirty="0"/>
              <a:t>n</a:t>
            </a:r>
            <a:r>
              <a:rPr lang="hr-HR" sz="3200" dirty="0"/>
              <a:t>jezina rijetkost je posljedica sječe i iskorištavanja drva, koje je u prošlosti bilo vrlo cijenjeno, pa postoji teorija da je rijetkost ove vrste u Europi posljedica izrade lukova i strijela u srednjem vijeku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225902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rska krađa ili neimaština lokalnog stanovništva?">
            <a:extLst>
              <a:ext uri="{FF2B5EF4-FFF2-40B4-BE49-F238E27FC236}">
                <a16:creationId xmlns:a16="http://schemas.microsoft.com/office/drawing/2014/main" id="{58914935-5B3D-433A-B5B6-43DF82C2A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71" y="3394449"/>
            <a:ext cx="59055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ukva (Fagus sylvatica)">
            <a:extLst>
              <a:ext uri="{FF2B5EF4-FFF2-40B4-BE49-F238E27FC236}">
                <a16:creationId xmlns:a16="http://schemas.microsoft.com/office/drawing/2014/main" id="{E36B6A3C-51F4-4931-8613-274865044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08" y="633032"/>
            <a:ext cx="3974427" cy="264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xample - Drveni ugljen obitelji Čendak">
            <a:extLst>
              <a:ext uri="{FF2B5EF4-FFF2-40B4-BE49-F238E27FC236}">
                <a16:creationId xmlns:a16="http://schemas.microsoft.com/office/drawing/2014/main" id="{49F7FC26-F31F-4711-AF6E-CB614B24B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98754" y="3786290"/>
            <a:ext cx="3134724" cy="235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inarica bukva šuma - One nastupaju">
            <a:extLst>
              <a:ext uri="{FF2B5EF4-FFF2-40B4-BE49-F238E27FC236}">
                <a16:creationId xmlns:a16="http://schemas.microsoft.com/office/drawing/2014/main" id="{2B20B18C-6153-4716-8144-7907A2C55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71" y="1318323"/>
            <a:ext cx="3491060" cy="196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994B91-5F47-4B1D-92DF-A684F74D85D0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8" name="Line 4">
              <a:extLst>
                <a:ext uri="{FF2B5EF4-FFF2-40B4-BE49-F238E27FC236}">
                  <a16:creationId xmlns:a16="http://schemas.microsoft.com/office/drawing/2014/main" id="{4A34440D-E357-4220-862C-7B7086F2FB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22C91265-ECAB-4D59-B0E2-D80F5462E5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BCCFD32-391F-4810-927A-2552940E5736}"/>
              </a:ext>
            </a:extLst>
          </p:cNvPr>
          <p:cNvSpPr/>
          <p:nvPr/>
        </p:nvSpPr>
        <p:spPr>
          <a:xfrm>
            <a:off x="179388" y="765958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Fagus</a:t>
            </a:r>
            <a:r>
              <a:rPr lang="hr-HR" b="1" i="1" dirty="0"/>
              <a:t> </a:t>
            </a:r>
            <a:r>
              <a:rPr lang="hr-HR" b="1" i="1" dirty="0" err="1"/>
              <a:t>sylvatica</a:t>
            </a:r>
            <a:r>
              <a:rPr lang="hr-HR" b="1" i="1" dirty="0"/>
              <a:t> </a:t>
            </a:r>
            <a:r>
              <a:rPr lang="hr-HR" b="1" dirty="0"/>
              <a:t>L. - bukva</a:t>
            </a:r>
            <a:endParaRPr lang="hr-H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969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0973" y="640602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Abies</a:t>
            </a:r>
            <a:r>
              <a:rPr lang="hr-HR" b="1" i="1" dirty="0"/>
              <a:t> </a:t>
            </a:r>
            <a:r>
              <a:rPr lang="hr-HR" b="1" i="1" dirty="0" err="1"/>
              <a:t>alba</a:t>
            </a:r>
            <a:r>
              <a:rPr lang="hr-HR" b="1" i="1" dirty="0"/>
              <a:t> </a:t>
            </a:r>
            <a:r>
              <a:rPr lang="hr-HR" b="1" dirty="0"/>
              <a:t>Mill. - jela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2052" name="Picture 4" descr="Abies alba | Conifer trees, Plant leaves, Abies">
            <a:extLst>
              <a:ext uri="{FF2B5EF4-FFF2-40B4-BE49-F238E27FC236}">
                <a16:creationId xmlns:a16="http://schemas.microsoft.com/office/drawing/2014/main" id="{40548B4A-97DF-4B6F-A255-8C97093B2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26" y="412750"/>
            <a:ext cx="4424860" cy="629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bies alba European Silver Fir Picture Detail">
            <a:extLst>
              <a:ext uri="{FF2B5EF4-FFF2-40B4-BE49-F238E27FC236}">
                <a16:creationId xmlns:a16="http://schemas.microsoft.com/office/drawing/2014/main" id="{371CE948-FE7B-4C72-BDC3-11256C104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91" y="1303269"/>
            <a:ext cx="3960070" cy="528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7EDD535-1666-44B9-B4D8-FB2C6E096EEE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9" name="Line 4">
              <a:extLst>
                <a:ext uri="{FF2B5EF4-FFF2-40B4-BE49-F238E27FC236}">
                  <a16:creationId xmlns:a16="http://schemas.microsoft.com/office/drawing/2014/main" id="{02955C5F-08CF-40A9-A5F8-04D2263D30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B30A95A5-69D0-426F-A683-A4E164BDBD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09855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50013"/>
            <a:ext cx="7886700" cy="5426950"/>
          </a:xfrm>
        </p:spPr>
        <p:txBody>
          <a:bodyPr>
            <a:normAutofit/>
          </a:bodyPr>
          <a:lstStyle/>
          <a:p>
            <a:r>
              <a:rPr lang="en-GB" sz="3200" dirty="0"/>
              <a:t>b</a:t>
            </a:r>
            <a:r>
              <a:rPr lang="hr-HR" sz="3200" dirty="0"/>
              <a:t>ukva je površinski najrasprostranjenija vrsta drveća u Hrvatskoj </a:t>
            </a:r>
          </a:p>
          <a:p>
            <a:r>
              <a:rPr lang="en-GB" sz="3200" dirty="0"/>
              <a:t>č</a:t>
            </a:r>
            <a:r>
              <a:rPr lang="hr-HR" sz="3200" dirty="0"/>
              <a:t>ini više šumskih zajednica, od primorskih</a:t>
            </a:r>
            <a:r>
              <a:rPr lang="en-GB" sz="3200" dirty="0"/>
              <a:t> </a:t>
            </a:r>
            <a:r>
              <a:rPr lang="en-GB" sz="3200" dirty="0" err="1"/>
              <a:t>termofilnih</a:t>
            </a:r>
            <a:r>
              <a:rPr lang="hr-HR" sz="3200" dirty="0"/>
              <a:t> šuma bukve, mezofilnih šuma bukve, mješovitih šuma bukve i jele, pa sve do pretplaninskih bukovih šuma i klekovine bukve</a:t>
            </a:r>
          </a:p>
          <a:p>
            <a:r>
              <a:rPr lang="en-GB" sz="3200" dirty="0"/>
              <a:t>p</a:t>
            </a:r>
            <a:r>
              <a:rPr lang="hr-HR" sz="3200" dirty="0"/>
              <a:t>lodovi bukvice čine značajan udio u prehrani šumskih glodavaca te u hranidbenom lancu određuju veličinu njihovih populacija (slično i žir</a:t>
            </a:r>
            <a:r>
              <a:rPr lang="en-GB" sz="3200" dirty="0"/>
              <a:t>e</a:t>
            </a:r>
            <a:r>
              <a:rPr lang="hr-HR" sz="3200" dirty="0"/>
              <a:t>vi hrastova)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3905435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3AFA78-C968-4EB3-9644-3ACFB73DA766}"/>
              </a:ext>
            </a:extLst>
          </p:cNvPr>
          <p:cNvSpPr/>
          <p:nvPr/>
        </p:nvSpPr>
        <p:spPr>
          <a:xfrm>
            <a:off x="250825" y="671792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Acer</a:t>
            </a:r>
            <a:r>
              <a:rPr lang="hr-HR" b="1" i="1" dirty="0"/>
              <a:t> </a:t>
            </a:r>
            <a:r>
              <a:rPr lang="hr-HR" b="1" i="1" dirty="0" err="1"/>
              <a:t>campestre</a:t>
            </a:r>
            <a:r>
              <a:rPr lang="hr-HR" b="1" i="1" dirty="0"/>
              <a:t> </a:t>
            </a:r>
            <a:r>
              <a:rPr lang="hr-HR" b="1" dirty="0"/>
              <a:t>L. - klen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17410" name="Picture 2" descr="Acer campestre – Poljski javor, Javor, Klen | Biljke - sve o biljkama">
            <a:extLst>
              <a:ext uri="{FF2B5EF4-FFF2-40B4-BE49-F238E27FC236}">
                <a16:creationId xmlns:a16="http://schemas.microsoft.com/office/drawing/2014/main" id="{AB479252-794B-437A-9B48-ACB630D00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62054"/>
            <a:ext cx="8409152" cy="559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3EC2054-E4B9-4D0D-B4BB-EFDC59C1259B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8367D8A4-7C4C-44F3-BEA4-FD1759939F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5F889EDC-E33B-491B-844C-78CA08F4FC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73209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u</a:t>
            </a:r>
            <a:r>
              <a:rPr lang="hr-HR" sz="3200" dirty="0"/>
              <a:t> Hrvatskoj je šest autohtonih vrsta javora</a:t>
            </a:r>
          </a:p>
          <a:p>
            <a:r>
              <a:rPr lang="en-GB" sz="3200" dirty="0"/>
              <a:t>k</a:t>
            </a:r>
            <a:r>
              <a:rPr lang="hr-HR" sz="3200" dirty="0"/>
              <a:t>len je česta vrsta šuma hrasta kitnjaka u brežuljkastom pojasu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2223390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1AA2B-2D89-4A62-9C79-84FF1146A875}"/>
              </a:ext>
            </a:extLst>
          </p:cNvPr>
          <p:cNvSpPr/>
          <p:nvPr/>
        </p:nvSpPr>
        <p:spPr>
          <a:xfrm>
            <a:off x="179388" y="731889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Acer</a:t>
            </a:r>
            <a:r>
              <a:rPr lang="hr-HR" b="1" i="1" dirty="0"/>
              <a:t> </a:t>
            </a:r>
            <a:r>
              <a:rPr lang="hr-HR" b="1" i="1" dirty="0" err="1"/>
              <a:t>monspessulanum</a:t>
            </a:r>
            <a:r>
              <a:rPr lang="hr-HR" b="1" i="1" dirty="0"/>
              <a:t> </a:t>
            </a:r>
            <a:r>
              <a:rPr lang="hr-HR" b="1" dirty="0"/>
              <a:t>L. - </a:t>
            </a:r>
            <a:r>
              <a:rPr lang="hr-HR" b="1" dirty="0" err="1"/>
              <a:t>maklen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16388" name="Picture 4" descr="Graines Érable de Montpellier | Bonsai France">
            <a:extLst>
              <a:ext uri="{FF2B5EF4-FFF2-40B4-BE49-F238E27FC236}">
                <a16:creationId xmlns:a16="http://schemas.microsoft.com/office/drawing/2014/main" id="{82FEC4F9-6884-47B4-A555-7049D5237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43" y="1240478"/>
            <a:ext cx="4700967" cy="470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Acer monspessulanum - Trees and Shrubs Online">
            <a:extLst>
              <a:ext uri="{FF2B5EF4-FFF2-40B4-BE49-F238E27FC236}">
                <a16:creationId xmlns:a16="http://schemas.microsoft.com/office/drawing/2014/main" id="{9B8CA001-59C3-4281-937D-8E09AD0BC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031" y="1240478"/>
            <a:ext cx="3525726" cy="470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15CDBF5-8AA5-4F0A-8E08-C32970804BD2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9" name="Line 4">
              <a:extLst>
                <a:ext uri="{FF2B5EF4-FFF2-40B4-BE49-F238E27FC236}">
                  <a16:creationId xmlns:a16="http://schemas.microsoft.com/office/drawing/2014/main" id="{915E4AE3-F2CC-4824-9FC4-2905CF559A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256AF1D0-DCA2-4226-81D7-A8C24348C6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19034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m</a:t>
            </a:r>
            <a:r>
              <a:rPr lang="hr-HR" sz="3200" dirty="0"/>
              <a:t>aklen je submediteranska vrsta karakteristična za pojas medunčevih šuma</a:t>
            </a:r>
            <a:endParaRPr lang="en-GB" sz="3200" dirty="0"/>
          </a:p>
          <a:p>
            <a:r>
              <a:rPr lang="en-GB" sz="3200" dirty="0" err="1"/>
              <a:t>i</a:t>
            </a:r>
            <a:r>
              <a:rPr lang="hr-HR" sz="3200" dirty="0"/>
              <a:t>ma malene, na tri dijela razdijeljene listove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9561202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D9C194-7F7F-459B-8CB8-29F92BFC9D00}"/>
              </a:ext>
            </a:extLst>
          </p:cNvPr>
          <p:cNvSpPr/>
          <p:nvPr/>
        </p:nvSpPr>
        <p:spPr>
          <a:xfrm>
            <a:off x="251521" y="556606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Acer</a:t>
            </a:r>
            <a:r>
              <a:rPr lang="hr-HR" b="1" i="1" dirty="0"/>
              <a:t> </a:t>
            </a:r>
            <a:r>
              <a:rPr lang="hr-HR" b="1" i="1" dirty="0" err="1"/>
              <a:t>negundo</a:t>
            </a:r>
            <a:r>
              <a:rPr lang="hr-HR" b="1" i="1" dirty="0"/>
              <a:t> </a:t>
            </a:r>
            <a:r>
              <a:rPr lang="hr-HR" b="1" dirty="0"/>
              <a:t>L. - </a:t>
            </a:r>
            <a:r>
              <a:rPr lang="hr-HR" b="1" dirty="0" err="1"/>
              <a:t>negundovac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15362" name="Picture 2" descr="Acer negundo (ash-leaved maple, boxelder): Go Botany">
            <a:extLst>
              <a:ext uri="{FF2B5EF4-FFF2-40B4-BE49-F238E27FC236}">
                <a16:creationId xmlns:a16="http://schemas.microsoft.com/office/drawing/2014/main" id="{8928ED51-8C44-41E2-AF3D-276ECE762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49" y="1057807"/>
            <a:ext cx="7541886" cy="565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EA14BD6-2534-464F-B244-F27F883602A6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8" name="Line 4">
              <a:extLst>
                <a:ext uri="{FF2B5EF4-FFF2-40B4-BE49-F238E27FC236}">
                  <a16:creationId xmlns:a16="http://schemas.microsoft.com/office/drawing/2014/main" id="{7093BDB1-E97D-4624-92FB-4B096A8222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92E744D2-E519-4B29-A215-CDF0D1F494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06618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n</a:t>
            </a:r>
            <a:r>
              <a:rPr lang="hr-HR" sz="3200" dirty="0"/>
              <a:t>egundovac je alohtona invazivna sjevernoamerička vrsta javora </a:t>
            </a:r>
          </a:p>
          <a:p>
            <a:r>
              <a:rPr lang="en-GB" sz="3200" dirty="0"/>
              <a:t>u</a:t>
            </a:r>
            <a:r>
              <a:rPr lang="hr-HR" sz="3200" dirty="0"/>
              <a:t> Hrvatskoj je prvi put zabilježena početkom 20. st.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1859735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6D485F-FC8A-4AC3-B465-6F58C59C9DF5}"/>
              </a:ext>
            </a:extLst>
          </p:cNvPr>
          <p:cNvSpPr/>
          <p:nvPr/>
        </p:nvSpPr>
        <p:spPr>
          <a:xfrm>
            <a:off x="241246" y="669622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Acer</a:t>
            </a:r>
            <a:r>
              <a:rPr lang="hr-HR" b="1" i="1" dirty="0"/>
              <a:t> </a:t>
            </a:r>
            <a:r>
              <a:rPr lang="hr-HR" b="1" i="1" dirty="0" err="1"/>
              <a:t>obtusatum</a:t>
            </a:r>
            <a:r>
              <a:rPr lang="hr-HR" b="1" i="1" dirty="0"/>
              <a:t> </a:t>
            </a:r>
            <a:r>
              <a:rPr lang="hr-HR" b="1" dirty="0" err="1"/>
              <a:t>Willd</a:t>
            </a:r>
            <a:r>
              <a:rPr lang="hr-HR" b="1" dirty="0"/>
              <a:t>. – javor </a:t>
            </a:r>
            <a:r>
              <a:rPr lang="hr-HR" b="1" dirty="0" err="1"/>
              <a:t>gluhač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14338" name="Picture 2" descr="Acer opalus Mill. subsp. obtusatum (Waldst. &amp; Kit. ex Willd.) Gams ...">
            <a:extLst>
              <a:ext uri="{FF2B5EF4-FFF2-40B4-BE49-F238E27FC236}">
                <a16:creationId xmlns:a16="http://schemas.microsoft.com/office/drawing/2014/main" id="{B4DB9007-E744-497E-B3D9-2AD244DEA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2" y="1149493"/>
            <a:ext cx="4736308" cy="455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Javorac — Vikipedija, slobodna enciklopedija">
            <a:extLst>
              <a:ext uri="{FF2B5EF4-FFF2-40B4-BE49-F238E27FC236}">
                <a16:creationId xmlns:a16="http://schemas.microsoft.com/office/drawing/2014/main" id="{79B26FBD-4ED1-4AB8-9B5C-99BBEEFA2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409" y="1149493"/>
            <a:ext cx="3419259" cy="455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35F2F36-BFDF-466F-AE0C-29BB04ACAB47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9" name="Line 4">
              <a:extLst>
                <a:ext uri="{FF2B5EF4-FFF2-40B4-BE49-F238E27FC236}">
                  <a16:creationId xmlns:a16="http://schemas.microsoft.com/office/drawing/2014/main" id="{1DF8EABB-C7D1-4075-86C1-96C25744B2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B212D76A-3170-434A-918F-628F1E8461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79622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j</a:t>
            </a:r>
            <a:r>
              <a:rPr lang="hr-HR" sz="3200" dirty="0"/>
              <a:t>avor gluhač karakteristična je vrsta termofilnih šuma crnog graba i primorskih bukovih šuma</a:t>
            </a:r>
          </a:p>
          <a:p>
            <a:r>
              <a:rPr lang="en-GB" sz="3200" dirty="0"/>
              <a:t>o</a:t>
            </a:r>
            <a:r>
              <a:rPr lang="hr-HR" sz="3200" dirty="0"/>
              <a:t>d svih vrsta javora u Hrvatskoj, ovaj ima najmanje urezane listove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9632818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32578E-1227-4D4D-A3BE-A2C760F435BD}"/>
              </a:ext>
            </a:extLst>
          </p:cNvPr>
          <p:cNvSpPr/>
          <p:nvPr/>
        </p:nvSpPr>
        <p:spPr>
          <a:xfrm>
            <a:off x="241247" y="587429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Acer</a:t>
            </a:r>
            <a:r>
              <a:rPr lang="hr-HR" b="1" i="1" dirty="0"/>
              <a:t> </a:t>
            </a:r>
            <a:r>
              <a:rPr lang="hr-HR" b="1" i="1" dirty="0" err="1"/>
              <a:t>platanoides</a:t>
            </a:r>
            <a:r>
              <a:rPr lang="hr-HR" b="1" i="1" dirty="0"/>
              <a:t> </a:t>
            </a:r>
            <a:r>
              <a:rPr lang="hr-HR" b="1" dirty="0"/>
              <a:t>L. – javor mliječ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21506" name="Picture 2" descr="Javor mliječ (Acer platanoides)">
            <a:extLst>
              <a:ext uri="{FF2B5EF4-FFF2-40B4-BE49-F238E27FC236}">
                <a16:creationId xmlns:a16="http://schemas.microsoft.com/office/drawing/2014/main" id="{2054BD0A-D1E1-4C7B-91F2-449F3410F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03" y="1115181"/>
            <a:ext cx="7586194" cy="568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D87E32C-CB4D-40B9-B62E-E6A907B135DA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8" name="Line 4">
              <a:extLst>
                <a:ext uri="{FF2B5EF4-FFF2-40B4-BE49-F238E27FC236}">
                  <a16:creationId xmlns:a16="http://schemas.microsoft.com/office/drawing/2014/main" id="{C350B780-DB54-4BF4-B4A5-3F28721B85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A7E538FB-17FE-474F-9650-82965CDEF4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8684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u</a:t>
            </a:r>
            <a:r>
              <a:rPr lang="hr-HR" sz="3200" dirty="0"/>
              <a:t> hrvatskoj flori postoji 39 četinjača (podrazred </a:t>
            </a:r>
            <a:r>
              <a:rPr lang="hr-HR" sz="3200" i="1" dirty="0"/>
              <a:t>Pinidae</a:t>
            </a:r>
            <a:r>
              <a:rPr lang="hr-HR" sz="3200" dirty="0"/>
              <a:t>), od kojih su 22 svojte autohtone</a:t>
            </a:r>
          </a:p>
          <a:p>
            <a:r>
              <a:rPr lang="en-GB" sz="3200" dirty="0"/>
              <a:t>j</a:t>
            </a:r>
            <a:r>
              <a:rPr lang="hr-HR" sz="3200" dirty="0"/>
              <a:t>ela je autohtona vrsta i jedini predstavnik roda u našoj flori, koja raste u gorskom pojasu naših planina, u mješovitim šumama bukve i jele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8960690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j</a:t>
            </a:r>
            <a:r>
              <a:rPr lang="hr-HR" sz="3200" dirty="0"/>
              <a:t>avor mliječ raste u širokom spektru kitnjakovih i bukovih šumskih zajednica</a:t>
            </a:r>
          </a:p>
          <a:p>
            <a:r>
              <a:rPr lang="en-GB" sz="3200" dirty="0"/>
              <a:t>k</a:t>
            </a:r>
            <a:r>
              <a:rPr lang="hr-HR" sz="3200" dirty="0"/>
              <a:t>ako mu ime govori, oblik lista podsjeća na listove platane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8998406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55C0FF-5E0F-482C-99E1-6965AEC5D964}"/>
              </a:ext>
            </a:extLst>
          </p:cNvPr>
          <p:cNvSpPr/>
          <p:nvPr/>
        </p:nvSpPr>
        <p:spPr>
          <a:xfrm>
            <a:off x="179388" y="675444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Acer</a:t>
            </a:r>
            <a:r>
              <a:rPr lang="hr-HR" b="1" i="1" dirty="0"/>
              <a:t> </a:t>
            </a:r>
            <a:r>
              <a:rPr lang="hr-HR" b="1" i="1" dirty="0" err="1"/>
              <a:t>pseudoplatanus</a:t>
            </a:r>
            <a:r>
              <a:rPr lang="hr-HR" b="1" i="1" dirty="0"/>
              <a:t> </a:t>
            </a:r>
            <a:r>
              <a:rPr lang="hr-HR" b="1" dirty="0"/>
              <a:t>L. – gorski javor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20482" name="Picture 2" descr="Acer pseudoplatanus - EUFORGEN European forest genetic resources ...">
            <a:extLst>
              <a:ext uri="{FF2B5EF4-FFF2-40B4-BE49-F238E27FC236}">
                <a16:creationId xmlns:a16="http://schemas.microsoft.com/office/drawing/2014/main" id="{46E9D188-3D1D-4780-AF4C-D4C78F544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1059400"/>
            <a:ext cx="6900531" cy="575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C11B173-5567-406A-B71A-7C9E8AE8C3D9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642AD057-7970-40B5-91FA-0B25FC7D6A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0A365CA0-AD44-4405-8FF9-AFA32B680C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00020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</a:t>
            </a:r>
            <a:r>
              <a:rPr lang="hr-HR" sz="3200" dirty="0"/>
              <a:t>lična mu je vrsta gorski javor, koji dolazi i u istim šumskim zajednicama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309019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1610DC-6434-48A2-B663-2E745F61D4DD}"/>
              </a:ext>
            </a:extLst>
          </p:cNvPr>
          <p:cNvSpPr/>
          <p:nvPr/>
        </p:nvSpPr>
        <p:spPr>
          <a:xfrm>
            <a:off x="179388" y="786642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Acer</a:t>
            </a:r>
            <a:r>
              <a:rPr lang="hr-HR" b="1" i="1" dirty="0"/>
              <a:t> </a:t>
            </a:r>
            <a:r>
              <a:rPr lang="hr-HR" b="1" i="1" dirty="0" err="1"/>
              <a:t>tataricum</a:t>
            </a:r>
            <a:r>
              <a:rPr lang="hr-HR" b="1" i="1" dirty="0"/>
              <a:t> </a:t>
            </a:r>
            <a:r>
              <a:rPr lang="hr-HR" b="1" dirty="0"/>
              <a:t>L. – javor </a:t>
            </a:r>
            <a:r>
              <a:rPr lang="hr-HR" b="1" dirty="0" err="1"/>
              <a:t>žestilj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19458" name="Picture 2" descr="Acer tataricum">
            <a:extLst>
              <a:ext uri="{FF2B5EF4-FFF2-40B4-BE49-F238E27FC236}">
                <a16:creationId xmlns:a16="http://schemas.microsoft.com/office/drawing/2014/main" id="{B872BC58-FC59-493B-AABA-59D162003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0645"/>
            <a:ext cx="4116629" cy="617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Acer tataricum - native to Asia. Can be invasive.">
            <a:extLst>
              <a:ext uri="{FF2B5EF4-FFF2-40B4-BE49-F238E27FC236}">
                <a16:creationId xmlns:a16="http://schemas.microsoft.com/office/drawing/2014/main" id="{0C2E789D-6E42-4BBA-B7F5-397A962265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1"/>
          <a:stretch/>
        </p:blipFill>
        <p:spPr bwMode="auto">
          <a:xfrm>
            <a:off x="455371" y="1439966"/>
            <a:ext cx="3732650" cy="533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6BA5F2C-F744-47AF-9931-B038DD895CC0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6" name="Line 4">
              <a:extLst>
                <a:ext uri="{FF2B5EF4-FFF2-40B4-BE49-F238E27FC236}">
                  <a16:creationId xmlns:a16="http://schemas.microsoft.com/office/drawing/2014/main" id="{83797975-F0CA-45F7-A135-D50C8D0829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BEEFEADE-1846-49FE-9E6E-DFD0CC70C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63895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j</a:t>
            </a:r>
            <a:r>
              <a:rPr lang="hr-HR" sz="3200" dirty="0"/>
              <a:t>avor žestilj jedini u nas ima cjelovite, slabo urezane listove i karakterističan je za vlažne šume u Istočnoj Hrvatskoj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427316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DBF7AB-8460-4897-8C0B-7ADE488CB4FD}"/>
              </a:ext>
            </a:extLst>
          </p:cNvPr>
          <p:cNvSpPr/>
          <p:nvPr/>
        </p:nvSpPr>
        <p:spPr>
          <a:xfrm>
            <a:off x="179388" y="570039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Alnus</a:t>
            </a:r>
            <a:r>
              <a:rPr lang="hr-HR" b="1" i="1" dirty="0"/>
              <a:t> </a:t>
            </a:r>
            <a:r>
              <a:rPr lang="hr-HR" b="1" i="1" dirty="0" err="1"/>
              <a:t>glutinosa</a:t>
            </a:r>
            <a:r>
              <a:rPr lang="hr-HR" b="1" i="1" dirty="0"/>
              <a:t> </a:t>
            </a:r>
            <a:r>
              <a:rPr lang="hr-HR" b="1" dirty="0"/>
              <a:t>(L.) </a:t>
            </a:r>
            <a:r>
              <a:rPr lang="hr-HR" b="1" dirty="0" err="1"/>
              <a:t>Gaertn</a:t>
            </a:r>
            <a:r>
              <a:rPr lang="hr-HR" b="1" dirty="0"/>
              <a:t>. – crna joha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18434" name="Picture 2" descr="Alnus glutinosa - (L.) Gaertn.">
            <a:extLst>
              <a:ext uri="{FF2B5EF4-FFF2-40B4-BE49-F238E27FC236}">
                <a16:creationId xmlns:a16="http://schemas.microsoft.com/office/drawing/2014/main" id="{7DCF51CC-701D-4B41-B1E1-F5E89D275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8" y="964270"/>
            <a:ext cx="4329155" cy="288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Alnus glutinosa (L.) Gaertn. | Plants of the World Online | Kew ...">
            <a:extLst>
              <a:ext uri="{FF2B5EF4-FFF2-40B4-BE49-F238E27FC236}">
                <a16:creationId xmlns:a16="http://schemas.microsoft.com/office/drawing/2014/main" id="{6005F70E-A144-4189-89B3-DEE7DC79F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035" y="964270"/>
            <a:ext cx="3855551" cy="288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rna joha (Alnus glutinosa)">
            <a:extLst>
              <a:ext uri="{FF2B5EF4-FFF2-40B4-BE49-F238E27FC236}">
                <a16:creationId xmlns:a16="http://schemas.microsoft.com/office/drawing/2014/main" id="{084EFFD3-C53D-42B0-ADF3-1A2B9F164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8" y="3915621"/>
            <a:ext cx="4329154" cy="28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Alnus glutinosa (L.) Gaertn., 1790 | Wonders at our feet">
            <a:extLst>
              <a:ext uri="{FF2B5EF4-FFF2-40B4-BE49-F238E27FC236}">
                <a16:creationId xmlns:a16="http://schemas.microsoft.com/office/drawing/2014/main" id="{99F7E8A8-12CC-46E7-B76D-4FEBF16BF8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" t="7856" r="17281" b="4616"/>
          <a:stretch/>
        </p:blipFill>
        <p:spPr bwMode="auto">
          <a:xfrm>
            <a:off x="4941100" y="3915620"/>
            <a:ext cx="3855551" cy="288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2B791D7-C27D-4176-80A7-44BBD6F9D65D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8" name="Line 4">
              <a:extLst>
                <a:ext uri="{FF2B5EF4-FFF2-40B4-BE49-F238E27FC236}">
                  <a16:creationId xmlns:a16="http://schemas.microsoft.com/office/drawing/2014/main" id="{31694524-8C41-4719-A664-94BD24A944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40A88359-C6F7-451E-82C7-23CE028674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84810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c</a:t>
            </a:r>
            <a:r>
              <a:rPr lang="hr-HR" sz="3200" dirty="0"/>
              <a:t>rna joha je tipična vrsta vlažnih, poplavnih područja u riječnim nizinama </a:t>
            </a:r>
          </a:p>
          <a:p>
            <a:r>
              <a:rPr lang="en-GB" sz="3200" dirty="0"/>
              <a:t>p</a:t>
            </a:r>
            <a:r>
              <a:rPr lang="hr-HR" sz="3200" dirty="0"/>
              <a:t>odnosi dugotrajno vlažna i kisikom siromašna tla</a:t>
            </a:r>
          </a:p>
          <a:p>
            <a:r>
              <a:rPr lang="en-GB" sz="3200" dirty="0"/>
              <a:t>o</a:t>
            </a:r>
            <a:r>
              <a:rPr lang="hr-HR" sz="3200" dirty="0"/>
              <a:t>sim crne johe, u Hrvatskoj rastu još dvije, </a:t>
            </a:r>
            <a:r>
              <a:rPr lang="en-GB" sz="3200" dirty="0" err="1"/>
              <a:t>obje</a:t>
            </a:r>
            <a:r>
              <a:rPr lang="hr-HR" sz="3200" dirty="0"/>
              <a:t> rijetke vrste – bijela joha (</a:t>
            </a:r>
            <a:r>
              <a:rPr lang="hr-HR" sz="3200" i="1" dirty="0"/>
              <a:t>Alnus incana</a:t>
            </a:r>
            <a:r>
              <a:rPr lang="hr-HR" sz="3200" dirty="0"/>
              <a:t>) i zelena joha (</a:t>
            </a:r>
            <a:r>
              <a:rPr lang="hr-HR" sz="3200" i="1" dirty="0"/>
              <a:t>Alnus viridis</a:t>
            </a:r>
            <a:r>
              <a:rPr lang="hr-HR" sz="3200" dirty="0"/>
              <a:t>)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9756515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D79342-430E-4F2C-AADE-91E4C6E91E29}"/>
              </a:ext>
            </a:extLst>
          </p:cNvPr>
          <p:cNvSpPr/>
          <p:nvPr/>
        </p:nvSpPr>
        <p:spPr>
          <a:xfrm>
            <a:off x="179388" y="639247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/>
              <a:t>Betula </a:t>
            </a:r>
            <a:r>
              <a:rPr lang="hr-HR" b="1" i="1" dirty="0" err="1"/>
              <a:t>pendula</a:t>
            </a:r>
            <a:r>
              <a:rPr lang="hr-HR" b="1" i="1" dirty="0"/>
              <a:t> </a:t>
            </a:r>
            <a:r>
              <a:rPr lang="hr-HR" b="1" dirty="0"/>
              <a:t>Roth – obična breza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22530" name="Picture 2" descr="Betula - silver birch Australian Plants Online">
            <a:extLst>
              <a:ext uri="{FF2B5EF4-FFF2-40B4-BE49-F238E27FC236}">
                <a16:creationId xmlns:a16="http://schemas.microsoft.com/office/drawing/2014/main" id="{A180D95E-40BE-487D-B69C-551DA906A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88" y="1029268"/>
            <a:ext cx="5175590" cy="517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Species information">
            <a:extLst>
              <a:ext uri="{FF2B5EF4-FFF2-40B4-BE49-F238E27FC236}">
                <a16:creationId xmlns:a16="http://schemas.microsoft.com/office/drawing/2014/main" id="{46D55E6B-2B4E-4E1A-8120-496C888B2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" r="3948" b="3953"/>
          <a:stretch/>
        </p:blipFill>
        <p:spPr bwMode="auto">
          <a:xfrm>
            <a:off x="5687160" y="1029268"/>
            <a:ext cx="3263945" cy="517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41CE969-178D-4870-B211-82A83E079799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6" name="Line 4">
              <a:extLst>
                <a:ext uri="{FF2B5EF4-FFF2-40B4-BE49-F238E27FC236}">
                  <a16:creationId xmlns:a16="http://schemas.microsoft.com/office/drawing/2014/main" id="{DBE0AD1A-A3B1-4E4B-9273-29193DB2D9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220C9F3B-C2D6-4C32-8DFC-A9B239537E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59637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o</a:t>
            </a:r>
            <a:r>
              <a:rPr lang="hr-HR" sz="3200" dirty="0"/>
              <a:t>bična breza ne čini neki zaseban vegetacijski pojas, ali je česta u bukovim i kitnjakovim šumama</a:t>
            </a:r>
          </a:p>
          <a:p>
            <a:r>
              <a:rPr lang="en-GB" sz="3200" dirty="0"/>
              <a:t>r</a:t>
            </a:r>
            <a:r>
              <a:rPr lang="hr-HR" sz="3200" dirty="0"/>
              <a:t>adi se o </a:t>
            </a:r>
            <a:r>
              <a:rPr lang="en-GB" sz="3200" dirty="0" err="1"/>
              <a:t>heliofilnoj</a:t>
            </a:r>
            <a:r>
              <a:rPr lang="hr-HR" sz="3200" dirty="0"/>
              <a:t> vrsti, pa obrasta šumske čistine, izvale ili rubove šuma, a često sudjeluje u sukcesiji acidofilnih travnjaka i bujadnica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5674840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388" y="639247"/>
            <a:ext cx="4252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1" dirty="0"/>
              <a:t>Betula </a:t>
            </a:r>
            <a:r>
              <a:rPr lang="hr-HR" b="1" i="1" dirty="0" err="1"/>
              <a:t>pubescens</a:t>
            </a:r>
            <a:r>
              <a:rPr lang="hr-HR" b="1" i="1" dirty="0"/>
              <a:t> </a:t>
            </a:r>
            <a:r>
              <a:rPr lang="hr-HR" b="1" dirty="0" err="1"/>
              <a:t>Ehrh</a:t>
            </a:r>
            <a:r>
              <a:rPr lang="hr-HR" b="1" i="1" dirty="0"/>
              <a:t>. </a:t>
            </a:r>
            <a:r>
              <a:rPr lang="hr-HR" b="1" dirty="0">
                <a:solidFill>
                  <a:srgbClr val="FF0000"/>
                </a:solidFill>
              </a:rPr>
              <a:t>(CR) </a:t>
            </a:r>
            <a:r>
              <a:rPr lang="hr-HR" b="1" dirty="0"/>
              <a:t>– </a:t>
            </a:r>
            <a:r>
              <a:rPr lang="hr-HR" b="1" dirty="0" err="1"/>
              <a:t>cretna</a:t>
            </a:r>
            <a:r>
              <a:rPr lang="hr-HR" b="1" dirty="0"/>
              <a:t> breza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056E7DB-892E-4BE6-9390-14CB003E6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8696" y="1096964"/>
            <a:ext cx="5588226" cy="24833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D7FD3B-D665-4932-B3EA-518EFD650D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911" y="3668701"/>
            <a:ext cx="4009895" cy="30074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464D43-C177-49DA-8D9B-E4F76C2D76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78" y="1601376"/>
            <a:ext cx="2775065" cy="41593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5532422-9BCA-447C-B014-F8EE67D4E567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9" name="Line 4">
              <a:extLst>
                <a:ext uri="{FF2B5EF4-FFF2-40B4-BE49-F238E27FC236}">
                  <a16:creationId xmlns:a16="http://schemas.microsoft.com/office/drawing/2014/main" id="{ABB45A78-F1D5-4E42-8745-E8CDD3D0DA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8898AE8E-63F4-47FD-94EC-D0AEE75058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6178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388" y="639322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err="1"/>
              <a:t>Picea</a:t>
            </a:r>
            <a:r>
              <a:rPr lang="en-US" b="1" i="1" dirty="0"/>
              <a:t> </a:t>
            </a:r>
            <a:r>
              <a:rPr lang="en-US" b="1" i="1" dirty="0" err="1"/>
              <a:t>abies</a:t>
            </a:r>
            <a:r>
              <a:rPr lang="en-US" b="1" i="1" dirty="0"/>
              <a:t> </a:t>
            </a:r>
            <a:r>
              <a:rPr lang="en-US" b="1" dirty="0"/>
              <a:t>(L.) H. Karst.</a:t>
            </a:r>
            <a:r>
              <a:rPr lang="hr-HR" b="1" dirty="0"/>
              <a:t> - smreka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Species - Norway Spruce (Picea abies (L.) H. Karst.)">
            <a:extLst>
              <a:ext uri="{FF2B5EF4-FFF2-40B4-BE49-F238E27FC236}">
                <a16:creationId xmlns:a16="http://schemas.microsoft.com/office/drawing/2014/main" id="{14EA9154-9B64-415E-8826-CB72241E6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194" y="547689"/>
            <a:ext cx="4124326" cy="619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orway Spruce (picea abies)">
            <a:extLst>
              <a:ext uri="{FF2B5EF4-FFF2-40B4-BE49-F238E27FC236}">
                <a16:creationId xmlns:a16="http://schemas.microsoft.com/office/drawing/2014/main" id="{022F82F1-AF10-40D4-8F1D-44B68D5CA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008654"/>
            <a:ext cx="4124325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5E80437-3342-4589-B03A-B3C68C625A5E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9" name="Line 4">
              <a:extLst>
                <a:ext uri="{FF2B5EF4-FFF2-40B4-BE49-F238E27FC236}">
                  <a16:creationId xmlns:a16="http://schemas.microsoft.com/office/drawing/2014/main" id="{1DE4CCFD-4CD4-4128-A5C0-7B61ED6D89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D230B6FF-A1CC-4461-8F92-EEF37AACCB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55395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c</a:t>
            </a:r>
            <a:r>
              <a:rPr lang="hr-HR" sz="3200" dirty="0"/>
              <a:t>retna breza kod nas raste samo na dva nalazišta – veća populacija na cretu Đon Močvar i svega nekoliko stabala na lokalitetu Ludvić potok kod Samobora</a:t>
            </a:r>
          </a:p>
          <a:p>
            <a:r>
              <a:rPr lang="en-GB" sz="3200" dirty="0"/>
              <a:t>o</a:t>
            </a:r>
            <a:r>
              <a:rPr lang="hr-HR" sz="3200" dirty="0"/>
              <a:t>d obične breze (</a:t>
            </a:r>
            <a:r>
              <a:rPr lang="hr-HR" sz="3200" i="1" dirty="0"/>
              <a:t>B. pendula</a:t>
            </a:r>
            <a:r>
              <a:rPr lang="hr-HR" sz="3200" dirty="0"/>
              <a:t>) se razlikuje prvenstveno po dlakavim listovima</a:t>
            </a:r>
            <a:endParaRPr lang="en-GB" sz="3200" dirty="0"/>
          </a:p>
          <a:p>
            <a:r>
              <a:rPr lang="en-GB" sz="3200" dirty="0"/>
              <a:t>a</a:t>
            </a:r>
            <a:r>
              <a:rPr lang="hr-HR" sz="3200" dirty="0"/>
              <a:t>real vrste je sjevernjački</a:t>
            </a:r>
            <a:r>
              <a:rPr lang="en-GB" sz="3200" dirty="0"/>
              <a:t> (</a:t>
            </a:r>
            <a:r>
              <a:rPr lang="en-GB" sz="3200" dirty="0" err="1"/>
              <a:t>borealni</a:t>
            </a:r>
            <a:r>
              <a:rPr lang="en-GB" sz="3200" dirty="0"/>
              <a:t>)</a:t>
            </a:r>
            <a:r>
              <a:rPr lang="hr-HR" sz="3200" dirty="0"/>
              <a:t>, kod nas je na južnom rubu rasprostranjenosti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794445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158607-5C75-4174-98D5-2BD57798BDF7}"/>
              </a:ext>
            </a:extLst>
          </p:cNvPr>
          <p:cNvSpPr/>
          <p:nvPr/>
        </p:nvSpPr>
        <p:spPr>
          <a:xfrm>
            <a:off x="179388" y="699146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Carpinus</a:t>
            </a:r>
            <a:r>
              <a:rPr lang="hr-HR" b="1" i="1" dirty="0"/>
              <a:t> </a:t>
            </a:r>
            <a:r>
              <a:rPr lang="hr-HR" b="1" i="1" dirty="0" err="1"/>
              <a:t>betulus</a:t>
            </a:r>
            <a:r>
              <a:rPr lang="hr-HR" b="1" i="1" dirty="0"/>
              <a:t> </a:t>
            </a:r>
            <a:r>
              <a:rPr lang="hr-HR" b="1" dirty="0"/>
              <a:t>L. – obični grab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25602" name="Picture 2" descr="Carpinus betulus L. 1753 (BETULACEAE) | Arbol caducifolio de… | Flickr">
            <a:extLst>
              <a:ext uri="{FF2B5EF4-FFF2-40B4-BE49-F238E27FC236}">
                <a16:creationId xmlns:a16="http://schemas.microsoft.com/office/drawing/2014/main" id="{17EB2C36-0AB8-418B-95B9-4ED05FE90F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"/>
          <a:stretch/>
        </p:blipFill>
        <p:spPr bwMode="auto">
          <a:xfrm>
            <a:off x="904127" y="1218349"/>
            <a:ext cx="7561430" cy="550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F4CF174-DE75-4366-B22B-3F540F9AD2D0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47C00D85-0B8E-4A5B-B5D6-D547C7407E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BE2C06A7-BF68-48BD-A4A0-3A0296B93F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9765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o</a:t>
            </a:r>
            <a:r>
              <a:rPr lang="hr-HR" sz="3200" dirty="0"/>
              <a:t>bični grab česta je vrsta naših kontinentalnih šuma</a:t>
            </a:r>
          </a:p>
          <a:p>
            <a:r>
              <a:rPr lang="en-GB" sz="3200" dirty="0"/>
              <a:t>d</a:t>
            </a:r>
            <a:r>
              <a:rPr lang="hr-HR" sz="3200" dirty="0"/>
              <a:t>ominira u šumama lužnjaka i običnog graba u nizinskom, te šumama kitnjaka i običnog graba u brežuljkastom pojasu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5746333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885D36-3365-4F35-858C-421562713963}"/>
              </a:ext>
            </a:extLst>
          </p:cNvPr>
          <p:cNvSpPr/>
          <p:nvPr/>
        </p:nvSpPr>
        <p:spPr>
          <a:xfrm>
            <a:off x="179388" y="597627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Carpinus</a:t>
            </a:r>
            <a:r>
              <a:rPr lang="hr-HR" b="1" i="1" dirty="0"/>
              <a:t> </a:t>
            </a:r>
            <a:r>
              <a:rPr lang="hr-HR" b="1" i="1" dirty="0" err="1"/>
              <a:t>orientalis</a:t>
            </a:r>
            <a:r>
              <a:rPr lang="hr-HR" b="1" i="1" dirty="0"/>
              <a:t> </a:t>
            </a:r>
            <a:r>
              <a:rPr lang="hr-HR" b="1" dirty="0"/>
              <a:t>Mill. – bijeli grab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24578" name="Picture 2" descr="Nature photography by Dragisa Savic">
            <a:extLst>
              <a:ext uri="{FF2B5EF4-FFF2-40B4-BE49-F238E27FC236}">
                <a16:creationId xmlns:a16="http://schemas.microsoft.com/office/drawing/2014/main" id="{8947A08F-C113-4E64-8F89-2FF42D01C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05" y="1000290"/>
            <a:ext cx="7714389" cy="578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8DF322F-4F2B-40BF-BEFA-AD5058B353DD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78A339CB-75CE-456D-81C5-E2A65692CC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384298DC-3D04-4908-997B-E55A898268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13046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b</a:t>
            </a:r>
            <a:r>
              <a:rPr lang="hr-HR" sz="3200" dirty="0"/>
              <a:t>ijeli grab je submediteranska vrsta karakteristična za brežuljkasti pojas u submediteranu (šume hrasta medunca)</a:t>
            </a:r>
          </a:p>
          <a:p>
            <a:r>
              <a:rPr lang="en-GB" sz="3200" dirty="0"/>
              <a:t>t</a:t>
            </a:r>
            <a:r>
              <a:rPr lang="hr-HR" sz="3200" dirty="0"/>
              <a:t>ermofilniji je od crnog graba, pa dolazi na nižim nadmorskim visinama</a:t>
            </a:r>
          </a:p>
          <a:p>
            <a:pPr marL="0" indent="0">
              <a:buNone/>
            </a:pP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26966427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CDEAF3-8570-4EDD-BD55-C41CA16D3ADE}"/>
              </a:ext>
            </a:extLst>
          </p:cNvPr>
          <p:cNvSpPr/>
          <p:nvPr/>
        </p:nvSpPr>
        <p:spPr>
          <a:xfrm>
            <a:off x="179388" y="721502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Ostrya</a:t>
            </a:r>
            <a:r>
              <a:rPr lang="hr-HR" b="1" i="1" dirty="0"/>
              <a:t> </a:t>
            </a:r>
            <a:r>
              <a:rPr lang="hr-HR" b="1" i="1" dirty="0" err="1"/>
              <a:t>carpinifolia</a:t>
            </a:r>
            <a:r>
              <a:rPr lang="hr-HR" b="1" i="1" dirty="0"/>
              <a:t> </a:t>
            </a:r>
            <a:r>
              <a:rPr lang="hr-HR" b="1" dirty="0" err="1"/>
              <a:t>Scop</a:t>
            </a:r>
            <a:r>
              <a:rPr lang="hr-HR" b="1" dirty="0"/>
              <a:t>. – crni grab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23554" name="Picture 2" descr="Ostrya carpinifolia: Sistematica, Etimologia, Habitat, Descrizione ...">
            <a:extLst>
              <a:ext uri="{FF2B5EF4-FFF2-40B4-BE49-F238E27FC236}">
                <a16:creationId xmlns:a16="http://schemas.microsoft.com/office/drawing/2014/main" id="{123D98A6-5529-4B74-96C9-C0BD743D9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13" y="1309687"/>
            <a:ext cx="8246624" cy="458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5F2E679-5258-478C-AE76-DB6382A288BC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12C00002-F11C-4608-9792-6F5473AB17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103DBCF8-B9BD-4C99-9C2C-322483F55F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10312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68108"/>
            <a:ext cx="7886700" cy="5121784"/>
          </a:xfrm>
        </p:spPr>
        <p:txBody>
          <a:bodyPr>
            <a:noAutofit/>
          </a:bodyPr>
          <a:lstStyle/>
          <a:p>
            <a:r>
              <a:rPr lang="en-GB" sz="3200" dirty="0"/>
              <a:t>c</a:t>
            </a:r>
            <a:r>
              <a:rPr lang="hr-HR" sz="3200" dirty="0"/>
              <a:t>rni grab je izdvojen u zaseban rod</a:t>
            </a:r>
            <a:endParaRPr lang="en-GB" sz="3200" dirty="0"/>
          </a:p>
          <a:p>
            <a:r>
              <a:rPr lang="en-GB" sz="3200" dirty="0"/>
              <a:t>t</a:t>
            </a:r>
            <a:r>
              <a:rPr lang="hr-HR" sz="3200" dirty="0"/>
              <a:t>akođer dolazi u pojasu hrasta medunca, ali na višim nadmorskim visinama u odnosu na bijeli grab</a:t>
            </a:r>
          </a:p>
          <a:p>
            <a:r>
              <a:rPr lang="en-GB" sz="3200" dirty="0"/>
              <a:t>n</a:t>
            </a:r>
            <a:r>
              <a:rPr lang="hr-HR" sz="3200" dirty="0"/>
              <a:t>a sjevernom Jadranu se spušta i do mora na mjestima pod velikim utjecajem bure</a:t>
            </a:r>
            <a:endParaRPr lang="en-GB" sz="3200" dirty="0"/>
          </a:p>
          <a:p>
            <a:r>
              <a:rPr lang="en-GB" sz="3200" dirty="0"/>
              <a:t>r</a:t>
            </a:r>
            <a:r>
              <a:rPr lang="hr-HR" sz="3200" dirty="0"/>
              <a:t>aste i u ekstrazonalnim šumamam medunca i crnog graba na termofilnim položajima naših kontinetalnih planina (Medvendica, Žumberačko i Samoborsko gorje)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5161937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3F95F4-5BF1-44AA-86FE-AE2B435E176F}"/>
              </a:ext>
            </a:extLst>
          </p:cNvPr>
          <p:cNvSpPr/>
          <p:nvPr/>
        </p:nvSpPr>
        <p:spPr>
          <a:xfrm>
            <a:off x="179388" y="583829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Quercus</a:t>
            </a:r>
            <a:r>
              <a:rPr lang="hr-HR" b="1" i="1" dirty="0"/>
              <a:t> </a:t>
            </a:r>
            <a:r>
              <a:rPr lang="hr-HR" b="1" i="1" dirty="0" err="1"/>
              <a:t>robur</a:t>
            </a:r>
            <a:r>
              <a:rPr lang="hr-HR" b="1" i="1" dirty="0"/>
              <a:t> </a:t>
            </a:r>
            <a:r>
              <a:rPr lang="hr-HR" b="1" dirty="0"/>
              <a:t>L. – hrast lužnjak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PARK PRIRODE LONJSKO POLJE Otkrijte neotkriveno uz jahanje konja i ...">
            <a:extLst>
              <a:ext uri="{FF2B5EF4-FFF2-40B4-BE49-F238E27FC236}">
                <a16:creationId xmlns:a16="http://schemas.microsoft.com/office/drawing/2014/main" id="{00916437-3EA3-425F-9353-FE52A1B89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86" y="3944983"/>
            <a:ext cx="4352523" cy="291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Opis i karakteristike hrasta lužnjaka">
            <a:extLst>
              <a:ext uri="{FF2B5EF4-FFF2-40B4-BE49-F238E27FC236}">
                <a16:creationId xmlns:a16="http://schemas.microsoft.com/office/drawing/2014/main" id="{3250F326-5907-4323-8634-B2393B04D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86" y="1054149"/>
            <a:ext cx="4352523" cy="278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87423C-66EC-43BE-AA50-E033AC18FA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311"/>
          <a:stretch/>
        </p:blipFill>
        <p:spPr>
          <a:xfrm>
            <a:off x="5108991" y="657547"/>
            <a:ext cx="3748223" cy="620045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3ABEB86-4D07-48E7-93DB-39FB1FB0C9B9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AFB89544-63E9-4957-9143-86E6FC29B6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89858C9B-2797-4CC4-8889-23A4654B91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30866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h</a:t>
            </a:r>
            <a:r>
              <a:rPr lang="hr-HR" sz="3200" dirty="0"/>
              <a:t>rast lužnjak je karakteristična vrsta naših slavonskih nizinskih poplavnih šuma</a:t>
            </a:r>
          </a:p>
          <a:p>
            <a:r>
              <a:rPr lang="en-GB" sz="3200" dirty="0"/>
              <a:t>s</a:t>
            </a:r>
            <a:r>
              <a:rPr lang="hr-HR" sz="3200" dirty="0"/>
              <a:t>toljećima je korišten za drvnu masu, pa su velike površine ovih šuma iskrčene</a:t>
            </a:r>
          </a:p>
          <a:p>
            <a:r>
              <a:rPr lang="en-GB" sz="3200" dirty="0"/>
              <a:t>n</a:t>
            </a:r>
            <a:r>
              <a:rPr lang="hr-HR" sz="3200" dirty="0"/>
              <a:t>ajveći kompleks lužnjakovih šuma u Hrvatskoj, ali i u Europi je Spačvanski kompleks, koji je vezan i uz lužnjakove šume u Bosni i Srbiji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1837495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DC3130-5F28-4A88-BD9B-8C1070500609}"/>
              </a:ext>
            </a:extLst>
          </p:cNvPr>
          <p:cNvSpPr/>
          <p:nvPr/>
        </p:nvSpPr>
        <p:spPr>
          <a:xfrm>
            <a:off x="179388" y="555221"/>
            <a:ext cx="3466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Quercus</a:t>
            </a:r>
            <a:r>
              <a:rPr lang="hr-HR" b="1" i="1" dirty="0"/>
              <a:t> </a:t>
            </a:r>
            <a:r>
              <a:rPr lang="hr-HR" b="1" i="1" dirty="0" err="1"/>
              <a:t>petraea</a:t>
            </a:r>
            <a:r>
              <a:rPr lang="hr-HR" b="1" i="1" dirty="0"/>
              <a:t> </a:t>
            </a:r>
            <a:r>
              <a:rPr lang="hr-HR" b="1" dirty="0"/>
              <a:t>(</a:t>
            </a:r>
            <a:r>
              <a:rPr lang="hr-HR" b="1" dirty="0" err="1"/>
              <a:t>Matt</a:t>
            </a:r>
            <a:r>
              <a:rPr lang="hr-HR" b="1" dirty="0"/>
              <a:t>.) </a:t>
            </a:r>
            <a:r>
              <a:rPr lang="hr-HR" b="1" dirty="0" err="1"/>
              <a:t>Liebl</a:t>
            </a:r>
            <a:r>
              <a:rPr lang="hr-HR" b="1" dirty="0"/>
              <a:t>. – hrast kitnjak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Hrast kitnjak – Wikipedija">
            <a:extLst>
              <a:ext uri="{FF2B5EF4-FFF2-40B4-BE49-F238E27FC236}">
                <a16:creationId xmlns:a16="http://schemas.microsoft.com/office/drawing/2014/main" id="{3C84E980-64BD-4A4E-8BA3-4BAD64417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883" y="626725"/>
            <a:ext cx="4880292" cy="623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Quercus petraea - EUFORGEN European forest genetic resources programme">
            <a:extLst>
              <a:ext uri="{FF2B5EF4-FFF2-40B4-BE49-F238E27FC236}">
                <a16:creationId xmlns:a16="http://schemas.microsoft.com/office/drawing/2014/main" id="{6AFCD8CA-89BB-4F11-8423-0800EABC8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7010"/>
            <a:ext cx="3276084" cy="273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Atlantic oak wood (Quercus petraea), Achduart, Coigach and Assynt ...">
            <a:extLst>
              <a:ext uri="{FF2B5EF4-FFF2-40B4-BE49-F238E27FC236}">
                <a16:creationId xmlns:a16="http://schemas.microsoft.com/office/drawing/2014/main" id="{6DF5B685-2E51-4EA0-AF4E-72611832E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130129"/>
            <a:ext cx="3276084" cy="217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FB8EF94-8C8C-4950-9F82-245A57CA294C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4E106F29-551F-440D-870B-CE358FA955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98B3410F-AEC7-4EEA-B7D5-BD2CDE3527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9985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06175"/>
            <a:ext cx="7886700" cy="5570788"/>
          </a:xfrm>
        </p:spPr>
        <p:txBody>
          <a:bodyPr>
            <a:normAutofit/>
          </a:bodyPr>
          <a:lstStyle/>
          <a:p>
            <a:r>
              <a:rPr lang="en-GB" sz="3200" dirty="0"/>
              <a:t>s</a:t>
            </a:r>
            <a:r>
              <a:rPr lang="hr-HR" sz="3200" dirty="0"/>
              <a:t>mreka je također jedina vrsta ovog roda u našoj flori (geografski joj je najbliža stenoendemična i reliktna vrsta Pančićeva omorika – </a:t>
            </a:r>
            <a:r>
              <a:rPr lang="hr-HR" sz="3200" i="1" dirty="0"/>
              <a:t>Picea omorika</a:t>
            </a:r>
            <a:r>
              <a:rPr lang="hr-HR" sz="3200" dirty="0"/>
              <a:t> iz Istočne Bosne)</a:t>
            </a:r>
          </a:p>
          <a:p>
            <a:r>
              <a:rPr lang="en-GB" sz="3200" dirty="0"/>
              <a:t>r</a:t>
            </a:r>
            <a:r>
              <a:rPr lang="hr-HR" sz="3200" dirty="0"/>
              <a:t>aste na višim nadmorskim visinama od jele, u pretplaninskom visinskom pojasu</a:t>
            </a:r>
          </a:p>
          <a:p>
            <a:r>
              <a:rPr lang="en-GB" sz="3200" dirty="0"/>
              <a:t>m</a:t>
            </a:r>
            <a:r>
              <a:rPr lang="hr-HR" sz="3200" dirty="0"/>
              <a:t>eđutim, smreke su se često sadile i na nižim nadmorskim visinama (pogotovo u srednjoj i zapadnoj Europi), pa se može steći dojam da ova vrsta raste prirodno  i u nižim pojasevim</a:t>
            </a:r>
            <a:r>
              <a:rPr lang="en-GB" sz="3200" dirty="0"/>
              <a:t>a</a:t>
            </a:r>
            <a:endParaRPr lang="hr-HR" sz="3200" dirty="0"/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2688132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h</a:t>
            </a:r>
            <a:r>
              <a:rPr lang="hr-HR" sz="3200" dirty="0"/>
              <a:t>rast kitnjak ne podnosi poplavnu vodu, pa raste na višim nadmorskim visinama, u brežuljkastom pojasu naše kontinentalne regije</a:t>
            </a:r>
          </a:p>
          <a:p>
            <a:r>
              <a:rPr lang="en-GB" sz="3200" dirty="0"/>
              <a:t>o</a:t>
            </a:r>
            <a:r>
              <a:rPr lang="hr-HR" sz="3200" dirty="0"/>
              <a:t>visno o podlozi (kisela/bazična) i ekspoziciji (termofilna/mezofilna), razlikujemo više</a:t>
            </a:r>
            <a:r>
              <a:rPr lang="en-GB" sz="3200" dirty="0"/>
              <a:t> </a:t>
            </a:r>
            <a:r>
              <a:rPr lang="en-GB" sz="3200" dirty="0" err="1"/>
              <a:t>šumskih</a:t>
            </a:r>
            <a:r>
              <a:rPr lang="hr-HR" sz="3200" dirty="0"/>
              <a:t> zajednica </a:t>
            </a:r>
            <a:r>
              <a:rPr lang="en-GB" sz="3200" dirty="0"/>
              <a:t>s </a:t>
            </a:r>
            <a:r>
              <a:rPr lang="hr-HR" sz="3200" dirty="0"/>
              <a:t>ov</a:t>
            </a:r>
            <a:r>
              <a:rPr lang="en-GB" sz="3200" dirty="0"/>
              <a:t>om</a:t>
            </a:r>
            <a:r>
              <a:rPr lang="hr-HR" sz="3200" dirty="0"/>
              <a:t> vrst</a:t>
            </a:r>
            <a:r>
              <a:rPr lang="en-GB" sz="3200" dirty="0"/>
              <a:t>om</a:t>
            </a:r>
            <a:endParaRPr lang="hr-HR" sz="3200" dirty="0"/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4661515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0EFE6F-E0F3-47E6-89B0-1585783D08F9}"/>
              </a:ext>
            </a:extLst>
          </p:cNvPr>
          <p:cNvSpPr/>
          <p:nvPr/>
        </p:nvSpPr>
        <p:spPr>
          <a:xfrm>
            <a:off x="179388" y="667407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Quercus</a:t>
            </a:r>
            <a:r>
              <a:rPr lang="hr-HR" b="1" i="1" dirty="0"/>
              <a:t> </a:t>
            </a:r>
            <a:r>
              <a:rPr lang="hr-HR" b="1" i="1" dirty="0" err="1"/>
              <a:t>pubescens</a:t>
            </a:r>
            <a:r>
              <a:rPr lang="hr-HR" b="1" i="1" dirty="0"/>
              <a:t> </a:t>
            </a:r>
            <a:r>
              <a:rPr lang="hr-HR" b="1" dirty="0" err="1"/>
              <a:t>Willd</a:t>
            </a:r>
            <a:r>
              <a:rPr lang="hr-HR" b="1" dirty="0"/>
              <a:t>. – hrast medunac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7172" name="Picture 4" descr="Quercus pubescens Willd. - Flora Vascolare della valle d'Aosta">
            <a:extLst>
              <a:ext uri="{FF2B5EF4-FFF2-40B4-BE49-F238E27FC236}">
                <a16:creationId xmlns:a16="http://schemas.microsoft.com/office/drawing/2014/main" id="{4FEA8585-BDB8-46ED-82C7-9EACAC4EA2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8"/>
          <a:stretch/>
        </p:blipFill>
        <p:spPr bwMode="auto">
          <a:xfrm>
            <a:off x="282429" y="4289530"/>
            <a:ext cx="4109521" cy="250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rast medunac (Quercus pubescens) | Pijani Tvor">
            <a:extLst>
              <a:ext uri="{FF2B5EF4-FFF2-40B4-BE49-F238E27FC236}">
                <a16:creationId xmlns:a16="http://schemas.microsoft.com/office/drawing/2014/main" id="{A748BCB3-23D7-444C-A32B-F9B2F1BB0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4870"/>
            <a:ext cx="4141125" cy="306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B7860D-06EA-4E6B-9297-1304E9ABDE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671"/>
          <a:stretch/>
        </p:blipFill>
        <p:spPr>
          <a:xfrm>
            <a:off x="4572000" y="1154870"/>
            <a:ext cx="4240490" cy="523982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1207490-DF63-4548-85EB-9F888559F21B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B59B0548-31BF-4A63-9E6A-9B173B713B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B2A84C2B-4752-403A-B2B0-776069DD8B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49205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h</a:t>
            </a:r>
            <a:r>
              <a:rPr lang="hr-HR" sz="3200" dirty="0"/>
              <a:t>rast medunac je karakteristična vrsta termofilnih submediteranskih šuma </a:t>
            </a:r>
          </a:p>
          <a:p>
            <a:r>
              <a:rPr lang="en-GB" sz="3200" dirty="0"/>
              <a:t>n</a:t>
            </a:r>
            <a:r>
              <a:rPr lang="hr-HR" sz="3200" dirty="0"/>
              <a:t>ažalost, većina ovih šuma je u prošlosti posječena, te su danas vrlo fragmentirane ili u obliku niskih ili viših šikara</a:t>
            </a:r>
          </a:p>
          <a:p>
            <a:r>
              <a:rPr lang="en-GB" sz="3200" dirty="0"/>
              <a:t>i</a:t>
            </a:r>
            <a:r>
              <a:rPr lang="hr-HR" sz="3200" dirty="0"/>
              <a:t>ako je listopadna vrsta, suho lišće zadržava preko zime, sve do proljeća, a odbacuje ga tek netom prije izbijanja novih listova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8043075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891CC8-C95D-41A5-81A8-603C9D319902}"/>
              </a:ext>
            </a:extLst>
          </p:cNvPr>
          <p:cNvSpPr/>
          <p:nvPr/>
        </p:nvSpPr>
        <p:spPr>
          <a:xfrm>
            <a:off x="179388" y="823913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Quercus</a:t>
            </a:r>
            <a:r>
              <a:rPr lang="hr-HR" b="1" i="1" dirty="0"/>
              <a:t> </a:t>
            </a:r>
            <a:r>
              <a:rPr lang="hr-HR" b="1" i="1" dirty="0" err="1"/>
              <a:t>cerris</a:t>
            </a:r>
            <a:r>
              <a:rPr lang="hr-HR" b="1" i="1" dirty="0"/>
              <a:t> </a:t>
            </a:r>
            <a:r>
              <a:rPr lang="hr-HR" b="1" dirty="0"/>
              <a:t>L. – hrast cer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12290" name="Picture 2" descr="Quercus cerris: Sistematica, Etimologia, Habitat, Descrizione ...">
            <a:extLst>
              <a:ext uri="{FF2B5EF4-FFF2-40B4-BE49-F238E27FC236}">
                <a16:creationId xmlns:a16="http://schemas.microsoft.com/office/drawing/2014/main" id="{8071A6DF-37F3-42E9-8FF4-DF7D1FDB6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788" y="688205"/>
            <a:ext cx="4736387" cy="613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Modern leaf variability in Quercus cerris. | Download Scientific ...">
            <a:extLst>
              <a:ext uri="{FF2B5EF4-FFF2-40B4-BE49-F238E27FC236}">
                <a16:creationId xmlns:a16="http://schemas.microsoft.com/office/drawing/2014/main" id="{5652864A-F8BA-467D-86F5-39BE54D50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55" y="1663077"/>
            <a:ext cx="3347475" cy="462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3F7303B-19CC-48F8-8F48-07828BFD18EB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6" name="Line 4">
              <a:extLst>
                <a:ext uri="{FF2B5EF4-FFF2-40B4-BE49-F238E27FC236}">
                  <a16:creationId xmlns:a16="http://schemas.microsoft.com/office/drawing/2014/main" id="{34A172AA-93A6-4AFF-AF8B-FF35B69EF5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9401A717-FB3C-43A4-B7AF-86432A4DB5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40169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h</a:t>
            </a:r>
            <a:r>
              <a:rPr lang="hr-HR" sz="3200" dirty="0"/>
              <a:t>rast cer je vrlo sličan meduncu, ali ga razlikujemo po oštrije urezanim listovima (iako je to varijabilno, slika gore!), kupuli s nitastim nastavcima, te naličju listova sa zvjezdastim dlakama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4366352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891CC8-C95D-41A5-81A8-603C9D319902}"/>
              </a:ext>
            </a:extLst>
          </p:cNvPr>
          <p:cNvSpPr/>
          <p:nvPr/>
        </p:nvSpPr>
        <p:spPr>
          <a:xfrm>
            <a:off x="179388" y="691902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Quercus</a:t>
            </a:r>
            <a:r>
              <a:rPr lang="hr-HR" b="1" i="1" dirty="0"/>
              <a:t> </a:t>
            </a:r>
            <a:r>
              <a:rPr lang="hr-HR" b="1" i="1" dirty="0" err="1"/>
              <a:t>ilex</a:t>
            </a:r>
            <a:r>
              <a:rPr lang="hr-HR" b="1" i="1" dirty="0"/>
              <a:t> </a:t>
            </a:r>
            <a:r>
              <a:rPr lang="hr-HR" b="1" dirty="0"/>
              <a:t>L. – hrast crnika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11266" name="Picture 2" descr="Quercus ilex - Monaco Nature Encyclopedia">
            <a:extLst>
              <a:ext uri="{FF2B5EF4-FFF2-40B4-BE49-F238E27FC236}">
                <a16:creationId xmlns:a16="http://schemas.microsoft.com/office/drawing/2014/main" id="{8DDDECF4-5CAF-4004-9861-5BF47DC2C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26" y="1203860"/>
            <a:ext cx="3001130" cy="17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olly oak, Quercus ilex (Fagales: Fagaceae) - 1379026">
            <a:extLst>
              <a:ext uri="{FF2B5EF4-FFF2-40B4-BE49-F238E27FC236}">
                <a16:creationId xmlns:a16="http://schemas.microsoft.com/office/drawing/2014/main" id="{9424A090-3FBD-411E-8C79-5D09D1113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1"/>
          <a:stretch/>
        </p:blipFill>
        <p:spPr bwMode="auto">
          <a:xfrm>
            <a:off x="3890807" y="650806"/>
            <a:ext cx="5002368" cy="616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Quercus ilex | Evergreen Holm Oak Trees For Sale">
            <a:extLst>
              <a:ext uri="{FF2B5EF4-FFF2-40B4-BE49-F238E27FC236}">
                <a16:creationId xmlns:a16="http://schemas.microsoft.com/office/drawing/2014/main" id="{2E531313-8C0F-44E8-98DE-DAE291576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26" y="3108960"/>
            <a:ext cx="2988370" cy="298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D9C1F37-A1AD-40F8-8615-AE05949BFA9B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6CCDAA21-F36E-44AF-B9B7-277012E34B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D33A5063-E6C4-40AC-8925-DA24E12202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09193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1288"/>
            <a:ext cx="7886700" cy="5811837"/>
          </a:xfrm>
        </p:spPr>
        <p:txBody>
          <a:bodyPr>
            <a:noAutofit/>
          </a:bodyPr>
          <a:lstStyle/>
          <a:p>
            <a:r>
              <a:rPr lang="en-GB" dirty="0"/>
              <a:t>h</a:t>
            </a:r>
            <a:r>
              <a:rPr lang="hr-HR" dirty="0"/>
              <a:t>rast crnika (kako ga zovu u sjevernom dijelu našeg primorja) ili hrast česvina/česmina (kako ga zovu na jugu) karateristična je vrsta naših eumediteranskih vazdazelenih šuma, koje predstavlja</a:t>
            </a:r>
            <a:r>
              <a:rPr lang="en-GB" dirty="0"/>
              <a:t>j</a:t>
            </a:r>
            <a:r>
              <a:rPr lang="hr-HR" dirty="0"/>
              <a:t>u klimazonalni tip šume. Zimzelena je vrsta heterofiličnih listova (donji i mlađi bodljasti, kao zaštita od herbivora, gornji i stariji bez bodlji).</a:t>
            </a:r>
          </a:p>
          <a:p>
            <a:r>
              <a:rPr lang="en-GB" dirty="0"/>
              <a:t>š</a:t>
            </a:r>
            <a:r>
              <a:rPr lang="hr-HR" dirty="0"/>
              <a:t>ume hrasta crnike su kod nas rijetke, jer su se višestoljetnim krčenjem zbog ogrijeva i otvaranja staništa za pašnjake, smanjile njihove površine</a:t>
            </a:r>
          </a:p>
          <a:p>
            <a:r>
              <a:rPr lang="en-GB" dirty="0"/>
              <a:t>d</a:t>
            </a:r>
            <a:r>
              <a:rPr lang="hr-HR" dirty="0"/>
              <a:t>anas su najpoznatije šume crnike na otoku Rabu (Glavotok, Dundo, Kalifront), Krku (Valbiska</a:t>
            </a:r>
            <a:r>
              <a:rPr lang="en-GB" dirty="0"/>
              <a:t>, </a:t>
            </a:r>
            <a:r>
              <a:rPr lang="hr-HR" dirty="0"/>
              <a:t>Košljun), Mljetu i dr.</a:t>
            </a:r>
          </a:p>
          <a:p>
            <a:r>
              <a:rPr lang="hr-HR" dirty="0"/>
              <a:t>Floristički su vrlo siromašne, jer imaju trajnu zasjenu, pa prizemni sloj gotovo izostaje, a dominiraju skiofilno grmlje i penjačice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36232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891CC8-C95D-41A5-81A8-603C9D319902}"/>
              </a:ext>
            </a:extLst>
          </p:cNvPr>
          <p:cNvSpPr/>
          <p:nvPr/>
        </p:nvSpPr>
        <p:spPr>
          <a:xfrm>
            <a:off x="179388" y="687469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Quercus</a:t>
            </a:r>
            <a:r>
              <a:rPr lang="hr-HR" b="1" i="1" dirty="0"/>
              <a:t> </a:t>
            </a:r>
            <a:r>
              <a:rPr lang="hr-HR" b="1" i="1" dirty="0" err="1"/>
              <a:t>coccifera</a:t>
            </a:r>
            <a:r>
              <a:rPr lang="hr-HR" b="1" i="1" dirty="0"/>
              <a:t> </a:t>
            </a:r>
            <a:r>
              <a:rPr lang="hr-HR" b="1" dirty="0"/>
              <a:t>L. – hrast </a:t>
            </a:r>
            <a:r>
              <a:rPr lang="hr-HR" b="1" dirty="0" err="1"/>
              <a:t>oštrika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10242" name="Picture 2" descr="Quercus coccifera - Arbolapp">
            <a:extLst>
              <a:ext uri="{FF2B5EF4-FFF2-40B4-BE49-F238E27FC236}">
                <a16:creationId xmlns:a16="http://schemas.microsoft.com/office/drawing/2014/main" id="{2610BE8A-E756-496D-AE49-D734FE0E9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52" y="1101294"/>
            <a:ext cx="4358640" cy="312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Quercus coccifera - EUFORGEN European forest genetic resources ...">
            <a:extLst>
              <a:ext uri="{FF2B5EF4-FFF2-40B4-BE49-F238E27FC236}">
                <a16:creationId xmlns:a16="http://schemas.microsoft.com/office/drawing/2014/main" id="{921E40F0-6FD2-423D-A8E6-81B33D6B5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135" y="760855"/>
            <a:ext cx="3746185" cy="312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KERMES OAK Quercus coccifera - a great shrub-like oak for bonsai ...">
            <a:extLst>
              <a:ext uri="{FF2B5EF4-FFF2-40B4-BE49-F238E27FC236}">
                <a16:creationId xmlns:a16="http://schemas.microsoft.com/office/drawing/2014/main" id="{9354FBE6-1134-402E-B8D3-2E9B0BAE0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135" y="3956338"/>
            <a:ext cx="3746185" cy="280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Quercus coccifera agrandissement">
            <a:extLst>
              <a:ext uri="{FF2B5EF4-FFF2-40B4-BE49-F238E27FC236}">
                <a16:creationId xmlns:a16="http://schemas.microsoft.com/office/drawing/2014/main" id="{D65D993B-EA3E-4261-9583-8C8CCE05A0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41"/>
          <a:stretch/>
        </p:blipFill>
        <p:spPr bwMode="auto">
          <a:xfrm>
            <a:off x="357052" y="4314541"/>
            <a:ext cx="4358640" cy="245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DA03BBF-22FC-4496-997F-DBD2DF316238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8" name="Line 4">
              <a:extLst>
                <a:ext uri="{FF2B5EF4-FFF2-40B4-BE49-F238E27FC236}">
                  <a16:creationId xmlns:a16="http://schemas.microsoft.com/office/drawing/2014/main" id="{F61AC930-C2AC-4F9B-94A8-49457566CD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13F0571C-0C8D-4C06-AE94-5EADC45DDD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25315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h</a:t>
            </a:r>
            <a:r>
              <a:rPr lang="hr-HR" sz="3200" dirty="0"/>
              <a:t>rast oštrika vazdazelena je vrsta koja raste u obliku grmova</a:t>
            </a:r>
          </a:p>
          <a:p>
            <a:r>
              <a:rPr lang="en-GB" sz="3200" dirty="0"/>
              <a:t>i</a:t>
            </a:r>
            <a:r>
              <a:rPr lang="hr-HR" sz="3200" dirty="0"/>
              <a:t>ma malene bodljikave listove i karakteristične kupole s kratkim nastavcima</a:t>
            </a:r>
          </a:p>
          <a:p>
            <a:r>
              <a:rPr lang="en-GB" sz="3200" dirty="0"/>
              <a:t>k</a:t>
            </a:r>
            <a:r>
              <a:rPr lang="hr-HR" sz="3200" dirty="0"/>
              <a:t>od nas raste samo u najjužnijim krajevima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9784641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B0F07A-9A1A-4B84-96F5-F41A33CBF435}"/>
              </a:ext>
            </a:extLst>
          </p:cNvPr>
          <p:cNvSpPr/>
          <p:nvPr/>
        </p:nvSpPr>
        <p:spPr>
          <a:xfrm>
            <a:off x="179388" y="639247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Castanea</a:t>
            </a:r>
            <a:r>
              <a:rPr lang="hr-HR" b="1" i="1" dirty="0"/>
              <a:t> </a:t>
            </a:r>
            <a:r>
              <a:rPr lang="hr-HR" b="1" i="1" dirty="0" err="1"/>
              <a:t>sativa</a:t>
            </a:r>
            <a:r>
              <a:rPr lang="hr-HR" b="1" i="1" dirty="0"/>
              <a:t> </a:t>
            </a:r>
            <a:r>
              <a:rPr lang="hr-HR" b="1" dirty="0"/>
              <a:t>Mill. – pitomi kesten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Species - Sweet Chestnut (Castanea sativa Mill.)">
            <a:extLst>
              <a:ext uri="{FF2B5EF4-FFF2-40B4-BE49-F238E27FC236}">
                <a16:creationId xmlns:a16="http://schemas.microsoft.com/office/drawing/2014/main" id="{B5F96CAB-161E-452D-A523-B99F22322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991" y="740722"/>
            <a:ext cx="4096184" cy="594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aštanovník jedlý (setý) (Castanea sativa Mill.)">
            <a:extLst>
              <a:ext uri="{FF2B5EF4-FFF2-40B4-BE49-F238E27FC236}">
                <a16:creationId xmlns:a16="http://schemas.microsoft.com/office/drawing/2014/main" id="{F6FE22AB-2A9C-446A-AC94-F9D2721C4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51" y="3976098"/>
            <a:ext cx="3657812" cy="274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ile:Castanea sativa 003.jpg - Wikimedia Commons">
            <a:extLst>
              <a:ext uri="{FF2B5EF4-FFF2-40B4-BE49-F238E27FC236}">
                <a16:creationId xmlns:a16="http://schemas.microsoft.com/office/drawing/2014/main" id="{BAF3FC74-D043-44BA-AD65-4DE50D6D6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51" y="1120659"/>
            <a:ext cx="3657813" cy="274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F7033E2-7609-448E-B9CC-998CDA3BA504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A2E13FC0-3C3E-4C9A-A5D9-19B8DD1331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4ED1DE81-F500-4899-A7A9-74EFD5A3A0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793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1" y="693588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/>
              <a:t>Cupressus sempervirens </a:t>
            </a:r>
            <a:r>
              <a:rPr lang="en-US" b="1" dirty="0"/>
              <a:t>L.</a:t>
            </a:r>
            <a:r>
              <a:rPr lang="hr-HR" b="1" dirty="0"/>
              <a:t> - čempres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Cupressus sempervirens - EUFORGEN European forest genetic ...">
            <a:extLst>
              <a:ext uri="{FF2B5EF4-FFF2-40B4-BE49-F238E27FC236}">
                <a16:creationId xmlns:a16="http://schemas.microsoft.com/office/drawing/2014/main" id="{86073857-9075-4B5D-8628-234626D5F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21" y="1098550"/>
            <a:ext cx="3453291" cy="287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- Cupressus sempervirens (Mediterranean Cypress) | BioLib.cz">
            <a:extLst>
              <a:ext uri="{FF2B5EF4-FFF2-40B4-BE49-F238E27FC236}">
                <a16:creationId xmlns:a16="http://schemas.microsoft.com/office/drawing/2014/main" id="{CBDBF236-FD44-4782-BA2A-49ABC1D72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42464"/>
            <a:ext cx="4220670" cy="316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upressus sempervirens (Italian Cypress)">
            <a:extLst>
              <a:ext uri="{FF2B5EF4-FFF2-40B4-BE49-F238E27FC236}">
                <a16:creationId xmlns:a16="http://schemas.microsoft.com/office/drawing/2014/main" id="{D3BC79C0-361E-480F-80D3-24B9CC7BC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950151"/>
            <a:ext cx="4220670" cy="277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Mediterranean Cypress">
            <a:extLst>
              <a:ext uri="{FF2B5EF4-FFF2-40B4-BE49-F238E27FC236}">
                <a16:creationId xmlns:a16="http://schemas.microsoft.com/office/drawing/2014/main" id="{58FA5466-13BE-4C33-94DE-02EB0F80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30" y="4149540"/>
            <a:ext cx="3460382" cy="259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95FC074-2D1B-41A3-B381-0198BA7AE9DE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1" name="Line 4">
              <a:extLst>
                <a:ext uri="{FF2B5EF4-FFF2-40B4-BE49-F238E27FC236}">
                  <a16:creationId xmlns:a16="http://schemas.microsoft.com/office/drawing/2014/main" id="{CA352CA4-B1C3-4979-801B-D9699395EB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2" name="Text Box 5">
              <a:extLst>
                <a:ext uri="{FF2B5EF4-FFF2-40B4-BE49-F238E27FC236}">
                  <a16:creationId xmlns:a16="http://schemas.microsoft.com/office/drawing/2014/main" id="{45BA1982-CD66-48A8-8013-B4DB4615FD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6930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p</a:t>
            </a:r>
            <a:r>
              <a:rPr lang="hr-HR" sz="3200" dirty="0"/>
              <a:t>itomi kesten je tipična acidofilna vrsta koja raste u </a:t>
            </a:r>
            <a:r>
              <a:rPr lang="en-GB" sz="3200" dirty="0" err="1"/>
              <a:t>kontinentalnom</a:t>
            </a:r>
            <a:r>
              <a:rPr lang="en-GB" sz="3200" dirty="0"/>
              <a:t> </a:t>
            </a:r>
            <a:r>
              <a:rPr lang="hr-HR" sz="3200" dirty="0"/>
              <a:t>brežuljkastom pojasu s hrastom kitnjakom</a:t>
            </a:r>
          </a:p>
          <a:p>
            <a:r>
              <a:rPr lang="en-GB" sz="3200" dirty="0"/>
              <a:t>p</a:t>
            </a:r>
            <a:r>
              <a:rPr lang="hr-HR" sz="3200" dirty="0"/>
              <a:t>onegdje dolazi i u primorju (otok Krk, Lovran,…)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5006781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F0A9A5-1A4C-4F1B-8F32-5494A3B061F6}"/>
              </a:ext>
            </a:extLst>
          </p:cNvPr>
          <p:cNvSpPr/>
          <p:nvPr/>
        </p:nvSpPr>
        <p:spPr>
          <a:xfrm>
            <a:off x="179388" y="580314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Populus</a:t>
            </a:r>
            <a:r>
              <a:rPr lang="hr-HR" b="1" i="1" dirty="0"/>
              <a:t> </a:t>
            </a:r>
            <a:r>
              <a:rPr lang="hr-HR" b="1" i="1" dirty="0" err="1"/>
              <a:t>alba</a:t>
            </a:r>
            <a:r>
              <a:rPr lang="hr-HR" b="1" i="1" dirty="0"/>
              <a:t> </a:t>
            </a:r>
            <a:r>
              <a:rPr lang="hr-HR" b="1" dirty="0"/>
              <a:t>L. – bijela topola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16386" name="Picture 2" descr="1960 Vintage Botanical Print, Populus alba, Abele, Silver Poplar ...">
            <a:extLst>
              <a:ext uri="{FF2B5EF4-FFF2-40B4-BE49-F238E27FC236}">
                <a16:creationId xmlns:a16="http://schemas.microsoft.com/office/drawing/2014/main" id="{BC198D1B-27AE-4F4F-B0AA-932952073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372" y="735296"/>
            <a:ext cx="4081803" cy="612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Populus alba (white poplar): Go Botany">
            <a:extLst>
              <a:ext uri="{FF2B5EF4-FFF2-40B4-BE49-F238E27FC236}">
                <a16:creationId xmlns:a16="http://schemas.microsoft.com/office/drawing/2014/main" id="{A1DCBBCB-863D-4A37-8B7E-6E199A63D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52" y="964270"/>
            <a:ext cx="3907380" cy="585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CA05B7D-121D-425C-B0E3-AAB093237AD4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6" name="Line 4">
              <a:extLst>
                <a:ext uri="{FF2B5EF4-FFF2-40B4-BE49-F238E27FC236}">
                  <a16:creationId xmlns:a16="http://schemas.microsoft.com/office/drawing/2014/main" id="{B6F18CB6-2CE0-4DB0-BA38-CA2B4A4427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0C965C8C-D7E9-47CF-B8FA-C465696080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04925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b</a:t>
            </a:r>
            <a:r>
              <a:rPr lang="hr-HR" sz="3200" dirty="0"/>
              <a:t>ijela topola raste u nizinskom pojasu, u neposrednoj blizini vode, uz same vodotoke, zajedno s crnom topolom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6567961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C587BC-EFF7-4B6B-95FC-9AF6A733CB0B}"/>
              </a:ext>
            </a:extLst>
          </p:cNvPr>
          <p:cNvSpPr/>
          <p:nvPr/>
        </p:nvSpPr>
        <p:spPr>
          <a:xfrm>
            <a:off x="179388" y="601389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Populus</a:t>
            </a:r>
            <a:r>
              <a:rPr lang="hr-HR" b="1" i="1" dirty="0"/>
              <a:t> </a:t>
            </a:r>
            <a:r>
              <a:rPr lang="hr-HR" b="1" i="1" dirty="0" err="1"/>
              <a:t>nigra</a:t>
            </a:r>
            <a:r>
              <a:rPr lang="hr-HR" b="1" i="1" dirty="0"/>
              <a:t> </a:t>
            </a:r>
            <a:r>
              <a:rPr lang="hr-HR" b="1" dirty="0"/>
              <a:t>L. – crna topola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15364" name="Picture 4" descr="Crna topola – Wikipedija">
            <a:extLst>
              <a:ext uri="{FF2B5EF4-FFF2-40B4-BE49-F238E27FC236}">
                <a16:creationId xmlns:a16="http://schemas.microsoft.com/office/drawing/2014/main" id="{954C9339-B54B-4A74-A73C-78EE1DF04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468" y="607820"/>
            <a:ext cx="4952144" cy="633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rna topola ili crna topola Crna topola (Populus nigra L.)">
            <a:extLst>
              <a:ext uri="{FF2B5EF4-FFF2-40B4-BE49-F238E27FC236}">
                <a16:creationId xmlns:a16="http://schemas.microsoft.com/office/drawing/2014/main" id="{31214EFC-CB85-4871-A302-5ABC461FF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90" y="1247398"/>
            <a:ext cx="3251563" cy="487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D201A47-EA18-4C42-9FAD-1C355B85E72E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6" name="Line 4">
              <a:extLst>
                <a:ext uri="{FF2B5EF4-FFF2-40B4-BE49-F238E27FC236}">
                  <a16:creationId xmlns:a16="http://schemas.microsoft.com/office/drawing/2014/main" id="{052D104A-380F-4E1A-8583-68EB7601A6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E11A586B-88FD-4719-BEB5-EF468D75E2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3165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 err="1"/>
              <a:t>crna</a:t>
            </a:r>
            <a:r>
              <a:rPr lang="hr-HR" sz="3200" dirty="0"/>
              <a:t> topola raste u nizinskom pojasu, u neposrednoj blizini vode, uz same vodotoke, zajedno s </a:t>
            </a:r>
            <a:r>
              <a:rPr lang="en-GB" sz="3200" dirty="0" err="1"/>
              <a:t>bijelom</a:t>
            </a:r>
            <a:r>
              <a:rPr lang="hr-HR" sz="3200" dirty="0"/>
              <a:t> topolom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83766845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B70BDE-266A-4FA0-9AC3-7BF8BD4EF8AF}"/>
              </a:ext>
            </a:extLst>
          </p:cNvPr>
          <p:cNvSpPr/>
          <p:nvPr/>
        </p:nvSpPr>
        <p:spPr>
          <a:xfrm>
            <a:off x="169328" y="556606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Populus</a:t>
            </a:r>
            <a:r>
              <a:rPr lang="hr-HR" b="1" i="1" dirty="0"/>
              <a:t> </a:t>
            </a:r>
            <a:r>
              <a:rPr lang="hr-HR" b="1" i="1" dirty="0" err="1"/>
              <a:t>tremula</a:t>
            </a:r>
            <a:r>
              <a:rPr lang="hr-HR" b="1" i="1" dirty="0"/>
              <a:t> </a:t>
            </a:r>
            <a:r>
              <a:rPr lang="hr-HR" b="1" dirty="0"/>
              <a:t>L. – trepetljika, jasika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14338" name="Picture 2" descr="Trees Planet: Populus tremula – Aspen">
            <a:extLst>
              <a:ext uri="{FF2B5EF4-FFF2-40B4-BE49-F238E27FC236}">
                <a16:creationId xmlns:a16="http://schemas.microsoft.com/office/drawing/2014/main" id="{D5FD93D5-2CA9-4850-B9DF-CEBE86CB9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003" y="628525"/>
            <a:ext cx="3748746" cy="630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Populus tremula - Alchetron, The Free Social Encyclopedia">
            <a:extLst>
              <a:ext uri="{FF2B5EF4-FFF2-40B4-BE49-F238E27FC236}">
                <a16:creationId xmlns:a16="http://schemas.microsoft.com/office/drawing/2014/main" id="{6B04C3C7-49F7-4490-BFB0-6BA51129A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1"/>
          <a:stretch/>
        </p:blipFill>
        <p:spPr bwMode="auto">
          <a:xfrm>
            <a:off x="277251" y="975988"/>
            <a:ext cx="4079874" cy="583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4D7E6ED-9395-4AD2-B9B4-E5356D634F84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6" name="Line 4">
              <a:extLst>
                <a:ext uri="{FF2B5EF4-FFF2-40B4-BE49-F238E27FC236}">
                  <a16:creationId xmlns:a16="http://schemas.microsoft.com/office/drawing/2014/main" id="{1F2B8410-F1CA-4529-A8E7-04B3B3E95E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D4380FA6-2154-4B69-97C4-C218967269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996839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</a:t>
            </a:r>
            <a:r>
              <a:rPr lang="hr-HR" sz="3200" dirty="0"/>
              <a:t>repetljika ili jasika nije higrofilna vrsta kao što su bijela i crna topola, pa raste i izvan dohvata podzemnih voda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84153240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0C0973-BAEA-4438-8109-75F661A5F678}"/>
              </a:ext>
            </a:extLst>
          </p:cNvPr>
          <p:cNvSpPr/>
          <p:nvPr/>
        </p:nvSpPr>
        <p:spPr>
          <a:xfrm>
            <a:off x="179602" y="418885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Salix</a:t>
            </a:r>
            <a:r>
              <a:rPr lang="hr-HR" b="1" i="1" dirty="0"/>
              <a:t> </a:t>
            </a:r>
            <a:r>
              <a:rPr lang="hr-HR" b="1" i="1" dirty="0" err="1"/>
              <a:t>alba</a:t>
            </a:r>
            <a:r>
              <a:rPr lang="hr-HR" b="1" i="1" dirty="0"/>
              <a:t> </a:t>
            </a:r>
            <a:r>
              <a:rPr lang="hr-HR" b="1" dirty="0"/>
              <a:t>L. – bijela vrba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13314" name="Picture 2" descr="293908 Salix alba L. / Sturm, J., Sturm, J.W., Deutschlands flora ...">
            <a:extLst>
              <a:ext uri="{FF2B5EF4-FFF2-40B4-BE49-F238E27FC236}">
                <a16:creationId xmlns:a16="http://schemas.microsoft.com/office/drawing/2014/main" id="{C163BB58-FA2C-4F15-B9E3-2EC09BFA3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307" y="629590"/>
            <a:ext cx="3814867" cy="613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Ива белая или серебристая (лат. Salix alba)">
            <a:extLst>
              <a:ext uri="{FF2B5EF4-FFF2-40B4-BE49-F238E27FC236}">
                <a16:creationId xmlns:a16="http://schemas.microsoft.com/office/drawing/2014/main" id="{890067E9-3197-4017-88AA-9AF8880C9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52" y="886801"/>
            <a:ext cx="4341706" cy="307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Trees of Wisconsin: Salix alba, white willow">
            <a:extLst>
              <a:ext uri="{FF2B5EF4-FFF2-40B4-BE49-F238E27FC236}">
                <a16:creationId xmlns:a16="http://schemas.microsoft.com/office/drawing/2014/main" id="{3E8E0901-21A5-4226-ABF1-419C7E493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4" b="23486"/>
          <a:stretch/>
        </p:blipFill>
        <p:spPr bwMode="auto">
          <a:xfrm>
            <a:off x="333053" y="4063775"/>
            <a:ext cx="4353705" cy="269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B1FCCD4-319E-485B-A656-4C3C185CE737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164A653E-E947-476F-BA21-94165528C0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0C81A41F-6B32-4E79-A201-FF0C8352DC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403827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b</a:t>
            </a:r>
            <a:r>
              <a:rPr lang="hr-HR" sz="3200" dirty="0"/>
              <a:t>ijela vrba čini šumske sastojine uz same vodotoke, na riječnim sprudovima i šljunčanim nanosima </a:t>
            </a:r>
          </a:p>
          <a:p>
            <a:r>
              <a:rPr lang="en-GB" sz="3200" dirty="0"/>
              <a:t>z</a:t>
            </a:r>
            <a:r>
              <a:rPr lang="hr-HR" sz="3200" dirty="0"/>
              <a:t>a njeno klijanje je potreban period poplavljivanja, tako da kanaliziranje rijeka negativno utječe na životni ciklus ove vrste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82825576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B45557-6A42-4118-B09D-10DA6F8E990D}"/>
              </a:ext>
            </a:extLst>
          </p:cNvPr>
          <p:cNvSpPr/>
          <p:nvPr/>
        </p:nvSpPr>
        <p:spPr>
          <a:xfrm>
            <a:off x="128231" y="606353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Salix</a:t>
            </a:r>
            <a:r>
              <a:rPr lang="hr-HR" b="1" i="1" dirty="0"/>
              <a:t> </a:t>
            </a:r>
            <a:r>
              <a:rPr lang="hr-HR" b="1" i="1" dirty="0" err="1"/>
              <a:t>caprea</a:t>
            </a:r>
            <a:r>
              <a:rPr lang="hr-HR" b="1" i="1" dirty="0"/>
              <a:t> </a:t>
            </a:r>
            <a:r>
              <a:rPr lang="hr-HR" b="1" dirty="0"/>
              <a:t>L. – vrba iva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17410" name="Picture 2" descr="Vrba iva – Wikipedija">
            <a:extLst>
              <a:ext uri="{FF2B5EF4-FFF2-40B4-BE49-F238E27FC236}">
                <a16:creationId xmlns:a16="http://schemas.microsoft.com/office/drawing/2014/main" id="{51271815-21F5-4EA7-9D01-EA015CF04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2" y="647273"/>
            <a:ext cx="3910907" cy="615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Salix Caprea (Goat Willow) - Trees Please">
            <a:extLst>
              <a:ext uri="{FF2B5EF4-FFF2-40B4-BE49-F238E27FC236}">
                <a16:creationId xmlns:a16="http://schemas.microsoft.com/office/drawing/2014/main" id="{80E005A7-9E30-421B-9DAC-7FBBDBCC0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040756"/>
            <a:ext cx="4254826" cy="285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File:Salix caprea.jpg - Wikimedia Commons">
            <a:extLst>
              <a:ext uri="{FF2B5EF4-FFF2-40B4-BE49-F238E27FC236}">
                <a16:creationId xmlns:a16="http://schemas.microsoft.com/office/drawing/2014/main" id="{0F9A7B7C-0A16-4FDE-BAB5-8F1E5E1F8F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5"/>
          <a:stretch/>
        </p:blipFill>
        <p:spPr bwMode="auto">
          <a:xfrm>
            <a:off x="251521" y="3956228"/>
            <a:ext cx="4254826" cy="285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2C4D356-DEF6-4DCE-9CCF-64D5FDD51DE1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C848AD5D-3534-4D40-BFA8-0A6DE95A1E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9B59894A-D02E-451D-8DB6-664F81E2D6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8819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998" y="786367"/>
            <a:ext cx="7886700" cy="6292528"/>
          </a:xfrm>
        </p:spPr>
        <p:txBody>
          <a:bodyPr>
            <a:normAutofit/>
          </a:bodyPr>
          <a:lstStyle/>
          <a:p>
            <a:r>
              <a:rPr lang="en-GB" sz="3200" dirty="0"/>
              <a:t>č</a:t>
            </a:r>
            <a:r>
              <a:rPr lang="hr-HR" sz="3200" dirty="0"/>
              <a:t>empres je tipična mediteranska vrsta, koja je također još od antike sađena diljem Mediterana, pa je ponekad teško utvrditi gdje je prirodno, a gdje antropogeno rasprostranjen</a:t>
            </a:r>
          </a:p>
          <a:p>
            <a:r>
              <a:rPr lang="en-GB" sz="3200" dirty="0"/>
              <a:t>d</a:t>
            </a:r>
            <a:r>
              <a:rPr lang="hr-HR" sz="3200" dirty="0"/>
              <a:t>va oblika rasta (piramidalni i horizontalni) opisuju se prema različitim autorima na razini varijeteta, podvrsta ili čak vrsta</a:t>
            </a:r>
          </a:p>
          <a:p>
            <a:r>
              <a:rPr lang="en-GB" sz="3200" dirty="0"/>
              <a:t>n</a:t>
            </a:r>
            <a:r>
              <a:rPr lang="hr-HR" sz="3200" dirty="0"/>
              <a:t>ajljepše sastojine čempresa u Hrvatskoj su one ponad Konavoskog polja u </a:t>
            </a:r>
            <a:r>
              <a:rPr lang="en-GB" sz="3200" dirty="0"/>
              <a:t>j</a:t>
            </a:r>
            <a:r>
              <a:rPr lang="hr-HR" sz="3200" dirty="0"/>
              <a:t>užnoj Dalmaciji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68263492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v</a:t>
            </a:r>
            <a:r>
              <a:rPr lang="hr-HR" sz="3200" dirty="0"/>
              <a:t>rba iva raste u širokom spektru staništa, od poplavnih do planinskih</a:t>
            </a:r>
          </a:p>
          <a:p>
            <a:r>
              <a:rPr lang="en-GB" sz="3200" dirty="0"/>
              <a:t>r</a:t>
            </a:r>
            <a:r>
              <a:rPr lang="hr-HR" sz="3200" dirty="0"/>
              <a:t>aspoznajemo ju, među ostalim, i po uškastim palistićima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87450822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CA2ED1-EBC3-40F4-AEEF-CDBCDE5D32CB}"/>
              </a:ext>
            </a:extLst>
          </p:cNvPr>
          <p:cNvSpPr/>
          <p:nvPr/>
        </p:nvSpPr>
        <p:spPr>
          <a:xfrm>
            <a:off x="261796" y="628526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Salix</a:t>
            </a:r>
            <a:r>
              <a:rPr lang="hr-HR" b="1" i="1" dirty="0"/>
              <a:t> </a:t>
            </a:r>
            <a:r>
              <a:rPr lang="hr-HR" b="1" i="1" dirty="0" err="1"/>
              <a:t>appendiculata</a:t>
            </a:r>
            <a:r>
              <a:rPr lang="hr-HR" b="1" i="1" dirty="0"/>
              <a:t> </a:t>
            </a:r>
            <a:r>
              <a:rPr lang="hr-HR" b="1" dirty="0" err="1"/>
              <a:t>Vill</a:t>
            </a:r>
            <a:r>
              <a:rPr lang="hr-HR" b="1" dirty="0"/>
              <a:t>. – </a:t>
            </a:r>
            <a:r>
              <a:rPr lang="hr-HR" b="1" dirty="0" err="1"/>
              <a:t>velelisna</a:t>
            </a:r>
            <a:r>
              <a:rPr lang="hr-HR" b="1" dirty="0"/>
              <a:t> vrba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18434" name="Picture 2" descr="FLOREALPES : Salix appendiculata / Saule appendiculé / Salicaceae ...">
            <a:extLst>
              <a:ext uri="{FF2B5EF4-FFF2-40B4-BE49-F238E27FC236}">
                <a16:creationId xmlns:a16="http://schemas.microsoft.com/office/drawing/2014/main" id="{B73A000D-BEA2-4CBC-A9CC-1A0F3BE21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96" y="1075522"/>
            <a:ext cx="8382000" cy="558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6CA4C43-247F-4467-97F0-C034C7D6A12F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467426CF-6AF7-402F-AAFD-BF5E4207B4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B7DE0619-3434-4046-A790-9B7E1F73B9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535830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v</a:t>
            </a:r>
            <a:r>
              <a:rPr lang="hr-HR" sz="3200" dirty="0"/>
              <a:t>elelisna vrba je planinska vrsta koja raste u pojasu klekovine bora krivulja</a:t>
            </a:r>
          </a:p>
          <a:p>
            <a:r>
              <a:rPr lang="en-GB" sz="3200" dirty="0"/>
              <a:t>t</a:t>
            </a:r>
            <a:r>
              <a:rPr lang="hr-HR" sz="3200" dirty="0"/>
              <a:t>akođer ju nalazimo i u planinskim ponikvama, gdje zbog temperaturne inverzije, rastu na dnu ponikvi, tzv. snježnicama (engl. </a:t>
            </a:r>
            <a:r>
              <a:rPr lang="hr-HR" sz="3200" i="1" dirty="0"/>
              <a:t>snow beds</a:t>
            </a:r>
            <a:r>
              <a:rPr lang="hr-HR" sz="3200" dirty="0"/>
              <a:t>)</a:t>
            </a:r>
          </a:p>
          <a:p>
            <a:r>
              <a:rPr lang="en-GB" sz="3200" dirty="0"/>
              <a:t>v</a:t>
            </a:r>
            <a:r>
              <a:rPr lang="hr-HR" sz="3200" dirty="0"/>
              <a:t>rsta niskog, grmolikog rasta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70969588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0AB908-2AFD-41AD-9D53-3B4291AA2656}"/>
              </a:ext>
            </a:extLst>
          </p:cNvPr>
          <p:cNvSpPr/>
          <p:nvPr/>
        </p:nvSpPr>
        <p:spPr>
          <a:xfrm>
            <a:off x="159054" y="584168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Salix</a:t>
            </a:r>
            <a:r>
              <a:rPr lang="hr-HR" b="1" i="1" dirty="0"/>
              <a:t> </a:t>
            </a:r>
            <a:r>
              <a:rPr lang="hr-HR" b="1" i="1" dirty="0" err="1"/>
              <a:t>repens</a:t>
            </a:r>
            <a:r>
              <a:rPr lang="hr-HR" b="1" i="1" dirty="0"/>
              <a:t> </a:t>
            </a:r>
            <a:r>
              <a:rPr lang="hr-HR" b="1" dirty="0"/>
              <a:t>L. – puzava vrba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19458" name="Picture 2" descr="Salix repens | Pictorial guide to the flora of the British Isles ...">
            <a:extLst>
              <a:ext uri="{FF2B5EF4-FFF2-40B4-BE49-F238E27FC236}">
                <a16:creationId xmlns:a16="http://schemas.microsoft.com/office/drawing/2014/main" id="{D4802C94-01D0-42A6-845B-83B682A18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85" y="1071578"/>
            <a:ext cx="3783874" cy="283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A small selection of the diversity of willows; ( a ) Salix repens ...">
            <a:extLst>
              <a:ext uri="{FF2B5EF4-FFF2-40B4-BE49-F238E27FC236}">
                <a16:creationId xmlns:a16="http://schemas.microsoft.com/office/drawing/2014/main" id="{6CCE398B-4C85-47E7-9801-099425FF4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639" y="644221"/>
            <a:ext cx="3933876" cy="615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Salix repens – Wikipédia, a enciclopédia livre">
            <a:extLst>
              <a:ext uri="{FF2B5EF4-FFF2-40B4-BE49-F238E27FC236}">
                <a16:creationId xmlns:a16="http://schemas.microsoft.com/office/drawing/2014/main" id="{F60F0138-1D0B-43C6-AEBF-13BD0CAE4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85" y="3965918"/>
            <a:ext cx="3783874" cy="283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6B821D6-B109-4A23-8BA8-418F5F0E2B23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46F4397F-016E-4E56-A395-46E4D51B31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B7928673-99D0-4540-A7B1-0408455F80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39402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p</a:t>
            </a:r>
            <a:r>
              <a:rPr lang="hr-HR" sz="3200" dirty="0"/>
              <a:t>uzava vrba je rijetka vrsta naše flore</a:t>
            </a:r>
          </a:p>
          <a:p>
            <a:r>
              <a:rPr lang="en-GB" sz="3200" dirty="0"/>
              <a:t>k</a:t>
            </a:r>
            <a:r>
              <a:rPr lang="hr-HR" sz="3200" dirty="0"/>
              <a:t>ao što joj ime govori, ne radi se o drvolikoj vrsti, već o grmu koji često puzi (pogotovo podvrsta </a:t>
            </a:r>
            <a:r>
              <a:rPr lang="hr-HR" sz="3200" i="1" dirty="0"/>
              <a:t>rosmarinifolius</a:t>
            </a:r>
            <a:r>
              <a:rPr lang="hr-HR" sz="3200" dirty="0"/>
              <a:t>)</a:t>
            </a:r>
          </a:p>
          <a:p>
            <a:r>
              <a:rPr lang="en-GB" sz="3200" dirty="0"/>
              <a:t>r</a:t>
            </a:r>
            <a:r>
              <a:rPr lang="hr-HR" sz="3200" dirty="0"/>
              <a:t>aste na povremeno plavljenim kontinentalnim travnjacima (npr. u Pisarovini)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32116969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DF61C7-69E6-4105-835D-3D14C6A601EC}"/>
              </a:ext>
            </a:extLst>
          </p:cNvPr>
          <p:cNvSpPr/>
          <p:nvPr/>
        </p:nvSpPr>
        <p:spPr>
          <a:xfrm>
            <a:off x="251521" y="689612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Fraxinus</a:t>
            </a:r>
            <a:r>
              <a:rPr lang="hr-HR" b="1" i="1" dirty="0"/>
              <a:t> </a:t>
            </a:r>
            <a:r>
              <a:rPr lang="hr-HR" b="1" i="1" dirty="0" err="1"/>
              <a:t>angustifolia</a:t>
            </a:r>
            <a:r>
              <a:rPr lang="hr-HR" b="1" i="1" dirty="0"/>
              <a:t> </a:t>
            </a:r>
            <a:r>
              <a:rPr lang="hr-HR" b="1" dirty="0" err="1"/>
              <a:t>Vahl</a:t>
            </a:r>
            <a:r>
              <a:rPr lang="hr-HR" b="1" dirty="0"/>
              <a:t> – poljski jasen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20482" name="Picture 2" descr="Poljski jasen (Fraxinus angustifolia)">
            <a:extLst>
              <a:ext uri="{FF2B5EF4-FFF2-40B4-BE49-F238E27FC236}">
                <a16:creationId xmlns:a16="http://schemas.microsoft.com/office/drawing/2014/main" id="{706C2496-CB66-47DC-8935-0624434AE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135" y="1092430"/>
            <a:ext cx="4083952" cy="544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ODNOS HIDROLOŠKIH ČIMBENIKA I ODUMIRANJA STABALA POLJSKOG JASENA ...">
            <a:extLst>
              <a:ext uri="{FF2B5EF4-FFF2-40B4-BE49-F238E27FC236}">
                <a16:creationId xmlns:a16="http://schemas.microsoft.com/office/drawing/2014/main" id="{0B5BDC7E-C561-445B-9D2B-A4595E1E0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33" y="1219408"/>
            <a:ext cx="3836806" cy="248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UTJECAJ EKOLOŠKIH ČIMBENIKA NA GENETIČKU VARIJABILNOST POLJSKOG ...">
            <a:extLst>
              <a:ext uri="{FF2B5EF4-FFF2-40B4-BE49-F238E27FC236}">
                <a16:creationId xmlns:a16="http://schemas.microsoft.com/office/drawing/2014/main" id="{6CB42676-E8C3-4D8F-A943-4A2802778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34" y="3797124"/>
            <a:ext cx="3836805" cy="274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F6E4B87-6FC1-410C-A936-F6E0B3574A71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C782316B-445D-4C40-8493-CAD0CAA666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25700E24-601F-47F3-9104-ADD9E2E6E9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502132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p</a:t>
            </a:r>
            <a:r>
              <a:rPr lang="hr-HR" sz="3200" dirty="0"/>
              <a:t>oljski jasen raste u poplavnim nizinskim šumama, zajedno s hrastom lužnjakom</a:t>
            </a:r>
          </a:p>
          <a:p>
            <a:r>
              <a:rPr lang="en-GB" sz="3200" dirty="0"/>
              <a:t>o</a:t>
            </a:r>
            <a:r>
              <a:rPr lang="hr-HR" sz="3200" dirty="0"/>
              <a:t>d svih drvenastih vrsta najbolje podnosi dugotrajnu poplavu, te stoga raste na mikrostaništima gdje se voda najkasnije povlači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00059779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4EC4A4-F669-4009-B5E7-7FAE70AA5919}"/>
              </a:ext>
            </a:extLst>
          </p:cNvPr>
          <p:cNvSpPr/>
          <p:nvPr/>
        </p:nvSpPr>
        <p:spPr>
          <a:xfrm>
            <a:off x="241247" y="587429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Fraxinus</a:t>
            </a:r>
            <a:r>
              <a:rPr lang="hr-HR" b="1" i="1" dirty="0"/>
              <a:t> </a:t>
            </a:r>
            <a:r>
              <a:rPr lang="hr-HR" b="1" i="1" dirty="0" err="1"/>
              <a:t>ornus</a:t>
            </a:r>
            <a:r>
              <a:rPr lang="hr-HR" b="1" i="1" dirty="0"/>
              <a:t> </a:t>
            </a:r>
            <a:r>
              <a:rPr lang="hr-HR" b="1" dirty="0"/>
              <a:t>L. – crni jasen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21506" name="Picture 2" descr="Fraxinus ornus L. subsp. ornus | Family Oleaceae ITALY: SICI… | Flickr">
            <a:extLst>
              <a:ext uri="{FF2B5EF4-FFF2-40B4-BE49-F238E27FC236}">
                <a16:creationId xmlns:a16="http://schemas.microsoft.com/office/drawing/2014/main" id="{649A5A16-C6AA-4119-8232-B78CC2CDB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75" y="1036020"/>
            <a:ext cx="7623250" cy="571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E7EBFB9-32C0-4EC9-881D-DEE1757F6BA0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C9E6DFC1-0340-4B74-A1F6-988DD5BA64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9B8291C9-1590-4CCF-8F45-8C5739B8F4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590717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p</a:t>
            </a:r>
            <a:r>
              <a:rPr lang="hr-HR" sz="3200" dirty="0"/>
              <a:t>otpuno drugačiju ekologiju ima crni jasen. Radi se o termofilnoj, submediteranskoj vrsti, karakterističnoj za šume i šikare medunca i bijelog graba.</a:t>
            </a:r>
          </a:p>
          <a:p>
            <a:r>
              <a:rPr lang="en-GB" sz="3200" dirty="0"/>
              <a:t>z</a:t>
            </a:r>
            <a:r>
              <a:rPr lang="hr-HR" sz="3200" dirty="0"/>
              <a:t>a razliku od ostalih naših javora koji imaju anemofilne cvjetove, crni jasen se oprašuje kukcima, pa su njegovi cvatovi izrazito mirisni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62062683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5D4D44-86D7-4673-BE3A-206ABFA0B01F}"/>
              </a:ext>
            </a:extLst>
          </p:cNvPr>
          <p:cNvSpPr/>
          <p:nvPr/>
        </p:nvSpPr>
        <p:spPr>
          <a:xfrm>
            <a:off x="179602" y="560853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Cornus</a:t>
            </a:r>
            <a:r>
              <a:rPr lang="hr-HR" b="1" i="1" dirty="0"/>
              <a:t> </a:t>
            </a:r>
            <a:r>
              <a:rPr lang="hr-HR" b="1" i="1" dirty="0" err="1"/>
              <a:t>mas</a:t>
            </a:r>
            <a:r>
              <a:rPr lang="hr-HR" b="1" i="1" dirty="0"/>
              <a:t> </a:t>
            </a:r>
            <a:r>
              <a:rPr lang="hr-HR" b="1" dirty="0"/>
              <a:t>L. - drijen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23554" name="Picture 2" descr="Cornus mas L. | Plants of the World Online | Kew Science">
            <a:extLst>
              <a:ext uri="{FF2B5EF4-FFF2-40B4-BE49-F238E27FC236}">
                <a16:creationId xmlns:a16="http://schemas.microsoft.com/office/drawing/2014/main" id="{7A73618A-2CA9-4F63-8D8A-0D4741098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35" y="961007"/>
            <a:ext cx="4215097" cy="315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Cornelian Cherry facts and health benefits">
            <a:extLst>
              <a:ext uri="{FF2B5EF4-FFF2-40B4-BE49-F238E27FC236}">
                <a16:creationId xmlns:a16="http://schemas.microsoft.com/office/drawing/2014/main" id="{49FA5AD5-EDC1-425F-8DD0-83F504D9E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564" y="665417"/>
            <a:ext cx="3951858" cy="613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Notulae Botanicae Horti Agrobotanici Cluj-Napoca: Some Fruit ...">
            <a:extLst>
              <a:ext uri="{FF2B5EF4-FFF2-40B4-BE49-F238E27FC236}">
                <a16:creationId xmlns:a16="http://schemas.microsoft.com/office/drawing/2014/main" id="{D3783977-8399-48F4-9648-FC3477589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1" b="10264"/>
          <a:stretch/>
        </p:blipFill>
        <p:spPr bwMode="auto">
          <a:xfrm>
            <a:off x="316835" y="4145102"/>
            <a:ext cx="4215096" cy="265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861CA3D-8205-44B4-B7C7-7FBC840236AC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5CBCCD6F-661F-4859-A509-8961C691D8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1C20B88E-D021-4E37-AED4-CAB6CD2A48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1395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4F0AE9-AF26-4614-93C2-D5563C1FA536}"/>
              </a:ext>
            </a:extLst>
          </p:cNvPr>
          <p:cNvSpPr/>
          <p:nvPr/>
        </p:nvSpPr>
        <p:spPr>
          <a:xfrm>
            <a:off x="250825" y="686637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/>
              <a:t>Pinus </a:t>
            </a:r>
            <a:r>
              <a:rPr lang="en-US" b="1" i="1" dirty="0" err="1"/>
              <a:t>halepensis</a:t>
            </a:r>
            <a:r>
              <a:rPr lang="en-US" b="1" i="1" dirty="0"/>
              <a:t> </a:t>
            </a:r>
            <a:r>
              <a:rPr lang="en-US" b="1" dirty="0"/>
              <a:t>Mill.</a:t>
            </a:r>
            <a:r>
              <a:rPr lang="hr-HR" b="1" dirty="0"/>
              <a:t> – alepski bor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Alepski bor na optuženičkoj klupi - dežurni krivac za požare?">
            <a:extLst>
              <a:ext uri="{FF2B5EF4-FFF2-40B4-BE49-F238E27FC236}">
                <a16:creationId xmlns:a16="http://schemas.microsoft.com/office/drawing/2014/main" id="{6EB73D9F-C7D3-41F9-825D-FC898C469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355" y="735296"/>
            <a:ext cx="3802123" cy="285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lepski bor - Priroda Hrvatske">
            <a:extLst>
              <a:ext uri="{FF2B5EF4-FFF2-40B4-BE49-F238E27FC236}">
                <a16:creationId xmlns:a16="http://schemas.microsoft.com/office/drawing/2014/main" id="{9F429A18-CB33-4BB0-8364-6026D70A5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84706"/>
            <a:ext cx="3802123" cy="253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tručnjaci odgovaraju: Je li alepski bor kriv za požare i mogu li ...">
            <a:extLst>
              <a:ext uri="{FF2B5EF4-FFF2-40B4-BE49-F238E27FC236}">
                <a16:creationId xmlns:a16="http://schemas.microsoft.com/office/drawing/2014/main" id="{749F37FB-BC4E-43C8-9AD2-016E5EC82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3675608"/>
            <a:ext cx="5679016" cy="301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Alepski bor (Pinus halepensis)">
            <a:extLst>
              <a:ext uri="{FF2B5EF4-FFF2-40B4-BE49-F238E27FC236}">
                <a16:creationId xmlns:a16="http://schemas.microsoft.com/office/drawing/2014/main" id="{02FAA39C-E1E2-409C-90E1-DD13E6868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3"/>
          <a:stretch/>
        </p:blipFill>
        <p:spPr bwMode="auto">
          <a:xfrm>
            <a:off x="6100354" y="3675608"/>
            <a:ext cx="2792124" cy="301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E2D030B-3000-4069-86BD-045A938CBC72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1" name="Line 4">
              <a:extLst>
                <a:ext uri="{FF2B5EF4-FFF2-40B4-BE49-F238E27FC236}">
                  <a16:creationId xmlns:a16="http://schemas.microsoft.com/office/drawing/2014/main" id="{7FD441B4-5271-49A9-B2B4-063A2D19B9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2" name="Text Box 5">
              <a:extLst>
                <a:ext uri="{FF2B5EF4-FFF2-40B4-BE49-F238E27FC236}">
                  <a16:creationId xmlns:a16="http://schemas.microsoft.com/office/drawing/2014/main" id="{850EDC01-9613-4027-AF55-BE2B149673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823879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u</a:t>
            </a:r>
            <a:r>
              <a:rPr lang="hr-HR" sz="3200" dirty="0"/>
              <a:t>z crni jasen u submediteranu često dolazi i drijen (dren, drinjula)</a:t>
            </a:r>
          </a:p>
          <a:p>
            <a:r>
              <a:rPr lang="en-GB" sz="3200" dirty="0"/>
              <a:t>c</a:t>
            </a:r>
            <a:r>
              <a:rPr lang="hr-HR" sz="3200" dirty="0"/>
              <a:t>vate najranije od svih drvenastih vrsta, prije listanja, žutim cvjetovima</a:t>
            </a:r>
          </a:p>
          <a:p>
            <a:r>
              <a:rPr lang="en-GB" sz="3200" dirty="0"/>
              <a:t>p</a:t>
            </a:r>
            <a:r>
              <a:rPr lang="hr-HR" sz="3200" dirty="0"/>
              <a:t>lodovi su izdužene koštunice, oporog okusa, i koriste se tradicionalno za kuhanje džemova i sirupa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1634013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0B2D53-D9A4-4280-977B-5E63CB85C636}"/>
              </a:ext>
            </a:extLst>
          </p:cNvPr>
          <p:cNvSpPr/>
          <p:nvPr/>
        </p:nvSpPr>
        <p:spPr>
          <a:xfrm>
            <a:off x="261795" y="764732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Cornus</a:t>
            </a:r>
            <a:r>
              <a:rPr lang="hr-HR" b="1" i="1" dirty="0"/>
              <a:t> </a:t>
            </a:r>
            <a:r>
              <a:rPr lang="hr-HR" b="1" i="1" dirty="0" err="1"/>
              <a:t>sanguinea</a:t>
            </a:r>
            <a:r>
              <a:rPr lang="hr-HR" b="1" i="1" dirty="0"/>
              <a:t> </a:t>
            </a:r>
            <a:r>
              <a:rPr lang="hr-HR" b="1" dirty="0"/>
              <a:t>L. - svibovina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22530" name="Picture 2" descr="Dogwood (cornus Sanguinea) Photograph by Bob Gibbons">
            <a:extLst>
              <a:ext uri="{FF2B5EF4-FFF2-40B4-BE49-F238E27FC236}">
                <a16:creationId xmlns:a16="http://schemas.microsoft.com/office/drawing/2014/main" id="{D8BF9159-656C-48A1-8987-DAEFBBF51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" y="1271509"/>
            <a:ext cx="4194809" cy="279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ornus sanguinea - Monaco Nature Encyclopedia">
            <a:extLst>
              <a:ext uri="{FF2B5EF4-FFF2-40B4-BE49-F238E27FC236}">
                <a16:creationId xmlns:a16="http://schemas.microsoft.com/office/drawing/2014/main" id="{7FB5A23F-8081-47D5-9A44-F4989A0EF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162" y="1254237"/>
            <a:ext cx="4194809" cy="528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Cornus sanguinea 'Anny's Winter Orange'">
            <a:extLst>
              <a:ext uri="{FF2B5EF4-FFF2-40B4-BE49-F238E27FC236}">
                <a16:creationId xmlns:a16="http://schemas.microsoft.com/office/drawing/2014/main" id="{FBFB0281-A87F-49C7-A8F7-820BB8F68D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21"/>
          <a:stretch/>
        </p:blipFill>
        <p:spPr bwMode="auto">
          <a:xfrm>
            <a:off x="377190" y="4188221"/>
            <a:ext cx="4194809" cy="234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9BA6CB8-0E38-4688-BBCA-CD1969E31E7F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BC8C3C54-9A03-4F75-8530-5065469623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C929C4A9-A7E0-47A0-860D-AFC9832C32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054713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1B4A-3510-4A8B-BE87-31F78F40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</a:t>
            </a:r>
            <a:r>
              <a:rPr lang="hr-HR" sz="3200" dirty="0"/>
              <a:t>vibovina je iz istog roda, ali s bijelim cvjetovima sastavljenim u tanjurasti cvat, koji cvate istovremeno s listanjem</a:t>
            </a:r>
          </a:p>
          <a:p>
            <a:r>
              <a:rPr lang="en-GB" sz="3200" dirty="0"/>
              <a:t>p</a:t>
            </a:r>
            <a:r>
              <a:rPr lang="hr-HR" sz="3200" dirty="0"/>
              <a:t>lodovi su crne okrugle otrovne koštunice</a:t>
            </a:r>
          </a:p>
          <a:p>
            <a:r>
              <a:rPr lang="en-GB" sz="3200" dirty="0"/>
              <a:t>r</a:t>
            </a:r>
            <a:r>
              <a:rPr lang="hr-HR" sz="3200" dirty="0"/>
              <a:t>aste u kontinentalnim predjelima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15787660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1" y="640603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Ilex</a:t>
            </a:r>
            <a:r>
              <a:rPr lang="hr-HR" b="1" i="1" dirty="0"/>
              <a:t> </a:t>
            </a:r>
            <a:r>
              <a:rPr lang="hr-HR" b="1" i="1" dirty="0" err="1"/>
              <a:t>aquifolium</a:t>
            </a:r>
            <a:r>
              <a:rPr lang="hr-HR" b="1" i="1" dirty="0"/>
              <a:t> </a:t>
            </a:r>
            <a:r>
              <a:rPr lang="hr-HR" b="1" dirty="0"/>
              <a:t>L. </a:t>
            </a:r>
            <a:r>
              <a:rPr lang="hr-HR" b="1" dirty="0">
                <a:solidFill>
                  <a:srgbClr val="FF0000"/>
                </a:solidFill>
              </a:rPr>
              <a:t>(VU) </a:t>
            </a:r>
            <a:r>
              <a:rPr lang="hr-HR" b="1" dirty="0"/>
              <a:t>- božikovina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0437A6-8ACE-4062-AC63-DA9ED3E93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306" y="633039"/>
            <a:ext cx="3707173" cy="62249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34F130-24DC-485A-B4AC-F1EDDCE2C8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009935"/>
            <a:ext cx="4683185" cy="31189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ED1500-76A2-4C12-BEDD-65D6D61518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59" y="4124745"/>
            <a:ext cx="3279906" cy="273325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298ECAF-1A15-45D9-9EF3-D3653FA9962A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8" name="Line 4">
              <a:extLst>
                <a:ext uri="{FF2B5EF4-FFF2-40B4-BE49-F238E27FC236}">
                  <a16:creationId xmlns:a16="http://schemas.microsoft.com/office/drawing/2014/main" id="{40758D88-817E-4F91-8411-B7659DDD07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459A4DFE-4F70-4427-A558-638566C5FF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933732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21980"/>
            <a:ext cx="7886700" cy="5811837"/>
          </a:xfrm>
        </p:spPr>
        <p:txBody>
          <a:bodyPr>
            <a:normAutofit/>
          </a:bodyPr>
          <a:lstStyle/>
          <a:p>
            <a:r>
              <a:rPr lang="en-GB" sz="3200" dirty="0"/>
              <a:t>b</a:t>
            </a:r>
            <a:r>
              <a:rPr lang="hr-HR" sz="3200" dirty="0"/>
              <a:t>ožikovina kod nas raste (isto kao i tisa) uglavnom kao grm, iako ima potencijal izrasti i u visoko stablo</a:t>
            </a:r>
          </a:p>
          <a:p>
            <a:r>
              <a:rPr lang="en-GB" sz="3200" dirty="0"/>
              <a:t>r</a:t>
            </a:r>
            <a:r>
              <a:rPr lang="hr-HR" sz="3200" dirty="0"/>
              <a:t>aste u raznim bukovim šumama, ali rijetko u gušćim sastojinama, češće kao pojedinačni primjerci</a:t>
            </a:r>
          </a:p>
          <a:p>
            <a:r>
              <a:rPr lang="en-GB" sz="3200" dirty="0"/>
              <a:t>u</a:t>
            </a:r>
            <a:r>
              <a:rPr lang="hr-HR" sz="3200" dirty="0"/>
              <a:t>grožena je nezakonitom berbom grana i plodova za dekorativne svrhe</a:t>
            </a:r>
          </a:p>
          <a:p>
            <a:r>
              <a:rPr lang="en-GB" sz="3200" dirty="0"/>
              <a:t>v</a:t>
            </a:r>
            <a:r>
              <a:rPr lang="hr-HR" sz="3200" dirty="0"/>
              <a:t>rsta ima heterofiliju – dvojaki oblik listova (bodljikavi na nižim granama i bez bodlji na višim granama) kao prilagodba ne herbivore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7822365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81F826-E288-4683-8DB8-716954F4B1C5}"/>
              </a:ext>
            </a:extLst>
          </p:cNvPr>
          <p:cNvSpPr/>
          <p:nvPr/>
        </p:nvSpPr>
        <p:spPr>
          <a:xfrm>
            <a:off x="224733" y="531866"/>
            <a:ext cx="45773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Celtis</a:t>
            </a:r>
            <a:r>
              <a:rPr lang="hr-HR" b="1" i="1" dirty="0"/>
              <a:t> </a:t>
            </a:r>
            <a:r>
              <a:rPr lang="hr-HR" b="1" i="1" dirty="0" err="1"/>
              <a:t>australis</a:t>
            </a:r>
            <a:r>
              <a:rPr lang="hr-HR" b="1" i="1" dirty="0"/>
              <a:t> </a:t>
            </a:r>
            <a:r>
              <a:rPr lang="hr-HR" b="1" dirty="0"/>
              <a:t>L. – koprivić, košćela, </a:t>
            </a:r>
            <a:r>
              <a:rPr lang="hr-HR" b="1" dirty="0" err="1"/>
              <a:t>ladonja</a:t>
            </a:r>
            <a:r>
              <a:rPr lang="hr-HR" b="1" dirty="0"/>
              <a:t>, </a:t>
            </a:r>
            <a:r>
              <a:rPr lang="hr-HR" b="1" dirty="0" err="1"/>
              <a:t>fafarikul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27650" name="Picture 2" descr="Celtis australis - Wikipedia">
            <a:extLst>
              <a:ext uri="{FF2B5EF4-FFF2-40B4-BE49-F238E27FC236}">
                <a16:creationId xmlns:a16="http://schemas.microsoft.com/office/drawing/2014/main" id="{AB83723B-F636-48BC-852F-A7A8F0897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910" y="596444"/>
            <a:ext cx="3800083" cy="619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eltis australis, European nettle tree">
            <a:extLst>
              <a:ext uri="{FF2B5EF4-FFF2-40B4-BE49-F238E27FC236}">
                <a16:creationId xmlns:a16="http://schemas.microsoft.com/office/drawing/2014/main" id="{C31825B4-57CC-421D-9839-BDB2DB5F0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96" y="1239346"/>
            <a:ext cx="3769316" cy="301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Celtis australis | Alan Buckingham">
            <a:extLst>
              <a:ext uri="{FF2B5EF4-FFF2-40B4-BE49-F238E27FC236}">
                <a16:creationId xmlns:a16="http://schemas.microsoft.com/office/drawing/2014/main" id="{A2E60170-8E5A-4CD4-AC79-4A64C0C33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96" y="4277916"/>
            <a:ext cx="3769316" cy="250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5420A8E-1A12-4636-99B8-3086C0DFA56A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39FF3281-F722-48C2-97A1-07D5B8A349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7C8C581D-1C13-4EAC-B1DA-53E20BBF71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015015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88369"/>
            <a:ext cx="7886700" cy="5663255"/>
          </a:xfrm>
        </p:spPr>
        <p:txBody>
          <a:bodyPr>
            <a:normAutofit/>
          </a:bodyPr>
          <a:lstStyle/>
          <a:p>
            <a:r>
              <a:rPr lang="en-GB" sz="3200" dirty="0"/>
              <a:t>z</a:t>
            </a:r>
            <a:r>
              <a:rPr lang="hr-HR" sz="3200" dirty="0"/>
              <a:t>animljiva vrsta iz porodice brijestova (karakteristika porodice su asimetrične baze listova!)</a:t>
            </a:r>
          </a:p>
          <a:p>
            <a:r>
              <a:rPr lang="en-GB" sz="3200" dirty="0"/>
              <a:t>u</a:t>
            </a:r>
            <a:r>
              <a:rPr lang="hr-HR" sz="3200" dirty="0"/>
              <a:t> Istri se naziva ladonja, na Kvarneru koprivić, u Dalmaciji kostela ili košćela, a u Hercegovini fafarikul</a:t>
            </a:r>
          </a:p>
          <a:p>
            <a:r>
              <a:rPr lang="en-GB" sz="3200" dirty="0"/>
              <a:t>u</a:t>
            </a:r>
            <a:r>
              <a:rPr lang="hr-HR" sz="3200" dirty="0"/>
              <a:t> primorju je jedna od češćih vrsta koja se sadi u drvoredima. Plodovi su jestivi i slatki.</a:t>
            </a:r>
          </a:p>
          <a:p>
            <a:r>
              <a:rPr lang="en-GB" sz="3200" dirty="0"/>
              <a:t>o</a:t>
            </a:r>
            <a:r>
              <a:rPr lang="hr-HR" sz="3200" dirty="0"/>
              <a:t>sim ove vrste, kod nas raste i vrlo rijetki turnefortov koprivić (</a:t>
            </a:r>
            <a:r>
              <a:rPr lang="hr-HR" sz="3200" i="1" dirty="0"/>
              <a:t>Celtis tournefortii</a:t>
            </a:r>
            <a:r>
              <a:rPr lang="hr-HR" sz="3200" dirty="0"/>
              <a:t>)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74979151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10DAEF-B6A8-4703-8321-11564537683E}"/>
              </a:ext>
            </a:extLst>
          </p:cNvPr>
          <p:cNvSpPr/>
          <p:nvPr/>
        </p:nvSpPr>
        <p:spPr>
          <a:xfrm>
            <a:off x="211192" y="639247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Paliurus</a:t>
            </a:r>
            <a:r>
              <a:rPr lang="hr-HR" b="1" i="1" dirty="0"/>
              <a:t> </a:t>
            </a:r>
            <a:r>
              <a:rPr lang="hr-HR" b="1" i="1" dirty="0" err="1"/>
              <a:t>spina-christi</a:t>
            </a:r>
            <a:r>
              <a:rPr lang="hr-HR" b="1" i="1" dirty="0"/>
              <a:t> </a:t>
            </a:r>
            <a:r>
              <a:rPr lang="hr-HR" b="1" dirty="0"/>
              <a:t>Mill. - drača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26626" name="Picture 2" descr="KeytoNature / Dryades - Paliurus spina-christi Mill.">
            <a:extLst>
              <a:ext uri="{FF2B5EF4-FFF2-40B4-BE49-F238E27FC236}">
                <a16:creationId xmlns:a16="http://schemas.microsoft.com/office/drawing/2014/main" id="{842BBF8F-5859-4C80-892C-7B1DC0EBC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17" y="1224432"/>
            <a:ext cx="7432766" cy="531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B5F2A22-25C6-4F38-9B22-C6D3DC24DF81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525E04D8-AE2A-4A00-B912-6C067ED2E4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6A56FD07-2C2B-465C-950B-656A1625FB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09396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A428-0A98-4919-9B1C-779602143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83578"/>
            <a:ext cx="7886700" cy="5293385"/>
          </a:xfrm>
        </p:spPr>
        <p:txBody>
          <a:bodyPr>
            <a:normAutofit/>
          </a:bodyPr>
          <a:lstStyle/>
          <a:p>
            <a:r>
              <a:rPr lang="en-GB" sz="3200" dirty="0"/>
              <a:t>d</a:t>
            </a:r>
            <a:r>
              <a:rPr lang="hr-HR" sz="3200" dirty="0"/>
              <a:t>rača je tipični submediteranski grm, bodljikavih grana, sitnih listića i cvjetova, te neobičnih tanjurastih plodova</a:t>
            </a:r>
          </a:p>
          <a:p>
            <a:r>
              <a:rPr lang="en-GB" sz="3200" dirty="0"/>
              <a:t>c</a:t>
            </a:r>
            <a:r>
              <a:rPr lang="hr-HR" sz="3200" dirty="0"/>
              <a:t>vjetovi su medonosni, te je drača važna pčelinja paša</a:t>
            </a:r>
          </a:p>
          <a:p>
            <a:r>
              <a:rPr lang="en-GB" sz="3200" dirty="0"/>
              <a:t>v</a:t>
            </a:r>
            <a:r>
              <a:rPr lang="hr-HR" sz="3200" dirty="0"/>
              <a:t>rsta predstavlja veliku prijetnju u zaraštavanju kamenjarskih pašnjaka, a njeno širenje je tradicionalno bilo održavano ispašom koza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16091878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2BE0AB-F417-4A95-9BC6-F833E6681417}"/>
              </a:ext>
            </a:extLst>
          </p:cNvPr>
          <p:cNvSpPr/>
          <p:nvPr/>
        </p:nvSpPr>
        <p:spPr>
          <a:xfrm>
            <a:off x="179602" y="587429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Prunus</a:t>
            </a:r>
            <a:r>
              <a:rPr lang="hr-HR" b="1" i="1" dirty="0"/>
              <a:t> </a:t>
            </a:r>
            <a:r>
              <a:rPr lang="hr-HR" b="1" i="1" dirty="0" err="1"/>
              <a:t>mahaleb</a:t>
            </a:r>
            <a:r>
              <a:rPr lang="hr-HR" b="1" i="1" dirty="0"/>
              <a:t> </a:t>
            </a:r>
            <a:r>
              <a:rPr lang="hr-HR" b="1" dirty="0"/>
              <a:t>L. - rašeljka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25602" name="Picture 2" descr="Prunus mahaleb | Van den Berk Nurseries">
            <a:extLst>
              <a:ext uri="{FF2B5EF4-FFF2-40B4-BE49-F238E27FC236}">
                <a16:creationId xmlns:a16="http://schemas.microsoft.com/office/drawing/2014/main" id="{378380D6-EBAE-46EA-AB00-8E3B7A5E3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28" y="1461190"/>
            <a:ext cx="3527219" cy="440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Seeds for Mahaleb Cherry | Prunus mahaleb – Amkha Seed">
            <a:extLst>
              <a:ext uri="{FF2B5EF4-FFF2-40B4-BE49-F238E27FC236}">
                <a16:creationId xmlns:a16="http://schemas.microsoft.com/office/drawing/2014/main" id="{20E03694-7183-4058-86CD-140772AF2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091" y="1458236"/>
            <a:ext cx="4411978" cy="441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5311D5C-D006-4B3D-B2F8-64A811459511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6" name="Line 4">
              <a:extLst>
                <a:ext uri="{FF2B5EF4-FFF2-40B4-BE49-F238E27FC236}">
                  <a16:creationId xmlns:a16="http://schemas.microsoft.com/office/drawing/2014/main" id="{F9FBE6FA-FCBA-4647-9EEB-B309856838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D4900641-BE21-4B31-BD69-2684147A9F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1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Dendroflora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2153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2457</TotalTime>
  <Words>6609</Words>
  <Application>Microsoft Office PowerPoint</Application>
  <PresentationFormat>On-screen Show (4:3)</PresentationFormat>
  <Paragraphs>506</Paragraphs>
  <Slides>130</Slides>
  <Notes>64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130</vt:i4>
      </vt:variant>
    </vt:vector>
  </HeadingPairs>
  <TitlesOfParts>
    <vt:vector size="134" baseType="lpstr">
      <vt:lpstr>Arial</vt:lpstr>
      <vt:lpstr>Calibri</vt:lpstr>
      <vt:lpstr>Calibri Light</vt:lpstr>
      <vt:lpstr>Office Theme</vt:lpstr>
      <vt:lpstr>Flora Hrvatske </vt:lpstr>
      <vt:lpstr>Drveće i grmlje u flori Hrvatske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Recenzent</dc:creator>
  <cp:lastModifiedBy>38591</cp:lastModifiedBy>
  <cp:revision>245</cp:revision>
  <dcterms:created xsi:type="dcterms:W3CDTF">2020-05-07T14:40:41Z</dcterms:created>
  <dcterms:modified xsi:type="dcterms:W3CDTF">2025-01-03T16:26:10Z</dcterms:modified>
</cp:coreProperties>
</file>