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6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1" r:id="rId4"/>
    <p:sldId id="272" r:id="rId5"/>
    <p:sldId id="259" r:id="rId6"/>
    <p:sldId id="262" r:id="rId7"/>
    <p:sldId id="275" r:id="rId8"/>
    <p:sldId id="269" r:id="rId9"/>
    <p:sldId id="274" r:id="rId10"/>
    <p:sldId id="273" r:id="rId11"/>
    <p:sldId id="278" r:id="rId12"/>
    <p:sldId id="277" r:id="rId13"/>
    <p:sldId id="279" r:id="rId14"/>
    <p:sldId id="258" r:id="rId15"/>
    <p:sldId id="264" r:id="rId16"/>
    <p:sldId id="281" r:id="rId17"/>
    <p:sldId id="265" r:id="rId18"/>
    <p:sldId id="263" r:id="rId19"/>
    <p:sldId id="282" r:id="rId20"/>
    <p:sldId id="266" r:id="rId21"/>
    <p:sldId id="267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85" autoAdjust="0"/>
    <p:restoredTop sz="94660"/>
  </p:normalViewPr>
  <p:slideViewPr>
    <p:cSldViewPr snapToGrid="0">
      <p:cViewPr>
        <p:scale>
          <a:sx n="77" d="100"/>
          <a:sy n="77" d="100"/>
        </p:scale>
        <p:origin x="-79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508F-130D-4401-9C1B-4FF73B41E014}" type="datetimeFigureOut">
              <a:rPr lang="hr-HR" smtClean="0"/>
              <a:pPr/>
              <a:t>26.4.2023.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V.GLUŠČIĆ-TALIJ U UKUPNOM ATMOSFERSKOM TALOŽENJU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8176-D642-44B5-8F6E-17104EB78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8F6B-A6B3-4D9A-B462-5206CF6C2840}" type="datetimeFigureOut">
              <a:rPr lang="hr-HR" smtClean="0"/>
              <a:pPr/>
              <a:t>26.4.2023.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V.GLUŠČIĆ-TALIJ U UKUPNOM ATMOSFERSKOM TALOŽENJU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DC56-9D04-4914-BDD5-9BBF7DDE39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89203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4DDC56-9D04-4914-BDD5-9BBF7DDE39F0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DC56-9D04-4914-BDD5-9BBF7DDE39F0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DC56-9D04-4914-BDD5-9BBF7DDE39F0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1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48B60-A185-48C7-A829-D591202551FE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75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90B-8BF1-456A-91AD-B1332D48DEBC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671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999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EA-12E9-4DEC-8812-5F05AF25E011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2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FDAB-2662-4503-A2EA-EAACC68B08B3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512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8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30" y="4154520"/>
            <a:ext cx="8769097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6A39-6649-47DD-812E-8CC04986405E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3" y="4020408"/>
            <a:ext cx="82296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40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09BA-C069-4362-A249-F5FAD003340B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29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1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C08-B225-4F2C-9357-2FBC8D786EE4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15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8DB-F1B7-43DE-B3C6-4178C909636F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39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FAC-CCBA-408F-A137-D88D1EC59D7D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34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4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4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A507-0A6E-4A22-8108-D2871E9E359B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57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4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51" y="1069847"/>
            <a:ext cx="6099049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4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B4F-DAAA-4DFC-AA99-BA0FC0B6B15C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1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5" y="6223830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4838CE-8FCF-4E25-B439-DF949D926078}" type="datetime1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V.GLUŠČIĆ-TALIJ U UKUPNOM  ATMOSFERSKOM TALOŽENJU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3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02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rodne-novine.nn.hr/clanci/sluzbeni/2020_06_72_1410.html" TargetMode="External"/><Relationship Id="rId2" Type="http://schemas.openxmlformats.org/officeDocument/2006/relationships/hyperlink" Target="https://narodne-novine.nn.hr/clanci/sluzbeni/2020_07_77_1465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3390/" TargetMode="External"/><Relationship Id="rId4" Type="http://schemas.openxmlformats.org/officeDocument/2006/relationships/hyperlink" Target="https://www.zakon.hr/z/269/Zakon-o-za%C5%A1titi-zrak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8DE6E-8A9C-4730-8416-F8A69F77A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894" y="1946246"/>
            <a:ext cx="9538284" cy="198384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TALIJ U UKUPNOM ATMOSFERSKOM TALOŽENJU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38CD97-C4AB-45D1-B041-12EE343E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699" y="5953747"/>
            <a:ext cx="9686670" cy="538955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Pan, Y.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sur. Bulk Deposition and Source Apportionment of Atmospheric Heavy Metals and Metalloids in Agricultural Areas of Rural Beijing during 2016–2020, Atmosphere 2021, 12,283.https://doi.org/10.3390/atmos12020283 )</a:t>
            </a: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FDFCF4-7201-41DE-A38E-B3003D610792}"/>
              </a:ext>
            </a:extLst>
          </p:cNvPr>
          <p:cNvSpPr txBox="1"/>
          <p:nvPr/>
        </p:nvSpPr>
        <p:spPr>
          <a:xfrm>
            <a:off x="2906617" y="5122843"/>
            <a:ext cx="637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Valentina Gluščić, dipl.ing.kem., IMI, Jedinica za higijenu okoline</a:t>
            </a:r>
          </a:p>
        </p:txBody>
      </p:sp>
    </p:spTree>
    <p:extLst>
      <p:ext uri="{BB962C8B-B14F-4D97-AF65-F5344CB8AC3E}">
        <p14:creationId xmlns="" xmlns:p14="http://schemas.microsoft.com/office/powerpoint/2010/main" val="25942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466928" y="398837"/>
            <a:ext cx="11258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mehanizam toksičnosti talija nije u potpunosti razjašnjen (izrazito niske koncentracije talija te nedovoljno osjetljive analitičke tehnike koje se koriste za njegovu detekciju)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lako ulazi u stanicu putem stanične membrane (utječe na biološke procese ovisne o prijenosu kalija radi sličnosti u ionskom radijusu i istog naboja)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ion zamjenjuje K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u aktivnom mjestu enzima Na/K-ATPaze i inhibira aktivni transport te se akumulira u stanici i relativno sporo se iz nje otpušta (akumulira se u jetri, bubrezima, kostima,plućima) 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oksidativni stres (ROS, oksidacija membranskih lipida i proteina) 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utječe na metabolizam glutationa čija je uloga višestruka; vezanje teških metala i njihova ekskrecija iz organizma, te održavanje prirodne homeostaze oksidansa u plazmi (talij u elektronskoj strukturi ima praznu d-orbitalu stoga ima visok afinitet vezanja liganda sumpora kao npr. tiolnih skupina)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utječe na proizvodnju energije u pojedinim metaboličkim reakcijama staničnog disanja: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glikolizi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Krebovom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ciklusu i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oksidativnoj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fosforilaciji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što nepovoljno utječe na sintezu proteina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986B01-D777-47B7-B557-0754B902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77AF1EF-AF6D-46F2-8761-FC3EF3183541}"/>
              </a:ext>
            </a:extLst>
          </p:cNvPr>
          <p:cNvSpPr/>
          <p:nvPr/>
        </p:nvSpPr>
        <p:spPr>
          <a:xfrm>
            <a:off x="280417" y="843664"/>
            <a:ext cx="11594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-svi spojevi talija su toksični za ljude, a stupanj toksičnosti ovisi o dozi i putu unošenja u organizam, vremenu izloženosti i dobi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-u organizam najčešće ulazi ingestijom, inhalacijom ili putem kože, a ekskrecija je spora i uglavnom se odvija putem urina i fecesa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-minimalna letalna doza topljive soli Tl je 0.7g-1.1g za odraslog čovjeka od 70kg; odnosno 10-15 mg/kg</a:t>
            </a:r>
            <a:r>
              <a:rPr lang="hr-HR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smrt 10-12 dana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akutna toksičnost-simptomi se javljaju se unutar nekoliko sati od izloženosti (glavobolja, povraćanje, mučnina, bol u trbuhu), dok se nakon nekoliko tjedana javlja alopecija (gubitak kose), deformacija noktiju, a može nastupiti i smrt 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kronična toksičnost-posljedica dugotrajne akumulacije u tkivima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teratogena, mutagena svojstva</a:t>
            </a:r>
            <a:r>
              <a:rPr lang="hr-HR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utječe i oštečuje živčani sustav, gastrointestinalni sustav, kardiovaskularni sustav, karcinom, bolesti reproduktivnog sustava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lako se prenosi sa majke na plod što uzrokuje malformacije ploda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najčešće kod radnika u rudnicima </a:t>
            </a:r>
          </a:p>
          <a:p>
            <a:pPr algn="just"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-terapija: diuretici, aktivni ugljen, najučinkovitiji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Berlinsko modrilo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(željezov heksacijanoferat (Fe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[Fe(CN)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85264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366727" y="376307"/>
            <a:ext cx="1145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 izrazite toksičnosti uvršten na popis prioritetnih zagađivala SAD, Kina, Svjetska zdravstvena organizacija (WHO)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895318-7651-4D0D-BAEA-E2B7AA12D46C}"/>
              </a:ext>
            </a:extLst>
          </p:cNvPr>
          <p:cNvSpPr/>
          <p:nvPr/>
        </p:nvSpPr>
        <p:spPr>
          <a:xfrm>
            <a:off x="209527" y="5835364"/>
            <a:ext cx="1118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Hrvatskoj je u Uredbi o opasnim tvarima u vodama, u Zakonu o vodama iz 1998., dopuštena koncentracija talija u kopnenim vodama je iznosila</a:t>
            </a:r>
            <a:r>
              <a:rPr lang="hr-H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μg/l, a u moru 50 μg/l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F66820A-A028-499D-8E31-0BF3B7B12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3993606"/>
              </p:ext>
            </p:extLst>
          </p:nvPr>
        </p:nvGraphicFramePr>
        <p:xfrm>
          <a:off x="1966238" y="850672"/>
          <a:ext cx="7634922" cy="478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55">
                  <a:extLst>
                    <a:ext uri="{9D8B030D-6E8A-4147-A177-3AD203B41FA5}">
                      <a16:colId xmlns="" xmlns:a16="http://schemas.microsoft.com/office/drawing/2014/main" val="3885855899"/>
                    </a:ext>
                  </a:extLst>
                </a:gridCol>
                <a:gridCol w="5014201">
                  <a:extLst>
                    <a:ext uri="{9D8B030D-6E8A-4147-A177-3AD203B41FA5}">
                      <a16:colId xmlns="" xmlns:a16="http://schemas.microsoft.com/office/drawing/2014/main" val="2494943111"/>
                    </a:ext>
                  </a:extLst>
                </a:gridCol>
                <a:gridCol w="1648266">
                  <a:extLst>
                    <a:ext uri="{9D8B030D-6E8A-4147-A177-3AD203B41FA5}">
                      <a16:colId xmlns="" xmlns:a16="http://schemas.microsoft.com/office/drawing/2014/main" val="2349019979"/>
                    </a:ext>
                  </a:extLst>
                </a:gridCol>
              </a:tblGrid>
              <a:tr h="383311"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Država, Agencija, Izvor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Granična </a:t>
                      </a:r>
                    </a:p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vrijednost / µg L</a:t>
                      </a:r>
                      <a:r>
                        <a:rPr lang="hr-HR" sz="11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71595"/>
                  </a:ext>
                </a:extLst>
              </a:tr>
              <a:tr h="248025">
                <a:tc rowSpan="8">
                  <a:txBody>
                    <a:bodyPr/>
                    <a:lstStyle/>
                    <a:p>
                      <a:pPr algn="ctr"/>
                      <a:r>
                        <a:rPr lang="hr-HR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za vode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USEPA, kriteriji kvalitete vode za zdravlje ljudi „Voda + Organizam”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3560809"/>
                  </a:ext>
                </a:extLst>
              </a:tr>
              <a:tr h="248025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USEPA, kriteriji kvalitete vode za zdravlje ljudi „samo organizam”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5725469"/>
                  </a:ext>
                </a:extLst>
              </a:tr>
              <a:tr h="177660">
                <a:tc vMerge="1">
                  <a:txBody>
                    <a:bodyPr/>
                    <a:lstStyle/>
                    <a:p>
                      <a:pPr algn="ctr"/>
                      <a:endParaRPr lang="hr-H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USEPA, </a:t>
                      </a:r>
                      <a:r>
                        <a:rPr lang="fi-FI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pitka voda</a:t>
                      </a:r>
                      <a:endParaRPr lang="hr-H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2254922"/>
                  </a:ext>
                </a:extLst>
              </a:tr>
              <a:tr h="177660">
                <a:tc vMerge="1">
                  <a:txBody>
                    <a:bodyPr/>
                    <a:lstStyle/>
                    <a:p>
                      <a:pPr algn="ctr"/>
                      <a:endParaRPr lang="hr-H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USEPA, morska 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2615546"/>
                  </a:ext>
                </a:extLst>
              </a:tr>
              <a:tr h="177660">
                <a:tc vMerge="1">
                  <a:txBody>
                    <a:bodyPr/>
                    <a:lstStyle/>
                    <a:p>
                      <a:pPr algn="ctr"/>
                      <a:endParaRPr lang="hr-H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Kanada, svježa 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9510527"/>
                  </a:ext>
                </a:extLst>
              </a:tr>
              <a:tr h="177660">
                <a:tc vMerge="1">
                  <a:txBody>
                    <a:bodyPr/>
                    <a:lstStyle/>
                    <a:p>
                      <a:pPr algn="ctr"/>
                      <a:endParaRPr lang="hr-H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Kina, kvaliteta vode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846059"/>
                  </a:ext>
                </a:extLst>
              </a:tr>
              <a:tr h="177660">
                <a:tc vMerge="1">
                  <a:txBody>
                    <a:bodyPr/>
                    <a:lstStyle/>
                    <a:p>
                      <a:pPr algn="ctr"/>
                      <a:endParaRPr lang="hr-H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Kina, voda za piće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2817360"/>
                  </a:ext>
                </a:extLst>
              </a:tr>
              <a:tr h="177660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WHO, voda za piće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0770720"/>
                  </a:ext>
                </a:extLst>
              </a:tr>
              <a:tr h="248025">
                <a:tc rowSpan="6">
                  <a:txBody>
                    <a:bodyPr/>
                    <a:lstStyle/>
                    <a:p>
                      <a:pPr algn="ctr"/>
                      <a:r>
                        <a:rPr lang="hr-HR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</a:t>
                      </a:r>
                      <a:r>
                        <a:rPr lang="hr-HR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ispuštanja</a:t>
                      </a:r>
                    </a:p>
                    <a:p>
                      <a:pPr algn="ctr"/>
                      <a:r>
                        <a:rPr lang="hr-HR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onečišćujućih tvari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Sjedinjene Države, BDAT za pročišćavanje otpadnih voda od talija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135667"/>
                  </a:ext>
                </a:extLst>
              </a:tr>
              <a:tr h="315668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Kina, Standardi ispuštanja onečišćujućih tvari za anorgansku kemijsku industriju</a:t>
                      </a:r>
                      <a:endParaRPr lang="hr-H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5432471"/>
                  </a:ext>
                </a:extLst>
              </a:tr>
              <a:tr h="315668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Kina, Standard ispuštanja talija za industrijske otpadne vode u provinciji Guangdong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(do 2020.)</a:t>
                      </a:r>
                    </a:p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(od 2020.)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3206921"/>
                  </a:ext>
                </a:extLst>
              </a:tr>
              <a:tr h="315668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Kina, Standard ispuštanja zagađivača talijem za industrijske otpadne vode u provinciji Hunan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0826105"/>
                  </a:ext>
                </a:extLst>
              </a:tr>
              <a:tr h="383311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Kina, Standard ispuštanja zagađivača talijem u otpadne vode za industriju željeza i čelika uPokrajina Jiangsu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3996969"/>
                  </a:ext>
                </a:extLst>
              </a:tr>
              <a:tr h="383311">
                <a:tc vMerge="1">
                  <a:txBody>
                    <a:bodyPr/>
                    <a:lstStyle/>
                    <a:p>
                      <a:pPr algn="ctr"/>
                      <a:endParaRPr lang="hr-H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Vijeće europske unije, Direktiva o vodama iz 2000, ispuštanje otpadnih voda od pročišćavanja ispušnih plinova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45928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7C63999-87A0-4BAB-8288-49CDBF04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902EE4-B38C-4346-8F4F-2C49D769CDF6}"/>
              </a:ext>
            </a:extLst>
          </p:cNvPr>
          <p:cNvSpPr/>
          <p:nvPr/>
        </p:nvSpPr>
        <p:spPr>
          <a:xfrm>
            <a:off x="331693" y="947187"/>
            <a:ext cx="11374462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atmosferska depozicija predstavlja važan ako ne i dominantan put unošenja talija i ostalih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toksičnih zagađivala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(teški metali, Hg, Pb, PAH,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PCB…)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 zraka na tlo i vodu u urbanim i ruralnim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 </a:t>
            </a:r>
          </a:p>
          <a:p>
            <a:pPr lvl="0" algn="just">
              <a:spcAft>
                <a:spcPts val="800"/>
              </a:spcAft>
            </a:pP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-praćenjem kemijskog sadržaja atmosferske depozicije moguće je identificirati izvore onečišćenja (vrsta,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intenzitet, profil, prostorna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i/ili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sezonsku raspodjela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hr-H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-pouzdane i kvantitativne informacije o izvorima onečišćenja ključne su za izradu politika kvalitete zraka i provedbu istih kroz razne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</a:p>
          <a:p>
            <a:pPr algn="just">
              <a:spcAft>
                <a:spcPts val="800"/>
              </a:spcAft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Font typeface="Wingdings"/>
              <a:buChar char="à"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procjenu izvora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opće prihvaćene smjernice 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 od strane JRC laboratorija Europske komisije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Guide 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 Source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Apportionment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Receptor Models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su: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raspodjela izvora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Apportionment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 povratnih putanja zračnih masa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Backword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Tajectory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40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lide Number Placeholder 1023">
            <a:extLst>
              <a:ext uri="{FF2B5EF4-FFF2-40B4-BE49-F238E27FC236}">
                <a16:creationId xmlns="" xmlns:a16="http://schemas.microsoft.com/office/drawing/2014/main" id="{4666282E-26E5-46A1-B330-24B7BCC1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71AA220-DD7A-4EAC-9443-B4722685CF49}"/>
              </a:ext>
            </a:extLst>
          </p:cNvPr>
          <p:cNvSpPr/>
          <p:nvPr/>
        </p:nvSpPr>
        <p:spPr>
          <a:xfrm>
            <a:off x="372815" y="380842"/>
            <a:ext cx="112830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Source Apportionment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</a:rPr>
              <a:t> (SA)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tj. 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</a:rPr>
              <a:t>Raspodjela izvora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model dobivanje informacija o procjenama prisutnih izvora onečišćenja i količinama onečišćenja koju ti izvori ispuštaju odnosno koliko doprinose ukupnom onečišćenju zraka u neposrednoj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blizini</a:t>
            </a:r>
            <a:endParaRPr lang="hr-H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glavnom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se koriste tri glavna pristupa: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inventar emisija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modeli orijentirani na izvor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modeli orijentirani na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receptore</a:t>
            </a:r>
            <a:endParaRPr lang="hr-HR" baseline="30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r-HR" u="sng" dirty="0">
                <a:latin typeface="Times New Roman" panose="02020603050405020304" pitchFamily="18" charset="0"/>
                <a:ea typeface="Calibri" panose="020F0502020204030204" pitchFamily="34" charset="0"/>
              </a:rPr>
              <a:t>Modeli orijentirani na receptore (također poznati kao receptorski modeli (RM))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raspoređuju izmjerenu masu onečišćujuće tvari na određenom mjestu, zvan receptor, na svoje izvore emisije koristeći multivarijantnu analizu za rješavanje bilance mase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jednadžba</a:t>
            </a:r>
            <a:endParaRPr lang="hr-H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pružaju informacije izvedene iz stvarnog svijeta mjerenja, uključujući procjene mjerne nesigurnost provedenog mjerenja i dobivenog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rezultata</a:t>
            </a:r>
            <a:endParaRPr lang="hr-HR" dirty="0" smtClean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Times New Roman" panose="02020603050405020304" pitchFamily="18" charset="0"/>
              </a:rPr>
              <a:t>Positive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</a:rPr>
              <a:t>Matrix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</a:rPr>
              <a:t>Factorisation</a:t>
            </a:r>
            <a:r>
              <a:rPr lang="hr-HR" dirty="0" smtClean="0">
                <a:latin typeface="Times New Roman" panose="02020603050405020304" pitchFamily="18" charset="0"/>
              </a:rPr>
              <a:t> (PMF) </a:t>
            </a:r>
            <a:r>
              <a:rPr lang="hr-HR" dirty="0" smtClean="0">
                <a:latin typeface="Times New Roman" panose="02020603050405020304" pitchFamily="18" charset="0"/>
                <a:sym typeface="Wingdings" pitchFamily="2" charset="2"/>
              </a:rPr>
              <a:t> identifikacija faktora (izvora), profili izvora (obzirom na specifične </a:t>
            </a:r>
            <a:r>
              <a:rPr lang="hr-HR" dirty="0" smtClean="0">
                <a:latin typeface="Times New Roman" panose="02020603050405020304" pitchFamily="18" charset="0"/>
                <a:sym typeface="Wingdings" pitchFamily="2" charset="2"/>
              </a:rPr>
              <a:t>markere </a:t>
            </a:r>
            <a:r>
              <a:rPr lang="hr-HR" dirty="0" smtClean="0">
                <a:latin typeface="Times New Roman" panose="02020603050405020304" pitchFamily="18" charset="0"/>
                <a:sym typeface="Wingdings" pitchFamily="2" charset="2"/>
              </a:rPr>
              <a:t>za svaki tip izvora), doprinos svakog faktora objašnjavanju mase svakog pojedinog uzorka </a:t>
            </a:r>
          </a:p>
          <a:p>
            <a:pPr marL="285750" indent="-285750" algn="just"/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31075" y="4745449"/>
            <a:ext cx="115718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Backword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Tajectory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tj.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analiza povratnih putanja zračnih masa</a:t>
            </a:r>
          </a:p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alati koji se koriste se za provjeru dobivenih profila izvora obzirom na njihovu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prostornu raspodjelu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selekcija podataka  ukoliko želimo izolirati specifičan  izvor iz specifičnog područja</a:t>
            </a:r>
          </a:p>
          <a:p>
            <a:pPr algn="just">
              <a:buFont typeface="Arial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računalni programi: NOAA HYSPLIT, EURAD,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TrajStat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dr.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275999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365760" y="438912"/>
            <a:ext cx="113141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Zašto Kina?</a:t>
            </a:r>
            <a:endParaRPr lang="hr-H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Kina, najveći proizvođač,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ali i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potro</a:t>
            </a:r>
            <a:r>
              <a:rPr lang="hr-HR" dirty="0" smtClean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ač cementa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svijetu s proizvodnjom od 2.2 10</a:t>
            </a:r>
            <a:r>
              <a:rPr lang="hr-HR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tona (podatak iz 2018), od ukupnih antropogenih emisija čestica u zrak, 40 % čini proizvodnja cementa</a:t>
            </a:r>
            <a:r>
              <a:rPr lang="hr-HR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hr-H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najveća nalazišta ugljena bogatog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(46 mg/kg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 koji se koristi i u industriji i u kućanstvima</a:t>
            </a:r>
            <a:endParaRPr lang="hr-H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Što je motiviralo grupu autora 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 i sur.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-razlog istraživanja: </a:t>
            </a:r>
            <a:endParaRPr lang="hr-HR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raniji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rezultati (2014) 19.4% poljoprivrednog tla onečišćeno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82% uzoraka sadržavalo teške metale Cd, Hg, Pb,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mjere za poboljšanje kvalitete zraka  koje se odnose na kontrolu razina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lebdečćh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čestica PM10 i PM2,5  u zraku (od 2013)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akcijski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plan za prevenciju i kontrolu onečišćenja tla (od 2016)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-cilj istraživanja: 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ispitati koncentracije i godišnje količine metala u UTT nakon primjene mjera za poboljšanje kvalitete zraka kako bi se utvrdilo u kojoj mjeri zakon o čistom zraku utječe na atmosfersko taloženje 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identificirati izvore za kreiranje budućih politika  i strategija smanjenja onečišćujućih tvari u zraku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C4960EE-E40D-4B4E-A830-B1A65403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7A82F7-8789-497C-BBA3-19BAB6FF5B4E}"/>
              </a:ext>
            </a:extLst>
          </p:cNvPr>
          <p:cNvSpPr/>
          <p:nvPr/>
        </p:nvSpPr>
        <p:spPr>
          <a:xfrm>
            <a:off x="260204" y="245911"/>
            <a:ext cx="16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i sur.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5E2983-BA78-4330-A1E3-048F8C40146C}"/>
              </a:ext>
            </a:extLst>
          </p:cNvPr>
          <p:cNvSpPr txBox="1"/>
          <p:nvPr/>
        </p:nvSpPr>
        <p:spPr>
          <a:xfrm>
            <a:off x="263233" y="581397"/>
            <a:ext cx="59546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-uzorci UTT sakupljani od 11/2016-11/2020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ukupno 150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uzoraka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-analiza sadržaja UTT: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Anioni (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hr-H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hr-H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kationi (Na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hr-H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hr-H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</a:t>
            </a:r>
            <a:r>
              <a:rPr lang="hr-H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iz filtriranog alikvota 0,22µm filtre 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ionska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kromatografija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ukupan otopljeni ugljik (DOC), anorganski ugljik i ukupan dušik (TN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multi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N/C analizator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metali (Be, Na, Mg, Al, K, Ca, V,Cr,Mn,Fe,Co,Ni,Cu,Zn,As,Se,Mo,Cd,Sb,Ba,Tl,Ag,Pb,Th,U)alikvot zakiseljen 0,1mLHNO</a:t>
            </a:r>
            <a:r>
              <a:rPr lang="hr-HR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ICP-MS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6260AA-BFA9-4440-B0B1-09CE0396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35" y="3779521"/>
            <a:ext cx="2887772" cy="275707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4AA860EB-8A20-4BC3-94DF-B3CF6CC2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69" y="2808623"/>
            <a:ext cx="4731649" cy="390109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0434453A-75C3-4222-AE19-B828CE77EC56}"/>
              </a:ext>
            </a:extLst>
          </p:cNvPr>
          <p:cNvSpPr txBox="1"/>
          <p:nvPr/>
        </p:nvSpPr>
        <p:spPr>
          <a:xfrm>
            <a:off x="7181418" y="290467"/>
            <a:ext cx="4685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analiza povratnih putanja zračnih </a:t>
            </a:r>
            <a:r>
              <a:rPr lang="hr-HR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masa (</a:t>
            </a:r>
            <a:r>
              <a:rPr lang="hr-HR" dirty="0" err="1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TrajStat</a:t>
            </a:r>
            <a:r>
              <a:rPr lang="hr-HR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rač.program</a:t>
            </a:r>
            <a:r>
              <a:rPr lang="hr-HR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)  koja </a:t>
            </a:r>
            <a:r>
              <a:rPr lang="hr-HR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pokazuje putanje zračnih masa prije dolaska na mjesto uzorkovanja </a:t>
            </a:r>
          </a:p>
          <a:p>
            <a:r>
              <a:rPr lang="hr-HR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-prikazan je postotak trajektorija koje se pojavljuju u svakom klasteru, uključujući sjeverozapad (NW, 8,4%), zapad (W, 21,2%), jug (S, 39,2%), jugoistok (SE, 19,5%) i sjeveroistok (SI, 11,7%)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79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959FA7-0AD0-4567-BB2D-C3C8CFEE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4" y="37521"/>
            <a:ext cx="6826226" cy="6820479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5352" y="631356"/>
            <a:ext cx="50101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-sezonske varijacije 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(SP = proljeće, SU = ljeto, AU = jesen, WI = zima)</a:t>
            </a:r>
            <a:r>
              <a:rPr lang="hr-HR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količine padalina –očekivano više u razdoblju monsuna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-prikazane su sezonske varijacije koncentracija te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kih metala u UTT tijekom 2017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Box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Wisker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dijagrami) te nije pronađen dosljedan obrazac raspodjele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-uzimajući u obzir nepravilnu raspodjelu podataka,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prikazani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mediani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 bolje sumarne statistike, izbjegavajući pristranost prema velikim vrijednostima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 usporedbi s hladnim godi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njim dobima, relativno niski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median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koncentracija za većinu te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kih metala u UTT pronađen je ljeti ili u jesen zbog učinka razrjeđivanja otopljene tvari visokom količinom oborina (monsuni)</a:t>
            </a:r>
            <a:endParaRPr lang="hr-HR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-međutim za V, As,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median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koncetracija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najniže zimi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-nasuprot tome,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median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koncentracija većine te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kih metala je vi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u proljeće ili zimi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autori obja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njavaju povi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enim emisijama pra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 i izgaranja ugljena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Pb, s koncentracijama deset puta većim nego u ostalim godi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njim dobima)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akon detaljnog pregleda koncentracija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 tijekom razdoblja istraživanja, identificirano je nekoliko ekstremnih vrijednosti između studenog 2019. i veljače 2020., tipičnog razdoblja grijanja kuća u regiji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-stoga su intenzivna uporaba ugljena u kućanstvu za grijanje kućanstva i manje razrjeđivanje uklonjenog Pb zbog manje oborine zajedno rezultirali vi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 koncentracijama Pb zimi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35" y="285739"/>
            <a:ext cx="6246564" cy="593809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6563" y="658692"/>
            <a:ext cx="517748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vremenska i sezonska raspodjela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oborine 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količina teških metala u UTT u periodu od 2017.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2020. 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(SP = proljeće, SU = ljeto, AU = jesen, WI = zima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-primijećene su više vrijednosti količina UTT ljeti u odnosu na ostala godišnja doba, a razlog je što su ljeta bogata oborinama radi jakih vjetrova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monsuna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-godišnji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flux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As 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postupno smanjivao od 2017. do 2020.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ako i drugi teški metali također imaju tendenciju smanjenja godišnjeg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fluxa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 2017. do 2020., u 2018. je godišnji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flux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Cd,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Ni bio znatno viši od ostalih godina.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-trend pada također je utvrđen za Pb tijekom cijelog razdoblje istraživanja, s iznimkom dobivenih rezultata u zimi 2019.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remenska i sezonska raspodjela količina teških metala u UTT unutar godine nije slijedila obrazac raspodjele količine padalina.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-iz toga se zaključuje da godišnje varijacije količina teških metala u UTT nisu kontrolirane količinom oborine već da na to utječu drugi čimbenici kao npr. promjene u količinama emisija tijekom ovih godina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E526841-B932-4BDE-98AD-A493984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42AE59-4582-4777-8D42-ECCBE4B2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65" y="999645"/>
            <a:ext cx="8638565" cy="3449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5D131A-AF7C-4B65-892C-0A8CCE9033DF}"/>
              </a:ext>
            </a:extLst>
          </p:cNvPr>
          <p:cNvSpPr/>
          <p:nvPr/>
        </p:nvSpPr>
        <p:spPr>
          <a:xfrm>
            <a:off x="315821" y="373872"/>
            <a:ext cx="16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i sur. 2021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63296" y="5035296"/>
            <a:ext cx="1122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konc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PM2,5 trend smanjenja  (slično količine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i As u UTT)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-godišnje varijacije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konc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PM10 slične količine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Ni u UTT izrazito visoke vrijednosti 2018.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-slijede obrazac ranije  primijećene raspodjele količine  metala  u UTT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-najučestalije zračne mase iz SZ u 2017 za PM2,5, a u 2018 iz  S za PM10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15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F6F3B-1F57-4257-9244-EB715656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35" y="329369"/>
            <a:ext cx="1867477" cy="519716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TALIJ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9088A9-AB5B-47F7-850D-5FF6C0AE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1721853" y="986089"/>
            <a:ext cx="751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otkrio ga je 1861.g. William Crookes </a:t>
            </a:r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plamena spektroskopija  otpadni mulj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selenijeva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-željeza</a:t>
            </a:r>
            <a:endParaRPr lang="hr-HR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intenzivne zelene linije u spektru grč. riječ </a:t>
            </a:r>
            <a:r>
              <a:rPr lang="hr-HR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thallos</a:t>
            </a:r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“zeleni izdanak ili grančica”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1862.g. Claude-Auguste Lamy izolirao čisti talij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60176" y="2506976"/>
            <a:ext cx="8993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element 6.perioda i 13.skupina Periodnog sustava elemenata</a:t>
            </a:r>
          </a:p>
          <a:p>
            <a:pPr algn="just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čistom stanju srebrno-bijele boje, mekan, savitljiv, bez mirisa i okusa</a:t>
            </a:r>
          </a:p>
          <a:p>
            <a:pPr algn="just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čuvanje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petroleju</a:t>
            </a:r>
            <a:endParaRPr lang="hr-HR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dva oksidacijska stanja: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jednovalentan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 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trovalentan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spojevi 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stabilni u vodenim otopinama </a:t>
            </a: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Soli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(karbonati, sulfati)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i hidroksid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dobro topljivi u vodi dok </a:t>
            </a:r>
            <a:r>
              <a:rPr lang="hr-HR" u="sng" dirty="0" err="1" smtClean="0">
                <a:latin typeface="Times New Roman" pitchFamily="18" charset="0"/>
                <a:cs typeface="Times New Roman" pitchFamily="18" charset="0"/>
              </a:rPr>
              <a:t>halidi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,sulfidi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nisu topljivi u vodi</a:t>
            </a:r>
          </a:p>
          <a:p>
            <a:pPr algn="just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isti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naboj i sličan ionski radijus pa se zamijenjuje sa ionima alkalijskih metala (K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Cs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Rb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spojevi 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jaka oksidacijska sredstva, nestabilni u vodenim otopinama, ali stabilni u organskim otapalima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izrazito stabilni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kompleksi s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huminskom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kiselinom u tlu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izmjenjuju se s ionima aluminija Al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3+</a:t>
            </a:r>
          </a:p>
          <a:p>
            <a:pPr algn="just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poznato 26 izotopa (masa između 184 i 210u i vrijeme poluraspada od 2,1ms do 8,8god )</a:t>
            </a:r>
          </a:p>
          <a:p>
            <a:pPr algn="just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prirodi kao smjesa dva stabilna izotopa: </a:t>
            </a:r>
            <a:r>
              <a:rPr lang="nn-NO" baseline="30000" dirty="0"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nn-NO" dirty="0">
                <a:latin typeface="Times New Roman" pitchFamily="18" charset="0"/>
                <a:cs typeface="Times New Roman" pitchFamily="18" charset="0"/>
              </a:rPr>
              <a:t>Tl (70,5 %) i </a:t>
            </a:r>
            <a:r>
              <a:rPr lang="nn-NO" baseline="30000" dirty="0">
                <a:latin typeface="Times New Roman" pitchFamily="18" charset="0"/>
                <a:cs typeface="Times New Roman" pitchFamily="18" charset="0"/>
              </a:rPr>
              <a:t>203</a:t>
            </a:r>
            <a:r>
              <a:rPr lang="nn-NO" dirty="0">
                <a:latin typeface="Times New Roman" pitchFamily="18" charset="0"/>
                <a:cs typeface="Times New Roman" pitchFamily="18" charset="0"/>
              </a:rPr>
              <a:t>Tl (29,5 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8057289"/>
              </p:ext>
            </p:extLst>
          </p:nvPr>
        </p:nvGraphicFramePr>
        <p:xfrm>
          <a:off x="9253727" y="1448889"/>
          <a:ext cx="2645664" cy="51927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7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839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Svojstvo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Atomski broj  (Z)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Maseni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broj 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Elektronska konfiguracija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hr-H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]4f</a:t>
                      </a:r>
                      <a:r>
                        <a:rPr lang="hr-HR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5d</a:t>
                      </a:r>
                      <a:r>
                        <a:rPr lang="hr-HR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6s</a:t>
                      </a:r>
                      <a:r>
                        <a:rPr lang="hr-HR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6p</a:t>
                      </a:r>
                      <a:r>
                        <a:rPr lang="hr-HR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Elektronski afinitet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Talište (K) </a:t>
                      </a:r>
                    </a:p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Talište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577 </a:t>
                      </a:r>
                    </a:p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Vrelište (K)</a:t>
                      </a:r>
                    </a:p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Vrelište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1746  </a:t>
                      </a:r>
                    </a:p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Gustoća (g/cm</a:t>
                      </a:r>
                      <a:r>
                        <a:rPr lang="hr-HR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Atomski radijus (Å)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Kovalentni radijus (Å)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Waalsov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radijus (Å)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63444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Toplinska vodljivost pri 300 K (W/mK)</a:t>
                      </a:r>
                      <a:endParaRPr lang="hr-H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hr-H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 descr="Thallium, 81, Chemical Education Library, Wisconsin USA">
            <a:extLst>
              <a:ext uri="{FF2B5EF4-FFF2-40B4-BE49-F238E27FC236}">
                <a16:creationId xmlns="" xmlns:a16="http://schemas.microsoft.com/office/drawing/2014/main" id="{EC3A31CE-ED29-4537-AB33-B0E142E3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0" y="940516"/>
            <a:ext cx="1389008" cy="1389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557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2" y="1733718"/>
            <a:ext cx="5897762" cy="3751103"/>
          </a:xfrm>
          <a:prstGeom prst="rect">
            <a:avLst/>
          </a:prstGeom>
          <a:noFill/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D8CE2486-3479-41AA-82E3-40247A8FF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608" y="2241025"/>
            <a:ext cx="4599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Identificirano </a:t>
            </a: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 pet izvora (faktora): poljoprivredni izvori, pra</a:t>
            </a: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ina, izgaranje ugljena, industrijske i prometne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emisije. </a:t>
            </a: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Ovi izvori doprinijeli su identificiranju 41,0%, 23,6%, 21,5%, 9,3% odnosno 4,6% kemijskog sastava ukupne taložne tvari. </a:t>
            </a: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615A11-DE7E-47BE-BF00-F74F2999CBA6}"/>
              </a:ext>
            </a:extLst>
          </p:cNvPr>
          <p:cNvSpPr/>
          <p:nvPr/>
        </p:nvSpPr>
        <p:spPr>
          <a:xfrm>
            <a:off x="315821" y="373872"/>
            <a:ext cx="16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i sur. 2021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09599" y="969818"/>
            <a:ext cx="642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rač.program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EPA PMF 5.0 za modeliranje izvora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28F762-63FA-4D87-8705-B0C0B15F4779}"/>
              </a:ext>
            </a:extLst>
          </p:cNvPr>
          <p:cNvSpPr/>
          <p:nvPr/>
        </p:nvSpPr>
        <p:spPr>
          <a:xfrm>
            <a:off x="315821" y="373872"/>
            <a:ext cx="16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i sur.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F9FF29-0656-4CCD-B63C-8579ACE082D6}"/>
              </a:ext>
            </a:extLst>
          </p:cNvPr>
          <p:cNvSpPr/>
          <p:nvPr/>
        </p:nvSpPr>
        <p:spPr>
          <a:xfrm>
            <a:off x="5703034" y="48711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sz="1200" b="1" dirty="0">
                <a:latin typeface="Times New Roman" pitchFamily="18" charset="0"/>
                <a:cs typeface="Times New Roman" pitchFamily="18" charset="0"/>
              </a:rPr>
              <a:t>Peti izvor, emisije iz prometa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visoki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Pb (63,7%), Ni (59,9%),Cd (54,4%), Zn (52,5%), Cu (43,5%) i DOC (43,4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m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arkeri za emisije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vozila 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185AC8-C879-4622-A592-EBA6AC07AE9F}"/>
              </a:ext>
            </a:extLst>
          </p:cNvPr>
          <p:cNvSpPr/>
          <p:nvPr/>
        </p:nvSpPr>
        <p:spPr>
          <a:xfrm>
            <a:off x="5585254" y="3816154"/>
            <a:ext cx="635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 b="1" dirty="0" smtClean="0">
                <a:latin typeface="Times New Roman" pitchFamily="18" charset="0"/>
                <a:cs typeface="Times New Roman" pitchFamily="18" charset="0"/>
              </a:rPr>
              <a:t>Četvrti izvor- industrijska emisije (talionice i metalurška industrija).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Veliki udio Se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(56,8%), NH</a:t>
            </a:r>
            <a:r>
              <a:rPr lang="hr-HR" sz="1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 (50,9%) Sb (44,4%), Pb (29,3%),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hr-HR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12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26,3%) i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hr-HR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12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(25,7%). Analiza trajektorija zračnih masa potvrdila putanje  iz smjera JZ iz gradova sa brojnim tvornicama i metalurgijom. 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4499B8-1E5D-4666-806A-26D0EB5C5C79}"/>
              </a:ext>
            </a:extLst>
          </p:cNvPr>
          <p:cNvSpPr/>
          <p:nvPr/>
        </p:nvSpPr>
        <p:spPr>
          <a:xfrm>
            <a:off x="5535827" y="2892183"/>
            <a:ext cx="636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>
                <a:latin typeface="Times New Roman" pitchFamily="18" charset="0"/>
                <a:cs typeface="Times New Roman" pitchFamily="18" charset="0"/>
              </a:rPr>
              <a:t>Treći </a:t>
            </a:r>
            <a:r>
              <a:rPr lang="hr-HR" sz="1200" b="1" dirty="0" smtClean="0">
                <a:latin typeface="Times New Roman" pitchFamily="18" charset="0"/>
                <a:cs typeface="Times New Roman" pitchFamily="18" charset="0"/>
              </a:rPr>
              <a:t>izvor-izgaranje ugljena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(55,6%), As (49,6%), Cr (43,4%),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DOC (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43,1%), NH</a:t>
            </a:r>
            <a:r>
              <a:rPr lang="hr-HR" sz="1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 (37,8%) i Mo (25,3%) ušli su u ovaj faktor. Ove kemijske komponente važna su identifikacija za izgaranje ugljena u ciljnoj regiji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75CD61C-4A9E-4CCD-8837-08F8B2D002F3}"/>
              </a:ext>
            </a:extLst>
          </p:cNvPr>
          <p:cNvSpPr/>
          <p:nvPr/>
        </p:nvSpPr>
        <p:spPr>
          <a:xfrm>
            <a:off x="5560540" y="2259468"/>
            <a:ext cx="632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>
                <a:latin typeface="Times New Roman" pitchFamily="18" charset="0"/>
                <a:cs typeface="Times New Roman" pitchFamily="18" charset="0"/>
              </a:rPr>
              <a:t>Drugi </a:t>
            </a:r>
            <a:r>
              <a:rPr lang="hr-HR" sz="1200" b="1" dirty="0" smtClean="0">
                <a:latin typeface="Times New Roman" pitchFamily="18" charset="0"/>
                <a:cs typeface="Times New Roman" pitchFamily="18" charset="0"/>
              </a:rPr>
              <a:t>izvor-prašina.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Glavni markeri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Al (84,2%), Fe (81,1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(54,0%), Co (51,5%), V (42,4%) i Mg (34,0%), za koje se zna da su komponente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zemljine kore i prašine </a:t>
            </a: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s ceste</a:t>
            </a:r>
          </a:p>
        </p:txBody>
      </p:sp>
      <p:pic>
        <p:nvPicPr>
          <p:cNvPr id="12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8" y="1161802"/>
            <a:ext cx="4718768" cy="4718516"/>
          </a:xfrm>
          <a:prstGeom prst="rect">
            <a:avLst/>
          </a:prstGeom>
          <a:noFill/>
        </p:spPr>
      </p:pic>
      <p:sp>
        <p:nvSpPr>
          <p:cNvPr id="13" name="TekstniOkvir 12"/>
          <p:cNvSpPr txBox="1"/>
          <p:nvPr/>
        </p:nvSpPr>
        <p:spPr>
          <a:xfrm>
            <a:off x="5548184" y="1194487"/>
            <a:ext cx="629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b="1" dirty="0" smtClean="0">
                <a:latin typeface="Times New Roman" pitchFamily="18" charset="0"/>
                <a:cs typeface="Times New Roman" pitchFamily="18" charset="0"/>
              </a:rPr>
              <a:t>Prvi izvor-poljoprivreda.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Visoki IC (anorganski ugljik) (70,3%), Cl</a:t>
            </a:r>
            <a:r>
              <a:rPr lang="hr-HR" sz="1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(56,7%), Ca</a:t>
            </a:r>
            <a:r>
              <a:rPr lang="hr-HR" sz="1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(56,8%), Mg</a:t>
            </a:r>
            <a:r>
              <a:rPr lang="hr-HR" sz="1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(50,8%), sadržaj K (50,5%) i Na (49,0%). Iako je bogat mineralnim materijalima,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npr.komponente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zemljine kore i cestovna prašina analiza trajektorija zračnih masa iz JZ smjerova do planine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Taihang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prekrivene poljoprivrednim zemljištima. Mješoviti izvor: izgaranje biomase i prašine tla, što je opisano kao poljoprivredni izvor.</a:t>
            </a:r>
          </a:p>
        </p:txBody>
      </p:sp>
      <p:cxnSp>
        <p:nvCxnSpPr>
          <p:cNvPr id="15" name="Ravni poveznik sa strelicom 14"/>
          <p:cNvCxnSpPr>
            <a:endCxn id="2" idx="1"/>
          </p:cNvCxnSpPr>
          <p:nvPr/>
        </p:nvCxnSpPr>
        <p:spPr>
          <a:xfrm flipV="1">
            <a:off x="4919637" y="5101958"/>
            <a:ext cx="783397" cy="50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>
            <a:endCxn id="6" idx="1"/>
          </p:cNvCxnSpPr>
          <p:nvPr/>
        </p:nvCxnSpPr>
        <p:spPr>
          <a:xfrm flipV="1">
            <a:off x="4967416" y="4139320"/>
            <a:ext cx="617838" cy="74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>
            <a:stCxn id="12" idx="3"/>
            <a:endCxn id="7" idx="1"/>
          </p:cNvCxnSpPr>
          <p:nvPr/>
        </p:nvCxnSpPr>
        <p:spPr>
          <a:xfrm flipV="1">
            <a:off x="5011976" y="3215349"/>
            <a:ext cx="523851" cy="30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endCxn id="8" idx="1"/>
          </p:cNvCxnSpPr>
          <p:nvPr/>
        </p:nvCxnSpPr>
        <p:spPr>
          <a:xfrm flipV="1">
            <a:off x="4979773" y="2490301"/>
            <a:ext cx="580767" cy="18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>
            <a:endCxn id="13" idx="1"/>
          </p:cNvCxnSpPr>
          <p:nvPr/>
        </p:nvCxnSpPr>
        <p:spPr>
          <a:xfrm>
            <a:off x="5023104" y="1584960"/>
            <a:ext cx="525080" cy="117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niOkvir 42"/>
          <p:cNvSpPr txBox="1"/>
          <p:nvPr/>
        </p:nvSpPr>
        <p:spPr>
          <a:xfrm>
            <a:off x="415636" y="762000"/>
            <a:ext cx="160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-profili izvora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D76FBE3-EE5F-4329-AA0F-405E2F0A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85680" y="578896"/>
            <a:ext cx="285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ZAKLJUČAK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41376" y="1029116"/>
            <a:ext cx="11387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Pan i sur. su zaključili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nije uočena jasna sezonska raspodjela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konc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Metala u UTT iako su niže vrijednosti ljeti i u jesen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povišene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konc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Metala utječu zračne mase sa zapada i juga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smanjenje količina metala u UTT koje prati trend smanjenja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konc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PM10 i PM2,5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fluktuacija emisija iz glavnih izvora (i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dentificirano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izvora)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budući planovi moraju biti usmjereni na smanjenje emisija iz specifičnih izvora: gorenje biomase, gorenje ugljena, industrijske emisije, promet i poljoprivreda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36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481914" y="506627"/>
            <a:ext cx="198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" y="1000953"/>
            <a:ext cx="1149858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Ivan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Piljac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SENZORI FIZIKALNIH VELIČINA I ELEKTROANALITIČKE METODE 2010.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Pan, Y.,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Zhang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S., Li, X.,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Bulk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Deposition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Apportionment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Atmospheric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Heavy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Metals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Metalloids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Agricultural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Rural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Beijing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2016–2020.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Atmosphere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2021, 12, 283.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:10.3390/atmos12020283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Pan, Y. P.,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Wang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Y. S.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Atmospheric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dry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deposition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trace elements at 10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sites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Northern China,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Atmos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Chem.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15, 951–972, 2015,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:10.5194/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acp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-15-951-2015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Claudio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Belis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Larsen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Fulvio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Amato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Imad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Haddad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Olivier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Favez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Roy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M.Harrison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Philip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Hopke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Silvia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Nava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Pentti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Paatero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André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Prévôt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Ulrich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Quass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Roberta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Vecchi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Mar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Viana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European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Guide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Air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Pollution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Apportionment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Receptor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Report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EUR 26080 EN)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Morera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Gómeza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Y.,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Santamaría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 M.,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Elustondo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Lasheras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E.,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Alonso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Hernández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C. M., Determination and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apportionment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major and trace elements in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atmospheric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bulk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deposition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Caribbean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rural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Atmospheric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Environment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 (2019) 93–104, </a:t>
            </a:r>
            <a:r>
              <a:rPr kumimoji="0" lang="hr-H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hr-H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10.1016/j.atmosenv.2019.01.019</a:t>
            </a: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Kara, M.,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Dumanoglu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Y.,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Altiok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H.,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Elbir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T.,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Odabasi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Seasonal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variations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atmospheric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trace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elemental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deposition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Aliaga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industrial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Atmospheric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149 (2014) 204–216,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10.1016/j.atmosres.2014.06.009</a:t>
            </a: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HRN EN 15841: 2010 – Kvaliteta vanjskog zraka – Standardna metoda za određivanje arsena, kadmija, olova i nikla u taložnoj tvari, HZN, 2010</a:t>
            </a: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Svjetska zdravstvena organizacija, 2021. WHO global air quality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guidelines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particulate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(‎PM2.5 and PM10)‎, ozone,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nitrogen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dioxide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dioxide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monoxide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Vlada RH, Uredba o razinama onečišćujućih tvari u zraku </a:t>
            </a:r>
            <a:r>
              <a:rPr lang="hr-HR" sz="9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https://narodne-novine.nn.hr/clanci/sluzbeni/2020_07_77_1465.html</a:t>
            </a:r>
            <a:endParaRPr lang="hr-HR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Vlada RH, Pravilnik o praćenju kvalitete zraka </a:t>
            </a:r>
            <a:r>
              <a:rPr lang="hr-HR" sz="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https://narodne-novine.nn.hr/clanci/sluzbeni/2020_06_72_1410.html</a:t>
            </a:r>
            <a:endParaRPr lang="hr-HR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Vlada RH, Zakon o zaštiti zraka  NN 127/19, 57/22 na snazi od 28.05.2022</a:t>
            </a:r>
            <a:r>
              <a:rPr lang="hr-HR" sz="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https://www.zakon.hr/z/269/Zakon-o-za%C5%A1titi-zraka</a:t>
            </a:r>
            <a:endParaRPr lang="hr-HR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Morabito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E.,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Contini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D.,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Belosi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F.,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Stortini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A. M.,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Manodori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L.,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Gambaro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Atmospheric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Deposition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Inorganic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Elements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Compounds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Inlets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Venice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Lagoon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 2014.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Meteorology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Hindawi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Publishing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Corporation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2014, 158902</a:t>
            </a: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Skripta iz analitičke kemije 2 https://www.pmf.unizg.hr/_download/repository/8_AK2_atom_spektr.pdf 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Viraraghavan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T. 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Srinivasan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Health Effects 2011.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Frattini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P. 2005. THALLIUM PROPERTIES AND BEHAVIOUR - A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Litterature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endParaRPr lang="hr-HR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Ivan Filipović, Stjepan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Lipanović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Opća i anorganska kemija - I. i II. Dio, Školska knjiga, 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Belzile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N., Chen, Y.-W.,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review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focused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on natural waters,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soils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sediments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airborne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Applied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Geochemistry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(2017),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10.1016/j.apgeochem.2017.06.013.</a:t>
            </a:r>
          </a:p>
          <a:p>
            <a:pPr lvl="0" algn="just"/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Les J. Evans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Sarah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Barabash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Molybdenum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Silver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Vanadium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Trace Elements in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Soils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ISBN: 978-1-405-16037-7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Karbowska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contaminations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monitoring methods,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Monit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Assess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(2016) 188: 640,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10.1007/s10661-016-5647-y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X., Sun, Y.,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Tsang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D.C.W.,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W., Li, N.,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Yin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Lippold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H., Chen, Y.,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Sheng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G. 2019.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China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technologies for waters: A review.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International (126) 771-790. 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10.1016/j.envint.2019.01.076 .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Zhong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Q, 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Ouyang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,Q.,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X.,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Wei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Xiao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T., El-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Naggar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Rinklebe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isotopic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compositions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tracers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A review, 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International 162 (2022) 107148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Nuvolone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D.; Petri, D.;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Aprea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M.C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Bertelloni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S.;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Voller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F.;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Aragona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Drinking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Health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Implications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Residential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Cohort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Tuscany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). Int. J.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Health 2021, 18, 4058. </a:t>
            </a:r>
            <a:r>
              <a:rPr lang="hr-HR" sz="9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https://doi.org/10.3390/</a:t>
            </a:r>
            <a:endParaRPr lang="hr-HR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H.,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Y.,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P.,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Zhu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Z.,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wastewater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A review,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165 (2019) 114981,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10.1016/j.watres.2019.114981</a:t>
            </a:r>
          </a:p>
          <a:p>
            <a:pPr lvl="0" algn="just"/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Huang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Y.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X.,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G., Li, X.,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L.,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G., Sun, G., Li, Z.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Fate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thallium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precalciner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cement production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theatmospheric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emissions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, Process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 151 (2021) 158–165, </a:t>
            </a:r>
            <a:r>
              <a:rPr lang="hr-HR" sz="9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sz="900" dirty="0" smtClean="0">
                <a:latin typeface="Times New Roman" pitchFamily="18" charset="0"/>
                <a:cs typeface="Times New Roman" pitchFamily="18" charset="0"/>
              </a:rPr>
              <a:t>10.1016/j.psep.2021.05.013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8914" name="Picture 2" descr="The World's 10 Most Deadly Minerals"/>
          <p:cNvPicPr>
            <a:picLocks noChangeAspect="1" noChangeArrowheads="1"/>
          </p:cNvPicPr>
          <p:nvPr/>
        </p:nvPicPr>
        <p:blipFill>
          <a:blip r:embed="rId2"/>
          <a:srcRect b="4037"/>
          <a:stretch>
            <a:fillRect/>
          </a:stretch>
        </p:blipFill>
        <p:spPr bwMode="auto">
          <a:xfrm>
            <a:off x="7732974" y="1150845"/>
            <a:ext cx="4033586" cy="2903063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07975" y="220674"/>
            <a:ext cx="1125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-rijetki minerali talija: </a:t>
            </a:r>
          </a:p>
          <a:p>
            <a:pPr algn="just"/>
            <a:r>
              <a:rPr lang="hr-HR" i="1" u="sng" dirty="0" err="1">
                <a:latin typeface="Times New Roman" pitchFamily="18" charset="0"/>
                <a:cs typeface="Times New Roman" pitchFamily="18" charset="0"/>
              </a:rPr>
              <a:t>crooksite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TlCu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(nalazišta: Švedska,Češka) </a:t>
            </a:r>
          </a:p>
          <a:p>
            <a:pPr algn="just"/>
            <a:r>
              <a:rPr lang="hr-HR" i="1" u="sng" dirty="0" err="1">
                <a:latin typeface="Times New Roman" pitchFamily="18" charset="0"/>
                <a:cs typeface="Times New Roman" pitchFamily="18" charset="0"/>
              </a:rPr>
              <a:t>lorandit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TlAsS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(nalazišta: Kina, SAD) </a:t>
            </a:r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najrašireniji i povezan sa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sfaleritom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(s), i galenitom,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(s) </a:t>
            </a:r>
          </a:p>
          <a:p>
            <a:pPr algn="just"/>
            <a:r>
              <a:rPr lang="hr-HR" i="1" u="sng" dirty="0">
                <a:latin typeface="Times New Roman" pitchFamily="18" charset="0"/>
                <a:cs typeface="Times New Roman" pitchFamily="18" charset="0"/>
              </a:rPr>
              <a:t>hutchinsonit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TlPbAs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baseline="-250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(nalazišta: Švicarska)</a:t>
            </a:r>
          </a:p>
        </p:txBody>
      </p:sp>
      <p:pic>
        <p:nvPicPr>
          <p:cNvPr id="1028" name="Picture 4" descr="Alšar - Sunce Makedonije - Zajednica Makedonaca u Republici Hrvatsk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963" y="1793236"/>
            <a:ext cx="3304032" cy="220131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807" y="1442466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0" descr="Berzelianit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BE42F8E-B0CB-4868-BF2D-4461FD9CE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0587190"/>
              </p:ext>
            </p:extLst>
          </p:nvPr>
        </p:nvGraphicFramePr>
        <p:xfrm>
          <a:off x="158496" y="3412317"/>
          <a:ext cx="319430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112">
                  <a:extLst>
                    <a:ext uri="{9D8B030D-6E8A-4147-A177-3AD203B41FA5}">
                      <a16:colId xmlns="" xmlns:a16="http://schemas.microsoft.com/office/drawing/2014/main" val="1214005144"/>
                    </a:ext>
                  </a:extLst>
                </a:gridCol>
                <a:gridCol w="1159192">
                  <a:extLst>
                    <a:ext uri="{9D8B030D-6E8A-4147-A177-3AD203B41FA5}">
                      <a16:colId xmlns="" xmlns:a16="http://schemas.microsoft.com/office/drawing/2014/main" val="433777274"/>
                    </a:ext>
                  </a:extLst>
                </a:gridCol>
              </a:tblGrid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Vrsta stijene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(mg kg</a:t>
                      </a:r>
                      <a:r>
                        <a:rPr lang="hr-HR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4956899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Magmatske stijene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2895537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Ultramafične stijene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0.05–0.2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0703620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Mafične stijene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0.1–0.4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421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Srednje stijene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0.5–1.4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981886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Felsičke stijene (plutonske)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0.6–2.3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5547775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Felsičke stijene (vulkanske)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0.5–1.8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9373457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Sedimentne stijene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647851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Glinoviti sedimenti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0.5–1.5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958036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Škriljavci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0.5–2.0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1431386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Pješčenjaci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0.4–1.0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8321116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Vapnenci, dolomiti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0.01–0.14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80143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CE125E-B507-496F-BF6E-E5B6C44C25BF}"/>
              </a:ext>
            </a:extLst>
          </p:cNvPr>
          <p:cNvSpPr txBox="1"/>
          <p:nvPr/>
        </p:nvSpPr>
        <p:spPr>
          <a:xfrm>
            <a:off x="3537680" y="4077324"/>
            <a:ext cx="8379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-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prirodna zastupljenost je izrazito niska, 60. element po zastupljenosti u Zemljinoj kori (0,3 mg/kg do 0,6 mg/kg, u oceanima  0.013 mg/kg)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halkofilna i litofilna svojstva razlog široke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rasprostranjenosti</a:t>
            </a:r>
          </a:p>
          <a:p>
            <a:pPr algn="just">
              <a:buFont typeface="Wingdings"/>
              <a:buChar char="à"/>
            </a:pP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magmatske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stijene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(sulfid vezan na Pb, Zn, Cu, Fe),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sedimentne stijene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(K-alumosilikati)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ugljen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najveća nalazišta ugljena bogatog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(46 mg/kg) su u Kini, zatim Poljskoj, Češkoj, SAD, Brazil, Španjolska…</a:t>
            </a: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posebno je nalazište u Sjevernoj Makedoniji i Grčkoj depoziti sulfida u obliku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-As-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962" name="AutoShape 2" descr="Crookesite: Mineral information, data and locali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64" name="AutoShape 4" descr="Crookesite: Mineral information, data and locali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66" name="AutoShape 6" descr="Crookesite: Mineral information, data and locali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68" name="AutoShape 8" descr="Crookesite: Mineral information, data and locali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70" name="AutoShape 10" descr="Crookesite: Mineral information, data and locali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385559" y="723542"/>
            <a:ext cx="114208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u="sng" dirty="0">
                <a:latin typeface="Times New Roman" pitchFamily="18" charset="0"/>
                <a:cs typeface="Times New Roman" pitchFamily="18" charset="0"/>
              </a:rPr>
              <a:t>Upotreba talija</a:t>
            </a:r>
          </a:p>
          <a:p>
            <a:pPr algn="just"/>
            <a:endParaRPr lang="hr-HR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do početka 20.st. u medicini za liječenje (noćno znojenje, tuberkuloze, malarije, spolne bolesti-gonoreja, sifilis, kožna gljivična oboljenja)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do 1970.g. kao rodenticid, insekticid i anticid zabranjen u SAD, Francuskoj</a:t>
            </a:r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 danas u zemljama u razvoju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široka upotreba:</a:t>
            </a:r>
            <a:endParaRPr lang="hr-HR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hr-HR" b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 industriji</a:t>
            </a:r>
            <a:r>
              <a:rPr lang="hr-H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specijalizirana elektronička oprema i fotoelektrične ćelije</a:t>
            </a: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talij-barij-kalcij-bakar oksid kao visokotemperaturni supravodič (HTS) u filtrima za bežičnu komunikaciju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/>
              <a:buChar char="à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kristali talij-arsen-selen za difrakciju svjetlosti u filtrima akustično-optičkih mjernih uređaja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specijalnih termometara za mjerenje niskih temperatura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legur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Hg)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stakla s visokim indeksom loma i niskim talištem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alijev oksid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 kao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katalizator za oksidaciju ugljikovodika i olefina i za polimerizaciju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u sastavu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boja i pigmenata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sredstva za impregnaciju drva i kože protiv gljivica i bakterija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pirotehničkim proizvodi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ma</a:t>
            </a: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HR" b="1" u="sng" dirty="0">
                <a:latin typeface="Times New Roman" pitchFamily="18" charset="0"/>
                <a:cs typeface="Times New Roman" pitchFamily="18" charset="0"/>
              </a:rPr>
              <a:t>u nuklearnoj medicini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u obliku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vodotopive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soli kao kontrastno sredstvo (kardiovaskularne bolesti, karcinom)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3192" y="1641187"/>
            <a:ext cx="115893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hr-HR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prirodni izvori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vulkanske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erupcije 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čestice pepela obogaćene Tl promjera &lt;100 nm</a:t>
            </a:r>
            <a:r>
              <a:rPr lang="hr-HR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kozmička prašina 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ina nastala tro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enjem minerala i ruda obogaćenih talijem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antropogeni izvori</a:t>
            </a:r>
            <a:r>
              <a:rPr kumimoji="0" lang="hr-H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emisije iz industrije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2000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5000 t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</a:t>
            </a:r>
            <a:r>
              <a:rPr lang="hr-HR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r-HR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proizvodnja crnih i obojenih metala i njihovo taljenje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termoelektrane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(gorenje ugljena), 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proizvodnja cementa i cigle</a:t>
            </a:r>
            <a:r>
              <a:rPr kumimoji="0" lang="hr-H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proizvodnja sumporne kiseline </a:t>
            </a:r>
            <a:r>
              <a:rPr kumimoji="0" lang="hr-H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poljoprivreda (u tragovima</a:t>
            </a:r>
            <a:r>
              <a:rPr kumimoji="0" lang="hr-H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pesticida)</a:t>
            </a: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spalionice otpada</a:t>
            </a: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duhanski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</a:t>
            </a:r>
            <a:r>
              <a:rPr lang="hr-HR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09F403-18A9-4394-B231-03EA6E2BD670}"/>
              </a:ext>
            </a:extLst>
          </p:cNvPr>
          <p:cNvSpPr txBox="1"/>
          <p:nvPr/>
        </p:nvSpPr>
        <p:spPr>
          <a:xfrm>
            <a:off x="243191" y="842620"/>
            <a:ext cx="323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Izvori talija u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zraku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9329533" y="6114102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6241" y="691137"/>
            <a:ext cx="1138123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talij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iz zraka (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 druge onečišćujuće tvari)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procesom 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čišćenja atmosfere,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prenosi </a:t>
            </a:r>
            <a:r>
              <a:rPr kumimoji="0" lang="hr-H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vodu i na tlo u obliku atmosferskog taloženja (depozicije)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-atmosfersko taloženje može biti: suho (</a:t>
            </a:r>
            <a:r>
              <a:rPr lang="hr-HR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dry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mokro (</a:t>
            </a:r>
            <a:r>
              <a:rPr lang="hr-HR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wet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ili ukupno (</a:t>
            </a:r>
            <a:r>
              <a:rPr lang="hr-HR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wet</a:t>
            </a:r>
            <a:r>
              <a:rPr lang="hr-HR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hr-HR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dry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suho taloženje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 utjecajem gravitacije prvenstveno se iz zraka prenose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lebdeće čestice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većeg aerodinamičkog promjera (tzv. grube čestice)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Wingdings"/>
              <a:buChar char="à"/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netopljivi talijev-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oksid (Tl</a:t>
            </a:r>
            <a:r>
              <a:rPr lang="vi-V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O)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mokro taloženje (oborina-snijeg, kiša)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prenose sve ostale frakcije (sitnije frakcije, nanočestice) i plinovi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Wingdings"/>
              <a:buChar char="à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dobr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topljiv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u vodi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hidroksid (TlOH), sulfat Tl</a:t>
            </a:r>
            <a:r>
              <a:rPr lang="vi-V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ili sulfid (Tl</a:t>
            </a:r>
            <a:r>
              <a:rPr lang="vi-V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ukupno atmosfersko taloženje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Wingdings"/>
              <a:buChar char="à"/>
            </a:pP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ujedinjuje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suho (</a:t>
            </a:r>
            <a:r>
              <a:rPr lang="hr-HR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dry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 mokro (</a:t>
            </a:r>
            <a:r>
              <a:rPr lang="hr-HR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wet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taloženje i prenose se lebdeće čestice svih dimenzija i plinovi</a:t>
            </a: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6621915" y="960122"/>
            <a:ext cx="784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41984" y="752551"/>
            <a:ext cx="1134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ukupna masa onečišćujućih tvari koja se prenosi iz zraka na površine (tlo, vegetacija, voda, građevine i drugo) po površini kroz određeno razdoblje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izražava se kao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količina 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m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 literaturi flux mg m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mjerilo je vidljivog onečišćenja zraka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„Pravilnik o praćenju kvalitete zraka”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 metoda mjerenja UTT prema Bergerhoffu, a sadržaj </a:t>
            </a:r>
            <a:r>
              <a:rPr lang="hr-HR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Tl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tehnikom 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GF-AAS ili ICP-MS</a:t>
            </a:r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41983" y="263367"/>
            <a:ext cx="728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Ukupno atmosfersko taloženje tj. Ukupna taložna tvar (UTT)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87746A8-FFA9-4A9D-A8D6-5109D14015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53" y="2295730"/>
            <a:ext cx="2322094" cy="392389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5148B3-9DB4-4A8A-A3BA-CDEAC1CE8B2C}"/>
              </a:ext>
            </a:extLst>
          </p:cNvPr>
          <p:cNvPicPr/>
          <p:nvPr/>
        </p:nvPicPr>
        <p:blipFill rotWithShape="1">
          <a:blip r:embed="rId3" cstate="print"/>
          <a:srcRect l="51875" t="56944" r="36797" b="14862"/>
          <a:stretch/>
        </p:blipFill>
        <p:spPr>
          <a:xfrm>
            <a:off x="6913506" y="2867484"/>
            <a:ext cx="2322094" cy="3237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A5B121-B011-466F-8F69-FD9C2A05EB42}"/>
              </a:ext>
            </a:extLst>
          </p:cNvPr>
          <p:cNvSpPr txBox="1"/>
          <p:nvPr/>
        </p:nvSpPr>
        <p:spPr>
          <a:xfrm>
            <a:off x="1495132" y="6221724"/>
            <a:ext cx="316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Sakupljač UTT tip Bergerhoff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1971DA-65C8-45D5-AB2C-098C13B689A4}"/>
              </a:ext>
            </a:extLst>
          </p:cNvPr>
          <p:cNvSpPr txBox="1"/>
          <p:nvPr/>
        </p:nvSpPr>
        <p:spPr>
          <a:xfrm>
            <a:off x="6754761" y="6219621"/>
            <a:ext cx="296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Sakupljač UTT boca+lijevak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A50D0C-7A40-4382-BD0E-74C471161A5E}"/>
              </a:ext>
            </a:extLst>
          </p:cNvPr>
          <p:cNvSpPr/>
          <p:nvPr/>
        </p:nvSpPr>
        <p:spPr>
          <a:xfrm>
            <a:off x="280416" y="972954"/>
            <a:ext cx="11643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„Uredba o razinama onečišćujućih tvari u zraku”  GV za UTT=350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m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Tl</a:t>
            </a:r>
            <a:r>
              <a:rPr lang="hr-H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mg m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vrijeme usrednjavanja od 1godine </a:t>
            </a: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„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Zakon o zaštiti zraka</a:t>
            </a:r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” 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parametar za određivanje kategorije kvalitete zraka 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-sadržaj UTT čine različiti klase organskih (policiklički aromatski ugljikovodici, poliklorirani dibenzo-p-dioksini, polibromirani bifenili, furani i dr.) ili anorganskih (teški metali (arsen, živa, kadmij, olovo), vodotopivi anioni i kationi i dr.) spojeva koji imaju toksična, kancerogena, teratogena i/ili mutagena svojstva </a:t>
            </a:r>
          </a:p>
          <a:p>
            <a:pPr algn="just"/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-uzrokuje zakiseljavanje (najčešće spojevi dušika i sumpora) </a:t>
            </a:r>
          </a:p>
          <a:p>
            <a:pPr algn="just"/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-i/ili eutrofikaciju (najčešće spojevi fosfora) kopnenih i vodenih ekosustava</a:t>
            </a:r>
          </a:p>
          <a:p>
            <a:pPr algn="just"/>
            <a:endParaRPr lang="hr-HR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hr-H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-doprinosi klimatskim promjenama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401938" y="1006067"/>
            <a:ext cx="6043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talij u kopnenim i vodenim ekosustavima nije biorazgradiv niti podliježe transformaciji već ostaje dugotrajno prisutan, adsorbira se i/ili prenosi iz sedimenta i tla u vode i obrnuto geokemijskim procesima te putem hranidbenog lanca lako dospijeva u čovjekov organizam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faktori koji određuju utjecaj talija u okoliš su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njegov oblik i stabilnost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kemijska priroda sastavnice (kao npr. pH, kemijski sastav, struktura) u kojoj ga istražujemo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mehanizam vezanja odnosno bioremedijacija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-iako se analitičkim tehnikama talij uglavnom određuje kao ukupan, upravo kemijska specijacija Tl određuje njegovu toksičnost</a:t>
            </a:r>
          </a:p>
        </p:txBody>
      </p:sp>
      <p:grpSp>
        <p:nvGrpSpPr>
          <p:cNvPr id="4" name="Grupa 26">
            <a:extLst>
              <a:ext uri="{FF2B5EF4-FFF2-40B4-BE49-F238E27FC236}">
                <a16:creationId xmlns="" xmlns:a16="http://schemas.microsoft.com/office/drawing/2014/main" id="{CA439B66-9995-4A68-ADCB-36B8F0596FC4}"/>
              </a:ext>
            </a:extLst>
          </p:cNvPr>
          <p:cNvGrpSpPr/>
          <p:nvPr/>
        </p:nvGrpSpPr>
        <p:grpSpPr>
          <a:xfrm>
            <a:off x="6546714" y="873696"/>
            <a:ext cx="5212164" cy="3999861"/>
            <a:chOff x="2752726" y="1477162"/>
            <a:chExt cx="6688729" cy="42626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791A31-7A8E-4875-BCC2-E5C0728220B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6" y="1477162"/>
              <a:ext cx="6688729" cy="4262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ECBE8A4-4096-4BED-B8F0-AE55ACE76450}"/>
                </a:ext>
              </a:extLst>
            </p:cNvPr>
            <p:cNvSpPr txBox="1"/>
            <p:nvPr/>
          </p:nvSpPr>
          <p:spPr>
            <a:xfrm>
              <a:off x="5570471" y="2260165"/>
              <a:ext cx="1159524" cy="426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Mokro i suho taloženje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F7466C5-6940-44B1-8D5C-6F9B4B7A55D0}"/>
                </a:ext>
              </a:extLst>
            </p:cNvPr>
            <p:cNvSpPr txBox="1"/>
            <p:nvPr/>
          </p:nvSpPr>
          <p:spPr>
            <a:xfrm>
              <a:off x="2862062" y="1954394"/>
              <a:ext cx="862575" cy="2131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prijenos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CD8417C-64D7-4A2F-87EF-6CE1F5BC9EBD}"/>
                </a:ext>
              </a:extLst>
            </p:cNvPr>
            <p:cNvSpPr txBox="1"/>
            <p:nvPr/>
          </p:nvSpPr>
          <p:spPr>
            <a:xfrm>
              <a:off x="2845933" y="2396973"/>
              <a:ext cx="928652" cy="426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Izvori iz industrije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B3B4B6-C74C-4A78-8F7E-32E6EAC20E8C}"/>
                </a:ext>
              </a:extLst>
            </p:cNvPr>
            <p:cNvSpPr txBox="1"/>
            <p:nvPr/>
          </p:nvSpPr>
          <p:spPr>
            <a:xfrm>
              <a:off x="8020617" y="1555258"/>
              <a:ext cx="1079234" cy="44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Erupcije vulkana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8CB59F9-7662-491E-9B92-4055463C3DAD}"/>
                </a:ext>
              </a:extLst>
            </p:cNvPr>
            <p:cNvSpPr txBox="1"/>
            <p:nvPr/>
          </p:nvSpPr>
          <p:spPr>
            <a:xfrm>
              <a:off x="7546143" y="2028554"/>
              <a:ext cx="828697" cy="2131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prijenos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30F9D2A-978B-44CD-BB49-BF723876D1E0}"/>
                </a:ext>
              </a:extLst>
            </p:cNvPr>
            <p:cNvSpPr txBox="1"/>
            <p:nvPr/>
          </p:nvSpPr>
          <p:spPr>
            <a:xfrm>
              <a:off x="8175146" y="3138700"/>
              <a:ext cx="1214663" cy="4243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Mokro i suho taloženje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5C57E66-63E0-456E-847B-CCECE3F091BF}"/>
                </a:ext>
              </a:extLst>
            </p:cNvPr>
            <p:cNvSpPr/>
            <p:nvPr/>
          </p:nvSpPr>
          <p:spPr>
            <a:xfrm>
              <a:off x="3086094" y="3830674"/>
              <a:ext cx="660447" cy="170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biljke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0E786C3-C2D6-4413-8DF5-2F62695D8C03}"/>
                </a:ext>
              </a:extLst>
            </p:cNvPr>
            <p:cNvSpPr/>
            <p:nvPr/>
          </p:nvSpPr>
          <p:spPr>
            <a:xfrm>
              <a:off x="4982368" y="4403946"/>
              <a:ext cx="700594" cy="1688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životinje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F3CC7CC-EEB4-4D74-BF4C-71CF4ADAA849}"/>
                </a:ext>
              </a:extLst>
            </p:cNvPr>
            <p:cNvSpPr/>
            <p:nvPr/>
          </p:nvSpPr>
          <p:spPr>
            <a:xfrm>
              <a:off x="3978181" y="4001156"/>
              <a:ext cx="733288" cy="1599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ljudi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FE26932-0DE2-42CF-B8F0-FEDC30771BB6}"/>
                </a:ext>
              </a:extLst>
            </p:cNvPr>
            <p:cNvSpPr/>
            <p:nvPr/>
          </p:nvSpPr>
          <p:spPr>
            <a:xfrm>
              <a:off x="3535964" y="3506265"/>
              <a:ext cx="862576" cy="153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Zrak, voda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990BA0B-DF86-4FF9-B9C9-01B0F989E12C}"/>
                </a:ext>
              </a:extLst>
            </p:cNvPr>
            <p:cNvSpPr/>
            <p:nvPr/>
          </p:nvSpPr>
          <p:spPr>
            <a:xfrm>
              <a:off x="2839210" y="4097889"/>
              <a:ext cx="1216756" cy="2724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Unos putem korijena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5530FFC-A867-4DF8-82D7-37CD4A57F2C0}"/>
                </a:ext>
              </a:extLst>
            </p:cNvPr>
            <p:cNvSpPr/>
            <p:nvPr/>
          </p:nvSpPr>
          <p:spPr>
            <a:xfrm>
              <a:off x="6673103" y="4114800"/>
              <a:ext cx="299119" cy="8807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depozicija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1E440A9-F3A4-4469-A5DC-6470038F078D}"/>
                </a:ext>
              </a:extLst>
            </p:cNvPr>
            <p:cNvSpPr/>
            <p:nvPr/>
          </p:nvSpPr>
          <p:spPr>
            <a:xfrm>
              <a:off x="2903379" y="4459742"/>
              <a:ext cx="1092064" cy="152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bioraspoloživost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2FCFBC3-E148-425C-8C67-F589AA147CAB}"/>
                </a:ext>
              </a:extLst>
            </p:cNvPr>
            <p:cNvSpPr/>
            <p:nvPr/>
          </p:nvSpPr>
          <p:spPr>
            <a:xfrm>
              <a:off x="2924032" y="5086685"/>
              <a:ext cx="1285310" cy="251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georaspoloživost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92B9459-4582-4A69-8EA3-FCA98642E70A}"/>
                </a:ext>
              </a:extLst>
            </p:cNvPr>
            <p:cNvSpPr txBox="1"/>
            <p:nvPr/>
          </p:nvSpPr>
          <p:spPr>
            <a:xfrm>
              <a:off x="2950499" y="4627350"/>
              <a:ext cx="1130124" cy="393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9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Tl</a:t>
              </a:r>
              <a:r>
                <a:rPr lang="hr-H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 mineralima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F213243-C903-4FBB-BB98-345298ABE5EF}"/>
                </a:ext>
              </a:extLst>
            </p:cNvPr>
            <p:cNvSpPr txBox="1"/>
            <p:nvPr/>
          </p:nvSpPr>
          <p:spPr>
            <a:xfrm>
              <a:off x="7460805" y="4850061"/>
              <a:ext cx="1350931" cy="636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sorpcija</a:t>
              </a:r>
            </a:p>
            <a:p>
              <a:r>
                <a:rPr lang="hr-H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biometilacija</a:t>
              </a:r>
            </a:p>
            <a:p>
              <a:r>
                <a:rPr lang="hr-H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remobilizacija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70481298-4311-4B5B-88EF-EA24D68F3CF9}"/>
                </a:ext>
              </a:extLst>
            </p:cNvPr>
            <p:cNvSpPr/>
            <p:nvPr/>
          </p:nvSpPr>
          <p:spPr>
            <a:xfrm>
              <a:off x="4209342" y="3372742"/>
              <a:ext cx="862576" cy="1599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prijenos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C2F44EB-C955-4CE3-B3D6-7057DF9C4E49}"/>
                </a:ext>
              </a:extLst>
            </p:cNvPr>
            <p:cNvSpPr txBox="1"/>
            <p:nvPr/>
          </p:nvSpPr>
          <p:spPr>
            <a:xfrm>
              <a:off x="4104110" y="4489848"/>
              <a:ext cx="681014" cy="1967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ispiranje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2745</TotalTime>
  <Words>4239</Words>
  <Application>Microsoft Office PowerPoint</Application>
  <PresentationFormat>Prilagođeno</PresentationFormat>
  <Paragraphs>379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Basis</vt:lpstr>
      <vt:lpstr>TALIJ U UKUPNOM ATMOSFERSKOM TALOŽENJU</vt:lpstr>
      <vt:lpstr>TALIJ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Gluščić</dc:creator>
  <cp:lastModifiedBy>Korisnik</cp:lastModifiedBy>
  <cp:revision>283</cp:revision>
  <dcterms:created xsi:type="dcterms:W3CDTF">2023-04-19T12:13:44Z</dcterms:created>
  <dcterms:modified xsi:type="dcterms:W3CDTF">2023-04-26T08:28:04Z</dcterms:modified>
</cp:coreProperties>
</file>