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58" r:id="rId7"/>
    <p:sldId id="262" r:id="rId8"/>
    <p:sldId id="259" r:id="rId9"/>
    <p:sldId id="260" r:id="rId10"/>
    <p:sldId id="261" r:id="rId11"/>
    <p:sldId id="268" r:id="rId12"/>
    <p:sldId id="269" r:id="rId13"/>
    <p:sldId id="271" r:id="rId14"/>
    <p:sldId id="272" r:id="rId15"/>
    <p:sldId id="273" r:id="rId16"/>
    <p:sldId id="274" r:id="rId17"/>
    <p:sldId id="270" r:id="rId18"/>
    <p:sldId id="265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862503D3-EBA9-4D82-B7CC-64CE49A028F4}">
          <p14:sldIdLst>
            <p14:sldId id="256"/>
            <p14:sldId id="257"/>
            <p14:sldId id="258"/>
            <p14:sldId id="262"/>
            <p14:sldId id="259"/>
            <p14:sldId id="260"/>
            <p14:sldId id="261"/>
            <p14:sldId id="268"/>
            <p14:sldId id="269"/>
            <p14:sldId id="271"/>
            <p14:sldId id="272"/>
            <p14:sldId id="273"/>
            <p14:sldId id="274"/>
            <p14:sldId id="270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Čleković" initials="MČ" lastIdx="1" clrIdx="0">
    <p:extLst>
      <p:ext uri="{19B8F6BF-5375-455C-9EA6-DF929625EA0E}">
        <p15:presenceInfo xmlns:p15="http://schemas.microsoft.com/office/powerpoint/2012/main" userId="Marina Čleko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6FB26-02D7-4B6F-84F2-D34894606802}" v="10" dt="2019-10-16T05:43:51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Čleković" userId="90b645a8-3b83-4bb9-bf24-3d66fdd838a0" providerId="ADAL" clId="{AE26FB26-02D7-4B6F-84F2-D34894606802}"/>
    <pc:docChg chg="custSel modSld">
      <pc:chgData name="Marina Čleković" userId="90b645a8-3b83-4bb9-bf24-3d66fdd838a0" providerId="ADAL" clId="{AE26FB26-02D7-4B6F-84F2-D34894606802}" dt="2019-10-16T05:43:51.269" v="88" actId="14100"/>
      <pc:docMkLst>
        <pc:docMk/>
      </pc:docMkLst>
      <pc:sldChg chg="modSp">
        <pc:chgData name="Marina Čleković" userId="90b645a8-3b83-4bb9-bf24-3d66fdd838a0" providerId="ADAL" clId="{AE26FB26-02D7-4B6F-84F2-D34894606802}" dt="2019-10-14T12:20:44.484" v="13" actId="20577"/>
        <pc:sldMkLst>
          <pc:docMk/>
          <pc:sldMk cId="2348432847" sldId="262"/>
        </pc:sldMkLst>
        <pc:graphicFrameChg chg="modGraphic">
          <ac:chgData name="Marina Čleković" userId="90b645a8-3b83-4bb9-bf24-3d66fdd838a0" providerId="ADAL" clId="{AE26FB26-02D7-4B6F-84F2-D34894606802}" dt="2019-10-14T12:20:44.484" v="13" actId="20577"/>
          <ac:graphicFrameMkLst>
            <pc:docMk/>
            <pc:sldMk cId="2348432847" sldId="262"/>
            <ac:graphicFrameMk id="98" creationId="{CDAA0131-DAE8-4770-88B0-1190738F7172}"/>
          </ac:graphicFrameMkLst>
        </pc:graphicFrameChg>
      </pc:sldChg>
      <pc:sldChg chg="modSp">
        <pc:chgData name="Marina Čleković" userId="90b645a8-3b83-4bb9-bf24-3d66fdd838a0" providerId="ADAL" clId="{AE26FB26-02D7-4B6F-84F2-D34894606802}" dt="2019-10-16T05:43:51.269" v="88" actId="14100"/>
        <pc:sldMkLst>
          <pc:docMk/>
          <pc:sldMk cId="1698104957" sldId="265"/>
        </pc:sldMkLst>
        <pc:spChg chg="mod">
          <ac:chgData name="Marina Čleković" userId="90b645a8-3b83-4bb9-bf24-3d66fdd838a0" providerId="ADAL" clId="{AE26FB26-02D7-4B6F-84F2-D34894606802}" dt="2019-10-16T05:43:48.451" v="87" actId="14100"/>
          <ac:spMkLst>
            <pc:docMk/>
            <pc:sldMk cId="1698104957" sldId="265"/>
            <ac:spMk id="4" creationId="{51FA10EA-623F-4155-A623-1E21B4EA02E2}"/>
          </ac:spMkLst>
        </pc:spChg>
        <pc:picChg chg="mod">
          <ac:chgData name="Marina Čleković" userId="90b645a8-3b83-4bb9-bf24-3d66fdd838a0" providerId="ADAL" clId="{AE26FB26-02D7-4B6F-84F2-D34894606802}" dt="2019-10-16T05:43:51.269" v="88" actId="14100"/>
          <ac:picMkLst>
            <pc:docMk/>
            <pc:sldMk cId="1698104957" sldId="265"/>
            <ac:picMk id="3074" creationId="{85A3153D-7DD6-4560-A83B-5798875ED72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0B0FA-6E09-42BD-9A02-1451A22954C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C00B5B-BFE1-44D0-8199-7066633A2651}">
      <dgm:prSet/>
      <dgm:spPr/>
      <dgm:t>
        <a:bodyPr/>
        <a:lstStyle/>
        <a:p>
          <a:r>
            <a:rPr lang="hr-HR" dirty="0"/>
            <a:t>U provedbi programa Obzor Europa Komisija će provoditi načelo </a:t>
          </a:r>
          <a:r>
            <a:rPr lang="hr-HR" b="1" dirty="0"/>
            <a:t>otvorene znanosti</a:t>
          </a:r>
          <a:r>
            <a:rPr lang="hr-HR" dirty="0"/>
            <a:t> te će se zahtijevati otvoren pristup publikacijama i podacima</a:t>
          </a:r>
          <a:endParaRPr lang="en-US" dirty="0"/>
        </a:p>
      </dgm:t>
    </dgm:pt>
    <dgm:pt modelId="{589A20F9-9AAE-4DE3-8E8C-A54FF64DE5A6}" type="parTrans" cxnId="{B1D35C2C-B221-4CD9-9C76-4C35B6DEECA9}">
      <dgm:prSet/>
      <dgm:spPr/>
      <dgm:t>
        <a:bodyPr/>
        <a:lstStyle/>
        <a:p>
          <a:endParaRPr lang="en-US"/>
        </a:p>
      </dgm:t>
    </dgm:pt>
    <dgm:pt modelId="{1765289D-97BE-4D92-93A8-907140F22BA5}" type="sibTrans" cxnId="{B1D35C2C-B221-4CD9-9C76-4C35B6DEECA9}">
      <dgm:prSet/>
      <dgm:spPr/>
      <dgm:t>
        <a:bodyPr/>
        <a:lstStyle/>
        <a:p>
          <a:endParaRPr lang="en-US"/>
        </a:p>
      </dgm:t>
    </dgm:pt>
    <dgm:pt modelId="{9A2F6008-386E-499E-9CD8-CF280A5904DC}">
      <dgm:prSet/>
      <dgm:spPr/>
      <dgm:t>
        <a:bodyPr/>
        <a:lstStyle/>
        <a:p>
          <a:r>
            <a:rPr lang="hr-HR" dirty="0"/>
            <a:t>Komisija će provoditi </a:t>
          </a:r>
          <a:r>
            <a:rPr lang="hr-HR" b="1" dirty="0"/>
            <a:t>pojednostavljena pravila</a:t>
          </a:r>
          <a:r>
            <a:rPr lang="hr-HR" dirty="0"/>
            <a:t> kako bi se smanjilo administrativno opterećenje korisnika programa.</a:t>
          </a:r>
          <a:endParaRPr lang="en-US" dirty="0"/>
        </a:p>
      </dgm:t>
    </dgm:pt>
    <dgm:pt modelId="{F8E90D9F-5BA5-4599-B22C-604B6FDD8A38}" type="parTrans" cxnId="{705E3BF0-79A0-47F8-933F-D0EDF7600CC3}">
      <dgm:prSet/>
      <dgm:spPr/>
      <dgm:t>
        <a:bodyPr/>
        <a:lstStyle/>
        <a:p>
          <a:endParaRPr lang="en-US"/>
        </a:p>
      </dgm:t>
    </dgm:pt>
    <dgm:pt modelId="{D9979B90-7729-4CC9-BC8B-0F71186D2E4A}" type="sibTrans" cxnId="{705E3BF0-79A0-47F8-933F-D0EDF7600CC3}">
      <dgm:prSet/>
      <dgm:spPr/>
      <dgm:t>
        <a:bodyPr/>
        <a:lstStyle/>
        <a:p>
          <a:endParaRPr lang="en-US"/>
        </a:p>
      </dgm:t>
    </dgm:pt>
    <dgm:pt modelId="{98D14442-018B-4FEE-9F24-40D3BF1774C9}">
      <dgm:prSet/>
      <dgm:spPr/>
      <dgm:t>
        <a:bodyPr/>
        <a:lstStyle/>
        <a:p>
          <a:r>
            <a:rPr lang="hr-HR"/>
            <a:t>Potpora </a:t>
          </a:r>
          <a:r>
            <a:rPr lang="hr-HR" b="1"/>
            <a:t>breakthrough</a:t>
          </a:r>
          <a:r>
            <a:rPr lang="hr-HR"/>
            <a:t> </a:t>
          </a:r>
          <a:r>
            <a:rPr lang="hr-HR" b="1"/>
            <a:t>inovacijama</a:t>
          </a:r>
          <a:endParaRPr lang="en-US"/>
        </a:p>
      </dgm:t>
    </dgm:pt>
    <dgm:pt modelId="{8BA8A30B-477E-4350-9CAF-F654FF23B447}" type="parTrans" cxnId="{E0A05560-FAD2-410B-AA29-62299B99EA45}">
      <dgm:prSet/>
      <dgm:spPr/>
      <dgm:t>
        <a:bodyPr/>
        <a:lstStyle/>
        <a:p>
          <a:endParaRPr lang="en-US"/>
        </a:p>
      </dgm:t>
    </dgm:pt>
    <dgm:pt modelId="{7EB7307A-C0E7-4D1A-8C9C-A3B8E1F2539F}" type="sibTrans" cxnId="{E0A05560-FAD2-410B-AA29-62299B99EA45}">
      <dgm:prSet/>
      <dgm:spPr/>
      <dgm:t>
        <a:bodyPr/>
        <a:lstStyle/>
        <a:p>
          <a:endParaRPr lang="en-US"/>
        </a:p>
      </dgm:t>
    </dgm:pt>
    <dgm:pt modelId="{F18D83D5-DA8A-4AA7-96E7-6626A4EFA9E1}">
      <dgm:prSet/>
      <dgm:spPr/>
      <dgm:t>
        <a:bodyPr/>
        <a:lstStyle/>
        <a:p>
          <a:r>
            <a:rPr lang="hr-HR"/>
            <a:t>Stvoriti veći učinak (impact) uključivanjem </a:t>
          </a:r>
          <a:r>
            <a:rPr lang="hr-HR" b="1"/>
            <a:t>građana</a:t>
          </a:r>
          <a:r>
            <a:rPr lang="hr-HR"/>
            <a:t> EU</a:t>
          </a:r>
          <a:endParaRPr lang="en-US"/>
        </a:p>
      </dgm:t>
    </dgm:pt>
    <dgm:pt modelId="{12E4EBE9-D5E7-44D9-A8E8-8F637C8511D3}" type="parTrans" cxnId="{20711EFE-E0D4-47CD-A829-13E84BCAA622}">
      <dgm:prSet/>
      <dgm:spPr/>
      <dgm:t>
        <a:bodyPr/>
        <a:lstStyle/>
        <a:p>
          <a:endParaRPr lang="en-US"/>
        </a:p>
      </dgm:t>
    </dgm:pt>
    <dgm:pt modelId="{3B6AF0F6-E150-48E4-A024-BCDCA8A45C5F}" type="sibTrans" cxnId="{20711EFE-E0D4-47CD-A829-13E84BCAA622}">
      <dgm:prSet/>
      <dgm:spPr/>
      <dgm:t>
        <a:bodyPr/>
        <a:lstStyle/>
        <a:p>
          <a:endParaRPr lang="en-US"/>
        </a:p>
      </dgm:t>
    </dgm:pt>
    <dgm:pt modelId="{6668D49B-C623-4D3E-8DFE-957A07A89C00}">
      <dgm:prSet/>
      <dgm:spPr/>
      <dgm:t>
        <a:bodyPr/>
        <a:lstStyle/>
        <a:p>
          <a:r>
            <a:rPr lang="hr-HR"/>
            <a:t>Ojačati </a:t>
          </a:r>
          <a:r>
            <a:rPr lang="hr-HR" b="1"/>
            <a:t>međunarodnu</a:t>
          </a:r>
          <a:r>
            <a:rPr lang="hr-HR"/>
            <a:t> suradnju proširivanjem geografskog područja suradnje</a:t>
          </a:r>
          <a:endParaRPr lang="en-US"/>
        </a:p>
      </dgm:t>
    </dgm:pt>
    <dgm:pt modelId="{0610B866-6774-4A6F-8D63-EEE541C62E55}" type="parTrans" cxnId="{E78FDACB-1F50-4013-9625-E1503D493F85}">
      <dgm:prSet/>
      <dgm:spPr/>
      <dgm:t>
        <a:bodyPr/>
        <a:lstStyle/>
        <a:p>
          <a:endParaRPr lang="en-US"/>
        </a:p>
      </dgm:t>
    </dgm:pt>
    <dgm:pt modelId="{C7DE0D24-41B7-4ED2-A819-5A7660D6DD06}" type="sibTrans" cxnId="{E78FDACB-1F50-4013-9625-E1503D493F85}">
      <dgm:prSet/>
      <dgm:spPr/>
      <dgm:t>
        <a:bodyPr/>
        <a:lstStyle/>
        <a:p>
          <a:endParaRPr lang="en-US"/>
        </a:p>
      </dgm:t>
    </dgm:pt>
    <dgm:pt modelId="{5B6C5AA4-CC56-4398-9D84-7EE805BD7E26}">
      <dgm:prSet/>
      <dgm:spPr/>
      <dgm:t>
        <a:bodyPr/>
        <a:lstStyle/>
        <a:p>
          <a:r>
            <a:rPr lang="hr-HR" dirty="0"/>
            <a:t>Postići inspirativan i hrabri cilj, koji je ujedno i mjerljiv i unutar zadanog vremenskog okvira, s utjecajem na znanost i tehnologiju, ali i na građane i društvo u cjelini nadilazeći pojedinačne akcije</a:t>
          </a:r>
          <a:endParaRPr lang="en-US" dirty="0"/>
        </a:p>
      </dgm:t>
    </dgm:pt>
    <dgm:pt modelId="{F7A230D6-95DD-462A-B999-A6E453BE04C2}" type="parTrans" cxnId="{DBFF196D-51DB-4CC1-B2A3-7B0D640DFC24}">
      <dgm:prSet/>
      <dgm:spPr/>
      <dgm:t>
        <a:bodyPr/>
        <a:lstStyle/>
        <a:p>
          <a:endParaRPr lang="en-US"/>
        </a:p>
      </dgm:t>
    </dgm:pt>
    <dgm:pt modelId="{6438D9FB-8D27-411C-81C5-75147EECA42B}" type="sibTrans" cxnId="{DBFF196D-51DB-4CC1-B2A3-7B0D640DFC24}">
      <dgm:prSet/>
      <dgm:spPr/>
      <dgm:t>
        <a:bodyPr/>
        <a:lstStyle/>
        <a:p>
          <a:endParaRPr lang="en-US"/>
        </a:p>
      </dgm:t>
    </dgm:pt>
    <dgm:pt modelId="{062DC5FE-902A-4C71-A8E9-FBDE7EBEFA4E}" type="pres">
      <dgm:prSet presAssocID="{DA50B0FA-6E09-42BD-9A02-1451A22954CF}" presName="vert0" presStyleCnt="0">
        <dgm:presLayoutVars>
          <dgm:dir/>
          <dgm:animOne val="branch"/>
          <dgm:animLvl val="lvl"/>
        </dgm:presLayoutVars>
      </dgm:prSet>
      <dgm:spPr/>
    </dgm:pt>
    <dgm:pt modelId="{CDC81D07-F3A6-452B-8598-05F0061A5DA6}" type="pres">
      <dgm:prSet presAssocID="{63C00B5B-BFE1-44D0-8199-7066633A2651}" presName="thickLine" presStyleLbl="alignNode1" presStyleIdx="0" presStyleCnt="6"/>
      <dgm:spPr/>
    </dgm:pt>
    <dgm:pt modelId="{77712DAE-F1F5-44A0-A758-ED7616B5EDA3}" type="pres">
      <dgm:prSet presAssocID="{63C00B5B-BFE1-44D0-8199-7066633A2651}" presName="horz1" presStyleCnt="0"/>
      <dgm:spPr/>
    </dgm:pt>
    <dgm:pt modelId="{A910E896-BD7E-403A-BA63-EDE4F1DC32A9}" type="pres">
      <dgm:prSet presAssocID="{63C00B5B-BFE1-44D0-8199-7066633A2651}" presName="tx1" presStyleLbl="revTx" presStyleIdx="0" presStyleCnt="6"/>
      <dgm:spPr/>
    </dgm:pt>
    <dgm:pt modelId="{42CFAE89-161A-4FE6-A343-F028D18B11D2}" type="pres">
      <dgm:prSet presAssocID="{63C00B5B-BFE1-44D0-8199-7066633A2651}" presName="vert1" presStyleCnt="0"/>
      <dgm:spPr/>
    </dgm:pt>
    <dgm:pt modelId="{7119B624-D88F-4F2A-97D9-1551000ABE54}" type="pres">
      <dgm:prSet presAssocID="{9A2F6008-386E-499E-9CD8-CF280A5904DC}" presName="thickLine" presStyleLbl="alignNode1" presStyleIdx="1" presStyleCnt="6"/>
      <dgm:spPr/>
    </dgm:pt>
    <dgm:pt modelId="{46175F59-383F-4C9C-85DF-4DF906819999}" type="pres">
      <dgm:prSet presAssocID="{9A2F6008-386E-499E-9CD8-CF280A5904DC}" presName="horz1" presStyleCnt="0"/>
      <dgm:spPr/>
    </dgm:pt>
    <dgm:pt modelId="{645A752F-7B0A-440F-B530-84F019A855A0}" type="pres">
      <dgm:prSet presAssocID="{9A2F6008-386E-499E-9CD8-CF280A5904DC}" presName="tx1" presStyleLbl="revTx" presStyleIdx="1" presStyleCnt="6"/>
      <dgm:spPr/>
    </dgm:pt>
    <dgm:pt modelId="{BD548E4F-AC1C-41C4-9723-0D6F9DC754D2}" type="pres">
      <dgm:prSet presAssocID="{9A2F6008-386E-499E-9CD8-CF280A5904DC}" presName="vert1" presStyleCnt="0"/>
      <dgm:spPr/>
    </dgm:pt>
    <dgm:pt modelId="{A46225AA-DE33-445C-8E27-BB8EBF6229BC}" type="pres">
      <dgm:prSet presAssocID="{98D14442-018B-4FEE-9F24-40D3BF1774C9}" presName="thickLine" presStyleLbl="alignNode1" presStyleIdx="2" presStyleCnt="6"/>
      <dgm:spPr/>
    </dgm:pt>
    <dgm:pt modelId="{C9B8F499-9367-4258-A3FA-B26194BEE5D6}" type="pres">
      <dgm:prSet presAssocID="{98D14442-018B-4FEE-9F24-40D3BF1774C9}" presName="horz1" presStyleCnt="0"/>
      <dgm:spPr/>
    </dgm:pt>
    <dgm:pt modelId="{514D5EAD-AC2A-4EE4-9F31-0B5A40CEB61E}" type="pres">
      <dgm:prSet presAssocID="{98D14442-018B-4FEE-9F24-40D3BF1774C9}" presName="tx1" presStyleLbl="revTx" presStyleIdx="2" presStyleCnt="6"/>
      <dgm:spPr/>
    </dgm:pt>
    <dgm:pt modelId="{57A96618-6CE2-4C46-B1BC-99F4ECBAB660}" type="pres">
      <dgm:prSet presAssocID="{98D14442-018B-4FEE-9F24-40D3BF1774C9}" presName="vert1" presStyleCnt="0"/>
      <dgm:spPr/>
    </dgm:pt>
    <dgm:pt modelId="{19C735D0-2894-487B-9E4D-D42C097C6617}" type="pres">
      <dgm:prSet presAssocID="{F18D83D5-DA8A-4AA7-96E7-6626A4EFA9E1}" presName="thickLine" presStyleLbl="alignNode1" presStyleIdx="3" presStyleCnt="6"/>
      <dgm:spPr/>
    </dgm:pt>
    <dgm:pt modelId="{4EB388DD-2A32-4889-89B5-6076E254C8D4}" type="pres">
      <dgm:prSet presAssocID="{F18D83D5-DA8A-4AA7-96E7-6626A4EFA9E1}" presName="horz1" presStyleCnt="0"/>
      <dgm:spPr/>
    </dgm:pt>
    <dgm:pt modelId="{91BD24FB-2249-4530-9D3F-5B40FFD41459}" type="pres">
      <dgm:prSet presAssocID="{F18D83D5-DA8A-4AA7-96E7-6626A4EFA9E1}" presName="tx1" presStyleLbl="revTx" presStyleIdx="3" presStyleCnt="6"/>
      <dgm:spPr/>
    </dgm:pt>
    <dgm:pt modelId="{6C9B0235-8359-404F-A2B6-F404F0914F19}" type="pres">
      <dgm:prSet presAssocID="{F18D83D5-DA8A-4AA7-96E7-6626A4EFA9E1}" presName="vert1" presStyleCnt="0"/>
      <dgm:spPr/>
    </dgm:pt>
    <dgm:pt modelId="{653C3033-175B-409A-B07F-BB79CE0B567A}" type="pres">
      <dgm:prSet presAssocID="{6668D49B-C623-4D3E-8DFE-957A07A89C00}" presName="thickLine" presStyleLbl="alignNode1" presStyleIdx="4" presStyleCnt="6"/>
      <dgm:spPr/>
    </dgm:pt>
    <dgm:pt modelId="{C4F56741-55C6-4062-A50B-4D7401213D7F}" type="pres">
      <dgm:prSet presAssocID="{6668D49B-C623-4D3E-8DFE-957A07A89C00}" presName="horz1" presStyleCnt="0"/>
      <dgm:spPr/>
    </dgm:pt>
    <dgm:pt modelId="{8D56E3FB-9D72-4B31-B8B6-02B81F911004}" type="pres">
      <dgm:prSet presAssocID="{6668D49B-C623-4D3E-8DFE-957A07A89C00}" presName="tx1" presStyleLbl="revTx" presStyleIdx="4" presStyleCnt="6"/>
      <dgm:spPr/>
    </dgm:pt>
    <dgm:pt modelId="{8694494A-3AFF-4388-A4F8-E573B3C23B73}" type="pres">
      <dgm:prSet presAssocID="{6668D49B-C623-4D3E-8DFE-957A07A89C00}" presName="vert1" presStyleCnt="0"/>
      <dgm:spPr/>
    </dgm:pt>
    <dgm:pt modelId="{ACEEEC5F-A0DF-410B-B0C6-9EC730071A02}" type="pres">
      <dgm:prSet presAssocID="{5B6C5AA4-CC56-4398-9D84-7EE805BD7E26}" presName="thickLine" presStyleLbl="alignNode1" presStyleIdx="5" presStyleCnt="6"/>
      <dgm:spPr/>
    </dgm:pt>
    <dgm:pt modelId="{D5C20E43-C711-483A-A81B-1EA513CE00C9}" type="pres">
      <dgm:prSet presAssocID="{5B6C5AA4-CC56-4398-9D84-7EE805BD7E26}" presName="horz1" presStyleCnt="0"/>
      <dgm:spPr/>
    </dgm:pt>
    <dgm:pt modelId="{84415109-9CE1-42E4-BC11-565EBA5F49AA}" type="pres">
      <dgm:prSet presAssocID="{5B6C5AA4-CC56-4398-9D84-7EE805BD7E26}" presName="tx1" presStyleLbl="revTx" presStyleIdx="5" presStyleCnt="6"/>
      <dgm:spPr/>
    </dgm:pt>
    <dgm:pt modelId="{C1086703-1775-4067-9913-733A4A8745BE}" type="pres">
      <dgm:prSet presAssocID="{5B6C5AA4-CC56-4398-9D84-7EE805BD7E26}" presName="vert1" presStyleCnt="0"/>
      <dgm:spPr/>
    </dgm:pt>
  </dgm:ptLst>
  <dgm:cxnLst>
    <dgm:cxn modelId="{7D11DA05-15BF-4E84-8124-E239D0D65896}" type="presOf" srcId="{DA50B0FA-6E09-42BD-9A02-1451A22954CF}" destId="{062DC5FE-902A-4C71-A8E9-FBDE7EBEFA4E}" srcOrd="0" destOrd="0" presId="urn:microsoft.com/office/officeart/2008/layout/LinedList"/>
    <dgm:cxn modelId="{B1D35C2C-B221-4CD9-9C76-4C35B6DEECA9}" srcId="{DA50B0FA-6E09-42BD-9A02-1451A22954CF}" destId="{63C00B5B-BFE1-44D0-8199-7066633A2651}" srcOrd="0" destOrd="0" parTransId="{589A20F9-9AAE-4DE3-8E8C-A54FF64DE5A6}" sibTransId="{1765289D-97BE-4D92-93A8-907140F22BA5}"/>
    <dgm:cxn modelId="{E5634C3E-EA75-447A-8874-71ECD1224D08}" type="presOf" srcId="{5B6C5AA4-CC56-4398-9D84-7EE805BD7E26}" destId="{84415109-9CE1-42E4-BC11-565EBA5F49AA}" srcOrd="0" destOrd="0" presId="urn:microsoft.com/office/officeart/2008/layout/LinedList"/>
    <dgm:cxn modelId="{E0A05560-FAD2-410B-AA29-62299B99EA45}" srcId="{DA50B0FA-6E09-42BD-9A02-1451A22954CF}" destId="{98D14442-018B-4FEE-9F24-40D3BF1774C9}" srcOrd="2" destOrd="0" parTransId="{8BA8A30B-477E-4350-9CAF-F654FF23B447}" sibTransId="{7EB7307A-C0E7-4D1A-8C9C-A3B8E1F2539F}"/>
    <dgm:cxn modelId="{DBFF196D-51DB-4CC1-B2A3-7B0D640DFC24}" srcId="{DA50B0FA-6E09-42BD-9A02-1451A22954CF}" destId="{5B6C5AA4-CC56-4398-9D84-7EE805BD7E26}" srcOrd="5" destOrd="0" parTransId="{F7A230D6-95DD-462A-B999-A6E453BE04C2}" sibTransId="{6438D9FB-8D27-411C-81C5-75147EECA42B}"/>
    <dgm:cxn modelId="{2D5CF057-0652-49FA-A237-46070C6BB0EA}" type="presOf" srcId="{6668D49B-C623-4D3E-8DFE-957A07A89C00}" destId="{8D56E3FB-9D72-4B31-B8B6-02B81F911004}" srcOrd="0" destOrd="0" presId="urn:microsoft.com/office/officeart/2008/layout/LinedList"/>
    <dgm:cxn modelId="{B873CA81-2CFC-4280-925C-DE211CDD4208}" type="presOf" srcId="{63C00B5B-BFE1-44D0-8199-7066633A2651}" destId="{A910E896-BD7E-403A-BA63-EDE4F1DC32A9}" srcOrd="0" destOrd="0" presId="urn:microsoft.com/office/officeart/2008/layout/LinedList"/>
    <dgm:cxn modelId="{40173689-B3D6-45EA-865A-A99FE0492AAC}" type="presOf" srcId="{9A2F6008-386E-499E-9CD8-CF280A5904DC}" destId="{645A752F-7B0A-440F-B530-84F019A855A0}" srcOrd="0" destOrd="0" presId="urn:microsoft.com/office/officeart/2008/layout/LinedList"/>
    <dgm:cxn modelId="{E78FDACB-1F50-4013-9625-E1503D493F85}" srcId="{DA50B0FA-6E09-42BD-9A02-1451A22954CF}" destId="{6668D49B-C623-4D3E-8DFE-957A07A89C00}" srcOrd="4" destOrd="0" parTransId="{0610B866-6774-4A6F-8D63-EEE541C62E55}" sibTransId="{C7DE0D24-41B7-4ED2-A819-5A7660D6DD06}"/>
    <dgm:cxn modelId="{2BBB31CE-5931-4847-A2DD-230828ADB89C}" type="presOf" srcId="{F18D83D5-DA8A-4AA7-96E7-6626A4EFA9E1}" destId="{91BD24FB-2249-4530-9D3F-5B40FFD41459}" srcOrd="0" destOrd="0" presId="urn:microsoft.com/office/officeart/2008/layout/LinedList"/>
    <dgm:cxn modelId="{1D591AEC-AA23-4952-B52F-5ABAFF631127}" type="presOf" srcId="{98D14442-018B-4FEE-9F24-40D3BF1774C9}" destId="{514D5EAD-AC2A-4EE4-9F31-0B5A40CEB61E}" srcOrd="0" destOrd="0" presId="urn:microsoft.com/office/officeart/2008/layout/LinedList"/>
    <dgm:cxn modelId="{705E3BF0-79A0-47F8-933F-D0EDF7600CC3}" srcId="{DA50B0FA-6E09-42BD-9A02-1451A22954CF}" destId="{9A2F6008-386E-499E-9CD8-CF280A5904DC}" srcOrd="1" destOrd="0" parTransId="{F8E90D9F-5BA5-4599-B22C-604B6FDD8A38}" sibTransId="{D9979B90-7729-4CC9-BC8B-0F71186D2E4A}"/>
    <dgm:cxn modelId="{20711EFE-E0D4-47CD-A829-13E84BCAA622}" srcId="{DA50B0FA-6E09-42BD-9A02-1451A22954CF}" destId="{F18D83D5-DA8A-4AA7-96E7-6626A4EFA9E1}" srcOrd="3" destOrd="0" parTransId="{12E4EBE9-D5E7-44D9-A8E8-8F637C8511D3}" sibTransId="{3B6AF0F6-E150-48E4-A024-BCDCA8A45C5F}"/>
    <dgm:cxn modelId="{002E6264-E16B-44A6-B4D3-3270853BA64D}" type="presParOf" srcId="{062DC5FE-902A-4C71-A8E9-FBDE7EBEFA4E}" destId="{CDC81D07-F3A6-452B-8598-05F0061A5DA6}" srcOrd="0" destOrd="0" presId="urn:microsoft.com/office/officeart/2008/layout/LinedList"/>
    <dgm:cxn modelId="{EAC80E27-DBCA-4436-8245-2923B2ADE385}" type="presParOf" srcId="{062DC5FE-902A-4C71-A8E9-FBDE7EBEFA4E}" destId="{77712DAE-F1F5-44A0-A758-ED7616B5EDA3}" srcOrd="1" destOrd="0" presId="urn:microsoft.com/office/officeart/2008/layout/LinedList"/>
    <dgm:cxn modelId="{E0832AB7-C6CE-4B9D-8C59-D9B0F05DFBCB}" type="presParOf" srcId="{77712DAE-F1F5-44A0-A758-ED7616B5EDA3}" destId="{A910E896-BD7E-403A-BA63-EDE4F1DC32A9}" srcOrd="0" destOrd="0" presId="urn:microsoft.com/office/officeart/2008/layout/LinedList"/>
    <dgm:cxn modelId="{A331BA1C-1B05-455D-8AE8-01302F2D0716}" type="presParOf" srcId="{77712DAE-F1F5-44A0-A758-ED7616B5EDA3}" destId="{42CFAE89-161A-4FE6-A343-F028D18B11D2}" srcOrd="1" destOrd="0" presId="urn:microsoft.com/office/officeart/2008/layout/LinedList"/>
    <dgm:cxn modelId="{713E1E64-A173-4C10-AAC8-5BE322C01158}" type="presParOf" srcId="{062DC5FE-902A-4C71-A8E9-FBDE7EBEFA4E}" destId="{7119B624-D88F-4F2A-97D9-1551000ABE54}" srcOrd="2" destOrd="0" presId="urn:microsoft.com/office/officeart/2008/layout/LinedList"/>
    <dgm:cxn modelId="{75FF5D56-1D40-4E0C-AE0D-74C75385DA00}" type="presParOf" srcId="{062DC5FE-902A-4C71-A8E9-FBDE7EBEFA4E}" destId="{46175F59-383F-4C9C-85DF-4DF906819999}" srcOrd="3" destOrd="0" presId="urn:microsoft.com/office/officeart/2008/layout/LinedList"/>
    <dgm:cxn modelId="{D04B31D4-7B02-4CD9-B2AD-773F7A4359B0}" type="presParOf" srcId="{46175F59-383F-4C9C-85DF-4DF906819999}" destId="{645A752F-7B0A-440F-B530-84F019A855A0}" srcOrd="0" destOrd="0" presId="urn:microsoft.com/office/officeart/2008/layout/LinedList"/>
    <dgm:cxn modelId="{9B8071B2-F01E-49E7-A9A2-08A466961B85}" type="presParOf" srcId="{46175F59-383F-4C9C-85DF-4DF906819999}" destId="{BD548E4F-AC1C-41C4-9723-0D6F9DC754D2}" srcOrd="1" destOrd="0" presId="urn:microsoft.com/office/officeart/2008/layout/LinedList"/>
    <dgm:cxn modelId="{23DF88FF-E4DF-4B6F-B336-F7F68C20A52E}" type="presParOf" srcId="{062DC5FE-902A-4C71-A8E9-FBDE7EBEFA4E}" destId="{A46225AA-DE33-445C-8E27-BB8EBF6229BC}" srcOrd="4" destOrd="0" presId="urn:microsoft.com/office/officeart/2008/layout/LinedList"/>
    <dgm:cxn modelId="{267B7044-C398-4A08-BB92-343B6B099C43}" type="presParOf" srcId="{062DC5FE-902A-4C71-A8E9-FBDE7EBEFA4E}" destId="{C9B8F499-9367-4258-A3FA-B26194BEE5D6}" srcOrd="5" destOrd="0" presId="urn:microsoft.com/office/officeart/2008/layout/LinedList"/>
    <dgm:cxn modelId="{DC838BAC-3587-4836-924B-FB79CBB5B4D3}" type="presParOf" srcId="{C9B8F499-9367-4258-A3FA-B26194BEE5D6}" destId="{514D5EAD-AC2A-4EE4-9F31-0B5A40CEB61E}" srcOrd="0" destOrd="0" presId="urn:microsoft.com/office/officeart/2008/layout/LinedList"/>
    <dgm:cxn modelId="{A7A07E1B-01CE-4468-A1E8-2D3B6D8245B2}" type="presParOf" srcId="{C9B8F499-9367-4258-A3FA-B26194BEE5D6}" destId="{57A96618-6CE2-4C46-B1BC-99F4ECBAB660}" srcOrd="1" destOrd="0" presId="urn:microsoft.com/office/officeart/2008/layout/LinedList"/>
    <dgm:cxn modelId="{8B973779-E1FF-4EA4-A73D-D5B31274B607}" type="presParOf" srcId="{062DC5FE-902A-4C71-A8E9-FBDE7EBEFA4E}" destId="{19C735D0-2894-487B-9E4D-D42C097C6617}" srcOrd="6" destOrd="0" presId="urn:microsoft.com/office/officeart/2008/layout/LinedList"/>
    <dgm:cxn modelId="{41EAFC20-5D17-450C-A00D-0B0D97E6D68A}" type="presParOf" srcId="{062DC5FE-902A-4C71-A8E9-FBDE7EBEFA4E}" destId="{4EB388DD-2A32-4889-89B5-6076E254C8D4}" srcOrd="7" destOrd="0" presId="urn:microsoft.com/office/officeart/2008/layout/LinedList"/>
    <dgm:cxn modelId="{83FBA57A-BC0B-4FE3-A8D5-7B7E51ECEEC2}" type="presParOf" srcId="{4EB388DD-2A32-4889-89B5-6076E254C8D4}" destId="{91BD24FB-2249-4530-9D3F-5B40FFD41459}" srcOrd="0" destOrd="0" presId="urn:microsoft.com/office/officeart/2008/layout/LinedList"/>
    <dgm:cxn modelId="{03A01489-9248-4B25-9C4E-2BE8A25C536A}" type="presParOf" srcId="{4EB388DD-2A32-4889-89B5-6076E254C8D4}" destId="{6C9B0235-8359-404F-A2B6-F404F0914F19}" srcOrd="1" destOrd="0" presId="urn:microsoft.com/office/officeart/2008/layout/LinedList"/>
    <dgm:cxn modelId="{8D965605-F708-4E5F-8414-66A8C28E4522}" type="presParOf" srcId="{062DC5FE-902A-4C71-A8E9-FBDE7EBEFA4E}" destId="{653C3033-175B-409A-B07F-BB79CE0B567A}" srcOrd="8" destOrd="0" presId="urn:microsoft.com/office/officeart/2008/layout/LinedList"/>
    <dgm:cxn modelId="{95C857BF-59F5-4952-AA64-24FE34F4F969}" type="presParOf" srcId="{062DC5FE-902A-4C71-A8E9-FBDE7EBEFA4E}" destId="{C4F56741-55C6-4062-A50B-4D7401213D7F}" srcOrd="9" destOrd="0" presId="urn:microsoft.com/office/officeart/2008/layout/LinedList"/>
    <dgm:cxn modelId="{8748C69B-3500-4A08-A091-7EA7A768CE4D}" type="presParOf" srcId="{C4F56741-55C6-4062-A50B-4D7401213D7F}" destId="{8D56E3FB-9D72-4B31-B8B6-02B81F911004}" srcOrd="0" destOrd="0" presId="urn:microsoft.com/office/officeart/2008/layout/LinedList"/>
    <dgm:cxn modelId="{05DF2E7A-E67B-492C-AC5E-127334E4765E}" type="presParOf" srcId="{C4F56741-55C6-4062-A50B-4D7401213D7F}" destId="{8694494A-3AFF-4388-A4F8-E573B3C23B73}" srcOrd="1" destOrd="0" presId="urn:microsoft.com/office/officeart/2008/layout/LinedList"/>
    <dgm:cxn modelId="{360C82FF-95FE-4B96-9A15-622DB83C0329}" type="presParOf" srcId="{062DC5FE-902A-4C71-A8E9-FBDE7EBEFA4E}" destId="{ACEEEC5F-A0DF-410B-B0C6-9EC730071A02}" srcOrd="10" destOrd="0" presId="urn:microsoft.com/office/officeart/2008/layout/LinedList"/>
    <dgm:cxn modelId="{578EB4FF-5D08-44DB-AB27-44A6EE089DEB}" type="presParOf" srcId="{062DC5FE-902A-4C71-A8E9-FBDE7EBEFA4E}" destId="{D5C20E43-C711-483A-A81B-1EA513CE00C9}" srcOrd="11" destOrd="0" presId="urn:microsoft.com/office/officeart/2008/layout/LinedList"/>
    <dgm:cxn modelId="{F52055AB-D8A2-40BA-9F53-DCCD20042E67}" type="presParOf" srcId="{D5C20E43-C711-483A-A81B-1EA513CE00C9}" destId="{84415109-9CE1-42E4-BC11-565EBA5F49AA}" srcOrd="0" destOrd="0" presId="urn:microsoft.com/office/officeart/2008/layout/LinedList"/>
    <dgm:cxn modelId="{BAEF4FE2-BEAD-4095-B357-1918E0750BC6}" type="presParOf" srcId="{D5C20E43-C711-483A-A81B-1EA513CE00C9}" destId="{C1086703-1775-4067-9913-733A4A8745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81D07-F3A6-452B-8598-05F0061A5DA6}">
      <dsp:nvSpPr>
        <dsp:cNvPr id="0" name=""/>
        <dsp:cNvSpPr/>
      </dsp:nvSpPr>
      <dsp:spPr>
        <a:xfrm>
          <a:off x="0" y="2299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10E896-BD7E-403A-BA63-EDE4F1DC32A9}">
      <dsp:nvSpPr>
        <dsp:cNvPr id="0" name=""/>
        <dsp:cNvSpPr/>
      </dsp:nvSpPr>
      <dsp:spPr>
        <a:xfrm>
          <a:off x="0" y="2299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U provedbi programa Obzor Europa Komisija će provoditi načelo </a:t>
          </a:r>
          <a:r>
            <a:rPr lang="hr-HR" sz="1600" b="1" kern="1200" dirty="0"/>
            <a:t>otvorene znanosti</a:t>
          </a:r>
          <a:r>
            <a:rPr lang="hr-HR" sz="1600" kern="1200" dirty="0"/>
            <a:t> te će se zahtijevati otvoren pristup publikacijama i podacima</a:t>
          </a:r>
          <a:endParaRPr lang="en-US" sz="1600" kern="1200" dirty="0"/>
        </a:p>
      </dsp:txBody>
      <dsp:txXfrm>
        <a:off x="0" y="2299"/>
        <a:ext cx="7012370" cy="784088"/>
      </dsp:txXfrm>
    </dsp:sp>
    <dsp:sp modelId="{7119B624-D88F-4F2A-97D9-1551000ABE54}">
      <dsp:nvSpPr>
        <dsp:cNvPr id="0" name=""/>
        <dsp:cNvSpPr/>
      </dsp:nvSpPr>
      <dsp:spPr>
        <a:xfrm>
          <a:off x="0" y="786388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-1311081"/>
                <a:satOff val="-1555"/>
                <a:lumOff val="-823"/>
                <a:alphaOff val="0"/>
                <a:tint val="98000"/>
                <a:lumMod val="110000"/>
              </a:schemeClr>
            </a:gs>
            <a:gs pos="84000">
              <a:schemeClr val="accent2">
                <a:hueOff val="-1311081"/>
                <a:satOff val="-1555"/>
                <a:lumOff val="-823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1311081"/>
              <a:satOff val="-1555"/>
              <a:lumOff val="-82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5A752F-7B0A-440F-B530-84F019A855A0}">
      <dsp:nvSpPr>
        <dsp:cNvPr id="0" name=""/>
        <dsp:cNvSpPr/>
      </dsp:nvSpPr>
      <dsp:spPr>
        <a:xfrm>
          <a:off x="0" y="786388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Komisija će provoditi </a:t>
          </a:r>
          <a:r>
            <a:rPr lang="hr-HR" sz="1600" b="1" kern="1200" dirty="0"/>
            <a:t>pojednostavljena pravila</a:t>
          </a:r>
          <a:r>
            <a:rPr lang="hr-HR" sz="1600" kern="1200" dirty="0"/>
            <a:t> kako bi se smanjilo administrativno opterećenje korisnika programa.</a:t>
          </a:r>
          <a:endParaRPr lang="en-US" sz="1600" kern="1200" dirty="0"/>
        </a:p>
      </dsp:txBody>
      <dsp:txXfrm>
        <a:off x="0" y="786388"/>
        <a:ext cx="7012370" cy="784088"/>
      </dsp:txXfrm>
    </dsp:sp>
    <dsp:sp modelId="{A46225AA-DE33-445C-8E27-BB8EBF6229BC}">
      <dsp:nvSpPr>
        <dsp:cNvPr id="0" name=""/>
        <dsp:cNvSpPr/>
      </dsp:nvSpPr>
      <dsp:spPr>
        <a:xfrm>
          <a:off x="0" y="1570476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-2622161"/>
                <a:satOff val="-3110"/>
                <a:lumOff val="-1647"/>
                <a:alphaOff val="0"/>
                <a:tint val="98000"/>
                <a:lumMod val="110000"/>
              </a:schemeClr>
            </a:gs>
            <a:gs pos="84000">
              <a:schemeClr val="accent2">
                <a:hueOff val="-2622161"/>
                <a:satOff val="-3110"/>
                <a:lumOff val="-1647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622161"/>
              <a:satOff val="-3110"/>
              <a:lumOff val="-164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4D5EAD-AC2A-4EE4-9F31-0B5A40CEB61E}">
      <dsp:nvSpPr>
        <dsp:cNvPr id="0" name=""/>
        <dsp:cNvSpPr/>
      </dsp:nvSpPr>
      <dsp:spPr>
        <a:xfrm>
          <a:off x="0" y="1570476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Potpora </a:t>
          </a:r>
          <a:r>
            <a:rPr lang="hr-HR" sz="1600" b="1" kern="1200"/>
            <a:t>breakthrough</a:t>
          </a:r>
          <a:r>
            <a:rPr lang="hr-HR" sz="1600" kern="1200"/>
            <a:t> </a:t>
          </a:r>
          <a:r>
            <a:rPr lang="hr-HR" sz="1600" b="1" kern="1200"/>
            <a:t>inovacijama</a:t>
          </a:r>
          <a:endParaRPr lang="en-US" sz="1600" kern="1200"/>
        </a:p>
      </dsp:txBody>
      <dsp:txXfrm>
        <a:off x="0" y="1570476"/>
        <a:ext cx="7012370" cy="784088"/>
      </dsp:txXfrm>
    </dsp:sp>
    <dsp:sp modelId="{19C735D0-2894-487B-9E4D-D42C097C6617}">
      <dsp:nvSpPr>
        <dsp:cNvPr id="0" name=""/>
        <dsp:cNvSpPr/>
      </dsp:nvSpPr>
      <dsp:spPr>
        <a:xfrm>
          <a:off x="0" y="2354565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-3933242"/>
                <a:satOff val="-4666"/>
                <a:lumOff val="-2470"/>
                <a:alphaOff val="0"/>
                <a:tint val="98000"/>
                <a:lumMod val="110000"/>
              </a:schemeClr>
            </a:gs>
            <a:gs pos="84000">
              <a:schemeClr val="accent2">
                <a:hueOff val="-3933242"/>
                <a:satOff val="-4666"/>
                <a:lumOff val="-247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3933242"/>
              <a:satOff val="-4666"/>
              <a:lumOff val="-247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BD24FB-2249-4530-9D3F-5B40FFD41459}">
      <dsp:nvSpPr>
        <dsp:cNvPr id="0" name=""/>
        <dsp:cNvSpPr/>
      </dsp:nvSpPr>
      <dsp:spPr>
        <a:xfrm>
          <a:off x="0" y="2354565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Stvoriti veći učinak (impact) uključivanjem </a:t>
          </a:r>
          <a:r>
            <a:rPr lang="hr-HR" sz="1600" b="1" kern="1200"/>
            <a:t>građana</a:t>
          </a:r>
          <a:r>
            <a:rPr lang="hr-HR" sz="1600" kern="1200"/>
            <a:t> EU</a:t>
          </a:r>
          <a:endParaRPr lang="en-US" sz="1600" kern="1200"/>
        </a:p>
      </dsp:txBody>
      <dsp:txXfrm>
        <a:off x="0" y="2354565"/>
        <a:ext cx="7012370" cy="784088"/>
      </dsp:txXfrm>
    </dsp:sp>
    <dsp:sp modelId="{653C3033-175B-409A-B07F-BB79CE0B567A}">
      <dsp:nvSpPr>
        <dsp:cNvPr id="0" name=""/>
        <dsp:cNvSpPr/>
      </dsp:nvSpPr>
      <dsp:spPr>
        <a:xfrm>
          <a:off x="0" y="3138654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-5244323"/>
                <a:satOff val="-6221"/>
                <a:lumOff val="-3294"/>
                <a:alphaOff val="0"/>
                <a:tint val="98000"/>
                <a:lumMod val="110000"/>
              </a:schemeClr>
            </a:gs>
            <a:gs pos="84000">
              <a:schemeClr val="accent2">
                <a:hueOff val="-5244323"/>
                <a:satOff val="-6221"/>
                <a:lumOff val="-3294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5244323"/>
              <a:satOff val="-6221"/>
              <a:lumOff val="-329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56E3FB-9D72-4B31-B8B6-02B81F911004}">
      <dsp:nvSpPr>
        <dsp:cNvPr id="0" name=""/>
        <dsp:cNvSpPr/>
      </dsp:nvSpPr>
      <dsp:spPr>
        <a:xfrm>
          <a:off x="0" y="3138654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Ojačati </a:t>
          </a:r>
          <a:r>
            <a:rPr lang="hr-HR" sz="1600" b="1" kern="1200"/>
            <a:t>međunarodnu</a:t>
          </a:r>
          <a:r>
            <a:rPr lang="hr-HR" sz="1600" kern="1200"/>
            <a:t> suradnju proširivanjem geografskog područja suradnje</a:t>
          </a:r>
          <a:endParaRPr lang="en-US" sz="1600" kern="1200"/>
        </a:p>
      </dsp:txBody>
      <dsp:txXfrm>
        <a:off x="0" y="3138654"/>
        <a:ext cx="7012370" cy="784088"/>
      </dsp:txXfrm>
    </dsp:sp>
    <dsp:sp modelId="{ACEEEC5F-A0DF-410B-B0C6-9EC730071A02}">
      <dsp:nvSpPr>
        <dsp:cNvPr id="0" name=""/>
        <dsp:cNvSpPr/>
      </dsp:nvSpPr>
      <dsp:spPr>
        <a:xfrm>
          <a:off x="0" y="3922742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tint val="98000"/>
                <a:lumMod val="110000"/>
              </a:schemeClr>
            </a:gs>
            <a:gs pos="84000">
              <a:schemeClr val="accent2">
                <a:hueOff val="-6555403"/>
                <a:satOff val="-7776"/>
                <a:lumOff val="-4117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15109-9CE1-42E4-BC11-565EBA5F49AA}">
      <dsp:nvSpPr>
        <dsp:cNvPr id="0" name=""/>
        <dsp:cNvSpPr/>
      </dsp:nvSpPr>
      <dsp:spPr>
        <a:xfrm>
          <a:off x="0" y="3922742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Postići inspirativan i hrabri cilj, koji je ujedno i mjerljiv i unutar zadanog vremenskog okvira, s utjecajem na znanost i tehnologiju, ali i na građane i društvo u cjelini nadilazeći pojedinačne akcije</a:t>
          </a:r>
          <a:endParaRPr lang="en-US" sz="1600" kern="1200" dirty="0"/>
        </a:p>
      </dsp:txBody>
      <dsp:txXfrm>
        <a:off x="0" y="3922742"/>
        <a:ext cx="7012370" cy="78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21B66-6BBC-4FE3-9965-8774FA40C3D8}" type="datetimeFigureOut">
              <a:rPr lang="hr-HR" smtClean="0"/>
              <a:t>16.10.2019.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71C56-96FD-4DE2-92F8-AA0D17F9C0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847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Obzor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71C56-96FD-4DE2-92F8-AA0D17F9C01A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4360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Osiguravanje osnovnih ulaganja i poticanje privatnih ulaganja</a:t>
            </a:r>
          </a:p>
          <a:p>
            <a:r>
              <a:rPr lang="hr-H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 Uspostavljanje regulatornih okvira za inovacije</a:t>
            </a:r>
          </a:p>
          <a:p>
            <a:r>
              <a:rPr lang="hr-H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 Postati prvi pokretač u inovacijama koje stvaraju tržište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 Ponovno povezivanje I &amp; R sa građanima putem R&amp;I misija širom EU</a:t>
            </a:r>
          </a:p>
          <a:p>
            <a:r>
              <a:rPr lang="hr-H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 Podrška širenju inovacija u Uniji</a:t>
            </a:r>
          </a:p>
          <a:p>
            <a:r>
              <a:rPr lang="hr-H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 Ulaganje u vještine i osnaživanje sveučilišta da postanu više</a:t>
            </a:r>
          </a:p>
          <a:p>
            <a:r>
              <a:rPr lang="hr-H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poduzetnički i multidisciplinarni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71C56-96FD-4DE2-92F8-AA0D17F9C01A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257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Treba kontaktirati nacionalnu agencije</a:t>
            </a:r>
          </a:p>
          <a:p>
            <a:r>
              <a:rPr lang="hr-HR" dirty="0"/>
              <a:t>Navesti probleme s našima (nemaju kontakt osobe) i dati primjer Slovačke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71C56-96FD-4DE2-92F8-AA0D17F9C01A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1791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Temeljeno na evaluaciji provedenih projekata i rezultata</a:t>
            </a:r>
          </a:p>
          <a:p>
            <a:r>
              <a:rPr lang="hr-HR" dirty="0"/>
              <a:t>Točka 1 Time će se povećati inovacijski potencijal rezultata ostvarenih uz financiranje Europske unije</a:t>
            </a:r>
          </a:p>
          <a:p>
            <a:endParaRPr lang="hr-HR" dirty="0"/>
          </a:p>
          <a:p>
            <a:r>
              <a:rPr lang="en-US" dirty="0"/>
              <a:t>▪ Third countries with good capacity in science, technology and innovation</a:t>
            </a:r>
            <a:endParaRPr lang="hr-HR" dirty="0"/>
          </a:p>
          <a:p>
            <a:endParaRPr lang="hr-HR" dirty="0"/>
          </a:p>
          <a:p>
            <a:r>
              <a:rPr lang="hr-HR" dirty="0"/>
              <a:t>Zadnja točka „publikacija kao rezultat više nije prihvatljiv”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71C56-96FD-4DE2-92F8-AA0D17F9C01A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835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moramo</a:t>
            </a:r>
            <a:r>
              <a:rPr lang="en-US" sz="1200" dirty="0"/>
              <a:t> </a:t>
            </a:r>
            <a:r>
              <a:rPr lang="en-US" sz="1200" dirty="0" err="1"/>
              <a:t>dokazati</a:t>
            </a:r>
            <a:r>
              <a:rPr lang="en-US" sz="1200" dirty="0"/>
              <a:t> da je se u </a:t>
            </a:r>
            <a:r>
              <a:rPr lang="en-US" sz="1200" dirty="0" err="1"/>
              <a:t>zadanom</a:t>
            </a:r>
            <a:r>
              <a:rPr lang="en-US" sz="1200" dirty="0"/>
              <a:t> </a:t>
            </a:r>
            <a:r>
              <a:rPr lang="en-US" sz="1200" dirty="0" err="1"/>
              <a:t>vremenu</a:t>
            </a:r>
            <a:r>
              <a:rPr lang="en-US" sz="1200" dirty="0"/>
              <a:t> s </a:t>
            </a:r>
            <a:r>
              <a:rPr lang="en-US" sz="1200" dirty="0" err="1"/>
              <a:t>zadanim</a:t>
            </a:r>
            <a:r>
              <a:rPr lang="en-US" sz="1200" dirty="0"/>
              <a:t> </a:t>
            </a:r>
            <a:r>
              <a:rPr lang="en-US" sz="1200" dirty="0" err="1"/>
              <a:t>budžetom</a:t>
            </a:r>
            <a:r>
              <a:rPr lang="en-US" sz="1200" dirty="0"/>
              <a:t> </a:t>
            </a:r>
            <a:r>
              <a:rPr lang="en-US" sz="1200" dirty="0" err="1"/>
              <a:t>moguće</a:t>
            </a:r>
            <a:r>
              <a:rPr lang="en-US" sz="1200" dirty="0"/>
              <a:t> </a:t>
            </a:r>
            <a:r>
              <a:rPr lang="en-US" sz="1200" dirty="0" err="1"/>
              <a:t>dobiti</a:t>
            </a:r>
            <a:r>
              <a:rPr lang="en-US" sz="1200" dirty="0"/>
              <a:t> </a:t>
            </a:r>
            <a:r>
              <a:rPr lang="en-US" sz="1200" dirty="0" err="1"/>
              <a:t>rezultate</a:t>
            </a:r>
            <a:r>
              <a:rPr lang="en-US" sz="1200" dirty="0"/>
              <a:t> bez </a:t>
            </a:r>
            <a:r>
              <a:rPr lang="en-US" sz="1200" dirty="0" err="1"/>
              <a:t>obzira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ambiciju</a:t>
            </a:r>
            <a:endParaRPr lang="hr-HR" sz="1200" dirty="0"/>
          </a:p>
          <a:p>
            <a:r>
              <a:rPr lang="en-US" sz="1200" dirty="0"/>
              <a:t>– ne bi </a:t>
            </a:r>
            <a:r>
              <a:rPr lang="en-US" sz="1200" dirty="0" err="1"/>
              <a:t>smjelo</a:t>
            </a:r>
            <a:r>
              <a:rPr lang="en-US" sz="1200" dirty="0"/>
              <a:t> </a:t>
            </a:r>
            <a:r>
              <a:rPr lang="en-US" sz="1200" dirty="0" err="1"/>
              <a:t>biti</a:t>
            </a:r>
            <a:r>
              <a:rPr lang="en-US" sz="1200" dirty="0"/>
              <a:t> </a:t>
            </a:r>
            <a:r>
              <a:rPr lang="en-US" sz="1200" dirty="0" err="1"/>
              <a:t>diskrepancija</a:t>
            </a:r>
            <a:r>
              <a:rPr lang="en-US" sz="1200" dirty="0"/>
              <a:t> </a:t>
            </a:r>
            <a:r>
              <a:rPr lang="en-US" sz="1200" dirty="0" err="1"/>
              <a:t>kad</a:t>
            </a:r>
            <a:r>
              <a:rPr lang="en-US" sz="1200" dirty="0"/>
              <a:t> se </a:t>
            </a:r>
            <a:r>
              <a:rPr lang="en-US" sz="1200" dirty="0" err="1"/>
              <a:t>čita</a:t>
            </a:r>
            <a:endParaRPr lang="hr-HR" sz="1200" dirty="0"/>
          </a:p>
          <a:p>
            <a:r>
              <a:rPr lang="en-US" sz="1200" dirty="0" err="1"/>
              <a:t>Sustainables</a:t>
            </a:r>
            <a:r>
              <a:rPr lang="en-US" sz="1200" dirty="0"/>
              <a:t> </a:t>
            </a:r>
            <a:r>
              <a:rPr lang="en-US" sz="1200" dirty="0" err="1"/>
              <a:t>obzirom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veliku</a:t>
            </a:r>
            <a:r>
              <a:rPr lang="en-US" sz="1200" dirty="0"/>
              <a:t> </a:t>
            </a:r>
            <a:r>
              <a:rPr lang="en-US" sz="1200" dirty="0" err="1"/>
              <a:t>konkurenciju</a:t>
            </a:r>
            <a:r>
              <a:rPr lang="en-US" sz="1200" dirty="0"/>
              <a:t> </a:t>
            </a:r>
            <a:r>
              <a:rPr lang="en-US" sz="1200" dirty="0" err="1"/>
              <a:t>kod</a:t>
            </a:r>
            <a:r>
              <a:rPr lang="en-US" sz="1200" dirty="0"/>
              <a:t> ERC-a, </a:t>
            </a:r>
            <a:r>
              <a:rPr lang="en-US" sz="1200" dirty="0" err="1"/>
              <a:t>ako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projekti</a:t>
            </a:r>
            <a:r>
              <a:rPr lang="en-US" sz="1200" dirty="0"/>
              <a:t> </a:t>
            </a:r>
            <a:r>
              <a:rPr lang="en-US" sz="1200" dirty="0" err="1"/>
              <a:t>blizu</a:t>
            </a:r>
            <a:r>
              <a:rPr lang="en-US" sz="1200" dirty="0"/>
              <a:t> </a:t>
            </a:r>
            <a:r>
              <a:rPr lang="en-US" sz="1200" dirty="0" err="1"/>
              <a:t>rangirani</a:t>
            </a:r>
            <a:r>
              <a:rPr lang="en-US" sz="1200" dirty="0"/>
              <a:t>, </a:t>
            </a:r>
            <a:r>
              <a:rPr lang="en-US" sz="1200" dirty="0" err="1"/>
              <a:t>taj</a:t>
            </a:r>
            <a:r>
              <a:rPr lang="en-US" sz="1200" dirty="0"/>
              <a:t> </a:t>
            </a:r>
            <a:r>
              <a:rPr lang="en-US" sz="1200" dirty="0" err="1"/>
              <a:t>dio</a:t>
            </a:r>
            <a:r>
              <a:rPr lang="en-US" sz="1200" dirty="0"/>
              <a:t> </a:t>
            </a:r>
            <a:r>
              <a:rPr lang="en-US" sz="1200" dirty="0" err="1"/>
              <a:t>koji</a:t>
            </a:r>
            <a:r>
              <a:rPr lang="en-US" sz="1200" dirty="0"/>
              <a:t> se </a:t>
            </a:r>
            <a:r>
              <a:rPr lang="en-US" sz="1200" dirty="0" err="1"/>
              <a:t>često</a:t>
            </a:r>
            <a:r>
              <a:rPr lang="en-US" sz="1200" dirty="0"/>
              <a:t> </a:t>
            </a:r>
            <a:r>
              <a:rPr lang="en-US" sz="1200" dirty="0" err="1"/>
              <a:t>zanemaruje</a:t>
            </a:r>
            <a:r>
              <a:rPr lang="en-US" sz="1200" dirty="0"/>
              <a:t> </a:t>
            </a:r>
            <a:r>
              <a:rPr lang="en-US" sz="1200" dirty="0" err="1"/>
              <a:t>donosi</a:t>
            </a:r>
            <a:r>
              <a:rPr lang="en-US" sz="1200" dirty="0"/>
              <a:t> </a:t>
            </a:r>
            <a:r>
              <a:rPr lang="en-US" sz="1200" dirty="0" err="1"/>
              <a:t>pobjedu</a:t>
            </a:r>
            <a:r>
              <a:rPr lang="en-US" sz="1200" dirty="0"/>
              <a:t> (</a:t>
            </a:r>
            <a:r>
              <a:rPr lang="en-US" sz="1200" dirty="0" err="1"/>
              <a:t>čak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ako</a:t>
            </a:r>
            <a:r>
              <a:rPr lang="en-US" sz="1200" dirty="0"/>
              <a:t> </a:t>
            </a:r>
            <a:r>
              <a:rPr lang="en-US" sz="1200" dirty="0" err="1"/>
              <a:t>postoji</a:t>
            </a:r>
            <a:r>
              <a:rPr lang="en-US" sz="1200" dirty="0"/>
              <a:t> problem </a:t>
            </a:r>
            <a:r>
              <a:rPr lang="en-US" sz="1200" dirty="0" err="1"/>
              <a:t>npr</a:t>
            </a:r>
            <a:r>
              <a:rPr lang="en-US" sz="1200" dirty="0"/>
              <a:t>. </a:t>
            </a:r>
            <a:r>
              <a:rPr lang="en-US" sz="1200" dirty="0" err="1"/>
              <a:t>Manje</a:t>
            </a:r>
            <a:r>
              <a:rPr lang="en-US" sz="1200" dirty="0"/>
              <a:t> </a:t>
            </a:r>
            <a:r>
              <a:rPr lang="en-US" sz="1200" dirty="0" err="1"/>
              <a:t>žena</a:t>
            </a:r>
            <a:r>
              <a:rPr lang="en-US" sz="1200" dirty="0"/>
              <a:t> </a:t>
            </a:r>
            <a:r>
              <a:rPr lang="en-US" sz="1200" dirty="0" err="1"/>
              <a:t>znanstvenica</a:t>
            </a:r>
            <a:r>
              <a:rPr lang="en-US" sz="1200" dirty="0"/>
              <a:t> </a:t>
            </a:r>
            <a:r>
              <a:rPr lang="en-US" sz="1200" dirty="0" err="1"/>
              <a:t>treba</a:t>
            </a:r>
            <a:r>
              <a:rPr lang="en-US" sz="1200" dirty="0"/>
              <a:t> </a:t>
            </a:r>
            <a:r>
              <a:rPr lang="en-US" sz="1200" dirty="0" err="1"/>
              <a:t>analizirati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spomenuti</a:t>
            </a:r>
            <a:r>
              <a:rPr lang="en-US" sz="1200" dirty="0"/>
              <a:t> u </a:t>
            </a:r>
            <a:r>
              <a:rPr lang="en-US" sz="1200" dirty="0" err="1"/>
              <a:t>svim</a:t>
            </a:r>
            <a:r>
              <a:rPr lang="en-US" sz="1200" dirty="0"/>
              <a:t> </a:t>
            </a:r>
            <a:r>
              <a:rPr lang="en-US" sz="1200" dirty="0" err="1"/>
              <a:t>dijelovima</a:t>
            </a:r>
            <a:r>
              <a:rPr lang="en-US" sz="1200" dirty="0"/>
              <a:t> </a:t>
            </a:r>
            <a:r>
              <a:rPr lang="en-US" sz="1200" dirty="0" err="1"/>
              <a:t>projekta</a:t>
            </a:r>
            <a:r>
              <a:rPr lang="en-US" sz="1200" dirty="0"/>
              <a:t>)</a:t>
            </a:r>
            <a:br>
              <a:rPr lang="en-US" sz="1200" dirty="0"/>
            </a:b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71C56-96FD-4DE2-92F8-AA0D17F9C01A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3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71C56-96FD-4DE2-92F8-AA0D17F9C01A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0022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71C56-96FD-4DE2-92F8-AA0D17F9C01A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3632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Brokerage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Event 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71C56-96FD-4DE2-92F8-AA0D17F9C01A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166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2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9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0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4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4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5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7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5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9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6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7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528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fXCOyw6FV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mf.unizg.hr/phy/projekti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s://een.ec.europa.eu/content/events-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c.europa.eu/info/funding-tenders/opportunities/portal/screen/work-as-an-expert" TargetMode="External"/><Relationship Id="rId5" Type="http://schemas.openxmlformats.org/officeDocument/2006/relationships/hyperlink" Target="https://ec.europa.eu/info/horizon-europe-next-research-and-innovation-framework-programme_en" TargetMode="External"/><Relationship Id="rId4" Type="http://schemas.openxmlformats.org/officeDocument/2006/relationships/hyperlink" Target="http://www.obzor2020.hr/obzor2020-kontak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CimJI88c4f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0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082F1CC-E554-4E59-8CA4-C4210B1E7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2743571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HORIZON EUROPE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662F4F8-F5A2-4916-97C8-2A157183C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026716"/>
            <a:ext cx="3511233" cy="1860118"/>
          </a:xfrm>
        </p:spPr>
        <p:txBody>
          <a:bodyPr anchor="t">
            <a:noAutofit/>
          </a:bodyPr>
          <a:lstStyle/>
          <a:p>
            <a:r>
              <a:rPr lang="fr-FR" sz="1400" dirty="0"/>
              <a:t>The vision: </a:t>
            </a:r>
            <a:endParaRPr lang="hr-HR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" a Europe that protects, </a:t>
            </a:r>
            <a:endParaRPr lang="hr-HR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a Europe that empowers, </a:t>
            </a:r>
            <a:endParaRPr lang="hr-HR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a Europe that defends"</a:t>
            </a:r>
            <a:endParaRPr lang="hr-HR" sz="1400" dirty="0"/>
          </a:p>
          <a:p>
            <a:r>
              <a:rPr lang="fr-FR" sz="1400" dirty="0"/>
              <a:t>Jean -Claude Juncker</a:t>
            </a:r>
            <a:endParaRPr lang="hr-HR" sz="14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564D585-7677-48DE-9B52-90CFD1065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77"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6600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3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8" descr="Slikovni rezultat za un sustainable development goals">
            <a:extLst>
              <a:ext uri="{FF2B5EF4-FFF2-40B4-BE49-F238E27FC236}">
                <a16:creationId xmlns:a16="http://schemas.microsoft.com/office/drawing/2014/main" id="{4AFE126C-D9E5-48EB-B5FA-A2BBC5310BB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9619" y="643467"/>
            <a:ext cx="8992762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219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63FC0CD-F19B-4D9C-9C47-EB7E9D16E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C7F9605-3351-456D-A82A-54D9FE16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10993549" cy="1428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CROSS-CUTTING ISSUES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70159E-5269-4C18-AA0B-D50513DB3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BE9C8C-98B2-41C2-B47B-9A396CBA2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ECCA3D-5ECA-4A8B-B9D7-CE6DEB72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picture containing transport&#10;&#10;Description automatically generated">
            <a:extLst>
              <a:ext uri="{FF2B5EF4-FFF2-40B4-BE49-F238E27FC236}">
                <a16:creationId xmlns:a16="http://schemas.microsoft.com/office/drawing/2014/main" id="{686D860C-8A64-44D9-BB57-641BC792C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31" y="2324355"/>
            <a:ext cx="8477025" cy="360273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7522CE-EB92-4B13-A325-A582DE831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6654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52AE162-BAF9-4899-8D61-7F225FF21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266" y="1389096"/>
            <a:ext cx="1376835" cy="4571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dirty="0"/>
              <a:t>IMPACT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4DF20E-7B50-47FB-AFCF-2979FD3A6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255" y="1153398"/>
            <a:ext cx="3409782" cy="48473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kako drugi znanstvenici iz istog   područja ocjenjuju učinak projekta/istraživanja – u kojem kontekstu i koliko ga spominju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i="1" dirty="0" err="1"/>
              <a:t>outreach</a:t>
            </a:r>
            <a:r>
              <a:rPr lang="hr-HR" dirty="0"/>
              <a:t> aktivnosti – znanje šire od znanstvenog znanja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implementacija rezultata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prijenos rezultata trebao bi rezultirati pozitivnim društvenim učinkom – </a:t>
            </a:r>
            <a:r>
              <a:rPr lang="hr-HR" i="1" dirty="0" err="1"/>
              <a:t>social</a:t>
            </a:r>
            <a:r>
              <a:rPr lang="hr-HR" i="1" dirty="0"/>
              <a:t> </a:t>
            </a:r>
            <a:r>
              <a:rPr lang="hr-HR" i="1" dirty="0" err="1"/>
              <a:t>impact</a:t>
            </a:r>
            <a:endParaRPr lang="hr-H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99E1AB-2657-4EF6-BC1C-BEC6C6721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2231" y="1423977"/>
            <a:ext cx="6831503" cy="357415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986EFF0-95CD-4DAA-8510-466EA0E90AA9}"/>
              </a:ext>
            </a:extLst>
          </p:cNvPr>
          <p:cNvGrpSpPr/>
          <p:nvPr/>
        </p:nvGrpSpPr>
        <p:grpSpPr>
          <a:xfrm rot="16200000">
            <a:off x="7718125" y="2713392"/>
            <a:ext cx="579714" cy="5733318"/>
            <a:chOff x="5200647" y="-2597646"/>
            <a:chExt cx="285752" cy="5481042"/>
          </a:xfrm>
        </p:grpSpPr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348BDB57-C185-4CFC-9DE8-8E1DBB992C7E}"/>
                </a:ext>
              </a:extLst>
            </p:cNvPr>
            <p:cNvSpPr/>
            <p:nvPr/>
          </p:nvSpPr>
          <p:spPr>
            <a:xfrm rot="5400000">
              <a:off x="2603003" y="0"/>
              <a:ext cx="5481042" cy="285750"/>
            </a:xfrm>
            <a:prstGeom prst="chevron">
              <a:avLst/>
            </a:prstGeom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39" name="Arrow: Chevron 4">
              <a:extLst>
                <a:ext uri="{FF2B5EF4-FFF2-40B4-BE49-F238E27FC236}">
                  <a16:creationId xmlns:a16="http://schemas.microsoft.com/office/drawing/2014/main" id="{3C395605-46E3-4927-B317-8CE568642A6F}"/>
                </a:ext>
              </a:extLst>
            </p:cNvPr>
            <p:cNvSpPr txBox="1"/>
            <p:nvPr/>
          </p:nvSpPr>
          <p:spPr>
            <a:xfrm rot="5400000">
              <a:off x="2745876" y="0"/>
              <a:ext cx="5195292" cy="2857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1" i="0" u="none" strike="noStrike" kern="1200" cap="none" spc="0" normalizeH="0" baseline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Pozitivni društveni učinak kao rezultat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4271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C67AF7-AF66-4795-944B-5C2DDE10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Dis</a:t>
            </a:r>
            <a:r>
              <a:rPr lang="en-US" dirty="0"/>
              <a:t>e</a:t>
            </a:r>
            <a:r>
              <a:rPr lang="hr-HR" dirty="0" err="1"/>
              <a:t>minacija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A368C-1858-43C9-AA5A-4EF3A7863C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projekt</a:t>
            </a:r>
            <a:r>
              <a:rPr lang="en-US" dirty="0"/>
              <a:t> = brand</a:t>
            </a:r>
          </a:p>
          <a:p>
            <a:pPr lvl="1"/>
            <a:r>
              <a:rPr lang="en-US" dirty="0" err="1"/>
              <a:t>marketinško</a:t>
            </a:r>
            <a:r>
              <a:rPr lang="en-US" dirty="0"/>
              <a:t> </a:t>
            </a:r>
            <a:r>
              <a:rPr lang="en-US" dirty="0" err="1"/>
              <a:t>razmišljanje</a:t>
            </a:r>
            <a:endParaRPr lang="en-US" dirty="0"/>
          </a:p>
          <a:p>
            <a:pPr lvl="1"/>
            <a:r>
              <a:rPr lang="en-US" dirty="0" err="1"/>
              <a:t>važno</a:t>
            </a:r>
            <a:r>
              <a:rPr lang="en-US" dirty="0"/>
              <a:t> je </a:t>
            </a:r>
            <a:r>
              <a:rPr lang="en-US" dirty="0" err="1"/>
              <a:t>definirati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komunikacijske</a:t>
            </a:r>
            <a:r>
              <a:rPr lang="en-US" dirty="0"/>
              <a:t> </a:t>
            </a:r>
            <a:r>
              <a:rPr lang="en-US" dirty="0" err="1"/>
              <a:t>ciljeve</a:t>
            </a:r>
            <a:endParaRPr lang="en-US" dirty="0"/>
          </a:p>
          <a:p>
            <a:pPr lvl="2"/>
            <a:r>
              <a:rPr lang="en-US" dirty="0" err="1"/>
              <a:t>diseminacijski</a:t>
            </a:r>
            <a:r>
              <a:rPr lang="en-US" dirty="0"/>
              <a:t> </a:t>
            </a:r>
            <a:r>
              <a:rPr lang="en-US" dirty="0" err="1"/>
              <a:t>akcijski</a:t>
            </a:r>
            <a:r>
              <a:rPr lang="en-US" dirty="0"/>
              <a:t> plan</a:t>
            </a:r>
          </a:p>
          <a:p>
            <a:pPr lvl="2"/>
            <a:r>
              <a:rPr lang="en-US" dirty="0" err="1"/>
              <a:t>komunikacijske</a:t>
            </a:r>
            <a:r>
              <a:rPr lang="en-US" dirty="0"/>
              <a:t> </a:t>
            </a:r>
            <a:r>
              <a:rPr lang="en-US" dirty="0" err="1"/>
              <a:t>alate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kanale</a:t>
            </a:r>
            <a:endParaRPr lang="en-US" dirty="0"/>
          </a:p>
          <a:p>
            <a:pPr lvl="1"/>
            <a:endParaRPr lang="hr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4A4B1-738F-492B-9452-9052CBB0F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5959" y="1839898"/>
            <a:ext cx="4734314" cy="158910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Picture 5" descr="A screenshot of a cell phone screen with 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FBE98658-9AB2-42BA-8EEC-B99963F4E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06" y="684978"/>
            <a:ext cx="6887296" cy="60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54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skijanje, voda, tamno, osoba&#10;&#10;Opis je automatski generiran">
            <a:extLst>
              <a:ext uri="{FF2B5EF4-FFF2-40B4-BE49-F238E27FC236}">
                <a16:creationId xmlns:a16="http://schemas.microsoft.com/office/drawing/2014/main" id="{1E15AD65-9A48-4B18-A1CC-B82C816F8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r="1705" b="3"/>
          <a:stretch/>
        </p:blipFill>
        <p:spPr>
          <a:xfrm rot="5400000">
            <a:off x="2161358" y="-2705878"/>
            <a:ext cx="7869286" cy="1226975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7C1B9BB-5328-479D-8321-46C91553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96" y="-278605"/>
            <a:ext cx="11150912" cy="1137970"/>
          </a:xfrm>
        </p:spPr>
        <p:txBody>
          <a:bodyPr>
            <a:normAutofit/>
          </a:bodyPr>
          <a:lstStyle/>
          <a:p>
            <a:r>
              <a:rPr lang="hr-HR" sz="4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research</a:t>
            </a:r>
            <a:r>
              <a:rPr lang="hr-HR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management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EEEF7D0-BB0A-4C0E-AA2F-9F3836CC8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89" y="1158857"/>
            <a:ext cx="5194769" cy="557784"/>
          </a:xfrm>
          <a:solidFill>
            <a:schemeClr val="tx1">
              <a:lumMod val="95000"/>
              <a:lumOff val="5000"/>
              <a:alpha val="58000"/>
            </a:schemeClr>
          </a:solidFill>
        </p:spPr>
        <p:txBody>
          <a:bodyPr/>
          <a:lstStyle/>
          <a:p>
            <a:r>
              <a:rPr lang="hr-HR" dirty="0">
                <a:solidFill>
                  <a:schemeClr val="bg1">
                    <a:lumMod val="85000"/>
                  </a:schemeClr>
                </a:solidFill>
              </a:rPr>
              <a:t>Pre-</a:t>
            </a:r>
            <a:r>
              <a:rPr lang="hr-HR" dirty="0" err="1">
                <a:solidFill>
                  <a:schemeClr val="bg1">
                    <a:lumMod val="85000"/>
                  </a:schemeClr>
                </a:solidFill>
              </a:rPr>
              <a:t>phase</a:t>
            </a:r>
            <a:endParaRPr lang="hr-H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1833E94-6604-4243-905B-43C1CEDFA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2" y="1914188"/>
            <a:ext cx="5194766" cy="4943812"/>
          </a:xfrm>
          <a:solidFill>
            <a:schemeClr val="tx1">
              <a:lumMod val="95000"/>
              <a:lumOff val="5000"/>
              <a:alpha val="58000"/>
            </a:schemeClr>
          </a:solidFill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Rad na razvoju ciljeva i strategija za istraživače – mapa kompetencija</a:t>
            </a:r>
          </a:p>
          <a:p>
            <a:r>
              <a:rPr lang="hr-HR" dirty="0">
                <a:solidFill>
                  <a:schemeClr val="bg1"/>
                </a:solidFill>
              </a:rPr>
              <a:t>Praćenje natječaja</a:t>
            </a:r>
          </a:p>
          <a:p>
            <a:r>
              <a:rPr lang="hr-HR" dirty="0">
                <a:solidFill>
                  <a:schemeClr val="bg1"/>
                </a:solidFill>
              </a:rPr>
              <a:t>Praćenje i pomoć kod sastavljanja budžeta i vremenskog tijeka projekta</a:t>
            </a:r>
          </a:p>
          <a:p>
            <a:r>
              <a:rPr lang="hr-HR" dirty="0">
                <a:solidFill>
                  <a:schemeClr val="bg1"/>
                </a:solidFill>
              </a:rPr>
              <a:t>Pomoć kod sastavljanja konzorcija: istraživanje, komunikacija</a:t>
            </a:r>
          </a:p>
          <a:p>
            <a:r>
              <a:rPr lang="hr-HR" dirty="0">
                <a:solidFill>
                  <a:schemeClr val="bg1"/>
                </a:solidFill>
              </a:rPr>
              <a:t>Savjetodavna uloga u pisanju projekta</a:t>
            </a:r>
          </a:p>
          <a:p>
            <a:r>
              <a:rPr lang="hr-HR" dirty="0">
                <a:solidFill>
                  <a:schemeClr val="bg1"/>
                </a:solidFill>
              </a:rPr>
              <a:t>Rad na definiranju i raspisivanju prioritetnih područja</a:t>
            </a:r>
          </a:p>
          <a:p>
            <a:r>
              <a:rPr lang="hr-HR" dirty="0">
                <a:solidFill>
                  <a:schemeClr val="bg1"/>
                </a:solidFill>
              </a:rPr>
              <a:t>Administrativna provjera dokumentacije</a:t>
            </a:r>
          </a:p>
          <a:p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9564A83-8D08-418C-B641-4EF1F7014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038" y="1163268"/>
            <a:ext cx="5194770" cy="553373"/>
          </a:xfrm>
          <a:solidFill>
            <a:schemeClr val="tx1">
              <a:lumMod val="95000"/>
              <a:lumOff val="5000"/>
              <a:alpha val="58000"/>
            </a:schemeClr>
          </a:solidFill>
          <a:ln>
            <a:noFill/>
          </a:ln>
        </p:spPr>
        <p:txBody>
          <a:bodyPr/>
          <a:lstStyle/>
          <a:p>
            <a:r>
              <a:rPr lang="hr-HR" dirty="0">
                <a:solidFill>
                  <a:schemeClr val="bg1">
                    <a:lumMod val="85000"/>
                  </a:schemeClr>
                </a:solidFill>
              </a:rPr>
              <a:t>Post-</a:t>
            </a:r>
            <a:r>
              <a:rPr lang="hr-HR" dirty="0" err="1">
                <a:solidFill>
                  <a:schemeClr val="bg1">
                    <a:lumMod val="85000"/>
                  </a:schemeClr>
                </a:solidFill>
              </a:rPr>
              <a:t>phase</a:t>
            </a:r>
            <a:endParaRPr lang="hr-H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6F1E750-FED6-4F4A-BC92-05541E52CB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6037" y="1914188"/>
            <a:ext cx="5194771" cy="4943812"/>
          </a:xfrm>
          <a:solidFill>
            <a:schemeClr val="tx1">
              <a:lumMod val="95000"/>
              <a:lumOff val="5000"/>
              <a:alpha val="58000"/>
            </a:schemeClr>
          </a:solidFill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Uspostavljanje administrativnih postupka</a:t>
            </a:r>
          </a:p>
          <a:p>
            <a:r>
              <a:rPr lang="hr-HR" dirty="0">
                <a:solidFill>
                  <a:schemeClr val="bg1"/>
                </a:solidFill>
              </a:rPr>
              <a:t>Praćenje i kontrola troškova unutar dodijeljenog budžeta, sastavljanje financijskog izvješća</a:t>
            </a:r>
          </a:p>
          <a:p>
            <a:r>
              <a:rPr lang="hr-HR" dirty="0">
                <a:solidFill>
                  <a:schemeClr val="bg1"/>
                </a:solidFill>
              </a:rPr>
              <a:t>Izrada strategije znanstvene komunikacije prema klijentima, rukovoditeljima, novinarima i široj javnosti </a:t>
            </a:r>
          </a:p>
          <a:p>
            <a:r>
              <a:rPr lang="hr-HR" dirty="0">
                <a:solidFill>
                  <a:schemeClr val="bg1"/>
                </a:solidFill>
              </a:rPr>
              <a:t>Planiranje, koordiniranje i provedba dodijeljenih istraživačkih projekata</a:t>
            </a:r>
          </a:p>
          <a:p>
            <a:r>
              <a:rPr lang="hr-HR" dirty="0">
                <a:solidFill>
                  <a:schemeClr val="bg1"/>
                </a:solidFill>
              </a:rPr>
              <a:t>Praćenje rokova i upravljanje rizicima – redovito izvještavanje znanstvenika</a:t>
            </a:r>
          </a:p>
          <a:p>
            <a:r>
              <a:rPr lang="hr-HR" dirty="0">
                <a:solidFill>
                  <a:schemeClr val="bg1"/>
                </a:solidFill>
              </a:rPr>
              <a:t>Identificirati područja poboljšanja</a:t>
            </a:r>
          </a:p>
          <a:p>
            <a:r>
              <a:rPr lang="hr-HR" dirty="0">
                <a:solidFill>
                  <a:schemeClr val="bg1"/>
                </a:solidFill>
              </a:rPr>
              <a:t>Komunikacija s računovodstvenim odjelom u obradi plaćanja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3660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F4C3D9-00AF-4E40-9E65-21D714D6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354673"/>
            <a:ext cx="11029616" cy="988332"/>
          </a:xfrm>
        </p:spPr>
        <p:txBody>
          <a:bodyPr/>
          <a:lstStyle/>
          <a:p>
            <a:r>
              <a:rPr lang="hr-HR" dirty="0"/>
              <a:t>KORISNE POVEZNICE</a:t>
            </a:r>
          </a:p>
        </p:txBody>
      </p:sp>
      <p:pic>
        <p:nvPicPr>
          <p:cNvPr id="3074" name="Picture 2" descr="Error 404 concept for landing page Free Vector">
            <a:extLst>
              <a:ext uri="{FF2B5EF4-FFF2-40B4-BE49-F238E27FC236}">
                <a16:creationId xmlns:a16="http://schemas.microsoft.com/office/drawing/2014/main" id="{85A3153D-7DD6-4560-A83B-5798875ED7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8" b="7296"/>
          <a:stretch>
            <a:fillRect/>
          </a:stretch>
        </p:blipFill>
        <p:spPr bwMode="auto">
          <a:xfrm>
            <a:off x="6489577" y="1509204"/>
            <a:ext cx="5381148" cy="41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1FA10EA-623F-4155-A623-1E21B4EA0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128" y="1509204"/>
            <a:ext cx="5980671" cy="4173192"/>
          </a:xfrm>
          <a:solidFill>
            <a:schemeClr val="tx2">
              <a:lumMod val="60000"/>
              <a:lumOff val="40000"/>
              <a:alpha val="4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100" b="1" dirty="0" err="1">
                <a:solidFill>
                  <a:schemeClr val="tx1"/>
                </a:solidFill>
              </a:rPr>
              <a:t>Horizon</a:t>
            </a:r>
            <a:r>
              <a:rPr lang="hr-HR" sz="1100" b="1" dirty="0">
                <a:solidFill>
                  <a:schemeClr val="tx1"/>
                </a:solidFill>
              </a:rPr>
              <a:t> Europe</a:t>
            </a:r>
            <a:endParaRPr lang="hr-HR" sz="1100" b="1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hr-HR" sz="11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https://ec.europa.eu/info/horizon-europe-next-research-and-innovation-framework-programme_en </a:t>
            </a:r>
            <a:endParaRPr lang="hr-HR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sz="1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1100" b="1" dirty="0">
                <a:solidFill>
                  <a:schemeClr val="tx1"/>
                </a:solidFill>
              </a:rPr>
              <a:t>Nacionalne osobe za kontakt</a:t>
            </a:r>
          </a:p>
          <a:p>
            <a:pPr marL="0" indent="0">
              <a:buNone/>
            </a:pPr>
            <a:r>
              <a:rPr lang="hr-HR" sz="11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http://www.obzor2020.hr/obzor2020-kontakt</a:t>
            </a:r>
            <a:endParaRPr lang="hr-HR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sz="1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1100" b="1" dirty="0">
                <a:solidFill>
                  <a:schemeClr val="tx1"/>
                </a:solidFill>
              </a:rPr>
              <a:t>Registrirajte se kao stručnjak</a:t>
            </a:r>
          </a:p>
          <a:p>
            <a:pPr marL="0" indent="0">
              <a:buNone/>
            </a:pPr>
            <a:r>
              <a:rPr lang="hr-HR" sz="11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https://ec.europa.eu/info/funding-tenders/opportunities/portal/screen/work-as-an-expert</a:t>
            </a:r>
            <a:endParaRPr lang="hr-HR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sz="1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1100" b="1" dirty="0" err="1">
                <a:solidFill>
                  <a:schemeClr val="tx1"/>
                </a:solidFill>
              </a:rPr>
              <a:t>Brokerage</a:t>
            </a:r>
            <a:r>
              <a:rPr lang="hr-HR" sz="1100" b="1" dirty="0">
                <a:solidFill>
                  <a:schemeClr val="tx1"/>
                </a:solidFill>
              </a:rPr>
              <a:t> Event</a:t>
            </a:r>
          </a:p>
          <a:p>
            <a:pPr marL="0" indent="0">
              <a:buNone/>
            </a:pPr>
            <a:r>
              <a:rPr lang="hr-HR" sz="11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https://een.ec.europa.eu/content/events-0</a:t>
            </a:r>
            <a:endParaRPr lang="hr-HR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sz="1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1100" b="1" dirty="0">
                <a:solidFill>
                  <a:schemeClr val="tx1"/>
                </a:solidFill>
              </a:rPr>
              <a:t>Ured za projekte FO PMF-a</a:t>
            </a:r>
          </a:p>
          <a:p>
            <a:pPr marL="0" indent="0">
              <a:buNone/>
            </a:pPr>
            <a:r>
              <a:rPr lang="hr-HR" sz="11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http://www.pmf.unizg.hr/phy/projekti</a:t>
            </a:r>
            <a:endParaRPr lang="hr-HR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1100" dirty="0">
                <a:solidFill>
                  <a:schemeClr val="tx1"/>
                </a:solidFill>
              </a:rPr>
              <a:t>projekti@phy.hr</a:t>
            </a:r>
          </a:p>
        </p:txBody>
      </p:sp>
    </p:spTree>
    <p:extLst>
      <p:ext uri="{BB962C8B-B14F-4D97-AF65-F5344CB8AC3E}">
        <p14:creationId xmlns:p14="http://schemas.microsoft.com/office/powerpoint/2010/main" val="169810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Rezervirano mjesto sadržaja 3">
            <a:hlinkClick r:id="rId2"/>
            <a:extLst>
              <a:ext uri="{FF2B5EF4-FFF2-40B4-BE49-F238E27FC236}">
                <a16:creationId xmlns:a16="http://schemas.microsoft.com/office/drawing/2014/main" id="{CD20E2B2-1BDE-4CD8-B431-85E4CAFB5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166" y="1538940"/>
            <a:ext cx="6518800" cy="40742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A371337-BEAB-4A3A-A995-128BD84B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HORIZON 2020</a:t>
            </a:r>
          </a:p>
        </p:txBody>
      </p:sp>
    </p:spTree>
    <p:extLst>
      <p:ext uri="{BB962C8B-B14F-4D97-AF65-F5344CB8AC3E}">
        <p14:creationId xmlns:p14="http://schemas.microsoft.com/office/powerpoint/2010/main" val="131985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3B89715-0C08-460F-B428-54CD79978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A030293-F22B-448D-ACC1-C074EA05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63" y="4999383"/>
            <a:ext cx="10641406" cy="952428"/>
          </a:xfrm>
        </p:spPr>
        <p:txBody>
          <a:bodyPr anchor="ctr">
            <a:normAutofit/>
          </a:bodyPr>
          <a:lstStyle/>
          <a:p>
            <a:r>
              <a:rPr lang="hr-HR" sz="3200" dirty="0">
                <a:solidFill>
                  <a:srgbClr val="465359"/>
                </a:solidFill>
              </a:rPr>
              <a:t>Horizon Europe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37B2BA-7A3F-4338-9F35-A23EE736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1"/>
            <a:ext cx="11298933" cy="437703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733616E-5D36-4BE8-8932-D57808FA95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91663" y="854923"/>
            <a:ext cx="10641406" cy="36783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12696" rIns="0" bIns="-12696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defTabSz="914400" eaLnBrk="0" fontAlgn="base" hangingPunct="0">
              <a:spcBef>
                <a:spcPct val="0"/>
              </a:spcBef>
              <a:buClrTx/>
              <a:buSzTx/>
              <a:buNone/>
            </a:pPr>
            <a:r>
              <a:rPr kumimoji="0" lang="hr-HR" altLang="sr-Latn-RS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Predviđeno je 100 milijardi eura </a:t>
            </a:r>
            <a:r>
              <a:rPr lang="hr-HR" altLang="sr-Latn-RS" sz="2400" dirty="0">
                <a:solidFill>
                  <a:srgbClr val="FFFFFF"/>
                </a:solidFill>
                <a:latin typeface="+mj-lt"/>
              </a:rPr>
              <a:t>za financiranje </a:t>
            </a:r>
            <a:r>
              <a:rPr kumimoji="0" lang="hr-HR" altLang="sr-Latn-RS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programa istraživanja i inovacija kroz sedam godina (2021.-2027.) </a:t>
            </a:r>
          </a:p>
          <a:p>
            <a:pPr marL="0" indent="0" defTabSz="914400" eaLnBrk="0" fontAlgn="base" hangingPunct="0">
              <a:spcBef>
                <a:spcPct val="0"/>
              </a:spcBef>
              <a:buClrTx/>
              <a:buSzTx/>
              <a:buNone/>
            </a:pPr>
            <a:endParaRPr kumimoji="0" lang="hr-HR" altLang="sr-Latn-R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inherit"/>
            </a:endParaRPr>
          </a:p>
          <a:p>
            <a:pPr marL="0" indent="0" defTabSz="914400" eaLnBrk="0" fontAlgn="base" hangingPunct="0">
              <a:spcBef>
                <a:spcPct val="0"/>
              </a:spcBef>
              <a:buClrTx/>
              <a:buSzTx/>
              <a:buNone/>
            </a:pPr>
            <a:r>
              <a:rPr lang="hr-HR" altLang="sr-Latn-RS" sz="2400" dirty="0">
                <a:solidFill>
                  <a:srgbClr val="FFFFFF"/>
                </a:solidFill>
                <a:latin typeface="+mj-lt"/>
              </a:rPr>
              <a:t>Ciljevi:</a:t>
            </a:r>
          </a:p>
          <a:p>
            <a:pPr marL="0" indent="0" defTabSz="914400" eaLnBrk="0" fontAlgn="base" hangingPunct="0">
              <a:spcBef>
                <a:spcPct val="0"/>
              </a:spcBef>
              <a:buClrTx/>
              <a:buSzTx/>
              <a:buNone/>
            </a:pPr>
            <a:r>
              <a:rPr kumimoji="0" lang="hr-HR" altLang="sr-Latn-RS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nherit"/>
              </a:rPr>
              <a:t>	</a:t>
            </a:r>
            <a:endParaRPr kumimoji="0" lang="hr-HR" altLang="sr-Latn-R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7D424-9960-4ACA-BCD2-505B987C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57326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4247F3-70BF-4860-A663-2ECA100F9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057326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81D5223-6DF2-4751-8B5D-D37B5D98A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53769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fika 6" descr="Kovanice">
            <a:extLst>
              <a:ext uri="{FF2B5EF4-FFF2-40B4-BE49-F238E27FC236}">
                <a16:creationId xmlns:a16="http://schemas.microsoft.com/office/drawing/2014/main" id="{FBECE6A6-12D5-4834-97E3-1B944A0ED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287" y="3057793"/>
            <a:ext cx="619997" cy="619997"/>
          </a:xfrm>
          <a:prstGeom prst="rect">
            <a:avLst/>
          </a:prstGeom>
        </p:spPr>
      </p:pic>
      <p:pic>
        <p:nvPicPr>
          <p:cNvPr id="9" name="Grafika 8" descr="Rukovanje">
            <a:extLst>
              <a:ext uri="{FF2B5EF4-FFF2-40B4-BE49-F238E27FC236}">
                <a16:creationId xmlns:a16="http://schemas.microsoft.com/office/drawing/2014/main" id="{2EC44475-3326-41A2-9FB1-23AAB88E9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9355" y="3730548"/>
            <a:ext cx="769776" cy="769776"/>
          </a:xfrm>
          <a:prstGeom prst="rect">
            <a:avLst/>
          </a:prstGeom>
        </p:spPr>
      </p:pic>
      <p:graphicFrame>
        <p:nvGraphicFramePr>
          <p:cNvPr id="10" name="Tablica 10">
            <a:extLst>
              <a:ext uri="{FF2B5EF4-FFF2-40B4-BE49-F238E27FC236}">
                <a16:creationId xmlns:a16="http://schemas.microsoft.com/office/drawing/2014/main" id="{4A8BE1F6-C26E-44EA-A7E5-DDEB201AA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007897"/>
              </p:ext>
            </p:extLst>
          </p:nvPr>
        </p:nvGraphicFramePr>
        <p:xfrm>
          <a:off x="1376791" y="2258485"/>
          <a:ext cx="8675854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0399">
                  <a:extLst>
                    <a:ext uri="{9D8B030D-6E8A-4147-A177-3AD203B41FA5}">
                      <a16:colId xmlns:a16="http://schemas.microsoft.com/office/drawing/2014/main" val="2508743425"/>
                    </a:ext>
                  </a:extLst>
                </a:gridCol>
                <a:gridCol w="6985455">
                  <a:extLst>
                    <a:ext uri="{9D8B030D-6E8A-4147-A177-3AD203B41FA5}">
                      <a16:colId xmlns:a16="http://schemas.microsoft.com/office/drawing/2014/main" val="498319515"/>
                    </a:ext>
                  </a:extLst>
                </a:gridCol>
              </a:tblGrid>
              <a:tr h="364059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r-HR" alt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ojačati znanstvene i tehnološke EU baze</a:t>
                      </a:r>
                    </a:p>
                    <a:p>
                      <a:endParaRPr lang="hr-HR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374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r-HR" alt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ojačati europske inovacijske kapacitete, konkurentnost i poslove</a:t>
                      </a:r>
                    </a:p>
                    <a:p>
                      <a:endParaRPr lang="hr-HR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69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alt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ispuniti prioritete građana</a:t>
                      </a:r>
                      <a:r>
                        <a:rPr kumimoji="0" lang="hr-HR" alt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hr-HR" alt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 održati naš socioekonomski model i vrijednosti </a:t>
                      </a:r>
                      <a:endParaRPr lang="hr-HR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471718"/>
                  </a:ext>
                </a:extLst>
              </a:tr>
            </a:tbl>
          </a:graphicData>
        </a:graphic>
      </p:graphicFrame>
      <p:pic>
        <p:nvPicPr>
          <p:cNvPr id="17" name="Grafika 16" descr="Mikroskop">
            <a:extLst>
              <a:ext uri="{FF2B5EF4-FFF2-40B4-BE49-F238E27FC236}">
                <a16:creationId xmlns:a16="http://schemas.microsoft.com/office/drawing/2014/main" id="{1B47A59C-5C61-4830-A2EB-D9C81DBF06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8286" y="2269544"/>
            <a:ext cx="619997" cy="61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10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95FEC4-4CBD-482B-9D4A-CB8C8CB29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8569"/>
            <a:ext cx="11029616" cy="118872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STRUKTURA</a:t>
            </a:r>
          </a:p>
        </p:txBody>
      </p:sp>
      <p:graphicFrame>
        <p:nvGraphicFramePr>
          <p:cNvPr id="98" name="Tablica 4">
            <a:extLst>
              <a:ext uri="{FF2B5EF4-FFF2-40B4-BE49-F238E27FC236}">
                <a16:creationId xmlns:a16="http://schemas.microsoft.com/office/drawing/2014/main" id="{CDAA0131-DAE8-4770-88B0-1190738F71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056457"/>
              </p:ext>
            </p:extLst>
          </p:nvPr>
        </p:nvGraphicFramePr>
        <p:xfrm>
          <a:off x="581192" y="1710812"/>
          <a:ext cx="11234506" cy="455699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114038">
                  <a:extLst>
                    <a:ext uri="{9D8B030D-6E8A-4147-A177-3AD203B41FA5}">
                      <a16:colId xmlns:a16="http://schemas.microsoft.com/office/drawing/2014/main" val="1315260355"/>
                    </a:ext>
                  </a:extLst>
                </a:gridCol>
                <a:gridCol w="2079271">
                  <a:extLst>
                    <a:ext uri="{9D8B030D-6E8A-4147-A177-3AD203B41FA5}">
                      <a16:colId xmlns:a16="http://schemas.microsoft.com/office/drawing/2014/main" val="137827384"/>
                    </a:ext>
                  </a:extLst>
                </a:gridCol>
                <a:gridCol w="2174766">
                  <a:extLst>
                    <a:ext uri="{9D8B030D-6E8A-4147-A177-3AD203B41FA5}">
                      <a16:colId xmlns:a16="http://schemas.microsoft.com/office/drawing/2014/main" val="3027571335"/>
                    </a:ext>
                  </a:extLst>
                </a:gridCol>
                <a:gridCol w="2866431">
                  <a:extLst>
                    <a:ext uri="{9D8B030D-6E8A-4147-A177-3AD203B41FA5}">
                      <a16:colId xmlns:a16="http://schemas.microsoft.com/office/drawing/2014/main" val="435070948"/>
                    </a:ext>
                  </a:extLst>
                </a:gridCol>
              </a:tblGrid>
              <a:tr h="638549">
                <a:tc>
                  <a:txBody>
                    <a:bodyPr/>
                    <a:lstStyle/>
                    <a:p>
                      <a:r>
                        <a:rPr lang="hr-HR" sz="1200" dirty="0"/>
                        <a:t>STUP I – izvrsna znanost</a:t>
                      </a:r>
                      <a:endParaRPr lang="hr-H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41977" marR="70987" marT="70987" marB="7098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hr-HR" sz="1200" dirty="0"/>
                        <a:t>STUP II – globalni izazovi i europska kompetitivnost industrije</a:t>
                      </a:r>
                      <a:endParaRPr lang="hr-H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41977" marR="70987" marT="70987" marB="7098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41977" marR="70987" marT="70987" marB="7098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STUP </a:t>
                      </a:r>
                      <a:r>
                        <a:rPr lang="hr-HR" sz="1200" dirty="0"/>
                        <a:t>III – Inovativna Europa</a:t>
                      </a:r>
                      <a:endParaRPr lang="hr-H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41977" marR="70987" marT="70987" marB="7098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639240"/>
                  </a:ext>
                </a:extLst>
              </a:tr>
              <a:tr h="1923320">
                <a:tc>
                  <a:txBody>
                    <a:bodyPr/>
                    <a:lstStyle/>
                    <a:p>
                      <a:pPr algn="ctr"/>
                      <a:r>
                        <a:rPr lang="hr-HR" sz="1200" kern="1200" dirty="0">
                          <a:effectLst/>
                        </a:rPr>
                        <a:t>Europsko istraživačko vijeće (ERC)</a:t>
                      </a:r>
                    </a:p>
                    <a:p>
                      <a:pPr algn="ctr"/>
                      <a:r>
                        <a:rPr lang="hr-HR" sz="1200" dirty="0"/>
                        <a:t>€ 16.6 milijardi</a:t>
                      </a:r>
                      <a:endParaRPr lang="hr-H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41977" marR="70987" marT="70987" marB="709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hr-HR" sz="1200" kern="1200" dirty="0">
                          <a:effectLst/>
                        </a:rPr>
                        <a:t>Zdravlje </a:t>
                      </a:r>
                      <a:r>
                        <a:rPr lang="hr-HR" sz="1200" dirty="0"/>
                        <a:t>€ 7.7 milijardi</a:t>
                      </a:r>
                      <a:endParaRPr lang="hr-HR" sz="1200" kern="1200" dirty="0">
                        <a:effectLst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hr-HR" sz="1200" kern="1200" dirty="0">
                          <a:effectLst/>
                        </a:rPr>
                        <a:t>Civilna sigurnost za društvo </a:t>
                      </a:r>
                      <a:r>
                        <a:rPr lang="hr-HR" sz="1200" dirty="0"/>
                        <a:t>€ 2.8 milijardi</a:t>
                      </a:r>
                      <a:endParaRPr lang="hr-HR" sz="1200" kern="1200" dirty="0">
                        <a:effectLst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hr-HR" sz="1200" kern="1200" dirty="0">
                          <a:effectLst/>
                        </a:rPr>
                        <a:t>Digital, industrija i svemir </a:t>
                      </a:r>
                      <a:r>
                        <a:rPr lang="hr-HR" sz="1200" dirty="0"/>
                        <a:t>€ 15 milijardi</a:t>
                      </a:r>
                      <a:endParaRPr lang="hr-HR" sz="1200" kern="1200" dirty="0">
                        <a:effectLst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hr-HR" sz="1200" kern="1200" dirty="0">
                          <a:effectLst/>
                        </a:rPr>
                        <a:t>Klima, energija i mobilnost </a:t>
                      </a:r>
                      <a:r>
                        <a:rPr lang="hr-HR" sz="1200" dirty="0"/>
                        <a:t>€ 15milijardi</a:t>
                      </a:r>
                      <a:endParaRPr lang="hr-HR" sz="1200" kern="1200" dirty="0">
                        <a:effectLst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hr-HR" sz="1200" kern="1200" dirty="0">
                          <a:effectLst/>
                        </a:rPr>
                        <a:t>Hrana, </a:t>
                      </a:r>
                      <a:r>
                        <a:rPr lang="hr-HR" sz="1200" kern="1200" dirty="0" err="1">
                          <a:effectLst/>
                        </a:rPr>
                        <a:t>bioekonomija</a:t>
                      </a:r>
                      <a:r>
                        <a:rPr lang="hr-HR" sz="1200" kern="1200" dirty="0">
                          <a:effectLst/>
                        </a:rPr>
                        <a:t>, prirodni izvori, poljoprivreda i okoliš </a:t>
                      </a:r>
                      <a:r>
                        <a:rPr lang="hr-HR" sz="1200" dirty="0"/>
                        <a:t>€ 10 milijardi</a:t>
                      </a:r>
                      <a:endParaRPr lang="hr-HR" sz="1200" kern="1200" dirty="0">
                        <a:effectLst/>
                      </a:endParaRPr>
                    </a:p>
                  </a:txBody>
                  <a:tcPr marL="141977" marR="70987" marT="70987" marB="709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hr-H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41977" marR="70987" marT="70987" marB="70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kern="1200" dirty="0">
                          <a:effectLst/>
                        </a:rPr>
                        <a:t>Europsko inovacijsko vijeće (EIC)</a:t>
                      </a:r>
                    </a:p>
                    <a:p>
                      <a:pPr algn="ctr"/>
                      <a:r>
                        <a:rPr lang="hr-HR" sz="1200" dirty="0"/>
                        <a:t>€ 10.5 milijardi</a:t>
                      </a:r>
                      <a:endParaRPr lang="hr-H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41977" marR="70987" marT="70987" marB="709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3190116"/>
                  </a:ext>
                </a:extLst>
              </a:tr>
              <a:tr h="424420">
                <a:tc>
                  <a:txBody>
                    <a:bodyPr/>
                    <a:lstStyle/>
                    <a:p>
                      <a:pPr algn="ctr"/>
                      <a:r>
                        <a:rPr lang="hr-HR" sz="1200" kern="1200" dirty="0">
                          <a:effectLst/>
                        </a:rPr>
                        <a:t>Marie </a:t>
                      </a:r>
                      <a:r>
                        <a:rPr lang="hr-HR" sz="1200" kern="1200" dirty="0" err="1">
                          <a:effectLst/>
                        </a:rPr>
                        <a:t>Sklodowska</a:t>
                      </a:r>
                      <a:r>
                        <a:rPr lang="hr-HR" sz="1200" kern="1200" dirty="0">
                          <a:effectLst/>
                        </a:rPr>
                        <a:t> – Curie</a:t>
                      </a:r>
                    </a:p>
                    <a:p>
                      <a:pPr algn="ctr"/>
                      <a:r>
                        <a:rPr lang="hr-HR" sz="1200" dirty="0"/>
                        <a:t>€ 6.8 milijardi</a:t>
                      </a:r>
                      <a:endParaRPr lang="hr-H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41977" marR="70987" marT="70987" marB="709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hr-HR" sz="1200" kern="1200" dirty="0">
                          <a:effectLst/>
                        </a:rPr>
                        <a:t>Zajednički centar za istraživanje</a:t>
                      </a:r>
                    </a:p>
                    <a:p>
                      <a:pPr algn="ctr"/>
                      <a:r>
                        <a:rPr lang="hr-HR" sz="1200" dirty="0"/>
                        <a:t>€ 2.2 milijardi</a:t>
                      </a:r>
                      <a:endParaRPr lang="hr-H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41977" marR="70987" marT="70987" marB="709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hr-H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41977" marR="70987" marT="70987" marB="70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kern="1200" dirty="0">
                          <a:effectLst/>
                        </a:rPr>
                        <a:t>Europski inovacijski ekosistem</a:t>
                      </a:r>
                      <a:endParaRPr lang="hr-H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41977" marR="70987" marT="70987" marB="709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1399425"/>
                  </a:ext>
                </a:extLst>
              </a:tr>
              <a:tr h="638549">
                <a:tc>
                  <a:txBody>
                    <a:bodyPr/>
                    <a:lstStyle/>
                    <a:p>
                      <a:pPr algn="ctr"/>
                      <a:r>
                        <a:rPr lang="hr-HR" sz="1200" kern="1200" dirty="0">
                          <a:effectLst/>
                        </a:rPr>
                        <a:t>Istraživačka infrastruktura</a:t>
                      </a:r>
                    </a:p>
                    <a:p>
                      <a:pPr algn="ctr"/>
                      <a:r>
                        <a:rPr lang="hr-HR" sz="1200" dirty="0"/>
                        <a:t>€ 2.4 milijardi</a:t>
                      </a:r>
                      <a:endParaRPr lang="hr-H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41977" marR="70987" marT="70987" marB="709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hr-HR" dirty="0"/>
                    </a:p>
                  </a:txBody>
                  <a:tcPr marL="141977" marR="70987" marT="70987" marB="70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effectLst/>
                        </a:rPr>
                        <a:t>Europski institut za Inovacije i tehnologiju</a:t>
                      </a:r>
                    </a:p>
                    <a:p>
                      <a:pPr algn="ctr"/>
                      <a:r>
                        <a:rPr lang="hr-HR" sz="1200" dirty="0"/>
                        <a:t>€ 3 milijardi</a:t>
                      </a:r>
                      <a:endParaRPr lang="hr-H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41977" marR="70987" marT="70987" marB="709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4656961"/>
                  </a:ext>
                </a:extLst>
              </a:tr>
              <a:tr h="424420">
                <a:tc gridSpan="4">
                  <a:txBody>
                    <a:bodyPr/>
                    <a:lstStyle/>
                    <a:p>
                      <a:pPr algn="ctr"/>
                      <a:r>
                        <a:rPr lang="hr-HR" sz="1200" kern="1200" dirty="0">
                          <a:effectLst/>
                        </a:rPr>
                        <a:t>Proširenje sudjelovanja i jačanje Europskog područja istraživanja</a:t>
                      </a:r>
                      <a:endParaRPr lang="hr-H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41977" marR="70987" marT="70987" marB="70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277323"/>
                  </a:ext>
                </a:extLst>
              </a:tr>
              <a:tr h="424420">
                <a:tc gridSpan="2"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Proširenje sudjelovanja i podjela izvrsnosti</a:t>
                      </a:r>
                      <a:endParaRPr lang="hr-HR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41977" marR="70987" marT="70987" marB="709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hr-HR" sz="1200" dirty="0">
                          <a:effectLst/>
                        </a:rPr>
                        <a:t>Poboljšanje i pojačanje europskog istraživačkog i inovativnog sistema</a:t>
                      </a:r>
                      <a:endParaRPr lang="hr-H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41977" marR="70987" marT="70987" marB="709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443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432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9579E88-873F-4233-975A-5274DE564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116" y="922035"/>
            <a:ext cx="10641406" cy="53000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12696" rIns="0" bIns="-12696" numCol="1" anchor="t" anchorCtr="0" compatLnSpc="1">
            <a:prstTxWarp prst="textNoShape">
              <a:avLst/>
            </a:prstTxWarp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0" fontAlgn="base" hangingPunct="0">
              <a:spcBef>
                <a:spcPct val="0"/>
              </a:spcBef>
              <a:buClrTx/>
              <a:buSzTx/>
              <a:buNone/>
            </a:pPr>
            <a:r>
              <a:rPr lang="hr-HR" altLang="sr-Latn-RS" sz="2400" dirty="0">
                <a:solidFill>
                  <a:srgbClr val="FFFFFF"/>
                </a:solidFill>
                <a:latin typeface="+mj-lt"/>
              </a:rPr>
              <a:t>Predviđeno je 100 milijardi eura za financiranje programa istraživanja i inovacija za sedam godina (2021.-2027.) </a:t>
            </a:r>
            <a:br>
              <a:rPr lang="hr-HR" sz="2400" dirty="0"/>
            </a:br>
            <a:endParaRPr lang="hr-HR" altLang="sr-Latn-RS" sz="2400" dirty="0">
              <a:solidFill>
                <a:srgbClr val="FFFFFF"/>
              </a:solidFill>
              <a:latin typeface="inherit"/>
            </a:endParaRPr>
          </a:p>
          <a:p>
            <a:pPr marL="0" indent="0" defTabSz="914400" eaLnBrk="0" fontAlgn="base" hangingPunct="0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hr-HR" altLang="sr-Latn-RS" sz="2400" dirty="0">
                <a:solidFill>
                  <a:srgbClr val="FFFFFF"/>
                </a:solidFill>
                <a:latin typeface="+mj-lt"/>
              </a:rPr>
              <a:t>Ciljevi:</a:t>
            </a:r>
          </a:p>
          <a:p>
            <a:pPr marL="0" indent="0" defTabSz="914400" eaLnBrk="0" fontAlgn="base" hangingPunct="0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hr-HR" altLang="sr-Latn-RS" sz="2400" dirty="0">
                <a:solidFill>
                  <a:srgbClr val="FFFFFF"/>
                </a:solidFill>
                <a:latin typeface="inherit"/>
              </a:rPr>
              <a:t>	</a:t>
            </a:r>
            <a:endParaRPr lang="hr-HR" altLang="sr-Latn-RS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2FEF3E9-33C7-42F2-A941-2FE23958A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33" y="1357091"/>
            <a:ext cx="3439417" cy="3496741"/>
          </a:xfrm>
          <a:prstGeom prst="rect">
            <a:avLst/>
          </a:prstGeom>
        </p:spPr>
      </p:pic>
      <p:graphicFrame>
        <p:nvGraphicFramePr>
          <p:cNvPr id="6" name="Tablica 6">
            <a:extLst>
              <a:ext uri="{FF2B5EF4-FFF2-40B4-BE49-F238E27FC236}">
                <a16:creationId xmlns:a16="http://schemas.microsoft.com/office/drawing/2014/main" id="{6ABADAB8-EA96-4887-8E69-67583484A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734259"/>
              </p:ext>
            </p:extLst>
          </p:nvPr>
        </p:nvGraphicFramePr>
        <p:xfrm>
          <a:off x="2535340" y="1519505"/>
          <a:ext cx="8636000" cy="31719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2048">
                  <a:extLst>
                    <a:ext uri="{9D8B030D-6E8A-4147-A177-3AD203B41FA5}">
                      <a16:colId xmlns:a16="http://schemas.microsoft.com/office/drawing/2014/main" val="2597650736"/>
                    </a:ext>
                  </a:extLst>
                </a:gridCol>
                <a:gridCol w="6093952">
                  <a:extLst>
                    <a:ext uri="{9D8B030D-6E8A-4147-A177-3AD203B41FA5}">
                      <a16:colId xmlns:a16="http://schemas.microsoft.com/office/drawing/2014/main" val="2127836127"/>
                    </a:ext>
                  </a:extLst>
                </a:gridCol>
              </a:tblGrid>
              <a:tr h="3171914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000" dirty="0">
                        <a:latin typeface="+mj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latin typeface="+mj-lt"/>
                        </a:rPr>
                        <a:t>Znanje i vještine su naši glavni resursi.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000" dirty="0">
                        <a:latin typeface="+mj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→ 7% svjetske populacije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→ 20% globalnog istraživanja i razvoja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→ 1/3 svih visokokvalitetnih znanstvenih publikacija</a:t>
                      </a:r>
                      <a:endParaRPr lang="hr-HR" altLang="sr-Latn-RS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endParaRPr lang="hr-HR" sz="2000" dirty="0">
                        <a:latin typeface="+mj-lt"/>
                      </a:endParaRPr>
                    </a:p>
                    <a:p>
                      <a:r>
                        <a:rPr lang="hr-HR" sz="2000" b="1" dirty="0">
                          <a:latin typeface="+mj-lt"/>
                        </a:rPr>
                        <a:t>Europa ne uspijeva transformirati vodstvo u znanosti u vodstvo u inovacijama i poduzetništvu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939162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AB8C9CBE-253F-47B8-A961-CCF132A59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16" y="5304569"/>
            <a:ext cx="105242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Trebamo veću razinu</a:t>
            </a:r>
            <a:r>
              <a:rPr kumimoji="0" lang="hr-HR" altLang="sr-Latn-R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ambicije</a:t>
            </a:r>
            <a:r>
              <a:rPr kumimoji="0" lang="hr-HR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i obnovljen plan za istraživanje i razvoj </a:t>
            </a:r>
            <a:br>
              <a:rPr kumimoji="0" lang="hr-HR" altLang="sr-Latn-R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</a:br>
            <a:endParaRPr kumimoji="0" lang="hr-HR" altLang="sr-Latn-R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90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11A96D-21E8-4CE1-8515-A7618DAB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56724"/>
            <a:ext cx="11029616" cy="1188720"/>
          </a:xfrm>
        </p:spPr>
        <p:txBody>
          <a:bodyPr/>
          <a:lstStyle/>
          <a:p>
            <a:r>
              <a:rPr lang="hr-HR" dirty="0"/>
              <a:t>Vremenski slijed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5CDD27C-7362-4EBC-9B1E-9C483C7CBD50}"/>
              </a:ext>
            </a:extLst>
          </p:cNvPr>
          <p:cNvSpPr/>
          <p:nvPr/>
        </p:nvSpPr>
        <p:spPr>
          <a:xfrm>
            <a:off x="2527178" y="1890871"/>
            <a:ext cx="1189607" cy="834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 tijeku - 2019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EB51544F-7868-47B5-A5D4-A23881AD5890}"/>
              </a:ext>
            </a:extLst>
          </p:cNvPr>
          <p:cNvSpPr/>
          <p:nvPr/>
        </p:nvSpPr>
        <p:spPr>
          <a:xfrm>
            <a:off x="3716786" y="3008348"/>
            <a:ext cx="1189607" cy="834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Kraj 2019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42B00F94-DF79-4BFD-AA1E-D7195E9CE434}"/>
              </a:ext>
            </a:extLst>
          </p:cNvPr>
          <p:cNvSpPr/>
          <p:nvPr/>
        </p:nvSpPr>
        <p:spPr>
          <a:xfrm>
            <a:off x="6096000" y="5243301"/>
            <a:ext cx="1189607" cy="834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Druga polovica 2020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5601AB2E-6B72-4E96-82C9-282602F2DAF6}"/>
              </a:ext>
            </a:extLst>
          </p:cNvPr>
          <p:cNvSpPr/>
          <p:nvPr/>
        </p:nvSpPr>
        <p:spPr>
          <a:xfrm>
            <a:off x="4906393" y="4125825"/>
            <a:ext cx="1189607" cy="834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Proljeće 2020</a:t>
            </a:r>
          </a:p>
        </p:txBody>
      </p:sp>
      <p:cxnSp>
        <p:nvCxnSpPr>
          <p:cNvPr id="9" name="Poveznik: kutno 8">
            <a:extLst>
              <a:ext uri="{FF2B5EF4-FFF2-40B4-BE49-F238E27FC236}">
                <a16:creationId xmlns:a16="http://schemas.microsoft.com/office/drawing/2014/main" id="{C81248C8-86CA-4BCD-A1E6-C25B93CFD914}"/>
              </a:ext>
            </a:extLst>
          </p:cNvPr>
          <p:cNvCxnSpPr>
            <a:stCxn id="4" idx="1"/>
          </p:cNvCxnSpPr>
          <p:nvPr/>
        </p:nvCxnSpPr>
        <p:spPr>
          <a:xfrm rot="10800000" flipH="1" flipV="1">
            <a:off x="2527177" y="2308122"/>
            <a:ext cx="1306885" cy="1120878"/>
          </a:xfrm>
          <a:prstGeom prst="bentConnector3">
            <a:avLst>
              <a:gd name="adj1" fmla="val -17492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Poveznik: kutno 11">
            <a:extLst>
              <a:ext uri="{FF2B5EF4-FFF2-40B4-BE49-F238E27FC236}">
                <a16:creationId xmlns:a16="http://schemas.microsoft.com/office/drawing/2014/main" id="{99A4152E-60BC-4172-A066-6D98198D34F8}"/>
              </a:ext>
            </a:extLst>
          </p:cNvPr>
          <p:cNvCxnSpPr/>
          <p:nvPr/>
        </p:nvCxnSpPr>
        <p:spPr>
          <a:xfrm rot="10800000" flipH="1" flipV="1">
            <a:off x="3658146" y="3425598"/>
            <a:ext cx="1306885" cy="1120878"/>
          </a:xfrm>
          <a:prstGeom prst="bentConnector3">
            <a:avLst>
              <a:gd name="adj1" fmla="val -17492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Poveznik: kutno 12">
            <a:extLst>
              <a:ext uri="{FF2B5EF4-FFF2-40B4-BE49-F238E27FC236}">
                <a16:creationId xmlns:a16="http://schemas.microsoft.com/office/drawing/2014/main" id="{F0DBE820-6F00-4C5F-ACD7-B8343B92E7CE}"/>
              </a:ext>
            </a:extLst>
          </p:cNvPr>
          <p:cNvCxnSpPr/>
          <p:nvPr/>
        </p:nvCxnSpPr>
        <p:spPr>
          <a:xfrm rot="10800000" flipH="1" flipV="1">
            <a:off x="4877073" y="4543075"/>
            <a:ext cx="1306885" cy="1120878"/>
          </a:xfrm>
          <a:prstGeom prst="bentConnector3">
            <a:avLst>
              <a:gd name="adj1" fmla="val -17492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4" name="Tablica 14">
            <a:extLst>
              <a:ext uri="{FF2B5EF4-FFF2-40B4-BE49-F238E27FC236}">
                <a16:creationId xmlns:a16="http://schemas.microsoft.com/office/drawing/2014/main" id="{DA406C1C-9924-476C-A35B-3C3F0C347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134668"/>
              </p:ext>
            </p:extLst>
          </p:nvPr>
        </p:nvGraphicFramePr>
        <p:xfrm>
          <a:off x="3834062" y="2039147"/>
          <a:ext cx="8128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756324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400" dirty="0"/>
                        <a:t>Strateško planiranje, konzultacije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517669"/>
                  </a:ext>
                </a:extLst>
              </a:tr>
            </a:tbl>
          </a:graphicData>
        </a:graphic>
      </p:graphicFrame>
      <p:graphicFrame>
        <p:nvGraphicFramePr>
          <p:cNvPr id="16" name="Tablica 14">
            <a:extLst>
              <a:ext uri="{FF2B5EF4-FFF2-40B4-BE49-F238E27FC236}">
                <a16:creationId xmlns:a16="http://schemas.microsoft.com/office/drawing/2014/main" id="{98C3B7C2-1C41-4D1A-A786-0EF6E1F80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2354"/>
              </p:ext>
            </p:extLst>
          </p:nvPr>
        </p:nvGraphicFramePr>
        <p:xfrm>
          <a:off x="5023672" y="3193597"/>
          <a:ext cx="8128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756324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400" dirty="0"/>
                        <a:t>Prihvaćanje plana od strane novog sastava Parlamenta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517669"/>
                  </a:ext>
                </a:extLst>
              </a:tr>
            </a:tbl>
          </a:graphicData>
        </a:graphic>
      </p:graphicFrame>
      <p:graphicFrame>
        <p:nvGraphicFramePr>
          <p:cNvPr id="17" name="Tablica 14">
            <a:extLst>
              <a:ext uri="{FF2B5EF4-FFF2-40B4-BE49-F238E27FC236}">
                <a16:creationId xmlns:a16="http://schemas.microsoft.com/office/drawing/2014/main" id="{65A771A2-D3B6-46C4-BB4E-49D0B0DC0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60877"/>
              </p:ext>
            </p:extLst>
          </p:nvPr>
        </p:nvGraphicFramePr>
        <p:xfrm>
          <a:off x="6213279" y="4334364"/>
          <a:ext cx="8128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756324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400" dirty="0"/>
                        <a:t>Nacrt prvih radnih programa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517669"/>
                  </a:ext>
                </a:extLst>
              </a:tr>
            </a:tbl>
          </a:graphicData>
        </a:graphic>
      </p:graphicFrame>
      <p:graphicFrame>
        <p:nvGraphicFramePr>
          <p:cNvPr id="18" name="Tablica 14">
            <a:extLst>
              <a:ext uri="{FF2B5EF4-FFF2-40B4-BE49-F238E27FC236}">
                <a16:creationId xmlns:a16="http://schemas.microsoft.com/office/drawing/2014/main" id="{14F20E6D-C722-4291-B67D-CC485B913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4891"/>
              </p:ext>
            </p:extLst>
          </p:nvPr>
        </p:nvGraphicFramePr>
        <p:xfrm>
          <a:off x="7402885" y="5431951"/>
          <a:ext cx="8128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756324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400" dirty="0"/>
                        <a:t>Prvi pozivi na natječaj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517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172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11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E22919FA-CA26-43D8-8A5F-AD104758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Što nosi </a:t>
            </a:r>
            <a:r>
              <a:rPr lang="hr-HR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horizon</a:t>
            </a:r>
            <a:r>
              <a:rPr lang="hr-H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hr-HR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europe</a:t>
            </a:r>
            <a:r>
              <a:rPr lang="hr-H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– evolucija ne revolucija</a:t>
            </a:r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15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2" name="Rezervirano mjesto sadržaja 4">
            <a:extLst>
              <a:ext uri="{FF2B5EF4-FFF2-40B4-BE49-F238E27FC236}">
                <a16:creationId xmlns:a16="http://schemas.microsoft.com/office/drawing/2014/main" id="{57A4E611-7F8F-4F99-9320-BCA45CBEF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949142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1868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173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6" name="Rectangle 175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7" name="Rectangle 177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8" name="Rectangle 17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1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Rezervirano mjesto sadržaja 5" descr="Slika na kojoj se prikazuje na otvorenom, planina, priroda, nebo&#10;&#10;Opis je automatski generiran">
            <a:extLst>
              <a:ext uri="{FF2B5EF4-FFF2-40B4-BE49-F238E27FC236}">
                <a16:creationId xmlns:a16="http://schemas.microsoft.com/office/drawing/2014/main" id="{8B6AC3EF-78FA-4247-968C-30822B9551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9018" r="-1" b="-1"/>
          <a:stretch/>
        </p:blipFill>
        <p:spPr>
          <a:xfrm>
            <a:off x="240570" y="601200"/>
            <a:ext cx="6374441" cy="5799600"/>
          </a:xfrm>
          <a:prstGeom prst="rect">
            <a:avLst/>
          </a:prstGeom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89FC05-9096-4339-A728-CFDDD10B5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Horizon mindset znanstvenika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7AE50B7-656A-4993-9AE5-5C4FC826E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3606" y="2340864"/>
            <a:ext cx="4597758" cy="3793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Zašto</a:t>
            </a:r>
            <a:r>
              <a:rPr lang="en-US" sz="2000" dirty="0">
                <a:solidFill>
                  <a:srgbClr val="FFFFFF"/>
                </a:solidFill>
              </a:rPr>
              <a:t> je </a:t>
            </a:r>
            <a:r>
              <a:rPr lang="en-US" sz="2000" dirty="0" err="1">
                <a:solidFill>
                  <a:srgbClr val="FFFFFF"/>
                </a:solidFill>
              </a:rPr>
              <a:t>tema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važna</a:t>
            </a:r>
            <a:r>
              <a:rPr lang="en-US" sz="2000" dirty="0">
                <a:solidFill>
                  <a:srgbClr val="FFFFFF"/>
                </a:solidFill>
              </a:rPr>
              <a:t> za EU?</a:t>
            </a:r>
          </a:p>
          <a:p>
            <a:pPr lvl="0"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Koje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probleme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će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riješiti</a:t>
            </a:r>
            <a:r>
              <a:rPr lang="en-US" sz="2000" dirty="0">
                <a:solidFill>
                  <a:srgbClr val="FFFFFF"/>
                </a:solidFill>
              </a:rPr>
              <a:t>?</a:t>
            </a:r>
          </a:p>
          <a:p>
            <a:pPr lvl="0"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Koje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će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rezultate</a:t>
            </a:r>
            <a:r>
              <a:rPr lang="en-US" sz="2000" dirty="0">
                <a:solidFill>
                  <a:srgbClr val="FFFFFF"/>
                </a:solidFill>
              </a:rPr>
              <a:t> (</a:t>
            </a:r>
            <a:r>
              <a:rPr lang="en-US" sz="2000" dirty="0" err="1">
                <a:solidFill>
                  <a:srgbClr val="FFFFFF"/>
                </a:solidFill>
              </a:rPr>
              <a:t>osim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publikacija</a:t>
            </a:r>
            <a:r>
              <a:rPr lang="en-US" sz="2000" dirty="0">
                <a:solidFill>
                  <a:srgbClr val="FFFFFF"/>
                </a:solidFill>
              </a:rPr>
              <a:t>) </a:t>
            </a:r>
            <a:r>
              <a:rPr lang="en-US" sz="2000" dirty="0" err="1">
                <a:solidFill>
                  <a:srgbClr val="FFFFFF"/>
                </a:solidFill>
              </a:rPr>
              <a:t>dati</a:t>
            </a:r>
            <a:r>
              <a:rPr lang="en-US" sz="2000" dirty="0">
                <a:solidFill>
                  <a:srgbClr val="FFFFFF"/>
                </a:solidFill>
              </a:rPr>
              <a:t>?</a:t>
            </a:r>
          </a:p>
          <a:p>
            <a:pPr lvl="0"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Kako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će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porezni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obveznici</a:t>
            </a:r>
            <a:r>
              <a:rPr lang="en-US" sz="2000" dirty="0">
                <a:solidFill>
                  <a:srgbClr val="FFFFFF"/>
                </a:solidFill>
              </a:rPr>
              <a:t> EU </a:t>
            </a:r>
            <a:r>
              <a:rPr lang="en-US" sz="2000" dirty="0" err="1">
                <a:solidFill>
                  <a:srgbClr val="FFFFFF"/>
                </a:solidFill>
              </a:rPr>
              <a:t>znati</a:t>
            </a:r>
            <a:r>
              <a:rPr lang="en-US" sz="2000" dirty="0">
                <a:solidFill>
                  <a:srgbClr val="FFFFFF"/>
                </a:solidFill>
              </a:rPr>
              <a:t> da </a:t>
            </a:r>
            <a:r>
              <a:rPr lang="en-US" sz="2000" dirty="0" err="1">
                <a:solidFill>
                  <a:srgbClr val="FFFFFF"/>
                </a:solidFill>
              </a:rPr>
              <a:t>su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njihovi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novci</a:t>
            </a:r>
            <a:r>
              <a:rPr lang="en-US" sz="2000" dirty="0">
                <a:solidFill>
                  <a:srgbClr val="FFFFFF"/>
                </a:solidFill>
              </a:rPr>
              <a:t> dobro </a:t>
            </a:r>
            <a:r>
              <a:rPr lang="en-US" sz="2000" dirty="0" err="1">
                <a:solidFill>
                  <a:srgbClr val="FFFFFF"/>
                </a:solidFill>
              </a:rPr>
              <a:t>potrošeni</a:t>
            </a:r>
            <a:r>
              <a:rPr lang="en-US" sz="2000" dirty="0">
                <a:solidFill>
                  <a:srgbClr val="FFFFFF"/>
                </a:solidFill>
              </a:rPr>
              <a:t> (</a:t>
            </a:r>
            <a:r>
              <a:rPr lang="en-US" sz="2000" dirty="0" err="1">
                <a:solidFill>
                  <a:srgbClr val="FFFFFF"/>
                </a:solidFill>
              </a:rPr>
              <a:t>kako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ćemo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im</a:t>
            </a:r>
            <a:r>
              <a:rPr lang="en-US" sz="2000" dirty="0">
                <a:solidFill>
                  <a:srgbClr val="FFFFFF"/>
                </a:solidFill>
              </a:rPr>
              <a:t> to </a:t>
            </a:r>
            <a:r>
              <a:rPr lang="en-US" sz="2000" dirty="0" err="1">
                <a:solidFill>
                  <a:srgbClr val="FFFFFF"/>
                </a:solidFill>
              </a:rPr>
              <a:t>dokazati</a:t>
            </a:r>
            <a:r>
              <a:rPr lang="en-US" sz="2000" dirty="0">
                <a:solidFill>
                  <a:srgbClr val="FFFFFF"/>
                </a:solidFill>
              </a:rPr>
              <a:t>)?</a:t>
            </a:r>
          </a:p>
          <a:p>
            <a:pPr lvl="0"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rgbClr val="FFFFFF"/>
                </a:solidFill>
              </a:rPr>
              <a:t> Koji </a:t>
            </a:r>
            <a:r>
              <a:rPr lang="en-US" sz="2000" dirty="0" err="1">
                <a:solidFill>
                  <a:srgbClr val="FFFFFF"/>
                </a:solidFill>
              </a:rPr>
              <a:t>će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učinak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imati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običnog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čovjeka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društvo</a:t>
            </a:r>
            <a:r>
              <a:rPr lang="en-US" sz="2000" dirty="0">
                <a:solidFill>
                  <a:srgbClr val="FFFFFF"/>
                </a:solidFill>
              </a:rPr>
              <a:t> u </a:t>
            </a:r>
            <a:r>
              <a:rPr lang="en-US" sz="2000" dirty="0" err="1">
                <a:solidFill>
                  <a:srgbClr val="FFFFFF"/>
                </a:solidFill>
              </a:rPr>
              <a:t>cjelini</a:t>
            </a:r>
            <a:r>
              <a:rPr lang="en-US" sz="20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4694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34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2" name="Rectangle 136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8" name="Rectangle 138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85" name="Rectangle 140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Naslov 8">
            <a:extLst>
              <a:ext uri="{FF2B5EF4-FFF2-40B4-BE49-F238E27FC236}">
                <a16:creationId xmlns:a16="http://schemas.microsoft.com/office/drawing/2014/main" id="{E1DD3244-451A-4AFD-A76A-0075356DF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5" y="247261"/>
            <a:ext cx="3568661" cy="12697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/>
              <a:t>važno</a:t>
            </a:r>
            <a:endParaRPr lang="en-US" dirty="0"/>
          </a:p>
        </p:txBody>
      </p:sp>
      <p:sp>
        <p:nvSpPr>
          <p:cNvPr id="2091" name="Rectangle 142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zervirano mjesto sadržaja 11">
            <a:extLst>
              <a:ext uri="{FF2B5EF4-FFF2-40B4-BE49-F238E27FC236}">
                <a16:creationId xmlns:a16="http://schemas.microsoft.com/office/drawing/2014/main" id="{A2129A45-3010-48FD-8651-B9FDBF49B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5" y="1726913"/>
            <a:ext cx="3568661" cy="4380348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Tekst</a:t>
            </a:r>
            <a:r>
              <a:rPr lang="en-US" dirty="0"/>
              <a:t> mora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pisan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razumljivije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jednostavnije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Tema</a:t>
            </a:r>
            <a:r>
              <a:rPr lang="en-US" dirty="0"/>
              <a:t> mora </a:t>
            </a:r>
            <a:r>
              <a:rPr lang="en-US" dirty="0" err="1"/>
              <a:t>biti</a:t>
            </a:r>
            <a:r>
              <a:rPr lang="en-US" dirty="0"/>
              <a:t> high risk – high gain,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mjerljiva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zadanom</a:t>
            </a:r>
            <a:r>
              <a:rPr lang="en-US" dirty="0"/>
              <a:t> </a:t>
            </a:r>
            <a:r>
              <a:rPr lang="en-US" dirty="0" err="1"/>
              <a:t>vremenu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Work packages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odgovarati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/</a:t>
            </a:r>
            <a:r>
              <a:rPr lang="en-US" dirty="0" err="1"/>
              <a:t>hipotezu</a:t>
            </a:r>
            <a:r>
              <a:rPr lang="en-US" dirty="0"/>
              <a:t>, a </a:t>
            </a:r>
            <a:r>
              <a:rPr lang="en-US" dirty="0" err="1"/>
              <a:t>budžet</a:t>
            </a:r>
            <a:r>
              <a:rPr lang="en-US" dirty="0"/>
              <a:t> mora </a:t>
            </a:r>
            <a:r>
              <a:rPr lang="en-US" dirty="0" err="1"/>
              <a:t>pratiti</a:t>
            </a:r>
            <a:r>
              <a:rPr lang="en-US" dirty="0"/>
              <a:t> WP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Prikazati</a:t>
            </a:r>
            <a:r>
              <a:rPr lang="en-US" dirty="0"/>
              <a:t> </a:t>
            </a:r>
            <a:r>
              <a:rPr lang="en-US" dirty="0" err="1"/>
              <a:t>širi</a:t>
            </a:r>
            <a:r>
              <a:rPr lang="en-US" dirty="0"/>
              <a:t> </a:t>
            </a:r>
            <a:r>
              <a:rPr lang="en-US" dirty="0" err="1"/>
              <a:t>učinak</a:t>
            </a:r>
            <a:r>
              <a:rPr lang="en-US" dirty="0"/>
              <a:t> (impact)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Pronaći</a:t>
            </a:r>
            <a:r>
              <a:rPr lang="en-US" dirty="0"/>
              <a:t> </a:t>
            </a:r>
            <a:r>
              <a:rPr lang="en-US" dirty="0" err="1"/>
              <a:t>vezu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znanosti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društva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Paziti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prioritetne</a:t>
            </a:r>
            <a:r>
              <a:rPr lang="en-US" dirty="0"/>
              <a:t> </a:t>
            </a:r>
            <a:r>
              <a:rPr lang="en-US" dirty="0" err="1"/>
              <a:t>teme</a:t>
            </a:r>
            <a:r>
              <a:rPr lang="en-US" dirty="0"/>
              <a:t>: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roda</a:t>
            </a:r>
            <a:r>
              <a:rPr lang="en-US" dirty="0"/>
              <a:t>, </a:t>
            </a:r>
            <a:r>
              <a:rPr lang="en-US" dirty="0" err="1"/>
              <a:t>etička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, </a:t>
            </a:r>
            <a:r>
              <a:rPr lang="en-US" dirty="0" err="1"/>
              <a:t>održivost</a:t>
            </a:r>
            <a:r>
              <a:rPr lang="en-US" dirty="0"/>
              <a:t>, SDG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Uključiti</a:t>
            </a:r>
            <a:r>
              <a:rPr lang="en-US" dirty="0"/>
              <a:t> </a:t>
            </a:r>
            <a:r>
              <a:rPr lang="en-US" dirty="0" err="1"/>
              <a:t>stručnjake</a:t>
            </a:r>
            <a:r>
              <a:rPr lang="en-US" dirty="0"/>
              <a:t> SSH </a:t>
            </a:r>
            <a:r>
              <a:rPr lang="en-US" dirty="0" err="1"/>
              <a:t>područja</a:t>
            </a:r>
            <a:endParaRPr lang="en-US" dirty="0"/>
          </a:p>
        </p:txBody>
      </p:sp>
      <p:pic>
        <p:nvPicPr>
          <p:cNvPr id="2050" name="Picture 2" descr="Slikovni rezultat za horizon 2020 mindset science">
            <a:extLst>
              <a:ext uri="{FF2B5EF4-FFF2-40B4-BE49-F238E27FC236}">
                <a16:creationId xmlns:a16="http://schemas.microsoft.com/office/drawing/2014/main" id="{F7E6FBEB-6D12-46C9-BC3B-BB1A79C50F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7" r="9091" b="10404"/>
          <a:stretch/>
        </p:blipFill>
        <p:spPr bwMode="auto">
          <a:xfrm>
            <a:off x="4674511" y="1761687"/>
            <a:ext cx="6735272" cy="414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989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Mlazno strujanj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04EBC34E695C428D986D7BD774378B" ma:contentTypeVersion="11" ma:contentTypeDescription="Create a new document." ma:contentTypeScope="" ma:versionID="5f042ddbe36311d7813aa687b58b38db">
  <xsd:schema xmlns:xsd="http://www.w3.org/2001/XMLSchema" xmlns:xs="http://www.w3.org/2001/XMLSchema" xmlns:p="http://schemas.microsoft.com/office/2006/metadata/properties" xmlns:ns3="966ef5a3-cbf0-4493-9e0e-bbdb12cbb481" xmlns:ns4="69012b44-18c6-469c-829b-d006fd6dcc95" targetNamespace="http://schemas.microsoft.com/office/2006/metadata/properties" ma:root="true" ma:fieldsID="a7f3703189b843cd8065f13e98a7d584" ns3:_="" ns4:_="">
    <xsd:import namespace="966ef5a3-cbf0-4493-9e0e-bbdb12cbb481"/>
    <xsd:import namespace="69012b44-18c6-469c-829b-d006fd6dcc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f5a3-cbf0-4493-9e0e-bbdb12cbb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12b44-18c6-469c-829b-d006fd6dcc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CBEE4F-80A1-4AA0-AEBC-1A9CAF14E3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5F4034B-5CA6-4268-AF6D-6A53B42951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f5a3-cbf0-4493-9e0e-bbdb12cbb481"/>
    <ds:schemaRef ds:uri="69012b44-18c6-469c-829b-d006fd6dcc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F52A6A-D345-463A-8FE2-B423F4F947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964</Words>
  <Application>Microsoft Office PowerPoint</Application>
  <PresentationFormat>Široki zaslon</PresentationFormat>
  <Paragraphs>157</Paragraphs>
  <Slides>15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2" baseType="lpstr">
      <vt:lpstr>Arial</vt:lpstr>
      <vt:lpstr>Calibri</vt:lpstr>
      <vt:lpstr>Gill Sans MT</vt:lpstr>
      <vt:lpstr>inherit</vt:lpstr>
      <vt:lpstr>Wingdings</vt:lpstr>
      <vt:lpstr>Wingdings 2</vt:lpstr>
      <vt:lpstr>DividendVTI</vt:lpstr>
      <vt:lpstr>HORIZON EUROPE</vt:lpstr>
      <vt:lpstr>HORIZON 2020</vt:lpstr>
      <vt:lpstr>Horizon Europe </vt:lpstr>
      <vt:lpstr>STRUKTURA</vt:lpstr>
      <vt:lpstr>PowerPoint prezentacija</vt:lpstr>
      <vt:lpstr>Vremenski slijed</vt:lpstr>
      <vt:lpstr>Što nosi horizon europe – evolucija ne revolucija</vt:lpstr>
      <vt:lpstr>Horizon mindset znanstvenika</vt:lpstr>
      <vt:lpstr>važno</vt:lpstr>
      <vt:lpstr>PowerPoint prezentacija</vt:lpstr>
      <vt:lpstr>CROSS-CUTTING ISSUES </vt:lpstr>
      <vt:lpstr>IMPACT</vt:lpstr>
      <vt:lpstr>Diseminacija</vt:lpstr>
      <vt:lpstr>research management</vt:lpstr>
      <vt:lpstr>KORISNE POVEZNICE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EUROPE</dc:title>
  <dc:creator>Korisnik</dc:creator>
  <cp:lastModifiedBy>Marina Čleković</cp:lastModifiedBy>
  <cp:revision>4</cp:revision>
  <dcterms:created xsi:type="dcterms:W3CDTF">2019-09-03T12:55:12Z</dcterms:created>
  <dcterms:modified xsi:type="dcterms:W3CDTF">2019-10-16T05:43:59Z</dcterms:modified>
</cp:coreProperties>
</file>