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35"/>
  </p:notesMasterIdLst>
  <p:handoutMasterIdLst>
    <p:handoutMasterId r:id="rId36"/>
  </p:handoutMasterIdLst>
  <p:sldIdLst>
    <p:sldId id="281" r:id="rId2"/>
    <p:sldId id="282" r:id="rId3"/>
    <p:sldId id="306" r:id="rId4"/>
    <p:sldId id="283" r:id="rId5"/>
    <p:sldId id="284" r:id="rId6"/>
    <p:sldId id="285" r:id="rId7"/>
    <p:sldId id="295" r:id="rId8"/>
    <p:sldId id="287" r:id="rId9"/>
    <p:sldId id="288" r:id="rId10"/>
    <p:sldId id="293" r:id="rId11"/>
    <p:sldId id="256" r:id="rId12"/>
    <p:sldId id="257" r:id="rId13"/>
    <p:sldId id="292" r:id="rId14"/>
    <p:sldId id="258" r:id="rId15"/>
    <p:sldId id="259" r:id="rId16"/>
    <p:sldId id="299" r:id="rId17"/>
    <p:sldId id="300" r:id="rId18"/>
    <p:sldId id="301" r:id="rId19"/>
    <p:sldId id="302" r:id="rId20"/>
    <p:sldId id="303" r:id="rId21"/>
    <p:sldId id="304" r:id="rId22"/>
    <p:sldId id="263" r:id="rId23"/>
    <p:sldId id="266" r:id="rId24"/>
    <p:sldId id="265" r:id="rId25"/>
    <p:sldId id="264" r:id="rId26"/>
    <p:sldId id="297" r:id="rId27"/>
    <p:sldId id="296" r:id="rId28"/>
    <p:sldId id="276" r:id="rId29"/>
    <p:sldId id="277" r:id="rId30"/>
    <p:sldId id="275" r:id="rId31"/>
    <p:sldId id="305" r:id="rId32"/>
    <p:sldId id="298" r:id="rId33"/>
    <p:sldId id="280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5" autoAdjust="0"/>
    <p:restoredTop sz="94657" autoAdjust="0"/>
  </p:normalViewPr>
  <p:slideViewPr>
    <p:cSldViewPr>
      <p:cViewPr varScale="1">
        <p:scale>
          <a:sx n="156" d="100"/>
          <a:sy n="156" d="100"/>
        </p:scale>
        <p:origin x="1836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E389B3F1-EFAE-4462-BBBB-B508EA84A8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017CCAD-C476-45E7-B72F-1EB114701BB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E6374E2A-EC46-451D-A5BC-A15C0837836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E3E1E88E-2667-4B7A-94EB-E130B8EE86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EF6B10-B095-4876-8C3F-67BF43B865F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CD8F9ED4-2D07-4C30-B093-62ADAB8095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615D38B4-49E7-4D96-9B27-A8189F41C54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E985166-73F2-4F8A-9561-2A39979AFB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DBA131D9-E369-4ED7-B1EB-2C21F3890E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B6A5473C-77FF-4D83-A0F6-FFEE89CBC1C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83" name="Rectangle 7">
            <a:extLst>
              <a:ext uri="{FF2B5EF4-FFF2-40B4-BE49-F238E27FC236}">
                <a16:creationId xmlns:a16="http://schemas.microsoft.com/office/drawing/2014/main" id="{89111EB8-3736-4094-9AE7-FBF11E01CC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951B87F-1C67-4CCF-A11A-362BBD2C85C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02A81D2-6674-4CCA-A9A2-C475B13EDE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912A0-318A-4FDB-AF5B-FFDAB94780A0}" type="slidenum">
              <a:rPr lang="hr-HR" altLang="en-US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810849F-E2F7-4650-B8E0-9A53F184D0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6190417-3EFE-47CD-8099-1506F75415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4221757-637D-4288-A419-FCEECB606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322BA-6DB8-41BC-A281-AA142EBB7C6F}" type="slidenum">
              <a:rPr lang="hr-HR" altLang="en-US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17191FE-2FFF-477D-97EF-FA0739519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E373072-2EBA-488D-A5AE-1539EF1F4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DEF71AE-5E40-4A55-AA95-CA622220D2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B8D570-A966-4576-B010-F124B67F2237}" type="slidenum">
              <a:rPr lang="hr-HR" altLang="en-US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0C1A534-B735-464B-A58E-BA7AA352E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9EE290-15B5-457F-9110-6D41EF6B5C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317B10C-CCD5-4F8B-9DF3-E8BC266A6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3B7279-26F8-46C8-B8A6-10A1CEEF5E5C}" type="slidenum">
              <a:rPr lang="hr-HR" altLang="en-US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7ACE274-12B3-475B-9923-CA5B687330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7D30D3C8-AB60-489C-8C53-2DE5D5FA2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1F97D904-87D5-4FA1-ABEA-E789270BD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DB8DC2-4F3A-4592-BAE7-C630CE9DE85E}" type="slidenum">
              <a:rPr lang="hr-HR" altLang="en-US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CD2E763-714A-4C0E-9B12-2DCE18ECAB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204BEA0-479F-43C0-A7FB-B317187FA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8E4DA35-1E6C-4701-A0CD-509E10A44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08ED1F-7446-4527-81E3-49619602071C}" type="slidenum">
              <a:rPr lang="hr-HR" altLang="en-US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453785F-A317-478B-BD32-45C98A032A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1F931B6-E63E-487D-9809-8D07DB934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904FAF1-E107-4FB6-930D-74C72244C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A4BA9E-E8B0-4370-A1F5-370C6F871298}" type="slidenum">
              <a:rPr lang="hr-HR" altLang="en-US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19D346B-0D4C-4261-A6ED-E43540300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9C811B6-1FEA-4CC2-BB85-44268A6CD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0162618-DD2A-4DDE-B97A-62B6E3CF1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F218C9-8BA4-403F-90DF-46483C0210AB}" type="slidenum">
              <a:rPr lang="hr-HR" altLang="en-US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3FA0C2C-73D6-4173-8652-76C33FA3D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3BBEDAF-5597-43C9-A37C-9DDFD36ED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7C60CFD0-9ABE-4AF7-B8D5-4079D82E0D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EC19BD-1802-49E4-B724-4594E69EFB3D}" type="slidenum">
              <a:rPr lang="hr-HR" altLang="en-US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511781D-4139-44FF-B526-CDFE03B4F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4612647B-FFC0-4E58-84D8-DC17C0931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DFE6F87-38A2-4497-A094-18B7729273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6256A8-37BC-491B-8B20-40ACC3F11FCA}" type="slidenum">
              <a:rPr lang="hr-HR" altLang="en-US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CB7ACE1-66A0-4BF1-8592-85B214F5D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6AB8580-7D8B-483D-B5C9-2875332EF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A785569-CB45-49EA-8A56-246FA7F89B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0F5867-E4A8-4BF0-8918-224C1D859C72}" type="slidenum">
              <a:rPr lang="hr-HR" altLang="en-US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8468D51D-195E-471B-8BD6-EE21AD66E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BF3901B-B037-4E43-8D2F-388F342A0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0F70D093-FAFE-4E52-9966-62DC61BF42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6AC2D-D35F-455A-898A-9D6A3254EEB2}" type="slidenum">
              <a:rPr lang="hr-HR" altLang="en-US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DA4B538-3ED5-449C-BBB2-25DD9D98E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57AF72D3-B69F-46BB-9954-F97562C4C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18EBC92-65EB-48DA-B584-01A54C894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57BD81-69EA-48F0-8421-75BBA96EEB9C}" type="slidenum">
              <a:rPr lang="hr-HR" altLang="en-US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7F1B393-BA0E-4C3A-857B-065712B3AC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E9907B1-7F1E-4FF4-B7BE-51EDEDCCB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3525E71-6D99-4EA0-B9A5-C82CA2B81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C1F1B-8E47-48EA-83B2-36C40498E8FF}" type="slidenum">
              <a:rPr lang="hr-HR" altLang="en-US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23D82CD-6A0E-43B8-BAB3-8148154182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D39930E-610D-4211-A644-9F5531FD8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796F39F-C6EF-4932-AF89-98E8A7933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5279D9-738C-47C5-ADF5-1F875FDBB18F}" type="slidenum">
              <a:rPr lang="hr-HR" altLang="en-US"/>
              <a:pPr>
                <a:spcBef>
                  <a:spcPct val="0"/>
                </a:spcBef>
              </a:pPr>
              <a:t>22</a:t>
            </a:fld>
            <a:endParaRPr lang="hr-HR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971249D1-E21A-454C-AC9D-9778DAA1D9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E97518-1AD2-479B-8C91-714965935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1AAD0E2-9F6B-4E05-83CC-08FC810193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9BFDBC-A681-4E86-9CD4-4ED9CD978926}" type="slidenum">
              <a:rPr lang="hr-HR" altLang="en-US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C1ADFD4-9683-4C6A-A1D9-D10A0DC88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A7CCEC1-1675-4001-9C1C-AC2D3BB4A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2D148BD-2A75-48D8-8A95-251C6FC70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104D13-F5FF-40F8-8049-33CC938AE2F4}" type="slidenum">
              <a:rPr lang="hr-HR" altLang="en-US"/>
              <a:pPr>
                <a:spcBef>
                  <a:spcPct val="0"/>
                </a:spcBef>
              </a:pPr>
              <a:t>24</a:t>
            </a:fld>
            <a:endParaRPr lang="hr-HR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190A71E-B786-42FB-821D-7578E69B0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22BA3F1-0B3A-42F8-9FCB-0A3332E671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C497B7F-F942-466C-8E54-EC75777072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42FC18-D145-476A-AF4E-65E4184E089A}" type="slidenum">
              <a:rPr lang="hr-HR" altLang="en-US"/>
              <a:pPr>
                <a:spcBef>
                  <a:spcPct val="0"/>
                </a:spcBef>
              </a:pPr>
              <a:t>25</a:t>
            </a:fld>
            <a:endParaRPr lang="hr-HR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7E25929-BC18-4C64-8D0D-E8266EB13B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6D27BC09-C86C-440B-8B7F-074AFAC79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DECF6D44-973D-46F2-9323-D969BA04E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3A08ED-FEF7-4EB7-970C-0B2F1A15BEC3}" type="slidenum">
              <a:rPr lang="hr-HR" altLang="en-US"/>
              <a:pPr>
                <a:spcBef>
                  <a:spcPct val="0"/>
                </a:spcBef>
              </a:pPr>
              <a:t>26</a:t>
            </a:fld>
            <a:endParaRPr lang="hr-HR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CA72F3E-3FAB-4608-9476-E2AE48E3A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54E1FD1-E38F-49D3-A214-9F95F0B3E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485320C0-1B81-4ECB-BEC8-645300100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16525B-14C2-4870-9D1E-F3C5672DC9B8}" type="slidenum">
              <a:rPr lang="hr-HR" altLang="en-US"/>
              <a:pPr>
                <a:spcBef>
                  <a:spcPct val="0"/>
                </a:spcBef>
              </a:pPr>
              <a:t>27</a:t>
            </a:fld>
            <a:endParaRPr lang="hr-HR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533F0EB-1935-4E8B-86C9-04F0E8C48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3717F11-4E42-4EB7-8701-00F753043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4B07CCD-5872-41EE-B455-7FB81CBE8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7FAF3-C89B-419A-B309-0D5580E47A0B}" type="slidenum">
              <a:rPr lang="hr-HR" altLang="en-US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749C651-2CCB-48EC-936C-E2079F559D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35962AF-2871-476A-926B-C37CD4F71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C4D85E9-5FEE-471C-905C-067B5C53D8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7EE8C1-0E2D-415A-8466-906CDD8B5FD5}" type="slidenum">
              <a:rPr lang="hr-HR" altLang="en-US"/>
              <a:pPr>
                <a:spcBef>
                  <a:spcPct val="0"/>
                </a:spcBef>
              </a:pPr>
              <a:t>29</a:t>
            </a:fld>
            <a:endParaRPr lang="hr-HR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ECC0F18-DEB7-4B51-BA59-32D7032DF0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08258D6-6760-42F2-8170-B13D6998A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8CD0C81-A5C1-4C9A-B04F-D6375BD3B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7A8BE5-3AFD-4DE7-A087-60AAB77CFE44}" type="slidenum">
              <a:rPr lang="hr-HR" altLang="en-US"/>
              <a:pPr>
                <a:spcBef>
                  <a:spcPct val="0"/>
                </a:spcBef>
              </a:pPr>
              <a:t>30</a:t>
            </a:fld>
            <a:endParaRPr lang="hr-HR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C0075F4-890E-4032-97FB-9AA307E38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F59601D-EB38-4A00-98F4-88B4657E5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0632314C-42E6-4D12-8CF3-CE13811FA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01F579-D403-49D6-81E7-AAF473811A74}" type="slidenum">
              <a:rPr lang="hr-HR" altLang="en-US"/>
              <a:pPr>
                <a:spcBef>
                  <a:spcPct val="0"/>
                </a:spcBef>
              </a:pPr>
              <a:t>32</a:t>
            </a:fld>
            <a:endParaRPr lang="hr-HR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E08EE86B-CF73-4FC2-956D-5EEF09EE42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D0EC556E-4C4A-4588-B30A-F46D66A94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CE61B70B-FDA9-4F45-B341-9E35AA2B9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E956CB-0297-42F1-AE54-6CD1EBEAF457}" type="slidenum">
              <a:rPr lang="hr-HR" altLang="en-US"/>
              <a:pPr>
                <a:spcBef>
                  <a:spcPct val="0"/>
                </a:spcBef>
              </a:pPr>
              <a:t>33</a:t>
            </a:fld>
            <a:endParaRPr lang="hr-HR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3FF6DA6-2F47-4098-88BA-EFB950927A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3F840DD-2D19-422B-B96F-DC39DC75A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C9F03C1-0032-4573-BDE3-044FF3E5DE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FB72D6F-AAAC-49E7-B3C3-19467EFF25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6866515C-1339-4E4A-8E79-24D427EF4B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8842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A0389-BC03-41BD-85CE-C783DDD4FE9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3D38C-9E97-4F48-87DF-FAAED91BBB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D1A8ED-683D-45D1-9BDD-38F5D4163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7133D9-3CD4-40FE-947E-B7655E65037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5543027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526154-1CDD-422D-BE81-826B2B8DBA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3D1A25-1A54-47C0-ACBC-FDB1757A2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5D59F7F-6356-4DDA-BE9B-562F2CA088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4C310-20FA-4F4D-A0ED-999244EB05F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33937674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1719198-564D-4359-8A56-DE76101CAD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2FABEC6-878F-45EE-9992-73EADEC06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66DEC9-CC32-4EDB-98EE-6384961E79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98CF6-6AE1-46B3-81FC-6727C94EAD2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56372892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0F2FE0-8FA2-458E-BF8D-33368B48D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EE702F1-D96D-418A-BBF8-CBCAF07C56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0E61D1-39FF-4C42-9EF3-8B67162489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258EC-ED75-4873-A213-82B1F68B590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56601005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4AA2FE4-AFA9-4A34-860C-10F9113EF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1CB91BB-57E2-4B95-A1E9-F4D1D01C8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2D8DEA3-AF44-4308-827E-0519241189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45D46-1E04-4B0C-95FE-5CD6541BDF7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33534361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1E1F9AB-7B41-457A-B702-886E02FB6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148BE30-43FE-4679-8419-CCECF04A0C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6F8E5E5-EC9B-4830-99C8-D7A5795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26749-F2AE-407D-82D7-5FA0A8A15D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90865787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824367C-D87F-499E-8317-ACC100321F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E553442-BF88-4B9F-9859-C2E6D9482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FE1A2D9-C110-49D6-BD5A-A0993474F8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043B4-4E28-483B-9676-0F0DC8BC571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23392754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7CA5A9-975A-4953-8666-1D54449FE9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77C76DE-2094-4F8C-B5F3-7C0969145E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B26F746-E85B-4840-8D19-0B1873712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80EB5-705B-4DBC-B56A-95E93852E67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0646166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FD6120B-3A50-4C2A-8CB1-F1C177CB0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DEA6ABC-32E4-4423-BEC1-8DDEBECBB0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D1F063E-F809-478F-BF52-C16335AE3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6E08-675A-4499-8171-3BB8A829AA5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34033076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1738D7-6870-4AF5-A09C-B0E55A88DA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96884-7263-4859-B21A-09CD1E5C2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F77A4E-446E-46C2-B1A6-5CFAD26D0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81586-1ED7-4D81-924C-5C4736FCC7A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5135571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AEC0784-988B-491F-BAE0-73EEE16A58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8F5F04F-7789-43FD-B3E9-B630B3EB75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68A706-83D6-49F7-BD8E-E38CA92449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7B39C-AD6D-4BCB-AD57-A0B4D590AB3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5182131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2DB510-6F63-41A7-84A6-01475BE1E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3B9A4B1-F21F-4E67-969D-6B9FAEE16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8FCD020-A4B7-4185-B8CC-FA34BF83C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3BC9D-28E1-493E-8634-3AF23168D30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6491909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668D6BA-DF35-48E1-BAD7-6DFE3DFC2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F8933E3-2ABC-4129-9648-3515F17C5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1F6CE5E5-AA7C-4B06-9645-8C1439765C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57236-BBCE-4E74-A38A-B32F2CF1B3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1829675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DDC4621-DBA6-4279-9BD8-69FD31FA3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9ABD162-53A9-4F03-86B5-D015559F0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3307858-E204-4DF9-9E49-F80FD1A957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89F0E-62C0-4C61-9277-32995999E6C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6310298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08BDD53-B0C8-4EC0-BA04-2C75FD4D50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87395" name="Freeform 3">
              <a:extLst>
                <a:ext uri="{FF2B5EF4-FFF2-40B4-BE49-F238E27FC236}">
                  <a16:creationId xmlns:a16="http://schemas.microsoft.com/office/drawing/2014/main" id="{21EEAA5E-687D-4C6E-BE66-71DF532D74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C9BE8D07-FD80-4FAD-BB09-FA30AC4AFB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87397" name="Rectangle 5">
            <a:extLst>
              <a:ext uri="{FF2B5EF4-FFF2-40B4-BE49-F238E27FC236}">
                <a16:creationId xmlns:a16="http://schemas.microsoft.com/office/drawing/2014/main" id="{27D11221-AC12-4333-AFA7-AD8C14940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87398" name="Rectangle 6">
            <a:extLst>
              <a:ext uri="{FF2B5EF4-FFF2-40B4-BE49-F238E27FC236}">
                <a16:creationId xmlns:a16="http://schemas.microsoft.com/office/drawing/2014/main" id="{D4C5AFCB-8EE4-430E-B513-C3754A477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87399" name="Rectangle 7">
            <a:extLst>
              <a:ext uri="{FF2B5EF4-FFF2-40B4-BE49-F238E27FC236}">
                <a16:creationId xmlns:a16="http://schemas.microsoft.com/office/drawing/2014/main" id="{C506EDAC-57BE-4165-A26A-AB4C1A3BA4D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87400" name="Rectangle 8">
            <a:extLst>
              <a:ext uri="{FF2B5EF4-FFF2-40B4-BE49-F238E27FC236}">
                <a16:creationId xmlns:a16="http://schemas.microsoft.com/office/drawing/2014/main" id="{38B69DC4-7567-49E4-A760-6389ACC0E2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87401" name="Rectangle 9">
            <a:extLst>
              <a:ext uri="{FF2B5EF4-FFF2-40B4-BE49-F238E27FC236}">
                <a16:creationId xmlns:a16="http://schemas.microsoft.com/office/drawing/2014/main" id="{528222AA-9F78-42C7-8E9B-F337B192A6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02911F-B255-42DB-B436-D9A1D260DE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p:transition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AB12086B-570E-483B-B46D-43448853D9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5950" y="2997200"/>
            <a:ext cx="7772400" cy="769938"/>
          </a:xfrm>
        </p:spPr>
        <p:txBody>
          <a:bodyPr/>
          <a:lstStyle/>
          <a:p>
            <a:pPr eaLnBrk="1" hangingPunct="1">
              <a:defRPr/>
            </a:pPr>
            <a:r>
              <a:rPr lang="hr-HR" sz="4400" b="1">
                <a:latin typeface="Arial" charset="0"/>
              </a:rPr>
              <a:t>HADIJ</a:t>
            </a:r>
            <a:endParaRPr lang="en-US" sz="4400" b="1">
              <a:latin typeface="Arial" charset="0"/>
            </a:endParaRP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30247313-6D54-45D0-9473-5F8054015AA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13325"/>
            <a:ext cx="6400800" cy="122238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571FF3-063D-4E7A-BE7A-EEBAAF190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62577"/>
            <a:ext cx="4320479" cy="5505441"/>
          </a:xfrm>
        </p:spPr>
      </p:pic>
      <p:sp>
        <p:nvSpPr>
          <p:cNvPr id="154627" name="Rectangle 3">
            <a:extLst>
              <a:ext uri="{FF2B5EF4-FFF2-40B4-BE49-F238E27FC236}">
                <a16:creationId xmlns:a16="http://schemas.microsoft.com/office/drawing/2014/main" id="{34F3C4E2-8265-4ED0-A2CC-963A3783163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7544" y="1342431"/>
            <a:ext cx="3008313" cy="4145732"/>
          </a:xfrm>
        </p:spPr>
        <p:txBody>
          <a:bodyPr/>
          <a:lstStyle/>
          <a:p>
            <a:pPr eaLnBrk="1" hangingPunct="1">
              <a:defRPr/>
            </a:pPr>
            <a:endParaRPr lang="hr-HR" sz="2000" dirty="0"/>
          </a:p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stijene </a:t>
            </a:r>
            <a:r>
              <a:rPr lang="hr-HR" sz="1800" dirty="0" err="1">
                <a:latin typeface="Arial" charset="0"/>
              </a:rPr>
              <a:t>hadskog</a:t>
            </a:r>
            <a:r>
              <a:rPr lang="hr-HR" sz="1800" dirty="0">
                <a:latin typeface="Arial" charset="0"/>
              </a:rPr>
              <a:t> eona nisu prisutne na površini Zemlje. Ili su </a:t>
            </a:r>
            <a:r>
              <a:rPr lang="hr-HR" sz="1800" dirty="0" err="1">
                <a:latin typeface="Arial" charset="0"/>
              </a:rPr>
              <a:t>izmjenjene</a:t>
            </a:r>
            <a:r>
              <a:rPr lang="hr-HR" sz="1800" dirty="0">
                <a:latin typeface="Arial" charset="0"/>
              </a:rPr>
              <a:t> u druge stijene, ili su </a:t>
            </a:r>
            <a:r>
              <a:rPr lang="hr-HR" sz="1800" dirty="0" err="1">
                <a:latin typeface="Arial" charset="0"/>
              </a:rPr>
              <a:t>pretaljene</a:t>
            </a:r>
            <a:r>
              <a:rPr lang="hr-HR" sz="1800" dirty="0">
                <a:latin typeface="Arial" charset="0"/>
              </a:rPr>
              <a:t>, ili su erodirane...</a:t>
            </a:r>
          </a:p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 najstariji minerali (</a:t>
            </a:r>
            <a:r>
              <a:rPr lang="hr-HR" sz="1800" dirty="0" err="1">
                <a:latin typeface="Arial" charset="0"/>
              </a:rPr>
              <a:t>cirkoni</a:t>
            </a:r>
            <a:r>
              <a:rPr lang="hr-HR" sz="1800" dirty="0">
                <a:latin typeface="Arial" charset="0"/>
              </a:rPr>
              <a:t>) na Zemlji </a:t>
            </a:r>
            <a:r>
              <a:rPr lang="hr-HR" sz="1800" dirty="0" err="1">
                <a:latin typeface="Arial" charset="0"/>
              </a:rPr>
              <a:t>naneđeni</a:t>
            </a:r>
            <a:r>
              <a:rPr lang="hr-HR" sz="1800" dirty="0">
                <a:latin typeface="Arial" charset="0"/>
              </a:rPr>
              <a:t> su u </a:t>
            </a:r>
            <a:r>
              <a:rPr lang="hr-HR" sz="1800" dirty="0" err="1">
                <a:latin typeface="Arial" charset="0"/>
              </a:rPr>
              <a:t>metamorfoziranim</a:t>
            </a:r>
            <a:r>
              <a:rPr lang="hr-HR" sz="1800" dirty="0">
                <a:latin typeface="Arial" charset="0"/>
              </a:rPr>
              <a:t> pješčenjacima i </a:t>
            </a:r>
            <a:r>
              <a:rPr lang="hr-HR" sz="1800" dirty="0" err="1">
                <a:latin typeface="Arial" charset="0"/>
              </a:rPr>
              <a:t>konglometarima</a:t>
            </a:r>
            <a:r>
              <a:rPr lang="hr-HR" sz="1800" dirty="0">
                <a:latin typeface="Arial" charset="0"/>
              </a:rPr>
              <a:t> na prostoru zapadne Australije i stari su oko 4.4 milijarde godina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49057-1BD7-4F00-B0D7-1959926B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4493"/>
            <a:ext cx="8229600" cy="778098"/>
          </a:xfrm>
        </p:spPr>
        <p:txBody>
          <a:bodyPr/>
          <a:lstStyle/>
          <a:p>
            <a:r>
              <a:rPr lang="hr-HR" sz="1600" dirty="0"/>
              <a:t>Neki autori Zemljin </a:t>
            </a:r>
            <a:r>
              <a:rPr lang="hr-HR" sz="1600" dirty="0" err="1"/>
              <a:t>hadij</a:t>
            </a:r>
            <a:r>
              <a:rPr lang="hr-HR" sz="1600" dirty="0"/>
              <a:t> i stariji </a:t>
            </a:r>
            <a:r>
              <a:rPr lang="hr-HR" sz="1600" dirty="0" err="1"/>
              <a:t>eoarhaik</a:t>
            </a:r>
            <a:r>
              <a:rPr lang="hr-HR" sz="1600" dirty="0"/>
              <a:t> prema usporedbi sa mjesečevom geološkom ljestvicom dijele na: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568A98-02B6-4A01-8741-6540C9759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933673"/>
            <a:ext cx="8064896" cy="12412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granice ove vremenske ljestvice povezane su s velikim udarnim događajima (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impaktima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) koji su promijenili mjesečevu površinu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apsolutna starost za ta razdoblja ograničena je radiometrijskim datiranjem uzoraka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donešenih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s mjesečeve površine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A6A9957-1517-4E66-9364-B4FB598E0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339804"/>
              </p:ext>
            </p:extLst>
          </p:nvPr>
        </p:nvGraphicFramePr>
        <p:xfrm>
          <a:off x="2195736" y="1303708"/>
          <a:ext cx="4423410" cy="32054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74470">
                  <a:extLst>
                    <a:ext uri="{9D8B030D-6E8A-4147-A177-3AD203B41FA5}">
                      <a16:colId xmlns:a16="http://schemas.microsoft.com/office/drawing/2014/main" val="3815160930"/>
                    </a:ext>
                  </a:extLst>
                </a:gridCol>
                <a:gridCol w="1474470">
                  <a:extLst>
                    <a:ext uri="{9D8B030D-6E8A-4147-A177-3AD203B41FA5}">
                      <a16:colId xmlns:a16="http://schemas.microsoft.com/office/drawing/2014/main" val="1845341730"/>
                    </a:ext>
                  </a:extLst>
                </a:gridCol>
                <a:gridCol w="1474470">
                  <a:extLst>
                    <a:ext uri="{9D8B030D-6E8A-4147-A177-3AD203B41FA5}">
                      <a16:colId xmlns:a16="http://schemas.microsoft.com/office/drawing/2014/main" val="4049201554"/>
                    </a:ext>
                  </a:extLst>
                </a:gridCol>
              </a:tblGrid>
              <a:tr h="777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EON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ERA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prije sadašnjosti u milijunima godina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303277"/>
                  </a:ext>
                </a:extLst>
              </a:tr>
              <a:tr h="477574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 err="1">
                          <a:effectLst/>
                        </a:rPr>
                        <a:t>HADIJ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Stariji </a:t>
                      </a:r>
                      <a:r>
                        <a:rPr lang="hr-HR" sz="1200" dirty="0" err="1">
                          <a:effectLst/>
                        </a:rPr>
                        <a:t>Imbrij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3850 - 3800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3920 - 3850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4150 – 3920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≈</a:t>
                      </a:r>
                      <a:r>
                        <a:rPr lang="hr-HR" sz="1200" dirty="0">
                          <a:effectLst/>
                        </a:rPr>
                        <a:t> 4600 - 4150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5996704"/>
                  </a:ext>
                </a:extLst>
              </a:tr>
              <a:tr h="69701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err="1">
                          <a:effectLst/>
                        </a:rPr>
                        <a:t>Nektarij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9245"/>
                  </a:ext>
                </a:extLst>
              </a:tr>
              <a:tr h="55670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Bazenske grupe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11087"/>
                  </a:ext>
                </a:extLst>
              </a:tr>
              <a:tr h="697047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err="1">
                          <a:effectLst/>
                        </a:rPr>
                        <a:t>Kriptik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4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982108"/>
      </p:ext>
    </p:extLst>
  </p:cSld>
  <p:clrMapOvr>
    <a:masterClrMapping/>
  </p:clrMapOvr>
  <p:transition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6C35BAB8-19BB-4927-BAF8-9F97CF4C5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215900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887387D9-E66B-44E2-A4A4-4A831DDB3C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887663"/>
            <a:ext cx="4038600" cy="198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starost nekih nađenih meteorita na Zemlji je 4.6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to su meteoriti asteroidnog pojasa između Marsa i Jupitera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ostaci su “materijala” iz kojeg je nastao Sunčev sustav, te se stoga smatra da njihova starost približno odgovara starosti Zemlje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11268" name="Picture 6" descr="Efremovka - jedan od najstarijih meteorita (iz najranijih faza formiranja Sunceva sustava)">
            <a:extLst>
              <a:ext uri="{FF2B5EF4-FFF2-40B4-BE49-F238E27FC236}">
                <a16:creationId xmlns:a16="http://schemas.microsoft.com/office/drawing/2014/main" id="{2C2F38F0-DFD2-494A-AE2A-73230A2AFA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2349500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F493CF1C-D1C5-4587-8011-357EE702A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AF171446-CBA0-42EC-9BE7-137B780B37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3068638"/>
            <a:ext cx="4038600" cy="1512887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2000">
                <a:latin typeface="Arial" charset="0"/>
              </a:rPr>
              <a:t>Sunčev sustav je nastao prije otprilike 4.6 milijardi godina iz velikog oblaka plina i prašine – Solarne n</a:t>
            </a:r>
            <a:r>
              <a:rPr lang="hr-HR" sz="2000" b="1">
                <a:latin typeface="Arial" charset="0"/>
              </a:rPr>
              <a:t>ebule</a:t>
            </a:r>
            <a:endParaRPr lang="en-US" sz="2000" b="1">
              <a:latin typeface="Arial" charset="0"/>
            </a:endParaRPr>
          </a:p>
        </p:txBody>
      </p:sp>
      <p:pic>
        <p:nvPicPr>
          <p:cNvPr id="13316" name="Picture 8" descr="Hondriti">
            <a:extLst>
              <a:ext uri="{FF2B5EF4-FFF2-40B4-BE49-F238E27FC236}">
                <a16:creationId xmlns:a16="http://schemas.microsoft.com/office/drawing/2014/main" id="{2FB4146E-CF37-4F42-B94E-D13CFA714253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692150"/>
            <a:ext cx="4105275" cy="3074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9" descr="Rak Nebula">
            <a:extLst>
              <a:ext uri="{FF2B5EF4-FFF2-40B4-BE49-F238E27FC236}">
                <a16:creationId xmlns:a16="http://schemas.microsoft.com/office/drawing/2014/main" id="{CBEB2E99-7120-4B2D-AC67-7B8ABC0C6EA0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933825"/>
            <a:ext cx="4105275" cy="2778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4" name="Rectangle 6">
            <a:extLst>
              <a:ext uri="{FF2B5EF4-FFF2-40B4-BE49-F238E27FC236}">
                <a16:creationId xmlns:a16="http://schemas.microsoft.com/office/drawing/2014/main" id="{31DA0AA3-7782-46D6-B735-31172BD44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31A6B4B9-2CB0-447D-8DAF-5B521471C9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4838" y="1484313"/>
            <a:ext cx="4038600" cy="42497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gravitacijskom kompakcijom u najgušćem dijelu Nebule došlo je do nastanka visoke temperature, te do nuklearne fuzije vodika u helij čime je nastalo Sunce.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preostali dijelovi Nebule također su se počeli stapati u manje forme -protoplanete koji su zbog nastale visoke temperature u unutrašnjosti (kompakcija + radioaktivni raspad) također postali užareni.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površina im se postupno hladi i nastaje prva kora, no ona brzo puca i tone u užarenu unutrašnjost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višestrukim pretaljivanjem i diferencijacijom materijala teži minerali su potonuli u unutrašnjost, a lakši su dospjeli na površinu.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 taj su način nastali jezgra, plašt i kora planeta.</a:t>
            </a:r>
          </a:p>
        </p:txBody>
      </p:sp>
      <p:pic>
        <p:nvPicPr>
          <p:cNvPr id="15364" name="Picture 8" descr="Hipoteza Solarne Nebule 1">
            <a:extLst>
              <a:ext uri="{FF2B5EF4-FFF2-40B4-BE49-F238E27FC236}">
                <a16:creationId xmlns:a16="http://schemas.microsoft.com/office/drawing/2014/main" id="{8663B5AB-DF99-453C-903D-2CBED8EC22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476250"/>
            <a:ext cx="2316162" cy="612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473F32FA-275E-4B9E-BA13-EB4F672B5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0175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3200"/>
              <a:t>Nastanak atmosfere i hidrosfere</a:t>
            </a:r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26ABE1F9-D001-4C22-B521-DBAA53211D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1075"/>
            <a:ext cx="8229600" cy="2447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užareni stijenski materijal bio je prepun različitih plinova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plinovi su dolazili i kometima i meteoritima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kondenzacijom vodene pare nastaju prve kiše bogate ugljičnom kiselinom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 dodiru sa različitim stijenama, te kisele kiše ih otapaju i voda se obogaćuje različitim elementima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nastaju rožnjaci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kemijskim reakcijama, kiselost mora se postupno smanjuje i zbog svoje izrazite topivosti dominantan postaje natrij koji se lako veže sa klorom te nastaje halit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prvi kisik nastaje fotokemijskim reakcijama, no brzo se veže za novonastale minerale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sz="1600">
              <a:latin typeface="Arial" charset="0"/>
            </a:endParaRPr>
          </a:p>
        </p:txBody>
      </p:sp>
      <p:pic>
        <p:nvPicPr>
          <p:cNvPr id="17412" name="Picture 5" descr="Picture1">
            <a:extLst>
              <a:ext uri="{FF2B5EF4-FFF2-40B4-BE49-F238E27FC236}">
                <a16:creationId xmlns:a16="http://schemas.microsoft.com/office/drawing/2014/main" id="{E606FEF3-F24D-4E82-A486-10C3D2789E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3654425"/>
            <a:ext cx="7561262" cy="3203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62F8ACB9-06D7-44AE-83D4-223EC74661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3200">
                <a:latin typeface="Arial" charset="0"/>
              </a:rPr>
              <a:t>Oceanska kora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5BE1F541-DFA3-4A3B-A16A-0C5B6DA695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200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200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prvotna Zemljina kora bila je građena od ultrabazičnih stijena -  komatita, građenih od olivina, piroksena, anortita i kromita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komatit je bio očvrsnut na Zemljinoj površini na temperaturama iznad 1100 stupnjeva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tonjenje i rastaljivanje komatita predstavlja začetke tektonike ploča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kada je temperatura izdižuće magme pala ispod 1100 stupnjeva nastao je bazalt, tj. prvotna oceanska kora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71997C6E-D79E-4BB3-B808-EA157CC93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3200">
                <a:latin typeface="Arial" charset="0"/>
              </a:rPr>
              <a:t>Kontinentalna kora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929A01DE-CFD6-4F22-8DF2-E5A0E19E23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2758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kontinentalna kora je više "kisela", tj. građena je od feldspata, kvarca i tinjaca (znači ima veći udio SiO</a:t>
            </a:r>
            <a:r>
              <a:rPr lang="hr-HR" altLang="sr-Latn-RS" sz="1800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800" dirty="0">
                <a:latin typeface="Arial" panose="020B0604020202020204" pitchFamily="34" charset="0"/>
              </a:rPr>
              <a:t>)</a:t>
            </a:r>
            <a:endParaRPr lang="hr-HR" altLang="sr-Latn-RS" sz="1800" baseline="-25000" dirty="0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najstariji fragmenti kontinentalne kore nađeni su na prostorima Kanade, Grenlanda i Antartike. Starost im je oko 3.96 milijardi godina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nalasci cirkona </a:t>
            </a:r>
            <a:r>
              <a:rPr lang="hr-HR" altLang="sr-Latn-RS" sz="1800">
                <a:latin typeface="Arial" panose="020B0604020202020204" pitchFamily="34" charset="0"/>
              </a:rPr>
              <a:t>starih 4.1- 4.4 </a:t>
            </a:r>
            <a:r>
              <a:rPr lang="hr-HR" altLang="sr-Latn-RS" sz="1800" dirty="0">
                <a:latin typeface="Arial" panose="020B0604020202020204" pitchFamily="34" charset="0"/>
              </a:rPr>
              <a:t>milijardi godina u sedimentnim stijenama sa prostora zapadne Australije, ukazuje da je i tijekom hadija već bilo kontinentalne kore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prvotna kontinentalna kora nastala je u zonama subdukcije kada se iz subducirane oceanske kore diferencirao kiseliji dio od kojeg su u višim djelovima plašta hlađenjem nastajali tonaliti i granodioriti (ispod kojih su bili bazalti)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taljenjem tih tonalita i granodiorita pri daljnjim subdukcijama nastajali su graniti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najraniji kontinentalni fragmenti bili su promjera do 500 km i njihovim su kolizijama nastajali veći kontinentalni fragmenti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vrijeme nastanka najstarijih stijena koje su se na površini očuvale do danas, označava početak novog eona - arhaika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A24FB747-AA15-4F4E-B74E-2BEAD7C7C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>
                <a:latin typeface="Arial" charset="0"/>
              </a:rPr>
              <a:t>Neke karakteristike prvotne oceanske i kontinentalne kore</a:t>
            </a:r>
            <a:endParaRPr lang="en-US" sz="2000">
              <a:latin typeface="Arial" charset="0"/>
            </a:endParaRPr>
          </a:p>
        </p:txBody>
      </p:sp>
      <p:pic>
        <p:nvPicPr>
          <p:cNvPr id="23555" name="Picture 3" descr="imagel005">
            <a:extLst>
              <a:ext uri="{FF2B5EF4-FFF2-40B4-BE49-F238E27FC236}">
                <a16:creationId xmlns:a16="http://schemas.microsoft.com/office/drawing/2014/main" id="{A9569E46-4F36-4F98-9499-9EB62DAADC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412875"/>
            <a:ext cx="748982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8A647E7-6BA8-4717-9C2F-BCD65157AAC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68638"/>
            <a:ext cx="7772400" cy="792162"/>
          </a:xfrm>
        </p:spPr>
        <p:txBody>
          <a:bodyPr/>
          <a:lstStyle/>
          <a:p>
            <a:pPr eaLnBrk="1" hangingPunct="1">
              <a:defRPr/>
            </a:pPr>
            <a:r>
              <a:rPr lang="hr-HR" sz="4400" b="1">
                <a:latin typeface="Arial" charset="0"/>
              </a:rPr>
              <a:t>ARHAIK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EEF2EFB-2E70-44EC-A413-CD0F832096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403350" y="5157788"/>
            <a:ext cx="6400800" cy="96837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>
            <a:extLst>
              <a:ext uri="{FF2B5EF4-FFF2-40B4-BE49-F238E27FC236}">
                <a16:creationId xmlns:a16="http://schemas.microsoft.com/office/drawing/2014/main" id="{D53A8718-8BF3-4C19-AB40-1015E9C82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FF1E75B-859E-4AC9-B52A-5BAD15A0711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49580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još su geolozi 18. stoljeća magmatske i metamorfne stijene ispod najstarijih fosilifernih naslaga nazivali prekambrijskim (= starije od kambrija)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William Logan je sredinom 19. stoljeća na prostoru JI Kanade prvi počeo određivati superpozicijske odnose prekambrijskih stijena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svrstao ih je u dva eona: Arhaik (Arheozoik) i Proterozoik (Algonkij)</a:t>
            </a:r>
          </a:p>
        </p:txBody>
      </p:sp>
      <p:pic>
        <p:nvPicPr>
          <p:cNvPr id="27652" name="Picture 8" descr="Podjela Pretkambrija">
            <a:extLst>
              <a:ext uri="{FF2B5EF4-FFF2-40B4-BE49-F238E27FC236}">
                <a16:creationId xmlns:a16="http://schemas.microsoft.com/office/drawing/2014/main" id="{0E580051-44DC-4762-9065-59979B5C68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908050"/>
            <a:ext cx="3821113" cy="5543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330" name="Group 82">
            <a:extLst>
              <a:ext uri="{FF2B5EF4-FFF2-40B4-BE49-F238E27FC236}">
                <a16:creationId xmlns:a16="http://schemas.microsoft.com/office/drawing/2014/main" id="{87A4083C-6DA8-498A-A6C9-A69F2B04E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692176"/>
              </p:ext>
            </p:extLst>
          </p:nvPr>
        </p:nvGraphicFramePr>
        <p:xfrm>
          <a:off x="2360613" y="2132013"/>
          <a:ext cx="4424362" cy="2665413"/>
        </p:xfrm>
        <a:graphic>
          <a:graphicData uri="http://schemas.openxmlformats.org/drawingml/2006/table">
            <a:tbl>
              <a:tblPr/>
              <a:tblGrid>
                <a:gridCol w="147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EON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ERA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sadašnjosti u milijunima godina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31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ARHAIK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2800 - 2500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3200 - 2800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3600 - 3200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4000 - 3600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0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05E34F4-6EBB-4898-A223-F053B533BE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/>
          <a:lstStyle/>
          <a:p>
            <a:pPr eaLnBrk="1" hangingPunct="1">
              <a:defRPr/>
            </a:pPr>
            <a:endParaRPr lang="hr-HR" sz="2400" b="1">
              <a:latin typeface="Arial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12EA257-5BD2-4BF5-991F-69A45A996D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49580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>
                <a:latin typeface="Arial" panose="020B0604020202020204" pitchFamily="34" charset="0"/>
              </a:rPr>
              <a:t>Štit</a:t>
            </a:r>
            <a:r>
              <a:rPr lang="hr-HR" altLang="sr-Latn-RS" sz="1800">
                <a:latin typeface="Arial" panose="020B0604020202020204" pitchFamily="34" charset="0"/>
              </a:rPr>
              <a:t> - dugotrajno stabilna prekambrijska osnova kontinenta površinski građena isključivo od prekambrijskih stijena (npr. Kanadski Štit)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>
                <a:latin typeface="Arial" panose="020B0604020202020204" pitchFamily="34" charset="0"/>
              </a:rPr>
              <a:t>Platforma</a:t>
            </a:r>
            <a:r>
              <a:rPr lang="hr-HR" altLang="sr-Latn-RS" sz="1800">
                <a:latin typeface="Arial" panose="020B0604020202020204" pitchFamily="34" charset="0"/>
              </a:rPr>
              <a:t> - pokrov fanerozojskih stijena preko Štita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>
                <a:latin typeface="Arial" panose="020B0604020202020204" pitchFamily="34" charset="0"/>
              </a:rPr>
              <a:t>Kraton</a:t>
            </a:r>
            <a:r>
              <a:rPr lang="hr-HR" altLang="sr-Latn-RS" sz="1800">
                <a:latin typeface="Arial" panose="020B0604020202020204" pitchFamily="34" charset="0"/>
              </a:rPr>
              <a:t> - dugotrajno stabilna prekambrijska osnova kontinenta mjestimice (ili potpuno) prekrivena fanerozojskim stijenama koje nisu bitnije poremećene</a:t>
            </a:r>
          </a:p>
        </p:txBody>
      </p:sp>
      <p:pic>
        <p:nvPicPr>
          <p:cNvPr id="31748" name="Picture 7" descr="imagel">
            <a:extLst>
              <a:ext uri="{FF2B5EF4-FFF2-40B4-BE49-F238E27FC236}">
                <a16:creationId xmlns:a16="http://schemas.microsoft.com/office/drawing/2014/main" id="{C30DB456-2EE3-4053-90FF-CD46040FF89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268413"/>
            <a:ext cx="4387850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0F43C422-EAA0-4B54-A8B3-219883C51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077200" cy="693738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Rasprostranjenost </a:t>
            </a:r>
            <a:r>
              <a:rPr lang="hr-HR" sz="1800" b="1" dirty="0" err="1">
                <a:latin typeface="Arial" charset="0"/>
              </a:rPr>
              <a:t>prekambrijskih</a:t>
            </a:r>
            <a:r>
              <a:rPr lang="hr-HR" sz="1800" b="1" dirty="0">
                <a:latin typeface="Arial" charset="0"/>
              </a:rPr>
              <a:t> stijena na Zemlji - </a:t>
            </a:r>
            <a:r>
              <a:rPr lang="hr-HR" sz="1800" b="1" dirty="0" err="1">
                <a:latin typeface="Arial" charset="0"/>
              </a:rPr>
              <a:t>Prekambrijske</a:t>
            </a:r>
            <a:r>
              <a:rPr lang="hr-HR" sz="1800" b="1" dirty="0">
                <a:latin typeface="Arial" charset="0"/>
              </a:rPr>
              <a:t> provincije Sjeverne Amerike</a:t>
            </a:r>
          </a:p>
        </p:txBody>
      </p:sp>
      <p:pic>
        <p:nvPicPr>
          <p:cNvPr id="33795" name="Picture 14" descr="Izdanci Pretkambrijskih stijena">
            <a:extLst>
              <a:ext uri="{FF2B5EF4-FFF2-40B4-BE49-F238E27FC236}">
                <a16:creationId xmlns:a16="http://schemas.microsoft.com/office/drawing/2014/main" id="{4829491B-BBD0-490C-9FDC-156FC235A4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636838"/>
            <a:ext cx="4398963" cy="261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16" descr="Pretkambrijske provincije Sjeverne Amerike">
            <a:extLst>
              <a:ext uri="{FF2B5EF4-FFF2-40B4-BE49-F238E27FC236}">
                <a16:creationId xmlns:a16="http://schemas.microsoft.com/office/drawing/2014/main" id="{8D31693B-5F66-4DCE-AFF0-0DE05254A2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557338"/>
            <a:ext cx="4321175" cy="4249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427C51D5-003B-4CAE-BA8C-6A75F9FC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hr-HR" sz="3200" b="1" dirty="0"/>
              <a:t>Baltički štit</a:t>
            </a:r>
            <a:endParaRPr lang="en-US" sz="3200" b="1" dirty="0"/>
          </a:p>
        </p:txBody>
      </p:sp>
      <p:sp>
        <p:nvSpPr>
          <p:cNvPr id="6" name="Rezervirano mjesto teksta 5">
            <a:extLst>
              <a:ext uri="{FF2B5EF4-FFF2-40B4-BE49-F238E27FC236}">
                <a16:creationId xmlns:a16="http://schemas.microsoft.com/office/drawing/2014/main" id="{0DB92847-B921-43A4-8213-86144777A27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7950" y="2463800"/>
            <a:ext cx="3887788" cy="24780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Na SZ dijelu donjopaleozojski pojas kaledonida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Na istočnom dijelu arhajske stijene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U centralnom dijelu proterozojske stijene, najmlađe na jugozapadnim dijelovima Švedske i Norveške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Južno od Baltičkog štita – Ukrajinski štit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Baltički i Ukrajinski štit – dijelovi donjopaleozojskog kontinenta Baltike (njen skandinavski dio – Fenosarmacija)</a:t>
            </a:r>
          </a:p>
        </p:txBody>
      </p:sp>
      <p:pic>
        <p:nvPicPr>
          <p:cNvPr id="35844" name="Rezervirano mjesto sadržaja 7">
            <a:extLst>
              <a:ext uri="{FF2B5EF4-FFF2-40B4-BE49-F238E27FC236}">
                <a16:creationId xmlns:a16="http://schemas.microsoft.com/office/drawing/2014/main" id="{28FC3225-58B2-40CB-B4FE-C1693636EB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8925" y="1773238"/>
            <a:ext cx="4891088" cy="3816350"/>
          </a:xfr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A39465-5311-4570-BF43-68353DF4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288"/>
            <a:ext cx="8229600" cy="779463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Sibirski </a:t>
            </a:r>
            <a:r>
              <a:rPr lang="hr-HR" sz="3200" b="1" dirty="0" err="1">
                <a:latin typeface="Arial" panose="020B0604020202020204" pitchFamily="34" charset="0"/>
              </a:rPr>
              <a:t>kraton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DB51DD6-BBE1-4E3A-AE20-75F62970D5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836863" y="836613"/>
            <a:ext cx="4038600" cy="18002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Kristalinska jezgra Azije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Dio donjopaleozojskog kontinenta Sibirije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Uglavnom prekriven naslagama sibirske platforme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Anabarski i Aldanski štit</a:t>
            </a:r>
          </a:p>
        </p:txBody>
      </p:sp>
      <p:pic>
        <p:nvPicPr>
          <p:cNvPr id="36868" name="Rezervirano mjesto sadržaja 4">
            <a:extLst>
              <a:ext uri="{FF2B5EF4-FFF2-40B4-BE49-F238E27FC236}">
                <a16:creationId xmlns:a16="http://schemas.microsoft.com/office/drawing/2014/main" id="{AF8B8306-9496-410E-887F-8C185123F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2636838"/>
            <a:ext cx="7229475" cy="4105275"/>
          </a:xfr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139408-B1F6-40BA-9550-B0990523A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922338"/>
          </a:xfrm>
        </p:spPr>
        <p:txBody>
          <a:bodyPr/>
          <a:lstStyle/>
          <a:p>
            <a:pPr>
              <a:defRPr/>
            </a:pPr>
            <a:r>
              <a:rPr lang="hr-HR" sz="3200" b="1" dirty="0"/>
              <a:t>Južna Amerika</a:t>
            </a:r>
            <a:endParaRPr lang="en-US" sz="3200" b="1" dirty="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68EC86C-F438-4B52-9306-6C6E9C9F772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88938" y="2924944"/>
            <a:ext cx="4038600" cy="110877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Gvajanski, Brazilski i Patagonijski štit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Građeni od škriljavaca i gnajseva, slejtova filita, kvarcita i konglomerata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Relativno slabo istraženi zbog prekrivenosti</a:t>
            </a:r>
          </a:p>
        </p:txBody>
      </p:sp>
      <p:pic>
        <p:nvPicPr>
          <p:cNvPr id="37892" name="Rezervirano mjesto sadržaja 4">
            <a:extLst>
              <a:ext uri="{FF2B5EF4-FFF2-40B4-BE49-F238E27FC236}">
                <a16:creationId xmlns:a16="http://schemas.microsoft.com/office/drawing/2014/main" id="{AC4AB43D-3BD6-4196-B784-091532B9B4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079500"/>
            <a:ext cx="4154487" cy="5006975"/>
          </a:xfr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AB58D2-8AE0-4575-9B6C-1C5DC6FA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Afrika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2382949-0B6A-4A61-8A0F-C95765D7125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9388" y="3213100"/>
            <a:ext cx="4038600" cy="12960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noProof="1">
                <a:latin typeface="Arial" panose="020B0604020202020204" pitchFamily="34" charset="0"/>
              </a:rPr>
              <a:t>Dobro istraženi kratoni zbog bogatih nalazišta zlata, dijamanata, bakra, urana i kroma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noProof="1">
                <a:latin typeface="Arial" panose="020B0604020202020204" pitchFamily="34" charset="0"/>
              </a:rPr>
              <a:t>između njih orogeni prostori stari izmedju 2 milijarde – 300 milijuna godina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DFF865-C889-41B2-B284-A62B42643A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4674840" cy="4674840"/>
          </a:xfr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38CD0B-03F1-424F-8C86-08DC3B99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Indija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7E4D2B5-4415-426C-BEBD-975D5D5E9A3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2752725"/>
            <a:ext cx="4038600" cy="1397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Na sjeveru alpinski </a:t>
            </a:r>
            <a:r>
              <a:rPr lang="hr-HR" sz="1400" dirty="0" err="1">
                <a:latin typeface="Arial" panose="020B0604020202020204" pitchFamily="34" charset="0"/>
              </a:rPr>
              <a:t>orogenetski</a:t>
            </a:r>
            <a:r>
              <a:rPr lang="hr-HR" sz="1400" dirty="0">
                <a:latin typeface="Arial" panose="020B0604020202020204" pitchFamily="34" charset="0"/>
              </a:rPr>
              <a:t> pojas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Na jugu Indijski </a:t>
            </a:r>
            <a:r>
              <a:rPr lang="hr-HR" sz="1400" dirty="0" err="1">
                <a:latin typeface="Arial" panose="020B0604020202020204" pitchFamily="34" charset="0"/>
              </a:rPr>
              <a:t>kraton</a:t>
            </a:r>
            <a:r>
              <a:rPr lang="hr-HR" sz="1400" dirty="0">
                <a:latin typeface="Arial" panose="020B0604020202020204" pitchFamily="34" charset="0"/>
              </a:rPr>
              <a:t> sa nekoliko provincija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Do gornje krede Indijski </a:t>
            </a:r>
            <a:r>
              <a:rPr lang="hr-HR" sz="1400" dirty="0" err="1">
                <a:latin typeface="Arial" panose="020B0604020202020204" pitchFamily="34" charset="0"/>
              </a:rPr>
              <a:t>kraton</a:t>
            </a:r>
            <a:r>
              <a:rPr lang="hr-HR" sz="1400" dirty="0">
                <a:latin typeface="Arial" panose="020B0604020202020204" pitchFamily="34" charset="0"/>
              </a:rPr>
              <a:t> je bio stabilan, da bi se onda na prostoru Dekana izlila velika količina bazaltne lave 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39940" name="Rezervirano mjesto sadržaja 4">
            <a:extLst>
              <a:ext uri="{FF2B5EF4-FFF2-40B4-BE49-F238E27FC236}">
                <a16:creationId xmlns:a16="http://schemas.microsoft.com/office/drawing/2014/main" id="{1F2C869F-299D-4D9F-BC76-42B7F2A5D9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1238" y="1073150"/>
            <a:ext cx="3927475" cy="5235575"/>
          </a:xfr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34E87B-62C2-4B33-8AAF-C52320F6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Australija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0D3BB9A-2B8F-45FF-B057-1CB814E531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9388" y="2463800"/>
            <a:ext cx="3960812" cy="27654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Na istoku fanerozojski orogenetski pojas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Yilgarn štiti zapadne Australije, a sjeverno od njega Pilbara štit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Proterozojski sedimenti najčešće nisu metamorfozirani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600" noProof="1">
                <a:latin typeface="Arial" panose="020B0604020202020204" pitchFamily="34" charset="0"/>
              </a:rPr>
              <a:t>Gornjoproterozojski glacijalni sedimenti iznad kojih dolaze marinski sedimenti </a:t>
            </a:r>
            <a:r>
              <a:rPr lang="hr-HR" sz="1600" i="1" noProof="1">
                <a:latin typeface="Arial" panose="020B0604020202020204" pitchFamily="34" charset="0"/>
              </a:rPr>
              <a:t>„Rawnsley kvarcita” </a:t>
            </a:r>
            <a:r>
              <a:rPr lang="hr-HR" sz="1600" noProof="1">
                <a:latin typeface="Arial" panose="020B0604020202020204" pitchFamily="34" charset="0"/>
              </a:rPr>
              <a:t>sa Ediacara faunom</a:t>
            </a:r>
          </a:p>
        </p:txBody>
      </p:sp>
      <p:pic>
        <p:nvPicPr>
          <p:cNvPr id="40964" name="Rezervirano mjesto sadržaja 4">
            <a:extLst>
              <a:ext uri="{FF2B5EF4-FFF2-40B4-BE49-F238E27FC236}">
                <a16:creationId xmlns:a16="http://schemas.microsoft.com/office/drawing/2014/main" id="{89F6D3CE-E0D1-4187-8E12-1D8D1CDFCB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4825" y="1773238"/>
            <a:ext cx="4676775" cy="4176712"/>
          </a:xfr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55283CA-3053-4344-A97E-44D311818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42875"/>
            <a:ext cx="8229600" cy="7651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Granuliti i Grinstoni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C27DF9A-0ECF-45A1-8BD8-18679953A1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981075"/>
            <a:ext cx="8229600" cy="21605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Granuliti i Grinstoni su stijene koje izgrađuju prekambrijske kratone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Granuliti su gnajsevi nastali metamorfozom tonalita, granodiorita, granita i anortozita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Grinstoni (Greenstones = zelene stijene) su izgrađeni od nekoliko stijenskih tipova koji su međusobno oštro odijeljeni (ultrabazične stijene-komatiti, bazalti, andeziti-rioliti, sedimenti, graniti)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izmjena magmatskih stijenskih tipova unutar Grinstona ukazuje na njihov nastanak diferencijacijom iz neke prvotne bazične magme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41988" name="Picture 7" descr="Presjek kroz dva Greenstone pojasa">
            <a:extLst>
              <a:ext uri="{FF2B5EF4-FFF2-40B4-BE49-F238E27FC236}">
                <a16:creationId xmlns:a16="http://schemas.microsoft.com/office/drawing/2014/main" id="{ADB52AE9-BE2D-47F6-A137-E5287AE979C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429000"/>
            <a:ext cx="8713787" cy="2306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E65C1D7-9E65-4876-8939-8E2042533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Arhajska tektonika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B5E88A2-ED89-40B8-867B-D99693DFA1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2296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prve tektonske ploče formirale su se prije oko 3.5-4.0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arhajska tektonika bila je mnogo dinamičnija no ona današnja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zbog izrazitih konvekcijskih strujanja u plaštu formirali su se mnogobrojni srednjooceanski grebeni i zone subdukcije u kojima su nastajali granuliti i grinstoni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uz zone subdukcije nastaju tonalitni vulkanski lukovi - sa njih erodirani materijal se subducira čime nastaje dodatna kontinentalna kora vulkanskog luka - iza vulkanskog luka nastaje zalučni bazen unutar kojeg se duž rasjeda dešavaju efuzije magme na koju se zatim talože erodirani sedimenti sa vulkanskog luka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kompresijom od vulkanskog luka nastaju granuliti, a od zalučnog bazena sinklinalne forme grinstona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tijekom kompresijske faze dolazi i do prodora granita</a:t>
            </a:r>
          </a:p>
        </p:txBody>
      </p:sp>
      <p:pic>
        <p:nvPicPr>
          <p:cNvPr id="54276" name="Picture 9" descr="Model nastanka Greenstone pojasa">
            <a:extLst>
              <a:ext uri="{FF2B5EF4-FFF2-40B4-BE49-F238E27FC236}">
                <a16:creationId xmlns:a16="http://schemas.microsoft.com/office/drawing/2014/main" id="{A0C03493-17FB-4B1B-944A-7B0C76144A0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3141663"/>
            <a:ext cx="6767513" cy="3598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0BE1A36-30B7-478D-AC4F-C5B1A1886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 noProof="1">
                <a:latin typeface="Arial" charset="0"/>
              </a:rPr>
              <a:t>Arhajski Protokontinenti i Grinstoni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0F333D6-246C-4C03-B33E-32233F961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43138"/>
            <a:ext cx="8229600" cy="3130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sedimentne stijene iz vrha Grinstona ukazuje na prirodu najstarijih arhajskih kontinenata - </a:t>
            </a:r>
            <a:r>
              <a:rPr lang="hr-HR" altLang="sr-Latn-RS" sz="2000" b="1">
                <a:latin typeface="Arial" panose="020B0604020202020204" pitchFamily="34" charset="0"/>
              </a:rPr>
              <a:t>Protokontinenata</a:t>
            </a:r>
            <a:r>
              <a:rPr lang="hr-HR" altLang="sr-Latn-RS" sz="200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prisutnost valutica granita ukazuje da su prvotna arhajska kopna bila izgrađena i od granita. Također, sedimentni dijelovi Grinstona sadrže i grauvake i šejlove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unutar najstarijih arhajskih Grinstona tek se rijetko nađe plitkovodnih stijena što ukazuje da su protokontinenti bili strmih padina, malih dimenzija i neravne površine sa kojih je erodirani materijal bivao snašan u okolni dubokovodni prostor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>
                <a:latin typeface="Arial" panose="020B0604020202020204" pitchFamily="34" charset="0"/>
              </a:rPr>
              <a:t>na protokontinentima su se vrlo rijetko formirale kopnene naslage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>
            <a:extLst>
              <a:ext uri="{FF2B5EF4-FFF2-40B4-BE49-F238E27FC236}">
                <a16:creationId xmlns:a16="http://schemas.microsoft.com/office/drawing/2014/main" id="{9460536F-E438-4492-B02F-365C18A1C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1438"/>
          </a:xfrm>
        </p:spPr>
        <p:txBody>
          <a:bodyPr/>
          <a:lstStyle/>
          <a:p>
            <a:pPr eaLnBrk="1" hangingPunct="1">
              <a:defRPr/>
            </a:pPr>
            <a:endParaRPr lang="hr-HR" sz="700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B20A42FF-02A6-4205-887E-C791F6F3027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20713"/>
            <a:ext cx="4037013" cy="58324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vertikalni slijed Grinston stijenske asocijacije na području Barberton planina južnoafričkog </a:t>
            </a:r>
            <a:r>
              <a:rPr lang="hr-HR" altLang="sr-Latn-RS" sz="1600" b="1">
                <a:latin typeface="Arial" panose="020B0604020202020204" pitchFamily="34" charset="0"/>
              </a:rPr>
              <a:t>Kaapvaal kratona </a:t>
            </a:r>
            <a:r>
              <a:rPr lang="hr-HR" altLang="sr-Latn-RS" sz="1600">
                <a:latin typeface="Arial" panose="020B0604020202020204" pitchFamily="34" charset="0"/>
              </a:rPr>
              <a:t>(najstariji kraton na Zemlji)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Onverwacht grupa građena od ultrabazičnih, bazičnih i kiselih eruptiva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Fig Tree i Moodies grupa građene od dubokomorskih konglometrata, pješčenjaka i šejlova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Pongola supergrupa građena od plitkovodnih subtajdalnih i intertajdalnih sedimenata taloženih prije 3 mld.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 plitkovodnim sedimentima Pongola supergrupe slijede kopneni (riječni i jezerski) sedimenti Witwatersrand-a taloženi prije 2.8-2.5 mld. godina (bogati zlatom)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Pongola i Witwatersrand sedimenti predstavljaju najstarije pokrovne stijene na Zemlji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Grinstoni su izrazita značajka prekambrijskih terena na čitavoj Zemlji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gospodarski su vrlo važni jer su za njih vezana značajna rudna ležišta (krom, nikal, cink, bakar, srebro, zlato, mangan, barit, željezo)</a:t>
            </a:r>
          </a:p>
        </p:txBody>
      </p:sp>
      <p:pic>
        <p:nvPicPr>
          <p:cNvPr id="46084" name="Picture 9" descr="Stratigrafski stup Greenstone pojasa Barberton planina">
            <a:extLst>
              <a:ext uri="{FF2B5EF4-FFF2-40B4-BE49-F238E27FC236}">
                <a16:creationId xmlns:a16="http://schemas.microsoft.com/office/drawing/2014/main" id="{6A08B05A-43E6-4D9C-AE6B-E699E966E3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333375"/>
            <a:ext cx="3049588" cy="6335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80" name="Rectangle 8">
            <a:extLst>
              <a:ext uri="{FF2B5EF4-FFF2-40B4-BE49-F238E27FC236}">
                <a16:creationId xmlns:a16="http://schemas.microsoft.com/office/drawing/2014/main" id="{E0402EBF-7847-41F4-A6BE-F46B0AAE2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/>
              <a:t>Pongola supergrupa</a:t>
            </a:r>
          </a:p>
        </p:txBody>
      </p:sp>
      <p:pic>
        <p:nvPicPr>
          <p:cNvPr id="48131" name="Picture 7" descr="Taložni okolisi Pongola Supergrupe, Juzna Afrika">
            <a:extLst>
              <a:ext uri="{FF2B5EF4-FFF2-40B4-BE49-F238E27FC236}">
                <a16:creationId xmlns:a16="http://schemas.microsoft.com/office/drawing/2014/main" id="{15A57B2B-C990-49BB-9024-2BA01B5F23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765175"/>
            <a:ext cx="5700713" cy="590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>
            <a:extLst>
              <a:ext uri="{FF2B5EF4-FFF2-40B4-BE49-F238E27FC236}">
                <a16:creationId xmlns:a16="http://schemas.microsoft.com/office/drawing/2014/main" id="{8E13F342-153C-4D42-8C2A-BAF67A15E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>
                <a:latin typeface="Arial" charset="0"/>
              </a:rPr>
              <a:t>Rasprostranjenje južnoafričke Grinston asocijacije stijena</a:t>
            </a:r>
          </a:p>
        </p:txBody>
      </p:sp>
      <p:pic>
        <p:nvPicPr>
          <p:cNvPr id="50179" name="Picture 3" descr="imagel016">
            <a:extLst>
              <a:ext uri="{FF2B5EF4-FFF2-40B4-BE49-F238E27FC236}">
                <a16:creationId xmlns:a16="http://schemas.microsoft.com/office/drawing/2014/main" id="{2125A3B3-BB98-4430-A8FE-9CED405C5C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693738"/>
            <a:ext cx="3024187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69FD1B2E-2C88-4649-84FB-57537FD86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Fosili iz arhajskih stijena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59B3F2B3-34F4-486F-8C73-E83798DEBB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038600" cy="4525963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/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"doba Prokariota"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Stromatoliti</a:t>
            </a:r>
            <a:r>
              <a:rPr lang="hr-HR" altLang="sr-Latn-RS" sz="1600">
                <a:latin typeface="Arial" panose="020B0604020202020204" pitchFamily="34" charset="0"/>
              </a:rPr>
              <a:t> - laminirane karbonatne stijene nastale posredstvom životne djelatnosti cijanobakterija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najstariji stromatoliti nađeni su unutar naslaga tzv. Warrawoona Grupe australskog Pilbara štita - starost 3.5 milijardi godina. Naslage ove Grupe (rožnjaci) sadrže i filamente prokariotskih organizama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stromatoliti Pangola supergrupe južne Afrike - starost 3.0 milijardi godina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stromatoliti Bulawayan Grupe iz Australije - starost 2.8 milijardi godina</a:t>
            </a:r>
          </a:p>
        </p:txBody>
      </p:sp>
      <p:pic>
        <p:nvPicPr>
          <p:cNvPr id="56324" name="Picture 4" descr="imagel028">
            <a:extLst>
              <a:ext uri="{FF2B5EF4-FFF2-40B4-BE49-F238E27FC236}">
                <a16:creationId xmlns:a16="http://schemas.microsoft.com/office/drawing/2014/main" id="{08616CE4-59D5-45D1-B443-86F165E977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773238"/>
            <a:ext cx="4427537" cy="3959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71C4A983-97B0-4EF3-8B8A-29EAD39CE1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Stromatoliti</a:t>
            </a:r>
          </a:p>
        </p:txBody>
      </p:sp>
      <p:pic>
        <p:nvPicPr>
          <p:cNvPr id="58371" name="Picture 3" descr="imagel053">
            <a:extLst>
              <a:ext uri="{FF2B5EF4-FFF2-40B4-BE49-F238E27FC236}">
                <a16:creationId xmlns:a16="http://schemas.microsoft.com/office/drawing/2014/main" id="{35125F05-FCC8-4F1A-8E67-83E6F8F8B7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92150"/>
            <a:ext cx="4176712" cy="568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imagel054">
            <a:extLst>
              <a:ext uri="{FF2B5EF4-FFF2-40B4-BE49-F238E27FC236}">
                <a16:creationId xmlns:a16="http://schemas.microsoft.com/office/drawing/2014/main" id="{786C4BF5-AABC-4B6E-A83B-5C274495B8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692150"/>
            <a:ext cx="4356100" cy="5700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0FE127F0-F776-4DFA-A30F-CDCD6C81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Fosili iz </a:t>
            </a:r>
            <a:r>
              <a:rPr lang="hr-HR" sz="2400" b="1" dirty="0" err="1">
                <a:latin typeface="Arial" charset="0"/>
              </a:rPr>
              <a:t>Arhajskih</a:t>
            </a:r>
            <a:r>
              <a:rPr lang="hr-HR" sz="2400" b="1" dirty="0">
                <a:latin typeface="Arial" charset="0"/>
              </a:rPr>
              <a:t> stijena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0DFAF0BF-1B3E-413F-894B-CC0859F1AA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46063" y="2247900"/>
            <a:ext cx="4038600" cy="3413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sferični ostaci cijanobakterija (?) unutar naslaga Fig Tree Grupe Južne Afrike - </a:t>
            </a:r>
            <a:r>
              <a:rPr lang="hr-HR" sz="1800" i="1">
                <a:latin typeface="Arial" charset="0"/>
              </a:rPr>
              <a:t>Archaeosphaeroides barbertonensis</a:t>
            </a:r>
            <a:r>
              <a:rPr lang="hr-HR" sz="1800">
                <a:latin typeface="Arial" charset="0"/>
              </a:rPr>
              <a:t> - starost 3.1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Fig Tree Grupa sadrži i “kemijske fosile“ (raspršena organska materija)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iz Arhaika su poznati i pseudomorfi (stanice prožete piritom ili sideritom) i magnetobakterije (stanice prožete magnetitom)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sz="1800">
              <a:latin typeface="Arial" charset="0"/>
            </a:endParaRPr>
          </a:p>
        </p:txBody>
      </p:sp>
      <p:pic>
        <p:nvPicPr>
          <p:cNvPr id="60420" name="Picture 5" descr="imagel029">
            <a:extLst>
              <a:ext uri="{FF2B5EF4-FFF2-40B4-BE49-F238E27FC236}">
                <a16:creationId xmlns:a16="http://schemas.microsoft.com/office/drawing/2014/main" id="{A6C4AB6A-29F1-459B-A71D-87D553AB32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773238"/>
            <a:ext cx="4464050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CD105F-9DA2-491E-8DB5-2AAA0BD5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Mjesto nastanka života 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6088389-6CAB-4A22-AB54-4A8E054A28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9388" y="981075"/>
            <a:ext cx="4038600" cy="54086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Stanley Miller (1953) u laboratorijski uvjetima sintetizirao je aminokiseline (izgrađuju proteine)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U staklenoj kugli prvotna Zemaljska atmosfera – metan, amonijak, vodik i vodena para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Električna pražnjenja simuliraju udare munja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Nakon osam dana u vodi obilje aminokiselina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Hlađenjem te „organske juhe” formiraju se molekulski lanci građeni od aminokiselina nalik proteinima, jer je nastojanje da od jednostavnijih formi nastaju složenije, osnovna karakteristika kako živih, tako i neživih sustava (subatomske čestice u atome,atomi u molekule, molekule u molekulske lance…)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Aminokiseline se mogu preferirano grupirati u molekulske lance i na površinama minerala glina i pirita jer oni u svojoj građi sadrže ione metala suprotnih električnih naboja koji se međusobno privlače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Molekulski lanci se zatim počinju grupirati u mikrosfere koje zadobivaju tanku membranu kroz koju komuniciraju sa okolinom, a mogu se i dijeliti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Mikrosfere se vežu u tanke niti – filamente, kao kod modernih </a:t>
            </a:r>
            <a:r>
              <a:rPr lang="hr-HR" altLang="sr-Latn-RS" sz="1200" i="1" noProof="1">
                <a:latin typeface="Arial" panose="020B0604020202020204" pitchFamily="34" charset="0"/>
              </a:rPr>
              <a:t>Streptococcus</a:t>
            </a:r>
            <a:r>
              <a:rPr lang="hr-HR" altLang="sr-Latn-RS" sz="1200" noProof="1">
                <a:latin typeface="Arial" panose="020B0604020202020204" pitchFamily="34" charset="0"/>
              </a:rPr>
              <a:t> bakterija, te mogu gibati svoje unutrašnje dijelove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Vrlo slični molekulski lanci građeni od aminokiselina nalik proteinima, mogu se naći u blizini današnjih „crnih pušača” srednjooceanskih grebena</a:t>
            </a:r>
          </a:p>
        </p:txBody>
      </p:sp>
      <p:pic>
        <p:nvPicPr>
          <p:cNvPr id="62468" name="Rezervirano mjesto sadržaja 4">
            <a:extLst>
              <a:ext uri="{FF2B5EF4-FFF2-40B4-BE49-F238E27FC236}">
                <a16:creationId xmlns:a16="http://schemas.microsoft.com/office/drawing/2014/main" id="{DC5FB432-0CC1-44E1-BEC8-B2CAE21607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275" y="1257300"/>
            <a:ext cx="4581525" cy="4619625"/>
          </a:xfr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>
            <a:extLst>
              <a:ext uri="{FF2B5EF4-FFF2-40B4-BE49-F238E27FC236}">
                <a16:creationId xmlns:a16="http://schemas.microsoft.com/office/drawing/2014/main" id="{EEC95C6A-A43C-462F-A1FF-26D47A80F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 dirty="0">
                <a:latin typeface="Arial" charset="0"/>
              </a:rPr>
              <a:t>Mjesto nastanka života </a:t>
            </a:r>
          </a:p>
        </p:txBody>
      </p:sp>
      <p:sp>
        <p:nvSpPr>
          <p:cNvPr id="211973" name="Rectangle 5">
            <a:extLst>
              <a:ext uri="{FF2B5EF4-FFF2-40B4-BE49-F238E27FC236}">
                <a16:creationId xmlns:a16="http://schemas.microsoft.com/office/drawing/2014/main" id="{3C126956-1FA7-4A4E-B773-A2359BDA68A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814513"/>
            <a:ext cx="4038600" cy="348615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/>
              <a:t>oko vrućih </a:t>
            </a:r>
            <a:r>
              <a:rPr lang="hr-HR" sz="1600" dirty="0" err="1"/>
              <a:t>hidrotermalnih</a:t>
            </a:r>
            <a:r>
              <a:rPr lang="hr-HR" sz="1600" dirty="0"/>
              <a:t> izvora (crni dimnjaci, crni pušači) na velikim dubinama </a:t>
            </a:r>
            <a:r>
              <a:rPr lang="hr-HR" sz="1600" dirty="0" err="1"/>
              <a:t>srednjooceanskih</a:t>
            </a:r>
            <a:r>
              <a:rPr lang="hr-HR" sz="1600" dirty="0"/>
              <a:t> grebena u potpunom mraku buja život </a:t>
            </a:r>
            <a:r>
              <a:rPr lang="hr-HR" sz="1600" dirty="0" err="1"/>
              <a:t>hipertermofilnih</a:t>
            </a:r>
            <a:r>
              <a:rPr lang="hr-HR" sz="1600" dirty="0"/>
              <a:t> </a:t>
            </a:r>
            <a:r>
              <a:rPr lang="hr-HR" sz="1600" dirty="0" err="1"/>
              <a:t>kemosintetskih</a:t>
            </a:r>
            <a:r>
              <a:rPr lang="hr-HR" sz="1600" dirty="0"/>
              <a:t> mikroba (</a:t>
            </a:r>
            <a:r>
              <a:rPr lang="hr-HR" sz="1600" dirty="0" err="1"/>
              <a:t>kemosinteza</a:t>
            </a:r>
            <a:r>
              <a:rPr lang="hr-HR" sz="1600" dirty="0"/>
              <a:t> – sulfate reduciraju u vodikov sulfid koji unutar stanice reagira s kisikom te nastaje </a:t>
            </a:r>
            <a:r>
              <a:rPr lang="hr-HR" sz="1600" dirty="0" err="1"/>
              <a:t>sumporovodik</a:t>
            </a:r>
            <a:r>
              <a:rPr lang="hr-HR" sz="1600" dirty="0"/>
              <a:t>)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/>
              <a:t>ovi mikrobi predstavljaju osnovu hranidbenog lanca mnogih </a:t>
            </a:r>
            <a:r>
              <a:rPr lang="hr-HR" sz="1600" dirty="0" err="1"/>
              <a:t>invertebratnih</a:t>
            </a:r>
            <a:r>
              <a:rPr lang="hr-HR" sz="1600" dirty="0"/>
              <a:t> organizama (člankonošci, mekušci, crvi)</a:t>
            </a:r>
          </a:p>
        </p:txBody>
      </p:sp>
      <p:pic>
        <p:nvPicPr>
          <p:cNvPr id="63492" name="Picture 9" descr="smoker">
            <a:extLst>
              <a:ext uri="{FF2B5EF4-FFF2-40B4-BE49-F238E27FC236}">
                <a16:creationId xmlns:a16="http://schemas.microsoft.com/office/drawing/2014/main" id="{62FB11EE-712A-47AF-9252-6DB52C170B6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628775"/>
            <a:ext cx="4392612" cy="3873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FA416543-AF0D-42AA-B241-5972B5315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4928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Mjesto nastanka života</a:t>
            </a:r>
            <a:endParaRPr lang="en-US" sz="2400" b="1">
              <a:latin typeface="Arial" charset="0"/>
            </a:endParaRP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46498C84-8F53-4621-917C-6A0D0B27AAA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63588"/>
            <a:ext cx="8642350" cy="144145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hladna voda kroz pukotine srednjooceanskog grebena prodire u podzemlje, zagrijava se na temp. i do 1000 stupnjeva, te se obogaćuje različitim elementima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izlaskom te vode kroz crne dimnjake (temp. oko 100 stupnjeva), izlučuju se različiti elementi čijim se različitim kombinacijama formiraju aminokiseline, zatim prvotne protostanice, a daljnjim razvojem i primitivni kemosintetski mikrobi</a:t>
            </a:r>
          </a:p>
        </p:txBody>
      </p:sp>
      <p:pic>
        <p:nvPicPr>
          <p:cNvPr id="65540" name="Picture 4" descr="imagel009">
            <a:extLst>
              <a:ext uri="{FF2B5EF4-FFF2-40B4-BE49-F238E27FC236}">
                <a16:creationId xmlns:a16="http://schemas.microsoft.com/office/drawing/2014/main" id="{40DB36F0-72CA-404C-B455-5B32F3A3BEC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875" y="2541588"/>
            <a:ext cx="8351838" cy="4100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1239</TotalTime>
  <Words>1821</Words>
  <Application>Microsoft Office PowerPoint</Application>
  <PresentationFormat>Prikaz na zaslonu (4:3)</PresentationFormat>
  <Paragraphs>213</Paragraphs>
  <Slides>33</Slides>
  <Notes>25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33</vt:i4>
      </vt:variant>
    </vt:vector>
  </HeadingPairs>
  <TitlesOfParts>
    <vt:vector size="38" baseType="lpstr">
      <vt:lpstr>Arial</vt:lpstr>
      <vt:lpstr>Tahoma</vt:lpstr>
      <vt:lpstr>Times New Roman</vt:lpstr>
      <vt:lpstr>Wingdings</vt:lpstr>
      <vt:lpstr>Slit</vt:lpstr>
      <vt:lpstr>HADIJ</vt:lpstr>
      <vt:lpstr>PowerPoint prezentacija</vt:lpstr>
      <vt:lpstr>Neki autori Zemljin hadij i stariji eoarhaik prema usporedbi sa mjesečevom geološkom ljestvicom dijele na:</vt:lpstr>
      <vt:lpstr>PowerPoint prezentacija</vt:lpstr>
      <vt:lpstr>PowerPoint prezentacija</vt:lpstr>
      <vt:lpstr>PowerPoint prezentacija</vt:lpstr>
      <vt:lpstr>Nastanak atmosfere i hidrosfere</vt:lpstr>
      <vt:lpstr>Oceanska kora</vt:lpstr>
      <vt:lpstr>Kontinentalna kora</vt:lpstr>
      <vt:lpstr>Neke karakteristike prvotne oceanske i kontinentalne kore</vt:lpstr>
      <vt:lpstr>ARHAIK</vt:lpstr>
      <vt:lpstr>PowerPoint prezentacija</vt:lpstr>
      <vt:lpstr>PowerPoint prezentacija</vt:lpstr>
      <vt:lpstr>PowerPoint prezentacija</vt:lpstr>
      <vt:lpstr>Rasprostranjenost prekambrijskih stijena na Zemlji - Prekambrijske provincije Sjeverne Amerike</vt:lpstr>
      <vt:lpstr>Baltički štit</vt:lpstr>
      <vt:lpstr>Sibirski kraton</vt:lpstr>
      <vt:lpstr>Južna Amerika</vt:lpstr>
      <vt:lpstr>Afrika</vt:lpstr>
      <vt:lpstr>Indija</vt:lpstr>
      <vt:lpstr>Australija</vt:lpstr>
      <vt:lpstr>Granuliti i Grinstoni</vt:lpstr>
      <vt:lpstr>Arhajska tektonika</vt:lpstr>
      <vt:lpstr>Arhajski Protokontinenti i Grinstoni</vt:lpstr>
      <vt:lpstr>PowerPoint prezentacija</vt:lpstr>
      <vt:lpstr>Pongola supergrupa</vt:lpstr>
      <vt:lpstr>Rasprostranjenje južnoafričke Grinston asocijacije stijena</vt:lpstr>
      <vt:lpstr>Fosili iz arhajskih stijena</vt:lpstr>
      <vt:lpstr>Stromatoliti</vt:lpstr>
      <vt:lpstr>Fosili iz Arhajskih stijena</vt:lpstr>
      <vt:lpstr>Mjesto nastanka života </vt:lpstr>
      <vt:lpstr>Mjesto nastanka života </vt:lpstr>
      <vt:lpstr>Mjesto nastanka života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ARHAIK</dc:title>
  <dc:creator>Damir Buckovic, Ph.D.</dc:creator>
  <cp:lastModifiedBy>Damir Bucković</cp:lastModifiedBy>
  <cp:revision>75</cp:revision>
  <dcterms:created xsi:type="dcterms:W3CDTF">2002-10-30T08:35:02Z</dcterms:created>
  <dcterms:modified xsi:type="dcterms:W3CDTF">2025-10-28T11:05:07Z</dcterms:modified>
</cp:coreProperties>
</file>