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5"/>
  </p:notesMasterIdLst>
  <p:sldIdLst>
    <p:sldId id="358" r:id="rId2"/>
    <p:sldId id="363" r:id="rId3"/>
    <p:sldId id="359" r:id="rId4"/>
    <p:sldId id="360" r:id="rId5"/>
    <p:sldId id="361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436C3-C0D3-46EA-AD0A-3F98A851E798}" type="datetimeFigureOut">
              <a:rPr lang="hr-HR" smtClean="0"/>
              <a:pPr/>
              <a:t>11.11.2020.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21274-3E6C-436D-95F5-3779C746A9B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335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39E0A-9019-4B70-9E39-C328324EEE05}" type="slidenum">
              <a:rPr lang="hr-HR" smtClean="0"/>
              <a:pPr/>
              <a:t>13</a:t>
            </a:fld>
            <a:endParaRPr lang="hr-HR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8321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32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961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912B-9A67-45BB-B550-6169641A1A26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6E2BF-F010-4365-BA91-AC10A9586EC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slov i četiri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956B3-CCF3-44BE-890F-95608DA683C6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7637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79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190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7910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837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036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990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187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938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mpaktstrukturen.de/origi/foto4.jpg" TargetMode="External"/><Relationship Id="rId13" Type="http://schemas.openxmlformats.org/officeDocument/2006/relationships/hyperlink" Target="http://www.gpc.edu/~pgore/geology/historical_lab/sedenvirons.htm" TargetMode="External"/><Relationship Id="rId18" Type="http://schemas.openxmlformats.org/officeDocument/2006/relationships/hyperlink" Target="http://strata.geol.sc.edu/Carbonate%20Particles/pages/037-Corals-Bioclastic-Scholle-%20Photo.html" TargetMode="Externa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21" Type="http://schemas.openxmlformats.org/officeDocument/2006/relationships/hyperlink" Target="http://members.aol.com/Waucoba5/dv/keelercanyonfusulinids.htm" TargetMode="External"/><Relationship Id="rId7" Type="http://schemas.openxmlformats.org/officeDocument/2006/relationships/hyperlink" Target="http://geology.com/rocks/breccia.shtml" TargetMode="External"/><Relationship Id="rId12" Type="http://schemas.openxmlformats.org/officeDocument/2006/relationships/hyperlink" Target="http://en.wikipedia.org/wiki/Image:Glacial_till_exposed_in_roadcut-750px.jpg" TargetMode="External"/><Relationship Id="rId17" Type="http://schemas.openxmlformats.org/officeDocument/2006/relationships/hyperlink" Target="http://people.uncw.edu/dockal/gly312/" TargetMode="External"/><Relationship Id="rId25" Type="http://schemas.openxmlformats.org/officeDocument/2006/relationships/hyperlink" Target="http://www.eos.ubc.ca/courses/eosc221/sed/sili/stylo.html" TargetMode="External"/><Relationship Id="rId2" Type="http://schemas.openxmlformats.org/officeDocument/2006/relationships/audio" Target="../media/media4.m4a"/><Relationship Id="rId16" Type="http://schemas.openxmlformats.org/officeDocument/2006/relationships/hyperlink" Target="http://www.geo.utexas.edu/courses/416M" TargetMode="External"/><Relationship Id="rId20" Type="http://schemas.openxmlformats.org/officeDocument/2006/relationships/hyperlink" Target="http://sci.waikato.ac.nz/evolution/FossilCenozoic.shtml" TargetMode="External"/><Relationship Id="rId1" Type="http://schemas.microsoft.com/office/2007/relationships/media" Target="../media/media4.m4a"/><Relationship Id="rId6" Type="http://schemas.openxmlformats.org/officeDocument/2006/relationships/hyperlink" Target="http://upload.wikimedia.org/wikipedia/en/a/af/Conglomerate_core_section.jpg" TargetMode="External"/><Relationship Id="rId11" Type="http://schemas.openxmlformats.org/officeDocument/2006/relationships/hyperlink" Target="http://www.uoregon.edu/~millerm/sanddunes.html" TargetMode="External"/><Relationship Id="rId24" Type="http://schemas.openxmlformats.org/officeDocument/2006/relationships/hyperlink" Target="http://www.fotogeo-jwieczorek.ans.pl/geopetal.htm" TargetMode="External"/><Relationship Id="rId5" Type="http://schemas.openxmlformats.org/officeDocument/2006/relationships/hyperlink" Target="http://geology.about.com/od/more_sedrocks/ig/sedrocksgallery" TargetMode="External"/><Relationship Id="rId15" Type="http://schemas.openxmlformats.org/officeDocument/2006/relationships/hyperlink" Target="http://strata.geol.sc.edu/Bahamas/" TargetMode="External"/><Relationship Id="rId23" Type="http://schemas.openxmlformats.org/officeDocument/2006/relationships/hyperlink" Target="http://strata.geol.sc.edu/TepeeGallery/TepeeGallery.html" TargetMode="External"/><Relationship Id="rId10" Type="http://schemas.openxmlformats.org/officeDocument/2006/relationships/hyperlink" Target="http://www.uoregon.edu/~millerm/braided.html" TargetMode="External"/><Relationship Id="rId19" Type="http://schemas.openxmlformats.org/officeDocument/2006/relationships/hyperlink" Target="http://www.antarctica.ac.uk/bas_research/data/access/fossildatabase/" TargetMode="External"/><Relationship Id="rId4" Type="http://schemas.openxmlformats.org/officeDocument/2006/relationships/hyperlink" Target="http://www.geolsoc.org.uk/gsl/site/GSL/lang/en/page3568.html" TargetMode="External"/><Relationship Id="rId9" Type="http://schemas.openxmlformats.org/officeDocument/2006/relationships/hyperlink" Target="http://withfriendship.com/user/cyborg/shale.php" TargetMode="External"/><Relationship Id="rId14" Type="http://schemas.openxmlformats.org/officeDocument/2006/relationships/hyperlink" Target="http://plaza.snu.ac.kr/~lee2602/atlas2/nonsk.html" TargetMode="External"/><Relationship Id="rId22" Type="http://schemas.openxmlformats.org/officeDocument/2006/relationships/hyperlink" Target="http://en.wikipedia.org/wiki/Image:Stromatolites_in_Sharkbay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F:\NASTAVA\PETROLOGIJA- OKOLIŠTARCI\2010-11\Tragovi utiskivanja- Argentina.JPG"/>
          <p:cNvPicPr>
            <a:picLocks noChangeAspect="1" noChangeArrowheads="1"/>
          </p:cNvPicPr>
          <p:nvPr/>
        </p:nvPicPr>
        <p:blipFill>
          <a:blip r:embed="rId4" cstate="print"/>
          <a:srcRect t="41742"/>
          <a:stretch>
            <a:fillRect/>
          </a:stretch>
        </p:blipFill>
        <p:spPr bwMode="auto">
          <a:xfrm>
            <a:off x="0" y="2781300"/>
            <a:ext cx="9144000" cy="40767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556791"/>
            <a:ext cx="8424862" cy="975271"/>
          </a:xfr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sz="4400" dirty="0" smtClean="0">
                <a:solidFill>
                  <a:schemeClr val="bg1"/>
                </a:solidFill>
              </a:rPr>
              <a:t>SEDIMENATNE STIJENE</a:t>
            </a:r>
            <a:endParaRPr lang="en-US" sz="4400" dirty="0" smtClean="0">
              <a:solidFill>
                <a:schemeClr val="bg1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712" y="2852936"/>
            <a:ext cx="5256584" cy="575692"/>
          </a:xfrm>
          <a:solidFill>
            <a:schemeClr val="tx1">
              <a:lumMod val="95000"/>
            </a:schemeClr>
          </a:solidFill>
          <a:ln w="1905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hr-HR" sz="2400" b="1" dirty="0">
                <a:solidFill>
                  <a:schemeClr val="bg2"/>
                </a:solidFill>
                <a:latin typeface="Calibri" pitchFamily="34" charset="0"/>
              </a:rPr>
              <a:t>P</a:t>
            </a:r>
            <a:r>
              <a:rPr lang="hr-HR" sz="2400" b="1" dirty="0" smtClean="0">
                <a:solidFill>
                  <a:schemeClr val="bg2"/>
                </a:solidFill>
                <a:effectLst/>
                <a:latin typeface="Calibri" pitchFamily="34" charset="0"/>
              </a:rPr>
              <a:t>rof. dr. sc. Marijan Kovačić</a:t>
            </a:r>
            <a:endParaRPr lang="en-US" sz="2400" b="1" dirty="0" smtClean="0">
              <a:solidFill>
                <a:schemeClr val="bg2"/>
              </a:solidFill>
              <a:effectLst/>
              <a:latin typeface="Calibri" pitchFamily="34" charset="0"/>
            </a:endParaRPr>
          </a:p>
        </p:txBody>
      </p:sp>
      <p:pic>
        <p:nvPicPr>
          <p:cNvPr id="4101" name="Picture 3" descr="F:\pmflogo-bo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0550" y="115888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115888"/>
            <a:ext cx="693738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13280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F:\INSTITUT\OGK\KVARTAR HVARA\Stup Sv. Mihovil 2\Fotke\din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2276475"/>
            <a:ext cx="4341812" cy="3024188"/>
          </a:xfrm>
          <a:noFill/>
          <a:ln w="19050">
            <a:solidFill>
              <a:schemeClr val="tx1"/>
            </a:solidFill>
          </a:ln>
        </p:spPr>
      </p:pic>
      <p:pic>
        <p:nvPicPr>
          <p:cNvPr id="13315" name="Picture 2" descr="F:\INSTITUT\OGK\KVARTAR MLJETA\Dine Mljet 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2276475"/>
            <a:ext cx="4164012" cy="3052763"/>
          </a:xfrm>
          <a:noFill/>
          <a:ln w="19050">
            <a:solidFill>
              <a:schemeClr val="tx1"/>
            </a:solidFill>
          </a:ln>
        </p:spPr>
      </p:pic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827088" y="5445125"/>
            <a:ext cx="8135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Dijelom litificirane pješčane dine iz pleistocenskih naslaga otoka Hvara (A) i Mljeta (B).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643438" y="2276475"/>
            <a:ext cx="314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9388" y="2276475"/>
            <a:ext cx="336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7596188" y="5229225"/>
            <a:ext cx="1152525" cy="7143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320" name="Pravokutnik 7"/>
          <p:cNvSpPr>
            <a:spLocks noChangeArrowheads="1"/>
          </p:cNvSpPr>
          <p:nvPr/>
        </p:nvSpPr>
        <p:spPr bwMode="auto">
          <a:xfrm>
            <a:off x="7956550" y="5013325"/>
            <a:ext cx="563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200" b="1" i="1" dirty="0">
                <a:solidFill>
                  <a:schemeClr val="bg1"/>
                </a:solidFill>
                <a:latin typeface="Calibri" pitchFamily="34" charset="0"/>
              </a:rPr>
              <a:t>50 cm</a:t>
            </a:r>
            <a:endParaRPr lang="hr-HR" sz="1200" b="1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5031" y="1334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196975"/>
            <a:ext cx="8569325" cy="51847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2000" b="1" i="1" dirty="0" smtClean="0"/>
              <a:t>Ekonomska važnost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/>
              <a:t>izvor mineralnih sirovina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fosilna goriva (nafta, ugljen, plin)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rude Al, Fe, Mn, Cu, U, Mg većinom su sedimentnog podrijetla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sekundarna ležišta dragog kamenja, Au, Ag (u naplavinama)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građevinska industrija (cement, keramika, opekarska industrija, tehnički i arhitektonski građevni kamen)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4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2000" b="1" i="1" dirty="0" smtClean="0"/>
              <a:t>Proučavanje geološke prošlosti Zemlje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/>
              <a:t>razvoj života na Zemlji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/>
              <a:t>starost Zemlje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/>
              <a:t>paleoklimatologija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/>
              <a:t>paleogeografija</a:t>
            </a: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3203848" y="332656"/>
            <a:ext cx="2736304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ZNAČAJ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332" y="1156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7289" y="260648"/>
            <a:ext cx="3635127" cy="288925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hr-HR" sz="2000" b="1" i="1" u="sng" dirty="0">
                <a:latin typeface="+mn-lt"/>
              </a:rPr>
              <a:t>R</a:t>
            </a:r>
            <a:r>
              <a:rPr lang="hr-HR" sz="2000" b="1" i="1" u="sng" dirty="0" smtClean="0">
                <a:latin typeface="+mn-lt"/>
              </a:rPr>
              <a:t>azvoj života i starost Zemlje</a:t>
            </a:r>
            <a:endParaRPr lang="en-US" sz="2000" b="1" i="1" u="sng" dirty="0" smtClean="0">
              <a:latin typeface="+mn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4292600"/>
            <a:ext cx="4464050" cy="360363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1400" b="1" i="1" dirty="0" smtClean="0">
                <a:latin typeface="Calibri" pitchFamily="34" charset="0"/>
              </a:rPr>
              <a:t>Život na koraljnom grebenu u tropskim morima.</a:t>
            </a:r>
            <a:endParaRPr lang="en-US" sz="1400" b="1" dirty="0" smtClean="0">
              <a:latin typeface="Calibri" pitchFamily="34" charset="0"/>
            </a:endParaRPr>
          </a:p>
        </p:txBody>
      </p:sp>
      <p:pic>
        <p:nvPicPr>
          <p:cNvPr id="15364" name="Picture 4" descr="Slika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117982" y="469150"/>
            <a:ext cx="3558473" cy="4691120"/>
          </a:xfrm>
          <a:ln w="19050">
            <a:solidFill>
              <a:schemeClr val="tx1"/>
            </a:solidFill>
          </a:ln>
        </p:spPr>
      </p:pic>
      <p:pic>
        <p:nvPicPr>
          <p:cNvPr id="15365" name="Picture 5" descr="0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l="1477" t="1477" r="1477" b="1477"/>
          <a:stretch>
            <a:fillRect/>
          </a:stretch>
        </p:blipFill>
        <p:spPr>
          <a:xfrm>
            <a:off x="323850" y="1465263"/>
            <a:ext cx="4103688" cy="2736850"/>
          </a:xfrm>
          <a:noFill/>
          <a:ln w="19050">
            <a:solidFill>
              <a:schemeClr val="tx1"/>
            </a:solidFill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4534503" y="5229200"/>
            <a:ext cx="46085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r-HR" sz="1400" b="1" i="1" dirty="0">
                <a:latin typeface="Calibri" pitchFamily="34" charset="0"/>
              </a:rPr>
              <a:t>Napušteni kamenolom </a:t>
            </a:r>
            <a:r>
              <a:rPr lang="hr-HR" sz="1400" b="1" i="1" dirty="0" err="1">
                <a:latin typeface="Calibri" pitchFamily="34" charset="0"/>
              </a:rPr>
              <a:t>Leitha</a:t>
            </a:r>
            <a:r>
              <a:rPr lang="hr-HR" sz="1400" b="1" i="1" dirty="0">
                <a:latin typeface="Calibri" pitchFamily="34" charset="0"/>
              </a:rPr>
              <a:t> vapnenca </a:t>
            </a:r>
            <a:r>
              <a:rPr lang="hr-HR" sz="1400" b="1" i="1" dirty="0" err="1">
                <a:latin typeface="Calibri" pitchFamily="34" charset="0"/>
              </a:rPr>
              <a:t>Fenk</a:t>
            </a:r>
            <a:r>
              <a:rPr lang="hr-HR" sz="1400" b="1" i="1" dirty="0">
                <a:latin typeface="Calibri" pitchFamily="34" charset="0"/>
              </a:rPr>
              <a:t>, </a:t>
            </a:r>
            <a:r>
              <a:rPr lang="hr-HR" sz="1400" b="1" i="1" dirty="0" err="1">
                <a:latin typeface="Calibri" pitchFamily="34" charset="0"/>
              </a:rPr>
              <a:t>Grosshoeflein</a:t>
            </a:r>
            <a:r>
              <a:rPr lang="hr-HR" sz="1400" b="1" i="1" dirty="0">
                <a:latin typeface="Calibri" pitchFamily="34" charset="0"/>
              </a:rPr>
              <a:t>, Austrija (A). Vapnenac je najvećim dijelom izgrađen od fosilnih ostataka crvenih algi i koralja koji ukazuju na badensku starost (14 </a:t>
            </a:r>
            <a:r>
              <a:rPr lang="hr-HR" sz="1400" b="1" i="1" dirty="0" err="1">
                <a:latin typeface="Calibri" pitchFamily="34" charset="0"/>
              </a:rPr>
              <a:t>my</a:t>
            </a:r>
            <a:r>
              <a:rPr lang="hr-HR" sz="1400" b="1" i="1" dirty="0">
                <a:latin typeface="Calibri" pitchFamily="34" charset="0"/>
              </a:rPr>
              <a:t>) i plitkovodni marinski okoliš taloženja (B).</a:t>
            </a:r>
          </a:p>
        </p:txBody>
      </p:sp>
      <p:sp>
        <p:nvSpPr>
          <p:cNvPr id="7" name="Pravokutnik 6"/>
          <p:cNvSpPr/>
          <p:nvPr/>
        </p:nvSpPr>
        <p:spPr>
          <a:xfrm>
            <a:off x="3329140" y="3861048"/>
            <a:ext cx="993028" cy="2769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5652" y="16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536" y="764704"/>
            <a:ext cx="2232248" cy="41885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paleoklimatologija</a:t>
            </a:r>
            <a:endParaRPr lang="en-US" sz="1800" b="1" dirty="0" smtClean="0">
              <a:latin typeface="Garamond" pitchFamily="18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5805488"/>
            <a:ext cx="8497888" cy="647700"/>
          </a:xfrm>
        </p:spPr>
        <p:txBody>
          <a:bodyPr>
            <a:normAutofit/>
          </a:bodyPr>
          <a:lstStyle/>
          <a:p>
            <a:pPr lvl="1" algn="ctr" eaLnBrk="1" hangingPunct="1">
              <a:buFont typeface="Wingdings" pitchFamily="2" charset="2"/>
              <a:buNone/>
              <a:defRPr/>
            </a:pPr>
            <a:r>
              <a:rPr lang="hr-HR" sz="1400" b="1" i="1" dirty="0" smtClean="0">
                <a:latin typeface="Calibri" pitchFamily="34" charset="0"/>
              </a:rPr>
              <a:t>Ledenjački sedimenti stari 300 </a:t>
            </a:r>
            <a:r>
              <a:rPr lang="hr-HR" sz="1400" b="1" i="1" dirty="0" err="1" smtClean="0">
                <a:latin typeface="Calibri" pitchFamily="34" charset="0"/>
              </a:rPr>
              <a:t>my</a:t>
            </a:r>
            <a:r>
              <a:rPr lang="hr-HR" sz="1400" b="1" i="1" dirty="0" smtClean="0">
                <a:latin typeface="Calibri" pitchFamily="34" charset="0"/>
              </a:rPr>
              <a:t> koji ukazuju na klimatske promjene tijekom razvoja Zemlje! </a:t>
            </a:r>
          </a:p>
        </p:txBody>
      </p:sp>
      <p:pic>
        <p:nvPicPr>
          <p:cNvPr id="16388" name="Picture 3" descr="Slika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5650" y="1557338"/>
            <a:ext cx="7561263" cy="4194175"/>
          </a:xfrm>
          <a:ln w="12700">
            <a:solidFill>
              <a:schemeClr val="tx1"/>
            </a:solidFill>
          </a:ln>
        </p:spPr>
      </p:pic>
      <p:sp>
        <p:nvSpPr>
          <p:cNvPr id="5" name="Pravokutnik 4"/>
          <p:cNvSpPr/>
          <p:nvPr/>
        </p:nvSpPr>
        <p:spPr>
          <a:xfrm>
            <a:off x="7236296" y="5373216"/>
            <a:ext cx="1025525" cy="277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781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2601913" cy="41751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paleogeografija</a:t>
            </a:r>
            <a:endParaRPr lang="en-US" sz="1800" b="1" dirty="0" smtClean="0">
              <a:latin typeface="Garamond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941888"/>
            <a:ext cx="3851275" cy="6477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400" b="1" i="1" dirty="0" smtClean="0">
                <a:latin typeface="Calibri" pitchFamily="34" charset="0"/>
              </a:rPr>
              <a:t>Prianjanje obalnih linija Afrike i Južne Amerike (slučajnost ili ?). </a:t>
            </a:r>
          </a:p>
        </p:txBody>
      </p:sp>
      <p:pic>
        <p:nvPicPr>
          <p:cNvPr id="17412" name="Picture 4" descr="Amerika-Afrik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>
          <a:xfrm>
            <a:off x="272863" y="1196752"/>
            <a:ext cx="3378387" cy="3600673"/>
          </a:xfrm>
        </p:spPr>
      </p:pic>
      <p:pic>
        <p:nvPicPr>
          <p:cNvPr id="17413" name="Picture 5" descr="Slika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>
          <a:xfrm>
            <a:off x="4067175" y="1125538"/>
            <a:ext cx="4752975" cy="3702050"/>
          </a:xfrm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140200" y="4941888"/>
            <a:ext cx="4643438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r-HR" sz="1400" b="1" i="1" dirty="0">
                <a:latin typeface="Calibri" pitchFamily="34" charset="0"/>
              </a:rPr>
              <a:t>Geografska distribucija fosilnih ostataka biljaka i životinja koja pokazuje da je prije </a:t>
            </a:r>
            <a:r>
              <a:rPr lang="hr-HR" sz="1400" b="1" i="1" dirty="0" err="1">
                <a:latin typeface="Calibri" pitchFamily="34" charset="0"/>
              </a:rPr>
              <a:t>cca</a:t>
            </a:r>
            <a:r>
              <a:rPr lang="hr-HR" sz="1400" b="1" i="1" dirty="0">
                <a:latin typeface="Calibri" pitchFamily="34" charset="0"/>
              </a:rPr>
              <a:t> </a:t>
            </a:r>
            <a:r>
              <a:rPr lang="hr-HR" sz="1400" b="1" i="1" dirty="0" smtClean="0">
                <a:latin typeface="Calibri" pitchFamily="34" charset="0"/>
              </a:rPr>
              <a:t>200 </a:t>
            </a:r>
            <a:r>
              <a:rPr lang="hr-HR" sz="1400" b="1" i="1" dirty="0" err="1">
                <a:latin typeface="Calibri" pitchFamily="34" charset="0"/>
              </a:rPr>
              <a:t>my</a:t>
            </a:r>
            <a:r>
              <a:rPr lang="hr-HR" sz="1400" b="1" i="1" dirty="0">
                <a:latin typeface="Calibri" pitchFamily="34" charset="0"/>
              </a:rPr>
              <a:t> godina egzistirao jedinstveni kontinent (</a:t>
            </a:r>
            <a:r>
              <a:rPr lang="hr-HR" sz="1400" b="1" i="1" dirty="0" err="1">
                <a:latin typeface="Calibri" pitchFamily="34" charset="0"/>
              </a:rPr>
              <a:t>Pangea</a:t>
            </a:r>
            <a:r>
              <a:rPr lang="hr-HR" sz="1400" b="1" i="1" dirty="0">
                <a:latin typeface="Calibri" pitchFamily="34" charset="0"/>
              </a:rPr>
              <a:t>). 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323528" y="4437112"/>
            <a:ext cx="1025525" cy="277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7740352" y="4509120"/>
            <a:ext cx="1025525" cy="277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114" y="2047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507412" cy="6048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/>
              <a:t>na osnovi dominirajućeg (ih) procesa uobičajene vrste sedimenata i sedimentnih stijena mogu biti podijeljene u četiri široke grupe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95288" y="4724400"/>
            <a:ext cx="8507412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1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hr-HR" b="1" dirty="0"/>
              <a:t>svaka od navedene četiri osnovne grupe dijeli se dalje na manje grupe, uglavnom na osnovi sastava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hr-HR" b="1" dirty="0"/>
          </a:p>
          <a:p>
            <a:pPr marL="2857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hr-HR" b="1" dirty="0"/>
              <a:t>mnoge vrste stijena postupno, preko miješanih stijena, prelaze u druge vrste stijena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857500" y="3841979"/>
            <a:ext cx="37278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Glavne grupe </a:t>
            </a:r>
            <a:r>
              <a:rPr lang="hr-HR" sz="1400" b="1" i="1" dirty="0" smtClean="0">
                <a:latin typeface="Calibri" pitchFamily="34" charset="0"/>
              </a:rPr>
              <a:t>sedimenata i sedimentnih </a:t>
            </a:r>
            <a:r>
              <a:rPr lang="hr-HR" sz="1400" b="1" i="1" dirty="0">
                <a:latin typeface="Calibri" pitchFamily="34" charset="0"/>
              </a:rPr>
              <a:t>stijena.</a:t>
            </a:r>
            <a:endParaRPr lang="en-US" sz="1400" b="1" i="1" dirty="0">
              <a:latin typeface="Calibri" pitchFamily="34" charset="0"/>
            </a:endParaRPr>
          </a:p>
        </p:txBody>
      </p:sp>
      <p:graphicFrame>
        <p:nvGraphicFramePr>
          <p:cNvPr id="7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738115"/>
              </p:ext>
            </p:extLst>
          </p:nvPr>
        </p:nvGraphicFramePr>
        <p:xfrm>
          <a:off x="616744" y="2131695"/>
          <a:ext cx="8064500" cy="1601718"/>
        </p:xfrm>
        <a:graphic>
          <a:graphicData uri="http://schemas.openxmlformats.org/drawingml/2006/table">
            <a:tbl>
              <a:tblPr/>
              <a:tblGrid>
                <a:gridCol w="930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049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15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GRUPA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SILICIKLASTIČNI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SEDIMENTI I SED.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STIJENE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BIOGENI, BIOKEMIJSKI I ORGANSKI SEDIMENTI I SED. STIJENE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KEMIJSKI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SEDIMENTI I SED. STIJENE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VULKANO-KLASTIČNI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SEDIMENTI I SED. STIJENE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0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PRIMJERI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šljunak, konglomerat, pijesak, pješčenjak,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silt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glina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vapnenac, dolomit, rožnjak, ugljen, naftni </a:t>
                      </a:r>
                      <a:r>
                        <a:rPr kumimoji="0" lang="hr-H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šejlovi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gips, </a:t>
                      </a:r>
                      <a:r>
                        <a:rPr kumimoji="0" lang="hr-H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halit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željezovite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sed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stijene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vulkanski pepeo,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tuf, </a:t>
                      </a:r>
                      <a:r>
                        <a:rPr kumimoji="0" lang="hr-H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ignimbrit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2123728" y="260648"/>
            <a:ext cx="5616624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OSNOVNE</a:t>
            </a:r>
            <a:r>
              <a:rPr kumimoji="0" lang="hr-HR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GRUPA SEDIMENATA I SEDIMENTNIH STIJENA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9493" y="655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F:\NASTAVA\GEOLOZI\PETROLOGIJA SEDIMENTATA\2010-11\Krupnozrnati klasti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700808"/>
            <a:ext cx="5997575" cy="4981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2771800" y="1772816"/>
            <a:ext cx="350837" cy="396875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5940152" y="1772816"/>
            <a:ext cx="314510" cy="369332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2107" name="Rectangle 11"/>
          <p:cNvSpPr>
            <a:spLocks noChangeArrowheads="1"/>
          </p:cNvSpPr>
          <p:nvPr/>
        </p:nvSpPr>
        <p:spPr bwMode="auto">
          <a:xfrm>
            <a:off x="5940152" y="4437112"/>
            <a:ext cx="330540" cy="369332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2771800" y="4437112"/>
            <a:ext cx="304892" cy="369332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4" name="Rectangle 26"/>
          <p:cNvSpPr>
            <a:spLocks noChangeArrowheads="1"/>
          </p:cNvSpPr>
          <p:nvPr/>
        </p:nvSpPr>
        <p:spPr bwMode="auto">
          <a:xfrm>
            <a:off x="395536" y="5805488"/>
            <a:ext cx="20799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Krupnozrnati klastični</a:t>
            </a:r>
          </a:p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sedimenti (A, B) i </a:t>
            </a:r>
          </a:p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sedimentne stijene (C, D).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716016" y="1772816"/>
            <a:ext cx="812800" cy="338137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šljunak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7812360" y="1772816"/>
            <a:ext cx="846137" cy="338137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drobina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4283968" y="4437112"/>
            <a:ext cx="1280030" cy="338554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konglomerat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8028384" y="4437112"/>
            <a:ext cx="659155" cy="338554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breča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764704"/>
            <a:ext cx="91455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b="1" kern="0" dirty="0"/>
              <a:t>još se nazivaju terigeni ili epiklastični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900" b="1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b="1" kern="0" dirty="0"/>
              <a:t>sastoje se od fragmenata (klasta) starijih stijena, transportiranih i istaloženi fizičkim procesima</a:t>
            </a:r>
          </a:p>
        </p:txBody>
      </p:sp>
      <p:sp>
        <p:nvSpPr>
          <p:cNvPr id="18" name="Rectangle 2"/>
          <p:cNvSpPr txBox="1">
            <a:spLocks noRot="1" noChangeArrowheads="1"/>
          </p:cNvSpPr>
          <p:nvPr/>
        </p:nvSpPr>
        <p:spPr>
          <a:xfrm>
            <a:off x="340388" y="188640"/>
            <a:ext cx="5472608" cy="43204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solidFill>
                  <a:schemeClr val="bg1"/>
                </a:solidFill>
                <a:ea typeface="+mj-ea"/>
                <a:cs typeface="+mj-cs"/>
              </a:rPr>
              <a:t>siliciklastični sedimenti i sedimentne stijene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7367" y="8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ChangeArrowheads="1"/>
          </p:cNvSpPr>
          <p:nvPr/>
        </p:nvSpPr>
        <p:spPr bwMode="auto">
          <a:xfrm>
            <a:off x="827088" y="6308725"/>
            <a:ext cx="7632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Srednjezrnati klastični sedimenti ( A, C – pijesak)  i sedimentne stijene (B, D – pješčenjak).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26627" name="Picture 11" descr="F:\NASTAVA\GEOLOZI\PETROLOGIJA SEDIMENTATA\2010-11\Srednjezrnasti klasti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04813"/>
            <a:ext cx="7567613" cy="576738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827584" y="476672"/>
            <a:ext cx="340158" cy="40011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27584" y="3501008"/>
            <a:ext cx="357188" cy="40005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en-US" sz="2000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788024" y="476672"/>
            <a:ext cx="357187" cy="40005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en-US" sz="2000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788024" y="3501008"/>
            <a:ext cx="384175" cy="40005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sz="2000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1835150" y="6308725"/>
            <a:ext cx="5841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Sitnozrnati klastični sedimenti (pelitni sedimenti) (A, B – siltovi  C,D – gline). 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755650" y="3357563"/>
            <a:ext cx="357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en-US" sz="2000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2" name="Picture 11" descr="F:\NASTAVA\GEOLOZI\PETROLOGIJA SEDIMENTATA\2010-11\Sitnozrnasti sedimen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04813"/>
            <a:ext cx="8286750" cy="576738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83568" y="476672"/>
            <a:ext cx="336550" cy="36830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11560" y="3501008"/>
            <a:ext cx="341313" cy="36830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932040" y="476672"/>
            <a:ext cx="342900" cy="36830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932040" y="3573016"/>
            <a:ext cx="366712" cy="369888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2818" y="246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12" descr="F:\NASTAVA\GEOLOZI\PETROLOGIJA SEDIMENTATA\2010-11\Vapnenci i dolomi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908050"/>
            <a:ext cx="7577137" cy="575468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4716016" y="980728"/>
            <a:ext cx="1003300" cy="3381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600" b="1" i="1" dirty="0">
                <a:solidFill>
                  <a:schemeClr val="bg2"/>
                </a:solidFill>
              </a:rPr>
              <a:t>vapnenac</a:t>
            </a:r>
            <a:endParaRPr lang="en-US" sz="1600" b="1" i="1" dirty="0">
              <a:solidFill>
                <a:schemeClr val="bg2"/>
              </a:solidFill>
            </a:endParaRP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755576" y="980728"/>
            <a:ext cx="1003300" cy="3381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600" b="1" i="1" dirty="0">
                <a:solidFill>
                  <a:schemeClr val="bg2"/>
                </a:solidFill>
              </a:rPr>
              <a:t>vapnenac</a:t>
            </a:r>
            <a:endParaRPr lang="en-US" sz="1600" b="1" i="1" dirty="0">
              <a:solidFill>
                <a:schemeClr val="bg2"/>
              </a:solidFill>
            </a:endParaRP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755576" y="4005064"/>
            <a:ext cx="860425" cy="3381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600" b="1" i="1" dirty="0">
                <a:solidFill>
                  <a:schemeClr val="bg2"/>
                </a:solidFill>
              </a:rPr>
              <a:t>dolomit</a:t>
            </a:r>
            <a:endParaRPr lang="en-US" sz="1600" b="1" i="1" dirty="0">
              <a:solidFill>
                <a:schemeClr val="bg2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716016" y="4005064"/>
            <a:ext cx="862012" cy="3381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600" b="1" i="1" dirty="0">
                <a:solidFill>
                  <a:schemeClr val="bg2"/>
                </a:solidFill>
              </a:rPr>
              <a:t>dolomit</a:t>
            </a:r>
            <a:endParaRPr lang="en-US" sz="1600" b="1" i="1" dirty="0">
              <a:solidFill>
                <a:schemeClr val="bg2"/>
              </a:solidFill>
            </a:endParaRP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225000" y="188640"/>
            <a:ext cx="5472608" cy="43204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biogene, biokemijske i organske sedimentne stijene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43808" y="1518937"/>
            <a:ext cx="3456384" cy="795789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I UVOD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uglj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3691" r="3691"/>
          <a:stretch>
            <a:fillRect/>
          </a:stretch>
        </p:blipFill>
        <p:spPr>
          <a:xfrm>
            <a:off x="1979613" y="1484313"/>
            <a:ext cx="5400675" cy="4148137"/>
          </a:xfrm>
          <a:ln w="12700">
            <a:solidFill>
              <a:schemeClr val="tx1"/>
            </a:solidFill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6588224" y="1556792"/>
            <a:ext cx="722313" cy="339725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600" b="1" i="1" dirty="0">
                <a:solidFill>
                  <a:schemeClr val="bg2"/>
                </a:solidFill>
              </a:rPr>
              <a:t>ugljen</a:t>
            </a:r>
            <a:endParaRPr lang="en-US" sz="1600" b="1" i="1" dirty="0">
              <a:solidFill>
                <a:schemeClr val="bg2"/>
              </a:solidFill>
            </a:endParaRPr>
          </a:p>
        </p:txBody>
      </p:sp>
      <p:sp>
        <p:nvSpPr>
          <p:cNvPr id="29700" name="AutoShape 3" descr="showimage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29701" name="AutoShape 4" descr="showimag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29702" name="Picture 6" descr="F:\NASTAVA\GEOLOZI\PETROLOGIJA SEDIMENTATA\2010-11\Mjerilo 5 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5373688"/>
            <a:ext cx="9080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1071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P1010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15193" t="12529" r="6511" b="3133"/>
          <a:stretch>
            <a:fillRect/>
          </a:stretch>
        </p:blipFill>
        <p:spPr>
          <a:xfrm>
            <a:off x="323850" y="2185988"/>
            <a:ext cx="4248150" cy="3170237"/>
          </a:xfrm>
          <a:noFill/>
          <a:ln w="12700">
            <a:solidFill>
              <a:schemeClr val="tx1"/>
            </a:solidFill>
          </a:ln>
        </p:spPr>
      </p:pic>
      <p:pic>
        <p:nvPicPr>
          <p:cNvPr id="30724" name="Picture 9" descr="PA120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r="1959"/>
          <a:stretch>
            <a:fillRect/>
          </a:stretch>
        </p:blipFill>
        <p:spPr>
          <a:xfrm>
            <a:off x="4787900" y="2179638"/>
            <a:ext cx="4176713" cy="3197225"/>
          </a:xfrm>
          <a:ln w="12700">
            <a:solidFill>
              <a:schemeClr val="tx1"/>
            </a:solidFill>
          </a:ln>
        </p:spPr>
      </p:pic>
      <p:sp>
        <p:nvSpPr>
          <p:cNvPr id="30725" name="AutoShape 3" descr="Image:ImgSalt.jpg"/>
          <p:cNvSpPr>
            <a:spLocks noChangeAspect="1" noChangeArrowheads="1"/>
          </p:cNvSpPr>
          <p:nvPr/>
        </p:nvSpPr>
        <p:spPr bwMode="auto">
          <a:xfrm>
            <a:off x="155575" y="460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30726" name="AutoShape 4" descr="Image:ImgSalt.jpg"/>
          <p:cNvSpPr>
            <a:spLocks noChangeAspect="1" noChangeArrowheads="1"/>
          </p:cNvSpPr>
          <p:nvPr/>
        </p:nvSpPr>
        <p:spPr bwMode="auto">
          <a:xfrm>
            <a:off x="155575" y="460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30727" name="AutoShape 5" descr="Image:ImgSalt.jpg"/>
          <p:cNvSpPr>
            <a:spLocks noChangeAspect="1" noChangeArrowheads="1"/>
          </p:cNvSpPr>
          <p:nvPr/>
        </p:nvSpPr>
        <p:spPr bwMode="auto">
          <a:xfrm>
            <a:off x="155575" y="460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30728" name="AutoShape 6" descr="ImgSalt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923928" y="2204864"/>
            <a:ext cx="577979" cy="338554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gips 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316913" y="2205038"/>
            <a:ext cx="577979" cy="338554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gips 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ctangle 2"/>
          <p:cNvSpPr txBox="1">
            <a:spLocks noRot="1" noChangeArrowheads="1"/>
          </p:cNvSpPr>
          <p:nvPr/>
        </p:nvSpPr>
        <p:spPr>
          <a:xfrm>
            <a:off x="302053" y="350838"/>
            <a:ext cx="5472608" cy="43204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kemijski sedimenti i sedimentne stijene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3334" y="460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9" descr="S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557338"/>
            <a:ext cx="3763962" cy="3770312"/>
          </a:xfrm>
          <a:noFill/>
          <a:ln w="12700">
            <a:solidFill>
              <a:schemeClr val="tx1"/>
            </a:solidFill>
          </a:ln>
        </p:spPr>
      </p:pic>
      <p:pic>
        <p:nvPicPr>
          <p:cNvPr id="31749" name="Picture 15" descr="plovuča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00563" y="1560513"/>
            <a:ext cx="4176712" cy="3768725"/>
          </a:xfrm>
          <a:ln w="12700">
            <a:solidFill>
              <a:schemeClr val="tx1"/>
            </a:solidFill>
          </a:ln>
        </p:spPr>
      </p:pic>
      <p:sp>
        <p:nvSpPr>
          <p:cNvPr id="86029" name="Rectangle 13"/>
          <p:cNvSpPr>
            <a:spLocks noChangeArrowheads="1"/>
          </p:cNvSpPr>
          <p:nvPr/>
        </p:nvSpPr>
        <p:spPr bwMode="auto">
          <a:xfrm>
            <a:off x="7524328" y="1628800"/>
            <a:ext cx="1079500" cy="33655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plovučac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491880" y="1628800"/>
            <a:ext cx="719137" cy="33655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tuf                  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323528" y="260648"/>
            <a:ext cx="5472608" cy="43204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solidFill>
                  <a:schemeClr val="bg1"/>
                </a:solidFill>
                <a:ea typeface="+mj-ea"/>
                <a:cs typeface="+mj-cs"/>
              </a:rPr>
              <a:t>vulkanoklastični sedimenti i sedimentne stijene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3828" y="16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4211638" y="6519863"/>
            <a:ext cx="6412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 b="1" i="1" dirty="0" smtClean="0">
                <a:latin typeface="Calibri" pitchFamily="34" charset="0"/>
              </a:rPr>
              <a:t>Lapor.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32773" name="Picture 8" descr="F:\NASTAVA\GEOLOZI\PETROLOGIJA SEDIMENTATA\2010-11\Hibridni sedimen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908050"/>
            <a:ext cx="7291388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51520" y="188640"/>
            <a:ext cx="5472608" cy="43204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solidFill>
                  <a:schemeClr val="bg1"/>
                </a:solidFill>
                <a:ea typeface="+mj-ea"/>
                <a:cs typeface="+mj-cs"/>
              </a:rPr>
              <a:t>miješani (hibridni) sedimenti i sedimentne stijene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354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8313" y="1556792"/>
            <a:ext cx="8229600" cy="479638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hr-HR" sz="1800" b="1" dirty="0" smtClean="0"/>
              <a:t>I.  Uvod</a:t>
            </a:r>
            <a:r>
              <a:rPr lang="hr-HR" sz="1800" b="1" dirty="0"/>
              <a:t>. Procesi postanka sedimenata i sedimentnih </a:t>
            </a:r>
            <a:r>
              <a:rPr lang="hr-HR" sz="1800" b="1" dirty="0" smtClean="0"/>
              <a:t>stijena</a:t>
            </a:r>
          </a:p>
          <a:p>
            <a:pPr marL="0" indent="0">
              <a:buNone/>
              <a:defRPr/>
            </a:pPr>
            <a:endParaRPr lang="hr-HR" sz="1200" b="1" dirty="0"/>
          </a:p>
          <a:p>
            <a:pPr>
              <a:buFont typeface="Wingdings" pitchFamily="2" charset="2"/>
              <a:buNone/>
              <a:defRPr/>
            </a:pPr>
            <a:r>
              <a:rPr lang="hr-HR" sz="1800" b="1" dirty="0"/>
              <a:t>II. Strukture i teksture </a:t>
            </a:r>
            <a:r>
              <a:rPr lang="hr-HR" sz="1800" b="1" dirty="0" smtClean="0"/>
              <a:t>klastita</a:t>
            </a:r>
          </a:p>
          <a:p>
            <a:pPr>
              <a:buFont typeface="Wingdings" pitchFamily="2" charset="2"/>
              <a:buNone/>
              <a:defRPr/>
            </a:pPr>
            <a:endParaRPr lang="hr-HR" sz="1200" b="1" dirty="0"/>
          </a:p>
          <a:p>
            <a:pPr>
              <a:buFont typeface="Wingdings" pitchFamily="2" charset="2"/>
              <a:buNone/>
              <a:defRPr/>
            </a:pPr>
            <a:r>
              <a:rPr lang="hr-HR" sz="1800" b="1" dirty="0"/>
              <a:t>III. Podjela </a:t>
            </a:r>
            <a:r>
              <a:rPr lang="hr-HR" sz="1800" b="1" dirty="0" smtClean="0"/>
              <a:t>klastita. </a:t>
            </a:r>
            <a:r>
              <a:rPr lang="hr-HR" sz="1800" b="1" dirty="0"/>
              <a:t>Okoliši </a:t>
            </a:r>
            <a:r>
              <a:rPr lang="hr-HR" sz="1800" b="1" dirty="0" smtClean="0"/>
              <a:t>taloženja klastita. </a:t>
            </a:r>
            <a:r>
              <a:rPr lang="hr-HR" sz="1800" b="1" dirty="0"/>
              <a:t>Rožnjaci. </a:t>
            </a:r>
            <a:r>
              <a:rPr lang="hr-HR" sz="1800" b="1" dirty="0" err="1" smtClean="0"/>
              <a:t>Evaporiti</a:t>
            </a:r>
            <a:endParaRPr lang="hr-HR" sz="1800" b="1" dirty="0" smtClean="0"/>
          </a:p>
          <a:p>
            <a:pPr>
              <a:buFont typeface="Wingdings" pitchFamily="2" charset="2"/>
              <a:buNone/>
              <a:defRPr/>
            </a:pPr>
            <a:endParaRPr lang="hr-HR" sz="1200" b="1" dirty="0"/>
          </a:p>
          <a:p>
            <a:pPr>
              <a:buFont typeface="Wingdings" pitchFamily="2" charset="2"/>
              <a:buNone/>
              <a:defRPr/>
            </a:pPr>
            <a:r>
              <a:rPr lang="hr-HR" sz="1800" b="1" dirty="0"/>
              <a:t>IV. Karbonatne stijene. </a:t>
            </a:r>
            <a:endParaRPr lang="hr-HR" sz="1800" b="1" dirty="0" smtClean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2915816" y="548680"/>
            <a:ext cx="3312368" cy="432048"/>
          </a:xfr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SADRŽAJ </a:t>
            </a:r>
            <a:r>
              <a:rPr lang="hr-HR" sz="2400" b="1" dirty="0" smtClean="0">
                <a:solidFill>
                  <a:schemeClr val="bg1"/>
                </a:solidFill>
              </a:rPr>
              <a:t>KOLEGIJA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2773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03848" y="260648"/>
            <a:ext cx="2952328" cy="432048"/>
          </a:xfr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r-HR" sz="2400" b="1" dirty="0" smtClean="0">
                <a:solidFill>
                  <a:schemeClr val="bg1"/>
                </a:solidFill>
              </a:rPr>
              <a:t>LITERATURA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785225" cy="432070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rgbClr val="FFC000"/>
              </a:solidFill>
            </a:endParaRPr>
          </a:p>
          <a:p>
            <a:pPr indent="-72000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hr-HR" sz="1800" b="1" dirty="0" smtClean="0"/>
              <a:t>1. </a:t>
            </a:r>
            <a:r>
              <a:rPr lang="hr-HR" sz="1600" b="1" dirty="0" smtClean="0"/>
              <a:t>Tucker, </a:t>
            </a:r>
            <a:r>
              <a:rPr lang="hr-HR" sz="1600" b="1" dirty="0" err="1" smtClean="0"/>
              <a:t>M.E</a:t>
            </a:r>
            <a:r>
              <a:rPr lang="hr-HR" sz="1600" b="1" dirty="0" smtClean="0"/>
              <a:t>. (2001): </a:t>
            </a:r>
            <a:r>
              <a:rPr lang="hr-HR" sz="1600" b="1" dirty="0" err="1" smtClean="0"/>
              <a:t>Sedimentary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Petrology</a:t>
            </a:r>
            <a:r>
              <a:rPr lang="hr-HR" sz="1600" b="1" dirty="0" smtClean="0"/>
              <a:t>.-</a:t>
            </a:r>
            <a:r>
              <a:rPr lang="hr-HR" sz="1600" b="1" dirty="0" err="1" smtClean="0"/>
              <a:t>Blackwell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Sci.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Publ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Oxford</a:t>
            </a:r>
            <a:r>
              <a:rPr lang="hr-HR" sz="1600" b="1" dirty="0" smtClean="0"/>
              <a:t>, 261 str. prijevod </a:t>
            </a:r>
            <a:r>
              <a:rPr lang="hr-HR" sz="1600" b="1" dirty="0" err="1" smtClean="0"/>
              <a:t>Medunić</a:t>
            </a:r>
            <a:r>
              <a:rPr lang="hr-HR" sz="1600" b="1" dirty="0" smtClean="0"/>
              <a:t>, G. (2008): Petrologija sedimenata.-AZP </a:t>
            </a:r>
            <a:r>
              <a:rPr lang="hr-HR" sz="1600" b="1" dirty="0" err="1" smtClean="0"/>
              <a:t>Grafis</a:t>
            </a:r>
            <a:r>
              <a:rPr lang="hr-HR" sz="1600" b="1" dirty="0" smtClean="0"/>
              <a:t>, Samobor, 261 str. </a:t>
            </a:r>
          </a:p>
          <a:p>
            <a:pPr indent="-7200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hr-HR" sz="800" b="1" dirty="0" smtClean="0"/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/>
              <a:t>2. Thompson, </a:t>
            </a:r>
            <a:r>
              <a:rPr lang="hr-HR" sz="1600" b="1" dirty="0" err="1" smtClean="0"/>
              <a:t>G.R</a:t>
            </a:r>
            <a:r>
              <a:rPr lang="hr-HR" sz="1600" b="1" dirty="0" smtClean="0"/>
              <a:t>. &amp; Turk, J. (1999): </a:t>
            </a:r>
            <a:r>
              <a:rPr lang="hr-HR" sz="1600" b="1" dirty="0" err="1" smtClean="0"/>
              <a:t>Earth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Science</a:t>
            </a:r>
            <a:r>
              <a:rPr lang="hr-HR" sz="1600" b="1" dirty="0" smtClean="0"/>
              <a:t> and </a:t>
            </a:r>
            <a:r>
              <a:rPr lang="hr-HR" sz="1600" b="1" dirty="0" err="1" smtClean="0"/>
              <a:t>the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Environment</a:t>
            </a:r>
            <a:r>
              <a:rPr lang="hr-HR" sz="1600" b="1" dirty="0" smtClean="0"/>
              <a:t>.-</a:t>
            </a:r>
            <a:r>
              <a:rPr lang="hr-HR" sz="1600" b="1" dirty="0" err="1" smtClean="0"/>
              <a:t>Harcourt</a:t>
            </a:r>
            <a:r>
              <a:rPr lang="hr-HR" sz="1600" b="1" dirty="0" smtClean="0"/>
              <a:t> Brace </a:t>
            </a:r>
            <a:r>
              <a:rPr lang="hr-HR" sz="1600" b="1" dirty="0" err="1" smtClean="0"/>
              <a:t>College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Philadelphia</a:t>
            </a:r>
            <a:r>
              <a:rPr lang="hr-HR" sz="1600" b="1" dirty="0" smtClean="0"/>
              <a:t>, 589 str. </a:t>
            </a:r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/>
              <a:t>3. Tišljar, J. (2001): Sedimentologija karbonata i evaporita.- Institut za geološka istraživanja, Zagreb, 375 str.</a:t>
            </a:r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/>
              <a:t>4. </a:t>
            </a:r>
            <a:r>
              <a:rPr lang="hr-HR" sz="1600" b="1" dirty="0" err="1" smtClean="0"/>
              <a:t>Collinson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J.D</a:t>
            </a:r>
            <a:r>
              <a:rPr lang="hr-HR" sz="1600" b="1" dirty="0" smtClean="0"/>
              <a:t>. &amp; Thompson (1988): </a:t>
            </a:r>
            <a:r>
              <a:rPr lang="hr-HR" sz="1600" b="1" dirty="0" err="1" smtClean="0"/>
              <a:t>Sedimentary</a:t>
            </a:r>
            <a:r>
              <a:rPr lang="hr-HR" sz="1600" b="1" dirty="0" smtClean="0"/>
              <a:t> Structures.- </a:t>
            </a:r>
            <a:r>
              <a:rPr lang="hr-HR" sz="1600" b="1" dirty="0" err="1" smtClean="0"/>
              <a:t>Unwin</a:t>
            </a:r>
            <a:r>
              <a:rPr lang="hr-HR" sz="1600" b="1" dirty="0" smtClean="0"/>
              <a:t>-</a:t>
            </a:r>
            <a:r>
              <a:rPr lang="hr-HR" sz="1600" b="1" dirty="0" err="1" smtClean="0"/>
              <a:t>Hyman</a:t>
            </a:r>
            <a:r>
              <a:rPr lang="hr-HR" sz="1600" b="1" dirty="0" smtClean="0"/>
              <a:t>, London, 207 str.</a:t>
            </a:r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/>
              <a:t>5. Tišljar, J. (2004): Sedimentologija klastičnih i silicijskih taložina.- Institut za geološka istraživanja, Zagreb, 426 str.</a:t>
            </a:r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indent="-72000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/>
              <a:t>6. </a:t>
            </a:r>
            <a:r>
              <a:rPr lang="hr-HR" sz="1600" b="1" dirty="0" err="1" smtClean="0"/>
              <a:t>SchoIle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P.A</a:t>
            </a:r>
            <a:r>
              <a:rPr lang="hr-HR" sz="1600" b="1" dirty="0" smtClean="0"/>
              <a:t>. &amp; </a:t>
            </a:r>
            <a:r>
              <a:rPr lang="hr-HR" sz="1600" b="1" dirty="0" err="1" smtClean="0"/>
              <a:t>Ulmer</a:t>
            </a:r>
            <a:r>
              <a:rPr lang="hr-HR" sz="1600" b="1" dirty="0" smtClean="0"/>
              <a:t>-</a:t>
            </a:r>
            <a:r>
              <a:rPr lang="hr-HR" sz="1600" b="1" dirty="0" err="1" smtClean="0"/>
              <a:t>Scholle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D.S</a:t>
            </a:r>
            <a:r>
              <a:rPr lang="hr-HR" sz="1600" b="1" dirty="0" smtClean="0"/>
              <a:t>. (2003): A </a:t>
            </a:r>
            <a:r>
              <a:rPr lang="hr-HR" sz="1600" b="1" dirty="0" err="1" smtClean="0"/>
              <a:t>Color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Guide</a:t>
            </a:r>
            <a:r>
              <a:rPr lang="hr-HR" sz="1600" b="1" dirty="0" smtClean="0"/>
              <a:t> to </a:t>
            </a:r>
            <a:r>
              <a:rPr lang="hr-HR" sz="1600" b="1" dirty="0" err="1" smtClean="0"/>
              <a:t>the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Petrography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of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Carbonate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Rocks</a:t>
            </a:r>
            <a:r>
              <a:rPr lang="hr-HR" sz="1600" b="1" dirty="0" smtClean="0"/>
              <a:t>: </a:t>
            </a:r>
            <a:r>
              <a:rPr lang="hr-HR" sz="1600" b="1" dirty="0" err="1" smtClean="0"/>
              <a:t>Grains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Textures</a:t>
            </a:r>
            <a:r>
              <a:rPr lang="hr-HR" sz="1600" b="1" dirty="0" smtClean="0"/>
              <a:t>, </a:t>
            </a:r>
            <a:r>
              <a:rPr lang="hr-HR" sz="1600" b="1" dirty="0" err="1" smtClean="0"/>
              <a:t>Porosity</a:t>
            </a:r>
            <a:r>
              <a:rPr lang="hr-HR" sz="1600" b="1" dirty="0" smtClean="0"/>
              <a:t>, Diagenesis.- AAPG </a:t>
            </a:r>
            <a:r>
              <a:rPr lang="hr-HR" sz="1600" b="1" dirty="0" err="1" smtClean="0"/>
              <a:t>Memoir</a:t>
            </a:r>
            <a:r>
              <a:rPr lang="hr-HR" sz="1600" b="1" dirty="0" smtClean="0"/>
              <a:t> 77, </a:t>
            </a:r>
            <a:r>
              <a:rPr lang="hr-HR" sz="1600" b="1" dirty="0" err="1" smtClean="0"/>
              <a:t>Tulsa</a:t>
            </a:r>
            <a:r>
              <a:rPr lang="hr-HR" sz="1600" b="1" dirty="0" smtClean="0"/>
              <a:t>, 474 str. </a:t>
            </a:r>
          </a:p>
          <a:p>
            <a:pPr indent="-72000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/>
              <a:t>7. Tucker, </a:t>
            </a:r>
            <a:r>
              <a:rPr lang="hr-HR" sz="1600" b="1" dirty="0" err="1" smtClean="0"/>
              <a:t>M.E</a:t>
            </a:r>
            <a:r>
              <a:rPr lang="hr-HR" sz="1600" b="1" dirty="0" smtClean="0"/>
              <a:t>. &amp; Wright, </a:t>
            </a:r>
            <a:r>
              <a:rPr lang="hr-HR" sz="1600" b="1" dirty="0" err="1" smtClean="0"/>
              <a:t>V.P</a:t>
            </a:r>
            <a:r>
              <a:rPr lang="hr-HR" sz="1600" b="1" dirty="0" smtClean="0"/>
              <a:t>. (1990): </a:t>
            </a:r>
            <a:r>
              <a:rPr lang="hr-HR" sz="1600" b="1" dirty="0" err="1" smtClean="0"/>
              <a:t>Carbonate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sedimentology</a:t>
            </a:r>
            <a:r>
              <a:rPr lang="hr-HR" sz="1600" b="1" dirty="0" smtClean="0"/>
              <a:t>.- </a:t>
            </a:r>
            <a:r>
              <a:rPr lang="hr-HR" sz="1600" b="1" dirty="0" err="1" smtClean="0"/>
              <a:t>Blackwell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Sci.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Publ</a:t>
            </a:r>
            <a:r>
              <a:rPr lang="hr-HR" sz="1600" b="1" dirty="0" smtClean="0"/>
              <a:t>., </a:t>
            </a:r>
            <a:r>
              <a:rPr lang="hr-HR" sz="1600" b="1" dirty="0" err="1" smtClean="0"/>
              <a:t>Oxford</a:t>
            </a:r>
            <a:r>
              <a:rPr lang="hr-HR" sz="1600" b="1" dirty="0" smtClean="0"/>
              <a:t>, 482 str.</a:t>
            </a:r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/>
              <a:t>8. Schreiber, </a:t>
            </a:r>
            <a:r>
              <a:rPr lang="hr-HR" sz="1600" b="1" dirty="0" err="1" smtClean="0"/>
              <a:t>B.C</a:t>
            </a:r>
            <a:r>
              <a:rPr lang="hr-HR" sz="1600" b="1" dirty="0" smtClean="0"/>
              <a:t>. (2007): </a:t>
            </a:r>
            <a:r>
              <a:rPr lang="hr-HR" sz="1600" b="1" dirty="0" err="1" smtClean="0"/>
              <a:t>Understanding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of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Evaporites</a:t>
            </a:r>
            <a:r>
              <a:rPr lang="hr-HR" sz="1600" b="1" dirty="0" smtClean="0"/>
              <a:t>.- </a:t>
            </a:r>
            <a:r>
              <a:rPr lang="hr-HR" sz="1600" b="1" dirty="0" err="1" smtClean="0"/>
              <a:t>Sorby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Lecture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Series</a:t>
            </a:r>
            <a:r>
              <a:rPr lang="hr-HR" sz="1600" b="1" dirty="0" smtClean="0"/>
              <a:t>, IAS, Zagreb.</a:t>
            </a:r>
          </a:p>
          <a:p>
            <a:pPr indent="-720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8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4693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765175"/>
          </a:xfrm>
        </p:spPr>
        <p:txBody>
          <a:bodyPr/>
          <a:lstStyle/>
          <a:p>
            <a:pPr algn="ctr">
              <a:defRPr/>
            </a:pPr>
            <a:r>
              <a:rPr lang="hr-HR" sz="2400" b="1" dirty="0" smtClean="0"/>
              <a:t>INTERNETSKI IZVORI</a:t>
            </a:r>
            <a:endParaRPr lang="hr-HR" sz="2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388" y="765175"/>
            <a:ext cx="8964612" cy="590391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1i  </a:t>
            </a:r>
            <a:r>
              <a:rPr lang="hr-HR" sz="1200" b="1" i="1" dirty="0" smtClean="0">
                <a:solidFill>
                  <a:srgbClr val="7030A0"/>
                </a:solidFill>
                <a:hlinkClick r:id="rId4"/>
              </a:rPr>
              <a:t>http://www.geolsoc.org.uk/</a:t>
            </a:r>
            <a:r>
              <a:rPr lang="hr-HR" sz="1200" b="1" i="1" dirty="0" err="1" smtClean="0">
                <a:solidFill>
                  <a:srgbClr val="7030A0"/>
                </a:solidFill>
                <a:hlinkClick r:id="rId4"/>
              </a:rPr>
              <a:t>gsl</a:t>
            </a:r>
            <a:r>
              <a:rPr lang="hr-HR" sz="1200" b="1" i="1" dirty="0" smtClean="0">
                <a:solidFill>
                  <a:srgbClr val="7030A0"/>
                </a:solidFill>
                <a:hlinkClick r:id="rId4"/>
              </a:rPr>
              <a:t>/site/GSL/lang/</a:t>
            </a:r>
            <a:r>
              <a:rPr lang="hr-HR" sz="1200" b="1" i="1" dirty="0" err="1" smtClean="0">
                <a:solidFill>
                  <a:srgbClr val="7030A0"/>
                </a:solidFill>
                <a:hlinkClick r:id="rId4"/>
              </a:rPr>
              <a:t>en</a:t>
            </a:r>
            <a:r>
              <a:rPr lang="hr-HR" sz="1200" b="1" i="1" dirty="0" smtClean="0">
                <a:solidFill>
                  <a:srgbClr val="7030A0"/>
                </a:solidFill>
                <a:hlinkClick r:id="rId4"/>
              </a:rPr>
              <a:t>/page3568.html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2i  </a:t>
            </a:r>
            <a:r>
              <a:rPr lang="hr-HR" sz="1200" b="1" i="1" u="sng" dirty="0" smtClean="0">
                <a:solidFill>
                  <a:srgbClr val="7030A0"/>
                </a:solidFill>
              </a:rPr>
              <a:t>http://www.micrometrics. </a:t>
            </a:r>
            <a:r>
              <a:rPr lang="hr-HR" sz="1200" b="1" i="1" u="sng" dirty="0" err="1">
                <a:solidFill>
                  <a:srgbClr val="7030A0"/>
                </a:solidFill>
              </a:rPr>
              <a:t>c</a:t>
            </a:r>
            <a:r>
              <a:rPr lang="hr-HR" sz="1200" b="1" i="1" u="sng" dirty="0" err="1" smtClean="0">
                <a:solidFill>
                  <a:srgbClr val="7030A0"/>
                </a:solidFill>
              </a:rPr>
              <a:t>om</a:t>
            </a:r>
            <a:endParaRPr lang="hr-HR" sz="1200" b="1" i="1" u="sng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3i  </a:t>
            </a:r>
            <a:r>
              <a:rPr lang="hr-HR" sz="1200" b="1" i="1" u="sng" dirty="0" smtClean="0">
                <a:solidFill>
                  <a:srgbClr val="7030A0"/>
                </a:solidFill>
              </a:rPr>
              <a:t>http://sepmstrata.org/deepwater/Co-Clare-images/WebPageDeepSedStructures</a:t>
            </a: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4i  </a:t>
            </a:r>
            <a:r>
              <a:rPr lang="hr-HR" sz="1200" b="1" i="1" dirty="0" smtClean="0">
                <a:solidFill>
                  <a:srgbClr val="7030A0"/>
                </a:solidFill>
                <a:hlinkClick r:id="rId5"/>
              </a:rPr>
              <a:t>http://geology.about.com/od/more_</a:t>
            </a:r>
            <a:r>
              <a:rPr lang="hr-HR" sz="1200" b="1" i="1" dirty="0" err="1" smtClean="0">
                <a:solidFill>
                  <a:srgbClr val="7030A0"/>
                </a:solidFill>
                <a:hlinkClick r:id="rId5"/>
              </a:rPr>
              <a:t>sedrocks</a:t>
            </a:r>
            <a:r>
              <a:rPr lang="hr-HR" sz="1200" b="1" i="1" dirty="0" smtClean="0">
                <a:solidFill>
                  <a:srgbClr val="7030A0"/>
                </a:solidFill>
                <a:hlinkClick r:id="rId5"/>
              </a:rPr>
              <a:t>/</a:t>
            </a:r>
            <a:r>
              <a:rPr lang="hr-HR" sz="1200" b="1" i="1" dirty="0" err="1" smtClean="0">
                <a:solidFill>
                  <a:srgbClr val="7030A0"/>
                </a:solidFill>
                <a:hlinkClick r:id="rId5"/>
              </a:rPr>
              <a:t>ig</a:t>
            </a:r>
            <a:r>
              <a:rPr lang="hr-HR" sz="1200" b="1" i="1" dirty="0" smtClean="0">
                <a:solidFill>
                  <a:srgbClr val="7030A0"/>
                </a:solidFill>
                <a:hlinkClick r:id="rId5"/>
              </a:rPr>
              <a:t>/</a:t>
            </a:r>
            <a:r>
              <a:rPr lang="hr-HR" sz="1200" b="1" i="1" dirty="0" err="1" smtClean="0">
                <a:solidFill>
                  <a:srgbClr val="7030A0"/>
                </a:solidFill>
                <a:hlinkClick r:id="rId5"/>
              </a:rPr>
              <a:t>sedrocksgallery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5i  </a:t>
            </a:r>
            <a:r>
              <a:rPr lang="hr-HR" sz="1200" b="1" i="1" dirty="0" smtClean="0">
                <a:solidFill>
                  <a:srgbClr val="7030A0"/>
                </a:solidFill>
                <a:hlinkClick r:id="rId6"/>
              </a:rPr>
              <a:t>http://upload.wikimedia.org/</a:t>
            </a:r>
            <a:r>
              <a:rPr lang="hr-HR" sz="1200" b="1" i="1" dirty="0" err="1" smtClean="0">
                <a:solidFill>
                  <a:srgbClr val="7030A0"/>
                </a:solidFill>
                <a:hlinkClick r:id="rId6"/>
              </a:rPr>
              <a:t>wikipedia</a:t>
            </a:r>
            <a:r>
              <a:rPr lang="hr-HR" sz="1200" b="1" i="1" dirty="0" smtClean="0">
                <a:solidFill>
                  <a:srgbClr val="7030A0"/>
                </a:solidFill>
                <a:hlinkClick r:id="rId6"/>
              </a:rPr>
              <a:t>/</a:t>
            </a:r>
            <a:r>
              <a:rPr lang="hr-HR" sz="1200" b="1" i="1" dirty="0" err="1" smtClean="0">
                <a:solidFill>
                  <a:srgbClr val="7030A0"/>
                </a:solidFill>
                <a:hlinkClick r:id="rId6"/>
              </a:rPr>
              <a:t>en</a:t>
            </a:r>
            <a:r>
              <a:rPr lang="hr-HR" sz="1200" b="1" i="1" dirty="0" smtClean="0">
                <a:solidFill>
                  <a:srgbClr val="7030A0"/>
                </a:solidFill>
                <a:hlinkClick r:id="rId6"/>
              </a:rPr>
              <a:t>/a/af/</a:t>
            </a:r>
            <a:r>
              <a:rPr lang="hr-HR" sz="1200" b="1" i="1" dirty="0" err="1" smtClean="0">
                <a:solidFill>
                  <a:srgbClr val="7030A0"/>
                </a:solidFill>
                <a:hlinkClick r:id="rId6"/>
              </a:rPr>
              <a:t>Conglomerate</a:t>
            </a:r>
            <a:r>
              <a:rPr lang="hr-HR" sz="1200" b="1" i="1" dirty="0" smtClean="0">
                <a:solidFill>
                  <a:srgbClr val="7030A0"/>
                </a:solidFill>
                <a:hlinkClick r:id="rId6"/>
              </a:rPr>
              <a:t>_</a:t>
            </a:r>
            <a:r>
              <a:rPr lang="hr-HR" sz="1200" b="1" i="1" dirty="0" err="1" smtClean="0">
                <a:solidFill>
                  <a:srgbClr val="7030A0"/>
                </a:solidFill>
                <a:hlinkClick r:id="rId6"/>
              </a:rPr>
              <a:t>core</a:t>
            </a:r>
            <a:r>
              <a:rPr lang="hr-HR" sz="1200" b="1" i="1" dirty="0" smtClean="0">
                <a:solidFill>
                  <a:srgbClr val="7030A0"/>
                </a:solidFill>
                <a:hlinkClick r:id="rId6"/>
              </a:rPr>
              <a:t>_</a:t>
            </a:r>
            <a:r>
              <a:rPr lang="hr-HR" sz="1200" b="1" i="1" dirty="0" err="1" smtClean="0">
                <a:solidFill>
                  <a:srgbClr val="7030A0"/>
                </a:solidFill>
                <a:hlinkClick r:id="rId6"/>
              </a:rPr>
              <a:t>section.jpg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6i  </a:t>
            </a:r>
            <a:r>
              <a:rPr lang="hr-HR" sz="1200" b="1" i="1" dirty="0" smtClean="0">
                <a:solidFill>
                  <a:srgbClr val="7030A0"/>
                </a:solidFill>
                <a:hlinkClick r:id="rId7"/>
              </a:rPr>
              <a:t>http://geology.com/rocks/breccia.shtml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7i  </a:t>
            </a:r>
            <a:r>
              <a:rPr lang="hr-HR" sz="1200" b="1" i="1" dirty="0" smtClean="0">
                <a:solidFill>
                  <a:srgbClr val="7030A0"/>
                </a:solidFill>
                <a:hlinkClick r:id="rId8"/>
              </a:rPr>
              <a:t>http://www.impaktstrukturen.de/</a:t>
            </a:r>
            <a:r>
              <a:rPr lang="hr-HR" sz="1200" b="1" i="1" dirty="0" err="1" smtClean="0">
                <a:solidFill>
                  <a:srgbClr val="7030A0"/>
                </a:solidFill>
                <a:hlinkClick r:id="rId8"/>
              </a:rPr>
              <a:t>origi</a:t>
            </a:r>
            <a:r>
              <a:rPr lang="hr-HR" sz="1200" b="1" i="1" dirty="0" smtClean="0">
                <a:solidFill>
                  <a:srgbClr val="7030A0"/>
                </a:solidFill>
                <a:hlinkClick r:id="rId8"/>
              </a:rPr>
              <a:t>/foto4.jpg</a:t>
            </a:r>
            <a:endParaRPr lang="hr-HR" sz="1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9i  </a:t>
            </a:r>
            <a:r>
              <a:rPr lang="hr-HR" sz="1200" b="1" i="1" dirty="0" smtClean="0">
                <a:solidFill>
                  <a:srgbClr val="7030A0"/>
                </a:solidFill>
                <a:hlinkClick r:id="rId9"/>
              </a:rPr>
              <a:t>http://withfriendship.com/user/cyborg/shale.php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  <a:effectLst/>
              </a:rPr>
              <a:t>10i  </a:t>
            </a:r>
            <a:r>
              <a:rPr lang="en-US" sz="1200" b="1" i="1" dirty="0" smtClean="0">
                <a:solidFill>
                  <a:srgbClr val="7030A0"/>
                </a:solidFill>
                <a:effectLst/>
                <a:hlinkClick r:id="rId10"/>
              </a:rPr>
              <a:t>http://www.uoregon.edu/~millerm/braided.html</a:t>
            </a:r>
            <a:endParaRPr lang="hr-HR" sz="1200" b="1" i="1" dirty="0" smtClean="0">
              <a:solidFill>
                <a:srgbClr val="7030A0"/>
              </a:solidFill>
              <a:effectLst/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11i  </a:t>
            </a:r>
            <a:r>
              <a:rPr lang="en-US" sz="1200" b="1" i="1" dirty="0" smtClean="0">
                <a:solidFill>
                  <a:srgbClr val="7030A0"/>
                </a:solidFill>
                <a:hlinkClick r:id="rId11"/>
              </a:rPr>
              <a:t>http://www.uoregon.edu/~millerm/sanddunes.html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12i  </a:t>
            </a:r>
            <a:r>
              <a:rPr lang="en-US" sz="1200" b="1" i="1" dirty="0" smtClean="0">
                <a:solidFill>
                  <a:srgbClr val="7030A0"/>
                </a:solidFill>
                <a:hlinkClick r:id="rId12"/>
              </a:rPr>
              <a:t>http://en.wikipedia.org/wiki/Image:Glacial_till_exposed_in_roadcut-750px.jpg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13i  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http://www.gpc.edu/~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pgore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/geology/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historical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_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lab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/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sedenvirons.htm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14i  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http://www.gpc.edu/~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pgore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/geology/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historical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_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lab</a:t>
            </a:r>
            <a:r>
              <a:rPr lang="hr-HR" sz="1200" b="1" i="1" dirty="0" smtClean="0">
                <a:solidFill>
                  <a:srgbClr val="7030A0"/>
                </a:solidFill>
                <a:hlinkClick r:id="rId13"/>
              </a:rPr>
              <a:t>/</a:t>
            </a:r>
            <a:r>
              <a:rPr lang="hr-HR" sz="1200" b="1" i="1" dirty="0" err="1" smtClean="0">
                <a:solidFill>
                  <a:srgbClr val="7030A0"/>
                </a:solidFill>
                <a:hlinkClick r:id="rId13"/>
              </a:rPr>
              <a:t>sedenvirons.htm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15i  </a:t>
            </a:r>
            <a:r>
              <a:rPr lang="hr-HR" sz="1200" b="1" i="1" dirty="0" smtClean="0">
                <a:solidFill>
                  <a:srgbClr val="7030A0"/>
                </a:solidFill>
                <a:hlinkClick r:id="rId14"/>
              </a:rPr>
              <a:t>h</a:t>
            </a:r>
            <a:r>
              <a:rPr lang="en-US" sz="1200" b="1" i="1" dirty="0" smtClean="0">
                <a:solidFill>
                  <a:srgbClr val="7030A0"/>
                </a:solidFill>
                <a:hlinkClick r:id="rId14"/>
              </a:rPr>
              <a:t>ttp://plaza.snu.ac.kr/~lee2602/atlas2/nonsk.html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16i  </a:t>
            </a:r>
            <a:r>
              <a:rPr lang="en-US" sz="1200" b="1" i="1" dirty="0" smtClean="0">
                <a:solidFill>
                  <a:srgbClr val="7030A0"/>
                </a:solidFill>
                <a:hlinkClick r:id="rId15"/>
              </a:rPr>
              <a:t>http://strata.geol.sc.edu/Bahamas/</a:t>
            </a:r>
            <a:endParaRPr lang="hr-HR" sz="1200" b="1" i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17i  </a:t>
            </a:r>
            <a:r>
              <a:rPr lang="hr-HR" sz="1200" b="1" i="1" dirty="0" smtClean="0">
                <a:solidFill>
                  <a:srgbClr val="7030A0"/>
                </a:solidFill>
                <a:hlinkClick r:id="rId16"/>
              </a:rPr>
              <a:t>http://www.geo.utexas.edu/</a:t>
            </a:r>
            <a:r>
              <a:rPr lang="hr-HR" sz="1200" b="1" i="1" dirty="0" err="1" smtClean="0">
                <a:solidFill>
                  <a:srgbClr val="7030A0"/>
                </a:solidFill>
                <a:hlinkClick r:id="rId16"/>
              </a:rPr>
              <a:t>courses</a:t>
            </a:r>
            <a:r>
              <a:rPr lang="hr-HR" sz="1200" b="1" i="1" dirty="0" smtClean="0">
                <a:solidFill>
                  <a:srgbClr val="7030A0"/>
                </a:solidFill>
                <a:hlinkClick r:id="rId16"/>
              </a:rPr>
              <a:t>/416M</a:t>
            </a:r>
            <a:r>
              <a:rPr lang="hr-HR" sz="1200" b="1" i="1" dirty="0" smtClean="0">
                <a:solidFill>
                  <a:srgbClr val="7030A0"/>
                </a:solidFill>
              </a:rPr>
              <a:t>  </a:t>
            </a:r>
            <a:r>
              <a:rPr lang="hr-HR" sz="1200" b="1" i="1" dirty="0" err="1" smtClean="0">
                <a:solidFill>
                  <a:srgbClr val="7030A0"/>
                </a:solidFill>
              </a:rPr>
              <a:t>Banner</a:t>
            </a:r>
            <a:r>
              <a:rPr lang="hr-HR" sz="1200" b="1" i="1" dirty="0" smtClean="0">
                <a:solidFill>
                  <a:srgbClr val="7030A0"/>
                </a:solidFill>
              </a:rPr>
              <a:t>/carbonate%20topicc/</a:t>
            </a:r>
            <a:r>
              <a:rPr lang="hr-HR" sz="1200" b="1" i="1" dirty="0" err="1" smtClean="0">
                <a:solidFill>
                  <a:srgbClr val="7030A0"/>
                </a:solidFill>
              </a:rPr>
              <a:t>intraclasts</a:t>
            </a:r>
            <a:r>
              <a:rPr lang="hr-HR" sz="1200" b="1" i="1" dirty="0" smtClean="0">
                <a:solidFill>
                  <a:srgbClr val="7030A0"/>
                </a:solidFill>
              </a:rPr>
              <a:t>/intra4.html</a:t>
            </a: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>
                <a:solidFill>
                  <a:srgbClr val="7030A0"/>
                </a:solidFill>
              </a:rPr>
              <a:t>18i  </a:t>
            </a:r>
            <a:r>
              <a:rPr lang="en-US" sz="1200" b="1" i="1" u="sng" dirty="0">
                <a:solidFill>
                  <a:srgbClr val="7030A0"/>
                </a:solidFill>
                <a:hlinkClick r:id="rId17"/>
              </a:rPr>
              <a:t>http://people.uncw.edu/dockal/gly312/</a:t>
            </a:r>
            <a:r>
              <a:rPr lang="hr-HR" sz="1200" b="1" i="1" dirty="0">
                <a:solidFill>
                  <a:srgbClr val="7030A0"/>
                </a:solidFill>
              </a:rPr>
              <a:t> </a:t>
            </a:r>
            <a:r>
              <a:rPr lang="en-US" sz="1200" b="1" i="1" u="sng" dirty="0">
                <a:solidFill>
                  <a:srgbClr val="7030A0"/>
                </a:solidFill>
              </a:rPr>
              <a:t>carbonate/carbonate.htm</a:t>
            </a:r>
            <a:endParaRPr lang="hr-HR" sz="1200" b="1" i="1" u="sng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19i  </a:t>
            </a:r>
            <a:r>
              <a:rPr lang="hr-HR" sz="1200" b="1" i="1" u="sng" dirty="0">
                <a:solidFill>
                  <a:srgbClr val="7030A0"/>
                </a:solidFill>
              </a:rPr>
              <a:t>http://sci.wikato.ac.nz./</a:t>
            </a:r>
            <a:r>
              <a:rPr lang="hr-HR" sz="1200" b="1" i="1" u="sng" dirty="0" err="1">
                <a:solidFill>
                  <a:srgbClr val="7030A0"/>
                </a:solidFill>
              </a:rPr>
              <a:t>evolution</a:t>
            </a:r>
            <a:r>
              <a:rPr lang="hr-HR" sz="1200" b="1" i="1" u="sng" dirty="0">
                <a:solidFill>
                  <a:srgbClr val="7030A0"/>
                </a:solidFill>
              </a:rPr>
              <a:t>/</a:t>
            </a:r>
            <a:r>
              <a:rPr lang="hr-HR" sz="1200" b="1" i="1" u="sng" dirty="0" err="1">
                <a:solidFill>
                  <a:srgbClr val="7030A0"/>
                </a:solidFill>
              </a:rPr>
              <a:t>FossilCenozoic.s</a:t>
            </a:r>
            <a:r>
              <a:rPr lang="hr-HR" sz="1200" b="1" i="1" u="sng" dirty="0">
                <a:solidFill>
                  <a:srgbClr val="7030A0"/>
                </a:solidFill>
              </a:rPr>
              <a:t> </a:t>
            </a:r>
            <a:r>
              <a:rPr lang="hr-HR" sz="1200" b="1" i="1" u="sng" dirty="0" err="1">
                <a:solidFill>
                  <a:srgbClr val="7030A0"/>
                </a:solidFill>
              </a:rPr>
              <a:t>html</a:t>
            </a:r>
            <a:r>
              <a:rPr lang="hr-HR" sz="1200" b="1" i="1" u="sng" dirty="0">
                <a:solidFill>
                  <a:srgbClr val="7030A0"/>
                </a:solidFill>
              </a:rPr>
              <a:t>. </a:t>
            </a: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20i  </a:t>
            </a:r>
            <a:r>
              <a:rPr lang="hr-HR" sz="1200" b="1" i="1" dirty="0">
                <a:solidFill>
                  <a:srgbClr val="7030A0"/>
                </a:solidFill>
                <a:hlinkClick r:id="rId18"/>
              </a:rPr>
              <a:t>http://strata.geol.sc.edu/</a:t>
            </a:r>
            <a:r>
              <a:rPr lang="hr-HR" sz="1200" b="1" i="1" dirty="0" err="1">
                <a:solidFill>
                  <a:srgbClr val="7030A0"/>
                </a:solidFill>
                <a:hlinkClick r:id="rId18"/>
              </a:rPr>
              <a:t>Carbonate</a:t>
            </a:r>
            <a:r>
              <a:rPr lang="hr-HR" sz="1200" b="1" i="1" dirty="0">
                <a:solidFill>
                  <a:srgbClr val="7030A0"/>
                </a:solidFill>
                <a:hlinkClick r:id="rId18"/>
              </a:rPr>
              <a:t> </a:t>
            </a:r>
            <a:r>
              <a:rPr lang="hr-HR" sz="1200" b="1" i="1" dirty="0" err="1">
                <a:solidFill>
                  <a:srgbClr val="7030A0"/>
                </a:solidFill>
                <a:hlinkClick r:id="rId18"/>
              </a:rPr>
              <a:t>Particles</a:t>
            </a:r>
            <a:r>
              <a:rPr lang="hr-HR" sz="1200" b="1" i="1" dirty="0">
                <a:solidFill>
                  <a:srgbClr val="7030A0"/>
                </a:solidFill>
                <a:hlinkClick r:id="rId18"/>
              </a:rPr>
              <a:t>/</a:t>
            </a:r>
            <a:r>
              <a:rPr lang="hr-HR" sz="1200" b="1" i="1" dirty="0" err="1">
                <a:solidFill>
                  <a:srgbClr val="7030A0"/>
                </a:solidFill>
                <a:hlinkClick r:id="rId18"/>
              </a:rPr>
              <a:t>pages</a:t>
            </a:r>
            <a:r>
              <a:rPr lang="hr-HR" sz="1200" b="1" i="1" dirty="0">
                <a:solidFill>
                  <a:srgbClr val="7030A0"/>
                </a:solidFill>
                <a:hlinkClick r:id="rId18"/>
              </a:rPr>
              <a:t>/037-</a:t>
            </a:r>
            <a:r>
              <a:rPr lang="hr-HR" sz="1200" b="1" i="1" dirty="0" err="1">
                <a:solidFill>
                  <a:srgbClr val="7030A0"/>
                </a:solidFill>
                <a:hlinkClick r:id="rId18"/>
              </a:rPr>
              <a:t>Corals</a:t>
            </a:r>
            <a:r>
              <a:rPr lang="hr-HR" sz="1200" b="1" i="1" dirty="0">
                <a:solidFill>
                  <a:srgbClr val="7030A0"/>
                </a:solidFill>
                <a:hlinkClick r:id="rId18"/>
              </a:rPr>
              <a:t>-Bioclastic-</a:t>
            </a:r>
            <a:r>
              <a:rPr lang="hr-HR" sz="1200" b="1" i="1" dirty="0" err="1">
                <a:solidFill>
                  <a:srgbClr val="7030A0"/>
                </a:solidFill>
                <a:hlinkClick r:id="rId18"/>
              </a:rPr>
              <a:t>Scholle</a:t>
            </a:r>
            <a:r>
              <a:rPr lang="hr-HR" sz="1200" b="1" i="1" dirty="0">
                <a:solidFill>
                  <a:srgbClr val="7030A0"/>
                </a:solidFill>
                <a:hlinkClick r:id="rId18"/>
              </a:rPr>
              <a:t>- </a:t>
            </a:r>
            <a:r>
              <a:rPr lang="hr-HR" sz="1200" b="1" i="1" dirty="0" err="1">
                <a:solidFill>
                  <a:srgbClr val="7030A0"/>
                </a:solidFill>
                <a:hlinkClick r:id="rId18"/>
              </a:rPr>
              <a:t>Photo.html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21i  </a:t>
            </a:r>
            <a:r>
              <a:rPr lang="en-US" sz="1200" b="1" dirty="0">
                <a:solidFill>
                  <a:srgbClr val="7030A0"/>
                </a:solidFill>
                <a:hlinkClick r:id="rId19"/>
              </a:rPr>
              <a:t>http://www.antarctica.ac.uk/bas_research/</a:t>
            </a:r>
            <a:r>
              <a:rPr lang="en-US" sz="1200" b="1" i="1" dirty="0">
                <a:solidFill>
                  <a:srgbClr val="7030A0"/>
                </a:solidFill>
                <a:hlinkClick r:id="rId19"/>
              </a:rPr>
              <a:t>data/access/fossildatabase/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22i  </a:t>
            </a:r>
            <a:r>
              <a:rPr lang="en-US" sz="1200" b="1" i="1" dirty="0">
                <a:solidFill>
                  <a:srgbClr val="7030A0"/>
                </a:solidFill>
                <a:hlinkClick r:id="rId20"/>
              </a:rPr>
              <a:t>http://sci.waikato.ac.nz/evolution/FossilCenozoic.shtml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23i   </a:t>
            </a:r>
            <a:r>
              <a:rPr lang="en-US" sz="1200" b="1" i="1" dirty="0">
                <a:solidFill>
                  <a:srgbClr val="7030A0"/>
                </a:solidFill>
                <a:hlinkClick r:id="rId21"/>
              </a:rPr>
              <a:t>http://members.aol.com/Waucoba5/dv/keelercanyonfusulinids.htm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24i  </a:t>
            </a:r>
            <a:r>
              <a:rPr lang="en-US" sz="1200" b="1" i="1" dirty="0">
                <a:solidFill>
                  <a:srgbClr val="7030A0"/>
                </a:solidFill>
                <a:hlinkClick r:id="rId22"/>
              </a:rPr>
              <a:t>http://en.wikipedia.org/wiki/Image:Stromatolites_in_Sharkbay.jpg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>
                <a:solidFill>
                  <a:srgbClr val="7030A0"/>
                </a:solidFill>
              </a:rPr>
              <a:t>25i  http://www.wooster.edu/geology/</a:t>
            </a:r>
            <a:r>
              <a:rPr lang="hr-HR" sz="1200" b="1" i="1" dirty="0" err="1">
                <a:solidFill>
                  <a:srgbClr val="7030A0"/>
                </a:solidFill>
              </a:rPr>
              <a:t>hdgd</a:t>
            </a:r>
            <a:r>
              <a:rPr lang="hr-HR" sz="1200" b="1" i="1" dirty="0">
                <a:solidFill>
                  <a:srgbClr val="7030A0"/>
                </a:solidFill>
              </a:rPr>
              <a:t>/</a:t>
            </a:r>
            <a:r>
              <a:rPr lang="hr-HR" sz="1200" b="1" i="1" dirty="0" err="1">
                <a:solidFill>
                  <a:srgbClr val="7030A0"/>
                </a:solidFill>
              </a:rPr>
              <a:t>hdgdmain.html</a:t>
            </a:r>
            <a:r>
              <a:rPr lang="hr-HR" sz="1200" b="1" i="1" dirty="0">
                <a:solidFill>
                  <a:srgbClr val="7030A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26i  </a:t>
            </a:r>
            <a:r>
              <a:rPr lang="en-US" sz="1200" b="1" i="1" dirty="0">
                <a:solidFill>
                  <a:srgbClr val="7030A0"/>
                </a:solidFill>
                <a:hlinkClick r:id="rId23"/>
              </a:rPr>
              <a:t>http://strata.geol.sc.edu/TepeeGallery/TepeeGallery.html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27i  </a:t>
            </a:r>
            <a:r>
              <a:rPr lang="en-US" sz="1200" b="1" i="1" dirty="0">
                <a:solidFill>
                  <a:srgbClr val="7030A0"/>
                </a:solidFill>
                <a:hlinkClick r:id="rId24"/>
              </a:rPr>
              <a:t>http://www.fotogeo-jwieczorek.ans.pl/geopetal.htm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sz="1200" b="1" i="1" dirty="0" smtClean="0">
                <a:solidFill>
                  <a:srgbClr val="7030A0"/>
                </a:solidFill>
              </a:rPr>
              <a:t>28i  </a:t>
            </a:r>
            <a:r>
              <a:rPr lang="hr-HR" sz="1200" b="1" i="1" dirty="0">
                <a:solidFill>
                  <a:srgbClr val="7030A0"/>
                </a:solidFill>
                <a:hlinkClick r:id="rId25"/>
              </a:rPr>
              <a:t>http://www.eos.ubc.ca/</a:t>
            </a:r>
            <a:r>
              <a:rPr lang="hr-HR" sz="1200" b="1" i="1" dirty="0" err="1">
                <a:solidFill>
                  <a:srgbClr val="7030A0"/>
                </a:solidFill>
                <a:hlinkClick r:id="rId25"/>
              </a:rPr>
              <a:t>courses</a:t>
            </a:r>
            <a:r>
              <a:rPr lang="hr-HR" sz="1200" b="1" i="1" dirty="0">
                <a:solidFill>
                  <a:srgbClr val="7030A0"/>
                </a:solidFill>
                <a:hlinkClick r:id="rId25"/>
              </a:rPr>
              <a:t>/eosc221/</a:t>
            </a:r>
            <a:r>
              <a:rPr lang="hr-HR" sz="1200" b="1" i="1" dirty="0" err="1">
                <a:solidFill>
                  <a:srgbClr val="7030A0"/>
                </a:solidFill>
                <a:hlinkClick r:id="rId25"/>
              </a:rPr>
              <a:t>sed</a:t>
            </a:r>
            <a:r>
              <a:rPr lang="hr-HR" sz="1200" b="1" i="1" dirty="0">
                <a:solidFill>
                  <a:srgbClr val="7030A0"/>
                </a:solidFill>
                <a:hlinkClick r:id="rId25"/>
              </a:rPr>
              <a:t>/sili/</a:t>
            </a:r>
            <a:r>
              <a:rPr lang="hr-HR" sz="1200" b="1" i="1" dirty="0" err="1">
                <a:solidFill>
                  <a:srgbClr val="7030A0"/>
                </a:solidFill>
                <a:hlinkClick r:id="rId25"/>
              </a:rPr>
              <a:t>stylo.html</a:t>
            </a:r>
            <a:endParaRPr lang="hr-HR" sz="12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1200" i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1200" i="1" dirty="0" smtClean="0"/>
          </a:p>
          <a:p>
            <a:pPr>
              <a:buFont typeface="Wingdings" pitchFamily="2" charset="2"/>
              <a:buNone/>
              <a:defRPr/>
            </a:pPr>
            <a:endParaRPr lang="hr-HR" sz="1200" i="1" u="sng" dirty="0" smtClean="0">
              <a:solidFill>
                <a:schemeClr val="hlink"/>
              </a:solidFill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endParaRPr lang="hr-HR" sz="1600" b="1" i="1" dirty="0" smtClean="0"/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endParaRPr lang="hr-HR" sz="1600" i="1" dirty="0" smtClean="0"/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sz="1600" b="1" i="1" dirty="0" smtClean="0"/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sz="1600" b="1" i="1" dirty="0" smtClean="0"/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endParaRPr lang="hr-HR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lvl="3" indent="-514350">
              <a:buClr>
                <a:schemeClr val="hlink"/>
              </a:buClr>
              <a:buFont typeface="Wingdings" pitchFamily="2" charset="2"/>
              <a:buNone/>
              <a:defRPr/>
            </a:pPr>
            <a:endParaRPr lang="hr-HR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40849" y="24466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776"/>
            <a:ext cx="8229600" cy="48245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400" b="1" dirty="0" smtClean="0"/>
          </a:p>
          <a:p>
            <a:pPr>
              <a:lnSpc>
                <a:spcPct val="90000"/>
              </a:lnSpc>
              <a:defRPr/>
            </a:pPr>
            <a:r>
              <a:rPr lang="hr-HR" sz="1800" b="1" dirty="0" smtClean="0"/>
              <a:t>petros (grč.) – kamen</a:t>
            </a:r>
          </a:p>
          <a:p>
            <a:pPr>
              <a:lnSpc>
                <a:spcPct val="90000"/>
              </a:lnSpc>
              <a:defRPr/>
            </a:pPr>
            <a:r>
              <a:rPr lang="hr-HR" sz="1800" b="1" dirty="0" smtClean="0"/>
              <a:t>logos (grč.) – znanost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sz="1800" b="1" dirty="0" smtClean="0"/>
              <a:t>sedimentum (lat.) – talog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800" b="1" i="1" dirty="0" smtClean="0"/>
              <a:t>petrologija sedimentnih stijena </a:t>
            </a:r>
            <a:r>
              <a:rPr lang="hr-HR" sz="1600" b="1" i="1" dirty="0" smtClean="0"/>
              <a:t>(uže) i </a:t>
            </a:r>
            <a:r>
              <a:rPr lang="hr-HR" sz="1800" b="1" i="1" dirty="0" smtClean="0"/>
              <a:t>sedimentologija</a:t>
            </a:r>
            <a:r>
              <a:rPr lang="hr-HR" sz="1600" b="1" i="1" dirty="0" smtClean="0"/>
              <a:t> (šire)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znanstvena geološka disciplina koja se bavi istraživanjem sedimenata (nevezani, rasuti) i sedimentnih stijena (očvrsnute, litificirane)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6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800" b="1" i="1" dirty="0" smtClean="0"/>
              <a:t>sediment</a:t>
            </a:r>
            <a:r>
              <a:rPr lang="en-US" sz="1800" b="1" i="1" dirty="0" smtClean="0"/>
              <a:t> (</a:t>
            </a:r>
            <a:r>
              <a:rPr lang="hr-HR" sz="1800" b="1" i="1" dirty="0" smtClean="0"/>
              <a:t>sedimentna stijena)</a:t>
            </a:r>
            <a:r>
              <a:rPr lang="en-US" sz="1800" b="1" i="1" dirty="0" smtClean="0"/>
              <a:t> </a:t>
            </a:r>
            <a:endParaRPr lang="hr-HR" sz="1800" b="1" i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b="1" dirty="0" smtClean="0"/>
              <a:t>akumulacija čvrstog materijala nastala </a:t>
            </a:r>
            <a:r>
              <a:rPr lang="hr-HR" sz="1600" b="1" dirty="0" smtClean="0"/>
              <a:t>n</a:t>
            </a:r>
            <a:r>
              <a:rPr lang="en-US" sz="1600" b="1" dirty="0" smtClean="0"/>
              <a:t>a površini ili pri samoj površini Zemlje određenim geološkim,</a:t>
            </a:r>
            <a:r>
              <a:rPr lang="hr-HR" sz="1600" b="1" dirty="0" smtClean="0"/>
              <a:t> </a:t>
            </a:r>
            <a:r>
              <a:rPr lang="en-US" sz="1600" b="1" dirty="0" smtClean="0"/>
              <a:t>fizikalnim, kemijskim i biološkim procesima</a:t>
            </a: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2339752" y="404664"/>
            <a:ext cx="4320480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DEFINICIJE OSNOVNIH POJMOVA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4231" y="1609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S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30000"/>
          </a:blip>
          <a:srcRect l="8401" r="9241" b="48460"/>
          <a:stretch>
            <a:fillRect/>
          </a:stretch>
        </p:blipFill>
        <p:spPr>
          <a:xfrm>
            <a:off x="395288" y="2060575"/>
            <a:ext cx="3846512" cy="3132138"/>
          </a:xfrm>
          <a:noFill/>
          <a:ln w="19050">
            <a:solidFill>
              <a:schemeClr val="tx1"/>
            </a:solidFill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587925" y="5373688"/>
            <a:ext cx="144853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r-HR" sz="1400" b="1" i="1" dirty="0">
                <a:latin typeface="Calibri" pitchFamily="34" charset="0"/>
              </a:rPr>
              <a:t>Površina Zemlje. 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11269" name="Picture 3" descr="Sl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7561" t="46153" r="5881" b="3847"/>
          <a:stretch>
            <a:fillRect/>
          </a:stretch>
        </p:blipFill>
        <p:spPr bwMode="auto">
          <a:xfrm>
            <a:off x="4576763" y="2060575"/>
            <a:ext cx="4281487" cy="3203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6214965" y="5445125"/>
            <a:ext cx="1247970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r-HR" sz="1400" b="1" i="1" dirty="0">
                <a:latin typeface="Calibri" pitchFamily="34" charset="0"/>
              </a:rPr>
              <a:t>Zemljina kora.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2339752" y="404664"/>
            <a:ext cx="4320480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RASPROSTRANJENOST SEDIMENTNIH STIJENA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175" y="1609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1460822"/>
              </p:ext>
            </p:extLst>
          </p:nvPr>
        </p:nvGraphicFramePr>
        <p:xfrm>
          <a:off x="1116013" y="1557338"/>
          <a:ext cx="6408737" cy="411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0" name="CorelDRAW" r:id="rId5" imgW="3488400" imgH="2240280" progId="CorelDRAW.Graphic.13">
                  <p:embed/>
                </p:oleObj>
              </mc:Choice>
              <mc:Fallback>
                <p:oleObj name="CorelDRAW" r:id="rId5" imgW="3488400" imgH="2240280" progId="CorelDRAW.Graphic.1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557338"/>
                        <a:ext cx="6408737" cy="411638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58888" y="5805488"/>
            <a:ext cx="6264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Rasprostranjenost pojedinih vrsta sedimentnih stijena</a:t>
            </a:r>
            <a:r>
              <a:rPr lang="hr-H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448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362950" cy="15843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sz="1800" b="1" dirty="0" smtClean="0"/>
              <a:t>studij modernih okoliša, njihovih sedimenata i procesa pridonosi razumijevanju njihovih ekvivalenata iz geološke prošlosti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eaLnBrk="1" hangingPunct="1">
              <a:defRPr/>
            </a:pPr>
            <a:r>
              <a:rPr lang="hr-HR" sz="1800" b="1" dirty="0" smtClean="0"/>
              <a:t>nakon taloženja sedimenti su podvrgnuti fizičkim, kemijskim i biološkim procesima koji modificiraju originalni sediment i formiraju stijenu</a:t>
            </a:r>
            <a:endParaRPr lang="en-US" sz="1800" b="1" dirty="0" smtClean="0"/>
          </a:p>
        </p:txBody>
      </p:sp>
      <p:pic>
        <p:nvPicPr>
          <p:cNvPr id="12292" name="Picture 4" descr="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1968" t="2214" r="2953" b="2214"/>
          <a:stretch>
            <a:fillRect/>
          </a:stretch>
        </p:blipFill>
        <p:spPr>
          <a:xfrm>
            <a:off x="323850" y="3213100"/>
            <a:ext cx="3814763" cy="2543175"/>
          </a:xfrm>
          <a:noFill/>
          <a:ln w="12700">
            <a:solidFill>
              <a:schemeClr val="tx1"/>
            </a:solidFill>
          </a:ln>
        </p:spPr>
      </p:pic>
      <p:pic>
        <p:nvPicPr>
          <p:cNvPr id="12293" name="Picture 5" descr="04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l="1483"/>
          <a:stretch>
            <a:fillRect/>
          </a:stretch>
        </p:blipFill>
        <p:spPr>
          <a:xfrm>
            <a:off x="4427538" y="3213100"/>
            <a:ext cx="4176712" cy="2565400"/>
          </a:xfrm>
          <a:noFill/>
          <a:ln w="12700">
            <a:solidFill>
              <a:schemeClr val="tx1"/>
            </a:solidFill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50825" y="5949950"/>
            <a:ext cx="8643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Recentne pješčane dine (A) i koso uslojeni pješčenjaci nastali litifikacijom dina (B).</a:t>
            </a: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323850" y="3213100"/>
            <a:ext cx="334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4427538" y="3213100"/>
            <a:ext cx="314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2987824" y="5445224"/>
            <a:ext cx="1099596" cy="2769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7488909" y="5445224"/>
            <a:ext cx="1025525" cy="2778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2411760" y="332656"/>
            <a:ext cx="4320480" cy="57606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P</a:t>
            </a: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RINCIP AKTUALIZMA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4250" y="1643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</TotalTime>
  <Words>1034</Words>
  <Application>Microsoft Office PowerPoint</Application>
  <PresentationFormat>Prikaz na zaslonu (4:3)</PresentationFormat>
  <Paragraphs>191</Paragraphs>
  <Slides>23</Slides>
  <Notes>1</Notes>
  <HiddenSlides>0</HiddenSlides>
  <MMClips>22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5" baseType="lpstr">
      <vt:lpstr>Tema sustava Office</vt:lpstr>
      <vt:lpstr>CorelDRAW</vt:lpstr>
      <vt:lpstr>SEDIMENATNE STIJENE</vt:lpstr>
      <vt:lpstr>PowerPointova prezentacija</vt:lpstr>
      <vt:lpstr>SADRŽAJ KOLEGIJA</vt:lpstr>
      <vt:lpstr>LITERATURA</vt:lpstr>
      <vt:lpstr>INTERNETSKI IZVORI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Razvoj života i starost Zemlje</vt:lpstr>
      <vt:lpstr>paleoklimatologija</vt:lpstr>
      <vt:lpstr>paleogeografija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PROCESI POSTANKA SEDIMENATA I SEDIMENTNIH STIJENA</dc:title>
  <dc:creator>korisnik</dc:creator>
  <cp:lastModifiedBy>korisnik</cp:lastModifiedBy>
  <cp:revision>161</cp:revision>
  <dcterms:modified xsi:type="dcterms:W3CDTF">2020-11-11T11:46:56Z</dcterms:modified>
</cp:coreProperties>
</file>