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unknown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1"/>
  </p:sldMasterIdLst>
  <p:notesMasterIdLst>
    <p:notesMasterId r:id="rId41"/>
  </p:notesMasterIdLst>
  <p:sldIdLst>
    <p:sldId id="388" r:id="rId2"/>
    <p:sldId id="389" r:id="rId3"/>
    <p:sldId id="390" r:id="rId4"/>
    <p:sldId id="391" r:id="rId5"/>
    <p:sldId id="392" r:id="rId6"/>
    <p:sldId id="393" r:id="rId7"/>
    <p:sldId id="394" r:id="rId8"/>
    <p:sldId id="395" r:id="rId9"/>
    <p:sldId id="396" r:id="rId10"/>
    <p:sldId id="397" r:id="rId11"/>
    <p:sldId id="398" r:id="rId12"/>
    <p:sldId id="399" r:id="rId13"/>
    <p:sldId id="400" r:id="rId14"/>
    <p:sldId id="401" r:id="rId15"/>
    <p:sldId id="402" r:id="rId16"/>
    <p:sldId id="403" r:id="rId17"/>
    <p:sldId id="404" r:id="rId18"/>
    <p:sldId id="405" r:id="rId19"/>
    <p:sldId id="406" r:id="rId20"/>
    <p:sldId id="407" r:id="rId21"/>
    <p:sldId id="408" r:id="rId22"/>
    <p:sldId id="409" r:id="rId23"/>
    <p:sldId id="416" r:id="rId24"/>
    <p:sldId id="417" r:id="rId25"/>
    <p:sldId id="418" r:id="rId26"/>
    <p:sldId id="419" r:id="rId27"/>
    <p:sldId id="422" r:id="rId28"/>
    <p:sldId id="423" r:id="rId29"/>
    <p:sldId id="424" r:id="rId30"/>
    <p:sldId id="425" r:id="rId31"/>
    <p:sldId id="426" r:id="rId32"/>
    <p:sldId id="427" r:id="rId33"/>
    <p:sldId id="428" r:id="rId34"/>
    <p:sldId id="429" r:id="rId35"/>
    <p:sldId id="430" r:id="rId36"/>
    <p:sldId id="431" r:id="rId37"/>
    <p:sldId id="432" r:id="rId38"/>
    <p:sldId id="433" r:id="rId39"/>
    <p:sldId id="434" r:id="rId40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F436C3-C0D3-46EA-AD0A-3F98A851E798}" type="datetimeFigureOut">
              <a:rPr lang="hr-HR" smtClean="0"/>
              <a:pPr/>
              <a:t>11.11.2020.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621274-3E6C-436D-95F5-3779C746A9BC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93357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Uredite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11.11.2020</a:t>
            </a:fld>
            <a:endParaRPr lang="hr-HR" dirty="0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083219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11.11.2020</a:t>
            </a:fld>
            <a:endParaRPr lang="hr-HR" dirty="0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59320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11.11.2020</a:t>
            </a:fld>
            <a:endParaRPr lang="hr-HR" dirty="0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696156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slov, tekst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53912B-9A67-45BB-B550-6169641A1A26}" type="slidenum">
              <a:rPr lang="hr-HR"/>
              <a:pPr>
                <a:defRPr/>
              </a:pPr>
              <a:t>‹#›</a:t>
            </a:fld>
            <a:endParaRPr lang="hr-HR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slov, tekst i 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sadržaja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56E2BF-F010-4365-BA91-AC10A9586ECC}" type="slidenum">
              <a:rPr lang="hr-HR"/>
              <a:pPr>
                <a:defRPr/>
              </a:pPr>
              <a:t>‹#›</a:t>
            </a:fld>
            <a:endParaRPr lang="hr-HR" dirty="0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Naslov, dva sadržaja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sadržaja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98701-D83C-40D6-8BC4-197306D0ECC5}" type="slidenum">
              <a:rPr lang="hr-HR"/>
              <a:pPr>
                <a:defRPr/>
              </a:pPr>
              <a:t>‹#›</a:t>
            </a:fld>
            <a:endParaRPr lang="hr-HR" dirty="0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153777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Naslov, tekst i isječak crtež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za ClipArt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hr-HR" noProof="0" dirty="0" smtClean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A526B9-D734-4721-A619-E8BABE5A1F49}" type="slidenum">
              <a:rPr lang="hr-HR"/>
              <a:pPr>
                <a:defRPr/>
              </a:pPr>
              <a:t>‹#›</a:t>
            </a:fld>
            <a:endParaRPr lang="hr-HR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97584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11.11.2020</a:t>
            </a:fld>
            <a:endParaRPr lang="hr-HR" dirty="0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476378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11.11.2020</a:t>
            </a:fld>
            <a:endParaRPr lang="hr-HR" dirty="0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5794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11.11.2020</a:t>
            </a:fld>
            <a:endParaRPr lang="hr-HR" dirty="0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61905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11.11.2020</a:t>
            </a:fld>
            <a:endParaRPr lang="hr-HR" dirty="0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79108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11.11.2020</a:t>
            </a:fld>
            <a:endParaRPr lang="hr-HR" dirty="0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78373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11.11.2020</a:t>
            </a:fld>
            <a:endParaRPr lang="hr-HR" dirty="0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0367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11.11.2020</a:t>
            </a:fld>
            <a:endParaRPr lang="hr-HR" dirty="0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659903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11.11.2020</a:t>
            </a:fld>
            <a:endParaRPr lang="hr-HR" dirty="0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61878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1A071-2A74-455A-A49A-8BB21E4AC2F6}" type="datetimeFigureOut">
              <a:rPr lang="sr-Latn-CS" smtClean="0"/>
              <a:pPr/>
              <a:t>11.11.2020</a:t>
            </a:fld>
            <a:endParaRPr lang="hr-HR" dirty="0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29384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4" r:id="rId14"/>
    <p:sldLayoutId id="2147483795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audio" Target="../media/media18.m4a"/><Relationship Id="rId7" Type="http://schemas.openxmlformats.org/officeDocument/2006/relationships/oleObject" Target="../embeddings/oleObject2.bin"/><Relationship Id="rId2" Type="http://schemas.microsoft.com/office/2007/relationships/media" Target="../media/media18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2.wmf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1.wmf"/><Relationship Id="rId5" Type="http://schemas.openxmlformats.org/officeDocument/2006/relationships/image" Target="../media/image30.wmf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.png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1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.png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.png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.png"/><Relationship Id="rId4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1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1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13.wmf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3568" y="1772816"/>
            <a:ext cx="7772400" cy="2064221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hr-HR" sz="4400" b="1" dirty="0" smtClean="0"/>
              <a:t>2 PROCESI POSTANKA SEDIMENATA I SEDIMENTNIH STIJENA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7968" y="1166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50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88640"/>
            <a:ext cx="8713787" cy="58404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hr-HR" sz="1800" b="1" dirty="0" smtClean="0">
                <a:latin typeface="+mj-lt"/>
              </a:rPr>
              <a:t>termalna</a:t>
            </a:r>
            <a:r>
              <a:rPr lang="hr-HR" sz="2000" b="1" dirty="0" smtClean="0">
                <a:latin typeface="+mj-lt"/>
              </a:rPr>
              <a:t> ekspanzija i kontrakcija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000" b="1" dirty="0" smtClean="0">
              <a:latin typeface="+mj-lt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000" b="1" dirty="0" smtClean="0">
              <a:latin typeface="Garamond" pitchFamily="18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>
                <a:solidFill>
                  <a:schemeClr val="tx1"/>
                </a:solidFill>
                <a:latin typeface="+mj-lt"/>
              </a:rPr>
              <a:t>dnevni ili godišnji ciklusi zagrijavanja i hlađenja stijena na površini Zemlje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000" b="1" dirty="0" smtClean="0">
              <a:solidFill>
                <a:schemeClr val="tx1"/>
              </a:solidFill>
              <a:latin typeface="+mj-lt"/>
            </a:endParaRPr>
          </a:p>
          <a:p>
            <a:pPr lvl="2" eaLnBrk="1" hangingPunct="1">
              <a:lnSpc>
                <a:spcPct val="80000"/>
              </a:lnSpc>
              <a:defRPr/>
            </a:pPr>
            <a:r>
              <a:rPr lang="hr-HR" sz="1600" b="1" dirty="0" smtClean="0">
                <a:latin typeface="+mj-lt"/>
              </a:rPr>
              <a:t>zagrijavanje                    ekspanzija</a:t>
            </a:r>
          </a:p>
          <a:p>
            <a:pPr lvl="2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800" b="1" dirty="0" smtClean="0">
              <a:latin typeface="+mj-lt"/>
            </a:endParaRPr>
          </a:p>
          <a:p>
            <a:pPr lvl="2" eaLnBrk="1" hangingPunct="1">
              <a:lnSpc>
                <a:spcPct val="80000"/>
              </a:lnSpc>
              <a:defRPr/>
            </a:pPr>
            <a:r>
              <a:rPr lang="hr-HR" sz="1600" b="1" dirty="0" smtClean="0">
                <a:latin typeface="+mj-lt"/>
              </a:rPr>
              <a:t>hlađenje                   kontrakcija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600" b="1" dirty="0" smtClean="0">
              <a:solidFill>
                <a:schemeClr val="tx1"/>
              </a:solidFill>
              <a:latin typeface="Garamond" pitchFamily="18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>
                <a:solidFill>
                  <a:schemeClr val="tx1"/>
                </a:solidFill>
                <a:latin typeface="+mj-lt"/>
              </a:rPr>
              <a:t>velike temperaturne razlike              </a:t>
            </a:r>
          </a:p>
          <a:p>
            <a:pPr lvl="1" eaLnBrk="1" hangingPunct="1">
              <a:lnSpc>
                <a:spcPct val="80000"/>
              </a:lnSpc>
              <a:buNone/>
              <a:defRPr/>
            </a:pPr>
            <a:r>
              <a:rPr lang="hr-HR" sz="1600" b="1" dirty="0" smtClean="0">
                <a:solidFill>
                  <a:schemeClr val="tx1"/>
                </a:solidFill>
                <a:latin typeface="Garamond" pitchFamily="18" charset="0"/>
              </a:rPr>
              <a:t>		          </a:t>
            </a:r>
            <a:r>
              <a:rPr lang="hr-HR" sz="1600" b="1" dirty="0" smtClean="0">
                <a:solidFill>
                  <a:schemeClr val="tx1"/>
                </a:solidFill>
              </a:rPr>
              <a:t>površina stijene se  brže hladi i zagrijava </a:t>
            </a:r>
          </a:p>
          <a:p>
            <a:pPr lvl="1" eaLnBrk="1" hangingPunct="1">
              <a:lnSpc>
                <a:spcPct val="80000"/>
              </a:lnSpc>
              <a:buNone/>
              <a:defRPr/>
            </a:pPr>
            <a:r>
              <a:rPr lang="hr-HR" sz="1600" b="1" dirty="0" smtClean="0">
                <a:solidFill>
                  <a:schemeClr val="tx1"/>
                </a:solidFill>
              </a:rPr>
              <a:t>                     od unutrašnjosti</a:t>
            </a:r>
          </a:p>
          <a:p>
            <a:pPr lvl="1" eaLnBrk="1" hangingPunct="1">
              <a:lnSpc>
                <a:spcPct val="80000"/>
              </a:lnSpc>
              <a:buNone/>
              <a:defRPr/>
            </a:pPr>
            <a:endParaRPr lang="hr-HR" sz="800" b="1" dirty="0" smtClean="0">
              <a:solidFill>
                <a:schemeClr val="tx1"/>
              </a:solidFill>
            </a:endParaRP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hr-HR" sz="1600" b="1" dirty="0" smtClean="0">
                <a:solidFill>
                  <a:schemeClr val="tx1"/>
                </a:solidFill>
              </a:rPr>
              <a:t>                    lomljenje i usitnjavanje stijena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600" b="1" dirty="0" smtClean="0">
              <a:latin typeface="Garamond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600" b="1" dirty="0" smtClean="0">
              <a:latin typeface="Garamond" pitchFamily="18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>
                <a:solidFill>
                  <a:schemeClr val="tx1"/>
                </a:solidFill>
                <a:latin typeface="+mj-lt"/>
              </a:rPr>
              <a:t>temperaturne razlike od nekoliko desetaka stupnjeva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hr-HR" sz="1600" b="1" dirty="0" smtClean="0">
                <a:solidFill>
                  <a:schemeClr val="tx1"/>
                </a:solidFill>
                <a:latin typeface="Garamond" pitchFamily="18" charset="0"/>
              </a:rPr>
              <a:t>                   </a:t>
            </a:r>
            <a:r>
              <a:rPr lang="hr-HR" sz="1600" b="1" dirty="0" smtClean="0">
                <a:solidFill>
                  <a:schemeClr val="tx1"/>
                </a:solidFill>
                <a:latin typeface="+mj-lt"/>
              </a:rPr>
              <a:t>tisuće godina kontrakcija i ekspanzija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hr-HR" sz="800" b="1" dirty="0" smtClean="0">
                <a:solidFill>
                  <a:schemeClr val="tx1"/>
                </a:solidFill>
                <a:latin typeface="+mj-lt"/>
              </a:rPr>
              <a:t> 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hr-HR" sz="1600" b="1" dirty="0" smtClean="0">
                <a:solidFill>
                  <a:schemeClr val="tx1"/>
                </a:solidFill>
                <a:latin typeface="+mj-lt"/>
              </a:rPr>
              <a:t>                   pucanje i usitnjavanje stijena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600" b="1" dirty="0" smtClean="0">
              <a:latin typeface="Garamond" pitchFamily="18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>
                <a:solidFill>
                  <a:schemeClr val="tx1"/>
                </a:solidFill>
                <a:latin typeface="+mj-lt"/>
              </a:rPr>
              <a:t>požari 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hr-HR" sz="1600" b="1" dirty="0" smtClean="0">
                <a:solidFill>
                  <a:schemeClr val="tx1"/>
                </a:solidFill>
                <a:latin typeface="Garamond" pitchFamily="18" charset="0"/>
              </a:rPr>
              <a:t>                  </a:t>
            </a:r>
            <a:r>
              <a:rPr lang="hr-HR" sz="1600" b="1" dirty="0" smtClean="0">
                <a:solidFill>
                  <a:schemeClr val="tx1"/>
                </a:solidFill>
                <a:latin typeface="+mj-lt"/>
              </a:rPr>
              <a:t>zagrijavaju stijene nekoliko stotina stupnjeva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hr-HR" sz="1600" b="1" dirty="0" smtClean="0">
                <a:solidFill>
                  <a:schemeClr val="tx1"/>
                </a:solidFill>
                <a:latin typeface="Garamond" pitchFamily="18" charset="0"/>
              </a:rPr>
              <a:t>                  </a:t>
            </a:r>
            <a:r>
              <a:rPr lang="hr-HR" sz="1600" b="1" dirty="0" smtClean="0">
                <a:solidFill>
                  <a:schemeClr val="tx1"/>
                </a:solidFill>
                <a:latin typeface="+mj-lt"/>
              </a:rPr>
              <a:t>stijene brzo pucaju i usitnjavaju se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2400" b="1" dirty="0" smtClean="0"/>
          </a:p>
          <a:p>
            <a:pPr eaLnBrk="1" hangingPunct="1">
              <a:lnSpc>
                <a:spcPct val="80000"/>
              </a:lnSpc>
              <a:defRPr/>
            </a:pPr>
            <a:endParaRPr lang="hr-HR" sz="20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1800" dirty="0" smtClean="0"/>
          </a:p>
        </p:txBody>
      </p:sp>
      <p:pic>
        <p:nvPicPr>
          <p:cNvPr id="13322" name="Picture 3" descr="008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t="8240" r="8067" b="10986"/>
          <a:stretch>
            <a:fillRect/>
          </a:stretch>
        </p:blipFill>
        <p:spPr>
          <a:xfrm>
            <a:off x="5679629" y="1612144"/>
            <a:ext cx="3040309" cy="4320034"/>
          </a:xfrm>
          <a:solidFill>
            <a:schemeClr val="bg2"/>
          </a:solidFill>
          <a:ln w="19050">
            <a:solidFill>
              <a:schemeClr val="tx1"/>
            </a:solidFill>
          </a:ln>
        </p:spPr>
      </p:pic>
      <p:cxnSp>
        <p:nvCxnSpPr>
          <p:cNvPr id="12" name="Ravni poveznik sa strelicom 11"/>
          <p:cNvCxnSpPr/>
          <p:nvPr/>
        </p:nvCxnSpPr>
        <p:spPr>
          <a:xfrm>
            <a:off x="2556756" y="1340768"/>
            <a:ext cx="431800" cy="15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vni poveznik sa strelicom 12"/>
          <p:cNvCxnSpPr/>
          <p:nvPr/>
        </p:nvCxnSpPr>
        <p:spPr>
          <a:xfrm>
            <a:off x="2141984" y="1700808"/>
            <a:ext cx="4318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7" name="Pravokutnik 13"/>
          <p:cNvSpPr>
            <a:spLocks noChangeArrowheads="1"/>
          </p:cNvSpPr>
          <p:nvPr/>
        </p:nvSpPr>
        <p:spPr bwMode="auto">
          <a:xfrm>
            <a:off x="0" y="6165304"/>
            <a:ext cx="4283968" cy="494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>
              <a:lnSpc>
                <a:spcPct val="80000"/>
              </a:lnSpc>
              <a:buFont typeface="Arial" pitchFamily="34" charset="0"/>
              <a:buChar char="•"/>
            </a:pPr>
            <a:r>
              <a:rPr lang="hr-HR" sz="1600" b="1" dirty="0" smtClean="0">
                <a:latin typeface="Garamond" pitchFamily="18" charset="0"/>
              </a:rPr>
              <a:t>   </a:t>
            </a:r>
            <a:r>
              <a:rPr lang="hr-HR" sz="1600" b="1" dirty="0" smtClean="0"/>
              <a:t>karakteristično </a:t>
            </a:r>
            <a:r>
              <a:rPr lang="hr-HR" sz="1600" b="1" dirty="0"/>
              <a:t>za pustinjska </a:t>
            </a:r>
            <a:r>
              <a:rPr lang="hr-HR" sz="1600" b="1" dirty="0" smtClean="0"/>
              <a:t>područja</a:t>
            </a:r>
          </a:p>
          <a:p>
            <a:pPr lvl="1">
              <a:lnSpc>
                <a:spcPct val="80000"/>
              </a:lnSpc>
            </a:pPr>
            <a:r>
              <a:rPr lang="hr-HR" sz="1600" b="1" dirty="0" smtClean="0"/>
              <a:t>    (</a:t>
            </a:r>
            <a:r>
              <a:rPr lang="hr-HR" sz="1600" b="1" dirty="0"/>
              <a:t>insolacija) i planinske masive</a:t>
            </a:r>
          </a:p>
        </p:txBody>
      </p:sp>
      <p:cxnSp>
        <p:nvCxnSpPr>
          <p:cNvPr id="18" name="Ravni poveznik sa strelicom 17"/>
          <p:cNvCxnSpPr/>
          <p:nvPr/>
        </p:nvCxnSpPr>
        <p:spPr>
          <a:xfrm>
            <a:off x="813108" y="4005064"/>
            <a:ext cx="360362" cy="15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avni poveznik sa strelicom 22"/>
          <p:cNvCxnSpPr/>
          <p:nvPr/>
        </p:nvCxnSpPr>
        <p:spPr>
          <a:xfrm>
            <a:off x="827584" y="4365104"/>
            <a:ext cx="360362" cy="15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avni poveznik sa strelicom 23"/>
          <p:cNvCxnSpPr/>
          <p:nvPr/>
        </p:nvCxnSpPr>
        <p:spPr>
          <a:xfrm>
            <a:off x="827584" y="5373216"/>
            <a:ext cx="360362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avni poveznik sa strelicom 24"/>
          <p:cNvCxnSpPr/>
          <p:nvPr/>
        </p:nvCxnSpPr>
        <p:spPr>
          <a:xfrm>
            <a:off x="827584" y="5085184"/>
            <a:ext cx="360362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avni poveznik sa strelicom 26"/>
          <p:cNvCxnSpPr/>
          <p:nvPr/>
        </p:nvCxnSpPr>
        <p:spPr>
          <a:xfrm>
            <a:off x="971600" y="2492896"/>
            <a:ext cx="360363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avni poveznik sa strelicom 27"/>
          <p:cNvCxnSpPr/>
          <p:nvPr/>
        </p:nvCxnSpPr>
        <p:spPr>
          <a:xfrm>
            <a:off x="971601" y="2996952"/>
            <a:ext cx="360362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5255568" y="6027003"/>
            <a:ext cx="388843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hr-HR" sz="1400" b="1" i="1" dirty="0">
                <a:latin typeface="Calibri" pitchFamily="34" charset="0"/>
              </a:rPr>
              <a:t>Grus - materijal veličine pijeska i šljunka </a:t>
            </a:r>
            <a:r>
              <a:rPr lang="hr-HR" sz="1400" b="1" i="1" dirty="0" smtClean="0">
                <a:latin typeface="Calibri" pitchFamily="34" charset="0"/>
              </a:rPr>
              <a:t>koji </a:t>
            </a:r>
            <a:r>
              <a:rPr lang="hr-HR" sz="1400" b="1" i="1" dirty="0">
                <a:latin typeface="Calibri" pitchFamily="34" charset="0"/>
              </a:rPr>
              <a:t>nastaje kao rezultat insolacije; istog je </a:t>
            </a:r>
            <a:r>
              <a:rPr lang="hr-HR" sz="1400" b="1" i="1" dirty="0" smtClean="0">
                <a:latin typeface="Calibri" pitchFamily="34" charset="0"/>
              </a:rPr>
              <a:t>sastava kao </a:t>
            </a:r>
            <a:r>
              <a:rPr lang="hr-HR" sz="1400" b="1" i="1" dirty="0">
                <a:latin typeface="Calibri" pitchFamily="34" charset="0"/>
              </a:rPr>
              <a:t>i matična stijena ali je rastresit. </a:t>
            </a:r>
            <a:endParaRPr lang="en-US" sz="1400" b="1" i="1" dirty="0">
              <a:latin typeface="Calibri" pitchFamily="34" charset="0"/>
            </a:endParaRPr>
          </a:p>
        </p:txBody>
      </p:sp>
      <p:sp>
        <p:nvSpPr>
          <p:cNvPr id="31" name="Pravokutnik 30"/>
          <p:cNvSpPr/>
          <p:nvPr/>
        </p:nvSpPr>
        <p:spPr>
          <a:xfrm>
            <a:off x="7693665" y="5536941"/>
            <a:ext cx="974882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i="1" dirty="0"/>
              <a:t>Preuzeto iz 2</a:t>
            </a:r>
            <a:endParaRPr lang="en-US" sz="1200" i="1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1530" y="1419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46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9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987824" y="188640"/>
            <a:ext cx="3312368" cy="575717"/>
          </a:xfr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hr-H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2.1.2  KEMIJSKO TROŠENJE</a:t>
            </a:r>
            <a:endParaRPr lang="en-US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41438"/>
            <a:ext cx="7786688" cy="47847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r-HR" sz="1600" b="1" dirty="0" smtClean="0">
                <a:latin typeface="+mj-lt"/>
              </a:rPr>
              <a:t>zbiva se pod djelovanjem ugljične kiseline (H</a:t>
            </a:r>
            <a:r>
              <a:rPr lang="hr-HR" sz="1600" b="1" baseline="-25000" dirty="0" smtClean="0">
                <a:latin typeface="+mj-lt"/>
              </a:rPr>
              <a:t>2</a:t>
            </a:r>
            <a:r>
              <a:rPr lang="hr-HR" sz="1600" b="1" dirty="0" smtClean="0">
                <a:latin typeface="+mj-lt"/>
              </a:rPr>
              <a:t>CO</a:t>
            </a:r>
            <a:r>
              <a:rPr lang="hr-HR" sz="1600" b="1" baseline="-25000" dirty="0" smtClean="0">
                <a:latin typeface="+mj-lt"/>
              </a:rPr>
              <a:t>3</a:t>
            </a:r>
            <a:r>
              <a:rPr lang="hr-HR" sz="1600" b="1" dirty="0" smtClean="0">
                <a:latin typeface="+mj-lt"/>
              </a:rPr>
              <a:t>), vode i kisika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1800" b="1" dirty="0" smtClean="0">
              <a:latin typeface="+mj-lt"/>
            </a:endParaRPr>
          </a:p>
          <a:p>
            <a:pPr eaLnBrk="1" hangingPunct="1">
              <a:defRPr/>
            </a:pPr>
            <a:r>
              <a:rPr lang="hr-HR" sz="1600" b="1" dirty="0" smtClean="0">
                <a:latin typeface="+mj-lt"/>
              </a:rPr>
              <a:t>većina petrogenih minerala nastaje dublje ispod površine Zemlje pri uvjetima povišenog taka i temperature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1800" b="1" dirty="0" smtClean="0">
              <a:latin typeface="+mj-lt"/>
            </a:endParaRPr>
          </a:p>
          <a:p>
            <a:pPr eaLnBrk="1" hangingPunct="1">
              <a:defRPr/>
            </a:pPr>
            <a:r>
              <a:rPr lang="hr-HR" sz="1600" b="1" dirty="0" smtClean="0">
                <a:latin typeface="+mj-lt"/>
              </a:rPr>
              <a:t>dolaskom stijena blizu površine ili na površinu Zemlje u drugačije uvjete tlaka i temperature primarni minerali postaju nestabilni, izlužuju se ili se pretvaraju u nove minerale koji su stabilni u uvjetima trošenja (autigeni minerali)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1800" b="1" dirty="0" smtClean="0">
              <a:solidFill>
                <a:schemeClr val="hlink"/>
              </a:solidFill>
              <a:latin typeface="+mj-lt"/>
            </a:endParaRPr>
          </a:p>
          <a:p>
            <a:pPr eaLnBrk="1" hangingPunct="1">
              <a:defRPr/>
            </a:pPr>
            <a:r>
              <a:rPr lang="hr-HR" sz="1800" b="1" dirty="0" smtClean="0">
                <a:latin typeface="+mj-lt"/>
              </a:rPr>
              <a:t>čimbenici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400" b="1" dirty="0" smtClean="0">
              <a:solidFill>
                <a:schemeClr val="tx2"/>
              </a:solidFill>
              <a:latin typeface="+mj-lt"/>
            </a:endParaRPr>
          </a:p>
          <a:p>
            <a:pPr lvl="1" eaLnBrk="1" hangingPunct="1">
              <a:defRPr/>
            </a:pPr>
            <a:r>
              <a:rPr lang="hr-HR" sz="1600" b="1" dirty="0" smtClean="0">
                <a:latin typeface="+mj-lt"/>
              </a:rPr>
              <a:t>klima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800" b="1" dirty="0" smtClean="0">
              <a:latin typeface="+mj-lt"/>
            </a:endParaRPr>
          </a:p>
          <a:p>
            <a:pPr lvl="1" eaLnBrk="1" hangingPunct="1">
              <a:defRPr/>
            </a:pPr>
            <a:r>
              <a:rPr lang="hr-HR" sz="1600" b="1" dirty="0" smtClean="0">
                <a:latin typeface="+mj-lt"/>
              </a:rPr>
              <a:t>morfologija terena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800" b="1" dirty="0" smtClean="0">
              <a:latin typeface="+mj-lt"/>
            </a:endParaRPr>
          </a:p>
          <a:p>
            <a:pPr lvl="1" eaLnBrk="1" hangingPunct="1">
              <a:defRPr/>
            </a:pPr>
            <a:r>
              <a:rPr lang="hr-HR" sz="1600" b="1" dirty="0" smtClean="0">
                <a:latin typeface="+mj-lt"/>
              </a:rPr>
              <a:t>intenzitet mehaničkog trošenja</a:t>
            </a:r>
          </a:p>
          <a:p>
            <a:pPr eaLnBrk="1" hangingPunct="1">
              <a:defRPr/>
            </a:pPr>
            <a:endParaRPr lang="hr-HR" sz="2000" dirty="0" smtClean="0">
              <a:latin typeface="+mj-lt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2440" y="102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83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aobljeni pravokutnik 6"/>
          <p:cNvSpPr/>
          <p:nvPr/>
        </p:nvSpPr>
        <p:spPr>
          <a:xfrm>
            <a:off x="3851920" y="404664"/>
            <a:ext cx="1081087" cy="360363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11776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67544" y="908720"/>
            <a:ext cx="7343775" cy="4896544"/>
          </a:xfrm>
        </p:spPr>
        <p:txBody>
          <a:bodyPr>
            <a:normAutofit lnSpcReduction="10000"/>
          </a:bodyPr>
          <a:lstStyle/>
          <a:p>
            <a:pPr algn="ctr">
              <a:buNone/>
              <a:defRPr/>
            </a:pPr>
            <a:r>
              <a:rPr lang="hr-HR" sz="2000" b="1" i="1" dirty="0" smtClean="0">
                <a:solidFill>
                  <a:schemeClr val="hlink"/>
                </a:solidFill>
                <a:latin typeface="+mj-lt"/>
              </a:rPr>
              <a:t>                                             </a:t>
            </a:r>
            <a:endParaRPr lang="hr-HR" sz="2000" b="1" dirty="0" smtClean="0">
              <a:solidFill>
                <a:schemeClr val="accent2">
                  <a:lumMod val="60000"/>
                  <a:lumOff val="40000"/>
                </a:schemeClr>
              </a:solidFill>
              <a:latin typeface="+mj-lt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hr-HR" sz="2000" b="1" i="1" dirty="0" smtClean="0">
              <a:solidFill>
                <a:schemeClr val="hlink"/>
              </a:solidFill>
              <a:latin typeface="+mj-lt"/>
            </a:endParaRPr>
          </a:p>
          <a:p>
            <a:pPr eaLnBrk="1" hangingPunct="1">
              <a:defRPr/>
            </a:pPr>
            <a:r>
              <a:rPr lang="hr-HR" sz="1800" b="1" dirty="0" smtClean="0">
                <a:latin typeface="+mj-lt"/>
              </a:rPr>
              <a:t>aridna (suha) klima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1000" b="1" dirty="0" smtClean="0">
              <a:latin typeface="+mj-lt"/>
            </a:endParaRPr>
          </a:p>
          <a:p>
            <a:pPr lvl="1" eaLnBrk="1" hangingPunct="1">
              <a:defRPr/>
            </a:pPr>
            <a:r>
              <a:rPr lang="hr-HR" sz="1600" b="1" dirty="0" smtClean="0">
                <a:latin typeface="+mj-lt"/>
              </a:rPr>
              <a:t>hladna             nema kemijskog trošenja ili je vrlo sporo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1000" b="1" dirty="0" smtClean="0">
              <a:latin typeface="+mj-lt"/>
            </a:endParaRPr>
          </a:p>
          <a:p>
            <a:pPr lvl="1" eaLnBrk="1" hangingPunct="1">
              <a:defRPr/>
            </a:pPr>
            <a:r>
              <a:rPr lang="hr-HR" sz="1600" b="1" dirty="0" smtClean="0">
                <a:latin typeface="+mj-lt"/>
              </a:rPr>
              <a:t>topla            izlučivanje bezvodnih minerala ili pustinjskih prevlaka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2400" b="1" dirty="0" smtClean="0">
              <a:latin typeface="+mj-lt"/>
            </a:endParaRPr>
          </a:p>
          <a:p>
            <a:pPr eaLnBrk="1" hangingPunct="1">
              <a:defRPr/>
            </a:pPr>
            <a:r>
              <a:rPr lang="hr-HR" sz="1800" b="1" dirty="0" smtClean="0">
                <a:latin typeface="+mj-lt"/>
              </a:rPr>
              <a:t>vlažna hladna ili umjerena klima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1000" b="1" dirty="0" smtClean="0">
              <a:latin typeface="+mj-lt"/>
            </a:endParaRPr>
          </a:p>
          <a:p>
            <a:pPr lvl="1" eaLnBrk="1" hangingPunct="1">
              <a:defRPr/>
            </a:pPr>
            <a:r>
              <a:rPr lang="hr-HR" sz="1600" b="1" dirty="0" smtClean="0">
                <a:latin typeface="+mj-lt"/>
              </a:rPr>
              <a:t>kemijskom trošenju podložni su skoro svi minerali osim kvarca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1000" b="1" dirty="0" smtClean="0">
              <a:latin typeface="+mj-lt"/>
            </a:endParaRPr>
          </a:p>
          <a:p>
            <a:pPr lvl="1" eaLnBrk="1" hangingPunct="1">
              <a:defRPr/>
            </a:pPr>
            <a:r>
              <a:rPr lang="hr-HR" sz="1600" b="1" dirty="0" smtClean="0">
                <a:latin typeface="+mj-lt"/>
              </a:rPr>
              <a:t>kao produkt trošenja nastaju minerali glina (autigeni minerali)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2400" b="1" dirty="0" smtClean="0">
              <a:latin typeface="+mj-lt"/>
            </a:endParaRPr>
          </a:p>
          <a:p>
            <a:pPr eaLnBrk="1" hangingPunct="1">
              <a:defRPr/>
            </a:pPr>
            <a:r>
              <a:rPr lang="hr-HR" sz="1800" b="1" dirty="0" smtClean="0">
                <a:latin typeface="+mj-lt"/>
              </a:rPr>
              <a:t>vlažna tropska (humidna) klima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1000" b="1" dirty="0" smtClean="0">
              <a:latin typeface="+mj-lt"/>
            </a:endParaRPr>
          </a:p>
          <a:p>
            <a:pPr lvl="1" eaLnBrk="1" hangingPunct="1">
              <a:defRPr/>
            </a:pPr>
            <a:r>
              <a:rPr lang="hr-HR" sz="1600" b="1" dirty="0" smtClean="0">
                <a:latin typeface="+mj-lt"/>
              </a:rPr>
              <a:t>kemijsko trošenje brzo i intenzivno</a:t>
            </a:r>
            <a:endParaRPr lang="en-US" sz="1600" b="1" dirty="0" smtClean="0">
              <a:latin typeface="+mj-lt"/>
            </a:endParaRPr>
          </a:p>
        </p:txBody>
      </p:sp>
      <p:cxnSp>
        <p:nvCxnSpPr>
          <p:cNvPr id="5" name="Ravni poveznik sa strelicom 4"/>
          <p:cNvCxnSpPr/>
          <p:nvPr/>
        </p:nvCxnSpPr>
        <p:spPr>
          <a:xfrm>
            <a:off x="2052042" y="2204864"/>
            <a:ext cx="360362" cy="15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avni poveznik sa strelicom 5"/>
          <p:cNvCxnSpPr/>
          <p:nvPr/>
        </p:nvCxnSpPr>
        <p:spPr>
          <a:xfrm>
            <a:off x="1870534" y="2636912"/>
            <a:ext cx="360362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avokutnik 7"/>
          <p:cNvSpPr/>
          <p:nvPr/>
        </p:nvSpPr>
        <p:spPr>
          <a:xfrm>
            <a:off x="4067944" y="404664"/>
            <a:ext cx="708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+mj-lt"/>
              </a:rPr>
              <a:t>klima</a:t>
            </a:r>
            <a:endParaRPr lang="hr-HR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60432" y="1609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98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763688" y="5876964"/>
            <a:ext cx="60486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hr-HR" sz="1400" b="1" i="1" dirty="0">
                <a:latin typeface="Calibri" pitchFamily="34" charset="0"/>
              </a:rPr>
              <a:t>Međusobni odnos kemijskog i fizikalnog trošenja stijena u </a:t>
            </a:r>
            <a:r>
              <a:rPr lang="hr-HR" sz="1400" b="1" i="1" dirty="0" smtClean="0">
                <a:latin typeface="Calibri" pitchFamily="34" charset="0"/>
              </a:rPr>
              <a:t>ovisnosti o </a:t>
            </a:r>
            <a:r>
              <a:rPr lang="hr-HR" sz="1400" b="1" i="1" dirty="0">
                <a:latin typeface="Calibri" pitchFamily="34" charset="0"/>
              </a:rPr>
              <a:t>količini padalina i prosječnoj godišnjoj temperaturi.</a:t>
            </a:r>
            <a:endParaRPr lang="en-US" sz="1400" b="1" i="1" dirty="0">
              <a:latin typeface="Calibri" pitchFamily="34" charset="0"/>
            </a:endParaRPr>
          </a:p>
        </p:txBody>
      </p:sp>
      <p:pic>
        <p:nvPicPr>
          <p:cNvPr id="16387" name="Picture 2" descr="F:\NASTAVA\GEOLOZI\PETROLOGIJA SEDIMENTATA\2010-11\II Predavanje\Intenzitet trošenj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452736"/>
            <a:ext cx="5256584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ravokutnik 3"/>
          <p:cNvSpPr/>
          <p:nvPr/>
        </p:nvSpPr>
        <p:spPr>
          <a:xfrm>
            <a:off x="6228184" y="5301208"/>
            <a:ext cx="1025525" cy="27781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Preuzeto iz 2</a:t>
            </a:r>
            <a:endParaRPr lang="en-US" sz="1200" b="1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96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aobljeni pravokutnik 15"/>
          <p:cNvSpPr/>
          <p:nvPr/>
        </p:nvSpPr>
        <p:spPr>
          <a:xfrm>
            <a:off x="2843808" y="332656"/>
            <a:ext cx="2303462" cy="360363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 dirty="0"/>
          </a:p>
        </p:txBody>
      </p:sp>
      <p:sp>
        <p:nvSpPr>
          <p:cNvPr id="11878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23528" y="1124744"/>
            <a:ext cx="8497887" cy="5146253"/>
          </a:xfrm>
        </p:spPr>
        <p:txBody>
          <a:bodyPr/>
          <a:lstStyle/>
          <a:p>
            <a:pPr marL="609600" indent="-609600" eaLnBrk="1" hangingPunct="1">
              <a:buFont typeface="Wingdings" pitchFamily="2" charset="2"/>
              <a:buNone/>
              <a:defRPr/>
            </a:pPr>
            <a:endParaRPr lang="hr-HR" sz="1400" dirty="0" smtClean="0">
              <a:solidFill>
                <a:schemeClr val="hlink"/>
              </a:solidFill>
              <a:latin typeface="+mj-lt"/>
            </a:endParaRPr>
          </a:p>
          <a:p>
            <a:pPr marL="590550" indent="-533400" eaLnBrk="1" hangingPunct="1">
              <a:defRPr/>
            </a:pPr>
            <a:r>
              <a:rPr lang="hr-HR" sz="1800" b="1" dirty="0" smtClean="0">
                <a:latin typeface="+mj-lt"/>
              </a:rPr>
              <a:t>blagi zaravnjeni teren  </a:t>
            </a:r>
          </a:p>
          <a:p>
            <a:pPr marL="590550" indent="-533400" eaLnBrk="1" hangingPunct="1">
              <a:buNone/>
              <a:defRPr/>
            </a:pPr>
            <a:r>
              <a:rPr lang="hr-HR" sz="1800" b="1" dirty="0" smtClean="0">
                <a:latin typeface="+mj-lt"/>
              </a:rPr>
              <a:t>		          </a:t>
            </a:r>
            <a:r>
              <a:rPr lang="hr-HR" sz="1600" b="1" dirty="0" smtClean="0">
                <a:latin typeface="+mj-lt"/>
              </a:rPr>
              <a:t>erozija slaba ili je nema </a:t>
            </a:r>
          </a:p>
          <a:p>
            <a:pPr marL="590550" indent="-533400" eaLnBrk="1" hangingPunct="1">
              <a:buNone/>
              <a:defRPr/>
            </a:pPr>
            <a:endParaRPr lang="hr-HR" sz="500" b="1" dirty="0" smtClean="0">
              <a:latin typeface="+mj-lt"/>
            </a:endParaRPr>
          </a:p>
          <a:p>
            <a:pPr marL="590550" indent="-533400" eaLnBrk="1" hangingPunct="1">
              <a:buNone/>
              <a:defRPr/>
            </a:pPr>
            <a:r>
              <a:rPr lang="hr-HR" sz="1600" b="1" dirty="0" smtClean="0">
                <a:latin typeface="+mj-lt"/>
              </a:rPr>
              <a:t>		           duža izloženost na površini Zemlje </a:t>
            </a:r>
          </a:p>
          <a:p>
            <a:pPr marL="590550" indent="-533400" eaLnBrk="1" hangingPunct="1">
              <a:buNone/>
              <a:defRPr/>
            </a:pPr>
            <a:r>
              <a:rPr lang="hr-HR" sz="500" b="1" dirty="0" smtClean="0">
                <a:latin typeface="+mj-lt"/>
              </a:rPr>
              <a:t>          </a:t>
            </a:r>
          </a:p>
          <a:p>
            <a:pPr marL="590550" indent="-533400" eaLnBrk="1" hangingPunct="1">
              <a:buNone/>
              <a:defRPr/>
            </a:pPr>
            <a:r>
              <a:rPr lang="hr-HR" sz="1600" b="1" dirty="0" smtClean="0">
                <a:latin typeface="+mj-lt"/>
              </a:rPr>
              <a:t>		           snažno kemijsko trošenje</a:t>
            </a:r>
          </a:p>
          <a:p>
            <a:pPr marL="990600" lvl="1" indent="-533400" eaLnBrk="1" hangingPunct="1">
              <a:buFont typeface="Wingdings" pitchFamily="2" charset="2"/>
              <a:buNone/>
              <a:defRPr/>
            </a:pPr>
            <a:endParaRPr lang="hr-HR" sz="1800" b="1" dirty="0" smtClean="0">
              <a:latin typeface="+mj-lt"/>
            </a:endParaRPr>
          </a:p>
          <a:p>
            <a:pPr marL="590550" indent="-533400" eaLnBrk="1" hangingPunct="1">
              <a:defRPr/>
            </a:pPr>
            <a:r>
              <a:rPr lang="hr-HR" sz="1800" b="1" dirty="0" smtClean="0">
                <a:latin typeface="+mj-lt"/>
              </a:rPr>
              <a:t>strmi reljef           </a:t>
            </a:r>
          </a:p>
          <a:p>
            <a:pPr marL="956310" lvl="1" indent="-533400">
              <a:buNone/>
              <a:defRPr/>
            </a:pPr>
            <a:r>
              <a:rPr lang="hr-HR" sz="1600" b="1" dirty="0" smtClean="0">
                <a:latin typeface="+mj-lt"/>
              </a:rPr>
              <a:t>	         snažna </a:t>
            </a:r>
            <a:r>
              <a:rPr lang="hr-HR" sz="1600" b="1" dirty="0" smtClean="0">
                <a:solidFill>
                  <a:schemeClr val="tx1"/>
                </a:solidFill>
                <a:latin typeface="+mj-lt"/>
              </a:rPr>
              <a:t>erozija  </a:t>
            </a:r>
          </a:p>
          <a:p>
            <a:pPr marL="956310" lvl="1" indent="-533400">
              <a:buNone/>
              <a:defRPr/>
            </a:pPr>
            <a:r>
              <a:rPr lang="hr-HR" sz="500" b="1" dirty="0" smtClean="0">
                <a:solidFill>
                  <a:schemeClr val="tx1"/>
                </a:solidFill>
                <a:latin typeface="+mj-lt"/>
              </a:rPr>
              <a:t>          </a:t>
            </a:r>
          </a:p>
          <a:p>
            <a:pPr marL="956310" lvl="1" indent="-533400">
              <a:buNone/>
              <a:defRPr/>
            </a:pPr>
            <a:r>
              <a:rPr lang="hr-HR" sz="1600" b="1" dirty="0" smtClean="0">
                <a:solidFill>
                  <a:schemeClr val="tx1"/>
                </a:solidFill>
                <a:latin typeface="+mj-lt"/>
              </a:rPr>
              <a:t>	         kratka izloženost na površini Zemlje </a:t>
            </a:r>
          </a:p>
          <a:p>
            <a:pPr marL="956310" lvl="1" indent="-533400">
              <a:buNone/>
              <a:defRPr/>
            </a:pPr>
            <a:r>
              <a:rPr lang="hr-HR" sz="500" b="1" dirty="0" smtClean="0">
                <a:solidFill>
                  <a:schemeClr val="tx1"/>
                </a:solidFill>
                <a:latin typeface="+mj-lt"/>
              </a:rPr>
              <a:t>                    </a:t>
            </a:r>
          </a:p>
          <a:p>
            <a:pPr marL="590550" indent="-533400" eaLnBrk="1" hangingPunct="1">
              <a:buFont typeface="Wingdings" pitchFamily="2" charset="2"/>
              <a:buNone/>
              <a:defRPr/>
            </a:pPr>
            <a:r>
              <a:rPr lang="hr-HR" sz="1600" b="1" dirty="0" smtClean="0">
                <a:latin typeface="+mj-lt"/>
              </a:rPr>
              <a:t>                             slabije izraženo kemijsko trošenje </a:t>
            </a:r>
          </a:p>
          <a:p>
            <a:pPr marL="590550" indent="-533400" algn="ctr" eaLnBrk="1" hangingPunct="1">
              <a:buFont typeface="Wingdings" pitchFamily="2" charset="2"/>
              <a:buNone/>
              <a:defRPr/>
            </a:pPr>
            <a:endParaRPr lang="hr-HR" sz="2000" dirty="0" smtClean="0">
              <a:solidFill>
                <a:schemeClr val="hlink"/>
              </a:solidFill>
              <a:latin typeface="+mj-lt"/>
            </a:endParaRPr>
          </a:p>
          <a:p>
            <a:pPr marL="590550" indent="-533400" algn="ctr" eaLnBrk="1" hangingPunct="1">
              <a:buFont typeface="Wingdings" pitchFamily="2" charset="2"/>
              <a:buNone/>
              <a:defRPr/>
            </a:pPr>
            <a:endParaRPr lang="hr-HR" sz="1400" dirty="0" smtClean="0">
              <a:solidFill>
                <a:schemeClr val="hlink"/>
              </a:solidFill>
              <a:latin typeface="+mj-lt"/>
            </a:endParaRPr>
          </a:p>
          <a:p>
            <a:pPr marL="590550" indent="-533400" eaLnBrk="1" hangingPunct="1">
              <a:buFont typeface="Wingdings" pitchFamily="2" charset="2"/>
              <a:buNone/>
              <a:defRPr/>
            </a:pPr>
            <a:endParaRPr lang="hr-HR" sz="1800" dirty="0" smtClean="0">
              <a:latin typeface="+mj-lt"/>
            </a:endParaRPr>
          </a:p>
        </p:txBody>
      </p:sp>
      <p:cxnSp>
        <p:nvCxnSpPr>
          <p:cNvPr id="3" name="Ravni poveznik sa strelicom 2"/>
          <p:cNvCxnSpPr/>
          <p:nvPr/>
        </p:nvCxnSpPr>
        <p:spPr>
          <a:xfrm>
            <a:off x="1403648" y="1988840"/>
            <a:ext cx="360362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Ravni poveznik sa strelicom 3"/>
          <p:cNvCxnSpPr/>
          <p:nvPr/>
        </p:nvCxnSpPr>
        <p:spPr>
          <a:xfrm>
            <a:off x="1422626" y="2348880"/>
            <a:ext cx="360362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avni poveznik sa strelicom 4"/>
          <p:cNvCxnSpPr/>
          <p:nvPr/>
        </p:nvCxnSpPr>
        <p:spPr>
          <a:xfrm>
            <a:off x="1316502" y="3717032"/>
            <a:ext cx="360363" cy="15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avni poveznik sa strelicom 5"/>
          <p:cNvCxnSpPr/>
          <p:nvPr/>
        </p:nvCxnSpPr>
        <p:spPr>
          <a:xfrm>
            <a:off x="1405235" y="2708920"/>
            <a:ext cx="358775" cy="15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vni poveznik sa strelicom 10"/>
          <p:cNvCxnSpPr/>
          <p:nvPr/>
        </p:nvCxnSpPr>
        <p:spPr>
          <a:xfrm>
            <a:off x="1352999" y="4077072"/>
            <a:ext cx="360363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ravokutnik 19"/>
          <p:cNvSpPr/>
          <p:nvPr/>
        </p:nvSpPr>
        <p:spPr>
          <a:xfrm>
            <a:off x="2987824" y="332656"/>
            <a:ext cx="20366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smtClean="0">
                <a:solidFill>
                  <a:schemeClr val="bg1"/>
                </a:solidFill>
              </a:rPr>
              <a:t> </a:t>
            </a:r>
            <a:r>
              <a:rPr lang="hr-HR" b="1" dirty="0" smtClean="0">
                <a:solidFill>
                  <a:schemeClr val="bg1"/>
                </a:solidFill>
                <a:latin typeface="+mj-lt"/>
              </a:rPr>
              <a:t>morfologija terena</a:t>
            </a:r>
            <a:endParaRPr lang="hr-HR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21" name="Ravni poveznik sa strelicom 20"/>
          <p:cNvCxnSpPr/>
          <p:nvPr/>
        </p:nvCxnSpPr>
        <p:spPr>
          <a:xfrm>
            <a:off x="1346320" y="4437112"/>
            <a:ext cx="360363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56637" y="889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26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F:\NASTAVA\GEOLOZI\PETROLOGIJA SEDIMENTATA\2010-11\II Predavanje\Reakcijska površina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500" y="3356992"/>
            <a:ext cx="1428750" cy="209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F:\NASTAVA\GEOLOZI\PETROLOGIJA SEDIMENTATA\2010-11\II Predavanje\Reakcijaska površina 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3356992"/>
            <a:ext cx="1531937" cy="207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F:\NASTAVA\GEOLOZI\PETROLOGIJA SEDIMENTATA\2010-11\II Predavanje\Reakcijska površina 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738" y="3356992"/>
            <a:ext cx="1784350" cy="206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trelica udesno 7"/>
          <p:cNvSpPr/>
          <p:nvPr/>
        </p:nvSpPr>
        <p:spPr>
          <a:xfrm>
            <a:off x="2771725" y="4509517"/>
            <a:ext cx="504825" cy="2159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 dirty="0"/>
          </a:p>
        </p:txBody>
      </p:sp>
      <p:sp>
        <p:nvSpPr>
          <p:cNvPr id="9" name="Strelica udesno 8"/>
          <p:cNvSpPr/>
          <p:nvPr/>
        </p:nvSpPr>
        <p:spPr>
          <a:xfrm>
            <a:off x="5435550" y="4436492"/>
            <a:ext cx="504825" cy="2159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 dirty="0"/>
          </a:p>
        </p:txBody>
      </p:sp>
      <p:sp>
        <p:nvSpPr>
          <p:cNvPr id="10" name="Pravokutnik 9"/>
          <p:cNvSpPr/>
          <p:nvPr/>
        </p:nvSpPr>
        <p:spPr>
          <a:xfrm>
            <a:off x="755576" y="2204864"/>
            <a:ext cx="74168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0550" indent="-533400" algn="ctr">
              <a:defRPr/>
            </a:pPr>
            <a:endParaRPr lang="hr-HR" sz="1200" dirty="0" smtClean="0">
              <a:latin typeface="+mj-lt"/>
            </a:endParaRPr>
          </a:p>
          <a:p>
            <a:pPr marL="590550" lvl="1" indent="-533400">
              <a:buClr>
                <a:schemeClr val="hlink"/>
              </a:buClr>
              <a:defRPr/>
            </a:pPr>
            <a:r>
              <a:rPr lang="hr-HR" sz="1600" b="1" dirty="0" smtClean="0">
                <a:latin typeface="+mj-lt"/>
              </a:rPr>
              <a:t>fizikalno trošenje             usitnjavanje stijena              pospješuje kemijsko trošenje</a:t>
            </a:r>
          </a:p>
        </p:txBody>
      </p:sp>
      <p:sp>
        <p:nvSpPr>
          <p:cNvPr id="11" name="Zaobljeni pravokutnik 10"/>
          <p:cNvSpPr/>
          <p:nvPr/>
        </p:nvSpPr>
        <p:spPr>
          <a:xfrm>
            <a:off x="1979712" y="620688"/>
            <a:ext cx="4897437" cy="358775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 dirty="0"/>
          </a:p>
        </p:txBody>
      </p:sp>
      <p:sp>
        <p:nvSpPr>
          <p:cNvPr id="12" name="Pravokutnik 11"/>
          <p:cNvSpPr/>
          <p:nvPr/>
        </p:nvSpPr>
        <p:spPr>
          <a:xfrm>
            <a:off x="2123728" y="620688"/>
            <a:ext cx="4469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90550" indent="-533400" algn="ctr">
              <a:defRPr/>
            </a:pPr>
            <a:r>
              <a:rPr lang="hr-HR" b="1" dirty="0" smtClean="0">
                <a:solidFill>
                  <a:schemeClr val="bg1"/>
                </a:solidFill>
                <a:latin typeface="+mj-lt"/>
              </a:rPr>
              <a:t>intenzitet mehaničkog (fizikalnog) trošenja</a:t>
            </a:r>
          </a:p>
        </p:txBody>
      </p:sp>
      <p:cxnSp>
        <p:nvCxnSpPr>
          <p:cNvPr id="13" name="Ravni poveznik sa strelicom 12"/>
          <p:cNvCxnSpPr/>
          <p:nvPr/>
        </p:nvCxnSpPr>
        <p:spPr>
          <a:xfrm>
            <a:off x="2483768" y="2564904"/>
            <a:ext cx="360362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avni poveznik sa strelicom 13"/>
          <p:cNvCxnSpPr/>
          <p:nvPr/>
        </p:nvCxnSpPr>
        <p:spPr>
          <a:xfrm>
            <a:off x="4716016" y="2564904"/>
            <a:ext cx="360362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8424" y="704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08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1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4186808" cy="1426170"/>
          </a:xfrm>
        </p:spPr>
        <p:txBody>
          <a:bodyPr>
            <a:normAutofit/>
          </a:bodyPr>
          <a:lstStyle/>
          <a:p>
            <a:pPr algn="l" eaLnBrk="1" hangingPunct="1">
              <a:buFont typeface="Wingdings" pitchFamily="2" charset="2"/>
              <a:buChar char="§"/>
              <a:defRPr/>
            </a:pPr>
            <a:r>
              <a:rPr lang="hr-HR" sz="2000" b="1" dirty="0" smtClean="0"/>
              <a:t> procesi kemijskog trošenja</a:t>
            </a:r>
            <a:r>
              <a:rPr lang="hr-HR" sz="1800" b="1" dirty="0" smtClean="0"/>
              <a:t/>
            </a:r>
            <a:br>
              <a:rPr lang="hr-HR" sz="1800" b="1" dirty="0" smtClean="0"/>
            </a:br>
            <a:r>
              <a:rPr lang="hr-HR" sz="1800" b="1" dirty="0" smtClean="0"/>
              <a:t>	- </a:t>
            </a:r>
            <a:r>
              <a:rPr lang="hr-HR" sz="1600" b="1" dirty="0" smtClean="0"/>
              <a:t>otapanje</a:t>
            </a:r>
            <a:r>
              <a:rPr lang="hr-HR" sz="1800" b="1" dirty="0" smtClean="0"/>
              <a:t/>
            </a:r>
            <a:br>
              <a:rPr lang="hr-HR" sz="1800" b="1" dirty="0" smtClean="0"/>
            </a:br>
            <a:r>
              <a:rPr lang="hr-HR" sz="600" b="1" dirty="0" smtClean="0"/>
              <a:t/>
            </a:r>
            <a:br>
              <a:rPr lang="hr-HR" sz="600" b="1" dirty="0" smtClean="0"/>
            </a:br>
            <a:r>
              <a:rPr lang="hr-HR" sz="1800" b="1" dirty="0" smtClean="0"/>
              <a:t>	</a:t>
            </a:r>
            <a:r>
              <a:rPr lang="hr-HR" sz="1600" b="1" dirty="0" smtClean="0"/>
              <a:t>- hidroliza</a:t>
            </a:r>
            <a:r>
              <a:rPr lang="hr-HR" sz="1800" b="1" dirty="0" smtClean="0"/>
              <a:t/>
            </a:r>
            <a:br>
              <a:rPr lang="hr-HR" sz="1800" b="1" dirty="0" smtClean="0"/>
            </a:br>
            <a:r>
              <a:rPr lang="hr-HR" sz="500" b="1" dirty="0" smtClean="0"/>
              <a:t/>
            </a:r>
            <a:br>
              <a:rPr lang="hr-HR" sz="500" b="1" dirty="0" smtClean="0"/>
            </a:br>
            <a:r>
              <a:rPr lang="hr-HR" sz="1800" b="1" dirty="0" smtClean="0"/>
              <a:t>	- </a:t>
            </a:r>
            <a:r>
              <a:rPr lang="hr-HR" sz="1600" b="1" dirty="0" smtClean="0"/>
              <a:t>oksidacija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7544" y="1916832"/>
            <a:ext cx="8075613" cy="1439863"/>
          </a:xfrm>
        </p:spPr>
        <p:txBody>
          <a:bodyPr/>
          <a:lstStyle/>
          <a:p>
            <a:pPr eaLnBrk="1" hangingPunct="1">
              <a:buNone/>
              <a:defRPr/>
            </a:pPr>
            <a:r>
              <a:rPr lang="hr-HR" sz="1800" b="1" dirty="0" smtClean="0">
                <a:solidFill>
                  <a:schemeClr val="hlink"/>
                </a:solidFill>
                <a:latin typeface="+mj-lt"/>
              </a:rPr>
              <a:t> </a:t>
            </a:r>
          </a:p>
          <a:p>
            <a:pPr lvl="1" eaLnBrk="1" hangingPunct="1">
              <a:defRPr/>
            </a:pPr>
            <a:r>
              <a:rPr lang="hr-HR" sz="1600" b="1" dirty="0" smtClean="0">
                <a:solidFill>
                  <a:schemeClr val="tx1"/>
                </a:solidFill>
                <a:latin typeface="+mj-lt"/>
              </a:rPr>
              <a:t>odvajanje iona iz minerala i odnošenja otopljenog materijala vodom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2000" dirty="0" smtClean="0">
              <a:latin typeface="+mj-lt"/>
            </a:endParaRPr>
          </a:p>
        </p:txBody>
      </p:sp>
      <p:sp>
        <p:nvSpPr>
          <p:cNvPr id="120837" name="Rectangle 5"/>
          <p:cNvSpPr>
            <a:spLocks noChangeArrowheads="1"/>
          </p:cNvSpPr>
          <p:nvPr/>
        </p:nvSpPr>
        <p:spPr bwMode="auto">
          <a:xfrm>
            <a:off x="1318530" y="6021288"/>
            <a:ext cx="6814071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hr-HR" sz="1400" b="1" i="1" dirty="0">
                <a:latin typeface="Calibri" pitchFamily="34" charset="0"/>
              </a:rPr>
              <a:t>Otapanje halita u vodi. Privlačnost između molekula vode i iona </a:t>
            </a:r>
            <a:r>
              <a:rPr lang="hr-HR" sz="1400" b="1" i="1" dirty="0" smtClean="0">
                <a:latin typeface="Calibri" pitchFamily="34" charset="0"/>
              </a:rPr>
              <a:t>natrija i </a:t>
            </a:r>
            <a:r>
              <a:rPr lang="hr-HR" sz="1400" b="1" i="1" dirty="0">
                <a:latin typeface="Calibri" pitchFamily="34" charset="0"/>
              </a:rPr>
              <a:t>klora veća je od jačine kemijskih veza u kristalu. </a:t>
            </a:r>
            <a:endParaRPr lang="en-US" sz="1400" b="1" i="1" dirty="0">
              <a:latin typeface="Calibri" pitchFamily="34" charset="0"/>
            </a:endParaRPr>
          </a:p>
        </p:txBody>
      </p:sp>
      <p:pic>
        <p:nvPicPr>
          <p:cNvPr id="18437" name="Picture 6" descr="F:\NASTAVA\GEOLOZI\PETROLOGIJA SEDIMENTATA\2010-11\II Predavanje\Otapanje sol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2853737"/>
            <a:ext cx="6355804" cy="307274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Pravokutnik 7"/>
          <p:cNvSpPr/>
          <p:nvPr/>
        </p:nvSpPr>
        <p:spPr>
          <a:xfrm>
            <a:off x="6877943" y="5648572"/>
            <a:ext cx="1025525" cy="277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Preuzeto iz 2</a:t>
            </a:r>
            <a:endParaRPr lang="en-US" sz="1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Pravokutnik 8"/>
          <p:cNvSpPr/>
          <p:nvPr/>
        </p:nvSpPr>
        <p:spPr>
          <a:xfrm>
            <a:off x="4644008" y="1700808"/>
            <a:ext cx="1035220" cy="3693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  <a:latin typeface="+mj-lt"/>
              </a:rPr>
              <a:t>otapanje</a:t>
            </a:r>
            <a:endParaRPr lang="hr-HR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45445" y="309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42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476250"/>
            <a:ext cx="8893175" cy="1081088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  <a:defRPr/>
            </a:pPr>
            <a:r>
              <a:rPr lang="hr-HR" sz="1600" b="1" dirty="0" smtClean="0">
                <a:solidFill>
                  <a:schemeClr val="tx1"/>
                </a:solidFill>
                <a:latin typeface="+mj-lt"/>
              </a:rPr>
              <a:t>voda u prirodi najčešće sadrži otopljeni CO</a:t>
            </a:r>
            <a:r>
              <a:rPr lang="hr-HR" sz="1600" b="1" baseline="-25000" dirty="0" smtClean="0">
                <a:solidFill>
                  <a:schemeClr val="tx1"/>
                </a:solidFill>
                <a:latin typeface="+mj-lt"/>
              </a:rPr>
              <a:t>2</a:t>
            </a:r>
            <a:r>
              <a:rPr lang="hr-HR" sz="1600" b="1" dirty="0" smtClean="0">
                <a:solidFill>
                  <a:schemeClr val="tx1"/>
                </a:solidFill>
                <a:latin typeface="+mj-lt"/>
              </a:rPr>
              <a:t> i ponaša se kao blaga ugljična kiselina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1200" b="1" dirty="0" smtClean="0">
              <a:latin typeface="+mj-lt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hr-HR" sz="1600" b="1" dirty="0" smtClean="0">
                <a:solidFill>
                  <a:schemeClr val="tx1"/>
                </a:solidFill>
                <a:latin typeface="+mj-lt"/>
              </a:rPr>
              <a:t>blago kiseli ili blago lužnati  medij lakše otapa minerale nego neutralna voda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1600" b="1" dirty="0" smtClean="0">
              <a:latin typeface="+mj-lt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1600" b="1" dirty="0" smtClean="0">
              <a:latin typeface="+mj-lt"/>
            </a:endParaRPr>
          </a:p>
        </p:txBody>
      </p:sp>
      <p:pic>
        <p:nvPicPr>
          <p:cNvPr id="19460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83568" y="1700808"/>
            <a:ext cx="4464050" cy="2844800"/>
          </a:xfrm>
          <a:ln w="28575">
            <a:solidFill>
              <a:schemeClr val="bg2"/>
            </a:solidFill>
          </a:ln>
        </p:spPr>
      </p:pic>
      <p:sp>
        <p:nvSpPr>
          <p:cNvPr id="121860" name="Rectangle 4"/>
          <p:cNvSpPr>
            <a:spLocks noChangeArrowheads="1"/>
          </p:cNvSpPr>
          <p:nvPr/>
        </p:nvSpPr>
        <p:spPr bwMode="auto">
          <a:xfrm>
            <a:off x="5940152" y="5949950"/>
            <a:ext cx="28797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r-HR" sz="1400" b="1" i="1" dirty="0">
                <a:latin typeface="Calibri" pitchFamily="34" charset="0"/>
              </a:rPr>
              <a:t>Krški oblici nastali kao rezultat </a:t>
            </a:r>
          </a:p>
          <a:p>
            <a:pPr>
              <a:defRPr/>
            </a:pPr>
            <a:r>
              <a:rPr lang="hr-HR" sz="1400" b="1" i="1" dirty="0">
                <a:latin typeface="Calibri" pitchFamily="34" charset="0"/>
              </a:rPr>
              <a:t>otapanja vapnenca. </a:t>
            </a:r>
            <a:endParaRPr lang="en-US" sz="1400" b="1" i="1" dirty="0">
              <a:latin typeface="Calibri" pitchFamily="34" charset="0"/>
            </a:endParaRPr>
          </a:p>
        </p:txBody>
      </p:sp>
      <p:pic>
        <p:nvPicPr>
          <p:cNvPr id="19461" name="Picture 6" descr="F:\NASTAVA\GEOLOZI\PETROLOGIJA SEDIMENTATA\2010-11\II Predavanje\IMG_86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5963" y="2205038"/>
            <a:ext cx="2719387" cy="362426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9462" name="Picture 7" descr="F:\NASTAVA\GEOLOZI\PETROLOGIJA SEDIMENTATA\2010-11\II Predavanje\IMG_868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2138" y="4659603"/>
            <a:ext cx="2498725" cy="187483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05812" y="1119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60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620688"/>
            <a:ext cx="8856663" cy="1152128"/>
          </a:xfrm>
        </p:spPr>
        <p:txBody>
          <a:bodyPr>
            <a:normAutofit fontScale="25000" lnSpcReduction="20000"/>
          </a:bodyPr>
          <a:lstStyle/>
          <a:p>
            <a:pPr eaLnBrk="1" hangingPunct="1">
              <a:buFont typeface="Wingdings" pitchFamily="2" charset="2"/>
              <a:buNone/>
              <a:defRPr/>
            </a:pPr>
            <a:endParaRPr lang="hr-HR" sz="800" b="1" dirty="0" smtClean="0">
              <a:solidFill>
                <a:schemeClr val="hlink"/>
              </a:solidFill>
            </a:endParaRPr>
          </a:p>
          <a:p>
            <a:pPr lvl="1" eaLnBrk="1" hangingPunct="1">
              <a:defRPr/>
            </a:pPr>
            <a:r>
              <a:rPr lang="hr-HR" sz="6400" b="1" dirty="0" smtClean="0">
                <a:latin typeface="Garamond" pitchFamily="18" charset="0"/>
              </a:rPr>
              <a:t>vrlo čest proces trošenja petrogenih minerala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2000" b="1" dirty="0" smtClean="0">
              <a:latin typeface="Garamond" pitchFamily="18" charset="0"/>
            </a:endParaRPr>
          </a:p>
          <a:p>
            <a:pPr lvl="1" eaLnBrk="1" hangingPunct="1">
              <a:defRPr/>
            </a:pPr>
            <a:r>
              <a:rPr lang="hr-HR" sz="6400" b="1" dirty="0" smtClean="0">
                <a:latin typeface="Garamond" pitchFamily="18" charset="0"/>
              </a:rPr>
              <a:t>proces kod kojeg mineral reagira s vodom dajući novi mineral s vodom kao dijelom njegove kristalne strukture</a:t>
            </a:r>
          </a:p>
          <a:p>
            <a:pPr lvl="1" eaLnBrk="1" hangingPunct="1">
              <a:defRPr/>
            </a:pPr>
            <a:endParaRPr lang="hr-HR" sz="6400" b="1" dirty="0" smtClean="0"/>
          </a:p>
          <a:p>
            <a:pPr lvl="1" eaLnBrk="1" hangingPunct="1">
              <a:defRPr/>
            </a:pPr>
            <a:endParaRPr lang="hr-HR" sz="6400" b="1" dirty="0" smtClean="0"/>
          </a:p>
          <a:p>
            <a:pPr lvl="1" eaLnBrk="1" hangingPunct="1">
              <a:defRPr/>
            </a:pPr>
            <a:endParaRPr lang="hr-HR" sz="1600" b="1" dirty="0" smtClean="0"/>
          </a:p>
          <a:p>
            <a:pPr lvl="1" eaLnBrk="1" hangingPunct="1">
              <a:defRPr/>
            </a:pPr>
            <a:endParaRPr lang="hr-HR" sz="1600" b="1" dirty="0" smtClean="0"/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1600" b="1" dirty="0" smtClean="0"/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1000" b="1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hr-HR" sz="800" b="1" dirty="0" smtClean="0">
              <a:solidFill>
                <a:srgbClr val="FFC000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hr-HR" sz="800" b="1" dirty="0" smtClean="0">
              <a:solidFill>
                <a:srgbClr val="FFC000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hr-HR" sz="800" b="1" dirty="0" smtClean="0">
              <a:solidFill>
                <a:srgbClr val="FFC000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hr-HR" sz="800" b="1" dirty="0" smtClean="0">
              <a:solidFill>
                <a:srgbClr val="FFC000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hr-HR" sz="800" b="1" dirty="0" smtClean="0">
              <a:solidFill>
                <a:srgbClr val="FFC000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hr-HR" sz="800" b="1" dirty="0" smtClean="0">
              <a:solidFill>
                <a:srgbClr val="FFC000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hr-HR" sz="800" b="1" dirty="0" smtClean="0">
              <a:solidFill>
                <a:srgbClr val="FFC000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hr-HR" sz="800" b="1" dirty="0" smtClean="0">
              <a:solidFill>
                <a:srgbClr val="FFC000"/>
              </a:solidFill>
            </a:endParaRPr>
          </a:p>
          <a:p>
            <a:pPr lvl="1" eaLnBrk="1" hangingPunct="1">
              <a:buNone/>
              <a:defRPr/>
            </a:pPr>
            <a:endParaRPr lang="hr-HR" sz="1600" b="1" dirty="0" smtClean="0">
              <a:latin typeface="Garamond" pitchFamily="18" charset="0"/>
            </a:endParaRPr>
          </a:p>
          <a:p>
            <a:pPr lvl="1" eaLnBrk="1" hangingPunct="1">
              <a:defRPr/>
            </a:pPr>
            <a:endParaRPr lang="hr-HR" sz="1400" b="1" dirty="0" smtClean="0"/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1400" b="1" dirty="0" smtClean="0">
              <a:solidFill>
                <a:srgbClr val="FFC000"/>
              </a:solidFill>
            </a:endParaRP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1400" b="1" dirty="0" smtClean="0">
              <a:solidFill>
                <a:srgbClr val="FFC000"/>
              </a:solidFill>
            </a:endParaRP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1400" b="1" dirty="0" smtClean="0">
              <a:solidFill>
                <a:srgbClr val="FFC000"/>
              </a:solidFill>
            </a:endParaRPr>
          </a:p>
          <a:p>
            <a:pPr lvl="1" eaLnBrk="1" hangingPunct="1">
              <a:buFont typeface="Wingdings" pitchFamily="2" charset="2"/>
              <a:buNone/>
              <a:defRPr/>
            </a:pPr>
            <a:r>
              <a:rPr lang="hr-HR" sz="1400" b="1" i="1" dirty="0" smtClean="0">
                <a:solidFill>
                  <a:srgbClr val="FFFF00"/>
                </a:solidFill>
              </a:rPr>
              <a:t>                                       </a:t>
            </a:r>
            <a:endParaRPr lang="hr-HR" sz="1000" b="1" dirty="0" smtClean="0"/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1800" b="1" dirty="0" smtClean="0"/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1800" b="1" dirty="0" smtClean="0"/>
          </a:p>
        </p:txBody>
      </p:sp>
      <p:graphicFrame>
        <p:nvGraphicFramePr>
          <p:cNvPr id="1026" name="Object 3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557263364"/>
              </p:ext>
            </p:extLst>
          </p:nvPr>
        </p:nvGraphicFramePr>
        <p:xfrm>
          <a:off x="1763688" y="1628800"/>
          <a:ext cx="6264275" cy="110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828" name="CorelDRAW" r:id="rId5" imgW="6266880" imgH="1101960" progId="CorelDRAW.Graphic.13">
                  <p:embed/>
                </p:oleObj>
              </mc:Choice>
              <mc:Fallback>
                <p:oleObj name="CorelDRAW" r:id="rId5" imgW="6266880" imgH="110196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688" y="1628800"/>
                        <a:ext cx="6264275" cy="1101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Pravokutnik 3"/>
          <p:cNvSpPr>
            <a:spLocks noChangeArrowheads="1"/>
          </p:cNvSpPr>
          <p:nvPr/>
        </p:nvSpPr>
        <p:spPr bwMode="auto">
          <a:xfrm>
            <a:off x="2771800" y="2789082"/>
            <a:ext cx="58324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/>
            <a:r>
              <a:rPr lang="hr-HR" sz="1400" b="1" i="1" dirty="0">
                <a:latin typeface="Calibri" pitchFamily="34" charset="0"/>
              </a:rPr>
              <a:t>Trošenje feldspata u minerale glina.</a:t>
            </a:r>
            <a:endParaRPr lang="en-US" sz="1400" b="1" i="1" dirty="0">
              <a:latin typeface="Calibri" pitchFamily="34" charset="0"/>
            </a:endParaRPr>
          </a:p>
        </p:txBody>
      </p:sp>
      <p:graphicFrame>
        <p:nvGraphicFramePr>
          <p:cNvPr id="1027" name="Object 4"/>
          <p:cNvGraphicFramePr>
            <a:graphicFrameLocks noChangeAspect="1"/>
          </p:cNvGraphicFramePr>
          <p:nvPr/>
        </p:nvGraphicFramePr>
        <p:xfrm>
          <a:off x="2124075" y="5589588"/>
          <a:ext cx="6076950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829" name="CorelDRAW" r:id="rId7" imgW="6400080" imgH="772920" progId="CorelDRAW.Graphic.13">
                  <p:embed/>
                </p:oleObj>
              </mc:Choice>
              <mc:Fallback>
                <p:oleObj name="CorelDRAW" r:id="rId7" imgW="6400080" imgH="77292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4075" y="5589588"/>
                        <a:ext cx="6076950" cy="7921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Pravokutnik 5"/>
          <p:cNvSpPr/>
          <p:nvPr/>
        </p:nvSpPr>
        <p:spPr>
          <a:xfrm>
            <a:off x="4139952" y="116632"/>
            <a:ext cx="1004442" cy="3693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b="1" dirty="0" smtClean="0">
                <a:solidFill>
                  <a:schemeClr val="bg1"/>
                </a:solidFill>
                <a:latin typeface="+mj-lt"/>
              </a:rPr>
              <a:t>hidroliza</a:t>
            </a:r>
          </a:p>
        </p:txBody>
      </p:sp>
      <p:sp>
        <p:nvSpPr>
          <p:cNvPr id="7" name="Pravokutnik 6"/>
          <p:cNvSpPr/>
          <p:nvPr/>
        </p:nvSpPr>
        <p:spPr>
          <a:xfrm>
            <a:off x="4020368" y="3618183"/>
            <a:ext cx="1126912" cy="3693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b="1" dirty="0" smtClean="0">
                <a:solidFill>
                  <a:schemeClr val="bg1"/>
                </a:solidFill>
                <a:latin typeface="+mj-lt"/>
              </a:rPr>
              <a:t>oksidacija</a:t>
            </a:r>
          </a:p>
        </p:txBody>
      </p:sp>
      <p:sp>
        <p:nvSpPr>
          <p:cNvPr id="8" name="Pravokutnik 7"/>
          <p:cNvSpPr/>
          <p:nvPr/>
        </p:nvSpPr>
        <p:spPr>
          <a:xfrm>
            <a:off x="1979712" y="6381328"/>
            <a:ext cx="51125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hr-HR" sz="1400" b="1" i="1" dirty="0" smtClean="0">
                <a:latin typeface="Calibri" pitchFamily="34" charset="0"/>
              </a:rPr>
              <a:t>Oksidacija dvovalentnog željeza u trovalentno željezo.</a:t>
            </a:r>
            <a:endParaRPr lang="hr-HR" sz="1400" b="1" dirty="0" smtClean="0">
              <a:latin typeface="Calibri" pitchFamily="34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-1" y="4077072"/>
            <a:ext cx="8856663" cy="2016224"/>
          </a:xfrm>
          <a:prstGeom prst="rect">
            <a:avLst/>
          </a:prstGeom>
        </p:spPr>
        <p:txBody>
          <a:bodyPr vert="horz">
            <a:normAutofit fontScale="55000" lnSpcReduction="2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" pitchFamily="2" charset="2"/>
              <a:buNone/>
              <a:tabLst/>
              <a:defRPr/>
            </a:pPr>
            <a:endParaRPr kumimoji="0" lang="hr-HR" sz="800" b="1" i="0" u="none" strike="noStrike" kern="1200" cap="none" spc="0" normalizeH="0" baseline="0" noProof="0" dirty="0" smtClean="0">
              <a:ln>
                <a:noFill/>
              </a:ln>
              <a:solidFill>
                <a:schemeClr val="hlin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hr-HR" sz="29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reakcija minerala s atmosferskim kisikom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>
                  <a:shade val="75000"/>
                </a:schemeClr>
              </a:buClr>
              <a:buSzPct val="85000"/>
              <a:buFont typeface="Wingdings" pitchFamily="2" charset="2"/>
              <a:buNone/>
              <a:tabLst/>
              <a:defRPr/>
            </a:pPr>
            <a:endParaRPr kumimoji="0" lang="hr-HR" sz="11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hr-HR" sz="29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mijenja se boja, poroznost, volumen i mineralni sastav stijene uz tvorbu autigenih minerala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>
                  <a:shade val="75000"/>
                </a:schemeClr>
              </a:buClr>
              <a:buSzPct val="85000"/>
              <a:buFont typeface="Wingdings" pitchFamily="2" charset="2"/>
              <a:buNone/>
              <a:tabLst/>
              <a:defRPr/>
            </a:pPr>
            <a:endParaRPr kumimoji="0" lang="hr-HR" sz="11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hr-HR" sz="29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zbiva se uglavnom iznad razine temeljne vode, a u močvarnim terenima i u terenima sa stalno smrznutim tlom nedostaje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tabLst/>
              <a:defRPr/>
            </a:pPr>
            <a:endParaRPr kumimoji="0" lang="hr-HR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>
                  <a:shade val="75000"/>
                </a:schemeClr>
              </a:buClr>
              <a:buSzPct val="85000"/>
              <a:buFont typeface="Wingdings" pitchFamily="2" charset="2"/>
              <a:buNone/>
              <a:tabLst/>
              <a:defRPr/>
            </a:pPr>
            <a:endParaRPr kumimoji="0" lang="hr-HR" sz="1400" b="1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>
                  <a:shade val="75000"/>
                </a:schemeClr>
              </a:buClr>
              <a:buSzPct val="85000"/>
              <a:buFont typeface="Wingdings" pitchFamily="2" charset="2"/>
              <a:buNone/>
              <a:tabLst/>
              <a:defRPr/>
            </a:pPr>
            <a:endParaRPr kumimoji="0" lang="hr-HR" sz="1400" b="1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>
                  <a:shade val="75000"/>
                </a:schemeClr>
              </a:buClr>
              <a:buSzPct val="85000"/>
              <a:buFont typeface="Wingdings" pitchFamily="2" charset="2"/>
              <a:buNone/>
              <a:tabLst/>
              <a:defRPr/>
            </a:pPr>
            <a:endParaRPr kumimoji="0" lang="hr-HR" sz="1400" b="1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>
                  <a:shade val="75000"/>
                </a:schemeClr>
              </a:buClr>
              <a:buSzPct val="85000"/>
              <a:buFont typeface="Wingdings" pitchFamily="2" charset="2"/>
              <a:buNone/>
              <a:tabLst/>
              <a:defRPr/>
            </a:pPr>
            <a:r>
              <a:rPr kumimoji="0" lang="hr-HR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                                      </a:t>
            </a:r>
            <a:endParaRPr kumimoji="0" lang="hr-HR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>
                  <a:shade val="75000"/>
                </a:schemeClr>
              </a:buClr>
              <a:buSzPct val="85000"/>
              <a:buFont typeface="Wingdings" pitchFamily="2" charset="2"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>
                  <a:shade val="75000"/>
                </a:schemeClr>
              </a:buClr>
              <a:buSzPct val="85000"/>
              <a:buFont typeface="Wingdings" pitchFamily="2" charset="2"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47493" y="108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189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8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907704" y="5229200"/>
            <a:ext cx="5338762" cy="431676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hr-HR" sz="1400" b="1" i="1" dirty="0" smtClean="0">
                <a:latin typeface="Calibri" pitchFamily="34" charset="0"/>
              </a:rPr>
              <a:t>Primjeri kemijskog trošenja najčešćih petrogenih minerala.</a:t>
            </a:r>
            <a:endParaRPr lang="en-US" sz="1400" b="1" i="1" dirty="0" smtClean="0">
              <a:latin typeface="Calibri" pitchFamily="34" charset="0"/>
            </a:endParaRPr>
          </a:p>
        </p:txBody>
      </p:sp>
      <p:pic>
        <p:nvPicPr>
          <p:cNvPr id="20483" name="Picture 4" descr="F:\NASTAVA\GEOLOZI\PETROLOGIJA SEDIMENTATA\OSTALO\Produkti trošenja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691680" y="1052736"/>
            <a:ext cx="5764213" cy="4090987"/>
          </a:xfrm>
          <a:noFill/>
          <a:ln w="12700">
            <a:solidFill>
              <a:schemeClr val="bg2"/>
            </a:solidFill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2440" y="1166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42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549275"/>
            <a:ext cx="8218487" cy="1150938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defRPr/>
            </a:pPr>
            <a:r>
              <a:rPr lang="hr-HR" sz="1800" b="1" dirty="0" smtClean="0">
                <a:latin typeface="+mj-lt"/>
              </a:rPr>
              <a:t>sedimentne stijene nastaju djelovanjem fizičkih, kemijskih i bioloških procesa na površini ili plitko ispod površine Zemlje pri niskim temperaturama i pritiscima na račun trošenja starijih stijena</a:t>
            </a:r>
            <a:endParaRPr lang="en-US" sz="1800" b="1" dirty="0" smtClean="0">
              <a:latin typeface="+mj-lt"/>
            </a:endParaRPr>
          </a:p>
        </p:txBody>
      </p:sp>
      <p:pic>
        <p:nvPicPr>
          <p:cNvPr id="5123" name="Picture 3" descr="stijenski ciklus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>
          <a:xfrm>
            <a:off x="2195513" y="1844675"/>
            <a:ext cx="4608512" cy="4002088"/>
          </a:xfrm>
          <a:noFill/>
          <a:ln w="12700">
            <a:solidFill>
              <a:schemeClr val="tx1"/>
            </a:solidFill>
          </a:ln>
        </p:spPr>
      </p:pic>
      <p:sp>
        <p:nvSpPr>
          <p:cNvPr id="6148" name="Rectangle 6"/>
          <p:cNvSpPr>
            <a:spLocks noChangeArrowheads="1"/>
          </p:cNvSpPr>
          <p:nvPr/>
        </p:nvSpPr>
        <p:spPr bwMode="auto">
          <a:xfrm>
            <a:off x="1475656" y="6011897"/>
            <a:ext cx="62646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hr-HR" sz="1400" b="1" i="1" dirty="0">
                <a:latin typeface="Calibri" pitchFamily="34" charset="0"/>
              </a:rPr>
              <a:t>Preobrazbe stijena na površini i ispod </a:t>
            </a:r>
            <a:r>
              <a:rPr lang="hr-HR" sz="1400" b="1" i="1" dirty="0" smtClean="0">
                <a:latin typeface="Calibri" pitchFamily="34" charset="0"/>
              </a:rPr>
              <a:t>površine Zemlje </a:t>
            </a:r>
            <a:r>
              <a:rPr lang="hr-HR" sz="1400" b="1" i="1" dirty="0">
                <a:latin typeface="Calibri" pitchFamily="34" charset="0"/>
              </a:rPr>
              <a:t>tijekom geološkog vremena. </a:t>
            </a:r>
          </a:p>
        </p:txBody>
      </p:sp>
      <p:sp>
        <p:nvSpPr>
          <p:cNvPr id="5" name="Pravokutnik 4"/>
          <p:cNvSpPr/>
          <p:nvPr/>
        </p:nvSpPr>
        <p:spPr>
          <a:xfrm>
            <a:off x="2267744" y="1916832"/>
            <a:ext cx="1025525" cy="27781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Preuzeto iz 2</a:t>
            </a:r>
            <a:endParaRPr lang="en-US" sz="1200" b="1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04448" y="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569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9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042988" y="5013325"/>
            <a:ext cx="7848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r-HR" sz="1400" b="1" i="1" dirty="0">
                <a:latin typeface="Calibri" pitchFamily="34" charset="0"/>
              </a:rPr>
              <a:t>Stabilnost najvažnijih petrogenih minerala prema kemijskom trošenju </a:t>
            </a:r>
            <a:r>
              <a:rPr lang="hr-HR" sz="1400" b="1" i="1" dirty="0" smtClean="0">
                <a:latin typeface="Calibri" pitchFamily="34" charset="0"/>
              </a:rPr>
              <a:t>i produkti </a:t>
            </a:r>
            <a:r>
              <a:rPr lang="hr-HR" sz="1400" b="1" i="1" dirty="0">
                <a:latin typeface="Calibri" pitchFamily="34" charset="0"/>
              </a:rPr>
              <a:t>kemijskog trošenja (autigeni minerali).</a:t>
            </a:r>
            <a:endParaRPr lang="en-US" sz="1400" b="1" i="1" dirty="0">
              <a:latin typeface="Calibri" pitchFamily="34" charset="0"/>
            </a:endParaRPr>
          </a:p>
        </p:txBody>
      </p:sp>
      <p:pic>
        <p:nvPicPr>
          <p:cNvPr id="21507" name="Picture 4" descr="F:\NASTAVA\GEOLOZI\PETROLOGIJA SEDIMENTATA\2010-11-starije\II Predavanje\Otpornost na kemijsko trošenj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350" y="1196975"/>
            <a:ext cx="7077075" cy="3824288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2440" y="217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39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7950" y="404664"/>
            <a:ext cx="5616575" cy="576411"/>
          </a:xfrm>
        </p:spPr>
        <p:txBody>
          <a:bodyPr/>
          <a:lstStyle/>
          <a:p>
            <a:pPr algn="l" eaLnBrk="1" hangingPunct="1">
              <a:defRPr/>
            </a:pPr>
            <a:r>
              <a:rPr lang="hr-HR" sz="1800" b="1" i="1" dirty="0" smtClean="0"/>
              <a:t>zajedničko djelovanje fizikalnog i kemijskog trošenja</a:t>
            </a:r>
            <a:endParaRPr lang="en-US" sz="1800" b="1" i="1" dirty="0" smtClean="0"/>
          </a:p>
        </p:txBody>
      </p:sp>
      <p:sp>
        <p:nvSpPr>
          <p:cNvPr id="162819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052513"/>
            <a:ext cx="8435975" cy="5111750"/>
          </a:xfrm>
        </p:spPr>
        <p:txBody>
          <a:bodyPr/>
          <a:lstStyle/>
          <a:p>
            <a:pPr marL="533400" indent="-533400" eaLnBrk="1" hangingPunct="1">
              <a:buFont typeface="Wingdings" pitchFamily="2" charset="2"/>
              <a:buNone/>
              <a:defRPr/>
            </a:pPr>
            <a:r>
              <a:rPr lang="hr-HR" sz="1800" b="1" i="1" dirty="0" smtClean="0"/>
              <a:t>primjeri:</a:t>
            </a:r>
          </a:p>
          <a:p>
            <a:pPr marL="533400" indent="-533400" eaLnBrk="1" hangingPunct="1">
              <a:defRPr/>
            </a:pPr>
            <a:r>
              <a:rPr lang="hr-HR" sz="1800" b="1" dirty="0" smtClean="0"/>
              <a:t>kristalizacija soli u pukotinama stijena  </a:t>
            </a:r>
          </a:p>
          <a:p>
            <a:pPr marL="533400" indent="-533400" eaLnBrk="1" hangingPunct="1">
              <a:buNone/>
              <a:defRPr/>
            </a:pPr>
            <a:endParaRPr lang="hr-HR" sz="800" b="1" dirty="0" smtClean="0"/>
          </a:p>
          <a:p>
            <a:pPr marL="933450" lvl="1" indent="-533400" eaLnBrk="1" hangingPunct="1">
              <a:defRPr/>
            </a:pPr>
            <a:r>
              <a:rPr lang="hr-HR" sz="1600" b="1" dirty="0" smtClean="0"/>
              <a:t>evaporacija iz slanih podzemnih voda (</a:t>
            </a:r>
            <a:r>
              <a:rPr lang="hr-HR" sz="1600" b="1" i="1" dirty="0" smtClean="0"/>
              <a:t>kemijski proces</a:t>
            </a:r>
            <a:r>
              <a:rPr lang="hr-HR" sz="1600" b="1" dirty="0" smtClean="0"/>
              <a:t>)           pritisak rastućih kristala na okolnu stijenu                drobljenje okolne stijene (</a:t>
            </a:r>
            <a:r>
              <a:rPr lang="hr-HR" sz="1600" b="1" i="1" dirty="0" smtClean="0"/>
              <a:t>fizikalni proces</a:t>
            </a:r>
            <a:r>
              <a:rPr lang="hr-HR" sz="1600" b="1" dirty="0" smtClean="0"/>
              <a:t>)</a:t>
            </a:r>
          </a:p>
          <a:p>
            <a:pPr marL="457200" lvl="1" indent="0" eaLnBrk="1" hangingPunct="1">
              <a:buNone/>
              <a:defRPr/>
            </a:pPr>
            <a:endParaRPr lang="hr-HR" sz="2000" b="1" dirty="0" smtClean="0"/>
          </a:p>
          <a:p>
            <a:pPr marL="533400" indent="-533400" eaLnBrk="1" hangingPunct="1">
              <a:defRPr/>
            </a:pPr>
            <a:r>
              <a:rPr lang="hr-HR" sz="1800" b="1" dirty="0" smtClean="0"/>
              <a:t>hidratacija anhidrita u gips</a:t>
            </a:r>
          </a:p>
          <a:p>
            <a:pPr marL="533400" indent="-533400" eaLnBrk="1" hangingPunct="1">
              <a:defRPr/>
            </a:pPr>
            <a:endParaRPr lang="hr-HR" sz="1000" b="1" dirty="0" smtClean="0">
              <a:solidFill>
                <a:schemeClr val="tx2"/>
              </a:solidFill>
            </a:endParaRPr>
          </a:p>
          <a:p>
            <a:pPr marL="914400" lvl="1" indent="-457200" eaLnBrk="1" hangingPunct="1">
              <a:buFont typeface="Wingdings" pitchFamily="2" charset="2"/>
              <a:buNone/>
              <a:defRPr/>
            </a:pPr>
            <a:r>
              <a:rPr lang="hr-HR" sz="2000" b="1" dirty="0" smtClean="0"/>
              <a:t>	</a:t>
            </a:r>
            <a:r>
              <a:rPr lang="hr-HR" sz="1800" b="1" dirty="0" smtClean="0">
                <a:solidFill>
                  <a:schemeClr val="tx1"/>
                </a:solidFill>
              </a:rPr>
              <a:t>Ca[SO</a:t>
            </a:r>
            <a:r>
              <a:rPr lang="hr-HR" sz="1800" b="1" baseline="-25000" dirty="0" smtClean="0">
                <a:solidFill>
                  <a:schemeClr val="tx1"/>
                </a:solidFill>
              </a:rPr>
              <a:t>4</a:t>
            </a:r>
            <a:r>
              <a:rPr lang="hr-HR" sz="1800" b="1" dirty="0" smtClean="0">
                <a:solidFill>
                  <a:schemeClr val="tx1"/>
                </a:solidFill>
              </a:rPr>
              <a:t>] + 2H</a:t>
            </a:r>
            <a:r>
              <a:rPr lang="hr-HR" sz="1800" b="1" baseline="-25000" dirty="0" smtClean="0">
                <a:solidFill>
                  <a:schemeClr val="tx1"/>
                </a:solidFill>
              </a:rPr>
              <a:t>2</a:t>
            </a:r>
            <a:r>
              <a:rPr lang="hr-HR" sz="1800" b="1" dirty="0" smtClean="0">
                <a:solidFill>
                  <a:schemeClr val="tx1"/>
                </a:solidFill>
              </a:rPr>
              <a:t>O → Ca[SO</a:t>
            </a:r>
            <a:r>
              <a:rPr lang="hr-HR" sz="1800" b="1" baseline="-25000" dirty="0" smtClean="0">
                <a:solidFill>
                  <a:schemeClr val="tx1"/>
                </a:solidFill>
              </a:rPr>
              <a:t>4</a:t>
            </a:r>
            <a:r>
              <a:rPr lang="hr-HR" sz="1800" b="1" dirty="0" smtClean="0">
                <a:solidFill>
                  <a:schemeClr val="tx1"/>
                </a:solidFill>
              </a:rPr>
              <a:t>] x 2H</a:t>
            </a:r>
            <a:r>
              <a:rPr lang="hr-HR" sz="1800" b="1" baseline="-25000" dirty="0" smtClean="0">
                <a:solidFill>
                  <a:schemeClr val="tx1"/>
                </a:solidFill>
              </a:rPr>
              <a:t>2</a:t>
            </a:r>
            <a:r>
              <a:rPr lang="hr-HR" sz="1800" b="1" dirty="0" smtClean="0">
                <a:solidFill>
                  <a:schemeClr val="tx1"/>
                </a:solidFill>
              </a:rPr>
              <a:t>O </a:t>
            </a:r>
            <a:r>
              <a:rPr lang="hr-HR" sz="1600" b="1" dirty="0" smtClean="0">
                <a:solidFill>
                  <a:schemeClr val="tx1"/>
                </a:solidFill>
              </a:rPr>
              <a:t>(kemijski proces)</a:t>
            </a:r>
          </a:p>
          <a:p>
            <a:pPr marL="533400" indent="-533400" eaLnBrk="1" hangingPunct="1">
              <a:buFont typeface="Wingdings" pitchFamily="2" charset="2"/>
              <a:buNone/>
              <a:defRPr/>
            </a:pPr>
            <a:r>
              <a:rPr lang="hr-HR" sz="1800" b="1" dirty="0" smtClean="0"/>
              <a:t> 		 </a:t>
            </a:r>
            <a:r>
              <a:rPr lang="hr-HR" sz="1600" b="1" i="1" dirty="0" smtClean="0"/>
              <a:t>anhidrit                            gips</a:t>
            </a:r>
            <a:endParaRPr lang="en-US" sz="1600" b="1" i="1" dirty="0" smtClean="0"/>
          </a:p>
        </p:txBody>
      </p:sp>
      <p:sp>
        <p:nvSpPr>
          <p:cNvPr id="162820" name="Rectangle 4"/>
          <p:cNvSpPr>
            <a:spLocks noChangeArrowheads="1"/>
          </p:cNvSpPr>
          <p:nvPr/>
        </p:nvSpPr>
        <p:spPr bwMode="auto">
          <a:xfrm>
            <a:off x="899592" y="4365104"/>
            <a:ext cx="777686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hr-HR" sz="1600" dirty="0"/>
              <a:t>     </a:t>
            </a:r>
            <a:r>
              <a:rPr lang="hr-HR" sz="1600" dirty="0" smtClean="0"/>
              <a:t> </a:t>
            </a:r>
            <a:r>
              <a:rPr lang="hr-HR" sz="1600" b="1" dirty="0" smtClean="0"/>
              <a:t>povećanje </a:t>
            </a:r>
            <a:r>
              <a:rPr lang="hr-HR" sz="1600" b="1" dirty="0"/>
              <a:t>volumena (38 %)            naprezanja koja razaraju stijenu (fizikalni proces)</a:t>
            </a:r>
            <a:endParaRPr lang="en-US" sz="1600" b="1" dirty="0"/>
          </a:p>
        </p:txBody>
      </p:sp>
      <p:cxnSp>
        <p:nvCxnSpPr>
          <p:cNvPr id="5" name="Ravni poveznik sa strelicom 4"/>
          <p:cNvCxnSpPr/>
          <p:nvPr/>
        </p:nvCxnSpPr>
        <p:spPr>
          <a:xfrm>
            <a:off x="5904780" y="2060848"/>
            <a:ext cx="358775" cy="15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avni poveznik sa strelicom 5"/>
          <p:cNvCxnSpPr/>
          <p:nvPr/>
        </p:nvCxnSpPr>
        <p:spPr>
          <a:xfrm>
            <a:off x="2987824" y="2276872"/>
            <a:ext cx="358775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avni poveznik sa strelicom 6"/>
          <p:cNvCxnSpPr/>
          <p:nvPr/>
        </p:nvCxnSpPr>
        <p:spPr>
          <a:xfrm>
            <a:off x="827584" y="4581128"/>
            <a:ext cx="358775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vni poveznik sa strelicom 7"/>
          <p:cNvCxnSpPr/>
          <p:nvPr/>
        </p:nvCxnSpPr>
        <p:spPr>
          <a:xfrm>
            <a:off x="3707904" y="4581128"/>
            <a:ext cx="358775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3118" y="1609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81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 descr="F:\NASTAVA\GEOLOZI\PETROLOGIJA SEDIMENTATA\2010-11\II Predavanje\biološko trošenj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250" y="2997200"/>
            <a:ext cx="2305050" cy="30956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59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771800" y="476672"/>
            <a:ext cx="3313088" cy="422176"/>
          </a:xfr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hr-H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2.1.3  BIOLOŠKO TROŠENJE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528" y="1268760"/>
            <a:ext cx="8280400" cy="151288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r-HR" sz="1600" b="1" dirty="0" smtClean="0">
                <a:latin typeface="+mj-lt"/>
              </a:rPr>
              <a:t>zbiva se pod utjecajem organskih procesa koji uključuju: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800" b="1" dirty="0" smtClean="0">
              <a:latin typeface="+mj-lt"/>
            </a:endParaRPr>
          </a:p>
          <a:p>
            <a:pPr lvl="1" eaLnBrk="1" hangingPunct="1">
              <a:defRPr/>
            </a:pPr>
            <a:r>
              <a:rPr lang="hr-HR" sz="1600" b="1" dirty="0" smtClean="0">
                <a:latin typeface="+mj-lt"/>
              </a:rPr>
              <a:t>fizikalno razaranje stijena </a:t>
            </a:r>
            <a:r>
              <a:rPr lang="hr-HR" sz="1600" b="1" dirty="0" smtClean="0">
                <a:solidFill>
                  <a:schemeClr val="tx1"/>
                </a:solidFill>
                <a:latin typeface="+mj-lt"/>
              </a:rPr>
              <a:t>uzrokovano rastom korijenja drveća (A)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800" b="1" dirty="0" smtClean="0">
              <a:latin typeface="+mj-lt"/>
            </a:endParaRPr>
          </a:p>
          <a:p>
            <a:pPr lvl="1" eaLnBrk="1" hangingPunct="1">
              <a:defRPr/>
            </a:pPr>
            <a:r>
              <a:rPr lang="hr-HR" sz="1600" b="1" dirty="0" smtClean="0">
                <a:latin typeface="+mj-lt"/>
              </a:rPr>
              <a:t>otapanje stijena </a:t>
            </a:r>
            <a:r>
              <a:rPr lang="hr-HR" sz="1600" b="1" dirty="0" smtClean="0">
                <a:solidFill>
                  <a:schemeClr val="tx1"/>
                </a:solidFill>
                <a:latin typeface="+mj-lt"/>
              </a:rPr>
              <a:t>zbog aktivnosti bakterija i huminskih kiselina koje potječu od truljenja organske tvari (B)</a:t>
            </a:r>
          </a:p>
        </p:txBody>
      </p:sp>
      <p:sp>
        <p:nvSpPr>
          <p:cNvPr id="125957" name="Rectangle 5"/>
          <p:cNvSpPr>
            <a:spLocks noChangeArrowheads="1"/>
          </p:cNvSpPr>
          <p:nvPr/>
        </p:nvSpPr>
        <p:spPr bwMode="auto">
          <a:xfrm>
            <a:off x="3587750" y="2997200"/>
            <a:ext cx="336550" cy="36988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b="1" i="1" dirty="0"/>
              <a:t>A</a:t>
            </a:r>
            <a:endParaRPr lang="en-US" b="1" i="1" dirty="0"/>
          </a:p>
        </p:txBody>
      </p:sp>
      <p:pic>
        <p:nvPicPr>
          <p:cNvPr id="24582" name="Picture 7" descr="F:\NASTAVA\GEOLOZI\PETROLOGIJA SEDIMENTATA\2010-11\II Predavanje\biol. trošenje 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463" y="2997200"/>
            <a:ext cx="2376487" cy="30908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Pravokutnik 5"/>
          <p:cNvSpPr/>
          <p:nvPr/>
        </p:nvSpPr>
        <p:spPr>
          <a:xfrm>
            <a:off x="6084888" y="5876925"/>
            <a:ext cx="1055687" cy="277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Preuzeto iz 1i</a:t>
            </a:r>
            <a:endParaRPr lang="en-US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Pravokutnik 9"/>
          <p:cNvSpPr/>
          <p:nvPr/>
        </p:nvSpPr>
        <p:spPr>
          <a:xfrm>
            <a:off x="2916238" y="5876925"/>
            <a:ext cx="1057275" cy="277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Preuzeto iz 1i</a:t>
            </a:r>
            <a:endParaRPr lang="en-US" sz="1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6773509" y="2997756"/>
            <a:ext cx="314510" cy="36933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b="1" i="1" dirty="0"/>
              <a:t>B</a:t>
            </a:r>
            <a:endParaRPr lang="en-US" b="1" i="1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2440" y="1659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48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491880" y="274638"/>
            <a:ext cx="1800200" cy="490537"/>
          </a:xfr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r-H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2.2 EROZIJA</a:t>
            </a:r>
            <a:endParaRPr lang="en-U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528" y="1052736"/>
            <a:ext cx="8569325" cy="54737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hr-HR" sz="1200" b="1" dirty="0" smtClean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hr-HR" sz="1600" b="1" dirty="0" smtClean="0"/>
              <a:t>procesi koji produkte trošenja odstranjuju s mjesta njihovog nastanka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600" b="1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hr-HR" sz="1800" b="1" dirty="0" smtClean="0"/>
              <a:t>erozijski agensi: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>
                <a:solidFill>
                  <a:schemeClr val="tx1"/>
                </a:solidFill>
              </a:rPr>
              <a:t>kiša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>
                <a:solidFill>
                  <a:schemeClr val="tx1"/>
                </a:solidFill>
              </a:rPr>
              <a:t>tekuća voda (rijeke, potoci, bujice)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>
                <a:solidFill>
                  <a:schemeClr val="tx1"/>
                </a:solidFill>
              </a:rPr>
              <a:t>vjetar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>
                <a:solidFill>
                  <a:schemeClr val="tx1"/>
                </a:solidFill>
              </a:rPr>
              <a:t>ledenjaci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>
                <a:solidFill>
                  <a:schemeClr val="tx1"/>
                </a:solidFill>
              </a:rPr>
              <a:t>gravitacija 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600" b="1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hr-HR" sz="1600" b="1" dirty="0" smtClean="0"/>
              <a:t>eroziji pogoduju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>
                <a:solidFill>
                  <a:schemeClr val="tx1"/>
                </a:solidFill>
              </a:rPr>
              <a:t>veći nagib terena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>
                <a:solidFill>
                  <a:schemeClr val="tx1"/>
                </a:solidFill>
              </a:rPr>
              <a:t>slaba litificiranost stijena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>
                <a:solidFill>
                  <a:schemeClr val="tx1"/>
                </a:solidFill>
              </a:rPr>
              <a:t>kemijska rastrošenost stijena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>
                <a:solidFill>
                  <a:schemeClr val="tx1"/>
                </a:solidFill>
              </a:rPr>
              <a:t>nedostatak biljnog pokrivača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600" b="1" dirty="0" smtClean="0"/>
          </a:p>
          <a:p>
            <a:pPr eaLnBrk="1" hangingPunct="1">
              <a:lnSpc>
                <a:spcPct val="80000"/>
              </a:lnSpc>
              <a:defRPr/>
            </a:pPr>
            <a:endParaRPr lang="hr-HR" sz="1600" b="1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hr-HR" sz="1600" b="1" dirty="0" smtClean="0"/>
              <a:t>nakon erozije trošeni materijal transportiran je na veće ili manje udaljenosti i na kraju istaložen</a:t>
            </a:r>
            <a:endParaRPr lang="en-US" sz="1600" b="1" dirty="0" smtClean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9171" y="508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01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59832" y="260648"/>
            <a:ext cx="2602632" cy="508918"/>
          </a:xfr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eaLnBrk="1" hangingPunct="1">
              <a:defRPr/>
            </a:pPr>
            <a:r>
              <a:rPr lang="hr-H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2.3 TRANSPORT</a:t>
            </a:r>
            <a:endParaRPr lang="en-U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7544" y="1484784"/>
            <a:ext cx="7715250" cy="3413125"/>
          </a:xfrm>
        </p:spPr>
        <p:txBody>
          <a:bodyPr/>
          <a:lstStyle/>
          <a:p>
            <a:pPr eaLnBrk="1" hangingPunct="1">
              <a:defRPr/>
            </a:pPr>
            <a:r>
              <a:rPr lang="hr-HR" sz="1600" b="1" dirty="0" smtClean="0"/>
              <a:t>prijenos produkata trošenja stijena od matične stijene do mjesta taloženja u krutom i otopljenom stanju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1800" b="1" dirty="0" smtClean="0"/>
          </a:p>
          <a:p>
            <a:pPr eaLnBrk="1" hangingPunct="1">
              <a:defRPr/>
            </a:pPr>
            <a:r>
              <a:rPr lang="hr-HR" sz="1600" b="1" dirty="0" smtClean="0"/>
              <a:t>sredstava prijenosa</a:t>
            </a:r>
          </a:p>
          <a:p>
            <a:pPr lvl="1" eaLnBrk="1" hangingPunct="1">
              <a:defRPr/>
            </a:pPr>
            <a:r>
              <a:rPr lang="hr-HR" sz="1600" b="1" dirty="0" smtClean="0"/>
              <a:t>voda </a:t>
            </a:r>
          </a:p>
          <a:p>
            <a:pPr lvl="1" eaLnBrk="1" hangingPunct="1">
              <a:defRPr/>
            </a:pPr>
            <a:r>
              <a:rPr lang="hr-HR" sz="1600" b="1" dirty="0" smtClean="0"/>
              <a:t>vjetar </a:t>
            </a:r>
          </a:p>
          <a:p>
            <a:pPr lvl="1" eaLnBrk="1" hangingPunct="1">
              <a:defRPr/>
            </a:pPr>
            <a:r>
              <a:rPr lang="hr-HR" sz="1600" b="1" dirty="0" smtClean="0"/>
              <a:t>ledenjaci</a:t>
            </a:r>
            <a:r>
              <a:rPr lang="en-US" sz="1600" b="1" dirty="0" smtClean="0"/>
              <a:t> </a:t>
            </a:r>
            <a:endParaRPr lang="hr-HR" sz="1600" b="1" dirty="0" smtClean="0"/>
          </a:p>
          <a:p>
            <a:pPr lvl="1" eaLnBrk="1" hangingPunct="1">
              <a:defRPr/>
            </a:pPr>
            <a:r>
              <a:rPr lang="hr-HR" sz="1600" b="1" dirty="0" smtClean="0"/>
              <a:t>gravitacijska kretanja</a:t>
            </a:r>
            <a:endParaRPr lang="en-US" sz="1600" b="1" dirty="0" smtClean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2440" y="1166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0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1" descr="F:\2010-11\II Predavanje\transpor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981075"/>
            <a:ext cx="8323263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1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131840" y="188640"/>
            <a:ext cx="3365150" cy="561975"/>
          </a:xfr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hr-H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2.3.1  TRANSPORT  VODOM</a:t>
            </a:r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5" cstate="print"/>
          <a:srcRect l="2261" t="1317" r="2261" b="7901"/>
          <a:stretch>
            <a:fillRect/>
          </a:stretch>
        </p:blipFill>
        <p:spPr bwMode="auto">
          <a:xfrm rot="5400000">
            <a:off x="331787" y="3636963"/>
            <a:ext cx="2460625" cy="20447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6" cstate="print"/>
          <a:srcRect l="2901" t="6102" r="13535" b="4745"/>
          <a:stretch>
            <a:fillRect/>
          </a:stretch>
        </p:blipFill>
        <p:spPr bwMode="auto">
          <a:xfrm rot="5400000">
            <a:off x="3218657" y="2910681"/>
            <a:ext cx="1771650" cy="280828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6426993" y="2726532"/>
            <a:ext cx="1763713" cy="31686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5175" name="Rectangle 7"/>
          <p:cNvSpPr>
            <a:spLocks noChangeArrowheads="1"/>
          </p:cNvSpPr>
          <p:nvPr/>
        </p:nvSpPr>
        <p:spPr bwMode="auto">
          <a:xfrm rot="1042169">
            <a:off x="1692275" y="2636838"/>
            <a:ext cx="5111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r-HR" sz="40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↑</a:t>
            </a:r>
            <a:endParaRPr lang="en-US" sz="4000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5176" name="Rectangle 8"/>
          <p:cNvSpPr>
            <a:spLocks noChangeArrowheads="1"/>
          </p:cNvSpPr>
          <p:nvPr/>
        </p:nvSpPr>
        <p:spPr bwMode="auto">
          <a:xfrm rot="-1086226">
            <a:off x="3348038" y="2997200"/>
            <a:ext cx="3619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↑</a:t>
            </a:r>
            <a:endParaRPr lang="en-US" sz="2800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5177" name="Rectangle 9"/>
          <p:cNvSpPr>
            <a:spLocks noChangeArrowheads="1"/>
          </p:cNvSpPr>
          <p:nvPr/>
        </p:nvSpPr>
        <p:spPr bwMode="auto">
          <a:xfrm rot="-622550">
            <a:off x="5859463" y="2968625"/>
            <a:ext cx="387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sz="32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↑</a:t>
            </a:r>
            <a:endParaRPr lang="en-US" sz="3200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5178" name="Rectangle 10"/>
          <p:cNvSpPr>
            <a:spLocks noChangeArrowheads="1"/>
          </p:cNvSpPr>
          <p:nvPr/>
        </p:nvSpPr>
        <p:spPr bwMode="auto">
          <a:xfrm>
            <a:off x="3359241" y="5445125"/>
            <a:ext cx="50893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sz="1400" b="1" i="1" dirty="0">
                <a:latin typeface="Calibri" pitchFamily="34" charset="0"/>
              </a:rPr>
              <a:t>Transport materijala vodom. Sa smanjenjem nagiba terena opada</a:t>
            </a:r>
          </a:p>
          <a:p>
            <a:pPr>
              <a:defRPr/>
            </a:pPr>
            <a:r>
              <a:rPr lang="hr-HR" sz="1400" b="1" i="1" dirty="0">
                <a:latin typeface="Calibri" pitchFamily="34" charset="0"/>
              </a:rPr>
              <a:t> transportna moć vodenog toka i veličina čestica koje on prenosi.</a:t>
            </a:r>
            <a:endParaRPr lang="en-US" sz="1400" b="1" i="1" dirty="0">
              <a:latin typeface="Calibri" pitchFamily="34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19331" y="1348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51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491880" y="260648"/>
            <a:ext cx="2376264" cy="445219"/>
          </a:xfr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eaLnBrk="1" hangingPunct="1">
              <a:defRPr/>
            </a:pPr>
            <a:r>
              <a:rPr lang="hr-HR" sz="2000" b="1" dirty="0" smtClean="0">
                <a:solidFill>
                  <a:schemeClr val="bg1"/>
                </a:solidFill>
              </a:rPr>
              <a:t>načini kretanja vode</a:t>
            </a:r>
            <a:endParaRPr lang="en-US" sz="2000" b="1" dirty="0" smtClean="0">
              <a:solidFill>
                <a:schemeClr val="bg1"/>
              </a:solidFill>
            </a:endParaRP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764704"/>
            <a:ext cx="8785225" cy="5073650"/>
          </a:xfrm>
        </p:spPr>
        <p:txBody>
          <a:bodyPr/>
          <a:lstStyle/>
          <a:p>
            <a:pPr eaLnBrk="1" hangingPunct="1">
              <a:defRPr/>
            </a:pPr>
            <a:r>
              <a:rPr lang="hr-HR" sz="1800" b="1" dirty="0" smtClean="0">
                <a:latin typeface="+mj-lt"/>
              </a:rPr>
              <a:t>laminirano</a:t>
            </a:r>
          </a:p>
          <a:p>
            <a:pPr lvl="2" eaLnBrk="1" hangingPunct="1">
              <a:defRPr/>
            </a:pPr>
            <a:r>
              <a:rPr lang="hr-HR" sz="1600" b="1" dirty="0" smtClean="0">
                <a:latin typeface="+mj-lt"/>
              </a:rPr>
              <a:t>svaki dio tekućine zadržava svoj identitet</a:t>
            </a:r>
          </a:p>
          <a:p>
            <a:pPr lvl="2" eaLnBrk="1" hangingPunct="1">
              <a:defRPr/>
            </a:pPr>
            <a:r>
              <a:rPr lang="hr-HR" sz="1600" b="1" dirty="0" smtClean="0">
                <a:latin typeface="+mj-lt"/>
              </a:rPr>
              <a:t>nema miješanja paralelnih slojeva tekućine</a:t>
            </a:r>
          </a:p>
          <a:p>
            <a:pPr lvl="2" eaLnBrk="1" hangingPunct="1">
              <a:defRPr/>
            </a:pPr>
            <a:r>
              <a:rPr lang="hr-HR" sz="1600" b="1" dirty="0" smtClean="0">
                <a:latin typeface="+mj-lt"/>
              </a:rPr>
              <a:t>mala moć prijenosa materijala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2400" dirty="0" smtClean="0">
              <a:latin typeface="+mj-lt"/>
            </a:endParaRP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2400" dirty="0" smtClean="0">
              <a:latin typeface="+mj-lt"/>
            </a:endParaRP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2400" dirty="0" smtClean="0">
              <a:latin typeface="+mj-lt"/>
            </a:endParaRP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1000" dirty="0" smtClean="0">
              <a:latin typeface="+mj-lt"/>
            </a:endParaRP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1000" dirty="0" smtClean="0">
              <a:latin typeface="+mj-lt"/>
            </a:endParaRP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1000" dirty="0" smtClean="0">
              <a:latin typeface="+mj-lt"/>
            </a:endParaRPr>
          </a:p>
          <a:p>
            <a:pPr eaLnBrk="1" hangingPunct="1">
              <a:defRPr/>
            </a:pPr>
            <a:r>
              <a:rPr lang="hr-HR" sz="1800" b="1" dirty="0" smtClean="0">
                <a:latin typeface="+mj-lt"/>
              </a:rPr>
              <a:t>turbulentno (vrtložno)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hr-HR" sz="1600" b="1" dirty="0" smtClean="0">
                <a:solidFill>
                  <a:schemeClr val="tx1"/>
                </a:solidFill>
                <a:latin typeface="+mj-lt"/>
              </a:rPr>
              <a:t>pojedini dijelovi tekućine se međusobno miješaju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hr-HR" sz="1600" b="1" dirty="0" smtClean="0">
                <a:solidFill>
                  <a:schemeClr val="tx1"/>
                </a:solidFill>
                <a:latin typeface="+mj-lt"/>
              </a:rPr>
              <a:t>smjerovi i brzine toka se mijenjaju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hr-HR" sz="1600" b="1" dirty="0" smtClean="0">
                <a:solidFill>
                  <a:schemeClr val="tx1"/>
                </a:solidFill>
                <a:latin typeface="+mj-lt"/>
              </a:rPr>
              <a:t>velika moć prijenosa materijala</a:t>
            </a:r>
          </a:p>
        </p:txBody>
      </p:sp>
      <p:pic>
        <p:nvPicPr>
          <p:cNvPr id="34820" name="Picture 4" descr="00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 t="5571" b="68135"/>
          <a:stretch>
            <a:fillRect/>
          </a:stretch>
        </p:blipFill>
        <p:spPr>
          <a:xfrm>
            <a:off x="2411760" y="2204864"/>
            <a:ext cx="4248150" cy="1249362"/>
          </a:xfrm>
          <a:noFill/>
          <a:ln w="12700">
            <a:solidFill>
              <a:schemeClr val="bg2"/>
            </a:solidFill>
          </a:ln>
        </p:spPr>
      </p:pic>
      <p:pic>
        <p:nvPicPr>
          <p:cNvPr id="34821" name="Picture 5" descr="00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 t="51422" b="19284"/>
          <a:stretch>
            <a:fillRect/>
          </a:stretch>
        </p:blipFill>
        <p:spPr>
          <a:xfrm>
            <a:off x="2268538" y="5203825"/>
            <a:ext cx="4319587" cy="1412875"/>
          </a:xfrm>
          <a:noFill/>
          <a:ln w="12700">
            <a:solidFill>
              <a:schemeClr val="bg2"/>
            </a:solidFill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04448" y="1166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49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60350"/>
            <a:ext cx="7715250" cy="6408738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hr-HR" sz="1900" b="1" dirty="0" smtClean="0">
                <a:latin typeface="+mj-lt"/>
              </a:rPr>
              <a:t>Hjülstrom-Sundborgov dijagram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000" b="1" dirty="0" smtClean="0">
              <a:latin typeface="+mj-lt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700" b="1" dirty="0" smtClean="0">
                <a:solidFill>
                  <a:schemeClr val="tx1"/>
                </a:solidFill>
                <a:latin typeface="+mj-lt"/>
              </a:rPr>
              <a:t>pokazuje odnos između veličine zrna i brzine vodene struje potrebne za pokretanje sedimenta (kritična erozijska brzina)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800" dirty="0" smtClean="0">
              <a:latin typeface="+mj-lt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hr-HR" sz="1600" dirty="0" smtClean="0">
              <a:latin typeface="+mj-lt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hr-HR" sz="1600" dirty="0" smtClean="0">
              <a:latin typeface="+mj-lt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600" dirty="0" smtClean="0">
              <a:latin typeface="+mj-lt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600" dirty="0" smtClean="0">
              <a:latin typeface="+mj-lt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600" dirty="0" smtClean="0">
              <a:latin typeface="+mj-lt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600" dirty="0" smtClean="0">
              <a:latin typeface="+mj-lt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600" dirty="0" smtClean="0">
              <a:latin typeface="+mj-lt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600" dirty="0" smtClean="0">
              <a:latin typeface="+mj-lt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600" dirty="0" smtClean="0">
              <a:latin typeface="+mj-lt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600" dirty="0" smtClean="0">
              <a:latin typeface="+mj-lt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hr-HR" sz="1800" dirty="0" smtClean="0">
                <a:latin typeface="+mj-lt"/>
              </a:rPr>
              <a:t>                  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600" dirty="0" smtClean="0">
              <a:latin typeface="+mj-lt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600" dirty="0" smtClean="0">
              <a:latin typeface="+mj-lt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600" dirty="0" smtClean="0">
              <a:latin typeface="+mj-lt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600" dirty="0" smtClean="0">
              <a:latin typeface="+mj-lt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600" dirty="0" smtClean="0">
              <a:latin typeface="+mj-lt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600" dirty="0" smtClean="0">
              <a:latin typeface="+mj-lt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700" b="1" dirty="0" smtClean="0">
                <a:solidFill>
                  <a:schemeClr val="tx1"/>
                </a:solidFill>
                <a:latin typeface="+mj-lt"/>
              </a:rPr>
              <a:t>čestice sitnog pijeska lakše se erodiraju od sitnijih ili krupnijih čestica, ali jednom erodirani, silt i glina ostaju u suspenziji do minimalne brzine toka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200" b="1" dirty="0" smtClean="0">
              <a:latin typeface="+mj-lt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700" b="1" dirty="0" smtClean="0">
                <a:solidFill>
                  <a:schemeClr val="tx1"/>
                </a:solidFill>
                <a:latin typeface="+mj-lt"/>
              </a:rPr>
              <a:t>veća brzina erozije za silt i glinu odraz je kohezionih sila među česticama</a:t>
            </a:r>
            <a:r>
              <a:rPr lang="hr-HR" sz="1700" dirty="0" smtClean="0">
                <a:solidFill>
                  <a:schemeClr val="tx1"/>
                </a:solidFill>
                <a:latin typeface="+mj-lt"/>
              </a:rPr>
              <a:t> </a:t>
            </a:r>
            <a:endParaRPr lang="en-US" sz="1700" dirty="0" smtClean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7891" name="Picture 13" descr="Hjülstrom-Sundborgov dijagram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339752" y="1484314"/>
            <a:ext cx="4816698" cy="3489710"/>
          </a:xfrm>
        </p:spPr>
      </p:pic>
      <p:sp>
        <p:nvSpPr>
          <p:cNvPr id="37892" name="Rectangle 14"/>
          <p:cNvSpPr>
            <a:spLocks noChangeArrowheads="1"/>
          </p:cNvSpPr>
          <p:nvPr/>
        </p:nvSpPr>
        <p:spPr bwMode="auto">
          <a:xfrm>
            <a:off x="3779838" y="1484313"/>
            <a:ext cx="16160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 sz="1400" b="1" dirty="0">
                <a:latin typeface="Arial" charset="0"/>
                <a:cs typeface="Arial" charset="0"/>
              </a:rPr>
              <a:t>Dubina toka 1 m.</a:t>
            </a:r>
            <a:endParaRPr lang="en-US" sz="1400" b="1" dirty="0">
              <a:latin typeface="Arial" charset="0"/>
              <a:cs typeface="Arial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56637" y="1166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57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5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48930" y="116632"/>
            <a:ext cx="4495078" cy="504056"/>
          </a:xfr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hr-HR" sz="2000" b="1" dirty="0" smtClean="0">
                <a:solidFill>
                  <a:schemeClr val="bg1"/>
                </a:solidFill>
              </a:rPr>
              <a:t>načini kretanja materijala u vodenom toku</a:t>
            </a:r>
            <a:endParaRPr lang="en-US" sz="2000" b="1" dirty="0" smtClean="0">
              <a:solidFill>
                <a:schemeClr val="bg1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07505" y="764704"/>
            <a:ext cx="4824536" cy="511256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hr-HR" sz="1800" b="1" dirty="0" smtClean="0">
                <a:latin typeface="+mj-lt"/>
              </a:rPr>
              <a:t>transport u suspenziji</a:t>
            </a:r>
          </a:p>
          <a:p>
            <a:pPr lvl="1">
              <a:defRPr/>
            </a:pPr>
            <a:r>
              <a:rPr lang="hr-HR" sz="1700" b="1" dirty="0" smtClean="0">
                <a:solidFill>
                  <a:schemeClr val="tx1"/>
                </a:solidFill>
                <a:latin typeface="+mj-lt"/>
              </a:rPr>
              <a:t>sitnozrnati materijal (glina – sitni pijesak)</a:t>
            </a:r>
          </a:p>
          <a:p>
            <a:pPr lvl="1">
              <a:defRPr/>
            </a:pPr>
            <a:r>
              <a:rPr lang="hr-HR" sz="1700" b="1" dirty="0" smtClean="0">
                <a:solidFill>
                  <a:schemeClr val="tx1"/>
                </a:solidFill>
                <a:latin typeface="+mj-lt"/>
              </a:rPr>
              <a:t>materijal ostaje u suspenziji zbog turbulencije</a:t>
            </a:r>
          </a:p>
          <a:p>
            <a:pPr lvl="1">
              <a:buNone/>
              <a:defRPr/>
            </a:pPr>
            <a:r>
              <a:rPr lang="hr-HR" sz="1700" b="1" dirty="0" smtClean="0">
                <a:solidFill>
                  <a:schemeClr val="tx1"/>
                </a:solidFill>
                <a:latin typeface="+mj-lt"/>
              </a:rPr>
              <a:t>	fluida</a:t>
            </a:r>
          </a:p>
          <a:p>
            <a:pPr lvl="1">
              <a:defRPr/>
            </a:pPr>
            <a:r>
              <a:rPr lang="hr-HR" sz="1700" b="1" dirty="0" smtClean="0">
                <a:solidFill>
                  <a:schemeClr val="tx1"/>
                </a:solidFill>
                <a:latin typeface="+mj-lt"/>
              </a:rPr>
              <a:t>vertikalna komponenta turbulencije fluida</a:t>
            </a:r>
          </a:p>
          <a:p>
            <a:pPr lvl="1">
              <a:buNone/>
              <a:defRPr/>
            </a:pPr>
            <a:r>
              <a:rPr lang="hr-HR" sz="1700" b="1" dirty="0" smtClean="0">
                <a:solidFill>
                  <a:schemeClr val="tx1"/>
                </a:solidFill>
                <a:latin typeface="+mj-lt"/>
              </a:rPr>
              <a:t>	 mora nadmašiti  brzinu padanja čestica </a:t>
            </a:r>
          </a:p>
          <a:p>
            <a:pPr lvl="1">
              <a:buNone/>
              <a:defRPr/>
            </a:pPr>
            <a:r>
              <a:rPr lang="hr-HR" sz="1700" b="1" i="1" dirty="0" smtClean="0">
                <a:solidFill>
                  <a:schemeClr val="tx1"/>
                </a:solidFill>
                <a:latin typeface="+mj-lt"/>
              </a:rPr>
              <a:t>	</a:t>
            </a:r>
            <a:r>
              <a:rPr lang="hr-HR" sz="1400" b="1" i="1" dirty="0" smtClean="0">
                <a:latin typeface="+mj-lt"/>
              </a:rPr>
              <a:t>(</a:t>
            </a:r>
            <a:r>
              <a:rPr lang="hr-HR" sz="1400" b="1" i="1" dirty="0" err="1" smtClean="0">
                <a:latin typeface="+mj-lt"/>
              </a:rPr>
              <a:t>Stocksov</a:t>
            </a:r>
            <a:r>
              <a:rPr lang="hr-HR" sz="1400" b="1" i="1" dirty="0" smtClean="0">
                <a:latin typeface="+mj-lt"/>
              </a:rPr>
              <a:t> zakon)</a:t>
            </a:r>
          </a:p>
          <a:p>
            <a:pPr lvl="1">
              <a:buNone/>
              <a:defRPr/>
            </a:pPr>
            <a:endParaRPr lang="hr-HR" sz="1300" b="1" dirty="0" smtClean="0">
              <a:latin typeface="+mj-lt"/>
            </a:endParaRPr>
          </a:p>
          <a:p>
            <a:pPr>
              <a:defRPr/>
            </a:pPr>
            <a:r>
              <a:rPr lang="hr-HR" sz="1800" b="1" dirty="0" smtClean="0">
                <a:latin typeface="+mj-lt"/>
              </a:rPr>
              <a:t>pridneni transport</a:t>
            </a:r>
          </a:p>
          <a:p>
            <a:pPr lvl="1">
              <a:defRPr/>
            </a:pPr>
            <a:r>
              <a:rPr lang="hr-HR" sz="1600" b="1" dirty="0" smtClean="0">
                <a:solidFill>
                  <a:schemeClr val="tx1"/>
                </a:solidFill>
                <a:latin typeface="+mj-lt"/>
              </a:rPr>
              <a:t>čestice veličine pijeska i šljunka</a:t>
            </a:r>
          </a:p>
          <a:p>
            <a:pPr lvl="1">
              <a:defRPr/>
            </a:pPr>
            <a:r>
              <a:rPr lang="hr-HR" sz="1600" b="1" dirty="0" smtClean="0">
                <a:solidFill>
                  <a:schemeClr val="tx1"/>
                </a:solidFill>
                <a:latin typeface="+mj-lt"/>
              </a:rPr>
              <a:t>stalan ili čest kontakt zrna i dna</a:t>
            </a:r>
          </a:p>
          <a:p>
            <a:pPr lvl="2">
              <a:defRPr/>
            </a:pPr>
            <a:r>
              <a:rPr lang="hr-HR" sz="1600" b="1" dirty="0" smtClean="0">
                <a:latin typeface="+mj-lt"/>
              </a:rPr>
              <a:t>trakcija – kotrljanje  ili vučenje </a:t>
            </a:r>
          </a:p>
          <a:p>
            <a:pPr lvl="2">
              <a:buNone/>
              <a:defRPr/>
            </a:pPr>
            <a:r>
              <a:rPr lang="hr-HR" sz="1600" b="1" dirty="0" smtClean="0">
                <a:latin typeface="+mj-lt"/>
              </a:rPr>
              <a:t>	(klizanje) zrna po dnu</a:t>
            </a:r>
          </a:p>
          <a:p>
            <a:pPr lvl="2">
              <a:defRPr/>
            </a:pPr>
            <a:r>
              <a:rPr lang="hr-HR" sz="1600" b="1" dirty="0" smtClean="0">
                <a:latin typeface="+mj-lt"/>
              </a:rPr>
              <a:t>saltacija – poskakivanje zrna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1200" b="1" i="1" dirty="0" smtClean="0">
              <a:solidFill>
                <a:schemeClr val="hlink"/>
              </a:solidFill>
              <a:latin typeface="+mj-lt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hr-HR" sz="2000" b="1" i="1" dirty="0" smtClean="0">
                <a:solidFill>
                  <a:schemeClr val="hlink"/>
                </a:solidFill>
                <a:latin typeface="+mj-lt"/>
              </a:rPr>
              <a:t>                                      </a:t>
            </a:r>
            <a:endParaRPr lang="hr-HR" sz="1800" b="1" dirty="0" smtClean="0">
              <a:solidFill>
                <a:schemeClr val="hlink"/>
              </a:solidFill>
              <a:latin typeface="+mj-lt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4139952" y="6093296"/>
            <a:ext cx="48245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hr-HR" sz="1400" b="1" i="1" dirty="0">
                <a:latin typeface="Calibri" pitchFamily="34" charset="0"/>
              </a:rPr>
              <a:t>Načini prijenosa materijala u </a:t>
            </a:r>
            <a:r>
              <a:rPr lang="hr-HR" sz="1400" b="1" i="1" dirty="0" smtClean="0">
                <a:latin typeface="Calibri" pitchFamily="34" charset="0"/>
              </a:rPr>
              <a:t>vodenom toku </a:t>
            </a:r>
            <a:r>
              <a:rPr lang="hr-HR" sz="1400" b="1" i="1" dirty="0">
                <a:latin typeface="Calibri" pitchFamily="34" charset="0"/>
              </a:rPr>
              <a:t>u ovisnosti o veličini čestica.</a:t>
            </a:r>
            <a:endParaRPr lang="en-US" sz="1400" b="1" i="1" dirty="0">
              <a:latin typeface="Calibri" pitchFamily="34" charset="0"/>
            </a:endParaRPr>
          </a:p>
        </p:txBody>
      </p:sp>
      <p:pic>
        <p:nvPicPr>
          <p:cNvPr id="9" name="Picture 5" descr="F:\2010-11\II Predavanje\transport vodo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3645024"/>
            <a:ext cx="4629413" cy="244827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1196752"/>
            <a:ext cx="3522121" cy="136815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5683" y="11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92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7544" y="835471"/>
            <a:ext cx="8362950" cy="2449513"/>
          </a:xfrm>
        </p:spPr>
        <p:txBody>
          <a:bodyPr>
            <a:normAutofit/>
          </a:bodyPr>
          <a:lstStyle/>
          <a:p>
            <a:pPr marL="533400" indent="-533400" eaLnBrk="1" hangingPunct="1">
              <a:lnSpc>
                <a:spcPct val="80000"/>
              </a:lnSpc>
              <a:defRPr/>
            </a:pPr>
            <a:r>
              <a:rPr lang="hr-HR" sz="1600" b="1" dirty="0" smtClean="0">
                <a:latin typeface="+mj-lt"/>
              </a:rPr>
              <a:t>karakterističan za područja aridne klime bez vegetacije (pustinje), za poplavne riječne ravnice, deltne ravnice i niska priobalna područja</a:t>
            </a:r>
          </a:p>
          <a:p>
            <a:pPr marL="533400" indent="-5334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800" b="1" dirty="0" smtClean="0">
              <a:latin typeface="+mj-lt"/>
            </a:endParaRPr>
          </a:p>
          <a:p>
            <a:pPr marL="533400" indent="-533400" eaLnBrk="1" hangingPunct="1">
              <a:lnSpc>
                <a:spcPct val="80000"/>
              </a:lnSpc>
              <a:defRPr/>
            </a:pPr>
            <a:r>
              <a:rPr lang="hr-HR" sz="1600" b="1" dirty="0" smtClean="0">
                <a:latin typeface="+mj-lt"/>
              </a:rPr>
              <a:t>dobro separira materijal</a:t>
            </a:r>
          </a:p>
          <a:p>
            <a:pPr marL="533400" indent="-5334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800" dirty="0" smtClean="0">
              <a:latin typeface="+mj-lt"/>
            </a:endParaRPr>
          </a:p>
          <a:p>
            <a:pPr marL="533400" indent="-533400" eaLnBrk="1" hangingPunct="1">
              <a:lnSpc>
                <a:spcPct val="80000"/>
              </a:lnSpc>
              <a:defRPr/>
            </a:pPr>
            <a:r>
              <a:rPr lang="hr-HR" sz="1600" b="1" dirty="0" smtClean="0">
                <a:solidFill>
                  <a:schemeClr val="tx2"/>
                </a:solidFill>
                <a:latin typeface="+mj-lt"/>
              </a:rPr>
              <a:t>eolski sedimenti</a:t>
            </a:r>
            <a:r>
              <a:rPr lang="hr-HR" sz="160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hr-HR" sz="1600" b="1" dirty="0" smtClean="0">
                <a:latin typeface="+mj-lt"/>
              </a:rPr>
              <a:t>- sedimenti naslali prijenosom materijala vjetrom</a:t>
            </a:r>
            <a:r>
              <a:rPr lang="hr-HR" sz="1600" dirty="0" smtClean="0">
                <a:latin typeface="+mj-lt"/>
              </a:rPr>
              <a:t> </a:t>
            </a:r>
          </a:p>
          <a:p>
            <a:pPr marL="533400" indent="-5334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800" b="1" dirty="0" smtClean="0">
              <a:latin typeface="+mj-lt"/>
            </a:endParaRPr>
          </a:p>
          <a:p>
            <a:pPr marL="933450" lvl="1" indent="-533400" eaLnBrk="1" hangingPunct="1">
              <a:lnSpc>
                <a:spcPct val="80000"/>
              </a:lnSpc>
              <a:defRPr/>
            </a:pPr>
            <a:r>
              <a:rPr lang="hr-HR" sz="1600" b="1" dirty="0" smtClean="0">
                <a:solidFill>
                  <a:schemeClr val="tx1"/>
                </a:solidFill>
                <a:latin typeface="+mj-lt"/>
              </a:rPr>
              <a:t>pješčani materijal                kratak transport poskakivanjem po tlu (pješčane dine)</a:t>
            </a:r>
          </a:p>
          <a:p>
            <a:pPr marL="533400" indent="-5334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800" b="1" dirty="0" smtClean="0">
              <a:latin typeface="+mj-lt"/>
            </a:endParaRPr>
          </a:p>
          <a:p>
            <a:pPr marL="933450" lvl="1" indent="-533400" eaLnBrk="1" hangingPunct="1">
              <a:lnSpc>
                <a:spcPct val="80000"/>
              </a:lnSpc>
              <a:defRPr/>
            </a:pPr>
            <a:r>
              <a:rPr lang="hr-HR" sz="1600" b="1" dirty="0" smtClean="0">
                <a:solidFill>
                  <a:schemeClr val="tx1"/>
                </a:solidFill>
                <a:latin typeface="+mj-lt"/>
              </a:rPr>
              <a:t>prašinasti materijal               dugačak transport (les ili prapor)</a:t>
            </a:r>
          </a:p>
          <a:p>
            <a:pPr marL="533400" indent="-5334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800" dirty="0" smtClean="0">
              <a:latin typeface="+mj-lt"/>
            </a:endParaRPr>
          </a:p>
        </p:txBody>
      </p:sp>
      <p:sp>
        <p:nvSpPr>
          <p:cNvPr id="43012" name="AutoShape 4" descr="Loessreef"/>
          <p:cNvSpPr>
            <a:spLocks noChangeAspect="1" noChangeArrowheads="1"/>
          </p:cNvSpPr>
          <p:nvPr/>
        </p:nvSpPr>
        <p:spPr bwMode="auto">
          <a:xfrm>
            <a:off x="155575" y="46038"/>
            <a:ext cx="7534275" cy="564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43013" name="AutoShape 5" descr="Loessreef"/>
          <p:cNvSpPr>
            <a:spLocks noChangeAspect="1" noChangeArrowheads="1"/>
          </p:cNvSpPr>
          <p:nvPr/>
        </p:nvSpPr>
        <p:spPr bwMode="auto">
          <a:xfrm>
            <a:off x="155575" y="46038"/>
            <a:ext cx="7534275" cy="564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sr-Latn-CS"/>
          </a:p>
        </p:txBody>
      </p:sp>
      <p:pic>
        <p:nvPicPr>
          <p:cNvPr id="43014" name="Picture 6" descr="kvartar baranje, 200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3005457"/>
            <a:ext cx="4392290" cy="341007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8247" name="Rectangle 7"/>
          <p:cNvSpPr>
            <a:spLocks noChangeArrowheads="1"/>
          </p:cNvSpPr>
          <p:nvPr/>
        </p:nvSpPr>
        <p:spPr bwMode="auto">
          <a:xfrm>
            <a:off x="2915816" y="6381328"/>
            <a:ext cx="30956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r-HR" sz="1400" b="1" i="1" dirty="0">
                <a:latin typeface="Calibri" pitchFamily="34" charset="0"/>
              </a:rPr>
              <a:t>Zasjek u  lesu. Baranja, Hrvatska.</a:t>
            </a:r>
            <a:endParaRPr lang="en-US" sz="1400" b="1" i="1" dirty="0">
              <a:latin typeface="Calibri" pitchFamily="34" charset="0"/>
            </a:endParaRPr>
          </a:p>
        </p:txBody>
      </p:sp>
      <p:cxnSp>
        <p:nvCxnSpPr>
          <p:cNvPr id="9" name="Ravni poveznik sa strelicom 8"/>
          <p:cNvCxnSpPr/>
          <p:nvPr/>
        </p:nvCxnSpPr>
        <p:spPr>
          <a:xfrm>
            <a:off x="3166800" y="2276872"/>
            <a:ext cx="4318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vni poveznik sa strelicom 11"/>
          <p:cNvCxnSpPr/>
          <p:nvPr/>
        </p:nvCxnSpPr>
        <p:spPr>
          <a:xfrm>
            <a:off x="3296344" y="2636912"/>
            <a:ext cx="4318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2"/>
          <p:cNvSpPr txBox="1">
            <a:spLocks noRot="1" noChangeArrowheads="1"/>
          </p:cNvSpPr>
          <p:nvPr/>
        </p:nvSpPr>
        <p:spPr>
          <a:xfrm>
            <a:off x="3203575" y="188639"/>
            <a:ext cx="3096344" cy="417959"/>
          </a:xfrm>
          <a:prstGeom prst="rect">
            <a:avLst/>
          </a:prstGeom>
          <a:solidFill>
            <a:schemeClr val="bg1">
              <a:lumMod val="50000"/>
            </a:schemeClr>
          </a:solidFill>
          <a:ln w="6350" cap="rnd">
            <a:solidFill>
              <a:schemeClr val="tx1"/>
            </a:solidFill>
          </a:ln>
        </p:spPr>
        <p:txBody>
          <a:bodyPr vert="horz" anchor="b" anchorCtr="0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2.3.2  TRANSPORT</a:t>
            </a:r>
            <a:r>
              <a:rPr kumimoji="0" lang="hr-HR" sz="2000" b="1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itchFamily="18" charset="0"/>
                <a:ea typeface="+mj-ea"/>
                <a:cs typeface="+mj-cs"/>
              </a:rPr>
              <a:t>  </a:t>
            </a:r>
            <a:r>
              <a:rPr kumimoji="0" lang="hr-HR" sz="2000" b="1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VJETROM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56637" y="723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68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6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260350"/>
            <a:ext cx="8280400" cy="2447925"/>
          </a:xfrm>
        </p:spPr>
        <p:txBody>
          <a:bodyPr>
            <a:normAutofit lnSpcReduction="10000"/>
          </a:bodyPr>
          <a:lstStyle/>
          <a:p>
            <a:pPr marL="533400" indent="-533400" eaLnBrk="1" hangingPunct="1">
              <a:lnSpc>
                <a:spcPct val="80000"/>
              </a:lnSpc>
              <a:defRPr/>
            </a:pPr>
            <a:r>
              <a:rPr lang="hr-HR" sz="1800" b="1" dirty="0" smtClean="0">
                <a:latin typeface="+mj-lt"/>
              </a:rPr>
              <a:t>faze nastanka sedimentnih stijena (litogeneza)</a:t>
            </a:r>
          </a:p>
          <a:p>
            <a:pPr marL="533400" indent="-5334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800" b="1" dirty="0" smtClean="0">
              <a:latin typeface="+mj-lt"/>
            </a:endParaRPr>
          </a:p>
          <a:p>
            <a:pPr marL="533400" indent="-5334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600" b="1" dirty="0" smtClean="0">
              <a:latin typeface="+mj-lt"/>
            </a:endParaRPr>
          </a:p>
          <a:p>
            <a:pPr marL="914400" lvl="1" indent="-457200" eaLnBrk="1" hangingPunct="1">
              <a:lnSpc>
                <a:spcPct val="80000"/>
              </a:lnSpc>
              <a:defRPr/>
            </a:pPr>
            <a:r>
              <a:rPr lang="hr-HR" sz="1800" b="1" dirty="0" smtClean="0">
                <a:solidFill>
                  <a:schemeClr val="tx1"/>
                </a:solidFill>
                <a:latin typeface="+mj-lt"/>
              </a:rPr>
              <a:t>trošenje starijih stijena</a:t>
            </a:r>
          </a:p>
          <a:p>
            <a:pPr marL="914400" lvl="1" indent="-4572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000" b="1" dirty="0" smtClean="0">
              <a:solidFill>
                <a:schemeClr val="tx1"/>
              </a:solidFill>
              <a:latin typeface="+mj-lt"/>
            </a:endParaRPr>
          </a:p>
          <a:p>
            <a:pPr marL="914400" lvl="1" indent="-457200" eaLnBrk="1" hangingPunct="1">
              <a:lnSpc>
                <a:spcPct val="80000"/>
              </a:lnSpc>
              <a:defRPr/>
            </a:pPr>
            <a:r>
              <a:rPr lang="hr-HR" sz="1800" b="1" dirty="0" smtClean="0">
                <a:solidFill>
                  <a:schemeClr val="tx1"/>
                </a:solidFill>
                <a:latin typeface="+mj-lt"/>
              </a:rPr>
              <a:t>erozija </a:t>
            </a:r>
          </a:p>
          <a:p>
            <a:pPr marL="914400" lvl="1" indent="-4572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000" b="1" dirty="0" smtClean="0">
              <a:solidFill>
                <a:schemeClr val="tx1"/>
              </a:solidFill>
              <a:latin typeface="+mj-lt"/>
            </a:endParaRPr>
          </a:p>
          <a:p>
            <a:pPr marL="914400" lvl="1" indent="-457200" eaLnBrk="1" hangingPunct="1">
              <a:lnSpc>
                <a:spcPct val="80000"/>
              </a:lnSpc>
              <a:defRPr/>
            </a:pPr>
            <a:r>
              <a:rPr lang="hr-HR" sz="1800" b="1" dirty="0" smtClean="0">
                <a:solidFill>
                  <a:schemeClr val="tx1"/>
                </a:solidFill>
                <a:latin typeface="+mj-lt"/>
              </a:rPr>
              <a:t>transport materijala</a:t>
            </a:r>
          </a:p>
          <a:p>
            <a:pPr marL="914400" lvl="1" indent="-4572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000" b="1" dirty="0" smtClean="0">
              <a:solidFill>
                <a:schemeClr val="tx1"/>
              </a:solidFill>
              <a:latin typeface="+mj-lt"/>
            </a:endParaRPr>
          </a:p>
          <a:p>
            <a:pPr marL="914400" lvl="1" indent="-457200" eaLnBrk="1" hangingPunct="1">
              <a:lnSpc>
                <a:spcPct val="80000"/>
              </a:lnSpc>
              <a:defRPr/>
            </a:pPr>
            <a:r>
              <a:rPr lang="hr-HR" sz="1800" b="1" dirty="0" smtClean="0">
                <a:solidFill>
                  <a:schemeClr val="tx1"/>
                </a:solidFill>
                <a:latin typeface="+mj-lt"/>
              </a:rPr>
              <a:t>taloženje (sedimentacija)</a:t>
            </a:r>
          </a:p>
          <a:p>
            <a:pPr marL="914400" lvl="1" indent="-4572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000" b="1" dirty="0" smtClean="0">
              <a:solidFill>
                <a:schemeClr val="tx1"/>
              </a:solidFill>
              <a:latin typeface="+mj-lt"/>
            </a:endParaRPr>
          </a:p>
          <a:p>
            <a:pPr marL="914400" lvl="1" indent="-457200" eaLnBrk="1" hangingPunct="1">
              <a:lnSpc>
                <a:spcPct val="80000"/>
              </a:lnSpc>
              <a:defRPr/>
            </a:pPr>
            <a:r>
              <a:rPr lang="hr-HR" sz="1800" b="1" dirty="0" smtClean="0">
                <a:solidFill>
                  <a:schemeClr val="tx1"/>
                </a:solidFill>
                <a:latin typeface="+mj-lt"/>
              </a:rPr>
              <a:t>dijageneza</a:t>
            </a:r>
            <a:endParaRPr lang="en-US" sz="1800" b="1" dirty="0" smtClean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6148" name="Picture 8" descr="Sl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b="529"/>
          <a:stretch>
            <a:fillRect/>
          </a:stretch>
        </p:blipFill>
        <p:spPr>
          <a:xfrm>
            <a:off x="1476375" y="2924175"/>
            <a:ext cx="6191250" cy="3319463"/>
          </a:xfrm>
        </p:spPr>
      </p:pic>
      <p:sp>
        <p:nvSpPr>
          <p:cNvPr id="109572" name="Rectangle 4"/>
          <p:cNvSpPr>
            <a:spLocks noChangeArrowheads="1"/>
          </p:cNvSpPr>
          <p:nvPr/>
        </p:nvSpPr>
        <p:spPr bwMode="auto">
          <a:xfrm>
            <a:off x="2627784" y="6309320"/>
            <a:ext cx="378860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sz="1400" b="1" i="1" dirty="0">
                <a:latin typeface="Calibri" pitchFamily="34" charset="0"/>
              </a:rPr>
              <a:t>Faze nastanka </a:t>
            </a:r>
            <a:r>
              <a:rPr lang="hr-HR" sz="1400" b="1" i="1" dirty="0" smtClean="0">
                <a:latin typeface="Calibri" pitchFamily="34" charset="0"/>
              </a:rPr>
              <a:t>sedimenata i sedimentnih </a:t>
            </a:r>
            <a:r>
              <a:rPr lang="hr-HR" sz="1400" b="1" i="1" dirty="0">
                <a:latin typeface="Calibri" pitchFamily="34" charset="0"/>
              </a:rPr>
              <a:t>stijena.</a:t>
            </a:r>
            <a:endParaRPr lang="en-US" sz="1400" b="1" i="1" dirty="0">
              <a:latin typeface="Calibri" pitchFamily="34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75688" y="166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21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3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981075"/>
            <a:ext cx="8497887" cy="216058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r-HR" sz="1600" b="1" dirty="0" smtClean="0">
                <a:latin typeface="+mj-lt"/>
              </a:rPr>
              <a:t>prenose velike količine loše sortiranog materijala različitih dimenzija (glina – blokovi metarskih dimenzija) (prim. dijamiktit)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1600" b="1" dirty="0" smtClean="0">
              <a:latin typeface="+mj-lt"/>
            </a:endParaRPr>
          </a:p>
          <a:p>
            <a:pPr eaLnBrk="1" hangingPunct="1">
              <a:defRPr/>
            </a:pPr>
            <a:r>
              <a:rPr lang="hr-HR" sz="1600" b="1" dirty="0" smtClean="0">
                <a:latin typeface="+mj-lt"/>
              </a:rPr>
              <a:t>erodiraju bokove i podlogu po kojoj se spuštaju u dolinu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1600" b="1" dirty="0" smtClean="0">
              <a:latin typeface="+mj-lt"/>
            </a:endParaRPr>
          </a:p>
          <a:p>
            <a:pPr eaLnBrk="1" hangingPunct="1">
              <a:defRPr/>
            </a:pPr>
            <a:r>
              <a:rPr lang="hr-HR" sz="1600" b="1" dirty="0" smtClean="0">
                <a:latin typeface="+mj-lt"/>
              </a:rPr>
              <a:t>ograničeni su na područja s trajnim ledom, a karakteristični su za visoke planinske masive poput Alpa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1800" b="1" dirty="0" smtClean="0">
              <a:latin typeface="+mj-lt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hr-HR" sz="2000" dirty="0" smtClean="0">
              <a:latin typeface="+mj-lt"/>
            </a:endParaRPr>
          </a:p>
        </p:txBody>
      </p:sp>
      <p:pic>
        <p:nvPicPr>
          <p:cNvPr id="44036" name="Picture 4" descr="Image:Moraines.mono.lake.arp.750pix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t="17117"/>
          <a:stretch>
            <a:fillRect/>
          </a:stretch>
        </p:blipFill>
        <p:spPr>
          <a:xfrm>
            <a:off x="1979613" y="3357563"/>
            <a:ext cx="5472112" cy="2735262"/>
          </a:xfrm>
          <a:noFill/>
          <a:ln w="19050">
            <a:solidFill>
              <a:schemeClr val="tx1"/>
            </a:solidFill>
          </a:ln>
        </p:spPr>
      </p:pic>
      <p:sp>
        <p:nvSpPr>
          <p:cNvPr id="139269" name="Rectangle 5"/>
          <p:cNvSpPr>
            <a:spLocks noChangeArrowheads="1"/>
          </p:cNvSpPr>
          <p:nvPr/>
        </p:nvSpPr>
        <p:spPr bwMode="auto">
          <a:xfrm>
            <a:off x="1265799" y="6154738"/>
            <a:ext cx="7848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r-HR" sz="1400" b="1" i="1" dirty="0">
                <a:latin typeface="Calibri" pitchFamily="34" charset="0"/>
              </a:rPr>
              <a:t>Morena – sedimentno tijelo nastalo otapanjem čela ledenjaka pri njegovom spuštanju u</a:t>
            </a:r>
          </a:p>
          <a:p>
            <a:pPr>
              <a:defRPr/>
            </a:pPr>
            <a:r>
              <a:rPr lang="hr-HR" sz="1400" b="1" i="1" dirty="0">
                <a:latin typeface="Calibri" pitchFamily="34" charset="0"/>
              </a:rPr>
              <a:t>                 niže predjele ili guranjem materijala od prethodno otopljenog ledenjaka.</a:t>
            </a:r>
            <a:endParaRPr lang="en-US" sz="1400" b="1" i="1" dirty="0">
              <a:latin typeface="Calibri" pitchFamily="34" charset="0"/>
            </a:endParaRPr>
          </a:p>
        </p:txBody>
      </p:sp>
      <p:sp>
        <p:nvSpPr>
          <p:cNvPr id="6" name="Pravokutnik 5"/>
          <p:cNvSpPr/>
          <p:nvPr/>
        </p:nvSpPr>
        <p:spPr>
          <a:xfrm>
            <a:off x="6415065" y="5738018"/>
            <a:ext cx="1025525" cy="27781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Preuzeto iz 2</a:t>
            </a:r>
            <a:endParaRPr lang="en-US" sz="1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2"/>
          <p:cNvSpPr txBox="1">
            <a:spLocks noRot="1" noChangeArrowheads="1"/>
          </p:cNvSpPr>
          <p:nvPr/>
        </p:nvSpPr>
        <p:spPr>
          <a:xfrm>
            <a:off x="2411760" y="116631"/>
            <a:ext cx="3672408" cy="489967"/>
          </a:xfrm>
          <a:prstGeom prst="rect">
            <a:avLst/>
          </a:prstGeom>
          <a:solidFill>
            <a:schemeClr val="bg1">
              <a:lumMod val="50000"/>
            </a:schemeClr>
          </a:solidFill>
          <a:ln w="6350" cap="rnd">
            <a:solidFill>
              <a:schemeClr val="tx1"/>
            </a:solidFill>
          </a:ln>
        </p:spPr>
        <p:txBody>
          <a:bodyPr vert="horz" anchor="b" anchorCtr="0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2.3.3  TRANSPORT  LEDENJACIMA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2440" y="627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12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9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627784" y="260648"/>
            <a:ext cx="3384376" cy="489397"/>
          </a:xfr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hr-H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2.3.4  GRAVITACIJSKA KRETANJA</a:t>
            </a:r>
            <a:endParaRPr lang="en-US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0291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981075"/>
            <a:ext cx="8785225" cy="1007765"/>
          </a:xfrm>
        </p:spPr>
        <p:txBody>
          <a:bodyPr/>
          <a:lstStyle/>
          <a:p>
            <a:pPr marL="609600" indent="-609600" eaLnBrk="1" hangingPunct="1">
              <a:defRPr/>
            </a:pPr>
            <a:r>
              <a:rPr lang="hr-HR" sz="1600" b="1" dirty="0" smtClean="0">
                <a:latin typeface="+mj-lt"/>
              </a:rPr>
              <a:t>transport materijala ili materijala pomiješanog s vodom pod utjecajem gravitacije</a:t>
            </a:r>
          </a:p>
          <a:p>
            <a:pPr marL="609600" indent="-609600" eaLnBrk="1" hangingPunct="1">
              <a:defRPr/>
            </a:pPr>
            <a:r>
              <a:rPr lang="hr-HR" sz="1600" b="1" dirty="0" smtClean="0">
                <a:latin typeface="+mj-lt"/>
              </a:rPr>
              <a:t>karakteristična za morske i jezerske taložne prostore, a pojavljuju se i u kopnenim okolišima</a:t>
            </a:r>
          </a:p>
          <a:p>
            <a:pPr marL="609600" indent="-609600" eaLnBrk="1" hangingPunct="1">
              <a:buFont typeface="Wingdings" pitchFamily="2" charset="2"/>
              <a:buNone/>
              <a:defRPr/>
            </a:pPr>
            <a:endParaRPr lang="hr-HR" sz="1000" dirty="0" smtClean="0">
              <a:latin typeface="+mj-lt"/>
            </a:endParaRPr>
          </a:p>
          <a:p>
            <a:pPr marL="990600" lvl="1" indent="-533400" eaLnBrk="1" hangingPunct="1">
              <a:buFont typeface="Wingdings" pitchFamily="2" charset="2"/>
              <a:buNone/>
              <a:defRPr/>
            </a:pPr>
            <a:endParaRPr lang="en-US" sz="1800" b="1" dirty="0" smtClean="0">
              <a:latin typeface="+mj-lt"/>
            </a:endParaRPr>
          </a:p>
        </p:txBody>
      </p:sp>
      <p:pic>
        <p:nvPicPr>
          <p:cNvPr id="45060" name="Picture 6" descr="F:\2010-11\II Predavanje\Odroni i sipar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2996952"/>
            <a:ext cx="3692525" cy="33845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Pravokutnik 6"/>
          <p:cNvSpPr/>
          <p:nvPr/>
        </p:nvSpPr>
        <p:spPr>
          <a:xfrm>
            <a:off x="7452320" y="6093296"/>
            <a:ext cx="1025525" cy="27622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Preuzeto iz 2</a:t>
            </a:r>
            <a:endParaRPr lang="en-US" sz="1200" b="1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79512" y="2564904"/>
            <a:ext cx="4141217" cy="27363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609600" marR="0" lvl="0" indent="-609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None/>
              <a:tabLst/>
              <a:defRPr/>
            </a:pPr>
            <a:r>
              <a:rPr kumimoji="0" lang="hr-HR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</a:rPr>
              <a:t>           </a:t>
            </a:r>
          </a:p>
          <a:p>
            <a:pPr marL="609600" marR="0" lvl="0" indent="-609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None/>
              <a:tabLst/>
              <a:defRPr/>
            </a:pPr>
            <a:endParaRPr kumimoji="0" lang="hr-HR" sz="1800" b="1" i="1" u="none" strike="noStrike" kern="1200" cap="none" spc="0" normalizeH="0" baseline="0" noProof="0" dirty="0" smtClean="0">
              <a:ln>
                <a:noFill/>
              </a:ln>
              <a:solidFill>
                <a:schemeClr val="hlink"/>
              </a:solidFill>
              <a:effectLst/>
              <a:uLnTx/>
              <a:uFillTx/>
            </a:endParaRPr>
          </a:p>
          <a:p>
            <a:pPr marL="990600" marR="0" lvl="1" indent="-5334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nagli odroni stjenskog kršja niz </a:t>
            </a:r>
          </a:p>
          <a:p>
            <a:pPr marL="990600" marR="0" lvl="1" indent="-5334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>
                  <a:shade val="75000"/>
                </a:schemeClr>
              </a:buClr>
              <a:buSzPct val="85000"/>
              <a:buFont typeface="Wingdings" pitchFamily="2" charset="2"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	strme padine i litice</a:t>
            </a:r>
          </a:p>
          <a:p>
            <a:pPr marL="990600" marR="0" lvl="1" indent="-5334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>
                  <a:shade val="75000"/>
                </a:schemeClr>
              </a:buClr>
              <a:buSzPct val="85000"/>
              <a:buFont typeface="Wingdings" pitchFamily="2" charset="2"/>
              <a:buNone/>
              <a:tabLst/>
              <a:defRPr/>
            </a:pPr>
            <a:endParaRPr kumimoji="0" lang="hr-HR" sz="10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  <a:p>
            <a:pPr marL="990600" marR="0" lvl="1" indent="-5334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kratak transport </a:t>
            </a:r>
          </a:p>
          <a:p>
            <a:pPr marL="990600" marR="0" lvl="1" indent="-5334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>
                  <a:shade val="75000"/>
                </a:schemeClr>
              </a:buClr>
              <a:buSzPct val="85000"/>
              <a:buFont typeface="Wingdings" pitchFamily="2" charset="2"/>
              <a:buNone/>
              <a:tabLst/>
              <a:defRPr/>
            </a:pPr>
            <a:endParaRPr kumimoji="0" lang="hr-HR" sz="10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  <a:p>
            <a:pPr marL="990600" marR="0" lvl="1" indent="-5334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najčešći u planinskim područjima</a:t>
            </a:r>
          </a:p>
          <a:p>
            <a:pPr marL="990600" marR="0" lvl="1" indent="-5334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>
                  <a:shade val="75000"/>
                </a:schemeClr>
              </a:buClr>
              <a:buSzPct val="85000"/>
              <a:buFont typeface="Wingdings" pitchFamily="2" charset="2"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	 (sipari i kamene lavine)</a:t>
            </a:r>
          </a:p>
          <a:p>
            <a:pPr marL="990600" marR="0" lvl="1" indent="-5334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>
                  <a:shade val="75000"/>
                </a:schemeClr>
              </a:buClr>
              <a:buSzPct val="8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sp>
        <p:nvSpPr>
          <p:cNvPr id="8" name="Pravokutnik 7"/>
          <p:cNvSpPr/>
          <p:nvPr/>
        </p:nvSpPr>
        <p:spPr>
          <a:xfrm>
            <a:off x="3131840" y="2204864"/>
            <a:ext cx="2347759" cy="3693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hr-HR" b="1" i="1" dirty="0" smtClean="0">
                <a:solidFill>
                  <a:schemeClr val="bg1"/>
                </a:solidFill>
                <a:latin typeface="+mj-lt"/>
              </a:rPr>
              <a:t>kameni odroni i sipari</a:t>
            </a:r>
            <a:endParaRPr lang="hr-HR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56637" y="362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1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07504" y="692696"/>
            <a:ext cx="8785225" cy="1224136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Font typeface="Wingdings" pitchFamily="2" charset="2"/>
              <a:buNone/>
              <a:defRPr/>
            </a:pPr>
            <a:endParaRPr lang="hr-HR" sz="800" i="1" dirty="0" smtClean="0"/>
          </a:p>
          <a:p>
            <a:pPr lvl="1" eaLnBrk="1" hangingPunct="1">
              <a:defRPr/>
            </a:pPr>
            <a:r>
              <a:rPr lang="hr-HR" sz="1700" b="1" dirty="0" smtClean="0">
                <a:solidFill>
                  <a:schemeClr val="tx1"/>
                </a:solidFill>
              </a:rPr>
              <a:t>zbiva se u mekanim do poluočvrslim sedimentima na padinama različitog kuta nagiba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800" b="1" dirty="0" smtClean="0">
              <a:solidFill>
                <a:schemeClr val="tx1"/>
              </a:solidFill>
            </a:endParaRPr>
          </a:p>
          <a:p>
            <a:pPr lvl="1" eaLnBrk="1" hangingPunct="1">
              <a:defRPr/>
            </a:pPr>
            <a:r>
              <a:rPr lang="hr-HR" sz="1700" b="1" dirty="0" smtClean="0">
                <a:solidFill>
                  <a:schemeClr val="tx1"/>
                </a:solidFill>
              </a:rPr>
              <a:t>do kretanja mase taloga dolazi ako napon smicanja nadmaši veličinu otpora prema smicanju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800" dirty="0" smtClean="0">
              <a:solidFill>
                <a:schemeClr val="tx1"/>
              </a:solidFill>
            </a:endParaRPr>
          </a:p>
          <a:p>
            <a:pPr lvl="1" eaLnBrk="1" hangingPunct="1">
              <a:defRPr/>
            </a:pPr>
            <a:r>
              <a:rPr lang="hr-HR" sz="1700" b="1" dirty="0" smtClean="0">
                <a:solidFill>
                  <a:schemeClr val="tx1"/>
                </a:solidFill>
              </a:rPr>
              <a:t>transport je kratak</a:t>
            </a:r>
          </a:p>
          <a:p>
            <a:pPr lvl="1" eaLnBrk="1" hangingPunct="1">
              <a:defRPr/>
            </a:pPr>
            <a:endParaRPr lang="hr-HR" sz="2000" dirty="0" smtClean="0"/>
          </a:p>
          <a:p>
            <a:pPr lvl="1" eaLnBrk="1" hangingPunct="1">
              <a:buFont typeface="Wingdings" pitchFamily="2" charset="2"/>
              <a:buNone/>
              <a:defRPr/>
            </a:pPr>
            <a:endParaRPr lang="hr-HR" dirty="0" smtClean="0"/>
          </a:p>
          <a:p>
            <a:pPr lvl="1" eaLnBrk="1" hangingPunct="1">
              <a:buFont typeface="Wingdings" pitchFamily="2" charset="2"/>
              <a:buNone/>
              <a:defRPr/>
            </a:pPr>
            <a:endParaRPr lang="hr-HR" dirty="0" smtClean="0"/>
          </a:p>
          <a:p>
            <a:pPr eaLnBrk="1" hangingPunct="1">
              <a:defRPr/>
            </a:pPr>
            <a:endParaRPr lang="hr-HR" sz="2800" dirty="0" smtClean="0"/>
          </a:p>
          <a:p>
            <a:pPr lvl="1" eaLnBrk="1" hangingPunct="1">
              <a:defRPr/>
            </a:pPr>
            <a:endParaRPr lang="hr-HR" sz="2400" b="1" dirty="0" smtClean="0">
              <a:solidFill>
                <a:schemeClr val="hlink"/>
              </a:solidFill>
            </a:endParaRPr>
          </a:p>
        </p:txBody>
      </p:sp>
      <p:sp>
        <p:nvSpPr>
          <p:cNvPr id="3" name="Rectangle 5"/>
          <p:cNvSpPr txBox="1">
            <a:spLocks noChangeArrowheads="1"/>
          </p:cNvSpPr>
          <p:nvPr/>
        </p:nvSpPr>
        <p:spPr bwMode="auto">
          <a:xfrm>
            <a:off x="0" y="2564904"/>
            <a:ext cx="7894638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/>
            </a:pPr>
            <a:r>
              <a:rPr lang="hr-HR" sz="1600" b="1" kern="0" dirty="0" smtClean="0">
                <a:latin typeface="+mj-lt"/>
              </a:rPr>
              <a:t>polagano </a:t>
            </a:r>
            <a:r>
              <a:rPr lang="hr-HR" sz="1600" b="1" kern="0" dirty="0">
                <a:latin typeface="+mj-lt"/>
              </a:rPr>
              <a:t>kretanje sedimenta niz padinu</a:t>
            </a: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0000"/>
              <a:defRPr/>
            </a:pPr>
            <a:endParaRPr lang="hr-HR" sz="800" b="1" kern="0" dirty="0">
              <a:latin typeface="+mj-lt"/>
            </a:endParaRP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/>
            </a:pPr>
            <a:r>
              <a:rPr lang="hr-HR" sz="1600" b="1" kern="0" dirty="0">
                <a:latin typeface="+mj-lt"/>
              </a:rPr>
              <a:t>osim tenzijskih pukotina, nema unutarnjih deformacija</a:t>
            </a: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0000"/>
              <a:defRPr/>
            </a:pPr>
            <a:endParaRPr lang="hr-HR" sz="800" b="1" kern="0" dirty="0">
              <a:latin typeface="+mj-lt"/>
            </a:endParaRP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/>
            </a:pPr>
            <a:r>
              <a:rPr lang="hr-HR" sz="1600" b="1" kern="0" dirty="0">
                <a:latin typeface="+mj-lt"/>
              </a:rPr>
              <a:t> kod većih brzina može prijeći u klizanje</a:t>
            </a:r>
            <a:endParaRPr lang="en-US" sz="1600" b="1" kern="0" dirty="0">
              <a:latin typeface="+mj-lt"/>
            </a:endParaRP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/>
            </a:pPr>
            <a:endParaRPr lang="hr-HR" b="1" kern="0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pic>
        <p:nvPicPr>
          <p:cNvPr id="46084" name="Picture 9" descr="puzanje sedimenata"/>
          <p:cNvPicPr>
            <a:picLocks noChangeAspect="1" noChangeArrowheads="1"/>
          </p:cNvPicPr>
          <p:nvPr/>
        </p:nvPicPr>
        <p:blipFill>
          <a:blip r:embed="rId4" cstate="print"/>
          <a:srcRect t="6654"/>
          <a:stretch>
            <a:fillRect/>
          </a:stretch>
        </p:blipFill>
        <p:spPr bwMode="auto">
          <a:xfrm>
            <a:off x="4211638" y="3933825"/>
            <a:ext cx="4464050" cy="26638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6085" name="Picture 3" descr="F:\2010-11\II Predavanje\puzanj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088" y="3933825"/>
            <a:ext cx="2838450" cy="261778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Pravokutnik 7"/>
          <p:cNvSpPr/>
          <p:nvPr/>
        </p:nvSpPr>
        <p:spPr>
          <a:xfrm>
            <a:off x="2619871" y="6268328"/>
            <a:ext cx="1023937" cy="27781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Preuzeto iz 2</a:t>
            </a:r>
            <a:endParaRPr lang="en-US" sz="1200" b="1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087" name="Pravokutnik 8"/>
          <p:cNvSpPr>
            <a:spLocks noChangeArrowheads="1"/>
          </p:cNvSpPr>
          <p:nvPr/>
        </p:nvSpPr>
        <p:spPr bwMode="auto">
          <a:xfrm>
            <a:off x="7596188" y="6308725"/>
            <a:ext cx="1025525" cy="276225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r-HR" sz="1200" b="1" i="1" dirty="0">
                <a:solidFill>
                  <a:schemeClr val="bg2"/>
                </a:solidFill>
              </a:rPr>
              <a:t>Preuzeto iz 3</a:t>
            </a:r>
            <a:endParaRPr lang="en-US" sz="1200" b="1" i="1" dirty="0">
              <a:solidFill>
                <a:schemeClr val="bg2"/>
              </a:solidFill>
            </a:endParaRPr>
          </a:p>
        </p:txBody>
      </p:sp>
      <p:sp>
        <p:nvSpPr>
          <p:cNvPr id="9" name="Pravokutnik 8"/>
          <p:cNvSpPr/>
          <p:nvPr/>
        </p:nvSpPr>
        <p:spPr>
          <a:xfrm>
            <a:off x="3131840" y="188640"/>
            <a:ext cx="3098925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b="1" dirty="0" smtClean="0">
                <a:solidFill>
                  <a:schemeClr val="bg1"/>
                </a:solidFill>
                <a:latin typeface="+mj-lt"/>
              </a:rPr>
              <a:t>puzanje, klizanje, slampiranje</a:t>
            </a:r>
          </a:p>
        </p:txBody>
      </p:sp>
      <p:sp>
        <p:nvSpPr>
          <p:cNvPr id="10" name="Pravokutnik 9"/>
          <p:cNvSpPr/>
          <p:nvPr/>
        </p:nvSpPr>
        <p:spPr>
          <a:xfrm>
            <a:off x="251520" y="2132856"/>
            <a:ext cx="957313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hr-HR" b="1" i="1" kern="0" dirty="0" smtClean="0">
                <a:solidFill>
                  <a:schemeClr val="bg1"/>
                </a:solidFill>
                <a:latin typeface="+mj-lt"/>
              </a:rPr>
              <a:t>puzanje</a:t>
            </a:r>
            <a:endParaRPr lang="hr-HR" b="1" i="1" kern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78031" y="1714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088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620688"/>
            <a:ext cx="9144000" cy="136845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000" dirty="0" smtClean="0">
                <a:solidFill>
                  <a:schemeClr val="hlink"/>
                </a:solidFill>
                <a:latin typeface="+mj-lt"/>
              </a:rPr>
              <a:t> </a:t>
            </a:r>
          </a:p>
          <a:p>
            <a:pPr lvl="1" eaLnBrk="1" hangingPunct="1">
              <a:defRPr/>
            </a:pPr>
            <a:r>
              <a:rPr lang="hr-HR" sz="1600" b="1" dirty="0" smtClean="0">
                <a:solidFill>
                  <a:schemeClr val="tx1"/>
                </a:solidFill>
                <a:latin typeface="+mj-lt"/>
              </a:rPr>
              <a:t>kretanje slabo očvrslih ili poluvezanih masa sedimenta duž padine i njegovo resedimentiranje</a:t>
            </a:r>
          </a:p>
          <a:p>
            <a:pPr lvl="1" eaLnBrk="1" hangingPunct="1">
              <a:buFont typeface="Wingdings" pitchFamily="2" charset="2"/>
              <a:buNone/>
              <a:defRPr/>
            </a:pPr>
            <a:r>
              <a:rPr lang="hr-HR" sz="800" b="1" dirty="0" smtClean="0">
                <a:solidFill>
                  <a:schemeClr val="tx1"/>
                </a:solidFill>
                <a:latin typeface="+mj-lt"/>
              </a:rPr>
              <a:t> </a:t>
            </a:r>
          </a:p>
          <a:p>
            <a:pPr lvl="1" eaLnBrk="1" hangingPunct="1">
              <a:defRPr/>
            </a:pPr>
            <a:r>
              <a:rPr lang="hr-HR" sz="1600" b="1" dirty="0" smtClean="0">
                <a:solidFill>
                  <a:schemeClr val="tx1"/>
                </a:solidFill>
                <a:latin typeface="+mj-lt"/>
              </a:rPr>
              <a:t>manje unutarnje teksturno-strukturne deformacije sedimenta</a:t>
            </a:r>
            <a:endParaRPr lang="en-US" sz="1600" dirty="0" smtClean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7108" name="Picture 4" descr="klizišt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 t="9714"/>
          <a:stretch>
            <a:fillRect/>
          </a:stretch>
        </p:blipFill>
        <p:spPr>
          <a:xfrm>
            <a:off x="3563938" y="2997200"/>
            <a:ext cx="5256212" cy="2808288"/>
          </a:xfrm>
          <a:ln w="19050">
            <a:solidFill>
              <a:schemeClr val="tx1"/>
            </a:solidFill>
          </a:ln>
        </p:spPr>
      </p:pic>
      <p:pic>
        <p:nvPicPr>
          <p:cNvPr id="47107" name="Picture 3" descr="054a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 r="2216" b="6111"/>
          <a:stretch>
            <a:fillRect/>
          </a:stretch>
        </p:blipFill>
        <p:spPr>
          <a:xfrm>
            <a:off x="611188" y="2133600"/>
            <a:ext cx="2689225" cy="3744913"/>
          </a:xfrm>
          <a:noFill/>
          <a:ln w="19050">
            <a:solidFill>
              <a:schemeClr val="tx1"/>
            </a:solidFill>
          </a:ln>
        </p:spPr>
      </p:pic>
      <p:sp>
        <p:nvSpPr>
          <p:cNvPr id="47109" name="Pravokutnik 7"/>
          <p:cNvSpPr>
            <a:spLocks noChangeArrowheads="1"/>
          </p:cNvSpPr>
          <p:nvPr/>
        </p:nvSpPr>
        <p:spPr bwMode="auto">
          <a:xfrm>
            <a:off x="2271713" y="5589588"/>
            <a:ext cx="1017587" cy="274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r-HR" sz="1200" b="1" i="1" dirty="0"/>
              <a:t>Preuzeto iz 2</a:t>
            </a:r>
            <a:endParaRPr lang="en-US" sz="1200" b="1" i="1" dirty="0"/>
          </a:p>
        </p:txBody>
      </p:sp>
      <p:sp>
        <p:nvSpPr>
          <p:cNvPr id="47110" name="Pravokutnik 8"/>
          <p:cNvSpPr>
            <a:spLocks noChangeArrowheads="1"/>
          </p:cNvSpPr>
          <p:nvPr/>
        </p:nvSpPr>
        <p:spPr bwMode="auto">
          <a:xfrm>
            <a:off x="7812088" y="5516563"/>
            <a:ext cx="1023937" cy="276225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r-HR" sz="1200" b="1" i="1" dirty="0">
                <a:solidFill>
                  <a:schemeClr val="bg2"/>
                </a:solidFill>
              </a:rPr>
              <a:t>Preuzeto iz 3</a:t>
            </a:r>
            <a:endParaRPr lang="en-US" sz="1200" b="1" i="1" dirty="0">
              <a:solidFill>
                <a:schemeClr val="bg2"/>
              </a:solidFill>
            </a:endParaRPr>
          </a:p>
        </p:txBody>
      </p:sp>
      <p:sp>
        <p:nvSpPr>
          <p:cNvPr id="7" name="Pravokutnik 6"/>
          <p:cNvSpPr/>
          <p:nvPr/>
        </p:nvSpPr>
        <p:spPr>
          <a:xfrm>
            <a:off x="251520" y="188640"/>
            <a:ext cx="912173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hr-HR" b="1" i="1" dirty="0" smtClean="0">
                <a:solidFill>
                  <a:schemeClr val="bg1"/>
                </a:solidFill>
                <a:latin typeface="+mj-lt"/>
              </a:rPr>
              <a:t>klizanje</a:t>
            </a:r>
            <a:endParaRPr lang="hr-HR" i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92343" y="932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39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95536" y="836712"/>
            <a:ext cx="3527425" cy="1079500"/>
          </a:xfrm>
        </p:spPr>
        <p:txBody>
          <a:bodyPr/>
          <a:lstStyle/>
          <a:p>
            <a:pPr lvl="1" eaLnBrk="1" hangingPunct="1">
              <a:defRPr/>
            </a:pPr>
            <a:r>
              <a:rPr lang="hr-HR" sz="1600" b="1" dirty="0" smtClean="0">
                <a:solidFill>
                  <a:schemeClr val="tx1"/>
                </a:solidFill>
                <a:latin typeface="Garamond" pitchFamily="18" charset="0"/>
              </a:rPr>
              <a:t>klizanje s rotacijom</a:t>
            </a:r>
          </a:p>
          <a:p>
            <a:pPr lvl="1" eaLnBrk="1" hangingPunct="1">
              <a:defRPr/>
            </a:pPr>
            <a:r>
              <a:rPr lang="hr-HR" sz="1600" b="1" dirty="0" smtClean="0">
                <a:solidFill>
                  <a:schemeClr val="tx1"/>
                </a:solidFill>
                <a:latin typeface="Garamond" pitchFamily="18" charset="0"/>
              </a:rPr>
              <a:t>sediment jako poremećen</a:t>
            </a:r>
            <a:endParaRPr lang="en-US" sz="1600" b="1" dirty="0" smtClean="0">
              <a:solidFill>
                <a:schemeClr val="tx1"/>
              </a:solidFill>
              <a:latin typeface="Garamond" pitchFamily="18" charset="0"/>
            </a:endParaRPr>
          </a:p>
        </p:txBody>
      </p:sp>
      <p:pic>
        <p:nvPicPr>
          <p:cNvPr id="48131" name="Picture 3" descr="slump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707904" y="1628800"/>
            <a:ext cx="3887787" cy="2479675"/>
          </a:xfrm>
          <a:ln w="19050">
            <a:solidFill>
              <a:schemeClr val="tx1"/>
            </a:solidFill>
          </a:ln>
        </p:spPr>
      </p:pic>
      <p:pic>
        <p:nvPicPr>
          <p:cNvPr id="48132" name="Picture 4" descr="slampovi"/>
          <p:cNvPicPr>
            <a:picLocks noChangeAspect="1" noChangeArrowheads="1"/>
          </p:cNvPicPr>
          <p:nvPr/>
        </p:nvPicPr>
        <p:blipFill>
          <a:blip r:embed="rId5" cstate="print"/>
          <a:srcRect l="7300" t="12500" r="5110"/>
          <a:stretch>
            <a:fillRect/>
          </a:stretch>
        </p:blipFill>
        <p:spPr bwMode="auto">
          <a:xfrm>
            <a:off x="1979712" y="4293096"/>
            <a:ext cx="5256584" cy="2451202"/>
          </a:xfrm>
          <a:prstGeom prst="rect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8133" name="Picture 11" descr="sla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1700808"/>
            <a:ext cx="2160240" cy="237846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Pravokutnik 6"/>
          <p:cNvSpPr/>
          <p:nvPr/>
        </p:nvSpPr>
        <p:spPr>
          <a:xfrm>
            <a:off x="2267744" y="3801460"/>
            <a:ext cx="1023937" cy="2778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Preuzeto iz 2</a:t>
            </a:r>
            <a:endParaRPr lang="en-US" sz="1200" b="1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Pravokutnik 7"/>
          <p:cNvSpPr/>
          <p:nvPr/>
        </p:nvSpPr>
        <p:spPr>
          <a:xfrm>
            <a:off x="6516216" y="3861048"/>
            <a:ext cx="10995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Preuzeto iz 2</a:t>
            </a:r>
            <a:endParaRPr lang="en-US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Pravokutnik 8"/>
          <p:cNvSpPr/>
          <p:nvPr/>
        </p:nvSpPr>
        <p:spPr>
          <a:xfrm>
            <a:off x="6228184" y="6453336"/>
            <a:ext cx="1025525" cy="27781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Preuzeto iz 3</a:t>
            </a:r>
            <a:endParaRPr lang="en-US" sz="1200" b="1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Pravokutnik 9"/>
          <p:cNvSpPr/>
          <p:nvPr/>
        </p:nvSpPr>
        <p:spPr>
          <a:xfrm>
            <a:off x="323528" y="404664"/>
            <a:ext cx="1327608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hr-HR" b="1" i="1" dirty="0" smtClean="0">
                <a:solidFill>
                  <a:schemeClr val="bg1"/>
                </a:solidFill>
                <a:latin typeface="Garamond" pitchFamily="18" charset="0"/>
              </a:rPr>
              <a:t>slampiranje</a:t>
            </a:r>
            <a:endParaRPr lang="hr-HR" i="1" dirty="0">
              <a:solidFill>
                <a:schemeClr val="bg1"/>
              </a:solidFill>
              <a:latin typeface="Garamond" pitchFamily="18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32440" y="1282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0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3"/>
          <p:cNvSpPr/>
          <p:nvPr/>
        </p:nvSpPr>
        <p:spPr>
          <a:xfrm>
            <a:off x="2555776" y="188640"/>
            <a:ext cx="3312368" cy="31944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hr-HR" b="1" dirty="0" smtClean="0">
                <a:solidFill>
                  <a:schemeClr val="bg1"/>
                </a:solidFill>
                <a:latin typeface="+mj-lt"/>
              </a:rPr>
              <a:t>gravitacijski tokovi sedimenata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idx="1"/>
          </p:nvPr>
        </p:nvSpPr>
        <p:spPr>
          <a:xfrm>
            <a:off x="323528" y="692696"/>
            <a:ext cx="8136904" cy="1584176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400" b="1" i="1" dirty="0" smtClean="0">
              <a:latin typeface="+mj-lt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>
                <a:solidFill>
                  <a:schemeClr val="tx1"/>
                </a:solidFill>
                <a:latin typeface="+mj-lt"/>
              </a:rPr>
              <a:t>tokovi sastavljeni od mješavine sedimenta i vode koji se kreću niz padinu </a:t>
            </a:r>
          </a:p>
          <a:p>
            <a:pPr lvl="1" eaLnBrk="1" hangingPunct="1">
              <a:lnSpc>
                <a:spcPct val="80000"/>
              </a:lnSpc>
              <a:buNone/>
              <a:defRPr/>
            </a:pPr>
            <a:r>
              <a:rPr lang="hr-HR" sz="1600" b="1" dirty="0" smtClean="0">
                <a:solidFill>
                  <a:schemeClr val="tx1"/>
                </a:solidFill>
                <a:latin typeface="+mj-lt"/>
              </a:rPr>
              <a:t>	uslijed djelovanja gravitacije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800" b="1" dirty="0" smtClean="0">
              <a:solidFill>
                <a:schemeClr val="tx1"/>
              </a:solidFill>
              <a:latin typeface="+mj-lt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>
                <a:solidFill>
                  <a:schemeClr val="tx1"/>
                </a:solidFill>
                <a:latin typeface="+mj-lt"/>
              </a:rPr>
              <a:t>nema internih deformacija sedimenta (kreću se pojedina zrna i čestice)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800" b="1" dirty="0" smtClean="0">
              <a:solidFill>
                <a:schemeClr val="tx1"/>
              </a:solidFill>
              <a:latin typeface="+mj-lt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>
                <a:solidFill>
                  <a:schemeClr val="tx1"/>
                </a:solidFill>
                <a:latin typeface="+mj-lt"/>
              </a:rPr>
              <a:t>karakteristični za </a:t>
            </a:r>
            <a:r>
              <a:rPr lang="hr-HR" sz="1600" b="1" dirty="0" err="1" smtClean="0">
                <a:solidFill>
                  <a:schemeClr val="tx1"/>
                </a:solidFill>
                <a:latin typeface="+mj-lt"/>
              </a:rPr>
              <a:t>dubljevodne</a:t>
            </a:r>
            <a:r>
              <a:rPr lang="hr-HR" sz="1600" b="1" dirty="0" smtClean="0">
                <a:solidFill>
                  <a:schemeClr val="tx1"/>
                </a:solidFill>
                <a:latin typeface="+mj-lt"/>
              </a:rPr>
              <a:t> morske i jezerske taložne prostore</a:t>
            </a:r>
          </a:p>
          <a:p>
            <a:pPr lvl="1" eaLnBrk="1" hangingPunct="1">
              <a:lnSpc>
                <a:spcPct val="80000"/>
              </a:lnSpc>
              <a:buNone/>
              <a:defRPr/>
            </a:pPr>
            <a:endParaRPr lang="hr-HR" sz="1600" b="1" dirty="0" smtClean="0">
              <a:solidFill>
                <a:schemeClr val="tx1"/>
              </a:solidFill>
              <a:latin typeface="+mj-lt"/>
            </a:endParaRPr>
          </a:p>
          <a:p>
            <a:pPr lvl="2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800" b="1" dirty="0" smtClean="0">
              <a:latin typeface="+mj-lt"/>
            </a:endParaRPr>
          </a:p>
          <a:p>
            <a:pPr lvl="3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1600" dirty="0" smtClean="0">
              <a:solidFill>
                <a:schemeClr val="hlink"/>
              </a:solidFill>
              <a:latin typeface="+mj-lt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4658" y="2348880"/>
            <a:ext cx="8820472" cy="43204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" pitchFamily="2" charset="2"/>
              <a:buNone/>
              <a:tabLst/>
              <a:defRPr/>
            </a:pPr>
            <a:endParaRPr kumimoji="0" lang="hr-HR" sz="1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  <a:p>
            <a:pPr marL="640080" marR="0" lvl="1" indent="-27432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accent2">
                  <a:shade val="75000"/>
                </a:schemeClr>
              </a:buClr>
              <a:buSzPct val="85000"/>
              <a:buFont typeface="Wingdings" pitchFamily="2" charset="2"/>
              <a:buNone/>
              <a:tabLst/>
              <a:defRPr/>
            </a:pPr>
            <a:endParaRPr kumimoji="0" lang="hr-HR" sz="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  <a:p>
            <a:pPr marL="1005840" marR="0" lvl="2" indent="-22860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accent2">
                  <a:shade val="50000"/>
                </a:schemeClr>
              </a:buClr>
              <a:buSzPct val="85000"/>
              <a:buFont typeface="Wingdings" pitchFamily="2" charset="2"/>
              <a:buNone/>
              <a:tabLst/>
              <a:defRPr/>
            </a:pPr>
            <a:endParaRPr kumimoji="0" lang="hr-HR" sz="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  <a:p>
            <a:pPr marL="1280160" marR="0" lvl="3" indent="-22860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tabLst/>
              <a:defRPr/>
            </a:pP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glavni mehanizam prijenosa je turbulencija vode</a:t>
            </a:r>
          </a:p>
          <a:p>
            <a:pPr marL="1280160" marR="0" lvl="3" indent="-22860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accent2">
                  <a:shade val="75000"/>
                </a:schemeClr>
              </a:buClr>
              <a:buSzPct val="85000"/>
              <a:buFont typeface="Wingdings" pitchFamily="2" charset="2"/>
              <a:buNone/>
              <a:tabLst/>
              <a:defRPr/>
            </a:pPr>
            <a:endParaRPr kumimoji="0" lang="hr-HR" sz="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  <a:p>
            <a:pPr marL="1280160" marR="0" lvl="3" indent="-22860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tabLst/>
              <a:defRPr/>
            </a:pP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dovoljan je nagib padine veći od 0,5 stupnjeva</a:t>
            </a:r>
          </a:p>
          <a:p>
            <a:pPr marL="1005840" marR="0" lvl="2" indent="-22860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accent2">
                  <a:shade val="50000"/>
                </a:schemeClr>
              </a:buClr>
              <a:buSzPct val="85000"/>
              <a:buFont typeface="Wingdings" pitchFamily="2" charset="2"/>
              <a:buNone/>
              <a:tabLst/>
              <a:defRPr/>
            </a:pPr>
            <a:endParaRPr kumimoji="0" lang="hr-HR" sz="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  <a:p>
            <a:pPr marL="1280160" marR="0" lvl="3" indent="-22860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tabLst/>
              <a:defRPr/>
            </a:pP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nastaju u dubljevodnim okolišima</a:t>
            </a:r>
            <a:r>
              <a:rPr kumimoji="0" lang="hr-HR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 </a:t>
            </a:r>
          </a:p>
          <a:p>
            <a:pPr marL="1005840" marR="0" lvl="2" indent="-22860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accent2">
                  <a:shade val="50000"/>
                </a:schemeClr>
              </a:buClr>
              <a:buSzPct val="85000"/>
              <a:buFont typeface="Wingdings" pitchFamily="2" charset="2"/>
              <a:buNone/>
              <a:tabLst/>
              <a:defRPr/>
            </a:pPr>
            <a:endParaRPr kumimoji="0" lang="hr-HR" sz="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  <a:p>
            <a:pPr marL="1280160" marR="0" lvl="3" indent="-22860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tabLst/>
              <a:defRPr/>
            </a:pP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gustoće rijetko veće od 1,2 g/cm3</a:t>
            </a:r>
          </a:p>
          <a:p>
            <a:pPr marL="1005840" marR="0" lvl="2" indent="-22860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accent2">
                  <a:shade val="50000"/>
                </a:schemeClr>
              </a:buClr>
              <a:buSzPct val="85000"/>
              <a:buFont typeface="Wingdings" pitchFamily="2" charset="2"/>
              <a:buNone/>
              <a:tabLst/>
              <a:defRPr/>
            </a:pPr>
            <a:endParaRPr lang="hr-HR" sz="1400" b="1" dirty="0" smtClean="0">
              <a:latin typeface="+mj-lt"/>
            </a:endParaRPr>
          </a:p>
          <a:p>
            <a:pPr marL="1005840" marR="0" lvl="2" indent="-22860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accent2">
                  <a:shade val="50000"/>
                </a:schemeClr>
              </a:buClr>
              <a:buSzPct val="85000"/>
              <a:buFont typeface="Wingdings" pitchFamily="2" charset="2"/>
              <a:buNone/>
              <a:tabLst/>
              <a:defRPr/>
            </a:pPr>
            <a:endParaRPr kumimoji="0" lang="hr-HR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  <a:p>
            <a:pPr marL="1005840" marR="0" lvl="2" indent="-22860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accent2">
                  <a:shade val="50000"/>
                </a:schemeClr>
              </a:buClr>
              <a:buSzPct val="85000"/>
              <a:buFont typeface="Wingdings" pitchFamily="2" charset="2"/>
              <a:buNone/>
              <a:tabLst/>
              <a:defRPr/>
            </a:pPr>
            <a:endParaRPr kumimoji="0" lang="hr-HR" sz="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  <a:p>
            <a:pPr marL="1005840" marR="0" lvl="2" indent="-22860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accent2">
                  <a:shade val="50000"/>
                </a:schemeClr>
              </a:buClr>
              <a:buSzPct val="85000"/>
              <a:buFont typeface="Wingdings" pitchFamily="2" charset="2"/>
              <a:buNone/>
              <a:tabLst/>
              <a:defRPr/>
            </a:pPr>
            <a:endParaRPr kumimoji="0" lang="hr-HR" sz="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  <a:p>
            <a:pPr marL="1280160" marR="0" lvl="3" indent="-22860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tabLst/>
              <a:defRPr/>
            </a:pP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visoko koncentrirani plastični tokovi  (gustoća do 2 g/cm</a:t>
            </a:r>
            <a:r>
              <a:rPr kumimoji="0" lang="hr-HR" sz="1600" b="1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3</a:t>
            </a: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) velike nosive snage</a:t>
            </a:r>
          </a:p>
          <a:p>
            <a:pPr marL="1005840" marR="0" lvl="2" indent="-22860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accent2">
                  <a:shade val="50000"/>
                </a:schemeClr>
              </a:buClr>
              <a:buSzPct val="85000"/>
              <a:buFont typeface="Wingdings" pitchFamily="2" charset="2"/>
              <a:buNone/>
              <a:tabLst/>
              <a:defRPr/>
            </a:pPr>
            <a:endParaRPr kumimoji="0" lang="hr-HR" sz="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  <a:p>
            <a:pPr marL="1280160" marR="0" lvl="3" indent="-22860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tabLst/>
              <a:defRPr/>
            </a:pP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javljaju se i na kopnu i pod vodom; sadrže svega 40-80% fluida</a:t>
            </a:r>
          </a:p>
          <a:p>
            <a:pPr marL="1005840" marR="0" lvl="2" indent="-22860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accent2">
                  <a:shade val="50000"/>
                </a:schemeClr>
              </a:buClr>
              <a:buSzPct val="85000"/>
              <a:buFont typeface="Wingdings" pitchFamily="2" charset="2"/>
              <a:buNone/>
              <a:tabLst/>
              <a:defRPr/>
            </a:pPr>
            <a:endParaRPr kumimoji="0" lang="hr-HR" sz="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  <a:p>
            <a:pPr marL="1280160" marR="0" lvl="3" indent="-22860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tabLst/>
              <a:defRPr/>
            </a:pP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kretanje niz padinu zbog toga što su veća zrna poduprta glinovitom masom bogatom intersticijskim fluidom, tj. klasti plivaju zbog hidrostatskog tlaka</a:t>
            </a:r>
          </a:p>
          <a:p>
            <a:pPr marL="1005840" marR="0" lvl="2" indent="-22860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accent2">
                  <a:shade val="50000"/>
                </a:schemeClr>
              </a:buClr>
              <a:buSzPct val="85000"/>
              <a:buFont typeface="Wingdings" pitchFamily="2" charset="2"/>
              <a:buNone/>
              <a:tabLst/>
              <a:defRPr/>
            </a:pPr>
            <a:endParaRPr kumimoji="0" lang="hr-HR" sz="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  <a:p>
            <a:pPr marL="1280160" marR="0" lvl="3" indent="-22860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tabLst/>
              <a:defRPr/>
            </a:pP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mogu se kretati niz padinu nagiba većeg od 1%</a:t>
            </a:r>
          </a:p>
          <a:p>
            <a:pPr marL="1280160" marR="0" lvl="3" indent="-22860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accent2">
                  <a:shade val="75000"/>
                </a:schemeClr>
              </a:buClr>
              <a:buSzPct val="85000"/>
              <a:buFont typeface="Wingdings" pitchFamily="2" charset="2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hlin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8" name="Pravokutnik 7"/>
          <p:cNvSpPr/>
          <p:nvPr/>
        </p:nvSpPr>
        <p:spPr>
          <a:xfrm>
            <a:off x="107504" y="2492896"/>
            <a:ext cx="1800200" cy="32329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hr-HR" b="1" i="1" dirty="0" smtClean="0">
                <a:solidFill>
                  <a:schemeClr val="bg1"/>
                </a:solidFill>
                <a:latin typeface="+mj-lt"/>
              </a:rPr>
              <a:t>turbiditne struje</a:t>
            </a:r>
          </a:p>
        </p:txBody>
      </p:sp>
      <p:sp>
        <p:nvSpPr>
          <p:cNvPr id="9" name="Pravokutnik 8"/>
          <p:cNvSpPr/>
          <p:nvPr/>
        </p:nvSpPr>
        <p:spPr>
          <a:xfrm>
            <a:off x="107504" y="4491489"/>
            <a:ext cx="1656184" cy="32329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hr-HR" b="1" i="1" dirty="0" smtClean="0">
                <a:solidFill>
                  <a:schemeClr val="bg1"/>
                </a:solidFill>
                <a:latin typeface="+mj-lt"/>
              </a:rPr>
              <a:t>detritni tokovi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01448" y="207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07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3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835696" y="260648"/>
            <a:ext cx="5400600" cy="504056"/>
          </a:xfr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hr-H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2.4  TALOŽENJE (SEDIMENTACIJA)</a:t>
            </a:r>
          </a:p>
        </p:txBody>
      </p:sp>
      <p:sp>
        <p:nvSpPr>
          <p:cNvPr id="180227" name="Rectangle 3"/>
          <p:cNvSpPr>
            <a:spLocks noGrp="1" noChangeArrowheads="1"/>
          </p:cNvSpPr>
          <p:nvPr>
            <p:ph idx="1"/>
          </p:nvPr>
        </p:nvSpPr>
        <p:spPr>
          <a:xfrm>
            <a:off x="107950" y="1484313"/>
            <a:ext cx="8856663" cy="4525962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hr-HR" sz="1800" b="1" dirty="0" smtClean="0">
                <a:latin typeface="+mj-lt"/>
              </a:rPr>
              <a:t>hidrodinamski uvjeti u taložnom prostoru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800" b="1" dirty="0" smtClean="0">
              <a:latin typeface="+mj-lt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>
                <a:latin typeface="+mj-lt"/>
              </a:rPr>
              <a:t>viša energija vode            efekt gravitacije manji             dulji transport            teže taloženje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600" b="1" dirty="0" smtClean="0">
              <a:latin typeface="+mj-lt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hr-HR" sz="1800" b="1" dirty="0" smtClean="0">
                <a:latin typeface="+mj-lt"/>
              </a:rPr>
              <a:t>gustoća i viskozitet tekućine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800" b="1" dirty="0" smtClean="0">
              <a:latin typeface="+mj-lt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>
                <a:latin typeface="+mj-lt"/>
              </a:rPr>
              <a:t>viskoznija voda               teže taloženje čestica iz suspenzije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600" b="1" dirty="0" smtClean="0">
              <a:latin typeface="+mj-lt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hr-HR" sz="1800" b="1" dirty="0" smtClean="0">
                <a:latin typeface="+mj-lt"/>
              </a:rPr>
              <a:t>koncentracija suspendiranog materijala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800" b="1" dirty="0" smtClean="0">
              <a:latin typeface="+mj-lt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>
                <a:latin typeface="+mj-lt"/>
              </a:rPr>
              <a:t>taloženje iz vodenih tokova u kojima je suspendirana glina je puno sporija nego iz čiste vode</a:t>
            </a:r>
          </a:p>
        </p:txBody>
      </p:sp>
      <p:cxnSp>
        <p:nvCxnSpPr>
          <p:cNvPr id="5" name="Ravni poveznik sa strelicom 4"/>
          <p:cNvCxnSpPr/>
          <p:nvPr/>
        </p:nvCxnSpPr>
        <p:spPr>
          <a:xfrm>
            <a:off x="2610537" y="1988840"/>
            <a:ext cx="360363" cy="15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vni poveznik sa strelicom 7"/>
          <p:cNvCxnSpPr/>
          <p:nvPr/>
        </p:nvCxnSpPr>
        <p:spPr>
          <a:xfrm>
            <a:off x="5038434" y="2007824"/>
            <a:ext cx="358775" cy="15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vni poveznik sa strelicom 8"/>
          <p:cNvCxnSpPr/>
          <p:nvPr/>
        </p:nvCxnSpPr>
        <p:spPr>
          <a:xfrm>
            <a:off x="6804248" y="2025221"/>
            <a:ext cx="360363" cy="15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vni poveznik sa strelicom 10"/>
          <p:cNvCxnSpPr/>
          <p:nvPr/>
        </p:nvCxnSpPr>
        <p:spPr>
          <a:xfrm>
            <a:off x="2431149" y="2924944"/>
            <a:ext cx="358775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80" name="Pravokutnik 12"/>
          <p:cNvSpPr>
            <a:spLocks noChangeArrowheads="1"/>
          </p:cNvSpPr>
          <p:nvPr/>
        </p:nvSpPr>
        <p:spPr bwMode="auto">
          <a:xfrm>
            <a:off x="250825" y="981075"/>
            <a:ext cx="830263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hr-HR" b="1" i="1" dirty="0">
                <a:latin typeface="+mj-lt"/>
              </a:rPr>
              <a:t>faktori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2440" y="1886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70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987824" y="188640"/>
            <a:ext cx="2880320" cy="576064"/>
          </a:xfr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hr-H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2.5  DIJAGENEZA</a:t>
            </a:r>
          </a:p>
        </p:txBody>
      </p:sp>
      <p:sp>
        <p:nvSpPr>
          <p:cNvPr id="181251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980728"/>
            <a:ext cx="8229600" cy="568801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r-HR" sz="1600" b="1" dirty="0" smtClean="0">
                <a:latin typeface="+mj-lt"/>
              </a:rPr>
              <a:t>sve mehaničke i kemijske promjene koje se događaju u sedimentu od njegova taloženja do početka metamorfnih procesa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1200" b="1" dirty="0" smtClean="0">
              <a:latin typeface="+mj-lt"/>
            </a:endParaRPr>
          </a:p>
          <a:p>
            <a:pPr eaLnBrk="1" hangingPunct="1">
              <a:defRPr/>
            </a:pPr>
            <a:r>
              <a:rPr lang="hr-HR" sz="1800" b="1" dirty="0" smtClean="0">
                <a:latin typeface="+mj-lt"/>
              </a:rPr>
              <a:t>litifikacija </a:t>
            </a:r>
          </a:p>
          <a:p>
            <a:pPr lvl="1">
              <a:defRPr/>
            </a:pPr>
            <a:r>
              <a:rPr lang="hr-HR" sz="1600" b="1" dirty="0" smtClean="0">
                <a:latin typeface="+mj-lt"/>
              </a:rPr>
              <a:t> najvažniji dijagenetski proces kojim nevezani sediment prelazi u vezanu stijenu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1200" b="1" dirty="0" smtClean="0">
              <a:latin typeface="+mj-lt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hr-HR" sz="1800" b="1" dirty="0" smtClean="0">
                <a:latin typeface="+mj-lt"/>
              </a:rPr>
              <a:t>ranodijagenetski procesi</a:t>
            </a:r>
            <a:r>
              <a:rPr lang="hr-HR" sz="1800" dirty="0" smtClean="0">
                <a:latin typeface="+mj-lt"/>
              </a:rPr>
              <a:t>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>
                <a:latin typeface="+mj-lt"/>
              </a:rPr>
              <a:t>svi procesi koji se odvijaju u nevezanim, vodom natopljenim talozima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200" b="1" dirty="0" smtClean="0">
              <a:latin typeface="+mj-lt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hr-HR" sz="1800" b="1" dirty="0" smtClean="0">
                <a:latin typeface="+mj-lt"/>
              </a:rPr>
              <a:t>kasnodijagenstski procesi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>
                <a:latin typeface="+mj-lt"/>
              </a:rPr>
              <a:t>svi procesi koji se odvijaju vezanim sedimentnim stijenama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600" dirty="0" smtClean="0">
              <a:latin typeface="+mj-lt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hr-HR" sz="1800" b="1" dirty="0" smtClean="0">
                <a:latin typeface="+mj-lt"/>
              </a:rPr>
              <a:t>izokemijski dijagenetski procesi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>
                <a:latin typeface="+mj-lt"/>
              </a:rPr>
              <a:t>ne mijenjaju kemijski sastav stijena; prim. transformacija aragonita u kalcit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hr-HR" sz="1200" b="1" dirty="0" smtClean="0">
                <a:latin typeface="+mj-lt"/>
              </a:rPr>
              <a:t>   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hr-HR" sz="1800" b="1" dirty="0" smtClean="0">
                <a:latin typeface="+mj-lt"/>
              </a:rPr>
              <a:t>     </a:t>
            </a:r>
            <a:r>
              <a:rPr lang="hr-HR" sz="1600" b="1" dirty="0" smtClean="0">
                <a:latin typeface="+mj-lt"/>
              </a:rPr>
              <a:t>CaCO</a:t>
            </a:r>
            <a:r>
              <a:rPr lang="hr-HR" sz="1600" b="1" baseline="-25000" dirty="0" smtClean="0">
                <a:latin typeface="+mj-lt"/>
              </a:rPr>
              <a:t>3</a:t>
            </a:r>
            <a:r>
              <a:rPr lang="hr-HR" sz="1600" b="1" dirty="0" smtClean="0">
                <a:latin typeface="+mj-lt"/>
              </a:rPr>
              <a:t> (rompski) → CaCO</a:t>
            </a:r>
            <a:r>
              <a:rPr lang="hr-HR" sz="1600" b="1" baseline="-25000" dirty="0" smtClean="0">
                <a:latin typeface="+mj-lt"/>
              </a:rPr>
              <a:t>3</a:t>
            </a:r>
            <a:r>
              <a:rPr lang="hr-HR" sz="1600" b="1" dirty="0" smtClean="0">
                <a:latin typeface="+mj-lt"/>
              </a:rPr>
              <a:t> (trigonski)</a:t>
            </a:r>
            <a:endParaRPr lang="hr-HR" sz="1600" b="1" baseline="30000" dirty="0" smtClean="0">
              <a:latin typeface="+mj-lt"/>
            </a:endParaRP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hr-HR" sz="1600" b="1" dirty="0" smtClean="0">
                <a:latin typeface="+mj-lt"/>
              </a:rPr>
              <a:t>         aragonit                    kalcit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600" b="1" dirty="0" smtClean="0">
              <a:latin typeface="+mj-lt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hr-HR" sz="1800" b="1" dirty="0" smtClean="0">
                <a:latin typeface="+mj-lt"/>
              </a:rPr>
              <a:t>alokemijski dijagenetski procesi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800" b="1" dirty="0" smtClean="0">
              <a:latin typeface="+mj-lt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>
                <a:latin typeface="+mj-lt"/>
              </a:rPr>
              <a:t>mijenjaju kemijski sastav stijena; prim. silicifikacija ili dolomitizacija</a:t>
            </a:r>
          </a:p>
          <a:p>
            <a:pPr eaLnBrk="1" hangingPunct="1">
              <a:defRPr/>
            </a:pPr>
            <a:endParaRPr lang="hr-HR" sz="1800" b="1" dirty="0" smtClean="0">
              <a:latin typeface="+mj-lt"/>
            </a:endParaRPr>
          </a:p>
          <a:p>
            <a:pPr eaLnBrk="1" hangingPunct="1">
              <a:defRPr/>
            </a:pPr>
            <a:endParaRPr lang="hr-HR" dirty="0" smtClean="0">
              <a:latin typeface="+mj-lt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25136" y="11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73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5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idx="1"/>
          </p:nvPr>
        </p:nvSpPr>
        <p:spPr>
          <a:xfrm>
            <a:off x="468313" y="620713"/>
            <a:ext cx="8229600" cy="5761037"/>
          </a:xfrm>
        </p:spPr>
        <p:txBody>
          <a:bodyPr/>
          <a:lstStyle/>
          <a:p>
            <a:pPr eaLnBrk="1" hangingPunct="1">
              <a:defRPr/>
            </a:pPr>
            <a:r>
              <a:rPr lang="hr-HR" sz="1800" b="1" dirty="0" smtClean="0">
                <a:latin typeface="+mj-lt"/>
              </a:rPr>
              <a:t>mehanička dijageneza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800" b="1" dirty="0" smtClean="0">
              <a:latin typeface="+mj-lt"/>
            </a:endParaRPr>
          </a:p>
          <a:p>
            <a:pPr lvl="1" eaLnBrk="1" hangingPunct="1">
              <a:defRPr/>
            </a:pPr>
            <a:r>
              <a:rPr lang="hr-HR" sz="1600" b="1" dirty="0" smtClean="0">
                <a:latin typeface="+mj-lt"/>
              </a:rPr>
              <a:t>procesi zbijanja (kompakcije), smanjenja poroznosti i volumena i istiskivanja porne vode iz sedimenta zbog pritiska nadslojeva koji raste povećanjem dubine zalijeganja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2000" b="1" dirty="0" smtClean="0">
              <a:latin typeface="+mj-lt"/>
            </a:endParaRPr>
          </a:p>
          <a:p>
            <a:pPr eaLnBrk="1" hangingPunct="1">
              <a:defRPr/>
            </a:pPr>
            <a:r>
              <a:rPr lang="hr-HR" sz="1800" b="1" dirty="0" smtClean="0">
                <a:latin typeface="+mj-lt"/>
              </a:rPr>
              <a:t>kemijska dijageneza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800" dirty="0" smtClean="0">
              <a:latin typeface="+mj-lt"/>
            </a:endParaRPr>
          </a:p>
          <a:p>
            <a:pPr lvl="1" eaLnBrk="1" hangingPunct="1">
              <a:defRPr/>
            </a:pPr>
            <a:r>
              <a:rPr lang="hr-HR" sz="1600" b="1" dirty="0" smtClean="0">
                <a:latin typeface="+mj-lt"/>
              </a:rPr>
              <a:t>kompleksni procesi koji obuhvaćaju: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800" dirty="0" smtClean="0">
              <a:latin typeface="+mj-lt"/>
            </a:endParaRPr>
          </a:p>
          <a:p>
            <a:pPr lvl="2" eaLnBrk="1" hangingPunct="1">
              <a:defRPr/>
            </a:pPr>
            <a:r>
              <a:rPr lang="hr-HR" sz="1600" b="1" dirty="0" smtClean="0">
                <a:latin typeface="+mj-lt"/>
              </a:rPr>
              <a:t>otapanje pojedinih mineralnih sastojaka</a:t>
            </a:r>
          </a:p>
          <a:p>
            <a:pPr lvl="2" eaLnBrk="1" hangingPunct="1">
              <a:buFont typeface="Wingdings" pitchFamily="2" charset="2"/>
              <a:buNone/>
              <a:defRPr/>
            </a:pPr>
            <a:endParaRPr lang="hr-HR" sz="800" b="1" dirty="0" smtClean="0">
              <a:latin typeface="+mj-lt"/>
            </a:endParaRPr>
          </a:p>
          <a:p>
            <a:pPr lvl="2" eaLnBrk="1" hangingPunct="1">
              <a:defRPr/>
            </a:pPr>
            <a:r>
              <a:rPr lang="hr-HR" sz="1600" b="1" dirty="0" smtClean="0">
                <a:latin typeface="+mj-lt"/>
              </a:rPr>
              <a:t>reakcije između sastojaka u sedimentu i pornih voda</a:t>
            </a:r>
          </a:p>
          <a:p>
            <a:pPr lvl="2" eaLnBrk="1" hangingPunct="1">
              <a:buFont typeface="Wingdings" pitchFamily="2" charset="2"/>
              <a:buNone/>
              <a:defRPr/>
            </a:pPr>
            <a:endParaRPr lang="hr-HR" sz="800" b="1" dirty="0" smtClean="0">
              <a:latin typeface="+mj-lt"/>
            </a:endParaRPr>
          </a:p>
          <a:p>
            <a:pPr lvl="2" eaLnBrk="1" hangingPunct="1">
              <a:defRPr/>
            </a:pPr>
            <a:r>
              <a:rPr lang="hr-HR" sz="1600" b="1" dirty="0" smtClean="0">
                <a:latin typeface="+mj-lt"/>
              </a:rPr>
              <a:t>izlučivanje novih minerala</a:t>
            </a:r>
          </a:p>
          <a:p>
            <a:pPr lvl="2" eaLnBrk="1" hangingPunct="1">
              <a:buFont typeface="Wingdings" pitchFamily="2" charset="2"/>
              <a:buNone/>
              <a:defRPr/>
            </a:pPr>
            <a:endParaRPr lang="hr-HR" sz="800" b="1" dirty="0" smtClean="0">
              <a:latin typeface="+mj-lt"/>
            </a:endParaRPr>
          </a:p>
          <a:p>
            <a:pPr lvl="2" eaLnBrk="1" hangingPunct="1">
              <a:defRPr/>
            </a:pPr>
            <a:r>
              <a:rPr lang="hr-HR" sz="1600" b="1" dirty="0" smtClean="0">
                <a:latin typeface="+mj-lt"/>
              </a:rPr>
              <a:t>transformacije nestabilnih u stabilne mineralne faze zbog povišenja tlaka i temperature</a:t>
            </a:r>
          </a:p>
          <a:p>
            <a:pPr lvl="2" eaLnBrk="1" hangingPunct="1">
              <a:buFont typeface="Wingdings" pitchFamily="2" charset="2"/>
              <a:buNone/>
              <a:defRPr/>
            </a:pPr>
            <a:endParaRPr lang="hr-HR" sz="800" b="1" dirty="0" smtClean="0">
              <a:latin typeface="+mj-lt"/>
            </a:endParaRPr>
          </a:p>
          <a:p>
            <a:pPr lvl="2" eaLnBrk="1" hangingPunct="1">
              <a:defRPr/>
            </a:pPr>
            <a:r>
              <a:rPr lang="hr-HR" sz="1600" b="1" dirty="0" smtClean="0">
                <a:latin typeface="+mj-lt"/>
              </a:rPr>
              <a:t>promjene pH-koncentracije i ionskog potencijala otopina koje cirkuliraju kroz sediment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54231" y="1333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37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520343" y="260648"/>
            <a:ext cx="3960440" cy="301774"/>
          </a:xfr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hr-HR" sz="1800" b="1" dirty="0" smtClean="0">
                <a:solidFill>
                  <a:schemeClr val="bg1"/>
                </a:solidFill>
              </a:rPr>
              <a:t>najvažniji procesi kemijske dijageneze</a:t>
            </a:r>
          </a:p>
        </p:txBody>
      </p:sp>
      <p:sp>
        <p:nvSpPr>
          <p:cNvPr id="183299" name="Rectangle 3"/>
          <p:cNvSpPr>
            <a:spLocks noGrp="1" noChangeArrowheads="1"/>
          </p:cNvSpPr>
          <p:nvPr>
            <p:ph idx="1"/>
          </p:nvPr>
        </p:nvSpPr>
        <p:spPr>
          <a:xfrm>
            <a:off x="32540" y="764704"/>
            <a:ext cx="9036050" cy="5976664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hr-HR" sz="1800" b="1" dirty="0" smtClean="0">
                <a:latin typeface="+mj-lt"/>
              </a:rPr>
              <a:t>otapanje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>
                <a:latin typeface="+mj-lt"/>
              </a:rPr>
              <a:t>može se odvijati pod utjecajem povišenog tlaka ili kao posljedica promjene pH i ionskog potencijala otopine 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400" b="1" dirty="0" smtClean="0">
              <a:latin typeface="+mj-lt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hr-HR" sz="1800" b="1" dirty="0" smtClean="0">
                <a:latin typeface="+mj-lt"/>
              </a:rPr>
              <a:t>autigeneza</a:t>
            </a:r>
            <a:r>
              <a:rPr lang="hr-HR" sz="2000" b="1" dirty="0" smtClean="0">
                <a:latin typeface="+mj-lt"/>
              </a:rPr>
              <a:t>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>
                <a:latin typeface="+mj-lt"/>
              </a:rPr>
              <a:t>nastajanje novih minerala ili povećanje već postojećih minerala u sedimentu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>
                <a:latin typeface="+mj-lt"/>
              </a:rPr>
              <a:t>najčešći autigeni minerali su kvarc, kalcit, opal, kalcedon, dolomit, anhidrit, gips, muskovit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400" b="1" dirty="0" smtClean="0">
              <a:latin typeface="+mj-lt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hr-HR" sz="1800" b="1" dirty="0" smtClean="0">
                <a:latin typeface="+mj-lt"/>
              </a:rPr>
              <a:t>cementacija</a:t>
            </a:r>
            <a:r>
              <a:rPr lang="hr-HR" sz="2000" b="1" dirty="0" smtClean="0">
                <a:latin typeface="+mj-lt"/>
              </a:rPr>
              <a:t>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>
                <a:latin typeface="+mj-lt"/>
              </a:rPr>
              <a:t>kristalizacija novih minerala u porama sedimenta pri čemu dolazi do smanjenja poroznosti i očvršćenja (litifikacije sedimenta)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400" b="1" dirty="0" smtClean="0">
              <a:latin typeface="+mj-lt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hr-HR" sz="1800" b="1" dirty="0" smtClean="0">
                <a:latin typeface="+mj-lt"/>
              </a:rPr>
              <a:t>rekristalizacija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>
                <a:latin typeface="+mj-lt"/>
              </a:rPr>
              <a:t>promjena veličine i oblika kristala neke mineralne tvari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>
                <a:latin typeface="+mj-lt"/>
              </a:rPr>
              <a:t>česta kod vapnenaca (mikritni </a:t>
            </a:r>
            <a:r>
              <a:rPr lang="hr-HR" sz="1600" b="1" dirty="0" err="1" smtClean="0">
                <a:latin typeface="+mj-lt"/>
              </a:rPr>
              <a:t>vapnenc</a:t>
            </a:r>
            <a:r>
              <a:rPr lang="hr-HR" sz="1600" b="1" smtClean="0">
                <a:latin typeface="+mj-lt"/>
              </a:rPr>
              <a:t>               kristalinični</a:t>
            </a:r>
            <a:r>
              <a:rPr lang="hr-HR" sz="1600" b="1" dirty="0" smtClean="0">
                <a:latin typeface="+mj-lt"/>
              </a:rPr>
              <a:t> vapnenac)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400" b="1" dirty="0" smtClean="0">
              <a:latin typeface="+mj-lt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hr-HR" sz="1800" b="1" dirty="0" smtClean="0">
                <a:latin typeface="+mj-lt"/>
              </a:rPr>
              <a:t>metasomatoza</a:t>
            </a:r>
            <a:r>
              <a:rPr lang="hr-HR" sz="2000" b="1" dirty="0" smtClean="0">
                <a:latin typeface="+mj-lt"/>
              </a:rPr>
              <a:t>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>
                <a:latin typeface="+mj-lt"/>
              </a:rPr>
              <a:t>zamjena jedne mineralne vrste drugom uz dovođenje i odvođenje nekih kationa i/ili aniona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>
                <a:latin typeface="+mj-lt"/>
              </a:rPr>
              <a:t> primjer je dolomitizacija vapnenca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000" b="1" dirty="0" smtClean="0">
              <a:latin typeface="+mj-lt"/>
            </a:endParaRP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hr-HR" sz="1800" b="1" dirty="0" smtClean="0">
                <a:latin typeface="+mj-lt"/>
              </a:rPr>
              <a:t>          </a:t>
            </a:r>
            <a:r>
              <a:rPr lang="hr-HR" sz="1600" b="1" dirty="0" smtClean="0">
                <a:latin typeface="+mj-lt"/>
              </a:rPr>
              <a:t>2CaCO</a:t>
            </a:r>
            <a:r>
              <a:rPr lang="hr-HR" sz="1600" b="1" baseline="-25000" dirty="0" smtClean="0">
                <a:latin typeface="+mj-lt"/>
              </a:rPr>
              <a:t>3</a:t>
            </a:r>
            <a:r>
              <a:rPr lang="hr-HR" sz="1600" b="1" dirty="0" smtClean="0">
                <a:latin typeface="+mj-lt"/>
              </a:rPr>
              <a:t> + Mg</a:t>
            </a:r>
            <a:r>
              <a:rPr lang="hr-HR" sz="1600" b="1" baseline="30000" dirty="0" smtClean="0">
                <a:latin typeface="+mj-lt"/>
              </a:rPr>
              <a:t>2+</a:t>
            </a:r>
            <a:r>
              <a:rPr lang="hr-HR" sz="1600" b="1" dirty="0" smtClean="0">
                <a:latin typeface="+mj-lt"/>
              </a:rPr>
              <a:t> → CaMg(CO</a:t>
            </a:r>
            <a:r>
              <a:rPr lang="hr-HR" sz="1600" b="1" baseline="-25000" dirty="0" smtClean="0">
                <a:latin typeface="+mj-lt"/>
              </a:rPr>
              <a:t>3</a:t>
            </a:r>
            <a:r>
              <a:rPr lang="hr-HR" sz="1600" b="1" dirty="0" smtClean="0">
                <a:latin typeface="+mj-lt"/>
              </a:rPr>
              <a:t>)</a:t>
            </a:r>
            <a:r>
              <a:rPr lang="hr-HR" sz="1600" b="1" baseline="-25000" dirty="0" smtClean="0">
                <a:latin typeface="+mj-lt"/>
              </a:rPr>
              <a:t>2</a:t>
            </a:r>
            <a:r>
              <a:rPr lang="hr-HR" sz="1600" b="1" dirty="0" smtClean="0">
                <a:latin typeface="+mj-lt"/>
              </a:rPr>
              <a:t> + Ca</a:t>
            </a:r>
            <a:r>
              <a:rPr lang="hr-HR" sz="1600" b="1" baseline="30000" dirty="0" smtClean="0">
                <a:latin typeface="+mj-lt"/>
              </a:rPr>
              <a:t>2+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hr-HR" sz="1600" b="1" dirty="0" smtClean="0">
                <a:latin typeface="+mj-lt"/>
              </a:rPr>
              <a:t>           kalcit                          dolomit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000" b="1" dirty="0" smtClean="0">
              <a:latin typeface="+mj-lt"/>
            </a:endParaRP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hr-HR" sz="2000" b="1" dirty="0" smtClean="0">
              <a:latin typeface="+mj-lt"/>
            </a:endParaRPr>
          </a:p>
        </p:txBody>
      </p:sp>
      <p:cxnSp>
        <p:nvCxnSpPr>
          <p:cNvPr id="5" name="Ravni poveznik sa strelicom 4"/>
          <p:cNvCxnSpPr/>
          <p:nvPr/>
        </p:nvCxnSpPr>
        <p:spPr>
          <a:xfrm>
            <a:off x="4500562" y="4293096"/>
            <a:ext cx="287337" cy="15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1227" y="169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9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03848" y="116632"/>
            <a:ext cx="2304256" cy="516781"/>
          </a:xfrm>
          <a:solidFill>
            <a:schemeClr val="bg1">
              <a:lumMod val="50000"/>
            </a:schemeClr>
          </a:solidFill>
          <a:ln w="28575">
            <a:solidFill>
              <a:schemeClr val="tx1"/>
            </a:solidFill>
          </a:ln>
        </p:spPr>
        <p:txBody>
          <a:bodyPr/>
          <a:lstStyle/>
          <a:p>
            <a:pPr algn="ctr" eaLnBrk="1" hangingPunct="1">
              <a:defRPr/>
            </a:pPr>
            <a:r>
              <a:rPr lang="hr-HR" sz="24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2.1 TROŠENJE</a:t>
            </a:r>
            <a:endParaRPr lang="en-US" sz="2400" b="1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1520" y="980728"/>
            <a:ext cx="8892480" cy="208915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hr-HR" sz="1600" b="1" dirty="0" smtClean="0">
                <a:latin typeface="+mj-lt"/>
              </a:rPr>
              <a:t>dugotrajni proces promjena koje zahvaćaju stijene u dodiru s atmosferom, hidrosferom i biosferom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800" b="1" dirty="0" smtClean="0">
              <a:latin typeface="+mj-lt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hr-HR" sz="1600" b="1" dirty="0" smtClean="0">
                <a:latin typeface="+mj-lt"/>
              </a:rPr>
              <a:t>odvija se na površini ili plitko pod površinom Zemlje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800" b="1" dirty="0" smtClean="0">
              <a:latin typeface="+mj-lt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hr-HR" sz="1600" b="1" dirty="0" smtClean="0">
                <a:latin typeface="+mj-lt"/>
              </a:rPr>
              <a:t>dovodi do razaranja čvrstih stijena i formiranja rastresitih sedimenata glina i tla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800" b="1" dirty="0" smtClean="0">
              <a:latin typeface="+mj-lt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hr-HR" sz="1600" b="1" dirty="0" smtClean="0">
                <a:latin typeface="+mj-lt"/>
              </a:rPr>
              <a:t>ne obuhvaća značajnije kretanje materijala</a:t>
            </a:r>
            <a:endParaRPr lang="en-US" sz="1600" b="1" dirty="0" smtClean="0">
              <a:latin typeface="+mj-lt"/>
            </a:endParaRPr>
          </a:p>
        </p:txBody>
      </p:sp>
      <p:pic>
        <p:nvPicPr>
          <p:cNvPr id="717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2303" t="9430" r="2303" b="17513"/>
          <a:stretch>
            <a:fillRect/>
          </a:stretch>
        </p:blipFill>
        <p:spPr>
          <a:xfrm>
            <a:off x="2771800" y="2996952"/>
            <a:ext cx="3168650" cy="2916238"/>
          </a:xfrm>
          <a:noFill/>
          <a:ln w="19050">
            <a:solidFill>
              <a:schemeClr val="tx1"/>
            </a:solidFill>
          </a:ln>
        </p:spPr>
      </p:pic>
      <p:sp>
        <p:nvSpPr>
          <p:cNvPr id="110597" name="Rectangle 5"/>
          <p:cNvSpPr>
            <a:spLocks noChangeArrowheads="1"/>
          </p:cNvSpPr>
          <p:nvPr/>
        </p:nvSpPr>
        <p:spPr bwMode="auto">
          <a:xfrm>
            <a:off x="1979712" y="5949280"/>
            <a:ext cx="46805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hr-HR" sz="1400" b="1" i="1" dirty="0">
                <a:latin typeface="Calibri" pitchFamily="34" charset="0"/>
              </a:rPr>
              <a:t>Procesi trošenja razorili su valuticu u manje fragmente koji </a:t>
            </a:r>
          </a:p>
          <a:p>
            <a:pPr>
              <a:defRPr/>
            </a:pPr>
            <a:r>
              <a:rPr lang="hr-HR" sz="1400" b="1" i="1" dirty="0">
                <a:latin typeface="Calibri" pitchFamily="34" charset="0"/>
              </a:rPr>
              <a:t>su zadržali svoj položaj pa je vidljiv primarni izgled valutice.</a:t>
            </a:r>
            <a:endParaRPr lang="en-US" sz="1400" b="1" i="1" dirty="0">
              <a:latin typeface="Calibri" pitchFamily="34" charset="0"/>
            </a:endParaRPr>
          </a:p>
        </p:txBody>
      </p:sp>
      <p:sp>
        <p:nvSpPr>
          <p:cNvPr id="6" name="Pravokutnik 5"/>
          <p:cNvSpPr/>
          <p:nvPr/>
        </p:nvSpPr>
        <p:spPr>
          <a:xfrm>
            <a:off x="4860032" y="5589240"/>
            <a:ext cx="1025525" cy="27781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Preuzeto iz 2</a:t>
            </a:r>
            <a:endParaRPr lang="en-US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1814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82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79512" y="548680"/>
            <a:ext cx="2016472" cy="450304"/>
          </a:xfrm>
          <a:noFill/>
          <a:ln w="19050">
            <a:noFill/>
          </a:ln>
          <a:effectLst/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hr-HR" sz="1800" b="1" dirty="0" smtClean="0">
                <a:effectLst/>
              </a:rPr>
              <a:t>vrste  trošenja:</a:t>
            </a:r>
            <a:endParaRPr lang="en-US" sz="1800" b="1" dirty="0" smtClean="0">
              <a:effectLst/>
            </a:endParaRP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1052513"/>
            <a:ext cx="8135937" cy="4392612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900" dirty="0" smtClean="0">
              <a:latin typeface="+mj-lt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hr-HR" sz="1800" b="1" dirty="0" smtClean="0">
                <a:latin typeface="+mj-lt"/>
              </a:rPr>
              <a:t>fizikalno (mehaničko)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800" b="1" dirty="0" smtClean="0">
              <a:latin typeface="+mj-lt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>
                <a:latin typeface="+mj-lt"/>
              </a:rPr>
              <a:t>procesi dezintegracije i usitnjavanja čvrstih stijena u sitne fragmente bez promjene kemijskog sastava stijena ili minerala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400" b="1" dirty="0" smtClean="0">
              <a:latin typeface="+mj-lt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hr-HR" sz="1800" b="1" dirty="0" smtClean="0">
                <a:latin typeface="+mj-lt"/>
              </a:rPr>
              <a:t>kemijsko</a:t>
            </a:r>
            <a:r>
              <a:rPr lang="hr-HR" sz="2000" b="1" dirty="0" smtClean="0">
                <a:latin typeface="+mj-lt"/>
              </a:rPr>
              <a:t>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800" b="1" dirty="0" smtClean="0">
              <a:latin typeface="+mj-lt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>
                <a:latin typeface="+mj-lt"/>
              </a:rPr>
              <a:t>procesi u kojima uslijed kemijskih reakcija vode i zraka sa stijenom dolazi do promjene mineralnog sastava stijene 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400" b="1" dirty="0" smtClean="0">
              <a:latin typeface="+mj-lt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hr-HR" sz="1800" b="1" dirty="0" smtClean="0">
                <a:latin typeface="+mj-lt"/>
              </a:rPr>
              <a:t>biološko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800" b="1" dirty="0" smtClean="0">
              <a:latin typeface="+mj-lt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>
                <a:solidFill>
                  <a:schemeClr val="tx1"/>
                </a:solidFill>
                <a:latin typeface="+mj-lt"/>
              </a:rPr>
              <a:t>organski procesi koji uzrokuju promjene mineralnog sastava stijene i fizikalno razaranje stijena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2000" b="1" dirty="0" smtClean="0">
              <a:latin typeface="+mj-lt"/>
            </a:endParaRP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2000" b="1" dirty="0" smtClean="0">
              <a:latin typeface="+mj-lt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hr-HR" sz="1600" b="1" dirty="0" smtClean="0">
                <a:latin typeface="+mj-lt"/>
              </a:rPr>
              <a:t>najčešće djeluju istovremeno, no ovisno o geološkim uvjetima (klima, nagib terena, vrste stijena) jedna vrsta prevladava</a:t>
            </a:r>
          </a:p>
          <a:p>
            <a:pPr lvl="2" eaLnBrk="1" hangingPunct="1">
              <a:lnSpc>
                <a:spcPct val="80000"/>
              </a:lnSpc>
              <a:defRPr/>
            </a:pPr>
            <a:endParaRPr lang="hr-HR" sz="2000" b="1" dirty="0" smtClean="0">
              <a:latin typeface="+mj-lt"/>
            </a:endParaRP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2000" b="1" dirty="0" smtClean="0">
              <a:solidFill>
                <a:schemeClr val="hlink"/>
              </a:solidFill>
              <a:latin typeface="+mj-lt"/>
            </a:endParaRPr>
          </a:p>
          <a:p>
            <a:pPr lvl="1" eaLnBrk="1" hangingPunct="1">
              <a:lnSpc>
                <a:spcPct val="80000"/>
              </a:lnSpc>
              <a:defRPr/>
            </a:pPr>
            <a:endParaRPr lang="en-US" sz="900" dirty="0" smtClean="0">
              <a:latin typeface="+mj-lt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6468" y="613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53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3" descr="F:\NASTAVA\GEOLOZI\PETROLOGIJA SEDIMENTATA\2010-11\II Predavanje\Trošenja granita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825" y="1628775"/>
            <a:ext cx="3856038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11" descr="F:\NASTAVA\GEOLOZI\PETROLOGIJA SEDIMENTATA\2010-11\II Predavanje\Trošenje granita 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1628775"/>
            <a:ext cx="4052888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555776" y="188640"/>
            <a:ext cx="4608512" cy="503386"/>
          </a:xfr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hr-H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2.1.1  FIZIKALNO (MEHANIČKO) TROŠENJE</a:t>
            </a:r>
            <a:endParaRPr lang="en-US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052513"/>
            <a:ext cx="4038600" cy="503237"/>
          </a:xfrm>
        </p:spPr>
        <p:txBody>
          <a:bodyPr/>
          <a:lstStyle/>
          <a:p>
            <a:pPr eaLnBrk="1" hangingPunct="1">
              <a:defRPr/>
            </a:pPr>
            <a:r>
              <a:rPr lang="hr-HR" sz="1800" b="1" dirty="0" smtClean="0">
                <a:latin typeface="+mj-lt"/>
              </a:rPr>
              <a:t>oslobađanje</a:t>
            </a:r>
            <a:r>
              <a:rPr lang="hr-HR" sz="2000" b="1" dirty="0" smtClean="0">
                <a:latin typeface="+mj-lt"/>
              </a:rPr>
              <a:t> pritiska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2800" dirty="0" smtClean="0">
              <a:latin typeface="+mj-lt"/>
            </a:endParaRPr>
          </a:p>
        </p:txBody>
      </p:sp>
      <p:pic>
        <p:nvPicPr>
          <p:cNvPr id="9222" name="Picture 5" descr="01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 cstate="print"/>
          <a:srcRect l="33928" t="2875" r="365" b="4311"/>
          <a:stretch>
            <a:fillRect/>
          </a:stretch>
        </p:blipFill>
        <p:spPr>
          <a:xfrm>
            <a:off x="1692275" y="4365625"/>
            <a:ext cx="4537075" cy="2303463"/>
          </a:xfrm>
          <a:noFill/>
          <a:ln w="19050">
            <a:solidFill>
              <a:schemeClr val="tx1"/>
            </a:solidFill>
          </a:ln>
        </p:spPr>
      </p:pic>
      <p:sp>
        <p:nvSpPr>
          <p:cNvPr id="9" name="Pravokutnik 8"/>
          <p:cNvSpPr/>
          <p:nvPr/>
        </p:nvSpPr>
        <p:spPr>
          <a:xfrm>
            <a:off x="3275856" y="3645024"/>
            <a:ext cx="1025525" cy="27781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Preuzeto iz 2</a:t>
            </a:r>
            <a:endParaRPr lang="en-US" sz="1200" b="1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Pravokutnik 9"/>
          <p:cNvSpPr/>
          <p:nvPr/>
        </p:nvSpPr>
        <p:spPr>
          <a:xfrm>
            <a:off x="5148064" y="3645024"/>
            <a:ext cx="1025525" cy="27781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Preuzeto iz 2</a:t>
            </a:r>
            <a:endParaRPr lang="en-US" sz="1200" b="1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Strelica udesno 13"/>
          <p:cNvSpPr/>
          <p:nvPr/>
        </p:nvSpPr>
        <p:spPr>
          <a:xfrm>
            <a:off x="4427538" y="2636838"/>
            <a:ext cx="619125" cy="28733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 dirty="0">
              <a:solidFill>
                <a:schemeClr val="bg2"/>
              </a:solidFill>
            </a:endParaRPr>
          </a:p>
        </p:txBody>
      </p:sp>
      <p:sp>
        <p:nvSpPr>
          <p:cNvPr id="15" name="Pravokutnik 14"/>
          <p:cNvSpPr/>
          <p:nvPr/>
        </p:nvSpPr>
        <p:spPr>
          <a:xfrm>
            <a:off x="1763688" y="4437112"/>
            <a:ext cx="1025525" cy="27781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Preuzeto iz 2</a:t>
            </a:r>
            <a:endParaRPr lang="en-US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5500" y="2606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37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620713"/>
            <a:ext cx="8218488" cy="2520950"/>
          </a:xfrm>
        </p:spPr>
        <p:txBody>
          <a:bodyPr/>
          <a:lstStyle/>
          <a:p>
            <a:pPr marL="533400" indent="-533400" eaLnBrk="1" hangingPunct="1">
              <a:defRPr/>
            </a:pPr>
            <a:r>
              <a:rPr lang="hr-HR" sz="1800" b="1" dirty="0" smtClean="0">
                <a:latin typeface="+mj-lt"/>
              </a:rPr>
              <a:t>smrzavanje</a:t>
            </a:r>
          </a:p>
          <a:p>
            <a:pPr marL="533400" indent="-533400" eaLnBrk="1" hangingPunct="1">
              <a:defRPr/>
            </a:pPr>
            <a:endParaRPr lang="hr-HR" sz="1000" b="1" dirty="0" smtClean="0">
              <a:solidFill>
                <a:schemeClr val="hlink"/>
              </a:solidFill>
              <a:latin typeface="+mj-lt"/>
            </a:endParaRPr>
          </a:p>
          <a:p>
            <a:pPr marL="914400" lvl="1" indent="-457200" eaLnBrk="1" hangingPunct="1">
              <a:defRPr/>
            </a:pPr>
            <a:r>
              <a:rPr lang="hr-HR" sz="1600" b="1" dirty="0" smtClean="0">
                <a:solidFill>
                  <a:schemeClr val="tx1"/>
                </a:solidFill>
                <a:latin typeface="+mj-lt"/>
              </a:rPr>
              <a:t>umjerena klimatska područja i visoke planine</a:t>
            </a:r>
          </a:p>
          <a:p>
            <a:pPr marL="914400" lvl="1" indent="-457200" eaLnBrk="1" hangingPunct="1">
              <a:buFont typeface="Wingdings" pitchFamily="2" charset="2"/>
              <a:buNone/>
              <a:defRPr/>
            </a:pPr>
            <a:endParaRPr lang="hr-HR" sz="1200" b="1" dirty="0" smtClean="0">
              <a:solidFill>
                <a:schemeClr val="tx1"/>
              </a:solidFill>
              <a:latin typeface="+mj-lt"/>
            </a:endParaRPr>
          </a:p>
          <a:p>
            <a:pPr marL="914400" lvl="1" indent="-457200" eaLnBrk="1" hangingPunct="1">
              <a:defRPr/>
            </a:pPr>
            <a:r>
              <a:rPr lang="hr-HR" sz="1600" b="1" dirty="0" smtClean="0">
                <a:solidFill>
                  <a:schemeClr val="tx1"/>
                </a:solidFill>
                <a:latin typeface="+mj-lt"/>
              </a:rPr>
              <a:t>podložne stijene visoke poroznosti i tektonski raspucane stijene</a:t>
            </a:r>
          </a:p>
        </p:txBody>
      </p:sp>
      <p:pic>
        <p:nvPicPr>
          <p:cNvPr id="10243" name="Picture 7" descr="F:\NASTAVA\GEOLOZI\PETROLOGIJA SEDIMENTATA\2010-11\II Predavanje\Smrzavanje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3141663"/>
            <a:ext cx="3611562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8" descr="F:\NASTAVA\GEOLOZI\PETROLOGIJA SEDIMENTATA\2010-11\II Predavanje\Smrzavanje 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3141663"/>
            <a:ext cx="3924300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trelica udesno 7"/>
          <p:cNvSpPr/>
          <p:nvPr/>
        </p:nvSpPr>
        <p:spPr>
          <a:xfrm>
            <a:off x="4140200" y="4221163"/>
            <a:ext cx="647700" cy="28733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9" name="Pravokutnik 8"/>
          <p:cNvSpPr/>
          <p:nvPr/>
        </p:nvSpPr>
        <p:spPr>
          <a:xfrm>
            <a:off x="7822271" y="5301208"/>
            <a:ext cx="1025525" cy="27781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Preuzeto iz 2</a:t>
            </a:r>
            <a:endParaRPr lang="en-US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Pravokutnik 9"/>
          <p:cNvSpPr/>
          <p:nvPr/>
        </p:nvSpPr>
        <p:spPr>
          <a:xfrm>
            <a:off x="2915816" y="5301208"/>
            <a:ext cx="1025525" cy="27781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Preuzeto iz 2</a:t>
            </a:r>
            <a:endParaRPr lang="en-US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9350" y="1344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92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 l="1532" t="3180" b="26707"/>
          <a:stretch>
            <a:fillRect/>
          </a:stretch>
        </p:blipFill>
        <p:spPr>
          <a:xfrm>
            <a:off x="679450" y="1125538"/>
            <a:ext cx="4397375" cy="3973512"/>
          </a:xfrm>
          <a:solidFill>
            <a:schemeClr val="bg2">
              <a:lumMod val="75000"/>
            </a:schemeClr>
          </a:solidFill>
          <a:ln w="19050">
            <a:solidFill>
              <a:schemeClr val="tx1"/>
            </a:solidFill>
          </a:ln>
        </p:spPr>
      </p:pic>
      <p:pic>
        <p:nvPicPr>
          <p:cNvPr id="11267" name="Picture 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 l="2237" t="1314" r="2237" b="24294"/>
          <a:stretch>
            <a:fillRect/>
          </a:stretch>
        </p:blipFill>
        <p:spPr>
          <a:xfrm>
            <a:off x="5489575" y="1125538"/>
            <a:ext cx="3000375" cy="3962400"/>
          </a:xfrm>
          <a:noFill/>
          <a:ln w="19050">
            <a:solidFill>
              <a:schemeClr val="tx1"/>
            </a:solidFill>
          </a:ln>
        </p:spPr>
      </p:pic>
      <p:sp>
        <p:nvSpPr>
          <p:cNvPr id="91141" name="Rectangle 5"/>
          <p:cNvSpPr>
            <a:spLocks noChangeArrowheads="1"/>
          </p:cNvSpPr>
          <p:nvPr/>
        </p:nvSpPr>
        <p:spPr bwMode="auto">
          <a:xfrm>
            <a:off x="755576" y="5267234"/>
            <a:ext cx="78491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hr-HR" sz="1400" b="1" i="1" dirty="0">
                <a:latin typeface="Calibri" pitchFamily="34" charset="0"/>
              </a:rPr>
              <a:t>Formiranje deluvijalnog čunja zbog smrzavanja koje dovodi do odstranjivanja stijena na klifovima. </a:t>
            </a:r>
            <a:endParaRPr lang="en-US" sz="1400" b="1" i="1" dirty="0">
              <a:latin typeface="Calibri" pitchFamily="34" charset="0"/>
            </a:endParaRPr>
          </a:p>
        </p:txBody>
      </p:sp>
      <p:sp>
        <p:nvSpPr>
          <p:cNvPr id="5" name="Pravokutnik 4"/>
          <p:cNvSpPr/>
          <p:nvPr/>
        </p:nvSpPr>
        <p:spPr>
          <a:xfrm>
            <a:off x="3995936" y="4797152"/>
            <a:ext cx="1025525" cy="27781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Preuzeto iz 2</a:t>
            </a:r>
            <a:endParaRPr lang="en-US" sz="1200" b="1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Pravokutnik 5"/>
          <p:cNvSpPr/>
          <p:nvPr/>
        </p:nvSpPr>
        <p:spPr>
          <a:xfrm>
            <a:off x="7452320" y="4725144"/>
            <a:ext cx="1025525" cy="27781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Preuzeto iz 2</a:t>
            </a:r>
            <a:endParaRPr lang="en-US" sz="1200" b="1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97840" y="1166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40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01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 l="235" t="4764" r="7841" b="27791"/>
          <a:stretch>
            <a:fillRect/>
          </a:stretch>
        </p:blipFill>
        <p:spPr>
          <a:xfrm>
            <a:off x="5219700" y="2997200"/>
            <a:ext cx="3460750" cy="2990850"/>
          </a:xfrm>
          <a:noFill/>
          <a:ln w="28575">
            <a:solidFill>
              <a:schemeClr val="tx1"/>
            </a:solidFill>
          </a:ln>
        </p:spPr>
      </p:pic>
      <p:sp>
        <p:nvSpPr>
          <p:cNvPr id="114690" name="Rectangle 2"/>
          <p:cNvSpPr>
            <a:spLocks noGrp="1" noChangeArrowheads="1"/>
          </p:cNvSpPr>
          <p:nvPr>
            <p:ph sz="quarter" idx="2"/>
          </p:nvPr>
        </p:nvSpPr>
        <p:spPr>
          <a:xfrm>
            <a:off x="684213" y="476250"/>
            <a:ext cx="8459787" cy="2160588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hr-HR" sz="1800" b="1" dirty="0" smtClean="0">
                <a:latin typeface="+mj-lt"/>
              </a:rPr>
              <a:t>abrazija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000" b="1" dirty="0" smtClean="0">
              <a:solidFill>
                <a:schemeClr val="hlink"/>
              </a:solidFill>
              <a:latin typeface="+mj-lt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>
                <a:solidFill>
                  <a:schemeClr val="tx1"/>
                </a:solidFill>
                <a:latin typeface="+mj-lt"/>
              </a:rPr>
              <a:t>mehaničko trošenje stijena uslijed trenja i sudaranja čestica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600" b="1" dirty="0" smtClean="0">
              <a:solidFill>
                <a:schemeClr val="tx1"/>
              </a:solidFill>
              <a:latin typeface="+mj-lt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>
                <a:solidFill>
                  <a:schemeClr val="tx1"/>
                </a:solidFill>
                <a:latin typeface="+mj-lt"/>
              </a:rPr>
              <a:t>najjače abrazijsko djelovanje imaju voda, vjetar i ledenjaci 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600" b="1" dirty="0" smtClean="0">
              <a:solidFill>
                <a:schemeClr val="tx1"/>
              </a:solidFill>
              <a:latin typeface="+mj-lt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>
                <a:solidFill>
                  <a:schemeClr val="tx1"/>
                </a:solidFill>
                <a:latin typeface="+mj-lt"/>
              </a:rPr>
              <a:t>sudaranjem čestica nošenih vodenom strujom, strujom vjetra ili na plažama 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hr-HR" sz="1600" b="1" dirty="0" smtClean="0">
                <a:solidFill>
                  <a:schemeClr val="tx1"/>
                </a:solidFill>
                <a:latin typeface="+mj-lt"/>
              </a:rPr>
              <a:t>	dolazi do njihovog zaobljavanja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1800" dirty="0" smtClean="0">
              <a:latin typeface="+mj-lt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 cstate="print"/>
          <a:srcRect t="1640" r="18188" b="1640"/>
          <a:stretch>
            <a:fillRect/>
          </a:stretch>
        </p:blipFill>
        <p:spPr bwMode="auto">
          <a:xfrm rot="5400000">
            <a:off x="1006476" y="2386012"/>
            <a:ext cx="2952750" cy="41751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4693" name="Rectangle 5"/>
          <p:cNvSpPr>
            <a:spLocks noChangeArrowheads="1"/>
          </p:cNvSpPr>
          <p:nvPr/>
        </p:nvSpPr>
        <p:spPr bwMode="auto">
          <a:xfrm>
            <a:off x="179512" y="6086691"/>
            <a:ext cx="46085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hr-HR" sz="1400" b="1" i="1" dirty="0">
                <a:latin typeface="Calibri" pitchFamily="34" charset="0"/>
              </a:rPr>
              <a:t>Zaobljeni fragmenti stijena </a:t>
            </a:r>
            <a:r>
              <a:rPr lang="hr-HR" sz="1400" b="1" i="1" dirty="0" smtClean="0">
                <a:latin typeface="Calibri" pitchFamily="34" charset="0"/>
              </a:rPr>
              <a:t>nastali abrazijskim </a:t>
            </a:r>
            <a:r>
              <a:rPr lang="hr-HR" sz="1400" b="1" i="1" dirty="0">
                <a:latin typeface="Calibri" pitchFamily="34" charset="0"/>
              </a:rPr>
              <a:t>djelovanjem vode.</a:t>
            </a:r>
          </a:p>
        </p:txBody>
      </p:sp>
      <p:sp>
        <p:nvSpPr>
          <p:cNvPr id="8" name="Pravokutnik 7"/>
          <p:cNvSpPr/>
          <p:nvPr/>
        </p:nvSpPr>
        <p:spPr>
          <a:xfrm>
            <a:off x="3517201" y="5654475"/>
            <a:ext cx="974882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i="1" dirty="0"/>
              <a:t>Preuzeto iz 2</a:t>
            </a:r>
            <a:endParaRPr lang="en-US" sz="1200" i="1" dirty="0"/>
          </a:p>
        </p:txBody>
      </p:sp>
      <p:sp>
        <p:nvSpPr>
          <p:cNvPr id="9" name="Pravokutnik 8"/>
          <p:cNvSpPr/>
          <p:nvPr/>
        </p:nvSpPr>
        <p:spPr>
          <a:xfrm>
            <a:off x="7621657" y="5672138"/>
            <a:ext cx="974882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i="1" dirty="0"/>
              <a:t>Preuzeto iz 2</a:t>
            </a:r>
            <a:endParaRPr lang="en-US" sz="1200" i="1" dirty="0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4788024" y="6092825"/>
            <a:ext cx="43559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hr-HR" sz="1400" b="1" i="1" dirty="0">
                <a:latin typeface="Calibri" pitchFamily="34" charset="0"/>
              </a:rPr>
              <a:t>Selektivno trošenje stijena </a:t>
            </a:r>
            <a:r>
              <a:rPr lang="hr-HR" sz="1400" b="1" i="1" dirty="0" smtClean="0">
                <a:latin typeface="Calibri" pitchFamily="34" charset="0"/>
              </a:rPr>
              <a:t>uslijed abrazijskog </a:t>
            </a:r>
            <a:r>
              <a:rPr lang="hr-HR" sz="1400" b="1" i="1" dirty="0">
                <a:latin typeface="Calibri" pitchFamily="34" charset="0"/>
              </a:rPr>
              <a:t>djelovanja vjetra.</a:t>
            </a:r>
            <a:endParaRPr lang="en-US" sz="1400" b="1" i="1" dirty="0">
              <a:latin typeface="Calibri" pitchFamily="34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2857" y="804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72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1266</TotalTime>
  <Words>1795</Words>
  <Application>Microsoft Office PowerPoint</Application>
  <PresentationFormat>Prikaz na zaslonu (4:3)</PresentationFormat>
  <Paragraphs>487</Paragraphs>
  <Slides>39</Slides>
  <Notes>0</Notes>
  <HiddenSlides>0</HiddenSlides>
  <MMClips>39</MMClips>
  <ScaleCrop>false</ScaleCrop>
  <HeadingPairs>
    <vt:vector size="6" baseType="variant">
      <vt:variant>
        <vt:lpstr>Tema</vt:lpstr>
      </vt:variant>
      <vt:variant>
        <vt:i4>1</vt:i4>
      </vt:variant>
      <vt:variant>
        <vt:lpstr>Uloženi OLE poslužitelji</vt:lpstr>
      </vt:variant>
      <vt:variant>
        <vt:i4>1</vt:i4>
      </vt:variant>
      <vt:variant>
        <vt:lpstr>Naslovi slajdova</vt:lpstr>
      </vt:variant>
      <vt:variant>
        <vt:i4>39</vt:i4>
      </vt:variant>
    </vt:vector>
  </HeadingPairs>
  <TitlesOfParts>
    <vt:vector size="41" baseType="lpstr">
      <vt:lpstr>Tema sustava Office</vt:lpstr>
      <vt:lpstr>CorelDRAW</vt:lpstr>
      <vt:lpstr>2 PROCESI POSTANKA SEDIMENATA I SEDIMENTNIH STIJENA</vt:lpstr>
      <vt:lpstr>PowerPointova prezentacija</vt:lpstr>
      <vt:lpstr>PowerPointova prezentacija</vt:lpstr>
      <vt:lpstr>2.1 TROŠENJE</vt:lpstr>
      <vt:lpstr>vrste  trošenja:</vt:lpstr>
      <vt:lpstr>2.1.1  FIZIKALNO (MEHANIČKO) TROŠENJE</vt:lpstr>
      <vt:lpstr>PowerPointova prezentacija</vt:lpstr>
      <vt:lpstr>PowerPointova prezentacija</vt:lpstr>
      <vt:lpstr>PowerPointova prezentacija</vt:lpstr>
      <vt:lpstr>PowerPointova prezentacija</vt:lpstr>
      <vt:lpstr>2.1.2  KEMIJSKO TROŠENJE</vt:lpstr>
      <vt:lpstr>PowerPointova prezentacija</vt:lpstr>
      <vt:lpstr>PowerPointova prezentacija</vt:lpstr>
      <vt:lpstr>PowerPointova prezentacija</vt:lpstr>
      <vt:lpstr>PowerPointova prezentacija</vt:lpstr>
      <vt:lpstr> procesi kemijskog trošenja  - otapanje   - hidroliza   - oksidacija</vt:lpstr>
      <vt:lpstr>PowerPointova prezentacija</vt:lpstr>
      <vt:lpstr>PowerPointova prezentacija</vt:lpstr>
      <vt:lpstr>Primjeri kemijskog trošenja najčešćih petrogenih minerala.</vt:lpstr>
      <vt:lpstr>PowerPointova prezentacija</vt:lpstr>
      <vt:lpstr>zajedničko djelovanje fizikalnog i kemijskog trošenja</vt:lpstr>
      <vt:lpstr>2.1.3  BIOLOŠKO TROŠENJE</vt:lpstr>
      <vt:lpstr>2.2 EROZIJA</vt:lpstr>
      <vt:lpstr>2.3 TRANSPORT</vt:lpstr>
      <vt:lpstr>2.3.1  TRANSPORT  VODOM</vt:lpstr>
      <vt:lpstr>načini kretanja vode</vt:lpstr>
      <vt:lpstr>PowerPointova prezentacija</vt:lpstr>
      <vt:lpstr>načini kretanja materijala u vodenom toku</vt:lpstr>
      <vt:lpstr>PowerPointova prezentacija</vt:lpstr>
      <vt:lpstr>PowerPointova prezentacija</vt:lpstr>
      <vt:lpstr>2.3.4  GRAVITACIJSKA KRETANJA</vt:lpstr>
      <vt:lpstr>PowerPointova prezentacija</vt:lpstr>
      <vt:lpstr>PowerPointova prezentacija</vt:lpstr>
      <vt:lpstr>PowerPointova prezentacija</vt:lpstr>
      <vt:lpstr>PowerPointova prezentacija</vt:lpstr>
      <vt:lpstr>2.4  TALOŽENJE (SEDIMENTACIJA)</vt:lpstr>
      <vt:lpstr>2.5  DIJAGENEZA</vt:lpstr>
      <vt:lpstr>PowerPointova prezentacija</vt:lpstr>
      <vt:lpstr>najvažniji procesi kemijske dijageneze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 PROCESI POSTANKA SEDIMENATA I SEDIMENTNIH STIJENA</dc:title>
  <dc:creator>korisnik</dc:creator>
  <cp:lastModifiedBy>korisnik</cp:lastModifiedBy>
  <cp:revision>161</cp:revision>
  <dcterms:modified xsi:type="dcterms:W3CDTF">2020-11-11T11:47:16Z</dcterms:modified>
</cp:coreProperties>
</file>