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301" r:id="rId3"/>
    <p:sldId id="298" r:id="rId4"/>
    <p:sldId id="302" r:id="rId5"/>
    <p:sldId id="262" r:id="rId6"/>
    <p:sldId id="265" r:id="rId7"/>
    <p:sldId id="303" r:id="rId8"/>
    <p:sldId id="304" r:id="rId9"/>
    <p:sldId id="289" r:id="rId10"/>
    <p:sldId id="292" r:id="rId11"/>
    <p:sldId id="293" r:id="rId12"/>
    <p:sldId id="305" r:id="rId13"/>
    <p:sldId id="296" r:id="rId14"/>
    <p:sldId id="356" r:id="rId15"/>
    <p:sldId id="364" r:id="rId16"/>
    <p:sldId id="309" r:id="rId17"/>
    <p:sldId id="310" r:id="rId18"/>
    <p:sldId id="311" r:id="rId19"/>
    <p:sldId id="312" r:id="rId20"/>
    <p:sldId id="313" r:id="rId21"/>
    <p:sldId id="315" r:id="rId22"/>
    <p:sldId id="316" r:id="rId23"/>
    <p:sldId id="317" r:id="rId24"/>
    <p:sldId id="318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84" d="100"/>
          <a:sy n="84" d="100"/>
        </p:scale>
        <p:origin x="143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361E-2B1C-44F4-BD58-9A61C587B078}" type="datetimeFigureOut">
              <a:rPr lang="hr-HR" smtClean="0"/>
              <a:pPr/>
              <a:t>19.11.2020.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5306-AA04-4E8B-9AD7-A47ADEA3529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371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zervirano mjesto slike slajd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zervirano mjesto bilježaka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 smtClean="0"/>
          </a:p>
        </p:txBody>
      </p:sp>
      <p:sp>
        <p:nvSpPr>
          <p:cNvPr id="68612" name="Rezervirano mjesto broja slajd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149CF-816E-4309-8930-046D13469416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0C78-15A5-4E03-B307-FB7503018F5F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FB34C-8496-49D6-9854-67260A0A675E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7CD7-E984-4D79-961D-2F6CB8AD311E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479AD-6955-41AA-BDCD-CFE605358892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47DF1-400F-4592-82D1-D776981D8E8C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2F485-C440-4AB0-BE31-B53E4AFF3AFD}" type="datetime1">
              <a:rPr lang="hr-HR" smtClean="0"/>
              <a:t>19.11.2020.</a:t>
            </a:fld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42359-A96F-4E28-A04E-2D5CA00E7CB4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45BA6-FF81-4E05-BEB4-12B06D981C69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14978-A43F-4654-9566-CFEE499B73D9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090E-4CA0-4675-BEDB-FEDBFFD9291B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BC1B-EBF9-49D3-AEE6-5FAB822C3DE0}" type="datetime1">
              <a:rPr lang="hr-HR" smtClean="0"/>
              <a:t>19.11.2020.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F428-1308-4ECC-9AC7-51863B6257FF}" type="datetime1">
              <a:rPr lang="hr-HR" smtClean="0"/>
              <a:t>19.11.2020.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DE040-A5C3-40C9-8C54-F9578AE98D7D}" type="datetime1">
              <a:rPr lang="hr-HR" smtClean="0"/>
              <a:t>19.11.2020.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502C-F2C4-4F92-AF09-49EAEEA3FDD5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CFFD-1301-49D3-AE14-09B400FF121A}" type="datetime1">
              <a:rPr lang="hr-HR" smtClean="0"/>
              <a:t>19.11.2020.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992A-E176-4F5F-97E1-505CD522572D}" type="datetime1">
              <a:rPr lang="hr-HR" smtClean="0"/>
              <a:t>19.11.2020.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63F1-EA94-46AB-A405-1F4E1533C7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14.emf"/><Relationship Id="rId2" Type="http://schemas.microsoft.com/office/2007/relationships/media" Target="../media/media17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audio" Target="../media/media24.m4a"/><Relationship Id="rId7" Type="http://schemas.openxmlformats.org/officeDocument/2006/relationships/oleObject" Target="../embeddings/oleObject3.bin"/><Relationship Id="rId2" Type="http://schemas.microsoft.com/office/2007/relationships/media" Target="../media/media2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1772816"/>
            <a:ext cx="7848872" cy="2064891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400" b="1" dirty="0" smtClean="0">
                <a:latin typeface="Garamond" pitchFamily="18" charset="0"/>
                <a:ea typeface="+mj-ea"/>
                <a:cs typeface="+mj-cs"/>
              </a:rPr>
              <a:t>III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Garamond" pitchFamily="18" charset="0"/>
                <a:ea typeface="+mj-ea"/>
                <a:cs typeface="+mj-cs"/>
              </a:rPr>
              <a:t> KLASTITI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400" b="1" baseline="0" dirty="0" smtClean="0">
                <a:latin typeface="Garamond" pitchFamily="18" charset="0"/>
                <a:ea typeface="+mj-ea"/>
                <a:cs typeface="+mj-cs"/>
              </a:rPr>
              <a:t>(STRUKTURE I TEKSTURE)</a:t>
            </a:r>
            <a:endParaRPr kumimoji="0" lang="hr-HR" sz="44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1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908050"/>
            <a:ext cx="8964612" cy="5400675"/>
          </a:xfrm>
        </p:spPr>
        <p:txBody>
          <a:bodyPr>
            <a:normAutofit/>
          </a:bodyPr>
          <a:lstStyle/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orijentacija zrna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način podržavanja zrna (potpora)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kontakti među zrnima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kontroliraju neke fizičke značajke sedimentnih stijena poput gustoće, poroznosti i permeabilnosti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produkt interakcije transportno-taložnog medija </a:t>
            </a:r>
            <a:r>
              <a:rPr lang="hr-HR" sz="1600" b="1" i="1" dirty="0" smtClean="0"/>
              <a:t>(prim. vjetar, led, voda) </a:t>
            </a:r>
            <a:r>
              <a:rPr lang="hr-HR" sz="1600" b="1" dirty="0" smtClean="0"/>
              <a:t>sa sedimentom</a:t>
            </a:r>
          </a:p>
          <a:p>
            <a:pPr marL="0" indent="0" eaLnBrk="1" hangingPunct="1">
              <a:buNone/>
              <a:defRPr/>
            </a:pPr>
            <a:endParaRPr lang="hr-HR" sz="10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preferirana orijentacija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sz="800" b="1" dirty="0" smtClean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česta kod pješčenjaka i konglomerata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endParaRPr lang="hr-HR" sz="400" b="1" dirty="0" smtClean="0"/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 zrna i valutice su poredane svojom dužom osi u istome smjeru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92999" y="2924944"/>
            <a:ext cx="2232248" cy="4320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ORIJENTACIJA</a:t>
            </a:r>
            <a:r>
              <a:rPr kumimoji="0" lang="hr-HR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ZRNA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10</a:t>
            </a:fld>
            <a:endParaRPr lang="hr-HR"/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323850" y="404664"/>
            <a:ext cx="2303934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1800" b="1" i="1" dirty="0" smtClean="0">
                <a:latin typeface="+mn-lt"/>
              </a:rPr>
              <a:t>1.3 </a:t>
            </a:r>
            <a:r>
              <a:rPr lang="hr-HR" sz="1800" b="1" i="1" dirty="0">
                <a:latin typeface="+mn-lt"/>
              </a:rPr>
              <a:t>G</a:t>
            </a:r>
            <a:r>
              <a:rPr lang="hr-HR" sz="1800" b="1" i="1" dirty="0" smtClean="0">
                <a:latin typeface="+mn-lt"/>
              </a:rPr>
              <a:t>rađa sedimenta</a:t>
            </a:r>
            <a:endParaRPr lang="en-US" sz="1800" b="1" i="1" dirty="0" smtClean="0">
              <a:latin typeface="+mn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35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orijentacija zr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87824" y="260648"/>
            <a:ext cx="3325813" cy="2592388"/>
          </a:xfrm>
        </p:spPr>
      </p:pic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2915816" y="2852936"/>
            <a:ext cx="360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Shematski prikaz orijentacije izduženih  zrna </a:t>
            </a:r>
            <a:endParaRPr lang="hr-HR" sz="1400" b="1" i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hr-HR" sz="1400" b="1" i="1" dirty="0" smtClean="0">
                <a:latin typeface="Calibri" pitchFamily="34" charset="0"/>
              </a:rPr>
              <a:t>(</a:t>
            </a:r>
            <a:r>
              <a:rPr lang="hr-HR" sz="1400" b="1" i="1" dirty="0">
                <a:latin typeface="Calibri" pitchFamily="34" charset="0"/>
              </a:rPr>
              <a:t>valutica) u odnosu na smjer struje.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971600" y="1052736"/>
            <a:ext cx="17287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transport 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klizanjem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     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60232" y="692696"/>
            <a:ext cx="17287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transport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 kotrljanjem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 u vodi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03648" y="2204864"/>
            <a:ext cx="11874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imbricirane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 valutice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     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444208" y="2060848"/>
            <a:ext cx="19081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slučajno 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orijentirane</a:t>
            </a:r>
          </a:p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valutice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       </a:t>
            </a:r>
          </a:p>
        </p:txBody>
      </p:sp>
      <p:cxnSp>
        <p:nvCxnSpPr>
          <p:cNvPr id="11" name="Ravni poveznik sa strelicom 10"/>
          <p:cNvCxnSpPr/>
          <p:nvPr/>
        </p:nvCxnSpPr>
        <p:spPr>
          <a:xfrm flipV="1">
            <a:off x="2483768" y="1196752"/>
            <a:ext cx="936625" cy="71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 flipV="1">
            <a:off x="2555776" y="2420888"/>
            <a:ext cx="720725" cy="714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 rot="10800000" flipV="1">
            <a:off x="6156176" y="1052736"/>
            <a:ext cx="863600" cy="71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 rot="10800000">
            <a:off x="6012408" y="2276748"/>
            <a:ext cx="720725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3513033"/>
            <a:ext cx="4355976" cy="259196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hr-HR" sz="1600" b="1" i="1" u="sng" dirty="0" smtClean="0"/>
              <a:t>IMBRIKACIJA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7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pojava karakteristična za plosnate valutice u šljuncima nošenim vodom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valutice su naslonjene jedna na drugu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r-HR" sz="1600" b="1" dirty="0" smtClean="0"/>
              <a:t>	i nagnute u smjeru suprotnom od smjera toka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često se koristi za istraživanja paleotokova</a:t>
            </a:r>
            <a:endParaRPr lang="en-US" sz="1600" b="1" dirty="0" smtClean="0"/>
          </a:p>
        </p:txBody>
      </p:sp>
      <p:pic>
        <p:nvPicPr>
          <p:cNvPr id="24" name="Picture 6" descr="F:\NASTAVA\GEOLOZI\PETROLOGIJA SEDIMENTATA\2009-10\PREDAVANJA\III predavanje\imbrikaci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08893"/>
            <a:ext cx="3542518" cy="25010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Strelica udesno 24"/>
          <p:cNvSpPr/>
          <p:nvPr/>
        </p:nvSpPr>
        <p:spPr>
          <a:xfrm rot="10501794">
            <a:off x="7682470" y="4624102"/>
            <a:ext cx="1008112" cy="36982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076056" y="6209977"/>
            <a:ext cx="2941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Imbricirane valutice s naznačenim </a:t>
            </a:r>
            <a:endParaRPr lang="hr-HR" sz="1400" b="1" i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hr-HR" sz="1400" b="1" i="1" dirty="0" smtClean="0">
                <a:latin typeface="Calibri" pitchFamily="34" charset="0"/>
              </a:rPr>
              <a:t>smjerom </a:t>
            </a:r>
            <a:r>
              <a:rPr lang="hr-HR" sz="1400" b="1" i="1" dirty="0">
                <a:latin typeface="Calibri" pitchFamily="34" charset="0"/>
              </a:rPr>
              <a:t>prijenosa materijala.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11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6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build="p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2843808" y="278641"/>
            <a:ext cx="3960440" cy="4320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NAČIN PODRŽAVANJA ZRNA (POTPORA)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3744416" cy="367240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hr-HR" sz="1900" b="1" i="1" dirty="0" smtClean="0"/>
              <a:t>klastpotporne stijene</a:t>
            </a:r>
          </a:p>
          <a:p>
            <a:pPr eaLnBrk="1" hangingPunct="1">
              <a:buNone/>
              <a:defRPr/>
            </a:pPr>
            <a:endParaRPr lang="hr-HR" sz="900" b="1" dirty="0" smtClean="0"/>
          </a:p>
          <a:p>
            <a:pPr lvl="1" eaLnBrk="1" hangingPunct="1">
              <a:defRPr/>
            </a:pPr>
            <a:r>
              <a:rPr lang="hr-HR" sz="1700" b="1" dirty="0" smtClean="0"/>
              <a:t>zrna su u međusobnom 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hr-HR" sz="1700" b="1" dirty="0" smtClean="0"/>
              <a:t>	kontaktu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defRPr/>
            </a:pPr>
            <a:endParaRPr lang="hr-HR" sz="1600" b="1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eaLnBrk="1" hangingPunct="1">
              <a:defRPr/>
            </a:pPr>
            <a:endParaRPr lang="hr-HR" sz="1800" b="1" dirty="0" smtClean="0"/>
          </a:p>
          <a:p>
            <a:pPr marL="0" indent="0" eaLnBrk="1" hangingPunct="1">
              <a:buNone/>
              <a:defRPr/>
            </a:pPr>
            <a:r>
              <a:rPr lang="hr-HR" sz="1900" b="1" i="1" dirty="0" smtClean="0"/>
              <a:t>matrikspotporne stijene</a:t>
            </a:r>
          </a:p>
          <a:p>
            <a:pPr eaLnBrk="1" hangingPunct="1">
              <a:buNone/>
              <a:defRPr/>
            </a:pPr>
            <a:endParaRPr lang="hr-HR" sz="900" b="1" dirty="0" smtClean="0"/>
          </a:p>
          <a:p>
            <a:pPr lvl="1" eaLnBrk="1" hangingPunct="1">
              <a:defRPr/>
            </a:pPr>
            <a:r>
              <a:rPr lang="hr-HR" sz="1700" b="1" dirty="0" smtClean="0"/>
              <a:t>zrna “plivaju” u matriksu</a:t>
            </a:r>
          </a:p>
        </p:txBody>
      </p:sp>
      <p:pic>
        <p:nvPicPr>
          <p:cNvPr id="7" name="Picture 5" descr="14"/>
          <p:cNvPicPr>
            <a:picLocks noChangeAspect="1" noChangeArrowheads="1"/>
          </p:cNvPicPr>
          <p:nvPr/>
        </p:nvPicPr>
        <p:blipFill>
          <a:blip r:embed="rId4" cstate="print"/>
          <a:srcRect l="3754" t="5005" r="10010" b="3337"/>
          <a:stretch>
            <a:fillRect/>
          </a:stretch>
        </p:blipFill>
        <p:spPr bwMode="auto">
          <a:xfrm>
            <a:off x="3678584" y="3995738"/>
            <a:ext cx="3341688" cy="2663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6000673" y="6381749"/>
            <a:ext cx="1025525" cy="277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/>
              <a:t>Preuzeto iz 1</a:t>
            </a:r>
            <a:endParaRPr lang="en-US" sz="1200" b="1" i="1" dirty="0"/>
          </a:p>
        </p:txBody>
      </p:sp>
      <p:pic>
        <p:nvPicPr>
          <p:cNvPr id="9" name="Picture 6" descr="F:\NASTAVA\PETROLOGIJA- OKOLIŠTARCI\2010-11\KLASTPOTPORNI KONGLOMER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4297" y="1125538"/>
            <a:ext cx="3355975" cy="264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164288" y="3031649"/>
            <a:ext cx="158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Klastpotporni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konglomerat;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Manastir Krka.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144986" y="6138994"/>
            <a:ext cx="15847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Matrikspotporni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konglomerat.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12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7" y="-171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000125"/>
            <a:ext cx="5041900" cy="5145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hr-HR" sz="1800" b="1" dirty="0" smtClean="0"/>
              <a:t>ukazuju na stupanj kompakcije sedimenta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000" b="1" dirty="0" smtClean="0"/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hr-HR" sz="1800" b="1" dirty="0" smtClean="0"/>
              <a:t>glavni tipovi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defRPr/>
            </a:pPr>
            <a:r>
              <a:rPr lang="hr-HR" sz="1600" b="1" dirty="0" smtClean="0"/>
              <a:t>točkasti </a:t>
            </a:r>
          </a:p>
          <a:p>
            <a:pPr lvl="2" eaLnBrk="1" hangingPunct="1">
              <a:defRPr/>
            </a:pPr>
            <a:r>
              <a:rPr lang="hr-HR" sz="1600" b="1" dirty="0" smtClean="0"/>
              <a:t>zrna dodiruju jedan drugi u točkama dajući sedimentu zrnsku potporu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defRPr/>
            </a:pPr>
            <a:r>
              <a:rPr lang="hr-HR" sz="1600" b="1" dirty="0" smtClean="0"/>
              <a:t>tangencijalni </a:t>
            </a:r>
          </a:p>
          <a:p>
            <a:pPr lvl="2" eaLnBrk="1" hangingPunct="1">
              <a:defRPr/>
            </a:pPr>
            <a:r>
              <a:rPr lang="hr-HR" sz="1600" b="1" dirty="0" smtClean="0"/>
              <a:t>zrna se dodiruju duž linija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defRPr/>
            </a:pPr>
            <a:r>
              <a:rPr lang="hr-HR" sz="1600" b="1" dirty="0" smtClean="0"/>
              <a:t>konkavno-konveksni </a:t>
            </a:r>
          </a:p>
          <a:p>
            <a:pPr lvl="2" eaLnBrk="1" hangingPunct="1">
              <a:defRPr/>
            </a:pPr>
            <a:r>
              <a:rPr lang="hr-HR" sz="1600" b="1" dirty="0" smtClean="0"/>
              <a:t>zrna prodiru jedno u drugo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defRPr/>
            </a:pPr>
            <a:r>
              <a:rPr lang="hr-HR" sz="1600" b="1" dirty="0" smtClean="0"/>
              <a:t>suturirani  </a:t>
            </a:r>
          </a:p>
          <a:p>
            <a:pPr lvl="2" eaLnBrk="1" hangingPunct="1">
              <a:defRPr/>
            </a:pPr>
            <a:r>
              <a:rPr lang="hr-HR" sz="1600" b="1" dirty="0" smtClean="0"/>
              <a:t>zrna imaju zupčaste kontakte</a:t>
            </a:r>
          </a:p>
        </p:txBody>
      </p:sp>
      <p:pic>
        <p:nvPicPr>
          <p:cNvPr id="39940" name="Picture 6" descr="vrste kontakat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92080" y="1412775"/>
            <a:ext cx="2952328" cy="4586717"/>
          </a:xfrm>
        </p:spPr>
      </p:pic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5364088" y="6078755"/>
            <a:ext cx="2786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1400" b="1" i="1" dirty="0">
                <a:latin typeface="Calibri" pitchFamily="34" charset="0"/>
              </a:rPr>
              <a:t>Vrste kontakata među zrnima.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31840" y="476672"/>
            <a:ext cx="3312368" cy="4320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KONTAKTI MEĐU ZRNIMA</a:t>
            </a:r>
            <a:endParaRPr kumimoji="0" lang="en-US" sz="18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155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C48A6D6-5A61-4DD4-B0B0-48123DA59D64}" type="slidenum">
              <a:rPr lang="hr-HR" smtClean="0"/>
              <a:pPr/>
              <a:t>14</a:t>
            </a:fld>
            <a:endParaRPr lang="hr-HR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1052513"/>
            <a:ext cx="8014345" cy="554513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hr-HR" sz="1800" b="1" i="1" dirty="0" smtClean="0"/>
              <a:t>strukturno nezreli sedimenti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puno matriksa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loša sortiranost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uglata zrna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hr-HR" sz="1800" b="1" i="1" dirty="0" smtClean="0"/>
              <a:t>strukturno zreli sedimenti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malo matriksa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sortiranost umjerena do dobra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zrna poluzaobljena do zaobljena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hr-HR" sz="1800" b="1" i="1" dirty="0" smtClean="0"/>
              <a:t>strukturno superzreli sedimenti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nemaju matriksa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vrlo dobra sortiranost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zrna su dobro zaobljena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hr-HR" sz="1600" b="1" dirty="0" smtClean="0"/>
              <a:t>primarna poroznost i permeabilnost rastu s porastom strukturne zrelosti jer zreliji sedimenti sadrže manje matriksa i više pornog prostora</a:t>
            </a:r>
            <a:r>
              <a:rPr lang="en-US" sz="1600" dirty="0" smtClean="0"/>
              <a:t> </a:t>
            </a: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67544" y="404664"/>
            <a:ext cx="2303934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1800" b="1" i="1" dirty="0" smtClean="0">
                <a:latin typeface="+mn-lt"/>
              </a:rPr>
              <a:t>1.4 Strukturna zrelost</a:t>
            </a:r>
            <a:endParaRPr lang="en-US" sz="1800" b="1" i="1" dirty="0" smtClean="0">
              <a:latin typeface="+mn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1196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15</a:t>
            </a:fld>
            <a:endParaRPr lang="hr-HR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771800" y="332656"/>
            <a:ext cx="3312368" cy="64807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2. TEKSTURE KLASTITA</a:t>
            </a:r>
            <a:endParaRPr lang="en-US" sz="24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043608" y="1844824"/>
            <a:ext cx="7056784" cy="446449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značajke sedimentnih stijena većih dimenzija (dm-m)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8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istražuju se na terenu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/>
              <a:t>v</a:t>
            </a:r>
            <a:r>
              <a:rPr lang="hr-HR" sz="1600" b="1" dirty="0" smtClean="0"/>
              <a:t>ećinom su rezultat fizičkih procesa prije, za vrijeme i nakon taloženja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manji dio je rezultat organskih i kemijskih procesa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upotreba: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interpretaciju taložnih okoliša </a:t>
            </a:r>
            <a:r>
              <a:rPr lang="hr-HR" sz="1600" b="1" i="1" dirty="0" smtClean="0"/>
              <a:t>(prim. dubina vode, snaga vjetra)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5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određivanje primarnog položaja slojeva («way-up»)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5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rekonstrukcija paleostruja i paleogeografije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8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podjela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erozijske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5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taložne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5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postaložne/dijagenetske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5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biogene</a:t>
            </a:r>
          </a:p>
        </p:txBody>
      </p:sp>
      <p:sp>
        <p:nvSpPr>
          <p:cNvPr id="7" name="Pravokutnik 6"/>
          <p:cNvSpPr/>
          <p:nvPr/>
        </p:nvSpPr>
        <p:spPr>
          <a:xfrm>
            <a:off x="504031" y="1340768"/>
            <a:ext cx="1147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u="sng" dirty="0" smtClean="0"/>
              <a:t>TEKSTURE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88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12776"/>
            <a:ext cx="7407955" cy="48037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b="1" dirty="0" smtClean="0"/>
              <a:t>postanak: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erozija vodom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erozija sedimentom bogatim tokovima prije taloženja krovinskih slojeva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djelovanje objekata u transportu na površinu sedimenta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800" b="1" dirty="0" smtClean="0"/>
              <a:t>najčešće erozijske teksture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tragovi tečenja </a:t>
            </a:r>
            <a:r>
              <a:rPr lang="hr-HR" sz="1600" b="1" i="1" dirty="0" smtClean="0"/>
              <a:t>(flute marks)</a:t>
            </a:r>
            <a:r>
              <a:rPr lang="hr-HR" sz="1600" b="1" dirty="0" smtClean="0"/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tragovi vučenja </a:t>
            </a:r>
            <a:r>
              <a:rPr lang="hr-HR" sz="1600" b="1" i="1" dirty="0" smtClean="0"/>
              <a:t>(groove marks)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r-HR" sz="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tragovi udaraca (impact marks)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erozijski kanali 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16</a:t>
            </a:fld>
            <a:endParaRPr lang="hr-HR"/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432033" y="635484"/>
            <a:ext cx="2303934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1800" b="1" i="1" dirty="0" smtClean="0">
                <a:latin typeface="+mn-lt"/>
              </a:rPr>
              <a:t>2.1 Erozijske teksture</a:t>
            </a:r>
            <a:endParaRPr lang="en-US" sz="1800" b="1" i="1" dirty="0" smtClean="0">
              <a:latin typeface="+mn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448" y="35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1" descr="F:\NASTAVA\GEOLOZI\PETROLOGIJA SEDIMENTATA\2010-11-starije\IV predavanje\134-Paul-Myrow-Flut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085509" y="2382650"/>
            <a:ext cx="3234845" cy="42973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8713787" cy="172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700" b="1" dirty="0" smtClean="0"/>
              <a:t>jezičasta, trokutasta ili vretenasta izbočenja na donjim slojnim plohama pješčenjaka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9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700" b="1" dirty="0" smtClean="0"/>
              <a:t>prednji dio              uži i ispupčeniji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9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zadnji dio               širi i postupno nestaje na ravnoj slojnoj površini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dužina 10-20 cm; širina 5-10 cm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800" b="1" dirty="0" smtClean="0"/>
          </a:p>
        </p:txBody>
      </p:sp>
      <p:graphicFrame>
        <p:nvGraphicFramePr>
          <p:cNvPr id="1026" name="Object 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870460726"/>
              </p:ext>
            </p:extLst>
          </p:nvPr>
        </p:nvGraphicFramePr>
        <p:xfrm>
          <a:off x="450563" y="2908072"/>
          <a:ext cx="3816350" cy="323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CorelDRAW" r:id="rId6" imgW="3605040" imgH="3267360" progId="">
                  <p:embed/>
                </p:oleObj>
              </mc:Choice>
              <mc:Fallback>
                <p:oleObj name="CorelDRAW" r:id="rId6" imgW="3605040" imgH="3267360" progId="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63" y="2908072"/>
                        <a:ext cx="3816350" cy="323056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2092164" y="6237312"/>
            <a:ext cx="50874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tečenja (flute marks) na donjoj slojnoj plohi pješčenjaka.</a:t>
            </a:r>
            <a:endParaRPr lang="en-US" sz="1400" b="1" i="1" dirty="0">
              <a:latin typeface="Calibri" pitchFamily="34" charset="0"/>
            </a:endParaRPr>
          </a:p>
        </p:txBody>
      </p:sp>
      <p:cxnSp>
        <p:nvCxnSpPr>
          <p:cNvPr id="8" name="Ravni poveznik sa strelicom 7"/>
          <p:cNvCxnSpPr/>
          <p:nvPr/>
        </p:nvCxnSpPr>
        <p:spPr>
          <a:xfrm>
            <a:off x="2123728" y="1556792"/>
            <a:ext cx="433388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979712" y="1916832"/>
            <a:ext cx="431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avokutnik 10"/>
          <p:cNvSpPr/>
          <p:nvPr/>
        </p:nvSpPr>
        <p:spPr>
          <a:xfrm>
            <a:off x="436118" y="2913910"/>
            <a:ext cx="974882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2" name="Pravokutnik 11"/>
          <p:cNvSpPr/>
          <p:nvPr/>
        </p:nvSpPr>
        <p:spPr>
          <a:xfrm>
            <a:off x="7806199" y="5849689"/>
            <a:ext cx="1045414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3i</a:t>
            </a:r>
            <a:endParaRPr lang="en-US" sz="1200" i="1" dirty="0"/>
          </a:p>
        </p:txBody>
      </p:sp>
      <p:sp>
        <p:nvSpPr>
          <p:cNvPr id="13" name="Rectangle 2"/>
          <p:cNvSpPr txBox="1">
            <a:spLocks noRot="1" noChangeArrowheads="1"/>
          </p:cNvSpPr>
          <p:nvPr/>
        </p:nvSpPr>
        <p:spPr>
          <a:xfrm>
            <a:off x="2736652" y="260648"/>
            <a:ext cx="3456384" cy="431378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T</a:t>
            </a:r>
            <a:r>
              <a:rPr kumimoji="0" lang="hr-HR" b="1" i="1" u="sng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RAGOVI TEČENJA (FLUTE</a:t>
            </a:r>
            <a:r>
              <a:rPr kumimoji="0" lang="hr-HR" b="1" i="1" u="sng" strike="noStrike" kern="1200" cap="none" spc="0" normalizeH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 MARKS)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17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3118" y="354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250"/>
            <a:ext cx="8353425" cy="15843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postanak: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vodena struja prenosi pijesak  preko kohezivne </a:t>
            </a:r>
            <a:r>
              <a:rPr lang="hr-HR" sz="1600" b="1" dirty="0" err="1" smtClean="0"/>
              <a:t>muljne</a:t>
            </a:r>
            <a:r>
              <a:rPr lang="hr-HR" sz="1600" b="1" dirty="0" smtClean="0"/>
              <a:t> površine           </a:t>
            </a:r>
            <a:endParaRPr lang="hr-HR" sz="1600" b="1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vrtloženjem nastaju udubljenja kao rezultat lokalne erozije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slabljenjem struje  dolazi do taloženja pijeska  i zapunjavanja udubina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hr-HR" sz="8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karakteristični su za turbiditne struje i dobar su indikator smjera toka</a:t>
            </a:r>
          </a:p>
        </p:txBody>
      </p:sp>
      <p:pic>
        <p:nvPicPr>
          <p:cNvPr id="8195" name="Picture 5" descr="fliš-flutovi 3"/>
          <p:cNvPicPr>
            <a:picLocks noChangeAspect="1" noChangeArrowheads="1"/>
          </p:cNvPicPr>
          <p:nvPr/>
        </p:nvPicPr>
        <p:blipFill>
          <a:blip r:embed="rId4" cstate="print"/>
          <a:srcRect r="3986" b="8858"/>
          <a:stretch>
            <a:fillRect/>
          </a:stretch>
        </p:blipFill>
        <p:spPr bwMode="auto">
          <a:xfrm>
            <a:off x="250825" y="2708275"/>
            <a:ext cx="4089400" cy="3195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Picture 7" descr="Flute marks"/>
          <p:cNvPicPr>
            <a:picLocks noChangeAspect="1" noChangeArrowheads="1"/>
          </p:cNvPicPr>
          <p:nvPr/>
        </p:nvPicPr>
        <p:blipFill>
          <a:blip r:embed="rId5" cstate="print"/>
          <a:srcRect l="17717" t="27821" r="20473" b="22572"/>
          <a:stretch>
            <a:fillRect/>
          </a:stretch>
        </p:blipFill>
        <p:spPr bwMode="auto">
          <a:xfrm>
            <a:off x="4716463" y="2708275"/>
            <a:ext cx="4141787" cy="3187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1128438" y="6021288"/>
            <a:ext cx="68405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Primjeri tragova tečenja iz flišnih naslaga Istre. Strelicom je naznačen smjer toka.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12" name="Strelica udesno 11"/>
          <p:cNvSpPr/>
          <p:nvPr/>
        </p:nvSpPr>
        <p:spPr>
          <a:xfrm rot="12531433">
            <a:off x="8145633" y="4292411"/>
            <a:ext cx="978408" cy="33443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3" name="Strelica udesno 12"/>
          <p:cNvSpPr/>
          <p:nvPr/>
        </p:nvSpPr>
        <p:spPr>
          <a:xfrm rot="19278310">
            <a:off x="-2845" y="4994274"/>
            <a:ext cx="978408" cy="334438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18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5031" y="158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109262"/>
            <a:ext cx="8382000" cy="19443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hr-HR" sz="1700" b="1" dirty="0" smtClean="0"/>
              <a:t>linearne izbočine na donjim slojnim plohama pješčenjaka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900" b="1" dirty="0" smtClean="0"/>
          </a:p>
          <a:p>
            <a:pPr eaLnBrk="1" hangingPunct="1">
              <a:defRPr/>
            </a:pPr>
            <a:r>
              <a:rPr lang="hr-HR" sz="1700" b="1" dirty="0" smtClean="0"/>
              <a:t>dužina od nekoliko dm do nekoliko m, širina nekoliko cm, a visina nekoliko mm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900" b="1" dirty="0" smtClean="0"/>
          </a:p>
          <a:p>
            <a:pPr eaLnBrk="1" hangingPunct="1">
              <a:defRPr/>
            </a:pPr>
            <a:r>
              <a:rPr lang="hr-HR" sz="1700" b="1" dirty="0" smtClean="0"/>
              <a:t>postanak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700" b="1" dirty="0" smtClean="0"/>
              <a:t>		          vodena struja vuče oštri predmet (valutica, fosil, klast)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700" b="1" dirty="0" smtClean="0"/>
              <a:t>		          formiranje žljebova u podinskom mulju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1700" b="1" dirty="0" smtClean="0"/>
              <a:t>		          ispunjavanje žljebastih udubina pješčanim materijalom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800" b="1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r="8076"/>
          <a:stretch>
            <a:fillRect/>
          </a:stretch>
        </p:blipFill>
        <p:spPr bwMode="auto">
          <a:xfrm>
            <a:off x="250825" y="3429000"/>
            <a:ext cx="4070350" cy="2859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3429000"/>
            <a:ext cx="4105275" cy="2879725"/>
          </a:xfrm>
          <a:ln w="19050">
            <a:solidFill>
              <a:schemeClr val="tx1"/>
            </a:solidFill>
          </a:ln>
        </p:spPr>
      </p:pic>
      <p:cxnSp>
        <p:nvCxnSpPr>
          <p:cNvPr id="13" name="Ravni poveznik sa strelicom 12"/>
          <p:cNvCxnSpPr/>
          <p:nvPr/>
        </p:nvCxnSpPr>
        <p:spPr>
          <a:xfrm>
            <a:off x="1177519" y="2348880"/>
            <a:ext cx="50482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sa strelicom 14"/>
          <p:cNvCxnSpPr/>
          <p:nvPr/>
        </p:nvCxnSpPr>
        <p:spPr>
          <a:xfrm>
            <a:off x="1166680" y="2852936"/>
            <a:ext cx="50482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/>
          <p:cNvCxnSpPr/>
          <p:nvPr/>
        </p:nvCxnSpPr>
        <p:spPr>
          <a:xfrm>
            <a:off x="1166681" y="2563316"/>
            <a:ext cx="50482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843213" y="6381750"/>
            <a:ext cx="2881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vučenja (groove marks). </a:t>
            </a:r>
            <a:endParaRPr lang="en-US" sz="1400" b="1" i="1" dirty="0">
              <a:latin typeface="+mj-lt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7627666" y="6021288"/>
            <a:ext cx="1045414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3i</a:t>
            </a:r>
            <a:endParaRPr lang="en-US" sz="1200" i="1" dirty="0"/>
          </a:p>
        </p:txBody>
      </p:sp>
      <p:sp>
        <p:nvSpPr>
          <p:cNvPr id="11" name="Pravokutnik 10"/>
          <p:cNvSpPr/>
          <p:nvPr/>
        </p:nvSpPr>
        <p:spPr>
          <a:xfrm>
            <a:off x="3162377" y="5949280"/>
            <a:ext cx="1045414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 3i</a:t>
            </a:r>
            <a:endParaRPr lang="en-US" sz="1200" i="1" dirty="0"/>
          </a:p>
        </p:txBody>
      </p:sp>
      <p:sp>
        <p:nvSpPr>
          <p:cNvPr id="12" name="Rectangle 2"/>
          <p:cNvSpPr txBox="1">
            <a:spLocks noRot="1" noChangeArrowheads="1"/>
          </p:cNvSpPr>
          <p:nvPr/>
        </p:nvSpPr>
        <p:spPr>
          <a:xfrm>
            <a:off x="2339752" y="332656"/>
            <a:ext cx="3816424" cy="57606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T</a:t>
            </a:r>
            <a:r>
              <a:rPr kumimoji="0" lang="hr-HR" b="1" i="1" u="sng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RAGOVI VUČENJA (GROOVE</a:t>
            </a:r>
            <a:r>
              <a:rPr kumimoji="0" lang="hr-HR" b="1" i="1" u="sng" strike="noStrike" kern="1200" cap="none" spc="0" normalizeH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 MARKS)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19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5862" y="133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zervirano mjesto broja slajda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E1CB92-229D-4200-8A0A-DD672AD9271E}" type="slidenum">
              <a:rPr lang="hr-HR" smtClean="0"/>
              <a:pPr/>
              <a:t>2</a:t>
            </a:fld>
            <a:endParaRPr lang="hr-HR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692696"/>
            <a:ext cx="7704907" cy="53276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hr-HR" sz="2400" b="1" i="1" dirty="0" smtClean="0"/>
              <a:t>KLASTITI</a:t>
            </a: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hr-HR" sz="1600" b="1" i="1" dirty="0"/>
              <a:t>r</a:t>
            </a:r>
            <a:r>
              <a:rPr lang="hr-HR" sz="1600" b="1" i="1" dirty="0" smtClean="0"/>
              <a:t>aznolika skupina stijena sastavljenih od zrna (klasta) nastalih iz ranije postojećih stijena (klastična struktura)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0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err="1" smtClean="0"/>
              <a:t>klasti</a:t>
            </a:r>
            <a:r>
              <a:rPr lang="hr-HR" sz="1600" b="1" dirty="0" smtClean="0"/>
              <a:t> se oslobađaju procesima trošenja, zatim bivaju transportirani do mjesta taloženja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/>
              <a:t>sastav </a:t>
            </a:r>
            <a:r>
              <a:rPr lang="hr-HR" sz="1600" b="1" dirty="0" err="1" smtClean="0"/>
              <a:t>klastičnih</a:t>
            </a:r>
            <a:r>
              <a:rPr lang="hr-HR" sz="1600" b="1" dirty="0" smtClean="0"/>
              <a:t> stijena odraz je procesa trošenja, a određen je klimom, geologijom izvornog područja (provenijencija sedimenta), dužinom transporta i </a:t>
            </a:r>
            <a:r>
              <a:rPr lang="hr-HR" sz="1600" b="1" dirty="0" err="1" smtClean="0"/>
              <a:t>dijagenetskim</a:t>
            </a:r>
            <a:r>
              <a:rPr lang="hr-HR" sz="1600" b="1" dirty="0" smtClean="0"/>
              <a:t> procesima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/>
              <a:t>izvorna područja generalno su uzdignuta, planinska područja, ali </a:t>
            </a:r>
            <a:r>
              <a:rPr lang="hr-HR" sz="1600" b="1" dirty="0" err="1" smtClean="0"/>
              <a:t>detritus</a:t>
            </a:r>
            <a:r>
              <a:rPr lang="hr-HR" sz="1600" b="1" dirty="0" smtClean="0"/>
              <a:t> može biti donesen erozijom iz nizina i obalnih područja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/>
              <a:t>važne osobine </a:t>
            </a:r>
            <a:r>
              <a:rPr lang="hr-HR" sz="1600" b="1" dirty="0" err="1" smtClean="0"/>
              <a:t>siliciklastičnih</a:t>
            </a:r>
            <a:r>
              <a:rPr lang="hr-HR" sz="1600" b="1" dirty="0" smtClean="0"/>
              <a:t> sedimenata su njihove sedimentne strukture i teksture koje mogu biti produkt taložnih procesa ili su </a:t>
            </a:r>
            <a:r>
              <a:rPr lang="hr-HR" sz="1600" b="1" dirty="0" err="1" smtClean="0"/>
              <a:t>posttaložnog</a:t>
            </a:r>
            <a:r>
              <a:rPr lang="hr-HR" sz="1600" b="1" dirty="0" smtClean="0"/>
              <a:t> odnosno </a:t>
            </a:r>
            <a:r>
              <a:rPr lang="hr-HR" sz="1600" b="1" dirty="0" err="1" smtClean="0"/>
              <a:t>dijagenetskog</a:t>
            </a:r>
            <a:r>
              <a:rPr lang="hr-HR" sz="1600" b="1" dirty="0" smtClean="0"/>
              <a:t> podrijetla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800" b="1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9493" y="1130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groove2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0243" name="AutoShape 3" descr="groove2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  <p:pic>
        <p:nvPicPr>
          <p:cNvPr id="10244" name="Picture 4" descr="groove"/>
          <p:cNvPicPr>
            <a:picLocks noChangeAspect="1" noChangeArrowheads="1"/>
          </p:cNvPicPr>
          <p:nvPr/>
        </p:nvPicPr>
        <p:blipFill rotWithShape="1">
          <a:blip r:embed="rId4" cstate="print"/>
          <a:srcRect l="8358" t="48645" r="22574" b="4865"/>
          <a:stretch/>
        </p:blipFill>
        <p:spPr bwMode="auto">
          <a:xfrm>
            <a:off x="2530136" y="2096987"/>
            <a:ext cx="4476939" cy="3240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zervirano mjesto sadržaja 7"/>
          <p:cNvSpPr>
            <a:spLocks noGrp="1"/>
          </p:cNvSpPr>
          <p:nvPr>
            <p:ph sz="quarter" idx="2"/>
          </p:nvPr>
        </p:nvSpPr>
        <p:spPr>
          <a:xfrm>
            <a:off x="323850" y="333375"/>
            <a:ext cx="8574088" cy="21859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obično se pojavljuju u skupinama i paralelno su poredani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hr-HR" sz="8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česti su na donjim sl. plohama u turbiditnim slojevima, ali mogu nastati i na poplavnim ravnicama i drugdje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hr-HR" sz="800" b="1" dirty="0" smtClean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korisni su indikator paleostruja 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hr-HR" b="1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hr-HR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51920" y="5445224"/>
            <a:ext cx="15843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Tragovi vučenja. </a:t>
            </a:r>
            <a:endParaRPr lang="en-US" sz="1400" b="1" i="1" dirty="0">
              <a:latin typeface="+mj-lt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6005275" y="5060076"/>
            <a:ext cx="9930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5" name="Strelica lijevo-desno 14"/>
          <p:cNvSpPr/>
          <p:nvPr/>
        </p:nvSpPr>
        <p:spPr>
          <a:xfrm rot="1030995">
            <a:off x="3984693" y="4089354"/>
            <a:ext cx="2547557" cy="178691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14" name="Strelica lijevo-desno 13"/>
          <p:cNvSpPr/>
          <p:nvPr/>
        </p:nvSpPr>
        <p:spPr>
          <a:xfrm rot="20362877">
            <a:off x="3808467" y="4090390"/>
            <a:ext cx="2563882" cy="189387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20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1984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56679"/>
            <a:ext cx="8351837" cy="257232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rezultat međudjelovanja objekata koje nosi vodena struja i površine sedimenta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objekt koji radi tragove najčešće je valutica ili fosil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česti su na donjim sl. plohama turbiditnih slojeva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obzirom na vrstu kontakta razlikujemo: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" b="1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tragovi zadiranja (prod marks)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" b="1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tragovi odskakivanja (bounce marks)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hr-HR" sz="100" b="1" dirty="0" smtClean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tragovi kotrljanja (skip marks)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hr-HR" sz="1600" b="1" dirty="0" smtClean="0"/>
              <a:t>	</a:t>
            </a:r>
            <a:endParaRPr lang="en-US" sz="1600" b="1" dirty="0" smtClean="0"/>
          </a:p>
        </p:txBody>
      </p:sp>
      <p:pic>
        <p:nvPicPr>
          <p:cNvPr id="1229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35696" y="3513851"/>
            <a:ext cx="4446834" cy="2947321"/>
          </a:xfrm>
        </p:spPr>
      </p:pic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6368262" y="5968277"/>
            <a:ext cx="2663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Shematski prikaz postanka </a:t>
            </a:r>
          </a:p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raznih tragova udaranja.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1907704" y="188640"/>
            <a:ext cx="4464496" cy="648072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T</a:t>
            </a:r>
            <a:r>
              <a:rPr kumimoji="0" lang="hr-HR" b="1" i="1" u="sng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RAGOVI UDARANJA (</a:t>
            </a:r>
            <a:r>
              <a:rPr lang="hr-HR" b="1" i="1" u="sng" dirty="0" smtClean="0">
                <a:ea typeface="+mj-ea"/>
                <a:cs typeface="+mj-cs"/>
              </a:rPr>
              <a:t>IMPACT</a:t>
            </a:r>
            <a:r>
              <a:rPr kumimoji="0" lang="hr-HR" b="1" i="1" u="sng" strike="noStrike" kern="1200" cap="none" spc="0" normalizeH="0" noProof="0" dirty="0" smtClean="0">
                <a:ln>
                  <a:noFill/>
                </a:ln>
                <a:uLnTx/>
                <a:uFillTx/>
                <a:ea typeface="+mj-ea"/>
                <a:cs typeface="+mj-cs"/>
              </a:rPr>
              <a:t> MARKS)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21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1156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 l="15854" r="3963"/>
          <a:stretch>
            <a:fillRect/>
          </a:stretch>
        </p:blipFill>
        <p:spPr>
          <a:xfrm>
            <a:off x="1187450" y="620713"/>
            <a:ext cx="3070225" cy="3267075"/>
          </a:xfrm>
          <a:ln w="12700">
            <a:solidFill>
              <a:schemeClr val="tx1"/>
            </a:solidFill>
          </a:ln>
        </p:spPr>
      </p:pic>
      <p:pic>
        <p:nvPicPr>
          <p:cNvPr id="1331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l="15875" r="9526"/>
          <a:stretch>
            <a:fillRect/>
          </a:stretch>
        </p:blipFill>
        <p:spPr>
          <a:xfrm>
            <a:off x="2195513" y="4149725"/>
            <a:ext cx="4189412" cy="2527300"/>
          </a:xfrm>
          <a:ln w="12700">
            <a:solidFill>
              <a:schemeClr val="tx1"/>
            </a:solidFill>
          </a:ln>
        </p:spPr>
      </p:pic>
      <p:pic>
        <p:nvPicPr>
          <p:cNvPr id="13316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 l="5637"/>
          <a:stretch>
            <a:fillRect/>
          </a:stretch>
        </p:blipFill>
        <p:spPr>
          <a:xfrm>
            <a:off x="5148263" y="620713"/>
            <a:ext cx="3124200" cy="3275012"/>
          </a:xfrm>
          <a:ln w="12700">
            <a:solidFill>
              <a:schemeClr val="tx1"/>
            </a:solidFill>
          </a:ln>
        </p:spPr>
      </p:pic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611560" y="260648"/>
            <a:ext cx="174567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tragovi odskakivanja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788024" y="259915"/>
            <a:ext cx="172878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tragovi zadiranja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55576" y="6165304"/>
            <a:ext cx="136815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razni tragovi </a:t>
            </a:r>
            <a:endParaRPr lang="hr-HR" sz="1400" b="1" i="1" dirty="0" smtClean="0">
              <a:latin typeface="Calibri" pitchFamily="34" charset="0"/>
            </a:endParaRPr>
          </a:p>
          <a:p>
            <a:pPr algn="r">
              <a:defRPr/>
            </a:pPr>
            <a:r>
              <a:rPr lang="hr-HR" sz="1400" b="1" i="1" dirty="0" smtClean="0">
                <a:latin typeface="Calibri" pitchFamily="34" charset="0"/>
              </a:rPr>
              <a:t>udaranja</a:t>
            </a:r>
            <a:r>
              <a:rPr lang="hr-HR" sz="1400" b="1" i="1" dirty="0" smtClean="0"/>
              <a:t> </a:t>
            </a:r>
            <a:endParaRPr lang="en-US" sz="1400" b="1" i="1" dirty="0"/>
          </a:p>
        </p:txBody>
      </p:sp>
      <p:sp>
        <p:nvSpPr>
          <p:cNvPr id="11" name="Pravokutnik 10"/>
          <p:cNvSpPr/>
          <p:nvPr/>
        </p:nvSpPr>
        <p:spPr>
          <a:xfrm>
            <a:off x="7218982" y="3573016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2" name="Pravokutnik 11"/>
          <p:cNvSpPr/>
          <p:nvPr/>
        </p:nvSpPr>
        <p:spPr>
          <a:xfrm>
            <a:off x="3228376" y="3573016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13" name="Pravokutnik 12"/>
          <p:cNvSpPr/>
          <p:nvPr/>
        </p:nvSpPr>
        <p:spPr>
          <a:xfrm>
            <a:off x="5327270" y="6379611"/>
            <a:ext cx="9748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i="1" dirty="0"/>
              <a:t>Preuzeto iz 4</a:t>
            </a:r>
            <a:endParaRPr lang="en-US" sz="1200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22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6349" y="162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08050"/>
            <a:ext cx="8289925" cy="18510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režu slojne plohe i lamine u podinskim sedimentima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generalno su ispunjeni krupnijim sedimentom nego njihovi lateralni ekvivalenti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često su putevi za transport vode i sedimenta kroz duži vremenski period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dobri su pokazatelji pravca paleotransporta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600" b="1" dirty="0" smtClean="0"/>
          </a:p>
        </p:txBody>
      </p:sp>
      <p:pic>
        <p:nvPicPr>
          <p:cNvPr id="14340" name="Picture 4" descr="Kanal- Mljet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35696" y="2708920"/>
            <a:ext cx="5346700" cy="2998788"/>
          </a:xfrm>
          <a:ln w="12700">
            <a:solidFill>
              <a:schemeClr val="tx1"/>
            </a:solidFill>
          </a:ln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259632" y="5797611"/>
            <a:ext cx="6480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Erozijski kanali u kvartarnim pijescima ispunjeni vapnenačkim kršjem. Otok Mljet.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31840" y="260648"/>
            <a:ext cx="2376264" cy="431378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E</a:t>
            </a:r>
            <a:r>
              <a:rPr lang="hr-HR" b="1" i="1" u="sng" noProof="0" dirty="0" smtClean="0">
                <a:ea typeface="+mj-ea"/>
                <a:cs typeface="+mj-cs"/>
              </a:rPr>
              <a:t>ROZIJSKI </a:t>
            </a:r>
            <a:r>
              <a:rPr lang="hr-HR" b="1" i="1" u="sng" dirty="0" smtClean="0">
                <a:ea typeface="+mj-ea"/>
                <a:cs typeface="+mj-cs"/>
              </a:rPr>
              <a:t>KANALI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uLnTx/>
              <a:uFillTx/>
              <a:ea typeface="+mj-ea"/>
              <a:cs typeface="+mj-cs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23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4556" y="781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755650" y="692150"/>
            <a:ext cx="7993063" cy="17287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pojavljuju se u gotovo svim okolišima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metarsko - kilometarskih dimenzija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1600" b="1" dirty="0" smtClean="0"/>
              <a:t>najčešći su u fluvijalnim i deltnim okolišima</a:t>
            </a:r>
            <a:endParaRPr lang="en-US" sz="1600" b="1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hr-HR" sz="1600" dirty="0"/>
          </a:p>
        </p:txBody>
      </p:sp>
      <p:graphicFrame>
        <p:nvGraphicFramePr>
          <p:cNvPr id="2050" name="Object 5" descr="channel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8313" y="2636838"/>
          <a:ext cx="412115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CorelDRAW" r:id="rId5" imgW="5678424" imgH="3471672" progId="">
                  <p:embed/>
                </p:oleObj>
              </mc:Choice>
              <mc:Fallback>
                <p:oleObj name="CorelDRAW" r:id="rId5" imgW="5678424" imgH="3471672" progId="">
                  <p:embed/>
                  <p:pic>
                    <p:nvPicPr>
                      <p:cNvPr id="0" name="Picture 18" descr="channel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58" t="3528" r="5457" b="5292"/>
                      <a:stretch>
                        <a:fillRect/>
                      </a:stretch>
                    </p:blipFill>
                    <p:spPr bwMode="auto">
                      <a:xfrm>
                        <a:off x="468313" y="2636838"/>
                        <a:ext cx="4121150" cy="27368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59338" y="2620963"/>
          <a:ext cx="381635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CorelDRAW" r:id="rId7" imgW="4615200" imgH="3098520" progId="">
                  <p:embed/>
                </p:oleObj>
              </mc:Choice>
              <mc:Fallback>
                <p:oleObj name="CorelDRAW" r:id="rId7" imgW="4615200" imgH="3098520" progId="">
                  <p:embed/>
                  <p:pic>
                    <p:nvPicPr>
                      <p:cNvPr id="0" name="Picture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620963"/>
                        <a:ext cx="3816350" cy="27527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915816" y="5517232"/>
            <a:ext cx="3887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Primjeri erozijskih </a:t>
            </a:r>
            <a:r>
              <a:rPr lang="hr-HR" sz="1400" b="1" i="1" dirty="0" smtClean="0">
                <a:latin typeface="Calibri" pitchFamily="34" charset="0"/>
              </a:rPr>
              <a:t>kanala velikih dimenzija. </a:t>
            </a:r>
            <a:endParaRPr lang="en-US" sz="1400" b="1" i="1" dirty="0"/>
          </a:p>
        </p:txBody>
      </p:sp>
      <p:sp>
        <p:nvSpPr>
          <p:cNvPr id="9" name="Pravokutnik 8"/>
          <p:cNvSpPr/>
          <p:nvPr/>
        </p:nvSpPr>
        <p:spPr>
          <a:xfrm>
            <a:off x="3563888" y="5085184"/>
            <a:ext cx="1025525" cy="277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/>
              <a:t>Preuzeto iz 4</a:t>
            </a:r>
            <a:endParaRPr lang="en-US" sz="1200" b="1" i="1" dirty="0"/>
          </a:p>
        </p:txBody>
      </p:sp>
      <p:sp>
        <p:nvSpPr>
          <p:cNvPr id="10" name="Pravokutnik 9"/>
          <p:cNvSpPr/>
          <p:nvPr/>
        </p:nvSpPr>
        <p:spPr>
          <a:xfrm>
            <a:off x="7596336" y="5076203"/>
            <a:ext cx="1025525" cy="2778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/>
              <a:t>Preuzeto iz 4</a:t>
            </a:r>
            <a:endParaRPr lang="en-US" sz="1200" b="1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A42359-A96F-4E28-A04E-2D5CA00E7CB4}" type="slidenum">
              <a:rPr lang="hr-HR" smtClean="0"/>
              <a:pPr>
                <a:defRPr/>
              </a:pPr>
              <a:t>24</a:t>
            </a:fld>
            <a:endParaRPr lang="hr-H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5031" y="1047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7704087" cy="47529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hr-HR" sz="1800" b="1" i="1" u="sng" dirty="0" smtClean="0"/>
              <a:t>STRUKTURE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hr-HR" sz="800" b="1" dirty="0" smtClean="0"/>
          </a:p>
          <a:p>
            <a:pPr lvl="1">
              <a:lnSpc>
                <a:spcPct val="80000"/>
              </a:lnSpc>
              <a:defRPr/>
            </a:pPr>
            <a:r>
              <a:rPr lang="hr-HR" sz="1600" b="1" dirty="0" smtClean="0"/>
              <a:t>fizičke osobine sedimenata koje su uglavnom odraz taložnih procesa, ali mogu biti i posttaložnog odnosno dijagenetskog podrijetla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/>
              <a:t>najznačajnije</a:t>
            </a:r>
          </a:p>
          <a:p>
            <a:pPr eaLnBrk="1" hangingPunct="1">
              <a:lnSpc>
                <a:spcPct val="80000"/>
              </a:lnSpc>
              <a:defRPr/>
            </a:pPr>
            <a:endParaRPr lang="hr-HR" sz="16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veličina zrna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morfologija zrna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građa sedimenta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6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hr-HR" sz="1600" b="1" dirty="0" smtClean="0"/>
              <a:t>njihovim istraživanjem mogu se dobiti informacije o načinu, uvjetima i okolišima postanka sedimenata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b="1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hr-HR" sz="18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hr-HR" sz="1600" b="1" dirty="0" smtClean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3</a:t>
            </a:fld>
            <a:endParaRPr lang="hr-HR"/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71800" y="332656"/>
            <a:ext cx="3312368" cy="648072"/>
          </a:xfr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2400" b="1" dirty="0" smtClean="0">
                <a:solidFill>
                  <a:schemeClr val="bg1"/>
                </a:solidFill>
                <a:latin typeface="+mn-lt"/>
              </a:rPr>
              <a:t>1. STRUKTURA KLASTITA</a:t>
            </a:r>
            <a:endParaRPr lang="en-US" sz="24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6637" y="889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43608" y="567086"/>
            <a:ext cx="4464496" cy="4460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zrna (klasti) +/-</a:t>
            </a:r>
            <a:r>
              <a:rPr kumimoji="0" lang="hr-H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matriks +/-  cement</a:t>
            </a:r>
            <a:r>
              <a:rPr kumimoji="0" lang="hr-H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+/-</a:t>
            </a:r>
            <a:r>
              <a:rPr kumimoji="0" lang="hr-H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pore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3645024"/>
            <a:ext cx="3168352" cy="289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671900" y="5589622"/>
            <a:ext cx="18722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Calibri" pitchFamily="34" charset="0"/>
              </a:rPr>
              <a:t>Primjeri klastične </a:t>
            </a:r>
            <a:endParaRPr lang="hr-HR" sz="1400" b="1" i="1" dirty="0" smtClean="0">
              <a:latin typeface="Calibri" pitchFamily="34" charset="0"/>
            </a:endParaRPr>
          </a:p>
          <a:p>
            <a:pPr>
              <a:defRPr/>
            </a:pPr>
            <a:r>
              <a:rPr lang="hr-HR" sz="1400" b="1" i="1" dirty="0" smtClean="0">
                <a:latin typeface="Calibri" pitchFamily="34" charset="0"/>
              </a:rPr>
              <a:t>strukture-mikroskopski</a:t>
            </a:r>
          </a:p>
          <a:p>
            <a:pPr>
              <a:defRPr/>
            </a:pPr>
            <a:r>
              <a:rPr lang="hr-HR" sz="1400" b="1" i="1" dirty="0" smtClean="0">
                <a:latin typeface="Calibri" pitchFamily="34" charset="0"/>
              </a:rPr>
              <a:t> </a:t>
            </a:r>
            <a:r>
              <a:rPr lang="hr-HR" sz="1400" b="1" i="1" dirty="0">
                <a:latin typeface="Calibri" pitchFamily="34" charset="0"/>
              </a:rPr>
              <a:t>izgled.</a:t>
            </a:r>
          </a:p>
        </p:txBody>
      </p:sp>
      <p:pic>
        <p:nvPicPr>
          <p:cNvPr id="13" name="Picture 4" descr="matriks-c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645024"/>
            <a:ext cx="3072286" cy="28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528" y="2132856"/>
            <a:ext cx="691276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lvl="1" indent="-342900">
              <a:defRPr/>
            </a:pPr>
            <a:endParaRPr lang="hr-HR" sz="1600" b="1" baseline="0" dirty="0" smtClean="0"/>
          </a:p>
          <a:p>
            <a:pPr>
              <a:defRPr/>
            </a:pPr>
            <a:r>
              <a:rPr kumimoji="0" lang="hr-HR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cement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hr-HR" sz="1600" b="1" noProof="0" dirty="0" smtClean="0"/>
              <a:t>kemijski precipitirani autigeni mineral </a:t>
            </a:r>
            <a:r>
              <a:rPr lang="hr-HR" sz="1600" b="1" i="1" noProof="0" dirty="0" smtClean="0"/>
              <a:t>(prim. kalcit, silika, Fe-oksidi)</a:t>
            </a:r>
          </a:p>
          <a:p>
            <a:pPr lvl="1">
              <a:defRPr/>
            </a:pPr>
            <a:endParaRPr lang="hr-HR" sz="800" b="1" noProof="0" dirty="0" smtClean="0"/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kumimoji="0" lang="hr-HR" sz="16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</a:rPr>
              <a:t>cementacijom se smanjuje poroznost i permeabilnost sedimenta</a:t>
            </a: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hr-HR" sz="1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251520" y="188640"/>
            <a:ext cx="2016578" cy="369332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hr-HR" b="1" i="1" u="sng" dirty="0" smtClean="0"/>
              <a:t>klastična struktura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51520" y="1124744"/>
            <a:ext cx="871296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b="1" i="1" dirty="0" smtClean="0"/>
              <a:t>m</a:t>
            </a:r>
            <a:r>
              <a:rPr kumimoji="0" lang="hr-HR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atriks</a:t>
            </a:r>
            <a:endParaRPr kumimoji="0" lang="hr-HR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hr-HR" sz="1600" b="1" dirty="0" smtClean="0"/>
              <a:t>mehanički istaloženi sitni detritus </a:t>
            </a:r>
            <a:r>
              <a:rPr lang="hr-HR" sz="1600" b="1" i="1" dirty="0" smtClean="0"/>
              <a:t>(prim. glina ili prah)</a:t>
            </a:r>
          </a:p>
          <a:p>
            <a:pPr marL="800100" lvl="1" indent="-342900">
              <a:spcBef>
                <a:spcPct val="20000"/>
              </a:spcBef>
              <a:defRPr/>
            </a:pPr>
            <a:endParaRPr lang="hr-HR" sz="400" b="1" dirty="0" smtClean="0"/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hr-H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taložen istovremeno s krupnijim česticama ili naknadno zapunjavajući </a:t>
            </a:r>
            <a:r>
              <a:rPr kumimoji="0" lang="hr-HR" sz="1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porni</a:t>
            </a:r>
            <a:r>
              <a:rPr kumimoji="0" lang="hr-H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prostor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4</a:t>
            </a:fld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6637" y="706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908720"/>
            <a:ext cx="4608760" cy="56886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hr-HR" sz="1600" b="1" dirty="0" smtClean="0"/>
              <a:t>osnovni deskriptivni element svih sedimentnih stijena </a:t>
            </a:r>
          </a:p>
          <a:p>
            <a:pPr eaLnBrk="1" hangingPunct="1">
              <a:lnSpc>
                <a:spcPct val="90000"/>
              </a:lnSpc>
              <a:defRPr/>
            </a:pPr>
            <a:endParaRPr lang="hr-HR" sz="17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r-HR" sz="1600" b="1" dirty="0" smtClean="0"/>
              <a:t>odraz je procesa trošenja i erozije, koji generiraju čestice različitih veličina i prirode transporta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1700" b="1" dirty="0" smtClean="0"/>
          </a:p>
          <a:p>
            <a:pPr>
              <a:lnSpc>
                <a:spcPct val="90000"/>
              </a:lnSpc>
              <a:defRPr/>
            </a:pPr>
            <a:r>
              <a:rPr lang="hr-HR" sz="1900" b="1" dirty="0" smtClean="0"/>
              <a:t>ljestvice veličine čestica</a:t>
            </a:r>
          </a:p>
          <a:p>
            <a:pPr>
              <a:lnSpc>
                <a:spcPct val="90000"/>
              </a:lnSpc>
              <a:buNone/>
              <a:defRPr/>
            </a:pPr>
            <a:endParaRPr lang="hr-HR" sz="8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600" b="1" dirty="0" smtClean="0"/>
              <a:t>geometrijske ljestvice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r-HR" sz="800" b="1" dirty="0" smtClean="0"/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/>
              <a:t>bazirane su na broju 2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smtClean="0"/>
              <a:t>Udden-Wentworthova ljestvica</a:t>
            </a:r>
          </a:p>
          <a:p>
            <a:pPr lvl="2">
              <a:lnSpc>
                <a:spcPct val="90000"/>
              </a:lnSpc>
              <a:defRPr/>
            </a:pPr>
            <a:endParaRPr lang="hr-HR" sz="13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hr-HR" sz="1700" b="1" dirty="0" smtClean="0"/>
              <a:t>logaritamske ljestvice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r-HR" sz="800" b="1" dirty="0" smtClean="0"/>
          </a:p>
          <a:p>
            <a:pPr lvl="2">
              <a:lnSpc>
                <a:spcPct val="80000"/>
              </a:lnSpc>
              <a:defRPr/>
            </a:pPr>
            <a:r>
              <a:rPr lang="hr-HR" sz="1700" b="1" dirty="0" smtClean="0"/>
              <a:t>imaju aritmetičku skalu (1,2,3,4,5) sa </a:t>
            </a:r>
            <a:r>
              <a:rPr lang="hr-HR" sz="1700" b="1" i="1" dirty="0" smtClean="0"/>
              <a:t>phi </a:t>
            </a:r>
            <a:r>
              <a:rPr lang="hr-HR" sz="1700" b="1" dirty="0" smtClean="0"/>
              <a:t>jedinicama</a:t>
            </a:r>
            <a:r>
              <a:rPr lang="hr-HR" sz="1700" b="1" i="1" dirty="0" smtClean="0"/>
              <a:t> (Φ) </a:t>
            </a:r>
            <a:r>
              <a:rPr lang="hr-HR" sz="1700" b="1" dirty="0" smtClean="0"/>
              <a:t> </a:t>
            </a:r>
          </a:p>
          <a:p>
            <a:pPr>
              <a:lnSpc>
                <a:spcPct val="80000"/>
              </a:lnSpc>
              <a:buNone/>
              <a:defRPr/>
            </a:pPr>
            <a:endParaRPr lang="hr-HR" sz="1000" b="1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hr-HR" sz="1700" b="1" dirty="0" smtClean="0"/>
              <a:t>  			Φ=-log</a:t>
            </a:r>
            <a:r>
              <a:rPr lang="hr-HR" sz="1700" b="1" baseline="-25000" dirty="0" smtClean="0"/>
              <a:t>2</a:t>
            </a:r>
            <a:r>
              <a:rPr lang="hr-HR" sz="1700" b="1" dirty="0" smtClean="0"/>
              <a:t>d  	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hr-HR" sz="1700" b="1" dirty="0" smtClean="0"/>
              <a:t>  			d-veličina zrna u mm</a:t>
            </a:r>
          </a:p>
          <a:p>
            <a:pPr lvl="2">
              <a:lnSpc>
                <a:spcPct val="90000"/>
              </a:lnSpc>
              <a:defRPr/>
            </a:pPr>
            <a:r>
              <a:rPr lang="hr-HR" sz="1600" b="1" dirty="0" err="1" smtClean="0"/>
              <a:t>Krumbeinova</a:t>
            </a:r>
            <a:r>
              <a:rPr lang="hr-HR" sz="1600" b="1" dirty="0" smtClean="0"/>
              <a:t> ljestvica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000" b="1" dirty="0" smtClean="0"/>
          </a:p>
        </p:txBody>
      </p:sp>
      <p:pic>
        <p:nvPicPr>
          <p:cNvPr id="6" name="Picture 7" descr="Copy of scan0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1392" y="988213"/>
            <a:ext cx="3596330" cy="5105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92080" y="6093296"/>
            <a:ext cx="32397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1400" b="1" i="1" dirty="0">
                <a:latin typeface="Calibri" pitchFamily="34" charset="0"/>
              </a:rPr>
              <a:t>Ljestvica veličine čestica s </a:t>
            </a:r>
            <a:endParaRPr lang="hr-HR" sz="1400" b="1" i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hr-HR" sz="1400" b="1" i="1" dirty="0" smtClean="0">
                <a:latin typeface="Calibri" pitchFamily="34" charset="0"/>
              </a:rPr>
              <a:t>odgovarajućim </a:t>
            </a:r>
            <a:r>
              <a:rPr lang="hr-HR" sz="1400" b="1" i="1" dirty="0">
                <a:latin typeface="Calibri" pitchFamily="34" charset="0"/>
              </a:rPr>
              <a:t>nazivljem.</a:t>
            </a:r>
            <a:endParaRPr lang="en-US" sz="1400" b="1" i="1" dirty="0">
              <a:latin typeface="Calibri" pitchFamily="34" charset="0"/>
            </a:endParaRP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63F1-EA94-46AB-A405-1F4E1533C790}" type="slidenum">
              <a:rPr lang="hr-HR" smtClean="0"/>
              <a:pPr/>
              <a:t>5</a:t>
            </a:fld>
            <a:endParaRPr lang="hr-HR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88640"/>
            <a:ext cx="2159918" cy="432048"/>
          </a:xfrm>
          <a:solidFill>
            <a:schemeClr val="bg1">
              <a:lumMod val="85000"/>
            </a:schemeClr>
          </a:solidFill>
          <a:ln w="12700">
            <a:noFill/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r-HR" sz="1800" b="1" i="1" dirty="0" smtClean="0">
                <a:latin typeface="+mn-lt"/>
              </a:rPr>
              <a:t>1.1  Veličina zrna</a:t>
            </a:r>
            <a:endParaRPr lang="en-US" sz="1800" b="1" i="1" dirty="0" smtClean="0">
              <a:latin typeface="+mn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4040" y="10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1259632" y="6237312"/>
            <a:ext cx="6696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hr-HR" sz="1400" b="1" i="1" dirty="0">
                <a:latin typeface="Calibri" pitchFamily="34" charset="0"/>
              </a:rPr>
              <a:t>Shema klasifikacije šljunkovito-pjeskovito-muljevitih sedimenata i sedimentnih stijena.</a:t>
            </a:r>
          </a:p>
        </p:txBody>
      </p:sp>
      <p:pic>
        <p:nvPicPr>
          <p:cNvPr id="8195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05937" y="2262494"/>
            <a:ext cx="5388110" cy="3870158"/>
          </a:xfrm>
          <a:ln w="19050">
            <a:solidFill>
              <a:schemeClr val="tx1"/>
            </a:solidFill>
          </a:ln>
        </p:spPr>
      </p:pic>
      <p:sp>
        <p:nvSpPr>
          <p:cNvPr id="4" name="Pravokutnik 3"/>
          <p:cNvSpPr/>
          <p:nvPr/>
        </p:nvSpPr>
        <p:spPr>
          <a:xfrm>
            <a:off x="6147103" y="2348880"/>
            <a:ext cx="993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accent4">
                    <a:lumMod val="50000"/>
                  </a:schemeClr>
                </a:solidFill>
              </a:rPr>
              <a:t>Preuzeto iz 3</a:t>
            </a:r>
            <a:endParaRPr lang="en-US" sz="1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88640"/>
            <a:ext cx="8496944" cy="208823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hr-HR" sz="1800" b="1" i="1" u="sng" dirty="0" smtClean="0"/>
              <a:t>METODE ODREĐIVANJA VELIČINE ZRNA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12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direktno mjerenje (šljunak, konglomerat, </a:t>
            </a:r>
            <a:r>
              <a:rPr lang="hr-HR" sz="1600" b="1" dirty="0" err="1" smtClean="0"/>
              <a:t>breča</a:t>
            </a:r>
            <a:r>
              <a:rPr lang="hr-HR" sz="1600" b="1" dirty="0" smtClean="0"/>
              <a:t>)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sijanje (krupni prah – sitni šljunak)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err="1" smtClean="0"/>
              <a:t>areometriranje</a:t>
            </a:r>
            <a:r>
              <a:rPr lang="hr-HR" sz="1600" b="1" dirty="0" smtClean="0"/>
              <a:t> (pelitni sedimenti)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hr-HR" sz="1600" b="1" dirty="0" smtClean="0"/>
              <a:t>instrumentalne metode (</a:t>
            </a:r>
            <a:r>
              <a:rPr lang="hr-HR" sz="1600" b="1" i="1" dirty="0" err="1" smtClean="0"/>
              <a:t>sedigraf</a:t>
            </a:r>
            <a:r>
              <a:rPr lang="hr-HR" sz="1600" b="1" i="1" dirty="0" smtClean="0"/>
              <a:t>, SEM</a:t>
            </a:r>
            <a:r>
              <a:rPr lang="hr-HR" sz="1600" b="1" dirty="0" smtClean="0"/>
              <a:t>) (pelitni sedimenti)</a:t>
            </a:r>
          </a:p>
          <a:p>
            <a:pPr marL="914400" lvl="2" indent="0" eaLnBrk="1" hangingPunct="1">
              <a:lnSpc>
                <a:spcPct val="80000"/>
              </a:lnSpc>
              <a:buNone/>
              <a:defRPr/>
            </a:pPr>
            <a:endParaRPr lang="en-US" sz="2100" b="1" i="1" dirty="0" smtClean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6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782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60648"/>
            <a:ext cx="8496944" cy="2160240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hr-HR" sz="2300" b="1" i="1" dirty="0" smtClean="0"/>
              <a:t>SORTIRANOST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3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glavni parametar veličine zrna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pokazatelj distribucije veličine čestica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faktori: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100" b="1" dirty="0" smtClean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izvor materijala</a:t>
            </a:r>
            <a:endParaRPr lang="hr-HR" sz="2100" b="1" i="1" dirty="0" smtClean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1000" b="1" dirty="0" smtClean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veličina zrna sedimenta</a:t>
            </a:r>
            <a:endParaRPr lang="hr-HR" sz="2100" b="1" i="1" dirty="0" smtClean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900" b="1" i="1" dirty="0" smtClean="0"/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hr-HR" sz="2100" b="1" dirty="0" smtClean="0"/>
              <a:t>taložni mehanizam</a:t>
            </a:r>
            <a:endParaRPr lang="en-US" sz="2100" b="1" i="1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7841" y="2420888"/>
            <a:ext cx="5146720" cy="382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44549" y="6247184"/>
            <a:ext cx="69847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i="1" dirty="0">
                <a:latin typeface="+mj-lt"/>
              </a:rPr>
              <a:t>Vizualni komparatori za procjenu </a:t>
            </a:r>
            <a:r>
              <a:rPr lang="hr-HR" sz="1400" b="1" i="1" dirty="0" smtClean="0">
                <a:latin typeface="+mj-lt"/>
              </a:rPr>
              <a:t>sortiranosti promatrane </a:t>
            </a:r>
            <a:r>
              <a:rPr lang="hr-HR" sz="1400" b="1" i="1" dirty="0">
                <a:latin typeface="+mj-lt"/>
              </a:rPr>
              <a:t>u mikroskopskom izbrusku. </a:t>
            </a:r>
          </a:p>
        </p:txBody>
      </p:sp>
      <p:sp>
        <p:nvSpPr>
          <p:cNvPr id="8" name="Pravokutnik 7"/>
          <p:cNvSpPr/>
          <p:nvPr/>
        </p:nvSpPr>
        <p:spPr>
          <a:xfrm>
            <a:off x="6308001" y="2450666"/>
            <a:ext cx="993029" cy="276999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/>
              <a:t>Preuzeto iz </a:t>
            </a:r>
            <a:r>
              <a:rPr lang="hr-HR" sz="1200" b="1" i="1" dirty="0" smtClean="0"/>
              <a:t>1</a:t>
            </a:r>
            <a:endParaRPr lang="en-US" sz="1200" b="1" i="1" dirty="0"/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7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782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1002593" y="764704"/>
            <a:ext cx="2170584" cy="12241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hr-HR" sz="1800" b="1" dirty="0" smtClean="0">
                <a:latin typeface="+mj-lt"/>
              </a:rPr>
              <a:t>oblik zrna</a:t>
            </a:r>
          </a:p>
          <a:p>
            <a:pPr>
              <a:buFont typeface="Wingdings" pitchFamily="2" charset="2"/>
              <a:buChar char="§"/>
            </a:pPr>
            <a:r>
              <a:rPr lang="hr-HR" sz="1800" b="1" dirty="0" smtClean="0">
                <a:latin typeface="+mj-lt"/>
              </a:rPr>
              <a:t>sferičnost</a:t>
            </a:r>
          </a:p>
          <a:p>
            <a:pPr>
              <a:buFont typeface="Wingdings" pitchFamily="2" charset="2"/>
              <a:buChar char="§"/>
            </a:pPr>
            <a:r>
              <a:rPr lang="hr-HR" sz="1800" b="1" dirty="0" smtClean="0">
                <a:latin typeface="+mj-lt"/>
              </a:rPr>
              <a:t>zaobljenost</a:t>
            </a:r>
            <a:endParaRPr lang="hr-HR" sz="1800" b="1" dirty="0">
              <a:latin typeface="+mj-lt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59832" y="1988840"/>
            <a:ext cx="1872208" cy="432395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r-HR" sz="1800" b="1" i="1" u="sng" dirty="0" smtClean="0">
                <a:latin typeface="+mn-lt"/>
              </a:rPr>
              <a:t>OBLIK ZRNA</a:t>
            </a:r>
            <a:endParaRPr lang="en-US" sz="1800" b="1" i="1" u="sng" dirty="0" smtClean="0">
              <a:latin typeface="+mn-lt"/>
            </a:endParaRPr>
          </a:p>
        </p:txBody>
      </p:sp>
      <p:sp>
        <p:nvSpPr>
          <p:cNvPr id="7" name="Rezervirano mjesto teksta 2"/>
          <p:cNvSpPr txBox="1">
            <a:spLocks/>
          </p:cNvSpPr>
          <p:nvPr/>
        </p:nvSpPr>
        <p:spPr>
          <a:xfrm>
            <a:off x="192330" y="2651970"/>
            <a:ext cx="4235654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hr-HR" sz="1600" b="1" dirty="0" smtClean="0"/>
              <a:t>p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ribližavanje</a:t>
            </a:r>
            <a:r>
              <a:rPr kumimoji="0" lang="hr-HR" sz="1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oblika nekog zrna manje-više pravilnim geometrijskim tijelima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faktori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primarni oblik minerala u izvornoj stijeni</a:t>
            </a:r>
          </a:p>
          <a:p>
            <a:pPr marL="800100" lvl="1" indent="-342900">
              <a:spcBef>
                <a:spcPct val="20000"/>
              </a:spcBef>
            </a:pPr>
            <a:endParaRPr kumimoji="0" lang="hr-HR" sz="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hr-HR" sz="1600" b="1" dirty="0" smtClean="0"/>
              <a:t>stupanj zaobljavanja i habanja tijekom transporta</a:t>
            </a:r>
          </a:p>
          <a:p>
            <a:pPr marL="800100" lvl="1" indent="-342900">
              <a:spcBef>
                <a:spcPct val="20000"/>
              </a:spcBef>
            </a:pPr>
            <a:endParaRPr lang="hr-HR" sz="800" b="1" dirty="0" smtClean="0"/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dijagenetske promjene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9" name="Picture 9" descr="oblik z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9473" y="2708920"/>
            <a:ext cx="4039089" cy="329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89743" y="6098481"/>
            <a:ext cx="295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1400" b="1" i="1" dirty="0" smtClean="0">
                <a:latin typeface="Calibri" pitchFamily="34" charset="0"/>
              </a:rPr>
              <a:t>Karakteristični </a:t>
            </a:r>
            <a:r>
              <a:rPr lang="hr-HR" sz="1400" b="1" i="1" dirty="0">
                <a:latin typeface="Calibri" pitchFamily="34" charset="0"/>
              </a:rPr>
              <a:t>oblici zrna.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8</a:t>
            </a:fld>
            <a:endParaRPr lang="hr-HR" dirty="0"/>
          </a:p>
        </p:txBody>
      </p:sp>
      <p:sp>
        <p:nvSpPr>
          <p:cNvPr id="11" name="Rectangle 2"/>
          <p:cNvSpPr txBox="1">
            <a:spLocks noRot="1" noChangeArrowheads="1"/>
          </p:cNvSpPr>
          <p:nvPr/>
        </p:nvSpPr>
        <p:spPr>
          <a:xfrm>
            <a:off x="323850" y="188640"/>
            <a:ext cx="352807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r-HR" sz="1800" b="1" i="1" dirty="0" smtClean="0">
                <a:latin typeface="+mn-lt"/>
              </a:rPr>
              <a:t>1.2  </a:t>
            </a:r>
            <a:r>
              <a:rPr lang="hr-HR" sz="1800" b="1" i="1" dirty="0" err="1" smtClean="0">
                <a:latin typeface="+mn-lt"/>
              </a:rPr>
              <a:t>Morfometrijske</a:t>
            </a:r>
            <a:r>
              <a:rPr lang="hr-HR" sz="1800" b="1" i="1" dirty="0" smtClean="0">
                <a:latin typeface="+mn-lt"/>
              </a:rPr>
              <a:t> značajke zrna</a:t>
            </a:r>
            <a:endParaRPr lang="en-US" sz="1800" b="1" i="1" dirty="0" smtClean="0">
              <a:latin typeface="+mn-lt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4880" y="156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8291512" cy="6476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hr-HR" sz="1600" b="1" dirty="0" smtClean="0"/>
              <a:t>približavanje oblika zrna obliku kugle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r-HR" sz="800" b="1" dirty="0" smtClean="0"/>
          </a:p>
        </p:txBody>
      </p:sp>
      <p:sp>
        <p:nvSpPr>
          <p:cNvPr id="10" name="Pravokutnik 9"/>
          <p:cNvSpPr/>
          <p:nvPr/>
        </p:nvSpPr>
        <p:spPr>
          <a:xfrm>
            <a:off x="2195513" y="3933825"/>
            <a:ext cx="10255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r-HR" sz="1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Preuzeto iz 3</a:t>
            </a:r>
            <a:endParaRPr lang="en-US" sz="1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75124" y="188640"/>
            <a:ext cx="1944216" cy="504055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r-HR" sz="1800" b="1" i="1" u="sng" dirty="0" smtClean="0">
                <a:latin typeface="+mn-lt"/>
              </a:rPr>
              <a:t>SFERIČNOST ZRNA</a:t>
            </a:r>
            <a:endParaRPr lang="en-US" sz="1800" b="1" i="1" u="sng" dirty="0" smtClean="0">
              <a:latin typeface="+mn-lt"/>
            </a:endParaRPr>
          </a:p>
        </p:txBody>
      </p:sp>
      <p:sp>
        <p:nvSpPr>
          <p:cNvPr id="13" name="Rectangle 2"/>
          <p:cNvSpPr txBox="1">
            <a:spLocks noRot="1" noChangeArrowheads="1"/>
          </p:cNvSpPr>
          <p:nvPr/>
        </p:nvSpPr>
        <p:spPr>
          <a:xfrm>
            <a:off x="3151088" y="1556792"/>
            <a:ext cx="2592288" cy="4320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u="sng" dirty="0" smtClean="0">
                <a:ea typeface="+mj-ea"/>
                <a:cs typeface="+mj-cs"/>
              </a:rPr>
              <a:t>ZAOBLJENOST</a:t>
            </a:r>
            <a:r>
              <a:rPr kumimoji="0" lang="hr-HR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ZRNA</a:t>
            </a:r>
            <a:endParaRPr kumimoji="0" lang="en-US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294700" y="2060848"/>
            <a:ext cx="87417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hr-HR" sz="1600" b="1" dirty="0" smtClean="0"/>
              <a:t>      odnos između uglova i bridova zrna prema polumjeru najvećeg mogućeg u zrno upisanog</a:t>
            </a:r>
          </a:p>
          <a:p>
            <a:pPr>
              <a:defRPr/>
            </a:pPr>
            <a:r>
              <a:rPr lang="hr-HR" sz="1600" b="1" dirty="0" smtClean="0"/>
              <a:t>        kruga</a:t>
            </a:r>
          </a:p>
          <a:p>
            <a:pPr>
              <a:defRPr/>
            </a:pPr>
            <a:endParaRPr lang="hr-HR" sz="1600" b="1" dirty="0" smtClean="0"/>
          </a:p>
          <a:p>
            <a:pPr>
              <a:buFont typeface="Wingdings" pitchFamily="2" charset="2"/>
              <a:buChar char="§"/>
              <a:defRPr/>
            </a:pPr>
            <a:r>
              <a:rPr lang="hr-HR" sz="1600" b="1" dirty="0" smtClean="0"/>
              <a:t>     proporcionalna je dužini i intenzitetu transporta, veličini zrna i njegovoj gustoći, a obrnuto</a:t>
            </a:r>
          </a:p>
          <a:p>
            <a:pPr>
              <a:defRPr/>
            </a:pPr>
            <a:r>
              <a:rPr lang="hr-HR" sz="1600" b="1" dirty="0" smtClean="0"/>
              <a:t>       proporcionalna s tvrdoćom zrna</a:t>
            </a:r>
          </a:p>
        </p:txBody>
      </p:sp>
      <p:pic>
        <p:nvPicPr>
          <p:cNvPr id="15" name="Picture 4" descr="sferičnost i zaobljen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5860" y="3501008"/>
            <a:ext cx="6292949" cy="252028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924896" y="6073551"/>
            <a:ext cx="4694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 b="1" i="1" dirty="0">
                <a:latin typeface="Calibri" pitchFamily="34" charset="0"/>
              </a:rPr>
              <a:t>Kategorije zaobljenosti za niskosferična i visokosferična zrna.</a:t>
            </a:r>
          </a:p>
        </p:txBody>
      </p:sp>
      <p:sp>
        <p:nvSpPr>
          <p:cNvPr id="2" name="Rezervirano mjesto broja slajd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47DF1-400F-4592-82D1-D776981D8E8C}" type="slidenum">
              <a:rPr lang="hr-HR" smtClean="0"/>
              <a:pPr>
                <a:defRPr/>
              </a:pPr>
              <a:t>9</a:t>
            </a:fld>
            <a:endParaRPr lang="hr-HR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723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1858</TotalTime>
  <Words>1240</Words>
  <Application>Microsoft Office PowerPoint</Application>
  <PresentationFormat>On-screen Show (4:3)</PresentationFormat>
  <Paragraphs>365</Paragraphs>
  <Slides>24</Slides>
  <Notes>1</Notes>
  <HiddenSlides>0</HiddenSlides>
  <MMClips>24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Garamond</vt:lpstr>
      <vt:lpstr>Wingdings</vt:lpstr>
      <vt:lpstr>Office tema</vt:lpstr>
      <vt:lpstr>CorelDRAW</vt:lpstr>
      <vt:lpstr>PowerPoint Presentation</vt:lpstr>
      <vt:lpstr>PowerPoint Presentation</vt:lpstr>
      <vt:lpstr>1. STRUKTURA KLASTITA</vt:lpstr>
      <vt:lpstr>PowerPoint Presentation</vt:lpstr>
      <vt:lpstr>1.1  Veličina zrna</vt:lpstr>
      <vt:lpstr>PowerPoint Presentation</vt:lpstr>
      <vt:lpstr>PowerPoint Presentation</vt:lpstr>
      <vt:lpstr>OBLIK ZRNA</vt:lpstr>
      <vt:lpstr>SFERIČNOST ZRNA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kovacic</dc:creator>
  <cp:lastModifiedBy>marijan</cp:lastModifiedBy>
  <cp:revision>179</cp:revision>
  <dcterms:created xsi:type="dcterms:W3CDTF">2011-09-29T13:07:26Z</dcterms:created>
  <dcterms:modified xsi:type="dcterms:W3CDTF">2020-11-19T14:42:23Z</dcterms:modified>
</cp:coreProperties>
</file>