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20" r:id="rId2"/>
    <p:sldId id="359" r:id="rId3"/>
    <p:sldId id="363" r:id="rId4"/>
    <p:sldId id="321" r:id="rId5"/>
    <p:sldId id="322" r:id="rId6"/>
    <p:sldId id="323" r:id="rId7"/>
    <p:sldId id="324" r:id="rId8"/>
    <p:sldId id="36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8" r:id="rId21"/>
    <p:sldId id="339" r:id="rId22"/>
    <p:sldId id="340" r:id="rId23"/>
    <p:sldId id="341" r:id="rId24"/>
    <p:sldId id="366" r:id="rId25"/>
    <p:sldId id="367" r:id="rId26"/>
    <p:sldId id="368" r:id="rId27"/>
    <p:sldId id="345" r:id="rId28"/>
    <p:sldId id="346" r:id="rId29"/>
    <p:sldId id="369" r:id="rId30"/>
    <p:sldId id="370" r:id="rId31"/>
    <p:sldId id="347" r:id="rId32"/>
    <p:sldId id="348" r:id="rId33"/>
    <p:sldId id="349" r:id="rId34"/>
    <p:sldId id="351" r:id="rId35"/>
    <p:sldId id="353" r:id="rId3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 varScale="1">
        <p:scale>
          <a:sx n="84" d="100"/>
          <a:sy n="84" d="100"/>
        </p:scale>
        <p:origin x="143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0361E-2B1C-44F4-BD58-9A61C587B078}" type="datetimeFigureOut">
              <a:rPr lang="hr-HR" smtClean="0"/>
              <a:pPr/>
              <a:t>19.11.2020.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A5306-AA04-4E8B-9AD7-A47ADEA3529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371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5306-AA04-4E8B-9AD7-A47ADEA3529F}" type="slidenum">
              <a:rPr lang="hr-HR" smtClean="0"/>
              <a:pPr/>
              <a:t>14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0C78-15A5-4E03-B307-FB7503018F5F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B34C-8496-49D6-9854-67260A0A675E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CD7-E984-4D79-961D-2F6CB8AD311E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479AD-6955-41AA-BDCD-CFE605358892}" type="datetime1">
              <a:rPr lang="hr-HR" smtClean="0"/>
              <a:t>19.11.2020.</a:t>
            </a:fld>
            <a:endParaRPr lang="hr-H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47DF1-400F-4592-82D1-D776981D8E8C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slov, tekst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2F485-C440-4AB0-BE31-B53E4AFF3AFD}" type="datetime1">
              <a:rPr lang="hr-HR" smtClean="0"/>
              <a:t>19.11.2020.</a:t>
            </a:fld>
            <a:endParaRPr lang="hr-H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42359-A96F-4E28-A04E-2D5CA00E7CB4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slov i četiri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0D1C3-DB27-4F42-83CC-19F1E7576EF6}" type="datetime1">
              <a:rPr lang="hr-HR" smtClean="0"/>
              <a:t>19.11.2020.</a:t>
            </a:fld>
            <a:endParaRPr lang="hr-H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1B139-A058-4E58-8C00-81E196AB9E00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slov, sadržaj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47E7A-A471-4DEB-B00E-57CE4D00B3EF}" type="datetime1">
              <a:rPr lang="hr-HR" smtClean="0"/>
              <a:t>19.11.2020.</a:t>
            </a:fld>
            <a:endParaRPr lang="hr-H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504AF-6344-48E5-BFF0-263E8EFDD79E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slov i sadržaj iznad tek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1F12B-8630-4A4A-9997-F802E798BC35}" type="datetime1">
              <a:rPr lang="hr-HR" smtClean="0"/>
              <a:t>19.11.2020.</a:t>
            </a:fld>
            <a:endParaRPr lang="hr-H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CEC39-79FE-489E-80DD-296D50CBCA49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5BA6-FF81-4E05-BEB4-12B06D981C69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14978-A43F-4654-9566-CFEE499B73D9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090E-4CA0-4675-BEDB-FEDBFFD9291B}" type="datetime1">
              <a:rPr lang="hr-HR" smtClean="0"/>
              <a:t>19.11.2020.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BC1B-EBF9-49D3-AEE6-5FAB822C3DE0}" type="datetime1">
              <a:rPr lang="hr-HR" smtClean="0"/>
              <a:t>19.11.2020.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F428-1308-4ECC-9AC7-51863B6257FF}" type="datetime1">
              <a:rPr lang="hr-HR" smtClean="0"/>
              <a:t>19.11.2020.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DE040-A5C3-40C9-8C54-F9578AE98D7D}" type="datetime1">
              <a:rPr lang="hr-HR" smtClean="0"/>
              <a:t>19.11.2020.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502C-F2C4-4F92-AF09-49EAEEA3FDD5}" type="datetime1">
              <a:rPr lang="hr-HR" smtClean="0"/>
              <a:t>19.11.2020.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9CFFD-1301-49D3-AE14-09B400FF121A}" type="datetime1">
              <a:rPr lang="hr-HR" smtClean="0"/>
              <a:t>19.11.2020.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8992A-E176-4F5F-97E1-505CD522572D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46.wmf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41438"/>
            <a:ext cx="8208962" cy="44640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hr-HR" sz="1800" b="1" dirty="0" smtClean="0">
                <a:latin typeface="Garamond" pitchFamily="18" charset="0"/>
              </a:rPr>
              <a:t>nastaju taloženjem materijala iz taložnog fluida (voda, vjetar)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latin typeface="Garamond" pitchFamily="18" charset="0"/>
              </a:rPr>
              <a:t>ovise o karakteristikama toka taložnog fluida i uvjeta taloženja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800" b="1" dirty="0" smtClean="0">
                <a:latin typeface="Garamond" pitchFamily="18" charset="0"/>
              </a:rPr>
              <a:t>vrste</a:t>
            </a: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slojevitost i laminacija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strujni riplovi, dine i kosa slojevitost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flazer slojevitost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lećasta slojevitost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antidine i slojevitost nastala antidinama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valni riplovi i kosa slojevitost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eolski riplovi, dine i eolska kosa slojevitost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gradacijska slojevitost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masivna slojevitost</a:t>
            </a:r>
            <a:endParaRPr lang="hr-HR" sz="1600" dirty="0" smtClean="0">
              <a:latin typeface="Garamond" pitchFamily="18" charset="0"/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411760" y="332656"/>
            <a:ext cx="4464496" cy="43137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Garamond" pitchFamily="18" charset="0"/>
                <a:ea typeface="+mj-ea"/>
                <a:cs typeface="+mj-cs"/>
              </a:rPr>
              <a:t>4.3  </a:t>
            </a:r>
            <a:r>
              <a:rPr lang="hr-HR" b="1" dirty="0" smtClean="0">
                <a:latin typeface="Garamond" pitchFamily="18" charset="0"/>
                <a:ea typeface="+mj-ea"/>
                <a:cs typeface="+mj-cs"/>
              </a:rPr>
              <a:t>TALOŽNE</a:t>
            </a:r>
            <a:r>
              <a:rPr kumimoji="0" lang="hr-HR" b="1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Garamond" pitchFamily="18" charset="0"/>
                <a:ea typeface="+mj-ea"/>
                <a:cs typeface="+mj-cs"/>
              </a:rPr>
              <a:t> TEKSTURE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1</a:t>
            </a:fld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9437" y="27667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91880" y="116632"/>
            <a:ext cx="2098427" cy="417512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hr-HR" sz="2000" b="1" i="1" dirty="0" smtClean="0">
                <a:latin typeface="Garamond" pitchFamily="18" charset="0"/>
              </a:rPr>
              <a:t>strujni riplovi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428624"/>
            <a:ext cx="5724525" cy="6096719"/>
          </a:xfrm>
          <a:ln>
            <a:noFill/>
          </a:ln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hr-HR" sz="9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slojne forme manjih dimenzija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     valna duljina manja od nekoliko desetaka cm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800" b="1" dirty="0" smtClean="0">
                <a:latin typeface="Garamond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     visina nekoliko cm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asimetričan oblik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	zaklona (</a:t>
            </a:r>
            <a:r>
              <a:rPr lang="hr-HR" sz="1600" b="1" i="1" dirty="0" smtClean="0">
                <a:latin typeface="Garamond" pitchFamily="18" charset="0"/>
              </a:rPr>
              <a:t>nizvodna, zavjetrinska</a:t>
            </a:r>
            <a:r>
              <a:rPr lang="hr-HR" sz="1600" b="1" dirty="0" smtClean="0">
                <a:latin typeface="Garamond" pitchFamily="18" charset="0"/>
              </a:rPr>
              <a:t>) strana            strmija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	priklona (</a:t>
            </a:r>
            <a:r>
              <a:rPr lang="hr-HR" sz="1600" b="1" i="1" dirty="0" smtClean="0">
                <a:latin typeface="Garamond" pitchFamily="18" charset="0"/>
              </a:rPr>
              <a:t>uzvodna, udarna</a:t>
            </a:r>
            <a:r>
              <a:rPr lang="hr-HR" sz="1600" b="1" dirty="0" smtClean="0">
                <a:latin typeface="Garamond" pitchFamily="18" charset="0"/>
              </a:rPr>
              <a:t>) strana            blaža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i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indeks ripla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                        8 &lt; Ir &lt; 20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migracija riplova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 	           erozija udarne strane ripla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   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        prijenos materijala do kreste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       avalanširanje materijala niz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       zavjetrinsku stranu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        kosa laminacija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800" b="1" dirty="0" smtClean="0"/>
          </a:p>
        </p:txBody>
      </p:sp>
      <p:pic>
        <p:nvPicPr>
          <p:cNvPr id="23557" name="Picture 10" descr="scan00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67175" y="3357563"/>
            <a:ext cx="4770438" cy="2713037"/>
          </a:xfrm>
          <a:noFill/>
          <a:ln w="19050">
            <a:solidFill>
              <a:schemeClr val="tx1"/>
            </a:solidFill>
          </a:ln>
        </p:spPr>
      </p:pic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4572000" y="6165850"/>
            <a:ext cx="4103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Strujni riplovi; terminologija i način formiranja. </a:t>
            </a:r>
            <a:endParaRPr lang="hr-HR" sz="1400" b="1" i="1" dirty="0">
              <a:latin typeface="+mj-lt"/>
            </a:endParaRPr>
          </a:p>
        </p:txBody>
      </p:sp>
      <p:cxnSp>
        <p:nvCxnSpPr>
          <p:cNvPr id="7" name="Ravni poveznik sa strelicom 6"/>
          <p:cNvCxnSpPr/>
          <p:nvPr/>
        </p:nvCxnSpPr>
        <p:spPr>
          <a:xfrm>
            <a:off x="683568" y="1196752"/>
            <a:ext cx="358775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/>
          <p:cNvCxnSpPr/>
          <p:nvPr/>
        </p:nvCxnSpPr>
        <p:spPr>
          <a:xfrm>
            <a:off x="683568" y="1628800"/>
            <a:ext cx="358775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>
            <a:off x="4644008" y="2564904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/>
          <p:cNvCxnSpPr/>
          <p:nvPr/>
        </p:nvCxnSpPr>
        <p:spPr>
          <a:xfrm>
            <a:off x="4211960" y="2924944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sa strelicom 11"/>
          <p:cNvCxnSpPr/>
          <p:nvPr/>
        </p:nvCxnSpPr>
        <p:spPr>
          <a:xfrm>
            <a:off x="611560" y="4437112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/>
          <p:cNvCxnSpPr/>
          <p:nvPr/>
        </p:nvCxnSpPr>
        <p:spPr>
          <a:xfrm>
            <a:off x="611560" y="4941168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/>
          <p:cNvCxnSpPr/>
          <p:nvPr/>
        </p:nvCxnSpPr>
        <p:spPr>
          <a:xfrm>
            <a:off x="611560" y="5445224"/>
            <a:ext cx="36036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sa strelicom 14"/>
          <p:cNvCxnSpPr/>
          <p:nvPr/>
        </p:nvCxnSpPr>
        <p:spPr>
          <a:xfrm>
            <a:off x="539552" y="6165304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avokutnik 15"/>
          <p:cNvSpPr/>
          <p:nvPr/>
        </p:nvSpPr>
        <p:spPr>
          <a:xfrm>
            <a:off x="7812360" y="3429000"/>
            <a:ext cx="1023937" cy="277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accent4">
                    <a:lumMod val="50000"/>
                  </a:schemeClr>
                </a:solidFill>
              </a:rPr>
              <a:t>Preuzeto iz 1</a:t>
            </a:r>
            <a:endParaRPr lang="en-US" sz="1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10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2615" y="983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12776"/>
            <a:ext cx="4321175" cy="4381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defRPr/>
            </a:pPr>
            <a:r>
              <a:rPr lang="hr-HR" sz="1700" b="1" dirty="0" smtClean="0">
                <a:latin typeface="Garamond" pitchFamily="18" charset="0"/>
              </a:rPr>
              <a:t>slojne forme većih dimenzija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900" b="1" dirty="0" smtClean="0"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700" b="1" dirty="0" smtClean="0">
                <a:latin typeface="Garamond" pitchFamily="18" charset="0"/>
              </a:rPr>
              <a:t>		valna duljina metar ili više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900" b="1" dirty="0" smtClean="0"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700" b="1" dirty="0" smtClean="0">
                <a:latin typeface="Garamond" pitchFamily="18" charset="0"/>
              </a:rPr>
              <a:t>		visina nekoliko desetaka cm i više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700" b="1" dirty="0" smtClean="0"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700" b="1" dirty="0" smtClean="0">
                <a:latin typeface="Garamond" pitchFamily="18" charset="0"/>
              </a:rPr>
              <a:t>sličnog presjeka i indeksa kao i riplovi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700" b="1" dirty="0" smtClean="0">
              <a:latin typeface="Garamond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1700" b="1" i="1" dirty="0" smtClean="0">
                <a:latin typeface="Garamond" pitchFamily="18" charset="0"/>
              </a:rPr>
              <a:t>vrste riplova i dina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700" b="1" i="1" dirty="0" smtClean="0"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700" b="1" dirty="0" smtClean="0">
                <a:latin typeface="Garamond" pitchFamily="18" charset="0"/>
              </a:rPr>
              <a:t>dvodimenzionalni</a:t>
            </a:r>
          </a:p>
          <a:p>
            <a:pPr lvl="1" eaLnBrk="1" hangingPunct="1">
              <a:defRPr/>
            </a:pPr>
            <a:r>
              <a:rPr lang="hr-HR" sz="1700" b="1" dirty="0" smtClean="0">
                <a:latin typeface="Garamond" pitchFamily="18" charset="0"/>
              </a:rPr>
              <a:t> ravne kreste</a:t>
            </a:r>
          </a:p>
          <a:p>
            <a:pPr lvl="1" eaLnBrk="1" hangingPunct="1">
              <a:defRPr/>
            </a:pPr>
            <a:endParaRPr lang="hr-HR" sz="1700" b="1" dirty="0" smtClean="0"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700" b="1" dirty="0" smtClean="0">
                <a:latin typeface="Garamond" pitchFamily="18" charset="0"/>
              </a:rPr>
              <a:t>trodimenzionalni </a:t>
            </a:r>
          </a:p>
          <a:p>
            <a:pPr lvl="1" eaLnBrk="1" hangingPunct="1">
              <a:defRPr/>
            </a:pPr>
            <a:r>
              <a:rPr lang="hr-HR" sz="1700" b="1" dirty="0" smtClean="0">
                <a:latin typeface="Garamond" pitchFamily="18" charset="0"/>
              </a:rPr>
              <a:t>sinusoidalne, mjesečaste,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700" b="1" dirty="0" smtClean="0">
                <a:latin typeface="Garamond" pitchFamily="18" charset="0"/>
              </a:rPr>
              <a:t>	jezičaste kreste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2200" b="1" i="1" u="sng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hr-HR" sz="2800" b="1" i="1" u="sng" dirty="0" smtClean="0"/>
          </a:p>
        </p:txBody>
      </p:sp>
      <p:pic>
        <p:nvPicPr>
          <p:cNvPr id="2458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3800" y="1989138"/>
            <a:ext cx="3230563" cy="4157662"/>
          </a:xfrm>
        </p:spPr>
      </p:pic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4859338" y="6165850"/>
            <a:ext cx="38171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Terminologija za opisivanja oblika kreste </a:t>
            </a:r>
            <a:r>
              <a:rPr lang="hr-HR" sz="1400" b="1" i="1" dirty="0" err="1" smtClean="0">
                <a:latin typeface="Calibri" pitchFamily="34" charset="0"/>
              </a:rPr>
              <a:t>riplova</a:t>
            </a:r>
            <a:r>
              <a:rPr lang="hr-HR" sz="1400" b="1" i="1" dirty="0" smtClean="0">
                <a:latin typeface="Calibri" pitchFamily="34" charset="0"/>
              </a:rPr>
              <a:t> i </a:t>
            </a:r>
            <a:r>
              <a:rPr lang="hr-HR" sz="1400" b="1" i="1" dirty="0">
                <a:latin typeface="Calibri" pitchFamily="34" charset="0"/>
              </a:rPr>
              <a:t>dina formiranih jednosmjernim tokom. </a:t>
            </a:r>
          </a:p>
        </p:txBody>
      </p:sp>
      <p:cxnSp>
        <p:nvCxnSpPr>
          <p:cNvPr id="5" name="Ravni poveznik sa strelicom 4"/>
          <p:cNvCxnSpPr/>
          <p:nvPr/>
        </p:nvCxnSpPr>
        <p:spPr>
          <a:xfrm>
            <a:off x="827584" y="2636912"/>
            <a:ext cx="360362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>
            <a:off x="827584" y="2204864"/>
            <a:ext cx="3603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avokutnik 8"/>
          <p:cNvSpPr/>
          <p:nvPr/>
        </p:nvSpPr>
        <p:spPr>
          <a:xfrm>
            <a:off x="5076056" y="5805264"/>
            <a:ext cx="1023937" cy="2778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accent4">
                    <a:lumMod val="50000"/>
                  </a:schemeClr>
                </a:solidFill>
              </a:rPr>
              <a:t>Preuzeto iz 1</a:t>
            </a:r>
            <a:endParaRPr lang="en-US" sz="1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83768" y="260648"/>
            <a:ext cx="4464496" cy="576064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sz="2200" b="1" i="1" dirty="0" smtClean="0">
                <a:latin typeface="Garamond" pitchFamily="18" charset="0"/>
              </a:rPr>
              <a:t>podvodne dine</a:t>
            </a:r>
            <a:r>
              <a:rPr lang="hr-HR" sz="2000" b="1" i="1" dirty="0" smtClean="0">
                <a:latin typeface="Garamond" pitchFamily="18" charset="0"/>
              </a:rPr>
              <a:t/>
            </a:r>
            <a:br>
              <a:rPr lang="hr-HR" sz="2000" b="1" i="1" dirty="0" smtClean="0">
                <a:latin typeface="Garamond" pitchFamily="18" charset="0"/>
              </a:rPr>
            </a:br>
            <a:r>
              <a:rPr lang="hr-HR" sz="2000" b="1" i="1" dirty="0" smtClean="0">
                <a:latin typeface="Garamond" pitchFamily="18" charset="0"/>
              </a:rPr>
              <a:t>(megariplovi, pješčani valovi i prudovi)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11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6131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55875" y="260350"/>
            <a:ext cx="4248150" cy="2890838"/>
          </a:xfrm>
          <a:ln w="19050">
            <a:solidFill>
              <a:schemeClr val="tx1"/>
            </a:solidFill>
          </a:ln>
        </p:spPr>
      </p:pic>
      <p:pic>
        <p:nvPicPr>
          <p:cNvPr id="25603" name="Picture 4" descr="Copy of simetrični i asimetrični riplovi (Ct-63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 t="10271" b="2054"/>
          <a:stretch>
            <a:fillRect/>
          </a:stretch>
        </p:blipFill>
        <p:spPr>
          <a:xfrm>
            <a:off x="250825" y="3429000"/>
            <a:ext cx="3673475" cy="2749550"/>
          </a:xfrm>
          <a:ln w="19050">
            <a:solidFill>
              <a:schemeClr val="tx1"/>
            </a:solidFill>
          </a:ln>
        </p:spPr>
      </p:pic>
      <p:pic>
        <p:nvPicPr>
          <p:cNvPr id="25604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3429000"/>
            <a:ext cx="3835400" cy="2735263"/>
          </a:xfrm>
          <a:ln w="19050">
            <a:solidFill>
              <a:schemeClr val="tx1"/>
            </a:solidFill>
          </a:ln>
        </p:spPr>
      </p:pic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4356100" y="5780088"/>
            <a:ext cx="42481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hr-HR" sz="1400" b="1" i="1" dirty="0">
              <a:latin typeface="Calibri" pitchFamily="34" charset="0"/>
            </a:endParaRP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	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	trodimenzionalni jezičasti riplovi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 </a:t>
            </a:r>
            <a:endParaRPr lang="hr-HR" sz="1400" b="1" i="1" dirty="0">
              <a:latin typeface="+mn-lt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55650" y="2420938"/>
            <a:ext cx="18002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dvodimenzionalni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riplovi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	</a:t>
            </a:r>
            <a:endParaRPr lang="hr-HR" sz="1400" b="1" i="1" dirty="0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1188" y="6273800"/>
            <a:ext cx="3311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trodimenzionalni sinusoidalni riplovi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	</a:t>
            </a:r>
            <a:endParaRPr lang="hr-HR" sz="1400" b="1" i="1" dirty="0">
              <a:latin typeface="+mn-lt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5749053" y="2852738"/>
            <a:ext cx="97488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25000"/>
                  </a:schemeClr>
                </a:solidFill>
              </a:rPr>
              <a:t>Preuzeto iz 4</a:t>
            </a:r>
            <a:endParaRPr lang="en-US" sz="1200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2868335" y="5877272"/>
            <a:ext cx="97488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tx1">
                    <a:lumMod val="85000"/>
                  </a:schemeClr>
                </a:solidFill>
              </a:rPr>
              <a:t>Preuzeto iz 4</a:t>
            </a:r>
            <a:endParaRPr lang="en-US" sz="1200" i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7404815" y="5876925"/>
            <a:ext cx="97488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4</a:t>
            </a:r>
            <a:endParaRPr lang="en-US" sz="1200" i="1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41B139-A058-4E58-8C00-81E196AB9E00}" type="slidenum">
              <a:rPr lang="hr-HR" smtClean="0"/>
              <a:pPr>
                <a:defRPr/>
              </a:pPr>
              <a:t>12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3338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692695"/>
            <a:ext cx="8929687" cy="524296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hr-HR" sz="1200" b="1" dirty="0" smtClean="0"/>
          </a:p>
          <a:p>
            <a:pPr eaLnBrk="1" hangingPunct="1">
              <a:defRPr/>
            </a:pPr>
            <a:r>
              <a:rPr lang="hr-HR" sz="1800" b="1" i="1" dirty="0" smtClean="0">
                <a:latin typeface="Garamond" pitchFamily="18" charset="0"/>
              </a:rPr>
              <a:t>u pijescima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postanak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		nizvodna migracija dina i riplova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2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vrste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2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planarna kosa slojevitost (laminacija)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3" eaLnBrk="1" hangingPunct="1"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	migracija dvodimenzionalnih dina (riplova</a:t>
            </a:r>
            <a:r>
              <a:rPr lang="hr-HR" sz="1600" b="1" dirty="0" smtClean="0"/>
              <a:t>)</a:t>
            </a:r>
            <a:endParaRPr lang="hr-HR" sz="1600" dirty="0" smtClean="0"/>
          </a:p>
        </p:txBody>
      </p:sp>
      <p:pic>
        <p:nvPicPr>
          <p:cNvPr id="26628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850" y="3860800"/>
            <a:ext cx="4425950" cy="2330450"/>
          </a:xfrm>
          <a:ln w="19050">
            <a:solidFill>
              <a:schemeClr val="tx1"/>
            </a:solidFill>
          </a:ln>
        </p:spPr>
      </p:pic>
      <p:pic>
        <p:nvPicPr>
          <p:cNvPr id="26629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932040" y="3861048"/>
            <a:ext cx="4033837" cy="2301875"/>
          </a:xfrm>
          <a:ln w="19050">
            <a:solidFill>
              <a:schemeClr val="tx1"/>
            </a:solidFill>
          </a:ln>
        </p:spPr>
      </p:pic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900113" y="6308725"/>
            <a:ext cx="7715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Planarna kosa slojevitost nastala migracijom dvodimenzionalnih dina (s ravnom krestom). </a:t>
            </a:r>
          </a:p>
        </p:txBody>
      </p:sp>
      <p:cxnSp>
        <p:nvCxnSpPr>
          <p:cNvPr id="7" name="Ravni poveznik sa strelicom 6"/>
          <p:cNvCxnSpPr/>
          <p:nvPr/>
        </p:nvCxnSpPr>
        <p:spPr>
          <a:xfrm>
            <a:off x="1547664" y="1844824"/>
            <a:ext cx="503237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/>
          <p:cNvCxnSpPr/>
          <p:nvPr/>
        </p:nvCxnSpPr>
        <p:spPr>
          <a:xfrm>
            <a:off x="1547664" y="3140968"/>
            <a:ext cx="503237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avokutnik 9"/>
          <p:cNvSpPr/>
          <p:nvPr/>
        </p:nvSpPr>
        <p:spPr>
          <a:xfrm>
            <a:off x="3732431" y="5877272"/>
            <a:ext cx="97488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50000"/>
                  </a:schemeClr>
                </a:solidFill>
              </a:rPr>
              <a:t>Preuzeto iz 1</a:t>
            </a:r>
            <a:endParaRPr lang="en-US" sz="1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7908896" y="5877272"/>
            <a:ext cx="97488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25000"/>
                  </a:schemeClr>
                </a:solidFill>
              </a:rPr>
              <a:t>Preuzeto iz 1</a:t>
            </a:r>
            <a:endParaRPr lang="en-US" sz="1200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467544" y="332656"/>
            <a:ext cx="2900987" cy="34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smtClean="0">
                <a:latin typeface="Garamond" pitchFamily="18" charset="0"/>
              </a:rPr>
              <a:t>kosa slojevitost (laminacija)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13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3118" y="1869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92150"/>
            <a:ext cx="8820150" cy="1728788"/>
          </a:xfrm>
        </p:spPr>
        <p:txBody>
          <a:bodyPr/>
          <a:lstStyle/>
          <a:p>
            <a:pPr lvl="2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koritna kosa slojevitost (laminacija)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	migracija trodimenzionalnih dina (riplova) </a:t>
            </a:r>
            <a:endParaRPr lang="en-US" sz="2000" dirty="0" smtClean="0">
              <a:latin typeface="Garamond" pitchFamily="18" charset="0"/>
            </a:endParaRP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288" y="2492375"/>
            <a:ext cx="4103687" cy="2695575"/>
          </a:xfrm>
          <a:ln w="19050">
            <a:solidFill>
              <a:schemeClr val="tx1"/>
            </a:solidFill>
          </a:ln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 l="1364" t="1823" r="1364" b="1823"/>
          <a:stretch>
            <a:fillRect/>
          </a:stretch>
        </p:blipFill>
        <p:spPr>
          <a:xfrm>
            <a:off x="4859338" y="2492375"/>
            <a:ext cx="3967162" cy="2736850"/>
          </a:xfrm>
          <a:ln w="19050">
            <a:solidFill>
              <a:schemeClr val="tx1"/>
            </a:solidFill>
          </a:ln>
        </p:spPr>
      </p:pic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476375" y="5373688"/>
            <a:ext cx="575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Koritna kosa slojevitost nastala migracijom trodimenzionalnih dina.</a:t>
            </a:r>
            <a:endParaRPr lang="en-US" sz="1400" b="1" i="1" dirty="0">
              <a:latin typeface="+mn-lt"/>
            </a:endParaRPr>
          </a:p>
        </p:txBody>
      </p:sp>
      <p:cxnSp>
        <p:nvCxnSpPr>
          <p:cNvPr id="6" name="Ravni poveznik sa strelicom 5"/>
          <p:cNvCxnSpPr/>
          <p:nvPr/>
        </p:nvCxnSpPr>
        <p:spPr>
          <a:xfrm>
            <a:off x="1331913" y="1341438"/>
            <a:ext cx="503237" cy="158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avokutnik 6"/>
          <p:cNvSpPr/>
          <p:nvPr/>
        </p:nvSpPr>
        <p:spPr>
          <a:xfrm>
            <a:off x="467544" y="4869160"/>
            <a:ext cx="1023938" cy="277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accent4">
                    <a:lumMod val="50000"/>
                  </a:schemeClr>
                </a:solidFill>
              </a:rPr>
              <a:t>Preuzeto iz 1</a:t>
            </a:r>
            <a:endParaRPr lang="en-US" sz="1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7765673" y="4869160"/>
            <a:ext cx="97488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25000"/>
                  </a:schemeClr>
                </a:solidFill>
              </a:rPr>
              <a:t>Preuzeto iz 1</a:t>
            </a:r>
            <a:endParaRPr lang="en-US" sz="1200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14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6873" y="603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33375"/>
            <a:ext cx="8362950" cy="2016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r-HR" sz="1800" b="1" i="1" dirty="0" smtClean="0">
                <a:latin typeface="Garamond" pitchFamily="18" charset="0"/>
              </a:rPr>
              <a:t>u konglomeratima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postanak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nizvodno kretanje šljunčanih prudova  (</a:t>
            </a:r>
            <a:r>
              <a:rPr lang="hr-HR" sz="1600" b="1" i="1" dirty="0" smtClean="0">
                <a:latin typeface="Garamond" pitchFamily="18" charset="0"/>
              </a:rPr>
              <a:t>prim. prepleteni riječni sustavi</a:t>
            </a:r>
            <a:r>
              <a:rPr lang="hr-HR" sz="1600" b="1" dirty="0" smtClean="0">
                <a:latin typeface="Garamond" pitchFamily="18" charset="0"/>
              </a:rPr>
              <a:t>)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	     klizanje i avalanširanje  </a:t>
            </a:r>
            <a:r>
              <a:rPr lang="hr-HR" sz="1600" b="1" i="1" dirty="0" smtClean="0">
                <a:latin typeface="Garamond" pitchFamily="18" charset="0"/>
              </a:rPr>
              <a:t>(prim. grubozrnate delte gdje se na čelu delte formiraju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i="1" dirty="0" smtClean="0">
                <a:latin typeface="Garamond" pitchFamily="18" charset="0"/>
              </a:rPr>
              <a:t>             strmo nagnuti šljunčani slojevi)</a:t>
            </a:r>
          </a:p>
          <a:p>
            <a:pPr eaLnBrk="1" hangingPunct="1">
              <a:lnSpc>
                <a:spcPct val="90000"/>
              </a:lnSpc>
              <a:defRPr/>
            </a:pPr>
            <a:endParaRPr lang="hr-HR" sz="1800" b="1" dirty="0" smtClean="0"/>
          </a:p>
        </p:txBody>
      </p:sp>
      <p:pic>
        <p:nvPicPr>
          <p:cNvPr id="28675" name="Picture 3" descr="S 5 Nemčinani Pliocen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95513" y="2492375"/>
            <a:ext cx="4826000" cy="3619500"/>
          </a:xfrm>
          <a:ln w="19050">
            <a:solidFill>
              <a:schemeClr val="tx1"/>
            </a:solidFill>
          </a:ln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2357438" y="6215063"/>
            <a:ext cx="4606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Kosa slojevitost u šljuncima; Nemčinani, Slovačka.</a:t>
            </a:r>
            <a:endParaRPr lang="en-US" sz="1400" b="1" i="1" dirty="0">
              <a:latin typeface="Calibri" pitchFamily="34" charset="0"/>
            </a:endParaRPr>
          </a:p>
        </p:txBody>
      </p:sp>
      <p:cxnSp>
        <p:nvCxnSpPr>
          <p:cNvPr id="5" name="Ravni poveznik sa strelicom 4"/>
          <p:cNvCxnSpPr/>
          <p:nvPr/>
        </p:nvCxnSpPr>
        <p:spPr>
          <a:xfrm>
            <a:off x="1115616" y="1340768"/>
            <a:ext cx="503237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ni poveznik sa strelicom 5"/>
          <p:cNvCxnSpPr/>
          <p:nvPr/>
        </p:nvCxnSpPr>
        <p:spPr>
          <a:xfrm>
            <a:off x="1115616" y="1772816"/>
            <a:ext cx="503237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15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6468" y="99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20713"/>
            <a:ext cx="7931150" cy="18002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tanki nepovezani lećasti ulošci muljnog taloga unutar udolina pješčanih slojeva s riplovima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postanak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taloženje malih količina mulja u razdobljima s niskom energijom vode u udolinama riplova</a:t>
            </a:r>
            <a:endParaRPr lang="hr-HR" sz="1600" b="1" i="1" u="sng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800" b="1" dirty="0" smtClean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51050" y="2997200"/>
            <a:ext cx="5113338" cy="3119438"/>
          </a:xfrm>
          <a:ln w="19050">
            <a:solidFill>
              <a:schemeClr val="tx1"/>
            </a:solidFill>
          </a:ln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3851275" y="6165850"/>
            <a:ext cx="1873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Flazer slojevitost.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6108696" y="5805264"/>
            <a:ext cx="97488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50000"/>
                  </a:schemeClr>
                </a:solidFill>
              </a:rPr>
              <a:t>Preuzeto iz 3</a:t>
            </a:r>
            <a:endParaRPr lang="en-US" sz="1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395536" y="260648"/>
            <a:ext cx="1879041" cy="344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smtClean="0">
                <a:latin typeface="Garamond" pitchFamily="18" charset="0"/>
              </a:rPr>
              <a:t>flazer  slojevitost 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16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11735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692696"/>
            <a:ext cx="8351837" cy="25923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4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pojave izoliranih riplova pješčanih taloga unutar muljevitih sedimenata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u presjeku se manifestiraju kao koso laminirane leće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postanak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mirni plitkovodnim okolišima u kojima prevladava taloženje muljnih taloga, uz samo povremeni donos pješčanog detritusa</a:t>
            </a:r>
            <a:r>
              <a:rPr lang="hr-HR" sz="1600" dirty="0" smtClean="0">
                <a:latin typeface="Garamond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400" b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30723" name="Picture 3" descr="Copy of flayer i lećasta slojevito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0313" y="3643313"/>
            <a:ext cx="4392612" cy="2700337"/>
          </a:xfrm>
          <a:ln w="19050">
            <a:solidFill>
              <a:schemeClr val="tx1"/>
            </a:solidFill>
          </a:ln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3779912" y="6381328"/>
            <a:ext cx="1585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Lećasta slojevitost.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5820664" y="6021288"/>
            <a:ext cx="97488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50000"/>
                  </a:schemeClr>
                </a:solidFill>
              </a:rPr>
              <a:t>Preuzeto iz 3</a:t>
            </a:r>
            <a:endParaRPr lang="en-US" sz="1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363476" y="260648"/>
            <a:ext cx="1943161" cy="34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smtClean="0">
                <a:latin typeface="Garamond" pitchFamily="18" charset="0"/>
              </a:rPr>
              <a:t>lećasta slojevitost 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17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169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476672"/>
            <a:ext cx="8532812" cy="252052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hr-HR" sz="1200" b="1" dirty="0" smtClean="0"/>
          </a:p>
          <a:p>
            <a:pPr>
              <a:defRPr/>
            </a:pPr>
            <a:r>
              <a:rPr lang="hr-HR" sz="1600" b="1" dirty="0" smtClean="0">
                <a:latin typeface="Garamond" pitchFamily="18" charset="0"/>
              </a:rPr>
              <a:t>forme slične riplovima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>
              <a:defRPr/>
            </a:pPr>
            <a:r>
              <a:rPr lang="hr-HR" sz="1600" b="1" dirty="0" smtClean="0">
                <a:latin typeface="Garamond" pitchFamily="18" charset="0"/>
              </a:rPr>
              <a:t>u presjeku pokazuju niskokutnu kosu slojevitost nagnutu uzvodno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800" b="1" dirty="0" smtClean="0">
                <a:latin typeface="Garamond" pitchFamily="18" charset="0"/>
              </a:rPr>
              <a:t> </a:t>
            </a:r>
          </a:p>
          <a:p>
            <a:pPr>
              <a:defRPr/>
            </a:pPr>
            <a:r>
              <a:rPr lang="hr-HR" sz="1600" b="1" dirty="0" smtClean="0">
                <a:latin typeface="Garamond" pitchFamily="18" charset="0"/>
              </a:rPr>
              <a:t>nastaju u uvjetima vrlo visokog režima toka erozijom zavjetrinske strane strukture i taloženjem na njenoj udarnoj strani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>
              <a:defRPr/>
            </a:pPr>
            <a:r>
              <a:rPr lang="hr-HR" sz="1600" b="1" dirty="0" smtClean="0">
                <a:latin typeface="Garamond" pitchFamily="18" charset="0"/>
              </a:rPr>
              <a:t>rijetko se očuvaju, ali se mogu naći u plažnim pijescima</a:t>
            </a:r>
            <a:endParaRPr lang="en-US" sz="1600" b="1" dirty="0" smtClean="0">
              <a:latin typeface="Garamond" pitchFamily="18" charset="0"/>
            </a:endParaRP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4213" y="2997200"/>
            <a:ext cx="4464050" cy="2047875"/>
          </a:xfrm>
          <a:ln w="19050">
            <a:solidFill>
              <a:schemeClr val="tx1"/>
            </a:solidFill>
          </a:ln>
        </p:spPr>
      </p:pic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1763713" y="5516563"/>
            <a:ext cx="31634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Antidine; A – slika, B – način formiranja.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684213" y="2997200"/>
            <a:ext cx="336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b="1" i="1">
                <a:solidFill>
                  <a:schemeClr val="bg2"/>
                </a:solidFill>
              </a:rPr>
              <a:t>A</a:t>
            </a:r>
          </a:p>
        </p:txBody>
      </p:sp>
      <p:pic>
        <p:nvPicPr>
          <p:cNvPr id="31750" name="Picture 13" descr="antid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2997200"/>
            <a:ext cx="3513138" cy="3717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ravokutnik 6"/>
          <p:cNvSpPr/>
          <p:nvPr/>
        </p:nvSpPr>
        <p:spPr>
          <a:xfrm>
            <a:off x="7764879" y="6381328"/>
            <a:ext cx="97488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50000"/>
                  </a:schemeClr>
                </a:solidFill>
              </a:rPr>
              <a:t>Preuzeto iz 1</a:t>
            </a:r>
            <a:endParaRPr lang="en-US" sz="1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684213" y="4797425"/>
            <a:ext cx="1023937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1</a:t>
            </a: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779912" y="188640"/>
            <a:ext cx="1882403" cy="417512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hr-HR" sz="2000" b="1" i="1" dirty="0" smtClean="0">
                <a:latin typeface="Garamond" pitchFamily="18" charset="0"/>
              </a:rPr>
              <a:t>antidine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18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407" y="171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764704"/>
            <a:ext cx="8424862" cy="252027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nastaju oscilacijskim kretanjem vode (prim. valovi)                oscilacijski riplovi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simetričan profil; kontinuirana ravna kresta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česti su u mnogim plitkomorskim, deltnim i jezerskim pijescima i vapnencima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indeks ripla : 6 &lt; Ir  &lt; 10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u presjeku pokazuju kosu laminaciju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hr-HR" sz="1600" dirty="0" smtClean="0">
              <a:latin typeface="Garamond" pitchFamily="18" charset="0"/>
            </a:endParaRPr>
          </a:p>
        </p:txBody>
      </p:sp>
      <p:pic>
        <p:nvPicPr>
          <p:cNvPr id="32772" name="Picture 4" descr="0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30675"/>
          <a:stretch>
            <a:fillRect/>
          </a:stretch>
        </p:blipFill>
        <p:spPr>
          <a:xfrm>
            <a:off x="665945" y="3933056"/>
            <a:ext cx="3122612" cy="1981200"/>
          </a:xfrm>
          <a:ln w="19050">
            <a:solidFill>
              <a:schemeClr val="tx1"/>
            </a:solidFill>
          </a:ln>
        </p:spPr>
      </p:pic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755650" y="29241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sr-Latn-C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3815863" y="4869160"/>
            <a:ext cx="12731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Primjeri </a:t>
            </a:r>
            <a:r>
              <a:rPr lang="hr-HR" sz="1400" b="1" i="1" dirty="0" smtClean="0">
                <a:latin typeface="Calibri" pitchFamily="34" charset="0"/>
              </a:rPr>
              <a:t>valnih</a:t>
            </a:r>
          </a:p>
          <a:p>
            <a:pPr algn="ctr">
              <a:defRPr/>
            </a:pPr>
            <a:r>
              <a:rPr lang="hr-HR" sz="1400" b="1" i="1" dirty="0" smtClean="0">
                <a:latin typeface="Calibri" pitchFamily="34" charset="0"/>
              </a:rPr>
              <a:t> </a:t>
            </a:r>
            <a:r>
              <a:rPr lang="hr-HR" sz="1400" b="1" i="1" dirty="0">
                <a:latin typeface="Calibri" pitchFamily="34" charset="0"/>
              </a:rPr>
              <a:t>riplova</a:t>
            </a:r>
            <a:endParaRPr lang="en-US" sz="1400" b="1" i="1" dirty="0"/>
          </a:p>
        </p:txBody>
      </p:sp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5" cstate="print"/>
          <a:srcRect l="1106" t="51762" b="3394"/>
          <a:stretch>
            <a:fillRect/>
          </a:stretch>
        </p:blipFill>
        <p:spPr bwMode="auto">
          <a:xfrm>
            <a:off x="5148064" y="3861048"/>
            <a:ext cx="3532749" cy="20882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9" name="Ravni poveznik sa strelicom 8"/>
          <p:cNvCxnSpPr/>
          <p:nvPr/>
        </p:nvCxnSpPr>
        <p:spPr>
          <a:xfrm>
            <a:off x="5508104" y="1124744"/>
            <a:ext cx="36036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avokutnik 11"/>
          <p:cNvSpPr/>
          <p:nvPr/>
        </p:nvSpPr>
        <p:spPr>
          <a:xfrm>
            <a:off x="2725113" y="5589240"/>
            <a:ext cx="97488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4</a:t>
            </a:r>
            <a:endParaRPr lang="en-US" sz="1200" i="1" dirty="0"/>
          </a:p>
        </p:txBody>
      </p:sp>
      <p:sp>
        <p:nvSpPr>
          <p:cNvPr id="13" name="Pravokutnik 12"/>
          <p:cNvSpPr/>
          <p:nvPr/>
        </p:nvSpPr>
        <p:spPr>
          <a:xfrm>
            <a:off x="7673646" y="5661248"/>
            <a:ext cx="97808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</a:t>
            </a:r>
            <a:r>
              <a:rPr lang="hr-HR" sz="1200" b="1" i="1" dirty="0"/>
              <a:t> iz 4</a:t>
            </a:r>
            <a:endParaRPr lang="en-US" sz="1200" b="1" i="1" dirty="0"/>
          </a:p>
        </p:txBody>
      </p:sp>
      <p:sp>
        <p:nvSpPr>
          <p:cNvPr id="1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59832" y="188640"/>
            <a:ext cx="1954411" cy="417512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hr-HR" sz="2000" b="1" i="1" dirty="0" smtClean="0">
                <a:latin typeface="Garamond" pitchFamily="18" charset="0"/>
              </a:rPr>
              <a:t>valni riplovi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19</a:t>
            </a:fld>
            <a:endParaRPr lang="hr-H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5043" y="11878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692696"/>
            <a:ext cx="8763000" cy="32829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velik broj sedimentnih tekstura nastaje tečenjem vode preko površine sedimenta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kod transporta vodom (i vjetrom) sediment može biti prenošen u suspenziji  ili pridnenim tečenjem </a:t>
            </a:r>
            <a:r>
              <a:rPr lang="hr-HR" sz="1600" b="1" i="1" dirty="0" smtClean="0">
                <a:latin typeface="+mj-lt"/>
              </a:rPr>
              <a:t>(</a:t>
            </a:r>
            <a:r>
              <a:rPr lang="hr-HR" sz="1600" b="1" i="1" dirty="0" err="1" smtClean="0">
                <a:latin typeface="+mj-lt"/>
              </a:rPr>
              <a:t>bedload</a:t>
            </a:r>
            <a:r>
              <a:rPr lang="hr-HR" sz="1600" b="1" i="1" dirty="0" smtClean="0">
                <a:latin typeface="+mj-lt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i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suspendirani materijal ostaje u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hr-HR" sz="1600" b="1" dirty="0" smtClean="0">
                <a:latin typeface="+mj-lt"/>
              </a:rPr>
              <a:t>	suspenziji zbog turbulencije fluida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za transport u suspenziji vertikalna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hr-HR" sz="1600" b="1" dirty="0" smtClean="0">
                <a:latin typeface="+mj-lt"/>
              </a:rPr>
              <a:t>	komponenta turbulencije fluida mora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hr-HR" sz="1600" b="1" dirty="0" smtClean="0">
                <a:latin typeface="+mj-lt"/>
              </a:rPr>
              <a:t>	nadmašiti brzinu padanja čestica</a:t>
            </a:r>
            <a:r>
              <a:rPr lang="hr-HR" sz="1600" dirty="0" smtClean="0">
                <a:latin typeface="+mj-lt"/>
              </a:rPr>
              <a:t> </a:t>
            </a:r>
            <a:r>
              <a:rPr lang="hr-HR" sz="1600" dirty="0" smtClean="0">
                <a:latin typeface="Garamond" pitchFamily="18" charset="0"/>
              </a:rPr>
              <a:t>	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	</a:t>
            </a:r>
            <a:endParaRPr lang="hr-HR" sz="1600" dirty="0" smtClean="0">
              <a:latin typeface="Garamond" pitchFamily="18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23528" y="5301208"/>
            <a:ext cx="37799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hr-HR" sz="1400" b="1" i="1" dirty="0">
                <a:latin typeface="+mj-lt"/>
              </a:rPr>
              <a:t>Hjülstrom-Sundborgov dijagram. </a:t>
            </a:r>
            <a:r>
              <a:rPr lang="hr-HR" sz="1400" b="1" i="1" dirty="0" smtClean="0">
                <a:latin typeface="+mj-lt"/>
              </a:rPr>
              <a:t>Pokazuje</a:t>
            </a:r>
          </a:p>
          <a:p>
            <a:pPr algn="r">
              <a:defRPr/>
            </a:pPr>
            <a:r>
              <a:rPr lang="hr-HR" sz="1400" b="1" i="1" dirty="0" smtClean="0">
                <a:latin typeface="+mj-lt"/>
              </a:rPr>
              <a:t>odnos </a:t>
            </a:r>
            <a:r>
              <a:rPr lang="hr-HR" sz="1400" b="1" i="1" dirty="0">
                <a:latin typeface="+mj-lt"/>
              </a:rPr>
              <a:t>između veličine zrna i brzine </a:t>
            </a:r>
            <a:r>
              <a:rPr lang="hr-HR" sz="1400" b="1" i="1" dirty="0" smtClean="0">
                <a:latin typeface="+mj-lt"/>
              </a:rPr>
              <a:t>vodene</a:t>
            </a:r>
          </a:p>
          <a:p>
            <a:pPr algn="r">
              <a:defRPr/>
            </a:pPr>
            <a:r>
              <a:rPr lang="hr-HR" sz="1400" b="1" i="1" dirty="0" smtClean="0">
                <a:latin typeface="+mj-lt"/>
              </a:rPr>
              <a:t>struje </a:t>
            </a:r>
            <a:r>
              <a:rPr lang="hr-HR" sz="1400" b="1" i="1" dirty="0">
                <a:latin typeface="+mj-lt"/>
              </a:rPr>
              <a:t>potrebne za pokretanje </a:t>
            </a:r>
            <a:r>
              <a:rPr lang="hr-HR" sz="1400" b="1" i="1" dirty="0" smtClean="0">
                <a:latin typeface="+mj-lt"/>
              </a:rPr>
              <a:t>sedimenta</a:t>
            </a:r>
          </a:p>
          <a:p>
            <a:pPr algn="r">
              <a:defRPr/>
            </a:pPr>
            <a:r>
              <a:rPr lang="hr-HR" sz="1400" b="1" i="1" dirty="0" smtClean="0">
                <a:latin typeface="+mj-lt"/>
              </a:rPr>
              <a:t>(</a:t>
            </a:r>
            <a:r>
              <a:rPr lang="hr-HR" sz="1400" b="1" i="1" dirty="0">
                <a:latin typeface="+mj-lt"/>
              </a:rPr>
              <a:t>kritična erozijska brzina). Dubina toka 1 m.</a:t>
            </a:r>
            <a:endParaRPr lang="en-US" sz="1400" b="1" i="1" dirty="0">
              <a:latin typeface="+mj-lt"/>
            </a:endParaRP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060848"/>
            <a:ext cx="4495800" cy="4213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Pravokutnik 7"/>
          <p:cNvSpPr/>
          <p:nvPr/>
        </p:nvSpPr>
        <p:spPr>
          <a:xfrm>
            <a:off x="2589378" y="260648"/>
            <a:ext cx="4007380" cy="34900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hr-HR" sz="2000" b="1" i="1" dirty="0" smtClean="0">
                <a:latin typeface="+mj-lt"/>
              </a:rPr>
              <a:t>transport sedimenta i vodeni tokovi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2</a:t>
            </a:fld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5149" y="1638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3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0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1075"/>
            <a:ext cx="8642350" cy="1583829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kao i kod transporta vodom, za prijenos sedimenta vjetrom potrebno je doseći kritičnu brzinu erozije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kod pokretanja pijeska prvo se formiraju riplovi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u pustinjskim okolišima glavne teksture koje daju debele pakete eolskih pijesaka su dine i draa-oblici (megadine)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8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9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900" b="1" dirty="0" smtClean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1691680" y="188640"/>
            <a:ext cx="5112568" cy="417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latin typeface="Garamond" pitchFamily="18" charset="0"/>
                <a:ea typeface="+mj-ea"/>
                <a:cs typeface="+mj-cs"/>
              </a:rPr>
              <a:t>Eolski riplovi, dine, draa-oblici i kosa slojevitost</a:t>
            </a:r>
            <a:endParaRPr kumimoji="0" lang="hr-HR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11560" y="3645024"/>
            <a:ext cx="6372200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asimetrične forme ravnih kresti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1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odlikuju se planarnom kosom slojevitošću u smjeru vjetra</a:t>
            </a:r>
            <a:endParaRPr kumimoji="0" lang="hr-HR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1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valna duljina i visina ripla ovise o: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veličini zrna,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snazi vjetra,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dužini poskakivanja (saltacije) migrirajućih pješčanih zrna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467544" y="3068960"/>
            <a:ext cx="149194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 smtClean="0">
                <a:latin typeface="Garamond" pitchFamily="18" charset="0"/>
              </a:rPr>
              <a:t>eolski riplovi</a:t>
            </a:r>
            <a:endParaRPr lang="hr-HR" i="1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20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440" y="355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764704"/>
            <a:ext cx="7128792" cy="19446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0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velike slojne forme valnih duljina od nekoliko desetaka metara pa sve do nekoliko km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većina megadina sastavljena je od većeg broja dina, a najčešće i na sebi sadrži manje dine</a:t>
            </a:r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00563" y="2924175"/>
            <a:ext cx="4319587" cy="2984500"/>
          </a:xfrm>
          <a:noFill/>
          <a:ln w="12700">
            <a:solidFill>
              <a:schemeClr val="bg2"/>
            </a:solidFill>
          </a:ln>
        </p:spPr>
      </p:pic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1476375" y="6092825"/>
            <a:ext cx="6624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Način migracije eolskih dina (A) i kosa slojevitost kao rezultat migracije (B). </a:t>
            </a:r>
            <a:endParaRPr lang="en-US" sz="1400" b="1" i="1" dirty="0">
              <a:latin typeface="+mn-lt"/>
            </a:endParaRPr>
          </a:p>
        </p:txBody>
      </p:sp>
      <p:pic>
        <p:nvPicPr>
          <p:cNvPr id="3584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2894013"/>
            <a:ext cx="36004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3995936" y="5517232"/>
            <a:ext cx="3097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dirty="0"/>
              <a:t>A</a:t>
            </a:r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4644008" y="2996952"/>
            <a:ext cx="30008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dirty="0"/>
              <a:t>B</a:t>
            </a:r>
          </a:p>
        </p:txBody>
      </p:sp>
      <p:sp>
        <p:nvSpPr>
          <p:cNvPr id="8" name="Pravokutnik 7"/>
          <p:cNvSpPr/>
          <p:nvPr/>
        </p:nvSpPr>
        <p:spPr>
          <a:xfrm>
            <a:off x="932822" y="2996952"/>
            <a:ext cx="97488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2</a:t>
            </a:r>
            <a:endParaRPr lang="en-US" sz="1200" i="1" dirty="0"/>
          </a:p>
        </p:txBody>
      </p:sp>
      <p:sp>
        <p:nvSpPr>
          <p:cNvPr id="9" name="Pravokutnik 8"/>
          <p:cNvSpPr/>
          <p:nvPr/>
        </p:nvSpPr>
        <p:spPr>
          <a:xfrm>
            <a:off x="7765673" y="5589240"/>
            <a:ext cx="97488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2</a:t>
            </a:r>
            <a:endParaRPr lang="en-US" sz="1200" i="1" dirty="0"/>
          </a:p>
        </p:txBody>
      </p:sp>
      <p:sp>
        <p:nvSpPr>
          <p:cNvPr id="11" name="Pravokutnik 10"/>
          <p:cNvSpPr/>
          <p:nvPr/>
        </p:nvSpPr>
        <p:spPr>
          <a:xfrm>
            <a:off x="538691" y="332383"/>
            <a:ext cx="3715312" cy="344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smtClean="0">
                <a:latin typeface="Garamond" pitchFamily="18" charset="0"/>
              </a:rPr>
              <a:t>eolske dine i draa-oblici (megadine)</a:t>
            </a:r>
          </a:p>
        </p:txBody>
      </p:sp>
      <p:sp>
        <p:nvSpPr>
          <p:cNvPr id="12" name="Pravokutnik 11"/>
          <p:cNvSpPr/>
          <p:nvPr/>
        </p:nvSpPr>
        <p:spPr>
          <a:xfrm>
            <a:off x="1277094" y="3429000"/>
            <a:ext cx="63061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1200" b="1" dirty="0" smtClean="0"/>
              <a:t>vjetar</a:t>
            </a:r>
            <a:endParaRPr lang="en-US" sz="1200" b="1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21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6468" y="2619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2051050" y="6237288"/>
            <a:ext cx="55531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Tipovi dina; A – barhane; B – transferzalne; C – longitudinalne. </a:t>
            </a:r>
          </a:p>
        </p:txBody>
      </p:sp>
      <p:pic>
        <p:nvPicPr>
          <p:cNvPr id="36867" name="Picture 8" descr="tipovi d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781300"/>
            <a:ext cx="777557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323850" y="333375"/>
            <a:ext cx="83629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dirty="0">
                <a:latin typeface="Garamond" pitchFamily="18" charset="0"/>
              </a:rPr>
              <a:t>oblik i orijentacija dina ovisi o brzini vjetra i količini raspoloživog pijeska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r-HR" sz="800" b="1" dirty="0"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dirty="0">
                <a:latin typeface="Garamond" pitchFamily="18" charset="0"/>
              </a:rPr>
              <a:t>tipovi dina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r-HR" sz="800" b="1" dirty="0">
              <a:latin typeface="Garamond" pitchFamily="18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dirty="0">
                <a:latin typeface="Garamond" pitchFamily="18" charset="0"/>
              </a:rPr>
              <a:t>barhane – malo pijeska; srpastog oblika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  <a:defRPr/>
            </a:pPr>
            <a:endParaRPr lang="hr-HR" sz="800" b="1" dirty="0">
              <a:latin typeface="Garamond" pitchFamily="18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dirty="0">
                <a:latin typeface="Garamond" pitchFamily="18" charset="0"/>
              </a:rPr>
              <a:t>transferzalne – pijesak obilan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  <a:defRPr/>
            </a:pPr>
            <a:endParaRPr lang="hr-HR" sz="800" b="1" dirty="0">
              <a:latin typeface="Garamond" pitchFamily="18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dirty="0">
                <a:latin typeface="Garamond" pitchFamily="18" charset="0"/>
              </a:rPr>
              <a:t>longitudinalne – pijesak limitiran; vjetar dominantno iz jednog smjera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/>
            </a:pPr>
            <a:endParaRPr lang="hr-HR" sz="1600" b="1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r-HR" sz="1000" b="1" dirty="0"/>
          </a:p>
        </p:txBody>
      </p:sp>
      <p:sp>
        <p:nvSpPr>
          <p:cNvPr id="5" name="Pravokutnik 4"/>
          <p:cNvSpPr/>
          <p:nvPr/>
        </p:nvSpPr>
        <p:spPr>
          <a:xfrm>
            <a:off x="7116807" y="5733256"/>
            <a:ext cx="97488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2</a:t>
            </a:r>
            <a:endParaRPr lang="en-US" sz="1200" i="1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C504AF-6344-48E5-BFF0-263E8EFDD79E}" type="slidenum">
              <a:rPr lang="hr-HR" smtClean="0"/>
              <a:pPr>
                <a:defRPr/>
              </a:pPr>
              <a:t>22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896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613"/>
            <a:ext cx="8832850" cy="367250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vertikalne promjene veličine zrna unutar sloja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rezultat promjene u uvjetima toka tijekom sedimentacije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1000" b="1" dirty="0" smtClean="0">
                <a:latin typeface="Garamond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>
              <a:defRPr/>
            </a:pPr>
            <a:r>
              <a:rPr lang="hr-HR" sz="1800" b="1" dirty="0" smtClean="0">
                <a:latin typeface="Garamond" pitchFamily="18" charset="0"/>
              </a:rPr>
              <a:t>normalna graduiranost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 smtClean="0">
                <a:latin typeface="Garamond" pitchFamily="18" charset="0"/>
              </a:rPr>
              <a:t>postupno smanjenje veličine čestica od osnovice prema</a:t>
            </a:r>
          </a:p>
          <a:p>
            <a:pPr lvl="1"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vrhu sloja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 smtClean="0">
                <a:latin typeface="Garamond" pitchFamily="18" charset="0"/>
              </a:rPr>
              <a:t>nastaje iz postupno slabećih struja koje nose sediment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karakteristična je za Ta interval Bouma sekvencije,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sedimente taložene iz olujnih struja (tempestiti), slojeve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	 na riječnim poplavnim ravnicama, klastičnim šelfovima itd. </a:t>
            </a:r>
          </a:p>
          <a:p>
            <a:pPr lvl="2" eaLnBrk="1" hangingPunct="1">
              <a:defRPr/>
            </a:pPr>
            <a:endParaRPr lang="en-US" sz="1600" b="1" dirty="0" smtClean="0">
              <a:latin typeface="Garamond" pitchFamily="18" charset="0"/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800" b="1" dirty="0" smtClean="0">
              <a:solidFill>
                <a:schemeClr val="bg1"/>
              </a:solidFill>
            </a:endParaRPr>
          </a:p>
          <a:p>
            <a:pPr lvl="2" eaLnBrk="1" hangingPunct="1">
              <a:defRPr/>
            </a:pPr>
            <a:endParaRPr lang="hr-HR" sz="1600" dirty="0" smtClean="0">
              <a:solidFill>
                <a:schemeClr val="bg1"/>
              </a:solidFill>
            </a:endParaRPr>
          </a:p>
          <a:p>
            <a:pPr lvl="2" eaLnBrk="1" hangingPunct="1">
              <a:defRPr/>
            </a:pPr>
            <a:endParaRPr lang="hr-HR" sz="1600" dirty="0" smtClean="0">
              <a:solidFill>
                <a:schemeClr val="bg1"/>
              </a:solidFill>
            </a:endParaRP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26091"/>
          <a:stretch>
            <a:fillRect/>
          </a:stretch>
        </p:blipFill>
        <p:spPr>
          <a:xfrm>
            <a:off x="6372200" y="1268760"/>
            <a:ext cx="2393950" cy="3388668"/>
          </a:xfrm>
          <a:ln w="19050">
            <a:solidFill>
              <a:schemeClr val="tx1"/>
            </a:solidFill>
          </a:ln>
        </p:spPr>
      </p:pic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6516216" y="4797152"/>
            <a:ext cx="21957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Normalno </a:t>
            </a:r>
            <a:r>
              <a:rPr lang="hr-HR" sz="1400" b="1" i="1" dirty="0" smtClean="0">
                <a:latin typeface="Calibri" pitchFamily="34" charset="0"/>
              </a:rPr>
              <a:t>graduirani sloj</a:t>
            </a:r>
            <a:r>
              <a:rPr lang="hr-HR" sz="1400" b="1" i="1" dirty="0">
                <a:latin typeface="Calibri" pitchFamily="34" charset="0"/>
              </a:rPr>
              <a:t>. </a:t>
            </a:r>
          </a:p>
          <a:p>
            <a:pPr>
              <a:defRPr/>
            </a:pPr>
            <a:endParaRPr lang="en-US" sz="1400" b="1" i="1" dirty="0">
              <a:latin typeface="+mn-lt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7740352" y="4365104"/>
            <a:ext cx="1025525" cy="277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/>
              <a:t>Preuzeto iz 4</a:t>
            </a:r>
            <a:endParaRPr lang="en-US" sz="1200" b="1" i="1" dirty="0"/>
          </a:p>
        </p:txBody>
      </p:sp>
      <p:sp>
        <p:nvSpPr>
          <p:cNvPr id="8" name="Pravokutnik 7"/>
          <p:cNvSpPr/>
          <p:nvPr/>
        </p:nvSpPr>
        <p:spPr>
          <a:xfrm>
            <a:off x="105937" y="260648"/>
            <a:ext cx="2458238" cy="34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smtClean="0">
                <a:latin typeface="Garamond" pitchFamily="18" charset="0"/>
              </a:rPr>
              <a:t>gradacijska slojevitost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504" y="5085184"/>
            <a:ext cx="8424936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inverzna graduiranost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postupno povećanje zrna idući od osnovice prema vrhu sloja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nije česta kao normalna graduiranost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23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168" y="10577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9512" y="764704"/>
            <a:ext cx="87487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kern="0" dirty="0">
                <a:latin typeface="Garamond" pitchFamily="18" charset="0"/>
              </a:rPr>
              <a:t>slojevi bez vidljivih internih tekstura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r-HR" sz="800" b="1" kern="0" dirty="0">
              <a:latin typeface="Garamond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kern="0" dirty="0">
                <a:latin typeface="Garamond" pitchFamily="18" charset="0"/>
              </a:rPr>
              <a:t>često je samo prividna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r-HR" sz="800" b="1" kern="0" dirty="0">
              <a:latin typeface="Garamond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kern="0" dirty="0">
                <a:latin typeface="Garamond" pitchFamily="18" charset="0"/>
              </a:rPr>
              <a:t>može </a:t>
            </a:r>
            <a:r>
              <a:rPr lang="hr-HR" sz="1600" b="1" kern="0" dirty="0" smtClean="0">
                <a:latin typeface="Garamond" pitchFamily="18" charset="0"/>
              </a:rPr>
              <a:t>nastati kao</a:t>
            </a:r>
          </a:p>
          <a:p>
            <a:pPr marL="800100" lvl="1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kern="0" dirty="0" smtClean="0">
                <a:latin typeface="Garamond" pitchFamily="18" charset="0"/>
              </a:rPr>
              <a:t>rezultat taložnog mehanizma:</a:t>
            </a:r>
            <a:endParaRPr lang="hr-HR" sz="1600" b="1" kern="0" dirty="0">
              <a:latin typeface="Garamond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r-HR" sz="500" b="1" kern="0" dirty="0">
              <a:latin typeface="Garamond" pitchFamily="18" charset="0"/>
            </a:endParaRPr>
          </a:p>
          <a:p>
            <a:pPr marL="1200150" lvl="2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sz="1600" b="1" dirty="0">
                <a:latin typeface="Garamond" pitchFamily="18" charset="0"/>
              </a:rPr>
              <a:t>iz gravitacijskih tokova velikog viskoziteta u vrijeme </a:t>
            </a:r>
            <a:r>
              <a:rPr lang="hr-HR" sz="1600" b="1" i="1" dirty="0" smtClean="0">
                <a:latin typeface="Garamond" pitchFamily="18" charset="0"/>
              </a:rPr>
              <a:t>(</a:t>
            </a:r>
            <a:r>
              <a:rPr lang="hr-HR" sz="1600" b="1" i="1" dirty="0">
                <a:latin typeface="Garamond" pitchFamily="18" charset="0"/>
              </a:rPr>
              <a:t>prim. </a:t>
            </a:r>
            <a:r>
              <a:rPr lang="hr-HR" sz="1600" b="1" i="1" dirty="0" err="1">
                <a:latin typeface="Garamond" pitchFamily="18" charset="0"/>
              </a:rPr>
              <a:t>muljni</a:t>
            </a:r>
            <a:r>
              <a:rPr lang="hr-HR" sz="1600" b="1" i="1" dirty="0">
                <a:latin typeface="Garamond" pitchFamily="18" charset="0"/>
              </a:rPr>
              <a:t> tokovi ili </a:t>
            </a:r>
            <a:r>
              <a:rPr lang="hr-HR" sz="1600" b="1" i="1" dirty="0" err="1">
                <a:latin typeface="Garamond" pitchFamily="18" charset="0"/>
              </a:rPr>
              <a:t>debritni</a:t>
            </a:r>
            <a:r>
              <a:rPr lang="hr-HR" sz="1600" b="1" i="1" dirty="0">
                <a:latin typeface="Garamond" pitchFamily="18" charset="0"/>
              </a:rPr>
              <a:t> tokovi)</a:t>
            </a:r>
            <a:endParaRPr lang="hr-HR" sz="1600" b="1" kern="0" dirty="0">
              <a:latin typeface="Garamond" pitchFamily="18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  <a:defRPr/>
            </a:pPr>
            <a:endParaRPr lang="hr-HR" sz="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marL="1200150" lvl="2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hr-HR" b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hr-HR" sz="1600" b="1" dirty="0">
                <a:latin typeface="Garamond" pitchFamily="18" charset="0"/>
              </a:rPr>
              <a:t>rezultat </a:t>
            </a:r>
            <a:r>
              <a:rPr lang="hr-HR" sz="1600" b="1" dirty="0" smtClean="0">
                <a:latin typeface="Garamond" pitchFamily="18" charset="0"/>
              </a:rPr>
              <a:t>naknadnog </a:t>
            </a:r>
            <a:r>
              <a:rPr lang="hr-HR" sz="1600" b="1" kern="0" dirty="0">
                <a:latin typeface="Garamond" pitchFamily="18" charset="0"/>
              </a:rPr>
              <a:t>razaranja primarnih taložnih tekstura </a:t>
            </a:r>
            <a:r>
              <a:rPr lang="hr-HR" sz="1600" b="1" kern="0" dirty="0" smtClean="0">
                <a:latin typeface="Garamond" pitchFamily="18" charset="0"/>
              </a:rPr>
              <a:t> </a:t>
            </a:r>
            <a:r>
              <a:rPr lang="hr-HR" sz="1600" b="1" i="1" kern="0" dirty="0" smtClean="0">
                <a:latin typeface="Garamond" pitchFamily="18" charset="0"/>
              </a:rPr>
              <a:t>(</a:t>
            </a:r>
            <a:r>
              <a:rPr lang="hr-HR" sz="1600" b="1" i="1" dirty="0" err="1" smtClean="0">
                <a:latin typeface="Garamond" pitchFamily="18" charset="0"/>
              </a:rPr>
              <a:t>bioturbacija</a:t>
            </a:r>
            <a:r>
              <a:rPr lang="hr-HR" sz="1600" b="1" i="1" dirty="0" smtClean="0">
                <a:latin typeface="Garamond" pitchFamily="18" charset="0"/>
              </a:rPr>
              <a:t>, </a:t>
            </a:r>
            <a:r>
              <a:rPr lang="hr-HR" sz="1600" b="1" i="1" dirty="0" err="1">
                <a:latin typeface="Garamond" pitchFamily="18" charset="0"/>
              </a:rPr>
              <a:t>slampiranja</a:t>
            </a:r>
            <a:r>
              <a:rPr lang="hr-HR" sz="1600" b="1" i="1" dirty="0">
                <a:latin typeface="Garamond" pitchFamily="18" charset="0"/>
              </a:rPr>
              <a:t>, gubitka vode ili </a:t>
            </a:r>
            <a:r>
              <a:rPr lang="hr-HR" sz="1600" b="1" i="1" dirty="0" err="1" smtClean="0">
                <a:latin typeface="Garamond" pitchFamily="18" charset="0"/>
              </a:rPr>
              <a:t>pedogeneza</a:t>
            </a:r>
            <a:r>
              <a:rPr lang="hr-HR" sz="1600" b="1" i="1" dirty="0" smtClean="0">
                <a:latin typeface="Garamond" pitchFamily="18" charset="0"/>
              </a:rPr>
              <a:t>)</a:t>
            </a:r>
            <a:endParaRPr lang="hr-HR" sz="1600" b="1" i="1" dirty="0">
              <a:latin typeface="Garamond" pitchFamily="18" charset="0"/>
            </a:endParaRPr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26324"/>
            <a:ext cx="3400396" cy="25502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5576" y="6392173"/>
            <a:ext cx="2879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Prividno masivni pijesak; Dilj gora.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251519" y="233848"/>
            <a:ext cx="2085059" cy="34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smtClean="0">
                <a:latin typeface="Garamond" pitchFamily="18" charset="0"/>
              </a:rPr>
              <a:t>masivna slojevitost 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60032" y="3717032"/>
            <a:ext cx="3384376" cy="25518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447467" y="6381328"/>
            <a:ext cx="46965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Masivni lapori s </a:t>
            </a:r>
            <a:r>
              <a:rPr lang="hr-HR" sz="1400" b="1" i="1" dirty="0" smtClean="0">
                <a:latin typeface="Calibri" pitchFamily="34" charset="0"/>
              </a:rPr>
              <a:t>fosilnim </a:t>
            </a:r>
            <a:r>
              <a:rPr lang="hr-HR" sz="1400" b="1" i="1" dirty="0" err="1" smtClean="0">
                <a:latin typeface="Calibri" pitchFamily="34" charset="0"/>
              </a:rPr>
              <a:t>kršjem</a:t>
            </a:r>
            <a:r>
              <a:rPr lang="hr-HR" sz="1400" b="1" i="1" dirty="0" smtClean="0">
                <a:latin typeface="Calibri" pitchFamily="34" charset="0"/>
              </a:rPr>
              <a:t> mekušaca. </a:t>
            </a:r>
            <a:r>
              <a:rPr lang="hr-HR" sz="1400" b="1" i="1" dirty="0" err="1" smtClean="0">
                <a:latin typeface="Calibri" pitchFamily="34" charset="0"/>
              </a:rPr>
              <a:t>Vranović</a:t>
            </a:r>
            <a:r>
              <a:rPr lang="hr-HR" sz="1400" b="1" i="1" dirty="0">
                <a:latin typeface="Calibri" pitchFamily="34" charset="0"/>
              </a:rPr>
              <a:t>, Našice.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24</a:t>
            </a:fld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471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1600" b="1" dirty="0">
                <a:latin typeface="Garamond" panose="02020404030301010803" pitchFamily="18" charset="0"/>
              </a:rPr>
              <a:t>n</a:t>
            </a:r>
            <a:r>
              <a:rPr lang="hr-HR" sz="1600" b="1" dirty="0" smtClean="0">
                <a:latin typeface="Garamond" panose="02020404030301010803" pitchFamily="18" charset="0"/>
              </a:rPr>
              <a:t>astaju tijekom </a:t>
            </a:r>
            <a:r>
              <a:rPr lang="hr-HR" sz="1600" b="1" dirty="0" err="1" smtClean="0">
                <a:latin typeface="Garamond" panose="02020404030301010803" pitchFamily="18" charset="0"/>
              </a:rPr>
              <a:t>dijagenetskih</a:t>
            </a:r>
            <a:r>
              <a:rPr lang="hr-HR" sz="1600" b="1" dirty="0" smtClean="0">
                <a:latin typeface="Garamond" panose="02020404030301010803" pitchFamily="18" charset="0"/>
              </a:rPr>
              <a:t> procesa</a:t>
            </a:r>
          </a:p>
          <a:p>
            <a:pPr marL="0" indent="0">
              <a:buNone/>
            </a:pPr>
            <a:endParaRPr lang="hr-HR" sz="1000" b="1" dirty="0" smtClean="0">
              <a:latin typeface="Garamond" panose="02020404030301010803" pitchFamily="18" charset="0"/>
            </a:endParaRPr>
          </a:p>
          <a:p>
            <a:pPr>
              <a:defRPr/>
            </a:pPr>
            <a:r>
              <a:rPr lang="hr-HR" sz="1600" b="1" dirty="0">
                <a:latin typeface="Garamond" pitchFamily="18" charset="0"/>
              </a:rPr>
              <a:t>obuhvaćaju:</a:t>
            </a:r>
          </a:p>
          <a:p>
            <a:pPr>
              <a:buNone/>
              <a:defRPr/>
            </a:pPr>
            <a:endParaRPr lang="hr-HR" sz="400" b="1" dirty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 err="1">
                <a:latin typeface="Garamond" pitchFamily="18" charset="0"/>
              </a:rPr>
              <a:t>konvolutna</a:t>
            </a:r>
            <a:r>
              <a:rPr lang="hr-HR" sz="1600" b="1" dirty="0">
                <a:latin typeface="Garamond" pitchFamily="18" charset="0"/>
              </a:rPr>
              <a:t> slojevitost (</a:t>
            </a:r>
            <a:r>
              <a:rPr lang="hr-HR" sz="1600" b="1" dirty="0" err="1">
                <a:latin typeface="Garamond" pitchFamily="18" charset="0"/>
              </a:rPr>
              <a:t>konvolucija</a:t>
            </a:r>
            <a:r>
              <a:rPr lang="hr-HR" sz="1600" b="1" dirty="0" smtClean="0">
                <a:latin typeface="Garamond" pitchFamily="18" charset="0"/>
              </a:rPr>
              <a:t>)</a:t>
            </a:r>
          </a:p>
          <a:p>
            <a:pPr marL="457200" lvl="1" indent="0">
              <a:buNone/>
              <a:defRPr/>
            </a:pPr>
            <a:endParaRPr lang="hr-HR" sz="1000" b="1" dirty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>
                <a:latin typeface="Garamond" pitchFamily="18" charset="0"/>
              </a:rPr>
              <a:t>tragovi utiskivanja (</a:t>
            </a:r>
            <a:r>
              <a:rPr lang="hr-HR" sz="1600" b="1" dirty="0" err="1">
                <a:latin typeface="Garamond" pitchFamily="18" charset="0"/>
              </a:rPr>
              <a:t>load</a:t>
            </a:r>
            <a:r>
              <a:rPr lang="hr-HR" sz="1600" b="1" dirty="0">
                <a:latin typeface="Garamond" pitchFamily="18" charset="0"/>
              </a:rPr>
              <a:t> </a:t>
            </a:r>
            <a:r>
              <a:rPr lang="hr-HR" sz="1600" b="1" dirty="0" err="1">
                <a:latin typeface="Garamond" pitchFamily="18" charset="0"/>
              </a:rPr>
              <a:t>casts</a:t>
            </a:r>
            <a:r>
              <a:rPr lang="hr-HR" sz="1600" b="1" dirty="0" smtClean="0">
                <a:latin typeface="Garamond" pitchFamily="18" charset="0"/>
              </a:rPr>
              <a:t>)</a:t>
            </a:r>
          </a:p>
          <a:p>
            <a:pPr marL="457200" lvl="1" indent="0">
              <a:buNone/>
              <a:defRPr/>
            </a:pPr>
            <a:endParaRPr lang="hr-HR" sz="1000" b="1" dirty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>
                <a:latin typeface="Garamond" pitchFamily="18" charset="0"/>
              </a:rPr>
              <a:t>teksture istiskivanja vode (</a:t>
            </a:r>
            <a:r>
              <a:rPr lang="hr-HR" sz="1600" b="1" dirty="0" err="1">
                <a:latin typeface="Garamond" pitchFamily="18" charset="0"/>
              </a:rPr>
              <a:t>dewatering</a:t>
            </a:r>
            <a:r>
              <a:rPr lang="hr-HR" sz="1600" b="1" dirty="0" smtClean="0">
                <a:latin typeface="Garamond" pitchFamily="18" charset="0"/>
              </a:rPr>
              <a:t>)</a:t>
            </a:r>
          </a:p>
          <a:p>
            <a:pPr marL="457200" lvl="1" indent="0">
              <a:buNone/>
              <a:defRPr/>
            </a:pPr>
            <a:endParaRPr lang="hr-HR" sz="1000" b="1" dirty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>
                <a:latin typeface="Garamond" pitchFamily="18" charset="0"/>
              </a:rPr>
              <a:t>klizanja i </a:t>
            </a:r>
            <a:r>
              <a:rPr lang="hr-HR" sz="1600" b="1" dirty="0" err="1" smtClean="0">
                <a:latin typeface="Garamond" pitchFamily="18" charset="0"/>
              </a:rPr>
              <a:t>slampovi</a:t>
            </a:r>
            <a:endParaRPr lang="hr-HR" sz="1600" b="1" dirty="0" smtClean="0">
              <a:latin typeface="Garamond" pitchFamily="18" charset="0"/>
            </a:endParaRPr>
          </a:p>
          <a:p>
            <a:pPr marL="457200" lvl="1" indent="0">
              <a:buNone/>
              <a:defRPr/>
            </a:pPr>
            <a:endParaRPr lang="hr-HR" sz="1000" b="1" dirty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 err="1">
                <a:latin typeface="Garamond" pitchFamily="18" charset="0"/>
              </a:rPr>
              <a:t>desikacijske</a:t>
            </a:r>
            <a:r>
              <a:rPr lang="hr-HR" sz="1600" b="1" dirty="0">
                <a:latin typeface="Garamond" pitchFamily="18" charset="0"/>
              </a:rPr>
              <a:t> </a:t>
            </a:r>
            <a:r>
              <a:rPr lang="hr-HR" sz="1600" b="1" dirty="0" smtClean="0">
                <a:latin typeface="Garamond" pitchFamily="18" charset="0"/>
              </a:rPr>
              <a:t>pukotine</a:t>
            </a:r>
          </a:p>
          <a:p>
            <a:pPr marL="457200" lvl="1" indent="0">
              <a:buNone/>
              <a:defRPr/>
            </a:pPr>
            <a:endParaRPr lang="hr-HR" sz="1000" b="1" dirty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>
                <a:latin typeface="Garamond" pitchFamily="18" charset="0"/>
              </a:rPr>
              <a:t>tragovi kišnih </a:t>
            </a:r>
            <a:r>
              <a:rPr lang="hr-HR" sz="1600" b="1" dirty="0" smtClean="0">
                <a:latin typeface="Garamond" pitchFamily="18" charset="0"/>
              </a:rPr>
              <a:t>kapi</a:t>
            </a:r>
          </a:p>
          <a:p>
            <a:pPr marL="457200" lvl="1" indent="0">
              <a:buNone/>
              <a:defRPr/>
            </a:pPr>
            <a:endParaRPr lang="hr-HR" sz="1000" b="1" dirty="0" smtClean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>
                <a:latin typeface="Garamond" pitchFamily="18" charset="0"/>
              </a:rPr>
              <a:t>p</a:t>
            </a:r>
            <a:r>
              <a:rPr lang="hr-HR" sz="1600" b="1" dirty="0" smtClean="0">
                <a:latin typeface="Garamond" pitchFamily="18" charset="0"/>
              </a:rPr>
              <a:t>referirana orijentacija</a:t>
            </a:r>
          </a:p>
          <a:p>
            <a:pPr marL="457200" lvl="1" indent="0">
              <a:buNone/>
              <a:defRPr/>
            </a:pPr>
            <a:endParaRPr lang="hr-HR" sz="1000" b="1" dirty="0" smtClean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 smtClean="0">
                <a:latin typeface="Garamond" pitchFamily="18" charset="0"/>
              </a:rPr>
              <a:t>cjepivost</a:t>
            </a:r>
            <a:endParaRPr lang="hr-HR" sz="1600" b="1" dirty="0">
              <a:latin typeface="Garamond" pitchFamily="18" charset="0"/>
            </a:endParaRPr>
          </a:p>
          <a:p>
            <a:endParaRPr lang="hr-HR" sz="1600" b="1" dirty="0">
              <a:latin typeface="Garamond" pitchFamily="18" charset="0"/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483768" y="332656"/>
            <a:ext cx="4464496" cy="431378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Garamond" pitchFamily="18" charset="0"/>
                <a:ea typeface="+mj-ea"/>
                <a:cs typeface="+mj-cs"/>
              </a:rPr>
              <a:t>4.4  </a:t>
            </a:r>
            <a:r>
              <a:rPr lang="hr-HR" b="1" dirty="0" smtClean="0">
                <a:latin typeface="Garamond" pitchFamily="18" charset="0"/>
                <a:ea typeface="+mj-ea"/>
                <a:cs typeface="+mj-cs"/>
              </a:rPr>
              <a:t>POST-TALOŽNE</a:t>
            </a:r>
            <a:r>
              <a:rPr kumimoji="0" lang="hr-HR" b="1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Garamond" pitchFamily="18" charset="0"/>
                <a:ea typeface="+mj-ea"/>
                <a:cs typeface="+mj-cs"/>
              </a:rPr>
              <a:t> TEKSTURE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25</a:t>
            </a:fld>
            <a:endParaRPr lang="hr-HR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652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330424" y="404664"/>
            <a:ext cx="2358852" cy="344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smtClean="0">
                <a:latin typeface="Garamond" pitchFamily="18" charset="0"/>
              </a:rPr>
              <a:t>konvolutna slojevitost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25933" y="1121179"/>
            <a:ext cx="8091724" cy="1659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razvija se u koso i paralelno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laminiranim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slojevima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odlikuje se povijenim i deformiranim </a:t>
            </a:r>
            <a:r>
              <a:rPr lang="hr-HR" sz="1600" b="1" dirty="0" smtClean="0">
                <a:latin typeface="Garamond" pitchFamily="18" charset="0"/>
              </a:rPr>
              <a:t>	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laminama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r-HR" sz="1600" b="1" dirty="0">
                <a:latin typeface="Garamond" pitchFamily="18" charset="0"/>
              </a:rPr>
              <a:t>najbolje je razvijena u </a:t>
            </a:r>
            <a:r>
              <a:rPr lang="hr-HR" sz="1600" b="1" dirty="0" err="1">
                <a:latin typeface="Garamond" pitchFamily="18" charset="0"/>
              </a:rPr>
              <a:t>sitnozrnatim</a:t>
            </a:r>
            <a:r>
              <a:rPr lang="hr-HR" sz="1600" b="1" dirty="0">
                <a:latin typeface="Garamond" pitchFamily="18" charset="0"/>
              </a:rPr>
              <a:t> </a:t>
            </a:r>
            <a:r>
              <a:rPr lang="hr-HR" sz="1600" b="1" dirty="0" smtClean="0">
                <a:latin typeface="Garamond" pitchFamily="18" charset="0"/>
              </a:rPr>
              <a:t> pjeskovito-</a:t>
            </a:r>
            <a:r>
              <a:rPr lang="hr-HR" sz="1600" b="1" dirty="0" err="1" smtClean="0">
                <a:latin typeface="Garamond" pitchFamily="18" charset="0"/>
              </a:rPr>
              <a:t>pelitnim</a:t>
            </a:r>
            <a:r>
              <a:rPr lang="hr-HR" sz="1600" b="1" dirty="0" smtClean="0">
                <a:latin typeface="Garamond" pitchFamily="18" charset="0"/>
              </a:rPr>
              <a:t> </a:t>
            </a:r>
            <a:r>
              <a:rPr lang="hr-HR" sz="1600" b="1" dirty="0">
                <a:latin typeface="Garamond" pitchFamily="18" charset="0"/>
              </a:rPr>
              <a:t>sedimentima u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hr-HR" sz="1600" b="1" dirty="0">
                <a:latin typeface="Garamond" pitchFamily="18" charset="0"/>
              </a:rPr>
              <a:t>	</a:t>
            </a:r>
            <a:r>
              <a:rPr lang="hr-HR" sz="1600" b="1" dirty="0" err="1">
                <a:latin typeface="Garamond" pitchFamily="18" charset="0"/>
              </a:rPr>
              <a:t>Tc</a:t>
            </a:r>
            <a:r>
              <a:rPr lang="hr-HR" sz="1600" b="1" dirty="0">
                <a:latin typeface="Garamond" pitchFamily="18" charset="0"/>
              </a:rPr>
              <a:t> intervalu </a:t>
            </a:r>
            <a:r>
              <a:rPr lang="hr-HR" sz="1600" b="1" dirty="0" err="1">
                <a:latin typeface="Garamond" pitchFamily="18" charset="0"/>
              </a:rPr>
              <a:t>Boma</a:t>
            </a:r>
            <a:r>
              <a:rPr lang="hr-HR" sz="1600" b="1" dirty="0">
                <a:latin typeface="Garamond" pitchFamily="18" charset="0"/>
              </a:rPr>
              <a:t> sekvencije</a:t>
            </a:r>
            <a:endParaRPr lang="hr-HR" sz="1600" dirty="0">
              <a:latin typeface="Garamond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l="4031"/>
          <a:stretch>
            <a:fillRect/>
          </a:stretch>
        </p:blipFill>
        <p:spPr>
          <a:xfrm>
            <a:off x="2689276" y="2807347"/>
            <a:ext cx="3800475" cy="26781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63950" y="5700391"/>
            <a:ext cx="265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 smtClean="0">
                <a:latin typeface="Calibri" pitchFamily="34" charset="0"/>
              </a:rPr>
              <a:t>Primjer </a:t>
            </a:r>
            <a:r>
              <a:rPr lang="hr-HR" sz="1400" b="1" i="1" dirty="0">
                <a:latin typeface="Calibri" pitchFamily="34" charset="0"/>
              </a:rPr>
              <a:t>konvolutne slojevitosti. 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5441548" y="5157192"/>
            <a:ext cx="1025525" cy="27781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4</a:t>
            </a: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26</a:t>
            </a:fld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7657" y="8933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zervirano mjesto broja slajda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EDC3653-E4FA-4CCD-9E8C-9F10CF61BC91}" type="slidenum">
              <a:rPr lang="hr-HR" smtClean="0"/>
              <a:pPr/>
              <a:t>27</a:t>
            </a:fld>
            <a:endParaRPr lang="hr-HR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765175"/>
            <a:ext cx="8435975" cy="172772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konveksno ispupčeni grudasti, gomoljasti, kvrgavi oblici na donjim slojnim plohama pješčenjaka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postanak</a:t>
            </a: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nejednolično utiskivanje krovinskog pješčanog sedimenta u mekani muljeviti sediment</a:t>
            </a:r>
            <a:r>
              <a:rPr lang="hr-HR" sz="1600" dirty="0" smtClean="0">
                <a:latin typeface="Garamond" pitchFamily="18" charset="0"/>
              </a:rPr>
              <a:t> </a:t>
            </a:r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b="10254"/>
          <a:stretch>
            <a:fillRect/>
          </a:stretch>
        </p:blipFill>
        <p:spPr>
          <a:xfrm>
            <a:off x="152400" y="2781300"/>
            <a:ext cx="4103688" cy="2738438"/>
          </a:xfrm>
          <a:ln w="19050">
            <a:solidFill>
              <a:schemeClr val="tx1"/>
            </a:solidFill>
          </a:ln>
        </p:spPr>
      </p:pic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179388" y="2781300"/>
            <a:ext cx="319087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600" b="1" dirty="0"/>
              <a:t>A</a:t>
            </a:r>
            <a:endParaRPr lang="en-US" sz="1600" b="1" dirty="0"/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1763688" y="5661248"/>
            <a:ext cx="59046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Tragovi utiskivanja;   A – donja slojna ploha</a:t>
            </a:r>
            <a:r>
              <a:rPr lang="hr-HR" sz="1400" b="1" i="1" dirty="0" smtClean="0">
                <a:latin typeface="Calibri" pitchFamily="34" charset="0"/>
              </a:rPr>
              <a:t>; </a:t>
            </a:r>
            <a:r>
              <a:rPr lang="hr-HR" sz="1400" b="1" i="1" dirty="0">
                <a:latin typeface="Calibri" pitchFamily="34" charset="0"/>
              </a:rPr>
              <a:t>B – presjek sloja</a:t>
            </a:r>
            <a:endParaRPr lang="en-US" sz="1400" b="1" i="1" dirty="0">
              <a:latin typeface="Calibri" pitchFamily="34" charset="0"/>
            </a:endParaRPr>
          </a:p>
        </p:txBody>
      </p:sp>
      <p:pic>
        <p:nvPicPr>
          <p:cNvPr id="41991" name="Picture 13" descr="F:\NASTAVA\PETROLOGIJA- OKOLIŠTARCI\2010-11\Tragovi utiskivanja- Argentina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95800" y="2781300"/>
            <a:ext cx="4395788" cy="2759075"/>
          </a:xfrm>
          <a:noFill/>
          <a:ln w="19050">
            <a:solidFill>
              <a:schemeClr val="tx1"/>
            </a:solidFill>
          </a:ln>
        </p:spPr>
      </p:pic>
      <p:sp>
        <p:nvSpPr>
          <p:cNvPr id="14" name="Pravokutnik 13"/>
          <p:cNvSpPr/>
          <p:nvPr/>
        </p:nvSpPr>
        <p:spPr>
          <a:xfrm>
            <a:off x="4500563" y="2781300"/>
            <a:ext cx="3145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dirty="0"/>
              <a:t>B</a:t>
            </a:r>
            <a:endParaRPr lang="en-US" b="1" dirty="0"/>
          </a:p>
        </p:txBody>
      </p:sp>
      <p:sp>
        <p:nvSpPr>
          <p:cNvPr id="12" name="Pravokutnik 11"/>
          <p:cNvSpPr/>
          <p:nvPr/>
        </p:nvSpPr>
        <p:spPr>
          <a:xfrm>
            <a:off x="3228896" y="5229225"/>
            <a:ext cx="97488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4</a:t>
            </a:r>
            <a:endParaRPr lang="en-US" sz="1200" i="1" dirty="0"/>
          </a:p>
        </p:txBody>
      </p:sp>
      <p:sp>
        <p:nvSpPr>
          <p:cNvPr id="13" name="Pravokutnik 12"/>
          <p:cNvSpPr/>
          <p:nvPr/>
        </p:nvSpPr>
        <p:spPr>
          <a:xfrm>
            <a:off x="6660232" y="5229477"/>
            <a:ext cx="2218621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200" i="1" dirty="0">
                <a:latin typeface="Calibri" pitchFamily="34" charset="0"/>
              </a:rPr>
              <a:t>(La Rioha provincija, Argentina)</a:t>
            </a:r>
            <a:endParaRPr lang="en-US" sz="1200" i="1" dirty="0">
              <a:latin typeface="Calibri" pitchFamily="34" charset="0"/>
            </a:endParaRPr>
          </a:p>
        </p:txBody>
      </p:sp>
      <p:sp>
        <p:nvSpPr>
          <p:cNvPr id="15" name="Pravokutnik 14"/>
          <p:cNvSpPr/>
          <p:nvPr/>
        </p:nvSpPr>
        <p:spPr>
          <a:xfrm>
            <a:off x="179512" y="260648"/>
            <a:ext cx="3159711" cy="344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smtClean="0">
                <a:latin typeface="Garamond" pitchFamily="18" charset="0"/>
              </a:rPr>
              <a:t>tragovi utiskivanja (load casts)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8414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692150"/>
            <a:ext cx="8929687" cy="5832475"/>
          </a:xfrm>
        </p:spPr>
        <p:txBody>
          <a:bodyPr/>
          <a:lstStyle/>
          <a:p>
            <a:pPr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deformacijske teksture u mekanom sedimentu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000" b="1" dirty="0" smtClean="0"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rezultat istiskivanja porne vode  što dovodi do gubitka čvrstoće sedimenta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5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dish-and-pillar strukture</a:t>
            </a:r>
            <a:r>
              <a:rPr lang="hr-HR" sz="1600" dirty="0" smtClean="0">
                <a:latin typeface="Garamond" pitchFamily="18" charset="0"/>
              </a:rPr>
              <a:t> </a:t>
            </a:r>
            <a:r>
              <a:rPr lang="hr-HR" sz="1600" b="1" dirty="0" smtClean="0">
                <a:latin typeface="Garamond" pitchFamily="18" charset="0"/>
              </a:rPr>
              <a:t>(zdjelaste i stupaste teksture)</a:t>
            </a:r>
          </a:p>
          <a:p>
            <a:pPr lvl="2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nastaju pri istiskivanju porne vode iz podinskog sloja zbog nadslojnog tlaka izazvanog brzim taloženjem pijeska</a:t>
            </a:r>
          </a:p>
          <a:p>
            <a:pPr lvl="1" eaLnBrk="1" hangingPunct="1">
              <a:defRPr/>
            </a:pPr>
            <a:endParaRPr lang="en-US" sz="1600" dirty="0" smtClean="0">
              <a:latin typeface="Garamond" pitchFamily="18" charset="0"/>
            </a:endParaRPr>
          </a:p>
          <a:p>
            <a:pPr lvl="2" eaLnBrk="1" hangingPunct="1"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2" eaLnBrk="1" hangingPunct="1"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2" eaLnBrk="1" hangingPunct="1"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2" eaLnBrk="1" hangingPunct="1"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pješčani dajkovi</a:t>
            </a:r>
          </a:p>
          <a:p>
            <a:pPr lvl="2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nastaju utiskivanjem žitkog pijeska u mekane muljne taloge iznad pješčanog sloja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hr-HR" sz="1800" b="1" dirty="0" smtClean="0"/>
          </a:p>
        </p:txBody>
      </p:sp>
      <p:pic>
        <p:nvPicPr>
          <p:cNvPr id="4301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51720" y="2564904"/>
            <a:ext cx="3770313" cy="2730500"/>
          </a:xfrm>
          <a:ln w="19050">
            <a:solidFill>
              <a:schemeClr val="tx1"/>
            </a:solidFill>
          </a:ln>
        </p:spPr>
      </p:pic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5940425" y="4868863"/>
            <a:ext cx="21605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Primjer dish-and-pillar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teksture. </a:t>
            </a:r>
            <a:endParaRPr lang="hr-HR" sz="1400" b="1" i="1" dirty="0">
              <a:latin typeface="+mj-lt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4716016" y="4941168"/>
            <a:ext cx="1025525" cy="277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accent4">
                    <a:lumMod val="25000"/>
                  </a:schemeClr>
                </a:solidFill>
              </a:rPr>
              <a:t>Preuzeto iz 4</a:t>
            </a:r>
            <a:endParaRPr lang="en-US" sz="1200" b="1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251520" y="188640"/>
            <a:ext cx="2639633" cy="344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smtClean="0">
                <a:latin typeface="Garamond" pitchFamily="18" charset="0"/>
              </a:rPr>
              <a:t>teksture istiskivanja vode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28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1250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152872" y="249880"/>
            <a:ext cx="4317465" cy="344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err="1">
                <a:latin typeface="Garamond" pitchFamily="18" charset="0"/>
              </a:rPr>
              <a:t>d</a:t>
            </a:r>
            <a:r>
              <a:rPr lang="hr-HR" b="1" i="1" dirty="0" err="1" smtClean="0">
                <a:latin typeface="Garamond" pitchFamily="18" charset="0"/>
              </a:rPr>
              <a:t>esikacijske</a:t>
            </a:r>
            <a:r>
              <a:rPr lang="hr-HR" b="1" i="1" dirty="0" smtClean="0">
                <a:latin typeface="Garamond" pitchFamily="18" charset="0"/>
              </a:rPr>
              <a:t> pukotine i tragovi kišnih kapi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873" y="692696"/>
            <a:ext cx="415378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hr-HR" sz="1600" b="1" dirty="0" smtClean="0">
                <a:latin typeface="Garamond" pitchFamily="18" charset="0"/>
              </a:rPr>
              <a:t>karakteristični za </a:t>
            </a:r>
            <a:r>
              <a:rPr lang="hr-HR" sz="1600" b="1" dirty="0" err="1" smtClean="0">
                <a:latin typeface="Garamond" pitchFamily="18" charset="0"/>
              </a:rPr>
              <a:t>pelitne</a:t>
            </a:r>
            <a:r>
              <a:rPr lang="hr-HR" sz="1600" b="1" dirty="0" smtClean="0">
                <a:latin typeface="Garamond" pitchFamily="18" charset="0"/>
              </a:rPr>
              <a:t> sedimente</a:t>
            </a:r>
          </a:p>
          <a:p>
            <a:pPr lvl="1">
              <a:defRPr/>
            </a:pPr>
            <a:r>
              <a:rPr lang="hr-HR" sz="1600" b="1" dirty="0" smtClean="0">
                <a:latin typeface="Garamond" pitchFamily="18" charset="0"/>
              </a:rPr>
              <a:t>pokazatelji </a:t>
            </a:r>
            <a:r>
              <a:rPr lang="hr-HR" sz="1600" b="1" dirty="0" err="1" smtClean="0">
                <a:latin typeface="Garamond" pitchFamily="18" charset="0"/>
              </a:rPr>
              <a:t>subaerske</a:t>
            </a:r>
            <a:r>
              <a:rPr lang="hr-HR" sz="1600" b="1" dirty="0" smtClean="0">
                <a:latin typeface="Garamond" pitchFamily="18" charset="0"/>
              </a:rPr>
              <a:t> izloženosti</a:t>
            </a:r>
            <a:endParaRPr lang="en-US" sz="1600" b="1" dirty="0" smtClean="0">
              <a:latin typeface="Garamond" pitchFamily="18" charset="0"/>
            </a:endParaRPr>
          </a:p>
        </p:txBody>
      </p:sp>
      <p:pic>
        <p:nvPicPr>
          <p:cNvPr id="7" name="Picture 2" descr="Raindrop impressions in mud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19685" t="27296" r="25197" b="10498"/>
          <a:stretch>
            <a:fillRect/>
          </a:stretch>
        </p:blipFill>
        <p:spPr>
          <a:xfrm>
            <a:off x="5220072" y="1484784"/>
            <a:ext cx="3701961" cy="2453125"/>
          </a:xfrm>
          <a:ln w="19050">
            <a:solidFill>
              <a:schemeClr val="tx1"/>
            </a:solidFill>
          </a:ln>
        </p:spPr>
      </p:pic>
      <p:pic>
        <p:nvPicPr>
          <p:cNvPr id="8" name="Picture 7" descr="C:\Documents and Settings\korisnik\My Documents\Marijan\VII\Tragovi kišnih kapi-Ar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112782"/>
            <a:ext cx="3701961" cy="2533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 descr="C:\Documents and Settings\korisnik\My Documents\Marijan\VII\Mud cracks-AR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077072"/>
            <a:ext cx="3672408" cy="2533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3" descr="Modern large scale mudcracks in old po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 l="31496" t="26247" r="23622" b="26247"/>
          <a:stretch>
            <a:fillRect/>
          </a:stretch>
        </p:blipFill>
        <p:spPr>
          <a:xfrm>
            <a:off x="1277380" y="1484784"/>
            <a:ext cx="3685057" cy="2434460"/>
          </a:xfrm>
          <a:ln w="28575">
            <a:solidFill>
              <a:schemeClr val="tx1"/>
            </a:solidFill>
          </a:ln>
        </p:spPr>
      </p:pic>
      <p:sp>
        <p:nvSpPr>
          <p:cNvPr id="12" name="Pravokutnik 11"/>
          <p:cNvSpPr/>
          <p:nvPr/>
        </p:nvSpPr>
        <p:spPr>
          <a:xfrm>
            <a:off x="4139952" y="3645024"/>
            <a:ext cx="753675" cy="19305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13" name="Pravokutnik 12"/>
          <p:cNvSpPr/>
          <p:nvPr/>
        </p:nvSpPr>
        <p:spPr>
          <a:xfrm>
            <a:off x="4257845" y="3603051"/>
            <a:ext cx="631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2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10 cm</a:t>
            </a:r>
            <a:endParaRPr lang="hr-HR" sz="1200" dirty="0"/>
          </a:p>
        </p:txBody>
      </p:sp>
      <p:sp>
        <p:nvSpPr>
          <p:cNvPr id="18" name="Pravokutnik 17"/>
          <p:cNvSpPr/>
          <p:nvPr/>
        </p:nvSpPr>
        <p:spPr>
          <a:xfrm>
            <a:off x="8100392" y="3717032"/>
            <a:ext cx="781910" cy="16301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19" name="Pravokutnik 18"/>
          <p:cNvSpPr/>
          <p:nvPr/>
        </p:nvSpPr>
        <p:spPr>
          <a:xfrm>
            <a:off x="8168780" y="3649905"/>
            <a:ext cx="645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2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10 cm</a:t>
            </a:r>
            <a:endParaRPr lang="hr-HR" sz="1200" dirty="0"/>
          </a:p>
        </p:txBody>
      </p:sp>
      <p:sp>
        <p:nvSpPr>
          <p:cNvPr id="21" name="Pravokutnik 20"/>
          <p:cNvSpPr/>
          <p:nvPr/>
        </p:nvSpPr>
        <p:spPr>
          <a:xfrm>
            <a:off x="4056378" y="6381328"/>
            <a:ext cx="827918" cy="18923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20" name="Pravokutnik 19"/>
          <p:cNvSpPr/>
          <p:nvPr/>
        </p:nvSpPr>
        <p:spPr>
          <a:xfrm>
            <a:off x="4168696" y="6337443"/>
            <a:ext cx="603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2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10 cm</a:t>
            </a:r>
            <a:endParaRPr lang="hr-HR" sz="1200" dirty="0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5185554" y="4131822"/>
            <a:ext cx="2566472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Tragovi kišnih kapi u </a:t>
            </a: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miocenskim</a:t>
            </a:r>
          </a:p>
          <a:p>
            <a:pPr>
              <a:defRPr/>
            </a:pP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pelitima. </a:t>
            </a: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Ande, </a:t>
            </a: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Argentina.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220072" y="1488989"/>
            <a:ext cx="2220736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Recentni tragovi kišnih kapi.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1669652" y="4123733"/>
            <a:ext cx="2096921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Mud cracks u </a:t>
            </a: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miocenskim</a:t>
            </a:r>
          </a:p>
          <a:p>
            <a:pPr algn="ctr">
              <a:defRPr/>
            </a:pPr>
            <a:r>
              <a:rPr lang="hr-HR" sz="1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pelitima</a:t>
            </a: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 </a:t>
            </a:r>
            <a:r>
              <a:rPr lang="hr-HR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Ande, </a:t>
            </a: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Argentina.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1283705" y="1484784"/>
            <a:ext cx="2462662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Recentne desikacijske pukotine.</a:t>
            </a:r>
            <a:endParaRPr 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29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0231" y="1248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6613"/>
            <a:ext cx="8075613" cy="5289550"/>
          </a:xfrm>
        </p:spPr>
        <p:txBody>
          <a:bodyPr/>
          <a:lstStyle/>
          <a:p>
            <a:pPr eaLnBrk="1" hangingPunct="1">
              <a:defRPr/>
            </a:pPr>
            <a:r>
              <a:rPr lang="hr-HR" sz="1600" b="1" dirty="0" smtClean="0">
                <a:latin typeface="+mj-lt"/>
              </a:rPr>
              <a:t>kada je sediment jednom pokrenut vodenom strujom, priroda površine sedimenta sa svojim sedimentnim teksturama, odnosno formama dna, ovisi o uvjetima (režimu) toka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1200" b="1" dirty="0" smtClean="0">
              <a:latin typeface="+mj-lt"/>
            </a:endParaRPr>
          </a:p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donji režim toka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oblici površine vode nisu u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600" b="1" dirty="0" smtClean="0">
                <a:latin typeface="+mj-lt"/>
              </a:rPr>
              <a:t>	fazi s oblicima površine dna</a:t>
            </a:r>
          </a:p>
          <a:p>
            <a:pPr lvl="1" eaLnBrk="1" hangingPunct="1">
              <a:defRPr/>
            </a:pPr>
            <a:endParaRPr lang="hr-HR" sz="1800" b="1" dirty="0" smtClean="0">
              <a:latin typeface="+mj-lt"/>
            </a:endParaRPr>
          </a:p>
          <a:p>
            <a:pPr eaLnBrk="1" hangingPunct="1">
              <a:defRPr/>
            </a:pPr>
            <a:r>
              <a:rPr lang="hr-HR" sz="1800" b="1" dirty="0" smtClean="0">
                <a:latin typeface="+mj-lt"/>
              </a:rPr>
              <a:t>gornji režim toka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veća energija toka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+mj-lt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+mj-lt"/>
              </a:rPr>
              <a:t>oblici površine vode u fazi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600" b="1" dirty="0" smtClean="0">
                <a:latin typeface="+mj-lt"/>
              </a:rPr>
              <a:t>     s oblicima dna</a:t>
            </a:r>
            <a:endParaRPr lang="en-US" sz="1600" b="1" dirty="0" smtClean="0">
              <a:latin typeface="+mj-lt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800" b="1" dirty="0" smtClean="0">
              <a:latin typeface="+mj-lt"/>
            </a:endParaRPr>
          </a:p>
        </p:txBody>
      </p:sp>
      <p:pic>
        <p:nvPicPr>
          <p:cNvPr id="4096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42058" y="1772816"/>
            <a:ext cx="3874790" cy="4536504"/>
          </a:xfrm>
          <a:ln w="12700">
            <a:solidFill>
              <a:schemeClr val="bg2"/>
            </a:solidFill>
          </a:ln>
        </p:spPr>
      </p:pic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4860032" y="6453336"/>
            <a:ext cx="38164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Promjene oblika dna uslijed porasta snage toka.</a:t>
            </a:r>
          </a:p>
        </p:txBody>
      </p:sp>
      <p:sp>
        <p:nvSpPr>
          <p:cNvPr id="7" name="Pravokutnik 6"/>
          <p:cNvSpPr/>
          <p:nvPr/>
        </p:nvSpPr>
        <p:spPr>
          <a:xfrm>
            <a:off x="3364440" y="332656"/>
            <a:ext cx="1341329" cy="34900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hr-HR" sz="2000" b="1" i="1" dirty="0" smtClean="0">
                <a:latin typeface="+mj-lt"/>
              </a:rPr>
              <a:t>režim toka</a:t>
            </a:r>
          </a:p>
        </p:txBody>
      </p:sp>
      <p:sp>
        <p:nvSpPr>
          <p:cNvPr id="9" name="Pravokutnik 8"/>
          <p:cNvSpPr/>
          <p:nvPr/>
        </p:nvSpPr>
        <p:spPr>
          <a:xfrm>
            <a:off x="251520" y="5589240"/>
            <a:ext cx="4176464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     u mnogim situacijama vodeni tokovi </a:t>
            </a:r>
          </a:p>
          <a:p>
            <a:pPr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      s vremenom slabe, pa se u skladu s </a:t>
            </a:r>
          </a:p>
          <a:p>
            <a:pPr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      time mijenjaju i slojne forme na površini</a:t>
            </a:r>
          </a:p>
          <a:p>
            <a:pPr>
              <a:lnSpc>
                <a:spcPct val="80000"/>
              </a:lnSpc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       sedimenta (prim. gravitacijski tokovi)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3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2774" y="570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37" y="359456"/>
            <a:ext cx="8229600" cy="2376264"/>
          </a:xfrm>
        </p:spPr>
        <p:txBody>
          <a:bodyPr/>
          <a:lstStyle/>
          <a:p>
            <a:pPr lvl="1" eaLnBrk="1" hangingPunct="1">
              <a:buNone/>
              <a:defRPr/>
            </a:pPr>
            <a:endParaRPr lang="hr-HR" sz="2000" b="1" dirty="0" smtClean="0">
              <a:latin typeface="Garamond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najčešća tekstura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preferirana orijentacija minerala glina i tinjaca paralelno slojevitosti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rezultat je taloženja minerala paralelno slojevitosti, a u manjoj mjeri </a:t>
            </a:r>
            <a:r>
              <a:rPr lang="hr-HR" sz="1600" b="1" dirty="0" err="1" smtClean="0">
                <a:latin typeface="Garamond" pitchFamily="18" charset="0"/>
              </a:rPr>
              <a:t>kompakcije</a:t>
            </a:r>
            <a:r>
              <a:rPr lang="hr-HR" sz="1600" b="1" dirty="0" smtClean="0">
                <a:latin typeface="Garamond" pitchFamily="18" charset="0"/>
              </a:rPr>
              <a:t> i istiskivanja vode</a:t>
            </a:r>
            <a:endParaRPr lang="en-US" sz="1600" b="1" dirty="0" smtClean="0">
              <a:latin typeface="Garamond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74817" y="3506676"/>
            <a:ext cx="4680520" cy="251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sposobnost kalanja muljnih stijena duž ploha paralelnih stratifikaciji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karakteristična je za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šejlove</a:t>
            </a: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postanak je rezultat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kompakcije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listićavih minerala glina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nije razvijena ili očuvana ako su sedimenti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bioturbirani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ili sadrže puno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siltnih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čestica (kvarc, kalcit)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5" descr="F:\NASTAVA\GEOLOZI\PETROLOGIJA SEDIMENTATA\2010-11\VII\cjepivo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6900" y="3409995"/>
            <a:ext cx="3394270" cy="25771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03232" y="6041033"/>
            <a:ext cx="36170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Cjepivost  - tekstura karakteristična za šejlove.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357055" y="383701"/>
            <a:ext cx="2407069" cy="3416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>
                <a:latin typeface="Garamond" pitchFamily="18" charset="0"/>
              </a:rPr>
              <a:t>p</a:t>
            </a:r>
            <a:r>
              <a:rPr lang="hr-HR" b="1" i="1" dirty="0" smtClean="0">
                <a:latin typeface="Garamond" pitchFamily="18" charset="0"/>
              </a:rPr>
              <a:t>referirana orijentacija</a:t>
            </a:r>
          </a:p>
        </p:txBody>
      </p:sp>
      <p:sp>
        <p:nvSpPr>
          <p:cNvPr id="8" name="Pravokutnik 7"/>
          <p:cNvSpPr/>
          <p:nvPr/>
        </p:nvSpPr>
        <p:spPr>
          <a:xfrm>
            <a:off x="367806" y="3036390"/>
            <a:ext cx="1040349" cy="3440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smtClean="0">
                <a:latin typeface="Garamond" pitchFamily="18" charset="0"/>
              </a:rPr>
              <a:t>cjepivost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30</a:t>
            </a:fld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9337" y="2379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5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052513"/>
            <a:ext cx="8291513" cy="30241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tragovi koje su svojom životnom aktivnošću u sedimentnim stijenama ostavili organizmi, a da pri tome sami nisu sačuvani (ihnofosili)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1600" b="1" dirty="0" smtClean="0">
                <a:latin typeface="Garamond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aktivnosti: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kretanje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rovanje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kopanje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plaženje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odmaranje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hranjenje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izrada jazbina</a:t>
            </a:r>
          </a:p>
        </p:txBody>
      </p:sp>
      <p:pic>
        <p:nvPicPr>
          <p:cNvPr id="44036" name="Picture 4" descr="sedmoderncirculartrail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r="30745"/>
          <a:stretch>
            <a:fillRect/>
          </a:stretch>
        </p:blipFill>
        <p:spPr>
          <a:xfrm>
            <a:off x="755650" y="4005263"/>
            <a:ext cx="3529013" cy="2303462"/>
          </a:xfrm>
          <a:noFill/>
          <a:ln w="19050">
            <a:solidFill>
              <a:schemeClr val="tx1"/>
            </a:solidFill>
          </a:ln>
        </p:spPr>
      </p:pic>
      <p:pic>
        <p:nvPicPr>
          <p:cNvPr id="44037" name="Picture 5" descr="sedancientcirctrails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16463" y="4005263"/>
            <a:ext cx="3671887" cy="2298700"/>
          </a:xfrm>
          <a:noFill/>
          <a:ln w="19050">
            <a:solidFill>
              <a:schemeClr val="tx1"/>
            </a:solidFill>
          </a:ln>
        </p:spPr>
      </p:pic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1116013" y="6334125"/>
            <a:ext cx="2987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Recentni tragovi kretanja puževa. </a:t>
            </a:r>
          </a:p>
          <a:p>
            <a:pPr>
              <a:defRPr/>
            </a:pPr>
            <a:endParaRPr lang="en-US" sz="1400" b="1" i="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64163" y="6334125"/>
            <a:ext cx="2595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 err="1">
                <a:latin typeface="Calibri" pitchFamily="34" charset="0"/>
              </a:rPr>
              <a:t>Ihnofosili</a:t>
            </a:r>
            <a:r>
              <a:rPr lang="hr-HR" sz="1400" b="1" i="1" dirty="0">
                <a:latin typeface="Calibri" pitchFamily="34" charset="0"/>
              </a:rPr>
              <a:t> nastali na isti način.</a:t>
            </a:r>
          </a:p>
          <a:p>
            <a:pPr>
              <a:defRPr/>
            </a:pPr>
            <a:endParaRPr lang="en-US" sz="1400" b="1" i="1" dirty="0"/>
          </a:p>
        </p:txBody>
      </p:sp>
      <p:sp>
        <p:nvSpPr>
          <p:cNvPr id="10" name="Pravokutnik 9"/>
          <p:cNvSpPr/>
          <p:nvPr/>
        </p:nvSpPr>
        <p:spPr>
          <a:xfrm>
            <a:off x="3228376" y="6021288"/>
            <a:ext cx="97488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2</a:t>
            </a:r>
            <a:endParaRPr lang="en-US" sz="1200" i="1" dirty="0"/>
          </a:p>
        </p:txBody>
      </p:sp>
      <p:sp>
        <p:nvSpPr>
          <p:cNvPr id="11" name="Pravokutnik 10"/>
          <p:cNvSpPr/>
          <p:nvPr/>
        </p:nvSpPr>
        <p:spPr>
          <a:xfrm>
            <a:off x="7335042" y="6021288"/>
            <a:ext cx="1010148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2</a:t>
            </a:r>
            <a:endParaRPr lang="en-US" sz="1200" i="1" dirty="0"/>
          </a:p>
        </p:txBody>
      </p:sp>
      <p:sp>
        <p:nvSpPr>
          <p:cNvPr id="13" name="Rectangle 2"/>
          <p:cNvSpPr txBox="1">
            <a:spLocks noRot="1" noChangeArrowheads="1"/>
          </p:cNvSpPr>
          <p:nvPr/>
        </p:nvSpPr>
        <p:spPr>
          <a:xfrm>
            <a:off x="2483768" y="188640"/>
            <a:ext cx="4464496" cy="431378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Garamond" pitchFamily="18" charset="0"/>
                <a:ea typeface="+mj-ea"/>
                <a:cs typeface="+mj-cs"/>
              </a:rPr>
              <a:t>4.5  </a:t>
            </a:r>
            <a:r>
              <a:rPr lang="hr-HR" b="1" dirty="0" smtClean="0">
                <a:latin typeface="Garamond" pitchFamily="18" charset="0"/>
                <a:ea typeface="+mj-ea"/>
                <a:cs typeface="+mj-cs"/>
              </a:rPr>
              <a:t>BIOGENE</a:t>
            </a:r>
            <a:r>
              <a:rPr kumimoji="0" lang="hr-HR" b="1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Garamond" pitchFamily="18" charset="0"/>
                <a:ea typeface="+mj-ea"/>
                <a:cs typeface="+mj-cs"/>
              </a:rPr>
              <a:t> TEKSTURE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31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1681" y="13265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edBoliviadinotrax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6123" b="12247"/>
          <a:stretch>
            <a:fillRect/>
          </a:stretch>
        </p:blipFill>
        <p:spPr>
          <a:xfrm>
            <a:off x="107504" y="548680"/>
            <a:ext cx="2786063" cy="2884488"/>
          </a:xfrm>
          <a:noFill/>
          <a:ln w="19050">
            <a:solidFill>
              <a:schemeClr val="tx1"/>
            </a:solidFill>
          </a:ln>
        </p:spPr>
      </p:pic>
      <p:pic>
        <p:nvPicPr>
          <p:cNvPr id="45059" name="Picture 3" descr="sed2mottledbedding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5437" t="16354" r="27187"/>
          <a:stretch>
            <a:fillRect/>
          </a:stretch>
        </p:blipFill>
        <p:spPr>
          <a:xfrm>
            <a:off x="6012160" y="548680"/>
            <a:ext cx="2925763" cy="2890838"/>
          </a:xfrm>
          <a:noFill/>
          <a:ln w="19050">
            <a:solidFill>
              <a:schemeClr val="tx1"/>
            </a:solidFill>
          </a:ln>
        </p:spPr>
      </p:pic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683568" y="3501008"/>
            <a:ext cx="2087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Tragovi dinosaura.</a:t>
            </a:r>
            <a:endParaRPr lang="hr-HR" sz="1400" b="1" i="1" dirty="0"/>
          </a:p>
        </p:txBody>
      </p:sp>
      <p:pic>
        <p:nvPicPr>
          <p:cNvPr id="7" name="Picture 8" descr="F:\NASTAVA\Teksture razne\Trag sisavca Kreda, Argentina.JPG"/>
          <p:cNvPicPr>
            <a:picLocks noChangeAspect="1" noChangeArrowheads="1"/>
          </p:cNvPicPr>
          <p:nvPr/>
        </p:nvPicPr>
        <p:blipFill>
          <a:blip r:embed="rId6" cstate="print"/>
          <a:srcRect t="13414"/>
          <a:stretch>
            <a:fillRect/>
          </a:stretch>
        </p:blipFill>
        <p:spPr bwMode="auto">
          <a:xfrm>
            <a:off x="3059832" y="2492896"/>
            <a:ext cx="2808287" cy="27257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300192" y="3573016"/>
            <a:ext cx="2376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Tragovi organizama koji su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se ubušavali u vapnenac. </a:t>
            </a:r>
          </a:p>
        </p:txBody>
      </p:sp>
      <p:sp>
        <p:nvSpPr>
          <p:cNvPr id="9" name="Pravokutnik 8"/>
          <p:cNvSpPr/>
          <p:nvPr/>
        </p:nvSpPr>
        <p:spPr>
          <a:xfrm>
            <a:off x="1791406" y="620687"/>
            <a:ext cx="101014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25000"/>
                  </a:schemeClr>
                </a:solidFill>
              </a:rPr>
              <a:t>Preuzeto iz  2</a:t>
            </a:r>
            <a:endParaRPr lang="en-US" sz="1200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7868927" y="3140968"/>
            <a:ext cx="101014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25000"/>
                  </a:schemeClr>
                </a:solidFill>
              </a:rPr>
              <a:t>Preuzeto iz  2</a:t>
            </a:r>
            <a:endParaRPr lang="en-US" sz="1200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347864" y="5301208"/>
            <a:ext cx="2305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Otisak stope sisavca, Ande, Precordillera, Argentina.</a:t>
            </a:r>
            <a:endParaRPr lang="hr-HR" sz="1400" b="1" i="1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32</a:t>
            </a:fld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2440" y="5354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6632"/>
            <a:ext cx="8964612" cy="295232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r-HR" sz="1800" b="1" dirty="0" smtClean="0">
                <a:latin typeface="Garamond" pitchFamily="18" charset="0"/>
              </a:rPr>
              <a:t>bioturbacija</a:t>
            </a:r>
            <a:r>
              <a:rPr lang="hr-HR" sz="1600" b="1" dirty="0" smtClean="0">
                <a:latin typeface="Garamond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fosilno očuvana promjena u sedimentu nastala životnom aktivnošću organizama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uzrokuju razaranje primarnih sedimentnih tekstura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ne zna se koji ih je organizam napravio,ali se zna kako je živio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isti organizam             različit sastav sedimenta i uvjeti života               različiti  ihnofosili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različite vrste organizama                  slični uvjeti života                vrlo slični ili isti  ihnofosili</a:t>
            </a:r>
          </a:p>
          <a:p>
            <a:pPr lvl="1" eaLnBrk="1" hangingPunct="1"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najčešće u marinskim okolišima</a:t>
            </a:r>
          </a:p>
        </p:txBody>
      </p:sp>
      <p:cxnSp>
        <p:nvCxnSpPr>
          <p:cNvPr id="4" name="Ravni poveznik sa strelicom 3"/>
          <p:cNvCxnSpPr/>
          <p:nvPr/>
        </p:nvCxnSpPr>
        <p:spPr>
          <a:xfrm>
            <a:off x="2195736" y="1772816"/>
            <a:ext cx="43180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ni poveznik sa strelicom 5"/>
          <p:cNvCxnSpPr/>
          <p:nvPr/>
        </p:nvCxnSpPr>
        <p:spPr>
          <a:xfrm>
            <a:off x="6228184" y="1844824"/>
            <a:ext cx="43180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6"/>
          <p:cNvCxnSpPr/>
          <p:nvPr/>
        </p:nvCxnSpPr>
        <p:spPr>
          <a:xfrm>
            <a:off x="3347864" y="2204864"/>
            <a:ext cx="43180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>
            <a:off x="5724128" y="2132856"/>
            <a:ext cx="433388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780928"/>
            <a:ext cx="6192688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tragovi  na površini sedimenta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formirani aktivnošću epibentičkih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b="1" dirty="0" smtClean="0">
                <a:latin typeface="Garamond" pitchFamily="18" charset="0"/>
              </a:rPr>
              <a:t>	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organizama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vide se samo na slojnim plohama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180528" y="4509120"/>
            <a:ext cx="4752528" cy="1827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rupe (jame, jazbine) unutar sedimenta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nastale aktivnošću endobentičkih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b="1" dirty="0" smtClean="0">
                <a:latin typeface="Garamond" pitchFamily="18" charset="0"/>
              </a:rPr>
              <a:t>	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organizama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vide se na slojnim plohama i na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b="1" dirty="0" smtClean="0">
                <a:latin typeface="Garamond" pitchFamily="18" charset="0"/>
              </a:rPr>
              <a:t>	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vertikalnom presjeku kroz slojeve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1" name="Picture 4" descr="Sterna1- tocka 13, plazenje crva, ihnofosili"/>
          <p:cNvPicPr>
            <a:picLocks noChangeAspect="1" noChangeArrowheads="1"/>
          </p:cNvPicPr>
          <p:nvPr/>
        </p:nvPicPr>
        <p:blipFill>
          <a:blip r:embed="rId4" cstate="print"/>
          <a:srcRect l="529" r="10231"/>
          <a:stretch>
            <a:fillRect/>
          </a:stretch>
        </p:blipFill>
        <p:spPr bwMode="auto">
          <a:xfrm>
            <a:off x="5796136" y="2348880"/>
            <a:ext cx="2991172" cy="21849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Pravokutnik 11"/>
          <p:cNvSpPr/>
          <p:nvPr/>
        </p:nvSpPr>
        <p:spPr>
          <a:xfrm>
            <a:off x="4716016" y="4005064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Tragovi </a:t>
            </a:r>
            <a:endParaRPr lang="hr-HR" sz="1400" b="1" i="1" dirty="0" smtClean="0">
              <a:latin typeface="Calibri" pitchFamily="34" charset="0"/>
            </a:endParaRPr>
          </a:p>
          <a:p>
            <a:pPr>
              <a:defRPr/>
            </a:pPr>
            <a:r>
              <a:rPr lang="hr-HR" sz="1400" b="1" i="1" dirty="0" smtClean="0">
                <a:latin typeface="Calibri" pitchFamily="34" charset="0"/>
              </a:rPr>
              <a:t>plaženja</a:t>
            </a:r>
            <a:r>
              <a:rPr lang="hr-HR" sz="1400" b="1" i="1" dirty="0">
                <a:latin typeface="Calibri" pitchFamily="34" charset="0"/>
              </a:rPr>
              <a:t>. </a:t>
            </a:r>
            <a:endParaRPr lang="hr-HR" sz="1400" b="1" dirty="0"/>
          </a:p>
        </p:txBody>
      </p:sp>
      <p:sp>
        <p:nvSpPr>
          <p:cNvPr id="13" name="Pravokutnik 12"/>
          <p:cNvSpPr/>
          <p:nvPr/>
        </p:nvSpPr>
        <p:spPr>
          <a:xfrm>
            <a:off x="7678237" y="4232121"/>
            <a:ext cx="110907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2</a:t>
            </a:r>
            <a:endParaRPr lang="en-US" sz="1200" i="1" dirty="0"/>
          </a:p>
        </p:txBody>
      </p:sp>
      <p:pic>
        <p:nvPicPr>
          <p:cNvPr id="1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3329" t="3178" r="2663" b="3178"/>
          <a:stretch>
            <a:fillRect/>
          </a:stretch>
        </p:blipFill>
        <p:spPr>
          <a:xfrm rot="5400000">
            <a:off x="6345121" y="4320175"/>
            <a:ext cx="1926366" cy="2880320"/>
          </a:xfrm>
          <a:noFill/>
          <a:ln w="19050">
            <a:solidFill>
              <a:schemeClr val="tx1"/>
            </a:solidFill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057226" y="5959399"/>
            <a:ext cx="177343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r-HR" sz="1400" b="1" i="1" dirty="0">
                <a:latin typeface="Calibri" pitchFamily="34" charset="0"/>
              </a:rPr>
              <a:t>Ukapanje organizma </a:t>
            </a:r>
            <a:endParaRPr lang="hr-HR" sz="1400" b="1" i="1" dirty="0" smtClean="0">
              <a:latin typeface="Calibri" pitchFamily="34" charset="0"/>
            </a:endParaRPr>
          </a:p>
          <a:p>
            <a:pPr algn="r">
              <a:defRPr/>
            </a:pPr>
            <a:r>
              <a:rPr lang="hr-HR" sz="1400" b="1" i="1" dirty="0" smtClean="0">
                <a:latin typeface="Calibri" pitchFamily="34" charset="0"/>
              </a:rPr>
              <a:t>u </a:t>
            </a:r>
            <a:r>
              <a:rPr lang="hr-HR" sz="1400" b="1" i="1" dirty="0">
                <a:latin typeface="Calibri" pitchFamily="34" charset="0"/>
              </a:rPr>
              <a:t>rahli, </a:t>
            </a:r>
            <a:r>
              <a:rPr lang="hr-HR" sz="1400" b="1" i="1" dirty="0" smtClean="0">
                <a:latin typeface="Calibri" pitchFamily="34" charset="0"/>
              </a:rPr>
              <a:t>nevezani</a:t>
            </a:r>
          </a:p>
          <a:p>
            <a:pPr algn="r">
              <a:defRPr/>
            </a:pPr>
            <a:r>
              <a:rPr lang="hr-HR" sz="1400" b="1" i="1" dirty="0" smtClean="0">
                <a:latin typeface="Calibri" pitchFamily="34" charset="0"/>
              </a:rPr>
              <a:t> </a:t>
            </a:r>
            <a:r>
              <a:rPr lang="hr-HR" sz="1400" b="1" i="1" dirty="0">
                <a:latin typeface="Calibri" pitchFamily="34" charset="0"/>
              </a:rPr>
              <a:t>sediment.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16" name="Pravokutnik 15"/>
          <p:cNvSpPr/>
          <p:nvPr/>
        </p:nvSpPr>
        <p:spPr>
          <a:xfrm>
            <a:off x="5940153" y="6381328"/>
            <a:ext cx="1152128" cy="276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2bi</a:t>
            </a:r>
            <a:endParaRPr lang="en-US" sz="1200" i="1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33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3118" y="11458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Bioturbacije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35150" y="2852738"/>
            <a:ext cx="4641850" cy="3136900"/>
          </a:xfrm>
          <a:ln w="19050">
            <a:solidFill>
              <a:schemeClr val="tx1"/>
            </a:solidFill>
          </a:ln>
        </p:spPr>
      </p:pic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2124075" y="6021388"/>
            <a:ext cx="4103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Dijagrami koji prikazuju promjenu tipa bioturbacija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Kao odgovor na porast energije u taložnom prostoru.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>
          <a:xfrm>
            <a:off x="468313" y="404813"/>
            <a:ext cx="8424862" cy="15779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r-HR" sz="1600" b="1" dirty="0" smtClean="0">
                <a:latin typeface="Garamond" pitchFamily="18" charset="0"/>
              </a:rPr>
              <a:t>količina bioturbacija pokazatelj je brzine sedimentacije</a:t>
            </a:r>
          </a:p>
          <a:p>
            <a:pPr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 smtClean="0">
                <a:latin typeface="Garamond" pitchFamily="18" charset="0"/>
              </a:rPr>
              <a:t>brza sedimentacija                malo vremena za kopanje u sedimentu               malo bioturbacija</a:t>
            </a:r>
          </a:p>
          <a:p>
            <a:pPr lvl="1">
              <a:buFont typeface="Wingdings" pitchFamily="2" charset="2"/>
              <a:buNone/>
              <a:defRPr/>
            </a:pPr>
            <a:endParaRPr lang="hr-HR" sz="1000" b="1" dirty="0" smtClean="0">
              <a:latin typeface="Garamond" pitchFamily="18" charset="0"/>
            </a:endParaRPr>
          </a:p>
          <a:p>
            <a:pPr lvl="1">
              <a:defRPr/>
            </a:pPr>
            <a:r>
              <a:rPr lang="hr-HR" sz="1600" b="1" dirty="0" smtClean="0">
                <a:latin typeface="Garamond" pitchFamily="18" charset="0"/>
              </a:rPr>
              <a:t>vrlo spora sedimentacija                dovoljno vremena za kopanje u sedimentu              sediment često potpuno bioturbiran i homogeniziran</a:t>
            </a:r>
            <a:endParaRPr lang="hr-HR" sz="1600" b="1" dirty="0">
              <a:latin typeface="Garamond" pitchFamily="18" charset="0"/>
            </a:endParaRPr>
          </a:p>
        </p:txBody>
      </p:sp>
      <p:cxnSp>
        <p:nvCxnSpPr>
          <p:cNvPr id="9" name="Ravni poveznik sa strelicom 8"/>
          <p:cNvCxnSpPr/>
          <p:nvPr/>
        </p:nvCxnSpPr>
        <p:spPr>
          <a:xfrm>
            <a:off x="3059832" y="1196752"/>
            <a:ext cx="503237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sa strelicom 11"/>
          <p:cNvCxnSpPr/>
          <p:nvPr/>
        </p:nvCxnSpPr>
        <p:spPr>
          <a:xfrm>
            <a:off x="7164288" y="1196752"/>
            <a:ext cx="503238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/>
          <p:cNvCxnSpPr/>
          <p:nvPr/>
        </p:nvCxnSpPr>
        <p:spPr>
          <a:xfrm>
            <a:off x="3563888" y="1916832"/>
            <a:ext cx="503237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/>
          <p:cNvCxnSpPr/>
          <p:nvPr/>
        </p:nvCxnSpPr>
        <p:spPr>
          <a:xfrm>
            <a:off x="7884368" y="1916832"/>
            <a:ext cx="504825" cy="158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avokutnik 14"/>
          <p:cNvSpPr/>
          <p:nvPr/>
        </p:nvSpPr>
        <p:spPr>
          <a:xfrm>
            <a:off x="1928886" y="5661248"/>
            <a:ext cx="101014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>
                <a:solidFill>
                  <a:schemeClr val="accent4">
                    <a:lumMod val="25000"/>
                  </a:schemeClr>
                </a:solidFill>
              </a:rPr>
              <a:t>Preuzeto iz  1</a:t>
            </a:r>
            <a:endParaRPr lang="en-US" sz="1200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9CEC39-79FE-489E-80DD-296D50CBCA49}" type="slidenum">
              <a:rPr lang="hr-HR" smtClean="0"/>
              <a:pPr>
                <a:defRPr/>
              </a:pPr>
              <a:t>34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193" y="1611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052513"/>
            <a:ext cx="8748712" cy="547211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Garamond" pitchFamily="18" charset="0"/>
              </a:rPr>
              <a:t>upotreba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rekonstrukcija smjera ili pravca paleotransporta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rekonstrukcija paleogeografije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r-HR" sz="800" b="1" dirty="0" smtClean="0">
                <a:latin typeface="Garamond" pitchFamily="18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geometrija sedimentnih tijela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porijeklo sedimenta (provenijencija)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Garamond" pitchFamily="18" charset="0"/>
              </a:rPr>
              <a:t>smjer transporta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kosa slojevitost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asimetrični riplovi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tragovi tečenja (flute casts)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imbrikacija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Garamond" pitchFamily="18" charset="0"/>
              </a:rPr>
              <a:t>pravac transporta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preferirana orijentacija zrna, valutica i fosila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simetrični riplovi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tragovi vučenja (groove marks)</a:t>
            </a:r>
            <a:endParaRPr lang="en-US" sz="1600" b="1" dirty="0" smtClean="0">
              <a:latin typeface="Garamond" pitchFamily="18" charset="0"/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267744" y="332656"/>
            <a:ext cx="4464496" cy="43137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1" i="0" u="none" strike="noStrike" kern="1200" cap="none" spc="0" normalizeH="0" baseline="0" noProof="0" smtClean="0">
                <a:ln>
                  <a:noFill/>
                </a:ln>
                <a:uLnTx/>
                <a:uFillTx/>
                <a:latin typeface="Garamond" pitchFamily="18" charset="0"/>
                <a:ea typeface="+mj-ea"/>
                <a:cs typeface="+mj-cs"/>
              </a:rPr>
              <a:t>4.6  </a:t>
            </a:r>
            <a:r>
              <a:rPr kumimoji="0" lang="hr-HR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Garamond" pitchFamily="18" charset="0"/>
                <a:ea typeface="+mj-ea"/>
                <a:cs typeface="+mj-cs"/>
              </a:rPr>
              <a:t>ANALIZE PALEOSTRUJA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35</a:t>
            </a:fld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2440" y="8897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752"/>
            <a:ext cx="8686800" cy="25209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stratificiranost ili uslojenost osnovna je značajka sedimentnih stijena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rezultat promjena u stilu sedimentacije; obično promjena sastava i/ili veličine zrna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slojevitost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stratifikacija deblja od 1cm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0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laminacija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stratifikacija tanja od 1 cm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+mj-lt"/>
              </a:rPr>
              <a:t>često interna tekstura sloja</a:t>
            </a:r>
          </a:p>
        </p:txBody>
      </p:sp>
      <p:graphicFrame>
        <p:nvGraphicFramePr>
          <p:cNvPr id="127032" name="Group 56"/>
          <p:cNvGraphicFramePr>
            <a:graphicFrameLocks noGrp="1"/>
          </p:cNvGraphicFramePr>
          <p:nvPr>
            <p:ph sz="half" idx="2"/>
          </p:nvPr>
        </p:nvGraphicFramePr>
        <p:xfrm>
          <a:off x="1187450" y="4076700"/>
          <a:ext cx="7283450" cy="2194560"/>
        </p:xfrm>
        <a:graphic>
          <a:graphicData uri="http://schemas.openxmlformats.org/drawingml/2006/table">
            <a:tbl>
              <a:tblPr/>
              <a:tblGrid>
                <a:gridCol w="1820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0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4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SLOJEVI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LAMINE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naziv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debljina (cm)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naziv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debljina 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vrlo debeli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veća od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vrlo debele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veća od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debeli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30-100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debele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10-30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srednje debeli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10-30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srednje debele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3-10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tanki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1-10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tanke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vrlo tanki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manja od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vrlo tanke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manja od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2916238" y="6381750"/>
            <a:ext cx="41767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Terminologija za definiranje debljine slojeva i lamina.</a:t>
            </a: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23528" y="404664"/>
            <a:ext cx="2592288" cy="43137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noProof="0" dirty="0" smtClean="0">
                <a:latin typeface="+mj-lt"/>
                <a:ea typeface="+mj-ea"/>
                <a:cs typeface="+mj-cs"/>
              </a:rPr>
              <a:t>slojevitost i laminacija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4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448" y="10555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347864" y="188640"/>
            <a:ext cx="2089150" cy="490537"/>
          </a:xfr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1800" b="1" dirty="0" smtClean="0">
                <a:latin typeface="Garamond" pitchFamily="18" charset="0"/>
              </a:rPr>
              <a:t>SLOJEVIT</a:t>
            </a:r>
            <a:r>
              <a:rPr lang="hr-HR" sz="2000" b="1" dirty="0" smtClean="0">
                <a:latin typeface="Garamond" pitchFamily="18" charset="0"/>
              </a:rPr>
              <a:t>OST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620713"/>
            <a:ext cx="8435975" cy="2663825"/>
          </a:xfrm>
        </p:spPr>
        <p:txBody>
          <a:bodyPr/>
          <a:lstStyle/>
          <a:p>
            <a:pPr eaLnBrk="1" hangingPunct="1">
              <a:defRPr/>
            </a:pPr>
            <a:r>
              <a:rPr lang="hr-HR" sz="1800" b="1" dirty="0" smtClean="0">
                <a:latin typeface="Garamond" pitchFamily="18" charset="0"/>
              </a:rPr>
              <a:t>sloj </a:t>
            </a: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geološko tijelo pločastog, lećastog, klinastog ili nepravilnog oblika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uglavnom jednoličnog sastava i jednoličnih ili genetski sličnih unutarnjih strukturno-teksturnih značajki po cijeloj svojoj debljini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000" b="1" dirty="0" smtClean="0">
              <a:latin typeface="Garamond" pitchFamily="18" charset="0"/>
            </a:endParaRP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većina slojeva istaloži se u vremenskom periodu od nekoliko sati ili dana (prim.: turbiditni i olujni slojevi), do nekoliko godina, desetaka godina ili više (šelfni pješčenjaci  i vapnenci)</a:t>
            </a:r>
          </a:p>
        </p:txBody>
      </p:sp>
      <p:pic>
        <p:nvPicPr>
          <p:cNvPr id="1843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95736" y="3224918"/>
            <a:ext cx="4464496" cy="3134608"/>
          </a:xfrm>
          <a:ln w="12700">
            <a:solidFill>
              <a:schemeClr val="tx1"/>
            </a:solidFill>
          </a:ln>
        </p:spPr>
      </p:pic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2195736" y="6453336"/>
            <a:ext cx="4681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Uslojeni </a:t>
            </a:r>
            <a:r>
              <a:rPr lang="hr-HR" sz="1400" b="1" i="1" dirty="0" smtClean="0">
                <a:latin typeface="Calibri" pitchFamily="34" charset="0"/>
              </a:rPr>
              <a:t>vapnenci kod Krapinskih Toplica.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5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143" y="9351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404813"/>
            <a:ext cx="8229600" cy="11525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slojevitost </a:t>
            </a: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pojava manje ili više jasnog izdvajanja teksturno-strukturnih, granulometrijski ili litološki jedinstvenih slojeva u sedimentnim stijenama</a:t>
            </a:r>
            <a:r>
              <a:rPr lang="hr-HR" sz="1600" dirty="0" smtClean="0">
                <a:latin typeface="Garamond" pitchFamily="18" charset="0"/>
              </a:rPr>
              <a:t>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dirty="0" smtClean="0">
              <a:latin typeface="Garamond" pitchFamily="18" charset="0"/>
            </a:endParaRPr>
          </a:p>
          <a:p>
            <a:pPr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slojne plohe (površine) </a:t>
            </a: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odvajaju sloj od podinskih i krovinskih naslaga</a:t>
            </a:r>
          </a:p>
          <a:p>
            <a:pPr lvl="1" eaLnBrk="1" hangingPunct="1">
              <a:defRPr/>
            </a:pPr>
            <a:r>
              <a:rPr lang="hr-HR" sz="1600" b="1" dirty="0" smtClean="0">
                <a:latin typeface="Garamond" pitchFamily="18" charset="0"/>
              </a:rPr>
              <a:t>predstavljaju značajnije diskontinuitete u taloženju</a:t>
            </a:r>
          </a:p>
        </p:txBody>
      </p:sp>
      <p:pic>
        <p:nvPicPr>
          <p:cNvPr id="19459" name="Picture 2" descr="F:\NASTAVA\GEOLOZI\PETROLOGIJA SEDIMENTATA\2010-11\IV predavanje\_MG_4824.JPG"/>
          <p:cNvPicPr>
            <a:picLocks noChangeAspect="1" noChangeArrowheads="1"/>
          </p:cNvPicPr>
          <p:nvPr/>
        </p:nvPicPr>
        <p:blipFill>
          <a:blip r:embed="rId4" cstate="print"/>
          <a:srcRect l="5057" t="25124" r="46770" b="28915"/>
          <a:stretch>
            <a:fillRect/>
          </a:stretch>
        </p:blipFill>
        <p:spPr bwMode="auto">
          <a:xfrm>
            <a:off x="1691680" y="1412776"/>
            <a:ext cx="5318779" cy="338437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403648" y="4869160"/>
            <a:ext cx="65527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Sinklinalno povijeni slojeviti </a:t>
            </a:r>
            <a:r>
              <a:rPr lang="hr-HR" sz="1400" b="1" i="1" dirty="0" smtClean="0">
                <a:latin typeface="Calibri" pitchFamily="34" charset="0"/>
              </a:rPr>
              <a:t>klastični sedimenti. High </a:t>
            </a:r>
            <a:r>
              <a:rPr lang="hr-HR" sz="1400" b="1" i="1" dirty="0">
                <a:latin typeface="Calibri" pitchFamily="34" charset="0"/>
              </a:rPr>
              <a:t>Cordillera; Ande, </a:t>
            </a:r>
            <a:r>
              <a:rPr lang="hr-HR" sz="1400" b="1" i="1" dirty="0" smtClean="0">
                <a:latin typeface="Calibri" pitchFamily="34" charset="0"/>
              </a:rPr>
              <a:t>Argentina.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6</a:t>
            </a:fld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1611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19873" y="332656"/>
            <a:ext cx="1800200" cy="417513"/>
          </a:xfr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sz="2000" b="1" dirty="0" smtClean="0">
                <a:latin typeface="Garamond" pitchFamily="18" charset="0"/>
              </a:rPr>
              <a:t>LAMINACIJA</a:t>
            </a:r>
            <a:endParaRPr lang="en-US" sz="2000" b="1" dirty="0" smtClean="0">
              <a:latin typeface="Garamond" pitchFamily="18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052736"/>
            <a:ext cx="8362950" cy="122378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r-HR" sz="1900" b="1" dirty="0" smtClean="0">
                <a:latin typeface="Garamond" pitchFamily="18" charset="0"/>
              </a:rPr>
              <a:t>proizlazi iz promjena veličine zrna između lamina, promjene veličine zrna unutar lamina, ili promjena u sastavu između lamina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2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sz="1900" b="1" dirty="0" smtClean="0">
                <a:latin typeface="Garamond" pitchFamily="18" charset="0"/>
              </a:rPr>
              <a:t>u većini slučajeva vrijedi: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000" b="1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1900" b="1" dirty="0" smtClean="0">
                <a:latin typeface="Garamond" pitchFamily="18" charset="0"/>
              </a:rPr>
              <a:t>  		jedna lamina                 jedan taložni događaj</a:t>
            </a:r>
            <a:endParaRPr lang="hr-HR" sz="1900" dirty="0" smtClean="0"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3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3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500" dirty="0" smtClean="0">
              <a:solidFill>
                <a:schemeClr val="bg1"/>
              </a:solidFill>
              <a:latin typeface="Garamond" pitchFamily="18" charset="0"/>
            </a:endParaRP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800" b="1" dirty="0" smtClean="0">
              <a:solidFill>
                <a:schemeClr val="bg1"/>
              </a:solidFill>
            </a:endParaRPr>
          </a:p>
        </p:txBody>
      </p:sp>
      <p:pic>
        <p:nvPicPr>
          <p:cNvPr id="20485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00563" y="3671888"/>
            <a:ext cx="4319587" cy="2844800"/>
          </a:xfrm>
          <a:noFill/>
          <a:ln w="19050">
            <a:solidFill>
              <a:schemeClr val="tx1"/>
            </a:solidFill>
          </a:ln>
        </p:spPr>
      </p:pic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827088" y="6021388"/>
            <a:ext cx="35630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r-HR" sz="1400" b="1" i="1" dirty="0">
                <a:latin typeface="Calibri" pitchFamily="34" charset="0"/>
              </a:rPr>
              <a:t>Paralelna laminacija u pijescima nastala </a:t>
            </a:r>
          </a:p>
          <a:p>
            <a:pPr algn="r">
              <a:defRPr/>
            </a:pPr>
            <a:r>
              <a:rPr lang="hr-HR" sz="1400" b="1" i="1" dirty="0">
                <a:latin typeface="Calibri" pitchFamily="34" charset="0"/>
              </a:rPr>
              <a:t>kao rezultat taloženja u gornjem režimu toka.</a:t>
            </a:r>
          </a:p>
        </p:txBody>
      </p:sp>
      <p:cxnSp>
        <p:nvCxnSpPr>
          <p:cNvPr id="7" name="Ravni poveznik sa strelicom 6"/>
          <p:cNvCxnSpPr/>
          <p:nvPr/>
        </p:nvCxnSpPr>
        <p:spPr>
          <a:xfrm>
            <a:off x="2699792" y="2060848"/>
            <a:ext cx="50482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utnik 7"/>
          <p:cNvSpPr/>
          <p:nvPr/>
        </p:nvSpPr>
        <p:spPr>
          <a:xfrm>
            <a:off x="4500563" y="6237288"/>
            <a:ext cx="1023937" cy="277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1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179512" y="2636912"/>
            <a:ext cx="4585614" cy="34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r-HR" b="1" i="1" dirty="0" smtClean="0">
                <a:latin typeface="Garamond" pitchFamily="18" charset="0"/>
              </a:rPr>
              <a:t>paralelna laminacija (planarna, horizontalna)</a:t>
            </a:r>
          </a:p>
        </p:txBody>
      </p:sp>
      <p:sp>
        <p:nvSpPr>
          <p:cNvPr id="11" name="Pravokutnik 10"/>
          <p:cNvSpPr/>
          <p:nvPr/>
        </p:nvSpPr>
        <p:spPr>
          <a:xfrm>
            <a:off x="179512" y="3284984"/>
            <a:ext cx="4572000" cy="18235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hr-HR" sz="1600" b="1" dirty="0" smtClean="0">
                <a:latin typeface="Garamond" pitchFamily="18" charset="0"/>
              </a:rPr>
              <a:t>načini postanka</a:t>
            </a:r>
          </a:p>
          <a:p>
            <a:pPr>
              <a:lnSpc>
                <a:spcPct val="90000"/>
              </a:lnSpc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hr-HR" sz="1600" b="1" dirty="0" smtClean="0">
                <a:latin typeface="Garamond" pitchFamily="18" charset="0"/>
              </a:rPr>
              <a:t>  u gornjem režimu toka</a:t>
            </a:r>
          </a:p>
          <a:p>
            <a:pPr lvl="1">
              <a:lnSpc>
                <a:spcPct val="90000"/>
              </a:lnSpc>
              <a:defRPr/>
            </a:pPr>
            <a:endParaRPr lang="hr-HR" sz="500" b="1" dirty="0" smtClean="0">
              <a:latin typeface="Garamond" pitchFamily="18" charset="0"/>
            </a:endParaRPr>
          </a:p>
          <a:p>
            <a:pPr lvl="2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hr-HR" sz="1600" b="1" dirty="0" smtClean="0">
                <a:latin typeface="Garamond" pitchFamily="18" charset="0"/>
              </a:rPr>
              <a:t>  pješčani sedimenti</a:t>
            </a:r>
          </a:p>
          <a:p>
            <a:pPr lvl="2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 </a:t>
            </a:r>
          </a:p>
          <a:p>
            <a:pPr lvl="2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hr-HR" sz="1600" b="1" dirty="0" smtClean="0">
                <a:latin typeface="Garamond" pitchFamily="18" charset="0"/>
              </a:rPr>
              <a:t>  iz turbulentnih struja kod visokih</a:t>
            </a:r>
          </a:p>
          <a:p>
            <a:pPr lvl="2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   brzina toka (gornji režim toka – </a:t>
            </a:r>
          </a:p>
          <a:p>
            <a:pPr lvl="2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    gornja paralelna laminacija)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7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6468" y="5404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0" y="332656"/>
            <a:ext cx="8892480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hr-HR" sz="1600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hr-HR" b="1" dirty="0" smtClean="0">
                <a:latin typeface="Garamond" pitchFamily="18" charset="0"/>
              </a:rPr>
              <a:t>pelitni sedimenti</a:t>
            </a:r>
          </a:p>
          <a:p>
            <a:pPr>
              <a:lnSpc>
                <a:spcPct val="90000"/>
              </a:lnSpc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hr-HR" sz="1600" b="1" dirty="0" smtClean="0">
                <a:latin typeface="Garamond" pitchFamily="18" charset="0"/>
              </a:rPr>
              <a:t>  taloženje iz suspenzije</a:t>
            </a:r>
          </a:p>
          <a:p>
            <a:pPr lvl="1">
              <a:lnSpc>
                <a:spcPct val="90000"/>
              </a:lnSpc>
              <a:defRPr/>
            </a:pPr>
            <a:endParaRPr lang="hr-HR" sz="800" b="1" dirty="0" smtClean="0">
              <a:latin typeface="Garamond" pitchFamily="18" charset="0"/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hr-HR" sz="1600" b="1" dirty="0" smtClean="0">
                <a:latin typeface="Garamond" pitchFamily="18" charset="0"/>
              </a:rPr>
              <a:t> kroz </a:t>
            </a:r>
            <a:r>
              <a:rPr lang="hr-HR" sz="1600" b="1" dirty="0">
                <a:latin typeface="Garamond" pitchFamily="18" charset="0"/>
              </a:rPr>
              <a:t>duži vremenski </a:t>
            </a:r>
            <a:r>
              <a:rPr lang="hr-HR" sz="1600" b="1" dirty="0" smtClean="0">
                <a:latin typeface="Garamond" pitchFamily="18" charset="0"/>
              </a:rPr>
              <a:t>period </a:t>
            </a:r>
            <a:r>
              <a:rPr lang="hr-HR" sz="1600" b="1" dirty="0">
                <a:latin typeface="Garamond" pitchFamily="18" charset="0"/>
              </a:rPr>
              <a:t>postoji sezonska ili godišnja fluktuacija u donosu </a:t>
            </a:r>
            <a:r>
              <a:rPr lang="hr-HR" sz="1600" b="1" dirty="0" smtClean="0">
                <a:latin typeface="Garamond" pitchFamily="18" charset="0"/>
              </a:rPr>
              <a:t>sedimenta</a:t>
            </a:r>
          </a:p>
          <a:p>
            <a:pPr lvl="2">
              <a:lnSpc>
                <a:spcPct val="90000"/>
              </a:lnSpc>
              <a:defRPr/>
            </a:pPr>
            <a:endParaRPr lang="hr-HR" sz="1200" b="1" dirty="0" smtClean="0">
              <a:latin typeface="Garamond" pitchFamily="18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	     </a:t>
            </a:r>
            <a:r>
              <a:rPr lang="hr-HR" sz="1600" b="1" i="1" dirty="0" err="1" smtClean="0">
                <a:latin typeface="Garamond" pitchFamily="18" charset="0"/>
              </a:rPr>
              <a:t>Prim</a:t>
            </a:r>
            <a:r>
              <a:rPr lang="hr-HR" sz="1600" b="1" i="1" dirty="0" smtClean="0">
                <a:latin typeface="Garamond" pitchFamily="18" charset="0"/>
              </a:rPr>
              <a:t>:</a:t>
            </a:r>
            <a:r>
              <a:rPr lang="hr-HR" sz="1600" b="1" dirty="0" smtClean="0">
                <a:latin typeface="Garamond" pitchFamily="18" charset="0"/>
              </a:rPr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hr-HR" sz="1600" b="1" dirty="0">
                <a:latin typeface="Garamond" pitchFamily="18" charset="0"/>
              </a:rPr>
              <a:t>	</a:t>
            </a:r>
            <a:r>
              <a:rPr lang="hr-HR" sz="1600" b="1" dirty="0" smtClean="0">
                <a:latin typeface="Garamond" pitchFamily="18" charset="0"/>
              </a:rPr>
              <a:t>	organske </a:t>
            </a:r>
            <a:r>
              <a:rPr lang="hr-HR" sz="1600" b="1" dirty="0">
                <a:latin typeface="Garamond" pitchFamily="18" charset="0"/>
              </a:rPr>
              <a:t>lamine                    sezonska </a:t>
            </a:r>
            <a:r>
              <a:rPr lang="hr-HR" sz="1600" b="1" dirty="0" smtClean="0">
                <a:latin typeface="Garamond" pitchFamily="18" charset="0"/>
              </a:rPr>
              <a:t>mikrobiološka </a:t>
            </a:r>
            <a:r>
              <a:rPr lang="hr-HR" sz="1600" b="1" dirty="0">
                <a:latin typeface="Garamond" pitchFamily="18" charset="0"/>
              </a:rPr>
              <a:t>cvatnja</a:t>
            </a:r>
          </a:p>
          <a:p>
            <a:pPr lvl="1">
              <a:lnSpc>
                <a:spcPct val="90000"/>
              </a:lnSpc>
              <a:defRPr/>
            </a:pPr>
            <a:endParaRPr lang="hr-HR" sz="1000" b="1" dirty="0">
              <a:latin typeface="Garamond" pitchFamily="18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		lamine </a:t>
            </a:r>
            <a:r>
              <a:rPr lang="hr-HR" sz="1600" b="1" dirty="0">
                <a:latin typeface="Garamond" pitchFamily="18" charset="0"/>
              </a:rPr>
              <a:t>u glacijalnim jezerima                  </a:t>
            </a:r>
            <a:r>
              <a:rPr lang="hr-HR" sz="1600" b="1" dirty="0" smtClean="0">
                <a:latin typeface="Garamond" pitchFamily="18" charset="0"/>
              </a:rPr>
              <a:t>promjene </a:t>
            </a:r>
            <a:r>
              <a:rPr lang="hr-HR" sz="1600" b="1" dirty="0">
                <a:latin typeface="Garamond" pitchFamily="18" charset="0"/>
              </a:rPr>
              <a:t>godišnjih doba</a:t>
            </a:r>
            <a:endParaRPr lang="en-US" sz="1600" b="1" dirty="0">
              <a:latin typeface="Garamond" pitchFamily="18" charset="0"/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hr-HR" sz="1600" b="1" dirty="0" smtClean="0">
              <a:latin typeface="Garamond" pitchFamily="18" charset="0"/>
            </a:endParaRPr>
          </a:p>
        </p:txBody>
      </p:sp>
      <p:cxnSp>
        <p:nvCxnSpPr>
          <p:cNvPr id="7" name="Ravni poveznik sa strelicom 6"/>
          <p:cNvCxnSpPr/>
          <p:nvPr/>
        </p:nvCxnSpPr>
        <p:spPr>
          <a:xfrm>
            <a:off x="3498680" y="1772816"/>
            <a:ext cx="57626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>
            <a:off x="4644008" y="2132856"/>
            <a:ext cx="576263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16653" y="2996952"/>
            <a:ext cx="4307702" cy="3294126"/>
          </a:xfrm>
          <a:ln w="19050">
            <a:solidFill>
              <a:schemeClr val="tx1"/>
            </a:solidFill>
          </a:ln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1784" y="5373216"/>
            <a:ext cx="41044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hr-HR" sz="1400" b="1" i="1" dirty="0" smtClean="0">
                <a:latin typeface="Calibri" pitchFamily="34" charset="0"/>
              </a:rPr>
              <a:t>Horizontalna laminacija u laporima. </a:t>
            </a:r>
          </a:p>
          <a:p>
            <a:pPr algn="r">
              <a:defRPr/>
            </a:pPr>
            <a:r>
              <a:rPr lang="hr-HR" sz="1400" b="1" i="1" dirty="0" smtClean="0">
                <a:latin typeface="Calibri" pitchFamily="34" charset="0"/>
              </a:rPr>
              <a:t>Izmjena </a:t>
            </a:r>
            <a:r>
              <a:rPr lang="hr-HR" sz="1400" b="1" i="1" dirty="0">
                <a:latin typeface="Calibri" pitchFamily="34" charset="0"/>
              </a:rPr>
              <a:t>svijetlih lamina bogatih kalcitom i tamnijih </a:t>
            </a:r>
            <a:endParaRPr lang="hr-HR" sz="1400" b="1" i="1" dirty="0" smtClean="0">
              <a:latin typeface="Calibri" pitchFamily="34" charset="0"/>
            </a:endParaRPr>
          </a:p>
          <a:p>
            <a:pPr algn="r">
              <a:defRPr/>
            </a:pPr>
            <a:r>
              <a:rPr lang="hr-HR" sz="1400" b="1" i="1" dirty="0" smtClean="0">
                <a:latin typeface="Calibri" pitchFamily="34" charset="0"/>
              </a:rPr>
              <a:t>lamina </a:t>
            </a:r>
            <a:r>
              <a:rPr lang="hr-HR" sz="1400" b="1" i="1" dirty="0">
                <a:latin typeface="Calibri" pitchFamily="34" charset="0"/>
              </a:rPr>
              <a:t>bogatih glinom i organskom materijom. </a:t>
            </a:r>
            <a:endParaRPr lang="hr-HR" sz="1400" b="1" i="1" dirty="0" smtClean="0">
              <a:latin typeface="Calibri" pitchFamily="34" charset="0"/>
            </a:endParaRPr>
          </a:p>
          <a:p>
            <a:pPr algn="r">
              <a:defRPr/>
            </a:pPr>
            <a:r>
              <a:rPr lang="hr-HR" sz="1400" b="1" i="1" dirty="0" smtClean="0">
                <a:latin typeface="Calibri" pitchFamily="34" charset="0"/>
              </a:rPr>
              <a:t>Bukova </a:t>
            </a:r>
            <a:r>
              <a:rPr lang="hr-HR" sz="1400" b="1" i="1" dirty="0">
                <a:latin typeface="Calibri" pitchFamily="34" charset="0"/>
              </a:rPr>
              <a:t>glava, Našice.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043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981075"/>
            <a:ext cx="9001125" cy="532824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Garamond" pitchFamily="18" charset="0"/>
              </a:rPr>
              <a:t>nizvodno-migrirajuće asimetrične slojne forme nastale iz jednosmjernih vod. tokova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600" b="1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Garamond" pitchFamily="18" charset="0"/>
              </a:rPr>
              <a:t>čimbenici formiranja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brzina vodenog toka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dubina  vodenog toka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veličini čestica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Garamond" pitchFamily="18" charset="0"/>
              </a:rPr>
              <a:t>okoliši nastanka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rijeke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estuariji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 plimske ravnice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 deltni kanali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plitkomorski šelfovi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>
                <a:latin typeface="Garamond" pitchFamily="18" charset="0"/>
              </a:rPr>
              <a:t>dna dubokih mora (riplovi)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r-HR" sz="1800" b="1" dirty="0" smtClean="0">
                <a:latin typeface="Garamond" pitchFamily="18" charset="0"/>
              </a:rPr>
              <a:t>očuvanje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4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400" b="1" dirty="0" smtClean="0">
                <a:latin typeface="Garamond" pitchFamily="18" charset="0"/>
              </a:rPr>
              <a:t>riplovi                često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400" b="1" dirty="0" smtClean="0">
                <a:latin typeface="Garamond" pitchFamily="18" charset="0"/>
              </a:rPr>
              <a:t>dine                 rijetko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400" b="1" dirty="0" smtClean="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buNone/>
              <a:defRPr/>
            </a:pPr>
            <a:endParaRPr lang="hr-HR" sz="1800" b="1" dirty="0" smtClean="0"/>
          </a:p>
        </p:txBody>
      </p:sp>
      <p:pic>
        <p:nvPicPr>
          <p:cNvPr id="22532" name="Picture 7" descr="riplovi i di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39952" y="1946738"/>
            <a:ext cx="4784526" cy="3938075"/>
          </a:xfrm>
        </p:spPr>
      </p:pic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3959424" y="5949280"/>
            <a:ext cx="51845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Odnos između srednje brzine toka i srednje </a:t>
            </a:r>
            <a:r>
              <a:rPr lang="hr-HR" sz="1400" b="1" i="1" dirty="0" smtClean="0">
                <a:latin typeface="Calibri" pitchFamily="34" charset="0"/>
              </a:rPr>
              <a:t>veličine čestica </a:t>
            </a:r>
            <a:r>
              <a:rPr lang="hr-HR" sz="1400" b="1" i="1" dirty="0">
                <a:latin typeface="Calibri" pitchFamily="34" charset="0"/>
              </a:rPr>
              <a:t>koji pokazuje polja stabilnosti različitih </a:t>
            </a:r>
            <a:r>
              <a:rPr lang="hr-HR" sz="1400" b="1" i="1" dirty="0" err="1" smtClean="0">
                <a:latin typeface="Calibri" pitchFamily="34" charset="0"/>
              </a:rPr>
              <a:t>subakvatskih</a:t>
            </a:r>
            <a:r>
              <a:rPr lang="hr-HR" sz="1400" b="1" i="1" dirty="0" smtClean="0">
                <a:latin typeface="Calibri" pitchFamily="34" charset="0"/>
              </a:rPr>
              <a:t> </a:t>
            </a:r>
            <a:r>
              <a:rPr lang="hr-HR" sz="1400" b="1" i="1" dirty="0">
                <a:latin typeface="Calibri" pitchFamily="34" charset="0"/>
              </a:rPr>
              <a:t>slojnih formi za dubinu toka od 25-40 cm. </a:t>
            </a:r>
          </a:p>
        </p:txBody>
      </p:sp>
      <p:cxnSp>
        <p:nvCxnSpPr>
          <p:cNvPr id="9" name="Ravni poveznik sa strelicom 8"/>
          <p:cNvCxnSpPr/>
          <p:nvPr/>
        </p:nvCxnSpPr>
        <p:spPr>
          <a:xfrm>
            <a:off x="1476375" y="5661025"/>
            <a:ext cx="503238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>
            <a:off x="1547813" y="5373688"/>
            <a:ext cx="503237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avokutnik 11"/>
          <p:cNvSpPr/>
          <p:nvPr/>
        </p:nvSpPr>
        <p:spPr>
          <a:xfrm>
            <a:off x="4211960" y="5517232"/>
            <a:ext cx="1023937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1</a:t>
            </a:r>
            <a:endParaRPr lang="en-US" sz="12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/>
          <p:cNvSpPr txBox="1">
            <a:spLocks noRot="1" noChangeArrowheads="1"/>
          </p:cNvSpPr>
          <p:nvPr/>
        </p:nvSpPr>
        <p:spPr>
          <a:xfrm>
            <a:off x="2267744" y="188640"/>
            <a:ext cx="3528392" cy="4175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b="1" noProof="0" dirty="0" smtClean="0">
                <a:latin typeface="Garamond" pitchFamily="18" charset="0"/>
                <a:ea typeface="+mj-ea"/>
                <a:cs typeface="+mj-cs"/>
              </a:rPr>
              <a:t>STRUJNI RIPLOVI I DINE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9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5493" y="362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1858</TotalTime>
  <Words>2166</Words>
  <Application>Microsoft Office PowerPoint</Application>
  <PresentationFormat>On-screen Show (4:3)</PresentationFormat>
  <Paragraphs>621</Paragraphs>
  <Slides>35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Garamond</vt:lpstr>
      <vt:lpstr>Wingdings</vt:lpstr>
      <vt:lpstr>Office tema</vt:lpstr>
      <vt:lpstr>PowerPoint Presentation</vt:lpstr>
      <vt:lpstr>PowerPoint Presentation</vt:lpstr>
      <vt:lpstr>PowerPoint Presentation</vt:lpstr>
      <vt:lpstr>PowerPoint Presentation</vt:lpstr>
      <vt:lpstr>SLOJEVITOST</vt:lpstr>
      <vt:lpstr>PowerPoint Presentation</vt:lpstr>
      <vt:lpstr>LAMINACIJA</vt:lpstr>
      <vt:lpstr>PowerPoint Presentation</vt:lpstr>
      <vt:lpstr>PowerPoint Presentation</vt:lpstr>
      <vt:lpstr>strujni riplovi</vt:lpstr>
      <vt:lpstr>podvodne dine (megariplovi, pješčani valovi i prudovi)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antidine</vt:lpstr>
      <vt:lpstr>valni riplovi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pmf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kovacic</dc:creator>
  <cp:lastModifiedBy>marijan</cp:lastModifiedBy>
  <cp:revision>179</cp:revision>
  <dcterms:created xsi:type="dcterms:W3CDTF">2011-09-29T13:07:26Z</dcterms:created>
  <dcterms:modified xsi:type="dcterms:W3CDTF">2020-11-19T14:42:52Z</dcterms:modified>
</cp:coreProperties>
</file>