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606" r:id="rId2"/>
    <p:sldId id="607" r:id="rId3"/>
    <p:sldId id="608" r:id="rId4"/>
    <p:sldId id="609" r:id="rId5"/>
    <p:sldId id="610" r:id="rId6"/>
    <p:sldId id="572" r:id="rId7"/>
    <p:sldId id="586" r:id="rId8"/>
    <p:sldId id="587" r:id="rId9"/>
    <p:sldId id="595" r:id="rId10"/>
    <p:sldId id="596" r:id="rId11"/>
    <p:sldId id="597" r:id="rId12"/>
    <p:sldId id="604" r:id="rId13"/>
    <p:sldId id="611" r:id="rId14"/>
    <p:sldId id="613" r:id="rId15"/>
    <p:sldId id="614" r:id="rId16"/>
    <p:sldId id="615" r:id="rId17"/>
    <p:sldId id="618" r:id="rId18"/>
    <p:sldId id="619" r:id="rId19"/>
    <p:sldId id="622" r:id="rId20"/>
    <p:sldId id="623" r:id="rId21"/>
    <p:sldId id="636" r:id="rId22"/>
    <p:sldId id="637" r:id="rId23"/>
    <p:sldId id="632" r:id="rId24"/>
    <p:sldId id="633" r:id="rId25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CC66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1426" y="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20361E-2B1C-44F4-BD58-9A61C587B078}" type="datetimeFigureOut">
              <a:rPr lang="hr-HR" smtClean="0"/>
              <a:pPr/>
              <a:t>8.12.2020.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A5306-AA04-4E8B-9AD7-A47ADEA3529F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04912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smtClean="0"/>
              <a:t>Kliknite da biste uredili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FA927-A0B9-448C-A309-6F92CE665CD0}" type="datetimeFigureOut">
              <a:rPr lang="hr-HR" smtClean="0"/>
              <a:pPr/>
              <a:t>8.12.2020.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663F1-EA94-46AB-A405-1F4E1533C790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FA927-A0B9-448C-A309-6F92CE665CD0}" type="datetimeFigureOut">
              <a:rPr lang="hr-HR" smtClean="0"/>
              <a:pPr/>
              <a:t>8.12.2020.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663F1-EA94-46AB-A405-1F4E1533C790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FA927-A0B9-448C-A309-6F92CE665CD0}" type="datetimeFigureOut">
              <a:rPr lang="hr-HR" smtClean="0"/>
              <a:pPr/>
              <a:t>8.12.2020.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663F1-EA94-46AB-A405-1F4E1533C790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slov, tekst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447DF1-400F-4592-82D1-D776981D8E8C}" type="slidenum">
              <a:rPr lang="hr-HR"/>
              <a:pPr>
                <a:defRPr/>
              </a:pPr>
              <a:t>‹#›</a:t>
            </a:fld>
            <a:endParaRPr lang="hr-HR" dirty="0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slov, tekst i 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sadržaja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F06788-CA7D-4EEA-A1E9-6E08ACD891AF}" type="slidenum">
              <a:rPr lang="hr-HR"/>
              <a:pPr>
                <a:defRPr/>
              </a:pPr>
              <a:t>‹#›</a:t>
            </a:fld>
            <a:endParaRPr lang="hr-HR" dirty="0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Naslov, dva sadržaja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sadržaja 4"/>
          <p:cNvSpPr>
            <a:spLocks noGrp="1"/>
          </p:cNvSpPr>
          <p:nvPr>
            <p:ph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9E70CC-5D11-43A9-AE34-67F12362DA65}" type="slidenum">
              <a:rPr lang="hr-HR"/>
              <a:pPr>
                <a:defRPr/>
              </a:pPr>
              <a:t>‹#›</a:t>
            </a:fld>
            <a:endParaRPr lang="hr-HR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FA927-A0B9-448C-A309-6F92CE665CD0}" type="datetimeFigureOut">
              <a:rPr lang="hr-HR" smtClean="0"/>
              <a:pPr/>
              <a:t>8.12.2020.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663F1-EA94-46AB-A405-1F4E1533C790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FA927-A0B9-448C-A309-6F92CE665CD0}" type="datetimeFigureOut">
              <a:rPr lang="hr-HR" smtClean="0"/>
              <a:pPr/>
              <a:t>8.12.2020.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663F1-EA94-46AB-A405-1F4E1533C790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FA927-A0B9-448C-A309-6F92CE665CD0}" type="datetimeFigureOut">
              <a:rPr lang="hr-HR" smtClean="0"/>
              <a:pPr/>
              <a:t>8.12.2020.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663F1-EA94-46AB-A405-1F4E1533C790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FA927-A0B9-448C-A309-6F92CE665CD0}" type="datetimeFigureOut">
              <a:rPr lang="hr-HR" smtClean="0"/>
              <a:pPr/>
              <a:t>8.12.2020.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663F1-EA94-46AB-A405-1F4E1533C790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FA927-A0B9-448C-A309-6F92CE665CD0}" type="datetimeFigureOut">
              <a:rPr lang="hr-HR" smtClean="0"/>
              <a:pPr/>
              <a:t>8.12.2020.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663F1-EA94-46AB-A405-1F4E1533C790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FA927-A0B9-448C-A309-6F92CE665CD0}" type="datetimeFigureOut">
              <a:rPr lang="hr-HR" smtClean="0"/>
              <a:pPr/>
              <a:t>8.12.2020.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663F1-EA94-46AB-A405-1F4E1533C790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FA927-A0B9-448C-A309-6F92CE665CD0}" type="datetimeFigureOut">
              <a:rPr lang="hr-HR" smtClean="0"/>
              <a:pPr/>
              <a:t>8.12.2020.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663F1-EA94-46AB-A405-1F4E1533C790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FA927-A0B9-448C-A309-6F92CE665CD0}" type="datetimeFigureOut">
              <a:rPr lang="hr-HR" smtClean="0"/>
              <a:pPr/>
              <a:t>8.12.2020.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663F1-EA94-46AB-A405-1F4E1533C790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BFA927-A0B9-448C-A309-6F92CE665CD0}" type="datetimeFigureOut">
              <a:rPr lang="hr-HR" smtClean="0"/>
              <a:pPr/>
              <a:t>8.12.2020.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C663F1-EA94-46AB-A405-1F4E1533C790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3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.png"/><Relationship Id="rId4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1.png"/><Relationship Id="rId4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1.png"/><Relationship Id="rId4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4.jpeg"/><Relationship Id="rId4" Type="http://schemas.openxmlformats.org/officeDocument/2006/relationships/hyperlink" Target="http://upload.wikimedia.org/wikipedia/commons/6/62/Caliche_-_Sedimentary_Rock_Ridgecrest_Kern_County_California.jp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916832"/>
            <a:ext cx="8229600" cy="4713288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16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načini postanka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10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1" eaLnBrk="1" hangingPunct="1">
              <a:lnSpc>
                <a:spcPct val="80000"/>
              </a:lnSpc>
              <a:defRPr/>
            </a:pPr>
            <a:r>
              <a:rPr lang="hr-HR" sz="1600" b="1" dirty="0" smtClean="0">
                <a:solidFill>
                  <a:srgbClr val="FFFF99"/>
                </a:solidFill>
                <a:latin typeface="Garamond" pitchFamily="18" charset="0"/>
              </a:rPr>
              <a:t>anorgansko izlučivanje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8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2" eaLnBrk="1" hangingPunct="1">
              <a:lnSpc>
                <a:spcPct val="80000"/>
              </a:lnSpc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 promjene tlaka ili temperature i odstranjivanja CO</a:t>
            </a:r>
            <a:r>
              <a:rPr lang="hr-HR" sz="1600" b="1" baseline="-25000" dirty="0" smtClean="0">
                <a:solidFill>
                  <a:schemeClr val="bg1"/>
                </a:solidFill>
                <a:latin typeface="Garamond" pitchFamily="18" charset="0"/>
              </a:rPr>
              <a:t>2  </a:t>
            </a: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iz vode zbog fotosintetskih procesa biljaka i/ili fitoplanktona (prim. Plitvička jezera)</a:t>
            </a:r>
          </a:p>
          <a:p>
            <a:pPr lvl="2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10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2" eaLnBrk="1" hangingPunct="1">
              <a:lnSpc>
                <a:spcPct val="80000"/>
              </a:lnSpc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evaporacija u aridnim klimatskim područjima</a:t>
            </a:r>
          </a:p>
          <a:p>
            <a:pPr lvl="2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10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2" eaLnBrk="1" hangingPunct="1">
              <a:lnSpc>
                <a:spcPct val="80000"/>
              </a:lnSpc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miješanje voda različitog pH</a:t>
            </a:r>
          </a:p>
          <a:p>
            <a:pPr lvl="2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20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1" eaLnBrk="1" hangingPunct="1">
              <a:lnSpc>
                <a:spcPct val="80000"/>
              </a:lnSpc>
              <a:defRPr/>
            </a:pPr>
            <a:r>
              <a:rPr lang="hr-HR" sz="1600" b="1" dirty="0" smtClean="0">
                <a:solidFill>
                  <a:srgbClr val="FFFF99"/>
                </a:solidFill>
                <a:latin typeface="Garamond" pitchFamily="18" charset="0"/>
              </a:rPr>
              <a:t>biogeno porijeklo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8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2" eaLnBrk="1" hangingPunct="1">
              <a:lnSpc>
                <a:spcPct val="80000"/>
              </a:lnSpc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slatkovodni stromatoliti</a:t>
            </a:r>
          </a:p>
          <a:p>
            <a:pPr lvl="2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10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2" eaLnBrk="1" hangingPunct="1">
              <a:lnSpc>
                <a:spcPct val="80000"/>
              </a:lnSpc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fosili (školjke, puževi)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1600" b="1" baseline="-25000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2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 </a:t>
            </a:r>
          </a:p>
        </p:txBody>
      </p:sp>
      <p:sp>
        <p:nvSpPr>
          <p:cNvPr id="5" name="Rectangle 2"/>
          <p:cNvSpPr txBox="1">
            <a:spLocks noRot="1" noChangeArrowheads="1"/>
          </p:cNvSpPr>
          <p:nvPr/>
        </p:nvSpPr>
        <p:spPr>
          <a:xfrm>
            <a:off x="1691680" y="332656"/>
            <a:ext cx="5832648" cy="576064"/>
          </a:xfrm>
          <a:prstGeom prst="rect">
            <a:avLst/>
          </a:prstGeom>
          <a:solidFill>
            <a:srgbClr val="FFFF99"/>
          </a:solidFill>
          <a:ln w="28575"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  <a:ea typeface="+mj-ea"/>
                <a:cs typeface="+mj-cs"/>
              </a:rPr>
              <a:t>10</a:t>
            </a:r>
            <a:r>
              <a:rPr kumimoji="0" lang="hr-HR" sz="20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itchFamily="18" charset="0"/>
                <a:ea typeface="+mj-ea"/>
                <a:cs typeface="+mj-cs"/>
              </a:rPr>
              <a:t>.1.4 </a:t>
            </a:r>
            <a:r>
              <a:rPr lang="hr-H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  <a:ea typeface="+mj-ea"/>
                <a:cs typeface="+mj-cs"/>
              </a:rPr>
              <a:t>SLATKOVODNI I TERESTIČKI VAPNENCI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ramond" pitchFamily="18" charset="0"/>
              <a:ea typeface="+mj-ea"/>
              <a:cs typeface="+mj-cs"/>
            </a:endParaRPr>
          </a:p>
        </p:txBody>
      </p:sp>
      <p:sp>
        <p:nvSpPr>
          <p:cNvPr id="6" name="Rectangle 2"/>
          <p:cNvSpPr txBox="1">
            <a:spLocks noRot="1" noChangeArrowheads="1"/>
          </p:cNvSpPr>
          <p:nvPr/>
        </p:nvSpPr>
        <p:spPr>
          <a:xfrm>
            <a:off x="3419872" y="1340768"/>
            <a:ext cx="2160240" cy="432048"/>
          </a:xfrm>
          <a:prstGeom prst="rect">
            <a:avLst/>
          </a:prstGeom>
          <a:solidFill>
            <a:srgbClr val="FFFF99"/>
          </a:solidFill>
          <a:ln w="28575"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  <a:ea typeface="+mj-ea"/>
                <a:cs typeface="+mj-cs"/>
              </a:rPr>
              <a:t>jezerski vapnenci</a:t>
            </a:r>
            <a:endParaRPr kumimoji="0" lang="en-US" sz="2000" b="1" i="1" u="none" strike="noStrike" kern="1200" cap="none" spc="0" normalizeH="0" baseline="0" noProof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ramond" pitchFamily="18" charset="0"/>
              <a:ea typeface="+mj-ea"/>
              <a:cs typeface="+mj-cs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1454" y="133325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6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6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62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62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62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804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260350"/>
            <a:ext cx="8507412" cy="2160538"/>
          </a:xfrm>
        </p:spPr>
        <p:txBody>
          <a:bodyPr>
            <a:noAutofit/>
          </a:bodyPr>
          <a:lstStyle/>
          <a:p>
            <a:pPr lvl="1">
              <a:defRPr/>
            </a:pPr>
            <a:r>
              <a:rPr lang="hr-HR" sz="1800" b="1" dirty="0" smtClean="0">
                <a:solidFill>
                  <a:srgbClr val="FFC000"/>
                </a:solidFill>
                <a:latin typeface="Garamond" pitchFamily="18" charset="0"/>
              </a:rPr>
              <a:t>kemijska kompakcija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hr-HR" sz="16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2"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rezultat porasta topivosti na kontaktima zrna i duž granica sedimenata uslijed povišenog pritiska</a:t>
            </a:r>
          </a:p>
          <a:p>
            <a:pPr lvl="1" eaLnBrk="1" hangingPunct="1">
              <a:buFont typeface="Wingdings" pitchFamily="2" charset="2"/>
              <a:buNone/>
              <a:defRPr/>
            </a:pPr>
            <a:endParaRPr lang="hr-HR" sz="8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2"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odvija se na dubinama prekrivanja od nekoliko stotina do nekoliko tisuća metara</a:t>
            </a:r>
          </a:p>
          <a:p>
            <a:pPr lvl="1" eaLnBrk="1" hangingPunct="1">
              <a:buFont typeface="Wingdings" pitchFamily="2" charset="2"/>
              <a:buNone/>
              <a:defRPr/>
            </a:pPr>
            <a:endParaRPr lang="hr-HR" sz="16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2" eaLnBrk="1" hangingPunct="1">
              <a:buNone/>
              <a:defRPr/>
            </a:pPr>
            <a:endParaRPr lang="hr-HR" sz="16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hr-HR" sz="1800" b="1" dirty="0" smtClean="0">
                <a:solidFill>
                  <a:srgbClr val="FFC000"/>
                </a:solidFill>
                <a:latin typeface="Garamond" pitchFamily="18" charset="0"/>
              </a:rPr>
              <a:t>stiloliti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neravne površine duž kojih dva</a:t>
            </a:r>
          </a:p>
          <a:p>
            <a:pPr lvl="2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	dijela stijene zupčasto ulaze</a:t>
            </a:r>
          </a:p>
          <a:p>
            <a:pPr lvl="2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	jedan u drugi</a:t>
            </a:r>
          </a:p>
          <a:p>
            <a:pPr lvl="2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hr-HR" sz="16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2" eaLnBrk="1" hangingPunct="1">
              <a:lnSpc>
                <a:spcPct val="90000"/>
              </a:lnSpc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nastaju otapanjem već </a:t>
            </a:r>
          </a:p>
          <a:p>
            <a:pPr lvl="2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	očvrslih stijena na većoj</a:t>
            </a:r>
          </a:p>
          <a:p>
            <a:pPr lvl="2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	dubini prekrivanja </a:t>
            </a:r>
          </a:p>
          <a:p>
            <a:pPr lvl="2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hr-HR" sz="16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2" eaLnBrk="1" hangingPunct="1">
              <a:lnSpc>
                <a:spcPct val="90000"/>
              </a:lnSpc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u samome šavu sadrže</a:t>
            </a:r>
          </a:p>
          <a:p>
            <a:pPr lvl="2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	netopive ostatke okolnih</a:t>
            </a:r>
          </a:p>
          <a:p>
            <a:pPr lvl="2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	stijena (glina, limonit, itd.)</a:t>
            </a:r>
            <a:endParaRPr lang="hr-HR" sz="1600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1" eaLnBrk="1" hangingPunct="1">
              <a:buFont typeface="Wingdings" pitchFamily="2" charset="2"/>
              <a:buNone/>
              <a:defRPr/>
            </a:pPr>
            <a:endParaRPr lang="hr-HR" sz="16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2" eaLnBrk="1" hangingPunct="1">
              <a:buFont typeface="Wingdings" pitchFamily="2" charset="2"/>
              <a:buNone/>
              <a:defRPr/>
            </a:pPr>
            <a:endParaRPr lang="hr-HR" sz="16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1" eaLnBrk="1" hangingPunct="1">
              <a:buFont typeface="Wingdings" pitchFamily="2" charset="2"/>
              <a:buNone/>
              <a:defRPr/>
            </a:pPr>
            <a:endParaRPr lang="hr-HR" sz="1600" b="1" dirty="0" smtClean="0">
              <a:solidFill>
                <a:schemeClr val="bg1"/>
              </a:solidFill>
            </a:endParaRPr>
          </a:p>
        </p:txBody>
      </p:sp>
      <p:pic>
        <p:nvPicPr>
          <p:cNvPr id="36867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3140968"/>
            <a:ext cx="3767137" cy="273685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5" name="Pravokutnik 4"/>
          <p:cNvSpPr/>
          <p:nvPr/>
        </p:nvSpPr>
        <p:spPr>
          <a:xfrm>
            <a:off x="7480096" y="5589240"/>
            <a:ext cx="112396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r-HR" sz="1200" i="1" dirty="0">
                <a:solidFill>
                  <a:schemeClr val="bg2"/>
                </a:solidFill>
              </a:rPr>
              <a:t>Preuzeto iz  28i</a:t>
            </a:r>
            <a:endParaRPr lang="en-US" sz="1200" i="1" dirty="0">
              <a:solidFill>
                <a:schemeClr val="bg2"/>
              </a:solidFill>
            </a:endParaRPr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6444208" y="5949280"/>
            <a:ext cx="11334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hr-HR" sz="1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Stiloliti.</a:t>
            </a:r>
            <a:endParaRPr lang="en-US" sz="14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55495" y="18888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512" y="548680"/>
            <a:ext cx="5281439" cy="5832648"/>
          </a:xfrm>
        </p:spPr>
        <p:txBody>
          <a:bodyPr/>
          <a:lstStyle/>
          <a:p>
            <a:pPr eaLnBrk="1" hangingPunct="1">
              <a:defRPr/>
            </a:pPr>
            <a:r>
              <a:rPr lang="hr-HR" sz="1800" b="1" dirty="0" smtClean="0">
                <a:solidFill>
                  <a:srgbClr val="FFFF99"/>
                </a:solidFill>
                <a:latin typeface="Garamond" pitchFamily="18" charset="0"/>
              </a:rPr>
              <a:t>marinsko</a:t>
            </a:r>
          </a:p>
          <a:p>
            <a:pPr lvl="1">
              <a:lnSpc>
                <a:spcPct val="90000"/>
              </a:lnSpc>
              <a:defRPr/>
            </a:pPr>
            <a:r>
              <a:rPr lang="hr-HR" sz="1600" b="1" dirty="0">
                <a:solidFill>
                  <a:schemeClr val="bg1"/>
                </a:solidFill>
                <a:latin typeface="Garamond" pitchFamily="18" charset="0"/>
              </a:rPr>
              <a:t>na ili neposredno pod površinom morskog dna </a:t>
            </a:r>
          </a:p>
          <a:p>
            <a:pPr lvl="1">
              <a:lnSpc>
                <a:spcPct val="90000"/>
              </a:lnSpc>
              <a:buNone/>
              <a:defRPr/>
            </a:pPr>
            <a:endParaRPr lang="hr-HR" sz="500" b="1" dirty="0">
              <a:solidFill>
                <a:schemeClr val="bg1"/>
              </a:solidFill>
              <a:latin typeface="Garamond" pitchFamily="18" charset="0"/>
            </a:endParaRPr>
          </a:p>
          <a:p>
            <a:pPr lvl="1">
              <a:lnSpc>
                <a:spcPct val="90000"/>
              </a:lnSpc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glavni proces </a:t>
            </a:r>
            <a:r>
              <a:rPr lang="hr-HR" sz="1600" b="1" dirty="0">
                <a:solidFill>
                  <a:schemeClr val="bg1"/>
                </a:solidFill>
                <a:latin typeface="Garamond" pitchFamily="18" charset="0"/>
              </a:rPr>
              <a:t>je </a:t>
            </a:r>
            <a:r>
              <a:rPr lang="hr-HR" sz="1600" b="1" dirty="0">
                <a:solidFill>
                  <a:srgbClr val="FFFF99"/>
                </a:solidFill>
                <a:latin typeface="Garamond" pitchFamily="18" charset="0"/>
              </a:rPr>
              <a:t>cementacija</a:t>
            </a:r>
            <a:r>
              <a:rPr lang="hr-HR" sz="1600" b="1" dirty="0">
                <a:solidFill>
                  <a:schemeClr val="bg1"/>
                </a:solidFill>
                <a:latin typeface="Garamond" pitchFamily="18" charset="0"/>
              </a:rPr>
              <a:t> </a:t>
            </a:r>
            <a:endParaRPr lang="hr-HR" sz="16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marL="457200" lvl="1" indent="0">
              <a:lnSpc>
                <a:spcPct val="90000"/>
              </a:lnSpc>
              <a:buNone/>
              <a:defRPr/>
            </a:pPr>
            <a:endParaRPr lang="hr-HR" sz="5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1">
              <a:lnSpc>
                <a:spcPct val="90000"/>
              </a:lnSpc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regulatori</a:t>
            </a:r>
          </a:p>
          <a:p>
            <a:pPr lvl="2">
              <a:lnSpc>
                <a:spcPct val="90000"/>
              </a:lnSpc>
              <a:defRPr/>
            </a:pPr>
            <a:r>
              <a:rPr lang="hr-HR" sz="1600" b="1" dirty="0">
                <a:solidFill>
                  <a:schemeClr val="bg1"/>
                </a:solidFill>
                <a:latin typeface="Garamond" pitchFamily="18" charset="0"/>
              </a:rPr>
              <a:t>i</a:t>
            </a: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ntenzitet cirkulacije vode kroz talog</a:t>
            </a:r>
          </a:p>
          <a:p>
            <a:pPr lvl="2">
              <a:lnSpc>
                <a:spcPct val="90000"/>
              </a:lnSpc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klima, intenzitet taloženja </a:t>
            </a:r>
            <a:r>
              <a:rPr lang="hr-HR" sz="1600" b="1" dirty="0">
                <a:solidFill>
                  <a:schemeClr val="bg1"/>
                </a:solidFill>
                <a:latin typeface="Garamond" pitchFamily="18" charset="0"/>
              </a:rPr>
              <a:t>(</a:t>
            </a: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plitko)</a:t>
            </a:r>
          </a:p>
          <a:p>
            <a:pPr lvl="2">
              <a:lnSpc>
                <a:spcPct val="90000"/>
              </a:lnSpc>
              <a:defRPr/>
            </a:pPr>
            <a:r>
              <a:rPr lang="hr-HR" sz="1600" b="1" dirty="0">
                <a:solidFill>
                  <a:schemeClr val="bg1"/>
                </a:solidFill>
                <a:latin typeface="Garamond" pitchFamily="18" charset="0"/>
              </a:rPr>
              <a:t>t</a:t>
            </a: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emperatura, tlak (duboko)</a:t>
            </a:r>
          </a:p>
          <a:p>
            <a:pPr marL="914400" lvl="2" indent="0">
              <a:lnSpc>
                <a:spcPct val="90000"/>
              </a:lnSpc>
              <a:buNone/>
              <a:defRPr/>
            </a:pPr>
            <a:endParaRPr lang="hr-HR" sz="16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>
              <a:lnSpc>
                <a:spcPct val="90000"/>
              </a:lnSpc>
              <a:defRPr/>
            </a:pPr>
            <a:r>
              <a:rPr lang="hr-HR" sz="1600" b="1" dirty="0" smtClean="0">
                <a:solidFill>
                  <a:srgbClr val="FFFF99"/>
                </a:solidFill>
                <a:latin typeface="Garamond" pitchFamily="18" charset="0"/>
              </a:rPr>
              <a:t>područje velikih dubina zatrpavanja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hr-HR" sz="1600" b="1" dirty="0" smtClean="0">
              <a:solidFill>
                <a:srgbClr val="FFFF99"/>
              </a:solidFill>
              <a:latin typeface="Garamond" pitchFamily="18" charset="0"/>
            </a:endParaRPr>
          </a:p>
          <a:p>
            <a:pPr eaLnBrk="1" hangingPunct="1">
              <a:defRPr/>
            </a:pPr>
            <a:r>
              <a:rPr lang="hr-HR" sz="1600" b="1" dirty="0" err="1" smtClean="0">
                <a:solidFill>
                  <a:srgbClr val="FFFF99"/>
                </a:solidFill>
                <a:latin typeface="Garamond" pitchFamily="18" charset="0"/>
              </a:rPr>
              <a:t>pripovršinsko</a:t>
            </a:r>
            <a:r>
              <a:rPr lang="hr-HR" sz="1600" b="1" dirty="0" smtClean="0">
                <a:solidFill>
                  <a:srgbClr val="FFFF99"/>
                </a:solidFill>
                <a:latin typeface="Garamond" pitchFamily="18" charset="0"/>
              </a:rPr>
              <a:t> meteorsko</a:t>
            </a:r>
          </a:p>
          <a:p>
            <a:pPr lvl="1"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obuhvaća </a:t>
            </a:r>
            <a:r>
              <a:rPr lang="hr-HR" sz="1600" b="1" dirty="0">
                <a:solidFill>
                  <a:schemeClr val="bg1"/>
                </a:solidFill>
                <a:latin typeface="Garamond" pitchFamily="18" charset="0"/>
              </a:rPr>
              <a:t>slatku </a:t>
            </a: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vodu</a:t>
            </a:r>
          </a:p>
          <a:p>
            <a:pPr marL="457200" lvl="1" indent="0">
              <a:buNone/>
              <a:defRPr/>
            </a:pPr>
            <a:endParaRPr lang="hr-HR" sz="5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1">
              <a:defRPr/>
            </a:pPr>
            <a:r>
              <a:rPr lang="hr-HR" sz="1600" b="1" dirty="0">
                <a:solidFill>
                  <a:schemeClr val="bg1"/>
                </a:solidFill>
                <a:latin typeface="Garamond" pitchFamily="18" charset="0"/>
              </a:rPr>
              <a:t>glavni procesi </a:t>
            </a:r>
          </a:p>
          <a:p>
            <a:pPr lvl="2">
              <a:defRPr/>
            </a:pPr>
            <a:r>
              <a:rPr lang="hr-HR" sz="1600" b="1" dirty="0">
                <a:solidFill>
                  <a:schemeClr val="bg1"/>
                </a:solidFill>
                <a:latin typeface="Garamond" pitchFamily="18" charset="0"/>
              </a:rPr>
              <a:t>otapanje karbonata</a:t>
            </a:r>
          </a:p>
          <a:p>
            <a:pPr lvl="2">
              <a:defRPr/>
            </a:pPr>
            <a:r>
              <a:rPr lang="hr-HR" sz="1600" b="1" dirty="0">
                <a:solidFill>
                  <a:schemeClr val="bg1"/>
                </a:solidFill>
                <a:latin typeface="Garamond" pitchFamily="18" charset="0"/>
              </a:rPr>
              <a:t>cementacija</a:t>
            </a:r>
          </a:p>
          <a:p>
            <a:pPr lvl="2">
              <a:defRPr/>
            </a:pPr>
            <a:r>
              <a:rPr lang="hr-HR" sz="1600" b="1" dirty="0">
                <a:solidFill>
                  <a:schemeClr val="bg1"/>
                </a:solidFill>
                <a:latin typeface="Garamond" pitchFamily="18" charset="0"/>
              </a:rPr>
              <a:t>formiranje </a:t>
            </a: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tla</a:t>
            </a:r>
          </a:p>
          <a:p>
            <a:pPr marL="914400" lvl="2" indent="0">
              <a:buNone/>
              <a:defRPr/>
            </a:pPr>
            <a:endParaRPr lang="hr-HR" sz="500" b="1" dirty="0">
              <a:solidFill>
                <a:schemeClr val="bg1"/>
              </a:solidFill>
              <a:latin typeface="Garamond" pitchFamily="18" charset="0"/>
            </a:endParaRPr>
          </a:p>
          <a:p>
            <a:pPr lvl="1">
              <a:defRPr/>
            </a:pPr>
            <a:r>
              <a:rPr lang="hr-HR" sz="1600" b="1" dirty="0">
                <a:solidFill>
                  <a:schemeClr val="bg1"/>
                </a:solidFill>
                <a:latin typeface="Garamond" pitchFamily="18" charset="0"/>
              </a:rPr>
              <a:t>r</a:t>
            </a: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egulator</a:t>
            </a:r>
          </a:p>
          <a:p>
            <a:pPr lvl="2"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klima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hr-HR" sz="800" b="1" dirty="0" smtClean="0">
              <a:solidFill>
                <a:srgbClr val="FFFF99"/>
              </a:solidFill>
              <a:latin typeface="Garamond" pitchFamily="18" charset="0"/>
            </a:endParaRPr>
          </a:p>
        </p:txBody>
      </p:sp>
      <p:sp>
        <p:nvSpPr>
          <p:cNvPr id="37892" name="Rectangle 6"/>
          <p:cNvSpPr>
            <a:spLocks noChangeArrowheads="1"/>
          </p:cNvSpPr>
          <p:nvPr/>
        </p:nvSpPr>
        <p:spPr bwMode="auto">
          <a:xfrm>
            <a:off x="755576" y="6381328"/>
            <a:ext cx="331256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hr-HR" sz="1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Karbonatni dijagenetski okoliši</a:t>
            </a:r>
            <a:r>
              <a:rPr lang="hr-HR" sz="1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14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7893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38180" y="3717032"/>
            <a:ext cx="5089504" cy="283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 txBox="1">
            <a:spLocks noRot="1" noChangeArrowheads="1"/>
          </p:cNvSpPr>
          <p:nvPr/>
        </p:nvSpPr>
        <p:spPr>
          <a:xfrm>
            <a:off x="3703962" y="116632"/>
            <a:ext cx="2160240" cy="432048"/>
          </a:xfrm>
          <a:prstGeom prst="rect">
            <a:avLst/>
          </a:prstGeom>
          <a:solidFill>
            <a:srgbClr val="FFFF99"/>
          </a:solidFill>
          <a:ln w="28575"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b="1" i="1" noProof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  <a:ea typeface="+mj-ea"/>
                <a:cs typeface="+mj-cs"/>
              </a:rPr>
              <a:t>dijagenetska</a:t>
            </a:r>
            <a:r>
              <a:rPr lang="hr-HR" b="1" i="1" noProof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  <a:ea typeface="+mj-ea"/>
                <a:cs typeface="+mj-cs"/>
              </a:rPr>
              <a:t> područja</a:t>
            </a:r>
            <a:endParaRPr kumimoji="0" lang="en-US" sz="2000" b="1" i="1" u="none" strike="noStrike" kern="1200" cap="none" spc="0" normalizeH="0" baseline="0" noProof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ramond" pitchFamily="18" charset="0"/>
              <a:ea typeface="+mj-ea"/>
              <a:cs typeface="+mj-cs"/>
            </a:endParaRPr>
          </a:p>
        </p:txBody>
      </p:sp>
      <p:sp>
        <p:nvSpPr>
          <p:cNvPr id="8" name="Pravokutnik 7"/>
          <p:cNvSpPr/>
          <p:nvPr/>
        </p:nvSpPr>
        <p:spPr>
          <a:xfrm>
            <a:off x="7884368" y="6242828"/>
            <a:ext cx="1010148" cy="276999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r-HR" sz="1200" i="1" dirty="0">
                <a:solidFill>
                  <a:schemeClr val="accent4">
                    <a:lumMod val="25000"/>
                  </a:schemeClr>
                </a:solidFill>
              </a:rPr>
              <a:t>Preuzeto iz  1</a:t>
            </a:r>
            <a:endParaRPr lang="en-US" sz="1200" i="1" dirty="0">
              <a:solidFill>
                <a:schemeClr val="accent4">
                  <a:lumMod val="25000"/>
                </a:schemeClr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63750" y="18864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4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Rezervirano mjesto sadržaja 7"/>
          <p:cNvGraphicFramePr>
            <a:graphicFrameLocks noGrp="1"/>
          </p:cNvGraphicFramePr>
          <p:nvPr>
            <p:ph sz="half" idx="1"/>
          </p:nvPr>
        </p:nvGraphicFramePr>
        <p:xfrm>
          <a:off x="250825" y="4293095"/>
          <a:ext cx="8712968" cy="2407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245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884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5227">
                <a:tc>
                  <a:txBody>
                    <a:bodyPr/>
                    <a:lstStyle/>
                    <a:p>
                      <a:pPr algn="ctr"/>
                      <a:r>
                        <a:rPr lang="hr-HR" sz="16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VADOZNA ZONA</a:t>
                      </a:r>
                      <a:endParaRPr lang="hr-HR" sz="16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6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FREATSKA ZONA</a:t>
                      </a:r>
                      <a:endParaRPr lang="hr-HR" sz="16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5227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600" b="1" dirty="0" smtClean="0"/>
                        <a:t>iznad razine podzemne vode (vodnog lica)</a:t>
                      </a:r>
                      <a:endParaRPr lang="hr-H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600" b="1" dirty="0" smtClean="0"/>
                        <a:t>ispod nivoa vodnog lica</a:t>
                      </a:r>
                      <a:endParaRPr lang="hr-H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5227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600" b="1" dirty="0" smtClean="0"/>
                        <a:t>pore periodički sadrže vodu, zrak ili oboje</a:t>
                      </a:r>
                      <a:endParaRPr lang="hr-H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600" b="1" dirty="0" smtClean="0"/>
                        <a:t>pore stalno ispunjene vodom</a:t>
                      </a:r>
                      <a:endParaRPr lang="hr-H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4483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600" b="1" dirty="0" smtClean="0"/>
                        <a:t>gornje dijelove (zona infiltracije) karakterizira otapanje  karbonata (kišnica podzasićena s CaCO</a:t>
                      </a:r>
                      <a:r>
                        <a:rPr lang="hr-HR" sz="1600" b="1" baseline="-25000" dirty="0" smtClean="0"/>
                        <a:t>3</a:t>
                      </a:r>
                      <a:r>
                        <a:rPr lang="hr-HR" sz="1600" b="1" dirty="0" smtClean="0"/>
                        <a:t>)</a:t>
                      </a:r>
                      <a:endParaRPr lang="hr-H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600" b="1" dirty="0" smtClean="0"/>
                        <a:t>porastom dubine voda postaje sve više slana</a:t>
                      </a:r>
                      <a:endParaRPr lang="hr-H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3739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600" b="1" dirty="0" smtClean="0"/>
                        <a:t>donje dijelove (zona procjeđivanja) karakterizira taloženje nisko Mg-kalcita  (voda obogaćena s CaCO</a:t>
                      </a:r>
                      <a:r>
                        <a:rPr lang="hr-HR" sz="1600" b="1" baseline="-25000" dirty="0" smtClean="0"/>
                        <a:t>3</a:t>
                      </a:r>
                      <a:r>
                        <a:rPr lang="hr-HR" sz="1600" b="1" dirty="0" smtClean="0"/>
                        <a:t>)</a:t>
                      </a:r>
                      <a:endParaRPr lang="hr-H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600" b="1" dirty="0" smtClean="0"/>
                        <a:t>u obalnom području freatska meteorska voda prelazi u miješanu zonu s morskom vodom</a:t>
                      </a:r>
                      <a:endParaRPr lang="hr-H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4200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332655"/>
            <a:ext cx="3220020" cy="3682807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42007" name="Pravokutnik 9"/>
          <p:cNvSpPr>
            <a:spLocks noChangeArrowheads="1"/>
          </p:cNvSpPr>
          <p:nvPr/>
        </p:nvSpPr>
        <p:spPr bwMode="auto">
          <a:xfrm>
            <a:off x="539750" y="836613"/>
            <a:ext cx="4572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buFont typeface="Wingdings" pitchFamily="2" charset="2"/>
              <a:buNone/>
            </a:pPr>
            <a:endParaRPr lang="hr-HR" sz="800" b="1"/>
          </a:p>
          <a:p>
            <a:pPr lvl="1">
              <a:buFont typeface="Wingdings" pitchFamily="2" charset="2"/>
              <a:buNone/>
            </a:pPr>
            <a:endParaRPr lang="hr-HR" sz="1600" b="1"/>
          </a:p>
          <a:p>
            <a:pPr lvl="1">
              <a:buFont typeface="Wingdings" pitchFamily="2" charset="2"/>
              <a:buNone/>
            </a:pPr>
            <a:endParaRPr lang="hr-HR" sz="1600" b="1"/>
          </a:p>
        </p:txBody>
      </p:sp>
      <p:sp>
        <p:nvSpPr>
          <p:cNvPr id="42008" name="Pravokutnik 10"/>
          <p:cNvSpPr>
            <a:spLocks noChangeArrowheads="1"/>
          </p:cNvSpPr>
          <p:nvPr/>
        </p:nvSpPr>
        <p:spPr bwMode="auto">
          <a:xfrm>
            <a:off x="900113" y="981075"/>
            <a:ext cx="4572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buFont typeface="Wingdings" pitchFamily="2" charset="2"/>
              <a:buNone/>
            </a:pPr>
            <a:endParaRPr lang="hr-HR" sz="1600" b="1"/>
          </a:p>
          <a:p>
            <a:pPr lvl="1">
              <a:buFont typeface="Wingdings" pitchFamily="2" charset="2"/>
              <a:buNone/>
            </a:pPr>
            <a:endParaRPr lang="hr-HR" sz="1600" b="1"/>
          </a:p>
          <a:p>
            <a:pPr lvl="1">
              <a:buFont typeface="Wingdings" pitchFamily="2" charset="2"/>
              <a:buNone/>
            </a:pPr>
            <a:endParaRPr lang="hr-HR" sz="1600" b="1"/>
          </a:p>
        </p:txBody>
      </p:sp>
      <p:sp>
        <p:nvSpPr>
          <p:cNvPr id="42009" name="Rectangle 4"/>
          <p:cNvSpPr>
            <a:spLocks noChangeArrowheads="1"/>
          </p:cNvSpPr>
          <p:nvPr/>
        </p:nvSpPr>
        <p:spPr bwMode="auto">
          <a:xfrm>
            <a:off x="3726875" y="3492242"/>
            <a:ext cx="136909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hr-HR" sz="1400" i="1" dirty="0">
                <a:solidFill>
                  <a:srgbClr val="FFFF00"/>
                </a:solidFill>
                <a:latin typeface="Calibri" pitchFamily="34" charset="0"/>
              </a:rPr>
              <a:t>Zone meteorske </a:t>
            </a:r>
            <a:endParaRPr lang="hr-HR" sz="1400" i="1" dirty="0" smtClean="0">
              <a:solidFill>
                <a:srgbClr val="FFFF00"/>
              </a:solidFill>
              <a:latin typeface="Calibri" pitchFamily="34" charset="0"/>
            </a:endParaRPr>
          </a:p>
          <a:p>
            <a:pPr algn="r"/>
            <a:r>
              <a:rPr lang="hr-HR" sz="1400" i="1" dirty="0" smtClean="0">
                <a:solidFill>
                  <a:srgbClr val="FFFF00"/>
                </a:solidFill>
                <a:latin typeface="Calibri" pitchFamily="34" charset="0"/>
              </a:rPr>
              <a:t>dijageneze</a:t>
            </a:r>
            <a:r>
              <a:rPr lang="hr-HR" sz="1400" i="1" dirty="0">
                <a:solidFill>
                  <a:srgbClr val="FFFF00"/>
                </a:solidFill>
                <a:latin typeface="Calibri" pitchFamily="34" charset="0"/>
              </a:rPr>
              <a:t>.</a:t>
            </a:r>
            <a:endParaRPr lang="en-US" sz="1400" i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7" name="Pravokutnik 6"/>
          <p:cNvSpPr/>
          <p:nvPr/>
        </p:nvSpPr>
        <p:spPr>
          <a:xfrm>
            <a:off x="0" y="476672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buFont typeface="Arial" pitchFamily="34" charset="0"/>
              <a:buChar char="•"/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  zone meteorske dijageneze (obzirom na</a:t>
            </a:r>
          </a:p>
          <a:p>
            <a:pPr lvl="1"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    nivo podzemne vode):</a:t>
            </a:r>
          </a:p>
          <a:p>
            <a:pPr lvl="1">
              <a:defRPr/>
            </a:pPr>
            <a:endParaRPr lang="hr-HR" sz="8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2">
              <a:buFont typeface="Wingdings" pitchFamily="2" charset="2"/>
              <a:buChar char="§"/>
              <a:defRPr/>
            </a:pPr>
            <a:r>
              <a:rPr lang="hr-HR" sz="1600" b="1" dirty="0" smtClean="0">
                <a:solidFill>
                  <a:srgbClr val="FFFF99"/>
                </a:solidFill>
                <a:latin typeface="Garamond" pitchFamily="18" charset="0"/>
              </a:rPr>
              <a:t>  </a:t>
            </a:r>
            <a:r>
              <a:rPr lang="hr-HR" b="1" dirty="0" smtClean="0">
                <a:solidFill>
                  <a:srgbClr val="FFFF99"/>
                </a:solidFill>
                <a:latin typeface="Garamond" pitchFamily="18" charset="0"/>
              </a:rPr>
              <a:t>vadozna</a:t>
            </a:r>
          </a:p>
          <a:p>
            <a:pPr lvl="2">
              <a:defRPr/>
            </a:pPr>
            <a:endParaRPr lang="hr-HR" sz="800" b="1" dirty="0" smtClean="0">
              <a:solidFill>
                <a:srgbClr val="FFFF99"/>
              </a:solidFill>
              <a:latin typeface="Garamond" pitchFamily="18" charset="0"/>
            </a:endParaRPr>
          </a:p>
          <a:p>
            <a:pPr lvl="2">
              <a:buFont typeface="Wingdings" pitchFamily="2" charset="2"/>
              <a:buChar char="§"/>
              <a:defRPr/>
            </a:pPr>
            <a:r>
              <a:rPr lang="hr-HR" b="1" dirty="0" smtClean="0">
                <a:solidFill>
                  <a:srgbClr val="FFFF99"/>
                </a:solidFill>
                <a:latin typeface="Garamond" pitchFamily="18" charset="0"/>
              </a:rPr>
              <a:t>  </a:t>
            </a:r>
            <a:r>
              <a:rPr lang="hr-HR" b="1" dirty="0" err="1" smtClean="0">
                <a:solidFill>
                  <a:srgbClr val="FFFF99"/>
                </a:solidFill>
                <a:latin typeface="Garamond" pitchFamily="18" charset="0"/>
              </a:rPr>
              <a:t>freatska</a:t>
            </a:r>
            <a:endParaRPr lang="hr-HR" b="1" dirty="0" smtClean="0">
              <a:solidFill>
                <a:srgbClr val="FFFF99"/>
              </a:solidFill>
              <a:latin typeface="Garamond" pitchFamily="18" charset="0"/>
            </a:endParaRPr>
          </a:p>
        </p:txBody>
      </p:sp>
      <p:sp>
        <p:nvSpPr>
          <p:cNvPr id="9" name="Elipsa 8"/>
          <p:cNvSpPr/>
          <p:nvPr/>
        </p:nvSpPr>
        <p:spPr>
          <a:xfrm>
            <a:off x="5508104" y="260648"/>
            <a:ext cx="2555616" cy="1302219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10" name="Elipsa 9"/>
          <p:cNvSpPr/>
          <p:nvPr/>
        </p:nvSpPr>
        <p:spPr>
          <a:xfrm>
            <a:off x="5580112" y="1484784"/>
            <a:ext cx="2555616" cy="1152128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65340" y="1696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Rot="1" noChangeArrowheads="1"/>
          </p:cNvSpPr>
          <p:nvPr/>
        </p:nvSpPr>
        <p:spPr>
          <a:xfrm>
            <a:off x="2699792" y="332656"/>
            <a:ext cx="3744416" cy="648072"/>
          </a:xfrm>
          <a:prstGeom prst="rect">
            <a:avLst/>
          </a:prstGeom>
          <a:solidFill>
            <a:srgbClr val="FFFF99"/>
          </a:solidFill>
          <a:ln w="28575"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  <a:ea typeface="+mj-ea"/>
                <a:cs typeface="+mj-cs"/>
              </a:rPr>
              <a:t>10</a:t>
            </a:r>
            <a:r>
              <a:rPr kumimoji="0" lang="hr-HR" sz="24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itchFamily="18" charset="0"/>
                <a:ea typeface="+mj-ea"/>
                <a:cs typeface="+mj-cs"/>
              </a:rPr>
              <a:t>.2 DOLOMITI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ramond" pitchFamily="18" charset="0"/>
              <a:ea typeface="+mj-ea"/>
              <a:cs typeface="+mj-cs"/>
            </a:endParaRPr>
          </a:p>
        </p:txBody>
      </p:sp>
      <p:sp>
        <p:nvSpPr>
          <p:cNvPr id="6" name="Rectangle 2"/>
          <p:cNvSpPr txBox="1">
            <a:spLocks noRot="1" noChangeArrowheads="1"/>
          </p:cNvSpPr>
          <p:nvPr/>
        </p:nvSpPr>
        <p:spPr>
          <a:xfrm>
            <a:off x="3491880" y="1196752"/>
            <a:ext cx="2160240" cy="432048"/>
          </a:xfrm>
          <a:prstGeom prst="rect">
            <a:avLst/>
          </a:prstGeom>
          <a:solidFill>
            <a:srgbClr val="FFFF99"/>
          </a:solidFill>
          <a:ln w="28575"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  <a:ea typeface="+mj-ea"/>
                <a:cs typeface="+mj-cs"/>
              </a:rPr>
              <a:t>10</a:t>
            </a:r>
            <a:r>
              <a:rPr kumimoji="0" lang="hr-HR" sz="20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itchFamily="18" charset="0"/>
                <a:ea typeface="+mj-ea"/>
                <a:cs typeface="+mj-cs"/>
              </a:rPr>
              <a:t>.2.1 UVOD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ramond" pitchFamily="18" charset="0"/>
              <a:ea typeface="+mj-ea"/>
              <a:cs typeface="+mj-cs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1988840"/>
            <a:ext cx="9144000" cy="1224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hr-HR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itchFamily="18" charset="0"/>
              </a:rPr>
              <a:t>karbonatna sedimentna stijena pretežno sastavljena od minerala dolomita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hr-HR" sz="8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aramond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hr-HR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itchFamily="18" charset="0"/>
              </a:rPr>
              <a:t>termin dolomit koristi se i za mineral i za stijenu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hr-HR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aramond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hr-HR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3" descr="podjela karbonatnih stijen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3501008"/>
            <a:ext cx="5761173" cy="3024336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251520" y="5805264"/>
            <a:ext cx="2736304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hr-HR" sz="1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Podjela karbonatnih stijena prema </a:t>
            </a:r>
            <a:endParaRPr lang="hr-HR" sz="1400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  <a:p>
            <a:pPr algn="r">
              <a:defRPr/>
            </a:pPr>
            <a:r>
              <a:rPr lang="hr-HR" sz="1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sadržaju </a:t>
            </a:r>
            <a:r>
              <a:rPr lang="hr-HR" sz="1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kalcita</a:t>
            </a:r>
            <a:r>
              <a:rPr lang="hr-HR" sz="1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, </a:t>
            </a:r>
            <a:r>
              <a:rPr lang="hr-HR" sz="1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dolomita i </a:t>
            </a:r>
            <a:endParaRPr lang="hr-HR" sz="1400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  <a:p>
            <a:pPr algn="r">
              <a:defRPr/>
            </a:pPr>
            <a:r>
              <a:rPr lang="hr-HR" sz="1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siliciklastičnog </a:t>
            </a:r>
            <a:r>
              <a:rPr lang="hr-HR" sz="1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materijala. </a:t>
            </a:r>
            <a:endParaRPr lang="en-US" sz="1400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04448" y="2743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86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6" grpId="0" animBg="1"/>
      <p:bldP spid="7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700338" y="3716338"/>
            <a:ext cx="4032250" cy="2717800"/>
          </a:xfrm>
          <a:ln w="19050">
            <a:solidFill>
              <a:schemeClr val="bg2"/>
            </a:solidFill>
          </a:ln>
        </p:spPr>
      </p:pic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611560" y="5877272"/>
            <a:ext cx="19462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defRPr/>
            </a:pPr>
            <a:r>
              <a:rPr lang="hr-HR" sz="1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Izdanak dolomita.</a:t>
            </a:r>
          </a:p>
          <a:p>
            <a:pPr algn="r">
              <a:defRPr/>
            </a:pPr>
            <a:r>
              <a:rPr lang="hr-HR" sz="1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Samoborsko gorje.</a:t>
            </a:r>
            <a:endParaRPr lang="hr-HR" sz="1400" i="1" dirty="0">
              <a:solidFill>
                <a:srgbClr val="FFFF00"/>
              </a:solidFill>
              <a:latin typeface="Calibri" pitchFamily="34" charset="0"/>
            </a:endParaRPr>
          </a:p>
        </p:txBody>
      </p:sp>
      <p:pic>
        <p:nvPicPr>
          <p:cNvPr id="5124" name="Picture 4"/>
          <p:cNvPicPr>
            <a:picLocks noGrp="1" noChangeAspect="1" noChangeArrowheads="1"/>
          </p:cNvPicPr>
          <p:nvPr>
            <p:ph sz="half" idx="3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250825" y="668338"/>
            <a:ext cx="3960813" cy="2876550"/>
          </a:xfrm>
          <a:ln w="19050">
            <a:solidFill>
              <a:schemeClr val="bg2"/>
            </a:solidFill>
          </a:ln>
        </p:spPr>
      </p:pic>
      <p:pic>
        <p:nvPicPr>
          <p:cNvPr id="5125" name="Picture 5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4356100" y="657225"/>
            <a:ext cx="3817938" cy="2871788"/>
          </a:xfrm>
          <a:noFill/>
          <a:ln w="19050">
            <a:solidFill>
              <a:schemeClr val="bg2"/>
            </a:solidFill>
          </a:ln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32440" y="15354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50825" y="115888"/>
            <a:ext cx="2088927" cy="571500"/>
          </a:xfrm>
        </p:spPr>
        <p:txBody>
          <a:bodyPr/>
          <a:lstStyle/>
          <a:p>
            <a:pPr algn="l" eaLnBrk="1" hangingPunct="1">
              <a:defRPr/>
            </a:pPr>
            <a:r>
              <a:rPr lang="hr-HR" sz="2000" b="1" dirty="0" smtClean="0">
                <a:solidFill>
                  <a:srgbClr val="FFCC66"/>
                </a:solidFill>
                <a:latin typeface="Garamond" pitchFamily="18" charset="0"/>
              </a:rPr>
              <a:t>mineral dolomit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692150"/>
            <a:ext cx="8075612" cy="2087563"/>
          </a:xfrm>
        </p:spPr>
        <p:txBody>
          <a:bodyPr/>
          <a:lstStyle/>
          <a:p>
            <a:pPr eaLnBrk="1" hangingPunct="1">
              <a:defRPr/>
            </a:pPr>
            <a:r>
              <a:rPr lang="hr-HR" sz="1800" b="1" dirty="0" smtClean="0">
                <a:solidFill>
                  <a:schemeClr val="bg1"/>
                </a:solidFill>
                <a:latin typeface="Garamond" pitchFamily="18" charset="0"/>
              </a:rPr>
              <a:t>karbonat idealne formule CaMg(CO</a:t>
            </a:r>
            <a:r>
              <a:rPr lang="hr-HR" sz="1800" b="1" baseline="-25000" dirty="0" smtClean="0">
                <a:solidFill>
                  <a:schemeClr val="bg1"/>
                </a:solidFill>
                <a:latin typeface="Garamond" pitchFamily="18" charset="0"/>
              </a:rPr>
              <a:t>3</a:t>
            </a:r>
            <a:r>
              <a:rPr lang="hr-HR" sz="1800" b="1" dirty="0" smtClean="0">
                <a:solidFill>
                  <a:schemeClr val="bg1"/>
                </a:solidFill>
                <a:latin typeface="Garamond" pitchFamily="18" charset="0"/>
              </a:rPr>
              <a:t>)</a:t>
            </a:r>
            <a:r>
              <a:rPr lang="hr-HR" sz="1800" b="1" baseline="-25000" dirty="0" smtClean="0">
                <a:solidFill>
                  <a:schemeClr val="bg1"/>
                </a:solidFill>
                <a:latin typeface="Garamond" pitchFamily="18" charset="0"/>
              </a:rPr>
              <a:t>2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hr-HR" sz="1000" b="1" baseline="-25000" dirty="0" smtClean="0">
              <a:solidFill>
                <a:schemeClr val="bg1"/>
              </a:solidFill>
              <a:latin typeface="Garamond" pitchFamily="18" charset="0"/>
            </a:endParaRPr>
          </a:p>
          <a:p>
            <a:pPr eaLnBrk="1" hangingPunct="1">
              <a:defRPr/>
            </a:pPr>
            <a:r>
              <a:rPr lang="hr-HR" sz="1800" b="1" dirty="0" smtClean="0">
                <a:solidFill>
                  <a:schemeClr val="bg1"/>
                </a:solidFill>
                <a:latin typeface="Garamond" pitchFamily="18" charset="0"/>
              </a:rPr>
              <a:t>struktura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hr-HR" sz="4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1" eaLnBrk="1" hangingPunct="1"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odvojeni slojevi Ca</a:t>
            </a:r>
            <a:r>
              <a:rPr lang="hr-HR" sz="1600" b="1" baseline="30000" dirty="0" smtClean="0">
                <a:solidFill>
                  <a:schemeClr val="bg1"/>
                </a:solidFill>
                <a:latin typeface="Garamond" pitchFamily="18" charset="0"/>
              </a:rPr>
              <a:t>2+</a:t>
            </a: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 i Mg</a:t>
            </a:r>
            <a:r>
              <a:rPr lang="hr-HR" sz="1600" b="1" baseline="30000" dirty="0" smtClean="0">
                <a:solidFill>
                  <a:schemeClr val="bg1"/>
                </a:solidFill>
                <a:latin typeface="Garamond" pitchFamily="18" charset="0"/>
              </a:rPr>
              <a:t>2+</a:t>
            </a: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 između kojih se nalaze CO</a:t>
            </a:r>
            <a:r>
              <a:rPr lang="hr-HR" sz="1600" b="1" baseline="-25000" dirty="0" smtClean="0">
                <a:solidFill>
                  <a:schemeClr val="bg1"/>
                </a:solidFill>
                <a:latin typeface="Garamond" pitchFamily="18" charset="0"/>
              </a:rPr>
              <a:t>3</a:t>
            </a:r>
            <a:r>
              <a:rPr lang="hr-HR" sz="1600" b="1" baseline="30000" dirty="0" smtClean="0">
                <a:solidFill>
                  <a:schemeClr val="bg1"/>
                </a:solidFill>
                <a:latin typeface="Garamond" pitchFamily="18" charset="0"/>
              </a:rPr>
              <a:t>2-</a:t>
            </a:r>
          </a:p>
          <a:p>
            <a:pPr lvl="1" eaLnBrk="1" hangingPunct="1">
              <a:buFont typeface="Wingdings" pitchFamily="2" charset="2"/>
              <a:buNone/>
              <a:defRPr/>
            </a:pPr>
            <a:endParaRPr lang="hr-HR" sz="400" b="1" baseline="30000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1" eaLnBrk="1" hangingPunct="1">
              <a:defRPr/>
            </a:pPr>
            <a:r>
              <a:rPr lang="hr-HR" sz="1600" b="1" i="1" dirty="0" smtClean="0">
                <a:solidFill>
                  <a:srgbClr val="FFFF99"/>
                </a:solidFill>
                <a:latin typeface="Garamond" pitchFamily="18" charset="0"/>
              </a:rPr>
              <a:t>stehiometrijski dolomit   </a:t>
            </a: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Ca:Mg = 50:</a:t>
            </a:r>
            <a:r>
              <a:rPr lang="hr-HR" sz="1600" b="1" dirty="0" err="1" smtClean="0">
                <a:solidFill>
                  <a:schemeClr val="bg1"/>
                </a:solidFill>
                <a:latin typeface="Garamond" pitchFamily="18" charset="0"/>
              </a:rPr>
              <a:t>50</a:t>
            </a: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 (u prirodi rijedak)</a:t>
            </a:r>
          </a:p>
          <a:p>
            <a:pPr lvl="2" eaLnBrk="1" hangingPunct="1">
              <a:buFont typeface="Wingdings" pitchFamily="2" charset="2"/>
              <a:buNone/>
              <a:defRPr/>
            </a:pPr>
            <a:endParaRPr lang="hr-HR" sz="4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1" eaLnBrk="1" hangingPunct="1">
              <a:defRPr/>
            </a:pPr>
            <a:r>
              <a:rPr lang="hr-HR" sz="1600" b="1" i="1" dirty="0" smtClean="0">
                <a:solidFill>
                  <a:srgbClr val="FFFF99"/>
                </a:solidFill>
                <a:latin typeface="Garamond" pitchFamily="18" charset="0"/>
              </a:rPr>
              <a:t>Ca-dolomit</a:t>
            </a: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  suvišak Ca</a:t>
            </a:r>
            <a:r>
              <a:rPr lang="hr-HR" sz="1600" b="1" baseline="30000" dirty="0" smtClean="0">
                <a:solidFill>
                  <a:schemeClr val="bg1"/>
                </a:solidFill>
                <a:latin typeface="Garamond" pitchFamily="18" charset="0"/>
              </a:rPr>
              <a:t>2+ </a:t>
            </a: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iona do Ca:Mg do 58:42</a:t>
            </a:r>
            <a:endParaRPr lang="hr-HR" sz="1600" dirty="0" smtClean="0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2268538" y="6273800"/>
            <a:ext cx="41592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hr-HR" sz="1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Kristalna struktura </a:t>
            </a:r>
            <a:r>
              <a:rPr lang="hr-HR" sz="14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visokomagnezijskog</a:t>
            </a:r>
            <a:r>
              <a:rPr lang="hr-HR" sz="1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kalcita, Ca-dolomita i </a:t>
            </a:r>
            <a:r>
              <a:rPr lang="hr-HR" sz="14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stehiometrijskog</a:t>
            </a:r>
            <a:r>
              <a:rPr lang="hr-HR" sz="1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dolomita.</a:t>
            </a:r>
            <a:endParaRPr lang="hr-HR" sz="1400" i="1" dirty="0">
              <a:solidFill>
                <a:srgbClr val="FFFF00"/>
              </a:solidFill>
              <a:latin typeface="Calibri" pitchFamily="34" charset="0"/>
            </a:endParaRPr>
          </a:p>
        </p:txBody>
      </p:sp>
      <p:pic>
        <p:nvPicPr>
          <p:cNvPr id="6149" name="Picture 7" descr="F:\NASTAVA\GEOLOZI\PETROLOGIJA SEDIMENTATA\OSTALO\DOLOMITI_slike\Copy of scan0003.jpg"/>
          <p:cNvPicPr>
            <a:picLocks noChangeAspect="1" noChangeArrowheads="1"/>
          </p:cNvPicPr>
          <p:nvPr/>
        </p:nvPicPr>
        <p:blipFill>
          <a:blip r:embed="rId4" cstate="print"/>
          <a:srcRect t="10623"/>
          <a:stretch>
            <a:fillRect/>
          </a:stretch>
        </p:blipFill>
        <p:spPr bwMode="auto">
          <a:xfrm>
            <a:off x="1979613" y="3500438"/>
            <a:ext cx="4679950" cy="2738437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906588" y="2886075"/>
            <a:ext cx="1512887" cy="523875"/>
          </a:xfrm>
          <a:prstGeom prst="rect">
            <a:avLst/>
          </a:prstGeom>
          <a:solidFill>
            <a:schemeClr val="accent4">
              <a:lumMod val="25000"/>
            </a:schemeClr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hr-HR" sz="1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visokomagnezijski</a:t>
            </a:r>
          </a:p>
          <a:p>
            <a:pPr algn="ctr">
              <a:defRPr/>
            </a:pPr>
            <a:r>
              <a:rPr lang="hr-HR" sz="1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kalcit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779838" y="3030538"/>
            <a:ext cx="1079500" cy="307975"/>
          </a:xfrm>
          <a:prstGeom prst="rect">
            <a:avLst/>
          </a:prstGeom>
          <a:solidFill>
            <a:schemeClr val="accent4">
              <a:lumMod val="25000"/>
            </a:schemeClr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hr-HR" sz="1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Ca-dolomit</a:t>
            </a: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5291138" y="2886075"/>
            <a:ext cx="1296987" cy="523875"/>
          </a:xfrm>
          <a:prstGeom prst="rect">
            <a:avLst/>
          </a:prstGeom>
          <a:solidFill>
            <a:schemeClr val="accent4">
              <a:lumMod val="25000"/>
            </a:schemeClr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hr-HR" sz="1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stehiometrijski</a:t>
            </a:r>
          </a:p>
          <a:p>
            <a:pPr algn="ctr">
              <a:defRPr/>
            </a:pPr>
            <a:r>
              <a:rPr lang="hr-HR" sz="1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dolomit</a:t>
            </a:r>
          </a:p>
        </p:txBody>
      </p:sp>
      <p:sp>
        <p:nvSpPr>
          <p:cNvPr id="9" name="Pravokutnik 8"/>
          <p:cNvSpPr/>
          <p:nvPr/>
        </p:nvSpPr>
        <p:spPr>
          <a:xfrm>
            <a:off x="6758978" y="5949280"/>
            <a:ext cx="1010148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r-HR" sz="1200" i="1" dirty="0">
                <a:solidFill>
                  <a:schemeClr val="bg1"/>
                </a:solidFill>
              </a:rPr>
              <a:t>Preuzeto iz  6</a:t>
            </a:r>
            <a:endParaRPr lang="en-US" sz="1200" i="1" dirty="0">
              <a:solidFill>
                <a:schemeClr val="bg1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04448" y="7855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6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251520" y="692696"/>
            <a:ext cx="8713787" cy="295275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većinom nastaje zamjenom postojećih karbonatnih minerala, ali česti su i dolomitni cementi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hr-HR" sz="10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eaLnBrk="1" hangingPunct="1"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zamjena CaCO</a:t>
            </a:r>
            <a:r>
              <a:rPr lang="hr-HR" sz="1600" b="1" baseline="-25000" dirty="0" smtClean="0">
                <a:solidFill>
                  <a:schemeClr val="bg1"/>
                </a:solidFill>
                <a:latin typeface="Garamond" pitchFamily="18" charset="0"/>
              </a:rPr>
              <a:t>3  </a:t>
            </a: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minerala dolomitom i precipitacija dolomitnog cementa mogu se odvijati:</a:t>
            </a:r>
          </a:p>
          <a:p>
            <a:pPr lvl="2" eaLnBrk="1" hangingPunct="1"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odmah nakon taloženja sedimenata</a:t>
            </a:r>
          </a:p>
          <a:p>
            <a:pPr lvl="3" eaLnBrk="1" hangingPunct="1"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tijekom rane dijageneze</a:t>
            </a:r>
          </a:p>
          <a:p>
            <a:pPr lvl="3" eaLnBrk="1" hangingPunct="1">
              <a:buFont typeface="Wingdings" pitchFamily="2" charset="2"/>
              <a:buNone/>
              <a:defRPr/>
            </a:pPr>
            <a:endParaRPr lang="hr-HR" sz="8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2" eaLnBrk="1" hangingPunct="1"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puno vremena nakon taloženja</a:t>
            </a:r>
          </a:p>
          <a:p>
            <a:pPr lvl="3" eaLnBrk="1" hangingPunct="1"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obično nakon cementacije, tijekom prekrivanja</a:t>
            </a:r>
          </a:p>
          <a:p>
            <a:pPr lvl="3" eaLnBrk="1" hangingPunct="1">
              <a:defRPr/>
            </a:pPr>
            <a:endParaRPr lang="hr-HR" sz="16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eaLnBrk="1" hangingPunct="1"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podjela karbonatnih stijena prema sadržaju dolomita i kalcita:</a:t>
            </a:r>
          </a:p>
        </p:txBody>
      </p:sp>
      <p:graphicFrame>
        <p:nvGraphicFramePr>
          <p:cNvPr id="6147" name="Group 3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219333917"/>
              </p:ext>
            </p:extLst>
          </p:nvPr>
        </p:nvGraphicFramePr>
        <p:xfrm>
          <a:off x="1691680" y="4077072"/>
          <a:ext cx="4752528" cy="2047428"/>
        </p:xfrm>
        <a:graphic>
          <a:graphicData uri="http://schemas.openxmlformats.org/drawingml/2006/table">
            <a:tbl>
              <a:tblPr/>
              <a:tblGrid>
                <a:gridCol w="24376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48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98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</a:rPr>
                        <a:t>naziv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</a:rPr>
                        <a:t>% dolomita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98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</a:rPr>
                        <a:t>vapnenac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</a:rPr>
                        <a:t>0-10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81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</a:rPr>
                        <a:t>dolomitični vapnenac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</a:rPr>
                        <a:t>10-50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98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</a:rPr>
                        <a:t>kalcitični dolomit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</a:rPr>
                        <a:t>50-90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98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</a:rPr>
                        <a:t>dolomit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</a:rPr>
                        <a:t>90-100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77944" y="3543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4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981075"/>
            <a:ext cx="8218487" cy="55435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direktna precipitacija iz morske vode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8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potiskivanje aragonita i kalcita (dolomitizacija)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16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16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16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16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16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16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rijedak proces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10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dolomit je mineral kompleksne kristalne strukture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10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morska voda prezasićena je dolomitom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10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direktnu precipitaciju dolomita otežavaju ili onemogućavaju kinetički faktori: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10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1" eaLnBrk="1" hangingPunct="1">
              <a:lnSpc>
                <a:spcPct val="80000"/>
              </a:lnSpc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visok ionski potencijal morske vode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8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1" eaLnBrk="1" hangingPunct="1">
              <a:lnSpc>
                <a:spcPct val="80000"/>
              </a:lnSpc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hidratacija Mg</a:t>
            </a:r>
            <a:r>
              <a:rPr lang="hr-HR" sz="1600" b="1" baseline="30000" dirty="0" smtClean="0">
                <a:solidFill>
                  <a:schemeClr val="bg1"/>
                </a:solidFill>
                <a:latin typeface="Garamond" pitchFamily="18" charset="0"/>
              </a:rPr>
              <a:t>2+</a:t>
            </a: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 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8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1" eaLnBrk="1" hangingPunct="1">
              <a:lnSpc>
                <a:spcPct val="80000"/>
              </a:lnSpc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niska aktivnost CO</a:t>
            </a:r>
            <a:r>
              <a:rPr lang="hr-HR" sz="1600" b="1" baseline="-25000" dirty="0" smtClean="0">
                <a:solidFill>
                  <a:schemeClr val="bg1"/>
                </a:solidFill>
                <a:latin typeface="Garamond" pitchFamily="18" charset="0"/>
              </a:rPr>
              <a:t>3</a:t>
            </a:r>
            <a:r>
              <a:rPr lang="hr-HR" sz="1600" b="1" baseline="30000" dirty="0" smtClean="0">
                <a:solidFill>
                  <a:schemeClr val="bg1"/>
                </a:solidFill>
                <a:latin typeface="Garamond" pitchFamily="18" charset="0"/>
              </a:rPr>
              <a:t>2-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10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precipitiraju aragonit i kalcit koji imaju jednostavniju strukturu</a:t>
            </a:r>
            <a:endParaRPr lang="hr-HR" sz="1600" b="1" baseline="30000" dirty="0" smtClean="0">
              <a:solidFill>
                <a:schemeClr val="bg1"/>
              </a:solidFill>
              <a:latin typeface="Garamond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hr-HR" sz="1800" b="1" dirty="0" smtClean="0">
              <a:solidFill>
                <a:schemeClr val="bg1"/>
              </a:solidFill>
            </a:endParaRPr>
          </a:p>
        </p:txBody>
      </p:sp>
      <p:sp>
        <p:nvSpPr>
          <p:cNvPr id="5" name="Rectangle 2"/>
          <p:cNvSpPr txBox="1">
            <a:spLocks noRot="1" noChangeArrowheads="1"/>
          </p:cNvSpPr>
          <p:nvPr/>
        </p:nvSpPr>
        <p:spPr>
          <a:xfrm>
            <a:off x="2339752" y="332656"/>
            <a:ext cx="3744416" cy="432048"/>
          </a:xfrm>
          <a:prstGeom prst="rect">
            <a:avLst/>
          </a:prstGeom>
          <a:solidFill>
            <a:srgbClr val="FFFF99"/>
          </a:solidFill>
          <a:ln w="28575"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  <a:ea typeface="+mj-ea"/>
                <a:cs typeface="+mj-cs"/>
              </a:rPr>
              <a:t>10</a:t>
            </a:r>
            <a:r>
              <a:rPr kumimoji="0" lang="hr-HR" sz="20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itchFamily="18" charset="0"/>
                <a:ea typeface="+mj-ea"/>
                <a:cs typeface="+mj-cs"/>
              </a:rPr>
              <a:t>.2.2 </a:t>
            </a:r>
            <a:r>
              <a:rPr lang="hr-H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  <a:ea typeface="+mj-ea"/>
                <a:cs typeface="+mj-cs"/>
              </a:rPr>
              <a:t>POSTANAK DOLOMITA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ramond" pitchFamily="18" charset="0"/>
              <a:ea typeface="+mj-ea"/>
              <a:cs typeface="+mj-cs"/>
            </a:endParaRPr>
          </a:p>
        </p:txBody>
      </p:sp>
      <p:sp>
        <p:nvSpPr>
          <p:cNvPr id="7" name="Rectangle 2"/>
          <p:cNvSpPr txBox="1">
            <a:spLocks noRot="1" noChangeArrowheads="1"/>
          </p:cNvSpPr>
          <p:nvPr/>
        </p:nvSpPr>
        <p:spPr>
          <a:xfrm>
            <a:off x="3779912" y="2276872"/>
            <a:ext cx="2160240" cy="432048"/>
          </a:xfrm>
          <a:prstGeom prst="rect">
            <a:avLst/>
          </a:prstGeom>
          <a:solidFill>
            <a:srgbClr val="FFFF99"/>
          </a:solidFill>
          <a:ln w="28575"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  <a:ea typeface="+mj-ea"/>
                <a:cs typeface="+mj-cs"/>
              </a:rPr>
              <a:t>d</a:t>
            </a:r>
            <a:r>
              <a:rPr lang="hr-HR" b="1" i="1" noProof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  <a:ea typeface="+mj-ea"/>
                <a:cs typeface="+mj-cs"/>
              </a:rPr>
              <a:t>irektna</a:t>
            </a:r>
            <a:r>
              <a:rPr lang="hr-HR" b="1" i="1" noProof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  <a:ea typeface="+mj-ea"/>
                <a:cs typeface="+mj-cs"/>
              </a:rPr>
              <a:t> precipitacija</a:t>
            </a:r>
            <a:endParaRPr kumimoji="0" lang="en-US" sz="2000" b="1" i="1" u="none" strike="noStrike" kern="1200" cap="none" spc="0" normalizeH="0" baseline="0" noProof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ramond" pitchFamily="18" charset="0"/>
              <a:ea typeface="+mj-ea"/>
              <a:cs typeface="+mj-cs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28384" y="332656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2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981075"/>
            <a:ext cx="8507288" cy="5145088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hr-HR" sz="1600" b="1" dirty="0" err="1" smtClean="0">
                <a:solidFill>
                  <a:schemeClr val="bg1"/>
                </a:solidFill>
                <a:latin typeface="Garamond" pitchFamily="18" charset="0"/>
              </a:rPr>
              <a:t>alokemijski</a:t>
            </a: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 </a:t>
            </a:r>
            <a:r>
              <a:rPr lang="hr-HR" sz="1600" b="1" dirty="0" err="1" smtClean="0">
                <a:solidFill>
                  <a:schemeClr val="bg1"/>
                </a:solidFill>
                <a:latin typeface="Garamond" pitchFamily="18" charset="0"/>
              </a:rPr>
              <a:t>dijagenetski</a:t>
            </a: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 proces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hr-HR" sz="8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1" eaLnBrk="1" hangingPunct="1">
              <a:buFont typeface="Wingdings" pitchFamily="2" charset="2"/>
              <a:buNone/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2CaCO</a:t>
            </a:r>
            <a:r>
              <a:rPr lang="hr-HR" sz="1600" b="1" baseline="-25000" dirty="0" smtClean="0">
                <a:solidFill>
                  <a:schemeClr val="bg1"/>
                </a:solidFill>
                <a:latin typeface="Garamond" pitchFamily="18" charset="0"/>
              </a:rPr>
              <a:t>3</a:t>
            </a: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 + Mg</a:t>
            </a:r>
            <a:r>
              <a:rPr lang="hr-HR" sz="1600" b="1" baseline="30000" dirty="0" smtClean="0">
                <a:solidFill>
                  <a:schemeClr val="bg1"/>
                </a:solidFill>
                <a:latin typeface="Garamond" pitchFamily="18" charset="0"/>
              </a:rPr>
              <a:t>2+</a:t>
            </a: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 → </a:t>
            </a:r>
            <a:r>
              <a:rPr lang="hr-HR" sz="1600" b="1" dirty="0" err="1" smtClean="0">
                <a:solidFill>
                  <a:schemeClr val="bg1"/>
                </a:solidFill>
                <a:latin typeface="Garamond" pitchFamily="18" charset="0"/>
              </a:rPr>
              <a:t>CaMg</a:t>
            </a: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(CO</a:t>
            </a:r>
            <a:r>
              <a:rPr lang="hr-HR" sz="1600" b="1" baseline="-25000" dirty="0" smtClean="0">
                <a:solidFill>
                  <a:schemeClr val="bg1"/>
                </a:solidFill>
                <a:latin typeface="Garamond" pitchFamily="18" charset="0"/>
              </a:rPr>
              <a:t>3</a:t>
            </a: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)</a:t>
            </a:r>
            <a:r>
              <a:rPr lang="hr-HR" sz="1600" b="1" baseline="-25000" dirty="0" smtClean="0">
                <a:solidFill>
                  <a:schemeClr val="bg1"/>
                </a:solidFill>
                <a:latin typeface="Garamond" pitchFamily="18" charset="0"/>
              </a:rPr>
              <a:t>2</a:t>
            </a: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 + Ca</a:t>
            </a:r>
            <a:r>
              <a:rPr lang="hr-HR" sz="1600" b="1" baseline="30000" dirty="0" smtClean="0">
                <a:solidFill>
                  <a:schemeClr val="bg1"/>
                </a:solidFill>
                <a:latin typeface="Garamond" pitchFamily="18" charset="0"/>
              </a:rPr>
              <a:t>2+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       kalcit (</a:t>
            </a:r>
            <a:r>
              <a:rPr lang="hr-HR" sz="1600" b="1" dirty="0" err="1" smtClean="0">
                <a:solidFill>
                  <a:schemeClr val="bg1"/>
                </a:solidFill>
                <a:latin typeface="Garamond" pitchFamily="18" charset="0"/>
              </a:rPr>
              <a:t>aragonit</a:t>
            </a: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)         dolomit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hr-HR" sz="8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eaLnBrk="1" hangingPunct="1"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obzirom na očuvanje primarne strukture</a:t>
            </a:r>
          </a:p>
          <a:p>
            <a:pPr eaLnBrk="1" hangingPunct="1">
              <a:buNone/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	 vapnenca može biti: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hr-HR" sz="16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1" eaLnBrk="1" hangingPunct="1">
              <a:defRPr/>
            </a:pPr>
            <a:r>
              <a:rPr lang="hr-HR" sz="1600" b="1" dirty="0" smtClean="0">
                <a:solidFill>
                  <a:srgbClr val="FFFF99"/>
                </a:solidFill>
                <a:latin typeface="Garamond" pitchFamily="18" charset="0"/>
              </a:rPr>
              <a:t>kompletno destruktivna</a:t>
            </a:r>
          </a:p>
          <a:p>
            <a:pPr lvl="2" eaLnBrk="1" hangingPunct="1"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bez vidljivih relikata </a:t>
            </a:r>
          </a:p>
          <a:p>
            <a:pPr lvl="2" eaLnBrk="1" hangingPunct="1">
              <a:buNone/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	originalnog sedimenta</a:t>
            </a:r>
          </a:p>
          <a:p>
            <a:pPr lvl="2" eaLnBrk="1" hangingPunct="1">
              <a:buNone/>
              <a:defRPr/>
            </a:pPr>
            <a:endParaRPr lang="hr-HR" sz="16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1">
              <a:defRPr/>
            </a:pPr>
            <a:r>
              <a:rPr lang="hr-HR" sz="1600" b="1" dirty="0" smtClean="0">
                <a:solidFill>
                  <a:srgbClr val="FFFF99"/>
                </a:solidFill>
                <a:latin typeface="Garamond" pitchFamily="18" charset="0"/>
              </a:rPr>
              <a:t>nedestruktivna</a:t>
            </a:r>
          </a:p>
          <a:p>
            <a:pPr lvl="2"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dobro do savršeno očuvane</a:t>
            </a:r>
          </a:p>
          <a:p>
            <a:pPr lvl="2">
              <a:buNone/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	 primarne teksture</a:t>
            </a:r>
          </a:p>
          <a:p>
            <a:pPr lvl="2">
              <a:buNone/>
              <a:defRPr/>
            </a:pPr>
            <a:endParaRPr lang="hr-HR" sz="16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1">
              <a:defRPr/>
            </a:pPr>
            <a:r>
              <a:rPr lang="hr-HR" sz="1600" b="1" dirty="0" smtClean="0">
                <a:solidFill>
                  <a:srgbClr val="FFFF99"/>
                </a:solidFill>
                <a:latin typeface="Garamond" pitchFamily="18" charset="0"/>
              </a:rPr>
              <a:t>selektivna</a:t>
            </a:r>
          </a:p>
          <a:p>
            <a:pPr lvl="2"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zahvaća samo određene čestice</a:t>
            </a:r>
          </a:p>
        </p:txBody>
      </p:sp>
      <p:pic>
        <p:nvPicPr>
          <p:cNvPr id="11268" name="Picture 4" descr="kasnodijagenetski dolomit 2"/>
          <p:cNvPicPr>
            <a:picLocks noChangeAspect="1" noChangeArrowheads="1"/>
          </p:cNvPicPr>
          <p:nvPr/>
        </p:nvPicPr>
        <p:blipFill>
          <a:blip r:embed="rId4" cstate="print"/>
          <a:srcRect t="25091"/>
          <a:stretch>
            <a:fillRect/>
          </a:stretch>
        </p:blipFill>
        <p:spPr bwMode="auto">
          <a:xfrm>
            <a:off x="6444208" y="1196752"/>
            <a:ext cx="2494370" cy="1671652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4816633" y="2204864"/>
            <a:ext cx="165618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hr-HR" sz="1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Destruktivna </a:t>
            </a:r>
          </a:p>
          <a:p>
            <a:pPr algn="r">
              <a:defRPr/>
            </a:pPr>
            <a:r>
              <a:rPr lang="hr-HR" sz="1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dolomitizacija.</a:t>
            </a:r>
          </a:p>
          <a:p>
            <a:pPr algn="r">
              <a:defRPr/>
            </a:pPr>
            <a:r>
              <a:rPr lang="hr-HR" sz="12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Veličina </a:t>
            </a:r>
            <a:r>
              <a:rPr lang="hr-HR" sz="12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slike 2x2 </a:t>
            </a:r>
            <a:r>
              <a:rPr lang="hr-HR" sz="12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mm.</a:t>
            </a:r>
            <a:endParaRPr lang="hr-HR" sz="1200" i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7" name="Pravokutnik 6"/>
          <p:cNvSpPr/>
          <p:nvPr/>
        </p:nvSpPr>
        <p:spPr>
          <a:xfrm>
            <a:off x="7884368" y="2564904"/>
            <a:ext cx="1063625" cy="277813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r-HR" sz="1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Preuzeto iz  1</a:t>
            </a:r>
            <a:endParaRPr lang="en-US" sz="1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2"/>
          <p:cNvSpPr txBox="1">
            <a:spLocks noRot="1" noChangeArrowheads="1"/>
          </p:cNvSpPr>
          <p:nvPr/>
        </p:nvSpPr>
        <p:spPr>
          <a:xfrm>
            <a:off x="3779912" y="188640"/>
            <a:ext cx="2160240" cy="432048"/>
          </a:xfrm>
          <a:prstGeom prst="rect">
            <a:avLst/>
          </a:prstGeom>
          <a:solidFill>
            <a:srgbClr val="FFFF99"/>
          </a:solidFill>
          <a:ln w="28575"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  <a:ea typeface="+mj-ea"/>
                <a:cs typeface="+mj-cs"/>
              </a:rPr>
              <a:t>dolomitizacija</a:t>
            </a:r>
            <a:endParaRPr kumimoji="0" lang="en-US" sz="2000" b="1" i="1" u="none" strike="noStrike" kern="1200" cap="none" spc="0" normalizeH="0" baseline="0" noProof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ramond" pitchFamily="18" charset="0"/>
              <a:ea typeface="+mj-ea"/>
              <a:cs typeface="+mj-cs"/>
            </a:endParaRPr>
          </a:p>
        </p:txBody>
      </p:sp>
      <p:pic>
        <p:nvPicPr>
          <p:cNvPr id="10" name="Picture 8" descr="F:\NASTAVA\GEOLOZI\PETROLOGIJA SEDIMENTATA\OSTALO\DOLOMITI_slike\Copy (2) of scan0004.jpg"/>
          <p:cNvPicPr>
            <a:picLocks noChangeAspect="1" noChangeArrowheads="1"/>
          </p:cNvPicPr>
          <p:nvPr/>
        </p:nvPicPr>
        <p:blipFill>
          <a:blip r:embed="rId5" cstate="print"/>
          <a:srcRect t="1260"/>
          <a:stretch>
            <a:fillRect/>
          </a:stretch>
        </p:blipFill>
        <p:spPr bwMode="auto">
          <a:xfrm>
            <a:off x="6444208" y="3068960"/>
            <a:ext cx="2513608" cy="1658963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11" name="Pravokutnik 10"/>
          <p:cNvSpPr/>
          <p:nvPr/>
        </p:nvSpPr>
        <p:spPr>
          <a:xfrm>
            <a:off x="7740352" y="4437112"/>
            <a:ext cx="1207939" cy="276999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hr-HR" sz="1200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Preuzeto iz  6</a:t>
            </a:r>
            <a:endParaRPr lang="en-US" sz="1200" b="1" i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3" descr="F:\NASTAVA\GEOLOZI\PETROLOGIJA SEDIMENTATA\OSTALO\DOLOMITI_slike\Copy of scan0010.jpg"/>
          <p:cNvPicPr>
            <a:picLocks noChangeAspect="1" noChangeArrowheads="1"/>
          </p:cNvPicPr>
          <p:nvPr/>
        </p:nvPicPr>
        <p:blipFill>
          <a:blip r:embed="rId6" cstate="print"/>
          <a:srcRect t="5155"/>
          <a:stretch>
            <a:fillRect/>
          </a:stretch>
        </p:blipFill>
        <p:spPr bwMode="auto">
          <a:xfrm>
            <a:off x="6444208" y="4894780"/>
            <a:ext cx="2535377" cy="1796036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13" name="Pravokutnik 12"/>
          <p:cNvSpPr/>
          <p:nvPr/>
        </p:nvSpPr>
        <p:spPr>
          <a:xfrm>
            <a:off x="7884368" y="6381328"/>
            <a:ext cx="1062037" cy="276225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r-HR" sz="1200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Preuzeto iz  6</a:t>
            </a:r>
            <a:endParaRPr lang="en-US" sz="1200" b="1" i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5044496" y="4085844"/>
            <a:ext cx="144015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hr-HR" sz="1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Nedestruktivna </a:t>
            </a:r>
          </a:p>
          <a:p>
            <a:pPr algn="r">
              <a:defRPr/>
            </a:pPr>
            <a:r>
              <a:rPr lang="hr-HR" sz="1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dolomitizacija.</a:t>
            </a:r>
          </a:p>
          <a:p>
            <a:pPr algn="r">
              <a:defRPr/>
            </a:pPr>
            <a:r>
              <a:rPr lang="hr-HR" sz="12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Širina </a:t>
            </a:r>
            <a:r>
              <a:rPr lang="hr-HR" sz="12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slike </a:t>
            </a:r>
            <a:r>
              <a:rPr lang="hr-HR" sz="12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10 mm.</a:t>
            </a:r>
            <a:endParaRPr lang="hr-HR" sz="1200" i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5004049" y="5982930"/>
            <a:ext cx="144015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hr-HR" sz="1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Selektivna </a:t>
            </a:r>
          </a:p>
          <a:p>
            <a:pPr algn="r">
              <a:defRPr/>
            </a:pPr>
            <a:r>
              <a:rPr lang="hr-HR" sz="1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dolomitizacija.</a:t>
            </a:r>
          </a:p>
          <a:p>
            <a:pPr algn="r">
              <a:defRPr/>
            </a:pPr>
            <a:r>
              <a:rPr lang="hr-HR" sz="12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Širina </a:t>
            </a:r>
            <a:r>
              <a:rPr lang="hr-HR" sz="12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slike </a:t>
            </a:r>
            <a:r>
              <a:rPr lang="hr-HR" sz="12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4,</a:t>
            </a:r>
            <a:r>
              <a:rPr lang="hr-HR" sz="12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4</a:t>
            </a:r>
            <a:r>
              <a:rPr lang="hr-HR" sz="12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mm.</a:t>
            </a:r>
            <a:endParaRPr lang="hr-HR" sz="1200" i="1" dirty="0">
              <a:solidFill>
                <a:srgbClr val="FFFF00"/>
              </a:solidFill>
              <a:latin typeface="Calibri" pitchFamily="34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77330" y="7898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3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388" y="476250"/>
            <a:ext cx="8785225" cy="5976938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hr-HR" sz="1600" b="1" dirty="0" smtClean="0">
                <a:solidFill>
                  <a:srgbClr val="FFFF99"/>
                </a:solidFill>
                <a:latin typeface="Garamond" pitchFamily="18" charset="0"/>
              </a:rPr>
              <a:t>ključni  čimbenici kod dolomitizacije vapnenaca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8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1" eaLnBrk="1" hangingPunct="1">
              <a:lnSpc>
                <a:spcPct val="80000"/>
              </a:lnSpc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izvor Mg</a:t>
            </a:r>
            <a:r>
              <a:rPr lang="hr-HR" sz="1600" b="1" baseline="30000" dirty="0" smtClean="0">
                <a:solidFill>
                  <a:schemeClr val="bg1"/>
                </a:solidFill>
                <a:latin typeface="Garamond" pitchFamily="18" charset="0"/>
              </a:rPr>
              <a:t>2+</a:t>
            </a: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 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8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1" eaLnBrk="1" hangingPunct="1">
              <a:lnSpc>
                <a:spcPct val="80000"/>
              </a:lnSpc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mehanizam kojim se dolomitizacijski fluid kreće kroz stijenu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16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16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hr-HR" sz="1600" b="1" dirty="0" smtClean="0">
                <a:solidFill>
                  <a:srgbClr val="FFFF99"/>
                </a:solidFill>
                <a:latin typeface="Garamond" pitchFamily="18" charset="0"/>
              </a:rPr>
              <a:t>čimbenici koji utječu na način dolomitizacije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8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1" eaLnBrk="1" hangingPunct="1">
              <a:lnSpc>
                <a:spcPct val="80000"/>
              </a:lnSpc>
              <a:defRPr/>
            </a:pPr>
            <a:r>
              <a:rPr lang="hr-HR" sz="1600" b="1" dirty="0" smtClean="0">
                <a:solidFill>
                  <a:srgbClr val="FFFF99"/>
                </a:solidFill>
                <a:latin typeface="Garamond" pitchFamily="18" charset="0"/>
              </a:rPr>
              <a:t>veličina kristala/čestica i mineralogija originalnog sedimenta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8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2" eaLnBrk="1" hangingPunct="1">
              <a:lnSpc>
                <a:spcPct val="80000"/>
              </a:lnSpc>
              <a:defRPr/>
            </a:pPr>
            <a:r>
              <a:rPr lang="hr-HR" sz="1600" b="1" i="1" dirty="0" smtClean="0">
                <a:solidFill>
                  <a:schemeClr val="bg1"/>
                </a:solidFill>
                <a:latin typeface="Garamond" pitchFamily="18" charset="0"/>
              </a:rPr>
              <a:t>prim:</a:t>
            </a:r>
          </a:p>
          <a:p>
            <a:pPr lvl="3" eaLnBrk="1" hangingPunct="1">
              <a:lnSpc>
                <a:spcPct val="80000"/>
              </a:lnSpc>
              <a:defRPr/>
            </a:pPr>
            <a:r>
              <a:rPr lang="hr-HR" sz="1600" b="1" i="1" dirty="0" smtClean="0">
                <a:solidFill>
                  <a:schemeClr val="bg1"/>
                </a:solidFill>
                <a:latin typeface="Garamond" pitchFamily="18" charset="0"/>
              </a:rPr>
              <a:t>mikritni sediment                      sitnozrnati mozaik s očuvanim teksturama</a:t>
            </a:r>
          </a:p>
          <a:p>
            <a:pPr lvl="3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800" b="1" i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3" eaLnBrk="1" hangingPunct="1">
              <a:lnSpc>
                <a:spcPct val="80000"/>
              </a:lnSpc>
              <a:defRPr/>
            </a:pPr>
            <a:r>
              <a:rPr lang="hr-HR" sz="1600" b="1" i="1" dirty="0" smtClean="0">
                <a:solidFill>
                  <a:schemeClr val="bg1"/>
                </a:solidFill>
                <a:latin typeface="Garamond" pitchFamily="18" charset="0"/>
              </a:rPr>
              <a:t>visoko magnezijski kalcit (crvene alge, foraminifere)                 vrlo slaba promjena građe</a:t>
            </a:r>
          </a:p>
          <a:p>
            <a:pPr lvl="3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800" b="1" i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3" eaLnBrk="1" hangingPunct="1">
              <a:lnSpc>
                <a:spcPct val="80000"/>
              </a:lnSpc>
              <a:defRPr/>
            </a:pPr>
            <a:r>
              <a:rPr lang="hr-HR" sz="1600" b="1" i="1" dirty="0" smtClean="0">
                <a:solidFill>
                  <a:schemeClr val="bg1"/>
                </a:solidFill>
                <a:latin typeface="Garamond" pitchFamily="18" charset="0"/>
              </a:rPr>
              <a:t>niskomagnezijski kalcit                    rezistentan, ili je dolomitizacija destruktivna</a:t>
            </a:r>
          </a:p>
          <a:p>
            <a:pPr lvl="3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800" b="1" i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3" eaLnBrk="1" hangingPunct="1">
              <a:lnSpc>
                <a:spcPct val="80000"/>
              </a:lnSpc>
              <a:defRPr/>
            </a:pPr>
            <a:r>
              <a:rPr lang="hr-HR" sz="1600" b="1" i="1" dirty="0" smtClean="0">
                <a:solidFill>
                  <a:schemeClr val="bg1"/>
                </a:solidFill>
                <a:latin typeface="Garamond" pitchFamily="18" charset="0"/>
              </a:rPr>
              <a:t>aragonitna zrna (mekušci)                      jaka promjena građe</a:t>
            </a:r>
          </a:p>
          <a:p>
            <a:pPr lvl="3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1600" b="1" i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3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1600" b="1" i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1" eaLnBrk="1" hangingPunct="1">
              <a:lnSpc>
                <a:spcPct val="80000"/>
              </a:lnSpc>
              <a:defRPr/>
            </a:pPr>
            <a:r>
              <a:rPr lang="hr-HR" sz="1600" b="1" dirty="0" smtClean="0">
                <a:solidFill>
                  <a:srgbClr val="FFFF99"/>
                </a:solidFill>
                <a:latin typeface="Garamond" pitchFamily="18" charset="0"/>
              </a:rPr>
              <a:t>vrijeme dolomitizacije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8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2" eaLnBrk="1" hangingPunct="1">
              <a:lnSpc>
                <a:spcPct val="80000"/>
              </a:lnSpc>
              <a:defRPr/>
            </a:pPr>
            <a:r>
              <a:rPr lang="hr-HR" sz="1600" b="1" i="1" dirty="0" smtClean="0">
                <a:solidFill>
                  <a:schemeClr val="bg1"/>
                </a:solidFill>
                <a:latin typeface="Garamond" pitchFamily="18" charset="0"/>
              </a:rPr>
              <a:t>prim:</a:t>
            </a:r>
          </a:p>
          <a:p>
            <a:pPr lvl="3" eaLnBrk="1" hangingPunct="1">
              <a:lnSpc>
                <a:spcPct val="80000"/>
              </a:lnSpc>
              <a:defRPr/>
            </a:pPr>
            <a:r>
              <a:rPr lang="hr-HR" sz="1600" b="1" i="1" dirty="0" smtClean="0">
                <a:solidFill>
                  <a:schemeClr val="bg1"/>
                </a:solidFill>
                <a:latin typeface="Garamond" pitchFamily="18" charset="0"/>
              </a:rPr>
              <a:t>kasno, tijekom prekrivanja</a:t>
            </a:r>
          </a:p>
          <a:p>
            <a:pPr lvl="3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800" b="1" i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4" eaLnBrk="1" hangingPunct="1">
              <a:lnSpc>
                <a:spcPct val="80000"/>
              </a:lnSpc>
              <a:defRPr/>
            </a:pPr>
            <a:r>
              <a:rPr lang="hr-HR" sz="1600" b="1" i="1" dirty="0" smtClean="0">
                <a:solidFill>
                  <a:schemeClr val="bg1"/>
                </a:solidFill>
                <a:latin typeface="Garamond" pitchFamily="18" charset="0"/>
              </a:rPr>
              <a:t>destruktivna (sediment uglavnom izgrađen od niskomagnezijskog kalcita</a:t>
            </a: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)</a:t>
            </a:r>
          </a:p>
          <a:p>
            <a:pPr lvl="3" eaLnBrk="1" hangingPunct="1">
              <a:lnSpc>
                <a:spcPct val="80000"/>
              </a:lnSpc>
              <a:buNone/>
              <a:defRPr/>
            </a:pPr>
            <a:endParaRPr lang="hr-HR" sz="1800" b="1" dirty="0" smtClean="0">
              <a:solidFill>
                <a:schemeClr val="bg1"/>
              </a:solidFill>
              <a:latin typeface="Garamond" pitchFamily="18" charset="0"/>
            </a:endParaRPr>
          </a:p>
        </p:txBody>
      </p:sp>
      <p:cxnSp>
        <p:nvCxnSpPr>
          <p:cNvPr id="4" name="Ravni poveznik sa strelicom 3"/>
          <p:cNvCxnSpPr/>
          <p:nvPr/>
        </p:nvCxnSpPr>
        <p:spPr>
          <a:xfrm>
            <a:off x="3707904" y="3068960"/>
            <a:ext cx="576263" cy="1588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avni poveznik sa strelicom 7"/>
          <p:cNvCxnSpPr/>
          <p:nvPr/>
        </p:nvCxnSpPr>
        <p:spPr>
          <a:xfrm>
            <a:off x="6516216" y="3429000"/>
            <a:ext cx="576262" cy="1587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avni poveznik sa strelicom 8"/>
          <p:cNvCxnSpPr/>
          <p:nvPr/>
        </p:nvCxnSpPr>
        <p:spPr>
          <a:xfrm>
            <a:off x="4145869" y="4003477"/>
            <a:ext cx="576263" cy="1587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avni poveznik sa strelicom 9"/>
          <p:cNvCxnSpPr/>
          <p:nvPr/>
        </p:nvCxnSpPr>
        <p:spPr>
          <a:xfrm>
            <a:off x="4427984" y="4365104"/>
            <a:ext cx="576262" cy="1587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50962" y="5486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3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aobljeni pravokutnik 7"/>
          <p:cNvSpPr/>
          <p:nvPr/>
        </p:nvSpPr>
        <p:spPr>
          <a:xfrm>
            <a:off x="3132138" y="3429000"/>
            <a:ext cx="2879725" cy="431800"/>
          </a:xfrm>
          <a:prstGeom prst="roundRect">
            <a:avLst/>
          </a:prstGeom>
          <a:solidFill>
            <a:schemeClr val="accent4">
              <a:lumMod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 dirty="0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908050"/>
            <a:ext cx="8229600" cy="5616575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vapnenci taloženi na kopnu, rijekama i malim slatkovodnim jezerima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hr-HR" sz="8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vrste: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hr-HR" sz="8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hr-HR" sz="1600" b="1" dirty="0" smtClean="0">
                <a:solidFill>
                  <a:srgbClr val="FFFF99"/>
                </a:solidFill>
                <a:latin typeface="Garamond" pitchFamily="18" charset="0"/>
              </a:rPr>
              <a:t>vapnenački sinteri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hr-HR" sz="1600" b="1" dirty="0" smtClean="0">
                <a:solidFill>
                  <a:srgbClr val="FFFF99"/>
                </a:solidFill>
                <a:latin typeface="Garamond" pitchFamily="18" charset="0"/>
              </a:rPr>
              <a:t>korasti vapnenci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hr-HR" sz="1600" b="1" dirty="0" smtClean="0">
                <a:solidFill>
                  <a:srgbClr val="FFFF99"/>
                </a:solidFill>
                <a:latin typeface="Garamond" pitchFamily="18" charset="0"/>
              </a:rPr>
              <a:t>špiljski vapnenci ili speleotemi </a:t>
            </a:r>
          </a:p>
          <a:p>
            <a:pPr lvl="1" eaLnBrk="1" hangingPunct="1">
              <a:lnSpc>
                <a:spcPct val="90000"/>
              </a:lnSpc>
              <a:defRPr/>
            </a:pPr>
            <a:endParaRPr lang="hr-HR" sz="16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1" eaLnBrk="1" hangingPunct="1">
              <a:lnSpc>
                <a:spcPct val="90000"/>
              </a:lnSpc>
              <a:defRPr/>
            </a:pPr>
            <a:endParaRPr lang="hr-HR" sz="16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hr-HR" sz="16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hr-HR" sz="18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travertin</a:t>
            </a:r>
          </a:p>
          <a:p>
            <a:pPr lvl="3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hr-HR" sz="16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čvrsto litificirani šupljikavi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	vapnenac</a:t>
            </a:r>
          </a:p>
          <a:p>
            <a:pPr lvl="4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hr-HR" sz="16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najčešće laminiran ili 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	nepravilno slojevit</a:t>
            </a:r>
          </a:p>
          <a:p>
            <a:pPr lvl="4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hr-HR" sz="16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nastaje pretežno anorganskom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	precipitacijom kalcita iz toplih 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	voda oko vrućih izvora</a:t>
            </a:r>
          </a:p>
          <a:p>
            <a:pPr lvl="1" eaLnBrk="1" hangingPunct="1">
              <a:lnSpc>
                <a:spcPct val="90000"/>
              </a:lnSpc>
              <a:defRPr/>
            </a:pPr>
            <a:endParaRPr lang="hr-HR" sz="1600" b="1" dirty="0" smtClean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hr-HR" sz="1600" b="1" dirty="0" smtClean="0">
              <a:solidFill>
                <a:schemeClr val="hlink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hr-HR" sz="1800" b="1" dirty="0" smtClean="0"/>
          </a:p>
        </p:txBody>
      </p:sp>
      <p:sp>
        <p:nvSpPr>
          <p:cNvPr id="21509" name="Pravokutnik 3"/>
          <p:cNvSpPr>
            <a:spLocks noChangeArrowheads="1"/>
          </p:cNvSpPr>
          <p:nvPr/>
        </p:nvSpPr>
        <p:spPr bwMode="auto">
          <a:xfrm>
            <a:off x="515723" y="2852936"/>
            <a:ext cx="2302105" cy="338554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hr-HR" sz="1600" b="1" i="1" dirty="0">
                <a:latin typeface="Garamond" pitchFamily="18" charset="0"/>
              </a:rPr>
              <a:t>vapnenački sinteri (tufa)</a:t>
            </a:r>
          </a:p>
        </p:txBody>
      </p:sp>
      <p:pic>
        <p:nvPicPr>
          <p:cNvPr id="21510" name="Picture 4" descr="sinter"/>
          <p:cNvPicPr>
            <a:picLocks noChangeAspect="1" noChangeArrowheads="1"/>
          </p:cNvPicPr>
          <p:nvPr/>
        </p:nvPicPr>
        <p:blipFill>
          <a:blip r:embed="rId4" cstate="print"/>
          <a:srcRect t="12523"/>
          <a:stretch>
            <a:fillRect/>
          </a:stretch>
        </p:blipFill>
        <p:spPr bwMode="auto">
          <a:xfrm>
            <a:off x="4572000" y="3501008"/>
            <a:ext cx="4103688" cy="2780730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21511" name="Pravokutnik 5"/>
          <p:cNvSpPr>
            <a:spLocks noChangeArrowheads="1"/>
          </p:cNvSpPr>
          <p:nvPr/>
        </p:nvSpPr>
        <p:spPr bwMode="auto">
          <a:xfrm>
            <a:off x="5076825" y="6273800"/>
            <a:ext cx="33829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hr-HR" sz="1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Terase travertina oko vrućih izvora </a:t>
            </a:r>
          </a:p>
          <a:p>
            <a:pPr>
              <a:defRPr/>
            </a:pPr>
            <a:r>
              <a:rPr lang="hr-HR" sz="1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u Nacionalnom parku Yellowstone.</a:t>
            </a:r>
          </a:p>
        </p:txBody>
      </p:sp>
      <p:sp>
        <p:nvSpPr>
          <p:cNvPr id="7" name="Pravokutnik 6"/>
          <p:cNvSpPr/>
          <p:nvPr/>
        </p:nvSpPr>
        <p:spPr>
          <a:xfrm>
            <a:off x="7586992" y="6008711"/>
            <a:ext cx="1088696" cy="276999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r-HR" sz="1200" i="1" dirty="0">
                <a:solidFill>
                  <a:schemeClr val="accent4">
                    <a:lumMod val="25000"/>
                  </a:schemeClr>
                </a:solidFill>
              </a:rPr>
              <a:t>Preuzeto iz 29i</a:t>
            </a:r>
            <a:endParaRPr lang="en-US" sz="1200" i="1" dirty="0">
              <a:solidFill>
                <a:schemeClr val="accent4">
                  <a:lumMod val="25000"/>
                </a:schemeClr>
              </a:solidFill>
            </a:endParaRPr>
          </a:p>
        </p:txBody>
      </p:sp>
      <p:sp>
        <p:nvSpPr>
          <p:cNvPr id="9" name="Rectangle 2"/>
          <p:cNvSpPr txBox="1">
            <a:spLocks noRot="1" noChangeArrowheads="1"/>
          </p:cNvSpPr>
          <p:nvPr/>
        </p:nvSpPr>
        <p:spPr>
          <a:xfrm>
            <a:off x="3635896" y="260648"/>
            <a:ext cx="2160240" cy="432048"/>
          </a:xfrm>
          <a:prstGeom prst="rect">
            <a:avLst/>
          </a:prstGeom>
          <a:solidFill>
            <a:srgbClr val="FFFF99"/>
          </a:solidFill>
          <a:ln w="28575"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  <a:ea typeface="+mj-ea"/>
                <a:cs typeface="+mj-cs"/>
              </a:rPr>
              <a:t>terestički vapnenci</a:t>
            </a:r>
            <a:endParaRPr kumimoji="0" lang="en-US" sz="2000" b="1" i="1" u="none" strike="noStrike" kern="1200" cap="none" spc="0" normalizeH="0" baseline="0" noProof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ramond" pitchFamily="18" charset="0"/>
              <a:ea typeface="+mj-ea"/>
              <a:cs typeface="+mj-cs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16106" y="17780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388" y="1124744"/>
            <a:ext cx="8964612" cy="3987973"/>
          </a:xfrm>
        </p:spPr>
        <p:txBody>
          <a:bodyPr/>
          <a:lstStyle/>
          <a:p>
            <a:pPr marL="609600" indent="-609600"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600" b="1" dirty="0" smtClean="0"/>
          </a:p>
          <a:p>
            <a:pPr marL="609600" indent="-60960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1000" b="1" dirty="0" smtClean="0">
              <a:solidFill>
                <a:schemeClr val="bg1"/>
              </a:solidFill>
            </a:endParaRPr>
          </a:p>
          <a:p>
            <a:pPr marL="609600" indent="-609600" eaLnBrk="1" hangingPunct="1">
              <a:lnSpc>
                <a:spcPct val="80000"/>
              </a:lnSpc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odvija se u nevezanim karbonatnim talozima</a:t>
            </a:r>
          </a:p>
          <a:p>
            <a:pPr marL="990600" lvl="1" indent="-53340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12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marL="609600" indent="-609600" eaLnBrk="1" hangingPunct="1">
              <a:lnSpc>
                <a:spcPct val="80000"/>
              </a:lnSpc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nedestruktivan proces</a:t>
            </a:r>
          </a:p>
          <a:p>
            <a:pPr marL="990600" lvl="1" indent="-53340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12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marL="609600" indent="-609600" eaLnBrk="1" hangingPunct="1">
              <a:lnSpc>
                <a:spcPct val="80000"/>
              </a:lnSpc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potrebni uvjeti</a:t>
            </a:r>
          </a:p>
          <a:p>
            <a:pPr marL="990600" lvl="1" indent="-53340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8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marL="990600" lvl="1" indent="-533400" eaLnBrk="1" hangingPunct="1">
              <a:lnSpc>
                <a:spcPct val="80000"/>
              </a:lnSpc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evaporacija morske vode uz povišenje molarnog odnosa Mg/Ca</a:t>
            </a:r>
          </a:p>
          <a:p>
            <a:pPr marL="990600" lvl="1" indent="-53340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8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marL="1371600" lvl="2" indent="-457200" eaLnBrk="1" hangingPunct="1">
              <a:lnSpc>
                <a:spcPct val="80000"/>
              </a:lnSpc>
              <a:defRPr/>
            </a:pPr>
            <a:r>
              <a:rPr lang="hr-HR" sz="1600" b="1" i="1" dirty="0" smtClean="0">
                <a:solidFill>
                  <a:schemeClr val="bg1"/>
                </a:solidFill>
                <a:latin typeface="Garamond" pitchFamily="18" charset="0"/>
              </a:rPr>
              <a:t>potrebni su:</a:t>
            </a:r>
          </a:p>
          <a:p>
            <a:pPr marL="1752600" lvl="3" indent="-381000" eaLnBrk="1" hangingPunct="1">
              <a:lnSpc>
                <a:spcPct val="80000"/>
              </a:lnSpc>
              <a:defRPr/>
            </a:pPr>
            <a:r>
              <a:rPr lang="hr-HR" sz="1600" b="1" i="1" dirty="0" smtClean="0">
                <a:solidFill>
                  <a:schemeClr val="bg1"/>
                </a:solidFill>
                <a:latin typeface="Garamond" pitchFamily="18" charset="0"/>
              </a:rPr>
              <a:t>srednja godišnja temperatura </a:t>
            </a:r>
            <a:r>
              <a:rPr lang="en-US" sz="1600" b="1" i="1" dirty="0" smtClean="0">
                <a:solidFill>
                  <a:schemeClr val="bg1"/>
                </a:solidFill>
                <a:latin typeface="Garamond" pitchFamily="18" charset="0"/>
              </a:rPr>
              <a:t>&gt;</a:t>
            </a:r>
            <a:r>
              <a:rPr lang="hr-HR" sz="1600" b="1" i="1" dirty="0" smtClean="0">
                <a:solidFill>
                  <a:schemeClr val="bg1"/>
                </a:solidFill>
                <a:latin typeface="Garamond" pitchFamily="18" charset="0"/>
              </a:rPr>
              <a:t>30 </a:t>
            </a:r>
            <a:r>
              <a:rPr lang="hr-HR" sz="1600" b="1" i="1" baseline="30000" dirty="0" err="1" smtClean="0">
                <a:solidFill>
                  <a:schemeClr val="bg1"/>
                </a:solidFill>
                <a:latin typeface="Garamond" pitchFamily="18" charset="0"/>
              </a:rPr>
              <a:t>o</a:t>
            </a:r>
            <a:r>
              <a:rPr lang="hr-HR" sz="1600" b="1" i="1" dirty="0" err="1" smtClean="0">
                <a:solidFill>
                  <a:schemeClr val="bg1"/>
                </a:solidFill>
                <a:latin typeface="Garamond" pitchFamily="18" charset="0"/>
              </a:rPr>
              <a:t>C</a:t>
            </a:r>
            <a:r>
              <a:rPr lang="hr-HR" sz="1600" b="1" i="1" dirty="0" smtClean="0">
                <a:solidFill>
                  <a:schemeClr val="bg1"/>
                </a:solidFill>
                <a:latin typeface="Garamond" pitchFamily="18" charset="0"/>
              </a:rPr>
              <a:t> </a:t>
            </a:r>
          </a:p>
          <a:p>
            <a:pPr marL="1752600" lvl="3" indent="-381000" eaLnBrk="1" hangingPunct="1">
              <a:lnSpc>
                <a:spcPct val="80000"/>
              </a:lnSpc>
              <a:defRPr/>
            </a:pPr>
            <a:r>
              <a:rPr lang="hr-HR" sz="1600" b="1" i="1" dirty="0" smtClean="0">
                <a:solidFill>
                  <a:schemeClr val="bg1"/>
                </a:solidFill>
                <a:latin typeface="Garamond" pitchFamily="18" charset="0"/>
              </a:rPr>
              <a:t>molarni odnos Mg/Ca između 15-30 (u normalnoj morskoj vodi  j e 5,26)</a:t>
            </a:r>
          </a:p>
          <a:p>
            <a:pPr marL="1371600" lvl="2" indent="-45720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800" b="1" i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marL="990600" lvl="1" indent="-533400" eaLnBrk="1" hangingPunct="1">
              <a:lnSpc>
                <a:spcPct val="80000"/>
              </a:lnSpc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razrjeđenje morske vode slatkom (smanjenje ionskog potencijala)</a:t>
            </a:r>
          </a:p>
          <a:p>
            <a:pPr marL="1371600" lvl="2" indent="-45720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8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marL="990600" lvl="1" indent="-533400" eaLnBrk="1" hangingPunct="1">
              <a:lnSpc>
                <a:spcPct val="80000"/>
              </a:lnSpc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smanjenje sadržaja sulfata u morskoj vodi</a:t>
            </a:r>
          </a:p>
          <a:p>
            <a:pPr marL="990600" lvl="1" indent="-533400" eaLnBrk="1" hangingPunct="1">
              <a:lnSpc>
                <a:spcPct val="80000"/>
              </a:lnSpc>
              <a:defRPr/>
            </a:pPr>
            <a:endParaRPr lang="hr-HR" sz="1800" b="1" dirty="0" smtClean="0">
              <a:solidFill>
                <a:schemeClr val="bg1"/>
              </a:solidFill>
            </a:endParaRPr>
          </a:p>
          <a:p>
            <a:pPr marL="990600" lvl="1" indent="-53340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1800" b="1" dirty="0" smtClean="0">
              <a:solidFill>
                <a:schemeClr val="bg1"/>
              </a:solidFill>
            </a:endParaRPr>
          </a:p>
          <a:p>
            <a:pPr marL="990600" lvl="1" indent="-53340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900" b="1" dirty="0" smtClean="0">
              <a:solidFill>
                <a:schemeClr val="bg1"/>
              </a:solidFill>
            </a:endParaRPr>
          </a:p>
          <a:p>
            <a:pPr marL="990600" lvl="1" indent="-533400" eaLnBrk="1" hangingPunct="1">
              <a:lnSpc>
                <a:spcPct val="80000"/>
              </a:lnSpc>
              <a:defRPr/>
            </a:pPr>
            <a:endParaRPr lang="hr-HR" sz="1800" b="1" dirty="0" smtClean="0">
              <a:solidFill>
                <a:schemeClr val="bg1"/>
              </a:solidFill>
            </a:endParaRPr>
          </a:p>
        </p:txBody>
      </p:sp>
      <p:sp>
        <p:nvSpPr>
          <p:cNvPr id="4" name="Rectangle 2"/>
          <p:cNvSpPr txBox="1">
            <a:spLocks noRot="1" noChangeArrowheads="1"/>
          </p:cNvSpPr>
          <p:nvPr/>
        </p:nvSpPr>
        <p:spPr>
          <a:xfrm>
            <a:off x="179512" y="548680"/>
            <a:ext cx="3096344" cy="432048"/>
          </a:xfrm>
          <a:prstGeom prst="rect">
            <a:avLst/>
          </a:prstGeom>
          <a:solidFill>
            <a:srgbClr val="FFFF99"/>
          </a:solidFill>
          <a:ln w="28575"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  <a:ea typeface="+mj-ea"/>
                <a:cs typeface="+mj-cs"/>
              </a:rPr>
              <a:t>ranodijagenetska dolomitizacija</a:t>
            </a: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ramond" pitchFamily="18" charset="0"/>
              <a:ea typeface="+mj-ea"/>
              <a:cs typeface="+mj-cs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21205" y="69317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2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251520" y="260648"/>
            <a:ext cx="6778625" cy="1944688"/>
          </a:xfrm>
        </p:spPr>
        <p:txBody>
          <a:bodyPr>
            <a:normAutofit/>
          </a:bodyPr>
          <a:lstStyle/>
          <a:p>
            <a:pPr lvl="1" eaLnBrk="1" hangingPunct="1"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okoliši:</a:t>
            </a:r>
          </a:p>
          <a:p>
            <a:pPr lvl="2" eaLnBrk="1" hangingPunct="1"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saline ili sabkhe</a:t>
            </a:r>
          </a:p>
          <a:p>
            <a:pPr lvl="2" eaLnBrk="1" hangingPunct="1"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izolirane lagune i zaljevi</a:t>
            </a:r>
          </a:p>
          <a:p>
            <a:pPr lvl="2" eaLnBrk="1" hangingPunct="1"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slana jezera</a:t>
            </a:r>
          </a:p>
          <a:p>
            <a:pPr lvl="2" eaLnBrk="1" hangingPunct="1"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miješana zona slatke i slane vode</a:t>
            </a:r>
          </a:p>
          <a:p>
            <a:pPr eaLnBrk="1" hangingPunct="1">
              <a:defRPr/>
            </a:pPr>
            <a:endParaRPr lang="hr-HR" sz="1600" dirty="0" smtClean="0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286724" name="Rectangle 4"/>
          <p:cNvSpPr>
            <a:spLocks noChangeArrowheads="1"/>
          </p:cNvSpPr>
          <p:nvPr/>
        </p:nvSpPr>
        <p:spPr bwMode="auto">
          <a:xfrm>
            <a:off x="539552" y="5661248"/>
            <a:ext cx="806489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hr-HR" sz="14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Modeli dolomitizacije u različitim okolišima i različitim mehanizmima strujanja dolomitizirajućeg </a:t>
            </a:r>
            <a:r>
              <a:rPr lang="hr-HR" sz="14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fluida.</a:t>
            </a:r>
            <a:endParaRPr lang="hr-HR" sz="1400" b="1" i="1" dirty="0">
              <a:solidFill>
                <a:srgbClr val="FFFF00"/>
              </a:solidFill>
            </a:endParaRPr>
          </a:p>
        </p:txBody>
      </p:sp>
      <p:pic>
        <p:nvPicPr>
          <p:cNvPr id="48132" name="Picture 6" descr="Copy (2) of scan0001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2564904"/>
            <a:ext cx="8179376" cy="295337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5" name="Pravokutnik 4"/>
          <p:cNvSpPr/>
          <p:nvPr/>
        </p:nvSpPr>
        <p:spPr>
          <a:xfrm>
            <a:off x="7479058" y="2564904"/>
            <a:ext cx="1010148" cy="276999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r-HR" sz="1200" i="1" dirty="0"/>
              <a:t>Preuzeto iz  1</a:t>
            </a:r>
            <a:endParaRPr lang="en-US" sz="1200" i="1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89206" y="11663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6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867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67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867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67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10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86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86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926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86722" grpId="0" build="p"/>
      <p:bldP spid="28672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467544" y="692696"/>
            <a:ext cx="7067550" cy="2663825"/>
          </a:xfrm>
        </p:spPr>
        <p:txBody>
          <a:bodyPr/>
          <a:lstStyle/>
          <a:p>
            <a:pPr lvl="1" eaLnBrk="1" hangingPunct="1"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dugotrajan, destruktivan proces</a:t>
            </a:r>
          </a:p>
          <a:p>
            <a:pPr lvl="1" eaLnBrk="1" hangingPunct="1">
              <a:buFont typeface="Wingdings" pitchFamily="2" charset="2"/>
              <a:buNone/>
              <a:defRPr/>
            </a:pPr>
            <a:endParaRPr lang="hr-HR" sz="10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1" eaLnBrk="1" hangingPunct="1"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potrebna je mala koncentracija Mg</a:t>
            </a:r>
            <a:r>
              <a:rPr lang="hr-HR" sz="1600" b="1" baseline="30000" dirty="0" smtClean="0">
                <a:solidFill>
                  <a:schemeClr val="bg1"/>
                </a:solidFill>
                <a:latin typeface="Garamond" pitchFamily="18" charset="0"/>
              </a:rPr>
              <a:t>2+</a:t>
            </a: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 iona u pornim vodama i malo povišena temperatura</a:t>
            </a:r>
          </a:p>
          <a:p>
            <a:pPr lvl="1" eaLnBrk="1" hangingPunct="1">
              <a:buNone/>
              <a:defRPr/>
            </a:pPr>
            <a:endParaRPr lang="hr-HR" sz="10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1" eaLnBrk="1" hangingPunct="1"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 odvija se u očvrsnutim vapnencima </a:t>
            </a:r>
          </a:p>
          <a:p>
            <a:pPr lvl="1" eaLnBrk="1" hangingPunct="1">
              <a:buNone/>
              <a:defRPr/>
            </a:pPr>
            <a:endParaRPr lang="hr-HR" sz="8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2" eaLnBrk="1" hangingPunct="1"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u zoni miješane slane i slatke vode</a:t>
            </a:r>
          </a:p>
          <a:p>
            <a:pPr lvl="2" eaLnBrk="1" hangingPunct="1">
              <a:buNone/>
              <a:defRPr/>
            </a:pPr>
            <a:endParaRPr lang="hr-HR" sz="8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2" eaLnBrk="1" hangingPunct="1"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na većoj dubini prekrivanja uz sudjelovanje pornih voda</a:t>
            </a:r>
          </a:p>
          <a:p>
            <a:pPr lvl="2" eaLnBrk="1" hangingPunct="1">
              <a:buFont typeface="Wingdings" pitchFamily="2" charset="2"/>
              <a:buNone/>
              <a:defRPr/>
            </a:pPr>
            <a:endParaRPr lang="hr-HR" sz="16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1" eaLnBrk="1" hangingPunct="1">
              <a:defRPr/>
            </a:pPr>
            <a:endParaRPr lang="hr-HR" sz="1800" b="1" dirty="0" smtClean="0"/>
          </a:p>
        </p:txBody>
      </p:sp>
      <p:sp>
        <p:nvSpPr>
          <p:cNvPr id="287748" name="Rectangle 4"/>
          <p:cNvSpPr>
            <a:spLocks noChangeArrowheads="1"/>
          </p:cNvSpPr>
          <p:nvPr/>
        </p:nvSpPr>
        <p:spPr bwMode="auto">
          <a:xfrm>
            <a:off x="1043608" y="5949951"/>
            <a:ext cx="777716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hr-HR" sz="1400" i="1" dirty="0">
                <a:solidFill>
                  <a:srgbClr val="FFC000"/>
                </a:solidFill>
                <a:latin typeface="+mj-lt"/>
              </a:rPr>
              <a:t>Modeli dolomitizacije već očvrsnutih karbonatnih taloga na većim dubinama </a:t>
            </a:r>
            <a:r>
              <a:rPr lang="hr-HR" sz="1400" i="1" dirty="0" smtClean="0">
                <a:solidFill>
                  <a:srgbClr val="FFC000"/>
                </a:solidFill>
                <a:latin typeface="+mj-lt"/>
              </a:rPr>
              <a:t>prekrivanja.</a:t>
            </a:r>
            <a:endParaRPr lang="hr-HR" sz="1400" i="1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49156" name="Picture 6" descr="scan0001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0113" y="3645024"/>
            <a:ext cx="7561262" cy="2304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 noRot="1" noChangeArrowheads="1"/>
          </p:cNvSpPr>
          <p:nvPr/>
        </p:nvSpPr>
        <p:spPr>
          <a:xfrm>
            <a:off x="323528" y="188640"/>
            <a:ext cx="3096344" cy="432048"/>
          </a:xfrm>
          <a:prstGeom prst="rect">
            <a:avLst/>
          </a:prstGeom>
          <a:solidFill>
            <a:srgbClr val="FFFF99"/>
          </a:solidFill>
          <a:ln w="28575"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  <a:ea typeface="+mj-ea"/>
                <a:cs typeface="+mj-cs"/>
              </a:rPr>
              <a:t>kasnodijagenetska dolomitizacija</a:t>
            </a: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ramond" pitchFamily="18" charset="0"/>
              <a:ea typeface="+mj-ea"/>
              <a:cs typeface="+mj-cs"/>
            </a:endParaRPr>
          </a:p>
        </p:txBody>
      </p:sp>
      <p:sp>
        <p:nvSpPr>
          <p:cNvPr id="6" name="Pravokutnik 5"/>
          <p:cNvSpPr/>
          <p:nvPr/>
        </p:nvSpPr>
        <p:spPr>
          <a:xfrm>
            <a:off x="7335042" y="3717032"/>
            <a:ext cx="1010148" cy="276999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r-HR" sz="1200" i="1" dirty="0"/>
              <a:t>Preuzeto iz  1</a:t>
            </a:r>
            <a:endParaRPr lang="en-US" sz="1200" i="1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25943" y="1333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77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877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77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877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77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10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87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87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37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87746" grpId="0" build="p"/>
      <p:bldP spid="28774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332656"/>
            <a:ext cx="7200799" cy="1871662"/>
          </a:xfrm>
        </p:spPr>
        <p:txBody>
          <a:bodyPr/>
          <a:lstStyle/>
          <a:p>
            <a:pPr eaLnBrk="1" hangingPunct="1">
              <a:defRPr/>
            </a:pPr>
            <a:r>
              <a:rPr lang="hr-HR" sz="1600" b="1" dirty="0" smtClean="0">
                <a:solidFill>
                  <a:srgbClr val="FFFF99"/>
                </a:solidFill>
                <a:latin typeface="Garamond" pitchFamily="18" charset="0"/>
              </a:rPr>
              <a:t>Kohutova konvekcijska strujanja morske vode</a:t>
            </a:r>
          </a:p>
          <a:p>
            <a:pPr eaLnBrk="1" hangingPunct="1">
              <a:buNone/>
              <a:defRPr/>
            </a:pPr>
            <a:endParaRPr lang="hr-HR" sz="800" b="1" dirty="0" smtClean="0">
              <a:solidFill>
                <a:srgbClr val="FFFF99"/>
              </a:solidFill>
              <a:latin typeface="Garamond" pitchFamily="18" charset="0"/>
            </a:endParaRPr>
          </a:p>
          <a:p>
            <a:pPr lvl="1">
              <a:defRPr/>
            </a:pPr>
            <a:r>
              <a:rPr lang="hr-HR" sz="1400" b="1" dirty="0" smtClean="0">
                <a:solidFill>
                  <a:schemeClr val="bg1"/>
                </a:solidFill>
                <a:latin typeface="Garamond" pitchFamily="18" charset="0"/>
              </a:rPr>
              <a:t>najznačajniji čimbenik kasnodijagenetske dolomitizacije vapnenaca na većim dubinama prekrivanja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hr-HR" sz="8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1">
              <a:defRPr/>
            </a:pPr>
            <a:r>
              <a:rPr lang="hr-HR" sz="1400" b="1" dirty="0" smtClean="0">
                <a:solidFill>
                  <a:schemeClr val="bg1"/>
                </a:solidFill>
                <a:latin typeface="Garamond" pitchFamily="18" charset="0"/>
              </a:rPr>
              <a:t>strujanje hladne morske vode kroz vapnence na rubovima karbonatnih platformi ako oni sadrže temeljnu vodu više temperature od temperature vode iz morskih dubina</a:t>
            </a:r>
          </a:p>
        </p:txBody>
      </p:sp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1403350" y="6021388"/>
            <a:ext cx="55911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hr-HR" sz="1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Modeli dolomitizacije vapnenaca morskom vodom različitim </a:t>
            </a:r>
          </a:p>
          <a:p>
            <a:pPr algn="ctr">
              <a:defRPr/>
            </a:pPr>
            <a:r>
              <a:rPr lang="hr-HR" sz="1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načinima crpljenja morske vode kroz karbonatnu platformu.</a:t>
            </a:r>
            <a:endParaRPr lang="hr-HR" sz="1400" i="1" dirty="0">
              <a:solidFill>
                <a:srgbClr val="FFFF00"/>
              </a:solidFill>
              <a:latin typeface="Calibri" pitchFamily="34" charset="0"/>
            </a:endParaRPr>
          </a:p>
        </p:txBody>
      </p:sp>
      <p:pic>
        <p:nvPicPr>
          <p:cNvPr id="24581" name="Picture 8" descr="Kopija (2) od Copy of scan0001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2275" y="2708275"/>
            <a:ext cx="4968875" cy="3152775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6" name="Pravokutnik 5"/>
          <p:cNvSpPr/>
          <p:nvPr/>
        </p:nvSpPr>
        <p:spPr>
          <a:xfrm>
            <a:off x="1719013" y="5589588"/>
            <a:ext cx="101014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r-HR" sz="1200" i="1" dirty="0">
                <a:solidFill>
                  <a:schemeClr val="accent4">
                    <a:lumMod val="50000"/>
                  </a:schemeClr>
                </a:solidFill>
              </a:rPr>
              <a:t>Preuzeto iz  1</a:t>
            </a:r>
            <a:endParaRPr lang="en-US" sz="1200" i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2440" y="8897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5"/>
          <p:cNvGraphicFramePr>
            <a:graphicFrameLocks noGrp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4083132874"/>
              </p:ext>
            </p:extLst>
          </p:nvPr>
        </p:nvGraphicFramePr>
        <p:xfrm>
          <a:off x="107504" y="1916832"/>
          <a:ext cx="8784976" cy="39172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365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484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57099">
                <a:tc>
                  <a:txBody>
                    <a:bodyPr/>
                    <a:lstStyle/>
                    <a:p>
                      <a:pPr algn="ctr"/>
                      <a:r>
                        <a:rPr lang="hr-HR" sz="1800" b="1" dirty="0" err="1" smtClean="0">
                          <a:solidFill>
                            <a:schemeClr val="tx1"/>
                          </a:solidFill>
                        </a:rPr>
                        <a:t>ranodijagenetski</a:t>
                      </a:r>
                      <a:r>
                        <a:rPr lang="hr-HR" sz="18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hr-HR" sz="1800" b="1" dirty="0" smtClean="0">
                          <a:solidFill>
                            <a:schemeClr val="tx1"/>
                          </a:solidFill>
                        </a:rPr>
                        <a:t>(primarni, </a:t>
                      </a:r>
                      <a:r>
                        <a:rPr lang="hr-HR" sz="1800" b="1" dirty="0" err="1" smtClean="0">
                          <a:solidFill>
                            <a:schemeClr val="tx1"/>
                          </a:solidFill>
                        </a:rPr>
                        <a:t>singenetski</a:t>
                      </a:r>
                      <a:r>
                        <a:rPr lang="hr-HR" sz="1800" b="1" dirty="0" smtClean="0">
                          <a:solidFill>
                            <a:schemeClr val="tx1"/>
                          </a:solidFill>
                        </a:rPr>
                        <a:t>) </a:t>
                      </a:r>
                      <a:endParaRPr lang="hr-H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1" dirty="0" err="1" smtClean="0">
                          <a:solidFill>
                            <a:schemeClr val="tx1"/>
                          </a:solidFill>
                        </a:rPr>
                        <a:t>kasnodijagenetski</a:t>
                      </a:r>
                      <a:r>
                        <a:rPr lang="hr-HR" sz="18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hr-HR" sz="1800" b="1" dirty="0" smtClean="0">
                          <a:solidFill>
                            <a:schemeClr val="tx1"/>
                          </a:solidFill>
                        </a:rPr>
                        <a:t>(sekundarni, epigenetski)</a:t>
                      </a:r>
                      <a:endParaRPr lang="hr-H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256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600" b="1" dirty="0" smtClean="0"/>
                        <a:t>nastaju procesima dolomitizacije nelitificiranih vapnenačkih taloga tijekom sedimentacijskih procesa ili ubrzo nakon njih</a:t>
                      </a:r>
                      <a:endParaRPr lang="hr-HR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600" b="1" smtClean="0"/>
                        <a:t>nastaju procesima </a:t>
                      </a:r>
                      <a:r>
                        <a:rPr lang="hr-HR" sz="1600" b="1" dirty="0" smtClean="0"/>
                        <a:t>dolomitizacije već očvrsnulih vapnenaca i/ili na većoj dubini prekrivanja</a:t>
                      </a:r>
                      <a:endParaRPr lang="hr-HR" sz="16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256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600" b="1" dirty="0" smtClean="0"/>
                        <a:t>obično izgrađeni od vrlo sitnih dolomitnih kristala (</a:t>
                      </a:r>
                      <a:r>
                        <a:rPr lang="en-US" sz="1600" b="1" dirty="0" smtClean="0"/>
                        <a:t>&lt;</a:t>
                      </a:r>
                      <a:r>
                        <a:rPr lang="hr-HR" sz="1600" b="1" dirty="0" smtClean="0"/>
                        <a:t> 15 </a:t>
                      </a:r>
                      <a:r>
                        <a:rPr lang="en-US" sz="1600" b="1" dirty="0" smtClean="0"/>
                        <a:t>µ</a:t>
                      </a:r>
                      <a:r>
                        <a:rPr lang="hr-HR" sz="1600" b="1" dirty="0" smtClean="0"/>
                        <a:t>m); </a:t>
                      </a:r>
                      <a:r>
                        <a:rPr lang="hr-HR" sz="1600" b="1" dirty="0" err="1" smtClean="0"/>
                        <a:t>kriptokristalasti</a:t>
                      </a:r>
                      <a:r>
                        <a:rPr lang="hr-HR" sz="1600" b="1" dirty="0" smtClean="0"/>
                        <a:t> do </a:t>
                      </a:r>
                      <a:r>
                        <a:rPr lang="hr-HR" sz="1600" b="1" dirty="0" err="1" smtClean="0"/>
                        <a:t>mikrokristalasti</a:t>
                      </a:r>
                      <a:r>
                        <a:rPr lang="hr-HR" sz="1600" b="1" dirty="0" smtClean="0"/>
                        <a:t> dolomit</a:t>
                      </a:r>
                      <a:endParaRPr lang="hr-HR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600" b="1" dirty="0" smtClean="0"/>
                        <a:t>obično izgrađeni od krupnih dolomitnih kristala (u prosjeku 0,1 – 0,4 mm); </a:t>
                      </a:r>
                      <a:r>
                        <a:rPr lang="hr-HR" sz="1600" b="1" dirty="0" err="1" smtClean="0"/>
                        <a:t>mikrokristalasti</a:t>
                      </a:r>
                      <a:r>
                        <a:rPr lang="hr-HR" sz="1600" b="1" dirty="0" smtClean="0"/>
                        <a:t> do </a:t>
                      </a:r>
                      <a:r>
                        <a:rPr lang="hr-HR" sz="1600" b="1" dirty="0" err="1" smtClean="0"/>
                        <a:t>makrokristalasti</a:t>
                      </a:r>
                      <a:r>
                        <a:rPr lang="hr-HR" sz="1600" b="1" dirty="0" smtClean="0"/>
                        <a:t> dolomit</a:t>
                      </a:r>
                      <a:endParaRPr lang="hr-HR" sz="16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70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600" b="1" dirty="0" smtClean="0"/>
                        <a:t>imaju očuvane primarne strukturne komponente vapnenaca</a:t>
                      </a:r>
                      <a:endParaRPr lang="hr-HR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600" b="1" dirty="0" smtClean="0"/>
                        <a:t>primarne strukturne komponente vapnenaca u pravilu potpuno uništene</a:t>
                      </a:r>
                      <a:endParaRPr lang="hr-HR" sz="16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70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600" b="1" dirty="0" smtClean="0"/>
                        <a:t>ne sadrže </a:t>
                      </a:r>
                      <a:r>
                        <a:rPr lang="hr-HR" sz="1600" b="1" dirty="0" err="1" smtClean="0"/>
                        <a:t>nedolomitizirane</a:t>
                      </a:r>
                      <a:r>
                        <a:rPr lang="hr-HR" sz="1600" b="1" dirty="0" smtClean="0"/>
                        <a:t> relikte vapnenačkog taloga </a:t>
                      </a:r>
                      <a:endParaRPr lang="hr-HR" sz="16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600" b="1" dirty="0" smtClean="0"/>
                        <a:t>često sadrži </a:t>
                      </a:r>
                      <a:r>
                        <a:rPr lang="hr-HR" sz="1600" b="1" dirty="0" err="1" smtClean="0"/>
                        <a:t>nedolomitizirane</a:t>
                      </a:r>
                      <a:r>
                        <a:rPr lang="hr-HR" sz="1600" b="1" dirty="0" smtClean="0"/>
                        <a:t> relikte vapnenca </a:t>
                      </a:r>
                      <a:endParaRPr lang="hr-HR" sz="1600" b="1" dirty="0" smtClean="0">
                        <a:solidFill>
                          <a:schemeClr val="hlink"/>
                        </a:solidFill>
                      </a:endParaRPr>
                    </a:p>
                    <a:p>
                      <a:endParaRPr lang="hr-HR" sz="16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Rectangle 2"/>
          <p:cNvSpPr txBox="1">
            <a:spLocks noRot="1" noChangeArrowheads="1"/>
          </p:cNvSpPr>
          <p:nvPr/>
        </p:nvSpPr>
        <p:spPr>
          <a:xfrm>
            <a:off x="2411760" y="476672"/>
            <a:ext cx="4320480" cy="432048"/>
          </a:xfrm>
          <a:prstGeom prst="rect">
            <a:avLst/>
          </a:prstGeom>
          <a:solidFill>
            <a:srgbClr val="FFFF99"/>
          </a:solidFill>
          <a:ln w="28575"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itchFamily="18" charset="0"/>
                <a:ea typeface="+mj-ea"/>
                <a:cs typeface="+mj-cs"/>
              </a:rPr>
              <a:t>10.2.3 </a:t>
            </a:r>
            <a:r>
              <a:rPr lang="hr-H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  <a:ea typeface="+mj-ea"/>
                <a:cs typeface="+mj-cs"/>
              </a:rPr>
              <a:t>GENETSKI TIPVI DOLOMITA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ramond" pitchFamily="18" charset="0"/>
              <a:ea typeface="+mj-ea"/>
              <a:cs typeface="+mj-cs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05117" y="23299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3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333375"/>
            <a:ext cx="4321175" cy="4525963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hr-HR" sz="800" b="1" dirty="0" smtClean="0">
              <a:solidFill>
                <a:schemeClr val="hlink"/>
              </a:solidFill>
            </a:endParaRPr>
          </a:p>
          <a:p>
            <a:pPr eaLnBrk="1" hangingPunct="1">
              <a:defRPr/>
            </a:pPr>
            <a:r>
              <a:rPr lang="hr-HR" sz="1800" b="1" dirty="0" smtClean="0">
                <a:solidFill>
                  <a:srgbClr val="FFCC66"/>
                </a:solidFill>
                <a:latin typeface="Garamond" pitchFamily="18" charset="0"/>
              </a:rPr>
              <a:t>vapnenačka sedra</a:t>
            </a:r>
          </a:p>
          <a:p>
            <a:pPr eaLnBrk="1" hangingPunct="1">
              <a:buNone/>
              <a:defRPr/>
            </a:pPr>
            <a:endParaRPr lang="hr-HR" sz="800" b="1" dirty="0" smtClean="0">
              <a:solidFill>
                <a:srgbClr val="FFCC66"/>
              </a:solidFill>
              <a:latin typeface="Garamond" pitchFamily="18" charset="0"/>
            </a:endParaRPr>
          </a:p>
          <a:p>
            <a:pPr lvl="1" eaLnBrk="1" hangingPunct="1"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izrazito porozni, u pravilu vrlo mekani vapnenci nastali na slapovima jezera i rijeka i na izvorima</a:t>
            </a:r>
          </a:p>
          <a:p>
            <a:pPr lvl="1" eaLnBrk="1" hangingPunct="1">
              <a:buFont typeface="Wingdings" pitchFamily="2" charset="2"/>
              <a:buNone/>
              <a:defRPr/>
            </a:pPr>
            <a:endParaRPr lang="hr-HR" sz="16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1" eaLnBrk="1" hangingPunct="1"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izlučivanje Ca-karbonata potpomognuto je djelovanjem vodenih biljaka (mahovine, cijanobakterije)</a:t>
            </a:r>
          </a:p>
          <a:p>
            <a:pPr lvl="1" eaLnBrk="1" hangingPunct="1">
              <a:buFont typeface="Wingdings" pitchFamily="2" charset="2"/>
              <a:buNone/>
              <a:defRPr/>
            </a:pPr>
            <a:endParaRPr lang="hr-HR" sz="16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1" eaLnBrk="1" hangingPunct="1"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zajedno s organskim ostacima  tvori sedrene barijere (prim. Plitvička jezera, slapovi Krke)</a:t>
            </a:r>
          </a:p>
          <a:p>
            <a:pPr eaLnBrk="1" hangingPunct="1">
              <a:defRPr/>
            </a:pPr>
            <a:endParaRPr lang="hr-HR" sz="1600" dirty="0" smtClean="0">
              <a:solidFill>
                <a:schemeClr val="bg1"/>
              </a:solidFill>
              <a:latin typeface="Garamond" pitchFamily="18" charset="0"/>
            </a:endParaRPr>
          </a:p>
        </p:txBody>
      </p:sp>
      <p:pic>
        <p:nvPicPr>
          <p:cNvPr id="22531" name="Picture 3" descr="Sedra-Krka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932040" y="980728"/>
            <a:ext cx="3967162" cy="2974975"/>
          </a:xfrm>
          <a:noFill/>
          <a:ln w="12700">
            <a:solidFill>
              <a:schemeClr val="bg2"/>
            </a:solidFill>
          </a:ln>
        </p:spPr>
      </p:pic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5652120" y="4149080"/>
            <a:ext cx="234564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hr-HR" sz="1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Sedrene barijere na rijeci Krki.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2440" y="8969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395536" y="1124744"/>
            <a:ext cx="4032447" cy="396044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dobar indikator paleoklimatskih uvjeta</a:t>
            </a:r>
          </a:p>
          <a:p>
            <a:pPr lvl="1" eaLnBrk="1" hangingPunct="1">
              <a:buFont typeface="Wingdings" pitchFamily="2" charset="2"/>
              <a:buNone/>
              <a:defRPr/>
            </a:pPr>
            <a:endParaRPr lang="hr-HR" sz="10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eaLnBrk="1" hangingPunct="1"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nastaju u aridnim i semiaridnim uvjetima gdje je isparavanje vode iz tla veće od ukupne godišnje količine padalina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hr-HR" sz="10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eaLnBrk="1" hangingPunct="1"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kalcit se izlučuje iz pornih voda zasićenih s Ca-hidrogenkarbonatom pri njihovom kretanju </a:t>
            </a:r>
            <a:r>
              <a:rPr lang="hr-HR" sz="1600" b="1" smtClean="0">
                <a:solidFill>
                  <a:schemeClr val="bg1"/>
                </a:solidFill>
                <a:latin typeface="Garamond" pitchFamily="18" charset="0"/>
              </a:rPr>
              <a:t>prema površini</a:t>
            </a:r>
            <a:endParaRPr lang="hr-HR" sz="10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eaLnBrk="1" hangingPunct="1"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tipične za sedimente riječnih poplavnih ravnica</a:t>
            </a:r>
          </a:p>
        </p:txBody>
      </p:sp>
      <p:sp>
        <p:nvSpPr>
          <p:cNvPr id="25603" name="Rectangle 4"/>
          <p:cNvSpPr>
            <a:spLocks noChangeArrowheads="1"/>
          </p:cNvSpPr>
          <p:nvPr/>
        </p:nvSpPr>
        <p:spPr bwMode="auto">
          <a:xfrm>
            <a:off x="6631099" y="4725144"/>
            <a:ext cx="65402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r-HR" sz="1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Kaliće.</a:t>
            </a:r>
          </a:p>
        </p:txBody>
      </p:sp>
      <p:pic>
        <p:nvPicPr>
          <p:cNvPr id="23557" name="Picture 6" descr="Image:Caliche - Sedimentary Rock Ridgecrest Kern County California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l="15749" t="18898" r="15749" b="18898"/>
          <a:stretch>
            <a:fillRect/>
          </a:stretch>
        </p:blipFill>
        <p:spPr bwMode="auto">
          <a:xfrm>
            <a:off x="5292080" y="1556792"/>
            <a:ext cx="3184491" cy="3047677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6" name="Pravokutnik 5"/>
          <p:cNvSpPr/>
          <p:nvPr/>
        </p:nvSpPr>
        <p:spPr>
          <a:xfrm>
            <a:off x="7336746" y="4333425"/>
            <a:ext cx="1139825" cy="27622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r-HR" sz="1200" b="1" i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Preuzeto iz 30i</a:t>
            </a:r>
            <a:endParaRPr lang="en-US" sz="1200" b="1" i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Pravokutnik 3"/>
          <p:cNvSpPr>
            <a:spLocks noChangeArrowheads="1"/>
          </p:cNvSpPr>
          <p:nvPr/>
        </p:nvSpPr>
        <p:spPr bwMode="auto">
          <a:xfrm>
            <a:off x="179512" y="404664"/>
            <a:ext cx="3162597" cy="338554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hr-HR" sz="1600" b="1" i="1" dirty="0" smtClean="0">
                <a:latin typeface="Garamond" pitchFamily="18" charset="0"/>
              </a:rPr>
              <a:t>korasti </a:t>
            </a:r>
            <a:r>
              <a:rPr lang="hr-HR" sz="1600" b="1" i="1" dirty="0" err="1" smtClean="0">
                <a:latin typeface="Garamond" pitchFamily="18" charset="0"/>
              </a:rPr>
              <a:t>vapneci</a:t>
            </a:r>
            <a:r>
              <a:rPr lang="hr-HR" sz="1600" b="1" i="1" dirty="0" smtClean="0">
                <a:latin typeface="Garamond" pitchFamily="18" charset="0"/>
              </a:rPr>
              <a:t> (kalkrete ili kaliće)</a:t>
            </a:r>
            <a:endParaRPr lang="hr-HR" sz="1600" b="1" i="1" dirty="0">
              <a:latin typeface="Garamond" pitchFamily="18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76571" y="8657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aobljeni pravokutnik 4"/>
          <p:cNvSpPr/>
          <p:nvPr/>
        </p:nvSpPr>
        <p:spPr>
          <a:xfrm>
            <a:off x="2700338" y="260350"/>
            <a:ext cx="3743325" cy="431800"/>
          </a:xfrm>
          <a:prstGeom prst="roundRect">
            <a:avLst/>
          </a:prstGeom>
          <a:solidFill>
            <a:schemeClr val="accent4">
              <a:lumMod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 dirty="0"/>
          </a:p>
        </p:txBody>
      </p:sp>
      <p:sp>
        <p:nvSpPr>
          <p:cNvPr id="31746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395536" y="692696"/>
            <a:ext cx="5688632" cy="3672408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  <a:defRPr/>
            </a:pPr>
            <a:endParaRPr lang="hr-HR" sz="800" b="1" dirty="0" smtClean="0">
              <a:solidFill>
                <a:schemeClr val="bg1"/>
              </a:solidFill>
            </a:endParaRPr>
          </a:p>
          <a:p>
            <a:pPr eaLnBrk="1" hangingPunct="1">
              <a:defRPr/>
            </a:pPr>
            <a:r>
              <a:rPr lang="hr-HR" sz="2000" b="1" dirty="0" smtClean="0">
                <a:solidFill>
                  <a:schemeClr val="bg1"/>
                </a:solidFill>
              </a:rPr>
              <a:t> </a:t>
            </a: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nastaju kapanjem vode zasićene s Ca-hidrogenkarbonatom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hr-HR" sz="8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eaLnBrk="1" hangingPunct="1"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vapnenačke sige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hr-HR" sz="8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1" eaLnBrk="1" hangingPunct="1"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stalagmiti</a:t>
            </a:r>
          </a:p>
          <a:p>
            <a:pPr lvl="1" eaLnBrk="1" hangingPunct="1">
              <a:buFont typeface="Wingdings" pitchFamily="2" charset="2"/>
              <a:buNone/>
              <a:defRPr/>
            </a:pPr>
            <a:endParaRPr lang="hr-HR" sz="8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1" eaLnBrk="1" hangingPunct="1"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stalaktiti</a:t>
            </a:r>
          </a:p>
          <a:p>
            <a:pPr lvl="1" eaLnBrk="1" hangingPunct="1">
              <a:buFont typeface="Wingdings" pitchFamily="2" charset="2"/>
              <a:buNone/>
              <a:defRPr/>
            </a:pPr>
            <a:endParaRPr lang="hr-HR" sz="8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1" eaLnBrk="1" hangingPunct="1"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stalagmati</a:t>
            </a:r>
          </a:p>
          <a:p>
            <a:pPr lvl="1" eaLnBrk="1" hangingPunct="1">
              <a:defRPr/>
            </a:pPr>
            <a:endParaRPr lang="hr-HR" sz="1600" b="1" dirty="0" smtClean="0">
              <a:solidFill>
                <a:schemeClr val="bg1"/>
              </a:solidFill>
            </a:endParaRPr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2916238" y="5949950"/>
            <a:ext cx="2592387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hr-HR" sz="1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Stvaranje sigastih oblika </a:t>
            </a:r>
          </a:p>
          <a:p>
            <a:pPr algn="ctr">
              <a:defRPr/>
            </a:pPr>
            <a:r>
              <a:rPr lang="hr-HR" sz="1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od stropa prema podu špilje.   </a:t>
            </a:r>
          </a:p>
          <a:p>
            <a:pPr>
              <a:defRPr/>
            </a:pPr>
            <a:r>
              <a:rPr lang="hr-HR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</a:p>
        </p:txBody>
      </p:sp>
      <p:pic>
        <p:nvPicPr>
          <p:cNvPr id="24581" name="Picture 2" descr="imag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25" y="1484313"/>
            <a:ext cx="1930400" cy="4695825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6344691" y="6334125"/>
            <a:ext cx="245695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r-HR" sz="1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Polirani presjek kroz stalagmit. </a:t>
            </a:r>
            <a:endParaRPr lang="hr-HR" sz="1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9" name="Pravokutnik 8"/>
          <p:cNvSpPr/>
          <p:nvPr/>
        </p:nvSpPr>
        <p:spPr>
          <a:xfrm>
            <a:off x="7164288" y="5877272"/>
            <a:ext cx="1130300" cy="27622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r-HR" sz="1200" b="1" i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Preuzeto iz 31i</a:t>
            </a:r>
            <a:endParaRPr lang="en-US" sz="1200" b="1" i="1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4584" name="Picture 10" descr="F:\NASTAVA\GEOLOZI\PETROLOGIJA SEDIMENTATA\2009-10\PREDAVANJA\IX predavanje\Sl. 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7674" y="2224092"/>
            <a:ext cx="2808461" cy="3622671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0" name="Pravokutnik 3"/>
          <p:cNvSpPr>
            <a:spLocks noChangeArrowheads="1"/>
          </p:cNvSpPr>
          <p:nvPr/>
        </p:nvSpPr>
        <p:spPr bwMode="auto">
          <a:xfrm>
            <a:off x="467544" y="260648"/>
            <a:ext cx="2715295" cy="338554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hr-HR" sz="1600" b="1" i="1" dirty="0" smtClean="0">
                <a:latin typeface="Garamond" pitchFamily="18" charset="0"/>
              </a:rPr>
              <a:t>špiljski vapnenci(speleotemi)</a:t>
            </a:r>
            <a:endParaRPr lang="hr-HR" sz="1600" b="1" i="1" dirty="0">
              <a:latin typeface="Garamond" pitchFamily="18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32775" y="111839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214313" y="1143001"/>
            <a:ext cx="8715375" cy="2141984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hr-HR" sz="1800" b="1" dirty="0" smtClean="0">
                <a:solidFill>
                  <a:schemeClr val="bg1"/>
                </a:solidFill>
                <a:latin typeface="Garamond" pitchFamily="18" charset="0"/>
              </a:rPr>
              <a:t>različiti procesi koji se odvijaju u pripovršinskim  marinskim i meteorskim okolišima pa sve do velikih dubina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8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hr-HR" sz="1800" b="1" dirty="0" smtClean="0">
                <a:solidFill>
                  <a:schemeClr val="bg1"/>
                </a:solidFill>
                <a:latin typeface="Garamond" pitchFamily="18" charset="0"/>
              </a:rPr>
              <a:t>najznačajniju ulogu ima kod poroznosti sedimenata (ispunjavanje i stvaranje pora)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8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hr-HR" sz="1800" b="1" dirty="0" smtClean="0">
                <a:solidFill>
                  <a:schemeClr val="bg1"/>
                </a:solidFill>
                <a:latin typeface="Garamond" pitchFamily="18" charset="0"/>
              </a:rPr>
              <a:t>uglavnom obuhvaća karbonatne minerale; aragonit, kalcit i dolomit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8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hr-HR" sz="1800" b="1" dirty="0" smtClean="0">
                <a:solidFill>
                  <a:schemeClr val="bg1"/>
                </a:solidFill>
                <a:latin typeface="Garamond" pitchFamily="18" charset="0"/>
              </a:rPr>
              <a:t>započinje na morskome dnu, a taložni i dijagenetski procesi se mogu odvijati i u isto vrijeme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8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8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8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8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8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18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eaLnBrk="1" hangingPunct="1">
              <a:defRPr/>
            </a:pPr>
            <a:endParaRPr lang="hr-HR" dirty="0" smtClean="0">
              <a:solidFill>
                <a:schemeClr val="bg1"/>
              </a:solidFill>
            </a:endParaRPr>
          </a:p>
        </p:txBody>
      </p:sp>
      <p:sp>
        <p:nvSpPr>
          <p:cNvPr id="5" name="Rectangle 2"/>
          <p:cNvSpPr txBox="1">
            <a:spLocks noRot="1" noChangeArrowheads="1"/>
          </p:cNvSpPr>
          <p:nvPr/>
        </p:nvSpPr>
        <p:spPr>
          <a:xfrm>
            <a:off x="2123728" y="404664"/>
            <a:ext cx="4752528" cy="504056"/>
          </a:xfrm>
          <a:prstGeom prst="rect">
            <a:avLst/>
          </a:prstGeom>
          <a:solidFill>
            <a:srgbClr val="FFFF99"/>
          </a:solidFill>
          <a:ln w="28575"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  <a:ea typeface="+mj-ea"/>
                <a:cs typeface="+mj-cs"/>
              </a:rPr>
              <a:t>10</a:t>
            </a:r>
            <a:r>
              <a:rPr kumimoji="0" lang="hr-HR" sz="20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itchFamily="18" charset="0"/>
                <a:ea typeface="+mj-ea"/>
                <a:cs typeface="+mj-cs"/>
              </a:rPr>
              <a:t>.1.5 </a:t>
            </a:r>
            <a:r>
              <a:rPr lang="hr-H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  <a:ea typeface="+mj-ea"/>
                <a:cs typeface="+mj-cs"/>
              </a:rPr>
              <a:t>DIJAGENEZA VAPNENACA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ramond" pitchFamily="18" charset="0"/>
              <a:ea typeface="+mj-ea"/>
              <a:cs typeface="+mj-cs"/>
            </a:endParaRPr>
          </a:p>
        </p:txBody>
      </p:sp>
      <p:sp>
        <p:nvSpPr>
          <p:cNvPr id="6" name="Rectangle 2"/>
          <p:cNvSpPr txBox="1">
            <a:spLocks noRot="1" noChangeArrowheads="1"/>
          </p:cNvSpPr>
          <p:nvPr/>
        </p:nvSpPr>
        <p:spPr>
          <a:xfrm>
            <a:off x="251520" y="3284984"/>
            <a:ext cx="2160240" cy="432048"/>
          </a:xfrm>
          <a:prstGeom prst="rect">
            <a:avLst/>
          </a:prstGeom>
          <a:solidFill>
            <a:srgbClr val="FFFF99"/>
          </a:solidFill>
          <a:ln w="28575"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  <a:ea typeface="+mj-ea"/>
                <a:cs typeface="+mj-cs"/>
              </a:rPr>
              <a:t>d</a:t>
            </a:r>
            <a:r>
              <a:rPr lang="hr-HR" b="1" i="1" noProof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  <a:ea typeface="+mj-ea"/>
                <a:cs typeface="+mj-cs"/>
              </a:rPr>
              <a:t>ijagenetski</a:t>
            </a:r>
            <a:r>
              <a:rPr lang="hr-HR" b="1" i="1" noProof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  <a:ea typeface="+mj-ea"/>
                <a:cs typeface="+mj-cs"/>
              </a:rPr>
              <a:t> procesi</a:t>
            </a:r>
            <a:endParaRPr kumimoji="0" lang="en-US" sz="2000" b="1" i="1" u="none" strike="noStrike" kern="1200" cap="none" spc="0" normalizeH="0" baseline="0" noProof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ramond" pitchFamily="18" charset="0"/>
              <a:ea typeface="+mj-ea"/>
              <a:cs typeface="+mj-cs"/>
            </a:endParaRPr>
          </a:p>
        </p:txBody>
      </p:sp>
      <p:sp>
        <p:nvSpPr>
          <p:cNvPr id="7" name="Rezervirano mjesto sadržaja 2"/>
          <p:cNvSpPr txBox="1">
            <a:spLocks/>
          </p:cNvSpPr>
          <p:nvPr/>
        </p:nvSpPr>
        <p:spPr>
          <a:xfrm>
            <a:off x="428625" y="3429000"/>
            <a:ext cx="8715375" cy="266429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hr-HR" sz="8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hr-HR" sz="8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hr-HR" sz="8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hr-HR" sz="8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hr-HR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cementacija</a:t>
            </a:r>
          </a:p>
          <a:p>
            <a:pPr marL="742950" marR="0" lvl="1" indent="-28575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hr-HR" sz="8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hr-HR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mikrobijska</a:t>
            </a:r>
            <a:r>
              <a:rPr kumimoji="0" lang="hr-HR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 </a:t>
            </a:r>
            <a:r>
              <a:rPr kumimoji="0" lang="hr-HR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mikritizacija</a:t>
            </a:r>
            <a:endParaRPr kumimoji="0" lang="hr-HR" sz="18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hr-HR" sz="8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hr-HR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neomorfizam</a:t>
            </a:r>
            <a:endParaRPr kumimoji="0" lang="hr-HR" sz="18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hr-HR" sz="8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hr-HR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otapanje</a:t>
            </a:r>
          </a:p>
          <a:p>
            <a:pPr marL="742950" marR="0" lvl="1" indent="-28575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hr-HR" sz="7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hr-HR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kompakcija</a:t>
            </a:r>
            <a:endParaRPr kumimoji="0" lang="hr-HR" sz="18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hr-HR" sz="7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hr-HR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dolomitizacija</a:t>
            </a:r>
            <a:endParaRPr kumimoji="0" lang="hr-HR" sz="18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hr-HR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04448" y="146473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88640"/>
            <a:ext cx="8229600" cy="6408712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hr-HR" sz="2000" b="1" u="sng" dirty="0" smtClean="0">
                <a:solidFill>
                  <a:srgbClr val="FFC000"/>
                </a:solidFill>
                <a:latin typeface="Garamond" pitchFamily="18" charset="0"/>
              </a:rPr>
              <a:t>cementacija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hr-HR" sz="8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eaLnBrk="1" hangingPunct="1"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najvažniji </a:t>
            </a:r>
            <a:r>
              <a:rPr lang="hr-HR" sz="1600" b="1" dirty="0" err="1" smtClean="0">
                <a:solidFill>
                  <a:schemeClr val="bg1"/>
                </a:solidFill>
                <a:latin typeface="Garamond" pitchFamily="18" charset="0"/>
              </a:rPr>
              <a:t>dijagenetski</a:t>
            </a: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 proces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hr-HR" sz="8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eaLnBrk="1" hangingPunct="1"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rastresiti vapnenački sediment pretvara u čvrsti vapnenac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hr-HR" sz="8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eaLnBrk="1" hangingPunct="1"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odvija se na mjestima gdje postoji značajan protok fluida zasićenog cementnom fazom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hr-HR" sz="8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eaLnBrk="1" hangingPunct="1"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mineralni sastav cementa ovisi o p(CO</a:t>
            </a:r>
            <a:r>
              <a:rPr lang="hr-HR" sz="1600" b="1" baseline="-25000" dirty="0" smtClean="0">
                <a:solidFill>
                  <a:schemeClr val="bg1"/>
                </a:solidFill>
                <a:latin typeface="Garamond" pitchFamily="18" charset="0"/>
              </a:rPr>
              <a:t>2</a:t>
            </a: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), odnosu Mg/</a:t>
            </a:r>
            <a:r>
              <a:rPr lang="hr-HR" sz="1600" b="1" dirty="0" err="1" smtClean="0">
                <a:solidFill>
                  <a:schemeClr val="bg1"/>
                </a:solidFill>
                <a:latin typeface="Garamond" pitchFamily="18" charset="0"/>
              </a:rPr>
              <a:t>Ca</a:t>
            </a: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 i stupnju donosa karbonata</a:t>
            </a:r>
          </a:p>
          <a:p>
            <a:pPr lvl="1" eaLnBrk="1" hangingPunct="1">
              <a:defRPr/>
            </a:pPr>
            <a:endParaRPr lang="hr-HR" sz="18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1" eaLnBrk="1" hangingPunct="1">
              <a:defRPr/>
            </a:pPr>
            <a:endParaRPr lang="hr-HR" sz="18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1" eaLnBrk="1" hangingPunct="1">
              <a:defRPr/>
            </a:pPr>
            <a:endParaRPr lang="hr-HR" sz="18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1" eaLnBrk="1" hangingPunct="1">
              <a:defRPr/>
            </a:pPr>
            <a:endParaRPr lang="hr-HR" sz="18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1" eaLnBrk="1" hangingPunct="1">
              <a:defRPr/>
            </a:pPr>
            <a:endParaRPr lang="hr-HR" sz="18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1" eaLnBrk="1" hangingPunct="1">
              <a:defRPr/>
            </a:pPr>
            <a:endParaRPr lang="hr-HR" sz="18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1" eaLnBrk="1" hangingPunct="1">
              <a:defRPr/>
            </a:pPr>
            <a:endParaRPr lang="hr-HR" sz="18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1" eaLnBrk="1" hangingPunct="1">
              <a:defRPr/>
            </a:pPr>
            <a:endParaRPr lang="hr-HR" sz="18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1" eaLnBrk="1" hangingPunct="1">
              <a:defRPr/>
            </a:pPr>
            <a:endParaRPr lang="hr-HR" sz="18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1" eaLnBrk="1" hangingPunct="1">
              <a:defRPr/>
            </a:pPr>
            <a:endParaRPr lang="hr-HR" sz="18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>
              <a:lnSpc>
                <a:spcPct val="90000"/>
              </a:lnSpc>
              <a:defRPr/>
            </a:pPr>
            <a:r>
              <a:rPr lang="hr-HR" sz="1800" b="1" u="sng" dirty="0" err="1" smtClean="0">
                <a:solidFill>
                  <a:srgbClr val="FFC000"/>
                </a:solidFill>
                <a:latin typeface="Garamond" pitchFamily="18" charset="0"/>
              </a:rPr>
              <a:t>mikritizacija</a:t>
            </a:r>
            <a:endParaRPr lang="hr-HR" sz="1800" b="1" u="sng" dirty="0" smtClean="0">
              <a:solidFill>
                <a:srgbClr val="FFC000"/>
              </a:solidFill>
              <a:latin typeface="Garamond" pitchFamily="18" charset="0"/>
            </a:endParaRPr>
          </a:p>
          <a:p>
            <a:pPr>
              <a:lnSpc>
                <a:spcPct val="90000"/>
              </a:lnSpc>
              <a:buNone/>
              <a:defRPr/>
            </a:pPr>
            <a:endParaRPr lang="hr-HR" sz="800" b="1" dirty="0" smtClean="0">
              <a:solidFill>
                <a:srgbClr val="FFC000"/>
              </a:solidFill>
            </a:endParaRPr>
          </a:p>
          <a:p>
            <a:pPr lvl="1">
              <a:lnSpc>
                <a:spcPct val="90000"/>
              </a:lnSpc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formiranje </a:t>
            </a:r>
            <a:r>
              <a:rPr lang="hr-HR" sz="1600" b="1" dirty="0" err="1" smtClean="0">
                <a:solidFill>
                  <a:schemeClr val="bg1"/>
                </a:solidFill>
                <a:latin typeface="Garamond" pitchFamily="18" charset="0"/>
              </a:rPr>
              <a:t>mikritnih</a:t>
            </a: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 ovoja oko </a:t>
            </a:r>
            <a:r>
              <a:rPr lang="hr-HR" sz="1600" b="1" dirty="0" err="1" smtClean="0">
                <a:solidFill>
                  <a:schemeClr val="bg1"/>
                </a:solidFill>
                <a:latin typeface="Garamond" pitchFamily="18" charset="0"/>
              </a:rPr>
              <a:t>bioklasta</a:t>
            </a: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 ili kompletna </a:t>
            </a:r>
            <a:r>
              <a:rPr lang="hr-HR" sz="1600" b="1" dirty="0" err="1" smtClean="0">
                <a:solidFill>
                  <a:schemeClr val="bg1"/>
                </a:solidFill>
                <a:latin typeface="Garamond" pitchFamily="18" charset="0"/>
              </a:rPr>
              <a:t>mikritizacija</a:t>
            </a: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 zrna</a:t>
            </a:r>
          </a:p>
          <a:p>
            <a:pPr>
              <a:defRPr/>
            </a:pPr>
            <a:endParaRPr lang="hr-HR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1" eaLnBrk="1" hangingPunct="1">
              <a:defRPr/>
            </a:pPr>
            <a:endParaRPr lang="en-US" b="1" dirty="0" smtClean="0">
              <a:solidFill>
                <a:schemeClr val="bg1"/>
              </a:solidFill>
              <a:latin typeface="Garamond" pitchFamily="18" charset="0"/>
            </a:endParaRPr>
          </a:p>
        </p:txBody>
      </p:sp>
      <p:pic>
        <p:nvPicPr>
          <p:cNvPr id="3" name="Picture 5" descr="150-Grapeston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29635" y="2636912"/>
            <a:ext cx="4059459" cy="2664296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827584" y="4725144"/>
            <a:ext cx="33843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hr-HR" sz="1400" i="1" dirty="0" smtClean="0">
                <a:solidFill>
                  <a:srgbClr val="FFFF00"/>
                </a:solidFill>
                <a:latin typeface="Calibri" pitchFamily="34" charset="0"/>
              </a:rPr>
              <a:t>Bistri </a:t>
            </a:r>
            <a:r>
              <a:rPr lang="hr-HR" sz="1400" i="1" dirty="0">
                <a:solidFill>
                  <a:srgbClr val="FFFF00"/>
                </a:solidFill>
                <a:latin typeface="Calibri" pitchFamily="34" charset="0"/>
              </a:rPr>
              <a:t>prozirni kristali kalcita </a:t>
            </a:r>
            <a:r>
              <a:rPr lang="hr-HR" sz="1400" i="1" dirty="0" smtClean="0">
                <a:solidFill>
                  <a:srgbClr val="FFFF00"/>
                </a:solidFill>
                <a:latin typeface="Calibri" pitchFamily="34" charset="0"/>
              </a:rPr>
              <a:t> (sparit)</a:t>
            </a:r>
          </a:p>
          <a:p>
            <a:pPr algn="r"/>
            <a:r>
              <a:rPr lang="hr-HR" sz="1400" i="1" dirty="0" smtClean="0">
                <a:solidFill>
                  <a:srgbClr val="FFFF00"/>
                </a:solidFill>
                <a:latin typeface="Calibri" pitchFamily="34" charset="0"/>
              </a:rPr>
              <a:t>cementiraju </a:t>
            </a:r>
            <a:r>
              <a:rPr lang="hr-HR" sz="1400" i="1" dirty="0">
                <a:solidFill>
                  <a:srgbClr val="FFFF00"/>
                </a:solidFill>
                <a:latin typeface="Calibri" pitchFamily="34" charset="0"/>
              </a:rPr>
              <a:t>agregirana vapnenačka zrna.                  </a:t>
            </a:r>
            <a:endParaRPr lang="en-US" sz="1400" i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5" name="Pravokutnik 4"/>
          <p:cNvSpPr/>
          <p:nvPr/>
        </p:nvSpPr>
        <p:spPr>
          <a:xfrm>
            <a:off x="7252601" y="5013176"/>
            <a:ext cx="1145315" cy="276999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r-HR" sz="1200" i="1" dirty="0"/>
              <a:t>Preuzeto iz  20i</a:t>
            </a:r>
            <a:endParaRPr lang="en-US" sz="1200" i="1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05916" y="21492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7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88640"/>
            <a:ext cx="8892480" cy="3383905"/>
          </a:xfrm>
        </p:spPr>
        <p:txBody>
          <a:bodyPr>
            <a:normAutofit fontScale="92500" lnSpcReduction="10000"/>
          </a:bodyPr>
          <a:lstStyle/>
          <a:p>
            <a:pPr lvl="1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hr-HR" sz="1800" b="1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hr-HR" sz="1800" b="1" u="sng" dirty="0" err="1" smtClean="0">
                <a:solidFill>
                  <a:srgbClr val="FFC000"/>
                </a:solidFill>
                <a:latin typeface="Garamond" pitchFamily="18" charset="0"/>
              </a:rPr>
              <a:t>neomorfizam</a:t>
            </a:r>
            <a:endParaRPr lang="hr-HR" sz="1800" b="1" u="sng" dirty="0" smtClean="0">
              <a:solidFill>
                <a:srgbClr val="FFC000"/>
              </a:solidFill>
              <a:latin typeface="Garamond" pitchFamily="18" charset="0"/>
            </a:endParaRPr>
          </a:p>
          <a:p>
            <a:pPr eaLnBrk="1" hangingPunct="1">
              <a:lnSpc>
                <a:spcPct val="90000"/>
              </a:lnSpc>
              <a:buNone/>
              <a:defRPr/>
            </a:pPr>
            <a:endParaRPr lang="hr-HR" sz="800" b="1" dirty="0" smtClean="0">
              <a:solidFill>
                <a:srgbClr val="FFC000"/>
              </a:solidFill>
              <a:latin typeface="Garamond" pitchFamily="18" charset="0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procesi zamjene i </a:t>
            </a:r>
            <a:r>
              <a:rPr lang="hr-HR" sz="1600" b="1" dirty="0" err="1" smtClean="0">
                <a:solidFill>
                  <a:schemeClr val="bg1"/>
                </a:solidFill>
                <a:latin typeface="Garamond" pitchFamily="18" charset="0"/>
              </a:rPr>
              <a:t>rekristalizacije</a:t>
            </a: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 kod kojih može doći do promjene mineralnog sastava</a:t>
            </a:r>
          </a:p>
          <a:p>
            <a:pPr lvl="1" eaLnBrk="1" hangingPunct="1">
              <a:lnSpc>
                <a:spcPct val="90000"/>
              </a:lnSpc>
              <a:buNone/>
              <a:defRPr/>
            </a:pPr>
            <a:endParaRPr lang="hr-HR" sz="8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primjeri su povećanje veličine kristala u </a:t>
            </a:r>
            <a:r>
              <a:rPr lang="hr-HR" sz="1600" b="1" dirty="0" err="1" smtClean="0">
                <a:solidFill>
                  <a:schemeClr val="bg1"/>
                </a:solidFill>
                <a:latin typeface="Garamond" pitchFamily="18" charset="0"/>
              </a:rPr>
              <a:t>mikritu</a:t>
            </a: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 i zamjena </a:t>
            </a:r>
            <a:r>
              <a:rPr lang="hr-HR" sz="1600" b="1" dirty="0" err="1" smtClean="0">
                <a:solidFill>
                  <a:schemeClr val="bg1"/>
                </a:solidFill>
                <a:latin typeface="Garamond" pitchFamily="18" charset="0"/>
              </a:rPr>
              <a:t>aragonitnih</a:t>
            </a: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 ljuštura i cemenata kalcitom (</a:t>
            </a:r>
            <a:r>
              <a:rPr lang="hr-HR" sz="1600" b="1" dirty="0" err="1" smtClean="0">
                <a:solidFill>
                  <a:schemeClr val="bg1"/>
                </a:solidFill>
                <a:latin typeface="Garamond" pitchFamily="18" charset="0"/>
              </a:rPr>
              <a:t>kalcitizacija</a:t>
            </a: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)</a:t>
            </a:r>
          </a:p>
          <a:p>
            <a:pPr lvl="1" eaLnBrk="1" hangingPunct="1">
              <a:lnSpc>
                <a:spcPct val="90000"/>
              </a:lnSpc>
              <a:defRPr/>
            </a:pPr>
            <a:endParaRPr lang="hr-HR" sz="16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hr-HR" sz="1800" b="1" u="sng" dirty="0" smtClean="0">
                <a:solidFill>
                  <a:srgbClr val="FFC000"/>
                </a:solidFill>
                <a:latin typeface="Garamond" pitchFamily="18" charset="0"/>
              </a:rPr>
              <a:t>otapanje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endParaRPr lang="hr-HR" sz="800" b="1" dirty="0" smtClean="0">
              <a:solidFill>
                <a:srgbClr val="FFC000"/>
              </a:solidFill>
              <a:latin typeface="Garamond" pitchFamily="18" charset="0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rezultat protjecanja </a:t>
            </a:r>
            <a:r>
              <a:rPr lang="hr-HR" sz="1600" b="1" dirty="0" err="1" smtClean="0">
                <a:solidFill>
                  <a:schemeClr val="bg1"/>
                </a:solidFill>
                <a:latin typeface="Garamond" pitchFamily="18" charset="0"/>
              </a:rPr>
              <a:t>pornih</a:t>
            </a: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 fluida </a:t>
            </a:r>
            <a:r>
              <a:rPr lang="hr-HR" sz="1600" b="1" dirty="0" err="1" smtClean="0">
                <a:solidFill>
                  <a:schemeClr val="bg1"/>
                </a:solidFill>
                <a:latin typeface="Garamond" pitchFamily="18" charset="0"/>
              </a:rPr>
              <a:t>podzasičenih</a:t>
            </a: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 s prisutnom karbonatnom fazom</a:t>
            </a:r>
          </a:p>
          <a:p>
            <a:pPr lvl="1" eaLnBrk="1" hangingPunct="1">
              <a:lnSpc>
                <a:spcPct val="90000"/>
              </a:lnSpc>
              <a:buNone/>
              <a:defRPr/>
            </a:pPr>
            <a:endParaRPr lang="hr-HR" sz="8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glavni proces u </a:t>
            </a:r>
            <a:r>
              <a:rPr lang="hr-HR" sz="1600" b="1" dirty="0" err="1" smtClean="0">
                <a:solidFill>
                  <a:schemeClr val="bg1"/>
                </a:solidFill>
                <a:latin typeface="Garamond" pitchFamily="18" charset="0"/>
              </a:rPr>
              <a:t>pripovršinskim</a:t>
            </a: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, meteorskim </a:t>
            </a:r>
            <a:r>
              <a:rPr lang="hr-HR" sz="1600" b="1" dirty="0" err="1" smtClean="0">
                <a:solidFill>
                  <a:schemeClr val="bg1"/>
                </a:solidFill>
                <a:latin typeface="Garamond" pitchFamily="18" charset="0"/>
              </a:rPr>
              <a:t>dijagenetskim</a:t>
            </a: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 okolišima i može dovesti do formiranja krša</a:t>
            </a:r>
          </a:p>
          <a:p>
            <a:pPr lvl="1" eaLnBrk="1" hangingPunct="1">
              <a:lnSpc>
                <a:spcPct val="90000"/>
              </a:lnSpc>
              <a:buNone/>
              <a:defRPr/>
            </a:pPr>
            <a:endParaRPr lang="hr-HR" sz="9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može se događati na morskome dnu kao i na većim dubinama prekrivanja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hr-HR" sz="1800" b="1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1800" dirty="0" smtClean="0">
              <a:solidFill>
                <a:schemeClr val="bg1"/>
              </a:solidFill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251520" y="3789040"/>
            <a:ext cx="8892480" cy="24488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r-HR" sz="16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dolomitizacija</a:t>
            </a:r>
            <a:endParaRPr kumimoji="0" lang="hr-HR" sz="1600" b="1" i="0" u="sng" strike="noStrike" kern="120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hr-HR" sz="8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hr-HR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glavni alteracijski proces kod većine vapnenaca i dolomita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hr-HR" sz="8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hr-HR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CaMg</a:t>
            </a:r>
            <a:r>
              <a:rPr kumimoji="0" lang="hr-HR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(CO</a:t>
            </a:r>
            <a:r>
              <a:rPr kumimoji="0" lang="hr-HR" sz="1600" b="1" i="0" u="none" strike="noStrike" kern="1200" cap="none" spc="0" normalizeH="0" baseline="-2500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3</a:t>
            </a:r>
            <a:r>
              <a:rPr kumimoji="0" lang="hr-HR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)</a:t>
            </a:r>
            <a:r>
              <a:rPr kumimoji="0" lang="hr-HR" sz="1600" b="1" i="0" u="none" strike="noStrike" kern="1200" cap="none" spc="0" normalizeH="0" baseline="-2500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2 </a:t>
            </a:r>
            <a:r>
              <a:rPr kumimoji="0" lang="hr-HR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može precipitirati u </a:t>
            </a:r>
            <a:r>
              <a:rPr kumimoji="0" lang="hr-HR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pripovršinskim</a:t>
            </a:r>
            <a:r>
              <a:rPr kumimoji="0" lang="hr-HR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 okolišima i okolišima dubljeg prekrivanja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hr-HR" sz="8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hr-HR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predloženi su različiti modeli </a:t>
            </a:r>
            <a:r>
              <a:rPr kumimoji="0" lang="hr-HR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dolomitizacije</a:t>
            </a:r>
            <a:endParaRPr kumimoji="0" lang="hr-HR" sz="16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60432" y="11663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4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aobljeni pravokutnik 2"/>
          <p:cNvSpPr/>
          <p:nvPr/>
        </p:nvSpPr>
        <p:spPr>
          <a:xfrm>
            <a:off x="4067175" y="260350"/>
            <a:ext cx="1657350" cy="360363"/>
          </a:xfrm>
          <a:prstGeom prst="roundRect">
            <a:avLst/>
          </a:prstGeom>
          <a:solidFill>
            <a:schemeClr val="accent4">
              <a:lumMod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23528" y="764704"/>
            <a:ext cx="8569325" cy="335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42950" lvl="1" indent="-285750" algn="ctr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None/>
              <a:defRPr/>
            </a:pPr>
            <a:endParaRPr lang="hr-HR" sz="14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  <a:p>
            <a:pPr marL="800100" lvl="1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r>
              <a:rPr lang="hr-HR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odvija se tijekom zalijeganja (prekrivanja nadslojem sedimenata)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endParaRPr lang="hr-HR" sz="8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 marL="800100" lvl="1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r>
              <a:rPr lang="hr-HR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vrste</a:t>
            </a:r>
          </a:p>
          <a:p>
            <a:pPr marL="1200150" lvl="2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/>
            </a:pPr>
            <a:r>
              <a:rPr lang="hr-HR" sz="1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mehanička</a:t>
            </a:r>
          </a:p>
          <a:p>
            <a:pPr marL="1200150" lvl="2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/>
            </a:pPr>
            <a:r>
              <a:rPr lang="hr-HR" sz="1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kemijska</a:t>
            </a:r>
          </a:p>
          <a:p>
            <a:pPr marL="742950" lvl="1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None/>
              <a:defRPr/>
            </a:pPr>
            <a:endParaRPr lang="hr-HR" sz="10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 marL="800100" lvl="1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r>
              <a:rPr lang="hr-HR" b="1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mehanička kompakcija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endParaRPr lang="hr-HR" sz="8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 marL="1200150" lvl="2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/>
            </a:pPr>
            <a:r>
              <a:rPr lang="hr-HR" sz="1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rezultira gušćim pakiranjem zrna, njihovim drobljenjem i deformiranjem</a:t>
            </a:r>
          </a:p>
          <a:p>
            <a:pPr marL="742950" lvl="1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None/>
              <a:defRPr/>
            </a:pPr>
            <a:endParaRPr lang="hr-HR" sz="8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 marL="1200150" lvl="2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/>
            </a:pPr>
            <a:r>
              <a:rPr lang="hr-HR" sz="1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najintenzivnija je kod plitkog prekrivanja kad sediment gubi vodu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hr-HR" sz="3200" kern="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p:sp>
        <p:nvSpPr>
          <p:cNvPr id="7" name="Pravokutnik 6"/>
          <p:cNvSpPr/>
          <p:nvPr/>
        </p:nvSpPr>
        <p:spPr>
          <a:xfrm>
            <a:off x="395536" y="404664"/>
            <a:ext cx="13268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hr-HR" b="1" u="sng" dirty="0" err="1" smtClean="0">
                <a:solidFill>
                  <a:srgbClr val="FFC000"/>
                </a:solidFill>
                <a:latin typeface="Garamond" pitchFamily="18" charset="0"/>
              </a:rPr>
              <a:t>kompakcija</a:t>
            </a:r>
            <a:endParaRPr lang="hr-HR" b="1" u="sng" dirty="0" smtClean="0">
              <a:solidFill>
                <a:srgbClr val="FFC000"/>
              </a:solidFill>
              <a:latin typeface="Garamond" pitchFamily="18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32440" y="9732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2948</TotalTime>
  <Words>1427</Words>
  <Application>Microsoft Office PowerPoint</Application>
  <PresentationFormat>On-screen Show (4:3)</PresentationFormat>
  <Paragraphs>427</Paragraphs>
  <Slides>24</Slides>
  <Notes>0</Notes>
  <HiddenSlides>0</HiddenSlides>
  <MMClips>24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Garamond</vt:lpstr>
      <vt:lpstr>Wingdings</vt:lpstr>
      <vt:lpstr>Office tema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mineral dolomit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pmf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kovacic</dc:creator>
  <cp:lastModifiedBy>marijan</cp:lastModifiedBy>
  <cp:revision>254</cp:revision>
  <dcterms:created xsi:type="dcterms:W3CDTF">2011-09-29T13:07:26Z</dcterms:created>
  <dcterms:modified xsi:type="dcterms:W3CDTF">2020-12-08T11:19:00Z</dcterms:modified>
</cp:coreProperties>
</file>