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96" r:id="rId2"/>
    <p:sldId id="497" r:id="rId3"/>
    <p:sldId id="498" r:id="rId4"/>
    <p:sldId id="499" r:id="rId5"/>
    <p:sldId id="500" r:id="rId6"/>
    <p:sldId id="501" r:id="rId7"/>
    <p:sldId id="502" r:id="rId8"/>
    <p:sldId id="503" r:id="rId9"/>
    <p:sldId id="505" r:id="rId10"/>
    <p:sldId id="506" r:id="rId11"/>
    <p:sldId id="507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41" r:id="rId21"/>
    <p:sldId id="539" r:id="rId22"/>
    <p:sldId id="540" r:id="rId23"/>
    <p:sldId id="542" r:id="rId24"/>
    <p:sldId id="544" r:id="rId25"/>
    <p:sldId id="548" r:id="rId26"/>
    <p:sldId id="549" r:id="rId27"/>
    <p:sldId id="550" r:id="rId28"/>
    <p:sldId id="551" r:id="rId29"/>
    <p:sldId id="552" r:id="rId30"/>
    <p:sldId id="553" r:id="rId31"/>
    <p:sldId id="555" r:id="rId32"/>
    <p:sldId id="556" r:id="rId3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0361E-2B1C-44F4-BD58-9A61C587B078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5306-AA04-4E8B-9AD7-A47ADEA3529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491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47DF1-400F-4592-82D1-D776981D8E8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06788-CA7D-4EEA-A1E9-6E08ACD891AF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1C5C-0ACE-4B9B-830A-C559DED1B8AB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jpeg"/><Relationship Id="rId5" Type="http://schemas.openxmlformats.org/officeDocument/2006/relationships/hyperlink" Target="http://strata.geol.sc.edu/Bahamas/pages/073-Grapestone-Area-Northwest-of-Joulters.html" TargetMode="Externa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3568" y="1772816"/>
            <a:ext cx="7772400" cy="14700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KARBONATNE SEDIMENTNE STIJENE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9624" y="446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893175" cy="223247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sz="2000" b="1" dirty="0" smtClean="0">
                <a:solidFill>
                  <a:srgbClr val="FFFF99"/>
                </a:solidFill>
                <a:latin typeface="Garamond" pitchFamily="18" charset="0"/>
              </a:rPr>
              <a:t>grupe sastojaka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neskeletne čestice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skeletne čestice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mikrit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cement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b="1" dirty="0" smtClean="0">
              <a:solidFill>
                <a:schemeClr val="hlink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27088" y="61658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sr-Latn-CS" sz="16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771800" y="404664"/>
            <a:ext cx="4032448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.1.2 SASTOJCI</a:t>
            </a:r>
            <a:r>
              <a:rPr kumimoji="0" lang="hr-HR" sz="20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VAPNENACA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179512" y="3501008"/>
            <a:ext cx="3672408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10.1.2.1 NESKELETNE ČESTICE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4077072"/>
            <a:ext cx="8893175" cy="244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1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obavijena zrna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peloidi</a:t>
            </a: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agregirana zrna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intraklasti</a:t>
            </a: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9493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1" grpId="0" build="p"/>
      <p:bldP spid="5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48680"/>
            <a:ext cx="8675687" cy="1656184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hr-HR" sz="1800" b="1" dirty="0" err="1" smtClean="0">
                <a:solidFill>
                  <a:schemeClr val="bg1"/>
                </a:solidFill>
                <a:latin typeface="Garamond" pitchFamily="18" charset="0"/>
              </a:rPr>
              <a:t>ooidi</a:t>
            </a: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pizoidi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onkoidi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</a:endParaRPr>
          </a:p>
          <a:p>
            <a:pPr eaLnBrk="1" hangingPunct="1">
              <a:buNone/>
              <a:defRPr/>
            </a:pPr>
            <a:endParaRPr lang="hr-HR" sz="1600" b="1" dirty="0" smtClean="0">
              <a:solidFill>
                <a:schemeClr val="hlink"/>
              </a:solidFill>
            </a:endParaRPr>
          </a:p>
          <a:p>
            <a:pPr eaLnBrk="1" hangingPunct="1">
              <a:defRPr/>
            </a:pPr>
            <a:endParaRPr lang="hr-HR" sz="16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defRPr/>
            </a:pPr>
            <a:endParaRPr lang="en-US" sz="1600" b="1" dirty="0" smtClean="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835150" y="6237288"/>
            <a:ext cx="1277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Građa ooida.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859338" y="6276975"/>
            <a:ext cx="3184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Recentni marinski ooidi sa Bahama. </a:t>
            </a:r>
          </a:p>
        </p:txBody>
      </p:sp>
      <p:pic>
        <p:nvPicPr>
          <p:cNvPr id="14342" name="Picture 5" descr="ooidi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00438"/>
            <a:ext cx="4249737" cy="27368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4343" name="Picture 6" descr="Građa ooi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0825" y="3500438"/>
            <a:ext cx="4249738" cy="2789237"/>
          </a:xfrm>
        </p:spPr>
      </p:pic>
      <p:sp>
        <p:nvSpPr>
          <p:cNvPr id="8" name="Pravokutnik 7"/>
          <p:cNvSpPr/>
          <p:nvPr/>
        </p:nvSpPr>
        <p:spPr>
          <a:xfrm>
            <a:off x="7885113" y="5949950"/>
            <a:ext cx="1052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3492500" y="6021388"/>
            <a:ext cx="10525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3059832" y="260648"/>
            <a:ext cx="3168352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obavijena zrna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3995936" y="2060848"/>
            <a:ext cx="1440160" cy="360040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OOIDI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79512" y="2564904"/>
            <a:ext cx="8675687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sferična i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subsferična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zrna sastavljena od jednog ili više pravilnih koncentričnih ovoja oko jezgre najčešće sastavljene od karbonatne čestice ili kvarcnog zrna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8548" y="12497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33375"/>
            <a:ext cx="8785225" cy="5184775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okoliši postanka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uzburkane vode pokretane valovima i strujama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najčešće plitki marinski okoliš dubine do 15 m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visokoenergetski okoliši u jezerima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porijeklo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anorgansko (direktna precipitacija karbonata oko neke jezgre)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biokemijsko (izlučivanje kalcita ili aragonita posredovanjem životnih procesa mikroorganizama)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oolit - sediment sastavljen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                od ooida</a:t>
            </a:r>
          </a:p>
          <a:p>
            <a:pPr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lvl="1" eaLnBrk="1" hangingPunct="1">
              <a:defRPr/>
            </a:pPr>
            <a:endParaRPr lang="en-US" sz="1800" b="1" dirty="0" smtClean="0">
              <a:solidFill>
                <a:schemeClr val="bg1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42875" y="6215063"/>
            <a:ext cx="3929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Građa ooida u mikroskopskom izbrusku.</a:t>
            </a:r>
          </a:p>
          <a:p>
            <a:pPr algn="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Širina fotografije 1,2 mm.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5364" name="AutoShape 4" descr="CarmelOoid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5365" name="AutoShape 5" descr="CarmelOoid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5366" name="AutoShape 6" descr="CarmelOoid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15367" name="Picture 7" descr="ooidi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4813" y="3714750"/>
            <a:ext cx="4321175" cy="2901950"/>
          </a:xfrm>
          <a:ln w="19050">
            <a:solidFill>
              <a:schemeClr val="bg1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984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836712"/>
            <a:ext cx="8218488" cy="18002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nemarinski ooidi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nastaju u terestičkim okolišima tijekom dijagenetskih procesa u špiljama, kalkretnim korama i u vadoznoj zoni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b="1" dirty="0" smtClean="0">
              <a:solidFill>
                <a:schemeClr val="bg1"/>
              </a:solidFill>
            </a:endParaRPr>
          </a:p>
        </p:txBody>
      </p:sp>
      <p:pic>
        <p:nvPicPr>
          <p:cNvPr id="16388" name="Picture 3" descr="pizoidi 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23728" y="2430064"/>
            <a:ext cx="4554885" cy="3273824"/>
          </a:xfrm>
          <a:ln w="12700">
            <a:solidFill>
              <a:schemeClr val="bg2"/>
            </a:solidFill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979613" y="5805488"/>
            <a:ext cx="52562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Pizoidi u mikroskopskom izbrusku. Zrna veličine do 5mm 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s pravilnim jasno definiranim koncentričnim ovojima.  </a:t>
            </a:r>
            <a:endParaRPr lang="en-US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5508104" y="5445224"/>
            <a:ext cx="1168400" cy="277813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15i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923928" y="332656"/>
            <a:ext cx="1440160" cy="360040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PIZOIDI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685" y="2053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692696"/>
            <a:ext cx="8424863" cy="2376488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nepravilnog grudastog oblika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sadrže mikritne lamine bez jasne koncentrične građe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nastaju biogenim oblaganjem jezgre djelatnošću algi i cijanobakterija i mehaničkim nakupljanjem mikritnih ovoja</a:t>
            </a: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17412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71688" y="2714625"/>
            <a:ext cx="4681537" cy="3363913"/>
          </a:xfrm>
          <a:ln w="19050">
            <a:solidFill>
              <a:schemeClr val="bg2"/>
            </a:solidFill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714625" y="6072188"/>
            <a:ext cx="2867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Onkoidi na poliranoj površini stijene. </a:t>
            </a:r>
          </a:p>
        </p:txBody>
      </p:sp>
      <p:pic>
        <p:nvPicPr>
          <p:cNvPr id="17414" name="Picture 5" descr="mjeril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643563" y="5715000"/>
            <a:ext cx="933450" cy="271463"/>
          </a:xfrm>
          <a:noFill/>
        </p:spPr>
      </p:pic>
      <p:sp>
        <p:nvSpPr>
          <p:cNvPr id="7" name="Pravokutnik 6"/>
          <p:cNvSpPr/>
          <p:nvPr/>
        </p:nvSpPr>
        <p:spPr>
          <a:xfrm>
            <a:off x="1993900" y="5805488"/>
            <a:ext cx="1168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15i</a:t>
            </a:r>
            <a:endParaRPr lang="en-US" sz="1200" i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3923928" y="188640"/>
            <a:ext cx="1440160" cy="360040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ONKOIDI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709" y="1612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836613"/>
            <a:ext cx="8075612" cy="1800225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kuglasta, elipsoidna valjkasta ili vretenasta karbonatna zrna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veličine 0,1-0,5 mm (može doseći i nekoliko mm)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mikritna unutarnja struktura, obično bez bilo kakvih drugih strukturnih obilježja unutarnje građe </a:t>
            </a:r>
          </a:p>
          <a:p>
            <a:pPr eaLnBrk="1" hangingPunct="1">
              <a:defRPr/>
            </a:pPr>
            <a:endParaRPr lang="hr-HR" sz="18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en-US" sz="1600" b="1" dirty="0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835150" y="6021388"/>
            <a:ext cx="5761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Mikroskopski izbrusak vapnenca uglavnom izgrađenog od peloida.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8437" name="Picture 5" descr="peloid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11413" y="2711450"/>
            <a:ext cx="4537075" cy="3255963"/>
          </a:xfrm>
          <a:noFill/>
          <a:ln w="12700">
            <a:solidFill>
              <a:schemeClr val="bg2"/>
            </a:solidFill>
          </a:ln>
        </p:spPr>
      </p:pic>
      <p:sp>
        <p:nvSpPr>
          <p:cNvPr id="6" name="Pravokutnik 5"/>
          <p:cNvSpPr/>
          <p:nvPr/>
        </p:nvSpPr>
        <p:spPr>
          <a:xfrm>
            <a:off x="2411760" y="5661248"/>
            <a:ext cx="1166813" cy="27781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10000"/>
                  </a:schemeClr>
                </a:solidFill>
              </a:rPr>
              <a:t>Preuzeto iz  15i</a:t>
            </a:r>
            <a:endParaRPr lang="en-US" sz="1200" i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75856" y="188640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peloidi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3925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60350"/>
            <a:ext cx="8509000" cy="61928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pojam peloid uključuje i mikritizirana zrna bioklasta koja su u pravilu više nepravilnog oblika od fekalnih peleta</a:t>
            </a:r>
            <a:r>
              <a:rPr lang="hr-HR" sz="1600" b="1" u="sng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sz="2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2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2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2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1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1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1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1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1800" b="1" u="sng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2000" b="1" u="sng" dirty="0" smtClean="0">
                <a:solidFill>
                  <a:srgbClr val="FFFF99"/>
                </a:solidFill>
                <a:latin typeface="Garamond" pitchFamily="18" charset="0"/>
              </a:rPr>
              <a:t>peleti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u="sng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peloidi fekalnog podrijetla (rakovi, ostrakodi, puževi …)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pravilnog oblika i bogati organskom materijom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česti u zaštićenim okolišima poput laguna i plimnih ravnica (plitko more niska energija vode)</a:t>
            </a: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940425" y="3860800"/>
            <a:ext cx="16557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Porijeklo peloida.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9460" name="Picture 4" descr="peletizacij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350" y="1196975"/>
            <a:ext cx="4394200" cy="2994025"/>
          </a:xfrm>
          <a:noFill/>
          <a:ln w="12700">
            <a:solidFill>
              <a:schemeClr val="bg2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5501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196753"/>
            <a:ext cx="8435975" cy="13681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nekoliko karbonatnih čestica cementiranih zajedno mikrokristalastim cementom ili sljepljenih organskom materijom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nastaju u relativno zaštićenim plitkim podplimnim okolišima</a:t>
            </a: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0484" name="Picture 4" descr="Agregirana zrn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2997200"/>
            <a:ext cx="3814762" cy="2879725"/>
          </a:xfrm>
          <a:ln w="12700">
            <a:solidFill>
              <a:schemeClr val="bg2"/>
            </a:solidFill>
          </a:ln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042988" y="6027738"/>
            <a:ext cx="2052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Primjer agregiranog zrna.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486" name="AutoShape 6" descr="073-Grapestone-Area-Northwest-of-Joulter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87" name="AutoShape 7" descr="073-Grapestone-Area-Northwest-of-Joulter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88" name="AutoShape 8" descr="073-Grapestone-Area-Northwest-of-Joulter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89" name="AutoShape 9" descr="073-Grapestone-Area-Northwest-of-Joulter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90" name="AutoShape 10" descr="073-Grapestone-Area-Northwest-of-Joulter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91" name="AutoShape 11" descr="073-Grapestone-Area-Northwest-of-Joulter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92" name="AutoShape 12" descr="073-Grapestone-Area-Northwest-of-Joulter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20493" name="Picture 13" descr="Agregirana zrna -bahami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2997200"/>
            <a:ext cx="3887788" cy="2894013"/>
          </a:xfrm>
          <a:ln w="19050">
            <a:solidFill>
              <a:schemeClr val="bg2"/>
            </a:solidFill>
          </a:ln>
        </p:spPr>
      </p:pic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4724400" y="6072188"/>
            <a:ext cx="4071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Okoliš postanka agregiranih zrna (Bahami).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3132138" y="5661025"/>
            <a:ext cx="1166812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50000"/>
                  </a:schemeClr>
                </a:solidFill>
              </a:rPr>
              <a:t>Preuzeto iz  16i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7380288" y="5661025"/>
            <a:ext cx="11684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tx1">
                    <a:lumMod val="95000"/>
                  </a:schemeClr>
                </a:solidFill>
              </a:rPr>
              <a:t>Preuzeto iz  16i</a:t>
            </a:r>
            <a:endParaRPr lang="en-US" sz="1200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8" name="Rectangle 2"/>
          <p:cNvSpPr txBox="1">
            <a:spLocks noRot="1" noChangeArrowheads="1"/>
          </p:cNvSpPr>
          <p:nvPr/>
        </p:nvSpPr>
        <p:spPr>
          <a:xfrm>
            <a:off x="3275856" y="476672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agregirana zrna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1500" y="460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052736"/>
            <a:ext cx="8218488" cy="1223987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fragmenti litificiranog ili dijelom litificiranog karbonatnog taloga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nastaju unutar sedimentacijskog prostora neposredno nakon taloženja karbonatnog materijal</a:t>
            </a: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a</a:t>
            </a:r>
            <a:endParaRPr lang="en-US" sz="18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1507" name="Picture 3" descr="intraklast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b="1068"/>
          <a:stretch>
            <a:fillRect/>
          </a:stretch>
        </p:blipFill>
        <p:spPr>
          <a:xfrm>
            <a:off x="250825" y="2565400"/>
            <a:ext cx="4537075" cy="2841625"/>
          </a:xfrm>
          <a:ln w="19050">
            <a:solidFill>
              <a:schemeClr val="bg2"/>
            </a:solidFill>
          </a:ln>
        </p:spPr>
      </p:pic>
      <p:pic>
        <p:nvPicPr>
          <p:cNvPr id="21508" name="Picture 4" descr="intraklasti prepara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32363" y="2565400"/>
            <a:ext cx="3743325" cy="2833688"/>
          </a:xfrm>
          <a:ln w="19050">
            <a:solidFill>
              <a:schemeClr val="bg2"/>
            </a:solidFill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134848" y="5516563"/>
            <a:ext cx="2519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Makroskopski izgled intraklasta.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268209" y="5516563"/>
            <a:ext cx="2909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Intraklasti u mikroskopskom izbrusku.</a:t>
            </a:r>
          </a:p>
          <a:p>
            <a:pPr algn="ctr">
              <a:defRPr/>
            </a:pP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Širina fotografije 5mm.</a:t>
            </a:r>
          </a:p>
          <a:p>
            <a:pPr algn="ctr">
              <a:defRPr/>
            </a:pPr>
            <a:r>
              <a:rPr lang="hr-H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endParaRPr lang="en-US" sz="1200" i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3598412" y="5090557"/>
            <a:ext cx="1168400" cy="2762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17i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7452320" y="5073680"/>
            <a:ext cx="1168400" cy="2762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18i</a:t>
            </a:r>
            <a:endParaRPr lang="en-US" sz="1200" i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3275856" y="476672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intraklasti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1602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8686800" cy="11509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odraz distribucije organizama s karbonatnim skeletom kroz prostor i vrijeme</a:t>
            </a:r>
            <a:r>
              <a:rPr lang="hr-HR" sz="16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okolišni čimbenici</a:t>
            </a:r>
            <a:r>
              <a:rPr lang="hr-HR" sz="16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(prim. dubina vode, temperatura, salinitet, substrat, turbulencija)</a:t>
            </a:r>
            <a:r>
              <a:rPr lang="hr-HR" sz="16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kontroliraju distribuciju i razvoj organizama u različitim karbonatnim okolišima</a:t>
            </a: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446682" y="6093296"/>
            <a:ext cx="3724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Relativni značaj pojedinih skupina organizama u 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produkciji karbonatnih sedimenata kroz vrijeme.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22533" name="Picture 7" descr="scan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19672" y="2132856"/>
            <a:ext cx="5454352" cy="3874668"/>
          </a:xfrm>
          <a:ln w="12700">
            <a:solidFill>
              <a:schemeClr val="bg2"/>
            </a:solidFill>
          </a:ln>
        </p:spPr>
      </p:pic>
      <p:sp>
        <p:nvSpPr>
          <p:cNvPr id="7" name="Pravokutnik 6"/>
          <p:cNvSpPr/>
          <p:nvPr/>
        </p:nvSpPr>
        <p:spPr>
          <a:xfrm>
            <a:off x="1691680" y="2204864"/>
            <a:ext cx="1052512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</a:t>
            </a:r>
            <a:endParaRPr lang="en-US" sz="1200" b="1" i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2771800" y="332656"/>
            <a:ext cx="3672408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10.1.2.2 SKELETNE ČESTICE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053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36481" y="404664"/>
            <a:ext cx="8686800" cy="151216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hr-HR" sz="2600" b="1" dirty="0" smtClean="0">
                <a:solidFill>
                  <a:srgbClr val="FFCC66"/>
                </a:solidFill>
                <a:latin typeface="Garamond" pitchFamily="18" charset="0"/>
              </a:rPr>
              <a:t>VAPNENCI I DOLOMITI</a:t>
            </a:r>
          </a:p>
          <a:p>
            <a:pPr>
              <a:buNone/>
              <a:defRPr/>
            </a:pPr>
            <a:endParaRPr lang="hr-HR" sz="11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900" b="1" dirty="0" smtClean="0">
                <a:solidFill>
                  <a:schemeClr val="bg1"/>
                </a:solidFill>
                <a:latin typeface="Garamond" pitchFamily="18" charset="0"/>
              </a:rPr>
              <a:t>karbonatne sedimentne stijene</a:t>
            </a:r>
          </a:p>
          <a:p>
            <a:pPr lvl="1">
              <a:buNone/>
              <a:defRPr/>
            </a:pPr>
            <a:endParaRPr lang="hr-HR" sz="7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900" b="1" dirty="0" smtClean="0">
                <a:solidFill>
                  <a:schemeClr val="bg1"/>
                </a:solidFill>
                <a:latin typeface="Garamond" pitchFamily="18" charset="0"/>
              </a:rPr>
              <a:t>pretežno izgrađene od karbonatnih minerala (prim., kalcit, dolomit)</a:t>
            </a:r>
          </a:p>
          <a:p>
            <a:pPr lvl="1">
              <a:buNone/>
              <a:defRPr/>
            </a:pPr>
            <a:endParaRPr lang="hr-HR" sz="7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900" b="1" dirty="0" smtClean="0">
                <a:solidFill>
                  <a:schemeClr val="bg1"/>
                </a:solidFill>
                <a:latin typeface="Garamond" pitchFamily="18" charset="0"/>
              </a:rPr>
              <a:t>drugačijeg načina postanka i djelovanja od siliciklastičnih stijena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dirty="0" smtClean="0"/>
          </a:p>
        </p:txBody>
      </p:sp>
      <p:graphicFrame>
        <p:nvGraphicFramePr>
          <p:cNvPr id="57390" name="Group 4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97374866"/>
              </p:ext>
            </p:extLst>
          </p:nvPr>
        </p:nvGraphicFramePr>
        <p:xfrm>
          <a:off x="251520" y="2132856"/>
          <a:ext cx="8713788" cy="4500000"/>
        </p:xfrm>
        <a:graphic>
          <a:graphicData uri="http://schemas.openxmlformats.org/drawingml/2006/table">
            <a:tbl>
              <a:tblPr/>
              <a:tblGrid>
                <a:gridCol w="417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3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SILICIKLASTIČNI SEDIMENTI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KARBONATNI SEDIMENTI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Nalaze se svuda po svijetu na svim dubinama.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Većinom se nalaze u plitkim, tropskim okolišima.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Potječu iz marinskih i terestičkih okoliša.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U pravilu potječu iz marinskih okoliša.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Veličina zrna ovisi o hidrauličkoj energiji okoliša.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Veličina zrna u sedimentu ovisi o veličini skeleta organizama i kalcificiranih tvrdih fragmenata.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5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Mulj indicira taloženje iz suspenzije.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Vapneni mulj pokazatelj je prisutnosti i rasta organizama čiji su kalcificirani dijelovi izgrađeni od kristala veličine mulja.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Plitkovodna pješčana tijela rezultat su djelovanja oceanskih struja i valova.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Plitkovodna vapnena pješčana tijela rezultat su lokalnih kemijskih reakcija.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Promjene u sedimentnim okolišima odgovaraju promjenama hidrauličkog režima.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Sedimentni okoliši mogu se mijenjati bez promjena u hidrauličkom režimu.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Ostaju nekonsolidirani na dnu mora.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Sedimenti su cementirani na morskome dnu.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Periodičko izlaganje tijekom taloženja nema utjecaja na dijagenezu sedimenata.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Periodičko izlaganje sedimenata tijekom taloženja dovest će do dijageneze.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609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765175"/>
            <a:ext cx="8362950" cy="25193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imaju glavnu ulogu u formiranju organskih prevlaka na površini sedimenta koje zovemo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cijanobakterijske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livade  </a:t>
            </a:r>
          </a:p>
          <a:p>
            <a:pPr eaLnBrk="1" hangingPunct="1"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hvatanjem čestica sedimenta na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cijanobakterijske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livade nastaje laminirani sediment zvani </a:t>
            </a:r>
            <a:r>
              <a:rPr lang="hr-HR" sz="1600" b="1" dirty="0" err="1" smtClean="0">
                <a:solidFill>
                  <a:srgbClr val="FFFF00"/>
                </a:solidFill>
                <a:latin typeface="Garamond" pitchFamily="18" charset="0"/>
              </a:rPr>
              <a:t>stromatolit</a:t>
            </a:r>
            <a:endParaRPr lang="hr-HR" sz="1600" b="1" dirty="0" smtClean="0">
              <a:solidFill>
                <a:srgbClr val="FFFF00"/>
              </a:solidFill>
              <a:latin typeface="Garamond" pitchFamily="18" charset="0"/>
            </a:endParaRPr>
          </a:p>
          <a:p>
            <a:pPr eaLnBrk="1" hangingPunct="1">
              <a:buNone/>
              <a:defRPr/>
            </a:pPr>
            <a:endParaRPr lang="hr-HR" sz="800" b="1" dirty="0" smtClean="0">
              <a:solidFill>
                <a:srgbClr val="FFFF00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javljaju se u marinskim (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suptidal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-supratidal) okolišima, slatkim i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hiperslanim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jezerima i močvarama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95536" y="188640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cijanobakterije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15816" y="6309320"/>
            <a:ext cx="3960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Recentni stromatoliti; Zapadna Australija.  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12976"/>
            <a:ext cx="3867114" cy="287610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" name="Picture 8" descr="recentni stromatolit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r="4724"/>
          <a:stretch>
            <a:fillRect/>
          </a:stretch>
        </p:blipFill>
        <p:spPr>
          <a:xfrm>
            <a:off x="4572000" y="3210090"/>
            <a:ext cx="4254624" cy="2893278"/>
          </a:xfrm>
          <a:ln w="19050">
            <a:solidFill>
              <a:schemeClr val="bg2"/>
            </a:solidFill>
          </a:ln>
        </p:spPr>
      </p:pic>
      <p:sp>
        <p:nvSpPr>
          <p:cNvPr id="11" name="Pravokutnik 10"/>
          <p:cNvSpPr/>
          <p:nvPr/>
        </p:nvSpPr>
        <p:spPr>
          <a:xfrm>
            <a:off x="3086813" y="5805264"/>
            <a:ext cx="1123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24i</a:t>
            </a:r>
            <a:endParaRPr lang="en-US" sz="1200" i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7623317" y="3284984"/>
            <a:ext cx="1123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24i</a:t>
            </a:r>
            <a:endParaRPr lang="en-US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3597" y="1256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435975" cy="2663825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građa lamina: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recentni stromatoliti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organske lamine – sadrže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cijanobakterije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(tamne boje)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anorganske lamine – sediment (mikrit,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peloidi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, skeletni fragmenti)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stromatoliti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tamne lamine – gusti mikrit,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peloidi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, sitne skeletne čestice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svijetle lamine – sparit (cement izlučen nakon truljenja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cijanobakterijskih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livada)</a:t>
            </a:r>
          </a:p>
          <a:p>
            <a:pPr lvl="2" eaLnBrk="1" hangingPunct="1">
              <a:defRPr/>
            </a:pPr>
            <a:endParaRPr lang="hr-HR" sz="1800" b="1" dirty="0" smtClean="0"/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en-US" sz="1600" dirty="0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23850" y="6021288"/>
            <a:ext cx="8820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400" i="1" dirty="0" err="1">
                <a:solidFill>
                  <a:srgbClr val="FFC000"/>
                </a:solidFill>
              </a:rPr>
              <a:t>Mikrofotografije</a:t>
            </a:r>
            <a:r>
              <a:rPr lang="hr-HR" sz="1400" i="1" dirty="0">
                <a:solidFill>
                  <a:srgbClr val="FFC000"/>
                </a:solidFill>
              </a:rPr>
              <a:t> </a:t>
            </a:r>
            <a:r>
              <a:rPr lang="hr-HR" sz="1400" i="1" dirty="0" err="1">
                <a:solidFill>
                  <a:srgbClr val="FFC000"/>
                </a:solidFill>
              </a:rPr>
              <a:t>stromatolita</a:t>
            </a:r>
            <a:r>
              <a:rPr lang="hr-HR" sz="1400" i="1" dirty="0">
                <a:solidFill>
                  <a:srgbClr val="FFC000"/>
                </a:solidFill>
              </a:rPr>
              <a:t>. A - recentni </a:t>
            </a:r>
            <a:r>
              <a:rPr lang="hr-HR" sz="1400" i="1" dirty="0" err="1">
                <a:solidFill>
                  <a:srgbClr val="FFC000"/>
                </a:solidFill>
              </a:rPr>
              <a:t>stromatoliti</a:t>
            </a:r>
            <a:r>
              <a:rPr lang="hr-HR" sz="1400" i="1" dirty="0">
                <a:solidFill>
                  <a:srgbClr val="FFC000"/>
                </a:solidFill>
              </a:rPr>
              <a:t>; s vidljivim </a:t>
            </a:r>
            <a:r>
              <a:rPr lang="hr-HR" sz="1400" i="1" dirty="0" err="1">
                <a:solidFill>
                  <a:srgbClr val="FFC000"/>
                </a:solidFill>
              </a:rPr>
              <a:t>filamentima</a:t>
            </a:r>
            <a:r>
              <a:rPr lang="hr-HR" sz="1400" i="1" dirty="0">
                <a:solidFill>
                  <a:srgbClr val="FFC000"/>
                </a:solidFill>
              </a:rPr>
              <a:t> </a:t>
            </a:r>
            <a:r>
              <a:rPr lang="hr-HR" sz="1400" i="1" dirty="0" err="1">
                <a:solidFill>
                  <a:srgbClr val="FFC000"/>
                </a:solidFill>
              </a:rPr>
              <a:t>cijanobakterija</a:t>
            </a:r>
            <a:r>
              <a:rPr lang="hr-HR" sz="1400" i="1" dirty="0">
                <a:solidFill>
                  <a:srgbClr val="FFC000"/>
                </a:solidFill>
              </a:rPr>
              <a:t>; </a:t>
            </a:r>
          </a:p>
          <a:p>
            <a:pPr algn="ctr"/>
            <a:r>
              <a:rPr lang="hr-HR" sz="1400" i="1" dirty="0">
                <a:solidFill>
                  <a:srgbClr val="FFC000"/>
                </a:solidFill>
              </a:rPr>
              <a:t>B, C </a:t>
            </a:r>
            <a:r>
              <a:rPr lang="hr-HR" sz="1400" i="1" dirty="0" smtClean="0">
                <a:solidFill>
                  <a:srgbClr val="FFC000"/>
                </a:solidFill>
              </a:rPr>
              <a:t>- </a:t>
            </a:r>
            <a:r>
              <a:rPr lang="hr-HR" sz="1400" i="1" dirty="0" err="1">
                <a:solidFill>
                  <a:srgbClr val="FFC000"/>
                </a:solidFill>
              </a:rPr>
              <a:t>stromatolit</a:t>
            </a:r>
            <a:r>
              <a:rPr lang="hr-HR" sz="1400" i="1" dirty="0">
                <a:solidFill>
                  <a:srgbClr val="FFC000"/>
                </a:solidFill>
              </a:rPr>
              <a:t> izgrađen od </a:t>
            </a:r>
            <a:r>
              <a:rPr lang="hr-HR" sz="1400" i="1" dirty="0" err="1">
                <a:solidFill>
                  <a:srgbClr val="FFC000"/>
                </a:solidFill>
              </a:rPr>
              <a:t>mikritnih</a:t>
            </a:r>
            <a:r>
              <a:rPr lang="hr-HR" sz="1400" i="1" dirty="0">
                <a:solidFill>
                  <a:srgbClr val="FFC000"/>
                </a:solidFill>
              </a:rPr>
              <a:t> lamina i </a:t>
            </a:r>
            <a:r>
              <a:rPr lang="hr-HR" sz="1400" i="1" dirty="0" err="1">
                <a:solidFill>
                  <a:srgbClr val="FFC000"/>
                </a:solidFill>
              </a:rPr>
              <a:t>laminoidnih</a:t>
            </a:r>
            <a:r>
              <a:rPr lang="hr-HR" sz="1400" i="1" dirty="0">
                <a:solidFill>
                  <a:srgbClr val="FFC000"/>
                </a:solidFill>
              </a:rPr>
              <a:t> </a:t>
            </a:r>
            <a:r>
              <a:rPr lang="hr-HR" sz="1400" i="1" dirty="0" err="1" smtClean="0">
                <a:solidFill>
                  <a:srgbClr val="FFC000"/>
                </a:solidFill>
              </a:rPr>
              <a:t>fenestra</a:t>
            </a:r>
            <a:r>
              <a:rPr lang="hr-HR" sz="1400" i="1" dirty="0" smtClean="0">
                <a:solidFill>
                  <a:srgbClr val="FFC000"/>
                </a:solidFill>
              </a:rPr>
              <a:t>.</a:t>
            </a:r>
            <a:endParaRPr lang="hr-HR" sz="1400" i="1" dirty="0">
              <a:solidFill>
                <a:srgbClr val="FFFF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8313" y="3068638"/>
            <a:ext cx="350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000" b="1" i="1">
                <a:solidFill>
                  <a:schemeClr val="bg2"/>
                </a:solidFill>
              </a:rPr>
              <a:t>A</a:t>
            </a:r>
            <a:endParaRPr lang="en-US" sz="2000" b="1" i="1">
              <a:solidFill>
                <a:schemeClr val="bg2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771775" y="3141663"/>
            <a:ext cx="33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b="1" i="1"/>
              <a:t>B</a:t>
            </a:r>
            <a:endParaRPr lang="en-US" b="1" i="1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516688" y="3141663"/>
            <a:ext cx="33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b="1" i="1">
                <a:solidFill>
                  <a:schemeClr val="bg2"/>
                </a:solidFill>
              </a:rPr>
              <a:t>C</a:t>
            </a:r>
            <a:endParaRPr lang="en-US" b="1" i="1">
              <a:solidFill>
                <a:schemeClr val="bg2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8313" y="5732463"/>
            <a:ext cx="81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4x2mm</a:t>
            </a:r>
            <a:endParaRPr lang="en-US" sz="1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6516688" y="5732463"/>
            <a:ext cx="665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4x2mm</a:t>
            </a:r>
            <a:endParaRPr lang="en-US" sz="1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771775" y="5732463"/>
            <a:ext cx="6651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5x4mm</a:t>
            </a:r>
            <a:endParaRPr lang="en-US" sz="1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" name="Picture 3" descr="STROMATOLITI-MIKROFOTOGRAFIJE"/>
          <p:cNvPicPr>
            <a:picLocks noChangeAspect="1" noChangeArrowheads="1"/>
          </p:cNvPicPr>
          <p:nvPr/>
        </p:nvPicPr>
        <p:blipFill>
          <a:blip r:embed="rId4" cstate="print"/>
          <a:srcRect l="1167" t="3210" r="1167" b="3210"/>
          <a:stretch>
            <a:fillRect/>
          </a:stretch>
        </p:blipFill>
        <p:spPr bwMode="auto">
          <a:xfrm>
            <a:off x="395536" y="3068960"/>
            <a:ext cx="8207375" cy="28590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Pravokutnik 16"/>
          <p:cNvSpPr/>
          <p:nvPr/>
        </p:nvSpPr>
        <p:spPr>
          <a:xfrm>
            <a:off x="7588250" y="5732463"/>
            <a:ext cx="1052513" cy="27781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 iz 1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67544" y="3140968"/>
            <a:ext cx="350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000" b="1" i="1" dirty="0"/>
              <a:t>A</a:t>
            </a:r>
            <a:endParaRPr lang="en-US" sz="2000" b="1" i="1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843808" y="3140968"/>
            <a:ext cx="3289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000" b="1" i="1" dirty="0" smtClean="0">
                <a:solidFill>
                  <a:schemeClr val="bg1">
                    <a:lumMod val="85000"/>
                  </a:schemeClr>
                </a:solidFill>
              </a:rPr>
              <a:t>B</a:t>
            </a:r>
            <a:endParaRPr lang="en-US" sz="20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6516216" y="3140968"/>
            <a:ext cx="317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000" b="1" i="1" dirty="0" smtClean="0"/>
              <a:t>C</a:t>
            </a:r>
            <a:endParaRPr lang="en-US" sz="2000" b="1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9524" y="678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1075"/>
            <a:ext cx="8686800" cy="1655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sitni matriks vapnenaca sastavljen od karbonatnih čestica čija je veličina u pravilu manja od 4</a:t>
            </a:r>
            <a:r>
              <a:rPr lang="en-US" sz="1600" b="1" dirty="0" smtClean="0">
                <a:solidFill>
                  <a:schemeClr val="bg1"/>
                </a:solidFill>
                <a:latin typeface="Garamond" pitchFamily="18" charset="0"/>
              </a:rPr>
              <a:t>µ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 (danas se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mikritom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smatraju karbonatne čestice veličine do 30</a:t>
            </a:r>
            <a:r>
              <a:rPr lang="en-US" sz="1600" b="1" dirty="0" smtClean="0">
                <a:solidFill>
                  <a:schemeClr val="bg1"/>
                </a:solidFill>
                <a:latin typeface="Garamond" pitchFamily="18" charset="0"/>
              </a:rPr>
              <a:t>µ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može biti jedini sastojak vapnenaca ili predstavlja karbonatni matriks kod zrnatih vapnenaca</a:t>
            </a:r>
          </a:p>
        </p:txBody>
      </p:sp>
      <p:sp>
        <p:nvSpPr>
          <p:cNvPr id="28678" name="AutoShape 6" descr="mud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2699792" y="260648"/>
            <a:ext cx="4608512" cy="360040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10.1.2.3 KARBONATNI MULJ-MIKRIT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0" name="Picture 4" descr="mikritni vapnenac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4955" b="6371"/>
          <a:stretch>
            <a:fillRect/>
          </a:stretch>
        </p:blipFill>
        <p:spPr>
          <a:xfrm>
            <a:off x="2555776" y="2692395"/>
            <a:ext cx="3529112" cy="3341694"/>
          </a:xfrm>
          <a:ln w="19050">
            <a:solidFill>
              <a:schemeClr val="bg2"/>
            </a:solidFill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483768" y="6093296"/>
            <a:ext cx="380139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Mikritni vapnenac s fosilnim ostacima. </a:t>
            </a:r>
          </a:p>
          <a:p>
            <a:pPr algn="ctr">
              <a:defRPr/>
            </a:pP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Povećanje 10x.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4734266" y="5755264"/>
            <a:ext cx="131192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20i</a:t>
            </a:r>
            <a:endParaRPr lang="en-US" sz="12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344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8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9731" grpId="0" build="p"/>
      <p:bldP spid="7" grpId="0" animBg="1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60350"/>
            <a:ext cx="8435975" cy="5865813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karbonatni muljevi akumuliraju se u mnogim modernim okolišima od laguna i plimskih ravnica do dubokomorskog dna, a najčešće su sastavljeni od mikrokristalastog aragonita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porijeklo mikrita 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anorganska precipitacija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dezintegracija vapnenačkih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zelenih algi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bioerozija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mehaničko usitnjavanje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skeletnih zrna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vapnenci u pravilu sadrže malo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podataka o porijeklu mikrita</a:t>
            </a:r>
          </a:p>
          <a:p>
            <a:pPr lvl="1" eaLnBrk="1" hangingPunct="1"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4071938" y="6093296"/>
            <a:ext cx="5072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	Taložni okoliši i porijeklo mikrita.</a:t>
            </a:r>
          </a:p>
        </p:txBody>
      </p:sp>
      <p:pic>
        <p:nvPicPr>
          <p:cNvPr id="43012" name="Picture 9" descr="POSTANAK MIKRI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960" y="1700808"/>
            <a:ext cx="4492756" cy="4374432"/>
          </a:xfrm>
        </p:spPr>
      </p:pic>
      <p:sp>
        <p:nvSpPr>
          <p:cNvPr id="5" name="Pravokutnik 4"/>
          <p:cNvSpPr/>
          <p:nvPr/>
        </p:nvSpPr>
        <p:spPr>
          <a:xfrm>
            <a:off x="7480095" y="1772816"/>
            <a:ext cx="1123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50000"/>
                  </a:schemeClr>
                </a:solidFill>
              </a:rPr>
              <a:t>Preuzeto iz  20i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9205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692696"/>
            <a:ext cx="8229600" cy="143936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bistri prozirni kristali kalcita koji su izlučeni kao cement u porama vapnenačkog taloga </a:t>
            </a:r>
            <a:endParaRPr lang="hr-HR" sz="1600" b="1" dirty="0" smtClean="0">
              <a:solidFill>
                <a:srgbClr val="FFFF66"/>
              </a:solidFill>
              <a:latin typeface="Garamond" pitchFamily="18" charset="0"/>
            </a:endParaRPr>
          </a:p>
          <a:p>
            <a:pPr eaLnBrk="1" hangingPunct="1">
              <a:defRPr/>
            </a:pPr>
            <a:endParaRPr lang="hr-HR" sz="400" b="1" dirty="0" smtClean="0">
              <a:solidFill>
                <a:srgbClr val="FFFF66"/>
              </a:solidFill>
              <a:latin typeface="Garamond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smanjuje poroznost vapnenačkog taloga </a:t>
            </a:r>
          </a:p>
          <a:p>
            <a:pPr>
              <a:lnSpc>
                <a:spcPct val="90000"/>
              </a:lnSpc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očvršćuje talog pretvarajući ga u čvrstu stijenu-vapnenac</a:t>
            </a:r>
            <a:endParaRPr lang="hr-HR" sz="1600" b="1" dirty="0" smtClean="0">
              <a:solidFill>
                <a:srgbClr val="FFFF66"/>
              </a:solidFill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može nastati i procesom rekristalizacije</a:t>
            </a: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419872" y="260648"/>
            <a:ext cx="2088232" cy="360040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10.1.2.4 CEMENT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060848"/>
            <a:ext cx="2627784" cy="633413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sz="2000" b="1" dirty="0" smtClean="0">
                <a:solidFill>
                  <a:srgbClr val="FFFF99"/>
                </a:solidFill>
                <a:latin typeface="Garamond" pitchFamily="18" charset="0"/>
              </a:rPr>
              <a:t>najznačajniji tipovi </a:t>
            </a:r>
            <a:endParaRPr lang="en-US" sz="2000" b="1" dirty="0" smtClean="0">
              <a:solidFill>
                <a:srgbClr val="FFFF99"/>
              </a:solidFill>
              <a:latin typeface="Garamond" pitchFamily="18" charset="0"/>
            </a:endParaRPr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0" y="2708920"/>
            <a:ext cx="9145140" cy="4149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fibrozni ili vlaknasti 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vlaknasti kristali s dužom osi okomitom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700" b="1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na površinu zrna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karakterističan za </a:t>
            </a:r>
            <a:r>
              <a:rPr kumimoji="0" lang="hr-H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plitkomorske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okoliše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nastaje u prvoj fazi cementacije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700" b="1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vapnenačkog taloga (A cement)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mozaični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ili </a:t>
            </a:r>
            <a:r>
              <a:rPr kumimoji="0" lang="hr-H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druzni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izometrični kalcitni kristali bez određene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700" b="1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kumimoji="0" lang="hr-H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kristalografske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ili optičke orijentacije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nastaje u </a:t>
            </a:r>
            <a:r>
              <a:rPr kumimoji="0" lang="hr-H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kasnodijagenetskoj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fazi (B cement)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glavni tip cementa  koji nastaje na većoj dubini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700" b="1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prekrivanja, a može nastati i u vadoznoj, </a:t>
            </a:r>
            <a:r>
              <a:rPr kumimoji="0" lang="hr-H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nadplimnoj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700" b="1" dirty="0" smtClean="0">
                <a:solidFill>
                  <a:schemeClr val="bg1"/>
                </a:solidFill>
                <a:latin typeface="Garamond" pitchFamily="18" charset="0"/>
              </a:rPr>
              <a:t>	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 meteorskoj </a:t>
            </a:r>
            <a:r>
              <a:rPr kumimoji="0" lang="hr-H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freatičkoj</a:t>
            </a: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zoni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 l="2469" t="2943" r="68503" b="58864"/>
          <a:stretch>
            <a:fillRect/>
          </a:stretch>
        </p:blipFill>
        <p:spPr>
          <a:xfrm>
            <a:off x="6201268" y="1628800"/>
            <a:ext cx="2524119" cy="208823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444208" y="3789040"/>
            <a:ext cx="2278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 i="1" dirty="0">
                <a:solidFill>
                  <a:srgbClr val="FFC000"/>
                </a:solidFill>
              </a:rPr>
              <a:t>Fibrozni ili </a:t>
            </a:r>
            <a:r>
              <a:rPr lang="hr-HR" sz="1400" i="1" dirty="0" smtClean="0">
                <a:solidFill>
                  <a:srgbClr val="FFC000"/>
                </a:solidFill>
              </a:rPr>
              <a:t> vlaknasti </a:t>
            </a:r>
            <a:r>
              <a:rPr lang="hr-HR" sz="1400" i="1" dirty="0">
                <a:solidFill>
                  <a:srgbClr val="FFC000"/>
                </a:solidFill>
              </a:rPr>
              <a:t>cement.</a:t>
            </a:r>
            <a:endParaRPr lang="en-US" sz="1400" i="1" dirty="0">
              <a:solidFill>
                <a:srgbClr val="FFC000"/>
              </a:solidFill>
            </a:endParaRPr>
          </a:p>
        </p:txBody>
      </p:sp>
      <p:pic>
        <p:nvPicPr>
          <p:cNvPr id="13" name="Picture 16" descr="strel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20939">
            <a:off x="6539793" y="2579751"/>
            <a:ext cx="11620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 l="35794" t="6868" r="35176" b="57883"/>
          <a:stretch>
            <a:fillRect/>
          </a:stretch>
        </p:blipFill>
        <p:spPr>
          <a:xfrm>
            <a:off x="6300192" y="4293096"/>
            <a:ext cx="2519512" cy="19224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516216" y="6381328"/>
            <a:ext cx="21205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 i="1" dirty="0" err="1">
                <a:solidFill>
                  <a:srgbClr val="FFC000"/>
                </a:solidFill>
                <a:latin typeface="+mj-lt"/>
              </a:rPr>
              <a:t>Mozaični</a:t>
            </a:r>
            <a:r>
              <a:rPr lang="hr-HR" sz="1400" i="1" dirty="0">
                <a:solidFill>
                  <a:srgbClr val="FFC000"/>
                </a:solidFill>
                <a:latin typeface="+mj-lt"/>
              </a:rPr>
              <a:t> ili </a:t>
            </a:r>
            <a:r>
              <a:rPr lang="hr-HR" sz="1400" i="1" dirty="0" err="1">
                <a:solidFill>
                  <a:srgbClr val="FFC000"/>
                </a:solidFill>
                <a:latin typeface="+mj-lt"/>
              </a:rPr>
              <a:t>druzni</a:t>
            </a:r>
            <a:r>
              <a:rPr lang="hr-HR" sz="1400" i="1" dirty="0">
                <a:solidFill>
                  <a:srgbClr val="FFC000"/>
                </a:solidFill>
                <a:latin typeface="+mj-lt"/>
              </a:rPr>
              <a:t> cement.</a:t>
            </a:r>
            <a:endParaRPr lang="en-US" sz="1400" i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6" name="Picture 16" descr="strel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869160"/>
            <a:ext cx="11620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9483" y="1056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2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227" grpId="0" build="p"/>
      <p:bldP spid="7" grpId="0" animBg="1"/>
      <p:bldP spid="9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63" y="1357313"/>
            <a:ext cx="8229600" cy="4525962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danas se koriste 3 klasifikacije svaka s drugačijim naglaskom</a:t>
            </a:r>
          </a:p>
          <a:p>
            <a:pPr marL="609600" indent="-609600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609600" indent="-609600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na osnovi veličine zrna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990600" lvl="1" indent="-533400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kalcirudit</a:t>
            </a:r>
          </a:p>
          <a:p>
            <a:pPr marL="1371600" lvl="2" indent="-457200" eaLnBrk="1" hangingPunct="1"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Garamond" pitchFamily="18" charset="0"/>
              </a:rPr>
              <a:t>&gt;</a:t>
            </a: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2mm</a:t>
            </a:r>
          </a:p>
          <a:p>
            <a:pPr marL="1371600" lvl="2" indent="-457200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990600" lvl="1" indent="-533400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kalkarenit</a:t>
            </a:r>
          </a:p>
          <a:p>
            <a:pPr marL="1371600" lvl="2" indent="-457200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2mm -  63</a:t>
            </a:r>
            <a:r>
              <a:rPr lang="en-US" sz="1800" b="1" dirty="0" smtClean="0">
                <a:solidFill>
                  <a:schemeClr val="bg1"/>
                </a:solidFill>
                <a:latin typeface="Garamond" pitchFamily="18" charset="0"/>
              </a:rPr>
              <a:t>µ</a:t>
            </a: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m</a:t>
            </a:r>
          </a:p>
          <a:p>
            <a:pPr marL="1371600" lvl="2" indent="-457200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990600" lvl="1" indent="-533400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kalcilutit</a:t>
            </a:r>
          </a:p>
          <a:p>
            <a:pPr marL="1371600" lvl="2" indent="-457200" eaLnBrk="1" hangingPunct="1"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Garamond" pitchFamily="18" charset="0"/>
              </a:rPr>
              <a:t>&lt;</a:t>
            </a: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63</a:t>
            </a:r>
            <a:r>
              <a:rPr lang="en-US" sz="1800" b="1" dirty="0" smtClean="0">
                <a:solidFill>
                  <a:schemeClr val="bg1"/>
                </a:solidFill>
                <a:latin typeface="Garamond" pitchFamily="18" charset="0"/>
              </a:rPr>
              <a:t>µ</a:t>
            </a: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m</a:t>
            </a:r>
          </a:p>
          <a:p>
            <a:pPr eaLnBrk="1" hangingPunct="1">
              <a:defRPr/>
            </a:pPr>
            <a:endParaRPr lang="hr-HR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5750" y="5857875"/>
            <a:ext cx="8858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Prim: biokalkarenit – vapnenac pretežno sastavljen od čestica fosilnog kršja i cijelih skeleta</a:t>
            </a:r>
          </a:p>
          <a:p>
            <a:pPr>
              <a:defRPr/>
            </a:pPr>
            <a:r>
              <a:rPr lang="hr-H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                                  organizama  arenitne veličine</a:t>
            </a: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123728" y="404664"/>
            <a:ext cx="4752528" cy="504056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.1.3 KLASIFIKACIJE</a:t>
            </a:r>
            <a:r>
              <a:rPr kumimoji="0" lang="hr-HR" sz="20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VAPNENACA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5981" y="17047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412776"/>
            <a:ext cx="4895775" cy="4525962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pogodna za mikroskopska istraživanja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bazirana uglavnom na sastavu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razlikuje tri vrste sastojaka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zrna (alokemi)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intraklasti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obavijena zrna (ooidi i onkoidi) 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skeletna zrna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peloidi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matriks (uglavnom mikrit)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cement (uglavnom druzni sparit)</a:t>
            </a:r>
          </a:p>
          <a:p>
            <a:pPr eaLnBrk="1" hangingPunct="1">
              <a:defRPr/>
            </a:pPr>
            <a:endParaRPr lang="hr-HR" sz="18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51520" y="548680"/>
            <a:ext cx="39604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FOLKOVA </a:t>
            </a:r>
            <a:r>
              <a:rPr kumimoji="0" lang="hr-HR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KLASIFIKACIJA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27734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imenovanje:</a:t>
            </a:r>
            <a:b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/>
            </a:r>
            <a:b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dominantna vrsta čestice + prevladavajuće vezivo (mikrit ili sparit)</a:t>
            </a:r>
            <a:b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</a:b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205038"/>
            <a:ext cx="4038600" cy="3949700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i="1" dirty="0" smtClean="0">
                <a:solidFill>
                  <a:srgbClr val="FFFF99"/>
                </a:solidFill>
                <a:latin typeface="Garamond" pitchFamily="18" charset="0"/>
              </a:rPr>
              <a:t>primjeri: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i="1" dirty="0" smtClean="0">
                <a:solidFill>
                  <a:srgbClr val="FFFF99"/>
                </a:solidFill>
                <a:latin typeface="Garamond" pitchFamily="18" charset="0"/>
              </a:rPr>
              <a:t>biomikrit - vapnenac pretežno sastavljen od skeletnih čestica između kojih se  nalazi mikrit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800" b="1" i="1" dirty="0" smtClean="0">
              <a:solidFill>
                <a:srgbClr val="FFFF99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i="1" dirty="0" smtClean="0">
                <a:solidFill>
                  <a:srgbClr val="FFFF99"/>
                </a:solidFill>
                <a:latin typeface="Garamond" pitchFamily="18" charset="0"/>
              </a:rPr>
              <a:t>intrasparit - vapnenac pretežno sastavljen od intraklasta između  kojih se nalazi sparit</a:t>
            </a:r>
          </a:p>
        </p:txBody>
      </p: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323528" y="6237312"/>
            <a:ext cx="46440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Klasifikacija vapnenaca bazirana na sastavu; Folk (1959).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149" name="Picture 10" descr="Folkova klasifikacij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3568" y="1428750"/>
            <a:ext cx="3664595" cy="4751141"/>
          </a:xfrm>
          <a:ln w="12700">
            <a:solidFill>
              <a:schemeClr val="bg2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918" y="1920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333375"/>
            <a:ext cx="8750300" cy="6048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sz="1800" b="1" dirty="0" smtClean="0"/>
              <a:t>ostale kategorije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0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C000"/>
                </a:solidFill>
                <a:latin typeface="Garamond" pitchFamily="18" charset="0"/>
              </a:rPr>
              <a:t>biolititi</a:t>
            </a:r>
            <a:r>
              <a:rPr lang="hr-HR" sz="1600" b="1" dirty="0" smtClean="0">
                <a:solidFill>
                  <a:srgbClr val="FFC000"/>
                </a:solidFill>
                <a:latin typeface="Garamond" pitchFamily="18" charset="0"/>
              </a:rPr>
              <a:t>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– vapnenci nastali </a:t>
            </a: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in situ (prim. bioherme, biostrome, stromatoliti)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bioherma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9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nepravilno ili kupolasto sedimentno tijelo gromadastog oblika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nastalo litifikacijom grebenotvornih organizama na mjestu njihovog rasta (prim. koraljna bioherma)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biostroma</a:t>
            </a: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sedimentno tijelo oblika leće ili sloja  konkordantno prema stijenama krovine i podine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nastaje litifikacijom organizama na mjestu njihovog rasta (prim. rudistna biostroma)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C000"/>
                </a:solidFill>
                <a:latin typeface="Garamond" pitchFamily="18" charset="0"/>
              </a:rPr>
              <a:t>dismikriti</a:t>
            </a:r>
            <a:r>
              <a:rPr lang="hr-HR" sz="1600" b="1" dirty="0" smtClean="0">
                <a:solidFill>
                  <a:srgbClr val="FFC000"/>
                </a:solidFill>
                <a:latin typeface="Garamond" pitchFamily="18" charset="0"/>
              </a:rPr>
              <a:t> 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- mikriti sa šupljinama obično ispunjenim sparitom</a:t>
            </a:r>
            <a:endParaRPr lang="hr-HR" sz="16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2400" dirty="0" smtClean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896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850" y="333375"/>
            <a:ext cx="8229600" cy="1943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moguće su kombinacije i modifikacija termina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i="1" dirty="0" smtClean="0">
                <a:solidFill>
                  <a:srgbClr val="FFFF99"/>
                </a:solidFill>
                <a:latin typeface="Garamond" pitchFamily="18" charset="0"/>
              </a:rPr>
              <a:t>biopelsparit</a:t>
            </a:r>
            <a:r>
              <a:rPr lang="hr-HR" sz="1600" dirty="0" smtClean="0">
                <a:solidFill>
                  <a:schemeClr val="bg1"/>
                </a:solidFill>
                <a:latin typeface="Garamond" pitchFamily="18" charset="0"/>
              </a:rPr>
              <a:t> –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vapnenac kod kojeg među česticama prevladavaju peloidi,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               ali sadrži i do 1/3 fosilnih čestica; između čestica se nalazi sparit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i="1" dirty="0" smtClean="0">
                <a:solidFill>
                  <a:srgbClr val="FFFF99"/>
                </a:solidFill>
                <a:latin typeface="Garamond" pitchFamily="18" charset="0"/>
              </a:rPr>
              <a:t>intramikrudit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- vapnenac kod kojeg među česticama prevladavaju intraklasti ruditnih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                        dimenzija (</a:t>
            </a:r>
            <a:r>
              <a:rPr lang="en-US" sz="1600" b="1" dirty="0" smtClean="0">
                <a:solidFill>
                  <a:schemeClr val="bg1"/>
                </a:solidFill>
                <a:latin typeface="Garamond" pitchFamily="18" charset="0"/>
              </a:rPr>
              <a:t>&gt;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2mm), a između njih se nalazi mikrit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dirty="0" smtClean="0"/>
          </a:p>
        </p:txBody>
      </p:sp>
      <p:pic>
        <p:nvPicPr>
          <p:cNvPr id="8195" name="Picture 6" descr="Prošireni Dunham"/>
          <p:cNvPicPr>
            <a:picLocks noChangeAspect="1" noChangeArrowheads="1"/>
          </p:cNvPicPr>
          <p:nvPr/>
        </p:nvPicPr>
        <p:blipFill>
          <a:blip r:embed="rId4" cstate="print"/>
          <a:srcRect l="1324" r="1987"/>
          <a:stretch>
            <a:fillRect/>
          </a:stretch>
        </p:blipFill>
        <p:spPr bwMode="auto">
          <a:xfrm>
            <a:off x="1042988" y="2420938"/>
            <a:ext cx="7237412" cy="345598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827088" y="5876925"/>
            <a:ext cx="78216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Folkova klasifikacija iz 1962. god. koja dijeli vapnence obzirom na njihove strukturno </a:t>
            </a:r>
          </a:p>
          <a:p>
            <a:pPr algn="ctr"/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teksturne i genetske značajke na primjeru vapnenca koji sadrži fosilne čestice. </a:t>
            </a:r>
            <a:endParaRPr lang="en-US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896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476250"/>
            <a:ext cx="8712200" cy="252070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uglavnom biološkog podrijetla, a mogu nastati i anorganskim kemijskim procesima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tvornice karbonata  (KARBONATNE PLATFORME)</a:t>
            </a:r>
          </a:p>
          <a:p>
            <a:pPr eaLnBrk="1" hangingPunct="1">
              <a:buNone/>
              <a:defRPr/>
            </a:pPr>
            <a:endParaRPr lang="hr-HR" sz="9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plitka tropska mora bez značajnijeg donosa siliciklastičnog materijala u kojima nastaju najveća i najdeblja karbonatna tijela kao rezultat visoke organske akumulacije </a:t>
            </a:r>
          </a:p>
        </p:txBody>
      </p:sp>
      <p:pic>
        <p:nvPicPr>
          <p:cNvPr id="512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1532"/>
          <a:stretch>
            <a:fillRect/>
          </a:stretch>
        </p:blipFill>
        <p:spPr>
          <a:xfrm>
            <a:off x="1331640" y="3284984"/>
            <a:ext cx="5916612" cy="2921000"/>
          </a:xfrm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3347765" y="6237734"/>
            <a:ext cx="22145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Tvornica karbonata.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3568" y="98072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“Carbonate sediments are born, not made</a:t>
            </a:r>
            <a:r>
              <a:rPr lang="hr-HR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.”</a:t>
            </a:r>
            <a:r>
              <a:rPr lang="hr-H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James</a:t>
            </a:r>
            <a:r>
              <a:rPr lang="hr-HR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1984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6925" y="11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908050"/>
            <a:ext cx="8435975" cy="5289550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pogodna za terensko opisivanje i određivanje vapnenaca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bazirana na strukturnim značajkama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prisustvo ili odsutnost karbonatnog mulja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odnos udjela zrna i mulja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znakovi organogenog vezivanja skeleta tijelom rasta organizama</a:t>
            </a: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9221" name="Picture 4" descr="dunhamova klasifikacija-moj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1137"/>
          <a:stretch>
            <a:fillRect/>
          </a:stretch>
        </p:blipFill>
        <p:spPr>
          <a:xfrm>
            <a:off x="1835150" y="3141663"/>
            <a:ext cx="5830888" cy="3130550"/>
          </a:xfrm>
          <a:ln w="12700">
            <a:solidFill>
              <a:schemeClr val="bg1"/>
            </a:solidFill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195513" y="6273800"/>
            <a:ext cx="5429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Dunhamova  klasifikacija vapnenaca  iz 1962. god. koja 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dijeli  vapnence obzirom na njihove strukturne značajke. 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179512" y="260648"/>
            <a:ext cx="39604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DUNHAMOVA </a:t>
            </a:r>
            <a:r>
              <a:rPr kumimoji="0" lang="hr-HR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KLASIFIKACIJA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932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NASTAVA\GEOLOZI\PETROLOGIJA SEDIMENTATA\OSTALO\Atlas karbonata\loše sortirani intrasparit (litoklastični grejnston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60363"/>
            <a:ext cx="3960813" cy="263683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267" name="Picture 3" descr="F:\NASTAVA\GEOLOZI\PETROLOGIJA SEDIMENTATA\OSTALO\Atlas karbonata\oosparit (oolitični grejnston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47663"/>
            <a:ext cx="3960813" cy="26289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268" name="Picture 4" descr="F:\NASTAVA\GEOLOZI\PETROLOGIJA SEDIMENTATA\OSTALO\Atlas karbonata\nesortirani biosparit (mješanofosilni grejnston).jpg"/>
          <p:cNvPicPr>
            <a:picLocks noChangeAspect="1" noChangeArrowheads="1"/>
          </p:cNvPicPr>
          <p:nvPr/>
        </p:nvPicPr>
        <p:blipFill>
          <a:blip r:embed="rId6" cstate="print"/>
          <a:srcRect t="1521"/>
          <a:stretch>
            <a:fillRect/>
          </a:stretch>
        </p:blipFill>
        <p:spPr bwMode="auto">
          <a:xfrm>
            <a:off x="285750" y="3644900"/>
            <a:ext cx="3984625" cy="264953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269" name="Picture 5" descr="F:\NASTAVA\GEOLOZI\PETROLOGIJA SEDIMENTATA\OSTALO\Atlas karbonata\sortirani pelsparit (peloidni grejnston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7588" y="3644900"/>
            <a:ext cx="3998912" cy="269081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23850" y="3068638"/>
            <a:ext cx="3929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Intrasparit – grainstone. </a:t>
            </a: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Širina slike 3,2 mm. </a:t>
            </a:r>
            <a:endParaRPr lang="en-US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87900" y="3068638"/>
            <a:ext cx="4143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Oosparit – grainstone. </a:t>
            </a: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Širina slike 2,7 mm. </a:t>
            </a:r>
            <a:endParaRPr lang="en-US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50825" y="6308725"/>
            <a:ext cx="37861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Biosparit – grainstone. </a:t>
            </a: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Širina slike 3,4 mm. </a:t>
            </a:r>
            <a:endParaRPr lang="en-US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59338" y="6381750"/>
            <a:ext cx="3786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Pelsparit – grainstone. </a:t>
            </a: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Širina slike 2,0 mm.</a:t>
            </a:r>
            <a:endParaRPr lang="en-US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3231107" y="2720975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sp>
        <p:nvSpPr>
          <p:cNvPr id="14" name="Pravokutnik 13"/>
          <p:cNvSpPr/>
          <p:nvPr/>
        </p:nvSpPr>
        <p:spPr>
          <a:xfrm>
            <a:off x="3230313" y="6021388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sp>
        <p:nvSpPr>
          <p:cNvPr id="15" name="Pravokutnik 14"/>
          <p:cNvSpPr/>
          <p:nvPr/>
        </p:nvSpPr>
        <p:spPr>
          <a:xfrm>
            <a:off x="7789613" y="6057900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sp>
        <p:nvSpPr>
          <p:cNvPr id="16" name="Pravokutnik 15"/>
          <p:cNvSpPr/>
          <p:nvPr/>
        </p:nvSpPr>
        <p:spPr>
          <a:xfrm>
            <a:off x="7711826" y="2698750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2818" y="26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NASTAVA\GEOLOZI\PETROLOGIJA SEDIMENTATA\OSTALO\Atlas karbonata\pakirani intramikrit (litoklastični vekston- litoklastični floutston ili radston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3375"/>
            <a:ext cx="4005263" cy="26431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291" name="Picture 3" descr="F:\NASTAVA\GEOLOZI\PETROLOGIJA SEDIMENTATA\OSTALO\Atlas karbonata\pakirani oomikrit (oolitični vekston).jpg"/>
          <p:cNvPicPr>
            <a:picLocks noChangeAspect="1" noChangeArrowheads="1"/>
          </p:cNvPicPr>
          <p:nvPr/>
        </p:nvPicPr>
        <p:blipFill>
          <a:blip r:embed="rId5" cstate="print"/>
          <a:srcRect t="1273" r="826"/>
          <a:stretch>
            <a:fillRect/>
          </a:stretch>
        </p:blipFill>
        <p:spPr bwMode="auto">
          <a:xfrm>
            <a:off x="4787900" y="333375"/>
            <a:ext cx="4159250" cy="26844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292" name="Picture 4" descr="F:\NASTAVA\GEOLOZI\PETROLOGIJA SEDIMENTATA\OSTALO\Atlas karbonata\pakirani bimikrit (mješanofosilni vekston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692525"/>
            <a:ext cx="4105275" cy="273843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293" name="Picture 5" descr="F:\NASTAVA\GEOLOZI\PETROLOGIJA SEDIMENTATA\OSTALO\Atlas karbonata\Mikrit (madston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3" y="3716338"/>
            <a:ext cx="4119562" cy="271621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50825" y="2924175"/>
            <a:ext cx="4000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Intramikrit – wackestone. Širina slike 10 mm.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72000" y="2997200"/>
            <a:ext cx="457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Oomikrit – wackestone-packstone. Širina slike 3,1 mm.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3850" y="6381750"/>
            <a:ext cx="3857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Biomikrit – wackestone. Širina slike 1 mm.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787900" y="6381750"/>
            <a:ext cx="3786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Mikrit – mudstone. Širina slike 3,4 mm.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7911851" y="2781300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sp>
        <p:nvSpPr>
          <p:cNvPr id="14" name="Pravokutnik 13"/>
          <p:cNvSpPr/>
          <p:nvPr/>
        </p:nvSpPr>
        <p:spPr>
          <a:xfrm>
            <a:off x="7911057" y="6165850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sp>
        <p:nvSpPr>
          <p:cNvPr id="15" name="Pravokutnik 14"/>
          <p:cNvSpPr/>
          <p:nvPr/>
        </p:nvSpPr>
        <p:spPr>
          <a:xfrm>
            <a:off x="3257540" y="6165850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sp>
        <p:nvSpPr>
          <p:cNvPr id="16" name="Pravokutnik 15"/>
          <p:cNvSpPr/>
          <p:nvPr/>
        </p:nvSpPr>
        <p:spPr>
          <a:xfrm>
            <a:off x="3230313" y="2708275"/>
            <a:ext cx="101014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6</a:t>
            </a:r>
            <a:endParaRPr lang="en-US" sz="12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2664" y="492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0"/>
            <a:ext cx="8435975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vrste karbonatnih sedimenata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9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C000"/>
                </a:solidFill>
                <a:latin typeface="Garamond" pitchFamily="18" charset="0"/>
              </a:rPr>
              <a:t>vapnenci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rgbClr val="FFC000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C000"/>
                </a:solidFill>
                <a:latin typeface="Garamond" pitchFamily="18" charset="0"/>
              </a:rPr>
              <a:t>dolomitični vapnenci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rgbClr val="FFC000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C000"/>
                </a:solidFill>
                <a:latin typeface="Garamond" pitchFamily="18" charset="0"/>
              </a:rPr>
              <a:t>dolomiti</a:t>
            </a:r>
            <a:endParaRPr lang="en-US" sz="1800" b="1" dirty="0" smtClean="0">
              <a:solidFill>
                <a:srgbClr val="FFC000"/>
              </a:solidFill>
              <a:latin typeface="Garamond" pitchFamily="18" charset="0"/>
            </a:endParaRPr>
          </a:p>
        </p:txBody>
      </p:sp>
      <p:pic>
        <p:nvPicPr>
          <p:cNvPr id="6147" name="Picture 3" descr="podjela karbonatnih stije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31913" y="2492375"/>
            <a:ext cx="6767512" cy="3552825"/>
          </a:xfrm>
          <a:ln w="12700">
            <a:solidFill>
              <a:schemeClr val="bg2"/>
            </a:solidFill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827088" y="6092825"/>
            <a:ext cx="7993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Podjela karbonatnih stijena prema sadržaju kalcita, dolomita i siliciklastičnog materijala. </a:t>
            </a:r>
            <a:endParaRPr lang="en-US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7581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sz="2400" dirty="0" smtClean="0">
                <a:solidFill>
                  <a:srgbClr val="FFC000"/>
                </a:solidFill>
              </a:rPr>
              <a:t/>
            </a:r>
            <a:br>
              <a:rPr lang="hr-HR" sz="2400" dirty="0" smtClean="0">
                <a:solidFill>
                  <a:srgbClr val="FFC000"/>
                </a:solidFill>
              </a:rPr>
            </a:br>
            <a:r>
              <a:rPr lang="hr-HR" sz="2400" dirty="0" smtClean="0">
                <a:solidFill>
                  <a:srgbClr val="FFC000"/>
                </a:solidFill>
              </a:rPr>
              <a:t/>
            </a:r>
            <a:br>
              <a:rPr lang="hr-HR" sz="2400" dirty="0" smtClean="0">
                <a:solidFill>
                  <a:srgbClr val="FFC000"/>
                </a:solidFill>
              </a:rPr>
            </a:br>
            <a:r>
              <a:rPr lang="hr-HR" sz="2400" dirty="0" smtClean="0">
                <a:solidFill>
                  <a:srgbClr val="FFC000"/>
                </a:solidFill>
              </a:rPr>
              <a:t/>
            </a:r>
            <a:br>
              <a:rPr lang="hr-HR" sz="2400" dirty="0" smtClean="0">
                <a:solidFill>
                  <a:srgbClr val="FFC000"/>
                </a:solidFill>
              </a:rPr>
            </a:br>
            <a:r>
              <a:rPr lang="hr-HR" sz="2400" dirty="0" smtClean="0">
                <a:solidFill>
                  <a:srgbClr val="FFC000"/>
                </a:solidFill>
              </a:rPr>
              <a:t/>
            </a:r>
            <a:br>
              <a:rPr lang="hr-HR" sz="2400" dirty="0" smtClean="0">
                <a:solidFill>
                  <a:srgbClr val="FFC000"/>
                </a:solidFill>
              </a:rPr>
            </a:br>
            <a:r>
              <a:rPr lang="hr-HR" sz="2400" dirty="0" smtClean="0">
                <a:solidFill>
                  <a:srgbClr val="FFC000"/>
                </a:solidFill>
              </a:rPr>
              <a:t/>
            </a:r>
            <a:br>
              <a:rPr lang="hr-HR" sz="2400" dirty="0" smtClean="0">
                <a:solidFill>
                  <a:srgbClr val="FFC000"/>
                </a:solidFill>
              </a:rPr>
            </a:br>
            <a:r>
              <a:rPr lang="hr-HR" sz="2400" dirty="0" smtClean="0">
                <a:solidFill>
                  <a:srgbClr val="FFC000"/>
                </a:solidFill>
              </a:rPr>
              <a:t/>
            </a:r>
            <a:br>
              <a:rPr lang="hr-HR" sz="2400" dirty="0" smtClean="0">
                <a:solidFill>
                  <a:srgbClr val="FFC000"/>
                </a:solidFill>
              </a:rPr>
            </a:br>
            <a:r>
              <a:rPr lang="hr-HR" sz="2400" dirty="0" smtClean="0">
                <a:solidFill>
                  <a:srgbClr val="FFC000"/>
                </a:solidFill>
              </a:rPr>
              <a:t/>
            </a:r>
            <a:br>
              <a:rPr lang="hr-HR" sz="2400" dirty="0" smtClean="0">
                <a:solidFill>
                  <a:srgbClr val="FFC000"/>
                </a:solidFill>
              </a:rPr>
            </a:b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464050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karbonatne stijene pretežno sastavljene od kalcita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procesi formiranja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biološki i biokemijski 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anorganska precipitacija CaCO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b="1" baseline="-250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Ca(HCO</a:t>
            </a:r>
            <a:r>
              <a:rPr lang="hr-HR" sz="20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  <a:r>
              <a:rPr lang="hr-HR" sz="2000" b="1" baseline="-25000" dirty="0" smtClean="0">
                <a:solidFill>
                  <a:schemeClr val="bg1"/>
                </a:solidFill>
                <a:latin typeface="Garamond" pitchFamily="18" charset="0"/>
              </a:rPr>
              <a:t>2  </a:t>
            </a: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→ CaCO</a:t>
            </a:r>
            <a:r>
              <a:rPr lang="hr-HR" sz="2000" b="1" baseline="-25000" dirty="0" smtClean="0">
                <a:solidFill>
                  <a:schemeClr val="bg1"/>
                </a:solidFill>
                <a:latin typeface="Garamond" pitchFamily="18" charset="0"/>
              </a:rPr>
              <a:t>3 </a:t>
            </a: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+ CO</a:t>
            </a:r>
            <a:r>
              <a:rPr lang="hr-HR" sz="2000" b="1" baseline="-25000" dirty="0" smtClean="0">
                <a:solidFill>
                  <a:schemeClr val="bg1"/>
                </a:solidFill>
                <a:latin typeface="Garamond" pitchFamily="18" charset="0"/>
              </a:rPr>
              <a:t>2</a:t>
            </a: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 + H</a:t>
            </a:r>
            <a:r>
              <a:rPr lang="hr-HR" sz="2000" b="1" baseline="-25000" dirty="0" smtClean="0">
                <a:solidFill>
                  <a:schemeClr val="bg1"/>
                </a:solidFill>
                <a:latin typeface="Garamond" pitchFamily="18" charset="0"/>
              </a:rPr>
              <a:t>2</a:t>
            </a:r>
            <a:r>
              <a:rPr lang="hr-HR" sz="2000" b="1" dirty="0" smtClean="0">
                <a:solidFill>
                  <a:schemeClr val="bg1"/>
                </a:solidFill>
                <a:latin typeface="Garamond" pitchFamily="18" charset="0"/>
              </a:rPr>
              <a:t>O</a:t>
            </a:r>
            <a:endParaRPr lang="hr-HR" sz="2000" b="1" baseline="-250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000" b="1" baseline="-250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vrijeme postanka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 kambrija do danas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okoliši postanka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svugdje gdje žive organizmi s karbonatnim skeletom 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dominantno plitka mora (karbonatne platforme)</a:t>
            </a: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771800" y="260648"/>
            <a:ext cx="3744416" cy="648072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.1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VAPNENCI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419872" y="1196752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.1.1 UVOD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4231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7" grpId="0" uiExpand="1" build="p"/>
      <p:bldP spid="5" grpId="0" autoUpdateAnimBg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435975" cy="5145088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recentni sedimenti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aragonit (CaCO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; rompski) - </a:t>
            </a: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nestabilan u površinskim pt uvjetima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kalcit (CaCO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; trigonski)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visokomagnezijski (</a:t>
            </a:r>
            <a:r>
              <a:rPr lang="en-US" sz="1600" b="1" dirty="0" smtClean="0">
                <a:solidFill>
                  <a:schemeClr val="bg1"/>
                </a:solidFill>
                <a:latin typeface="Garamond" pitchFamily="18" charset="0"/>
              </a:rPr>
              <a:t>&gt;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4% MgCO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 - </a:t>
            </a: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nestabilan u površinskim pt uvjetima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niskomagnezijski (</a:t>
            </a:r>
            <a:r>
              <a:rPr lang="en-US" sz="1600" b="1" dirty="0" smtClean="0">
                <a:solidFill>
                  <a:schemeClr val="bg1"/>
                </a:solidFill>
                <a:latin typeface="Garamond" pitchFamily="18" charset="0"/>
              </a:rPr>
              <a:t>&lt;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4% MgCO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  <a:endParaRPr lang="en-US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sastav znatno ovisi o vrsti skeletnih čestica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2000" b="1" dirty="0" smtClean="0">
                <a:solidFill>
                  <a:srgbClr val="FFFF99"/>
                </a:solidFill>
                <a:latin typeface="Garamond" pitchFamily="18" charset="0"/>
              </a:rPr>
              <a:t>vapnenci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niskomagnezijski kalcit</a:t>
            </a:r>
          </a:p>
          <a:p>
            <a:pPr lvl="1" eaLnBrk="1" hangingPunct="1">
              <a:defRPr/>
            </a:pPr>
            <a:endParaRPr lang="en-US" sz="1800" b="1" dirty="0" smtClean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1907704" y="404664"/>
            <a:ext cx="4824536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m</a:t>
            </a:r>
            <a:r>
              <a:rPr lang="hr-HR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ineralogija</a:t>
            </a:r>
            <a:r>
              <a:rPr lang="hr-HR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vapnenačkih sedim</a:t>
            </a:r>
            <a:r>
              <a:rPr lang="hr-HR" sz="20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enta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686800" cy="5184576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eaLnBrk="1" hangingPunct="1"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temperatura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mnogi organizmi s vapnenačkim skeletom za bujan život trebaju toplu vodu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većina karbonatnih sedimenata nalazi se u tropsko-suptropskom pojasu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3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salinitet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biogena karbonatna produkcija najveća je u vodi normalnog s</a:t>
            </a: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aliniteta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3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donos siliciklastičnog detritusa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smeta razvoju mnogih organizama koji produciraju karbonate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3419872" y="404664"/>
            <a:ext cx="2736304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k</a:t>
            </a:r>
            <a:r>
              <a:rPr lang="hr-HR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ontrolni</a:t>
            </a:r>
            <a:r>
              <a:rPr lang="hr-HR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faktori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0957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8507413" cy="5792788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dubina vode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stupanj zasićenosti vode Ca-hidrogenkarbonatom smanjuje se s povećanjem dubine vode                          smanjenje produkcije karbonata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plitka (topla) mora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prezasićena s Ca(HCO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2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              visoka produkcija karbonata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najpovoljniji je plitki agitirani dio fotičke zone (manje od 10 m dubine)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dublji dijelovi mora i oceana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zasićeni ili podzasićeni s Ca(HCO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2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              otežana produkcija karbonata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u dubljevodnom pelagičkom okolišu (preko 50-100 m) karbonatni sedimenti uglavnom su sastavljeni od vapnenačkih skeleta planktonskih organizma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4" name="Ravni poveznik sa strelicom 3"/>
          <p:cNvCxnSpPr/>
          <p:nvPr/>
        </p:nvCxnSpPr>
        <p:spPr>
          <a:xfrm>
            <a:off x="1979613" y="1341438"/>
            <a:ext cx="720725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5"/>
          <p:cNvCxnSpPr/>
          <p:nvPr/>
        </p:nvCxnSpPr>
        <p:spPr>
          <a:xfrm>
            <a:off x="4067175" y="2349500"/>
            <a:ext cx="720725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5003800" y="4005263"/>
            <a:ext cx="720725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7" y="320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8820150" cy="5145088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dubina vode u oceanima na kojoj je topivost karbonata jednaka njihovom izlučivanju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ispod te dubine nema taloženja karbonatnih sedimenata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dubina CCD u oceanima varira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tropski dijelovi oceana 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kalcit 4500-5000 m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aragonit 2000 m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više geografske širine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CCD sve pliće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voda podzasićena s CaCO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</a:p>
          <a:p>
            <a:pPr eaLnBrk="1" hangingPunct="1">
              <a:defRPr/>
            </a:pPr>
            <a:endParaRPr lang="en-US" sz="18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12293" name="Picture 4" descr="CC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363" y="2060575"/>
            <a:ext cx="3013075" cy="4105275"/>
          </a:xfrm>
          <a:ln w="12700">
            <a:solidFill>
              <a:schemeClr val="bg2"/>
            </a:solidFill>
          </a:ln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635375" y="6165850"/>
            <a:ext cx="5508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Otapanje karbonata u oceanima. Ispod karbonatne 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kompenzacijske dubine (CCD) nema akumulacije karbonata.</a:t>
            </a:r>
            <a:endParaRPr lang="en-US" sz="1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948488" y="5876925"/>
            <a:ext cx="10525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2555776" y="332656"/>
            <a:ext cx="3816424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karbonatna kompenzacijska dubina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889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2948</TotalTime>
  <Words>1773</Words>
  <Application>Microsoft Office PowerPoint</Application>
  <PresentationFormat>On-screen Show (4:3)</PresentationFormat>
  <Paragraphs>442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Garamond</vt:lpstr>
      <vt:lpstr>Times New Roman</vt:lpstr>
      <vt:lpstr>Wingdings</vt:lpstr>
      <vt:lpstr>Office tema</vt:lpstr>
      <vt:lpstr>PowerPoint Presentation</vt:lpstr>
      <vt:lpstr>PowerPoint Presentation</vt:lpstr>
      <vt:lpstr>PowerPoint Presentation</vt:lpstr>
      <vt:lpstr>PowerPoint Presentation</vt:lpstr>
      <vt:lpstr>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najznačajniji tipovi </vt:lpstr>
      <vt:lpstr>PowerPoint Presentation</vt:lpstr>
      <vt:lpstr>PowerPoint Presentation</vt:lpstr>
      <vt:lpstr>imenovanje:  dominantna vrsta čestice + prevladavajuće vezivo (mikrit ili sparit)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kovacic</dc:creator>
  <cp:lastModifiedBy>marijan</cp:lastModifiedBy>
  <cp:revision>254</cp:revision>
  <dcterms:created xsi:type="dcterms:W3CDTF">2011-09-29T13:07:26Z</dcterms:created>
  <dcterms:modified xsi:type="dcterms:W3CDTF">2020-12-08T11:18:40Z</dcterms:modified>
</cp:coreProperties>
</file>