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97" r:id="rId4"/>
    <p:sldId id="298" r:id="rId5"/>
    <p:sldId id="305" r:id="rId6"/>
    <p:sldId id="304" r:id="rId7"/>
    <p:sldId id="306" r:id="rId8"/>
    <p:sldId id="307" r:id="rId9"/>
    <p:sldId id="308" r:id="rId10"/>
    <p:sldId id="309" r:id="rId11"/>
    <p:sldId id="311" r:id="rId12"/>
    <p:sldId id="312" r:id="rId13"/>
    <p:sldId id="313" r:id="rId14"/>
    <p:sldId id="316" r:id="rId15"/>
    <p:sldId id="314" r:id="rId16"/>
    <p:sldId id="315" r:id="rId17"/>
    <p:sldId id="317" r:id="rId18"/>
    <p:sldId id="318" r:id="rId19"/>
    <p:sldId id="319" r:id="rId20"/>
    <p:sldId id="32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ECFCF9-EB90-4EA4-BA1D-B0166F391BF1}">
  <a:tblStyle styleId="{83ECFCF9-EB90-4EA4-BA1D-B0166F391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74B0BC-8218-4BC4-B384-D648047DA5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21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82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03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01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/>
              <a:t>ANTIAROMATIČNOST KAO POKRETAČ PRIJENOSA PROTONA U POBUĐENOM STANJU</a:t>
            </a:r>
            <a:endParaRPr sz="1800" dirty="0"/>
          </a:p>
        </p:txBody>
      </p:sp>
      <p:sp>
        <p:nvSpPr>
          <p:cNvPr id="3" name="Google Shape;75;p13"/>
          <p:cNvSpPr txBox="1">
            <a:spLocks/>
          </p:cNvSpPr>
          <p:nvPr/>
        </p:nvSpPr>
        <p:spPr>
          <a:xfrm>
            <a:off x="818035" y="2320636"/>
            <a:ext cx="7571700" cy="269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1200" b="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C.-H. Wu, L. J. </a:t>
            </a:r>
            <a:r>
              <a:rPr lang="en-GB" sz="1200" b="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Karas</a:t>
            </a:r>
            <a:r>
              <a:rPr lang="en-GB" sz="1200" b="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, H. </a:t>
            </a:r>
            <a:r>
              <a:rPr lang="en-GB" sz="1200" b="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Ottosson</a:t>
            </a:r>
            <a:r>
              <a:rPr lang="en-GB" sz="1200" b="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, J. I-C. Wu, </a:t>
            </a:r>
            <a:r>
              <a:rPr lang="en-GB" sz="1200" b="0" i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Proc. Natl. Acad. Sci. U.S.A.</a:t>
            </a:r>
            <a:r>
              <a:rPr lang="en-GB" sz="1200" b="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116</a:t>
            </a:r>
            <a:r>
              <a:rPr lang="en-GB" sz="1200" b="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 (</a:t>
            </a:r>
            <a:r>
              <a:rPr lang="en-GB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2019)</a:t>
            </a:r>
            <a:r>
              <a:rPr lang="hr-HR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20303-20308.</a:t>
            </a:r>
            <a:endParaRPr lang="hr-HR" sz="1200" b="0" dirty="0" smtClean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1200" b="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KEMIJSKI SEMINAR I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1200" b="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Josip Draženović</a:t>
            </a:r>
          </a:p>
        </p:txBody>
      </p:sp>
      <p:sp>
        <p:nvSpPr>
          <p:cNvPr id="4" name="Google Shape;75;p13"/>
          <p:cNvSpPr txBox="1">
            <a:spLocks/>
          </p:cNvSpPr>
          <p:nvPr/>
        </p:nvSpPr>
        <p:spPr>
          <a:xfrm>
            <a:off x="818035" y="-11321"/>
            <a:ext cx="7571700" cy="148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1200" b="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1200" b="0" dirty="0" smtClean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hr-HR" sz="1200" b="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hr-HR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SVEUČILIŠTE U ZAGREBU</a:t>
            </a:r>
          </a:p>
          <a:p>
            <a:pPr algn="ctr">
              <a:spcAft>
                <a:spcPts val="800"/>
              </a:spcAft>
            </a:pPr>
            <a:r>
              <a:rPr lang="hr-HR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PRIRODOSLOVNO-MATEMATIČKI FAKULTET</a:t>
            </a:r>
          </a:p>
          <a:p>
            <a:pPr algn="ctr">
              <a:spcAft>
                <a:spcPts val="800"/>
              </a:spcAft>
            </a:pPr>
            <a:r>
              <a:rPr lang="hr-HR" sz="1200" b="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KEMIJSKI ODSJEK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7" y="0"/>
            <a:ext cx="7571700" cy="702600"/>
          </a:xfrm>
        </p:spPr>
        <p:txBody>
          <a:bodyPr/>
          <a:lstStyle/>
          <a:p>
            <a:r>
              <a:rPr lang="hr-HR" dirty="0" smtClean="0"/>
              <a:t>Jesu li prikazani spojevi aromatični?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29635"/>
              </p:ext>
            </p:extLst>
          </p:nvPr>
        </p:nvGraphicFramePr>
        <p:xfrm>
          <a:off x="1429614" y="3713389"/>
          <a:ext cx="5340985" cy="116205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70885">
                  <a:extLst>
                    <a:ext uri="{9D8B030D-6E8A-4147-A177-3AD203B41FA5}">
                      <a16:colId xmlns:a16="http://schemas.microsoft.com/office/drawing/2014/main" val="361711975"/>
                    </a:ext>
                  </a:extLst>
                </a:gridCol>
                <a:gridCol w="1685010">
                  <a:extLst>
                    <a:ext uri="{9D8B030D-6E8A-4147-A177-3AD203B41FA5}">
                      <a16:colId xmlns:a16="http://schemas.microsoft.com/office/drawing/2014/main" val="784695493"/>
                    </a:ext>
                  </a:extLst>
                </a:gridCol>
                <a:gridCol w="560245">
                  <a:extLst>
                    <a:ext uri="{9D8B030D-6E8A-4147-A177-3AD203B41FA5}">
                      <a16:colId xmlns:a16="http://schemas.microsoft.com/office/drawing/2014/main" val="2691784474"/>
                    </a:ext>
                  </a:extLst>
                </a:gridCol>
                <a:gridCol w="583251">
                  <a:extLst>
                    <a:ext uri="{9D8B030D-6E8A-4147-A177-3AD203B41FA5}">
                      <a16:colId xmlns:a16="http://schemas.microsoft.com/office/drawing/2014/main" val="3586268413"/>
                    </a:ext>
                  </a:extLst>
                </a:gridCol>
                <a:gridCol w="583251">
                  <a:extLst>
                    <a:ext uri="{9D8B030D-6E8A-4147-A177-3AD203B41FA5}">
                      <a16:colId xmlns:a16="http://schemas.microsoft.com/office/drawing/2014/main" val="2849229227"/>
                    </a:ext>
                  </a:extLst>
                </a:gridCol>
                <a:gridCol w="438809">
                  <a:extLst>
                    <a:ext uri="{9D8B030D-6E8A-4147-A177-3AD203B41FA5}">
                      <a16:colId xmlns:a16="http://schemas.microsoft.com/office/drawing/2014/main" val="3900139437"/>
                    </a:ext>
                  </a:extLst>
                </a:gridCol>
                <a:gridCol w="551497">
                  <a:extLst>
                    <a:ext uri="{9D8B030D-6E8A-4147-A177-3AD203B41FA5}">
                      <a16:colId xmlns:a16="http://schemas.microsoft.com/office/drawing/2014/main" val="4067562951"/>
                    </a:ext>
                  </a:extLst>
                </a:gridCol>
                <a:gridCol w="568037">
                  <a:extLst>
                    <a:ext uri="{9D8B030D-6E8A-4147-A177-3AD203B41FA5}">
                      <a16:colId xmlns:a16="http://schemas.microsoft.com/office/drawing/2014/main" val="1633152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Δ</a:t>
                      </a:r>
                      <a:r>
                        <a:rPr lang="en-GB" sz="1100" i="1" dirty="0">
                          <a:effectLst/>
                        </a:rPr>
                        <a:t>E</a:t>
                      </a:r>
                      <a:r>
                        <a:rPr lang="en-GB" sz="1100" baseline="-25000" dirty="0">
                          <a:effectLst/>
                        </a:rPr>
                        <a:t>T</a:t>
                      </a:r>
                      <a:r>
                        <a:rPr lang="en-GB" sz="1100" dirty="0">
                          <a:effectLst/>
                        </a:rPr>
                        <a:t> / kcal mol</a:t>
                      </a:r>
                      <a:r>
                        <a:rPr lang="en-GB" sz="1100" baseline="30000" dirty="0">
                          <a:effectLst/>
                        </a:rPr>
                        <a:t>‒1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Δ</a:t>
                      </a:r>
                      <a:r>
                        <a:rPr lang="en-GB" sz="1100" i="1" dirty="0">
                          <a:effectLst/>
                        </a:rPr>
                        <a:t>G</a:t>
                      </a:r>
                      <a:r>
                        <a:rPr lang="en-GB" sz="1100" baseline="-25000" dirty="0">
                          <a:effectLst/>
                        </a:rPr>
                        <a:t>T</a:t>
                      </a:r>
                      <a:r>
                        <a:rPr lang="en-GB" sz="1100" dirty="0">
                          <a:effectLst/>
                        </a:rPr>
                        <a:t> / kcal mol</a:t>
                      </a:r>
                      <a:r>
                        <a:rPr lang="en-GB" sz="1100" baseline="30000" dirty="0">
                          <a:effectLst/>
                        </a:rPr>
                        <a:t>‒1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194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err="1">
                          <a:effectLst/>
                        </a:rPr>
                        <a:t>spoj</a:t>
                      </a:r>
                      <a:r>
                        <a:rPr lang="en-GB" sz="1100" dirty="0">
                          <a:effectLst/>
                        </a:rPr>
                        <a:t> / </a:t>
                      </a:r>
                      <a:r>
                        <a:rPr lang="en-GB" sz="1100" dirty="0" err="1">
                          <a:effectLst/>
                        </a:rPr>
                        <a:t>sustav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</a:t>
                      </a:r>
                      <a:r>
                        <a:rPr lang="en-GB" sz="1100" baseline="-250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</a:t>
                      </a:r>
                      <a:r>
                        <a:rPr lang="en-GB" sz="1100" baseline="-250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-25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069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a)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o-</a:t>
                      </a:r>
                      <a:r>
                        <a:rPr lang="en-GB" sz="1100" dirty="0" err="1">
                          <a:effectLst/>
                        </a:rPr>
                        <a:t>salicilna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kiselina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19,8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‒0,1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‒4,8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18,3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‒1,5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‒4,6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339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b)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2-AP:octena </a:t>
                      </a:r>
                      <a:r>
                        <a:rPr lang="en-GB" sz="1100" dirty="0" err="1">
                          <a:effectLst/>
                        </a:rPr>
                        <a:t>kis</a:t>
                      </a:r>
                      <a:r>
                        <a:rPr lang="en-GB" sz="1100" dirty="0">
                          <a:effectLst/>
                        </a:rPr>
                        <a:t>. (1:1)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8,7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‒5,7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‒7,2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9,1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‒2,7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‒4,9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654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c)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flavin:piridin (1:1)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10,7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1,9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8,1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‒1,0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1,5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2604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d)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7-HQ:metanol (1:3)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7,8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‒14,4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‒10,9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3,6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‒14,6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‒11,8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180303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90981"/>
              </p:ext>
            </p:extLst>
          </p:nvPr>
        </p:nvGraphicFramePr>
        <p:xfrm>
          <a:off x="1644643" y="788381"/>
          <a:ext cx="4910928" cy="201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S ChemDraw Drawing" r:id="rId3" imgW="6690431" imgH="2747583" progId="ChemDraw.Document.6.0">
                  <p:embed/>
                </p:oleObj>
              </mc:Choice>
              <mc:Fallback>
                <p:oleObj name="CS ChemDraw Drawing" r:id="rId3" imgW="6690431" imgH="2747583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643" y="788381"/>
                        <a:ext cx="4910928" cy="201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7277" y="2849764"/>
            <a:ext cx="731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Tablica 2.</a:t>
            </a:r>
            <a:r>
              <a:rPr lang="hr-HR" sz="1200" b="1" dirty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Energije </a:t>
            </a:r>
            <a:r>
              <a:rPr lang="hr-HR" sz="1200" dirty="0" err="1">
                <a:latin typeface="Source Sans Pro" panose="020B0604020202020204" charset="0"/>
              </a:rPr>
              <a:t>tautomerizacije</a:t>
            </a:r>
            <a:r>
              <a:rPr lang="hr-HR" sz="1200" dirty="0">
                <a:latin typeface="Source Sans Pro" panose="020B0604020202020204" charset="0"/>
              </a:rPr>
              <a:t> (</a:t>
            </a:r>
            <a:r>
              <a:rPr lang="en-GB" sz="1200" dirty="0">
                <a:latin typeface="Source Sans Pro" panose="020B0604020202020204" charset="0"/>
              </a:rPr>
              <a:t>Δ</a:t>
            </a:r>
            <a:r>
              <a:rPr lang="en-GB" sz="1200" i="1" dirty="0">
                <a:latin typeface="Source Sans Pro" panose="020B0604020202020204" charset="0"/>
              </a:rPr>
              <a:t>E</a:t>
            </a:r>
            <a:r>
              <a:rPr lang="en-GB" sz="1200" baseline="-25000" dirty="0">
                <a:latin typeface="Source Sans Pro" panose="020B0604020202020204" charset="0"/>
              </a:rPr>
              <a:t>T</a:t>
            </a:r>
            <a:r>
              <a:rPr lang="en-GB" sz="1200" dirty="0">
                <a:latin typeface="Source Sans Pro" panose="020B0604020202020204" charset="0"/>
              </a:rPr>
              <a:t> = </a:t>
            </a:r>
            <a:r>
              <a:rPr lang="en-GB" sz="1200" i="1" dirty="0">
                <a:latin typeface="Source Sans Pro" panose="020B0604020202020204" charset="0"/>
              </a:rPr>
              <a:t>E</a:t>
            </a:r>
            <a:r>
              <a:rPr lang="en-GB" sz="1200" dirty="0">
                <a:latin typeface="Source Sans Pro" panose="020B0604020202020204" charset="0"/>
              </a:rPr>
              <a:t>(K) ‒ </a:t>
            </a:r>
            <a:r>
              <a:rPr lang="en-GB" sz="1200" i="1" dirty="0">
                <a:latin typeface="Source Sans Pro" panose="020B0604020202020204" charset="0"/>
              </a:rPr>
              <a:t>E</a:t>
            </a:r>
            <a:r>
              <a:rPr lang="en-GB" sz="1200" dirty="0">
                <a:latin typeface="Source Sans Pro" panose="020B0604020202020204" charset="0"/>
              </a:rPr>
              <a:t>(N) </a:t>
            </a:r>
            <a:r>
              <a:rPr lang="en-GB" sz="1200" dirty="0" err="1">
                <a:latin typeface="Source Sans Pro" panose="020B0604020202020204" charset="0"/>
              </a:rPr>
              <a:t>gdje</a:t>
            </a:r>
            <a:r>
              <a:rPr lang="en-GB" sz="1200" dirty="0">
                <a:latin typeface="Source Sans Pro" panose="020B0604020202020204" charset="0"/>
              </a:rPr>
              <a:t> je K </a:t>
            </a:r>
            <a:r>
              <a:rPr lang="en-GB" sz="1200" dirty="0" err="1">
                <a:latin typeface="Source Sans Pro" panose="020B0604020202020204" charset="0"/>
              </a:rPr>
              <a:t>kinoidni</a:t>
            </a:r>
            <a:r>
              <a:rPr lang="en-GB" sz="1200" dirty="0">
                <a:latin typeface="Source Sans Pro" panose="020B0604020202020204" charset="0"/>
              </a:rPr>
              <a:t>, a N </a:t>
            </a:r>
            <a:r>
              <a:rPr lang="en-GB" sz="1200" dirty="0" err="1">
                <a:latin typeface="Source Sans Pro" panose="020B0604020202020204" charset="0"/>
              </a:rPr>
              <a:t>nekinoidni</a:t>
            </a:r>
            <a:r>
              <a:rPr lang="en-GB" sz="1200" dirty="0">
                <a:latin typeface="Source Sans Pro" panose="020B0604020202020204" charset="0"/>
              </a:rPr>
              <a:t> tautomer</a:t>
            </a:r>
            <a:r>
              <a:rPr lang="hr-HR" sz="1200" dirty="0">
                <a:latin typeface="Source Sans Pro" panose="020B0604020202020204" charset="0"/>
              </a:rPr>
              <a:t>) u S</a:t>
            </a:r>
            <a:r>
              <a:rPr lang="hr-HR" sz="1200" baseline="-25000" dirty="0">
                <a:latin typeface="Source Sans Pro" panose="020B0604020202020204" charset="0"/>
              </a:rPr>
              <a:t>0</a:t>
            </a:r>
            <a:r>
              <a:rPr lang="hr-HR" sz="1200" dirty="0">
                <a:latin typeface="Source Sans Pro" panose="020B0604020202020204" charset="0"/>
              </a:rPr>
              <a:t>, S</a:t>
            </a:r>
            <a:r>
              <a:rPr lang="hr-HR" sz="1200" baseline="-25000" dirty="0">
                <a:latin typeface="Source Sans Pro" panose="020B0604020202020204" charset="0"/>
              </a:rPr>
              <a:t>1</a:t>
            </a:r>
            <a:r>
              <a:rPr lang="hr-HR" sz="1200" dirty="0">
                <a:latin typeface="Source Sans Pro" panose="020B0604020202020204" charset="0"/>
              </a:rPr>
              <a:t> i T</a:t>
            </a:r>
            <a:r>
              <a:rPr lang="hr-HR" sz="1200" baseline="-25000" dirty="0">
                <a:latin typeface="Source Sans Pro" panose="020B0604020202020204" charset="0"/>
              </a:rPr>
              <a:t>1</a:t>
            </a:r>
            <a:r>
              <a:rPr lang="hr-HR" sz="1200" dirty="0">
                <a:latin typeface="Source Sans Pro" panose="020B0604020202020204" charset="0"/>
              </a:rPr>
              <a:t> </a:t>
            </a:r>
            <a:endParaRPr lang="hr-HR" sz="1200" dirty="0" smtClean="0">
              <a:latin typeface="Source Sans Pro" panose="020B0604020202020204" charset="0"/>
            </a:endParaRPr>
          </a:p>
          <a:p>
            <a:r>
              <a:rPr lang="hr-HR" sz="1200" dirty="0" smtClean="0">
                <a:latin typeface="Source Sans Pro" panose="020B0604020202020204" charset="0"/>
              </a:rPr>
              <a:t>stanjima </a:t>
            </a:r>
            <a:r>
              <a:rPr lang="hr-HR" sz="1200" dirty="0">
                <a:latin typeface="Source Sans Pro" panose="020B0604020202020204" charset="0"/>
              </a:rPr>
              <a:t>na (TD-)ωB97X-D/6-311+G(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 razini te slobodne </a:t>
            </a:r>
            <a:r>
              <a:rPr lang="hr-HR" sz="1200" dirty="0" err="1">
                <a:latin typeface="Source Sans Pro" panose="020B0604020202020204" charset="0"/>
              </a:rPr>
              <a:t>Gibbsove</a:t>
            </a:r>
            <a:r>
              <a:rPr lang="hr-HR" sz="1200" dirty="0">
                <a:latin typeface="Source Sans Pro" panose="020B0604020202020204" charset="0"/>
              </a:rPr>
              <a:t> energije </a:t>
            </a:r>
            <a:r>
              <a:rPr lang="hr-HR" sz="1200" dirty="0" err="1">
                <a:latin typeface="Source Sans Pro" panose="020B0604020202020204" charset="0"/>
              </a:rPr>
              <a:t>tautomerizacije</a:t>
            </a:r>
            <a:r>
              <a:rPr lang="hr-HR" sz="1200" dirty="0">
                <a:latin typeface="Source Sans Pro" panose="020B0604020202020204" charset="0"/>
              </a:rPr>
              <a:t> (</a:t>
            </a:r>
            <a:r>
              <a:rPr lang="en-GB" sz="1200" dirty="0">
                <a:latin typeface="Source Sans Pro" panose="020B0604020202020204" charset="0"/>
              </a:rPr>
              <a:t>Δ</a:t>
            </a:r>
            <a:r>
              <a:rPr lang="en-GB" sz="1200" i="1" dirty="0">
                <a:latin typeface="Source Sans Pro" panose="020B0604020202020204" charset="0"/>
              </a:rPr>
              <a:t>G</a:t>
            </a:r>
            <a:r>
              <a:rPr lang="en-GB" sz="1200" baseline="-25000" dirty="0">
                <a:latin typeface="Source Sans Pro" panose="020B0604020202020204" charset="0"/>
              </a:rPr>
              <a:t>T</a:t>
            </a:r>
            <a:r>
              <a:rPr lang="en-GB" sz="1200" dirty="0">
                <a:latin typeface="Source Sans Pro" panose="020B0604020202020204" charset="0"/>
              </a:rPr>
              <a:t> = </a:t>
            </a:r>
            <a:r>
              <a:rPr lang="en-GB" sz="1200" i="1" dirty="0">
                <a:latin typeface="Source Sans Pro" panose="020B0604020202020204" charset="0"/>
              </a:rPr>
              <a:t>G</a:t>
            </a:r>
            <a:r>
              <a:rPr lang="en-GB" sz="1200" dirty="0">
                <a:latin typeface="Source Sans Pro" panose="020B0604020202020204" charset="0"/>
              </a:rPr>
              <a:t>(K) ‒ </a:t>
            </a:r>
            <a:r>
              <a:rPr lang="en-GB" sz="1200" i="1" dirty="0">
                <a:latin typeface="Source Sans Pro" panose="020B0604020202020204" charset="0"/>
              </a:rPr>
              <a:t>G</a:t>
            </a:r>
            <a:r>
              <a:rPr lang="en-GB" sz="1200" dirty="0">
                <a:latin typeface="Source Sans Pro" panose="020B0604020202020204" charset="0"/>
              </a:rPr>
              <a:t>(N) </a:t>
            </a:r>
            <a:endParaRPr lang="hr-HR" sz="1200" dirty="0" smtClean="0">
              <a:latin typeface="Source Sans Pro" panose="020B0604020202020204" charset="0"/>
            </a:endParaRPr>
          </a:p>
          <a:p>
            <a:r>
              <a:rPr lang="en-GB" sz="1200" dirty="0" err="1" smtClean="0">
                <a:latin typeface="Source Sans Pro" panose="020B0604020202020204" charset="0"/>
              </a:rPr>
              <a:t>gdje</a:t>
            </a:r>
            <a:r>
              <a:rPr lang="en-GB" sz="1200" dirty="0" smtClean="0">
                <a:latin typeface="Source Sans Pro" panose="020B0604020202020204" charset="0"/>
              </a:rPr>
              <a:t> </a:t>
            </a:r>
            <a:r>
              <a:rPr lang="en-GB" sz="1200" dirty="0">
                <a:latin typeface="Source Sans Pro" panose="020B0604020202020204" charset="0"/>
              </a:rPr>
              <a:t>je K </a:t>
            </a:r>
            <a:r>
              <a:rPr lang="en-GB" sz="1200" dirty="0" err="1">
                <a:latin typeface="Source Sans Pro" panose="020B0604020202020204" charset="0"/>
              </a:rPr>
              <a:t>kinoidni</a:t>
            </a:r>
            <a:r>
              <a:rPr lang="en-GB" sz="1200" dirty="0">
                <a:latin typeface="Source Sans Pro" panose="020B0604020202020204" charset="0"/>
              </a:rPr>
              <a:t>, a N </a:t>
            </a:r>
            <a:r>
              <a:rPr lang="en-GB" sz="1200" dirty="0" err="1">
                <a:latin typeface="Source Sans Pro" panose="020B0604020202020204" charset="0"/>
              </a:rPr>
              <a:t>nekinoidni</a:t>
            </a:r>
            <a:r>
              <a:rPr lang="en-GB" sz="1200" dirty="0">
                <a:latin typeface="Source Sans Pro" panose="020B0604020202020204" charset="0"/>
              </a:rPr>
              <a:t> tautomer</a:t>
            </a:r>
            <a:r>
              <a:rPr lang="hr-HR" sz="1200" dirty="0">
                <a:latin typeface="Source Sans Pro" panose="020B0604020202020204" charset="0"/>
              </a:rPr>
              <a:t>) izračunate uz implicitnu </a:t>
            </a:r>
            <a:r>
              <a:rPr lang="hr-HR" sz="1200" dirty="0" err="1">
                <a:latin typeface="Source Sans Pro" panose="020B0604020202020204" charset="0"/>
              </a:rPr>
              <a:t>solvataciju</a:t>
            </a:r>
            <a:r>
              <a:rPr lang="hr-HR" sz="1200" dirty="0">
                <a:latin typeface="Source Sans Pro" panose="020B0604020202020204" charset="0"/>
              </a:rPr>
              <a:t> metanolom na </a:t>
            </a:r>
            <a:endParaRPr lang="hr-HR" sz="1200" dirty="0" smtClean="0">
              <a:latin typeface="Source Sans Pro" panose="020B0604020202020204" charset="0"/>
            </a:endParaRPr>
          </a:p>
          <a:p>
            <a:r>
              <a:rPr lang="hr-HR" sz="1200" dirty="0" smtClean="0">
                <a:latin typeface="Source Sans Pro" panose="020B0604020202020204" charset="0"/>
              </a:rPr>
              <a:t>(</a:t>
            </a:r>
            <a:r>
              <a:rPr lang="hr-HR" sz="1200" dirty="0">
                <a:latin typeface="Source Sans Pro" panose="020B0604020202020204" charset="0"/>
              </a:rPr>
              <a:t>TD-)IEFPCM-ωB97X-D/6-311+G(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 razini za dane spojeve/sustave.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endParaRPr lang="en-GB" sz="12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9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68822"/>
              </p:ext>
            </p:extLst>
          </p:nvPr>
        </p:nvGraphicFramePr>
        <p:xfrm>
          <a:off x="2321979" y="317326"/>
          <a:ext cx="4910928" cy="201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S ChemDraw Drawing" r:id="rId3" imgW="6690431" imgH="2747583" progId="ChemDraw.Document.6.0">
                  <p:embed/>
                </p:oleObj>
              </mc:Choice>
              <mc:Fallback>
                <p:oleObj name="CS ChemDraw Drawing" r:id="rId3" imgW="6690431" imgH="2747583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1979" y="317326"/>
                        <a:ext cx="4910928" cy="201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08045"/>
              </p:ext>
            </p:extLst>
          </p:nvPr>
        </p:nvGraphicFramePr>
        <p:xfrm>
          <a:off x="1271155" y="3041651"/>
          <a:ext cx="7012576" cy="19050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651164">
                  <a:extLst>
                    <a:ext uri="{9D8B030D-6E8A-4147-A177-3AD203B41FA5}">
                      <a16:colId xmlns:a16="http://schemas.microsoft.com/office/drawing/2014/main" val="3157889009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2685429078"/>
                    </a:ext>
                  </a:extLst>
                </a:gridCol>
                <a:gridCol w="2014207">
                  <a:extLst>
                    <a:ext uri="{9D8B030D-6E8A-4147-A177-3AD203B41FA5}">
                      <a16:colId xmlns:a16="http://schemas.microsoft.com/office/drawing/2014/main" val="1423977779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703584009"/>
                    </a:ext>
                  </a:extLst>
                </a:gridCol>
                <a:gridCol w="887374">
                  <a:extLst>
                    <a:ext uri="{9D8B030D-6E8A-4147-A177-3AD203B41FA5}">
                      <a16:colId xmlns:a16="http://schemas.microsoft.com/office/drawing/2014/main" val="2636551884"/>
                    </a:ext>
                  </a:extLst>
                </a:gridCol>
                <a:gridCol w="887374">
                  <a:extLst>
                    <a:ext uri="{9D8B030D-6E8A-4147-A177-3AD203B41FA5}">
                      <a16:colId xmlns:a16="http://schemas.microsoft.com/office/drawing/2014/main" val="35897419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NICS(1)</a:t>
                      </a:r>
                      <a:r>
                        <a:rPr lang="en-GB" sz="1100" baseline="-25000">
                          <a:effectLst/>
                        </a:rPr>
                        <a:t>zz</a:t>
                      </a:r>
                      <a:r>
                        <a:rPr lang="en-GB" sz="1100">
                          <a:effectLst/>
                        </a:rPr>
                        <a:t> / ppm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31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spoj / sustav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tautomer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-25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8239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Source Sans Pr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o-</a:t>
                      </a:r>
                      <a:r>
                        <a:rPr lang="en-GB" sz="1100" dirty="0" err="1">
                          <a:effectLst/>
                        </a:rPr>
                        <a:t>salicilna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kiselina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‒21,9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64,5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47,4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1360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‒11,1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18,2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97311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Source Sans Pr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2-AP:octena </a:t>
                      </a:r>
                      <a:r>
                        <a:rPr lang="en-GB" sz="1100" dirty="0" err="1">
                          <a:effectLst/>
                        </a:rPr>
                        <a:t>kiselina</a:t>
                      </a:r>
                      <a:r>
                        <a:rPr lang="en-GB" sz="1100" dirty="0">
                          <a:effectLst/>
                        </a:rPr>
                        <a:t> (1:1)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‒17,9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84,3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54,4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4595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‒7,4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33,4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28,5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476475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Source Sans Pr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flavin:piridin</a:t>
                      </a:r>
                      <a:r>
                        <a:rPr lang="en-GB" sz="1100" dirty="0">
                          <a:effectLst/>
                        </a:rPr>
                        <a:t> (1:1)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‒47,3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90,3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65,6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92733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‒30,6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28,3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28,2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501976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Source Sans Pr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7-HQ:metanol (1:3)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‒48,9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152,9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74,2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9641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‒29,9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71,2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48,0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46189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22436" y="2512022"/>
            <a:ext cx="73100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Tablica 3.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NICS(1)</a:t>
            </a:r>
            <a:r>
              <a:rPr kumimoji="0" lang="hr-HR" altLang="en-US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vrijednosti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kinoidnih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nekinoidnih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tautomera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 S</a:t>
            </a:r>
            <a:r>
              <a:rPr kumimoji="0" lang="hr-HR" alt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kumimoji="0" lang="hr-HR" alt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 T</a:t>
            </a:r>
            <a:r>
              <a:rPr kumimoji="0" lang="hr-HR" alt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elektronskom stanju izračunati na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PW91/IGLOIII//(TD-)ωB97X-D/6-311+G(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d,p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 razini za dane spojeve.</a:t>
            </a:r>
            <a:endParaRPr kumimoji="0" lang="hr-H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0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21979" y="317326"/>
          <a:ext cx="4910928" cy="201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S ChemDraw Drawing" r:id="rId3" imgW="6690431" imgH="2747583" progId="ChemDraw.Document.6.0">
                  <p:embed/>
                </p:oleObj>
              </mc:Choice>
              <mc:Fallback>
                <p:oleObj name="CS ChemDraw Drawing" r:id="rId3" imgW="6690431" imgH="2747583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1979" y="317326"/>
                        <a:ext cx="4910928" cy="201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4727" y="2604355"/>
            <a:ext cx="74254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hr-H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Tablica 4.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HOMED indeksi izračunati na ωB97XD/6-311+G(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 razini za S</a:t>
            </a:r>
            <a:r>
              <a:rPr lang="hr-HR" sz="1200" baseline="-25000" dirty="0">
                <a:latin typeface="Source Sans Pro" panose="020B0604020202020204" charset="0"/>
              </a:rPr>
              <a:t>0</a:t>
            </a:r>
            <a:r>
              <a:rPr lang="hr-HR" sz="1200" dirty="0">
                <a:latin typeface="Source Sans Pro" panose="020B0604020202020204" charset="0"/>
              </a:rPr>
              <a:t> i T</a:t>
            </a:r>
            <a:r>
              <a:rPr lang="hr-HR" sz="1200" baseline="-25000" dirty="0">
                <a:latin typeface="Source Sans Pro" panose="020B0604020202020204" charset="0"/>
              </a:rPr>
              <a:t>1</a:t>
            </a:r>
            <a:r>
              <a:rPr lang="hr-HR" sz="1200" dirty="0">
                <a:latin typeface="Source Sans Pro" panose="020B0604020202020204" charset="0"/>
              </a:rPr>
              <a:t> elektronsko stanje za dane spojeve.</a:t>
            </a:r>
            <a:endParaRPr kumimoji="0" lang="hr-H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urce Sans Pro" panose="020B060402020202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8994"/>
              </p:ext>
            </p:extLst>
          </p:nvPr>
        </p:nvGraphicFramePr>
        <p:xfrm>
          <a:off x="1574963" y="2934971"/>
          <a:ext cx="6404957" cy="15087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24592">
                  <a:extLst>
                    <a:ext uri="{9D8B030D-6E8A-4147-A177-3AD203B41FA5}">
                      <a16:colId xmlns:a16="http://schemas.microsoft.com/office/drawing/2014/main" val="1762543050"/>
                    </a:ext>
                  </a:extLst>
                </a:gridCol>
                <a:gridCol w="2112724">
                  <a:extLst>
                    <a:ext uri="{9D8B030D-6E8A-4147-A177-3AD203B41FA5}">
                      <a16:colId xmlns:a16="http://schemas.microsoft.com/office/drawing/2014/main" val="3309164721"/>
                    </a:ext>
                  </a:extLst>
                </a:gridCol>
                <a:gridCol w="830766">
                  <a:extLst>
                    <a:ext uri="{9D8B030D-6E8A-4147-A177-3AD203B41FA5}">
                      <a16:colId xmlns:a16="http://schemas.microsoft.com/office/drawing/2014/main" val="629690994"/>
                    </a:ext>
                  </a:extLst>
                </a:gridCol>
                <a:gridCol w="885242">
                  <a:extLst>
                    <a:ext uri="{9D8B030D-6E8A-4147-A177-3AD203B41FA5}">
                      <a16:colId xmlns:a16="http://schemas.microsoft.com/office/drawing/2014/main" val="1304972475"/>
                    </a:ext>
                  </a:extLst>
                </a:gridCol>
                <a:gridCol w="884675">
                  <a:extLst>
                    <a:ext uri="{9D8B030D-6E8A-4147-A177-3AD203B41FA5}">
                      <a16:colId xmlns:a16="http://schemas.microsoft.com/office/drawing/2014/main" val="3608147581"/>
                    </a:ext>
                  </a:extLst>
                </a:gridCol>
                <a:gridCol w="966958">
                  <a:extLst>
                    <a:ext uri="{9D8B030D-6E8A-4147-A177-3AD203B41FA5}">
                      <a16:colId xmlns:a16="http://schemas.microsoft.com/office/drawing/2014/main" val="41379047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-25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495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spoj</a:t>
                      </a:r>
                      <a:r>
                        <a:rPr lang="en-GB" sz="1100" dirty="0">
                          <a:effectLst/>
                        </a:rPr>
                        <a:t>/</a:t>
                      </a:r>
                      <a:r>
                        <a:rPr lang="en-GB" sz="1100" dirty="0" err="1">
                          <a:effectLst/>
                        </a:rPr>
                        <a:t>sustav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kinoidni tautomer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374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a)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o-</a:t>
                      </a:r>
                      <a:r>
                        <a:rPr lang="en-GB" sz="1100" dirty="0" err="1">
                          <a:effectLst/>
                        </a:rPr>
                        <a:t>salicilna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kiselina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0,986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0,839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0,755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0,828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45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c)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flavin:piridin</a:t>
                      </a:r>
                      <a:r>
                        <a:rPr lang="en-GB" sz="1100" dirty="0">
                          <a:effectLst/>
                        </a:rPr>
                        <a:t> (1:1)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0,837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0,790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0,825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0,838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159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d)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7-HQ:metanol (1:3)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0,944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0,867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0,872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0,886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700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87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ESIPT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ESIPT kod </a:t>
            </a:r>
            <a:r>
              <a:rPr lang="hr-HR" i="1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o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-salicilne kiseline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NICS(1)</a:t>
            </a:r>
            <a:r>
              <a:rPr lang="hr-HR" baseline="-25000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zz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 (S</a:t>
            </a:r>
            <a:r>
              <a:rPr lang="hr-HR" baseline="-25000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0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) = </a:t>
            </a:r>
            <a:r>
              <a:rPr lang="hr-HR" dirty="0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–21,9 </a:t>
            </a:r>
            <a:r>
              <a:rPr lang="hr-HR" dirty="0" err="1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ppm</a:t>
            </a:r>
            <a:endParaRPr lang="hr-HR" dirty="0" smtClean="0">
              <a:solidFill>
                <a:srgbClr val="263238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NICS(1)</a:t>
            </a:r>
            <a:r>
              <a:rPr lang="hr-HR" baseline="-25000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zz</a:t>
            </a: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 (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S</a:t>
            </a:r>
            <a:r>
              <a:rPr lang="hr-HR" baseline="-25000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1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) </a:t>
            </a: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= </a:t>
            </a:r>
            <a:r>
              <a:rPr lang="hr-HR" dirty="0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64,5 </a:t>
            </a:r>
            <a:r>
              <a:rPr lang="hr-HR" dirty="0" err="1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ppm</a:t>
            </a:r>
            <a:r>
              <a:rPr lang="hr-HR" dirty="0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→ 18,2 </a:t>
            </a:r>
            <a:r>
              <a:rPr lang="hr-HR" dirty="0" err="1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ppm</a:t>
            </a:r>
            <a:endParaRPr lang="hr-HR" dirty="0">
              <a:solidFill>
                <a:srgbClr val="263238"/>
              </a:solidFill>
              <a:latin typeface="Source Sans Pro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NICS(1)</a:t>
            </a:r>
            <a:r>
              <a:rPr lang="hr-HR" baseline="-25000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zz</a:t>
            </a: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 (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S</a:t>
            </a:r>
            <a:r>
              <a:rPr lang="hr-HR" baseline="-25000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2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) </a:t>
            </a: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= </a:t>
            </a:r>
            <a:r>
              <a:rPr lang="hr-HR" dirty="0" smtClean="0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–72,4 </a:t>
            </a:r>
            <a:r>
              <a:rPr lang="hr-HR" dirty="0" err="1">
                <a:solidFill>
                  <a:srgbClr val="263238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ppm</a:t>
            </a:r>
            <a:endParaRPr lang="hr-HR" dirty="0">
              <a:solidFill>
                <a:srgbClr val="263238"/>
              </a:solidFill>
              <a:latin typeface="Source Sans Pro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263238"/>
              </a:solidFill>
              <a:latin typeface="Source Sans Pro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21043"/>
              </p:ext>
            </p:extLst>
          </p:nvPr>
        </p:nvGraphicFramePr>
        <p:xfrm>
          <a:off x="3595687" y="3174616"/>
          <a:ext cx="19526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S ChemDraw Drawing" r:id="rId3" imgW="1952563" imgH="754239" progId="ChemDraw.Document.6.0">
                  <p:embed/>
                </p:oleObj>
              </mc:Choice>
              <mc:Fallback>
                <p:oleObj name="CS ChemDraw Drawing" r:id="rId3" imgW="1952563" imgH="754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5687" y="3174616"/>
                        <a:ext cx="195262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9958" y="3997951"/>
            <a:ext cx="6817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/>
                </a:solidFill>
                <a:latin typeface="Source Sans Pro" panose="020B0604020202020204" charset="0"/>
              </a:rPr>
              <a:t>Slika 7. </a:t>
            </a:r>
            <a:r>
              <a:rPr lang="hr-HR" sz="1200" dirty="0" err="1" smtClean="0">
                <a:latin typeface="Source Sans Pro" panose="020B0604020202020204" charset="0"/>
              </a:rPr>
              <a:t>Intramolekulski</a:t>
            </a:r>
            <a:r>
              <a:rPr lang="hr-HR" sz="1200" dirty="0" smtClean="0">
                <a:latin typeface="Source Sans Pro" panose="020B0604020202020204" charset="0"/>
              </a:rPr>
              <a:t> prijenos protona u pobuđenom stanju na primjeru molekule </a:t>
            </a:r>
            <a:r>
              <a:rPr lang="hr-HR" sz="1200" i="1" dirty="0" smtClean="0">
                <a:latin typeface="Source Sans Pro" panose="020B0604020202020204" charset="0"/>
              </a:rPr>
              <a:t>o</a:t>
            </a:r>
            <a:r>
              <a:rPr lang="hr-HR" sz="1200" dirty="0" smtClean="0">
                <a:latin typeface="Source Sans Pro" panose="020B0604020202020204" charset="0"/>
              </a:rPr>
              <a:t>-salicilne kiseline.</a:t>
            </a:r>
            <a:endParaRPr lang="en-GB" sz="12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6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Stokesov</a:t>
            </a:r>
            <a:r>
              <a:rPr lang="hr-HR" dirty="0" smtClean="0"/>
              <a:t> pomak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38700"/>
              </p:ext>
            </p:extLst>
          </p:nvPr>
        </p:nvGraphicFramePr>
        <p:xfrm>
          <a:off x="2301783" y="2758406"/>
          <a:ext cx="4874210" cy="122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CS ChemDraw Drawing" r:id="rId3" imgW="3680141" imgH="926466" progId="ChemDraw.Document.6.0">
                  <p:embed/>
                </p:oleObj>
              </mc:Choice>
              <mc:Fallback>
                <p:oleObj name="CS ChemDraw Drawing" r:id="rId3" imgW="3680141" imgH="9264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1783" y="2758406"/>
                        <a:ext cx="4874210" cy="122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3437" y="4133783"/>
            <a:ext cx="8210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Slika 8.</a:t>
            </a:r>
            <a:r>
              <a:rPr lang="hr-HR" sz="1200" dirty="0" smtClean="0">
                <a:latin typeface="Source Sans Pro" panose="020B0604020202020204" charset="0"/>
              </a:rPr>
              <a:t> a) strukturna formula </a:t>
            </a:r>
            <a:r>
              <a:rPr lang="hr-HR" sz="1200" dirty="0">
                <a:latin typeface="Source Sans Pro" panose="020B0604020202020204" charset="0"/>
              </a:rPr>
              <a:t>2-(</a:t>
            </a:r>
            <a:r>
              <a:rPr lang="hr-HR" sz="1200" dirty="0" smtClean="0">
                <a:latin typeface="Source Sans Pro" panose="020B0604020202020204" charset="0"/>
              </a:rPr>
              <a:t>1-hidroksinaft-2-il)</a:t>
            </a:r>
            <a:r>
              <a:rPr lang="hr-HR" sz="1200" dirty="0" err="1" smtClean="0">
                <a:latin typeface="Source Sans Pro" panose="020B0604020202020204" charset="0"/>
              </a:rPr>
              <a:t>benzoksazola</a:t>
            </a:r>
            <a:r>
              <a:rPr lang="hr-HR" sz="1200" dirty="0" smtClean="0">
                <a:latin typeface="Source Sans Pro" panose="020B0604020202020204" charset="0"/>
              </a:rPr>
              <a:t> (1H2NBO) i b) </a:t>
            </a:r>
            <a:r>
              <a:rPr lang="hr-HR" sz="1200" dirty="0">
                <a:latin typeface="Source Sans Pro" panose="020B0604020202020204" charset="0"/>
              </a:rPr>
              <a:t>2-(2-hidroksinaft-3-il)</a:t>
            </a:r>
            <a:r>
              <a:rPr lang="hr-HR" sz="1200" dirty="0" err="1">
                <a:latin typeface="Source Sans Pro" panose="020B0604020202020204" charset="0"/>
              </a:rPr>
              <a:t>benzoksazola</a:t>
            </a:r>
            <a:r>
              <a:rPr lang="hr-HR" sz="1200" dirty="0">
                <a:latin typeface="Source Sans Pro" panose="020B0604020202020204" charset="0"/>
              </a:rPr>
              <a:t> (2H3NBO)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8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>
                <a:latin typeface="Source Sans Pro" panose="020B0604020202020204" charset="0"/>
              </a:rPr>
              <a:t>ΔNICS(1)</a:t>
            </a:r>
            <a:r>
              <a:rPr lang="hr-HR" baseline="-25000" dirty="0">
                <a:latin typeface="Source Sans Pro" panose="020B0604020202020204" charset="0"/>
              </a:rPr>
              <a:t>zz</a:t>
            </a:r>
            <a:r>
              <a:rPr lang="hr-HR" dirty="0">
                <a:latin typeface="Source Sans Pro" panose="020B0604020202020204" charset="0"/>
              </a:rPr>
              <a:t> (S</a:t>
            </a:r>
            <a:r>
              <a:rPr lang="hr-HR" baseline="-25000" dirty="0">
                <a:latin typeface="Source Sans Pro" panose="020B0604020202020204" charset="0"/>
              </a:rPr>
              <a:t>1</a:t>
            </a:r>
            <a:r>
              <a:rPr lang="hr-HR" dirty="0">
                <a:latin typeface="Source Sans Pro" panose="020B0604020202020204" charset="0"/>
              </a:rPr>
              <a:t> – S</a:t>
            </a:r>
            <a:r>
              <a:rPr lang="hr-HR" baseline="-25000" dirty="0">
                <a:latin typeface="Source Sans Pro" panose="020B0604020202020204" charset="0"/>
              </a:rPr>
              <a:t>0</a:t>
            </a:r>
            <a:r>
              <a:rPr lang="hr-HR" dirty="0" smtClean="0">
                <a:latin typeface="Source Sans Pro" panose="020B0604020202020204" charset="0"/>
              </a:rPr>
              <a:t>)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>
                <a:latin typeface="Source Sans Pro" panose="020B0604020202020204" charset="0"/>
              </a:rPr>
              <a:t>	</a:t>
            </a:r>
            <a:r>
              <a:rPr lang="hr-HR" dirty="0" smtClean="0">
                <a:latin typeface="Source Sans Pro" panose="020B0604020202020204" charset="0"/>
              </a:rPr>
              <a:t>-1H2NBO 71,2 </a:t>
            </a:r>
            <a:r>
              <a:rPr lang="hr-HR" dirty="0" err="1" smtClean="0">
                <a:latin typeface="Source Sans Pro" panose="020B0604020202020204" charset="0"/>
              </a:rPr>
              <a:t>ppm</a:t>
            </a:r>
            <a:r>
              <a:rPr lang="hr-HR" dirty="0" smtClean="0">
                <a:latin typeface="Source Sans Pro" panose="020B0604020202020204" charset="0"/>
              </a:rPr>
              <a:t> (470 nm)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>
                <a:latin typeface="Source Sans Pro" panose="020B0604020202020204" charset="0"/>
              </a:rPr>
              <a:t>	</a:t>
            </a:r>
            <a:r>
              <a:rPr lang="hr-HR" dirty="0" smtClean="0">
                <a:latin typeface="Source Sans Pro" panose="020B0604020202020204" charset="0"/>
              </a:rPr>
              <a:t>-2H3NBO 63,7 </a:t>
            </a:r>
            <a:r>
              <a:rPr lang="hr-HR" dirty="0" err="1" smtClean="0">
                <a:latin typeface="Source Sans Pro" panose="020B0604020202020204" charset="0"/>
              </a:rPr>
              <a:t>ppm</a:t>
            </a:r>
            <a:r>
              <a:rPr lang="hr-HR" dirty="0" smtClean="0">
                <a:latin typeface="Source Sans Pro" panose="020B0604020202020204" charset="0"/>
              </a:rPr>
              <a:t> (670 nm)</a:t>
            </a:r>
            <a:endParaRPr lang="hr-HR" dirty="0" smtClean="0">
              <a:solidFill>
                <a:srgbClr val="263238"/>
              </a:solidFill>
              <a:latin typeface="Source Sans Pro" panose="020B0604020202020204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2116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Fototautomerizacija</a:t>
            </a:r>
            <a:r>
              <a:rPr lang="hr-HR" dirty="0" smtClean="0"/>
              <a:t> katalizirana otapalom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61641"/>
              </p:ext>
            </p:extLst>
          </p:nvPr>
        </p:nvGraphicFramePr>
        <p:xfrm>
          <a:off x="3063080" y="2766815"/>
          <a:ext cx="30178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S ChemDraw Drawing" r:id="rId3" imgW="3017520" imgH="737695" progId="ChemDraw.Document.6.0">
                  <p:embed/>
                </p:oleObj>
              </mc:Choice>
              <mc:Fallback>
                <p:oleObj name="CS ChemDraw Drawing" r:id="rId3" imgW="3017520" imgH="7376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080" y="2766815"/>
                        <a:ext cx="3017837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3827" y="3660409"/>
            <a:ext cx="513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Slika 9. </a:t>
            </a:r>
            <a:r>
              <a:rPr lang="hr-HR" sz="1200" dirty="0" err="1" smtClean="0">
                <a:latin typeface="Source Sans Pro" panose="020B0604020202020204" charset="0"/>
              </a:rPr>
              <a:t>Fototautomerizacija</a:t>
            </a:r>
            <a:r>
              <a:rPr lang="hr-HR" sz="1200" dirty="0" smtClean="0">
                <a:latin typeface="Source Sans Pro" panose="020B0604020202020204" charset="0"/>
              </a:rPr>
              <a:t> 2-aminopiridina katalizirana octenom kiselinom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8" name="Google Shape;76;p13"/>
          <p:cNvSpPr txBox="1"/>
          <p:nvPr/>
        </p:nvSpPr>
        <p:spPr>
          <a:xfrm>
            <a:off x="495203" y="1344944"/>
            <a:ext cx="4374669" cy="98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Fototautomerizacija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 2-aminopiridina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204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71" y="222548"/>
            <a:ext cx="4039272" cy="3671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4816" y="4038973"/>
            <a:ext cx="779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  <a:ea typeface="Calibri" panose="020F0502020204030204" pitchFamily="34" charset="0"/>
              </a:rPr>
              <a:t>Slika 10. 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Ploha 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potencijalne energije za izmjenu protona u kompleksu 2-AP:octena kiselina (1:1) u S</a:t>
            </a:r>
            <a:r>
              <a:rPr lang="hr-HR" sz="1200" baseline="-25000" dirty="0">
                <a:latin typeface="Source Sans Pro" panose="020B0604020202020204" charset="0"/>
                <a:ea typeface="Calibri" panose="020F0502020204030204" pitchFamily="34" charset="0"/>
              </a:rPr>
              <a:t>0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 stanju (izračun na ωB97XD/6-311+G(</a:t>
            </a:r>
            <a:r>
              <a:rPr lang="hr-HR" sz="1200" dirty="0" err="1">
                <a:latin typeface="Source Sans Pro" panose="020B0604020202020204" charset="0"/>
                <a:ea typeface="Calibri" panose="020F0502020204030204" pitchFamily="34" charset="0"/>
              </a:rPr>
              <a:t>d,p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) razini). U zagradama je napisana energija korigirana za energiju nulte točke. 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NICS(1)</a:t>
            </a:r>
            <a:r>
              <a:rPr lang="hr-HR" sz="1200" baseline="-25000" dirty="0" smtClean="0">
                <a:latin typeface="Source Sans Pro" panose="020B0604020202020204" charset="0"/>
                <a:ea typeface="Calibri" panose="020F0502020204030204" pitchFamily="34" charset="0"/>
              </a:rPr>
              <a:t>zz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 vrijednosti 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izračunate na PW91/IGLOIII razini.</a:t>
            </a:r>
            <a:endParaRPr lang="en-GB" sz="12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0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61" y="167416"/>
            <a:ext cx="4168140" cy="3474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2129" y="3791547"/>
            <a:ext cx="779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  <a:ea typeface="Calibri" panose="020F0502020204030204" pitchFamily="34" charset="0"/>
              </a:rPr>
              <a:t>Slika 11. 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Ploha 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potencijalne energije za izmjenu protona u kompleksu 2-AP:octena kiselina (1:1) u 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S</a:t>
            </a:r>
            <a:r>
              <a:rPr lang="hr-HR" sz="1200" baseline="-25000" dirty="0" smtClean="0">
                <a:latin typeface="Source Sans Pro" panose="020B0604020202020204" charset="0"/>
                <a:ea typeface="Calibri" panose="020F0502020204030204" pitchFamily="34" charset="0"/>
              </a:rPr>
              <a:t>1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 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stanju (izračun na ωB97XD/6-311+G(</a:t>
            </a:r>
            <a:r>
              <a:rPr lang="hr-HR" sz="1200" dirty="0" err="1">
                <a:latin typeface="Source Sans Pro" panose="020B0604020202020204" charset="0"/>
                <a:ea typeface="Calibri" panose="020F0502020204030204" pitchFamily="34" charset="0"/>
              </a:rPr>
              <a:t>d,p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) razini). U zagradama je napisana energija korigirana za energiju nulte točke. 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NICS(1)</a:t>
            </a:r>
            <a:r>
              <a:rPr lang="hr-HR" sz="1200" baseline="-25000" dirty="0" smtClean="0">
                <a:latin typeface="Source Sans Pro" panose="020B0604020202020204" charset="0"/>
                <a:ea typeface="Calibri" panose="020F0502020204030204" pitchFamily="34" charset="0"/>
              </a:rPr>
              <a:t>zz</a:t>
            </a:r>
            <a:r>
              <a:rPr lang="hr-HR" sz="1200" dirty="0" smtClean="0">
                <a:latin typeface="Source Sans Pro" panose="020B0604020202020204" charset="0"/>
                <a:ea typeface="Calibri" panose="020F0502020204030204" pitchFamily="34" charset="0"/>
              </a:rPr>
              <a:t> vrijednosti </a:t>
            </a:r>
            <a:r>
              <a:rPr lang="hr-HR" sz="1200" dirty="0">
                <a:latin typeface="Source Sans Pro" panose="020B0604020202020204" charset="0"/>
                <a:ea typeface="Calibri" panose="020F0502020204030204" pitchFamily="34" charset="0"/>
              </a:rPr>
              <a:t>izračunate na PW91/IGLOIII razini.</a:t>
            </a:r>
            <a:endParaRPr lang="en-GB" sz="12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2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Predviđanje efekta </a:t>
            </a:r>
            <a:r>
              <a:rPr lang="hr-HR" dirty="0" err="1" smtClean="0"/>
              <a:t>fotoekscitacije</a:t>
            </a:r>
            <a:r>
              <a:rPr lang="hr-HR" dirty="0" smtClean="0"/>
              <a:t> na jačinu vodikove veze</a:t>
            </a:r>
            <a:br>
              <a:rPr lang="hr-HR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Google Shape;76;p13"/>
          <p:cNvSpPr txBox="1"/>
          <p:nvPr/>
        </p:nvSpPr>
        <p:spPr>
          <a:xfrm>
            <a:off x="495203" y="1344944"/>
            <a:ext cx="479755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Source Sans Pro" panose="020B0604020202020204" charset="0"/>
              </a:rPr>
              <a:t>Dimer</a:t>
            </a:r>
            <a:r>
              <a:rPr lang="hr-HR" dirty="0" smtClean="0">
                <a:latin typeface="Source Sans Pro" panose="020B0604020202020204" charset="0"/>
              </a:rPr>
              <a:t> 2-aminopiridina</a:t>
            </a:r>
            <a:endParaRPr lang="hr-HR" dirty="0" smtClean="0">
              <a:solidFill>
                <a:srgbClr val="263238"/>
              </a:solidFill>
              <a:latin typeface="Source Sans Pro" panose="020B0604020202020204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-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nekinoidni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tautomer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: veze postaju jače 	  	  uslijed pobuđivanja:</a:t>
            </a:r>
          </a:p>
          <a:p>
            <a:pPr lvl="0">
              <a:spcBef>
                <a:spcPts val="600"/>
              </a:spcBef>
            </a:pPr>
            <a:r>
              <a:rPr lang="hr-HR" dirty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err="1">
                <a:latin typeface="Source Sans Pro" panose="020B0604020202020204" charset="0"/>
              </a:rPr>
              <a:t>Δ</a:t>
            </a:r>
            <a:r>
              <a:rPr lang="hr-HR" i="1" dirty="0" err="1">
                <a:latin typeface="Source Sans Pro" panose="020B0604020202020204" charset="0"/>
              </a:rPr>
              <a:t>E</a:t>
            </a:r>
            <a:r>
              <a:rPr lang="hr-HR" baseline="-25000" dirty="0" err="1">
                <a:latin typeface="Source Sans Pro" panose="020B0604020202020204" charset="0"/>
              </a:rPr>
              <a:t>int</a:t>
            </a:r>
            <a:r>
              <a:rPr lang="hr-HR" dirty="0">
                <a:latin typeface="Source Sans Pro" panose="020B0604020202020204" charset="0"/>
              </a:rPr>
              <a:t> = –11,6 kcal mol</a:t>
            </a:r>
            <a:r>
              <a:rPr lang="hr-HR" baseline="30000" dirty="0">
                <a:latin typeface="Source Sans Pro" panose="020B0604020202020204" charset="0"/>
              </a:rPr>
              <a:t>-1</a:t>
            </a:r>
            <a:r>
              <a:rPr lang="hr-HR" dirty="0">
                <a:latin typeface="Source Sans Pro" panose="020B0604020202020204" charset="0"/>
              </a:rPr>
              <a:t>, S</a:t>
            </a:r>
            <a:r>
              <a:rPr lang="hr-HR" baseline="-25000" dirty="0">
                <a:latin typeface="Source Sans Pro" panose="020B0604020202020204" charset="0"/>
              </a:rPr>
              <a:t>0</a:t>
            </a:r>
            <a:r>
              <a:rPr lang="hr-HR" dirty="0">
                <a:latin typeface="Source Sans Pro" panose="020B0604020202020204" charset="0"/>
              </a:rPr>
              <a:t> </a:t>
            </a:r>
            <a:r>
              <a:rPr lang="hr-HR" dirty="0" smtClean="0">
                <a:latin typeface="Source Sans Pro" panose="020B0604020202020204" charset="0"/>
              </a:rPr>
              <a:t>+ </a:t>
            </a:r>
            <a:r>
              <a:rPr lang="hr-HR" dirty="0">
                <a:latin typeface="Source Sans Pro" panose="020B0604020202020204" charset="0"/>
              </a:rPr>
              <a:t>S</a:t>
            </a:r>
            <a:r>
              <a:rPr lang="hr-HR" baseline="-25000" dirty="0">
                <a:latin typeface="Source Sans Pro" panose="020B0604020202020204" charset="0"/>
              </a:rPr>
              <a:t>0</a:t>
            </a:r>
            <a:r>
              <a:rPr lang="hr-HR" dirty="0">
                <a:latin typeface="Source Sans Pro" panose="020B0604020202020204" charset="0"/>
              </a:rPr>
              <a:t> </a:t>
            </a:r>
            <a:endParaRPr lang="hr-HR" dirty="0" smtClean="0">
              <a:latin typeface="Source Sans Pro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hr-HR" dirty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err="1">
                <a:latin typeface="Source Sans Pro" panose="020B0604020202020204" charset="0"/>
              </a:rPr>
              <a:t>Δ</a:t>
            </a:r>
            <a:r>
              <a:rPr lang="hr-HR" i="1" dirty="0" err="1">
                <a:latin typeface="Source Sans Pro" panose="020B0604020202020204" charset="0"/>
              </a:rPr>
              <a:t>E</a:t>
            </a:r>
            <a:r>
              <a:rPr lang="hr-HR" baseline="-25000" dirty="0" err="1">
                <a:latin typeface="Source Sans Pro" panose="020B0604020202020204" charset="0"/>
              </a:rPr>
              <a:t>int</a:t>
            </a:r>
            <a:r>
              <a:rPr lang="hr-HR" dirty="0">
                <a:latin typeface="Source Sans Pro" panose="020B0604020202020204" charset="0"/>
              </a:rPr>
              <a:t> = –14,5 kcal mol</a:t>
            </a:r>
            <a:r>
              <a:rPr lang="hr-HR" baseline="30000" dirty="0">
                <a:latin typeface="Source Sans Pro" panose="020B0604020202020204" charset="0"/>
              </a:rPr>
              <a:t>-1</a:t>
            </a:r>
            <a:r>
              <a:rPr lang="hr-HR" dirty="0">
                <a:latin typeface="Source Sans Pro" panose="020B0604020202020204" charset="0"/>
              </a:rPr>
              <a:t>, T</a:t>
            </a:r>
            <a:r>
              <a:rPr lang="hr-HR" baseline="-25000" dirty="0">
                <a:latin typeface="Source Sans Pro" panose="020B0604020202020204" charset="0"/>
              </a:rPr>
              <a:t>1</a:t>
            </a:r>
            <a:r>
              <a:rPr lang="hr-HR" dirty="0">
                <a:latin typeface="Source Sans Pro" panose="020B0604020202020204" charset="0"/>
              </a:rPr>
              <a:t> </a:t>
            </a:r>
            <a:r>
              <a:rPr lang="hr-HR" dirty="0" smtClean="0">
                <a:latin typeface="Source Sans Pro" panose="020B0604020202020204" charset="0"/>
              </a:rPr>
              <a:t>+ S</a:t>
            </a:r>
            <a:r>
              <a:rPr lang="hr-HR" baseline="-25000" dirty="0" smtClean="0">
                <a:latin typeface="Source Sans Pro" panose="020B0604020202020204" charset="0"/>
              </a:rPr>
              <a:t>0</a:t>
            </a:r>
            <a:endParaRPr lang="hr-HR" dirty="0">
              <a:latin typeface="Source Sans Pro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hr-HR" dirty="0" smtClean="0">
                <a:latin typeface="Source Sans Pro" panose="020B0604020202020204" charset="0"/>
              </a:rPr>
              <a:t>		</a:t>
            </a:r>
            <a:r>
              <a:rPr lang="hr-HR" dirty="0" err="1" smtClean="0">
                <a:latin typeface="Source Sans Pro" panose="020B0604020202020204" charset="0"/>
              </a:rPr>
              <a:t>Δ</a:t>
            </a:r>
            <a:r>
              <a:rPr lang="hr-HR" i="1" dirty="0" err="1" smtClean="0">
                <a:latin typeface="Source Sans Pro" panose="020B0604020202020204" charset="0"/>
              </a:rPr>
              <a:t>E</a:t>
            </a:r>
            <a:r>
              <a:rPr lang="hr-HR" baseline="-25000" dirty="0" err="1" smtClean="0">
                <a:latin typeface="Source Sans Pro" panose="020B0604020202020204" charset="0"/>
              </a:rPr>
              <a:t>int</a:t>
            </a:r>
            <a:r>
              <a:rPr lang="hr-HR" dirty="0" smtClean="0">
                <a:latin typeface="Source Sans Pro" panose="020B0604020202020204" charset="0"/>
              </a:rPr>
              <a:t> </a:t>
            </a:r>
            <a:r>
              <a:rPr lang="hr-HR" dirty="0">
                <a:latin typeface="Source Sans Pro" panose="020B0604020202020204" charset="0"/>
              </a:rPr>
              <a:t>= –18,7 kcal mol</a:t>
            </a:r>
            <a:r>
              <a:rPr lang="hr-HR" baseline="30000" dirty="0">
                <a:latin typeface="Source Sans Pro" panose="020B0604020202020204" charset="0"/>
              </a:rPr>
              <a:t>-1</a:t>
            </a:r>
            <a:r>
              <a:rPr lang="hr-HR" dirty="0">
                <a:latin typeface="Source Sans Pro" panose="020B0604020202020204" charset="0"/>
              </a:rPr>
              <a:t>, </a:t>
            </a:r>
            <a:r>
              <a:rPr lang="hr-HR" dirty="0" smtClean="0">
                <a:latin typeface="Source Sans Pro" panose="020B0604020202020204" charset="0"/>
              </a:rPr>
              <a:t>T</a:t>
            </a:r>
            <a:r>
              <a:rPr lang="hr-HR" baseline="-25000" dirty="0" smtClean="0">
                <a:latin typeface="Source Sans Pro" panose="020B0604020202020204" charset="0"/>
              </a:rPr>
              <a:t>1</a:t>
            </a:r>
            <a:r>
              <a:rPr lang="hr-HR" dirty="0" smtClean="0">
                <a:latin typeface="Source Sans Pro" panose="020B0604020202020204" charset="0"/>
              </a:rPr>
              <a:t> </a:t>
            </a:r>
            <a:r>
              <a:rPr lang="hr-HR" dirty="0">
                <a:latin typeface="Source Sans Pro" panose="020B0604020202020204" charset="0"/>
              </a:rPr>
              <a:t>+ </a:t>
            </a:r>
            <a:r>
              <a:rPr lang="hr-HR" dirty="0" smtClean="0">
                <a:latin typeface="Source Sans Pro" panose="020B0604020202020204" charset="0"/>
              </a:rPr>
              <a:t>T</a:t>
            </a:r>
            <a:r>
              <a:rPr lang="hr-HR" baseline="-25000" dirty="0" smtClean="0">
                <a:latin typeface="Source Sans Pro" panose="020B0604020202020204" charset="0"/>
              </a:rPr>
              <a:t>1</a:t>
            </a:r>
            <a:endParaRPr lang="hr-HR" dirty="0">
              <a:latin typeface="Source Sans Pro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hr-HR" dirty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-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kinoidni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tautomer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: veze postaju slabije:</a:t>
            </a:r>
          </a:p>
          <a:p>
            <a:pPr lvl="0">
              <a:spcBef>
                <a:spcPts val="600"/>
              </a:spcBef>
            </a:pPr>
            <a:r>
              <a:rPr lang="hr-HR" dirty="0" smtClean="0">
                <a:latin typeface="Source Sans Pro" panose="020B0604020202020204" charset="0"/>
              </a:rPr>
              <a:t>		</a:t>
            </a:r>
            <a:r>
              <a:rPr lang="hr-HR" dirty="0" err="1" smtClean="0">
                <a:latin typeface="Source Sans Pro" panose="020B0604020202020204" charset="0"/>
              </a:rPr>
              <a:t>Δ</a:t>
            </a:r>
            <a:r>
              <a:rPr lang="hr-HR" i="1" dirty="0" err="1" smtClean="0">
                <a:latin typeface="Source Sans Pro" panose="020B0604020202020204" charset="0"/>
              </a:rPr>
              <a:t>E</a:t>
            </a:r>
            <a:r>
              <a:rPr lang="hr-HR" baseline="-25000" dirty="0" err="1" smtClean="0">
                <a:latin typeface="Source Sans Pro" panose="020B0604020202020204" charset="0"/>
              </a:rPr>
              <a:t>int</a:t>
            </a:r>
            <a:r>
              <a:rPr lang="hr-HR" dirty="0" smtClean="0">
                <a:latin typeface="Source Sans Pro" panose="020B0604020202020204" charset="0"/>
              </a:rPr>
              <a:t> </a:t>
            </a:r>
            <a:r>
              <a:rPr lang="hr-HR" dirty="0">
                <a:latin typeface="Source Sans Pro" panose="020B0604020202020204" charset="0"/>
              </a:rPr>
              <a:t>= </a:t>
            </a:r>
            <a:r>
              <a:rPr lang="hr-HR" dirty="0" smtClean="0">
                <a:latin typeface="Source Sans Pro" panose="020B0604020202020204" charset="0"/>
              </a:rPr>
              <a:t>–22,9 </a:t>
            </a:r>
            <a:r>
              <a:rPr lang="hr-HR" dirty="0">
                <a:latin typeface="Source Sans Pro" panose="020B0604020202020204" charset="0"/>
              </a:rPr>
              <a:t>kcal mol</a:t>
            </a:r>
            <a:r>
              <a:rPr lang="hr-HR" baseline="30000" dirty="0">
                <a:latin typeface="Source Sans Pro" panose="020B0604020202020204" charset="0"/>
              </a:rPr>
              <a:t>-1</a:t>
            </a:r>
            <a:r>
              <a:rPr lang="hr-HR" dirty="0">
                <a:latin typeface="Source Sans Pro" panose="020B0604020202020204" charset="0"/>
              </a:rPr>
              <a:t>, S</a:t>
            </a:r>
            <a:r>
              <a:rPr lang="hr-HR" baseline="-25000" dirty="0">
                <a:latin typeface="Source Sans Pro" panose="020B0604020202020204" charset="0"/>
              </a:rPr>
              <a:t>0</a:t>
            </a:r>
            <a:r>
              <a:rPr lang="hr-HR" dirty="0">
                <a:latin typeface="Source Sans Pro" panose="020B0604020202020204" charset="0"/>
              </a:rPr>
              <a:t> + S</a:t>
            </a:r>
            <a:r>
              <a:rPr lang="hr-HR" baseline="-25000" dirty="0">
                <a:latin typeface="Source Sans Pro" panose="020B0604020202020204" charset="0"/>
              </a:rPr>
              <a:t>0</a:t>
            </a:r>
            <a:r>
              <a:rPr lang="hr-HR" dirty="0">
                <a:latin typeface="Source Sans Pro" panose="020B0604020202020204" charset="0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hr-HR" dirty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		</a:t>
            </a:r>
            <a:r>
              <a:rPr lang="hr-HR" dirty="0" err="1">
                <a:latin typeface="Source Sans Pro" panose="020B0604020202020204" charset="0"/>
              </a:rPr>
              <a:t>Δ</a:t>
            </a:r>
            <a:r>
              <a:rPr lang="hr-HR" i="1" dirty="0" err="1">
                <a:latin typeface="Source Sans Pro" panose="020B0604020202020204" charset="0"/>
              </a:rPr>
              <a:t>E</a:t>
            </a:r>
            <a:r>
              <a:rPr lang="hr-HR" baseline="-25000" dirty="0" err="1">
                <a:latin typeface="Source Sans Pro" panose="020B0604020202020204" charset="0"/>
              </a:rPr>
              <a:t>int</a:t>
            </a:r>
            <a:r>
              <a:rPr lang="hr-HR" dirty="0">
                <a:latin typeface="Source Sans Pro" panose="020B0604020202020204" charset="0"/>
              </a:rPr>
              <a:t> = </a:t>
            </a:r>
            <a:r>
              <a:rPr lang="hr-HR" dirty="0" smtClean="0">
                <a:latin typeface="Source Sans Pro" panose="020B0604020202020204" charset="0"/>
              </a:rPr>
              <a:t>–17,3 </a:t>
            </a:r>
            <a:r>
              <a:rPr lang="hr-HR" dirty="0">
                <a:latin typeface="Source Sans Pro" panose="020B0604020202020204" charset="0"/>
              </a:rPr>
              <a:t>kcal mol</a:t>
            </a:r>
            <a:r>
              <a:rPr lang="hr-HR" baseline="30000" dirty="0">
                <a:latin typeface="Source Sans Pro" panose="020B0604020202020204" charset="0"/>
              </a:rPr>
              <a:t>-1</a:t>
            </a:r>
            <a:r>
              <a:rPr lang="hr-HR" dirty="0">
                <a:latin typeface="Source Sans Pro" panose="020B0604020202020204" charset="0"/>
              </a:rPr>
              <a:t>, T</a:t>
            </a:r>
            <a:r>
              <a:rPr lang="hr-HR" baseline="-25000" dirty="0">
                <a:latin typeface="Source Sans Pro" panose="020B0604020202020204" charset="0"/>
              </a:rPr>
              <a:t>1</a:t>
            </a:r>
            <a:r>
              <a:rPr lang="hr-HR" dirty="0">
                <a:latin typeface="Source Sans Pro" panose="020B0604020202020204" charset="0"/>
              </a:rPr>
              <a:t> + S</a:t>
            </a:r>
            <a:r>
              <a:rPr lang="hr-HR" baseline="-25000" dirty="0">
                <a:latin typeface="Source Sans Pro" panose="020B0604020202020204" charset="0"/>
              </a:rPr>
              <a:t>0</a:t>
            </a:r>
            <a:endParaRPr lang="hr-HR" dirty="0">
              <a:latin typeface="Source Sans Pro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hr-HR" dirty="0">
                <a:latin typeface="Source Sans Pro" panose="020B0604020202020204" charset="0"/>
              </a:rPr>
              <a:t>		</a:t>
            </a:r>
            <a:r>
              <a:rPr lang="hr-HR" dirty="0" err="1">
                <a:latin typeface="Source Sans Pro" panose="020B0604020202020204" charset="0"/>
              </a:rPr>
              <a:t>Δ</a:t>
            </a:r>
            <a:r>
              <a:rPr lang="hr-HR" i="1" dirty="0" err="1">
                <a:latin typeface="Source Sans Pro" panose="020B0604020202020204" charset="0"/>
              </a:rPr>
              <a:t>E</a:t>
            </a:r>
            <a:r>
              <a:rPr lang="hr-HR" baseline="-25000" dirty="0" err="1">
                <a:latin typeface="Source Sans Pro" panose="020B0604020202020204" charset="0"/>
              </a:rPr>
              <a:t>int</a:t>
            </a:r>
            <a:r>
              <a:rPr lang="hr-HR" dirty="0">
                <a:latin typeface="Source Sans Pro" panose="020B0604020202020204" charset="0"/>
              </a:rPr>
              <a:t> = –</a:t>
            </a:r>
            <a:r>
              <a:rPr lang="hr-HR" dirty="0" smtClean="0">
                <a:latin typeface="Source Sans Pro" panose="020B0604020202020204" charset="0"/>
              </a:rPr>
              <a:t>13,3 </a:t>
            </a:r>
            <a:r>
              <a:rPr lang="hr-HR" dirty="0">
                <a:latin typeface="Source Sans Pro" panose="020B0604020202020204" charset="0"/>
              </a:rPr>
              <a:t>kcal mol</a:t>
            </a:r>
            <a:r>
              <a:rPr lang="hr-HR" baseline="30000" dirty="0">
                <a:latin typeface="Source Sans Pro" panose="020B0604020202020204" charset="0"/>
              </a:rPr>
              <a:t>-1</a:t>
            </a:r>
            <a:r>
              <a:rPr lang="hr-HR" dirty="0">
                <a:latin typeface="Source Sans Pro" panose="020B0604020202020204" charset="0"/>
              </a:rPr>
              <a:t>, T</a:t>
            </a:r>
            <a:r>
              <a:rPr lang="hr-HR" baseline="-25000" dirty="0">
                <a:latin typeface="Source Sans Pro" panose="020B0604020202020204" charset="0"/>
              </a:rPr>
              <a:t>1</a:t>
            </a:r>
            <a:r>
              <a:rPr lang="hr-HR" dirty="0">
                <a:latin typeface="Source Sans Pro" panose="020B0604020202020204" charset="0"/>
              </a:rPr>
              <a:t> + T</a:t>
            </a:r>
            <a:r>
              <a:rPr lang="hr-HR" baseline="-25000" dirty="0">
                <a:latin typeface="Source Sans Pro" panose="020B0604020202020204" charset="0"/>
              </a:rPr>
              <a:t>1</a:t>
            </a:r>
            <a:endParaRPr lang="hr-HR" dirty="0">
              <a:latin typeface="Source Sans Pro" panose="020B0604020202020204" charset="0"/>
            </a:endParaRPr>
          </a:p>
          <a:p>
            <a:pPr lvl="0">
              <a:spcBef>
                <a:spcPts val="600"/>
              </a:spcBef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53002"/>
              </p:ext>
            </p:extLst>
          </p:nvPr>
        </p:nvGraphicFramePr>
        <p:xfrm>
          <a:off x="5292762" y="2276793"/>
          <a:ext cx="31511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S ChemDraw Drawing" r:id="rId3" imgW="3151490" imgH="954040" progId="ChemDraw.Document.6.0">
                  <p:embed/>
                </p:oleObj>
              </mc:Choice>
              <mc:Fallback>
                <p:oleObj name="CS ChemDraw Drawing" r:id="rId3" imgW="3151490" imgH="954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762" y="2276793"/>
                        <a:ext cx="3151187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762" y="352870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Slika 12. </a:t>
            </a:r>
            <a:r>
              <a:rPr lang="hr-HR" sz="1200" dirty="0" smtClean="0">
                <a:latin typeface="Source Sans Pro" panose="020B0604020202020204" charset="0"/>
              </a:rPr>
              <a:t>Strukturne formule </a:t>
            </a:r>
            <a:r>
              <a:rPr lang="hr-HR" sz="1200" dirty="0" err="1" smtClean="0">
                <a:latin typeface="Source Sans Pro" panose="020B0604020202020204" charset="0"/>
              </a:rPr>
              <a:t>dimera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 err="1" smtClean="0">
                <a:latin typeface="Source Sans Pro" panose="020B0604020202020204" charset="0"/>
              </a:rPr>
              <a:t>kinoidnog</a:t>
            </a:r>
            <a:r>
              <a:rPr lang="hr-HR" sz="1200" dirty="0" smtClean="0">
                <a:latin typeface="Source Sans Pro" panose="020B0604020202020204" charset="0"/>
              </a:rPr>
              <a:t> i </a:t>
            </a:r>
          </a:p>
          <a:p>
            <a:r>
              <a:rPr lang="hr-HR" sz="1200" dirty="0" err="1" smtClean="0">
                <a:latin typeface="Source Sans Pro" panose="020B0604020202020204" charset="0"/>
              </a:rPr>
              <a:t>Nekinoidnog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 err="1" smtClean="0">
                <a:latin typeface="Source Sans Pro" panose="020B0604020202020204" charset="0"/>
              </a:rPr>
              <a:t>tautomera</a:t>
            </a:r>
            <a:r>
              <a:rPr lang="hr-HR" sz="1200" dirty="0" smtClean="0">
                <a:latin typeface="Source Sans Pro" panose="020B0604020202020204" charset="0"/>
              </a:rPr>
              <a:t> 2-aminopiridina.</a:t>
            </a:r>
            <a:endParaRPr lang="en-GB" sz="12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7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95774" y="-1225572"/>
            <a:ext cx="7562723" cy="38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74" y="65460"/>
            <a:ext cx="3587730" cy="42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841661" y="4373295"/>
            <a:ext cx="7562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Slika 13. 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prikazi ΔGIMIC (1 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iznad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ravnine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prstena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 za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dimer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nekinoidnog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tautomera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2-AP-a prikazani u lijevom stupcu te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kinoidnog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tautomera</a:t>
            </a:r>
            <a:r>
              <a:rPr kumimoji="0" lang="hr-H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prikazani u desnom stupcu.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1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Aromatičnost i </a:t>
            </a:r>
            <a:r>
              <a:rPr lang="hr-HR" dirty="0" err="1" smtClean="0"/>
              <a:t>antiaromatičnost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495204" y="1344944"/>
            <a:ext cx="3179400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Vrste aromatičnosti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Broj elektrona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H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ücklova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i 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Möbiusova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topologija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Elektronsko stanje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>
              <a:solidFill>
                <a:srgbClr val="263238"/>
              </a:solidFill>
              <a:latin typeface="Source Sans Pro" panose="020B060402020202020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2728264"/>
            <a:ext cx="6478517" cy="1332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457" y="2728264"/>
            <a:ext cx="72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Source Sans Pro" panose="020B0604020202020204" charset="0"/>
              </a:rPr>
              <a:t>a)</a:t>
            </a:r>
            <a:r>
              <a:rPr lang="hr-HR" dirty="0" smtClean="0">
                <a:latin typeface="Source Sans Pro" panose="020B0604020202020204" charset="0"/>
              </a:rPr>
              <a:t>	</a:t>
            </a:r>
            <a:r>
              <a:rPr lang="hr-HR" sz="1200" dirty="0" smtClean="0">
                <a:latin typeface="Source Sans Pro" panose="020B0604020202020204" charset="0"/>
              </a:rPr>
              <a:t>                          b)	                       c)		                   d)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457" y="4060466"/>
            <a:ext cx="714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Slika 1.</a:t>
            </a:r>
            <a:r>
              <a:rPr lang="hr-HR" sz="1200" dirty="0" smtClean="0">
                <a:latin typeface="Source Sans Pro" panose="020B0604020202020204" charset="0"/>
              </a:rPr>
              <a:t> Vrste aromatičnosti: a) </a:t>
            </a:r>
            <a:r>
              <a:rPr lang="hr-HR" sz="1200" dirty="0" err="1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H</a:t>
            </a:r>
            <a:r>
              <a:rPr lang="hr-HR" sz="1200" dirty="0" err="1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ücklova</a:t>
            </a:r>
            <a:r>
              <a:rPr lang="hr-HR" sz="1200" dirty="0" smtClean="0">
                <a:latin typeface="Source Sans Pro" panose="020B0604020202020204" charset="0"/>
              </a:rPr>
              <a:t> aromatičnost, b) aromatičnost u ravnini, c) </a:t>
            </a:r>
            <a:r>
              <a:rPr lang="hr-HR" sz="1200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Möbiusova</a:t>
            </a:r>
            <a:r>
              <a:rPr lang="hr-HR" sz="1200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aromatičnost</a:t>
            </a:r>
          </a:p>
          <a:p>
            <a:r>
              <a:rPr lang="hr-HR" sz="1200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i d) </a:t>
            </a:r>
            <a:r>
              <a:rPr lang="hr-HR" sz="1200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Makrociklička</a:t>
            </a:r>
            <a:r>
              <a:rPr lang="hr-HR" sz="1200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hr-HR" sz="1200" dirty="0" smtClean="0">
                <a:latin typeface="Source Sans Pro" panose="020B0604020202020204" charset="0"/>
              </a:rPr>
              <a:t> aromatičnost.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04" y="4734064"/>
            <a:ext cx="5110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>
                <a:latin typeface="Source Sans Pro" panose="020B0604020202020204" charset="0"/>
              </a:rPr>
              <a:t>M. </a:t>
            </a:r>
            <a:r>
              <a:rPr lang="hr-HR" sz="1100" dirty="0" err="1">
                <a:latin typeface="Source Sans Pro" panose="020B0604020202020204" charset="0"/>
              </a:rPr>
              <a:t>Rosenberg</a:t>
            </a:r>
            <a:r>
              <a:rPr lang="hr-HR" sz="1100" dirty="0">
                <a:latin typeface="Source Sans Pro" panose="020B0604020202020204" charset="0"/>
              </a:rPr>
              <a:t>, C. </a:t>
            </a:r>
            <a:r>
              <a:rPr lang="hr-HR" sz="1100" dirty="0" err="1">
                <a:latin typeface="Source Sans Pro" panose="020B0604020202020204" charset="0"/>
              </a:rPr>
              <a:t>Dahlstrand</a:t>
            </a:r>
            <a:r>
              <a:rPr lang="hr-HR" sz="1100" dirty="0">
                <a:latin typeface="Source Sans Pro" panose="020B0604020202020204" charset="0"/>
              </a:rPr>
              <a:t>, K. </a:t>
            </a:r>
            <a:r>
              <a:rPr lang="hr-HR" sz="1100" dirty="0" err="1">
                <a:latin typeface="Source Sans Pro" panose="020B0604020202020204" charset="0"/>
              </a:rPr>
              <a:t>Kilså</a:t>
            </a:r>
            <a:r>
              <a:rPr lang="hr-HR" sz="1100" dirty="0">
                <a:latin typeface="Source Sans Pro" panose="020B0604020202020204" charset="0"/>
              </a:rPr>
              <a:t>, H. </a:t>
            </a:r>
            <a:r>
              <a:rPr lang="hr-HR" sz="1100" dirty="0" err="1">
                <a:latin typeface="Source Sans Pro" panose="020B0604020202020204" charset="0"/>
              </a:rPr>
              <a:t>Ottosson</a:t>
            </a:r>
            <a:r>
              <a:rPr lang="hr-HR" sz="1100" dirty="0">
                <a:latin typeface="Source Sans Pro" panose="020B0604020202020204" charset="0"/>
              </a:rPr>
              <a:t>, </a:t>
            </a:r>
            <a:r>
              <a:rPr lang="hr-HR" sz="1100" i="1" dirty="0" err="1">
                <a:latin typeface="Source Sans Pro" panose="020B0604020202020204" charset="0"/>
              </a:rPr>
              <a:t>Chem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Rev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b="1" dirty="0">
                <a:latin typeface="Source Sans Pro" panose="020B0604020202020204" charset="0"/>
              </a:rPr>
              <a:t>114</a:t>
            </a:r>
            <a:r>
              <a:rPr lang="hr-HR" sz="1100" dirty="0">
                <a:latin typeface="Source Sans Pro" panose="020B0604020202020204" charset="0"/>
              </a:rPr>
              <a:t> (2014) 5379-5425.</a:t>
            </a:r>
            <a:endParaRPr lang="en-GB" sz="1100" dirty="0">
              <a:latin typeface="Source Sans Pr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719" y="2269268"/>
            <a:ext cx="6119976" cy="702600"/>
          </a:xfrm>
        </p:spPr>
        <p:txBody>
          <a:bodyPr/>
          <a:lstStyle/>
          <a:p>
            <a:r>
              <a:rPr lang="hr-HR" sz="3600" dirty="0" smtClean="0"/>
              <a:t>Hvala Vam na pažnji!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313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Aromatičnost i </a:t>
            </a:r>
            <a:r>
              <a:rPr lang="hr-HR" dirty="0" err="1" smtClean="0"/>
              <a:t>antiaromatičnost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495204" y="1344944"/>
            <a:ext cx="3179400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Vrste aromatičnosti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Broj elektrona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H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ücklova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i </a:t>
            </a:r>
            <a:r>
              <a:rPr lang="hr-HR" dirty="0" err="1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Möbiusova</a:t>
            </a: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 topologija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 panose="020B0604020202020204" charset="0"/>
                <a:ea typeface="Source Sans Pro"/>
                <a:cs typeface="Times New Roman" panose="02020603050405020304" pitchFamily="18" charset="0"/>
                <a:sym typeface="Source Sans Pro"/>
              </a:rPr>
              <a:t>Elektronsko stanje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>
              <a:solidFill>
                <a:srgbClr val="263238"/>
              </a:solidFill>
              <a:latin typeface="Source Sans Pro" panose="020B060402020202020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02302"/>
              </p:ext>
            </p:extLst>
          </p:nvPr>
        </p:nvGraphicFramePr>
        <p:xfrm>
          <a:off x="1657350" y="3121508"/>
          <a:ext cx="5829300" cy="7620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471081867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1469710991"/>
                    </a:ext>
                  </a:extLst>
                </a:gridCol>
                <a:gridCol w="1263015">
                  <a:extLst>
                    <a:ext uri="{9D8B030D-6E8A-4147-A177-3AD203B41FA5}">
                      <a16:colId xmlns:a16="http://schemas.microsoft.com/office/drawing/2014/main" val="3705515039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3205682143"/>
                    </a:ext>
                  </a:extLst>
                </a:gridCol>
                <a:gridCol w="1263015">
                  <a:extLst>
                    <a:ext uri="{9D8B030D-6E8A-4147-A177-3AD203B41FA5}">
                      <a16:colId xmlns:a16="http://schemas.microsoft.com/office/drawing/2014/main" val="5507641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Source Sans Pr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</a:t>
                      </a:r>
                      <a:r>
                        <a:rPr lang="en-GB" sz="1100" baseline="-250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r>
                        <a:rPr lang="en-GB" sz="1100">
                          <a:effectLst/>
                        </a:rPr>
                        <a:t> / T</a:t>
                      </a:r>
                      <a:r>
                        <a:rPr lang="en-GB" sz="1100" baseline="-25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92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n(e</a:t>
                      </a:r>
                      <a:r>
                        <a:rPr lang="en-GB" sz="1100" baseline="30000">
                          <a:effectLst/>
                        </a:rPr>
                        <a:t>‒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H.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topologija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M. </a:t>
                      </a:r>
                      <a:r>
                        <a:rPr lang="en-GB" sz="1100" dirty="0" err="1">
                          <a:effectLst/>
                        </a:rPr>
                        <a:t>topologija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H. </a:t>
                      </a:r>
                      <a:r>
                        <a:rPr lang="en-GB" sz="1100">
                          <a:effectLst/>
                        </a:rPr>
                        <a:t>topologija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M. topologija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043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4n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antiaromatičan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aromatičan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aromatičan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antiaromatičan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025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4n + 2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aromatičan</a:t>
                      </a:r>
                      <a:endParaRPr lang="en-GB" sz="11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antiaromatičan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antiaromatičan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aromatičan</a:t>
                      </a:r>
                      <a:endParaRPr lang="en-GB" sz="11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6180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1301" y="2787284"/>
            <a:ext cx="6981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Tablica 1.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Aromatičnost i </a:t>
            </a:r>
            <a:r>
              <a:rPr lang="hr-HR" sz="1200" dirty="0" err="1">
                <a:latin typeface="Source Sans Pro" panose="020B0604020202020204" charset="0"/>
              </a:rPr>
              <a:t>antiaromatičnost</a:t>
            </a:r>
            <a:r>
              <a:rPr lang="hr-HR" sz="1200" dirty="0">
                <a:latin typeface="Source Sans Pro" panose="020B0604020202020204" charset="0"/>
              </a:rPr>
              <a:t> u ovisnosti o elektronskom stanju, topologiji i broju  elektrona.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04" y="4374059"/>
            <a:ext cx="5110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>
                <a:latin typeface="Source Sans Pro" panose="020B0604020202020204" charset="0"/>
              </a:rPr>
              <a:t>N.C Baird, </a:t>
            </a:r>
            <a:r>
              <a:rPr lang="hr-HR" sz="1100" i="1" dirty="0">
                <a:latin typeface="Source Sans Pro" panose="020B0604020202020204" charset="0"/>
              </a:rPr>
              <a:t>J. Am. </a:t>
            </a:r>
            <a:r>
              <a:rPr lang="hr-HR" sz="1100" i="1" dirty="0" err="1">
                <a:latin typeface="Source Sans Pro" panose="020B0604020202020204" charset="0"/>
              </a:rPr>
              <a:t>Chem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Soc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b="1" dirty="0">
                <a:latin typeface="Source Sans Pro" panose="020B0604020202020204" charset="0"/>
              </a:rPr>
              <a:t>94</a:t>
            </a:r>
            <a:r>
              <a:rPr lang="hr-HR" sz="1100" dirty="0">
                <a:latin typeface="Source Sans Pro" panose="020B0604020202020204" charset="0"/>
              </a:rPr>
              <a:t> (1972) 4941-4948</a:t>
            </a:r>
            <a:r>
              <a:rPr lang="hr-HR" sz="1100" dirty="0" smtClean="0">
                <a:latin typeface="Source Sans Pro" panose="020B0604020202020204" charset="0"/>
              </a:rPr>
              <a:t>.</a:t>
            </a:r>
          </a:p>
          <a:p>
            <a:r>
              <a:rPr lang="hr-HR" sz="1100" dirty="0" smtClean="0">
                <a:latin typeface="Source Sans Pro" panose="020B0604020202020204" charset="0"/>
              </a:rPr>
              <a:t>M</a:t>
            </a:r>
            <a:r>
              <a:rPr lang="hr-HR" sz="1100" dirty="0">
                <a:latin typeface="Source Sans Pro" panose="020B0604020202020204" charset="0"/>
              </a:rPr>
              <a:t>. </a:t>
            </a:r>
            <a:r>
              <a:rPr lang="hr-HR" sz="1100" dirty="0" err="1">
                <a:latin typeface="Source Sans Pro" panose="020B0604020202020204" charset="0"/>
              </a:rPr>
              <a:t>Rosenberg</a:t>
            </a:r>
            <a:r>
              <a:rPr lang="hr-HR" sz="1100" dirty="0">
                <a:latin typeface="Source Sans Pro" panose="020B0604020202020204" charset="0"/>
              </a:rPr>
              <a:t>, C. </a:t>
            </a:r>
            <a:r>
              <a:rPr lang="hr-HR" sz="1100" dirty="0" err="1">
                <a:latin typeface="Source Sans Pro" panose="020B0604020202020204" charset="0"/>
              </a:rPr>
              <a:t>Dahlstrand</a:t>
            </a:r>
            <a:r>
              <a:rPr lang="hr-HR" sz="1100" dirty="0">
                <a:latin typeface="Source Sans Pro" panose="020B0604020202020204" charset="0"/>
              </a:rPr>
              <a:t>, K. </a:t>
            </a:r>
            <a:r>
              <a:rPr lang="hr-HR" sz="1100" dirty="0" err="1">
                <a:latin typeface="Source Sans Pro" panose="020B0604020202020204" charset="0"/>
              </a:rPr>
              <a:t>Kilså</a:t>
            </a:r>
            <a:r>
              <a:rPr lang="hr-HR" sz="1100" dirty="0">
                <a:latin typeface="Source Sans Pro" panose="020B0604020202020204" charset="0"/>
              </a:rPr>
              <a:t>, H. </a:t>
            </a:r>
            <a:r>
              <a:rPr lang="hr-HR" sz="1100" dirty="0" err="1">
                <a:latin typeface="Source Sans Pro" panose="020B0604020202020204" charset="0"/>
              </a:rPr>
              <a:t>Ottosson</a:t>
            </a:r>
            <a:r>
              <a:rPr lang="hr-HR" sz="1100" dirty="0">
                <a:latin typeface="Source Sans Pro" panose="020B0604020202020204" charset="0"/>
              </a:rPr>
              <a:t>, </a:t>
            </a:r>
            <a:r>
              <a:rPr lang="hr-HR" sz="1100" i="1" dirty="0" err="1">
                <a:latin typeface="Source Sans Pro" panose="020B0604020202020204" charset="0"/>
              </a:rPr>
              <a:t>Chem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Rev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b="1" dirty="0">
                <a:latin typeface="Source Sans Pro" panose="020B0604020202020204" charset="0"/>
              </a:rPr>
              <a:t>114</a:t>
            </a:r>
            <a:r>
              <a:rPr lang="hr-HR" sz="1100" dirty="0">
                <a:latin typeface="Source Sans Pro" panose="020B0604020202020204" charset="0"/>
              </a:rPr>
              <a:t> (2014) 5379-5425</a:t>
            </a:r>
            <a:r>
              <a:rPr lang="hr-HR" sz="1100" dirty="0" smtClean="0">
                <a:latin typeface="Source Sans Pro" panose="020B0604020202020204" charset="0"/>
              </a:rPr>
              <a:t>.</a:t>
            </a:r>
          </a:p>
          <a:p>
            <a:r>
              <a:rPr lang="hr-HR" sz="1100" dirty="0">
                <a:latin typeface="Source Sans Pro" panose="020B0604020202020204" charset="0"/>
              </a:rPr>
              <a:t>H. </a:t>
            </a:r>
            <a:r>
              <a:rPr lang="hr-HR" sz="1100" dirty="0" err="1">
                <a:latin typeface="Source Sans Pro" panose="020B0604020202020204" charset="0"/>
              </a:rPr>
              <a:t>Ottosson</a:t>
            </a:r>
            <a:r>
              <a:rPr lang="hr-HR" sz="1100" dirty="0">
                <a:latin typeface="Source Sans Pro" panose="020B0604020202020204" charset="0"/>
              </a:rPr>
              <a:t>, </a:t>
            </a:r>
            <a:r>
              <a:rPr lang="hr-HR" sz="1100" i="1" dirty="0">
                <a:latin typeface="Source Sans Pro" panose="020B0604020202020204" charset="0"/>
              </a:rPr>
              <a:t>Nat. </a:t>
            </a:r>
            <a:r>
              <a:rPr lang="hr-HR" sz="1100" i="1" dirty="0" err="1">
                <a:latin typeface="Source Sans Pro" panose="020B0604020202020204" charset="0"/>
              </a:rPr>
              <a:t>Chem</a:t>
            </a:r>
            <a:r>
              <a:rPr lang="hr-HR" sz="1100" i="1" dirty="0">
                <a:latin typeface="Source Sans Pro" panose="020B0604020202020204" charset="0"/>
              </a:rPr>
              <a:t>.</a:t>
            </a:r>
            <a:r>
              <a:rPr lang="hr-HR" sz="1100" dirty="0">
                <a:latin typeface="Source Sans Pro" panose="020B0604020202020204" charset="0"/>
              </a:rPr>
              <a:t> </a:t>
            </a:r>
            <a:r>
              <a:rPr lang="hr-HR" sz="1100" b="1" dirty="0">
                <a:latin typeface="Source Sans Pro" panose="020B0604020202020204" charset="0"/>
              </a:rPr>
              <a:t>4</a:t>
            </a:r>
            <a:r>
              <a:rPr lang="hr-HR" sz="1100" dirty="0">
                <a:latin typeface="Source Sans Pro" panose="020B0604020202020204" charset="0"/>
              </a:rPr>
              <a:t> (2012) 969-971.</a:t>
            </a:r>
            <a:endParaRPr lang="en-GB" sz="1100" dirty="0">
              <a:latin typeface="Source Sans Pro" panose="020B0604020202020204" charset="0"/>
            </a:endParaRPr>
          </a:p>
          <a:p>
            <a:endParaRPr lang="en-GB" sz="11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1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Pokazatelji (</a:t>
            </a:r>
            <a:r>
              <a:rPr lang="hr-HR" dirty="0" err="1" smtClean="0"/>
              <a:t>anti</a:t>
            </a:r>
            <a:r>
              <a:rPr lang="hr-HR" dirty="0" smtClean="0"/>
              <a:t>)aromatičnosti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Temeljeni na: 	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-kriteriju magnetskih svojstava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-kriteriju energije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-kriteriju geometrije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-kriteriju elektronske strukture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-kriteriju </a:t>
            </a:r>
            <a:r>
              <a:rPr lang="hr-HR" dirty="0" err="1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reaktivnosti</a:t>
            </a:r>
            <a:endParaRPr lang="hr-HR" dirty="0" smtClean="0">
              <a:solidFill>
                <a:srgbClr val="263238"/>
              </a:solidFill>
              <a:latin typeface="Source Sans Pro" panose="020B0604020202020204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>
              <a:solidFill>
                <a:srgbClr val="263238"/>
              </a:solidFill>
              <a:latin typeface="Source Sans Pro" panose="020B060402020202020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86150" y="4070370"/>
            <a:ext cx="7992090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P. v. R. </a:t>
            </a:r>
            <a:r>
              <a:rPr lang="hr-HR" sz="1100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Schleyer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hr-HR" sz="1100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Maerker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hr-HR" sz="1100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Dransfeld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hr-HR" sz="1100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Jiao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N. J. R. v. E. </a:t>
            </a:r>
            <a:r>
              <a:rPr lang="hr-HR" sz="1100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Hommes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100" i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hr-HR" sz="1100" i="1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hr-HR" sz="1100" i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r>
              <a:rPr lang="hr-HR" sz="1100" i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100" b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118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(1996) </a:t>
            </a:r>
            <a:r>
              <a:rPr lang="hr-HR" sz="1100" dirty="0" smtClean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6317-6318.</a:t>
            </a:r>
          </a:p>
          <a:p>
            <a:pPr>
              <a:lnSpc>
                <a:spcPct val="107000"/>
              </a:lnSpc>
            </a:pPr>
            <a:r>
              <a:rPr lang="hr-HR" sz="1100" dirty="0" smtClean="0">
                <a:latin typeface="Source Sans Pro" panose="020B0604020202020204" charset="0"/>
              </a:rPr>
              <a:t>P</a:t>
            </a:r>
            <a:r>
              <a:rPr lang="hr-HR" sz="1100" dirty="0">
                <a:latin typeface="Source Sans Pro" panose="020B0604020202020204" charset="0"/>
              </a:rPr>
              <a:t>. v. R. </a:t>
            </a:r>
            <a:r>
              <a:rPr lang="hr-HR" sz="1100" dirty="0" err="1">
                <a:latin typeface="Source Sans Pro" panose="020B0604020202020204" charset="0"/>
              </a:rPr>
              <a:t>Schleyer</a:t>
            </a:r>
            <a:r>
              <a:rPr lang="hr-HR" sz="1100" dirty="0">
                <a:latin typeface="Source Sans Pro" panose="020B0604020202020204" charset="0"/>
              </a:rPr>
              <a:t>, F. </a:t>
            </a:r>
            <a:r>
              <a:rPr lang="hr-HR" sz="1100" dirty="0" err="1">
                <a:latin typeface="Source Sans Pro" panose="020B0604020202020204" charset="0"/>
              </a:rPr>
              <a:t>Pühlhofer</a:t>
            </a:r>
            <a:r>
              <a:rPr lang="hr-HR" sz="1100" dirty="0">
                <a:latin typeface="Source Sans Pro" panose="020B0604020202020204" charset="0"/>
              </a:rPr>
              <a:t>, </a:t>
            </a:r>
            <a:r>
              <a:rPr lang="hr-HR" sz="1100" i="1" dirty="0" err="1">
                <a:latin typeface="Source Sans Pro" panose="020B0604020202020204" charset="0"/>
              </a:rPr>
              <a:t>Org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Lett</a:t>
            </a:r>
            <a:r>
              <a:rPr lang="hr-HR" sz="1100" i="1" dirty="0">
                <a:latin typeface="Source Sans Pro" panose="020B0604020202020204" charset="0"/>
              </a:rPr>
              <a:t>.</a:t>
            </a:r>
            <a:r>
              <a:rPr lang="hr-HR" sz="1100" dirty="0">
                <a:latin typeface="Source Sans Pro" panose="020B0604020202020204" charset="0"/>
              </a:rPr>
              <a:t> </a:t>
            </a:r>
            <a:r>
              <a:rPr lang="hr-HR" sz="1100" b="1" dirty="0">
                <a:latin typeface="Source Sans Pro" panose="020B0604020202020204" charset="0"/>
              </a:rPr>
              <a:t>4</a:t>
            </a:r>
            <a:r>
              <a:rPr lang="hr-HR" sz="1100" dirty="0">
                <a:latin typeface="Source Sans Pro" panose="020B0604020202020204" charset="0"/>
              </a:rPr>
              <a:t> (2002) 2873-2876</a:t>
            </a:r>
            <a:r>
              <a:rPr lang="hr-HR" sz="1100" dirty="0" smtClean="0">
                <a:latin typeface="Source Sans Pro" panose="020B060402020202020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hr-HR" sz="1100" dirty="0">
                <a:latin typeface="Source Sans Pro" panose="020B0604020202020204" charset="0"/>
              </a:rPr>
              <a:t>V. </a:t>
            </a:r>
            <a:r>
              <a:rPr lang="hr-HR" sz="1100" dirty="0" err="1">
                <a:latin typeface="Source Sans Pro" panose="020B0604020202020204" charset="0"/>
              </a:rPr>
              <a:t>Gogonea</a:t>
            </a:r>
            <a:r>
              <a:rPr lang="hr-HR" sz="1100" dirty="0">
                <a:latin typeface="Source Sans Pro" panose="020B0604020202020204" charset="0"/>
              </a:rPr>
              <a:t>, P. v. R. </a:t>
            </a:r>
            <a:r>
              <a:rPr lang="hr-HR" sz="1100" dirty="0" err="1">
                <a:latin typeface="Source Sans Pro" panose="020B0604020202020204" charset="0"/>
              </a:rPr>
              <a:t>Schleyer</a:t>
            </a:r>
            <a:r>
              <a:rPr lang="hr-HR" sz="1100" dirty="0">
                <a:latin typeface="Source Sans Pro" panose="020B0604020202020204" charset="0"/>
              </a:rPr>
              <a:t>, P. R. </a:t>
            </a:r>
            <a:r>
              <a:rPr lang="hr-HR" sz="1100" dirty="0" err="1">
                <a:latin typeface="Source Sans Pro" panose="020B0604020202020204" charset="0"/>
              </a:rPr>
              <a:t>Schreiner</a:t>
            </a:r>
            <a:r>
              <a:rPr lang="hr-HR" sz="1100" dirty="0">
                <a:latin typeface="Source Sans Pro" panose="020B0604020202020204" charset="0"/>
              </a:rPr>
              <a:t>, </a:t>
            </a:r>
            <a:r>
              <a:rPr lang="hr-HR" sz="1100" i="1" dirty="0" err="1">
                <a:latin typeface="Source Sans Pro" panose="020B0604020202020204" charset="0"/>
              </a:rPr>
              <a:t>Angew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Chem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Int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</a:rPr>
              <a:t>Ed</a:t>
            </a:r>
            <a:r>
              <a:rPr lang="hr-HR" sz="1100" i="1" dirty="0">
                <a:latin typeface="Source Sans Pro" panose="020B0604020202020204" charset="0"/>
              </a:rPr>
              <a:t>. </a:t>
            </a:r>
            <a:r>
              <a:rPr lang="hr-HR" sz="1100" b="1" dirty="0">
                <a:latin typeface="Source Sans Pro" panose="020B0604020202020204" charset="0"/>
              </a:rPr>
              <a:t>37 </a:t>
            </a:r>
            <a:r>
              <a:rPr lang="hr-HR" sz="1100" dirty="0">
                <a:latin typeface="Source Sans Pro" panose="020B0604020202020204" charset="0"/>
              </a:rPr>
              <a:t>(1998) 1945-1948</a:t>
            </a:r>
            <a:r>
              <a:rPr lang="hr-HR" sz="1100" dirty="0" smtClean="0">
                <a:latin typeface="Source Sans Pro" panose="020B060402020202020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Source Sans Pr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Source Sans Pr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Pokazatelji (</a:t>
            </a:r>
            <a:r>
              <a:rPr lang="hr-HR" dirty="0" err="1" smtClean="0"/>
              <a:t>anti</a:t>
            </a:r>
            <a:r>
              <a:rPr lang="hr-HR" dirty="0" smtClean="0"/>
              <a:t>)aromatičnosti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Temeljeni na kriteriju energije:</a:t>
            </a:r>
            <a:endParaRPr lang="hr-HR" dirty="0" smtClean="0">
              <a:solidFill>
                <a:srgbClr val="263238"/>
              </a:solidFill>
              <a:latin typeface="Source Sans Pro" panose="020B0604020202020204" charset="0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-DRE, ASE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-ISE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263238"/>
              </a:solidFill>
              <a:latin typeface="Source Sans Pro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Temeljeni na magnetskim svojstvima: 	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-NICS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-mape gustoća struja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-magnetske </a:t>
            </a:r>
            <a:r>
              <a:rPr lang="hr-HR" dirty="0" err="1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susceptibilnosti</a:t>
            </a:r>
            <a:endParaRPr lang="hr-HR" dirty="0" smtClean="0">
              <a:solidFill>
                <a:srgbClr val="263238"/>
              </a:solidFill>
              <a:latin typeface="Source Sans Pro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hr-HR" dirty="0" smtClean="0">
              <a:solidFill>
                <a:srgbClr val="263238"/>
              </a:solidFill>
              <a:latin typeface="Source Sans Pro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68" y="1227317"/>
            <a:ext cx="2289810" cy="2573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82537" y="3944374"/>
            <a:ext cx="639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Source Sans Pro" panose="020B0604020202020204" charset="0"/>
              </a:rPr>
              <a:t>Slika 2.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Energija </a:t>
            </a:r>
            <a:r>
              <a:rPr lang="hr-HR" sz="1200" dirty="0" err="1">
                <a:latin typeface="Source Sans Pro" panose="020B0604020202020204" charset="0"/>
              </a:rPr>
              <a:t>izomerizacijske</a:t>
            </a:r>
            <a:r>
              <a:rPr lang="hr-HR" sz="1200" dirty="0">
                <a:latin typeface="Source Sans Pro" panose="020B0604020202020204" charset="0"/>
              </a:rPr>
              <a:t> stabilizacije u kcal mol</a:t>
            </a:r>
            <a:r>
              <a:rPr lang="hr-HR" sz="1200" baseline="30000" dirty="0">
                <a:latin typeface="Source Sans Pro" panose="020B0604020202020204" charset="0"/>
              </a:rPr>
              <a:t>‒1</a:t>
            </a:r>
            <a:r>
              <a:rPr lang="hr-HR" sz="1200" baseline="-25000" dirty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za </a:t>
            </a:r>
            <a:r>
              <a:rPr lang="hr-HR" sz="1200" dirty="0" err="1">
                <a:latin typeface="Source Sans Pro" panose="020B0604020202020204" charset="0"/>
              </a:rPr>
              <a:t>tripletna</a:t>
            </a:r>
            <a:r>
              <a:rPr lang="hr-HR" sz="1200" dirty="0">
                <a:latin typeface="Source Sans Pro" panose="020B0604020202020204" charset="0"/>
              </a:rPr>
              <a:t> stanja </a:t>
            </a:r>
            <a:r>
              <a:rPr lang="hr-HR" sz="1200" dirty="0" err="1">
                <a:latin typeface="Source Sans Pro" panose="020B0604020202020204" charset="0"/>
              </a:rPr>
              <a:t>metilciklobutadiena</a:t>
            </a:r>
            <a:r>
              <a:rPr lang="hr-HR" sz="1200" dirty="0">
                <a:latin typeface="Source Sans Pro" panose="020B0604020202020204" charset="0"/>
              </a:rPr>
              <a:t>, </a:t>
            </a:r>
            <a:r>
              <a:rPr lang="hr-HR" sz="1200" dirty="0" err="1">
                <a:latin typeface="Source Sans Pro" panose="020B0604020202020204" charset="0"/>
              </a:rPr>
              <a:t>toluena</a:t>
            </a:r>
            <a:r>
              <a:rPr lang="hr-HR" sz="1200" dirty="0">
                <a:latin typeface="Source Sans Pro" panose="020B0604020202020204" charset="0"/>
              </a:rPr>
              <a:t> i </a:t>
            </a:r>
            <a:r>
              <a:rPr lang="hr-HR" sz="1200" dirty="0" err="1">
                <a:latin typeface="Source Sans Pro" panose="020B0604020202020204" charset="0"/>
              </a:rPr>
              <a:t>metilciklooktatetraena</a:t>
            </a:r>
            <a:r>
              <a:rPr lang="hr-HR" sz="1200" dirty="0">
                <a:latin typeface="Source Sans Pro" panose="020B0604020202020204" charset="0"/>
              </a:rPr>
              <a:t> izračunata na UB3LYP/6-311+G(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 razini, a za S</a:t>
            </a:r>
            <a:r>
              <a:rPr lang="hr-HR" sz="1200" baseline="-25000" dirty="0">
                <a:latin typeface="Source Sans Pro" panose="020B0604020202020204" charset="0"/>
              </a:rPr>
              <a:t>0</a:t>
            </a:r>
            <a:r>
              <a:rPr lang="hr-HR" sz="1200" dirty="0">
                <a:latin typeface="Source Sans Pro" panose="020B0604020202020204" charset="0"/>
              </a:rPr>
              <a:t> stanje </a:t>
            </a:r>
            <a:r>
              <a:rPr lang="hr-HR" sz="1200" dirty="0" err="1">
                <a:latin typeface="Source Sans Pro" panose="020B0604020202020204" charset="0"/>
              </a:rPr>
              <a:t>toluena</a:t>
            </a:r>
            <a:r>
              <a:rPr lang="hr-HR" sz="1200" dirty="0">
                <a:latin typeface="Source Sans Pro" panose="020B0604020202020204" charset="0"/>
              </a:rPr>
              <a:t> na B3LYP/6-311+G(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 + ZPE razini. Negativne vrijednosti odgovaraju aromatičnosti.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6150" y="4776498"/>
            <a:ext cx="3135795" cy="26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N.C Baird, </a:t>
            </a:r>
            <a:r>
              <a:rPr lang="hr-HR" sz="1100" i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J. Am. </a:t>
            </a:r>
            <a:r>
              <a:rPr lang="hr-HR" sz="1100" i="1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hr-HR" sz="1100" i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100" i="1" dirty="0" err="1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r>
              <a:rPr lang="hr-HR" sz="1100" i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100" b="1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94</a:t>
            </a:r>
            <a:r>
              <a:rPr lang="hr-HR" sz="1100" dirty="0">
                <a:latin typeface="Source Sans Pr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(1972) 4941-4948.</a:t>
            </a:r>
            <a:endParaRPr lang="en-GB" sz="1100" dirty="0">
              <a:latin typeface="Source Sans Pr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1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7" y="326633"/>
            <a:ext cx="3179617" cy="3621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920" y="4103520"/>
            <a:ext cx="710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r-HR" sz="1200" b="1" dirty="0">
                <a:latin typeface="Source Sans Pro" panose="020B0604020202020204" charset="0"/>
              </a:rPr>
              <a:t>Slika 3</a:t>
            </a:r>
            <a:r>
              <a:rPr lang="hr-HR" sz="1200" b="1" dirty="0" smtClean="0">
                <a:latin typeface="Source Sans Pro" panose="020B0604020202020204" charset="0"/>
              </a:rPr>
              <a:t>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Mape gustoća struja izvedene na ROHF/CTOCD-</a:t>
            </a:r>
            <a:r>
              <a:rPr lang="hr-HR" sz="1200" i="1" dirty="0">
                <a:latin typeface="Source Sans Pro" panose="020B0604020202020204" charset="0"/>
              </a:rPr>
              <a:t>DZ</a:t>
            </a:r>
            <a:r>
              <a:rPr lang="hr-HR" sz="1200" dirty="0">
                <a:latin typeface="Source Sans Pro" panose="020B0604020202020204" charset="0"/>
              </a:rPr>
              <a:t>/6-31G(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)//ROHF/6-31G(</a:t>
            </a:r>
            <a:r>
              <a:rPr lang="hr-HR" sz="1200" dirty="0" err="1">
                <a:latin typeface="Source Sans Pro" panose="020B0604020202020204" charset="0"/>
              </a:rPr>
              <a:t>d,p</a:t>
            </a:r>
            <a:r>
              <a:rPr lang="hr-HR" sz="1200" dirty="0">
                <a:latin typeface="Source Sans Pro" panose="020B0604020202020204" charset="0"/>
              </a:rPr>
              <a:t>) razini </a:t>
            </a:r>
            <a:r>
              <a:rPr lang="hr-HR" sz="1200" dirty="0" smtClean="0">
                <a:latin typeface="Source Sans Pro" panose="020B0604020202020204" charset="0"/>
              </a:rPr>
              <a:t>teorije </a:t>
            </a:r>
            <a:r>
              <a:rPr lang="hr-HR" sz="1200" dirty="0">
                <a:latin typeface="Source Sans Pro" panose="020B0604020202020204" charset="0"/>
              </a:rPr>
              <a:t>za </a:t>
            </a:r>
            <a:endParaRPr lang="hr-HR" sz="1200" dirty="0" smtClean="0">
              <a:latin typeface="Source Sans Pro" panose="020B0604020202020204" charset="0"/>
            </a:endParaRPr>
          </a:p>
          <a:p>
            <a:pPr algn="just"/>
            <a:r>
              <a:rPr lang="hr-HR" sz="1200" dirty="0" err="1" smtClean="0">
                <a:latin typeface="Source Sans Pro" panose="020B0604020202020204" charset="0"/>
              </a:rPr>
              <a:t>tripletna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stanja </a:t>
            </a:r>
            <a:r>
              <a:rPr lang="hr-HR" sz="1200" dirty="0" err="1">
                <a:latin typeface="Source Sans Pro" panose="020B0604020202020204" charset="0"/>
              </a:rPr>
              <a:t>anulena</a:t>
            </a:r>
            <a:r>
              <a:rPr lang="hr-HR" sz="1200" dirty="0">
                <a:latin typeface="Source Sans Pro" panose="020B0604020202020204" charset="0"/>
              </a:rPr>
              <a:t> (a</a:t>
            </a:r>
            <a:r>
              <a:rPr lang="hr-HR" sz="1200" baseline="-25000" dirty="0">
                <a:latin typeface="Source Sans Pro" panose="020B0604020202020204" charset="0"/>
              </a:rPr>
              <a:t>0</a:t>
            </a:r>
            <a:r>
              <a:rPr lang="hr-HR" sz="1200" dirty="0">
                <a:latin typeface="Source Sans Pro" panose="020B0604020202020204" charset="0"/>
              </a:rPr>
              <a:t> iznad ravnine molekule): a) </a:t>
            </a:r>
            <a:r>
              <a:rPr lang="hr-HR" sz="1200" dirty="0" err="1">
                <a:latin typeface="Source Sans Pro" panose="020B0604020202020204" charset="0"/>
              </a:rPr>
              <a:t>ciklobutadiena</a:t>
            </a:r>
            <a:r>
              <a:rPr lang="hr-HR" sz="1200" dirty="0">
                <a:latin typeface="Source Sans Pro" panose="020B0604020202020204" charset="0"/>
              </a:rPr>
              <a:t>, b) C</a:t>
            </a:r>
            <a:r>
              <a:rPr lang="hr-HR" sz="1200" baseline="-25000" dirty="0">
                <a:latin typeface="Source Sans Pro" panose="020B0604020202020204" charset="0"/>
              </a:rPr>
              <a:t>5</a:t>
            </a:r>
            <a:r>
              <a:rPr lang="hr-HR" sz="1200" dirty="0">
                <a:latin typeface="Source Sans Pro" panose="020B0604020202020204" charset="0"/>
              </a:rPr>
              <a:t>H</a:t>
            </a:r>
            <a:r>
              <a:rPr lang="hr-HR" sz="1200" baseline="-25000" dirty="0">
                <a:latin typeface="Source Sans Pro" panose="020B0604020202020204" charset="0"/>
              </a:rPr>
              <a:t>5</a:t>
            </a:r>
            <a:r>
              <a:rPr lang="hr-HR" sz="1200" baseline="30000" dirty="0">
                <a:latin typeface="Source Sans Pro" panose="020B0604020202020204" charset="0"/>
              </a:rPr>
              <a:t>+</a:t>
            </a:r>
            <a:r>
              <a:rPr lang="hr-HR" sz="1200" dirty="0">
                <a:latin typeface="Source Sans Pro" panose="020B0604020202020204" charset="0"/>
              </a:rPr>
              <a:t>, c) C</a:t>
            </a:r>
            <a:r>
              <a:rPr lang="hr-HR" sz="1200" baseline="-25000" dirty="0">
                <a:latin typeface="Source Sans Pro" panose="020B0604020202020204" charset="0"/>
              </a:rPr>
              <a:t>6</a:t>
            </a:r>
            <a:r>
              <a:rPr lang="hr-HR" sz="1200" dirty="0">
                <a:latin typeface="Source Sans Pro" panose="020B0604020202020204" charset="0"/>
              </a:rPr>
              <a:t>H</a:t>
            </a:r>
            <a:r>
              <a:rPr lang="hr-HR" sz="1200" baseline="-25000" dirty="0">
                <a:latin typeface="Source Sans Pro" panose="020B0604020202020204" charset="0"/>
              </a:rPr>
              <a:t>6</a:t>
            </a:r>
            <a:r>
              <a:rPr lang="hr-HR" sz="1200" baseline="30000" dirty="0">
                <a:latin typeface="Source Sans Pro" panose="020B0604020202020204" charset="0"/>
              </a:rPr>
              <a:t>2</a:t>
            </a:r>
            <a:r>
              <a:rPr lang="hr-HR" sz="1200" baseline="30000" dirty="0" smtClean="0">
                <a:latin typeface="Source Sans Pro" panose="020B0604020202020204" charset="0"/>
              </a:rPr>
              <a:t>+</a:t>
            </a:r>
            <a:r>
              <a:rPr lang="hr-HR" sz="1200" dirty="0" smtClean="0">
                <a:latin typeface="Source Sans Pro" panose="020B0604020202020204" charset="0"/>
              </a:rPr>
              <a:t>, d</a:t>
            </a:r>
            <a:r>
              <a:rPr lang="hr-HR" sz="1200" dirty="0">
                <a:latin typeface="Source Sans Pro" panose="020B0604020202020204" charset="0"/>
              </a:rPr>
              <a:t>) C</a:t>
            </a:r>
            <a:r>
              <a:rPr lang="hr-HR" sz="1200" baseline="-25000" dirty="0">
                <a:latin typeface="Source Sans Pro" panose="020B0604020202020204" charset="0"/>
              </a:rPr>
              <a:t>6</a:t>
            </a:r>
            <a:r>
              <a:rPr lang="hr-HR" sz="1200" dirty="0">
                <a:latin typeface="Source Sans Pro" panose="020B0604020202020204" charset="0"/>
              </a:rPr>
              <a:t>H</a:t>
            </a:r>
            <a:r>
              <a:rPr lang="hr-HR" sz="1200" baseline="-25000" dirty="0">
                <a:latin typeface="Source Sans Pro" panose="020B0604020202020204" charset="0"/>
              </a:rPr>
              <a:t>6</a:t>
            </a:r>
            <a:r>
              <a:rPr lang="hr-HR" sz="1200" baseline="30000" dirty="0">
                <a:latin typeface="Source Sans Pro" panose="020B0604020202020204" charset="0"/>
              </a:rPr>
              <a:t>2‒</a:t>
            </a:r>
            <a:r>
              <a:rPr lang="hr-HR" sz="1200" dirty="0">
                <a:latin typeface="Source Sans Pro" panose="020B0604020202020204" charset="0"/>
              </a:rPr>
              <a:t>, e) C</a:t>
            </a:r>
            <a:r>
              <a:rPr lang="hr-HR" sz="1200" baseline="-25000" dirty="0">
                <a:latin typeface="Source Sans Pro" panose="020B0604020202020204" charset="0"/>
              </a:rPr>
              <a:t>7</a:t>
            </a:r>
            <a:r>
              <a:rPr lang="hr-HR" sz="1200" dirty="0">
                <a:latin typeface="Source Sans Pro" panose="020B0604020202020204" charset="0"/>
              </a:rPr>
              <a:t>H</a:t>
            </a:r>
            <a:r>
              <a:rPr lang="hr-HR" sz="1200" baseline="-25000" dirty="0">
                <a:latin typeface="Source Sans Pro" panose="020B0604020202020204" charset="0"/>
              </a:rPr>
              <a:t>7</a:t>
            </a:r>
            <a:r>
              <a:rPr lang="hr-HR" sz="1200" baseline="30000" dirty="0" smtClean="0">
                <a:latin typeface="Source Sans Pro" panose="020B0604020202020204" charset="0"/>
              </a:rPr>
              <a:t>‒</a:t>
            </a:r>
            <a:r>
              <a:rPr lang="hr-HR" sz="1200" dirty="0" smtClean="0">
                <a:latin typeface="Source Sans Pro" panose="020B0604020202020204" charset="0"/>
              </a:rPr>
              <a:t>,</a:t>
            </a:r>
          </a:p>
          <a:p>
            <a:pPr algn="just"/>
            <a:r>
              <a:rPr lang="hr-HR" sz="1200" dirty="0" smtClean="0">
                <a:latin typeface="Source Sans Pro" panose="020B0604020202020204" charset="0"/>
              </a:rPr>
              <a:t>f</a:t>
            </a:r>
            <a:r>
              <a:rPr lang="hr-HR" sz="1200" dirty="0">
                <a:latin typeface="Source Sans Pro" panose="020B0604020202020204" charset="0"/>
              </a:rPr>
              <a:t>) </a:t>
            </a:r>
            <a:r>
              <a:rPr lang="hr-HR" sz="1200" dirty="0" err="1">
                <a:latin typeface="Source Sans Pro" panose="020B0604020202020204" charset="0"/>
              </a:rPr>
              <a:t>ciklooktatetraen</a:t>
            </a:r>
            <a:r>
              <a:rPr lang="hr-HR" sz="1200" dirty="0">
                <a:latin typeface="Source Sans Pro" panose="020B0604020202020204" charset="0"/>
              </a:rPr>
              <a:t>. </a:t>
            </a:r>
            <a:r>
              <a:rPr lang="hr-HR" sz="1200" dirty="0" err="1">
                <a:latin typeface="Source Sans Pro" panose="020B0604020202020204" charset="0"/>
              </a:rPr>
              <a:t>Diatropne</a:t>
            </a:r>
            <a:r>
              <a:rPr lang="hr-HR" sz="1200" dirty="0">
                <a:latin typeface="Source Sans Pro" panose="020B0604020202020204" charset="0"/>
              </a:rPr>
              <a:t> struje prikazane su kao cirkulacija u smjeru suprotnom od kazaljke na satu.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473" y="4815846"/>
            <a:ext cx="4986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Source Sans Pro" panose="020B0604020202020204" charset="0"/>
                <a:ea typeface="AdvOT8608a8d1+03"/>
              </a:rPr>
              <a:t>A. </a:t>
            </a:r>
            <a:r>
              <a:rPr lang="en-GB" sz="1100" dirty="0" err="1">
                <a:latin typeface="Source Sans Pro" panose="020B0604020202020204" charset="0"/>
                <a:ea typeface="AdvOT8608a8d1+03"/>
              </a:rPr>
              <a:t>Soncini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, P. W. Fowler, </a:t>
            </a:r>
            <a:r>
              <a:rPr lang="en-GB" sz="1100" i="1" dirty="0">
                <a:latin typeface="Source Sans Pro" panose="020B0604020202020204" charset="0"/>
                <a:ea typeface="AdvOT8608a8d1+03"/>
              </a:rPr>
              <a:t>Chem. Phys. Lett. </a:t>
            </a:r>
            <a:r>
              <a:rPr lang="en-GB" sz="1100" b="1" dirty="0">
                <a:latin typeface="Source Sans Pro" panose="020B0604020202020204" charset="0"/>
                <a:ea typeface="AdvOT8608a8d1+03"/>
              </a:rPr>
              <a:t>450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 (2008) 431-436.</a:t>
            </a:r>
            <a:endParaRPr lang="en-GB" sz="110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reakcija potaknuti relaksacijom </a:t>
            </a:r>
            <a:r>
              <a:rPr lang="hr-HR" dirty="0" err="1" smtClean="0"/>
              <a:t>antiaromatičnosti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Fotosolvoliza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 9</a:t>
            </a:r>
            <a:r>
              <a:rPr lang="hr-HR" i="1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H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-fluoren-9-ola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77" y="1344944"/>
            <a:ext cx="3017520" cy="262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40521" y="4161948"/>
            <a:ext cx="5397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latin typeface="Source Sans Pro" panose="020B0604020202020204" charset="0"/>
              </a:rPr>
              <a:t>Slika </a:t>
            </a:r>
            <a:r>
              <a:rPr lang="hr-HR" sz="1200" b="1" dirty="0" smtClean="0">
                <a:latin typeface="Source Sans Pro" panose="020B0604020202020204" charset="0"/>
              </a:rPr>
              <a:t>4.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 err="1">
                <a:latin typeface="Source Sans Pro" panose="020B0604020202020204" charset="0"/>
              </a:rPr>
              <a:t>Fotosolvoliza</a:t>
            </a:r>
            <a:r>
              <a:rPr lang="hr-HR" sz="1200" dirty="0">
                <a:latin typeface="Source Sans Pro" panose="020B0604020202020204" charset="0"/>
              </a:rPr>
              <a:t> a) 9</a:t>
            </a:r>
            <a:r>
              <a:rPr lang="hr-HR" sz="1200" i="1" dirty="0">
                <a:latin typeface="Source Sans Pro" panose="020B0604020202020204" charset="0"/>
              </a:rPr>
              <a:t>H</a:t>
            </a:r>
            <a:r>
              <a:rPr lang="hr-HR" sz="1200" dirty="0">
                <a:latin typeface="Source Sans Pro" panose="020B0604020202020204" charset="0"/>
              </a:rPr>
              <a:t>-fluoren-9-ola, b) </a:t>
            </a:r>
            <a:r>
              <a:rPr lang="hr-HR" sz="1200" dirty="0" err="1">
                <a:latin typeface="Source Sans Pro" panose="020B0604020202020204" charset="0"/>
              </a:rPr>
              <a:t>difenilmetanola</a:t>
            </a:r>
            <a:r>
              <a:rPr lang="hr-HR" sz="1200" dirty="0">
                <a:latin typeface="Source Sans Pro" panose="020B0604020202020204" charset="0"/>
              </a:rPr>
              <a:t>, c) 5</a:t>
            </a:r>
            <a:r>
              <a:rPr lang="hr-HR" sz="1200" i="1" dirty="0">
                <a:latin typeface="Source Sans Pro" panose="020B0604020202020204" charset="0"/>
              </a:rPr>
              <a:t>H</a:t>
            </a:r>
            <a:r>
              <a:rPr lang="hr-HR" sz="1200" dirty="0">
                <a:latin typeface="Source Sans Pro" panose="020B0604020202020204" charset="0"/>
              </a:rPr>
              <a:t>-suberen-5-ola.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13" y="4558145"/>
            <a:ext cx="5341172" cy="54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P. Wan, E. Krogh, </a:t>
            </a:r>
            <a:r>
              <a:rPr lang="en-GB" sz="1100" i="1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J. Chem. Soc. Chem. </a:t>
            </a:r>
            <a:r>
              <a:rPr lang="en-GB" sz="1100" i="1" dirty="0" err="1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Commun</a:t>
            </a:r>
            <a:r>
              <a:rPr lang="en-GB" sz="1100" i="1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.</a:t>
            </a:r>
            <a:r>
              <a:rPr lang="en-GB" sz="1100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 (1985) 1207-1208.</a:t>
            </a:r>
            <a:endParaRPr lang="en-GB" sz="1100" dirty="0">
              <a:latin typeface="Source Sans Pr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P</a:t>
            </a:r>
            <a:r>
              <a:rPr lang="en-GB" sz="1100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. Wan, E. Krogh, </a:t>
            </a:r>
            <a:r>
              <a:rPr lang="en-GB" sz="1100" i="1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J. Am. Chem. Soc. </a:t>
            </a:r>
            <a:r>
              <a:rPr lang="en-GB" sz="1100" b="1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111</a:t>
            </a:r>
            <a:r>
              <a:rPr lang="en-GB" sz="1100" dirty="0">
                <a:latin typeface="Source Sans Pro" panose="020B0604020202020204" charset="0"/>
                <a:ea typeface="AdvOT8608a8d1+03"/>
                <a:cs typeface="Times New Roman" panose="02020603050405020304" pitchFamily="18" charset="0"/>
              </a:rPr>
              <a:t> (1989) 4887-4895.</a:t>
            </a:r>
            <a:endParaRPr lang="en-GB" sz="1100" dirty="0">
              <a:latin typeface="Source Sans Pr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5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reakcija potaknuti relaksacijom </a:t>
            </a:r>
            <a:r>
              <a:rPr lang="hr-HR" dirty="0" err="1" smtClean="0"/>
              <a:t>antiaromatičnosti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Kiselinsko-bazna svojstva 9</a:t>
            </a:r>
            <a:r>
              <a:rPr lang="hr-HR" i="1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H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-fluorena i 5</a:t>
            </a:r>
            <a:r>
              <a:rPr lang="hr-HR" i="1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H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-suberena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195" y="3604030"/>
            <a:ext cx="596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latin typeface="Source Sans Pro" panose="020B0604020202020204" charset="0"/>
              </a:rPr>
              <a:t>Slika 5</a:t>
            </a:r>
            <a:r>
              <a:rPr lang="hr-HR" sz="1200" b="1" dirty="0" smtClean="0">
                <a:latin typeface="Source Sans Pro" panose="020B0604020202020204" charset="0"/>
              </a:rPr>
              <a:t>.</a:t>
            </a:r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Ozračivanje a) 9</a:t>
            </a:r>
            <a:r>
              <a:rPr lang="hr-HR" sz="1200" i="1" dirty="0">
                <a:latin typeface="Source Sans Pro" panose="020B0604020202020204" charset="0"/>
              </a:rPr>
              <a:t>H</a:t>
            </a:r>
            <a:r>
              <a:rPr lang="hr-HR" sz="1200" dirty="0">
                <a:latin typeface="Source Sans Pro" panose="020B0604020202020204" charset="0"/>
              </a:rPr>
              <a:t>-fluorena i b) 5</a:t>
            </a:r>
            <a:r>
              <a:rPr lang="hr-HR" sz="1200" i="1" dirty="0">
                <a:latin typeface="Source Sans Pro" panose="020B0604020202020204" charset="0"/>
              </a:rPr>
              <a:t>H</a:t>
            </a:r>
            <a:r>
              <a:rPr lang="hr-HR" sz="1200" dirty="0">
                <a:latin typeface="Source Sans Pro" panose="020B0604020202020204" charset="0"/>
              </a:rPr>
              <a:t>-suberena u smjesi </a:t>
            </a:r>
            <a:r>
              <a:rPr lang="hr-HR" sz="1200" dirty="0" err="1">
                <a:latin typeface="Source Sans Pro" panose="020B0604020202020204" charset="0"/>
              </a:rPr>
              <a:t>acetonitrila</a:t>
            </a:r>
            <a:r>
              <a:rPr lang="hr-HR" sz="1200" dirty="0">
                <a:latin typeface="Source Sans Pro" panose="020B0604020202020204" charset="0"/>
              </a:rPr>
              <a:t> i </a:t>
            </a:r>
            <a:r>
              <a:rPr lang="hr-HR" sz="1200" dirty="0" smtClean="0">
                <a:latin typeface="Source Sans Pro" panose="020B0604020202020204" charset="0"/>
              </a:rPr>
              <a:t>teške </a:t>
            </a:r>
            <a:r>
              <a:rPr lang="hr-HR" sz="1200" dirty="0">
                <a:latin typeface="Source Sans Pro" panose="020B0604020202020204" charset="0"/>
              </a:rPr>
              <a:t>vode </a:t>
            </a:r>
            <a:r>
              <a:rPr lang="hr-HR" sz="1200" dirty="0" smtClean="0">
                <a:latin typeface="Source Sans Pro" panose="020B0604020202020204" charset="0"/>
              </a:rPr>
              <a:t>što u</a:t>
            </a:r>
          </a:p>
          <a:p>
            <a:r>
              <a:rPr lang="hr-HR" sz="1200" dirty="0" smtClean="0">
                <a:latin typeface="Source Sans Pro" panose="020B0604020202020204" charset="0"/>
              </a:rPr>
              <a:t> </a:t>
            </a:r>
            <a:r>
              <a:rPr lang="hr-HR" sz="1200" dirty="0">
                <a:latin typeface="Source Sans Pro" panose="020B0604020202020204" charset="0"/>
              </a:rPr>
              <a:t>drugom slučaju rezultira ugradnjom deuterija dok u prvom slučaju ne dolazi do ugradnje</a:t>
            </a:r>
            <a:r>
              <a:rPr lang="hr-HR" sz="1200" dirty="0" smtClean="0">
                <a:latin typeface="Source Sans Pro" panose="020B0604020202020204" charset="0"/>
              </a:rPr>
              <a:t>.</a:t>
            </a:r>
            <a:endParaRPr lang="en-GB" sz="1200" dirty="0">
              <a:latin typeface="Source Sans Pro" panose="020B060402020202020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2028092"/>
            <a:ext cx="3133725" cy="1354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5203" y="4399919"/>
            <a:ext cx="5830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Source Sans Pro" panose="020B0604020202020204" charset="0"/>
                <a:ea typeface="AdvOT8608a8d1+03"/>
              </a:rPr>
              <a:t>P. Wan, E. Krogh, B. </a:t>
            </a:r>
            <a:r>
              <a:rPr lang="en-GB" sz="1100" dirty="0" err="1">
                <a:latin typeface="Source Sans Pro" panose="020B0604020202020204" charset="0"/>
                <a:ea typeface="AdvOT8608a8d1+03"/>
              </a:rPr>
              <a:t>Chak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, </a:t>
            </a:r>
            <a:r>
              <a:rPr lang="en-GB" sz="1100" i="1" dirty="0">
                <a:latin typeface="Source Sans Pro" panose="020B0604020202020204" charset="0"/>
                <a:ea typeface="AdvOT8608a8d1+03"/>
              </a:rPr>
              <a:t>J. Am. Chem. Soc. </a:t>
            </a:r>
            <a:r>
              <a:rPr lang="en-GB" sz="1100" b="1" dirty="0">
                <a:latin typeface="Source Sans Pro" panose="020B0604020202020204" charset="0"/>
                <a:ea typeface="AdvOT8608a8d1+03"/>
              </a:rPr>
              <a:t>110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 (1988) 4073-4074</a:t>
            </a:r>
            <a:r>
              <a:rPr lang="en-GB" dirty="0">
                <a:latin typeface="Times New Roman" panose="02020603050405020304" pitchFamily="18" charset="0"/>
                <a:ea typeface="AdvOT8608a8d1+03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Antiaromatčnost</a:t>
            </a:r>
            <a:r>
              <a:rPr lang="hr-HR" dirty="0" smtClean="0"/>
              <a:t> kao pokretač prijenosa vodikovog atoma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Google Shape;76;p13"/>
          <p:cNvSpPr txBox="1"/>
          <p:nvPr/>
        </p:nvSpPr>
        <p:spPr>
          <a:xfrm>
            <a:off x="495203" y="1344944"/>
            <a:ext cx="4374669" cy="32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Podjela ESPT: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-ESIPT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-dvostruka izmjena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-dinamička kataliza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r-HR" dirty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  <a:r>
              <a:rPr lang="hr-HR" dirty="0" smtClean="0">
                <a:solidFill>
                  <a:srgbClr val="263238"/>
                </a:solidFill>
                <a:latin typeface="Source Sans Pro"/>
                <a:ea typeface="Source Sans Pro"/>
                <a:cs typeface="Times New Roman" panose="02020603050405020304" pitchFamily="18" charset="0"/>
                <a:sym typeface="Source Sans Pro"/>
              </a:rPr>
              <a:t>-relej mehanizam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69469"/>
              </p:ext>
            </p:extLst>
          </p:nvPr>
        </p:nvGraphicFramePr>
        <p:xfrm>
          <a:off x="3575356" y="1344944"/>
          <a:ext cx="4910928" cy="201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S ChemDraw Drawing" r:id="rId3" imgW="6690431" imgH="2747583" progId="ChemDraw.Document.6.0">
                  <p:embed/>
                </p:oleObj>
              </mc:Choice>
              <mc:Fallback>
                <p:oleObj name="CS ChemDraw Drawing" r:id="rId3" imgW="6690431" imgH="27475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5356" y="1344944"/>
                        <a:ext cx="4910928" cy="201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4160" y="3498519"/>
            <a:ext cx="658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tx1"/>
                </a:solidFill>
                <a:latin typeface="Source Sans Pro" panose="020B0604020202020204" charset="0"/>
              </a:rPr>
              <a:t>Slika 6</a:t>
            </a:r>
            <a:r>
              <a:rPr lang="hr-HR" sz="1200" b="1" dirty="0" smtClean="0">
                <a:solidFill>
                  <a:schemeClr val="tx1"/>
                </a:solidFill>
                <a:latin typeface="Source Sans Pro" panose="020B0604020202020204" charset="0"/>
              </a:rPr>
              <a:t>. </a:t>
            </a:r>
            <a:r>
              <a:rPr lang="hr-HR" sz="1200" dirty="0">
                <a:latin typeface="Source Sans Pro" panose="020B0604020202020204" charset="0"/>
              </a:rPr>
              <a:t>Primjeri reakcija prijenosa protona u pobuđenom stanju: a) ESIPT, </a:t>
            </a:r>
            <a:r>
              <a:rPr lang="hr-HR" sz="1200" dirty="0" smtClean="0">
                <a:latin typeface="Source Sans Pro" panose="020B0604020202020204" charset="0"/>
              </a:rPr>
              <a:t>b) razmjena</a:t>
            </a:r>
          </a:p>
          <a:p>
            <a:r>
              <a:rPr lang="hr-HR" sz="1200" dirty="0" smtClean="0">
                <a:latin typeface="Source Sans Pro" panose="020B0604020202020204" charset="0"/>
              </a:rPr>
              <a:t>protona</a:t>
            </a:r>
            <a:r>
              <a:rPr lang="hr-HR" sz="1200" dirty="0">
                <a:latin typeface="Source Sans Pro" panose="020B0604020202020204" charset="0"/>
              </a:rPr>
              <a:t>, </a:t>
            </a:r>
            <a:r>
              <a:rPr lang="hr-HR" sz="1200" dirty="0" smtClean="0">
                <a:latin typeface="Source Sans Pro" panose="020B0604020202020204" charset="0"/>
              </a:rPr>
              <a:t>c) </a:t>
            </a:r>
            <a:r>
              <a:rPr lang="hr-HR" sz="1200" dirty="0">
                <a:latin typeface="Source Sans Pro" panose="020B0604020202020204" charset="0"/>
              </a:rPr>
              <a:t>dinamička katalizirani prijenos protona, </a:t>
            </a:r>
            <a:r>
              <a:rPr lang="hr-HR" sz="1200" dirty="0" smtClean="0">
                <a:latin typeface="Source Sans Pro" panose="020B0604020202020204" charset="0"/>
              </a:rPr>
              <a:t>d) </a:t>
            </a:r>
            <a:r>
              <a:rPr lang="hr-HR" sz="1200" dirty="0">
                <a:latin typeface="Source Sans Pro" panose="020B0604020202020204" charset="0"/>
              </a:rPr>
              <a:t>relej prijenos protona.</a:t>
            </a:r>
            <a:endParaRPr lang="en-GB" sz="1200" dirty="0">
              <a:latin typeface="Source Sans Pro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03" y="4286636"/>
            <a:ext cx="713196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Source Sans Pro" panose="020B0604020202020204" charset="0"/>
                <a:ea typeface="AdvOT8608a8d1+03"/>
              </a:rPr>
              <a:t>P. S. Song, M. Sun, A. </a:t>
            </a:r>
            <a:r>
              <a:rPr lang="en-GB" sz="1100" dirty="0" err="1">
                <a:latin typeface="Source Sans Pro" panose="020B0604020202020204" charset="0"/>
                <a:ea typeface="AdvOT8608a8d1+03"/>
              </a:rPr>
              <a:t>Koziolawa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, J. </a:t>
            </a:r>
            <a:r>
              <a:rPr lang="en-GB" sz="1100" dirty="0" err="1">
                <a:latin typeface="Source Sans Pro" panose="020B0604020202020204" charset="0"/>
                <a:ea typeface="AdvOT8608a8d1+03"/>
              </a:rPr>
              <a:t>Koziol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, </a:t>
            </a:r>
            <a:r>
              <a:rPr lang="en-GB" sz="1100" i="1" dirty="0">
                <a:latin typeface="Source Sans Pro" panose="020B0604020202020204" charset="0"/>
                <a:ea typeface="AdvOT8608a8d1+03"/>
              </a:rPr>
              <a:t>J. Am. Chem. Soc. </a:t>
            </a:r>
            <a:r>
              <a:rPr lang="en-GB" sz="1100" b="1" dirty="0">
                <a:latin typeface="Source Sans Pro" panose="020B0604020202020204" charset="0"/>
                <a:ea typeface="AdvOT8608a8d1+03"/>
              </a:rPr>
              <a:t>96</a:t>
            </a:r>
            <a:r>
              <a:rPr lang="en-GB" sz="1100" dirty="0">
                <a:latin typeface="Source Sans Pro" panose="020B0604020202020204" charset="0"/>
                <a:ea typeface="AdvOT8608a8d1+03"/>
              </a:rPr>
              <a:t> (1974) 4319-4323</a:t>
            </a:r>
            <a:r>
              <a:rPr lang="en-GB" sz="1100" dirty="0" smtClean="0">
                <a:latin typeface="Source Sans Pro" panose="020B0604020202020204" charset="0"/>
                <a:ea typeface="AdvOT8608a8d1+03"/>
              </a:rPr>
              <a:t>.</a:t>
            </a:r>
            <a:endParaRPr lang="hr-HR" sz="1100" dirty="0" smtClean="0">
              <a:latin typeface="Source Sans Pro" panose="020B0604020202020204" charset="0"/>
              <a:ea typeface="AdvOT8608a8d1+03"/>
            </a:endParaRPr>
          </a:p>
          <a:p>
            <a:r>
              <a:rPr lang="en-GB" sz="1100" dirty="0">
                <a:latin typeface="Source Sans Pro" panose="020B0604020202020204" charset="0"/>
              </a:rPr>
              <a:t>M. Itoh, T. Adachi, K. </a:t>
            </a:r>
            <a:r>
              <a:rPr lang="en-GB" sz="1100" dirty="0" err="1">
                <a:latin typeface="Source Sans Pro" panose="020B0604020202020204" charset="0"/>
              </a:rPr>
              <a:t>Tokumura</a:t>
            </a:r>
            <a:r>
              <a:rPr lang="en-GB" sz="1100" dirty="0">
                <a:latin typeface="Source Sans Pro" panose="020B0604020202020204" charset="0"/>
              </a:rPr>
              <a:t>, </a:t>
            </a:r>
            <a:r>
              <a:rPr lang="en-GB" sz="1100" i="1" dirty="0">
                <a:latin typeface="Source Sans Pro" panose="020B0604020202020204" charset="0"/>
              </a:rPr>
              <a:t>J. Am. Chem. Soc. </a:t>
            </a:r>
            <a:r>
              <a:rPr lang="en-GB" sz="1100" b="1" dirty="0">
                <a:latin typeface="Source Sans Pro" panose="020B0604020202020204" charset="0"/>
              </a:rPr>
              <a:t>106</a:t>
            </a:r>
            <a:r>
              <a:rPr lang="en-GB" sz="1100" dirty="0">
                <a:latin typeface="Source Sans Pro" panose="020B0604020202020204" charset="0"/>
              </a:rPr>
              <a:t> (1984) 850-855</a:t>
            </a:r>
            <a:r>
              <a:rPr lang="en-GB" sz="1100" dirty="0" smtClean="0">
                <a:latin typeface="Source Sans Pro" panose="020B0604020202020204" charset="0"/>
              </a:rPr>
              <a:t>.</a:t>
            </a:r>
            <a:endParaRPr lang="hr-HR" sz="1100" dirty="0" smtClean="0">
              <a:latin typeface="Source Sans Pro" panose="020B0604020202020204" charset="0"/>
            </a:endParaRPr>
          </a:p>
          <a:p>
            <a:r>
              <a:rPr lang="en-GB" sz="1100" dirty="0">
                <a:latin typeface="Source Sans Pro" panose="020B0604020202020204" charset="0"/>
              </a:rPr>
              <a:t>C.-H. Wu, L. J. </a:t>
            </a:r>
            <a:r>
              <a:rPr lang="en-GB" sz="1100" dirty="0" err="1">
                <a:latin typeface="Source Sans Pro" panose="020B0604020202020204" charset="0"/>
              </a:rPr>
              <a:t>Karas</a:t>
            </a:r>
            <a:r>
              <a:rPr lang="en-GB" sz="1100" dirty="0">
                <a:latin typeface="Source Sans Pro" panose="020B0604020202020204" charset="0"/>
              </a:rPr>
              <a:t>, H. </a:t>
            </a:r>
            <a:r>
              <a:rPr lang="en-GB" sz="1100" dirty="0" err="1">
                <a:latin typeface="Source Sans Pro" panose="020B0604020202020204" charset="0"/>
              </a:rPr>
              <a:t>Ottosson</a:t>
            </a:r>
            <a:r>
              <a:rPr lang="en-GB" sz="1100" dirty="0">
                <a:latin typeface="Source Sans Pro" panose="020B0604020202020204" charset="0"/>
              </a:rPr>
              <a:t>, J. I-C. Wu, </a:t>
            </a:r>
            <a:r>
              <a:rPr lang="en-GB" sz="1100" i="1" dirty="0">
                <a:latin typeface="Source Sans Pro" panose="020B0604020202020204" charset="0"/>
              </a:rPr>
              <a:t>Proc. Natl. Acad. Sci. U.S.A.</a:t>
            </a:r>
            <a:r>
              <a:rPr lang="en-GB" sz="1100" dirty="0">
                <a:latin typeface="Source Sans Pro" panose="020B0604020202020204" charset="0"/>
              </a:rPr>
              <a:t> </a:t>
            </a:r>
            <a:r>
              <a:rPr lang="en-GB" sz="1100" b="1" dirty="0">
                <a:latin typeface="Source Sans Pro" panose="020B0604020202020204" charset="0"/>
              </a:rPr>
              <a:t>116</a:t>
            </a:r>
            <a:r>
              <a:rPr lang="en-GB" sz="1100" dirty="0">
                <a:latin typeface="Source Sans Pro" panose="020B0604020202020204" charset="0"/>
              </a:rPr>
              <a:t> (2019) 20303-20308.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862351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1338</Words>
  <Application>Microsoft Office PowerPoint</Application>
  <PresentationFormat>On-screen Show (16:9)</PresentationFormat>
  <Paragraphs>265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Arial</vt:lpstr>
      <vt:lpstr>Calibri</vt:lpstr>
      <vt:lpstr>Source Sans Pro</vt:lpstr>
      <vt:lpstr>AdvOT8608a8d1+03</vt:lpstr>
      <vt:lpstr>Roboto Slab</vt:lpstr>
      <vt:lpstr>Cordelia template</vt:lpstr>
      <vt:lpstr>CS ChemDraw Drawing</vt:lpstr>
      <vt:lpstr>ANTIAROMATIČNOST KAO POKRETAČ PRIJENOSA PROTONA U POBUĐENOM STANJU</vt:lpstr>
      <vt:lpstr>Aromatičnost i antiaromatičnost</vt:lpstr>
      <vt:lpstr>Aromatičnost i antiaromatičnost</vt:lpstr>
      <vt:lpstr>Pokazatelji (anti)aromatičnosti</vt:lpstr>
      <vt:lpstr>Pokazatelji (anti)aromatičnosti</vt:lpstr>
      <vt:lpstr>PowerPoint Presentation</vt:lpstr>
      <vt:lpstr>Primjeri reakcija potaknuti relaksacijom antiaromatičnosti</vt:lpstr>
      <vt:lpstr>Primjeri reakcija potaknuti relaksacijom antiaromatičnosti</vt:lpstr>
      <vt:lpstr>Antiaromatčnost kao pokretač prijenosa vodikovog atoma</vt:lpstr>
      <vt:lpstr>Jesu li prikazani spojevi aromatični?</vt:lpstr>
      <vt:lpstr>PowerPoint Presentation</vt:lpstr>
      <vt:lpstr>PowerPoint Presentation</vt:lpstr>
      <vt:lpstr>ESIPT</vt:lpstr>
      <vt:lpstr>Stokesov pomak</vt:lpstr>
      <vt:lpstr>Fototautomerizacija katalizirana otapalom</vt:lpstr>
      <vt:lpstr>PowerPoint Presentation</vt:lpstr>
      <vt:lpstr>PowerPoint Presentation</vt:lpstr>
      <vt:lpstr>Predviđanje efekta fotoekscitacije na jačinu vodikove veze </vt:lpstr>
      <vt:lpstr>PowerPoint Presentation</vt:lpstr>
      <vt:lpstr>Hvala Vam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ANTIAROMATIČNOST KAO POKRETAČ PRIJENOSA PROTONA U POBUĐENOM STANJU</dc:title>
  <dc:creator>LSOKU</dc:creator>
  <cp:lastModifiedBy>LSOKUser1@outlook.com</cp:lastModifiedBy>
  <cp:revision>25</cp:revision>
  <dcterms:modified xsi:type="dcterms:W3CDTF">2021-03-31T11:53:21Z</dcterms:modified>
</cp:coreProperties>
</file>