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49"/>
  </p:notesMasterIdLst>
  <p:sldIdLst>
    <p:sldId id="256" r:id="rId2"/>
    <p:sldId id="257" r:id="rId3"/>
    <p:sldId id="258" r:id="rId4"/>
    <p:sldId id="316" r:id="rId5"/>
    <p:sldId id="278" r:id="rId6"/>
    <p:sldId id="279" r:id="rId7"/>
    <p:sldId id="323" r:id="rId8"/>
    <p:sldId id="282" r:id="rId9"/>
    <p:sldId id="324" r:id="rId10"/>
    <p:sldId id="283" r:id="rId11"/>
    <p:sldId id="284" r:id="rId12"/>
    <p:sldId id="286" r:id="rId13"/>
    <p:sldId id="288" r:id="rId14"/>
    <p:sldId id="289" r:id="rId15"/>
    <p:sldId id="290" r:id="rId16"/>
    <p:sldId id="292" r:id="rId17"/>
    <p:sldId id="320" r:id="rId18"/>
    <p:sldId id="321" r:id="rId19"/>
    <p:sldId id="322" r:id="rId20"/>
    <p:sldId id="297" r:id="rId21"/>
    <p:sldId id="318" r:id="rId22"/>
    <p:sldId id="319" r:id="rId23"/>
    <p:sldId id="301" r:id="rId24"/>
    <p:sldId id="338" r:id="rId25"/>
    <p:sldId id="339" r:id="rId26"/>
    <p:sldId id="334" r:id="rId27"/>
    <p:sldId id="337" r:id="rId28"/>
    <p:sldId id="302" r:id="rId29"/>
    <p:sldId id="303" r:id="rId30"/>
    <p:sldId id="304" r:id="rId31"/>
    <p:sldId id="330" r:id="rId32"/>
    <p:sldId id="305" r:id="rId33"/>
    <p:sldId id="327" r:id="rId34"/>
    <p:sldId id="306" r:id="rId35"/>
    <p:sldId id="307" r:id="rId36"/>
    <p:sldId id="328" r:id="rId37"/>
    <p:sldId id="310" r:id="rId38"/>
    <p:sldId id="308" r:id="rId39"/>
    <p:sldId id="326" r:id="rId40"/>
    <p:sldId id="333" r:id="rId41"/>
    <p:sldId id="311" r:id="rId42"/>
    <p:sldId id="309" r:id="rId43"/>
    <p:sldId id="329" r:id="rId44"/>
    <p:sldId id="312" r:id="rId45"/>
    <p:sldId id="331" r:id="rId46"/>
    <p:sldId id="332" r:id="rId47"/>
    <p:sldId id="315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8" end="48"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4620" autoAdjust="0"/>
  </p:normalViewPr>
  <p:slideViewPr>
    <p:cSldViewPr>
      <p:cViewPr varScale="1">
        <p:scale>
          <a:sx n="155" d="100"/>
          <a:sy n="155" d="100"/>
        </p:scale>
        <p:origin x="1956" y="1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3CA6F97F-7569-4D49-B2D3-97D3CFB6D31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483472D1-4479-42FE-B86D-49F7390511B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C2A210D-7CED-48BC-A303-6C6695029D3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81" name="Rectangle 5">
            <a:extLst>
              <a:ext uri="{FF2B5EF4-FFF2-40B4-BE49-F238E27FC236}">
                <a16:creationId xmlns:a16="http://schemas.microsoft.com/office/drawing/2014/main" id="{1CECDBCC-7F4E-48EC-959D-9E85F3FA19F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Click to edit Master text styles</a:t>
            </a:r>
          </a:p>
          <a:p>
            <a:pPr lvl="1"/>
            <a:r>
              <a:rPr lang="hr-HR" noProof="0"/>
              <a:t>Second level</a:t>
            </a:r>
          </a:p>
          <a:p>
            <a:pPr lvl="2"/>
            <a:r>
              <a:rPr lang="hr-HR" noProof="0"/>
              <a:t>Third level</a:t>
            </a:r>
          </a:p>
          <a:p>
            <a:pPr lvl="3"/>
            <a:r>
              <a:rPr lang="hr-HR" noProof="0"/>
              <a:t>Fourth level</a:t>
            </a:r>
          </a:p>
          <a:p>
            <a:pPr lvl="4"/>
            <a:r>
              <a:rPr lang="hr-HR" noProof="0"/>
              <a:t>Fifth level</a:t>
            </a:r>
          </a:p>
        </p:txBody>
      </p:sp>
      <p:sp>
        <p:nvSpPr>
          <p:cNvPr id="126982" name="Rectangle 6">
            <a:extLst>
              <a:ext uri="{FF2B5EF4-FFF2-40B4-BE49-F238E27FC236}">
                <a16:creationId xmlns:a16="http://schemas.microsoft.com/office/drawing/2014/main" id="{F8644CAD-317E-4F7F-8439-F20AA3DC8FD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6983" name="Rectangle 7">
            <a:extLst>
              <a:ext uri="{FF2B5EF4-FFF2-40B4-BE49-F238E27FC236}">
                <a16:creationId xmlns:a16="http://schemas.microsoft.com/office/drawing/2014/main" id="{E25C5739-F797-4321-81AC-245FADC937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AA32088-982E-4154-97E1-660CB5F58B7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00D82C92-A946-4AD5-8BE2-943F866266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DF07CE-73A4-4363-9012-61952CD4F790}" type="slidenum">
              <a:rPr lang="hr-HR" altLang="en-US" smtClean="0"/>
              <a:pPr>
                <a:spcBef>
                  <a:spcPct val="0"/>
                </a:spcBef>
              </a:pPr>
              <a:t>1</a:t>
            </a:fld>
            <a:endParaRPr lang="hr-HR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74CB31C2-3AFA-4EF3-B64F-0BFEB7E710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ADC81756-F882-4821-85ED-455E597EB7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4449759C-A297-4A52-94A6-E5E1FEA018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7EE8CCD-1E3B-4D14-A35F-527A7738CFF0}" type="slidenum">
              <a:rPr lang="hr-HR" altLang="en-US" smtClean="0"/>
              <a:pPr>
                <a:spcBef>
                  <a:spcPct val="0"/>
                </a:spcBef>
              </a:pPr>
              <a:t>2</a:t>
            </a:fld>
            <a:endParaRPr lang="hr-HR" altLang="en-US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8B87B68F-72A2-42D3-9CED-550A76B453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98875B6D-51E1-471F-B427-328FA6610C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2A95EF2E-03AD-4071-BB82-91A7EE6FDA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389CF6F-FD4C-4EDE-870A-5ABA10E3FDFA}" type="slidenum">
              <a:rPr lang="hr-HR" altLang="en-US" smtClean="0"/>
              <a:pPr>
                <a:spcBef>
                  <a:spcPct val="0"/>
                </a:spcBef>
              </a:pPr>
              <a:t>3</a:t>
            </a:fld>
            <a:endParaRPr lang="hr-HR" altLang="en-US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4A44771C-F735-49CB-9B83-BF46E1C678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857082C8-0A91-436A-B4FD-6881DD910F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07A88A12-4653-4FE0-AA3C-A787568EC7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7FFBE6-4902-49FA-9352-5284C1F68CA6}" type="slidenum">
              <a:rPr lang="hr-HR" altLang="en-US" smtClean="0"/>
              <a:pPr>
                <a:spcBef>
                  <a:spcPct val="0"/>
                </a:spcBef>
              </a:pPr>
              <a:t>4</a:t>
            </a:fld>
            <a:endParaRPr lang="hr-HR" altLang="en-U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921A16FD-1C84-4BA3-AC98-3426C9E84F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3F83C010-4D63-4764-8301-793EA838ED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0D1C2A4F-ABF2-4050-9341-69D95ADB72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DEE4F1-6242-4E99-BA65-8FFE9EE30CFC}" type="slidenum">
              <a:rPr lang="hr-HR" altLang="en-US" smtClean="0"/>
              <a:pPr>
                <a:spcBef>
                  <a:spcPct val="0"/>
                </a:spcBef>
              </a:pPr>
              <a:t>5</a:t>
            </a:fld>
            <a:endParaRPr lang="hr-HR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86FDE2AD-0829-449C-BA1A-073CF306DA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9F97B85E-11DA-4761-8B11-A5FA1F5D1E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1BBAC32C-2FC4-498A-8B2D-AAD3A59F19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2194EAA-8610-414F-AFCB-5ED9FB49E8C9}" type="slidenum">
              <a:rPr lang="hr-HR" altLang="en-US" smtClean="0"/>
              <a:pPr>
                <a:spcBef>
                  <a:spcPct val="0"/>
                </a:spcBef>
              </a:pPr>
              <a:t>6</a:t>
            </a:fld>
            <a:endParaRPr lang="hr-HR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0CB905BA-BD92-4181-B68D-D8558553FD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ED308D0A-32A1-4CFE-8253-D3AE9485E3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012AAF4D-A67A-4C6B-A0DD-02D1254BEB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54498CA-306A-43BE-AC84-BA9DC25BB804}" type="slidenum">
              <a:rPr lang="hr-HR" altLang="en-US" smtClean="0"/>
              <a:pPr>
                <a:spcBef>
                  <a:spcPct val="0"/>
                </a:spcBef>
              </a:pPr>
              <a:t>7</a:t>
            </a:fld>
            <a:endParaRPr lang="hr-HR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F305B81B-ACD7-42F9-A18B-A2575D9427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A3C8C5AF-FA54-4581-9068-BDE2D43547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F8FF3E6B-E66A-4EFE-9AE6-10BAD45532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4BC782D-5598-43B7-A19A-D89C0A3E087A}" type="slidenum">
              <a:rPr lang="hr-HR" altLang="en-US" smtClean="0"/>
              <a:pPr>
                <a:spcBef>
                  <a:spcPct val="0"/>
                </a:spcBef>
              </a:pPr>
              <a:t>8</a:t>
            </a:fld>
            <a:endParaRPr lang="hr-HR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70081BA8-1131-48F9-A029-C9FB6C438B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75699E8D-44EC-47EE-8F75-31F032A4CD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FDA65F32-FC13-484A-B75F-D3A30D0A00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FD3A21-C231-46A4-BEF3-C52DA02C50AF}" type="slidenum">
              <a:rPr lang="hr-HR" altLang="en-US" smtClean="0"/>
              <a:pPr>
                <a:spcBef>
                  <a:spcPct val="0"/>
                </a:spcBef>
              </a:pPr>
              <a:t>9</a:t>
            </a:fld>
            <a:endParaRPr lang="hr-HR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22B35FC7-CB2A-4036-BA9A-381BC8C52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AB3702BB-5E5F-4FDF-ADCB-26D05EFAA9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ED99AF4F-8244-466A-99FB-624E7151E9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4D2604-4C4E-4F96-A785-F57F83308787}" type="slidenum">
              <a:rPr lang="hr-HR" altLang="en-US" smtClean="0"/>
              <a:pPr>
                <a:spcBef>
                  <a:spcPct val="0"/>
                </a:spcBef>
              </a:pPr>
              <a:t>10</a:t>
            </a:fld>
            <a:endParaRPr lang="hr-HR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299B34D1-3D7E-48A3-9699-DEE7D2BA15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33F1539C-C75F-4CBD-8671-A4CD76F4C0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D9F3865B-47A4-4A0F-9F1A-FE04D58D7F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E8E0EDC-39E1-4E80-B145-E479089ED0DD}" type="slidenum">
              <a:rPr lang="hr-HR" altLang="en-US" smtClean="0"/>
              <a:pPr>
                <a:spcBef>
                  <a:spcPct val="0"/>
                </a:spcBef>
              </a:pPr>
              <a:t>11</a:t>
            </a:fld>
            <a:endParaRPr lang="hr-HR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DD0D9C08-EABD-474B-A36E-CF0087A173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38BF8CD8-D6E0-4F4C-9A1B-2051631EC5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12A1EEBB-1270-4A37-8532-CF1A9942A7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64F0A2-7A30-4EA0-B11D-60CB481B00A7}" type="slidenum">
              <a:rPr lang="hr-HR" altLang="en-US" smtClean="0"/>
              <a:pPr>
                <a:spcBef>
                  <a:spcPct val="0"/>
                </a:spcBef>
              </a:pPr>
              <a:t>12</a:t>
            </a:fld>
            <a:endParaRPr lang="hr-HR" alt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90996B50-52AB-4027-9DBC-8921F65C21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59CC77B4-8BBB-4071-9A94-05B083851D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D9AD3974-AE83-4C36-A9BE-9F44A0B6D5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26EA24-DF5A-41EA-9A84-E974B2989DEE}" type="slidenum">
              <a:rPr lang="hr-HR" altLang="en-US" smtClean="0"/>
              <a:pPr>
                <a:spcBef>
                  <a:spcPct val="0"/>
                </a:spcBef>
              </a:pPr>
              <a:t>13</a:t>
            </a:fld>
            <a:endParaRPr lang="hr-HR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442C31CF-3179-4723-965E-C3E764D718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2E0DA2D8-2198-49B0-82F9-39C0BC870A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C91CBE71-EF0F-4BEE-9959-AD37004291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1D4756E-BB12-4EA8-BDB8-9556759A2023}" type="slidenum">
              <a:rPr lang="hr-HR" altLang="en-US" smtClean="0"/>
              <a:pPr>
                <a:spcBef>
                  <a:spcPct val="0"/>
                </a:spcBef>
              </a:pPr>
              <a:t>14</a:t>
            </a:fld>
            <a:endParaRPr lang="hr-HR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0D901A02-4DB0-4F59-B2A6-A3EFAE9F83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AB7791FE-595A-440A-8563-3A4F47521E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D4D489BF-4479-4E88-8ED0-05B87B500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0323DA3-9F6D-4F8B-9D35-6C3A82ADF105}" type="slidenum">
              <a:rPr lang="hr-HR" altLang="en-US" smtClean="0"/>
              <a:pPr>
                <a:spcBef>
                  <a:spcPct val="0"/>
                </a:spcBef>
              </a:pPr>
              <a:t>15</a:t>
            </a:fld>
            <a:endParaRPr lang="hr-HR" altLang="en-US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99C818E3-2533-43EC-AFBA-A286A6D49A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8C287239-1177-48DE-8EE4-6CD0CF33D6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F6ABA77C-39D5-4E87-983A-6D0D722C72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823EF9-8C07-454F-9504-6DF89C942CDE}" type="slidenum">
              <a:rPr lang="hr-HR" altLang="en-US" smtClean="0"/>
              <a:pPr>
                <a:spcBef>
                  <a:spcPct val="0"/>
                </a:spcBef>
              </a:pPr>
              <a:t>16</a:t>
            </a:fld>
            <a:endParaRPr lang="hr-HR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49638ED8-D0C4-4C74-B87B-26909B446C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1632B03B-1C3A-4627-A408-7BDFEA8F6C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A3236525-5579-4FD4-892F-F6238DDDC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FF1500-8922-4F13-9309-C7B68B8A5145}" type="slidenum">
              <a:rPr lang="hr-HR" altLang="en-US" smtClean="0"/>
              <a:pPr>
                <a:spcBef>
                  <a:spcPct val="0"/>
                </a:spcBef>
              </a:pPr>
              <a:t>17</a:t>
            </a:fld>
            <a:endParaRPr lang="hr-HR" alt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B0A6A25B-D7D6-4002-A63A-A38D7EB927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89154559-FB8A-4C12-B7BC-70CCCB78E9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53BD681E-734B-47D0-8624-8CE1EE0039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AFC7381-D983-4968-972F-59254156A4E1}" type="slidenum">
              <a:rPr lang="hr-HR" altLang="en-US" smtClean="0"/>
              <a:pPr>
                <a:spcBef>
                  <a:spcPct val="0"/>
                </a:spcBef>
              </a:pPr>
              <a:t>18</a:t>
            </a:fld>
            <a:endParaRPr lang="hr-HR" altLang="en-US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807B7311-2246-4158-B876-87259783DF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2141E520-B5A7-4E9F-AFB5-E89FA9ECA1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76A51F7B-7847-4994-8566-309BC5F110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160963-9223-4C36-BAEE-44D25885AD3E}" type="slidenum">
              <a:rPr lang="hr-HR" altLang="en-US" smtClean="0"/>
              <a:pPr>
                <a:spcBef>
                  <a:spcPct val="0"/>
                </a:spcBef>
              </a:pPr>
              <a:t>19</a:t>
            </a:fld>
            <a:endParaRPr lang="hr-HR" alt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AC0098A8-3230-4A66-A7C4-B5C2072A04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0CF1F213-44CF-4154-9FE9-A3156579F1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949BE308-16AF-47B3-A015-43D4439EE3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C0D3276-50A6-4550-A030-174119AA24D5}" type="slidenum">
              <a:rPr lang="hr-HR" altLang="en-US" smtClean="0"/>
              <a:pPr>
                <a:spcBef>
                  <a:spcPct val="0"/>
                </a:spcBef>
              </a:pPr>
              <a:t>20</a:t>
            </a:fld>
            <a:endParaRPr lang="hr-HR" altLang="en-US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C9DF42D0-24D2-4456-BD5F-054FD37E4C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7A0EA71A-6C5A-4BE8-A6D4-3BF389B83C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BA349385-E44A-491C-BC9E-392CDB6804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968618-CCCD-4AEC-9F45-2830ED66FACF}" type="slidenum">
              <a:rPr lang="hr-HR" altLang="en-US" smtClean="0"/>
              <a:pPr>
                <a:spcBef>
                  <a:spcPct val="0"/>
                </a:spcBef>
              </a:pPr>
              <a:t>21</a:t>
            </a:fld>
            <a:endParaRPr lang="hr-HR" altLang="en-US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8DA952A1-872D-4D98-BEB8-F67AC603C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8EEFFFD1-77B2-4D0C-B0CE-C7465565F6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F86BACB1-C1C0-4332-8228-33124D3366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B4061E-7298-4384-A1E2-68CBC107343D}" type="slidenum">
              <a:rPr lang="hr-HR" altLang="en-US" smtClean="0"/>
              <a:pPr>
                <a:spcBef>
                  <a:spcPct val="0"/>
                </a:spcBef>
              </a:pPr>
              <a:t>22</a:t>
            </a:fld>
            <a:endParaRPr lang="hr-HR" altLang="en-US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2EB1EFE5-5F13-40EB-8BF0-598D942448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64BF87E5-0F3B-466C-A8A8-5733E2A471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77E5F1F5-0D34-44DA-8068-1957259EDF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414EFB-0969-45C4-9D35-4116887DA905}" type="slidenum">
              <a:rPr lang="hr-HR" altLang="en-US" smtClean="0"/>
              <a:pPr>
                <a:spcBef>
                  <a:spcPct val="0"/>
                </a:spcBef>
              </a:pPr>
              <a:t>23</a:t>
            </a:fld>
            <a:endParaRPr lang="hr-HR" altLang="en-US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6843235B-7874-4DA4-A466-57E078266F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7BFF6E9F-4E69-464A-8AF3-D6E34687F0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1F8B6965-88D6-4788-A2F6-C2DC252CB8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E640680-1AB3-4098-9D71-327FC268A3F6}" type="slidenum">
              <a:rPr lang="hr-HR" altLang="en-US" smtClean="0"/>
              <a:pPr>
                <a:spcBef>
                  <a:spcPct val="0"/>
                </a:spcBef>
              </a:pPr>
              <a:t>28</a:t>
            </a:fld>
            <a:endParaRPr lang="hr-HR" altLang="en-US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88CC71E9-570F-4938-9BBE-815FF17CB0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4583D342-AA58-41CE-AFCE-A44CBABCA3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77D2262A-3451-478F-9E46-99214D6D83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F5AA8E-D007-4679-ABB8-86C867D7794A}" type="slidenum">
              <a:rPr lang="hr-HR" altLang="en-US" smtClean="0"/>
              <a:pPr>
                <a:spcBef>
                  <a:spcPct val="0"/>
                </a:spcBef>
              </a:pPr>
              <a:t>29</a:t>
            </a:fld>
            <a:endParaRPr lang="hr-HR" altLang="en-US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FA437E9D-8915-4DE2-BFC0-0233410BAE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15C404C1-EDD9-4A87-949D-7E677FE0B4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C1099DCB-0804-4123-87BD-5974FD86BE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BCE806-F56D-474B-8C90-6D7B609B3BD1}" type="slidenum">
              <a:rPr lang="hr-HR" altLang="en-US" smtClean="0"/>
              <a:pPr>
                <a:spcBef>
                  <a:spcPct val="0"/>
                </a:spcBef>
              </a:pPr>
              <a:t>30</a:t>
            </a:fld>
            <a:endParaRPr lang="hr-HR" altLang="en-US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3FA458F8-4E73-4F0C-A7DC-6DAACB9680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46C0DE96-2BBA-4D4F-9DF1-4F54162B61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50988AE7-A047-4D66-936C-A1644DC13B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8D059F6-E2A8-45D8-B6E7-6E89132742FB}" type="slidenum">
              <a:rPr lang="hr-HR" altLang="en-US" smtClean="0"/>
              <a:pPr>
                <a:spcBef>
                  <a:spcPct val="0"/>
                </a:spcBef>
              </a:pPr>
              <a:t>32</a:t>
            </a:fld>
            <a:endParaRPr lang="hr-HR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06046F98-E9BD-40D7-BAB9-EA997F26B0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5724671E-BC87-4D5C-B7AE-6EF5C1FF77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48CF1A34-5690-4365-99A9-42973C5803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AAD1266-7CEA-4F91-8846-8A22A0D4C855}" type="slidenum">
              <a:rPr lang="hr-HR" altLang="en-US" smtClean="0"/>
              <a:pPr>
                <a:spcBef>
                  <a:spcPct val="0"/>
                </a:spcBef>
              </a:pPr>
              <a:t>34</a:t>
            </a:fld>
            <a:endParaRPr lang="hr-HR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A0566AB8-CEB5-44B7-9AD4-78C32DF645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FE32BA2F-9CDC-4960-9891-2FBBB9677D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F02414E8-3880-48F0-801A-439CB0D815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211ABC-F7AB-48AE-AC83-95B033807F5A}" type="slidenum">
              <a:rPr lang="hr-HR" altLang="en-US" smtClean="0"/>
              <a:pPr>
                <a:spcBef>
                  <a:spcPct val="0"/>
                </a:spcBef>
              </a:pPr>
              <a:t>35</a:t>
            </a:fld>
            <a:endParaRPr lang="hr-HR" altLang="en-US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2712B052-1DA2-42F2-8EF7-85FF2FAEF9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B45087BD-F1E7-4F41-9B10-AF1DEED89E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9BC89BCF-43D1-44EB-814A-2D4F0D1638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386D3C-18EA-49DC-997B-B1DEC139928D}" type="slidenum">
              <a:rPr lang="hr-HR" altLang="en-US" smtClean="0"/>
              <a:pPr>
                <a:spcBef>
                  <a:spcPct val="0"/>
                </a:spcBef>
              </a:pPr>
              <a:t>37</a:t>
            </a:fld>
            <a:endParaRPr lang="hr-HR" altLang="en-US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DD7C090A-F480-4B15-9247-4DDDA8DC9D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44E45612-A45B-467C-B940-B4099035FA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3D1DA003-AC53-4280-B4E2-0F5325DBD4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6BDCBC-5B55-4BDB-BE39-1B7BDCE6CC32}" type="slidenum">
              <a:rPr lang="hr-HR" altLang="en-US" smtClean="0"/>
              <a:pPr>
                <a:spcBef>
                  <a:spcPct val="0"/>
                </a:spcBef>
              </a:pPr>
              <a:t>38</a:t>
            </a:fld>
            <a:endParaRPr lang="hr-HR" altLang="en-US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104D1669-1362-472D-84D7-1034929A26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9E1C53F2-3EE3-442A-B117-7404B11C88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27CC8845-EACB-4E68-A2A8-A60507663F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E6DB75-E9A2-4BBA-AD96-27EC7EA71FAA}" type="slidenum">
              <a:rPr lang="hr-HR" altLang="en-US" smtClean="0"/>
              <a:pPr>
                <a:spcBef>
                  <a:spcPct val="0"/>
                </a:spcBef>
              </a:pPr>
              <a:t>39</a:t>
            </a:fld>
            <a:endParaRPr lang="hr-HR" altLang="en-US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8064F559-C945-424C-951D-34F06EED03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E76BCFE2-B74D-4745-BFEF-6B3CF35E68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5399FC15-8B3D-41BA-8D76-137E2B8F58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138387-A2DB-4055-B1A6-6942A9FDF6CD}" type="slidenum">
              <a:rPr lang="hr-HR" altLang="en-US" smtClean="0"/>
              <a:pPr>
                <a:spcBef>
                  <a:spcPct val="0"/>
                </a:spcBef>
              </a:pPr>
              <a:t>41</a:t>
            </a:fld>
            <a:endParaRPr lang="hr-HR" altLang="en-US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CB42997F-8603-4854-B1BA-962C6026A1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0E10A295-E31A-42C3-A3C0-E6F00A7B4B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D5BDEFF6-EEB4-404A-BCA6-BC1DF51AF5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3DD2EA-0C58-4935-9C8C-B467CE1D47CA}" type="slidenum">
              <a:rPr lang="hr-HR" altLang="en-US" smtClean="0"/>
              <a:pPr>
                <a:spcBef>
                  <a:spcPct val="0"/>
                </a:spcBef>
              </a:pPr>
              <a:t>42</a:t>
            </a:fld>
            <a:endParaRPr lang="hr-HR" altLang="en-US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46F74BED-3F2A-482B-BE3E-09DD9ED091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A0358320-5EE0-468F-8D0B-003F74E197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1F02D70F-2451-4C51-AE9B-892EA8F3B9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CBED46E-7F3F-4ED7-89BF-C1B7669EAFD1}" type="slidenum">
              <a:rPr lang="hr-HR" altLang="en-US" smtClean="0"/>
              <a:pPr>
                <a:spcBef>
                  <a:spcPct val="0"/>
                </a:spcBef>
              </a:pPr>
              <a:t>44</a:t>
            </a:fld>
            <a:endParaRPr lang="hr-HR" altLang="en-US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578E5234-5A1B-493C-B106-58D8790E58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8F3FD07E-1BF3-424A-8C3F-4946B1D68E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762EB127-4C2E-4AC8-8E6D-BA15B61621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18452C-D1BD-4C4A-BA5C-A8FC654CD424}" type="slidenum">
              <a:rPr lang="hr-HR" altLang="en-US" smtClean="0"/>
              <a:pPr>
                <a:spcBef>
                  <a:spcPct val="0"/>
                </a:spcBef>
              </a:pPr>
              <a:t>47</a:t>
            </a:fld>
            <a:endParaRPr lang="hr-HR" altLang="en-US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1271F8C1-3C97-4C70-91FB-2830C05A10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F5D5CBD9-BB64-4885-B439-E4FFCAD4F7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4E56AAC-8F24-43C3-8CA6-C2AF9502DC4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A4DF143A-1E30-45F2-945A-76CC3B981CA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DC328F8A-5ECE-40AF-97BF-FDBEF0A69CD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2390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hr-HR"/>
              <a:t>Click to edit Master subtitle style</a:t>
            </a:r>
          </a:p>
        </p:txBody>
      </p:sp>
      <p:sp>
        <p:nvSpPr>
          <p:cNvPr id="12391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hr-HR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B13203-7461-4DCB-88C5-DC5EF2763EC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85ABE7-1718-4416-B8D2-6BB04F2BD1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71A79A-29DC-4328-8C66-DBE99DC454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8D10E-69C8-4677-A53C-A851C52B7F3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32739397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278D5B3-730C-4FFB-B409-F6B3F6BAB3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CA43280-8A0F-4705-B746-B3BB993DC4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27F8E64-94E2-483E-AE7D-FD8E8EA569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BE012-4E31-4D1C-91A5-1ABC331FCEB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40511348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432A5A1-7FA7-4720-A3DA-0E738B6A72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4DB2815-C141-49FF-BA4D-3F4CB92F13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AFB3067-877D-4AAD-A693-FC7684F546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83227-6A60-4D35-A57D-EC73D94DE1A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10329304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C19B920-D6F2-46B5-A2FE-1BE84971E8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9DB8C3D-0C38-495F-AA40-6204D0F2AF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420102E-E274-4FCB-A4B4-1156CFA405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40FDA-0137-47C1-904A-3809AEBC221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35876139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5A3AF85-1F7D-44DE-8524-2692603784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1E64D7BF-1BC5-4792-832F-EDA34F6E7C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007E9783-8EBB-4E07-9536-C040643B07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D96F4-976F-4CFB-B23A-0E209C55726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96097260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D5DA550D-FEE7-4300-A9A2-6E99EC265E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D074F0B-205D-4C4A-9091-9F4B39EB05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F5BB8EF1-8185-4C33-85DB-53F4BD5C79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925EF-5E55-4EE1-B647-8995C037196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3390886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003C6A5F-5669-45D2-A5D3-886914EB71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A18CB9B9-B894-4722-B3BA-C56C650A54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9F0AE17-4F8A-4762-BA11-DEEEAB6FF2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B6424-C921-4775-881A-6CBEFBC9F57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1501011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4161615-7AFD-40E3-B01F-434DA5E7C5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464B869-E36A-433A-A965-37D019072D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DA31362-7F69-4C36-AC2E-8ED0D1AB6B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7D1BF-9C1F-4676-A54F-EDFABD0D5E6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00741601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4EE0D6D-8BDF-41B1-9632-FFCFBE2A25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02C756E-A413-405B-A061-18D0DD9316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94BFF1A-B157-4A84-87DA-F301ED63AB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B2747-A2C9-474E-AD11-C9D77DC9226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65710915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3C33026-43F9-4023-BE98-8D713C7594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348F430-EE46-40C1-AFA6-A1C37F0E60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9754526-822C-473E-8BC7-7218B6FA48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7679A-DBD6-4246-9D6C-58CAC4A14895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29555771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7CD315C-B0FB-4D43-95E4-4B4F31F37E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56C9ED5-CC95-4163-8D6C-A782EFFB27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1F03397-905E-4EB0-802B-CE972A122C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5371D-CDCB-4D60-BEE3-57AB644D1F9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11500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Naslov i tekst iznad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83F9150-B8C9-40C9-BCAE-8FB1E2BAD1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2DA9007-7A88-4D1A-A35B-2CBEFEFD54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D4DB6F2-2F60-494E-AC34-A8F04EBAF5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A97B6-9F87-4A8B-B04C-660E6718705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25535052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slov, tekst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8FF671F-B1E6-4CBB-B2C8-7C3A5B5686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B72B75C-7E88-4611-AEF8-03A52CA6F8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A910B97-D28A-4EF6-878A-9DBC60E9E1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24098-5571-4580-BC4F-5BCBE1C3D7D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20204232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21362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13AE8606-95F8-47CB-A356-FC1D4AAAE0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44FD4E7-CF96-4618-9AC3-CEAE87DC19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2A688690-20CB-4BBC-9C05-E54EC15F6A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C0328-F1E0-4257-A946-527F2F84E4B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25441874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Naslov i dva sadržaja iznad tek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half" idx="3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07D2AA6-0863-4CFA-98D3-82884CF8E9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28B5FE1A-B968-4B0D-8039-32B0C966D0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183A0772-7122-4FAF-9B36-4E06A76391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BCD3C-0A50-4480-BE94-858F175851D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8745654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Naslov i sadržaj iznad tek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E3AB552-DC4E-4E81-9ABA-055155EA05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1DC63E9-667E-437D-9C58-2B8620647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8DDF62F-343A-4A2F-9B57-E8756FD6B2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00AE-0A5F-4202-9A1B-685FAA2F4E7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9393980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Naslov, sadržaj i 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D6111961-C412-4DBE-AEE2-4CAC54950C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A78A2D1F-AE78-443D-8A0B-B12B577488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E771EE97-659E-4654-9CD5-0E134FDABE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B89A3-0335-465B-9DD2-E634C88C71F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6849730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E52E4162-2131-46C6-83D9-09914E2F2A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22883" name="Freeform 3">
              <a:extLst>
                <a:ext uri="{FF2B5EF4-FFF2-40B4-BE49-F238E27FC236}">
                  <a16:creationId xmlns:a16="http://schemas.microsoft.com/office/drawing/2014/main" id="{452AF502-2201-4E25-B628-8F43A26807D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57B2DFE4-2292-42FE-B655-9589EDAD2FF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22885" name="Rectangle 5">
            <a:extLst>
              <a:ext uri="{FF2B5EF4-FFF2-40B4-BE49-F238E27FC236}">
                <a16:creationId xmlns:a16="http://schemas.microsoft.com/office/drawing/2014/main" id="{D9749361-305E-491F-905F-807E7F51F8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title style</a:t>
            </a:r>
          </a:p>
        </p:txBody>
      </p:sp>
      <p:sp>
        <p:nvSpPr>
          <p:cNvPr id="122886" name="Rectangle 6">
            <a:extLst>
              <a:ext uri="{FF2B5EF4-FFF2-40B4-BE49-F238E27FC236}">
                <a16:creationId xmlns:a16="http://schemas.microsoft.com/office/drawing/2014/main" id="{83CB48F9-CEAB-4E14-999C-DB1FBC87ED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text styles</a:t>
            </a:r>
          </a:p>
          <a:p>
            <a:pPr lvl="1"/>
            <a:r>
              <a:rPr lang="hr-HR"/>
              <a:t>Second level</a:t>
            </a:r>
          </a:p>
          <a:p>
            <a:pPr lvl="2"/>
            <a:r>
              <a:rPr lang="hr-HR"/>
              <a:t>Third level</a:t>
            </a:r>
          </a:p>
          <a:p>
            <a:pPr lvl="3"/>
            <a:r>
              <a:rPr lang="hr-HR"/>
              <a:t>Fourth level</a:t>
            </a:r>
          </a:p>
          <a:p>
            <a:pPr lvl="4"/>
            <a:r>
              <a:rPr lang="hr-HR"/>
              <a:t>Fifth level</a:t>
            </a:r>
          </a:p>
        </p:txBody>
      </p:sp>
      <p:sp>
        <p:nvSpPr>
          <p:cNvPr id="122887" name="Rectangle 7">
            <a:extLst>
              <a:ext uri="{FF2B5EF4-FFF2-40B4-BE49-F238E27FC236}">
                <a16:creationId xmlns:a16="http://schemas.microsoft.com/office/drawing/2014/main" id="{883B3948-CD16-4A23-B2D6-F258B89817E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2888" name="Rectangle 8">
            <a:extLst>
              <a:ext uri="{FF2B5EF4-FFF2-40B4-BE49-F238E27FC236}">
                <a16:creationId xmlns:a16="http://schemas.microsoft.com/office/drawing/2014/main" id="{518A2175-F1BE-4CC1-933C-25A3EADD8AB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2889" name="Rectangle 9">
            <a:extLst>
              <a:ext uri="{FF2B5EF4-FFF2-40B4-BE49-F238E27FC236}">
                <a16:creationId xmlns:a16="http://schemas.microsoft.com/office/drawing/2014/main" id="{C6CE0F48-70A5-4745-BFCC-C1615B36058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81FB45D-0DC5-4B3C-868B-61497A506C0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18" r:id="rId1"/>
    <p:sldLayoutId id="2147484102" r:id="rId2"/>
    <p:sldLayoutId id="2147484103" r:id="rId3"/>
    <p:sldLayoutId id="2147484104" r:id="rId4"/>
    <p:sldLayoutId id="2147484105" r:id="rId5"/>
    <p:sldLayoutId id="2147484106" r:id="rId6"/>
    <p:sldLayoutId id="2147484107" r:id="rId7"/>
    <p:sldLayoutId id="2147484108" r:id="rId8"/>
    <p:sldLayoutId id="2147484109" r:id="rId9"/>
    <p:sldLayoutId id="2147484110" r:id="rId10"/>
    <p:sldLayoutId id="2147484111" r:id="rId11"/>
    <p:sldLayoutId id="2147484112" r:id="rId12"/>
    <p:sldLayoutId id="2147484113" r:id="rId13"/>
    <p:sldLayoutId id="2147484114" r:id="rId14"/>
    <p:sldLayoutId id="2147484115" r:id="rId15"/>
    <p:sldLayoutId id="2147484116" r:id="rId16"/>
    <p:sldLayoutId id="2147484117" r:id="rId17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.jpeg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.jpeg"/><Relationship Id="rId4" Type="http://schemas.openxmlformats.org/officeDocument/2006/relationships/image" Target="../media/image3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.jpeg"/><Relationship Id="rId4" Type="http://schemas.openxmlformats.org/officeDocument/2006/relationships/image" Target="../media/image3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0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B37041C-1F96-41A9-898A-13D350E548B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11188" y="3141663"/>
            <a:ext cx="7772400" cy="803275"/>
          </a:xfrm>
        </p:spPr>
        <p:txBody>
          <a:bodyPr/>
          <a:lstStyle/>
          <a:p>
            <a:pPr eaLnBrk="1" hangingPunct="1">
              <a:defRPr/>
            </a:pPr>
            <a:r>
              <a:rPr lang="hr-HR" sz="4000" b="1">
                <a:latin typeface="Arial" charset="0"/>
              </a:rPr>
              <a:t>JURA</a:t>
            </a:r>
            <a:endParaRPr lang="en-US" sz="4000" b="1">
              <a:latin typeface="Arial" charset="0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7A5F99BA-36BB-4D1B-88B9-6F437221E04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03350" y="4437063"/>
            <a:ext cx="6400800" cy="698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hr-HR" sz="80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B7F76F7-0D82-44EC-A966-E77BAB3C3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6238" y="188913"/>
            <a:ext cx="3008312" cy="131762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23450C8-733F-45B1-8A04-A47D6E0395A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23850" y="476250"/>
            <a:ext cx="3008313" cy="5976938"/>
          </a:xfrm>
        </p:spPr>
        <p:txBody>
          <a:bodyPr/>
          <a:lstStyle/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i="1" dirty="0">
                <a:latin typeface="Arial" panose="020B0604020202020204" pitchFamily="34" charset="0"/>
              </a:rPr>
              <a:t> </a:t>
            </a:r>
            <a:r>
              <a:rPr lang="hr-HR" altLang="sr-Latn-RS" sz="1200" dirty="0">
                <a:latin typeface="Arial" panose="020B0604020202020204" pitchFamily="34" charset="0"/>
              </a:rPr>
              <a:t>drugi period mezozojske ere tropskih uvjeta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 plitkih epikontinentalnih mora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 raspada Pangea-e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 kozmopolitske flore i faune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 maksimuma razvoja svih vrsta gmazova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 postupnog rasta globalnog morskog nivoa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 granica trijas-jura obilježena je masovnim izumiranjem velikih vodozemaca, therapsida, konodonata, ceratidnih cefalopoda, phytosaurusa…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>
                <a:latin typeface="Arial" panose="020B0604020202020204" pitchFamily="34" charset="0"/>
              </a:rPr>
              <a:t> omogućen </a:t>
            </a:r>
            <a:r>
              <a:rPr lang="hr-HR" altLang="sr-Latn-RS" sz="1200" dirty="0">
                <a:latin typeface="Arial" panose="020B0604020202020204" pitchFamily="34" charset="0"/>
              </a:rPr>
              <a:t>razvoj dinosaura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 najvjerojatniji uzrok je u masivnim vulkanskim erupcijama bazalta na prostoru Centralno-Atlanske magmatske provincije (CAMP) u trajanju od 620 tisuća godina (današnji središnji Brazil, istočna Sjeverna Amerika, zapadna Afrika, Iberija, SZ Francuska)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 naziv perioda dolazi od imena planine Jure koja se nalazi na graničnom prostoru između Francuske i Švicarske (sjeverno od ženevskog jezera) gdje je </a:t>
            </a:r>
            <a:r>
              <a:rPr lang="hr-HR" altLang="sr-Latn-RS" sz="1200" b="1" dirty="0">
                <a:latin typeface="Arial" panose="020B0604020202020204" pitchFamily="34" charset="0"/>
              </a:rPr>
              <a:t>Alexander von Humboldt</a:t>
            </a:r>
            <a:r>
              <a:rPr lang="hr-HR" altLang="sr-Latn-RS" sz="1200" dirty="0">
                <a:latin typeface="Arial" panose="020B0604020202020204" pitchFamily="34" charset="0"/>
              </a:rPr>
              <a:t> (1795) prvi opisao vapnenačke naslage i nazvao ih </a:t>
            </a:r>
            <a:r>
              <a:rPr lang="hr-HR" altLang="sr-Latn-RS" sz="1200" i="1" dirty="0">
                <a:latin typeface="Arial" panose="020B0604020202020204" pitchFamily="34" charset="0"/>
              </a:rPr>
              <a:t>Calcaire de Jura,</a:t>
            </a:r>
            <a:r>
              <a:rPr lang="hr-HR" altLang="sr-Latn-RS" sz="1200" dirty="0">
                <a:latin typeface="Arial" panose="020B0604020202020204" pitchFamily="34" charset="0"/>
              </a:rPr>
              <a:t> odnosno </a:t>
            </a:r>
            <a:r>
              <a:rPr lang="hr-HR" altLang="sr-Latn-RS" sz="1200" i="1" dirty="0">
                <a:latin typeface="Arial" panose="020B0604020202020204" pitchFamily="34" charset="0"/>
              </a:rPr>
              <a:t>Jura-Kalkstein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800" i="1" dirty="0">
              <a:latin typeface="Arial" panose="020B0604020202020204" pitchFamily="34" charset="0"/>
            </a:endParaRPr>
          </a:p>
        </p:txBody>
      </p:sp>
      <p:pic>
        <p:nvPicPr>
          <p:cNvPr id="6148" name="Content Placeholder 4">
            <a:extLst>
              <a:ext uri="{FF2B5EF4-FFF2-40B4-BE49-F238E27FC236}">
                <a16:creationId xmlns:a16="http://schemas.microsoft.com/office/drawing/2014/main" id="{DA98184F-1CDC-498B-89A1-CFDE161789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5375" y="908050"/>
            <a:ext cx="5002213" cy="5002213"/>
          </a:xfr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4F16757-F2AD-4CA8-917A-3DC016CCFD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EDA2F427-9C59-4633-B1C4-C2340733B6E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476250"/>
            <a:ext cx="8229600" cy="1728788"/>
          </a:xfrm>
        </p:spPr>
        <p:txBody>
          <a:bodyPr/>
          <a:lstStyle/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 b="1">
                <a:latin typeface="Arial" charset="0"/>
              </a:rPr>
              <a:t>slično kao i u trijasu, na prostoru Europe postoji sljedeći razvoji jure</a:t>
            </a: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endParaRPr lang="hr-HR" sz="1600" b="1">
              <a:latin typeface="Arial" charset="0"/>
            </a:endParaRP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AutoNum type="arabicParenR"/>
              <a:defRPr/>
            </a:pPr>
            <a:r>
              <a:rPr lang="hr-HR" sz="1600" b="1">
                <a:latin typeface="Arial" charset="0"/>
              </a:rPr>
              <a:t>Kontinentalni razvoj jure (npr. na Ruskoj ploči)</a:t>
            </a: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AutoNum type="arabicParenR" startAt="2"/>
              <a:defRPr/>
            </a:pPr>
            <a:r>
              <a:rPr lang="hr-HR" sz="1600" b="1">
                <a:latin typeface="Arial" charset="0"/>
              </a:rPr>
              <a:t>Epikontinentalni (borealni) razvoj jure (u području srednje Europe)</a:t>
            </a: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AutoNum type="arabicParenR" startAt="3"/>
              <a:defRPr/>
            </a:pPr>
            <a:r>
              <a:rPr lang="hr-HR" sz="1600" b="1">
                <a:latin typeface="Arial" charset="0"/>
              </a:rPr>
              <a:t>Marinski (alpski, tethyski) razvoj jure (u području Mediterana)</a:t>
            </a: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endParaRPr lang="hr-HR" sz="1600" b="1">
              <a:latin typeface="Arial" charset="0"/>
            </a:endParaRP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endParaRPr lang="hr-HR" sz="1600" b="1">
              <a:latin typeface="Arial" charset="0"/>
            </a:endParaRPr>
          </a:p>
        </p:txBody>
      </p:sp>
      <p:pic>
        <p:nvPicPr>
          <p:cNvPr id="8196" name="Picture 4" descr="imagel001">
            <a:extLst>
              <a:ext uri="{FF2B5EF4-FFF2-40B4-BE49-F238E27FC236}">
                <a16:creationId xmlns:a16="http://schemas.microsoft.com/office/drawing/2014/main" id="{393BE50D-4B6C-4D3C-A98D-83DFB8A25C9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2349500"/>
            <a:ext cx="8064500" cy="42211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293" name="Group 85">
            <a:extLst>
              <a:ext uri="{FF2B5EF4-FFF2-40B4-BE49-F238E27FC236}">
                <a16:creationId xmlns:a16="http://schemas.microsoft.com/office/drawing/2014/main" id="{A66DEF98-96C8-4549-B6B3-4D4730A2CE8A}"/>
              </a:ext>
            </a:extLst>
          </p:cNvPr>
          <p:cNvGraphicFramePr>
            <a:graphicFrameLocks noGrp="1"/>
          </p:cNvGraphicFramePr>
          <p:nvPr/>
        </p:nvGraphicFramePr>
        <p:xfrm>
          <a:off x="611188" y="404813"/>
          <a:ext cx="8064500" cy="5788025"/>
        </p:xfrm>
        <a:graphic>
          <a:graphicData uri="http://schemas.openxmlformats.org/drawingml/2006/table">
            <a:tbl>
              <a:tblPr/>
              <a:tblGrid>
                <a:gridCol w="201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7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PERIOD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EPOHA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prije milijuna godina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875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JURA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Gornja Jura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Titon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Kimeridž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Oksford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Kalovij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Bat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Bajocij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Alen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Toarcij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Plinzbah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Sinemurij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Hetangij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152 - 145</a:t>
                      </a:r>
                      <a:endParaRPr kumimoji="0" lang="hr-H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157 - 152</a:t>
                      </a:r>
                      <a:endParaRPr kumimoji="0" lang="hr-H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163 - 157</a:t>
                      </a:r>
                      <a:endParaRPr kumimoji="0" lang="hr-H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166 - 163</a:t>
                      </a:r>
                      <a:endParaRPr kumimoji="0" lang="hr-H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168 - 166</a:t>
                      </a:r>
                      <a:endParaRPr kumimoji="0" lang="hr-H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170 - 168</a:t>
                      </a:r>
                      <a:endParaRPr kumimoji="0" lang="hr-H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174 - 170</a:t>
                      </a:r>
                      <a:endParaRPr kumimoji="0" lang="hr-H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182 - 174</a:t>
                      </a:r>
                      <a:endParaRPr kumimoji="0" lang="hr-H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190 - 182</a:t>
                      </a:r>
                      <a:endParaRPr kumimoji="0" lang="hr-H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199 - 190</a:t>
                      </a:r>
                      <a:endParaRPr kumimoji="0" lang="hr-H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201 - 199</a:t>
                      </a:r>
                      <a:endParaRPr kumimoji="0" lang="hr-H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90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Srednja Jura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24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Donja Jura</a:t>
                      </a:r>
                      <a:endParaRPr kumimoji="0" lang="hr-H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E0837AC4-476A-4BEF-8B8B-2F407A9F13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22338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Paleogeografija donje jure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EFC14C66-E952-4471-A89B-1FA731690D8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3038" y="3429000"/>
            <a:ext cx="3678237" cy="6477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 b="1">
                <a:latin typeface="Arial" charset="0"/>
              </a:rPr>
              <a:t>nastavak riftovanja na prostoru Tethysa i Pangea-e</a:t>
            </a:r>
          </a:p>
        </p:txBody>
      </p:sp>
      <p:pic>
        <p:nvPicPr>
          <p:cNvPr id="12292" name="Picture 9" descr="Paleogeografija donje Jure">
            <a:extLst>
              <a:ext uri="{FF2B5EF4-FFF2-40B4-BE49-F238E27FC236}">
                <a16:creationId xmlns:a16="http://schemas.microsoft.com/office/drawing/2014/main" id="{E971070D-C0C5-43E9-9129-B846034BFCB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4300" y="1341438"/>
            <a:ext cx="5148263" cy="4805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F1E381DB-C1D6-4E5D-9F1E-062579FEF5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8713787" cy="72072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Paleogeografija srednje Jure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19F5EEFA-F6A4-4C32-95C4-EECD08EA574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2133600"/>
            <a:ext cx="3743325" cy="3095625"/>
          </a:xfrm>
        </p:spPr>
        <p:txBody>
          <a:bodyPr/>
          <a:lstStyle/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 dirty="0">
                <a:latin typeface="Arial" panose="020B0604020202020204" pitchFamily="34" charset="0"/>
              </a:rPr>
              <a:t>tijekom srednje jure </a:t>
            </a:r>
            <a:r>
              <a:rPr lang="hr-HR" altLang="sr-Latn-RS" sz="1400" b="1" dirty="0" err="1">
                <a:latin typeface="Arial" panose="020B0604020202020204" pitchFamily="34" charset="0"/>
              </a:rPr>
              <a:t>Pangea</a:t>
            </a:r>
            <a:r>
              <a:rPr lang="hr-HR" altLang="sr-Latn-RS" sz="1400" b="1" dirty="0">
                <a:latin typeface="Arial" panose="020B0604020202020204" pitchFamily="34" charset="0"/>
              </a:rPr>
              <a:t> u potpunosti puca  - otvaranje  centralnog dijela </a:t>
            </a:r>
            <a:r>
              <a:rPr lang="hr-HR" altLang="sr-Latn-RS" sz="1400" b="1" dirty="0" err="1">
                <a:latin typeface="Arial" panose="020B0604020202020204" pitchFamily="34" charset="0"/>
              </a:rPr>
              <a:t>Atlanskog</a:t>
            </a:r>
            <a:r>
              <a:rPr lang="hr-HR" altLang="sr-Latn-RS" sz="1400" b="1" dirty="0">
                <a:latin typeface="Arial" panose="020B0604020202020204" pitchFamily="34" charset="0"/>
              </a:rPr>
              <a:t> oceana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 dirty="0">
                <a:latin typeface="Arial" panose="020B0604020202020204" pitchFamily="34" charset="0"/>
              </a:rPr>
              <a:t>tijekom srednje jure </a:t>
            </a:r>
            <a:r>
              <a:rPr lang="hr-HR" altLang="sr-Latn-RS" sz="1400" b="1" dirty="0" err="1">
                <a:effectLst/>
                <a:latin typeface="Arial" panose="020B0604020202020204" pitchFamily="34" charset="0"/>
              </a:rPr>
              <a:t>riftovanje</a:t>
            </a:r>
            <a:r>
              <a:rPr lang="hr-HR" altLang="sr-Latn-RS" sz="1400" b="1" dirty="0">
                <a:effectLst/>
                <a:latin typeface="Arial" panose="020B0604020202020204" pitchFamily="34" charset="0"/>
              </a:rPr>
              <a:t> i na prostoru između današnjih Afrike, Madagaskara i </a:t>
            </a:r>
            <a:r>
              <a:rPr lang="hr-HR" altLang="sr-Latn-RS" sz="1400" b="1" dirty="0" err="1">
                <a:effectLst/>
                <a:latin typeface="Arial" panose="020B0604020202020204" pitchFamily="34" charset="0"/>
              </a:rPr>
              <a:t>Antarktike</a:t>
            </a:r>
            <a:r>
              <a:rPr lang="hr-HR" altLang="sr-Latn-RS" sz="1400" b="1" dirty="0">
                <a:effectLst/>
                <a:latin typeface="Arial" panose="020B0604020202020204" pitchFamily="34" charset="0"/>
              </a:rPr>
              <a:t> - otvaranje Indijskog oceana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 dirty="0" err="1">
                <a:effectLst/>
                <a:latin typeface="Arial" panose="020B0604020202020204" pitchFamily="34" charset="0"/>
              </a:rPr>
              <a:t>subdukcija</a:t>
            </a:r>
            <a:r>
              <a:rPr lang="hr-HR" altLang="sr-Latn-RS" sz="1400" b="1" dirty="0">
                <a:effectLst/>
                <a:latin typeface="Arial" panose="020B0604020202020204" pitchFamily="34" charset="0"/>
              </a:rPr>
              <a:t> uz današnji zapadni dio Sjeverne Amerike - </a:t>
            </a:r>
            <a:r>
              <a:rPr lang="hr-HR" altLang="sr-Latn-RS" sz="1400" b="1" dirty="0" err="1">
                <a:effectLst/>
                <a:latin typeface="Arial" panose="020B0604020202020204" pitchFamily="34" charset="0"/>
              </a:rPr>
              <a:t>nevadska</a:t>
            </a:r>
            <a:r>
              <a:rPr lang="hr-HR" altLang="sr-Latn-RS" sz="1400" b="1" dirty="0">
                <a:effectLst/>
                <a:latin typeface="Arial" panose="020B0604020202020204" pitchFamily="34" charset="0"/>
              </a:rPr>
              <a:t> </a:t>
            </a:r>
            <a:r>
              <a:rPr lang="hr-HR" altLang="sr-Latn-RS" sz="1400" b="1" dirty="0" err="1">
                <a:effectLst/>
                <a:latin typeface="Arial" panose="020B0604020202020204" pitchFamily="34" charset="0"/>
              </a:rPr>
              <a:t>orogeneza</a:t>
            </a:r>
            <a:r>
              <a:rPr lang="hr-HR" altLang="sr-Latn-RS" sz="1400" b="1" dirty="0">
                <a:effectLst/>
                <a:latin typeface="Arial" panose="020B0604020202020204" pitchFamily="34" charset="0"/>
              </a:rPr>
              <a:t> (Sierra Nevada u istočnoj Kaliforniji)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 dirty="0" err="1">
                <a:effectLst/>
                <a:latin typeface="Arial" panose="020B0604020202020204" pitchFamily="34" charset="0"/>
              </a:rPr>
              <a:t>cimerijska</a:t>
            </a:r>
            <a:r>
              <a:rPr lang="hr-HR" altLang="sr-Latn-RS" sz="1400" b="1" dirty="0">
                <a:effectLst/>
                <a:latin typeface="Arial" panose="020B0604020202020204" pitchFamily="34" charset="0"/>
              </a:rPr>
              <a:t> </a:t>
            </a:r>
            <a:r>
              <a:rPr lang="hr-HR" altLang="sr-Latn-RS" sz="1400" b="1" dirty="0" err="1">
                <a:effectLst/>
                <a:latin typeface="Arial" panose="020B0604020202020204" pitchFamily="34" charset="0"/>
              </a:rPr>
              <a:t>orogeneza</a:t>
            </a:r>
            <a:r>
              <a:rPr lang="hr-HR" altLang="sr-Latn-RS" sz="1400" b="1" dirty="0">
                <a:effectLst/>
                <a:latin typeface="Arial" panose="020B0604020202020204" pitchFamily="34" charset="0"/>
              </a:rPr>
              <a:t> (gornji trijas/donja/srednja jura)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400" dirty="0">
              <a:effectLst/>
              <a:latin typeface="Arial" panose="020B0604020202020204" pitchFamily="34" charset="0"/>
            </a:endParaRP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600" b="1" dirty="0">
              <a:latin typeface="Arial" panose="020B0604020202020204" pitchFamily="34" charset="0"/>
            </a:endParaRP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600" b="1" dirty="0">
              <a:latin typeface="Arial" panose="020B0604020202020204" pitchFamily="34" charset="0"/>
            </a:endParaRPr>
          </a:p>
        </p:txBody>
      </p:sp>
      <p:pic>
        <p:nvPicPr>
          <p:cNvPr id="14340" name="Picture 6" descr="Paleogeografija srednje Jure 1">
            <a:extLst>
              <a:ext uri="{FF2B5EF4-FFF2-40B4-BE49-F238E27FC236}">
                <a16:creationId xmlns:a16="http://schemas.microsoft.com/office/drawing/2014/main" id="{C1EDE242-9890-4A4E-B15E-4C055DCACD2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95738" y="1341438"/>
            <a:ext cx="5076825" cy="4737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7" descr="Paleogeografija srednje Jure">
            <a:extLst>
              <a:ext uri="{FF2B5EF4-FFF2-40B4-BE49-F238E27FC236}">
                <a16:creationId xmlns:a16="http://schemas.microsoft.com/office/drawing/2014/main" id="{B5B21FB4-CAEB-4DD9-9055-E0377A4A2D08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513" y="0"/>
            <a:ext cx="4529137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84088E19-55AC-4AE9-89D3-D94BB1DFED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Paleogeografija gornje jure</a:t>
            </a:r>
          </a:p>
        </p:txBody>
      </p:sp>
      <p:sp>
        <p:nvSpPr>
          <p:cNvPr id="18435" name="Rectangle 4">
            <a:extLst>
              <a:ext uri="{FF2B5EF4-FFF2-40B4-BE49-F238E27FC236}">
                <a16:creationId xmlns:a16="http://schemas.microsoft.com/office/drawing/2014/main" id="{8CA8FC30-2CD5-4C2C-B45D-70668633BED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2565400"/>
            <a:ext cx="3251200" cy="2879725"/>
          </a:xfrm>
        </p:spPr>
        <p:txBody>
          <a:bodyPr/>
          <a:lstStyle/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</a:pPr>
            <a:r>
              <a:rPr lang="hr-HR" altLang="en-US" sz="1600" b="1" noProof="1">
                <a:effectLst/>
                <a:latin typeface="Arial" panose="020B0604020202020204" pitchFamily="34" charset="0"/>
              </a:rPr>
              <a:t>rotacija kontinenata tijekom gornje jure - zatvaranje Tethysa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</a:pPr>
            <a:r>
              <a:rPr lang="hr-HR" altLang="en-US" sz="1600" b="1" noProof="1">
                <a:effectLst/>
                <a:latin typeface="Arial" panose="020B0604020202020204" pitchFamily="34" charset="0"/>
              </a:rPr>
              <a:t>jedan od dokaza rotacije - donjojurske ugljevite naslage na prostoru istočne Azije zamjenjene su gornjojurskim pustinjskim i evaporitnim naslagama - prijelaz iz umjerenog u tropski pojas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</a:pPr>
            <a:endParaRPr lang="hr-HR" altLang="en-US" sz="1600" b="1">
              <a:effectLst/>
              <a:latin typeface="Arial" panose="020B0604020202020204" pitchFamily="34" charset="0"/>
            </a:endParaRPr>
          </a:p>
        </p:txBody>
      </p:sp>
      <p:pic>
        <p:nvPicPr>
          <p:cNvPr id="18436" name="Picture 3" descr="H63 - Paleogeografija gornje Jure">
            <a:extLst>
              <a:ext uri="{FF2B5EF4-FFF2-40B4-BE49-F238E27FC236}">
                <a16:creationId xmlns:a16="http://schemas.microsoft.com/office/drawing/2014/main" id="{8D038019-7F68-4F8E-AA23-D0FCAE3199A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5375" y="1268413"/>
            <a:ext cx="5364163" cy="5005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9" descr="Paleogeografija gornje Jure">
            <a:extLst>
              <a:ext uri="{FF2B5EF4-FFF2-40B4-BE49-F238E27FC236}">
                <a16:creationId xmlns:a16="http://schemas.microsoft.com/office/drawing/2014/main" id="{F07D58B6-C2CE-4A4A-AEA6-50A0303D608F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8538" y="0"/>
            <a:ext cx="45974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BDE85045-208A-465B-A89C-12C9990009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692150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Razvoji jure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D29E32A4-E842-486A-8C22-B637FB250A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1989138"/>
            <a:ext cx="8229600" cy="3268662"/>
          </a:xfrm>
        </p:spPr>
        <p:txBody>
          <a:bodyPr/>
          <a:lstStyle/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AutoNum type="arabicParenR"/>
              <a:defRPr/>
            </a:pPr>
            <a:r>
              <a:rPr lang="hr-HR" sz="1800" b="1">
                <a:latin typeface="Arial" charset="0"/>
              </a:rPr>
              <a:t>Epikontinentalni (borealni) razvoj jure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r>
              <a:rPr lang="hr-HR" sz="1800" b="1">
                <a:latin typeface="Arial" charset="0"/>
              </a:rPr>
              <a:t>	a) razvoj jure u Švapsko-franačkom bazenu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r>
              <a:rPr lang="hr-HR" sz="1800" b="1">
                <a:latin typeface="Arial" charset="0"/>
              </a:rPr>
              <a:t>	b) razvoj jure u Anglo-pariškom bazenu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AutoNum type="arabicParenR" startAt="2"/>
              <a:defRPr/>
            </a:pPr>
            <a:endParaRPr lang="hr-HR" sz="1800" b="1">
              <a:latin typeface="Arial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AutoNum type="arabicParenR" startAt="2"/>
              <a:defRPr/>
            </a:pPr>
            <a:r>
              <a:rPr lang="hr-HR" sz="1800" b="1">
                <a:latin typeface="Arial" charset="0"/>
              </a:rPr>
              <a:t>Marinski (alpski, tethyski) razvoj jure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r>
              <a:rPr lang="hr-HR" sz="1800" b="1">
                <a:latin typeface="Arial" charset="0"/>
              </a:rPr>
              <a:t>	a) razvoj jure u zapadnim Alpama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r>
              <a:rPr lang="hr-HR" sz="1800" b="1">
                <a:latin typeface="Arial" charset="0"/>
              </a:rPr>
              <a:t>	b) razvoj jure u sjevernim Alpama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r>
              <a:rPr lang="hr-HR" sz="1800" b="1">
                <a:latin typeface="Arial" charset="0"/>
              </a:rPr>
              <a:t>	c) razvoj jure u južnim Alpama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r>
              <a:rPr lang="hr-HR" sz="1800" b="1">
                <a:latin typeface="Arial" charset="0"/>
              </a:rPr>
              <a:t>	d) razvoj jure u Dinaridima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6F0ACAAD-FBE4-4F12-BFD9-5FF5F20F9F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>
                <a:latin typeface="Arial" charset="0"/>
              </a:rPr>
              <a:t>Epikontinentalni (borealni) razvoj jure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7FC73942-E73E-470D-B28F-BF1F8E4371B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981075"/>
            <a:ext cx="8229600" cy="1152525"/>
          </a:xfrm>
        </p:spPr>
        <p:txBody>
          <a:bodyPr/>
          <a:lstStyle/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b="1">
                <a:latin typeface="Arial" panose="020B0604020202020204" pitchFamily="34" charset="0"/>
              </a:rPr>
              <a:t>na prijelazu u juru na prostoru centralne i sjeverne Europe taloženje se odvijalo u kopnenim uvjetima (fluvijalni klastiti) (regresivni trend još od Keupera)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b="1">
                <a:latin typeface="Arial" panose="020B0604020202020204" pitchFamily="34" charset="0"/>
              </a:rPr>
              <a:t>tijekom donje jure transgresija iz smjera Tethysa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b="1">
                <a:latin typeface="Arial" panose="020B0604020202020204" pitchFamily="34" charset="0"/>
              </a:rPr>
              <a:t>preplavljen i dio Gondwane gdje se talože evaporiti (Meksički zaljev, Texas, akumulacija ugljikovodika)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b="1">
                <a:latin typeface="Arial" panose="020B0604020202020204" pitchFamily="34" charset="0"/>
              </a:rPr>
              <a:t>otočni horstovi između kojih su se nalazili bazenski prostori: Švapsko-franački i Anglo-pariški</a:t>
            </a:r>
          </a:p>
        </p:txBody>
      </p:sp>
      <p:pic>
        <p:nvPicPr>
          <p:cNvPr id="24580" name="Picture 4" descr="H57 - Peleogeografija Europe tijekom donje Jure">
            <a:extLst>
              <a:ext uri="{FF2B5EF4-FFF2-40B4-BE49-F238E27FC236}">
                <a16:creationId xmlns:a16="http://schemas.microsoft.com/office/drawing/2014/main" id="{2EE81ED1-6BB9-4749-9C5D-ECA6A3ECA92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2554288"/>
            <a:ext cx="6264275" cy="4043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82AB303F-9F85-43DB-9F35-DF300C92CB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>
                <a:latin typeface="Arial" charset="0"/>
              </a:rPr>
              <a:t>Epikontinentalni (borealni) razvoj jure</a:t>
            </a:r>
            <a:br>
              <a:rPr lang="hr-HR" sz="2400" b="1" dirty="0">
                <a:latin typeface="Arial" charset="0"/>
              </a:rPr>
            </a:br>
            <a:r>
              <a:rPr lang="hr-HR" sz="2000" dirty="0">
                <a:latin typeface="Arial" charset="0"/>
              </a:rPr>
              <a:t>Švapsko-franački bazen</a:t>
            </a:r>
          </a:p>
        </p:txBody>
      </p:sp>
      <p:pic>
        <p:nvPicPr>
          <p:cNvPr id="26627" name="Picture 7" descr="Paleogeografija Europe tijekom gornje Jure">
            <a:extLst>
              <a:ext uri="{FF2B5EF4-FFF2-40B4-BE49-F238E27FC236}">
                <a16:creationId xmlns:a16="http://schemas.microsoft.com/office/drawing/2014/main" id="{344CD30E-9EEB-46CE-9AC5-3013CE270F81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3494088"/>
            <a:ext cx="3529013" cy="30368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3" name="Rectangle 3">
            <a:extLst>
              <a:ext uri="{FF2B5EF4-FFF2-40B4-BE49-F238E27FC236}">
                <a16:creationId xmlns:a16="http://schemas.microsoft.com/office/drawing/2014/main" id="{CF84D08A-19F1-4BCD-BEE0-F01E22D46508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395288" y="1196975"/>
            <a:ext cx="8229600" cy="2016125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 noProof="1">
                <a:latin typeface="Arial" panose="020B0604020202020204" pitchFamily="34" charset="0"/>
              </a:rPr>
              <a:t>Jurske naslage ovog bazena litološki možemo podjeliti na tri dijela: 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400" b="1" noProof="1">
              <a:latin typeface="Arial" panose="020B0604020202020204" pitchFamily="34" charset="0"/>
            </a:endParaRPr>
          </a:p>
          <a:p>
            <a:pPr marL="609600" indent="-609600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 noProof="1">
                <a:latin typeface="Arial" panose="020B0604020202020204" pitchFamily="34" charset="0"/>
              </a:rPr>
              <a:t>Crna jura - crni do plavosivi šejlovi sa školjkašom </a:t>
            </a:r>
            <a:r>
              <a:rPr lang="hr-HR" altLang="sr-Latn-RS" sz="1400" b="1" i="1" noProof="1">
                <a:latin typeface="Arial" panose="020B0604020202020204" pitchFamily="34" charset="0"/>
              </a:rPr>
              <a:t>Posidonia</a:t>
            </a:r>
            <a:r>
              <a:rPr lang="hr-HR" altLang="sr-Latn-RS" sz="1400" b="1" noProof="1">
                <a:latin typeface="Arial" panose="020B0604020202020204" pitchFamily="34" charset="0"/>
              </a:rPr>
              <a:t> (posidonijski šejlovi), laporoviti vapnenci i vapnenci. Česti fosili morskih gmazova ukazuju na anoksiju.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 noProof="1">
                <a:latin typeface="Arial" panose="020B0604020202020204" pitchFamily="34" charset="0"/>
              </a:rPr>
              <a:t>Smeđa jura - željezovitim mineralima bogati oolitični vapnenci i pješčenjaci (u Engleskoj vapnenci </a:t>
            </a:r>
            <a:r>
              <a:rPr lang="hr-HR" altLang="sr-Latn-RS" sz="1400" b="1" i="1" noProof="1">
                <a:latin typeface="Arial" panose="020B0604020202020204" pitchFamily="34" charset="0"/>
              </a:rPr>
              <a:t>"Great Oolite Series", </a:t>
            </a:r>
            <a:r>
              <a:rPr lang="hr-HR" altLang="sr-Latn-RS" sz="1400" b="1" noProof="1">
                <a:latin typeface="Arial" panose="020B0604020202020204" pitchFamily="34" charset="0"/>
              </a:rPr>
              <a:t>prema istočnom Grendlandu i Sjevernoj Americi - deltni i lagunski siliciklastiti)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 noProof="1">
                <a:latin typeface="Arial" panose="020B0604020202020204" pitchFamily="34" charset="0"/>
              </a:rPr>
              <a:t>Bijela jura - maksimum transgresije uz taloženje bijelih vapnenaca sa kokolitima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endParaRPr lang="hr-HR" altLang="sr-Latn-RS" sz="1400" b="1">
              <a:latin typeface="Arial" panose="020B0604020202020204" pitchFamily="34" charset="0"/>
            </a:endParaRPr>
          </a:p>
          <a:p>
            <a:pPr marL="609600" indent="-609600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endParaRPr lang="hr-HR" altLang="sr-Latn-RS" sz="1600">
              <a:latin typeface="Arial" panose="020B0604020202020204" pitchFamily="34" charset="0"/>
            </a:endParaRPr>
          </a:p>
        </p:txBody>
      </p:sp>
      <p:pic>
        <p:nvPicPr>
          <p:cNvPr id="26629" name="Picture 9" descr="Peleogeografija Europe tijekom donje Jure">
            <a:extLst>
              <a:ext uri="{FF2B5EF4-FFF2-40B4-BE49-F238E27FC236}">
                <a16:creationId xmlns:a16="http://schemas.microsoft.com/office/drawing/2014/main" id="{D28807B8-D389-4F43-95C5-3188B7F5993B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3459163"/>
            <a:ext cx="4464050" cy="3082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5" name="Rectangle 7">
            <a:extLst>
              <a:ext uri="{FF2B5EF4-FFF2-40B4-BE49-F238E27FC236}">
                <a16:creationId xmlns:a16="http://schemas.microsoft.com/office/drawing/2014/main" id="{E86044F0-3836-4B19-8C02-2DFAFB865D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69850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pic>
        <p:nvPicPr>
          <p:cNvPr id="28675" name="Picture 5" descr="H69 - Tragovi raka Mesolimulus, Solnhofen">
            <a:extLst>
              <a:ext uri="{FF2B5EF4-FFF2-40B4-BE49-F238E27FC236}">
                <a16:creationId xmlns:a16="http://schemas.microsoft.com/office/drawing/2014/main" id="{3E182DAE-F550-4201-9787-B19C3E8EDB6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16063" y="2636838"/>
            <a:ext cx="5503862" cy="3735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1" name="Rectangle 3">
            <a:extLst>
              <a:ext uri="{FF2B5EF4-FFF2-40B4-BE49-F238E27FC236}">
                <a16:creationId xmlns:a16="http://schemas.microsoft.com/office/drawing/2014/main" id="{42E32092-5546-4B71-B310-67437DB06E9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11188" y="981075"/>
            <a:ext cx="8229600" cy="11604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b="1">
                <a:latin typeface="Arial" panose="020B0604020202020204" pitchFamily="34" charset="0"/>
              </a:rPr>
              <a:t>tipični vapnenci Bijele jure nalaze se u Bavarskoj - Solnhofen</a:t>
            </a: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b="1">
                <a:latin typeface="Arial" panose="020B0604020202020204" pitchFamily="34" charset="0"/>
              </a:rPr>
              <a:t>Solnhofen vapnenci („litografski” vapnenci) građeni od kokolita, a taloženi su u hipersalinim uvjetima laguna nastalih formiranjem koraljnih grebena</a:t>
            </a: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b="1">
                <a:latin typeface="Arial" panose="020B0604020202020204" pitchFamily="34" charset="0"/>
              </a:rPr>
              <a:t>rakovice </a:t>
            </a:r>
            <a:r>
              <a:rPr lang="hr-HR" altLang="sr-Latn-RS" sz="1600" b="1" i="1">
                <a:latin typeface="Arial" panose="020B0604020202020204" pitchFamily="34" charset="0"/>
              </a:rPr>
              <a:t>Mesolimulus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C1FA1610-3A85-46E1-9955-D59B508B42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>
                <a:latin typeface="Arial" charset="0"/>
              </a:rPr>
              <a:t>Epikontinentalni (borealni) razvoj jure</a:t>
            </a:r>
            <a:br>
              <a:rPr lang="hr-HR" sz="2400" b="1" dirty="0">
                <a:latin typeface="Arial" charset="0"/>
              </a:rPr>
            </a:br>
            <a:r>
              <a:rPr lang="hr-HR" sz="2000" dirty="0">
                <a:latin typeface="Arial" charset="0"/>
              </a:rPr>
              <a:t>Anglo-pariški bazen</a:t>
            </a:r>
          </a:p>
        </p:txBody>
      </p:sp>
      <p:pic>
        <p:nvPicPr>
          <p:cNvPr id="30723" name="Picture 3" descr="H57 - Peleogeografija Europe tijekom donje Jure">
            <a:extLst>
              <a:ext uri="{FF2B5EF4-FFF2-40B4-BE49-F238E27FC236}">
                <a16:creationId xmlns:a16="http://schemas.microsoft.com/office/drawing/2014/main" id="{B0668850-AB48-4A5C-824D-DC69304EE3B6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8825" y="3933825"/>
            <a:ext cx="3813175" cy="2633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6" name="Rectangle 4">
            <a:extLst>
              <a:ext uri="{FF2B5EF4-FFF2-40B4-BE49-F238E27FC236}">
                <a16:creationId xmlns:a16="http://schemas.microsoft.com/office/drawing/2014/main" id="{4024C8EC-C62E-4C39-A898-0AA81739E3DC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323850" y="1196975"/>
            <a:ext cx="8229600" cy="2519363"/>
          </a:xfrm>
        </p:spPr>
        <p:txBody>
          <a:bodyPr/>
          <a:lstStyle/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>
                <a:latin typeface="Arial" panose="020B0604020202020204" pitchFamily="34" charset="0"/>
              </a:rPr>
              <a:t>ovdje se mogu izdvojiti dva neznatno različita razvoja; jedan u njegovu engleskom, a drugi u njegovu pariškom dijelu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AutoNum type="arabicParenR"/>
              <a:defRPr/>
            </a:pPr>
            <a:r>
              <a:rPr lang="hr-HR" altLang="sr-Latn-RS" sz="1400" b="1">
                <a:latin typeface="Arial" panose="020B0604020202020204" pitchFamily="34" charset="0"/>
              </a:rPr>
              <a:t>u engleskom dijelu donja jura je laporovito-pješčenjačka, laporovito vapnenačka i laporovita. Prisutni su </a:t>
            </a:r>
            <a:r>
              <a:rPr lang="hr-HR" altLang="sr-Latn-RS" sz="1400" b="1" i="1">
                <a:latin typeface="Arial" panose="020B0604020202020204" pitchFamily="34" charset="0"/>
              </a:rPr>
              <a:t>Amaltheus</a:t>
            </a:r>
            <a:r>
              <a:rPr lang="hr-HR" altLang="sr-Latn-RS" sz="1400" b="1">
                <a:latin typeface="Arial" panose="020B0604020202020204" pitchFamily="34" charset="0"/>
              </a:rPr>
              <a:t>, </a:t>
            </a:r>
            <a:r>
              <a:rPr lang="hr-HR" altLang="sr-Latn-RS" sz="1400" b="1" i="1">
                <a:latin typeface="Arial" panose="020B0604020202020204" pitchFamily="34" charset="0"/>
              </a:rPr>
              <a:t>Arietites</a:t>
            </a:r>
            <a:r>
              <a:rPr lang="hr-HR" altLang="sr-Latn-RS" sz="1400" b="1">
                <a:latin typeface="Arial" panose="020B0604020202020204" pitchFamily="34" charset="0"/>
              </a:rPr>
              <a:t>, </a:t>
            </a:r>
            <a:r>
              <a:rPr lang="hr-HR" altLang="sr-Latn-RS" sz="1400" b="1" i="1">
                <a:latin typeface="Arial" panose="020B0604020202020204" pitchFamily="34" charset="0"/>
              </a:rPr>
              <a:t>Oxynoticeras</a:t>
            </a:r>
            <a:r>
              <a:rPr lang="hr-HR" altLang="sr-Latn-RS" sz="1400" b="1">
                <a:latin typeface="Arial" panose="020B0604020202020204" pitchFamily="34" charset="0"/>
              </a:rPr>
              <a:t>...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>
                <a:latin typeface="Arial" panose="020B0604020202020204" pitchFamily="34" charset="0"/>
              </a:rPr>
              <a:t>donji dio srednje jure izgrađuju željezoviti, pjeskovitii i oolitični vapnenci </a:t>
            </a:r>
            <a:r>
              <a:rPr lang="hr-HR" altLang="sr-Latn-RS" sz="1400" b="1" i="1">
                <a:latin typeface="Arial" panose="020B0604020202020204" pitchFamily="34" charset="0"/>
              </a:rPr>
              <a:t>("Inferior Oolite Series"), </a:t>
            </a:r>
            <a:r>
              <a:rPr lang="hr-HR" altLang="sr-Latn-RS" sz="1400" b="1">
                <a:latin typeface="Arial" panose="020B0604020202020204" pitchFamily="34" charset="0"/>
              </a:rPr>
              <a:t>u gornjem dijelu najprije dolaze gline, a zatim opet oolitični vapnenci (</a:t>
            </a:r>
            <a:r>
              <a:rPr lang="hr-HR" altLang="sr-Latn-RS" sz="1400" b="1" i="1">
                <a:latin typeface="Arial" panose="020B0604020202020204" pitchFamily="34" charset="0"/>
              </a:rPr>
              <a:t>"Great Oolite Series"</a:t>
            </a:r>
            <a:r>
              <a:rPr lang="hr-HR" altLang="sr-Latn-RS" sz="1400" b="1">
                <a:latin typeface="Arial" panose="020B0604020202020204" pitchFamily="34" charset="0"/>
              </a:rPr>
              <a:t>)</a:t>
            </a:r>
            <a:r>
              <a:rPr lang="hr-HR" altLang="sr-Latn-RS" sz="1400" b="1" i="1">
                <a:latin typeface="Arial" panose="020B0604020202020204" pitchFamily="34" charset="0"/>
              </a:rPr>
              <a:t>. </a:t>
            </a:r>
            <a:r>
              <a:rPr lang="hr-HR" altLang="sr-Latn-RS" sz="1400" b="1">
                <a:latin typeface="Arial" panose="020B0604020202020204" pitchFamily="34" charset="0"/>
              </a:rPr>
              <a:t>Prisutni su </a:t>
            </a:r>
            <a:r>
              <a:rPr lang="hr-HR" altLang="sr-Latn-RS" sz="1400" b="1" i="1">
                <a:latin typeface="Arial" panose="020B0604020202020204" pitchFamily="34" charset="0"/>
              </a:rPr>
              <a:t>Leioceras</a:t>
            </a:r>
            <a:r>
              <a:rPr lang="hr-HR" altLang="sr-Latn-RS" sz="1400" b="1">
                <a:latin typeface="Arial" panose="020B0604020202020204" pitchFamily="34" charset="0"/>
              </a:rPr>
              <a:t>, </a:t>
            </a:r>
            <a:r>
              <a:rPr lang="hr-HR" altLang="sr-Latn-RS" sz="1400" b="1" i="1">
                <a:latin typeface="Arial" panose="020B0604020202020204" pitchFamily="34" charset="0"/>
              </a:rPr>
              <a:t>Macrocephalites</a:t>
            </a:r>
            <a:r>
              <a:rPr lang="hr-HR" altLang="sr-Latn-RS" sz="1400" b="1">
                <a:latin typeface="Arial" panose="020B0604020202020204" pitchFamily="34" charset="0"/>
              </a:rPr>
              <a:t>...</a:t>
            </a:r>
            <a:endParaRPr lang="hr-HR" altLang="sr-Latn-RS" sz="1400" b="1" i="1">
              <a:latin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>
                <a:latin typeface="Arial" panose="020B0604020202020204" pitchFamily="34" charset="0"/>
              </a:rPr>
              <a:t>gornja jura započinje glinama, zatim dolaze koraljni grebenski vapnenci, pa opet gline te na kraju marinski pješčenjaci u izmjeni s brakičnim i jezerskim naslagama. U marinskom dijelu prisutni su </a:t>
            </a:r>
            <a:r>
              <a:rPr lang="hr-HR" altLang="sr-Latn-RS" sz="1400" b="1" i="1">
                <a:latin typeface="Arial" panose="020B0604020202020204" pitchFamily="34" charset="0"/>
              </a:rPr>
              <a:t>Perisphinctes</a:t>
            </a:r>
            <a:r>
              <a:rPr lang="hr-HR" altLang="sr-Latn-RS" sz="1400" b="1">
                <a:latin typeface="Arial" panose="020B0604020202020204" pitchFamily="34" charset="0"/>
              </a:rPr>
              <a:t> i </a:t>
            </a:r>
            <a:r>
              <a:rPr lang="hr-HR" altLang="sr-Latn-RS" sz="1400" b="1" i="1">
                <a:latin typeface="Arial" panose="020B0604020202020204" pitchFamily="34" charset="0"/>
              </a:rPr>
              <a:t>Virgatosphinctes.</a:t>
            </a:r>
            <a:endParaRPr lang="hr-HR" altLang="sr-Latn-RS" sz="1400" b="1">
              <a:latin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endParaRPr lang="hr-HR" altLang="sr-Latn-RS" sz="1400" b="1">
              <a:latin typeface="Arial" panose="020B0604020202020204" pitchFamily="34" charset="0"/>
            </a:endParaRPr>
          </a:p>
        </p:txBody>
      </p:sp>
      <p:pic>
        <p:nvPicPr>
          <p:cNvPr id="30725" name="Picture 7" descr="Paleogeografija Europe tijekom gornje Jure">
            <a:extLst>
              <a:ext uri="{FF2B5EF4-FFF2-40B4-BE49-F238E27FC236}">
                <a16:creationId xmlns:a16="http://schemas.microsoft.com/office/drawing/2014/main" id="{BBDF6FA9-9E44-44F8-BD36-4ACE49DAC081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3906838"/>
            <a:ext cx="3097213" cy="2667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C439B154-530F-4C4B-9B69-0CB00D7084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71438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20FF5D3A-86F6-467B-88A5-C7EDD58557B0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68313" y="620713"/>
            <a:ext cx="8229600" cy="2087562"/>
          </a:xfrm>
        </p:spPr>
        <p:txBody>
          <a:bodyPr/>
          <a:lstStyle/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r>
              <a:rPr lang="hr-HR" sz="1200">
                <a:solidFill>
                  <a:srgbClr val="66FF33"/>
                </a:solidFill>
                <a:latin typeface="Arial" charset="0"/>
              </a:rPr>
              <a:t>2)</a:t>
            </a:r>
            <a:r>
              <a:rPr lang="hr-HR" sz="1600">
                <a:latin typeface="Arial" charset="0"/>
              </a:rPr>
              <a:t>	</a:t>
            </a:r>
            <a:r>
              <a:rPr lang="hr-HR" sz="1600" b="1">
                <a:latin typeface="Arial" charset="0"/>
              </a:rPr>
              <a:t>u pariškom dijelu bazen je bio više izdiferenciran i bio je više marinskih karakteristika no engleski dio, pa su se u središnjim, dubljim djelovima taložili laporoviti sedimenti, a u rubnim, plićim, karbonati i pješčenjaci</a:t>
            </a: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 b="1">
                <a:latin typeface="Arial" charset="0"/>
              </a:rPr>
              <a:t>donja jura je pjeskovito-laporovito-vapnenačka;</a:t>
            </a: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 b="1">
                <a:latin typeface="Arial" charset="0"/>
              </a:rPr>
              <a:t>srednja jura je pretežito vapnenačka, plitkovodna;</a:t>
            </a: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 b="1">
                <a:latin typeface="Arial" charset="0"/>
              </a:rPr>
              <a:t>gornja jura je pretežno glinovita, dubljevodna, osim u svom vršnom dijelu kada ima plitkovodnih vapnenaca i grebena (vapnenci portlanda).</a:t>
            </a:r>
          </a:p>
        </p:txBody>
      </p:sp>
      <p:pic>
        <p:nvPicPr>
          <p:cNvPr id="32772" name="Picture 4" descr="H57 - Peleogeografija Europe tijekom donje Jure">
            <a:extLst>
              <a:ext uri="{FF2B5EF4-FFF2-40B4-BE49-F238E27FC236}">
                <a16:creationId xmlns:a16="http://schemas.microsoft.com/office/drawing/2014/main" id="{1F96EA9E-EAA8-4AC5-8CCE-D512E211B132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3141663"/>
            <a:ext cx="4319588" cy="2879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3" name="Picture 5" descr="H61 - Paleogeografija Europe tijekom gornje Jure">
            <a:extLst>
              <a:ext uri="{FF2B5EF4-FFF2-40B4-BE49-F238E27FC236}">
                <a16:creationId xmlns:a16="http://schemas.microsoft.com/office/drawing/2014/main" id="{40ECBF72-BEB8-40B5-92E3-9E01D80BA24D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2575" y="3132138"/>
            <a:ext cx="3313113" cy="2859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Rectangle 5">
            <a:extLst>
              <a:ext uri="{FF2B5EF4-FFF2-40B4-BE49-F238E27FC236}">
                <a16:creationId xmlns:a16="http://schemas.microsoft.com/office/drawing/2014/main" id="{89673ADE-011F-41A4-A7F3-E2A840C3D0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1613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Diferencijacija Jadranske mikroploče</a:t>
            </a:r>
          </a:p>
        </p:txBody>
      </p:sp>
      <p:pic>
        <p:nvPicPr>
          <p:cNvPr id="36867" name="Picture 4" descr="G44 - Blokovsko rasjedanje u Tethysu">
            <a:extLst>
              <a:ext uri="{FF2B5EF4-FFF2-40B4-BE49-F238E27FC236}">
                <a16:creationId xmlns:a16="http://schemas.microsoft.com/office/drawing/2014/main" id="{64F0A938-688E-433B-9FE5-457E3486F8B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524000"/>
            <a:ext cx="8642350" cy="4613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FDC99EBD-E8C1-4D44-9AD3-FC327E608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8738"/>
            <a:ext cx="8229600" cy="849312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>
                <a:latin typeface="Arial" charset="0"/>
              </a:rPr>
              <a:t>Marinski (Alpski, </a:t>
            </a:r>
            <a:r>
              <a:rPr lang="hr-HR" sz="2400" b="1" dirty="0" err="1">
                <a:latin typeface="Arial" charset="0"/>
              </a:rPr>
              <a:t>Tethyski</a:t>
            </a:r>
            <a:r>
              <a:rPr lang="hr-HR" sz="2400" b="1" dirty="0">
                <a:latin typeface="Arial" charset="0"/>
              </a:rPr>
              <a:t>) razvoj Jure</a:t>
            </a:r>
            <a:br>
              <a:rPr lang="hr-HR" sz="2400" b="1" dirty="0">
                <a:latin typeface="Arial" charset="0"/>
              </a:rPr>
            </a:br>
            <a:r>
              <a:rPr lang="hr-HR" sz="2000" dirty="0">
                <a:latin typeface="Arial" charset="0"/>
              </a:rPr>
              <a:t>Razvoj jure u zapadnim Alpama</a:t>
            </a:r>
          </a:p>
        </p:txBody>
      </p:sp>
      <p:pic>
        <p:nvPicPr>
          <p:cNvPr id="38915" name="Picture 5" descr="Gornjojurski Radiolariti (izmjena roznjaka i sejlova)">
            <a:extLst>
              <a:ext uri="{FF2B5EF4-FFF2-40B4-BE49-F238E27FC236}">
                <a16:creationId xmlns:a16="http://schemas.microsoft.com/office/drawing/2014/main" id="{6A3C9938-A89C-47C8-913C-877AD409FCF7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4288" y="2781300"/>
            <a:ext cx="2782887" cy="38877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6" name="Rezervirano mjesto sadržaja 9" descr="Slijed Ofiolita.jpg">
            <a:extLst>
              <a:ext uri="{FF2B5EF4-FFF2-40B4-BE49-F238E27FC236}">
                <a16:creationId xmlns:a16="http://schemas.microsoft.com/office/drawing/2014/main" id="{F9A79BE4-E72C-4C20-970A-86C0F52B9A33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0063" y="2736850"/>
            <a:ext cx="2087562" cy="3932238"/>
          </a:xfrm>
        </p:spPr>
      </p:pic>
      <p:sp>
        <p:nvSpPr>
          <p:cNvPr id="117763" name="Rectangle 3">
            <a:extLst>
              <a:ext uri="{FF2B5EF4-FFF2-40B4-BE49-F238E27FC236}">
                <a16:creationId xmlns:a16="http://schemas.microsoft.com/office/drawing/2014/main" id="{27C2C335-C4A6-4EFB-9D17-B33664039DE8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68313" y="1052513"/>
            <a:ext cx="8229600" cy="1655762"/>
          </a:xfrm>
        </p:spPr>
        <p:txBody>
          <a:bodyPr/>
          <a:lstStyle/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charset="0"/>
              </a:rPr>
              <a:t>prostor francuskih i švicarskih </a:t>
            </a:r>
            <a:r>
              <a:rPr lang="hr-HR" sz="1400" dirty="0" err="1">
                <a:latin typeface="Arial" charset="0"/>
              </a:rPr>
              <a:t>Alpi</a:t>
            </a:r>
            <a:endParaRPr lang="hr-HR" sz="1400" dirty="0">
              <a:latin typeface="Arial" charset="0"/>
            </a:endParaRP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 err="1">
                <a:latin typeface="Arial" charset="0"/>
              </a:rPr>
              <a:t>dofinejski</a:t>
            </a:r>
            <a:r>
              <a:rPr lang="hr-HR" sz="1400" dirty="0">
                <a:latin typeface="Arial" charset="0"/>
              </a:rPr>
              <a:t> bazen - donja jura: </a:t>
            </a:r>
            <a:r>
              <a:rPr lang="hr-HR" sz="1400" dirty="0" err="1">
                <a:latin typeface="Arial" charset="0"/>
              </a:rPr>
              <a:t>laporoviti</a:t>
            </a:r>
            <a:r>
              <a:rPr lang="hr-HR" sz="1400" dirty="0">
                <a:latin typeface="Arial" charset="0"/>
              </a:rPr>
              <a:t> vapnenci i čisti vapnenci; srednja jura: </a:t>
            </a:r>
            <a:r>
              <a:rPr lang="hr-HR" sz="1400" dirty="0" err="1">
                <a:latin typeface="Arial" charset="0"/>
              </a:rPr>
              <a:t>laporoviti</a:t>
            </a:r>
            <a:r>
              <a:rPr lang="hr-HR" sz="1400" dirty="0">
                <a:latin typeface="Arial" charset="0"/>
              </a:rPr>
              <a:t> vapnenci i </a:t>
            </a:r>
            <a:r>
              <a:rPr lang="hr-HR" sz="1400" dirty="0" err="1">
                <a:latin typeface="Arial" charset="0"/>
              </a:rPr>
              <a:t>klastiti</a:t>
            </a:r>
            <a:r>
              <a:rPr lang="hr-HR" sz="1400" dirty="0">
                <a:latin typeface="Arial" charset="0"/>
              </a:rPr>
              <a:t>; gornja jura </a:t>
            </a:r>
            <a:r>
              <a:rPr lang="hr-HR" sz="1400" dirty="0" err="1">
                <a:latin typeface="Arial" charset="0"/>
              </a:rPr>
              <a:t>kalpionelski</a:t>
            </a:r>
            <a:r>
              <a:rPr lang="hr-HR" sz="1400" dirty="0">
                <a:latin typeface="Arial" charset="0"/>
              </a:rPr>
              <a:t> vapnenci sa </a:t>
            </a:r>
            <a:r>
              <a:rPr lang="hr-HR" sz="1400" i="1" dirty="0" err="1">
                <a:latin typeface="Arial" charset="0"/>
              </a:rPr>
              <a:t>Oppelia</a:t>
            </a:r>
            <a:r>
              <a:rPr lang="hr-HR" sz="1400" i="1" dirty="0">
                <a:latin typeface="Arial" charset="0"/>
              </a:rPr>
              <a:t> </a:t>
            </a:r>
            <a:r>
              <a:rPr lang="hr-HR" sz="1400" i="1" dirty="0" err="1">
                <a:latin typeface="Arial" charset="0"/>
              </a:rPr>
              <a:t>lithographica</a:t>
            </a:r>
            <a:r>
              <a:rPr lang="hr-HR" sz="1400" i="1" dirty="0">
                <a:latin typeface="Arial" charset="0"/>
              </a:rPr>
              <a:t> </a:t>
            </a:r>
            <a:r>
              <a:rPr lang="hr-HR" sz="1400" dirty="0">
                <a:latin typeface="Arial" charset="0"/>
              </a:rPr>
              <a:t>(vapnenci </a:t>
            </a:r>
            <a:r>
              <a:rPr lang="hr-HR" sz="1400" dirty="0" err="1">
                <a:latin typeface="Arial" charset="0"/>
              </a:rPr>
              <a:t>titona</a:t>
            </a:r>
            <a:r>
              <a:rPr lang="hr-HR" sz="1400" dirty="0">
                <a:latin typeface="Arial" charset="0"/>
              </a:rPr>
              <a:t>)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 err="1">
                <a:latin typeface="Arial" charset="0"/>
              </a:rPr>
              <a:t>pijemontsko</a:t>
            </a:r>
            <a:r>
              <a:rPr lang="hr-HR" sz="1400" dirty="0">
                <a:latin typeface="Arial" charset="0"/>
              </a:rPr>
              <a:t> korito - </a:t>
            </a:r>
            <a:r>
              <a:rPr lang="hr-HR" sz="1400" dirty="0" err="1">
                <a:latin typeface="Arial" charset="0"/>
              </a:rPr>
              <a:t>metamorfozirani</a:t>
            </a:r>
            <a:r>
              <a:rPr lang="hr-HR" sz="1400" dirty="0">
                <a:latin typeface="Arial" charset="0"/>
              </a:rPr>
              <a:t> dubokomorski </a:t>
            </a:r>
            <a:r>
              <a:rPr lang="hr-HR" sz="1400" dirty="0" err="1">
                <a:latin typeface="Arial" charset="0"/>
              </a:rPr>
              <a:t>šejlovi</a:t>
            </a:r>
            <a:r>
              <a:rPr lang="hr-HR" sz="1400" dirty="0">
                <a:latin typeface="Arial" charset="0"/>
              </a:rPr>
              <a:t> (</a:t>
            </a:r>
            <a:r>
              <a:rPr lang="hr-HR" sz="1400" i="1" dirty="0">
                <a:latin typeface="Arial" charset="0"/>
              </a:rPr>
              <a:t>"</a:t>
            </a:r>
            <a:r>
              <a:rPr lang="hr-HR" sz="1400" i="1" dirty="0" err="1">
                <a:latin typeface="Arial" charset="0"/>
              </a:rPr>
              <a:t>Schistes</a:t>
            </a:r>
            <a:r>
              <a:rPr lang="hr-HR" sz="1400" i="1" dirty="0">
                <a:latin typeface="Arial" charset="0"/>
              </a:rPr>
              <a:t> </a:t>
            </a:r>
            <a:r>
              <a:rPr lang="hr-HR" sz="1400" i="1" dirty="0" err="1">
                <a:latin typeface="Arial" charset="0"/>
              </a:rPr>
              <a:t>lustres</a:t>
            </a:r>
            <a:r>
              <a:rPr lang="hr-HR" sz="1400" i="1" dirty="0">
                <a:latin typeface="Arial" charset="0"/>
              </a:rPr>
              <a:t>"</a:t>
            </a:r>
            <a:r>
              <a:rPr lang="hr-HR" sz="1400" dirty="0">
                <a:latin typeface="Arial" charset="0"/>
              </a:rPr>
              <a:t>) u izmjeni sa rožnjacima - oceanska kora </a:t>
            </a:r>
            <a:r>
              <a:rPr lang="hr-HR" sz="1400" dirty="0" err="1">
                <a:latin typeface="Arial" charset="0"/>
              </a:rPr>
              <a:t>otvarajućeg</a:t>
            </a:r>
            <a:r>
              <a:rPr lang="hr-HR" sz="1400" dirty="0">
                <a:latin typeface="Arial" charset="0"/>
              </a:rPr>
              <a:t> </a:t>
            </a:r>
            <a:r>
              <a:rPr lang="hr-HR" sz="1400" dirty="0" err="1">
                <a:latin typeface="Arial" charset="0"/>
              </a:rPr>
              <a:t>Tethysa</a:t>
            </a:r>
            <a:endParaRPr lang="hr-HR" sz="1400" dirty="0">
              <a:latin typeface="Arial" charset="0"/>
            </a:endParaRP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charset="0"/>
              </a:rPr>
              <a:t>podmorski prag </a:t>
            </a:r>
            <a:r>
              <a:rPr lang="hr-HR" sz="1400" dirty="0" err="1">
                <a:latin typeface="Arial" charset="0"/>
              </a:rPr>
              <a:t>brijansonskog</a:t>
            </a:r>
            <a:r>
              <a:rPr lang="hr-HR" sz="1400" dirty="0">
                <a:latin typeface="Arial" charset="0"/>
              </a:rPr>
              <a:t> područja - vapnenci i breče </a:t>
            </a:r>
            <a:r>
              <a:rPr lang="hr-HR" sz="1600" dirty="0">
                <a:latin typeface="Arial" charset="0"/>
              </a:rPr>
              <a:t>		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4C361B05-D731-43A9-A2DA-50B2BA3C32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Marinski (Alpski, Tethyski) razvoj Jure</a:t>
            </a:r>
            <a:br>
              <a:rPr lang="hr-HR" sz="2400" b="1">
                <a:latin typeface="Arial" charset="0"/>
              </a:rPr>
            </a:br>
            <a:r>
              <a:rPr lang="hr-HR" sz="2000">
                <a:latin typeface="Arial" charset="0"/>
              </a:rPr>
              <a:t>Razvoj jure u sjevernim Alpama</a:t>
            </a:r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355CBBC0-44E4-49B2-87BB-715EB45630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744788"/>
            <a:ext cx="8229600" cy="3132137"/>
          </a:xfrm>
        </p:spPr>
        <p:txBody>
          <a:bodyPr/>
          <a:lstStyle/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>
                <a:latin typeface="Arial" charset="0"/>
              </a:rPr>
              <a:t>prostor Austrije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>
                <a:latin typeface="Arial" charset="0"/>
              </a:rPr>
              <a:t>izrazitija diferencijacija okoliša nego u zapadnim Alpama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>
                <a:latin typeface="Arial" charset="0"/>
              </a:rPr>
              <a:t>donja jura – </a:t>
            </a:r>
            <a:r>
              <a:rPr lang="hr-HR" sz="1800" dirty="0" err="1">
                <a:latin typeface="Arial" charset="0"/>
              </a:rPr>
              <a:t>grestenski</a:t>
            </a:r>
            <a:r>
              <a:rPr lang="hr-HR" sz="1800" dirty="0">
                <a:latin typeface="Arial" charset="0"/>
              </a:rPr>
              <a:t> </a:t>
            </a:r>
            <a:r>
              <a:rPr lang="hr-HR" sz="1800" dirty="0" err="1">
                <a:latin typeface="Arial" charset="0"/>
              </a:rPr>
              <a:t>facijes</a:t>
            </a:r>
            <a:r>
              <a:rPr lang="hr-HR" sz="1800" dirty="0">
                <a:latin typeface="Arial" charset="0"/>
              </a:rPr>
              <a:t> (</a:t>
            </a:r>
            <a:r>
              <a:rPr lang="hr-HR" sz="1800" dirty="0" err="1">
                <a:latin typeface="Arial" charset="0"/>
              </a:rPr>
              <a:t>klastiti</a:t>
            </a:r>
            <a:r>
              <a:rPr lang="hr-HR" sz="1800" dirty="0">
                <a:latin typeface="Arial" charset="0"/>
              </a:rPr>
              <a:t> s ugljenom), </a:t>
            </a:r>
            <a:r>
              <a:rPr lang="hr-HR" sz="1800" dirty="0" err="1">
                <a:latin typeface="Arial" charset="0"/>
              </a:rPr>
              <a:t>fleckenmegel</a:t>
            </a:r>
            <a:r>
              <a:rPr lang="hr-HR" sz="1800" dirty="0">
                <a:latin typeface="Arial" charset="0"/>
              </a:rPr>
              <a:t> (</a:t>
            </a:r>
            <a:r>
              <a:rPr lang="hr-HR" sz="1800" dirty="0" err="1">
                <a:latin typeface="Arial" charset="0"/>
              </a:rPr>
              <a:t>mrljasti</a:t>
            </a:r>
            <a:r>
              <a:rPr lang="hr-HR" sz="1800" dirty="0">
                <a:latin typeface="Arial" charset="0"/>
              </a:rPr>
              <a:t> lapori), </a:t>
            </a:r>
            <a:r>
              <a:rPr lang="hr-HR" sz="1800" dirty="0" err="1">
                <a:latin typeface="Arial" charset="0"/>
              </a:rPr>
              <a:t>Hierlatz</a:t>
            </a:r>
            <a:r>
              <a:rPr lang="hr-HR" sz="1800" dirty="0">
                <a:latin typeface="Arial" charset="0"/>
              </a:rPr>
              <a:t> vapnenci (</a:t>
            </a:r>
            <a:r>
              <a:rPr lang="hr-HR" sz="1800" dirty="0" err="1">
                <a:latin typeface="Arial" charset="0"/>
              </a:rPr>
              <a:t>krinoidno</a:t>
            </a:r>
            <a:r>
              <a:rPr lang="hr-HR" sz="1800" dirty="0">
                <a:latin typeface="Arial" charset="0"/>
              </a:rPr>
              <a:t>-</a:t>
            </a:r>
            <a:r>
              <a:rPr lang="hr-HR" sz="1800" dirty="0" err="1">
                <a:latin typeface="Arial" charset="0"/>
              </a:rPr>
              <a:t>brahiopodni</a:t>
            </a:r>
            <a:r>
              <a:rPr lang="hr-HR" sz="1800" dirty="0">
                <a:latin typeface="Arial" charset="0"/>
              </a:rPr>
              <a:t> vapnenci), </a:t>
            </a:r>
            <a:r>
              <a:rPr lang="hr-HR" sz="1800" dirty="0" err="1">
                <a:latin typeface="Arial" charset="0"/>
              </a:rPr>
              <a:t>Adnet</a:t>
            </a:r>
            <a:r>
              <a:rPr lang="hr-HR" sz="1800" dirty="0">
                <a:latin typeface="Arial" charset="0"/>
              </a:rPr>
              <a:t> </a:t>
            </a:r>
            <a:r>
              <a:rPr lang="hr-HR" sz="1800" dirty="0" err="1">
                <a:latin typeface="Arial" charset="0"/>
              </a:rPr>
              <a:t>facijes</a:t>
            </a:r>
            <a:r>
              <a:rPr lang="hr-HR" sz="1800" dirty="0">
                <a:latin typeface="Arial" charset="0"/>
              </a:rPr>
              <a:t> (</a:t>
            </a:r>
            <a:r>
              <a:rPr lang="hr-HR" sz="1800" dirty="0" err="1">
                <a:latin typeface="Arial" charset="0"/>
              </a:rPr>
              <a:t>cefalopodni</a:t>
            </a:r>
            <a:r>
              <a:rPr lang="hr-HR" sz="1800" dirty="0">
                <a:latin typeface="Arial" charset="0"/>
              </a:rPr>
              <a:t> </a:t>
            </a:r>
            <a:r>
              <a:rPr lang="hr-HR" sz="1800" dirty="0" err="1">
                <a:latin typeface="Arial" charset="0"/>
              </a:rPr>
              <a:t>vapneci</a:t>
            </a:r>
            <a:r>
              <a:rPr lang="hr-HR" sz="1800" dirty="0">
                <a:latin typeface="Arial" charset="0"/>
              </a:rPr>
              <a:t>)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>
                <a:latin typeface="Arial" charset="0"/>
              </a:rPr>
              <a:t>srednja jura – </a:t>
            </a:r>
            <a:r>
              <a:rPr lang="hr-HR" sz="1800" dirty="0" err="1">
                <a:latin typeface="Arial" charset="0"/>
              </a:rPr>
              <a:t>Klaus</a:t>
            </a:r>
            <a:r>
              <a:rPr lang="hr-HR" sz="1800" dirty="0">
                <a:latin typeface="Arial" charset="0"/>
              </a:rPr>
              <a:t> slojevi (lapori sa </a:t>
            </a:r>
            <a:r>
              <a:rPr lang="hr-HR" sz="1800" dirty="0" err="1">
                <a:latin typeface="Arial" charset="0"/>
              </a:rPr>
              <a:t>cefalopodnim</a:t>
            </a:r>
            <a:r>
              <a:rPr lang="hr-HR" sz="1800" dirty="0">
                <a:latin typeface="Arial" charset="0"/>
              </a:rPr>
              <a:t> i </a:t>
            </a:r>
            <a:r>
              <a:rPr lang="hr-HR" sz="1800" dirty="0" err="1">
                <a:latin typeface="Arial" charset="0"/>
              </a:rPr>
              <a:t>krinoidnim</a:t>
            </a:r>
            <a:r>
              <a:rPr lang="hr-HR" sz="1800" dirty="0">
                <a:latin typeface="Arial" charset="0"/>
              </a:rPr>
              <a:t> vapnencima, te </a:t>
            </a:r>
            <a:r>
              <a:rPr lang="hr-HR" sz="1800" dirty="0" err="1">
                <a:latin typeface="Arial" charset="0"/>
              </a:rPr>
              <a:t>radiolaritima</a:t>
            </a:r>
            <a:r>
              <a:rPr lang="hr-HR" sz="1800" dirty="0">
                <a:latin typeface="Arial" charset="0"/>
              </a:rPr>
              <a:t> i rožnjacima)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>
                <a:latin typeface="Arial" charset="0"/>
              </a:rPr>
              <a:t>gornja jura – </a:t>
            </a:r>
            <a:r>
              <a:rPr lang="hr-HR" sz="1800" dirty="0" err="1">
                <a:latin typeface="Arial" charset="0"/>
              </a:rPr>
              <a:t>grebenski</a:t>
            </a:r>
            <a:r>
              <a:rPr lang="hr-HR" sz="1800" dirty="0">
                <a:latin typeface="Arial" charset="0"/>
              </a:rPr>
              <a:t> vapnenci sa </a:t>
            </a:r>
            <a:r>
              <a:rPr lang="hr-HR" sz="1800" i="1" dirty="0" err="1">
                <a:latin typeface="Arial" charset="0"/>
              </a:rPr>
              <a:t>Pygope</a:t>
            </a:r>
            <a:r>
              <a:rPr lang="hr-HR" sz="1800" i="1" dirty="0">
                <a:latin typeface="Arial" charset="0"/>
              </a:rPr>
              <a:t> </a:t>
            </a:r>
            <a:r>
              <a:rPr lang="hr-HR" sz="1800" dirty="0">
                <a:latin typeface="Arial" charset="0"/>
              </a:rPr>
              <a:t>i </a:t>
            </a:r>
            <a:r>
              <a:rPr lang="hr-HR" sz="1800" i="1" dirty="0" err="1">
                <a:latin typeface="Arial" charset="0"/>
              </a:rPr>
              <a:t>Nerinea</a:t>
            </a:r>
            <a:r>
              <a:rPr lang="hr-HR" sz="1800" dirty="0">
                <a:latin typeface="Arial" charset="0"/>
              </a:rPr>
              <a:t>, </a:t>
            </a:r>
            <a:r>
              <a:rPr lang="hr-HR" sz="1800" dirty="0" err="1">
                <a:latin typeface="Arial" charset="0"/>
              </a:rPr>
              <a:t>aptiški</a:t>
            </a:r>
            <a:r>
              <a:rPr lang="hr-HR" sz="1800" dirty="0">
                <a:latin typeface="Arial" charset="0"/>
              </a:rPr>
              <a:t> vapnenci (</a:t>
            </a:r>
            <a:r>
              <a:rPr lang="hr-HR" sz="1800" dirty="0" err="1">
                <a:latin typeface="Arial" charset="0"/>
              </a:rPr>
              <a:t>kalpionelidni</a:t>
            </a:r>
            <a:r>
              <a:rPr lang="hr-HR" sz="1800" dirty="0">
                <a:latin typeface="Arial" charset="0"/>
              </a:rPr>
              <a:t>), vapnenci s rožnjacima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800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D625A66A-2D8E-472D-A128-D2DD7E6578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Marinski (Alpski, Tethyski) razvoj Jure</a:t>
            </a:r>
            <a:br>
              <a:rPr lang="hr-HR" sz="2400" b="1">
                <a:latin typeface="Arial" charset="0"/>
              </a:rPr>
            </a:br>
            <a:r>
              <a:rPr lang="hr-HR" sz="2000">
                <a:latin typeface="Arial" charset="0"/>
              </a:rPr>
              <a:t>Razvoj jure u južnim Alpama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14E28757-A5CF-4A79-9855-C98CC6D058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816225"/>
            <a:ext cx="8229600" cy="2125663"/>
          </a:xfrm>
        </p:spPr>
        <p:txBody>
          <a:bodyPr/>
          <a:lstStyle/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>
                <a:latin typeface="Arial" charset="0"/>
              </a:rPr>
              <a:t>prostor Italije, </a:t>
            </a:r>
            <a:r>
              <a:rPr lang="hr-HR" sz="1800" dirty="0" err="1">
                <a:latin typeface="Arial" charset="0"/>
              </a:rPr>
              <a:t>karničkih</a:t>
            </a:r>
            <a:r>
              <a:rPr lang="hr-HR" sz="1800" dirty="0">
                <a:latin typeface="Arial" charset="0"/>
              </a:rPr>
              <a:t> </a:t>
            </a:r>
            <a:r>
              <a:rPr lang="hr-HR" sz="1800" dirty="0" err="1">
                <a:latin typeface="Arial" charset="0"/>
              </a:rPr>
              <a:t>Alpi</a:t>
            </a:r>
            <a:r>
              <a:rPr lang="hr-HR" sz="1800" dirty="0">
                <a:latin typeface="Arial" charset="0"/>
              </a:rPr>
              <a:t> (Austrija), Dolomita u Sloveniji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>
                <a:latin typeface="Arial" charset="0"/>
              </a:rPr>
              <a:t>donja jura – </a:t>
            </a:r>
            <a:r>
              <a:rPr lang="hr-HR" sz="1800" dirty="0" err="1">
                <a:latin typeface="Arial" charset="0"/>
              </a:rPr>
              <a:t>amonitni</a:t>
            </a:r>
            <a:r>
              <a:rPr lang="hr-HR" sz="1800" dirty="0">
                <a:latin typeface="Arial" charset="0"/>
              </a:rPr>
              <a:t> vapnenci (</a:t>
            </a:r>
            <a:r>
              <a:rPr lang="hr-HR" sz="1800" i="1" dirty="0">
                <a:latin typeface="Arial" charset="0"/>
              </a:rPr>
              <a:t>“</a:t>
            </a:r>
            <a:r>
              <a:rPr lang="hr-HR" sz="1800" i="1" dirty="0" err="1">
                <a:latin typeface="Arial" charset="0"/>
              </a:rPr>
              <a:t>Calcare</a:t>
            </a:r>
            <a:r>
              <a:rPr lang="hr-HR" sz="1800" i="1" dirty="0">
                <a:latin typeface="Arial" charset="0"/>
              </a:rPr>
              <a:t> </a:t>
            </a:r>
            <a:r>
              <a:rPr lang="hr-HR" sz="1800" i="1" dirty="0" err="1">
                <a:latin typeface="Arial" charset="0"/>
              </a:rPr>
              <a:t>ammonitico</a:t>
            </a:r>
            <a:r>
              <a:rPr lang="hr-HR" sz="1800" i="1" dirty="0">
                <a:latin typeface="Arial" charset="0"/>
              </a:rPr>
              <a:t> </a:t>
            </a:r>
            <a:r>
              <a:rPr lang="hr-HR" sz="1800" i="1" dirty="0" err="1">
                <a:latin typeface="Arial" charset="0"/>
              </a:rPr>
              <a:t>rosso</a:t>
            </a:r>
            <a:r>
              <a:rPr lang="hr-HR" sz="1800" i="1" dirty="0">
                <a:latin typeface="Arial" charset="0"/>
              </a:rPr>
              <a:t> </a:t>
            </a:r>
            <a:r>
              <a:rPr lang="hr-HR" sz="1800" i="1" dirty="0" err="1">
                <a:latin typeface="Arial" charset="0"/>
              </a:rPr>
              <a:t>inferiore</a:t>
            </a:r>
            <a:r>
              <a:rPr lang="hr-HR" sz="1800" i="1" dirty="0">
                <a:latin typeface="Arial" charset="0"/>
              </a:rPr>
              <a:t>”</a:t>
            </a:r>
            <a:r>
              <a:rPr lang="hr-HR" sz="1800" dirty="0">
                <a:latin typeface="Arial" charset="0"/>
              </a:rPr>
              <a:t>)</a:t>
            </a:r>
            <a:r>
              <a:rPr lang="hr-HR" sz="1800" i="1" dirty="0">
                <a:latin typeface="Arial" charset="0"/>
              </a:rPr>
              <a:t> </a:t>
            </a:r>
            <a:r>
              <a:rPr lang="hr-HR" sz="1800" dirty="0">
                <a:latin typeface="Arial" charset="0"/>
              </a:rPr>
              <a:t>i crni </a:t>
            </a:r>
            <a:r>
              <a:rPr lang="hr-HR" sz="1800" dirty="0" err="1">
                <a:latin typeface="Arial" charset="0"/>
              </a:rPr>
              <a:t>šejlovi</a:t>
            </a:r>
            <a:r>
              <a:rPr lang="hr-HR" sz="1800" dirty="0">
                <a:latin typeface="Arial" charset="0"/>
              </a:rPr>
              <a:t> s </a:t>
            </a:r>
            <a:r>
              <a:rPr lang="hr-HR" sz="1800" dirty="0" err="1">
                <a:latin typeface="Arial" charset="0"/>
              </a:rPr>
              <a:t>amonitima</a:t>
            </a:r>
            <a:r>
              <a:rPr lang="hr-HR" sz="1800" dirty="0">
                <a:latin typeface="Arial" charset="0"/>
              </a:rPr>
              <a:t> </a:t>
            </a:r>
            <a:r>
              <a:rPr lang="hr-HR" sz="1800" i="1" dirty="0" err="1">
                <a:latin typeface="Arial" charset="0"/>
              </a:rPr>
              <a:t>Phylloceras</a:t>
            </a:r>
            <a:r>
              <a:rPr lang="hr-HR" sz="1800" dirty="0">
                <a:latin typeface="Arial" charset="0"/>
              </a:rPr>
              <a:t>, </a:t>
            </a:r>
            <a:r>
              <a:rPr lang="hr-HR" sz="1800" i="1" dirty="0" err="1">
                <a:latin typeface="Arial" charset="0"/>
              </a:rPr>
              <a:t>Lytoceras</a:t>
            </a:r>
            <a:r>
              <a:rPr lang="hr-HR" sz="1800" dirty="0">
                <a:latin typeface="Arial" charset="0"/>
              </a:rPr>
              <a:t>, </a:t>
            </a:r>
            <a:r>
              <a:rPr lang="hr-HR" sz="1800" i="1" dirty="0" err="1">
                <a:latin typeface="Arial" charset="0"/>
              </a:rPr>
              <a:t>Hildoceras</a:t>
            </a:r>
            <a:r>
              <a:rPr lang="hr-HR" sz="1800" dirty="0" err="1">
                <a:latin typeface="Arial" charset="0"/>
              </a:rPr>
              <a:t>..</a:t>
            </a:r>
            <a:r>
              <a:rPr lang="hr-HR" sz="1800" dirty="0">
                <a:latin typeface="Arial" charset="0"/>
              </a:rPr>
              <a:t>.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>
                <a:latin typeface="Arial" charset="0"/>
              </a:rPr>
              <a:t>srednja jura – </a:t>
            </a:r>
            <a:r>
              <a:rPr lang="hr-HR" sz="1800" dirty="0" err="1">
                <a:latin typeface="Arial" charset="0"/>
              </a:rPr>
              <a:t>aptiški</a:t>
            </a:r>
            <a:r>
              <a:rPr lang="hr-HR" sz="1800" dirty="0">
                <a:latin typeface="Arial" charset="0"/>
              </a:rPr>
              <a:t> vapnenci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>
                <a:latin typeface="Arial" charset="0"/>
              </a:rPr>
              <a:t>gornja jura – </a:t>
            </a:r>
            <a:r>
              <a:rPr lang="hr-HR" sz="1800" dirty="0" err="1">
                <a:latin typeface="Arial" charset="0"/>
              </a:rPr>
              <a:t>aptiški</a:t>
            </a:r>
            <a:r>
              <a:rPr lang="hr-HR" sz="1800" dirty="0">
                <a:latin typeface="Arial" charset="0"/>
              </a:rPr>
              <a:t> i </a:t>
            </a:r>
            <a:r>
              <a:rPr lang="hr-HR" sz="1800" dirty="0" err="1">
                <a:latin typeface="Arial" charset="0"/>
              </a:rPr>
              <a:t>kalpionelidni</a:t>
            </a:r>
            <a:r>
              <a:rPr lang="hr-HR" sz="1800" dirty="0">
                <a:latin typeface="Arial" charset="0"/>
              </a:rPr>
              <a:t> vapnenci (</a:t>
            </a:r>
            <a:r>
              <a:rPr lang="hr-HR" sz="1800" i="1" dirty="0">
                <a:latin typeface="Arial" charset="0"/>
              </a:rPr>
              <a:t>“</a:t>
            </a:r>
            <a:r>
              <a:rPr lang="hr-HR" sz="1800" i="1" dirty="0" err="1">
                <a:latin typeface="Arial" charset="0"/>
              </a:rPr>
              <a:t>Majolica</a:t>
            </a:r>
            <a:r>
              <a:rPr lang="hr-HR" sz="1800" i="1" dirty="0">
                <a:latin typeface="Arial" charset="0"/>
              </a:rPr>
              <a:t>”, “</a:t>
            </a:r>
            <a:r>
              <a:rPr lang="hr-HR" sz="1800" i="1" dirty="0" err="1">
                <a:latin typeface="Arial" charset="0"/>
              </a:rPr>
              <a:t>Biancone</a:t>
            </a:r>
            <a:r>
              <a:rPr lang="hr-HR" sz="1800" i="1" dirty="0">
                <a:latin typeface="Arial" charset="0"/>
              </a:rPr>
              <a:t>”</a:t>
            </a:r>
            <a:r>
              <a:rPr lang="hr-HR" sz="1800" dirty="0">
                <a:latin typeface="Arial" charset="0"/>
              </a:rPr>
              <a:t>)</a:t>
            </a:r>
            <a:r>
              <a:rPr lang="hr-HR" sz="1800" i="1" dirty="0">
                <a:latin typeface="Arial" charset="0"/>
              </a:rPr>
              <a:t> </a:t>
            </a:r>
            <a:r>
              <a:rPr lang="hr-HR" sz="1800" dirty="0">
                <a:latin typeface="Arial" charset="0"/>
              </a:rPr>
              <a:t>i </a:t>
            </a:r>
            <a:r>
              <a:rPr lang="hr-HR" sz="1800" dirty="0" err="1">
                <a:latin typeface="Arial" charset="0"/>
              </a:rPr>
              <a:t>amonitni</a:t>
            </a:r>
            <a:r>
              <a:rPr lang="hr-HR" sz="1800" dirty="0">
                <a:latin typeface="Arial" charset="0"/>
              </a:rPr>
              <a:t> vapnenci (</a:t>
            </a:r>
            <a:r>
              <a:rPr lang="hr-HR" sz="1800" i="1" dirty="0">
                <a:latin typeface="Arial" charset="0"/>
              </a:rPr>
              <a:t>“</a:t>
            </a:r>
            <a:r>
              <a:rPr lang="hr-HR" sz="1800" i="1" dirty="0" err="1">
                <a:latin typeface="Arial" charset="0"/>
              </a:rPr>
              <a:t>Calcare</a:t>
            </a:r>
            <a:r>
              <a:rPr lang="hr-HR" sz="1800" i="1" dirty="0">
                <a:latin typeface="Arial" charset="0"/>
              </a:rPr>
              <a:t> </a:t>
            </a:r>
            <a:r>
              <a:rPr lang="hr-HR" sz="1800" i="1" dirty="0" err="1">
                <a:latin typeface="Arial" charset="0"/>
              </a:rPr>
              <a:t>ammonitico</a:t>
            </a:r>
            <a:r>
              <a:rPr lang="hr-HR" sz="1800" i="1" dirty="0">
                <a:latin typeface="Arial" charset="0"/>
              </a:rPr>
              <a:t> </a:t>
            </a:r>
            <a:r>
              <a:rPr lang="hr-HR" sz="1800" i="1" dirty="0" err="1">
                <a:latin typeface="Arial" charset="0"/>
              </a:rPr>
              <a:t>rosso</a:t>
            </a:r>
            <a:r>
              <a:rPr lang="hr-HR" sz="1800" i="1" dirty="0">
                <a:latin typeface="Arial" charset="0"/>
              </a:rPr>
              <a:t> </a:t>
            </a:r>
            <a:r>
              <a:rPr lang="hr-HR" sz="1800" i="1" dirty="0" err="1">
                <a:latin typeface="Arial" charset="0"/>
              </a:rPr>
              <a:t>superiore</a:t>
            </a:r>
            <a:r>
              <a:rPr lang="hr-HR" sz="1800" i="1" dirty="0">
                <a:latin typeface="Arial" charset="0"/>
              </a:rPr>
              <a:t>”</a:t>
            </a:r>
            <a:r>
              <a:rPr lang="hr-HR" sz="1800" dirty="0">
                <a:latin typeface="Arial" charset="0"/>
              </a:rPr>
              <a:t>)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endParaRPr lang="hr-HR" sz="1800" dirty="0">
              <a:latin typeface="Arial" charset="0"/>
            </a:endParaRP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800" dirty="0">
              <a:latin typeface="Arial" charset="0"/>
            </a:endParaRP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800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C7FF4F6E-1289-4F3D-BC3A-2BF94BFDE2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2700"/>
            <a:ext cx="8229600" cy="849313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>
                <a:latin typeface="Arial" charset="0"/>
              </a:rPr>
              <a:t>Marinski (Alpski, </a:t>
            </a:r>
            <a:r>
              <a:rPr lang="hr-HR" sz="2400" b="1" dirty="0" err="1">
                <a:latin typeface="Arial" charset="0"/>
              </a:rPr>
              <a:t>Tethyski</a:t>
            </a:r>
            <a:r>
              <a:rPr lang="hr-HR" sz="2400" b="1" dirty="0">
                <a:latin typeface="Arial" charset="0"/>
              </a:rPr>
              <a:t>) razvoj Jure</a:t>
            </a:r>
            <a:br>
              <a:rPr lang="hr-HR" sz="2400" b="1" dirty="0">
                <a:latin typeface="Arial" charset="0"/>
              </a:rPr>
            </a:br>
            <a:r>
              <a:rPr lang="hr-HR" sz="2000" dirty="0">
                <a:latin typeface="Arial" charset="0"/>
              </a:rPr>
              <a:t>Razvoj jure u Dinaridima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36DE4CD0-F02B-46E5-9061-B963FD7D5CB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536825"/>
            <a:ext cx="4038600" cy="2405063"/>
          </a:xfrm>
        </p:spPr>
        <p:txBody>
          <a:bodyPr/>
          <a:lstStyle/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>
                <a:latin typeface="Arial" charset="0"/>
              </a:rPr>
              <a:t>na Alpe se prema jugoistoku nastavlja prostor Dinarida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pl-PL" sz="1800" dirty="0">
                <a:latin typeface="Arial" charset="0"/>
              </a:rPr>
              <a:t>tijekom jure, na Jadransko-Dinarskoj karbonatnoj platformi postupno dolazi do diferencijacije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pl-PL" sz="1800" dirty="0">
                <a:latin typeface="Arial" charset="0"/>
              </a:rPr>
              <a:t>Unutrašnji Dinaridi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pl-PL" sz="1800" dirty="0">
                <a:latin typeface="Arial" charset="0"/>
              </a:rPr>
              <a:t>Vanjski Dinaridi</a:t>
            </a:r>
            <a:endParaRPr lang="hr-HR" sz="1800" dirty="0">
              <a:latin typeface="Arial" charset="0"/>
            </a:endParaRP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endParaRPr lang="hr-HR" sz="1800" dirty="0">
              <a:latin typeface="Arial" charset="0"/>
            </a:endParaRPr>
          </a:p>
        </p:txBody>
      </p:sp>
      <p:pic>
        <p:nvPicPr>
          <p:cNvPr id="45060" name="Rezervirano mjesto sadržaja 5" descr="ADCP.jpg">
            <a:extLst>
              <a:ext uri="{FF2B5EF4-FFF2-40B4-BE49-F238E27FC236}">
                <a16:creationId xmlns:a16="http://schemas.microsoft.com/office/drawing/2014/main" id="{47D50882-2360-4FAA-9412-947073827A7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900" y="973138"/>
            <a:ext cx="4032250" cy="5772150"/>
          </a:xfr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20F4D75D-C43E-4026-AE57-69B1D165AC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Razvoj donje jure hrvatskih Unutrašnjih Dinarida</a:t>
            </a:r>
          </a:p>
        </p:txBody>
      </p:sp>
      <p:pic>
        <p:nvPicPr>
          <p:cNvPr id="47107" name="Picture 8" descr="Orbitopsella praecursor (srednji Lijas)">
            <a:extLst>
              <a:ext uri="{FF2B5EF4-FFF2-40B4-BE49-F238E27FC236}">
                <a16:creationId xmlns:a16="http://schemas.microsoft.com/office/drawing/2014/main" id="{B6B41914-DDF8-4801-97BC-67305A615B6F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14988" y="1916113"/>
            <a:ext cx="2362200" cy="4706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8" name="Picture 7" descr="Palaeodasycladus mediterraneus (donji-srednji Lijas)">
            <a:extLst>
              <a:ext uri="{FF2B5EF4-FFF2-40B4-BE49-F238E27FC236}">
                <a16:creationId xmlns:a16="http://schemas.microsoft.com/office/drawing/2014/main" id="{642B496F-6C74-466B-8425-0D7574D3EF06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1916113"/>
            <a:ext cx="3413125" cy="4635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572" name="Rectangle 4">
            <a:extLst>
              <a:ext uri="{FF2B5EF4-FFF2-40B4-BE49-F238E27FC236}">
                <a16:creationId xmlns:a16="http://schemas.microsoft.com/office/drawing/2014/main" id="{EA6BA8BA-463B-4627-A03D-9B3C3873C510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68313" y="1052513"/>
            <a:ext cx="8229600" cy="647700"/>
          </a:xfrm>
        </p:spPr>
        <p:txBody>
          <a:bodyPr/>
          <a:lstStyle/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800">
                <a:latin typeface="Arial" charset="0"/>
              </a:rPr>
              <a:t>facijes vapnenaca i dolomitičnih vapnenaca sa </a:t>
            </a:r>
            <a:r>
              <a:rPr lang="hr-HR" sz="1800" i="1">
                <a:latin typeface="Arial" charset="0"/>
              </a:rPr>
              <a:t>Palaeodasycladus mediterraneus, Orbitopsella praecursor ...</a:t>
            </a:r>
            <a:endParaRPr lang="hr-HR" sz="180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4">
            <a:extLst>
              <a:ext uri="{FF2B5EF4-FFF2-40B4-BE49-F238E27FC236}">
                <a16:creationId xmlns:a16="http://schemas.microsoft.com/office/drawing/2014/main" id="{435581CB-D1C3-48DB-96F2-D6A375FB3A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Razvoj srednje jure hrvatskih Unutrašnjih Dinarida</a:t>
            </a:r>
          </a:p>
        </p:txBody>
      </p:sp>
      <p:sp>
        <p:nvSpPr>
          <p:cNvPr id="112647" name="Rectangle 7">
            <a:extLst>
              <a:ext uri="{FF2B5EF4-FFF2-40B4-BE49-F238E27FC236}">
                <a16:creationId xmlns:a16="http://schemas.microsoft.com/office/drawing/2014/main" id="{9C7B0CCF-A6DF-4C15-BADE-61F8F7007E42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68313" y="1628775"/>
            <a:ext cx="8229600" cy="720725"/>
          </a:xfrm>
        </p:spPr>
        <p:txBody>
          <a:bodyPr/>
          <a:lstStyle/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 err="1">
                <a:latin typeface="Arial" charset="0"/>
              </a:rPr>
              <a:t>facijes</a:t>
            </a:r>
            <a:r>
              <a:rPr lang="hr-HR" sz="1800" dirty="0">
                <a:latin typeface="Arial" charset="0"/>
              </a:rPr>
              <a:t> </a:t>
            </a:r>
            <a:r>
              <a:rPr lang="hr-HR" sz="1800" dirty="0" err="1">
                <a:latin typeface="Arial" charset="0"/>
              </a:rPr>
              <a:t>dubokovodnih</a:t>
            </a:r>
            <a:r>
              <a:rPr lang="hr-HR" sz="1800" dirty="0">
                <a:latin typeface="Arial" charset="0"/>
              </a:rPr>
              <a:t> vapnenaca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 err="1">
                <a:latin typeface="Arial" charset="0"/>
              </a:rPr>
              <a:t>vulkanogeno</a:t>
            </a:r>
            <a:r>
              <a:rPr lang="hr-HR" sz="1800" dirty="0">
                <a:latin typeface="Arial" charset="0"/>
              </a:rPr>
              <a:t>-sedimentni </a:t>
            </a:r>
            <a:r>
              <a:rPr lang="hr-HR" sz="1800" dirty="0" err="1">
                <a:latin typeface="Arial" charset="0"/>
              </a:rPr>
              <a:t>facijes</a:t>
            </a:r>
            <a:endParaRPr lang="hr-HR" sz="1800" dirty="0">
              <a:latin typeface="Arial" charset="0"/>
            </a:endParaRP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800" dirty="0"/>
          </a:p>
        </p:txBody>
      </p:sp>
      <p:pic>
        <p:nvPicPr>
          <p:cNvPr id="49156" name="Picture 8" descr="Filamenti i Radiolarije (Toarcij-Alen)">
            <a:extLst>
              <a:ext uri="{FF2B5EF4-FFF2-40B4-BE49-F238E27FC236}">
                <a16:creationId xmlns:a16="http://schemas.microsoft.com/office/drawing/2014/main" id="{3B599AD1-7357-452B-9D1C-E06674A1F498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2852738"/>
            <a:ext cx="4392613" cy="29352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7" name="Picture 9" descr="Protoglobiger">
            <a:extLst>
              <a:ext uri="{FF2B5EF4-FFF2-40B4-BE49-F238E27FC236}">
                <a16:creationId xmlns:a16="http://schemas.microsoft.com/office/drawing/2014/main" id="{B11F21CE-4625-4957-9324-21C372E4826B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2852738"/>
            <a:ext cx="4392612" cy="28813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6" name="Rectangle 6">
            <a:extLst>
              <a:ext uri="{FF2B5EF4-FFF2-40B4-BE49-F238E27FC236}">
                <a16:creationId xmlns:a16="http://schemas.microsoft.com/office/drawing/2014/main" id="{A8357216-E984-42E8-AABC-BCFD0056B2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Razvoj gornje jure hrvatskih Unutrašnjih Dinarida</a:t>
            </a:r>
          </a:p>
        </p:txBody>
      </p:sp>
      <p:pic>
        <p:nvPicPr>
          <p:cNvPr id="51203" name="Picture 3" descr="H48 - Aptihus i Radiolarije (Oxford-Kimeridz)">
            <a:extLst>
              <a:ext uri="{FF2B5EF4-FFF2-40B4-BE49-F238E27FC236}">
                <a16:creationId xmlns:a16="http://schemas.microsoft.com/office/drawing/2014/main" id="{B66E3DE0-8C05-414C-8AD2-0E844A3509E2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1341438"/>
            <a:ext cx="4105275" cy="2481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4" name="Picture 4" descr="H55 - Calpionella alpina (Titon-Berijas)">
            <a:extLst>
              <a:ext uri="{FF2B5EF4-FFF2-40B4-BE49-F238E27FC236}">
                <a16:creationId xmlns:a16="http://schemas.microsoft.com/office/drawing/2014/main" id="{C94A0B78-33F5-4144-B987-CA715376F2CC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7100" y="2852738"/>
            <a:ext cx="2781300" cy="3816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7" name="Rectangle 7">
            <a:extLst>
              <a:ext uri="{FF2B5EF4-FFF2-40B4-BE49-F238E27FC236}">
                <a16:creationId xmlns:a16="http://schemas.microsoft.com/office/drawing/2014/main" id="{49C24B7B-83B2-4651-9CA2-3771E8FD53F0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395288" y="1555750"/>
            <a:ext cx="4032250" cy="1081088"/>
          </a:xfrm>
        </p:spPr>
        <p:txBody>
          <a:bodyPr/>
          <a:lstStyle/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 err="1">
                <a:latin typeface="Arial" charset="0"/>
              </a:rPr>
              <a:t>facijes</a:t>
            </a:r>
            <a:r>
              <a:rPr lang="hr-HR" sz="1800" dirty="0">
                <a:latin typeface="Arial" charset="0"/>
              </a:rPr>
              <a:t> vapnenaca s </a:t>
            </a:r>
            <a:r>
              <a:rPr lang="hr-HR" sz="1800" dirty="0" err="1">
                <a:latin typeface="Arial" charset="0"/>
              </a:rPr>
              <a:t>amonitima</a:t>
            </a:r>
            <a:endParaRPr lang="hr-HR" sz="1800" dirty="0">
              <a:latin typeface="Arial" charset="0"/>
            </a:endParaRP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 err="1">
                <a:latin typeface="Arial" charset="0"/>
              </a:rPr>
              <a:t>facijes</a:t>
            </a:r>
            <a:r>
              <a:rPr lang="hr-HR" sz="1800" dirty="0">
                <a:latin typeface="Arial" charset="0"/>
              </a:rPr>
              <a:t> </a:t>
            </a:r>
            <a:r>
              <a:rPr lang="hr-HR" sz="1800" dirty="0" err="1">
                <a:latin typeface="Arial" charset="0"/>
              </a:rPr>
              <a:t>grebenskih</a:t>
            </a:r>
            <a:r>
              <a:rPr lang="hr-HR" sz="1800" dirty="0">
                <a:latin typeface="Arial" charset="0"/>
              </a:rPr>
              <a:t> vapnenaca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 err="1">
                <a:latin typeface="Arial" charset="0"/>
              </a:rPr>
              <a:t>vulkanogeno</a:t>
            </a:r>
            <a:r>
              <a:rPr lang="hr-HR" sz="1800" dirty="0">
                <a:latin typeface="Arial" charset="0"/>
              </a:rPr>
              <a:t>-sedimentni </a:t>
            </a:r>
            <a:r>
              <a:rPr lang="hr-HR" sz="1800" dirty="0" err="1">
                <a:latin typeface="Arial" charset="0"/>
              </a:rPr>
              <a:t>facijes</a:t>
            </a:r>
            <a:endParaRPr lang="hr-HR" sz="1800" dirty="0">
              <a:latin typeface="Arial" charset="0"/>
            </a:endParaRPr>
          </a:p>
        </p:txBody>
      </p:sp>
      <p:pic>
        <p:nvPicPr>
          <p:cNvPr id="51206" name="Picture 5" descr="H56 - Saccocoma (Titon)">
            <a:extLst>
              <a:ext uri="{FF2B5EF4-FFF2-40B4-BE49-F238E27FC236}">
                <a16:creationId xmlns:a16="http://schemas.microsoft.com/office/drawing/2014/main" id="{422F9557-B43D-4F1A-9792-450A4EC0391C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3933825"/>
            <a:ext cx="4105275" cy="28241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3631C91-0844-4350-9ADD-87DAAC0EE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91" y="620689"/>
            <a:ext cx="8118017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24786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E113E0-400D-4942-81B7-98A57F77C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48680"/>
            <a:ext cx="4004039" cy="5589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E24048-8E24-48C0-A83B-9F30279F7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548680"/>
            <a:ext cx="4139594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678236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C04E02-B3AE-4088-98A4-1C5382411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346075"/>
          </a:xfrm>
        </p:spPr>
        <p:txBody>
          <a:bodyPr/>
          <a:lstStyle/>
          <a:p>
            <a:pPr>
              <a:defRPr/>
            </a:pPr>
            <a:r>
              <a:rPr lang="hr-HR" sz="2000" b="1" dirty="0">
                <a:solidFill>
                  <a:srgbClr val="FFFFCC"/>
                </a:solidFill>
                <a:latin typeface="Arial" charset="0"/>
              </a:rPr>
              <a:t>Razvoj jure Vanjskih Dinarida (</a:t>
            </a:r>
            <a:r>
              <a:rPr lang="hr-HR" sz="2000" b="1" i="1" dirty="0">
                <a:solidFill>
                  <a:srgbClr val="FFFFCC"/>
                </a:solidFill>
                <a:latin typeface="Arial" charset="0"/>
              </a:rPr>
              <a:t>Vlahović et al. 2005</a:t>
            </a:r>
            <a:r>
              <a:rPr lang="hr-HR" sz="2000" b="1" dirty="0">
                <a:solidFill>
                  <a:srgbClr val="FFFFCC"/>
                </a:solidFill>
                <a:latin typeface="Arial" charset="0"/>
              </a:rPr>
              <a:t>)</a:t>
            </a:r>
            <a:endParaRPr lang="hr-HR" dirty="0"/>
          </a:p>
        </p:txBody>
      </p:sp>
      <p:pic>
        <p:nvPicPr>
          <p:cNvPr id="53251" name="Picture 6">
            <a:extLst>
              <a:ext uri="{FF2B5EF4-FFF2-40B4-BE49-F238E27FC236}">
                <a16:creationId xmlns:a16="http://schemas.microsoft.com/office/drawing/2014/main" id="{5166122E-E2CD-4988-A0F2-AB9FA2287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01" y="620688"/>
            <a:ext cx="8361197" cy="609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EBAEB-2162-4138-80A9-B2C1DB45D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/>
          <a:lstStyle/>
          <a:p>
            <a:endParaRPr lang="hr-H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EEF6BF-5DF7-4E92-AA8B-18A90061F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96" y="620688"/>
            <a:ext cx="8863807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1857086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7B31A465-B449-4BEB-A49C-CEBC37FA8C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8229600" cy="431800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Razvoj jure Vanjskih Dinarida (</a:t>
            </a:r>
            <a:r>
              <a:rPr lang="hr-HR" sz="2000" b="1" dirty="0" err="1">
                <a:latin typeface="Arial" charset="0"/>
              </a:rPr>
              <a:t>Velić</a:t>
            </a:r>
            <a:r>
              <a:rPr lang="hr-HR" sz="2000" b="1" dirty="0">
                <a:latin typeface="Arial" charset="0"/>
              </a:rPr>
              <a:t>, </a:t>
            </a:r>
            <a:r>
              <a:rPr lang="hr-HR" sz="2000" b="1" dirty="0" err="1">
                <a:latin typeface="Arial" charset="0"/>
              </a:rPr>
              <a:t>1977</a:t>
            </a:r>
            <a:r>
              <a:rPr lang="hr-HR" sz="2000" b="1" dirty="0">
                <a:latin typeface="Arial" charset="0"/>
              </a:rPr>
              <a:t>)</a:t>
            </a:r>
          </a:p>
        </p:txBody>
      </p:sp>
      <p:pic>
        <p:nvPicPr>
          <p:cNvPr id="55299" name="Rezervirano mjesto sadržaja 2">
            <a:extLst>
              <a:ext uri="{FF2B5EF4-FFF2-40B4-BE49-F238E27FC236}">
                <a16:creationId xmlns:a16="http://schemas.microsoft.com/office/drawing/2014/main" id="{931108BA-B68F-4CD1-AE1B-DA45124F8A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425" y="1125538"/>
            <a:ext cx="8510588" cy="5399087"/>
          </a:xfr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5739FC46-44C5-4623-B284-1451461AB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792162"/>
          </a:xfrm>
        </p:spPr>
        <p:txBody>
          <a:bodyPr/>
          <a:lstStyle/>
          <a:p>
            <a:pPr eaLnBrk="1" hangingPunct="1">
              <a:defRPr/>
            </a:pPr>
            <a:r>
              <a:rPr lang="hr-HR" sz="1800" b="1" dirty="0">
                <a:latin typeface="Arial" charset="0"/>
              </a:rPr>
              <a:t>Donji i srednji dio donje jure </a:t>
            </a:r>
            <a:br>
              <a:rPr lang="hr-HR" sz="1800" b="1" dirty="0">
                <a:latin typeface="Arial" charset="0"/>
              </a:rPr>
            </a:br>
            <a:r>
              <a:rPr lang="hr-HR" sz="1800" b="1" i="1" dirty="0" err="1">
                <a:latin typeface="Arial" charset="0"/>
              </a:rPr>
              <a:t>Palaeodasycladus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mediterraneus</a:t>
            </a:r>
            <a:r>
              <a:rPr lang="hr-HR" sz="1800" b="1" dirty="0">
                <a:latin typeface="Arial" charset="0"/>
              </a:rPr>
              <a:t>, </a:t>
            </a:r>
            <a:r>
              <a:rPr lang="hr-HR" sz="1800" b="1" i="1" dirty="0" err="1">
                <a:latin typeface="Arial" charset="0"/>
              </a:rPr>
              <a:t>Orbitopsella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praecursor</a:t>
            </a:r>
            <a:endParaRPr lang="hr-HR" sz="1800" b="1" dirty="0">
              <a:latin typeface="Arial" charset="0"/>
            </a:endParaRPr>
          </a:p>
        </p:txBody>
      </p:sp>
      <p:pic>
        <p:nvPicPr>
          <p:cNvPr id="57347" name="Picture 4" descr="H37 - Palaeodasycladus mediterraneus (donji-srednji Lijas)">
            <a:extLst>
              <a:ext uri="{FF2B5EF4-FFF2-40B4-BE49-F238E27FC236}">
                <a16:creationId xmlns:a16="http://schemas.microsoft.com/office/drawing/2014/main" id="{BE9B8275-1CFB-444B-B113-474D31B7D4E2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4525" y="1052513"/>
            <a:ext cx="2663825" cy="2660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8" name="Picture 5" descr="H39 - Orbitopsella praecursor (srednji Lijas)">
            <a:extLst>
              <a:ext uri="{FF2B5EF4-FFF2-40B4-BE49-F238E27FC236}">
                <a16:creationId xmlns:a16="http://schemas.microsoft.com/office/drawing/2014/main" id="{9F86F16C-AC1E-405D-AD04-C975844C88EB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1863" y="3860800"/>
            <a:ext cx="2087562" cy="2924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9" name="Rezervirano mjesto sadržaja 2">
            <a:extLst>
              <a:ext uri="{FF2B5EF4-FFF2-40B4-BE49-F238E27FC236}">
                <a16:creationId xmlns:a16="http://schemas.microsoft.com/office/drawing/2014/main" id="{2DEEAE32-6D85-444F-828C-FB59F4F0188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45282" y="3645024"/>
            <a:ext cx="3160539" cy="2914846"/>
          </a:xfrm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599402D2-AEA0-43BA-BEA4-D93180CAE8F3}"/>
              </a:ext>
            </a:extLst>
          </p:cNvPr>
          <p:cNvSpPr/>
          <p:nvPr/>
        </p:nvSpPr>
        <p:spPr>
          <a:xfrm>
            <a:off x="539552" y="939139"/>
            <a:ext cx="4572000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(1) </a:t>
            </a:r>
            <a:r>
              <a:rPr lang="hr-HR" sz="1400" b="1" dirty="0" err="1">
                <a:latin typeface="Arial" panose="020B0604020202020204" pitchFamily="34" charset="0"/>
                <a:ea typeface="Calibri" panose="020F0502020204030204" pitchFamily="34" charset="0"/>
              </a:rPr>
              <a:t>Maloalanski</a:t>
            </a:r>
            <a:r>
              <a:rPr lang="hr-HR" sz="1400" b="1" dirty="0">
                <a:latin typeface="Arial" panose="020B0604020202020204" pitchFamily="34" charset="0"/>
                <a:ea typeface="Calibri" panose="020F0502020204030204" pitchFamily="34" charset="0"/>
              </a:rPr>
              <a:t> vapnenci i dolomiti </a:t>
            </a:r>
            <a:r>
              <a:rPr lang="hr-HR" sz="1400" b="1" dirty="0" err="1">
                <a:latin typeface="Arial" panose="020B0604020202020204" pitchFamily="34" charset="0"/>
                <a:ea typeface="Calibri" panose="020F0502020204030204" pitchFamily="34" charset="0"/>
              </a:rPr>
              <a:t>hetangija</a:t>
            </a:r>
            <a:r>
              <a:rPr lang="hr-HR" sz="1400" b="1" dirty="0">
                <a:latin typeface="Arial" panose="020B0604020202020204" pitchFamily="34" charset="0"/>
                <a:ea typeface="Calibri" panose="020F0502020204030204" pitchFamily="34" charset="0"/>
              </a:rPr>
              <a:t> i </a:t>
            </a:r>
            <a:r>
              <a:rPr lang="hr-HR" sz="1400" b="1" dirty="0" err="1">
                <a:latin typeface="Arial" panose="020B0604020202020204" pitchFamily="34" charset="0"/>
                <a:ea typeface="Calibri" panose="020F0502020204030204" pitchFamily="34" charset="0"/>
              </a:rPr>
              <a:t>sinemurija</a:t>
            </a:r>
            <a:r>
              <a:rPr lang="hr-HR" sz="1400" b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s izmjenom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algalnih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(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paleodazikladusi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) i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foraminiferskih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(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orbitopsele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i druge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lituolide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) vapnenaca,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bioklastično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-skeletnih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floutstona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, skeletnih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vekstona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i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madstona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s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kasnodijagenetskim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dolomitima te rijetkim pojavama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ranodijagenetskih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dolomita,</a:t>
            </a:r>
          </a:p>
          <a:p>
            <a:endParaRPr lang="hr-HR" sz="1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(2)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Litiotisni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vapnenci, pretežito skeletni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floutstoni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u izmjeni sa skeletnim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pekstonima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vekstonima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i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madstonima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plinsbaha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i ranoga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toarcija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(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litiotidni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školjkaši i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lituolide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) </a:t>
            </a:r>
            <a:endParaRPr lang="hr-HR" sz="1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8CDED477-22DA-4747-A96B-5F74E8785D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613"/>
          </a:xfrm>
        </p:spPr>
        <p:txBody>
          <a:bodyPr/>
          <a:lstStyle/>
          <a:p>
            <a:pPr eaLnBrk="1" hangingPunct="1">
              <a:defRPr/>
            </a:pPr>
            <a:r>
              <a:rPr lang="hr-HR" sz="1800" b="1" i="1" dirty="0" err="1">
                <a:latin typeface="Arial" charset="0"/>
              </a:rPr>
              <a:t>Lituosepta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compressa</a:t>
            </a:r>
            <a:r>
              <a:rPr lang="hr-HR" sz="1800" b="1" dirty="0">
                <a:latin typeface="Arial" charset="0"/>
              </a:rPr>
              <a:t>, </a:t>
            </a:r>
            <a:r>
              <a:rPr lang="hr-HR" sz="1800" b="1" i="1" dirty="0" err="1">
                <a:latin typeface="Arial" charset="0"/>
              </a:rPr>
              <a:t>Amijiella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amiji</a:t>
            </a:r>
            <a:endParaRPr lang="hr-HR" sz="1800" b="1" dirty="0">
              <a:latin typeface="Arial" charset="0"/>
            </a:endParaRPr>
          </a:p>
        </p:txBody>
      </p:sp>
      <p:pic>
        <p:nvPicPr>
          <p:cNvPr id="59395" name="Picture 3" descr="H40 - Lituosepta compressa (srednji Lijas)">
            <a:extLst>
              <a:ext uri="{FF2B5EF4-FFF2-40B4-BE49-F238E27FC236}">
                <a16:creationId xmlns:a16="http://schemas.microsoft.com/office/drawing/2014/main" id="{DB8ED378-9ED3-4D3E-8E8A-21AF3865534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700213"/>
            <a:ext cx="5003800" cy="3384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6" name="Picture 4" descr="H38 - Amijiella amiji (srednji Lijas)">
            <a:extLst>
              <a:ext uri="{FF2B5EF4-FFF2-40B4-BE49-F238E27FC236}">
                <a16:creationId xmlns:a16="http://schemas.microsoft.com/office/drawing/2014/main" id="{22102069-9C21-428B-8D11-B284784691E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4525" y="908050"/>
            <a:ext cx="2951163" cy="5949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2F492192-F689-4CF0-BC90-3111DF618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2700"/>
            <a:ext cx="8229600" cy="704850"/>
          </a:xfrm>
        </p:spPr>
        <p:txBody>
          <a:bodyPr/>
          <a:lstStyle/>
          <a:p>
            <a:pPr>
              <a:defRPr/>
            </a:pPr>
            <a:r>
              <a:rPr lang="hr-HR" sz="2400" b="1" dirty="0"/>
              <a:t>„</a:t>
            </a:r>
            <a:r>
              <a:rPr lang="en-US" sz="2400" b="1" dirty="0" err="1"/>
              <a:t>Lithiotis</a:t>
            </a:r>
            <a:r>
              <a:rPr lang="hr-HR" sz="2400" b="1" dirty="0"/>
              <a:t>” vapnenci srednjeg dijela donje jure</a:t>
            </a:r>
            <a:endParaRPr lang="en-US" sz="2400" b="1" dirty="0"/>
          </a:p>
        </p:txBody>
      </p:sp>
      <p:pic>
        <p:nvPicPr>
          <p:cNvPr id="61443" name="Rezervirano mjesto sadržaja 10">
            <a:extLst>
              <a:ext uri="{FF2B5EF4-FFF2-40B4-BE49-F238E27FC236}">
                <a16:creationId xmlns:a16="http://schemas.microsoft.com/office/drawing/2014/main" id="{26E33DD6-8792-4C19-8D3A-C3EA9AE68E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692150"/>
            <a:ext cx="7874000" cy="5905500"/>
          </a:xfr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E7132AF7-7818-4464-BE5F-9AA8751EEC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86143"/>
            <a:ext cx="8229600" cy="404812"/>
          </a:xfrm>
        </p:spPr>
        <p:txBody>
          <a:bodyPr/>
          <a:lstStyle/>
          <a:p>
            <a:pPr eaLnBrk="1" hangingPunct="1">
              <a:defRPr/>
            </a:pPr>
            <a:r>
              <a:rPr lang="hr-HR" sz="1800" b="1" dirty="0">
                <a:latin typeface="Arial" charset="0"/>
              </a:rPr>
              <a:t>Gornji dio donje jure – „</a:t>
            </a:r>
            <a:r>
              <a:rPr lang="hr-HR" sz="1800" b="1" dirty="0" err="1">
                <a:latin typeface="Arial" charset="0"/>
              </a:rPr>
              <a:t>Mrljasti</a:t>
            </a:r>
            <a:r>
              <a:rPr lang="hr-HR" sz="1800" b="1" dirty="0">
                <a:latin typeface="Arial" charset="0"/>
              </a:rPr>
              <a:t>” vapnenci </a:t>
            </a:r>
          </a:p>
        </p:txBody>
      </p:sp>
      <p:pic>
        <p:nvPicPr>
          <p:cNvPr id="62467" name="Rezervirano mjesto sadržaja 2">
            <a:extLst>
              <a:ext uri="{FF2B5EF4-FFF2-40B4-BE49-F238E27FC236}">
                <a16:creationId xmlns:a16="http://schemas.microsoft.com/office/drawing/2014/main" id="{206763AE-B01C-48B2-BE47-A89A4AE2AB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9284" y="2420888"/>
            <a:ext cx="6193383" cy="3930569"/>
          </a:xfrm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1478BFC2-A1CE-4BFA-BF72-F5FDC9B37556}"/>
              </a:ext>
            </a:extLst>
          </p:cNvPr>
          <p:cNvSpPr/>
          <p:nvPr/>
        </p:nvSpPr>
        <p:spPr>
          <a:xfrm>
            <a:off x="683568" y="908720"/>
            <a:ext cx="73448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(3)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Mrljasti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vapnenci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toarcija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bioturbirani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muljni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vapnenci s ulošcima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ooidnih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vapnenaca i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proslojcima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sitnozrnastih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kasnodijagenetskih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dolomita. Svi su spomenuti varijeteti sivi i tamnosivi do crni, što je posljedica razmjerno zaštićenih taložnih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paleookoliša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s prisutnošću organske tvari. Tijekom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toarcija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dogodio se i prvi oceanski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anoksični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događaj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OAE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(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Oceanic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Anoxic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Event)</a:t>
            </a:r>
            <a:endParaRPr lang="hr-HR" sz="1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8B093B3-86D4-41E1-81EE-3BDF9975A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503238"/>
          </a:xfrm>
        </p:spPr>
        <p:txBody>
          <a:bodyPr/>
          <a:lstStyle/>
          <a:p>
            <a:pPr>
              <a:defRPr/>
            </a:pPr>
            <a:r>
              <a:rPr lang="hr-HR" sz="1800" b="1" dirty="0" err="1"/>
              <a:t>Mikrofosilni</a:t>
            </a:r>
            <a:r>
              <a:rPr lang="hr-HR" sz="1800" b="1" dirty="0"/>
              <a:t> sadržaj donje jure Vanjskih Dinarida (</a:t>
            </a:r>
            <a:r>
              <a:rPr lang="hr-HR" sz="1800" b="1" i="1" dirty="0" err="1"/>
              <a:t>Velić</a:t>
            </a:r>
            <a:r>
              <a:rPr lang="hr-HR" sz="1800" b="1" i="1" dirty="0"/>
              <a:t>, </a:t>
            </a:r>
            <a:r>
              <a:rPr lang="hr-HR" sz="1800" b="1" i="1" dirty="0" err="1"/>
              <a:t>2007</a:t>
            </a:r>
            <a:r>
              <a:rPr lang="hr-HR" sz="1800" b="1" dirty="0"/>
              <a:t>)</a:t>
            </a:r>
            <a:endParaRPr lang="en-US" sz="1800" b="1" dirty="0"/>
          </a:p>
        </p:txBody>
      </p:sp>
      <p:pic>
        <p:nvPicPr>
          <p:cNvPr id="64515" name="Rezervirano mjesto sadržaja 6">
            <a:extLst>
              <a:ext uri="{FF2B5EF4-FFF2-40B4-BE49-F238E27FC236}">
                <a16:creationId xmlns:a16="http://schemas.microsoft.com/office/drawing/2014/main" id="{FDE60F75-4446-4323-9D42-B3CAB74054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1123950"/>
            <a:ext cx="7669213" cy="5421313"/>
          </a:xfrm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0860E820-49F5-47A7-B5FB-569CA55169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73025"/>
            <a:ext cx="8229600" cy="692150"/>
          </a:xfrm>
        </p:spPr>
        <p:txBody>
          <a:bodyPr/>
          <a:lstStyle/>
          <a:p>
            <a:pPr eaLnBrk="1" hangingPunct="1">
              <a:defRPr/>
            </a:pPr>
            <a:r>
              <a:rPr lang="hr-HR" sz="1800" b="1" dirty="0">
                <a:latin typeface="Arial" charset="0"/>
              </a:rPr>
              <a:t>Donji dio srednje jure </a:t>
            </a:r>
            <a:br>
              <a:rPr lang="hr-HR" sz="1800" b="1" dirty="0">
                <a:latin typeface="Arial" charset="0"/>
              </a:rPr>
            </a:br>
            <a:r>
              <a:rPr lang="hr-HR" sz="1800" b="1" i="1" dirty="0" err="1">
                <a:latin typeface="Arial" charset="0"/>
              </a:rPr>
              <a:t>Mesoendothyra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croatica</a:t>
            </a:r>
            <a:endParaRPr lang="hr-HR" sz="1800" b="1" dirty="0">
              <a:latin typeface="Arial" charset="0"/>
            </a:endParaRPr>
          </a:p>
        </p:txBody>
      </p:sp>
      <p:pic>
        <p:nvPicPr>
          <p:cNvPr id="65539" name="Picture 4" descr="H42 - Mesoendothyra croatica (donji Doger)">
            <a:extLst>
              <a:ext uri="{FF2B5EF4-FFF2-40B4-BE49-F238E27FC236}">
                <a16:creationId xmlns:a16="http://schemas.microsoft.com/office/drawing/2014/main" id="{F80D9338-F334-4CA8-B4B4-70783569642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10225" y="981075"/>
            <a:ext cx="3065463" cy="5876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0" name="Rezervirano mjesto sadržaja 2">
            <a:extLst>
              <a:ext uri="{FF2B5EF4-FFF2-40B4-BE49-F238E27FC236}">
                <a16:creationId xmlns:a16="http://schemas.microsoft.com/office/drawing/2014/main" id="{853DAC1E-B9BD-4F9E-846D-0349F1F8084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584" y="2708920"/>
            <a:ext cx="3888556" cy="3641757"/>
          </a:xfrm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D3CC4FDA-50CF-47E9-8B44-1A46086104AC}"/>
              </a:ext>
            </a:extLst>
          </p:cNvPr>
          <p:cNvSpPr/>
          <p:nvPr/>
        </p:nvSpPr>
        <p:spPr>
          <a:xfrm>
            <a:off x="251520" y="1122892"/>
            <a:ext cx="516929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Izrazito debelo slojeviti, sa slojevima i do dva metra debljine, pretežito jedri sivi i tamnosivi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madstoni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taloženi u zaštićenim okolišima prostranih laguna. Prve dvije trećine ovih naslaga vrlo su slabo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fosiliferne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. Značajnijih fosila, uglavnom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foraminifera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, ima u vršnoj trećini, u vapnencima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batskoga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kata.</a:t>
            </a:r>
            <a:endParaRPr lang="hr-HR" sz="1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DC0D984E-8EF0-4C23-8D78-6BE60E9F0E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42875"/>
            <a:ext cx="8229600" cy="765175"/>
          </a:xfrm>
        </p:spPr>
        <p:txBody>
          <a:bodyPr/>
          <a:lstStyle/>
          <a:p>
            <a:pPr eaLnBrk="1" hangingPunct="1">
              <a:defRPr/>
            </a:pPr>
            <a:r>
              <a:rPr lang="hr-HR" sz="1800" b="1" dirty="0">
                <a:latin typeface="Arial" charset="0"/>
              </a:rPr>
              <a:t>Gornji dio srednje jure</a:t>
            </a:r>
            <a:br>
              <a:rPr lang="hr-HR" sz="1800" b="1" dirty="0">
                <a:latin typeface="Arial" charset="0"/>
              </a:rPr>
            </a:br>
            <a:r>
              <a:rPr lang="hr-HR" sz="1800" b="1" i="1" dirty="0" err="1">
                <a:latin typeface="Arial" charset="0"/>
              </a:rPr>
              <a:t>Selliporella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donzelli</a:t>
            </a:r>
            <a:r>
              <a:rPr lang="hr-HR" sz="1800" b="1" dirty="0">
                <a:latin typeface="Arial" charset="0"/>
              </a:rPr>
              <a:t>, </a:t>
            </a:r>
            <a:r>
              <a:rPr lang="hr-HR" sz="1800" b="1" i="1" dirty="0" err="1">
                <a:latin typeface="Arial" charset="0"/>
              </a:rPr>
              <a:t>Pfenderina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salernitana</a:t>
            </a:r>
            <a:r>
              <a:rPr lang="hr-HR" sz="1800" b="1" dirty="0">
                <a:latin typeface="Arial" charset="0"/>
              </a:rPr>
              <a:t>, </a:t>
            </a:r>
            <a:r>
              <a:rPr lang="hr-HR" sz="1800" b="1" i="1" dirty="0" err="1">
                <a:latin typeface="Arial" charset="0"/>
              </a:rPr>
              <a:t>Satorina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apuliensis</a:t>
            </a:r>
            <a:r>
              <a:rPr lang="hr-HR" sz="1800" b="1" dirty="0">
                <a:latin typeface="Arial" charset="0"/>
              </a:rPr>
              <a:t>, </a:t>
            </a:r>
            <a:r>
              <a:rPr lang="hr-HR" sz="1800" b="1" i="1" dirty="0">
                <a:latin typeface="Arial" charset="0"/>
              </a:rPr>
              <a:t>P. </a:t>
            </a:r>
            <a:r>
              <a:rPr lang="hr-HR" sz="1800" b="1" i="1" dirty="0" err="1">
                <a:latin typeface="Arial" charset="0"/>
              </a:rPr>
              <a:t>trochoidea</a:t>
            </a:r>
            <a:r>
              <a:rPr lang="hr-HR" sz="1800" b="1" dirty="0">
                <a:latin typeface="Arial" charset="0"/>
              </a:rPr>
              <a:t> </a:t>
            </a:r>
            <a:endParaRPr lang="en-US" sz="1800" b="1" dirty="0">
              <a:latin typeface="Arial" charset="0"/>
            </a:endParaRPr>
          </a:p>
        </p:txBody>
      </p:sp>
      <p:pic>
        <p:nvPicPr>
          <p:cNvPr id="67587" name="Picture 4" descr="H43 - Selliporella donzelli (gornji Doger)">
            <a:extLst>
              <a:ext uri="{FF2B5EF4-FFF2-40B4-BE49-F238E27FC236}">
                <a16:creationId xmlns:a16="http://schemas.microsoft.com/office/drawing/2014/main" id="{04F123BD-6AA6-489B-919D-A1DCDC54A302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4888" y="908050"/>
            <a:ext cx="1943100" cy="2805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8" name="Picture 5" descr="H44 - Pfenderina salernitana, Satorina apuliensis, P">
            <a:extLst>
              <a:ext uri="{FF2B5EF4-FFF2-40B4-BE49-F238E27FC236}">
                <a16:creationId xmlns:a16="http://schemas.microsoft.com/office/drawing/2014/main" id="{37322CB0-2502-4EF7-96B2-8F9CDB688365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56325" y="3789363"/>
            <a:ext cx="1800225" cy="299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9" name="Rezervirano mjesto sadržaja 2">
            <a:extLst>
              <a:ext uri="{FF2B5EF4-FFF2-40B4-BE49-F238E27FC236}">
                <a16:creationId xmlns:a16="http://schemas.microsoft.com/office/drawing/2014/main" id="{0E898E3C-E5BF-4BB3-92B4-C9C36D6E2A7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325" y="1196975"/>
            <a:ext cx="5673725" cy="5256213"/>
          </a:xfrm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>
            <a:extLst>
              <a:ext uri="{FF2B5EF4-FFF2-40B4-BE49-F238E27FC236}">
                <a16:creationId xmlns:a16="http://schemas.microsoft.com/office/drawing/2014/main" id="{4ED51C24-EFDE-4FB8-B8EE-8603169B0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576262"/>
          </a:xfrm>
        </p:spPr>
        <p:txBody>
          <a:bodyPr/>
          <a:lstStyle/>
          <a:p>
            <a:pPr>
              <a:defRPr/>
            </a:pPr>
            <a:r>
              <a:rPr lang="en-US" sz="1800" b="1" dirty="0" err="1"/>
              <a:t>Mikrofosilni</a:t>
            </a:r>
            <a:r>
              <a:rPr lang="en-US" sz="1800" b="1" dirty="0"/>
              <a:t> </a:t>
            </a:r>
            <a:r>
              <a:rPr lang="en-US" sz="1800" b="1" dirty="0" err="1"/>
              <a:t>sadržaj</a:t>
            </a:r>
            <a:r>
              <a:rPr lang="en-US" sz="1800" b="1" dirty="0"/>
              <a:t> </a:t>
            </a:r>
            <a:r>
              <a:rPr lang="hr-HR" sz="1800" b="1" dirty="0"/>
              <a:t>srednje</a:t>
            </a:r>
            <a:r>
              <a:rPr lang="en-US" sz="1800" b="1" dirty="0"/>
              <a:t> jure </a:t>
            </a:r>
            <a:r>
              <a:rPr lang="en-US" sz="1800" b="1" dirty="0" err="1"/>
              <a:t>Vanjskih</a:t>
            </a:r>
            <a:r>
              <a:rPr lang="en-US" sz="1800" b="1" dirty="0"/>
              <a:t> </a:t>
            </a:r>
            <a:r>
              <a:rPr lang="en-US" sz="1800" b="1" dirty="0" err="1"/>
              <a:t>Dinarida</a:t>
            </a:r>
            <a:r>
              <a:rPr lang="en-US" sz="1800" b="1" dirty="0"/>
              <a:t> (</a:t>
            </a:r>
            <a:r>
              <a:rPr lang="en-US" sz="1800" b="1" i="1" dirty="0" err="1"/>
              <a:t>Velić</a:t>
            </a:r>
            <a:r>
              <a:rPr lang="en-US" sz="1800" b="1" i="1" dirty="0"/>
              <a:t>, 2007</a:t>
            </a:r>
            <a:r>
              <a:rPr lang="en-US" sz="1800" b="1" dirty="0"/>
              <a:t>)</a:t>
            </a:r>
          </a:p>
        </p:txBody>
      </p:sp>
      <p:pic>
        <p:nvPicPr>
          <p:cNvPr id="69635" name="Rezervirano mjesto sadržaja 9">
            <a:extLst>
              <a:ext uri="{FF2B5EF4-FFF2-40B4-BE49-F238E27FC236}">
                <a16:creationId xmlns:a16="http://schemas.microsoft.com/office/drawing/2014/main" id="{8EE445D8-1145-44AC-A96A-468835C898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765175"/>
            <a:ext cx="6180138" cy="5902325"/>
          </a:xfrm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4">
            <a:extLst>
              <a:ext uri="{FF2B5EF4-FFF2-40B4-BE49-F238E27FC236}">
                <a16:creationId xmlns:a16="http://schemas.microsoft.com/office/drawing/2014/main" id="{B53A25CF-C211-4933-91DF-C3A8A96EC8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 eaLnBrk="1" hangingPunct="1">
              <a:defRPr/>
            </a:pPr>
            <a:r>
              <a:rPr lang="hr-HR" sz="1800" b="1" dirty="0">
                <a:latin typeface="Arial" charset="0"/>
              </a:rPr>
              <a:t>Donji dio gornje jure</a:t>
            </a:r>
            <a:br>
              <a:rPr lang="hr-HR" sz="1800" b="1" dirty="0">
                <a:latin typeface="Arial" charset="0"/>
              </a:rPr>
            </a:br>
            <a:r>
              <a:rPr lang="hr-HR" sz="1800" b="1" i="1" dirty="0" err="1">
                <a:latin typeface="Arial" charset="0"/>
              </a:rPr>
              <a:t>Salpingoporella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sellii</a:t>
            </a:r>
            <a:r>
              <a:rPr lang="hr-HR" sz="1800" b="1" dirty="0">
                <a:latin typeface="Arial" charset="0"/>
              </a:rPr>
              <a:t>, </a:t>
            </a:r>
            <a:r>
              <a:rPr lang="hr-HR" sz="1800" b="1" i="1" dirty="0" err="1">
                <a:latin typeface="Arial" charset="0"/>
              </a:rPr>
              <a:t>Praekurnubia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crusei</a:t>
            </a:r>
            <a:r>
              <a:rPr lang="hr-HR" sz="1800" b="1" dirty="0">
                <a:latin typeface="Arial" charset="0"/>
              </a:rPr>
              <a:t>, </a:t>
            </a:r>
            <a:r>
              <a:rPr lang="hr-HR" sz="1800" b="1" i="1" dirty="0" err="1">
                <a:latin typeface="Arial" charset="0"/>
              </a:rPr>
              <a:t>Kurnubia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palastiniensis</a:t>
            </a:r>
            <a:endParaRPr lang="hr-HR" sz="1800" b="1" i="1" dirty="0">
              <a:latin typeface="Arial" charset="0"/>
            </a:endParaRPr>
          </a:p>
        </p:txBody>
      </p:sp>
      <p:sp>
        <p:nvSpPr>
          <p:cNvPr id="70662" name="Rectangle 6">
            <a:extLst>
              <a:ext uri="{FF2B5EF4-FFF2-40B4-BE49-F238E27FC236}">
                <a16:creationId xmlns:a16="http://schemas.microsoft.com/office/drawing/2014/main" id="{3100D946-4060-4130-98C6-C5EE7D12A682}"/>
              </a:ext>
            </a:extLst>
          </p:cNvPr>
          <p:cNvSpPr>
            <a:spLocks noGrp="1" noChangeArrowheads="1"/>
          </p:cNvSpPr>
          <p:nvPr>
            <p:ph sz="quarter" idx="2"/>
          </p:nvPr>
        </p:nvSpPr>
        <p:spPr>
          <a:xfrm>
            <a:off x="5940425" y="1600200"/>
            <a:ext cx="1368425" cy="1100138"/>
          </a:xfrm>
        </p:spPr>
        <p:txBody>
          <a:bodyPr/>
          <a:lstStyle/>
          <a:p>
            <a:pPr eaLnBrk="1" hangingPunct="1">
              <a:defRPr/>
            </a:pPr>
            <a:endParaRPr lang="hr-HR" sz="2400"/>
          </a:p>
        </p:txBody>
      </p:sp>
      <p:sp>
        <p:nvSpPr>
          <p:cNvPr id="70663" name="Rectangle 7">
            <a:extLst>
              <a:ext uri="{FF2B5EF4-FFF2-40B4-BE49-F238E27FC236}">
                <a16:creationId xmlns:a16="http://schemas.microsoft.com/office/drawing/2014/main" id="{607A0206-B042-4983-9E3B-8008553E9AC1}"/>
              </a:ext>
            </a:extLst>
          </p:cNvPr>
          <p:cNvSpPr>
            <a:spLocks noGrp="1" noChangeArrowheads="1"/>
          </p:cNvSpPr>
          <p:nvPr>
            <p:ph sz="quarter" idx="3"/>
          </p:nvPr>
        </p:nvSpPr>
        <p:spPr>
          <a:xfrm>
            <a:off x="6011863" y="3922713"/>
            <a:ext cx="1296987" cy="2173287"/>
          </a:xfrm>
        </p:spPr>
        <p:txBody>
          <a:bodyPr/>
          <a:lstStyle/>
          <a:p>
            <a:pPr eaLnBrk="1" hangingPunct="1">
              <a:defRPr/>
            </a:pPr>
            <a:endParaRPr lang="hr-HR" sz="2400"/>
          </a:p>
        </p:txBody>
      </p:sp>
      <p:pic>
        <p:nvPicPr>
          <p:cNvPr id="70661" name="Picture 9" descr="H47 - Salpingoporella sellii (donji Malm)">
            <a:extLst>
              <a:ext uri="{FF2B5EF4-FFF2-40B4-BE49-F238E27FC236}">
                <a16:creationId xmlns:a16="http://schemas.microsoft.com/office/drawing/2014/main" id="{FC1145D4-BF5A-47FA-92D7-1EFD53759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052513"/>
            <a:ext cx="4103687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1" descr="H46 - Praekurnubia crusei, Kurnubia palastiniensis (Malm)">
            <a:extLst>
              <a:ext uri="{FF2B5EF4-FFF2-40B4-BE49-F238E27FC236}">
                <a16:creationId xmlns:a16="http://schemas.microsoft.com/office/drawing/2014/main" id="{3F12593C-873D-4717-84BC-3887E28B7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716338"/>
            <a:ext cx="2519363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Rezervirano mjesto sadržaja 3">
            <a:extLst>
              <a:ext uri="{FF2B5EF4-FFF2-40B4-BE49-F238E27FC236}">
                <a16:creationId xmlns:a16="http://schemas.microsoft.com/office/drawing/2014/main" id="{3740B9DE-2E21-4CB2-90CD-6608D233F8D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2815" y="3012858"/>
            <a:ext cx="3525393" cy="3611538"/>
          </a:xfrm>
        </p:spPr>
      </p:pic>
      <p:sp>
        <p:nvSpPr>
          <p:cNvPr id="4" name="Pravokutnik 3">
            <a:extLst>
              <a:ext uri="{FF2B5EF4-FFF2-40B4-BE49-F238E27FC236}">
                <a16:creationId xmlns:a16="http://schemas.microsoft.com/office/drawing/2014/main" id="{6CA718F4-8DAC-4C34-883B-9DEA9731B06E}"/>
              </a:ext>
            </a:extLst>
          </p:cNvPr>
          <p:cNvSpPr/>
          <p:nvPr/>
        </p:nvSpPr>
        <p:spPr>
          <a:xfrm>
            <a:off x="179512" y="1052513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Litološki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, to su različiti tipovi vrlo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fosilifernih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vapnenaca (alge,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foraminifere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, koralji,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hidrozoji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stromatoporoidi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, mekušci,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amoniti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) – od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madstona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i skeletnih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vekstona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do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grejnstona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intraklastično-bioklastičnih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grejnstona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radstona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i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biolitita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te značajne sekvencije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kasnodijagenetskih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dolomita. Boje su sive, tamnosive do crne, izvrsno izražene slojevitosti, osim kod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biolititnih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tvorevina</a:t>
            </a:r>
            <a:endParaRPr lang="hr-HR" sz="1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F5F59BD6-E4B7-4F3F-97D9-A23E00FA94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hr-HR" sz="1800" b="1" dirty="0">
                <a:latin typeface="Arial" charset="0"/>
              </a:rPr>
              <a:t>Donji dio gornje jure </a:t>
            </a:r>
            <a:br>
              <a:rPr lang="hr-HR" sz="1800" b="1" dirty="0">
                <a:latin typeface="Arial" charset="0"/>
              </a:rPr>
            </a:br>
            <a:r>
              <a:rPr lang="hr-HR" sz="1800" b="1" i="1" dirty="0" err="1">
                <a:latin typeface="Arial" charset="0"/>
              </a:rPr>
              <a:t>Parurgonina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caelinensis</a:t>
            </a:r>
            <a:r>
              <a:rPr lang="hr-HR" sz="1800" b="1" dirty="0">
                <a:latin typeface="Arial" charset="0"/>
              </a:rPr>
              <a:t>, </a:t>
            </a:r>
            <a:r>
              <a:rPr lang="hr-HR" sz="1800" b="1" i="1" dirty="0" err="1">
                <a:latin typeface="Arial" charset="0"/>
              </a:rPr>
              <a:t>Nautiloculina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oolithica</a:t>
            </a:r>
            <a:r>
              <a:rPr lang="hr-HR" sz="1800" b="1" dirty="0">
                <a:latin typeface="Arial" charset="0"/>
              </a:rPr>
              <a:t>, </a:t>
            </a:r>
            <a:r>
              <a:rPr lang="hr-HR" sz="1800" b="1" i="1" dirty="0" err="1">
                <a:latin typeface="Arial" charset="0"/>
              </a:rPr>
              <a:t>Labyrinthina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mirabilis</a:t>
            </a:r>
            <a:r>
              <a:rPr lang="hr-HR" sz="1800" b="1" dirty="0">
                <a:latin typeface="Arial" charset="0"/>
              </a:rPr>
              <a:t>, </a:t>
            </a:r>
            <a:r>
              <a:rPr lang="hr-HR" sz="1800" b="1" i="1" dirty="0" err="1">
                <a:latin typeface="Arial" charset="0"/>
              </a:rPr>
              <a:t>Cladocoropsis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mirabilis</a:t>
            </a:r>
            <a:endParaRPr lang="hr-HR" sz="1800" b="1" i="1" dirty="0">
              <a:latin typeface="Arial" charset="0"/>
            </a:endParaRPr>
          </a:p>
        </p:txBody>
      </p:sp>
      <p:pic>
        <p:nvPicPr>
          <p:cNvPr id="72707" name="Picture 3" descr="H50 - Parurgonina caelinensis, Nautiloculina oolithica (Malm">
            <a:extLst>
              <a:ext uri="{FF2B5EF4-FFF2-40B4-BE49-F238E27FC236}">
                <a16:creationId xmlns:a16="http://schemas.microsoft.com/office/drawing/2014/main" id="{244BE181-C18A-4D17-B8F8-F399FF16B63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1052513"/>
            <a:ext cx="2921000" cy="58054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08" name="Picture 4" descr="H51 - Labyrinthina mirabilis (Malm)">
            <a:extLst>
              <a:ext uri="{FF2B5EF4-FFF2-40B4-BE49-F238E27FC236}">
                <a16:creationId xmlns:a16="http://schemas.microsoft.com/office/drawing/2014/main" id="{7CF3BB94-B003-4064-A62F-34F4038191EB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0063" y="1052513"/>
            <a:ext cx="1873250" cy="2733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09" name="Picture 5" descr="H49 - Cladocoropsis mirabilis (Malm)">
            <a:extLst>
              <a:ext uri="{FF2B5EF4-FFF2-40B4-BE49-F238E27FC236}">
                <a16:creationId xmlns:a16="http://schemas.microsoft.com/office/drawing/2014/main" id="{36F9873C-B6A0-448C-8B68-FE41F80CD346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3938588"/>
            <a:ext cx="3384550" cy="2919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4" name="Rectangle 4">
            <a:extLst>
              <a:ext uri="{FF2B5EF4-FFF2-40B4-BE49-F238E27FC236}">
                <a16:creationId xmlns:a16="http://schemas.microsoft.com/office/drawing/2014/main" id="{5AA473F7-671C-4B19-823C-E16F2E5CD6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779462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Paleogeografija Jadranske karbonatne platforme tijekom </a:t>
            </a:r>
            <a:br>
              <a:rPr lang="hr-HR" sz="2000" b="1" dirty="0">
                <a:latin typeface="Arial" charset="0"/>
              </a:rPr>
            </a:br>
            <a:r>
              <a:rPr lang="hr-HR" sz="2000" b="1" dirty="0">
                <a:latin typeface="Arial" charset="0"/>
              </a:rPr>
              <a:t>gornjeg kimeridža-donjeg titona (</a:t>
            </a:r>
            <a:r>
              <a:rPr lang="hr-HR" sz="2000" b="1" i="1" dirty="0">
                <a:latin typeface="Arial" charset="0"/>
              </a:rPr>
              <a:t>Vlahović et al. 2005</a:t>
            </a:r>
            <a:r>
              <a:rPr lang="hr-HR" sz="2000" b="1" dirty="0">
                <a:latin typeface="Arial" charset="0"/>
              </a:rPr>
              <a:t>)</a:t>
            </a:r>
          </a:p>
        </p:txBody>
      </p:sp>
      <p:pic>
        <p:nvPicPr>
          <p:cNvPr id="74755" name="Picture 6" descr="Fig">
            <a:extLst>
              <a:ext uri="{FF2B5EF4-FFF2-40B4-BE49-F238E27FC236}">
                <a16:creationId xmlns:a16="http://schemas.microsoft.com/office/drawing/2014/main" id="{1AE7EB31-9208-4349-828D-CD0BD042A2A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9712" y="2060848"/>
            <a:ext cx="5040560" cy="454180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3E7C3AB4-C631-4F96-999A-7CB5F43B33AD}"/>
              </a:ext>
            </a:extLst>
          </p:cNvPr>
          <p:cNvSpPr/>
          <p:nvPr/>
        </p:nvSpPr>
        <p:spPr>
          <a:xfrm>
            <a:off x="719572" y="980728"/>
            <a:ext cx="75608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U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perimediteranskom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području tijekom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kimeridža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utvrđena je značajna kompresijska tektonika koja se odrazila u središnjim dijelovima Jadranske karbonatne platforme nastankom dvaju plićih korita s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hemipelagičkom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sedimentacijom.</a:t>
            </a:r>
            <a:endParaRPr lang="hr-HR" sz="1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11A21D0-4653-4B4F-99DC-24B0677A5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8738"/>
            <a:ext cx="8229600" cy="706437"/>
          </a:xfrm>
        </p:spPr>
        <p:txBody>
          <a:bodyPr/>
          <a:lstStyle/>
          <a:p>
            <a:pPr>
              <a:defRPr/>
            </a:pPr>
            <a:r>
              <a:rPr lang="hr-HR" sz="2000" b="1" dirty="0"/>
              <a:t>Formiranje i </a:t>
            </a:r>
            <a:r>
              <a:rPr lang="hr-HR" sz="2000" b="1" dirty="0" err="1"/>
              <a:t>zapunjavanje</a:t>
            </a:r>
            <a:r>
              <a:rPr lang="hr-HR" sz="2000" b="1" dirty="0"/>
              <a:t> </a:t>
            </a:r>
            <a:r>
              <a:rPr lang="hr-HR" sz="2000" b="1" dirty="0" err="1"/>
              <a:t>unutarplatformnog</a:t>
            </a:r>
            <a:r>
              <a:rPr lang="hr-HR" sz="2000" b="1" dirty="0"/>
              <a:t> („Lemeš”) korita – gornji </a:t>
            </a:r>
            <a:r>
              <a:rPr lang="hr-HR" sz="2000" b="1" dirty="0" err="1"/>
              <a:t>kimeridž</a:t>
            </a:r>
            <a:r>
              <a:rPr lang="hr-HR" sz="2000" b="1" dirty="0"/>
              <a:t>-donji </a:t>
            </a:r>
            <a:r>
              <a:rPr lang="hr-HR" sz="2000" b="1" dirty="0" err="1"/>
              <a:t>titon</a:t>
            </a:r>
            <a:endParaRPr lang="en-US" sz="2000" b="1" dirty="0"/>
          </a:p>
        </p:txBody>
      </p:sp>
      <p:pic>
        <p:nvPicPr>
          <p:cNvPr id="76803" name="Rezervirano mjesto sadržaja 3">
            <a:extLst>
              <a:ext uri="{FF2B5EF4-FFF2-40B4-BE49-F238E27FC236}">
                <a16:creationId xmlns:a16="http://schemas.microsoft.com/office/drawing/2014/main" id="{7C38649C-4F98-4277-AF7A-CDE9992E99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26446" y="2204864"/>
            <a:ext cx="4691105" cy="4420791"/>
          </a:xfrm>
        </p:spPr>
      </p:pic>
      <p:sp>
        <p:nvSpPr>
          <p:cNvPr id="3" name="Pravokutnik 2">
            <a:extLst>
              <a:ext uri="{FF2B5EF4-FFF2-40B4-BE49-F238E27FC236}">
                <a16:creationId xmlns:a16="http://schemas.microsoft.com/office/drawing/2014/main" id="{F33D0EC4-8BB5-4259-9E71-C6BD955719E2}"/>
              </a:ext>
            </a:extLst>
          </p:cNvPr>
          <p:cNvSpPr/>
          <p:nvPr/>
        </p:nvSpPr>
        <p:spPr>
          <a:xfrm>
            <a:off x="1037455" y="1052736"/>
            <a:ext cx="70629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U oba korita utvrđeni su i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anoksični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uvjeti taloženja, kao i značajan postotak organske tvari prisutne u vapnencima. Na rubovima korita nastali su koraljno-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hidrozojski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grebeni koji su snagom valova razarani, pa su njihovim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kršjem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, kao i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progradacijom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tih rubnih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biolititnih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tijela, ova korita bivala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zapunjavana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lang="hr-HR" sz="1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>
            <a:extLst>
              <a:ext uri="{FF2B5EF4-FFF2-40B4-BE49-F238E27FC236}">
                <a16:creationId xmlns:a16="http://schemas.microsoft.com/office/drawing/2014/main" id="{4A574319-B7D0-4209-A1D0-1583A2ED83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692150"/>
          </a:xfrm>
        </p:spPr>
        <p:txBody>
          <a:bodyPr/>
          <a:lstStyle/>
          <a:p>
            <a:pPr eaLnBrk="1" hangingPunct="1">
              <a:lnSpc>
                <a:spcPct val="50000"/>
              </a:lnSpc>
              <a:defRPr/>
            </a:pPr>
            <a:r>
              <a:rPr lang="hr-HR" sz="1800" b="1" dirty="0">
                <a:latin typeface="Arial" charset="0"/>
              </a:rPr>
              <a:t>Gornji dio gornje jure </a:t>
            </a:r>
            <a:br>
              <a:rPr lang="hr-HR" sz="1800" b="1" dirty="0">
                <a:latin typeface="Arial" charset="0"/>
              </a:rPr>
            </a:br>
            <a:r>
              <a:rPr lang="hr-HR" sz="1600" b="1" i="1" dirty="0" err="1">
                <a:latin typeface="Arial" charset="0"/>
              </a:rPr>
              <a:t>Clypeina</a:t>
            </a:r>
            <a:r>
              <a:rPr lang="hr-HR" sz="1600" b="1" i="1" dirty="0">
                <a:latin typeface="Arial" charset="0"/>
              </a:rPr>
              <a:t> </a:t>
            </a:r>
            <a:r>
              <a:rPr lang="hr-HR" sz="1600" b="1" i="1" dirty="0" err="1">
                <a:latin typeface="Arial" charset="0"/>
              </a:rPr>
              <a:t>jurassica</a:t>
            </a:r>
            <a:r>
              <a:rPr lang="hr-HR" sz="1600" b="1" dirty="0">
                <a:latin typeface="Arial" charset="0"/>
              </a:rPr>
              <a:t>, </a:t>
            </a:r>
            <a:r>
              <a:rPr lang="hr-HR" sz="1600" b="1" i="1" dirty="0" err="1">
                <a:latin typeface="Arial" charset="0"/>
              </a:rPr>
              <a:t>Salpingoporella</a:t>
            </a:r>
            <a:r>
              <a:rPr lang="hr-HR" sz="1600" b="1" i="1" dirty="0">
                <a:latin typeface="Arial" charset="0"/>
              </a:rPr>
              <a:t> </a:t>
            </a:r>
            <a:r>
              <a:rPr lang="hr-HR" sz="1600" b="1" i="1" dirty="0" err="1">
                <a:latin typeface="Arial" charset="0"/>
              </a:rPr>
              <a:t>annulata</a:t>
            </a:r>
            <a:r>
              <a:rPr lang="hr-HR" b="1" dirty="0"/>
              <a:t>  </a:t>
            </a:r>
          </a:p>
        </p:txBody>
      </p:sp>
      <p:pic>
        <p:nvPicPr>
          <p:cNvPr id="77827" name="Rezervirano mjesto sadržaja 1">
            <a:extLst>
              <a:ext uri="{FF2B5EF4-FFF2-40B4-BE49-F238E27FC236}">
                <a16:creationId xmlns:a16="http://schemas.microsoft.com/office/drawing/2014/main" id="{9C5CB357-14DB-45B7-B176-60A63036AB9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712" y="2324130"/>
            <a:ext cx="4102893" cy="3997417"/>
          </a:xfrm>
        </p:spPr>
      </p:pic>
      <p:sp>
        <p:nvSpPr>
          <p:cNvPr id="72710" name="Rectangle 6">
            <a:extLst>
              <a:ext uri="{FF2B5EF4-FFF2-40B4-BE49-F238E27FC236}">
                <a16:creationId xmlns:a16="http://schemas.microsoft.com/office/drawing/2014/main" id="{3B1D1D40-0E0F-4796-9C39-44E16E983D0F}"/>
              </a:ext>
            </a:extLst>
          </p:cNvPr>
          <p:cNvSpPr>
            <a:spLocks noGrp="1" noChangeArrowheads="1"/>
          </p:cNvSpPr>
          <p:nvPr>
            <p:ph sz="quarter" idx="2"/>
          </p:nvPr>
        </p:nvSpPr>
        <p:spPr>
          <a:xfrm>
            <a:off x="6084888" y="1600200"/>
            <a:ext cx="1439862" cy="1314450"/>
          </a:xfrm>
        </p:spPr>
        <p:txBody>
          <a:bodyPr/>
          <a:lstStyle/>
          <a:p>
            <a:pPr eaLnBrk="1" hangingPunct="1">
              <a:defRPr/>
            </a:pPr>
            <a:endParaRPr lang="hr-HR" sz="2400"/>
          </a:p>
        </p:txBody>
      </p:sp>
      <p:sp>
        <p:nvSpPr>
          <p:cNvPr id="72711" name="Rectangle 7">
            <a:extLst>
              <a:ext uri="{FF2B5EF4-FFF2-40B4-BE49-F238E27FC236}">
                <a16:creationId xmlns:a16="http://schemas.microsoft.com/office/drawing/2014/main" id="{7308FEDA-1F7F-4B9B-8119-ED2317E85354}"/>
              </a:ext>
            </a:extLst>
          </p:cNvPr>
          <p:cNvSpPr>
            <a:spLocks noGrp="1" noChangeArrowheads="1"/>
          </p:cNvSpPr>
          <p:nvPr>
            <p:ph sz="quarter" idx="3"/>
          </p:nvPr>
        </p:nvSpPr>
        <p:spPr>
          <a:xfrm>
            <a:off x="6443663" y="5133975"/>
            <a:ext cx="1296987" cy="962025"/>
          </a:xfrm>
        </p:spPr>
        <p:txBody>
          <a:bodyPr/>
          <a:lstStyle/>
          <a:p>
            <a:pPr eaLnBrk="1" hangingPunct="1">
              <a:defRPr/>
            </a:pPr>
            <a:endParaRPr lang="hr-HR" sz="2400"/>
          </a:p>
        </p:txBody>
      </p:sp>
      <p:pic>
        <p:nvPicPr>
          <p:cNvPr id="77830" name="Picture 9" descr="H52 - Clypeina jurassica (gornji Malm)">
            <a:extLst>
              <a:ext uri="{FF2B5EF4-FFF2-40B4-BE49-F238E27FC236}">
                <a16:creationId xmlns:a16="http://schemas.microsoft.com/office/drawing/2014/main" id="{70849026-8870-4F29-86C0-77E556CF9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836613"/>
            <a:ext cx="3527425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1" name="Picture 10" descr="H53 - Salpingoporella annulata (gornji Malm-donja Kreda)">
            <a:extLst>
              <a:ext uri="{FF2B5EF4-FFF2-40B4-BE49-F238E27FC236}">
                <a16:creationId xmlns:a16="http://schemas.microsoft.com/office/drawing/2014/main" id="{965091B0-AA93-4F25-9B1E-6981A72EA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076700"/>
            <a:ext cx="309562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09C0DC68-9709-42E8-9F35-8C6FD3651380}"/>
              </a:ext>
            </a:extLst>
          </p:cNvPr>
          <p:cNvSpPr/>
          <p:nvPr/>
        </p:nvSpPr>
        <p:spPr>
          <a:xfrm>
            <a:off x="490707" y="1196752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800"/>
              </a:spcAft>
            </a:pP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Do kraja jure taložili su se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plitkomorski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algalni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klipeinski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i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kampbelielski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vapnenci s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proslojcima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hr-HR" sz="1400" dirty="0" err="1">
                <a:latin typeface="Arial" panose="020B0604020202020204" pitchFamily="34" charset="0"/>
                <a:ea typeface="Calibri" panose="020F0502020204030204" pitchFamily="34" charset="0"/>
              </a:rPr>
              <a:t>kasnodijagenetskih</a:t>
            </a:r>
            <a:r>
              <a:rPr lang="hr-HR" sz="1400" dirty="0">
                <a:latin typeface="Arial" panose="020B0604020202020204" pitchFamily="34" charset="0"/>
                <a:ea typeface="Calibri" panose="020F0502020204030204" pitchFamily="34" charset="0"/>
              </a:rPr>
              <a:t> dolomita. 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B9BE9E50-2E82-4EC3-B9C2-996E689A44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15900"/>
            <a:ext cx="8229600" cy="765175"/>
          </a:xfrm>
        </p:spPr>
        <p:txBody>
          <a:bodyPr/>
          <a:lstStyle/>
          <a:p>
            <a:pPr eaLnBrk="1" hangingPunct="1">
              <a:defRPr/>
            </a:pPr>
            <a:r>
              <a:rPr lang="hr-HR" sz="1800" dirty="0">
                <a:latin typeface="Arial" charset="0"/>
              </a:rPr>
              <a:t>Gornji dio gornje jure</a:t>
            </a:r>
            <a:br>
              <a:rPr lang="hr-HR" sz="1800" dirty="0">
                <a:latin typeface="Arial" charset="0"/>
              </a:rPr>
            </a:br>
            <a:r>
              <a:rPr lang="hr-HR" sz="1800" b="1" i="1" dirty="0" err="1">
                <a:latin typeface="Arial" charset="0"/>
              </a:rPr>
              <a:t>Campbelliella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striata</a:t>
            </a:r>
            <a:endParaRPr lang="hr-HR" sz="1800" b="1" i="1" dirty="0">
              <a:latin typeface="Arial" charset="0"/>
            </a:endParaRPr>
          </a:p>
        </p:txBody>
      </p:sp>
      <p:pic>
        <p:nvPicPr>
          <p:cNvPr id="79875" name="Picture 4" descr="H54 - Campbelliella striata (gornji Malm)">
            <a:extLst>
              <a:ext uri="{FF2B5EF4-FFF2-40B4-BE49-F238E27FC236}">
                <a16:creationId xmlns:a16="http://schemas.microsoft.com/office/drawing/2014/main" id="{363E134A-F97E-4C0B-AF44-8944ED8BE7F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1557338"/>
            <a:ext cx="4316412" cy="4537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76" name="Rezervirano mjesto sadržaja 2">
            <a:extLst>
              <a:ext uri="{FF2B5EF4-FFF2-40B4-BE49-F238E27FC236}">
                <a16:creationId xmlns:a16="http://schemas.microsoft.com/office/drawing/2014/main" id="{A00FCDBE-3137-43F6-B70C-C19D3C48F29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325" y="1557338"/>
            <a:ext cx="4308475" cy="4535487"/>
          </a:xfrm>
        </p:spPr>
      </p:pic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EABB9983-A770-4673-BB51-B766DE170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203200"/>
            <a:ext cx="8229600" cy="561975"/>
          </a:xfrm>
        </p:spPr>
        <p:txBody>
          <a:bodyPr/>
          <a:lstStyle/>
          <a:p>
            <a:pPr>
              <a:defRPr/>
            </a:pPr>
            <a:r>
              <a:rPr lang="en-US" sz="1800" b="1" dirty="0" err="1"/>
              <a:t>Mikrofosilni</a:t>
            </a:r>
            <a:r>
              <a:rPr lang="en-US" sz="1800" b="1" dirty="0"/>
              <a:t> </a:t>
            </a:r>
            <a:r>
              <a:rPr lang="en-US" sz="1800" b="1" dirty="0" err="1"/>
              <a:t>sadržaj</a:t>
            </a:r>
            <a:r>
              <a:rPr lang="en-US" sz="1800" b="1" dirty="0"/>
              <a:t> </a:t>
            </a:r>
            <a:r>
              <a:rPr lang="hr-HR" sz="1800" b="1" dirty="0"/>
              <a:t>gornje</a:t>
            </a:r>
            <a:r>
              <a:rPr lang="en-US" sz="1800" b="1" dirty="0"/>
              <a:t> jure </a:t>
            </a:r>
            <a:r>
              <a:rPr lang="en-US" sz="1800" b="1" dirty="0" err="1"/>
              <a:t>Vanjskih</a:t>
            </a:r>
            <a:r>
              <a:rPr lang="en-US" sz="1800" b="1" dirty="0"/>
              <a:t> </a:t>
            </a:r>
            <a:r>
              <a:rPr lang="en-US" sz="1800" b="1" dirty="0" err="1"/>
              <a:t>Dinarida</a:t>
            </a:r>
            <a:r>
              <a:rPr lang="en-US" sz="1800" b="1" dirty="0"/>
              <a:t> (</a:t>
            </a:r>
            <a:r>
              <a:rPr lang="en-US" sz="1800" b="1" i="1" dirty="0" err="1"/>
              <a:t>Velić</a:t>
            </a:r>
            <a:r>
              <a:rPr lang="en-US" sz="1800" b="1" i="1" dirty="0"/>
              <a:t>, 2007</a:t>
            </a:r>
            <a:r>
              <a:rPr lang="en-US" sz="1800" b="1" dirty="0"/>
              <a:t>)</a:t>
            </a:r>
          </a:p>
        </p:txBody>
      </p:sp>
      <p:pic>
        <p:nvPicPr>
          <p:cNvPr id="81923" name="Rezervirano mjesto sadržaja 6">
            <a:extLst>
              <a:ext uri="{FF2B5EF4-FFF2-40B4-BE49-F238E27FC236}">
                <a16:creationId xmlns:a16="http://schemas.microsoft.com/office/drawing/2014/main" id="{B170607D-9504-4741-94C5-5ED1D7E4FE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052513"/>
            <a:ext cx="7710487" cy="5503862"/>
          </a:xfrm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8" name="Rectangle 6">
            <a:extLst>
              <a:ext uri="{FF2B5EF4-FFF2-40B4-BE49-F238E27FC236}">
                <a16:creationId xmlns:a16="http://schemas.microsoft.com/office/drawing/2014/main" id="{34E13776-6FB5-4ED1-A370-00FC225305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34607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>
                <a:latin typeface="Arial" charset="0"/>
              </a:rPr>
              <a:t>Jura Istre</a:t>
            </a:r>
          </a:p>
        </p:txBody>
      </p:sp>
      <p:pic>
        <p:nvPicPr>
          <p:cNvPr id="82947" name="Picture 5" descr="Jurske i donjokredne naslage Istre">
            <a:extLst>
              <a:ext uri="{FF2B5EF4-FFF2-40B4-BE49-F238E27FC236}">
                <a16:creationId xmlns:a16="http://schemas.microsoft.com/office/drawing/2014/main" id="{99303EE4-FDB9-4335-82B4-7DC0780BE8DC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163" y="3573463"/>
            <a:ext cx="3392487" cy="3168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48" name="Rezervirano mjesto sadržaja 4">
            <a:extLst>
              <a:ext uri="{FF2B5EF4-FFF2-40B4-BE49-F238E27FC236}">
                <a16:creationId xmlns:a16="http://schemas.microsoft.com/office/drawing/2014/main" id="{1A766006-F235-473B-840E-5559F61C8321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538163"/>
            <a:ext cx="2520950" cy="2965450"/>
          </a:xfrm>
        </p:spPr>
      </p:pic>
      <p:sp>
        <p:nvSpPr>
          <p:cNvPr id="2" name="Rezervirano mjesto teksta 1">
            <a:extLst>
              <a:ext uri="{FF2B5EF4-FFF2-40B4-BE49-F238E27FC236}">
                <a16:creationId xmlns:a16="http://schemas.microsoft.com/office/drawing/2014/main" id="{F6F4B21A-69FD-46B9-AA2A-1D5BF756B64A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57200" y="981075"/>
            <a:ext cx="3609975" cy="5400675"/>
          </a:xfrm>
        </p:spPr>
        <p:txBody>
          <a:bodyPr/>
          <a:lstStyle/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noProof="1"/>
              <a:t>na prostoru Istre moguće je izdvojiti četiri taložne megasekvencije razdvojene fazama emerzije:</a:t>
            </a: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100" noProof="1"/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noProof="1"/>
              <a:t>1. bat – donji kimeridž (jurska megasekvencija)</a:t>
            </a: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noProof="1"/>
              <a:t>2. gornji titon - gornji apt (jursko-kredna megasekvencija)</a:t>
            </a: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noProof="1"/>
              <a:t>3. gornji alb - donji kampan (kredna megasekvencija) </a:t>
            </a: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noProof="1"/>
              <a:t>4. paleocen – eocen (paleogenska megasekvencija)</a:t>
            </a: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100" noProof="1"/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noProof="1"/>
              <a:t>u batu prevladavaju madstoni i fosiliferni vekstoni – </a:t>
            </a:r>
            <a:r>
              <a:rPr lang="hr-HR" altLang="sr-Latn-RS" sz="1100" b="1" noProof="1"/>
              <a:t>Monsena jedinica</a:t>
            </a: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noProof="1"/>
              <a:t>tijekom oxforda talože se peloidni vekstoni i pekstoni – </a:t>
            </a:r>
            <a:r>
              <a:rPr lang="hr-HR" altLang="sr-Latn-RS" sz="1100" b="1" noProof="1"/>
              <a:t>Lim jedinica</a:t>
            </a:r>
            <a:r>
              <a:rPr lang="hr-HR" altLang="sr-Latn-RS" sz="1100" noProof="1"/>
              <a:t>, a od sredine oxforda u višeenergetskim plićacima ooidni i bioklastični grejnstoni i radstoni – </a:t>
            </a:r>
            <a:r>
              <a:rPr lang="hr-HR" altLang="sr-Latn-RS" sz="1100" b="1" noProof="1"/>
              <a:t>Muča jedinica</a:t>
            </a: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noProof="1"/>
              <a:t>od sredine kimeridža nastupa regresija uz taloženje jedinice </a:t>
            </a:r>
            <a:r>
              <a:rPr lang="hr-HR" altLang="sr-Latn-RS" sz="1100" b="1" noProof="1"/>
              <a:t>Rovinj i Vrsar breče</a:t>
            </a:r>
            <a:r>
              <a:rPr lang="hr-HR" altLang="sr-Latn-RS" sz="1100" noProof="1"/>
              <a:t> – kraj prve megasekvencije</a:t>
            </a: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noProof="1"/>
              <a:t>tijekom gornjeg kimeriđa i donjeg titona – emerzija, uz formiranje boksita</a:t>
            </a: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noProof="1"/>
              <a:t>u gornjem titonu nastupa transgresija uz formiranje crnih valutica uloženih u vapnenačko-gliniviti matriks, a zatim dolazi do taloženja </a:t>
            </a:r>
            <a:r>
              <a:rPr lang="hr-HR" altLang="sr-Latn-RS" sz="1100" b="1" noProof="1"/>
              <a:t>Kirmenjak jedinice</a:t>
            </a:r>
            <a:r>
              <a:rPr lang="hr-HR" altLang="sr-Latn-RS" sz="1100" noProof="1"/>
              <a:t> građene od stilolitiziranih i fenestralnih madstona – </a:t>
            </a:r>
            <a:r>
              <a:rPr lang="hr-HR" altLang="sr-Latn-RS" sz="1100" b="1" noProof="1"/>
              <a:t>Kirmenjak vapnenac</a:t>
            </a:r>
            <a:r>
              <a:rPr lang="hr-HR" altLang="sr-Latn-RS" sz="1100" noProof="1"/>
              <a:t> - poznati građevni kamen u doba Mletačke Republike</a:t>
            </a: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200"/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200"/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endParaRPr lang="en-US" altLang="sr-Latn-RS" sz="1200"/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>
            <a:extLst>
              <a:ext uri="{FF2B5EF4-FFF2-40B4-BE49-F238E27FC236}">
                <a16:creationId xmlns:a16="http://schemas.microsoft.com/office/drawing/2014/main" id="{96892479-AEE2-47C2-B148-3F452F91E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504825"/>
          </a:xfrm>
        </p:spPr>
        <p:txBody>
          <a:bodyPr/>
          <a:lstStyle/>
          <a:p>
            <a:pPr>
              <a:defRPr/>
            </a:pPr>
            <a:r>
              <a:rPr lang="hr-HR" sz="2400" b="1" dirty="0" err="1"/>
              <a:t>Oksfordski</a:t>
            </a:r>
            <a:r>
              <a:rPr lang="hr-HR" sz="2400" b="1" dirty="0"/>
              <a:t> vapnenci </a:t>
            </a:r>
            <a:r>
              <a:rPr lang="hr-HR" sz="2400" b="1" dirty="0" err="1"/>
              <a:t>Muča</a:t>
            </a:r>
            <a:r>
              <a:rPr lang="hr-HR" sz="2400" b="1" dirty="0"/>
              <a:t> jedinice</a:t>
            </a:r>
            <a:endParaRPr lang="en-US" sz="2400" b="1" dirty="0"/>
          </a:p>
        </p:txBody>
      </p:sp>
      <p:pic>
        <p:nvPicPr>
          <p:cNvPr id="87043" name="Rezervirano mjesto sadržaja 7">
            <a:extLst>
              <a:ext uri="{FF2B5EF4-FFF2-40B4-BE49-F238E27FC236}">
                <a16:creationId xmlns:a16="http://schemas.microsoft.com/office/drawing/2014/main" id="{C2D8136D-A9DC-4989-9D52-D2DEA98D99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692150"/>
            <a:ext cx="7969250" cy="5976938"/>
          </a:xfrm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>
            <a:extLst>
              <a:ext uri="{FF2B5EF4-FFF2-40B4-BE49-F238E27FC236}">
                <a16:creationId xmlns:a16="http://schemas.microsoft.com/office/drawing/2014/main" id="{DD778309-7326-4CC5-B456-BE6FB1E1B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7475"/>
            <a:ext cx="8229600" cy="647700"/>
          </a:xfrm>
        </p:spPr>
        <p:txBody>
          <a:bodyPr/>
          <a:lstStyle/>
          <a:p>
            <a:pPr>
              <a:defRPr/>
            </a:pPr>
            <a:r>
              <a:rPr lang="hr-HR" sz="2000" b="1" dirty="0"/>
              <a:t>Boksiti sa granice prve i druge istarske </a:t>
            </a:r>
            <a:r>
              <a:rPr lang="hr-HR" sz="2000" b="1" dirty="0" err="1"/>
              <a:t>megasekvencije</a:t>
            </a:r>
            <a:r>
              <a:rPr lang="hr-HR" sz="2000" b="1" dirty="0"/>
              <a:t> (gornji </a:t>
            </a:r>
            <a:r>
              <a:rPr lang="hr-HR" sz="2000" b="1" dirty="0" err="1"/>
              <a:t>kimeridž</a:t>
            </a:r>
            <a:r>
              <a:rPr lang="hr-HR" sz="2000" b="1" dirty="0"/>
              <a:t>-donji </a:t>
            </a:r>
            <a:r>
              <a:rPr lang="hr-HR" sz="2000" b="1" dirty="0" err="1"/>
              <a:t>titon</a:t>
            </a:r>
            <a:r>
              <a:rPr lang="hr-HR" sz="2000" b="1" dirty="0"/>
              <a:t>)</a:t>
            </a:r>
            <a:endParaRPr lang="en-US" sz="2000" b="1" dirty="0"/>
          </a:p>
        </p:txBody>
      </p:sp>
      <p:pic>
        <p:nvPicPr>
          <p:cNvPr id="88067" name="Rezervirano mjesto sadržaja 2">
            <a:extLst>
              <a:ext uri="{FF2B5EF4-FFF2-40B4-BE49-F238E27FC236}">
                <a16:creationId xmlns:a16="http://schemas.microsoft.com/office/drawing/2014/main" id="{D87F8128-9BD4-432C-A796-FA0DCD8F5A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877888"/>
            <a:ext cx="7704138" cy="5778500"/>
          </a:xfrm>
        </p:spPr>
      </p:pic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6" name="Rectangle 6">
            <a:extLst>
              <a:ext uri="{FF2B5EF4-FFF2-40B4-BE49-F238E27FC236}">
                <a16:creationId xmlns:a16="http://schemas.microsoft.com/office/drawing/2014/main" id="{21FDBBB6-3F46-4017-8F95-0FD161C49B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92163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 err="1"/>
              <a:t>Kirmenjak</a:t>
            </a:r>
            <a:r>
              <a:rPr lang="hr-HR" sz="2400" b="1" dirty="0"/>
              <a:t> (Istra)</a:t>
            </a:r>
            <a:br>
              <a:rPr lang="hr-HR" sz="2400" b="1" dirty="0"/>
            </a:br>
            <a:r>
              <a:rPr lang="hr-HR" sz="2000" b="1" dirty="0"/>
              <a:t>tragovi </a:t>
            </a:r>
            <a:r>
              <a:rPr lang="hr-HR" sz="2000" b="1" dirty="0" err="1"/>
              <a:t>dinosaura</a:t>
            </a:r>
            <a:r>
              <a:rPr lang="hr-HR" sz="2000" b="1" dirty="0"/>
              <a:t>, gornji </a:t>
            </a:r>
            <a:r>
              <a:rPr lang="hr-HR" sz="2000" b="1" dirty="0" err="1"/>
              <a:t>titon</a:t>
            </a:r>
            <a:endParaRPr lang="hr-HR" sz="2000" b="1" dirty="0"/>
          </a:p>
        </p:txBody>
      </p:sp>
      <p:pic>
        <p:nvPicPr>
          <p:cNvPr id="89091" name="Picture 5" descr="zub1-1">
            <a:extLst>
              <a:ext uri="{FF2B5EF4-FFF2-40B4-BE49-F238E27FC236}">
                <a16:creationId xmlns:a16="http://schemas.microsoft.com/office/drawing/2014/main" id="{9C596677-0389-4395-B593-B034946EADA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981075"/>
            <a:ext cx="8569325" cy="5718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1953</TotalTime>
  <Words>1878</Words>
  <Application>Microsoft Office PowerPoint</Application>
  <PresentationFormat>Prikaz na zaslonu (4:3)</PresentationFormat>
  <Paragraphs>230</Paragraphs>
  <Slides>47</Slides>
  <Notes>36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47</vt:i4>
      </vt:variant>
    </vt:vector>
  </HeadingPairs>
  <TitlesOfParts>
    <vt:vector size="53" baseType="lpstr">
      <vt:lpstr>Arial</vt:lpstr>
      <vt:lpstr>Calibri</vt:lpstr>
      <vt:lpstr>Tahoma</vt:lpstr>
      <vt:lpstr>Times New Roman</vt:lpstr>
      <vt:lpstr>Wingdings</vt:lpstr>
      <vt:lpstr>Slit</vt:lpstr>
      <vt:lpstr>JURA</vt:lpstr>
      <vt:lpstr>PowerPoint prezentacija</vt:lpstr>
      <vt:lpstr>PowerPoint prezentacija</vt:lpstr>
      <vt:lpstr>PowerPoint prezentacija</vt:lpstr>
      <vt:lpstr>Paleogeografija donje jure</vt:lpstr>
      <vt:lpstr>Paleogeografija srednje Jure</vt:lpstr>
      <vt:lpstr>PowerPoint prezentacija</vt:lpstr>
      <vt:lpstr>Paleogeografija gornje jure</vt:lpstr>
      <vt:lpstr>PowerPoint prezentacija</vt:lpstr>
      <vt:lpstr>Razvoji jure</vt:lpstr>
      <vt:lpstr>Epikontinentalni (borealni) razvoj jure</vt:lpstr>
      <vt:lpstr>Epikontinentalni (borealni) razvoj jure Švapsko-franački bazen</vt:lpstr>
      <vt:lpstr>PowerPoint prezentacija</vt:lpstr>
      <vt:lpstr>Epikontinentalni (borealni) razvoj jure Anglo-pariški bazen</vt:lpstr>
      <vt:lpstr>PowerPoint prezentacija</vt:lpstr>
      <vt:lpstr>Diferencijacija Jadranske mikroploče</vt:lpstr>
      <vt:lpstr>Marinski (Alpski, Tethyski) razvoj Jure Razvoj jure u zapadnim Alpama</vt:lpstr>
      <vt:lpstr>Marinski (Alpski, Tethyski) razvoj Jure Razvoj jure u sjevernim Alpama</vt:lpstr>
      <vt:lpstr>Marinski (Alpski, Tethyski) razvoj Jure Razvoj jure u južnim Alpama</vt:lpstr>
      <vt:lpstr>Marinski (Alpski, Tethyski) razvoj Jure Razvoj jure u Dinaridima</vt:lpstr>
      <vt:lpstr>Razvoj donje jure hrvatskih Unutrašnjih Dinarida</vt:lpstr>
      <vt:lpstr>Razvoj srednje jure hrvatskih Unutrašnjih Dinarida</vt:lpstr>
      <vt:lpstr>Razvoj gornje jure hrvatskih Unutrašnjih Dinarida</vt:lpstr>
      <vt:lpstr>PowerPoint prezentacija</vt:lpstr>
      <vt:lpstr>PowerPoint prezentacija</vt:lpstr>
      <vt:lpstr>Razvoj jure Vanjskih Dinarida (Vlahović et al. 2005)</vt:lpstr>
      <vt:lpstr>PowerPoint prezentacija</vt:lpstr>
      <vt:lpstr>Razvoj jure Vanjskih Dinarida (Velić, 1977)</vt:lpstr>
      <vt:lpstr>Donji i srednji dio donje jure  Palaeodasycladus mediterraneus, Orbitopsella praecursor</vt:lpstr>
      <vt:lpstr>Lituosepta compressa, Amijiella amiji</vt:lpstr>
      <vt:lpstr>„Lithiotis” vapnenci srednjeg dijela donje jure</vt:lpstr>
      <vt:lpstr>Gornji dio donje jure – „Mrljasti” vapnenci </vt:lpstr>
      <vt:lpstr>Mikrofosilni sadržaj donje jure Vanjskih Dinarida (Velić, 2007)</vt:lpstr>
      <vt:lpstr>Donji dio srednje jure  Mesoendothyra croatica</vt:lpstr>
      <vt:lpstr>Gornji dio srednje jure Selliporella donzelli, Pfenderina salernitana, Satorina apuliensis, P. trochoidea </vt:lpstr>
      <vt:lpstr>Mikrofosilni sadržaj srednje jure Vanjskih Dinarida (Velić, 2007)</vt:lpstr>
      <vt:lpstr>Donji dio gornje jure Salpingoporella sellii, Praekurnubia crusei, Kurnubia palastiniensis</vt:lpstr>
      <vt:lpstr>Donji dio gornje jure  Parurgonina caelinensis, Nautiloculina oolithica, Labyrinthina mirabilis, Cladocoropsis mirabilis</vt:lpstr>
      <vt:lpstr>Paleogeografija Jadranske karbonatne platforme tijekom  gornjeg kimeridža-donjeg titona (Vlahović et al. 2005)</vt:lpstr>
      <vt:lpstr>Formiranje i zapunjavanje unutarplatformnog („Lemeš”) korita – gornji kimeridž-donji titon</vt:lpstr>
      <vt:lpstr>Gornji dio gornje jure  Clypeina jurassica, Salpingoporella annulata  </vt:lpstr>
      <vt:lpstr>Gornji dio gornje jure Campbelliella striata</vt:lpstr>
      <vt:lpstr>Mikrofosilni sadržaj gornje jure Vanjskih Dinarida (Velić, 2007)</vt:lpstr>
      <vt:lpstr>Jura Istre</vt:lpstr>
      <vt:lpstr>Oksfordski vapnenci Muča jedinice</vt:lpstr>
      <vt:lpstr>Boksiti sa granice prve i druge istarske megasekvencije (gornji kimeridž-donji titon)</vt:lpstr>
      <vt:lpstr>Kirmenjak (Istra) tragovi dinosaura, gornji titon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Damir Bucković</cp:lastModifiedBy>
  <cp:revision>202</cp:revision>
  <dcterms:created xsi:type="dcterms:W3CDTF">1601-01-01T00:00:00Z</dcterms:created>
  <dcterms:modified xsi:type="dcterms:W3CDTF">2026-05-22T09:24:00Z</dcterms:modified>
</cp:coreProperties>
</file>