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76" r:id="rId2"/>
    <p:sldId id="259" r:id="rId3"/>
    <p:sldId id="278" r:id="rId4"/>
    <p:sldId id="261" r:id="rId5"/>
    <p:sldId id="294" r:id="rId6"/>
    <p:sldId id="300" r:id="rId7"/>
    <p:sldId id="299" r:id="rId8"/>
    <p:sldId id="305" r:id="rId9"/>
    <p:sldId id="279" r:id="rId10"/>
    <p:sldId id="282" r:id="rId11"/>
    <p:sldId id="303" r:id="rId12"/>
    <p:sldId id="304" r:id="rId13"/>
    <p:sldId id="293" r:id="rId14"/>
    <p:sldId id="306" r:id="rId15"/>
    <p:sldId id="280" r:id="rId16"/>
    <p:sldId id="269" r:id="rId17"/>
    <p:sldId id="285" r:id="rId18"/>
    <p:sldId id="307" r:id="rId19"/>
    <p:sldId id="308" r:id="rId20"/>
    <p:sldId id="288" r:id="rId21"/>
    <p:sldId id="310" r:id="rId22"/>
    <p:sldId id="289" r:id="rId23"/>
    <p:sldId id="291" r:id="rId24"/>
    <p:sldId id="311" r:id="rId25"/>
    <p:sldId id="312" r:id="rId26"/>
    <p:sldId id="313" r:id="rId27"/>
    <p:sldId id="281" r:id="rId28"/>
    <p:sldId id="292" r:id="rId29"/>
    <p:sldId id="314" r:id="rId30"/>
    <p:sldId id="275" r:id="rId3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CFF"/>
    <a:srgbClr val="E6E5FB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0A4C2-6C53-4365-B21B-B63D1ADCC8AB}" type="datetimeFigureOut">
              <a:rPr lang="hr-HR" smtClean="0"/>
              <a:t>24.5.2022.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2A3D8-750F-4BCB-80C9-5CF74671D6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8574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0BC16A-9CA4-4FD0-8718-1FD2E9A36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99CAB6E-52B8-4554-B5C8-4F9A08B2D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12E187D-64DF-41D2-9AFC-44082A0F3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25. svibnja 2022.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6E8656B-2151-483F-A04F-1A49D05AF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Kemijski seminar I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2CEFC99-4892-4295-BF6A-2D75A0612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545F-B00A-4335-9400-103D6D5C41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0671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74C140-3AE2-48BC-9AB5-91AA9A620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B4AAF19-6014-4835-81AB-DC0A261BE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DCBDBE-C1D6-4C9F-9E77-7252D3B11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25. svibnja 2022.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74DA6C0-401D-4428-82A4-1A262D44D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Kemijski seminar I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BB7CCB9-C58D-49C4-845C-342D89B62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545F-B00A-4335-9400-103D6D5C41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885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66063B4F-0CCC-4DDD-BE29-BC63F4BC30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6D86742-7287-496B-8C9A-C718CAB5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AB2AB6B-1EDD-4EBE-B62B-E6573DD07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25. svibnja 2022.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8F5658A-FC62-454B-88F6-A08F12B37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Kemijski seminar I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7A28DBE-6E69-4871-B6BD-7F5AAC23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545F-B00A-4335-9400-103D6D5C41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716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91AACC-F1CE-4B11-8AB3-5CDAEE0F3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9EF8CBD-BA6E-4A81-89DC-E2FFD3448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AA56E35-A97B-4096-AA96-192668526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25. svibnja 2022.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39236D8-A385-494D-937C-43D364880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Kemijski seminar I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814B24A-304E-422B-A488-AC8E6D05A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545F-B00A-4335-9400-103D6D5C41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507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CA5621-DC51-4345-9DEF-4CAFAE4DE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0B2776B-9DA0-43AE-8C53-83B178002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B5F8C66-0160-4982-9CDE-2EC0C2C7C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25. svibnja 2022.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7E25063-F439-4D82-914F-FA0C64EB2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Kemijski seminar I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FFAABA3-0143-45C3-9323-B5C8F7F1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545F-B00A-4335-9400-103D6D5C41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2104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1B3163-D338-44C4-9A00-7269A12C3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D9D12D2-6893-469A-82E1-750DC3CB1A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0361446-BB12-4369-A37E-940F6586E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FCBE1F0-7644-4833-A206-BAD263D58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25. svibnja 2022.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30FDA3E-179D-4CBF-97DA-E6E132E58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Kemijski seminar I</a:t>
            </a: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0114E47-DFD6-46FD-9DB6-F69B96BFC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545F-B00A-4335-9400-103D6D5C41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940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274EC2-6664-4FAF-B262-31598D7E6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6A64750-BEFE-4A5A-A92A-6F33C8B7E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4544DBF-0AB9-443F-AC02-F2FCD0B97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C611D04-F186-4E3F-B86C-39F8C6C19E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19F5150-05A6-4369-9D28-9B6C9F7F68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AB88DEC-2044-4574-B700-0AC9891A1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25. svibnja 2022.</a:t>
            </a:r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ACCC683-8C50-4A14-8F5D-C2FF5263B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Kemijski seminar I</a:t>
            </a:r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919D0C44-3B64-4191-BCCC-EF617BE93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545F-B00A-4335-9400-103D6D5C41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6893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5BD8D0-5988-47BF-9F8D-90F793990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0CB4A75-A158-48AB-8C6D-81B645E63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25. svibnja 2022.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7331609-4A87-4903-BD9C-EE750CF46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Kemijski seminar I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63B954F-0906-4CAB-963D-2CB6181E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545F-B00A-4335-9400-103D6D5C41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593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219AB462-C8DB-4B99-9E7A-1F6E42785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25. svibnja 2022.</a:t>
            </a:r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C6A58B7-5FCE-4563-A972-52F5E256E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Kemijski seminar I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8D833B3-9D1F-4DD2-B55F-1AD381464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545F-B00A-4335-9400-103D6D5C41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079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CBEC58-8584-4500-AB69-CE1CED6F1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289409-AB84-4525-8FA0-F675C563A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8DA76ED-B985-438E-B680-073B6EFE4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B37D0B8-1855-4B0E-87F1-CED87F887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25. svibnja 2022.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80D89DC-9815-4046-990F-5756CD0B4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Kemijski seminar I</a:t>
            </a: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A367309-A6FD-4D49-9D40-F1A6DE899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545F-B00A-4335-9400-103D6D5C41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841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0CA9BA-0380-4189-A08B-009DA8DC8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374CE219-D343-4DBA-844D-1D416FAD87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54DAEBB-131F-4F9D-A4B5-F374B9E44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BCD4742-E2C5-4F04-9BC2-C8F5B0F2A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25. svibnja 2022.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1B09BE4-51F9-4611-A09C-0E17C694C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Kemijski seminar I</a:t>
            </a: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219CBE1-D719-4FA2-9F72-6467D3654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545F-B00A-4335-9400-103D6D5C41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198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EBC8075-7EFC-463F-9FAF-0D674D2DD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FC1F7D1-7667-4934-BA88-D643A5FC1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72F5ECF-F5CC-4943-9FEA-DD43CD519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/>
              <a:t>25. svibnja 2022.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CC2422F-962A-4DE9-A93C-953A5E3DB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/>
              <a:t>Kemijski seminar I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23D0513-C780-4285-BACD-51F7E6454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3545F-B00A-4335-9400-103D6D5C41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80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341FBB-0F39-470A-967E-2CF2DDFAE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32911"/>
            <a:ext cx="9144000" cy="1783347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Metode simulacije neadijabatske molekularne dinamike</a:t>
            </a:r>
          </a:p>
        </p:txBody>
      </p:sp>
      <p:pic>
        <p:nvPicPr>
          <p:cNvPr id="4" name="Picture 13" descr="Aplikacije Sveučilišta u Zagrebu">
            <a:extLst>
              <a:ext uri="{FF2B5EF4-FFF2-40B4-BE49-F238E27FC236}">
                <a16:creationId xmlns:a16="http://schemas.microsoft.com/office/drawing/2014/main" id="{481EBA17-EFEC-45AA-A21D-07858388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76" y="324868"/>
            <a:ext cx="2044722" cy="7721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 descr="O fakultetu - PMF">
            <a:extLst>
              <a:ext uri="{FF2B5EF4-FFF2-40B4-BE49-F238E27FC236}">
                <a16:creationId xmlns:a16="http://schemas.microsoft.com/office/drawing/2014/main" id="{5AFD3F6C-7419-473B-8151-7C80E6AB5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766" y="211006"/>
            <a:ext cx="921772" cy="92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dnaslov 2">
            <a:extLst>
              <a:ext uri="{FF2B5EF4-FFF2-40B4-BE49-F238E27FC236}">
                <a16:creationId xmlns:a16="http://schemas.microsoft.com/office/drawing/2014/main" id="{0B995264-B23B-42F3-8C41-F20596135636}"/>
              </a:ext>
            </a:extLst>
          </p:cNvPr>
          <p:cNvSpPr txBox="1">
            <a:spLocks/>
          </p:cNvSpPr>
          <p:nvPr/>
        </p:nvSpPr>
        <p:spPr>
          <a:xfrm>
            <a:off x="5432468" y="324868"/>
            <a:ext cx="3351534" cy="663912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Prirodoslovno-matematički fakultet</a:t>
            </a:r>
          </a:p>
          <a:p>
            <a:pPr algn="l"/>
            <a:r>
              <a:rPr lang="hr-H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KEMIJSKI ODSJEK</a:t>
            </a:r>
          </a:p>
        </p:txBody>
      </p:sp>
      <p:pic>
        <p:nvPicPr>
          <p:cNvPr id="7" name="Picture 19" descr="PMF - Webshop">
            <a:extLst>
              <a:ext uri="{FF2B5EF4-FFF2-40B4-BE49-F238E27FC236}">
                <a16:creationId xmlns:a16="http://schemas.microsoft.com/office/drawing/2014/main" id="{E7A53AE5-4763-4CD4-84A3-5104F5521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370" y="192972"/>
            <a:ext cx="851773" cy="86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dnaslov 2">
            <a:extLst>
              <a:ext uri="{FF2B5EF4-FFF2-40B4-BE49-F238E27FC236}">
                <a16:creationId xmlns:a16="http://schemas.microsoft.com/office/drawing/2014/main" id="{44D1E225-D2D5-4DD4-B8C5-06B5303DA035}"/>
              </a:ext>
            </a:extLst>
          </p:cNvPr>
          <p:cNvSpPr txBox="1">
            <a:spLocks/>
          </p:cNvSpPr>
          <p:nvPr/>
        </p:nvSpPr>
        <p:spPr>
          <a:xfrm>
            <a:off x="1524000" y="4505488"/>
            <a:ext cx="9144000" cy="16442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KEMIJSKI SEMINAR I</a:t>
            </a:r>
          </a:p>
          <a:p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Zavod za fizikalnu kemiju</a:t>
            </a:r>
          </a:p>
          <a:p>
            <a:r>
              <a:rPr lang="hr-HR" b="1" u="sng" dirty="0">
                <a:solidFill>
                  <a:schemeClr val="tx2">
                    <a:lumMod val="50000"/>
                  </a:schemeClr>
                </a:solidFill>
              </a:rPr>
              <a:t>Nina Tokić</a:t>
            </a:r>
          </a:p>
        </p:txBody>
      </p:sp>
      <p:sp>
        <p:nvSpPr>
          <p:cNvPr id="9" name="Podnaslov 2">
            <a:extLst>
              <a:ext uri="{FF2B5EF4-FFF2-40B4-BE49-F238E27FC236}">
                <a16:creationId xmlns:a16="http://schemas.microsoft.com/office/drawing/2014/main" id="{2EE4C68D-3C43-42DC-9401-58DD7FDCABA6}"/>
              </a:ext>
            </a:extLst>
          </p:cNvPr>
          <p:cNvSpPr txBox="1">
            <a:spLocks/>
          </p:cNvSpPr>
          <p:nvPr/>
        </p:nvSpPr>
        <p:spPr>
          <a:xfrm>
            <a:off x="1524000" y="6339017"/>
            <a:ext cx="9144000" cy="4089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b="1" dirty="0">
                <a:solidFill>
                  <a:schemeClr val="tx2">
                    <a:lumMod val="50000"/>
                  </a:schemeClr>
                </a:solidFill>
              </a:rPr>
              <a:t>Zagreb, 25. svibnja 2022.</a:t>
            </a:r>
          </a:p>
        </p:txBody>
      </p:sp>
    </p:spTree>
    <p:extLst>
      <p:ext uri="{BB962C8B-B14F-4D97-AF65-F5344CB8AC3E}">
        <p14:creationId xmlns:p14="http://schemas.microsoft.com/office/powerpoint/2010/main" val="3943742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0F96707-E34F-959D-96FF-960E8A0A3C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25. svibnja 2022.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CB0AC7F-A840-B10A-67D4-A9461663B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Kemijski seminar I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4715DF0-DFC0-14FB-46D5-A6A95E81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E3545F-B00A-4335-9400-103D6D5C41BE}" type="slidenum">
              <a:rPr lang="hr-HR" smtClean="0"/>
              <a:pPr>
                <a:spcAft>
                  <a:spcPts val="600"/>
                </a:spcAft>
              </a:pPr>
              <a:t>10</a:t>
            </a:fld>
            <a:endParaRPr lang="hr-HR"/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82B42CD8-AF81-8602-E86B-3C214C3F8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27411"/>
            <a:ext cx="10439400" cy="4249551"/>
          </a:xfrm>
        </p:spPr>
        <p:txBody>
          <a:bodyPr/>
          <a:lstStyle/>
          <a:p>
            <a:pPr marL="0" indent="0">
              <a:buNone/>
            </a:pPr>
            <a:r>
              <a:rPr lang="hr-HR" u="sng" dirty="0">
                <a:solidFill>
                  <a:schemeClr val="tx2">
                    <a:lumMod val="50000"/>
                  </a:schemeClr>
                </a:solidFill>
              </a:rPr>
              <a:t>Born-Huangova reprezentacija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ukupna valna funkcija zapisana u bazi elektronskih valnih funkcija:</a:t>
            </a: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elektronske valne funkcije dobiju se rješavanjem elektronske Schrödingerove jednadžbe:</a:t>
            </a:r>
          </a:p>
          <a:p>
            <a:endParaRPr lang="hr-HR" dirty="0">
              <a:solidFill>
                <a:schemeClr val="tx2">
                  <a:lumMod val="50000"/>
                  <a:alpha val="20000"/>
                </a:schemeClr>
              </a:solidFill>
            </a:endParaRPr>
          </a:p>
        </p:txBody>
      </p:sp>
      <p:sp>
        <p:nvSpPr>
          <p:cNvPr id="20" name="Naslov 1">
            <a:extLst>
              <a:ext uri="{FF2B5EF4-FFF2-40B4-BE49-F238E27FC236}">
                <a16:creationId xmlns:a16="http://schemas.microsoft.com/office/drawing/2014/main" id="{AF3CEF4B-68C0-FBC7-D4AD-38F66BA64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2271"/>
            <a:ext cx="8870576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b="1">
                <a:solidFill>
                  <a:schemeClr val="tx2">
                    <a:lumMod val="50000"/>
                  </a:schemeClr>
                </a:solidFill>
              </a:rPr>
              <a:t>Reprezentacija valne funkcije</a:t>
            </a:r>
            <a:endParaRPr lang="hr-HR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D8AE823-1E99-F282-1C59-74F7F4F43D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94" b="6259"/>
          <a:stretch/>
        </p:blipFill>
        <p:spPr>
          <a:xfrm>
            <a:off x="3210148" y="3254188"/>
            <a:ext cx="5771704" cy="96266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402AE21-2404-569F-0458-8A9FA95DEE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614" b="20976"/>
          <a:stretch/>
        </p:blipFill>
        <p:spPr>
          <a:xfrm>
            <a:off x="3289689" y="5495364"/>
            <a:ext cx="5612316" cy="64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05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0F96707-E34F-959D-96FF-960E8A0A3C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25. svibnja 2022.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CB0AC7F-A840-B10A-67D4-A9461663B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Kemijski seminar I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4715DF0-DFC0-14FB-46D5-A6A95E81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E3545F-B00A-4335-9400-103D6D5C41BE}" type="slidenum">
              <a:rPr lang="hr-HR" smtClean="0"/>
              <a:pPr>
                <a:spcAft>
                  <a:spcPts val="600"/>
                </a:spcAft>
              </a:pPr>
              <a:t>11</a:t>
            </a:fld>
            <a:endParaRPr lang="hr-HR"/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82B42CD8-AF81-8602-E86B-3C214C3F8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27411"/>
            <a:ext cx="10439400" cy="4249551"/>
          </a:xfrm>
        </p:spPr>
        <p:txBody>
          <a:bodyPr/>
          <a:lstStyle/>
          <a:p>
            <a:pPr marL="0" indent="0">
              <a:buNone/>
            </a:pPr>
            <a:r>
              <a:rPr lang="hr-HR" u="sng" dirty="0">
                <a:solidFill>
                  <a:schemeClr val="tx2">
                    <a:lumMod val="50000"/>
                  </a:schemeClr>
                </a:solidFill>
              </a:rPr>
              <a:t>Born-Huangova reprezentacija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dobivaju se jednadžbe gibanja: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>
              <a:solidFill>
                <a:schemeClr val="tx2">
                  <a:lumMod val="50000"/>
                  <a:alpha val="20000"/>
                </a:schemeClr>
              </a:solidFill>
            </a:endParaRPr>
          </a:p>
        </p:txBody>
      </p:sp>
      <p:sp>
        <p:nvSpPr>
          <p:cNvPr id="20" name="Naslov 1">
            <a:extLst>
              <a:ext uri="{FF2B5EF4-FFF2-40B4-BE49-F238E27FC236}">
                <a16:creationId xmlns:a16="http://schemas.microsoft.com/office/drawing/2014/main" id="{AF3CEF4B-68C0-FBC7-D4AD-38F66BA64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2271"/>
            <a:ext cx="8870576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b="1">
                <a:solidFill>
                  <a:schemeClr val="tx2">
                    <a:lumMod val="50000"/>
                  </a:schemeClr>
                </a:solidFill>
              </a:rPr>
              <a:t>Reprezentacija valne funkcije</a:t>
            </a:r>
            <a:endParaRPr lang="hr-HR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BC00BCF-58EC-0725-7132-8797842BB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34" y="3530264"/>
            <a:ext cx="7042574" cy="106303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5B70613B-12B5-E807-9B69-61124E4F4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644" y="3714323"/>
            <a:ext cx="3820263" cy="74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07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0F96707-E34F-959D-96FF-960E8A0A3C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25. svibnja 2022.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CB0AC7F-A840-B10A-67D4-A9461663B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Kemijski seminar I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4715DF0-DFC0-14FB-46D5-A6A95E81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E3545F-B00A-4335-9400-103D6D5C41BE}" type="slidenum">
              <a:rPr lang="hr-HR" smtClean="0"/>
              <a:pPr>
                <a:spcAft>
                  <a:spcPts val="600"/>
                </a:spcAft>
              </a:pPr>
              <a:t>12</a:t>
            </a:fld>
            <a:endParaRPr lang="hr-HR"/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82B42CD8-AF81-8602-E86B-3C214C3F8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27411"/>
            <a:ext cx="10439400" cy="4249551"/>
          </a:xfrm>
        </p:spPr>
        <p:txBody>
          <a:bodyPr/>
          <a:lstStyle/>
          <a:p>
            <a:pPr marL="0" indent="0">
              <a:buNone/>
            </a:pPr>
            <a:r>
              <a:rPr lang="hr-HR" u="sng" dirty="0">
                <a:solidFill>
                  <a:schemeClr val="tx2">
                    <a:lumMod val="50000"/>
                  </a:schemeClr>
                </a:solidFill>
              </a:rPr>
              <a:t>Born-Huangova reprezentacija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dobivaju se jednadžbe gibanja: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>
              <a:solidFill>
                <a:schemeClr val="tx2">
                  <a:lumMod val="50000"/>
                  <a:alpha val="20000"/>
                </a:schemeClr>
              </a:solidFill>
            </a:endParaRPr>
          </a:p>
        </p:txBody>
      </p:sp>
      <p:sp>
        <p:nvSpPr>
          <p:cNvPr id="20" name="Naslov 1">
            <a:extLst>
              <a:ext uri="{FF2B5EF4-FFF2-40B4-BE49-F238E27FC236}">
                <a16:creationId xmlns:a16="http://schemas.microsoft.com/office/drawing/2014/main" id="{AF3CEF4B-68C0-FBC7-D4AD-38F66BA64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2271"/>
            <a:ext cx="8870576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b="1">
                <a:solidFill>
                  <a:schemeClr val="tx2">
                    <a:lumMod val="50000"/>
                  </a:schemeClr>
                </a:solidFill>
              </a:rPr>
              <a:t>Reprezentacija valne funkcije</a:t>
            </a:r>
            <a:endParaRPr lang="hr-HR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BC00BCF-58EC-0725-7132-8797842BB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34" y="3530264"/>
            <a:ext cx="7042574" cy="106303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5B70613B-12B5-E807-9B69-61124E4F4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644" y="3714323"/>
            <a:ext cx="3820263" cy="741906"/>
          </a:xfrm>
          <a:prstGeom prst="rect">
            <a:avLst/>
          </a:prstGeom>
        </p:spPr>
      </p:pic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2256C983-ABEE-C6D6-AA1C-452BCEDF0180}"/>
              </a:ext>
            </a:extLst>
          </p:cNvPr>
          <p:cNvSpPr/>
          <p:nvPr/>
        </p:nvSpPr>
        <p:spPr>
          <a:xfrm>
            <a:off x="2725271" y="3429750"/>
            <a:ext cx="5120937" cy="13357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24DBCEA4-1732-9947-4B7B-185B90963C45}"/>
              </a:ext>
            </a:extLst>
          </p:cNvPr>
          <p:cNvSpPr txBox="1"/>
          <p:nvPr/>
        </p:nvSpPr>
        <p:spPr>
          <a:xfrm>
            <a:off x="2725271" y="4845068"/>
            <a:ext cx="514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rgbClr val="FF0000"/>
                </a:solidFill>
              </a:rPr>
              <a:t>NEADIJABATSKA SPREGA</a:t>
            </a:r>
            <a:endParaRPr lang="hr-H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76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0F96707-E34F-959D-96FF-960E8A0A3C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25. svibnja 2022.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CB0AC7F-A840-B10A-67D4-A9461663B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Kemijski seminar I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4715DF0-DFC0-14FB-46D5-A6A95E81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E3545F-B00A-4335-9400-103D6D5C41BE}" type="slidenum">
              <a:rPr lang="hr-HR" smtClean="0"/>
              <a:pPr>
                <a:spcAft>
                  <a:spcPts val="600"/>
                </a:spcAft>
              </a:pPr>
              <a:t>13</a:t>
            </a:fld>
            <a:endParaRPr lang="hr-HR"/>
          </a:p>
        </p:txBody>
      </p:sp>
      <p:sp>
        <p:nvSpPr>
          <p:cNvPr id="20" name="Naslov 1">
            <a:extLst>
              <a:ext uri="{FF2B5EF4-FFF2-40B4-BE49-F238E27FC236}">
                <a16:creationId xmlns:a16="http://schemas.microsoft.com/office/drawing/2014/main" id="{AF3CEF4B-68C0-FBC7-D4AD-38F66BA64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2271"/>
            <a:ext cx="8870576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Reprezentacija valne funkcije</a:t>
            </a: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0C858901-31B5-786E-468F-E96EA8B8F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27411"/>
            <a:ext cx="10439400" cy="4249551"/>
          </a:xfrm>
        </p:spPr>
        <p:txBody>
          <a:bodyPr/>
          <a:lstStyle/>
          <a:p>
            <a:pPr marL="0" indent="0">
              <a:buNone/>
            </a:pPr>
            <a:r>
              <a:rPr lang="hr-HR" u="sng" dirty="0">
                <a:solidFill>
                  <a:schemeClr val="tx2">
                    <a:lumMod val="50000"/>
                  </a:schemeClr>
                </a:solidFill>
              </a:rPr>
              <a:t>Egzaktna faktorizacija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ukupna valna funkcija je umnožak nuklearne i elektronske:</a:t>
            </a: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za razliku od prethodne reprezentacije, sad je ploha potencijalne energije vremenski ovisna</a:t>
            </a:r>
          </a:p>
          <a:p>
            <a:endParaRPr lang="hr-HR" dirty="0">
              <a:solidFill>
                <a:schemeClr val="tx2">
                  <a:lumMod val="50000"/>
                  <a:alpha val="20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B5AA57B-378B-6F38-29AE-C86A8EF5E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467" y="3075493"/>
            <a:ext cx="4746759" cy="9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31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5545017-2445-4AB3-95A6-48F17C802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3B5D580-007D-4215-A10B-C8CF12EE02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4228C19-035F-4E8E-BAFD-56EC684B6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10D7C81-A1BE-4720-A66D-AEF9A11A5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BF18FEE-BE44-4F4A-AA4E-EC795CB0B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0F96707-E34F-959D-96FF-960E8A0A3C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25. svibnja 2022.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6B7259D-F2AD-42FE-B984-6D1D74321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4" y="3658536"/>
            <a:ext cx="3655725" cy="2743201"/>
            <a:chOff x="-305" y="-1"/>
            <a:chExt cx="3832880" cy="287613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E5C38C6-2516-45D1-ADFC-3F59F8E34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C274C95-E7A7-401D-A8F5-FFF5EB929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1D598C3-55D0-44FB-8766-A89B34B31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9EBC5C7-E54F-42F3-93F0-75AAC99FF9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CB0AC7F-A840-B10A-67D4-A9461663B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Kemijski seminar I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4715DF0-DFC0-14FB-46D5-A6A95E81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E3545F-B00A-4335-9400-103D6D5C41BE}" type="slidenum">
              <a:rPr lang="hr-HR" smtClean="0"/>
              <a:pPr>
                <a:spcAft>
                  <a:spcPts val="600"/>
                </a:spcAft>
              </a:pPr>
              <a:t>14</a:t>
            </a:fld>
            <a:endParaRPr lang="hr-HR"/>
          </a:p>
        </p:txBody>
      </p:sp>
      <p:sp>
        <p:nvSpPr>
          <p:cNvPr id="31" name="Pravokutnik: zaobljeni dijagonalni kutovi 30">
            <a:extLst>
              <a:ext uri="{FF2B5EF4-FFF2-40B4-BE49-F238E27FC236}">
                <a16:creationId xmlns:a16="http://schemas.microsoft.com/office/drawing/2014/main" id="{4C5FEDE0-DCC1-FA84-857A-308101A50843}"/>
              </a:ext>
            </a:extLst>
          </p:cNvPr>
          <p:cNvSpPr/>
          <p:nvPr/>
        </p:nvSpPr>
        <p:spPr>
          <a:xfrm>
            <a:off x="1475149" y="1373235"/>
            <a:ext cx="4518211" cy="1282402"/>
          </a:xfrm>
          <a:prstGeom prst="round2Diag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Rezervirano mjesto sadržaja 2">
            <a:extLst>
              <a:ext uri="{FF2B5EF4-FFF2-40B4-BE49-F238E27FC236}">
                <a16:creationId xmlns:a16="http://schemas.microsoft.com/office/drawing/2014/main" id="{CF225D87-A9D9-79B7-4B45-572D1EF95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302" y="1543563"/>
            <a:ext cx="5257800" cy="991644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Kako reprezentirati </a:t>
            </a:r>
          </a:p>
          <a:p>
            <a:pPr marL="0" indent="0" algn="ctr">
              <a:buNone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valnu funkciju?</a:t>
            </a:r>
          </a:p>
        </p:txBody>
      </p:sp>
      <p:sp>
        <p:nvSpPr>
          <p:cNvPr id="38" name="Pravokutnik: zaobljeni dijagonalni kutovi 37">
            <a:extLst>
              <a:ext uri="{FF2B5EF4-FFF2-40B4-BE49-F238E27FC236}">
                <a16:creationId xmlns:a16="http://schemas.microsoft.com/office/drawing/2014/main" id="{83A24B62-2845-358F-8705-3089F5F3C45C}"/>
              </a:ext>
            </a:extLst>
          </p:cNvPr>
          <p:cNvSpPr/>
          <p:nvPr/>
        </p:nvSpPr>
        <p:spPr>
          <a:xfrm>
            <a:off x="4756232" y="3857548"/>
            <a:ext cx="5687651" cy="1282402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Rezervirano mjesto sadržaja 2">
            <a:extLst>
              <a:ext uri="{FF2B5EF4-FFF2-40B4-BE49-F238E27FC236}">
                <a16:creationId xmlns:a16="http://schemas.microsoft.com/office/drawing/2014/main" id="{2641B79E-E119-C301-3895-4B75330094D5}"/>
              </a:ext>
            </a:extLst>
          </p:cNvPr>
          <p:cNvSpPr txBox="1">
            <a:spLocks/>
          </p:cNvSpPr>
          <p:nvPr/>
        </p:nvSpPr>
        <p:spPr>
          <a:xfrm>
            <a:off x="5199757" y="4120807"/>
            <a:ext cx="4800600" cy="904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Kako riješiti jednadžbe gibanja za neki sustav?</a:t>
            </a:r>
          </a:p>
          <a:p>
            <a:endParaRPr lang="hr-HR" dirty="0">
              <a:solidFill>
                <a:schemeClr val="tx1">
                  <a:alpha val="2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95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E7A703E-04A5-6FC3-3142-7649D5E862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25. svibnja 2022.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252EB26-9EEF-4661-66F4-15BDEB4E4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Kemijski seminar I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207210A-909C-6C32-53FF-715540D4F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E3545F-B00A-4335-9400-103D6D5C41BE}" type="slidenum">
              <a:rPr lang="hr-HR" smtClean="0"/>
              <a:pPr>
                <a:spcAft>
                  <a:spcPts val="600"/>
                </a:spcAft>
              </a:pPr>
              <a:t>15</a:t>
            </a:fld>
            <a:endParaRPr lang="hr-HR"/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EEE240AD-D171-A183-9EA5-0AFB53877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7411"/>
            <a:ext cx="10515600" cy="4249551"/>
          </a:xfrm>
        </p:spPr>
        <p:txBody>
          <a:bodyPr/>
          <a:lstStyle/>
          <a:p>
            <a:r>
              <a:rPr lang="hr-HR" dirty="0">
                <a:solidFill>
                  <a:schemeClr val="tx1">
                    <a:alpha val="20000"/>
                  </a:schemeClr>
                </a:solidFill>
              </a:rPr>
              <a:t>neadijabatska molekularna dinamika</a:t>
            </a:r>
          </a:p>
          <a:p>
            <a:r>
              <a:rPr lang="hr-HR" dirty="0">
                <a:solidFill>
                  <a:schemeClr val="tx1">
                    <a:alpha val="20000"/>
                  </a:schemeClr>
                </a:solidFill>
              </a:rPr>
              <a:t>reprezentacija valne funkcije</a:t>
            </a:r>
          </a:p>
          <a:p>
            <a:r>
              <a:rPr lang="hr-HR" dirty="0"/>
              <a:t>metode simulacije neadijabatske dinamike</a:t>
            </a:r>
          </a:p>
          <a:p>
            <a:r>
              <a:rPr lang="hr-HR" dirty="0">
                <a:solidFill>
                  <a:schemeClr val="tx1">
                    <a:alpha val="20000"/>
                  </a:schemeClr>
                </a:solidFill>
              </a:rPr>
              <a:t>zaključak</a:t>
            </a:r>
          </a:p>
        </p:txBody>
      </p:sp>
      <p:sp>
        <p:nvSpPr>
          <p:cNvPr id="26" name="Naslov 1">
            <a:extLst>
              <a:ext uri="{FF2B5EF4-FFF2-40B4-BE49-F238E27FC236}">
                <a16:creationId xmlns:a16="http://schemas.microsoft.com/office/drawing/2014/main" id="{6FE321BC-1539-BD2A-97CE-8A52AC179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2271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Sadržaj</a:t>
            </a:r>
          </a:p>
        </p:txBody>
      </p:sp>
    </p:spTree>
    <p:extLst>
      <p:ext uri="{BB962C8B-B14F-4D97-AF65-F5344CB8AC3E}">
        <p14:creationId xmlns:p14="http://schemas.microsoft.com/office/powerpoint/2010/main" val="79080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51E6AAC-248B-DEC1-5088-00293AA08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25. svibnja 2022.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5025B63-4FBC-75DA-9C67-475653871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Kemijski seminar I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E3DBCB2-EB55-6906-0816-69E1419E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545F-B00A-4335-9400-103D6D5C41BE}" type="slidenum">
              <a:rPr lang="hr-HR" smtClean="0"/>
              <a:t>16</a:t>
            </a:fld>
            <a:endParaRPr lang="hr-HR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37EA7412-9ED3-08A9-01E1-AB04365F82E0}"/>
              </a:ext>
            </a:extLst>
          </p:cNvPr>
          <p:cNvSpPr/>
          <p:nvPr/>
        </p:nvSpPr>
        <p:spPr>
          <a:xfrm>
            <a:off x="2731940" y="701698"/>
            <a:ext cx="6510960" cy="20592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id="{60538D12-DEBD-DD26-A742-A6B2AA7DC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452" y="808551"/>
            <a:ext cx="6230294" cy="18645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METODE SIMULACIJE </a:t>
            </a:r>
            <a:br>
              <a:rPr lang="hr-HR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NEADIJABATSKE DINAMIKE</a:t>
            </a:r>
          </a:p>
        </p:txBody>
      </p:sp>
    </p:spTree>
    <p:extLst>
      <p:ext uri="{BB962C8B-B14F-4D97-AF65-F5344CB8AC3E}">
        <p14:creationId xmlns:p14="http://schemas.microsoft.com/office/powerpoint/2010/main" val="878938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956FA906-BD4E-08A5-CD6E-0CF83063C01A}"/>
              </a:ext>
            </a:extLst>
          </p:cNvPr>
          <p:cNvSpPr/>
          <p:nvPr/>
        </p:nvSpPr>
        <p:spPr>
          <a:xfrm>
            <a:off x="212522" y="3193149"/>
            <a:ext cx="5185437" cy="109274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Strelica: prema dolje 13">
            <a:extLst>
              <a:ext uri="{FF2B5EF4-FFF2-40B4-BE49-F238E27FC236}">
                <a16:creationId xmlns:a16="http://schemas.microsoft.com/office/drawing/2014/main" id="{F1BEB2A4-F6C2-7279-4449-475307271872}"/>
              </a:ext>
            </a:extLst>
          </p:cNvPr>
          <p:cNvSpPr/>
          <p:nvPr/>
        </p:nvSpPr>
        <p:spPr>
          <a:xfrm rot="2145307">
            <a:off x="2580543" y="2421397"/>
            <a:ext cx="430306" cy="931461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51E6AAC-248B-DEC1-5088-00293AA08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25. svibnja 2022.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5025B63-4FBC-75DA-9C67-475653871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Kemijski seminar I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E3DBCB2-EB55-6906-0816-69E1419E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545F-B00A-4335-9400-103D6D5C41BE}" type="slidenum">
              <a:rPr lang="hr-HR" smtClean="0"/>
              <a:t>17</a:t>
            </a:fld>
            <a:endParaRPr lang="hr-HR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37EA7412-9ED3-08A9-01E1-AB04365F82E0}"/>
              </a:ext>
            </a:extLst>
          </p:cNvPr>
          <p:cNvSpPr/>
          <p:nvPr/>
        </p:nvSpPr>
        <p:spPr>
          <a:xfrm>
            <a:off x="2731940" y="701698"/>
            <a:ext cx="6510960" cy="20592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id="{60538D12-DEBD-DD26-A742-A6B2AA7DC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452" y="808551"/>
            <a:ext cx="6230294" cy="18645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METODE SIMULACIJE </a:t>
            </a:r>
            <a:br>
              <a:rPr lang="hr-HR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NEADIJABATSKE DINAMIKE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62AEA1F7-27F1-5028-C41C-CA85501D0D5B}"/>
              </a:ext>
            </a:extLst>
          </p:cNvPr>
          <p:cNvSpPr txBox="1"/>
          <p:nvPr/>
        </p:nvSpPr>
        <p:spPr>
          <a:xfrm>
            <a:off x="227425" y="3467204"/>
            <a:ext cx="5009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chemeClr val="tx2">
                    <a:lumMod val="50000"/>
                  </a:schemeClr>
                </a:solidFill>
              </a:rPr>
              <a:t>Metode kvantne dinamike</a:t>
            </a:r>
          </a:p>
        </p:txBody>
      </p:sp>
    </p:spTree>
    <p:extLst>
      <p:ext uri="{BB962C8B-B14F-4D97-AF65-F5344CB8AC3E}">
        <p14:creationId xmlns:p14="http://schemas.microsoft.com/office/powerpoint/2010/main" val="208328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CFDC2838-8453-5FF4-EB52-37B3B049494E}"/>
              </a:ext>
            </a:extLst>
          </p:cNvPr>
          <p:cNvSpPr/>
          <p:nvPr/>
        </p:nvSpPr>
        <p:spPr>
          <a:xfrm>
            <a:off x="3458456" y="4720155"/>
            <a:ext cx="5185437" cy="109274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956FA906-BD4E-08A5-CD6E-0CF83063C01A}"/>
              </a:ext>
            </a:extLst>
          </p:cNvPr>
          <p:cNvSpPr/>
          <p:nvPr/>
        </p:nvSpPr>
        <p:spPr>
          <a:xfrm>
            <a:off x="212522" y="3193149"/>
            <a:ext cx="5185437" cy="109274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Strelica: prema dolje 12">
            <a:extLst>
              <a:ext uri="{FF2B5EF4-FFF2-40B4-BE49-F238E27FC236}">
                <a16:creationId xmlns:a16="http://schemas.microsoft.com/office/drawing/2014/main" id="{38311E87-EB2A-DD11-6315-3EA2F70137B5}"/>
              </a:ext>
            </a:extLst>
          </p:cNvPr>
          <p:cNvSpPr/>
          <p:nvPr/>
        </p:nvSpPr>
        <p:spPr>
          <a:xfrm>
            <a:off x="5772267" y="2541921"/>
            <a:ext cx="430306" cy="2234971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Strelica: prema dolje 13">
            <a:extLst>
              <a:ext uri="{FF2B5EF4-FFF2-40B4-BE49-F238E27FC236}">
                <a16:creationId xmlns:a16="http://schemas.microsoft.com/office/drawing/2014/main" id="{F1BEB2A4-F6C2-7279-4449-475307271872}"/>
              </a:ext>
            </a:extLst>
          </p:cNvPr>
          <p:cNvSpPr/>
          <p:nvPr/>
        </p:nvSpPr>
        <p:spPr>
          <a:xfrm rot="2145307">
            <a:off x="2580543" y="2421397"/>
            <a:ext cx="430306" cy="931461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51E6AAC-248B-DEC1-5088-00293AA08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25. svibnja 2022.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5025B63-4FBC-75DA-9C67-475653871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Kemijski seminar I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E3DBCB2-EB55-6906-0816-69E1419E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545F-B00A-4335-9400-103D6D5C41BE}" type="slidenum">
              <a:rPr lang="hr-HR" smtClean="0"/>
              <a:t>18</a:t>
            </a:fld>
            <a:endParaRPr lang="hr-HR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37EA7412-9ED3-08A9-01E1-AB04365F82E0}"/>
              </a:ext>
            </a:extLst>
          </p:cNvPr>
          <p:cNvSpPr/>
          <p:nvPr/>
        </p:nvSpPr>
        <p:spPr>
          <a:xfrm>
            <a:off x="2731940" y="701698"/>
            <a:ext cx="6510960" cy="20592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id="{60538D12-DEBD-DD26-A742-A6B2AA7DC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452" y="808551"/>
            <a:ext cx="6230294" cy="18645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METODE SIMULACIJE </a:t>
            </a:r>
            <a:br>
              <a:rPr lang="hr-HR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NEADIJABATSKE DINAMIKE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62AEA1F7-27F1-5028-C41C-CA85501D0D5B}"/>
              </a:ext>
            </a:extLst>
          </p:cNvPr>
          <p:cNvSpPr txBox="1"/>
          <p:nvPr/>
        </p:nvSpPr>
        <p:spPr>
          <a:xfrm>
            <a:off x="227425" y="3467204"/>
            <a:ext cx="5009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chemeClr val="tx2">
                    <a:lumMod val="50000"/>
                  </a:schemeClr>
                </a:solidFill>
              </a:rPr>
              <a:t>Metode kvantne dinamike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F1581374-5FEB-0050-3E71-71619D0C71ED}"/>
              </a:ext>
            </a:extLst>
          </p:cNvPr>
          <p:cNvSpPr txBox="1"/>
          <p:nvPr/>
        </p:nvSpPr>
        <p:spPr>
          <a:xfrm>
            <a:off x="3509800" y="4789473"/>
            <a:ext cx="5082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chemeClr val="tx2">
                    <a:lumMod val="50000"/>
                  </a:schemeClr>
                </a:solidFill>
              </a:rPr>
              <a:t>Metode koje koriste bazne funkcije trajektorije</a:t>
            </a:r>
          </a:p>
        </p:txBody>
      </p:sp>
    </p:spTree>
    <p:extLst>
      <p:ext uri="{BB962C8B-B14F-4D97-AF65-F5344CB8AC3E}">
        <p14:creationId xmlns:p14="http://schemas.microsoft.com/office/powerpoint/2010/main" val="2480144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CFDC2838-8453-5FF4-EB52-37B3B049494E}"/>
              </a:ext>
            </a:extLst>
          </p:cNvPr>
          <p:cNvSpPr/>
          <p:nvPr/>
        </p:nvSpPr>
        <p:spPr>
          <a:xfrm>
            <a:off x="3458456" y="4720155"/>
            <a:ext cx="5185437" cy="109274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579622E0-197F-3ED8-63FA-CA2E4F848064}"/>
              </a:ext>
            </a:extLst>
          </p:cNvPr>
          <p:cNvSpPr/>
          <p:nvPr/>
        </p:nvSpPr>
        <p:spPr>
          <a:xfrm>
            <a:off x="6833023" y="3192382"/>
            <a:ext cx="5185437" cy="109274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956FA906-BD4E-08A5-CD6E-0CF83063C01A}"/>
              </a:ext>
            </a:extLst>
          </p:cNvPr>
          <p:cNvSpPr/>
          <p:nvPr/>
        </p:nvSpPr>
        <p:spPr>
          <a:xfrm>
            <a:off x="212522" y="3193149"/>
            <a:ext cx="5185437" cy="109274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Strelica: prema dolje 12">
            <a:extLst>
              <a:ext uri="{FF2B5EF4-FFF2-40B4-BE49-F238E27FC236}">
                <a16:creationId xmlns:a16="http://schemas.microsoft.com/office/drawing/2014/main" id="{38311E87-EB2A-DD11-6315-3EA2F70137B5}"/>
              </a:ext>
            </a:extLst>
          </p:cNvPr>
          <p:cNvSpPr/>
          <p:nvPr/>
        </p:nvSpPr>
        <p:spPr>
          <a:xfrm>
            <a:off x="5772267" y="2541921"/>
            <a:ext cx="430306" cy="2234971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Strelica: prema dolje 13">
            <a:extLst>
              <a:ext uri="{FF2B5EF4-FFF2-40B4-BE49-F238E27FC236}">
                <a16:creationId xmlns:a16="http://schemas.microsoft.com/office/drawing/2014/main" id="{F1BEB2A4-F6C2-7279-4449-475307271872}"/>
              </a:ext>
            </a:extLst>
          </p:cNvPr>
          <p:cNvSpPr/>
          <p:nvPr/>
        </p:nvSpPr>
        <p:spPr>
          <a:xfrm rot="2145307">
            <a:off x="2580543" y="2421397"/>
            <a:ext cx="430306" cy="931461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Strelica: prema dolje 14">
            <a:extLst>
              <a:ext uri="{FF2B5EF4-FFF2-40B4-BE49-F238E27FC236}">
                <a16:creationId xmlns:a16="http://schemas.microsoft.com/office/drawing/2014/main" id="{D50D1437-2DD6-0256-3EEC-45B715430558}"/>
              </a:ext>
            </a:extLst>
          </p:cNvPr>
          <p:cNvSpPr/>
          <p:nvPr/>
        </p:nvSpPr>
        <p:spPr>
          <a:xfrm rot="19597188">
            <a:off x="8874595" y="2349060"/>
            <a:ext cx="430306" cy="1006368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51E6AAC-248B-DEC1-5088-00293AA08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25. svibnja 2022.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5025B63-4FBC-75DA-9C67-475653871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Kemijski seminar I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E3DBCB2-EB55-6906-0816-69E1419E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545F-B00A-4335-9400-103D6D5C41BE}" type="slidenum">
              <a:rPr lang="hr-HR" smtClean="0"/>
              <a:t>19</a:t>
            </a:fld>
            <a:endParaRPr lang="hr-HR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37EA7412-9ED3-08A9-01E1-AB04365F82E0}"/>
              </a:ext>
            </a:extLst>
          </p:cNvPr>
          <p:cNvSpPr/>
          <p:nvPr/>
        </p:nvSpPr>
        <p:spPr>
          <a:xfrm>
            <a:off x="2731940" y="701698"/>
            <a:ext cx="6510960" cy="20592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id="{60538D12-DEBD-DD26-A742-A6B2AA7DC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452" y="808551"/>
            <a:ext cx="6230294" cy="18645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METODE SIMULACIJE </a:t>
            </a:r>
            <a:br>
              <a:rPr lang="hr-HR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NEADIJABATSKE DINAMIKE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62AEA1F7-27F1-5028-C41C-CA85501D0D5B}"/>
              </a:ext>
            </a:extLst>
          </p:cNvPr>
          <p:cNvSpPr txBox="1"/>
          <p:nvPr/>
        </p:nvSpPr>
        <p:spPr>
          <a:xfrm>
            <a:off x="227425" y="3467204"/>
            <a:ext cx="5009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chemeClr val="tx2">
                    <a:lumMod val="50000"/>
                  </a:schemeClr>
                </a:solidFill>
              </a:rPr>
              <a:t>Metode kvantne dinamike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F1581374-5FEB-0050-3E71-71619D0C71ED}"/>
              </a:ext>
            </a:extLst>
          </p:cNvPr>
          <p:cNvSpPr txBox="1"/>
          <p:nvPr/>
        </p:nvSpPr>
        <p:spPr>
          <a:xfrm>
            <a:off x="3509800" y="4789473"/>
            <a:ext cx="5082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chemeClr val="tx2">
                    <a:lumMod val="50000"/>
                  </a:schemeClr>
                </a:solidFill>
              </a:rPr>
              <a:t>Metode koje koriste bazne funkcije trajektorije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99BD4BCF-6084-C06B-CEB4-FBFF8EA4E033}"/>
              </a:ext>
            </a:extLst>
          </p:cNvPr>
          <p:cNvSpPr txBox="1"/>
          <p:nvPr/>
        </p:nvSpPr>
        <p:spPr>
          <a:xfrm>
            <a:off x="6833022" y="3288157"/>
            <a:ext cx="5185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chemeClr val="tx2">
                    <a:lumMod val="50000"/>
                  </a:schemeClr>
                </a:solidFill>
              </a:rPr>
              <a:t>Mješovite kvantno-klasične metode</a:t>
            </a:r>
          </a:p>
        </p:txBody>
      </p:sp>
    </p:spTree>
    <p:extLst>
      <p:ext uri="{BB962C8B-B14F-4D97-AF65-F5344CB8AC3E}">
        <p14:creationId xmlns:p14="http://schemas.microsoft.com/office/powerpoint/2010/main" val="3215089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E7A703E-04A5-6FC3-3142-7649D5E862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25. svibnja 2022.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252EB26-9EEF-4661-66F4-15BDEB4E4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Kemijski seminar I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207210A-909C-6C32-53FF-715540D4F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E3545F-B00A-4335-9400-103D6D5C41BE}" type="slidenum">
              <a:rPr lang="hr-HR" smtClean="0"/>
              <a:pPr>
                <a:spcAft>
                  <a:spcPts val="600"/>
                </a:spcAft>
              </a:pPr>
              <a:t>2</a:t>
            </a:fld>
            <a:endParaRPr lang="hr-HR"/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EEE240AD-D171-A183-9EA5-0AFB53877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7411"/>
            <a:ext cx="10515600" cy="4249551"/>
          </a:xfrm>
        </p:spPr>
        <p:txBody>
          <a:bodyPr/>
          <a:lstStyle/>
          <a:p>
            <a:r>
              <a:rPr lang="hr-HR" dirty="0"/>
              <a:t>neadijabatska molekularna dinamika</a:t>
            </a:r>
          </a:p>
          <a:p>
            <a:r>
              <a:rPr lang="hr-HR" dirty="0"/>
              <a:t>reprezentacija valne funkcije</a:t>
            </a:r>
          </a:p>
          <a:p>
            <a:r>
              <a:rPr lang="hr-HR" dirty="0"/>
              <a:t>metode simulacije neadijabatske dinamike</a:t>
            </a:r>
          </a:p>
          <a:p>
            <a:r>
              <a:rPr lang="hr-HR" dirty="0"/>
              <a:t>zaključak</a:t>
            </a:r>
          </a:p>
        </p:txBody>
      </p:sp>
      <p:sp>
        <p:nvSpPr>
          <p:cNvPr id="26" name="Naslov 1">
            <a:extLst>
              <a:ext uri="{FF2B5EF4-FFF2-40B4-BE49-F238E27FC236}">
                <a16:creationId xmlns:a16="http://schemas.microsoft.com/office/drawing/2014/main" id="{6FE321BC-1539-BD2A-97CE-8A52AC179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2271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Sadržaj</a:t>
            </a:r>
          </a:p>
        </p:txBody>
      </p:sp>
    </p:spTree>
    <p:extLst>
      <p:ext uri="{BB962C8B-B14F-4D97-AF65-F5344CB8AC3E}">
        <p14:creationId xmlns:p14="http://schemas.microsoft.com/office/powerpoint/2010/main" val="516541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0F96707-E34F-959D-96FF-960E8A0A3C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25. svibnja 2022.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CB0AC7F-A840-B10A-67D4-A9461663B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Kemijski seminar I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4715DF0-DFC0-14FB-46D5-A6A95E81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E3545F-B00A-4335-9400-103D6D5C41BE}" type="slidenum">
              <a:rPr lang="hr-HR" smtClean="0"/>
              <a:pPr>
                <a:spcAft>
                  <a:spcPts val="600"/>
                </a:spcAft>
              </a:pPr>
              <a:t>20</a:t>
            </a:fld>
            <a:endParaRPr lang="hr-HR"/>
          </a:p>
        </p:txBody>
      </p:sp>
      <p:sp>
        <p:nvSpPr>
          <p:cNvPr id="20" name="Naslov 1">
            <a:extLst>
              <a:ext uri="{FF2B5EF4-FFF2-40B4-BE49-F238E27FC236}">
                <a16:creationId xmlns:a16="http://schemas.microsoft.com/office/drawing/2014/main" id="{AF3CEF4B-68C0-FBC7-D4AD-38F66BA64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2271"/>
            <a:ext cx="77724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Metode koje koriste bazne funkcije trajektorije</a:t>
            </a: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656DB085-EE76-F11C-A0B4-C2BA53088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245895"/>
            <a:ext cx="10883154" cy="3931067"/>
          </a:xfrm>
        </p:spPr>
        <p:txBody>
          <a:bodyPr/>
          <a:lstStyle/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zapis nuklearne valne funkcije u bazi spregnutih baznih funkcija trajektorije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bazne funkcije trajektorije (engl. </a:t>
            </a:r>
            <a:r>
              <a:rPr lang="hr-HR" i="1" dirty="0">
                <a:solidFill>
                  <a:schemeClr val="tx2">
                    <a:lumMod val="50000"/>
                  </a:schemeClr>
                </a:solidFill>
              </a:rPr>
              <a:t>Trajectory Basis Functions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, TBF)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potrebno odabrati optimalan bazni skup</a:t>
            </a: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96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0F96707-E34F-959D-96FF-960E8A0A3C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25. svibnja 2022.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CB0AC7F-A840-B10A-67D4-A9461663B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Kemijski seminar I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4715DF0-DFC0-14FB-46D5-A6A95E81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E3545F-B00A-4335-9400-103D6D5C41BE}" type="slidenum">
              <a:rPr lang="hr-HR" smtClean="0"/>
              <a:pPr>
                <a:spcAft>
                  <a:spcPts val="600"/>
                </a:spcAft>
              </a:pPr>
              <a:t>21</a:t>
            </a:fld>
            <a:endParaRPr lang="hr-HR"/>
          </a:p>
        </p:txBody>
      </p:sp>
      <p:sp>
        <p:nvSpPr>
          <p:cNvPr id="20" name="Naslov 1">
            <a:extLst>
              <a:ext uri="{FF2B5EF4-FFF2-40B4-BE49-F238E27FC236}">
                <a16:creationId xmlns:a16="http://schemas.microsoft.com/office/drawing/2014/main" id="{AF3CEF4B-68C0-FBC7-D4AD-38F66BA64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2271"/>
            <a:ext cx="77724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Metode koje koriste bazne funkcije trajektorije</a:t>
            </a: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656DB085-EE76-F11C-A0B4-C2BA53088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245895"/>
            <a:ext cx="5257800" cy="3778387"/>
          </a:xfrm>
        </p:spPr>
        <p:txBody>
          <a:bodyPr/>
          <a:lstStyle/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metoda potpunog višestrukog stvaranja baznih funkcija (FMS)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zapis nuklearnih valnih funkcija u bazi spregnutih TBF</a:t>
            </a:r>
          </a:p>
          <a:p>
            <a:r>
              <a:rPr lang="hr-HR" dirty="0"/>
              <a:t>nedostatak: potrebne izračunate plohe potencijalne energije </a:t>
            </a:r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id="{472B7143-C478-8702-9A31-A25F8B7645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" t="2506" r="-60" b="3854"/>
          <a:stretch/>
        </p:blipFill>
        <p:spPr bwMode="auto">
          <a:xfrm>
            <a:off x="6252554" y="1590723"/>
            <a:ext cx="5634493" cy="443355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1383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0F96707-E34F-959D-96FF-960E8A0A3C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25. svibnja 2022.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CB0AC7F-A840-B10A-67D4-A9461663B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Kemijski seminar I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4715DF0-DFC0-14FB-46D5-A6A95E81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E3545F-B00A-4335-9400-103D6D5C41BE}" type="slidenum">
              <a:rPr lang="hr-HR" smtClean="0"/>
              <a:pPr>
                <a:spcAft>
                  <a:spcPts val="600"/>
                </a:spcAft>
              </a:pPr>
              <a:t>22</a:t>
            </a:fld>
            <a:endParaRPr lang="hr-HR"/>
          </a:p>
        </p:txBody>
      </p:sp>
      <p:sp>
        <p:nvSpPr>
          <p:cNvPr id="20" name="Naslov 1">
            <a:extLst>
              <a:ext uri="{FF2B5EF4-FFF2-40B4-BE49-F238E27FC236}">
                <a16:creationId xmlns:a16="http://schemas.microsoft.com/office/drawing/2014/main" id="{AF3CEF4B-68C0-FBC7-D4AD-38F66BA64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2271"/>
            <a:ext cx="8252012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Mješovite kvantno-klasične metode</a:t>
            </a: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6151720A-D034-7E39-895F-6796CE917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34"/>
            <a:ext cx="10555705" cy="3931067"/>
          </a:xfrm>
        </p:spPr>
        <p:txBody>
          <a:bodyPr/>
          <a:lstStyle/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Newtonove jednadžbe za jezgre, no treba nam sila:</a:t>
            </a: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propagacija elektronskih valnih funkcija dobiva se rješavanjem vremenski ovisne Schrödingerove jednadžbe</a:t>
            </a: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C9DD582-0F08-86CD-AEB0-1551F432A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218" y="2518602"/>
            <a:ext cx="4585564" cy="84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61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8956507-55BC-7139-CC88-82C38E95E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25. svibnja 2022.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19ED901-F9D4-F6AA-843A-A0447E0EF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Kemijski seminar I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EB64517-6C53-C155-8D33-4E6A36F5A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0E3545F-B00A-4335-9400-103D6D5C41BE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sp>
        <p:nvSpPr>
          <p:cNvPr id="18" name="Naslov 1">
            <a:extLst>
              <a:ext uri="{FF2B5EF4-FFF2-40B4-BE49-F238E27FC236}">
                <a16:creationId xmlns:a16="http://schemas.microsoft.com/office/drawing/2014/main" id="{CFE14FB2-CF2E-A061-68DB-DCA6EEAB1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2271"/>
            <a:ext cx="8252012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Mješovite kvantno-klasične metode</a:t>
            </a:r>
          </a:p>
        </p:txBody>
      </p:sp>
      <p:sp>
        <p:nvSpPr>
          <p:cNvPr id="19" name="Pravokutnik: zaobljeni dijagonalni kutovi 18">
            <a:extLst>
              <a:ext uri="{FF2B5EF4-FFF2-40B4-BE49-F238E27FC236}">
                <a16:creationId xmlns:a16="http://schemas.microsoft.com/office/drawing/2014/main" id="{9948269F-78CA-7197-8522-EB4A156C9965}"/>
              </a:ext>
            </a:extLst>
          </p:cNvPr>
          <p:cNvSpPr/>
          <p:nvPr/>
        </p:nvSpPr>
        <p:spPr>
          <a:xfrm>
            <a:off x="3836741" y="2787799"/>
            <a:ext cx="4518211" cy="1282402"/>
          </a:xfrm>
          <a:prstGeom prst="round2Diag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05C170E2-9B3A-92CD-093A-08BAB5ADC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446" y="3198637"/>
            <a:ext cx="4114800" cy="46072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Kako odrediti silu?</a:t>
            </a:r>
          </a:p>
        </p:txBody>
      </p:sp>
    </p:spTree>
    <p:extLst>
      <p:ext uri="{BB962C8B-B14F-4D97-AF65-F5344CB8AC3E}">
        <p14:creationId xmlns:p14="http://schemas.microsoft.com/office/powerpoint/2010/main" val="1697175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0F96707-E34F-959D-96FF-960E8A0A3C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25. svibnja 2022.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CB0AC7F-A840-B10A-67D4-A9461663B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Kemijski seminar I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4715DF0-DFC0-14FB-46D5-A6A95E81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E3545F-B00A-4335-9400-103D6D5C41BE}" type="slidenum">
              <a:rPr lang="hr-HR" smtClean="0"/>
              <a:pPr>
                <a:spcAft>
                  <a:spcPts val="600"/>
                </a:spcAft>
              </a:pPr>
              <a:t>24</a:t>
            </a:fld>
            <a:endParaRPr lang="hr-HR"/>
          </a:p>
        </p:txBody>
      </p:sp>
      <p:sp>
        <p:nvSpPr>
          <p:cNvPr id="20" name="Naslov 1">
            <a:extLst>
              <a:ext uri="{FF2B5EF4-FFF2-40B4-BE49-F238E27FC236}">
                <a16:creationId xmlns:a16="http://schemas.microsoft.com/office/drawing/2014/main" id="{AF3CEF4B-68C0-FBC7-D4AD-38F66BA64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2271"/>
            <a:ext cx="8252012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Mješovite kvantno-klasične metode</a:t>
            </a: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6151720A-D034-7E39-895F-6796CE917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34"/>
            <a:ext cx="6813883" cy="3931067"/>
          </a:xfrm>
        </p:spPr>
        <p:txBody>
          <a:bodyPr/>
          <a:lstStyle/>
          <a:p>
            <a:pPr marL="0" indent="0">
              <a:buNone/>
            </a:pPr>
            <a:r>
              <a:rPr lang="hr-HR" u="sng" dirty="0" err="1">
                <a:solidFill>
                  <a:schemeClr val="tx2">
                    <a:lumMod val="50000"/>
                  </a:schemeClr>
                </a:solidFill>
              </a:rPr>
              <a:t>Ehrenfestova</a:t>
            </a:r>
            <a:r>
              <a:rPr lang="hr-HR" u="sng" dirty="0">
                <a:solidFill>
                  <a:schemeClr val="tx2">
                    <a:lumMod val="50000"/>
                  </a:schemeClr>
                </a:solidFill>
              </a:rPr>
              <a:t> metoda</a:t>
            </a:r>
          </a:p>
          <a:p>
            <a:r>
              <a:rPr lang="hr-HR" dirty="0" err="1">
                <a:solidFill>
                  <a:schemeClr val="tx2">
                    <a:lumMod val="50000"/>
                  </a:schemeClr>
                </a:solidFill>
              </a:rPr>
              <a:t>uprosječenje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potencijalne energije u </a:t>
            </a:r>
            <a:r>
              <a:rPr lang="hr-HR" dirty="0" err="1">
                <a:solidFill>
                  <a:schemeClr val="tx2">
                    <a:lumMod val="50000"/>
                  </a:schemeClr>
                </a:solidFill>
              </a:rPr>
              <a:t>neadijabatskim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područjima</a:t>
            </a: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nedostatak: ne vrijedi kad se plohe razlikuju po obliku </a:t>
            </a: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02FA9FF-00EE-35A3-F654-577BD6BC2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69323"/>
            <a:ext cx="6441445" cy="619618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19652E23-3339-7031-BED7-71B10F6ADC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00" b="5124"/>
          <a:stretch/>
        </p:blipFill>
        <p:spPr bwMode="auto">
          <a:xfrm>
            <a:off x="7790732" y="2134279"/>
            <a:ext cx="3756291" cy="400184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1267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0F96707-E34F-959D-96FF-960E8A0A3C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25. svibnja 2022.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CB0AC7F-A840-B10A-67D4-A9461663B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Kemijski seminar I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4715DF0-DFC0-14FB-46D5-A6A95E81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E3545F-B00A-4335-9400-103D6D5C41BE}" type="slidenum">
              <a:rPr lang="hr-HR" smtClean="0"/>
              <a:pPr>
                <a:spcAft>
                  <a:spcPts val="600"/>
                </a:spcAft>
              </a:pPr>
              <a:t>25</a:t>
            </a:fld>
            <a:endParaRPr lang="hr-HR"/>
          </a:p>
        </p:txBody>
      </p:sp>
      <p:sp>
        <p:nvSpPr>
          <p:cNvPr id="20" name="Naslov 1">
            <a:extLst>
              <a:ext uri="{FF2B5EF4-FFF2-40B4-BE49-F238E27FC236}">
                <a16:creationId xmlns:a16="http://schemas.microsoft.com/office/drawing/2014/main" id="{AF3CEF4B-68C0-FBC7-D4AD-38F66BA64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2271"/>
            <a:ext cx="8252012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Mješovite kvantno-klasične metode</a:t>
            </a: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6151720A-D034-7E39-895F-6796CE917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7834"/>
            <a:ext cx="10856495" cy="3931067"/>
          </a:xfrm>
        </p:spPr>
        <p:txBody>
          <a:bodyPr/>
          <a:lstStyle/>
          <a:p>
            <a:pPr marL="0" indent="0">
              <a:buNone/>
            </a:pPr>
            <a:r>
              <a:rPr lang="hr-HR" u="sng" dirty="0">
                <a:solidFill>
                  <a:schemeClr val="tx2">
                    <a:lumMod val="50000"/>
                  </a:schemeClr>
                </a:solidFill>
              </a:rPr>
              <a:t>Metode preskakanja ploha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engl. </a:t>
            </a:r>
            <a:r>
              <a:rPr lang="hr-HR" i="1" dirty="0">
                <a:solidFill>
                  <a:schemeClr val="tx2">
                    <a:lumMod val="50000"/>
                  </a:schemeClr>
                </a:solidFill>
              </a:rPr>
              <a:t>Trajectory </a:t>
            </a:r>
            <a:r>
              <a:rPr lang="hr-HR" i="1" dirty="0" err="1">
                <a:solidFill>
                  <a:schemeClr val="tx2">
                    <a:lumMod val="50000"/>
                  </a:schemeClr>
                </a:solidFill>
              </a:rPr>
              <a:t>Surface</a:t>
            </a:r>
            <a:r>
              <a:rPr lang="hr-HR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tx2">
                    <a:lumMod val="50000"/>
                  </a:schemeClr>
                </a:solidFill>
              </a:rPr>
              <a:t>Hopping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, TSH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nuklearna dinamika simulira se skupom nezavisnih klasičnih trajektorija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može doći do „skoka” iz jednog stanja u drugo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sila se dobiva iz potencijalne energije </a:t>
            </a:r>
            <a:r>
              <a:rPr lang="hr-HR" dirty="0" err="1">
                <a:solidFill>
                  <a:schemeClr val="tx2">
                    <a:lumMod val="50000"/>
                  </a:schemeClr>
                </a:solidFill>
              </a:rPr>
              <a:t>adijabatske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plohe: </a:t>
            </a: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37A13D8-9E0E-9A1A-3F64-7E2F9DD3B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198" y="4783496"/>
            <a:ext cx="4707297" cy="70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40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0F96707-E34F-959D-96FF-960E8A0A3C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25. svibnja 2022.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CB0AC7F-A840-B10A-67D4-A9461663B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Kemijski seminar I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4715DF0-DFC0-14FB-46D5-A6A95E81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E3545F-B00A-4335-9400-103D6D5C41BE}" type="slidenum">
              <a:rPr lang="hr-HR" smtClean="0"/>
              <a:pPr>
                <a:spcAft>
                  <a:spcPts val="600"/>
                </a:spcAft>
              </a:pPr>
              <a:t>26</a:t>
            </a:fld>
            <a:endParaRPr lang="hr-HR"/>
          </a:p>
        </p:txBody>
      </p:sp>
      <p:sp>
        <p:nvSpPr>
          <p:cNvPr id="20" name="Naslov 1">
            <a:extLst>
              <a:ext uri="{FF2B5EF4-FFF2-40B4-BE49-F238E27FC236}">
                <a16:creationId xmlns:a16="http://schemas.microsoft.com/office/drawing/2014/main" id="{AF3CEF4B-68C0-FBC7-D4AD-38F66BA64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2271"/>
            <a:ext cx="8252012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Mješovite kvantno-klasične metode</a:t>
            </a: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6151720A-D034-7E39-895F-6796CE917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93479"/>
            <a:ext cx="6270813" cy="3685422"/>
          </a:xfrm>
        </p:spPr>
        <p:txBody>
          <a:bodyPr/>
          <a:lstStyle/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u neadijabatskom području može doći do skoka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računa se vjerojatnost skoka i stohastički odredi hoće li se dogoditi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ukupna energija mora biti očuvana</a:t>
            </a: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id="{0123FCD3-7E5A-2B12-FC36-4ECFA6384D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5" b="2472"/>
          <a:stretch/>
        </p:blipFill>
        <p:spPr bwMode="auto">
          <a:xfrm>
            <a:off x="7149176" y="2093479"/>
            <a:ext cx="4899962" cy="36854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8260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E7A703E-04A5-6FC3-3142-7649D5E862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25. svibnja 2022.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252EB26-9EEF-4661-66F4-15BDEB4E4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Kemijski seminar I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207210A-909C-6C32-53FF-715540D4F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E3545F-B00A-4335-9400-103D6D5C41BE}" type="slidenum">
              <a:rPr lang="hr-HR" smtClean="0"/>
              <a:pPr>
                <a:spcAft>
                  <a:spcPts val="600"/>
                </a:spcAft>
              </a:pPr>
              <a:t>27</a:t>
            </a:fld>
            <a:endParaRPr lang="hr-HR"/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EEE240AD-D171-A183-9EA5-0AFB53877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7411"/>
            <a:ext cx="10515600" cy="4249551"/>
          </a:xfrm>
        </p:spPr>
        <p:txBody>
          <a:bodyPr/>
          <a:lstStyle/>
          <a:p>
            <a:r>
              <a:rPr lang="hr-HR" dirty="0">
                <a:solidFill>
                  <a:schemeClr val="tx1">
                    <a:alpha val="20000"/>
                  </a:schemeClr>
                </a:solidFill>
              </a:rPr>
              <a:t>neadijabatska molekularna dinamika</a:t>
            </a:r>
          </a:p>
          <a:p>
            <a:r>
              <a:rPr lang="hr-HR" dirty="0">
                <a:solidFill>
                  <a:schemeClr val="tx1">
                    <a:alpha val="20000"/>
                  </a:schemeClr>
                </a:solidFill>
              </a:rPr>
              <a:t>reprezentacija valne funkcije</a:t>
            </a:r>
          </a:p>
          <a:p>
            <a:r>
              <a:rPr lang="hr-HR" dirty="0">
                <a:solidFill>
                  <a:schemeClr val="tx1">
                    <a:alpha val="20000"/>
                  </a:schemeClr>
                </a:solidFill>
              </a:rPr>
              <a:t>metode simulacije neadijabatske dinamike</a:t>
            </a:r>
          </a:p>
          <a:p>
            <a:r>
              <a:rPr lang="hr-HR" dirty="0"/>
              <a:t>zaključak</a:t>
            </a:r>
          </a:p>
        </p:txBody>
      </p:sp>
      <p:sp>
        <p:nvSpPr>
          <p:cNvPr id="26" name="Naslov 1">
            <a:extLst>
              <a:ext uri="{FF2B5EF4-FFF2-40B4-BE49-F238E27FC236}">
                <a16:creationId xmlns:a16="http://schemas.microsoft.com/office/drawing/2014/main" id="{6FE321BC-1539-BD2A-97CE-8A52AC179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2271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Sadržaj</a:t>
            </a:r>
          </a:p>
        </p:txBody>
      </p:sp>
    </p:spTree>
    <p:extLst>
      <p:ext uri="{BB962C8B-B14F-4D97-AF65-F5344CB8AC3E}">
        <p14:creationId xmlns:p14="http://schemas.microsoft.com/office/powerpoint/2010/main" val="1844564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0F96707-E34F-959D-96FF-960E8A0A3C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25. svibnja 2022.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CB0AC7F-A840-B10A-67D4-A9461663B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Kemijski seminar I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4715DF0-DFC0-14FB-46D5-A6A95E81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E3545F-B00A-4335-9400-103D6D5C41BE}" type="slidenum">
              <a:rPr lang="hr-HR" smtClean="0"/>
              <a:pPr>
                <a:spcAft>
                  <a:spcPts val="600"/>
                </a:spcAft>
              </a:pPr>
              <a:t>28</a:t>
            </a:fld>
            <a:endParaRPr lang="hr-HR"/>
          </a:p>
        </p:txBody>
      </p:sp>
      <p:sp>
        <p:nvSpPr>
          <p:cNvPr id="20" name="Naslov 1">
            <a:extLst>
              <a:ext uri="{FF2B5EF4-FFF2-40B4-BE49-F238E27FC236}">
                <a16:creationId xmlns:a16="http://schemas.microsoft.com/office/drawing/2014/main" id="{AF3CEF4B-68C0-FBC7-D4AD-38F66BA64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2271"/>
            <a:ext cx="8870576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Zaključak</a:t>
            </a: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8742686C-DDA4-2A16-9925-931CA9601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27411"/>
            <a:ext cx="10439400" cy="4249551"/>
          </a:xfrm>
        </p:spPr>
        <p:txBody>
          <a:bodyPr/>
          <a:lstStyle/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u slučaju reakcija s više elektronskih stanja koristi se neadijabatska molekularna dinamika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ne smije se zanemariti neadijabatska sprega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kako bi se opisala dinamika sustava potrebno je na određen način reprezentirati valnu funkciju i riješiti jednadžbe gibanja uvođenjem aproksimacija, čime nastaje širok spektar metoda</a:t>
            </a: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04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0F96707-E34F-959D-96FF-960E8A0A3C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25. svibnja 2022.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CB0AC7F-A840-B10A-67D4-A9461663B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Kemijski seminar I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4715DF0-DFC0-14FB-46D5-A6A95E81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E3545F-B00A-4335-9400-103D6D5C41BE}" type="slidenum">
              <a:rPr lang="hr-HR" smtClean="0"/>
              <a:pPr>
                <a:spcAft>
                  <a:spcPts val="600"/>
                </a:spcAft>
              </a:pPr>
              <a:t>29</a:t>
            </a:fld>
            <a:endParaRPr lang="hr-HR"/>
          </a:p>
        </p:txBody>
      </p:sp>
      <p:sp>
        <p:nvSpPr>
          <p:cNvPr id="20" name="Naslov 1">
            <a:extLst>
              <a:ext uri="{FF2B5EF4-FFF2-40B4-BE49-F238E27FC236}">
                <a16:creationId xmlns:a16="http://schemas.microsoft.com/office/drawing/2014/main" id="{AF3CEF4B-68C0-FBC7-D4AD-38F66BA64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2271"/>
            <a:ext cx="8870576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Literatura</a:t>
            </a: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8742686C-DDA4-2A16-9925-931CA9601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46317"/>
            <a:ext cx="10439400" cy="4446774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r-HR" sz="2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F. </a:t>
            </a:r>
            <a:r>
              <a:rPr lang="hr-HR" sz="2200" dirty="0" err="1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Agostini</a:t>
            </a:r>
            <a:r>
              <a:rPr lang="hr-HR" sz="2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, B. F. E. </a:t>
            </a:r>
            <a:r>
              <a:rPr lang="hr-HR" sz="2200" dirty="0" err="1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Curchod</a:t>
            </a:r>
            <a:r>
              <a:rPr lang="hr-HR" sz="2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hr-HR" sz="2200" i="1" dirty="0" err="1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WIREs</a:t>
            </a:r>
            <a:r>
              <a:rPr lang="hr-HR" sz="2200" i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hr-HR" sz="2200" i="1" dirty="0" err="1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Comput</a:t>
            </a:r>
            <a:r>
              <a:rPr lang="hr-HR" sz="2200" i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. Mol. Sci.</a:t>
            </a:r>
            <a:r>
              <a:rPr lang="hr-HR" sz="2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hr-HR" sz="22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9</a:t>
            </a:r>
            <a:r>
              <a:rPr lang="hr-HR" sz="2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(2019) 1</a:t>
            </a:r>
            <a:r>
              <a:rPr lang="hr-HR" sz="22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hr-HR" sz="2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21.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W. </a:t>
            </a:r>
            <a:r>
              <a:rPr lang="hr-HR" sz="2200" dirty="0" err="1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Domcke</a:t>
            </a: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, D. R. </a:t>
            </a:r>
            <a:r>
              <a:rPr lang="hr-HR" sz="2200" dirty="0" err="1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Yarkony</a:t>
            </a: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, H. </a:t>
            </a:r>
            <a:r>
              <a:rPr lang="hr-HR" sz="2200" dirty="0" err="1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Köppel</a:t>
            </a: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(</a:t>
            </a:r>
            <a:r>
              <a:rPr lang="hr-HR" sz="2200" dirty="0" err="1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ur</a:t>
            </a: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.), </a:t>
            </a:r>
            <a:r>
              <a:rPr lang="hr-HR" sz="2200" i="1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Advanced </a:t>
            </a:r>
            <a:r>
              <a:rPr lang="hr-HR" sz="2200" i="1" dirty="0" err="1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Series</a:t>
            </a:r>
            <a:r>
              <a:rPr lang="hr-HR" sz="2200" i="1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hr-HR" sz="2200" i="1" dirty="0" err="1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in</a:t>
            </a:r>
            <a:r>
              <a:rPr lang="hr-HR" sz="2200" i="1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hr-HR" sz="2200" i="1" dirty="0" err="1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Physical</a:t>
            </a:r>
            <a:r>
              <a:rPr lang="hr-HR" sz="2200" i="1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hr-HR" sz="2200" i="1" dirty="0" err="1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Chemistry</a:t>
            </a: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, Vol. 15, World </a:t>
            </a:r>
            <a:r>
              <a:rPr lang="hr-HR" sz="2200" dirty="0" err="1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Scientific</a:t>
            </a: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hr-HR" sz="2200" dirty="0" err="1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Publishing</a:t>
            </a: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Company, Singapore, 2004.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H.-D. Meyer, U. </a:t>
            </a:r>
            <a:r>
              <a:rPr lang="hr-HR" sz="2200" dirty="0" err="1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Manthe</a:t>
            </a: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, L. S. </a:t>
            </a:r>
            <a:r>
              <a:rPr lang="hr-HR" sz="2200" dirty="0" err="1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Cederbaum</a:t>
            </a: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hr-HR" sz="2200" i="1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Chemical </a:t>
            </a:r>
            <a:r>
              <a:rPr lang="hr-HR" sz="2200" i="1" dirty="0" err="1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Physics</a:t>
            </a:r>
            <a:r>
              <a:rPr lang="hr-HR" sz="2200" i="1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hr-HR" sz="2200" i="1" dirty="0" err="1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Letters</a:t>
            </a: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hr-HR" sz="2200" b="1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165</a:t>
            </a: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(1990) 73 </a:t>
            </a: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78.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B. F. E. </a:t>
            </a:r>
            <a:r>
              <a:rPr lang="hr-HR" sz="2200" dirty="0" err="1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Curchod</a:t>
            </a: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hr-HR" sz="2200" i="1" dirty="0" err="1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Quantum</a:t>
            </a:r>
            <a:r>
              <a:rPr lang="hr-HR" sz="2200" i="1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hr-HR" sz="2200" i="1" dirty="0" err="1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Chemistry</a:t>
            </a:r>
            <a:r>
              <a:rPr lang="hr-HR" sz="2200" i="1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hr-HR" sz="2200" i="1" dirty="0" err="1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and</a:t>
            </a:r>
            <a:r>
              <a:rPr lang="hr-HR" sz="2200" i="1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Dynamics </a:t>
            </a:r>
            <a:r>
              <a:rPr lang="hr-HR" sz="2200" i="1" dirty="0" err="1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of</a:t>
            </a:r>
            <a:r>
              <a:rPr lang="hr-HR" sz="2200" i="1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hr-HR" sz="2200" i="1" dirty="0" err="1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Excited</a:t>
            </a:r>
            <a:r>
              <a:rPr lang="hr-HR" sz="2200" i="1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hr-HR" sz="2200" i="1" dirty="0" err="1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States</a:t>
            </a:r>
            <a:r>
              <a:rPr lang="hr-HR" sz="2200" i="1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hr-HR" sz="2200" i="1" dirty="0" err="1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Methods</a:t>
            </a:r>
            <a:r>
              <a:rPr lang="hr-HR" sz="2200" i="1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hr-HR" sz="2200" i="1" dirty="0" err="1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and</a:t>
            </a:r>
            <a:r>
              <a:rPr lang="hr-HR" sz="2200" i="1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hr-HR" sz="2200" i="1" dirty="0" err="1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Applications</a:t>
            </a: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, John </a:t>
            </a:r>
            <a:r>
              <a:rPr lang="hr-HR" sz="2200" dirty="0" err="1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Wiley</a:t>
            </a: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&amp; </a:t>
            </a:r>
            <a:r>
              <a:rPr lang="hr-HR" sz="2200" dirty="0" err="1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Sons</a:t>
            </a: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hr-HR" sz="2200" dirty="0" err="1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Ltd</a:t>
            </a: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., </a:t>
            </a:r>
            <a:r>
              <a:rPr lang="hr-HR" sz="2200" dirty="0" err="1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Chichester</a:t>
            </a: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, 2020, str. 435</a:t>
            </a: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467.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Y. </a:t>
            </a:r>
            <a:r>
              <a:rPr lang="hr-HR" sz="2200" dirty="0" err="1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Miyamoto</a:t>
            </a: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, Y. </a:t>
            </a:r>
            <a:r>
              <a:rPr lang="hr-HR" sz="2200" dirty="0" err="1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Tateyama</a:t>
            </a: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, N. </a:t>
            </a:r>
            <a:r>
              <a:rPr lang="hr-HR" sz="2200" dirty="0" err="1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Oyama</a:t>
            </a: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, T. </a:t>
            </a:r>
            <a:r>
              <a:rPr lang="hr-HR" sz="2200" dirty="0" err="1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Ohno</a:t>
            </a: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hr-HR" sz="2200" i="1" dirty="0" err="1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Scientific</a:t>
            </a:r>
            <a:r>
              <a:rPr lang="hr-HR" sz="2200" i="1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hr-HR" sz="2200" i="1" dirty="0" err="1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Reports</a:t>
            </a: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hr-HR" sz="2200" b="1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5</a:t>
            </a: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(2015) 1</a:t>
            </a: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9.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J. C. </a:t>
            </a:r>
            <a:r>
              <a:rPr lang="hr-HR" sz="2200" dirty="0" err="1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Tully</a:t>
            </a: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hr-HR" sz="2200" i="1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J. </a:t>
            </a:r>
            <a:r>
              <a:rPr lang="hr-HR" sz="2200" i="1" dirty="0" err="1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Chem</a:t>
            </a:r>
            <a:r>
              <a:rPr lang="hr-HR" sz="2200" i="1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hr-HR" sz="2200" i="1" dirty="0" err="1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Phys</a:t>
            </a:r>
            <a:r>
              <a:rPr lang="hr-HR" sz="2200" i="1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hr-HR" sz="2200" b="1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93</a:t>
            </a: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(1990) 1061</a:t>
            </a: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1071.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J. P. </a:t>
            </a:r>
            <a:r>
              <a:rPr lang="hr-HR" sz="2200" dirty="0" err="1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Malhado</a:t>
            </a: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, M. J. </a:t>
            </a:r>
            <a:r>
              <a:rPr lang="hr-HR" sz="2200" dirty="0" err="1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Bearpark</a:t>
            </a: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, J. T. </a:t>
            </a:r>
            <a:r>
              <a:rPr lang="hr-HR" sz="2200" dirty="0" err="1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Hynes</a:t>
            </a: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hr-HR" sz="2200" i="1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Front. </a:t>
            </a:r>
            <a:r>
              <a:rPr lang="hr-HR" sz="2200" i="1" dirty="0" err="1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Chem</a:t>
            </a:r>
            <a:r>
              <a:rPr lang="hr-HR" sz="2200" i="1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hr-HR" sz="2200" b="1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(2014) 1</a:t>
            </a: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hr-HR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21</a:t>
            </a:r>
            <a:endParaRPr lang="hr-HR" sz="2200" dirty="0">
              <a:solidFill>
                <a:schemeClr val="tx2">
                  <a:lumMod val="50000"/>
                </a:schemeClr>
              </a:solidFill>
            </a:endParaRP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51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E7A703E-04A5-6FC3-3142-7649D5E862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25. svibnja 2022.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252EB26-9EEF-4661-66F4-15BDEB4E4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Kemijski seminar I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207210A-909C-6C32-53FF-715540D4F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E3545F-B00A-4335-9400-103D6D5C41BE}" type="slidenum">
              <a:rPr lang="hr-HR" smtClean="0"/>
              <a:pPr>
                <a:spcAft>
                  <a:spcPts val="600"/>
                </a:spcAft>
              </a:pPr>
              <a:t>3</a:t>
            </a:fld>
            <a:endParaRPr lang="hr-HR"/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EEE240AD-D171-A183-9EA5-0AFB53877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7411"/>
            <a:ext cx="10515600" cy="4249551"/>
          </a:xfrm>
        </p:spPr>
        <p:txBody>
          <a:bodyPr/>
          <a:lstStyle/>
          <a:p>
            <a:r>
              <a:rPr lang="hr-HR" dirty="0"/>
              <a:t>neadijabatska molekularna dinamika</a:t>
            </a:r>
          </a:p>
          <a:p>
            <a:r>
              <a:rPr lang="hr-HR" dirty="0">
                <a:solidFill>
                  <a:schemeClr val="tx1">
                    <a:alpha val="20000"/>
                  </a:schemeClr>
                </a:solidFill>
              </a:rPr>
              <a:t>reprezentacija valne funkcije</a:t>
            </a:r>
          </a:p>
          <a:p>
            <a:r>
              <a:rPr lang="hr-HR" dirty="0">
                <a:solidFill>
                  <a:schemeClr val="tx1">
                    <a:alpha val="20000"/>
                  </a:schemeClr>
                </a:solidFill>
              </a:rPr>
              <a:t>metode simulacije neadijabatske dinamike</a:t>
            </a:r>
          </a:p>
          <a:p>
            <a:r>
              <a:rPr lang="hr-HR" dirty="0">
                <a:solidFill>
                  <a:schemeClr val="tx1">
                    <a:alpha val="20000"/>
                  </a:schemeClr>
                </a:solidFill>
              </a:rPr>
              <a:t>zaključak</a:t>
            </a:r>
          </a:p>
        </p:txBody>
      </p:sp>
      <p:sp>
        <p:nvSpPr>
          <p:cNvPr id="26" name="Naslov 1">
            <a:extLst>
              <a:ext uri="{FF2B5EF4-FFF2-40B4-BE49-F238E27FC236}">
                <a16:creationId xmlns:a16="http://schemas.microsoft.com/office/drawing/2014/main" id="{6FE321BC-1539-BD2A-97CE-8A52AC179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2271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Sadržaj</a:t>
            </a:r>
          </a:p>
        </p:txBody>
      </p:sp>
    </p:spTree>
    <p:extLst>
      <p:ext uri="{BB962C8B-B14F-4D97-AF65-F5344CB8AC3E}">
        <p14:creationId xmlns:p14="http://schemas.microsoft.com/office/powerpoint/2010/main" val="3303456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BCB02B1-1B82-403C-B7D2-E2CED1882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CDE13A7-6382-4A67-BEBE-4FF1F37C7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9978FC9-2E40-4257-8D97-FAB20CA4B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40ABB98-77BA-4C40-8121-34D196E58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1AA752E-66C1-4835-8A3C-556475159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E9555AB-2295-4939-AEC9-B2CBFCB4C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7499201-5A2C-48B3-9B02-5519B8829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3FC2AE7-C60C-4C48-BCAE-410BB6C3D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Freeform: Shape 24">
              <a:extLst>
                <a:ext uri="{FF2B5EF4-FFF2-40B4-BE49-F238E27FC236}">
                  <a16:creationId xmlns:a16="http://schemas.microsoft.com/office/drawing/2014/main" id="{40EA1593-6BC9-441E-8F3C-46DD50F810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7" name="Naslov 1">
            <a:extLst>
              <a:ext uri="{FF2B5EF4-FFF2-40B4-BE49-F238E27FC236}">
                <a16:creationId xmlns:a16="http://schemas.microsoft.com/office/drawing/2014/main" id="{2BBC490F-8683-A894-535B-B3EE563016B7}"/>
              </a:ext>
            </a:extLst>
          </p:cNvPr>
          <p:cNvSpPr txBox="1">
            <a:spLocks/>
          </p:cNvSpPr>
          <p:nvPr/>
        </p:nvSpPr>
        <p:spPr>
          <a:xfrm>
            <a:off x="3371482" y="3009396"/>
            <a:ext cx="5448730" cy="8392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5200" b="1" kern="12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Hvala</a:t>
            </a:r>
            <a:r>
              <a:rPr lang="en-US" sz="5200" b="1" kern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5200" b="1" kern="12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na</a:t>
            </a:r>
            <a:r>
              <a:rPr lang="en-US" sz="5200" b="1" kern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5200" b="1" kern="12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pozornosti</a:t>
            </a:r>
            <a:r>
              <a:rPr lang="en-US" sz="5200" b="1" kern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</p:txBody>
      </p:sp>
      <p:grpSp>
        <p:nvGrpSpPr>
          <p:cNvPr id="39" name="Group 26">
            <a:extLst>
              <a:ext uri="{FF2B5EF4-FFF2-40B4-BE49-F238E27FC236}">
                <a16:creationId xmlns:a16="http://schemas.microsoft.com/office/drawing/2014/main" id="{17147D5D-F01F-4164-BD81-D10DC6F2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142" y="2854"/>
            <a:ext cx="2783421" cy="2406445"/>
            <a:chOff x="-305" y="-4155"/>
            <a:chExt cx="2514948" cy="2174333"/>
          </a:xfrm>
        </p:grpSpPr>
        <p:sp>
          <p:nvSpPr>
            <p:cNvPr id="40" name="Freeform: Shape 27">
              <a:extLst>
                <a:ext uri="{FF2B5EF4-FFF2-40B4-BE49-F238E27FC236}">
                  <a16:creationId xmlns:a16="http://schemas.microsoft.com/office/drawing/2014/main" id="{F24C7412-3E2D-4708-8DC3-425A457A1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28">
              <a:extLst>
                <a:ext uri="{FF2B5EF4-FFF2-40B4-BE49-F238E27FC236}">
                  <a16:creationId xmlns:a16="http://schemas.microsoft.com/office/drawing/2014/main" id="{71483A6A-CB0B-4469-B09D-C9451F9B0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29">
              <a:extLst>
                <a:ext uri="{FF2B5EF4-FFF2-40B4-BE49-F238E27FC236}">
                  <a16:creationId xmlns:a16="http://schemas.microsoft.com/office/drawing/2014/main" id="{9A935E9D-EB55-46F3-BCCB-9CB918E87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3" name="Freeform: Shape 30">
              <a:extLst>
                <a:ext uri="{FF2B5EF4-FFF2-40B4-BE49-F238E27FC236}">
                  <a16:creationId xmlns:a16="http://schemas.microsoft.com/office/drawing/2014/main" id="{8EDC5655-C7D7-4936-91EA-E188A96DC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" name="Group 32">
            <a:extLst>
              <a:ext uri="{FF2B5EF4-FFF2-40B4-BE49-F238E27FC236}">
                <a16:creationId xmlns:a16="http://schemas.microsoft.com/office/drawing/2014/main" id="{6D0E248E-80AB-4B35-BA8D-F940FCB44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417253" y="4456669"/>
            <a:ext cx="2783421" cy="2406445"/>
            <a:chOff x="-305" y="-4155"/>
            <a:chExt cx="2514948" cy="2174333"/>
          </a:xfrm>
        </p:grpSpPr>
        <p:sp>
          <p:nvSpPr>
            <p:cNvPr id="45" name="Freeform: Shape 33">
              <a:extLst>
                <a:ext uri="{FF2B5EF4-FFF2-40B4-BE49-F238E27FC236}">
                  <a16:creationId xmlns:a16="http://schemas.microsoft.com/office/drawing/2014/main" id="{F9E91B0A-66E8-4298-BAC6-004DBE491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A629C66-36BD-487E-B1CD-ED026D778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6BC2D2C-3D7D-4224-81BC-22C094C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3BDF903-22C5-4312-8776-C2ABC3EDC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51259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0F96707-E34F-959D-96FF-960E8A0A3C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25. svibnja 2022.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CB0AC7F-A840-B10A-67D4-A9461663B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Kemijski seminar I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4715DF0-DFC0-14FB-46D5-A6A95E81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E3545F-B00A-4335-9400-103D6D5C41BE}" type="slidenum">
              <a:rPr lang="hr-HR" smtClean="0"/>
              <a:pPr>
                <a:spcAft>
                  <a:spcPts val="600"/>
                </a:spcAft>
              </a:pPr>
              <a:t>4</a:t>
            </a:fld>
            <a:endParaRPr lang="hr-HR"/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82B42CD8-AF81-8602-E86B-3C214C3F8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313"/>
            <a:ext cx="10515600" cy="1739154"/>
          </a:xfrm>
        </p:spPr>
        <p:txBody>
          <a:bodyPr/>
          <a:lstStyle/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dinamika fotokemijskih reakcija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neadijabatska područja u konfiguracijskom prostoru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neadijabatska sprega</a:t>
            </a:r>
          </a:p>
        </p:txBody>
      </p:sp>
      <p:sp>
        <p:nvSpPr>
          <p:cNvPr id="20" name="Naslov 1">
            <a:extLst>
              <a:ext uri="{FF2B5EF4-FFF2-40B4-BE49-F238E27FC236}">
                <a16:creationId xmlns:a16="http://schemas.microsoft.com/office/drawing/2014/main" id="{AF3CEF4B-68C0-FBC7-D4AD-38F66BA64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812"/>
            <a:ext cx="8870576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Neadijabatska dinamika</a:t>
            </a:r>
          </a:p>
        </p:txBody>
      </p:sp>
      <p:pic>
        <p:nvPicPr>
          <p:cNvPr id="21" name="Slika 20">
            <a:extLst>
              <a:ext uri="{FF2B5EF4-FFF2-40B4-BE49-F238E27FC236}">
                <a16:creationId xmlns:a16="http://schemas.microsoft.com/office/drawing/2014/main" id="{AFAFE278-242A-265B-7058-BEC45C46AF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33"/>
          <a:stretch/>
        </p:blipFill>
        <p:spPr bwMode="auto">
          <a:xfrm>
            <a:off x="847005" y="2950077"/>
            <a:ext cx="5946154" cy="3406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4608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0F96707-E34F-959D-96FF-960E8A0A3C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25. svibnja 2022.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CB0AC7F-A840-B10A-67D4-A9461663B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Kemijski seminar I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4715DF0-DFC0-14FB-46D5-A6A95E81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E3545F-B00A-4335-9400-103D6D5C41BE}" type="slidenum">
              <a:rPr lang="hr-HR" smtClean="0"/>
              <a:pPr>
                <a:spcAft>
                  <a:spcPts val="600"/>
                </a:spcAft>
              </a:pPr>
              <a:t>5</a:t>
            </a:fld>
            <a:endParaRPr lang="hr-HR"/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82B42CD8-AF81-8602-E86B-3C214C3F8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56447"/>
            <a:ext cx="10515600" cy="5199902"/>
          </a:xfrm>
        </p:spPr>
        <p:txBody>
          <a:bodyPr/>
          <a:lstStyle/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ne može se koristiti Born-Oppenheimerova </a:t>
            </a:r>
          </a:p>
          <a:p>
            <a:pPr marL="0" indent="0">
              <a:buNone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  aproksimacija za rješavanje Schrödingerove jednadžbe:</a:t>
            </a: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44B9F2D1-3AA7-F3CE-986E-BFAD9C460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929" y="2540512"/>
            <a:ext cx="4247836" cy="137823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330C959D-3221-AD95-5EAF-E421B5D5D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58" y="4069108"/>
            <a:ext cx="9988178" cy="153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63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5545017-2445-4AB3-95A6-48F17C802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3B5D580-007D-4215-A10B-C8CF12EE02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4228C19-035F-4E8E-BAFD-56EC684B6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10D7C81-A1BE-4720-A66D-AEF9A11A5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BF18FEE-BE44-4F4A-AA4E-EC795CB0B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0F96707-E34F-959D-96FF-960E8A0A3C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25. svibnja 2022.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6B7259D-F2AD-42FE-B984-6D1D74321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4" y="3658536"/>
            <a:ext cx="3655725" cy="2743201"/>
            <a:chOff x="-305" y="-1"/>
            <a:chExt cx="3832880" cy="287613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E5C38C6-2516-45D1-ADFC-3F59F8E34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C274C95-E7A7-401D-A8F5-FFF5EB929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1D598C3-55D0-44FB-8766-A89B34B31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9EBC5C7-E54F-42F3-93F0-75AAC99FF9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CB0AC7F-A840-B10A-67D4-A9461663B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Kemijski seminar I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4715DF0-DFC0-14FB-46D5-A6A95E81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E3545F-B00A-4335-9400-103D6D5C41BE}" type="slidenum">
              <a:rPr lang="hr-HR" smtClean="0"/>
              <a:pPr>
                <a:spcAft>
                  <a:spcPts val="600"/>
                </a:spcAft>
              </a:pPr>
              <a:t>6</a:t>
            </a:fld>
            <a:endParaRPr lang="hr-HR"/>
          </a:p>
        </p:txBody>
      </p:sp>
      <p:sp>
        <p:nvSpPr>
          <p:cNvPr id="31" name="Pravokutnik: zaobljeni dijagonalni kutovi 30">
            <a:extLst>
              <a:ext uri="{FF2B5EF4-FFF2-40B4-BE49-F238E27FC236}">
                <a16:creationId xmlns:a16="http://schemas.microsoft.com/office/drawing/2014/main" id="{4C5FEDE0-DCC1-FA84-857A-308101A50843}"/>
              </a:ext>
            </a:extLst>
          </p:cNvPr>
          <p:cNvSpPr/>
          <p:nvPr/>
        </p:nvSpPr>
        <p:spPr>
          <a:xfrm>
            <a:off x="1475149" y="1373235"/>
            <a:ext cx="4518211" cy="1282402"/>
          </a:xfrm>
          <a:prstGeom prst="round2Diag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Rezervirano mjesto sadržaja 2">
            <a:extLst>
              <a:ext uri="{FF2B5EF4-FFF2-40B4-BE49-F238E27FC236}">
                <a16:creationId xmlns:a16="http://schemas.microsoft.com/office/drawing/2014/main" id="{CF225D87-A9D9-79B7-4B45-572D1EF95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302" y="1543563"/>
            <a:ext cx="5257800" cy="991644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Kako reprezentirati </a:t>
            </a:r>
          </a:p>
          <a:p>
            <a:pPr marL="0" indent="0" algn="ctr">
              <a:buNone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valnu funkciju?</a:t>
            </a:r>
          </a:p>
        </p:txBody>
      </p:sp>
    </p:spTree>
    <p:extLst>
      <p:ext uri="{BB962C8B-B14F-4D97-AF65-F5344CB8AC3E}">
        <p14:creationId xmlns:p14="http://schemas.microsoft.com/office/powerpoint/2010/main" val="1569200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5545017-2445-4AB3-95A6-48F17C802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3B5D580-007D-4215-A10B-C8CF12EE02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4228C19-035F-4E8E-BAFD-56EC684B6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10D7C81-A1BE-4720-A66D-AEF9A11A5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BF18FEE-BE44-4F4A-AA4E-EC795CB0B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0F96707-E34F-959D-96FF-960E8A0A3C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25. svibnja 2022.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6B7259D-F2AD-42FE-B984-6D1D74321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4" y="3658536"/>
            <a:ext cx="3655725" cy="2743201"/>
            <a:chOff x="-305" y="-1"/>
            <a:chExt cx="3832880" cy="287613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E5C38C6-2516-45D1-ADFC-3F59F8E34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C274C95-E7A7-401D-A8F5-FFF5EB929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1D598C3-55D0-44FB-8766-A89B34B31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9EBC5C7-E54F-42F3-93F0-75AAC99FF9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CB0AC7F-A840-B10A-67D4-A9461663B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Kemijski seminar I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4715DF0-DFC0-14FB-46D5-A6A95E81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E3545F-B00A-4335-9400-103D6D5C41BE}" type="slidenum">
              <a:rPr lang="hr-HR" smtClean="0"/>
              <a:pPr>
                <a:spcAft>
                  <a:spcPts val="600"/>
                </a:spcAft>
              </a:pPr>
              <a:t>7</a:t>
            </a:fld>
            <a:endParaRPr lang="hr-HR"/>
          </a:p>
        </p:txBody>
      </p:sp>
      <p:sp>
        <p:nvSpPr>
          <p:cNvPr id="31" name="Pravokutnik: zaobljeni dijagonalni kutovi 30">
            <a:extLst>
              <a:ext uri="{FF2B5EF4-FFF2-40B4-BE49-F238E27FC236}">
                <a16:creationId xmlns:a16="http://schemas.microsoft.com/office/drawing/2014/main" id="{4C5FEDE0-DCC1-FA84-857A-308101A50843}"/>
              </a:ext>
            </a:extLst>
          </p:cNvPr>
          <p:cNvSpPr/>
          <p:nvPr/>
        </p:nvSpPr>
        <p:spPr>
          <a:xfrm>
            <a:off x="1475149" y="1373235"/>
            <a:ext cx="4518211" cy="1282402"/>
          </a:xfrm>
          <a:prstGeom prst="round2Diag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Rezervirano mjesto sadržaja 2">
            <a:extLst>
              <a:ext uri="{FF2B5EF4-FFF2-40B4-BE49-F238E27FC236}">
                <a16:creationId xmlns:a16="http://schemas.microsoft.com/office/drawing/2014/main" id="{CF225D87-A9D9-79B7-4B45-572D1EF95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302" y="1543563"/>
            <a:ext cx="5257800" cy="991644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Kako reprezentirati </a:t>
            </a:r>
          </a:p>
          <a:p>
            <a:pPr marL="0" indent="0" algn="ctr">
              <a:buNone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valnu funkciju?</a:t>
            </a:r>
          </a:p>
        </p:txBody>
      </p:sp>
      <p:sp>
        <p:nvSpPr>
          <p:cNvPr id="38" name="Pravokutnik: zaobljeni dijagonalni kutovi 37">
            <a:extLst>
              <a:ext uri="{FF2B5EF4-FFF2-40B4-BE49-F238E27FC236}">
                <a16:creationId xmlns:a16="http://schemas.microsoft.com/office/drawing/2014/main" id="{83A24B62-2845-358F-8705-3089F5F3C45C}"/>
              </a:ext>
            </a:extLst>
          </p:cNvPr>
          <p:cNvSpPr/>
          <p:nvPr/>
        </p:nvSpPr>
        <p:spPr>
          <a:xfrm>
            <a:off x="4756232" y="3857548"/>
            <a:ext cx="5687651" cy="1282402"/>
          </a:xfrm>
          <a:prstGeom prst="round2Diag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Rezervirano mjesto sadržaja 2">
            <a:extLst>
              <a:ext uri="{FF2B5EF4-FFF2-40B4-BE49-F238E27FC236}">
                <a16:creationId xmlns:a16="http://schemas.microsoft.com/office/drawing/2014/main" id="{2641B79E-E119-C301-3895-4B75330094D5}"/>
              </a:ext>
            </a:extLst>
          </p:cNvPr>
          <p:cNvSpPr txBox="1">
            <a:spLocks/>
          </p:cNvSpPr>
          <p:nvPr/>
        </p:nvSpPr>
        <p:spPr>
          <a:xfrm>
            <a:off x="5199757" y="4120807"/>
            <a:ext cx="4800600" cy="904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Kako riješiti jednadžbe gibanja za neki sustav?</a:t>
            </a:r>
          </a:p>
          <a:p>
            <a:endParaRPr lang="hr-HR" dirty="0">
              <a:solidFill>
                <a:schemeClr val="tx1">
                  <a:alpha val="2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285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5545017-2445-4AB3-95A6-48F17C802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3B5D580-007D-4215-A10B-C8CF12EE02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4228C19-035F-4E8E-BAFD-56EC684B6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10D7C81-A1BE-4720-A66D-AEF9A11A5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BF18FEE-BE44-4F4A-AA4E-EC795CB0B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0F96707-E34F-959D-96FF-960E8A0A3C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25. svibnja 2022.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6B7259D-F2AD-42FE-B984-6D1D74321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4" y="3658536"/>
            <a:ext cx="3655725" cy="2743201"/>
            <a:chOff x="-305" y="-1"/>
            <a:chExt cx="3832880" cy="287613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E5C38C6-2516-45D1-ADFC-3F59F8E34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C274C95-E7A7-401D-A8F5-FFF5EB929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1D598C3-55D0-44FB-8766-A89B34B31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9EBC5C7-E54F-42F3-93F0-75AAC99FF9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CB0AC7F-A840-B10A-67D4-A9461663B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Kemijski seminar I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4715DF0-DFC0-14FB-46D5-A6A95E81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E3545F-B00A-4335-9400-103D6D5C41BE}" type="slidenum">
              <a:rPr lang="hr-HR" smtClean="0"/>
              <a:pPr>
                <a:spcAft>
                  <a:spcPts val="600"/>
                </a:spcAft>
              </a:pPr>
              <a:t>8</a:t>
            </a:fld>
            <a:endParaRPr lang="hr-HR"/>
          </a:p>
        </p:txBody>
      </p:sp>
      <p:sp>
        <p:nvSpPr>
          <p:cNvPr id="31" name="Pravokutnik: zaobljeni dijagonalni kutovi 30">
            <a:extLst>
              <a:ext uri="{FF2B5EF4-FFF2-40B4-BE49-F238E27FC236}">
                <a16:creationId xmlns:a16="http://schemas.microsoft.com/office/drawing/2014/main" id="{4C5FEDE0-DCC1-FA84-857A-308101A50843}"/>
              </a:ext>
            </a:extLst>
          </p:cNvPr>
          <p:cNvSpPr/>
          <p:nvPr/>
        </p:nvSpPr>
        <p:spPr>
          <a:xfrm>
            <a:off x="1475149" y="1373235"/>
            <a:ext cx="4518211" cy="1282402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Rezervirano mjesto sadržaja 2">
            <a:extLst>
              <a:ext uri="{FF2B5EF4-FFF2-40B4-BE49-F238E27FC236}">
                <a16:creationId xmlns:a16="http://schemas.microsoft.com/office/drawing/2014/main" id="{CF225D87-A9D9-79B7-4B45-572D1EF95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302" y="1543563"/>
            <a:ext cx="5257800" cy="991644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Kako reprezentirati </a:t>
            </a:r>
          </a:p>
          <a:p>
            <a:pPr marL="0" indent="0" algn="ctr">
              <a:buNone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valnu funkciju?</a:t>
            </a:r>
          </a:p>
        </p:txBody>
      </p:sp>
      <p:sp>
        <p:nvSpPr>
          <p:cNvPr id="38" name="Pravokutnik: zaobljeni dijagonalni kutovi 37">
            <a:extLst>
              <a:ext uri="{FF2B5EF4-FFF2-40B4-BE49-F238E27FC236}">
                <a16:creationId xmlns:a16="http://schemas.microsoft.com/office/drawing/2014/main" id="{83A24B62-2845-358F-8705-3089F5F3C45C}"/>
              </a:ext>
            </a:extLst>
          </p:cNvPr>
          <p:cNvSpPr/>
          <p:nvPr/>
        </p:nvSpPr>
        <p:spPr>
          <a:xfrm>
            <a:off x="4756232" y="3857548"/>
            <a:ext cx="5687651" cy="1282402"/>
          </a:xfrm>
          <a:prstGeom prst="round2Diag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Rezervirano mjesto sadržaja 2">
            <a:extLst>
              <a:ext uri="{FF2B5EF4-FFF2-40B4-BE49-F238E27FC236}">
                <a16:creationId xmlns:a16="http://schemas.microsoft.com/office/drawing/2014/main" id="{2641B79E-E119-C301-3895-4B75330094D5}"/>
              </a:ext>
            </a:extLst>
          </p:cNvPr>
          <p:cNvSpPr txBox="1">
            <a:spLocks/>
          </p:cNvSpPr>
          <p:nvPr/>
        </p:nvSpPr>
        <p:spPr>
          <a:xfrm>
            <a:off x="5199757" y="4120807"/>
            <a:ext cx="4800600" cy="904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Kako riješiti jednadžbe gibanja za neki sustav?</a:t>
            </a: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38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E7A703E-04A5-6FC3-3142-7649D5E862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25. svibnja 2022.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252EB26-9EEF-4661-66F4-15BDEB4E4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Kemijski seminar I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207210A-909C-6C32-53FF-715540D4F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E3545F-B00A-4335-9400-103D6D5C41BE}" type="slidenum">
              <a:rPr lang="hr-HR" smtClean="0"/>
              <a:pPr>
                <a:spcAft>
                  <a:spcPts val="600"/>
                </a:spcAft>
              </a:pPr>
              <a:t>9</a:t>
            </a:fld>
            <a:endParaRPr lang="hr-HR"/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EEE240AD-D171-A183-9EA5-0AFB53877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7411"/>
            <a:ext cx="10515600" cy="4249551"/>
          </a:xfrm>
        </p:spPr>
        <p:txBody>
          <a:bodyPr/>
          <a:lstStyle/>
          <a:p>
            <a:r>
              <a:rPr lang="hr-HR" dirty="0">
                <a:solidFill>
                  <a:schemeClr val="tx1">
                    <a:alpha val="20000"/>
                  </a:schemeClr>
                </a:solidFill>
              </a:rPr>
              <a:t>neadijabatska molekularna dinamika</a:t>
            </a:r>
          </a:p>
          <a:p>
            <a:r>
              <a:rPr lang="hr-HR" dirty="0"/>
              <a:t>reprezentacija valne funkcije</a:t>
            </a:r>
          </a:p>
          <a:p>
            <a:r>
              <a:rPr lang="hr-HR" dirty="0">
                <a:solidFill>
                  <a:schemeClr val="tx1">
                    <a:alpha val="20000"/>
                  </a:schemeClr>
                </a:solidFill>
              </a:rPr>
              <a:t>metode simulacije neadijabatske dinamike</a:t>
            </a:r>
          </a:p>
          <a:p>
            <a:r>
              <a:rPr lang="hr-HR" dirty="0">
                <a:solidFill>
                  <a:schemeClr val="tx1">
                    <a:alpha val="20000"/>
                  </a:schemeClr>
                </a:solidFill>
              </a:rPr>
              <a:t>zaključak</a:t>
            </a:r>
          </a:p>
        </p:txBody>
      </p:sp>
      <p:sp>
        <p:nvSpPr>
          <p:cNvPr id="26" name="Naslov 1">
            <a:extLst>
              <a:ext uri="{FF2B5EF4-FFF2-40B4-BE49-F238E27FC236}">
                <a16:creationId xmlns:a16="http://schemas.microsoft.com/office/drawing/2014/main" id="{6FE321BC-1539-BD2A-97CE-8A52AC179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2271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Sadržaj</a:t>
            </a:r>
          </a:p>
        </p:txBody>
      </p:sp>
    </p:spTree>
    <p:extLst>
      <p:ext uri="{BB962C8B-B14F-4D97-AF65-F5344CB8AC3E}">
        <p14:creationId xmlns:p14="http://schemas.microsoft.com/office/powerpoint/2010/main" val="33064440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955</Words>
  <Application>Microsoft Office PowerPoint</Application>
  <PresentationFormat>Široki zaslon</PresentationFormat>
  <Paragraphs>223</Paragraphs>
  <Slides>30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Tema sustava Office</vt:lpstr>
      <vt:lpstr>Metode simulacije neadijabatske molekularne dinamike</vt:lpstr>
      <vt:lpstr>Sadržaj</vt:lpstr>
      <vt:lpstr>Sadržaj</vt:lpstr>
      <vt:lpstr>Neadijabatska dinamika</vt:lpstr>
      <vt:lpstr>PowerPoint prezentacija</vt:lpstr>
      <vt:lpstr>PowerPoint prezentacija</vt:lpstr>
      <vt:lpstr>PowerPoint prezentacija</vt:lpstr>
      <vt:lpstr>PowerPoint prezentacija</vt:lpstr>
      <vt:lpstr>Sadržaj</vt:lpstr>
      <vt:lpstr>Reprezentacija valne funkcije</vt:lpstr>
      <vt:lpstr>Reprezentacija valne funkcije</vt:lpstr>
      <vt:lpstr>Reprezentacija valne funkcije</vt:lpstr>
      <vt:lpstr>Reprezentacija valne funkcije</vt:lpstr>
      <vt:lpstr>PowerPoint prezentacija</vt:lpstr>
      <vt:lpstr>Sadržaj</vt:lpstr>
      <vt:lpstr>METODE SIMULACIJE  NEADIJABATSKE DINAMIKE</vt:lpstr>
      <vt:lpstr>METODE SIMULACIJE  NEADIJABATSKE DINAMIKE</vt:lpstr>
      <vt:lpstr>METODE SIMULACIJE  NEADIJABATSKE DINAMIKE</vt:lpstr>
      <vt:lpstr>METODE SIMULACIJE  NEADIJABATSKE DINAMIKE</vt:lpstr>
      <vt:lpstr>Metode koje koriste bazne funkcije trajektorije</vt:lpstr>
      <vt:lpstr>Metode koje koriste bazne funkcije trajektorije</vt:lpstr>
      <vt:lpstr>Mješovite kvantno-klasične metode</vt:lpstr>
      <vt:lpstr>Mješovite kvantno-klasične metode</vt:lpstr>
      <vt:lpstr>Mješovite kvantno-klasične metode</vt:lpstr>
      <vt:lpstr>Mješovite kvantno-klasične metode</vt:lpstr>
      <vt:lpstr>Mješovite kvantno-klasične metode</vt:lpstr>
      <vt:lpstr>Sadržaj</vt:lpstr>
      <vt:lpstr>Zaključak</vt:lpstr>
      <vt:lpstr>Literatura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Nina Tokić</dc:creator>
  <cp:lastModifiedBy>Nina Tokić</cp:lastModifiedBy>
  <cp:revision>108</cp:revision>
  <dcterms:created xsi:type="dcterms:W3CDTF">2022-04-21T16:50:29Z</dcterms:created>
  <dcterms:modified xsi:type="dcterms:W3CDTF">2022-05-25T10:52:55Z</dcterms:modified>
</cp:coreProperties>
</file>