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5"/>
  </p:notesMasterIdLst>
  <p:sldIdLst>
    <p:sldId id="256" r:id="rId2"/>
    <p:sldId id="257" r:id="rId3"/>
    <p:sldId id="269" r:id="rId4"/>
    <p:sldId id="280" r:id="rId5"/>
    <p:sldId id="258" r:id="rId6"/>
    <p:sldId id="270" r:id="rId7"/>
    <p:sldId id="271" r:id="rId8"/>
    <p:sldId id="260" r:id="rId9"/>
    <p:sldId id="261" r:id="rId10"/>
    <p:sldId id="262" r:id="rId11"/>
    <p:sldId id="272" r:id="rId12"/>
    <p:sldId id="273" r:id="rId13"/>
    <p:sldId id="263" r:id="rId14"/>
    <p:sldId id="274" r:id="rId15"/>
    <p:sldId id="264" r:id="rId16"/>
    <p:sldId id="265" r:id="rId17"/>
    <p:sldId id="275" r:id="rId18"/>
    <p:sldId id="266" r:id="rId19"/>
    <p:sldId id="278" r:id="rId20"/>
    <p:sldId id="276" r:id="rId21"/>
    <p:sldId id="267" r:id="rId22"/>
    <p:sldId id="277" r:id="rId23"/>
    <p:sldId id="268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874" y="58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78E0B-3E66-40E0-BEDE-E422F5EDB3AA}" type="datetimeFigureOut">
              <a:rPr lang="hr-HR" smtClean="0"/>
              <a:t>12.5.2021.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A44CD-CDBE-42C4-ACE2-EED159C7CF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2191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A44CD-CDBE-42C4-ACE2-EED159C7CF44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2973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14E7-6ECD-4056-84EC-E6C65324BF01}" type="datetimeFigureOut">
              <a:rPr lang="hr-HR" smtClean="0"/>
              <a:t>12.5.2021.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828B229-C688-4412-B46B-A1D3AB62D5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740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14E7-6ECD-4056-84EC-E6C65324BF01}" type="datetimeFigureOut">
              <a:rPr lang="hr-HR" smtClean="0"/>
              <a:t>12.5.2021.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28B229-C688-4412-B46B-A1D3AB62D5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811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14E7-6ECD-4056-84EC-E6C65324BF01}" type="datetimeFigureOut">
              <a:rPr lang="hr-HR" smtClean="0"/>
              <a:t>12.5.2021.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28B229-C688-4412-B46B-A1D3AB62D5A1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938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14E7-6ECD-4056-84EC-E6C65324BF01}" type="datetimeFigureOut">
              <a:rPr lang="hr-HR" smtClean="0"/>
              <a:t>12.5.2021.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28B229-C688-4412-B46B-A1D3AB62D5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7244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14E7-6ECD-4056-84EC-E6C65324BF01}" type="datetimeFigureOut">
              <a:rPr lang="hr-HR" smtClean="0"/>
              <a:t>12.5.2021.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28B229-C688-4412-B46B-A1D3AB62D5A1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0720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14E7-6ECD-4056-84EC-E6C65324BF01}" type="datetimeFigureOut">
              <a:rPr lang="hr-HR" smtClean="0"/>
              <a:t>12.5.2021.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28B229-C688-4412-B46B-A1D3AB62D5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1677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14E7-6ECD-4056-84EC-E6C65324BF01}" type="datetimeFigureOut">
              <a:rPr lang="hr-HR" smtClean="0"/>
              <a:t>12.5.2021.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B229-C688-4412-B46B-A1D3AB62D5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7555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14E7-6ECD-4056-84EC-E6C65324BF01}" type="datetimeFigureOut">
              <a:rPr lang="hr-HR" smtClean="0"/>
              <a:t>12.5.2021.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B229-C688-4412-B46B-A1D3AB62D5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9499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14E7-6ECD-4056-84EC-E6C65324BF01}" type="datetimeFigureOut">
              <a:rPr lang="hr-HR" smtClean="0"/>
              <a:t>12.5.2021.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B229-C688-4412-B46B-A1D3AB62D5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309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14E7-6ECD-4056-84EC-E6C65324BF01}" type="datetimeFigureOut">
              <a:rPr lang="hr-HR" smtClean="0"/>
              <a:t>12.5.2021.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28B229-C688-4412-B46B-A1D3AB62D5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023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14E7-6ECD-4056-84EC-E6C65324BF01}" type="datetimeFigureOut">
              <a:rPr lang="hr-HR" smtClean="0"/>
              <a:t>12.5.2021.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28B229-C688-4412-B46B-A1D3AB62D5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166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14E7-6ECD-4056-84EC-E6C65324BF01}" type="datetimeFigureOut">
              <a:rPr lang="hr-HR" smtClean="0"/>
              <a:t>12.5.2021.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28B229-C688-4412-B46B-A1D3AB62D5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030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14E7-6ECD-4056-84EC-E6C65324BF01}" type="datetimeFigureOut">
              <a:rPr lang="hr-HR" smtClean="0"/>
              <a:t>12.5.2021.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B229-C688-4412-B46B-A1D3AB62D5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60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14E7-6ECD-4056-84EC-E6C65324BF01}" type="datetimeFigureOut">
              <a:rPr lang="hr-HR" smtClean="0"/>
              <a:t>12.5.2021.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B229-C688-4412-B46B-A1D3AB62D5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728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14E7-6ECD-4056-84EC-E6C65324BF01}" type="datetimeFigureOut">
              <a:rPr lang="hr-HR" smtClean="0"/>
              <a:t>12.5.2021.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B229-C688-4412-B46B-A1D3AB62D5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8922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14E7-6ECD-4056-84EC-E6C65324BF01}" type="datetimeFigureOut">
              <a:rPr lang="hr-HR" smtClean="0"/>
              <a:t>12.5.2021.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28B229-C688-4412-B46B-A1D3AB62D5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538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714E7-6ECD-4056-84EC-E6C65324BF01}" type="datetimeFigureOut">
              <a:rPr lang="hr-HR" smtClean="0"/>
              <a:t>12.5.2021.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828B229-C688-4412-B46B-A1D3AB62D5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137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15640" y="880938"/>
            <a:ext cx="9104243" cy="332353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sz="36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r-HR" sz="36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3600" b="1" dirty="0" smtClean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hr-HR" sz="36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r-HR" sz="36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b="1" dirty="0" smtClean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ELEKTRIČNA SVOJSTVA METAL-ORGANSKIH MREŽA</a:t>
            </a:r>
            <a:r>
              <a:rPr lang="hr-HR" sz="36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r-HR" sz="36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36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r-HR" sz="36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200" b="1" dirty="0" smtClean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Ana </a:t>
            </a:r>
            <a:r>
              <a:rPr lang="hr-HR" sz="2200" b="1" dirty="0" err="1" smtClean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Lozančić</a:t>
            </a:r>
            <a:r>
              <a:rPr lang="hr-HR" sz="2200" b="1" dirty="0" smtClean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sz="2200" b="1" dirty="0" smtClean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r-H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r-HR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200" dirty="0" smtClean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Doktorski </a:t>
            </a:r>
            <a:r>
              <a:rPr lang="hr-HR" sz="2200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studij Anorganske i strukturne kemije, </a:t>
            </a:r>
            <a:r>
              <a:rPr lang="hr-HR" sz="2200" dirty="0" err="1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akad</a:t>
            </a:r>
            <a:r>
              <a:rPr lang="hr-HR" sz="2200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god. 2020./</a:t>
            </a:r>
            <a:r>
              <a:rPr lang="hr-HR" sz="2200" dirty="0" smtClean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2021.</a:t>
            </a:r>
            <a:br>
              <a:rPr lang="hr-HR" sz="2200" dirty="0" smtClean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1800" b="1" dirty="0" smtClean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Zagreb</a:t>
            </a:r>
            <a:endParaRPr lang="hr-HR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17824" y="1148812"/>
            <a:ext cx="4290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Kemijski seminar 1</a:t>
            </a: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4991" y="463978"/>
            <a:ext cx="1003520" cy="100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766" y="607978"/>
            <a:ext cx="19340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1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665" y="997657"/>
            <a:ext cx="4215403" cy="33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22" y="4293071"/>
            <a:ext cx="7989808" cy="230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1385" y="0"/>
            <a:ext cx="113906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hr-HR" sz="3600" b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2D-SLOJEVITE MREŽE S </a:t>
            </a:r>
            <a:r>
              <a:rPr lang="hr-HR" sz="3600" b="1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DITOPIČNIM LIGANDOM</a:t>
            </a:r>
            <a:endParaRPr lang="hr-HR" sz="3600" b="1" dirty="0">
              <a:solidFill>
                <a:schemeClr val="accent2">
                  <a:lumMod val="7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6226" y="2226873"/>
            <a:ext cx="7326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dirty="0">
                <a:ea typeface="Calibri" panose="020F0502020204030204" pitchFamily="34" charset="0"/>
              </a:rPr>
              <a:t>Struktura spoja [Fe</a:t>
            </a:r>
            <a:r>
              <a:rPr lang="hr-HR" sz="2000" baseline="-25000" dirty="0">
                <a:ea typeface="Calibri" panose="020F0502020204030204" pitchFamily="34" charset="0"/>
              </a:rPr>
              <a:t>2</a:t>
            </a:r>
            <a:r>
              <a:rPr lang="hr-HR" sz="2000" dirty="0">
                <a:ea typeface="Calibri" panose="020F0502020204030204" pitchFamily="34" charset="0"/>
              </a:rPr>
              <a:t>(Cl</a:t>
            </a:r>
            <a:r>
              <a:rPr lang="hr-HR" sz="2000" baseline="-25000" dirty="0">
                <a:ea typeface="Calibri" panose="020F0502020204030204" pitchFamily="34" charset="0"/>
              </a:rPr>
              <a:t>2</a:t>
            </a:r>
            <a:r>
              <a:rPr lang="hr-HR" sz="2000" dirty="0">
                <a:ea typeface="Calibri" panose="020F0502020204030204" pitchFamily="34" charset="0"/>
              </a:rPr>
              <a:t>dhbq)</a:t>
            </a:r>
            <a:r>
              <a:rPr lang="hr-HR" sz="2000" baseline="-25000" dirty="0">
                <a:ea typeface="Calibri" panose="020F0502020204030204" pitchFamily="34" charset="0"/>
              </a:rPr>
              <a:t>3</a:t>
            </a:r>
            <a:r>
              <a:rPr lang="hr-HR" sz="2000" dirty="0">
                <a:ea typeface="Calibri" panose="020F0502020204030204" pitchFamily="34" charset="0"/>
              </a:rPr>
              <a:t>]</a:t>
            </a:r>
            <a:r>
              <a:rPr lang="hr-HR" sz="2000" i="1" baseline="-25000" dirty="0">
                <a:ea typeface="Calibri" panose="020F0502020204030204" pitchFamily="34" charset="0"/>
              </a:rPr>
              <a:t>n</a:t>
            </a:r>
            <a:r>
              <a:rPr lang="hr-HR" sz="2000" baseline="30000" dirty="0">
                <a:ea typeface="Calibri" panose="020F0502020204030204" pitchFamily="34" charset="0"/>
              </a:rPr>
              <a:t>2</a:t>
            </a:r>
            <a:r>
              <a:rPr lang="hr-HR" sz="2000" i="1" baseline="30000" dirty="0">
                <a:ea typeface="Calibri" panose="020F0502020204030204" pitchFamily="34" charset="0"/>
              </a:rPr>
              <a:t>n−</a:t>
            </a:r>
            <a:r>
              <a:rPr lang="hr-HR" sz="2000" dirty="0">
                <a:ea typeface="Calibri" panose="020F0502020204030204" pitchFamily="34" charset="0"/>
              </a:rPr>
              <a:t>, s rasporedom iona Fe</a:t>
            </a:r>
            <a:r>
              <a:rPr lang="hr-HR" sz="2000" baseline="30000" dirty="0">
                <a:ea typeface="Calibri" panose="020F0502020204030204" pitchFamily="34" charset="0"/>
              </a:rPr>
              <a:t>II/III</a:t>
            </a:r>
            <a:r>
              <a:rPr lang="hr-HR" sz="2000" dirty="0">
                <a:ea typeface="Calibri" panose="020F0502020204030204" pitchFamily="34" charset="0"/>
              </a:rPr>
              <a:t> i Cl</a:t>
            </a:r>
            <a:r>
              <a:rPr lang="hr-HR" sz="2000" baseline="-25000" dirty="0">
                <a:ea typeface="Calibri" panose="020F0502020204030204" pitchFamily="34" charset="0"/>
              </a:rPr>
              <a:t>2</a:t>
            </a:r>
            <a:r>
              <a:rPr lang="hr-HR" sz="2000" dirty="0">
                <a:ea typeface="Calibri" panose="020F0502020204030204" pitchFamily="34" charset="0"/>
              </a:rPr>
              <a:t>dhbq</a:t>
            </a:r>
            <a:r>
              <a:rPr lang="hr-HR" sz="2000" baseline="30000" dirty="0">
                <a:ea typeface="Calibri" panose="020F0502020204030204" pitchFamily="34" charset="0"/>
              </a:rPr>
              <a:t>2−</a:t>
            </a:r>
            <a:r>
              <a:rPr lang="hr-HR" sz="2000" dirty="0">
                <a:ea typeface="Calibri" panose="020F0502020204030204" pitchFamily="34" charset="0"/>
              </a:rPr>
              <a:t> u obliku saća unutar jednog 2D-sloja</a:t>
            </a:r>
            <a:endParaRPr lang="hr-HR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48762" y="3341583"/>
            <a:ext cx="48205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800" dirty="0" smtClean="0">
                <a:ea typeface="Calibri" panose="020F0502020204030204" pitchFamily="34" charset="0"/>
              </a:rPr>
              <a:t>Redukcija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800" dirty="0" smtClean="0">
                <a:ea typeface="Calibri" panose="020F0502020204030204" pitchFamily="34" charset="0"/>
              </a:rPr>
              <a:t>Zn s </a:t>
            </a:r>
            <a:r>
              <a:rPr lang="hr-HR" sz="2800" dirty="0" err="1" smtClean="0">
                <a:ea typeface="Calibri" panose="020F0502020204030204" pitchFamily="34" charset="0"/>
              </a:rPr>
              <a:t>ligandom</a:t>
            </a:r>
            <a:r>
              <a:rPr lang="hr-HR" sz="2800" baseline="-25000" dirty="0" smtClean="0">
                <a:ea typeface="Calibri" panose="020F0502020204030204" pitchFamily="34" charset="0"/>
              </a:rPr>
              <a:t> </a:t>
            </a:r>
            <a:r>
              <a:rPr lang="hr-HR" sz="2800" dirty="0" smtClean="0">
                <a:solidFill>
                  <a:prstClr val="black"/>
                </a:solidFill>
                <a:ea typeface="Calibri" panose="020F0502020204030204" pitchFamily="34" charset="0"/>
              </a:rPr>
              <a:t>Cl</a:t>
            </a:r>
            <a:r>
              <a:rPr lang="hr-HR" sz="2800" baseline="-25000" dirty="0" smtClean="0">
                <a:solidFill>
                  <a:prstClr val="black"/>
                </a:solidFill>
                <a:ea typeface="Calibri" panose="020F0502020204030204" pitchFamily="34" charset="0"/>
              </a:rPr>
              <a:t>2</a:t>
            </a:r>
            <a:r>
              <a:rPr lang="hr-HR" sz="2800" dirty="0" smtClean="0">
                <a:ea typeface="Calibri" panose="020F0502020204030204" pitchFamily="34" charset="0"/>
              </a:rPr>
              <a:t>dhbq</a:t>
            </a:r>
            <a:r>
              <a:rPr lang="hr-HR" sz="2800" baseline="30000" dirty="0" smtClean="0">
                <a:ea typeface="Calibri" panose="020F0502020204030204" pitchFamily="34" charset="0"/>
              </a:rPr>
              <a:t>2</a:t>
            </a:r>
            <a:r>
              <a:rPr lang="hr-HR" sz="2800" baseline="30000" dirty="0" smtClean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hr-HR" sz="2800" dirty="0" smtClean="0">
                <a:ea typeface="Calibri" panose="020F0502020204030204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5453" y="1690881"/>
            <a:ext cx="157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err="1" smtClean="0">
                <a:solidFill>
                  <a:schemeClr val="accent2">
                    <a:lumMod val="75000"/>
                  </a:schemeClr>
                </a:solidFill>
              </a:rPr>
              <a:t>Kloranilat</a:t>
            </a:r>
            <a:endParaRPr lang="hr-H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4880" y="77582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10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5553" y="6544485"/>
            <a:ext cx="7937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L. S.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G.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Skorupskii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Dinca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Electrically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Conductive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Metal-</a:t>
            </a:r>
            <a:r>
              <a:rPr lang="hr-HR" sz="1200" dirty="0" err="1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hr-HR" sz="1200" dirty="0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Frameworks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Chem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b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(2020) 8536-8580</a:t>
            </a:r>
            <a:endParaRPr lang="hr-HR" sz="1200" dirty="0">
              <a:solidFill>
                <a:srgbClr val="31B4E6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21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" y="2135785"/>
            <a:ext cx="4742453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572" y="2135785"/>
            <a:ext cx="4742453" cy="457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42006" y="221011"/>
            <a:ext cx="92320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b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3D-MREŽE S DIHIDROKSIBENZOKINONIMA</a:t>
            </a:r>
            <a:endParaRPr lang="hr-HR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30467" y="6246120"/>
            <a:ext cx="428456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r-HR" sz="2400" b="1" dirty="0">
                <a:ea typeface="Calibri" panose="020F0502020204030204" pitchFamily="34" charset="0"/>
              </a:rPr>
              <a:t>[Fe</a:t>
            </a:r>
            <a:r>
              <a:rPr lang="hr-HR" sz="2400" b="1" baseline="30000" dirty="0">
                <a:ea typeface="Calibri" panose="020F0502020204030204" pitchFamily="34" charset="0"/>
              </a:rPr>
              <a:t>III</a:t>
            </a:r>
            <a:r>
              <a:rPr lang="hr-HR" sz="2400" b="1" baseline="-25000" dirty="0">
                <a:ea typeface="Calibri" panose="020F0502020204030204" pitchFamily="34" charset="0"/>
              </a:rPr>
              <a:t>2</a:t>
            </a:r>
            <a:r>
              <a:rPr lang="hr-HR" sz="2400" b="1" dirty="0">
                <a:ea typeface="Calibri" panose="020F0502020204030204" pitchFamily="34" charset="0"/>
              </a:rPr>
              <a:t>(dhbq</a:t>
            </a:r>
            <a:r>
              <a:rPr lang="hr-HR" sz="2400" b="1" baseline="30000" dirty="0">
                <a:ea typeface="Calibri" panose="020F0502020204030204" pitchFamily="34" charset="0"/>
              </a:rPr>
              <a:t>3−•</a:t>
            </a:r>
            <a:r>
              <a:rPr lang="hr-HR" sz="2400" b="1" dirty="0">
                <a:ea typeface="Calibri" panose="020F0502020204030204" pitchFamily="34" charset="0"/>
              </a:rPr>
              <a:t>)</a:t>
            </a:r>
            <a:r>
              <a:rPr lang="hr-HR" sz="2400" b="1" baseline="-25000" dirty="0">
                <a:ea typeface="Calibri" panose="020F0502020204030204" pitchFamily="34" charset="0"/>
              </a:rPr>
              <a:t>2</a:t>
            </a:r>
            <a:r>
              <a:rPr lang="hr-HR" sz="2400" b="1" dirty="0">
                <a:ea typeface="Calibri" panose="020F0502020204030204" pitchFamily="34" charset="0"/>
              </a:rPr>
              <a:t>(dhbq</a:t>
            </a:r>
            <a:r>
              <a:rPr lang="hr-HR" sz="2400" b="1" baseline="30000" dirty="0">
                <a:ea typeface="Calibri" panose="020F0502020204030204" pitchFamily="34" charset="0"/>
              </a:rPr>
              <a:t>2−</a:t>
            </a:r>
            <a:r>
              <a:rPr lang="hr-HR" sz="2400" b="1" dirty="0">
                <a:ea typeface="Calibri" panose="020F0502020204030204" pitchFamily="34" charset="0"/>
              </a:rPr>
              <a:t>)]</a:t>
            </a:r>
            <a:r>
              <a:rPr lang="hr-HR" sz="2400" b="1" i="1" baseline="-25000" dirty="0">
                <a:ea typeface="Calibri" panose="020F0502020204030204" pitchFamily="34" charset="0"/>
              </a:rPr>
              <a:t>n</a:t>
            </a:r>
            <a:r>
              <a:rPr lang="hr-HR" sz="2400" b="1" baseline="30000" dirty="0">
                <a:ea typeface="Calibri" panose="020F0502020204030204" pitchFamily="34" charset="0"/>
              </a:rPr>
              <a:t>2</a:t>
            </a:r>
            <a:r>
              <a:rPr lang="hr-HR" sz="2400" b="1" i="1" baseline="30000" dirty="0">
                <a:ea typeface="Calibri" panose="020F0502020204030204" pitchFamily="34" charset="0"/>
              </a:rPr>
              <a:t>n</a:t>
            </a:r>
            <a:r>
              <a:rPr lang="hr-HR" sz="2400" b="1" baseline="30000" dirty="0" smtClean="0">
                <a:ea typeface="Calibri" panose="020F0502020204030204" pitchFamily="34" charset="0"/>
              </a:rPr>
              <a:t>−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5360" y="80461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11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95593" y="1361293"/>
            <a:ext cx="5368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prstClr val="black"/>
                </a:solidFill>
                <a:ea typeface="Calibri" panose="020F0502020204030204" pitchFamily="34" charset="0"/>
              </a:rPr>
              <a:t>Dvije međusobno prožete mreže</a:t>
            </a:r>
            <a:endParaRPr lang="hr-HR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538" y="1358279"/>
            <a:ext cx="62282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prstClr val="black"/>
                </a:solidFill>
                <a:ea typeface="Calibri" panose="020F0502020204030204" pitchFamily="34" charset="0"/>
              </a:rPr>
              <a:t>Lokalno koordinacijsko okruženje </a:t>
            </a:r>
            <a:r>
              <a:rPr lang="hr-HR" sz="2400" dirty="0" err="1">
                <a:solidFill>
                  <a:prstClr val="black"/>
                </a:solidFill>
                <a:ea typeface="Calibri" panose="020F0502020204030204" pitchFamily="34" charset="0"/>
              </a:rPr>
              <a:t>Fe</a:t>
            </a:r>
            <a:r>
              <a:rPr lang="hr-HR" sz="2400" baseline="30000" dirty="0" err="1">
                <a:solidFill>
                  <a:prstClr val="black"/>
                </a:solidFill>
                <a:ea typeface="Calibri" panose="020F0502020204030204" pitchFamily="34" charset="0"/>
              </a:rPr>
              <a:t>III</a:t>
            </a:r>
            <a:r>
              <a:rPr lang="hr-HR" sz="2400" dirty="0">
                <a:solidFill>
                  <a:prstClr val="black"/>
                </a:solidFill>
                <a:ea typeface="Calibri" panose="020F0502020204030204" pitchFamily="34" charset="0"/>
              </a:rPr>
              <a:t> i dhbq</a:t>
            </a:r>
            <a:r>
              <a:rPr lang="hr-HR" sz="2400" baseline="30000" dirty="0">
                <a:solidFill>
                  <a:prstClr val="black"/>
                </a:solidFill>
                <a:ea typeface="Calibri" panose="020F0502020204030204" pitchFamily="34" charset="0"/>
              </a:rPr>
              <a:t>2-/3-</a:t>
            </a:r>
            <a:r>
              <a:rPr lang="hr-HR" sz="2400" dirty="0">
                <a:solidFill>
                  <a:prstClr val="black"/>
                </a:solidFill>
                <a:ea typeface="Calibri" panose="020F0502020204030204" pitchFamily="34" charset="0"/>
              </a:rPr>
              <a:t>• </a:t>
            </a:r>
          </a:p>
        </p:txBody>
      </p:sp>
      <p:sp>
        <p:nvSpPr>
          <p:cNvPr id="9" name="Rectangle 8"/>
          <p:cNvSpPr/>
          <p:nvPr/>
        </p:nvSpPr>
        <p:spPr>
          <a:xfrm>
            <a:off x="1416506" y="6612438"/>
            <a:ext cx="7937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L. S.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G.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Skorupskii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Dinca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Electrically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Conductive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Metal-</a:t>
            </a:r>
            <a:r>
              <a:rPr lang="hr-HR" sz="1200" dirty="0" err="1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hr-HR" sz="1200" dirty="0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Frameworks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Chem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b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(2020) 8536-8580</a:t>
            </a:r>
            <a:endParaRPr lang="hr-HR" sz="1200" dirty="0">
              <a:solidFill>
                <a:srgbClr val="31B4E6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2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757" y="1348261"/>
            <a:ext cx="7219545" cy="432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03598" y="4643169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dirty="0" smtClean="0"/>
              <a:t>Gušće</a:t>
            </a:r>
          </a:p>
          <a:p>
            <a:pPr algn="ctr"/>
            <a:r>
              <a:rPr lang="hr-HR" dirty="0" smtClean="0"/>
              <a:t>benzenski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1225085" y="4672572"/>
            <a:ext cx="1508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000" dirty="0" smtClean="0"/>
              <a:t>Poroznije</a:t>
            </a:r>
          </a:p>
          <a:p>
            <a:pPr algn="ctr"/>
            <a:r>
              <a:rPr lang="hr-HR" sz="2000" dirty="0" err="1" smtClean="0"/>
              <a:t>trifenilenski</a:t>
            </a:r>
            <a:endParaRPr lang="hr-HR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398916" y="6110052"/>
            <a:ext cx="10179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800" b="1" dirty="0" smtClean="0"/>
              <a:t>Povećanje jačine veze, O→S i </a:t>
            </a:r>
            <a:r>
              <a:rPr lang="hr-HR" sz="2800" b="1" dirty="0" err="1" smtClean="0"/>
              <a:t>gustoće→veća</a:t>
            </a:r>
            <a:r>
              <a:rPr lang="hr-HR" sz="2800" b="1" dirty="0" smtClean="0"/>
              <a:t> vodljivost</a:t>
            </a:r>
          </a:p>
        </p:txBody>
      </p:sp>
      <p:sp>
        <p:nvSpPr>
          <p:cNvPr id="5" name="Rectangle 4"/>
          <p:cNvSpPr/>
          <p:nvPr/>
        </p:nvSpPr>
        <p:spPr>
          <a:xfrm>
            <a:off x="814551" y="80376"/>
            <a:ext cx="105628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spcBef>
                <a:spcPts val="1200"/>
              </a:spcBef>
              <a:spcAft>
                <a:spcPts val="0"/>
              </a:spcAft>
            </a:pPr>
            <a:r>
              <a:rPr lang="hr-HR" sz="3600" b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MREŽE SA SEMIKINOIDNIM, TIOLATNIM I IMINOSEMIKINOIDNIM LIGANDIMA</a:t>
            </a:r>
            <a:endParaRPr lang="hr-HR" sz="3600" b="1" dirty="0">
              <a:solidFill>
                <a:schemeClr val="accent2">
                  <a:lumMod val="7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8026" y="78856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12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8819" y="5723596"/>
            <a:ext cx="9486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2D  mreža oblika saće poroznih MOF-ova proširene konjugacije</a:t>
            </a:r>
            <a:endParaRPr lang="hr-HR" sz="2400" dirty="0"/>
          </a:p>
        </p:txBody>
      </p:sp>
      <p:sp>
        <p:nvSpPr>
          <p:cNvPr id="11" name="Rectangle 10"/>
          <p:cNvSpPr/>
          <p:nvPr/>
        </p:nvSpPr>
        <p:spPr>
          <a:xfrm>
            <a:off x="1979458" y="6558063"/>
            <a:ext cx="7937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L. S.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G.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Skorupskii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Dinca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Electrically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Conductive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Metal-</a:t>
            </a:r>
            <a:r>
              <a:rPr lang="hr-HR" sz="1200" dirty="0" err="1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hr-HR" sz="1200" dirty="0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Frameworks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Chem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b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(2020) 8536-8580</a:t>
            </a:r>
            <a:endParaRPr lang="hr-HR" sz="1200" dirty="0">
              <a:solidFill>
                <a:srgbClr val="31B4E6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94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176" y="886100"/>
            <a:ext cx="3057686" cy="259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411" y="1153157"/>
            <a:ext cx="5212023" cy="194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52" y="2933686"/>
            <a:ext cx="2975908" cy="320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977" y="3562093"/>
            <a:ext cx="3946570" cy="277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436704" y="138076"/>
            <a:ext cx="6755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[Cu</a:t>
            </a:r>
            <a:r>
              <a:rPr lang="hr-HR" baseline="-25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(HOTP)</a:t>
            </a:r>
            <a:r>
              <a:rPr lang="hr-HR" baseline="-25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hr-HR" i="1" baseline="-25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hr-HR" i="1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2D-slojevi </a:t>
            </a: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oblika saća 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s kvadratno-planarnim </a:t>
            </a:r>
            <a:r>
              <a:rPr lang="hr-HR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ionima premošteni 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trifenilenskim </a:t>
            </a:r>
            <a:r>
              <a:rPr lang="hr-HR" dirty="0" err="1">
                <a:ea typeface="Calibri" panose="020F0502020204030204" pitchFamily="34" charset="0"/>
                <a:cs typeface="Times New Roman" panose="02020603050405020304" pitchFamily="18" charset="0"/>
              </a:rPr>
              <a:t>ligandima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44325" y="239126"/>
            <a:ext cx="324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err="1" smtClean="0">
                <a:solidFill>
                  <a:schemeClr val="accent2">
                    <a:lumMod val="75000"/>
                  </a:schemeClr>
                </a:solidFill>
              </a:rPr>
              <a:t>Heksahidroksifenilen</a:t>
            </a:r>
            <a:endParaRPr lang="hr-H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88945" y="6052014"/>
            <a:ext cx="4286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 smtClean="0">
                <a:ea typeface="Calibri" panose="020F0502020204030204" pitchFamily="34" charset="0"/>
              </a:rPr>
              <a:t>[Co</a:t>
            </a:r>
            <a:r>
              <a:rPr lang="hr-HR" sz="1600" baseline="-25000" dirty="0" smtClean="0">
                <a:ea typeface="Calibri" panose="020F0502020204030204" pitchFamily="34" charset="0"/>
              </a:rPr>
              <a:t>9</a:t>
            </a:r>
            <a:r>
              <a:rPr lang="hr-HR" sz="1600" dirty="0" smtClean="0">
                <a:ea typeface="Calibri" panose="020F0502020204030204" pitchFamily="34" charset="0"/>
              </a:rPr>
              <a:t>(HOTP)</a:t>
            </a:r>
            <a:r>
              <a:rPr lang="hr-HR" sz="1600" baseline="-25000" dirty="0" smtClean="0">
                <a:ea typeface="Calibri" panose="020F0502020204030204" pitchFamily="34" charset="0"/>
              </a:rPr>
              <a:t>4</a:t>
            </a:r>
            <a:r>
              <a:rPr lang="hr-HR" sz="1600" dirty="0" smtClean="0">
                <a:ea typeface="Calibri" panose="020F0502020204030204" pitchFamily="34" charset="0"/>
              </a:rPr>
              <a:t>]</a:t>
            </a:r>
            <a:r>
              <a:rPr lang="hr-HR" sz="1600" i="1" baseline="-25000" dirty="0" smtClean="0">
                <a:ea typeface="Calibri" panose="020F0502020204030204" pitchFamily="34" charset="0"/>
              </a:rPr>
              <a:t>n</a:t>
            </a:r>
            <a:r>
              <a:rPr lang="hr-HR" sz="1600" dirty="0">
                <a:ea typeface="Calibri" panose="020F0502020204030204" pitchFamily="34" charset="0"/>
              </a:rPr>
              <a:t>: </a:t>
            </a:r>
            <a:r>
              <a:rPr lang="hr-HR" sz="1600" dirty="0" smtClean="0">
                <a:ea typeface="Calibri" panose="020F0502020204030204" pitchFamily="34" charset="0"/>
              </a:rPr>
              <a:t>2D-slojevi oblika saća s </a:t>
            </a:r>
            <a:r>
              <a:rPr lang="hr-HR" sz="1600" dirty="0" err="1" smtClean="0">
                <a:ea typeface="Calibri" panose="020F0502020204030204" pitchFamily="34" charset="0"/>
              </a:rPr>
              <a:t>oktaedarski</a:t>
            </a:r>
            <a:r>
              <a:rPr lang="hr-HR" sz="1600" dirty="0" smtClean="0">
                <a:ea typeface="Calibri" panose="020F0502020204030204" pitchFamily="34" charset="0"/>
              </a:rPr>
              <a:t> </a:t>
            </a:r>
            <a:r>
              <a:rPr lang="hr-HR" sz="1600" dirty="0">
                <a:ea typeface="Calibri" panose="020F0502020204030204" pitchFamily="34" charset="0"/>
              </a:rPr>
              <a:t>koordiniranim </a:t>
            </a:r>
            <a:r>
              <a:rPr lang="hr-HR" sz="1600" dirty="0" smtClean="0">
                <a:solidFill>
                  <a:srgbClr val="00B050"/>
                </a:solidFill>
                <a:ea typeface="Calibri" panose="020F0502020204030204" pitchFamily="34" charset="0"/>
              </a:rPr>
              <a:t>Co i Ni</a:t>
            </a:r>
            <a:r>
              <a:rPr lang="hr-HR" sz="1600" dirty="0" smtClean="0">
                <a:ea typeface="Calibri" panose="020F0502020204030204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9893" y="79525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13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83862" y="3075710"/>
            <a:ext cx="448872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kontinuirano klizno </a:t>
            </a:r>
            <a:r>
              <a:rPr lang="hr-HR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slaganje </a:t>
            </a:r>
            <a:r>
              <a:rPr lang="hr-HR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slojeva</a:t>
            </a:r>
          </a:p>
        </p:txBody>
      </p:sp>
      <p:sp>
        <p:nvSpPr>
          <p:cNvPr id="8" name="Rectangle 7"/>
          <p:cNvSpPr/>
          <p:nvPr/>
        </p:nvSpPr>
        <p:spPr>
          <a:xfrm>
            <a:off x="8679452" y="5966342"/>
            <a:ext cx="3578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prstClr val="black"/>
                </a:solidFill>
                <a:ea typeface="Calibri" panose="020F0502020204030204" pitchFamily="34" charset="0"/>
              </a:rPr>
              <a:t>raspored slaganja proširenih i </a:t>
            </a:r>
            <a:r>
              <a:rPr lang="hr-HR" sz="1600" dirty="0" smtClean="0">
                <a:solidFill>
                  <a:prstClr val="black"/>
                </a:solidFill>
                <a:ea typeface="Calibri" panose="020F0502020204030204" pitchFamily="34" charset="0"/>
              </a:rPr>
              <a:t>molekulskih </a:t>
            </a:r>
            <a:r>
              <a:rPr lang="hr-HR" sz="1600" dirty="0">
                <a:solidFill>
                  <a:prstClr val="black"/>
                </a:solidFill>
                <a:ea typeface="Calibri" panose="020F0502020204030204" pitchFamily="34" charset="0"/>
              </a:rPr>
              <a:t>slojeva u materijalu</a:t>
            </a:r>
            <a:endParaRPr lang="hr-HR" sz="16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18168" y="6551117"/>
            <a:ext cx="7937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L. S.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G.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Skorupskii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Dinca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Electrically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Conductive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Metal-</a:t>
            </a:r>
            <a:r>
              <a:rPr lang="hr-HR" sz="1200" dirty="0" err="1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hr-HR" sz="1200" dirty="0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Frameworks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Chem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b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(2020) 8536-8580</a:t>
            </a:r>
            <a:endParaRPr lang="hr-HR" sz="1200" dirty="0">
              <a:solidFill>
                <a:srgbClr val="31B4E6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9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292" y="3541769"/>
            <a:ext cx="3797831" cy="316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339" y="4426455"/>
            <a:ext cx="5559716" cy="183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874" y="91697"/>
            <a:ext cx="3368840" cy="356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41720" y="1594611"/>
            <a:ext cx="61469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 smtClean="0">
                <a:ea typeface="Calibri" panose="020F0502020204030204" pitchFamily="34" charset="0"/>
              </a:rPr>
              <a:t>2D-sloj koordinacijskog </a:t>
            </a:r>
            <a:r>
              <a:rPr lang="hr-HR" sz="2000" dirty="0">
                <a:ea typeface="Calibri" panose="020F0502020204030204" pitchFamily="34" charset="0"/>
              </a:rPr>
              <a:t>polimera [Cu</a:t>
            </a:r>
            <a:r>
              <a:rPr lang="hr-HR" sz="2000" baseline="-25000" dirty="0">
                <a:ea typeface="Calibri" panose="020F0502020204030204" pitchFamily="34" charset="0"/>
              </a:rPr>
              <a:t>3</a:t>
            </a:r>
            <a:r>
              <a:rPr lang="hr-HR" sz="2000" dirty="0">
                <a:ea typeface="Calibri" panose="020F0502020204030204" pitchFamily="34" charset="0"/>
              </a:rPr>
              <a:t>(BHT)]</a:t>
            </a:r>
            <a:r>
              <a:rPr lang="hr-HR" sz="2000" i="1" baseline="-25000" dirty="0" smtClean="0">
                <a:ea typeface="Calibri" panose="020F0502020204030204" pitchFamily="34" charset="0"/>
              </a:rPr>
              <a:t>n</a:t>
            </a:r>
            <a:endParaRPr lang="hr-HR" sz="2000" dirty="0" smtClean="0"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 smtClean="0">
                <a:ea typeface="Calibri" panose="020F0502020204030204" pitchFamily="34" charset="0"/>
              </a:rPr>
              <a:t> gusta koordinacija </a:t>
            </a:r>
            <a:r>
              <a:rPr lang="hr-HR" sz="2000" dirty="0">
                <a:ea typeface="Calibri" panose="020F0502020204030204" pitchFamily="34" charset="0"/>
              </a:rPr>
              <a:t>kvadratno </a:t>
            </a:r>
            <a:r>
              <a:rPr lang="hr-HR" sz="2000" dirty="0" err="1">
                <a:ea typeface="Calibri" panose="020F0502020204030204" pitchFamily="34" charset="0"/>
              </a:rPr>
              <a:t>planarnih</a:t>
            </a:r>
            <a:r>
              <a:rPr lang="hr-HR" sz="2000" dirty="0">
                <a:ea typeface="Calibri" panose="020F0502020204030204" pitchFamily="34" charset="0"/>
              </a:rPr>
              <a:t> </a:t>
            </a:r>
            <a:r>
              <a:rPr lang="hr-HR" sz="2000" dirty="0" smtClean="0">
                <a:ea typeface="Calibri" panose="020F0502020204030204" pitchFamily="34" charset="0"/>
              </a:rPr>
              <a:t>iona</a:t>
            </a:r>
            <a:endParaRPr lang="hr-HR" sz="2000" dirty="0"/>
          </a:p>
        </p:txBody>
      </p:sp>
      <p:sp>
        <p:nvSpPr>
          <p:cNvPr id="7" name="Rectangle 6"/>
          <p:cNvSpPr/>
          <p:nvPr/>
        </p:nvSpPr>
        <p:spPr>
          <a:xfrm>
            <a:off x="6854338" y="618156"/>
            <a:ext cx="3348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B</a:t>
            </a:r>
            <a:r>
              <a:rPr lang="hr-HR" sz="28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enzenheksatiolat</a:t>
            </a:r>
            <a:endParaRPr lang="hr-HR" sz="28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2645" y="3378238"/>
            <a:ext cx="63778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 smtClean="0">
                <a:ea typeface="Calibri" panose="020F0502020204030204" pitchFamily="34" charset="0"/>
              </a:rPr>
              <a:t>[Ni</a:t>
            </a:r>
            <a:r>
              <a:rPr lang="hr-HR" sz="2000" baseline="-25000" dirty="0" smtClean="0">
                <a:ea typeface="Calibri" panose="020F0502020204030204" pitchFamily="34" charset="0"/>
              </a:rPr>
              <a:t>3</a:t>
            </a:r>
            <a:r>
              <a:rPr lang="hr-HR" sz="2000" dirty="0" smtClean="0">
                <a:ea typeface="Calibri" panose="020F0502020204030204" pitchFamily="34" charset="0"/>
              </a:rPr>
              <a:t>(HITP)</a:t>
            </a:r>
            <a:r>
              <a:rPr lang="hr-HR" sz="2000" baseline="-25000" dirty="0" smtClean="0">
                <a:ea typeface="Calibri" panose="020F0502020204030204" pitchFamily="34" charset="0"/>
              </a:rPr>
              <a:t>2</a:t>
            </a:r>
            <a:r>
              <a:rPr lang="hr-HR" sz="2000" dirty="0" smtClean="0">
                <a:ea typeface="Calibri" panose="020F0502020204030204" pitchFamily="34" charset="0"/>
              </a:rPr>
              <a:t>]</a:t>
            </a:r>
            <a:r>
              <a:rPr lang="hr-HR" sz="2000" i="1" baseline="-25000" dirty="0" smtClean="0">
                <a:ea typeface="Calibri" panose="020F0502020204030204" pitchFamily="34" charset="0"/>
              </a:rPr>
              <a:t>n</a:t>
            </a:r>
            <a:r>
              <a:rPr lang="hr-HR" sz="2000" dirty="0" smtClean="0">
                <a:ea typeface="Calibri" panose="020F0502020204030204" pitchFamily="34" charset="0"/>
              </a:rPr>
              <a:t>:  </a:t>
            </a:r>
            <a:r>
              <a:rPr lang="hr-HR" sz="2000" dirty="0">
                <a:ea typeface="Calibri" panose="020F0502020204030204" pitchFamily="34" charset="0"/>
              </a:rPr>
              <a:t>2D-slojevi </a:t>
            </a:r>
            <a:r>
              <a:rPr lang="hr-HR" sz="2000" dirty="0" smtClean="0">
                <a:ea typeface="Calibri" panose="020F0502020204030204" pitchFamily="34" charset="0"/>
              </a:rPr>
              <a:t>oblika saća </a:t>
            </a:r>
            <a:r>
              <a:rPr lang="hr-HR" sz="2000" dirty="0">
                <a:ea typeface="Calibri" panose="020F0502020204030204" pitchFamily="34" charset="0"/>
              </a:rPr>
              <a:t>s </a:t>
            </a:r>
            <a:r>
              <a:rPr lang="hr-HR" sz="2000" dirty="0" smtClean="0">
                <a:ea typeface="Calibri" panose="020F0502020204030204" pitchFamily="34" charset="0"/>
              </a:rPr>
              <a:t>kvadratno </a:t>
            </a:r>
            <a:r>
              <a:rPr lang="hr-HR" sz="2000" dirty="0" err="1" smtClean="0">
                <a:ea typeface="Calibri" panose="020F0502020204030204" pitchFamily="34" charset="0"/>
              </a:rPr>
              <a:t>planarniom</a:t>
            </a:r>
            <a:r>
              <a:rPr lang="hr-HR" sz="2000" dirty="0" smtClean="0">
                <a:ea typeface="Calibri" panose="020F0502020204030204" pitchFamily="34" charset="0"/>
              </a:rPr>
              <a:t> </a:t>
            </a:r>
            <a:r>
              <a:rPr lang="hr-HR" sz="2000" dirty="0">
                <a:ea typeface="Calibri" panose="020F0502020204030204" pitchFamily="34" charset="0"/>
              </a:rPr>
              <a:t>ionima </a:t>
            </a:r>
            <a:r>
              <a:rPr lang="hr-HR" sz="2000" dirty="0" smtClean="0">
                <a:ea typeface="Calibri" panose="020F0502020204030204" pitchFamily="34" charset="0"/>
              </a:rPr>
              <a:t>Ni </a:t>
            </a:r>
            <a:r>
              <a:rPr lang="hr-HR" sz="2000" dirty="0">
                <a:ea typeface="Calibri" panose="020F0502020204030204" pitchFamily="34" charset="0"/>
              </a:rPr>
              <a:t>premošteni trifenilenskim </a:t>
            </a:r>
            <a:r>
              <a:rPr lang="hr-HR" sz="2000" dirty="0" err="1">
                <a:ea typeface="Calibri" panose="020F0502020204030204" pitchFamily="34" charset="0"/>
              </a:rPr>
              <a:t>ligandima</a:t>
            </a:r>
            <a:r>
              <a:rPr lang="hr-HR" sz="2000" dirty="0">
                <a:ea typeface="Calibri" panose="020F0502020204030204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6684420" y="2494122"/>
            <a:ext cx="3688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 err="1" smtClean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Heksaiminotrifenilen</a:t>
            </a:r>
            <a:endParaRPr lang="hr-H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4233" y="8335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14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50382" y="6248104"/>
            <a:ext cx="3752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prstClr val="black"/>
                </a:solidFill>
                <a:ea typeface="Calibri" panose="020F0502020204030204" pitchFamily="34" charset="0"/>
              </a:rPr>
              <a:t>ABAB-slaganje slojeva</a:t>
            </a:r>
            <a:endParaRPr lang="hr-HR" sz="24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63835" y="6596213"/>
            <a:ext cx="7937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L. S.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G.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Skorupskii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Dinca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Electrically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Conductive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Metal-</a:t>
            </a:r>
            <a:r>
              <a:rPr lang="hr-HR" sz="1200" dirty="0" err="1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hr-HR" sz="1200" dirty="0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Frameworks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Chem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b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(2020) 8536-8580</a:t>
            </a:r>
            <a:endParaRPr lang="hr-HR" sz="1200" dirty="0">
              <a:solidFill>
                <a:srgbClr val="31B4E6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24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9329" y="46767"/>
            <a:ext cx="5708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 smtClean="0">
                <a:solidFill>
                  <a:schemeClr val="accent2">
                    <a:lumMod val="75000"/>
                  </a:schemeClr>
                </a:solidFill>
              </a:rPr>
              <a:t>PRIJENOS KROZ PROSTOR</a:t>
            </a:r>
            <a:endParaRPr lang="hr-HR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603" y="734813"/>
            <a:ext cx="3452822" cy="309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848" y="4832467"/>
            <a:ext cx="3322608" cy="1845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4348" y="547539"/>
            <a:ext cx="5291629" cy="237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6553" y="3778910"/>
            <a:ext cx="6052880" cy="2232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50206" y="3948688"/>
            <a:ext cx="3932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 err="1" smtClean="0">
                <a:ea typeface="Calibri" panose="020F0502020204030204" pitchFamily="34" charset="0"/>
              </a:rPr>
              <a:t>Intermolekulske</a:t>
            </a:r>
            <a:endParaRPr lang="hr-HR" sz="2000" dirty="0" smtClean="0">
              <a:ea typeface="Calibri" panose="020F0502020204030204" pitchFamily="34" charset="0"/>
            </a:endParaRPr>
          </a:p>
          <a:p>
            <a:r>
              <a:rPr lang="hr-HR" sz="2000" dirty="0" smtClean="0">
                <a:ea typeface="Calibri" panose="020F0502020204030204" pitchFamily="34" charset="0"/>
              </a:rPr>
              <a:t>interakcije </a:t>
            </a:r>
            <a:r>
              <a:rPr lang="hr-HR" sz="2000" dirty="0">
                <a:ea typeface="Calibri" panose="020F0502020204030204" pitchFamily="34" charset="0"/>
              </a:rPr>
              <a:t>organskih liganada</a:t>
            </a:r>
            <a:endParaRPr lang="hr-HR" sz="2000" dirty="0"/>
          </a:p>
        </p:txBody>
      </p:sp>
      <p:sp>
        <p:nvSpPr>
          <p:cNvPr id="8" name="Rectangle 7"/>
          <p:cNvSpPr/>
          <p:nvPr/>
        </p:nvSpPr>
        <p:spPr>
          <a:xfrm>
            <a:off x="771449" y="4578638"/>
            <a:ext cx="3403600" cy="454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TETRATIAFULVALEN</a:t>
            </a:r>
            <a:endParaRPr lang="hr-HR" b="1" dirty="0">
              <a:solidFill>
                <a:schemeClr val="accent2">
                  <a:lumMod val="7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86553" y="258741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dirty="0" smtClean="0">
                <a:ea typeface="Calibri" panose="020F0502020204030204" pitchFamily="34" charset="0"/>
              </a:rPr>
              <a:t>[Cd</a:t>
            </a:r>
            <a:r>
              <a:rPr lang="hr-HR" baseline="-25000" dirty="0" smtClean="0">
                <a:ea typeface="Calibri" panose="020F0502020204030204" pitchFamily="34" charset="0"/>
              </a:rPr>
              <a:t>2</a:t>
            </a:r>
            <a:r>
              <a:rPr lang="hr-HR" dirty="0" smtClean="0">
                <a:ea typeface="Calibri" panose="020F0502020204030204" pitchFamily="34" charset="0"/>
              </a:rPr>
              <a:t>(TTFTB</a:t>
            </a:r>
            <a:r>
              <a:rPr lang="hr-HR" dirty="0">
                <a:ea typeface="Calibri" panose="020F0502020204030204" pitchFamily="34" charset="0"/>
              </a:rPr>
              <a:t>)]</a:t>
            </a:r>
            <a:r>
              <a:rPr lang="hr-HR" i="1" baseline="-25000" dirty="0">
                <a:ea typeface="Calibri" panose="020F0502020204030204" pitchFamily="34" charset="0"/>
              </a:rPr>
              <a:t>n</a:t>
            </a:r>
            <a:r>
              <a:rPr lang="hr-HR" dirty="0">
                <a:ea typeface="Calibri" panose="020F0502020204030204" pitchFamily="34" charset="0"/>
              </a:rPr>
              <a:t>: </a:t>
            </a:r>
            <a:endParaRPr lang="hr-HR" dirty="0" smtClean="0"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 smtClean="0">
                <a:ea typeface="Calibri" panose="020F0502020204030204" pitchFamily="34" charset="0"/>
              </a:rPr>
              <a:t>1D </a:t>
            </a:r>
            <a:r>
              <a:rPr lang="hr-HR" dirty="0">
                <a:ea typeface="Calibri" panose="020F0502020204030204" pitchFamily="34" charset="0"/>
              </a:rPr>
              <a:t>vijčano slaganje jezgri </a:t>
            </a:r>
            <a:r>
              <a:rPr lang="hr-HR" dirty="0" err="1" smtClean="0">
                <a:ea typeface="Calibri" panose="020F0502020204030204" pitchFamily="34" charset="0"/>
              </a:rPr>
              <a:t>tetratiafulvalena</a:t>
            </a:r>
            <a:r>
              <a:rPr lang="hr-HR" dirty="0" smtClean="0">
                <a:ea typeface="Calibri" panose="020F0502020204030204" pitchFamily="34" charset="0"/>
              </a:rPr>
              <a:t> </a:t>
            </a:r>
            <a:r>
              <a:rPr lang="hr-HR" dirty="0">
                <a:ea typeface="Calibri" panose="020F0502020204030204" pitchFamily="34" charset="0"/>
              </a:rPr>
              <a:t>s kontinuirano bliskim kontaktom S···S  od </a:t>
            </a:r>
            <a:r>
              <a:rPr lang="hr-HR" dirty="0" smtClean="0">
                <a:ea typeface="Calibri" panose="020F0502020204030204" pitchFamily="34" charset="0"/>
              </a:rPr>
              <a:t>3,654 Å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 smtClean="0">
                <a:ea typeface="Calibri" panose="020F0502020204030204" pitchFamily="34" charset="0"/>
              </a:rPr>
              <a:t>1D </a:t>
            </a:r>
            <a:r>
              <a:rPr lang="hr-HR" dirty="0">
                <a:ea typeface="Calibri" panose="020F0502020204030204" pitchFamily="34" charset="0"/>
              </a:rPr>
              <a:t>kanali paralelni sa smjerom </a:t>
            </a:r>
            <a:r>
              <a:rPr lang="hr-HR" dirty="0" smtClean="0">
                <a:ea typeface="Calibri" panose="020F0502020204030204" pitchFamily="34" charset="0"/>
              </a:rPr>
              <a:t>slaganja</a:t>
            </a:r>
            <a:endParaRPr lang="hr-HR" dirty="0"/>
          </a:p>
        </p:txBody>
      </p:sp>
      <p:sp>
        <p:nvSpPr>
          <p:cNvPr id="10" name="Rectangle 9"/>
          <p:cNvSpPr/>
          <p:nvPr/>
        </p:nvSpPr>
        <p:spPr>
          <a:xfrm>
            <a:off x="5295106" y="5984314"/>
            <a:ext cx="6978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ea typeface="Calibri" panose="020F0502020204030204" pitchFamily="34" charset="0"/>
              </a:rPr>
              <a:t>(a) [</a:t>
            </a:r>
            <a:r>
              <a:rPr lang="hr-HR" dirty="0" smtClean="0">
                <a:ea typeface="Calibri" panose="020F0502020204030204" pitchFamily="34" charset="0"/>
              </a:rPr>
              <a:t>La</a:t>
            </a:r>
            <a:r>
              <a:rPr lang="hr-HR" baseline="-25000" dirty="0" smtClean="0">
                <a:ea typeface="Calibri" panose="020F0502020204030204" pitchFamily="34" charset="0"/>
              </a:rPr>
              <a:t>4</a:t>
            </a:r>
            <a:r>
              <a:rPr lang="hr-HR" dirty="0" smtClean="0">
                <a:ea typeface="Calibri" panose="020F0502020204030204" pitchFamily="34" charset="0"/>
              </a:rPr>
              <a:t>(TTFTB)</a:t>
            </a:r>
            <a:r>
              <a:rPr lang="hr-HR" baseline="-25000" dirty="0" smtClean="0">
                <a:ea typeface="Calibri" panose="020F0502020204030204" pitchFamily="34" charset="0"/>
              </a:rPr>
              <a:t>4</a:t>
            </a:r>
            <a:r>
              <a:rPr lang="hr-HR" dirty="0" smtClean="0">
                <a:ea typeface="Calibri" panose="020F0502020204030204" pitchFamily="34" charset="0"/>
              </a:rPr>
              <a:t>]</a:t>
            </a:r>
            <a:r>
              <a:rPr lang="hr-HR" i="1" baseline="-25000" dirty="0" smtClean="0">
                <a:ea typeface="Calibri" panose="020F0502020204030204" pitchFamily="34" charset="0"/>
              </a:rPr>
              <a:t>n</a:t>
            </a:r>
            <a:r>
              <a:rPr lang="hr-HR" dirty="0" smtClean="0">
                <a:ea typeface="Calibri" panose="020F0502020204030204" pitchFamily="34" charset="0"/>
              </a:rPr>
              <a:t> </a:t>
            </a:r>
            <a:r>
              <a:rPr lang="hr-HR" dirty="0">
                <a:ea typeface="Calibri" panose="020F0502020204030204" pitchFamily="34" charset="0"/>
              </a:rPr>
              <a:t>(b) [Tb</a:t>
            </a:r>
            <a:r>
              <a:rPr lang="hr-HR" baseline="-25000" dirty="0">
                <a:ea typeface="Calibri" panose="020F0502020204030204" pitchFamily="34" charset="0"/>
              </a:rPr>
              <a:t>3</a:t>
            </a:r>
            <a:r>
              <a:rPr lang="hr-HR" dirty="0">
                <a:ea typeface="Calibri" panose="020F0502020204030204" pitchFamily="34" charset="0"/>
              </a:rPr>
              <a:t>(TTFTB)</a:t>
            </a:r>
            <a:r>
              <a:rPr lang="hr-HR" baseline="-25000" dirty="0">
                <a:ea typeface="Calibri" panose="020F0502020204030204" pitchFamily="34" charset="0"/>
              </a:rPr>
              <a:t>2</a:t>
            </a:r>
            <a:r>
              <a:rPr lang="hr-HR" dirty="0">
                <a:ea typeface="Calibri" panose="020F0502020204030204" pitchFamily="34" charset="0"/>
              </a:rPr>
              <a:t>(OAc)(OH)]</a:t>
            </a:r>
            <a:r>
              <a:rPr lang="hr-HR" i="1" baseline="-25000" dirty="0" smtClean="0">
                <a:ea typeface="Calibri" panose="020F0502020204030204" pitchFamily="34" charset="0"/>
              </a:rPr>
              <a:t>n</a:t>
            </a:r>
            <a:r>
              <a:rPr lang="hr-HR" dirty="0" smtClean="0">
                <a:ea typeface="Calibri" panose="020F0502020204030204" pitchFamily="34" charset="0"/>
              </a:rPr>
              <a:t> </a:t>
            </a:r>
            <a:r>
              <a:rPr lang="hr-HR" dirty="0">
                <a:ea typeface="Calibri" panose="020F0502020204030204" pitchFamily="34" charset="0"/>
              </a:rPr>
              <a:t>(c) [</a:t>
            </a:r>
            <a:r>
              <a:rPr lang="hr-HR" dirty="0" smtClean="0">
                <a:ea typeface="Calibri" panose="020F0502020204030204" pitchFamily="34" charset="0"/>
              </a:rPr>
              <a:t>Tb</a:t>
            </a:r>
            <a:r>
              <a:rPr lang="hr-HR" baseline="-25000" dirty="0" smtClean="0">
                <a:ea typeface="Calibri" panose="020F0502020204030204" pitchFamily="34" charset="0"/>
              </a:rPr>
              <a:t>4</a:t>
            </a:r>
            <a:r>
              <a:rPr lang="hr-HR" dirty="0" smtClean="0">
                <a:ea typeface="Calibri" panose="020F0502020204030204" pitchFamily="34" charset="0"/>
              </a:rPr>
              <a:t>(TTFTB)</a:t>
            </a:r>
            <a:r>
              <a:rPr lang="hr-HR" baseline="-25000" dirty="0" smtClean="0">
                <a:ea typeface="Calibri" panose="020F0502020204030204" pitchFamily="34" charset="0"/>
              </a:rPr>
              <a:t>3</a:t>
            </a:r>
            <a:r>
              <a:rPr lang="hr-HR" dirty="0" smtClean="0">
                <a:ea typeface="Calibri" panose="020F0502020204030204" pitchFamily="34" charset="0"/>
              </a:rPr>
              <a:t>]</a:t>
            </a:r>
            <a:r>
              <a:rPr lang="hr-HR" i="1" baseline="-25000" dirty="0" smtClean="0">
                <a:ea typeface="Calibri" panose="020F0502020204030204" pitchFamily="34" charset="0"/>
              </a:rPr>
              <a:t>n</a:t>
            </a:r>
            <a:r>
              <a:rPr lang="hr-HR" dirty="0" smtClean="0">
                <a:ea typeface="Calibri" panose="020F0502020204030204" pitchFamily="34" charset="0"/>
              </a:rPr>
              <a:t> </a:t>
            </a:r>
            <a:r>
              <a:rPr lang="hr-HR" dirty="0">
                <a:ea typeface="Calibri" panose="020F0502020204030204" pitchFamily="34" charset="0"/>
              </a:rPr>
              <a:t>(d) </a:t>
            </a:r>
            <a:r>
              <a:rPr lang="hr-HR" dirty="0" smtClean="0">
                <a:ea typeface="Calibri" panose="020F0502020204030204" pitchFamily="34" charset="0"/>
              </a:rPr>
              <a:t>La</a:t>
            </a:r>
            <a:r>
              <a:rPr lang="hr-HR" baseline="-25000" dirty="0" smtClean="0">
                <a:ea typeface="Calibri" panose="020F0502020204030204" pitchFamily="34" charset="0"/>
              </a:rPr>
              <a:t>4</a:t>
            </a:r>
            <a:r>
              <a:rPr lang="hr-HR" dirty="0" smtClean="0">
                <a:ea typeface="Calibri" panose="020F0502020204030204" pitchFamily="34" charset="0"/>
              </a:rPr>
              <a:t>(TTFTB)</a:t>
            </a:r>
            <a:r>
              <a:rPr lang="hr-HR" baseline="-25000" dirty="0" smtClean="0">
                <a:ea typeface="Calibri" panose="020F0502020204030204" pitchFamily="34" charset="0"/>
              </a:rPr>
              <a:t>3</a:t>
            </a:r>
            <a:r>
              <a:rPr lang="hr-HR" dirty="0" smtClean="0">
                <a:ea typeface="Calibri" panose="020F0502020204030204" pitchFamily="34" charset="0"/>
              </a:rPr>
              <a:t>]</a:t>
            </a:r>
            <a:r>
              <a:rPr lang="hr-HR" i="1" baseline="-25000" dirty="0" smtClean="0">
                <a:ea typeface="Calibri" panose="020F0502020204030204" pitchFamily="34" charset="0"/>
              </a:rPr>
              <a:t>n</a:t>
            </a:r>
            <a:r>
              <a:rPr lang="hr-HR" dirty="0" smtClean="0">
                <a:ea typeface="Calibri" panose="020F0502020204030204" pitchFamily="34" charset="0"/>
              </a:rPr>
              <a:t> S</a:t>
            </a:r>
            <a:r>
              <a:rPr lang="hr-HR" dirty="0">
                <a:ea typeface="Calibri" panose="020F0502020204030204" pitchFamily="34" charset="0"/>
              </a:rPr>
              <a:t>···</a:t>
            </a:r>
            <a:r>
              <a:rPr lang="hr-HR" dirty="0" smtClean="0">
                <a:ea typeface="Calibri" panose="020F0502020204030204" pitchFamily="34" charset="0"/>
              </a:rPr>
              <a:t>S udaljenosti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952936" y="78651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15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12544" y="6573199"/>
            <a:ext cx="7937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L. S.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G.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Skorupskii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Dinca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Electrically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Conductive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Metal-</a:t>
            </a:r>
            <a:r>
              <a:rPr lang="hr-HR" sz="1200" dirty="0" err="1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hr-HR" sz="1200" dirty="0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Frameworks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Chem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b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(2020) 8536-8580</a:t>
            </a:r>
            <a:endParaRPr lang="hr-HR" sz="1200" dirty="0">
              <a:solidFill>
                <a:srgbClr val="31B4E6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85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3908" y="645149"/>
            <a:ext cx="4362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 smtClean="0">
                <a:solidFill>
                  <a:schemeClr val="accent2">
                    <a:lumMod val="75000"/>
                  </a:schemeClr>
                </a:solidFill>
              </a:rPr>
              <a:t>REDOKS SKAKANJE</a:t>
            </a:r>
            <a:endParaRPr lang="hr-HR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11" y="2416923"/>
            <a:ext cx="6131736" cy="349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620" y="1506923"/>
            <a:ext cx="4106925" cy="511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78321" y="460482"/>
            <a:ext cx="51511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prstClr val="black"/>
                </a:solidFill>
                <a:ea typeface="Calibri" panose="020F0502020204030204" pitchFamily="34" charset="0"/>
              </a:rPr>
              <a:t>Kvadratni kanali</a:t>
            </a:r>
            <a:r>
              <a:rPr lang="hr-HR" sz="2000" dirty="0" smtClean="0">
                <a:ea typeface="Calibri" panose="020F0502020204030204" pitchFamily="34" charset="0"/>
              </a:rPr>
              <a:t> {Cu[Cu(pdt)</a:t>
            </a:r>
            <a:r>
              <a:rPr lang="hr-HR" sz="2000" baseline="-25000" dirty="0" smtClean="0">
                <a:ea typeface="Calibri" panose="020F0502020204030204" pitchFamily="34" charset="0"/>
              </a:rPr>
              <a:t>2</a:t>
            </a:r>
            <a:r>
              <a:rPr lang="hr-HR" sz="2000" dirty="0">
                <a:ea typeface="Calibri" panose="020F0502020204030204" pitchFamily="34" charset="0"/>
              </a:rPr>
              <a:t>]}</a:t>
            </a:r>
            <a:r>
              <a:rPr lang="hr-HR" sz="2000" i="1" baseline="-25000" dirty="0" smtClean="0">
                <a:ea typeface="Calibri" panose="020F0502020204030204" pitchFamily="34" charset="0"/>
              </a:rPr>
              <a:t>n</a:t>
            </a:r>
            <a:r>
              <a:rPr lang="hr-HR" sz="2000" dirty="0" smtClean="0">
                <a:ea typeface="Calibri" panose="020F0502020204030204" pitchFamily="34" charset="0"/>
              </a:rPr>
              <a:t> nastali povezivanjem </a:t>
            </a:r>
            <a:r>
              <a:rPr lang="hr-HR" sz="2000" dirty="0">
                <a:ea typeface="Calibri" panose="020F0502020204030204" pitchFamily="34" charset="0"/>
              </a:rPr>
              <a:t>iona Cu pirazinima i </a:t>
            </a:r>
            <a:r>
              <a:rPr lang="hr-HR" sz="2000" dirty="0" err="1">
                <a:ea typeface="Calibri" panose="020F0502020204030204" pitchFamily="34" charset="0"/>
              </a:rPr>
              <a:t>redoks</a:t>
            </a:r>
            <a:r>
              <a:rPr lang="hr-HR" sz="2000" dirty="0">
                <a:ea typeface="Calibri" panose="020F0502020204030204" pitchFamily="34" charset="0"/>
              </a:rPr>
              <a:t>-aktivnim </a:t>
            </a:r>
            <a:r>
              <a:rPr lang="hr-HR" sz="2000" dirty="0" smtClean="0">
                <a:ea typeface="Calibri" panose="020F0502020204030204" pitchFamily="34" charset="0"/>
              </a:rPr>
              <a:t>jedinicama </a:t>
            </a:r>
            <a:r>
              <a:rPr lang="hr-HR" sz="2000" dirty="0">
                <a:ea typeface="Calibri" panose="020F0502020204030204" pitchFamily="34" charset="0"/>
              </a:rPr>
              <a:t>[Cu(pdt)</a:t>
            </a:r>
            <a:r>
              <a:rPr lang="hr-HR" sz="2000" baseline="-25000" dirty="0">
                <a:ea typeface="Calibri" panose="020F0502020204030204" pitchFamily="34" charset="0"/>
              </a:rPr>
              <a:t>2</a:t>
            </a:r>
            <a:r>
              <a:rPr lang="hr-HR" sz="2000" dirty="0">
                <a:ea typeface="Calibri" panose="020F0502020204030204" pitchFamily="34" charset="0"/>
              </a:rPr>
              <a:t>]</a:t>
            </a:r>
            <a:r>
              <a:rPr lang="hr-HR" sz="2000" baseline="30000" dirty="0">
                <a:ea typeface="Calibri" panose="020F0502020204030204" pitchFamily="34" charset="0"/>
              </a:rPr>
              <a:t>2−</a:t>
            </a:r>
            <a:endParaRPr lang="hr-H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10947" y="78364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16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3908" y="6503591"/>
            <a:ext cx="7937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L. S.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G.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Skorupskii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Dinca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Electrically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Conductive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Metal-</a:t>
            </a:r>
            <a:r>
              <a:rPr lang="hr-HR" sz="1200" dirty="0" err="1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hr-HR" sz="1200" dirty="0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Frameworks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Chem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b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(2020) 8536-8580</a:t>
            </a:r>
            <a:endParaRPr lang="hr-HR" sz="1200" dirty="0">
              <a:solidFill>
                <a:srgbClr val="31B4E6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16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009" y="1868229"/>
            <a:ext cx="4412958" cy="468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01" y="4604229"/>
            <a:ext cx="7278708" cy="194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9759" y="2057791"/>
            <a:ext cx="6469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dirty="0" smtClean="0">
                <a:ea typeface="Calibri" panose="020F0502020204030204" pitchFamily="34" charset="0"/>
              </a:rPr>
              <a:t> </a:t>
            </a:r>
            <a:r>
              <a:rPr lang="hr-HR" sz="2400" dirty="0" smtClean="0">
                <a:ea typeface="Calibri" panose="020F0502020204030204" pitchFamily="34" charset="0"/>
              </a:rPr>
              <a:t>„otvoreni</a:t>
            </a:r>
            <a:r>
              <a:rPr lang="hr-HR" sz="2400" dirty="0">
                <a:ea typeface="Calibri" panose="020F0502020204030204" pitchFamily="34" charset="0"/>
              </a:rPr>
              <a:t>“ i „zatvoreni“ oblik derivata </a:t>
            </a:r>
            <a:r>
              <a:rPr lang="hr-HR" sz="2400" dirty="0" err="1">
                <a:ea typeface="Calibri" panose="020F0502020204030204" pitchFamily="34" charset="0"/>
              </a:rPr>
              <a:t>diariletena</a:t>
            </a:r>
            <a:r>
              <a:rPr lang="hr-HR" sz="2400" dirty="0">
                <a:ea typeface="Calibri" panose="020F0502020204030204" pitchFamily="34" charset="0"/>
              </a:rPr>
              <a:t> </a:t>
            </a:r>
            <a:r>
              <a:rPr lang="hr-HR" sz="2400" dirty="0" smtClean="0">
                <a:ea typeface="Calibri" panose="020F0502020204030204" pitchFamily="34" charset="0"/>
              </a:rPr>
              <a:t>nastao </a:t>
            </a:r>
            <a:r>
              <a:rPr lang="hr-HR" sz="2400" dirty="0">
                <a:ea typeface="Calibri" panose="020F0502020204030204" pitchFamily="34" charset="0"/>
              </a:rPr>
              <a:t>izomerizacijom pod utjecajem </a:t>
            </a:r>
            <a:r>
              <a:rPr lang="hr-HR" sz="2400" dirty="0" smtClean="0">
                <a:ea typeface="Calibri" panose="020F0502020204030204" pitchFamily="34" charset="0"/>
              </a:rPr>
              <a:t>zračenja</a:t>
            </a:r>
            <a:endParaRPr lang="hr-HR" sz="2400" dirty="0"/>
          </a:p>
        </p:txBody>
      </p:sp>
      <p:sp>
        <p:nvSpPr>
          <p:cNvPr id="5" name="Rectangle 4"/>
          <p:cNvSpPr/>
          <p:nvPr/>
        </p:nvSpPr>
        <p:spPr>
          <a:xfrm>
            <a:off x="7109551" y="649385"/>
            <a:ext cx="52605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2000" dirty="0">
                <a:solidFill>
                  <a:prstClr val="black"/>
                </a:solidFill>
                <a:ea typeface="Calibri" panose="020F0502020204030204" pitchFamily="34" charset="0"/>
              </a:rPr>
              <a:t>struktura spoja [Zn</a:t>
            </a:r>
            <a:r>
              <a:rPr lang="hr-HR" sz="2000" baseline="-25000" dirty="0">
                <a:solidFill>
                  <a:prstClr val="black"/>
                </a:solidFill>
                <a:ea typeface="Calibri" panose="020F0502020204030204" pitchFamily="34" charset="0"/>
              </a:rPr>
              <a:t>2</a:t>
            </a:r>
            <a:r>
              <a:rPr lang="hr-HR" sz="2000" dirty="0">
                <a:solidFill>
                  <a:prstClr val="black"/>
                </a:solidFill>
                <a:ea typeface="Calibri" panose="020F0502020204030204" pitchFamily="34" charset="0"/>
              </a:rPr>
              <a:t>(SDC)</a:t>
            </a:r>
            <a:r>
              <a:rPr lang="hr-HR" sz="2000" baseline="-25000" dirty="0">
                <a:solidFill>
                  <a:prstClr val="black"/>
                </a:solidFill>
                <a:ea typeface="Calibri" panose="020F0502020204030204" pitchFamily="34" charset="0"/>
              </a:rPr>
              <a:t>2</a:t>
            </a:r>
            <a:r>
              <a:rPr lang="hr-HR" sz="2000" dirty="0">
                <a:solidFill>
                  <a:prstClr val="black"/>
                </a:solidFill>
                <a:ea typeface="Calibri" panose="020F0502020204030204" pitchFamily="34" charset="0"/>
              </a:rPr>
              <a:t>(BPMTC)]</a:t>
            </a:r>
            <a:r>
              <a:rPr lang="hr-HR" sz="2000" i="1" baseline="-25000" dirty="0">
                <a:solidFill>
                  <a:prstClr val="black"/>
                </a:solidFill>
                <a:ea typeface="Calibri" panose="020F0502020204030204" pitchFamily="34" charset="0"/>
              </a:rPr>
              <a:t>n</a:t>
            </a:r>
            <a:r>
              <a:rPr lang="hr-HR" sz="2000" dirty="0">
                <a:solidFill>
                  <a:prstClr val="black"/>
                </a:solidFill>
                <a:ea typeface="Calibri" panose="020F0502020204030204" pitchFamily="34" charset="0"/>
              </a:rPr>
              <a:t> s </a:t>
            </a:r>
            <a:r>
              <a:rPr lang="hr-HR" sz="2400" dirty="0" smtClean="0">
                <a:solidFill>
                  <a:prstClr val="black"/>
                </a:solidFill>
                <a:ea typeface="Calibri" panose="020F0502020204030204" pitchFamily="34" charset="0"/>
              </a:rPr>
              <a:t>„</a:t>
            </a:r>
            <a:r>
              <a:rPr lang="hr-HR" sz="2000" dirty="0" smtClean="0">
                <a:solidFill>
                  <a:prstClr val="black"/>
                </a:solidFill>
                <a:ea typeface="Calibri" panose="020F0502020204030204" pitchFamily="34" charset="0"/>
              </a:rPr>
              <a:t>otvorenim</a:t>
            </a:r>
            <a:r>
              <a:rPr lang="hr-HR" sz="2000" dirty="0">
                <a:solidFill>
                  <a:prstClr val="black"/>
                </a:solidFill>
                <a:ea typeface="Calibri" panose="020F0502020204030204" pitchFamily="34" charset="0"/>
              </a:rPr>
              <a:t>" oblikom diariletinskog liganda</a:t>
            </a:r>
            <a:endParaRPr lang="hr-HR" sz="2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4720" y="78788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17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689131" y="3499945"/>
            <a:ext cx="472966" cy="92491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4353" y="6581786"/>
            <a:ext cx="7937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L. S.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G.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Skorupskii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Dinca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Electrically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Conductive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Metal-</a:t>
            </a:r>
            <a:r>
              <a:rPr lang="hr-HR" sz="1200" dirty="0" err="1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hr-HR" sz="1200" dirty="0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Frameworks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Chem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b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(2020) 8536-8580</a:t>
            </a:r>
            <a:endParaRPr lang="hr-HR" sz="1200" dirty="0">
              <a:solidFill>
                <a:srgbClr val="31B4E6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6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487" y="461447"/>
            <a:ext cx="6991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l-PL" sz="3600" b="1" dirty="0" smtClean="0">
                <a:solidFill>
                  <a:schemeClr val="accent2">
                    <a:lumMod val="75000"/>
                  </a:schemeClr>
                </a:solidFill>
              </a:rPr>
              <a:t>UGRADNJA </a:t>
            </a:r>
            <a:r>
              <a:rPr lang="pl-PL" sz="3600" b="1" dirty="0">
                <a:solidFill>
                  <a:schemeClr val="accent2">
                    <a:lumMod val="75000"/>
                  </a:schemeClr>
                </a:solidFill>
              </a:rPr>
              <a:t>MOLEKULE GOSTA</a:t>
            </a:r>
            <a:endParaRPr lang="hr-HR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221" y="2321709"/>
            <a:ext cx="8438409" cy="424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81809" y="1491903"/>
            <a:ext cx="9224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dirty="0" smtClean="0">
                <a:ea typeface="Calibri" panose="020F0502020204030204" pitchFamily="34" charset="0"/>
              </a:rPr>
              <a:t>Poroznost omogućuje ugradnju molekule gosta formirajući </a:t>
            </a:r>
            <a:r>
              <a:rPr lang="hr-HR" sz="2000" dirty="0">
                <a:ea typeface="Calibri" panose="020F0502020204030204" pitchFamily="34" charset="0"/>
              </a:rPr>
              <a:t>putove za </a:t>
            </a:r>
            <a:r>
              <a:rPr lang="hr-HR" sz="2000" dirty="0" smtClean="0">
                <a:ea typeface="Calibri" panose="020F0502020204030204" pitchFamily="34" charset="0"/>
              </a:rPr>
              <a:t>prijenos naboja kroz </a:t>
            </a:r>
            <a:r>
              <a:rPr lang="hr-HR" sz="2000" dirty="0">
                <a:ea typeface="Calibri" panose="020F0502020204030204" pitchFamily="34" charset="0"/>
              </a:rPr>
              <a:t>interakcije gost-gost ili gost-mreža </a:t>
            </a:r>
            <a:endParaRPr lang="hr-H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63143" y="81563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18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94353" y="6581786"/>
            <a:ext cx="7937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L. S.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G.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Skorupskii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Dinca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Electrically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Conductive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Metal-</a:t>
            </a:r>
            <a:r>
              <a:rPr lang="hr-HR" sz="1200" dirty="0" err="1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hr-HR" sz="1200" dirty="0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Frameworks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Chem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b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(2020) 8536-8580</a:t>
            </a:r>
            <a:endParaRPr lang="hr-HR" sz="1200" dirty="0">
              <a:solidFill>
                <a:srgbClr val="31B4E6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27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864" y="212417"/>
            <a:ext cx="8225712" cy="550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60880" y="5672541"/>
            <a:ext cx="8615680" cy="957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hr-HR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[Tb(Cu</a:t>
            </a:r>
            <a:r>
              <a:rPr lang="hr-HR" sz="2000" baseline="-25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r-HR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hr-HR" sz="2000" baseline="-25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r-HR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)(PCA)</a:t>
            </a:r>
            <a:r>
              <a:rPr lang="hr-HR" sz="2000" baseline="-25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hr-HR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hr-HR" sz="2000" i="1" baseline="-25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hr-HR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sadrži </a:t>
            </a:r>
            <a:r>
              <a:rPr lang="hr-HR" sz="20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kristalografski</a:t>
            </a:r>
            <a:r>
              <a:rPr lang="hr-HR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određene molekule gosta I</a:t>
            </a:r>
            <a:r>
              <a:rPr lang="hr-HR" sz="2000" baseline="-25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hr-HR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 istaknutim bliskim kontaktima I</a:t>
            </a:r>
            <a:r>
              <a:rPr lang="hr-HR" sz="2000" baseline="30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−</a:t>
            </a:r>
            <a:r>
              <a:rPr lang="hr-HR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···I</a:t>
            </a:r>
            <a:r>
              <a:rPr lang="hr-HR" sz="2000" baseline="-25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hr-HR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···I</a:t>
            </a:r>
            <a:r>
              <a:rPr lang="hr-HR" sz="2000" baseline="30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−</a:t>
            </a:r>
            <a:endParaRPr lang="hr-HR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3920" y="82296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19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4353" y="6581786"/>
            <a:ext cx="7937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L. S.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G.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Skorupskii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Dinca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Electrically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Conductive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Metal-</a:t>
            </a:r>
            <a:r>
              <a:rPr lang="hr-HR" sz="1200" dirty="0" err="1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hr-HR" sz="1200" dirty="0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Frameworks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Chem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b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(2020) 8536-8580</a:t>
            </a:r>
            <a:endParaRPr lang="hr-HR" sz="1200" dirty="0">
              <a:solidFill>
                <a:srgbClr val="31B4E6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8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6640" y="768512"/>
            <a:ext cx="5817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solidFill>
                  <a:schemeClr val="accent2">
                    <a:lumMod val="75000"/>
                  </a:schemeClr>
                </a:solidFill>
              </a:rPr>
              <a:t>MOF</a:t>
            </a:r>
          </a:p>
          <a:p>
            <a:pPr algn="ctr"/>
            <a:r>
              <a:rPr lang="hr-HR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engl.</a:t>
            </a:r>
            <a:r>
              <a:rPr lang="hr-H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32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metal–</a:t>
            </a:r>
            <a:r>
              <a:rPr lang="hr-HR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organic</a:t>
            </a:r>
            <a:r>
              <a:rPr lang="hr-HR" sz="32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32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framework</a:t>
            </a:r>
            <a:endParaRPr lang="hr-HR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601" y="79127"/>
            <a:ext cx="4444396" cy="608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03680" y="4740505"/>
            <a:ext cx="5603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3200" dirty="0" smtClean="0"/>
              <a:t>Slaba električna vodljivost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3200" dirty="0" smtClean="0"/>
              <a:t>Potencijalna primjena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1534" y="83231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2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0961" y="2797962"/>
            <a:ext cx="1463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/>
              <a:t>Metal</a:t>
            </a:r>
            <a:endParaRPr lang="hr-HR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27347" y="2797962"/>
            <a:ext cx="1689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 err="1" smtClean="0"/>
              <a:t>Ligand</a:t>
            </a:r>
            <a:endParaRPr lang="hr-HR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06406" y="6130989"/>
            <a:ext cx="7085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r-HR" sz="3200" dirty="0">
                <a:solidFill>
                  <a:prstClr val="black"/>
                </a:solidFill>
              </a:rPr>
              <a:t>1D, 2D i </a:t>
            </a:r>
            <a:r>
              <a:rPr lang="hr-HR" sz="3200" dirty="0" smtClean="0">
                <a:solidFill>
                  <a:prstClr val="black"/>
                </a:solidFill>
              </a:rPr>
              <a:t>3D koordinacijski polimeri</a:t>
            </a:r>
            <a:endParaRPr lang="hr-HR" sz="3200" dirty="0">
              <a:solidFill>
                <a:prstClr val="black"/>
              </a:solidFill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605220" y="2901864"/>
            <a:ext cx="864000" cy="468000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402649" y="6531098"/>
            <a:ext cx="801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L. S.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G.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Skorupskii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Dinca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Electrically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Conductive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Metal-</a:t>
            </a:r>
            <a:r>
              <a:rPr lang="hr-HR" sz="1200" dirty="0" err="1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hr-HR" sz="1200" dirty="0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Frameworks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Chem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b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(2020) 8536-8580</a:t>
            </a:r>
            <a:endParaRPr lang="hr-HR" sz="1200" dirty="0">
              <a:solidFill>
                <a:srgbClr val="31B4E6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9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40" y="2475953"/>
            <a:ext cx="5868248" cy="421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953" y="542338"/>
            <a:ext cx="5173047" cy="486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5452" y="1150296"/>
            <a:ext cx="58900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dirty="0">
                <a:ea typeface="Calibri" panose="020F0502020204030204" pitchFamily="34" charset="0"/>
              </a:rPr>
              <a:t>TCNQ@Cu</a:t>
            </a:r>
            <a:r>
              <a:rPr lang="hr-HR" sz="2000" baseline="-25000" dirty="0">
                <a:ea typeface="Calibri" panose="020F0502020204030204" pitchFamily="34" charset="0"/>
              </a:rPr>
              <a:t>3</a:t>
            </a:r>
            <a:r>
              <a:rPr lang="hr-HR" sz="2000" dirty="0">
                <a:ea typeface="Calibri" panose="020F0502020204030204" pitchFamily="34" charset="0"/>
              </a:rPr>
              <a:t>(BTC)</a:t>
            </a:r>
            <a:r>
              <a:rPr lang="hr-HR" sz="2000" baseline="-25000" dirty="0">
                <a:ea typeface="Calibri" panose="020F0502020204030204" pitchFamily="34" charset="0"/>
              </a:rPr>
              <a:t>2</a:t>
            </a:r>
            <a:r>
              <a:rPr lang="hr-HR" sz="2000" dirty="0">
                <a:ea typeface="Calibri" panose="020F0502020204030204" pitchFamily="34" charset="0"/>
              </a:rPr>
              <a:t> u kojem TCNQ premošćuje </a:t>
            </a:r>
          </a:p>
          <a:p>
            <a:pPr algn="ctr"/>
            <a:r>
              <a:rPr lang="hr-HR" sz="2000" dirty="0">
                <a:ea typeface="Calibri" panose="020F0502020204030204" pitchFamily="34" charset="0"/>
              </a:rPr>
              <a:t>i</a:t>
            </a:r>
            <a:r>
              <a:rPr lang="hr-HR" sz="2000" dirty="0" smtClean="0">
                <a:ea typeface="Calibri" panose="020F0502020204030204" pitchFamily="34" charset="0"/>
              </a:rPr>
              <a:t>one </a:t>
            </a:r>
            <a:r>
              <a:rPr lang="hr-HR" sz="2000" dirty="0" err="1" smtClean="0">
                <a:ea typeface="Calibri" panose="020F0502020204030204" pitchFamily="34" charset="0"/>
              </a:rPr>
              <a:t>Cu</a:t>
            </a:r>
            <a:r>
              <a:rPr lang="hr-HR" sz="2000" baseline="30000" dirty="0" err="1" smtClean="0">
                <a:ea typeface="Calibri" panose="020F0502020204030204" pitchFamily="34" charset="0"/>
              </a:rPr>
              <a:t>II</a:t>
            </a:r>
            <a:r>
              <a:rPr lang="hr-HR" sz="2000" dirty="0" smtClean="0">
                <a:ea typeface="Calibri" panose="020F0502020204030204" pitchFamily="34" charset="0"/>
              </a:rPr>
              <a:t> </a:t>
            </a:r>
            <a:r>
              <a:rPr lang="hr-HR" sz="2000" dirty="0">
                <a:ea typeface="Calibri" panose="020F0502020204030204" pitchFamily="34" charset="0"/>
              </a:rPr>
              <a:t>stvarajući kontinuirani </a:t>
            </a:r>
            <a:endParaRPr lang="hr-HR" sz="2000" dirty="0" smtClean="0">
              <a:ea typeface="Calibri" panose="020F0502020204030204" pitchFamily="34" charset="0"/>
            </a:endParaRPr>
          </a:p>
          <a:p>
            <a:pPr algn="ctr"/>
            <a:r>
              <a:rPr lang="hr-HR" sz="2000" dirty="0" smtClean="0">
                <a:ea typeface="Calibri" panose="020F0502020204030204" pitchFamily="34" charset="0"/>
              </a:rPr>
              <a:t>prijenos naboja</a:t>
            </a:r>
            <a:endParaRPr lang="hr-HR" sz="2000" dirty="0"/>
          </a:p>
        </p:txBody>
      </p:sp>
      <p:sp>
        <p:nvSpPr>
          <p:cNvPr id="7" name="Rectangle 6"/>
          <p:cNvSpPr/>
          <p:nvPr/>
        </p:nvSpPr>
        <p:spPr>
          <a:xfrm>
            <a:off x="6461760" y="5512277"/>
            <a:ext cx="573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ea typeface="Calibri" panose="020F0502020204030204" pitchFamily="34" charset="0"/>
              </a:rPr>
              <a:t>Lanac </a:t>
            </a:r>
            <a:r>
              <a:rPr lang="hr-HR" sz="2000" dirty="0">
                <a:ea typeface="Calibri" panose="020F0502020204030204" pitchFamily="34" charset="0"/>
              </a:rPr>
              <a:t>polipirola u porama [</a:t>
            </a:r>
            <a:r>
              <a:rPr lang="hr-HR" sz="2000" dirty="0" smtClean="0">
                <a:ea typeface="Calibri" panose="020F0502020204030204" pitchFamily="34" charset="0"/>
              </a:rPr>
              <a:t>Zn</a:t>
            </a:r>
            <a:r>
              <a:rPr lang="hr-HR" sz="2000" baseline="-25000" dirty="0" smtClean="0">
                <a:ea typeface="Calibri" panose="020F0502020204030204" pitchFamily="34" charset="0"/>
              </a:rPr>
              <a:t>3</a:t>
            </a:r>
            <a:r>
              <a:rPr lang="hr-HR" sz="2000" dirty="0" smtClean="0">
                <a:ea typeface="Calibri" panose="020F0502020204030204" pitchFamily="34" charset="0"/>
              </a:rPr>
              <a:t>(lac)</a:t>
            </a:r>
            <a:r>
              <a:rPr lang="hr-HR" sz="2000" baseline="-25000" dirty="0" smtClean="0">
                <a:ea typeface="Calibri" panose="020F0502020204030204" pitchFamily="34" charset="0"/>
              </a:rPr>
              <a:t>2</a:t>
            </a:r>
            <a:r>
              <a:rPr lang="hr-HR" sz="2000" dirty="0" smtClean="0">
                <a:ea typeface="Calibri" panose="020F0502020204030204" pitchFamily="34" charset="0"/>
              </a:rPr>
              <a:t>(pybz)</a:t>
            </a:r>
            <a:r>
              <a:rPr lang="hr-HR" sz="2000" i="1" baseline="-25000" dirty="0" smtClean="0">
                <a:ea typeface="Calibri" panose="020F0502020204030204" pitchFamily="34" charset="0"/>
              </a:rPr>
              <a:t>2</a:t>
            </a:r>
            <a:r>
              <a:rPr lang="hr-HR" sz="2000" dirty="0" smtClean="0">
                <a:ea typeface="Calibri" panose="020F0502020204030204" pitchFamily="34" charset="0"/>
              </a:rPr>
              <a:t>]</a:t>
            </a:r>
            <a:r>
              <a:rPr lang="hr-HR" sz="2000" i="1" baseline="-25000" dirty="0" smtClean="0">
                <a:ea typeface="Calibri" panose="020F0502020204030204" pitchFamily="34" charset="0"/>
              </a:rPr>
              <a:t>n</a:t>
            </a:r>
            <a:endParaRPr lang="hr-HR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52" y="1750460"/>
            <a:ext cx="1353429" cy="22313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4306" y="78096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20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5452" y="6580692"/>
            <a:ext cx="7937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L. S.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G.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Skorupskii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Dinca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Electrically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Conductive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Metal-</a:t>
            </a:r>
            <a:r>
              <a:rPr lang="hr-HR" sz="1200" dirty="0" err="1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hr-HR" sz="1200" dirty="0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Frameworks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Chem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b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(2020) 8536-8580</a:t>
            </a:r>
            <a:endParaRPr lang="hr-HR" sz="1200" dirty="0">
              <a:solidFill>
                <a:srgbClr val="31B4E6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8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270" y="1037786"/>
            <a:ext cx="7385702" cy="55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0321" y="359383"/>
            <a:ext cx="862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accent2">
                    <a:lumMod val="75000"/>
                  </a:schemeClr>
                </a:solidFill>
              </a:rPr>
              <a:t>PROTONSKA VODLJIVOST MOF-ova</a:t>
            </a:r>
            <a:endParaRPr lang="hr-HR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5930" y="800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21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481" y="6537574"/>
            <a:ext cx="11335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</a:t>
            </a:r>
            <a:r>
              <a:rPr lang="hr-HR" sz="1200" dirty="0" err="1" smtClean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.,Lim</a:t>
            </a:r>
            <a:r>
              <a:rPr lang="hr-HR" sz="1200" dirty="0" smtClean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M.</a:t>
            </a:r>
            <a:r>
              <a:rPr lang="hr-HR" sz="1200" dirty="0" smtClean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200" dirty="0" err="1" smtClean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Sadakiyo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H.</a:t>
            </a:r>
            <a:r>
              <a:rPr lang="hr-HR" sz="1200" dirty="0" smtClean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200" dirty="0" err="1" smtClean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Kitagawa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hr-HR" sz="1200" dirty="0" smtClean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Proton 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transfer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hydrogen-bonded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degenerate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systems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water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ammonia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metal-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organic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frameworks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Chem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Sci.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200" b="1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(2019) 16–33</a:t>
            </a:r>
            <a:endParaRPr lang="hr-HR" sz="1200" dirty="0">
              <a:solidFill>
                <a:srgbClr val="31B4E6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27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31538" y="5224830"/>
            <a:ext cx="91966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ea typeface="Calibri" panose="020F0502020204030204" pitchFamily="34" charset="0"/>
              </a:rPr>
              <a:t>Položaj </a:t>
            </a:r>
            <a:r>
              <a:rPr lang="hr-HR" sz="2000" dirty="0" smtClean="0">
                <a:ea typeface="Calibri" panose="020F0502020204030204" pitchFamily="34" charset="0"/>
              </a:rPr>
              <a:t>izvora:</a:t>
            </a:r>
          </a:p>
          <a:p>
            <a:r>
              <a:rPr lang="hr-HR" sz="2000" dirty="0" smtClean="0">
                <a:ea typeface="Calibri" panose="020F0502020204030204" pitchFamily="34" charset="0"/>
              </a:rPr>
              <a:t>a</a:t>
            </a:r>
            <a:r>
              <a:rPr lang="hr-HR" sz="2000" dirty="0">
                <a:ea typeface="Calibri" panose="020F0502020204030204" pitchFamily="34" charset="0"/>
              </a:rPr>
              <a:t>) u porama kao </a:t>
            </a:r>
            <a:r>
              <a:rPr lang="hr-HR" sz="2000" dirty="0" err="1">
                <a:ea typeface="Calibri" panose="020F0502020204030204" pitchFamily="34" charset="0"/>
              </a:rPr>
              <a:t>protuion</a:t>
            </a:r>
            <a:r>
              <a:rPr lang="hr-HR" sz="2000" dirty="0">
                <a:ea typeface="Calibri" panose="020F0502020204030204" pitchFamily="34" charset="0"/>
              </a:rPr>
              <a:t> </a:t>
            </a:r>
            <a:endParaRPr lang="hr-HR" sz="2000" dirty="0" smtClean="0">
              <a:ea typeface="Calibri" panose="020F0502020204030204" pitchFamily="34" charset="0"/>
            </a:endParaRPr>
          </a:p>
          <a:p>
            <a:r>
              <a:rPr lang="hr-HR" sz="2000" dirty="0" smtClean="0">
                <a:ea typeface="Calibri" panose="020F0502020204030204" pitchFamily="34" charset="0"/>
              </a:rPr>
              <a:t>b</a:t>
            </a:r>
            <a:r>
              <a:rPr lang="hr-HR" sz="2000" dirty="0">
                <a:ea typeface="Calibri" panose="020F0502020204030204" pitchFamily="34" charset="0"/>
              </a:rPr>
              <a:t>) </a:t>
            </a:r>
            <a:r>
              <a:rPr lang="hr-HR" sz="2000" dirty="0" smtClean="0">
                <a:ea typeface="Calibri" panose="020F0502020204030204" pitchFamily="34" charset="0"/>
              </a:rPr>
              <a:t>kao </a:t>
            </a:r>
            <a:r>
              <a:rPr lang="hr-HR" sz="2000" dirty="0">
                <a:ea typeface="Calibri" panose="020F0502020204030204" pitchFamily="34" charset="0"/>
              </a:rPr>
              <a:t>viseća kiselinska funkcionalna </a:t>
            </a:r>
            <a:r>
              <a:rPr lang="hr-HR" sz="2000" dirty="0" smtClean="0">
                <a:ea typeface="Calibri" panose="020F0502020204030204" pitchFamily="34" charset="0"/>
              </a:rPr>
              <a:t>skupina</a:t>
            </a:r>
          </a:p>
          <a:p>
            <a:r>
              <a:rPr lang="hr-HR" sz="2000" dirty="0" smtClean="0">
                <a:ea typeface="Calibri" panose="020F0502020204030204" pitchFamily="34" charset="0"/>
              </a:rPr>
              <a:t>c</a:t>
            </a:r>
            <a:r>
              <a:rPr lang="hr-HR" sz="2000" dirty="0">
                <a:ea typeface="Calibri" panose="020F0502020204030204" pitchFamily="34" charset="0"/>
              </a:rPr>
              <a:t>) umjetna ugradnja protonskih </a:t>
            </a:r>
            <a:r>
              <a:rPr lang="hr-HR" sz="2000" dirty="0" smtClean="0">
                <a:ea typeface="Calibri" panose="020F0502020204030204" pitchFamily="34" charset="0"/>
              </a:rPr>
              <a:t>organskih </a:t>
            </a:r>
            <a:r>
              <a:rPr lang="hr-HR" sz="2000" dirty="0">
                <a:ea typeface="Calibri" panose="020F0502020204030204" pitchFamily="34" charset="0"/>
              </a:rPr>
              <a:t>molekula ili neutralnih </a:t>
            </a:r>
            <a:r>
              <a:rPr lang="hr-HR" sz="2000" dirty="0" smtClean="0">
                <a:ea typeface="Calibri" panose="020F0502020204030204" pitchFamily="34" charset="0"/>
              </a:rPr>
              <a:t>kiselina</a:t>
            </a:r>
            <a:endParaRPr lang="hr-H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77462" y="79878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22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171" y="256830"/>
            <a:ext cx="10357030" cy="496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7681" y="6548269"/>
            <a:ext cx="11704320" cy="336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W.,Lim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M.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Sadakiyo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H.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Kitagawa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Proton transfer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hydrogen-bonded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degenerate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systems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water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ammonia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metal-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organic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frameworks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Chem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Sci.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200" b="1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(2019) 16–33</a:t>
            </a:r>
            <a:endParaRPr lang="hr-HR" sz="1200" dirty="0">
              <a:solidFill>
                <a:srgbClr val="31B4E6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5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9475" y="4819650"/>
            <a:ext cx="4304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 smtClean="0">
                <a:solidFill>
                  <a:schemeClr val="accent2">
                    <a:lumMod val="75000"/>
                  </a:schemeClr>
                </a:solidFill>
              </a:rPr>
              <a:t>HVALA NA PAŽNJI!</a:t>
            </a:r>
            <a:endParaRPr lang="hr-HR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4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28" y="2062562"/>
            <a:ext cx="5844452" cy="280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3055" y="5637789"/>
            <a:ext cx="76771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 smtClean="0"/>
              <a:t>Gustoća naboja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 smtClean="0"/>
              <a:t>Izvori nosača naboja su i metali i organski ligandi</a:t>
            </a:r>
          </a:p>
          <a:p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6732796" y="1470515"/>
            <a:ext cx="5062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Gustoća naboja u poluvodičima</a:t>
            </a:r>
            <a:endParaRPr lang="hr-HR" sz="2400" baseline="-25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900565" y="4121333"/>
            <a:ext cx="4277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 smtClean="0"/>
              <a:t>E</a:t>
            </a:r>
            <a:r>
              <a:rPr lang="hr-HR" sz="2400" baseline="-25000" dirty="0" smtClean="0"/>
              <a:t>a</a:t>
            </a:r>
            <a:r>
              <a:rPr lang="hr-HR" sz="2400" dirty="0" smtClean="0"/>
              <a:t>&lt;&lt; gustoća naboja veća</a:t>
            </a:r>
            <a:endParaRPr lang="hr-HR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773724"/>
              </p:ext>
            </p:extLst>
          </p:nvPr>
        </p:nvGraphicFramePr>
        <p:xfrm>
          <a:off x="6507831" y="2062562"/>
          <a:ext cx="5592729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5592729">
                  <a:extLst>
                    <a:ext uri="{9D8B030D-6E8A-4147-A177-3AD203B41FA5}">
                      <a16:colId xmlns:a16="http://schemas.microsoft.com/office/drawing/2014/main" val="2711767799"/>
                    </a:ext>
                  </a:extLst>
                </a:gridCol>
              </a:tblGrid>
              <a:tr h="2660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3200" b="0" i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hr-HR" sz="3200" b="0" baseline="-25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hr-HR" sz="3200" b="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E</a:t>
                      </a:r>
                      <a:r>
                        <a:rPr lang="hr-HR" sz="3200" b="0" baseline="-25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hr-HR" sz="3200" b="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 </a:t>
                      </a:r>
                      <a:r>
                        <a:rPr lang="hr-HR" sz="3200" b="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hr-HR" sz="3200" b="0" baseline="-25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VBM</a:t>
                      </a:r>
                      <a:r>
                        <a:rPr lang="hr-HR" sz="3200" b="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hr-HR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ili </a:t>
                      </a:r>
                      <a:r>
                        <a:rPr lang="hr-HR" sz="3200" b="0" i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hr-HR" sz="3200" b="0" baseline="-25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hr-HR" sz="3200" b="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E</a:t>
                      </a:r>
                      <a:r>
                        <a:rPr lang="hr-HR" sz="3200" b="0" baseline="-25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CBM</a:t>
                      </a:r>
                      <a:r>
                        <a:rPr lang="hr-HR" sz="3200" b="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 </a:t>
                      </a:r>
                      <a:r>
                        <a:rPr lang="hr-HR" sz="3200" b="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hr-HR" sz="3200" b="0" baseline="-25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hr-HR" sz="3200" b="0" i="1" baseline="-25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hr-HR" sz="3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92484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234" y="8050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3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44321" y="6506123"/>
            <a:ext cx="9927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L. S.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G.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Skorupskii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Dinca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Electrically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Conductive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Metal </a:t>
            </a:r>
            <a:r>
              <a:rPr lang="hr-HR" sz="1200" dirty="0" err="1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hr-HR" sz="1200" dirty="0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Frameworks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Chem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b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(2020) 8536-8580</a:t>
            </a:r>
            <a:endParaRPr lang="hr-HR" sz="1200" dirty="0">
              <a:solidFill>
                <a:srgbClr val="31B4E6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762827" y="3112138"/>
                <a:ext cx="2203552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hr-H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hr-H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r-HR" sz="2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exp</m:t>
                      </m:r>
                      <m:r>
                        <a:rPr lang="hr-H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⁡(−</m:t>
                      </m:r>
                      <m:f>
                        <m:fPr>
                          <m:ctrlPr>
                            <a:rPr lang="hr-HR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</m:t>
                          </m:r>
                          <m:r>
                            <m:rPr>
                              <m:sty m:val="p"/>
                            </m:rPr>
                            <a:rPr lang="hr-HR" sz="2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</m:t>
                          </m:r>
                        </m:num>
                        <m:den>
                          <m:r>
                            <a:rPr lang="hr-H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𝑘𝑇</m:t>
                          </m:r>
                        </m:den>
                      </m:f>
                      <m:r>
                        <a:rPr lang="hr-H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hr-HR" sz="20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827" y="3112138"/>
                <a:ext cx="2203552" cy="6685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362846" y="5216160"/>
                <a:ext cx="260353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0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2000" b="1" i="1">
                              <a:latin typeface="Cambria Math" panose="02040503050406030204" pitchFamily="18" charset="0"/>
                            </a:rPr>
                            <m:t>𝝈</m:t>
                          </m:r>
                          <m:r>
                            <a:rPr lang="hr-HR" sz="2000" b="1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hr-HR" sz="2000" b="1" i="1"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hr-HR" sz="2000" b="1" i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hr-H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hr-HR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hr-HR" sz="2000" b="1" i="0">
                                      <a:latin typeface="Cambria Math" panose="02040503050406030204" pitchFamily="18" charset="0"/>
                                    </a:rPr>
                                    <m:t>𝐞</m:t>
                                  </m:r>
                                </m:sub>
                              </m:sSub>
                              <m:r>
                                <a:rPr lang="hr-HR" sz="2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hr-HR" sz="2000" b="1" i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sub>
                          </m:sSub>
                          <m:r>
                            <a:rPr lang="hr-HR" sz="20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hr-H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hr-HR" sz="2000" b="1" i="0"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sub>
                          </m:sSub>
                          <m:sSub>
                            <m:sSubPr>
                              <m:ctrlPr>
                                <a:rPr lang="hr-H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hr-HR" sz="2000" b="1" i="0"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r-HR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846" y="5216160"/>
                <a:ext cx="2603533" cy="400110"/>
              </a:xfrm>
              <a:prstGeom prst="rect">
                <a:avLst/>
              </a:prstGeom>
              <a:blipFill>
                <a:blip r:embed="rId4"/>
                <a:stretch>
                  <a:fillRect t="-124615" r="-22248" b="-19692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251970" y="498851"/>
            <a:ext cx="5787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 smtClean="0">
                <a:solidFill>
                  <a:schemeClr val="accent2">
                    <a:lumMod val="75000"/>
                  </a:schemeClr>
                </a:solidFill>
              </a:rPr>
              <a:t>ELEKTRIČNA VODLJIVOST</a:t>
            </a:r>
            <a:endParaRPr lang="hr-HR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20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291" y="1007034"/>
            <a:ext cx="5346059" cy="266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291" y="3646330"/>
            <a:ext cx="5313226" cy="248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75473" y="3819750"/>
            <a:ext cx="45047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Okoliš mjerenog uzorka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Mjerenje </a:t>
            </a:r>
            <a:r>
              <a:rPr kumimoji="0" lang="hr-HR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</a:t>
            </a:r>
            <a:r>
              <a:rPr kumimoji="0" lang="hr-HR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</a:t>
            </a:r>
            <a:endParaRPr kumimoji="0" lang="hr-HR" sz="2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5141" y="306782"/>
            <a:ext cx="4483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Mjerenje vodljivosti</a:t>
            </a:r>
            <a:endParaRPr kumimoji="0" lang="hr-HR" sz="3600" b="1" i="0" u="none" strike="noStrike" kern="1200" cap="none" spc="0" normalizeH="0" baseline="0" noProof="0" dirty="0">
              <a:ln>
                <a:noFill/>
              </a:ln>
              <a:solidFill>
                <a:srgbClr val="31B4E6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2055" y="7967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>
                <a:solidFill>
                  <a:prstClr val="white"/>
                </a:solidFill>
                <a:latin typeface="Century Gothic" panose="020B0502020202020204"/>
              </a:rPr>
              <a:t>4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7458" y="6086097"/>
            <a:ext cx="4974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Metode mjerenja vodljivosti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8925" y="1956861"/>
            <a:ext cx="999750" cy="8363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3518" y="1993399"/>
            <a:ext cx="566277" cy="75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5883" y="1955524"/>
            <a:ext cx="815806" cy="792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66033" y="6565083"/>
            <a:ext cx="7937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L. S. 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G. 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Skorupskii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Dinca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Electrically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Conductive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Metal-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Frameworks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hr-H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Chem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hr-H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(2020) 8536-8580</a:t>
            </a: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srgbClr val="31B4E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528800" y="5043652"/>
                <a:ext cx="2300117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r-H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𝜎</m:t>
                      </m:r>
                      <m:r>
                        <a:rPr kumimoji="0" lang="hr-H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hr-H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hr-H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hr-HR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kumimoji="0" lang="hr-H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hr-HR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0" lang="hr-H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hr-HR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hr-H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hr-HR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hr-HR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kumimoji="0" lang="hr-HR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a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0" lang="hr-H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kumimoji="0" lang="hr-H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8800" y="5043652"/>
                <a:ext cx="2300117" cy="7838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396998" y="5792000"/>
                <a:ext cx="2131802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r-H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hr-H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𝜎</m:t>
                      </m:r>
                      <m:r>
                        <a:rPr kumimoji="0" lang="hr-H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hr-H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G</m:t>
                      </m:r>
                      <m:f>
                        <m:fPr>
                          <m:ctrlPr>
                            <a:rPr kumimoji="0" lang="hr-H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hr-H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𝑙</m:t>
                          </m:r>
                        </m:num>
                        <m:den>
                          <m:r>
                            <a:rPr kumimoji="0" lang="hr-H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den>
                      </m:f>
                      <m:r>
                        <a:rPr kumimoji="0" lang="hr-H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hr-H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hr-H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num>
                        <m:den>
                          <m:r>
                            <a:rPr kumimoji="0" lang="hr-H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den>
                      </m:f>
                      <m:r>
                        <a:rPr kumimoji="0" lang="hr-H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  <m:f>
                        <m:fPr>
                          <m:ctrlPr>
                            <a:rPr kumimoji="0" lang="hr-H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hr-H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𝑙</m:t>
                          </m:r>
                        </m:num>
                        <m:den>
                          <m:r>
                            <a:rPr kumimoji="0" lang="hr-H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kumimoji="0" lang="hr-H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998" y="5792000"/>
                <a:ext cx="2131802" cy="6766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16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26" y="3188789"/>
            <a:ext cx="4873188" cy="291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20653" y="326468"/>
            <a:ext cx="6288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 smtClean="0">
                <a:solidFill>
                  <a:schemeClr val="accent2">
                    <a:lumMod val="75000"/>
                  </a:schemeClr>
                </a:solidFill>
              </a:rPr>
              <a:t>NAČIN PRIJENOSA NABOJA</a:t>
            </a:r>
            <a:endParaRPr lang="hr-HR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2526" y="1619129"/>
            <a:ext cx="55162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Snažne interakcije </a:t>
            </a:r>
            <a:r>
              <a:rPr lang="hr-HR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daju kontinuirane </a:t>
            </a:r>
          </a:p>
          <a:p>
            <a:pPr lvl="0"/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vrpce 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 </a:t>
            </a:r>
            <a:r>
              <a:rPr lang="hr-HR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delokaliziranim</a:t>
            </a:r>
            <a:r>
              <a:rPr lang="hr-HR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nosačima naboja</a:t>
            </a:r>
            <a:endParaRPr lang="hr-HR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Kristalni anorganski materijali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 smtClean="0">
                <a:latin typeface="Times New Roman" panose="02020603050405020304" pitchFamily="18" charset="0"/>
              </a:rPr>
              <a:t>Termički </a:t>
            </a:r>
            <a:r>
              <a:rPr lang="hr-HR" sz="2400" dirty="0" smtClean="0">
                <a:latin typeface="Times New Roman" panose="02020603050405020304" pitchFamily="18" charset="0"/>
              </a:rPr>
              <a:t>aktivan </a:t>
            </a:r>
            <a:r>
              <a:rPr lang="hr-HR" sz="2400" dirty="0" smtClean="0">
                <a:latin typeface="Times New Roman" panose="02020603050405020304" pitchFamily="18" charset="0"/>
              </a:rPr>
              <a:t>i </a:t>
            </a:r>
            <a:r>
              <a:rPr lang="hr-HR" sz="2400" dirty="0" smtClean="0">
                <a:latin typeface="Times New Roman" panose="02020603050405020304" pitchFamily="18" charset="0"/>
              </a:rPr>
              <a:t>neaktivan</a:t>
            </a:r>
            <a:endParaRPr lang="hr-HR" sz="2400" dirty="0"/>
          </a:p>
        </p:txBody>
      </p:sp>
      <p:sp>
        <p:nvSpPr>
          <p:cNvPr id="6" name="Rectangle 5"/>
          <p:cNvSpPr/>
          <p:nvPr/>
        </p:nvSpPr>
        <p:spPr>
          <a:xfrm>
            <a:off x="6210910" y="4088011"/>
            <a:ext cx="6062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hr-HR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zmeđu 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diskretnih, </a:t>
            </a:r>
            <a:r>
              <a:rPr lang="hr-HR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nevezujućih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mjesta na 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kojima su lokalizirani </a:t>
            </a:r>
            <a:r>
              <a:rPr lang="hr-HR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nosači naboja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hr-HR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Neuređeni materijali, 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stakla i </a:t>
            </a:r>
            <a:r>
              <a:rPr lang="hr-HR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organski poluvodiči</a:t>
            </a:r>
            <a:endParaRPr lang="hr-HR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Termički aktiviran</a:t>
            </a:r>
          </a:p>
        </p:txBody>
      </p:sp>
      <p:sp>
        <p:nvSpPr>
          <p:cNvPr id="7" name="Rectangle 6"/>
          <p:cNvSpPr/>
          <p:nvPr/>
        </p:nvSpPr>
        <p:spPr>
          <a:xfrm>
            <a:off x="808593" y="6212561"/>
            <a:ext cx="10804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hr-H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obro </a:t>
            </a:r>
            <a:r>
              <a:rPr lang="hr-H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prostorno i </a:t>
            </a:r>
            <a:r>
              <a:rPr lang="hr-H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energijsko </a:t>
            </a:r>
            <a:r>
              <a:rPr lang="hr-H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preklapanje između orbitala odgovarajuće </a:t>
            </a:r>
            <a:r>
              <a:rPr lang="hr-H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simetrije</a:t>
            </a:r>
            <a:endParaRPr lang="hr-H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683" y="1043484"/>
            <a:ext cx="4889648" cy="302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7183" y="7881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5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63324" y="6554460"/>
            <a:ext cx="9671475" cy="33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L. S.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G.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Skorupskii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Dinca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Electrically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Conductive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Metal-</a:t>
            </a:r>
            <a:r>
              <a:rPr lang="hr-HR" sz="1200" dirty="0" err="1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hr-HR" sz="1200" dirty="0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Frameworks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Chem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b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(2020) 8536-8580</a:t>
            </a:r>
            <a:endParaRPr lang="hr-HR" sz="1200" dirty="0">
              <a:solidFill>
                <a:srgbClr val="31B4E6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97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55" y="1308306"/>
            <a:ext cx="6114267" cy="370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80722" y="2157044"/>
            <a:ext cx="5529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800" dirty="0">
                <a:ea typeface="Calibri" panose="020F0502020204030204" pitchFamily="34" charset="0"/>
              </a:rPr>
              <a:t>Jača </a:t>
            </a:r>
            <a:r>
              <a:rPr lang="hr-HR" sz="2800" dirty="0" err="1">
                <a:ea typeface="Calibri" panose="020F0502020204030204" pitchFamily="34" charset="0"/>
              </a:rPr>
              <a:t>delokalizacija</a:t>
            </a:r>
            <a:r>
              <a:rPr lang="hr-HR" sz="2800" dirty="0">
                <a:ea typeface="Calibri" panose="020F0502020204030204" pitchFamily="34" charset="0"/>
              </a:rPr>
              <a:t> naboja postiže se poboljšanjem veze između metala i </a:t>
            </a:r>
            <a:r>
              <a:rPr lang="hr-HR" sz="2800" dirty="0" err="1" smtClean="0">
                <a:ea typeface="Calibri" panose="020F0502020204030204" pitchFamily="34" charset="0"/>
              </a:rPr>
              <a:t>liganada</a:t>
            </a:r>
            <a:endParaRPr lang="hr-H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51160" y="5423190"/>
            <a:ext cx="71048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 smtClean="0"/>
              <a:t>Zamjena O atoma sa N i 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 smtClean="0"/>
              <a:t>Uvođenje </a:t>
            </a:r>
            <a:r>
              <a:rPr lang="hr-HR" sz="2400" dirty="0" err="1" smtClean="0"/>
              <a:t>Fe</a:t>
            </a:r>
            <a:r>
              <a:rPr lang="hr-HR" sz="2400" baseline="30000" dirty="0" err="1" smtClean="0"/>
              <a:t>II</a:t>
            </a:r>
            <a:r>
              <a:rPr lang="hr-HR" sz="2400" baseline="30000" dirty="0" smtClean="0"/>
              <a:t>/III</a:t>
            </a:r>
            <a:r>
              <a:rPr lang="hr-HR" sz="2400" dirty="0" smtClean="0"/>
              <a:t> različitih oksidacijakih stanja</a:t>
            </a:r>
          </a:p>
          <a:p>
            <a:endParaRPr lang="hr-HR" dirty="0"/>
          </a:p>
        </p:txBody>
      </p:sp>
      <p:sp>
        <p:nvSpPr>
          <p:cNvPr id="8" name="Rectangle 7"/>
          <p:cNvSpPr/>
          <p:nvPr/>
        </p:nvSpPr>
        <p:spPr>
          <a:xfrm>
            <a:off x="6856816" y="4431531"/>
            <a:ext cx="4939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b="1" dirty="0"/>
              <a:t>SBU </a:t>
            </a:r>
            <a:r>
              <a:rPr lang="hr-HR" sz="3200" b="1" dirty="0" smtClean="0"/>
              <a:t>jedinice    </a:t>
            </a:r>
            <a:r>
              <a:rPr lang="hr-HR" sz="3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hr-HR" sz="3200" b="1" dirty="0">
                <a:latin typeface="Calibri" panose="020F0502020204030204" pitchFamily="34" charset="0"/>
                <a:ea typeface="Calibri" panose="020F0502020204030204" pitchFamily="34" charset="0"/>
              </a:rPr>
              <a:t>−M−O−)</a:t>
            </a:r>
            <a:r>
              <a:rPr lang="hr-HR" sz="3200" b="1" i="1" baseline="-25000" dirty="0">
                <a:latin typeface="Calibri" panose="020F0502020204030204" pitchFamily="34" charset="0"/>
                <a:ea typeface="Calibri" panose="020F0502020204030204" pitchFamily="34" charset="0"/>
              </a:rPr>
              <a:t>∞</a:t>
            </a:r>
            <a:r>
              <a:rPr lang="hr-HR" sz="3200" b="1" dirty="0" smtClean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523589" y="131868"/>
            <a:ext cx="5546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b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Prijenos naboja vezama</a:t>
            </a:r>
            <a:endParaRPr lang="hr-H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3295" y="77819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6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1160" y="6568738"/>
            <a:ext cx="7937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L. S.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G.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Skorupskii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Dinca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Electrically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Conductive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Metal-</a:t>
            </a:r>
            <a:r>
              <a:rPr lang="hr-HR" sz="1200" dirty="0" err="1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hr-HR" sz="1200" dirty="0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Frameworks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Chem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b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(2020) 8536-8580</a:t>
            </a:r>
            <a:endParaRPr lang="hr-HR" sz="1200" dirty="0">
              <a:solidFill>
                <a:srgbClr val="31B4E6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34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437" y="800799"/>
            <a:ext cx="3912643" cy="295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642" y="3814464"/>
            <a:ext cx="3950235" cy="280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70583" y="739134"/>
            <a:ext cx="4496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sz="3600" b="1" dirty="0">
                <a:solidFill>
                  <a:schemeClr val="accent2">
                    <a:lumMod val="75000"/>
                  </a:schemeClr>
                </a:solidFill>
              </a:rPr>
              <a:t>MREŽE TIPA </a:t>
            </a:r>
            <a:r>
              <a:rPr lang="hr-HR" sz="3600" b="1" dirty="0" smtClean="0">
                <a:solidFill>
                  <a:schemeClr val="accent2">
                    <a:lumMod val="75000"/>
                  </a:schemeClr>
                </a:solidFill>
              </a:rPr>
              <a:t>MOF-74</a:t>
            </a:r>
            <a:endParaRPr lang="hr-HR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804" y="3752799"/>
            <a:ext cx="65366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hr-HR" sz="32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MOLEKULA DMF-a</a:t>
            </a:r>
            <a:endParaRPr lang="hr-HR" sz="3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hr-HR" sz="3200" dirty="0" smtClean="0">
                <a:ea typeface="Calibri" panose="020F0502020204030204" pitchFamily="34" charset="0"/>
              </a:rPr>
              <a:t>Mg</a:t>
            </a:r>
            <a:r>
              <a:rPr lang="hr-HR" sz="3200" dirty="0">
                <a:ea typeface="Calibri" panose="020F0502020204030204" pitchFamily="34" charset="0"/>
              </a:rPr>
              <a:t>, Mn, Co, Ni, Cu i Zn </a:t>
            </a:r>
            <a:r>
              <a:rPr lang="hr-HR" sz="3200" dirty="0" smtClean="0">
                <a:ea typeface="Calibri" panose="020F0502020204030204" pitchFamily="34" charset="0"/>
              </a:rPr>
              <a:t>; O →S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hr-HR" sz="3200" dirty="0" smtClean="0">
                <a:ea typeface="Calibri" panose="020F0502020204030204" pitchFamily="34" charset="0"/>
              </a:rPr>
              <a:t>METAL Fe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hr-HR" sz="3200" dirty="0" smtClean="0">
                <a:ea typeface="Calibri" panose="020F0502020204030204" pitchFamily="34" charset="0"/>
              </a:rPr>
              <a:t>UKLANJANJE OTAPALA</a:t>
            </a:r>
            <a:endParaRPr lang="hr-HR" sz="3200" baseline="-25000" dirty="0" smtClean="0">
              <a:ea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hr-HR" sz="3200" dirty="0" smtClean="0">
                <a:ea typeface="Calibri" panose="020F0502020204030204" pitchFamily="34" charset="0"/>
              </a:rPr>
              <a:t>ANTRACENSKA JEZGRA</a:t>
            </a:r>
          </a:p>
        </p:txBody>
      </p:sp>
      <p:sp>
        <p:nvSpPr>
          <p:cNvPr id="6" name="Rectangle 5"/>
          <p:cNvSpPr/>
          <p:nvPr/>
        </p:nvSpPr>
        <p:spPr>
          <a:xfrm>
            <a:off x="8401383" y="154359"/>
            <a:ext cx="2792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[Fe</a:t>
            </a:r>
            <a:r>
              <a:rPr lang="hr-HR" sz="3200" b="1" baseline="-25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hr-HR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(DSBDC</a:t>
            </a:r>
            <a:r>
              <a:rPr lang="hr-HR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)] </a:t>
            </a:r>
            <a:endParaRPr lang="hr-HR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6473" y="80079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7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804" y="2389858"/>
            <a:ext cx="5989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r-HR" sz="3600" b="1" dirty="0">
                <a:solidFill>
                  <a:prstClr val="black"/>
                </a:solidFill>
                <a:ea typeface="Calibri" panose="020F0502020204030204" pitchFamily="34" charset="0"/>
              </a:rPr>
              <a:t>[M</a:t>
            </a:r>
            <a:r>
              <a:rPr lang="hr-HR" sz="3600" b="1" baseline="-25000" dirty="0">
                <a:solidFill>
                  <a:prstClr val="black"/>
                </a:solidFill>
                <a:ea typeface="Calibri" panose="020F0502020204030204" pitchFamily="34" charset="0"/>
              </a:rPr>
              <a:t>2</a:t>
            </a:r>
            <a:r>
              <a:rPr lang="hr-HR" sz="3600" b="1" dirty="0">
                <a:solidFill>
                  <a:prstClr val="black"/>
                </a:solidFill>
                <a:ea typeface="Calibri" panose="020F0502020204030204" pitchFamily="34" charset="0"/>
              </a:rPr>
              <a:t>(DOBDC)]</a:t>
            </a:r>
            <a:r>
              <a:rPr lang="hr-HR" sz="3600" b="1" i="1" baseline="-25000" dirty="0">
                <a:solidFill>
                  <a:prstClr val="black"/>
                </a:solidFill>
                <a:ea typeface="Calibri" panose="020F0502020204030204" pitchFamily="34" charset="0"/>
              </a:rPr>
              <a:t>n</a:t>
            </a:r>
            <a:r>
              <a:rPr lang="hr-HR" sz="3600" b="1" dirty="0">
                <a:solidFill>
                  <a:prstClr val="black"/>
                </a:solidFill>
                <a:ea typeface="Calibri" panose="020F0502020204030204" pitchFamily="34" charset="0"/>
              </a:rPr>
              <a:t>    (−M−O−)</a:t>
            </a:r>
            <a:r>
              <a:rPr lang="hr-HR" sz="3600" b="1" baseline="-25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35553" y="6527452"/>
            <a:ext cx="7937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L. S.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G.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Skorupskii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Dinca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Electrically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Conductive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Metal-</a:t>
            </a:r>
            <a:r>
              <a:rPr lang="hr-HR" sz="1200" dirty="0" err="1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hr-HR" sz="1200" dirty="0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Frameworks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Chem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b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(2020) 8536-8580</a:t>
            </a:r>
            <a:endParaRPr lang="hr-HR" sz="1200" dirty="0">
              <a:solidFill>
                <a:srgbClr val="31B4E6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64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340" y="833315"/>
            <a:ext cx="3729604" cy="21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944" y="905315"/>
            <a:ext cx="2399798" cy="205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3055" y="3834952"/>
            <a:ext cx="4471199" cy="212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3626" y="3816952"/>
            <a:ext cx="1918374" cy="216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05431" y="643384"/>
            <a:ext cx="428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accent2">
                    <a:lumMod val="75000"/>
                  </a:schemeClr>
                </a:solidFill>
              </a:rPr>
              <a:t>AZOLATNE MREŽE</a:t>
            </a:r>
            <a:endParaRPr lang="hr-HR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9706" y="1861710"/>
            <a:ext cx="34361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i="1" dirty="0" smtClean="0">
                <a:ea typeface="Calibri" panose="020F0502020204030204" pitchFamily="34" charset="0"/>
              </a:rPr>
              <a:t>σ</a:t>
            </a:r>
            <a:r>
              <a:rPr lang="hr-HR" sz="3200" dirty="0" smtClean="0">
                <a:ea typeface="Calibri" panose="020F0502020204030204" pitchFamily="34" charset="0"/>
              </a:rPr>
              <a:t>-donirajući </a:t>
            </a:r>
            <a:endParaRPr lang="hr-HR" sz="3200" dirty="0">
              <a:ea typeface="Calibri" panose="020F0502020204030204" pitchFamily="34" charset="0"/>
            </a:endParaRPr>
          </a:p>
          <a:p>
            <a:pPr algn="ctr"/>
            <a:r>
              <a:rPr lang="hr-HR" sz="3200" dirty="0" smtClean="0">
                <a:ea typeface="Calibri" panose="020F0502020204030204" pitchFamily="34" charset="0"/>
              </a:rPr>
              <a:t> </a:t>
            </a:r>
            <a:r>
              <a:rPr lang="hr-HR" sz="3200" i="1" dirty="0" smtClean="0">
                <a:ea typeface="Calibri" panose="020F0502020204030204" pitchFamily="34" charset="0"/>
              </a:rPr>
              <a:t>π</a:t>
            </a:r>
            <a:r>
              <a:rPr lang="hr-HR" sz="3200" dirty="0" smtClean="0">
                <a:ea typeface="Calibri" panose="020F0502020204030204" pitchFamily="34" charset="0"/>
              </a:rPr>
              <a:t>-</a:t>
            </a:r>
            <a:r>
              <a:rPr lang="hr-HR" sz="3200" dirty="0" err="1" smtClean="0">
                <a:ea typeface="Calibri" panose="020F0502020204030204" pitchFamily="34" charset="0"/>
              </a:rPr>
              <a:t>akceptorski</a:t>
            </a:r>
            <a:r>
              <a:rPr lang="hr-HR" sz="3200" dirty="0" smtClean="0">
                <a:ea typeface="Calibri" panose="020F0502020204030204" pitchFamily="34" charset="0"/>
              </a:rPr>
              <a:t> </a:t>
            </a:r>
            <a:endParaRPr lang="hr-HR" sz="32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6047787" y="6032865"/>
            <a:ext cx="63164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(a) Struktura SBU-jedinice MOF-a [Fe</a:t>
            </a:r>
            <a:r>
              <a:rPr lang="hr-HR" sz="16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hr-H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(BDT)</a:t>
            </a:r>
            <a:r>
              <a:rPr lang="hr-HR" sz="16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hr-H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]</a:t>
            </a:r>
            <a:r>
              <a:rPr lang="hr-HR" sz="1600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hr-H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s lancima</a:t>
            </a:r>
            <a:r>
              <a:rPr lang="hr-HR" sz="16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(−Fe−N−N−</a:t>
            </a:r>
            <a:r>
              <a:rPr lang="hr-HR" sz="160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hr-HR" sz="1600" i="1" baseline="-25000" smtClean="0">
                <a:latin typeface="Times New Roman" panose="02020603050405020304" pitchFamily="18" charset="0"/>
                <a:ea typeface="Calibri" panose="020F0502020204030204" pitchFamily="34" charset="0"/>
              </a:rPr>
              <a:t>∞</a:t>
            </a:r>
            <a:r>
              <a:rPr lang="hr-HR" sz="160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(b) Povezanost [Fe</a:t>
            </a:r>
            <a:r>
              <a:rPr lang="hr-HR" sz="16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hr-H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(BDT)</a:t>
            </a:r>
            <a:r>
              <a:rPr lang="hr-HR" sz="16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hr-H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]</a:t>
            </a:r>
            <a:r>
              <a:rPr lang="hr-HR" sz="1600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hr-H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pokazujući 1D kanale</a:t>
            </a:r>
            <a:endParaRPr lang="hr-HR" sz="1600" dirty="0"/>
          </a:p>
        </p:txBody>
      </p:sp>
      <p:sp>
        <p:nvSpPr>
          <p:cNvPr id="17" name="Rectangle 16"/>
          <p:cNvSpPr/>
          <p:nvPr/>
        </p:nvSpPr>
        <p:spPr>
          <a:xfrm>
            <a:off x="6047787" y="3247091"/>
            <a:ext cx="63164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(a) Struktura SBU-jedinice MOF-a [Fe</a:t>
            </a:r>
            <a:r>
              <a:rPr lang="hr-HR" sz="16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II</a:t>
            </a:r>
            <a:r>
              <a:rPr lang="hr-H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(1,2,3-triazolatima)</a:t>
            </a:r>
            <a:r>
              <a:rPr lang="hr-HR" sz="16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hr-H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]</a:t>
            </a:r>
            <a:r>
              <a:rPr lang="hr-HR" sz="1600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hr-H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s lancima</a:t>
            </a:r>
            <a:r>
              <a:rPr lang="hr-HR" sz="16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(−Fe−N−N−)</a:t>
            </a:r>
            <a:r>
              <a:rPr lang="hr-HR" sz="1600" i="1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∞</a:t>
            </a:r>
            <a:r>
              <a:rPr lang="hr-HR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(b) 3D dijamantna mreža veza Fe</a:t>
            </a:r>
            <a:r>
              <a:rPr lang="hr-H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hr-H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endParaRPr lang="hr-HR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7818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5509" y="4321869"/>
            <a:ext cx="5001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r-HR" sz="3200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Mg, Mn, Co, Cu, Zn i Cd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3647" y="5386534"/>
            <a:ext cx="708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 smtClean="0">
                <a:solidFill>
                  <a:schemeClr val="accent2">
                    <a:lumMod val="75000"/>
                  </a:schemeClr>
                </a:solidFill>
              </a:rPr>
              <a:t>Fe</a:t>
            </a:r>
            <a:endParaRPr lang="hr-HR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399" y="3127817"/>
            <a:ext cx="46228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2800" dirty="0">
                <a:solidFill>
                  <a:prstClr val="black"/>
                </a:solidFill>
              </a:rPr>
              <a:t>Promjena </a:t>
            </a:r>
            <a:r>
              <a:rPr lang="hr-HR" sz="2800" dirty="0" err="1">
                <a:solidFill>
                  <a:prstClr val="black"/>
                </a:solidFill>
              </a:rPr>
              <a:t>spinskih</a:t>
            </a:r>
            <a:r>
              <a:rPr lang="hr-HR" sz="2800" dirty="0">
                <a:solidFill>
                  <a:prstClr val="black"/>
                </a:solidFill>
              </a:rPr>
              <a:t> stanja </a:t>
            </a:r>
            <a:r>
              <a:rPr lang="hr-HR" sz="2800" dirty="0">
                <a:solidFill>
                  <a:prstClr val="black"/>
                </a:solidFill>
                <a:ea typeface="Calibri" panose="020F0502020204030204" pitchFamily="34" charset="0"/>
              </a:rPr>
              <a:t>(−Fe−N−N−)</a:t>
            </a:r>
            <a:r>
              <a:rPr lang="hr-HR" sz="2800" i="1" baseline="-25000" dirty="0">
                <a:solidFill>
                  <a:prstClr val="black"/>
                </a:solidFill>
                <a:ea typeface="Calibri" panose="020F0502020204030204" pitchFamily="34" charset="0"/>
              </a:rPr>
              <a:t>∞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88050" y="6538808"/>
            <a:ext cx="7937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L. S.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G.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Skorupskii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Dinca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Electrically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Conductive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Metal-</a:t>
            </a:r>
            <a:r>
              <a:rPr lang="hr-HR" sz="1200" dirty="0" err="1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hr-HR" sz="1200" dirty="0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Frameworks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Chem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b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(2020) 8536-8580</a:t>
            </a:r>
            <a:endParaRPr lang="hr-HR" sz="1200" dirty="0">
              <a:solidFill>
                <a:srgbClr val="31B4E6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7787" y="2623607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(a)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9554064" y="2589526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(b)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5844635" y="5626577"/>
            <a:ext cx="58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(a)</a:t>
            </a:r>
            <a:endParaRPr lang="hr-HR" dirty="0"/>
          </a:p>
        </p:txBody>
      </p:sp>
      <p:sp>
        <p:nvSpPr>
          <p:cNvPr id="14" name="TextBox 13"/>
          <p:cNvSpPr txBox="1"/>
          <p:nvPr/>
        </p:nvSpPr>
        <p:spPr>
          <a:xfrm>
            <a:off x="9847726" y="5626577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(b)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6931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4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8469" y="443229"/>
            <a:ext cx="8922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 smtClean="0">
                <a:solidFill>
                  <a:schemeClr val="accent2">
                    <a:lumMod val="75000"/>
                  </a:schemeClr>
                </a:solidFill>
              </a:rPr>
              <a:t>MREŽE S PROŠIRENOM KONJUGACIJOM</a:t>
            </a:r>
            <a:endParaRPr lang="hr-HR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71" y="1447335"/>
            <a:ext cx="5455736" cy="259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71" y="4340878"/>
            <a:ext cx="10027519" cy="237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8035" y="1517790"/>
            <a:ext cx="6432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800" dirty="0" smtClean="0">
                <a:ea typeface="Calibri" panose="020F0502020204030204" pitchFamily="34" charset="0"/>
              </a:rPr>
              <a:t>2D metal-organski </a:t>
            </a:r>
            <a:r>
              <a:rPr lang="hr-HR" sz="2800" dirty="0" err="1" smtClean="0">
                <a:ea typeface="Calibri" panose="020F0502020204030204" pitchFamily="34" charset="0"/>
              </a:rPr>
              <a:t>analozi</a:t>
            </a:r>
            <a:r>
              <a:rPr lang="hr-HR" sz="2800" dirty="0" smtClean="0">
                <a:ea typeface="Calibri" panose="020F0502020204030204" pitchFamily="34" charset="0"/>
              </a:rPr>
              <a:t> </a:t>
            </a:r>
            <a:r>
              <a:rPr lang="hr-HR" sz="2800" dirty="0" err="1" smtClean="0">
                <a:ea typeface="Calibri" panose="020F0502020204030204" pitchFamily="34" charset="0"/>
              </a:rPr>
              <a:t>grafena</a:t>
            </a:r>
            <a:endParaRPr lang="hr-HR" sz="2800" dirty="0" smtClean="0"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271" y="4037846"/>
            <a:ext cx="101193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000" dirty="0" err="1">
                <a:ea typeface="Calibri" panose="020F0502020204030204" pitchFamily="34" charset="0"/>
              </a:rPr>
              <a:t>Redoksirane</a:t>
            </a:r>
            <a:r>
              <a:rPr lang="hr-HR" sz="2000" dirty="0">
                <a:ea typeface="Calibri" panose="020F0502020204030204" pitchFamily="34" charset="0"/>
              </a:rPr>
              <a:t> serije stanja naboja 2−, 1− i 0 za </a:t>
            </a:r>
            <a:r>
              <a:rPr lang="hr-HR" sz="2000" dirty="0" err="1">
                <a:ea typeface="Calibri" panose="020F0502020204030204" pitchFamily="34" charset="0"/>
              </a:rPr>
              <a:t>deprotonirani</a:t>
            </a:r>
            <a:r>
              <a:rPr lang="hr-HR" sz="2000" dirty="0">
                <a:ea typeface="Calibri" panose="020F0502020204030204" pitchFamily="34" charset="0"/>
              </a:rPr>
              <a:t> fragment </a:t>
            </a:r>
            <a:r>
              <a:rPr lang="hr-HR" sz="2000" dirty="0" err="1">
                <a:ea typeface="Calibri" panose="020F0502020204030204" pitchFamily="34" charset="0"/>
              </a:rPr>
              <a:t>katekoloida</a:t>
            </a:r>
            <a:endParaRPr lang="hr-HR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046480" y="7764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4136" y="2530768"/>
            <a:ext cx="2319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hr-HR" sz="2800" i="1" dirty="0" smtClean="0">
                <a:solidFill>
                  <a:prstClr val="black"/>
                </a:solidFill>
                <a:ea typeface="Calibri" panose="020F0502020204030204" pitchFamily="34" charset="0"/>
              </a:rPr>
              <a:t>π</a:t>
            </a:r>
            <a:r>
              <a:rPr lang="hr-HR" sz="2800" dirty="0">
                <a:solidFill>
                  <a:prstClr val="black"/>
                </a:solidFill>
                <a:ea typeface="Calibri" panose="020F0502020204030204" pitchFamily="34" charset="0"/>
              </a:rPr>
              <a:t>−</a:t>
            </a:r>
            <a:r>
              <a:rPr lang="hr-HR" sz="2800" i="1" dirty="0" smtClean="0">
                <a:solidFill>
                  <a:prstClr val="black"/>
                </a:solidFill>
                <a:ea typeface="Calibri" panose="020F0502020204030204" pitchFamily="34" charset="0"/>
              </a:rPr>
              <a:t>d</a:t>
            </a:r>
            <a:r>
              <a:rPr lang="hr-HR" sz="2800" dirty="0" smtClean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hr-HR" sz="2800" dirty="0">
                <a:solidFill>
                  <a:prstClr val="black"/>
                </a:solidFill>
                <a:ea typeface="Calibri" panose="020F0502020204030204" pitchFamily="34" charset="0"/>
              </a:rPr>
              <a:t>i </a:t>
            </a:r>
            <a:r>
              <a:rPr lang="hr-HR" sz="2800" i="1" dirty="0">
                <a:solidFill>
                  <a:prstClr val="black"/>
                </a:solidFill>
                <a:ea typeface="Calibri" panose="020F0502020204030204" pitchFamily="34" charset="0"/>
              </a:rPr>
              <a:t>π</a:t>
            </a:r>
            <a:r>
              <a:rPr lang="hr-HR" sz="2800" dirty="0">
                <a:solidFill>
                  <a:prstClr val="black"/>
                </a:solidFill>
                <a:ea typeface="Calibri" panose="020F0502020204030204" pitchFamily="34" charset="0"/>
              </a:rPr>
              <a:t>−</a:t>
            </a:r>
            <a:r>
              <a:rPr lang="hr-HR" sz="2800" i="1" dirty="0">
                <a:solidFill>
                  <a:prstClr val="black"/>
                </a:solidFill>
                <a:ea typeface="Calibri" panose="020F0502020204030204" pitchFamily="34" charset="0"/>
              </a:rPr>
              <a:t>π</a:t>
            </a:r>
            <a:endParaRPr lang="hr-HR" sz="2800" dirty="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59386" y="6602404"/>
            <a:ext cx="7937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L. S.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G.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Skorupskii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Dinca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Electrically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Conductive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Metal-</a:t>
            </a:r>
            <a:r>
              <a:rPr lang="hr-HR" sz="1200" dirty="0" err="1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hr-HR" sz="1200" dirty="0" smtClean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Frameworks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Chem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b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(2020) 8536-8580</a:t>
            </a:r>
            <a:endParaRPr lang="hr-HR" sz="1200" dirty="0">
              <a:solidFill>
                <a:srgbClr val="31B4E6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4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3495</TotalTime>
  <Words>1319</Words>
  <Application>Microsoft Office PowerPoint</Application>
  <PresentationFormat>Widescreen</PresentationFormat>
  <Paragraphs>156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Cambria</vt:lpstr>
      <vt:lpstr>Cambria Math</vt:lpstr>
      <vt:lpstr>Century Gothic</vt:lpstr>
      <vt:lpstr>Symbol</vt:lpstr>
      <vt:lpstr>Times New Roman</vt:lpstr>
      <vt:lpstr>Wingdings</vt:lpstr>
      <vt:lpstr>Wingdings 3</vt:lpstr>
      <vt:lpstr>Wisp</vt:lpstr>
      <vt:lpstr>   ELEKTRIČNA SVOJSTVA METAL-ORGANSKIH MREŽA  Ana Lozančić   Doktorski studij Anorganske i strukturne kemije, akad. god. 2020./2021. Zagreb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 ELEKTRIČNA SVOJSTVA METAL-ORGANSKIH MREŽA / SPOJEVA / SUSTAVA   Ana Lozančić</dc:title>
  <dc:creator>Ana</dc:creator>
  <cp:lastModifiedBy>Ana</cp:lastModifiedBy>
  <cp:revision>128</cp:revision>
  <dcterms:created xsi:type="dcterms:W3CDTF">2021-04-28T15:00:32Z</dcterms:created>
  <dcterms:modified xsi:type="dcterms:W3CDTF">2021-05-12T11:17:54Z</dcterms:modified>
</cp:coreProperties>
</file>