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57" r:id="rId3"/>
    <p:sldId id="269" r:id="rId4"/>
    <p:sldId id="280" r:id="rId5"/>
    <p:sldId id="258" r:id="rId6"/>
    <p:sldId id="270" r:id="rId7"/>
    <p:sldId id="271" r:id="rId8"/>
    <p:sldId id="260" r:id="rId9"/>
    <p:sldId id="261" r:id="rId10"/>
    <p:sldId id="262" r:id="rId11"/>
    <p:sldId id="272" r:id="rId12"/>
    <p:sldId id="273" r:id="rId13"/>
    <p:sldId id="263" r:id="rId14"/>
    <p:sldId id="274" r:id="rId15"/>
    <p:sldId id="264" r:id="rId16"/>
    <p:sldId id="265" r:id="rId17"/>
    <p:sldId id="275" r:id="rId18"/>
    <p:sldId id="266" r:id="rId19"/>
    <p:sldId id="278" r:id="rId20"/>
    <p:sldId id="276" r:id="rId21"/>
    <p:sldId id="267" r:id="rId22"/>
    <p:sldId id="277" r:id="rId23"/>
    <p:sldId id="26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64" y="6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78E0B-3E66-40E0-BEDE-E422F5EDB3AA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44CD-CDBE-42C4-ACE2-EED159C7CF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19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44CD-CDBE-42C4-ACE2-EED159C7CF44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97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4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1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3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24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72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67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5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49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0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23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66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30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28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92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3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14E7-6ECD-4056-84EC-E6C65324BF01}" type="datetimeFigureOut">
              <a:rPr lang="hr-HR" smtClean="0"/>
              <a:t>22.4.2024.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28B229-C688-4412-B46B-A1D3AB62D5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3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15640" y="880938"/>
            <a:ext cx="9104243" cy="33235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br>
              <a:rPr lang="hr-HR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hr-HR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ELEKTRIČNA SVOJSTVA METAL-ORGANSKIH MREŽA</a:t>
            </a:r>
            <a:br>
              <a:rPr lang="hr-HR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 </a:t>
            </a:r>
            <a:r>
              <a:rPr lang="hr-HR" sz="2200" b="1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Lozančić</a:t>
            </a:r>
            <a:br>
              <a:rPr lang="hr-HR" sz="2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2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Doktorski studij Anorganske i strukturne kemije, </a:t>
            </a:r>
            <a:r>
              <a:rPr lang="hr-HR" sz="2200" dirty="0" err="1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akad</a:t>
            </a:r>
            <a:r>
              <a:rPr lang="hr-HR" sz="22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god. 2020./2021.</a:t>
            </a:r>
            <a:br>
              <a:rPr lang="hr-HR" sz="22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Zagreb</a:t>
            </a:r>
            <a:endParaRPr lang="hr-HR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7824" y="1148812"/>
            <a:ext cx="4290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Kemijski seminar 1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991" y="463978"/>
            <a:ext cx="1003520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766" y="607978"/>
            <a:ext cx="19340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65" y="997657"/>
            <a:ext cx="4215403" cy="33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2" y="4293071"/>
            <a:ext cx="7989808" cy="230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385" y="0"/>
            <a:ext cx="11390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2D-SLOJEVITE MREŽE S DITOPIČNIM LIGANDOM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226" y="2226873"/>
            <a:ext cx="732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ea typeface="Calibri" panose="020F0502020204030204" pitchFamily="34" charset="0"/>
              </a:rPr>
              <a:t>Struktura spoja [Fe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(Cl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dhbq)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]</a:t>
            </a:r>
            <a:r>
              <a:rPr lang="hr-HR" sz="2000" i="1" baseline="-25000" dirty="0">
                <a:ea typeface="Calibri" panose="020F0502020204030204" pitchFamily="34" charset="0"/>
              </a:rPr>
              <a:t>n</a:t>
            </a:r>
            <a:r>
              <a:rPr lang="hr-HR" sz="2000" baseline="30000" dirty="0">
                <a:ea typeface="Calibri" panose="020F0502020204030204" pitchFamily="34" charset="0"/>
              </a:rPr>
              <a:t>2</a:t>
            </a:r>
            <a:r>
              <a:rPr lang="hr-HR" sz="2000" i="1" baseline="30000" dirty="0">
                <a:ea typeface="Calibri" panose="020F0502020204030204" pitchFamily="34" charset="0"/>
              </a:rPr>
              <a:t>n−</a:t>
            </a:r>
            <a:r>
              <a:rPr lang="hr-HR" sz="2000" dirty="0">
                <a:ea typeface="Calibri" panose="020F0502020204030204" pitchFamily="34" charset="0"/>
              </a:rPr>
              <a:t>, s rasporedom iona Fe</a:t>
            </a:r>
            <a:r>
              <a:rPr lang="hr-HR" sz="2000" baseline="30000" dirty="0">
                <a:ea typeface="Calibri" panose="020F0502020204030204" pitchFamily="34" charset="0"/>
              </a:rPr>
              <a:t>II/III</a:t>
            </a:r>
            <a:r>
              <a:rPr lang="hr-HR" sz="2000" dirty="0">
                <a:ea typeface="Calibri" panose="020F0502020204030204" pitchFamily="34" charset="0"/>
              </a:rPr>
              <a:t> i Cl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dhbq</a:t>
            </a:r>
            <a:r>
              <a:rPr lang="hr-HR" sz="2000" baseline="30000" dirty="0">
                <a:ea typeface="Calibri" panose="020F0502020204030204" pitchFamily="34" charset="0"/>
              </a:rPr>
              <a:t>2−</a:t>
            </a:r>
            <a:r>
              <a:rPr lang="hr-HR" sz="2000" dirty="0">
                <a:ea typeface="Calibri" panose="020F0502020204030204" pitchFamily="34" charset="0"/>
              </a:rPr>
              <a:t> u obliku saća unutar jednog 2D-sloja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8762" y="3341583"/>
            <a:ext cx="4820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>
                <a:ea typeface="Calibri" panose="020F0502020204030204" pitchFamily="34" charset="0"/>
              </a:rPr>
              <a:t>Redukcija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>
                <a:ea typeface="Calibri" panose="020F0502020204030204" pitchFamily="34" charset="0"/>
              </a:rPr>
              <a:t>Zn s </a:t>
            </a:r>
            <a:r>
              <a:rPr lang="hr-HR" sz="2800" dirty="0" err="1">
                <a:ea typeface="Calibri" panose="020F0502020204030204" pitchFamily="34" charset="0"/>
              </a:rPr>
              <a:t>ligandom</a:t>
            </a:r>
            <a:r>
              <a:rPr lang="hr-HR" sz="2800" baseline="-25000" dirty="0">
                <a:ea typeface="Calibri" panose="020F0502020204030204" pitchFamily="34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Cl</a:t>
            </a:r>
            <a:r>
              <a:rPr lang="hr-HR" sz="2800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2800" dirty="0">
                <a:ea typeface="Calibri" panose="020F0502020204030204" pitchFamily="34" charset="0"/>
              </a:rPr>
              <a:t>dhbq</a:t>
            </a:r>
            <a:r>
              <a:rPr lang="hr-HR" sz="2800" baseline="30000" dirty="0">
                <a:ea typeface="Calibri" panose="020F0502020204030204" pitchFamily="34" charset="0"/>
              </a:rPr>
              <a:t>2</a:t>
            </a:r>
            <a:r>
              <a:rPr lang="hr-HR" sz="2800" baseline="300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hr-HR" sz="28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453" y="1690881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</a:rPr>
              <a:t>Kloranilat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" y="7758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5553" y="6544485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1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135785"/>
            <a:ext cx="4742453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72" y="2135785"/>
            <a:ext cx="4742453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2006" y="221011"/>
            <a:ext cx="923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3D-MREŽE S DIHIDROKSIBENZOKINONIMA</a:t>
            </a:r>
            <a:endParaRPr lang="hr-H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0467" y="6246120"/>
            <a:ext cx="42845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ea typeface="Calibri" panose="020F0502020204030204" pitchFamily="34" charset="0"/>
              </a:rPr>
              <a:t>[Fe</a:t>
            </a:r>
            <a:r>
              <a:rPr lang="hr-HR" sz="2400" b="1" baseline="30000" dirty="0">
                <a:ea typeface="Calibri" panose="020F0502020204030204" pitchFamily="34" charset="0"/>
              </a:rPr>
              <a:t>III</a:t>
            </a:r>
            <a:r>
              <a:rPr lang="hr-HR" sz="2400" b="1" baseline="-25000" dirty="0">
                <a:ea typeface="Calibri" panose="020F0502020204030204" pitchFamily="34" charset="0"/>
              </a:rPr>
              <a:t>2</a:t>
            </a:r>
            <a:r>
              <a:rPr lang="hr-HR" sz="2400" b="1" dirty="0">
                <a:ea typeface="Calibri" panose="020F0502020204030204" pitchFamily="34" charset="0"/>
              </a:rPr>
              <a:t>(dhbq</a:t>
            </a:r>
            <a:r>
              <a:rPr lang="hr-HR" sz="2400" b="1" baseline="30000" dirty="0">
                <a:ea typeface="Calibri" panose="020F0502020204030204" pitchFamily="34" charset="0"/>
              </a:rPr>
              <a:t>3−•</a:t>
            </a:r>
            <a:r>
              <a:rPr lang="hr-HR" sz="2400" b="1" dirty="0">
                <a:ea typeface="Calibri" panose="020F0502020204030204" pitchFamily="34" charset="0"/>
              </a:rPr>
              <a:t>)</a:t>
            </a:r>
            <a:r>
              <a:rPr lang="hr-HR" sz="2400" b="1" baseline="-25000" dirty="0">
                <a:ea typeface="Calibri" panose="020F0502020204030204" pitchFamily="34" charset="0"/>
              </a:rPr>
              <a:t>2</a:t>
            </a:r>
            <a:r>
              <a:rPr lang="hr-HR" sz="2400" b="1" dirty="0">
                <a:ea typeface="Calibri" panose="020F0502020204030204" pitchFamily="34" charset="0"/>
              </a:rPr>
              <a:t>(dhbq</a:t>
            </a:r>
            <a:r>
              <a:rPr lang="hr-HR" sz="2400" b="1" baseline="30000" dirty="0">
                <a:ea typeface="Calibri" panose="020F0502020204030204" pitchFamily="34" charset="0"/>
              </a:rPr>
              <a:t>2−</a:t>
            </a:r>
            <a:r>
              <a:rPr lang="hr-HR" sz="2400" b="1" dirty="0">
                <a:ea typeface="Calibri" panose="020F0502020204030204" pitchFamily="34" charset="0"/>
              </a:rPr>
              <a:t>)]</a:t>
            </a:r>
            <a:r>
              <a:rPr lang="hr-HR" sz="2400" b="1" i="1" baseline="-25000" dirty="0">
                <a:ea typeface="Calibri" panose="020F0502020204030204" pitchFamily="34" charset="0"/>
              </a:rPr>
              <a:t>n</a:t>
            </a:r>
            <a:r>
              <a:rPr lang="hr-HR" sz="2400" b="1" baseline="30000" dirty="0">
                <a:ea typeface="Calibri" panose="020F0502020204030204" pitchFamily="34" charset="0"/>
              </a:rPr>
              <a:t>2</a:t>
            </a:r>
            <a:r>
              <a:rPr lang="hr-HR" sz="2400" b="1" i="1" baseline="30000" dirty="0">
                <a:ea typeface="Calibri" panose="020F0502020204030204" pitchFamily="34" charset="0"/>
              </a:rPr>
              <a:t>n</a:t>
            </a:r>
            <a:r>
              <a:rPr lang="hr-HR" sz="2400" b="1" baseline="30000" dirty="0">
                <a:ea typeface="Calibri" panose="020F0502020204030204" pitchFamily="34" charset="0"/>
              </a:rPr>
              <a:t>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60" y="8046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5593" y="1361293"/>
            <a:ext cx="5368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Dvije međusobno prožete mreže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538" y="1358279"/>
            <a:ext cx="6228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Lokalno koordinacijsko okruženje </a:t>
            </a:r>
            <a:r>
              <a:rPr lang="hr-HR" sz="2400" dirty="0" err="1">
                <a:solidFill>
                  <a:prstClr val="black"/>
                </a:solidFill>
                <a:ea typeface="Calibri" panose="020F0502020204030204" pitchFamily="34" charset="0"/>
              </a:rPr>
              <a:t>Fe</a:t>
            </a:r>
            <a:r>
              <a:rPr lang="hr-HR" sz="2400" baseline="30000" dirty="0" err="1">
                <a:solidFill>
                  <a:prstClr val="black"/>
                </a:solidFill>
                <a:ea typeface="Calibri" panose="020F0502020204030204" pitchFamily="34" charset="0"/>
              </a:rPr>
              <a:t>III</a:t>
            </a: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 i dhbq</a:t>
            </a:r>
            <a:r>
              <a:rPr lang="hr-HR" sz="2400" baseline="30000" dirty="0">
                <a:solidFill>
                  <a:prstClr val="black"/>
                </a:solidFill>
                <a:ea typeface="Calibri" panose="020F0502020204030204" pitchFamily="34" charset="0"/>
              </a:rPr>
              <a:t>2-/3-</a:t>
            </a: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•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6506" y="6612438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57" y="1348261"/>
            <a:ext cx="7219545" cy="43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3598" y="46431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Gušće</a:t>
            </a:r>
          </a:p>
          <a:p>
            <a:pPr algn="ctr"/>
            <a:r>
              <a:rPr lang="hr-HR" dirty="0"/>
              <a:t>benzenski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5085" y="4672572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/>
              <a:t>Poroznije</a:t>
            </a:r>
          </a:p>
          <a:p>
            <a:pPr algn="ctr"/>
            <a:r>
              <a:rPr lang="hr-HR" sz="2000" dirty="0" err="1"/>
              <a:t>trifenilenski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98916" y="6110052"/>
            <a:ext cx="1017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b="1" dirty="0"/>
              <a:t>Povećanje jačine veze, O→S i </a:t>
            </a:r>
            <a:r>
              <a:rPr lang="hr-HR" sz="2800" b="1" dirty="0" err="1"/>
              <a:t>gustoće→veća</a:t>
            </a:r>
            <a:r>
              <a:rPr lang="hr-HR" sz="2800" b="1" dirty="0"/>
              <a:t> vodljivost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551" y="80376"/>
            <a:ext cx="10562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ts val="1200"/>
              </a:spcBef>
              <a:spcAft>
                <a:spcPts val="0"/>
              </a:spcAft>
            </a:pP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MREŽE SA SEMIKINOIDNIM, TIOLATNIM I IMINOSEMIKINOIDNIM LIGANDIMA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026" y="7885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8819" y="5723596"/>
            <a:ext cx="948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2D  mreža oblika saće poroznih MOF-ova proširene konjugacije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458" y="6558063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76" y="886100"/>
            <a:ext cx="3057686" cy="25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11" y="1153157"/>
            <a:ext cx="5212023" cy="19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52" y="2933686"/>
            <a:ext cx="2975908" cy="320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977" y="3562093"/>
            <a:ext cx="3946570" cy="277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36704" y="138076"/>
            <a:ext cx="675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[Cu</a:t>
            </a:r>
            <a:r>
              <a:rPr lang="hr-HR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(HOTP)</a:t>
            </a:r>
            <a:r>
              <a:rPr lang="hr-HR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r-HR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i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2D-slojevi oblika saća s kvadratno-planarnim </a:t>
            </a:r>
            <a:r>
              <a:rPr lang="hr-HR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ionima premošteni trifenilenskim </a:t>
            </a:r>
            <a:r>
              <a:rPr lang="hr-HR" dirty="0" err="1">
                <a:ea typeface="Calibri" panose="020F0502020204030204" pitchFamily="34" charset="0"/>
                <a:cs typeface="Times New Roman" panose="02020603050405020304" pitchFamily="18" charset="0"/>
              </a:rPr>
              <a:t>ligandima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4325" y="239126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>
                <a:solidFill>
                  <a:schemeClr val="accent2">
                    <a:lumMod val="75000"/>
                  </a:schemeClr>
                </a:solidFill>
              </a:rPr>
              <a:t>Heksahidroksifenilen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945" y="6052014"/>
            <a:ext cx="428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ea typeface="Calibri" panose="020F0502020204030204" pitchFamily="34" charset="0"/>
              </a:rPr>
              <a:t>[Co</a:t>
            </a:r>
            <a:r>
              <a:rPr lang="hr-HR" sz="1600" baseline="-25000" dirty="0">
                <a:ea typeface="Calibri" panose="020F0502020204030204" pitchFamily="34" charset="0"/>
              </a:rPr>
              <a:t>9</a:t>
            </a:r>
            <a:r>
              <a:rPr lang="hr-HR" sz="1600" dirty="0">
                <a:ea typeface="Calibri" panose="020F0502020204030204" pitchFamily="34" charset="0"/>
              </a:rPr>
              <a:t>(HOTP)</a:t>
            </a:r>
            <a:r>
              <a:rPr lang="hr-HR" sz="1600" baseline="-25000" dirty="0">
                <a:ea typeface="Calibri" panose="020F0502020204030204" pitchFamily="34" charset="0"/>
              </a:rPr>
              <a:t>4</a:t>
            </a:r>
            <a:r>
              <a:rPr lang="hr-HR" sz="1600" dirty="0"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ea typeface="Calibri" panose="020F0502020204030204" pitchFamily="34" charset="0"/>
              </a:rPr>
              <a:t>n</a:t>
            </a:r>
            <a:r>
              <a:rPr lang="hr-HR" sz="1600" dirty="0">
                <a:ea typeface="Calibri" panose="020F0502020204030204" pitchFamily="34" charset="0"/>
              </a:rPr>
              <a:t>: 2D-slojevi oblika saća s </a:t>
            </a:r>
            <a:r>
              <a:rPr lang="hr-HR" sz="1600" dirty="0" err="1">
                <a:ea typeface="Calibri" panose="020F0502020204030204" pitchFamily="34" charset="0"/>
              </a:rPr>
              <a:t>oktaedarski</a:t>
            </a:r>
            <a:r>
              <a:rPr lang="hr-HR" sz="1600" dirty="0">
                <a:ea typeface="Calibri" panose="020F0502020204030204" pitchFamily="34" charset="0"/>
              </a:rPr>
              <a:t> koordiniranim </a:t>
            </a:r>
            <a:r>
              <a:rPr lang="hr-HR" sz="1600" dirty="0">
                <a:solidFill>
                  <a:srgbClr val="00B050"/>
                </a:solidFill>
                <a:ea typeface="Calibri" panose="020F0502020204030204" pitchFamily="34" charset="0"/>
              </a:rPr>
              <a:t>Co i Ni</a:t>
            </a:r>
            <a:r>
              <a:rPr lang="hr-HR" sz="16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9893" y="7952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3862" y="3075710"/>
            <a:ext cx="4488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kontinuirano klizno slaganje slojeva</a:t>
            </a:r>
          </a:p>
        </p:txBody>
      </p:sp>
      <p:sp>
        <p:nvSpPr>
          <p:cNvPr id="8" name="Rectangle 7"/>
          <p:cNvSpPr/>
          <p:nvPr/>
        </p:nvSpPr>
        <p:spPr>
          <a:xfrm>
            <a:off x="8679452" y="5966342"/>
            <a:ext cx="357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/>
                </a:solidFill>
                <a:ea typeface="Calibri" panose="020F0502020204030204" pitchFamily="34" charset="0"/>
              </a:rPr>
              <a:t>raspored slaganja proširenih i molekulskih slojeva u materijalu</a:t>
            </a:r>
            <a:endParaRPr lang="hr-HR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8168" y="6551117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8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92" y="3541769"/>
            <a:ext cx="3797831" cy="31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39" y="4426455"/>
            <a:ext cx="5559716" cy="18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74" y="91697"/>
            <a:ext cx="3368840" cy="356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720" y="1594611"/>
            <a:ext cx="614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ea typeface="Calibri" panose="020F0502020204030204" pitchFamily="34" charset="0"/>
              </a:rPr>
              <a:t>2D-sloj koordinacijskog polimera [Cu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(BHT)]</a:t>
            </a:r>
            <a:r>
              <a:rPr lang="hr-HR" sz="2000" i="1" baseline="-25000" dirty="0">
                <a:ea typeface="Calibri" panose="020F0502020204030204" pitchFamily="34" charset="0"/>
              </a:rPr>
              <a:t>n</a:t>
            </a:r>
            <a:endParaRPr lang="hr-HR" sz="2000" dirty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ea typeface="Calibri" panose="020F0502020204030204" pitchFamily="34" charset="0"/>
              </a:rPr>
              <a:t> gusta koordinacija kvadratno </a:t>
            </a:r>
            <a:r>
              <a:rPr lang="hr-HR" sz="2000" dirty="0" err="1">
                <a:ea typeface="Calibri" panose="020F0502020204030204" pitchFamily="34" charset="0"/>
              </a:rPr>
              <a:t>planarnih</a:t>
            </a:r>
            <a:r>
              <a:rPr lang="hr-HR" sz="2000" dirty="0">
                <a:ea typeface="Calibri" panose="020F0502020204030204" pitchFamily="34" charset="0"/>
              </a:rPr>
              <a:t> iona</a:t>
            </a:r>
            <a:endParaRPr lang="hr-HR" sz="2000" dirty="0"/>
          </a:p>
        </p:txBody>
      </p:sp>
      <p:sp>
        <p:nvSpPr>
          <p:cNvPr id="7" name="Rectangle 6"/>
          <p:cNvSpPr/>
          <p:nvPr/>
        </p:nvSpPr>
        <p:spPr>
          <a:xfrm>
            <a:off x="6854338" y="618156"/>
            <a:ext cx="334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Benzenheksatiolat</a:t>
            </a:r>
            <a:endParaRPr lang="hr-HR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2645" y="3378238"/>
            <a:ext cx="637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ea typeface="Calibri" panose="020F0502020204030204" pitchFamily="34" charset="0"/>
              </a:rPr>
              <a:t>[Ni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(HITP)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]</a:t>
            </a:r>
            <a:r>
              <a:rPr lang="hr-HR" sz="2000" i="1" baseline="-25000" dirty="0">
                <a:ea typeface="Calibri" panose="020F0502020204030204" pitchFamily="34" charset="0"/>
              </a:rPr>
              <a:t>n</a:t>
            </a:r>
            <a:r>
              <a:rPr lang="hr-HR" sz="2000" dirty="0">
                <a:ea typeface="Calibri" panose="020F0502020204030204" pitchFamily="34" charset="0"/>
              </a:rPr>
              <a:t>:  2D-slojevi oblika saća s kvadratno </a:t>
            </a:r>
            <a:r>
              <a:rPr lang="hr-HR" sz="2000" dirty="0" err="1">
                <a:ea typeface="Calibri" panose="020F0502020204030204" pitchFamily="34" charset="0"/>
              </a:rPr>
              <a:t>planarniom</a:t>
            </a:r>
            <a:r>
              <a:rPr lang="hr-HR" sz="2000" dirty="0">
                <a:ea typeface="Calibri" panose="020F0502020204030204" pitchFamily="34" charset="0"/>
              </a:rPr>
              <a:t> ionima Ni premošteni trifenilenskim </a:t>
            </a:r>
            <a:r>
              <a:rPr lang="hr-HR" sz="2000" dirty="0" err="1">
                <a:ea typeface="Calibri" panose="020F0502020204030204" pitchFamily="34" charset="0"/>
              </a:rPr>
              <a:t>ligandima</a:t>
            </a:r>
            <a:r>
              <a:rPr lang="hr-HR" sz="20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4420" y="2494122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Heksaiminotrifenilen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233" y="8335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0382" y="6248104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ABAB-slaganje slojeva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3835" y="6596213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4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329" y="46767"/>
            <a:ext cx="5708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PRIJENOS KROZ PROSTOR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03" y="734813"/>
            <a:ext cx="3452822" cy="3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48" y="4832467"/>
            <a:ext cx="3322608" cy="184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348" y="547539"/>
            <a:ext cx="5291629" cy="23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553" y="3778910"/>
            <a:ext cx="6052880" cy="223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0206" y="3948688"/>
            <a:ext cx="3932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err="1">
                <a:ea typeface="Calibri" panose="020F0502020204030204" pitchFamily="34" charset="0"/>
              </a:rPr>
              <a:t>Intermolekulske</a:t>
            </a:r>
            <a:endParaRPr lang="hr-HR" sz="2000" dirty="0">
              <a:ea typeface="Calibri" panose="020F0502020204030204" pitchFamily="34" charset="0"/>
            </a:endParaRPr>
          </a:p>
          <a:p>
            <a:r>
              <a:rPr lang="hr-HR" sz="2000" dirty="0">
                <a:ea typeface="Calibri" panose="020F0502020204030204" pitchFamily="34" charset="0"/>
              </a:rPr>
              <a:t>interakcije organskih liganada</a:t>
            </a:r>
            <a:endParaRPr lang="hr-HR" sz="2000" dirty="0"/>
          </a:p>
        </p:txBody>
      </p:sp>
      <p:sp>
        <p:nvSpPr>
          <p:cNvPr id="8" name="Rectangle 7"/>
          <p:cNvSpPr/>
          <p:nvPr/>
        </p:nvSpPr>
        <p:spPr>
          <a:xfrm>
            <a:off x="771449" y="4578638"/>
            <a:ext cx="3403600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TETRATIAFULVALEN</a:t>
            </a:r>
            <a:endParaRPr lang="hr-HR" b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6553" y="25874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>
                <a:ea typeface="Calibri" panose="020F0502020204030204" pitchFamily="34" charset="0"/>
              </a:rPr>
              <a:t>[Cd</a:t>
            </a:r>
            <a:r>
              <a:rPr lang="hr-HR" baseline="-25000" dirty="0">
                <a:ea typeface="Calibri" panose="020F0502020204030204" pitchFamily="34" charset="0"/>
              </a:rPr>
              <a:t>2</a:t>
            </a:r>
            <a:r>
              <a:rPr lang="hr-HR" dirty="0">
                <a:ea typeface="Calibri" panose="020F0502020204030204" pitchFamily="34" charset="0"/>
              </a:rPr>
              <a:t>(TTFTB)]</a:t>
            </a:r>
            <a:r>
              <a:rPr lang="hr-HR" i="1" baseline="-25000" dirty="0">
                <a:ea typeface="Calibri" panose="020F0502020204030204" pitchFamily="34" charset="0"/>
              </a:rPr>
              <a:t>n</a:t>
            </a:r>
            <a:r>
              <a:rPr lang="hr-HR" dirty="0">
                <a:ea typeface="Calibri" panose="020F050202020403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ea typeface="Calibri" panose="020F0502020204030204" pitchFamily="34" charset="0"/>
              </a:rPr>
              <a:t>1D vijčano slaganje jezgri </a:t>
            </a:r>
            <a:r>
              <a:rPr lang="hr-HR" dirty="0" err="1">
                <a:ea typeface="Calibri" panose="020F0502020204030204" pitchFamily="34" charset="0"/>
              </a:rPr>
              <a:t>tetratiafulvalena</a:t>
            </a:r>
            <a:r>
              <a:rPr lang="hr-HR" dirty="0">
                <a:ea typeface="Calibri" panose="020F0502020204030204" pitchFamily="34" charset="0"/>
              </a:rPr>
              <a:t> s kontinuirano bliskim kontaktom S···S  od 3,654 Å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ea typeface="Calibri" panose="020F0502020204030204" pitchFamily="34" charset="0"/>
              </a:rPr>
              <a:t>1D kanali paralelni sa smjerom slaganja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295106" y="5984314"/>
            <a:ext cx="697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ea typeface="Calibri" panose="020F0502020204030204" pitchFamily="34" charset="0"/>
              </a:rPr>
              <a:t>(a) [La</a:t>
            </a:r>
            <a:r>
              <a:rPr lang="hr-HR" baseline="-25000" dirty="0">
                <a:ea typeface="Calibri" panose="020F0502020204030204" pitchFamily="34" charset="0"/>
              </a:rPr>
              <a:t>4</a:t>
            </a:r>
            <a:r>
              <a:rPr lang="hr-HR" dirty="0">
                <a:ea typeface="Calibri" panose="020F0502020204030204" pitchFamily="34" charset="0"/>
              </a:rPr>
              <a:t>(TTFTB)</a:t>
            </a:r>
            <a:r>
              <a:rPr lang="hr-HR" baseline="-25000" dirty="0">
                <a:ea typeface="Calibri" panose="020F0502020204030204" pitchFamily="34" charset="0"/>
              </a:rPr>
              <a:t>4</a:t>
            </a:r>
            <a:r>
              <a:rPr lang="hr-HR" dirty="0">
                <a:ea typeface="Calibri" panose="020F0502020204030204" pitchFamily="34" charset="0"/>
              </a:rPr>
              <a:t>]</a:t>
            </a:r>
            <a:r>
              <a:rPr lang="hr-HR" i="1" baseline="-25000" dirty="0">
                <a:ea typeface="Calibri" panose="020F0502020204030204" pitchFamily="34" charset="0"/>
              </a:rPr>
              <a:t>n</a:t>
            </a:r>
            <a:r>
              <a:rPr lang="hr-HR" dirty="0">
                <a:ea typeface="Calibri" panose="020F0502020204030204" pitchFamily="34" charset="0"/>
              </a:rPr>
              <a:t> (b) [Tb</a:t>
            </a:r>
            <a:r>
              <a:rPr lang="hr-HR" baseline="-25000" dirty="0">
                <a:ea typeface="Calibri" panose="020F0502020204030204" pitchFamily="34" charset="0"/>
              </a:rPr>
              <a:t>3</a:t>
            </a:r>
            <a:r>
              <a:rPr lang="hr-HR" dirty="0">
                <a:ea typeface="Calibri" panose="020F0502020204030204" pitchFamily="34" charset="0"/>
              </a:rPr>
              <a:t>(TTFTB)</a:t>
            </a:r>
            <a:r>
              <a:rPr lang="hr-HR" baseline="-25000" dirty="0">
                <a:ea typeface="Calibri" panose="020F0502020204030204" pitchFamily="34" charset="0"/>
              </a:rPr>
              <a:t>2</a:t>
            </a:r>
            <a:r>
              <a:rPr lang="hr-HR" dirty="0">
                <a:ea typeface="Calibri" panose="020F0502020204030204" pitchFamily="34" charset="0"/>
              </a:rPr>
              <a:t>(OAc)(OH)]</a:t>
            </a:r>
            <a:r>
              <a:rPr lang="hr-HR" i="1" baseline="-25000" dirty="0">
                <a:ea typeface="Calibri" panose="020F0502020204030204" pitchFamily="34" charset="0"/>
              </a:rPr>
              <a:t>n</a:t>
            </a:r>
            <a:r>
              <a:rPr lang="hr-HR" dirty="0">
                <a:ea typeface="Calibri" panose="020F0502020204030204" pitchFamily="34" charset="0"/>
              </a:rPr>
              <a:t> (c) [Tb</a:t>
            </a:r>
            <a:r>
              <a:rPr lang="hr-HR" baseline="-25000" dirty="0">
                <a:ea typeface="Calibri" panose="020F0502020204030204" pitchFamily="34" charset="0"/>
              </a:rPr>
              <a:t>4</a:t>
            </a:r>
            <a:r>
              <a:rPr lang="hr-HR" dirty="0">
                <a:ea typeface="Calibri" panose="020F0502020204030204" pitchFamily="34" charset="0"/>
              </a:rPr>
              <a:t>(TTFTB)</a:t>
            </a:r>
            <a:r>
              <a:rPr lang="hr-HR" baseline="-25000" dirty="0">
                <a:ea typeface="Calibri" panose="020F0502020204030204" pitchFamily="34" charset="0"/>
              </a:rPr>
              <a:t>3</a:t>
            </a:r>
            <a:r>
              <a:rPr lang="hr-HR" dirty="0">
                <a:ea typeface="Calibri" panose="020F0502020204030204" pitchFamily="34" charset="0"/>
              </a:rPr>
              <a:t>]</a:t>
            </a:r>
            <a:r>
              <a:rPr lang="hr-HR" i="1" baseline="-25000" dirty="0">
                <a:ea typeface="Calibri" panose="020F0502020204030204" pitchFamily="34" charset="0"/>
              </a:rPr>
              <a:t>n</a:t>
            </a:r>
            <a:r>
              <a:rPr lang="hr-HR" dirty="0">
                <a:ea typeface="Calibri" panose="020F0502020204030204" pitchFamily="34" charset="0"/>
              </a:rPr>
              <a:t> (d) La</a:t>
            </a:r>
            <a:r>
              <a:rPr lang="hr-HR" baseline="-25000" dirty="0">
                <a:ea typeface="Calibri" panose="020F0502020204030204" pitchFamily="34" charset="0"/>
              </a:rPr>
              <a:t>4</a:t>
            </a:r>
            <a:r>
              <a:rPr lang="hr-HR" dirty="0">
                <a:ea typeface="Calibri" panose="020F0502020204030204" pitchFamily="34" charset="0"/>
              </a:rPr>
              <a:t>(TTFTB)</a:t>
            </a:r>
            <a:r>
              <a:rPr lang="hr-HR" baseline="-25000" dirty="0">
                <a:ea typeface="Calibri" panose="020F0502020204030204" pitchFamily="34" charset="0"/>
              </a:rPr>
              <a:t>3</a:t>
            </a:r>
            <a:r>
              <a:rPr lang="hr-HR" dirty="0">
                <a:ea typeface="Calibri" panose="020F0502020204030204" pitchFamily="34" charset="0"/>
              </a:rPr>
              <a:t>]</a:t>
            </a:r>
            <a:r>
              <a:rPr lang="hr-HR" i="1" baseline="-25000" dirty="0">
                <a:ea typeface="Calibri" panose="020F0502020204030204" pitchFamily="34" charset="0"/>
              </a:rPr>
              <a:t>n</a:t>
            </a:r>
            <a:r>
              <a:rPr lang="hr-HR" dirty="0">
                <a:ea typeface="Calibri" panose="020F0502020204030204" pitchFamily="34" charset="0"/>
              </a:rPr>
              <a:t> S···S udaljenosti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952936" y="786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2544" y="6573199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908" y="645149"/>
            <a:ext cx="436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REDOKS SKAKANJE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11" y="2416923"/>
            <a:ext cx="6131736" cy="34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20" y="1506923"/>
            <a:ext cx="4106925" cy="511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8321" y="460482"/>
            <a:ext cx="5151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Kvadratni kanali</a:t>
            </a:r>
            <a:r>
              <a:rPr lang="hr-HR" sz="2000" dirty="0">
                <a:ea typeface="Calibri" panose="020F0502020204030204" pitchFamily="34" charset="0"/>
              </a:rPr>
              <a:t> {Cu[Cu(pdt)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]}</a:t>
            </a:r>
            <a:r>
              <a:rPr lang="hr-HR" sz="2000" i="1" baseline="-25000" dirty="0">
                <a:ea typeface="Calibri" panose="020F0502020204030204" pitchFamily="34" charset="0"/>
              </a:rPr>
              <a:t>n</a:t>
            </a:r>
            <a:r>
              <a:rPr lang="hr-HR" sz="2000" dirty="0">
                <a:ea typeface="Calibri" panose="020F0502020204030204" pitchFamily="34" charset="0"/>
              </a:rPr>
              <a:t> nastali povezivanjem iona Cu pirazinima i </a:t>
            </a:r>
            <a:r>
              <a:rPr lang="hr-HR" sz="2000" dirty="0" err="1">
                <a:ea typeface="Calibri" panose="020F0502020204030204" pitchFamily="34" charset="0"/>
              </a:rPr>
              <a:t>redoks</a:t>
            </a:r>
            <a:r>
              <a:rPr lang="hr-HR" sz="2000" dirty="0">
                <a:ea typeface="Calibri" panose="020F0502020204030204" pitchFamily="34" charset="0"/>
              </a:rPr>
              <a:t>-aktivnim jedinicama [Cu(pdt)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]</a:t>
            </a:r>
            <a:r>
              <a:rPr lang="hr-HR" sz="2000" baseline="30000" dirty="0">
                <a:ea typeface="Calibri" panose="020F0502020204030204" pitchFamily="34" charset="0"/>
              </a:rPr>
              <a:t>2−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0947" y="7836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3908" y="6503591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6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009" y="1868229"/>
            <a:ext cx="4412958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1" y="4604229"/>
            <a:ext cx="7278708" cy="19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759" y="2057791"/>
            <a:ext cx="646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ea typeface="Calibri" panose="020F0502020204030204" pitchFamily="34" charset="0"/>
              </a:rPr>
              <a:t> </a:t>
            </a:r>
            <a:r>
              <a:rPr lang="hr-HR" sz="2400" dirty="0">
                <a:ea typeface="Calibri" panose="020F0502020204030204" pitchFamily="34" charset="0"/>
              </a:rPr>
              <a:t>„otvoreni“ i „zatvoreni“ oblik derivata </a:t>
            </a:r>
            <a:r>
              <a:rPr lang="hr-HR" sz="2400" dirty="0" err="1">
                <a:ea typeface="Calibri" panose="020F0502020204030204" pitchFamily="34" charset="0"/>
              </a:rPr>
              <a:t>diariletena</a:t>
            </a:r>
            <a:r>
              <a:rPr lang="hr-HR" sz="2400" dirty="0">
                <a:ea typeface="Calibri" panose="020F0502020204030204" pitchFamily="34" charset="0"/>
              </a:rPr>
              <a:t> nastao izomerizacijom pod utjecajem zračenja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7109551" y="649385"/>
            <a:ext cx="5260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struktura spoja [Zn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(SDC)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(BPMTC)]</a:t>
            </a:r>
            <a:r>
              <a:rPr lang="hr-HR" sz="2000" i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n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 s </a:t>
            </a:r>
            <a:r>
              <a:rPr lang="hr-HR" sz="2400" dirty="0">
                <a:solidFill>
                  <a:prstClr val="black"/>
                </a:solidFill>
                <a:ea typeface="Calibri" panose="020F0502020204030204" pitchFamily="34" charset="0"/>
              </a:rPr>
              <a:t>„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</a:rPr>
              <a:t>otvorenim" oblikom diariletinskog liganda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20" y="7878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7" name="Down Arrow 6"/>
          <p:cNvSpPr/>
          <p:nvPr/>
        </p:nvSpPr>
        <p:spPr>
          <a:xfrm>
            <a:off x="3689131" y="3499945"/>
            <a:ext cx="472966" cy="92491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4353" y="6581786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487" y="461447"/>
            <a:ext cx="6991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UGRADNJA MOLEKULE GOSTA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21" y="2321709"/>
            <a:ext cx="8438409" cy="42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1809" y="1491903"/>
            <a:ext cx="9224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ea typeface="Calibri" panose="020F0502020204030204" pitchFamily="34" charset="0"/>
              </a:rPr>
              <a:t>Poroznost omogućuje ugradnju molekule gosta formirajući putove za prijenos naboja kroz interakcije gost-gost ili gost-mreža 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63143" y="8156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4353" y="6581786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7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64" y="212417"/>
            <a:ext cx="8225712" cy="550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0880" y="5672541"/>
            <a:ext cx="8615680" cy="957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[Tb(Cu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)(PCA)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r-HR" sz="2000" i="1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sadrži </a:t>
            </a:r>
            <a:r>
              <a:rPr lang="hr-H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kristalografski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određene molekule gosta I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 istaknutim bliskim kontaktima I</a:t>
            </a:r>
            <a:r>
              <a:rPr lang="hr-HR" sz="2000" baseline="30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···I</a:t>
            </a:r>
            <a:r>
              <a:rPr lang="hr-HR" sz="2000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···I</a:t>
            </a:r>
            <a:r>
              <a:rPr lang="hr-HR" sz="2000" baseline="30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endParaRPr lang="hr-HR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920" y="8229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53" y="6581786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5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6640" y="768512"/>
            <a:ext cx="581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chemeClr val="accent2">
                    <a:lumMod val="75000"/>
                  </a:schemeClr>
                </a:solidFill>
              </a:rPr>
              <a:t>MOF</a:t>
            </a:r>
          </a:p>
          <a:p>
            <a:pPr algn="ctr"/>
            <a:r>
              <a:rPr lang="hr-HR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engl.</a:t>
            </a:r>
            <a:r>
              <a:rPr lang="hr-H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metal–</a:t>
            </a:r>
            <a:r>
              <a:rPr lang="hr-HR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hr-HR" sz="3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endParaRPr lang="hr-H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01" y="79127"/>
            <a:ext cx="4444396" cy="608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3680" y="4740505"/>
            <a:ext cx="560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Slaba električna vodljivost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3200" dirty="0"/>
              <a:t>Potencijalna primjena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534" y="8323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0961" y="2797962"/>
            <a:ext cx="146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7347" y="2797962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err="1"/>
              <a:t>Ligand</a:t>
            </a:r>
            <a:endParaRPr lang="hr-H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6406" y="6130989"/>
            <a:ext cx="7085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prstClr val="black"/>
                </a:solidFill>
              </a:rPr>
              <a:t>1D, 2D i 3D koordinacijski polimeri</a:t>
            </a:r>
          </a:p>
        </p:txBody>
      </p:sp>
      <p:sp>
        <p:nvSpPr>
          <p:cNvPr id="12" name="Cloud 11"/>
          <p:cNvSpPr/>
          <p:nvPr/>
        </p:nvSpPr>
        <p:spPr>
          <a:xfrm>
            <a:off x="3605220" y="2901864"/>
            <a:ext cx="864000" cy="468000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402649" y="6531098"/>
            <a:ext cx="801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0" y="2475953"/>
            <a:ext cx="5868248" cy="421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53" y="542338"/>
            <a:ext cx="5173047" cy="48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452" y="1150296"/>
            <a:ext cx="5890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ea typeface="Calibri" panose="020F0502020204030204" pitchFamily="34" charset="0"/>
              </a:rPr>
              <a:t>TCNQ@Cu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(BTC)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 u kojem TCNQ premošćuje </a:t>
            </a:r>
          </a:p>
          <a:p>
            <a:pPr algn="ctr"/>
            <a:r>
              <a:rPr lang="hr-HR" sz="2000" dirty="0">
                <a:ea typeface="Calibri" panose="020F0502020204030204" pitchFamily="34" charset="0"/>
              </a:rPr>
              <a:t>ione </a:t>
            </a:r>
            <a:r>
              <a:rPr lang="hr-HR" sz="2000" dirty="0" err="1">
                <a:ea typeface="Calibri" panose="020F0502020204030204" pitchFamily="34" charset="0"/>
              </a:rPr>
              <a:t>Cu</a:t>
            </a:r>
            <a:r>
              <a:rPr lang="hr-HR" sz="2000" baseline="30000" dirty="0" err="1">
                <a:ea typeface="Calibri" panose="020F0502020204030204" pitchFamily="34" charset="0"/>
              </a:rPr>
              <a:t>II</a:t>
            </a:r>
            <a:r>
              <a:rPr lang="hr-HR" sz="2000" dirty="0">
                <a:ea typeface="Calibri" panose="020F0502020204030204" pitchFamily="34" charset="0"/>
              </a:rPr>
              <a:t> stvarajući kontinuirani </a:t>
            </a:r>
          </a:p>
          <a:p>
            <a:pPr algn="ctr"/>
            <a:r>
              <a:rPr lang="hr-HR" sz="2000" dirty="0">
                <a:ea typeface="Calibri" panose="020F0502020204030204" pitchFamily="34" charset="0"/>
              </a:rPr>
              <a:t>prijenos naboja</a:t>
            </a:r>
            <a:endParaRPr lang="hr-HR" sz="2000" dirty="0"/>
          </a:p>
        </p:txBody>
      </p:sp>
      <p:sp>
        <p:nvSpPr>
          <p:cNvPr id="7" name="Rectangle 6"/>
          <p:cNvSpPr/>
          <p:nvPr/>
        </p:nvSpPr>
        <p:spPr>
          <a:xfrm>
            <a:off x="6461760" y="5512277"/>
            <a:ext cx="573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ea typeface="Calibri" panose="020F0502020204030204" pitchFamily="34" charset="0"/>
              </a:rPr>
              <a:t>Lanac polipirola u porama [Zn</a:t>
            </a:r>
            <a:r>
              <a:rPr lang="hr-HR" sz="2000" baseline="-25000" dirty="0">
                <a:ea typeface="Calibri" panose="020F0502020204030204" pitchFamily="34" charset="0"/>
              </a:rPr>
              <a:t>3</a:t>
            </a:r>
            <a:r>
              <a:rPr lang="hr-HR" sz="2000" dirty="0">
                <a:ea typeface="Calibri" panose="020F0502020204030204" pitchFamily="34" charset="0"/>
              </a:rPr>
              <a:t>(lac)</a:t>
            </a:r>
            <a:r>
              <a:rPr lang="hr-HR" sz="2000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(pybz)</a:t>
            </a:r>
            <a:r>
              <a:rPr lang="hr-HR" sz="2000" i="1" baseline="-25000" dirty="0">
                <a:ea typeface="Calibri" panose="020F0502020204030204" pitchFamily="34" charset="0"/>
              </a:rPr>
              <a:t>2</a:t>
            </a:r>
            <a:r>
              <a:rPr lang="hr-HR" sz="2000" dirty="0">
                <a:ea typeface="Calibri" panose="020F0502020204030204" pitchFamily="34" charset="0"/>
              </a:rPr>
              <a:t>]</a:t>
            </a:r>
            <a:r>
              <a:rPr lang="hr-HR" sz="2000" i="1" baseline="-25000" dirty="0">
                <a:ea typeface="Calibri" panose="020F0502020204030204" pitchFamily="34" charset="0"/>
              </a:rPr>
              <a:t>n</a:t>
            </a:r>
            <a:endParaRPr lang="hr-H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" y="1750460"/>
            <a:ext cx="1353429" cy="2231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4306" y="7809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5452" y="6580692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8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70" y="1037786"/>
            <a:ext cx="7385702" cy="55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1" y="359383"/>
            <a:ext cx="862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PROTONSKA VODLJIVOST MOF-ova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930" y="800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481" y="6537574"/>
            <a:ext cx="1133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W.,Lim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Sadakiyo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Kitagawa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Proton transfer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hydrogen-bonded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degenerate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systems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water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ammonia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Sci.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(2019) 16–33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7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1538" y="5224830"/>
            <a:ext cx="9196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ea typeface="Calibri" panose="020F0502020204030204" pitchFamily="34" charset="0"/>
              </a:rPr>
              <a:t>Položaj izvora:</a:t>
            </a:r>
          </a:p>
          <a:p>
            <a:r>
              <a:rPr lang="hr-HR" sz="2000" dirty="0">
                <a:ea typeface="Calibri" panose="020F0502020204030204" pitchFamily="34" charset="0"/>
              </a:rPr>
              <a:t>a) u porama kao </a:t>
            </a:r>
            <a:r>
              <a:rPr lang="hr-HR" sz="2000" dirty="0" err="1">
                <a:ea typeface="Calibri" panose="020F0502020204030204" pitchFamily="34" charset="0"/>
              </a:rPr>
              <a:t>protuion</a:t>
            </a:r>
            <a:r>
              <a:rPr lang="hr-HR" sz="2000" dirty="0">
                <a:ea typeface="Calibri" panose="020F0502020204030204" pitchFamily="34" charset="0"/>
              </a:rPr>
              <a:t> </a:t>
            </a:r>
          </a:p>
          <a:p>
            <a:r>
              <a:rPr lang="hr-HR" sz="2000" dirty="0">
                <a:ea typeface="Calibri" panose="020F0502020204030204" pitchFamily="34" charset="0"/>
              </a:rPr>
              <a:t>b) kao viseća kiselinska funkcionalna skupina</a:t>
            </a:r>
          </a:p>
          <a:p>
            <a:r>
              <a:rPr lang="hr-HR" sz="2000" dirty="0">
                <a:ea typeface="Calibri" panose="020F0502020204030204" pitchFamily="34" charset="0"/>
              </a:rPr>
              <a:t>c) umjetna ugradnja protonskih organskih molekula ili neutralnih kiselina</a:t>
            </a:r>
            <a:endParaRPr lang="hr-H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7462" y="7987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71" y="256830"/>
            <a:ext cx="10357030" cy="496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1" y="6548269"/>
            <a:ext cx="1170432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W.,Lim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Sadakiyo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Kitagawa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Proton transfer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hydrogen-bonded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degenerate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systems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water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ammonia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Sci.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(2019) 16–33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4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9475" y="4819650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79884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2062562"/>
            <a:ext cx="5844452" cy="28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055" y="5637789"/>
            <a:ext cx="7677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Gustoća naboja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Izvori nosača naboja su i metali i organski ligandi</a:t>
            </a: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732796" y="1470515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Gustoća naboja u poluvodičima</a:t>
            </a:r>
            <a:endParaRPr lang="hr-HR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900565" y="4121333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/>
              <a:t>E</a:t>
            </a:r>
            <a:r>
              <a:rPr lang="hr-HR" sz="2400" baseline="-25000" dirty="0"/>
              <a:t>a</a:t>
            </a:r>
            <a:r>
              <a:rPr lang="hr-HR" sz="2400" dirty="0"/>
              <a:t>&lt;&lt; gustoća naboja veća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73724"/>
              </p:ext>
            </p:extLst>
          </p:nvPr>
        </p:nvGraphicFramePr>
        <p:xfrm>
          <a:off x="6507831" y="2062562"/>
          <a:ext cx="5592729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592729">
                  <a:extLst>
                    <a:ext uri="{9D8B030D-6E8A-4147-A177-3AD203B41FA5}">
                      <a16:colId xmlns:a16="http://schemas.microsoft.com/office/drawing/2014/main" val="2711767799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3200" b="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E</a:t>
                      </a:r>
                      <a:r>
                        <a:rPr lang="hr-HR" sz="32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VBM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32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 </a:t>
                      </a:r>
                      <a:r>
                        <a:rPr lang="hr-HR" sz="3200" b="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E</a:t>
                      </a:r>
                      <a:r>
                        <a:rPr lang="hr-HR" sz="32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CBM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hr-HR" sz="32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r-HR" sz="32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hr-HR" sz="3200" b="0" i="1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248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234" y="8050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4321" y="6506123"/>
            <a:ext cx="992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62827" y="3112138"/>
                <a:ext cx="220355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a:rPr lang="hr-H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⁡(−</m:t>
                      </m:r>
                      <m:f>
                        <m:fPr>
                          <m:ctrlPr>
                            <a:rPr lang="hr-H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m:rPr>
                              <m:sty m:val="p"/>
                            </m:rPr>
                            <a:rPr lang="hr-HR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hr-H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hr-H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r-HR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827" y="3112138"/>
                <a:ext cx="2203552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362846" y="5216160"/>
                <a:ext cx="2603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hr-HR" sz="20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hr-HR" sz="20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hr-H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hr-HR" sz="2000" b="1" i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sub>
                              </m:sSub>
                              <m:r>
                                <a:rPr lang="hr-HR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hr-HR" sz="20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sub>
                          </m:sSub>
                          <m:r>
                            <a:rPr lang="hr-HR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hr-HR" sz="2000" b="1" i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hr-HR" sz="2000" b="1" i="0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46" y="5216160"/>
                <a:ext cx="2603533" cy="400110"/>
              </a:xfrm>
              <a:prstGeom prst="rect">
                <a:avLst/>
              </a:prstGeom>
              <a:blipFill>
                <a:blip r:embed="rId4"/>
                <a:stretch>
                  <a:fillRect t="-124615" r="-22248" b="-19692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51970" y="498851"/>
            <a:ext cx="578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ELEKTRIČNA VODLJIVOST</a:t>
            </a:r>
          </a:p>
        </p:txBody>
      </p:sp>
    </p:spTree>
    <p:extLst>
      <p:ext uri="{BB962C8B-B14F-4D97-AF65-F5344CB8AC3E}">
        <p14:creationId xmlns:p14="http://schemas.microsoft.com/office/powerpoint/2010/main" val="264820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91" y="1007034"/>
            <a:ext cx="5346059" cy="26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91" y="3646330"/>
            <a:ext cx="5313226" cy="24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5473" y="3819750"/>
            <a:ext cx="4504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Okoliš mjerenog uzorka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Mjerenje </a:t>
            </a:r>
            <a:r>
              <a:rPr kumimoji="0" lang="hr-H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hr-HR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endParaRPr kumimoji="0" lang="hr-HR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141" y="306782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Mjerenje vodljivosti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055" y="7967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prstClr val="white"/>
                </a:solidFill>
                <a:latin typeface="Century Gothic" panose="020B0502020202020204"/>
              </a:rPr>
              <a:t>4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458" y="6086097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Metode mjerenja vodljivosti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925" y="1956861"/>
            <a:ext cx="999750" cy="836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518" y="1993399"/>
            <a:ext cx="566277" cy="75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883" y="1955524"/>
            <a:ext cx="815806" cy="79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66033" y="6565083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28800" y="5043652"/>
                <a:ext cx="2300117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hr-HR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hr-HR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hr-H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hr-HR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hr-H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hr-H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hr-H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0" lang="hr-HR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hr-H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800" y="5043652"/>
                <a:ext cx="2300117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96998" y="5792000"/>
                <a:ext cx="2131802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hr-H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f>
                        <m:f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</m:t>
                          </m:r>
                        </m:num>
                        <m:den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num>
                        <m:den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  <m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</m:t>
                          </m:r>
                        </m:num>
                        <m:den>
                          <m:r>
                            <a:rPr kumimoji="0" lang="hr-H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hr-H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98" y="5792000"/>
                <a:ext cx="2131802" cy="676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26" y="3188789"/>
            <a:ext cx="4873188" cy="29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0653" y="326468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NAČIN PRIJENOSA NABOJA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526" y="1619129"/>
            <a:ext cx="55162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Snažne interakcije daju kontinuirane </a:t>
            </a:r>
          </a:p>
          <a:p>
            <a:pPr lvl="0"/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vrpce s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delokaliziranim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nosačima naboja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Kristalni anorganski materijali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Termički aktivan i neaktivan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6210910" y="4088011"/>
            <a:ext cx="6062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Između diskretnih, </a:t>
            </a:r>
            <a:r>
              <a:rPr lang="hr-HR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nevezujućih</a:t>
            </a: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mjesta na kojima su lokalizirani nosači naboja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Neuređeni materijali, stakla i organski poluvodiči</a:t>
            </a:r>
            <a:endParaRPr lang="hr-H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Termički aktiviran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593" y="6212561"/>
            <a:ext cx="10804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Dobro prostorno i energijsko preklapanje između orbitala odgovarajuće simetrije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83" y="1043484"/>
            <a:ext cx="4889648" cy="30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7183" y="7881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3324" y="6554460"/>
            <a:ext cx="9671475" cy="33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7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55" y="1308306"/>
            <a:ext cx="6114267" cy="370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0722" y="2157044"/>
            <a:ext cx="5529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dirty="0">
                <a:ea typeface="Calibri" panose="020F0502020204030204" pitchFamily="34" charset="0"/>
              </a:rPr>
              <a:t>Jača </a:t>
            </a:r>
            <a:r>
              <a:rPr lang="hr-HR" sz="2800" dirty="0" err="1">
                <a:ea typeface="Calibri" panose="020F0502020204030204" pitchFamily="34" charset="0"/>
              </a:rPr>
              <a:t>delokalizacija</a:t>
            </a:r>
            <a:r>
              <a:rPr lang="hr-HR" sz="2800" dirty="0">
                <a:ea typeface="Calibri" panose="020F0502020204030204" pitchFamily="34" charset="0"/>
              </a:rPr>
              <a:t> naboja postiže se poboljšanjem veze između metala i </a:t>
            </a:r>
            <a:r>
              <a:rPr lang="hr-HR" sz="2800" dirty="0" err="1">
                <a:ea typeface="Calibri" panose="020F0502020204030204" pitchFamily="34" charset="0"/>
              </a:rPr>
              <a:t>liganada</a:t>
            </a:r>
            <a:endParaRPr lang="hr-H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1160" y="5423190"/>
            <a:ext cx="7104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Zamjena O atoma sa N i 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Uvođenje </a:t>
            </a:r>
            <a:r>
              <a:rPr lang="hr-HR" sz="2400" dirty="0" err="1"/>
              <a:t>Fe</a:t>
            </a:r>
            <a:r>
              <a:rPr lang="hr-HR" sz="2400" baseline="30000" dirty="0" err="1"/>
              <a:t>II</a:t>
            </a:r>
            <a:r>
              <a:rPr lang="hr-HR" sz="2400" baseline="30000" dirty="0"/>
              <a:t>/III</a:t>
            </a:r>
            <a:r>
              <a:rPr lang="hr-HR" sz="2400" dirty="0"/>
              <a:t> različitih oksidacijakih stanja</a:t>
            </a:r>
          </a:p>
          <a:p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856816" y="4431531"/>
            <a:ext cx="4939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/>
              <a:t>SBU jedinice    </a:t>
            </a: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</a:rPr>
              <a:t>(−M−O−)</a:t>
            </a:r>
            <a:r>
              <a:rPr lang="hr-HR" sz="3200" b="1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∞</a:t>
            </a:r>
            <a:r>
              <a:rPr lang="hr-HR" sz="3200" b="1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3589" y="131868"/>
            <a:ext cx="554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Prijenos naboja vezama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95" y="7781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1160" y="6568738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4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37" y="800799"/>
            <a:ext cx="3912643" cy="29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642" y="3814464"/>
            <a:ext cx="3950235" cy="280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0583" y="739134"/>
            <a:ext cx="4496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MREŽE TIPA MOF-74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804" y="3752799"/>
            <a:ext cx="6536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MOLEKULA DMF-a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>
                <a:ea typeface="Calibri" panose="020F0502020204030204" pitchFamily="34" charset="0"/>
              </a:rPr>
              <a:t>Mg, Mn, Co, Ni, Cu i Zn ; O →S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>
                <a:ea typeface="Calibri" panose="020F0502020204030204" pitchFamily="34" charset="0"/>
              </a:rPr>
              <a:t>METAL Fe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>
                <a:ea typeface="Calibri" panose="020F0502020204030204" pitchFamily="34" charset="0"/>
              </a:rPr>
              <a:t>UKLANJANJE OTAPALA</a:t>
            </a:r>
            <a:endParaRPr lang="hr-HR" sz="3200" baseline="-25000" dirty="0"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3200" dirty="0">
                <a:ea typeface="Calibri" panose="020F0502020204030204" pitchFamily="34" charset="0"/>
              </a:rPr>
              <a:t>ANTRACENSKA JEZGRA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1383" y="154359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[Fe</a:t>
            </a:r>
            <a:r>
              <a:rPr lang="hr-HR" sz="3200" b="1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(DSBDC)] 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473" y="800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04" y="2389858"/>
            <a:ext cx="598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</a:rPr>
              <a:t>[M</a:t>
            </a:r>
            <a:r>
              <a:rPr lang="hr-HR" sz="3600" b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2</a:t>
            </a:r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</a:rPr>
              <a:t>(DOBDC)]</a:t>
            </a:r>
            <a:r>
              <a:rPr lang="hr-HR" sz="3600" b="1" i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n</a:t>
            </a:r>
            <a:r>
              <a:rPr lang="hr-HR" sz="3600" b="1" dirty="0">
                <a:solidFill>
                  <a:prstClr val="black"/>
                </a:solidFill>
                <a:ea typeface="Calibri" panose="020F0502020204030204" pitchFamily="34" charset="0"/>
              </a:rPr>
              <a:t>    (−M−O−)</a:t>
            </a:r>
            <a:r>
              <a:rPr lang="hr-HR" sz="3600" b="1" baseline="-25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5553" y="6527452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4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40" y="833315"/>
            <a:ext cx="3729604" cy="21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944" y="905315"/>
            <a:ext cx="2399798" cy="20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055" y="3834952"/>
            <a:ext cx="4471199" cy="21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626" y="3816952"/>
            <a:ext cx="1918374" cy="21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5431" y="643384"/>
            <a:ext cx="428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AZOLATNE MREŽE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9706" y="1861710"/>
            <a:ext cx="3436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i="1" dirty="0">
                <a:ea typeface="Calibri" panose="020F0502020204030204" pitchFamily="34" charset="0"/>
              </a:rPr>
              <a:t>σ</a:t>
            </a:r>
            <a:r>
              <a:rPr lang="hr-HR" sz="3200" dirty="0">
                <a:ea typeface="Calibri" panose="020F0502020204030204" pitchFamily="34" charset="0"/>
              </a:rPr>
              <a:t>-donirajući </a:t>
            </a:r>
          </a:p>
          <a:p>
            <a:pPr algn="ctr"/>
            <a:r>
              <a:rPr lang="hr-HR" sz="3200" dirty="0">
                <a:ea typeface="Calibri" panose="020F0502020204030204" pitchFamily="34" charset="0"/>
              </a:rPr>
              <a:t> </a:t>
            </a:r>
            <a:r>
              <a:rPr lang="hr-HR" sz="3200" i="1" dirty="0">
                <a:ea typeface="Calibri" panose="020F0502020204030204" pitchFamily="34" charset="0"/>
              </a:rPr>
              <a:t>π</a:t>
            </a:r>
            <a:r>
              <a:rPr lang="hr-HR" sz="3200" dirty="0">
                <a:ea typeface="Calibri" panose="020F0502020204030204" pitchFamily="34" charset="0"/>
              </a:rPr>
              <a:t>-</a:t>
            </a:r>
            <a:r>
              <a:rPr lang="hr-HR" sz="3200" dirty="0" err="1">
                <a:ea typeface="Calibri" panose="020F0502020204030204" pitchFamily="34" charset="0"/>
              </a:rPr>
              <a:t>akceptorski</a:t>
            </a:r>
            <a:r>
              <a:rPr lang="hr-HR" sz="3200" dirty="0">
                <a:ea typeface="Calibri" panose="020F0502020204030204" pitchFamily="34" charset="0"/>
              </a:rPr>
              <a:t> </a:t>
            </a:r>
            <a:endParaRPr lang="hr-HR" sz="3200" dirty="0"/>
          </a:p>
        </p:txBody>
      </p:sp>
      <p:sp>
        <p:nvSpPr>
          <p:cNvPr id="16" name="Rectangle 15"/>
          <p:cNvSpPr/>
          <p:nvPr/>
        </p:nvSpPr>
        <p:spPr>
          <a:xfrm>
            <a:off x="6047787" y="6032865"/>
            <a:ext cx="631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(a) Struktura SBU-jedinice MOF-a [Fe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(BDT)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 lancima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(−Fe−N−N−</a:t>
            </a:r>
            <a:r>
              <a:rPr lang="hr-HR" sz="160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hr-HR" sz="1600" i="1" baseline="-25000">
                <a:latin typeface="Times New Roman" panose="02020603050405020304" pitchFamily="18" charset="0"/>
                <a:ea typeface="Calibri" panose="020F0502020204030204" pitchFamily="34" charset="0"/>
              </a:rPr>
              <a:t>∞</a:t>
            </a:r>
            <a:r>
              <a:rPr lang="hr-HR" sz="16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(b) Povezanost [Fe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(BDT)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pokazujući 1D kanale</a:t>
            </a:r>
            <a:endParaRPr lang="hr-HR" sz="1600" dirty="0"/>
          </a:p>
        </p:txBody>
      </p:sp>
      <p:sp>
        <p:nvSpPr>
          <p:cNvPr id="17" name="Rectangle 16"/>
          <p:cNvSpPr/>
          <p:nvPr/>
        </p:nvSpPr>
        <p:spPr>
          <a:xfrm>
            <a:off x="6047787" y="3247091"/>
            <a:ext cx="631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(a) Struktura SBU-jedinice MOF-a [Fe</a:t>
            </a:r>
            <a:r>
              <a:rPr lang="hr-HR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(1,2,3-triazolatima)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 lancima</a:t>
            </a:r>
            <a:r>
              <a:rPr lang="hr-HR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(−Fe−N−N−)</a:t>
            </a:r>
            <a:r>
              <a:rPr lang="hr-HR" sz="16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∞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(b) 3D dijamantna mreža veza Fe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endParaRPr lang="hr-HR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781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509" y="4321869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Mg, Mn, Co, Cu, Zn i Cd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3647" y="5386534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Fe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399" y="3127817"/>
            <a:ext cx="4622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800" dirty="0">
                <a:solidFill>
                  <a:prstClr val="black"/>
                </a:solidFill>
              </a:rPr>
              <a:t>Promjena </a:t>
            </a:r>
            <a:r>
              <a:rPr lang="hr-HR" sz="2800" dirty="0" err="1">
                <a:solidFill>
                  <a:prstClr val="black"/>
                </a:solidFill>
              </a:rPr>
              <a:t>spinskih</a:t>
            </a:r>
            <a:r>
              <a:rPr lang="hr-HR" sz="2800" dirty="0">
                <a:solidFill>
                  <a:prstClr val="black"/>
                </a:solidFill>
              </a:rPr>
              <a:t> stanja 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(−Fe−N−N−)</a:t>
            </a:r>
            <a:r>
              <a:rPr lang="hr-HR" sz="2800" i="1" baseline="-25000" dirty="0">
                <a:solidFill>
                  <a:prstClr val="black"/>
                </a:solidFill>
                <a:ea typeface="Calibri" panose="020F0502020204030204" pitchFamily="34" charset="0"/>
              </a:rPr>
              <a:t>∞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8050" y="6538808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7787" y="262360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4064" y="258952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4635" y="5626577"/>
            <a:ext cx="58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7726" y="562657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7693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469" y="443229"/>
            <a:ext cx="892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MREŽE S PROŠIRENOM KONJUGACIJOM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1" y="1447335"/>
            <a:ext cx="5455736" cy="25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1" y="4340878"/>
            <a:ext cx="10027519" cy="23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8035" y="1517790"/>
            <a:ext cx="643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>
                <a:ea typeface="Calibri" panose="020F0502020204030204" pitchFamily="34" charset="0"/>
              </a:rPr>
              <a:t>2D metal-organski </a:t>
            </a:r>
            <a:r>
              <a:rPr lang="hr-HR" sz="2800" dirty="0" err="1">
                <a:ea typeface="Calibri" panose="020F0502020204030204" pitchFamily="34" charset="0"/>
              </a:rPr>
              <a:t>analozi</a:t>
            </a:r>
            <a:r>
              <a:rPr lang="hr-HR" sz="2800" dirty="0">
                <a:ea typeface="Calibri" panose="020F0502020204030204" pitchFamily="34" charset="0"/>
              </a:rPr>
              <a:t> </a:t>
            </a:r>
            <a:r>
              <a:rPr lang="hr-HR" sz="2800" dirty="0" err="1">
                <a:ea typeface="Calibri" panose="020F0502020204030204" pitchFamily="34" charset="0"/>
              </a:rPr>
              <a:t>grafena</a:t>
            </a:r>
            <a:endParaRPr lang="hr-HR" sz="2800" dirty="0"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1" y="4037846"/>
            <a:ext cx="101193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dirty="0" err="1">
                <a:ea typeface="Calibri" panose="020F0502020204030204" pitchFamily="34" charset="0"/>
              </a:rPr>
              <a:t>Redoksirane</a:t>
            </a:r>
            <a:r>
              <a:rPr lang="hr-HR" sz="2000" dirty="0">
                <a:ea typeface="Calibri" panose="020F0502020204030204" pitchFamily="34" charset="0"/>
              </a:rPr>
              <a:t> serije stanja naboja 2−, 1− i 0 za </a:t>
            </a:r>
            <a:r>
              <a:rPr lang="hr-HR" sz="2000" dirty="0" err="1">
                <a:ea typeface="Calibri" panose="020F0502020204030204" pitchFamily="34" charset="0"/>
              </a:rPr>
              <a:t>deprotonirani</a:t>
            </a:r>
            <a:r>
              <a:rPr lang="hr-HR" sz="2000" dirty="0">
                <a:ea typeface="Calibri" panose="020F0502020204030204" pitchFamily="34" charset="0"/>
              </a:rPr>
              <a:t> fragment </a:t>
            </a:r>
            <a:r>
              <a:rPr lang="hr-HR" sz="2000" dirty="0" err="1">
                <a:ea typeface="Calibri" panose="020F0502020204030204" pitchFamily="34" charset="0"/>
              </a:rPr>
              <a:t>katekoloida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6480" y="776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4136" y="2530768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hr-HR" sz="2800" i="1" dirty="0">
                <a:solidFill>
                  <a:prstClr val="black"/>
                </a:solidFill>
                <a:ea typeface="Calibri" panose="020F0502020204030204" pitchFamily="34" charset="0"/>
              </a:rPr>
              <a:t>π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−</a:t>
            </a:r>
            <a:r>
              <a:rPr lang="hr-HR" sz="2800" i="1" dirty="0">
                <a:solidFill>
                  <a:prstClr val="black"/>
                </a:solidFill>
                <a:ea typeface="Calibri" panose="020F0502020204030204" pitchFamily="34" charset="0"/>
              </a:rPr>
              <a:t>d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 i </a:t>
            </a:r>
            <a:r>
              <a:rPr lang="hr-HR" sz="2800" i="1" dirty="0">
                <a:solidFill>
                  <a:prstClr val="black"/>
                </a:solidFill>
                <a:ea typeface="Calibri" panose="020F0502020204030204" pitchFamily="34" charset="0"/>
              </a:rPr>
              <a:t>π</a:t>
            </a:r>
            <a:r>
              <a:rPr lang="hr-HR" sz="2800" dirty="0">
                <a:solidFill>
                  <a:prstClr val="black"/>
                </a:solidFill>
                <a:ea typeface="Calibri" panose="020F0502020204030204" pitchFamily="34" charset="0"/>
              </a:rPr>
              <a:t>−</a:t>
            </a:r>
            <a:r>
              <a:rPr lang="hr-HR" sz="2800" i="1" dirty="0">
                <a:solidFill>
                  <a:prstClr val="black"/>
                </a:solidFill>
                <a:ea typeface="Calibri" panose="020F0502020204030204" pitchFamily="34" charset="0"/>
              </a:rPr>
              <a:t>π</a:t>
            </a:r>
            <a:endParaRPr lang="hr-HR" sz="2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386" y="6602404"/>
            <a:ext cx="7937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L. S.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Skorupskii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Dinca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Electrically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Conductive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Metal-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200" i="1" dirty="0" err="1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200" i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lang="hr-HR" sz="1200" dirty="0">
                <a:solidFill>
                  <a:srgbClr val="31B4E6">
                    <a:lumMod val="75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(2020) 8536-8580</a:t>
            </a:r>
            <a:endParaRPr lang="hr-HR" sz="1200" dirty="0">
              <a:solidFill>
                <a:srgbClr val="31B4E6">
                  <a:lumMod val="7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570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3495</TotalTime>
  <Words>1483</Words>
  <Application>Microsoft Office PowerPoint</Application>
  <PresentationFormat>Widescreen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Century Gothic</vt:lpstr>
      <vt:lpstr>Times New Roman</vt:lpstr>
      <vt:lpstr>Wingdings</vt:lpstr>
      <vt:lpstr>Wingdings 3</vt:lpstr>
      <vt:lpstr>Wisp</vt:lpstr>
      <vt:lpstr>   ELEKTRIČNA SVOJSTVA METAL-ORGANSKIH MREŽA  Ana Lozančić   Doktorski studij Anorganske i strukturne kemije, akad. god. 2020./2021. Zagreb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ELEKTRIČNA SVOJSTVA METAL-ORGANSKIH MREŽA / SPOJEVA / SUSTAVA   Ana Lozančić</dc:title>
  <dc:creator>Ana</dc:creator>
  <cp:lastModifiedBy>Jasna Dubrović</cp:lastModifiedBy>
  <cp:revision>128</cp:revision>
  <dcterms:created xsi:type="dcterms:W3CDTF">2021-04-28T15:00:32Z</dcterms:created>
  <dcterms:modified xsi:type="dcterms:W3CDTF">2024-04-22T12:40:16Z</dcterms:modified>
</cp:coreProperties>
</file>