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8" r:id="rId4"/>
    <p:sldId id="270" r:id="rId5"/>
    <p:sldId id="259" r:id="rId6"/>
    <p:sldId id="260" r:id="rId7"/>
    <p:sldId id="261" r:id="rId8"/>
    <p:sldId id="271" r:id="rId9"/>
    <p:sldId id="262" r:id="rId10"/>
    <p:sldId id="272" r:id="rId11"/>
    <p:sldId id="263" r:id="rId12"/>
    <p:sldId id="265" r:id="rId13"/>
    <p:sldId id="264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3A65-D2A1-422F-9610-0BE62A35382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3774-2614-46B8-AB40-894AFA035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8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CEBF-A25F-4F1E-BAE8-F631133DDF8F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A6E3-F788-4A8F-B23F-7A80D3563132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984-D707-414F-BF2B-A137A25BA88A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F2E-F438-45D7-9FA7-570B4DBBE624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3B4-B271-4071-91FF-93558413D984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10DC-E287-4BB8-AF2F-32F47F208196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230F-9D69-48B0-9FD7-C6BD2E3F8548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0D9-920A-4732-85A2-EF1DECC31C0E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A705-BCA1-4A60-B9EB-9ABB0CF91A91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FEE78A-74E6-4A7B-859A-0FD96894630B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2C1-6734-4976-A57A-CCB31408F517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D8323D-B5CE-471D-B605-19C18CB246DE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BB623-D794-A74B-7CF5-DB60048E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65683"/>
            <a:ext cx="10058400" cy="139653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dirty="0"/>
              <a:t>POROZNE ORGANSKE SOLI</a:t>
            </a:r>
            <a:br>
              <a:rPr lang="hr-HR" sz="6000" dirty="0"/>
            </a:br>
            <a:r>
              <a:rPr lang="hr-HR" sz="5300" dirty="0"/>
              <a:t>Kemijski seminar I</a:t>
            </a:r>
            <a:endParaRPr lang="en-GB" sz="53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D5ECFF-9D23-2D3C-8A0F-006ABDFF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2906"/>
            <a:ext cx="10058400" cy="7730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noProof="0"/>
              <a:t>15. </a:t>
            </a:r>
            <a:r>
              <a:rPr lang="hr-HR" cap="none" noProof="0" dirty="0"/>
              <a:t>travnja</a:t>
            </a:r>
            <a:r>
              <a:rPr lang="hr-HR" noProof="0" dirty="0"/>
              <a:t> 2026.</a:t>
            </a:r>
          </a:p>
          <a:p>
            <a:pPr algn="ctr"/>
            <a:r>
              <a:rPr lang="hr-HR" noProof="0" dirty="0"/>
              <a:t>FILIP KUČAS </a:t>
            </a:r>
            <a:r>
              <a:rPr lang="hr-HR" cap="none" noProof="0" dirty="0" err="1"/>
              <a:t>univ</a:t>
            </a:r>
            <a:r>
              <a:rPr lang="hr-HR" cap="none" noProof="0" dirty="0"/>
              <a:t>. mag. </a:t>
            </a:r>
            <a:r>
              <a:rPr lang="hr-HR" cap="none" noProof="0" dirty="0" err="1"/>
              <a:t>chem</a:t>
            </a:r>
            <a:r>
              <a:rPr lang="hr-HR" cap="none" noProof="0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909688-8CE9-37CB-6017-0B550E59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4" y="156972"/>
            <a:ext cx="1643693" cy="164369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12E2DEE-564A-F537-5C7C-64761ECC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263" y="152165"/>
            <a:ext cx="1643693" cy="1638886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FDA96B09-E88D-AD1C-EF71-2A7805EE5B84}"/>
              </a:ext>
            </a:extLst>
          </p:cNvPr>
          <p:cNvSpPr txBox="1">
            <a:spLocks/>
          </p:cNvSpPr>
          <p:nvPr/>
        </p:nvSpPr>
        <p:spPr>
          <a:xfrm>
            <a:off x="1066800" y="2898215"/>
            <a:ext cx="10058400" cy="13965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53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67EC9EB-DCAA-F626-BA80-C2D4A2B1CAD4}"/>
              </a:ext>
            </a:extLst>
          </p:cNvPr>
          <p:cNvSpPr txBox="1"/>
          <p:nvPr/>
        </p:nvSpPr>
        <p:spPr>
          <a:xfrm>
            <a:off x="1277815" y="3463757"/>
            <a:ext cx="9636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noProof="0" dirty="0"/>
              <a:t>Doktorski studij Kemija, smjer: Organska kemija</a:t>
            </a:r>
          </a:p>
          <a:p>
            <a:pPr algn="ctr"/>
            <a:r>
              <a:rPr lang="hr-HR" sz="2400" noProof="0" dirty="0"/>
              <a:t>Prema radu: G. </a:t>
            </a:r>
            <a:r>
              <a:rPr lang="hr-HR" sz="2400" noProof="0" dirty="0" err="1"/>
              <a:t>Xing</a:t>
            </a:r>
            <a:r>
              <a:rPr lang="hr-HR" sz="2400" noProof="0" dirty="0"/>
              <a:t>, D. </a:t>
            </a:r>
            <a:r>
              <a:rPr lang="hr-HR" sz="2400" noProof="0" dirty="0" err="1"/>
              <a:t>Peng</a:t>
            </a:r>
            <a:r>
              <a:rPr lang="hr-HR" sz="2400" noProof="0" dirty="0"/>
              <a:t>, T. Ben, </a:t>
            </a:r>
            <a:r>
              <a:rPr lang="hr-HR" sz="2400" i="1" noProof="0" dirty="0" err="1"/>
              <a:t>Chem</a:t>
            </a:r>
            <a:r>
              <a:rPr lang="hr-HR" sz="2400" i="1" noProof="0" dirty="0"/>
              <a:t>. </a:t>
            </a:r>
            <a:r>
              <a:rPr lang="hr-HR" sz="2400" i="1" noProof="0" dirty="0" err="1"/>
              <a:t>Soc</a:t>
            </a:r>
            <a:r>
              <a:rPr lang="hr-HR" sz="2400" i="1" noProof="0" dirty="0"/>
              <a:t>. </a:t>
            </a:r>
            <a:r>
              <a:rPr lang="hr-HR" sz="2400" i="1" noProof="0" dirty="0" err="1"/>
              <a:t>Rev</a:t>
            </a:r>
            <a:r>
              <a:rPr lang="hr-HR" sz="2400" i="1" noProof="0" dirty="0"/>
              <a:t>. </a:t>
            </a:r>
            <a:r>
              <a:rPr lang="hr-HR" sz="2400" b="1" noProof="0" dirty="0"/>
              <a:t>53</a:t>
            </a:r>
            <a:r>
              <a:rPr lang="hr-HR" sz="2400" noProof="0" dirty="0"/>
              <a:t> (2023) 1495-1513.</a:t>
            </a:r>
          </a:p>
        </p:txBody>
      </p:sp>
      <p:sp>
        <p:nvSpPr>
          <p:cNvPr id="12" name="Rezervirano mjesto broja slajda 11">
            <a:extLst>
              <a:ext uri="{FF2B5EF4-FFF2-40B4-BE49-F238E27FC236}">
                <a16:creationId xmlns:a16="http://schemas.microsoft.com/office/drawing/2014/main" id="{4162E421-25ED-90DE-5916-B3663020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636BC75-757A-EEF1-3C10-DF7562AB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1488C77-05B7-5B0D-41BA-A0F3F046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585"/>
          <a:stretch>
            <a:fillRect/>
          </a:stretch>
        </p:blipFill>
        <p:spPr>
          <a:xfrm>
            <a:off x="2747831" y="295421"/>
            <a:ext cx="6696338" cy="25462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66694A-38E7-410D-882D-498989A366A3}"/>
              </a:ext>
            </a:extLst>
          </p:cNvPr>
          <p:cNvGrpSpPr/>
          <p:nvPr/>
        </p:nvGrpSpPr>
        <p:grpSpPr>
          <a:xfrm>
            <a:off x="716094" y="2914145"/>
            <a:ext cx="10759811" cy="2876550"/>
            <a:chOff x="545446" y="3174551"/>
            <a:chExt cx="10759811" cy="2876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68EE6D-9650-40D0-9722-19677557F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46" y="3720492"/>
              <a:ext cx="2638425" cy="1381125"/>
            </a:xfrm>
            <a:prstGeom prst="rect">
              <a:avLst/>
            </a:prstGeom>
          </p:spPr>
        </p:pic>
        <p:pic>
          <p:nvPicPr>
            <p:cNvPr id="5" name="Slika 12">
              <a:extLst>
                <a:ext uri="{FF2B5EF4-FFF2-40B4-BE49-F238E27FC236}">
                  <a16:creationId xmlns:a16="http://schemas.microsoft.com/office/drawing/2014/main" id="{C3DD07B8-9536-4603-8C53-5976561A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817" y="4519117"/>
              <a:ext cx="1311926" cy="1874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536775-FD30-42D3-A556-3BFA09AC8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5689" y="3174551"/>
              <a:ext cx="2238375" cy="2876550"/>
            </a:xfrm>
            <a:prstGeom prst="rect">
              <a:avLst/>
            </a:prstGeom>
          </p:spPr>
        </p:pic>
        <p:pic>
          <p:nvPicPr>
            <p:cNvPr id="7" name="Slika 12">
              <a:extLst>
                <a:ext uri="{FF2B5EF4-FFF2-40B4-BE49-F238E27FC236}">
                  <a16:creationId xmlns:a16="http://schemas.microsoft.com/office/drawing/2014/main" id="{C72EB809-D2FB-4556-A27D-EEBE6C6BA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4010" y="4519117"/>
              <a:ext cx="1311926" cy="1874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F1D86-8B9D-4777-A130-113F730D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5882" y="3174551"/>
              <a:ext cx="2619375" cy="28765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08CCBA-F0E7-4F47-A25B-0A08814FDAC8}"/>
                </a:ext>
              </a:extLst>
            </p:cNvPr>
            <p:cNvSpPr txBox="1"/>
            <p:nvPr/>
          </p:nvSpPr>
          <p:spPr>
            <a:xfrm>
              <a:off x="3258518" y="4252877"/>
              <a:ext cx="13042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2000" b="1" dirty="0"/>
                <a:t>Zn, TiCl</a:t>
              </a:r>
              <a:r>
                <a:rPr lang="hr-HR" sz="2000" b="1" baseline="-25000" dirty="0"/>
                <a:t>4</a:t>
              </a:r>
            </a:p>
            <a:p>
              <a:pPr algn="ctr"/>
              <a:r>
                <a:rPr lang="hr-HR" sz="2000" b="1" dirty="0"/>
                <a:t>75 </a:t>
              </a:r>
              <a:r>
                <a:rPr lang="hr-HR" sz="2000" b="1" i="0" dirty="0">
                  <a:solidFill>
                    <a:srgbClr val="202122"/>
                  </a:solidFill>
                  <a:effectLst/>
                </a:rPr>
                <a:t>°C, 24 h</a:t>
              </a:r>
              <a:endParaRPr lang="hr-HR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E3D20E-C63D-4802-823E-0C15945C745B}"/>
                </a:ext>
              </a:extLst>
            </p:cNvPr>
            <p:cNvSpPr txBox="1"/>
            <p:nvPr/>
          </p:nvSpPr>
          <p:spPr>
            <a:xfrm>
              <a:off x="7298969" y="4217497"/>
              <a:ext cx="8723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2000" b="1" dirty="0"/>
                <a:t> H</a:t>
              </a:r>
              <a:r>
                <a:rPr lang="hr-HR" sz="2000" b="1" baseline="-25000" dirty="0"/>
                <a:t>2</a:t>
              </a:r>
              <a:r>
                <a:rPr lang="hr-HR" sz="2000" b="1" dirty="0"/>
                <a:t>SO</a:t>
              </a:r>
              <a:r>
                <a:rPr lang="hr-HR" sz="2000" b="1" baseline="-25000" dirty="0"/>
                <a:t>4</a:t>
              </a:r>
            </a:p>
            <a:p>
              <a:pPr algn="ctr"/>
              <a:r>
                <a:rPr lang="hr-HR" sz="2000" b="1" dirty="0"/>
                <a:t>RT, 3 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3196F51-BD89-4A5D-8D9F-A5E1AEC7EB85}"/>
              </a:ext>
            </a:extLst>
          </p:cNvPr>
          <p:cNvSpPr txBox="1"/>
          <p:nvPr/>
        </p:nvSpPr>
        <p:spPr>
          <a:xfrm>
            <a:off x="148446" y="5985825"/>
            <a:ext cx="11532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</a:rPr>
              <a:t>J. Wang, S. Yang, L. Zhang, X. Xiao, Z. Deng, X. Chen, C. Liu, G. Huang, R. T. K. Kwok, J. W. Y. Lam, B. Z. Tang, 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J. Am. Chem. Soc.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146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(2024) 31042–31052.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97983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B0AF73-4508-F5C3-90F6-07B03A88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Negativna linearna </a:t>
            </a:r>
            <a:r>
              <a:rPr lang="hr-HR" dirty="0" err="1"/>
              <a:t>kompresibilnost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420D9D-6B28-F147-ECCB-8CDD47D1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21FB4-1539-4E19-B8C7-DA8BE35A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27" y="1985962"/>
            <a:ext cx="4762500" cy="3800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BCC5AD-13FC-46A5-A79F-ED04A525B9EB}"/>
              </a:ext>
            </a:extLst>
          </p:cNvPr>
          <p:cNvSpPr txBox="1"/>
          <p:nvPr/>
        </p:nvSpPr>
        <p:spPr>
          <a:xfrm>
            <a:off x="621927" y="5925427"/>
            <a:ext cx="10354235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</a:rPr>
              <a:t>Y. Zhao, C. Fan, C. Pei, X.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Geng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G. Xing, T. Ben, S.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Qiu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J. Am. Chem. Soc.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142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(2020) 3593–3599.</a:t>
            </a:r>
            <a:endParaRPr lang="hr-HR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C46EB-5592-4D9E-9B3F-D68EC701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983" y="1827785"/>
            <a:ext cx="4762500" cy="1655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17E08-B27A-49C8-BE98-25D916F32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2" b="10573"/>
          <a:stretch/>
        </p:blipFill>
        <p:spPr>
          <a:xfrm>
            <a:off x="6126480" y="3482838"/>
            <a:ext cx="5116483" cy="23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5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6DA5E7-C7FB-C8AF-A871-3C1CD20F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protona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3A0DDA-F3C7-2715-704F-2B8751EF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13DF4-E2C7-43DD-8E50-3B88C61CC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5" y="1836084"/>
            <a:ext cx="7467600" cy="3867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B39D47-3F42-4EB3-97A4-8544E7EAC325}"/>
              </a:ext>
            </a:extLst>
          </p:cNvPr>
          <p:cNvSpPr txBox="1"/>
          <p:nvPr/>
        </p:nvSpPr>
        <p:spPr>
          <a:xfrm>
            <a:off x="163605" y="6008034"/>
            <a:ext cx="11864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effectLst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Karmakar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R.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Illathvalappil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B.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Anothumakkool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A. Sen, P.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Samanta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A. V. Desai, S.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Kurungot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S. K. Ghosh, </a:t>
            </a:r>
            <a:r>
              <a:rPr lang="en-US" sz="1400" i="1" dirty="0" err="1">
                <a:effectLst/>
                <a:ea typeface="Times New Roman" panose="02020603050405020304" pitchFamily="18" charset="0"/>
              </a:rPr>
              <a:t>Angew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. Chem., Int. Ed.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55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(2016) 10667–10671.</a:t>
            </a:r>
            <a:endParaRPr lang="hr-HR" sz="14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A7255A-BF13-47F0-B542-E3DB4E70FCA9}"/>
              </a:ext>
            </a:extLst>
          </p:cNvPr>
          <p:cNvGrpSpPr/>
          <p:nvPr/>
        </p:nvGrpSpPr>
        <p:grpSpPr>
          <a:xfrm>
            <a:off x="7900269" y="1857807"/>
            <a:ext cx="4000378" cy="2718827"/>
            <a:chOff x="7913471" y="1799385"/>
            <a:chExt cx="3756212" cy="2528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1B9790-9971-4208-BC2D-9BB055E9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016" t="53013" r="393" b="1720"/>
            <a:stretch/>
          </p:blipFill>
          <p:spPr>
            <a:xfrm>
              <a:off x="7913471" y="1836084"/>
              <a:ext cx="3756212" cy="249218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FC575A-C94E-4AF1-AC28-65F54954BA64}"/>
                </a:ext>
              </a:extLst>
            </p:cNvPr>
            <p:cNvSpPr/>
            <p:nvPr/>
          </p:nvSpPr>
          <p:spPr>
            <a:xfrm>
              <a:off x="8390965" y="1799385"/>
              <a:ext cx="224117" cy="73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57067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5667075-25E1-FB45-835A-39FC84EB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4C4AD-9CA8-4142-9A45-93E230E1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30" y="0"/>
            <a:ext cx="7729610" cy="6369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B3B74A-21B2-428F-88AE-8C22BF0406F3}"/>
              </a:ext>
            </a:extLst>
          </p:cNvPr>
          <p:cNvSpPr txBox="1"/>
          <p:nvPr/>
        </p:nvSpPr>
        <p:spPr>
          <a:xfrm>
            <a:off x="239683" y="5898164"/>
            <a:ext cx="8164483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</a:rPr>
              <a:t>T. Ami, K. Oka, K. Tsuchiya, N.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Tohnai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effectLst/>
                <a:ea typeface="Times New Roman" panose="02020603050405020304" pitchFamily="18" charset="0"/>
              </a:rPr>
              <a:t>Angew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. Chem., Int. Ed.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61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(2022) e202202597.</a:t>
            </a:r>
            <a:endParaRPr lang="hr-HR" sz="14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89206A-C031-41E6-B709-65BFFBF02C9B}"/>
              </a:ext>
            </a:extLst>
          </p:cNvPr>
          <p:cNvGrpSpPr/>
          <p:nvPr/>
        </p:nvGrpSpPr>
        <p:grpSpPr>
          <a:xfrm>
            <a:off x="352995" y="2301637"/>
            <a:ext cx="4096135" cy="1703351"/>
            <a:chOff x="71717" y="2501153"/>
            <a:chExt cx="4625789" cy="20530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E221E8-BE07-4BDC-9351-0071FBB52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674" r="37378" b="68609"/>
            <a:stretch/>
          </p:blipFill>
          <p:spPr>
            <a:xfrm>
              <a:off x="71717" y="2572870"/>
              <a:ext cx="4607859" cy="19813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CFB29-0B2A-4B8C-B642-071E4EE3AE85}"/>
                </a:ext>
              </a:extLst>
            </p:cNvPr>
            <p:cNvSpPr/>
            <p:nvPr/>
          </p:nvSpPr>
          <p:spPr>
            <a:xfrm>
              <a:off x="239683" y="2501153"/>
              <a:ext cx="316129" cy="382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14F27B-FF2D-4C91-AEF3-787D16E449AE}"/>
                </a:ext>
              </a:extLst>
            </p:cNvPr>
            <p:cNvSpPr/>
            <p:nvPr/>
          </p:nvSpPr>
          <p:spPr>
            <a:xfrm>
              <a:off x="4381377" y="2501153"/>
              <a:ext cx="316129" cy="382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B14251-F263-41B2-AE63-7AED44BF490E}"/>
                </a:ext>
              </a:extLst>
            </p:cNvPr>
            <p:cNvSpPr/>
            <p:nvPr/>
          </p:nvSpPr>
          <p:spPr>
            <a:xfrm>
              <a:off x="4616823" y="4112378"/>
              <a:ext cx="80683" cy="229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768F73C-3455-74BA-6D36-F23D3E904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683" y="145610"/>
            <a:ext cx="5390425" cy="750829"/>
          </a:xfrm>
        </p:spPr>
        <p:txBody>
          <a:bodyPr/>
          <a:lstStyle/>
          <a:p>
            <a:r>
              <a:rPr lang="hr-HR" dirty="0"/>
              <a:t>Adsorpcija plinova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05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31DAB0-3D00-C84C-5B9F-B4C01B1C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BAD6FF-A398-03A7-3BFF-E2FF98E5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dirty="0"/>
              <a:t>CPOS-i predstavljaju novu klasu poroznih kristalnih materijala s jedinstvenim svojstvima poput ionskog vezanja, trajne poroznosti i širokog spektra potencijalnih primjena.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Daljnji razvoj zahtijeva sintezu novih funkcionalnih struktura i povećanje površine kako bi CPOS-i postali konkurentni materijalima poput MOF-ova i COF-ova.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Izazov je postizanje precizne i usmjerene sinteze zbog neusmjerene prirode ionskih veza, što se može riješiti novim pristupima dizajnu.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Primjena umjetne inteligencije i strojnog učenja ima velik potencijal za predviđanje struktura i ubrzavanje razvoja CPOS-a.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31C554F-1F62-06D8-7E18-E766ED41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9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9422E2E-CDC3-CBF0-B841-BE6F291BFD8D}"/>
              </a:ext>
            </a:extLst>
          </p:cNvPr>
          <p:cNvSpPr txBox="1"/>
          <p:nvPr/>
        </p:nvSpPr>
        <p:spPr>
          <a:xfrm>
            <a:off x="2574235" y="3075057"/>
            <a:ext cx="704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Hvala vam na pažnji!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D6ED39F-1F85-9E86-0210-EA58EC10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067BC3B-E0DC-1D74-317B-3EB96A1E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F5365B-B834-5FEE-D799-2AF91296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16" y="1099955"/>
            <a:ext cx="3293598" cy="465808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22B4F1B-88FC-53E0-0BB2-08E1E326D7ED}"/>
              </a:ext>
            </a:extLst>
          </p:cNvPr>
          <p:cNvSpPr txBox="1"/>
          <p:nvPr/>
        </p:nvSpPr>
        <p:spPr>
          <a:xfrm>
            <a:off x="321186" y="6010903"/>
            <a:ext cx="588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J. D. </a:t>
            </a:r>
            <a:r>
              <a:rPr lang="en-GB" sz="1400" dirty="0" err="1"/>
              <a:t>Dunitz</a:t>
            </a:r>
            <a:r>
              <a:rPr lang="en-GB" sz="1400" dirty="0"/>
              <a:t>, V. Schomaker, K. N. Trueblood, </a:t>
            </a:r>
            <a:r>
              <a:rPr lang="en-GB" sz="1400" i="1" dirty="0"/>
              <a:t>J. Phys. Chem. </a:t>
            </a:r>
            <a:r>
              <a:rPr lang="hr-HR" sz="1400" b="1" dirty="0"/>
              <a:t>92 </a:t>
            </a:r>
            <a:r>
              <a:rPr lang="hr-HR" sz="1400" dirty="0"/>
              <a:t>(</a:t>
            </a:r>
            <a:r>
              <a:rPr lang="en-GB" sz="1400" dirty="0"/>
              <a:t>1988</a:t>
            </a:r>
            <a:r>
              <a:rPr lang="hr-HR" sz="1400" dirty="0"/>
              <a:t>)</a:t>
            </a:r>
            <a:r>
              <a:rPr lang="en-GB" sz="1400" dirty="0"/>
              <a:t> 856 – 867.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99674B7-A86A-0077-B554-ED62C1C19396}"/>
              </a:ext>
            </a:extLst>
          </p:cNvPr>
          <p:cNvSpPr txBox="1"/>
          <p:nvPr/>
        </p:nvSpPr>
        <p:spPr>
          <a:xfrm>
            <a:off x="321186" y="1463039"/>
            <a:ext cx="7766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i="1" dirty="0"/>
              <a:t>„</a:t>
            </a:r>
            <a:r>
              <a:rPr lang="de-DE" sz="3600" i="1" dirty="0"/>
              <a:t>Der Kristall ist ein chemischer Friedhof</a:t>
            </a:r>
            <a:r>
              <a:rPr lang="hr-HR" sz="3600" i="1" dirty="0"/>
              <a:t>.”</a:t>
            </a:r>
            <a:endParaRPr lang="en-GB" sz="3600" i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1DC9A29-9EB0-BBFA-E370-387B3BECA776}"/>
              </a:ext>
            </a:extLst>
          </p:cNvPr>
          <p:cNvSpPr txBox="1"/>
          <p:nvPr/>
        </p:nvSpPr>
        <p:spPr>
          <a:xfrm>
            <a:off x="5489203" y="2433710"/>
            <a:ext cx="259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i="1" dirty="0"/>
              <a:t>Lavoslav Ružička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83364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DD29A-A900-792C-43F7-C56D520F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Porozni materijali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9120B21-53CF-760A-B655-038183C4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ECCF05-8C8B-CE3F-87A0-C62ADD81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39618" cy="255745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noProof="0" dirty="0"/>
              <a:t> </a:t>
            </a:r>
            <a:r>
              <a:rPr lang="hr-HR" sz="2500" noProof="0" dirty="0"/>
              <a:t>materijali koji sadrže pore (šupljine, kanale ili međuprostore)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500" noProof="0" dirty="0"/>
              <a:t>svojstva poroznog materijala razlikuju se ovisno o veličini, rasporedu i obliku pora, kao i o poroznosti te o sastavu samog materijala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E255079-4CCE-93EF-A98E-CA38A28B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7" r="1991" b="9447"/>
          <a:stretch>
            <a:fillRect/>
          </a:stretch>
        </p:blipFill>
        <p:spPr>
          <a:xfrm>
            <a:off x="6937441" y="1845734"/>
            <a:ext cx="5254559" cy="352395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A292A17-E3A0-47DF-DA3B-B3D8F6002AB3}"/>
              </a:ext>
            </a:extLst>
          </p:cNvPr>
          <p:cNvSpPr txBox="1"/>
          <p:nvPr/>
        </p:nvSpPr>
        <p:spPr>
          <a:xfrm>
            <a:off x="1097280" y="6009546"/>
            <a:ext cx="939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Wang, L. Hao, S. Wu, E. Lin, K. Wang, J. Wang, Y. Liu, J. Wang, M. J. </a:t>
            </a:r>
            <a:r>
              <a:rPr lang="en-GB" sz="1400" dirty="0" err="1"/>
              <a:t>Zaworotko</a:t>
            </a:r>
            <a:r>
              <a:rPr lang="en-GB" sz="1400" dirty="0"/>
              <a:t>, P. Cheng, Y. Chen, Z. Zhang, Nat. Synth. (2026).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D20AE83-9C1B-D234-D5AE-4D0CD39EC4E2}"/>
              </a:ext>
            </a:extLst>
          </p:cNvPr>
          <p:cNvSpPr txBox="1"/>
          <p:nvPr/>
        </p:nvSpPr>
        <p:spPr>
          <a:xfrm>
            <a:off x="7376813" y="5369691"/>
            <a:ext cx="4375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struktura 1D kovalentne organske mreže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763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D588E37-BDAC-6512-F3C5-90E7299B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83D41A4-271F-E1F0-707D-27E6CE66A22A}"/>
              </a:ext>
            </a:extLst>
          </p:cNvPr>
          <p:cNvSpPr txBox="1"/>
          <p:nvPr/>
        </p:nvSpPr>
        <p:spPr>
          <a:xfrm>
            <a:off x="3113805" y="267286"/>
            <a:ext cx="5964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/>
              <a:t>PODJELA POROZNIH ORGANSKIH MATERIJALA</a:t>
            </a:r>
          </a:p>
          <a:p>
            <a:pPr algn="ctr"/>
            <a:r>
              <a:rPr lang="hr-HR" sz="2000" b="1" dirty="0"/>
              <a:t>(PREMA NAČINU POVEZIVANJA GRAĐEVNIH JEDINICA)</a:t>
            </a:r>
            <a:endParaRPr lang="en-GB" sz="2000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CC398D2-5C40-2634-978C-E266486FD7D9}"/>
              </a:ext>
            </a:extLst>
          </p:cNvPr>
          <p:cNvSpPr txBox="1"/>
          <p:nvPr/>
        </p:nvSpPr>
        <p:spPr>
          <a:xfrm>
            <a:off x="576775" y="1730326"/>
            <a:ext cx="20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/>
              <a:t>KOVALENTNA VEZA</a:t>
            </a:r>
            <a:endParaRPr lang="en-GB" b="1" u="sng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037F9C9-1C31-280D-0032-24AFC41DCAA9}"/>
              </a:ext>
            </a:extLst>
          </p:cNvPr>
          <p:cNvSpPr txBox="1"/>
          <p:nvPr/>
        </p:nvSpPr>
        <p:spPr>
          <a:xfrm>
            <a:off x="3575085" y="1730326"/>
            <a:ext cx="504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/>
              <a:t>KOVALENTNA VEZA + NEKOVALENTNE INTERAKCIJE</a:t>
            </a:r>
            <a:endParaRPr lang="en-GB" b="1" u="sng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7F561CD-3D98-2B8B-4684-935BEC2DF1D7}"/>
              </a:ext>
            </a:extLst>
          </p:cNvPr>
          <p:cNvSpPr txBox="1"/>
          <p:nvPr/>
        </p:nvSpPr>
        <p:spPr>
          <a:xfrm>
            <a:off x="9582616" y="1730326"/>
            <a:ext cx="12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/>
              <a:t>H- i X-VEZA</a:t>
            </a:r>
            <a:endParaRPr lang="en-GB" b="1" u="sng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82B3125-0D99-B37F-84BB-AAF6DDAC51DA}"/>
              </a:ext>
            </a:extLst>
          </p:cNvPr>
          <p:cNvGrpSpPr/>
          <p:nvPr/>
        </p:nvGrpSpPr>
        <p:grpSpPr>
          <a:xfrm>
            <a:off x="515999" y="2356729"/>
            <a:ext cx="2154159" cy="3008860"/>
            <a:chOff x="515999" y="2356729"/>
            <a:chExt cx="2154159" cy="3008860"/>
          </a:xfrm>
        </p:grpSpPr>
        <p:sp>
          <p:nvSpPr>
            <p:cNvPr id="9" name="Pravokutnik: zaobljeni kutovi 8">
              <a:extLst>
                <a:ext uri="{FF2B5EF4-FFF2-40B4-BE49-F238E27FC236}">
                  <a16:creationId xmlns:a16="http://schemas.microsoft.com/office/drawing/2014/main" id="{9C75E067-9E10-6C57-21F7-FDC8FBFDD85A}"/>
                </a:ext>
              </a:extLst>
            </p:cNvPr>
            <p:cNvSpPr/>
            <p:nvPr/>
          </p:nvSpPr>
          <p:spPr>
            <a:xfrm>
              <a:off x="576775" y="2405575"/>
              <a:ext cx="2032608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E3E34DA4-ACD4-5BAF-49F7-AB245CA7BED9}"/>
                </a:ext>
              </a:extLst>
            </p:cNvPr>
            <p:cNvSpPr txBox="1"/>
            <p:nvPr/>
          </p:nvSpPr>
          <p:spPr>
            <a:xfrm>
              <a:off x="673447" y="2356729"/>
              <a:ext cx="1839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/>
                <a:t>HIPERUMREŽENI POLIMERI</a:t>
              </a:r>
              <a:endParaRPr lang="en-GB" b="1" dirty="0"/>
            </a:p>
          </p:txBody>
        </p:sp>
        <p:sp>
          <p:nvSpPr>
            <p:cNvPr id="11" name="Pravokutnik: zaobljeni kutovi 10">
              <a:extLst>
                <a:ext uri="{FF2B5EF4-FFF2-40B4-BE49-F238E27FC236}">
                  <a16:creationId xmlns:a16="http://schemas.microsoft.com/office/drawing/2014/main" id="{54D1AFFD-B006-072F-77A1-12289EDD6975}"/>
                </a:ext>
              </a:extLst>
            </p:cNvPr>
            <p:cNvSpPr/>
            <p:nvPr/>
          </p:nvSpPr>
          <p:spPr>
            <a:xfrm>
              <a:off x="576775" y="3100752"/>
              <a:ext cx="2032608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A15FE293-6066-90AE-4159-8D12384A212E}"/>
                </a:ext>
              </a:extLst>
            </p:cNvPr>
            <p:cNvSpPr txBox="1"/>
            <p:nvPr/>
          </p:nvSpPr>
          <p:spPr>
            <a:xfrm>
              <a:off x="576776" y="3051906"/>
              <a:ext cx="2032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/>
                <a:t>KOVALENTNE ORGANSKE MREŽE</a:t>
              </a:r>
              <a:endParaRPr lang="en-GB" b="1" dirty="0"/>
            </a:p>
          </p:txBody>
        </p:sp>
        <p:sp>
          <p:nvSpPr>
            <p:cNvPr id="13" name="Pravokutnik: zaobljeni kutovi 12">
              <a:extLst>
                <a:ext uri="{FF2B5EF4-FFF2-40B4-BE49-F238E27FC236}">
                  <a16:creationId xmlns:a16="http://schemas.microsoft.com/office/drawing/2014/main" id="{F600F016-2544-0321-7FCA-01F66CABC125}"/>
                </a:ext>
              </a:extLst>
            </p:cNvPr>
            <p:cNvSpPr/>
            <p:nvPr/>
          </p:nvSpPr>
          <p:spPr>
            <a:xfrm>
              <a:off x="576775" y="3795928"/>
              <a:ext cx="2032608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3B1BCD45-A531-AF00-BAA1-BC1193BD627D}"/>
                </a:ext>
              </a:extLst>
            </p:cNvPr>
            <p:cNvSpPr txBox="1"/>
            <p:nvPr/>
          </p:nvSpPr>
          <p:spPr>
            <a:xfrm>
              <a:off x="515999" y="3747083"/>
              <a:ext cx="2154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/>
                <a:t>POROZNE AROMATSKE MREŽE</a:t>
              </a:r>
              <a:endParaRPr lang="en-GB" b="1" dirty="0"/>
            </a:p>
          </p:txBody>
        </p:sp>
        <p:sp>
          <p:nvSpPr>
            <p:cNvPr id="15" name="Pravokutnik: zaobljeni kutovi 14">
              <a:extLst>
                <a:ext uri="{FF2B5EF4-FFF2-40B4-BE49-F238E27FC236}">
                  <a16:creationId xmlns:a16="http://schemas.microsoft.com/office/drawing/2014/main" id="{CA04F71D-0CFB-C4F8-4CEE-B72BDD774D0A}"/>
                </a:ext>
              </a:extLst>
            </p:cNvPr>
            <p:cNvSpPr/>
            <p:nvPr/>
          </p:nvSpPr>
          <p:spPr>
            <a:xfrm>
              <a:off x="576775" y="4491104"/>
              <a:ext cx="2032608" cy="80035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E79762CA-6507-E83C-0B7C-677011A662EC}"/>
                </a:ext>
              </a:extLst>
            </p:cNvPr>
            <p:cNvSpPr txBox="1"/>
            <p:nvPr/>
          </p:nvSpPr>
          <p:spPr>
            <a:xfrm>
              <a:off x="625110" y="4442259"/>
              <a:ext cx="1935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/>
                <a:t>KONJUGIRANI MIKROPOROZNI POLIMERI</a:t>
              </a:r>
              <a:endParaRPr lang="en-GB" b="1" dirty="0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B1DCDF53-451F-85E6-51D1-32BD99F97C0C}"/>
              </a:ext>
            </a:extLst>
          </p:cNvPr>
          <p:cNvGrpSpPr/>
          <p:nvPr/>
        </p:nvGrpSpPr>
        <p:grpSpPr>
          <a:xfrm>
            <a:off x="5079696" y="2356729"/>
            <a:ext cx="2032608" cy="646331"/>
            <a:chOff x="5079696" y="2356729"/>
            <a:chExt cx="2032608" cy="646331"/>
          </a:xfrm>
        </p:grpSpPr>
        <p:sp>
          <p:nvSpPr>
            <p:cNvPr id="17" name="Pravokutnik: zaobljeni kutovi 16">
              <a:extLst>
                <a:ext uri="{FF2B5EF4-FFF2-40B4-BE49-F238E27FC236}">
                  <a16:creationId xmlns:a16="http://schemas.microsoft.com/office/drawing/2014/main" id="{E5865D34-09AD-65E6-66D3-DA78961072AC}"/>
                </a:ext>
              </a:extLst>
            </p:cNvPr>
            <p:cNvSpPr/>
            <p:nvPr/>
          </p:nvSpPr>
          <p:spPr>
            <a:xfrm>
              <a:off x="5079696" y="2405575"/>
              <a:ext cx="2032608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D2B51515-6BE8-0EDE-AB53-87EFE60EE751}"/>
                </a:ext>
              </a:extLst>
            </p:cNvPr>
            <p:cNvSpPr txBox="1"/>
            <p:nvPr/>
          </p:nvSpPr>
          <p:spPr>
            <a:xfrm>
              <a:off x="5079698" y="2356729"/>
              <a:ext cx="2032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/>
                <a:t>POROZNI ORGANSKI KAVEZI</a:t>
              </a:r>
              <a:endParaRPr lang="en-GB" b="1" dirty="0"/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63FC59C-AFFD-DFC4-2DE5-FC8F041C1BB3}"/>
              </a:ext>
            </a:extLst>
          </p:cNvPr>
          <p:cNvGrpSpPr/>
          <p:nvPr/>
        </p:nvGrpSpPr>
        <p:grpSpPr>
          <a:xfrm>
            <a:off x="9179875" y="2399247"/>
            <a:ext cx="2032608" cy="863782"/>
            <a:chOff x="9179875" y="2405575"/>
            <a:chExt cx="2032608" cy="548640"/>
          </a:xfrm>
        </p:grpSpPr>
        <p:sp>
          <p:nvSpPr>
            <p:cNvPr id="21" name="Pravokutnik: zaobljeni kutovi 20">
              <a:extLst>
                <a:ext uri="{FF2B5EF4-FFF2-40B4-BE49-F238E27FC236}">
                  <a16:creationId xmlns:a16="http://schemas.microsoft.com/office/drawing/2014/main" id="{15CB2739-58AD-5C7A-5CF0-4AED86008D57}"/>
                </a:ext>
              </a:extLst>
            </p:cNvPr>
            <p:cNvSpPr/>
            <p:nvPr/>
          </p:nvSpPr>
          <p:spPr>
            <a:xfrm>
              <a:off x="9179875" y="2405575"/>
              <a:ext cx="2032608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FD32BB42-ED91-94A8-7DE7-F21AADAFA08E}"/>
                </a:ext>
              </a:extLst>
            </p:cNvPr>
            <p:cNvSpPr txBox="1"/>
            <p:nvPr/>
          </p:nvSpPr>
          <p:spPr>
            <a:xfrm>
              <a:off x="9179877" y="2405575"/>
              <a:ext cx="2032606" cy="48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/>
                <a:t>ORGANSKE MREŽE TEMELJENE NA H- I X-VEZAMA </a:t>
              </a:r>
              <a:endParaRPr lang="en-GB" b="1" dirty="0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4AA7AD5-3D73-378C-9B2B-36A42DBA201D}"/>
              </a:ext>
            </a:extLst>
          </p:cNvPr>
          <p:cNvGrpSpPr/>
          <p:nvPr/>
        </p:nvGrpSpPr>
        <p:grpSpPr>
          <a:xfrm>
            <a:off x="3113805" y="4159058"/>
            <a:ext cx="2583611" cy="1250019"/>
            <a:chOff x="3113805" y="4159058"/>
            <a:chExt cx="2583611" cy="1250019"/>
          </a:xfrm>
        </p:grpSpPr>
        <p:sp>
          <p:nvSpPr>
            <p:cNvPr id="25" name="TekstniOkvir 24">
              <a:extLst>
                <a:ext uri="{FF2B5EF4-FFF2-40B4-BE49-F238E27FC236}">
                  <a16:creationId xmlns:a16="http://schemas.microsoft.com/office/drawing/2014/main" id="{80F94E0F-E9EF-48AA-1EB4-2FB12B903A1E}"/>
                </a:ext>
              </a:extLst>
            </p:cNvPr>
            <p:cNvSpPr txBox="1"/>
            <p:nvPr/>
          </p:nvSpPr>
          <p:spPr>
            <a:xfrm>
              <a:off x="3113805" y="5039745"/>
              <a:ext cx="1477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u="sng" dirty="0"/>
                <a:t>IONSKA VEZA</a:t>
              </a:r>
              <a:endParaRPr lang="en-GB" b="1" u="sng" dirty="0"/>
            </a:p>
          </p:txBody>
        </p:sp>
        <p:sp>
          <p:nvSpPr>
            <p:cNvPr id="28" name="Strelica: desno 27">
              <a:extLst>
                <a:ext uri="{FF2B5EF4-FFF2-40B4-BE49-F238E27FC236}">
                  <a16:creationId xmlns:a16="http://schemas.microsoft.com/office/drawing/2014/main" id="{27141F63-688E-7728-9E62-5880CFB3A51E}"/>
                </a:ext>
              </a:extLst>
            </p:cNvPr>
            <p:cNvSpPr/>
            <p:nvPr/>
          </p:nvSpPr>
          <p:spPr>
            <a:xfrm>
              <a:off x="4712677" y="5132078"/>
              <a:ext cx="984739" cy="18466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fika 29" descr="Upitnik">
              <a:extLst>
                <a:ext uri="{FF2B5EF4-FFF2-40B4-BE49-F238E27FC236}">
                  <a16:creationId xmlns:a16="http://schemas.microsoft.com/office/drawing/2014/main" id="{1C212CB2-EB9A-14F1-E8CB-CE22F5FFA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7846" y="4159058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A07C2183-2282-5CCE-33BF-219AE800FC40}"/>
              </a:ext>
            </a:extLst>
          </p:cNvPr>
          <p:cNvSpPr txBox="1"/>
          <p:nvPr/>
        </p:nvSpPr>
        <p:spPr>
          <a:xfrm>
            <a:off x="5819151" y="4901245"/>
            <a:ext cx="449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/>
              <a:t>KRISTALNE POROZNE ORGANSKE SOLI (CPOS)</a:t>
            </a:r>
          </a:p>
          <a:p>
            <a:pPr algn="ctr"/>
            <a:r>
              <a:rPr lang="hr-HR" b="1" dirty="0"/>
              <a:t>2018. Ben </a:t>
            </a:r>
            <a:r>
              <a:rPr lang="hr-HR" b="1" i="1" dirty="0" err="1"/>
              <a:t>et</a:t>
            </a:r>
            <a:r>
              <a:rPr lang="hr-HR" b="1" i="1" dirty="0"/>
              <a:t> </a:t>
            </a:r>
            <a:r>
              <a:rPr lang="hr-HR" b="1" i="1" dirty="0" err="1"/>
              <a:t>al</a:t>
            </a:r>
            <a:r>
              <a:rPr lang="hr-HR" b="1" i="1" dirty="0"/>
              <a:t>.</a:t>
            </a:r>
            <a:endParaRPr lang="en-GB" b="1" i="1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ECF4CD6B-9B32-B917-E38F-7DC59871CB14}"/>
              </a:ext>
            </a:extLst>
          </p:cNvPr>
          <p:cNvSpPr txBox="1"/>
          <p:nvPr/>
        </p:nvSpPr>
        <p:spPr>
          <a:xfrm>
            <a:off x="515999" y="5986635"/>
            <a:ext cx="7965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</a:rPr>
              <a:t>G. Xing, T. Yan, S. Das, T. Ben, S. Qiu, </a:t>
            </a:r>
            <a:r>
              <a:rPr lang="en-US" sz="1400" i="1" dirty="0" err="1">
                <a:effectLst/>
                <a:ea typeface="Times New Roman" panose="02020603050405020304" pitchFamily="18" charset="0"/>
              </a:rPr>
              <a:t>Angew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. Chem., Int. Ed.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57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(2018) 5345–5349.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17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0CF53EB-370E-8C22-3075-2323E17F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C7DDF7F-71B2-5516-1346-C6793E8BAAE9}"/>
              </a:ext>
            </a:extLst>
          </p:cNvPr>
          <p:cNvGrpSpPr/>
          <p:nvPr/>
        </p:nvGrpSpPr>
        <p:grpSpPr>
          <a:xfrm>
            <a:off x="2077271" y="565688"/>
            <a:ext cx="8037458" cy="4376125"/>
            <a:chOff x="2077271" y="565688"/>
            <a:chExt cx="8037458" cy="4376125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576BD107-B801-0390-E4CE-4BE75280A3AC}"/>
                </a:ext>
              </a:extLst>
            </p:cNvPr>
            <p:cNvGrpSpPr/>
            <p:nvPr/>
          </p:nvGrpSpPr>
          <p:grpSpPr>
            <a:xfrm>
              <a:off x="2077271" y="565688"/>
              <a:ext cx="8037458" cy="4326832"/>
              <a:chOff x="2077271" y="1265584"/>
              <a:chExt cx="8037458" cy="4326832"/>
            </a:xfrm>
          </p:grpSpPr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E67AE4C7-3074-ACE9-F29F-A26BF9541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77271" y="1265584"/>
                <a:ext cx="8037458" cy="4326832"/>
              </a:xfrm>
              <a:prstGeom prst="rect">
                <a:avLst/>
              </a:prstGeom>
            </p:spPr>
          </p:pic>
          <p:sp>
            <p:nvSpPr>
              <p:cNvPr id="6" name="Pravokutnik 5">
                <a:extLst>
                  <a:ext uri="{FF2B5EF4-FFF2-40B4-BE49-F238E27FC236}">
                    <a16:creationId xmlns:a16="http://schemas.microsoft.com/office/drawing/2014/main" id="{CD56C7A0-65B3-4B36-7B06-153AF6FDD47B}"/>
                  </a:ext>
                </a:extLst>
              </p:cNvPr>
              <p:cNvSpPr/>
              <p:nvPr/>
            </p:nvSpPr>
            <p:spPr>
              <a:xfrm>
                <a:off x="6738425" y="1265584"/>
                <a:ext cx="2363372" cy="2396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Pravokutnik 6">
                <a:extLst>
                  <a:ext uri="{FF2B5EF4-FFF2-40B4-BE49-F238E27FC236}">
                    <a16:creationId xmlns:a16="http://schemas.microsoft.com/office/drawing/2014/main" id="{060281AC-E527-3420-73FC-9FED39CDD57D}"/>
                  </a:ext>
                </a:extLst>
              </p:cNvPr>
              <p:cNvSpPr/>
              <p:nvPr/>
            </p:nvSpPr>
            <p:spPr>
              <a:xfrm>
                <a:off x="5978769" y="3038622"/>
                <a:ext cx="4135960" cy="3903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B47FCC1E-80EC-1CE1-5A65-A2F9707B1B30}"/>
                  </a:ext>
                </a:extLst>
              </p:cNvPr>
              <p:cNvSpPr/>
              <p:nvPr/>
            </p:nvSpPr>
            <p:spPr>
              <a:xfrm>
                <a:off x="6977575" y="5275385"/>
                <a:ext cx="1927274" cy="317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0CE3E773-819B-1671-9787-D1953A61ABBF}"/>
                  </a:ext>
                </a:extLst>
              </p:cNvPr>
              <p:cNvSpPr/>
              <p:nvPr/>
            </p:nvSpPr>
            <p:spPr>
              <a:xfrm>
                <a:off x="2077271" y="4346917"/>
                <a:ext cx="2663541" cy="3516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ravokutnik 9">
                <a:extLst>
                  <a:ext uri="{FF2B5EF4-FFF2-40B4-BE49-F238E27FC236}">
                    <a16:creationId xmlns:a16="http://schemas.microsoft.com/office/drawing/2014/main" id="{2CB6300B-207F-984C-4551-0B86A36873F1}"/>
                  </a:ext>
                </a:extLst>
              </p:cNvPr>
              <p:cNvSpPr/>
              <p:nvPr/>
            </p:nvSpPr>
            <p:spPr>
              <a:xfrm>
                <a:off x="5978769" y="3671668"/>
                <a:ext cx="3921689" cy="317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ravokutnik 10">
                <a:extLst>
                  <a:ext uri="{FF2B5EF4-FFF2-40B4-BE49-F238E27FC236}">
                    <a16:creationId xmlns:a16="http://schemas.microsoft.com/office/drawing/2014/main" id="{AF2D9950-4AAA-E324-3473-BD07BE27D01B}"/>
                  </a:ext>
                </a:extLst>
              </p:cNvPr>
              <p:cNvSpPr/>
              <p:nvPr/>
            </p:nvSpPr>
            <p:spPr>
              <a:xfrm>
                <a:off x="2546252" y="2124222"/>
                <a:ext cx="1420837" cy="225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7524916B-27AC-0E50-EEEF-89A3F4AA31EF}"/>
                  </a:ext>
                </a:extLst>
              </p:cNvPr>
              <p:cNvSpPr/>
              <p:nvPr/>
            </p:nvSpPr>
            <p:spPr>
              <a:xfrm>
                <a:off x="2431366" y="2527496"/>
                <a:ext cx="1760806" cy="225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2761A6AA-689D-86CE-EDE0-984F287C17A7}"/>
                </a:ext>
              </a:extLst>
            </p:cNvPr>
            <p:cNvSpPr txBox="1"/>
            <p:nvPr/>
          </p:nvSpPr>
          <p:spPr>
            <a:xfrm>
              <a:off x="6898537" y="2237434"/>
              <a:ext cx="229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NEPOROZNA SOL</a:t>
              </a:r>
            </a:p>
            <a:p>
              <a:pPr algn="ctr"/>
              <a:r>
                <a:rPr lang="hr-HR" dirty="0"/>
                <a:t>(GUSTO PAKIRANJE)</a:t>
              </a:r>
              <a:endParaRPr lang="en-GB" dirty="0"/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B5B003E0-FA13-3BFA-92EF-459AF0BBAA6C}"/>
                </a:ext>
              </a:extLst>
            </p:cNvPr>
            <p:cNvSpPr txBox="1"/>
            <p:nvPr/>
          </p:nvSpPr>
          <p:spPr>
            <a:xfrm>
              <a:off x="6847478" y="4572481"/>
              <a:ext cx="266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POROZNA SOL</a:t>
              </a:r>
              <a:endParaRPr lang="en-GB" dirty="0"/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9A797697-D726-0688-886E-CC7835BF6395}"/>
                </a:ext>
              </a:extLst>
            </p:cNvPr>
            <p:cNvSpPr txBox="1"/>
            <p:nvPr/>
          </p:nvSpPr>
          <p:spPr>
            <a:xfrm>
              <a:off x="2445434" y="1352201"/>
              <a:ext cx="2398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MOLEKULA GOSTA</a:t>
              </a:r>
              <a:endParaRPr lang="en-GB" dirty="0"/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89FEB983-030D-47FA-80DE-CE3CCF976E72}"/>
                </a:ext>
              </a:extLst>
            </p:cNvPr>
            <p:cNvSpPr txBox="1"/>
            <p:nvPr/>
          </p:nvSpPr>
          <p:spPr>
            <a:xfrm>
              <a:off x="2431366" y="1755475"/>
              <a:ext cx="2663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NOVA MOLEKULA GOSTA</a:t>
              </a:r>
              <a:endParaRPr lang="en-GB" dirty="0"/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31E808C8-04FE-133B-C1D8-D6ACBA488225}"/>
                </a:ext>
              </a:extLst>
            </p:cNvPr>
            <p:cNvSpPr txBox="1"/>
            <p:nvPr/>
          </p:nvSpPr>
          <p:spPr>
            <a:xfrm>
              <a:off x="3311769" y="3028825"/>
              <a:ext cx="2663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UKLANJANJE MOLEKULA GOSTA</a:t>
              </a:r>
              <a:endParaRPr lang="en-GB" dirty="0"/>
            </a:p>
          </p:txBody>
        </p:sp>
      </p:grp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DE89D47E-345D-46A7-B5A7-DD5169BCEC79}"/>
              </a:ext>
            </a:extLst>
          </p:cNvPr>
          <p:cNvSpPr txBox="1"/>
          <p:nvPr/>
        </p:nvSpPr>
        <p:spPr>
          <a:xfrm>
            <a:off x="532813" y="5984535"/>
            <a:ext cx="7318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/>
              <a:t>S. Yu, G.</a:t>
            </a:r>
            <a:r>
              <a:rPr lang="hr-HR" sz="1400" dirty="0"/>
              <a:t> </a:t>
            </a:r>
            <a:r>
              <a:rPr lang="da-DK" sz="1400" dirty="0"/>
              <a:t>L. Xing, L.</a:t>
            </a:r>
            <a:r>
              <a:rPr lang="hr-HR" sz="1400" dirty="0"/>
              <a:t> </a:t>
            </a:r>
            <a:r>
              <a:rPr lang="da-DK" sz="1400" dirty="0"/>
              <a:t>H. Chen, T. Ben, B.</a:t>
            </a:r>
            <a:r>
              <a:rPr lang="hr-HR" sz="1400" dirty="0"/>
              <a:t> </a:t>
            </a:r>
            <a:r>
              <a:rPr lang="da-DK" sz="1400" dirty="0"/>
              <a:t>L. Su, </a:t>
            </a:r>
            <a:r>
              <a:rPr lang="da-DK" sz="1400" i="1" dirty="0"/>
              <a:t>Adv. Mater</a:t>
            </a:r>
            <a:r>
              <a:rPr lang="da-DK" sz="1400" dirty="0"/>
              <a:t>. </a:t>
            </a:r>
            <a:r>
              <a:rPr lang="da-DK" sz="1400" b="1" dirty="0"/>
              <a:t>32</a:t>
            </a:r>
            <a:r>
              <a:rPr lang="da-DK" sz="1400" dirty="0"/>
              <a:t> (2020) e2003270.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063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BC1E6E-9766-3580-6500-9C5D2254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Sinteza poroznih organskih soli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A58D722-792F-9A97-9F45-6C24E16D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6F8A1B53-EC86-31DD-3D9A-C70268950A33}"/>
              </a:ext>
            </a:extLst>
          </p:cNvPr>
          <p:cNvGrpSpPr/>
          <p:nvPr/>
        </p:nvGrpSpPr>
        <p:grpSpPr>
          <a:xfrm>
            <a:off x="3626734" y="4785248"/>
            <a:ext cx="4938531" cy="670786"/>
            <a:chOff x="3657214" y="3319975"/>
            <a:chExt cx="4938531" cy="670786"/>
          </a:xfrm>
        </p:grpSpPr>
        <p:sp>
          <p:nvSpPr>
            <p:cNvPr id="10" name="Pravokutnik 9">
              <a:extLst>
                <a:ext uri="{FF2B5EF4-FFF2-40B4-BE49-F238E27FC236}">
                  <a16:creationId xmlns:a16="http://schemas.microsoft.com/office/drawing/2014/main" id="{20CA7DD3-5721-07D2-B2CD-D3886C5ADAC3}"/>
                </a:ext>
              </a:extLst>
            </p:cNvPr>
            <p:cNvSpPr/>
            <p:nvPr/>
          </p:nvSpPr>
          <p:spPr>
            <a:xfrm>
              <a:off x="3657214" y="3319975"/>
              <a:ext cx="4938531" cy="6707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9C84B2F1-6E41-0C13-CBDC-916A2C28ECAB}"/>
                </a:ext>
              </a:extLst>
            </p:cNvPr>
            <p:cNvSpPr txBox="1"/>
            <p:nvPr/>
          </p:nvSpPr>
          <p:spPr>
            <a:xfrm>
              <a:off x="3657214" y="3429000"/>
              <a:ext cx="4938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/>
                <a:t>Δ</a:t>
              </a:r>
              <a:r>
                <a:rPr lang="pt-BR" sz="2400" b="1" i="1" dirty="0"/>
                <a:t>pK</a:t>
              </a:r>
              <a:r>
                <a:rPr lang="pt-BR" sz="2400" b="1" baseline="-25000" dirty="0"/>
                <a:t>a</a:t>
              </a:r>
              <a:r>
                <a:rPr lang="hr-HR" sz="2400" b="1" dirty="0"/>
                <a:t> </a:t>
              </a:r>
              <a:r>
                <a:rPr lang="pt-BR" sz="2400" b="1" dirty="0"/>
                <a:t>=</a:t>
              </a:r>
              <a:r>
                <a:rPr lang="hr-HR" sz="2400" b="1" dirty="0"/>
                <a:t> </a:t>
              </a:r>
              <a:r>
                <a:rPr lang="pt-BR" sz="2400" b="1" i="1" dirty="0"/>
                <a:t>pK</a:t>
              </a:r>
              <a:r>
                <a:rPr lang="pt-BR" sz="2400" b="1" baseline="-25000" dirty="0"/>
                <a:t>a</a:t>
              </a:r>
              <a:r>
                <a:rPr lang="hr-HR" sz="2400" b="1" i="1" dirty="0"/>
                <a:t> </a:t>
              </a:r>
              <a:r>
                <a:rPr lang="pt-BR" sz="2400" b="1" dirty="0"/>
                <a:t>(</a:t>
              </a:r>
              <a:r>
                <a:rPr lang="hr-HR" sz="2400" b="1" dirty="0"/>
                <a:t>baza</a:t>
              </a:r>
              <a:r>
                <a:rPr lang="pt-BR" sz="2400" b="1" dirty="0"/>
                <a:t>)</a:t>
              </a:r>
              <a:r>
                <a:rPr lang="hr-HR" sz="2400" b="1" dirty="0"/>
                <a:t> – </a:t>
              </a:r>
              <a:r>
                <a:rPr lang="pt-BR" sz="2400" b="1" i="1" dirty="0"/>
                <a:t>pK</a:t>
              </a:r>
              <a:r>
                <a:rPr lang="pt-BR" sz="2400" b="1" baseline="-25000" dirty="0"/>
                <a:t>a</a:t>
              </a:r>
              <a:r>
                <a:rPr lang="hr-HR" sz="2400" b="1" i="1" dirty="0"/>
                <a:t> </a:t>
              </a:r>
              <a:r>
                <a:rPr lang="pt-BR" sz="2400" b="1" dirty="0"/>
                <a:t>(</a:t>
              </a:r>
              <a:r>
                <a:rPr lang="hr-HR" sz="2400" b="1" dirty="0"/>
                <a:t>kiselina</a:t>
              </a:r>
              <a:r>
                <a:rPr lang="pt-BR" sz="2400" b="1" dirty="0"/>
                <a:t>)</a:t>
              </a:r>
              <a:r>
                <a:rPr lang="hr-HR" sz="2400" b="1" dirty="0"/>
                <a:t> &gt; 3</a:t>
              </a:r>
              <a:endParaRPr lang="en-GB" sz="2400" b="1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BF39E5E-E3F0-6366-4323-626978DD5FCA}"/>
              </a:ext>
            </a:extLst>
          </p:cNvPr>
          <p:cNvGrpSpPr/>
          <p:nvPr/>
        </p:nvGrpSpPr>
        <p:grpSpPr>
          <a:xfrm>
            <a:off x="4349356" y="2609559"/>
            <a:ext cx="3493285" cy="461665"/>
            <a:chOff x="4670474" y="2405575"/>
            <a:chExt cx="3493285" cy="461665"/>
          </a:xfrm>
        </p:grpSpPr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E35B4317-DADA-275E-AD5C-3F23663DE98F}"/>
                </a:ext>
              </a:extLst>
            </p:cNvPr>
            <p:cNvSpPr txBox="1"/>
            <p:nvPr/>
          </p:nvSpPr>
          <p:spPr>
            <a:xfrm>
              <a:off x="4670474" y="2405575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400" b="1" dirty="0"/>
                <a:t>HA + B</a:t>
              </a:r>
              <a:endParaRPr lang="en-GB" sz="2400" b="1" dirty="0"/>
            </a:p>
          </p:txBody>
        </p: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58B9C491-965D-7EA4-EB5C-CFC06B4C6AC5}"/>
                </a:ext>
              </a:extLst>
            </p:cNvPr>
            <p:cNvSpPr txBox="1"/>
            <p:nvPr/>
          </p:nvSpPr>
          <p:spPr>
            <a:xfrm>
              <a:off x="6991643" y="2405575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400" b="1" dirty="0"/>
                <a:t>HB</a:t>
              </a:r>
              <a:r>
                <a:rPr lang="hr-HR" sz="2400" b="1" baseline="30000" dirty="0"/>
                <a:t>+ </a:t>
              </a:r>
              <a:r>
                <a:rPr lang="hr-HR" sz="2400" b="1" dirty="0"/>
                <a:t>+ A</a:t>
              </a:r>
              <a:r>
                <a:rPr lang="hr-HR" sz="2400" b="1" baseline="30000" dirty="0"/>
                <a:t>-</a:t>
              </a:r>
              <a:endParaRPr lang="en-GB" sz="2400" b="1" dirty="0"/>
            </a:p>
          </p:txBody>
        </p:sp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82BB7D5C-CA6D-A620-ECBE-2CC9E3FA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9923" y="2558051"/>
              <a:ext cx="1311926" cy="187418"/>
            </a:xfrm>
            <a:prstGeom prst="rect">
              <a:avLst/>
            </a:prstGeom>
          </p:spPr>
        </p:pic>
      </p:grp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779469A-34FE-95CD-9C70-252D30EA8AF2}"/>
              </a:ext>
            </a:extLst>
          </p:cNvPr>
          <p:cNvSpPr txBox="1"/>
          <p:nvPr/>
        </p:nvSpPr>
        <p:spPr>
          <a:xfrm>
            <a:off x="4643352" y="1889836"/>
            <a:ext cx="261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BRØNSTED-LOWRY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14F5686-E7B8-0D3F-716F-0550ACB61D97}"/>
              </a:ext>
            </a:extLst>
          </p:cNvPr>
          <p:cNvSpPr txBox="1"/>
          <p:nvPr/>
        </p:nvSpPr>
        <p:spPr>
          <a:xfrm>
            <a:off x="515999" y="6016305"/>
            <a:ext cx="7965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</a:rPr>
              <a:t>G. Xing, T. Yan, S. Das, T. Ben, S. Qiu, </a:t>
            </a:r>
            <a:r>
              <a:rPr lang="en-US" sz="1400" i="1" dirty="0" err="1">
                <a:effectLst/>
                <a:ea typeface="Times New Roman" panose="02020603050405020304" pitchFamily="18" charset="0"/>
              </a:rPr>
              <a:t>Angew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. Chem., Int. Ed.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57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(2018) 5345–5349.</a:t>
            </a:r>
            <a:endParaRPr lang="en-GB" sz="1400" dirty="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7AF19AFD-DD60-FD3A-44C5-39FE9CE7F3A0}"/>
              </a:ext>
            </a:extLst>
          </p:cNvPr>
          <p:cNvGrpSpPr/>
          <p:nvPr/>
        </p:nvGrpSpPr>
        <p:grpSpPr>
          <a:xfrm>
            <a:off x="1097280" y="3514069"/>
            <a:ext cx="10208679" cy="1002526"/>
            <a:chOff x="1097280" y="3514069"/>
            <a:chExt cx="10208679" cy="1002526"/>
          </a:xfrm>
        </p:grpSpPr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60F1EE96-17CD-97D4-9DE1-AD73E0EE3DE3}"/>
                </a:ext>
              </a:extLst>
            </p:cNvPr>
            <p:cNvSpPr txBox="1"/>
            <p:nvPr/>
          </p:nvSpPr>
          <p:spPr>
            <a:xfrm>
              <a:off x="1097280" y="3514069"/>
              <a:ext cx="1011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u="sng" dirty="0"/>
                <a:t>PRAVILO</a:t>
              </a:r>
              <a:endParaRPr lang="en-GB" b="1" u="sng" dirty="0"/>
            </a:p>
          </p:txBody>
        </p: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id="{AA8839AE-6B06-FFCF-813B-38F1B42C5765}"/>
                </a:ext>
              </a:extLst>
            </p:cNvPr>
            <p:cNvSpPr txBox="1"/>
            <p:nvPr/>
          </p:nvSpPr>
          <p:spPr>
            <a:xfrm>
              <a:off x="1097280" y="3870264"/>
              <a:ext cx="10208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Za nastanak stabilnih poroznih organskih soli potrebno je da je razlika između </a:t>
              </a:r>
              <a:r>
                <a:rPr lang="hr-HR" i="1" dirty="0" err="1"/>
                <a:t>pK</a:t>
              </a:r>
              <a:r>
                <a:rPr lang="hr-HR" baseline="-25000" dirty="0" err="1"/>
                <a:t>a</a:t>
              </a:r>
              <a:r>
                <a:rPr lang="hr-HR" dirty="0"/>
                <a:t>-vrijednosti kiseline i baze (monomera) veća od 3.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9602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12794D-96B0-10B6-27B0-F66DBDD7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CC1F603-4553-69C9-2785-3734AEB1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5" y="729651"/>
            <a:ext cx="10868190" cy="26778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3FF9077-2C7C-3335-ED26-7F81CB6C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31" y="3535662"/>
            <a:ext cx="10029938" cy="2795956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33CE656-49FD-06BC-EA90-8D10BA55E060}"/>
              </a:ext>
            </a:extLst>
          </p:cNvPr>
          <p:cNvSpPr txBox="1"/>
          <p:nvPr/>
        </p:nvSpPr>
        <p:spPr>
          <a:xfrm>
            <a:off x="0" y="201374"/>
            <a:ext cx="2361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ORGANSKE KISELINE</a:t>
            </a:r>
            <a:endParaRPr lang="en-GB" sz="2000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CFC39C0-5448-BFD5-698A-76BB05D68D6E}"/>
              </a:ext>
            </a:extLst>
          </p:cNvPr>
          <p:cNvSpPr txBox="1"/>
          <p:nvPr/>
        </p:nvSpPr>
        <p:spPr>
          <a:xfrm>
            <a:off x="0" y="3335607"/>
            <a:ext cx="197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ORGANSKE BAZE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4784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1B57378-8499-E755-6D53-399C6863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01F8FAB-E6BC-58A4-91F1-B8039131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72" t="2462" r="6832" b="24822"/>
          <a:stretch>
            <a:fillRect/>
          </a:stretch>
        </p:blipFill>
        <p:spPr>
          <a:xfrm>
            <a:off x="711275" y="1519242"/>
            <a:ext cx="3515485" cy="209906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0CB708F-C8C5-5E57-461F-FB34E4D1729E}"/>
              </a:ext>
            </a:extLst>
          </p:cNvPr>
          <p:cNvSpPr txBox="1"/>
          <p:nvPr/>
        </p:nvSpPr>
        <p:spPr>
          <a:xfrm>
            <a:off x="399579" y="3429000"/>
            <a:ext cx="2069438" cy="1227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>
                <a:solidFill>
                  <a:srgbClr val="FF0000"/>
                </a:solidFill>
              </a:rPr>
              <a:t>delokalizirani</a:t>
            </a:r>
            <a:r>
              <a:rPr lang="hr-HR" sz="2000" b="1" dirty="0">
                <a:solidFill>
                  <a:srgbClr val="FF0000"/>
                </a:solidFill>
              </a:rPr>
              <a:t> negativni naboj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DEE5896-4CFE-8333-44A4-E6FE710F13A2}"/>
              </a:ext>
            </a:extLst>
          </p:cNvPr>
          <p:cNvSpPr txBox="1"/>
          <p:nvPr/>
        </p:nvSpPr>
        <p:spPr>
          <a:xfrm>
            <a:off x="2313170" y="3607149"/>
            <a:ext cx="2069438" cy="85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>
                <a:solidFill>
                  <a:srgbClr val="FF0000"/>
                </a:solidFill>
              </a:rPr>
              <a:t>delokalizirani</a:t>
            </a:r>
            <a:r>
              <a:rPr lang="hr-HR" sz="2000" b="1" dirty="0">
                <a:solidFill>
                  <a:srgbClr val="FF0000"/>
                </a:solidFill>
              </a:rPr>
              <a:t> pozitivni naboj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B940169-1428-BD64-099E-2E5761DDDDF4}"/>
              </a:ext>
            </a:extLst>
          </p:cNvPr>
          <p:cNvSpPr txBox="1"/>
          <p:nvPr/>
        </p:nvSpPr>
        <p:spPr>
          <a:xfrm>
            <a:off x="7821637" y="422031"/>
            <a:ext cx="1531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TOPOLOGIJA</a:t>
            </a:r>
            <a:endParaRPr lang="en-GB" sz="2000" b="1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283407C-AFFD-4043-B25E-346B0DE9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782" y="905037"/>
            <a:ext cx="502353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2ED795-3D5F-53CE-AAFC-CAFC0033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Strategije sinteze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E22E699-966D-66C4-2688-BDCA1C2E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FCA9E6-D79A-D2C2-4C9A-04C29FD7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415"/>
          <a:stretch>
            <a:fillRect/>
          </a:stretch>
        </p:blipFill>
        <p:spPr>
          <a:xfrm>
            <a:off x="2216775" y="2542186"/>
            <a:ext cx="7758450" cy="30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60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</TotalTime>
  <Words>747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Retrospektiva</vt:lpstr>
      <vt:lpstr>POROZNE ORGANSKE SOLI Kemijski seminar I</vt:lpstr>
      <vt:lpstr>PowerPoint Presentation</vt:lpstr>
      <vt:lpstr>Porozni materijali</vt:lpstr>
      <vt:lpstr>PowerPoint Presentation</vt:lpstr>
      <vt:lpstr>PowerPoint Presentation</vt:lpstr>
      <vt:lpstr>Sinteza poroznih organskih soli</vt:lpstr>
      <vt:lpstr>PowerPoint Presentation</vt:lpstr>
      <vt:lpstr>PowerPoint Presentation</vt:lpstr>
      <vt:lpstr>Strategije sinteze</vt:lpstr>
      <vt:lpstr>PowerPoint Presentation</vt:lpstr>
      <vt:lpstr>Negativna linearna kompresibilnost</vt:lpstr>
      <vt:lpstr>Prijenos protona</vt:lpstr>
      <vt:lpstr>Adsorpcija plinova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POROZNE ORGANSKE SOLI Kemijski seminar I</dc:title>
  <dc:creator>korisnik</dc:creator>
  <cp:lastModifiedBy>Filip Kucas</cp:lastModifiedBy>
  <cp:revision>16</cp:revision>
  <dcterms:created xsi:type="dcterms:W3CDTF">2026-03-30T18:47:33Z</dcterms:created>
  <dcterms:modified xsi:type="dcterms:W3CDTF">2026-04-15T09:20:31Z</dcterms:modified>
</cp:coreProperties>
</file>