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2E"/>
    <a:srgbClr val="BD0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0401A-5FBB-4E42-956F-1CD8D95EA5E7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1ED3-0A65-4807-9D3A-9A1B94EF6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4769C-6DE4-4D66-B58F-A2D7F3427110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9D37-4D17-4923-8942-10CC55E41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5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58AE-DF91-4E48-874B-BD79F0999312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1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E3E8-D448-4443-80B3-08A652E5BC5D}" type="datetime1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3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40F5-21D0-4604-9E7C-EA48EECFC586}" type="datetime1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4138-38E2-43DC-9758-41BD23546A6A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4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AA61-92E1-4694-AB97-E18E9B1CD539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439F-BE6A-42CB-A839-D5A73E6E1A5A}" type="datetime1">
              <a:rPr lang="en-GB" smtClean="0"/>
              <a:t>16/04/2021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4FAD-4801-41EF-B015-FCB06E6628F8}" type="datetime1">
              <a:rPr lang="en-GB" smtClean="0"/>
              <a:t>16/04/2021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8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F25-8B87-4F12-9F76-B031FF73633D}" type="datetime1">
              <a:rPr lang="en-GB" smtClean="0"/>
              <a:t>16/04/2021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C7D-F88D-4613-BBFE-3319A093786D}" type="datetime1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86DC-A823-4E8D-95C0-A32879E2FB67}" type="datetime1">
              <a:rPr lang="en-GB" smtClean="0"/>
              <a:t>16/04/2021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8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F619-08E8-4C18-A936-0BE445FE463A}" type="datetime1">
              <a:rPr lang="en-GB" smtClean="0"/>
              <a:t>16/04/2021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1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C05B5A-512A-410C-BF67-0E85D4D14CAD}" type="datetime1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BF0E9D7-4DB3-4B83-B88A-594D0FB6E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Metalom inducirano sparivanje baza nukleotida u DNK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3953691"/>
            <a:ext cx="7492106" cy="1431400"/>
          </a:xfrm>
        </p:spPr>
        <p:txBody>
          <a:bodyPr>
            <a:normAutofit/>
          </a:bodyPr>
          <a:lstStyle/>
          <a:p>
            <a:r>
              <a:rPr lang="en-GB" dirty="0"/>
              <a:t>Marija </a:t>
            </a:r>
            <a:r>
              <a:rPr lang="en-GB" dirty="0" err="1"/>
              <a:t>Bakija</a:t>
            </a:r>
            <a:r>
              <a:rPr lang="en-GB" dirty="0"/>
              <a:t>, </a:t>
            </a:r>
            <a:r>
              <a:rPr lang="en-GB" dirty="0" err="1"/>
              <a:t>Srećko</a:t>
            </a:r>
            <a:r>
              <a:rPr lang="en-GB" dirty="0"/>
              <a:t> Kirin</a:t>
            </a:r>
          </a:p>
          <a:p>
            <a:r>
              <a:rPr lang="en-GB" dirty="0" err="1"/>
              <a:t>Kolegij</a:t>
            </a:r>
            <a:r>
              <a:rPr lang="en-GB" dirty="0"/>
              <a:t>: </a:t>
            </a:r>
            <a:r>
              <a:rPr lang="en-GB" dirty="0" err="1"/>
              <a:t>Kemijski</a:t>
            </a:r>
            <a:r>
              <a:rPr lang="en-GB" dirty="0"/>
              <a:t> seminar 1</a:t>
            </a:r>
          </a:p>
          <a:p>
            <a:r>
              <a:rPr lang="en-GB" dirty="0"/>
              <a:t>14.4.2021.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22" y="4553712"/>
            <a:ext cx="957943" cy="66733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1" y="1199133"/>
            <a:ext cx="1904494" cy="19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5" y="892683"/>
            <a:ext cx="8201025" cy="5120640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GB" sz="3600" b="1" dirty="0"/>
              <a:t>2.) </a:t>
            </a:r>
            <a:r>
              <a:rPr lang="hr-HR" sz="3600" b="1" dirty="0"/>
              <a:t>Metalirani bazni parovi nukleotida koji sadrže jednu kanonsku nukleotidnu bazu (ili modificiranu kanonsku) i jednu umjetnu nukleotidnu bazu 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3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3657" y="1542316"/>
            <a:ext cx="58678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Dupleks</a:t>
            </a:r>
            <a:r>
              <a:rPr lang="en-GB" sz="2400" dirty="0"/>
              <a:t> I: 5’-d(</a:t>
            </a:r>
            <a:r>
              <a:rPr lang="en-GB" sz="2400" baseline="30000" dirty="0" err="1"/>
              <a:t>i</a:t>
            </a:r>
            <a:r>
              <a:rPr lang="en-GB" sz="2400" dirty="0" err="1"/>
              <a:t>GA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 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baseline="30000" dirty="0" err="1"/>
              <a:t>i</a:t>
            </a:r>
            <a:r>
              <a:rPr lang="en-GB" sz="2400" dirty="0" err="1"/>
              <a:t>GA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T</a:t>
            </a:r>
            <a:r>
              <a:rPr lang="en-GB" sz="2400" dirty="0" err="1"/>
              <a:t>A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 AAA 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)-3’ </a:t>
            </a:r>
          </a:p>
          <a:p>
            <a:r>
              <a:rPr lang="en-GB" sz="2400" dirty="0"/>
              <a:t>                     5’-d(CTC CCT </a:t>
            </a:r>
            <a:r>
              <a:rPr lang="en-GB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GB" sz="2400" dirty="0" err="1">
                <a:solidFill>
                  <a:srgbClr val="FF0000"/>
                </a:solidFill>
              </a:rPr>
              <a:t>A</a:t>
            </a:r>
            <a:r>
              <a:rPr lang="en-GB" sz="2400" dirty="0" err="1"/>
              <a:t>TC</a:t>
            </a:r>
            <a:r>
              <a:rPr lang="en-GB" sz="2400" dirty="0"/>
              <a:t> TTT C)-3’</a:t>
            </a:r>
          </a:p>
          <a:p>
            <a:endParaRPr lang="en-GB" sz="2400" dirty="0"/>
          </a:p>
          <a:p>
            <a:r>
              <a:rPr lang="en-GB" sz="2400" dirty="0" err="1"/>
              <a:t>Dupleks</a:t>
            </a:r>
            <a:r>
              <a:rPr lang="en-GB" sz="2400" dirty="0"/>
              <a:t> II: 5’-d(</a:t>
            </a:r>
            <a:r>
              <a:rPr lang="en-GB" sz="2400" baseline="30000" dirty="0" err="1"/>
              <a:t>i</a:t>
            </a:r>
            <a:r>
              <a:rPr lang="en-GB" sz="2400" dirty="0" err="1"/>
              <a:t>GA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 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baseline="30000" dirty="0" err="1"/>
              <a:t>i</a:t>
            </a:r>
            <a:r>
              <a:rPr lang="en-GB" sz="2400" dirty="0" err="1"/>
              <a:t>GA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T</a:t>
            </a:r>
            <a:r>
              <a:rPr lang="en-GB" sz="2400" dirty="0" err="1"/>
              <a:t>A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 AAA 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)-3’ </a:t>
            </a:r>
          </a:p>
          <a:p>
            <a:r>
              <a:rPr lang="en-GB" sz="2400" dirty="0"/>
              <a:t>                       5’-d(CTC CCT </a:t>
            </a:r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TC TTT C)-3’,</a:t>
            </a:r>
          </a:p>
          <a:p>
            <a:endParaRPr lang="en-GB" sz="2800" dirty="0"/>
          </a:p>
          <a:p>
            <a:endParaRPr lang="en-GB" sz="2800" dirty="0">
              <a:latin typeface="Symbol" panose="05050102010706020507" pitchFamily="18" charset="2"/>
            </a:endParaRPr>
          </a:p>
          <a:p>
            <a:endParaRPr lang="en-GB" sz="2800" dirty="0">
              <a:latin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33999"/>
              </p:ext>
            </p:extLst>
          </p:nvPr>
        </p:nvGraphicFramePr>
        <p:xfrm>
          <a:off x="7157436" y="1805245"/>
          <a:ext cx="3016563" cy="1957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23750" imgH="1118458" progId="ChemDraw.Document.6.0">
                  <p:embed/>
                </p:oleObj>
              </mc:Choice>
              <mc:Fallback>
                <p:oleObj name="CS ChemDraw Drawing" r:id="rId2" imgW="1723750" imgH="1118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57436" y="1805245"/>
                        <a:ext cx="3016563" cy="1957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7900" y="6171684"/>
            <a:ext cx="805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S. Mandal, M. Hebenbrock, J. Müller, </a:t>
            </a:r>
            <a:r>
              <a:rPr lang="hr-HR" i="1" dirty="0"/>
              <a:t>Angew. Chem. Int</a:t>
            </a:r>
            <a:r>
              <a:rPr lang="hr-HR" dirty="0"/>
              <a:t>. </a:t>
            </a:r>
            <a:r>
              <a:rPr lang="hr-HR" i="1" dirty="0"/>
              <a:t>Ed</a:t>
            </a:r>
            <a:r>
              <a:rPr lang="hr-HR" dirty="0"/>
              <a:t>. </a:t>
            </a:r>
            <a:r>
              <a:rPr lang="hr-HR" b="1" dirty="0"/>
              <a:t>55</a:t>
            </a:r>
            <a:r>
              <a:rPr lang="hr-HR" dirty="0"/>
              <a:t> (2016) 15520–15523.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57" y="3903167"/>
            <a:ext cx="445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Symbol" panose="05050102010706020507" pitchFamily="18" charset="2"/>
            </a:endParaRPr>
          </a:p>
          <a:p>
            <a:r>
              <a:rPr lang="hr-HR" sz="24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hr-HR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- </a:t>
            </a:r>
            <a:r>
              <a:rPr lang="hr-HR" sz="2400" dirty="0"/>
              <a:t>1,N</a:t>
            </a:r>
            <a:r>
              <a:rPr lang="hr-HR" sz="2400" baseline="30000" dirty="0"/>
              <a:t>6</a:t>
            </a:r>
            <a:r>
              <a:rPr lang="hr-HR" sz="2400" dirty="0"/>
              <a:t>-etenoadenin </a:t>
            </a:r>
            <a:endParaRPr lang="en-GB" sz="2400" dirty="0"/>
          </a:p>
          <a:p>
            <a:r>
              <a:rPr lang="en-GB" sz="2400" i="1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- </a:t>
            </a:r>
            <a:r>
              <a:rPr lang="hr-HR" sz="2400" dirty="0"/>
              <a:t>deoksiizogvanozin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52838" y="428695"/>
            <a:ext cx="283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u="sng" dirty="0" err="1"/>
              <a:t>Primjer</a:t>
            </a:r>
            <a:r>
              <a:rPr lang="en-GB" sz="3600" i="1" u="sng" dirty="0"/>
              <a:t> 2.1.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38308" y="4276738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T- Hg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hr-HR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hr-HR" dirty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7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354470" y="231525"/>
            <a:ext cx="7675106" cy="6626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239000" y="677148"/>
            <a:ext cx="5085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</a:t>
            </a:r>
            <a:r>
              <a:rPr lang="en-GB" sz="2400" dirty="0" err="1"/>
              <a:t>Dupleks</a:t>
            </a:r>
            <a:r>
              <a:rPr lang="en-GB" sz="2400" dirty="0"/>
              <a:t> II ne </a:t>
            </a:r>
            <a:r>
              <a:rPr lang="en-GB" sz="2400" dirty="0" err="1"/>
              <a:t>pokazuje</a:t>
            </a:r>
            <a:r>
              <a:rPr lang="en-GB" sz="2400" dirty="0"/>
              <a:t> </a:t>
            </a:r>
            <a:r>
              <a:rPr lang="en-GB" sz="2400" dirty="0" err="1"/>
              <a:t>promjene</a:t>
            </a:r>
            <a:r>
              <a:rPr lang="en-GB" sz="2400" dirty="0"/>
              <a:t> u </a:t>
            </a:r>
            <a:r>
              <a:rPr lang="en-GB" sz="2400" dirty="0" err="1"/>
              <a:t>spektrima</a:t>
            </a:r>
            <a:r>
              <a:rPr lang="en-GB" sz="2400" dirty="0"/>
              <a:t>, </a:t>
            </a:r>
            <a:r>
              <a:rPr lang="en-GB" sz="2400" dirty="0" err="1"/>
              <a:t>neovisno</a:t>
            </a:r>
            <a:r>
              <a:rPr lang="en-GB" sz="2400" dirty="0"/>
              <a:t> o </a:t>
            </a:r>
            <a:r>
              <a:rPr lang="en-GB" sz="2400" dirty="0" err="1"/>
              <a:t>broju</a:t>
            </a:r>
            <a:r>
              <a:rPr lang="en-GB" sz="2400" dirty="0"/>
              <a:t> </a:t>
            </a:r>
            <a:r>
              <a:rPr lang="en-GB" sz="2400" dirty="0" err="1"/>
              <a:t>dodanih</a:t>
            </a:r>
            <a:r>
              <a:rPr lang="en-GB" sz="2400" dirty="0"/>
              <a:t> </a:t>
            </a:r>
            <a:r>
              <a:rPr lang="en-GB" sz="2400" dirty="0" err="1"/>
              <a:t>ekvivalenata</a:t>
            </a:r>
            <a:r>
              <a:rPr lang="en-GB" sz="2400" dirty="0"/>
              <a:t> </a:t>
            </a:r>
            <a:r>
              <a:rPr lang="en-GB" sz="2400" dirty="0" err="1"/>
              <a:t>živinih</a:t>
            </a:r>
            <a:r>
              <a:rPr lang="en-GB" sz="2400" dirty="0"/>
              <a:t> </a:t>
            </a:r>
            <a:r>
              <a:rPr lang="en-GB" sz="2400" dirty="0" err="1"/>
              <a:t>kationa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-Ne </a:t>
            </a:r>
            <a:r>
              <a:rPr lang="en-GB" sz="2400" dirty="0" err="1"/>
              <a:t>dolazi</a:t>
            </a:r>
            <a:r>
              <a:rPr lang="en-GB" sz="2400" dirty="0"/>
              <a:t> do </a:t>
            </a:r>
            <a:r>
              <a:rPr lang="en-GB" sz="2400" dirty="0" err="1"/>
              <a:t>nastajanja</a:t>
            </a:r>
            <a:r>
              <a:rPr lang="en-GB" sz="2400" dirty="0"/>
              <a:t> T-Hg-T para </a:t>
            </a:r>
            <a:r>
              <a:rPr lang="en-GB" sz="2400" dirty="0" err="1"/>
              <a:t>homosparivanjem</a:t>
            </a:r>
            <a:r>
              <a:rPr lang="en-GB" sz="2400" dirty="0"/>
              <a:t> </a:t>
            </a:r>
            <a:r>
              <a:rPr lang="en-GB" sz="2400" dirty="0" err="1"/>
              <a:t>oligonukletidnog</a:t>
            </a:r>
            <a:r>
              <a:rPr lang="en-GB" sz="2400" dirty="0"/>
              <a:t> </a:t>
            </a:r>
            <a:r>
              <a:rPr lang="en-GB" sz="2400" dirty="0" err="1"/>
              <a:t>lanca</a:t>
            </a:r>
            <a:endParaRPr lang="en-GB" sz="2400" dirty="0"/>
          </a:p>
          <a:p>
            <a:r>
              <a:rPr lang="en-GB" sz="2400" dirty="0"/>
              <a:t>5’-d(</a:t>
            </a:r>
            <a:r>
              <a:rPr lang="en-GB" sz="2400" baseline="30000" dirty="0" err="1"/>
              <a:t>i</a:t>
            </a:r>
            <a:r>
              <a:rPr lang="en-GB" sz="2400" dirty="0" err="1"/>
              <a:t>GA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 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baseline="30000" dirty="0" err="1"/>
              <a:t>i</a:t>
            </a:r>
            <a:r>
              <a:rPr lang="en-GB" sz="2400" dirty="0" err="1"/>
              <a:t>GA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T</a:t>
            </a:r>
            <a:r>
              <a:rPr lang="en-GB" sz="2400" dirty="0" err="1"/>
              <a:t>A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 AAA </a:t>
            </a:r>
            <a:r>
              <a:rPr lang="en-GB" sz="2400" baseline="30000" dirty="0" err="1"/>
              <a:t>i</a:t>
            </a:r>
            <a:r>
              <a:rPr lang="en-GB" sz="2400" dirty="0" err="1"/>
              <a:t>G</a:t>
            </a:r>
            <a:r>
              <a:rPr lang="en-GB" sz="2400" dirty="0"/>
              <a:t>)-3’</a:t>
            </a:r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72474" y="5894685"/>
            <a:ext cx="3751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S. Mandal, M. Hebenbrock, J. Müller, </a:t>
            </a:r>
            <a:r>
              <a:rPr lang="hr-HR" i="1" dirty="0"/>
              <a:t>Angew. Chem. Int</a:t>
            </a:r>
            <a:r>
              <a:rPr lang="hr-HR" dirty="0"/>
              <a:t>. </a:t>
            </a:r>
            <a:r>
              <a:rPr lang="hr-HR" i="1" dirty="0"/>
              <a:t>Ed</a:t>
            </a:r>
            <a:r>
              <a:rPr lang="hr-HR" dirty="0"/>
              <a:t>. </a:t>
            </a:r>
            <a:r>
              <a:rPr lang="hr-HR" b="1" dirty="0"/>
              <a:t>55</a:t>
            </a:r>
            <a:r>
              <a:rPr lang="hr-HR" dirty="0"/>
              <a:t> (2016) 15520–15523.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9207" y="67714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/>
              <a:t>Dupleks</a:t>
            </a:r>
            <a:r>
              <a:rPr lang="en-GB" sz="3200" b="1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6061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2838" y="1831325"/>
            <a:ext cx="7153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Oligonukleotid</a:t>
            </a:r>
            <a:r>
              <a:rPr lang="en-GB" sz="2800" dirty="0"/>
              <a:t> I: </a:t>
            </a:r>
            <a:r>
              <a:rPr lang="sv-SE" sz="2800" dirty="0"/>
              <a:t>5’-d(GAG GGA </a:t>
            </a:r>
            <a:r>
              <a:rPr lang="sv-SE" sz="2800" dirty="0">
                <a:solidFill>
                  <a:srgbClr val="FF0000"/>
                </a:solidFill>
              </a:rPr>
              <a:t>P</a:t>
            </a:r>
            <a:r>
              <a:rPr lang="sv-SE" sz="2800" dirty="0"/>
              <a:t>AG AAA G)-3’ </a:t>
            </a:r>
            <a:r>
              <a:rPr lang="en-GB" sz="2800" dirty="0"/>
              <a:t>                    </a:t>
            </a:r>
          </a:p>
          <a:p>
            <a:r>
              <a:rPr lang="en-GB" sz="2800" dirty="0" err="1"/>
              <a:t>Oligonukleotid</a:t>
            </a:r>
            <a:r>
              <a:rPr lang="en-GB" sz="2800" dirty="0"/>
              <a:t> II: 5’-d(CTC CCT </a:t>
            </a:r>
            <a:r>
              <a:rPr lang="en-GB" sz="2800" dirty="0">
                <a:solidFill>
                  <a:srgbClr val="FF0000"/>
                </a:solidFill>
              </a:rPr>
              <a:t>X</a:t>
            </a:r>
            <a:r>
              <a:rPr lang="en-GB" sz="2800" dirty="0"/>
              <a:t>TC TTT C)-3’                       </a:t>
            </a:r>
            <a:endParaRPr lang="en-GB" sz="2800" dirty="0">
              <a:latin typeface="Symbol" panose="05050102010706020507" pitchFamily="18" charset="2"/>
            </a:endParaRPr>
          </a:p>
          <a:p>
            <a:endParaRPr lang="en-GB" sz="28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38" y="3625225"/>
            <a:ext cx="5205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Symbol" panose="05050102010706020507" pitchFamily="18" charset="2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j-lt"/>
              </a:rPr>
              <a:t>P </a:t>
            </a:r>
            <a:r>
              <a:rPr lang="en-GB" sz="2400" dirty="0"/>
              <a:t>- </a:t>
            </a:r>
            <a:r>
              <a:rPr lang="hr-HR" sz="2400" dirty="0"/>
              <a:t>1</a:t>
            </a:r>
            <a:r>
              <a:rPr lang="hr-HR" sz="2400" i="1" dirty="0"/>
              <a:t>H</a:t>
            </a:r>
            <a:r>
              <a:rPr lang="hr-HR" sz="2400" dirty="0"/>
              <a:t>-imidazo[4, 5-</a:t>
            </a:r>
            <a:r>
              <a:rPr lang="hr-HR" sz="2400" i="1" dirty="0"/>
              <a:t>f</a:t>
            </a:r>
            <a:r>
              <a:rPr lang="hr-HR" sz="2400" dirty="0"/>
              <a:t>][</a:t>
            </a:r>
            <a:r>
              <a:rPr lang="en-GB" sz="2400" dirty="0"/>
              <a:t>1</a:t>
            </a:r>
            <a:r>
              <a:rPr lang="hr-HR" sz="2400" dirty="0"/>
              <a:t>,10]fenantrolin </a:t>
            </a:r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X </a:t>
            </a:r>
            <a:r>
              <a:rPr lang="en-GB" sz="2400" dirty="0"/>
              <a:t>- </a:t>
            </a:r>
            <a:r>
              <a:rPr lang="en-GB" sz="2400" dirty="0" err="1"/>
              <a:t>citozin</a:t>
            </a:r>
            <a:r>
              <a:rPr lang="en-GB" sz="2400" dirty="0"/>
              <a:t> </a:t>
            </a:r>
            <a:r>
              <a:rPr lang="en-GB" sz="2400" dirty="0" err="1"/>
              <a:t>ili</a:t>
            </a:r>
            <a:r>
              <a:rPr lang="en-GB" sz="2400" dirty="0"/>
              <a:t> </a:t>
            </a:r>
            <a:r>
              <a:rPr lang="en-GB" sz="2400" dirty="0" err="1"/>
              <a:t>timin</a:t>
            </a:r>
            <a:endParaRPr lang="en-GB" sz="2400" dirty="0"/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00535"/>
              </p:ext>
            </p:extLst>
          </p:nvPr>
        </p:nvGraphicFramePr>
        <p:xfrm>
          <a:off x="7893467" y="2523823"/>
          <a:ext cx="2607953" cy="220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90259" imgH="1258745" progId="ChemDraw.Document.6.0">
                  <p:embed/>
                </p:oleObj>
              </mc:Choice>
              <mc:Fallback>
                <p:oleObj name="CS ChemDraw Drawing" r:id="rId2" imgW="1490259" imgH="12587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93467" y="2523823"/>
                        <a:ext cx="2607953" cy="2202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5485" y="6242050"/>
            <a:ext cx="95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/>
              <a:t>B. Jash,</a:t>
            </a:r>
            <a:r>
              <a:rPr lang="hr-HR" i="1" dirty="0"/>
              <a:t> </a:t>
            </a:r>
            <a:r>
              <a:rPr lang="hr-HR" dirty="0"/>
              <a:t>P. Scharf, N. Sandmann, C. F. Guerra, D. A. Megger, J. Müller, </a:t>
            </a:r>
            <a:r>
              <a:rPr lang="hr-HR" i="1" dirty="0"/>
              <a:t>Chem. Sci</a:t>
            </a:r>
            <a:r>
              <a:rPr lang="hr-HR" dirty="0"/>
              <a:t>. </a:t>
            </a:r>
            <a:r>
              <a:rPr lang="hr-HR" b="1" dirty="0"/>
              <a:t>8</a:t>
            </a:r>
            <a:r>
              <a:rPr lang="hr-HR" dirty="0"/>
              <a:t> (2017) 1337–1343.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316720" y="4726627"/>
            <a:ext cx="52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838" y="428695"/>
            <a:ext cx="283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u="sng" dirty="0" err="1"/>
              <a:t>Primjer</a:t>
            </a:r>
            <a:r>
              <a:rPr lang="en-GB" sz="3600" i="1" u="sng" dirty="0"/>
              <a:t> 2.2.</a:t>
            </a:r>
          </a:p>
        </p:txBody>
      </p:sp>
    </p:spTree>
    <p:extLst>
      <p:ext uri="{BB962C8B-B14F-4D97-AF65-F5344CB8AC3E}">
        <p14:creationId xmlns:p14="http://schemas.microsoft.com/office/powerpoint/2010/main" val="295463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84" y="262942"/>
            <a:ext cx="7669262" cy="64585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4932" y="415237"/>
            <a:ext cx="406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P-Ag</a:t>
            </a:r>
            <a:r>
              <a:rPr lang="hr-HR" sz="3600" b="1" baseline="30000" dirty="0"/>
              <a:t>+</a:t>
            </a:r>
            <a:r>
              <a:rPr lang="hr-HR" sz="3600" b="1" dirty="0"/>
              <a:t>-C </a:t>
            </a:r>
            <a:r>
              <a:rPr lang="en-GB" sz="3600" b="1" dirty="0"/>
              <a:t>vs.</a:t>
            </a:r>
            <a:r>
              <a:rPr lang="hr-HR" sz="3600" b="1" dirty="0"/>
              <a:t> P-Ag</a:t>
            </a:r>
            <a:r>
              <a:rPr lang="hr-HR" sz="3600" b="1" baseline="30000" dirty="0"/>
              <a:t>+</a:t>
            </a:r>
            <a:r>
              <a:rPr lang="hr-HR" sz="3600" b="1" dirty="0"/>
              <a:t>-T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906" y="1911700"/>
            <a:ext cx="3650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</a:t>
            </a:r>
            <a:r>
              <a:rPr lang="en-GB" sz="2400" dirty="0" err="1"/>
              <a:t>mjerenja</a:t>
            </a:r>
            <a:r>
              <a:rPr lang="en-GB" sz="2400" dirty="0"/>
              <a:t> </a:t>
            </a:r>
            <a:r>
              <a:rPr lang="en-GB" sz="2400" dirty="0" err="1"/>
              <a:t>provedena</a:t>
            </a:r>
            <a:r>
              <a:rPr lang="en-GB" sz="2400" dirty="0"/>
              <a:t> u </a:t>
            </a:r>
            <a:r>
              <a:rPr lang="en-GB" sz="2400" dirty="0" err="1"/>
              <a:t>otopinama</a:t>
            </a:r>
            <a:r>
              <a:rPr lang="en-GB" sz="2400" dirty="0"/>
              <a:t> pH </a:t>
            </a:r>
            <a:r>
              <a:rPr lang="en-GB" sz="2400" dirty="0" err="1"/>
              <a:t>vrijednosti</a:t>
            </a:r>
            <a:r>
              <a:rPr lang="en-GB" sz="2400" dirty="0"/>
              <a:t>: a) 5.5, b) 6.8 </a:t>
            </a:r>
            <a:r>
              <a:rPr lang="en-GB" sz="2400" dirty="0" err="1"/>
              <a:t>i</a:t>
            </a:r>
            <a:r>
              <a:rPr lang="en-GB" sz="2400" dirty="0"/>
              <a:t> c) 9.0 </a:t>
            </a:r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4932" y="3933940"/>
            <a:ext cx="5165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err="1"/>
              <a:t>Sinteza</a:t>
            </a:r>
            <a:r>
              <a:rPr lang="en-GB" sz="2400" dirty="0"/>
              <a:t> </a:t>
            </a:r>
            <a:r>
              <a:rPr lang="en-GB" sz="2400" dirty="0" err="1"/>
              <a:t>oligonukleotidne</a:t>
            </a:r>
            <a:r>
              <a:rPr lang="en-GB" sz="2400" dirty="0"/>
              <a:t> probe </a:t>
            </a:r>
            <a:r>
              <a:rPr lang="en-GB" sz="2400" dirty="0" err="1"/>
              <a:t>koja</a:t>
            </a:r>
            <a:r>
              <a:rPr lang="en-GB" sz="2400" dirty="0"/>
              <a:t> </a:t>
            </a:r>
            <a:r>
              <a:rPr lang="en-GB" sz="2400" dirty="0" err="1"/>
              <a:t>flourescira</a:t>
            </a:r>
            <a:r>
              <a:rPr lang="en-GB" sz="2400" dirty="0"/>
              <a:t>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komplementarni</a:t>
            </a:r>
            <a:r>
              <a:rPr lang="en-GB" sz="2400" dirty="0"/>
              <a:t> </a:t>
            </a:r>
            <a:r>
              <a:rPr lang="en-GB" sz="2400" dirty="0" err="1"/>
              <a:t>položaj</a:t>
            </a:r>
            <a:r>
              <a:rPr lang="en-GB" sz="2400" dirty="0"/>
              <a:t> </a:t>
            </a:r>
            <a:r>
              <a:rPr lang="en-GB" sz="2400" dirty="0" err="1"/>
              <a:t>dođe</a:t>
            </a:r>
            <a:r>
              <a:rPr lang="en-GB" sz="2400" dirty="0"/>
              <a:t> C,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isključivo</a:t>
            </a:r>
            <a:r>
              <a:rPr lang="en-GB" sz="2400" dirty="0"/>
              <a:t> u </a:t>
            </a:r>
            <a:r>
              <a:rPr lang="en-GB" sz="2400" dirty="0" err="1"/>
              <a:t>prisutnosti</a:t>
            </a:r>
            <a:r>
              <a:rPr lang="en-GB" sz="2400" dirty="0"/>
              <a:t> Ag</a:t>
            </a:r>
            <a:r>
              <a:rPr lang="en-GB" sz="2400" baseline="30000" dirty="0"/>
              <a:t>+</a:t>
            </a:r>
            <a:r>
              <a:rPr lang="en-GB" sz="2400" dirty="0"/>
              <a:t>!</a:t>
            </a:r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1086" y="6169580"/>
            <a:ext cx="594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/>
              <a:t>B. Jash,</a:t>
            </a:r>
            <a:r>
              <a:rPr lang="hr-HR" i="1" dirty="0"/>
              <a:t> </a:t>
            </a:r>
            <a:r>
              <a:rPr lang="hr-HR" dirty="0"/>
              <a:t>P. Scharf, N. Sandmann, C. F. Guerra, D. A. Megger, J. Müller, </a:t>
            </a:r>
            <a:r>
              <a:rPr lang="hr-HR" i="1" dirty="0"/>
              <a:t>Chem. Sci</a:t>
            </a:r>
            <a:r>
              <a:rPr lang="hr-HR" dirty="0"/>
              <a:t>. </a:t>
            </a:r>
            <a:r>
              <a:rPr lang="hr-HR" b="1" dirty="0"/>
              <a:t>8</a:t>
            </a:r>
            <a:r>
              <a:rPr lang="hr-HR" dirty="0"/>
              <a:t> (2017) 1337–1343.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953625" y="4476206"/>
            <a:ext cx="201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2E"/>
                </a:solidFill>
              </a:rPr>
              <a:t>Crvena</a:t>
            </a:r>
            <a:r>
              <a:rPr lang="en-GB" dirty="0">
                <a:solidFill>
                  <a:srgbClr val="C0002E"/>
                </a:solidFill>
              </a:rPr>
              <a:t> </a:t>
            </a:r>
            <a:r>
              <a:rPr lang="en-GB" dirty="0" err="1">
                <a:solidFill>
                  <a:srgbClr val="C0002E"/>
                </a:solidFill>
              </a:rPr>
              <a:t>krivulja</a:t>
            </a:r>
            <a:r>
              <a:rPr lang="en-GB" dirty="0">
                <a:solidFill>
                  <a:srgbClr val="C0002E"/>
                </a:solidFill>
              </a:rPr>
              <a:t> X=C</a:t>
            </a:r>
          </a:p>
          <a:p>
            <a:r>
              <a:rPr lang="en-GB" dirty="0" err="1"/>
              <a:t>Crna</a:t>
            </a:r>
            <a:r>
              <a:rPr lang="en-GB" dirty="0"/>
              <a:t> </a:t>
            </a:r>
            <a:r>
              <a:rPr lang="en-GB" dirty="0" err="1"/>
              <a:t>krivulja</a:t>
            </a:r>
            <a:r>
              <a:rPr lang="en-GB" dirty="0"/>
              <a:t> X=T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3670" y="1907514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pH= 5.5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6584" y="1907514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pH= 6.8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9694" y="5357669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pH= 9.0</a:t>
            </a:r>
          </a:p>
        </p:txBody>
      </p:sp>
    </p:spTree>
    <p:extLst>
      <p:ext uri="{BB962C8B-B14F-4D97-AF65-F5344CB8AC3E}">
        <p14:creationId xmlns:p14="http://schemas.microsoft.com/office/powerpoint/2010/main" val="302371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61788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3.) </a:t>
            </a:r>
            <a:r>
              <a:rPr lang="hr-HR" sz="3600" b="1" dirty="0"/>
              <a:t>Metalirani bazni parovi nukleotida koji sadrže isključivo umjetne nukleotidne baze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13" y="1246607"/>
            <a:ext cx="9251482" cy="4640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411" y="6202419"/>
            <a:ext cx="95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S. </a:t>
            </a:r>
            <a:r>
              <a:rPr lang="en-US" dirty="0" err="1"/>
              <a:t>Johannsen</a:t>
            </a:r>
            <a:r>
              <a:rPr lang="en-US" dirty="0"/>
              <a:t>, N. Megger, D. </a:t>
            </a:r>
            <a:r>
              <a:rPr lang="en-US" dirty="0" err="1"/>
              <a:t>Böhme</a:t>
            </a:r>
            <a:r>
              <a:rPr lang="en-US" dirty="0"/>
              <a:t>, R. K. O. Siegel, J. Müller, </a:t>
            </a:r>
            <a:r>
              <a:rPr lang="en-US" i="1" dirty="0"/>
              <a:t>Nat. Chem</a:t>
            </a:r>
            <a:r>
              <a:rPr lang="en-US" dirty="0"/>
              <a:t>. </a:t>
            </a:r>
            <a:r>
              <a:rPr lang="en-US" b="1" dirty="0"/>
              <a:t>2</a:t>
            </a:r>
            <a:r>
              <a:rPr lang="en-US" dirty="0"/>
              <a:t> (2010) 229–234.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2838" y="428695"/>
            <a:ext cx="283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u="sng" dirty="0" err="1"/>
              <a:t>Primjer</a:t>
            </a:r>
            <a:r>
              <a:rPr lang="en-GB" sz="3600" i="1" u="sng" dirty="0"/>
              <a:t> 3.1.</a:t>
            </a:r>
          </a:p>
        </p:txBody>
      </p:sp>
    </p:spTree>
    <p:extLst>
      <p:ext uri="{BB962C8B-B14F-4D97-AF65-F5344CB8AC3E}">
        <p14:creationId xmlns:p14="http://schemas.microsoft.com/office/powerpoint/2010/main" val="427102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7" y="158772"/>
            <a:ext cx="11803112" cy="6197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6010" y="6488668"/>
            <a:ext cx="95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S. </a:t>
            </a:r>
            <a:r>
              <a:rPr lang="en-US" dirty="0" err="1"/>
              <a:t>Johannsen</a:t>
            </a:r>
            <a:r>
              <a:rPr lang="en-US" dirty="0"/>
              <a:t>, N. Megger, D. </a:t>
            </a:r>
            <a:r>
              <a:rPr lang="en-US" dirty="0" err="1"/>
              <a:t>Böhme</a:t>
            </a:r>
            <a:r>
              <a:rPr lang="en-US" dirty="0"/>
              <a:t>, R. K. O. Siegel, J. Müller, </a:t>
            </a:r>
            <a:r>
              <a:rPr lang="en-US" i="1" dirty="0"/>
              <a:t>Nat. Chem</a:t>
            </a:r>
            <a:r>
              <a:rPr lang="en-US" dirty="0"/>
              <a:t>. </a:t>
            </a:r>
            <a:r>
              <a:rPr lang="en-US" b="1" dirty="0"/>
              <a:t>2</a:t>
            </a:r>
            <a:r>
              <a:rPr lang="en-US" dirty="0"/>
              <a:t> (2010) 229–234.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44" y="2428715"/>
            <a:ext cx="5202713" cy="3733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2838" y="1157750"/>
            <a:ext cx="769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5’-d(CAC ATT A</a:t>
            </a:r>
            <a:r>
              <a:rPr lang="hr-HR" sz="2400" dirty="0">
                <a:solidFill>
                  <a:srgbClr val="FF0000"/>
                </a:solidFill>
              </a:rPr>
              <a:t>L</a:t>
            </a:r>
            <a:r>
              <a:rPr lang="hr-HR" sz="2400" dirty="0"/>
              <a:t>T GTT GTA)-3’ </a:t>
            </a:r>
            <a:r>
              <a:rPr lang="en-GB" sz="2400" dirty="0"/>
              <a:t>      </a:t>
            </a:r>
            <a:r>
              <a:rPr lang="hr-HR" sz="2400" dirty="0"/>
              <a:t>Oligonukleotid </a:t>
            </a:r>
            <a:r>
              <a:rPr lang="hr-HR" sz="2400" b="1" dirty="0"/>
              <a:t>8-L-a</a:t>
            </a:r>
            <a:endParaRPr lang="en-GB" sz="2400" dirty="0"/>
          </a:p>
          <a:p>
            <a:r>
              <a:rPr lang="hr-HR" sz="2400" dirty="0"/>
              <a:t>3’-d(GTG TAA T</a:t>
            </a:r>
            <a:r>
              <a:rPr lang="hr-HR" sz="2400" dirty="0">
                <a:solidFill>
                  <a:srgbClr val="FF0000"/>
                </a:solidFill>
              </a:rPr>
              <a:t>L</a:t>
            </a:r>
            <a:r>
              <a:rPr lang="hr-HR" sz="2400" dirty="0"/>
              <a:t>A CAA CAT)-5’ </a:t>
            </a:r>
            <a:r>
              <a:rPr lang="en-GB" sz="2400" dirty="0"/>
              <a:t>     </a:t>
            </a:r>
            <a:r>
              <a:rPr lang="hr-HR" sz="2400" dirty="0"/>
              <a:t>Oligonukleotid </a:t>
            </a:r>
            <a:r>
              <a:rPr lang="hr-HR" sz="2400" b="1" dirty="0"/>
              <a:t>8-L-b</a:t>
            </a:r>
            <a:endParaRPr lang="en-GB" sz="2400" dirty="0"/>
          </a:p>
          <a:p>
            <a:r>
              <a:rPr lang="hr-HR" sz="2400" dirty="0"/>
              <a:t>5’-d(GTA </a:t>
            </a:r>
            <a:r>
              <a:rPr lang="hr-HR" sz="2400" dirty="0">
                <a:solidFill>
                  <a:srgbClr val="FF0000"/>
                </a:solidFill>
              </a:rPr>
              <a:t>L</a:t>
            </a:r>
            <a:r>
              <a:rPr lang="hr-HR" sz="2400" dirty="0"/>
              <a:t>AG TTT TCT </a:t>
            </a:r>
            <a:r>
              <a:rPr lang="hr-HR" sz="2400" dirty="0">
                <a:solidFill>
                  <a:srgbClr val="FF0000"/>
                </a:solidFill>
              </a:rPr>
              <a:t>L</a:t>
            </a:r>
            <a:r>
              <a:rPr lang="hr-HR" sz="2400" dirty="0"/>
              <a:t>TA C)-3’ </a:t>
            </a:r>
            <a:r>
              <a:rPr lang="en-GB" sz="2400" dirty="0"/>
              <a:t>   </a:t>
            </a:r>
            <a:r>
              <a:rPr lang="hr-HR" sz="2400" dirty="0"/>
              <a:t>Oligonukleotid </a:t>
            </a:r>
            <a:r>
              <a:rPr lang="hr-HR" sz="2400" b="1" dirty="0"/>
              <a:t>7-L</a:t>
            </a:r>
            <a:endParaRPr lang="en-GB" sz="2400" b="1" dirty="0"/>
          </a:p>
          <a:p>
            <a:endParaRPr lang="en-GB" sz="2400" b="1" dirty="0">
              <a:latin typeface="Symbol" panose="05050102010706020507" pitchFamily="18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76730"/>
              </p:ext>
            </p:extLst>
          </p:nvPr>
        </p:nvGraphicFramePr>
        <p:xfrm>
          <a:off x="2255582" y="2810134"/>
          <a:ext cx="2069095" cy="2120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182340" imgH="1211841" progId="ChemDraw.Document.6.0">
                  <p:embed/>
                </p:oleObj>
              </mc:Choice>
              <mc:Fallback>
                <p:oleObj name="CS ChemDraw Drawing" r:id="rId3" imgW="1182340" imgH="12118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5582" y="2810134"/>
                        <a:ext cx="2069095" cy="2120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841" y="6431316"/>
            <a:ext cx="95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/>
              <a:t>G. H. Clever, K. Polborn, T. Carell, </a:t>
            </a:r>
            <a:r>
              <a:rPr lang="hr-HR" i="1" dirty="0"/>
              <a:t>Angew. Chem. Int. Ed.</a:t>
            </a:r>
            <a:r>
              <a:rPr lang="hr-HR" dirty="0"/>
              <a:t> </a:t>
            </a:r>
            <a:r>
              <a:rPr lang="hr-HR" b="1" dirty="0"/>
              <a:t>44</a:t>
            </a:r>
            <a:r>
              <a:rPr lang="hr-HR" dirty="0"/>
              <a:t> (2005) 7204 –7208.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04648" y="508945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</a:t>
            </a:r>
            <a:r>
              <a:rPr lang="en-GB" sz="2400" dirty="0"/>
              <a:t>-</a:t>
            </a:r>
            <a:r>
              <a:rPr lang="en-GB" sz="2400" dirty="0" err="1"/>
              <a:t>salicilni</a:t>
            </a:r>
            <a:r>
              <a:rPr lang="en-GB" sz="2400" dirty="0"/>
              <a:t> </a:t>
            </a:r>
            <a:r>
              <a:rPr lang="en-GB" sz="2400" dirty="0" err="1"/>
              <a:t>aldehid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2838" y="352822"/>
            <a:ext cx="283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u="sng" dirty="0" err="1"/>
              <a:t>Primjer</a:t>
            </a:r>
            <a:r>
              <a:rPr lang="en-GB" sz="3600" i="1" u="sng" dirty="0"/>
              <a:t> 3.2.</a:t>
            </a:r>
          </a:p>
        </p:txBody>
      </p:sp>
    </p:spTree>
    <p:extLst>
      <p:ext uri="{BB962C8B-B14F-4D97-AF65-F5344CB8AC3E}">
        <p14:creationId xmlns:p14="http://schemas.microsoft.com/office/powerpoint/2010/main" val="18382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595109"/>
            <a:ext cx="7932498" cy="56009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827724" y="840700"/>
            <a:ext cx="40992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*etilendiamin</a:t>
            </a:r>
            <a:endParaRPr lang="en-GB" dirty="0"/>
          </a:p>
          <a:p>
            <a:endParaRPr lang="en-GB" dirty="0"/>
          </a:p>
          <a:p>
            <a:r>
              <a:rPr lang="en-GB" baseline="30000" dirty="0"/>
              <a:t>a) </a:t>
            </a:r>
            <a:r>
              <a:rPr lang="hr-HR" dirty="0"/>
              <a:t>kod </a:t>
            </a:r>
            <a:r>
              <a:rPr lang="hr-HR" b="1" dirty="0"/>
              <a:t>8-A-a</a:t>
            </a:r>
            <a:r>
              <a:rPr lang="hr-HR" dirty="0"/>
              <a:t> i </a:t>
            </a:r>
            <a:r>
              <a:rPr lang="hr-HR" b="1" dirty="0"/>
              <a:t>8-T-b </a:t>
            </a:r>
            <a:r>
              <a:rPr lang="hr-HR" dirty="0"/>
              <a:t>salicilni aldehid je zamijenjen adeninom ili timinom</a:t>
            </a: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r>
              <a:rPr lang="hr-HR" baseline="30000" dirty="0"/>
              <a:t>b)</a:t>
            </a:r>
            <a:r>
              <a:rPr lang="hr-HR" dirty="0"/>
              <a:t> eksperiment izvođen u 10mM pufera N-cikloheksil-2-aminoetansulfonske kiseline, pH= 9.0</a:t>
            </a:r>
            <a:endParaRPr lang="en-GB" dirty="0"/>
          </a:p>
          <a:p>
            <a:endParaRPr lang="en-GB" dirty="0"/>
          </a:p>
          <a:p>
            <a:r>
              <a:rPr lang="hr-HR" baseline="30000" dirty="0"/>
              <a:t>c)</a:t>
            </a:r>
            <a:r>
              <a:rPr lang="hr-HR" dirty="0"/>
              <a:t> eksperiment izvođen u 10mM pufera N-(2.hidroksietil)piperazin-N'-(2-etansulfonske kiseline)), pH= 9.0</a:t>
            </a:r>
            <a:endParaRPr lang="en-GB" dirty="0"/>
          </a:p>
          <a:p>
            <a:endParaRPr lang="en-GB" dirty="0"/>
          </a:p>
          <a:p>
            <a:r>
              <a:rPr lang="hr-HR" baseline="30000" dirty="0"/>
              <a:t>d)</a:t>
            </a:r>
            <a:r>
              <a:rPr lang="hr-HR" dirty="0"/>
              <a:t> eksperiment izvođen u 10mM pufera tris(2-amino-2-(hidroksimetil)propane-1,3-diola), pH= 7.4</a:t>
            </a:r>
            <a:endParaRPr lang="en-GB" dirty="0"/>
          </a:p>
          <a:p>
            <a:endParaRPr lang="en-GB" dirty="0"/>
          </a:p>
          <a:p>
            <a:r>
              <a:rPr lang="hr-HR" baseline="30000" dirty="0"/>
              <a:t>e)</a:t>
            </a:r>
            <a:r>
              <a:rPr lang="hr-HR" dirty="0"/>
              <a:t> </a:t>
            </a:r>
            <a:r>
              <a:rPr lang="hr-HR" i="1" dirty="0"/>
              <a:t>T</a:t>
            </a:r>
            <a:r>
              <a:rPr lang="hr-HR" i="1" baseline="-25000" dirty="0"/>
              <a:t>m</a:t>
            </a:r>
            <a:r>
              <a:rPr lang="hr-HR" dirty="0"/>
              <a:t> nije određen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4841" y="6431316"/>
            <a:ext cx="95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/>
              <a:t>G. H. Clever, K. Polborn, T. Carell, </a:t>
            </a:r>
            <a:r>
              <a:rPr lang="hr-HR" i="1" dirty="0"/>
              <a:t>Angew. Chem. Int. Ed.</a:t>
            </a:r>
            <a:r>
              <a:rPr lang="hr-HR" dirty="0"/>
              <a:t> </a:t>
            </a:r>
            <a:r>
              <a:rPr lang="hr-HR" b="1" dirty="0"/>
              <a:t>44</a:t>
            </a:r>
            <a:r>
              <a:rPr lang="hr-HR" dirty="0"/>
              <a:t> (2005) 7204 –7208.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47750" y="1323976"/>
            <a:ext cx="625792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7751" y="1912614"/>
            <a:ext cx="6257011" cy="540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6837" y="1645914"/>
            <a:ext cx="6257925" cy="2667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6837" y="2484710"/>
            <a:ext cx="6257925" cy="2667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6837" y="3938954"/>
            <a:ext cx="6257925" cy="5861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6837" y="1081456"/>
            <a:ext cx="6257925" cy="2667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21313"/>
              </p:ext>
            </p:extLst>
          </p:nvPr>
        </p:nvGraphicFramePr>
        <p:xfrm>
          <a:off x="4229100" y="1138238"/>
          <a:ext cx="6665019" cy="451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08582" imgH="2580171" progId="ChemDraw.Document.6.0">
                  <p:embed/>
                </p:oleObj>
              </mc:Choice>
              <mc:Fallback>
                <p:oleObj name="CS ChemDraw Drawing" r:id="rId2" imgW="3808582" imgH="25801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29100" y="1138238"/>
                        <a:ext cx="6665019" cy="4515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dirty="0" err="1"/>
              <a:t>Kanonske</a:t>
            </a:r>
            <a:r>
              <a:rPr lang="en-GB" dirty="0"/>
              <a:t> </a:t>
            </a:r>
            <a:r>
              <a:rPr lang="en-GB" dirty="0" err="1"/>
              <a:t>nukleotidne</a:t>
            </a:r>
            <a:r>
              <a:rPr lang="en-GB" dirty="0"/>
              <a:t> </a:t>
            </a:r>
            <a:r>
              <a:rPr lang="en-GB" dirty="0" err="1"/>
              <a:t>baze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4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Zaključak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Metalirane</a:t>
            </a:r>
            <a:r>
              <a:rPr lang="en-GB" b="1" dirty="0"/>
              <a:t> </a:t>
            </a:r>
            <a:r>
              <a:rPr lang="en-GB" b="1" dirty="0" err="1"/>
              <a:t>baze</a:t>
            </a:r>
            <a:r>
              <a:rPr lang="en-GB" b="1" dirty="0"/>
              <a:t> </a:t>
            </a:r>
            <a:r>
              <a:rPr lang="en-GB" b="1" dirty="0" err="1"/>
              <a:t>nukleotida</a:t>
            </a:r>
            <a:r>
              <a:rPr lang="en-GB" b="1" dirty="0"/>
              <a:t>:</a:t>
            </a:r>
          </a:p>
          <a:p>
            <a:r>
              <a:rPr lang="en-GB" dirty="0" err="1"/>
              <a:t>Omogućuju</a:t>
            </a:r>
            <a:r>
              <a:rPr lang="en-GB" dirty="0"/>
              <a:t> </a:t>
            </a:r>
            <a:r>
              <a:rPr lang="en-GB" dirty="0" err="1"/>
              <a:t>načine</a:t>
            </a:r>
            <a:r>
              <a:rPr lang="en-GB" dirty="0"/>
              <a:t> </a:t>
            </a:r>
            <a:r>
              <a:rPr lang="en-GB" dirty="0" err="1"/>
              <a:t>sparivanja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izlaze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Watson-</a:t>
            </a:r>
            <a:r>
              <a:rPr lang="en-GB" dirty="0" err="1"/>
              <a:t>Crickovog</a:t>
            </a:r>
            <a:r>
              <a:rPr lang="en-GB" dirty="0"/>
              <a:t> </a:t>
            </a:r>
            <a:r>
              <a:rPr lang="en-GB" dirty="0" err="1"/>
              <a:t>modela</a:t>
            </a:r>
            <a:endParaRPr lang="en-GB" dirty="0"/>
          </a:p>
          <a:p>
            <a:r>
              <a:rPr lang="en-GB" dirty="0" err="1"/>
              <a:t>Ostvaruju</a:t>
            </a:r>
            <a:r>
              <a:rPr lang="en-GB" dirty="0"/>
              <a:t> </a:t>
            </a:r>
            <a:r>
              <a:rPr lang="en-GB" dirty="0" err="1"/>
              <a:t>dodatnu</a:t>
            </a:r>
            <a:r>
              <a:rPr lang="en-GB" dirty="0"/>
              <a:t> </a:t>
            </a:r>
            <a:r>
              <a:rPr lang="en-GB" dirty="0" err="1"/>
              <a:t>stabilizaciju</a:t>
            </a:r>
            <a:r>
              <a:rPr lang="en-GB" dirty="0"/>
              <a:t> DNK </a:t>
            </a:r>
            <a:r>
              <a:rPr lang="en-GB" dirty="0" err="1"/>
              <a:t>struktura</a:t>
            </a:r>
            <a:endParaRPr lang="en-GB" dirty="0"/>
          </a:p>
          <a:p>
            <a:r>
              <a:rPr lang="en-GB" dirty="0" err="1"/>
              <a:t>Omogućuju</a:t>
            </a:r>
            <a:r>
              <a:rPr lang="en-GB" dirty="0"/>
              <a:t> </a:t>
            </a:r>
            <a:r>
              <a:rPr lang="en-GB" dirty="0" err="1"/>
              <a:t>dodatnu</a:t>
            </a:r>
            <a:r>
              <a:rPr lang="en-GB" dirty="0"/>
              <a:t> </a:t>
            </a:r>
            <a:r>
              <a:rPr lang="en-GB" dirty="0" err="1"/>
              <a:t>stabilizaciju</a:t>
            </a:r>
            <a:r>
              <a:rPr lang="en-GB" dirty="0"/>
              <a:t> </a:t>
            </a:r>
            <a:r>
              <a:rPr lang="en-GB" dirty="0" err="1"/>
              <a:t>metalofilnim</a:t>
            </a:r>
            <a:r>
              <a:rPr lang="en-GB" dirty="0"/>
              <a:t> </a:t>
            </a:r>
            <a:r>
              <a:rPr lang="en-GB" dirty="0" err="1"/>
              <a:t>interakcijama</a:t>
            </a:r>
            <a:endParaRPr lang="en-GB" dirty="0"/>
          </a:p>
          <a:p>
            <a:r>
              <a:rPr lang="en-GB" dirty="0" err="1"/>
              <a:t>Povećavaju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podesivih</a:t>
            </a:r>
            <a:r>
              <a:rPr lang="en-GB" dirty="0"/>
              <a:t> </a:t>
            </a:r>
            <a:r>
              <a:rPr lang="en-GB" dirty="0" err="1"/>
              <a:t>svojstava</a:t>
            </a:r>
            <a:r>
              <a:rPr lang="en-GB" dirty="0"/>
              <a:t> DNK (</a:t>
            </a:r>
            <a:r>
              <a:rPr lang="en-GB" dirty="0" err="1"/>
              <a:t>ovisno</a:t>
            </a:r>
            <a:r>
              <a:rPr lang="en-GB" dirty="0"/>
              <a:t> o </a:t>
            </a:r>
            <a:r>
              <a:rPr lang="en-GB" dirty="0" err="1"/>
              <a:t>svojstvima</a:t>
            </a:r>
            <a:r>
              <a:rPr lang="en-GB" dirty="0"/>
              <a:t> </a:t>
            </a:r>
            <a:r>
              <a:rPr lang="en-GB" dirty="0" err="1"/>
              <a:t>metalnog</a:t>
            </a:r>
            <a:r>
              <a:rPr lang="en-GB" dirty="0"/>
              <a:t>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prirodi</a:t>
            </a:r>
            <a:r>
              <a:rPr lang="en-GB" dirty="0"/>
              <a:t> </a:t>
            </a:r>
            <a:r>
              <a:rPr lang="en-GB" dirty="0" err="1"/>
              <a:t>koordinacijskih</a:t>
            </a:r>
            <a:r>
              <a:rPr lang="en-GB" dirty="0"/>
              <a:t> </a:t>
            </a:r>
            <a:r>
              <a:rPr lang="en-GB" dirty="0" err="1"/>
              <a:t>veza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svojstvo</a:t>
            </a:r>
            <a:r>
              <a:rPr lang="en-GB" dirty="0"/>
              <a:t> </a:t>
            </a:r>
            <a:r>
              <a:rPr lang="en-GB" dirty="0" err="1"/>
              <a:t>prijenosa</a:t>
            </a:r>
            <a:r>
              <a:rPr lang="en-GB" dirty="0"/>
              <a:t> </a:t>
            </a:r>
            <a:r>
              <a:rPr lang="en-GB" dirty="0" err="1"/>
              <a:t>naboja</a:t>
            </a:r>
            <a:r>
              <a:rPr lang="en-GB" dirty="0"/>
              <a:t>, </a:t>
            </a:r>
            <a:r>
              <a:rPr lang="en-GB" dirty="0" err="1"/>
              <a:t>katalitička</a:t>
            </a:r>
            <a:r>
              <a:rPr lang="en-GB" dirty="0"/>
              <a:t> </a:t>
            </a:r>
            <a:r>
              <a:rPr lang="en-GB" dirty="0" err="1"/>
              <a:t>svojstva</a:t>
            </a:r>
            <a:r>
              <a:rPr lang="en-GB" dirty="0"/>
              <a:t>,…)</a:t>
            </a:r>
          </a:p>
          <a:p>
            <a:r>
              <a:rPr lang="en-GB" b="1" dirty="0" err="1"/>
              <a:t>Primjena</a:t>
            </a:r>
            <a:r>
              <a:rPr lang="en-GB" dirty="0"/>
              <a:t> u </a:t>
            </a:r>
            <a:r>
              <a:rPr lang="en-GB" dirty="0" err="1"/>
              <a:t>dizajnu</a:t>
            </a:r>
            <a:r>
              <a:rPr lang="en-GB" dirty="0"/>
              <a:t> </a:t>
            </a:r>
            <a:r>
              <a:rPr lang="en-GB" dirty="0" err="1"/>
              <a:t>senzora</a:t>
            </a:r>
            <a:r>
              <a:rPr lang="en-GB" dirty="0"/>
              <a:t> (</a:t>
            </a:r>
            <a:r>
              <a:rPr lang="en-GB" dirty="0" err="1"/>
              <a:t>metala</a:t>
            </a:r>
            <a:r>
              <a:rPr lang="en-GB" dirty="0"/>
              <a:t> u </a:t>
            </a:r>
            <a:r>
              <a:rPr lang="en-GB" dirty="0" err="1"/>
              <a:t>vodi</a:t>
            </a:r>
            <a:r>
              <a:rPr lang="en-GB" dirty="0"/>
              <a:t>, </a:t>
            </a:r>
            <a:r>
              <a:rPr lang="en-GB" dirty="0" err="1"/>
              <a:t>jednonukleotidnih</a:t>
            </a:r>
            <a:r>
              <a:rPr lang="en-GB" dirty="0"/>
              <a:t> </a:t>
            </a:r>
            <a:r>
              <a:rPr lang="en-GB" dirty="0" err="1"/>
              <a:t>polimorfizama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7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err="1"/>
              <a:t>Hvala</a:t>
            </a:r>
            <a:r>
              <a:rPr lang="en-GB" sz="5400" dirty="0"/>
              <a:t> </a:t>
            </a:r>
            <a:r>
              <a:rPr lang="en-GB" sz="5400" dirty="0" err="1"/>
              <a:t>na</a:t>
            </a:r>
            <a:r>
              <a:rPr lang="en-GB" sz="5400" dirty="0"/>
              <a:t> </a:t>
            </a:r>
            <a:r>
              <a:rPr lang="en-GB" sz="5400" dirty="0" err="1"/>
              <a:t>pozornosti</a:t>
            </a:r>
            <a:r>
              <a:rPr lang="en-GB" sz="54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3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194" y="998295"/>
            <a:ext cx="3166556" cy="4601183"/>
          </a:xfrm>
        </p:spPr>
        <p:txBody>
          <a:bodyPr/>
          <a:lstStyle/>
          <a:p>
            <a:r>
              <a:rPr lang="en-GB" dirty="0"/>
              <a:t>-1953. </a:t>
            </a:r>
            <a:r>
              <a:rPr lang="en-GB" dirty="0" err="1"/>
              <a:t>godine</a:t>
            </a:r>
            <a:r>
              <a:rPr lang="en-GB" dirty="0"/>
              <a:t> Watson-</a:t>
            </a:r>
            <a:r>
              <a:rPr lang="en-GB" dirty="0" err="1"/>
              <a:t>Crickov</a:t>
            </a:r>
            <a:r>
              <a:rPr lang="en-GB" dirty="0"/>
              <a:t> model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64892"/>
              </p:ext>
            </p:extLst>
          </p:nvPr>
        </p:nvGraphicFramePr>
        <p:xfrm>
          <a:off x="4448175" y="1781473"/>
          <a:ext cx="6601011" cy="303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72006" imgH="1734186" progId="ChemDraw.Document.6.0">
                  <p:embed/>
                </p:oleObj>
              </mc:Choice>
              <mc:Fallback>
                <p:oleObj name="CS ChemDraw Drawing" r:id="rId2" imgW="3772006" imgH="17341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8175" y="1781473"/>
                        <a:ext cx="6601011" cy="3034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4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48250" y="4124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60616"/>
              </p:ext>
            </p:extLst>
          </p:nvPr>
        </p:nvGraphicFramePr>
        <p:xfrm>
          <a:off x="2130676" y="4081870"/>
          <a:ext cx="2917574" cy="216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67185" imgH="1234440" progId="ChemDraw.Document.6.0">
                  <p:embed/>
                </p:oleObj>
              </mc:Choice>
              <mc:Fallback>
                <p:oleObj name="CS ChemDraw Drawing" r:id="rId2" imgW="1667185" imgH="1234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0676" y="4081870"/>
                        <a:ext cx="2917574" cy="2160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62183" y="4717118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S. Katz, </a:t>
            </a:r>
            <a:r>
              <a:rPr lang="hr-HR" sz="2800" i="1" dirty="0"/>
              <a:t>Nature</a:t>
            </a:r>
            <a:r>
              <a:rPr lang="hr-HR" sz="2800" dirty="0"/>
              <a:t> </a:t>
            </a:r>
            <a:r>
              <a:rPr lang="hr-HR" sz="2800" b="1" dirty="0"/>
              <a:t>195</a:t>
            </a:r>
            <a:r>
              <a:rPr lang="hr-HR" sz="2800" dirty="0"/>
              <a:t> (1962</a:t>
            </a:r>
            <a:r>
              <a:rPr lang="en-GB" sz="2800" dirty="0"/>
              <a:t>.</a:t>
            </a:r>
            <a:r>
              <a:rPr lang="hr-HR" sz="2800" dirty="0"/>
              <a:t>) 997–998</a:t>
            </a:r>
            <a:r>
              <a:rPr lang="en-GB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187" y="653467"/>
            <a:ext cx="1048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Metalom</a:t>
            </a:r>
            <a:r>
              <a:rPr lang="en-GB" sz="4000" b="1" dirty="0"/>
              <a:t> </a:t>
            </a:r>
            <a:r>
              <a:rPr lang="en-GB" sz="4000" b="1" dirty="0" err="1"/>
              <a:t>inducirano</a:t>
            </a:r>
            <a:r>
              <a:rPr lang="en-GB" sz="4000" b="1" dirty="0"/>
              <a:t> </a:t>
            </a:r>
            <a:r>
              <a:rPr lang="en-GB" sz="4000" b="1" dirty="0" err="1"/>
              <a:t>sparivanje</a:t>
            </a:r>
            <a:r>
              <a:rPr lang="en-GB" sz="4000" b="1" dirty="0"/>
              <a:t> </a:t>
            </a:r>
            <a:r>
              <a:rPr lang="en-GB" sz="4000" b="1" dirty="0" err="1"/>
              <a:t>baza</a:t>
            </a:r>
            <a:r>
              <a:rPr lang="en-GB" sz="4000" b="1" dirty="0"/>
              <a:t> </a:t>
            </a:r>
            <a:r>
              <a:rPr lang="en-GB" sz="4000" b="1" dirty="0" err="1"/>
              <a:t>nukleotida</a:t>
            </a:r>
            <a:r>
              <a:rPr lang="en-GB" sz="4000" b="1" dirty="0"/>
              <a:t> u DNK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637" y="2414877"/>
            <a:ext cx="10144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</a:t>
            </a:r>
            <a:r>
              <a:rPr lang="en-GB" sz="2800" dirty="0" err="1"/>
              <a:t>formalna</a:t>
            </a:r>
            <a:r>
              <a:rPr lang="en-GB" sz="2800" dirty="0"/>
              <a:t> </a:t>
            </a:r>
            <a:r>
              <a:rPr lang="en-GB" sz="2800" dirty="0" err="1"/>
              <a:t>zamjena</a:t>
            </a:r>
            <a:r>
              <a:rPr lang="en-GB" sz="2800" dirty="0"/>
              <a:t> </a:t>
            </a:r>
            <a:r>
              <a:rPr lang="en-GB" sz="2800" dirty="0" err="1"/>
              <a:t>jedne</a:t>
            </a:r>
            <a:r>
              <a:rPr lang="en-GB" sz="2800" dirty="0"/>
              <a:t> </a:t>
            </a:r>
            <a:r>
              <a:rPr lang="en-GB" sz="2800" dirty="0" err="1"/>
              <a:t>ili</a:t>
            </a:r>
            <a:r>
              <a:rPr lang="en-GB" sz="2800" dirty="0"/>
              <a:t> </a:t>
            </a:r>
            <a:r>
              <a:rPr lang="en-GB" sz="2800" dirty="0" err="1"/>
              <a:t>više</a:t>
            </a:r>
            <a:r>
              <a:rPr lang="en-GB" sz="2800" dirty="0"/>
              <a:t> </a:t>
            </a:r>
            <a:r>
              <a:rPr lang="en-GB" sz="2800" dirty="0" err="1"/>
              <a:t>vodikovih</a:t>
            </a:r>
            <a:r>
              <a:rPr lang="en-GB" sz="2800" dirty="0"/>
              <a:t> </a:t>
            </a:r>
            <a:r>
              <a:rPr lang="en-GB" sz="2800" dirty="0" err="1"/>
              <a:t>veza</a:t>
            </a:r>
            <a:r>
              <a:rPr lang="en-GB" sz="2800" dirty="0"/>
              <a:t> </a:t>
            </a:r>
            <a:r>
              <a:rPr lang="en-GB" sz="2800" dirty="0" err="1"/>
              <a:t>između</a:t>
            </a:r>
            <a:r>
              <a:rPr lang="en-GB" sz="2800" dirty="0"/>
              <a:t> </a:t>
            </a:r>
            <a:r>
              <a:rPr lang="en-GB" sz="2800" dirty="0" err="1"/>
              <a:t>baza</a:t>
            </a:r>
            <a:r>
              <a:rPr lang="en-GB" sz="2800" dirty="0"/>
              <a:t> </a:t>
            </a:r>
            <a:r>
              <a:rPr lang="en-GB" sz="2800" dirty="0" err="1"/>
              <a:t>nukleotida</a:t>
            </a:r>
            <a:r>
              <a:rPr lang="en-GB" sz="2800" dirty="0"/>
              <a:t> </a:t>
            </a:r>
            <a:r>
              <a:rPr lang="en-GB" sz="2800" i="1" dirty="0" err="1"/>
              <a:t>koordinacijskim</a:t>
            </a:r>
            <a:r>
              <a:rPr lang="en-GB" sz="2800" i="1" dirty="0"/>
              <a:t> </a:t>
            </a:r>
            <a:r>
              <a:rPr lang="en-GB" sz="2800" i="1" dirty="0" err="1"/>
              <a:t>vezama</a:t>
            </a:r>
            <a:r>
              <a:rPr lang="en-GB" sz="2800" i="1" dirty="0"/>
              <a:t> </a:t>
            </a:r>
            <a:r>
              <a:rPr lang="en-GB" sz="2800" dirty="0"/>
              <a:t>s </a:t>
            </a:r>
            <a:r>
              <a:rPr lang="en-GB" sz="2800" dirty="0" err="1"/>
              <a:t>metalnim</a:t>
            </a:r>
            <a:r>
              <a:rPr lang="en-GB" sz="2800" dirty="0"/>
              <a:t> </a:t>
            </a:r>
            <a:r>
              <a:rPr lang="en-GB" sz="2800" dirty="0" err="1"/>
              <a:t>ionom</a:t>
            </a:r>
            <a:endParaRPr lang="en-GB" sz="2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1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837" y="558217"/>
            <a:ext cx="1048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Vrste</a:t>
            </a:r>
            <a:r>
              <a:rPr lang="en-GB" sz="4000" b="1" dirty="0"/>
              <a:t> </a:t>
            </a:r>
            <a:r>
              <a:rPr lang="en-GB" sz="4000" b="1" dirty="0" err="1"/>
              <a:t>metaliranih</a:t>
            </a:r>
            <a:r>
              <a:rPr lang="en-GB" sz="4000" b="1" dirty="0"/>
              <a:t> </a:t>
            </a:r>
            <a:r>
              <a:rPr lang="en-GB" sz="4000" b="1" dirty="0" err="1"/>
              <a:t>baza</a:t>
            </a:r>
            <a:r>
              <a:rPr lang="en-GB" sz="4000" b="1" dirty="0"/>
              <a:t> </a:t>
            </a:r>
            <a:r>
              <a:rPr lang="en-GB" sz="4000" b="1" dirty="0" err="1"/>
              <a:t>nukleotida</a:t>
            </a:r>
            <a:r>
              <a:rPr lang="en-GB" sz="4000" b="1" dirty="0"/>
              <a:t> </a:t>
            </a:r>
            <a:r>
              <a:rPr lang="en-GB" sz="4000" b="1" dirty="0" err="1"/>
              <a:t>prema</a:t>
            </a:r>
            <a:r>
              <a:rPr lang="en-GB" sz="4000" b="1" dirty="0"/>
              <a:t> </a:t>
            </a:r>
            <a:r>
              <a:rPr lang="en-GB" sz="4000" b="1" dirty="0" err="1"/>
              <a:t>sastavu</a:t>
            </a:r>
            <a:r>
              <a:rPr lang="en-GB" sz="4000" b="1" dirty="0"/>
              <a:t> </a:t>
            </a:r>
            <a:r>
              <a:rPr lang="en-GB" sz="4000" b="1" dirty="0" err="1"/>
              <a:t>baznih</a:t>
            </a:r>
            <a:r>
              <a:rPr lang="en-GB" sz="4000" b="1" dirty="0"/>
              <a:t> </a:t>
            </a:r>
            <a:r>
              <a:rPr lang="en-GB" sz="4000" b="1" dirty="0" err="1"/>
              <a:t>parova</a:t>
            </a:r>
            <a:r>
              <a:rPr lang="en-GB" sz="4000" b="1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562" y="2386032"/>
            <a:ext cx="103160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1.) </a:t>
            </a:r>
            <a:r>
              <a:rPr lang="en-GB" sz="2800" dirty="0" err="1"/>
              <a:t>Metalirani</a:t>
            </a:r>
            <a:r>
              <a:rPr lang="en-GB" sz="2800" dirty="0"/>
              <a:t> </a:t>
            </a:r>
            <a:r>
              <a:rPr lang="en-GB" sz="2800" dirty="0" err="1"/>
              <a:t>bazni</a:t>
            </a:r>
            <a:r>
              <a:rPr lang="en-GB" sz="2800" dirty="0"/>
              <a:t> </a:t>
            </a:r>
            <a:r>
              <a:rPr lang="en-GB" sz="2800" dirty="0" err="1"/>
              <a:t>parovi</a:t>
            </a:r>
            <a:r>
              <a:rPr lang="en-GB" sz="2800" dirty="0"/>
              <a:t> </a:t>
            </a:r>
            <a:r>
              <a:rPr lang="en-GB" sz="2800" dirty="0" err="1"/>
              <a:t>nukleotida</a:t>
            </a:r>
            <a:r>
              <a:rPr lang="en-GB" sz="2800" dirty="0"/>
              <a:t> </a:t>
            </a:r>
            <a:r>
              <a:rPr lang="en-GB" sz="2800" dirty="0" err="1"/>
              <a:t>koji</a:t>
            </a:r>
            <a:r>
              <a:rPr lang="en-GB" sz="2800" dirty="0"/>
              <a:t> </a:t>
            </a:r>
            <a:r>
              <a:rPr lang="en-GB" sz="2800" dirty="0" err="1"/>
              <a:t>sadrže</a:t>
            </a:r>
            <a:r>
              <a:rPr lang="en-GB" sz="2800" dirty="0"/>
              <a:t> </a:t>
            </a:r>
            <a:r>
              <a:rPr lang="en-GB" sz="2800" b="1" dirty="0" err="1"/>
              <a:t>isključivo</a:t>
            </a:r>
            <a:r>
              <a:rPr lang="en-GB" sz="2800" b="1" dirty="0"/>
              <a:t> </a:t>
            </a:r>
            <a:r>
              <a:rPr lang="en-GB" sz="2800" b="1" dirty="0" err="1"/>
              <a:t>kanonske</a:t>
            </a:r>
            <a:r>
              <a:rPr lang="en-GB" sz="2800" b="1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/</a:t>
            </a:r>
            <a:r>
              <a:rPr lang="en-GB" sz="2800" dirty="0" err="1"/>
              <a:t>ili</a:t>
            </a:r>
            <a:r>
              <a:rPr lang="en-GB" sz="2800" dirty="0"/>
              <a:t> </a:t>
            </a:r>
            <a:r>
              <a:rPr lang="en-GB" sz="2800" b="1" dirty="0" err="1"/>
              <a:t>modificirane</a:t>
            </a:r>
            <a:r>
              <a:rPr lang="en-GB" sz="2800" b="1" dirty="0"/>
              <a:t> </a:t>
            </a:r>
            <a:r>
              <a:rPr lang="en-GB" sz="2800" b="1" dirty="0" err="1"/>
              <a:t>kanonske</a:t>
            </a:r>
            <a:r>
              <a:rPr lang="en-GB" sz="2800" b="1" dirty="0"/>
              <a:t> </a:t>
            </a:r>
            <a:r>
              <a:rPr lang="en-GB" sz="2800" dirty="0" err="1"/>
              <a:t>nukleotidne</a:t>
            </a:r>
            <a:r>
              <a:rPr lang="en-GB" sz="2800" dirty="0"/>
              <a:t> </a:t>
            </a:r>
            <a:r>
              <a:rPr lang="en-GB" sz="2800" dirty="0" err="1"/>
              <a:t>baze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2.) </a:t>
            </a:r>
            <a:r>
              <a:rPr lang="en-GB" sz="2800" dirty="0" err="1"/>
              <a:t>Metalirani</a:t>
            </a:r>
            <a:r>
              <a:rPr lang="en-GB" sz="2800" dirty="0"/>
              <a:t> </a:t>
            </a:r>
            <a:r>
              <a:rPr lang="en-GB" sz="2800" dirty="0" err="1"/>
              <a:t>bazni</a:t>
            </a:r>
            <a:r>
              <a:rPr lang="en-GB" sz="2800" dirty="0"/>
              <a:t> </a:t>
            </a:r>
            <a:r>
              <a:rPr lang="en-GB" sz="2800" dirty="0" err="1"/>
              <a:t>parovi</a:t>
            </a:r>
            <a:r>
              <a:rPr lang="en-GB" sz="2800" dirty="0"/>
              <a:t> </a:t>
            </a:r>
            <a:r>
              <a:rPr lang="en-GB" sz="2800" dirty="0" err="1"/>
              <a:t>nukleotida</a:t>
            </a:r>
            <a:r>
              <a:rPr lang="en-GB" sz="2800" dirty="0"/>
              <a:t> </a:t>
            </a:r>
            <a:r>
              <a:rPr lang="en-GB" sz="2800" dirty="0" err="1"/>
              <a:t>kod</a:t>
            </a:r>
            <a:r>
              <a:rPr lang="en-GB" sz="2800" dirty="0"/>
              <a:t> </a:t>
            </a:r>
            <a:r>
              <a:rPr lang="en-GB" sz="2800" dirty="0" err="1"/>
              <a:t>kojih</a:t>
            </a:r>
            <a:r>
              <a:rPr lang="en-GB" sz="2800" dirty="0"/>
              <a:t> je </a:t>
            </a:r>
            <a:r>
              <a:rPr lang="en-GB" sz="2800" b="1" dirty="0" err="1"/>
              <a:t>jedna</a:t>
            </a:r>
            <a:r>
              <a:rPr lang="en-GB" sz="2800" dirty="0"/>
              <a:t> </a:t>
            </a:r>
            <a:r>
              <a:rPr lang="en-GB" sz="2800" dirty="0" err="1"/>
              <a:t>baza</a:t>
            </a:r>
            <a:r>
              <a:rPr lang="en-GB" sz="2800" dirty="0"/>
              <a:t> </a:t>
            </a:r>
            <a:r>
              <a:rPr lang="en-GB" sz="2800" dirty="0" err="1"/>
              <a:t>nukleotida</a:t>
            </a:r>
            <a:r>
              <a:rPr lang="en-GB" sz="2800" dirty="0"/>
              <a:t> </a:t>
            </a:r>
            <a:r>
              <a:rPr lang="en-GB" sz="2800" b="1" dirty="0" err="1"/>
              <a:t>kanonska</a:t>
            </a:r>
            <a:r>
              <a:rPr lang="en-GB" sz="2800" dirty="0"/>
              <a:t> (</a:t>
            </a:r>
            <a:r>
              <a:rPr lang="en-GB" sz="2800" dirty="0" err="1"/>
              <a:t>ili</a:t>
            </a:r>
            <a:r>
              <a:rPr lang="en-GB" sz="2800" dirty="0"/>
              <a:t> </a:t>
            </a:r>
            <a:r>
              <a:rPr lang="en-GB" sz="2800" dirty="0" err="1"/>
              <a:t>modificirana</a:t>
            </a:r>
            <a:r>
              <a:rPr lang="en-GB" sz="2800" dirty="0"/>
              <a:t> </a:t>
            </a:r>
            <a:r>
              <a:rPr lang="en-GB" sz="2800" dirty="0" err="1"/>
              <a:t>kanonska</a:t>
            </a:r>
            <a:r>
              <a:rPr lang="en-GB" sz="2800" dirty="0"/>
              <a:t>), a </a:t>
            </a:r>
            <a:r>
              <a:rPr lang="en-GB" sz="2800" b="1" dirty="0" err="1"/>
              <a:t>druga</a:t>
            </a:r>
            <a:r>
              <a:rPr lang="en-GB" sz="2800" b="1" dirty="0"/>
              <a:t> </a:t>
            </a:r>
            <a:r>
              <a:rPr lang="en-GB" sz="2800" b="1" dirty="0" err="1"/>
              <a:t>umjetna</a:t>
            </a:r>
            <a:r>
              <a:rPr lang="en-GB" sz="2800" b="1" dirty="0"/>
              <a:t> </a:t>
            </a:r>
            <a:r>
              <a:rPr lang="en-GB" sz="2800" dirty="0"/>
              <a:t>(u </a:t>
            </a:r>
            <a:r>
              <a:rPr lang="en-GB" sz="2800" dirty="0" err="1"/>
              <a:t>smislu</a:t>
            </a:r>
            <a:r>
              <a:rPr lang="en-GB" sz="2800" dirty="0"/>
              <a:t> da </a:t>
            </a:r>
            <a:r>
              <a:rPr lang="en-GB" sz="2800" dirty="0" err="1"/>
              <a:t>nije</a:t>
            </a:r>
            <a:r>
              <a:rPr lang="en-GB" sz="2800" dirty="0"/>
              <a:t> </a:t>
            </a:r>
            <a:r>
              <a:rPr lang="en-GB" sz="2800" dirty="0" err="1"/>
              <a:t>strukturom</a:t>
            </a:r>
            <a:r>
              <a:rPr lang="en-GB" sz="2800" dirty="0"/>
              <a:t> </a:t>
            </a:r>
            <a:r>
              <a:rPr lang="en-GB" sz="2800" dirty="0" err="1"/>
              <a:t>srodna</a:t>
            </a:r>
            <a:r>
              <a:rPr lang="en-GB" sz="2800" dirty="0"/>
              <a:t> </a:t>
            </a:r>
            <a:r>
              <a:rPr lang="en-GB" sz="2800" dirty="0" err="1"/>
              <a:t>kanonskim</a:t>
            </a:r>
            <a:r>
              <a:rPr lang="en-GB" sz="2800" dirty="0"/>
              <a:t> </a:t>
            </a:r>
            <a:r>
              <a:rPr lang="en-GB" sz="2800" dirty="0" err="1"/>
              <a:t>bazama</a:t>
            </a:r>
            <a:r>
              <a:rPr lang="en-GB" sz="2800" dirty="0"/>
              <a:t>)</a:t>
            </a:r>
          </a:p>
          <a:p>
            <a:endParaRPr lang="en-GB" sz="2800" dirty="0"/>
          </a:p>
          <a:p>
            <a:r>
              <a:rPr lang="en-GB" sz="2800" dirty="0"/>
              <a:t>3.) </a:t>
            </a:r>
            <a:r>
              <a:rPr lang="en-GB" sz="2800" dirty="0" err="1"/>
              <a:t>Metalirani</a:t>
            </a:r>
            <a:r>
              <a:rPr lang="en-GB" sz="2800" dirty="0"/>
              <a:t> </a:t>
            </a:r>
            <a:r>
              <a:rPr lang="en-GB" sz="2800" dirty="0" err="1"/>
              <a:t>bazni</a:t>
            </a:r>
            <a:r>
              <a:rPr lang="en-GB" sz="2800" dirty="0"/>
              <a:t> </a:t>
            </a:r>
            <a:r>
              <a:rPr lang="en-GB" sz="2800" dirty="0" err="1"/>
              <a:t>parovi</a:t>
            </a:r>
            <a:r>
              <a:rPr lang="en-GB" sz="2800" dirty="0"/>
              <a:t> </a:t>
            </a:r>
            <a:r>
              <a:rPr lang="en-GB" sz="2800" dirty="0" err="1"/>
              <a:t>nukleotida</a:t>
            </a:r>
            <a:r>
              <a:rPr lang="en-GB" sz="2800" dirty="0"/>
              <a:t> </a:t>
            </a:r>
            <a:r>
              <a:rPr lang="en-GB" sz="2800" dirty="0" err="1"/>
              <a:t>koji</a:t>
            </a:r>
            <a:r>
              <a:rPr lang="en-GB" sz="2800" dirty="0"/>
              <a:t> </a:t>
            </a:r>
            <a:r>
              <a:rPr lang="en-GB" sz="2800" dirty="0" err="1"/>
              <a:t>sadrže</a:t>
            </a:r>
            <a:r>
              <a:rPr lang="en-GB" sz="2800" dirty="0"/>
              <a:t> </a:t>
            </a:r>
            <a:r>
              <a:rPr lang="en-GB" sz="2800" b="1" dirty="0" err="1"/>
              <a:t>isključivo</a:t>
            </a:r>
            <a:r>
              <a:rPr lang="en-GB" sz="2800" b="1" dirty="0"/>
              <a:t> </a:t>
            </a:r>
            <a:r>
              <a:rPr lang="en-GB" sz="2800" b="1" dirty="0" err="1"/>
              <a:t>umjetne</a:t>
            </a:r>
            <a:r>
              <a:rPr lang="en-GB" sz="2800" b="1" dirty="0"/>
              <a:t> </a:t>
            </a:r>
            <a:r>
              <a:rPr lang="en-GB" sz="2800" dirty="0" err="1"/>
              <a:t>nukleotidne</a:t>
            </a:r>
            <a:r>
              <a:rPr lang="en-GB" sz="2800" dirty="0"/>
              <a:t> </a:t>
            </a:r>
            <a:r>
              <a:rPr lang="en-GB" sz="2800" dirty="0" err="1"/>
              <a:t>baze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98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61788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1.) </a:t>
            </a:r>
            <a:r>
              <a:rPr lang="en-GB" sz="3600" b="1" dirty="0" err="1"/>
              <a:t>Metalirani</a:t>
            </a:r>
            <a:r>
              <a:rPr lang="en-GB" sz="3600" b="1" dirty="0"/>
              <a:t> </a:t>
            </a:r>
            <a:r>
              <a:rPr lang="en-GB" sz="3600" b="1" dirty="0" err="1"/>
              <a:t>bazni</a:t>
            </a:r>
            <a:r>
              <a:rPr lang="en-GB" sz="3600" b="1" dirty="0"/>
              <a:t> </a:t>
            </a:r>
            <a:r>
              <a:rPr lang="en-GB" sz="3600" b="1" dirty="0" err="1"/>
              <a:t>parovi</a:t>
            </a:r>
            <a:r>
              <a:rPr lang="en-GB" sz="3600" b="1" dirty="0"/>
              <a:t> </a:t>
            </a:r>
            <a:r>
              <a:rPr lang="en-GB" sz="3600" b="1" dirty="0" err="1"/>
              <a:t>nukleotida</a:t>
            </a:r>
            <a:r>
              <a:rPr lang="en-GB" sz="3600" b="1" dirty="0"/>
              <a:t> </a:t>
            </a:r>
            <a:r>
              <a:rPr lang="en-GB" sz="3600" b="1" dirty="0" err="1"/>
              <a:t>koji</a:t>
            </a:r>
            <a:r>
              <a:rPr lang="en-GB" sz="3600" b="1" dirty="0"/>
              <a:t> </a:t>
            </a:r>
            <a:r>
              <a:rPr lang="en-GB" sz="3600" b="1" dirty="0" err="1"/>
              <a:t>sadrže</a:t>
            </a:r>
            <a:r>
              <a:rPr lang="en-GB" sz="3600" b="1" dirty="0"/>
              <a:t> </a:t>
            </a:r>
            <a:r>
              <a:rPr lang="en-GB" sz="3600" b="1" dirty="0" err="1"/>
              <a:t>isključivo</a:t>
            </a:r>
            <a:r>
              <a:rPr lang="en-GB" sz="3600" b="1" dirty="0"/>
              <a:t> </a:t>
            </a:r>
            <a:r>
              <a:rPr lang="en-GB" sz="3600" b="1" dirty="0" err="1"/>
              <a:t>kanonske</a:t>
            </a:r>
            <a:r>
              <a:rPr lang="en-GB" sz="3600" b="1" dirty="0"/>
              <a:t> </a:t>
            </a:r>
            <a:r>
              <a:rPr lang="en-GB" sz="3600" b="1" dirty="0" err="1"/>
              <a:t>i</a:t>
            </a:r>
            <a:r>
              <a:rPr lang="en-GB" sz="3600" b="1" dirty="0"/>
              <a:t>/</a:t>
            </a:r>
            <a:r>
              <a:rPr lang="en-GB" sz="3600" b="1" dirty="0" err="1"/>
              <a:t>ili</a:t>
            </a:r>
            <a:r>
              <a:rPr lang="en-GB" sz="3600" b="1" dirty="0"/>
              <a:t> </a:t>
            </a:r>
            <a:r>
              <a:rPr lang="en-GB" sz="3600" b="1" dirty="0" err="1"/>
              <a:t>modificirane</a:t>
            </a:r>
            <a:r>
              <a:rPr lang="en-GB" sz="3600" b="1" dirty="0"/>
              <a:t> </a:t>
            </a:r>
            <a:r>
              <a:rPr lang="en-GB" sz="3600" b="1" dirty="0" err="1"/>
              <a:t>kanonske</a:t>
            </a:r>
            <a:r>
              <a:rPr lang="en-GB" sz="3600" b="1" dirty="0"/>
              <a:t> </a:t>
            </a:r>
            <a:r>
              <a:rPr lang="en-GB" sz="3600" b="1" dirty="0" err="1"/>
              <a:t>nukleotidne</a:t>
            </a:r>
            <a:r>
              <a:rPr lang="en-GB" sz="3600" b="1" dirty="0"/>
              <a:t> </a:t>
            </a:r>
            <a:r>
              <a:rPr lang="en-GB" sz="3600" b="1" dirty="0" err="1"/>
              <a:t>baze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7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 bwMode="auto">
          <a:xfrm>
            <a:off x="1626496" y="2102859"/>
            <a:ext cx="9198137" cy="4043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8691" y="6340475"/>
            <a:ext cx="1041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J. Kondo, T. Yamada, C. Hirose, I. Okamoto, Y. Tanaka, A. Ono, </a:t>
            </a:r>
            <a:r>
              <a:rPr lang="hr-HR" i="1" dirty="0"/>
              <a:t>Angew. Chem. Int. Ed.</a:t>
            </a:r>
            <a:r>
              <a:rPr lang="hr-HR" dirty="0"/>
              <a:t> </a:t>
            </a:r>
            <a:r>
              <a:rPr lang="hr-HR" b="1" dirty="0"/>
              <a:t>53</a:t>
            </a:r>
            <a:r>
              <a:rPr lang="hr-HR" dirty="0"/>
              <a:t> (2014) 2385–2388</a:t>
            </a:r>
            <a:r>
              <a:rPr lang="en-GB" dirty="0"/>
              <a:t>.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1620" y="236490"/>
            <a:ext cx="11063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u="sng" dirty="0" err="1"/>
              <a:t>Primjer</a:t>
            </a:r>
            <a:r>
              <a:rPr lang="en-GB" sz="3600" i="1" u="sng" dirty="0"/>
              <a:t> 1.1.</a:t>
            </a:r>
          </a:p>
          <a:p>
            <a:endParaRPr lang="en-GB" sz="2400" i="1" u="sng" dirty="0"/>
          </a:p>
          <a:p>
            <a:r>
              <a:rPr lang="en-GB" sz="2400" dirty="0"/>
              <a:t>-Kondo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suradnici</a:t>
            </a:r>
            <a:r>
              <a:rPr lang="en-GB" sz="2400" dirty="0"/>
              <a:t> </a:t>
            </a:r>
            <a:r>
              <a:rPr lang="en-GB" sz="2400" dirty="0" err="1"/>
              <a:t>prvi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snimili</a:t>
            </a:r>
            <a:r>
              <a:rPr lang="en-GB" sz="2400" dirty="0"/>
              <a:t> T-Hg-T </a:t>
            </a:r>
            <a:r>
              <a:rPr lang="en-GB" sz="2400" dirty="0" err="1"/>
              <a:t>kristalnu</a:t>
            </a:r>
            <a:r>
              <a:rPr lang="en-GB" sz="2400" dirty="0"/>
              <a:t> </a:t>
            </a:r>
            <a:r>
              <a:rPr lang="en-GB" sz="2400" dirty="0" err="1"/>
              <a:t>strukturu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riješili</a:t>
            </a:r>
            <a:r>
              <a:rPr lang="en-GB" sz="2400" dirty="0"/>
              <a:t> NMR </a:t>
            </a:r>
            <a:r>
              <a:rPr lang="en-GB" sz="2400" dirty="0" err="1"/>
              <a:t>strukturu</a:t>
            </a:r>
            <a:r>
              <a:rPr lang="en-GB" sz="2400" dirty="0"/>
              <a:t> u </a:t>
            </a:r>
            <a:r>
              <a:rPr lang="en-GB" sz="2400" dirty="0" err="1"/>
              <a:t>otopini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695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E9D7-4DB3-4B83-B88A-594D0FB6E6FC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51226"/>
              </p:ext>
            </p:extLst>
          </p:nvPr>
        </p:nvGraphicFramePr>
        <p:xfrm>
          <a:off x="2389178" y="3124482"/>
          <a:ext cx="7672774" cy="202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84442" imgH="1159819" progId="ChemDraw.Document.6.0">
                  <p:embed/>
                </p:oleObj>
              </mc:Choice>
              <mc:Fallback>
                <p:oleObj name="CS ChemDraw Drawing" r:id="rId2" imgW="4384442" imgH="1159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9178" y="3124482"/>
                        <a:ext cx="7672774" cy="2029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8691" y="6340475"/>
            <a:ext cx="1041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F.-A. Polonius, J. Müller, </a:t>
            </a:r>
            <a:r>
              <a:rPr lang="de-DE" i="1" dirty="0"/>
              <a:t>Angew. Chem. Int. Ed</a:t>
            </a:r>
            <a:r>
              <a:rPr lang="de-DE" dirty="0"/>
              <a:t>. </a:t>
            </a:r>
            <a:r>
              <a:rPr lang="de-DE" b="1" dirty="0"/>
              <a:t>46</a:t>
            </a:r>
            <a:r>
              <a:rPr lang="de-DE" dirty="0"/>
              <a:t> (2007) 5602–5604.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93921" y="1461118"/>
            <a:ext cx="1106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-d(D19A)d(T20)</a:t>
            </a:r>
          </a:p>
          <a:p>
            <a:r>
              <a:rPr lang="en-GB" sz="2800" dirty="0"/>
              <a:t>-1-deazaadenin (D)- </a:t>
            </a:r>
            <a:r>
              <a:rPr lang="en-GB" sz="2800" dirty="0" err="1"/>
              <a:t>Hoogsteenov</a:t>
            </a:r>
            <a:r>
              <a:rPr lang="en-GB" sz="2800" dirty="0"/>
              <a:t> model </a:t>
            </a:r>
            <a:r>
              <a:rPr lang="en-GB" sz="2800" dirty="0" err="1"/>
              <a:t>sparivanja</a:t>
            </a:r>
            <a:r>
              <a:rPr lang="en-GB" sz="2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838" y="428695"/>
            <a:ext cx="283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u="sng" dirty="0" err="1"/>
              <a:t>Primjer</a:t>
            </a:r>
            <a:r>
              <a:rPr lang="en-GB" sz="3600" i="1" u="sng" dirty="0"/>
              <a:t> 1.2.</a:t>
            </a:r>
          </a:p>
        </p:txBody>
      </p:sp>
    </p:spTree>
    <p:extLst>
      <p:ext uri="{BB962C8B-B14F-4D97-AF65-F5344CB8AC3E}">
        <p14:creationId xmlns:p14="http://schemas.microsoft.com/office/powerpoint/2010/main" val="390781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1" y="3529994"/>
            <a:ext cx="4970250" cy="32352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4085" y="6261100"/>
            <a:ext cx="1530927" cy="365125"/>
          </a:xfrm>
        </p:spPr>
        <p:txBody>
          <a:bodyPr/>
          <a:lstStyle/>
          <a:p>
            <a:fld id="{9BF0E9D7-4DB3-4B83-B88A-594D0FB6E6FC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1629214"/>
            <a:ext cx="5286376" cy="3367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20" y="6444159"/>
            <a:ext cx="748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F.-A. Polonius, J. Müller, </a:t>
            </a:r>
            <a:r>
              <a:rPr lang="de-DE" i="1" dirty="0"/>
              <a:t>Angew. Chem. Int. Ed</a:t>
            </a:r>
            <a:r>
              <a:rPr lang="de-DE" dirty="0"/>
              <a:t>. </a:t>
            </a:r>
            <a:r>
              <a:rPr lang="de-DE" b="1" dirty="0"/>
              <a:t>46</a:t>
            </a:r>
            <a:r>
              <a:rPr lang="de-DE" dirty="0"/>
              <a:t> (2007) 5602–5604.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2585"/>
          <a:stretch/>
        </p:blipFill>
        <p:spPr>
          <a:xfrm>
            <a:off x="6029325" y="114300"/>
            <a:ext cx="4884498" cy="3367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" y="5147608"/>
            <a:ext cx="505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(*1 </a:t>
            </a:r>
            <a:r>
              <a:rPr lang="en-GB" dirty="0" err="1"/>
              <a:t>ekvivalent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grafičkim</a:t>
            </a:r>
            <a:r>
              <a:rPr lang="en-GB" dirty="0"/>
              <a:t> </a:t>
            </a:r>
            <a:r>
              <a:rPr lang="en-GB" dirty="0" err="1"/>
              <a:t>prikazima</a:t>
            </a:r>
            <a:r>
              <a:rPr lang="en-GB" dirty="0"/>
              <a:t> </a:t>
            </a:r>
            <a:r>
              <a:rPr lang="en-GB" dirty="0" err="1"/>
              <a:t>označava</a:t>
            </a:r>
            <a:r>
              <a:rPr lang="en-GB" dirty="0"/>
              <a:t> 19 </a:t>
            </a:r>
            <a:r>
              <a:rPr lang="en-GB" dirty="0" err="1"/>
              <a:t>stvarnih</a:t>
            </a:r>
            <a:r>
              <a:rPr lang="en-GB" dirty="0"/>
              <a:t> </a:t>
            </a:r>
            <a:r>
              <a:rPr lang="en-GB" dirty="0" err="1"/>
              <a:t>ekvivalenata</a:t>
            </a:r>
            <a:r>
              <a:rPr lang="en-GB" dirty="0"/>
              <a:t> </a:t>
            </a:r>
            <a:r>
              <a:rPr lang="en-GB" dirty="0" err="1"/>
              <a:t>srebrovih</a:t>
            </a:r>
            <a:r>
              <a:rPr lang="en-GB" dirty="0"/>
              <a:t> </a:t>
            </a:r>
            <a:r>
              <a:rPr lang="en-GB" dirty="0" err="1"/>
              <a:t>kationa</a:t>
            </a:r>
            <a:r>
              <a:rPr lang="en-GB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8640" y="1798012"/>
            <a:ext cx="93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0915" y="2681065"/>
            <a:ext cx="1158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0.75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8640" y="3991705"/>
            <a:ext cx="93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2480" y="3481725"/>
            <a:ext cx="93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9163" y="4145593"/>
            <a:ext cx="93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494" y="286018"/>
            <a:ext cx="494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</a:t>
            </a:r>
            <a:r>
              <a:rPr lang="en-GB" i="1" baseline="-25000" dirty="0"/>
              <a:t>m</a:t>
            </a:r>
            <a:r>
              <a:rPr lang="en-GB" dirty="0"/>
              <a:t>-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je 50% DNK u </a:t>
            </a:r>
            <a:r>
              <a:rPr lang="en-GB" dirty="0" err="1"/>
              <a:t>formi</a:t>
            </a:r>
            <a:r>
              <a:rPr lang="en-GB" dirty="0"/>
              <a:t> </a:t>
            </a:r>
            <a:r>
              <a:rPr lang="en-GB" dirty="0" err="1"/>
              <a:t>samostalnih</a:t>
            </a:r>
            <a:r>
              <a:rPr lang="en-GB" dirty="0"/>
              <a:t> </a:t>
            </a:r>
            <a:r>
              <a:rPr lang="en-GB" dirty="0" err="1"/>
              <a:t>jednostrukih</a:t>
            </a:r>
            <a:r>
              <a:rPr lang="en-GB" dirty="0"/>
              <a:t> </a:t>
            </a:r>
            <a:r>
              <a:rPr lang="en-GB" dirty="0" err="1"/>
              <a:t>lanaca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286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2100</TotalTime>
  <Words>1048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Corbel</vt:lpstr>
      <vt:lpstr>Symbol</vt:lpstr>
      <vt:lpstr>Times New Roman</vt:lpstr>
      <vt:lpstr>Wingdings</vt:lpstr>
      <vt:lpstr>Wingdings 2</vt:lpstr>
      <vt:lpstr>Frame</vt:lpstr>
      <vt:lpstr>CS ChemDraw Drawing</vt:lpstr>
      <vt:lpstr>Metalom inducirano sparivanje baza nukleotida u DNK  </vt:lpstr>
      <vt:lpstr>Kanonske nukleotidne baze</vt:lpstr>
      <vt:lpstr>-1953. godine Watson-Crickov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Metalom inducirano sparivanje baza nukleotida u DNK</dc:title>
  <dc:creator>Marija</dc:creator>
  <cp:lastModifiedBy>Mamica Dubrovich</cp:lastModifiedBy>
  <cp:revision>78</cp:revision>
  <dcterms:created xsi:type="dcterms:W3CDTF">2021-04-12T06:21:31Z</dcterms:created>
  <dcterms:modified xsi:type="dcterms:W3CDTF">2021-04-16T11:08:29Z</dcterms:modified>
</cp:coreProperties>
</file>