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68" r:id="rId4"/>
    <p:sldId id="269" r:id="rId5"/>
    <p:sldId id="258" r:id="rId6"/>
    <p:sldId id="264" r:id="rId7"/>
    <p:sldId id="259" r:id="rId8"/>
    <p:sldId id="265" r:id="rId9"/>
    <p:sldId id="273" r:id="rId10"/>
    <p:sldId id="263" r:id="rId11"/>
    <p:sldId id="274" r:id="rId12"/>
    <p:sldId id="267" r:id="rId13"/>
    <p:sldId id="271" r:id="rId14"/>
    <p:sldId id="276" r:id="rId15"/>
    <p:sldId id="272" r:id="rId16"/>
    <p:sldId id="26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a3d25051d1a53d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00"/>
    <a:srgbClr val="E6EAEE"/>
    <a:srgbClr val="E5E9EE"/>
    <a:srgbClr val="FFFFFF"/>
    <a:srgbClr val="E2E6EA"/>
    <a:srgbClr val="E5E9ED"/>
    <a:srgbClr val="E6EAEF"/>
    <a:srgbClr val="E2E6EB"/>
    <a:srgbClr val="E3E7EC"/>
    <a:srgbClr val="D8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1879" autoAdjust="0"/>
  </p:normalViewPr>
  <p:slideViewPr>
    <p:cSldViewPr snapToGrid="0">
      <p:cViewPr>
        <p:scale>
          <a:sx n="75" d="100"/>
          <a:sy n="75" d="100"/>
        </p:scale>
        <p:origin x="1152" y="2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69376-5F19-4D08-B1BD-597F516B8132}" type="doc">
      <dgm:prSet loTypeId="urn:microsoft.com/office/officeart/2005/8/layout/pyramid1" loCatId="pyramid" qsTypeId="urn:microsoft.com/office/officeart/2005/8/quickstyle/simple3" qsCatId="simple" csTypeId="urn:microsoft.com/office/officeart/2005/8/colors/colorful4" csCatId="colorful" phldr="1"/>
      <dgm:spPr/>
    </dgm:pt>
    <dgm:pt modelId="{DF04303C-5FE3-4635-AC77-793408648050}">
      <dgm:prSet phldrT="[Text]"/>
      <dgm:spPr>
        <a:solidFill>
          <a:srgbClr val="94A7D9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3DD264C-3920-4312-BB3E-E06A476FCCBA}" type="sibTrans" cxnId="{E87C04A7-2ACE-42FF-B672-0850503D0119}">
      <dgm:prSet/>
      <dgm:spPr/>
      <dgm:t>
        <a:bodyPr/>
        <a:lstStyle/>
        <a:p>
          <a:endParaRPr lang="en-US"/>
        </a:p>
      </dgm:t>
    </dgm:pt>
    <dgm:pt modelId="{D8956477-7326-4D6D-A8E0-A0DF4740B74B}" type="parTrans" cxnId="{E87C04A7-2ACE-42FF-B672-0850503D0119}">
      <dgm:prSet/>
      <dgm:spPr/>
      <dgm:t>
        <a:bodyPr/>
        <a:lstStyle/>
        <a:p>
          <a:endParaRPr lang="en-US"/>
        </a:p>
      </dgm:t>
    </dgm:pt>
    <dgm:pt modelId="{4FB4F6C4-22A7-432C-8990-DF16A6FDE841}">
      <dgm:prSet phldrT="[Text]"/>
      <dgm:spPr>
        <a:solidFill>
          <a:srgbClr val="FFD684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515CA40-8058-4CD9-91FC-E728EA32DDB4}" type="parTrans" cxnId="{25EC8DF2-9C44-4F5A-A7AC-430F4B00B596}">
      <dgm:prSet/>
      <dgm:spPr/>
      <dgm:t>
        <a:bodyPr/>
        <a:lstStyle/>
        <a:p>
          <a:endParaRPr lang="en-US"/>
        </a:p>
      </dgm:t>
    </dgm:pt>
    <dgm:pt modelId="{E5BEF63A-7A70-474D-9AF8-EAC118924150}" type="sibTrans" cxnId="{25EC8DF2-9C44-4F5A-A7AC-430F4B00B596}">
      <dgm:prSet/>
      <dgm:spPr/>
      <dgm:t>
        <a:bodyPr/>
        <a:lstStyle/>
        <a:p>
          <a:endParaRPr lang="en-US"/>
        </a:p>
      </dgm:t>
    </dgm:pt>
    <dgm:pt modelId="{71A82FD9-A1C8-4C62-934E-92303F63CC0B}">
      <dgm:prSet phldrT="[Text]"/>
      <dgm:spPr>
        <a:solidFill>
          <a:srgbClr val="B0F984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A247E55-2030-4BC3-B8FB-34C96924EE2F}" type="parTrans" cxnId="{AE99B6EF-C09F-425C-BC0D-29299887C975}">
      <dgm:prSet/>
      <dgm:spPr/>
      <dgm:t>
        <a:bodyPr/>
        <a:lstStyle/>
        <a:p>
          <a:endParaRPr lang="en-US"/>
        </a:p>
      </dgm:t>
    </dgm:pt>
    <dgm:pt modelId="{CFF9CB36-8CAB-4C5C-BE0C-F3AF5BF6983F}" type="sibTrans" cxnId="{AE99B6EF-C09F-425C-BC0D-29299887C975}">
      <dgm:prSet/>
      <dgm:spPr/>
      <dgm:t>
        <a:bodyPr/>
        <a:lstStyle/>
        <a:p>
          <a:endParaRPr lang="en-US"/>
        </a:p>
      </dgm:t>
    </dgm:pt>
    <dgm:pt modelId="{FAF44106-957C-4B97-B6FD-15FEEA69EC39}">
      <dgm:prSet phldrT="[Text]"/>
      <dgm:spPr>
        <a:solidFill>
          <a:srgbClr val="8DE3DA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BD2BB4A-4DEB-4344-85CE-4C14482EA14C}" type="parTrans" cxnId="{FEFA8674-81D3-4785-AE3E-2B2A05FB802E}">
      <dgm:prSet/>
      <dgm:spPr/>
      <dgm:t>
        <a:bodyPr/>
        <a:lstStyle/>
        <a:p>
          <a:endParaRPr lang="en-US"/>
        </a:p>
      </dgm:t>
    </dgm:pt>
    <dgm:pt modelId="{B41FC5B0-123F-4C5D-B1BF-0839F0ACF193}" type="sibTrans" cxnId="{FEFA8674-81D3-4785-AE3E-2B2A05FB802E}">
      <dgm:prSet/>
      <dgm:spPr/>
      <dgm:t>
        <a:bodyPr/>
        <a:lstStyle/>
        <a:p>
          <a:endParaRPr lang="en-US"/>
        </a:p>
      </dgm:t>
    </dgm:pt>
    <dgm:pt modelId="{7888392B-6285-4189-BDD9-B92A292DFAD3}">
      <dgm:prSet phldrT="[Text]"/>
      <dgm:spPr>
        <a:solidFill>
          <a:srgbClr val="8FED99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C260890-630A-4353-8E4C-D086700C6A13}" type="parTrans" cxnId="{44322F34-9FD5-46F2-B721-ABC07AAC7ED4}">
      <dgm:prSet/>
      <dgm:spPr/>
      <dgm:t>
        <a:bodyPr/>
        <a:lstStyle/>
        <a:p>
          <a:endParaRPr lang="en-US"/>
        </a:p>
      </dgm:t>
    </dgm:pt>
    <dgm:pt modelId="{69356103-D31F-460A-9715-4C88C95EC243}" type="sibTrans" cxnId="{44322F34-9FD5-46F2-B721-ABC07AAC7ED4}">
      <dgm:prSet/>
      <dgm:spPr/>
      <dgm:t>
        <a:bodyPr/>
        <a:lstStyle/>
        <a:p>
          <a:endParaRPr lang="en-US"/>
        </a:p>
      </dgm:t>
    </dgm:pt>
    <dgm:pt modelId="{215ED072-D5B5-4B11-A509-2C9E5FCF5367}" type="pres">
      <dgm:prSet presAssocID="{24369376-5F19-4D08-B1BD-597F516B8132}" presName="Name0" presStyleCnt="0">
        <dgm:presLayoutVars>
          <dgm:dir/>
          <dgm:animLvl val="lvl"/>
          <dgm:resizeHandles val="exact"/>
        </dgm:presLayoutVars>
      </dgm:prSet>
      <dgm:spPr/>
    </dgm:pt>
    <dgm:pt modelId="{B724A1F4-CA88-43C9-ABF7-0F441CBC74FD}" type="pres">
      <dgm:prSet presAssocID="{4FB4F6C4-22A7-432C-8990-DF16A6FDE841}" presName="Name8" presStyleCnt="0"/>
      <dgm:spPr/>
    </dgm:pt>
    <dgm:pt modelId="{D101C64C-D24C-4870-960A-B2D506B31CCA}" type="pres">
      <dgm:prSet presAssocID="{4FB4F6C4-22A7-432C-8990-DF16A6FDE84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140F2-AD6D-40B5-BE1B-D4BD21D1DF41}" type="pres">
      <dgm:prSet presAssocID="{4FB4F6C4-22A7-432C-8990-DF16A6FDE8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EDD0F-ADEE-4153-91AD-653F9B7057E5}" type="pres">
      <dgm:prSet presAssocID="{71A82FD9-A1C8-4C62-934E-92303F63CC0B}" presName="Name8" presStyleCnt="0"/>
      <dgm:spPr/>
    </dgm:pt>
    <dgm:pt modelId="{156933E3-FD1E-42DB-8D4E-C0C48A130B5D}" type="pres">
      <dgm:prSet presAssocID="{71A82FD9-A1C8-4C62-934E-92303F63CC0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8F6B-E63A-4C4C-9E25-A6E87D611A63}" type="pres">
      <dgm:prSet presAssocID="{71A82FD9-A1C8-4C62-934E-92303F63CC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56B4A-6777-4B75-ABE8-C396E1FB3C93}" type="pres">
      <dgm:prSet presAssocID="{7888392B-6285-4189-BDD9-B92A292DFAD3}" presName="Name8" presStyleCnt="0"/>
      <dgm:spPr/>
    </dgm:pt>
    <dgm:pt modelId="{8657211E-75E4-4BE0-BAE9-4022CFED65F0}" type="pres">
      <dgm:prSet presAssocID="{7888392B-6285-4189-BDD9-B92A292DFAD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ECB5C-CC91-4D69-9F48-5F1F51157BB3}" type="pres">
      <dgm:prSet presAssocID="{7888392B-6285-4189-BDD9-B92A292DFA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37764-8B21-40DE-A9FD-6E318474E90A}" type="pres">
      <dgm:prSet presAssocID="{FAF44106-957C-4B97-B6FD-15FEEA69EC39}" presName="Name8" presStyleCnt="0"/>
      <dgm:spPr/>
    </dgm:pt>
    <dgm:pt modelId="{03F96EA5-746C-48A0-8BDB-A3034C50921D}" type="pres">
      <dgm:prSet presAssocID="{FAF44106-957C-4B97-B6FD-15FEEA69EC3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E638D-4CE7-4085-A65D-96224E924D24}" type="pres">
      <dgm:prSet presAssocID="{FAF44106-957C-4B97-B6FD-15FEEA69EC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2167D-6823-4BD4-AAEA-627CF212C357}" type="pres">
      <dgm:prSet presAssocID="{DF04303C-5FE3-4635-AC77-793408648050}" presName="Name8" presStyleCnt="0"/>
      <dgm:spPr/>
    </dgm:pt>
    <dgm:pt modelId="{27879576-A052-456A-A82B-F7B52C9C5202}" type="pres">
      <dgm:prSet presAssocID="{DF04303C-5FE3-4635-AC77-793408648050}" presName="level" presStyleLbl="node1" presStyleIdx="4" presStyleCnt="5" custLinFactNeighborX="3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C5733-C523-404B-84D6-3F742944CB45}" type="pres">
      <dgm:prSet presAssocID="{DF04303C-5FE3-4635-AC77-7934086480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056BA-D045-4367-B1E7-524572833FB3}" type="presOf" srcId="{4FB4F6C4-22A7-432C-8990-DF16A6FDE841}" destId="{CD5140F2-AD6D-40B5-BE1B-D4BD21D1DF41}" srcOrd="1" destOrd="0" presId="urn:microsoft.com/office/officeart/2005/8/layout/pyramid1"/>
    <dgm:cxn modelId="{44322F34-9FD5-46F2-B721-ABC07AAC7ED4}" srcId="{24369376-5F19-4D08-B1BD-597F516B8132}" destId="{7888392B-6285-4189-BDD9-B92A292DFAD3}" srcOrd="2" destOrd="0" parTransId="{BC260890-630A-4353-8E4C-D086700C6A13}" sibTransId="{69356103-D31F-460A-9715-4C88C95EC243}"/>
    <dgm:cxn modelId="{4BA50CB5-4199-4DF0-A30A-D04371D7C4DC}" type="presOf" srcId="{7888392B-6285-4189-BDD9-B92A292DFAD3}" destId="{2C2ECB5C-CC91-4D69-9F48-5F1F51157BB3}" srcOrd="1" destOrd="0" presId="urn:microsoft.com/office/officeart/2005/8/layout/pyramid1"/>
    <dgm:cxn modelId="{FDB9EC27-C400-4A24-B132-131690E714ED}" type="presOf" srcId="{24369376-5F19-4D08-B1BD-597F516B8132}" destId="{215ED072-D5B5-4B11-A509-2C9E5FCF5367}" srcOrd="0" destOrd="0" presId="urn:microsoft.com/office/officeart/2005/8/layout/pyramid1"/>
    <dgm:cxn modelId="{E87C04A7-2ACE-42FF-B672-0850503D0119}" srcId="{24369376-5F19-4D08-B1BD-597F516B8132}" destId="{DF04303C-5FE3-4635-AC77-793408648050}" srcOrd="4" destOrd="0" parTransId="{D8956477-7326-4D6D-A8E0-A0DF4740B74B}" sibTransId="{33DD264C-3920-4312-BB3E-E06A476FCCBA}"/>
    <dgm:cxn modelId="{25EC8DF2-9C44-4F5A-A7AC-430F4B00B596}" srcId="{24369376-5F19-4D08-B1BD-597F516B8132}" destId="{4FB4F6C4-22A7-432C-8990-DF16A6FDE841}" srcOrd="0" destOrd="0" parTransId="{5515CA40-8058-4CD9-91FC-E728EA32DDB4}" sibTransId="{E5BEF63A-7A70-474D-9AF8-EAC118924150}"/>
    <dgm:cxn modelId="{E26EC304-DEB0-4EC9-8F34-8B1E18973BC8}" type="presOf" srcId="{DF04303C-5FE3-4635-AC77-793408648050}" destId="{575C5733-C523-404B-84D6-3F742944CB45}" srcOrd="1" destOrd="0" presId="urn:microsoft.com/office/officeart/2005/8/layout/pyramid1"/>
    <dgm:cxn modelId="{66989531-6261-4730-882F-A8BB8465B7E0}" type="presOf" srcId="{71A82FD9-A1C8-4C62-934E-92303F63CC0B}" destId="{156933E3-FD1E-42DB-8D4E-C0C48A130B5D}" srcOrd="0" destOrd="0" presId="urn:microsoft.com/office/officeart/2005/8/layout/pyramid1"/>
    <dgm:cxn modelId="{1E8E7B42-6B46-4F03-BD36-C33A324AF446}" type="presOf" srcId="{FAF44106-957C-4B97-B6FD-15FEEA69EC39}" destId="{F72E638D-4CE7-4085-A65D-96224E924D24}" srcOrd="1" destOrd="0" presId="urn:microsoft.com/office/officeart/2005/8/layout/pyramid1"/>
    <dgm:cxn modelId="{FEFA8674-81D3-4785-AE3E-2B2A05FB802E}" srcId="{24369376-5F19-4D08-B1BD-597F516B8132}" destId="{FAF44106-957C-4B97-B6FD-15FEEA69EC39}" srcOrd="3" destOrd="0" parTransId="{0BD2BB4A-4DEB-4344-85CE-4C14482EA14C}" sibTransId="{B41FC5B0-123F-4C5D-B1BF-0839F0ACF193}"/>
    <dgm:cxn modelId="{233FE170-12B6-4657-B8DD-B20AC00C6033}" type="presOf" srcId="{4FB4F6C4-22A7-432C-8990-DF16A6FDE841}" destId="{D101C64C-D24C-4870-960A-B2D506B31CCA}" srcOrd="0" destOrd="0" presId="urn:microsoft.com/office/officeart/2005/8/layout/pyramid1"/>
    <dgm:cxn modelId="{ABFDE391-60B5-437D-BF02-6EA680B98BB0}" type="presOf" srcId="{71A82FD9-A1C8-4C62-934E-92303F63CC0B}" destId="{2AA08F6B-E63A-4C4C-9E25-A6E87D611A63}" srcOrd="1" destOrd="0" presId="urn:microsoft.com/office/officeart/2005/8/layout/pyramid1"/>
    <dgm:cxn modelId="{E8DB83BF-C483-48C2-8818-1923DB7CA45D}" type="presOf" srcId="{DF04303C-5FE3-4635-AC77-793408648050}" destId="{27879576-A052-456A-A82B-F7B52C9C5202}" srcOrd="0" destOrd="0" presId="urn:microsoft.com/office/officeart/2005/8/layout/pyramid1"/>
    <dgm:cxn modelId="{4C5D6CB6-F26E-4DDB-9B2A-DF802E6C1160}" type="presOf" srcId="{FAF44106-957C-4B97-B6FD-15FEEA69EC39}" destId="{03F96EA5-746C-48A0-8BDB-A3034C50921D}" srcOrd="0" destOrd="0" presId="urn:microsoft.com/office/officeart/2005/8/layout/pyramid1"/>
    <dgm:cxn modelId="{5B0B187C-2999-41EC-9AC0-798C80064264}" type="presOf" srcId="{7888392B-6285-4189-BDD9-B92A292DFAD3}" destId="{8657211E-75E4-4BE0-BAE9-4022CFED65F0}" srcOrd="0" destOrd="0" presId="urn:microsoft.com/office/officeart/2005/8/layout/pyramid1"/>
    <dgm:cxn modelId="{AE99B6EF-C09F-425C-BC0D-29299887C975}" srcId="{24369376-5F19-4D08-B1BD-597F516B8132}" destId="{71A82FD9-A1C8-4C62-934E-92303F63CC0B}" srcOrd="1" destOrd="0" parTransId="{3A247E55-2030-4BC3-B8FB-34C96924EE2F}" sibTransId="{CFF9CB36-8CAB-4C5C-BE0C-F3AF5BF6983F}"/>
    <dgm:cxn modelId="{FD57E67A-5077-49BA-B892-C25E65D902A2}" type="presParOf" srcId="{215ED072-D5B5-4B11-A509-2C9E5FCF5367}" destId="{B724A1F4-CA88-43C9-ABF7-0F441CBC74FD}" srcOrd="0" destOrd="0" presId="urn:microsoft.com/office/officeart/2005/8/layout/pyramid1"/>
    <dgm:cxn modelId="{8EF47910-786C-4DCC-91BD-6035D30B7245}" type="presParOf" srcId="{B724A1F4-CA88-43C9-ABF7-0F441CBC74FD}" destId="{D101C64C-D24C-4870-960A-B2D506B31CCA}" srcOrd="0" destOrd="0" presId="urn:microsoft.com/office/officeart/2005/8/layout/pyramid1"/>
    <dgm:cxn modelId="{D9D95F4D-EC8A-4A1A-B659-BC308BB73405}" type="presParOf" srcId="{B724A1F4-CA88-43C9-ABF7-0F441CBC74FD}" destId="{CD5140F2-AD6D-40B5-BE1B-D4BD21D1DF41}" srcOrd="1" destOrd="0" presId="urn:microsoft.com/office/officeart/2005/8/layout/pyramid1"/>
    <dgm:cxn modelId="{164F9256-983B-4939-8677-C394CEBA4885}" type="presParOf" srcId="{215ED072-D5B5-4B11-A509-2C9E5FCF5367}" destId="{FFAEDD0F-ADEE-4153-91AD-653F9B7057E5}" srcOrd="1" destOrd="0" presId="urn:microsoft.com/office/officeart/2005/8/layout/pyramid1"/>
    <dgm:cxn modelId="{8AD70CEA-C7CC-4A33-924C-E4C97618F52A}" type="presParOf" srcId="{FFAEDD0F-ADEE-4153-91AD-653F9B7057E5}" destId="{156933E3-FD1E-42DB-8D4E-C0C48A130B5D}" srcOrd="0" destOrd="0" presId="urn:microsoft.com/office/officeart/2005/8/layout/pyramid1"/>
    <dgm:cxn modelId="{8A19DB12-99C0-4888-95D7-73477B13C610}" type="presParOf" srcId="{FFAEDD0F-ADEE-4153-91AD-653F9B7057E5}" destId="{2AA08F6B-E63A-4C4C-9E25-A6E87D611A63}" srcOrd="1" destOrd="0" presId="urn:microsoft.com/office/officeart/2005/8/layout/pyramid1"/>
    <dgm:cxn modelId="{F0271F10-2CB9-4F22-9963-D9F7FEDF8F52}" type="presParOf" srcId="{215ED072-D5B5-4B11-A509-2C9E5FCF5367}" destId="{0AB56B4A-6777-4B75-ABE8-C396E1FB3C93}" srcOrd="2" destOrd="0" presId="urn:microsoft.com/office/officeart/2005/8/layout/pyramid1"/>
    <dgm:cxn modelId="{148D3A40-E032-4F43-AF97-E8962D15B610}" type="presParOf" srcId="{0AB56B4A-6777-4B75-ABE8-C396E1FB3C93}" destId="{8657211E-75E4-4BE0-BAE9-4022CFED65F0}" srcOrd="0" destOrd="0" presId="urn:microsoft.com/office/officeart/2005/8/layout/pyramid1"/>
    <dgm:cxn modelId="{89F5F160-85E1-4F9E-B868-243CBF948A19}" type="presParOf" srcId="{0AB56B4A-6777-4B75-ABE8-C396E1FB3C93}" destId="{2C2ECB5C-CC91-4D69-9F48-5F1F51157BB3}" srcOrd="1" destOrd="0" presId="urn:microsoft.com/office/officeart/2005/8/layout/pyramid1"/>
    <dgm:cxn modelId="{10E9044D-6924-46AF-BC47-3AFF4467E1DE}" type="presParOf" srcId="{215ED072-D5B5-4B11-A509-2C9E5FCF5367}" destId="{2DA37764-8B21-40DE-A9FD-6E318474E90A}" srcOrd="3" destOrd="0" presId="urn:microsoft.com/office/officeart/2005/8/layout/pyramid1"/>
    <dgm:cxn modelId="{D4815EEC-EAA8-4A24-B1A2-FC3B9B043138}" type="presParOf" srcId="{2DA37764-8B21-40DE-A9FD-6E318474E90A}" destId="{03F96EA5-746C-48A0-8BDB-A3034C50921D}" srcOrd="0" destOrd="0" presId="urn:microsoft.com/office/officeart/2005/8/layout/pyramid1"/>
    <dgm:cxn modelId="{2887F3D8-2D5D-49F3-8E8E-04FAED5F5482}" type="presParOf" srcId="{2DA37764-8B21-40DE-A9FD-6E318474E90A}" destId="{F72E638D-4CE7-4085-A65D-96224E924D24}" srcOrd="1" destOrd="0" presId="urn:microsoft.com/office/officeart/2005/8/layout/pyramid1"/>
    <dgm:cxn modelId="{5E8A0BC5-10A3-4B38-BA38-71FC438019EE}" type="presParOf" srcId="{215ED072-D5B5-4B11-A509-2C9E5FCF5367}" destId="{DEF2167D-6823-4BD4-AAEA-627CF212C357}" srcOrd="4" destOrd="0" presId="urn:microsoft.com/office/officeart/2005/8/layout/pyramid1"/>
    <dgm:cxn modelId="{BD3B4685-5F82-406E-964F-E38DFFFB6EE5}" type="presParOf" srcId="{DEF2167D-6823-4BD4-AAEA-627CF212C357}" destId="{27879576-A052-456A-A82B-F7B52C9C5202}" srcOrd="0" destOrd="0" presId="urn:microsoft.com/office/officeart/2005/8/layout/pyramid1"/>
    <dgm:cxn modelId="{670F0A6C-AA90-487B-9A88-4C01E8E69AE0}" type="presParOf" srcId="{DEF2167D-6823-4BD4-AAEA-627CF212C357}" destId="{575C5733-C523-404B-84D6-3F742944CB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69376-5F19-4D08-B1BD-597F516B8132}" type="doc">
      <dgm:prSet loTypeId="urn:microsoft.com/office/officeart/2005/8/layout/pyramid1" loCatId="pyramid" qsTypeId="urn:microsoft.com/office/officeart/2005/8/quickstyle/simple3" qsCatId="simple" csTypeId="urn:microsoft.com/office/officeart/2005/8/colors/colorful4" csCatId="colorful" phldr="1"/>
      <dgm:spPr/>
    </dgm:pt>
    <dgm:pt modelId="{DF04303C-5FE3-4635-AC77-793408648050}">
      <dgm:prSet phldrT="[Text]"/>
      <dgm:spPr>
        <a:solidFill>
          <a:srgbClr val="FFD684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3DD264C-3920-4312-BB3E-E06A476FCCBA}" type="sibTrans" cxnId="{E87C04A7-2ACE-42FF-B672-0850503D0119}">
      <dgm:prSet/>
      <dgm:spPr/>
      <dgm:t>
        <a:bodyPr/>
        <a:lstStyle/>
        <a:p>
          <a:endParaRPr lang="en-US"/>
        </a:p>
      </dgm:t>
    </dgm:pt>
    <dgm:pt modelId="{D8956477-7326-4D6D-A8E0-A0DF4740B74B}" type="parTrans" cxnId="{E87C04A7-2ACE-42FF-B672-0850503D0119}">
      <dgm:prSet/>
      <dgm:spPr/>
      <dgm:t>
        <a:bodyPr/>
        <a:lstStyle/>
        <a:p>
          <a:endParaRPr lang="en-US"/>
        </a:p>
      </dgm:t>
    </dgm:pt>
    <dgm:pt modelId="{4FB4F6C4-22A7-432C-8990-DF16A6FDE841}">
      <dgm:prSet phldrT="[Text]"/>
      <dgm:spPr>
        <a:solidFill>
          <a:srgbClr val="94A7D9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515CA40-8058-4CD9-91FC-E728EA32DDB4}" type="parTrans" cxnId="{25EC8DF2-9C44-4F5A-A7AC-430F4B00B596}">
      <dgm:prSet/>
      <dgm:spPr/>
      <dgm:t>
        <a:bodyPr/>
        <a:lstStyle/>
        <a:p>
          <a:endParaRPr lang="en-US"/>
        </a:p>
      </dgm:t>
    </dgm:pt>
    <dgm:pt modelId="{E5BEF63A-7A70-474D-9AF8-EAC118924150}" type="sibTrans" cxnId="{25EC8DF2-9C44-4F5A-A7AC-430F4B00B596}">
      <dgm:prSet/>
      <dgm:spPr/>
      <dgm:t>
        <a:bodyPr/>
        <a:lstStyle/>
        <a:p>
          <a:endParaRPr lang="en-US"/>
        </a:p>
      </dgm:t>
    </dgm:pt>
    <dgm:pt modelId="{71A82FD9-A1C8-4C62-934E-92303F63CC0B}">
      <dgm:prSet phldrT="[Text]"/>
      <dgm:spPr>
        <a:solidFill>
          <a:srgbClr val="8DE3DA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A247E55-2030-4BC3-B8FB-34C96924EE2F}" type="parTrans" cxnId="{AE99B6EF-C09F-425C-BC0D-29299887C975}">
      <dgm:prSet/>
      <dgm:spPr/>
      <dgm:t>
        <a:bodyPr/>
        <a:lstStyle/>
        <a:p>
          <a:endParaRPr lang="en-US"/>
        </a:p>
      </dgm:t>
    </dgm:pt>
    <dgm:pt modelId="{CFF9CB36-8CAB-4C5C-BE0C-F3AF5BF6983F}" type="sibTrans" cxnId="{AE99B6EF-C09F-425C-BC0D-29299887C975}">
      <dgm:prSet/>
      <dgm:spPr/>
      <dgm:t>
        <a:bodyPr/>
        <a:lstStyle/>
        <a:p>
          <a:endParaRPr lang="en-US"/>
        </a:p>
      </dgm:t>
    </dgm:pt>
    <dgm:pt modelId="{FAF44106-957C-4B97-B6FD-15FEEA69EC39}">
      <dgm:prSet phldrT="[Text]"/>
      <dgm:spPr>
        <a:solidFill>
          <a:srgbClr val="B0F984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BD2BB4A-4DEB-4344-85CE-4C14482EA14C}" type="parTrans" cxnId="{FEFA8674-81D3-4785-AE3E-2B2A05FB802E}">
      <dgm:prSet/>
      <dgm:spPr/>
      <dgm:t>
        <a:bodyPr/>
        <a:lstStyle/>
        <a:p>
          <a:endParaRPr lang="en-US"/>
        </a:p>
      </dgm:t>
    </dgm:pt>
    <dgm:pt modelId="{B41FC5B0-123F-4C5D-B1BF-0839F0ACF193}" type="sibTrans" cxnId="{FEFA8674-81D3-4785-AE3E-2B2A05FB802E}">
      <dgm:prSet/>
      <dgm:spPr/>
      <dgm:t>
        <a:bodyPr/>
        <a:lstStyle/>
        <a:p>
          <a:endParaRPr lang="en-US"/>
        </a:p>
      </dgm:t>
    </dgm:pt>
    <dgm:pt modelId="{7888392B-6285-4189-BDD9-B92A292DFAD3}">
      <dgm:prSet phldrT="[Text]"/>
      <dgm:spPr>
        <a:solidFill>
          <a:srgbClr val="8FED99"/>
        </a:solid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C260890-630A-4353-8E4C-D086700C6A13}" type="parTrans" cxnId="{44322F34-9FD5-46F2-B721-ABC07AAC7ED4}">
      <dgm:prSet/>
      <dgm:spPr/>
      <dgm:t>
        <a:bodyPr/>
        <a:lstStyle/>
        <a:p>
          <a:endParaRPr lang="en-US"/>
        </a:p>
      </dgm:t>
    </dgm:pt>
    <dgm:pt modelId="{69356103-D31F-460A-9715-4C88C95EC243}" type="sibTrans" cxnId="{44322F34-9FD5-46F2-B721-ABC07AAC7ED4}">
      <dgm:prSet/>
      <dgm:spPr/>
      <dgm:t>
        <a:bodyPr/>
        <a:lstStyle/>
        <a:p>
          <a:endParaRPr lang="en-US"/>
        </a:p>
      </dgm:t>
    </dgm:pt>
    <dgm:pt modelId="{215ED072-D5B5-4B11-A509-2C9E5FCF5367}" type="pres">
      <dgm:prSet presAssocID="{24369376-5F19-4D08-B1BD-597F516B8132}" presName="Name0" presStyleCnt="0">
        <dgm:presLayoutVars>
          <dgm:dir/>
          <dgm:animLvl val="lvl"/>
          <dgm:resizeHandles val="exact"/>
        </dgm:presLayoutVars>
      </dgm:prSet>
      <dgm:spPr/>
    </dgm:pt>
    <dgm:pt modelId="{B724A1F4-CA88-43C9-ABF7-0F441CBC74FD}" type="pres">
      <dgm:prSet presAssocID="{4FB4F6C4-22A7-432C-8990-DF16A6FDE841}" presName="Name8" presStyleCnt="0"/>
      <dgm:spPr/>
    </dgm:pt>
    <dgm:pt modelId="{D101C64C-D24C-4870-960A-B2D506B31CCA}" type="pres">
      <dgm:prSet presAssocID="{4FB4F6C4-22A7-432C-8990-DF16A6FDE84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140F2-AD6D-40B5-BE1B-D4BD21D1DF41}" type="pres">
      <dgm:prSet presAssocID="{4FB4F6C4-22A7-432C-8990-DF16A6FDE8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EDD0F-ADEE-4153-91AD-653F9B7057E5}" type="pres">
      <dgm:prSet presAssocID="{71A82FD9-A1C8-4C62-934E-92303F63CC0B}" presName="Name8" presStyleCnt="0"/>
      <dgm:spPr/>
    </dgm:pt>
    <dgm:pt modelId="{156933E3-FD1E-42DB-8D4E-C0C48A130B5D}" type="pres">
      <dgm:prSet presAssocID="{71A82FD9-A1C8-4C62-934E-92303F63CC0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8F6B-E63A-4C4C-9E25-A6E87D611A63}" type="pres">
      <dgm:prSet presAssocID="{71A82FD9-A1C8-4C62-934E-92303F63CC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56B4A-6777-4B75-ABE8-C396E1FB3C93}" type="pres">
      <dgm:prSet presAssocID="{7888392B-6285-4189-BDD9-B92A292DFAD3}" presName="Name8" presStyleCnt="0"/>
      <dgm:spPr/>
    </dgm:pt>
    <dgm:pt modelId="{8657211E-75E4-4BE0-BAE9-4022CFED65F0}" type="pres">
      <dgm:prSet presAssocID="{7888392B-6285-4189-BDD9-B92A292DFAD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ECB5C-CC91-4D69-9F48-5F1F51157BB3}" type="pres">
      <dgm:prSet presAssocID="{7888392B-6285-4189-BDD9-B92A292DFA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37764-8B21-40DE-A9FD-6E318474E90A}" type="pres">
      <dgm:prSet presAssocID="{FAF44106-957C-4B97-B6FD-15FEEA69EC39}" presName="Name8" presStyleCnt="0"/>
      <dgm:spPr/>
    </dgm:pt>
    <dgm:pt modelId="{03F96EA5-746C-48A0-8BDB-A3034C50921D}" type="pres">
      <dgm:prSet presAssocID="{FAF44106-957C-4B97-B6FD-15FEEA69EC3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E638D-4CE7-4085-A65D-96224E924D24}" type="pres">
      <dgm:prSet presAssocID="{FAF44106-957C-4B97-B6FD-15FEEA69EC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2167D-6823-4BD4-AAEA-627CF212C357}" type="pres">
      <dgm:prSet presAssocID="{DF04303C-5FE3-4635-AC77-793408648050}" presName="Name8" presStyleCnt="0"/>
      <dgm:spPr/>
    </dgm:pt>
    <dgm:pt modelId="{27879576-A052-456A-A82B-F7B52C9C5202}" type="pres">
      <dgm:prSet presAssocID="{DF04303C-5FE3-4635-AC77-793408648050}" presName="level" presStyleLbl="node1" presStyleIdx="4" presStyleCnt="5" custLinFactNeighborX="3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C5733-C523-404B-84D6-3F742944CB45}" type="pres">
      <dgm:prSet presAssocID="{DF04303C-5FE3-4635-AC77-7934086480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5317F-BC80-4870-9B2D-0CDEB882DA98}" type="presOf" srcId="{DF04303C-5FE3-4635-AC77-793408648050}" destId="{27879576-A052-456A-A82B-F7B52C9C5202}" srcOrd="0" destOrd="0" presId="urn:microsoft.com/office/officeart/2005/8/layout/pyramid1"/>
    <dgm:cxn modelId="{44322F34-9FD5-46F2-B721-ABC07AAC7ED4}" srcId="{24369376-5F19-4D08-B1BD-597F516B8132}" destId="{7888392B-6285-4189-BDD9-B92A292DFAD3}" srcOrd="2" destOrd="0" parTransId="{BC260890-630A-4353-8E4C-D086700C6A13}" sibTransId="{69356103-D31F-460A-9715-4C88C95EC243}"/>
    <dgm:cxn modelId="{53D91B42-56A0-4C64-AC72-EB420341F9E6}" type="presOf" srcId="{7888392B-6285-4189-BDD9-B92A292DFAD3}" destId="{8657211E-75E4-4BE0-BAE9-4022CFED65F0}" srcOrd="0" destOrd="0" presId="urn:microsoft.com/office/officeart/2005/8/layout/pyramid1"/>
    <dgm:cxn modelId="{E154ED06-E9BF-4ACD-81A3-1EBE53AED83A}" type="presOf" srcId="{71A82FD9-A1C8-4C62-934E-92303F63CC0B}" destId="{156933E3-FD1E-42DB-8D4E-C0C48A130B5D}" srcOrd="0" destOrd="0" presId="urn:microsoft.com/office/officeart/2005/8/layout/pyramid1"/>
    <dgm:cxn modelId="{E87C04A7-2ACE-42FF-B672-0850503D0119}" srcId="{24369376-5F19-4D08-B1BD-597F516B8132}" destId="{DF04303C-5FE3-4635-AC77-793408648050}" srcOrd="4" destOrd="0" parTransId="{D8956477-7326-4D6D-A8E0-A0DF4740B74B}" sibTransId="{33DD264C-3920-4312-BB3E-E06A476FCCBA}"/>
    <dgm:cxn modelId="{74E87313-3E0E-44D7-B7D4-779839A4ECFB}" type="presOf" srcId="{24369376-5F19-4D08-B1BD-597F516B8132}" destId="{215ED072-D5B5-4B11-A509-2C9E5FCF5367}" srcOrd="0" destOrd="0" presId="urn:microsoft.com/office/officeart/2005/8/layout/pyramid1"/>
    <dgm:cxn modelId="{25EC8DF2-9C44-4F5A-A7AC-430F4B00B596}" srcId="{24369376-5F19-4D08-B1BD-597F516B8132}" destId="{4FB4F6C4-22A7-432C-8990-DF16A6FDE841}" srcOrd="0" destOrd="0" parTransId="{5515CA40-8058-4CD9-91FC-E728EA32DDB4}" sibTransId="{E5BEF63A-7A70-474D-9AF8-EAC118924150}"/>
    <dgm:cxn modelId="{FEFA8674-81D3-4785-AE3E-2B2A05FB802E}" srcId="{24369376-5F19-4D08-B1BD-597F516B8132}" destId="{FAF44106-957C-4B97-B6FD-15FEEA69EC39}" srcOrd="3" destOrd="0" parTransId="{0BD2BB4A-4DEB-4344-85CE-4C14482EA14C}" sibTransId="{B41FC5B0-123F-4C5D-B1BF-0839F0ACF193}"/>
    <dgm:cxn modelId="{2BA69657-E989-4525-B105-3DF808F7C00A}" type="presOf" srcId="{71A82FD9-A1C8-4C62-934E-92303F63CC0B}" destId="{2AA08F6B-E63A-4C4C-9E25-A6E87D611A63}" srcOrd="1" destOrd="0" presId="urn:microsoft.com/office/officeart/2005/8/layout/pyramid1"/>
    <dgm:cxn modelId="{BBAB71F4-9536-42CD-A165-B2828AB6E5E7}" type="presOf" srcId="{7888392B-6285-4189-BDD9-B92A292DFAD3}" destId="{2C2ECB5C-CC91-4D69-9F48-5F1F51157BB3}" srcOrd="1" destOrd="0" presId="urn:microsoft.com/office/officeart/2005/8/layout/pyramid1"/>
    <dgm:cxn modelId="{5F0CFCD0-D0AD-4AD3-AD67-49AC449831A6}" type="presOf" srcId="{4FB4F6C4-22A7-432C-8990-DF16A6FDE841}" destId="{CD5140F2-AD6D-40B5-BE1B-D4BD21D1DF41}" srcOrd="1" destOrd="0" presId="urn:microsoft.com/office/officeart/2005/8/layout/pyramid1"/>
    <dgm:cxn modelId="{DFAED6A5-9D58-4BD6-9B00-F068FBC10311}" type="presOf" srcId="{DF04303C-5FE3-4635-AC77-793408648050}" destId="{575C5733-C523-404B-84D6-3F742944CB45}" srcOrd="1" destOrd="0" presId="urn:microsoft.com/office/officeart/2005/8/layout/pyramid1"/>
    <dgm:cxn modelId="{6E1C7DEC-155B-4B00-BCC2-C4CCCA5C542B}" type="presOf" srcId="{4FB4F6C4-22A7-432C-8990-DF16A6FDE841}" destId="{D101C64C-D24C-4870-960A-B2D506B31CCA}" srcOrd="0" destOrd="0" presId="urn:microsoft.com/office/officeart/2005/8/layout/pyramid1"/>
    <dgm:cxn modelId="{FD6D7B40-A777-41A6-9E35-E2A3EC8A3BBC}" type="presOf" srcId="{FAF44106-957C-4B97-B6FD-15FEEA69EC39}" destId="{03F96EA5-746C-48A0-8BDB-A3034C50921D}" srcOrd="0" destOrd="0" presId="urn:microsoft.com/office/officeart/2005/8/layout/pyramid1"/>
    <dgm:cxn modelId="{1C8E81FF-D5F0-48C2-B7C5-C5845A56F52E}" type="presOf" srcId="{FAF44106-957C-4B97-B6FD-15FEEA69EC39}" destId="{F72E638D-4CE7-4085-A65D-96224E924D24}" srcOrd="1" destOrd="0" presId="urn:microsoft.com/office/officeart/2005/8/layout/pyramid1"/>
    <dgm:cxn modelId="{AE99B6EF-C09F-425C-BC0D-29299887C975}" srcId="{24369376-5F19-4D08-B1BD-597F516B8132}" destId="{71A82FD9-A1C8-4C62-934E-92303F63CC0B}" srcOrd="1" destOrd="0" parTransId="{3A247E55-2030-4BC3-B8FB-34C96924EE2F}" sibTransId="{CFF9CB36-8CAB-4C5C-BE0C-F3AF5BF6983F}"/>
    <dgm:cxn modelId="{87A87AE8-BBBA-41FC-A9F0-8F571DBF282F}" type="presParOf" srcId="{215ED072-D5B5-4B11-A509-2C9E5FCF5367}" destId="{B724A1F4-CA88-43C9-ABF7-0F441CBC74FD}" srcOrd="0" destOrd="0" presId="urn:microsoft.com/office/officeart/2005/8/layout/pyramid1"/>
    <dgm:cxn modelId="{03D05981-9341-4991-859E-202F178425E6}" type="presParOf" srcId="{B724A1F4-CA88-43C9-ABF7-0F441CBC74FD}" destId="{D101C64C-D24C-4870-960A-B2D506B31CCA}" srcOrd="0" destOrd="0" presId="urn:microsoft.com/office/officeart/2005/8/layout/pyramid1"/>
    <dgm:cxn modelId="{44BD3CB1-833E-453D-A388-55FA184ADF1A}" type="presParOf" srcId="{B724A1F4-CA88-43C9-ABF7-0F441CBC74FD}" destId="{CD5140F2-AD6D-40B5-BE1B-D4BD21D1DF41}" srcOrd="1" destOrd="0" presId="urn:microsoft.com/office/officeart/2005/8/layout/pyramid1"/>
    <dgm:cxn modelId="{E401E58C-0E5B-4FDA-9C2B-C0A7D36C41B2}" type="presParOf" srcId="{215ED072-D5B5-4B11-A509-2C9E5FCF5367}" destId="{FFAEDD0F-ADEE-4153-91AD-653F9B7057E5}" srcOrd="1" destOrd="0" presId="urn:microsoft.com/office/officeart/2005/8/layout/pyramid1"/>
    <dgm:cxn modelId="{EDF14EBB-E20D-4EB3-9E09-098842381887}" type="presParOf" srcId="{FFAEDD0F-ADEE-4153-91AD-653F9B7057E5}" destId="{156933E3-FD1E-42DB-8D4E-C0C48A130B5D}" srcOrd="0" destOrd="0" presId="urn:microsoft.com/office/officeart/2005/8/layout/pyramid1"/>
    <dgm:cxn modelId="{0C4736E8-342A-4F6A-939C-3177F3E7A48B}" type="presParOf" srcId="{FFAEDD0F-ADEE-4153-91AD-653F9B7057E5}" destId="{2AA08F6B-E63A-4C4C-9E25-A6E87D611A63}" srcOrd="1" destOrd="0" presId="urn:microsoft.com/office/officeart/2005/8/layout/pyramid1"/>
    <dgm:cxn modelId="{130F83CF-29EA-4E06-950A-8A708A99CDB7}" type="presParOf" srcId="{215ED072-D5B5-4B11-A509-2C9E5FCF5367}" destId="{0AB56B4A-6777-4B75-ABE8-C396E1FB3C93}" srcOrd="2" destOrd="0" presId="urn:microsoft.com/office/officeart/2005/8/layout/pyramid1"/>
    <dgm:cxn modelId="{A5DAAD9F-F236-4B53-AC19-5437728122BB}" type="presParOf" srcId="{0AB56B4A-6777-4B75-ABE8-C396E1FB3C93}" destId="{8657211E-75E4-4BE0-BAE9-4022CFED65F0}" srcOrd="0" destOrd="0" presId="urn:microsoft.com/office/officeart/2005/8/layout/pyramid1"/>
    <dgm:cxn modelId="{CC97484A-EBC7-4629-991F-13ED815B93AB}" type="presParOf" srcId="{0AB56B4A-6777-4B75-ABE8-C396E1FB3C93}" destId="{2C2ECB5C-CC91-4D69-9F48-5F1F51157BB3}" srcOrd="1" destOrd="0" presId="urn:microsoft.com/office/officeart/2005/8/layout/pyramid1"/>
    <dgm:cxn modelId="{B44AC3E4-3944-4E6A-A343-3356EA8CCC4D}" type="presParOf" srcId="{215ED072-D5B5-4B11-A509-2C9E5FCF5367}" destId="{2DA37764-8B21-40DE-A9FD-6E318474E90A}" srcOrd="3" destOrd="0" presId="urn:microsoft.com/office/officeart/2005/8/layout/pyramid1"/>
    <dgm:cxn modelId="{CA622F0D-4FEE-46F9-9410-597AD0DBC0D2}" type="presParOf" srcId="{2DA37764-8B21-40DE-A9FD-6E318474E90A}" destId="{03F96EA5-746C-48A0-8BDB-A3034C50921D}" srcOrd="0" destOrd="0" presId="urn:microsoft.com/office/officeart/2005/8/layout/pyramid1"/>
    <dgm:cxn modelId="{C38FD59A-38D1-419B-9612-02CEC2631426}" type="presParOf" srcId="{2DA37764-8B21-40DE-A9FD-6E318474E90A}" destId="{F72E638D-4CE7-4085-A65D-96224E924D24}" srcOrd="1" destOrd="0" presId="urn:microsoft.com/office/officeart/2005/8/layout/pyramid1"/>
    <dgm:cxn modelId="{EA3E2BB7-D281-4769-8255-B17F61CA12D3}" type="presParOf" srcId="{215ED072-D5B5-4B11-A509-2C9E5FCF5367}" destId="{DEF2167D-6823-4BD4-AAEA-627CF212C357}" srcOrd="4" destOrd="0" presId="urn:microsoft.com/office/officeart/2005/8/layout/pyramid1"/>
    <dgm:cxn modelId="{834B9EBB-BBB5-483E-B359-93A3A8E099D9}" type="presParOf" srcId="{DEF2167D-6823-4BD4-AAEA-627CF212C357}" destId="{27879576-A052-456A-A82B-F7B52C9C5202}" srcOrd="0" destOrd="0" presId="urn:microsoft.com/office/officeart/2005/8/layout/pyramid1"/>
    <dgm:cxn modelId="{C492F84B-B4AB-44CA-9278-783D04FC47F3}" type="presParOf" srcId="{DEF2167D-6823-4BD4-AAEA-627CF212C357}" destId="{575C5733-C523-404B-84D6-3F742944CB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1C64C-D24C-4870-960A-B2D506B31CCA}">
      <dsp:nvSpPr>
        <dsp:cNvPr id="0" name=""/>
        <dsp:cNvSpPr/>
      </dsp:nvSpPr>
      <dsp:spPr>
        <a:xfrm>
          <a:off x="2395790" y="0"/>
          <a:ext cx="1197895" cy="1029198"/>
        </a:xfrm>
        <a:prstGeom prst="trapezoid">
          <a:avLst>
            <a:gd name="adj" fmla="val 58196"/>
          </a:avLst>
        </a:prstGeom>
        <a:solidFill>
          <a:srgbClr val="FFD684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395790" y="0"/>
        <a:ext cx="1197895" cy="1029198"/>
      </dsp:txXfrm>
    </dsp:sp>
    <dsp:sp modelId="{156933E3-FD1E-42DB-8D4E-C0C48A130B5D}">
      <dsp:nvSpPr>
        <dsp:cNvPr id="0" name=""/>
        <dsp:cNvSpPr/>
      </dsp:nvSpPr>
      <dsp:spPr>
        <a:xfrm>
          <a:off x="1796842" y="1029198"/>
          <a:ext cx="2395790" cy="1029198"/>
        </a:xfrm>
        <a:prstGeom prst="trapezoid">
          <a:avLst>
            <a:gd name="adj" fmla="val 58196"/>
          </a:avLst>
        </a:prstGeom>
        <a:solidFill>
          <a:srgbClr val="B0F984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216105" y="1029198"/>
        <a:ext cx="1557263" cy="1029198"/>
      </dsp:txXfrm>
    </dsp:sp>
    <dsp:sp modelId="{8657211E-75E4-4BE0-BAE9-4022CFED65F0}">
      <dsp:nvSpPr>
        <dsp:cNvPr id="0" name=""/>
        <dsp:cNvSpPr/>
      </dsp:nvSpPr>
      <dsp:spPr>
        <a:xfrm>
          <a:off x="1197895" y="2058396"/>
          <a:ext cx="3593684" cy="1029198"/>
        </a:xfrm>
        <a:prstGeom prst="trapezoid">
          <a:avLst>
            <a:gd name="adj" fmla="val 58196"/>
          </a:avLst>
        </a:prstGeom>
        <a:solidFill>
          <a:srgbClr val="8FED99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826789" y="2058396"/>
        <a:ext cx="2335895" cy="1029198"/>
      </dsp:txXfrm>
    </dsp:sp>
    <dsp:sp modelId="{03F96EA5-746C-48A0-8BDB-A3034C50921D}">
      <dsp:nvSpPr>
        <dsp:cNvPr id="0" name=""/>
        <dsp:cNvSpPr/>
      </dsp:nvSpPr>
      <dsp:spPr>
        <a:xfrm>
          <a:off x="598947" y="3087595"/>
          <a:ext cx="4791580" cy="1029198"/>
        </a:xfrm>
        <a:prstGeom prst="trapezoid">
          <a:avLst>
            <a:gd name="adj" fmla="val 58196"/>
          </a:avLst>
        </a:prstGeom>
        <a:solidFill>
          <a:srgbClr val="8DE3DA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437473" y="3087595"/>
        <a:ext cx="3114527" cy="1029198"/>
      </dsp:txXfrm>
    </dsp:sp>
    <dsp:sp modelId="{27879576-A052-456A-A82B-F7B52C9C5202}">
      <dsp:nvSpPr>
        <dsp:cNvPr id="0" name=""/>
        <dsp:cNvSpPr/>
      </dsp:nvSpPr>
      <dsp:spPr>
        <a:xfrm>
          <a:off x="0" y="4116793"/>
          <a:ext cx="5989475" cy="1029198"/>
        </a:xfrm>
        <a:prstGeom prst="trapezoid">
          <a:avLst>
            <a:gd name="adj" fmla="val 58196"/>
          </a:avLst>
        </a:prstGeom>
        <a:solidFill>
          <a:srgbClr val="94A7D9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048158" y="4116793"/>
        <a:ext cx="3893158" cy="102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1C64C-D24C-4870-960A-B2D506B31CCA}">
      <dsp:nvSpPr>
        <dsp:cNvPr id="0" name=""/>
        <dsp:cNvSpPr/>
      </dsp:nvSpPr>
      <dsp:spPr>
        <a:xfrm>
          <a:off x="2395790" y="0"/>
          <a:ext cx="1197895" cy="1029198"/>
        </a:xfrm>
        <a:prstGeom prst="trapezoid">
          <a:avLst>
            <a:gd name="adj" fmla="val 58196"/>
          </a:avLst>
        </a:prstGeom>
        <a:solidFill>
          <a:srgbClr val="94A7D9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395790" y="0"/>
        <a:ext cx="1197895" cy="1029198"/>
      </dsp:txXfrm>
    </dsp:sp>
    <dsp:sp modelId="{156933E3-FD1E-42DB-8D4E-C0C48A130B5D}">
      <dsp:nvSpPr>
        <dsp:cNvPr id="0" name=""/>
        <dsp:cNvSpPr/>
      </dsp:nvSpPr>
      <dsp:spPr>
        <a:xfrm>
          <a:off x="1796842" y="1029198"/>
          <a:ext cx="2395790" cy="1029198"/>
        </a:xfrm>
        <a:prstGeom prst="trapezoid">
          <a:avLst>
            <a:gd name="adj" fmla="val 58196"/>
          </a:avLst>
        </a:prstGeom>
        <a:solidFill>
          <a:srgbClr val="8DE3DA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216105" y="1029198"/>
        <a:ext cx="1557263" cy="1029198"/>
      </dsp:txXfrm>
    </dsp:sp>
    <dsp:sp modelId="{8657211E-75E4-4BE0-BAE9-4022CFED65F0}">
      <dsp:nvSpPr>
        <dsp:cNvPr id="0" name=""/>
        <dsp:cNvSpPr/>
      </dsp:nvSpPr>
      <dsp:spPr>
        <a:xfrm>
          <a:off x="1197895" y="2058396"/>
          <a:ext cx="3593684" cy="1029198"/>
        </a:xfrm>
        <a:prstGeom prst="trapezoid">
          <a:avLst>
            <a:gd name="adj" fmla="val 58196"/>
          </a:avLst>
        </a:prstGeom>
        <a:solidFill>
          <a:srgbClr val="8FED99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826789" y="2058396"/>
        <a:ext cx="2335895" cy="1029198"/>
      </dsp:txXfrm>
    </dsp:sp>
    <dsp:sp modelId="{03F96EA5-746C-48A0-8BDB-A3034C50921D}">
      <dsp:nvSpPr>
        <dsp:cNvPr id="0" name=""/>
        <dsp:cNvSpPr/>
      </dsp:nvSpPr>
      <dsp:spPr>
        <a:xfrm>
          <a:off x="598947" y="3087595"/>
          <a:ext cx="4791580" cy="1029198"/>
        </a:xfrm>
        <a:prstGeom prst="trapezoid">
          <a:avLst>
            <a:gd name="adj" fmla="val 58196"/>
          </a:avLst>
        </a:prstGeom>
        <a:solidFill>
          <a:srgbClr val="B0F984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437473" y="3087595"/>
        <a:ext cx="3114527" cy="1029198"/>
      </dsp:txXfrm>
    </dsp:sp>
    <dsp:sp modelId="{27879576-A052-456A-A82B-F7B52C9C5202}">
      <dsp:nvSpPr>
        <dsp:cNvPr id="0" name=""/>
        <dsp:cNvSpPr/>
      </dsp:nvSpPr>
      <dsp:spPr>
        <a:xfrm>
          <a:off x="0" y="4116793"/>
          <a:ext cx="5989475" cy="1029198"/>
        </a:xfrm>
        <a:prstGeom prst="trapezoid">
          <a:avLst>
            <a:gd name="adj" fmla="val 58196"/>
          </a:avLst>
        </a:prstGeom>
        <a:solidFill>
          <a:srgbClr val="FFD684"/>
        </a:soli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048158" y="4116793"/>
        <a:ext cx="3893158" cy="102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8ACDC5-A110-4114-AD82-3BEFD493398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6652DE-1BFC-409A-BD46-2C29ABB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7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30B13-F007-48C6-B8AE-BF7DA0272AE0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3C9C1E-2F41-4D05-9F01-F7040C4F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7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1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93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3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1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7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82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9C1E-2F41-4D05-9F01-F7040C4FB7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0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786-A5EC-4C53-8A57-8FA7B75DC65E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4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DCDF-76F0-4F5B-B1A5-C9181417B8CF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2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3256-4513-4DEC-81A3-DDB44E39EF40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8B6D-540D-4FC0-89DD-204D550399DC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DA5C-4631-4EF6-B402-43A0726E6B47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2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89B-31D1-49AF-8FF1-33E6230D7B82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9410-7D5D-4343-900C-3AFDDACA5E9B}" type="datetime1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5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4E3-F209-4003-81EF-9054F14C2422}" type="datetime1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0028-DAD1-4D1B-B9EF-A9A519AA71DC}" type="datetime1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C4E413-93F5-4BE1-91CD-6D6D12043677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260-16B4-4797-B052-739FA660CA55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0CA99A-4902-4064-B91A-B5039BB416DE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B6B0DD-EBAD-4FA5-AD38-8A4172753A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7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18" Type="http://schemas.openxmlformats.org/officeDocument/2006/relationships/image" Target="../media/image16.svg"/><Relationship Id="rId26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1.png"/><Relationship Id="rId31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17.png"/><Relationship Id="rId3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46118"/>
            <a:ext cx="9144000" cy="108211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Pregled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analitičkih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tehnika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epidemiologiji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temeljenoj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otpadnih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voda</a:t>
            </a:r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Picó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 Barceló, Trends in Analytical Chemistry 145 (2021) 116465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3474" y="537108"/>
            <a:ext cx="5565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PRIRODOSLOVNO-MATEMATIČKI FAKULTET</a:t>
            </a:r>
          </a:p>
          <a:p>
            <a:pPr algn="ctr"/>
            <a:r>
              <a:rPr lang="hr-HR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Kemijski odsjek</a:t>
            </a:r>
          </a:p>
          <a:p>
            <a:pPr algn="ctr"/>
            <a:r>
              <a:rPr lang="hr-HR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Poslijediplomski sveučilišni studij - Analitička kemija</a:t>
            </a:r>
            <a:endParaRPr lang="hr-HR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9618" y="4417084"/>
            <a:ext cx="423276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0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Karlo Jambrošić</a:t>
            </a:r>
          </a:p>
          <a:p>
            <a:pPr algn="ctr">
              <a:lnSpc>
                <a:spcPct val="150000"/>
              </a:lnSpc>
            </a:pPr>
            <a:endParaRPr lang="hr-HR" sz="2000" b="1" dirty="0" smtClean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 Ruđer Bošković</a:t>
            </a:r>
          </a:p>
          <a:p>
            <a:pPr>
              <a:lnSpc>
                <a:spcPct val="150000"/>
              </a:lnSpc>
            </a:pPr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Zavod za istraživanje mora i okoliša</a:t>
            </a:r>
          </a:p>
          <a:p>
            <a:pPr>
              <a:lnSpc>
                <a:spcPct val="150000"/>
              </a:lnSpc>
            </a:pPr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Laboratorij za analitiku i biogeokemiju organskih spojeva</a:t>
            </a:r>
            <a:endParaRPr lang="hr-H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3" y="440276"/>
            <a:ext cx="1112007" cy="111699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12872" r="21620" b="13053"/>
          <a:stretch/>
        </p:blipFill>
        <p:spPr>
          <a:xfrm>
            <a:off x="10373360" y="457200"/>
            <a:ext cx="1341120" cy="924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12872" r="11493" b="13053"/>
          <a:stretch/>
        </p:blipFill>
        <p:spPr>
          <a:xfrm>
            <a:off x="10363199" y="536493"/>
            <a:ext cx="1581873" cy="9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94"/>
          <p:cNvCxnSpPr/>
          <p:nvPr/>
        </p:nvCxnSpPr>
        <p:spPr>
          <a:xfrm>
            <a:off x="7012975" y="3994652"/>
            <a:ext cx="213227" cy="16843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7226697" y="3992747"/>
            <a:ext cx="215639" cy="17034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47428" y="3994652"/>
            <a:ext cx="213227" cy="16843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861150" y="3992747"/>
            <a:ext cx="215639" cy="17034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548"/>
            <a:ext cx="12213157" cy="6088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49978" y="1658102"/>
            <a:ext cx="124011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7329" y="2135372"/>
            <a:ext cx="0" cy="18592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08334" y="2135372"/>
            <a:ext cx="0" cy="18592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1881" y="3994652"/>
            <a:ext cx="213227" cy="16843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95603" y="3992747"/>
            <a:ext cx="215639" cy="17034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03839" y="2141087"/>
            <a:ext cx="0" cy="5314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88649" y="2141087"/>
            <a:ext cx="0" cy="5314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00932" y="2672582"/>
            <a:ext cx="38771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88649" y="2669085"/>
            <a:ext cx="0" cy="2778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04742" y="2943092"/>
            <a:ext cx="81847" cy="133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03839" y="2669084"/>
            <a:ext cx="0" cy="2778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610160" y="2937375"/>
            <a:ext cx="81847" cy="133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88494" y="3141211"/>
            <a:ext cx="2216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82369" y="3076441"/>
            <a:ext cx="2216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84274" y="3070726"/>
            <a:ext cx="0" cy="704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10161" y="3070726"/>
            <a:ext cx="0" cy="704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312362" y="2680514"/>
            <a:ext cx="373380" cy="262576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389605" y="3071198"/>
            <a:ext cx="220555" cy="70014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/>
          <p:cNvSpPr/>
          <p:nvPr/>
        </p:nvSpPr>
        <p:spPr>
          <a:xfrm rot="18892228">
            <a:off x="2434649" y="3243815"/>
            <a:ext cx="114300" cy="114300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18892228">
            <a:off x="2507426" y="3433467"/>
            <a:ext cx="81332" cy="81332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50315" y="2080608"/>
            <a:ext cx="489585" cy="542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250314" y="1751816"/>
            <a:ext cx="489585" cy="328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24898" y="1705144"/>
            <a:ext cx="540415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167920" y="1657250"/>
            <a:ext cx="571979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251413" y="4154476"/>
            <a:ext cx="499664" cy="161504"/>
          </a:xfrm>
          <a:prstGeom prst="rect">
            <a:avLst/>
          </a:prstGeom>
          <a:solidFill>
            <a:srgbClr val="E2E6EA"/>
          </a:solidFill>
          <a:ln>
            <a:solidFill>
              <a:srgbClr val="E2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475353" y="4142661"/>
            <a:ext cx="40005" cy="98667"/>
            <a:chOff x="919469" y="4662313"/>
            <a:chExt cx="40005" cy="98667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919469" y="4662313"/>
              <a:ext cx="0" cy="986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59474" y="4662313"/>
              <a:ext cx="0" cy="986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292778" y="2946878"/>
            <a:ext cx="403661" cy="130514"/>
            <a:chOff x="1531620" y="3451860"/>
            <a:chExt cx="403661" cy="130514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531620" y="3451860"/>
              <a:ext cx="403661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618433" y="3582374"/>
              <a:ext cx="233883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4605782" y="4157229"/>
            <a:ext cx="499664" cy="161504"/>
          </a:xfrm>
          <a:prstGeom prst="rect">
            <a:avLst/>
          </a:prstGeom>
          <a:solidFill>
            <a:srgbClr val="E2E6EA"/>
          </a:solidFill>
          <a:ln>
            <a:solidFill>
              <a:srgbClr val="E2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/>
          <p:cNvSpPr/>
          <p:nvPr/>
        </p:nvSpPr>
        <p:spPr>
          <a:xfrm rot="18892228">
            <a:off x="4774105" y="4348437"/>
            <a:ext cx="180278" cy="180278"/>
          </a:xfrm>
          <a:prstGeom prst="teardrop">
            <a:avLst/>
          </a:prstGeom>
          <a:solidFill>
            <a:schemeClr val="tx2">
              <a:lumMod val="40000"/>
              <a:lumOff val="60000"/>
              <a:alpha val="9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ardrop 56"/>
          <p:cNvSpPr/>
          <p:nvPr/>
        </p:nvSpPr>
        <p:spPr>
          <a:xfrm rot="18892228">
            <a:off x="2408912" y="1424614"/>
            <a:ext cx="180278" cy="180278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15525" y="1658102"/>
            <a:ext cx="124011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652876" y="2135372"/>
            <a:ext cx="0" cy="18592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73881" y="2135372"/>
            <a:ext cx="0" cy="18592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69386" y="2141087"/>
            <a:ext cx="0" cy="5314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54196" y="2141087"/>
            <a:ext cx="0" cy="5314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666479" y="2672582"/>
            <a:ext cx="38771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54196" y="2669085"/>
            <a:ext cx="0" cy="2778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669386" y="2669084"/>
            <a:ext cx="0" cy="2778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54041" y="3141211"/>
            <a:ext cx="2216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47916" y="3076441"/>
            <a:ext cx="2216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49821" y="3070726"/>
            <a:ext cx="0" cy="704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975708" y="3070726"/>
            <a:ext cx="0" cy="704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677909" y="2680514"/>
            <a:ext cx="373380" cy="262576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755152" y="3071198"/>
            <a:ext cx="220555" cy="70014"/>
          </a:xfrm>
          <a:prstGeom prst="rect">
            <a:avLst/>
          </a:prstGeom>
          <a:pattFill prst="wdUpDiag">
            <a:fgClr>
              <a:schemeClr val="tx2">
                <a:lumMod val="20000"/>
                <a:lumOff val="80000"/>
              </a:schemeClr>
            </a:fgClr>
            <a:bgClr>
              <a:schemeClr val="tx2"/>
            </a:bgClr>
          </a:patt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/>
          <p:cNvSpPr/>
          <p:nvPr/>
        </p:nvSpPr>
        <p:spPr>
          <a:xfrm rot="18892228">
            <a:off x="4800196" y="3243815"/>
            <a:ext cx="114300" cy="114300"/>
          </a:xfrm>
          <a:prstGeom prst="teardrop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/>
          <p:cNvSpPr/>
          <p:nvPr/>
        </p:nvSpPr>
        <p:spPr>
          <a:xfrm rot="18892228">
            <a:off x="4872973" y="3433467"/>
            <a:ext cx="81332" cy="81332"/>
          </a:xfrm>
          <a:prstGeom prst="teardrop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615862" y="2080608"/>
            <a:ext cx="489585" cy="542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615861" y="1751816"/>
            <a:ext cx="489585" cy="328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590445" y="1705144"/>
            <a:ext cx="540415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4533467" y="1657250"/>
            <a:ext cx="571979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4662768" y="2937375"/>
            <a:ext cx="403661" cy="133350"/>
            <a:chOff x="1531620" y="3450929"/>
            <a:chExt cx="403661" cy="13335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1536586" y="3450929"/>
              <a:ext cx="81847" cy="1333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1852316" y="3450929"/>
              <a:ext cx="81847" cy="1333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531620" y="3451860"/>
              <a:ext cx="403661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618433" y="3582374"/>
              <a:ext cx="233883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677909" y="2161541"/>
            <a:ext cx="373380" cy="775834"/>
          </a:xfrm>
          <a:prstGeom prst="rect">
            <a:avLst/>
          </a:prstGeom>
          <a:solidFill>
            <a:srgbClr val="536176">
              <a:alpha val="69804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ardrop 88"/>
          <p:cNvSpPr/>
          <p:nvPr/>
        </p:nvSpPr>
        <p:spPr>
          <a:xfrm rot="18892228">
            <a:off x="4774457" y="1424614"/>
            <a:ext cx="180278" cy="180278"/>
          </a:xfrm>
          <a:prstGeom prst="teardrop">
            <a:avLst/>
          </a:prstGeom>
          <a:solidFill>
            <a:schemeClr val="tx2">
              <a:lumMod val="40000"/>
              <a:lumOff val="60000"/>
              <a:alpha val="9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6982507" y="4154476"/>
            <a:ext cx="499664" cy="161504"/>
          </a:xfrm>
          <a:prstGeom prst="rect">
            <a:avLst/>
          </a:prstGeom>
          <a:solidFill>
            <a:srgbClr val="E2E6EA"/>
          </a:solidFill>
          <a:ln>
            <a:solidFill>
              <a:srgbClr val="E2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481072" y="1658102"/>
            <a:ext cx="124011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7018423" y="2135372"/>
            <a:ext cx="0" cy="18592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439428" y="2135372"/>
            <a:ext cx="0" cy="18592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034933" y="2141087"/>
            <a:ext cx="0" cy="5314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419743" y="2141087"/>
            <a:ext cx="0" cy="5314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032026" y="2672582"/>
            <a:ext cx="38771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419743" y="2669085"/>
            <a:ext cx="0" cy="2778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35836" y="2943092"/>
            <a:ext cx="81847" cy="133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034933" y="2669084"/>
            <a:ext cx="0" cy="2778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7341254" y="2937375"/>
            <a:ext cx="81847" cy="133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119588" y="3141211"/>
            <a:ext cx="2216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113463" y="3076441"/>
            <a:ext cx="2216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115368" y="3070726"/>
            <a:ext cx="0" cy="704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341255" y="3070726"/>
            <a:ext cx="0" cy="704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7043456" y="2680514"/>
            <a:ext cx="373380" cy="262576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120699" y="3071198"/>
            <a:ext cx="220555" cy="70014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ardrop 109"/>
          <p:cNvSpPr/>
          <p:nvPr/>
        </p:nvSpPr>
        <p:spPr>
          <a:xfrm rot="18892228">
            <a:off x="7165743" y="3243815"/>
            <a:ext cx="114300" cy="114300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ardrop 110"/>
          <p:cNvSpPr/>
          <p:nvPr/>
        </p:nvSpPr>
        <p:spPr>
          <a:xfrm rot="18892228">
            <a:off x="7238520" y="3433467"/>
            <a:ext cx="81332" cy="81332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981409" y="2080608"/>
            <a:ext cx="489585" cy="542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981408" y="1751816"/>
            <a:ext cx="489585" cy="328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6955992" y="1705144"/>
            <a:ext cx="540415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6899014" y="1657250"/>
            <a:ext cx="571979" cy="457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7206447" y="4146514"/>
            <a:ext cx="40005" cy="98667"/>
            <a:chOff x="919469" y="4662313"/>
            <a:chExt cx="40005" cy="98667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919469" y="4662313"/>
              <a:ext cx="0" cy="986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959474" y="4662313"/>
              <a:ext cx="0" cy="986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ardrop 118"/>
          <p:cNvSpPr/>
          <p:nvPr/>
        </p:nvSpPr>
        <p:spPr>
          <a:xfrm rot="18892228">
            <a:off x="7140468" y="1424614"/>
            <a:ext cx="180278" cy="180278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9264559" y="1657250"/>
            <a:ext cx="706069" cy="2658730"/>
            <a:chOff x="7277263" y="1881693"/>
            <a:chExt cx="706069" cy="2658730"/>
          </a:xfrm>
        </p:grpSpPr>
        <p:sp>
          <p:nvSpPr>
            <p:cNvPr id="121" name="Rectangle 120"/>
            <p:cNvSpPr/>
            <p:nvPr/>
          </p:nvSpPr>
          <p:spPr>
            <a:xfrm>
              <a:off x="7859321" y="1882545"/>
              <a:ext cx="124011" cy="457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396672" y="2359815"/>
              <a:ext cx="0" cy="185928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817677" y="2359815"/>
              <a:ext cx="0" cy="185928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391224" y="4219095"/>
              <a:ext cx="213227" cy="16843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7604946" y="4217190"/>
              <a:ext cx="215639" cy="170344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413182" y="2365530"/>
              <a:ext cx="0" cy="5314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797992" y="2365530"/>
              <a:ext cx="0" cy="5314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410275" y="2897025"/>
              <a:ext cx="38771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797992" y="2893528"/>
              <a:ext cx="0" cy="2778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414085" y="3167535"/>
              <a:ext cx="81847" cy="1333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413182" y="2893527"/>
              <a:ext cx="0" cy="2778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7719503" y="3161818"/>
              <a:ext cx="81847" cy="1333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497837" y="3365654"/>
              <a:ext cx="22166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491712" y="3300884"/>
              <a:ext cx="22166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493617" y="3295169"/>
              <a:ext cx="0" cy="704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719504" y="3295169"/>
              <a:ext cx="0" cy="704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7421705" y="2904957"/>
              <a:ext cx="373380" cy="26257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498948" y="3295641"/>
              <a:ext cx="220555" cy="70014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ardrop 138"/>
            <p:cNvSpPr/>
            <p:nvPr/>
          </p:nvSpPr>
          <p:spPr>
            <a:xfrm rot="18892228">
              <a:off x="7543992" y="3468258"/>
              <a:ext cx="114300" cy="114300"/>
            </a:xfrm>
            <a:prstGeom prst="teardrop">
              <a:avLst/>
            </a:prstGeom>
            <a:pattFill prst="lgConfetti">
              <a:fgClr>
                <a:srgbClr val="FFFF00"/>
              </a:fgClr>
              <a:bgClr>
                <a:schemeClr val="tx2"/>
              </a:bgClr>
            </a:patt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ardrop 139"/>
            <p:cNvSpPr/>
            <p:nvPr/>
          </p:nvSpPr>
          <p:spPr>
            <a:xfrm rot="18892228">
              <a:off x="7616769" y="3657910"/>
              <a:ext cx="81332" cy="81332"/>
            </a:xfrm>
            <a:prstGeom prst="teardrop">
              <a:avLst/>
            </a:prstGeom>
            <a:pattFill prst="lgConfetti">
              <a:fgClr>
                <a:srgbClr val="FFFF00"/>
              </a:fgClr>
              <a:bgClr>
                <a:schemeClr val="tx2"/>
              </a:bgClr>
            </a:patt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359658" y="2305051"/>
              <a:ext cx="489585" cy="54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359657" y="1976259"/>
              <a:ext cx="489585" cy="3283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334241" y="1929587"/>
              <a:ext cx="540415" cy="457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277263" y="1881693"/>
              <a:ext cx="571979" cy="457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360756" y="4378919"/>
              <a:ext cx="499664" cy="161504"/>
            </a:xfrm>
            <a:prstGeom prst="rect">
              <a:avLst/>
            </a:prstGeom>
            <a:solidFill>
              <a:srgbClr val="E2E6EA"/>
            </a:solidFill>
            <a:ln>
              <a:solidFill>
                <a:srgbClr val="E2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7584696" y="4367104"/>
              <a:ext cx="40005" cy="98667"/>
              <a:chOff x="919469" y="4662313"/>
              <a:chExt cx="40005" cy="98667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919469" y="4662313"/>
                <a:ext cx="0" cy="9866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959474" y="4662313"/>
                <a:ext cx="0" cy="9866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7402121" y="3170390"/>
              <a:ext cx="403661" cy="133350"/>
              <a:chOff x="1531620" y="3450929"/>
              <a:chExt cx="403661" cy="13335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1536586" y="3450929"/>
                <a:ext cx="81847" cy="13335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1852316" y="3450929"/>
                <a:ext cx="81847" cy="13335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531620" y="3451860"/>
                <a:ext cx="403661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618433" y="3582374"/>
                <a:ext cx="233883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ardrop 153"/>
          <p:cNvSpPr/>
          <p:nvPr/>
        </p:nvSpPr>
        <p:spPr>
          <a:xfrm rot="18892228">
            <a:off x="9499176" y="1424614"/>
            <a:ext cx="180278" cy="180278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ardrop 154"/>
          <p:cNvSpPr/>
          <p:nvPr/>
        </p:nvSpPr>
        <p:spPr>
          <a:xfrm rot="18892228">
            <a:off x="9505553" y="4348437"/>
            <a:ext cx="180278" cy="180278"/>
          </a:xfrm>
          <a:prstGeom prst="teardrop">
            <a:avLst/>
          </a:prstGeom>
          <a:pattFill prst="lgConfetti">
            <a:fgClr>
              <a:srgbClr val="FFFF00"/>
            </a:fgClr>
            <a:bgClr>
              <a:schemeClr val="tx2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ardrop 155"/>
          <p:cNvSpPr/>
          <p:nvPr/>
        </p:nvSpPr>
        <p:spPr>
          <a:xfrm rot="18892228">
            <a:off x="7143619" y="4348437"/>
            <a:ext cx="180278" cy="180278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ardrop 156"/>
          <p:cNvSpPr/>
          <p:nvPr/>
        </p:nvSpPr>
        <p:spPr>
          <a:xfrm rot="18892228">
            <a:off x="2408913" y="4348437"/>
            <a:ext cx="180278" cy="180278"/>
          </a:xfrm>
          <a:prstGeom prst="teardrop">
            <a:avLst/>
          </a:prstGeom>
          <a:solidFill>
            <a:srgbClr val="44546A">
              <a:alpha val="23922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3159718" y="3004050"/>
            <a:ext cx="1088020" cy="0"/>
          </a:xfrm>
          <a:prstGeom prst="straightConnector1">
            <a:avLst/>
          </a:prstGeom>
          <a:ln w="19050" cap="rnd">
            <a:solidFill>
              <a:schemeClr val="tx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5525265" y="2926578"/>
            <a:ext cx="1088020" cy="0"/>
          </a:xfrm>
          <a:prstGeom prst="straightConnector1">
            <a:avLst/>
          </a:prstGeom>
          <a:ln w="19050" cap="rnd">
            <a:solidFill>
              <a:schemeClr val="tx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7890812" y="2907209"/>
            <a:ext cx="1088020" cy="0"/>
          </a:xfrm>
          <a:prstGeom prst="straightConnector1">
            <a:avLst/>
          </a:prstGeom>
          <a:ln w="19050" cap="rnd">
            <a:solidFill>
              <a:schemeClr val="tx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4716199" y="2730985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971846" y="2874290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953032" y="2715782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867325" y="2758851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755608" y="2845197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950775" y="2796740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860644" y="2871736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805850" y="2788161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833700" y="1467744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844926" y="1554678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908863" y="1492696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844926" y="3257477"/>
            <a:ext cx="3600" cy="36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837300" y="3314713"/>
            <a:ext cx="3600" cy="36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878234" y="3301593"/>
            <a:ext cx="3600" cy="36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4921095" y="3461693"/>
            <a:ext cx="3600" cy="36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905263" y="3492788"/>
            <a:ext cx="3600" cy="36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812456" y="1499856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871351" y="1450504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883249" y="1524832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820358" y="4394900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901249" y="4405502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869749" y="4436228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830100" y="4476876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100166" y="2744889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7355813" y="2888194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7336999" y="2729686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251292" y="2772755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139575" y="2859101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334742" y="2810644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44611" y="2885640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189817" y="2802065"/>
            <a:ext cx="18000" cy="1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714503" y="1018896"/>
            <a:ext cx="1521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KONDICIONIRANJE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272620" y="880462"/>
            <a:ext cx="119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PROPUŠTANJE</a:t>
            </a:r>
            <a:endParaRPr lang="hr-H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UZORAKA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779887" y="1017953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ISPIRANJE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9170086" y="1042758"/>
            <a:ext cx="83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ELUACIJA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806157" y="2881521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4923432" y="2848797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018132" y="2802775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741197" y="2794778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3839284" y="3192747"/>
            <a:ext cx="704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134477" y="3162465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INTERFERENCIJE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4466843" y="2747302"/>
            <a:ext cx="246745" cy="50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 flipV="1">
            <a:off x="5026334" y="2812444"/>
            <a:ext cx="223846" cy="40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4928539" y="3369791"/>
            <a:ext cx="301321" cy="8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7197447" y="4438576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7262668" y="4437591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7218074" y="4366231"/>
            <a:ext cx="18000" cy="18000"/>
          </a:xfrm>
          <a:prstGeom prst="ellipse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" name="Straight Arrow Connector 207"/>
          <p:cNvCxnSpPr/>
          <p:nvPr/>
        </p:nvCxnSpPr>
        <p:spPr>
          <a:xfrm flipV="1">
            <a:off x="9595691" y="4552717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8716495" y="4876567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EKSTRAKT OBOGAĆEN</a:t>
            </a:r>
          </a:p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ANALITIMA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4466004" y="3323910"/>
            <a:ext cx="3600" cy="3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412429" y="3297364"/>
            <a:ext cx="3600" cy="3600"/>
          </a:xfrm>
          <a:prstGeom prst="ellipse">
            <a:avLst/>
          </a:prstGeom>
          <a:solidFill>
            <a:srgbClr val="666633"/>
          </a:solidFill>
          <a:ln w="38100">
            <a:solidFill>
              <a:srgbClr val="66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816489" y="4165121"/>
            <a:ext cx="499664" cy="161504"/>
          </a:xfrm>
          <a:prstGeom prst="rect">
            <a:avLst/>
          </a:prstGeom>
          <a:solidFill>
            <a:srgbClr val="E3E7EC"/>
          </a:solidFill>
          <a:ln>
            <a:solidFill>
              <a:srgbClr val="E2E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4840900" y="4142661"/>
            <a:ext cx="40005" cy="98667"/>
            <a:chOff x="919469" y="4662313"/>
            <a:chExt cx="40005" cy="9866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919469" y="4662313"/>
              <a:ext cx="0" cy="986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959474" y="4662313"/>
              <a:ext cx="0" cy="986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itle 1"/>
          <p:cNvSpPr>
            <a:spLocks noGrp="1"/>
          </p:cNvSpPr>
          <p:nvPr>
            <p:ph type="title"/>
          </p:nvPr>
        </p:nvSpPr>
        <p:spPr>
          <a:xfrm>
            <a:off x="1043961" y="0"/>
            <a:ext cx="10736936" cy="522912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EKSTRAKCIJA NA ČVRSTOJ FAZI (SPE)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5" name="Picture 2" descr="Conical Flask - Fre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1" y="4916050"/>
            <a:ext cx="852768" cy="8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TextBox 215"/>
          <p:cNvSpPr txBox="1"/>
          <p:nvPr/>
        </p:nvSpPr>
        <p:spPr>
          <a:xfrm>
            <a:off x="1323402" y="5059475"/>
            <a:ext cx="844853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Metanol (najčešće otapalo; mogući dodatak NH</a:t>
            </a:r>
            <a:r>
              <a:rPr lang="hr-H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hr-H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 HCOOH)</a:t>
            </a:r>
            <a:endParaRPr lang="hr-H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diklormetan:2-propanol:amonijak (neki farmaceutici, ilegalne droge i NPS)</a:t>
            </a:r>
          </a:p>
        </p:txBody>
      </p:sp>
    </p:spTree>
    <p:extLst>
      <p:ext uri="{BB962C8B-B14F-4D97-AF65-F5344CB8AC3E}">
        <p14:creationId xmlns:p14="http://schemas.microsoft.com/office/powerpoint/2010/main" val="13613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9" y="1163256"/>
            <a:ext cx="8044062" cy="45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48" y="1237366"/>
            <a:ext cx="9510584" cy="27983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961" y="203989"/>
            <a:ext cx="10736936" cy="522912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EKSTRAKCIJA TEKUĆE-TEKUĆE (LLE)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12537"/>
            <a:ext cx="12213157" cy="608801"/>
          </a:xfrm>
          <a:prstGeom prst="rect">
            <a:avLst/>
          </a:prstGeom>
        </p:spPr>
      </p:pic>
      <p:pic>
        <p:nvPicPr>
          <p:cNvPr id="3074" name="Picture 2" descr="Conical Flask - Fre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1" y="4747721"/>
            <a:ext cx="852768" cy="8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3706" y="4540596"/>
            <a:ext cx="3839513" cy="21698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Aceton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Acetonitril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Metanol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 mogući dodatak kiseline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3331" y="4712440"/>
            <a:ext cx="605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Odabir odgovarajućeg otapala za ekstrakciju ovisi o specifičnostima analita koji se želi izolirati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70" y="600933"/>
            <a:ext cx="11282827" cy="58588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otpadna voda sadrži vrlo niske koncentracije promatranih spojeva unutar složene matrice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Open Sans" panose="020B0606030504020204" pitchFamily="34" charset="0"/>
              <a:buChar char="&gt;"/>
            </a:pPr>
            <a:r>
              <a:rPr lang="hr-H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potreba </a:t>
            </a:r>
            <a:r>
              <a:rPr lang="hr-H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visokoosljetljivim i visokoselektivnim </a:t>
            </a:r>
            <a:r>
              <a:rPr lang="hr-H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metodama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KROMATOGRAFSKA </a:t>
            </a:r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SEPARACIJA </a:t>
            </a:r>
            <a:r>
              <a:rPr lang="en-US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hr-HR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MASENOSPEKTROMETRIJSKA DETEKCIJA</a:t>
            </a:r>
            <a:endParaRPr lang="hr-HR" b="1" dirty="0" smtClean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hr-H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01168" lvl="1" indent="0">
              <a:lnSpc>
                <a:spcPct val="150000"/>
              </a:lnSpc>
              <a:buNone/>
            </a:pPr>
            <a:endParaRPr lang="hr-HR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01168" lvl="1" indent="0">
              <a:lnSpc>
                <a:spcPct val="150000"/>
              </a:lnSpc>
              <a:buNone/>
            </a:pPr>
            <a:endParaRPr lang="hr-HR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7532" y="203989"/>
            <a:ext cx="10736936" cy="522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INSTRUMENTNA ANALIZA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7429" y="2486071"/>
            <a:ext cx="393088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GC-MS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Kemijska ionizacija ili ionizacija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ubrzanim elektronima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Kvadrupol</a:t>
            </a:r>
            <a:endParaRPr lang="hr-H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Derivatizacija (TFA i MBTFA)</a:t>
            </a:r>
            <a:endParaRPr lang="hr-H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570" y="2486071"/>
            <a:ext cx="7587152" cy="46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LC-MS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HPLC ili UHPLC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Elektroraspršenje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Kromatografija obrnutih faza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Trostruki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kvadrupol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(QqQ)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Analizator s vremenom preleta spregnut s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kvadrupolom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(QTOF)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Analizator </a:t>
            </a:r>
            <a:r>
              <a:rPr lang="nb-NO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ionske stupice spregnute s </a:t>
            </a:r>
            <a:r>
              <a:rPr lang="nb-NO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kvadr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nb-NO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polom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(QTRAP)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hr-H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2958" y="6320653"/>
            <a:ext cx="1312025" cy="365125"/>
          </a:xfrm>
        </p:spPr>
        <p:txBody>
          <a:bodyPr/>
          <a:lstStyle/>
          <a:p>
            <a:fld id="{2BB6B0DD-EBAD-4FA5-AD38-8A4172753ACA}" type="slidenum">
              <a:rPr lang="en-US" smtClean="0"/>
              <a:t>14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 rot="5400000">
            <a:off x="6120002" y="3323461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5532" y="1666873"/>
            <a:ext cx="987138" cy="2898152"/>
            <a:chOff x="404782" y="3611175"/>
            <a:chExt cx="987138" cy="2898152"/>
          </a:xfrm>
        </p:grpSpPr>
        <p:sp>
          <p:nvSpPr>
            <p:cNvPr id="7" name="Rectangle 6"/>
            <p:cNvSpPr/>
            <p:nvPr/>
          </p:nvSpPr>
          <p:spPr>
            <a:xfrm>
              <a:off x="404784" y="4734035"/>
              <a:ext cx="987136" cy="267019"/>
            </a:xfrm>
            <a:prstGeom prst="rect">
              <a:avLst/>
            </a:prstGeom>
            <a:solidFill>
              <a:srgbClr val="41637C"/>
            </a:solidFill>
            <a:ln>
              <a:solidFill>
                <a:srgbClr val="00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4784" y="5786675"/>
              <a:ext cx="987136" cy="722652"/>
            </a:xfrm>
            <a:prstGeom prst="rect">
              <a:avLst/>
            </a:prstGeom>
            <a:solidFill>
              <a:srgbClr val="41637C"/>
            </a:solidFill>
            <a:ln>
              <a:solidFill>
                <a:srgbClr val="00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4784" y="4995077"/>
              <a:ext cx="987136" cy="781346"/>
            </a:xfrm>
            <a:prstGeom prst="rect">
              <a:avLst/>
            </a:prstGeom>
            <a:solidFill>
              <a:srgbClr val="41637C"/>
            </a:solidFill>
            <a:ln>
              <a:solidFill>
                <a:srgbClr val="00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4782" y="4429914"/>
              <a:ext cx="987136" cy="301336"/>
            </a:xfrm>
            <a:prstGeom prst="rect">
              <a:avLst/>
            </a:prstGeom>
            <a:solidFill>
              <a:srgbClr val="41637C"/>
            </a:solidFill>
            <a:ln>
              <a:solidFill>
                <a:srgbClr val="00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1807" y="3674300"/>
              <a:ext cx="258329" cy="567171"/>
            </a:xfrm>
            <a:prstGeom prst="roundRect">
              <a:avLst/>
            </a:prstGeom>
            <a:solidFill>
              <a:srgbClr val="D0CECE">
                <a:alpha val="81961"/>
              </a:srgbClr>
            </a:solidFill>
            <a:ln w="635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05358" y="3674300"/>
              <a:ext cx="258329" cy="567171"/>
            </a:xfrm>
            <a:prstGeom prst="roundRect">
              <a:avLst/>
            </a:prstGeom>
            <a:solidFill>
              <a:srgbClr val="D0CECE">
                <a:alpha val="81961"/>
              </a:srgbClr>
            </a:solidFill>
            <a:ln w="635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0258" y="3674300"/>
              <a:ext cx="258329" cy="567171"/>
            </a:xfrm>
            <a:prstGeom prst="roundRect">
              <a:avLst/>
            </a:prstGeom>
            <a:solidFill>
              <a:srgbClr val="D0CECE">
                <a:alpha val="81961"/>
              </a:srgbClr>
            </a:solidFill>
            <a:ln w="635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23809" y="3674300"/>
              <a:ext cx="258329" cy="567171"/>
            </a:xfrm>
            <a:prstGeom prst="roundRect">
              <a:avLst/>
            </a:prstGeom>
            <a:solidFill>
              <a:srgbClr val="D0CECE">
                <a:alpha val="81961"/>
              </a:srgbClr>
            </a:solidFill>
            <a:ln w="635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5002" y="3611175"/>
              <a:ext cx="131939" cy="63125"/>
            </a:xfrm>
            <a:prstGeom prst="roundRect">
              <a:avLst/>
            </a:prstGeom>
            <a:solidFill>
              <a:srgbClr val="8F1F1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187003" y="3611175"/>
              <a:ext cx="131939" cy="63125"/>
            </a:xfrm>
            <a:prstGeom prst="roundRect">
              <a:avLst/>
            </a:prstGeom>
            <a:solidFill>
              <a:srgbClr val="25488B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65777" y="3611175"/>
              <a:ext cx="131939" cy="63125"/>
            </a:xfrm>
            <a:prstGeom prst="roundRect">
              <a:avLst/>
            </a:prstGeom>
            <a:solidFill>
              <a:srgbClr val="8C5534"/>
            </a:solidFill>
            <a:ln w="6350">
              <a:solidFill>
                <a:srgbClr val="6D3D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9310" y="3611175"/>
              <a:ext cx="131939" cy="63125"/>
            </a:xfrm>
            <a:prstGeom prst="roundRect">
              <a:avLst/>
            </a:prstGeom>
            <a:solidFill>
              <a:srgbClr val="F4F0E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2042" y="4327099"/>
              <a:ext cx="109728" cy="109728"/>
            </a:xfrm>
            <a:prstGeom prst="ellipse">
              <a:avLst/>
            </a:prstGeom>
            <a:solidFill>
              <a:srgbClr val="3B3A3A"/>
            </a:solidFill>
            <a:ln>
              <a:solidFill>
                <a:srgbClr val="DBD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3267" y="4347258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8661" y="4347258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64015" y="5074675"/>
              <a:ext cx="109728" cy="109728"/>
            </a:xfrm>
            <a:prstGeom prst="ellipse">
              <a:avLst/>
            </a:prstGeom>
            <a:solidFill>
              <a:srgbClr val="3B3A3A"/>
            </a:solidFill>
            <a:ln>
              <a:solidFill>
                <a:srgbClr val="DBD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65240" y="5094834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0634" y="5094834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68852" y="4784246"/>
              <a:ext cx="257731" cy="135427"/>
            </a:xfrm>
            <a:prstGeom prst="rect">
              <a:avLst/>
            </a:prstGeom>
            <a:solidFill>
              <a:srgbClr val="E8E9EB"/>
            </a:solidFill>
            <a:ln>
              <a:solidFill>
                <a:srgbClr val="BAB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36644" y="5348311"/>
              <a:ext cx="463242" cy="135427"/>
            </a:xfrm>
            <a:prstGeom prst="rect">
              <a:avLst/>
            </a:prstGeom>
            <a:solidFill>
              <a:srgbClr val="E8E9EB"/>
            </a:solidFill>
            <a:ln>
              <a:solidFill>
                <a:srgbClr val="BAB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46820" y="4995077"/>
              <a:ext cx="0" cy="1514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3030" y="6064735"/>
              <a:ext cx="5441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63030" y="6136363"/>
              <a:ext cx="5441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3030" y="6207991"/>
              <a:ext cx="5441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63030" y="6351247"/>
              <a:ext cx="5441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63030" y="6279619"/>
              <a:ext cx="5441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63030" y="6422875"/>
              <a:ext cx="5441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96837" y="5848050"/>
              <a:ext cx="109728" cy="109728"/>
            </a:xfrm>
            <a:prstGeom prst="ellipse">
              <a:avLst/>
            </a:prstGeom>
            <a:solidFill>
              <a:srgbClr val="3B3A3A"/>
            </a:solidFill>
            <a:ln>
              <a:solidFill>
                <a:srgbClr val="DBD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98062" y="5868209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13456" y="5868209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4782" y="4253338"/>
              <a:ext cx="987136" cy="180906"/>
            </a:xfrm>
            <a:prstGeom prst="rect">
              <a:avLst/>
            </a:prstGeom>
            <a:solidFill>
              <a:srgbClr val="41637C"/>
            </a:solidFill>
            <a:ln>
              <a:solidFill>
                <a:srgbClr val="00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95766" y="4499713"/>
              <a:ext cx="109728" cy="109728"/>
            </a:xfrm>
            <a:prstGeom prst="ellipse">
              <a:avLst/>
            </a:prstGeom>
            <a:solidFill>
              <a:srgbClr val="3B3A3A"/>
            </a:solidFill>
            <a:ln>
              <a:solidFill>
                <a:srgbClr val="DBD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96991" y="4519872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12385" y="4519872"/>
              <a:ext cx="45719" cy="45719"/>
            </a:xfrm>
            <a:prstGeom prst="ellipse">
              <a:avLst/>
            </a:prstGeom>
            <a:solidFill>
              <a:srgbClr val="BAEA4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4065" y="2619366"/>
            <a:ext cx="1243358" cy="1943736"/>
            <a:chOff x="1382138" y="4565591"/>
            <a:chExt cx="1243358" cy="1943736"/>
          </a:xfrm>
        </p:grpSpPr>
        <p:sp>
          <p:nvSpPr>
            <p:cNvPr id="42" name="Rectangle 41"/>
            <p:cNvSpPr/>
            <p:nvPr/>
          </p:nvSpPr>
          <p:spPr>
            <a:xfrm>
              <a:off x="1391919" y="4565591"/>
              <a:ext cx="1233577" cy="1943736"/>
            </a:xfrm>
            <a:prstGeom prst="rect">
              <a:avLst/>
            </a:prstGeom>
            <a:solidFill>
              <a:srgbClr val="41637C"/>
            </a:solidFill>
            <a:ln>
              <a:solidFill>
                <a:srgbClr val="00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1382138" y="5276714"/>
              <a:ext cx="124335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1655139" y="5129539"/>
              <a:ext cx="707136" cy="423063"/>
            </a:xfrm>
            <a:prstGeom prst="round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459690" y="6207991"/>
              <a:ext cx="108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459690" y="6351247"/>
              <a:ext cx="108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459690" y="6279619"/>
              <a:ext cx="108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59690" y="6422875"/>
              <a:ext cx="108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Hexagon 48"/>
          <p:cNvSpPr/>
          <p:nvPr/>
        </p:nvSpPr>
        <p:spPr>
          <a:xfrm rot="5400000">
            <a:off x="4526130" y="2612576"/>
            <a:ext cx="287025" cy="247435"/>
          </a:xfrm>
          <a:prstGeom prst="hexagon">
            <a:avLst/>
          </a:prstGeom>
          <a:solidFill>
            <a:srgbClr val="416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/>
          <p:nvPr/>
        </p:nvSpPr>
        <p:spPr>
          <a:xfrm rot="5400000">
            <a:off x="4393039" y="2368603"/>
            <a:ext cx="287025" cy="247435"/>
          </a:xfrm>
          <a:prstGeom prst="hexagon">
            <a:avLst/>
          </a:prstGeom>
          <a:solidFill>
            <a:srgbClr val="A2B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/>
          <p:nvPr/>
        </p:nvSpPr>
        <p:spPr>
          <a:xfrm rot="5400000">
            <a:off x="4253649" y="2612576"/>
            <a:ext cx="287025" cy="247435"/>
          </a:xfrm>
          <a:prstGeom prst="hexagon">
            <a:avLst/>
          </a:prstGeom>
          <a:solidFill>
            <a:srgbClr val="8A928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/>
          <p:cNvSpPr/>
          <p:nvPr/>
        </p:nvSpPr>
        <p:spPr>
          <a:xfrm rot="5400000">
            <a:off x="4532391" y="3212084"/>
            <a:ext cx="287025" cy="247435"/>
          </a:xfrm>
          <a:prstGeom prst="hexagon">
            <a:avLst/>
          </a:prstGeom>
          <a:solidFill>
            <a:srgbClr val="A2B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xagon 52"/>
          <p:cNvSpPr/>
          <p:nvPr/>
        </p:nvSpPr>
        <p:spPr>
          <a:xfrm rot="5400000">
            <a:off x="4399300" y="2968111"/>
            <a:ext cx="287025" cy="247435"/>
          </a:xfrm>
          <a:prstGeom prst="hexagon">
            <a:avLst/>
          </a:prstGeom>
          <a:solidFill>
            <a:srgbClr val="8A928D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/>
          <p:cNvSpPr/>
          <p:nvPr/>
        </p:nvSpPr>
        <p:spPr>
          <a:xfrm rot="5400000">
            <a:off x="4259910" y="3212084"/>
            <a:ext cx="287025" cy="247435"/>
          </a:xfrm>
          <a:prstGeom prst="hexagon">
            <a:avLst/>
          </a:prstGeom>
          <a:solidFill>
            <a:srgbClr val="416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exagon 54"/>
          <p:cNvSpPr/>
          <p:nvPr/>
        </p:nvSpPr>
        <p:spPr>
          <a:xfrm rot="5400000">
            <a:off x="4538652" y="3811592"/>
            <a:ext cx="287025" cy="247435"/>
          </a:xfrm>
          <a:prstGeom prst="hexagon">
            <a:avLst/>
          </a:prstGeom>
          <a:solidFill>
            <a:srgbClr val="A2B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xagon 55"/>
          <p:cNvSpPr/>
          <p:nvPr/>
        </p:nvSpPr>
        <p:spPr>
          <a:xfrm rot="5400000">
            <a:off x="4405561" y="3567619"/>
            <a:ext cx="287025" cy="247435"/>
          </a:xfrm>
          <a:prstGeom prst="hexagon">
            <a:avLst/>
          </a:prstGeom>
          <a:solidFill>
            <a:srgbClr val="8A92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xagon 56"/>
          <p:cNvSpPr/>
          <p:nvPr/>
        </p:nvSpPr>
        <p:spPr>
          <a:xfrm rot="5400000">
            <a:off x="4266171" y="3811592"/>
            <a:ext cx="287025" cy="247435"/>
          </a:xfrm>
          <a:prstGeom prst="hexagon">
            <a:avLst/>
          </a:prstGeom>
          <a:solidFill>
            <a:srgbClr val="416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980878" y="3673796"/>
            <a:ext cx="368021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n 58"/>
          <p:cNvSpPr/>
          <p:nvPr/>
        </p:nvSpPr>
        <p:spPr>
          <a:xfrm rot="5400000">
            <a:off x="6060530" y="3217644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 rot="5400000">
            <a:off x="6074284" y="3451640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 rot="5400000">
            <a:off x="6025279" y="3343878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xagon 61"/>
          <p:cNvSpPr/>
          <p:nvPr/>
        </p:nvSpPr>
        <p:spPr>
          <a:xfrm rot="5400000">
            <a:off x="6276165" y="3081571"/>
            <a:ext cx="287025" cy="247435"/>
          </a:xfrm>
          <a:prstGeom prst="hexagon">
            <a:avLst/>
          </a:prstGeom>
          <a:solidFill>
            <a:srgbClr val="8A928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xagon 62"/>
          <p:cNvSpPr/>
          <p:nvPr/>
        </p:nvSpPr>
        <p:spPr>
          <a:xfrm rot="5400000">
            <a:off x="5548354" y="3076009"/>
            <a:ext cx="287025" cy="247435"/>
          </a:xfrm>
          <a:prstGeom prst="hexagon">
            <a:avLst/>
          </a:prstGeom>
          <a:solidFill>
            <a:srgbClr val="416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/>
          <p:cNvSpPr/>
          <p:nvPr/>
        </p:nvSpPr>
        <p:spPr>
          <a:xfrm rot="5400000">
            <a:off x="5912260" y="3076009"/>
            <a:ext cx="287025" cy="247435"/>
          </a:xfrm>
          <a:prstGeom prst="hexagon">
            <a:avLst/>
          </a:prstGeom>
          <a:solidFill>
            <a:srgbClr val="A2B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32920" y="1670316"/>
            <a:ext cx="1277501" cy="84516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5589694" y="1733474"/>
            <a:ext cx="0" cy="579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589694" y="2312512"/>
            <a:ext cx="9537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783049" y="1984998"/>
            <a:ext cx="0" cy="327514"/>
          </a:xfrm>
          <a:prstGeom prst="line">
            <a:avLst/>
          </a:prstGeom>
          <a:ln w="57150">
            <a:solidFill>
              <a:srgbClr val="4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80533" y="1911846"/>
            <a:ext cx="0" cy="400666"/>
          </a:xfrm>
          <a:prstGeom prst="line">
            <a:avLst/>
          </a:prstGeom>
          <a:ln w="57150">
            <a:solidFill>
              <a:srgbClr val="4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389258" y="1733474"/>
            <a:ext cx="6286" cy="579038"/>
          </a:xfrm>
          <a:prstGeom prst="line">
            <a:avLst/>
          </a:prstGeom>
          <a:ln w="57150">
            <a:solidFill>
              <a:srgbClr val="4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89297" y="1911846"/>
            <a:ext cx="0" cy="400666"/>
          </a:xfrm>
          <a:prstGeom prst="line">
            <a:avLst/>
          </a:prstGeom>
          <a:ln w="57150">
            <a:solidFill>
              <a:srgbClr val="A2B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395544" y="1733474"/>
            <a:ext cx="6286" cy="579038"/>
          </a:xfrm>
          <a:prstGeom prst="line">
            <a:avLst/>
          </a:prstGeom>
          <a:ln w="57150">
            <a:solidFill>
              <a:srgbClr val="8A9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89258" y="2312512"/>
            <a:ext cx="0" cy="70011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223127" y="3014903"/>
            <a:ext cx="393100" cy="393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Elbow Connector 74"/>
          <p:cNvCxnSpPr/>
          <p:nvPr/>
        </p:nvCxnSpPr>
        <p:spPr>
          <a:xfrm>
            <a:off x="6710421" y="3191295"/>
            <a:ext cx="723818" cy="512075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7584779" y="3396421"/>
            <a:ext cx="613898" cy="613898"/>
          </a:xfrm>
          <a:prstGeom prst="roundRect">
            <a:avLst/>
          </a:prstGeom>
          <a:solidFill>
            <a:srgbClr val="DBDFE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xagon 76"/>
          <p:cNvSpPr/>
          <p:nvPr/>
        </p:nvSpPr>
        <p:spPr>
          <a:xfrm rot="5400000">
            <a:off x="7748215" y="3579652"/>
            <a:ext cx="287025" cy="247435"/>
          </a:xfrm>
          <a:prstGeom prst="hexagon">
            <a:avLst/>
          </a:prstGeom>
          <a:solidFill>
            <a:srgbClr val="8A928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10486" y="3673796"/>
            <a:ext cx="36741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Can 78"/>
          <p:cNvSpPr/>
          <p:nvPr/>
        </p:nvSpPr>
        <p:spPr>
          <a:xfrm rot="5400000">
            <a:off x="9315329" y="3329507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an 79"/>
          <p:cNvSpPr/>
          <p:nvPr/>
        </p:nvSpPr>
        <p:spPr>
          <a:xfrm rot="5400000">
            <a:off x="9255857" y="3223690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 rot="5400000">
            <a:off x="9269611" y="3457686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 rot="5400000">
            <a:off x="9220606" y="3349924"/>
            <a:ext cx="118974" cy="647745"/>
          </a:xfrm>
          <a:prstGeom prst="can">
            <a:avLst>
              <a:gd name="adj" fmla="val 228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8609979" y="1670316"/>
            <a:ext cx="1277501" cy="84516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8766753" y="1796800"/>
            <a:ext cx="0" cy="579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766753" y="2375838"/>
            <a:ext cx="9537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960108" y="1825984"/>
            <a:ext cx="0" cy="549854"/>
          </a:xfrm>
          <a:prstGeom prst="line">
            <a:avLst/>
          </a:prstGeom>
          <a:ln w="57150">
            <a:solidFill>
              <a:srgbClr val="DBD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266356" y="2106918"/>
            <a:ext cx="0" cy="26892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572603" y="1992307"/>
            <a:ext cx="0" cy="383531"/>
          </a:xfrm>
          <a:prstGeom prst="line">
            <a:avLst/>
          </a:prstGeom>
          <a:ln w="57150">
            <a:solidFill>
              <a:srgbClr val="8A9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Hexagon 88"/>
          <p:cNvSpPr/>
          <p:nvPr/>
        </p:nvSpPr>
        <p:spPr>
          <a:xfrm rot="5400000">
            <a:off x="9544520" y="3172570"/>
            <a:ext cx="219760" cy="189446"/>
          </a:xfrm>
          <a:prstGeom prst="hexagon">
            <a:avLst/>
          </a:prstGeom>
          <a:solidFill>
            <a:srgbClr val="8A928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9232402" y="2524535"/>
            <a:ext cx="0" cy="4880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Hexagon 90"/>
          <p:cNvSpPr/>
          <p:nvPr/>
        </p:nvSpPr>
        <p:spPr>
          <a:xfrm rot="5400000">
            <a:off x="9321185" y="3172570"/>
            <a:ext cx="219760" cy="189446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xagon 91"/>
          <p:cNvSpPr/>
          <p:nvPr/>
        </p:nvSpPr>
        <p:spPr>
          <a:xfrm rot="5400000">
            <a:off x="9097850" y="3172570"/>
            <a:ext cx="219760" cy="189446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/>
          <p:cNvSpPr/>
          <p:nvPr/>
        </p:nvSpPr>
        <p:spPr>
          <a:xfrm rot="5400000">
            <a:off x="8874515" y="3172570"/>
            <a:ext cx="219760" cy="189446"/>
          </a:xfrm>
          <a:prstGeom prst="hexagon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9887480" y="3649618"/>
            <a:ext cx="36741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Isosceles Triangle 94"/>
          <p:cNvSpPr/>
          <p:nvPr/>
        </p:nvSpPr>
        <p:spPr>
          <a:xfrm>
            <a:off x="10325833" y="3195309"/>
            <a:ext cx="772198" cy="665688"/>
          </a:xfrm>
          <a:prstGeom prst="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 flipH="1">
            <a:off x="131749" y="4658805"/>
            <a:ext cx="149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4032529" y="4170950"/>
            <a:ext cx="98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IONIZACIJA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5614991" y="4170950"/>
            <a:ext cx="1158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ANALIZATOR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 flipH="1">
            <a:off x="7321990" y="4170950"/>
            <a:ext cx="116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RODITELJSKI </a:t>
            </a:r>
          </a:p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SPOJ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72877" y="4170950"/>
            <a:ext cx="139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FRAGMENTACIJA </a:t>
            </a:r>
          </a:p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(TRANZICIJA)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 flipH="1">
            <a:off x="10138047" y="4079371"/>
            <a:ext cx="114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DETEKTOR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536986" y="3673796"/>
            <a:ext cx="368021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Left Brace 102"/>
          <p:cNvSpPr/>
          <p:nvPr/>
        </p:nvSpPr>
        <p:spPr>
          <a:xfrm>
            <a:off x="3500952" y="2241378"/>
            <a:ext cx="474453" cy="2423845"/>
          </a:xfrm>
          <a:prstGeom prst="leftBrace">
            <a:avLst>
              <a:gd name="adj1" fmla="val 126809"/>
              <a:gd name="adj2" fmla="val 510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4" name="Left Brace 103"/>
          <p:cNvSpPr/>
          <p:nvPr/>
        </p:nvSpPr>
        <p:spPr>
          <a:xfrm flipH="1">
            <a:off x="11168971" y="2241378"/>
            <a:ext cx="474453" cy="2423845"/>
          </a:xfrm>
          <a:prstGeom prst="leftBrace">
            <a:avLst>
              <a:gd name="adj1" fmla="val 126809"/>
              <a:gd name="adj2" fmla="val 510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5" name="TextBox 104"/>
          <p:cNvSpPr txBox="1"/>
          <p:nvPr/>
        </p:nvSpPr>
        <p:spPr>
          <a:xfrm flipH="1">
            <a:off x="1898394" y="4632615"/>
            <a:ext cx="149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Line Callout 3 (Border and Accent Bar) 105"/>
          <p:cNvSpPr/>
          <p:nvPr/>
        </p:nvSpPr>
        <p:spPr>
          <a:xfrm>
            <a:off x="891110" y="5635520"/>
            <a:ext cx="3423524" cy="100225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3202"/>
              <a:gd name="adj6" fmla="val -16667"/>
              <a:gd name="adj7" fmla="val -71953"/>
              <a:gd name="adj8" fmla="val -76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Razdvajanje analita na temelju afiniteta prema pokretnoj/nepokretnoj fazi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Line Callout 3 (Border and Accent Bar) 106"/>
          <p:cNvSpPr/>
          <p:nvPr/>
        </p:nvSpPr>
        <p:spPr>
          <a:xfrm>
            <a:off x="2831050" y="126048"/>
            <a:ext cx="3423524" cy="100225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59492"/>
              <a:gd name="adj8" fmla="val 393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Razdvojeni analiti prevode se u plinsku fazu i ioniziraju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Line Callout 3 (Border and Accent Bar) 107"/>
          <p:cNvSpPr/>
          <p:nvPr/>
        </p:nvSpPr>
        <p:spPr>
          <a:xfrm>
            <a:off x="5466148" y="5426392"/>
            <a:ext cx="3423524" cy="100225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3202"/>
              <a:gd name="adj6" fmla="val -16667"/>
              <a:gd name="adj7" fmla="val -138935"/>
              <a:gd name="adj8" fmla="val 624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Razdvajanje </a:t>
            </a:r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roditeljskog</a:t>
            </a:r>
            <a:r>
              <a:rPr lang="en-US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spoja</a:t>
            </a:r>
            <a:r>
              <a:rPr lang="en-US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</a:t>
            </a:r>
          </a:p>
          <a:p>
            <a:pPr algn="ctr"/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ostalih</a:t>
            </a:r>
            <a:r>
              <a:rPr lang="en-US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spojeva</a:t>
            </a:r>
            <a:r>
              <a:rPr lang="hr-HR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uzorku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Line Callout 3 (Border and Accent Bar) 108"/>
          <p:cNvSpPr/>
          <p:nvPr/>
        </p:nvSpPr>
        <p:spPr>
          <a:xfrm>
            <a:off x="8217680" y="224392"/>
            <a:ext cx="3423524" cy="100225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7905"/>
              <a:gd name="adj8" fmla="val 78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i izdvajanje </a:t>
            </a:r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odabranih</a:t>
            </a:r>
            <a:endParaRPr lang="en-US" sz="1600" b="1" i="0" u="none" strike="noStrike" baseline="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fragmenata</a:t>
            </a:r>
            <a:r>
              <a:rPr lang="en-US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roditeljskog</a:t>
            </a:r>
            <a:r>
              <a:rPr lang="en-US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i="0" u="none" strike="noStrike" baseline="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spoja</a:t>
            </a:r>
            <a:endParaRPr lang="en-US" sz="1600" b="1" i="0" u="none" strike="noStrike" baseline="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600" b="1" i="0" u="none" strike="noStrik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koji su specifični i selektivni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8" y="1269999"/>
            <a:ext cx="12237156" cy="5354322"/>
          </a:xfrm>
          <a:prstGeom prst="rect">
            <a:avLst/>
          </a:prstGeom>
        </p:spPr>
      </p:pic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1043961" y="203989"/>
            <a:ext cx="10736936" cy="522912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MRM NAČIN RADA – </a:t>
            </a:r>
            <a:r>
              <a:rPr lang="hr-HR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Multi-reaction monitoring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</p:spPr>
        <p:txBody>
          <a:bodyPr anchor="ctr">
            <a:normAutofit/>
          </a:bodyPr>
          <a:lstStyle/>
          <a:p>
            <a:pPr algn="ctr"/>
            <a:r>
              <a:rPr lang="hr-HR" sz="4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 na pozornosti!</a:t>
            </a:r>
            <a:endParaRPr lang="en-US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2537"/>
            <a:ext cx="12213157" cy="6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37238" y="4170257"/>
            <a:ext cx="1365813" cy="13658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9323CFC-E55B-B964-565C-085C9751DE32}"/>
              </a:ext>
            </a:extLst>
          </p:cNvPr>
          <p:cNvCxnSpPr>
            <a:cxnSpLocks/>
          </p:cNvCxnSpPr>
          <p:nvPr/>
        </p:nvCxnSpPr>
        <p:spPr>
          <a:xfrm flipH="1">
            <a:off x="3211668" y="3238287"/>
            <a:ext cx="6588125" cy="109106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32CE948-4475-59B2-A811-311869C708F9}"/>
              </a:ext>
            </a:extLst>
          </p:cNvPr>
          <p:cNvCxnSpPr>
            <a:cxnSpLocks/>
          </p:cNvCxnSpPr>
          <p:nvPr/>
        </p:nvCxnSpPr>
        <p:spPr>
          <a:xfrm flipH="1">
            <a:off x="3165977" y="3304666"/>
            <a:ext cx="6698729" cy="11093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6" descr="Home outline">
            <a:extLst>
              <a:ext uri="{FF2B5EF4-FFF2-40B4-BE49-F238E27FC236}">
                <a16:creationId xmlns:a16="http://schemas.microsoft.com/office/drawing/2014/main" xmlns="" id="{6972DE78-3C97-129E-DDFA-2EED328DF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92498" y="231494"/>
            <a:ext cx="1808272" cy="1808272"/>
          </a:xfrm>
          <a:prstGeom prst="rect">
            <a:avLst/>
          </a:prstGeom>
        </p:spPr>
      </p:pic>
      <p:pic>
        <p:nvPicPr>
          <p:cNvPr id="9" name="Graphic 10" descr="Group of men with solid fill">
            <a:extLst>
              <a:ext uri="{FF2B5EF4-FFF2-40B4-BE49-F238E27FC236}">
                <a16:creationId xmlns:a16="http://schemas.microsoft.com/office/drawing/2014/main" xmlns="" id="{F5D31920-A210-A976-84BC-5CD2A2BA7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35357" y="1023459"/>
            <a:ext cx="709400" cy="709400"/>
          </a:xfrm>
          <a:prstGeom prst="rect">
            <a:avLst/>
          </a:prstGeom>
        </p:spPr>
      </p:pic>
      <p:pic>
        <p:nvPicPr>
          <p:cNvPr id="10" name="Graphic 12" descr="Add with solid fill">
            <a:extLst>
              <a:ext uri="{FF2B5EF4-FFF2-40B4-BE49-F238E27FC236}">
                <a16:creationId xmlns:a16="http://schemas.microsoft.com/office/drawing/2014/main" xmlns="" id="{2FD97595-138E-84FF-D0F3-65B031DC88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84041" y="1157919"/>
            <a:ext cx="268923" cy="268923"/>
          </a:xfrm>
          <a:prstGeom prst="rect">
            <a:avLst/>
          </a:prstGeom>
        </p:spPr>
      </p:pic>
      <p:pic>
        <p:nvPicPr>
          <p:cNvPr id="11" name="Graphic 14" descr="Toilet with solid fill">
            <a:extLst>
              <a:ext uri="{FF2B5EF4-FFF2-40B4-BE49-F238E27FC236}">
                <a16:creationId xmlns:a16="http://schemas.microsoft.com/office/drawing/2014/main" xmlns="" id="{B44F6E1A-84B1-F900-2624-BF001206E1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12439" y="1463937"/>
            <a:ext cx="382763" cy="382763"/>
          </a:xfrm>
          <a:prstGeom prst="rect">
            <a:avLst/>
          </a:prstGeom>
        </p:spPr>
      </p:pic>
      <p:pic>
        <p:nvPicPr>
          <p:cNvPr id="12" name="Graphic 21" descr="Back outline">
            <a:extLst>
              <a:ext uri="{FF2B5EF4-FFF2-40B4-BE49-F238E27FC236}">
                <a16:creationId xmlns:a16="http://schemas.microsoft.com/office/drawing/2014/main" xmlns="" id="{F2048E90-92BC-4B25-73B5-3149A24A51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798966">
            <a:off x="2720862" y="933044"/>
            <a:ext cx="890226" cy="890226"/>
          </a:xfrm>
          <a:prstGeom prst="rect">
            <a:avLst/>
          </a:prstGeom>
          <a:effectLst/>
        </p:spPr>
      </p:pic>
      <p:pic>
        <p:nvPicPr>
          <p:cNvPr id="13" name="Graphic 23" descr="Production with solid fill">
            <a:extLst>
              <a:ext uri="{FF2B5EF4-FFF2-40B4-BE49-F238E27FC236}">
                <a16:creationId xmlns:a16="http://schemas.microsoft.com/office/drawing/2014/main" xmlns="" id="{C0CE148C-D1E9-B493-5207-ABB7F187A5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795206" y="370591"/>
            <a:ext cx="1687721" cy="1687721"/>
          </a:xfrm>
          <a:prstGeom prst="rect">
            <a:avLst/>
          </a:prstGeom>
        </p:spPr>
      </p:pic>
      <p:pic>
        <p:nvPicPr>
          <p:cNvPr id="14" name="Graphic 27" descr="Hospital with solid fill">
            <a:extLst>
              <a:ext uri="{FF2B5EF4-FFF2-40B4-BE49-F238E27FC236}">
                <a16:creationId xmlns:a16="http://schemas.microsoft.com/office/drawing/2014/main" xmlns="" id="{E82FA3D2-AF65-ACCF-532E-9166FC24CA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92974" y="373417"/>
            <a:ext cx="1689327" cy="1689327"/>
          </a:xfrm>
          <a:prstGeom prst="rect">
            <a:avLst/>
          </a:prstGeom>
        </p:spPr>
      </p:pic>
      <p:pic>
        <p:nvPicPr>
          <p:cNvPr id="15" name="Graphic 29" descr="City with solid fill">
            <a:extLst>
              <a:ext uri="{FF2B5EF4-FFF2-40B4-BE49-F238E27FC236}">
                <a16:creationId xmlns:a16="http://schemas.microsoft.com/office/drawing/2014/main" xmlns="" id="{E06714AA-574E-AFEA-170D-37FCEBD10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105879" y="453887"/>
            <a:ext cx="1689327" cy="16893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85CC9DB-73B7-8FB2-BC19-662989970CBE}"/>
              </a:ext>
            </a:extLst>
          </p:cNvPr>
          <p:cNvCxnSpPr>
            <a:cxnSpLocks/>
          </p:cNvCxnSpPr>
          <p:nvPr/>
        </p:nvCxnSpPr>
        <p:spPr>
          <a:xfrm>
            <a:off x="3568208" y="1851334"/>
            <a:ext cx="0" cy="72538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C6526A-69BE-87B4-E4F4-53BEC0305956}"/>
              </a:ext>
            </a:extLst>
          </p:cNvPr>
          <p:cNvCxnSpPr>
            <a:cxnSpLocks/>
          </p:cNvCxnSpPr>
          <p:nvPr/>
        </p:nvCxnSpPr>
        <p:spPr>
          <a:xfrm>
            <a:off x="3637757" y="1851335"/>
            <a:ext cx="0" cy="66510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F34CAE0-56E6-ED1C-6216-622A8490E472}"/>
              </a:ext>
            </a:extLst>
          </p:cNvPr>
          <p:cNvCxnSpPr>
            <a:cxnSpLocks/>
          </p:cNvCxnSpPr>
          <p:nvPr/>
        </p:nvCxnSpPr>
        <p:spPr>
          <a:xfrm>
            <a:off x="3568209" y="1874272"/>
            <a:ext cx="695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5BB4C61-2B6B-AC95-9538-C59BC6B47AEC}"/>
              </a:ext>
            </a:extLst>
          </p:cNvPr>
          <p:cNvCxnSpPr>
            <a:cxnSpLocks/>
          </p:cNvCxnSpPr>
          <p:nvPr/>
        </p:nvCxnSpPr>
        <p:spPr>
          <a:xfrm>
            <a:off x="3637759" y="2516441"/>
            <a:ext cx="28607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734181A-F3DC-1D41-1DCF-806C476D17A6}"/>
              </a:ext>
            </a:extLst>
          </p:cNvPr>
          <p:cNvCxnSpPr>
            <a:cxnSpLocks/>
          </p:cNvCxnSpPr>
          <p:nvPr/>
        </p:nvCxnSpPr>
        <p:spPr>
          <a:xfrm>
            <a:off x="3568208" y="2576717"/>
            <a:ext cx="62315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90EE754-ECC8-C2FB-854D-DBE4BC731479}"/>
              </a:ext>
            </a:extLst>
          </p:cNvPr>
          <p:cNvCxnSpPr>
            <a:cxnSpLocks/>
          </p:cNvCxnSpPr>
          <p:nvPr/>
        </p:nvCxnSpPr>
        <p:spPr>
          <a:xfrm>
            <a:off x="6353988" y="1844380"/>
            <a:ext cx="214148" cy="67206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C7E619F-30BC-5C7A-2C67-9FB3431A0737}"/>
              </a:ext>
            </a:extLst>
          </p:cNvPr>
          <p:cNvCxnSpPr>
            <a:cxnSpLocks/>
          </p:cNvCxnSpPr>
          <p:nvPr/>
        </p:nvCxnSpPr>
        <p:spPr>
          <a:xfrm>
            <a:off x="6289026" y="1860363"/>
            <a:ext cx="695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9728DE7-85E5-FE92-6CA1-FE0C4501856D}"/>
              </a:ext>
            </a:extLst>
          </p:cNvPr>
          <p:cNvCxnSpPr>
            <a:cxnSpLocks/>
          </p:cNvCxnSpPr>
          <p:nvPr/>
        </p:nvCxnSpPr>
        <p:spPr>
          <a:xfrm>
            <a:off x="6284392" y="1844381"/>
            <a:ext cx="214148" cy="67206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82E29E6-D2B5-218B-BE3B-C51C4AA4772E}"/>
              </a:ext>
            </a:extLst>
          </p:cNvPr>
          <p:cNvCxnSpPr>
            <a:cxnSpLocks/>
          </p:cNvCxnSpPr>
          <p:nvPr/>
        </p:nvCxnSpPr>
        <p:spPr>
          <a:xfrm>
            <a:off x="7516320" y="1847082"/>
            <a:ext cx="214148" cy="67206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9C37E50-E5CD-8AE2-527F-715C92D0CDA3}"/>
              </a:ext>
            </a:extLst>
          </p:cNvPr>
          <p:cNvCxnSpPr>
            <a:cxnSpLocks/>
          </p:cNvCxnSpPr>
          <p:nvPr/>
        </p:nvCxnSpPr>
        <p:spPr>
          <a:xfrm>
            <a:off x="7451357" y="1863066"/>
            <a:ext cx="695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CEF3475-A21A-7905-CC57-26087D0BF10F}"/>
              </a:ext>
            </a:extLst>
          </p:cNvPr>
          <p:cNvCxnSpPr>
            <a:cxnSpLocks/>
          </p:cNvCxnSpPr>
          <p:nvPr/>
        </p:nvCxnSpPr>
        <p:spPr>
          <a:xfrm>
            <a:off x="7446724" y="1847084"/>
            <a:ext cx="214148" cy="67206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D6A14D6-3686-82D7-ED8C-CA8BD3B1E237}"/>
              </a:ext>
            </a:extLst>
          </p:cNvPr>
          <p:cNvCxnSpPr>
            <a:cxnSpLocks/>
          </p:cNvCxnSpPr>
          <p:nvPr/>
        </p:nvCxnSpPr>
        <p:spPr>
          <a:xfrm>
            <a:off x="6568136" y="2516440"/>
            <a:ext cx="109273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14F9AFC-705F-A4FB-6DA9-6663400FE75F}"/>
              </a:ext>
            </a:extLst>
          </p:cNvPr>
          <p:cNvCxnSpPr>
            <a:cxnSpLocks/>
          </p:cNvCxnSpPr>
          <p:nvPr/>
        </p:nvCxnSpPr>
        <p:spPr>
          <a:xfrm flipH="1">
            <a:off x="9340772" y="1777533"/>
            <a:ext cx="235060" cy="73768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6580D1C-1861-6559-0FBB-2B11AA5180A5}"/>
              </a:ext>
            </a:extLst>
          </p:cNvPr>
          <p:cNvCxnSpPr>
            <a:cxnSpLocks/>
          </p:cNvCxnSpPr>
          <p:nvPr/>
        </p:nvCxnSpPr>
        <p:spPr>
          <a:xfrm flipH="1">
            <a:off x="9503051" y="1798152"/>
            <a:ext cx="695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1C837CB-D6DD-6056-2C41-DED481562A22}"/>
              </a:ext>
            </a:extLst>
          </p:cNvPr>
          <p:cNvCxnSpPr>
            <a:cxnSpLocks/>
          </p:cNvCxnSpPr>
          <p:nvPr/>
        </p:nvCxnSpPr>
        <p:spPr>
          <a:xfrm flipH="1">
            <a:off x="9270786" y="1777533"/>
            <a:ext cx="235449" cy="73890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52478C3-5901-896B-E757-EDDA8143BEA8}"/>
              </a:ext>
            </a:extLst>
          </p:cNvPr>
          <p:cNvCxnSpPr>
            <a:cxnSpLocks/>
          </p:cNvCxnSpPr>
          <p:nvPr/>
        </p:nvCxnSpPr>
        <p:spPr>
          <a:xfrm>
            <a:off x="7730466" y="2516440"/>
            <a:ext cx="154031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52FBD21-DECE-2697-BFF6-A890618DC4CB}"/>
              </a:ext>
            </a:extLst>
          </p:cNvPr>
          <p:cNvCxnSpPr>
            <a:cxnSpLocks/>
          </p:cNvCxnSpPr>
          <p:nvPr/>
        </p:nvCxnSpPr>
        <p:spPr>
          <a:xfrm>
            <a:off x="9340770" y="2515221"/>
            <a:ext cx="52393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531CB24-C689-8D33-77CD-7CDA556C91CE}"/>
              </a:ext>
            </a:extLst>
          </p:cNvPr>
          <p:cNvCxnSpPr>
            <a:cxnSpLocks/>
          </p:cNvCxnSpPr>
          <p:nvPr/>
        </p:nvCxnSpPr>
        <p:spPr>
          <a:xfrm>
            <a:off x="9864705" y="2515221"/>
            <a:ext cx="0" cy="78944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C7F5B29-D6D3-D00F-4B2C-39F8EAFDFC93}"/>
              </a:ext>
            </a:extLst>
          </p:cNvPr>
          <p:cNvCxnSpPr>
            <a:cxnSpLocks/>
          </p:cNvCxnSpPr>
          <p:nvPr/>
        </p:nvCxnSpPr>
        <p:spPr>
          <a:xfrm>
            <a:off x="9799793" y="2573178"/>
            <a:ext cx="0" cy="66510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4BC9C9D-E8DA-8D6A-303C-F53F62677E59}"/>
              </a:ext>
            </a:extLst>
          </p:cNvPr>
          <p:cNvGrpSpPr/>
          <p:nvPr/>
        </p:nvGrpSpPr>
        <p:grpSpPr>
          <a:xfrm>
            <a:off x="846701" y="1004911"/>
            <a:ext cx="654945" cy="775845"/>
            <a:chOff x="528816" y="1157286"/>
            <a:chExt cx="672730" cy="796913"/>
          </a:xfrm>
        </p:grpSpPr>
        <p:pic>
          <p:nvPicPr>
            <p:cNvPr id="36" name="Graphic 8" descr="Medicine with solid fill">
              <a:extLst>
                <a:ext uri="{FF2B5EF4-FFF2-40B4-BE49-F238E27FC236}">
                  <a16:creationId xmlns:a16="http://schemas.microsoft.com/office/drawing/2014/main" xmlns="" id="{066A8018-4082-6738-48CC-5B5B06CFA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649096" y="1157286"/>
              <a:ext cx="552450" cy="552450"/>
            </a:xfrm>
            <a:prstGeom prst="rect">
              <a:avLst/>
            </a:prstGeom>
          </p:spPr>
        </p:pic>
        <p:pic>
          <p:nvPicPr>
            <p:cNvPr id="37" name="Graphic 83" descr="Needle with solid fill">
              <a:extLst>
                <a:ext uri="{FF2B5EF4-FFF2-40B4-BE49-F238E27FC236}">
                  <a16:creationId xmlns:a16="http://schemas.microsoft.com/office/drawing/2014/main" xmlns="" id="{D4A81D6A-0B24-FE16-427B-700B61942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 rot="14406487">
              <a:off x="528816" y="1428336"/>
              <a:ext cx="525863" cy="525863"/>
            </a:xfrm>
            <a:prstGeom prst="rect">
              <a:avLst/>
            </a:prstGeom>
          </p:spPr>
        </p:pic>
      </p:grpSp>
      <p:pic>
        <p:nvPicPr>
          <p:cNvPr id="38" name="Picture 37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xmlns="" id="{35ECA258-4364-F6A0-5E7B-7B5D6D0BD617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23" y="3202291"/>
            <a:ext cx="2781958" cy="278195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AC8489-A40E-2A01-E42F-5FC46C860EB8}"/>
              </a:ext>
            </a:extLst>
          </p:cNvPr>
          <p:cNvSpPr/>
          <p:nvPr/>
        </p:nvSpPr>
        <p:spPr>
          <a:xfrm>
            <a:off x="7890979" y="3501596"/>
            <a:ext cx="156181" cy="1561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7D75939-D56B-EBC4-F411-10A6F3112E4A}"/>
              </a:ext>
            </a:extLst>
          </p:cNvPr>
          <p:cNvCxnSpPr>
            <a:cxnSpLocks/>
          </p:cNvCxnSpPr>
          <p:nvPr/>
        </p:nvCxnSpPr>
        <p:spPr>
          <a:xfrm flipH="1" flipV="1">
            <a:off x="6919250" y="3187796"/>
            <a:ext cx="1125594" cy="313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6303C9D-2485-A19A-2A29-1942098C84BA}"/>
              </a:ext>
            </a:extLst>
          </p:cNvPr>
          <p:cNvCxnSpPr>
            <a:cxnSpLocks/>
          </p:cNvCxnSpPr>
          <p:nvPr/>
        </p:nvCxnSpPr>
        <p:spPr>
          <a:xfrm flipV="1">
            <a:off x="7393420" y="3661114"/>
            <a:ext cx="653742" cy="712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858EE7B-10D0-E727-D285-36BA123410B4}"/>
              </a:ext>
            </a:extLst>
          </p:cNvPr>
          <p:cNvSpPr/>
          <p:nvPr/>
        </p:nvSpPr>
        <p:spPr>
          <a:xfrm>
            <a:off x="4997366" y="2973927"/>
            <a:ext cx="2384642" cy="238464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pic>
        <p:nvPicPr>
          <p:cNvPr id="43" name="Picture 6" descr="2D structure of caffeine">
            <a:extLst>
              <a:ext uri="{FF2B5EF4-FFF2-40B4-BE49-F238E27FC236}">
                <a16:creationId xmlns:a16="http://schemas.microsoft.com/office/drawing/2014/main" xmlns="" id="{8AD919E4-8A9F-3364-76FF-9B4783D1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328">
            <a:off x="5234464" y="3414377"/>
            <a:ext cx="663004" cy="6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Azithromycin - Wikipedia">
            <a:extLst>
              <a:ext uri="{FF2B5EF4-FFF2-40B4-BE49-F238E27FC236}">
                <a16:creationId xmlns:a16="http://schemas.microsoft.com/office/drawing/2014/main" xmlns="" id="{D38859CB-44D4-12DF-362F-7363A899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12" y="4230778"/>
            <a:ext cx="1525440" cy="10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Codeine - Wikipedia">
            <a:extLst>
              <a:ext uri="{FF2B5EF4-FFF2-40B4-BE49-F238E27FC236}">
                <a16:creationId xmlns:a16="http://schemas.microsoft.com/office/drawing/2014/main" xmlns="" id="{D0E7A284-0F3C-C636-097D-3A14EA48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52" y="3324811"/>
            <a:ext cx="1138434" cy="8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101" descr="Arrow Down outline">
            <a:extLst>
              <a:ext uri="{FF2B5EF4-FFF2-40B4-BE49-F238E27FC236}">
                <a16:creationId xmlns:a16="http://schemas.microsoft.com/office/drawing/2014/main" xmlns="" id="{138E9BC5-90EC-0BA3-1470-D65DA02FCA1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16200000">
            <a:off x="3742808" y="2026173"/>
            <a:ext cx="665108" cy="665108"/>
          </a:xfrm>
          <a:prstGeom prst="rect">
            <a:avLst/>
          </a:prstGeom>
        </p:spPr>
      </p:pic>
      <p:pic>
        <p:nvPicPr>
          <p:cNvPr id="47" name="Graphic 102" descr="Arrow Down outline">
            <a:extLst>
              <a:ext uri="{FF2B5EF4-FFF2-40B4-BE49-F238E27FC236}">
                <a16:creationId xmlns:a16="http://schemas.microsoft.com/office/drawing/2014/main" xmlns="" id="{892EAD0B-46CB-69AC-5A88-D68C0A5A9F0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4833660">
            <a:off x="8969456" y="3246728"/>
            <a:ext cx="665917" cy="665917"/>
          </a:xfrm>
          <a:prstGeom prst="rect">
            <a:avLst/>
          </a:prstGeom>
        </p:spPr>
      </p:pic>
      <p:pic>
        <p:nvPicPr>
          <p:cNvPr id="48" name="Graphic 103" descr="Arrow Down outline">
            <a:extLst>
              <a:ext uri="{FF2B5EF4-FFF2-40B4-BE49-F238E27FC236}">
                <a16:creationId xmlns:a16="http://schemas.microsoft.com/office/drawing/2014/main" xmlns="" id="{F4655702-FB22-9E97-2EC7-63D3FAFFCFE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3048260" y="3629783"/>
            <a:ext cx="665917" cy="66591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E386917-2A8B-2867-02BB-E94DC0C07698}"/>
              </a:ext>
            </a:extLst>
          </p:cNvPr>
          <p:cNvSpPr txBox="1"/>
          <p:nvPr/>
        </p:nvSpPr>
        <p:spPr>
          <a:xfrm>
            <a:off x="2577262" y="3358138"/>
            <a:ext cx="1989735" cy="29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Prikupljanje uzoraka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61289BB-4319-9CEC-15FD-951179DCF632}"/>
              </a:ext>
            </a:extLst>
          </p:cNvPr>
          <p:cNvSpPr txBox="1"/>
          <p:nvPr/>
        </p:nvSpPr>
        <p:spPr>
          <a:xfrm>
            <a:off x="659846" y="5122573"/>
            <a:ext cx="2081438" cy="509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Postrojenje za obradu</a:t>
            </a:r>
          </a:p>
          <a:p>
            <a:r>
              <a:rPr lang="hr-H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otpadnih voda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3700" y="2268596"/>
            <a:ext cx="17892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 dirty="0" smtClean="0">
                <a:solidFill>
                  <a:srgbClr val="C2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KANALIZACIJSKI SUSTAV</a:t>
            </a:r>
            <a:endParaRPr lang="en-US" sz="1050" b="1" dirty="0">
              <a:solidFill>
                <a:srgbClr val="C2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E386917-2A8B-2867-02BB-E94DC0C07698}"/>
              </a:ext>
            </a:extLst>
          </p:cNvPr>
          <p:cNvSpPr txBox="1"/>
          <p:nvPr/>
        </p:nvSpPr>
        <p:spPr>
          <a:xfrm>
            <a:off x="957759" y="1730482"/>
            <a:ext cx="1804395" cy="29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Unos ksenobiotika</a:t>
            </a:r>
            <a:endParaRPr lang="hr-H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406463">
            <a:off x="5646767" y="2889024"/>
            <a:ext cx="974261" cy="29964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960771"/>
              </a:avLst>
            </a:prstTxWarp>
            <a:spAutoFit/>
          </a:bodyPr>
          <a:lstStyle/>
          <a:p>
            <a:r>
              <a:rPr lang="hr-HR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Biomarkeri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6" name="Picture 4" descr="Result - Free files and folders icons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0" y="4409855"/>
            <a:ext cx="886615" cy="8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phic 21" descr="Back outline">
            <a:extLst>
              <a:ext uri="{FF2B5EF4-FFF2-40B4-BE49-F238E27FC236}">
                <a16:creationId xmlns:a16="http://schemas.microsoft.com/office/drawing/2014/main" xmlns="" id="{F2048E90-92BC-4B25-73B5-3149A24A51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0950547" flipH="1">
            <a:off x="2536365" y="5502626"/>
            <a:ext cx="890226" cy="890226"/>
          </a:xfrm>
          <a:prstGeom prst="rect">
            <a:avLst/>
          </a:prstGeom>
          <a:effectLst/>
        </p:spPr>
      </p:pic>
      <p:pic>
        <p:nvPicPr>
          <p:cNvPr id="58" name="Graphic 101" descr="Arrow Down outline">
            <a:extLst>
              <a:ext uri="{FF2B5EF4-FFF2-40B4-BE49-F238E27FC236}">
                <a16:creationId xmlns:a16="http://schemas.microsoft.com/office/drawing/2014/main" xmlns="" id="{138E9BC5-90EC-0BA3-1470-D65DA02FCA1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16200000">
            <a:off x="5702256" y="5779862"/>
            <a:ext cx="665108" cy="665108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196489" y="5516822"/>
            <a:ext cx="2412071" cy="1309200"/>
            <a:chOff x="3196489" y="5516822"/>
            <a:chExt cx="2412071" cy="130920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808" y="5516822"/>
              <a:ext cx="1319434" cy="97090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E386917-2A8B-2867-02BB-E94DC0C07698}"/>
                </a:ext>
              </a:extLst>
            </p:cNvPr>
            <p:cNvSpPr txBox="1"/>
            <p:nvPr/>
          </p:nvSpPr>
          <p:spPr>
            <a:xfrm>
              <a:off x="3196489" y="6518245"/>
              <a:ext cx="2412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Obrada uzoraka i analiza</a:t>
              </a:r>
              <a:endParaRPr lang="hr-H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61061" y="5683981"/>
            <a:ext cx="1705701" cy="1174018"/>
            <a:chOff x="6461061" y="5683981"/>
            <a:chExt cx="1705701" cy="117401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382" y="5683981"/>
              <a:ext cx="951058" cy="841321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E386917-2A8B-2867-02BB-E94DC0C07698}"/>
                </a:ext>
              </a:extLst>
            </p:cNvPr>
            <p:cNvSpPr txBox="1"/>
            <p:nvPr/>
          </p:nvSpPr>
          <p:spPr>
            <a:xfrm>
              <a:off x="6461061" y="6558359"/>
              <a:ext cx="1705701" cy="299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Obrada podataka</a:t>
              </a:r>
              <a:endParaRPr lang="hr-H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61" name="Graphic 21" descr="Back outline">
            <a:extLst>
              <a:ext uri="{FF2B5EF4-FFF2-40B4-BE49-F238E27FC236}">
                <a16:creationId xmlns:a16="http://schemas.microsoft.com/office/drawing/2014/main" xmlns="" id="{F2048E90-92BC-4B25-73B5-3149A24A51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7329114" flipH="1">
            <a:off x="8086300" y="5591238"/>
            <a:ext cx="890226" cy="890226"/>
          </a:xfrm>
          <a:prstGeom prst="rect">
            <a:avLst/>
          </a:prstGeom>
          <a:effectLst/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E386917-2A8B-2867-02BB-E94DC0C07698}"/>
              </a:ext>
            </a:extLst>
          </p:cNvPr>
          <p:cNvSpPr txBox="1"/>
          <p:nvPr/>
        </p:nvSpPr>
        <p:spPr>
          <a:xfrm>
            <a:off x="9722601" y="4674654"/>
            <a:ext cx="2113024" cy="719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Izvješće o opterećenju</a:t>
            </a:r>
          </a:p>
          <a:p>
            <a:endParaRPr lang="hr-H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(ML = c x FR / N</a:t>
            </a:r>
            <a:r>
              <a:rPr lang="hr-HR" sz="1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</a:t>
            </a:r>
            <a:r>
              <a:rPr lang="hr-HR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r-H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727532" y="-724209"/>
            <a:ext cx="10736936" cy="1450757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PIDEMIOLOGIJ</a:t>
            </a:r>
            <a:r>
              <a:rPr lang="hr-H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TEMELJEN</a:t>
            </a:r>
            <a:r>
              <a:rPr lang="hr-H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ANALIZI OTPADNIH VODA</a:t>
            </a:r>
            <a:b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1" y="0"/>
            <a:ext cx="1148351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21521" y="6426695"/>
            <a:ext cx="24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SCOPUS, 18.04.2023.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25" y="76200"/>
            <a:ext cx="82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Bibliometrijska analiza: 	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TITLE-ABS-KEY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(wastewater-based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epidemiology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73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3" y="362904"/>
            <a:ext cx="10498015" cy="580153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9051290" y="362904"/>
            <a:ext cx="0" cy="49558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417" y="485898"/>
            <a:ext cx="3179036" cy="715089"/>
          </a:xfrm>
          <a:prstGeom prst="roundRect">
            <a:avLst/>
          </a:prstGeom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Izlučuje se urinom u konzistentnim količinama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17" y="1457527"/>
            <a:ext cx="3179036" cy="715089"/>
          </a:xfrm>
          <a:prstGeom prst="roundRect">
            <a:avLst/>
          </a:prstGeom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Može se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odrediti 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otpadnoj vodi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417" y="2429156"/>
            <a:ext cx="3179036" cy="716400"/>
          </a:xfrm>
          <a:prstGeom prst="roundRect">
            <a:avLst/>
          </a:prstGeom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Stabilan u otpadnoj vodi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417" y="3402095"/>
            <a:ext cx="3179036" cy="715089"/>
          </a:xfrm>
          <a:prstGeom prst="roundRect">
            <a:avLst/>
          </a:prstGeom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Jedinstven izvor: </a:t>
            </a:r>
          </a:p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Ljudski metabolizam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3869055" y="315984"/>
            <a:ext cx="318052" cy="3949538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1934" y="11656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Kriteriji za: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6687" y="668702"/>
            <a:ext cx="3179036" cy="90886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Biomarkeri životnog stila i zloupotrebe opojnih droga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6687" y="1960489"/>
            <a:ext cx="3179036" cy="90886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Biomarkeri prehrane i okolišnog izlaganja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6687" y="3252275"/>
            <a:ext cx="3179036" cy="9108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Biomarkeri zdravlja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417" y="4624508"/>
            <a:ext cx="3179036" cy="715089"/>
          </a:xfrm>
          <a:prstGeom prst="roundRect">
            <a:avLst/>
          </a:prstGeom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Niska varijanca izlučivanja po stanovniku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17" y="5578414"/>
            <a:ext cx="5032076" cy="715089"/>
          </a:xfrm>
          <a:prstGeom prst="roundRect">
            <a:avLst/>
          </a:prstGeom>
          <a:ln w="28575"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zlučivanje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 ovisi o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godišnjem dobu, vremenskim promjenama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geografskoj lokaciji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ket 14"/>
          <p:cNvSpPr/>
          <p:nvPr/>
        </p:nvSpPr>
        <p:spPr>
          <a:xfrm>
            <a:off x="7537889" y="315984"/>
            <a:ext cx="323812" cy="5977519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64407" y="4367969"/>
            <a:ext cx="71972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033447" y="2414088"/>
            <a:ext cx="3179036" cy="1462936"/>
            <a:chOff x="8018296" y="63991"/>
            <a:chExt cx="3179036" cy="1462936"/>
          </a:xfrm>
        </p:grpSpPr>
        <p:sp>
          <p:nvSpPr>
            <p:cNvPr id="18" name="TextBox 17"/>
            <p:cNvSpPr txBox="1"/>
            <p:nvPr/>
          </p:nvSpPr>
          <p:spPr>
            <a:xfrm>
              <a:off x="8919164" y="6399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>
                  <a:latin typeface="Arial" panose="020B0604020202020204" pitchFamily="34" charset="0"/>
                  <a:cs typeface="Arial" panose="020B0604020202020204" pitchFamily="34" charset="0"/>
                </a:rPr>
                <a:t>Kriteriji za: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8296" y="616127"/>
              <a:ext cx="3179036" cy="910800"/>
            </a:xfrm>
            <a:prstGeom prst="flowChartTerminator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hr-HR" dirty="0">
                  <a:latin typeface="Arial" panose="020B0604020202020204" pitchFamily="34" charset="0"/>
                  <a:cs typeface="Arial" panose="020B0604020202020204" pitchFamily="34" charset="0"/>
                </a:rPr>
                <a:t>Biomarkeri populacije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5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33367" y="6488458"/>
            <a:ext cx="6725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Gracia-Lor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r-H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E., et al,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 International,</a:t>
            </a:r>
            <a:r>
              <a:rPr lang="hr-H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 99,</a:t>
            </a:r>
            <a:r>
              <a:rPr lang="hr-H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2017,</a:t>
            </a:r>
            <a:r>
              <a:rPr lang="hr-H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p.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131-150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3047242"/>
              </p:ext>
            </p:extLst>
          </p:nvPr>
        </p:nvGraphicFramePr>
        <p:xfrm>
          <a:off x="53263" y="1413831"/>
          <a:ext cx="5989475" cy="514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24469" y="1639524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Podaci farmakokinetike, ljudskog biomonitoringa i sl.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24468" y="3659552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 i validacija </a:t>
            </a:r>
          </a:p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analitičkih metoda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24468" y="4669566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Istraživanja o stabilnosti biomarkera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24468" y="5679580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Pretraživanje odabranih biomarkera u otpadnoj vodi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3" name="Diagram 22"/>
          <p:cNvGraphicFramePr/>
          <p:nvPr>
            <p:extLst/>
          </p:nvPr>
        </p:nvGraphicFramePr>
        <p:xfrm>
          <a:off x="6149262" y="1413831"/>
          <a:ext cx="5989475" cy="514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28000" y="360335"/>
            <a:ext cx="3240000" cy="720000"/>
          </a:xfrm>
          <a:prstGeom prst="rect">
            <a:avLst/>
          </a:prstGeom>
          <a:ln w="28575"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hr-HR" sz="2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Top-down </a:t>
            </a:r>
            <a:r>
              <a:rPr lang="hr-H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</a:t>
            </a:r>
            <a:endParaRPr lang="en-US" sz="2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3999" y="360335"/>
            <a:ext cx="3240000" cy="720000"/>
          </a:xfrm>
          <a:prstGeom prst="rect">
            <a:avLst/>
          </a:prstGeom>
          <a:ln w="28575"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r-HR" dirty="0"/>
              <a:t>Bottom-up pristup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024468" y="2649538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Odabir biomarkera </a:t>
            </a:r>
          </a:p>
          <a:p>
            <a:pPr algn="ctr"/>
            <a:r>
              <a:rPr lang="hr-H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ljudskog porijekla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396431" y="2237277"/>
            <a:ext cx="152757" cy="569010"/>
          </a:xfrm>
          <a:prstGeom prst="downArrow">
            <a:avLst/>
          </a:prstGeom>
          <a:solidFill>
            <a:srgbClr val="FFD685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5401236" y="3241296"/>
            <a:ext cx="152757" cy="569010"/>
          </a:xfrm>
          <a:prstGeom prst="downArrow">
            <a:avLst/>
          </a:prstGeom>
          <a:solidFill>
            <a:srgbClr val="FFD685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5396431" y="4245315"/>
            <a:ext cx="152757" cy="569010"/>
          </a:xfrm>
          <a:prstGeom prst="downArrow">
            <a:avLst/>
          </a:prstGeom>
          <a:solidFill>
            <a:srgbClr val="FFD685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5396430" y="5249334"/>
            <a:ext cx="152757" cy="569010"/>
          </a:xfrm>
          <a:prstGeom prst="downArrow">
            <a:avLst/>
          </a:prstGeom>
          <a:solidFill>
            <a:srgbClr val="FFD685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82932" y="1639524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Odabrani biomarkeri zdravlja/bolesti, </a:t>
            </a:r>
          </a:p>
          <a:p>
            <a:pPr lvl="0"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potrošnje ili izloženosti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2932" y="2649538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Identifikacija biomarkera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82932" y="3659552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Tentativna identifikacija ljudskih biomarkera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82932" y="4669566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Pretraživanje potencijalnih biomarkera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2932" y="5679580"/>
            <a:ext cx="2601631" cy="708248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dobivenog spektra otpadne vode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 flipV="1">
            <a:off x="6655041" y="5249334"/>
            <a:ext cx="152757" cy="569010"/>
          </a:xfrm>
          <a:prstGeom prst="downArrow">
            <a:avLst/>
          </a:prstGeom>
          <a:solidFill>
            <a:srgbClr val="94A7D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6655040" y="4245315"/>
            <a:ext cx="152757" cy="569010"/>
          </a:xfrm>
          <a:prstGeom prst="downArrow">
            <a:avLst/>
          </a:prstGeom>
          <a:solidFill>
            <a:srgbClr val="94A7D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flipV="1">
            <a:off x="6655040" y="3241296"/>
            <a:ext cx="152757" cy="569010"/>
          </a:xfrm>
          <a:prstGeom prst="downArrow">
            <a:avLst/>
          </a:prstGeom>
          <a:solidFill>
            <a:srgbClr val="94A7D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flipV="1">
            <a:off x="6655040" y="2237277"/>
            <a:ext cx="152757" cy="569010"/>
          </a:xfrm>
          <a:prstGeom prst="downArrow">
            <a:avLst/>
          </a:prstGeom>
          <a:solidFill>
            <a:srgbClr val="94A7D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2809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10723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Y. </a:t>
            </a:r>
            <a:r>
              <a:rPr lang="en-US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Picó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 Barceló, Trends in Analytical Chemistry 145 (2021) 116465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4232" y="-653197"/>
            <a:ext cx="1073693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UZORKOVANJE I PRIPREMA UZORAKA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232" y="944808"/>
            <a:ext cx="10395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trenutni uzorak (eng. </a:t>
            </a:r>
            <a:r>
              <a:rPr lang="hr-HR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„grab sampling”</a:t>
            </a:r>
            <a:r>
              <a:rPr lang="hr-H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Najčešća tehnika: Kompozitni </a:t>
            </a:r>
            <a:r>
              <a:rPr lang="hr-H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uzorak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232" y="1735905"/>
            <a:ext cx="1039512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20000"/>
              <a:buFont typeface="Open Sans" panose="020B0606030504020204" pitchFamily="34" charset="0"/>
              <a:buChar char="×"/>
            </a:pPr>
            <a:r>
              <a:rPr lang="hr-H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Nakon razdoblja obilnih padalina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20000"/>
              <a:buFont typeface="Open Sans" panose="020B0606030504020204" pitchFamily="34" charset="0"/>
              <a:buChar char="×"/>
            </a:pPr>
            <a:r>
              <a:rPr lang="hr-H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vrijeme remonta postrojenja za obradu otpadnih voda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20000"/>
              <a:buFont typeface="Open Sans" panose="020B0606030504020204" pitchFamily="34" charset="0"/>
              <a:buChar char="×"/>
            </a:pPr>
            <a:r>
              <a:rPr lang="hr-H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Državni blagdani, festivali, tradicijske manifestacije, ...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20000"/>
              <a:buFont typeface="Open Sans" panose="020B0606030504020204" pitchFamily="34" charset="0"/>
              <a:buChar char="×"/>
            </a:pPr>
            <a:endParaRPr lang="hr-H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Open Sans" panose="020B0606030504020204" pitchFamily="34" charset="0"/>
              <a:buChar char="×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27" y="1014828"/>
            <a:ext cx="3945726" cy="5810082"/>
          </a:xfrm>
          <a:prstGeom prst="rect">
            <a:avLst/>
          </a:prstGeom>
        </p:spPr>
      </p:pic>
      <p:pic>
        <p:nvPicPr>
          <p:cNvPr id="2050" name="Picture 2" descr="https://ars.els-cdn.com/content/image/1-s2.0-S0048969719358863-ga1_lr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9"/>
          <a:stretch/>
        </p:blipFill>
        <p:spPr bwMode="auto">
          <a:xfrm>
            <a:off x="1286674" y="3237531"/>
            <a:ext cx="6156960" cy="32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6673" y="3388296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Pasivni uzorkivači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6673" y="6472050"/>
            <a:ext cx="11521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McKay, S</a:t>
            </a:r>
            <a:r>
              <a:rPr lang="hr-H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et al.,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Sci. Total Environ. 2020, 704, 135891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3638" y="2635381"/>
            <a:ext cx="2438103" cy="461665"/>
          </a:xfrm>
          <a:prstGeom prst="rect">
            <a:avLst/>
          </a:prstGeom>
          <a:solidFill>
            <a:srgbClr val="E5E9EE"/>
          </a:solidFill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Trenutni uzorak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2289" y="6287384"/>
            <a:ext cx="2870145" cy="461665"/>
          </a:xfrm>
          <a:prstGeom prst="rect">
            <a:avLst/>
          </a:prstGeom>
          <a:solidFill>
            <a:srgbClr val="E6EAEE"/>
          </a:solidFill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Kompozitni uzorak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mpling M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1219451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301241" y="4612592"/>
            <a:ext cx="1901440" cy="9144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Volumen uzorka </a:t>
            </a:r>
          </a:p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spremniku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01241" y="2971800"/>
            <a:ext cx="1901440" cy="9144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Volumen uzorka </a:t>
            </a:r>
          </a:p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intervalu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301243" y="1331008"/>
            <a:ext cx="1901440" cy="9144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Volumni protok</a:t>
            </a:r>
          </a:p>
          <a:p>
            <a:pPr algn="ctr"/>
            <a:r>
              <a:rPr lang="hr-HR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hr-HR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tpadne vode (Q)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814248" y="-803057"/>
            <a:ext cx="1073693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UZORKOVANJE PROPORCIONALNO PROTOKU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B0DD-EBAD-4FA5-AD38-8A4172753ACA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7532" y="-927517"/>
            <a:ext cx="1073693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b="1" u="heavy" dirty="0" smtClean="0">
                <a:uFill>
                  <a:solidFill>
                    <a:srgbClr val="C0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PRIPREMA UZORKA</a:t>
            </a:r>
            <a:r>
              <a:rPr lang="hr-HR" sz="2800" b="1" dirty="0" smtClean="0">
                <a:uFill>
                  <a:solidFill>
                    <a:srgbClr val="C0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hr-HR" sz="2800" b="1" u="heavy" dirty="0" smtClean="0">
                <a:uFill>
                  <a:solidFill>
                    <a:srgbClr val="00B05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EKSTRAKCIJA ANALITA</a:t>
            </a:r>
            <a:endParaRPr lang="en-US" sz="2800" b="1" u="heavy" dirty="0">
              <a:uFill>
                <a:solidFill>
                  <a:srgbClr val="00B050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1779" y="657165"/>
            <a:ext cx="48722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200000"/>
              </a:lnSpc>
              <a:buClr>
                <a:srgbClr val="C00000"/>
              </a:buClr>
              <a:buSzPct val="130000"/>
            </a:pPr>
            <a:endParaRPr lang="hr-H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0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EKSTRAKCIJA NA ČVRSTOJ FAZI</a:t>
            </a:r>
          </a:p>
          <a:p>
            <a:pPr lvl="1">
              <a:lnSpc>
                <a:spcPct val="20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sorbens:</a:t>
            </a:r>
          </a:p>
          <a:p>
            <a:pPr lvl="2">
              <a:lnSpc>
                <a:spcPct val="20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hidrofilno - lipofilne ravnoteže</a:t>
            </a:r>
          </a:p>
          <a:p>
            <a:pPr lvl="2">
              <a:lnSpc>
                <a:spcPct val="20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kationsko – izmjenjivačke skupine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0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endParaRPr lang="hr-HR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0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EKSTRAKCIJA TEKUĆE-TEKUĆE</a:t>
            </a:r>
          </a:p>
          <a:p>
            <a:pPr lvl="1">
              <a:lnSpc>
                <a:spcPct val="20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katekolamini (EtAc, uz dodatak NaCl)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338" y="660654"/>
            <a:ext cx="627986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FILTRACIJA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Predobrada uzorka (GF – </a:t>
            </a:r>
            <a:r>
              <a:rPr lang="hr-HR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„glass fibre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završni ekstrakt (GHP) 0,22 µm, 0,45 µm</a:t>
            </a:r>
          </a:p>
          <a:p>
            <a:pPr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CENTRIFUGIRANJE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biomarkeri alkohola i određenih pesticida</a:t>
            </a:r>
          </a:p>
          <a:p>
            <a:pPr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ZAKISELJAVANJE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 2 – 5, protoniranje kiselih funkcionalnih skupina</a:t>
            </a:r>
          </a:p>
          <a:p>
            <a:pPr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DODATAK  </a:t>
            </a:r>
            <a:r>
              <a:rPr lang="el-GR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</a:t>
            </a:r>
            <a:r>
              <a:rPr lang="hr-H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GLUKURONIDAZE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Hidroliza glukunorida</a:t>
            </a:r>
          </a:p>
          <a:p>
            <a:pPr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DODATAK EDTA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vezanje metalnih kationa u kelatne komplekse</a:t>
            </a:r>
          </a:p>
        </p:txBody>
      </p:sp>
    </p:spTree>
    <p:extLst>
      <p:ext uri="{BB962C8B-B14F-4D97-AF65-F5344CB8AC3E}">
        <p14:creationId xmlns:p14="http://schemas.microsoft.com/office/powerpoint/2010/main" val="25844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3518</TotalTime>
  <Words>643</Words>
  <Application>Microsoft Office PowerPoint</Application>
  <PresentationFormat>Widescreen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Wingdings</vt:lpstr>
      <vt:lpstr>Retrospect</vt:lpstr>
      <vt:lpstr>PowerPoint Presentation</vt:lpstr>
      <vt:lpstr>EPIDEMIOLOGIJA TEMELJENA NA ANALIZI OTPADNIH VODA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EKSTRAKCIJA NA ČVRSTOJ FAZI (SPE)</vt:lpstr>
      <vt:lpstr>PowerPoint Presentation</vt:lpstr>
      <vt:lpstr>EKSTRAKCIJA TEKUĆE-TEKUĆE (LLE)</vt:lpstr>
      <vt:lpstr>PowerPoint Presentation</vt:lpstr>
      <vt:lpstr>PowerPoint Presentation</vt:lpstr>
      <vt:lpstr>MRM NAČIN RADA – Multi-reaction monitoring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69</cp:revision>
  <cp:lastPrinted>2023-04-25T13:41:55Z</cp:lastPrinted>
  <dcterms:created xsi:type="dcterms:W3CDTF">2023-04-17T09:08:23Z</dcterms:created>
  <dcterms:modified xsi:type="dcterms:W3CDTF">2023-05-09T11:54:18Z</dcterms:modified>
</cp:coreProperties>
</file>