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56" r:id="rId2"/>
    <p:sldId id="258" r:id="rId3"/>
    <p:sldId id="298" r:id="rId4"/>
    <p:sldId id="299" r:id="rId5"/>
    <p:sldId id="301" r:id="rId6"/>
    <p:sldId id="260" r:id="rId7"/>
    <p:sldId id="305" r:id="rId8"/>
    <p:sldId id="302" r:id="rId9"/>
    <p:sldId id="257" r:id="rId10"/>
    <p:sldId id="306" r:id="rId11"/>
    <p:sldId id="307" r:id="rId12"/>
    <p:sldId id="303" r:id="rId13"/>
    <p:sldId id="308" r:id="rId14"/>
    <p:sldId id="304" r:id="rId15"/>
    <p:sldId id="309" r:id="rId16"/>
    <p:sldId id="310" r:id="rId17"/>
    <p:sldId id="311" r:id="rId18"/>
    <p:sldId id="313" r:id="rId19"/>
    <p:sldId id="315" r:id="rId20"/>
    <p:sldId id="314" r:id="rId21"/>
    <p:sldId id="318" r:id="rId22"/>
    <p:sldId id="266" r:id="rId23"/>
  </p:sldIdLst>
  <p:sldSz cx="9144000" cy="5143500" type="screen16x9"/>
  <p:notesSz cx="6858000" cy="9144000"/>
  <p:embeddedFontLst>
    <p:embeddedFont>
      <p:font typeface="Albert Sans" panose="020B0604020202020204" pitchFamily="34" charset="0"/>
      <p:regular r:id="rId25"/>
      <p:bold r:id="rId26"/>
      <p:italic r:id="rId27"/>
      <p:boldItalic r:id="rId28"/>
    </p:embeddedFont>
    <p:embeddedFont>
      <p:font typeface="Azeret Mono" pitchFamily="2" charset="0"/>
      <p:regular r:id="rId29"/>
      <p:bold r:id="rId30"/>
      <p:italic r:id="rId31"/>
      <p:boldItalic r:id="rId32"/>
    </p:embeddedFont>
    <p:embeddedFont>
      <p:font typeface="Bai Jamjuree" pitchFamily="2" charset="-34"/>
      <p:regular r:id="rId33"/>
      <p:bold r:id="rId34"/>
      <p:italic r:id="rId35"/>
      <p:boldItalic r:id="rId36"/>
    </p:embeddedFont>
    <p:embeddedFont>
      <p:font typeface="Fira Sans Condensed" panose="02000000000000000000" pitchFamily="2" charset="0"/>
      <p:regular r:id="rId37"/>
      <p:bold r:id="rId38"/>
      <p:italic r:id="rId39"/>
      <p:boldItalic r:id="rId40"/>
    </p:embeddedFont>
    <p:embeddedFont>
      <p:font typeface="Oswald" panose="02000000000000000000" pitchFamily="2" charset="0"/>
      <p:regular r:id="rId41"/>
      <p:bold r:id="rId42"/>
    </p:embeddedFont>
    <p:embeddedFont>
      <p:font typeface="Rajdhani" panose="020B0604020202020204" pitchFamily="34" charset="0"/>
      <p:regular r:id="rId43"/>
      <p:bold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0D3"/>
    <a:srgbClr val="101756"/>
    <a:srgbClr val="5D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F1B7BF-4572-49AF-A2A2-6A7BBCB7DABF}">
  <a:tblStyle styleId="{3DF1B7BF-4572-49AF-A2A2-6A7BBCB7DA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5B2948-2015-4B5A-B409-BD9BAE9A073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autoAdjust="0"/>
    <p:restoredTop sz="94660"/>
  </p:normalViewPr>
  <p:slideViewPr>
    <p:cSldViewPr snapToGrid="0">
      <p:cViewPr varScale="1">
        <p:scale>
          <a:sx n="169" d="100"/>
          <a:sy n="169" d="100"/>
        </p:scale>
        <p:origin x="370" y="6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2.fntdata" /><Relationship Id="rId39" Type="http://schemas.openxmlformats.org/officeDocument/2006/relationships/font" Target="fonts/font15.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10.fntdata" /><Relationship Id="rId42" Type="http://schemas.openxmlformats.org/officeDocument/2006/relationships/font" Target="fonts/font18.fntdata" /><Relationship Id="rId47" Type="http://schemas.openxmlformats.org/officeDocument/2006/relationships/font" Target="fonts/font23.fntdata"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1.fntdata" /><Relationship Id="rId33" Type="http://schemas.openxmlformats.org/officeDocument/2006/relationships/font" Target="fonts/font9.fntdata" /><Relationship Id="rId38" Type="http://schemas.openxmlformats.org/officeDocument/2006/relationships/font" Target="fonts/font14.fntdata" /><Relationship Id="rId46" Type="http://schemas.openxmlformats.org/officeDocument/2006/relationships/font" Target="fonts/font22.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5.fntdata" /><Relationship Id="rId41" Type="http://schemas.openxmlformats.org/officeDocument/2006/relationships/font" Target="fonts/font17.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32" Type="http://schemas.openxmlformats.org/officeDocument/2006/relationships/font" Target="fonts/font8.fntdata" /><Relationship Id="rId37" Type="http://schemas.openxmlformats.org/officeDocument/2006/relationships/font" Target="fonts/font13.fntdata" /><Relationship Id="rId40" Type="http://schemas.openxmlformats.org/officeDocument/2006/relationships/font" Target="fonts/font16.fntdata" /><Relationship Id="rId45" Type="http://schemas.openxmlformats.org/officeDocument/2006/relationships/font" Target="fonts/font21.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4.fntdata" /><Relationship Id="rId36" Type="http://schemas.openxmlformats.org/officeDocument/2006/relationships/font" Target="fonts/font12.fntdata"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7.fntdata" /><Relationship Id="rId44" Type="http://schemas.openxmlformats.org/officeDocument/2006/relationships/font" Target="fonts/font20.fntdata"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3.fntdata" /><Relationship Id="rId30" Type="http://schemas.openxmlformats.org/officeDocument/2006/relationships/font" Target="fonts/font6.fntdata" /><Relationship Id="rId35" Type="http://schemas.openxmlformats.org/officeDocument/2006/relationships/font" Target="fonts/font11.fntdata" /><Relationship Id="rId43" Type="http://schemas.openxmlformats.org/officeDocument/2006/relationships/font" Target="fonts/font19.fntdata" /><Relationship Id="rId48" Type="http://schemas.openxmlformats.org/officeDocument/2006/relationships/font" Target="fonts/font24.fntdata" /><Relationship Id="rId8" Type="http://schemas.openxmlformats.org/officeDocument/2006/relationships/slide" Target="slides/slide7.xml" /><Relationship Id="rId51"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8a9292ba82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8a9292ba82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e85a7f378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e85a7f378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e85a7f378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e85a7f378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645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Representation of liquid–liquid phase separation. In order to promote interaction between macromolecules and to obtain a chemical equilibrium, high energy is required with a correspondent reduction of entropy. In this condition, proteins (in blue) and RNA (in red) are prone to undergo liquid–liquid phase separation. In particular, the increase in energy and the reduction in entropy lead to a decrease in macromolecule solubility and an increase in protein-RNA interactions. The result is a higher concentrated phase, that promotes the formation of membrane-less organelles (MLOs).</a:t>
            </a:r>
          </a:p>
        </p:txBody>
      </p:sp>
    </p:spTree>
    <p:extLst>
      <p:ext uri="{BB962C8B-B14F-4D97-AF65-F5344CB8AC3E}">
        <p14:creationId xmlns:p14="http://schemas.microsoft.com/office/powerpoint/2010/main" val="118333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e85a7f378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e85a7f378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8c1997cbfd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8c1997cbfd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e85a7f378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e85a7f378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e85a7f378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e85a7f378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30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1271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0"/>
            <a:ext cx="9144019" cy="5143500"/>
          </a:xfrm>
          <a:prstGeom prst="rect">
            <a:avLst/>
          </a:prstGeom>
          <a:noFill/>
          <a:ln>
            <a:noFill/>
          </a:ln>
        </p:spPr>
      </p:pic>
      <p:sp>
        <p:nvSpPr>
          <p:cNvPr id="10" name="Google Shape;10;p2"/>
          <p:cNvSpPr txBox="1">
            <a:spLocks noGrp="1"/>
          </p:cNvSpPr>
          <p:nvPr>
            <p:ph type="ctrTitle"/>
          </p:nvPr>
        </p:nvSpPr>
        <p:spPr>
          <a:xfrm flipH="1">
            <a:off x="713225" y="1353950"/>
            <a:ext cx="3718500" cy="18915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3600">
                <a:latin typeface="Azeret Mono"/>
                <a:ea typeface="Azeret Mono"/>
                <a:cs typeface="Azeret Mono"/>
                <a:sym typeface="Azeret Mon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flipH="1">
            <a:off x="713000" y="3215375"/>
            <a:ext cx="2209500" cy="758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500">
                <a:latin typeface="Bai Jamjuree"/>
                <a:ea typeface="Bai Jamjuree"/>
                <a:cs typeface="Bai Jamjuree"/>
                <a:sym typeface="Bai Jamjure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29"/>
        <p:cNvGrpSpPr/>
        <p:nvPr/>
      </p:nvGrpSpPr>
      <p:grpSpPr>
        <a:xfrm>
          <a:off x="0" y="0"/>
          <a:ext cx="0" cy="0"/>
          <a:chOff x="0" y="0"/>
          <a:chExt cx="0" cy="0"/>
        </a:xfrm>
      </p:grpSpPr>
      <p:pic>
        <p:nvPicPr>
          <p:cNvPr id="130" name="Google Shape;130;p22"/>
          <p:cNvPicPr preferRelativeResize="0"/>
          <p:nvPr/>
        </p:nvPicPr>
        <p:blipFill rotWithShape="1">
          <a:blip r:embed="rId2">
            <a:alphaModFix/>
          </a:blip>
          <a:srcRect/>
          <a:stretch/>
        </p:blipFill>
        <p:spPr>
          <a:xfrm flipH="1">
            <a:off x="0" y="0"/>
            <a:ext cx="9144019"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a:stretch/>
        </p:blipFill>
        <p:spPr>
          <a:xfrm>
            <a:off x="0" y="0"/>
            <a:ext cx="9144019"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4939700" y="1288261"/>
            <a:ext cx="1905300" cy="970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3" name="Google Shape;63;p7"/>
          <p:cNvSpPr txBox="1">
            <a:spLocks noGrp="1"/>
          </p:cNvSpPr>
          <p:nvPr>
            <p:ph type="body" idx="1"/>
          </p:nvPr>
        </p:nvSpPr>
        <p:spPr>
          <a:xfrm>
            <a:off x="4939700" y="2182538"/>
            <a:ext cx="1905300" cy="1803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15337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19" cy="5143500"/>
          </a:xfrm>
          <a:prstGeom prst="rect">
            <a:avLst/>
          </a:prstGeom>
          <a:noFill/>
          <a:ln>
            <a:noFill/>
          </a:ln>
        </p:spPr>
      </p:pic>
      <p:sp>
        <p:nvSpPr>
          <p:cNvPr id="14" name="Google Shape;14;p3"/>
          <p:cNvSpPr txBox="1">
            <a:spLocks noGrp="1"/>
          </p:cNvSpPr>
          <p:nvPr>
            <p:ph type="title"/>
          </p:nvPr>
        </p:nvSpPr>
        <p:spPr>
          <a:xfrm>
            <a:off x="789425" y="3286375"/>
            <a:ext cx="4585500" cy="1317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006726" y="1934525"/>
            <a:ext cx="1085100" cy="9366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49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pic>
        <p:nvPicPr>
          <p:cNvPr id="28" name="Google Shape;28;p6"/>
          <p:cNvPicPr preferRelativeResize="0"/>
          <p:nvPr/>
        </p:nvPicPr>
        <p:blipFill rotWithShape="1">
          <a:blip r:embed="rId2">
            <a:alphaModFix/>
          </a:blip>
          <a:srcRect/>
          <a:stretch/>
        </p:blipFill>
        <p:spPr>
          <a:xfrm>
            <a:off x="0" y="0"/>
            <a:ext cx="9144019" cy="5143500"/>
          </a:xfrm>
          <a:prstGeom prst="rect">
            <a:avLst/>
          </a:prstGeom>
          <a:noFill/>
          <a:ln>
            <a:noFill/>
          </a:ln>
        </p:spPr>
      </p:pic>
      <p:sp>
        <p:nvSpPr>
          <p:cNvPr id="29" name="Google Shape;29;p6"/>
          <p:cNvSpPr txBox="1">
            <a:spLocks noGrp="1"/>
          </p:cNvSpPr>
          <p:nvPr>
            <p:ph type="title"/>
          </p:nvPr>
        </p:nvSpPr>
        <p:spPr>
          <a:xfrm>
            <a:off x="713225" y="445025"/>
            <a:ext cx="7717500" cy="5775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sz="3100">
                <a:latin typeface="Azeret Mono"/>
                <a:ea typeface="Azeret Mono"/>
                <a:cs typeface="Azeret Mono"/>
                <a:sym typeface="Azeret Mono"/>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pic>
        <p:nvPicPr>
          <p:cNvPr id="36" name="Google Shape;36;p8"/>
          <p:cNvPicPr preferRelativeResize="0"/>
          <p:nvPr/>
        </p:nvPicPr>
        <p:blipFill rotWithShape="1">
          <a:blip r:embed="rId2">
            <a:alphaModFix/>
          </a:blip>
          <a:srcRect/>
          <a:stretch/>
        </p:blipFill>
        <p:spPr>
          <a:xfrm>
            <a:off x="0" y="0"/>
            <a:ext cx="9144019" cy="5143500"/>
          </a:xfrm>
          <a:prstGeom prst="rect">
            <a:avLst/>
          </a:prstGeom>
          <a:noFill/>
          <a:ln>
            <a:noFill/>
          </a:ln>
        </p:spPr>
      </p:pic>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pic>
        <p:nvPicPr>
          <p:cNvPr id="39" name="Google Shape;39;p9"/>
          <p:cNvPicPr preferRelativeResize="0"/>
          <p:nvPr/>
        </p:nvPicPr>
        <p:blipFill rotWithShape="1">
          <a:blip r:embed="rId2">
            <a:alphaModFix/>
          </a:blip>
          <a:srcRect/>
          <a:stretch/>
        </p:blipFill>
        <p:spPr>
          <a:xfrm>
            <a:off x="0" y="0"/>
            <a:ext cx="9144019" cy="5143500"/>
          </a:xfrm>
          <a:prstGeom prst="rect">
            <a:avLst/>
          </a:prstGeom>
          <a:noFill/>
          <a:ln>
            <a:noFill/>
          </a:ln>
        </p:spPr>
      </p:pic>
      <p:sp>
        <p:nvSpPr>
          <p:cNvPr id="40" name="Google Shape;40;p9"/>
          <p:cNvSpPr txBox="1">
            <a:spLocks noGrp="1"/>
          </p:cNvSpPr>
          <p:nvPr>
            <p:ph type="title"/>
          </p:nvPr>
        </p:nvSpPr>
        <p:spPr>
          <a:xfrm>
            <a:off x="25494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5494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a:spLocks noGrp="1"/>
          </p:cNvSpPr>
          <p:nvPr>
            <p:ph type="pic" idx="2"/>
          </p:nvPr>
        </p:nvSpPr>
        <p:spPr>
          <a:xfrm rot="10800000" flipH="1">
            <a:off x="-36150" y="-34400"/>
            <a:ext cx="9216300" cy="5229900"/>
          </a:xfrm>
          <a:prstGeom prst="rect">
            <a:avLst/>
          </a:prstGeom>
          <a:noFill/>
          <a:ln>
            <a:noFill/>
          </a:ln>
        </p:spPr>
      </p:sp>
      <p:sp>
        <p:nvSpPr>
          <p:cNvPr id="44" name="Google Shape;44;p10"/>
          <p:cNvSpPr txBox="1">
            <a:spLocks noGrp="1"/>
          </p:cNvSpPr>
          <p:nvPr>
            <p:ph type="title"/>
          </p:nvPr>
        </p:nvSpPr>
        <p:spPr>
          <a:xfrm>
            <a:off x="713225" y="445025"/>
            <a:ext cx="7717500" cy="1109400"/>
          </a:xfrm>
          <a:prstGeom prst="rect">
            <a:avLst/>
          </a:prstGeom>
          <a:solidFill>
            <a:schemeClr val="dk2"/>
          </a:solidFill>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pic>
        <p:nvPicPr>
          <p:cNvPr id="46" name="Google Shape;46;p11"/>
          <p:cNvPicPr preferRelativeResize="0"/>
          <p:nvPr/>
        </p:nvPicPr>
        <p:blipFill rotWithShape="1">
          <a:blip r:embed="rId2">
            <a:alphaModFix/>
          </a:blip>
          <a:srcRect/>
          <a:stretch/>
        </p:blipFill>
        <p:spPr>
          <a:xfrm>
            <a:off x="0" y="0"/>
            <a:ext cx="9144019" cy="5143500"/>
          </a:xfrm>
          <a:prstGeom prst="rect">
            <a:avLst/>
          </a:prstGeom>
          <a:noFill/>
          <a:ln>
            <a:noFill/>
          </a:ln>
        </p:spPr>
      </p:pic>
      <p:sp>
        <p:nvSpPr>
          <p:cNvPr id="47" name="Google Shape;47;p11"/>
          <p:cNvSpPr txBox="1">
            <a:spLocks noGrp="1"/>
          </p:cNvSpPr>
          <p:nvPr>
            <p:ph type="title" hasCustomPrompt="1"/>
          </p:nvPr>
        </p:nvSpPr>
        <p:spPr>
          <a:xfrm>
            <a:off x="713225" y="2931225"/>
            <a:ext cx="3676500" cy="9531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4500" b="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subTitle" idx="1"/>
          </p:nvPr>
        </p:nvSpPr>
        <p:spPr>
          <a:xfrm>
            <a:off x="713225" y="3845050"/>
            <a:ext cx="3676500" cy="4398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5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0"/>
            <a:ext cx="9144019" cy="5143500"/>
          </a:xfrm>
          <a:prstGeom prst="rect">
            <a:avLst/>
          </a:prstGeom>
          <a:noFill/>
          <a:ln>
            <a:noFill/>
          </a:ln>
        </p:spPr>
      </p:pic>
      <p:sp>
        <p:nvSpPr>
          <p:cNvPr id="52" name="Google Shape;52;p13"/>
          <p:cNvSpPr txBox="1">
            <a:spLocks noGrp="1"/>
          </p:cNvSpPr>
          <p:nvPr>
            <p:ph type="title"/>
          </p:nvPr>
        </p:nvSpPr>
        <p:spPr>
          <a:xfrm>
            <a:off x="713225" y="445025"/>
            <a:ext cx="7717500" cy="577500"/>
          </a:xfrm>
          <a:prstGeom prst="rect">
            <a:avLst/>
          </a:prstGeom>
        </p:spPr>
        <p:txBody>
          <a:bodyPr spcFirstLastPara="1" wrap="square" lIns="91425" tIns="91425" rIns="91425" bIns="91425" anchor="t" anchorCtr="0">
            <a:noAutofit/>
          </a:bodyPr>
          <a:lstStyle>
            <a:lvl1pPr lvl="0">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a:endParaRPr/>
          </a:p>
        </p:txBody>
      </p:sp>
      <p:sp>
        <p:nvSpPr>
          <p:cNvPr id="53" name="Google Shape;53;p13"/>
          <p:cNvSpPr txBox="1">
            <a:spLocks noGrp="1"/>
          </p:cNvSpPr>
          <p:nvPr>
            <p:ph type="title" idx="2" hasCustomPrompt="1"/>
          </p:nvPr>
        </p:nvSpPr>
        <p:spPr>
          <a:xfrm>
            <a:off x="1720643" y="1344633"/>
            <a:ext cx="618900" cy="406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t>xx%</a:t>
            </a:r>
          </a:p>
        </p:txBody>
      </p:sp>
      <p:sp>
        <p:nvSpPr>
          <p:cNvPr id="54" name="Google Shape;54;p13"/>
          <p:cNvSpPr txBox="1">
            <a:spLocks noGrp="1"/>
          </p:cNvSpPr>
          <p:nvPr>
            <p:ph type="subTitle" idx="1"/>
          </p:nvPr>
        </p:nvSpPr>
        <p:spPr>
          <a:xfrm>
            <a:off x="1636088" y="1944031"/>
            <a:ext cx="2882400" cy="299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atin typeface="Azeret Mono"/>
                <a:ea typeface="Azeret Mono"/>
                <a:cs typeface="Azeret Mono"/>
                <a:sym typeface="Azeret Mono"/>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5" name="Google Shape;55;p13"/>
          <p:cNvSpPr txBox="1">
            <a:spLocks noGrp="1"/>
          </p:cNvSpPr>
          <p:nvPr>
            <p:ph type="title" idx="3" hasCustomPrompt="1"/>
          </p:nvPr>
        </p:nvSpPr>
        <p:spPr>
          <a:xfrm>
            <a:off x="1720643" y="2482208"/>
            <a:ext cx="618900" cy="406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t>xx%</a:t>
            </a:r>
          </a:p>
        </p:txBody>
      </p:sp>
      <p:sp>
        <p:nvSpPr>
          <p:cNvPr id="56" name="Google Shape;56;p13"/>
          <p:cNvSpPr txBox="1">
            <a:spLocks noGrp="1"/>
          </p:cNvSpPr>
          <p:nvPr>
            <p:ph type="subTitle" idx="4"/>
          </p:nvPr>
        </p:nvSpPr>
        <p:spPr>
          <a:xfrm>
            <a:off x="1636088" y="3081731"/>
            <a:ext cx="2882400" cy="299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atin typeface="Azeret Mono"/>
                <a:ea typeface="Azeret Mono"/>
                <a:cs typeface="Azeret Mono"/>
                <a:sym typeface="Azeret Mono"/>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7" name="Google Shape;57;p13"/>
          <p:cNvSpPr txBox="1">
            <a:spLocks noGrp="1"/>
          </p:cNvSpPr>
          <p:nvPr>
            <p:ph type="title" idx="5" hasCustomPrompt="1"/>
          </p:nvPr>
        </p:nvSpPr>
        <p:spPr>
          <a:xfrm>
            <a:off x="1720643" y="3619908"/>
            <a:ext cx="618900" cy="406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t>xx%</a:t>
            </a:r>
          </a:p>
        </p:txBody>
      </p:sp>
      <p:sp>
        <p:nvSpPr>
          <p:cNvPr id="58" name="Google Shape;58;p13"/>
          <p:cNvSpPr txBox="1">
            <a:spLocks noGrp="1"/>
          </p:cNvSpPr>
          <p:nvPr>
            <p:ph type="subTitle" idx="6"/>
          </p:nvPr>
        </p:nvSpPr>
        <p:spPr>
          <a:xfrm>
            <a:off x="1636088" y="4219431"/>
            <a:ext cx="2882400" cy="299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atin typeface="Azeret Mono"/>
                <a:ea typeface="Azeret Mono"/>
                <a:cs typeface="Azeret Mono"/>
                <a:sym typeface="Azeret Mono"/>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9" name="Google Shape;59;p13"/>
          <p:cNvSpPr txBox="1">
            <a:spLocks noGrp="1"/>
          </p:cNvSpPr>
          <p:nvPr>
            <p:ph type="title" idx="7" hasCustomPrompt="1"/>
          </p:nvPr>
        </p:nvSpPr>
        <p:spPr>
          <a:xfrm>
            <a:off x="4710067" y="1344633"/>
            <a:ext cx="618900" cy="406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t>xx%</a:t>
            </a:r>
          </a:p>
        </p:txBody>
      </p:sp>
      <p:sp>
        <p:nvSpPr>
          <p:cNvPr id="60" name="Google Shape;60;p13"/>
          <p:cNvSpPr txBox="1">
            <a:spLocks noGrp="1"/>
          </p:cNvSpPr>
          <p:nvPr>
            <p:ph type="subTitle" idx="8"/>
          </p:nvPr>
        </p:nvSpPr>
        <p:spPr>
          <a:xfrm>
            <a:off x="4625512" y="1944031"/>
            <a:ext cx="2882400" cy="299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atin typeface="Azeret Mono"/>
                <a:ea typeface="Azeret Mono"/>
                <a:cs typeface="Azeret Mono"/>
                <a:sym typeface="Azeret Mono"/>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61" name="Google Shape;61;p13"/>
          <p:cNvSpPr txBox="1">
            <a:spLocks noGrp="1"/>
          </p:cNvSpPr>
          <p:nvPr>
            <p:ph type="title" idx="9" hasCustomPrompt="1"/>
          </p:nvPr>
        </p:nvSpPr>
        <p:spPr>
          <a:xfrm>
            <a:off x="4710067" y="2482208"/>
            <a:ext cx="618900" cy="406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t>xx%</a:t>
            </a:r>
          </a:p>
        </p:txBody>
      </p:sp>
      <p:sp>
        <p:nvSpPr>
          <p:cNvPr id="62" name="Google Shape;62;p13"/>
          <p:cNvSpPr txBox="1">
            <a:spLocks noGrp="1"/>
          </p:cNvSpPr>
          <p:nvPr>
            <p:ph type="subTitle" idx="13"/>
          </p:nvPr>
        </p:nvSpPr>
        <p:spPr>
          <a:xfrm>
            <a:off x="4625512" y="3081731"/>
            <a:ext cx="2882400" cy="299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atin typeface="Azeret Mono"/>
                <a:ea typeface="Azeret Mono"/>
                <a:cs typeface="Azeret Mono"/>
                <a:sym typeface="Azeret Mono"/>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63" name="Google Shape;63;p13"/>
          <p:cNvSpPr txBox="1">
            <a:spLocks noGrp="1"/>
          </p:cNvSpPr>
          <p:nvPr>
            <p:ph type="title" idx="14" hasCustomPrompt="1"/>
          </p:nvPr>
        </p:nvSpPr>
        <p:spPr>
          <a:xfrm>
            <a:off x="4710067" y="3619908"/>
            <a:ext cx="618900" cy="406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t>xx%</a:t>
            </a:r>
          </a:p>
        </p:txBody>
      </p:sp>
      <p:sp>
        <p:nvSpPr>
          <p:cNvPr id="64" name="Google Shape;64;p13"/>
          <p:cNvSpPr txBox="1">
            <a:spLocks noGrp="1"/>
          </p:cNvSpPr>
          <p:nvPr>
            <p:ph type="subTitle" idx="15"/>
          </p:nvPr>
        </p:nvSpPr>
        <p:spPr>
          <a:xfrm>
            <a:off x="4625512" y="4219431"/>
            <a:ext cx="2882400" cy="2994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800">
                <a:latin typeface="Azeret Mono"/>
                <a:ea typeface="Azeret Mono"/>
                <a:cs typeface="Azeret Mono"/>
                <a:sym typeface="Azeret Mono"/>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7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1pPr>
            <a:lvl2pPr lvl="1">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2pPr>
            <a:lvl3pPr lvl="2">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3pPr>
            <a:lvl4pPr lvl="3">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4pPr>
            <a:lvl5pPr lvl="4">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5pPr>
            <a:lvl6pPr lvl="5">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6pPr>
            <a:lvl7pPr lvl="6">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7pPr>
            <a:lvl8pPr lvl="7">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8pPr>
            <a:lvl9pPr lvl="8">
              <a:spcBef>
                <a:spcPts val="0"/>
              </a:spcBef>
              <a:spcAft>
                <a:spcPts val="0"/>
              </a:spcAft>
              <a:buClr>
                <a:schemeClr val="lt1"/>
              </a:buClr>
              <a:buSzPts val="3100"/>
              <a:buFont typeface="Azeret Mono"/>
              <a:buNone/>
              <a:defRPr sz="3100">
                <a:solidFill>
                  <a:schemeClr val="lt1"/>
                </a:solidFill>
                <a:latin typeface="Azeret Mono"/>
                <a:ea typeface="Azeret Mono"/>
                <a:cs typeface="Azeret Mono"/>
                <a:sym typeface="Azeret Mono"/>
              </a:defRPr>
            </a:lvl9pPr>
          </a:lstStyle>
          <a:p>
            <a:endParaRPr/>
          </a:p>
        </p:txBody>
      </p:sp>
      <p:sp>
        <p:nvSpPr>
          <p:cNvPr id="7" name="Google Shape;7;p1"/>
          <p:cNvSpPr txBox="1">
            <a:spLocks noGrp="1"/>
          </p:cNvSpPr>
          <p:nvPr>
            <p:ph type="body" idx="1"/>
          </p:nvPr>
        </p:nvSpPr>
        <p:spPr>
          <a:xfrm>
            <a:off x="713225" y="1158501"/>
            <a:ext cx="7717500" cy="34455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1pPr>
            <a:lvl2pPr marL="914400" lvl="1"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2pPr>
            <a:lvl3pPr marL="1371600" lvl="2"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3pPr>
            <a:lvl4pPr marL="1828800" lvl="3"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4pPr>
            <a:lvl5pPr marL="2286000" lvl="4"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5pPr>
            <a:lvl6pPr marL="2743200" lvl="5"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6pPr>
            <a:lvl7pPr marL="3200400" lvl="6"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7pPr>
            <a:lvl8pPr marL="3657600" lvl="7"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8pPr>
            <a:lvl9pPr marL="4114800" lvl="8" indent="-304800">
              <a:lnSpc>
                <a:spcPct val="100000"/>
              </a:lnSpc>
              <a:spcBef>
                <a:spcPts val="0"/>
              </a:spcBef>
              <a:spcAft>
                <a:spcPts val="0"/>
              </a:spcAft>
              <a:buClr>
                <a:schemeClr val="lt1"/>
              </a:buClr>
              <a:buSzPts val="1200"/>
              <a:buFont typeface="Bai Jamjuree"/>
              <a:buChar char="■"/>
              <a:defRPr sz="1200">
                <a:solidFill>
                  <a:schemeClr val="lt1"/>
                </a:solidFill>
                <a:latin typeface="Bai Jamjuree"/>
                <a:ea typeface="Bai Jamjuree"/>
                <a:cs typeface="Bai Jamjuree"/>
                <a:sym typeface="Bai Jamju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 id="2147483659" r:id="rId9"/>
    <p:sldLayoutId id="2147483668" r:id="rId10"/>
    <p:sldLayoutId id="2147483669"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9.xml" /></Relationships>
</file>

<file path=ppt/slides/_rels/slide20.xml.rels><?xml version="1.0" encoding="UTF-8" standalone="yes"?>
<Relationships xmlns="http://schemas.openxmlformats.org/package/2006/relationships"><Relationship Id="rId2" Type="http://schemas.openxmlformats.org/officeDocument/2006/relationships/image" Target="../media/image16.jpg"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22.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ctrTitle"/>
          </p:nvPr>
        </p:nvSpPr>
        <p:spPr>
          <a:xfrm flipH="1">
            <a:off x="513726" y="1077303"/>
            <a:ext cx="4193069" cy="189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sz="2800" dirty="0"/>
              <a:t>Metode strojnog učenja kao moćan alat predikcije protein-protein interakcija</a:t>
            </a:r>
            <a:endParaRPr sz="2800" dirty="0"/>
          </a:p>
        </p:txBody>
      </p:sp>
      <p:sp>
        <p:nvSpPr>
          <p:cNvPr id="144" name="Google Shape;144;p27"/>
          <p:cNvSpPr txBox="1">
            <a:spLocks noGrp="1"/>
          </p:cNvSpPr>
          <p:nvPr>
            <p:ph type="subTitle" idx="1"/>
          </p:nvPr>
        </p:nvSpPr>
        <p:spPr>
          <a:xfrm flipH="1">
            <a:off x="100162" y="3955351"/>
            <a:ext cx="2793833" cy="75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dirty="0"/>
              <a:t>Lucija Vrban, mag. pharm. inv. </a:t>
            </a:r>
          </a:p>
          <a:p>
            <a:pPr marL="0" lvl="0" indent="0" algn="l" rtl="0">
              <a:spcBef>
                <a:spcPts val="0"/>
              </a:spcBef>
              <a:spcAft>
                <a:spcPts val="0"/>
              </a:spcAft>
              <a:buClr>
                <a:schemeClr val="dk1"/>
              </a:buClr>
              <a:buSzPts val="1100"/>
              <a:buFont typeface="Arial"/>
              <a:buNone/>
            </a:pPr>
            <a:r>
              <a:rPr lang="hr-HR" sz="1200" dirty="0"/>
              <a:t>Zagreb, 27. ožujka 2024. god</a:t>
            </a:r>
            <a:r>
              <a:rPr lang="hr-HR" sz="1400" dirty="0"/>
              <a:t>.</a:t>
            </a:r>
          </a:p>
        </p:txBody>
      </p:sp>
      <p:sp>
        <p:nvSpPr>
          <p:cNvPr id="2" name="Google Shape;479;p27">
            <a:extLst>
              <a:ext uri="{FF2B5EF4-FFF2-40B4-BE49-F238E27FC236}">
                <a16:creationId xmlns:a16="http://schemas.microsoft.com/office/drawing/2014/main" id="{45E70946-2110-9535-1C36-68EA70C8978E}"/>
              </a:ext>
            </a:extLst>
          </p:cNvPr>
          <p:cNvSpPr/>
          <p:nvPr/>
        </p:nvSpPr>
        <p:spPr>
          <a:xfrm>
            <a:off x="5630294" y="2533969"/>
            <a:ext cx="2584558" cy="1618980"/>
          </a:xfrm>
          <a:custGeom>
            <a:avLst/>
            <a:gdLst/>
            <a:ahLst/>
            <a:cxnLst/>
            <a:rect l="l" t="t" r="r" b="b"/>
            <a:pathLst>
              <a:path w="98572" h="61746" extrusionOk="0">
                <a:moveTo>
                  <a:pt x="5705" y="1"/>
                </a:moveTo>
                <a:cubicBezTo>
                  <a:pt x="2569" y="1"/>
                  <a:pt x="1" y="2536"/>
                  <a:pt x="1" y="5672"/>
                </a:cubicBezTo>
                <a:lnTo>
                  <a:pt x="1" y="56074"/>
                </a:lnTo>
                <a:cubicBezTo>
                  <a:pt x="1" y="59210"/>
                  <a:pt x="2569" y="61745"/>
                  <a:pt x="5705" y="61745"/>
                </a:cubicBezTo>
                <a:lnTo>
                  <a:pt x="92867" y="61745"/>
                </a:lnTo>
                <a:cubicBezTo>
                  <a:pt x="96003" y="61745"/>
                  <a:pt x="98571" y="59210"/>
                  <a:pt x="98571" y="56074"/>
                </a:cubicBezTo>
                <a:lnTo>
                  <a:pt x="98571" y="5672"/>
                </a:lnTo>
                <a:cubicBezTo>
                  <a:pt x="98571" y="2536"/>
                  <a:pt x="96003" y="1"/>
                  <a:pt x="92867" y="1"/>
                </a:cubicBezTo>
                <a:close/>
              </a:path>
            </a:pathLst>
          </a:custGeom>
          <a:solidFill>
            <a:srgbClr val="D0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480;p27">
            <a:extLst>
              <a:ext uri="{FF2B5EF4-FFF2-40B4-BE49-F238E27FC236}">
                <a16:creationId xmlns:a16="http://schemas.microsoft.com/office/drawing/2014/main" id="{C94926CC-A38A-C7DB-7152-9363CDCC879D}"/>
              </a:ext>
            </a:extLst>
          </p:cNvPr>
          <p:cNvSpPr/>
          <p:nvPr/>
        </p:nvSpPr>
        <p:spPr>
          <a:xfrm>
            <a:off x="5839345" y="2708017"/>
            <a:ext cx="2166454" cy="938519"/>
          </a:xfrm>
          <a:custGeom>
            <a:avLst/>
            <a:gdLst/>
            <a:ahLst/>
            <a:cxnLst/>
            <a:rect l="l" t="t" r="r" b="b"/>
            <a:pathLst>
              <a:path w="82626" h="35794" extrusionOk="0">
                <a:moveTo>
                  <a:pt x="2002" y="1"/>
                </a:moveTo>
                <a:cubicBezTo>
                  <a:pt x="901" y="1"/>
                  <a:pt x="0" y="868"/>
                  <a:pt x="0" y="2002"/>
                </a:cubicBezTo>
                <a:lnTo>
                  <a:pt x="0" y="33792"/>
                </a:lnTo>
                <a:cubicBezTo>
                  <a:pt x="0" y="34893"/>
                  <a:pt x="901" y="35793"/>
                  <a:pt x="2002" y="35793"/>
                </a:cubicBezTo>
                <a:lnTo>
                  <a:pt x="80624" y="35793"/>
                </a:lnTo>
                <a:cubicBezTo>
                  <a:pt x="81725" y="35793"/>
                  <a:pt x="82626" y="34893"/>
                  <a:pt x="82626" y="33792"/>
                </a:cubicBezTo>
                <a:lnTo>
                  <a:pt x="82626" y="2002"/>
                </a:lnTo>
                <a:cubicBezTo>
                  <a:pt x="82626" y="868"/>
                  <a:pt x="81725" y="1"/>
                  <a:pt x="80624" y="1"/>
                </a:cubicBezTo>
                <a:close/>
              </a:path>
            </a:pathLst>
          </a:custGeom>
          <a:solidFill>
            <a:srgbClr val="BEC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81;p27">
            <a:extLst>
              <a:ext uri="{FF2B5EF4-FFF2-40B4-BE49-F238E27FC236}">
                <a16:creationId xmlns:a16="http://schemas.microsoft.com/office/drawing/2014/main" id="{541380AF-909B-1019-2F24-F3C7A0ACE940}"/>
              </a:ext>
            </a:extLst>
          </p:cNvPr>
          <p:cNvSpPr/>
          <p:nvPr/>
        </p:nvSpPr>
        <p:spPr>
          <a:xfrm>
            <a:off x="6607248" y="3322009"/>
            <a:ext cx="125987" cy="13162"/>
          </a:xfrm>
          <a:custGeom>
            <a:avLst/>
            <a:gdLst/>
            <a:ahLst/>
            <a:cxnLst/>
            <a:rect l="l" t="t" r="r" b="b"/>
            <a:pathLst>
              <a:path w="4805" h="502" extrusionOk="0">
                <a:moveTo>
                  <a:pt x="401" y="1"/>
                </a:moveTo>
                <a:cubicBezTo>
                  <a:pt x="168" y="1"/>
                  <a:pt x="1" y="168"/>
                  <a:pt x="1" y="401"/>
                </a:cubicBezTo>
                <a:lnTo>
                  <a:pt x="1" y="501"/>
                </a:lnTo>
                <a:cubicBezTo>
                  <a:pt x="1" y="268"/>
                  <a:pt x="168" y="67"/>
                  <a:pt x="401" y="67"/>
                </a:cubicBezTo>
                <a:lnTo>
                  <a:pt x="4404" y="67"/>
                </a:lnTo>
                <a:cubicBezTo>
                  <a:pt x="4637" y="67"/>
                  <a:pt x="4804" y="268"/>
                  <a:pt x="4804" y="501"/>
                </a:cubicBezTo>
                <a:lnTo>
                  <a:pt x="4804" y="401"/>
                </a:lnTo>
                <a:cubicBezTo>
                  <a:pt x="4804" y="168"/>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82;p27">
            <a:extLst>
              <a:ext uri="{FF2B5EF4-FFF2-40B4-BE49-F238E27FC236}">
                <a16:creationId xmlns:a16="http://schemas.microsoft.com/office/drawing/2014/main" id="{53AAC3DC-31FF-1AB2-E4A8-8AD91E22F42C}"/>
              </a:ext>
            </a:extLst>
          </p:cNvPr>
          <p:cNvSpPr/>
          <p:nvPr/>
        </p:nvSpPr>
        <p:spPr>
          <a:xfrm>
            <a:off x="6607248" y="3010647"/>
            <a:ext cx="125987" cy="13136"/>
          </a:xfrm>
          <a:custGeom>
            <a:avLst/>
            <a:gdLst/>
            <a:ahLst/>
            <a:cxnLst/>
            <a:rect l="l" t="t" r="r" b="b"/>
            <a:pathLst>
              <a:path w="4805" h="501" extrusionOk="0">
                <a:moveTo>
                  <a:pt x="401" y="1"/>
                </a:moveTo>
                <a:cubicBezTo>
                  <a:pt x="168" y="1"/>
                  <a:pt x="1" y="201"/>
                  <a:pt x="1" y="401"/>
                </a:cubicBezTo>
                <a:lnTo>
                  <a:pt x="1" y="501"/>
                </a:lnTo>
                <a:cubicBezTo>
                  <a:pt x="1" y="267"/>
                  <a:pt x="168" y="67"/>
                  <a:pt x="401" y="67"/>
                </a:cubicBezTo>
                <a:lnTo>
                  <a:pt x="4404" y="67"/>
                </a:lnTo>
                <a:cubicBezTo>
                  <a:pt x="4637" y="67"/>
                  <a:pt x="4804" y="267"/>
                  <a:pt x="4804" y="501"/>
                </a:cubicBezTo>
                <a:lnTo>
                  <a:pt x="4804" y="401"/>
                </a:lnTo>
                <a:cubicBezTo>
                  <a:pt x="4804"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3;p27">
            <a:extLst>
              <a:ext uri="{FF2B5EF4-FFF2-40B4-BE49-F238E27FC236}">
                <a16:creationId xmlns:a16="http://schemas.microsoft.com/office/drawing/2014/main" id="{D4842239-22E6-0BE6-1844-722DA71883B7}"/>
              </a:ext>
            </a:extLst>
          </p:cNvPr>
          <p:cNvSpPr/>
          <p:nvPr/>
        </p:nvSpPr>
        <p:spPr>
          <a:xfrm>
            <a:off x="6607248" y="2867198"/>
            <a:ext cx="125987" cy="13162"/>
          </a:xfrm>
          <a:custGeom>
            <a:avLst/>
            <a:gdLst/>
            <a:ahLst/>
            <a:cxnLst/>
            <a:rect l="l" t="t" r="r" b="b"/>
            <a:pathLst>
              <a:path w="4805" h="502" extrusionOk="0">
                <a:moveTo>
                  <a:pt x="401" y="1"/>
                </a:moveTo>
                <a:cubicBezTo>
                  <a:pt x="168" y="1"/>
                  <a:pt x="1" y="201"/>
                  <a:pt x="1" y="435"/>
                </a:cubicBezTo>
                <a:lnTo>
                  <a:pt x="1" y="501"/>
                </a:lnTo>
                <a:cubicBezTo>
                  <a:pt x="1" y="268"/>
                  <a:pt x="168" y="101"/>
                  <a:pt x="401" y="101"/>
                </a:cubicBezTo>
                <a:lnTo>
                  <a:pt x="4404" y="101"/>
                </a:lnTo>
                <a:cubicBezTo>
                  <a:pt x="4637" y="101"/>
                  <a:pt x="4804" y="268"/>
                  <a:pt x="4804" y="501"/>
                </a:cubicBezTo>
                <a:lnTo>
                  <a:pt x="4804" y="435"/>
                </a:lnTo>
                <a:cubicBezTo>
                  <a:pt x="4804"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4;p27">
            <a:extLst>
              <a:ext uri="{FF2B5EF4-FFF2-40B4-BE49-F238E27FC236}">
                <a16:creationId xmlns:a16="http://schemas.microsoft.com/office/drawing/2014/main" id="{CD31F8E6-59B8-9F20-4907-802A662F0BB3}"/>
              </a:ext>
            </a:extLst>
          </p:cNvPr>
          <p:cNvSpPr/>
          <p:nvPr/>
        </p:nvSpPr>
        <p:spPr>
          <a:xfrm>
            <a:off x="6607248" y="3166341"/>
            <a:ext cx="125987" cy="12271"/>
          </a:xfrm>
          <a:custGeom>
            <a:avLst/>
            <a:gdLst/>
            <a:ahLst/>
            <a:cxnLst/>
            <a:rect l="l" t="t" r="r" b="b"/>
            <a:pathLst>
              <a:path w="4805" h="468" extrusionOk="0">
                <a:moveTo>
                  <a:pt x="401" y="0"/>
                </a:moveTo>
                <a:cubicBezTo>
                  <a:pt x="168" y="0"/>
                  <a:pt x="1" y="167"/>
                  <a:pt x="1" y="400"/>
                </a:cubicBezTo>
                <a:lnTo>
                  <a:pt x="1" y="467"/>
                </a:lnTo>
                <a:cubicBezTo>
                  <a:pt x="1" y="267"/>
                  <a:pt x="168" y="67"/>
                  <a:pt x="401" y="67"/>
                </a:cubicBezTo>
                <a:lnTo>
                  <a:pt x="4404" y="67"/>
                </a:lnTo>
                <a:cubicBezTo>
                  <a:pt x="4637" y="67"/>
                  <a:pt x="4804" y="267"/>
                  <a:pt x="4804" y="467"/>
                </a:cubicBezTo>
                <a:lnTo>
                  <a:pt x="4804" y="400"/>
                </a:lnTo>
                <a:cubicBezTo>
                  <a:pt x="4804" y="167"/>
                  <a:pt x="4637" y="0"/>
                  <a:pt x="4404"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5;p27">
            <a:extLst>
              <a:ext uri="{FF2B5EF4-FFF2-40B4-BE49-F238E27FC236}">
                <a16:creationId xmlns:a16="http://schemas.microsoft.com/office/drawing/2014/main" id="{89F40E99-E954-7F4C-8FFA-DE0E14B32C46}"/>
              </a:ext>
            </a:extLst>
          </p:cNvPr>
          <p:cNvSpPr/>
          <p:nvPr/>
        </p:nvSpPr>
        <p:spPr>
          <a:xfrm>
            <a:off x="6091240" y="3166341"/>
            <a:ext cx="126826" cy="13136"/>
          </a:xfrm>
          <a:custGeom>
            <a:avLst/>
            <a:gdLst/>
            <a:ahLst/>
            <a:cxnLst/>
            <a:rect l="l" t="t" r="r" b="b"/>
            <a:pathLst>
              <a:path w="4837" h="501" extrusionOk="0">
                <a:moveTo>
                  <a:pt x="400" y="0"/>
                </a:moveTo>
                <a:cubicBezTo>
                  <a:pt x="167" y="0"/>
                  <a:pt x="0" y="167"/>
                  <a:pt x="0" y="400"/>
                </a:cubicBezTo>
                <a:lnTo>
                  <a:pt x="0" y="500"/>
                </a:lnTo>
                <a:cubicBezTo>
                  <a:pt x="0" y="267"/>
                  <a:pt x="167" y="67"/>
                  <a:pt x="400" y="67"/>
                </a:cubicBezTo>
                <a:lnTo>
                  <a:pt x="4403" y="67"/>
                </a:lnTo>
                <a:cubicBezTo>
                  <a:pt x="4637" y="67"/>
                  <a:pt x="4837" y="267"/>
                  <a:pt x="4837" y="500"/>
                </a:cubicBezTo>
                <a:lnTo>
                  <a:pt x="4837" y="400"/>
                </a:lnTo>
                <a:cubicBezTo>
                  <a:pt x="4837" y="167"/>
                  <a:pt x="4637" y="0"/>
                  <a:pt x="4403"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6;p27">
            <a:extLst>
              <a:ext uri="{FF2B5EF4-FFF2-40B4-BE49-F238E27FC236}">
                <a16:creationId xmlns:a16="http://schemas.microsoft.com/office/drawing/2014/main" id="{ADA2874A-A225-5D9F-E5E5-3C5659EC749D}"/>
              </a:ext>
            </a:extLst>
          </p:cNvPr>
          <p:cNvSpPr/>
          <p:nvPr/>
        </p:nvSpPr>
        <p:spPr>
          <a:xfrm>
            <a:off x="6607248" y="2773619"/>
            <a:ext cx="125987" cy="13162"/>
          </a:xfrm>
          <a:custGeom>
            <a:avLst/>
            <a:gdLst/>
            <a:ahLst/>
            <a:cxnLst/>
            <a:rect l="l" t="t" r="r" b="b"/>
            <a:pathLst>
              <a:path w="4805" h="502" extrusionOk="0">
                <a:moveTo>
                  <a:pt x="401" y="1"/>
                </a:moveTo>
                <a:cubicBezTo>
                  <a:pt x="168" y="1"/>
                  <a:pt x="1" y="201"/>
                  <a:pt x="1" y="434"/>
                </a:cubicBezTo>
                <a:lnTo>
                  <a:pt x="1" y="501"/>
                </a:lnTo>
                <a:cubicBezTo>
                  <a:pt x="1" y="268"/>
                  <a:pt x="168" y="101"/>
                  <a:pt x="401" y="101"/>
                </a:cubicBezTo>
                <a:lnTo>
                  <a:pt x="4404" y="101"/>
                </a:lnTo>
                <a:cubicBezTo>
                  <a:pt x="4637" y="101"/>
                  <a:pt x="4804" y="268"/>
                  <a:pt x="4804" y="501"/>
                </a:cubicBezTo>
                <a:lnTo>
                  <a:pt x="4804" y="434"/>
                </a:lnTo>
                <a:cubicBezTo>
                  <a:pt x="4804"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7;p27">
            <a:extLst>
              <a:ext uri="{FF2B5EF4-FFF2-40B4-BE49-F238E27FC236}">
                <a16:creationId xmlns:a16="http://schemas.microsoft.com/office/drawing/2014/main" id="{0CC045B5-4AED-7C3B-2A48-17D2945D4B58}"/>
              </a:ext>
            </a:extLst>
          </p:cNvPr>
          <p:cNvSpPr/>
          <p:nvPr/>
        </p:nvSpPr>
        <p:spPr>
          <a:xfrm>
            <a:off x="6091240" y="2867198"/>
            <a:ext cx="126826" cy="13162"/>
          </a:xfrm>
          <a:custGeom>
            <a:avLst/>
            <a:gdLst/>
            <a:ahLst/>
            <a:cxnLst/>
            <a:rect l="l" t="t" r="r" b="b"/>
            <a:pathLst>
              <a:path w="4837" h="502" extrusionOk="0">
                <a:moveTo>
                  <a:pt x="400" y="1"/>
                </a:moveTo>
                <a:cubicBezTo>
                  <a:pt x="167" y="1"/>
                  <a:pt x="0" y="201"/>
                  <a:pt x="0" y="435"/>
                </a:cubicBezTo>
                <a:lnTo>
                  <a:pt x="0" y="501"/>
                </a:lnTo>
                <a:cubicBezTo>
                  <a:pt x="0" y="268"/>
                  <a:pt x="167" y="101"/>
                  <a:pt x="400" y="101"/>
                </a:cubicBezTo>
                <a:lnTo>
                  <a:pt x="4403" y="101"/>
                </a:lnTo>
                <a:cubicBezTo>
                  <a:pt x="4637" y="101"/>
                  <a:pt x="4837" y="268"/>
                  <a:pt x="4837" y="501"/>
                </a:cubicBezTo>
                <a:lnTo>
                  <a:pt x="4837" y="435"/>
                </a:lnTo>
                <a:cubicBezTo>
                  <a:pt x="4837" y="201"/>
                  <a:pt x="4637" y="1"/>
                  <a:pt x="4403"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8;p27">
            <a:extLst>
              <a:ext uri="{FF2B5EF4-FFF2-40B4-BE49-F238E27FC236}">
                <a16:creationId xmlns:a16="http://schemas.microsoft.com/office/drawing/2014/main" id="{1354C364-FF41-4770-6CE1-34927CDEA526}"/>
              </a:ext>
            </a:extLst>
          </p:cNvPr>
          <p:cNvSpPr/>
          <p:nvPr/>
        </p:nvSpPr>
        <p:spPr>
          <a:xfrm>
            <a:off x="5918923" y="3010647"/>
            <a:ext cx="299144" cy="13136"/>
          </a:xfrm>
          <a:custGeom>
            <a:avLst/>
            <a:gdLst/>
            <a:ahLst/>
            <a:cxnLst/>
            <a:rect l="l" t="t" r="r" b="b"/>
            <a:pathLst>
              <a:path w="11409" h="501" extrusionOk="0">
                <a:moveTo>
                  <a:pt x="434" y="1"/>
                </a:moveTo>
                <a:cubicBezTo>
                  <a:pt x="201" y="1"/>
                  <a:pt x="1" y="167"/>
                  <a:pt x="1" y="401"/>
                </a:cubicBezTo>
                <a:lnTo>
                  <a:pt x="1" y="501"/>
                </a:lnTo>
                <a:cubicBezTo>
                  <a:pt x="1" y="267"/>
                  <a:pt x="201" y="67"/>
                  <a:pt x="434" y="67"/>
                </a:cubicBezTo>
                <a:lnTo>
                  <a:pt x="10975" y="67"/>
                </a:lnTo>
                <a:cubicBezTo>
                  <a:pt x="11209" y="67"/>
                  <a:pt x="11409" y="267"/>
                  <a:pt x="11409" y="501"/>
                </a:cubicBezTo>
                <a:lnTo>
                  <a:pt x="11409" y="401"/>
                </a:lnTo>
                <a:cubicBezTo>
                  <a:pt x="11409" y="167"/>
                  <a:pt x="11209" y="1"/>
                  <a:pt x="10975"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9;p27">
            <a:extLst>
              <a:ext uri="{FF2B5EF4-FFF2-40B4-BE49-F238E27FC236}">
                <a16:creationId xmlns:a16="http://schemas.microsoft.com/office/drawing/2014/main" id="{6477BCD6-611F-20CC-1F67-D1134379B500}"/>
              </a:ext>
            </a:extLst>
          </p:cNvPr>
          <p:cNvSpPr/>
          <p:nvPr/>
        </p:nvSpPr>
        <p:spPr>
          <a:xfrm>
            <a:off x="6091240" y="3477702"/>
            <a:ext cx="126826" cy="13136"/>
          </a:xfrm>
          <a:custGeom>
            <a:avLst/>
            <a:gdLst/>
            <a:ahLst/>
            <a:cxnLst/>
            <a:rect l="l" t="t" r="r" b="b"/>
            <a:pathLst>
              <a:path w="4837" h="501" extrusionOk="0">
                <a:moveTo>
                  <a:pt x="400" y="0"/>
                </a:moveTo>
                <a:cubicBezTo>
                  <a:pt x="167" y="0"/>
                  <a:pt x="0" y="167"/>
                  <a:pt x="0" y="401"/>
                </a:cubicBezTo>
                <a:lnTo>
                  <a:pt x="0" y="501"/>
                </a:lnTo>
                <a:cubicBezTo>
                  <a:pt x="0" y="267"/>
                  <a:pt x="167" y="67"/>
                  <a:pt x="400" y="67"/>
                </a:cubicBezTo>
                <a:lnTo>
                  <a:pt x="4403" y="67"/>
                </a:lnTo>
                <a:cubicBezTo>
                  <a:pt x="4637" y="67"/>
                  <a:pt x="4837" y="267"/>
                  <a:pt x="4837" y="501"/>
                </a:cubicBezTo>
                <a:lnTo>
                  <a:pt x="4837" y="401"/>
                </a:lnTo>
                <a:cubicBezTo>
                  <a:pt x="4837" y="167"/>
                  <a:pt x="4637" y="0"/>
                  <a:pt x="4403"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90;p27">
            <a:extLst>
              <a:ext uri="{FF2B5EF4-FFF2-40B4-BE49-F238E27FC236}">
                <a16:creationId xmlns:a16="http://schemas.microsoft.com/office/drawing/2014/main" id="{B35647EC-DEE6-215B-AD6B-77700ED1637D}"/>
              </a:ext>
            </a:extLst>
          </p:cNvPr>
          <p:cNvSpPr/>
          <p:nvPr/>
        </p:nvSpPr>
        <p:spPr>
          <a:xfrm>
            <a:off x="6091240" y="3322009"/>
            <a:ext cx="126826" cy="13162"/>
          </a:xfrm>
          <a:custGeom>
            <a:avLst/>
            <a:gdLst/>
            <a:ahLst/>
            <a:cxnLst/>
            <a:rect l="l" t="t" r="r" b="b"/>
            <a:pathLst>
              <a:path w="4837" h="502" extrusionOk="0">
                <a:moveTo>
                  <a:pt x="400" y="1"/>
                </a:moveTo>
                <a:cubicBezTo>
                  <a:pt x="167" y="1"/>
                  <a:pt x="0" y="168"/>
                  <a:pt x="0" y="401"/>
                </a:cubicBezTo>
                <a:lnTo>
                  <a:pt x="0" y="501"/>
                </a:lnTo>
                <a:cubicBezTo>
                  <a:pt x="0" y="268"/>
                  <a:pt x="167" y="67"/>
                  <a:pt x="400" y="67"/>
                </a:cubicBezTo>
                <a:lnTo>
                  <a:pt x="4403" y="67"/>
                </a:lnTo>
                <a:cubicBezTo>
                  <a:pt x="4637" y="67"/>
                  <a:pt x="4837" y="268"/>
                  <a:pt x="4837" y="501"/>
                </a:cubicBezTo>
                <a:lnTo>
                  <a:pt x="4837" y="401"/>
                </a:lnTo>
                <a:cubicBezTo>
                  <a:pt x="4837" y="168"/>
                  <a:pt x="4637" y="1"/>
                  <a:pt x="4403"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91;p27">
            <a:extLst>
              <a:ext uri="{FF2B5EF4-FFF2-40B4-BE49-F238E27FC236}">
                <a16:creationId xmlns:a16="http://schemas.microsoft.com/office/drawing/2014/main" id="{C6F90172-CF1D-FD15-95A0-9C54CAAA9EAC}"/>
              </a:ext>
            </a:extLst>
          </p:cNvPr>
          <p:cNvSpPr/>
          <p:nvPr/>
        </p:nvSpPr>
        <p:spPr>
          <a:xfrm>
            <a:off x="6091240" y="2773619"/>
            <a:ext cx="126826" cy="13162"/>
          </a:xfrm>
          <a:custGeom>
            <a:avLst/>
            <a:gdLst/>
            <a:ahLst/>
            <a:cxnLst/>
            <a:rect l="l" t="t" r="r" b="b"/>
            <a:pathLst>
              <a:path w="4837" h="502" extrusionOk="0">
                <a:moveTo>
                  <a:pt x="400" y="1"/>
                </a:moveTo>
                <a:cubicBezTo>
                  <a:pt x="167" y="1"/>
                  <a:pt x="0" y="201"/>
                  <a:pt x="0" y="434"/>
                </a:cubicBezTo>
                <a:lnTo>
                  <a:pt x="0" y="501"/>
                </a:lnTo>
                <a:cubicBezTo>
                  <a:pt x="0" y="268"/>
                  <a:pt x="167" y="101"/>
                  <a:pt x="400" y="101"/>
                </a:cubicBezTo>
                <a:lnTo>
                  <a:pt x="4403" y="101"/>
                </a:lnTo>
                <a:cubicBezTo>
                  <a:pt x="4637" y="101"/>
                  <a:pt x="4837" y="268"/>
                  <a:pt x="4837" y="501"/>
                </a:cubicBezTo>
                <a:lnTo>
                  <a:pt x="4837" y="434"/>
                </a:lnTo>
                <a:cubicBezTo>
                  <a:pt x="4837" y="201"/>
                  <a:pt x="4637" y="1"/>
                  <a:pt x="4403"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2;p27">
            <a:extLst>
              <a:ext uri="{FF2B5EF4-FFF2-40B4-BE49-F238E27FC236}">
                <a16:creationId xmlns:a16="http://schemas.microsoft.com/office/drawing/2014/main" id="{1128C284-903F-F463-B144-C4E7DA628E60}"/>
              </a:ext>
            </a:extLst>
          </p:cNvPr>
          <p:cNvSpPr/>
          <p:nvPr/>
        </p:nvSpPr>
        <p:spPr>
          <a:xfrm>
            <a:off x="6950099" y="2773619"/>
            <a:ext cx="126852" cy="13162"/>
          </a:xfrm>
          <a:custGeom>
            <a:avLst/>
            <a:gdLst/>
            <a:ahLst/>
            <a:cxnLst/>
            <a:rect l="l" t="t" r="r" b="b"/>
            <a:pathLst>
              <a:path w="4838" h="502" extrusionOk="0">
                <a:moveTo>
                  <a:pt x="434" y="1"/>
                </a:moveTo>
                <a:cubicBezTo>
                  <a:pt x="201" y="1"/>
                  <a:pt x="1" y="201"/>
                  <a:pt x="1" y="434"/>
                </a:cubicBezTo>
                <a:lnTo>
                  <a:pt x="1" y="501"/>
                </a:lnTo>
                <a:cubicBezTo>
                  <a:pt x="34"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3;p27">
            <a:extLst>
              <a:ext uri="{FF2B5EF4-FFF2-40B4-BE49-F238E27FC236}">
                <a16:creationId xmlns:a16="http://schemas.microsoft.com/office/drawing/2014/main" id="{9978353F-F99C-C25A-5DE9-34E4F6543704}"/>
              </a:ext>
            </a:extLst>
          </p:cNvPr>
          <p:cNvSpPr/>
          <p:nvPr/>
        </p:nvSpPr>
        <p:spPr>
          <a:xfrm>
            <a:off x="6950099" y="2867198"/>
            <a:ext cx="126852" cy="13162"/>
          </a:xfrm>
          <a:custGeom>
            <a:avLst/>
            <a:gdLst/>
            <a:ahLst/>
            <a:cxnLst/>
            <a:rect l="l" t="t" r="r" b="b"/>
            <a:pathLst>
              <a:path w="4838" h="502" extrusionOk="0">
                <a:moveTo>
                  <a:pt x="434" y="1"/>
                </a:moveTo>
                <a:cubicBezTo>
                  <a:pt x="201" y="1"/>
                  <a:pt x="1" y="201"/>
                  <a:pt x="1" y="435"/>
                </a:cubicBezTo>
                <a:lnTo>
                  <a:pt x="1" y="501"/>
                </a:lnTo>
                <a:cubicBezTo>
                  <a:pt x="34" y="268"/>
                  <a:pt x="201" y="101"/>
                  <a:pt x="434" y="101"/>
                </a:cubicBezTo>
                <a:lnTo>
                  <a:pt x="4437" y="101"/>
                </a:lnTo>
                <a:cubicBezTo>
                  <a:pt x="4671" y="101"/>
                  <a:pt x="4838" y="268"/>
                  <a:pt x="4838" y="501"/>
                </a:cubicBezTo>
                <a:lnTo>
                  <a:pt x="4838" y="435"/>
                </a:lnTo>
                <a:cubicBezTo>
                  <a:pt x="4838" y="201"/>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4;p27">
            <a:extLst>
              <a:ext uri="{FF2B5EF4-FFF2-40B4-BE49-F238E27FC236}">
                <a16:creationId xmlns:a16="http://schemas.microsoft.com/office/drawing/2014/main" id="{030348F2-20AB-6467-5363-382148911206}"/>
              </a:ext>
            </a:extLst>
          </p:cNvPr>
          <p:cNvSpPr/>
          <p:nvPr/>
        </p:nvSpPr>
        <p:spPr>
          <a:xfrm>
            <a:off x="6950099" y="3010647"/>
            <a:ext cx="126852" cy="13136"/>
          </a:xfrm>
          <a:custGeom>
            <a:avLst/>
            <a:gdLst/>
            <a:ahLst/>
            <a:cxnLst/>
            <a:rect l="l" t="t" r="r" b="b"/>
            <a:pathLst>
              <a:path w="4838" h="501" extrusionOk="0">
                <a:moveTo>
                  <a:pt x="434" y="1"/>
                </a:moveTo>
                <a:cubicBezTo>
                  <a:pt x="201" y="1"/>
                  <a:pt x="1" y="201"/>
                  <a:pt x="1" y="401"/>
                </a:cubicBezTo>
                <a:lnTo>
                  <a:pt x="1" y="501"/>
                </a:lnTo>
                <a:cubicBezTo>
                  <a:pt x="34" y="267"/>
                  <a:pt x="201" y="67"/>
                  <a:pt x="434" y="67"/>
                </a:cubicBezTo>
                <a:lnTo>
                  <a:pt x="4437" y="67"/>
                </a:lnTo>
                <a:cubicBezTo>
                  <a:pt x="4671" y="67"/>
                  <a:pt x="4838" y="267"/>
                  <a:pt x="4838" y="501"/>
                </a:cubicBezTo>
                <a:lnTo>
                  <a:pt x="4838" y="401"/>
                </a:lnTo>
                <a:cubicBezTo>
                  <a:pt x="4838" y="201"/>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5;p27">
            <a:extLst>
              <a:ext uri="{FF2B5EF4-FFF2-40B4-BE49-F238E27FC236}">
                <a16:creationId xmlns:a16="http://schemas.microsoft.com/office/drawing/2014/main" id="{DE3F44CC-23A8-1278-4930-35633CBDB4F7}"/>
              </a:ext>
            </a:extLst>
          </p:cNvPr>
          <p:cNvSpPr/>
          <p:nvPr/>
        </p:nvSpPr>
        <p:spPr>
          <a:xfrm>
            <a:off x="6778674" y="2867198"/>
            <a:ext cx="126852" cy="13162"/>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04" y="101"/>
                </a:lnTo>
                <a:cubicBezTo>
                  <a:pt x="4637" y="101"/>
                  <a:pt x="4838" y="268"/>
                  <a:pt x="4838" y="501"/>
                </a:cubicBezTo>
                <a:lnTo>
                  <a:pt x="4838" y="435"/>
                </a:lnTo>
                <a:cubicBezTo>
                  <a:pt x="4838"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6;p27">
            <a:extLst>
              <a:ext uri="{FF2B5EF4-FFF2-40B4-BE49-F238E27FC236}">
                <a16:creationId xmlns:a16="http://schemas.microsoft.com/office/drawing/2014/main" id="{F6B6284B-3E4C-5C46-4FC0-C88B85CF3708}"/>
              </a:ext>
            </a:extLst>
          </p:cNvPr>
          <p:cNvSpPr/>
          <p:nvPr/>
        </p:nvSpPr>
        <p:spPr>
          <a:xfrm>
            <a:off x="6778674" y="3010647"/>
            <a:ext cx="126852" cy="13136"/>
          </a:xfrm>
          <a:custGeom>
            <a:avLst/>
            <a:gdLst/>
            <a:ahLst/>
            <a:cxnLst/>
            <a:rect l="l" t="t" r="r" b="b"/>
            <a:pathLst>
              <a:path w="4838" h="501" extrusionOk="0">
                <a:moveTo>
                  <a:pt x="434" y="1"/>
                </a:moveTo>
                <a:cubicBezTo>
                  <a:pt x="201" y="1"/>
                  <a:pt x="1" y="201"/>
                  <a:pt x="1" y="401"/>
                </a:cubicBezTo>
                <a:lnTo>
                  <a:pt x="1" y="501"/>
                </a:lnTo>
                <a:cubicBezTo>
                  <a:pt x="1" y="267"/>
                  <a:pt x="201" y="67"/>
                  <a:pt x="434" y="67"/>
                </a:cubicBezTo>
                <a:lnTo>
                  <a:pt x="4404" y="67"/>
                </a:lnTo>
                <a:cubicBezTo>
                  <a:pt x="4637" y="67"/>
                  <a:pt x="4838" y="267"/>
                  <a:pt x="4838" y="501"/>
                </a:cubicBezTo>
                <a:lnTo>
                  <a:pt x="4838" y="401"/>
                </a:lnTo>
                <a:cubicBezTo>
                  <a:pt x="4838"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7;p27">
            <a:extLst>
              <a:ext uri="{FF2B5EF4-FFF2-40B4-BE49-F238E27FC236}">
                <a16:creationId xmlns:a16="http://schemas.microsoft.com/office/drawing/2014/main" id="{C3209957-8D01-4EBD-FF98-487D23922650}"/>
              </a:ext>
            </a:extLst>
          </p:cNvPr>
          <p:cNvSpPr/>
          <p:nvPr/>
        </p:nvSpPr>
        <p:spPr>
          <a:xfrm>
            <a:off x="6778674" y="3166341"/>
            <a:ext cx="126852" cy="12271"/>
          </a:xfrm>
          <a:custGeom>
            <a:avLst/>
            <a:gdLst/>
            <a:ahLst/>
            <a:cxnLst/>
            <a:rect l="l" t="t" r="r" b="b"/>
            <a:pathLst>
              <a:path w="4838" h="468" extrusionOk="0">
                <a:moveTo>
                  <a:pt x="434" y="0"/>
                </a:moveTo>
                <a:cubicBezTo>
                  <a:pt x="201" y="0"/>
                  <a:pt x="1" y="167"/>
                  <a:pt x="1" y="400"/>
                </a:cubicBezTo>
                <a:lnTo>
                  <a:pt x="1" y="467"/>
                </a:lnTo>
                <a:cubicBezTo>
                  <a:pt x="1" y="267"/>
                  <a:pt x="201" y="67"/>
                  <a:pt x="434" y="67"/>
                </a:cubicBezTo>
                <a:lnTo>
                  <a:pt x="4404" y="67"/>
                </a:lnTo>
                <a:cubicBezTo>
                  <a:pt x="4637" y="67"/>
                  <a:pt x="4838" y="267"/>
                  <a:pt x="4838" y="467"/>
                </a:cubicBezTo>
                <a:lnTo>
                  <a:pt x="4838" y="400"/>
                </a:lnTo>
                <a:cubicBezTo>
                  <a:pt x="4838" y="167"/>
                  <a:pt x="4637" y="0"/>
                  <a:pt x="4404"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8;p27">
            <a:extLst>
              <a:ext uri="{FF2B5EF4-FFF2-40B4-BE49-F238E27FC236}">
                <a16:creationId xmlns:a16="http://schemas.microsoft.com/office/drawing/2014/main" id="{07D45111-6B5F-9E88-E810-E4DB8494D388}"/>
              </a:ext>
            </a:extLst>
          </p:cNvPr>
          <p:cNvSpPr/>
          <p:nvPr/>
        </p:nvSpPr>
        <p:spPr>
          <a:xfrm>
            <a:off x="6950099" y="3166341"/>
            <a:ext cx="126852" cy="12271"/>
          </a:xfrm>
          <a:custGeom>
            <a:avLst/>
            <a:gdLst/>
            <a:ahLst/>
            <a:cxnLst/>
            <a:rect l="l" t="t" r="r" b="b"/>
            <a:pathLst>
              <a:path w="4838" h="468" extrusionOk="0">
                <a:moveTo>
                  <a:pt x="434" y="0"/>
                </a:moveTo>
                <a:cubicBezTo>
                  <a:pt x="201" y="0"/>
                  <a:pt x="1" y="167"/>
                  <a:pt x="1" y="400"/>
                </a:cubicBezTo>
                <a:lnTo>
                  <a:pt x="1" y="467"/>
                </a:lnTo>
                <a:cubicBezTo>
                  <a:pt x="34" y="267"/>
                  <a:pt x="201" y="67"/>
                  <a:pt x="434" y="67"/>
                </a:cubicBezTo>
                <a:lnTo>
                  <a:pt x="4437" y="67"/>
                </a:lnTo>
                <a:cubicBezTo>
                  <a:pt x="4671" y="67"/>
                  <a:pt x="4838" y="267"/>
                  <a:pt x="4838" y="467"/>
                </a:cubicBezTo>
                <a:lnTo>
                  <a:pt x="4838" y="400"/>
                </a:lnTo>
                <a:cubicBezTo>
                  <a:pt x="4838" y="167"/>
                  <a:pt x="4671"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9;p27">
            <a:extLst>
              <a:ext uri="{FF2B5EF4-FFF2-40B4-BE49-F238E27FC236}">
                <a16:creationId xmlns:a16="http://schemas.microsoft.com/office/drawing/2014/main" id="{D7ADA53A-BB18-1164-AEF9-AF034C3F93FC}"/>
              </a:ext>
            </a:extLst>
          </p:cNvPr>
          <p:cNvSpPr/>
          <p:nvPr/>
        </p:nvSpPr>
        <p:spPr>
          <a:xfrm>
            <a:off x="6778674" y="3322009"/>
            <a:ext cx="126852" cy="13162"/>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0;p27">
            <a:extLst>
              <a:ext uri="{FF2B5EF4-FFF2-40B4-BE49-F238E27FC236}">
                <a16:creationId xmlns:a16="http://schemas.microsoft.com/office/drawing/2014/main" id="{AB911E3D-B5E6-2BE8-60B2-1810081F95E7}"/>
              </a:ext>
            </a:extLst>
          </p:cNvPr>
          <p:cNvSpPr/>
          <p:nvPr/>
        </p:nvSpPr>
        <p:spPr>
          <a:xfrm>
            <a:off x="6778674" y="2773619"/>
            <a:ext cx="126852" cy="13162"/>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1;p27">
            <a:extLst>
              <a:ext uri="{FF2B5EF4-FFF2-40B4-BE49-F238E27FC236}">
                <a16:creationId xmlns:a16="http://schemas.microsoft.com/office/drawing/2014/main" id="{13156A8D-7416-9F70-6253-2926E87105B9}"/>
              </a:ext>
            </a:extLst>
          </p:cNvPr>
          <p:cNvSpPr/>
          <p:nvPr/>
        </p:nvSpPr>
        <p:spPr>
          <a:xfrm>
            <a:off x="6950099" y="3322009"/>
            <a:ext cx="126852" cy="13162"/>
          </a:xfrm>
          <a:custGeom>
            <a:avLst/>
            <a:gdLst/>
            <a:ahLst/>
            <a:cxnLst/>
            <a:rect l="l" t="t" r="r" b="b"/>
            <a:pathLst>
              <a:path w="4838" h="502" extrusionOk="0">
                <a:moveTo>
                  <a:pt x="434" y="1"/>
                </a:moveTo>
                <a:cubicBezTo>
                  <a:pt x="201" y="1"/>
                  <a:pt x="1" y="168"/>
                  <a:pt x="1" y="401"/>
                </a:cubicBezTo>
                <a:lnTo>
                  <a:pt x="1" y="501"/>
                </a:lnTo>
                <a:cubicBezTo>
                  <a:pt x="34"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2;p27">
            <a:extLst>
              <a:ext uri="{FF2B5EF4-FFF2-40B4-BE49-F238E27FC236}">
                <a16:creationId xmlns:a16="http://schemas.microsoft.com/office/drawing/2014/main" id="{3A7DD47F-EB4C-3528-C4ED-E55572AF14A5}"/>
              </a:ext>
            </a:extLst>
          </p:cNvPr>
          <p:cNvSpPr/>
          <p:nvPr/>
        </p:nvSpPr>
        <p:spPr>
          <a:xfrm>
            <a:off x="6607248" y="3477702"/>
            <a:ext cx="814315" cy="13136"/>
          </a:xfrm>
          <a:custGeom>
            <a:avLst/>
            <a:gdLst/>
            <a:ahLst/>
            <a:cxnLst/>
            <a:rect l="l" t="t" r="r" b="b"/>
            <a:pathLst>
              <a:path w="31057" h="501" extrusionOk="0">
                <a:moveTo>
                  <a:pt x="401" y="0"/>
                </a:moveTo>
                <a:cubicBezTo>
                  <a:pt x="168" y="0"/>
                  <a:pt x="1" y="167"/>
                  <a:pt x="1" y="401"/>
                </a:cubicBezTo>
                <a:lnTo>
                  <a:pt x="1" y="501"/>
                </a:lnTo>
                <a:cubicBezTo>
                  <a:pt x="1" y="267"/>
                  <a:pt x="168" y="67"/>
                  <a:pt x="401" y="67"/>
                </a:cubicBezTo>
                <a:lnTo>
                  <a:pt x="30623" y="67"/>
                </a:lnTo>
                <a:cubicBezTo>
                  <a:pt x="30856" y="67"/>
                  <a:pt x="31056" y="267"/>
                  <a:pt x="31056" y="501"/>
                </a:cubicBezTo>
                <a:lnTo>
                  <a:pt x="31056" y="401"/>
                </a:lnTo>
                <a:cubicBezTo>
                  <a:pt x="31056" y="167"/>
                  <a:pt x="30856" y="0"/>
                  <a:pt x="30623"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3;p27">
            <a:extLst>
              <a:ext uri="{FF2B5EF4-FFF2-40B4-BE49-F238E27FC236}">
                <a16:creationId xmlns:a16="http://schemas.microsoft.com/office/drawing/2014/main" id="{2744817F-CD2D-CC15-E211-22CD5996F7CA}"/>
              </a:ext>
            </a:extLst>
          </p:cNvPr>
          <p:cNvSpPr/>
          <p:nvPr/>
        </p:nvSpPr>
        <p:spPr>
          <a:xfrm>
            <a:off x="6434957" y="3322009"/>
            <a:ext cx="126852" cy="13162"/>
          </a:xfrm>
          <a:custGeom>
            <a:avLst/>
            <a:gdLst/>
            <a:ahLst/>
            <a:cxnLst/>
            <a:rect l="l" t="t" r="r" b="b"/>
            <a:pathLst>
              <a:path w="4838" h="502" extrusionOk="0">
                <a:moveTo>
                  <a:pt x="401" y="1"/>
                </a:moveTo>
                <a:cubicBezTo>
                  <a:pt x="201" y="1"/>
                  <a:pt x="0" y="168"/>
                  <a:pt x="0" y="401"/>
                </a:cubicBezTo>
                <a:lnTo>
                  <a:pt x="0" y="501"/>
                </a:lnTo>
                <a:cubicBezTo>
                  <a:pt x="0" y="268"/>
                  <a:pt x="201"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4;p27">
            <a:extLst>
              <a:ext uri="{FF2B5EF4-FFF2-40B4-BE49-F238E27FC236}">
                <a16:creationId xmlns:a16="http://schemas.microsoft.com/office/drawing/2014/main" id="{7248A495-8992-845B-F80D-31388C84D86C}"/>
              </a:ext>
            </a:extLst>
          </p:cNvPr>
          <p:cNvSpPr/>
          <p:nvPr/>
        </p:nvSpPr>
        <p:spPr>
          <a:xfrm>
            <a:off x="6262666" y="2773619"/>
            <a:ext cx="126826" cy="13162"/>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70" y="101"/>
                  <a:pt x="4837" y="268"/>
                  <a:pt x="4837" y="501"/>
                </a:cubicBezTo>
                <a:lnTo>
                  <a:pt x="4837" y="434"/>
                </a:lnTo>
                <a:cubicBezTo>
                  <a:pt x="4837" y="201"/>
                  <a:pt x="4670"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5;p27">
            <a:extLst>
              <a:ext uri="{FF2B5EF4-FFF2-40B4-BE49-F238E27FC236}">
                <a16:creationId xmlns:a16="http://schemas.microsoft.com/office/drawing/2014/main" id="{6C605BD4-0A58-2300-EA13-F5B3A042A809}"/>
              </a:ext>
            </a:extLst>
          </p:cNvPr>
          <p:cNvSpPr/>
          <p:nvPr/>
        </p:nvSpPr>
        <p:spPr>
          <a:xfrm>
            <a:off x="6434957" y="3477702"/>
            <a:ext cx="126852" cy="13136"/>
          </a:xfrm>
          <a:custGeom>
            <a:avLst/>
            <a:gdLst/>
            <a:ahLst/>
            <a:cxnLst/>
            <a:rect l="l" t="t" r="r" b="b"/>
            <a:pathLst>
              <a:path w="4838" h="501" extrusionOk="0">
                <a:moveTo>
                  <a:pt x="401" y="0"/>
                </a:moveTo>
                <a:cubicBezTo>
                  <a:pt x="201" y="0"/>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0"/>
                  <a:pt x="4404"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6;p27">
            <a:extLst>
              <a:ext uri="{FF2B5EF4-FFF2-40B4-BE49-F238E27FC236}">
                <a16:creationId xmlns:a16="http://schemas.microsoft.com/office/drawing/2014/main" id="{AAB66F2A-531E-8409-C292-EF1AE58B69BD}"/>
              </a:ext>
            </a:extLst>
          </p:cNvPr>
          <p:cNvSpPr/>
          <p:nvPr/>
        </p:nvSpPr>
        <p:spPr>
          <a:xfrm>
            <a:off x="6262666" y="3477702"/>
            <a:ext cx="126826" cy="13136"/>
          </a:xfrm>
          <a:custGeom>
            <a:avLst/>
            <a:gdLst/>
            <a:ahLst/>
            <a:cxnLst/>
            <a:rect l="l" t="t" r="r" b="b"/>
            <a:pathLst>
              <a:path w="4837" h="501" extrusionOk="0">
                <a:moveTo>
                  <a:pt x="434" y="0"/>
                </a:moveTo>
                <a:cubicBezTo>
                  <a:pt x="200" y="0"/>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7;p27">
            <a:extLst>
              <a:ext uri="{FF2B5EF4-FFF2-40B4-BE49-F238E27FC236}">
                <a16:creationId xmlns:a16="http://schemas.microsoft.com/office/drawing/2014/main" id="{E23D18A7-2182-004D-971B-DF0EF47D5CA6}"/>
              </a:ext>
            </a:extLst>
          </p:cNvPr>
          <p:cNvSpPr/>
          <p:nvPr/>
        </p:nvSpPr>
        <p:spPr>
          <a:xfrm>
            <a:off x="6262666" y="2867198"/>
            <a:ext cx="126826" cy="13162"/>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70" y="101"/>
                  <a:pt x="4837" y="268"/>
                  <a:pt x="4837" y="501"/>
                </a:cubicBezTo>
                <a:lnTo>
                  <a:pt x="4837" y="435"/>
                </a:lnTo>
                <a:cubicBezTo>
                  <a:pt x="4837" y="201"/>
                  <a:pt x="4670"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8;p27">
            <a:extLst>
              <a:ext uri="{FF2B5EF4-FFF2-40B4-BE49-F238E27FC236}">
                <a16:creationId xmlns:a16="http://schemas.microsoft.com/office/drawing/2014/main" id="{62EEB139-E106-74A8-B4E0-300021A07B61}"/>
              </a:ext>
            </a:extLst>
          </p:cNvPr>
          <p:cNvSpPr/>
          <p:nvPr/>
        </p:nvSpPr>
        <p:spPr>
          <a:xfrm>
            <a:off x="6262666" y="3322009"/>
            <a:ext cx="126826" cy="13162"/>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70" y="67"/>
                  <a:pt x="4837" y="268"/>
                  <a:pt x="4837" y="501"/>
                </a:cubicBezTo>
                <a:lnTo>
                  <a:pt x="4837" y="401"/>
                </a:lnTo>
                <a:cubicBezTo>
                  <a:pt x="4837" y="168"/>
                  <a:pt x="4670"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9;p27">
            <a:extLst>
              <a:ext uri="{FF2B5EF4-FFF2-40B4-BE49-F238E27FC236}">
                <a16:creationId xmlns:a16="http://schemas.microsoft.com/office/drawing/2014/main" id="{7A058ADF-00D0-0980-AC4E-3D63CC5D0785}"/>
              </a:ext>
            </a:extLst>
          </p:cNvPr>
          <p:cNvSpPr/>
          <p:nvPr/>
        </p:nvSpPr>
        <p:spPr>
          <a:xfrm>
            <a:off x="6262666" y="3010647"/>
            <a:ext cx="126826" cy="13136"/>
          </a:xfrm>
          <a:custGeom>
            <a:avLst/>
            <a:gdLst/>
            <a:ahLst/>
            <a:cxnLst/>
            <a:rect l="l" t="t" r="r" b="b"/>
            <a:pathLst>
              <a:path w="4837" h="501" extrusionOk="0">
                <a:moveTo>
                  <a:pt x="434" y="1"/>
                </a:moveTo>
                <a:cubicBezTo>
                  <a:pt x="200" y="1"/>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0;p27">
            <a:extLst>
              <a:ext uri="{FF2B5EF4-FFF2-40B4-BE49-F238E27FC236}">
                <a16:creationId xmlns:a16="http://schemas.microsoft.com/office/drawing/2014/main" id="{971BAE2C-B6B8-1E27-62DE-6B3026CC827D}"/>
              </a:ext>
            </a:extLst>
          </p:cNvPr>
          <p:cNvSpPr/>
          <p:nvPr/>
        </p:nvSpPr>
        <p:spPr>
          <a:xfrm>
            <a:off x="6262666" y="3166341"/>
            <a:ext cx="126826" cy="13136"/>
          </a:xfrm>
          <a:custGeom>
            <a:avLst/>
            <a:gdLst/>
            <a:ahLst/>
            <a:cxnLst/>
            <a:rect l="l" t="t" r="r" b="b"/>
            <a:pathLst>
              <a:path w="4837" h="501" extrusionOk="0">
                <a:moveTo>
                  <a:pt x="434" y="0"/>
                </a:moveTo>
                <a:cubicBezTo>
                  <a:pt x="200" y="0"/>
                  <a:pt x="0" y="167"/>
                  <a:pt x="0" y="400"/>
                </a:cubicBezTo>
                <a:lnTo>
                  <a:pt x="0" y="500"/>
                </a:lnTo>
                <a:cubicBezTo>
                  <a:pt x="0" y="267"/>
                  <a:pt x="200" y="67"/>
                  <a:pt x="434" y="67"/>
                </a:cubicBezTo>
                <a:lnTo>
                  <a:pt x="4437" y="67"/>
                </a:lnTo>
                <a:cubicBezTo>
                  <a:pt x="4670" y="67"/>
                  <a:pt x="4837" y="267"/>
                  <a:pt x="4837" y="500"/>
                </a:cubicBezTo>
                <a:lnTo>
                  <a:pt x="4837" y="400"/>
                </a:lnTo>
                <a:cubicBezTo>
                  <a:pt x="4837" y="167"/>
                  <a:pt x="4670"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1;p27">
            <a:extLst>
              <a:ext uri="{FF2B5EF4-FFF2-40B4-BE49-F238E27FC236}">
                <a16:creationId xmlns:a16="http://schemas.microsoft.com/office/drawing/2014/main" id="{8C67672D-0F28-8031-D2DA-A877C3A5406C}"/>
              </a:ext>
            </a:extLst>
          </p:cNvPr>
          <p:cNvSpPr/>
          <p:nvPr/>
        </p:nvSpPr>
        <p:spPr>
          <a:xfrm>
            <a:off x="6434957" y="2773619"/>
            <a:ext cx="126852" cy="13162"/>
          </a:xfrm>
          <a:custGeom>
            <a:avLst/>
            <a:gdLst/>
            <a:ahLst/>
            <a:cxnLst/>
            <a:rect l="l" t="t" r="r" b="b"/>
            <a:pathLst>
              <a:path w="4838" h="502" extrusionOk="0">
                <a:moveTo>
                  <a:pt x="401" y="1"/>
                </a:moveTo>
                <a:cubicBezTo>
                  <a:pt x="201" y="1"/>
                  <a:pt x="0" y="201"/>
                  <a:pt x="0" y="434"/>
                </a:cubicBezTo>
                <a:lnTo>
                  <a:pt x="0" y="501"/>
                </a:lnTo>
                <a:cubicBezTo>
                  <a:pt x="0" y="268"/>
                  <a:pt x="201"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2;p27">
            <a:extLst>
              <a:ext uri="{FF2B5EF4-FFF2-40B4-BE49-F238E27FC236}">
                <a16:creationId xmlns:a16="http://schemas.microsoft.com/office/drawing/2014/main" id="{6CDF19A2-DBB8-F227-D8A8-F814D4EA48FB}"/>
              </a:ext>
            </a:extLst>
          </p:cNvPr>
          <p:cNvSpPr/>
          <p:nvPr/>
        </p:nvSpPr>
        <p:spPr>
          <a:xfrm>
            <a:off x="6434957" y="3010647"/>
            <a:ext cx="126852" cy="13136"/>
          </a:xfrm>
          <a:custGeom>
            <a:avLst/>
            <a:gdLst/>
            <a:ahLst/>
            <a:cxnLst/>
            <a:rect l="l" t="t" r="r" b="b"/>
            <a:pathLst>
              <a:path w="4838" h="501" extrusionOk="0">
                <a:moveTo>
                  <a:pt x="401" y="1"/>
                </a:moveTo>
                <a:cubicBezTo>
                  <a:pt x="201" y="1"/>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3;p27">
            <a:extLst>
              <a:ext uri="{FF2B5EF4-FFF2-40B4-BE49-F238E27FC236}">
                <a16:creationId xmlns:a16="http://schemas.microsoft.com/office/drawing/2014/main" id="{AF53B12F-209D-8C5B-F142-F196177581A3}"/>
              </a:ext>
            </a:extLst>
          </p:cNvPr>
          <p:cNvSpPr/>
          <p:nvPr/>
        </p:nvSpPr>
        <p:spPr>
          <a:xfrm>
            <a:off x="6434957" y="2867198"/>
            <a:ext cx="126852" cy="13162"/>
          </a:xfrm>
          <a:custGeom>
            <a:avLst/>
            <a:gdLst/>
            <a:ahLst/>
            <a:cxnLst/>
            <a:rect l="l" t="t" r="r" b="b"/>
            <a:pathLst>
              <a:path w="4838" h="502" extrusionOk="0">
                <a:moveTo>
                  <a:pt x="401" y="1"/>
                </a:moveTo>
                <a:cubicBezTo>
                  <a:pt x="201" y="1"/>
                  <a:pt x="0" y="201"/>
                  <a:pt x="0" y="435"/>
                </a:cubicBezTo>
                <a:lnTo>
                  <a:pt x="0" y="501"/>
                </a:lnTo>
                <a:cubicBezTo>
                  <a:pt x="0" y="268"/>
                  <a:pt x="201"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4;p27">
            <a:extLst>
              <a:ext uri="{FF2B5EF4-FFF2-40B4-BE49-F238E27FC236}">
                <a16:creationId xmlns:a16="http://schemas.microsoft.com/office/drawing/2014/main" id="{F14DC3BD-9747-B5A3-51AC-DD489A612373}"/>
              </a:ext>
            </a:extLst>
          </p:cNvPr>
          <p:cNvSpPr/>
          <p:nvPr/>
        </p:nvSpPr>
        <p:spPr>
          <a:xfrm>
            <a:off x="6434957" y="3166341"/>
            <a:ext cx="126852" cy="13136"/>
          </a:xfrm>
          <a:custGeom>
            <a:avLst/>
            <a:gdLst/>
            <a:ahLst/>
            <a:cxnLst/>
            <a:rect l="l" t="t" r="r" b="b"/>
            <a:pathLst>
              <a:path w="4838" h="501" extrusionOk="0">
                <a:moveTo>
                  <a:pt x="401" y="0"/>
                </a:moveTo>
                <a:cubicBezTo>
                  <a:pt x="201" y="0"/>
                  <a:pt x="0" y="167"/>
                  <a:pt x="0" y="400"/>
                </a:cubicBezTo>
                <a:lnTo>
                  <a:pt x="0" y="500"/>
                </a:lnTo>
                <a:cubicBezTo>
                  <a:pt x="0" y="267"/>
                  <a:pt x="201"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5;p27">
            <a:extLst>
              <a:ext uri="{FF2B5EF4-FFF2-40B4-BE49-F238E27FC236}">
                <a16:creationId xmlns:a16="http://schemas.microsoft.com/office/drawing/2014/main" id="{F14FFF72-D79A-8E5C-EF78-910B15CFB843}"/>
              </a:ext>
            </a:extLst>
          </p:cNvPr>
          <p:cNvSpPr/>
          <p:nvPr/>
        </p:nvSpPr>
        <p:spPr>
          <a:xfrm>
            <a:off x="6595003" y="3698107"/>
            <a:ext cx="649889" cy="380478"/>
          </a:xfrm>
          <a:custGeom>
            <a:avLst/>
            <a:gdLst/>
            <a:ahLst/>
            <a:cxnLst/>
            <a:rect l="l" t="t" r="r" b="b"/>
            <a:pathLst>
              <a:path w="24786" h="14511" extrusionOk="0">
                <a:moveTo>
                  <a:pt x="2002" y="0"/>
                </a:moveTo>
                <a:cubicBezTo>
                  <a:pt x="901" y="0"/>
                  <a:pt x="1" y="901"/>
                  <a:pt x="1" y="2002"/>
                </a:cubicBezTo>
                <a:lnTo>
                  <a:pt x="1" y="12509"/>
                </a:lnTo>
                <a:cubicBezTo>
                  <a:pt x="1" y="13610"/>
                  <a:pt x="901" y="14511"/>
                  <a:pt x="2002" y="14511"/>
                </a:cubicBezTo>
                <a:lnTo>
                  <a:pt x="22784" y="14511"/>
                </a:lnTo>
                <a:cubicBezTo>
                  <a:pt x="23884" y="14511"/>
                  <a:pt x="24785" y="13610"/>
                  <a:pt x="24785" y="12509"/>
                </a:cubicBezTo>
                <a:lnTo>
                  <a:pt x="24785" y="2002"/>
                </a:lnTo>
                <a:cubicBezTo>
                  <a:pt x="24785" y="901"/>
                  <a:pt x="23884" y="0"/>
                  <a:pt x="22784" y="0"/>
                </a:cubicBezTo>
                <a:close/>
              </a:path>
            </a:pathLst>
          </a:custGeom>
          <a:solidFill>
            <a:srgbClr val="C1B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6;p27">
            <a:extLst>
              <a:ext uri="{FF2B5EF4-FFF2-40B4-BE49-F238E27FC236}">
                <a16:creationId xmlns:a16="http://schemas.microsoft.com/office/drawing/2014/main" id="{68B24607-E022-A253-5EBA-AE3F94656A13}"/>
              </a:ext>
            </a:extLst>
          </p:cNvPr>
          <p:cNvSpPr/>
          <p:nvPr/>
        </p:nvSpPr>
        <p:spPr>
          <a:xfrm>
            <a:off x="5918923" y="2773619"/>
            <a:ext cx="2017786" cy="822181"/>
          </a:xfrm>
          <a:custGeom>
            <a:avLst/>
            <a:gdLst/>
            <a:ahLst/>
            <a:cxnLst/>
            <a:rect l="l" t="t" r="r" b="b"/>
            <a:pathLst>
              <a:path w="76956" h="31357" extrusionOk="0">
                <a:moveTo>
                  <a:pt x="434" y="1"/>
                </a:moveTo>
                <a:cubicBezTo>
                  <a:pt x="201" y="1"/>
                  <a:pt x="1" y="201"/>
                  <a:pt x="1" y="434"/>
                </a:cubicBezTo>
                <a:lnTo>
                  <a:pt x="1" y="2369"/>
                </a:lnTo>
                <a:cubicBezTo>
                  <a:pt x="1" y="2603"/>
                  <a:pt x="201" y="2769"/>
                  <a:pt x="434" y="2769"/>
                </a:cubicBezTo>
                <a:lnTo>
                  <a:pt x="4437" y="2769"/>
                </a:lnTo>
                <a:cubicBezTo>
                  <a:pt x="4671" y="2769"/>
                  <a:pt x="4837" y="2603"/>
                  <a:pt x="4837" y="2369"/>
                </a:cubicBezTo>
                <a:lnTo>
                  <a:pt x="4837" y="434"/>
                </a:lnTo>
                <a:cubicBezTo>
                  <a:pt x="4837" y="201"/>
                  <a:pt x="4671" y="1"/>
                  <a:pt x="4437" y="1"/>
                </a:cubicBezTo>
                <a:close/>
                <a:moveTo>
                  <a:pt x="6972" y="1"/>
                </a:moveTo>
                <a:cubicBezTo>
                  <a:pt x="6739" y="1"/>
                  <a:pt x="6572" y="201"/>
                  <a:pt x="6572" y="434"/>
                </a:cubicBezTo>
                <a:lnTo>
                  <a:pt x="6572" y="2369"/>
                </a:lnTo>
                <a:cubicBezTo>
                  <a:pt x="6572" y="2603"/>
                  <a:pt x="6739" y="2769"/>
                  <a:pt x="6972" y="2769"/>
                </a:cubicBezTo>
                <a:lnTo>
                  <a:pt x="10975" y="2769"/>
                </a:lnTo>
                <a:cubicBezTo>
                  <a:pt x="11209" y="2769"/>
                  <a:pt x="11409" y="2603"/>
                  <a:pt x="11409" y="2369"/>
                </a:cubicBezTo>
                <a:lnTo>
                  <a:pt x="11409" y="434"/>
                </a:lnTo>
                <a:cubicBezTo>
                  <a:pt x="11409" y="201"/>
                  <a:pt x="11209" y="1"/>
                  <a:pt x="10975" y="1"/>
                </a:cubicBezTo>
                <a:close/>
                <a:moveTo>
                  <a:pt x="13544" y="1"/>
                </a:moveTo>
                <a:cubicBezTo>
                  <a:pt x="13310" y="1"/>
                  <a:pt x="13110" y="201"/>
                  <a:pt x="13110" y="434"/>
                </a:cubicBezTo>
                <a:lnTo>
                  <a:pt x="13110" y="2369"/>
                </a:lnTo>
                <a:cubicBezTo>
                  <a:pt x="13110" y="2603"/>
                  <a:pt x="13310" y="2769"/>
                  <a:pt x="13544" y="2769"/>
                </a:cubicBezTo>
                <a:lnTo>
                  <a:pt x="17547" y="2769"/>
                </a:lnTo>
                <a:cubicBezTo>
                  <a:pt x="17780" y="2769"/>
                  <a:pt x="17947" y="2603"/>
                  <a:pt x="17947" y="2369"/>
                </a:cubicBezTo>
                <a:lnTo>
                  <a:pt x="17947" y="434"/>
                </a:lnTo>
                <a:cubicBezTo>
                  <a:pt x="17947" y="201"/>
                  <a:pt x="17780" y="1"/>
                  <a:pt x="17547" y="1"/>
                </a:cubicBezTo>
                <a:close/>
                <a:moveTo>
                  <a:pt x="20082" y="1"/>
                </a:moveTo>
                <a:cubicBezTo>
                  <a:pt x="19882" y="1"/>
                  <a:pt x="19681" y="201"/>
                  <a:pt x="19681" y="434"/>
                </a:cubicBezTo>
                <a:lnTo>
                  <a:pt x="19681" y="2369"/>
                </a:lnTo>
                <a:cubicBezTo>
                  <a:pt x="19681" y="2603"/>
                  <a:pt x="19882" y="2769"/>
                  <a:pt x="20082" y="2769"/>
                </a:cubicBezTo>
                <a:lnTo>
                  <a:pt x="24085" y="2769"/>
                </a:lnTo>
                <a:cubicBezTo>
                  <a:pt x="24318" y="2769"/>
                  <a:pt x="24518" y="2603"/>
                  <a:pt x="24518" y="2369"/>
                </a:cubicBezTo>
                <a:lnTo>
                  <a:pt x="24518" y="434"/>
                </a:lnTo>
                <a:cubicBezTo>
                  <a:pt x="24518" y="201"/>
                  <a:pt x="24318" y="1"/>
                  <a:pt x="24085" y="1"/>
                </a:cubicBezTo>
                <a:close/>
                <a:moveTo>
                  <a:pt x="26653" y="1"/>
                </a:moveTo>
                <a:cubicBezTo>
                  <a:pt x="26420" y="1"/>
                  <a:pt x="26253" y="201"/>
                  <a:pt x="26253" y="434"/>
                </a:cubicBezTo>
                <a:lnTo>
                  <a:pt x="26253" y="2369"/>
                </a:lnTo>
                <a:cubicBezTo>
                  <a:pt x="26253" y="2603"/>
                  <a:pt x="26420" y="2769"/>
                  <a:pt x="26653" y="2769"/>
                </a:cubicBezTo>
                <a:lnTo>
                  <a:pt x="30656" y="2769"/>
                </a:lnTo>
                <a:cubicBezTo>
                  <a:pt x="30889" y="2769"/>
                  <a:pt x="31056" y="2603"/>
                  <a:pt x="31056" y="2369"/>
                </a:cubicBezTo>
                <a:lnTo>
                  <a:pt x="31056" y="434"/>
                </a:lnTo>
                <a:cubicBezTo>
                  <a:pt x="31056" y="201"/>
                  <a:pt x="30889" y="1"/>
                  <a:pt x="30656" y="1"/>
                </a:cubicBezTo>
                <a:close/>
                <a:moveTo>
                  <a:pt x="33224" y="1"/>
                </a:moveTo>
                <a:cubicBezTo>
                  <a:pt x="32991" y="1"/>
                  <a:pt x="32791" y="201"/>
                  <a:pt x="32791" y="434"/>
                </a:cubicBezTo>
                <a:lnTo>
                  <a:pt x="32791" y="2369"/>
                </a:lnTo>
                <a:cubicBezTo>
                  <a:pt x="32791" y="2603"/>
                  <a:pt x="32991" y="2769"/>
                  <a:pt x="33224" y="2769"/>
                </a:cubicBezTo>
                <a:lnTo>
                  <a:pt x="37194" y="2769"/>
                </a:lnTo>
                <a:cubicBezTo>
                  <a:pt x="37427" y="2769"/>
                  <a:pt x="37628" y="2603"/>
                  <a:pt x="37628" y="2369"/>
                </a:cubicBezTo>
                <a:lnTo>
                  <a:pt x="37628" y="434"/>
                </a:lnTo>
                <a:cubicBezTo>
                  <a:pt x="37628" y="201"/>
                  <a:pt x="37427" y="1"/>
                  <a:pt x="37194" y="1"/>
                </a:cubicBezTo>
                <a:close/>
                <a:moveTo>
                  <a:pt x="39762" y="1"/>
                </a:moveTo>
                <a:cubicBezTo>
                  <a:pt x="39529" y="1"/>
                  <a:pt x="39329" y="201"/>
                  <a:pt x="39329" y="434"/>
                </a:cubicBezTo>
                <a:lnTo>
                  <a:pt x="39329" y="2369"/>
                </a:lnTo>
                <a:cubicBezTo>
                  <a:pt x="39362" y="2603"/>
                  <a:pt x="39529" y="2769"/>
                  <a:pt x="39762" y="2769"/>
                </a:cubicBezTo>
                <a:lnTo>
                  <a:pt x="43765" y="2769"/>
                </a:lnTo>
                <a:cubicBezTo>
                  <a:pt x="43999" y="2769"/>
                  <a:pt x="44166" y="2603"/>
                  <a:pt x="44166" y="2369"/>
                </a:cubicBezTo>
                <a:lnTo>
                  <a:pt x="44166" y="434"/>
                </a:lnTo>
                <a:cubicBezTo>
                  <a:pt x="44166" y="201"/>
                  <a:pt x="43999" y="1"/>
                  <a:pt x="43765" y="1"/>
                </a:cubicBezTo>
                <a:close/>
                <a:moveTo>
                  <a:pt x="46334" y="1"/>
                </a:moveTo>
                <a:cubicBezTo>
                  <a:pt x="46100" y="1"/>
                  <a:pt x="45900" y="201"/>
                  <a:pt x="45900" y="434"/>
                </a:cubicBezTo>
                <a:lnTo>
                  <a:pt x="45900" y="2369"/>
                </a:lnTo>
                <a:cubicBezTo>
                  <a:pt x="45900" y="2603"/>
                  <a:pt x="46100" y="2769"/>
                  <a:pt x="46334" y="2769"/>
                </a:cubicBezTo>
                <a:lnTo>
                  <a:pt x="50337" y="2769"/>
                </a:lnTo>
                <a:cubicBezTo>
                  <a:pt x="50537" y="2769"/>
                  <a:pt x="50737" y="2603"/>
                  <a:pt x="50737" y="2369"/>
                </a:cubicBezTo>
                <a:lnTo>
                  <a:pt x="50737" y="434"/>
                </a:lnTo>
                <a:cubicBezTo>
                  <a:pt x="50737" y="201"/>
                  <a:pt x="50537" y="1"/>
                  <a:pt x="50337" y="1"/>
                </a:cubicBezTo>
                <a:close/>
                <a:moveTo>
                  <a:pt x="52872" y="1"/>
                </a:moveTo>
                <a:cubicBezTo>
                  <a:pt x="52638" y="1"/>
                  <a:pt x="52471" y="201"/>
                  <a:pt x="52471" y="434"/>
                </a:cubicBezTo>
                <a:lnTo>
                  <a:pt x="52471" y="2369"/>
                </a:lnTo>
                <a:cubicBezTo>
                  <a:pt x="52471" y="2603"/>
                  <a:pt x="52638" y="2769"/>
                  <a:pt x="52872" y="2769"/>
                </a:cubicBezTo>
                <a:lnTo>
                  <a:pt x="56875" y="2769"/>
                </a:lnTo>
                <a:cubicBezTo>
                  <a:pt x="57108" y="2769"/>
                  <a:pt x="57308" y="2603"/>
                  <a:pt x="57308" y="2369"/>
                </a:cubicBezTo>
                <a:lnTo>
                  <a:pt x="57308" y="434"/>
                </a:lnTo>
                <a:cubicBezTo>
                  <a:pt x="57308" y="201"/>
                  <a:pt x="57108" y="1"/>
                  <a:pt x="56875" y="1"/>
                </a:cubicBezTo>
                <a:close/>
                <a:moveTo>
                  <a:pt x="59443" y="1"/>
                </a:moveTo>
                <a:cubicBezTo>
                  <a:pt x="59210" y="1"/>
                  <a:pt x="59009" y="201"/>
                  <a:pt x="59009" y="434"/>
                </a:cubicBezTo>
                <a:lnTo>
                  <a:pt x="59009" y="2369"/>
                </a:lnTo>
                <a:cubicBezTo>
                  <a:pt x="59009" y="2603"/>
                  <a:pt x="59210" y="2769"/>
                  <a:pt x="59443" y="2769"/>
                </a:cubicBezTo>
                <a:lnTo>
                  <a:pt x="63446" y="2769"/>
                </a:lnTo>
                <a:cubicBezTo>
                  <a:pt x="63646" y="2769"/>
                  <a:pt x="63846" y="2603"/>
                  <a:pt x="63846" y="2369"/>
                </a:cubicBezTo>
                <a:lnTo>
                  <a:pt x="63846" y="434"/>
                </a:lnTo>
                <a:cubicBezTo>
                  <a:pt x="63846" y="201"/>
                  <a:pt x="63646" y="1"/>
                  <a:pt x="63446" y="1"/>
                </a:cubicBezTo>
                <a:close/>
                <a:moveTo>
                  <a:pt x="65981" y="1"/>
                </a:moveTo>
                <a:cubicBezTo>
                  <a:pt x="65748" y="1"/>
                  <a:pt x="65581" y="201"/>
                  <a:pt x="65581" y="434"/>
                </a:cubicBezTo>
                <a:lnTo>
                  <a:pt x="65581" y="2369"/>
                </a:lnTo>
                <a:cubicBezTo>
                  <a:pt x="65581" y="2603"/>
                  <a:pt x="65748" y="2769"/>
                  <a:pt x="65981" y="2769"/>
                </a:cubicBezTo>
                <a:lnTo>
                  <a:pt x="69984" y="2769"/>
                </a:lnTo>
                <a:cubicBezTo>
                  <a:pt x="70217" y="2769"/>
                  <a:pt x="70418" y="2603"/>
                  <a:pt x="70418" y="2369"/>
                </a:cubicBezTo>
                <a:lnTo>
                  <a:pt x="70418" y="434"/>
                </a:lnTo>
                <a:cubicBezTo>
                  <a:pt x="70418" y="201"/>
                  <a:pt x="70217" y="1"/>
                  <a:pt x="69984" y="1"/>
                </a:cubicBezTo>
                <a:close/>
                <a:moveTo>
                  <a:pt x="72552" y="1"/>
                </a:moveTo>
                <a:cubicBezTo>
                  <a:pt x="72319" y="1"/>
                  <a:pt x="72119" y="201"/>
                  <a:pt x="72119" y="434"/>
                </a:cubicBezTo>
                <a:lnTo>
                  <a:pt x="72119" y="2369"/>
                </a:lnTo>
                <a:cubicBezTo>
                  <a:pt x="72119" y="2603"/>
                  <a:pt x="72319" y="2769"/>
                  <a:pt x="72552" y="2769"/>
                </a:cubicBezTo>
                <a:lnTo>
                  <a:pt x="76555" y="2769"/>
                </a:lnTo>
                <a:cubicBezTo>
                  <a:pt x="76789" y="2769"/>
                  <a:pt x="76956" y="2603"/>
                  <a:pt x="76956" y="2369"/>
                </a:cubicBezTo>
                <a:lnTo>
                  <a:pt x="76956" y="434"/>
                </a:lnTo>
                <a:cubicBezTo>
                  <a:pt x="76956" y="201"/>
                  <a:pt x="76789" y="1"/>
                  <a:pt x="76555" y="1"/>
                </a:cubicBezTo>
                <a:close/>
                <a:moveTo>
                  <a:pt x="434" y="3570"/>
                </a:moveTo>
                <a:cubicBezTo>
                  <a:pt x="201" y="3570"/>
                  <a:pt x="1" y="3770"/>
                  <a:pt x="1" y="4004"/>
                </a:cubicBezTo>
                <a:lnTo>
                  <a:pt x="1" y="7673"/>
                </a:lnTo>
                <a:cubicBezTo>
                  <a:pt x="1" y="7906"/>
                  <a:pt x="201" y="8073"/>
                  <a:pt x="434" y="8073"/>
                </a:cubicBezTo>
                <a:lnTo>
                  <a:pt x="4437" y="8073"/>
                </a:lnTo>
                <a:cubicBezTo>
                  <a:pt x="4671" y="8073"/>
                  <a:pt x="4837" y="7906"/>
                  <a:pt x="4837" y="7673"/>
                </a:cubicBezTo>
                <a:lnTo>
                  <a:pt x="4837" y="4004"/>
                </a:lnTo>
                <a:cubicBezTo>
                  <a:pt x="4837" y="3770"/>
                  <a:pt x="4671" y="3570"/>
                  <a:pt x="4437" y="3570"/>
                </a:cubicBezTo>
                <a:close/>
                <a:moveTo>
                  <a:pt x="6972" y="3570"/>
                </a:moveTo>
                <a:cubicBezTo>
                  <a:pt x="6739" y="3570"/>
                  <a:pt x="6572" y="3770"/>
                  <a:pt x="6572" y="4004"/>
                </a:cubicBezTo>
                <a:lnTo>
                  <a:pt x="6572" y="7673"/>
                </a:lnTo>
                <a:cubicBezTo>
                  <a:pt x="6572" y="7906"/>
                  <a:pt x="6739" y="8073"/>
                  <a:pt x="6972" y="8073"/>
                </a:cubicBezTo>
                <a:lnTo>
                  <a:pt x="10975" y="8073"/>
                </a:lnTo>
                <a:cubicBezTo>
                  <a:pt x="11209" y="8073"/>
                  <a:pt x="11409" y="7906"/>
                  <a:pt x="11409" y="7673"/>
                </a:cubicBezTo>
                <a:lnTo>
                  <a:pt x="11409" y="4004"/>
                </a:lnTo>
                <a:cubicBezTo>
                  <a:pt x="11409" y="3770"/>
                  <a:pt x="11209" y="3570"/>
                  <a:pt x="10975" y="3570"/>
                </a:cubicBezTo>
                <a:close/>
                <a:moveTo>
                  <a:pt x="13544" y="3570"/>
                </a:moveTo>
                <a:cubicBezTo>
                  <a:pt x="13310" y="3570"/>
                  <a:pt x="13110" y="3770"/>
                  <a:pt x="13110" y="4004"/>
                </a:cubicBezTo>
                <a:lnTo>
                  <a:pt x="13110" y="7673"/>
                </a:lnTo>
                <a:cubicBezTo>
                  <a:pt x="13110" y="7906"/>
                  <a:pt x="13310" y="8073"/>
                  <a:pt x="13544" y="8073"/>
                </a:cubicBezTo>
                <a:lnTo>
                  <a:pt x="17547" y="8073"/>
                </a:lnTo>
                <a:cubicBezTo>
                  <a:pt x="17780" y="8073"/>
                  <a:pt x="17947" y="7906"/>
                  <a:pt x="17947" y="7673"/>
                </a:cubicBezTo>
                <a:lnTo>
                  <a:pt x="17947" y="4004"/>
                </a:lnTo>
                <a:cubicBezTo>
                  <a:pt x="17947" y="3770"/>
                  <a:pt x="17780" y="3570"/>
                  <a:pt x="17547" y="3570"/>
                </a:cubicBezTo>
                <a:close/>
                <a:moveTo>
                  <a:pt x="20082" y="3570"/>
                </a:moveTo>
                <a:cubicBezTo>
                  <a:pt x="19882" y="3570"/>
                  <a:pt x="19681" y="3770"/>
                  <a:pt x="19681" y="4004"/>
                </a:cubicBezTo>
                <a:lnTo>
                  <a:pt x="19681" y="7673"/>
                </a:lnTo>
                <a:cubicBezTo>
                  <a:pt x="19681" y="7906"/>
                  <a:pt x="19882" y="8073"/>
                  <a:pt x="20082" y="8073"/>
                </a:cubicBezTo>
                <a:lnTo>
                  <a:pt x="24085" y="8073"/>
                </a:lnTo>
                <a:cubicBezTo>
                  <a:pt x="24318" y="8073"/>
                  <a:pt x="24518" y="7906"/>
                  <a:pt x="24518" y="7673"/>
                </a:cubicBezTo>
                <a:lnTo>
                  <a:pt x="24518" y="4004"/>
                </a:lnTo>
                <a:cubicBezTo>
                  <a:pt x="24518" y="3770"/>
                  <a:pt x="24318" y="3570"/>
                  <a:pt x="24085" y="3570"/>
                </a:cubicBezTo>
                <a:close/>
                <a:moveTo>
                  <a:pt x="26653" y="3570"/>
                </a:moveTo>
                <a:cubicBezTo>
                  <a:pt x="26420" y="3570"/>
                  <a:pt x="26253" y="3770"/>
                  <a:pt x="26253" y="4004"/>
                </a:cubicBezTo>
                <a:lnTo>
                  <a:pt x="26253" y="7673"/>
                </a:lnTo>
                <a:cubicBezTo>
                  <a:pt x="26253" y="7906"/>
                  <a:pt x="26420" y="8073"/>
                  <a:pt x="26653" y="8073"/>
                </a:cubicBezTo>
                <a:lnTo>
                  <a:pt x="30656" y="8073"/>
                </a:lnTo>
                <a:cubicBezTo>
                  <a:pt x="30889" y="8073"/>
                  <a:pt x="31056" y="7906"/>
                  <a:pt x="31056" y="7673"/>
                </a:cubicBezTo>
                <a:lnTo>
                  <a:pt x="31056" y="4004"/>
                </a:lnTo>
                <a:cubicBezTo>
                  <a:pt x="31056" y="3770"/>
                  <a:pt x="30889" y="3570"/>
                  <a:pt x="30656" y="3570"/>
                </a:cubicBezTo>
                <a:close/>
                <a:moveTo>
                  <a:pt x="33224" y="3570"/>
                </a:moveTo>
                <a:cubicBezTo>
                  <a:pt x="32991" y="3570"/>
                  <a:pt x="32791" y="3770"/>
                  <a:pt x="32791" y="4004"/>
                </a:cubicBezTo>
                <a:lnTo>
                  <a:pt x="32791" y="7673"/>
                </a:lnTo>
                <a:cubicBezTo>
                  <a:pt x="32791" y="7906"/>
                  <a:pt x="32991" y="8073"/>
                  <a:pt x="33224" y="8073"/>
                </a:cubicBezTo>
                <a:lnTo>
                  <a:pt x="37194" y="8073"/>
                </a:lnTo>
                <a:cubicBezTo>
                  <a:pt x="37427" y="8073"/>
                  <a:pt x="37628" y="7906"/>
                  <a:pt x="37628" y="7673"/>
                </a:cubicBezTo>
                <a:lnTo>
                  <a:pt x="37628" y="4004"/>
                </a:lnTo>
                <a:cubicBezTo>
                  <a:pt x="37628" y="3770"/>
                  <a:pt x="37427" y="3570"/>
                  <a:pt x="37194" y="3570"/>
                </a:cubicBezTo>
                <a:close/>
                <a:moveTo>
                  <a:pt x="39762" y="3570"/>
                </a:moveTo>
                <a:cubicBezTo>
                  <a:pt x="39529" y="3570"/>
                  <a:pt x="39329" y="3770"/>
                  <a:pt x="39329" y="4004"/>
                </a:cubicBezTo>
                <a:lnTo>
                  <a:pt x="39329" y="7673"/>
                </a:lnTo>
                <a:cubicBezTo>
                  <a:pt x="39362" y="7906"/>
                  <a:pt x="39529" y="8073"/>
                  <a:pt x="39762" y="8073"/>
                </a:cubicBezTo>
                <a:lnTo>
                  <a:pt x="43765" y="8073"/>
                </a:lnTo>
                <a:cubicBezTo>
                  <a:pt x="43999" y="8073"/>
                  <a:pt x="44166" y="7906"/>
                  <a:pt x="44166" y="7673"/>
                </a:cubicBezTo>
                <a:lnTo>
                  <a:pt x="44166" y="4004"/>
                </a:lnTo>
                <a:cubicBezTo>
                  <a:pt x="44166" y="3770"/>
                  <a:pt x="43999" y="3570"/>
                  <a:pt x="43765" y="3570"/>
                </a:cubicBezTo>
                <a:close/>
                <a:moveTo>
                  <a:pt x="46334" y="3570"/>
                </a:moveTo>
                <a:cubicBezTo>
                  <a:pt x="46100" y="3570"/>
                  <a:pt x="45900" y="3770"/>
                  <a:pt x="45900" y="4004"/>
                </a:cubicBezTo>
                <a:lnTo>
                  <a:pt x="45900" y="7673"/>
                </a:lnTo>
                <a:cubicBezTo>
                  <a:pt x="45900" y="7906"/>
                  <a:pt x="46100" y="8073"/>
                  <a:pt x="46334" y="8073"/>
                </a:cubicBezTo>
                <a:lnTo>
                  <a:pt x="50337" y="8073"/>
                </a:lnTo>
                <a:cubicBezTo>
                  <a:pt x="50537" y="8073"/>
                  <a:pt x="50737" y="7906"/>
                  <a:pt x="50737" y="7673"/>
                </a:cubicBezTo>
                <a:lnTo>
                  <a:pt x="50737" y="4004"/>
                </a:lnTo>
                <a:cubicBezTo>
                  <a:pt x="50737" y="3770"/>
                  <a:pt x="50537" y="3570"/>
                  <a:pt x="50337" y="3570"/>
                </a:cubicBezTo>
                <a:close/>
                <a:moveTo>
                  <a:pt x="52872" y="3570"/>
                </a:moveTo>
                <a:cubicBezTo>
                  <a:pt x="52638" y="3570"/>
                  <a:pt x="52471" y="3770"/>
                  <a:pt x="52471" y="4004"/>
                </a:cubicBezTo>
                <a:lnTo>
                  <a:pt x="52471" y="7673"/>
                </a:lnTo>
                <a:cubicBezTo>
                  <a:pt x="52471" y="7906"/>
                  <a:pt x="52638" y="8073"/>
                  <a:pt x="52872" y="8073"/>
                </a:cubicBezTo>
                <a:lnTo>
                  <a:pt x="56875" y="8073"/>
                </a:lnTo>
                <a:cubicBezTo>
                  <a:pt x="57108" y="8073"/>
                  <a:pt x="57308" y="7906"/>
                  <a:pt x="57308" y="7673"/>
                </a:cubicBezTo>
                <a:lnTo>
                  <a:pt x="57308" y="4004"/>
                </a:lnTo>
                <a:cubicBezTo>
                  <a:pt x="57308" y="3770"/>
                  <a:pt x="57108" y="3570"/>
                  <a:pt x="56875" y="3570"/>
                </a:cubicBezTo>
                <a:close/>
                <a:moveTo>
                  <a:pt x="59443" y="3570"/>
                </a:moveTo>
                <a:cubicBezTo>
                  <a:pt x="59210" y="3570"/>
                  <a:pt x="59009" y="3770"/>
                  <a:pt x="59009" y="4004"/>
                </a:cubicBezTo>
                <a:lnTo>
                  <a:pt x="59009" y="7673"/>
                </a:lnTo>
                <a:cubicBezTo>
                  <a:pt x="59009" y="7906"/>
                  <a:pt x="59210" y="8073"/>
                  <a:pt x="59443" y="8073"/>
                </a:cubicBezTo>
                <a:lnTo>
                  <a:pt x="63446" y="8073"/>
                </a:lnTo>
                <a:cubicBezTo>
                  <a:pt x="63646" y="8073"/>
                  <a:pt x="63846" y="7906"/>
                  <a:pt x="63846" y="7673"/>
                </a:cubicBezTo>
                <a:lnTo>
                  <a:pt x="63846" y="4004"/>
                </a:lnTo>
                <a:cubicBezTo>
                  <a:pt x="63846" y="3770"/>
                  <a:pt x="63646" y="3570"/>
                  <a:pt x="63446" y="3570"/>
                </a:cubicBezTo>
                <a:close/>
                <a:moveTo>
                  <a:pt x="65981" y="3570"/>
                </a:moveTo>
                <a:cubicBezTo>
                  <a:pt x="65748" y="3570"/>
                  <a:pt x="65581" y="3770"/>
                  <a:pt x="65581" y="4004"/>
                </a:cubicBezTo>
                <a:lnTo>
                  <a:pt x="65581" y="7673"/>
                </a:lnTo>
                <a:cubicBezTo>
                  <a:pt x="65581" y="7906"/>
                  <a:pt x="65748" y="8073"/>
                  <a:pt x="65981" y="8073"/>
                </a:cubicBezTo>
                <a:lnTo>
                  <a:pt x="76555" y="8073"/>
                </a:lnTo>
                <a:cubicBezTo>
                  <a:pt x="76789" y="8073"/>
                  <a:pt x="76956" y="7906"/>
                  <a:pt x="76956" y="7673"/>
                </a:cubicBezTo>
                <a:lnTo>
                  <a:pt x="76956" y="4004"/>
                </a:lnTo>
                <a:cubicBezTo>
                  <a:pt x="76956" y="3770"/>
                  <a:pt x="76789" y="3570"/>
                  <a:pt x="76555" y="3570"/>
                </a:cubicBezTo>
                <a:close/>
                <a:moveTo>
                  <a:pt x="434" y="9041"/>
                </a:moveTo>
                <a:cubicBezTo>
                  <a:pt x="201" y="9041"/>
                  <a:pt x="1" y="9207"/>
                  <a:pt x="1" y="9441"/>
                </a:cubicBezTo>
                <a:lnTo>
                  <a:pt x="1" y="13110"/>
                </a:lnTo>
                <a:cubicBezTo>
                  <a:pt x="1" y="13344"/>
                  <a:pt x="201" y="13544"/>
                  <a:pt x="434" y="13544"/>
                </a:cubicBezTo>
                <a:lnTo>
                  <a:pt x="10975" y="13544"/>
                </a:lnTo>
                <a:cubicBezTo>
                  <a:pt x="11209" y="13544"/>
                  <a:pt x="11409" y="13344"/>
                  <a:pt x="11409" y="13110"/>
                </a:cubicBezTo>
                <a:lnTo>
                  <a:pt x="11409" y="9441"/>
                </a:lnTo>
                <a:cubicBezTo>
                  <a:pt x="11409" y="9207"/>
                  <a:pt x="11209" y="9041"/>
                  <a:pt x="10975" y="9041"/>
                </a:cubicBezTo>
                <a:close/>
                <a:moveTo>
                  <a:pt x="13544" y="9041"/>
                </a:moveTo>
                <a:cubicBezTo>
                  <a:pt x="13310" y="9041"/>
                  <a:pt x="13110" y="9207"/>
                  <a:pt x="13110" y="9441"/>
                </a:cubicBezTo>
                <a:lnTo>
                  <a:pt x="13110" y="13110"/>
                </a:lnTo>
                <a:cubicBezTo>
                  <a:pt x="13110" y="13344"/>
                  <a:pt x="13310" y="13544"/>
                  <a:pt x="13544" y="13544"/>
                </a:cubicBezTo>
                <a:lnTo>
                  <a:pt x="17547" y="13544"/>
                </a:lnTo>
                <a:cubicBezTo>
                  <a:pt x="17780" y="13544"/>
                  <a:pt x="17947" y="13344"/>
                  <a:pt x="17947" y="13110"/>
                </a:cubicBezTo>
                <a:lnTo>
                  <a:pt x="17947" y="9441"/>
                </a:lnTo>
                <a:cubicBezTo>
                  <a:pt x="17947" y="9207"/>
                  <a:pt x="17780" y="9041"/>
                  <a:pt x="17547" y="9041"/>
                </a:cubicBezTo>
                <a:close/>
                <a:moveTo>
                  <a:pt x="20082" y="9041"/>
                </a:moveTo>
                <a:cubicBezTo>
                  <a:pt x="19882" y="9041"/>
                  <a:pt x="19681" y="9207"/>
                  <a:pt x="19681" y="9441"/>
                </a:cubicBezTo>
                <a:lnTo>
                  <a:pt x="19681" y="13110"/>
                </a:lnTo>
                <a:cubicBezTo>
                  <a:pt x="19681" y="13344"/>
                  <a:pt x="19882" y="13544"/>
                  <a:pt x="20082" y="13544"/>
                </a:cubicBezTo>
                <a:lnTo>
                  <a:pt x="24085" y="13544"/>
                </a:lnTo>
                <a:cubicBezTo>
                  <a:pt x="24318" y="13544"/>
                  <a:pt x="24518" y="13344"/>
                  <a:pt x="24518" y="13110"/>
                </a:cubicBezTo>
                <a:lnTo>
                  <a:pt x="24518" y="9441"/>
                </a:lnTo>
                <a:cubicBezTo>
                  <a:pt x="24518" y="9207"/>
                  <a:pt x="24318" y="9041"/>
                  <a:pt x="24085" y="9041"/>
                </a:cubicBezTo>
                <a:close/>
                <a:moveTo>
                  <a:pt x="26653" y="9041"/>
                </a:moveTo>
                <a:cubicBezTo>
                  <a:pt x="26420" y="9041"/>
                  <a:pt x="26253" y="9207"/>
                  <a:pt x="26253" y="9441"/>
                </a:cubicBezTo>
                <a:lnTo>
                  <a:pt x="26253" y="13110"/>
                </a:lnTo>
                <a:cubicBezTo>
                  <a:pt x="26253" y="13344"/>
                  <a:pt x="26420" y="13544"/>
                  <a:pt x="26653" y="13544"/>
                </a:cubicBezTo>
                <a:lnTo>
                  <a:pt x="30656" y="13544"/>
                </a:lnTo>
                <a:cubicBezTo>
                  <a:pt x="30889" y="13544"/>
                  <a:pt x="31056" y="13344"/>
                  <a:pt x="31056" y="13110"/>
                </a:cubicBezTo>
                <a:lnTo>
                  <a:pt x="31056" y="9441"/>
                </a:lnTo>
                <a:cubicBezTo>
                  <a:pt x="31056" y="9207"/>
                  <a:pt x="30889" y="9041"/>
                  <a:pt x="30656" y="9041"/>
                </a:cubicBezTo>
                <a:close/>
                <a:moveTo>
                  <a:pt x="33224" y="9041"/>
                </a:moveTo>
                <a:cubicBezTo>
                  <a:pt x="32991" y="9041"/>
                  <a:pt x="32791" y="9207"/>
                  <a:pt x="32791" y="9441"/>
                </a:cubicBezTo>
                <a:lnTo>
                  <a:pt x="32791" y="13110"/>
                </a:lnTo>
                <a:cubicBezTo>
                  <a:pt x="32791" y="13344"/>
                  <a:pt x="32991" y="13544"/>
                  <a:pt x="33224" y="13544"/>
                </a:cubicBezTo>
                <a:lnTo>
                  <a:pt x="37194" y="13544"/>
                </a:lnTo>
                <a:cubicBezTo>
                  <a:pt x="37427" y="13544"/>
                  <a:pt x="37628" y="13344"/>
                  <a:pt x="37628" y="13110"/>
                </a:cubicBezTo>
                <a:lnTo>
                  <a:pt x="37628" y="9441"/>
                </a:lnTo>
                <a:cubicBezTo>
                  <a:pt x="37628" y="9207"/>
                  <a:pt x="37427" y="9041"/>
                  <a:pt x="37194" y="9041"/>
                </a:cubicBezTo>
                <a:close/>
                <a:moveTo>
                  <a:pt x="39762" y="9041"/>
                </a:moveTo>
                <a:cubicBezTo>
                  <a:pt x="39529" y="9041"/>
                  <a:pt x="39329" y="9207"/>
                  <a:pt x="39329" y="9441"/>
                </a:cubicBezTo>
                <a:lnTo>
                  <a:pt x="39329" y="13110"/>
                </a:lnTo>
                <a:cubicBezTo>
                  <a:pt x="39362" y="13344"/>
                  <a:pt x="39529" y="13544"/>
                  <a:pt x="39762" y="13544"/>
                </a:cubicBezTo>
                <a:lnTo>
                  <a:pt x="43765" y="13544"/>
                </a:lnTo>
                <a:cubicBezTo>
                  <a:pt x="43999" y="13544"/>
                  <a:pt x="44166" y="13344"/>
                  <a:pt x="44166" y="13110"/>
                </a:cubicBezTo>
                <a:lnTo>
                  <a:pt x="44166" y="9441"/>
                </a:lnTo>
                <a:cubicBezTo>
                  <a:pt x="44166" y="9207"/>
                  <a:pt x="43999" y="9041"/>
                  <a:pt x="43765" y="9041"/>
                </a:cubicBezTo>
                <a:close/>
                <a:moveTo>
                  <a:pt x="46334" y="9041"/>
                </a:moveTo>
                <a:cubicBezTo>
                  <a:pt x="46100" y="9041"/>
                  <a:pt x="45900" y="9207"/>
                  <a:pt x="45900" y="9441"/>
                </a:cubicBezTo>
                <a:lnTo>
                  <a:pt x="45900" y="13110"/>
                </a:lnTo>
                <a:cubicBezTo>
                  <a:pt x="45900" y="13344"/>
                  <a:pt x="46100" y="13544"/>
                  <a:pt x="46334" y="13544"/>
                </a:cubicBezTo>
                <a:lnTo>
                  <a:pt x="50337" y="13544"/>
                </a:lnTo>
                <a:cubicBezTo>
                  <a:pt x="50537" y="13544"/>
                  <a:pt x="50737" y="13344"/>
                  <a:pt x="50737" y="13110"/>
                </a:cubicBezTo>
                <a:lnTo>
                  <a:pt x="50737" y="9441"/>
                </a:lnTo>
                <a:cubicBezTo>
                  <a:pt x="50737" y="9207"/>
                  <a:pt x="50537" y="9041"/>
                  <a:pt x="50337" y="9041"/>
                </a:cubicBezTo>
                <a:close/>
                <a:moveTo>
                  <a:pt x="52872" y="9041"/>
                </a:moveTo>
                <a:cubicBezTo>
                  <a:pt x="52638" y="9041"/>
                  <a:pt x="52471" y="9207"/>
                  <a:pt x="52471" y="9441"/>
                </a:cubicBezTo>
                <a:lnTo>
                  <a:pt x="52471" y="13110"/>
                </a:lnTo>
                <a:cubicBezTo>
                  <a:pt x="52471" y="13344"/>
                  <a:pt x="52638" y="13544"/>
                  <a:pt x="52872" y="13544"/>
                </a:cubicBezTo>
                <a:lnTo>
                  <a:pt x="56875" y="13544"/>
                </a:lnTo>
                <a:cubicBezTo>
                  <a:pt x="57108" y="13544"/>
                  <a:pt x="57308" y="13344"/>
                  <a:pt x="57308" y="13110"/>
                </a:cubicBezTo>
                <a:lnTo>
                  <a:pt x="57308" y="9441"/>
                </a:lnTo>
                <a:cubicBezTo>
                  <a:pt x="57308" y="9207"/>
                  <a:pt x="57108" y="9041"/>
                  <a:pt x="56875" y="9041"/>
                </a:cubicBezTo>
                <a:close/>
                <a:moveTo>
                  <a:pt x="59443" y="9041"/>
                </a:moveTo>
                <a:cubicBezTo>
                  <a:pt x="59210" y="9041"/>
                  <a:pt x="59009" y="9207"/>
                  <a:pt x="59009" y="9441"/>
                </a:cubicBezTo>
                <a:lnTo>
                  <a:pt x="59009" y="13110"/>
                </a:lnTo>
                <a:cubicBezTo>
                  <a:pt x="59009" y="13344"/>
                  <a:pt x="59210" y="13544"/>
                  <a:pt x="59443" y="13544"/>
                </a:cubicBezTo>
                <a:lnTo>
                  <a:pt x="63446" y="13544"/>
                </a:lnTo>
                <a:cubicBezTo>
                  <a:pt x="63646" y="13544"/>
                  <a:pt x="63846" y="13344"/>
                  <a:pt x="63846" y="13110"/>
                </a:cubicBezTo>
                <a:lnTo>
                  <a:pt x="63846" y="9441"/>
                </a:lnTo>
                <a:cubicBezTo>
                  <a:pt x="63846" y="9207"/>
                  <a:pt x="63646" y="9041"/>
                  <a:pt x="63446" y="9041"/>
                </a:cubicBezTo>
                <a:close/>
                <a:moveTo>
                  <a:pt x="434" y="14978"/>
                </a:moveTo>
                <a:cubicBezTo>
                  <a:pt x="201" y="14978"/>
                  <a:pt x="1" y="15145"/>
                  <a:pt x="1" y="15378"/>
                </a:cubicBezTo>
                <a:lnTo>
                  <a:pt x="1" y="19048"/>
                </a:lnTo>
                <a:cubicBezTo>
                  <a:pt x="1" y="19281"/>
                  <a:pt x="201" y="19481"/>
                  <a:pt x="434" y="19481"/>
                </a:cubicBezTo>
                <a:lnTo>
                  <a:pt x="4437" y="19481"/>
                </a:lnTo>
                <a:cubicBezTo>
                  <a:pt x="4671" y="19481"/>
                  <a:pt x="4837" y="19281"/>
                  <a:pt x="4837" y="19048"/>
                </a:cubicBezTo>
                <a:lnTo>
                  <a:pt x="4837" y="15378"/>
                </a:lnTo>
                <a:cubicBezTo>
                  <a:pt x="4837" y="15145"/>
                  <a:pt x="4671" y="14978"/>
                  <a:pt x="4437" y="14978"/>
                </a:cubicBezTo>
                <a:close/>
                <a:moveTo>
                  <a:pt x="6972" y="14978"/>
                </a:moveTo>
                <a:cubicBezTo>
                  <a:pt x="6739" y="14978"/>
                  <a:pt x="6572" y="15145"/>
                  <a:pt x="6572" y="15378"/>
                </a:cubicBezTo>
                <a:lnTo>
                  <a:pt x="6572" y="19048"/>
                </a:lnTo>
                <a:cubicBezTo>
                  <a:pt x="6572" y="19281"/>
                  <a:pt x="6739" y="19481"/>
                  <a:pt x="6972" y="19481"/>
                </a:cubicBezTo>
                <a:lnTo>
                  <a:pt x="10975" y="19481"/>
                </a:lnTo>
                <a:cubicBezTo>
                  <a:pt x="11209" y="19481"/>
                  <a:pt x="11409" y="19281"/>
                  <a:pt x="11409" y="19048"/>
                </a:cubicBezTo>
                <a:lnTo>
                  <a:pt x="11409" y="15378"/>
                </a:lnTo>
                <a:cubicBezTo>
                  <a:pt x="11409" y="15145"/>
                  <a:pt x="11209" y="14978"/>
                  <a:pt x="10975" y="14978"/>
                </a:cubicBezTo>
                <a:close/>
                <a:moveTo>
                  <a:pt x="13544" y="14978"/>
                </a:moveTo>
                <a:cubicBezTo>
                  <a:pt x="13310" y="14978"/>
                  <a:pt x="13110" y="15145"/>
                  <a:pt x="13110" y="15378"/>
                </a:cubicBezTo>
                <a:lnTo>
                  <a:pt x="13110" y="19048"/>
                </a:lnTo>
                <a:cubicBezTo>
                  <a:pt x="13110" y="19281"/>
                  <a:pt x="13310" y="19481"/>
                  <a:pt x="13544" y="19481"/>
                </a:cubicBezTo>
                <a:lnTo>
                  <a:pt x="17547" y="19481"/>
                </a:lnTo>
                <a:cubicBezTo>
                  <a:pt x="17780" y="19481"/>
                  <a:pt x="17947" y="19281"/>
                  <a:pt x="17947" y="19048"/>
                </a:cubicBezTo>
                <a:lnTo>
                  <a:pt x="17947" y="15378"/>
                </a:lnTo>
                <a:cubicBezTo>
                  <a:pt x="17947" y="15145"/>
                  <a:pt x="17780" y="14978"/>
                  <a:pt x="17547" y="14978"/>
                </a:cubicBezTo>
                <a:close/>
                <a:moveTo>
                  <a:pt x="20082" y="14978"/>
                </a:moveTo>
                <a:cubicBezTo>
                  <a:pt x="19882" y="14978"/>
                  <a:pt x="19681" y="15145"/>
                  <a:pt x="19681" y="15378"/>
                </a:cubicBezTo>
                <a:lnTo>
                  <a:pt x="19681" y="19048"/>
                </a:lnTo>
                <a:cubicBezTo>
                  <a:pt x="19681" y="19281"/>
                  <a:pt x="19882" y="19481"/>
                  <a:pt x="20082" y="19481"/>
                </a:cubicBezTo>
                <a:lnTo>
                  <a:pt x="24085" y="19481"/>
                </a:lnTo>
                <a:cubicBezTo>
                  <a:pt x="24318" y="19481"/>
                  <a:pt x="24518" y="19281"/>
                  <a:pt x="24518" y="19048"/>
                </a:cubicBezTo>
                <a:lnTo>
                  <a:pt x="24518" y="15378"/>
                </a:lnTo>
                <a:cubicBezTo>
                  <a:pt x="24518" y="15145"/>
                  <a:pt x="24318" y="14978"/>
                  <a:pt x="24085" y="14978"/>
                </a:cubicBezTo>
                <a:close/>
                <a:moveTo>
                  <a:pt x="26653" y="14978"/>
                </a:moveTo>
                <a:cubicBezTo>
                  <a:pt x="26420" y="14978"/>
                  <a:pt x="26253" y="15145"/>
                  <a:pt x="26253" y="15378"/>
                </a:cubicBezTo>
                <a:lnTo>
                  <a:pt x="26253" y="19048"/>
                </a:lnTo>
                <a:cubicBezTo>
                  <a:pt x="26253" y="19281"/>
                  <a:pt x="26420" y="19481"/>
                  <a:pt x="26653" y="19481"/>
                </a:cubicBezTo>
                <a:lnTo>
                  <a:pt x="30656" y="19481"/>
                </a:lnTo>
                <a:cubicBezTo>
                  <a:pt x="30889" y="19481"/>
                  <a:pt x="31056" y="19281"/>
                  <a:pt x="31056" y="19048"/>
                </a:cubicBezTo>
                <a:lnTo>
                  <a:pt x="31056" y="15378"/>
                </a:lnTo>
                <a:cubicBezTo>
                  <a:pt x="31056" y="15145"/>
                  <a:pt x="30889" y="14978"/>
                  <a:pt x="30656" y="14978"/>
                </a:cubicBezTo>
                <a:close/>
                <a:moveTo>
                  <a:pt x="33224" y="14978"/>
                </a:moveTo>
                <a:cubicBezTo>
                  <a:pt x="32991" y="14978"/>
                  <a:pt x="32791" y="15145"/>
                  <a:pt x="32791" y="15378"/>
                </a:cubicBezTo>
                <a:lnTo>
                  <a:pt x="32791" y="19048"/>
                </a:lnTo>
                <a:cubicBezTo>
                  <a:pt x="32791" y="19281"/>
                  <a:pt x="32991" y="19481"/>
                  <a:pt x="33224" y="19481"/>
                </a:cubicBezTo>
                <a:lnTo>
                  <a:pt x="37194" y="19481"/>
                </a:lnTo>
                <a:cubicBezTo>
                  <a:pt x="37427" y="19481"/>
                  <a:pt x="37628" y="19281"/>
                  <a:pt x="37628" y="19048"/>
                </a:cubicBezTo>
                <a:lnTo>
                  <a:pt x="37628" y="15378"/>
                </a:lnTo>
                <a:cubicBezTo>
                  <a:pt x="37628" y="15145"/>
                  <a:pt x="37427" y="14978"/>
                  <a:pt x="37194" y="14978"/>
                </a:cubicBezTo>
                <a:close/>
                <a:moveTo>
                  <a:pt x="39762" y="14978"/>
                </a:moveTo>
                <a:cubicBezTo>
                  <a:pt x="39529" y="14978"/>
                  <a:pt x="39329" y="15145"/>
                  <a:pt x="39329" y="15378"/>
                </a:cubicBezTo>
                <a:lnTo>
                  <a:pt x="39329" y="19048"/>
                </a:lnTo>
                <a:cubicBezTo>
                  <a:pt x="39362" y="19281"/>
                  <a:pt x="39529" y="19481"/>
                  <a:pt x="39762" y="19481"/>
                </a:cubicBezTo>
                <a:lnTo>
                  <a:pt x="43765" y="19481"/>
                </a:lnTo>
                <a:cubicBezTo>
                  <a:pt x="43999" y="19481"/>
                  <a:pt x="44166" y="19281"/>
                  <a:pt x="44166" y="19048"/>
                </a:cubicBezTo>
                <a:lnTo>
                  <a:pt x="44166" y="15378"/>
                </a:lnTo>
                <a:cubicBezTo>
                  <a:pt x="44166" y="15145"/>
                  <a:pt x="43999" y="14978"/>
                  <a:pt x="43765" y="14978"/>
                </a:cubicBezTo>
                <a:close/>
                <a:moveTo>
                  <a:pt x="46334" y="14978"/>
                </a:moveTo>
                <a:cubicBezTo>
                  <a:pt x="46100" y="14978"/>
                  <a:pt x="45900" y="15145"/>
                  <a:pt x="45900" y="15378"/>
                </a:cubicBezTo>
                <a:lnTo>
                  <a:pt x="45900" y="19048"/>
                </a:lnTo>
                <a:cubicBezTo>
                  <a:pt x="45900" y="19281"/>
                  <a:pt x="46100" y="19481"/>
                  <a:pt x="46334" y="19481"/>
                </a:cubicBezTo>
                <a:lnTo>
                  <a:pt x="50337" y="19481"/>
                </a:lnTo>
                <a:cubicBezTo>
                  <a:pt x="50537" y="19481"/>
                  <a:pt x="50737" y="19281"/>
                  <a:pt x="50737" y="19048"/>
                </a:cubicBezTo>
                <a:lnTo>
                  <a:pt x="50737" y="15378"/>
                </a:lnTo>
                <a:cubicBezTo>
                  <a:pt x="50737" y="15145"/>
                  <a:pt x="50537" y="14978"/>
                  <a:pt x="50337" y="14978"/>
                </a:cubicBezTo>
                <a:close/>
                <a:moveTo>
                  <a:pt x="52872" y="14978"/>
                </a:moveTo>
                <a:cubicBezTo>
                  <a:pt x="52638" y="14978"/>
                  <a:pt x="52471" y="15145"/>
                  <a:pt x="52471" y="15378"/>
                </a:cubicBezTo>
                <a:lnTo>
                  <a:pt x="52471" y="19048"/>
                </a:lnTo>
                <a:cubicBezTo>
                  <a:pt x="52471" y="19281"/>
                  <a:pt x="52638" y="19481"/>
                  <a:pt x="52872" y="19481"/>
                </a:cubicBezTo>
                <a:lnTo>
                  <a:pt x="56875" y="19481"/>
                </a:lnTo>
                <a:cubicBezTo>
                  <a:pt x="57108" y="19481"/>
                  <a:pt x="57308" y="19281"/>
                  <a:pt x="57308" y="19048"/>
                </a:cubicBezTo>
                <a:lnTo>
                  <a:pt x="57308" y="15378"/>
                </a:lnTo>
                <a:cubicBezTo>
                  <a:pt x="57308" y="15145"/>
                  <a:pt x="57108" y="14978"/>
                  <a:pt x="56875" y="14978"/>
                </a:cubicBezTo>
                <a:close/>
                <a:moveTo>
                  <a:pt x="59443" y="14978"/>
                </a:moveTo>
                <a:cubicBezTo>
                  <a:pt x="59210" y="14978"/>
                  <a:pt x="59009" y="15145"/>
                  <a:pt x="59009" y="15378"/>
                </a:cubicBezTo>
                <a:lnTo>
                  <a:pt x="59009" y="19048"/>
                </a:lnTo>
                <a:cubicBezTo>
                  <a:pt x="59009" y="19281"/>
                  <a:pt x="59210" y="19481"/>
                  <a:pt x="59443" y="19481"/>
                </a:cubicBezTo>
                <a:lnTo>
                  <a:pt x="63446" y="19481"/>
                </a:lnTo>
                <a:cubicBezTo>
                  <a:pt x="63646" y="19481"/>
                  <a:pt x="63846" y="19281"/>
                  <a:pt x="63846" y="19048"/>
                </a:cubicBezTo>
                <a:lnTo>
                  <a:pt x="63846" y="15378"/>
                </a:lnTo>
                <a:cubicBezTo>
                  <a:pt x="63846" y="15145"/>
                  <a:pt x="63646" y="14978"/>
                  <a:pt x="63446" y="14978"/>
                </a:cubicBezTo>
                <a:close/>
                <a:moveTo>
                  <a:pt x="65981" y="14978"/>
                </a:moveTo>
                <a:cubicBezTo>
                  <a:pt x="65748" y="14978"/>
                  <a:pt x="65581" y="15145"/>
                  <a:pt x="65581" y="15378"/>
                </a:cubicBezTo>
                <a:lnTo>
                  <a:pt x="65581" y="19048"/>
                </a:lnTo>
                <a:cubicBezTo>
                  <a:pt x="65581" y="19281"/>
                  <a:pt x="65748" y="19481"/>
                  <a:pt x="65981" y="19481"/>
                </a:cubicBezTo>
                <a:lnTo>
                  <a:pt x="69984" y="19481"/>
                </a:lnTo>
                <a:cubicBezTo>
                  <a:pt x="70217" y="19481"/>
                  <a:pt x="70418" y="19281"/>
                  <a:pt x="70418" y="19048"/>
                </a:cubicBezTo>
                <a:lnTo>
                  <a:pt x="70418" y="15378"/>
                </a:lnTo>
                <a:cubicBezTo>
                  <a:pt x="70418" y="15145"/>
                  <a:pt x="70217" y="14978"/>
                  <a:pt x="69984" y="14978"/>
                </a:cubicBezTo>
                <a:close/>
                <a:moveTo>
                  <a:pt x="65981" y="9041"/>
                </a:moveTo>
                <a:cubicBezTo>
                  <a:pt x="65748" y="9041"/>
                  <a:pt x="65581" y="9207"/>
                  <a:pt x="65581" y="9441"/>
                </a:cubicBezTo>
                <a:lnTo>
                  <a:pt x="65581" y="13110"/>
                </a:lnTo>
                <a:cubicBezTo>
                  <a:pt x="65581" y="13344"/>
                  <a:pt x="65748" y="13544"/>
                  <a:pt x="65981" y="13544"/>
                </a:cubicBezTo>
                <a:lnTo>
                  <a:pt x="71719" y="13544"/>
                </a:lnTo>
                <a:cubicBezTo>
                  <a:pt x="71952" y="13544"/>
                  <a:pt x="72119" y="13744"/>
                  <a:pt x="72119" y="13944"/>
                </a:cubicBezTo>
                <a:lnTo>
                  <a:pt x="72119" y="19048"/>
                </a:lnTo>
                <a:cubicBezTo>
                  <a:pt x="72119" y="19281"/>
                  <a:pt x="72319" y="19481"/>
                  <a:pt x="72552" y="19481"/>
                </a:cubicBezTo>
                <a:lnTo>
                  <a:pt x="76555" y="19481"/>
                </a:lnTo>
                <a:cubicBezTo>
                  <a:pt x="76789" y="19481"/>
                  <a:pt x="76956" y="19281"/>
                  <a:pt x="76956" y="19048"/>
                </a:cubicBezTo>
                <a:lnTo>
                  <a:pt x="76956" y="9441"/>
                </a:lnTo>
                <a:cubicBezTo>
                  <a:pt x="76956" y="9207"/>
                  <a:pt x="76789" y="9041"/>
                  <a:pt x="76555" y="9041"/>
                </a:cubicBezTo>
                <a:close/>
                <a:moveTo>
                  <a:pt x="434" y="20916"/>
                </a:moveTo>
                <a:cubicBezTo>
                  <a:pt x="201" y="20916"/>
                  <a:pt x="1" y="21083"/>
                  <a:pt x="1" y="21316"/>
                </a:cubicBezTo>
                <a:lnTo>
                  <a:pt x="1" y="24985"/>
                </a:lnTo>
                <a:cubicBezTo>
                  <a:pt x="1" y="25219"/>
                  <a:pt x="201" y="25419"/>
                  <a:pt x="434" y="25419"/>
                </a:cubicBezTo>
                <a:lnTo>
                  <a:pt x="4437" y="25419"/>
                </a:lnTo>
                <a:cubicBezTo>
                  <a:pt x="4671" y="25419"/>
                  <a:pt x="4837" y="25219"/>
                  <a:pt x="4837" y="24985"/>
                </a:cubicBezTo>
                <a:lnTo>
                  <a:pt x="4837" y="21316"/>
                </a:lnTo>
                <a:cubicBezTo>
                  <a:pt x="4837" y="21083"/>
                  <a:pt x="4671" y="20916"/>
                  <a:pt x="4437" y="20916"/>
                </a:cubicBezTo>
                <a:close/>
                <a:moveTo>
                  <a:pt x="6972" y="20916"/>
                </a:moveTo>
                <a:cubicBezTo>
                  <a:pt x="6739" y="20916"/>
                  <a:pt x="6572" y="21083"/>
                  <a:pt x="6572" y="21316"/>
                </a:cubicBezTo>
                <a:lnTo>
                  <a:pt x="6572" y="24985"/>
                </a:lnTo>
                <a:cubicBezTo>
                  <a:pt x="6572" y="25219"/>
                  <a:pt x="6739" y="25419"/>
                  <a:pt x="6972" y="25419"/>
                </a:cubicBezTo>
                <a:lnTo>
                  <a:pt x="10975" y="25419"/>
                </a:lnTo>
                <a:cubicBezTo>
                  <a:pt x="11209" y="25419"/>
                  <a:pt x="11409" y="25219"/>
                  <a:pt x="11409" y="24985"/>
                </a:cubicBezTo>
                <a:lnTo>
                  <a:pt x="11409" y="21316"/>
                </a:lnTo>
                <a:cubicBezTo>
                  <a:pt x="11409" y="21083"/>
                  <a:pt x="11209" y="20916"/>
                  <a:pt x="10975" y="20916"/>
                </a:cubicBezTo>
                <a:close/>
                <a:moveTo>
                  <a:pt x="13544" y="20916"/>
                </a:moveTo>
                <a:cubicBezTo>
                  <a:pt x="13310" y="20916"/>
                  <a:pt x="13110" y="21083"/>
                  <a:pt x="13110" y="21316"/>
                </a:cubicBezTo>
                <a:lnTo>
                  <a:pt x="13110" y="24985"/>
                </a:lnTo>
                <a:cubicBezTo>
                  <a:pt x="13110" y="25219"/>
                  <a:pt x="13310" y="25419"/>
                  <a:pt x="13544" y="25419"/>
                </a:cubicBezTo>
                <a:lnTo>
                  <a:pt x="17547" y="25419"/>
                </a:lnTo>
                <a:cubicBezTo>
                  <a:pt x="17780" y="25419"/>
                  <a:pt x="17947" y="25219"/>
                  <a:pt x="17947" y="24985"/>
                </a:cubicBezTo>
                <a:lnTo>
                  <a:pt x="17947" y="21316"/>
                </a:lnTo>
                <a:cubicBezTo>
                  <a:pt x="17947" y="21083"/>
                  <a:pt x="17780" y="20916"/>
                  <a:pt x="17547" y="20916"/>
                </a:cubicBezTo>
                <a:close/>
                <a:moveTo>
                  <a:pt x="20082" y="20916"/>
                </a:moveTo>
                <a:cubicBezTo>
                  <a:pt x="19882" y="20916"/>
                  <a:pt x="19681" y="21083"/>
                  <a:pt x="19681" y="21316"/>
                </a:cubicBezTo>
                <a:lnTo>
                  <a:pt x="19681" y="24985"/>
                </a:lnTo>
                <a:cubicBezTo>
                  <a:pt x="19681" y="25219"/>
                  <a:pt x="19882" y="25419"/>
                  <a:pt x="20082" y="25419"/>
                </a:cubicBezTo>
                <a:lnTo>
                  <a:pt x="24085" y="25419"/>
                </a:lnTo>
                <a:cubicBezTo>
                  <a:pt x="24318" y="25419"/>
                  <a:pt x="24518" y="25219"/>
                  <a:pt x="24518" y="24985"/>
                </a:cubicBezTo>
                <a:lnTo>
                  <a:pt x="24518" y="21316"/>
                </a:lnTo>
                <a:cubicBezTo>
                  <a:pt x="24518" y="21083"/>
                  <a:pt x="24318" y="20916"/>
                  <a:pt x="24085" y="20916"/>
                </a:cubicBezTo>
                <a:close/>
                <a:moveTo>
                  <a:pt x="26653" y="20916"/>
                </a:moveTo>
                <a:cubicBezTo>
                  <a:pt x="26420" y="20916"/>
                  <a:pt x="26253" y="21083"/>
                  <a:pt x="26253" y="21316"/>
                </a:cubicBezTo>
                <a:lnTo>
                  <a:pt x="26253" y="24985"/>
                </a:lnTo>
                <a:cubicBezTo>
                  <a:pt x="26253" y="25219"/>
                  <a:pt x="26420" y="25419"/>
                  <a:pt x="26653" y="25419"/>
                </a:cubicBezTo>
                <a:lnTo>
                  <a:pt x="30656" y="25419"/>
                </a:lnTo>
                <a:cubicBezTo>
                  <a:pt x="30889" y="25419"/>
                  <a:pt x="31056" y="25219"/>
                  <a:pt x="31056" y="24985"/>
                </a:cubicBezTo>
                <a:lnTo>
                  <a:pt x="31056" y="21316"/>
                </a:lnTo>
                <a:cubicBezTo>
                  <a:pt x="31056" y="21083"/>
                  <a:pt x="30889" y="20916"/>
                  <a:pt x="30656" y="20916"/>
                </a:cubicBezTo>
                <a:close/>
                <a:moveTo>
                  <a:pt x="33224" y="20916"/>
                </a:moveTo>
                <a:cubicBezTo>
                  <a:pt x="32991" y="20916"/>
                  <a:pt x="32791" y="21083"/>
                  <a:pt x="32791" y="21316"/>
                </a:cubicBezTo>
                <a:lnTo>
                  <a:pt x="32791" y="24985"/>
                </a:lnTo>
                <a:cubicBezTo>
                  <a:pt x="32791" y="25219"/>
                  <a:pt x="32991" y="25419"/>
                  <a:pt x="33224" y="25419"/>
                </a:cubicBezTo>
                <a:lnTo>
                  <a:pt x="37194" y="25419"/>
                </a:lnTo>
                <a:cubicBezTo>
                  <a:pt x="37427" y="25419"/>
                  <a:pt x="37628" y="25219"/>
                  <a:pt x="37628" y="24985"/>
                </a:cubicBezTo>
                <a:lnTo>
                  <a:pt x="37628" y="21316"/>
                </a:lnTo>
                <a:cubicBezTo>
                  <a:pt x="37628" y="21083"/>
                  <a:pt x="37427" y="20916"/>
                  <a:pt x="37194" y="20916"/>
                </a:cubicBezTo>
                <a:close/>
                <a:moveTo>
                  <a:pt x="39762" y="20916"/>
                </a:moveTo>
                <a:cubicBezTo>
                  <a:pt x="39529" y="20916"/>
                  <a:pt x="39329" y="21083"/>
                  <a:pt x="39329" y="21316"/>
                </a:cubicBezTo>
                <a:lnTo>
                  <a:pt x="39329" y="24985"/>
                </a:lnTo>
                <a:cubicBezTo>
                  <a:pt x="39362" y="25219"/>
                  <a:pt x="39529" y="25419"/>
                  <a:pt x="39762" y="25419"/>
                </a:cubicBezTo>
                <a:lnTo>
                  <a:pt x="43765" y="25419"/>
                </a:lnTo>
                <a:cubicBezTo>
                  <a:pt x="43999" y="25419"/>
                  <a:pt x="44166" y="25219"/>
                  <a:pt x="44166" y="24985"/>
                </a:cubicBezTo>
                <a:lnTo>
                  <a:pt x="44166" y="21316"/>
                </a:lnTo>
                <a:cubicBezTo>
                  <a:pt x="44166" y="21083"/>
                  <a:pt x="43999" y="20916"/>
                  <a:pt x="43765" y="20916"/>
                </a:cubicBezTo>
                <a:close/>
                <a:moveTo>
                  <a:pt x="46334" y="20916"/>
                </a:moveTo>
                <a:cubicBezTo>
                  <a:pt x="46100" y="20916"/>
                  <a:pt x="45900" y="21083"/>
                  <a:pt x="45900" y="21316"/>
                </a:cubicBezTo>
                <a:lnTo>
                  <a:pt x="45900" y="24985"/>
                </a:lnTo>
                <a:cubicBezTo>
                  <a:pt x="45900" y="25219"/>
                  <a:pt x="46100" y="25419"/>
                  <a:pt x="46334" y="25419"/>
                </a:cubicBezTo>
                <a:lnTo>
                  <a:pt x="50337" y="25419"/>
                </a:lnTo>
                <a:cubicBezTo>
                  <a:pt x="50537" y="25419"/>
                  <a:pt x="50737" y="25219"/>
                  <a:pt x="50737" y="24985"/>
                </a:cubicBezTo>
                <a:lnTo>
                  <a:pt x="50737" y="21316"/>
                </a:lnTo>
                <a:cubicBezTo>
                  <a:pt x="50737" y="21083"/>
                  <a:pt x="50537" y="20916"/>
                  <a:pt x="50337" y="20916"/>
                </a:cubicBezTo>
                <a:close/>
                <a:moveTo>
                  <a:pt x="52872" y="20916"/>
                </a:moveTo>
                <a:cubicBezTo>
                  <a:pt x="52638" y="20916"/>
                  <a:pt x="52471" y="21083"/>
                  <a:pt x="52471" y="21316"/>
                </a:cubicBezTo>
                <a:lnTo>
                  <a:pt x="52471" y="24985"/>
                </a:lnTo>
                <a:cubicBezTo>
                  <a:pt x="52471" y="25219"/>
                  <a:pt x="52638" y="25419"/>
                  <a:pt x="52872" y="25419"/>
                </a:cubicBezTo>
                <a:lnTo>
                  <a:pt x="56875" y="25419"/>
                </a:lnTo>
                <a:cubicBezTo>
                  <a:pt x="57108" y="25419"/>
                  <a:pt x="57308" y="25219"/>
                  <a:pt x="57308" y="24985"/>
                </a:cubicBezTo>
                <a:lnTo>
                  <a:pt x="57308" y="21316"/>
                </a:lnTo>
                <a:cubicBezTo>
                  <a:pt x="57308" y="21083"/>
                  <a:pt x="57108" y="20916"/>
                  <a:pt x="56875" y="20916"/>
                </a:cubicBezTo>
                <a:close/>
                <a:moveTo>
                  <a:pt x="59443" y="20916"/>
                </a:moveTo>
                <a:cubicBezTo>
                  <a:pt x="59210" y="20916"/>
                  <a:pt x="59009" y="21083"/>
                  <a:pt x="59009" y="21316"/>
                </a:cubicBezTo>
                <a:lnTo>
                  <a:pt x="59009" y="24985"/>
                </a:lnTo>
                <a:cubicBezTo>
                  <a:pt x="59009" y="25219"/>
                  <a:pt x="59210" y="25419"/>
                  <a:pt x="59443" y="25419"/>
                </a:cubicBezTo>
                <a:lnTo>
                  <a:pt x="63446" y="25419"/>
                </a:lnTo>
                <a:cubicBezTo>
                  <a:pt x="63646" y="25419"/>
                  <a:pt x="63846" y="25219"/>
                  <a:pt x="63846" y="24985"/>
                </a:cubicBezTo>
                <a:lnTo>
                  <a:pt x="63846" y="21316"/>
                </a:lnTo>
                <a:cubicBezTo>
                  <a:pt x="63846" y="21083"/>
                  <a:pt x="63646" y="20916"/>
                  <a:pt x="63446" y="20916"/>
                </a:cubicBezTo>
                <a:close/>
                <a:moveTo>
                  <a:pt x="65981" y="20916"/>
                </a:moveTo>
                <a:cubicBezTo>
                  <a:pt x="65748" y="20916"/>
                  <a:pt x="65581" y="21083"/>
                  <a:pt x="65581" y="21316"/>
                </a:cubicBezTo>
                <a:lnTo>
                  <a:pt x="65581" y="24985"/>
                </a:lnTo>
                <a:cubicBezTo>
                  <a:pt x="65581" y="25219"/>
                  <a:pt x="65748" y="25419"/>
                  <a:pt x="65981" y="25419"/>
                </a:cubicBezTo>
                <a:lnTo>
                  <a:pt x="69984" y="25419"/>
                </a:lnTo>
                <a:cubicBezTo>
                  <a:pt x="70217" y="25419"/>
                  <a:pt x="70418" y="25219"/>
                  <a:pt x="70418" y="24985"/>
                </a:cubicBezTo>
                <a:lnTo>
                  <a:pt x="70418" y="21316"/>
                </a:lnTo>
                <a:cubicBezTo>
                  <a:pt x="70418" y="21083"/>
                  <a:pt x="70217" y="20916"/>
                  <a:pt x="69984" y="20916"/>
                </a:cubicBezTo>
                <a:close/>
                <a:moveTo>
                  <a:pt x="72552" y="20916"/>
                </a:moveTo>
                <a:cubicBezTo>
                  <a:pt x="72319" y="20916"/>
                  <a:pt x="72119" y="21083"/>
                  <a:pt x="72119" y="21316"/>
                </a:cubicBezTo>
                <a:lnTo>
                  <a:pt x="72119" y="24985"/>
                </a:lnTo>
                <a:cubicBezTo>
                  <a:pt x="72119" y="25219"/>
                  <a:pt x="72319" y="25419"/>
                  <a:pt x="72552" y="25419"/>
                </a:cubicBezTo>
                <a:lnTo>
                  <a:pt x="76555" y="25419"/>
                </a:lnTo>
                <a:cubicBezTo>
                  <a:pt x="76789" y="25419"/>
                  <a:pt x="76956" y="25219"/>
                  <a:pt x="76956" y="24985"/>
                </a:cubicBezTo>
                <a:lnTo>
                  <a:pt x="76956" y="21316"/>
                </a:lnTo>
                <a:cubicBezTo>
                  <a:pt x="76956" y="21083"/>
                  <a:pt x="76789" y="20916"/>
                  <a:pt x="76555" y="20916"/>
                </a:cubicBezTo>
                <a:close/>
                <a:moveTo>
                  <a:pt x="434" y="26853"/>
                </a:moveTo>
                <a:cubicBezTo>
                  <a:pt x="201" y="26853"/>
                  <a:pt x="1" y="27020"/>
                  <a:pt x="1" y="27254"/>
                </a:cubicBezTo>
                <a:lnTo>
                  <a:pt x="1" y="30923"/>
                </a:lnTo>
                <a:cubicBezTo>
                  <a:pt x="1" y="31156"/>
                  <a:pt x="201" y="31357"/>
                  <a:pt x="434" y="31357"/>
                </a:cubicBezTo>
                <a:lnTo>
                  <a:pt x="4437" y="31357"/>
                </a:lnTo>
                <a:cubicBezTo>
                  <a:pt x="4671" y="31357"/>
                  <a:pt x="4837" y="31156"/>
                  <a:pt x="4837" y="30923"/>
                </a:cubicBezTo>
                <a:lnTo>
                  <a:pt x="4837" y="27254"/>
                </a:lnTo>
                <a:cubicBezTo>
                  <a:pt x="4837" y="27020"/>
                  <a:pt x="4671" y="26853"/>
                  <a:pt x="4437" y="26853"/>
                </a:cubicBezTo>
                <a:close/>
                <a:moveTo>
                  <a:pt x="6972" y="26853"/>
                </a:moveTo>
                <a:cubicBezTo>
                  <a:pt x="6739" y="26853"/>
                  <a:pt x="6572" y="27020"/>
                  <a:pt x="6572" y="27254"/>
                </a:cubicBezTo>
                <a:lnTo>
                  <a:pt x="6572" y="30923"/>
                </a:lnTo>
                <a:cubicBezTo>
                  <a:pt x="6572" y="31156"/>
                  <a:pt x="6739" y="31357"/>
                  <a:pt x="6972" y="31357"/>
                </a:cubicBezTo>
                <a:lnTo>
                  <a:pt x="10975" y="31357"/>
                </a:lnTo>
                <a:cubicBezTo>
                  <a:pt x="11209" y="31357"/>
                  <a:pt x="11409" y="31156"/>
                  <a:pt x="11409" y="30923"/>
                </a:cubicBezTo>
                <a:lnTo>
                  <a:pt x="11409" y="27254"/>
                </a:lnTo>
                <a:cubicBezTo>
                  <a:pt x="11409" y="27020"/>
                  <a:pt x="11209" y="26853"/>
                  <a:pt x="10975" y="26853"/>
                </a:cubicBezTo>
                <a:close/>
                <a:moveTo>
                  <a:pt x="13544" y="26853"/>
                </a:moveTo>
                <a:cubicBezTo>
                  <a:pt x="13310" y="26853"/>
                  <a:pt x="13110" y="27020"/>
                  <a:pt x="13110" y="27254"/>
                </a:cubicBezTo>
                <a:lnTo>
                  <a:pt x="13110" y="30923"/>
                </a:lnTo>
                <a:cubicBezTo>
                  <a:pt x="13110" y="31156"/>
                  <a:pt x="13310" y="31357"/>
                  <a:pt x="13544" y="31357"/>
                </a:cubicBezTo>
                <a:lnTo>
                  <a:pt x="17547" y="31357"/>
                </a:lnTo>
                <a:cubicBezTo>
                  <a:pt x="17780" y="31357"/>
                  <a:pt x="17947" y="31156"/>
                  <a:pt x="17947" y="30923"/>
                </a:cubicBezTo>
                <a:lnTo>
                  <a:pt x="17947" y="27254"/>
                </a:lnTo>
                <a:cubicBezTo>
                  <a:pt x="17947" y="27020"/>
                  <a:pt x="17780" y="26853"/>
                  <a:pt x="17547" y="26853"/>
                </a:cubicBezTo>
                <a:close/>
                <a:moveTo>
                  <a:pt x="20082" y="26853"/>
                </a:moveTo>
                <a:cubicBezTo>
                  <a:pt x="19882" y="26853"/>
                  <a:pt x="19681" y="27020"/>
                  <a:pt x="19681" y="27254"/>
                </a:cubicBezTo>
                <a:lnTo>
                  <a:pt x="19681" y="30923"/>
                </a:lnTo>
                <a:cubicBezTo>
                  <a:pt x="19681" y="31156"/>
                  <a:pt x="19882" y="31357"/>
                  <a:pt x="20082" y="31357"/>
                </a:cubicBezTo>
                <a:lnTo>
                  <a:pt x="24085" y="31357"/>
                </a:lnTo>
                <a:cubicBezTo>
                  <a:pt x="24318" y="31357"/>
                  <a:pt x="24518" y="31156"/>
                  <a:pt x="24518" y="30923"/>
                </a:cubicBezTo>
                <a:lnTo>
                  <a:pt x="24518" y="27254"/>
                </a:lnTo>
                <a:cubicBezTo>
                  <a:pt x="24518" y="27020"/>
                  <a:pt x="24318" y="26853"/>
                  <a:pt x="24085" y="26853"/>
                </a:cubicBezTo>
                <a:close/>
                <a:moveTo>
                  <a:pt x="26653" y="26853"/>
                </a:moveTo>
                <a:cubicBezTo>
                  <a:pt x="26420" y="26853"/>
                  <a:pt x="26253" y="27020"/>
                  <a:pt x="26253" y="27254"/>
                </a:cubicBezTo>
                <a:lnTo>
                  <a:pt x="26253" y="30923"/>
                </a:lnTo>
                <a:cubicBezTo>
                  <a:pt x="26253" y="31156"/>
                  <a:pt x="26420" y="31357"/>
                  <a:pt x="26653" y="31357"/>
                </a:cubicBezTo>
                <a:lnTo>
                  <a:pt x="56875" y="31357"/>
                </a:lnTo>
                <a:cubicBezTo>
                  <a:pt x="57108" y="31357"/>
                  <a:pt x="57308" y="31156"/>
                  <a:pt x="57308" y="30923"/>
                </a:cubicBezTo>
                <a:lnTo>
                  <a:pt x="57308" y="27254"/>
                </a:lnTo>
                <a:cubicBezTo>
                  <a:pt x="57308" y="27020"/>
                  <a:pt x="57108" y="26853"/>
                  <a:pt x="56875" y="26853"/>
                </a:cubicBezTo>
                <a:close/>
                <a:moveTo>
                  <a:pt x="59443" y="26853"/>
                </a:moveTo>
                <a:cubicBezTo>
                  <a:pt x="59210" y="26853"/>
                  <a:pt x="59009" y="27020"/>
                  <a:pt x="59009" y="27254"/>
                </a:cubicBezTo>
                <a:lnTo>
                  <a:pt x="59009" y="30923"/>
                </a:lnTo>
                <a:cubicBezTo>
                  <a:pt x="59009" y="31156"/>
                  <a:pt x="59210" y="31357"/>
                  <a:pt x="59443" y="31357"/>
                </a:cubicBezTo>
                <a:lnTo>
                  <a:pt x="63446" y="31357"/>
                </a:lnTo>
                <a:cubicBezTo>
                  <a:pt x="63646" y="31357"/>
                  <a:pt x="63846" y="31156"/>
                  <a:pt x="63846" y="30923"/>
                </a:cubicBezTo>
                <a:lnTo>
                  <a:pt x="63846" y="27254"/>
                </a:lnTo>
                <a:cubicBezTo>
                  <a:pt x="63846" y="27020"/>
                  <a:pt x="63646" y="26853"/>
                  <a:pt x="63446" y="26853"/>
                </a:cubicBezTo>
                <a:close/>
                <a:moveTo>
                  <a:pt x="65981" y="26853"/>
                </a:moveTo>
                <a:cubicBezTo>
                  <a:pt x="65748" y="26853"/>
                  <a:pt x="65581" y="27020"/>
                  <a:pt x="65581" y="27254"/>
                </a:cubicBezTo>
                <a:lnTo>
                  <a:pt x="65581" y="30923"/>
                </a:lnTo>
                <a:cubicBezTo>
                  <a:pt x="65581" y="31156"/>
                  <a:pt x="65748" y="31357"/>
                  <a:pt x="65981" y="31357"/>
                </a:cubicBezTo>
                <a:lnTo>
                  <a:pt x="69984" y="31357"/>
                </a:lnTo>
                <a:cubicBezTo>
                  <a:pt x="70217" y="31357"/>
                  <a:pt x="70418" y="31156"/>
                  <a:pt x="70418" y="30923"/>
                </a:cubicBezTo>
                <a:lnTo>
                  <a:pt x="70418" y="27254"/>
                </a:lnTo>
                <a:cubicBezTo>
                  <a:pt x="70418" y="27020"/>
                  <a:pt x="70217" y="26853"/>
                  <a:pt x="69984" y="26853"/>
                </a:cubicBezTo>
                <a:close/>
                <a:moveTo>
                  <a:pt x="72552" y="26853"/>
                </a:moveTo>
                <a:cubicBezTo>
                  <a:pt x="72319" y="26853"/>
                  <a:pt x="72119" y="27020"/>
                  <a:pt x="72119" y="27254"/>
                </a:cubicBezTo>
                <a:lnTo>
                  <a:pt x="72119" y="30923"/>
                </a:lnTo>
                <a:cubicBezTo>
                  <a:pt x="72119" y="31156"/>
                  <a:pt x="72319" y="31357"/>
                  <a:pt x="72552" y="31357"/>
                </a:cubicBezTo>
                <a:lnTo>
                  <a:pt x="76555" y="31357"/>
                </a:lnTo>
                <a:cubicBezTo>
                  <a:pt x="76789" y="31357"/>
                  <a:pt x="76956" y="31156"/>
                  <a:pt x="76956" y="30923"/>
                </a:cubicBezTo>
                <a:lnTo>
                  <a:pt x="76956" y="27254"/>
                </a:lnTo>
                <a:cubicBezTo>
                  <a:pt x="76956" y="27020"/>
                  <a:pt x="76789" y="26853"/>
                  <a:pt x="76555" y="268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p27">
            <a:extLst>
              <a:ext uri="{FF2B5EF4-FFF2-40B4-BE49-F238E27FC236}">
                <a16:creationId xmlns:a16="http://schemas.microsoft.com/office/drawing/2014/main" id="{6025B28D-C859-8C7C-7197-ECBF59E0710A}"/>
              </a:ext>
            </a:extLst>
          </p:cNvPr>
          <p:cNvSpPr/>
          <p:nvPr/>
        </p:nvSpPr>
        <p:spPr>
          <a:xfrm>
            <a:off x="5918923" y="2867198"/>
            <a:ext cx="126852" cy="13162"/>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37" y="101"/>
                </a:lnTo>
                <a:cubicBezTo>
                  <a:pt x="4671" y="101"/>
                  <a:pt x="4837" y="268"/>
                  <a:pt x="4837" y="501"/>
                </a:cubicBezTo>
                <a:lnTo>
                  <a:pt x="4837" y="435"/>
                </a:lnTo>
                <a:cubicBezTo>
                  <a:pt x="4837" y="201"/>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p27">
            <a:extLst>
              <a:ext uri="{FF2B5EF4-FFF2-40B4-BE49-F238E27FC236}">
                <a16:creationId xmlns:a16="http://schemas.microsoft.com/office/drawing/2014/main" id="{EB7B8FEA-AB2D-DB84-83E8-E3E9D2C3ECC7}"/>
              </a:ext>
            </a:extLst>
          </p:cNvPr>
          <p:cNvSpPr/>
          <p:nvPr/>
        </p:nvSpPr>
        <p:spPr>
          <a:xfrm>
            <a:off x="5918923" y="3477702"/>
            <a:ext cx="126852" cy="13136"/>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7" y="267"/>
                  <a:pt x="4837" y="501"/>
                </a:cubicBezTo>
                <a:lnTo>
                  <a:pt x="4837" y="401"/>
                </a:lnTo>
                <a:cubicBezTo>
                  <a:pt x="4837" y="167"/>
                  <a:pt x="4671"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9;p27">
            <a:extLst>
              <a:ext uri="{FF2B5EF4-FFF2-40B4-BE49-F238E27FC236}">
                <a16:creationId xmlns:a16="http://schemas.microsoft.com/office/drawing/2014/main" id="{A6FCCCBF-43FC-D702-B985-93831EB1EDB6}"/>
              </a:ext>
            </a:extLst>
          </p:cNvPr>
          <p:cNvSpPr/>
          <p:nvPr/>
        </p:nvSpPr>
        <p:spPr>
          <a:xfrm>
            <a:off x="5918923" y="3322009"/>
            <a:ext cx="126852" cy="13162"/>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7" y="268"/>
                  <a:pt x="4837" y="501"/>
                </a:cubicBezTo>
                <a:lnTo>
                  <a:pt x="4837" y="401"/>
                </a:lnTo>
                <a:cubicBezTo>
                  <a:pt x="4837" y="168"/>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20;p27">
            <a:extLst>
              <a:ext uri="{FF2B5EF4-FFF2-40B4-BE49-F238E27FC236}">
                <a16:creationId xmlns:a16="http://schemas.microsoft.com/office/drawing/2014/main" id="{EE64CF95-E033-3317-228C-2D52AAACEFB7}"/>
              </a:ext>
            </a:extLst>
          </p:cNvPr>
          <p:cNvSpPr/>
          <p:nvPr/>
        </p:nvSpPr>
        <p:spPr>
          <a:xfrm>
            <a:off x="5918923" y="3166341"/>
            <a:ext cx="126852" cy="13136"/>
          </a:xfrm>
          <a:custGeom>
            <a:avLst/>
            <a:gdLst/>
            <a:ahLst/>
            <a:cxnLst/>
            <a:rect l="l" t="t" r="r" b="b"/>
            <a:pathLst>
              <a:path w="4838" h="501" extrusionOk="0">
                <a:moveTo>
                  <a:pt x="434" y="0"/>
                </a:moveTo>
                <a:cubicBezTo>
                  <a:pt x="201" y="0"/>
                  <a:pt x="1" y="167"/>
                  <a:pt x="1" y="400"/>
                </a:cubicBezTo>
                <a:lnTo>
                  <a:pt x="1" y="500"/>
                </a:lnTo>
                <a:cubicBezTo>
                  <a:pt x="1" y="267"/>
                  <a:pt x="201" y="67"/>
                  <a:pt x="434" y="67"/>
                </a:cubicBezTo>
                <a:lnTo>
                  <a:pt x="4437" y="67"/>
                </a:lnTo>
                <a:cubicBezTo>
                  <a:pt x="4671" y="67"/>
                  <a:pt x="4837" y="267"/>
                  <a:pt x="4837" y="500"/>
                </a:cubicBezTo>
                <a:lnTo>
                  <a:pt x="4837" y="400"/>
                </a:lnTo>
                <a:cubicBezTo>
                  <a:pt x="4837" y="167"/>
                  <a:pt x="4671"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1;p27">
            <a:extLst>
              <a:ext uri="{FF2B5EF4-FFF2-40B4-BE49-F238E27FC236}">
                <a16:creationId xmlns:a16="http://schemas.microsoft.com/office/drawing/2014/main" id="{0CBE0688-4DF8-F5F3-6760-A68512CA84A2}"/>
              </a:ext>
            </a:extLst>
          </p:cNvPr>
          <p:cNvSpPr/>
          <p:nvPr/>
        </p:nvSpPr>
        <p:spPr>
          <a:xfrm>
            <a:off x="7122417" y="3322009"/>
            <a:ext cx="126826" cy="13162"/>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2;p27">
            <a:extLst>
              <a:ext uri="{FF2B5EF4-FFF2-40B4-BE49-F238E27FC236}">
                <a16:creationId xmlns:a16="http://schemas.microsoft.com/office/drawing/2014/main" id="{BF16D6DD-23F2-216B-4A37-979FA27D7577}"/>
              </a:ext>
            </a:extLst>
          </p:cNvPr>
          <p:cNvSpPr/>
          <p:nvPr/>
        </p:nvSpPr>
        <p:spPr>
          <a:xfrm>
            <a:off x="7122417" y="3010647"/>
            <a:ext cx="126826" cy="13136"/>
          </a:xfrm>
          <a:custGeom>
            <a:avLst/>
            <a:gdLst/>
            <a:ahLst/>
            <a:cxnLst/>
            <a:rect l="l" t="t" r="r" b="b"/>
            <a:pathLst>
              <a:path w="4837" h="501" extrusionOk="0">
                <a:moveTo>
                  <a:pt x="434" y="1"/>
                </a:moveTo>
                <a:cubicBezTo>
                  <a:pt x="200" y="1"/>
                  <a:pt x="0" y="201"/>
                  <a:pt x="0" y="401"/>
                </a:cubicBezTo>
                <a:lnTo>
                  <a:pt x="0" y="501"/>
                </a:lnTo>
                <a:cubicBezTo>
                  <a:pt x="0" y="267"/>
                  <a:pt x="200" y="67"/>
                  <a:pt x="434" y="67"/>
                </a:cubicBezTo>
                <a:lnTo>
                  <a:pt x="4437" y="67"/>
                </a:lnTo>
                <a:cubicBezTo>
                  <a:pt x="4637" y="67"/>
                  <a:pt x="4837" y="267"/>
                  <a:pt x="4837" y="501"/>
                </a:cubicBezTo>
                <a:lnTo>
                  <a:pt x="4837" y="401"/>
                </a:lnTo>
                <a:cubicBezTo>
                  <a:pt x="4837" y="201"/>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3;p27">
            <a:extLst>
              <a:ext uri="{FF2B5EF4-FFF2-40B4-BE49-F238E27FC236}">
                <a16:creationId xmlns:a16="http://schemas.microsoft.com/office/drawing/2014/main" id="{A0E04F74-78A5-29F0-E580-DB8CF616FD21}"/>
              </a:ext>
            </a:extLst>
          </p:cNvPr>
          <p:cNvSpPr/>
          <p:nvPr/>
        </p:nvSpPr>
        <p:spPr>
          <a:xfrm>
            <a:off x="7122417" y="3166341"/>
            <a:ext cx="126826" cy="12271"/>
          </a:xfrm>
          <a:custGeom>
            <a:avLst/>
            <a:gdLst/>
            <a:ahLst/>
            <a:cxnLst/>
            <a:rect l="l" t="t" r="r" b="b"/>
            <a:pathLst>
              <a:path w="4837" h="468" extrusionOk="0">
                <a:moveTo>
                  <a:pt x="434" y="0"/>
                </a:moveTo>
                <a:cubicBezTo>
                  <a:pt x="200" y="0"/>
                  <a:pt x="0" y="167"/>
                  <a:pt x="0" y="400"/>
                </a:cubicBezTo>
                <a:lnTo>
                  <a:pt x="0" y="467"/>
                </a:lnTo>
                <a:cubicBezTo>
                  <a:pt x="0" y="267"/>
                  <a:pt x="200" y="67"/>
                  <a:pt x="434" y="67"/>
                </a:cubicBezTo>
                <a:lnTo>
                  <a:pt x="4437" y="67"/>
                </a:lnTo>
                <a:cubicBezTo>
                  <a:pt x="4637" y="67"/>
                  <a:pt x="4837" y="267"/>
                  <a:pt x="4837" y="467"/>
                </a:cubicBezTo>
                <a:lnTo>
                  <a:pt x="4837" y="400"/>
                </a:lnTo>
                <a:cubicBezTo>
                  <a:pt x="4837" y="167"/>
                  <a:pt x="4637"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4;p27">
            <a:extLst>
              <a:ext uri="{FF2B5EF4-FFF2-40B4-BE49-F238E27FC236}">
                <a16:creationId xmlns:a16="http://schemas.microsoft.com/office/drawing/2014/main" id="{049BEEC7-3727-B37B-0D76-38E0B687B551}"/>
              </a:ext>
            </a:extLst>
          </p:cNvPr>
          <p:cNvSpPr/>
          <p:nvPr/>
        </p:nvSpPr>
        <p:spPr>
          <a:xfrm>
            <a:off x="7638425" y="2773619"/>
            <a:ext cx="126852" cy="13162"/>
          </a:xfrm>
          <a:custGeom>
            <a:avLst/>
            <a:gdLst/>
            <a:ahLst/>
            <a:cxnLst/>
            <a:rect l="l" t="t" r="r" b="b"/>
            <a:pathLst>
              <a:path w="4838" h="502" extrusionOk="0">
                <a:moveTo>
                  <a:pt x="401" y="1"/>
                </a:moveTo>
                <a:cubicBezTo>
                  <a:pt x="168" y="1"/>
                  <a:pt x="1" y="201"/>
                  <a:pt x="1" y="434"/>
                </a:cubicBezTo>
                <a:lnTo>
                  <a:pt x="1" y="501"/>
                </a:lnTo>
                <a:cubicBezTo>
                  <a:pt x="1" y="268"/>
                  <a:pt x="168" y="101"/>
                  <a:pt x="401"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5;p27">
            <a:extLst>
              <a:ext uri="{FF2B5EF4-FFF2-40B4-BE49-F238E27FC236}">
                <a16:creationId xmlns:a16="http://schemas.microsoft.com/office/drawing/2014/main" id="{336F9206-9CBE-8D42-3B29-77CEAA27C283}"/>
              </a:ext>
            </a:extLst>
          </p:cNvPr>
          <p:cNvSpPr/>
          <p:nvPr/>
        </p:nvSpPr>
        <p:spPr>
          <a:xfrm>
            <a:off x="7122417" y="2867198"/>
            <a:ext cx="126826" cy="13162"/>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6;p27">
            <a:extLst>
              <a:ext uri="{FF2B5EF4-FFF2-40B4-BE49-F238E27FC236}">
                <a16:creationId xmlns:a16="http://schemas.microsoft.com/office/drawing/2014/main" id="{F534A237-8108-3900-4CC2-04ECACA1BB12}"/>
              </a:ext>
            </a:extLst>
          </p:cNvPr>
          <p:cNvSpPr/>
          <p:nvPr/>
        </p:nvSpPr>
        <p:spPr>
          <a:xfrm>
            <a:off x="7122417" y="2773619"/>
            <a:ext cx="126826" cy="13162"/>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7;p27">
            <a:extLst>
              <a:ext uri="{FF2B5EF4-FFF2-40B4-BE49-F238E27FC236}">
                <a16:creationId xmlns:a16="http://schemas.microsoft.com/office/drawing/2014/main" id="{146D1092-2DD9-86C8-2CB9-6D36F8E47CFE}"/>
              </a:ext>
            </a:extLst>
          </p:cNvPr>
          <p:cNvSpPr/>
          <p:nvPr/>
        </p:nvSpPr>
        <p:spPr>
          <a:xfrm>
            <a:off x="7638425" y="3477702"/>
            <a:ext cx="126852" cy="13136"/>
          </a:xfrm>
          <a:custGeom>
            <a:avLst/>
            <a:gdLst/>
            <a:ahLst/>
            <a:cxnLst/>
            <a:rect l="l" t="t" r="r" b="b"/>
            <a:pathLst>
              <a:path w="4838" h="501" extrusionOk="0">
                <a:moveTo>
                  <a:pt x="401" y="0"/>
                </a:moveTo>
                <a:cubicBezTo>
                  <a:pt x="168" y="0"/>
                  <a:pt x="1" y="167"/>
                  <a:pt x="1" y="401"/>
                </a:cubicBezTo>
                <a:lnTo>
                  <a:pt x="1" y="501"/>
                </a:lnTo>
                <a:cubicBezTo>
                  <a:pt x="1" y="267"/>
                  <a:pt x="168" y="67"/>
                  <a:pt x="401" y="67"/>
                </a:cubicBezTo>
                <a:lnTo>
                  <a:pt x="4404" y="67"/>
                </a:lnTo>
                <a:cubicBezTo>
                  <a:pt x="4637" y="67"/>
                  <a:pt x="4838" y="267"/>
                  <a:pt x="4838" y="501"/>
                </a:cubicBezTo>
                <a:lnTo>
                  <a:pt x="4838" y="401"/>
                </a:lnTo>
                <a:cubicBezTo>
                  <a:pt x="4838" y="167"/>
                  <a:pt x="4637" y="0"/>
                  <a:pt x="4404"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8;p27">
            <a:extLst>
              <a:ext uri="{FF2B5EF4-FFF2-40B4-BE49-F238E27FC236}">
                <a16:creationId xmlns:a16="http://schemas.microsoft.com/office/drawing/2014/main" id="{8DBCC189-F7A1-2F2B-4041-E24C46081592}"/>
              </a:ext>
            </a:extLst>
          </p:cNvPr>
          <p:cNvSpPr/>
          <p:nvPr/>
        </p:nvSpPr>
        <p:spPr>
          <a:xfrm>
            <a:off x="7466134" y="2773619"/>
            <a:ext cx="126852" cy="13162"/>
          </a:xfrm>
          <a:custGeom>
            <a:avLst/>
            <a:gdLst/>
            <a:ahLst/>
            <a:cxnLst/>
            <a:rect l="l" t="t" r="r" b="b"/>
            <a:pathLst>
              <a:path w="4838" h="502" extrusionOk="0">
                <a:moveTo>
                  <a:pt x="434" y="1"/>
                </a:moveTo>
                <a:cubicBezTo>
                  <a:pt x="201" y="1"/>
                  <a:pt x="0" y="201"/>
                  <a:pt x="0" y="434"/>
                </a:cubicBezTo>
                <a:lnTo>
                  <a:pt x="0" y="501"/>
                </a:lnTo>
                <a:cubicBezTo>
                  <a:pt x="0" y="268"/>
                  <a:pt x="201"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9;p27">
            <a:extLst>
              <a:ext uri="{FF2B5EF4-FFF2-40B4-BE49-F238E27FC236}">
                <a16:creationId xmlns:a16="http://schemas.microsoft.com/office/drawing/2014/main" id="{8FC6F1A8-31D0-B068-91E5-54A2F0444CF6}"/>
              </a:ext>
            </a:extLst>
          </p:cNvPr>
          <p:cNvSpPr/>
          <p:nvPr/>
        </p:nvSpPr>
        <p:spPr>
          <a:xfrm>
            <a:off x="7466134" y="3010647"/>
            <a:ext cx="126852" cy="13136"/>
          </a:xfrm>
          <a:custGeom>
            <a:avLst/>
            <a:gdLst/>
            <a:ahLst/>
            <a:cxnLst/>
            <a:rect l="l" t="t" r="r" b="b"/>
            <a:pathLst>
              <a:path w="4838" h="501" extrusionOk="0">
                <a:moveTo>
                  <a:pt x="434" y="1"/>
                </a:moveTo>
                <a:cubicBezTo>
                  <a:pt x="201" y="1"/>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0;p27">
            <a:extLst>
              <a:ext uri="{FF2B5EF4-FFF2-40B4-BE49-F238E27FC236}">
                <a16:creationId xmlns:a16="http://schemas.microsoft.com/office/drawing/2014/main" id="{47AFDB40-371C-3169-D7CA-8F8E4A68121E}"/>
              </a:ext>
            </a:extLst>
          </p:cNvPr>
          <p:cNvSpPr/>
          <p:nvPr/>
        </p:nvSpPr>
        <p:spPr>
          <a:xfrm>
            <a:off x="7466134" y="2867198"/>
            <a:ext cx="126852" cy="13162"/>
          </a:xfrm>
          <a:custGeom>
            <a:avLst/>
            <a:gdLst/>
            <a:ahLst/>
            <a:cxnLst/>
            <a:rect l="l" t="t" r="r" b="b"/>
            <a:pathLst>
              <a:path w="4838" h="502" extrusionOk="0">
                <a:moveTo>
                  <a:pt x="434" y="1"/>
                </a:moveTo>
                <a:cubicBezTo>
                  <a:pt x="201" y="1"/>
                  <a:pt x="0" y="201"/>
                  <a:pt x="0" y="435"/>
                </a:cubicBezTo>
                <a:lnTo>
                  <a:pt x="0" y="501"/>
                </a:lnTo>
                <a:cubicBezTo>
                  <a:pt x="0" y="268"/>
                  <a:pt x="201"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31;p27">
            <a:extLst>
              <a:ext uri="{FF2B5EF4-FFF2-40B4-BE49-F238E27FC236}">
                <a16:creationId xmlns:a16="http://schemas.microsoft.com/office/drawing/2014/main" id="{BF56A9AB-83BD-F0AF-234E-29BE9FE3CB2E}"/>
              </a:ext>
            </a:extLst>
          </p:cNvPr>
          <p:cNvSpPr/>
          <p:nvPr/>
        </p:nvSpPr>
        <p:spPr>
          <a:xfrm>
            <a:off x="7466134" y="3166341"/>
            <a:ext cx="126852" cy="13136"/>
          </a:xfrm>
          <a:custGeom>
            <a:avLst/>
            <a:gdLst/>
            <a:ahLst/>
            <a:cxnLst/>
            <a:rect l="l" t="t" r="r" b="b"/>
            <a:pathLst>
              <a:path w="4838" h="501" extrusionOk="0">
                <a:moveTo>
                  <a:pt x="434" y="0"/>
                </a:moveTo>
                <a:cubicBezTo>
                  <a:pt x="201" y="0"/>
                  <a:pt x="0" y="167"/>
                  <a:pt x="0" y="400"/>
                </a:cubicBezTo>
                <a:lnTo>
                  <a:pt x="0" y="500"/>
                </a:lnTo>
                <a:cubicBezTo>
                  <a:pt x="0" y="267"/>
                  <a:pt x="201" y="67"/>
                  <a:pt x="434" y="67"/>
                </a:cubicBezTo>
                <a:lnTo>
                  <a:pt x="4437" y="67"/>
                </a:lnTo>
                <a:cubicBezTo>
                  <a:pt x="4637" y="67"/>
                  <a:pt x="4837" y="267"/>
                  <a:pt x="4837" y="500"/>
                </a:cubicBezTo>
                <a:lnTo>
                  <a:pt x="4837" y="400"/>
                </a:lnTo>
                <a:cubicBezTo>
                  <a:pt x="4837" y="167"/>
                  <a:pt x="4637"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32;p27">
            <a:extLst>
              <a:ext uri="{FF2B5EF4-FFF2-40B4-BE49-F238E27FC236}">
                <a16:creationId xmlns:a16="http://schemas.microsoft.com/office/drawing/2014/main" id="{6CFD8AD3-55DA-7E03-AB26-F453B0D34F09}"/>
              </a:ext>
            </a:extLst>
          </p:cNvPr>
          <p:cNvSpPr/>
          <p:nvPr/>
        </p:nvSpPr>
        <p:spPr>
          <a:xfrm>
            <a:off x="7466134" y="3477702"/>
            <a:ext cx="126852" cy="13136"/>
          </a:xfrm>
          <a:custGeom>
            <a:avLst/>
            <a:gdLst/>
            <a:ahLst/>
            <a:cxnLst/>
            <a:rect l="l" t="t" r="r" b="b"/>
            <a:pathLst>
              <a:path w="4838" h="501" extrusionOk="0">
                <a:moveTo>
                  <a:pt x="434" y="0"/>
                </a:moveTo>
                <a:cubicBezTo>
                  <a:pt x="201" y="0"/>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33;p27">
            <a:extLst>
              <a:ext uri="{FF2B5EF4-FFF2-40B4-BE49-F238E27FC236}">
                <a16:creationId xmlns:a16="http://schemas.microsoft.com/office/drawing/2014/main" id="{BD16B97E-E296-47F0-A0E3-2AD2F5343937}"/>
              </a:ext>
            </a:extLst>
          </p:cNvPr>
          <p:cNvSpPr/>
          <p:nvPr/>
        </p:nvSpPr>
        <p:spPr>
          <a:xfrm>
            <a:off x="7466134" y="3322009"/>
            <a:ext cx="126852" cy="13162"/>
          </a:xfrm>
          <a:custGeom>
            <a:avLst/>
            <a:gdLst/>
            <a:ahLst/>
            <a:cxnLst/>
            <a:rect l="l" t="t" r="r" b="b"/>
            <a:pathLst>
              <a:path w="4838" h="502" extrusionOk="0">
                <a:moveTo>
                  <a:pt x="434" y="1"/>
                </a:moveTo>
                <a:cubicBezTo>
                  <a:pt x="201" y="1"/>
                  <a:pt x="0" y="168"/>
                  <a:pt x="0" y="401"/>
                </a:cubicBezTo>
                <a:lnTo>
                  <a:pt x="0" y="501"/>
                </a:lnTo>
                <a:cubicBezTo>
                  <a:pt x="0" y="268"/>
                  <a:pt x="201"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34;p27">
            <a:extLst>
              <a:ext uri="{FF2B5EF4-FFF2-40B4-BE49-F238E27FC236}">
                <a16:creationId xmlns:a16="http://schemas.microsoft.com/office/drawing/2014/main" id="{38057E92-D935-AC61-7715-11E569F8C7FF}"/>
              </a:ext>
            </a:extLst>
          </p:cNvPr>
          <p:cNvSpPr/>
          <p:nvPr/>
        </p:nvSpPr>
        <p:spPr>
          <a:xfrm>
            <a:off x="7809850" y="2773619"/>
            <a:ext cx="126852" cy="13162"/>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35;p27">
            <a:extLst>
              <a:ext uri="{FF2B5EF4-FFF2-40B4-BE49-F238E27FC236}">
                <a16:creationId xmlns:a16="http://schemas.microsoft.com/office/drawing/2014/main" id="{38AF0A14-196E-ED24-B1A8-C91635905673}"/>
              </a:ext>
            </a:extLst>
          </p:cNvPr>
          <p:cNvSpPr/>
          <p:nvPr/>
        </p:nvSpPr>
        <p:spPr>
          <a:xfrm>
            <a:off x="7638425" y="3322009"/>
            <a:ext cx="126852" cy="13162"/>
          </a:xfrm>
          <a:custGeom>
            <a:avLst/>
            <a:gdLst/>
            <a:ahLst/>
            <a:cxnLst/>
            <a:rect l="l" t="t" r="r" b="b"/>
            <a:pathLst>
              <a:path w="4838" h="502" extrusionOk="0">
                <a:moveTo>
                  <a:pt x="401" y="1"/>
                </a:moveTo>
                <a:cubicBezTo>
                  <a:pt x="168" y="1"/>
                  <a:pt x="1" y="168"/>
                  <a:pt x="1" y="401"/>
                </a:cubicBezTo>
                <a:lnTo>
                  <a:pt x="1" y="501"/>
                </a:lnTo>
                <a:cubicBezTo>
                  <a:pt x="1" y="268"/>
                  <a:pt x="168" y="67"/>
                  <a:pt x="401"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36;p27">
            <a:extLst>
              <a:ext uri="{FF2B5EF4-FFF2-40B4-BE49-F238E27FC236}">
                <a16:creationId xmlns:a16="http://schemas.microsoft.com/office/drawing/2014/main" id="{7C084981-D09D-51CF-FCF7-6C31B67ED856}"/>
              </a:ext>
            </a:extLst>
          </p:cNvPr>
          <p:cNvSpPr/>
          <p:nvPr/>
        </p:nvSpPr>
        <p:spPr>
          <a:xfrm>
            <a:off x="7294708" y="2773619"/>
            <a:ext cx="126852" cy="13162"/>
          </a:xfrm>
          <a:custGeom>
            <a:avLst/>
            <a:gdLst/>
            <a:ahLst/>
            <a:cxnLst/>
            <a:rect l="l" t="t" r="r" b="b"/>
            <a:pathLst>
              <a:path w="4838" h="502" extrusionOk="0">
                <a:moveTo>
                  <a:pt x="401" y="1"/>
                </a:moveTo>
                <a:cubicBezTo>
                  <a:pt x="167" y="1"/>
                  <a:pt x="0" y="201"/>
                  <a:pt x="0" y="434"/>
                </a:cubicBezTo>
                <a:lnTo>
                  <a:pt x="0" y="501"/>
                </a:lnTo>
                <a:cubicBezTo>
                  <a:pt x="0" y="268"/>
                  <a:pt x="167"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37;p27">
            <a:extLst>
              <a:ext uri="{FF2B5EF4-FFF2-40B4-BE49-F238E27FC236}">
                <a16:creationId xmlns:a16="http://schemas.microsoft.com/office/drawing/2014/main" id="{08B3B449-993B-ED19-9115-4AE1AF86BBEF}"/>
              </a:ext>
            </a:extLst>
          </p:cNvPr>
          <p:cNvSpPr/>
          <p:nvPr/>
        </p:nvSpPr>
        <p:spPr>
          <a:xfrm>
            <a:off x="7638425" y="3010647"/>
            <a:ext cx="298279" cy="13136"/>
          </a:xfrm>
          <a:custGeom>
            <a:avLst/>
            <a:gdLst/>
            <a:ahLst/>
            <a:cxnLst/>
            <a:rect l="l" t="t" r="r" b="b"/>
            <a:pathLst>
              <a:path w="11376" h="501" extrusionOk="0">
                <a:moveTo>
                  <a:pt x="401" y="1"/>
                </a:moveTo>
                <a:cubicBezTo>
                  <a:pt x="168" y="1"/>
                  <a:pt x="1" y="167"/>
                  <a:pt x="1" y="401"/>
                </a:cubicBezTo>
                <a:lnTo>
                  <a:pt x="1" y="501"/>
                </a:lnTo>
                <a:cubicBezTo>
                  <a:pt x="1" y="267"/>
                  <a:pt x="168" y="67"/>
                  <a:pt x="401" y="67"/>
                </a:cubicBezTo>
                <a:lnTo>
                  <a:pt x="10975" y="67"/>
                </a:lnTo>
                <a:cubicBezTo>
                  <a:pt x="11209" y="67"/>
                  <a:pt x="11376" y="267"/>
                  <a:pt x="11376" y="501"/>
                </a:cubicBezTo>
                <a:lnTo>
                  <a:pt x="11376" y="401"/>
                </a:lnTo>
                <a:cubicBezTo>
                  <a:pt x="11376" y="167"/>
                  <a:pt x="11209" y="1"/>
                  <a:pt x="10975"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38;p27">
            <a:extLst>
              <a:ext uri="{FF2B5EF4-FFF2-40B4-BE49-F238E27FC236}">
                <a16:creationId xmlns:a16="http://schemas.microsoft.com/office/drawing/2014/main" id="{5B40D757-1E9C-560E-78C7-F3618BF80856}"/>
              </a:ext>
            </a:extLst>
          </p:cNvPr>
          <p:cNvSpPr/>
          <p:nvPr/>
        </p:nvSpPr>
        <p:spPr>
          <a:xfrm>
            <a:off x="7638425" y="2867198"/>
            <a:ext cx="298279" cy="13162"/>
          </a:xfrm>
          <a:custGeom>
            <a:avLst/>
            <a:gdLst/>
            <a:ahLst/>
            <a:cxnLst/>
            <a:rect l="l" t="t" r="r" b="b"/>
            <a:pathLst>
              <a:path w="11376" h="502" extrusionOk="0">
                <a:moveTo>
                  <a:pt x="401" y="1"/>
                </a:moveTo>
                <a:cubicBezTo>
                  <a:pt x="168" y="1"/>
                  <a:pt x="1" y="201"/>
                  <a:pt x="1" y="435"/>
                </a:cubicBezTo>
                <a:lnTo>
                  <a:pt x="1" y="501"/>
                </a:lnTo>
                <a:cubicBezTo>
                  <a:pt x="1" y="268"/>
                  <a:pt x="168" y="101"/>
                  <a:pt x="401" y="101"/>
                </a:cubicBezTo>
                <a:lnTo>
                  <a:pt x="10975" y="101"/>
                </a:lnTo>
                <a:cubicBezTo>
                  <a:pt x="11209" y="101"/>
                  <a:pt x="11376" y="268"/>
                  <a:pt x="11376" y="501"/>
                </a:cubicBezTo>
                <a:lnTo>
                  <a:pt x="11376" y="435"/>
                </a:lnTo>
                <a:cubicBezTo>
                  <a:pt x="11376" y="201"/>
                  <a:pt x="11209" y="1"/>
                  <a:pt x="10975"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39;p27">
            <a:extLst>
              <a:ext uri="{FF2B5EF4-FFF2-40B4-BE49-F238E27FC236}">
                <a16:creationId xmlns:a16="http://schemas.microsoft.com/office/drawing/2014/main" id="{51118EF8-36C0-F007-C3D7-06B15D053DAB}"/>
              </a:ext>
            </a:extLst>
          </p:cNvPr>
          <p:cNvSpPr/>
          <p:nvPr/>
        </p:nvSpPr>
        <p:spPr>
          <a:xfrm>
            <a:off x="7809850" y="3322009"/>
            <a:ext cx="126852" cy="13162"/>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40;p27">
            <a:extLst>
              <a:ext uri="{FF2B5EF4-FFF2-40B4-BE49-F238E27FC236}">
                <a16:creationId xmlns:a16="http://schemas.microsoft.com/office/drawing/2014/main" id="{411D1EF1-DD0A-A22F-F070-6533E3A42966}"/>
              </a:ext>
            </a:extLst>
          </p:cNvPr>
          <p:cNvSpPr/>
          <p:nvPr/>
        </p:nvSpPr>
        <p:spPr>
          <a:xfrm>
            <a:off x="7638425" y="3166341"/>
            <a:ext cx="126852" cy="13136"/>
          </a:xfrm>
          <a:custGeom>
            <a:avLst/>
            <a:gdLst/>
            <a:ahLst/>
            <a:cxnLst/>
            <a:rect l="l" t="t" r="r" b="b"/>
            <a:pathLst>
              <a:path w="4838" h="501" extrusionOk="0">
                <a:moveTo>
                  <a:pt x="401" y="0"/>
                </a:moveTo>
                <a:cubicBezTo>
                  <a:pt x="168" y="0"/>
                  <a:pt x="1" y="167"/>
                  <a:pt x="1" y="400"/>
                </a:cubicBezTo>
                <a:lnTo>
                  <a:pt x="1" y="500"/>
                </a:lnTo>
                <a:cubicBezTo>
                  <a:pt x="1" y="267"/>
                  <a:pt x="168" y="67"/>
                  <a:pt x="401" y="67"/>
                </a:cubicBezTo>
                <a:lnTo>
                  <a:pt x="4404" y="67"/>
                </a:lnTo>
                <a:cubicBezTo>
                  <a:pt x="4637" y="67"/>
                  <a:pt x="4838" y="267"/>
                  <a:pt x="4838" y="500"/>
                </a:cubicBezTo>
                <a:lnTo>
                  <a:pt x="4838" y="400"/>
                </a:lnTo>
                <a:cubicBezTo>
                  <a:pt x="4838" y="167"/>
                  <a:pt x="4637" y="0"/>
                  <a:pt x="4404"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41;p27">
            <a:extLst>
              <a:ext uri="{FF2B5EF4-FFF2-40B4-BE49-F238E27FC236}">
                <a16:creationId xmlns:a16="http://schemas.microsoft.com/office/drawing/2014/main" id="{BF17C75F-89C9-91D9-D47F-96FD6F66E882}"/>
              </a:ext>
            </a:extLst>
          </p:cNvPr>
          <p:cNvSpPr/>
          <p:nvPr/>
        </p:nvSpPr>
        <p:spPr>
          <a:xfrm>
            <a:off x="7809850" y="3477702"/>
            <a:ext cx="126852" cy="13136"/>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8" y="267"/>
                  <a:pt x="4838" y="501"/>
                </a:cubicBezTo>
                <a:lnTo>
                  <a:pt x="4838" y="401"/>
                </a:lnTo>
                <a:cubicBezTo>
                  <a:pt x="4838" y="167"/>
                  <a:pt x="4671" y="0"/>
                  <a:pt x="4437"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42;p27">
            <a:extLst>
              <a:ext uri="{FF2B5EF4-FFF2-40B4-BE49-F238E27FC236}">
                <a16:creationId xmlns:a16="http://schemas.microsoft.com/office/drawing/2014/main" id="{50BFBDD1-717B-40DE-C7BD-723AE3EB23C1}"/>
              </a:ext>
            </a:extLst>
          </p:cNvPr>
          <p:cNvSpPr/>
          <p:nvPr/>
        </p:nvSpPr>
        <p:spPr>
          <a:xfrm>
            <a:off x="7294708" y="3166341"/>
            <a:ext cx="126852" cy="13136"/>
          </a:xfrm>
          <a:custGeom>
            <a:avLst/>
            <a:gdLst/>
            <a:ahLst/>
            <a:cxnLst/>
            <a:rect l="l" t="t" r="r" b="b"/>
            <a:pathLst>
              <a:path w="4838" h="501" extrusionOk="0">
                <a:moveTo>
                  <a:pt x="401" y="0"/>
                </a:moveTo>
                <a:cubicBezTo>
                  <a:pt x="167" y="0"/>
                  <a:pt x="0" y="167"/>
                  <a:pt x="0" y="400"/>
                </a:cubicBezTo>
                <a:lnTo>
                  <a:pt x="0" y="500"/>
                </a:lnTo>
                <a:cubicBezTo>
                  <a:pt x="0" y="267"/>
                  <a:pt x="167"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43;p27">
            <a:extLst>
              <a:ext uri="{FF2B5EF4-FFF2-40B4-BE49-F238E27FC236}">
                <a16:creationId xmlns:a16="http://schemas.microsoft.com/office/drawing/2014/main" id="{5C9047F5-5C9C-AA88-CA49-322D94EEE738}"/>
              </a:ext>
            </a:extLst>
          </p:cNvPr>
          <p:cNvSpPr/>
          <p:nvPr/>
        </p:nvSpPr>
        <p:spPr>
          <a:xfrm>
            <a:off x="7294708" y="3322009"/>
            <a:ext cx="126852" cy="13162"/>
          </a:xfrm>
          <a:custGeom>
            <a:avLst/>
            <a:gdLst/>
            <a:ahLst/>
            <a:cxnLst/>
            <a:rect l="l" t="t" r="r" b="b"/>
            <a:pathLst>
              <a:path w="4838" h="502" extrusionOk="0">
                <a:moveTo>
                  <a:pt x="401" y="1"/>
                </a:moveTo>
                <a:cubicBezTo>
                  <a:pt x="167" y="1"/>
                  <a:pt x="0" y="168"/>
                  <a:pt x="0" y="401"/>
                </a:cubicBezTo>
                <a:lnTo>
                  <a:pt x="0" y="501"/>
                </a:lnTo>
                <a:cubicBezTo>
                  <a:pt x="0" y="268"/>
                  <a:pt x="167"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44;p27">
            <a:extLst>
              <a:ext uri="{FF2B5EF4-FFF2-40B4-BE49-F238E27FC236}">
                <a16:creationId xmlns:a16="http://schemas.microsoft.com/office/drawing/2014/main" id="{6019E610-205C-356D-BEFE-65AA00BB1B15}"/>
              </a:ext>
            </a:extLst>
          </p:cNvPr>
          <p:cNvSpPr/>
          <p:nvPr/>
        </p:nvSpPr>
        <p:spPr>
          <a:xfrm>
            <a:off x="7294708" y="2867198"/>
            <a:ext cx="126852" cy="13162"/>
          </a:xfrm>
          <a:custGeom>
            <a:avLst/>
            <a:gdLst/>
            <a:ahLst/>
            <a:cxnLst/>
            <a:rect l="l" t="t" r="r" b="b"/>
            <a:pathLst>
              <a:path w="4838" h="502" extrusionOk="0">
                <a:moveTo>
                  <a:pt x="401" y="1"/>
                </a:moveTo>
                <a:cubicBezTo>
                  <a:pt x="167" y="1"/>
                  <a:pt x="0" y="201"/>
                  <a:pt x="0" y="435"/>
                </a:cubicBezTo>
                <a:lnTo>
                  <a:pt x="0" y="501"/>
                </a:lnTo>
                <a:cubicBezTo>
                  <a:pt x="0" y="268"/>
                  <a:pt x="167"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45;p27">
            <a:extLst>
              <a:ext uri="{FF2B5EF4-FFF2-40B4-BE49-F238E27FC236}">
                <a16:creationId xmlns:a16="http://schemas.microsoft.com/office/drawing/2014/main" id="{FFDA89A2-0B48-ABC6-E820-E1B0DFD45103}"/>
              </a:ext>
            </a:extLst>
          </p:cNvPr>
          <p:cNvSpPr/>
          <p:nvPr/>
        </p:nvSpPr>
        <p:spPr>
          <a:xfrm>
            <a:off x="7294708" y="3010647"/>
            <a:ext cx="126852" cy="13136"/>
          </a:xfrm>
          <a:custGeom>
            <a:avLst/>
            <a:gdLst/>
            <a:ahLst/>
            <a:cxnLst/>
            <a:rect l="l" t="t" r="r" b="b"/>
            <a:pathLst>
              <a:path w="4838" h="501" extrusionOk="0">
                <a:moveTo>
                  <a:pt x="401" y="1"/>
                </a:moveTo>
                <a:cubicBezTo>
                  <a:pt x="167" y="1"/>
                  <a:pt x="0" y="167"/>
                  <a:pt x="0" y="401"/>
                </a:cubicBezTo>
                <a:lnTo>
                  <a:pt x="0" y="501"/>
                </a:lnTo>
                <a:cubicBezTo>
                  <a:pt x="0" y="267"/>
                  <a:pt x="167"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46;p27">
            <a:extLst>
              <a:ext uri="{FF2B5EF4-FFF2-40B4-BE49-F238E27FC236}">
                <a16:creationId xmlns:a16="http://schemas.microsoft.com/office/drawing/2014/main" id="{653A69C6-7854-C263-3871-75F53AB32624}"/>
              </a:ext>
            </a:extLst>
          </p:cNvPr>
          <p:cNvSpPr/>
          <p:nvPr/>
        </p:nvSpPr>
        <p:spPr>
          <a:xfrm>
            <a:off x="7965544" y="2578595"/>
            <a:ext cx="111986" cy="114581"/>
          </a:xfrm>
          <a:custGeom>
            <a:avLst/>
            <a:gdLst/>
            <a:ahLst/>
            <a:cxnLst/>
            <a:rect l="l" t="t" r="r" b="b"/>
            <a:pathLst>
              <a:path w="4271" h="4370" extrusionOk="0">
                <a:moveTo>
                  <a:pt x="2135" y="0"/>
                </a:moveTo>
                <a:cubicBezTo>
                  <a:pt x="968" y="0"/>
                  <a:pt x="0" y="967"/>
                  <a:pt x="0" y="2168"/>
                </a:cubicBezTo>
                <a:cubicBezTo>
                  <a:pt x="0" y="3403"/>
                  <a:pt x="968" y="4370"/>
                  <a:pt x="2135" y="4370"/>
                </a:cubicBezTo>
                <a:cubicBezTo>
                  <a:pt x="3336" y="4370"/>
                  <a:pt x="4270" y="3403"/>
                  <a:pt x="4270" y="2168"/>
                </a:cubicBezTo>
                <a:cubicBezTo>
                  <a:pt x="4270" y="967"/>
                  <a:pt x="3336" y="0"/>
                  <a:pt x="2135" y="0"/>
                </a:cubicBezTo>
                <a:close/>
              </a:path>
            </a:pathLst>
          </a:custGeom>
          <a:solidFill>
            <a:srgbClr val="E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47;p27">
            <a:extLst>
              <a:ext uri="{FF2B5EF4-FFF2-40B4-BE49-F238E27FC236}">
                <a16:creationId xmlns:a16="http://schemas.microsoft.com/office/drawing/2014/main" id="{DBF3D161-9AE2-8D10-7873-2C5B7B63CD5E}"/>
              </a:ext>
            </a:extLst>
          </p:cNvPr>
          <p:cNvSpPr/>
          <p:nvPr/>
        </p:nvSpPr>
        <p:spPr>
          <a:xfrm>
            <a:off x="7965544" y="2578595"/>
            <a:ext cx="111986" cy="111959"/>
          </a:xfrm>
          <a:custGeom>
            <a:avLst/>
            <a:gdLst/>
            <a:ahLst/>
            <a:cxnLst/>
            <a:rect l="l" t="t" r="r" b="b"/>
            <a:pathLst>
              <a:path w="4271" h="4270" extrusionOk="0">
                <a:moveTo>
                  <a:pt x="2135" y="0"/>
                </a:moveTo>
                <a:cubicBezTo>
                  <a:pt x="968" y="0"/>
                  <a:pt x="0" y="934"/>
                  <a:pt x="0" y="2135"/>
                </a:cubicBezTo>
                <a:cubicBezTo>
                  <a:pt x="0" y="3302"/>
                  <a:pt x="968" y="4270"/>
                  <a:pt x="2135" y="4270"/>
                </a:cubicBezTo>
                <a:cubicBezTo>
                  <a:pt x="3336" y="4270"/>
                  <a:pt x="4270" y="3302"/>
                  <a:pt x="4270" y="2135"/>
                </a:cubicBezTo>
                <a:cubicBezTo>
                  <a:pt x="4270" y="934"/>
                  <a:pt x="3336" y="0"/>
                  <a:pt x="2135" y="0"/>
                </a:cubicBezTo>
                <a:close/>
              </a:path>
            </a:pathLst>
          </a:custGeom>
          <a:solidFill>
            <a:srgbClr val="B6B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48;p27">
            <a:extLst>
              <a:ext uri="{FF2B5EF4-FFF2-40B4-BE49-F238E27FC236}">
                <a16:creationId xmlns:a16="http://schemas.microsoft.com/office/drawing/2014/main" id="{41EE7A6E-2620-2545-D6C4-9A3E60601CD9}"/>
              </a:ext>
            </a:extLst>
          </p:cNvPr>
          <p:cNvSpPr/>
          <p:nvPr/>
        </p:nvSpPr>
        <p:spPr>
          <a:xfrm>
            <a:off x="7976032" y="2588218"/>
            <a:ext cx="91875" cy="92714"/>
          </a:xfrm>
          <a:custGeom>
            <a:avLst/>
            <a:gdLst/>
            <a:ahLst/>
            <a:cxnLst/>
            <a:rect l="l" t="t" r="r" b="b"/>
            <a:pathLst>
              <a:path w="3504" h="3536" extrusionOk="0">
                <a:moveTo>
                  <a:pt x="1735" y="0"/>
                </a:moveTo>
                <a:cubicBezTo>
                  <a:pt x="768" y="0"/>
                  <a:pt x="1" y="801"/>
                  <a:pt x="1" y="1768"/>
                </a:cubicBezTo>
                <a:cubicBezTo>
                  <a:pt x="1" y="2735"/>
                  <a:pt x="768" y="3536"/>
                  <a:pt x="1735" y="3536"/>
                </a:cubicBezTo>
                <a:cubicBezTo>
                  <a:pt x="2703" y="3536"/>
                  <a:pt x="3503" y="2735"/>
                  <a:pt x="3503" y="1768"/>
                </a:cubicBezTo>
                <a:cubicBezTo>
                  <a:pt x="3503" y="801"/>
                  <a:pt x="2703" y="0"/>
                  <a:pt x="1735" y="0"/>
                </a:cubicBezTo>
                <a:close/>
              </a:path>
            </a:pathLst>
          </a:custGeom>
          <a:solidFill>
            <a:srgbClr val="D0D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49;p27">
            <a:extLst>
              <a:ext uri="{FF2B5EF4-FFF2-40B4-BE49-F238E27FC236}">
                <a16:creationId xmlns:a16="http://schemas.microsoft.com/office/drawing/2014/main" id="{62B0AA43-468A-D28B-779A-55414F144DC4}"/>
              </a:ext>
            </a:extLst>
          </p:cNvPr>
          <p:cNvSpPr/>
          <p:nvPr/>
        </p:nvSpPr>
        <p:spPr>
          <a:xfrm>
            <a:off x="7976032" y="2633683"/>
            <a:ext cx="91875" cy="47248"/>
          </a:xfrm>
          <a:custGeom>
            <a:avLst/>
            <a:gdLst/>
            <a:ahLst/>
            <a:cxnLst/>
            <a:rect l="l" t="t" r="r" b="b"/>
            <a:pathLst>
              <a:path w="3504" h="1802" extrusionOk="0">
                <a:moveTo>
                  <a:pt x="1" y="1"/>
                </a:moveTo>
                <a:cubicBezTo>
                  <a:pt x="1" y="1"/>
                  <a:pt x="1" y="34"/>
                  <a:pt x="1" y="34"/>
                </a:cubicBezTo>
                <a:cubicBezTo>
                  <a:pt x="1" y="1001"/>
                  <a:pt x="768" y="1802"/>
                  <a:pt x="1735" y="1802"/>
                </a:cubicBezTo>
                <a:cubicBezTo>
                  <a:pt x="2703" y="1802"/>
                  <a:pt x="3503" y="1001"/>
                  <a:pt x="3503" y="34"/>
                </a:cubicBezTo>
                <a:cubicBezTo>
                  <a:pt x="3503" y="34"/>
                  <a:pt x="3503" y="34"/>
                  <a:pt x="3503" y="1"/>
                </a:cubicBezTo>
                <a:cubicBezTo>
                  <a:pt x="3503" y="968"/>
                  <a:pt x="2703" y="1735"/>
                  <a:pt x="1735" y="1735"/>
                </a:cubicBezTo>
                <a:cubicBezTo>
                  <a:pt x="768" y="1735"/>
                  <a:pt x="1" y="968"/>
                  <a:pt x="1" y="1"/>
                </a:cubicBezTo>
                <a:close/>
              </a:path>
            </a:pathLst>
          </a:custGeom>
          <a:solidFill>
            <a:srgbClr val="E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50;p27">
            <a:extLst>
              <a:ext uri="{FF2B5EF4-FFF2-40B4-BE49-F238E27FC236}">
                <a16:creationId xmlns:a16="http://schemas.microsoft.com/office/drawing/2014/main" id="{46680E8A-DBA9-4FAE-EA3E-DCF58F8C9563}"/>
              </a:ext>
            </a:extLst>
          </p:cNvPr>
          <p:cNvSpPr/>
          <p:nvPr/>
        </p:nvSpPr>
        <p:spPr>
          <a:xfrm>
            <a:off x="5449050" y="2507805"/>
            <a:ext cx="68916" cy="31575"/>
          </a:xfrm>
          <a:custGeom>
            <a:avLst/>
            <a:gdLst/>
            <a:ahLst/>
            <a:cxnLst/>
            <a:rect l="l" t="t" r="r" b="b"/>
            <a:pathLst>
              <a:path w="2259" h="1035" extrusionOk="0">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51;p27">
            <a:extLst>
              <a:ext uri="{FF2B5EF4-FFF2-40B4-BE49-F238E27FC236}">
                <a16:creationId xmlns:a16="http://schemas.microsoft.com/office/drawing/2014/main" id="{489007D7-1C7B-97CE-DBF2-02D0FA6FE46C}"/>
              </a:ext>
            </a:extLst>
          </p:cNvPr>
          <p:cNvSpPr/>
          <p:nvPr/>
        </p:nvSpPr>
        <p:spPr>
          <a:xfrm>
            <a:off x="5567108" y="2507805"/>
            <a:ext cx="68886" cy="31575"/>
          </a:xfrm>
          <a:custGeom>
            <a:avLst/>
            <a:gdLst/>
            <a:ahLst/>
            <a:cxnLst/>
            <a:rect l="l" t="t" r="r" b="b"/>
            <a:pathLst>
              <a:path w="2258" h="1035" extrusionOk="0">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52;p27">
            <a:extLst>
              <a:ext uri="{FF2B5EF4-FFF2-40B4-BE49-F238E27FC236}">
                <a16:creationId xmlns:a16="http://schemas.microsoft.com/office/drawing/2014/main" id="{39BCE54E-381A-0C16-95C1-BEF149038511}"/>
              </a:ext>
            </a:extLst>
          </p:cNvPr>
          <p:cNvSpPr/>
          <p:nvPr/>
        </p:nvSpPr>
        <p:spPr>
          <a:xfrm>
            <a:off x="5685135" y="2507805"/>
            <a:ext cx="68916" cy="31575"/>
          </a:xfrm>
          <a:custGeom>
            <a:avLst/>
            <a:gdLst/>
            <a:ahLst/>
            <a:cxnLst/>
            <a:rect l="l" t="t" r="r" b="b"/>
            <a:pathLst>
              <a:path w="2259" h="1035" extrusionOk="0">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53;p27">
            <a:extLst>
              <a:ext uri="{FF2B5EF4-FFF2-40B4-BE49-F238E27FC236}">
                <a16:creationId xmlns:a16="http://schemas.microsoft.com/office/drawing/2014/main" id="{CCAAA56C-734D-23CC-0598-3A0A9BF5D51C}"/>
              </a:ext>
            </a:extLst>
          </p:cNvPr>
          <p:cNvSpPr/>
          <p:nvPr/>
        </p:nvSpPr>
        <p:spPr>
          <a:xfrm>
            <a:off x="6961479" y="2133407"/>
            <a:ext cx="26" cy="52492"/>
          </a:xfrm>
          <a:custGeom>
            <a:avLst/>
            <a:gdLst/>
            <a:ahLst/>
            <a:cxnLst/>
            <a:rect l="l" t="t" r="r" b="b"/>
            <a:pathLst>
              <a:path w="1" h="2002" extrusionOk="0">
                <a:moveTo>
                  <a:pt x="0" y="2002"/>
                </a:moveTo>
                <a:lnTo>
                  <a:pt x="0" y="0"/>
                </a:lnTo>
              </a:path>
            </a:pathLst>
          </a:custGeom>
          <a:solidFill>
            <a:srgbClr val="1FF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54;p27">
            <a:extLst>
              <a:ext uri="{FF2B5EF4-FFF2-40B4-BE49-F238E27FC236}">
                <a16:creationId xmlns:a16="http://schemas.microsoft.com/office/drawing/2014/main" id="{03AE4FEA-E095-AD0C-0EAC-45B70C150743}"/>
              </a:ext>
            </a:extLst>
          </p:cNvPr>
          <p:cNvSpPr/>
          <p:nvPr/>
        </p:nvSpPr>
        <p:spPr>
          <a:xfrm>
            <a:off x="7610448" y="2140679"/>
            <a:ext cx="107607" cy="32408"/>
          </a:xfrm>
          <a:custGeom>
            <a:avLst/>
            <a:gdLst/>
            <a:ahLst/>
            <a:cxnLst/>
            <a:rect l="l" t="t" r="r" b="b"/>
            <a:pathLst>
              <a:path w="4104" h="1236" extrusionOk="0">
                <a:moveTo>
                  <a:pt x="634" y="1"/>
                </a:moveTo>
                <a:cubicBezTo>
                  <a:pt x="301" y="1"/>
                  <a:pt x="0" y="268"/>
                  <a:pt x="0" y="601"/>
                </a:cubicBezTo>
                <a:cubicBezTo>
                  <a:pt x="0"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55;p27">
            <a:extLst>
              <a:ext uri="{FF2B5EF4-FFF2-40B4-BE49-F238E27FC236}">
                <a16:creationId xmlns:a16="http://schemas.microsoft.com/office/drawing/2014/main" id="{B54047BA-30FB-E25F-CA11-13793EB16A0C}"/>
              </a:ext>
            </a:extLst>
          </p:cNvPr>
          <p:cNvSpPr/>
          <p:nvPr/>
        </p:nvSpPr>
        <p:spPr>
          <a:xfrm>
            <a:off x="7738139" y="2140679"/>
            <a:ext cx="107607" cy="32408"/>
          </a:xfrm>
          <a:custGeom>
            <a:avLst/>
            <a:gdLst/>
            <a:ahLst/>
            <a:cxnLst/>
            <a:rect l="l" t="t" r="r" b="b"/>
            <a:pathLst>
              <a:path w="4104" h="1236" extrusionOk="0">
                <a:moveTo>
                  <a:pt x="634" y="1"/>
                </a:moveTo>
                <a:cubicBezTo>
                  <a:pt x="301" y="1"/>
                  <a:pt x="1" y="268"/>
                  <a:pt x="1" y="601"/>
                </a:cubicBezTo>
                <a:cubicBezTo>
                  <a:pt x="1"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56;p27">
            <a:extLst>
              <a:ext uri="{FF2B5EF4-FFF2-40B4-BE49-F238E27FC236}">
                <a16:creationId xmlns:a16="http://schemas.microsoft.com/office/drawing/2014/main" id="{6DD114A2-0920-C0BB-8A10-DCB6AD00AD18}"/>
              </a:ext>
            </a:extLst>
          </p:cNvPr>
          <p:cNvSpPr/>
          <p:nvPr/>
        </p:nvSpPr>
        <p:spPr>
          <a:xfrm>
            <a:off x="7449510" y="2329594"/>
            <a:ext cx="697111" cy="32408"/>
          </a:xfrm>
          <a:custGeom>
            <a:avLst/>
            <a:gdLst/>
            <a:ahLst/>
            <a:cxnLst/>
            <a:rect l="l" t="t" r="r" b="b"/>
            <a:pathLst>
              <a:path w="26587" h="1236" extrusionOk="0">
                <a:moveTo>
                  <a:pt x="634" y="1"/>
                </a:moveTo>
                <a:cubicBezTo>
                  <a:pt x="301" y="1"/>
                  <a:pt x="1" y="268"/>
                  <a:pt x="1" y="601"/>
                </a:cubicBezTo>
                <a:cubicBezTo>
                  <a:pt x="1" y="968"/>
                  <a:pt x="301" y="1235"/>
                  <a:pt x="634" y="1235"/>
                </a:cubicBezTo>
                <a:lnTo>
                  <a:pt x="25953" y="1235"/>
                </a:lnTo>
                <a:cubicBezTo>
                  <a:pt x="26286" y="1235"/>
                  <a:pt x="26586" y="968"/>
                  <a:pt x="26586" y="601"/>
                </a:cubicBezTo>
                <a:cubicBezTo>
                  <a:pt x="26586" y="268"/>
                  <a:pt x="26286" y="1"/>
                  <a:pt x="25953" y="1"/>
                </a:cubicBezTo>
                <a:close/>
              </a:path>
            </a:pathLst>
          </a:custGeom>
          <a:solidFill>
            <a:srgbClr val="FF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57;p27">
            <a:extLst>
              <a:ext uri="{FF2B5EF4-FFF2-40B4-BE49-F238E27FC236}">
                <a16:creationId xmlns:a16="http://schemas.microsoft.com/office/drawing/2014/main" id="{D0D1EAE4-711D-D563-FC0C-E1B3E7103F59}"/>
              </a:ext>
            </a:extLst>
          </p:cNvPr>
          <p:cNvSpPr/>
          <p:nvPr/>
        </p:nvSpPr>
        <p:spPr>
          <a:xfrm>
            <a:off x="7973410" y="2396088"/>
            <a:ext cx="136475" cy="33247"/>
          </a:xfrm>
          <a:custGeom>
            <a:avLst/>
            <a:gdLst/>
            <a:ahLst/>
            <a:cxnLst/>
            <a:rect l="l" t="t" r="r" b="b"/>
            <a:pathLst>
              <a:path w="5205" h="1268" extrusionOk="0">
                <a:moveTo>
                  <a:pt x="634" y="0"/>
                </a:moveTo>
                <a:cubicBezTo>
                  <a:pt x="267" y="0"/>
                  <a:pt x="1" y="300"/>
                  <a:pt x="1" y="634"/>
                </a:cubicBezTo>
                <a:cubicBezTo>
                  <a:pt x="1" y="1001"/>
                  <a:pt x="267" y="1268"/>
                  <a:pt x="634" y="1268"/>
                </a:cubicBezTo>
                <a:lnTo>
                  <a:pt x="4571" y="1268"/>
                </a:lnTo>
                <a:cubicBezTo>
                  <a:pt x="4937" y="1268"/>
                  <a:pt x="5204" y="1001"/>
                  <a:pt x="5204" y="634"/>
                </a:cubicBezTo>
                <a:cubicBezTo>
                  <a:pt x="5204" y="300"/>
                  <a:pt x="4937" y="0"/>
                  <a:pt x="4571" y="0"/>
                </a:cubicBezTo>
                <a:close/>
              </a:path>
            </a:pathLst>
          </a:custGeom>
          <a:solidFill>
            <a:srgbClr val="FF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58;p27">
            <a:extLst>
              <a:ext uri="{FF2B5EF4-FFF2-40B4-BE49-F238E27FC236}">
                <a16:creationId xmlns:a16="http://schemas.microsoft.com/office/drawing/2014/main" id="{DD93A289-0110-1CA6-3048-54D66FA45F15}"/>
              </a:ext>
            </a:extLst>
          </p:cNvPr>
          <p:cNvSpPr/>
          <p:nvPr/>
        </p:nvSpPr>
        <p:spPr>
          <a:xfrm>
            <a:off x="7829987" y="2396088"/>
            <a:ext cx="123339" cy="33247"/>
          </a:xfrm>
          <a:custGeom>
            <a:avLst/>
            <a:gdLst/>
            <a:ahLst/>
            <a:cxnLst/>
            <a:rect l="l" t="t" r="r" b="b"/>
            <a:pathLst>
              <a:path w="4704" h="1268" extrusionOk="0">
                <a:moveTo>
                  <a:pt x="634" y="0"/>
                </a:moveTo>
                <a:cubicBezTo>
                  <a:pt x="300" y="0"/>
                  <a:pt x="0" y="300"/>
                  <a:pt x="0" y="634"/>
                </a:cubicBezTo>
                <a:cubicBezTo>
                  <a:pt x="0" y="1001"/>
                  <a:pt x="300" y="1268"/>
                  <a:pt x="634" y="1268"/>
                </a:cubicBezTo>
                <a:lnTo>
                  <a:pt x="4070" y="1268"/>
                </a:lnTo>
                <a:cubicBezTo>
                  <a:pt x="4437" y="1268"/>
                  <a:pt x="4703" y="1001"/>
                  <a:pt x="4703" y="634"/>
                </a:cubicBezTo>
                <a:cubicBezTo>
                  <a:pt x="4703" y="300"/>
                  <a:pt x="4403" y="0"/>
                  <a:pt x="4070" y="0"/>
                </a:cubicBezTo>
                <a:close/>
              </a:path>
            </a:pathLst>
          </a:custGeom>
          <a:solidFill>
            <a:srgbClr val="FFC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59;p27">
            <a:extLst>
              <a:ext uri="{FF2B5EF4-FFF2-40B4-BE49-F238E27FC236}">
                <a16:creationId xmlns:a16="http://schemas.microsoft.com/office/drawing/2014/main" id="{63578D72-3956-C598-935A-55DC706C6668}"/>
              </a:ext>
            </a:extLst>
          </p:cNvPr>
          <p:cNvSpPr/>
          <p:nvPr/>
        </p:nvSpPr>
        <p:spPr>
          <a:xfrm>
            <a:off x="7719785" y="1929032"/>
            <a:ext cx="649863" cy="545796"/>
          </a:xfrm>
          <a:custGeom>
            <a:avLst/>
            <a:gdLst/>
            <a:ahLst/>
            <a:cxnLst/>
            <a:rect l="l" t="t" r="r" b="b"/>
            <a:pathLst>
              <a:path w="24785" h="20816" extrusionOk="0">
                <a:moveTo>
                  <a:pt x="20815" y="0"/>
                </a:moveTo>
                <a:lnTo>
                  <a:pt x="0" y="20815"/>
                </a:lnTo>
                <a:lnTo>
                  <a:pt x="4303" y="20815"/>
                </a:lnTo>
                <a:lnTo>
                  <a:pt x="24584" y="534"/>
                </a:lnTo>
                <a:lnTo>
                  <a:pt x="24784" y="0"/>
                </a:lnTo>
                <a:close/>
              </a:path>
            </a:pathLst>
          </a:custGeom>
          <a:solidFill>
            <a:srgbClr val="E1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60;p27">
            <a:extLst>
              <a:ext uri="{FF2B5EF4-FFF2-40B4-BE49-F238E27FC236}">
                <a16:creationId xmlns:a16="http://schemas.microsoft.com/office/drawing/2014/main" id="{4B39D6D2-8F5A-430A-4346-E7F5CB89994A}"/>
              </a:ext>
            </a:extLst>
          </p:cNvPr>
          <p:cNvSpPr/>
          <p:nvPr/>
        </p:nvSpPr>
        <p:spPr>
          <a:xfrm>
            <a:off x="4795428" y="853196"/>
            <a:ext cx="2624530" cy="1703569"/>
          </a:xfrm>
          <a:custGeom>
            <a:avLst/>
            <a:gdLst/>
            <a:ahLst/>
            <a:cxnLst/>
            <a:rect l="l" t="t" r="r" b="b"/>
            <a:pathLst>
              <a:path w="86029" h="55841" extrusionOk="0">
                <a:moveTo>
                  <a:pt x="2102" y="1"/>
                </a:moveTo>
                <a:cubicBezTo>
                  <a:pt x="935" y="1"/>
                  <a:pt x="1" y="935"/>
                  <a:pt x="1" y="2102"/>
                </a:cubicBezTo>
                <a:lnTo>
                  <a:pt x="1" y="53739"/>
                </a:lnTo>
                <a:cubicBezTo>
                  <a:pt x="1" y="54907"/>
                  <a:pt x="935" y="55841"/>
                  <a:pt x="2102" y="55841"/>
                </a:cubicBezTo>
                <a:lnTo>
                  <a:pt x="83894" y="55841"/>
                </a:lnTo>
                <a:cubicBezTo>
                  <a:pt x="85062" y="55841"/>
                  <a:pt x="86029" y="54907"/>
                  <a:pt x="86029" y="53739"/>
                </a:cubicBezTo>
                <a:lnTo>
                  <a:pt x="86029" y="2102"/>
                </a:lnTo>
                <a:cubicBezTo>
                  <a:pt x="86029" y="935"/>
                  <a:pt x="85062" y="1"/>
                  <a:pt x="83894" y="1"/>
                </a:cubicBezTo>
                <a:close/>
              </a:path>
            </a:pathLst>
          </a:custGeom>
          <a:solidFill>
            <a:srgbClr val="B8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61;p27">
            <a:extLst>
              <a:ext uri="{FF2B5EF4-FFF2-40B4-BE49-F238E27FC236}">
                <a16:creationId xmlns:a16="http://schemas.microsoft.com/office/drawing/2014/main" id="{347B0814-2DA1-094A-D6FC-1AD9E90FC8AC}"/>
              </a:ext>
            </a:extLst>
          </p:cNvPr>
          <p:cNvSpPr/>
          <p:nvPr/>
        </p:nvSpPr>
        <p:spPr>
          <a:xfrm>
            <a:off x="4795428" y="853196"/>
            <a:ext cx="2624530" cy="274812"/>
          </a:xfrm>
          <a:custGeom>
            <a:avLst/>
            <a:gdLst/>
            <a:ahLst/>
            <a:cxnLst/>
            <a:rect l="l" t="t" r="r" b="b"/>
            <a:pathLst>
              <a:path w="86029" h="9008" extrusionOk="0">
                <a:moveTo>
                  <a:pt x="2436" y="1"/>
                </a:moveTo>
                <a:cubicBezTo>
                  <a:pt x="1102" y="1"/>
                  <a:pt x="1" y="1068"/>
                  <a:pt x="1" y="2436"/>
                </a:cubicBezTo>
                <a:lnTo>
                  <a:pt x="1" y="9007"/>
                </a:lnTo>
                <a:lnTo>
                  <a:pt x="86029" y="9007"/>
                </a:lnTo>
                <a:lnTo>
                  <a:pt x="86029" y="2436"/>
                </a:lnTo>
                <a:cubicBezTo>
                  <a:pt x="86029" y="1102"/>
                  <a:pt x="84928" y="1"/>
                  <a:pt x="83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62;p27">
            <a:extLst>
              <a:ext uri="{FF2B5EF4-FFF2-40B4-BE49-F238E27FC236}">
                <a16:creationId xmlns:a16="http://schemas.microsoft.com/office/drawing/2014/main" id="{80A7FE71-D998-CBC3-6713-3EF63D9945A8}"/>
              </a:ext>
            </a:extLst>
          </p:cNvPr>
          <p:cNvSpPr/>
          <p:nvPr/>
        </p:nvSpPr>
        <p:spPr>
          <a:xfrm>
            <a:off x="4901283" y="1210389"/>
            <a:ext cx="2417933" cy="1256817"/>
          </a:xfrm>
          <a:custGeom>
            <a:avLst/>
            <a:gdLst/>
            <a:ahLst/>
            <a:cxnLst/>
            <a:rect l="l" t="t" r="r" b="b"/>
            <a:pathLst>
              <a:path w="79257" h="41197" extrusionOk="0">
                <a:moveTo>
                  <a:pt x="77522" y="41196"/>
                </a:moveTo>
                <a:lnTo>
                  <a:pt x="1735" y="41196"/>
                </a:lnTo>
                <a:cubicBezTo>
                  <a:pt x="767" y="41196"/>
                  <a:pt x="0" y="40429"/>
                  <a:pt x="0" y="39462"/>
                </a:cubicBezTo>
                <a:lnTo>
                  <a:pt x="0" y="1735"/>
                </a:lnTo>
                <a:cubicBezTo>
                  <a:pt x="0" y="768"/>
                  <a:pt x="767" y="0"/>
                  <a:pt x="1735" y="0"/>
                </a:cubicBezTo>
                <a:lnTo>
                  <a:pt x="77522" y="0"/>
                </a:lnTo>
                <a:cubicBezTo>
                  <a:pt x="78489" y="0"/>
                  <a:pt x="79257" y="768"/>
                  <a:pt x="79257" y="1735"/>
                </a:cubicBezTo>
                <a:lnTo>
                  <a:pt x="79257" y="39462"/>
                </a:lnTo>
                <a:cubicBezTo>
                  <a:pt x="79257" y="40429"/>
                  <a:pt x="78489" y="41196"/>
                  <a:pt x="77522" y="41196"/>
                </a:cubicBezTo>
                <a:close/>
              </a:path>
            </a:pathLst>
          </a:custGeom>
          <a:solidFill>
            <a:srgbClr val="240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63;p27">
            <a:extLst>
              <a:ext uri="{FF2B5EF4-FFF2-40B4-BE49-F238E27FC236}">
                <a16:creationId xmlns:a16="http://schemas.microsoft.com/office/drawing/2014/main" id="{FF1D1DEC-F157-1A41-E848-67BDA5FCAE7F}"/>
              </a:ext>
            </a:extLst>
          </p:cNvPr>
          <p:cNvSpPr/>
          <p:nvPr/>
        </p:nvSpPr>
        <p:spPr>
          <a:xfrm>
            <a:off x="4971477" y="1283664"/>
            <a:ext cx="57019" cy="116020"/>
          </a:xfrm>
          <a:custGeom>
            <a:avLst/>
            <a:gdLst/>
            <a:ahLst/>
            <a:cxnLst/>
            <a:rect l="l" t="t" r="r" b="b"/>
            <a:pathLst>
              <a:path w="1869" h="3803" fill="none" extrusionOk="0">
                <a:moveTo>
                  <a:pt x="1869" y="0"/>
                </a:moveTo>
                <a:lnTo>
                  <a:pt x="1" y="1901"/>
                </a:lnTo>
                <a:lnTo>
                  <a:pt x="1869" y="3803"/>
                </a:lnTo>
              </a:path>
            </a:pathLst>
          </a:custGeom>
          <a:noFill/>
          <a:ln w="20850" cap="rnd" cmpd="sng">
            <a:solidFill>
              <a:srgbClr val="12D7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64;p27">
            <a:extLst>
              <a:ext uri="{FF2B5EF4-FFF2-40B4-BE49-F238E27FC236}">
                <a16:creationId xmlns:a16="http://schemas.microsoft.com/office/drawing/2014/main" id="{5107F1FD-A043-2170-93CD-7C3132ACD533}"/>
              </a:ext>
            </a:extLst>
          </p:cNvPr>
          <p:cNvSpPr/>
          <p:nvPr/>
        </p:nvSpPr>
        <p:spPr>
          <a:xfrm>
            <a:off x="5173975" y="1283664"/>
            <a:ext cx="58056" cy="116020"/>
          </a:xfrm>
          <a:custGeom>
            <a:avLst/>
            <a:gdLst/>
            <a:ahLst/>
            <a:cxnLst/>
            <a:rect l="l" t="t" r="r" b="b"/>
            <a:pathLst>
              <a:path w="1903" h="3803" fill="none" extrusionOk="0">
                <a:moveTo>
                  <a:pt x="1" y="0"/>
                </a:moveTo>
                <a:lnTo>
                  <a:pt x="1902" y="1901"/>
                </a:lnTo>
                <a:lnTo>
                  <a:pt x="1" y="3803"/>
                </a:lnTo>
              </a:path>
            </a:pathLst>
          </a:custGeom>
          <a:noFill/>
          <a:ln w="20850" cap="rnd" cmpd="sng">
            <a:solidFill>
              <a:srgbClr val="12D7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65;p27">
            <a:extLst>
              <a:ext uri="{FF2B5EF4-FFF2-40B4-BE49-F238E27FC236}">
                <a16:creationId xmlns:a16="http://schemas.microsoft.com/office/drawing/2014/main" id="{45EF95F8-94F6-161D-F796-397E68F5264C}"/>
              </a:ext>
            </a:extLst>
          </p:cNvPr>
          <p:cNvSpPr/>
          <p:nvPr/>
        </p:nvSpPr>
        <p:spPr>
          <a:xfrm>
            <a:off x="5077302" y="1283664"/>
            <a:ext cx="45822" cy="126210"/>
          </a:xfrm>
          <a:custGeom>
            <a:avLst/>
            <a:gdLst/>
            <a:ahLst/>
            <a:cxnLst/>
            <a:rect l="l" t="t" r="r" b="b"/>
            <a:pathLst>
              <a:path w="1502" h="4137" fill="none" extrusionOk="0">
                <a:moveTo>
                  <a:pt x="1" y="4136"/>
                </a:moveTo>
                <a:lnTo>
                  <a:pt x="1502" y="0"/>
                </a:lnTo>
              </a:path>
            </a:pathLst>
          </a:custGeom>
          <a:noFill/>
          <a:ln w="20850" cap="rnd" cmpd="sng">
            <a:solidFill>
              <a:srgbClr val="12D7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66;p27">
            <a:extLst>
              <a:ext uri="{FF2B5EF4-FFF2-40B4-BE49-F238E27FC236}">
                <a16:creationId xmlns:a16="http://schemas.microsoft.com/office/drawing/2014/main" id="{E0C6AE80-239B-5A1D-3317-FE271D2B0053}"/>
              </a:ext>
            </a:extLst>
          </p:cNvPr>
          <p:cNvSpPr/>
          <p:nvPr/>
        </p:nvSpPr>
        <p:spPr>
          <a:xfrm>
            <a:off x="5276750" y="1394553"/>
            <a:ext cx="32613" cy="32613"/>
          </a:xfrm>
          <a:custGeom>
            <a:avLst/>
            <a:gdLst/>
            <a:ahLst/>
            <a:cxnLst/>
            <a:rect l="l" t="t" r="r" b="b"/>
            <a:pathLst>
              <a:path w="1069" h="1069" extrusionOk="0">
                <a:moveTo>
                  <a:pt x="535" y="1"/>
                </a:moveTo>
                <a:cubicBezTo>
                  <a:pt x="234" y="1"/>
                  <a:pt x="1" y="234"/>
                  <a:pt x="1" y="535"/>
                </a:cubicBezTo>
                <a:cubicBezTo>
                  <a:pt x="1" y="802"/>
                  <a:pt x="234" y="1068"/>
                  <a:pt x="535" y="1068"/>
                </a:cubicBezTo>
                <a:cubicBezTo>
                  <a:pt x="835" y="1068"/>
                  <a:pt x="1068" y="802"/>
                  <a:pt x="1068" y="535"/>
                </a:cubicBezTo>
                <a:cubicBezTo>
                  <a:pt x="1068" y="234"/>
                  <a:pt x="835" y="1"/>
                  <a:pt x="535"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67;p27">
            <a:extLst>
              <a:ext uri="{FF2B5EF4-FFF2-40B4-BE49-F238E27FC236}">
                <a16:creationId xmlns:a16="http://schemas.microsoft.com/office/drawing/2014/main" id="{402DAE72-F988-6428-6245-BFB4306FF138}"/>
              </a:ext>
            </a:extLst>
          </p:cNvPr>
          <p:cNvSpPr/>
          <p:nvPr/>
        </p:nvSpPr>
        <p:spPr>
          <a:xfrm>
            <a:off x="5324587" y="1394553"/>
            <a:ext cx="32582" cy="32613"/>
          </a:xfrm>
          <a:custGeom>
            <a:avLst/>
            <a:gdLst/>
            <a:ahLst/>
            <a:cxnLst/>
            <a:rect l="l" t="t" r="r" b="b"/>
            <a:pathLst>
              <a:path w="1068" h="1069" extrusionOk="0">
                <a:moveTo>
                  <a:pt x="534" y="1"/>
                </a:moveTo>
                <a:cubicBezTo>
                  <a:pt x="267" y="1"/>
                  <a:pt x="0" y="234"/>
                  <a:pt x="0" y="535"/>
                </a:cubicBezTo>
                <a:cubicBezTo>
                  <a:pt x="0" y="802"/>
                  <a:pt x="267"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68;p27">
            <a:extLst>
              <a:ext uri="{FF2B5EF4-FFF2-40B4-BE49-F238E27FC236}">
                <a16:creationId xmlns:a16="http://schemas.microsoft.com/office/drawing/2014/main" id="{69108D69-77E9-BE72-A4B9-E983482CBBB7}"/>
              </a:ext>
            </a:extLst>
          </p:cNvPr>
          <p:cNvSpPr/>
          <p:nvPr/>
        </p:nvSpPr>
        <p:spPr>
          <a:xfrm>
            <a:off x="5392767" y="1394553"/>
            <a:ext cx="32582" cy="32613"/>
          </a:xfrm>
          <a:custGeom>
            <a:avLst/>
            <a:gdLst/>
            <a:ahLst/>
            <a:cxnLst/>
            <a:rect l="l" t="t" r="r" b="b"/>
            <a:pathLst>
              <a:path w="1068" h="1069" extrusionOk="0">
                <a:moveTo>
                  <a:pt x="534" y="1"/>
                </a:moveTo>
                <a:cubicBezTo>
                  <a:pt x="234" y="1"/>
                  <a:pt x="0" y="234"/>
                  <a:pt x="0" y="535"/>
                </a:cubicBezTo>
                <a:cubicBezTo>
                  <a:pt x="0" y="802"/>
                  <a:pt x="234"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69;p27">
            <a:extLst>
              <a:ext uri="{FF2B5EF4-FFF2-40B4-BE49-F238E27FC236}">
                <a16:creationId xmlns:a16="http://schemas.microsoft.com/office/drawing/2014/main" id="{0103E45E-7FC8-CE47-5024-255AA3CFEEB7}"/>
              </a:ext>
            </a:extLst>
          </p:cNvPr>
          <p:cNvSpPr/>
          <p:nvPr/>
        </p:nvSpPr>
        <p:spPr>
          <a:xfrm>
            <a:off x="4999970" y="1527864"/>
            <a:ext cx="1737158" cy="31"/>
          </a:xfrm>
          <a:custGeom>
            <a:avLst/>
            <a:gdLst/>
            <a:ahLst/>
            <a:cxnLst/>
            <a:rect l="l" t="t" r="r" b="b"/>
            <a:pathLst>
              <a:path w="56942" h="1" fill="none" extrusionOk="0">
                <a:moveTo>
                  <a:pt x="1" y="1"/>
                </a:moveTo>
                <a:lnTo>
                  <a:pt x="56941" y="1"/>
                </a:lnTo>
              </a:path>
            </a:pathLst>
          </a:custGeom>
          <a:noFill/>
          <a:ln w="20850" cap="rnd" cmpd="sng">
            <a:solidFill>
              <a:srgbClr val="12D7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70;p27">
            <a:extLst>
              <a:ext uri="{FF2B5EF4-FFF2-40B4-BE49-F238E27FC236}">
                <a16:creationId xmlns:a16="http://schemas.microsoft.com/office/drawing/2014/main" id="{29EC24FE-BDB0-058A-11ED-B6A53490094C}"/>
              </a:ext>
            </a:extLst>
          </p:cNvPr>
          <p:cNvSpPr/>
          <p:nvPr/>
        </p:nvSpPr>
        <p:spPr>
          <a:xfrm>
            <a:off x="6841823" y="1527864"/>
            <a:ext cx="134355" cy="31"/>
          </a:xfrm>
          <a:custGeom>
            <a:avLst/>
            <a:gdLst/>
            <a:ahLst/>
            <a:cxnLst/>
            <a:rect l="l" t="t" r="r" b="b"/>
            <a:pathLst>
              <a:path w="4404" h="1" fill="none" extrusionOk="0">
                <a:moveTo>
                  <a:pt x="0" y="1"/>
                </a:moveTo>
                <a:lnTo>
                  <a:pt x="4403" y="1"/>
                </a:lnTo>
              </a:path>
            </a:pathLst>
          </a:custGeom>
          <a:noFill/>
          <a:ln w="20850" cap="rnd" cmpd="sng">
            <a:solidFill>
              <a:srgbClr val="12D7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71;p27">
            <a:extLst>
              <a:ext uri="{FF2B5EF4-FFF2-40B4-BE49-F238E27FC236}">
                <a16:creationId xmlns:a16="http://schemas.microsoft.com/office/drawing/2014/main" id="{27D954C5-B354-9268-263D-55B2E6D9DB73}"/>
              </a:ext>
            </a:extLst>
          </p:cNvPr>
          <p:cNvSpPr/>
          <p:nvPr/>
        </p:nvSpPr>
        <p:spPr>
          <a:xfrm>
            <a:off x="7050423" y="1527864"/>
            <a:ext cx="170995" cy="31"/>
          </a:xfrm>
          <a:custGeom>
            <a:avLst/>
            <a:gdLst/>
            <a:ahLst/>
            <a:cxnLst/>
            <a:rect l="l" t="t" r="r" b="b"/>
            <a:pathLst>
              <a:path w="5605" h="1" fill="none" extrusionOk="0">
                <a:moveTo>
                  <a:pt x="0" y="1"/>
                </a:moveTo>
                <a:lnTo>
                  <a:pt x="5604" y="1"/>
                </a:lnTo>
              </a:path>
            </a:pathLst>
          </a:custGeom>
          <a:noFill/>
          <a:ln w="20850" cap="rnd" cmpd="sng">
            <a:solidFill>
              <a:srgbClr val="12D7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72;p27">
            <a:extLst>
              <a:ext uri="{FF2B5EF4-FFF2-40B4-BE49-F238E27FC236}">
                <a16:creationId xmlns:a16="http://schemas.microsoft.com/office/drawing/2014/main" id="{21ED6805-36D2-6D92-2584-48A0BF300B36}"/>
              </a:ext>
            </a:extLst>
          </p:cNvPr>
          <p:cNvSpPr/>
          <p:nvPr/>
        </p:nvSpPr>
        <p:spPr>
          <a:xfrm>
            <a:off x="4999970" y="1664225"/>
            <a:ext cx="1086891" cy="31"/>
          </a:xfrm>
          <a:custGeom>
            <a:avLst/>
            <a:gdLst/>
            <a:ahLst/>
            <a:cxnLst/>
            <a:rect l="l" t="t" r="r" b="b"/>
            <a:pathLst>
              <a:path w="35627" h="1" fill="none" extrusionOk="0">
                <a:moveTo>
                  <a:pt x="1" y="1"/>
                </a:moveTo>
                <a:lnTo>
                  <a:pt x="35626" y="1"/>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73;p27">
            <a:extLst>
              <a:ext uri="{FF2B5EF4-FFF2-40B4-BE49-F238E27FC236}">
                <a16:creationId xmlns:a16="http://schemas.microsoft.com/office/drawing/2014/main" id="{090B17EC-E57D-69C7-29DC-FFB38CDD506A}"/>
              </a:ext>
            </a:extLst>
          </p:cNvPr>
          <p:cNvSpPr/>
          <p:nvPr/>
        </p:nvSpPr>
        <p:spPr>
          <a:xfrm>
            <a:off x="6247538" y="1664225"/>
            <a:ext cx="195431" cy="31"/>
          </a:xfrm>
          <a:custGeom>
            <a:avLst/>
            <a:gdLst/>
            <a:ahLst/>
            <a:cxnLst/>
            <a:rect l="l" t="t" r="r" b="b"/>
            <a:pathLst>
              <a:path w="6406" h="1" fill="none" extrusionOk="0">
                <a:moveTo>
                  <a:pt x="1" y="1"/>
                </a:moveTo>
                <a:lnTo>
                  <a:pt x="6405" y="1"/>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74;p27">
            <a:extLst>
              <a:ext uri="{FF2B5EF4-FFF2-40B4-BE49-F238E27FC236}">
                <a16:creationId xmlns:a16="http://schemas.microsoft.com/office/drawing/2014/main" id="{4748D536-9E50-3694-5BB5-50513EA201D7}"/>
              </a:ext>
            </a:extLst>
          </p:cNvPr>
          <p:cNvSpPr/>
          <p:nvPr/>
        </p:nvSpPr>
        <p:spPr>
          <a:xfrm>
            <a:off x="5913773" y="1742595"/>
            <a:ext cx="529214" cy="31"/>
          </a:xfrm>
          <a:custGeom>
            <a:avLst/>
            <a:gdLst/>
            <a:ahLst/>
            <a:cxnLst/>
            <a:rect l="l" t="t" r="r" b="b"/>
            <a:pathLst>
              <a:path w="17347" h="1" fill="none" extrusionOk="0">
                <a:moveTo>
                  <a:pt x="17346" y="0"/>
                </a:moveTo>
                <a:lnTo>
                  <a:pt x="0" y="0"/>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75;p27">
            <a:extLst>
              <a:ext uri="{FF2B5EF4-FFF2-40B4-BE49-F238E27FC236}">
                <a16:creationId xmlns:a16="http://schemas.microsoft.com/office/drawing/2014/main" id="{178A76B2-E3D4-F80B-58C3-B5195A8AFDE1}"/>
              </a:ext>
            </a:extLst>
          </p:cNvPr>
          <p:cNvSpPr/>
          <p:nvPr/>
        </p:nvSpPr>
        <p:spPr>
          <a:xfrm>
            <a:off x="5734673" y="1742595"/>
            <a:ext cx="106898" cy="31"/>
          </a:xfrm>
          <a:custGeom>
            <a:avLst/>
            <a:gdLst/>
            <a:ahLst/>
            <a:cxnLst/>
            <a:rect l="l" t="t" r="r" b="b"/>
            <a:pathLst>
              <a:path w="3504" h="1" fill="none" extrusionOk="0">
                <a:moveTo>
                  <a:pt x="3503" y="0"/>
                </a:moveTo>
                <a:lnTo>
                  <a:pt x="1" y="0"/>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76;p27">
            <a:extLst>
              <a:ext uri="{FF2B5EF4-FFF2-40B4-BE49-F238E27FC236}">
                <a16:creationId xmlns:a16="http://schemas.microsoft.com/office/drawing/2014/main" id="{39B72FDF-DF5E-DAA4-F323-CAAEB3176464}"/>
              </a:ext>
            </a:extLst>
          </p:cNvPr>
          <p:cNvSpPr/>
          <p:nvPr/>
        </p:nvSpPr>
        <p:spPr>
          <a:xfrm>
            <a:off x="5543371" y="1742595"/>
            <a:ext cx="106868" cy="31"/>
          </a:xfrm>
          <a:custGeom>
            <a:avLst/>
            <a:gdLst/>
            <a:ahLst/>
            <a:cxnLst/>
            <a:rect l="l" t="t" r="r" b="b"/>
            <a:pathLst>
              <a:path w="3503" h="1" fill="none" extrusionOk="0">
                <a:moveTo>
                  <a:pt x="3503" y="0"/>
                </a:moveTo>
                <a:lnTo>
                  <a:pt x="0" y="0"/>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77;p27">
            <a:extLst>
              <a:ext uri="{FF2B5EF4-FFF2-40B4-BE49-F238E27FC236}">
                <a16:creationId xmlns:a16="http://schemas.microsoft.com/office/drawing/2014/main" id="{195F655C-D136-D37D-3ED1-1B9CCE7F4E44}"/>
              </a:ext>
            </a:extLst>
          </p:cNvPr>
          <p:cNvSpPr/>
          <p:nvPr/>
        </p:nvSpPr>
        <p:spPr>
          <a:xfrm>
            <a:off x="5353075" y="1742595"/>
            <a:ext cx="105861" cy="31"/>
          </a:xfrm>
          <a:custGeom>
            <a:avLst/>
            <a:gdLst/>
            <a:ahLst/>
            <a:cxnLst/>
            <a:rect l="l" t="t" r="r" b="b"/>
            <a:pathLst>
              <a:path w="3470" h="1" fill="none" extrusionOk="0">
                <a:moveTo>
                  <a:pt x="3470" y="0"/>
                </a:moveTo>
                <a:lnTo>
                  <a:pt x="1" y="0"/>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78;p27">
            <a:extLst>
              <a:ext uri="{FF2B5EF4-FFF2-40B4-BE49-F238E27FC236}">
                <a16:creationId xmlns:a16="http://schemas.microsoft.com/office/drawing/2014/main" id="{68676A8F-9967-A8C6-71F7-25B94328DA77}"/>
              </a:ext>
            </a:extLst>
          </p:cNvPr>
          <p:cNvSpPr/>
          <p:nvPr/>
        </p:nvSpPr>
        <p:spPr>
          <a:xfrm>
            <a:off x="5161773" y="1742595"/>
            <a:ext cx="105861" cy="31"/>
          </a:xfrm>
          <a:custGeom>
            <a:avLst/>
            <a:gdLst/>
            <a:ahLst/>
            <a:cxnLst/>
            <a:rect l="l" t="t" r="r" b="b"/>
            <a:pathLst>
              <a:path w="3470" h="1" fill="none" extrusionOk="0">
                <a:moveTo>
                  <a:pt x="3470" y="0"/>
                </a:moveTo>
                <a:lnTo>
                  <a:pt x="0" y="0"/>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79;p27">
            <a:extLst>
              <a:ext uri="{FF2B5EF4-FFF2-40B4-BE49-F238E27FC236}">
                <a16:creationId xmlns:a16="http://schemas.microsoft.com/office/drawing/2014/main" id="{8B499246-5708-42AB-3A2F-12C39F856E1B}"/>
              </a:ext>
            </a:extLst>
          </p:cNvPr>
          <p:cNvSpPr/>
          <p:nvPr/>
        </p:nvSpPr>
        <p:spPr>
          <a:xfrm>
            <a:off x="5161773" y="1838231"/>
            <a:ext cx="1647588" cy="31"/>
          </a:xfrm>
          <a:custGeom>
            <a:avLst/>
            <a:gdLst/>
            <a:ahLst/>
            <a:cxnLst/>
            <a:rect l="l" t="t" r="r" b="b"/>
            <a:pathLst>
              <a:path w="54006" h="1" fill="none" extrusionOk="0">
                <a:moveTo>
                  <a:pt x="54006" y="1"/>
                </a:moveTo>
                <a:lnTo>
                  <a:pt x="0" y="1"/>
                </a:lnTo>
              </a:path>
            </a:pathLst>
          </a:custGeom>
          <a:noFill/>
          <a:ln w="208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80;p27">
            <a:extLst>
              <a:ext uri="{FF2B5EF4-FFF2-40B4-BE49-F238E27FC236}">
                <a16:creationId xmlns:a16="http://schemas.microsoft.com/office/drawing/2014/main" id="{FEBC1B9F-40D6-46A3-4399-55176AC0865C}"/>
              </a:ext>
            </a:extLst>
          </p:cNvPr>
          <p:cNvSpPr/>
          <p:nvPr/>
        </p:nvSpPr>
        <p:spPr>
          <a:xfrm>
            <a:off x="4999970" y="1742595"/>
            <a:ext cx="38714" cy="3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81;p27">
            <a:extLst>
              <a:ext uri="{FF2B5EF4-FFF2-40B4-BE49-F238E27FC236}">
                <a16:creationId xmlns:a16="http://schemas.microsoft.com/office/drawing/2014/main" id="{E9D2EB08-3037-A80D-86B0-68C677729515}"/>
              </a:ext>
            </a:extLst>
          </p:cNvPr>
          <p:cNvSpPr/>
          <p:nvPr/>
        </p:nvSpPr>
        <p:spPr>
          <a:xfrm>
            <a:off x="4999970" y="1838231"/>
            <a:ext cx="38714" cy="3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82;p27">
            <a:extLst>
              <a:ext uri="{FF2B5EF4-FFF2-40B4-BE49-F238E27FC236}">
                <a16:creationId xmlns:a16="http://schemas.microsoft.com/office/drawing/2014/main" id="{7D103BEF-9C06-8DA6-A63C-A5FBE3072539}"/>
              </a:ext>
            </a:extLst>
          </p:cNvPr>
          <p:cNvSpPr/>
          <p:nvPr/>
        </p:nvSpPr>
        <p:spPr>
          <a:xfrm>
            <a:off x="4999970" y="1933897"/>
            <a:ext cx="38714" cy="3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83;p27">
            <a:extLst>
              <a:ext uri="{FF2B5EF4-FFF2-40B4-BE49-F238E27FC236}">
                <a16:creationId xmlns:a16="http://schemas.microsoft.com/office/drawing/2014/main" id="{9C18E54E-3625-BC9D-1A6B-87FB2A89143F}"/>
              </a:ext>
            </a:extLst>
          </p:cNvPr>
          <p:cNvSpPr/>
          <p:nvPr/>
        </p:nvSpPr>
        <p:spPr>
          <a:xfrm>
            <a:off x="4999970" y="2029533"/>
            <a:ext cx="38714" cy="3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84;p27">
            <a:extLst>
              <a:ext uri="{FF2B5EF4-FFF2-40B4-BE49-F238E27FC236}">
                <a16:creationId xmlns:a16="http://schemas.microsoft.com/office/drawing/2014/main" id="{D113FE59-BF75-24AA-C396-945D2488E685}"/>
              </a:ext>
            </a:extLst>
          </p:cNvPr>
          <p:cNvSpPr/>
          <p:nvPr/>
        </p:nvSpPr>
        <p:spPr>
          <a:xfrm>
            <a:off x="6908967" y="1838231"/>
            <a:ext cx="226976" cy="31"/>
          </a:xfrm>
          <a:custGeom>
            <a:avLst/>
            <a:gdLst/>
            <a:ahLst/>
            <a:cxnLst/>
            <a:rect l="l" t="t" r="r" b="b"/>
            <a:pathLst>
              <a:path w="7440" h="1" fill="none" extrusionOk="0">
                <a:moveTo>
                  <a:pt x="1" y="1"/>
                </a:moveTo>
                <a:lnTo>
                  <a:pt x="7439" y="1"/>
                </a:lnTo>
              </a:path>
            </a:pathLst>
          </a:custGeom>
          <a:noFill/>
          <a:ln w="208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85;p27">
            <a:extLst>
              <a:ext uri="{FF2B5EF4-FFF2-40B4-BE49-F238E27FC236}">
                <a16:creationId xmlns:a16="http://schemas.microsoft.com/office/drawing/2014/main" id="{8F2CABFC-BA04-21EA-2440-FACDB5DB901F}"/>
              </a:ext>
            </a:extLst>
          </p:cNvPr>
          <p:cNvSpPr/>
          <p:nvPr/>
        </p:nvSpPr>
        <p:spPr>
          <a:xfrm>
            <a:off x="5157716" y="1933897"/>
            <a:ext cx="455935" cy="3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86;p27">
            <a:extLst>
              <a:ext uri="{FF2B5EF4-FFF2-40B4-BE49-F238E27FC236}">
                <a16:creationId xmlns:a16="http://schemas.microsoft.com/office/drawing/2014/main" id="{370F7712-A282-196E-4E13-B36EB9AC3ED0}"/>
              </a:ext>
            </a:extLst>
          </p:cNvPr>
          <p:cNvSpPr/>
          <p:nvPr/>
        </p:nvSpPr>
        <p:spPr>
          <a:xfrm>
            <a:off x="5157716" y="2031577"/>
            <a:ext cx="455935" cy="3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87;p27">
            <a:extLst>
              <a:ext uri="{FF2B5EF4-FFF2-40B4-BE49-F238E27FC236}">
                <a16:creationId xmlns:a16="http://schemas.microsoft.com/office/drawing/2014/main" id="{85F5E2A5-8D73-5293-F17F-8F0B4F4CA2D7}"/>
              </a:ext>
            </a:extLst>
          </p:cNvPr>
          <p:cNvSpPr/>
          <p:nvPr/>
        </p:nvSpPr>
        <p:spPr>
          <a:xfrm>
            <a:off x="5157716" y="2130294"/>
            <a:ext cx="455935" cy="3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88;p27">
            <a:extLst>
              <a:ext uri="{FF2B5EF4-FFF2-40B4-BE49-F238E27FC236}">
                <a16:creationId xmlns:a16="http://schemas.microsoft.com/office/drawing/2014/main" id="{F9C515AA-99C0-B07F-9A47-3EF91C055387}"/>
              </a:ext>
            </a:extLst>
          </p:cNvPr>
          <p:cNvSpPr/>
          <p:nvPr/>
        </p:nvSpPr>
        <p:spPr>
          <a:xfrm>
            <a:off x="5157716" y="2227974"/>
            <a:ext cx="455935" cy="3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89;p27">
            <a:extLst>
              <a:ext uri="{FF2B5EF4-FFF2-40B4-BE49-F238E27FC236}">
                <a16:creationId xmlns:a16="http://schemas.microsoft.com/office/drawing/2014/main" id="{32832DEE-31FA-AFB3-6A7D-693A5D4E86E2}"/>
              </a:ext>
            </a:extLst>
          </p:cNvPr>
          <p:cNvSpPr/>
          <p:nvPr/>
        </p:nvSpPr>
        <p:spPr>
          <a:xfrm>
            <a:off x="5913773" y="2227974"/>
            <a:ext cx="928130" cy="31"/>
          </a:xfrm>
          <a:custGeom>
            <a:avLst/>
            <a:gdLst/>
            <a:ahLst/>
            <a:cxnLst/>
            <a:rect l="l" t="t" r="r" b="b"/>
            <a:pathLst>
              <a:path w="30423" h="1" fill="none" extrusionOk="0">
                <a:moveTo>
                  <a:pt x="0" y="1"/>
                </a:moveTo>
                <a:lnTo>
                  <a:pt x="30422" y="1"/>
                </a:lnTo>
              </a:path>
            </a:pathLst>
          </a:custGeom>
          <a:no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0;p27">
            <a:extLst>
              <a:ext uri="{FF2B5EF4-FFF2-40B4-BE49-F238E27FC236}">
                <a16:creationId xmlns:a16="http://schemas.microsoft.com/office/drawing/2014/main" id="{A6A0F609-0D12-6EDF-8C28-2C706585FEE5}"/>
              </a:ext>
            </a:extLst>
          </p:cNvPr>
          <p:cNvSpPr/>
          <p:nvPr/>
        </p:nvSpPr>
        <p:spPr>
          <a:xfrm>
            <a:off x="6464283" y="2130294"/>
            <a:ext cx="377591" cy="31"/>
          </a:xfrm>
          <a:custGeom>
            <a:avLst/>
            <a:gdLst/>
            <a:ahLst/>
            <a:cxnLst/>
            <a:rect l="l" t="t" r="r" b="b"/>
            <a:pathLst>
              <a:path w="12377" h="1" fill="none" extrusionOk="0">
                <a:moveTo>
                  <a:pt x="1" y="0"/>
                </a:moveTo>
                <a:lnTo>
                  <a:pt x="12376" y="0"/>
                </a:lnTo>
              </a:path>
            </a:pathLst>
          </a:custGeom>
          <a:no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1;p27">
            <a:extLst>
              <a:ext uri="{FF2B5EF4-FFF2-40B4-BE49-F238E27FC236}">
                <a16:creationId xmlns:a16="http://schemas.microsoft.com/office/drawing/2014/main" id="{03A6915E-CB20-AC36-B071-5233A46E8047}"/>
              </a:ext>
            </a:extLst>
          </p:cNvPr>
          <p:cNvSpPr/>
          <p:nvPr/>
        </p:nvSpPr>
        <p:spPr>
          <a:xfrm>
            <a:off x="6692222" y="2029533"/>
            <a:ext cx="149639" cy="31"/>
          </a:xfrm>
          <a:custGeom>
            <a:avLst/>
            <a:gdLst/>
            <a:ahLst/>
            <a:cxnLst/>
            <a:rect l="l" t="t" r="r" b="b"/>
            <a:pathLst>
              <a:path w="4905" h="1" fill="none" extrusionOk="0">
                <a:moveTo>
                  <a:pt x="1" y="1"/>
                </a:moveTo>
                <a:lnTo>
                  <a:pt x="4904" y="1"/>
                </a:lnTo>
              </a:path>
            </a:pathLst>
          </a:custGeom>
          <a:no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2;p27">
            <a:extLst>
              <a:ext uri="{FF2B5EF4-FFF2-40B4-BE49-F238E27FC236}">
                <a16:creationId xmlns:a16="http://schemas.microsoft.com/office/drawing/2014/main" id="{29DBF176-D282-AADD-017C-B6655543F706}"/>
              </a:ext>
            </a:extLst>
          </p:cNvPr>
          <p:cNvSpPr/>
          <p:nvPr/>
        </p:nvSpPr>
        <p:spPr>
          <a:xfrm>
            <a:off x="7404910" y="1116503"/>
            <a:ext cx="1114298" cy="1734401"/>
          </a:xfrm>
          <a:custGeom>
            <a:avLst/>
            <a:gdLst/>
            <a:ahLst/>
            <a:cxnLst/>
            <a:rect l="l" t="t" r="r" b="b"/>
            <a:pathLst>
              <a:path w="42498" h="66148" extrusionOk="0">
                <a:moveTo>
                  <a:pt x="2169" y="1"/>
                </a:moveTo>
                <a:cubicBezTo>
                  <a:pt x="968" y="1"/>
                  <a:pt x="0" y="968"/>
                  <a:pt x="0" y="2169"/>
                </a:cubicBezTo>
                <a:lnTo>
                  <a:pt x="0" y="63980"/>
                </a:lnTo>
                <a:cubicBezTo>
                  <a:pt x="0" y="65181"/>
                  <a:pt x="968" y="66148"/>
                  <a:pt x="2169" y="66148"/>
                </a:cubicBezTo>
                <a:lnTo>
                  <a:pt x="40329" y="66148"/>
                </a:lnTo>
                <a:cubicBezTo>
                  <a:pt x="41530" y="66148"/>
                  <a:pt x="42497" y="65181"/>
                  <a:pt x="42497" y="63980"/>
                </a:cubicBezTo>
                <a:lnTo>
                  <a:pt x="42497" y="2169"/>
                </a:lnTo>
                <a:cubicBezTo>
                  <a:pt x="42497" y="968"/>
                  <a:pt x="41530" y="1"/>
                  <a:pt x="40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3;p27">
            <a:extLst>
              <a:ext uri="{FF2B5EF4-FFF2-40B4-BE49-F238E27FC236}">
                <a16:creationId xmlns:a16="http://schemas.microsoft.com/office/drawing/2014/main" id="{A338F0B1-15E0-32C5-C693-27BC17DFC211}"/>
              </a:ext>
            </a:extLst>
          </p:cNvPr>
          <p:cNvSpPr/>
          <p:nvPr/>
        </p:nvSpPr>
        <p:spPr>
          <a:xfrm>
            <a:off x="7404910" y="1116503"/>
            <a:ext cx="1114298" cy="157451"/>
          </a:xfrm>
          <a:custGeom>
            <a:avLst/>
            <a:gdLst/>
            <a:ahLst/>
            <a:cxnLst/>
            <a:rect l="l" t="t" r="r" b="b"/>
            <a:pathLst>
              <a:path w="42498" h="6005" extrusionOk="0">
                <a:moveTo>
                  <a:pt x="1635" y="1"/>
                </a:moveTo>
                <a:cubicBezTo>
                  <a:pt x="734" y="1"/>
                  <a:pt x="0" y="734"/>
                  <a:pt x="0" y="1635"/>
                </a:cubicBezTo>
                <a:lnTo>
                  <a:pt x="0" y="6005"/>
                </a:lnTo>
                <a:lnTo>
                  <a:pt x="42497" y="6005"/>
                </a:lnTo>
                <a:lnTo>
                  <a:pt x="42497" y="1635"/>
                </a:lnTo>
                <a:cubicBezTo>
                  <a:pt x="42497" y="734"/>
                  <a:pt x="41764" y="1"/>
                  <a:pt x="40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4;p27">
            <a:extLst>
              <a:ext uri="{FF2B5EF4-FFF2-40B4-BE49-F238E27FC236}">
                <a16:creationId xmlns:a16="http://schemas.microsoft.com/office/drawing/2014/main" id="{BC404100-6326-2DF8-0CBC-E64908E2F30E}"/>
              </a:ext>
            </a:extLst>
          </p:cNvPr>
          <p:cNvSpPr/>
          <p:nvPr/>
        </p:nvSpPr>
        <p:spPr>
          <a:xfrm>
            <a:off x="7465268" y="1321176"/>
            <a:ext cx="996203" cy="1478126"/>
          </a:xfrm>
          <a:custGeom>
            <a:avLst/>
            <a:gdLst/>
            <a:ahLst/>
            <a:cxnLst/>
            <a:rect l="l" t="t" r="r" b="b"/>
            <a:pathLst>
              <a:path w="37994" h="56374" extrusionOk="0">
                <a:moveTo>
                  <a:pt x="36259" y="56374"/>
                </a:moveTo>
                <a:lnTo>
                  <a:pt x="1768" y="56374"/>
                </a:lnTo>
                <a:cubicBezTo>
                  <a:pt x="801" y="56374"/>
                  <a:pt x="0" y="55607"/>
                  <a:pt x="0" y="54639"/>
                </a:cubicBezTo>
                <a:lnTo>
                  <a:pt x="0" y="1735"/>
                </a:lnTo>
                <a:cubicBezTo>
                  <a:pt x="0" y="767"/>
                  <a:pt x="801" y="0"/>
                  <a:pt x="1768" y="0"/>
                </a:cubicBezTo>
                <a:lnTo>
                  <a:pt x="36259" y="0"/>
                </a:lnTo>
                <a:cubicBezTo>
                  <a:pt x="37227" y="0"/>
                  <a:pt x="37994" y="767"/>
                  <a:pt x="37994" y="1735"/>
                </a:cubicBezTo>
                <a:lnTo>
                  <a:pt x="37994" y="54639"/>
                </a:lnTo>
                <a:cubicBezTo>
                  <a:pt x="37994" y="55607"/>
                  <a:pt x="37227" y="56374"/>
                  <a:pt x="36259" y="56374"/>
                </a:cubicBezTo>
                <a:close/>
              </a:path>
            </a:pathLst>
          </a:custGeom>
          <a:solidFill>
            <a:srgbClr val="240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5;p27">
            <a:extLst>
              <a:ext uri="{FF2B5EF4-FFF2-40B4-BE49-F238E27FC236}">
                <a16:creationId xmlns:a16="http://schemas.microsoft.com/office/drawing/2014/main" id="{1DB33BB9-8270-D7F0-A319-484847F82828}"/>
              </a:ext>
            </a:extLst>
          </p:cNvPr>
          <p:cNvSpPr/>
          <p:nvPr/>
        </p:nvSpPr>
        <p:spPr>
          <a:xfrm>
            <a:off x="7708406" y="1168969"/>
            <a:ext cx="53384" cy="27164"/>
          </a:xfrm>
          <a:custGeom>
            <a:avLst/>
            <a:gdLst/>
            <a:ahLst/>
            <a:cxnLst/>
            <a:rect l="l" t="t" r="r" b="b"/>
            <a:pathLst>
              <a:path w="2036" h="1036" extrusionOk="0">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6;p27">
            <a:extLst>
              <a:ext uri="{FF2B5EF4-FFF2-40B4-BE49-F238E27FC236}">
                <a16:creationId xmlns:a16="http://schemas.microsoft.com/office/drawing/2014/main" id="{D13E99AA-C386-F0FD-FAA4-003D2E7C8AD9}"/>
              </a:ext>
            </a:extLst>
          </p:cNvPr>
          <p:cNvSpPr/>
          <p:nvPr/>
        </p:nvSpPr>
        <p:spPr>
          <a:xfrm>
            <a:off x="7513356" y="1494332"/>
            <a:ext cx="707599" cy="16650"/>
          </a:xfrm>
          <a:custGeom>
            <a:avLst/>
            <a:gdLst/>
            <a:ahLst/>
            <a:cxnLst/>
            <a:rect l="l" t="t" r="r" b="b"/>
            <a:pathLst>
              <a:path w="26987" h="635" extrusionOk="0">
                <a:moveTo>
                  <a:pt x="334" y="1"/>
                </a:moveTo>
                <a:cubicBezTo>
                  <a:pt x="134" y="1"/>
                  <a:pt x="1" y="134"/>
                  <a:pt x="1" y="301"/>
                </a:cubicBezTo>
                <a:cubicBezTo>
                  <a:pt x="1" y="501"/>
                  <a:pt x="134" y="635"/>
                  <a:pt x="334" y="635"/>
                </a:cubicBezTo>
                <a:lnTo>
                  <a:pt x="26686" y="635"/>
                </a:lnTo>
                <a:cubicBezTo>
                  <a:pt x="26853" y="635"/>
                  <a:pt x="26987" y="501"/>
                  <a:pt x="26987" y="301"/>
                </a:cubicBezTo>
                <a:cubicBezTo>
                  <a:pt x="26987" y="134"/>
                  <a:pt x="26853" y="1"/>
                  <a:pt x="26686"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7;p27">
            <a:extLst>
              <a:ext uri="{FF2B5EF4-FFF2-40B4-BE49-F238E27FC236}">
                <a16:creationId xmlns:a16="http://schemas.microsoft.com/office/drawing/2014/main" id="{461E031B-A054-1D1F-0E05-09E5DB8A8353}"/>
              </a:ext>
            </a:extLst>
          </p:cNvPr>
          <p:cNvSpPr/>
          <p:nvPr/>
        </p:nvSpPr>
        <p:spPr>
          <a:xfrm>
            <a:off x="8264661" y="1494332"/>
            <a:ext cx="68251" cy="16650"/>
          </a:xfrm>
          <a:custGeom>
            <a:avLst/>
            <a:gdLst/>
            <a:ahLst/>
            <a:cxnLst/>
            <a:rect l="l" t="t" r="r" b="b"/>
            <a:pathLst>
              <a:path w="2603" h="635" extrusionOk="0">
                <a:moveTo>
                  <a:pt x="301" y="1"/>
                </a:moveTo>
                <a:cubicBezTo>
                  <a:pt x="134" y="1"/>
                  <a:pt x="1" y="134"/>
                  <a:pt x="1" y="301"/>
                </a:cubicBezTo>
                <a:cubicBezTo>
                  <a:pt x="1" y="501"/>
                  <a:pt x="134" y="635"/>
                  <a:pt x="301" y="635"/>
                </a:cubicBezTo>
                <a:lnTo>
                  <a:pt x="2269" y="635"/>
                </a:lnTo>
                <a:cubicBezTo>
                  <a:pt x="2436" y="635"/>
                  <a:pt x="2602" y="501"/>
                  <a:pt x="2602" y="301"/>
                </a:cubicBezTo>
                <a:cubicBezTo>
                  <a:pt x="2602" y="134"/>
                  <a:pt x="2436" y="1"/>
                  <a:pt x="2269"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8;p27">
            <a:extLst>
              <a:ext uri="{FF2B5EF4-FFF2-40B4-BE49-F238E27FC236}">
                <a16:creationId xmlns:a16="http://schemas.microsoft.com/office/drawing/2014/main" id="{74BDD49B-C9A4-7AFF-7FF7-5FFD5AA0B784}"/>
              </a:ext>
            </a:extLst>
          </p:cNvPr>
          <p:cNvSpPr/>
          <p:nvPr/>
        </p:nvSpPr>
        <p:spPr>
          <a:xfrm>
            <a:off x="8359131" y="1494332"/>
            <a:ext cx="55114" cy="16650"/>
          </a:xfrm>
          <a:custGeom>
            <a:avLst/>
            <a:gdLst/>
            <a:ahLst/>
            <a:cxnLst/>
            <a:rect l="l" t="t" r="r" b="b"/>
            <a:pathLst>
              <a:path w="2102" h="635" extrusionOk="0">
                <a:moveTo>
                  <a:pt x="300" y="1"/>
                </a:moveTo>
                <a:cubicBezTo>
                  <a:pt x="134" y="1"/>
                  <a:pt x="0" y="134"/>
                  <a:pt x="0" y="301"/>
                </a:cubicBezTo>
                <a:cubicBezTo>
                  <a:pt x="0" y="501"/>
                  <a:pt x="134" y="635"/>
                  <a:pt x="300" y="635"/>
                </a:cubicBezTo>
                <a:lnTo>
                  <a:pt x="1768" y="635"/>
                </a:lnTo>
                <a:cubicBezTo>
                  <a:pt x="1968" y="635"/>
                  <a:pt x="2102" y="501"/>
                  <a:pt x="2102" y="301"/>
                </a:cubicBezTo>
                <a:cubicBezTo>
                  <a:pt x="2102" y="134"/>
                  <a:pt x="1968" y="1"/>
                  <a:pt x="1768"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9;p27">
            <a:extLst>
              <a:ext uri="{FF2B5EF4-FFF2-40B4-BE49-F238E27FC236}">
                <a16:creationId xmlns:a16="http://schemas.microsoft.com/office/drawing/2014/main" id="{562142D2-9415-CF96-F8D5-18D13208B9DF}"/>
              </a:ext>
            </a:extLst>
          </p:cNvPr>
          <p:cNvSpPr/>
          <p:nvPr/>
        </p:nvSpPr>
        <p:spPr>
          <a:xfrm>
            <a:off x="7513356" y="1572179"/>
            <a:ext cx="404994" cy="16650"/>
          </a:xfrm>
          <a:custGeom>
            <a:avLst/>
            <a:gdLst/>
            <a:ahLst/>
            <a:cxnLst/>
            <a:rect l="l" t="t" r="r" b="b"/>
            <a:pathLst>
              <a:path w="15446" h="635" extrusionOk="0">
                <a:moveTo>
                  <a:pt x="334" y="1"/>
                </a:moveTo>
                <a:cubicBezTo>
                  <a:pt x="134" y="1"/>
                  <a:pt x="1" y="134"/>
                  <a:pt x="1" y="334"/>
                </a:cubicBezTo>
                <a:cubicBezTo>
                  <a:pt x="1" y="501"/>
                  <a:pt x="134" y="634"/>
                  <a:pt x="334" y="634"/>
                </a:cubicBezTo>
                <a:lnTo>
                  <a:pt x="15112" y="634"/>
                </a:lnTo>
                <a:cubicBezTo>
                  <a:pt x="15312" y="634"/>
                  <a:pt x="15445" y="501"/>
                  <a:pt x="15445" y="334"/>
                </a:cubicBezTo>
                <a:cubicBezTo>
                  <a:pt x="15445" y="134"/>
                  <a:pt x="15312" y="1"/>
                  <a:pt x="15112"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00;p27">
            <a:extLst>
              <a:ext uri="{FF2B5EF4-FFF2-40B4-BE49-F238E27FC236}">
                <a16:creationId xmlns:a16="http://schemas.microsoft.com/office/drawing/2014/main" id="{D1836EFE-8E48-B87A-ECFE-D97F6B74986B}"/>
              </a:ext>
            </a:extLst>
          </p:cNvPr>
          <p:cNvSpPr/>
          <p:nvPr/>
        </p:nvSpPr>
        <p:spPr>
          <a:xfrm>
            <a:off x="7925297" y="1572179"/>
            <a:ext cx="127744" cy="16650"/>
          </a:xfrm>
          <a:custGeom>
            <a:avLst/>
            <a:gdLst/>
            <a:ahLst/>
            <a:cxnLst/>
            <a:rect l="l" t="t" r="r" b="b"/>
            <a:pathLst>
              <a:path w="4872" h="635" extrusionOk="0">
                <a:moveTo>
                  <a:pt x="301" y="1"/>
                </a:moveTo>
                <a:cubicBezTo>
                  <a:pt x="134" y="1"/>
                  <a:pt x="1" y="134"/>
                  <a:pt x="1" y="334"/>
                </a:cubicBezTo>
                <a:cubicBezTo>
                  <a:pt x="1" y="501"/>
                  <a:pt x="134" y="634"/>
                  <a:pt x="301" y="634"/>
                </a:cubicBezTo>
                <a:lnTo>
                  <a:pt x="4571" y="634"/>
                </a:lnTo>
                <a:cubicBezTo>
                  <a:pt x="4738" y="634"/>
                  <a:pt x="4871" y="501"/>
                  <a:pt x="4871" y="334"/>
                </a:cubicBezTo>
                <a:cubicBezTo>
                  <a:pt x="4871" y="134"/>
                  <a:pt x="4738" y="1"/>
                  <a:pt x="4571"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01;p27">
            <a:extLst>
              <a:ext uri="{FF2B5EF4-FFF2-40B4-BE49-F238E27FC236}">
                <a16:creationId xmlns:a16="http://schemas.microsoft.com/office/drawing/2014/main" id="{C782A37D-235E-3873-EE27-9D552168DEEB}"/>
              </a:ext>
            </a:extLst>
          </p:cNvPr>
          <p:cNvSpPr/>
          <p:nvPr/>
        </p:nvSpPr>
        <p:spPr>
          <a:xfrm>
            <a:off x="7967301" y="1616779"/>
            <a:ext cx="85739" cy="17515"/>
          </a:xfrm>
          <a:custGeom>
            <a:avLst/>
            <a:gdLst/>
            <a:ahLst/>
            <a:cxnLst/>
            <a:rect l="l" t="t" r="r" b="b"/>
            <a:pathLst>
              <a:path w="3270" h="668" extrusionOk="0">
                <a:moveTo>
                  <a:pt x="334" y="1"/>
                </a:moveTo>
                <a:cubicBezTo>
                  <a:pt x="134" y="1"/>
                  <a:pt x="0" y="168"/>
                  <a:pt x="0" y="334"/>
                </a:cubicBezTo>
                <a:cubicBezTo>
                  <a:pt x="0" y="535"/>
                  <a:pt x="134" y="668"/>
                  <a:pt x="334" y="668"/>
                </a:cubicBezTo>
                <a:lnTo>
                  <a:pt x="2969" y="668"/>
                </a:lnTo>
                <a:cubicBezTo>
                  <a:pt x="3136" y="668"/>
                  <a:pt x="3269" y="501"/>
                  <a:pt x="3269" y="334"/>
                </a:cubicBezTo>
                <a:cubicBezTo>
                  <a:pt x="3269" y="168"/>
                  <a:pt x="3136" y="1"/>
                  <a:pt x="2969"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02;p27">
            <a:extLst>
              <a:ext uri="{FF2B5EF4-FFF2-40B4-BE49-F238E27FC236}">
                <a16:creationId xmlns:a16="http://schemas.microsoft.com/office/drawing/2014/main" id="{7FD89D33-6479-0A61-25A4-D1FAA1EB18C8}"/>
              </a:ext>
            </a:extLst>
          </p:cNvPr>
          <p:cNvSpPr/>
          <p:nvPr/>
        </p:nvSpPr>
        <p:spPr>
          <a:xfrm>
            <a:off x="7925297" y="1616779"/>
            <a:ext cx="25407" cy="17515"/>
          </a:xfrm>
          <a:custGeom>
            <a:avLst/>
            <a:gdLst/>
            <a:ahLst/>
            <a:cxnLst/>
            <a:rect l="l" t="t" r="r" b="b"/>
            <a:pathLst>
              <a:path w="969" h="668" extrusionOk="0">
                <a:moveTo>
                  <a:pt x="335" y="1"/>
                </a:moveTo>
                <a:cubicBezTo>
                  <a:pt x="168" y="1"/>
                  <a:pt x="1" y="168"/>
                  <a:pt x="1" y="334"/>
                </a:cubicBezTo>
                <a:cubicBezTo>
                  <a:pt x="1" y="535"/>
                  <a:pt x="168" y="668"/>
                  <a:pt x="335" y="668"/>
                </a:cubicBezTo>
                <a:lnTo>
                  <a:pt x="635" y="668"/>
                </a:lnTo>
                <a:cubicBezTo>
                  <a:pt x="802" y="668"/>
                  <a:pt x="968" y="501"/>
                  <a:pt x="968" y="334"/>
                </a:cubicBezTo>
                <a:cubicBezTo>
                  <a:pt x="968" y="168"/>
                  <a:pt x="835" y="1"/>
                  <a:pt x="635"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03;p27">
            <a:extLst>
              <a:ext uri="{FF2B5EF4-FFF2-40B4-BE49-F238E27FC236}">
                <a16:creationId xmlns:a16="http://schemas.microsoft.com/office/drawing/2014/main" id="{462819D6-ED50-6FF0-F08F-4101CFB25719}"/>
              </a:ext>
            </a:extLst>
          </p:cNvPr>
          <p:cNvSpPr/>
          <p:nvPr/>
        </p:nvSpPr>
        <p:spPr>
          <a:xfrm>
            <a:off x="7824717" y="1616779"/>
            <a:ext cx="77008" cy="17515"/>
          </a:xfrm>
          <a:custGeom>
            <a:avLst/>
            <a:gdLst/>
            <a:ahLst/>
            <a:cxnLst/>
            <a:rect l="l" t="t" r="r" b="b"/>
            <a:pathLst>
              <a:path w="2937" h="668" extrusionOk="0">
                <a:moveTo>
                  <a:pt x="301" y="1"/>
                </a:moveTo>
                <a:cubicBezTo>
                  <a:pt x="134" y="1"/>
                  <a:pt x="1" y="168"/>
                  <a:pt x="1" y="334"/>
                </a:cubicBezTo>
                <a:cubicBezTo>
                  <a:pt x="1" y="535"/>
                  <a:pt x="134" y="668"/>
                  <a:pt x="301" y="668"/>
                </a:cubicBezTo>
                <a:lnTo>
                  <a:pt x="2636" y="668"/>
                </a:lnTo>
                <a:cubicBezTo>
                  <a:pt x="2803" y="668"/>
                  <a:pt x="2936" y="501"/>
                  <a:pt x="2936" y="334"/>
                </a:cubicBezTo>
                <a:cubicBezTo>
                  <a:pt x="2936" y="168"/>
                  <a:pt x="2803" y="1"/>
                  <a:pt x="2636"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04;p27">
            <a:extLst>
              <a:ext uri="{FF2B5EF4-FFF2-40B4-BE49-F238E27FC236}">
                <a16:creationId xmlns:a16="http://schemas.microsoft.com/office/drawing/2014/main" id="{B8BECAB2-E490-AAC1-F194-B1D14AC5299E}"/>
              </a:ext>
            </a:extLst>
          </p:cNvPr>
          <p:cNvSpPr/>
          <p:nvPr/>
        </p:nvSpPr>
        <p:spPr>
          <a:xfrm>
            <a:off x="7715406" y="1616779"/>
            <a:ext cx="77873" cy="17515"/>
          </a:xfrm>
          <a:custGeom>
            <a:avLst/>
            <a:gdLst/>
            <a:ahLst/>
            <a:cxnLst/>
            <a:rect l="l" t="t" r="r" b="b"/>
            <a:pathLst>
              <a:path w="2970" h="668" extrusionOk="0">
                <a:moveTo>
                  <a:pt x="300" y="1"/>
                </a:moveTo>
                <a:cubicBezTo>
                  <a:pt x="134" y="1"/>
                  <a:pt x="0" y="168"/>
                  <a:pt x="0" y="334"/>
                </a:cubicBezTo>
                <a:cubicBezTo>
                  <a:pt x="0" y="535"/>
                  <a:pt x="134" y="668"/>
                  <a:pt x="300" y="668"/>
                </a:cubicBezTo>
                <a:lnTo>
                  <a:pt x="2635" y="668"/>
                </a:lnTo>
                <a:cubicBezTo>
                  <a:pt x="2802" y="668"/>
                  <a:pt x="2969" y="501"/>
                  <a:pt x="2936" y="334"/>
                </a:cubicBezTo>
                <a:cubicBezTo>
                  <a:pt x="2936" y="168"/>
                  <a:pt x="2802" y="1"/>
                  <a:pt x="2635"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05;p27">
            <a:extLst>
              <a:ext uri="{FF2B5EF4-FFF2-40B4-BE49-F238E27FC236}">
                <a16:creationId xmlns:a16="http://schemas.microsoft.com/office/drawing/2014/main" id="{E0CE64D5-DA24-497F-721A-35C44907251B}"/>
              </a:ext>
            </a:extLst>
          </p:cNvPr>
          <p:cNvSpPr/>
          <p:nvPr/>
        </p:nvSpPr>
        <p:spPr>
          <a:xfrm>
            <a:off x="7606069" y="1616779"/>
            <a:ext cx="77873" cy="17515"/>
          </a:xfrm>
          <a:custGeom>
            <a:avLst/>
            <a:gdLst/>
            <a:ahLst/>
            <a:cxnLst/>
            <a:rect l="l" t="t" r="r" b="b"/>
            <a:pathLst>
              <a:path w="2970" h="668" extrusionOk="0">
                <a:moveTo>
                  <a:pt x="301" y="1"/>
                </a:moveTo>
                <a:cubicBezTo>
                  <a:pt x="134" y="1"/>
                  <a:pt x="1" y="168"/>
                  <a:pt x="1" y="334"/>
                </a:cubicBezTo>
                <a:cubicBezTo>
                  <a:pt x="1" y="535"/>
                  <a:pt x="134" y="668"/>
                  <a:pt x="301" y="668"/>
                </a:cubicBezTo>
                <a:lnTo>
                  <a:pt x="2636" y="668"/>
                </a:lnTo>
                <a:cubicBezTo>
                  <a:pt x="2803" y="668"/>
                  <a:pt x="2969" y="501"/>
                  <a:pt x="2969" y="334"/>
                </a:cubicBezTo>
                <a:cubicBezTo>
                  <a:pt x="2969" y="168"/>
                  <a:pt x="2803" y="1"/>
                  <a:pt x="2636"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06;p27">
            <a:extLst>
              <a:ext uri="{FF2B5EF4-FFF2-40B4-BE49-F238E27FC236}">
                <a16:creationId xmlns:a16="http://schemas.microsoft.com/office/drawing/2014/main" id="{D81935E3-3FC5-8F75-62FA-4E1B486FAEB8}"/>
              </a:ext>
            </a:extLst>
          </p:cNvPr>
          <p:cNvSpPr/>
          <p:nvPr/>
        </p:nvSpPr>
        <p:spPr>
          <a:xfrm>
            <a:off x="7606069" y="1671893"/>
            <a:ext cx="656863" cy="16650"/>
          </a:xfrm>
          <a:custGeom>
            <a:avLst/>
            <a:gdLst/>
            <a:ahLst/>
            <a:cxnLst/>
            <a:rect l="l" t="t" r="r" b="b"/>
            <a:pathLst>
              <a:path w="25052" h="635" extrusionOk="0">
                <a:moveTo>
                  <a:pt x="301" y="0"/>
                </a:moveTo>
                <a:cubicBezTo>
                  <a:pt x="134" y="0"/>
                  <a:pt x="1" y="134"/>
                  <a:pt x="1" y="334"/>
                </a:cubicBezTo>
                <a:cubicBezTo>
                  <a:pt x="1" y="501"/>
                  <a:pt x="134" y="634"/>
                  <a:pt x="301" y="634"/>
                </a:cubicBezTo>
                <a:lnTo>
                  <a:pt x="24718" y="634"/>
                </a:lnTo>
                <a:cubicBezTo>
                  <a:pt x="24885" y="634"/>
                  <a:pt x="25052" y="501"/>
                  <a:pt x="25018" y="334"/>
                </a:cubicBezTo>
                <a:cubicBezTo>
                  <a:pt x="25018" y="134"/>
                  <a:pt x="24885" y="0"/>
                  <a:pt x="24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07;p27">
            <a:extLst>
              <a:ext uri="{FF2B5EF4-FFF2-40B4-BE49-F238E27FC236}">
                <a16:creationId xmlns:a16="http://schemas.microsoft.com/office/drawing/2014/main" id="{0B8A84CD-A912-263A-A6DD-43ADFDF21321}"/>
              </a:ext>
            </a:extLst>
          </p:cNvPr>
          <p:cNvSpPr/>
          <p:nvPr/>
        </p:nvSpPr>
        <p:spPr>
          <a:xfrm>
            <a:off x="7513356" y="1616779"/>
            <a:ext cx="39382" cy="17515"/>
          </a:xfrm>
          <a:custGeom>
            <a:avLst/>
            <a:gdLst/>
            <a:ahLst/>
            <a:cxnLst/>
            <a:rect l="l" t="t" r="r" b="b"/>
            <a:pathLst>
              <a:path w="1502" h="668" extrusionOk="0">
                <a:moveTo>
                  <a:pt x="334" y="1"/>
                </a:moveTo>
                <a:cubicBezTo>
                  <a:pt x="134" y="1"/>
                  <a:pt x="1" y="168"/>
                  <a:pt x="1" y="334"/>
                </a:cubicBezTo>
                <a:cubicBezTo>
                  <a:pt x="1" y="535"/>
                  <a:pt x="134" y="668"/>
                  <a:pt x="334" y="668"/>
                </a:cubicBezTo>
                <a:lnTo>
                  <a:pt x="1168" y="668"/>
                </a:lnTo>
                <a:cubicBezTo>
                  <a:pt x="1335" y="668"/>
                  <a:pt x="1502" y="501"/>
                  <a:pt x="1468" y="334"/>
                </a:cubicBezTo>
                <a:cubicBezTo>
                  <a:pt x="1468" y="168"/>
                  <a:pt x="1335" y="1"/>
                  <a:pt x="1168"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08;p27">
            <a:extLst>
              <a:ext uri="{FF2B5EF4-FFF2-40B4-BE49-F238E27FC236}">
                <a16:creationId xmlns:a16="http://schemas.microsoft.com/office/drawing/2014/main" id="{89FA5E95-A03D-77F5-48CD-2A3ADAC59BA2}"/>
              </a:ext>
            </a:extLst>
          </p:cNvPr>
          <p:cNvSpPr/>
          <p:nvPr/>
        </p:nvSpPr>
        <p:spPr>
          <a:xfrm>
            <a:off x="7513356" y="1671893"/>
            <a:ext cx="39382" cy="16650"/>
          </a:xfrm>
          <a:custGeom>
            <a:avLst/>
            <a:gdLst/>
            <a:ahLst/>
            <a:cxnLst/>
            <a:rect l="l" t="t" r="r" b="b"/>
            <a:pathLst>
              <a:path w="1502" h="635" extrusionOk="0">
                <a:moveTo>
                  <a:pt x="334" y="0"/>
                </a:moveTo>
                <a:cubicBezTo>
                  <a:pt x="134" y="0"/>
                  <a:pt x="1" y="134"/>
                  <a:pt x="1" y="334"/>
                </a:cubicBezTo>
                <a:cubicBezTo>
                  <a:pt x="1" y="501"/>
                  <a:pt x="134" y="634"/>
                  <a:pt x="334" y="634"/>
                </a:cubicBezTo>
                <a:lnTo>
                  <a:pt x="1168" y="634"/>
                </a:lnTo>
                <a:cubicBezTo>
                  <a:pt x="1335" y="634"/>
                  <a:pt x="1502" y="501"/>
                  <a:pt x="1468" y="334"/>
                </a:cubicBezTo>
                <a:cubicBezTo>
                  <a:pt x="1468" y="134"/>
                  <a:pt x="1335" y="0"/>
                  <a:pt x="11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09;p27">
            <a:extLst>
              <a:ext uri="{FF2B5EF4-FFF2-40B4-BE49-F238E27FC236}">
                <a16:creationId xmlns:a16="http://schemas.microsoft.com/office/drawing/2014/main" id="{4D9111E8-241C-4F2C-1AFE-BA1A04C1137D}"/>
              </a:ext>
            </a:extLst>
          </p:cNvPr>
          <p:cNvSpPr/>
          <p:nvPr/>
        </p:nvSpPr>
        <p:spPr>
          <a:xfrm>
            <a:off x="7513356" y="1726116"/>
            <a:ext cx="39382" cy="17515"/>
          </a:xfrm>
          <a:custGeom>
            <a:avLst/>
            <a:gdLst/>
            <a:ahLst/>
            <a:cxnLst/>
            <a:rect l="l" t="t" r="r" b="b"/>
            <a:pathLst>
              <a:path w="1502" h="668" extrusionOk="0">
                <a:moveTo>
                  <a:pt x="334" y="1"/>
                </a:moveTo>
                <a:cubicBezTo>
                  <a:pt x="134" y="1"/>
                  <a:pt x="1" y="167"/>
                  <a:pt x="1" y="334"/>
                </a:cubicBezTo>
                <a:cubicBezTo>
                  <a:pt x="1" y="501"/>
                  <a:pt x="134" y="668"/>
                  <a:pt x="334" y="668"/>
                </a:cubicBezTo>
                <a:lnTo>
                  <a:pt x="1168" y="668"/>
                </a:lnTo>
                <a:cubicBezTo>
                  <a:pt x="1335" y="668"/>
                  <a:pt x="1502" y="501"/>
                  <a:pt x="1468" y="334"/>
                </a:cubicBezTo>
                <a:cubicBezTo>
                  <a:pt x="1468" y="167"/>
                  <a:pt x="1335" y="1"/>
                  <a:pt x="1168"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10;p27">
            <a:extLst>
              <a:ext uri="{FF2B5EF4-FFF2-40B4-BE49-F238E27FC236}">
                <a16:creationId xmlns:a16="http://schemas.microsoft.com/office/drawing/2014/main" id="{78294456-D751-7ADC-4A6A-6C8D690AE05E}"/>
              </a:ext>
            </a:extLst>
          </p:cNvPr>
          <p:cNvSpPr/>
          <p:nvPr/>
        </p:nvSpPr>
        <p:spPr>
          <a:xfrm>
            <a:off x="7513356" y="1781231"/>
            <a:ext cx="39382" cy="16623"/>
          </a:xfrm>
          <a:custGeom>
            <a:avLst/>
            <a:gdLst/>
            <a:ahLst/>
            <a:cxnLst/>
            <a:rect l="l" t="t" r="r" b="b"/>
            <a:pathLst>
              <a:path w="1502" h="634" extrusionOk="0">
                <a:moveTo>
                  <a:pt x="334" y="0"/>
                </a:moveTo>
                <a:cubicBezTo>
                  <a:pt x="134" y="0"/>
                  <a:pt x="1" y="133"/>
                  <a:pt x="1" y="300"/>
                </a:cubicBezTo>
                <a:cubicBezTo>
                  <a:pt x="1" y="500"/>
                  <a:pt x="134" y="634"/>
                  <a:pt x="334" y="634"/>
                </a:cubicBezTo>
                <a:lnTo>
                  <a:pt x="1168" y="634"/>
                </a:lnTo>
                <a:cubicBezTo>
                  <a:pt x="1335" y="634"/>
                  <a:pt x="1502" y="500"/>
                  <a:pt x="1468" y="300"/>
                </a:cubicBezTo>
                <a:cubicBezTo>
                  <a:pt x="1468" y="133"/>
                  <a:pt x="1335" y="0"/>
                  <a:pt x="11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11;p27">
            <a:extLst>
              <a:ext uri="{FF2B5EF4-FFF2-40B4-BE49-F238E27FC236}">
                <a16:creationId xmlns:a16="http://schemas.microsoft.com/office/drawing/2014/main" id="{411F6580-A461-23B5-8AD3-C1733979C3A5}"/>
              </a:ext>
            </a:extLst>
          </p:cNvPr>
          <p:cNvSpPr/>
          <p:nvPr/>
        </p:nvSpPr>
        <p:spPr>
          <a:xfrm>
            <a:off x="8303152" y="1671893"/>
            <a:ext cx="96227" cy="16650"/>
          </a:xfrm>
          <a:custGeom>
            <a:avLst/>
            <a:gdLst/>
            <a:ahLst/>
            <a:cxnLst/>
            <a:rect l="l" t="t" r="r" b="b"/>
            <a:pathLst>
              <a:path w="3670" h="635" extrusionOk="0">
                <a:moveTo>
                  <a:pt x="300" y="0"/>
                </a:moveTo>
                <a:cubicBezTo>
                  <a:pt x="134" y="0"/>
                  <a:pt x="0" y="134"/>
                  <a:pt x="0" y="334"/>
                </a:cubicBezTo>
                <a:cubicBezTo>
                  <a:pt x="0" y="501"/>
                  <a:pt x="134" y="634"/>
                  <a:pt x="300" y="634"/>
                </a:cubicBezTo>
                <a:lnTo>
                  <a:pt x="3336" y="634"/>
                </a:lnTo>
                <a:cubicBezTo>
                  <a:pt x="3503" y="634"/>
                  <a:pt x="3670" y="501"/>
                  <a:pt x="3670" y="334"/>
                </a:cubicBezTo>
                <a:cubicBezTo>
                  <a:pt x="3670" y="134"/>
                  <a:pt x="35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12;p27">
            <a:extLst>
              <a:ext uri="{FF2B5EF4-FFF2-40B4-BE49-F238E27FC236}">
                <a16:creationId xmlns:a16="http://schemas.microsoft.com/office/drawing/2014/main" id="{0A4C8BD7-C841-23B5-9A64-DAE3E8C0BF5C}"/>
              </a:ext>
            </a:extLst>
          </p:cNvPr>
          <p:cNvSpPr/>
          <p:nvPr/>
        </p:nvSpPr>
        <p:spPr>
          <a:xfrm>
            <a:off x="7603447" y="1726116"/>
            <a:ext cx="277276" cy="17515"/>
          </a:xfrm>
          <a:custGeom>
            <a:avLst/>
            <a:gdLst/>
            <a:ahLst/>
            <a:cxnLst/>
            <a:rect l="l" t="t" r="r" b="b"/>
            <a:pathLst>
              <a:path w="10575" h="668" extrusionOk="0">
                <a:moveTo>
                  <a:pt x="334" y="1"/>
                </a:moveTo>
                <a:cubicBezTo>
                  <a:pt x="134" y="1"/>
                  <a:pt x="1" y="167"/>
                  <a:pt x="1" y="334"/>
                </a:cubicBezTo>
                <a:cubicBezTo>
                  <a:pt x="1" y="501"/>
                  <a:pt x="134" y="668"/>
                  <a:pt x="334" y="668"/>
                </a:cubicBezTo>
                <a:lnTo>
                  <a:pt x="10275" y="668"/>
                </a:lnTo>
                <a:cubicBezTo>
                  <a:pt x="10441" y="668"/>
                  <a:pt x="10575" y="501"/>
                  <a:pt x="10575" y="334"/>
                </a:cubicBezTo>
                <a:cubicBezTo>
                  <a:pt x="10575" y="167"/>
                  <a:pt x="10441" y="1"/>
                  <a:pt x="1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613;p27">
            <a:extLst>
              <a:ext uri="{FF2B5EF4-FFF2-40B4-BE49-F238E27FC236}">
                <a16:creationId xmlns:a16="http://schemas.microsoft.com/office/drawing/2014/main" id="{34B9375B-66C9-D3D9-90E9-F4795BD08FA2}"/>
              </a:ext>
            </a:extLst>
          </p:cNvPr>
          <p:cNvSpPr/>
          <p:nvPr/>
        </p:nvSpPr>
        <p:spPr>
          <a:xfrm>
            <a:off x="7967301" y="1894055"/>
            <a:ext cx="314011" cy="17515"/>
          </a:xfrm>
          <a:custGeom>
            <a:avLst/>
            <a:gdLst/>
            <a:ahLst/>
            <a:cxnLst/>
            <a:rect l="l" t="t" r="r" b="b"/>
            <a:pathLst>
              <a:path w="11976" h="668" extrusionOk="0">
                <a:moveTo>
                  <a:pt x="300" y="0"/>
                </a:moveTo>
                <a:cubicBezTo>
                  <a:pt x="134" y="0"/>
                  <a:pt x="0" y="134"/>
                  <a:pt x="0" y="334"/>
                </a:cubicBezTo>
                <a:cubicBezTo>
                  <a:pt x="0" y="500"/>
                  <a:pt x="134" y="667"/>
                  <a:pt x="300" y="667"/>
                </a:cubicBezTo>
                <a:lnTo>
                  <a:pt x="11642" y="667"/>
                </a:lnTo>
                <a:cubicBezTo>
                  <a:pt x="11842" y="667"/>
                  <a:pt x="11975" y="500"/>
                  <a:pt x="11975" y="334"/>
                </a:cubicBezTo>
                <a:cubicBezTo>
                  <a:pt x="11975" y="134"/>
                  <a:pt x="11842" y="0"/>
                  <a:pt x="11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14;p27">
            <a:extLst>
              <a:ext uri="{FF2B5EF4-FFF2-40B4-BE49-F238E27FC236}">
                <a16:creationId xmlns:a16="http://schemas.microsoft.com/office/drawing/2014/main" id="{67EB4D21-CB9E-60F4-0D16-2536854A95A4}"/>
              </a:ext>
            </a:extLst>
          </p:cNvPr>
          <p:cNvSpPr/>
          <p:nvPr/>
        </p:nvSpPr>
        <p:spPr>
          <a:xfrm>
            <a:off x="8048635" y="1838075"/>
            <a:ext cx="232676" cy="17515"/>
          </a:xfrm>
          <a:custGeom>
            <a:avLst/>
            <a:gdLst/>
            <a:ahLst/>
            <a:cxnLst/>
            <a:rect l="l" t="t" r="r" b="b"/>
            <a:pathLst>
              <a:path w="8874" h="668" extrusionOk="0">
                <a:moveTo>
                  <a:pt x="334" y="0"/>
                </a:moveTo>
                <a:cubicBezTo>
                  <a:pt x="134" y="0"/>
                  <a:pt x="0" y="134"/>
                  <a:pt x="0" y="334"/>
                </a:cubicBezTo>
                <a:cubicBezTo>
                  <a:pt x="0" y="501"/>
                  <a:pt x="134" y="667"/>
                  <a:pt x="334" y="667"/>
                </a:cubicBezTo>
                <a:lnTo>
                  <a:pt x="8540" y="667"/>
                </a:lnTo>
                <a:cubicBezTo>
                  <a:pt x="8740" y="667"/>
                  <a:pt x="8873" y="501"/>
                  <a:pt x="8873" y="334"/>
                </a:cubicBezTo>
                <a:cubicBezTo>
                  <a:pt x="8873" y="134"/>
                  <a:pt x="8740" y="0"/>
                  <a:pt x="8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15;p27">
            <a:extLst>
              <a:ext uri="{FF2B5EF4-FFF2-40B4-BE49-F238E27FC236}">
                <a16:creationId xmlns:a16="http://schemas.microsoft.com/office/drawing/2014/main" id="{A017E9F6-7F2A-AB7D-ADCC-521A67A81B15}"/>
              </a:ext>
            </a:extLst>
          </p:cNvPr>
          <p:cNvSpPr/>
          <p:nvPr/>
        </p:nvSpPr>
        <p:spPr>
          <a:xfrm>
            <a:off x="8178948" y="1781231"/>
            <a:ext cx="102363" cy="16623"/>
          </a:xfrm>
          <a:custGeom>
            <a:avLst/>
            <a:gdLst/>
            <a:ahLst/>
            <a:cxnLst/>
            <a:rect l="l" t="t" r="r" b="b"/>
            <a:pathLst>
              <a:path w="3904" h="634" extrusionOk="0">
                <a:moveTo>
                  <a:pt x="301" y="0"/>
                </a:moveTo>
                <a:cubicBezTo>
                  <a:pt x="134" y="0"/>
                  <a:pt x="1" y="133"/>
                  <a:pt x="1" y="300"/>
                </a:cubicBezTo>
                <a:cubicBezTo>
                  <a:pt x="1" y="500"/>
                  <a:pt x="134" y="634"/>
                  <a:pt x="301" y="634"/>
                </a:cubicBezTo>
                <a:lnTo>
                  <a:pt x="3570" y="634"/>
                </a:lnTo>
                <a:cubicBezTo>
                  <a:pt x="3770" y="634"/>
                  <a:pt x="3903" y="500"/>
                  <a:pt x="3903" y="300"/>
                </a:cubicBezTo>
                <a:cubicBezTo>
                  <a:pt x="3903" y="133"/>
                  <a:pt x="3770" y="0"/>
                  <a:pt x="35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16;p27">
            <a:extLst>
              <a:ext uri="{FF2B5EF4-FFF2-40B4-BE49-F238E27FC236}">
                <a16:creationId xmlns:a16="http://schemas.microsoft.com/office/drawing/2014/main" id="{4A65D36B-BEFF-D298-AE8C-B4A22AA2D714}"/>
              </a:ext>
            </a:extLst>
          </p:cNvPr>
          <p:cNvSpPr/>
          <p:nvPr/>
        </p:nvSpPr>
        <p:spPr>
          <a:xfrm>
            <a:off x="7513356" y="1418242"/>
            <a:ext cx="328012" cy="16650"/>
          </a:xfrm>
          <a:custGeom>
            <a:avLst/>
            <a:gdLst/>
            <a:ahLst/>
            <a:cxnLst/>
            <a:rect l="l" t="t" r="r" b="b"/>
            <a:pathLst>
              <a:path w="12510" h="635" extrusionOk="0">
                <a:moveTo>
                  <a:pt x="334" y="1"/>
                </a:moveTo>
                <a:cubicBezTo>
                  <a:pt x="134" y="1"/>
                  <a:pt x="1" y="134"/>
                  <a:pt x="1" y="334"/>
                </a:cubicBezTo>
                <a:cubicBezTo>
                  <a:pt x="1" y="501"/>
                  <a:pt x="134" y="635"/>
                  <a:pt x="334" y="635"/>
                </a:cubicBezTo>
                <a:lnTo>
                  <a:pt x="12176" y="635"/>
                </a:lnTo>
                <a:cubicBezTo>
                  <a:pt x="12376" y="635"/>
                  <a:pt x="12510" y="501"/>
                  <a:pt x="12510" y="334"/>
                </a:cubicBezTo>
                <a:cubicBezTo>
                  <a:pt x="12510" y="134"/>
                  <a:pt x="12376" y="1"/>
                  <a:pt x="12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17;p27">
            <a:extLst>
              <a:ext uri="{FF2B5EF4-FFF2-40B4-BE49-F238E27FC236}">
                <a16:creationId xmlns:a16="http://schemas.microsoft.com/office/drawing/2014/main" id="{2FB05DE9-DB72-A666-6B93-46EBB7B4709A}"/>
              </a:ext>
            </a:extLst>
          </p:cNvPr>
          <p:cNvSpPr/>
          <p:nvPr/>
        </p:nvSpPr>
        <p:spPr>
          <a:xfrm>
            <a:off x="7513356" y="2026990"/>
            <a:ext cx="530064" cy="17515"/>
          </a:xfrm>
          <a:custGeom>
            <a:avLst/>
            <a:gdLst/>
            <a:ahLst/>
            <a:cxnLst/>
            <a:rect l="l" t="t" r="r" b="b"/>
            <a:pathLst>
              <a:path w="20216" h="668" extrusionOk="0">
                <a:moveTo>
                  <a:pt x="334" y="0"/>
                </a:moveTo>
                <a:cubicBezTo>
                  <a:pt x="134" y="0"/>
                  <a:pt x="1" y="134"/>
                  <a:pt x="1" y="334"/>
                </a:cubicBezTo>
                <a:cubicBezTo>
                  <a:pt x="1" y="501"/>
                  <a:pt x="134" y="668"/>
                  <a:pt x="334" y="668"/>
                </a:cubicBezTo>
                <a:lnTo>
                  <a:pt x="19882" y="668"/>
                </a:lnTo>
                <a:cubicBezTo>
                  <a:pt x="20048" y="668"/>
                  <a:pt x="20215" y="501"/>
                  <a:pt x="20182" y="334"/>
                </a:cubicBezTo>
                <a:cubicBezTo>
                  <a:pt x="20182" y="134"/>
                  <a:pt x="20048" y="0"/>
                  <a:pt x="19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18;p27">
            <a:extLst>
              <a:ext uri="{FF2B5EF4-FFF2-40B4-BE49-F238E27FC236}">
                <a16:creationId xmlns:a16="http://schemas.microsoft.com/office/drawing/2014/main" id="{E40BB446-229C-E59C-0234-E528C93B044A}"/>
              </a:ext>
            </a:extLst>
          </p:cNvPr>
          <p:cNvSpPr/>
          <p:nvPr/>
        </p:nvSpPr>
        <p:spPr>
          <a:xfrm>
            <a:off x="7513356" y="2094323"/>
            <a:ext cx="530064" cy="17541"/>
          </a:xfrm>
          <a:custGeom>
            <a:avLst/>
            <a:gdLst/>
            <a:ahLst/>
            <a:cxnLst/>
            <a:rect l="l" t="t" r="r" b="b"/>
            <a:pathLst>
              <a:path w="20216" h="669" extrusionOk="0">
                <a:moveTo>
                  <a:pt x="334" y="1"/>
                </a:moveTo>
                <a:cubicBezTo>
                  <a:pt x="134" y="1"/>
                  <a:pt x="1" y="134"/>
                  <a:pt x="1" y="334"/>
                </a:cubicBezTo>
                <a:cubicBezTo>
                  <a:pt x="1" y="501"/>
                  <a:pt x="134" y="668"/>
                  <a:pt x="334" y="668"/>
                </a:cubicBezTo>
                <a:lnTo>
                  <a:pt x="19882" y="668"/>
                </a:lnTo>
                <a:cubicBezTo>
                  <a:pt x="20048" y="668"/>
                  <a:pt x="20215" y="501"/>
                  <a:pt x="20182" y="334"/>
                </a:cubicBezTo>
                <a:cubicBezTo>
                  <a:pt x="20182" y="134"/>
                  <a:pt x="20048" y="1"/>
                  <a:pt x="19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19;p27">
            <a:extLst>
              <a:ext uri="{FF2B5EF4-FFF2-40B4-BE49-F238E27FC236}">
                <a16:creationId xmlns:a16="http://schemas.microsoft.com/office/drawing/2014/main" id="{02783CF1-BF62-219A-648C-9796E69E420A}"/>
              </a:ext>
            </a:extLst>
          </p:cNvPr>
          <p:cNvSpPr/>
          <p:nvPr/>
        </p:nvSpPr>
        <p:spPr>
          <a:xfrm>
            <a:off x="7513356" y="2161682"/>
            <a:ext cx="529172" cy="17515"/>
          </a:xfrm>
          <a:custGeom>
            <a:avLst/>
            <a:gdLst/>
            <a:ahLst/>
            <a:cxnLst/>
            <a:rect l="l" t="t" r="r" b="b"/>
            <a:pathLst>
              <a:path w="20182" h="668" extrusionOk="0">
                <a:moveTo>
                  <a:pt x="334" y="0"/>
                </a:moveTo>
                <a:cubicBezTo>
                  <a:pt x="134" y="0"/>
                  <a:pt x="1" y="167"/>
                  <a:pt x="1" y="334"/>
                </a:cubicBezTo>
                <a:cubicBezTo>
                  <a:pt x="1" y="501"/>
                  <a:pt x="134" y="668"/>
                  <a:pt x="334" y="668"/>
                </a:cubicBezTo>
                <a:lnTo>
                  <a:pt x="19882" y="668"/>
                </a:lnTo>
                <a:cubicBezTo>
                  <a:pt x="20048" y="668"/>
                  <a:pt x="20182" y="501"/>
                  <a:pt x="20182" y="334"/>
                </a:cubicBezTo>
                <a:cubicBezTo>
                  <a:pt x="20182" y="167"/>
                  <a:pt x="20048" y="0"/>
                  <a:pt x="19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20;p27">
            <a:extLst>
              <a:ext uri="{FF2B5EF4-FFF2-40B4-BE49-F238E27FC236}">
                <a16:creationId xmlns:a16="http://schemas.microsoft.com/office/drawing/2014/main" id="{E5F0E196-8D19-25C8-CA18-74364992DC9E}"/>
              </a:ext>
            </a:extLst>
          </p:cNvPr>
          <p:cNvSpPr/>
          <p:nvPr/>
        </p:nvSpPr>
        <p:spPr>
          <a:xfrm>
            <a:off x="7513356" y="2564000"/>
            <a:ext cx="529172" cy="16650"/>
          </a:xfrm>
          <a:custGeom>
            <a:avLst/>
            <a:gdLst/>
            <a:ahLst/>
            <a:cxnLst/>
            <a:rect l="l" t="t" r="r" b="b"/>
            <a:pathLst>
              <a:path w="20182" h="635" extrusionOk="0">
                <a:moveTo>
                  <a:pt x="334" y="1"/>
                </a:moveTo>
                <a:cubicBezTo>
                  <a:pt x="134" y="1"/>
                  <a:pt x="1" y="134"/>
                  <a:pt x="1" y="334"/>
                </a:cubicBezTo>
                <a:cubicBezTo>
                  <a:pt x="1" y="501"/>
                  <a:pt x="134" y="635"/>
                  <a:pt x="334" y="635"/>
                </a:cubicBezTo>
                <a:lnTo>
                  <a:pt x="19882" y="635"/>
                </a:lnTo>
                <a:cubicBezTo>
                  <a:pt x="20048" y="635"/>
                  <a:pt x="20182" y="501"/>
                  <a:pt x="20182" y="334"/>
                </a:cubicBezTo>
                <a:cubicBezTo>
                  <a:pt x="20182" y="134"/>
                  <a:pt x="20048" y="1"/>
                  <a:pt x="19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21;p27">
            <a:extLst>
              <a:ext uri="{FF2B5EF4-FFF2-40B4-BE49-F238E27FC236}">
                <a16:creationId xmlns:a16="http://schemas.microsoft.com/office/drawing/2014/main" id="{D20C9378-EED4-9870-5BB7-E9E6C0DE0924}"/>
              </a:ext>
            </a:extLst>
          </p:cNvPr>
          <p:cNvSpPr/>
          <p:nvPr/>
        </p:nvSpPr>
        <p:spPr>
          <a:xfrm>
            <a:off x="7995278" y="1949143"/>
            <a:ext cx="157451" cy="16650"/>
          </a:xfrm>
          <a:custGeom>
            <a:avLst/>
            <a:gdLst/>
            <a:ahLst/>
            <a:cxnLst/>
            <a:rect l="l" t="t" r="r" b="b"/>
            <a:pathLst>
              <a:path w="6005" h="635" extrusionOk="0">
                <a:moveTo>
                  <a:pt x="334" y="1"/>
                </a:moveTo>
                <a:cubicBezTo>
                  <a:pt x="167" y="1"/>
                  <a:pt x="1" y="134"/>
                  <a:pt x="1" y="334"/>
                </a:cubicBezTo>
                <a:cubicBezTo>
                  <a:pt x="1" y="501"/>
                  <a:pt x="167" y="634"/>
                  <a:pt x="334" y="634"/>
                </a:cubicBezTo>
                <a:lnTo>
                  <a:pt x="5671" y="634"/>
                </a:lnTo>
                <a:cubicBezTo>
                  <a:pt x="5838" y="634"/>
                  <a:pt x="6005" y="501"/>
                  <a:pt x="6005" y="334"/>
                </a:cubicBezTo>
                <a:cubicBezTo>
                  <a:pt x="6005" y="134"/>
                  <a:pt x="5838" y="1"/>
                  <a:pt x="5671"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22;p27">
            <a:extLst>
              <a:ext uri="{FF2B5EF4-FFF2-40B4-BE49-F238E27FC236}">
                <a16:creationId xmlns:a16="http://schemas.microsoft.com/office/drawing/2014/main" id="{955F416A-4D08-CAFF-EA01-94C71AB66783}"/>
              </a:ext>
            </a:extLst>
          </p:cNvPr>
          <p:cNvSpPr/>
          <p:nvPr/>
        </p:nvSpPr>
        <p:spPr>
          <a:xfrm>
            <a:off x="8204303" y="1949143"/>
            <a:ext cx="209944" cy="16650"/>
          </a:xfrm>
          <a:custGeom>
            <a:avLst/>
            <a:gdLst/>
            <a:ahLst/>
            <a:cxnLst/>
            <a:rect l="l" t="t" r="r" b="b"/>
            <a:pathLst>
              <a:path w="8007" h="635" extrusionOk="0">
                <a:moveTo>
                  <a:pt x="334" y="1"/>
                </a:moveTo>
                <a:cubicBezTo>
                  <a:pt x="134" y="1"/>
                  <a:pt x="1" y="134"/>
                  <a:pt x="1" y="334"/>
                </a:cubicBezTo>
                <a:cubicBezTo>
                  <a:pt x="1" y="501"/>
                  <a:pt x="134" y="634"/>
                  <a:pt x="334" y="634"/>
                </a:cubicBezTo>
                <a:lnTo>
                  <a:pt x="7673" y="634"/>
                </a:lnTo>
                <a:cubicBezTo>
                  <a:pt x="7873" y="634"/>
                  <a:pt x="8007" y="501"/>
                  <a:pt x="8007" y="334"/>
                </a:cubicBezTo>
                <a:cubicBezTo>
                  <a:pt x="8007" y="134"/>
                  <a:pt x="7873" y="1"/>
                  <a:pt x="7673"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23;p27">
            <a:extLst>
              <a:ext uri="{FF2B5EF4-FFF2-40B4-BE49-F238E27FC236}">
                <a16:creationId xmlns:a16="http://schemas.microsoft.com/office/drawing/2014/main" id="{7FAA8944-194F-21EC-596B-25F0B1477CA5}"/>
              </a:ext>
            </a:extLst>
          </p:cNvPr>
          <p:cNvSpPr/>
          <p:nvPr/>
        </p:nvSpPr>
        <p:spPr>
          <a:xfrm>
            <a:off x="8204303" y="2026990"/>
            <a:ext cx="209944" cy="17515"/>
          </a:xfrm>
          <a:custGeom>
            <a:avLst/>
            <a:gdLst/>
            <a:ahLst/>
            <a:cxnLst/>
            <a:rect l="l" t="t" r="r" b="b"/>
            <a:pathLst>
              <a:path w="8007" h="668" extrusionOk="0">
                <a:moveTo>
                  <a:pt x="334" y="0"/>
                </a:moveTo>
                <a:cubicBezTo>
                  <a:pt x="134" y="0"/>
                  <a:pt x="1" y="134"/>
                  <a:pt x="1" y="334"/>
                </a:cubicBezTo>
                <a:cubicBezTo>
                  <a:pt x="1" y="501"/>
                  <a:pt x="134" y="668"/>
                  <a:pt x="334" y="668"/>
                </a:cubicBezTo>
                <a:lnTo>
                  <a:pt x="7673" y="668"/>
                </a:lnTo>
                <a:cubicBezTo>
                  <a:pt x="7873" y="668"/>
                  <a:pt x="8007" y="501"/>
                  <a:pt x="8007" y="334"/>
                </a:cubicBezTo>
                <a:cubicBezTo>
                  <a:pt x="8007" y="134"/>
                  <a:pt x="7873" y="0"/>
                  <a:pt x="7673"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24;p27">
            <a:extLst>
              <a:ext uri="{FF2B5EF4-FFF2-40B4-BE49-F238E27FC236}">
                <a16:creationId xmlns:a16="http://schemas.microsoft.com/office/drawing/2014/main" id="{AC9268DB-4C3B-C30D-E61C-3C18EE65FF15}"/>
              </a:ext>
            </a:extLst>
          </p:cNvPr>
          <p:cNvSpPr/>
          <p:nvPr/>
        </p:nvSpPr>
        <p:spPr>
          <a:xfrm>
            <a:off x="7513356" y="2666336"/>
            <a:ext cx="80495" cy="16650"/>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70" y="501"/>
                  <a:pt x="3070" y="301"/>
                </a:cubicBezTo>
                <a:cubicBezTo>
                  <a:pt x="3070" y="134"/>
                  <a:pt x="2903" y="1"/>
                  <a:pt x="2736"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25;p27">
            <a:extLst>
              <a:ext uri="{FF2B5EF4-FFF2-40B4-BE49-F238E27FC236}">
                <a16:creationId xmlns:a16="http://schemas.microsoft.com/office/drawing/2014/main" id="{C60AAC22-E35E-9419-656A-D921CECA9D26}"/>
              </a:ext>
            </a:extLst>
          </p:cNvPr>
          <p:cNvSpPr/>
          <p:nvPr/>
        </p:nvSpPr>
        <p:spPr>
          <a:xfrm>
            <a:off x="7513356" y="2717072"/>
            <a:ext cx="80495" cy="17515"/>
          </a:xfrm>
          <a:custGeom>
            <a:avLst/>
            <a:gdLst/>
            <a:ahLst/>
            <a:cxnLst/>
            <a:rect l="l" t="t" r="r" b="b"/>
            <a:pathLst>
              <a:path w="3070" h="668" extrusionOk="0">
                <a:moveTo>
                  <a:pt x="334" y="0"/>
                </a:moveTo>
                <a:cubicBezTo>
                  <a:pt x="134" y="0"/>
                  <a:pt x="1" y="167"/>
                  <a:pt x="1" y="334"/>
                </a:cubicBezTo>
                <a:cubicBezTo>
                  <a:pt x="1" y="501"/>
                  <a:pt x="134" y="667"/>
                  <a:pt x="334" y="667"/>
                </a:cubicBezTo>
                <a:lnTo>
                  <a:pt x="2736" y="667"/>
                </a:lnTo>
                <a:cubicBezTo>
                  <a:pt x="2903" y="667"/>
                  <a:pt x="3070" y="501"/>
                  <a:pt x="3070" y="334"/>
                </a:cubicBezTo>
                <a:cubicBezTo>
                  <a:pt x="3070" y="167"/>
                  <a:pt x="2903" y="0"/>
                  <a:pt x="2736"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26;p27">
            <a:extLst>
              <a:ext uri="{FF2B5EF4-FFF2-40B4-BE49-F238E27FC236}">
                <a16:creationId xmlns:a16="http://schemas.microsoft.com/office/drawing/2014/main" id="{9625D23B-8844-6D60-082B-BA4A35DBCED5}"/>
              </a:ext>
            </a:extLst>
          </p:cNvPr>
          <p:cNvSpPr/>
          <p:nvPr/>
        </p:nvSpPr>
        <p:spPr>
          <a:xfrm>
            <a:off x="7614827" y="2717072"/>
            <a:ext cx="492438" cy="17515"/>
          </a:xfrm>
          <a:custGeom>
            <a:avLst/>
            <a:gdLst/>
            <a:ahLst/>
            <a:cxnLst/>
            <a:rect l="l" t="t" r="r" b="b"/>
            <a:pathLst>
              <a:path w="18781" h="668" extrusionOk="0">
                <a:moveTo>
                  <a:pt x="300" y="0"/>
                </a:moveTo>
                <a:cubicBezTo>
                  <a:pt x="134" y="0"/>
                  <a:pt x="0" y="167"/>
                  <a:pt x="0" y="334"/>
                </a:cubicBezTo>
                <a:cubicBezTo>
                  <a:pt x="0" y="501"/>
                  <a:pt x="134" y="667"/>
                  <a:pt x="300" y="667"/>
                </a:cubicBezTo>
                <a:lnTo>
                  <a:pt x="18447" y="667"/>
                </a:lnTo>
                <a:cubicBezTo>
                  <a:pt x="18647" y="667"/>
                  <a:pt x="18780" y="501"/>
                  <a:pt x="18780" y="334"/>
                </a:cubicBezTo>
                <a:cubicBezTo>
                  <a:pt x="18780" y="167"/>
                  <a:pt x="18647" y="0"/>
                  <a:pt x="18447"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27;p27">
            <a:extLst>
              <a:ext uri="{FF2B5EF4-FFF2-40B4-BE49-F238E27FC236}">
                <a16:creationId xmlns:a16="http://schemas.microsoft.com/office/drawing/2014/main" id="{95D3880F-25E7-C104-6A09-1A3EA9B4D466}"/>
              </a:ext>
            </a:extLst>
          </p:cNvPr>
          <p:cNvSpPr/>
          <p:nvPr/>
        </p:nvSpPr>
        <p:spPr>
          <a:xfrm>
            <a:off x="7637559" y="2666336"/>
            <a:ext cx="79604" cy="16650"/>
          </a:xfrm>
          <a:custGeom>
            <a:avLst/>
            <a:gdLst/>
            <a:ahLst/>
            <a:cxnLst/>
            <a:rect l="l" t="t" r="r" b="b"/>
            <a:pathLst>
              <a:path w="3036" h="635" extrusionOk="0">
                <a:moveTo>
                  <a:pt x="301" y="1"/>
                </a:moveTo>
                <a:cubicBezTo>
                  <a:pt x="134" y="1"/>
                  <a:pt x="0" y="134"/>
                  <a:pt x="0" y="301"/>
                </a:cubicBezTo>
                <a:cubicBezTo>
                  <a:pt x="0" y="501"/>
                  <a:pt x="134" y="634"/>
                  <a:pt x="301"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28;p27">
            <a:extLst>
              <a:ext uri="{FF2B5EF4-FFF2-40B4-BE49-F238E27FC236}">
                <a16:creationId xmlns:a16="http://schemas.microsoft.com/office/drawing/2014/main" id="{12265A7F-7527-EC73-C6AC-50772E6C8128}"/>
              </a:ext>
            </a:extLst>
          </p:cNvPr>
          <p:cNvSpPr/>
          <p:nvPr/>
        </p:nvSpPr>
        <p:spPr>
          <a:xfrm>
            <a:off x="7760872" y="2666336"/>
            <a:ext cx="80495" cy="16650"/>
          </a:xfrm>
          <a:custGeom>
            <a:avLst/>
            <a:gdLst/>
            <a:ahLst/>
            <a:cxnLst/>
            <a:rect l="l" t="t" r="r" b="b"/>
            <a:pathLst>
              <a:path w="3070" h="635" extrusionOk="0">
                <a:moveTo>
                  <a:pt x="334" y="1"/>
                </a:moveTo>
                <a:cubicBezTo>
                  <a:pt x="168" y="1"/>
                  <a:pt x="1" y="134"/>
                  <a:pt x="1" y="301"/>
                </a:cubicBezTo>
                <a:cubicBezTo>
                  <a:pt x="1" y="501"/>
                  <a:pt x="168" y="634"/>
                  <a:pt x="334" y="634"/>
                </a:cubicBezTo>
                <a:lnTo>
                  <a:pt x="2736" y="634"/>
                </a:lnTo>
                <a:cubicBezTo>
                  <a:pt x="2936" y="634"/>
                  <a:pt x="3070" y="501"/>
                  <a:pt x="3070" y="301"/>
                </a:cubicBezTo>
                <a:cubicBezTo>
                  <a:pt x="3070" y="134"/>
                  <a:pt x="2936" y="1"/>
                  <a:pt x="2736"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29;p27">
            <a:extLst>
              <a:ext uri="{FF2B5EF4-FFF2-40B4-BE49-F238E27FC236}">
                <a16:creationId xmlns:a16="http://schemas.microsoft.com/office/drawing/2014/main" id="{483C3F9A-2080-1912-46C5-59C64FB92408}"/>
              </a:ext>
            </a:extLst>
          </p:cNvPr>
          <p:cNvSpPr/>
          <p:nvPr/>
        </p:nvSpPr>
        <p:spPr>
          <a:xfrm>
            <a:off x="7885075" y="2666336"/>
            <a:ext cx="79630" cy="16650"/>
          </a:xfrm>
          <a:custGeom>
            <a:avLst/>
            <a:gdLst/>
            <a:ahLst/>
            <a:cxnLst/>
            <a:rect l="l" t="t" r="r" b="b"/>
            <a:pathLst>
              <a:path w="3037" h="635" extrusionOk="0">
                <a:moveTo>
                  <a:pt x="334" y="1"/>
                </a:moveTo>
                <a:cubicBezTo>
                  <a:pt x="134" y="1"/>
                  <a:pt x="1" y="134"/>
                  <a:pt x="1" y="301"/>
                </a:cubicBezTo>
                <a:cubicBezTo>
                  <a:pt x="1" y="501"/>
                  <a:pt x="134" y="634"/>
                  <a:pt x="334"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30;p27">
            <a:extLst>
              <a:ext uri="{FF2B5EF4-FFF2-40B4-BE49-F238E27FC236}">
                <a16:creationId xmlns:a16="http://schemas.microsoft.com/office/drawing/2014/main" id="{63D824D2-5915-2EDA-584C-607468DB5216}"/>
              </a:ext>
            </a:extLst>
          </p:cNvPr>
          <p:cNvSpPr/>
          <p:nvPr/>
        </p:nvSpPr>
        <p:spPr>
          <a:xfrm>
            <a:off x="8009279" y="2666336"/>
            <a:ext cx="79604" cy="16650"/>
          </a:xfrm>
          <a:custGeom>
            <a:avLst/>
            <a:gdLst/>
            <a:ahLst/>
            <a:cxnLst/>
            <a:rect l="l" t="t" r="r" b="b"/>
            <a:pathLst>
              <a:path w="3036" h="635" extrusionOk="0">
                <a:moveTo>
                  <a:pt x="300" y="1"/>
                </a:moveTo>
                <a:cubicBezTo>
                  <a:pt x="134" y="1"/>
                  <a:pt x="0" y="134"/>
                  <a:pt x="0" y="301"/>
                </a:cubicBezTo>
                <a:cubicBezTo>
                  <a:pt x="0" y="501"/>
                  <a:pt x="134" y="634"/>
                  <a:pt x="300" y="634"/>
                </a:cubicBezTo>
                <a:lnTo>
                  <a:pt x="2702" y="634"/>
                </a:lnTo>
                <a:cubicBezTo>
                  <a:pt x="2902" y="634"/>
                  <a:pt x="3036" y="501"/>
                  <a:pt x="3036" y="301"/>
                </a:cubicBezTo>
                <a:cubicBezTo>
                  <a:pt x="3036" y="134"/>
                  <a:pt x="2902" y="1"/>
                  <a:pt x="2702"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31;p27">
            <a:extLst>
              <a:ext uri="{FF2B5EF4-FFF2-40B4-BE49-F238E27FC236}">
                <a16:creationId xmlns:a16="http://schemas.microsoft.com/office/drawing/2014/main" id="{D748E528-7310-D1AD-4C65-E756D56D3C57}"/>
              </a:ext>
            </a:extLst>
          </p:cNvPr>
          <p:cNvSpPr/>
          <p:nvPr/>
        </p:nvSpPr>
        <p:spPr>
          <a:xfrm>
            <a:off x="8132591" y="2666336"/>
            <a:ext cx="80495" cy="16650"/>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69" y="501"/>
                  <a:pt x="3069" y="301"/>
                </a:cubicBezTo>
                <a:cubicBezTo>
                  <a:pt x="3069" y="134"/>
                  <a:pt x="2903" y="1"/>
                  <a:pt x="2736"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32;p27">
            <a:extLst>
              <a:ext uri="{FF2B5EF4-FFF2-40B4-BE49-F238E27FC236}">
                <a16:creationId xmlns:a16="http://schemas.microsoft.com/office/drawing/2014/main" id="{550FC22D-BB84-934B-A7A7-70C9676AF64E}"/>
              </a:ext>
            </a:extLst>
          </p:cNvPr>
          <p:cNvSpPr/>
          <p:nvPr/>
        </p:nvSpPr>
        <p:spPr>
          <a:xfrm>
            <a:off x="8256795" y="2666336"/>
            <a:ext cx="54249" cy="16650"/>
          </a:xfrm>
          <a:custGeom>
            <a:avLst/>
            <a:gdLst/>
            <a:ahLst/>
            <a:cxnLst/>
            <a:rect l="l" t="t" r="r" b="b"/>
            <a:pathLst>
              <a:path w="2069" h="635" extrusionOk="0">
                <a:moveTo>
                  <a:pt x="301" y="1"/>
                </a:moveTo>
                <a:cubicBezTo>
                  <a:pt x="134" y="1"/>
                  <a:pt x="0" y="134"/>
                  <a:pt x="0" y="301"/>
                </a:cubicBezTo>
                <a:cubicBezTo>
                  <a:pt x="0" y="501"/>
                  <a:pt x="134" y="634"/>
                  <a:pt x="301" y="634"/>
                </a:cubicBezTo>
                <a:lnTo>
                  <a:pt x="1768" y="634"/>
                </a:lnTo>
                <a:cubicBezTo>
                  <a:pt x="1935" y="634"/>
                  <a:pt x="2068" y="501"/>
                  <a:pt x="2068" y="301"/>
                </a:cubicBezTo>
                <a:cubicBezTo>
                  <a:pt x="2068" y="134"/>
                  <a:pt x="1935" y="1"/>
                  <a:pt x="1768"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33;p27">
            <a:extLst>
              <a:ext uri="{FF2B5EF4-FFF2-40B4-BE49-F238E27FC236}">
                <a16:creationId xmlns:a16="http://schemas.microsoft.com/office/drawing/2014/main" id="{89D0A87F-2FCB-E1D3-90D3-3F56C0B9C7FC}"/>
              </a:ext>
            </a:extLst>
          </p:cNvPr>
          <p:cNvSpPr/>
          <p:nvPr/>
        </p:nvSpPr>
        <p:spPr>
          <a:xfrm>
            <a:off x="8090613" y="632824"/>
            <a:ext cx="856293" cy="784581"/>
          </a:xfrm>
          <a:custGeom>
            <a:avLst/>
            <a:gdLst/>
            <a:ahLst/>
            <a:cxnLst/>
            <a:rect l="l" t="t" r="r" b="b"/>
            <a:pathLst>
              <a:path w="32658" h="29923" extrusionOk="0">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34;p27">
            <a:extLst>
              <a:ext uri="{FF2B5EF4-FFF2-40B4-BE49-F238E27FC236}">
                <a16:creationId xmlns:a16="http://schemas.microsoft.com/office/drawing/2014/main" id="{91DF9465-6430-1A08-9D71-B3A99BE24B5A}"/>
              </a:ext>
            </a:extLst>
          </p:cNvPr>
          <p:cNvSpPr/>
          <p:nvPr/>
        </p:nvSpPr>
        <p:spPr>
          <a:xfrm>
            <a:off x="8090613" y="625850"/>
            <a:ext cx="856293" cy="39382"/>
          </a:xfrm>
          <a:custGeom>
            <a:avLst/>
            <a:gdLst/>
            <a:ahLst/>
            <a:cxnLst/>
            <a:rect l="l" t="t" r="r" b="b"/>
            <a:pathLst>
              <a:path w="32658" h="1502" extrusionOk="0">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35;p27">
            <a:extLst>
              <a:ext uri="{FF2B5EF4-FFF2-40B4-BE49-F238E27FC236}">
                <a16:creationId xmlns:a16="http://schemas.microsoft.com/office/drawing/2014/main" id="{60D58F17-9268-6351-3A42-A84C4DD6EF4A}"/>
              </a:ext>
            </a:extLst>
          </p:cNvPr>
          <p:cNvSpPr/>
          <p:nvPr/>
        </p:nvSpPr>
        <p:spPr>
          <a:xfrm>
            <a:off x="8090613" y="632824"/>
            <a:ext cx="856293" cy="120743"/>
          </a:xfrm>
          <a:custGeom>
            <a:avLst/>
            <a:gdLst/>
            <a:ahLst/>
            <a:cxnLst/>
            <a:rect l="l" t="t" r="r" b="b"/>
            <a:pathLst>
              <a:path w="32658" h="4605" extrusionOk="0">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rgbClr val="469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36;p27">
            <a:extLst>
              <a:ext uri="{FF2B5EF4-FFF2-40B4-BE49-F238E27FC236}">
                <a16:creationId xmlns:a16="http://schemas.microsoft.com/office/drawing/2014/main" id="{C27B6173-6751-760B-AEA3-5D75F73BE369}"/>
              </a:ext>
            </a:extLst>
          </p:cNvPr>
          <p:cNvSpPr/>
          <p:nvPr/>
        </p:nvSpPr>
        <p:spPr>
          <a:xfrm>
            <a:off x="8137835" y="789383"/>
            <a:ext cx="765336" cy="588665"/>
          </a:xfrm>
          <a:custGeom>
            <a:avLst/>
            <a:gdLst/>
            <a:ahLst/>
            <a:cxnLst/>
            <a:rect l="l" t="t" r="r" b="b"/>
            <a:pathLst>
              <a:path w="29189" h="22451" extrusionOk="0">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rgbClr val="240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37;p27">
            <a:extLst>
              <a:ext uri="{FF2B5EF4-FFF2-40B4-BE49-F238E27FC236}">
                <a16:creationId xmlns:a16="http://schemas.microsoft.com/office/drawing/2014/main" id="{1885E33F-A12A-61F4-6F70-E720DC2847AF}"/>
              </a:ext>
            </a:extLst>
          </p:cNvPr>
          <p:cNvSpPr/>
          <p:nvPr/>
        </p:nvSpPr>
        <p:spPr>
          <a:xfrm>
            <a:off x="8174569" y="922345"/>
            <a:ext cx="544039" cy="13136"/>
          </a:xfrm>
          <a:custGeom>
            <a:avLst/>
            <a:gdLst/>
            <a:ahLst/>
            <a:cxnLst/>
            <a:rect l="l" t="t" r="r" b="b"/>
            <a:pathLst>
              <a:path w="20749" h="501" extrusionOk="0">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38;p27">
            <a:extLst>
              <a:ext uri="{FF2B5EF4-FFF2-40B4-BE49-F238E27FC236}">
                <a16:creationId xmlns:a16="http://schemas.microsoft.com/office/drawing/2014/main" id="{460A0FDF-FA6C-F4C1-4CB4-E0F69826BFD6}"/>
              </a:ext>
            </a:extLst>
          </p:cNvPr>
          <p:cNvSpPr/>
          <p:nvPr/>
        </p:nvSpPr>
        <p:spPr>
          <a:xfrm>
            <a:off x="8751827" y="922345"/>
            <a:ext cx="52492" cy="13136"/>
          </a:xfrm>
          <a:custGeom>
            <a:avLst/>
            <a:gdLst/>
            <a:ahLst/>
            <a:cxnLst/>
            <a:rect l="l" t="t" r="r" b="b"/>
            <a:pathLst>
              <a:path w="2002" h="501" extrusionOk="0">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39;p27">
            <a:extLst>
              <a:ext uri="{FF2B5EF4-FFF2-40B4-BE49-F238E27FC236}">
                <a16:creationId xmlns:a16="http://schemas.microsoft.com/office/drawing/2014/main" id="{84FB4137-3C1C-263C-A41C-5FF82D90CEF9}"/>
              </a:ext>
            </a:extLst>
          </p:cNvPr>
          <p:cNvSpPr/>
          <p:nvPr/>
        </p:nvSpPr>
        <p:spPr>
          <a:xfrm>
            <a:off x="8824430" y="922345"/>
            <a:ext cx="42004" cy="13136"/>
          </a:xfrm>
          <a:custGeom>
            <a:avLst/>
            <a:gdLst/>
            <a:ahLst/>
            <a:cxnLst/>
            <a:rect l="l" t="t" r="r" b="b"/>
            <a:pathLst>
              <a:path w="1602" h="501" extrusionOk="0">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40;p27">
            <a:extLst>
              <a:ext uri="{FF2B5EF4-FFF2-40B4-BE49-F238E27FC236}">
                <a16:creationId xmlns:a16="http://schemas.microsoft.com/office/drawing/2014/main" id="{BC088AD2-66E8-922A-4EFC-FED196C75B52}"/>
              </a:ext>
            </a:extLst>
          </p:cNvPr>
          <p:cNvSpPr/>
          <p:nvPr/>
        </p:nvSpPr>
        <p:spPr>
          <a:xfrm>
            <a:off x="8174569" y="982677"/>
            <a:ext cx="311389" cy="13162"/>
          </a:xfrm>
          <a:custGeom>
            <a:avLst/>
            <a:gdLst/>
            <a:ahLst/>
            <a:cxnLst/>
            <a:rect l="l" t="t" r="r" b="b"/>
            <a:pathLst>
              <a:path w="11876" h="502" extrusionOk="0">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41;p27">
            <a:extLst>
              <a:ext uri="{FF2B5EF4-FFF2-40B4-BE49-F238E27FC236}">
                <a16:creationId xmlns:a16="http://schemas.microsoft.com/office/drawing/2014/main" id="{924F1691-165D-20FF-6953-7AC401527DFF}"/>
              </a:ext>
            </a:extLst>
          </p:cNvPr>
          <p:cNvSpPr/>
          <p:nvPr/>
        </p:nvSpPr>
        <p:spPr>
          <a:xfrm>
            <a:off x="8490309" y="982677"/>
            <a:ext cx="98876" cy="13162"/>
          </a:xfrm>
          <a:custGeom>
            <a:avLst/>
            <a:gdLst/>
            <a:ahLst/>
            <a:cxnLst/>
            <a:rect l="l" t="t" r="r" b="b"/>
            <a:pathLst>
              <a:path w="3771" h="502" extrusionOk="0">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42;p27">
            <a:extLst>
              <a:ext uri="{FF2B5EF4-FFF2-40B4-BE49-F238E27FC236}">
                <a16:creationId xmlns:a16="http://schemas.microsoft.com/office/drawing/2014/main" id="{808FCCE8-A093-86C7-C3D6-55257A38B4C7}"/>
              </a:ext>
            </a:extLst>
          </p:cNvPr>
          <p:cNvSpPr/>
          <p:nvPr/>
        </p:nvSpPr>
        <p:spPr>
          <a:xfrm>
            <a:off x="8523556" y="1017680"/>
            <a:ext cx="65629" cy="12271"/>
          </a:xfrm>
          <a:custGeom>
            <a:avLst/>
            <a:gdLst/>
            <a:ahLst/>
            <a:cxnLst/>
            <a:rect l="l" t="t" r="r" b="b"/>
            <a:pathLst>
              <a:path w="2503" h="468" extrusionOk="0">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43;p27">
            <a:extLst>
              <a:ext uri="{FF2B5EF4-FFF2-40B4-BE49-F238E27FC236}">
                <a16:creationId xmlns:a16="http://schemas.microsoft.com/office/drawing/2014/main" id="{73BD7E81-6C4B-BADE-4486-9C660B527C26}"/>
              </a:ext>
            </a:extLst>
          </p:cNvPr>
          <p:cNvSpPr/>
          <p:nvPr/>
        </p:nvSpPr>
        <p:spPr>
          <a:xfrm>
            <a:off x="8491201" y="1017680"/>
            <a:ext cx="19245" cy="12271"/>
          </a:xfrm>
          <a:custGeom>
            <a:avLst/>
            <a:gdLst/>
            <a:ahLst/>
            <a:cxnLst/>
            <a:rect l="l" t="t" r="r" b="b"/>
            <a:pathLst>
              <a:path w="734" h="468" extrusionOk="0">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44;p27">
            <a:extLst>
              <a:ext uri="{FF2B5EF4-FFF2-40B4-BE49-F238E27FC236}">
                <a16:creationId xmlns:a16="http://schemas.microsoft.com/office/drawing/2014/main" id="{A766B7A5-600A-5E05-9092-102F1B6CC3B2}"/>
              </a:ext>
            </a:extLst>
          </p:cNvPr>
          <p:cNvSpPr/>
          <p:nvPr/>
        </p:nvSpPr>
        <p:spPr>
          <a:xfrm>
            <a:off x="8413354" y="1017680"/>
            <a:ext cx="59493" cy="12271"/>
          </a:xfrm>
          <a:custGeom>
            <a:avLst/>
            <a:gdLst/>
            <a:ahLst/>
            <a:cxnLst/>
            <a:rect l="l" t="t" r="r" b="b"/>
            <a:pathLst>
              <a:path w="2269" h="468" extrusionOk="0">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45;p27">
            <a:extLst>
              <a:ext uri="{FF2B5EF4-FFF2-40B4-BE49-F238E27FC236}">
                <a16:creationId xmlns:a16="http://schemas.microsoft.com/office/drawing/2014/main" id="{F98D8F16-A2C1-39A7-C4A1-9E6435A5E59F}"/>
              </a:ext>
            </a:extLst>
          </p:cNvPr>
          <p:cNvSpPr/>
          <p:nvPr/>
        </p:nvSpPr>
        <p:spPr>
          <a:xfrm>
            <a:off x="8329372" y="1017680"/>
            <a:ext cx="59519" cy="12271"/>
          </a:xfrm>
          <a:custGeom>
            <a:avLst/>
            <a:gdLst/>
            <a:ahLst/>
            <a:cxnLst/>
            <a:rect l="l" t="t" r="r" b="b"/>
            <a:pathLst>
              <a:path w="2270" h="468" extrusionOk="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46;p27">
            <a:extLst>
              <a:ext uri="{FF2B5EF4-FFF2-40B4-BE49-F238E27FC236}">
                <a16:creationId xmlns:a16="http://schemas.microsoft.com/office/drawing/2014/main" id="{3F844CEB-C43C-718E-D086-CCC6D83E1E42}"/>
              </a:ext>
            </a:extLst>
          </p:cNvPr>
          <p:cNvSpPr/>
          <p:nvPr/>
        </p:nvSpPr>
        <p:spPr>
          <a:xfrm>
            <a:off x="8245416" y="1017680"/>
            <a:ext cx="59493" cy="12271"/>
          </a:xfrm>
          <a:custGeom>
            <a:avLst/>
            <a:gdLst/>
            <a:ahLst/>
            <a:cxnLst/>
            <a:rect l="l" t="t" r="r" b="b"/>
            <a:pathLst>
              <a:path w="2269" h="468" extrusionOk="0">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47;p27">
            <a:extLst>
              <a:ext uri="{FF2B5EF4-FFF2-40B4-BE49-F238E27FC236}">
                <a16:creationId xmlns:a16="http://schemas.microsoft.com/office/drawing/2014/main" id="{606E60F0-E149-AFD5-E73A-958F2A30DE6C}"/>
              </a:ext>
            </a:extLst>
          </p:cNvPr>
          <p:cNvSpPr/>
          <p:nvPr/>
        </p:nvSpPr>
        <p:spPr>
          <a:xfrm>
            <a:off x="8245416" y="1059658"/>
            <a:ext cx="504683" cy="12271"/>
          </a:xfrm>
          <a:custGeom>
            <a:avLst/>
            <a:gdLst/>
            <a:ahLst/>
            <a:cxnLst/>
            <a:rect l="l" t="t" r="r" b="b"/>
            <a:pathLst>
              <a:path w="19248" h="468" extrusionOk="0">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48;p27">
            <a:extLst>
              <a:ext uri="{FF2B5EF4-FFF2-40B4-BE49-F238E27FC236}">
                <a16:creationId xmlns:a16="http://schemas.microsoft.com/office/drawing/2014/main" id="{8A69F15A-E726-181E-01BC-C347FA5B950F}"/>
              </a:ext>
            </a:extLst>
          </p:cNvPr>
          <p:cNvSpPr/>
          <p:nvPr/>
        </p:nvSpPr>
        <p:spPr>
          <a:xfrm>
            <a:off x="8174569" y="1017680"/>
            <a:ext cx="29760" cy="1227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49;p27">
            <a:extLst>
              <a:ext uri="{FF2B5EF4-FFF2-40B4-BE49-F238E27FC236}">
                <a16:creationId xmlns:a16="http://schemas.microsoft.com/office/drawing/2014/main" id="{7CF3617F-DFC3-7E51-A7AD-18DF476426CC}"/>
              </a:ext>
            </a:extLst>
          </p:cNvPr>
          <p:cNvSpPr/>
          <p:nvPr/>
        </p:nvSpPr>
        <p:spPr>
          <a:xfrm>
            <a:off x="8174569" y="1059658"/>
            <a:ext cx="29760" cy="1227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50;p27">
            <a:extLst>
              <a:ext uri="{FF2B5EF4-FFF2-40B4-BE49-F238E27FC236}">
                <a16:creationId xmlns:a16="http://schemas.microsoft.com/office/drawing/2014/main" id="{FE5189EC-1279-BC9B-CFD4-6AADABF0DFD8}"/>
              </a:ext>
            </a:extLst>
          </p:cNvPr>
          <p:cNvSpPr/>
          <p:nvPr/>
        </p:nvSpPr>
        <p:spPr>
          <a:xfrm>
            <a:off x="8174569" y="1101636"/>
            <a:ext cx="29760" cy="12271"/>
          </a:xfrm>
          <a:custGeom>
            <a:avLst/>
            <a:gdLst/>
            <a:ahLst/>
            <a:cxnLst/>
            <a:rect l="l" t="t" r="r" b="b"/>
            <a:pathLst>
              <a:path w="1135" h="468" extrusionOk="0">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51;p27">
            <a:extLst>
              <a:ext uri="{FF2B5EF4-FFF2-40B4-BE49-F238E27FC236}">
                <a16:creationId xmlns:a16="http://schemas.microsoft.com/office/drawing/2014/main" id="{941FD422-6B28-4D14-3ED8-F054A45670E5}"/>
              </a:ext>
            </a:extLst>
          </p:cNvPr>
          <p:cNvSpPr/>
          <p:nvPr/>
        </p:nvSpPr>
        <p:spPr>
          <a:xfrm>
            <a:off x="8780695" y="1059658"/>
            <a:ext cx="74360" cy="12271"/>
          </a:xfrm>
          <a:custGeom>
            <a:avLst/>
            <a:gdLst/>
            <a:ahLst/>
            <a:cxnLst/>
            <a:rect l="l" t="t" r="r" b="b"/>
            <a:pathLst>
              <a:path w="2836" h="468" extrusionOk="0">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52;p27">
            <a:extLst>
              <a:ext uri="{FF2B5EF4-FFF2-40B4-BE49-F238E27FC236}">
                <a16:creationId xmlns:a16="http://schemas.microsoft.com/office/drawing/2014/main" id="{B95CF115-CFB1-5EDB-0475-2825836D46BB}"/>
              </a:ext>
            </a:extLst>
          </p:cNvPr>
          <p:cNvSpPr/>
          <p:nvPr/>
        </p:nvSpPr>
        <p:spPr>
          <a:xfrm>
            <a:off x="8243659" y="1101636"/>
            <a:ext cx="213457" cy="12271"/>
          </a:xfrm>
          <a:custGeom>
            <a:avLst/>
            <a:gdLst/>
            <a:ahLst/>
            <a:cxnLst/>
            <a:rect l="l" t="t" r="r" b="b"/>
            <a:pathLst>
              <a:path w="8141" h="468" extrusionOk="0">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53;p27">
            <a:extLst>
              <a:ext uri="{FF2B5EF4-FFF2-40B4-BE49-F238E27FC236}">
                <a16:creationId xmlns:a16="http://schemas.microsoft.com/office/drawing/2014/main" id="{78749DD9-0BEC-3401-BA5E-1C90020F5564}"/>
              </a:ext>
            </a:extLst>
          </p:cNvPr>
          <p:cNvSpPr/>
          <p:nvPr/>
        </p:nvSpPr>
        <p:spPr>
          <a:xfrm>
            <a:off x="8523556" y="1155859"/>
            <a:ext cx="240542" cy="13136"/>
          </a:xfrm>
          <a:custGeom>
            <a:avLst/>
            <a:gdLst/>
            <a:ahLst/>
            <a:cxnLst/>
            <a:rect l="l" t="t" r="r" b="b"/>
            <a:pathLst>
              <a:path w="9174" h="501" extrusionOk="0">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54;p27">
            <a:extLst>
              <a:ext uri="{FF2B5EF4-FFF2-40B4-BE49-F238E27FC236}">
                <a16:creationId xmlns:a16="http://schemas.microsoft.com/office/drawing/2014/main" id="{10D1A63E-82CB-2F1A-DC60-3A83467B5B56}"/>
              </a:ext>
            </a:extLst>
          </p:cNvPr>
          <p:cNvSpPr/>
          <p:nvPr/>
        </p:nvSpPr>
        <p:spPr>
          <a:xfrm>
            <a:off x="8685359" y="1126991"/>
            <a:ext cx="78739" cy="13162"/>
          </a:xfrm>
          <a:custGeom>
            <a:avLst/>
            <a:gdLst/>
            <a:ahLst/>
            <a:cxnLst/>
            <a:rect l="l" t="t" r="r" b="b"/>
            <a:pathLst>
              <a:path w="3003" h="502" extrusionOk="0">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55;p27">
            <a:extLst>
              <a:ext uri="{FF2B5EF4-FFF2-40B4-BE49-F238E27FC236}">
                <a16:creationId xmlns:a16="http://schemas.microsoft.com/office/drawing/2014/main" id="{3C4A5B65-69CB-924F-7911-33E8E80A165B}"/>
              </a:ext>
            </a:extLst>
          </p:cNvPr>
          <p:cNvSpPr/>
          <p:nvPr/>
        </p:nvSpPr>
        <p:spPr>
          <a:xfrm>
            <a:off x="8174569" y="864608"/>
            <a:ext cx="251922" cy="13162"/>
          </a:xfrm>
          <a:custGeom>
            <a:avLst/>
            <a:gdLst/>
            <a:ahLst/>
            <a:cxnLst/>
            <a:rect l="l" t="t" r="r" b="b"/>
            <a:pathLst>
              <a:path w="9608" h="502" extrusionOk="0">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56;p27">
            <a:extLst>
              <a:ext uri="{FF2B5EF4-FFF2-40B4-BE49-F238E27FC236}">
                <a16:creationId xmlns:a16="http://schemas.microsoft.com/office/drawing/2014/main" id="{CEDC3EAC-E711-A5E4-7D9A-9C8899B807CE}"/>
              </a:ext>
            </a:extLst>
          </p:cNvPr>
          <p:cNvSpPr/>
          <p:nvPr/>
        </p:nvSpPr>
        <p:spPr>
          <a:xfrm>
            <a:off x="8174569" y="1273927"/>
            <a:ext cx="406725" cy="12271"/>
          </a:xfrm>
          <a:custGeom>
            <a:avLst/>
            <a:gdLst/>
            <a:ahLst/>
            <a:cxnLst/>
            <a:rect l="l" t="t" r="r" b="b"/>
            <a:pathLst>
              <a:path w="15512" h="468" extrusionOk="0">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57;p27">
            <a:extLst>
              <a:ext uri="{FF2B5EF4-FFF2-40B4-BE49-F238E27FC236}">
                <a16:creationId xmlns:a16="http://schemas.microsoft.com/office/drawing/2014/main" id="{742C9098-6755-60BD-F7ED-96B726AB778D}"/>
              </a:ext>
            </a:extLst>
          </p:cNvPr>
          <p:cNvSpPr/>
          <p:nvPr/>
        </p:nvSpPr>
        <p:spPr>
          <a:xfrm>
            <a:off x="8544532" y="1198729"/>
            <a:ext cx="120743" cy="12271"/>
          </a:xfrm>
          <a:custGeom>
            <a:avLst/>
            <a:gdLst/>
            <a:ahLst/>
            <a:cxnLst/>
            <a:rect l="l" t="t" r="r" b="b"/>
            <a:pathLst>
              <a:path w="4605" h="468" extrusionOk="0">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58;p27">
            <a:extLst>
              <a:ext uri="{FF2B5EF4-FFF2-40B4-BE49-F238E27FC236}">
                <a16:creationId xmlns:a16="http://schemas.microsoft.com/office/drawing/2014/main" id="{14E3AD7E-2F04-0644-7E99-295829F05E7A}"/>
              </a:ext>
            </a:extLst>
          </p:cNvPr>
          <p:cNvSpPr/>
          <p:nvPr/>
        </p:nvSpPr>
        <p:spPr>
          <a:xfrm>
            <a:off x="8705470" y="1198729"/>
            <a:ext cx="160965" cy="12271"/>
          </a:xfrm>
          <a:custGeom>
            <a:avLst/>
            <a:gdLst/>
            <a:ahLst/>
            <a:cxnLst/>
            <a:rect l="l" t="t" r="r" b="b"/>
            <a:pathLst>
              <a:path w="6139" h="468" extrusionOk="0">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59;p27">
            <a:extLst>
              <a:ext uri="{FF2B5EF4-FFF2-40B4-BE49-F238E27FC236}">
                <a16:creationId xmlns:a16="http://schemas.microsoft.com/office/drawing/2014/main" id="{084A875D-93D6-9C36-5BBC-20F82EBC8AA5}"/>
              </a:ext>
            </a:extLst>
          </p:cNvPr>
          <p:cNvSpPr/>
          <p:nvPr/>
        </p:nvSpPr>
        <p:spPr>
          <a:xfrm>
            <a:off x="8705470" y="1258196"/>
            <a:ext cx="160965" cy="13136"/>
          </a:xfrm>
          <a:custGeom>
            <a:avLst/>
            <a:gdLst/>
            <a:ahLst/>
            <a:cxnLst/>
            <a:rect l="l" t="t" r="r" b="b"/>
            <a:pathLst>
              <a:path w="6139" h="501" extrusionOk="0">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60;p27">
            <a:extLst>
              <a:ext uri="{FF2B5EF4-FFF2-40B4-BE49-F238E27FC236}">
                <a16:creationId xmlns:a16="http://schemas.microsoft.com/office/drawing/2014/main" id="{73B47773-582A-7213-5557-0F534165E48D}"/>
              </a:ext>
            </a:extLst>
          </p:cNvPr>
          <p:cNvSpPr/>
          <p:nvPr/>
        </p:nvSpPr>
        <p:spPr>
          <a:xfrm>
            <a:off x="8174569" y="1315040"/>
            <a:ext cx="61250" cy="13136"/>
          </a:xfrm>
          <a:custGeom>
            <a:avLst/>
            <a:gdLst/>
            <a:ahLst/>
            <a:cxnLst/>
            <a:rect l="l" t="t" r="r" b="b"/>
            <a:pathLst>
              <a:path w="2336" h="501" extrusionOk="0">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61;p27">
            <a:extLst>
              <a:ext uri="{FF2B5EF4-FFF2-40B4-BE49-F238E27FC236}">
                <a16:creationId xmlns:a16="http://schemas.microsoft.com/office/drawing/2014/main" id="{8C5C4734-C5D9-0CD9-CCB3-3941E027DFB7}"/>
              </a:ext>
            </a:extLst>
          </p:cNvPr>
          <p:cNvSpPr/>
          <p:nvPr/>
        </p:nvSpPr>
        <p:spPr>
          <a:xfrm>
            <a:off x="8251551" y="1315040"/>
            <a:ext cx="378722" cy="13136"/>
          </a:xfrm>
          <a:custGeom>
            <a:avLst/>
            <a:gdLst/>
            <a:ahLst/>
            <a:cxnLst/>
            <a:rect l="l" t="t" r="r" b="b"/>
            <a:pathLst>
              <a:path w="14444" h="501" extrusionOk="0">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44;p27">
            <a:extLst>
              <a:ext uri="{FF2B5EF4-FFF2-40B4-BE49-F238E27FC236}">
                <a16:creationId xmlns:a16="http://schemas.microsoft.com/office/drawing/2014/main" id="{A0848A7F-26C2-090C-9A5B-CA5575313C12}"/>
              </a:ext>
            </a:extLst>
          </p:cNvPr>
          <p:cNvSpPr txBox="1">
            <a:spLocks/>
          </p:cNvSpPr>
          <p:nvPr/>
        </p:nvSpPr>
        <p:spPr>
          <a:xfrm flipH="1">
            <a:off x="69433" y="33602"/>
            <a:ext cx="9111687" cy="75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2800"/>
              <a:buFont typeface="Bai Jamjuree"/>
              <a:buNone/>
              <a:defRPr sz="1500" b="0" i="0" u="none" strike="noStrike" cap="none">
                <a:solidFill>
                  <a:schemeClr val="lt1"/>
                </a:solidFill>
                <a:latin typeface="Bai Jamjuree"/>
                <a:ea typeface="Bai Jamjuree"/>
                <a:cs typeface="Bai Jamjuree"/>
                <a:sym typeface="Bai Jamjuree"/>
              </a:defRPr>
            </a:lvl1pPr>
            <a:lvl2pPr marL="914400" marR="0" lvl="1"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2pPr>
            <a:lvl3pPr marL="1371600" marR="0" lvl="2"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3pPr>
            <a:lvl4pPr marL="1828800" marR="0" lvl="3"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4pPr>
            <a:lvl5pPr marL="2286000" marR="0" lvl="4"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5pPr>
            <a:lvl6pPr marL="2743200" marR="0" lvl="5"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6pPr>
            <a:lvl7pPr marL="3200400" marR="0" lvl="6"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7pPr>
            <a:lvl8pPr marL="3657600" marR="0" lvl="7"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8pPr>
            <a:lvl9pPr marL="4114800" marR="0" lvl="8"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9pPr>
          </a:lstStyle>
          <a:p>
            <a:pPr marL="0" indent="0">
              <a:buClr>
                <a:schemeClr val="dk1"/>
              </a:buClr>
              <a:buSzPts val="1100"/>
              <a:buFont typeface="Arial"/>
              <a:buNone/>
            </a:pPr>
            <a:r>
              <a:rPr lang="hr-HR" dirty="0"/>
              <a:t>Prirodoslovno-matematički fakultet, poslijediplomski sveučilišni studij Kemija, smjer: Biokemija</a:t>
            </a:r>
          </a:p>
          <a:p>
            <a:pPr marL="0" indent="0">
              <a:buClr>
                <a:schemeClr val="dk1"/>
              </a:buClr>
              <a:buSzPts val="1100"/>
            </a:pPr>
            <a:r>
              <a:rPr lang="hr-HR" b="1" dirty="0"/>
              <a:t>Kemijski seminar I </a:t>
            </a:r>
          </a:p>
          <a:p>
            <a:pPr marL="0" indent="0">
              <a:buClr>
                <a:schemeClr val="dk1"/>
              </a:buClr>
              <a:buSzPts val="1100"/>
              <a:buFont typeface="Arial"/>
              <a:buNone/>
            </a:pPr>
            <a:endParaRPr lang="hr-HR" b="1" dirty="0"/>
          </a:p>
        </p:txBody>
      </p:sp>
      <p:sp>
        <p:nvSpPr>
          <p:cNvPr id="253" name="Google Shape;144;p27">
            <a:extLst>
              <a:ext uri="{FF2B5EF4-FFF2-40B4-BE49-F238E27FC236}">
                <a16:creationId xmlns:a16="http://schemas.microsoft.com/office/drawing/2014/main" id="{1860C923-F3F9-CA8B-84D4-4849F6EF9310}"/>
              </a:ext>
            </a:extLst>
          </p:cNvPr>
          <p:cNvSpPr txBox="1">
            <a:spLocks/>
          </p:cNvSpPr>
          <p:nvPr/>
        </p:nvSpPr>
        <p:spPr>
          <a:xfrm flipH="1">
            <a:off x="-61391" y="4797646"/>
            <a:ext cx="9289399" cy="75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2800"/>
              <a:buFont typeface="Bai Jamjuree"/>
              <a:buNone/>
              <a:defRPr sz="1500" b="0" i="0" u="none" strike="noStrike" cap="none">
                <a:solidFill>
                  <a:schemeClr val="lt1"/>
                </a:solidFill>
                <a:latin typeface="Bai Jamjuree"/>
                <a:ea typeface="Bai Jamjuree"/>
                <a:cs typeface="Bai Jamjuree"/>
                <a:sym typeface="Bai Jamjuree"/>
              </a:defRPr>
            </a:lvl1pPr>
            <a:lvl2pPr marL="914400" marR="0" lvl="1"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2pPr>
            <a:lvl3pPr marL="1371600" marR="0" lvl="2"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3pPr>
            <a:lvl4pPr marL="1828800" marR="0" lvl="3"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4pPr>
            <a:lvl5pPr marL="2286000" marR="0" lvl="4"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5pPr>
            <a:lvl6pPr marL="2743200" marR="0" lvl="5"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6pPr>
            <a:lvl7pPr marL="3200400" marR="0" lvl="6"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7pPr>
            <a:lvl8pPr marL="3657600" marR="0" lvl="7"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8pPr>
            <a:lvl9pPr marL="4114800" marR="0" lvl="8" indent="-304800" algn="ctr" rtl="0">
              <a:lnSpc>
                <a:spcPct val="100000"/>
              </a:lnSpc>
              <a:spcBef>
                <a:spcPts val="0"/>
              </a:spcBef>
              <a:spcAft>
                <a:spcPts val="0"/>
              </a:spcAft>
              <a:buClr>
                <a:schemeClr val="lt1"/>
              </a:buClr>
              <a:buSzPts val="2800"/>
              <a:buFont typeface="Bai Jamjuree"/>
              <a:buNone/>
              <a:defRPr sz="2800" b="0" i="0" u="none" strike="noStrike" cap="none">
                <a:solidFill>
                  <a:schemeClr val="lt1"/>
                </a:solidFill>
                <a:latin typeface="Bai Jamjuree"/>
                <a:ea typeface="Bai Jamjuree"/>
                <a:cs typeface="Bai Jamjuree"/>
                <a:sym typeface="Bai Jamjuree"/>
              </a:defRPr>
            </a:lvl9pPr>
          </a:lstStyle>
          <a:p>
            <a:pPr marL="0" indent="0">
              <a:buClr>
                <a:schemeClr val="dk1"/>
              </a:buClr>
              <a:buSzPts val="1100"/>
              <a:buFont typeface="Arial"/>
              <a:buNone/>
            </a:pPr>
            <a:r>
              <a:rPr lang="hr-HR" dirty="0"/>
              <a:t> </a:t>
            </a:r>
            <a:r>
              <a:rPr lang="hr-HR" sz="1000" dirty="0"/>
              <a:t>Casadio, R., Martelli, P. L. &amp; Savojardo, C. Machine learning solutions for predicting protein–protein interactions. </a:t>
            </a:r>
            <a:r>
              <a:rPr lang="hr-HR" sz="1000" i="1" dirty="0"/>
              <a:t>WIREs Comput. Mol. Sci</a:t>
            </a:r>
            <a:r>
              <a:rPr lang="hr-HR" sz="1000" dirty="0"/>
              <a:t>. </a:t>
            </a:r>
            <a:r>
              <a:rPr lang="hr-HR" sz="1000" b="1" dirty="0"/>
              <a:t>12</a:t>
            </a:r>
            <a:r>
              <a:rPr lang="hr-HR" sz="1000" dirty="0"/>
              <a:t>, e1618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Google Shape;632;p42">
            <a:extLst>
              <a:ext uri="{FF2B5EF4-FFF2-40B4-BE49-F238E27FC236}">
                <a16:creationId xmlns:a16="http://schemas.microsoft.com/office/drawing/2014/main" id="{5AD3823B-BD0F-D23C-5D8D-61618043B722}"/>
              </a:ext>
            </a:extLst>
          </p:cNvPr>
          <p:cNvSpPr/>
          <p:nvPr/>
        </p:nvSpPr>
        <p:spPr>
          <a:xfrm>
            <a:off x="373441" y="1035375"/>
            <a:ext cx="3079960" cy="3497736"/>
          </a:xfrm>
          <a:prstGeom prst="ellipse">
            <a:avLst/>
          </a:prstGeom>
          <a:solidFill>
            <a:srgbClr val="6746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633;p42">
            <a:extLst>
              <a:ext uri="{FF2B5EF4-FFF2-40B4-BE49-F238E27FC236}">
                <a16:creationId xmlns:a16="http://schemas.microsoft.com/office/drawing/2014/main" id="{DF8F3E30-0DA6-B59A-5BD4-3E66392CC6A7}"/>
              </a:ext>
            </a:extLst>
          </p:cNvPr>
          <p:cNvSpPr/>
          <p:nvPr/>
        </p:nvSpPr>
        <p:spPr>
          <a:xfrm>
            <a:off x="642991" y="1954385"/>
            <a:ext cx="2573700" cy="2573700"/>
          </a:xfrm>
          <a:prstGeom prst="ellipse">
            <a:avLst/>
          </a:prstGeom>
          <a:solidFill>
            <a:srgbClr val="AD8D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634;p42">
            <a:extLst>
              <a:ext uri="{FF2B5EF4-FFF2-40B4-BE49-F238E27FC236}">
                <a16:creationId xmlns:a16="http://schemas.microsoft.com/office/drawing/2014/main" id="{C5B7D75B-B4BE-585B-5D40-A25D335C0935}"/>
              </a:ext>
            </a:extLst>
          </p:cNvPr>
          <p:cNvSpPr/>
          <p:nvPr/>
        </p:nvSpPr>
        <p:spPr>
          <a:xfrm>
            <a:off x="1151641" y="2971784"/>
            <a:ext cx="1556400" cy="1556400"/>
          </a:xfrm>
          <a:prstGeom prst="ellipse">
            <a:avLst/>
          </a:prstGeom>
          <a:solidFill>
            <a:srgbClr val="FFFFFF">
              <a:alpha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635;p42">
            <a:extLst>
              <a:ext uri="{FF2B5EF4-FFF2-40B4-BE49-F238E27FC236}">
                <a16:creationId xmlns:a16="http://schemas.microsoft.com/office/drawing/2014/main" id="{B8E0BA92-859C-F06B-7E2D-14D5812A0460}"/>
              </a:ext>
            </a:extLst>
          </p:cNvPr>
          <p:cNvSpPr txBox="1"/>
          <p:nvPr/>
        </p:nvSpPr>
        <p:spPr>
          <a:xfrm>
            <a:off x="879084" y="1292449"/>
            <a:ext cx="2101514" cy="529200"/>
          </a:xfrm>
          <a:prstGeom prst="rect">
            <a:avLst/>
          </a:prstGeom>
          <a:noFill/>
          <a:ln>
            <a:noFill/>
          </a:ln>
        </p:spPr>
        <p:txBody>
          <a:bodyPr spcFirstLastPara="1" wrap="square" lIns="91425" tIns="91425" rIns="91425" bIns="91425" anchor="ctr" anchorCtr="0">
            <a:noAutofit/>
          </a:bodyPr>
          <a:lstStyle/>
          <a:p>
            <a:pPr algn="ctr"/>
            <a:r>
              <a:rPr lang="hr-HR" sz="2000" b="1" dirty="0">
                <a:solidFill>
                  <a:srgbClr val="FFFFFF"/>
                </a:solidFill>
                <a:latin typeface="Albert Sans"/>
                <a:ea typeface="Albert Sans"/>
                <a:cs typeface="Albert Sans"/>
                <a:sym typeface="Albert Sans"/>
              </a:rPr>
              <a:t>Umjetna inteligencija</a:t>
            </a:r>
            <a:endParaRPr sz="2000" b="1" dirty="0">
              <a:solidFill>
                <a:srgbClr val="FFFFFF"/>
              </a:solidFill>
              <a:latin typeface="Albert Sans"/>
              <a:ea typeface="Albert Sans"/>
              <a:cs typeface="Albert Sans"/>
              <a:sym typeface="Albert Sans"/>
            </a:endParaRPr>
          </a:p>
        </p:txBody>
      </p:sp>
      <p:sp>
        <p:nvSpPr>
          <p:cNvPr id="104" name="Google Shape;636;p42">
            <a:extLst>
              <a:ext uri="{FF2B5EF4-FFF2-40B4-BE49-F238E27FC236}">
                <a16:creationId xmlns:a16="http://schemas.microsoft.com/office/drawing/2014/main" id="{E2A35A1E-D181-CCAC-20C0-AE7AA7458C98}"/>
              </a:ext>
            </a:extLst>
          </p:cNvPr>
          <p:cNvSpPr txBox="1"/>
          <p:nvPr/>
        </p:nvSpPr>
        <p:spPr>
          <a:xfrm>
            <a:off x="1151641" y="2259139"/>
            <a:ext cx="1556400" cy="529200"/>
          </a:xfrm>
          <a:prstGeom prst="rect">
            <a:avLst/>
          </a:prstGeom>
          <a:noFill/>
          <a:ln>
            <a:noFill/>
          </a:ln>
        </p:spPr>
        <p:txBody>
          <a:bodyPr spcFirstLastPara="1" wrap="square" lIns="91425" tIns="91425" rIns="91425" bIns="91425" anchor="ctr" anchorCtr="0">
            <a:noAutofit/>
          </a:bodyPr>
          <a:lstStyle/>
          <a:p>
            <a:pPr algn="ctr"/>
            <a:r>
              <a:rPr lang="hr-HR" sz="2000" b="1" dirty="0">
                <a:solidFill>
                  <a:srgbClr val="012169"/>
                </a:solidFill>
                <a:latin typeface="Albert Sans"/>
                <a:ea typeface="Albert Sans"/>
                <a:cs typeface="Albert Sans"/>
                <a:sym typeface="Albert Sans"/>
              </a:rPr>
              <a:t>Strojno učenje</a:t>
            </a:r>
            <a:endParaRPr sz="2000" b="1" dirty="0">
              <a:solidFill>
                <a:srgbClr val="012169"/>
              </a:solidFill>
              <a:latin typeface="Albert Sans"/>
              <a:ea typeface="Albert Sans"/>
              <a:cs typeface="Albert Sans"/>
              <a:sym typeface="Albert Sans"/>
            </a:endParaRPr>
          </a:p>
        </p:txBody>
      </p:sp>
      <p:sp>
        <p:nvSpPr>
          <p:cNvPr id="105" name="Google Shape;637;p42">
            <a:extLst>
              <a:ext uri="{FF2B5EF4-FFF2-40B4-BE49-F238E27FC236}">
                <a16:creationId xmlns:a16="http://schemas.microsoft.com/office/drawing/2014/main" id="{B9360733-6180-41DF-7B80-120CB8B76ECF}"/>
              </a:ext>
            </a:extLst>
          </p:cNvPr>
          <p:cNvSpPr txBox="1"/>
          <p:nvPr/>
        </p:nvSpPr>
        <p:spPr>
          <a:xfrm>
            <a:off x="1151641" y="3485461"/>
            <a:ext cx="1556400" cy="529200"/>
          </a:xfrm>
          <a:prstGeom prst="rect">
            <a:avLst/>
          </a:prstGeom>
          <a:noFill/>
          <a:ln>
            <a:noFill/>
          </a:ln>
        </p:spPr>
        <p:txBody>
          <a:bodyPr spcFirstLastPara="1" wrap="square" lIns="91425" tIns="91425" rIns="91425" bIns="91425" anchor="ctr" anchorCtr="0">
            <a:noAutofit/>
          </a:bodyPr>
          <a:lstStyle/>
          <a:p>
            <a:pPr algn="ctr"/>
            <a:r>
              <a:rPr lang="hr-HR" sz="2000" b="1" dirty="0">
                <a:solidFill>
                  <a:srgbClr val="012169"/>
                </a:solidFill>
                <a:latin typeface="Albert Sans"/>
                <a:ea typeface="Albert Sans"/>
                <a:cs typeface="Albert Sans"/>
                <a:sym typeface="Albert Sans"/>
              </a:rPr>
              <a:t>Duboko učenje</a:t>
            </a:r>
            <a:endParaRPr sz="2000" b="1" dirty="0">
              <a:solidFill>
                <a:srgbClr val="012169"/>
              </a:solidFill>
              <a:latin typeface="Albert Sans"/>
              <a:ea typeface="Albert Sans"/>
              <a:cs typeface="Albert Sans"/>
              <a:sym typeface="Albert Sans"/>
            </a:endParaRPr>
          </a:p>
        </p:txBody>
      </p:sp>
      <p:grpSp>
        <p:nvGrpSpPr>
          <p:cNvPr id="107" name="Google Shape;725;p31">
            <a:extLst>
              <a:ext uri="{FF2B5EF4-FFF2-40B4-BE49-F238E27FC236}">
                <a16:creationId xmlns:a16="http://schemas.microsoft.com/office/drawing/2014/main" id="{860A0647-52C2-0535-E6BD-823680AC40C4}"/>
              </a:ext>
            </a:extLst>
          </p:cNvPr>
          <p:cNvGrpSpPr/>
          <p:nvPr/>
        </p:nvGrpSpPr>
        <p:grpSpPr>
          <a:xfrm>
            <a:off x="4071485" y="914400"/>
            <a:ext cx="86201" cy="3715352"/>
            <a:chOff x="4524300" y="1013625"/>
            <a:chExt cx="95400" cy="3116250"/>
          </a:xfrm>
        </p:grpSpPr>
        <p:sp>
          <p:nvSpPr>
            <p:cNvPr id="108" name="Google Shape;726;p31">
              <a:extLst>
                <a:ext uri="{FF2B5EF4-FFF2-40B4-BE49-F238E27FC236}">
                  <a16:creationId xmlns:a16="http://schemas.microsoft.com/office/drawing/2014/main" id="{39F04A7A-2181-9DD5-A959-5FCB9ED9A399}"/>
                </a:ext>
              </a:extLst>
            </p:cNvPr>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7;p31">
              <a:extLst>
                <a:ext uri="{FF2B5EF4-FFF2-40B4-BE49-F238E27FC236}">
                  <a16:creationId xmlns:a16="http://schemas.microsoft.com/office/drawing/2014/main" id="{E6C6752F-C02D-3FD9-7C2B-CEC12A3075D8}"/>
                </a:ext>
              </a:extLst>
            </p:cNvPr>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8;p31">
              <a:extLst>
                <a:ext uri="{FF2B5EF4-FFF2-40B4-BE49-F238E27FC236}">
                  <a16:creationId xmlns:a16="http://schemas.microsoft.com/office/drawing/2014/main" id="{31B57B79-6E77-E48A-4B66-2354BD8F98C7}"/>
                </a:ext>
              </a:extLst>
            </p:cNvPr>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29;p31">
              <a:extLst>
                <a:ext uri="{FF2B5EF4-FFF2-40B4-BE49-F238E27FC236}">
                  <a16:creationId xmlns:a16="http://schemas.microsoft.com/office/drawing/2014/main" id="{4E6118A6-DCF3-A7EE-1DDB-55AE06C3C691}"/>
                </a:ext>
              </a:extLst>
            </p:cNvPr>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30;p31">
              <a:extLst>
                <a:ext uri="{FF2B5EF4-FFF2-40B4-BE49-F238E27FC236}">
                  <a16:creationId xmlns:a16="http://schemas.microsoft.com/office/drawing/2014/main" id="{28B4B4D6-9EB1-2DE8-D0C4-D210DCBF6688}"/>
                </a:ext>
              </a:extLst>
            </p:cNvPr>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31;p31">
              <a:extLst>
                <a:ext uri="{FF2B5EF4-FFF2-40B4-BE49-F238E27FC236}">
                  <a16:creationId xmlns:a16="http://schemas.microsoft.com/office/drawing/2014/main" id="{10FF65EE-9100-E945-568D-B51189D4A4FC}"/>
                </a:ext>
              </a:extLst>
            </p:cNvPr>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703;p31">
            <a:extLst>
              <a:ext uri="{FF2B5EF4-FFF2-40B4-BE49-F238E27FC236}">
                <a16:creationId xmlns:a16="http://schemas.microsoft.com/office/drawing/2014/main" id="{063AE0EB-FE04-12CA-5E29-974857A9417B}"/>
              </a:ext>
            </a:extLst>
          </p:cNvPr>
          <p:cNvSpPr txBox="1">
            <a:spLocks noGrp="1"/>
          </p:cNvSpPr>
          <p:nvPr>
            <p:ph type="body" idx="1"/>
          </p:nvPr>
        </p:nvSpPr>
        <p:spPr>
          <a:xfrm>
            <a:off x="4549564" y="919848"/>
            <a:ext cx="3715352" cy="37708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b="1" dirty="0">
                <a:latin typeface="Azeret Mono" panose="020B0604020202020204" charset="0"/>
                <a:cs typeface="Azeret Mono" panose="020B0604020202020204" charset="0"/>
              </a:rPr>
              <a:t>AI</a:t>
            </a:r>
            <a:r>
              <a:rPr lang="hr-HR" dirty="0">
                <a:latin typeface="Azeret Mono" panose="020B0604020202020204" charset="0"/>
                <a:cs typeface="Azeret Mono" panose="020B0604020202020204" charset="0"/>
              </a:rPr>
              <a:t> - g</a:t>
            </a:r>
            <a:r>
              <a:rPr lang="en-GB" dirty="0">
                <a:latin typeface="Azeret Mono" panose="020B0604020202020204" charset="0"/>
                <a:cs typeface="Azeret Mono" panose="020B0604020202020204" charset="0"/>
              </a:rPr>
              <a:t>rana </a:t>
            </a:r>
            <a:r>
              <a:rPr lang="en-GB" dirty="0" err="1">
                <a:latin typeface="Azeret Mono" panose="020B0604020202020204" charset="0"/>
                <a:cs typeface="Azeret Mono" panose="020B0604020202020204" charset="0"/>
              </a:rPr>
              <a:t>računalne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znanosti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koja</a:t>
            </a:r>
            <a:r>
              <a:rPr lang="en-GB" dirty="0">
                <a:latin typeface="Azeret Mono" panose="020B0604020202020204" charset="0"/>
                <a:cs typeface="Azeret Mono" panose="020B0604020202020204" charset="0"/>
              </a:rPr>
              <a:t> se </a:t>
            </a:r>
            <a:r>
              <a:rPr lang="en-GB" dirty="0" err="1">
                <a:latin typeface="Azeret Mono" panose="020B0604020202020204" charset="0"/>
                <a:cs typeface="Azeret Mono" panose="020B0604020202020204" charset="0"/>
              </a:rPr>
              <a:t>bavi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razvojem</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sustava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tehnika</a:t>
            </a:r>
            <a:r>
              <a:rPr lang="en-GB" dirty="0">
                <a:latin typeface="Azeret Mono" panose="020B0604020202020204" charset="0"/>
                <a:cs typeface="Azeret Mono" panose="020B0604020202020204" charset="0"/>
              </a:rPr>
              <a:t> koji </a:t>
            </a:r>
            <a:r>
              <a:rPr lang="en-GB" dirty="0" err="1">
                <a:latin typeface="Azeret Mono" panose="020B0604020202020204" charset="0"/>
                <a:cs typeface="Azeret Mono" panose="020B0604020202020204" charset="0"/>
              </a:rPr>
              <a:t>omogućuju</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računalima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simuliranje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ljudske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inteligencije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radi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obavljanja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različitih</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zadataka</a:t>
            </a:r>
            <a:r>
              <a:rPr lang="en-GB" dirty="0">
                <a:latin typeface="Azeret Mono" panose="020B0604020202020204" charset="0"/>
                <a:cs typeface="Azeret Mono" panose="020B0604020202020204" charset="0"/>
              </a:rPr>
              <a:t>.</a:t>
            </a:r>
            <a:endParaRPr lang="hr-HR" dirty="0">
              <a:latin typeface="Azeret Mono" panose="020B0604020202020204" charset="0"/>
              <a:cs typeface="Azeret Mono" panose="020B0604020202020204" charset="0"/>
            </a:endParaRPr>
          </a:p>
          <a:p>
            <a:pPr marL="0" lvl="0" indent="0" algn="l" rtl="0">
              <a:spcBef>
                <a:spcPts val="0"/>
              </a:spcBef>
              <a:spcAft>
                <a:spcPts val="0"/>
              </a:spcAft>
              <a:buNone/>
            </a:pPr>
            <a:endParaRPr lang="hr-HR" dirty="0">
              <a:latin typeface="Azeret Mono" panose="020B0604020202020204" charset="0"/>
              <a:cs typeface="Azeret Mono" panose="020B0604020202020204" charset="0"/>
            </a:endParaRPr>
          </a:p>
          <a:p>
            <a:pPr marL="0" lvl="0" indent="0" algn="l" rtl="0">
              <a:spcBef>
                <a:spcPts val="0"/>
              </a:spcBef>
              <a:spcAft>
                <a:spcPts val="0"/>
              </a:spcAft>
              <a:buNone/>
            </a:pPr>
            <a:r>
              <a:rPr lang="hr-HR" b="1" dirty="0">
                <a:latin typeface="Azeret Mono" panose="020B0604020202020204" charset="0"/>
                <a:cs typeface="Azeret Mono" panose="020B0604020202020204" charset="0"/>
              </a:rPr>
              <a:t>ML</a:t>
            </a:r>
            <a:r>
              <a:rPr lang="hr-HR" dirty="0">
                <a:latin typeface="Azeret Mono" panose="020B0604020202020204" charset="0"/>
                <a:cs typeface="Azeret Mono" panose="020B0604020202020204" charset="0"/>
              </a:rPr>
              <a:t> - p</a:t>
            </a:r>
            <a:r>
              <a:rPr lang="en-GB" dirty="0" err="1">
                <a:latin typeface="Azeret Mono" panose="020B0604020202020204" charset="0"/>
                <a:cs typeface="Azeret Mono" panose="020B0604020202020204" charset="0"/>
              </a:rPr>
              <a:t>odručje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umjetne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inteligencije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koje</a:t>
            </a:r>
            <a:r>
              <a:rPr lang="en-GB" dirty="0">
                <a:latin typeface="Azeret Mono" panose="020B0604020202020204" charset="0"/>
                <a:cs typeface="Azeret Mono" panose="020B0604020202020204" charset="0"/>
              </a:rPr>
              <a:t> se </a:t>
            </a:r>
            <a:r>
              <a:rPr lang="en-GB" dirty="0" err="1">
                <a:latin typeface="Azeret Mono" panose="020B0604020202020204" charset="0"/>
                <a:cs typeface="Azeret Mono" panose="020B0604020202020204" charset="0"/>
              </a:rPr>
              <a:t>fokusira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na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razvoj</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tehnika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koje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omogućuju</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računalima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učenje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iz</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podataka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poboljšavanje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performansi</a:t>
            </a:r>
            <a:r>
              <a:rPr lang="en-GB" dirty="0">
                <a:latin typeface="Azeret Mono" panose="020B0604020202020204" charset="0"/>
                <a:cs typeface="Azeret Mono" panose="020B0604020202020204" charset="0"/>
              </a:rPr>
              <a:t> bez </a:t>
            </a:r>
            <a:r>
              <a:rPr lang="en-GB" dirty="0" err="1">
                <a:latin typeface="Azeret Mono" panose="020B0604020202020204" charset="0"/>
                <a:cs typeface="Azeret Mono" panose="020B0604020202020204" charset="0"/>
              </a:rPr>
              <a:t>eksplicitnog</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programiranja</a:t>
            </a:r>
            <a:r>
              <a:rPr lang="en-GB" dirty="0">
                <a:latin typeface="Azeret Mono" panose="020B0604020202020204" charset="0"/>
                <a:cs typeface="Azeret Mono" panose="020B0604020202020204" charset="0"/>
              </a:rPr>
              <a:t>.</a:t>
            </a:r>
            <a:endParaRPr lang="hr-HR" dirty="0">
              <a:latin typeface="Azeret Mono" panose="020B0604020202020204" charset="0"/>
              <a:cs typeface="Azeret Mono" panose="020B0604020202020204" charset="0"/>
            </a:endParaRPr>
          </a:p>
          <a:p>
            <a:pPr marL="0" lvl="0" indent="0" algn="l" rtl="0">
              <a:spcBef>
                <a:spcPts val="0"/>
              </a:spcBef>
              <a:spcAft>
                <a:spcPts val="0"/>
              </a:spcAft>
              <a:buNone/>
            </a:pPr>
            <a:endParaRPr lang="hr-HR" dirty="0">
              <a:latin typeface="Azeret Mono" panose="020B0604020202020204" charset="0"/>
              <a:cs typeface="Azeret Mono" panose="020B0604020202020204" charset="0"/>
            </a:endParaRPr>
          </a:p>
          <a:p>
            <a:pPr marL="0" lvl="0" indent="0" algn="l" rtl="0">
              <a:spcBef>
                <a:spcPts val="0"/>
              </a:spcBef>
              <a:spcAft>
                <a:spcPts val="0"/>
              </a:spcAft>
              <a:buNone/>
            </a:pPr>
            <a:r>
              <a:rPr lang="hr-HR" b="1" dirty="0">
                <a:latin typeface="Azeret Mono" panose="020B0604020202020204" charset="0"/>
                <a:cs typeface="Azeret Mono" panose="020B0604020202020204" charset="0"/>
              </a:rPr>
              <a:t>DL</a:t>
            </a:r>
            <a:r>
              <a:rPr lang="hr-HR" dirty="0">
                <a:latin typeface="Azeret Mono" panose="020B0604020202020204" charset="0"/>
                <a:cs typeface="Azeret Mono" panose="020B0604020202020204" charset="0"/>
              </a:rPr>
              <a:t> - g</a:t>
            </a:r>
            <a:r>
              <a:rPr lang="en-GB" dirty="0">
                <a:latin typeface="Azeret Mono" panose="020B0604020202020204" charset="0"/>
                <a:cs typeface="Azeret Mono" panose="020B0604020202020204" charset="0"/>
              </a:rPr>
              <a:t>rana </a:t>
            </a:r>
            <a:r>
              <a:rPr lang="en-GB" dirty="0" err="1">
                <a:latin typeface="Azeret Mono" panose="020B0604020202020204" charset="0"/>
                <a:cs typeface="Azeret Mono" panose="020B0604020202020204" charset="0"/>
              </a:rPr>
              <a:t>strojnog</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učenja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koja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koristi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neuronske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mreže</a:t>
            </a:r>
            <a:r>
              <a:rPr lang="en-GB" dirty="0">
                <a:latin typeface="Azeret Mono" panose="020B0604020202020204" charset="0"/>
                <a:cs typeface="Azeret Mono" panose="020B0604020202020204" charset="0"/>
              </a:rPr>
              <a:t> s </a:t>
            </a:r>
            <a:r>
              <a:rPr lang="en-GB" dirty="0" err="1">
                <a:latin typeface="Azeret Mono" panose="020B0604020202020204" charset="0"/>
                <a:cs typeface="Azeret Mono" panose="020B0604020202020204" charset="0"/>
              </a:rPr>
              <a:t>više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slojeva</a:t>
            </a:r>
            <a:r>
              <a:rPr lang="en-GB" dirty="0">
                <a:latin typeface="Azeret Mono" panose="020B0604020202020204" charset="0"/>
                <a:cs typeface="Azeret Mono" panose="020B0604020202020204" charset="0"/>
              </a:rPr>
              <a:t> za </a:t>
            </a:r>
            <a:r>
              <a:rPr lang="en-GB" dirty="0" err="1">
                <a:latin typeface="Azeret Mono" panose="020B0604020202020204" charset="0"/>
                <a:cs typeface="Azeret Mono" panose="020B0604020202020204" charset="0"/>
              </a:rPr>
              <a:t>automatsko</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učenje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reprezentacija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značajki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iz</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podataka</a:t>
            </a:r>
            <a:r>
              <a:rPr lang="hr-HR" baseline="30000" dirty="0">
                <a:latin typeface="Azeret Mono" panose="020B0604020202020204" charset="0"/>
                <a:cs typeface="Azeret Mono" panose="020B0604020202020204" charset="0"/>
              </a:rPr>
              <a:t>4</a:t>
            </a:r>
            <a:endParaRPr dirty="0">
              <a:latin typeface="Azeret Mono" panose="020B0604020202020204" charset="0"/>
              <a:cs typeface="Azeret Mono" panose="020B0604020202020204" charset="0"/>
            </a:endParaRPr>
          </a:p>
        </p:txBody>
      </p:sp>
    </p:spTree>
    <p:extLst>
      <p:ext uri="{BB962C8B-B14F-4D97-AF65-F5344CB8AC3E}">
        <p14:creationId xmlns:p14="http://schemas.microsoft.com/office/powerpoint/2010/main" val="18421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89;p31">
            <a:extLst>
              <a:ext uri="{FF2B5EF4-FFF2-40B4-BE49-F238E27FC236}">
                <a16:creationId xmlns:a16="http://schemas.microsoft.com/office/drawing/2014/main" id="{845B5C1A-BF49-4028-632B-B1D1AB0CB873}"/>
              </a:ext>
            </a:extLst>
          </p:cNvPr>
          <p:cNvSpPr/>
          <p:nvPr/>
        </p:nvSpPr>
        <p:spPr>
          <a:xfrm>
            <a:off x="698468" y="2190250"/>
            <a:ext cx="1278000" cy="1278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90;p31">
            <a:extLst>
              <a:ext uri="{FF2B5EF4-FFF2-40B4-BE49-F238E27FC236}">
                <a16:creationId xmlns:a16="http://schemas.microsoft.com/office/drawing/2014/main" id="{A32B5187-3FEE-B5AD-EF7A-5F3BE9236C4F}"/>
              </a:ext>
            </a:extLst>
          </p:cNvPr>
          <p:cNvSpPr txBox="1">
            <a:spLocks noGrp="1"/>
          </p:cNvSpPr>
          <p:nvPr>
            <p:ph type="title"/>
          </p:nvPr>
        </p:nvSpPr>
        <p:spPr>
          <a:xfrm>
            <a:off x="327378" y="3468250"/>
            <a:ext cx="4585500" cy="13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sz="3400" dirty="0"/>
              <a:t>Predikcija</a:t>
            </a:r>
            <a:r>
              <a:rPr lang="hr-HR" dirty="0"/>
              <a:t> PPI</a:t>
            </a:r>
            <a:endParaRPr dirty="0"/>
          </a:p>
        </p:txBody>
      </p:sp>
      <p:sp>
        <p:nvSpPr>
          <p:cNvPr id="11" name="Google Shape;191;p31">
            <a:extLst>
              <a:ext uri="{FF2B5EF4-FFF2-40B4-BE49-F238E27FC236}">
                <a16:creationId xmlns:a16="http://schemas.microsoft.com/office/drawing/2014/main" id="{17BAA4CD-60EA-5903-447E-DDAFEDB8C1CB}"/>
              </a:ext>
            </a:extLst>
          </p:cNvPr>
          <p:cNvSpPr txBox="1">
            <a:spLocks/>
          </p:cNvSpPr>
          <p:nvPr/>
        </p:nvSpPr>
        <p:spPr>
          <a:xfrm>
            <a:off x="831644" y="2354100"/>
            <a:ext cx="1085100" cy="936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r-HR" sz="4900" b="1" dirty="0">
                <a:solidFill>
                  <a:schemeClr val="bg1"/>
                </a:solidFill>
                <a:latin typeface="Azeret Mono" panose="020B0604020202020204" charset="0"/>
                <a:cs typeface="Azeret Mono" panose="020B0604020202020204" charset="0"/>
              </a:rPr>
              <a:t>03</a:t>
            </a:r>
            <a:endParaRPr lang="en" sz="4900" b="1" dirty="0">
              <a:solidFill>
                <a:schemeClr val="bg1"/>
              </a:solidFill>
              <a:latin typeface="Azeret Mono" panose="020B0604020202020204" charset="0"/>
              <a:cs typeface="Azeret Mono" panose="020B0604020202020204" charset="0"/>
            </a:endParaRPr>
          </a:p>
        </p:txBody>
      </p:sp>
      <p:pic>
        <p:nvPicPr>
          <p:cNvPr id="3" name="Picture 2" descr="Several different colored molecules&#10;&#10;Description automatically generated with medium confidence">
            <a:extLst>
              <a:ext uri="{FF2B5EF4-FFF2-40B4-BE49-F238E27FC236}">
                <a16:creationId xmlns:a16="http://schemas.microsoft.com/office/drawing/2014/main" id="{C0E115CC-1256-9799-69BE-D88642EB9E09}"/>
              </a:ext>
            </a:extLst>
          </p:cNvPr>
          <p:cNvPicPr>
            <a:picLocks noChangeAspect="1"/>
          </p:cNvPicPr>
          <p:nvPr/>
        </p:nvPicPr>
        <p:blipFill rotWithShape="1">
          <a:blip r:embed="rId2"/>
          <a:srcRect b="5206"/>
          <a:stretch/>
        </p:blipFill>
        <p:spPr>
          <a:xfrm>
            <a:off x="4796180" y="0"/>
            <a:ext cx="4347820" cy="5143500"/>
          </a:xfrm>
          <a:prstGeom prst="rect">
            <a:avLst/>
          </a:prstGeom>
        </p:spPr>
      </p:pic>
      <p:sp>
        <p:nvSpPr>
          <p:cNvPr id="6" name="TextBox 5">
            <a:extLst>
              <a:ext uri="{FF2B5EF4-FFF2-40B4-BE49-F238E27FC236}">
                <a16:creationId xmlns:a16="http://schemas.microsoft.com/office/drawing/2014/main" id="{B4B312FA-4CDA-68D2-F55D-69298696B27A}"/>
              </a:ext>
            </a:extLst>
          </p:cNvPr>
          <p:cNvSpPr txBox="1"/>
          <p:nvPr/>
        </p:nvSpPr>
        <p:spPr>
          <a:xfrm>
            <a:off x="4726712" y="5001459"/>
            <a:ext cx="4585500" cy="166199"/>
          </a:xfrm>
          <a:prstGeom prst="rect">
            <a:avLst/>
          </a:prstGeom>
          <a:noFill/>
        </p:spPr>
        <p:txBody>
          <a:bodyPr wrap="square">
            <a:spAutoFit/>
          </a:bodyPr>
          <a:lstStyle/>
          <a:p>
            <a:r>
              <a:rPr lang="en-GB" sz="480" dirty="0">
                <a:solidFill>
                  <a:schemeClr val="tx1"/>
                </a:solidFill>
                <a:effectLst/>
                <a:latin typeface="Azeret Mono" panose="020B0604020202020204" charset="0"/>
                <a:ea typeface="Aptos" panose="020B0004020202020204" pitchFamily="34" charset="0"/>
                <a:cs typeface="Azeret Mono" panose="020B0604020202020204" charset="0"/>
              </a:rPr>
              <a:t>Brito, A. F. &amp; </a:t>
            </a:r>
            <a:r>
              <a:rPr lang="en-GB" sz="480" dirty="0" err="1">
                <a:solidFill>
                  <a:schemeClr val="tx1"/>
                </a:solidFill>
                <a:effectLst/>
                <a:latin typeface="Azeret Mono" panose="020B0604020202020204" charset="0"/>
                <a:ea typeface="Aptos" panose="020B0004020202020204" pitchFamily="34" charset="0"/>
                <a:cs typeface="Azeret Mono" panose="020B0604020202020204" charset="0"/>
              </a:rPr>
              <a:t>Pinney</a:t>
            </a:r>
            <a:r>
              <a:rPr lang="en-GB" sz="480" dirty="0">
                <a:solidFill>
                  <a:schemeClr val="tx1"/>
                </a:solidFill>
                <a:effectLst/>
                <a:latin typeface="Azeret Mono" panose="020B0604020202020204" charset="0"/>
                <a:ea typeface="Aptos" panose="020B0004020202020204" pitchFamily="34" charset="0"/>
                <a:cs typeface="Azeret Mono" panose="020B0604020202020204" charset="0"/>
              </a:rPr>
              <a:t>, J. W. Protein–Protein Interactions in Virus–Host Systems. </a:t>
            </a:r>
            <a:r>
              <a:rPr lang="en-GB" sz="480" i="1" dirty="0">
                <a:solidFill>
                  <a:schemeClr val="tx1"/>
                </a:solidFill>
                <a:effectLst/>
                <a:latin typeface="Azeret Mono" panose="020B0604020202020204" charset="0"/>
                <a:ea typeface="Aptos" panose="020B0004020202020204" pitchFamily="34" charset="0"/>
                <a:cs typeface="Azeret Mono" panose="020B0604020202020204" charset="0"/>
              </a:rPr>
              <a:t>Front. </a:t>
            </a:r>
            <a:r>
              <a:rPr lang="en-GB" sz="480" i="1" dirty="0" err="1">
                <a:solidFill>
                  <a:schemeClr val="tx1"/>
                </a:solidFill>
                <a:effectLst/>
                <a:latin typeface="Azeret Mono" panose="020B0604020202020204" charset="0"/>
                <a:ea typeface="Aptos" panose="020B0004020202020204" pitchFamily="34" charset="0"/>
                <a:cs typeface="Azeret Mono" panose="020B0604020202020204" charset="0"/>
              </a:rPr>
              <a:t>Microbiol</a:t>
            </a:r>
            <a:r>
              <a:rPr lang="en-GB" sz="480" i="1" dirty="0">
                <a:solidFill>
                  <a:schemeClr val="tx1"/>
                </a:solidFill>
                <a:effectLst/>
                <a:latin typeface="Azeret Mono" panose="020B0604020202020204" charset="0"/>
                <a:ea typeface="Aptos" panose="020B0004020202020204" pitchFamily="34" charset="0"/>
                <a:cs typeface="Azeret Mono" panose="020B0604020202020204" charset="0"/>
              </a:rPr>
              <a:t>.</a:t>
            </a:r>
            <a:r>
              <a:rPr lang="en-GB" sz="480" dirty="0">
                <a:solidFill>
                  <a:schemeClr val="tx1"/>
                </a:solidFill>
                <a:effectLst/>
                <a:latin typeface="Azeret Mono" panose="020B0604020202020204" charset="0"/>
                <a:ea typeface="Aptos" panose="020B0004020202020204" pitchFamily="34" charset="0"/>
                <a:cs typeface="Azeret Mono" panose="020B0604020202020204" charset="0"/>
              </a:rPr>
              <a:t> </a:t>
            </a:r>
            <a:r>
              <a:rPr lang="en-GB" sz="480" b="1" dirty="0">
                <a:solidFill>
                  <a:schemeClr val="tx1"/>
                </a:solidFill>
                <a:effectLst/>
                <a:latin typeface="Azeret Mono" panose="020B0604020202020204" charset="0"/>
                <a:ea typeface="Aptos" panose="020B0004020202020204" pitchFamily="34" charset="0"/>
                <a:cs typeface="Azeret Mono" panose="020B0604020202020204" charset="0"/>
              </a:rPr>
              <a:t>8</a:t>
            </a:r>
            <a:r>
              <a:rPr lang="en-GB" sz="480" dirty="0">
                <a:solidFill>
                  <a:schemeClr val="tx1"/>
                </a:solidFill>
                <a:effectLst/>
                <a:latin typeface="Azeret Mono" panose="020B0604020202020204" charset="0"/>
                <a:ea typeface="Aptos" panose="020B0004020202020204" pitchFamily="34" charset="0"/>
                <a:cs typeface="Azeret Mono" panose="020B0604020202020204" charset="0"/>
              </a:rPr>
              <a:t>, (2017).</a:t>
            </a:r>
            <a:endParaRPr lang="en-GB" sz="480" dirty="0">
              <a:solidFill>
                <a:schemeClr val="tx1"/>
              </a:solidFill>
              <a:latin typeface="Azeret Mono" panose="020B0604020202020204" charset="0"/>
              <a:cs typeface="Azeret Mono" panose="020B0604020202020204" charset="0"/>
            </a:endParaRPr>
          </a:p>
        </p:txBody>
      </p:sp>
    </p:spTree>
    <p:extLst>
      <p:ext uri="{BB962C8B-B14F-4D97-AF65-F5344CB8AC3E}">
        <p14:creationId xmlns:p14="http://schemas.microsoft.com/office/powerpoint/2010/main" val="218544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D31926-F953-44EB-F2A7-1263B93A6A1F}"/>
              </a:ext>
            </a:extLst>
          </p:cNvPr>
          <p:cNvPicPr>
            <a:picLocks noChangeAspect="1"/>
          </p:cNvPicPr>
          <p:nvPr/>
        </p:nvPicPr>
        <p:blipFill>
          <a:blip r:embed="rId2"/>
          <a:stretch>
            <a:fillRect/>
          </a:stretch>
        </p:blipFill>
        <p:spPr>
          <a:xfrm>
            <a:off x="1623355" y="0"/>
            <a:ext cx="5897289" cy="5143500"/>
          </a:xfrm>
          <a:prstGeom prst="rect">
            <a:avLst/>
          </a:prstGeom>
        </p:spPr>
      </p:pic>
    </p:spTree>
    <p:extLst>
      <p:ext uri="{BB962C8B-B14F-4D97-AF65-F5344CB8AC3E}">
        <p14:creationId xmlns:p14="http://schemas.microsoft.com/office/powerpoint/2010/main" val="353736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51" name="Google Shape;150;p28">
            <a:extLst>
              <a:ext uri="{FF2B5EF4-FFF2-40B4-BE49-F238E27FC236}">
                <a16:creationId xmlns:a16="http://schemas.microsoft.com/office/drawing/2014/main" id="{2B4274E6-BE4E-BBB4-A784-5A3CD75B7246}"/>
              </a:ext>
            </a:extLst>
          </p:cNvPr>
          <p:cNvSpPr txBox="1">
            <a:spLocks noGrp="1"/>
          </p:cNvSpPr>
          <p:nvPr>
            <p:ph type="title"/>
          </p:nvPr>
        </p:nvSpPr>
        <p:spPr>
          <a:xfrm>
            <a:off x="0" y="154227"/>
            <a:ext cx="9144000" cy="5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r-HR" dirty="0"/>
              <a:t>Protein-protein sučelja</a:t>
            </a:r>
            <a:r>
              <a:rPr lang="hr-HR" baseline="30000" dirty="0"/>
              <a:t>1</a:t>
            </a:r>
            <a:r>
              <a:rPr lang="hr-HR" dirty="0"/>
              <a:t> </a:t>
            </a:r>
            <a:endParaRPr dirty="0"/>
          </a:p>
        </p:txBody>
      </p:sp>
      <p:sp>
        <p:nvSpPr>
          <p:cNvPr id="53" name="Google Shape;703;p31">
            <a:extLst>
              <a:ext uri="{FF2B5EF4-FFF2-40B4-BE49-F238E27FC236}">
                <a16:creationId xmlns:a16="http://schemas.microsoft.com/office/drawing/2014/main" id="{E8884F81-A61D-91A5-607A-787A5E144B06}"/>
              </a:ext>
            </a:extLst>
          </p:cNvPr>
          <p:cNvSpPr txBox="1">
            <a:spLocks/>
          </p:cNvSpPr>
          <p:nvPr/>
        </p:nvSpPr>
        <p:spPr>
          <a:xfrm>
            <a:off x="520082" y="905682"/>
            <a:ext cx="3137212" cy="38217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geometrijski opis</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površina dostupna otapalu koja je zaklonjena prilikom formiranja kompleksa</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razlika u veličini, AK sastavu</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MSA: evolucijske informacije (skupo!)</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izvor:RCSB PDB</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Problematika (ne)funkcionalnih interakcija</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p:txBody>
      </p:sp>
      <p:sp>
        <p:nvSpPr>
          <p:cNvPr id="61" name="Google Shape;162;p20">
            <a:extLst>
              <a:ext uri="{FF2B5EF4-FFF2-40B4-BE49-F238E27FC236}">
                <a16:creationId xmlns:a16="http://schemas.microsoft.com/office/drawing/2014/main" id="{506E6574-A76E-A942-D623-92B93489D202}"/>
              </a:ext>
            </a:extLst>
          </p:cNvPr>
          <p:cNvSpPr/>
          <p:nvPr/>
        </p:nvSpPr>
        <p:spPr>
          <a:xfrm rot="-5400000">
            <a:off x="2588433" y="2851363"/>
            <a:ext cx="3294900" cy="457200"/>
          </a:xfrm>
          <a:prstGeom prst="rect">
            <a:avLst/>
          </a:prstGeom>
          <a:no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r-HR" sz="2400" b="1" i="0" u="none" strike="noStrike" kern="0" cap="none" spc="0" normalizeH="0" baseline="0" noProof="0" dirty="0">
                <a:ln>
                  <a:noFill/>
                </a:ln>
                <a:solidFill>
                  <a:srgbClr val="F3F3F3"/>
                </a:solidFill>
                <a:effectLst/>
                <a:uLnTx/>
                <a:uFillTx/>
                <a:latin typeface="Rajdhani"/>
                <a:ea typeface="Rajdhani"/>
                <a:cs typeface="Rajdhani"/>
                <a:sym typeface="Rajdhani"/>
              </a:rPr>
              <a:t>Površina monomera</a:t>
            </a:r>
            <a:endParaRPr kumimoji="0" sz="2400" b="1" i="0" u="none" strike="noStrike" kern="0" cap="none" spc="0" normalizeH="0" baseline="0" noProof="0" dirty="0">
              <a:ln>
                <a:noFill/>
              </a:ln>
              <a:solidFill>
                <a:srgbClr val="F3F3F3"/>
              </a:solidFill>
              <a:effectLst/>
              <a:uLnTx/>
              <a:uFillTx/>
              <a:latin typeface="Rajdhani"/>
              <a:ea typeface="Rajdhani"/>
              <a:cs typeface="Rajdhani"/>
              <a:sym typeface="Rajdhani"/>
            </a:endParaRPr>
          </a:p>
        </p:txBody>
      </p:sp>
      <p:cxnSp>
        <p:nvCxnSpPr>
          <p:cNvPr id="62" name="Google Shape;163;p20">
            <a:extLst>
              <a:ext uri="{FF2B5EF4-FFF2-40B4-BE49-F238E27FC236}">
                <a16:creationId xmlns:a16="http://schemas.microsoft.com/office/drawing/2014/main" id="{6CF7EC2B-767B-5D6E-443E-61141B062BB3}"/>
              </a:ext>
            </a:extLst>
          </p:cNvPr>
          <p:cNvCxnSpPr>
            <a:cxnSpLocks/>
            <a:endCxn id="68" idx="3"/>
          </p:cNvCxnSpPr>
          <p:nvPr/>
        </p:nvCxnSpPr>
        <p:spPr>
          <a:xfrm>
            <a:off x="4613490" y="2905879"/>
            <a:ext cx="1316100" cy="767700"/>
          </a:xfrm>
          <a:prstGeom prst="bentConnector3">
            <a:avLst>
              <a:gd name="adj1" fmla="val 49998"/>
            </a:avLst>
          </a:prstGeom>
          <a:noFill/>
          <a:ln w="19050" cap="flat" cmpd="sng">
            <a:solidFill>
              <a:srgbClr val="F3F3F3"/>
            </a:solidFill>
            <a:prstDash val="dash"/>
            <a:round/>
            <a:headEnd type="none" w="med" len="med"/>
            <a:tailEnd type="oval" w="med" len="med"/>
          </a:ln>
        </p:spPr>
      </p:cxnSp>
      <p:cxnSp>
        <p:nvCxnSpPr>
          <p:cNvPr id="63" name="Google Shape;165;p20">
            <a:extLst>
              <a:ext uri="{FF2B5EF4-FFF2-40B4-BE49-F238E27FC236}">
                <a16:creationId xmlns:a16="http://schemas.microsoft.com/office/drawing/2014/main" id="{80B604B4-C2F8-2976-A9D7-8E778AB5662B}"/>
              </a:ext>
            </a:extLst>
          </p:cNvPr>
          <p:cNvCxnSpPr>
            <a:cxnSpLocks/>
            <a:endCxn id="74" idx="3"/>
          </p:cNvCxnSpPr>
          <p:nvPr/>
        </p:nvCxnSpPr>
        <p:spPr>
          <a:xfrm rot="10800000" flipH="1">
            <a:off x="4613490" y="2136379"/>
            <a:ext cx="1316100" cy="769500"/>
          </a:xfrm>
          <a:prstGeom prst="bentConnector3">
            <a:avLst>
              <a:gd name="adj1" fmla="val 49998"/>
            </a:avLst>
          </a:prstGeom>
          <a:noFill/>
          <a:ln w="19050" cap="flat" cmpd="sng">
            <a:solidFill>
              <a:srgbClr val="F3F3F3"/>
            </a:solidFill>
            <a:prstDash val="dash"/>
            <a:round/>
            <a:headEnd type="none" w="med" len="med"/>
            <a:tailEnd type="oval" w="med" len="med"/>
          </a:ln>
        </p:spPr>
      </p:cxnSp>
      <p:grpSp>
        <p:nvGrpSpPr>
          <p:cNvPr id="67" name="Google Shape;170;p20">
            <a:extLst>
              <a:ext uri="{FF2B5EF4-FFF2-40B4-BE49-F238E27FC236}">
                <a16:creationId xmlns:a16="http://schemas.microsoft.com/office/drawing/2014/main" id="{6F7D4FF5-6051-29F1-828C-4B7ED08D8320}"/>
              </a:ext>
            </a:extLst>
          </p:cNvPr>
          <p:cNvGrpSpPr/>
          <p:nvPr/>
        </p:nvGrpSpPr>
        <p:grpSpPr>
          <a:xfrm>
            <a:off x="5929535" y="3445002"/>
            <a:ext cx="2018334" cy="1063960"/>
            <a:chOff x="3421350" y="3060744"/>
            <a:chExt cx="2315400" cy="1063960"/>
          </a:xfrm>
        </p:grpSpPr>
        <p:sp>
          <p:nvSpPr>
            <p:cNvPr id="68" name="Google Shape;164;p20">
              <a:extLst>
                <a:ext uri="{FF2B5EF4-FFF2-40B4-BE49-F238E27FC236}">
                  <a16:creationId xmlns:a16="http://schemas.microsoft.com/office/drawing/2014/main" id="{8F156C10-6FA3-E23F-6648-9F65CC920556}"/>
                </a:ext>
              </a:extLst>
            </p:cNvPr>
            <p:cNvSpPr txBox="1"/>
            <p:nvPr/>
          </p:nvSpPr>
          <p:spPr>
            <a:xfrm flipH="1">
              <a:off x="3421350" y="3060744"/>
              <a:ext cx="2315400" cy="457200"/>
            </a:xfrm>
            <a:prstGeom prst="rect">
              <a:avLst/>
            </a:prstGeom>
            <a:noFill/>
            <a:ln>
              <a:noFill/>
            </a:ln>
          </p:spPr>
          <p:txBody>
            <a:bodyPr spcFirstLastPara="1" wrap="square" lIns="91425" tIns="91425" rIns="91425" bIns="91425" anchor="b" anchorCtr="0">
              <a:noAutofit/>
            </a:bodyPr>
            <a:lstStyle/>
            <a:p>
              <a:pPr algn="ctr"/>
              <a:r>
                <a:rPr lang="hr-HR" sz="2400" b="1" dirty="0">
                  <a:solidFill>
                    <a:srgbClr val="F3F3F3"/>
                  </a:solidFill>
                  <a:latin typeface="Rajdhani"/>
                  <a:ea typeface="Rajdhani"/>
                  <a:cs typeface="Rajdhani"/>
                  <a:sym typeface="Rajdhani"/>
                </a:rPr>
                <a:t>Udaljenost</a:t>
              </a:r>
              <a:endParaRPr sz="2400" b="1" dirty="0">
                <a:solidFill>
                  <a:srgbClr val="F3F3F3"/>
                </a:solidFill>
                <a:latin typeface="Rajdhani"/>
                <a:ea typeface="Rajdhani"/>
                <a:cs typeface="Rajdhani"/>
                <a:sym typeface="Rajdhani"/>
              </a:endParaRPr>
            </a:p>
          </p:txBody>
        </p:sp>
        <p:sp>
          <p:nvSpPr>
            <p:cNvPr id="69" name="Google Shape;171;p20">
              <a:extLst>
                <a:ext uri="{FF2B5EF4-FFF2-40B4-BE49-F238E27FC236}">
                  <a16:creationId xmlns:a16="http://schemas.microsoft.com/office/drawing/2014/main" id="{EE87BD49-AFC3-ACFA-8AAF-E892A8AC49B9}"/>
                </a:ext>
              </a:extLst>
            </p:cNvPr>
            <p:cNvSpPr txBox="1"/>
            <p:nvPr/>
          </p:nvSpPr>
          <p:spPr>
            <a:xfrm flipH="1">
              <a:off x="3421350" y="3321904"/>
              <a:ext cx="2315400" cy="802800"/>
            </a:xfrm>
            <a:prstGeom prst="rect">
              <a:avLst/>
            </a:prstGeom>
            <a:noFill/>
            <a:ln>
              <a:noFill/>
            </a:ln>
          </p:spPr>
          <p:txBody>
            <a:bodyPr spcFirstLastPara="1" wrap="square" lIns="91425" tIns="91425" rIns="91425" bIns="91425" anchor="t" anchorCtr="0">
              <a:noAutofit/>
            </a:bodyPr>
            <a:lstStyle/>
            <a:p>
              <a:pPr algn="ctr"/>
              <a:r>
                <a:rPr lang="hr-HR" dirty="0">
                  <a:solidFill>
                    <a:srgbClr val="F3F3F3"/>
                  </a:solidFill>
                  <a:latin typeface="Fira Sans Condensed"/>
                  <a:ea typeface="Fira Sans Condensed"/>
                  <a:cs typeface="Fira Sans Condensed"/>
                  <a:sym typeface="Fira Sans Condensed"/>
                </a:rPr>
                <a:t>Međusobna udaljenost AK temeljem nekog prethodno određenog praga</a:t>
              </a:r>
              <a:endParaRPr dirty="0">
                <a:solidFill>
                  <a:srgbClr val="F3F3F3"/>
                </a:solidFill>
                <a:latin typeface="Fira Sans Condensed"/>
                <a:ea typeface="Fira Sans Condensed"/>
                <a:cs typeface="Fira Sans Condensed"/>
                <a:sym typeface="Fira Sans Condensed"/>
              </a:endParaRPr>
            </a:p>
          </p:txBody>
        </p:sp>
      </p:grpSp>
      <p:grpSp>
        <p:nvGrpSpPr>
          <p:cNvPr id="73" name="Google Shape;175;p20">
            <a:extLst>
              <a:ext uri="{FF2B5EF4-FFF2-40B4-BE49-F238E27FC236}">
                <a16:creationId xmlns:a16="http://schemas.microsoft.com/office/drawing/2014/main" id="{065243A5-400B-C4A3-3F3E-71C5B4E08BC8}"/>
              </a:ext>
            </a:extLst>
          </p:cNvPr>
          <p:cNvGrpSpPr/>
          <p:nvPr/>
        </p:nvGrpSpPr>
        <p:grpSpPr>
          <a:xfrm>
            <a:off x="5929535" y="1907876"/>
            <a:ext cx="2018334" cy="1058698"/>
            <a:chOff x="1001300" y="3060744"/>
            <a:chExt cx="2315400" cy="1058698"/>
          </a:xfrm>
        </p:grpSpPr>
        <p:sp>
          <p:nvSpPr>
            <p:cNvPr id="74" name="Google Shape;166;p20">
              <a:extLst>
                <a:ext uri="{FF2B5EF4-FFF2-40B4-BE49-F238E27FC236}">
                  <a16:creationId xmlns:a16="http://schemas.microsoft.com/office/drawing/2014/main" id="{0A50EE44-5DAA-A04A-654A-73D87784A051}"/>
                </a:ext>
              </a:extLst>
            </p:cNvPr>
            <p:cNvSpPr txBox="1"/>
            <p:nvPr/>
          </p:nvSpPr>
          <p:spPr>
            <a:xfrm flipH="1">
              <a:off x="1001300" y="3060744"/>
              <a:ext cx="2315400" cy="457200"/>
            </a:xfrm>
            <a:prstGeom prst="rect">
              <a:avLst/>
            </a:prstGeom>
            <a:noFill/>
            <a:ln>
              <a:noFill/>
            </a:ln>
          </p:spPr>
          <p:txBody>
            <a:bodyPr spcFirstLastPara="1" wrap="square" lIns="91425" tIns="91425" rIns="91425" bIns="91425" anchor="b" anchorCtr="0">
              <a:noAutofit/>
            </a:bodyPr>
            <a:lstStyle/>
            <a:p>
              <a:pPr algn="ctr"/>
              <a:r>
                <a:rPr lang="hr-HR" sz="2400" b="1" dirty="0">
                  <a:solidFill>
                    <a:srgbClr val="F3F3F3"/>
                  </a:solidFill>
                  <a:latin typeface="Rajdhani"/>
                  <a:ea typeface="Rajdhani"/>
                  <a:cs typeface="Rajdhani"/>
                  <a:sym typeface="Rajdhani"/>
                </a:rPr>
                <a:t>Otapalo</a:t>
              </a:r>
              <a:endParaRPr sz="2400" b="1" dirty="0">
                <a:solidFill>
                  <a:srgbClr val="F3F3F3"/>
                </a:solidFill>
                <a:latin typeface="Rajdhani"/>
                <a:ea typeface="Rajdhani"/>
                <a:cs typeface="Rajdhani"/>
                <a:sym typeface="Rajdhani"/>
              </a:endParaRPr>
            </a:p>
          </p:txBody>
        </p:sp>
        <p:sp>
          <p:nvSpPr>
            <p:cNvPr id="75" name="Google Shape;176;p20">
              <a:extLst>
                <a:ext uri="{FF2B5EF4-FFF2-40B4-BE49-F238E27FC236}">
                  <a16:creationId xmlns:a16="http://schemas.microsoft.com/office/drawing/2014/main" id="{9300CFE7-1E4A-3C06-EA62-C9CE791D7DB2}"/>
                </a:ext>
              </a:extLst>
            </p:cNvPr>
            <p:cNvSpPr txBox="1"/>
            <p:nvPr/>
          </p:nvSpPr>
          <p:spPr>
            <a:xfrm flipH="1">
              <a:off x="1001300" y="3314842"/>
              <a:ext cx="2315400" cy="804600"/>
            </a:xfrm>
            <a:prstGeom prst="rect">
              <a:avLst/>
            </a:prstGeom>
            <a:noFill/>
            <a:ln>
              <a:noFill/>
            </a:ln>
          </p:spPr>
          <p:txBody>
            <a:bodyPr spcFirstLastPara="1" wrap="square" lIns="91425" tIns="91425" rIns="91425" bIns="91425" anchor="t" anchorCtr="0">
              <a:noAutofit/>
            </a:bodyPr>
            <a:lstStyle/>
            <a:p>
              <a:pPr algn="ctr"/>
              <a:r>
                <a:rPr lang="hr-HR" dirty="0">
                  <a:solidFill>
                    <a:srgbClr val="F3F3F3"/>
                  </a:solidFill>
                  <a:latin typeface="Fira Sans Condensed"/>
                  <a:ea typeface="Fira Sans Condensed"/>
                  <a:cs typeface="Fira Sans Condensed"/>
                  <a:sym typeface="Fira Sans Condensed"/>
                </a:rPr>
                <a:t>Dostupnost otapala između slobodnog i vezanog stanja</a:t>
              </a:r>
              <a:endParaRPr dirty="0">
                <a:solidFill>
                  <a:srgbClr val="F3F3F3"/>
                </a:solidFill>
                <a:latin typeface="Fira Sans Condensed"/>
                <a:ea typeface="Fira Sans Condensed"/>
                <a:cs typeface="Fira Sans Condensed"/>
                <a:sym typeface="Fira Sans Condensed"/>
              </a:endParaRPr>
            </a:p>
          </p:txBody>
        </p:sp>
      </p:grpSp>
      <p:sp>
        <p:nvSpPr>
          <p:cNvPr id="114" name="Google Shape;9418;p61">
            <a:extLst>
              <a:ext uri="{FF2B5EF4-FFF2-40B4-BE49-F238E27FC236}">
                <a16:creationId xmlns:a16="http://schemas.microsoft.com/office/drawing/2014/main" id="{26341BA4-B105-A04C-4346-EEF07D6F044D}"/>
              </a:ext>
            </a:extLst>
          </p:cNvPr>
          <p:cNvSpPr/>
          <p:nvPr/>
        </p:nvSpPr>
        <p:spPr>
          <a:xfrm rot="2664237">
            <a:off x="6759497" y="3154205"/>
            <a:ext cx="358464" cy="356808"/>
          </a:xfrm>
          <a:custGeom>
            <a:avLst/>
            <a:gdLst/>
            <a:ahLst/>
            <a:cxnLst/>
            <a:rect l="l" t="t" r="r" b="b"/>
            <a:pathLst>
              <a:path w="11253" h="11201" extrusionOk="0">
                <a:moveTo>
                  <a:pt x="9133" y="0"/>
                </a:moveTo>
                <a:cubicBezTo>
                  <a:pt x="8990" y="0"/>
                  <a:pt x="8847" y="60"/>
                  <a:pt x="8740" y="167"/>
                </a:cubicBezTo>
                <a:lnTo>
                  <a:pt x="322" y="8584"/>
                </a:lnTo>
                <a:cubicBezTo>
                  <a:pt x="1" y="8894"/>
                  <a:pt x="1" y="9263"/>
                  <a:pt x="215" y="9465"/>
                </a:cubicBezTo>
                <a:lnTo>
                  <a:pt x="1787" y="11049"/>
                </a:lnTo>
                <a:cubicBezTo>
                  <a:pt x="1894" y="11150"/>
                  <a:pt x="2037" y="11201"/>
                  <a:pt x="2178" y="11201"/>
                </a:cubicBezTo>
                <a:cubicBezTo>
                  <a:pt x="2320" y="11201"/>
                  <a:pt x="2460" y="11150"/>
                  <a:pt x="2561" y="11049"/>
                </a:cubicBezTo>
                <a:lnTo>
                  <a:pt x="9371" y="4239"/>
                </a:lnTo>
                <a:cubicBezTo>
                  <a:pt x="9431" y="4179"/>
                  <a:pt x="9431" y="4084"/>
                  <a:pt x="9371" y="4001"/>
                </a:cubicBezTo>
                <a:cubicBezTo>
                  <a:pt x="9341" y="3971"/>
                  <a:pt x="9300" y="3956"/>
                  <a:pt x="9257" y="3956"/>
                </a:cubicBezTo>
                <a:cubicBezTo>
                  <a:pt x="9213" y="3956"/>
                  <a:pt x="9169" y="3971"/>
                  <a:pt x="9133" y="4001"/>
                </a:cubicBezTo>
                <a:lnTo>
                  <a:pt x="2323" y="10811"/>
                </a:lnTo>
                <a:cubicBezTo>
                  <a:pt x="2281" y="10853"/>
                  <a:pt x="2227" y="10873"/>
                  <a:pt x="2172" y="10873"/>
                </a:cubicBezTo>
                <a:cubicBezTo>
                  <a:pt x="2117" y="10873"/>
                  <a:pt x="2061" y="10853"/>
                  <a:pt x="2013" y="10811"/>
                </a:cubicBezTo>
                <a:lnTo>
                  <a:pt x="453" y="9227"/>
                </a:lnTo>
                <a:cubicBezTo>
                  <a:pt x="358" y="9144"/>
                  <a:pt x="358" y="9001"/>
                  <a:pt x="453" y="8918"/>
                </a:cubicBezTo>
                <a:lnTo>
                  <a:pt x="703" y="8656"/>
                </a:lnTo>
                <a:lnTo>
                  <a:pt x="1096" y="9049"/>
                </a:lnTo>
                <a:cubicBezTo>
                  <a:pt x="1126" y="9079"/>
                  <a:pt x="1165" y="9093"/>
                  <a:pt x="1206" y="9093"/>
                </a:cubicBezTo>
                <a:cubicBezTo>
                  <a:pt x="1248" y="9093"/>
                  <a:pt x="1293" y="9079"/>
                  <a:pt x="1334" y="9049"/>
                </a:cubicBezTo>
                <a:cubicBezTo>
                  <a:pt x="1394" y="8989"/>
                  <a:pt x="1394" y="8882"/>
                  <a:pt x="1334" y="8811"/>
                </a:cubicBezTo>
                <a:lnTo>
                  <a:pt x="942" y="8418"/>
                </a:lnTo>
                <a:lnTo>
                  <a:pt x="1477" y="7882"/>
                </a:lnTo>
                <a:lnTo>
                  <a:pt x="1870" y="8275"/>
                </a:lnTo>
                <a:cubicBezTo>
                  <a:pt x="1900" y="8305"/>
                  <a:pt x="1939" y="8319"/>
                  <a:pt x="1980" y="8319"/>
                </a:cubicBezTo>
                <a:cubicBezTo>
                  <a:pt x="2022" y="8319"/>
                  <a:pt x="2067" y="8305"/>
                  <a:pt x="2108" y="8275"/>
                </a:cubicBezTo>
                <a:cubicBezTo>
                  <a:pt x="2168" y="8215"/>
                  <a:pt x="2168" y="8108"/>
                  <a:pt x="2108" y="8037"/>
                </a:cubicBezTo>
                <a:lnTo>
                  <a:pt x="1715" y="7644"/>
                </a:lnTo>
                <a:lnTo>
                  <a:pt x="2251" y="7108"/>
                </a:lnTo>
                <a:lnTo>
                  <a:pt x="2858" y="7727"/>
                </a:lnTo>
                <a:cubicBezTo>
                  <a:pt x="2888" y="7757"/>
                  <a:pt x="2930" y="7772"/>
                  <a:pt x="2973" y="7772"/>
                </a:cubicBezTo>
                <a:cubicBezTo>
                  <a:pt x="3016" y="7772"/>
                  <a:pt x="3061" y="7757"/>
                  <a:pt x="3097" y="7727"/>
                </a:cubicBezTo>
                <a:cubicBezTo>
                  <a:pt x="3156" y="7668"/>
                  <a:pt x="3156" y="7560"/>
                  <a:pt x="3097" y="7489"/>
                </a:cubicBezTo>
                <a:lnTo>
                  <a:pt x="2489" y="6870"/>
                </a:lnTo>
                <a:lnTo>
                  <a:pt x="3025" y="6334"/>
                </a:lnTo>
                <a:lnTo>
                  <a:pt x="3418" y="6727"/>
                </a:lnTo>
                <a:cubicBezTo>
                  <a:pt x="3448" y="6757"/>
                  <a:pt x="3487" y="6772"/>
                  <a:pt x="3528" y="6772"/>
                </a:cubicBezTo>
                <a:cubicBezTo>
                  <a:pt x="3570" y="6772"/>
                  <a:pt x="3614" y="6757"/>
                  <a:pt x="3656" y="6727"/>
                </a:cubicBezTo>
                <a:cubicBezTo>
                  <a:pt x="3716" y="6668"/>
                  <a:pt x="3716" y="6560"/>
                  <a:pt x="3656" y="6489"/>
                </a:cubicBezTo>
                <a:lnTo>
                  <a:pt x="3263" y="6096"/>
                </a:lnTo>
                <a:lnTo>
                  <a:pt x="3799" y="5560"/>
                </a:lnTo>
                <a:lnTo>
                  <a:pt x="4192" y="5953"/>
                </a:lnTo>
                <a:cubicBezTo>
                  <a:pt x="4222" y="5983"/>
                  <a:pt x="4260" y="5998"/>
                  <a:pt x="4302" y="5998"/>
                </a:cubicBezTo>
                <a:cubicBezTo>
                  <a:pt x="4344" y="5998"/>
                  <a:pt x="4388" y="5983"/>
                  <a:pt x="4430" y="5953"/>
                </a:cubicBezTo>
                <a:cubicBezTo>
                  <a:pt x="4490" y="5894"/>
                  <a:pt x="4490" y="5786"/>
                  <a:pt x="4430" y="5715"/>
                </a:cubicBezTo>
                <a:lnTo>
                  <a:pt x="4037" y="5322"/>
                </a:lnTo>
                <a:lnTo>
                  <a:pt x="4573" y="4786"/>
                </a:lnTo>
                <a:lnTo>
                  <a:pt x="4966" y="5179"/>
                </a:lnTo>
                <a:cubicBezTo>
                  <a:pt x="4996" y="5209"/>
                  <a:pt x="5034" y="5224"/>
                  <a:pt x="5076" y="5224"/>
                </a:cubicBezTo>
                <a:cubicBezTo>
                  <a:pt x="5118" y="5224"/>
                  <a:pt x="5162" y="5209"/>
                  <a:pt x="5204" y="5179"/>
                </a:cubicBezTo>
                <a:cubicBezTo>
                  <a:pt x="5264" y="5120"/>
                  <a:pt x="5264" y="5013"/>
                  <a:pt x="5204" y="4941"/>
                </a:cubicBezTo>
                <a:lnTo>
                  <a:pt x="4811" y="4548"/>
                </a:lnTo>
                <a:lnTo>
                  <a:pt x="5347" y="4012"/>
                </a:lnTo>
                <a:lnTo>
                  <a:pt x="5954" y="4632"/>
                </a:lnTo>
                <a:cubicBezTo>
                  <a:pt x="5984" y="4661"/>
                  <a:pt x="6026" y="4676"/>
                  <a:pt x="6069" y="4676"/>
                </a:cubicBezTo>
                <a:cubicBezTo>
                  <a:pt x="6112" y="4676"/>
                  <a:pt x="6156" y="4661"/>
                  <a:pt x="6192" y="4632"/>
                </a:cubicBezTo>
                <a:cubicBezTo>
                  <a:pt x="6252" y="4572"/>
                  <a:pt x="6252" y="4465"/>
                  <a:pt x="6192" y="4393"/>
                </a:cubicBezTo>
                <a:lnTo>
                  <a:pt x="5585" y="3774"/>
                </a:lnTo>
                <a:lnTo>
                  <a:pt x="6121" y="3239"/>
                </a:lnTo>
                <a:lnTo>
                  <a:pt x="6514" y="3631"/>
                </a:lnTo>
                <a:cubicBezTo>
                  <a:pt x="6543" y="3661"/>
                  <a:pt x="6582" y="3676"/>
                  <a:pt x="6624" y="3676"/>
                </a:cubicBezTo>
                <a:cubicBezTo>
                  <a:pt x="6665" y="3676"/>
                  <a:pt x="6710" y="3661"/>
                  <a:pt x="6752" y="3631"/>
                </a:cubicBezTo>
                <a:cubicBezTo>
                  <a:pt x="6811" y="3572"/>
                  <a:pt x="6811" y="3465"/>
                  <a:pt x="6752" y="3393"/>
                </a:cubicBezTo>
                <a:lnTo>
                  <a:pt x="6359" y="3000"/>
                </a:lnTo>
                <a:lnTo>
                  <a:pt x="6895" y="2465"/>
                </a:lnTo>
                <a:lnTo>
                  <a:pt x="7288" y="2858"/>
                </a:lnTo>
                <a:cubicBezTo>
                  <a:pt x="7317" y="2887"/>
                  <a:pt x="7356" y="2902"/>
                  <a:pt x="7398" y="2902"/>
                </a:cubicBezTo>
                <a:cubicBezTo>
                  <a:pt x="7439" y="2902"/>
                  <a:pt x="7484" y="2887"/>
                  <a:pt x="7526" y="2858"/>
                </a:cubicBezTo>
                <a:cubicBezTo>
                  <a:pt x="7585" y="2798"/>
                  <a:pt x="7585" y="2691"/>
                  <a:pt x="7526" y="2619"/>
                </a:cubicBezTo>
                <a:lnTo>
                  <a:pt x="7133" y="2226"/>
                </a:lnTo>
                <a:lnTo>
                  <a:pt x="7669" y="1691"/>
                </a:lnTo>
                <a:lnTo>
                  <a:pt x="8061" y="2084"/>
                </a:lnTo>
                <a:cubicBezTo>
                  <a:pt x="8091" y="2113"/>
                  <a:pt x="8130" y="2128"/>
                  <a:pt x="8172" y="2128"/>
                </a:cubicBezTo>
                <a:cubicBezTo>
                  <a:pt x="8213" y="2128"/>
                  <a:pt x="8258" y="2113"/>
                  <a:pt x="8300" y="2084"/>
                </a:cubicBezTo>
                <a:cubicBezTo>
                  <a:pt x="8359" y="2024"/>
                  <a:pt x="8359" y="1917"/>
                  <a:pt x="8300" y="1845"/>
                </a:cubicBezTo>
                <a:lnTo>
                  <a:pt x="7907" y="1453"/>
                </a:lnTo>
                <a:lnTo>
                  <a:pt x="8442" y="917"/>
                </a:lnTo>
                <a:lnTo>
                  <a:pt x="9050" y="1536"/>
                </a:lnTo>
                <a:cubicBezTo>
                  <a:pt x="9079" y="1566"/>
                  <a:pt x="9121" y="1581"/>
                  <a:pt x="9164" y="1581"/>
                </a:cubicBezTo>
                <a:cubicBezTo>
                  <a:pt x="9207" y="1581"/>
                  <a:pt x="9252" y="1566"/>
                  <a:pt x="9288" y="1536"/>
                </a:cubicBezTo>
                <a:cubicBezTo>
                  <a:pt x="9371" y="1476"/>
                  <a:pt x="9347" y="1369"/>
                  <a:pt x="9288" y="1298"/>
                </a:cubicBezTo>
                <a:lnTo>
                  <a:pt x="8681" y="679"/>
                </a:lnTo>
                <a:lnTo>
                  <a:pt x="8966" y="405"/>
                </a:lnTo>
                <a:cubicBezTo>
                  <a:pt x="9008" y="357"/>
                  <a:pt x="9065" y="333"/>
                  <a:pt x="9121" y="333"/>
                </a:cubicBezTo>
                <a:cubicBezTo>
                  <a:pt x="9178" y="333"/>
                  <a:pt x="9234" y="357"/>
                  <a:pt x="9276" y="405"/>
                </a:cubicBezTo>
                <a:lnTo>
                  <a:pt x="10859" y="1976"/>
                </a:lnTo>
                <a:cubicBezTo>
                  <a:pt x="10895" y="2024"/>
                  <a:pt x="10919" y="2072"/>
                  <a:pt x="10919" y="2131"/>
                </a:cubicBezTo>
                <a:cubicBezTo>
                  <a:pt x="10919" y="2191"/>
                  <a:pt x="10883" y="2250"/>
                  <a:pt x="10859" y="2274"/>
                </a:cubicBezTo>
                <a:lnTo>
                  <a:pt x="9705" y="3417"/>
                </a:lnTo>
                <a:cubicBezTo>
                  <a:pt x="9645" y="3477"/>
                  <a:pt x="9645" y="3584"/>
                  <a:pt x="9705" y="3655"/>
                </a:cubicBezTo>
                <a:cubicBezTo>
                  <a:pt x="9734" y="3685"/>
                  <a:pt x="9776" y="3700"/>
                  <a:pt x="9819" y="3700"/>
                </a:cubicBezTo>
                <a:cubicBezTo>
                  <a:pt x="9862" y="3700"/>
                  <a:pt x="9907" y="3685"/>
                  <a:pt x="9943" y="3655"/>
                </a:cubicBezTo>
                <a:lnTo>
                  <a:pt x="11098" y="2512"/>
                </a:lnTo>
                <a:cubicBezTo>
                  <a:pt x="11193" y="2405"/>
                  <a:pt x="11252" y="2274"/>
                  <a:pt x="11252" y="2131"/>
                </a:cubicBezTo>
                <a:cubicBezTo>
                  <a:pt x="11252" y="1976"/>
                  <a:pt x="11193" y="1845"/>
                  <a:pt x="11098" y="1738"/>
                </a:cubicBezTo>
                <a:lnTo>
                  <a:pt x="9514" y="167"/>
                </a:lnTo>
                <a:cubicBezTo>
                  <a:pt x="9407" y="60"/>
                  <a:pt x="9264" y="0"/>
                  <a:pt x="913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510;p66">
            <a:extLst>
              <a:ext uri="{FF2B5EF4-FFF2-40B4-BE49-F238E27FC236}">
                <a16:creationId xmlns:a16="http://schemas.microsoft.com/office/drawing/2014/main" id="{95C7633D-D236-4C42-8644-3D2E188CF013}"/>
              </a:ext>
            </a:extLst>
          </p:cNvPr>
          <p:cNvSpPr/>
          <p:nvPr/>
        </p:nvSpPr>
        <p:spPr>
          <a:xfrm>
            <a:off x="6761521" y="1609086"/>
            <a:ext cx="324272" cy="298790"/>
          </a:xfrm>
          <a:custGeom>
            <a:avLst/>
            <a:gdLst/>
            <a:ahLst/>
            <a:cxnLst/>
            <a:rect l="l" t="t" r="r" b="b"/>
            <a:pathLst>
              <a:path w="11133" h="11134" extrusionOk="0">
                <a:moveTo>
                  <a:pt x="2876" y="2961"/>
                </a:moveTo>
                <a:cubicBezTo>
                  <a:pt x="2929" y="2961"/>
                  <a:pt x="2983" y="2967"/>
                  <a:pt x="3036" y="2977"/>
                </a:cubicBezTo>
                <a:cubicBezTo>
                  <a:pt x="3358" y="3037"/>
                  <a:pt x="3584" y="3287"/>
                  <a:pt x="3656" y="3596"/>
                </a:cubicBezTo>
                <a:cubicBezTo>
                  <a:pt x="3703" y="3882"/>
                  <a:pt x="3608" y="4180"/>
                  <a:pt x="3382" y="4358"/>
                </a:cubicBezTo>
                <a:cubicBezTo>
                  <a:pt x="3239" y="4489"/>
                  <a:pt x="3144" y="4680"/>
                  <a:pt x="3144" y="4882"/>
                </a:cubicBezTo>
                <a:lnTo>
                  <a:pt x="3144" y="5239"/>
                </a:lnTo>
                <a:cubicBezTo>
                  <a:pt x="3144" y="5525"/>
                  <a:pt x="3370" y="5740"/>
                  <a:pt x="3644" y="5740"/>
                </a:cubicBezTo>
                <a:lnTo>
                  <a:pt x="5406" y="5740"/>
                </a:lnTo>
                <a:lnTo>
                  <a:pt x="5406" y="7502"/>
                </a:lnTo>
                <a:cubicBezTo>
                  <a:pt x="5406" y="7609"/>
                  <a:pt x="5311" y="7680"/>
                  <a:pt x="5227" y="7680"/>
                </a:cubicBezTo>
                <a:lnTo>
                  <a:pt x="4870" y="7680"/>
                </a:lnTo>
                <a:cubicBezTo>
                  <a:pt x="4763" y="7680"/>
                  <a:pt x="4668" y="7633"/>
                  <a:pt x="4596" y="7561"/>
                </a:cubicBezTo>
                <a:cubicBezTo>
                  <a:pt x="4386" y="7313"/>
                  <a:pt x="4084" y="7164"/>
                  <a:pt x="3770" y="7164"/>
                </a:cubicBezTo>
                <a:cubicBezTo>
                  <a:pt x="3693" y="7164"/>
                  <a:pt x="3614" y="7173"/>
                  <a:pt x="3537" y="7192"/>
                </a:cubicBezTo>
                <a:cubicBezTo>
                  <a:pt x="3096" y="7264"/>
                  <a:pt x="2739" y="7621"/>
                  <a:pt x="2655" y="8049"/>
                </a:cubicBezTo>
                <a:cubicBezTo>
                  <a:pt x="2584" y="8395"/>
                  <a:pt x="2667" y="8740"/>
                  <a:pt x="2882" y="9002"/>
                </a:cubicBezTo>
                <a:cubicBezTo>
                  <a:pt x="3084" y="9276"/>
                  <a:pt x="3417" y="9419"/>
                  <a:pt x="3739" y="9419"/>
                </a:cubicBezTo>
                <a:cubicBezTo>
                  <a:pt x="4084" y="9419"/>
                  <a:pt x="4394" y="9276"/>
                  <a:pt x="4608" y="9014"/>
                </a:cubicBezTo>
                <a:cubicBezTo>
                  <a:pt x="4668" y="8942"/>
                  <a:pt x="4763" y="8895"/>
                  <a:pt x="4870" y="8895"/>
                </a:cubicBezTo>
                <a:lnTo>
                  <a:pt x="5215" y="8895"/>
                </a:lnTo>
                <a:cubicBezTo>
                  <a:pt x="5322" y="8895"/>
                  <a:pt x="5394" y="8990"/>
                  <a:pt x="5394" y="9073"/>
                </a:cubicBezTo>
                <a:lnTo>
                  <a:pt x="5394" y="10812"/>
                </a:lnTo>
                <a:lnTo>
                  <a:pt x="870" y="10812"/>
                </a:lnTo>
                <a:cubicBezTo>
                  <a:pt x="572" y="10812"/>
                  <a:pt x="334" y="10573"/>
                  <a:pt x="334" y="10276"/>
                </a:cubicBezTo>
                <a:lnTo>
                  <a:pt x="334" y="5728"/>
                </a:lnTo>
                <a:lnTo>
                  <a:pt x="2084" y="5728"/>
                </a:lnTo>
                <a:cubicBezTo>
                  <a:pt x="2370" y="5728"/>
                  <a:pt x="2596" y="5513"/>
                  <a:pt x="2596" y="5228"/>
                </a:cubicBezTo>
                <a:lnTo>
                  <a:pt x="2596" y="4882"/>
                </a:lnTo>
                <a:cubicBezTo>
                  <a:pt x="2596" y="4680"/>
                  <a:pt x="2501" y="4477"/>
                  <a:pt x="2358" y="4358"/>
                </a:cubicBezTo>
                <a:cubicBezTo>
                  <a:pt x="2179" y="4216"/>
                  <a:pt x="2072" y="3989"/>
                  <a:pt x="2072" y="3751"/>
                </a:cubicBezTo>
                <a:cubicBezTo>
                  <a:pt x="2072" y="3513"/>
                  <a:pt x="2179" y="3287"/>
                  <a:pt x="2370" y="3144"/>
                </a:cubicBezTo>
                <a:cubicBezTo>
                  <a:pt x="2517" y="3024"/>
                  <a:pt x="2694" y="2961"/>
                  <a:pt x="2876" y="2961"/>
                </a:cubicBezTo>
                <a:close/>
                <a:moveTo>
                  <a:pt x="10287" y="334"/>
                </a:moveTo>
                <a:cubicBezTo>
                  <a:pt x="10585" y="334"/>
                  <a:pt x="10823" y="572"/>
                  <a:pt x="10823" y="870"/>
                </a:cubicBezTo>
                <a:lnTo>
                  <a:pt x="10823" y="5406"/>
                </a:lnTo>
                <a:lnTo>
                  <a:pt x="10633" y="5406"/>
                </a:lnTo>
                <a:cubicBezTo>
                  <a:pt x="10537" y="5406"/>
                  <a:pt x="10466" y="5478"/>
                  <a:pt x="10466" y="5573"/>
                </a:cubicBezTo>
                <a:cubicBezTo>
                  <a:pt x="10466" y="5656"/>
                  <a:pt x="10537" y="5728"/>
                  <a:pt x="10633" y="5728"/>
                </a:cubicBezTo>
                <a:lnTo>
                  <a:pt x="10811" y="5728"/>
                </a:lnTo>
                <a:lnTo>
                  <a:pt x="10811" y="10276"/>
                </a:lnTo>
                <a:cubicBezTo>
                  <a:pt x="10811" y="10573"/>
                  <a:pt x="10573" y="10812"/>
                  <a:pt x="10275" y="10812"/>
                </a:cubicBezTo>
                <a:lnTo>
                  <a:pt x="5739" y="10812"/>
                </a:lnTo>
                <a:lnTo>
                  <a:pt x="5739" y="9049"/>
                </a:lnTo>
                <a:cubicBezTo>
                  <a:pt x="5739" y="8764"/>
                  <a:pt x="5513" y="8549"/>
                  <a:pt x="5227" y="8549"/>
                </a:cubicBezTo>
                <a:lnTo>
                  <a:pt x="4882" y="8549"/>
                </a:lnTo>
                <a:cubicBezTo>
                  <a:pt x="4680" y="8549"/>
                  <a:pt x="4489" y="8633"/>
                  <a:pt x="4370" y="8788"/>
                </a:cubicBezTo>
                <a:cubicBezTo>
                  <a:pt x="4215" y="8966"/>
                  <a:pt x="3989" y="9061"/>
                  <a:pt x="3751" y="9061"/>
                </a:cubicBezTo>
                <a:cubicBezTo>
                  <a:pt x="3513" y="9061"/>
                  <a:pt x="3287" y="8966"/>
                  <a:pt x="3144" y="8764"/>
                </a:cubicBezTo>
                <a:cubicBezTo>
                  <a:pt x="2989" y="8573"/>
                  <a:pt x="2941" y="8335"/>
                  <a:pt x="2977" y="8097"/>
                </a:cubicBezTo>
                <a:cubicBezTo>
                  <a:pt x="3036" y="7787"/>
                  <a:pt x="3287" y="7549"/>
                  <a:pt x="3608" y="7490"/>
                </a:cubicBezTo>
                <a:cubicBezTo>
                  <a:pt x="3659" y="7479"/>
                  <a:pt x="3710" y="7473"/>
                  <a:pt x="3761" y="7473"/>
                </a:cubicBezTo>
                <a:cubicBezTo>
                  <a:pt x="3988" y="7473"/>
                  <a:pt x="4212" y="7577"/>
                  <a:pt x="4358" y="7752"/>
                </a:cubicBezTo>
                <a:cubicBezTo>
                  <a:pt x="4501" y="7906"/>
                  <a:pt x="4680" y="7990"/>
                  <a:pt x="4882" y="7990"/>
                </a:cubicBezTo>
                <a:lnTo>
                  <a:pt x="5239" y="7990"/>
                </a:lnTo>
                <a:cubicBezTo>
                  <a:pt x="5525" y="7990"/>
                  <a:pt x="5751" y="7775"/>
                  <a:pt x="5751" y="7490"/>
                </a:cubicBezTo>
                <a:lnTo>
                  <a:pt x="5751" y="5728"/>
                </a:lnTo>
                <a:lnTo>
                  <a:pt x="7501" y="5728"/>
                </a:lnTo>
                <a:cubicBezTo>
                  <a:pt x="7608" y="5728"/>
                  <a:pt x="7680" y="5823"/>
                  <a:pt x="7680" y="5906"/>
                </a:cubicBezTo>
                <a:lnTo>
                  <a:pt x="7680" y="6263"/>
                </a:lnTo>
                <a:cubicBezTo>
                  <a:pt x="7680" y="6371"/>
                  <a:pt x="7632" y="6478"/>
                  <a:pt x="7561" y="6537"/>
                </a:cubicBezTo>
                <a:cubicBezTo>
                  <a:pt x="7251" y="6799"/>
                  <a:pt x="7097" y="7204"/>
                  <a:pt x="7192" y="7609"/>
                </a:cubicBezTo>
                <a:cubicBezTo>
                  <a:pt x="7263" y="8037"/>
                  <a:pt x="7620" y="8395"/>
                  <a:pt x="8049" y="8490"/>
                </a:cubicBezTo>
                <a:cubicBezTo>
                  <a:pt x="8132" y="8502"/>
                  <a:pt x="8216" y="8514"/>
                  <a:pt x="8287" y="8514"/>
                </a:cubicBezTo>
                <a:cubicBezTo>
                  <a:pt x="8549" y="8514"/>
                  <a:pt x="8799" y="8418"/>
                  <a:pt x="9002" y="8264"/>
                </a:cubicBezTo>
                <a:cubicBezTo>
                  <a:pt x="9275" y="8049"/>
                  <a:pt x="9418" y="7728"/>
                  <a:pt x="9418" y="7394"/>
                </a:cubicBezTo>
                <a:cubicBezTo>
                  <a:pt x="9418" y="7061"/>
                  <a:pt x="9275" y="6740"/>
                  <a:pt x="9025" y="6537"/>
                </a:cubicBezTo>
                <a:cubicBezTo>
                  <a:pt x="8942" y="6478"/>
                  <a:pt x="8906" y="6371"/>
                  <a:pt x="8906" y="6263"/>
                </a:cubicBezTo>
                <a:lnTo>
                  <a:pt x="8906" y="5930"/>
                </a:lnTo>
                <a:cubicBezTo>
                  <a:pt x="8906" y="5823"/>
                  <a:pt x="8990" y="5751"/>
                  <a:pt x="9085" y="5751"/>
                </a:cubicBezTo>
                <a:lnTo>
                  <a:pt x="9954" y="5751"/>
                </a:lnTo>
                <a:cubicBezTo>
                  <a:pt x="10049" y="5751"/>
                  <a:pt x="10121" y="5668"/>
                  <a:pt x="10121" y="5585"/>
                </a:cubicBezTo>
                <a:cubicBezTo>
                  <a:pt x="10121" y="5489"/>
                  <a:pt x="10049" y="5418"/>
                  <a:pt x="9954" y="5418"/>
                </a:cubicBezTo>
                <a:lnTo>
                  <a:pt x="9085" y="5418"/>
                </a:lnTo>
                <a:cubicBezTo>
                  <a:pt x="8799" y="5418"/>
                  <a:pt x="8573" y="5644"/>
                  <a:pt x="8573" y="5918"/>
                </a:cubicBezTo>
                <a:lnTo>
                  <a:pt x="8573" y="6263"/>
                </a:lnTo>
                <a:cubicBezTo>
                  <a:pt x="8573" y="6478"/>
                  <a:pt x="8668" y="6668"/>
                  <a:pt x="8811" y="6787"/>
                </a:cubicBezTo>
                <a:cubicBezTo>
                  <a:pt x="8990" y="6930"/>
                  <a:pt x="9097" y="7156"/>
                  <a:pt x="9097" y="7394"/>
                </a:cubicBezTo>
                <a:cubicBezTo>
                  <a:pt x="9097" y="7633"/>
                  <a:pt x="8990" y="7859"/>
                  <a:pt x="8799" y="8014"/>
                </a:cubicBezTo>
                <a:cubicBezTo>
                  <a:pt x="8652" y="8124"/>
                  <a:pt x="8477" y="8185"/>
                  <a:pt x="8295" y="8185"/>
                </a:cubicBezTo>
                <a:cubicBezTo>
                  <a:pt x="8241" y="8185"/>
                  <a:pt x="8187" y="8179"/>
                  <a:pt x="8132" y="8168"/>
                </a:cubicBezTo>
                <a:cubicBezTo>
                  <a:pt x="7811" y="8109"/>
                  <a:pt x="7573" y="7859"/>
                  <a:pt x="7513" y="7549"/>
                </a:cubicBezTo>
                <a:cubicBezTo>
                  <a:pt x="7454" y="7264"/>
                  <a:pt x="7561" y="6966"/>
                  <a:pt x="7787" y="6787"/>
                </a:cubicBezTo>
                <a:cubicBezTo>
                  <a:pt x="7930" y="6656"/>
                  <a:pt x="8025" y="6478"/>
                  <a:pt x="8025" y="6263"/>
                </a:cubicBezTo>
                <a:lnTo>
                  <a:pt x="8025" y="5930"/>
                </a:lnTo>
                <a:cubicBezTo>
                  <a:pt x="8025" y="5644"/>
                  <a:pt x="7799" y="5418"/>
                  <a:pt x="7525" y="5418"/>
                </a:cubicBezTo>
                <a:lnTo>
                  <a:pt x="5763" y="5418"/>
                </a:lnTo>
                <a:lnTo>
                  <a:pt x="5763" y="3668"/>
                </a:lnTo>
                <a:cubicBezTo>
                  <a:pt x="5763" y="3561"/>
                  <a:pt x="5858" y="3489"/>
                  <a:pt x="5942" y="3489"/>
                </a:cubicBezTo>
                <a:lnTo>
                  <a:pt x="6299" y="3489"/>
                </a:lnTo>
                <a:cubicBezTo>
                  <a:pt x="6406" y="3489"/>
                  <a:pt x="6501" y="3525"/>
                  <a:pt x="6561" y="3608"/>
                </a:cubicBezTo>
                <a:cubicBezTo>
                  <a:pt x="6783" y="3859"/>
                  <a:pt x="7091" y="4001"/>
                  <a:pt x="7409" y="4001"/>
                </a:cubicBezTo>
                <a:cubicBezTo>
                  <a:pt x="7483" y="4001"/>
                  <a:pt x="7558" y="3993"/>
                  <a:pt x="7632" y="3977"/>
                </a:cubicBezTo>
                <a:cubicBezTo>
                  <a:pt x="8073" y="3906"/>
                  <a:pt x="8430" y="3549"/>
                  <a:pt x="8513" y="3108"/>
                </a:cubicBezTo>
                <a:cubicBezTo>
                  <a:pt x="8585" y="2775"/>
                  <a:pt x="8501" y="2430"/>
                  <a:pt x="8287" y="2156"/>
                </a:cubicBezTo>
                <a:cubicBezTo>
                  <a:pt x="8085" y="1894"/>
                  <a:pt x="7751" y="1739"/>
                  <a:pt x="7430" y="1739"/>
                </a:cubicBezTo>
                <a:cubicBezTo>
                  <a:pt x="7085" y="1739"/>
                  <a:pt x="6775" y="1894"/>
                  <a:pt x="6561" y="2144"/>
                </a:cubicBezTo>
                <a:cubicBezTo>
                  <a:pt x="6501" y="2215"/>
                  <a:pt x="6406" y="2263"/>
                  <a:pt x="6299" y="2263"/>
                </a:cubicBezTo>
                <a:lnTo>
                  <a:pt x="5954" y="2263"/>
                </a:lnTo>
                <a:cubicBezTo>
                  <a:pt x="5846" y="2263"/>
                  <a:pt x="5775" y="2180"/>
                  <a:pt x="5775" y="2084"/>
                </a:cubicBezTo>
                <a:lnTo>
                  <a:pt x="5775" y="1203"/>
                </a:lnTo>
                <a:cubicBezTo>
                  <a:pt x="5775" y="1120"/>
                  <a:pt x="5703" y="1048"/>
                  <a:pt x="5608" y="1048"/>
                </a:cubicBezTo>
                <a:cubicBezTo>
                  <a:pt x="5525" y="1048"/>
                  <a:pt x="5453" y="1120"/>
                  <a:pt x="5453" y="1203"/>
                </a:cubicBezTo>
                <a:lnTo>
                  <a:pt x="5453" y="2084"/>
                </a:lnTo>
                <a:cubicBezTo>
                  <a:pt x="5453" y="2370"/>
                  <a:pt x="5668" y="2596"/>
                  <a:pt x="5954" y="2596"/>
                </a:cubicBezTo>
                <a:lnTo>
                  <a:pt x="6299" y="2596"/>
                </a:lnTo>
                <a:cubicBezTo>
                  <a:pt x="6501" y="2596"/>
                  <a:pt x="6704" y="2501"/>
                  <a:pt x="6823" y="2358"/>
                </a:cubicBezTo>
                <a:cubicBezTo>
                  <a:pt x="6966" y="2180"/>
                  <a:pt x="7192" y="2072"/>
                  <a:pt x="7430" y="2072"/>
                </a:cubicBezTo>
                <a:cubicBezTo>
                  <a:pt x="7668" y="2072"/>
                  <a:pt x="7894" y="2180"/>
                  <a:pt x="8037" y="2370"/>
                </a:cubicBezTo>
                <a:cubicBezTo>
                  <a:pt x="8192" y="2561"/>
                  <a:pt x="8251" y="2799"/>
                  <a:pt x="8204" y="3037"/>
                </a:cubicBezTo>
                <a:cubicBezTo>
                  <a:pt x="8144" y="3346"/>
                  <a:pt x="7894" y="3584"/>
                  <a:pt x="7573" y="3644"/>
                </a:cubicBezTo>
                <a:cubicBezTo>
                  <a:pt x="7519" y="3656"/>
                  <a:pt x="7465" y="3661"/>
                  <a:pt x="7411" y="3661"/>
                </a:cubicBezTo>
                <a:cubicBezTo>
                  <a:pt x="7187" y="3661"/>
                  <a:pt x="6966" y="3564"/>
                  <a:pt x="6823" y="3382"/>
                </a:cubicBezTo>
                <a:cubicBezTo>
                  <a:pt x="6680" y="3227"/>
                  <a:pt x="6501" y="3144"/>
                  <a:pt x="6299" y="3144"/>
                </a:cubicBezTo>
                <a:lnTo>
                  <a:pt x="5942" y="3144"/>
                </a:lnTo>
                <a:cubicBezTo>
                  <a:pt x="5656" y="3144"/>
                  <a:pt x="5430" y="3370"/>
                  <a:pt x="5430" y="3644"/>
                </a:cubicBezTo>
                <a:lnTo>
                  <a:pt x="5430" y="5406"/>
                </a:lnTo>
                <a:lnTo>
                  <a:pt x="3679" y="5406"/>
                </a:lnTo>
                <a:cubicBezTo>
                  <a:pt x="3572" y="5406"/>
                  <a:pt x="3501" y="5311"/>
                  <a:pt x="3501" y="5228"/>
                </a:cubicBezTo>
                <a:lnTo>
                  <a:pt x="3501" y="4870"/>
                </a:lnTo>
                <a:cubicBezTo>
                  <a:pt x="3501" y="4763"/>
                  <a:pt x="3548" y="4656"/>
                  <a:pt x="3620" y="4597"/>
                </a:cubicBezTo>
                <a:cubicBezTo>
                  <a:pt x="3929" y="4335"/>
                  <a:pt x="4084" y="3930"/>
                  <a:pt x="3989" y="3525"/>
                </a:cubicBezTo>
                <a:cubicBezTo>
                  <a:pt x="3918" y="3096"/>
                  <a:pt x="3560" y="2739"/>
                  <a:pt x="3132" y="2656"/>
                </a:cubicBezTo>
                <a:cubicBezTo>
                  <a:pt x="3047" y="2635"/>
                  <a:pt x="2962" y="2626"/>
                  <a:pt x="2879" y="2626"/>
                </a:cubicBezTo>
                <a:cubicBezTo>
                  <a:pt x="2622" y="2626"/>
                  <a:pt x="2377" y="2717"/>
                  <a:pt x="2179" y="2870"/>
                </a:cubicBezTo>
                <a:cubicBezTo>
                  <a:pt x="1905" y="3084"/>
                  <a:pt x="1763" y="3406"/>
                  <a:pt x="1763" y="3739"/>
                </a:cubicBezTo>
                <a:cubicBezTo>
                  <a:pt x="1763" y="4085"/>
                  <a:pt x="1905" y="4394"/>
                  <a:pt x="2155" y="4597"/>
                </a:cubicBezTo>
                <a:cubicBezTo>
                  <a:pt x="2239" y="4656"/>
                  <a:pt x="2274" y="4763"/>
                  <a:pt x="2274" y="4870"/>
                </a:cubicBezTo>
                <a:lnTo>
                  <a:pt x="2274" y="5216"/>
                </a:lnTo>
                <a:cubicBezTo>
                  <a:pt x="2274" y="5311"/>
                  <a:pt x="2191" y="5394"/>
                  <a:pt x="2096" y="5394"/>
                </a:cubicBezTo>
                <a:lnTo>
                  <a:pt x="346" y="5394"/>
                </a:lnTo>
                <a:lnTo>
                  <a:pt x="346" y="870"/>
                </a:lnTo>
                <a:cubicBezTo>
                  <a:pt x="346" y="572"/>
                  <a:pt x="584" y="334"/>
                  <a:pt x="881" y="334"/>
                </a:cubicBezTo>
                <a:lnTo>
                  <a:pt x="5418" y="334"/>
                </a:lnTo>
                <a:lnTo>
                  <a:pt x="5418" y="513"/>
                </a:lnTo>
                <a:cubicBezTo>
                  <a:pt x="5418" y="596"/>
                  <a:pt x="5489" y="667"/>
                  <a:pt x="5584" y="667"/>
                </a:cubicBezTo>
                <a:cubicBezTo>
                  <a:pt x="5680" y="667"/>
                  <a:pt x="5751" y="596"/>
                  <a:pt x="5751" y="513"/>
                </a:cubicBezTo>
                <a:lnTo>
                  <a:pt x="5751" y="334"/>
                </a:lnTo>
                <a:close/>
                <a:moveTo>
                  <a:pt x="870" y="1"/>
                </a:moveTo>
                <a:cubicBezTo>
                  <a:pt x="393" y="1"/>
                  <a:pt x="0" y="394"/>
                  <a:pt x="0" y="870"/>
                </a:cubicBezTo>
                <a:lnTo>
                  <a:pt x="0" y="10276"/>
                </a:lnTo>
                <a:cubicBezTo>
                  <a:pt x="0" y="10752"/>
                  <a:pt x="393" y="11133"/>
                  <a:pt x="870" y="11133"/>
                </a:cubicBezTo>
                <a:lnTo>
                  <a:pt x="10275" y="11133"/>
                </a:lnTo>
                <a:cubicBezTo>
                  <a:pt x="10752" y="11133"/>
                  <a:pt x="11133" y="10752"/>
                  <a:pt x="11133" y="10276"/>
                </a:cubicBezTo>
                <a:lnTo>
                  <a:pt x="11133" y="870"/>
                </a:lnTo>
                <a:cubicBezTo>
                  <a:pt x="11133" y="394"/>
                  <a:pt x="10752" y="1"/>
                  <a:pt x="10275"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62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92;p31">
            <a:extLst>
              <a:ext uri="{FF2B5EF4-FFF2-40B4-BE49-F238E27FC236}">
                <a16:creationId xmlns:a16="http://schemas.microsoft.com/office/drawing/2014/main" id="{7AAA9B5E-9FE8-A503-ECC4-7B983301F96C}"/>
              </a:ext>
            </a:extLst>
          </p:cNvPr>
          <p:cNvPicPr preferRelativeResize="0"/>
          <p:nvPr/>
        </p:nvPicPr>
        <p:blipFill rotWithShape="1">
          <a:blip r:embed="rId2">
            <a:alphaModFix/>
          </a:blip>
          <a:srcRect l="1057" r="1057"/>
          <a:stretch/>
        </p:blipFill>
        <p:spPr>
          <a:xfrm flipH="1">
            <a:off x="4489600" y="0"/>
            <a:ext cx="4545675" cy="3872925"/>
          </a:xfrm>
          <a:prstGeom prst="rect">
            <a:avLst/>
          </a:prstGeom>
          <a:noFill/>
          <a:ln>
            <a:noFill/>
          </a:ln>
        </p:spPr>
      </p:pic>
      <p:sp>
        <p:nvSpPr>
          <p:cNvPr id="3" name="Google Shape;189;p31">
            <a:extLst>
              <a:ext uri="{FF2B5EF4-FFF2-40B4-BE49-F238E27FC236}">
                <a16:creationId xmlns:a16="http://schemas.microsoft.com/office/drawing/2014/main" id="{DB927CAB-6D80-8060-735A-4EBBEBDFA7B1}"/>
              </a:ext>
            </a:extLst>
          </p:cNvPr>
          <p:cNvSpPr/>
          <p:nvPr/>
        </p:nvSpPr>
        <p:spPr>
          <a:xfrm>
            <a:off x="698468" y="2190250"/>
            <a:ext cx="1278000" cy="1278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Google Shape;190;p31">
            <a:extLst>
              <a:ext uri="{FF2B5EF4-FFF2-40B4-BE49-F238E27FC236}">
                <a16:creationId xmlns:a16="http://schemas.microsoft.com/office/drawing/2014/main" id="{132EB082-1789-1827-F039-77E54BFC7D5E}"/>
              </a:ext>
            </a:extLst>
          </p:cNvPr>
          <p:cNvSpPr txBox="1">
            <a:spLocks noGrp="1"/>
          </p:cNvSpPr>
          <p:nvPr>
            <p:ph type="title"/>
          </p:nvPr>
        </p:nvSpPr>
        <p:spPr>
          <a:xfrm>
            <a:off x="327378" y="3468250"/>
            <a:ext cx="4585500" cy="13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i="1" dirty="0"/>
              <a:t>DeepProSite</a:t>
            </a:r>
            <a:r>
              <a:rPr lang="hr-HR" baseline="30000" dirty="0"/>
              <a:t>4</a:t>
            </a:r>
            <a:endParaRPr i="1" dirty="0"/>
          </a:p>
        </p:txBody>
      </p:sp>
      <p:sp>
        <p:nvSpPr>
          <p:cNvPr id="42" name="Google Shape;191;p31">
            <a:extLst>
              <a:ext uri="{FF2B5EF4-FFF2-40B4-BE49-F238E27FC236}">
                <a16:creationId xmlns:a16="http://schemas.microsoft.com/office/drawing/2014/main" id="{56FFAD6A-C9DB-75A4-BA00-794A97941C62}"/>
              </a:ext>
            </a:extLst>
          </p:cNvPr>
          <p:cNvSpPr txBox="1">
            <a:spLocks/>
          </p:cNvSpPr>
          <p:nvPr/>
        </p:nvSpPr>
        <p:spPr>
          <a:xfrm>
            <a:off x="831644" y="2354100"/>
            <a:ext cx="1085100" cy="936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r-HR" sz="4900" b="1" dirty="0">
                <a:solidFill>
                  <a:schemeClr val="bg1"/>
                </a:solidFill>
                <a:latin typeface="Azeret Mono" panose="020B0604020202020204" charset="0"/>
                <a:cs typeface="Azeret Mono" panose="020B0604020202020204" charset="0"/>
              </a:rPr>
              <a:t>04</a:t>
            </a:r>
            <a:endParaRPr lang="en" sz="4900" b="1" dirty="0">
              <a:solidFill>
                <a:schemeClr val="bg1"/>
              </a:solidFill>
              <a:latin typeface="Azeret Mono" panose="020B0604020202020204" charset="0"/>
              <a:cs typeface="Azeret Mono" panose="020B0604020202020204" charset="0"/>
            </a:endParaRPr>
          </a:p>
        </p:txBody>
      </p:sp>
    </p:spTree>
    <p:extLst>
      <p:ext uri="{BB962C8B-B14F-4D97-AF65-F5344CB8AC3E}">
        <p14:creationId xmlns:p14="http://schemas.microsoft.com/office/powerpoint/2010/main" val="135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0C90BA-F6E7-6763-A459-BEF0CB2EBFF5}"/>
              </a:ext>
            </a:extLst>
          </p:cNvPr>
          <p:cNvPicPr>
            <a:picLocks noChangeAspect="1"/>
          </p:cNvPicPr>
          <p:nvPr/>
        </p:nvPicPr>
        <p:blipFill>
          <a:blip r:embed="rId2"/>
          <a:stretch>
            <a:fillRect/>
          </a:stretch>
        </p:blipFill>
        <p:spPr>
          <a:xfrm>
            <a:off x="0" y="1315706"/>
            <a:ext cx="9144000" cy="2512088"/>
          </a:xfrm>
          <a:prstGeom prst="rect">
            <a:avLst/>
          </a:prstGeom>
        </p:spPr>
      </p:pic>
    </p:spTree>
    <p:extLst>
      <p:ext uri="{BB962C8B-B14F-4D97-AF65-F5344CB8AC3E}">
        <p14:creationId xmlns:p14="http://schemas.microsoft.com/office/powerpoint/2010/main" val="256968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New picture">
            <a:extLst>
              <a:ext uri="{FF2B5EF4-FFF2-40B4-BE49-F238E27FC236}">
                <a16:creationId xmlns:a16="http://schemas.microsoft.com/office/drawing/2014/main" id="{73E5CD01-D608-AF1D-1362-27095100B59F}"/>
              </a:ext>
            </a:extLst>
          </p:cNvPr>
          <p:cNvPicPr/>
          <p:nvPr/>
        </p:nvPicPr>
        <p:blipFill>
          <a:blip r:embed="rId2"/>
          <a:stretch>
            <a:fillRect/>
          </a:stretch>
        </p:blipFill>
        <p:spPr>
          <a:xfrm>
            <a:off x="0" y="1253665"/>
            <a:ext cx="9144000" cy="2378327"/>
          </a:xfrm>
          <a:prstGeom prst="rect">
            <a:avLst/>
          </a:prstGeom>
        </p:spPr>
      </p:pic>
      <p:sp>
        <p:nvSpPr>
          <p:cNvPr id="13" name="Google Shape;150;p28">
            <a:extLst>
              <a:ext uri="{FF2B5EF4-FFF2-40B4-BE49-F238E27FC236}">
                <a16:creationId xmlns:a16="http://schemas.microsoft.com/office/drawing/2014/main" id="{18AE3110-FE8F-2279-F2C5-C499A0AEB75F}"/>
              </a:ext>
            </a:extLst>
          </p:cNvPr>
          <p:cNvSpPr txBox="1">
            <a:spLocks noGrp="1"/>
          </p:cNvSpPr>
          <p:nvPr>
            <p:ph type="title"/>
          </p:nvPr>
        </p:nvSpPr>
        <p:spPr>
          <a:xfrm>
            <a:off x="0" y="154227"/>
            <a:ext cx="9144000" cy="5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r-HR" b="0" dirty="0"/>
              <a:t>Case</a:t>
            </a:r>
            <a:r>
              <a:rPr lang="hr-HR" dirty="0"/>
              <a:t> </a:t>
            </a:r>
            <a:r>
              <a:rPr lang="hr-HR" b="0" dirty="0"/>
              <a:t>study</a:t>
            </a:r>
            <a:r>
              <a:rPr lang="hr-HR" dirty="0"/>
              <a:t> </a:t>
            </a:r>
            <a:endParaRPr dirty="0"/>
          </a:p>
        </p:txBody>
      </p:sp>
      <p:sp>
        <p:nvSpPr>
          <p:cNvPr id="15" name="TextBox 14">
            <a:extLst>
              <a:ext uri="{FF2B5EF4-FFF2-40B4-BE49-F238E27FC236}">
                <a16:creationId xmlns:a16="http://schemas.microsoft.com/office/drawing/2014/main" id="{BBF84462-B000-33CE-E871-E519B483A872}"/>
              </a:ext>
            </a:extLst>
          </p:cNvPr>
          <p:cNvSpPr txBox="1"/>
          <p:nvPr/>
        </p:nvSpPr>
        <p:spPr>
          <a:xfrm>
            <a:off x="35542" y="3774159"/>
            <a:ext cx="9108458" cy="1277273"/>
          </a:xfrm>
          <a:prstGeom prst="rect">
            <a:avLst/>
          </a:prstGeom>
          <a:noFill/>
        </p:spPr>
        <p:txBody>
          <a:bodyPr wrap="square">
            <a:spAutoFit/>
          </a:bodyPr>
          <a:lstStyle/>
          <a:p>
            <a:pPr algn="just"/>
            <a:r>
              <a:rPr lang="hr-HR" sz="1100" dirty="0">
                <a:solidFill>
                  <a:schemeClr val="bg1"/>
                </a:solidFill>
                <a:latin typeface="Azeret Mono" panose="020B0604020202020204" charset="0"/>
                <a:cs typeface="Azeret Mono" panose="020B0604020202020204" charset="0"/>
              </a:rPr>
              <a:t>Slika 3 </a:t>
            </a:r>
            <a:r>
              <a:rPr lang="en-GB" sz="1100" dirty="0">
                <a:solidFill>
                  <a:schemeClr val="bg1"/>
                </a:solidFill>
                <a:latin typeface="Azeret Mono" panose="020B0604020202020204" charset="0"/>
                <a:cs typeface="Azeret Mono" panose="020B0604020202020204" charset="0"/>
              </a:rPr>
              <a:t>Vizualizacija </a:t>
            </a:r>
            <a:r>
              <a:rPr lang="en-GB" sz="1100" dirty="0" err="1">
                <a:solidFill>
                  <a:schemeClr val="bg1"/>
                </a:solidFill>
                <a:latin typeface="Azeret Mono" panose="020B0604020202020204" charset="0"/>
                <a:cs typeface="Azeret Mono" panose="020B0604020202020204" charset="0"/>
              </a:rPr>
              <a:t>predviđenih</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veznih</a:t>
            </a:r>
            <a:r>
              <a:rPr lang="en-GB" sz="1100" dirty="0">
                <a:solidFill>
                  <a:schemeClr val="bg1"/>
                </a:solidFill>
                <a:latin typeface="Azeret Mono" panose="020B0604020202020204" charset="0"/>
                <a:cs typeface="Azeret Mono" panose="020B0604020202020204" charset="0"/>
              </a:rPr>
              <a:t> </a:t>
            </a:r>
            <a:r>
              <a:rPr lang="hr-HR" sz="1100" dirty="0">
                <a:solidFill>
                  <a:schemeClr val="bg1"/>
                </a:solidFill>
                <a:latin typeface="Azeret Mono" panose="020B0604020202020204" charset="0"/>
                <a:cs typeface="Azeret Mono" panose="020B0604020202020204" charset="0"/>
              </a:rPr>
              <a:t>AK </a:t>
            </a:r>
            <a:r>
              <a:rPr lang="en-GB" sz="1100" dirty="0" err="1">
                <a:solidFill>
                  <a:schemeClr val="bg1"/>
                </a:solidFill>
                <a:latin typeface="Azeret Mono" panose="020B0604020202020204" charset="0"/>
                <a:cs typeface="Azeret Mono" panose="020B0604020202020204" charset="0"/>
              </a:rPr>
              <a:t>ostataka</a:t>
            </a:r>
            <a:r>
              <a:rPr lang="en-GB" sz="1100" dirty="0">
                <a:solidFill>
                  <a:schemeClr val="bg1"/>
                </a:solidFill>
                <a:latin typeface="Azeret Mono" panose="020B0604020202020204" charset="0"/>
                <a:cs typeface="Azeret Mono" panose="020B0604020202020204" charset="0"/>
              </a:rPr>
              <a:t> za </a:t>
            </a:r>
            <a:r>
              <a:rPr lang="en-GB" sz="1100" dirty="0" err="1">
                <a:solidFill>
                  <a:schemeClr val="bg1"/>
                </a:solidFill>
                <a:latin typeface="Azeret Mono" panose="020B0604020202020204" charset="0"/>
                <a:cs typeface="Azeret Mono" panose="020B0604020202020204" charset="0"/>
              </a:rPr>
              <a:t>dva</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slučaja</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predviđena</a:t>
            </a:r>
            <a:r>
              <a:rPr lang="en-GB" sz="1100" dirty="0">
                <a:solidFill>
                  <a:schemeClr val="bg1"/>
                </a:solidFill>
                <a:latin typeface="Azeret Mono" panose="020B0604020202020204" charset="0"/>
                <a:cs typeface="Azeret Mono" panose="020B0604020202020204" charset="0"/>
              </a:rPr>
              <a:t> od </a:t>
            </a:r>
            <a:r>
              <a:rPr lang="en-GB" sz="1100" dirty="0" err="1">
                <a:solidFill>
                  <a:schemeClr val="bg1"/>
                </a:solidFill>
                <a:latin typeface="Azeret Mono" panose="020B0604020202020204" charset="0"/>
                <a:cs typeface="Azeret Mono" panose="020B0604020202020204" charset="0"/>
              </a:rPr>
              <a:t>strane</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DeepProSite</a:t>
            </a:r>
            <a:r>
              <a:rPr lang="en-GB" sz="1100" dirty="0">
                <a:solidFill>
                  <a:schemeClr val="bg1"/>
                </a:solidFill>
                <a:latin typeface="Azeret Mono" panose="020B0604020202020204" charset="0"/>
                <a:cs typeface="Azeret Mono" panose="020B0604020202020204" charset="0"/>
              </a:rPr>
              <a:t>-a </a:t>
            </a:r>
            <a:r>
              <a:rPr lang="en-GB" sz="1100" dirty="0" err="1">
                <a:solidFill>
                  <a:schemeClr val="bg1"/>
                </a:solidFill>
                <a:latin typeface="Azeret Mono" panose="020B0604020202020204" charset="0"/>
                <a:cs typeface="Azeret Mono" panose="020B0604020202020204" charset="0"/>
              </a:rPr>
              <a:t>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drugih</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metoda</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Rezultati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predviđeni</a:t>
            </a:r>
            <a:r>
              <a:rPr lang="en-GB" sz="1100" dirty="0">
                <a:solidFill>
                  <a:schemeClr val="bg1"/>
                </a:solidFill>
                <a:latin typeface="Azeret Mono" panose="020B0604020202020204" charset="0"/>
                <a:cs typeface="Azeret Mono" panose="020B0604020202020204" charset="0"/>
              </a:rPr>
              <a:t> od </a:t>
            </a:r>
            <a:r>
              <a:rPr lang="en-GB" sz="1100" dirty="0" err="1">
                <a:solidFill>
                  <a:schemeClr val="bg1"/>
                </a:solidFill>
                <a:latin typeface="Azeret Mono" panose="020B0604020202020204" charset="0"/>
                <a:cs typeface="Azeret Mono" panose="020B0604020202020204" charset="0"/>
              </a:rPr>
              <a:t>strane</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DeepProSite</a:t>
            </a:r>
            <a:r>
              <a:rPr lang="en-GB" sz="1100" dirty="0">
                <a:solidFill>
                  <a:schemeClr val="bg1"/>
                </a:solidFill>
                <a:latin typeface="Azeret Mono" panose="020B0604020202020204" charset="0"/>
                <a:cs typeface="Azeret Mono" panose="020B0604020202020204" charset="0"/>
              </a:rPr>
              <a:t>-a (a),Transformer (b), </a:t>
            </a:r>
            <a:r>
              <a:rPr lang="en-GB" sz="1100" dirty="0" err="1">
                <a:solidFill>
                  <a:schemeClr val="bg1"/>
                </a:solidFill>
                <a:latin typeface="Azeret Mono" panose="020B0604020202020204" charset="0"/>
                <a:cs typeface="Azeret Mono" panose="020B0604020202020204" charset="0"/>
              </a:rPr>
              <a:t>PepNN</a:t>
            </a:r>
            <a:r>
              <a:rPr lang="en-GB" sz="1100" dirty="0">
                <a:solidFill>
                  <a:schemeClr val="bg1"/>
                </a:solidFill>
                <a:latin typeface="Azeret Mono" panose="020B0604020202020204" charset="0"/>
                <a:cs typeface="Azeret Mono" panose="020B0604020202020204" charset="0"/>
              </a:rPr>
              <a:t>-Struct (c), </a:t>
            </a:r>
            <a:r>
              <a:rPr lang="en-GB" sz="1100" dirty="0" err="1">
                <a:solidFill>
                  <a:schemeClr val="bg1"/>
                </a:solidFill>
                <a:latin typeface="Azeret Mono" panose="020B0604020202020204" charset="0"/>
                <a:cs typeface="Azeret Mono" panose="020B0604020202020204" charset="0"/>
              </a:rPr>
              <a:t>PepBCL</a:t>
            </a:r>
            <a:r>
              <a:rPr lang="en-GB" sz="1100" dirty="0">
                <a:solidFill>
                  <a:schemeClr val="bg1"/>
                </a:solidFill>
                <a:latin typeface="Azeret Mono" panose="020B0604020202020204" charset="0"/>
                <a:cs typeface="Azeret Mono" panose="020B0604020202020204" charset="0"/>
              </a:rPr>
              <a:t> (d) </a:t>
            </a:r>
            <a:r>
              <a:rPr lang="en-GB" sz="1100" dirty="0" err="1">
                <a:solidFill>
                  <a:schemeClr val="bg1"/>
                </a:solidFill>
                <a:latin typeface="Azeret Mono" panose="020B0604020202020204" charset="0"/>
                <a:cs typeface="Azeret Mono" panose="020B0604020202020204" charset="0"/>
              </a:rPr>
              <a:t>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PepBind</a:t>
            </a:r>
            <a:r>
              <a:rPr lang="en-GB" sz="1100" dirty="0">
                <a:solidFill>
                  <a:schemeClr val="bg1"/>
                </a:solidFill>
                <a:latin typeface="Azeret Mono" panose="020B0604020202020204" charset="0"/>
                <a:cs typeface="Azeret Mono" panose="020B0604020202020204" charset="0"/>
              </a:rPr>
              <a:t> (e) </a:t>
            </a:r>
            <a:r>
              <a:rPr lang="en-GB" sz="1100" dirty="0" err="1">
                <a:solidFill>
                  <a:schemeClr val="bg1"/>
                </a:solidFill>
                <a:latin typeface="Azeret Mono" panose="020B0604020202020204" charset="0"/>
                <a:cs typeface="Azeret Mono" panose="020B0604020202020204" charset="0"/>
              </a:rPr>
              <a:t>prikazani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su</a:t>
            </a:r>
            <a:r>
              <a:rPr lang="en-GB" sz="1100" dirty="0">
                <a:solidFill>
                  <a:schemeClr val="bg1"/>
                </a:solidFill>
                <a:latin typeface="Azeret Mono" panose="020B0604020202020204" charset="0"/>
                <a:cs typeface="Azeret Mono" panose="020B0604020202020204" charset="0"/>
              </a:rPr>
              <a:t> za </a:t>
            </a:r>
            <a:r>
              <a:rPr lang="en-GB" sz="1100" dirty="0" err="1">
                <a:solidFill>
                  <a:schemeClr val="bg1"/>
                </a:solidFill>
                <a:latin typeface="Azeret Mono" panose="020B0604020202020204" charset="0"/>
                <a:cs typeface="Azeret Mono" panose="020B0604020202020204" charset="0"/>
              </a:rPr>
              <a:t>prvi</a:t>
            </a:r>
            <a:r>
              <a:rPr lang="en-GB" sz="1100" dirty="0">
                <a:solidFill>
                  <a:schemeClr val="bg1"/>
                </a:solidFill>
                <a:latin typeface="Azeret Mono" panose="020B0604020202020204" charset="0"/>
                <a:cs typeface="Azeret Mono" panose="020B0604020202020204" charset="0"/>
              </a:rPr>
              <a:t> protein (PDB ID: 4L3O, </a:t>
            </a:r>
            <a:r>
              <a:rPr lang="en-GB" sz="1100" dirty="0" err="1">
                <a:solidFill>
                  <a:schemeClr val="bg1"/>
                </a:solidFill>
                <a:latin typeface="Azeret Mono" panose="020B0604020202020204" charset="0"/>
                <a:cs typeface="Azeret Mono" panose="020B0604020202020204" charset="0"/>
              </a:rPr>
              <a:t>lanac</a:t>
            </a:r>
            <a:r>
              <a:rPr lang="en-GB" sz="1100" dirty="0">
                <a:solidFill>
                  <a:schemeClr val="bg1"/>
                </a:solidFill>
                <a:latin typeface="Azeret Mono" panose="020B0604020202020204" charset="0"/>
                <a:cs typeface="Azeret Mono" panose="020B0604020202020204" charset="0"/>
              </a:rPr>
              <a:t> A) </a:t>
            </a:r>
            <a:r>
              <a:rPr lang="en-GB" sz="1100" dirty="0" err="1">
                <a:solidFill>
                  <a:schemeClr val="bg1"/>
                </a:solidFill>
                <a:latin typeface="Azeret Mono" panose="020B0604020202020204" charset="0"/>
                <a:cs typeface="Azeret Mono" panose="020B0604020202020204" charset="0"/>
              </a:rPr>
              <a:t>iz</a:t>
            </a:r>
            <a:r>
              <a:rPr lang="en-GB" sz="1100" dirty="0">
                <a:solidFill>
                  <a:schemeClr val="bg1"/>
                </a:solidFill>
                <a:latin typeface="Azeret Mono" panose="020B0604020202020204" charset="0"/>
                <a:cs typeface="Azeret Mono" panose="020B0604020202020204" charset="0"/>
              </a:rPr>
              <a:t> Pep_Test_125. </a:t>
            </a:r>
            <a:r>
              <a:rPr lang="en-GB" sz="1100" dirty="0" err="1">
                <a:solidFill>
                  <a:schemeClr val="bg1"/>
                </a:solidFill>
                <a:latin typeface="Azeret Mono" panose="020B0604020202020204" charset="0"/>
                <a:cs typeface="Azeret Mono" panose="020B0604020202020204" charset="0"/>
              </a:rPr>
              <a:t>Rezultati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predviđeni</a:t>
            </a:r>
            <a:r>
              <a:rPr lang="en-GB" sz="1100" dirty="0">
                <a:solidFill>
                  <a:schemeClr val="bg1"/>
                </a:solidFill>
                <a:latin typeface="Azeret Mono" panose="020B0604020202020204" charset="0"/>
                <a:cs typeface="Azeret Mono" panose="020B0604020202020204" charset="0"/>
              </a:rPr>
              <a:t> od </a:t>
            </a:r>
            <a:r>
              <a:rPr lang="en-GB" sz="1100" dirty="0" err="1">
                <a:solidFill>
                  <a:schemeClr val="bg1"/>
                </a:solidFill>
                <a:latin typeface="Azeret Mono" panose="020B0604020202020204" charset="0"/>
                <a:cs typeface="Azeret Mono" panose="020B0604020202020204" charset="0"/>
              </a:rPr>
              <a:t>strane</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DeepProSite</a:t>
            </a:r>
            <a:r>
              <a:rPr lang="en-GB" sz="1100" dirty="0">
                <a:solidFill>
                  <a:schemeClr val="bg1"/>
                </a:solidFill>
                <a:latin typeface="Azeret Mono" panose="020B0604020202020204" charset="0"/>
                <a:cs typeface="Azeret Mono" panose="020B0604020202020204" charset="0"/>
              </a:rPr>
              <a:t>-a (f), Transformer-a (g), </a:t>
            </a:r>
            <a:r>
              <a:rPr lang="en-GB" sz="1100" dirty="0" err="1">
                <a:solidFill>
                  <a:schemeClr val="bg1"/>
                </a:solidFill>
                <a:latin typeface="Azeret Mono" panose="020B0604020202020204" charset="0"/>
                <a:cs typeface="Azeret Mono" panose="020B0604020202020204" charset="0"/>
              </a:rPr>
              <a:t>GraphPPIS</a:t>
            </a:r>
            <a:r>
              <a:rPr lang="en-GB" sz="1100" dirty="0">
                <a:solidFill>
                  <a:schemeClr val="bg1"/>
                </a:solidFill>
                <a:latin typeface="Azeret Mono" panose="020B0604020202020204" charset="0"/>
                <a:cs typeface="Azeret Mono" panose="020B0604020202020204" charset="0"/>
              </a:rPr>
              <a:t> (h), SPPIDER (</a:t>
            </a:r>
            <a:r>
              <a:rPr lang="en-GB" sz="1100" dirty="0" err="1">
                <a:solidFill>
                  <a:schemeClr val="bg1"/>
                </a:solidFill>
                <a:latin typeface="Azeret Mono" panose="020B0604020202020204" charset="0"/>
                <a:cs typeface="Azeret Mono" panose="020B0604020202020204" charset="0"/>
              </a:rPr>
              <a:t>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i</a:t>
            </a:r>
            <a:r>
              <a:rPr lang="en-GB" sz="1100" dirty="0">
                <a:solidFill>
                  <a:schemeClr val="bg1"/>
                </a:solidFill>
                <a:latin typeface="Azeret Mono" panose="020B0604020202020204" charset="0"/>
                <a:cs typeface="Azeret Mono" panose="020B0604020202020204" charset="0"/>
              </a:rPr>
              <a:t> ProNA2020 (j) </a:t>
            </a:r>
            <a:r>
              <a:rPr lang="en-GB" sz="1100" dirty="0" err="1">
                <a:solidFill>
                  <a:schemeClr val="bg1"/>
                </a:solidFill>
                <a:latin typeface="Azeret Mono" panose="020B0604020202020204" charset="0"/>
                <a:cs typeface="Azeret Mono" panose="020B0604020202020204" charset="0"/>
              </a:rPr>
              <a:t>prikazani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su</a:t>
            </a:r>
            <a:r>
              <a:rPr lang="en-GB" sz="1100" dirty="0">
                <a:solidFill>
                  <a:schemeClr val="bg1"/>
                </a:solidFill>
                <a:latin typeface="Azeret Mono" panose="020B0604020202020204" charset="0"/>
                <a:cs typeface="Azeret Mono" panose="020B0604020202020204" charset="0"/>
              </a:rPr>
              <a:t> za </a:t>
            </a:r>
            <a:r>
              <a:rPr lang="en-GB" sz="1100" dirty="0" err="1">
                <a:solidFill>
                  <a:schemeClr val="bg1"/>
                </a:solidFill>
                <a:latin typeface="Azeret Mono" panose="020B0604020202020204" charset="0"/>
                <a:cs typeface="Azeret Mono" panose="020B0604020202020204" charset="0"/>
              </a:rPr>
              <a:t>drugi</a:t>
            </a:r>
            <a:r>
              <a:rPr lang="en-GB" sz="1100" dirty="0">
                <a:solidFill>
                  <a:schemeClr val="bg1"/>
                </a:solidFill>
                <a:latin typeface="Azeret Mono" panose="020B0604020202020204" charset="0"/>
                <a:cs typeface="Azeret Mono" panose="020B0604020202020204" charset="0"/>
              </a:rPr>
              <a:t> protein (PDB ID: 4BVX, </a:t>
            </a:r>
            <a:r>
              <a:rPr lang="en-GB" sz="1100" dirty="0" err="1">
                <a:solidFill>
                  <a:schemeClr val="bg1"/>
                </a:solidFill>
                <a:latin typeface="Azeret Mono" panose="020B0604020202020204" charset="0"/>
                <a:cs typeface="Azeret Mono" panose="020B0604020202020204" charset="0"/>
              </a:rPr>
              <a:t>lanac</a:t>
            </a:r>
            <a:r>
              <a:rPr lang="en-GB" sz="1100" dirty="0">
                <a:solidFill>
                  <a:schemeClr val="bg1"/>
                </a:solidFill>
                <a:latin typeface="Azeret Mono" panose="020B0604020202020204" charset="0"/>
                <a:cs typeface="Azeret Mono" panose="020B0604020202020204" charset="0"/>
              </a:rPr>
              <a:t> A) </a:t>
            </a:r>
            <a:r>
              <a:rPr lang="en-GB" sz="1100" dirty="0" err="1">
                <a:solidFill>
                  <a:schemeClr val="bg1"/>
                </a:solidFill>
                <a:latin typeface="Azeret Mono" panose="020B0604020202020204" charset="0"/>
                <a:cs typeface="Azeret Mono" panose="020B0604020202020204" charset="0"/>
              </a:rPr>
              <a:t>iz</a:t>
            </a:r>
            <a:r>
              <a:rPr lang="en-GB" sz="1100" dirty="0">
                <a:solidFill>
                  <a:schemeClr val="bg1"/>
                </a:solidFill>
                <a:latin typeface="Azeret Mono" panose="020B0604020202020204" charset="0"/>
                <a:cs typeface="Azeret Mono" panose="020B0604020202020204" charset="0"/>
              </a:rPr>
              <a:t> Pro_Test_315. TP</a:t>
            </a:r>
            <a:r>
              <a:rPr lang="hr-HR" sz="1100" dirty="0">
                <a:solidFill>
                  <a:schemeClr val="bg1"/>
                </a:solidFill>
                <a:latin typeface="Azeret Mono" panose="020B0604020202020204" charset="0"/>
                <a:cs typeface="Azeret Mono" panose="020B0604020202020204" charset="0"/>
              </a:rPr>
              <a:t> (true postive)</a:t>
            </a:r>
            <a:r>
              <a:rPr lang="en-GB" sz="1100" dirty="0">
                <a:solidFill>
                  <a:schemeClr val="bg1"/>
                </a:solidFill>
                <a:latin typeface="Azeret Mono" panose="020B0604020202020204" charset="0"/>
                <a:cs typeface="Azeret Mono" panose="020B0604020202020204" charset="0"/>
              </a:rPr>
              <a:t>,</a:t>
            </a:r>
            <a:r>
              <a:rPr lang="hr-HR" sz="1100" dirty="0">
                <a:solidFill>
                  <a:schemeClr val="bg1"/>
                </a:solidFill>
                <a:latin typeface="Azeret Mono" panose="020B0604020202020204" charset="0"/>
                <a:cs typeface="Azeret Mono" panose="020B0604020202020204" charset="0"/>
              </a:rPr>
              <a:t> FP (false postive) i FN (false negative)</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obojeni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su</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zelenom</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crvenom</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i</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žutom</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bojom</a:t>
            </a:r>
            <a:r>
              <a:rPr lang="en-GB" sz="1100" dirty="0">
                <a:solidFill>
                  <a:schemeClr val="bg1"/>
                </a:solidFill>
                <a:latin typeface="Azeret Mono" panose="020B0604020202020204" charset="0"/>
                <a:cs typeface="Azeret Mono" panose="020B0604020202020204" charset="0"/>
              </a:rPr>
              <a:t>, </a:t>
            </a:r>
            <a:r>
              <a:rPr lang="en-GB" sz="1100" dirty="0" err="1">
                <a:solidFill>
                  <a:schemeClr val="bg1"/>
                </a:solidFill>
                <a:latin typeface="Azeret Mono" panose="020B0604020202020204" charset="0"/>
                <a:cs typeface="Azeret Mono" panose="020B0604020202020204" charset="0"/>
              </a:rPr>
              <a:t>redom</a:t>
            </a:r>
            <a:r>
              <a:rPr lang="en-GB" sz="1100" dirty="0">
                <a:solidFill>
                  <a:schemeClr val="bg1"/>
                </a:solidFill>
                <a:latin typeface="Azeret Mono" panose="020B0604020202020204" charset="0"/>
                <a:cs typeface="Azeret Mono" panose="020B0604020202020204" charset="0"/>
              </a:rPr>
              <a:t>.</a:t>
            </a:r>
          </a:p>
        </p:txBody>
      </p:sp>
    </p:spTree>
    <p:extLst>
      <p:ext uri="{BB962C8B-B14F-4D97-AF65-F5344CB8AC3E}">
        <p14:creationId xmlns:p14="http://schemas.microsoft.com/office/powerpoint/2010/main" val="326705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0;p28">
            <a:extLst>
              <a:ext uri="{FF2B5EF4-FFF2-40B4-BE49-F238E27FC236}">
                <a16:creationId xmlns:a16="http://schemas.microsoft.com/office/drawing/2014/main" id="{2EE26539-05DA-0C23-D033-E5540CEF3247}"/>
              </a:ext>
            </a:extLst>
          </p:cNvPr>
          <p:cNvSpPr txBox="1">
            <a:spLocks/>
          </p:cNvSpPr>
          <p:nvPr/>
        </p:nvSpPr>
        <p:spPr>
          <a:xfrm>
            <a:off x="0" y="150996"/>
            <a:ext cx="9144000" cy="57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0"/>
              <a:buFont typeface="Azeret Mono"/>
              <a:buNone/>
              <a:defRPr sz="4500" b="1" i="0" u="none" strike="noStrike" cap="none">
                <a:solidFill>
                  <a:schemeClr val="lt1"/>
                </a:solidFill>
                <a:latin typeface="Azeret Mono"/>
                <a:ea typeface="Azeret Mono"/>
                <a:cs typeface="Azeret Mono"/>
                <a:sym typeface="Azeret Mono"/>
              </a:defRPr>
            </a:lvl1pPr>
            <a:lvl2pPr marR="0" lvl="1"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2pPr>
            <a:lvl3pPr marR="0" lvl="2"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3pPr>
            <a:lvl4pPr marR="0" lvl="3"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4pPr>
            <a:lvl5pPr marR="0" lvl="4"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5pPr>
            <a:lvl6pPr marR="0" lvl="5"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6pPr>
            <a:lvl7pPr marR="0" lvl="6"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7pPr>
            <a:lvl8pPr marR="0" lvl="7"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8pPr>
            <a:lvl9pPr marR="0" lvl="8"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9pPr>
          </a:lstStyle>
          <a:p>
            <a:pPr algn="ctr">
              <a:buClr>
                <a:schemeClr val="dk1"/>
              </a:buClr>
              <a:buSzPts val="1100"/>
              <a:buFont typeface="Arial"/>
              <a:buNone/>
            </a:pPr>
            <a:r>
              <a:rPr lang="hr-HR" b="0" dirty="0"/>
              <a:t>Case</a:t>
            </a:r>
            <a:r>
              <a:rPr lang="hr-HR" dirty="0"/>
              <a:t> </a:t>
            </a:r>
            <a:r>
              <a:rPr lang="hr-HR" b="0" dirty="0"/>
              <a:t>study</a:t>
            </a:r>
            <a:r>
              <a:rPr lang="hr-HR" dirty="0"/>
              <a:t> </a:t>
            </a:r>
          </a:p>
        </p:txBody>
      </p:sp>
      <p:pic>
        <p:nvPicPr>
          <p:cNvPr id="8" name="Picture 7">
            <a:extLst>
              <a:ext uri="{FF2B5EF4-FFF2-40B4-BE49-F238E27FC236}">
                <a16:creationId xmlns:a16="http://schemas.microsoft.com/office/drawing/2014/main" id="{BCC5F1C1-6821-C07D-5A62-D4BA39470A2D}"/>
              </a:ext>
            </a:extLst>
          </p:cNvPr>
          <p:cNvPicPr>
            <a:picLocks noChangeAspect="1"/>
          </p:cNvPicPr>
          <p:nvPr/>
        </p:nvPicPr>
        <p:blipFill>
          <a:blip r:embed="rId2"/>
          <a:stretch>
            <a:fillRect/>
          </a:stretch>
        </p:blipFill>
        <p:spPr>
          <a:xfrm>
            <a:off x="0" y="1574139"/>
            <a:ext cx="9144000" cy="3106718"/>
          </a:xfrm>
          <a:prstGeom prst="rect">
            <a:avLst/>
          </a:prstGeom>
        </p:spPr>
      </p:pic>
      <p:sp>
        <p:nvSpPr>
          <p:cNvPr id="10" name="TextBox 9">
            <a:extLst>
              <a:ext uri="{FF2B5EF4-FFF2-40B4-BE49-F238E27FC236}">
                <a16:creationId xmlns:a16="http://schemas.microsoft.com/office/drawing/2014/main" id="{AEACF725-2F51-9A0D-B08C-C6CDC3486529}"/>
              </a:ext>
            </a:extLst>
          </p:cNvPr>
          <p:cNvSpPr txBox="1"/>
          <p:nvPr/>
        </p:nvSpPr>
        <p:spPr>
          <a:xfrm>
            <a:off x="0" y="1087148"/>
            <a:ext cx="9144000" cy="430887"/>
          </a:xfrm>
          <a:prstGeom prst="rect">
            <a:avLst/>
          </a:prstGeom>
          <a:noFill/>
        </p:spPr>
        <p:txBody>
          <a:bodyPr wrap="square">
            <a:spAutoFit/>
          </a:bodyPr>
          <a:lstStyle/>
          <a:p>
            <a:pPr algn="just"/>
            <a:r>
              <a:rPr lang="hr-HR" sz="1100" dirty="0">
                <a:solidFill>
                  <a:schemeClr val="bg1"/>
                </a:solidFill>
                <a:latin typeface="Azeret Mono" panose="020B0604020202020204" charset="0"/>
                <a:cs typeface="Azeret Mono" panose="020B0604020202020204" charset="0"/>
              </a:rPr>
              <a:t>Tablica 1 Usporedba perfromansi DeepProSite-a i GraphBind-a na sedam testnih setova vezanja liganda.</a:t>
            </a:r>
            <a:endParaRPr lang="en-GB" sz="1100" dirty="0">
              <a:solidFill>
                <a:schemeClr val="bg1"/>
              </a:solidFill>
              <a:latin typeface="Azeret Mono" panose="020B0604020202020204" charset="0"/>
              <a:cs typeface="Azeret Mono" panose="020B0604020202020204" charset="0"/>
            </a:endParaRPr>
          </a:p>
        </p:txBody>
      </p:sp>
    </p:spTree>
    <p:extLst>
      <p:ext uri="{BB962C8B-B14F-4D97-AF65-F5344CB8AC3E}">
        <p14:creationId xmlns:p14="http://schemas.microsoft.com/office/powerpoint/2010/main" val="2895322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89;p31">
            <a:extLst>
              <a:ext uri="{FF2B5EF4-FFF2-40B4-BE49-F238E27FC236}">
                <a16:creationId xmlns:a16="http://schemas.microsoft.com/office/drawing/2014/main" id="{845B5C1A-BF49-4028-632B-B1D1AB0CB873}"/>
              </a:ext>
            </a:extLst>
          </p:cNvPr>
          <p:cNvSpPr/>
          <p:nvPr/>
        </p:nvSpPr>
        <p:spPr>
          <a:xfrm>
            <a:off x="698468" y="2190250"/>
            <a:ext cx="1278000" cy="1278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90;p31">
            <a:extLst>
              <a:ext uri="{FF2B5EF4-FFF2-40B4-BE49-F238E27FC236}">
                <a16:creationId xmlns:a16="http://schemas.microsoft.com/office/drawing/2014/main" id="{A32B5187-3FEE-B5AD-EF7A-5F3BE9236C4F}"/>
              </a:ext>
            </a:extLst>
          </p:cNvPr>
          <p:cNvSpPr txBox="1">
            <a:spLocks noGrp="1"/>
          </p:cNvSpPr>
          <p:nvPr>
            <p:ph type="title"/>
          </p:nvPr>
        </p:nvSpPr>
        <p:spPr>
          <a:xfrm>
            <a:off x="327378" y="3468250"/>
            <a:ext cx="4585500" cy="13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dirty="0"/>
              <a:t>Limitacije ML metoda</a:t>
            </a:r>
            <a:endParaRPr dirty="0"/>
          </a:p>
        </p:txBody>
      </p:sp>
      <p:sp>
        <p:nvSpPr>
          <p:cNvPr id="11" name="Google Shape;191;p31">
            <a:extLst>
              <a:ext uri="{FF2B5EF4-FFF2-40B4-BE49-F238E27FC236}">
                <a16:creationId xmlns:a16="http://schemas.microsoft.com/office/drawing/2014/main" id="{17BAA4CD-60EA-5903-447E-DDAFEDB8C1CB}"/>
              </a:ext>
            </a:extLst>
          </p:cNvPr>
          <p:cNvSpPr txBox="1">
            <a:spLocks/>
          </p:cNvSpPr>
          <p:nvPr/>
        </p:nvSpPr>
        <p:spPr>
          <a:xfrm>
            <a:off x="831644" y="2354100"/>
            <a:ext cx="1085100" cy="936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4900" b="1" i="0" u="none" strike="noStrike" kern="0" cap="none" spc="0" normalizeH="0" baseline="0" noProof="0" dirty="0">
                <a:ln>
                  <a:noFill/>
                </a:ln>
                <a:solidFill>
                  <a:srgbClr val="FFFFFF"/>
                </a:solidFill>
                <a:effectLst/>
                <a:uLnTx/>
                <a:uFillTx/>
                <a:latin typeface="Azeret Mono" panose="020B0604020202020204" charset="0"/>
                <a:cs typeface="Azeret Mono" panose="020B0604020202020204" charset="0"/>
                <a:sym typeface="Arial"/>
              </a:rPr>
              <a:t>05</a:t>
            </a:r>
            <a:endParaRPr kumimoji="0" lang="en" sz="4900" b="1" i="0" u="none" strike="noStrike" kern="0" cap="none" spc="0" normalizeH="0" baseline="0" noProof="0" dirty="0">
              <a:ln>
                <a:noFill/>
              </a:ln>
              <a:solidFill>
                <a:srgbClr val="FFFFFF"/>
              </a:solidFill>
              <a:effectLst/>
              <a:uLnTx/>
              <a:uFillTx/>
              <a:latin typeface="Azeret Mono" panose="020B0604020202020204" charset="0"/>
              <a:cs typeface="Azeret Mono" panose="020B0604020202020204" charset="0"/>
              <a:sym typeface="Arial"/>
            </a:endParaRPr>
          </a:p>
        </p:txBody>
      </p:sp>
      <p:sp>
        <p:nvSpPr>
          <p:cNvPr id="6" name="TextBox 5">
            <a:extLst>
              <a:ext uri="{FF2B5EF4-FFF2-40B4-BE49-F238E27FC236}">
                <a16:creationId xmlns:a16="http://schemas.microsoft.com/office/drawing/2014/main" id="{B4B312FA-4CDA-68D2-F55D-69298696B27A}"/>
              </a:ext>
            </a:extLst>
          </p:cNvPr>
          <p:cNvSpPr txBox="1"/>
          <p:nvPr/>
        </p:nvSpPr>
        <p:spPr>
          <a:xfrm>
            <a:off x="4726712" y="5001459"/>
            <a:ext cx="4585500" cy="1661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 b="0" i="0" u="none" strike="noStrike" kern="0" cap="none" spc="0" normalizeH="0" baseline="0" noProof="0" dirty="0">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Brito, A. F. &amp; </a:t>
            </a:r>
            <a:r>
              <a:rPr kumimoji="0" lang="en-GB" sz="480" b="0" i="0" u="none" strike="noStrike" kern="0" cap="none" spc="0" normalizeH="0" baseline="0" noProof="0" dirty="0" err="1">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Pinney</a:t>
            </a:r>
            <a:r>
              <a:rPr kumimoji="0" lang="en-GB" sz="480" b="0" i="0" u="none" strike="noStrike" kern="0" cap="none" spc="0" normalizeH="0" baseline="0" noProof="0" dirty="0">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 J. W. Protein–Protein Interactions in Virus–Host Systems. </a:t>
            </a:r>
            <a:r>
              <a:rPr kumimoji="0" lang="en-GB" sz="480" b="0" i="1" u="none" strike="noStrike" kern="0" cap="none" spc="0" normalizeH="0" baseline="0" noProof="0" dirty="0">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Front. </a:t>
            </a:r>
            <a:r>
              <a:rPr kumimoji="0" lang="en-GB" sz="480" b="0" i="1" u="none" strike="noStrike" kern="0" cap="none" spc="0" normalizeH="0" baseline="0" noProof="0" dirty="0" err="1">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Microbiol</a:t>
            </a:r>
            <a:r>
              <a:rPr kumimoji="0" lang="en-GB" sz="480" b="0" i="1" u="none" strike="noStrike" kern="0" cap="none" spc="0" normalizeH="0" baseline="0" noProof="0" dirty="0">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a:t>
            </a:r>
            <a:r>
              <a:rPr kumimoji="0" lang="en-GB" sz="480" b="0" i="0" u="none" strike="noStrike" kern="0" cap="none" spc="0" normalizeH="0" baseline="0" noProof="0" dirty="0">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 </a:t>
            </a:r>
            <a:r>
              <a:rPr kumimoji="0" lang="en-GB" sz="480" b="1" i="0" u="none" strike="noStrike" kern="0" cap="none" spc="0" normalizeH="0" baseline="0" noProof="0" dirty="0">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8</a:t>
            </a:r>
            <a:r>
              <a:rPr kumimoji="0" lang="en-GB" sz="480" b="0" i="0" u="none" strike="noStrike" kern="0" cap="none" spc="0" normalizeH="0" baseline="0" noProof="0" dirty="0">
                <a:ln>
                  <a:noFill/>
                </a:ln>
                <a:solidFill>
                  <a:srgbClr val="080E3C"/>
                </a:solidFill>
                <a:effectLst/>
                <a:uLnTx/>
                <a:uFillTx/>
                <a:latin typeface="Azeret Mono" panose="020B0604020202020204" charset="0"/>
                <a:ea typeface="Aptos" panose="020B0004020202020204" pitchFamily="34" charset="0"/>
                <a:cs typeface="Azeret Mono" panose="020B0604020202020204" charset="0"/>
                <a:sym typeface="Arial"/>
              </a:rPr>
              <a:t>, (2017).</a:t>
            </a:r>
            <a:endParaRPr kumimoji="0" lang="en-GB" sz="480" b="0" i="0" u="none" strike="noStrike" kern="0" cap="none" spc="0" normalizeH="0" baseline="0" noProof="0" dirty="0">
              <a:ln>
                <a:noFill/>
              </a:ln>
              <a:solidFill>
                <a:srgbClr val="080E3C"/>
              </a:solidFill>
              <a:effectLst/>
              <a:uLnTx/>
              <a:uFillTx/>
              <a:latin typeface="Azeret Mono" panose="020B0604020202020204" charset="0"/>
              <a:cs typeface="Azeret Mono" panose="020B0604020202020204" charset="0"/>
              <a:sym typeface="Arial"/>
            </a:endParaRPr>
          </a:p>
        </p:txBody>
      </p:sp>
      <p:pic>
        <p:nvPicPr>
          <p:cNvPr id="2" name="Google Shape;459;p46">
            <a:extLst>
              <a:ext uri="{FF2B5EF4-FFF2-40B4-BE49-F238E27FC236}">
                <a16:creationId xmlns:a16="http://schemas.microsoft.com/office/drawing/2014/main" id="{EBA339D8-52B0-26E4-284A-F1EB0D194235}"/>
              </a:ext>
            </a:extLst>
          </p:cNvPr>
          <p:cNvPicPr preferRelativeResize="0"/>
          <p:nvPr/>
        </p:nvPicPr>
        <p:blipFill>
          <a:blip r:embed="rId2">
            <a:alphaModFix/>
          </a:blip>
          <a:stretch>
            <a:fillRect/>
          </a:stretch>
        </p:blipFill>
        <p:spPr>
          <a:xfrm>
            <a:off x="4277123" y="299346"/>
            <a:ext cx="4308005" cy="3915977"/>
          </a:xfrm>
          <a:prstGeom prst="rect">
            <a:avLst/>
          </a:prstGeom>
          <a:noFill/>
          <a:ln>
            <a:noFill/>
          </a:ln>
        </p:spPr>
      </p:pic>
    </p:spTree>
    <p:extLst>
      <p:ext uri="{BB962C8B-B14F-4D97-AF65-F5344CB8AC3E}">
        <p14:creationId xmlns:p14="http://schemas.microsoft.com/office/powerpoint/2010/main" val="412649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3;p31">
            <a:extLst>
              <a:ext uri="{FF2B5EF4-FFF2-40B4-BE49-F238E27FC236}">
                <a16:creationId xmlns:a16="http://schemas.microsoft.com/office/drawing/2014/main" id="{100096DC-4BBD-0FEC-B099-474943C2C543}"/>
              </a:ext>
            </a:extLst>
          </p:cNvPr>
          <p:cNvSpPr txBox="1">
            <a:spLocks/>
          </p:cNvSpPr>
          <p:nvPr/>
        </p:nvSpPr>
        <p:spPr>
          <a:xfrm>
            <a:off x="416687" y="1296644"/>
            <a:ext cx="6730496" cy="38217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(ne)funkcionalna vezna mjesta</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tranzicijski/permanetni agregati</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i="1" dirty="0">
                <a:solidFill>
                  <a:schemeClr val="bg1"/>
                </a:solidFill>
                <a:latin typeface="Azeret Mono" panose="020B0604020202020204" charset="0"/>
                <a:cs typeface="Azeret Mono" panose="020B0604020202020204" charset="0"/>
              </a:rPr>
              <a:t>false positives </a:t>
            </a:r>
            <a:r>
              <a:rPr lang="hr-HR" dirty="0">
                <a:solidFill>
                  <a:schemeClr val="bg1"/>
                </a:solidFill>
                <a:latin typeface="Azeret Mono" panose="020B0604020202020204" charset="0"/>
                <a:cs typeface="Azeret Mono" panose="020B0604020202020204" charset="0"/>
              </a:rPr>
              <a:t>problematika</a:t>
            </a:r>
          </a:p>
          <a:p>
            <a:pPr marL="285750" indent="-285750">
              <a:buClr>
                <a:schemeClr val="bg1"/>
              </a:buClr>
              <a:buFont typeface="Azeret Mono" panose="020B0604020202020204" charset="0"/>
              <a:buChar char="◊"/>
            </a:pPr>
            <a:endParaRPr lang="hr-HR" i="1"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kompleksnost interaktoma stanice</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Font typeface="Azeret Mono" panose="020B0604020202020204" charset="0"/>
              <a:buChar char="◊"/>
            </a:pPr>
            <a:r>
              <a:rPr lang="hr-HR" dirty="0">
                <a:solidFill>
                  <a:schemeClr val="bg1"/>
                </a:solidFill>
                <a:latin typeface="Azeret Mono" panose="020B0604020202020204" charset="0"/>
                <a:cs typeface="Azeret Mono" panose="020B0604020202020204" charset="0"/>
              </a:rPr>
              <a:t>3D strukture mogu prestavljati samo dio mogućih itnerkacija</a:t>
            </a:r>
          </a:p>
          <a:p>
            <a:pPr marL="285750" indent="-285750">
              <a:buClr>
                <a:schemeClr val="bg1"/>
              </a:buClr>
              <a:buFont typeface="Azeret Mono" panose="020B0604020202020204" charset="0"/>
              <a:buChar char="◊"/>
            </a:pPr>
            <a:endParaRPr lang="hr-HR" dirty="0">
              <a:solidFill>
                <a:schemeClr val="bg1"/>
              </a:solidFill>
              <a:latin typeface="Azeret Mono" panose="020B0604020202020204" charset="0"/>
              <a:cs typeface="Azeret Mono" panose="020B0604020202020204" charset="0"/>
            </a:endParaRPr>
          </a:p>
        </p:txBody>
      </p:sp>
      <p:sp>
        <p:nvSpPr>
          <p:cNvPr id="6" name="Google Shape;150;p28">
            <a:extLst>
              <a:ext uri="{FF2B5EF4-FFF2-40B4-BE49-F238E27FC236}">
                <a16:creationId xmlns:a16="http://schemas.microsoft.com/office/drawing/2014/main" id="{D5FCF541-775F-7DC9-D76B-AF39FF0E78CA}"/>
              </a:ext>
            </a:extLst>
          </p:cNvPr>
          <p:cNvSpPr txBox="1">
            <a:spLocks/>
          </p:cNvSpPr>
          <p:nvPr/>
        </p:nvSpPr>
        <p:spPr>
          <a:xfrm>
            <a:off x="0" y="150996"/>
            <a:ext cx="9144000" cy="57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0"/>
              <a:buFont typeface="Azeret Mono"/>
              <a:buNone/>
              <a:defRPr sz="4500" b="1" i="0" u="none" strike="noStrike" cap="none">
                <a:solidFill>
                  <a:schemeClr val="lt1"/>
                </a:solidFill>
                <a:latin typeface="Azeret Mono"/>
                <a:ea typeface="Azeret Mono"/>
                <a:cs typeface="Azeret Mono"/>
                <a:sym typeface="Azeret Mono"/>
              </a:defRPr>
            </a:lvl1pPr>
            <a:lvl2pPr marR="0" lvl="1"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2pPr>
            <a:lvl3pPr marR="0" lvl="2"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3pPr>
            <a:lvl4pPr marR="0" lvl="3"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4pPr>
            <a:lvl5pPr marR="0" lvl="4"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5pPr>
            <a:lvl6pPr marR="0" lvl="5"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6pPr>
            <a:lvl7pPr marR="0" lvl="6"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7pPr>
            <a:lvl8pPr marR="0" lvl="7"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8pPr>
            <a:lvl9pPr marR="0" lvl="8"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9pPr>
          </a:lstStyle>
          <a:p>
            <a:pPr algn="ctr">
              <a:buClr>
                <a:schemeClr val="dk1"/>
              </a:buClr>
              <a:buSzPts val="1100"/>
              <a:buFont typeface="Arial"/>
              <a:buNone/>
            </a:pPr>
            <a:r>
              <a:rPr lang="hr-HR" b="0" dirty="0"/>
              <a:t>Otvorena pitanja</a:t>
            </a:r>
          </a:p>
        </p:txBody>
      </p:sp>
      <p:grpSp>
        <p:nvGrpSpPr>
          <p:cNvPr id="10" name="Google Shape;11601;p64">
            <a:extLst>
              <a:ext uri="{FF2B5EF4-FFF2-40B4-BE49-F238E27FC236}">
                <a16:creationId xmlns:a16="http://schemas.microsoft.com/office/drawing/2014/main" id="{51BB4A6C-ADA1-7F72-2434-12660B1C1E68}"/>
              </a:ext>
            </a:extLst>
          </p:cNvPr>
          <p:cNvGrpSpPr/>
          <p:nvPr/>
        </p:nvGrpSpPr>
        <p:grpSpPr>
          <a:xfrm>
            <a:off x="7017939" y="3179398"/>
            <a:ext cx="1612149" cy="1589699"/>
            <a:chOff x="2903337" y="4279032"/>
            <a:chExt cx="382519" cy="350682"/>
          </a:xfrm>
          <a:solidFill>
            <a:schemeClr val="bg1"/>
          </a:solidFill>
        </p:grpSpPr>
        <p:sp>
          <p:nvSpPr>
            <p:cNvPr id="11" name="Google Shape;11602;p64">
              <a:extLst>
                <a:ext uri="{FF2B5EF4-FFF2-40B4-BE49-F238E27FC236}">
                  <a16:creationId xmlns:a16="http://schemas.microsoft.com/office/drawing/2014/main" id="{178C83F0-6D58-656D-AFDF-898BEA440A58}"/>
                </a:ext>
              </a:extLst>
            </p:cNvPr>
            <p:cNvSpPr/>
            <p:nvPr/>
          </p:nvSpPr>
          <p:spPr>
            <a:xfrm>
              <a:off x="2966979" y="4320570"/>
              <a:ext cx="202248" cy="184183"/>
            </a:xfrm>
            <a:custGeom>
              <a:avLst/>
              <a:gdLst/>
              <a:ahLst/>
              <a:cxnLst/>
              <a:rect l="l" t="t" r="r" b="b"/>
              <a:pathLst>
                <a:path w="6359" h="5791" extrusionOk="0">
                  <a:moveTo>
                    <a:pt x="3179" y="361"/>
                  </a:moveTo>
                  <a:cubicBezTo>
                    <a:pt x="3834" y="361"/>
                    <a:pt x="4477" y="611"/>
                    <a:pt x="4989" y="1099"/>
                  </a:cubicBezTo>
                  <a:cubicBezTo>
                    <a:pt x="5965" y="2087"/>
                    <a:pt x="5965" y="3707"/>
                    <a:pt x="4965" y="4683"/>
                  </a:cubicBezTo>
                  <a:cubicBezTo>
                    <a:pt x="4465" y="5183"/>
                    <a:pt x="3813" y="5433"/>
                    <a:pt x="3164" y="5433"/>
                  </a:cubicBezTo>
                  <a:cubicBezTo>
                    <a:pt x="2515" y="5433"/>
                    <a:pt x="1870" y="5183"/>
                    <a:pt x="1381" y="4683"/>
                  </a:cubicBezTo>
                  <a:cubicBezTo>
                    <a:pt x="393" y="3695"/>
                    <a:pt x="381" y="2087"/>
                    <a:pt x="1381" y="1099"/>
                  </a:cubicBezTo>
                  <a:cubicBezTo>
                    <a:pt x="1870" y="611"/>
                    <a:pt x="2524" y="361"/>
                    <a:pt x="3179" y="361"/>
                  </a:cubicBezTo>
                  <a:close/>
                  <a:moveTo>
                    <a:pt x="3179" y="1"/>
                  </a:moveTo>
                  <a:cubicBezTo>
                    <a:pt x="2438" y="1"/>
                    <a:pt x="1697" y="284"/>
                    <a:pt x="1131" y="849"/>
                  </a:cubicBezTo>
                  <a:cubicBezTo>
                    <a:pt x="0" y="1980"/>
                    <a:pt x="0" y="3814"/>
                    <a:pt x="1131" y="4945"/>
                  </a:cubicBezTo>
                  <a:cubicBezTo>
                    <a:pt x="1691" y="5504"/>
                    <a:pt x="2441" y="5790"/>
                    <a:pt x="3167" y="5790"/>
                  </a:cubicBezTo>
                  <a:cubicBezTo>
                    <a:pt x="3917" y="5790"/>
                    <a:pt x="4644" y="5504"/>
                    <a:pt x="5203" y="4945"/>
                  </a:cubicBezTo>
                  <a:cubicBezTo>
                    <a:pt x="6358" y="3814"/>
                    <a:pt x="6358" y="1980"/>
                    <a:pt x="5227" y="849"/>
                  </a:cubicBezTo>
                  <a:cubicBezTo>
                    <a:pt x="4662" y="284"/>
                    <a:pt x="3920" y="1"/>
                    <a:pt x="3179" y="1"/>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03;p64">
              <a:extLst>
                <a:ext uri="{FF2B5EF4-FFF2-40B4-BE49-F238E27FC236}">
                  <a16:creationId xmlns:a16="http://schemas.microsoft.com/office/drawing/2014/main" id="{431AAB82-B2D7-FFE8-6980-4C8AABA28E24}"/>
                </a:ext>
              </a:extLst>
            </p:cNvPr>
            <p:cNvSpPr/>
            <p:nvPr/>
          </p:nvSpPr>
          <p:spPr>
            <a:xfrm>
              <a:off x="2903337" y="4279032"/>
              <a:ext cx="382519" cy="350682"/>
            </a:xfrm>
            <a:custGeom>
              <a:avLst/>
              <a:gdLst/>
              <a:ahLst/>
              <a:cxnLst/>
              <a:rect l="l" t="t" r="r" b="b"/>
              <a:pathLst>
                <a:path w="12027" h="11026" extrusionOk="0">
                  <a:moveTo>
                    <a:pt x="5168" y="1072"/>
                  </a:moveTo>
                  <a:cubicBezTo>
                    <a:pt x="5966" y="1072"/>
                    <a:pt x="6776" y="1381"/>
                    <a:pt x="7383" y="1988"/>
                  </a:cubicBezTo>
                  <a:cubicBezTo>
                    <a:pt x="8609" y="3215"/>
                    <a:pt x="8609" y="5203"/>
                    <a:pt x="7383" y="6429"/>
                  </a:cubicBezTo>
                  <a:cubicBezTo>
                    <a:pt x="6776" y="7037"/>
                    <a:pt x="5966" y="7346"/>
                    <a:pt x="5168" y="7346"/>
                  </a:cubicBezTo>
                  <a:cubicBezTo>
                    <a:pt x="4359" y="7334"/>
                    <a:pt x="3561" y="7037"/>
                    <a:pt x="2954" y="6429"/>
                  </a:cubicBezTo>
                  <a:cubicBezTo>
                    <a:pt x="1727" y="5203"/>
                    <a:pt x="1727" y="3215"/>
                    <a:pt x="2954" y="1988"/>
                  </a:cubicBezTo>
                  <a:cubicBezTo>
                    <a:pt x="3561" y="1381"/>
                    <a:pt x="4359" y="1072"/>
                    <a:pt x="5168" y="1072"/>
                  </a:cubicBezTo>
                  <a:close/>
                  <a:moveTo>
                    <a:pt x="7788" y="6513"/>
                  </a:moveTo>
                  <a:lnTo>
                    <a:pt x="8538" y="7263"/>
                  </a:lnTo>
                  <a:lnTo>
                    <a:pt x="8240" y="7561"/>
                  </a:lnTo>
                  <a:lnTo>
                    <a:pt x="7490" y="6810"/>
                  </a:lnTo>
                  <a:cubicBezTo>
                    <a:pt x="7550" y="6763"/>
                    <a:pt x="7597" y="6727"/>
                    <a:pt x="7633" y="6668"/>
                  </a:cubicBezTo>
                  <a:lnTo>
                    <a:pt x="7788" y="6513"/>
                  </a:lnTo>
                  <a:close/>
                  <a:moveTo>
                    <a:pt x="9038" y="7251"/>
                  </a:moveTo>
                  <a:cubicBezTo>
                    <a:pt x="9050" y="7251"/>
                    <a:pt x="9050" y="7251"/>
                    <a:pt x="9074" y="7275"/>
                  </a:cubicBezTo>
                  <a:lnTo>
                    <a:pt x="11276" y="9477"/>
                  </a:lnTo>
                  <a:lnTo>
                    <a:pt x="10455" y="10287"/>
                  </a:lnTo>
                  <a:lnTo>
                    <a:pt x="8252" y="8084"/>
                  </a:lnTo>
                  <a:cubicBezTo>
                    <a:pt x="8240" y="8073"/>
                    <a:pt x="8240" y="8061"/>
                    <a:pt x="8240" y="8061"/>
                  </a:cubicBezTo>
                  <a:cubicBezTo>
                    <a:pt x="8240" y="8049"/>
                    <a:pt x="8240" y="8049"/>
                    <a:pt x="8252" y="8037"/>
                  </a:cubicBezTo>
                  <a:lnTo>
                    <a:pt x="9014" y="7275"/>
                  </a:lnTo>
                  <a:cubicBezTo>
                    <a:pt x="9026" y="7251"/>
                    <a:pt x="9026" y="7251"/>
                    <a:pt x="9038" y="7251"/>
                  </a:cubicBezTo>
                  <a:close/>
                  <a:moveTo>
                    <a:pt x="11514" y="9716"/>
                  </a:moveTo>
                  <a:lnTo>
                    <a:pt x="11621" y="9835"/>
                  </a:lnTo>
                  <a:cubicBezTo>
                    <a:pt x="11645" y="9847"/>
                    <a:pt x="11645" y="9882"/>
                    <a:pt x="11633" y="9894"/>
                  </a:cubicBezTo>
                  <a:lnTo>
                    <a:pt x="10871" y="10656"/>
                  </a:lnTo>
                  <a:cubicBezTo>
                    <a:pt x="10859" y="10668"/>
                    <a:pt x="10859" y="10668"/>
                    <a:pt x="10836" y="10668"/>
                  </a:cubicBezTo>
                  <a:cubicBezTo>
                    <a:pt x="10824" y="10668"/>
                    <a:pt x="10824" y="10668"/>
                    <a:pt x="10812" y="10656"/>
                  </a:cubicBezTo>
                  <a:lnTo>
                    <a:pt x="10693" y="10537"/>
                  </a:lnTo>
                  <a:lnTo>
                    <a:pt x="11514" y="9716"/>
                  </a:lnTo>
                  <a:close/>
                  <a:moveTo>
                    <a:pt x="656" y="0"/>
                  </a:moveTo>
                  <a:cubicBezTo>
                    <a:pt x="299" y="0"/>
                    <a:pt x="1" y="298"/>
                    <a:pt x="1" y="655"/>
                  </a:cubicBezTo>
                  <a:lnTo>
                    <a:pt x="1" y="8715"/>
                  </a:lnTo>
                  <a:cubicBezTo>
                    <a:pt x="1" y="8942"/>
                    <a:pt x="180" y="9132"/>
                    <a:pt x="418" y="9132"/>
                  </a:cubicBezTo>
                  <a:lnTo>
                    <a:pt x="5859" y="9132"/>
                  </a:lnTo>
                  <a:cubicBezTo>
                    <a:pt x="5954" y="9132"/>
                    <a:pt x="6037" y="9061"/>
                    <a:pt x="6037" y="8954"/>
                  </a:cubicBezTo>
                  <a:cubicBezTo>
                    <a:pt x="6037" y="8846"/>
                    <a:pt x="5954" y="8775"/>
                    <a:pt x="5859" y="8775"/>
                  </a:cubicBezTo>
                  <a:lnTo>
                    <a:pt x="418" y="8775"/>
                  </a:lnTo>
                  <a:cubicBezTo>
                    <a:pt x="394" y="8775"/>
                    <a:pt x="358" y="8739"/>
                    <a:pt x="358" y="8715"/>
                  </a:cubicBezTo>
                  <a:lnTo>
                    <a:pt x="358" y="1631"/>
                  </a:lnTo>
                  <a:lnTo>
                    <a:pt x="2787" y="1631"/>
                  </a:lnTo>
                  <a:lnTo>
                    <a:pt x="2704" y="1727"/>
                  </a:lnTo>
                  <a:cubicBezTo>
                    <a:pt x="1346" y="3072"/>
                    <a:pt x="1346" y="5298"/>
                    <a:pt x="2704" y="6668"/>
                  </a:cubicBezTo>
                  <a:cubicBezTo>
                    <a:pt x="3382" y="7346"/>
                    <a:pt x="4275" y="7692"/>
                    <a:pt x="5168" y="7692"/>
                  </a:cubicBezTo>
                  <a:cubicBezTo>
                    <a:pt x="5883" y="7692"/>
                    <a:pt x="6597" y="7465"/>
                    <a:pt x="7204" y="7037"/>
                  </a:cubicBezTo>
                  <a:lnTo>
                    <a:pt x="7978" y="7811"/>
                  </a:lnTo>
                  <a:cubicBezTo>
                    <a:pt x="7919" y="7882"/>
                    <a:pt x="7883" y="7977"/>
                    <a:pt x="7883" y="8061"/>
                  </a:cubicBezTo>
                  <a:cubicBezTo>
                    <a:pt x="7883" y="8168"/>
                    <a:pt x="7919" y="8275"/>
                    <a:pt x="8002" y="8346"/>
                  </a:cubicBezTo>
                  <a:lnTo>
                    <a:pt x="8443" y="8787"/>
                  </a:lnTo>
                  <a:lnTo>
                    <a:pt x="6609" y="8787"/>
                  </a:lnTo>
                  <a:cubicBezTo>
                    <a:pt x="6514" y="8787"/>
                    <a:pt x="6430" y="8870"/>
                    <a:pt x="6430" y="8966"/>
                  </a:cubicBezTo>
                  <a:cubicBezTo>
                    <a:pt x="6430" y="9073"/>
                    <a:pt x="6514" y="9144"/>
                    <a:pt x="6609" y="9144"/>
                  </a:cubicBezTo>
                  <a:lnTo>
                    <a:pt x="8800" y="9144"/>
                  </a:lnTo>
                  <a:lnTo>
                    <a:pt x="10562" y="10906"/>
                  </a:lnTo>
                  <a:cubicBezTo>
                    <a:pt x="10633" y="10978"/>
                    <a:pt x="10740" y="11025"/>
                    <a:pt x="10836" y="11025"/>
                  </a:cubicBezTo>
                  <a:cubicBezTo>
                    <a:pt x="10943" y="11025"/>
                    <a:pt x="11050" y="10978"/>
                    <a:pt x="11121" y="10906"/>
                  </a:cubicBezTo>
                  <a:lnTo>
                    <a:pt x="11883" y="10144"/>
                  </a:lnTo>
                  <a:cubicBezTo>
                    <a:pt x="12026" y="9978"/>
                    <a:pt x="12026" y="9728"/>
                    <a:pt x="11872" y="9585"/>
                  </a:cubicBezTo>
                  <a:lnTo>
                    <a:pt x="11062" y="8775"/>
                  </a:lnTo>
                  <a:lnTo>
                    <a:pt x="11062" y="8727"/>
                  </a:lnTo>
                  <a:lnTo>
                    <a:pt x="11062" y="7025"/>
                  </a:lnTo>
                  <a:cubicBezTo>
                    <a:pt x="11062" y="6918"/>
                    <a:pt x="10990" y="6846"/>
                    <a:pt x="10883" y="6846"/>
                  </a:cubicBezTo>
                  <a:cubicBezTo>
                    <a:pt x="10776" y="6846"/>
                    <a:pt x="10705" y="6918"/>
                    <a:pt x="10705" y="7025"/>
                  </a:cubicBezTo>
                  <a:lnTo>
                    <a:pt x="10705" y="8430"/>
                  </a:lnTo>
                  <a:lnTo>
                    <a:pt x="9312" y="7037"/>
                  </a:lnTo>
                  <a:cubicBezTo>
                    <a:pt x="9233" y="6958"/>
                    <a:pt x="9132" y="6919"/>
                    <a:pt x="9034" y="6919"/>
                  </a:cubicBezTo>
                  <a:cubicBezTo>
                    <a:pt x="8939" y="6919"/>
                    <a:pt x="8846" y="6955"/>
                    <a:pt x="8776" y="7025"/>
                  </a:cubicBezTo>
                  <a:lnTo>
                    <a:pt x="8002" y="6251"/>
                  </a:lnTo>
                  <a:cubicBezTo>
                    <a:pt x="8978" y="4882"/>
                    <a:pt x="8859" y="2953"/>
                    <a:pt x="7633" y="1738"/>
                  </a:cubicBezTo>
                  <a:lnTo>
                    <a:pt x="7550" y="1643"/>
                  </a:lnTo>
                  <a:lnTo>
                    <a:pt x="10705" y="1643"/>
                  </a:lnTo>
                  <a:lnTo>
                    <a:pt x="10705" y="6251"/>
                  </a:lnTo>
                  <a:cubicBezTo>
                    <a:pt x="10705" y="6346"/>
                    <a:pt x="10776" y="6429"/>
                    <a:pt x="10883" y="6429"/>
                  </a:cubicBezTo>
                  <a:cubicBezTo>
                    <a:pt x="10990" y="6429"/>
                    <a:pt x="11062" y="6346"/>
                    <a:pt x="11062" y="6251"/>
                  </a:cubicBezTo>
                  <a:lnTo>
                    <a:pt x="11062" y="655"/>
                  </a:lnTo>
                  <a:cubicBezTo>
                    <a:pt x="11062" y="298"/>
                    <a:pt x="10764" y="0"/>
                    <a:pt x="10407" y="0"/>
                  </a:cubicBezTo>
                  <a:lnTo>
                    <a:pt x="8812" y="0"/>
                  </a:lnTo>
                  <a:cubicBezTo>
                    <a:pt x="8716" y="0"/>
                    <a:pt x="8633" y="72"/>
                    <a:pt x="8633" y="179"/>
                  </a:cubicBezTo>
                  <a:cubicBezTo>
                    <a:pt x="8633" y="274"/>
                    <a:pt x="8716" y="357"/>
                    <a:pt x="8812" y="357"/>
                  </a:cubicBezTo>
                  <a:lnTo>
                    <a:pt x="10407" y="357"/>
                  </a:lnTo>
                  <a:cubicBezTo>
                    <a:pt x="10574" y="357"/>
                    <a:pt x="10705" y="488"/>
                    <a:pt x="10705" y="655"/>
                  </a:cubicBezTo>
                  <a:lnTo>
                    <a:pt x="10705" y="1286"/>
                  </a:lnTo>
                  <a:lnTo>
                    <a:pt x="7109" y="1286"/>
                  </a:lnTo>
                  <a:cubicBezTo>
                    <a:pt x="6520" y="899"/>
                    <a:pt x="5841" y="706"/>
                    <a:pt x="5165" y="706"/>
                  </a:cubicBezTo>
                  <a:cubicBezTo>
                    <a:pt x="4490" y="706"/>
                    <a:pt x="3817" y="899"/>
                    <a:pt x="3239" y="1286"/>
                  </a:cubicBezTo>
                  <a:lnTo>
                    <a:pt x="358" y="1286"/>
                  </a:lnTo>
                  <a:lnTo>
                    <a:pt x="358" y="655"/>
                  </a:lnTo>
                  <a:cubicBezTo>
                    <a:pt x="358" y="488"/>
                    <a:pt x="501" y="357"/>
                    <a:pt x="656" y="357"/>
                  </a:cubicBezTo>
                  <a:lnTo>
                    <a:pt x="8062" y="357"/>
                  </a:lnTo>
                  <a:cubicBezTo>
                    <a:pt x="8157" y="357"/>
                    <a:pt x="8240" y="274"/>
                    <a:pt x="8240" y="179"/>
                  </a:cubicBezTo>
                  <a:cubicBezTo>
                    <a:pt x="8240" y="72"/>
                    <a:pt x="8157" y="0"/>
                    <a:pt x="8062"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604;p64">
              <a:extLst>
                <a:ext uri="{FF2B5EF4-FFF2-40B4-BE49-F238E27FC236}">
                  <a16:creationId xmlns:a16="http://schemas.microsoft.com/office/drawing/2014/main" id="{4A90D261-C833-81C1-851B-DBDE5291893C}"/>
                </a:ext>
              </a:extLst>
            </p:cNvPr>
            <p:cNvSpPr/>
            <p:nvPr/>
          </p:nvSpPr>
          <p:spPr>
            <a:xfrm>
              <a:off x="2937814" y="4300215"/>
              <a:ext cx="11768" cy="11418"/>
            </a:xfrm>
            <a:custGeom>
              <a:avLst/>
              <a:gdLst/>
              <a:ahLst/>
              <a:cxnLst/>
              <a:rect l="l" t="t" r="r" b="b"/>
              <a:pathLst>
                <a:path w="370" h="359" extrusionOk="0">
                  <a:moveTo>
                    <a:pt x="191" y="1"/>
                  </a:moveTo>
                  <a:cubicBezTo>
                    <a:pt x="84" y="1"/>
                    <a:pt x="0" y="72"/>
                    <a:pt x="0" y="179"/>
                  </a:cubicBezTo>
                  <a:cubicBezTo>
                    <a:pt x="0" y="263"/>
                    <a:pt x="84" y="358"/>
                    <a:pt x="191" y="358"/>
                  </a:cubicBezTo>
                  <a:cubicBezTo>
                    <a:pt x="286" y="358"/>
                    <a:pt x="370" y="287"/>
                    <a:pt x="370" y="179"/>
                  </a:cubicBezTo>
                  <a:cubicBezTo>
                    <a:pt x="370" y="72"/>
                    <a:pt x="286" y="1"/>
                    <a:pt x="191" y="1"/>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605;p64">
              <a:extLst>
                <a:ext uri="{FF2B5EF4-FFF2-40B4-BE49-F238E27FC236}">
                  <a16:creationId xmlns:a16="http://schemas.microsoft.com/office/drawing/2014/main" id="{4928D429-2684-97F6-8113-BC24BE136F50}"/>
                </a:ext>
              </a:extLst>
            </p:cNvPr>
            <p:cNvSpPr/>
            <p:nvPr/>
          </p:nvSpPr>
          <p:spPr>
            <a:xfrm>
              <a:off x="2952572" y="4300215"/>
              <a:ext cx="11386" cy="11418"/>
            </a:xfrm>
            <a:custGeom>
              <a:avLst/>
              <a:gdLst/>
              <a:ahLst/>
              <a:cxnLst/>
              <a:rect l="l" t="t" r="r" b="b"/>
              <a:pathLst>
                <a:path w="358" h="359" extrusionOk="0">
                  <a:moveTo>
                    <a:pt x="179" y="1"/>
                  </a:moveTo>
                  <a:cubicBezTo>
                    <a:pt x="84" y="1"/>
                    <a:pt x="1" y="72"/>
                    <a:pt x="1" y="179"/>
                  </a:cubicBezTo>
                  <a:cubicBezTo>
                    <a:pt x="1" y="263"/>
                    <a:pt x="84" y="358"/>
                    <a:pt x="179" y="358"/>
                  </a:cubicBezTo>
                  <a:cubicBezTo>
                    <a:pt x="287" y="358"/>
                    <a:pt x="358" y="287"/>
                    <a:pt x="358" y="179"/>
                  </a:cubicBezTo>
                  <a:cubicBezTo>
                    <a:pt x="358" y="72"/>
                    <a:pt x="275" y="1"/>
                    <a:pt x="179" y="1"/>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606;p64">
              <a:extLst>
                <a:ext uri="{FF2B5EF4-FFF2-40B4-BE49-F238E27FC236}">
                  <a16:creationId xmlns:a16="http://schemas.microsoft.com/office/drawing/2014/main" id="{F8099FF2-B8CA-960F-EE2C-36A999AF77CA}"/>
                </a:ext>
              </a:extLst>
            </p:cNvPr>
            <p:cNvSpPr/>
            <p:nvPr/>
          </p:nvSpPr>
          <p:spPr>
            <a:xfrm>
              <a:off x="2967361" y="4300215"/>
              <a:ext cx="11386" cy="11418"/>
            </a:xfrm>
            <a:custGeom>
              <a:avLst/>
              <a:gdLst/>
              <a:ahLst/>
              <a:cxnLst/>
              <a:rect l="l" t="t" r="r" b="b"/>
              <a:pathLst>
                <a:path w="358" h="359" extrusionOk="0">
                  <a:moveTo>
                    <a:pt x="179" y="1"/>
                  </a:moveTo>
                  <a:cubicBezTo>
                    <a:pt x="72" y="1"/>
                    <a:pt x="0" y="72"/>
                    <a:pt x="0" y="179"/>
                  </a:cubicBezTo>
                  <a:cubicBezTo>
                    <a:pt x="0" y="263"/>
                    <a:pt x="72" y="358"/>
                    <a:pt x="179" y="358"/>
                  </a:cubicBezTo>
                  <a:cubicBezTo>
                    <a:pt x="286" y="358"/>
                    <a:pt x="357" y="287"/>
                    <a:pt x="357" y="179"/>
                  </a:cubicBezTo>
                  <a:cubicBezTo>
                    <a:pt x="345" y="72"/>
                    <a:pt x="262" y="1"/>
                    <a:pt x="179" y="1"/>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607;p64">
              <a:extLst>
                <a:ext uri="{FF2B5EF4-FFF2-40B4-BE49-F238E27FC236}">
                  <a16:creationId xmlns:a16="http://schemas.microsoft.com/office/drawing/2014/main" id="{519E877D-CA16-E650-2659-8B5DC454E4BD}"/>
                </a:ext>
              </a:extLst>
            </p:cNvPr>
            <p:cNvSpPr/>
            <p:nvPr/>
          </p:nvSpPr>
          <p:spPr>
            <a:xfrm>
              <a:off x="3016563" y="4424063"/>
              <a:ext cx="11418" cy="11386"/>
            </a:xfrm>
            <a:custGeom>
              <a:avLst/>
              <a:gdLst/>
              <a:ahLst/>
              <a:cxnLst/>
              <a:rect l="l" t="t" r="r" b="b"/>
              <a:pathLst>
                <a:path w="359" h="358" extrusionOk="0">
                  <a:moveTo>
                    <a:pt x="180" y="0"/>
                  </a:moveTo>
                  <a:cubicBezTo>
                    <a:pt x="72" y="0"/>
                    <a:pt x="1" y="84"/>
                    <a:pt x="1" y="179"/>
                  </a:cubicBezTo>
                  <a:cubicBezTo>
                    <a:pt x="1" y="286"/>
                    <a:pt x="72" y="357"/>
                    <a:pt x="180" y="357"/>
                  </a:cubicBezTo>
                  <a:cubicBezTo>
                    <a:pt x="287" y="357"/>
                    <a:pt x="358" y="286"/>
                    <a:pt x="358" y="179"/>
                  </a:cubicBezTo>
                  <a:cubicBezTo>
                    <a:pt x="358" y="84"/>
                    <a:pt x="287" y="0"/>
                    <a:pt x="180"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608;p64">
              <a:extLst>
                <a:ext uri="{FF2B5EF4-FFF2-40B4-BE49-F238E27FC236}">
                  <a16:creationId xmlns:a16="http://schemas.microsoft.com/office/drawing/2014/main" id="{6FA3045B-6EFE-5621-3F46-E8E16F493FFF}"/>
                </a:ext>
              </a:extLst>
            </p:cNvPr>
            <p:cNvSpPr/>
            <p:nvPr/>
          </p:nvSpPr>
          <p:spPr>
            <a:xfrm>
              <a:off x="3016563" y="4442606"/>
              <a:ext cx="11418" cy="11386"/>
            </a:xfrm>
            <a:custGeom>
              <a:avLst/>
              <a:gdLst/>
              <a:ahLst/>
              <a:cxnLst/>
              <a:rect l="l" t="t" r="r" b="b"/>
              <a:pathLst>
                <a:path w="359" h="358" extrusionOk="0">
                  <a:moveTo>
                    <a:pt x="180" y="1"/>
                  </a:moveTo>
                  <a:cubicBezTo>
                    <a:pt x="72" y="1"/>
                    <a:pt x="1" y="72"/>
                    <a:pt x="1" y="179"/>
                  </a:cubicBezTo>
                  <a:cubicBezTo>
                    <a:pt x="1" y="286"/>
                    <a:pt x="72" y="358"/>
                    <a:pt x="180" y="358"/>
                  </a:cubicBezTo>
                  <a:cubicBezTo>
                    <a:pt x="287" y="358"/>
                    <a:pt x="358" y="286"/>
                    <a:pt x="358" y="179"/>
                  </a:cubicBezTo>
                  <a:cubicBezTo>
                    <a:pt x="358" y="72"/>
                    <a:pt x="287" y="1"/>
                    <a:pt x="180" y="1"/>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609;p64">
              <a:extLst>
                <a:ext uri="{FF2B5EF4-FFF2-40B4-BE49-F238E27FC236}">
                  <a16:creationId xmlns:a16="http://schemas.microsoft.com/office/drawing/2014/main" id="{56A28896-A6F0-A2ED-17CD-BC5EEC02EA27}"/>
                </a:ext>
              </a:extLst>
            </p:cNvPr>
            <p:cNvSpPr/>
            <p:nvPr/>
          </p:nvSpPr>
          <p:spPr>
            <a:xfrm>
              <a:off x="3032498" y="4424063"/>
              <a:ext cx="11768" cy="11386"/>
            </a:xfrm>
            <a:custGeom>
              <a:avLst/>
              <a:gdLst/>
              <a:ahLst/>
              <a:cxnLst/>
              <a:rect l="l" t="t" r="r" b="b"/>
              <a:pathLst>
                <a:path w="370" h="358" extrusionOk="0">
                  <a:moveTo>
                    <a:pt x="191" y="0"/>
                  </a:moveTo>
                  <a:cubicBezTo>
                    <a:pt x="83" y="0"/>
                    <a:pt x="0" y="84"/>
                    <a:pt x="0" y="179"/>
                  </a:cubicBezTo>
                  <a:cubicBezTo>
                    <a:pt x="0" y="286"/>
                    <a:pt x="83" y="357"/>
                    <a:pt x="191" y="357"/>
                  </a:cubicBezTo>
                  <a:cubicBezTo>
                    <a:pt x="286" y="357"/>
                    <a:pt x="369" y="286"/>
                    <a:pt x="369" y="179"/>
                  </a:cubicBezTo>
                  <a:cubicBezTo>
                    <a:pt x="369" y="84"/>
                    <a:pt x="274" y="0"/>
                    <a:pt x="191"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610;p64">
              <a:extLst>
                <a:ext uri="{FF2B5EF4-FFF2-40B4-BE49-F238E27FC236}">
                  <a16:creationId xmlns:a16="http://schemas.microsoft.com/office/drawing/2014/main" id="{CF6D93B4-D0E2-3F12-2310-4571811555EA}"/>
                </a:ext>
              </a:extLst>
            </p:cNvPr>
            <p:cNvSpPr/>
            <p:nvPr/>
          </p:nvSpPr>
          <p:spPr>
            <a:xfrm>
              <a:off x="3032498" y="4442606"/>
              <a:ext cx="11768" cy="11386"/>
            </a:xfrm>
            <a:custGeom>
              <a:avLst/>
              <a:gdLst/>
              <a:ahLst/>
              <a:cxnLst/>
              <a:rect l="l" t="t" r="r" b="b"/>
              <a:pathLst>
                <a:path w="370" h="358" extrusionOk="0">
                  <a:moveTo>
                    <a:pt x="191" y="1"/>
                  </a:moveTo>
                  <a:cubicBezTo>
                    <a:pt x="83" y="1"/>
                    <a:pt x="0" y="72"/>
                    <a:pt x="0" y="179"/>
                  </a:cubicBezTo>
                  <a:cubicBezTo>
                    <a:pt x="0" y="286"/>
                    <a:pt x="83" y="358"/>
                    <a:pt x="191" y="358"/>
                  </a:cubicBezTo>
                  <a:cubicBezTo>
                    <a:pt x="286" y="358"/>
                    <a:pt x="369" y="286"/>
                    <a:pt x="369" y="179"/>
                  </a:cubicBezTo>
                  <a:cubicBezTo>
                    <a:pt x="369" y="72"/>
                    <a:pt x="274" y="1"/>
                    <a:pt x="191" y="1"/>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611;p64">
              <a:extLst>
                <a:ext uri="{FF2B5EF4-FFF2-40B4-BE49-F238E27FC236}">
                  <a16:creationId xmlns:a16="http://schemas.microsoft.com/office/drawing/2014/main" id="{5268E614-A0F9-B57C-211A-FB4ECACCB206}"/>
                </a:ext>
              </a:extLst>
            </p:cNvPr>
            <p:cNvSpPr/>
            <p:nvPr/>
          </p:nvSpPr>
          <p:spPr>
            <a:xfrm>
              <a:off x="3016213" y="4357527"/>
              <a:ext cx="112494" cy="111636"/>
            </a:xfrm>
            <a:custGeom>
              <a:avLst/>
              <a:gdLst/>
              <a:ahLst/>
              <a:cxnLst/>
              <a:rect l="l" t="t" r="r" b="b"/>
              <a:pathLst>
                <a:path w="3537" h="3510" extrusionOk="0">
                  <a:moveTo>
                    <a:pt x="2250" y="354"/>
                  </a:moveTo>
                  <a:lnTo>
                    <a:pt x="2096" y="1080"/>
                  </a:lnTo>
                  <a:lnTo>
                    <a:pt x="1357" y="913"/>
                  </a:lnTo>
                  <a:cubicBezTo>
                    <a:pt x="1336" y="909"/>
                    <a:pt x="1315" y="907"/>
                    <a:pt x="1293" y="907"/>
                  </a:cubicBezTo>
                  <a:cubicBezTo>
                    <a:pt x="1193" y="907"/>
                    <a:pt x="1093" y="950"/>
                    <a:pt x="1024" y="1009"/>
                  </a:cubicBezTo>
                  <a:cubicBezTo>
                    <a:pt x="929" y="1104"/>
                    <a:pt x="905" y="1211"/>
                    <a:pt x="929" y="1342"/>
                  </a:cubicBezTo>
                  <a:lnTo>
                    <a:pt x="953" y="1366"/>
                  </a:lnTo>
                  <a:lnTo>
                    <a:pt x="369" y="818"/>
                  </a:lnTo>
                  <a:lnTo>
                    <a:pt x="2250" y="354"/>
                  </a:lnTo>
                  <a:close/>
                  <a:moveTo>
                    <a:pt x="1274" y="1259"/>
                  </a:moveTo>
                  <a:lnTo>
                    <a:pt x="2036" y="1425"/>
                  </a:lnTo>
                  <a:lnTo>
                    <a:pt x="1869" y="2259"/>
                  </a:lnTo>
                  <a:lnTo>
                    <a:pt x="1429" y="1830"/>
                  </a:lnTo>
                  <a:lnTo>
                    <a:pt x="1274" y="1259"/>
                  </a:lnTo>
                  <a:close/>
                  <a:moveTo>
                    <a:pt x="2369" y="1521"/>
                  </a:moveTo>
                  <a:lnTo>
                    <a:pt x="3167" y="1699"/>
                  </a:lnTo>
                  <a:lnTo>
                    <a:pt x="1715" y="3152"/>
                  </a:lnTo>
                  <a:lnTo>
                    <a:pt x="1548" y="2449"/>
                  </a:lnTo>
                  <a:lnTo>
                    <a:pt x="1607" y="2509"/>
                  </a:lnTo>
                  <a:cubicBezTo>
                    <a:pt x="1679" y="2568"/>
                    <a:pt x="1774" y="2616"/>
                    <a:pt x="1857" y="2616"/>
                  </a:cubicBezTo>
                  <a:cubicBezTo>
                    <a:pt x="1893" y="2616"/>
                    <a:pt x="1929" y="2616"/>
                    <a:pt x="1965" y="2604"/>
                  </a:cubicBezTo>
                  <a:cubicBezTo>
                    <a:pt x="2084" y="2557"/>
                    <a:pt x="2191" y="2473"/>
                    <a:pt x="2203" y="2330"/>
                  </a:cubicBezTo>
                  <a:lnTo>
                    <a:pt x="2369" y="1521"/>
                  </a:lnTo>
                  <a:close/>
                  <a:moveTo>
                    <a:pt x="2239" y="0"/>
                  </a:moveTo>
                  <a:cubicBezTo>
                    <a:pt x="2211" y="0"/>
                    <a:pt x="2183" y="3"/>
                    <a:pt x="2155" y="9"/>
                  </a:cubicBezTo>
                  <a:lnTo>
                    <a:pt x="274" y="473"/>
                  </a:lnTo>
                  <a:cubicBezTo>
                    <a:pt x="167" y="509"/>
                    <a:pt x="60" y="604"/>
                    <a:pt x="24" y="723"/>
                  </a:cubicBezTo>
                  <a:cubicBezTo>
                    <a:pt x="0" y="842"/>
                    <a:pt x="24" y="985"/>
                    <a:pt x="119" y="1068"/>
                  </a:cubicBezTo>
                  <a:lnTo>
                    <a:pt x="1084" y="2009"/>
                  </a:lnTo>
                  <a:lnTo>
                    <a:pt x="1369" y="3223"/>
                  </a:lnTo>
                  <a:cubicBezTo>
                    <a:pt x="1393" y="3342"/>
                    <a:pt x="1488" y="3450"/>
                    <a:pt x="1619" y="3497"/>
                  </a:cubicBezTo>
                  <a:cubicBezTo>
                    <a:pt x="1655" y="3509"/>
                    <a:pt x="1679" y="3509"/>
                    <a:pt x="1726" y="3509"/>
                  </a:cubicBezTo>
                  <a:cubicBezTo>
                    <a:pt x="1810" y="3509"/>
                    <a:pt x="1905" y="3473"/>
                    <a:pt x="1976" y="3402"/>
                  </a:cubicBezTo>
                  <a:lnTo>
                    <a:pt x="3441" y="1949"/>
                  </a:lnTo>
                  <a:cubicBezTo>
                    <a:pt x="3512" y="1842"/>
                    <a:pt x="3536" y="1711"/>
                    <a:pt x="3512" y="1592"/>
                  </a:cubicBezTo>
                  <a:cubicBezTo>
                    <a:pt x="3477" y="1473"/>
                    <a:pt x="3381" y="1366"/>
                    <a:pt x="3239" y="1342"/>
                  </a:cubicBezTo>
                  <a:lnTo>
                    <a:pt x="2441" y="1152"/>
                  </a:lnTo>
                  <a:lnTo>
                    <a:pt x="2584" y="425"/>
                  </a:lnTo>
                  <a:cubicBezTo>
                    <a:pt x="2619" y="306"/>
                    <a:pt x="2572" y="187"/>
                    <a:pt x="2488" y="104"/>
                  </a:cubicBezTo>
                  <a:cubicBezTo>
                    <a:pt x="2416" y="31"/>
                    <a:pt x="2329" y="0"/>
                    <a:pt x="2239"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612;p64">
              <a:extLst>
                <a:ext uri="{FF2B5EF4-FFF2-40B4-BE49-F238E27FC236}">
                  <a16:creationId xmlns:a16="http://schemas.microsoft.com/office/drawing/2014/main" id="{E4A458F4-5621-013B-FBB5-D2030DDA6960}"/>
                </a:ext>
              </a:extLst>
            </p:cNvPr>
            <p:cNvSpPr/>
            <p:nvPr/>
          </p:nvSpPr>
          <p:spPr>
            <a:xfrm>
              <a:off x="2937051" y="4499791"/>
              <a:ext cx="14439" cy="11386"/>
            </a:xfrm>
            <a:custGeom>
              <a:avLst/>
              <a:gdLst/>
              <a:ahLst/>
              <a:cxnLst/>
              <a:rect l="l" t="t" r="r" b="b"/>
              <a:pathLst>
                <a:path w="454" h="358" extrusionOk="0">
                  <a:moveTo>
                    <a:pt x="179" y="0"/>
                  </a:moveTo>
                  <a:cubicBezTo>
                    <a:pt x="72" y="0"/>
                    <a:pt x="1" y="72"/>
                    <a:pt x="1" y="179"/>
                  </a:cubicBezTo>
                  <a:cubicBezTo>
                    <a:pt x="1" y="286"/>
                    <a:pt x="96" y="358"/>
                    <a:pt x="179" y="358"/>
                  </a:cubicBezTo>
                  <a:lnTo>
                    <a:pt x="274" y="358"/>
                  </a:lnTo>
                  <a:cubicBezTo>
                    <a:pt x="370" y="358"/>
                    <a:pt x="453" y="286"/>
                    <a:pt x="453" y="179"/>
                  </a:cubicBezTo>
                  <a:cubicBezTo>
                    <a:pt x="453" y="72"/>
                    <a:pt x="370" y="0"/>
                    <a:pt x="274"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613;p64">
              <a:extLst>
                <a:ext uri="{FF2B5EF4-FFF2-40B4-BE49-F238E27FC236}">
                  <a16:creationId xmlns:a16="http://schemas.microsoft.com/office/drawing/2014/main" id="{659DDBE7-7009-82AB-C2D8-BD5B4CD4B259}"/>
                </a:ext>
              </a:extLst>
            </p:cNvPr>
            <p:cNvSpPr/>
            <p:nvPr/>
          </p:nvSpPr>
          <p:spPr>
            <a:xfrm>
              <a:off x="2953717" y="4499791"/>
              <a:ext cx="30310" cy="11386"/>
            </a:xfrm>
            <a:custGeom>
              <a:avLst/>
              <a:gdLst/>
              <a:ahLst/>
              <a:cxnLst/>
              <a:rect l="l" t="t" r="r" b="b"/>
              <a:pathLst>
                <a:path w="953" h="358" extrusionOk="0">
                  <a:moveTo>
                    <a:pt x="179" y="0"/>
                  </a:moveTo>
                  <a:cubicBezTo>
                    <a:pt x="72" y="0"/>
                    <a:pt x="1" y="84"/>
                    <a:pt x="1" y="179"/>
                  </a:cubicBezTo>
                  <a:cubicBezTo>
                    <a:pt x="1" y="286"/>
                    <a:pt x="72" y="358"/>
                    <a:pt x="179" y="358"/>
                  </a:cubicBezTo>
                  <a:lnTo>
                    <a:pt x="774" y="358"/>
                  </a:lnTo>
                  <a:cubicBezTo>
                    <a:pt x="882" y="358"/>
                    <a:pt x="953" y="286"/>
                    <a:pt x="953" y="179"/>
                  </a:cubicBezTo>
                  <a:cubicBezTo>
                    <a:pt x="953" y="96"/>
                    <a:pt x="858" y="0"/>
                    <a:pt x="774"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614;p64">
              <a:extLst>
                <a:ext uri="{FF2B5EF4-FFF2-40B4-BE49-F238E27FC236}">
                  <a16:creationId xmlns:a16="http://schemas.microsoft.com/office/drawing/2014/main" id="{94D85271-932D-A579-01AD-0F774F2A6161}"/>
                </a:ext>
              </a:extLst>
            </p:cNvPr>
            <p:cNvSpPr/>
            <p:nvPr/>
          </p:nvSpPr>
          <p:spPr>
            <a:xfrm>
              <a:off x="2937051" y="4514930"/>
              <a:ext cx="46976" cy="11386"/>
            </a:xfrm>
            <a:custGeom>
              <a:avLst/>
              <a:gdLst/>
              <a:ahLst/>
              <a:cxnLst/>
              <a:rect l="l" t="t" r="r" b="b"/>
              <a:pathLst>
                <a:path w="1477" h="358" extrusionOk="0">
                  <a:moveTo>
                    <a:pt x="179" y="1"/>
                  </a:moveTo>
                  <a:cubicBezTo>
                    <a:pt x="72" y="1"/>
                    <a:pt x="1" y="84"/>
                    <a:pt x="1" y="179"/>
                  </a:cubicBezTo>
                  <a:cubicBezTo>
                    <a:pt x="1" y="286"/>
                    <a:pt x="72" y="358"/>
                    <a:pt x="179" y="358"/>
                  </a:cubicBezTo>
                  <a:lnTo>
                    <a:pt x="1298" y="358"/>
                  </a:lnTo>
                  <a:cubicBezTo>
                    <a:pt x="1406" y="358"/>
                    <a:pt x="1477" y="286"/>
                    <a:pt x="1477" y="179"/>
                  </a:cubicBezTo>
                  <a:cubicBezTo>
                    <a:pt x="1477" y="84"/>
                    <a:pt x="1382" y="1"/>
                    <a:pt x="1298" y="1"/>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615;p64">
              <a:extLst>
                <a:ext uri="{FF2B5EF4-FFF2-40B4-BE49-F238E27FC236}">
                  <a16:creationId xmlns:a16="http://schemas.microsoft.com/office/drawing/2014/main" id="{54A150D4-C169-F718-47E9-5A6B91440148}"/>
                </a:ext>
              </a:extLst>
            </p:cNvPr>
            <p:cNvSpPr/>
            <p:nvPr/>
          </p:nvSpPr>
          <p:spPr>
            <a:xfrm>
              <a:off x="2937051" y="4529719"/>
              <a:ext cx="46976" cy="11386"/>
            </a:xfrm>
            <a:custGeom>
              <a:avLst/>
              <a:gdLst/>
              <a:ahLst/>
              <a:cxnLst/>
              <a:rect l="l" t="t" r="r" b="b"/>
              <a:pathLst>
                <a:path w="1477" h="358" extrusionOk="0">
                  <a:moveTo>
                    <a:pt x="179" y="0"/>
                  </a:moveTo>
                  <a:cubicBezTo>
                    <a:pt x="72" y="0"/>
                    <a:pt x="1" y="71"/>
                    <a:pt x="1" y="179"/>
                  </a:cubicBezTo>
                  <a:cubicBezTo>
                    <a:pt x="1" y="286"/>
                    <a:pt x="72" y="357"/>
                    <a:pt x="179" y="357"/>
                  </a:cubicBezTo>
                  <a:lnTo>
                    <a:pt x="1298" y="357"/>
                  </a:lnTo>
                  <a:cubicBezTo>
                    <a:pt x="1406" y="357"/>
                    <a:pt x="1477" y="286"/>
                    <a:pt x="1477" y="179"/>
                  </a:cubicBezTo>
                  <a:cubicBezTo>
                    <a:pt x="1477" y="71"/>
                    <a:pt x="1382" y="0"/>
                    <a:pt x="1298"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616;p64">
              <a:extLst>
                <a:ext uri="{FF2B5EF4-FFF2-40B4-BE49-F238E27FC236}">
                  <a16:creationId xmlns:a16="http://schemas.microsoft.com/office/drawing/2014/main" id="{8CE8347A-FEE7-8991-77DB-54FBEEB877DC}"/>
                </a:ext>
              </a:extLst>
            </p:cNvPr>
            <p:cNvSpPr/>
            <p:nvPr/>
          </p:nvSpPr>
          <p:spPr>
            <a:xfrm>
              <a:off x="3213881" y="4343787"/>
              <a:ext cx="11386" cy="126488"/>
            </a:xfrm>
            <a:custGeom>
              <a:avLst/>
              <a:gdLst/>
              <a:ahLst/>
              <a:cxnLst/>
              <a:rect l="l" t="t" r="r" b="b"/>
              <a:pathLst>
                <a:path w="358" h="3977" extrusionOk="0">
                  <a:moveTo>
                    <a:pt x="179" y="0"/>
                  </a:moveTo>
                  <a:cubicBezTo>
                    <a:pt x="83" y="0"/>
                    <a:pt x="0" y="83"/>
                    <a:pt x="0" y="179"/>
                  </a:cubicBezTo>
                  <a:lnTo>
                    <a:pt x="0" y="3798"/>
                  </a:lnTo>
                  <a:cubicBezTo>
                    <a:pt x="0" y="3893"/>
                    <a:pt x="83" y="3977"/>
                    <a:pt x="179" y="3977"/>
                  </a:cubicBezTo>
                  <a:cubicBezTo>
                    <a:pt x="286" y="3977"/>
                    <a:pt x="357" y="3893"/>
                    <a:pt x="357" y="3798"/>
                  </a:cubicBezTo>
                  <a:lnTo>
                    <a:pt x="357" y="179"/>
                  </a:lnTo>
                  <a:cubicBezTo>
                    <a:pt x="357" y="72"/>
                    <a:pt x="286" y="0"/>
                    <a:pt x="179" y="0"/>
                  </a:cubicBezTo>
                  <a:close/>
                </a:path>
              </a:pathLst>
            </a:custGeom>
            <a:grp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1784;p64">
            <a:extLst>
              <a:ext uri="{FF2B5EF4-FFF2-40B4-BE49-F238E27FC236}">
                <a16:creationId xmlns:a16="http://schemas.microsoft.com/office/drawing/2014/main" id="{6A32C75E-2583-9CDD-E9A4-9DFED2BED0AF}"/>
              </a:ext>
            </a:extLst>
          </p:cNvPr>
          <p:cNvGrpSpPr/>
          <p:nvPr/>
        </p:nvGrpSpPr>
        <p:grpSpPr>
          <a:xfrm>
            <a:off x="7212841" y="1852295"/>
            <a:ext cx="998169" cy="1109183"/>
            <a:chOff x="1768821" y="3361108"/>
            <a:chExt cx="278739" cy="339073"/>
          </a:xfrm>
          <a:solidFill>
            <a:schemeClr val="bg1"/>
          </a:solidFill>
        </p:grpSpPr>
        <p:sp>
          <p:nvSpPr>
            <p:cNvPr id="27" name="Google Shape;11785;p64">
              <a:extLst>
                <a:ext uri="{FF2B5EF4-FFF2-40B4-BE49-F238E27FC236}">
                  <a16:creationId xmlns:a16="http://schemas.microsoft.com/office/drawing/2014/main" id="{EA54397B-E3E5-AFFE-82F1-C113A6EB967E}"/>
                </a:ext>
              </a:extLst>
            </p:cNvPr>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786;p64">
              <a:extLst>
                <a:ext uri="{FF2B5EF4-FFF2-40B4-BE49-F238E27FC236}">
                  <a16:creationId xmlns:a16="http://schemas.microsoft.com/office/drawing/2014/main" id="{72A820F1-F27D-D16C-DC18-5F841760B278}"/>
                </a:ext>
              </a:extLst>
            </p:cNvPr>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787;p64">
              <a:extLst>
                <a:ext uri="{FF2B5EF4-FFF2-40B4-BE49-F238E27FC236}">
                  <a16:creationId xmlns:a16="http://schemas.microsoft.com/office/drawing/2014/main" id="{6479F99F-CBA8-1917-40B4-37C32683B3DC}"/>
                </a:ext>
              </a:extLst>
            </p:cNvPr>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788;p64">
              <a:extLst>
                <a:ext uri="{FF2B5EF4-FFF2-40B4-BE49-F238E27FC236}">
                  <a16:creationId xmlns:a16="http://schemas.microsoft.com/office/drawing/2014/main" id="{ECC18CE1-BA07-D8F0-BE00-C29A0336D051}"/>
                </a:ext>
              </a:extLst>
            </p:cNvPr>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789;p64">
              <a:extLst>
                <a:ext uri="{FF2B5EF4-FFF2-40B4-BE49-F238E27FC236}">
                  <a16:creationId xmlns:a16="http://schemas.microsoft.com/office/drawing/2014/main" id="{C94AFB21-8A4A-5A00-44D7-6FD85CD9EF2F}"/>
                </a:ext>
              </a:extLst>
            </p:cNvPr>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790;p64">
              <a:extLst>
                <a:ext uri="{FF2B5EF4-FFF2-40B4-BE49-F238E27FC236}">
                  <a16:creationId xmlns:a16="http://schemas.microsoft.com/office/drawing/2014/main" id="{97ED0655-46FF-03B6-A1D4-2A742CE34B2D}"/>
                </a:ext>
              </a:extLst>
            </p:cNvPr>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791;p64">
              <a:extLst>
                <a:ext uri="{FF2B5EF4-FFF2-40B4-BE49-F238E27FC236}">
                  <a16:creationId xmlns:a16="http://schemas.microsoft.com/office/drawing/2014/main" id="{A158EE8A-3B2F-4BDB-CC78-E96FBB432086}"/>
                </a:ext>
              </a:extLst>
            </p:cNvPr>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792;p64">
              <a:extLst>
                <a:ext uri="{FF2B5EF4-FFF2-40B4-BE49-F238E27FC236}">
                  <a16:creationId xmlns:a16="http://schemas.microsoft.com/office/drawing/2014/main" id="{CC9515B6-7623-9D43-3C9E-B8DE3FF04510}"/>
                </a:ext>
              </a:extLst>
            </p:cNvPr>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793;p64">
              <a:extLst>
                <a:ext uri="{FF2B5EF4-FFF2-40B4-BE49-F238E27FC236}">
                  <a16:creationId xmlns:a16="http://schemas.microsoft.com/office/drawing/2014/main" id="{BC27EF5E-81D8-20DA-3B3C-6E330E46A384}"/>
                </a:ext>
              </a:extLst>
            </p:cNvPr>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794;p64">
              <a:extLst>
                <a:ext uri="{FF2B5EF4-FFF2-40B4-BE49-F238E27FC236}">
                  <a16:creationId xmlns:a16="http://schemas.microsoft.com/office/drawing/2014/main" id="{2E37FEE8-90C4-0F17-4D07-6442D5A869E3}"/>
                </a:ext>
              </a:extLst>
            </p:cNvPr>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795;p64">
              <a:extLst>
                <a:ext uri="{FF2B5EF4-FFF2-40B4-BE49-F238E27FC236}">
                  <a16:creationId xmlns:a16="http://schemas.microsoft.com/office/drawing/2014/main" id="{309D0A47-000B-6F53-F5A9-D964BCB995AF}"/>
                </a:ext>
              </a:extLst>
            </p:cNvPr>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grp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0573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p:nvPr/>
        </p:nvSpPr>
        <p:spPr>
          <a:xfrm>
            <a:off x="4693357" y="1250533"/>
            <a:ext cx="618900" cy="618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4693357" y="2397090"/>
            <a:ext cx="618900" cy="618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4693357" y="3534708"/>
            <a:ext cx="618900" cy="618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1703933" y="3534708"/>
            <a:ext cx="618900" cy="618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9"/>
          <p:cNvSpPr/>
          <p:nvPr/>
        </p:nvSpPr>
        <p:spPr>
          <a:xfrm>
            <a:off x="1703933" y="2397090"/>
            <a:ext cx="618900" cy="618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1703933" y="1250533"/>
            <a:ext cx="618900" cy="6189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txBox="1">
            <a:spLocks noGrp="1"/>
          </p:cNvSpPr>
          <p:nvPr>
            <p:ph type="title"/>
          </p:nvPr>
        </p:nvSpPr>
        <p:spPr>
          <a:xfrm>
            <a:off x="713225" y="445025"/>
            <a:ext cx="7717500" cy="5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dirty="0"/>
              <a:t>Sadržaj </a:t>
            </a:r>
            <a:endParaRPr dirty="0"/>
          </a:p>
        </p:txBody>
      </p:sp>
      <p:sp>
        <p:nvSpPr>
          <p:cNvPr id="166" name="Google Shape;166;p29"/>
          <p:cNvSpPr txBox="1">
            <a:spLocks noGrp="1"/>
          </p:cNvSpPr>
          <p:nvPr>
            <p:ph type="title" idx="2"/>
          </p:nvPr>
        </p:nvSpPr>
        <p:spPr>
          <a:xfrm>
            <a:off x="1720643" y="1344633"/>
            <a:ext cx="618900" cy="406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en"/>
              <a:t>01</a:t>
            </a:r>
            <a:endParaRPr/>
          </a:p>
        </p:txBody>
      </p:sp>
      <p:sp>
        <p:nvSpPr>
          <p:cNvPr id="167" name="Google Shape;167;p29"/>
          <p:cNvSpPr txBox="1">
            <a:spLocks noGrp="1"/>
          </p:cNvSpPr>
          <p:nvPr>
            <p:ph type="subTitle" idx="1"/>
          </p:nvPr>
        </p:nvSpPr>
        <p:spPr>
          <a:xfrm>
            <a:off x="1636088" y="1944031"/>
            <a:ext cx="2989424" cy="2994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hr-HR" sz="1600" dirty="0"/>
              <a:t>Proteinski kondenzati</a:t>
            </a:r>
            <a:endParaRPr sz="1600" dirty="0"/>
          </a:p>
        </p:txBody>
      </p:sp>
      <p:sp>
        <p:nvSpPr>
          <p:cNvPr id="168" name="Google Shape;168;p29"/>
          <p:cNvSpPr txBox="1">
            <a:spLocks noGrp="1"/>
          </p:cNvSpPr>
          <p:nvPr>
            <p:ph type="title" idx="3"/>
          </p:nvPr>
        </p:nvSpPr>
        <p:spPr>
          <a:xfrm>
            <a:off x="1720643" y="2482208"/>
            <a:ext cx="618900" cy="406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en"/>
              <a:t>02</a:t>
            </a:r>
            <a:endParaRPr/>
          </a:p>
        </p:txBody>
      </p:sp>
      <p:sp>
        <p:nvSpPr>
          <p:cNvPr id="169" name="Google Shape;169;p29"/>
          <p:cNvSpPr txBox="1">
            <a:spLocks noGrp="1"/>
          </p:cNvSpPr>
          <p:nvPr>
            <p:ph type="subTitle" idx="4"/>
          </p:nvPr>
        </p:nvSpPr>
        <p:spPr>
          <a:xfrm>
            <a:off x="1636088" y="3127185"/>
            <a:ext cx="2882400" cy="2994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hr-HR" sz="1600" dirty="0"/>
              <a:t>ML metode</a:t>
            </a:r>
            <a:endParaRPr sz="1600" dirty="0"/>
          </a:p>
        </p:txBody>
      </p:sp>
      <p:sp>
        <p:nvSpPr>
          <p:cNvPr id="170" name="Google Shape;170;p29"/>
          <p:cNvSpPr txBox="1">
            <a:spLocks noGrp="1"/>
          </p:cNvSpPr>
          <p:nvPr>
            <p:ph type="title" idx="5"/>
          </p:nvPr>
        </p:nvSpPr>
        <p:spPr>
          <a:xfrm>
            <a:off x="1720643" y="3619908"/>
            <a:ext cx="618900" cy="406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en"/>
              <a:t>03</a:t>
            </a:r>
            <a:endParaRPr/>
          </a:p>
        </p:txBody>
      </p:sp>
      <p:sp>
        <p:nvSpPr>
          <p:cNvPr id="171" name="Google Shape;171;p29"/>
          <p:cNvSpPr txBox="1">
            <a:spLocks noGrp="1"/>
          </p:cNvSpPr>
          <p:nvPr>
            <p:ph type="subTitle" idx="6"/>
          </p:nvPr>
        </p:nvSpPr>
        <p:spPr>
          <a:xfrm>
            <a:off x="1636088" y="4219431"/>
            <a:ext cx="2882400" cy="2994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hr-HR" sz="1600" dirty="0"/>
              <a:t>Predikcija PPI</a:t>
            </a:r>
            <a:endParaRPr sz="1600" dirty="0"/>
          </a:p>
        </p:txBody>
      </p:sp>
      <p:sp>
        <p:nvSpPr>
          <p:cNvPr id="172" name="Google Shape;172;p29"/>
          <p:cNvSpPr txBox="1">
            <a:spLocks noGrp="1"/>
          </p:cNvSpPr>
          <p:nvPr>
            <p:ph type="title" idx="7"/>
          </p:nvPr>
        </p:nvSpPr>
        <p:spPr>
          <a:xfrm>
            <a:off x="4710067" y="1344633"/>
            <a:ext cx="618900" cy="406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en"/>
              <a:t>04</a:t>
            </a:r>
            <a:endParaRPr/>
          </a:p>
        </p:txBody>
      </p:sp>
      <p:sp>
        <p:nvSpPr>
          <p:cNvPr id="173" name="Google Shape;173;p29"/>
          <p:cNvSpPr txBox="1">
            <a:spLocks noGrp="1"/>
          </p:cNvSpPr>
          <p:nvPr>
            <p:ph type="subTitle" idx="8"/>
          </p:nvPr>
        </p:nvSpPr>
        <p:spPr>
          <a:xfrm>
            <a:off x="4625512" y="1944031"/>
            <a:ext cx="2882400" cy="2994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hr-HR" sz="1600" i="1" dirty="0"/>
              <a:t>DeepProSite</a:t>
            </a:r>
            <a:endParaRPr sz="1600" i="1" dirty="0"/>
          </a:p>
        </p:txBody>
      </p:sp>
      <p:sp>
        <p:nvSpPr>
          <p:cNvPr id="174" name="Google Shape;174;p29"/>
          <p:cNvSpPr txBox="1">
            <a:spLocks noGrp="1"/>
          </p:cNvSpPr>
          <p:nvPr>
            <p:ph type="title" idx="9"/>
          </p:nvPr>
        </p:nvSpPr>
        <p:spPr>
          <a:xfrm>
            <a:off x="4710067" y="2482208"/>
            <a:ext cx="618900" cy="406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en"/>
              <a:t>05</a:t>
            </a:r>
            <a:endParaRPr/>
          </a:p>
        </p:txBody>
      </p:sp>
      <p:sp>
        <p:nvSpPr>
          <p:cNvPr id="175" name="Google Shape;175;p29"/>
          <p:cNvSpPr txBox="1">
            <a:spLocks noGrp="1"/>
          </p:cNvSpPr>
          <p:nvPr>
            <p:ph type="subTitle" idx="13"/>
          </p:nvPr>
        </p:nvSpPr>
        <p:spPr>
          <a:xfrm>
            <a:off x="4625512" y="3081731"/>
            <a:ext cx="2882400" cy="2994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hr-HR" sz="1600" dirty="0"/>
              <a:t>Limitacije ML metoda</a:t>
            </a:r>
            <a:endParaRPr sz="1600" dirty="0"/>
          </a:p>
        </p:txBody>
      </p:sp>
      <p:sp>
        <p:nvSpPr>
          <p:cNvPr id="176" name="Google Shape;176;p29"/>
          <p:cNvSpPr txBox="1">
            <a:spLocks noGrp="1"/>
          </p:cNvSpPr>
          <p:nvPr>
            <p:ph type="title" idx="14"/>
          </p:nvPr>
        </p:nvSpPr>
        <p:spPr>
          <a:xfrm>
            <a:off x="4710067" y="3619908"/>
            <a:ext cx="618900" cy="4062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en"/>
              <a:t>06</a:t>
            </a:r>
            <a:endParaRPr/>
          </a:p>
        </p:txBody>
      </p:sp>
      <p:sp>
        <p:nvSpPr>
          <p:cNvPr id="177" name="Google Shape;177;p29"/>
          <p:cNvSpPr txBox="1">
            <a:spLocks noGrp="1"/>
          </p:cNvSpPr>
          <p:nvPr>
            <p:ph type="subTitle" idx="15"/>
          </p:nvPr>
        </p:nvSpPr>
        <p:spPr>
          <a:xfrm>
            <a:off x="4625512" y="4219431"/>
            <a:ext cx="2882400" cy="299400"/>
          </a:xfrm>
          <a:prstGeom prst="rect">
            <a:avLst/>
          </a:prstGeom>
        </p:spPr>
        <p:txBody>
          <a:bodyPr spcFirstLastPara="1" wrap="square" lIns="91425" tIns="91425" rIns="91425" bIns="0" anchor="b" anchorCtr="0">
            <a:noAutofit/>
          </a:bodyPr>
          <a:lstStyle/>
          <a:p>
            <a:pPr marL="0" lvl="0" indent="0" algn="l" rtl="0">
              <a:spcBef>
                <a:spcPts val="0"/>
              </a:spcBef>
              <a:spcAft>
                <a:spcPts val="0"/>
              </a:spcAft>
              <a:buClr>
                <a:schemeClr val="dk1"/>
              </a:buClr>
              <a:buSzPts val="1100"/>
              <a:buFont typeface="Arial"/>
              <a:buNone/>
            </a:pPr>
            <a:r>
              <a:rPr lang="hr-HR" sz="1600" dirty="0"/>
              <a:t>Zaključak</a:t>
            </a:r>
            <a:endParaRPr sz="1600" dirty="0"/>
          </a:p>
        </p:txBody>
      </p:sp>
      <p:pic>
        <p:nvPicPr>
          <p:cNvPr id="55" name="Picture 54">
            <a:extLst>
              <a:ext uri="{FF2B5EF4-FFF2-40B4-BE49-F238E27FC236}">
                <a16:creationId xmlns:a16="http://schemas.microsoft.com/office/drawing/2014/main" id="{70261911-FA7C-2E9A-DF66-7924E8298666}"/>
              </a:ext>
            </a:extLst>
          </p:cNvPr>
          <p:cNvPicPr>
            <a:picLocks noChangeAspect="1"/>
          </p:cNvPicPr>
          <p:nvPr/>
        </p:nvPicPr>
        <p:blipFill>
          <a:blip r:embed="rId3"/>
          <a:stretch>
            <a:fillRect/>
          </a:stretch>
        </p:blipFill>
        <p:spPr>
          <a:xfrm>
            <a:off x="6918857" y="288263"/>
            <a:ext cx="1924540" cy="19245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9;p31">
            <a:extLst>
              <a:ext uri="{FF2B5EF4-FFF2-40B4-BE49-F238E27FC236}">
                <a16:creationId xmlns:a16="http://schemas.microsoft.com/office/drawing/2014/main" id="{DE399C60-E164-4F09-C64B-D3454D959094}"/>
              </a:ext>
            </a:extLst>
          </p:cNvPr>
          <p:cNvSpPr/>
          <p:nvPr/>
        </p:nvSpPr>
        <p:spPr>
          <a:xfrm>
            <a:off x="698468" y="2190250"/>
            <a:ext cx="1278000" cy="1278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90;p31">
            <a:extLst>
              <a:ext uri="{FF2B5EF4-FFF2-40B4-BE49-F238E27FC236}">
                <a16:creationId xmlns:a16="http://schemas.microsoft.com/office/drawing/2014/main" id="{D37CDC43-B4B9-819A-F4D1-A77D5F8C3535}"/>
              </a:ext>
            </a:extLst>
          </p:cNvPr>
          <p:cNvSpPr txBox="1">
            <a:spLocks/>
          </p:cNvSpPr>
          <p:nvPr/>
        </p:nvSpPr>
        <p:spPr>
          <a:xfrm>
            <a:off x="327378" y="3468250"/>
            <a:ext cx="4585500" cy="131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Azeret Mono"/>
              <a:buNone/>
              <a:defRPr sz="3100" b="0" i="0" u="none" strike="noStrike" cap="none">
                <a:solidFill>
                  <a:schemeClr val="lt1"/>
                </a:solidFill>
                <a:latin typeface="Azeret Mono"/>
                <a:ea typeface="Azeret Mono"/>
                <a:cs typeface="Azeret Mono"/>
                <a:sym typeface="Azeret Mono"/>
              </a:defRPr>
            </a:lvl1pPr>
            <a:lvl2pPr marR="0" lvl="1"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2pPr>
            <a:lvl3pPr marR="0" lvl="2"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3pPr>
            <a:lvl4pPr marR="0" lvl="3"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4pPr>
            <a:lvl5pPr marR="0" lvl="4"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5pPr>
            <a:lvl6pPr marR="0" lvl="5"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6pPr>
            <a:lvl7pPr marR="0" lvl="6"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7pPr>
            <a:lvl8pPr marR="0" lvl="7"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8pPr>
            <a:lvl9pPr marR="0" lvl="8" algn="l" rtl="0">
              <a:lnSpc>
                <a:spcPct val="100000"/>
              </a:lnSpc>
              <a:spcBef>
                <a:spcPts val="0"/>
              </a:spcBef>
              <a:spcAft>
                <a:spcPts val="0"/>
              </a:spcAft>
              <a:buClr>
                <a:schemeClr val="lt1"/>
              </a:buClr>
              <a:buSzPts val="2400"/>
              <a:buFont typeface="Azeret Mono"/>
              <a:buNone/>
              <a:defRPr sz="2400" b="0" i="0" u="none" strike="noStrike" cap="none">
                <a:solidFill>
                  <a:schemeClr val="lt1"/>
                </a:solidFill>
                <a:latin typeface="Azeret Mono"/>
                <a:ea typeface="Azeret Mono"/>
                <a:cs typeface="Azeret Mono"/>
                <a:sym typeface="Azeret Mono"/>
              </a:defRPr>
            </a:lvl9pPr>
          </a:lstStyle>
          <a:p>
            <a:pPr>
              <a:buClr>
                <a:schemeClr val="dk1"/>
              </a:buClr>
              <a:buSzPts val="1100"/>
              <a:buFont typeface="Arial"/>
              <a:buNone/>
            </a:pPr>
            <a:r>
              <a:rPr lang="hr-HR" dirty="0"/>
              <a:t>Zaključak</a:t>
            </a:r>
          </a:p>
        </p:txBody>
      </p:sp>
      <p:sp>
        <p:nvSpPr>
          <p:cNvPr id="38" name="Google Shape;191;p31">
            <a:extLst>
              <a:ext uri="{FF2B5EF4-FFF2-40B4-BE49-F238E27FC236}">
                <a16:creationId xmlns:a16="http://schemas.microsoft.com/office/drawing/2014/main" id="{C94D1FCB-2C0D-B63F-3766-C529F9529741}"/>
              </a:ext>
            </a:extLst>
          </p:cNvPr>
          <p:cNvSpPr txBox="1">
            <a:spLocks/>
          </p:cNvSpPr>
          <p:nvPr/>
        </p:nvSpPr>
        <p:spPr>
          <a:xfrm>
            <a:off x="831644" y="2354100"/>
            <a:ext cx="1085100" cy="936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hr-HR" sz="4900" b="1" i="0" u="none" strike="noStrike" kern="0" cap="none" spc="0" normalizeH="0" baseline="0" noProof="0" dirty="0">
                <a:ln>
                  <a:noFill/>
                </a:ln>
                <a:solidFill>
                  <a:srgbClr val="FFFFFF"/>
                </a:solidFill>
                <a:effectLst/>
                <a:uLnTx/>
                <a:uFillTx/>
                <a:latin typeface="Azeret Mono" panose="020B0604020202020204" charset="0"/>
                <a:cs typeface="Azeret Mono" panose="020B0604020202020204" charset="0"/>
                <a:sym typeface="Arial"/>
              </a:rPr>
              <a:t>0</a:t>
            </a:r>
            <a:r>
              <a:rPr lang="hr-HR" sz="4900" b="1" dirty="0">
                <a:solidFill>
                  <a:srgbClr val="FFFFFF"/>
                </a:solidFill>
                <a:latin typeface="Azeret Mono" panose="020B0604020202020204" charset="0"/>
                <a:cs typeface="Azeret Mono" panose="020B0604020202020204" charset="0"/>
              </a:rPr>
              <a:t>6</a:t>
            </a:r>
            <a:endParaRPr kumimoji="0" lang="en" sz="4900" b="1" i="0" u="none" strike="noStrike" kern="0" cap="none" spc="0" normalizeH="0" baseline="0" noProof="0" dirty="0">
              <a:ln>
                <a:noFill/>
              </a:ln>
              <a:solidFill>
                <a:srgbClr val="FFFFFF"/>
              </a:solidFill>
              <a:effectLst/>
              <a:uLnTx/>
              <a:uFillTx/>
              <a:latin typeface="Azeret Mono" panose="020B0604020202020204" charset="0"/>
              <a:cs typeface="Azeret Mono" panose="020B0604020202020204" charset="0"/>
              <a:sym typeface="Arial"/>
            </a:endParaRPr>
          </a:p>
        </p:txBody>
      </p:sp>
      <p:pic>
        <p:nvPicPr>
          <p:cNvPr id="39" name="Google Shape;293;p29">
            <a:extLst>
              <a:ext uri="{FF2B5EF4-FFF2-40B4-BE49-F238E27FC236}">
                <a16:creationId xmlns:a16="http://schemas.microsoft.com/office/drawing/2014/main" id="{5F29199B-C104-49B5-DEE7-A776526CB180}"/>
              </a:ext>
            </a:extLst>
          </p:cNvPr>
          <p:cNvPicPr preferRelativeResize="0">
            <a:picLocks/>
          </p:cNvPicPr>
          <p:nvPr/>
        </p:nvPicPr>
        <p:blipFill rotWithShape="1">
          <a:blip r:embed="rId2">
            <a:alphaModFix/>
          </a:blip>
          <a:srcRect l="12502" r="12495"/>
          <a:stretch/>
        </p:blipFill>
        <p:spPr>
          <a:xfrm>
            <a:off x="4894575" y="966150"/>
            <a:ext cx="3211200" cy="3211200"/>
          </a:xfrm>
          <a:prstGeom prst="ellipse">
            <a:avLst/>
          </a:prstGeom>
        </p:spPr>
      </p:pic>
    </p:spTree>
    <p:extLst>
      <p:ext uri="{BB962C8B-B14F-4D97-AF65-F5344CB8AC3E}">
        <p14:creationId xmlns:p14="http://schemas.microsoft.com/office/powerpoint/2010/main" val="78142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Google Shape;1516;p59">
            <a:extLst>
              <a:ext uri="{FF2B5EF4-FFF2-40B4-BE49-F238E27FC236}">
                <a16:creationId xmlns:a16="http://schemas.microsoft.com/office/drawing/2014/main" id="{324029CF-03C1-B06C-7E68-56E04C351ECD}"/>
              </a:ext>
            </a:extLst>
          </p:cNvPr>
          <p:cNvCxnSpPr>
            <a:cxnSpLocks/>
            <a:stCxn id="36" idx="6"/>
            <a:endCxn id="30" idx="6"/>
          </p:cNvCxnSpPr>
          <p:nvPr/>
        </p:nvCxnSpPr>
        <p:spPr>
          <a:xfrm flipV="1">
            <a:off x="2527234" y="3033940"/>
            <a:ext cx="4199388" cy="299"/>
          </a:xfrm>
          <a:prstGeom prst="straightConnector1">
            <a:avLst/>
          </a:prstGeom>
          <a:noFill/>
          <a:ln w="19050" cap="flat" cmpd="sng">
            <a:solidFill>
              <a:srgbClr val="CEF3F5"/>
            </a:solidFill>
            <a:prstDash val="solid"/>
            <a:round/>
            <a:headEnd type="none" w="med" len="med"/>
            <a:tailEnd type="none" w="med" len="med"/>
          </a:ln>
        </p:spPr>
      </p:cxnSp>
      <p:grpSp>
        <p:nvGrpSpPr>
          <p:cNvPr id="26" name="Google Shape;1520;p59">
            <a:extLst>
              <a:ext uri="{FF2B5EF4-FFF2-40B4-BE49-F238E27FC236}">
                <a16:creationId xmlns:a16="http://schemas.microsoft.com/office/drawing/2014/main" id="{D1A2289C-D2D4-B958-ECDA-EC9449B370DD}"/>
              </a:ext>
            </a:extLst>
          </p:cNvPr>
          <p:cNvGrpSpPr/>
          <p:nvPr/>
        </p:nvGrpSpPr>
        <p:grpSpPr>
          <a:xfrm>
            <a:off x="4823389" y="2782397"/>
            <a:ext cx="503592" cy="503592"/>
            <a:chOff x="3969644" y="2440153"/>
            <a:chExt cx="225900" cy="225900"/>
          </a:xfrm>
        </p:grpSpPr>
        <p:sp>
          <p:nvSpPr>
            <p:cNvPr id="27" name="Google Shape;1521;p59">
              <a:extLst>
                <a:ext uri="{FF2B5EF4-FFF2-40B4-BE49-F238E27FC236}">
                  <a16:creationId xmlns:a16="http://schemas.microsoft.com/office/drawing/2014/main" id="{F81E03F1-1819-DCA9-13CC-51FFDFFC831C}"/>
                </a:ext>
              </a:extLst>
            </p:cNvPr>
            <p:cNvSpPr/>
            <p:nvPr/>
          </p:nvSpPr>
          <p:spPr>
            <a:xfrm>
              <a:off x="3969644" y="2440153"/>
              <a:ext cx="225900" cy="225900"/>
            </a:xfrm>
            <a:prstGeom prst="ellipse">
              <a:avLst/>
            </a:prstGeom>
            <a:solidFill>
              <a:srgbClr val="0A1D42"/>
            </a:solidFill>
            <a:ln w="19050" cap="flat" cmpd="sng">
              <a:solidFill>
                <a:srgbClr val="CEF3F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522;p59">
              <a:extLst>
                <a:ext uri="{FF2B5EF4-FFF2-40B4-BE49-F238E27FC236}">
                  <a16:creationId xmlns:a16="http://schemas.microsoft.com/office/drawing/2014/main" id="{DC6A492C-6FE3-3301-A81A-944D847C99B2}"/>
                </a:ext>
              </a:extLst>
            </p:cNvPr>
            <p:cNvSpPr/>
            <p:nvPr/>
          </p:nvSpPr>
          <p:spPr>
            <a:xfrm>
              <a:off x="3998471" y="2468982"/>
              <a:ext cx="168300" cy="168300"/>
            </a:xfrm>
            <a:prstGeom prst="ellipse">
              <a:avLst/>
            </a:prstGeom>
            <a:solidFill>
              <a:srgbClr val="9154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9" name="Google Shape;1523;p59">
            <a:extLst>
              <a:ext uri="{FF2B5EF4-FFF2-40B4-BE49-F238E27FC236}">
                <a16:creationId xmlns:a16="http://schemas.microsoft.com/office/drawing/2014/main" id="{49B01907-8888-171C-CC24-BC97FFADEFF2}"/>
              </a:ext>
            </a:extLst>
          </p:cNvPr>
          <p:cNvGrpSpPr/>
          <p:nvPr/>
        </p:nvGrpSpPr>
        <p:grpSpPr>
          <a:xfrm>
            <a:off x="6223692" y="2782475"/>
            <a:ext cx="502930" cy="502930"/>
            <a:chOff x="4426818" y="2440153"/>
            <a:chExt cx="225600" cy="225600"/>
          </a:xfrm>
        </p:grpSpPr>
        <p:sp>
          <p:nvSpPr>
            <p:cNvPr id="30" name="Google Shape;1524;p59">
              <a:extLst>
                <a:ext uri="{FF2B5EF4-FFF2-40B4-BE49-F238E27FC236}">
                  <a16:creationId xmlns:a16="http://schemas.microsoft.com/office/drawing/2014/main" id="{45BAC1D9-D1EF-CABB-6EDB-6BB884D5E226}"/>
                </a:ext>
              </a:extLst>
            </p:cNvPr>
            <p:cNvSpPr/>
            <p:nvPr/>
          </p:nvSpPr>
          <p:spPr>
            <a:xfrm>
              <a:off x="4426818" y="2440153"/>
              <a:ext cx="225600" cy="225600"/>
            </a:xfrm>
            <a:prstGeom prst="ellipse">
              <a:avLst/>
            </a:prstGeom>
            <a:solidFill>
              <a:srgbClr val="0A1D42"/>
            </a:solidFill>
            <a:ln w="19050" cap="flat" cmpd="sng">
              <a:solidFill>
                <a:srgbClr val="CEF3F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525;p59">
              <a:extLst>
                <a:ext uri="{FF2B5EF4-FFF2-40B4-BE49-F238E27FC236}">
                  <a16:creationId xmlns:a16="http://schemas.microsoft.com/office/drawing/2014/main" id="{7B566045-31B5-82B6-EADF-1E56BC9C6210}"/>
                </a:ext>
              </a:extLst>
            </p:cNvPr>
            <p:cNvSpPr/>
            <p:nvPr/>
          </p:nvSpPr>
          <p:spPr>
            <a:xfrm>
              <a:off x="4455644" y="2468982"/>
              <a:ext cx="168000" cy="168000"/>
            </a:xfrm>
            <a:prstGeom prst="ellipse">
              <a:avLst/>
            </a:prstGeom>
            <a:solidFill>
              <a:srgbClr val="35C2D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2" name="Google Shape;1528;p59">
            <a:extLst>
              <a:ext uri="{FF2B5EF4-FFF2-40B4-BE49-F238E27FC236}">
                <a16:creationId xmlns:a16="http://schemas.microsoft.com/office/drawing/2014/main" id="{23DB8FD1-E5E9-A4AA-0C95-1E29F400C85F}"/>
              </a:ext>
            </a:extLst>
          </p:cNvPr>
          <p:cNvGrpSpPr/>
          <p:nvPr/>
        </p:nvGrpSpPr>
        <p:grpSpPr>
          <a:xfrm>
            <a:off x="3423416" y="2782628"/>
            <a:ext cx="503031" cy="503222"/>
            <a:chOff x="2182679" y="2292572"/>
            <a:chExt cx="792300" cy="792600"/>
          </a:xfrm>
        </p:grpSpPr>
        <p:sp>
          <p:nvSpPr>
            <p:cNvPr id="33" name="Google Shape;1529;p59">
              <a:extLst>
                <a:ext uri="{FF2B5EF4-FFF2-40B4-BE49-F238E27FC236}">
                  <a16:creationId xmlns:a16="http://schemas.microsoft.com/office/drawing/2014/main" id="{C0EA34F0-0CF1-3EA4-DDF7-CFA93A63F178}"/>
                </a:ext>
              </a:extLst>
            </p:cNvPr>
            <p:cNvSpPr/>
            <p:nvPr/>
          </p:nvSpPr>
          <p:spPr>
            <a:xfrm>
              <a:off x="2182679" y="2292572"/>
              <a:ext cx="792300" cy="792600"/>
            </a:xfrm>
            <a:prstGeom prst="ellipse">
              <a:avLst/>
            </a:prstGeom>
            <a:solidFill>
              <a:srgbClr val="0A1D42"/>
            </a:solidFill>
            <a:ln w="19050" cap="flat" cmpd="sng">
              <a:solidFill>
                <a:srgbClr val="CEF3F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530;p59">
              <a:extLst>
                <a:ext uri="{FF2B5EF4-FFF2-40B4-BE49-F238E27FC236}">
                  <a16:creationId xmlns:a16="http://schemas.microsoft.com/office/drawing/2014/main" id="{42ECA442-1E2C-2892-5489-C22FAE54E542}"/>
                </a:ext>
              </a:extLst>
            </p:cNvPr>
            <p:cNvSpPr/>
            <p:nvPr/>
          </p:nvSpPr>
          <p:spPr>
            <a:xfrm>
              <a:off x="2283911" y="2393814"/>
              <a:ext cx="590100" cy="590100"/>
            </a:xfrm>
            <a:prstGeom prst="ellipse">
              <a:avLst/>
            </a:prstGeom>
            <a:solidFill>
              <a:srgbClr val="878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5" name="Google Shape;1531;p59">
            <a:extLst>
              <a:ext uri="{FF2B5EF4-FFF2-40B4-BE49-F238E27FC236}">
                <a16:creationId xmlns:a16="http://schemas.microsoft.com/office/drawing/2014/main" id="{DF16ACC8-F3FA-7D2F-0D13-EC5339C290BF}"/>
              </a:ext>
            </a:extLst>
          </p:cNvPr>
          <p:cNvGrpSpPr/>
          <p:nvPr/>
        </p:nvGrpSpPr>
        <p:grpSpPr>
          <a:xfrm>
            <a:off x="2024203" y="2782628"/>
            <a:ext cx="503031" cy="503222"/>
            <a:chOff x="2182679" y="2292572"/>
            <a:chExt cx="792300" cy="792600"/>
          </a:xfrm>
        </p:grpSpPr>
        <p:sp>
          <p:nvSpPr>
            <p:cNvPr id="36" name="Google Shape;1517;p59">
              <a:extLst>
                <a:ext uri="{FF2B5EF4-FFF2-40B4-BE49-F238E27FC236}">
                  <a16:creationId xmlns:a16="http://schemas.microsoft.com/office/drawing/2014/main" id="{409E1299-9D54-872E-9DDF-FCE954B611E2}"/>
                </a:ext>
              </a:extLst>
            </p:cNvPr>
            <p:cNvSpPr/>
            <p:nvPr/>
          </p:nvSpPr>
          <p:spPr>
            <a:xfrm>
              <a:off x="2182679" y="2292572"/>
              <a:ext cx="792300" cy="792600"/>
            </a:xfrm>
            <a:prstGeom prst="ellipse">
              <a:avLst/>
            </a:prstGeom>
            <a:noFill/>
            <a:ln w="19050" cap="flat" cmpd="sng">
              <a:solidFill>
                <a:srgbClr val="CEF3F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532;p59">
              <a:extLst>
                <a:ext uri="{FF2B5EF4-FFF2-40B4-BE49-F238E27FC236}">
                  <a16:creationId xmlns:a16="http://schemas.microsoft.com/office/drawing/2014/main" id="{AE9A23B4-15E8-E573-BBB1-E154F1F11216}"/>
                </a:ext>
              </a:extLst>
            </p:cNvPr>
            <p:cNvSpPr/>
            <p:nvPr/>
          </p:nvSpPr>
          <p:spPr>
            <a:xfrm>
              <a:off x="2283911" y="2393814"/>
              <a:ext cx="590100" cy="590100"/>
            </a:xfrm>
            <a:prstGeom prst="ellipse">
              <a:avLst/>
            </a:prstGeom>
            <a:solidFill>
              <a:srgbClr val="C8AE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8" name="Google Shape;1533;p59">
            <a:extLst>
              <a:ext uri="{FF2B5EF4-FFF2-40B4-BE49-F238E27FC236}">
                <a16:creationId xmlns:a16="http://schemas.microsoft.com/office/drawing/2014/main" id="{055F89A7-A78C-7F91-4190-9E796AD84B39}"/>
              </a:ext>
            </a:extLst>
          </p:cNvPr>
          <p:cNvSpPr txBox="1">
            <a:spLocks/>
          </p:cNvSpPr>
          <p:nvPr/>
        </p:nvSpPr>
        <p:spPr>
          <a:xfrm>
            <a:off x="6989035" y="3033940"/>
            <a:ext cx="1977431" cy="69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00000"/>
              </a:lnSpc>
              <a:spcBef>
                <a:spcPts val="0"/>
              </a:spcBef>
              <a:spcAft>
                <a:spcPts val="0"/>
              </a:spcAft>
              <a:buClr>
                <a:srgbClr val="CEF3F5"/>
              </a:buClr>
              <a:buSzPts val="1400"/>
              <a:buFont typeface="Roboto"/>
              <a:buNone/>
              <a:tabLst/>
              <a:defRPr/>
            </a:pPr>
            <a:r>
              <a:rPr kumimoji="0" lang="hr-HR" b="0" i="1"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dublje</a:t>
            </a:r>
            <a:r>
              <a:rPr kumimoji="0" lang="hr-HR" b="0" i="0"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 razumijevanje PPI korištenjem </a:t>
            </a:r>
            <a:r>
              <a:rPr kumimoji="0" lang="hr-HR" b="0" i="1"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dubokih</a:t>
            </a:r>
            <a:r>
              <a:rPr kumimoji="0" lang="hr-HR" b="0" i="0"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 tehnologija</a:t>
            </a:r>
          </a:p>
        </p:txBody>
      </p:sp>
      <p:sp>
        <p:nvSpPr>
          <p:cNvPr id="39" name="Google Shape;1534;p59">
            <a:extLst>
              <a:ext uri="{FF2B5EF4-FFF2-40B4-BE49-F238E27FC236}">
                <a16:creationId xmlns:a16="http://schemas.microsoft.com/office/drawing/2014/main" id="{30E9ACFD-2FDB-8265-EBFB-F6E687D620F9}"/>
              </a:ext>
            </a:extLst>
          </p:cNvPr>
          <p:cNvSpPr txBox="1">
            <a:spLocks/>
          </p:cNvSpPr>
          <p:nvPr/>
        </p:nvSpPr>
        <p:spPr>
          <a:xfrm>
            <a:off x="4061743" y="3844960"/>
            <a:ext cx="2120585" cy="73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00000"/>
              </a:lnSpc>
              <a:spcBef>
                <a:spcPts val="0"/>
              </a:spcBef>
              <a:spcAft>
                <a:spcPts val="0"/>
              </a:spcAft>
              <a:buClr>
                <a:srgbClr val="CEF3F5"/>
              </a:buClr>
              <a:buSzPts val="1400"/>
              <a:buFont typeface="Roboto"/>
              <a:buNone/>
              <a:tabLst/>
              <a:defRPr/>
            </a:pPr>
            <a:r>
              <a:rPr kumimoji="0" lang="pl-PL" b="0" i="0"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obučni skup, integracija različitih metoda i tehnika</a:t>
            </a:r>
          </a:p>
        </p:txBody>
      </p:sp>
      <p:sp>
        <p:nvSpPr>
          <p:cNvPr id="40" name="Google Shape;1536;p59">
            <a:extLst>
              <a:ext uri="{FF2B5EF4-FFF2-40B4-BE49-F238E27FC236}">
                <a16:creationId xmlns:a16="http://schemas.microsoft.com/office/drawing/2014/main" id="{4F6A3F04-CC61-A77F-B4A1-56DB81B53172}"/>
              </a:ext>
            </a:extLst>
          </p:cNvPr>
          <p:cNvSpPr txBox="1">
            <a:spLocks/>
          </p:cNvSpPr>
          <p:nvPr/>
        </p:nvSpPr>
        <p:spPr>
          <a:xfrm>
            <a:off x="17424" y="2451339"/>
            <a:ext cx="1991389" cy="73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00000"/>
              </a:lnSpc>
              <a:spcBef>
                <a:spcPts val="0"/>
              </a:spcBef>
              <a:spcAft>
                <a:spcPts val="0"/>
              </a:spcAft>
              <a:buClr>
                <a:srgbClr val="CEF3F5"/>
              </a:buClr>
              <a:buSzPts val="1400"/>
              <a:buFont typeface="Roboto"/>
              <a:buNone/>
              <a:tabLst/>
              <a:defRPr/>
            </a:pPr>
            <a:r>
              <a:rPr lang="hr-HR" dirty="0">
                <a:solidFill>
                  <a:srgbClr val="CEF3F5"/>
                </a:solidFill>
                <a:latin typeface="Azeret Mono" panose="020B0604020202020204" charset="0"/>
                <a:cs typeface="Azeret Mono" panose="020B0604020202020204" charset="0"/>
              </a:rPr>
              <a:t>e</a:t>
            </a:r>
            <a:r>
              <a:rPr kumimoji="0" lang="hr-HR" b="0" i="0"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ksperimentalni podaci, računalni kapaciteti, ML algoritmi</a:t>
            </a:r>
          </a:p>
        </p:txBody>
      </p:sp>
      <p:sp>
        <p:nvSpPr>
          <p:cNvPr id="41" name="Google Shape;1537;p59">
            <a:extLst>
              <a:ext uri="{FF2B5EF4-FFF2-40B4-BE49-F238E27FC236}">
                <a16:creationId xmlns:a16="http://schemas.microsoft.com/office/drawing/2014/main" id="{E5EA1023-9BAC-8807-FC98-1C2ADA1E3CD2}"/>
              </a:ext>
            </a:extLst>
          </p:cNvPr>
          <p:cNvSpPr txBox="1">
            <a:spLocks/>
          </p:cNvSpPr>
          <p:nvPr/>
        </p:nvSpPr>
        <p:spPr>
          <a:xfrm>
            <a:off x="2367781" y="1781288"/>
            <a:ext cx="2707404" cy="730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marR="0" lvl="0" indent="0" algn="ctr" defTabSz="914400" rtl="0" eaLnBrk="1" fontAlgn="auto" latinLnBrk="0" hangingPunct="1">
              <a:lnSpc>
                <a:spcPct val="100000"/>
              </a:lnSpc>
              <a:spcBef>
                <a:spcPts val="0"/>
              </a:spcBef>
              <a:spcAft>
                <a:spcPts val="0"/>
              </a:spcAft>
              <a:buClr>
                <a:srgbClr val="CEF3F5"/>
              </a:buClr>
              <a:buSzPts val="1100"/>
              <a:buFont typeface="Arial"/>
              <a:buNone/>
              <a:tabLst/>
              <a:defRPr/>
            </a:pPr>
            <a:r>
              <a:rPr kumimoji="0" lang="hr-HR" b="0" i="0"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kompleksnost PPI, </a:t>
            </a:r>
            <a:r>
              <a:rPr kumimoji="0" lang="hr-HR" b="0" i="1"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false postives</a:t>
            </a:r>
            <a:r>
              <a:rPr kumimoji="0" lang="hr-HR" b="0" i="0"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rPr>
              <a:t>, reprezentacija sučelja</a:t>
            </a:r>
            <a:endParaRPr kumimoji="0" lang="hr-HR" b="0" i="1" u="none" strike="noStrike" kern="0" cap="none" spc="0" normalizeH="0" baseline="0" noProof="0" dirty="0">
              <a:ln>
                <a:noFill/>
              </a:ln>
              <a:solidFill>
                <a:srgbClr val="CEF3F5"/>
              </a:solidFill>
              <a:effectLst/>
              <a:uLnTx/>
              <a:uFillTx/>
              <a:latin typeface="Azeret Mono" panose="020B0604020202020204" charset="0"/>
              <a:cs typeface="Azeret Mono" panose="020B0604020202020204" charset="0"/>
              <a:sym typeface="Roboto"/>
            </a:endParaRPr>
          </a:p>
        </p:txBody>
      </p:sp>
      <p:sp>
        <p:nvSpPr>
          <p:cNvPr id="42" name="Google Shape;1538;p59">
            <a:extLst>
              <a:ext uri="{FF2B5EF4-FFF2-40B4-BE49-F238E27FC236}">
                <a16:creationId xmlns:a16="http://schemas.microsoft.com/office/drawing/2014/main" id="{164A7B40-0C50-59C2-9E55-1B135B8342FC}"/>
              </a:ext>
            </a:extLst>
          </p:cNvPr>
          <p:cNvSpPr txBox="1">
            <a:spLocks/>
          </p:cNvSpPr>
          <p:nvPr/>
        </p:nvSpPr>
        <p:spPr>
          <a:xfrm>
            <a:off x="1592993" y="3673360"/>
            <a:ext cx="1365450" cy="343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CEF3F5"/>
              </a:buClr>
              <a:buSzPts val="2800"/>
              <a:buFont typeface="Oswald"/>
              <a:buNone/>
              <a:tabLst/>
              <a:defRPr/>
            </a:pPr>
            <a:r>
              <a:rPr kumimoji="0" lang="hr-HR" sz="1800" b="0" i="0" u="none" strike="noStrike" kern="0" cap="none" spc="0" normalizeH="0" baseline="0" noProof="0" dirty="0">
                <a:ln>
                  <a:noFill/>
                </a:ln>
                <a:solidFill>
                  <a:srgbClr val="C8AEF8"/>
                </a:solidFill>
                <a:effectLst/>
                <a:uLnTx/>
                <a:uFillTx/>
                <a:latin typeface="Oswald"/>
                <a:sym typeface="Oswald"/>
              </a:rPr>
              <a:t>Nedavni napredci</a:t>
            </a:r>
          </a:p>
        </p:txBody>
      </p:sp>
      <p:sp>
        <p:nvSpPr>
          <p:cNvPr id="43" name="Google Shape;1539;p59">
            <a:extLst>
              <a:ext uri="{FF2B5EF4-FFF2-40B4-BE49-F238E27FC236}">
                <a16:creationId xmlns:a16="http://schemas.microsoft.com/office/drawing/2014/main" id="{31DBF30D-246B-A31E-6366-A470C0384985}"/>
              </a:ext>
            </a:extLst>
          </p:cNvPr>
          <p:cNvSpPr txBox="1">
            <a:spLocks/>
          </p:cNvSpPr>
          <p:nvPr/>
        </p:nvSpPr>
        <p:spPr>
          <a:xfrm>
            <a:off x="4324156" y="3600693"/>
            <a:ext cx="1502058" cy="343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CEF3F5"/>
              </a:buClr>
              <a:buSzPts val="2800"/>
              <a:buFont typeface="Oswald"/>
              <a:buNone/>
              <a:tabLst/>
              <a:defRPr/>
            </a:pPr>
            <a:r>
              <a:rPr kumimoji="0" lang="hr-HR" sz="1800" b="0" i="0" u="none" strike="noStrike" kern="0" cap="none" spc="0" normalizeH="0" baseline="0" noProof="0" dirty="0">
                <a:ln>
                  <a:noFill/>
                </a:ln>
                <a:solidFill>
                  <a:srgbClr val="9154F8"/>
                </a:solidFill>
                <a:effectLst/>
                <a:uLnTx/>
                <a:uFillTx/>
                <a:latin typeface="Oswald"/>
                <a:sym typeface="Oswald"/>
              </a:rPr>
              <a:t>Ključni elementi</a:t>
            </a:r>
          </a:p>
        </p:txBody>
      </p:sp>
      <p:sp>
        <p:nvSpPr>
          <p:cNvPr id="44" name="Google Shape;1541;p59">
            <a:extLst>
              <a:ext uri="{FF2B5EF4-FFF2-40B4-BE49-F238E27FC236}">
                <a16:creationId xmlns:a16="http://schemas.microsoft.com/office/drawing/2014/main" id="{5A95CA7C-7679-1B16-1062-9C4590674E1F}"/>
              </a:ext>
            </a:extLst>
          </p:cNvPr>
          <p:cNvSpPr txBox="1">
            <a:spLocks/>
          </p:cNvSpPr>
          <p:nvPr/>
        </p:nvSpPr>
        <p:spPr>
          <a:xfrm>
            <a:off x="3066817" y="2421433"/>
            <a:ext cx="1257339" cy="34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CEF3F5"/>
              </a:buClr>
              <a:buSzPts val="2800"/>
              <a:buFont typeface="Oswald"/>
              <a:buNone/>
              <a:tabLst/>
              <a:defRPr/>
            </a:pPr>
            <a:r>
              <a:rPr kumimoji="0" lang="hr-HR" sz="1800" b="0" i="0" u="none" strike="noStrike" kern="0" cap="none" spc="0" normalizeH="0" baseline="0" noProof="0">
                <a:ln>
                  <a:noFill/>
                </a:ln>
                <a:solidFill>
                  <a:srgbClr val="878FFF"/>
                </a:solidFill>
                <a:effectLst/>
                <a:uLnTx/>
                <a:uFillTx/>
                <a:latin typeface="Oswald"/>
                <a:sym typeface="Oswald"/>
              </a:rPr>
              <a:t>Limitacije</a:t>
            </a:r>
            <a:endParaRPr kumimoji="0" lang="hr-HR" sz="1800" b="0" i="0" u="none" strike="noStrike" kern="0" cap="none" spc="0" normalizeH="0" baseline="0" noProof="0" dirty="0">
              <a:ln>
                <a:noFill/>
              </a:ln>
              <a:solidFill>
                <a:srgbClr val="878FFF"/>
              </a:solidFill>
              <a:effectLst/>
              <a:uLnTx/>
              <a:uFillTx/>
              <a:latin typeface="Oswald"/>
              <a:sym typeface="Oswald"/>
            </a:endParaRPr>
          </a:p>
        </p:txBody>
      </p:sp>
      <p:sp>
        <p:nvSpPr>
          <p:cNvPr id="45" name="Google Shape;1542;p59">
            <a:extLst>
              <a:ext uri="{FF2B5EF4-FFF2-40B4-BE49-F238E27FC236}">
                <a16:creationId xmlns:a16="http://schemas.microsoft.com/office/drawing/2014/main" id="{E6A01944-E0A1-0080-0B13-E6E7EC551141}"/>
              </a:ext>
            </a:extLst>
          </p:cNvPr>
          <p:cNvSpPr txBox="1">
            <a:spLocks/>
          </p:cNvSpPr>
          <p:nvPr/>
        </p:nvSpPr>
        <p:spPr>
          <a:xfrm>
            <a:off x="5932840" y="2078233"/>
            <a:ext cx="1206635" cy="34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Oswald"/>
              <a:buNone/>
              <a:defRPr sz="28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CEF3F5"/>
              </a:buClr>
              <a:buSzPts val="2800"/>
              <a:buFont typeface="Oswald"/>
              <a:buNone/>
              <a:tabLst/>
              <a:defRPr/>
            </a:pPr>
            <a:r>
              <a:rPr kumimoji="0" lang="hr-HR" sz="1800" b="0" i="0" u="none" strike="noStrike" kern="0" cap="none" spc="0" normalizeH="0" baseline="0" noProof="0" dirty="0">
                <a:ln>
                  <a:noFill/>
                </a:ln>
                <a:solidFill>
                  <a:srgbClr val="35C2DF"/>
                </a:solidFill>
                <a:effectLst/>
                <a:uLnTx/>
                <a:uFillTx/>
                <a:latin typeface="Oswald"/>
                <a:sym typeface="Oswald"/>
              </a:rPr>
              <a:t>Budućnost je </a:t>
            </a:r>
            <a:r>
              <a:rPr kumimoji="0" lang="hr-HR" sz="1800" b="0" i="1" u="sng" strike="noStrike" kern="0" cap="none" spc="0" normalizeH="0" baseline="0" noProof="0" dirty="0">
                <a:ln>
                  <a:noFill/>
                </a:ln>
                <a:solidFill>
                  <a:srgbClr val="35C2DF"/>
                </a:solidFill>
                <a:effectLst>
                  <a:outerShdw blurRad="38100" dist="38100" dir="2700000" algn="tl">
                    <a:srgbClr val="000000">
                      <a:alpha val="43137"/>
                    </a:srgbClr>
                  </a:outerShdw>
                </a:effectLst>
                <a:uLnTx/>
                <a:uFillTx/>
                <a:latin typeface="Oswald"/>
                <a:sym typeface="Oswald"/>
              </a:rPr>
              <a:t>duboka</a:t>
            </a:r>
          </a:p>
        </p:txBody>
      </p:sp>
      <p:sp>
        <p:nvSpPr>
          <p:cNvPr id="46" name="Google Shape;150;p28">
            <a:extLst>
              <a:ext uri="{FF2B5EF4-FFF2-40B4-BE49-F238E27FC236}">
                <a16:creationId xmlns:a16="http://schemas.microsoft.com/office/drawing/2014/main" id="{A151F7EC-A915-21E6-C162-08DD9BFBB693}"/>
              </a:ext>
            </a:extLst>
          </p:cNvPr>
          <p:cNvSpPr txBox="1">
            <a:spLocks/>
          </p:cNvSpPr>
          <p:nvPr/>
        </p:nvSpPr>
        <p:spPr>
          <a:xfrm>
            <a:off x="0" y="138297"/>
            <a:ext cx="9050298" cy="57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2000"/>
              <a:buFont typeface="Azeret Mono"/>
              <a:buNone/>
              <a:defRPr sz="4500" b="1" i="0" u="none" strike="noStrike" cap="none">
                <a:solidFill>
                  <a:schemeClr val="lt1"/>
                </a:solidFill>
                <a:latin typeface="Azeret Mono"/>
                <a:ea typeface="Azeret Mono"/>
                <a:cs typeface="Azeret Mono"/>
                <a:sym typeface="Azeret Mono"/>
              </a:defRPr>
            </a:lvl1pPr>
            <a:lvl2pPr marR="0" lvl="1"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2pPr>
            <a:lvl3pPr marR="0" lvl="2"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3pPr>
            <a:lvl4pPr marR="0" lvl="3"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4pPr>
            <a:lvl5pPr marR="0" lvl="4"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5pPr>
            <a:lvl6pPr marR="0" lvl="5"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6pPr>
            <a:lvl7pPr marR="0" lvl="6"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7pPr>
            <a:lvl8pPr marR="0" lvl="7"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8pPr>
            <a:lvl9pPr marR="0" lvl="8" algn="ctr" rtl="0">
              <a:lnSpc>
                <a:spcPct val="100000"/>
              </a:lnSpc>
              <a:spcBef>
                <a:spcPts val="0"/>
              </a:spcBef>
              <a:spcAft>
                <a:spcPts val="0"/>
              </a:spcAft>
              <a:buClr>
                <a:schemeClr val="lt1"/>
              </a:buClr>
              <a:buSzPts val="12000"/>
              <a:buFont typeface="Azeret Mono"/>
              <a:buNone/>
              <a:defRPr sz="12000" b="0" i="0" u="none" strike="noStrike" cap="none">
                <a:solidFill>
                  <a:schemeClr val="lt1"/>
                </a:solidFill>
                <a:latin typeface="Azeret Mono"/>
                <a:ea typeface="Azeret Mono"/>
                <a:cs typeface="Azeret Mono"/>
                <a:sym typeface="Azeret Mono"/>
              </a:defRPr>
            </a:lvl9pPr>
          </a:lstStyle>
          <a:p>
            <a:pPr algn="ctr">
              <a:buClr>
                <a:schemeClr val="dk1"/>
              </a:buClr>
              <a:buSzPts val="1100"/>
              <a:buFont typeface="Arial"/>
              <a:buNone/>
            </a:pPr>
            <a:r>
              <a:rPr lang="hr-HR" b="0" dirty="0"/>
              <a:t>Zaključak</a:t>
            </a:r>
          </a:p>
        </p:txBody>
      </p:sp>
    </p:spTree>
    <p:extLst>
      <p:ext uri="{BB962C8B-B14F-4D97-AF65-F5344CB8AC3E}">
        <p14:creationId xmlns:p14="http://schemas.microsoft.com/office/powerpoint/2010/main" val="389130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167168" y="123403"/>
            <a:ext cx="6026841" cy="95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b="0" dirty="0"/>
              <a:t>Bibliografija</a:t>
            </a:r>
            <a:endParaRPr b="0" dirty="0"/>
          </a:p>
        </p:txBody>
      </p:sp>
      <p:pic>
        <p:nvPicPr>
          <p:cNvPr id="334" name="Google Shape;334;p37"/>
          <p:cNvPicPr preferRelativeResize="0"/>
          <p:nvPr/>
        </p:nvPicPr>
        <p:blipFill rotWithShape="1">
          <a:blip r:embed="rId3">
            <a:alphaModFix/>
          </a:blip>
          <a:srcRect r="6164"/>
          <a:stretch/>
        </p:blipFill>
        <p:spPr>
          <a:xfrm flipH="1">
            <a:off x="4389725" y="72350"/>
            <a:ext cx="4252450" cy="4531650"/>
          </a:xfrm>
          <a:prstGeom prst="rect">
            <a:avLst/>
          </a:prstGeom>
          <a:noFill/>
          <a:ln>
            <a:noFill/>
          </a:ln>
        </p:spPr>
      </p:pic>
      <p:sp>
        <p:nvSpPr>
          <p:cNvPr id="5" name="TextBox 4">
            <a:extLst>
              <a:ext uri="{FF2B5EF4-FFF2-40B4-BE49-F238E27FC236}">
                <a16:creationId xmlns:a16="http://schemas.microsoft.com/office/drawing/2014/main" id="{C02C3D25-EFC4-5E68-1150-AB706EF56DFE}"/>
              </a:ext>
            </a:extLst>
          </p:cNvPr>
          <p:cNvSpPr txBox="1"/>
          <p:nvPr/>
        </p:nvSpPr>
        <p:spPr>
          <a:xfrm>
            <a:off x="167168" y="1495901"/>
            <a:ext cx="4614004" cy="2517997"/>
          </a:xfrm>
          <a:prstGeom prst="rect">
            <a:avLst/>
          </a:prstGeom>
          <a:noFill/>
        </p:spPr>
        <p:txBody>
          <a:bodyPr wrap="square">
            <a:spAutoFit/>
          </a:bodyPr>
          <a:lstStyle/>
          <a:p>
            <a:pPr>
              <a:lnSpc>
                <a:spcPct val="107000"/>
              </a:lnSpc>
              <a:spcAft>
                <a:spcPts val="800"/>
              </a:spcAft>
            </a:pP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1.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Casadio</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R.,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Martelli</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P. L. &amp;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Savojardo</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C. Machine learning solutions for predicting protein–protein interactions. </a:t>
            </a:r>
            <a:r>
              <a:rPr lang="en-GB" sz="800" i="1" kern="100" dirty="0">
                <a:solidFill>
                  <a:schemeClr val="bg1"/>
                </a:solidFill>
                <a:effectLst/>
                <a:latin typeface="Azeret Mono" panose="020B0604020202020204" charset="0"/>
                <a:ea typeface="Aptos" panose="020B0004020202020204" pitchFamily="34" charset="0"/>
                <a:cs typeface="Azeret Mono" panose="020B0604020202020204" charset="0"/>
              </a:rPr>
              <a:t>WIREs </a:t>
            </a:r>
            <a:r>
              <a:rPr lang="en-GB" sz="800" i="1" kern="100" dirty="0" err="1">
                <a:solidFill>
                  <a:schemeClr val="bg1"/>
                </a:solidFill>
                <a:effectLst/>
                <a:latin typeface="Azeret Mono" panose="020B0604020202020204" charset="0"/>
                <a:ea typeface="Aptos" panose="020B0004020202020204" pitchFamily="34" charset="0"/>
                <a:cs typeface="Azeret Mono" panose="020B0604020202020204" charset="0"/>
              </a:rPr>
              <a:t>Comput</a:t>
            </a:r>
            <a:r>
              <a:rPr lang="en-GB" sz="800" i="1" kern="100" dirty="0">
                <a:solidFill>
                  <a:schemeClr val="bg1"/>
                </a:solidFill>
                <a:effectLst/>
                <a:latin typeface="Azeret Mono" panose="020B0604020202020204" charset="0"/>
                <a:ea typeface="Aptos" panose="020B0004020202020204" pitchFamily="34" charset="0"/>
                <a:cs typeface="Azeret Mono" panose="020B0604020202020204" charset="0"/>
              </a:rPr>
              <a:t>. Mol. Sci.</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a:t>
            </a:r>
            <a:r>
              <a:rPr lang="en-GB" sz="800" b="1" kern="100" dirty="0">
                <a:solidFill>
                  <a:schemeClr val="bg1"/>
                </a:solidFill>
                <a:effectLst/>
                <a:latin typeface="Azeret Mono" panose="020B0604020202020204" charset="0"/>
                <a:ea typeface="Aptos" panose="020B0004020202020204" pitchFamily="34" charset="0"/>
                <a:cs typeface="Azeret Mono" panose="020B0604020202020204" charset="0"/>
              </a:rPr>
              <a:t>12</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e1618 (2022).</a:t>
            </a:r>
          </a:p>
          <a:p>
            <a:pPr>
              <a:lnSpc>
                <a:spcPct val="107000"/>
              </a:lnSpc>
              <a:spcAft>
                <a:spcPts val="800"/>
              </a:spcAft>
            </a:pP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2.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Verdile</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V., De Paola, E. &amp;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Paronetto</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M. P. Aberrant Phase Transitions: Side Effects and Novel Therapeutic Strategies in Human Disease. </a:t>
            </a:r>
            <a:r>
              <a:rPr lang="en-GB" sz="800" i="1" kern="100" dirty="0">
                <a:solidFill>
                  <a:schemeClr val="bg1"/>
                </a:solidFill>
                <a:effectLst/>
                <a:latin typeface="Azeret Mono" panose="020B0604020202020204" charset="0"/>
                <a:ea typeface="Aptos" panose="020B0004020202020204" pitchFamily="34" charset="0"/>
                <a:cs typeface="Azeret Mono" panose="020B0604020202020204" charset="0"/>
              </a:rPr>
              <a:t>Front. Genet.</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a:t>
            </a:r>
            <a:r>
              <a:rPr lang="en-GB" sz="800" b="1" kern="100" dirty="0">
                <a:solidFill>
                  <a:schemeClr val="bg1"/>
                </a:solidFill>
                <a:effectLst/>
                <a:latin typeface="Azeret Mono" panose="020B0604020202020204" charset="0"/>
                <a:ea typeface="Aptos" panose="020B0004020202020204" pitchFamily="34" charset="0"/>
                <a:cs typeface="Azeret Mono" panose="020B0604020202020204" charset="0"/>
              </a:rPr>
              <a:t>10</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(2019).</a:t>
            </a:r>
          </a:p>
          <a:p>
            <a:pPr>
              <a:lnSpc>
                <a:spcPct val="107000"/>
              </a:lnSpc>
              <a:spcAft>
                <a:spcPts val="800"/>
              </a:spcAft>
            </a:pP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3.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Lafarga</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M.,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Casafont</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I.,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Bengoechea</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Ibaceta</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R., Tapia, O. &amp;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Berciano</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M. </a:t>
            </a:r>
            <a:r>
              <a:rPr lang="en-GB" sz="800" kern="100" dirty="0" err="1">
                <a:solidFill>
                  <a:schemeClr val="bg1"/>
                </a:solidFill>
                <a:effectLst/>
                <a:latin typeface="Azeret Mono" panose="020B0604020202020204" charset="0"/>
                <a:ea typeface="Aptos" panose="020B0004020202020204" pitchFamily="34" charset="0"/>
                <a:cs typeface="Azeret Mono" panose="020B0604020202020204" charset="0"/>
              </a:rPr>
              <a:t>Cajal’s</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contribution to the knowledge of the neuronal cell nucleus. </a:t>
            </a:r>
            <a:r>
              <a:rPr lang="en-GB" sz="800" i="1" kern="100" dirty="0" err="1">
                <a:solidFill>
                  <a:schemeClr val="bg1"/>
                </a:solidFill>
                <a:effectLst/>
                <a:latin typeface="Azeret Mono" panose="020B0604020202020204" charset="0"/>
                <a:ea typeface="Aptos" panose="020B0004020202020204" pitchFamily="34" charset="0"/>
                <a:cs typeface="Azeret Mono" panose="020B0604020202020204" charset="0"/>
              </a:rPr>
              <a:t>Chromosoma</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a:t>
            </a:r>
            <a:r>
              <a:rPr lang="en-GB" sz="800" b="1" kern="100" dirty="0">
                <a:solidFill>
                  <a:schemeClr val="bg1"/>
                </a:solidFill>
                <a:effectLst/>
                <a:latin typeface="Azeret Mono" panose="020B0604020202020204" charset="0"/>
                <a:ea typeface="Aptos" panose="020B0004020202020204" pitchFamily="34" charset="0"/>
                <a:cs typeface="Azeret Mono" panose="020B0604020202020204" charset="0"/>
              </a:rPr>
              <a:t>118</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437–43 (2009).</a:t>
            </a:r>
            <a:endParaRPr lang="hr-HR" sz="800" kern="100" dirty="0">
              <a:solidFill>
                <a:schemeClr val="bg1"/>
              </a:solidFill>
              <a:effectLst/>
              <a:latin typeface="Azeret Mono" panose="020B0604020202020204" charset="0"/>
              <a:ea typeface="Aptos" panose="020B0004020202020204" pitchFamily="34" charset="0"/>
              <a:cs typeface="Azeret Mono" panose="020B0604020202020204" charset="0"/>
            </a:endParaRPr>
          </a:p>
          <a:p>
            <a:pPr>
              <a:lnSpc>
                <a:spcPct val="107000"/>
              </a:lnSpc>
              <a:spcAft>
                <a:spcPts val="800"/>
              </a:spcAft>
            </a:pPr>
            <a:r>
              <a:rPr lang="hr-HR" sz="800" kern="100" dirty="0">
                <a:solidFill>
                  <a:schemeClr val="bg1"/>
                </a:solidFill>
                <a:effectLst/>
                <a:latin typeface="Azeret Mono" panose="020B0604020202020204" charset="0"/>
                <a:ea typeface="Aptos" panose="020B0004020202020204" pitchFamily="34" charset="0"/>
                <a:cs typeface="Azeret Mono" panose="020B0604020202020204" charset="0"/>
              </a:rPr>
              <a:t>4.            </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Probabilistic Machine Learning. </a:t>
            </a:r>
            <a:r>
              <a:rPr lang="en-GB" sz="800" i="1" kern="100" dirty="0">
                <a:solidFill>
                  <a:schemeClr val="bg1"/>
                </a:solidFill>
                <a:effectLst/>
                <a:latin typeface="Azeret Mono" panose="020B0604020202020204" charset="0"/>
                <a:ea typeface="Aptos" panose="020B0004020202020204" pitchFamily="34" charset="0"/>
                <a:cs typeface="Azeret Mono" panose="020B0604020202020204" charset="0"/>
              </a:rPr>
              <a:t>MIT Press</a:t>
            </a:r>
            <a:r>
              <a:rPr lang="en-GB" sz="800" kern="100" dirty="0">
                <a:solidFill>
                  <a:schemeClr val="bg1"/>
                </a:solidFill>
                <a:effectLst/>
                <a:latin typeface="Azeret Mono" panose="020B0604020202020204" charset="0"/>
                <a:ea typeface="Aptos" panose="020B0004020202020204" pitchFamily="34" charset="0"/>
                <a:cs typeface="Azeret Mono" panose="020B0604020202020204" charset="0"/>
              </a:rPr>
              <a:t> https://mitpress.mit.edu/9780262046824/probabilistic-machine-learning/.</a:t>
            </a:r>
          </a:p>
          <a:p>
            <a:pPr>
              <a:lnSpc>
                <a:spcPct val="107000"/>
              </a:lnSpc>
              <a:spcAft>
                <a:spcPts val="800"/>
              </a:spcAft>
            </a:pPr>
            <a:r>
              <a:rPr lang="hr-HR" sz="800" kern="100" dirty="0">
                <a:solidFill>
                  <a:schemeClr val="bg1"/>
                </a:solidFill>
                <a:effectLst/>
                <a:latin typeface="Azeret Mono" panose="020B0604020202020204" charset="0"/>
                <a:ea typeface="Aptos" panose="020B0004020202020204" pitchFamily="34" charset="0"/>
                <a:cs typeface="Azeret Mono" panose="020B0604020202020204" charset="0"/>
              </a:rPr>
              <a:t>5. 	</a:t>
            </a:r>
            <a:r>
              <a:rPr lang="en-GB" sz="800" dirty="0">
                <a:solidFill>
                  <a:schemeClr val="bg1"/>
                </a:solidFill>
                <a:effectLst/>
                <a:latin typeface="Azeret Mono" panose="020B0604020202020204" charset="0"/>
                <a:ea typeface="Aptos" panose="020B0004020202020204" pitchFamily="34" charset="0"/>
                <a:cs typeface="Azeret Mono" panose="020B0604020202020204" charset="0"/>
              </a:rPr>
              <a:t>Fang, Y. </a:t>
            </a:r>
            <a:r>
              <a:rPr lang="en-GB" sz="800" i="1" dirty="0">
                <a:solidFill>
                  <a:schemeClr val="bg1"/>
                </a:solidFill>
                <a:effectLst/>
                <a:latin typeface="Azeret Mono" panose="020B0604020202020204" charset="0"/>
                <a:ea typeface="Aptos" panose="020B0004020202020204" pitchFamily="34" charset="0"/>
                <a:cs typeface="Azeret Mono" panose="020B0604020202020204" charset="0"/>
              </a:rPr>
              <a:t>et al.</a:t>
            </a:r>
            <a:r>
              <a:rPr lang="en-GB" sz="800" dirty="0">
                <a:solidFill>
                  <a:schemeClr val="bg1"/>
                </a:solidFill>
                <a:effectLst/>
                <a:latin typeface="Azeret Mono" panose="020B0604020202020204" charset="0"/>
                <a:ea typeface="Aptos" panose="020B0004020202020204" pitchFamily="34" charset="0"/>
                <a:cs typeface="Azeret Mono" panose="020B0604020202020204" charset="0"/>
              </a:rPr>
              <a:t> </a:t>
            </a:r>
            <a:r>
              <a:rPr lang="en-GB" sz="800" dirty="0" err="1">
                <a:solidFill>
                  <a:schemeClr val="bg1"/>
                </a:solidFill>
                <a:effectLst/>
                <a:latin typeface="Azeret Mono" panose="020B0604020202020204" charset="0"/>
                <a:ea typeface="Aptos" panose="020B0004020202020204" pitchFamily="34" charset="0"/>
                <a:cs typeface="Azeret Mono" panose="020B0604020202020204" charset="0"/>
              </a:rPr>
              <a:t>DeepProSite</a:t>
            </a:r>
            <a:r>
              <a:rPr lang="en-GB" sz="800" dirty="0">
                <a:solidFill>
                  <a:schemeClr val="bg1"/>
                </a:solidFill>
                <a:effectLst/>
                <a:latin typeface="Azeret Mono" panose="020B0604020202020204" charset="0"/>
                <a:ea typeface="Aptos" panose="020B0004020202020204" pitchFamily="34" charset="0"/>
                <a:cs typeface="Azeret Mono" panose="020B0604020202020204" charset="0"/>
              </a:rPr>
              <a:t>: structure-aware protein binding site prediction using </a:t>
            </a:r>
            <a:r>
              <a:rPr lang="en-GB" sz="800" dirty="0" err="1">
                <a:solidFill>
                  <a:schemeClr val="bg1"/>
                </a:solidFill>
                <a:effectLst/>
                <a:latin typeface="Azeret Mono" panose="020B0604020202020204" charset="0"/>
                <a:ea typeface="Aptos" panose="020B0004020202020204" pitchFamily="34" charset="0"/>
                <a:cs typeface="Azeret Mono" panose="020B0604020202020204" charset="0"/>
              </a:rPr>
              <a:t>ESMFold</a:t>
            </a:r>
            <a:r>
              <a:rPr lang="en-GB" sz="800" dirty="0">
                <a:solidFill>
                  <a:schemeClr val="bg1"/>
                </a:solidFill>
                <a:effectLst/>
                <a:latin typeface="Azeret Mono" panose="020B0604020202020204" charset="0"/>
                <a:ea typeface="Aptos" panose="020B0004020202020204" pitchFamily="34" charset="0"/>
                <a:cs typeface="Azeret Mono" panose="020B0604020202020204" charset="0"/>
              </a:rPr>
              <a:t> and pretrained language model. </a:t>
            </a:r>
            <a:r>
              <a:rPr lang="en-GB" sz="800" i="1" dirty="0">
                <a:solidFill>
                  <a:schemeClr val="bg1"/>
                </a:solidFill>
                <a:effectLst/>
                <a:latin typeface="Azeret Mono" panose="020B0604020202020204" charset="0"/>
                <a:ea typeface="Aptos" panose="020B0004020202020204" pitchFamily="34" charset="0"/>
                <a:cs typeface="Azeret Mono" panose="020B0604020202020204" charset="0"/>
              </a:rPr>
              <a:t>Bioinformatics</a:t>
            </a:r>
            <a:r>
              <a:rPr lang="en-GB" sz="800" dirty="0">
                <a:solidFill>
                  <a:schemeClr val="bg1"/>
                </a:solidFill>
                <a:effectLst/>
                <a:latin typeface="Azeret Mono" panose="020B0604020202020204" charset="0"/>
                <a:ea typeface="Aptos" panose="020B0004020202020204" pitchFamily="34" charset="0"/>
                <a:cs typeface="Azeret Mono" panose="020B0604020202020204" charset="0"/>
              </a:rPr>
              <a:t> </a:t>
            </a:r>
            <a:r>
              <a:rPr lang="en-GB" sz="800" b="1" dirty="0">
                <a:solidFill>
                  <a:schemeClr val="bg1"/>
                </a:solidFill>
                <a:effectLst/>
                <a:latin typeface="Azeret Mono" panose="020B0604020202020204" charset="0"/>
                <a:ea typeface="Aptos" panose="020B0004020202020204" pitchFamily="34" charset="0"/>
                <a:cs typeface="Azeret Mono" panose="020B0604020202020204" charset="0"/>
              </a:rPr>
              <a:t>39</a:t>
            </a:r>
            <a:r>
              <a:rPr lang="en-GB" sz="800" dirty="0">
                <a:solidFill>
                  <a:schemeClr val="bg1"/>
                </a:solidFill>
                <a:effectLst/>
                <a:latin typeface="Azeret Mono" panose="020B0604020202020204" charset="0"/>
                <a:ea typeface="Aptos" panose="020B0004020202020204" pitchFamily="34" charset="0"/>
                <a:cs typeface="Azeret Mono" panose="020B0604020202020204" charset="0"/>
              </a:rPr>
              <a:t>, btad718 (2023).</a:t>
            </a:r>
            <a:endParaRPr lang="en-GB" sz="800" kern="100" dirty="0">
              <a:solidFill>
                <a:schemeClr val="bg1"/>
              </a:solidFill>
              <a:effectLst/>
              <a:latin typeface="Azeret Mono" panose="020B0604020202020204" charset="0"/>
              <a:ea typeface="Aptos" panose="020B0004020202020204" pitchFamily="34" charset="0"/>
              <a:cs typeface="Azeret Mono"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p:nvPr/>
        </p:nvSpPr>
        <p:spPr>
          <a:xfrm>
            <a:off x="627986" y="2252108"/>
            <a:ext cx="1278000" cy="1278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31"/>
          <p:cNvSpPr txBox="1">
            <a:spLocks noGrp="1"/>
          </p:cNvSpPr>
          <p:nvPr>
            <p:ph type="title"/>
          </p:nvPr>
        </p:nvSpPr>
        <p:spPr>
          <a:xfrm>
            <a:off x="249005" y="3652827"/>
            <a:ext cx="4368231" cy="19284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sz="3200" dirty="0"/>
              <a:t>Proteinski kondenzati</a:t>
            </a:r>
            <a:endParaRPr sz="3200" dirty="0"/>
          </a:p>
        </p:txBody>
      </p:sp>
      <p:sp>
        <p:nvSpPr>
          <p:cNvPr id="191" name="Google Shape;191;p31"/>
          <p:cNvSpPr txBox="1">
            <a:spLocks noGrp="1"/>
          </p:cNvSpPr>
          <p:nvPr>
            <p:ph type="title" idx="2"/>
          </p:nvPr>
        </p:nvSpPr>
        <p:spPr>
          <a:xfrm>
            <a:off x="761162" y="2415958"/>
            <a:ext cx="1085100" cy="93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pic>
        <p:nvPicPr>
          <p:cNvPr id="27" name="Picture 26" descr="A close-up of a cell&#10;&#10;Description automatically generated">
            <a:extLst>
              <a:ext uri="{FF2B5EF4-FFF2-40B4-BE49-F238E27FC236}">
                <a16:creationId xmlns:a16="http://schemas.microsoft.com/office/drawing/2014/main" id="{A07AEA1A-72E8-33B2-19F3-67B5B7CAF720}"/>
              </a:ext>
            </a:extLst>
          </p:cNvPr>
          <p:cNvPicPr>
            <a:picLocks noChangeAspect="1"/>
          </p:cNvPicPr>
          <p:nvPr/>
        </p:nvPicPr>
        <p:blipFill rotWithShape="1">
          <a:blip r:embed="rId3"/>
          <a:srcRect l="16592"/>
          <a:stretch/>
        </p:blipFill>
        <p:spPr>
          <a:xfrm>
            <a:off x="4007335" y="0"/>
            <a:ext cx="5136666" cy="5143500"/>
          </a:xfrm>
          <a:prstGeom prst="rect">
            <a:avLst/>
          </a:prstGeom>
        </p:spPr>
      </p:pic>
      <p:sp>
        <p:nvSpPr>
          <p:cNvPr id="29" name="TextBox 28">
            <a:extLst>
              <a:ext uri="{FF2B5EF4-FFF2-40B4-BE49-F238E27FC236}">
                <a16:creationId xmlns:a16="http://schemas.microsoft.com/office/drawing/2014/main" id="{1EEB06BA-B6D8-6414-014B-62E648CFA80C}"/>
              </a:ext>
            </a:extLst>
          </p:cNvPr>
          <p:cNvSpPr txBox="1"/>
          <p:nvPr/>
        </p:nvSpPr>
        <p:spPr>
          <a:xfrm>
            <a:off x="3954861" y="5008897"/>
            <a:ext cx="3670525" cy="166199"/>
          </a:xfrm>
          <a:prstGeom prst="rect">
            <a:avLst/>
          </a:prstGeom>
          <a:noFill/>
        </p:spPr>
        <p:txBody>
          <a:bodyPr wrap="square">
            <a:spAutoFit/>
          </a:bodyPr>
          <a:lstStyle/>
          <a:p>
            <a:pPr>
              <a:lnSpc>
                <a:spcPct val="107000"/>
              </a:lnSpc>
              <a:spcAft>
                <a:spcPts val="800"/>
              </a:spcAft>
            </a:pPr>
            <a:r>
              <a:rPr lang="en-GB" sz="480" kern="100" dirty="0">
                <a:effectLst/>
                <a:latin typeface="Azeret Mono" panose="020B0604020202020204" charset="0"/>
                <a:ea typeface="Aptos" panose="020B0004020202020204" pitchFamily="34" charset="0"/>
                <a:cs typeface="Azeret Mono" panose="020B0604020202020204" charset="0"/>
              </a:rPr>
              <a:t>M.D, D. A. Neuropathology. https://neuropathology-web.org/chapter9/chapter9dPD.html.</a:t>
            </a:r>
          </a:p>
        </p:txBody>
      </p:sp>
    </p:spTree>
    <p:extLst>
      <p:ext uri="{BB962C8B-B14F-4D97-AF65-F5344CB8AC3E}">
        <p14:creationId xmlns:p14="http://schemas.microsoft.com/office/powerpoint/2010/main" val="383896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oogle Shape;1310;p43">
            <a:extLst>
              <a:ext uri="{FF2B5EF4-FFF2-40B4-BE49-F238E27FC236}">
                <a16:creationId xmlns:a16="http://schemas.microsoft.com/office/drawing/2014/main" id="{0A8B85DD-AC1D-734D-DA78-002A2A84513E}"/>
              </a:ext>
            </a:extLst>
          </p:cNvPr>
          <p:cNvGrpSpPr/>
          <p:nvPr/>
        </p:nvGrpSpPr>
        <p:grpSpPr>
          <a:xfrm>
            <a:off x="687329" y="2771428"/>
            <a:ext cx="1815274" cy="739275"/>
            <a:chOff x="713225" y="1875419"/>
            <a:chExt cx="2315400" cy="739275"/>
          </a:xfrm>
        </p:grpSpPr>
        <p:sp>
          <p:nvSpPr>
            <p:cNvPr id="42" name="Google Shape;1311;p43">
              <a:extLst>
                <a:ext uri="{FF2B5EF4-FFF2-40B4-BE49-F238E27FC236}">
                  <a16:creationId xmlns:a16="http://schemas.microsoft.com/office/drawing/2014/main" id="{13EAF3C5-9E9C-375F-CB36-42B56EE974A4}"/>
                </a:ext>
              </a:extLst>
            </p:cNvPr>
            <p:cNvSpPr txBox="1"/>
            <p:nvPr/>
          </p:nvSpPr>
          <p:spPr>
            <a:xfrm flipH="1">
              <a:off x="713225" y="1875419"/>
              <a:ext cx="2315400" cy="457200"/>
            </a:xfrm>
            <a:prstGeom prst="rect">
              <a:avLst/>
            </a:prstGeom>
            <a:noFill/>
            <a:ln>
              <a:noFill/>
            </a:ln>
          </p:spPr>
          <p:txBody>
            <a:bodyPr spcFirstLastPara="1" wrap="square" lIns="91425" tIns="91425" rIns="91425" bIns="91425" anchor="b" anchorCtr="0">
              <a:noAutofit/>
            </a:bodyPr>
            <a:lstStyle/>
            <a:p>
              <a:pPr algn="ctr"/>
              <a:r>
                <a:rPr lang="hr-HR" sz="2400" b="1" dirty="0">
                  <a:solidFill>
                    <a:srgbClr val="F3F3F3"/>
                  </a:solidFill>
                  <a:latin typeface="Azeret Mono" panose="020B0604020202020204" charset="0"/>
                  <a:ea typeface="Rajdhani"/>
                  <a:cs typeface="Azeret Mono" panose="020B0604020202020204" charset="0"/>
                  <a:sym typeface="Rajdhani"/>
                </a:rPr>
                <a:t>LOKACIJA</a:t>
              </a:r>
              <a:endParaRPr sz="2400" b="1" dirty="0">
                <a:solidFill>
                  <a:srgbClr val="F3F3F3"/>
                </a:solidFill>
                <a:latin typeface="Azeret Mono" panose="020B0604020202020204" charset="0"/>
                <a:ea typeface="Rajdhani"/>
                <a:cs typeface="Azeret Mono" panose="020B0604020202020204" charset="0"/>
                <a:sym typeface="Rajdhani"/>
              </a:endParaRPr>
            </a:p>
          </p:txBody>
        </p:sp>
        <p:sp>
          <p:nvSpPr>
            <p:cNvPr id="43" name="Google Shape;1312;p43">
              <a:extLst>
                <a:ext uri="{FF2B5EF4-FFF2-40B4-BE49-F238E27FC236}">
                  <a16:creationId xmlns:a16="http://schemas.microsoft.com/office/drawing/2014/main" id="{00E873E7-8F7D-EA2D-766C-22C375A69D64}"/>
                </a:ext>
              </a:extLst>
            </p:cNvPr>
            <p:cNvSpPr txBox="1"/>
            <p:nvPr/>
          </p:nvSpPr>
          <p:spPr>
            <a:xfrm flipH="1">
              <a:off x="713225" y="2130194"/>
              <a:ext cx="2315400" cy="484500"/>
            </a:xfrm>
            <a:prstGeom prst="rect">
              <a:avLst/>
            </a:prstGeom>
            <a:noFill/>
            <a:ln>
              <a:noFill/>
            </a:ln>
          </p:spPr>
          <p:txBody>
            <a:bodyPr spcFirstLastPara="1" wrap="square" lIns="91425" tIns="91425" rIns="91425" bIns="91425" anchor="t" anchorCtr="0">
              <a:noAutofit/>
            </a:bodyPr>
            <a:lstStyle/>
            <a:p>
              <a:pPr algn="ctr"/>
              <a:r>
                <a:rPr lang="hr-HR" sz="1200" dirty="0">
                  <a:solidFill>
                    <a:srgbClr val="F3F3F3"/>
                  </a:solidFill>
                  <a:latin typeface="Azeret Mono" panose="020B0604020202020204" charset="0"/>
                  <a:ea typeface="Fira Sans Condensed"/>
                  <a:cs typeface="Azeret Mono" panose="020B0604020202020204" charset="0"/>
                  <a:sym typeface="Fira Sans Condensed"/>
                </a:rPr>
                <a:t>jezgra, jezgrica, citoplazma</a:t>
              </a:r>
              <a:endParaRPr sz="1200" dirty="0">
                <a:solidFill>
                  <a:srgbClr val="F3F3F3"/>
                </a:solidFill>
                <a:latin typeface="Azeret Mono" panose="020B0604020202020204" charset="0"/>
                <a:ea typeface="Fira Sans Condensed"/>
                <a:cs typeface="Azeret Mono" panose="020B0604020202020204" charset="0"/>
                <a:sym typeface="Fira Sans Condensed"/>
              </a:endParaRPr>
            </a:p>
          </p:txBody>
        </p:sp>
      </p:grpSp>
      <p:grpSp>
        <p:nvGrpSpPr>
          <p:cNvPr id="45" name="Google Shape;1314;p43">
            <a:extLst>
              <a:ext uri="{FF2B5EF4-FFF2-40B4-BE49-F238E27FC236}">
                <a16:creationId xmlns:a16="http://schemas.microsoft.com/office/drawing/2014/main" id="{CEE31235-3355-AB4E-A7F0-8D514D5C2B85}"/>
              </a:ext>
            </a:extLst>
          </p:cNvPr>
          <p:cNvGrpSpPr/>
          <p:nvPr/>
        </p:nvGrpSpPr>
        <p:grpSpPr>
          <a:xfrm>
            <a:off x="2598780" y="1923036"/>
            <a:ext cx="1815274" cy="739275"/>
            <a:chOff x="713225" y="1875419"/>
            <a:chExt cx="2315400" cy="739275"/>
          </a:xfrm>
        </p:grpSpPr>
        <p:sp>
          <p:nvSpPr>
            <p:cNvPr id="46" name="Google Shape;1315;p43">
              <a:extLst>
                <a:ext uri="{FF2B5EF4-FFF2-40B4-BE49-F238E27FC236}">
                  <a16:creationId xmlns:a16="http://schemas.microsoft.com/office/drawing/2014/main" id="{B5F0DA2A-C818-CA50-322D-FAA5FAA36E97}"/>
                </a:ext>
              </a:extLst>
            </p:cNvPr>
            <p:cNvSpPr txBox="1"/>
            <p:nvPr/>
          </p:nvSpPr>
          <p:spPr>
            <a:xfrm flipH="1">
              <a:off x="713225" y="1875419"/>
              <a:ext cx="2315400" cy="457200"/>
            </a:xfrm>
            <a:prstGeom prst="rect">
              <a:avLst/>
            </a:prstGeom>
            <a:noFill/>
            <a:ln>
              <a:noFill/>
            </a:ln>
          </p:spPr>
          <p:txBody>
            <a:bodyPr spcFirstLastPara="1" wrap="square" lIns="91425" tIns="91425" rIns="91425" bIns="91425" anchor="b" anchorCtr="0">
              <a:noAutofit/>
            </a:bodyPr>
            <a:lstStyle/>
            <a:p>
              <a:pPr algn="ctr"/>
              <a:r>
                <a:rPr lang="hr-HR" sz="2400" b="1" dirty="0">
                  <a:solidFill>
                    <a:srgbClr val="F3F3F3"/>
                  </a:solidFill>
                  <a:latin typeface="Azeret Mono" panose="020B0604020202020204" charset="0"/>
                  <a:ea typeface="Rajdhani"/>
                  <a:cs typeface="Azeret Mono" panose="020B0604020202020204" charset="0"/>
                  <a:sym typeface="Rajdhani"/>
                </a:rPr>
                <a:t>TIP</a:t>
              </a:r>
              <a:endParaRPr sz="2400" b="1" dirty="0">
                <a:solidFill>
                  <a:srgbClr val="F3F3F3"/>
                </a:solidFill>
                <a:latin typeface="Azeret Mono" panose="020B0604020202020204" charset="0"/>
                <a:ea typeface="Rajdhani"/>
                <a:cs typeface="Azeret Mono" panose="020B0604020202020204" charset="0"/>
                <a:sym typeface="Rajdhani"/>
              </a:endParaRPr>
            </a:p>
          </p:txBody>
        </p:sp>
        <p:sp>
          <p:nvSpPr>
            <p:cNvPr id="47" name="Google Shape;1316;p43">
              <a:extLst>
                <a:ext uri="{FF2B5EF4-FFF2-40B4-BE49-F238E27FC236}">
                  <a16:creationId xmlns:a16="http://schemas.microsoft.com/office/drawing/2014/main" id="{876C5763-15CD-1E07-7372-54AB98763E3D}"/>
                </a:ext>
              </a:extLst>
            </p:cNvPr>
            <p:cNvSpPr txBox="1"/>
            <p:nvPr/>
          </p:nvSpPr>
          <p:spPr>
            <a:xfrm flipH="1">
              <a:off x="713225" y="2130194"/>
              <a:ext cx="2315400" cy="484500"/>
            </a:xfrm>
            <a:prstGeom prst="rect">
              <a:avLst/>
            </a:prstGeom>
            <a:noFill/>
            <a:ln>
              <a:noFill/>
            </a:ln>
          </p:spPr>
          <p:txBody>
            <a:bodyPr spcFirstLastPara="1" wrap="square" lIns="91425" tIns="91425" rIns="91425" bIns="91425" anchor="t" anchorCtr="0">
              <a:noAutofit/>
            </a:bodyPr>
            <a:lstStyle/>
            <a:p>
              <a:pPr algn="ctr"/>
              <a:r>
                <a:rPr lang="hr-HR" sz="1200" dirty="0">
                  <a:solidFill>
                    <a:srgbClr val="F3F3F3"/>
                  </a:solidFill>
                  <a:latin typeface="Azeret Mono" panose="020B0604020202020204" charset="0"/>
                  <a:ea typeface="Fira Sans Condensed"/>
                  <a:cs typeface="Azeret Mono" panose="020B0604020202020204" charset="0"/>
                  <a:sym typeface="Fira Sans Condensed"/>
                </a:rPr>
                <a:t>funkcionalni, ne-funkcionalni, tranzijentni i permanenti</a:t>
              </a:r>
              <a:endParaRPr sz="1200" dirty="0">
                <a:solidFill>
                  <a:srgbClr val="F3F3F3"/>
                </a:solidFill>
                <a:latin typeface="Azeret Mono" panose="020B0604020202020204" charset="0"/>
                <a:ea typeface="Fira Sans Condensed"/>
                <a:cs typeface="Azeret Mono" panose="020B0604020202020204" charset="0"/>
                <a:sym typeface="Fira Sans Condensed"/>
              </a:endParaRPr>
            </a:p>
          </p:txBody>
        </p:sp>
      </p:grpSp>
      <p:grpSp>
        <p:nvGrpSpPr>
          <p:cNvPr id="49" name="Google Shape;1318;p43">
            <a:extLst>
              <a:ext uri="{FF2B5EF4-FFF2-40B4-BE49-F238E27FC236}">
                <a16:creationId xmlns:a16="http://schemas.microsoft.com/office/drawing/2014/main" id="{1C54D1B3-A6C0-8986-1DE9-0B63D30907FB}"/>
              </a:ext>
            </a:extLst>
          </p:cNvPr>
          <p:cNvGrpSpPr/>
          <p:nvPr/>
        </p:nvGrpSpPr>
        <p:grpSpPr>
          <a:xfrm>
            <a:off x="4510232" y="2767589"/>
            <a:ext cx="1815274" cy="743115"/>
            <a:chOff x="713225" y="1875419"/>
            <a:chExt cx="2315400" cy="743115"/>
          </a:xfrm>
        </p:grpSpPr>
        <p:sp>
          <p:nvSpPr>
            <p:cNvPr id="50" name="Google Shape;1319;p43">
              <a:extLst>
                <a:ext uri="{FF2B5EF4-FFF2-40B4-BE49-F238E27FC236}">
                  <a16:creationId xmlns:a16="http://schemas.microsoft.com/office/drawing/2014/main" id="{A095FD24-3FEB-1B2D-20A6-C397A9A590EF}"/>
                </a:ext>
              </a:extLst>
            </p:cNvPr>
            <p:cNvSpPr txBox="1"/>
            <p:nvPr/>
          </p:nvSpPr>
          <p:spPr>
            <a:xfrm flipH="1">
              <a:off x="713225" y="1875419"/>
              <a:ext cx="2315400" cy="457200"/>
            </a:xfrm>
            <a:prstGeom prst="rect">
              <a:avLst/>
            </a:prstGeom>
            <a:noFill/>
            <a:ln>
              <a:noFill/>
            </a:ln>
          </p:spPr>
          <p:txBody>
            <a:bodyPr spcFirstLastPara="1" wrap="square" lIns="91425" tIns="91425" rIns="91425" bIns="91425" anchor="b" anchorCtr="0">
              <a:noAutofit/>
            </a:bodyPr>
            <a:lstStyle/>
            <a:p>
              <a:pPr algn="ctr"/>
              <a:r>
                <a:rPr lang="hr-HR" sz="2400" b="1" dirty="0">
                  <a:solidFill>
                    <a:srgbClr val="F3F3F3"/>
                  </a:solidFill>
                  <a:latin typeface="Azeret Mono" panose="020B0604020202020204" charset="0"/>
                  <a:ea typeface="Rajdhani"/>
                  <a:cs typeface="Azeret Mono" panose="020B0604020202020204" charset="0"/>
                  <a:sym typeface="Rajdhani"/>
                </a:rPr>
                <a:t>UVJETI</a:t>
              </a:r>
              <a:endParaRPr sz="2400" b="1" dirty="0">
                <a:solidFill>
                  <a:srgbClr val="F3F3F3"/>
                </a:solidFill>
                <a:latin typeface="Azeret Mono" panose="020B0604020202020204" charset="0"/>
                <a:ea typeface="Rajdhani"/>
                <a:cs typeface="Azeret Mono" panose="020B0604020202020204" charset="0"/>
                <a:sym typeface="Rajdhani"/>
              </a:endParaRPr>
            </a:p>
          </p:txBody>
        </p:sp>
        <p:sp>
          <p:nvSpPr>
            <p:cNvPr id="51" name="Google Shape;1320;p43">
              <a:extLst>
                <a:ext uri="{FF2B5EF4-FFF2-40B4-BE49-F238E27FC236}">
                  <a16:creationId xmlns:a16="http://schemas.microsoft.com/office/drawing/2014/main" id="{D0D54CA4-9091-F591-9B79-C30BA080187E}"/>
                </a:ext>
              </a:extLst>
            </p:cNvPr>
            <p:cNvSpPr txBox="1"/>
            <p:nvPr/>
          </p:nvSpPr>
          <p:spPr>
            <a:xfrm flipH="1">
              <a:off x="713225" y="2134034"/>
              <a:ext cx="2315400" cy="484500"/>
            </a:xfrm>
            <a:prstGeom prst="rect">
              <a:avLst/>
            </a:prstGeom>
            <a:noFill/>
            <a:ln>
              <a:noFill/>
            </a:ln>
          </p:spPr>
          <p:txBody>
            <a:bodyPr spcFirstLastPara="1" wrap="square" lIns="91425" tIns="91425" rIns="91425" bIns="91425" anchor="t" anchorCtr="0">
              <a:noAutofit/>
            </a:bodyPr>
            <a:lstStyle/>
            <a:p>
              <a:pPr algn="ctr"/>
              <a:r>
                <a:rPr lang="hr-HR" sz="1200" dirty="0">
                  <a:solidFill>
                    <a:srgbClr val="F3F3F3"/>
                  </a:solidFill>
                  <a:latin typeface="Azeret Mono" panose="020B0604020202020204" charset="0"/>
                  <a:ea typeface="Fira Sans Condensed"/>
                  <a:cs typeface="Azeret Mono" panose="020B0604020202020204" charset="0"/>
                  <a:sym typeface="Fira Sans Condensed"/>
                </a:rPr>
                <a:t>pH,temperatura, oksidativni stres, nepravilno smatanje</a:t>
              </a:r>
              <a:endParaRPr sz="1200" dirty="0">
                <a:solidFill>
                  <a:srgbClr val="F3F3F3"/>
                </a:solidFill>
                <a:latin typeface="Azeret Mono" panose="020B0604020202020204" charset="0"/>
                <a:ea typeface="Fira Sans Condensed"/>
                <a:cs typeface="Azeret Mono" panose="020B0604020202020204" charset="0"/>
                <a:sym typeface="Fira Sans Condensed"/>
              </a:endParaRPr>
            </a:p>
          </p:txBody>
        </p:sp>
      </p:grpSp>
      <p:sp>
        <p:nvSpPr>
          <p:cNvPr id="53" name="Google Shape;1322;p43">
            <a:extLst>
              <a:ext uri="{FF2B5EF4-FFF2-40B4-BE49-F238E27FC236}">
                <a16:creationId xmlns:a16="http://schemas.microsoft.com/office/drawing/2014/main" id="{A6FEC9B1-2C38-F309-5064-2802E1CA1B16}"/>
              </a:ext>
            </a:extLst>
          </p:cNvPr>
          <p:cNvSpPr/>
          <p:nvPr/>
        </p:nvSpPr>
        <p:spPr>
          <a:xfrm rot="10800000">
            <a:off x="6374817" y="3159074"/>
            <a:ext cx="1909006" cy="955096"/>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rgbClr val="F3F3F3"/>
          </a:solidFill>
          <a:ln w="19050" cap="rnd" cmpd="sng">
            <a:solidFill>
              <a:srgbClr val="F3F3F3"/>
            </a:solidFill>
            <a:prstDash val="dash"/>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23;p43">
            <a:extLst>
              <a:ext uri="{FF2B5EF4-FFF2-40B4-BE49-F238E27FC236}">
                <a16:creationId xmlns:a16="http://schemas.microsoft.com/office/drawing/2014/main" id="{B770C5F2-A313-3026-8A49-02E935A515AC}"/>
              </a:ext>
            </a:extLst>
          </p:cNvPr>
          <p:cNvSpPr/>
          <p:nvPr/>
        </p:nvSpPr>
        <p:spPr>
          <a:xfrm rot="10800000">
            <a:off x="4463344" y="2215481"/>
            <a:ext cx="1909049" cy="953666"/>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solidFill>
            <a:srgbClr val="F3F3F3"/>
          </a:solidFill>
          <a:ln w="19050" cap="rnd" cmpd="sng">
            <a:solidFill>
              <a:srgbClr val="F3F3F3"/>
            </a:solidFill>
            <a:prstDash val="dash"/>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24;p43">
            <a:extLst>
              <a:ext uri="{FF2B5EF4-FFF2-40B4-BE49-F238E27FC236}">
                <a16:creationId xmlns:a16="http://schemas.microsoft.com/office/drawing/2014/main" id="{A7FE79EE-E95A-DECF-EBCD-9940EF76AAFC}"/>
              </a:ext>
            </a:extLst>
          </p:cNvPr>
          <p:cNvSpPr/>
          <p:nvPr/>
        </p:nvSpPr>
        <p:spPr>
          <a:xfrm rot="10800000">
            <a:off x="2551914" y="3159074"/>
            <a:ext cx="1909006" cy="955096"/>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solidFill>
            <a:srgbClr val="F3F3F3"/>
          </a:solidFill>
          <a:ln w="19050" cap="rnd" cmpd="sng">
            <a:solidFill>
              <a:srgbClr val="F3F3F3"/>
            </a:solidFill>
            <a:prstDash val="dash"/>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25;p43">
            <a:extLst>
              <a:ext uri="{FF2B5EF4-FFF2-40B4-BE49-F238E27FC236}">
                <a16:creationId xmlns:a16="http://schemas.microsoft.com/office/drawing/2014/main" id="{D8B83FA7-857A-4169-2E65-4C9BB01B9B46}"/>
              </a:ext>
            </a:extLst>
          </p:cNvPr>
          <p:cNvSpPr/>
          <p:nvPr/>
        </p:nvSpPr>
        <p:spPr>
          <a:xfrm rot="10800000">
            <a:off x="640441" y="2215481"/>
            <a:ext cx="1909049" cy="953666"/>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solidFill>
            <a:srgbClr val="F3F3F3"/>
          </a:solidFill>
          <a:ln w="19050" cap="rnd" cmpd="sng">
            <a:solidFill>
              <a:srgbClr val="F3F3F3"/>
            </a:solidFill>
            <a:prstDash val="dash"/>
            <a:miter lim="3335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26;p43">
            <a:extLst>
              <a:ext uri="{FF2B5EF4-FFF2-40B4-BE49-F238E27FC236}">
                <a16:creationId xmlns:a16="http://schemas.microsoft.com/office/drawing/2014/main" id="{D32FE17F-964A-E258-F029-606B7529DA1F}"/>
              </a:ext>
            </a:extLst>
          </p:cNvPr>
          <p:cNvSpPr/>
          <p:nvPr/>
        </p:nvSpPr>
        <p:spPr>
          <a:xfrm rot="10800000">
            <a:off x="6287873" y="3063606"/>
            <a:ext cx="159037" cy="159009"/>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6090D3"/>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27;p43">
            <a:extLst>
              <a:ext uri="{FF2B5EF4-FFF2-40B4-BE49-F238E27FC236}">
                <a16:creationId xmlns:a16="http://schemas.microsoft.com/office/drawing/2014/main" id="{07EB362F-5F89-E012-0C6D-897778C7FB14}"/>
              </a:ext>
            </a:extLst>
          </p:cNvPr>
          <p:cNvSpPr/>
          <p:nvPr/>
        </p:nvSpPr>
        <p:spPr>
          <a:xfrm rot="10800000">
            <a:off x="4378945" y="3063606"/>
            <a:ext cx="158994" cy="159009"/>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6090D3"/>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28;p43">
            <a:extLst>
              <a:ext uri="{FF2B5EF4-FFF2-40B4-BE49-F238E27FC236}">
                <a16:creationId xmlns:a16="http://schemas.microsoft.com/office/drawing/2014/main" id="{105D73D3-94C7-1A86-3316-EC79C7DB3D5D}"/>
              </a:ext>
            </a:extLst>
          </p:cNvPr>
          <p:cNvSpPr/>
          <p:nvPr/>
        </p:nvSpPr>
        <p:spPr>
          <a:xfrm rot="10800000">
            <a:off x="2469975" y="3063606"/>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6090D3"/>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2" name="Google Shape;1331;p43">
            <a:extLst>
              <a:ext uri="{FF2B5EF4-FFF2-40B4-BE49-F238E27FC236}">
                <a16:creationId xmlns:a16="http://schemas.microsoft.com/office/drawing/2014/main" id="{FBC885DF-E3B4-3069-2472-50E2BDA4476A}"/>
              </a:ext>
            </a:extLst>
          </p:cNvPr>
          <p:cNvGrpSpPr/>
          <p:nvPr/>
        </p:nvGrpSpPr>
        <p:grpSpPr>
          <a:xfrm>
            <a:off x="6421683" y="1923036"/>
            <a:ext cx="1815274" cy="739275"/>
            <a:chOff x="713225" y="1875419"/>
            <a:chExt cx="2315400" cy="739275"/>
          </a:xfrm>
        </p:grpSpPr>
        <p:sp>
          <p:nvSpPr>
            <p:cNvPr id="63" name="Google Shape;1332;p43">
              <a:extLst>
                <a:ext uri="{FF2B5EF4-FFF2-40B4-BE49-F238E27FC236}">
                  <a16:creationId xmlns:a16="http://schemas.microsoft.com/office/drawing/2014/main" id="{650CD4C3-7432-197A-4848-08CFEC96CE88}"/>
                </a:ext>
              </a:extLst>
            </p:cNvPr>
            <p:cNvSpPr txBox="1"/>
            <p:nvPr/>
          </p:nvSpPr>
          <p:spPr>
            <a:xfrm flipH="1">
              <a:off x="713225" y="1875419"/>
              <a:ext cx="2315400" cy="457200"/>
            </a:xfrm>
            <a:prstGeom prst="rect">
              <a:avLst/>
            </a:prstGeom>
            <a:noFill/>
            <a:ln>
              <a:noFill/>
            </a:ln>
          </p:spPr>
          <p:txBody>
            <a:bodyPr spcFirstLastPara="1" wrap="square" lIns="91425" tIns="91425" rIns="91425" bIns="91425" anchor="b" anchorCtr="0">
              <a:noAutofit/>
            </a:bodyPr>
            <a:lstStyle/>
            <a:p>
              <a:pPr algn="ctr"/>
              <a:r>
                <a:rPr lang="hr-HR" sz="2400" b="1" dirty="0">
                  <a:solidFill>
                    <a:srgbClr val="F3F3F3"/>
                  </a:solidFill>
                  <a:latin typeface="Azeret Mono" panose="020B0604020202020204" charset="0"/>
                  <a:ea typeface="Rajdhani"/>
                  <a:cs typeface="Azeret Mono" panose="020B0604020202020204" charset="0"/>
                  <a:sym typeface="Rajdhani"/>
                </a:rPr>
                <a:t>ULOGA</a:t>
              </a:r>
              <a:endParaRPr sz="2400" b="1" dirty="0">
                <a:solidFill>
                  <a:srgbClr val="F3F3F3"/>
                </a:solidFill>
                <a:latin typeface="Azeret Mono" panose="020B0604020202020204" charset="0"/>
                <a:ea typeface="Rajdhani"/>
                <a:cs typeface="Azeret Mono" panose="020B0604020202020204" charset="0"/>
                <a:sym typeface="Rajdhani"/>
              </a:endParaRPr>
            </a:p>
          </p:txBody>
        </p:sp>
        <p:sp>
          <p:nvSpPr>
            <p:cNvPr id="64" name="Google Shape;1333;p43">
              <a:extLst>
                <a:ext uri="{FF2B5EF4-FFF2-40B4-BE49-F238E27FC236}">
                  <a16:creationId xmlns:a16="http://schemas.microsoft.com/office/drawing/2014/main" id="{E67A79E0-2AD3-96FB-1251-B08F366BE8E2}"/>
                </a:ext>
              </a:extLst>
            </p:cNvPr>
            <p:cNvSpPr txBox="1"/>
            <p:nvPr/>
          </p:nvSpPr>
          <p:spPr>
            <a:xfrm flipH="1">
              <a:off x="713225" y="2130194"/>
              <a:ext cx="2315400" cy="484500"/>
            </a:xfrm>
            <a:prstGeom prst="rect">
              <a:avLst/>
            </a:prstGeom>
            <a:noFill/>
            <a:ln>
              <a:noFill/>
            </a:ln>
          </p:spPr>
          <p:txBody>
            <a:bodyPr spcFirstLastPara="1" wrap="square" lIns="91425" tIns="91425" rIns="91425" bIns="91425" anchor="t" anchorCtr="0">
              <a:noAutofit/>
            </a:bodyPr>
            <a:lstStyle/>
            <a:p>
              <a:pPr algn="ctr"/>
              <a:r>
                <a:rPr lang="hr-HR" sz="1100" dirty="0">
                  <a:solidFill>
                    <a:srgbClr val="F3F3F3"/>
                  </a:solidFill>
                  <a:latin typeface="Azeret Mono" panose="020B0604020202020204" charset="0"/>
                  <a:ea typeface="Fira Sans Condensed"/>
                  <a:cs typeface="Azeret Mono" panose="020B0604020202020204" charset="0"/>
                  <a:sym typeface="Fira Sans Condensed"/>
                </a:rPr>
                <a:t>biološki procesi, (regulacija ekspresije gena, signalne transdukcije, metaboličkih puteva), patogeneza (tumori, autoimunost)</a:t>
              </a:r>
              <a:r>
                <a:rPr lang="hr-HR" sz="1100" baseline="30000" dirty="0">
                  <a:solidFill>
                    <a:srgbClr val="F3F3F3"/>
                  </a:solidFill>
                  <a:latin typeface="Azeret Mono" panose="020B0604020202020204" charset="0"/>
                  <a:ea typeface="Fira Sans Condensed"/>
                  <a:cs typeface="Azeret Mono" panose="020B0604020202020204" charset="0"/>
                  <a:sym typeface="Fira Sans Condensed"/>
                </a:rPr>
                <a:t>1</a:t>
              </a:r>
              <a:endParaRPr sz="1100" dirty="0">
                <a:solidFill>
                  <a:srgbClr val="F3F3F3"/>
                </a:solidFill>
                <a:latin typeface="Azeret Mono" panose="020B0604020202020204" charset="0"/>
                <a:ea typeface="Fira Sans Condensed"/>
                <a:cs typeface="Azeret Mono" panose="020B0604020202020204" charset="0"/>
                <a:sym typeface="Fira Sans Condensed"/>
              </a:endParaRPr>
            </a:p>
          </p:txBody>
        </p:sp>
      </p:grpSp>
      <p:sp>
        <p:nvSpPr>
          <p:cNvPr id="68" name="Title 67">
            <a:extLst>
              <a:ext uri="{FF2B5EF4-FFF2-40B4-BE49-F238E27FC236}">
                <a16:creationId xmlns:a16="http://schemas.microsoft.com/office/drawing/2014/main" id="{EBB3D6E8-C462-328D-75AA-73BB596A7233}"/>
              </a:ext>
            </a:extLst>
          </p:cNvPr>
          <p:cNvSpPr>
            <a:spLocks noGrp="1"/>
          </p:cNvSpPr>
          <p:nvPr>
            <p:ph type="title"/>
          </p:nvPr>
        </p:nvSpPr>
        <p:spPr>
          <a:xfrm>
            <a:off x="0" y="263881"/>
            <a:ext cx="9144000" cy="1317600"/>
          </a:xfrm>
        </p:spPr>
        <p:txBody>
          <a:bodyPr/>
          <a:lstStyle/>
          <a:p>
            <a:pPr algn="ctr"/>
            <a:r>
              <a:rPr lang="hr-HR" sz="2800" dirty="0"/>
              <a:t>Ukratko o proteinskim kondenzatima</a:t>
            </a:r>
            <a:endParaRPr lang="en-GB" sz="2800" dirty="0"/>
          </a:p>
        </p:txBody>
      </p:sp>
    </p:spTree>
    <p:extLst>
      <p:ext uri="{BB962C8B-B14F-4D97-AF65-F5344CB8AC3E}">
        <p14:creationId xmlns:p14="http://schemas.microsoft.com/office/powerpoint/2010/main" val="56084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several images of cells&#10;&#10;Description automatically generated">
            <a:extLst>
              <a:ext uri="{FF2B5EF4-FFF2-40B4-BE49-F238E27FC236}">
                <a16:creationId xmlns:a16="http://schemas.microsoft.com/office/drawing/2014/main" id="{79C09CB8-0BAA-3291-DB17-7C87FAA7E2D7}"/>
              </a:ext>
            </a:extLst>
          </p:cNvPr>
          <p:cNvPicPr>
            <a:picLocks noChangeAspect="1"/>
          </p:cNvPicPr>
          <p:nvPr/>
        </p:nvPicPr>
        <p:blipFill rotWithShape="1">
          <a:blip r:embed="rId3"/>
          <a:srcRect t="1010" b="39694"/>
          <a:stretch/>
        </p:blipFill>
        <p:spPr>
          <a:xfrm>
            <a:off x="4691552" y="2581293"/>
            <a:ext cx="4341748" cy="1993902"/>
          </a:xfrm>
          <a:prstGeom prst="rect">
            <a:avLst/>
          </a:prstGeom>
        </p:spPr>
      </p:pic>
      <p:pic>
        <p:nvPicPr>
          <p:cNvPr id="6" name="Picture 5" descr="A diagram of a cell structure&#10;&#10;Description automatically generated">
            <a:extLst>
              <a:ext uri="{FF2B5EF4-FFF2-40B4-BE49-F238E27FC236}">
                <a16:creationId xmlns:a16="http://schemas.microsoft.com/office/drawing/2014/main" id="{0EFBFB3A-B9E3-D851-2B01-C4CB1DD03C82}"/>
              </a:ext>
            </a:extLst>
          </p:cNvPr>
          <p:cNvPicPr>
            <a:picLocks noChangeAspect="1"/>
          </p:cNvPicPr>
          <p:nvPr/>
        </p:nvPicPr>
        <p:blipFill rotWithShape="1">
          <a:blip r:embed="rId4"/>
          <a:srcRect l="5202" r="9577" b="69646"/>
          <a:stretch/>
        </p:blipFill>
        <p:spPr>
          <a:xfrm>
            <a:off x="4691552" y="86278"/>
            <a:ext cx="4319426" cy="2097515"/>
          </a:xfrm>
          <a:prstGeom prst="rect">
            <a:avLst/>
          </a:prstGeom>
        </p:spPr>
      </p:pic>
      <p:sp>
        <p:nvSpPr>
          <p:cNvPr id="9" name="TextBox 8">
            <a:extLst>
              <a:ext uri="{FF2B5EF4-FFF2-40B4-BE49-F238E27FC236}">
                <a16:creationId xmlns:a16="http://schemas.microsoft.com/office/drawing/2014/main" id="{B67E8C35-0812-DCE4-4CCA-FA798B7FC3FA}"/>
              </a:ext>
            </a:extLst>
          </p:cNvPr>
          <p:cNvSpPr txBox="1"/>
          <p:nvPr/>
        </p:nvSpPr>
        <p:spPr>
          <a:xfrm>
            <a:off x="4258584" y="2202278"/>
            <a:ext cx="4752394" cy="230832"/>
          </a:xfrm>
          <a:prstGeom prst="rect">
            <a:avLst/>
          </a:prstGeom>
          <a:noFill/>
        </p:spPr>
        <p:txBody>
          <a:bodyPr wrap="square">
            <a:spAutoFit/>
          </a:bodyPr>
          <a:lstStyle/>
          <a:p>
            <a:pPr algn="ctr">
              <a:lnSpc>
                <a:spcPct val="107000"/>
              </a:lnSpc>
              <a:spcAft>
                <a:spcPts val="800"/>
              </a:spcAft>
            </a:pPr>
            <a:r>
              <a:rPr lang="hr-HR" sz="900" kern="100" dirty="0">
                <a:solidFill>
                  <a:schemeClr val="bg1"/>
                </a:solidFill>
                <a:effectLst/>
                <a:latin typeface="Azeret Mono" panose="020B0604020202020204" charset="0"/>
                <a:ea typeface="Aptos" panose="020B0004020202020204" pitchFamily="34" charset="0"/>
                <a:cs typeface="Azeret Mono" panose="020B0604020202020204" charset="0"/>
              </a:rPr>
              <a:t>Slika 1 Reprezentacija separacije faza tekuće-tekuće</a:t>
            </a:r>
            <a:r>
              <a:rPr lang="hr-HR" sz="900" kern="100" baseline="30000" dirty="0">
                <a:solidFill>
                  <a:schemeClr val="bg1"/>
                </a:solidFill>
                <a:effectLst/>
                <a:latin typeface="Azeret Mono" panose="020B0604020202020204" charset="0"/>
                <a:ea typeface="Aptos" panose="020B0004020202020204" pitchFamily="34" charset="0"/>
                <a:cs typeface="Azeret Mono" panose="020B0604020202020204" charset="0"/>
              </a:rPr>
              <a:t>2</a:t>
            </a:r>
            <a:endParaRPr lang="en-GB" sz="900" kern="100" dirty="0">
              <a:solidFill>
                <a:schemeClr val="bg1"/>
              </a:solidFill>
              <a:effectLst/>
              <a:latin typeface="Azeret Mono" panose="020B0604020202020204" charset="0"/>
              <a:ea typeface="Aptos" panose="020B0004020202020204" pitchFamily="34" charset="0"/>
              <a:cs typeface="Azeret Mono" panose="020B0604020202020204" charset="0"/>
            </a:endParaRPr>
          </a:p>
        </p:txBody>
      </p:sp>
      <p:sp>
        <p:nvSpPr>
          <p:cNvPr id="11" name="TextBox 10">
            <a:extLst>
              <a:ext uri="{FF2B5EF4-FFF2-40B4-BE49-F238E27FC236}">
                <a16:creationId xmlns:a16="http://schemas.microsoft.com/office/drawing/2014/main" id="{1EFBA292-4573-81F2-E936-4C854B79F1FF}"/>
              </a:ext>
            </a:extLst>
          </p:cNvPr>
          <p:cNvSpPr txBox="1"/>
          <p:nvPr/>
        </p:nvSpPr>
        <p:spPr>
          <a:xfrm>
            <a:off x="4572000" y="4615486"/>
            <a:ext cx="4571999" cy="506342"/>
          </a:xfrm>
          <a:prstGeom prst="rect">
            <a:avLst/>
          </a:prstGeom>
          <a:noFill/>
        </p:spPr>
        <p:txBody>
          <a:bodyPr wrap="square">
            <a:spAutoFit/>
          </a:bodyPr>
          <a:lstStyle/>
          <a:p>
            <a:pPr algn="just"/>
            <a:r>
              <a:rPr lang="hr-HR" sz="900" dirty="0">
                <a:solidFill>
                  <a:schemeClr val="bg1"/>
                </a:solidFill>
                <a:latin typeface="Azeret Mono" panose="020B0604020202020204" charset="0"/>
                <a:cs typeface="Azeret Mono" panose="020B0604020202020204" charset="0"/>
              </a:rPr>
              <a:t>Slika 2 a) Originalni Cajalov crtež dva primidalna neurona cerebralnog korteksa. b) Neuron obojan Cajalovom metodom reduciranog srebrovog nitrata</a:t>
            </a:r>
            <a:r>
              <a:rPr lang="hr-HR" sz="900" baseline="30000" dirty="0">
                <a:solidFill>
                  <a:schemeClr val="bg1"/>
                </a:solidFill>
                <a:latin typeface="Azeret Mono" panose="020B0604020202020204" charset="0"/>
                <a:cs typeface="Azeret Mono" panose="020B0604020202020204" charset="0"/>
              </a:rPr>
              <a:t>3</a:t>
            </a:r>
            <a:endParaRPr lang="en-GB" sz="900" dirty="0">
              <a:solidFill>
                <a:schemeClr val="bg1"/>
              </a:solidFill>
              <a:latin typeface="Azeret Mono" panose="020B0604020202020204" charset="0"/>
              <a:cs typeface="Azeret Mono" panose="020B0604020202020204" charset="0"/>
            </a:endParaRPr>
          </a:p>
        </p:txBody>
      </p:sp>
      <p:sp>
        <p:nvSpPr>
          <p:cNvPr id="148" name="Google Shape;200;p32">
            <a:extLst>
              <a:ext uri="{FF2B5EF4-FFF2-40B4-BE49-F238E27FC236}">
                <a16:creationId xmlns:a16="http://schemas.microsoft.com/office/drawing/2014/main" id="{4568965F-ED5F-28B9-DAAA-B2AB7156D343}"/>
              </a:ext>
            </a:extLst>
          </p:cNvPr>
          <p:cNvSpPr txBox="1">
            <a:spLocks/>
          </p:cNvSpPr>
          <p:nvPr/>
        </p:nvSpPr>
        <p:spPr>
          <a:xfrm>
            <a:off x="711791" y="2127962"/>
            <a:ext cx="3921874" cy="1496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bg1"/>
              </a:buClr>
              <a:buSzPts val="1100"/>
              <a:buFont typeface="Arial" panose="020B0604020202020204" pitchFamily="34" charset="0"/>
              <a:buChar char="◊"/>
            </a:pPr>
            <a:r>
              <a:rPr lang="hr-HR" dirty="0">
                <a:solidFill>
                  <a:schemeClr val="bg1"/>
                </a:solidFill>
                <a:latin typeface="Azeret Mono" panose="020B0604020202020204" charset="0"/>
                <a:cs typeface="Azeret Mono" panose="020B0604020202020204" charset="0"/>
              </a:rPr>
              <a:t>organele bez membrane </a:t>
            </a:r>
          </a:p>
          <a:p>
            <a:pPr marL="285750" indent="-285750">
              <a:buClr>
                <a:schemeClr val="bg1"/>
              </a:buClr>
              <a:buSzPts val="1100"/>
              <a:buFont typeface="Arial" panose="020B0604020202020204" pitchFamily="3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SzPts val="1100"/>
              <a:buFont typeface="Arial" panose="020B0604020202020204" pitchFamily="34" charset="0"/>
              <a:buChar char="◊"/>
            </a:pPr>
            <a:r>
              <a:rPr lang="hr-HR" dirty="0">
                <a:solidFill>
                  <a:schemeClr val="bg1"/>
                </a:solidFill>
                <a:latin typeface="Azeret Mono" panose="020B0604020202020204" charset="0"/>
                <a:cs typeface="Azeret Mono" panose="020B0604020202020204" charset="0"/>
              </a:rPr>
              <a:t>fokalne točke bioloških aktivnosti</a:t>
            </a:r>
          </a:p>
          <a:p>
            <a:pPr marL="285750" indent="-285750">
              <a:buClr>
                <a:schemeClr val="bg1"/>
              </a:buClr>
              <a:buSzPts val="1100"/>
              <a:buFont typeface="Arial" panose="020B0604020202020204" pitchFamily="3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SzPts val="1100"/>
              <a:buFont typeface="Arial" panose="020B0604020202020204" pitchFamily="34" charset="0"/>
              <a:buChar char="◊"/>
            </a:pPr>
            <a:r>
              <a:rPr lang="hr-HR" dirty="0">
                <a:solidFill>
                  <a:schemeClr val="bg1"/>
                </a:solidFill>
                <a:latin typeface="Azeret Mono" panose="020B0604020202020204" charset="0"/>
                <a:cs typeface="Azeret Mono" panose="020B0604020202020204" charset="0"/>
              </a:rPr>
              <a:t>niz intermedijera</a:t>
            </a:r>
          </a:p>
          <a:p>
            <a:pPr marL="285750" indent="-285750">
              <a:buClr>
                <a:schemeClr val="bg1"/>
              </a:buClr>
              <a:buSzPts val="1100"/>
              <a:buFont typeface="Arial" panose="020B0604020202020204" pitchFamily="3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SzPts val="1100"/>
              <a:buFont typeface="Arial" panose="020B0604020202020204" pitchFamily="34" charset="0"/>
              <a:buChar char="◊"/>
            </a:pPr>
            <a:r>
              <a:rPr lang="hr-HR" dirty="0">
                <a:solidFill>
                  <a:schemeClr val="bg1"/>
                </a:solidFill>
                <a:latin typeface="Azeret Mono" panose="020B0604020202020204" charset="0"/>
                <a:cs typeface="Azeret Mono" panose="020B0604020202020204" charset="0"/>
              </a:rPr>
              <a:t>eksperimentalne metode</a:t>
            </a:r>
          </a:p>
          <a:p>
            <a:pPr marL="285750" indent="-285750">
              <a:buClr>
                <a:schemeClr val="bg1"/>
              </a:buClr>
              <a:buSzPts val="1100"/>
              <a:buFont typeface="Arial" panose="020B0604020202020204" pitchFamily="34" charset="0"/>
              <a:buChar char="◊"/>
            </a:pPr>
            <a:endParaRPr lang="hr-HR" dirty="0">
              <a:solidFill>
                <a:schemeClr val="bg1"/>
              </a:solidFill>
              <a:latin typeface="Azeret Mono" panose="020B0604020202020204" charset="0"/>
              <a:cs typeface="Azeret Mono" panose="020B0604020202020204" charset="0"/>
            </a:endParaRPr>
          </a:p>
          <a:p>
            <a:pPr marL="285750" indent="-285750">
              <a:buClr>
                <a:schemeClr val="bg1"/>
              </a:buClr>
              <a:buSzPts val="1100"/>
              <a:buFont typeface="Arial" panose="020B0604020202020204" pitchFamily="34" charset="0"/>
              <a:buChar char="◊"/>
            </a:pPr>
            <a:r>
              <a:rPr lang="hr-HR" dirty="0">
                <a:solidFill>
                  <a:schemeClr val="bg1"/>
                </a:solidFill>
                <a:latin typeface="Azeret Mono" panose="020B0604020202020204" charset="0"/>
                <a:cs typeface="Azeret Mono" panose="020B0604020202020204" charset="0"/>
              </a:rPr>
              <a:t>računalne metode</a:t>
            </a:r>
          </a:p>
          <a:p>
            <a:pPr marL="285750" indent="-285750">
              <a:buClr>
                <a:schemeClr val="dk1"/>
              </a:buClr>
              <a:buSzPts val="1100"/>
              <a:buFont typeface="Arial" panose="020B0604020202020204" pitchFamily="34" charset="0"/>
              <a:buChar char="•"/>
            </a:pPr>
            <a:endParaRPr lang="hr-HR" dirty="0">
              <a:solidFill>
                <a:schemeClr val="bg1"/>
              </a:solidFill>
            </a:endParaRPr>
          </a:p>
          <a:p>
            <a:pPr marL="285750" indent="-285750">
              <a:buClr>
                <a:schemeClr val="dk1"/>
              </a:buClr>
              <a:buSzPts val="1100"/>
              <a:buFont typeface="Arial" panose="020B0604020202020204" pitchFamily="34" charset="0"/>
              <a:buChar char="•"/>
            </a:pPr>
            <a:endParaRPr lang="en-GB" dirty="0">
              <a:solidFill>
                <a:schemeClr val="bg1"/>
              </a:solidFill>
            </a:endParaRPr>
          </a:p>
        </p:txBody>
      </p:sp>
      <p:sp>
        <p:nvSpPr>
          <p:cNvPr id="149" name="Title 67">
            <a:extLst>
              <a:ext uri="{FF2B5EF4-FFF2-40B4-BE49-F238E27FC236}">
                <a16:creationId xmlns:a16="http://schemas.microsoft.com/office/drawing/2014/main" id="{DAA0DD7E-6EA0-7077-72C3-675B4B9797EA}"/>
              </a:ext>
            </a:extLst>
          </p:cNvPr>
          <p:cNvSpPr>
            <a:spLocks noGrp="1"/>
          </p:cNvSpPr>
          <p:nvPr>
            <p:ph type="title"/>
          </p:nvPr>
        </p:nvSpPr>
        <p:spPr>
          <a:xfrm>
            <a:off x="133022" y="173411"/>
            <a:ext cx="4442756" cy="1624024"/>
          </a:xfrm>
        </p:spPr>
        <p:txBody>
          <a:bodyPr/>
          <a:lstStyle/>
          <a:p>
            <a:pPr algn="ctr"/>
            <a:r>
              <a:rPr lang="hr-HR" sz="2800" dirty="0"/>
              <a:t>Ukratko o proteinskim kondenzatima</a:t>
            </a:r>
            <a:endParaRPr lang="en-GB" sz="2800" dirty="0"/>
          </a:p>
        </p:txBody>
      </p:sp>
    </p:spTree>
    <p:extLst>
      <p:ext uri="{BB962C8B-B14F-4D97-AF65-F5344CB8AC3E}">
        <p14:creationId xmlns:p14="http://schemas.microsoft.com/office/powerpoint/2010/main" val="167273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p:nvPr/>
        </p:nvSpPr>
        <p:spPr>
          <a:xfrm>
            <a:off x="698468" y="2190250"/>
            <a:ext cx="1278000" cy="12780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31"/>
          <p:cNvSpPr txBox="1">
            <a:spLocks noGrp="1"/>
          </p:cNvSpPr>
          <p:nvPr>
            <p:ph type="title"/>
          </p:nvPr>
        </p:nvSpPr>
        <p:spPr>
          <a:xfrm>
            <a:off x="327378" y="3468250"/>
            <a:ext cx="4585500" cy="13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dirty="0"/>
              <a:t>Strojno učenje</a:t>
            </a:r>
            <a:endParaRPr dirty="0"/>
          </a:p>
        </p:txBody>
      </p:sp>
      <p:sp>
        <p:nvSpPr>
          <p:cNvPr id="191" name="Google Shape;191;p31"/>
          <p:cNvSpPr txBox="1">
            <a:spLocks noGrp="1"/>
          </p:cNvSpPr>
          <p:nvPr>
            <p:ph type="title" idx="2"/>
          </p:nvPr>
        </p:nvSpPr>
        <p:spPr>
          <a:xfrm>
            <a:off x="831644" y="2354100"/>
            <a:ext cx="1085100" cy="93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a:t>
            </a:r>
            <a:r>
              <a:rPr lang="hr-HR" dirty="0"/>
              <a:t>2</a:t>
            </a:r>
            <a:endParaRPr dirty="0"/>
          </a:p>
        </p:txBody>
      </p:sp>
      <p:pic>
        <p:nvPicPr>
          <p:cNvPr id="10" name="Picture 9">
            <a:extLst>
              <a:ext uri="{FF2B5EF4-FFF2-40B4-BE49-F238E27FC236}">
                <a16:creationId xmlns:a16="http://schemas.microsoft.com/office/drawing/2014/main" id="{9CC3F3C2-345B-FD0A-FCCF-2C752ABCD8A6}"/>
              </a:ext>
            </a:extLst>
          </p:cNvPr>
          <p:cNvPicPr>
            <a:picLocks noChangeAspect="1"/>
          </p:cNvPicPr>
          <p:nvPr/>
        </p:nvPicPr>
        <p:blipFill>
          <a:blip r:embed="rId3"/>
          <a:stretch>
            <a:fillRect/>
          </a:stretch>
        </p:blipFill>
        <p:spPr>
          <a:xfrm>
            <a:off x="4429455" y="519555"/>
            <a:ext cx="4228756" cy="26792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1"/>
          <p:cNvSpPr txBox="1">
            <a:spLocks noGrp="1"/>
          </p:cNvSpPr>
          <p:nvPr>
            <p:ph type="title"/>
          </p:nvPr>
        </p:nvSpPr>
        <p:spPr>
          <a:xfrm>
            <a:off x="4458436" y="1005920"/>
            <a:ext cx="3966878" cy="9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dirty="0"/>
              <a:t>STROJNO UČENJE</a:t>
            </a:r>
            <a:endParaRPr dirty="0"/>
          </a:p>
        </p:txBody>
      </p:sp>
      <p:sp>
        <p:nvSpPr>
          <p:cNvPr id="703" name="Google Shape;703;p31"/>
          <p:cNvSpPr txBox="1">
            <a:spLocks noGrp="1"/>
          </p:cNvSpPr>
          <p:nvPr>
            <p:ph type="body" idx="1"/>
          </p:nvPr>
        </p:nvSpPr>
        <p:spPr>
          <a:xfrm>
            <a:off x="4572000" y="2168897"/>
            <a:ext cx="3715352" cy="18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dirty="0">
                <a:latin typeface="Azeret Mono" panose="020B0604020202020204" charset="0"/>
                <a:cs typeface="Azeret Mono" panose="020B0604020202020204" charset="0"/>
              </a:rPr>
              <a:t>„Grana umjetne inteligencije koja se bavi korištenjem i razvojem računalnih </a:t>
            </a:r>
            <a:r>
              <a:rPr lang="en-GB" dirty="0" err="1">
                <a:latin typeface="Azeret Mono" panose="020B0604020202020204" charset="0"/>
                <a:cs typeface="Azeret Mono" panose="020B0604020202020204" charset="0"/>
              </a:rPr>
              <a:t>sustava</a:t>
            </a:r>
            <a:r>
              <a:rPr lang="en-GB" dirty="0">
                <a:latin typeface="Azeret Mono" panose="020B0604020202020204" charset="0"/>
                <a:cs typeface="Azeret Mono" panose="020B0604020202020204" charset="0"/>
              </a:rPr>
              <a:t> koji </a:t>
            </a:r>
            <a:r>
              <a:rPr lang="en-GB" dirty="0" err="1">
                <a:latin typeface="Azeret Mono" panose="020B0604020202020204" charset="0"/>
                <a:cs typeface="Azeret Mono" panose="020B0604020202020204" charset="0"/>
              </a:rPr>
              <a:t>su</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sposobni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učiti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prilagođavati</a:t>
            </a:r>
            <a:r>
              <a:rPr lang="en-GB" dirty="0">
                <a:latin typeface="Azeret Mono" panose="020B0604020202020204" charset="0"/>
                <a:cs typeface="Azeret Mono" panose="020B0604020202020204" charset="0"/>
              </a:rPr>
              <a:t> se bez </a:t>
            </a:r>
            <a:r>
              <a:rPr lang="en-GB" dirty="0" err="1">
                <a:latin typeface="Azeret Mono" panose="020B0604020202020204" charset="0"/>
                <a:cs typeface="Azeret Mono" panose="020B0604020202020204" charset="0"/>
              </a:rPr>
              <a:t>izričitih</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uputa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koristeći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algoritme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statističke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modele</a:t>
            </a:r>
            <a:r>
              <a:rPr lang="en-GB" dirty="0">
                <a:latin typeface="Azeret Mono" panose="020B0604020202020204" charset="0"/>
                <a:cs typeface="Azeret Mono" panose="020B0604020202020204" charset="0"/>
              </a:rPr>
              <a:t> za </a:t>
            </a:r>
            <a:r>
              <a:rPr lang="en-GB" dirty="0" err="1">
                <a:latin typeface="Azeret Mono" panose="020B0604020202020204" charset="0"/>
                <a:cs typeface="Azeret Mono" panose="020B0604020202020204" charset="0"/>
              </a:rPr>
              <a:t>analizu</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i</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donošenje</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zaključaka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na</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temelju</a:t>
            </a:r>
            <a:r>
              <a:rPr lang="en-GB" dirty="0">
                <a:latin typeface="Azeret Mono" panose="020B0604020202020204" charset="0"/>
                <a:cs typeface="Azeret Mono" panose="020B0604020202020204" charset="0"/>
              </a:rPr>
              <a:t> </a:t>
            </a:r>
            <a:r>
              <a:rPr lang="en-GB" dirty="0" err="1">
                <a:latin typeface="Azeret Mono" panose="020B0604020202020204" charset="0"/>
                <a:cs typeface="Azeret Mono" panose="020B0604020202020204" charset="0"/>
              </a:rPr>
              <a:t>uzoraka</a:t>
            </a:r>
            <a:r>
              <a:rPr lang="en-GB" dirty="0">
                <a:latin typeface="Azeret Mono" panose="020B0604020202020204" charset="0"/>
                <a:cs typeface="Azeret Mono" panose="020B0604020202020204" charset="0"/>
              </a:rPr>
              <a:t> u </a:t>
            </a:r>
            <a:r>
              <a:rPr lang="en-GB" dirty="0" err="1">
                <a:latin typeface="Azeret Mono" panose="020B0604020202020204" charset="0"/>
                <a:cs typeface="Azeret Mono" panose="020B0604020202020204" charset="0"/>
              </a:rPr>
              <a:t>podacima</a:t>
            </a:r>
            <a:r>
              <a:rPr lang="en-GB" dirty="0">
                <a:latin typeface="Azeret Mono" panose="020B0604020202020204" charset="0"/>
                <a:cs typeface="Azeret Mono" panose="020B0604020202020204" charset="0"/>
              </a:rPr>
              <a:t>.</a:t>
            </a:r>
            <a:r>
              <a:rPr lang="hr-HR" dirty="0">
                <a:latin typeface="Azeret Mono" panose="020B0604020202020204" charset="0"/>
                <a:cs typeface="Azeret Mono" panose="020B0604020202020204" charset="0"/>
              </a:rPr>
              <a:t>”</a:t>
            </a:r>
            <a:endParaRPr dirty="0">
              <a:latin typeface="Azeret Mono" panose="020B0604020202020204" charset="0"/>
              <a:cs typeface="Azeret Mono" panose="020B0604020202020204" charset="0"/>
            </a:endParaRPr>
          </a:p>
        </p:txBody>
      </p:sp>
      <p:grpSp>
        <p:nvGrpSpPr>
          <p:cNvPr id="725" name="Google Shape;725;p31"/>
          <p:cNvGrpSpPr/>
          <p:nvPr/>
        </p:nvGrpSpPr>
        <p:grpSpPr>
          <a:xfrm>
            <a:off x="4062287" y="1084210"/>
            <a:ext cx="95400" cy="3116250"/>
            <a:chOff x="4524300" y="1013625"/>
            <a:chExt cx="95400" cy="3116250"/>
          </a:xfrm>
        </p:grpSpPr>
        <p:sp>
          <p:nvSpPr>
            <p:cNvPr id="726" name="Google Shape;726;p31"/>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oogle Shape;59;p15">
            <a:extLst>
              <a:ext uri="{FF2B5EF4-FFF2-40B4-BE49-F238E27FC236}">
                <a16:creationId xmlns:a16="http://schemas.microsoft.com/office/drawing/2014/main" id="{17228337-347C-3F6C-2CF0-38D366601FD1}"/>
              </a:ext>
            </a:extLst>
          </p:cNvPr>
          <p:cNvPicPr preferRelativeResize="0"/>
          <p:nvPr/>
        </p:nvPicPr>
        <p:blipFill rotWithShape="1">
          <a:blip r:embed="rId3">
            <a:alphaModFix/>
          </a:blip>
          <a:srcRect l="25302" r="25297"/>
          <a:stretch/>
        </p:blipFill>
        <p:spPr>
          <a:xfrm>
            <a:off x="767950" y="978400"/>
            <a:ext cx="3049450" cy="3472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6;p41">
            <a:extLst>
              <a:ext uri="{FF2B5EF4-FFF2-40B4-BE49-F238E27FC236}">
                <a16:creationId xmlns:a16="http://schemas.microsoft.com/office/drawing/2014/main" id="{39AFDC5E-A008-CADB-DD14-204732B85F33}"/>
              </a:ext>
            </a:extLst>
          </p:cNvPr>
          <p:cNvSpPr txBox="1"/>
          <p:nvPr/>
        </p:nvSpPr>
        <p:spPr>
          <a:xfrm flipH="1">
            <a:off x="713012" y="171017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solidFill>
                  <a:schemeClr val="lt1"/>
                </a:solidFill>
                <a:latin typeface="Bai Jamjuree"/>
                <a:ea typeface="Bai Jamjuree"/>
                <a:cs typeface="Bai Jamjuree"/>
                <a:sym typeface="Bai Jamjuree"/>
              </a:rPr>
              <a:t>Definicija znanstvenog problema</a:t>
            </a:r>
            <a:endParaRPr sz="1200" dirty="0">
              <a:solidFill>
                <a:schemeClr val="lt1"/>
              </a:solidFill>
              <a:latin typeface="Bai Jamjuree"/>
              <a:ea typeface="Bai Jamjuree"/>
              <a:cs typeface="Bai Jamjuree"/>
              <a:sym typeface="Bai Jamjuree"/>
            </a:endParaRPr>
          </a:p>
        </p:txBody>
      </p:sp>
      <p:sp>
        <p:nvSpPr>
          <p:cNvPr id="5" name="Google Shape;367;p41">
            <a:extLst>
              <a:ext uri="{FF2B5EF4-FFF2-40B4-BE49-F238E27FC236}">
                <a16:creationId xmlns:a16="http://schemas.microsoft.com/office/drawing/2014/main" id="{19144804-1AC0-81D7-3659-21C49A530114}"/>
              </a:ext>
            </a:extLst>
          </p:cNvPr>
          <p:cNvSpPr txBox="1"/>
          <p:nvPr/>
        </p:nvSpPr>
        <p:spPr>
          <a:xfrm flipH="1">
            <a:off x="2676912" y="171017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solidFill>
                  <a:schemeClr val="lt1"/>
                </a:solidFill>
                <a:latin typeface="Bai Jamjuree"/>
                <a:ea typeface="Bai Jamjuree"/>
                <a:cs typeface="Bai Jamjuree"/>
                <a:sym typeface="Bai Jamjuree"/>
              </a:rPr>
              <a:t>Obučni skup</a:t>
            </a:r>
          </a:p>
        </p:txBody>
      </p:sp>
      <p:sp>
        <p:nvSpPr>
          <p:cNvPr id="6" name="Google Shape;368;p41">
            <a:extLst>
              <a:ext uri="{FF2B5EF4-FFF2-40B4-BE49-F238E27FC236}">
                <a16:creationId xmlns:a16="http://schemas.microsoft.com/office/drawing/2014/main" id="{94401E79-831E-1617-BE31-8A3CB3168BC2}"/>
              </a:ext>
            </a:extLst>
          </p:cNvPr>
          <p:cNvSpPr txBox="1"/>
          <p:nvPr/>
        </p:nvSpPr>
        <p:spPr>
          <a:xfrm flipH="1">
            <a:off x="4654790" y="171017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a:solidFill>
                  <a:schemeClr val="lt1"/>
                </a:solidFill>
                <a:latin typeface="Bai Jamjuree"/>
                <a:ea typeface="Bai Jamjuree"/>
                <a:cs typeface="Bai Jamjuree"/>
                <a:sym typeface="Bai Jamjuree"/>
              </a:rPr>
              <a:t>Reprezentacija podataka</a:t>
            </a:r>
            <a:endParaRPr lang="hr-HR" sz="1200" dirty="0">
              <a:solidFill>
                <a:schemeClr val="lt1"/>
              </a:solidFill>
              <a:latin typeface="Bai Jamjuree"/>
              <a:ea typeface="Bai Jamjuree"/>
              <a:cs typeface="Bai Jamjuree"/>
              <a:sym typeface="Bai Jamjuree"/>
            </a:endParaRPr>
          </a:p>
        </p:txBody>
      </p:sp>
      <p:sp>
        <p:nvSpPr>
          <p:cNvPr id="7" name="Google Shape;369;p41">
            <a:extLst>
              <a:ext uri="{FF2B5EF4-FFF2-40B4-BE49-F238E27FC236}">
                <a16:creationId xmlns:a16="http://schemas.microsoft.com/office/drawing/2014/main" id="{C445FA34-B5EA-9F00-34F5-64C928F52BB6}"/>
              </a:ext>
            </a:extLst>
          </p:cNvPr>
          <p:cNvSpPr txBox="1"/>
          <p:nvPr/>
        </p:nvSpPr>
        <p:spPr>
          <a:xfrm flipH="1">
            <a:off x="6604712" y="171017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solidFill>
                  <a:schemeClr val="lt1"/>
                </a:solidFill>
                <a:latin typeface="Bai Jamjuree"/>
                <a:ea typeface="Bai Jamjuree"/>
                <a:cs typeface="Bai Jamjuree"/>
                <a:sym typeface="Bai Jamjuree"/>
              </a:rPr>
              <a:t>Odabir modela obuke</a:t>
            </a:r>
            <a:endParaRPr sz="1200" dirty="0">
              <a:solidFill>
                <a:schemeClr val="lt1"/>
              </a:solidFill>
              <a:latin typeface="Bai Jamjuree"/>
              <a:ea typeface="Bai Jamjuree"/>
              <a:cs typeface="Bai Jamjuree"/>
              <a:sym typeface="Bai Jamjuree"/>
            </a:endParaRPr>
          </a:p>
        </p:txBody>
      </p:sp>
      <p:cxnSp>
        <p:nvCxnSpPr>
          <p:cNvPr id="8" name="Google Shape;370;p41">
            <a:extLst>
              <a:ext uri="{FF2B5EF4-FFF2-40B4-BE49-F238E27FC236}">
                <a16:creationId xmlns:a16="http://schemas.microsoft.com/office/drawing/2014/main" id="{0C4F49A7-09CB-BF36-F178-8A2D5E998A0A}"/>
              </a:ext>
            </a:extLst>
          </p:cNvPr>
          <p:cNvCxnSpPr>
            <a:stCxn id="27" idx="6"/>
            <a:endCxn id="28" idx="2"/>
          </p:cNvCxnSpPr>
          <p:nvPr/>
        </p:nvCxnSpPr>
        <p:spPr>
          <a:xfrm>
            <a:off x="1707312" y="1292760"/>
            <a:ext cx="1787700" cy="480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373;p41">
            <a:extLst>
              <a:ext uri="{FF2B5EF4-FFF2-40B4-BE49-F238E27FC236}">
                <a16:creationId xmlns:a16="http://schemas.microsoft.com/office/drawing/2014/main" id="{AA8433DB-838B-3441-CF93-BD6A70A8465F}"/>
              </a:ext>
            </a:extLst>
          </p:cNvPr>
          <p:cNvCxnSpPr>
            <a:stCxn id="28" idx="6"/>
            <a:endCxn id="29" idx="2"/>
          </p:cNvCxnSpPr>
          <p:nvPr/>
        </p:nvCxnSpPr>
        <p:spPr>
          <a:xfrm>
            <a:off x="3671262" y="1297510"/>
            <a:ext cx="1787400" cy="0"/>
          </a:xfrm>
          <a:prstGeom prst="straightConnector1">
            <a:avLst/>
          </a:prstGeom>
          <a:noFill/>
          <a:ln w="9525" cap="flat" cmpd="sng">
            <a:solidFill>
              <a:schemeClr val="lt1"/>
            </a:solidFill>
            <a:prstDash val="solid"/>
            <a:round/>
            <a:headEnd type="none" w="med" len="med"/>
            <a:tailEnd type="none" w="med" len="med"/>
          </a:ln>
        </p:spPr>
      </p:cxnSp>
      <p:cxnSp>
        <p:nvCxnSpPr>
          <p:cNvPr id="10" name="Google Shape;375;p41">
            <a:extLst>
              <a:ext uri="{FF2B5EF4-FFF2-40B4-BE49-F238E27FC236}">
                <a16:creationId xmlns:a16="http://schemas.microsoft.com/office/drawing/2014/main" id="{6341C0D6-4024-8DAE-E33A-170AEB6924EE}"/>
              </a:ext>
            </a:extLst>
          </p:cNvPr>
          <p:cNvCxnSpPr>
            <a:stCxn id="29" idx="6"/>
            <a:endCxn id="30" idx="2"/>
          </p:cNvCxnSpPr>
          <p:nvPr/>
        </p:nvCxnSpPr>
        <p:spPr>
          <a:xfrm>
            <a:off x="5635187" y="1297510"/>
            <a:ext cx="17874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377;p41">
            <a:extLst>
              <a:ext uri="{FF2B5EF4-FFF2-40B4-BE49-F238E27FC236}">
                <a16:creationId xmlns:a16="http://schemas.microsoft.com/office/drawing/2014/main" id="{0F8F5231-BDE3-EE67-32BC-BEEE32EC029D}"/>
              </a:ext>
            </a:extLst>
          </p:cNvPr>
          <p:cNvCxnSpPr>
            <a:stCxn id="27" idx="4"/>
            <a:endCxn id="4" idx="0"/>
          </p:cNvCxnSpPr>
          <p:nvPr/>
        </p:nvCxnSpPr>
        <p:spPr>
          <a:xfrm>
            <a:off x="1619112" y="1380960"/>
            <a:ext cx="0" cy="3291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378;p41">
            <a:extLst>
              <a:ext uri="{FF2B5EF4-FFF2-40B4-BE49-F238E27FC236}">
                <a16:creationId xmlns:a16="http://schemas.microsoft.com/office/drawing/2014/main" id="{C9B78E89-F215-E1C5-B729-D60888424FC3}"/>
              </a:ext>
            </a:extLst>
          </p:cNvPr>
          <p:cNvCxnSpPr>
            <a:stCxn id="28" idx="4"/>
            <a:endCxn id="5" idx="0"/>
          </p:cNvCxnSpPr>
          <p:nvPr/>
        </p:nvCxnSpPr>
        <p:spPr>
          <a:xfrm>
            <a:off x="3583062" y="1385710"/>
            <a:ext cx="0" cy="3246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380;p41">
            <a:extLst>
              <a:ext uri="{FF2B5EF4-FFF2-40B4-BE49-F238E27FC236}">
                <a16:creationId xmlns:a16="http://schemas.microsoft.com/office/drawing/2014/main" id="{BBD17D94-379D-D7E0-944B-9CDFC98E77AA}"/>
              </a:ext>
            </a:extLst>
          </p:cNvPr>
          <p:cNvCxnSpPr>
            <a:stCxn id="30" idx="4"/>
            <a:endCxn id="7" idx="0"/>
          </p:cNvCxnSpPr>
          <p:nvPr/>
        </p:nvCxnSpPr>
        <p:spPr>
          <a:xfrm>
            <a:off x="7510912" y="1385710"/>
            <a:ext cx="0" cy="324600"/>
          </a:xfrm>
          <a:prstGeom prst="straightConnector1">
            <a:avLst/>
          </a:prstGeom>
          <a:noFill/>
          <a:ln w="9525" cap="flat" cmpd="sng">
            <a:solidFill>
              <a:schemeClr val="lt1"/>
            </a:solidFill>
            <a:prstDash val="solid"/>
            <a:round/>
            <a:headEnd type="none" w="med" len="med"/>
            <a:tailEnd type="none" w="med" len="med"/>
          </a:ln>
        </p:spPr>
      </p:cxnSp>
      <p:sp>
        <p:nvSpPr>
          <p:cNvPr id="15" name="Google Shape;381;p41">
            <a:extLst>
              <a:ext uri="{FF2B5EF4-FFF2-40B4-BE49-F238E27FC236}">
                <a16:creationId xmlns:a16="http://schemas.microsoft.com/office/drawing/2014/main" id="{BA3F9700-2D0F-CBA4-9C65-50ACE0F44C7D}"/>
              </a:ext>
            </a:extLst>
          </p:cNvPr>
          <p:cNvSpPr txBox="1"/>
          <p:nvPr/>
        </p:nvSpPr>
        <p:spPr>
          <a:xfrm flipH="1">
            <a:off x="713012" y="369702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solidFill>
                  <a:schemeClr val="lt1"/>
                </a:solidFill>
                <a:latin typeface="Bai Jamjuree"/>
                <a:ea typeface="Bai Jamjuree"/>
                <a:cs typeface="Bai Jamjuree"/>
                <a:sym typeface="Bai Jamjuree"/>
              </a:rPr>
              <a:t>Treniranje modela obuke</a:t>
            </a:r>
          </a:p>
        </p:txBody>
      </p:sp>
      <p:sp>
        <p:nvSpPr>
          <p:cNvPr id="16" name="Google Shape;382;p41">
            <a:extLst>
              <a:ext uri="{FF2B5EF4-FFF2-40B4-BE49-F238E27FC236}">
                <a16:creationId xmlns:a16="http://schemas.microsoft.com/office/drawing/2014/main" id="{0B5D6C71-1495-0185-C0EE-36AD60463C3E}"/>
              </a:ext>
            </a:extLst>
          </p:cNvPr>
          <p:cNvSpPr txBox="1"/>
          <p:nvPr/>
        </p:nvSpPr>
        <p:spPr>
          <a:xfrm flipH="1">
            <a:off x="2676912" y="369702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solidFill>
                  <a:schemeClr val="lt1"/>
                </a:solidFill>
                <a:latin typeface="Bai Jamjuree"/>
                <a:ea typeface="Bai Jamjuree"/>
                <a:cs typeface="Bai Jamjuree"/>
                <a:sym typeface="Bai Jamjuree"/>
              </a:rPr>
              <a:t>Evaluacija modela obuke</a:t>
            </a:r>
          </a:p>
        </p:txBody>
      </p:sp>
      <p:sp>
        <p:nvSpPr>
          <p:cNvPr id="17" name="Google Shape;383;p41">
            <a:extLst>
              <a:ext uri="{FF2B5EF4-FFF2-40B4-BE49-F238E27FC236}">
                <a16:creationId xmlns:a16="http://schemas.microsoft.com/office/drawing/2014/main" id="{44C60575-6D58-AC32-C03B-53756B0A5FAF}"/>
              </a:ext>
            </a:extLst>
          </p:cNvPr>
          <p:cNvSpPr txBox="1"/>
          <p:nvPr/>
        </p:nvSpPr>
        <p:spPr>
          <a:xfrm flipH="1">
            <a:off x="4640812" y="369702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solidFill>
                  <a:schemeClr val="lt1"/>
                </a:solidFill>
                <a:latin typeface="Bai Jamjuree"/>
                <a:ea typeface="Bai Jamjuree"/>
                <a:cs typeface="Bai Jamjuree"/>
                <a:sym typeface="Bai Jamjuree"/>
              </a:rPr>
              <a:t>Optimiziranje hiperparametara</a:t>
            </a:r>
            <a:endParaRPr sz="1200" dirty="0">
              <a:solidFill>
                <a:schemeClr val="lt1"/>
              </a:solidFill>
              <a:latin typeface="Bai Jamjuree"/>
              <a:ea typeface="Bai Jamjuree"/>
              <a:cs typeface="Bai Jamjuree"/>
              <a:sym typeface="Bai Jamjuree"/>
            </a:endParaRPr>
          </a:p>
        </p:txBody>
      </p:sp>
      <p:sp>
        <p:nvSpPr>
          <p:cNvPr id="18" name="Google Shape;384;p41">
            <a:extLst>
              <a:ext uri="{FF2B5EF4-FFF2-40B4-BE49-F238E27FC236}">
                <a16:creationId xmlns:a16="http://schemas.microsoft.com/office/drawing/2014/main" id="{13721FC4-F8EB-A1E7-A2F9-80D40EFB9A3A}"/>
              </a:ext>
            </a:extLst>
          </p:cNvPr>
          <p:cNvSpPr txBox="1"/>
          <p:nvPr/>
        </p:nvSpPr>
        <p:spPr>
          <a:xfrm flipH="1">
            <a:off x="6604712" y="3697025"/>
            <a:ext cx="1812300" cy="8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hr-HR" sz="1200" dirty="0">
                <a:solidFill>
                  <a:schemeClr val="lt1"/>
                </a:solidFill>
                <a:latin typeface="Bai Jamjuree"/>
                <a:ea typeface="Bai Jamjuree"/>
                <a:cs typeface="Bai Jamjuree"/>
                <a:sym typeface="Bai Jamjuree"/>
              </a:rPr>
              <a:t>Predikcija rezultata</a:t>
            </a:r>
            <a:endParaRPr sz="1200" dirty="0">
              <a:solidFill>
                <a:schemeClr val="lt1"/>
              </a:solidFill>
              <a:latin typeface="Bai Jamjuree"/>
              <a:ea typeface="Bai Jamjuree"/>
              <a:cs typeface="Bai Jamjuree"/>
              <a:sym typeface="Bai Jamjuree"/>
            </a:endParaRPr>
          </a:p>
        </p:txBody>
      </p:sp>
      <p:cxnSp>
        <p:nvCxnSpPr>
          <p:cNvPr id="19" name="Google Shape;385;p41">
            <a:extLst>
              <a:ext uri="{FF2B5EF4-FFF2-40B4-BE49-F238E27FC236}">
                <a16:creationId xmlns:a16="http://schemas.microsoft.com/office/drawing/2014/main" id="{D42040D6-4A1C-AC58-53D1-F1BFDDCD9D29}"/>
              </a:ext>
            </a:extLst>
          </p:cNvPr>
          <p:cNvCxnSpPr>
            <a:stCxn id="31" idx="6"/>
            <a:endCxn id="32" idx="2"/>
          </p:cNvCxnSpPr>
          <p:nvPr/>
        </p:nvCxnSpPr>
        <p:spPr>
          <a:xfrm>
            <a:off x="1707412" y="3284360"/>
            <a:ext cx="17874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388;p41">
            <a:extLst>
              <a:ext uri="{FF2B5EF4-FFF2-40B4-BE49-F238E27FC236}">
                <a16:creationId xmlns:a16="http://schemas.microsoft.com/office/drawing/2014/main" id="{5887E227-A4FF-DC7D-BF7E-DD5AEDE62C99}"/>
              </a:ext>
            </a:extLst>
          </p:cNvPr>
          <p:cNvCxnSpPr>
            <a:stCxn id="32" idx="6"/>
            <a:endCxn id="33" idx="2"/>
          </p:cNvCxnSpPr>
          <p:nvPr/>
        </p:nvCxnSpPr>
        <p:spPr>
          <a:xfrm>
            <a:off x="3671312" y="3284360"/>
            <a:ext cx="17874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390;p41">
            <a:extLst>
              <a:ext uri="{FF2B5EF4-FFF2-40B4-BE49-F238E27FC236}">
                <a16:creationId xmlns:a16="http://schemas.microsoft.com/office/drawing/2014/main" id="{A22C062C-3164-26BA-56CB-2E5FB768245F}"/>
              </a:ext>
            </a:extLst>
          </p:cNvPr>
          <p:cNvCxnSpPr>
            <a:stCxn id="33" idx="6"/>
            <a:endCxn id="34" idx="2"/>
          </p:cNvCxnSpPr>
          <p:nvPr/>
        </p:nvCxnSpPr>
        <p:spPr>
          <a:xfrm>
            <a:off x="5635212" y="3284360"/>
            <a:ext cx="17874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392;p41">
            <a:extLst>
              <a:ext uri="{FF2B5EF4-FFF2-40B4-BE49-F238E27FC236}">
                <a16:creationId xmlns:a16="http://schemas.microsoft.com/office/drawing/2014/main" id="{14FE1497-BFA0-1B25-F809-00FFB18D8AEE}"/>
              </a:ext>
            </a:extLst>
          </p:cNvPr>
          <p:cNvCxnSpPr>
            <a:stCxn id="31" idx="4"/>
            <a:endCxn id="15" idx="0"/>
          </p:cNvCxnSpPr>
          <p:nvPr/>
        </p:nvCxnSpPr>
        <p:spPr>
          <a:xfrm>
            <a:off x="1619212" y="3372560"/>
            <a:ext cx="0" cy="32460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393;p41">
            <a:extLst>
              <a:ext uri="{FF2B5EF4-FFF2-40B4-BE49-F238E27FC236}">
                <a16:creationId xmlns:a16="http://schemas.microsoft.com/office/drawing/2014/main" id="{226CC3F9-3A63-3091-85E0-A9D6A6F5EC8A}"/>
              </a:ext>
            </a:extLst>
          </p:cNvPr>
          <p:cNvCxnSpPr>
            <a:stCxn id="32" idx="4"/>
            <a:endCxn id="16" idx="0"/>
          </p:cNvCxnSpPr>
          <p:nvPr/>
        </p:nvCxnSpPr>
        <p:spPr>
          <a:xfrm>
            <a:off x="3583112" y="3372560"/>
            <a:ext cx="0" cy="3246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394;p41">
            <a:extLst>
              <a:ext uri="{FF2B5EF4-FFF2-40B4-BE49-F238E27FC236}">
                <a16:creationId xmlns:a16="http://schemas.microsoft.com/office/drawing/2014/main" id="{9A399F90-02FB-CA12-E959-AD2235F2C6B2}"/>
              </a:ext>
            </a:extLst>
          </p:cNvPr>
          <p:cNvCxnSpPr>
            <a:stCxn id="33" idx="4"/>
            <a:endCxn id="17" idx="0"/>
          </p:cNvCxnSpPr>
          <p:nvPr/>
        </p:nvCxnSpPr>
        <p:spPr>
          <a:xfrm>
            <a:off x="5547012" y="3372560"/>
            <a:ext cx="0" cy="32460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395;p41">
            <a:extLst>
              <a:ext uri="{FF2B5EF4-FFF2-40B4-BE49-F238E27FC236}">
                <a16:creationId xmlns:a16="http://schemas.microsoft.com/office/drawing/2014/main" id="{2485D141-2203-1AE8-BA04-6BA5D18E2BAB}"/>
              </a:ext>
            </a:extLst>
          </p:cNvPr>
          <p:cNvCxnSpPr>
            <a:stCxn id="34" idx="4"/>
            <a:endCxn id="18" idx="0"/>
          </p:cNvCxnSpPr>
          <p:nvPr/>
        </p:nvCxnSpPr>
        <p:spPr>
          <a:xfrm>
            <a:off x="7510912" y="3372560"/>
            <a:ext cx="0" cy="324600"/>
          </a:xfrm>
          <a:prstGeom prst="straightConnector1">
            <a:avLst/>
          </a:prstGeom>
          <a:noFill/>
          <a:ln w="9525" cap="flat" cmpd="sng">
            <a:solidFill>
              <a:schemeClr val="lt1"/>
            </a:solidFill>
            <a:prstDash val="solid"/>
            <a:round/>
            <a:headEnd type="none" w="med" len="med"/>
            <a:tailEnd type="none" w="med" len="med"/>
          </a:ln>
        </p:spPr>
      </p:cxnSp>
      <p:cxnSp>
        <p:nvCxnSpPr>
          <p:cNvPr id="26" name="Google Shape;396;p41">
            <a:extLst>
              <a:ext uri="{FF2B5EF4-FFF2-40B4-BE49-F238E27FC236}">
                <a16:creationId xmlns:a16="http://schemas.microsoft.com/office/drawing/2014/main" id="{2A7F2AF7-E573-5A07-9A04-CF6B755BBE49}"/>
              </a:ext>
            </a:extLst>
          </p:cNvPr>
          <p:cNvCxnSpPr>
            <a:stCxn id="30" idx="6"/>
            <a:endCxn id="31" idx="2"/>
          </p:cNvCxnSpPr>
          <p:nvPr/>
        </p:nvCxnSpPr>
        <p:spPr>
          <a:xfrm flipH="1">
            <a:off x="1531012" y="1297510"/>
            <a:ext cx="6068100" cy="1986900"/>
          </a:xfrm>
          <a:prstGeom prst="bentConnector5">
            <a:avLst>
              <a:gd name="adj1" fmla="val -13709"/>
              <a:gd name="adj2" fmla="val 77043"/>
              <a:gd name="adj3" fmla="val 113334"/>
            </a:avLst>
          </a:prstGeom>
          <a:noFill/>
          <a:ln w="9525" cap="flat" cmpd="sng">
            <a:solidFill>
              <a:schemeClr val="lt1"/>
            </a:solidFill>
            <a:prstDash val="solid"/>
            <a:round/>
            <a:headEnd type="none" w="med" len="med"/>
            <a:tailEnd type="none" w="med" len="med"/>
          </a:ln>
        </p:spPr>
      </p:cxnSp>
      <p:sp>
        <p:nvSpPr>
          <p:cNvPr id="27" name="Google Shape;371;p41">
            <a:extLst>
              <a:ext uri="{FF2B5EF4-FFF2-40B4-BE49-F238E27FC236}">
                <a16:creationId xmlns:a16="http://schemas.microsoft.com/office/drawing/2014/main" id="{3AFD6F0A-B321-7B2D-50C2-E8F762A7FEBD}"/>
              </a:ext>
            </a:extLst>
          </p:cNvPr>
          <p:cNvSpPr/>
          <p:nvPr/>
        </p:nvSpPr>
        <p:spPr>
          <a:xfrm>
            <a:off x="1530912" y="120456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28" name="Google Shape;372;p41">
            <a:extLst>
              <a:ext uri="{FF2B5EF4-FFF2-40B4-BE49-F238E27FC236}">
                <a16:creationId xmlns:a16="http://schemas.microsoft.com/office/drawing/2014/main" id="{95497993-D089-4885-5A93-2162061901CA}"/>
              </a:ext>
            </a:extLst>
          </p:cNvPr>
          <p:cNvSpPr/>
          <p:nvPr/>
        </p:nvSpPr>
        <p:spPr>
          <a:xfrm>
            <a:off x="3494862" y="120931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29" name="Google Shape;374;p41">
            <a:extLst>
              <a:ext uri="{FF2B5EF4-FFF2-40B4-BE49-F238E27FC236}">
                <a16:creationId xmlns:a16="http://schemas.microsoft.com/office/drawing/2014/main" id="{3094AC3B-C87D-8B62-0647-4F786C381897}"/>
              </a:ext>
            </a:extLst>
          </p:cNvPr>
          <p:cNvSpPr/>
          <p:nvPr/>
        </p:nvSpPr>
        <p:spPr>
          <a:xfrm>
            <a:off x="5458787" y="120931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30" name="Google Shape;376;p41">
            <a:extLst>
              <a:ext uri="{FF2B5EF4-FFF2-40B4-BE49-F238E27FC236}">
                <a16:creationId xmlns:a16="http://schemas.microsoft.com/office/drawing/2014/main" id="{FDCC2B8F-CD61-3F85-5AA8-A0C933CDB2FA}"/>
              </a:ext>
            </a:extLst>
          </p:cNvPr>
          <p:cNvSpPr/>
          <p:nvPr/>
        </p:nvSpPr>
        <p:spPr>
          <a:xfrm>
            <a:off x="7422712" y="120931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31" name="Google Shape;386;p41">
            <a:extLst>
              <a:ext uri="{FF2B5EF4-FFF2-40B4-BE49-F238E27FC236}">
                <a16:creationId xmlns:a16="http://schemas.microsoft.com/office/drawing/2014/main" id="{9FCABC4E-5F99-F992-3FEA-BE305CC5045C}"/>
              </a:ext>
            </a:extLst>
          </p:cNvPr>
          <p:cNvSpPr/>
          <p:nvPr/>
        </p:nvSpPr>
        <p:spPr>
          <a:xfrm>
            <a:off x="1531012" y="319616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32" name="Google Shape;387;p41">
            <a:extLst>
              <a:ext uri="{FF2B5EF4-FFF2-40B4-BE49-F238E27FC236}">
                <a16:creationId xmlns:a16="http://schemas.microsoft.com/office/drawing/2014/main" id="{25120149-03B5-EC0D-78E6-38987006F203}"/>
              </a:ext>
            </a:extLst>
          </p:cNvPr>
          <p:cNvSpPr/>
          <p:nvPr/>
        </p:nvSpPr>
        <p:spPr>
          <a:xfrm>
            <a:off x="3494912" y="319616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33" name="Google Shape;389;p41">
            <a:extLst>
              <a:ext uri="{FF2B5EF4-FFF2-40B4-BE49-F238E27FC236}">
                <a16:creationId xmlns:a16="http://schemas.microsoft.com/office/drawing/2014/main" id="{1F407285-7494-609F-8DF8-7ADEA084AFB6}"/>
              </a:ext>
            </a:extLst>
          </p:cNvPr>
          <p:cNvSpPr/>
          <p:nvPr/>
        </p:nvSpPr>
        <p:spPr>
          <a:xfrm>
            <a:off x="5458812" y="319616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34" name="Google Shape;391;p41">
            <a:extLst>
              <a:ext uri="{FF2B5EF4-FFF2-40B4-BE49-F238E27FC236}">
                <a16:creationId xmlns:a16="http://schemas.microsoft.com/office/drawing/2014/main" id="{9130A7E9-035A-7EE0-0243-5E8F7C95400A}"/>
              </a:ext>
            </a:extLst>
          </p:cNvPr>
          <p:cNvSpPr/>
          <p:nvPr/>
        </p:nvSpPr>
        <p:spPr>
          <a:xfrm>
            <a:off x="7422712" y="3196160"/>
            <a:ext cx="176400" cy="17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i Jamjuree"/>
              <a:ea typeface="Bai Jamjuree"/>
              <a:cs typeface="Bai Jamjuree"/>
              <a:sym typeface="Bai Jamjuree"/>
            </a:endParaRPr>
          </a:p>
        </p:txBody>
      </p:sp>
      <p:sp>
        <p:nvSpPr>
          <p:cNvPr id="37" name="Google Shape;150;p28">
            <a:extLst>
              <a:ext uri="{FF2B5EF4-FFF2-40B4-BE49-F238E27FC236}">
                <a16:creationId xmlns:a16="http://schemas.microsoft.com/office/drawing/2014/main" id="{0481D522-FB4D-530F-E929-21E0DE062CB0}"/>
              </a:ext>
            </a:extLst>
          </p:cNvPr>
          <p:cNvSpPr txBox="1">
            <a:spLocks noGrp="1"/>
          </p:cNvSpPr>
          <p:nvPr>
            <p:ph type="title"/>
          </p:nvPr>
        </p:nvSpPr>
        <p:spPr>
          <a:xfrm>
            <a:off x="0" y="197718"/>
            <a:ext cx="9144000" cy="57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hr-HR" dirty="0"/>
              <a:t>Hodogram strojnog učenja</a:t>
            </a:r>
            <a:endParaRPr dirty="0"/>
          </a:p>
        </p:txBody>
      </p:sp>
      <p:sp>
        <p:nvSpPr>
          <p:cNvPr id="38" name="Google Shape;1328;p43">
            <a:extLst>
              <a:ext uri="{FF2B5EF4-FFF2-40B4-BE49-F238E27FC236}">
                <a16:creationId xmlns:a16="http://schemas.microsoft.com/office/drawing/2014/main" id="{372AAE6D-AA86-0E39-1833-351C785A36F6}"/>
              </a:ext>
            </a:extLst>
          </p:cNvPr>
          <p:cNvSpPr/>
          <p:nvPr/>
        </p:nvSpPr>
        <p:spPr>
          <a:xfrm rot="10800000">
            <a:off x="1539386" y="1215631"/>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sp>
        <p:nvSpPr>
          <p:cNvPr id="39" name="Google Shape;1328;p43">
            <a:extLst>
              <a:ext uri="{FF2B5EF4-FFF2-40B4-BE49-F238E27FC236}">
                <a16:creationId xmlns:a16="http://schemas.microsoft.com/office/drawing/2014/main" id="{198FB62E-54CB-2B33-0366-8078AF0ECCB7}"/>
              </a:ext>
            </a:extLst>
          </p:cNvPr>
          <p:cNvSpPr/>
          <p:nvPr/>
        </p:nvSpPr>
        <p:spPr>
          <a:xfrm rot="10800000">
            <a:off x="3505818" y="1221891"/>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sp>
        <p:nvSpPr>
          <p:cNvPr id="40" name="Google Shape;1328;p43">
            <a:extLst>
              <a:ext uri="{FF2B5EF4-FFF2-40B4-BE49-F238E27FC236}">
                <a16:creationId xmlns:a16="http://schemas.microsoft.com/office/drawing/2014/main" id="{A3D8651E-B54E-F74B-98B5-F9D2702556F2}"/>
              </a:ext>
            </a:extLst>
          </p:cNvPr>
          <p:cNvSpPr/>
          <p:nvPr/>
        </p:nvSpPr>
        <p:spPr>
          <a:xfrm rot="10800000">
            <a:off x="5465112" y="1216650"/>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sp>
        <p:nvSpPr>
          <p:cNvPr id="41" name="Google Shape;1328;p43">
            <a:extLst>
              <a:ext uri="{FF2B5EF4-FFF2-40B4-BE49-F238E27FC236}">
                <a16:creationId xmlns:a16="http://schemas.microsoft.com/office/drawing/2014/main" id="{A1D185A1-F56B-D9AC-867E-632C658801C9}"/>
              </a:ext>
            </a:extLst>
          </p:cNvPr>
          <p:cNvSpPr/>
          <p:nvPr/>
        </p:nvSpPr>
        <p:spPr>
          <a:xfrm rot="10800000">
            <a:off x="7430920" y="1216648"/>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sp>
        <p:nvSpPr>
          <p:cNvPr id="42" name="Google Shape;1328;p43">
            <a:extLst>
              <a:ext uri="{FF2B5EF4-FFF2-40B4-BE49-F238E27FC236}">
                <a16:creationId xmlns:a16="http://schemas.microsoft.com/office/drawing/2014/main" id="{DB7773A6-B75C-9D64-10DC-54A73C4DD720}"/>
              </a:ext>
            </a:extLst>
          </p:cNvPr>
          <p:cNvSpPr/>
          <p:nvPr/>
        </p:nvSpPr>
        <p:spPr>
          <a:xfrm rot="10800000">
            <a:off x="1539220" y="3204855"/>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sp>
        <p:nvSpPr>
          <p:cNvPr id="43" name="Google Shape;1328;p43">
            <a:extLst>
              <a:ext uri="{FF2B5EF4-FFF2-40B4-BE49-F238E27FC236}">
                <a16:creationId xmlns:a16="http://schemas.microsoft.com/office/drawing/2014/main" id="{E73A499E-F4EC-EABE-3931-226BF7D7E741}"/>
              </a:ext>
            </a:extLst>
          </p:cNvPr>
          <p:cNvSpPr/>
          <p:nvPr/>
        </p:nvSpPr>
        <p:spPr>
          <a:xfrm rot="10800000">
            <a:off x="3507469" y="3206262"/>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sp>
        <p:nvSpPr>
          <p:cNvPr id="44" name="Google Shape;1328;p43">
            <a:extLst>
              <a:ext uri="{FF2B5EF4-FFF2-40B4-BE49-F238E27FC236}">
                <a16:creationId xmlns:a16="http://schemas.microsoft.com/office/drawing/2014/main" id="{A7B36BCC-92ED-9B88-F612-93AFDDBB8670}"/>
              </a:ext>
            </a:extLst>
          </p:cNvPr>
          <p:cNvSpPr/>
          <p:nvPr/>
        </p:nvSpPr>
        <p:spPr>
          <a:xfrm rot="10800000">
            <a:off x="5467877" y="3204906"/>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sp>
        <p:nvSpPr>
          <p:cNvPr id="45" name="Google Shape;1328;p43">
            <a:extLst>
              <a:ext uri="{FF2B5EF4-FFF2-40B4-BE49-F238E27FC236}">
                <a16:creationId xmlns:a16="http://schemas.microsoft.com/office/drawing/2014/main" id="{C1143CD9-5636-4581-C2A4-F7D4DAF8726F}"/>
              </a:ext>
            </a:extLst>
          </p:cNvPr>
          <p:cNvSpPr/>
          <p:nvPr/>
        </p:nvSpPr>
        <p:spPr>
          <a:xfrm rot="10800000">
            <a:off x="7430920" y="3206262"/>
            <a:ext cx="158994" cy="159009"/>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chemeClr val="accent1">
              <a:lumMod val="60000"/>
              <a:lumOff val="40000"/>
            </a:schemeClr>
          </a:solidFill>
          <a:ln w="19050"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0000"/>
              </a:solidFill>
              <a:effectLst/>
              <a:uLnTx/>
              <a:uFillTx/>
            </a:endParaRPr>
          </a:p>
        </p:txBody>
      </p:sp>
      <p:cxnSp>
        <p:nvCxnSpPr>
          <p:cNvPr id="3" name="Google Shape;380;p41">
            <a:extLst>
              <a:ext uri="{FF2B5EF4-FFF2-40B4-BE49-F238E27FC236}">
                <a16:creationId xmlns:a16="http://schemas.microsoft.com/office/drawing/2014/main" id="{CD2D3419-2168-F1B1-AFE9-B796BA62AD2B}"/>
              </a:ext>
            </a:extLst>
          </p:cNvPr>
          <p:cNvCxnSpPr/>
          <p:nvPr/>
        </p:nvCxnSpPr>
        <p:spPr>
          <a:xfrm>
            <a:off x="5547012" y="1385460"/>
            <a:ext cx="0" cy="3246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93978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713225" y="445025"/>
            <a:ext cx="7717500" cy="57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r-HR" dirty="0"/>
              <a:t>Relevantne značajke</a:t>
            </a:r>
            <a:r>
              <a:rPr lang="hr-HR" baseline="30000" dirty="0"/>
              <a:t>1</a:t>
            </a:r>
            <a:r>
              <a:rPr lang="hr-HR" dirty="0"/>
              <a:t> </a:t>
            </a:r>
            <a:endParaRPr dirty="0"/>
          </a:p>
        </p:txBody>
      </p:sp>
      <p:graphicFrame>
        <p:nvGraphicFramePr>
          <p:cNvPr id="151" name="Google Shape;151;p28"/>
          <p:cNvGraphicFramePr/>
          <p:nvPr>
            <p:extLst>
              <p:ext uri="{D42A27DB-BD31-4B8C-83A1-F6EECF244321}">
                <p14:modId xmlns:p14="http://schemas.microsoft.com/office/powerpoint/2010/main" val="1845136542"/>
              </p:ext>
            </p:extLst>
          </p:nvPr>
        </p:nvGraphicFramePr>
        <p:xfrm>
          <a:off x="815250" y="1510875"/>
          <a:ext cx="7513500" cy="2455950"/>
        </p:xfrm>
        <a:graphic>
          <a:graphicData uri="http://schemas.openxmlformats.org/drawingml/2006/table">
            <a:tbl>
              <a:tblPr>
                <a:noFill/>
                <a:tableStyleId>{3DF1B7BF-4572-49AF-A2A2-6A7BBCB7DABF}</a:tableStyleId>
              </a:tblPr>
              <a:tblGrid>
                <a:gridCol w="2237250">
                  <a:extLst>
                    <a:ext uri="{9D8B030D-6E8A-4147-A177-3AD203B41FA5}">
                      <a16:colId xmlns:a16="http://schemas.microsoft.com/office/drawing/2014/main" val="20000"/>
                    </a:ext>
                  </a:extLst>
                </a:gridCol>
                <a:gridCol w="5276250">
                  <a:extLst>
                    <a:ext uri="{9D8B030D-6E8A-4147-A177-3AD203B41FA5}">
                      <a16:colId xmlns:a16="http://schemas.microsoft.com/office/drawing/2014/main" val="20001"/>
                    </a:ext>
                  </a:extLst>
                </a:gridCol>
              </a:tblGrid>
              <a:tr h="409325">
                <a:tc>
                  <a:txBody>
                    <a:bodyPr/>
                    <a:lstStyle/>
                    <a:p>
                      <a:pPr marL="0" lvl="0" indent="0" algn="l" rtl="0">
                        <a:spcBef>
                          <a:spcPts val="0"/>
                        </a:spcBef>
                        <a:spcAft>
                          <a:spcPts val="0"/>
                        </a:spcAft>
                        <a:buNone/>
                      </a:pPr>
                      <a:r>
                        <a:rPr lang="hr-HR" sz="1000" b="1" u="sng" dirty="0">
                          <a:solidFill>
                            <a:schemeClr val="lt1"/>
                          </a:solidFill>
                          <a:latin typeface="Bai Jamjuree"/>
                          <a:ea typeface="Bai Jamjuree"/>
                          <a:cs typeface="Bai Jamjuree"/>
                          <a:sym typeface="Bai Jamjuree"/>
                        </a:rPr>
                        <a:t>Obučni skup</a:t>
                      </a:r>
                      <a:endParaRPr sz="1000" b="1" u="sng" dirty="0">
                        <a:solidFill>
                          <a:schemeClr val="lt1"/>
                        </a:solidFill>
                        <a:latin typeface="Bai Jamjuree"/>
                        <a:ea typeface="Bai Jamjuree"/>
                        <a:cs typeface="Bai Jamjuree"/>
                        <a:sym typeface="Bai Jamjuree"/>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hr-HR" sz="1000" dirty="0">
                          <a:solidFill>
                            <a:schemeClr val="lt1"/>
                          </a:solidFill>
                          <a:latin typeface="Bai Jamjuree"/>
                          <a:ea typeface="Bai Jamjuree"/>
                          <a:cs typeface="Bai Jamjuree"/>
                          <a:sym typeface="Bai Jamjuree"/>
                        </a:rPr>
                        <a:t>broj dimenzija, kvaliteta podataka, uzorkovanje cijelog prostora ulaznih podataka</a:t>
                      </a:r>
                      <a:endParaRPr sz="1000" dirty="0">
                        <a:solidFill>
                          <a:schemeClr val="lt1"/>
                        </a:solidFill>
                        <a:latin typeface="Bai Jamjuree"/>
                        <a:ea typeface="Bai Jamjuree"/>
                        <a:cs typeface="Bai Jamjuree"/>
                        <a:sym typeface="Bai Jamjuree"/>
                      </a:endParaRPr>
                    </a:p>
                  </a:txBody>
                  <a:tcPr marL="91425" marR="91425" marT="0" marB="0" anchor="ctr">
                    <a:lnL w="9525" cap="flat" cmpd="sng">
                      <a:solidFill>
                        <a:schemeClr val="lt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09325">
                <a:tc>
                  <a:txBody>
                    <a:bodyPr/>
                    <a:lstStyle/>
                    <a:p>
                      <a:pPr marL="0" lvl="0" indent="0" algn="l" rtl="0">
                        <a:spcBef>
                          <a:spcPts val="0"/>
                        </a:spcBef>
                        <a:spcAft>
                          <a:spcPts val="0"/>
                        </a:spcAft>
                        <a:buNone/>
                      </a:pPr>
                      <a:r>
                        <a:rPr lang="hr-HR" sz="1000" b="1" u="sng" dirty="0">
                          <a:solidFill>
                            <a:schemeClr val="lt1"/>
                          </a:solidFill>
                          <a:latin typeface="Bai Jamjuree"/>
                          <a:ea typeface="Bai Jamjuree"/>
                          <a:cs typeface="Bai Jamjuree"/>
                          <a:sym typeface="Bai Jamjuree"/>
                        </a:rPr>
                        <a:t>Reprezentacija podataka</a:t>
                      </a:r>
                      <a:endParaRPr sz="1000" b="1" u="sng" dirty="0">
                        <a:solidFill>
                          <a:schemeClr val="lt1"/>
                        </a:solidFill>
                        <a:latin typeface="Bai Jamjuree"/>
                        <a:ea typeface="Bai Jamjuree"/>
                        <a:cs typeface="Bai Jamjuree"/>
                        <a:sym typeface="Bai Jamjuree"/>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hr-HR" sz="1000" dirty="0">
                          <a:solidFill>
                            <a:schemeClr val="lt1"/>
                          </a:solidFill>
                          <a:latin typeface="Bai Jamjuree"/>
                          <a:ea typeface="Bai Jamjuree"/>
                          <a:cs typeface="Bai Jamjuree"/>
                          <a:sym typeface="Bai Jamjuree"/>
                        </a:rPr>
                        <a:t>ključni parametri (predprocesiranje podataka, prijašnje znanje)</a:t>
                      </a:r>
                      <a:endParaRPr sz="1000" dirty="0">
                        <a:solidFill>
                          <a:schemeClr val="lt1"/>
                        </a:solidFill>
                        <a:latin typeface="Bai Jamjuree"/>
                        <a:ea typeface="Bai Jamjuree"/>
                        <a:cs typeface="Bai Jamjuree"/>
                        <a:sym typeface="Bai Jamjuree"/>
                      </a:endParaRPr>
                    </a:p>
                  </a:txBody>
                  <a:tcPr marL="91425" marR="91425" marT="0" marB="0" anchor="ctr">
                    <a:lnL w="9525" cap="flat" cmpd="sng">
                      <a:solidFill>
                        <a:schemeClr val="lt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09325">
                <a:tc>
                  <a:txBody>
                    <a:bodyPr/>
                    <a:lstStyle/>
                    <a:p>
                      <a:pPr marL="0" lvl="0" indent="0" algn="l" rtl="0">
                        <a:spcBef>
                          <a:spcPts val="0"/>
                        </a:spcBef>
                        <a:spcAft>
                          <a:spcPts val="0"/>
                        </a:spcAft>
                        <a:buNone/>
                      </a:pPr>
                      <a:r>
                        <a:rPr lang="hr-HR" sz="1000" b="1" u="sng" dirty="0">
                          <a:solidFill>
                            <a:schemeClr val="lt1"/>
                          </a:solidFill>
                          <a:latin typeface="Bai Jamjuree"/>
                          <a:ea typeface="Bai Jamjuree"/>
                          <a:cs typeface="Bai Jamjuree"/>
                          <a:sym typeface="Bai Jamjuree"/>
                        </a:rPr>
                        <a:t>Metoda obuke</a:t>
                      </a:r>
                      <a:endParaRPr sz="1000" b="1" u="sng" dirty="0">
                        <a:solidFill>
                          <a:schemeClr val="lt1"/>
                        </a:solidFill>
                        <a:latin typeface="Bai Jamjuree"/>
                        <a:ea typeface="Bai Jamjuree"/>
                        <a:cs typeface="Bai Jamjuree"/>
                        <a:sym typeface="Bai Jamjuree"/>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hr-HR" sz="1000" dirty="0">
                          <a:solidFill>
                            <a:schemeClr val="lt1"/>
                          </a:solidFill>
                          <a:latin typeface="Bai Jamjuree"/>
                          <a:ea typeface="Bai Jamjuree"/>
                          <a:cs typeface="Bai Jamjuree"/>
                          <a:sym typeface="Bai Jamjuree"/>
                        </a:rPr>
                        <a:t>optimizacija ulaza i izlaza (gradijent spuštanja)</a:t>
                      </a:r>
                      <a:endParaRPr sz="1000" dirty="0">
                        <a:solidFill>
                          <a:schemeClr val="lt1"/>
                        </a:solidFill>
                        <a:latin typeface="Bai Jamjuree"/>
                        <a:ea typeface="Bai Jamjuree"/>
                        <a:cs typeface="Bai Jamjuree"/>
                        <a:sym typeface="Bai Jamjuree"/>
                      </a:endParaRPr>
                    </a:p>
                  </a:txBody>
                  <a:tcPr marL="91425" marR="91425" marT="0" marB="0" anchor="ctr">
                    <a:lnL w="9525" cap="flat" cmpd="sng">
                      <a:solidFill>
                        <a:schemeClr val="lt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09325">
                <a:tc>
                  <a:txBody>
                    <a:bodyPr/>
                    <a:lstStyle/>
                    <a:p>
                      <a:pPr marL="0" lvl="0" indent="0" algn="l" rtl="0">
                        <a:spcBef>
                          <a:spcPts val="0"/>
                        </a:spcBef>
                        <a:spcAft>
                          <a:spcPts val="0"/>
                        </a:spcAft>
                        <a:buNone/>
                      </a:pPr>
                      <a:r>
                        <a:rPr lang="hr-HR" sz="1000" b="1" u="sng" dirty="0">
                          <a:solidFill>
                            <a:schemeClr val="lt1"/>
                          </a:solidFill>
                          <a:latin typeface="Bai Jamjuree"/>
                          <a:ea typeface="Bai Jamjuree"/>
                          <a:cs typeface="Bai Jamjuree"/>
                          <a:sym typeface="Bai Jamjuree"/>
                        </a:rPr>
                        <a:t>Evaluacijske metrike</a:t>
                      </a:r>
                      <a:endParaRPr sz="1000" b="1" u="sng" dirty="0">
                        <a:solidFill>
                          <a:schemeClr val="lt1"/>
                        </a:solidFill>
                        <a:latin typeface="Bai Jamjuree"/>
                        <a:ea typeface="Bai Jamjuree"/>
                        <a:cs typeface="Bai Jamjuree"/>
                        <a:sym typeface="Bai Jamjuree"/>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1600"/>
                        </a:spcAft>
                        <a:buNone/>
                      </a:pPr>
                      <a:r>
                        <a:rPr lang="hr-HR" sz="1000" dirty="0">
                          <a:solidFill>
                            <a:schemeClr val="lt1"/>
                          </a:solidFill>
                          <a:latin typeface="Bai Jamjuree"/>
                          <a:ea typeface="Bai Jamjuree"/>
                          <a:cs typeface="Bai Jamjuree"/>
                          <a:sym typeface="Bai Jamjuree"/>
                        </a:rPr>
                        <a:t>točnost, odziv, preciznost, korelacijski indeksi </a:t>
                      </a:r>
                      <a:endParaRPr sz="1000" dirty="0">
                        <a:solidFill>
                          <a:schemeClr val="lt1"/>
                        </a:solidFill>
                        <a:latin typeface="Bai Jamjuree"/>
                        <a:ea typeface="Bai Jamjuree"/>
                        <a:cs typeface="Bai Jamjuree"/>
                        <a:sym typeface="Bai Jamjuree"/>
                      </a:endParaRPr>
                    </a:p>
                  </a:txBody>
                  <a:tcPr marL="91425" marR="91425" marT="0" marB="0" anchor="ctr">
                    <a:lnL w="9525" cap="flat" cmpd="sng">
                      <a:solidFill>
                        <a:schemeClr val="lt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09325">
                <a:tc>
                  <a:txBody>
                    <a:bodyPr/>
                    <a:lstStyle/>
                    <a:p>
                      <a:pPr marL="0" lvl="0" indent="0" algn="l" rtl="0">
                        <a:spcBef>
                          <a:spcPts val="0"/>
                        </a:spcBef>
                        <a:spcAft>
                          <a:spcPts val="0"/>
                        </a:spcAft>
                        <a:buNone/>
                      </a:pPr>
                      <a:r>
                        <a:rPr lang="hr-HR" sz="1000" b="1" u="sng" dirty="0">
                          <a:solidFill>
                            <a:schemeClr val="lt1"/>
                          </a:solidFill>
                          <a:latin typeface="Bai Jamjuree"/>
                          <a:ea typeface="Bai Jamjuree"/>
                          <a:cs typeface="Bai Jamjuree"/>
                          <a:sym typeface="Bai Jamjuree"/>
                        </a:rPr>
                        <a:t>Prenaučenost</a:t>
                      </a:r>
                      <a:endParaRPr sz="1000" b="1" u="sng" dirty="0">
                        <a:solidFill>
                          <a:schemeClr val="lt1"/>
                        </a:solidFill>
                        <a:latin typeface="Bai Jamjuree"/>
                        <a:ea typeface="Bai Jamjuree"/>
                        <a:cs typeface="Bai Jamjuree"/>
                        <a:sym typeface="Bai Jamjuree"/>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hr-HR" sz="1000" dirty="0">
                          <a:solidFill>
                            <a:schemeClr val="lt1"/>
                          </a:solidFill>
                          <a:latin typeface="Bai Jamjuree"/>
                          <a:ea typeface="Bai Jamjuree"/>
                          <a:cs typeface="Bai Jamjuree"/>
                          <a:sym typeface="Bai Jamjuree"/>
                        </a:rPr>
                        <a:t>izbjegavanje polarizacije, unakrsna validacija, </a:t>
                      </a:r>
                      <a:r>
                        <a:rPr lang="hr-HR" sz="1000" i="1" dirty="0">
                          <a:solidFill>
                            <a:schemeClr val="lt1"/>
                          </a:solidFill>
                          <a:latin typeface="Bai Jamjuree"/>
                          <a:ea typeface="Bai Jamjuree"/>
                          <a:cs typeface="Bai Jamjuree"/>
                          <a:sym typeface="Bai Jamjuree"/>
                        </a:rPr>
                        <a:t>dropout</a:t>
                      </a:r>
                      <a:r>
                        <a:rPr lang="hr-HR" sz="1000" dirty="0">
                          <a:solidFill>
                            <a:schemeClr val="lt1"/>
                          </a:solidFill>
                          <a:latin typeface="Bai Jamjuree"/>
                          <a:ea typeface="Bai Jamjuree"/>
                          <a:cs typeface="Bai Jamjuree"/>
                          <a:sym typeface="Bai Jamjuree"/>
                        </a:rPr>
                        <a:t> </a:t>
                      </a:r>
                      <a:r>
                        <a:rPr lang="hr-HR" sz="1000" i="1" dirty="0">
                          <a:solidFill>
                            <a:schemeClr val="lt1"/>
                          </a:solidFill>
                          <a:latin typeface="Bai Jamjuree"/>
                          <a:ea typeface="Bai Jamjuree"/>
                          <a:cs typeface="Bai Jamjuree"/>
                          <a:sym typeface="Bai Jamjuree"/>
                        </a:rPr>
                        <a:t>rate, suovisni neuroni, prekompleksa arhitektura, predugo vrijeme učenja, premalen obučni skup</a:t>
                      </a:r>
                      <a:endParaRPr sz="1000" dirty="0">
                        <a:solidFill>
                          <a:schemeClr val="lt1"/>
                        </a:solidFill>
                        <a:latin typeface="Bai Jamjuree"/>
                        <a:ea typeface="Bai Jamjuree"/>
                        <a:cs typeface="Bai Jamjuree"/>
                        <a:sym typeface="Bai Jamjuree"/>
                      </a:endParaRPr>
                    </a:p>
                  </a:txBody>
                  <a:tcPr marL="91425" marR="91425" marT="0" marB="0" anchor="ctr">
                    <a:lnL w="9525" cap="flat" cmpd="sng">
                      <a:solidFill>
                        <a:schemeClr val="lt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09325">
                <a:tc>
                  <a:txBody>
                    <a:bodyPr/>
                    <a:lstStyle/>
                    <a:p>
                      <a:pPr marL="0" lvl="0" indent="0" algn="l" rtl="0">
                        <a:spcBef>
                          <a:spcPts val="0"/>
                        </a:spcBef>
                        <a:spcAft>
                          <a:spcPts val="0"/>
                        </a:spcAft>
                        <a:buNone/>
                      </a:pPr>
                      <a:r>
                        <a:rPr lang="hr-HR" sz="1000" b="1" u="sng" dirty="0">
                          <a:solidFill>
                            <a:schemeClr val="lt1"/>
                          </a:solidFill>
                          <a:latin typeface="Bai Jamjuree"/>
                          <a:ea typeface="Bai Jamjuree"/>
                          <a:cs typeface="Bai Jamjuree"/>
                          <a:sym typeface="Bai Jamjuree"/>
                        </a:rPr>
                        <a:t>Hiperparametri</a:t>
                      </a:r>
                      <a:endParaRPr sz="1000" b="1" u="sng" dirty="0">
                        <a:solidFill>
                          <a:schemeClr val="lt1"/>
                        </a:solidFill>
                        <a:latin typeface="Bai Jamjuree"/>
                        <a:ea typeface="Bai Jamjuree"/>
                        <a:cs typeface="Bai Jamjuree"/>
                        <a:sym typeface="Bai Jamjuree"/>
                      </a:endParaRPr>
                    </a:p>
                  </a:txBody>
                  <a:tcPr marL="91425" marR="91425" marT="0" marB="0" anchor="ctr">
                    <a:lnL w="9525" cap="flat" cmpd="sng">
                      <a:solidFill>
                        <a:schemeClr val="dk1">
                          <a:alpha val="0"/>
                        </a:scheme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1600"/>
                        </a:spcAft>
                        <a:buNone/>
                      </a:pPr>
                      <a:r>
                        <a:rPr lang="hr-HR" sz="1000" b="0" u="none" dirty="0">
                          <a:solidFill>
                            <a:schemeClr val="lt1"/>
                          </a:solidFill>
                          <a:latin typeface="Bai Jamjuree"/>
                          <a:ea typeface="Bai Jamjuree"/>
                          <a:cs typeface="Bai Jamjuree"/>
                          <a:sym typeface="Bai Jamjuree"/>
                        </a:rPr>
                        <a:t>razina učenja, broj neurona i skrivenih slojeva, veličina ulaza, broj klastera ... arhitektura modela</a:t>
                      </a:r>
                      <a:endParaRPr sz="1000" b="0" u="none" dirty="0">
                        <a:solidFill>
                          <a:schemeClr val="lt1"/>
                        </a:solidFill>
                        <a:latin typeface="Bai Jamjuree"/>
                        <a:ea typeface="Bai Jamjuree"/>
                        <a:cs typeface="Bai Jamjuree"/>
                        <a:sym typeface="Bai Jamjuree"/>
                      </a:endParaRPr>
                    </a:p>
                  </a:txBody>
                  <a:tcPr marL="91425" marR="91425" marT="0" marB="0" anchor="ctr">
                    <a:lnL w="9525" cap="flat" cmpd="sng">
                      <a:solidFill>
                        <a:schemeClr val="lt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52" name="Google Shape;152;p28"/>
          <p:cNvSpPr txBox="1"/>
          <p:nvPr/>
        </p:nvSpPr>
        <p:spPr>
          <a:xfrm>
            <a:off x="713225" y="1070141"/>
            <a:ext cx="77040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endParaRPr sz="1200" dirty="0">
              <a:solidFill>
                <a:schemeClr val="lt1"/>
              </a:solidFill>
              <a:latin typeface="Bai Jamjuree"/>
              <a:ea typeface="Bai Jamjuree"/>
              <a:cs typeface="Bai Jamjuree"/>
              <a:sym typeface="Bai Jamjuree"/>
            </a:endParaRPr>
          </a:p>
        </p:txBody>
      </p:sp>
      <p:sp>
        <p:nvSpPr>
          <p:cNvPr id="2" name="Google Shape;633;p27">
            <a:extLst>
              <a:ext uri="{FF2B5EF4-FFF2-40B4-BE49-F238E27FC236}">
                <a16:creationId xmlns:a16="http://schemas.microsoft.com/office/drawing/2014/main" id="{4647B9B8-0AEF-95A9-F536-5FA952355109}"/>
              </a:ext>
            </a:extLst>
          </p:cNvPr>
          <p:cNvSpPr/>
          <p:nvPr/>
        </p:nvSpPr>
        <p:spPr>
          <a:xfrm>
            <a:off x="7667101" y="300703"/>
            <a:ext cx="856293" cy="784581"/>
          </a:xfrm>
          <a:custGeom>
            <a:avLst/>
            <a:gdLst/>
            <a:ahLst/>
            <a:cxnLst/>
            <a:rect l="l" t="t" r="r" b="b"/>
            <a:pathLst>
              <a:path w="32658" h="29923" extrusionOk="0">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34;p27">
            <a:extLst>
              <a:ext uri="{FF2B5EF4-FFF2-40B4-BE49-F238E27FC236}">
                <a16:creationId xmlns:a16="http://schemas.microsoft.com/office/drawing/2014/main" id="{268608D4-AC66-A1F5-FB39-D56F7FF52FC0}"/>
              </a:ext>
            </a:extLst>
          </p:cNvPr>
          <p:cNvSpPr/>
          <p:nvPr/>
        </p:nvSpPr>
        <p:spPr>
          <a:xfrm>
            <a:off x="7667101" y="293729"/>
            <a:ext cx="856293" cy="39382"/>
          </a:xfrm>
          <a:custGeom>
            <a:avLst/>
            <a:gdLst/>
            <a:ahLst/>
            <a:cxnLst/>
            <a:rect l="l" t="t" r="r" b="b"/>
            <a:pathLst>
              <a:path w="32658" h="1502" extrusionOk="0">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35;p27">
            <a:extLst>
              <a:ext uri="{FF2B5EF4-FFF2-40B4-BE49-F238E27FC236}">
                <a16:creationId xmlns:a16="http://schemas.microsoft.com/office/drawing/2014/main" id="{14E658AA-C847-F920-80FD-1E4B0F195909}"/>
              </a:ext>
            </a:extLst>
          </p:cNvPr>
          <p:cNvSpPr/>
          <p:nvPr/>
        </p:nvSpPr>
        <p:spPr>
          <a:xfrm>
            <a:off x="7667101" y="300703"/>
            <a:ext cx="856293" cy="120743"/>
          </a:xfrm>
          <a:custGeom>
            <a:avLst/>
            <a:gdLst/>
            <a:ahLst/>
            <a:cxnLst/>
            <a:rect l="l" t="t" r="r" b="b"/>
            <a:pathLst>
              <a:path w="32658" h="4605" extrusionOk="0">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rgbClr val="469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36;p27">
            <a:extLst>
              <a:ext uri="{FF2B5EF4-FFF2-40B4-BE49-F238E27FC236}">
                <a16:creationId xmlns:a16="http://schemas.microsoft.com/office/drawing/2014/main" id="{81028B3E-F13B-0E75-5A78-3D0BDCCD7B48}"/>
              </a:ext>
            </a:extLst>
          </p:cNvPr>
          <p:cNvSpPr/>
          <p:nvPr/>
        </p:nvSpPr>
        <p:spPr>
          <a:xfrm>
            <a:off x="7714323" y="457262"/>
            <a:ext cx="765336" cy="588665"/>
          </a:xfrm>
          <a:custGeom>
            <a:avLst/>
            <a:gdLst/>
            <a:ahLst/>
            <a:cxnLst/>
            <a:rect l="l" t="t" r="r" b="b"/>
            <a:pathLst>
              <a:path w="29189" h="22451" extrusionOk="0">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rgbClr val="240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37;p27">
            <a:extLst>
              <a:ext uri="{FF2B5EF4-FFF2-40B4-BE49-F238E27FC236}">
                <a16:creationId xmlns:a16="http://schemas.microsoft.com/office/drawing/2014/main" id="{8C791FF4-23C8-BD58-44A8-8D554FE406E8}"/>
              </a:ext>
            </a:extLst>
          </p:cNvPr>
          <p:cNvSpPr/>
          <p:nvPr/>
        </p:nvSpPr>
        <p:spPr>
          <a:xfrm>
            <a:off x="7751057" y="590224"/>
            <a:ext cx="544039" cy="13136"/>
          </a:xfrm>
          <a:custGeom>
            <a:avLst/>
            <a:gdLst/>
            <a:ahLst/>
            <a:cxnLst/>
            <a:rect l="l" t="t" r="r" b="b"/>
            <a:pathLst>
              <a:path w="20749" h="501" extrusionOk="0">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38;p27">
            <a:extLst>
              <a:ext uri="{FF2B5EF4-FFF2-40B4-BE49-F238E27FC236}">
                <a16:creationId xmlns:a16="http://schemas.microsoft.com/office/drawing/2014/main" id="{B6712F9C-54B7-A9AA-D4BE-EE7F9F96E5A2}"/>
              </a:ext>
            </a:extLst>
          </p:cNvPr>
          <p:cNvSpPr/>
          <p:nvPr/>
        </p:nvSpPr>
        <p:spPr>
          <a:xfrm>
            <a:off x="8328315" y="590224"/>
            <a:ext cx="52492" cy="13136"/>
          </a:xfrm>
          <a:custGeom>
            <a:avLst/>
            <a:gdLst/>
            <a:ahLst/>
            <a:cxnLst/>
            <a:rect l="l" t="t" r="r" b="b"/>
            <a:pathLst>
              <a:path w="2002" h="501" extrusionOk="0">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9;p27">
            <a:extLst>
              <a:ext uri="{FF2B5EF4-FFF2-40B4-BE49-F238E27FC236}">
                <a16:creationId xmlns:a16="http://schemas.microsoft.com/office/drawing/2014/main" id="{48569BF7-A187-78CA-7FD9-1E763352D3CB}"/>
              </a:ext>
            </a:extLst>
          </p:cNvPr>
          <p:cNvSpPr/>
          <p:nvPr/>
        </p:nvSpPr>
        <p:spPr>
          <a:xfrm>
            <a:off x="8400918" y="590224"/>
            <a:ext cx="42004" cy="13136"/>
          </a:xfrm>
          <a:custGeom>
            <a:avLst/>
            <a:gdLst/>
            <a:ahLst/>
            <a:cxnLst/>
            <a:rect l="l" t="t" r="r" b="b"/>
            <a:pathLst>
              <a:path w="1602" h="501" extrusionOk="0">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40;p27">
            <a:extLst>
              <a:ext uri="{FF2B5EF4-FFF2-40B4-BE49-F238E27FC236}">
                <a16:creationId xmlns:a16="http://schemas.microsoft.com/office/drawing/2014/main" id="{4A64E5D4-5F1D-5D0D-D8FB-0F00D3AC9E5C}"/>
              </a:ext>
            </a:extLst>
          </p:cNvPr>
          <p:cNvSpPr/>
          <p:nvPr/>
        </p:nvSpPr>
        <p:spPr>
          <a:xfrm>
            <a:off x="7751057" y="650556"/>
            <a:ext cx="311389" cy="13162"/>
          </a:xfrm>
          <a:custGeom>
            <a:avLst/>
            <a:gdLst/>
            <a:ahLst/>
            <a:cxnLst/>
            <a:rect l="l" t="t" r="r" b="b"/>
            <a:pathLst>
              <a:path w="11876" h="502" extrusionOk="0">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1;p27">
            <a:extLst>
              <a:ext uri="{FF2B5EF4-FFF2-40B4-BE49-F238E27FC236}">
                <a16:creationId xmlns:a16="http://schemas.microsoft.com/office/drawing/2014/main" id="{681744FD-52D0-9E2F-9E87-543ABA2FF5F3}"/>
              </a:ext>
            </a:extLst>
          </p:cNvPr>
          <p:cNvSpPr/>
          <p:nvPr/>
        </p:nvSpPr>
        <p:spPr>
          <a:xfrm>
            <a:off x="8066797" y="650556"/>
            <a:ext cx="98876" cy="13162"/>
          </a:xfrm>
          <a:custGeom>
            <a:avLst/>
            <a:gdLst/>
            <a:ahLst/>
            <a:cxnLst/>
            <a:rect l="l" t="t" r="r" b="b"/>
            <a:pathLst>
              <a:path w="3771" h="502" extrusionOk="0">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2;p27">
            <a:extLst>
              <a:ext uri="{FF2B5EF4-FFF2-40B4-BE49-F238E27FC236}">
                <a16:creationId xmlns:a16="http://schemas.microsoft.com/office/drawing/2014/main" id="{80E30612-0E6A-8799-40DA-981634BFD242}"/>
              </a:ext>
            </a:extLst>
          </p:cNvPr>
          <p:cNvSpPr/>
          <p:nvPr/>
        </p:nvSpPr>
        <p:spPr>
          <a:xfrm>
            <a:off x="8100044" y="685559"/>
            <a:ext cx="65629" cy="12271"/>
          </a:xfrm>
          <a:custGeom>
            <a:avLst/>
            <a:gdLst/>
            <a:ahLst/>
            <a:cxnLst/>
            <a:rect l="l" t="t" r="r" b="b"/>
            <a:pathLst>
              <a:path w="2503" h="468" extrusionOk="0">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43;p27">
            <a:extLst>
              <a:ext uri="{FF2B5EF4-FFF2-40B4-BE49-F238E27FC236}">
                <a16:creationId xmlns:a16="http://schemas.microsoft.com/office/drawing/2014/main" id="{D36DF1F9-5F16-7759-C285-2BB78ABAB9CD}"/>
              </a:ext>
            </a:extLst>
          </p:cNvPr>
          <p:cNvSpPr/>
          <p:nvPr/>
        </p:nvSpPr>
        <p:spPr>
          <a:xfrm>
            <a:off x="8067689" y="685559"/>
            <a:ext cx="19245" cy="12271"/>
          </a:xfrm>
          <a:custGeom>
            <a:avLst/>
            <a:gdLst/>
            <a:ahLst/>
            <a:cxnLst/>
            <a:rect l="l" t="t" r="r" b="b"/>
            <a:pathLst>
              <a:path w="734" h="468" extrusionOk="0">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4;p27">
            <a:extLst>
              <a:ext uri="{FF2B5EF4-FFF2-40B4-BE49-F238E27FC236}">
                <a16:creationId xmlns:a16="http://schemas.microsoft.com/office/drawing/2014/main" id="{F49570F4-938D-85E9-7542-1D73C1022C8E}"/>
              </a:ext>
            </a:extLst>
          </p:cNvPr>
          <p:cNvSpPr/>
          <p:nvPr/>
        </p:nvSpPr>
        <p:spPr>
          <a:xfrm>
            <a:off x="7989842" y="685559"/>
            <a:ext cx="59493" cy="12271"/>
          </a:xfrm>
          <a:custGeom>
            <a:avLst/>
            <a:gdLst/>
            <a:ahLst/>
            <a:cxnLst/>
            <a:rect l="l" t="t" r="r" b="b"/>
            <a:pathLst>
              <a:path w="2269" h="468" extrusionOk="0">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45;p27">
            <a:extLst>
              <a:ext uri="{FF2B5EF4-FFF2-40B4-BE49-F238E27FC236}">
                <a16:creationId xmlns:a16="http://schemas.microsoft.com/office/drawing/2014/main" id="{77160700-A985-1598-32BD-BCE6D10CA658}"/>
              </a:ext>
            </a:extLst>
          </p:cNvPr>
          <p:cNvSpPr/>
          <p:nvPr/>
        </p:nvSpPr>
        <p:spPr>
          <a:xfrm>
            <a:off x="7905860" y="685559"/>
            <a:ext cx="59519" cy="12271"/>
          </a:xfrm>
          <a:custGeom>
            <a:avLst/>
            <a:gdLst/>
            <a:ahLst/>
            <a:cxnLst/>
            <a:rect l="l" t="t" r="r" b="b"/>
            <a:pathLst>
              <a:path w="2270" h="468" extrusionOk="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6;p27">
            <a:extLst>
              <a:ext uri="{FF2B5EF4-FFF2-40B4-BE49-F238E27FC236}">
                <a16:creationId xmlns:a16="http://schemas.microsoft.com/office/drawing/2014/main" id="{C7EF2A39-ADB8-DCB8-9796-2FC5A76D1313}"/>
              </a:ext>
            </a:extLst>
          </p:cNvPr>
          <p:cNvSpPr/>
          <p:nvPr/>
        </p:nvSpPr>
        <p:spPr>
          <a:xfrm>
            <a:off x="7821904" y="685559"/>
            <a:ext cx="59493" cy="12271"/>
          </a:xfrm>
          <a:custGeom>
            <a:avLst/>
            <a:gdLst/>
            <a:ahLst/>
            <a:cxnLst/>
            <a:rect l="l" t="t" r="r" b="b"/>
            <a:pathLst>
              <a:path w="2269" h="468" extrusionOk="0">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7;p27">
            <a:extLst>
              <a:ext uri="{FF2B5EF4-FFF2-40B4-BE49-F238E27FC236}">
                <a16:creationId xmlns:a16="http://schemas.microsoft.com/office/drawing/2014/main" id="{CDD9761D-4FE1-5F73-6F39-E90DF0C35E2B}"/>
              </a:ext>
            </a:extLst>
          </p:cNvPr>
          <p:cNvSpPr/>
          <p:nvPr/>
        </p:nvSpPr>
        <p:spPr>
          <a:xfrm>
            <a:off x="7821904" y="727537"/>
            <a:ext cx="504683" cy="12271"/>
          </a:xfrm>
          <a:custGeom>
            <a:avLst/>
            <a:gdLst/>
            <a:ahLst/>
            <a:cxnLst/>
            <a:rect l="l" t="t" r="r" b="b"/>
            <a:pathLst>
              <a:path w="19248" h="468" extrusionOk="0">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8;p27">
            <a:extLst>
              <a:ext uri="{FF2B5EF4-FFF2-40B4-BE49-F238E27FC236}">
                <a16:creationId xmlns:a16="http://schemas.microsoft.com/office/drawing/2014/main" id="{F5121028-079C-431F-3575-CEA88584B4C4}"/>
              </a:ext>
            </a:extLst>
          </p:cNvPr>
          <p:cNvSpPr/>
          <p:nvPr/>
        </p:nvSpPr>
        <p:spPr>
          <a:xfrm>
            <a:off x="7751057" y="685559"/>
            <a:ext cx="29760" cy="1227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9;p27">
            <a:extLst>
              <a:ext uri="{FF2B5EF4-FFF2-40B4-BE49-F238E27FC236}">
                <a16:creationId xmlns:a16="http://schemas.microsoft.com/office/drawing/2014/main" id="{35D30EA6-3689-B0B7-E96D-6CD715039319}"/>
              </a:ext>
            </a:extLst>
          </p:cNvPr>
          <p:cNvSpPr/>
          <p:nvPr/>
        </p:nvSpPr>
        <p:spPr>
          <a:xfrm>
            <a:off x="7751057" y="727537"/>
            <a:ext cx="29760" cy="1227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50;p27">
            <a:extLst>
              <a:ext uri="{FF2B5EF4-FFF2-40B4-BE49-F238E27FC236}">
                <a16:creationId xmlns:a16="http://schemas.microsoft.com/office/drawing/2014/main" id="{93933115-364A-BA90-47F3-134E9DA5511E}"/>
              </a:ext>
            </a:extLst>
          </p:cNvPr>
          <p:cNvSpPr/>
          <p:nvPr/>
        </p:nvSpPr>
        <p:spPr>
          <a:xfrm>
            <a:off x="7751057" y="769515"/>
            <a:ext cx="29760" cy="12271"/>
          </a:xfrm>
          <a:custGeom>
            <a:avLst/>
            <a:gdLst/>
            <a:ahLst/>
            <a:cxnLst/>
            <a:rect l="l" t="t" r="r" b="b"/>
            <a:pathLst>
              <a:path w="1135" h="468" extrusionOk="0">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51;p27">
            <a:extLst>
              <a:ext uri="{FF2B5EF4-FFF2-40B4-BE49-F238E27FC236}">
                <a16:creationId xmlns:a16="http://schemas.microsoft.com/office/drawing/2014/main" id="{D0C0BA77-28AB-AE9F-0F00-0F5880858CBA}"/>
              </a:ext>
            </a:extLst>
          </p:cNvPr>
          <p:cNvSpPr/>
          <p:nvPr/>
        </p:nvSpPr>
        <p:spPr>
          <a:xfrm>
            <a:off x="8357183" y="727537"/>
            <a:ext cx="74360" cy="12271"/>
          </a:xfrm>
          <a:custGeom>
            <a:avLst/>
            <a:gdLst/>
            <a:ahLst/>
            <a:cxnLst/>
            <a:rect l="l" t="t" r="r" b="b"/>
            <a:pathLst>
              <a:path w="2836" h="468" extrusionOk="0">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52;p27">
            <a:extLst>
              <a:ext uri="{FF2B5EF4-FFF2-40B4-BE49-F238E27FC236}">
                <a16:creationId xmlns:a16="http://schemas.microsoft.com/office/drawing/2014/main" id="{7C8F10B5-D10C-0B92-7BF8-6219A56D76E7}"/>
              </a:ext>
            </a:extLst>
          </p:cNvPr>
          <p:cNvSpPr/>
          <p:nvPr/>
        </p:nvSpPr>
        <p:spPr>
          <a:xfrm>
            <a:off x="7820147" y="769515"/>
            <a:ext cx="213457" cy="12271"/>
          </a:xfrm>
          <a:custGeom>
            <a:avLst/>
            <a:gdLst/>
            <a:ahLst/>
            <a:cxnLst/>
            <a:rect l="l" t="t" r="r" b="b"/>
            <a:pathLst>
              <a:path w="8141" h="468" extrusionOk="0">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53;p27">
            <a:extLst>
              <a:ext uri="{FF2B5EF4-FFF2-40B4-BE49-F238E27FC236}">
                <a16:creationId xmlns:a16="http://schemas.microsoft.com/office/drawing/2014/main" id="{56B8B42C-3670-D908-D896-5A64CBE7F9AB}"/>
              </a:ext>
            </a:extLst>
          </p:cNvPr>
          <p:cNvSpPr/>
          <p:nvPr/>
        </p:nvSpPr>
        <p:spPr>
          <a:xfrm>
            <a:off x="8100044" y="823738"/>
            <a:ext cx="240542" cy="13136"/>
          </a:xfrm>
          <a:custGeom>
            <a:avLst/>
            <a:gdLst/>
            <a:ahLst/>
            <a:cxnLst/>
            <a:rect l="l" t="t" r="r" b="b"/>
            <a:pathLst>
              <a:path w="9174" h="501" extrusionOk="0">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54;p27">
            <a:extLst>
              <a:ext uri="{FF2B5EF4-FFF2-40B4-BE49-F238E27FC236}">
                <a16:creationId xmlns:a16="http://schemas.microsoft.com/office/drawing/2014/main" id="{F8EFE720-F740-3186-81D0-845903ADBEB6}"/>
              </a:ext>
            </a:extLst>
          </p:cNvPr>
          <p:cNvSpPr/>
          <p:nvPr/>
        </p:nvSpPr>
        <p:spPr>
          <a:xfrm>
            <a:off x="8261847" y="794870"/>
            <a:ext cx="78739" cy="13162"/>
          </a:xfrm>
          <a:custGeom>
            <a:avLst/>
            <a:gdLst/>
            <a:ahLst/>
            <a:cxnLst/>
            <a:rect l="l" t="t" r="r" b="b"/>
            <a:pathLst>
              <a:path w="3003" h="502" extrusionOk="0">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55;p27">
            <a:extLst>
              <a:ext uri="{FF2B5EF4-FFF2-40B4-BE49-F238E27FC236}">
                <a16:creationId xmlns:a16="http://schemas.microsoft.com/office/drawing/2014/main" id="{913CD59F-011A-E3E7-CB1B-7F03712DAADB}"/>
              </a:ext>
            </a:extLst>
          </p:cNvPr>
          <p:cNvSpPr/>
          <p:nvPr/>
        </p:nvSpPr>
        <p:spPr>
          <a:xfrm>
            <a:off x="7751057" y="532487"/>
            <a:ext cx="251922" cy="13162"/>
          </a:xfrm>
          <a:custGeom>
            <a:avLst/>
            <a:gdLst/>
            <a:ahLst/>
            <a:cxnLst/>
            <a:rect l="l" t="t" r="r" b="b"/>
            <a:pathLst>
              <a:path w="9608" h="502" extrusionOk="0">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56;p27">
            <a:extLst>
              <a:ext uri="{FF2B5EF4-FFF2-40B4-BE49-F238E27FC236}">
                <a16:creationId xmlns:a16="http://schemas.microsoft.com/office/drawing/2014/main" id="{287E7DC2-A19C-AC07-EED5-9F6B2D3EFFD7}"/>
              </a:ext>
            </a:extLst>
          </p:cNvPr>
          <p:cNvSpPr/>
          <p:nvPr/>
        </p:nvSpPr>
        <p:spPr>
          <a:xfrm>
            <a:off x="7751057" y="941806"/>
            <a:ext cx="406725" cy="12271"/>
          </a:xfrm>
          <a:custGeom>
            <a:avLst/>
            <a:gdLst/>
            <a:ahLst/>
            <a:cxnLst/>
            <a:rect l="l" t="t" r="r" b="b"/>
            <a:pathLst>
              <a:path w="15512" h="468" extrusionOk="0">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57;p27">
            <a:extLst>
              <a:ext uri="{FF2B5EF4-FFF2-40B4-BE49-F238E27FC236}">
                <a16:creationId xmlns:a16="http://schemas.microsoft.com/office/drawing/2014/main" id="{2AE2C690-E731-72D4-F9A5-AD5634F311C7}"/>
              </a:ext>
            </a:extLst>
          </p:cNvPr>
          <p:cNvSpPr/>
          <p:nvPr/>
        </p:nvSpPr>
        <p:spPr>
          <a:xfrm>
            <a:off x="8121020" y="866608"/>
            <a:ext cx="120743" cy="12271"/>
          </a:xfrm>
          <a:custGeom>
            <a:avLst/>
            <a:gdLst/>
            <a:ahLst/>
            <a:cxnLst/>
            <a:rect l="l" t="t" r="r" b="b"/>
            <a:pathLst>
              <a:path w="4605" h="468" extrusionOk="0">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58;p27">
            <a:extLst>
              <a:ext uri="{FF2B5EF4-FFF2-40B4-BE49-F238E27FC236}">
                <a16:creationId xmlns:a16="http://schemas.microsoft.com/office/drawing/2014/main" id="{FEBF53F0-2354-08F4-239F-8BBF70F12654}"/>
              </a:ext>
            </a:extLst>
          </p:cNvPr>
          <p:cNvSpPr/>
          <p:nvPr/>
        </p:nvSpPr>
        <p:spPr>
          <a:xfrm>
            <a:off x="8281958" y="866608"/>
            <a:ext cx="160965" cy="12271"/>
          </a:xfrm>
          <a:custGeom>
            <a:avLst/>
            <a:gdLst/>
            <a:ahLst/>
            <a:cxnLst/>
            <a:rect l="l" t="t" r="r" b="b"/>
            <a:pathLst>
              <a:path w="6139" h="468" extrusionOk="0">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9;p27">
            <a:extLst>
              <a:ext uri="{FF2B5EF4-FFF2-40B4-BE49-F238E27FC236}">
                <a16:creationId xmlns:a16="http://schemas.microsoft.com/office/drawing/2014/main" id="{D23ECAE0-2F5E-DAD6-7C2A-33FA95D402D9}"/>
              </a:ext>
            </a:extLst>
          </p:cNvPr>
          <p:cNvSpPr/>
          <p:nvPr/>
        </p:nvSpPr>
        <p:spPr>
          <a:xfrm>
            <a:off x="8281958" y="926075"/>
            <a:ext cx="160965" cy="13136"/>
          </a:xfrm>
          <a:custGeom>
            <a:avLst/>
            <a:gdLst/>
            <a:ahLst/>
            <a:cxnLst/>
            <a:rect l="l" t="t" r="r" b="b"/>
            <a:pathLst>
              <a:path w="6139" h="501" extrusionOk="0">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0;p27">
            <a:extLst>
              <a:ext uri="{FF2B5EF4-FFF2-40B4-BE49-F238E27FC236}">
                <a16:creationId xmlns:a16="http://schemas.microsoft.com/office/drawing/2014/main" id="{6D696C62-B1E0-3EFB-5386-B0F5C17D0641}"/>
              </a:ext>
            </a:extLst>
          </p:cNvPr>
          <p:cNvSpPr/>
          <p:nvPr/>
        </p:nvSpPr>
        <p:spPr>
          <a:xfrm>
            <a:off x="7751057" y="982919"/>
            <a:ext cx="61250" cy="13136"/>
          </a:xfrm>
          <a:custGeom>
            <a:avLst/>
            <a:gdLst/>
            <a:ahLst/>
            <a:cxnLst/>
            <a:rect l="l" t="t" r="r" b="b"/>
            <a:pathLst>
              <a:path w="2336" h="501" extrusionOk="0">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1;p27">
            <a:extLst>
              <a:ext uri="{FF2B5EF4-FFF2-40B4-BE49-F238E27FC236}">
                <a16:creationId xmlns:a16="http://schemas.microsoft.com/office/drawing/2014/main" id="{1340B8FB-171D-65FA-EFD7-609C5DB022E3}"/>
              </a:ext>
            </a:extLst>
          </p:cNvPr>
          <p:cNvSpPr/>
          <p:nvPr/>
        </p:nvSpPr>
        <p:spPr>
          <a:xfrm>
            <a:off x="7828039" y="982919"/>
            <a:ext cx="378722" cy="13136"/>
          </a:xfrm>
          <a:custGeom>
            <a:avLst/>
            <a:gdLst/>
            <a:ahLst/>
            <a:cxnLst/>
            <a:rect l="l" t="t" r="r" b="b"/>
            <a:pathLst>
              <a:path w="14444" h="501" extrusionOk="0">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lectronic Project Proposal by Slidesgo">
  <a:themeElements>
    <a:clrScheme name="Simple Light">
      <a:dk1>
        <a:srgbClr val="080E3C"/>
      </a:dk1>
      <a:lt1>
        <a:srgbClr val="FFFFFF"/>
      </a:lt1>
      <a:dk2>
        <a:srgbClr val="131B60"/>
      </a:dk2>
      <a:lt2>
        <a:srgbClr val="252279"/>
      </a:lt2>
      <a:accent1>
        <a:srgbClr val="254E86"/>
      </a:accent1>
      <a:accent2>
        <a:srgbClr val="55ACFF"/>
      </a:accent2>
      <a:accent3>
        <a:srgbClr val="3DC7CF"/>
      </a:accent3>
      <a:accent4>
        <a:srgbClr val="53F0E7"/>
      </a:accent4>
      <a:accent5>
        <a:srgbClr val="5DFEF4"/>
      </a:accent5>
      <a:accent6>
        <a:srgbClr val="CA13D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1081</Words>
  <Application>Microsoft Office PowerPoint</Application>
  <PresentationFormat>On-screen Show (16:9)</PresentationFormat>
  <Paragraphs>135</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Electronic Project Proposal by Slidesgo</vt:lpstr>
      <vt:lpstr>Metode strojnog učenja kao moćan alat predikcije protein-protein interakcija</vt:lpstr>
      <vt:lpstr>Sadržaj </vt:lpstr>
      <vt:lpstr>Proteinski kondenzati</vt:lpstr>
      <vt:lpstr>Ukratko o proteinskim kondenzatima</vt:lpstr>
      <vt:lpstr>Ukratko o proteinskim kondenzatima</vt:lpstr>
      <vt:lpstr>Strojno učenje</vt:lpstr>
      <vt:lpstr>STROJNO UČENJE</vt:lpstr>
      <vt:lpstr>Hodogram strojnog učenja</vt:lpstr>
      <vt:lpstr>Relevantne značajke1 </vt:lpstr>
      <vt:lpstr>PowerPoint Presentation</vt:lpstr>
      <vt:lpstr>Predikcija PPI</vt:lpstr>
      <vt:lpstr>PowerPoint Presentation</vt:lpstr>
      <vt:lpstr>Protein-protein sučelja1 </vt:lpstr>
      <vt:lpstr>DeepProSite4</vt:lpstr>
      <vt:lpstr>PowerPoint Presentation</vt:lpstr>
      <vt:lpstr>Case study </vt:lpstr>
      <vt:lpstr>PowerPoint Presentation</vt:lpstr>
      <vt:lpstr>Limitacije ML metoda</vt:lpstr>
      <vt:lpstr>PowerPoint Presentation</vt:lpstr>
      <vt:lpstr>PowerPoint Presentation</vt:lpstr>
      <vt:lpstr>PowerPoint Presentation</vt:lpstr>
      <vt:lpstr>Bibliografija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strojnog učenja kao moćan alat predikcije protein-protein interakcija</dc:title>
  <dc:creator>lucijav</dc:creator>
  <cp:lastModifiedBy>lucija vrb2</cp:lastModifiedBy>
  <cp:revision>11</cp:revision>
  <dcterms:modified xsi:type="dcterms:W3CDTF">2024-04-24T08:15:08Z</dcterms:modified>
</cp:coreProperties>
</file>