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notesMasterIdLst>
    <p:notesMasterId r:id="rId27"/>
  </p:notesMasterIdLst>
  <p:sldIdLst>
    <p:sldId id="256" r:id="rId2"/>
    <p:sldId id="282" r:id="rId3"/>
    <p:sldId id="257" r:id="rId4"/>
    <p:sldId id="258" r:id="rId5"/>
    <p:sldId id="262" r:id="rId6"/>
    <p:sldId id="263" r:id="rId7"/>
    <p:sldId id="261" r:id="rId8"/>
    <p:sldId id="276" r:id="rId9"/>
    <p:sldId id="281" r:id="rId10"/>
    <p:sldId id="259" r:id="rId11"/>
    <p:sldId id="277" r:id="rId12"/>
    <p:sldId id="260" r:id="rId13"/>
    <p:sldId id="278" r:id="rId14"/>
    <p:sldId id="269" r:id="rId15"/>
    <p:sldId id="270" r:id="rId16"/>
    <p:sldId id="271" r:id="rId17"/>
    <p:sldId id="264" r:id="rId18"/>
    <p:sldId id="265" r:id="rId19"/>
    <p:sldId id="272" r:id="rId20"/>
    <p:sldId id="274" r:id="rId21"/>
    <p:sldId id="273" r:id="rId22"/>
    <p:sldId id="275" r:id="rId23"/>
    <p:sldId id="266" r:id="rId24"/>
    <p:sldId id="267" r:id="rId25"/>
    <p:sldId id="26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9865" autoAdjust="0"/>
  </p:normalViewPr>
  <p:slideViewPr>
    <p:cSldViewPr snapToGrid="0">
      <p:cViewPr varScale="1">
        <p:scale>
          <a:sx n="139" d="100"/>
          <a:sy n="139" d="100"/>
        </p:scale>
        <p:origin x="9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40C65-3E0D-46A1-B3EE-598CE19512FD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AA1E1-394E-408A-B550-1529412B15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824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96406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noProof="0" dirty="0"/>
              <a:t>Različite vrste IMS analizatora, razliku je se po smjeru širenja električnog polja i strujanja plina. Osim toga razlikuju se i prema rezultatu koji mjerenje generira.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23663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lang="hr-H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Vremenski disperzivne </a:t>
            </a:r>
            <a:r>
              <a:rPr lang="hr-HR" sz="1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metod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hr-H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ove metode koriste različite vremenske parametre za razdvajanje iona, poput njihovih brzina ili vremena prolaska kroz analizator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lang="hr-H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Prostorno disperzivne metode: ove metode koriste fizičke dimenzije ili geometriju kako bi razdvojile ione, poput njihovih veličina</a:t>
            </a:r>
            <a:endParaRPr lang="en-US" sz="12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lang="hr-H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Metode zadržavanja iona s selektivnim otpuštanjem</a:t>
            </a:r>
            <a:endParaRPr lang="LID4096" dirty="0">
              <a:solidFill>
                <a:srgbClr val="000000"/>
              </a:solidFill>
            </a:endParaRP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86621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59420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hr-HR" b="1" i="0" dirty="0">
                <a:solidFill>
                  <a:srgbClr val="ECECEC"/>
                </a:solidFill>
                <a:effectLst/>
                <a:latin typeface="Söhne"/>
              </a:rPr>
              <a:t>EM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 koriste u </a:t>
            </a:r>
            <a:r>
              <a:rPr lang="hr-HR" b="0" i="0" dirty="0" err="1">
                <a:solidFill>
                  <a:srgbClr val="ECECEC"/>
                </a:solidFill>
                <a:effectLst/>
                <a:latin typeface="Söhne"/>
              </a:rPr>
              <a:t>kvadrupolnim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, ionskim zamkama i time-of-flight (TOF) </a:t>
            </a:r>
            <a:r>
              <a:rPr lang="hr-HR" b="0" i="0" dirty="0" err="1">
                <a:solidFill>
                  <a:srgbClr val="ECECEC"/>
                </a:solidFill>
                <a:effectLst/>
                <a:latin typeface="Söhne"/>
              </a:rPr>
              <a:t>masenim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 spektrometrima. Visoko su osjetljivi detektori koji mogu detektirati niske razine iona, što ih čini prikladnima za analizu tragova.</a:t>
            </a:r>
          </a:p>
          <a:p>
            <a:pPr algn="l">
              <a:buFont typeface="+mj-lt"/>
              <a:buAutoNum type="arabicPeriod"/>
            </a:pPr>
            <a:r>
              <a:rPr lang="hr-HR" b="1" i="0" dirty="0">
                <a:solidFill>
                  <a:srgbClr val="ECECEC"/>
                </a:solidFill>
                <a:effectLst/>
                <a:latin typeface="Söhne"/>
              </a:rPr>
              <a:t>Faradejeva čašica: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 Detektori </a:t>
            </a:r>
            <a:r>
              <a:rPr lang="hr-HR" b="0" i="0" dirty="0" err="1">
                <a:solidFill>
                  <a:srgbClr val="ECECEC"/>
                </a:solidFill>
                <a:effectLst/>
                <a:latin typeface="Söhne"/>
              </a:rPr>
              <a:t>Faradejeve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 čašice mjere ukupni naboja iona koji udare u površinu. Međutim, ne pružaju masene spektralne informacije i uglavnom se koriste u masenoj spektrometriji izotopnog omjera.</a:t>
            </a:r>
          </a:p>
          <a:p>
            <a:pPr algn="l">
              <a:buFont typeface="+mj-lt"/>
              <a:buAutoNum type="arabicPeriod"/>
            </a:pPr>
            <a:r>
              <a:rPr lang="hr-HR" b="1" i="0" dirty="0">
                <a:solidFill>
                  <a:srgbClr val="ECECEC"/>
                </a:solidFill>
                <a:effectLst/>
                <a:latin typeface="Söhne"/>
              </a:rPr>
              <a:t>PMT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 koriste u nekim vrstama masenih spektrometara, posebno u magnetskim sektorima. Nude visoku osjetljivost i mogu detektirati širok raspon iona. PMT se često koriste zajedno s elektronskim množiteljima kako bi poboljšali učinkovitost detekcije.</a:t>
            </a:r>
          </a:p>
          <a:p>
            <a:pPr algn="l">
              <a:buFont typeface="+mj-lt"/>
              <a:buAutoNum type="arabicPeriod"/>
            </a:pPr>
            <a:r>
              <a:rPr lang="hr-HR" b="1" i="0" dirty="0">
                <a:solidFill>
                  <a:srgbClr val="ECECEC"/>
                </a:solidFill>
                <a:effectLst/>
                <a:latin typeface="Söhne"/>
              </a:rPr>
              <a:t>MCP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 koriste se u TOF </a:t>
            </a:r>
            <a:r>
              <a:rPr lang="hr-HR" b="0" i="0" dirty="0" err="1">
                <a:solidFill>
                  <a:srgbClr val="ECECEC"/>
                </a:solidFill>
                <a:effectLst/>
                <a:latin typeface="Söhne"/>
              </a:rPr>
              <a:t>masenim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 spektrometrima i nekim spektrometrima ionske pokretljivosti. Nude visoku osjetljivost, brze </a:t>
            </a:r>
            <a:r>
              <a:rPr lang="hr-HR" b="0" i="0" dirty="0" err="1">
                <a:solidFill>
                  <a:srgbClr val="ECECEC"/>
                </a:solidFill>
                <a:effectLst/>
                <a:latin typeface="Söhne"/>
              </a:rPr>
              <a:t>vremene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 odziva i dobru prostornu razlučivost. </a:t>
            </a:r>
            <a:endParaRPr lang="en-US" b="0" i="0" dirty="0">
              <a:solidFill>
                <a:srgbClr val="ECECEC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hr-HR" b="1" i="0" dirty="0">
                <a:solidFill>
                  <a:srgbClr val="ECECEC"/>
                </a:solidFill>
                <a:effectLst/>
                <a:latin typeface="Söhne"/>
              </a:rPr>
              <a:t>Detektori u nizu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 mogu pružiti prostorne informacije i korisni su za aplikacije slikovne masene spektrometrije. Nude visoku razlučivost i mogu detektirati više iona istovremeno.</a:t>
            </a:r>
          </a:p>
          <a:p>
            <a:pPr algn="l">
              <a:buFont typeface="+mj-lt"/>
              <a:buAutoNum type="arabicPeriod"/>
            </a:pPr>
            <a:r>
              <a:rPr lang="hr-HR" b="1" i="0" dirty="0">
                <a:solidFill>
                  <a:srgbClr val="ECECEC"/>
                </a:solidFill>
                <a:effectLst/>
                <a:latin typeface="Söhne"/>
              </a:rPr>
              <a:t>Detektori konverzije iona u elektrone</a:t>
            </a:r>
            <a:r>
              <a:rPr lang="en-US" b="1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Primjeri uključuju sekundarne elektronske množitelje (</a:t>
            </a:r>
            <a:r>
              <a:rPr lang="hr-HR" b="0" i="0" dirty="0" err="1">
                <a:solidFill>
                  <a:srgbClr val="ECECEC"/>
                </a:solidFill>
                <a:effectLst/>
                <a:latin typeface="Söhne"/>
              </a:rPr>
              <a:t>SEMs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) i konverzijske </a:t>
            </a:r>
            <a:r>
              <a:rPr lang="hr-HR" b="0" i="0" dirty="0" err="1">
                <a:solidFill>
                  <a:srgbClr val="ECECEC"/>
                </a:solidFill>
                <a:effectLst/>
                <a:latin typeface="Söhne"/>
              </a:rPr>
              <a:t>dinode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. Ti detektori nude visoku osjetljivost i mogu biti prikladni za instrumente visoke razlučivosti.</a:t>
            </a:r>
          </a:p>
          <a:p>
            <a:pPr algn="l">
              <a:buFont typeface="+mj-lt"/>
              <a:buAutoNum type="arabicPeriod"/>
            </a:pPr>
            <a:r>
              <a:rPr lang="hr-HR" b="1" i="0" dirty="0">
                <a:solidFill>
                  <a:srgbClr val="ECECEC"/>
                </a:solidFill>
                <a:effectLst/>
                <a:latin typeface="Söhne"/>
              </a:rPr>
              <a:t>ICP</a:t>
            </a:r>
            <a:r>
              <a:rPr lang="en-US" b="1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Detektori poput CCD-a ili </a:t>
            </a:r>
            <a:r>
              <a:rPr lang="hr-HR" b="0" i="0" dirty="0" err="1">
                <a:solidFill>
                  <a:srgbClr val="ECECEC"/>
                </a:solidFill>
                <a:effectLst/>
                <a:latin typeface="Söhne"/>
              </a:rPr>
              <a:t>fotodiodnih</a:t>
            </a:r>
            <a:r>
              <a:rPr lang="hr-HR" b="0" i="0" dirty="0">
                <a:solidFill>
                  <a:srgbClr val="ECECEC"/>
                </a:solidFill>
                <a:effectLst/>
                <a:latin typeface="Söhne"/>
              </a:rPr>
              <a:t> nizova često se koriste u instrumentima ICP-MS.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216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89071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Glasnička RNA sadrži niz 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kodona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koji se dekodiraju od strane ribosoma kako bi se napravio protein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Koristeći 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mRNA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kao predložak, 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ribosom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prelazi preko svakog 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kodona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koji se sastoji od tri 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nukleotida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sparujući ga s odgovarajućom aminokiselinom nastaje 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aminoacil-tRNA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Aminoacil-tRNA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sadrži komplementarni 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antikodon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na jednom kraju i odgovarajuću aminokiselinu na drugom kraju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 ribosomska podjedinica, obično vezana za 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aminoacil-tRNA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koji sadrži prvu aminokiselinu metionin, veže se na AUG 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kodon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mRNA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regrutira veliku 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ribosomsku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podjedinica. 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52413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Klari</a:t>
            </a:r>
            <a:r>
              <a:rPr lang="en-US" dirty="0"/>
              <a:t>, Eri </a:t>
            </a:r>
            <a:r>
              <a:rPr lang="en-US" dirty="0">
                <a:sym typeface="Wingdings" panose="05000000000000000000" pitchFamily="2" charset="2"/>
              </a:rPr>
              <a:t> 6-O </a:t>
            </a:r>
            <a:r>
              <a:rPr lang="en-US" dirty="0" err="1">
                <a:sym typeface="Wingdings" panose="05000000000000000000" pitchFamily="2" charset="2"/>
              </a:rPr>
              <a:t>pozicija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razlike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Azi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Prošireni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laktonski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prsten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Roksi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Modifikacija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karbonila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poziciji</a:t>
            </a:r>
            <a:r>
              <a:rPr lang="en-US" dirty="0">
                <a:sym typeface="Wingdings" panose="05000000000000000000" pitchFamily="2" charset="2"/>
              </a:rPr>
              <a:t> 9  N-</a:t>
            </a:r>
            <a:r>
              <a:rPr lang="en-US" dirty="0" err="1">
                <a:sym typeface="Wingdings" panose="05000000000000000000" pitchFamily="2" charset="2"/>
              </a:rPr>
              <a:t>oksim</a:t>
            </a:r>
            <a:r>
              <a:rPr lang="en-US" dirty="0">
                <a:sym typeface="Wingdings" panose="05000000000000000000" pitchFamily="2" charset="2"/>
              </a:rPr>
              <a:t>, pa </a:t>
            </a:r>
            <a:r>
              <a:rPr lang="en-US" dirty="0" err="1">
                <a:sym typeface="Wingdings" panose="05000000000000000000" pitchFamily="2" charset="2"/>
              </a:rPr>
              <a:t>etersko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vezanje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57626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Pozicioniranje</a:t>
            </a:r>
            <a:r>
              <a:rPr lang="en-US" dirty="0"/>
              <a:t> </a:t>
            </a:r>
            <a:r>
              <a:rPr lang="en-US" dirty="0" err="1"/>
              <a:t>makrolida</a:t>
            </a:r>
            <a:r>
              <a:rPr lang="en-US" dirty="0"/>
              <a:t> u </a:t>
            </a:r>
            <a:r>
              <a:rPr lang="en-US" dirty="0" err="1"/>
              <a:t>kristalnoj</a:t>
            </a:r>
            <a:r>
              <a:rPr lang="en-US" dirty="0"/>
              <a:t> </a:t>
            </a:r>
            <a:r>
              <a:rPr lang="en-US" dirty="0" err="1"/>
              <a:t>strukturi</a:t>
            </a:r>
            <a:r>
              <a:rPr lang="en-US" dirty="0"/>
              <a:t> ribosoma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10462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Both"/>
            </a:pPr>
            <a:r>
              <a:rPr lang="en-US" dirty="0"/>
              <a:t>– </a:t>
            </a:r>
            <a:r>
              <a:rPr lang="en-US" dirty="0" err="1"/>
              <a:t>nativni</a:t>
            </a:r>
            <a:r>
              <a:rPr lang="en-US" dirty="0"/>
              <a:t> protein</a:t>
            </a:r>
          </a:p>
          <a:p>
            <a:pPr marL="228600" indent="-228600">
              <a:buAutoNum type="alphaLcParenBoth"/>
            </a:pPr>
            <a:r>
              <a:rPr lang="en-US" dirty="0"/>
              <a:t>- </a:t>
            </a:r>
            <a:r>
              <a:rPr lang="en-US" dirty="0" err="1"/>
              <a:t>denaturirani</a:t>
            </a:r>
            <a:r>
              <a:rPr lang="en-US" dirty="0"/>
              <a:t> protein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5778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Vezanje</a:t>
            </a:r>
            <a:r>
              <a:rPr lang="en-US" dirty="0"/>
              <a:t> liganda u PDF </a:t>
            </a:r>
            <a:r>
              <a:rPr lang="en-US" dirty="0">
                <a:sym typeface="Wingdings" panose="05000000000000000000" pitchFamily="2" charset="2"/>
              </a:rPr>
              <a:t> Open state  </a:t>
            </a:r>
            <a:r>
              <a:rPr lang="en-US" dirty="0" err="1">
                <a:sym typeface="Wingdings" panose="05000000000000000000" pitchFamily="2" charset="2"/>
              </a:rPr>
              <a:t>intermadijer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zatvoreno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stanje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r>
              <a:rPr lang="en-US" dirty="0">
                <a:sym typeface="Wingdings" panose="05000000000000000000" pitchFamily="2" charset="2"/>
              </a:rPr>
              <a:t>S </a:t>
            </a:r>
            <a:r>
              <a:rPr lang="en-US" dirty="0" err="1">
                <a:sym typeface="Wingdings" panose="05000000000000000000" pitchFamily="2" charset="2"/>
              </a:rPr>
              <a:t>obzirom</a:t>
            </a:r>
            <a:r>
              <a:rPr lang="en-US" dirty="0">
                <a:sym typeface="Wingdings" panose="05000000000000000000" pitchFamily="2" charset="2"/>
              </a:rPr>
              <a:t> da se </a:t>
            </a:r>
            <a:r>
              <a:rPr lang="en-US" dirty="0" err="1">
                <a:sym typeface="Wingdings" panose="05000000000000000000" pitchFamily="2" charset="2"/>
              </a:rPr>
              <a:t>svako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stanje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različito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vidi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koristeći</a:t>
            </a:r>
            <a:r>
              <a:rPr lang="en-US" dirty="0">
                <a:sym typeface="Wingdings" panose="05000000000000000000" pitchFamily="2" charset="2"/>
              </a:rPr>
              <a:t> IMS, </a:t>
            </a:r>
            <a:r>
              <a:rPr lang="en-US" dirty="0" err="1">
                <a:sym typeface="Wingdings" panose="05000000000000000000" pitchFamily="2" charset="2"/>
              </a:rPr>
              <a:t>može</a:t>
            </a:r>
            <a:r>
              <a:rPr lang="en-US" dirty="0">
                <a:sym typeface="Wingdings" panose="05000000000000000000" pitchFamily="2" charset="2"/>
              </a:rPr>
              <a:t> se </a:t>
            </a:r>
            <a:r>
              <a:rPr lang="en-US" dirty="0" err="1">
                <a:sym typeface="Wingdings" panose="05000000000000000000" pitchFamily="2" charset="2"/>
              </a:rPr>
              <a:t>koristeći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dobiveno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vrijeme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drifta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određivati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konstante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disocijacije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20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2271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noProof="0" dirty="0"/>
              <a:t>Najbitnija ionizacija molekula i pretvaranje u plinovite ione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1362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Linkanje</a:t>
            </a:r>
            <a:r>
              <a:rPr lang="en-US" dirty="0"/>
              <a:t> – </a:t>
            </a:r>
            <a:r>
              <a:rPr lang="en-US" dirty="0" err="1"/>
              <a:t>triptička</a:t>
            </a:r>
            <a:r>
              <a:rPr lang="en-US" dirty="0"/>
              <a:t> </a:t>
            </a:r>
            <a:r>
              <a:rPr lang="en-US" dirty="0" err="1"/>
              <a:t>razgradnja</a:t>
            </a:r>
            <a:r>
              <a:rPr lang="en-US" dirty="0"/>
              <a:t> (bez </a:t>
            </a:r>
            <a:r>
              <a:rPr lang="en-US" dirty="0" err="1"/>
              <a:t>denaturacije</a:t>
            </a:r>
            <a:r>
              <a:rPr lang="en-US" dirty="0"/>
              <a:t>) – MS </a:t>
            </a:r>
            <a:r>
              <a:rPr lang="en-US" dirty="0" err="1"/>
              <a:t>analiza</a:t>
            </a:r>
            <a:r>
              <a:rPr lang="en-US" dirty="0"/>
              <a:t> – </a:t>
            </a:r>
            <a:r>
              <a:rPr lang="en-US" dirty="0" err="1"/>
              <a:t>strukturalna</a:t>
            </a:r>
            <a:r>
              <a:rPr lang="en-US" dirty="0"/>
              <a:t> </a:t>
            </a:r>
            <a:r>
              <a:rPr lang="en-US" dirty="0" err="1"/>
              <a:t>interpretacija</a:t>
            </a:r>
            <a:r>
              <a:rPr lang="en-US" dirty="0"/>
              <a:t> – </a:t>
            </a:r>
            <a:r>
              <a:rPr lang="en-US" dirty="0" err="1"/>
              <a:t>identifikacija</a:t>
            </a:r>
            <a:r>
              <a:rPr lang="en-US" dirty="0"/>
              <a:t> </a:t>
            </a:r>
            <a:r>
              <a:rPr lang="en-US" dirty="0" err="1"/>
              <a:t>poveznica</a:t>
            </a:r>
            <a:r>
              <a:rPr lang="en-US" dirty="0"/>
              <a:t> </a:t>
            </a:r>
            <a:r>
              <a:rPr lang="en-US" dirty="0" err="1"/>
              <a:t>linkera</a:t>
            </a:r>
            <a:endParaRPr lang="en-US" dirty="0"/>
          </a:p>
          <a:p>
            <a:r>
              <a:rPr lang="en-US" dirty="0"/>
              <a:t>Linker </a:t>
            </a:r>
            <a:r>
              <a:rPr lang="en-US" dirty="0" err="1"/>
              <a:t>stvara</a:t>
            </a:r>
            <a:r>
              <a:rPr lang="en-US" dirty="0"/>
              <a:t> </a:t>
            </a:r>
            <a:r>
              <a:rPr lang="en-US" dirty="0" err="1"/>
              <a:t>peptidne</a:t>
            </a:r>
            <a:r>
              <a:rPr lang="en-US" dirty="0"/>
              <a:t> </a:t>
            </a:r>
            <a:r>
              <a:rPr lang="en-US" dirty="0" err="1"/>
              <a:t>veze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aminokiselinskim</a:t>
            </a:r>
            <a:r>
              <a:rPr lang="en-US" dirty="0"/>
              <a:t> </a:t>
            </a:r>
            <a:r>
              <a:rPr lang="en-US" dirty="0" err="1"/>
              <a:t>bočnim</a:t>
            </a:r>
            <a:r>
              <a:rPr lang="en-US" dirty="0"/>
              <a:t> </a:t>
            </a:r>
            <a:r>
              <a:rPr lang="en-US" dirty="0" err="1"/>
              <a:t>ograncima</a:t>
            </a:r>
            <a:endParaRPr lang="en-US" dirty="0"/>
          </a:p>
          <a:p>
            <a:r>
              <a:rPr lang="en-US" dirty="0" err="1"/>
              <a:t>Sukcinid</a:t>
            </a:r>
            <a:r>
              <a:rPr lang="en-US" dirty="0"/>
              <a:t> je dobra </a:t>
            </a:r>
            <a:r>
              <a:rPr lang="en-US" dirty="0" err="1"/>
              <a:t>izlazeća</a:t>
            </a:r>
            <a:r>
              <a:rPr lang="en-US" dirty="0"/>
              <a:t> </a:t>
            </a:r>
            <a:r>
              <a:rPr lang="en-US" dirty="0" err="1"/>
              <a:t>skupina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4924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Razlike</a:t>
            </a:r>
            <a:r>
              <a:rPr lang="en-US" dirty="0"/>
              <a:t> u konformaciji </a:t>
            </a:r>
            <a:r>
              <a:rPr lang="en-US" dirty="0" err="1"/>
              <a:t>sugeriraju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promjenu</a:t>
            </a:r>
            <a:r>
              <a:rPr lang="en-US" dirty="0"/>
              <a:t> </a:t>
            </a:r>
            <a:r>
              <a:rPr lang="en-US" dirty="0" err="1"/>
              <a:t>konforamcije</a:t>
            </a:r>
            <a:r>
              <a:rPr lang="en-US" dirty="0"/>
              <a:t> L9 </a:t>
            </a:r>
            <a:r>
              <a:rPr lang="en-US" dirty="0" err="1"/>
              <a:t>proteina</a:t>
            </a:r>
            <a:r>
              <a:rPr lang="en-US" dirty="0"/>
              <a:t> </a:t>
            </a:r>
            <a:r>
              <a:rPr lang="en-US" dirty="0" err="1"/>
              <a:t>prilikom</a:t>
            </a:r>
            <a:r>
              <a:rPr lang="en-US" dirty="0"/>
              <a:t> </a:t>
            </a:r>
            <a:r>
              <a:rPr lang="en-US" dirty="0" err="1"/>
              <a:t>kristalizacije</a:t>
            </a:r>
            <a:r>
              <a:rPr lang="en-US" dirty="0"/>
              <a:t> (X-ray).</a:t>
            </a:r>
          </a:p>
          <a:p>
            <a:r>
              <a:rPr lang="en-US" dirty="0" err="1"/>
              <a:t>Zbog</a:t>
            </a:r>
            <a:r>
              <a:rPr lang="en-US" dirty="0"/>
              <a:t> toga s </a:t>
            </a:r>
            <a:r>
              <a:rPr lang="en-US" dirty="0" err="1"/>
              <a:t>kristalnom</a:t>
            </a:r>
            <a:r>
              <a:rPr lang="en-US" dirty="0"/>
              <a:t> </a:t>
            </a:r>
            <a:r>
              <a:rPr lang="en-US" dirty="0" err="1"/>
              <a:t>strukturom</a:t>
            </a:r>
            <a:r>
              <a:rPr lang="en-US" dirty="0"/>
              <a:t> L9 konformacija, </a:t>
            </a:r>
            <a:r>
              <a:rPr lang="en-US" dirty="0" err="1"/>
              <a:t>odnosno</a:t>
            </a:r>
            <a:r>
              <a:rPr lang="en-US" dirty="0"/>
              <a:t> </a:t>
            </a:r>
            <a:r>
              <a:rPr lang="en-US" dirty="0" err="1"/>
              <a:t>veza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L2 </a:t>
            </a:r>
            <a:r>
              <a:rPr lang="en-US" dirty="0" err="1"/>
              <a:t>i</a:t>
            </a:r>
            <a:r>
              <a:rPr lang="en-US" dirty="0"/>
              <a:t> L9 ne </a:t>
            </a:r>
            <a:r>
              <a:rPr lang="en-US" dirty="0" err="1"/>
              <a:t>zadovoljava</a:t>
            </a:r>
            <a:r>
              <a:rPr lang="en-US" dirty="0"/>
              <a:t> </a:t>
            </a:r>
            <a:r>
              <a:rPr lang="en-US" dirty="0" err="1"/>
              <a:t>dok</a:t>
            </a:r>
            <a:r>
              <a:rPr lang="en-US" dirty="0"/>
              <a:t> u </a:t>
            </a:r>
            <a:r>
              <a:rPr lang="en-US" dirty="0" err="1"/>
              <a:t>krio</a:t>
            </a:r>
            <a:r>
              <a:rPr lang="en-US" dirty="0"/>
              <a:t>-EM </a:t>
            </a:r>
            <a:r>
              <a:rPr lang="en-US" dirty="0" err="1"/>
              <a:t>zadovoljava</a:t>
            </a:r>
            <a:r>
              <a:rPr lang="en-US" dirty="0"/>
              <a:t>. </a:t>
            </a:r>
            <a:r>
              <a:rPr lang="en-US" dirty="0" err="1"/>
              <a:t>Nativna</a:t>
            </a:r>
            <a:r>
              <a:rPr lang="en-US" dirty="0"/>
              <a:t> konformacija je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prikazana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slici</a:t>
            </a:r>
            <a:r>
              <a:rPr lang="en-US" dirty="0"/>
              <a:t> 2.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83422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Isprekidano</a:t>
            </a:r>
            <a:r>
              <a:rPr lang="en-US" dirty="0"/>
              <a:t> </a:t>
            </a:r>
            <a:r>
              <a:rPr lang="en-US" dirty="0" err="1"/>
              <a:t>plavo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nove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interakcije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Zeleno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interakcije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koje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zadovoljavaju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poznatu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strukturu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Isprekidano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narančasto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interakcije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koje</a:t>
            </a:r>
            <a:r>
              <a:rPr lang="en-US" dirty="0">
                <a:sym typeface="Wingdings" panose="05000000000000000000" pitchFamily="2" charset="2"/>
              </a:rPr>
              <a:t> ne </a:t>
            </a:r>
            <a:r>
              <a:rPr lang="en-US" dirty="0" err="1">
                <a:sym typeface="Wingdings" panose="05000000000000000000" pitchFamily="2" charset="2"/>
              </a:rPr>
              <a:t>zadovoljavaju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poznatu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strukturu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23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1129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Goldstein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hr-H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zrake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koje su se kretale dalje od anode kroz kanale u perforiranoj katodi</a:t>
            </a:r>
            <a:endParaRPr lang="en-US" sz="12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Wein </a:t>
            </a:r>
            <a:r>
              <a:rPr lang="en-US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r-H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 je 1899. godine konstruirao uređaj s okomitim električnim i magnetskim poljima koji su razdvajali pozitivne zrake prema omjeru naboja i mase (Q/m)</a:t>
            </a:r>
            <a:endParaRPr lang="en-US" sz="12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Thompson 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r-H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kako bi stvorio maseni </a:t>
            </a:r>
            <a:r>
              <a:rPr lang="hr-HR" sz="1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spektrograf</a:t>
            </a:r>
            <a:endParaRPr lang="en-US" sz="12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Moderni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MS 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Dempster </a:t>
            </a:r>
            <a:r>
              <a:rPr lang="en-US" sz="1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Aston, Aston </a:t>
            </a:r>
            <a:r>
              <a:rPr lang="en-US" sz="1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dobio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Nobela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1922.</a:t>
            </a:r>
            <a:endParaRPr lang="en-US" sz="12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Kalutroni 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r-H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korišteni su za odvajanje izotopa urana tijekom Projekta Manhattan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1200" noProof="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slika, veličina, rezolucija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2566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noProof="0" dirty="0"/>
              <a:t>Na temelju razlike u masi, odvojene su 4 komponente iz smjese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93019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Različite</a:t>
            </a:r>
            <a:r>
              <a:rPr lang="en-US" dirty="0"/>
              <a:t> </a:t>
            </a:r>
            <a:r>
              <a:rPr lang="en-US" dirty="0" err="1"/>
              <a:t>tehnike</a:t>
            </a:r>
            <a:r>
              <a:rPr lang="en-US" dirty="0"/>
              <a:t> </a:t>
            </a:r>
            <a:r>
              <a:rPr lang="en-US" dirty="0" err="1"/>
              <a:t>ionizacije</a:t>
            </a:r>
            <a:r>
              <a:rPr lang="en-US" dirty="0"/>
              <a:t> </a:t>
            </a:r>
            <a:r>
              <a:rPr lang="en-US" dirty="0" err="1"/>
              <a:t>ovisno</a:t>
            </a:r>
            <a:r>
              <a:rPr lang="en-US" dirty="0"/>
              <a:t> o </a:t>
            </a:r>
            <a:r>
              <a:rPr lang="en-US" dirty="0" err="1"/>
              <a:t>analitu</a:t>
            </a:r>
            <a:r>
              <a:rPr lang="en-US" dirty="0"/>
              <a:t>.</a:t>
            </a:r>
          </a:p>
          <a:p>
            <a:r>
              <a:rPr lang="en-US" dirty="0"/>
              <a:t>ESI+ </a:t>
            </a:r>
            <a:r>
              <a:rPr lang="en-US" dirty="0">
                <a:sym typeface="Wingdings" panose="05000000000000000000" pitchFamily="2" charset="2"/>
              </a:rPr>
              <a:t> otparava se </a:t>
            </a:r>
            <a:r>
              <a:rPr lang="en-US" dirty="0" err="1">
                <a:sym typeface="Wingdings" panose="05000000000000000000" pitchFamily="2" charset="2"/>
              </a:rPr>
              <a:t>otapalo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kiseli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aditiv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predaje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naboj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analitu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Coulombova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fisija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47992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Slika</a:t>
            </a:r>
            <a:r>
              <a:rPr lang="en-US" dirty="0"/>
              <a:t>, ToF </a:t>
            </a:r>
            <a:r>
              <a:rPr lang="en-US" dirty="0" err="1"/>
              <a:t>analizator</a:t>
            </a:r>
            <a:r>
              <a:rPr lang="en-US" dirty="0"/>
              <a:t> masa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refleksijom</a:t>
            </a:r>
            <a:r>
              <a:rPr lang="en-US" dirty="0"/>
              <a:t> </a:t>
            </a:r>
            <a:r>
              <a:rPr lang="en-US" dirty="0" err="1"/>
              <a:t>iona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detektoru</a:t>
            </a:r>
            <a:r>
              <a:rPr lang="en-US" dirty="0"/>
              <a:t>. </a:t>
            </a:r>
            <a:r>
              <a:rPr lang="en-US" dirty="0" err="1"/>
              <a:t>Ioni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ulazu</a:t>
            </a:r>
            <a:r>
              <a:rPr lang="en-US" dirty="0"/>
              <a:t> </a:t>
            </a:r>
            <a:r>
              <a:rPr lang="en-US" dirty="0" err="1"/>
              <a:t>ubrzavaju</a:t>
            </a:r>
            <a:r>
              <a:rPr lang="en-US" dirty="0"/>
              <a:t> </a:t>
            </a:r>
            <a:r>
              <a:rPr lang="en-US" dirty="0" err="1"/>
              <a:t>istom</a:t>
            </a:r>
            <a:r>
              <a:rPr lang="en-US" dirty="0"/>
              <a:t> </a:t>
            </a:r>
            <a:r>
              <a:rPr lang="en-US" dirty="0" err="1"/>
              <a:t>energijom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s </a:t>
            </a:r>
            <a:r>
              <a:rPr lang="en-US" dirty="0" err="1"/>
              <a:t>obzirom</a:t>
            </a:r>
            <a:r>
              <a:rPr lang="en-US" dirty="0"/>
              <a:t> da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različite</a:t>
            </a:r>
            <a:r>
              <a:rPr lang="en-US" dirty="0"/>
              <a:t> mase, </a:t>
            </a:r>
            <a:r>
              <a:rPr lang="en-US" dirty="0" err="1"/>
              <a:t>različitom</a:t>
            </a:r>
            <a:r>
              <a:rPr lang="en-US" dirty="0"/>
              <a:t> </a:t>
            </a:r>
            <a:r>
              <a:rPr lang="en-US" dirty="0" err="1"/>
              <a:t>brzinom</a:t>
            </a:r>
            <a:r>
              <a:rPr lang="en-US" dirty="0"/>
              <a:t> </a:t>
            </a:r>
            <a:r>
              <a:rPr lang="en-US" dirty="0" err="1"/>
              <a:t>putuju</a:t>
            </a:r>
            <a:r>
              <a:rPr lang="en-US" dirty="0"/>
              <a:t> do </a:t>
            </a:r>
            <a:r>
              <a:rPr lang="en-US" dirty="0" err="1"/>
              <a:t>detektora</a:t>
            </a:r>
            <a:r>
              <a:rPr lang="en-US" dirty="0"/>
              <a:t>, </a:t>
            </a:r>
            <a:r>
              <a:rPr lang="en-US" dirty="0" err="1"/>
              <a:t>manji</a:t>
            </a:r>
            <a:r>
              <a:rPr lang="en-US" dirty="0"/>
              <a:t> </a:t>
            </a:r>
            <a:r>
              <a:rPr lang="en-US" dirty="0" err="1"/>
              <a:t>ioni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brži</a:t>
            </a:r>
            <a:r>
              <a:rPr lang="en-US" dirty="0"/>
              <a:t> od </a:t>
            </a:r>
            <a:r>
              <a:rPr lang="en-US" dirty="0" err="1"/>
              <a:t>većih</a:t>
            </a:r>
            <a:r>
              <a:rPr lang="en-US" dirty="0"/>
              <a:t>.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91886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noProof="0" dirty="0"/>
              <a:t>IMS smješten na poziciji iza Q gdje se može izabrati određeni ion koji se analizira na temelju pokretljivosti. Osim toga, CID na nekoliko mjesta prije ToF analizatora omogućava više strukturalnih informacija.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40159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noProof="0" dirty="0"/>
              <a:t>Nema IMS, ali reflektira ione 36 puta dajući ukupni pređeni put od 50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7986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Smjer</a:t>
            </a:r>
            <a:r>
              <a:rPr lang="en-US" dirty="0"/>
              <a:t> puta </a:t>
            </a:r>
            <a:r>
              <a:rPr lang="en-US" dirty="0" err="1"/>
              <a:t>iona</a:t>
            </a:r>
            <a:r>
              <a:rPr lang="en-US" dirty="0"/>
              <a:t>, </a:t>
            </a:r>
            <a:r>
              <a:rPr lang="en-US" dirty="0" err="1"/>
              <a:t>smjer</a:t>
            </a:r>
            <a:r>
              <a:rPr lang="en-US" dirty="0"/>
              <a:t> </a:t>
            </a:r>
            <a:r>
              <a:rPr lang="en-US" dirty="0" err="1"/>
              <a:t>širenja</a:t>
            </a:r>
            <a:r>
              <a:rPr lang="en-US" dirty="0"/>
              <a:t> el. </a:t>
            </a:r>
            <a:r>
              <a:rPr lang="en-US" dirty="0" err="1"/>
              <a:t>polja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smjer</a:t>
            </a:r>
            <a:r>
              <a:rPr lang="en-US" dirty="0"/>
              <a:t> </a:t>
            </a:r>
            <a:r>
              <a:rPr lang="en-US" dirty="0" err="1"/>
              <a:t>plina</a:t>
            </a:r>
            <a:r>
              <a:rPr lang="en-US" dirty="0"/>
              <a:t>.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A1E1-394E-408A-B550-1529412B153E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174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179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961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3672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136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6400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5144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02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184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4071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2225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3293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7493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9017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8573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5980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5857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9F9DC-CB83-429D-8DA6-F7E736774C23}" type="datetimeFigureOut">
              <a:rPr lang="LID4096" smtClean="0"/>
              <a:t>04/08/2024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C3A0C31-C78F-4499-9DDD-630B242FFF8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1852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916D6-550F-9D49-0951-46388A52C3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r-HR" sz="4400" dirty="0"/>
              <a:t>Primjena spektrometrije </a:t>
            </a:r>
            <a:r>
              <a:rPr lang="en-US" sz="4400" dirty="0"/>
              <a:t>masa </a:t>
            </a:r>
            <a:r>
              <a:rPr lang="hr-HR" sz="4400" dirty="0"/>
              <a:t>u istraživanju lijekova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74C1-2D3E-0A8B-0FAE-C615378D6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319583"/>
            <a:ext cx="8915399" cy="7166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Ivan Grgičević</a:t>
            </a:r>
          </a:p>
          <a:p>
            <a:r>
              <a:rPr lang="hr-HR" dirty="0"/>
              <a:t>Kemijski</a:t>
            </a:r>
            <a:r>
              <a:rPr lang="en-US" dirty="0"/>
              <a:t> seminar 1</a:t>
            </a:r>
          </a:p>
        </p:txBody>
      </p:sp>
      <p:pic>
        <p:nvPicPr>
          <p:cNvPr id="2050" name="Picture 2" descr="Sveučilište u Zagrebu — Europske sveučilišne igre Zagreb-Rijeka 2016">
            <a:extLst>
              <a:ext uri="{FF2B5EF4-FFF2-40B4-BE49-F238E27FC236}">
                <a16:creationId xmlns:a16="http://schemas.microsoft.com/office/drawing/2014/main" id="{A29E2DE8-94A1-E11C-687D-BA98612F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1269523"/>
            <a:ext cx="1515385" cy="15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09450E6-DCBB-8BD6-0872-9078432C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95" y="1269522"/>
            <a:ext cx="1504201" cy="15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79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73B7-7F18-6D0F-CE82-32F4DA8B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hr-HR" dirty="0" err="1"/>
              <a:t>pektrometrija</a:t>
            </a:r>
            <a:r>
              <a:rPr lang="en-US" dirty="0"/>
              <a:t> masa s </a:t>
            </a:r>
            <a:r>
              <a:rPr lang="en-US" dirty="0" err="1"/>
              <a:t>analizatorom</a:t>
            </a:r>
            <a:r>
              <a:rPr lang="hr-HR" dirty="0"/>
              <a:t> pokretljivosti iona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28B7E-698D-3F1A-0467-0BAEA5707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hr-HR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pektrometrija</a:t>
            </a: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masa s </a:t>
            </a:r>
            <a:r>
              <a:rPr lang="en-US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analizatorom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pokretljivosti iona (eng. </a:t>
            </a:r>
            <a:r>
              <a:rPr lang="hr-HR" sz="1800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Ion Mobility Spectrometry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IMS) je analitička kemijska metoda koja razdvaja ionske čestice u plinskoj fazi na temelju njihove interakcije s plinom i njihovih masa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Postoje različite vrste analizator</a:t>
            </a: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pokretljivosti iona</a:t>
            </a:r>
            <a:endParaRPr lang="LID4096" dirty="0"/>
          </a:p>
        </p:txBody>
      </p:sp>
      <p:pic>
        <p:nvPicPr>
          <p:cNvPr id="4" name="Picture 3" descr="Difference Between Ionic Mobility and Ionic Velocity | Compare the ...">
            <a:extLst>
              <a:ext uri="{FF2B5EF4-FFF2-40B4-BE49-F238E27FC236}">
                <a16:creationId xmlns:a16="http://schemas.microsoft.com/office/drawing/2014/main" id="{1488D751-D033-31F3-5840-F5C5E6D73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42" y="3020698"/>
            <a:ext cx="5717540" cy="200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224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CA1351-CD70-DD46-F21D-BF40AC229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hr-HR" dirty="0"/>
              <a:t>Vrste IMS analizatora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3219B-A8DE-9619-CFD9-B6E31C1A0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r>
              <a:rPr lang="en-GB" dirty="0"/>
              <a:t>Drift Tube Ion Mobility Spectrometry (</a:t>
            </a:r>
            <a:r>
              <a:rPr lang="en-GB" b="1" dirty="0"/>
              <a:t>A</a:t>
            </a:r>
            <a:r>
              <a:rPr lang="en-GB" dirty="0"/>
              <a:t>)</a:t>
            </a:r>
          </a:p>
          <a:p>
            <a:r>
              <a:rPr lang="en-GB" dirty="0"/>
              <a:t>Travelling Wave Ion Mobility Spectrometry (</a:t>
            </a:r>
            <a:r>
              <a:rPr lang="en-GB" b="1" dirty="0"/>
              <a:t>B</a:t>
            </a:r>
            <a:r>
              <a:rPr lang="en-GB" dirty="0"/>
              <a:t>)</a:t>
            </a:r>
          </a:p>
          <a:p>
            <a:r>
              <a:rPr lang="en-GB" dirty="0"/>
              <a:t>High-Field Asymmetric-waveform Ion Mobility Spectrometry (</a:t>
            </a:r>
            <a:r>
              <a:rPr lang="en-GB" b="1" dirty="0"/>
              <a:t>C</a:t>
            </a:r>
            <a:r>
              <a:rPr lang="en-GB" dirty="0"/>
              <a:t>)</a:t>
            </a:r>
          </a:p>
          <a:p>
            <a:r>
              <a:rPr lang="en-GB" dirty="0"/>
              <a:t>Differential Mobility Analyser (</a:t>
            </a:r>
            <a:r>
              <a:rPr lang="en-GB" b="1" dirty="0"/>
              <a:t>D</a:t>
            </a:r>
            <a:r>
              <a:rPr lang="en-GB" dirty="0"/>
              <a:t>)</a:t>
            </a:r>
          </a:p>
          <a:p>
            <a:r>
              <a:rPr lang="en-GB" dirty="0"/>
              <a:t>Trapped Ion Mobility Spectrometry (</a:t>
            </a:r>
            <a:r>
              <a:rPr lang="en-GB" b="1" dirty="0"/>
              <a:t>E</a:t>
            </a:r>
            <a:r>
              <a:rPr lang="en-GB" dirty="0"/>
              <a:t>)</a:t>
            </a:r>
          </a:p>
          <a:p>
            <a:endParaRPr lang="LID4096" dirty="0"/>
          </a:p>
        </p:txBody>
      </p:sp>
      <p:pic>
        <p:nvPicPr>
          <p:cNvPr id="4" name="Picture 3" descr="A diagram of different methods&#10;&#10;Description automatically generated">
            <a:extLst>
              <a:ext uri="{FF2B5EF4-FFF2-40B4-BE49-F238E27FC236}">
                <a16:creationId xmlns:a16="http://schemas.microsoft.com/office/drawing/2014/main" id="{566D04E7-0F69-0BA6-9890-BF96BEFDB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522" y="1598847"/>
            <a:ext cx="6393550" cy="36603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5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53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4ABDF-67E9-1C98-3A30-66AA9EEF8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8620113" cy="1280890"/>
          </a:xfrm>
        </p:spPr>
        <p:txBody>
          <a:bodyPr>
            <a:normAutofit/>
          </a:bodyPr>
          <a:lstStyle/>
          <a:p>
            <a:r>
              <a:rPr lang="hr-HR" sz="3200" dirty="0"/>
              <a:t>Mehanizam separacije u IMS analizatoru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595F2-4841-4EB8-7EB9-2FE4DCC94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805544"/>
            <a:ext cx="4529808" cy="3105677"/>
          </a:xfrm>
        </p:spPr>
        <p:txBody>
          <a:bodyPr>
            <a:normAutofit/>
          </a:bodyPr>
          <a:lstStyle/>
          <a:p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hr-HR" sz="18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Vremenski disperzivne metode 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hr-HR" sz="18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Prostorno disperzivne metode 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hr-HR" sz="18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Metode zadržavanja iona s selektivnim otpuštanjem</a:t>
            </a:r>
            <a:endParaRPr lang="LID4096" dirty="0">
              <a:solidFill>
                <a:srgbClr val="000000"/>
              </a:solidFill>
            </a:endParaRPr>
          </a:p>
        </p:txBody>
      </p:sp>
      <p:pic>
        <p:nvPicPr>
          <p:cNvPr id="4" name="Picture 3" descr="A diagram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D349E884-97EF-4729-08CB-4B345268B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90359"/>
            <a:ext cx="6001168" cy="45308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86350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97E4D-8B93-B016-5619-6994E3885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>
              <a:buClr>
                <a:srgbClr val="E88882"/>
              </a:buClr>
            </a:pPr>
            <a:r>
              <a:rPr lang="hr-HR" dirty="0"/>
              <a:t>Separacija izomera</a:t>
            </a:r>
          </a:p>
          <a:p>
            <a:pPr>
              <a:buClr>
                <a:srgbClr val="E88882"/>
              </a:buClr>
            </a:pPr>
            <a:r>
              <a:rPr lang="hr-HR" dirty="0"/>
              <a:t>Konformacijske razlike</a:t>
            </a:r>
          </a:p>
          <a:p>
            <a:pPr>
              <a:buClr>
                <a:srgbClr val="E88882"/>
              </a:buClr>
            </a:pPr>
            <a:r>
              <a:rPr lang="hr-HR" dirty="0"/>
              <a:t>Protein</a:t>
            </a:r>
            <a:r>
              <a:rPr lang="en-US" dirty="0"/>
              <a:t>-</a:t>
            </a:r>
            <a:r>
              <a:rPr lang="hr-HR" dirty="0"/>
              <a:t>ligand interakcije</a:t>
            </a:r>
            <a:endParaRPr lang="en-US" dirty="0"/>
          </a:p>
          <a:p>
            <a:pPr>
              <a:buClr>
                <a:srgbClr val="E88882"/>
              </a:buClr>
            </a:pPr>
            <a:r>
              <a:rPr lang="en-US" dirty="0"/>
              <a:t>Protein-protein interakcije</a:t>
            </a:r>
          </a:p>
          <a:p>
            <a:pPr>
              <a:buClr>
                <a:srgbClr val="E88882"/>
              </a:buClr>
            </a:pPr>
            <a:endParaRPr lang="hr-HR" dirty="0"/>
          </a:p>
          <a:p>
            <a:pPr>
              <a:buClr>
                <a:srgbClr val="E88882"/>
              </a:buClr>
            </a:pPr>
            <a:endParaRPr lang="en-US" dirty="0"/>
          </a:p>
          <a:p>
            <a:pPr>
              <a:buClr>
                <a:srgbClr val="E88882"/>
              </a:buClr>
            </a:pPr>
            <a:endParaRPr lang="LID4096" dirty="0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eparation of Isomers in Lipidomics and Metabolomics Experiments by ...">
            <a:extLst>
              <a:ext uri="{FF2B5EF4-FFF2-40B4-BE49-F238E27FC236}">
                <a16:creationId xmlns:a16="http://schemas.microsoft.com/office/drawing/2014/main" id="{3CFCDF66-5C01-5008-8207-F094E5234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r="23022" b="-1"/>
          <a:stretch/>
        </p:blipFill>
        <p:spPr bwMode="auto">
          <a:xfrm>
            <a:off x="4619543" y="10"/>
            <a:ext cx="7572457" cy="6853242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BA367-A516-0840-7464-BD15FAEE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7012817" cy="1259894"/>
          </a:xfrm>
        </p:spPr>
        <p:txBody>
          <a:bodyPr>
            <a:normAutofit/>
          </a:bodyPr>
          <a:lstStyle/>
          <a:p>
            <a:r>
              <a:rPr lang="hr-HR" dirty="0"/>
              <a:t>Primjena IMS separacije iona</a:t>
            </a:r>
          </a:p>
        </p:txBody>
      </p:sp>
    </p:spTree>
    <p:extLst>
      <p:ext uri="{BB962C8B-B14F-4D97-AF65-F5344CB8AC3E}">
        <p14:creationId xmlns:p14="http://schemas.microsoft.com/office/powerpoint/2010/main" val="3079127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8B515-FB53-6879-6D17-AEAD4DB2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hr-HR" dirty="0"/>
              <a:t>Detektori iona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68D3-B4A0-1F9E-B701-147DC753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hr-HR" dirty="0"/>
              <a:t>Različite vrste detektora koriste se u masenoj spektrometriji ovisno o čimbenicima kao što su dinamički raspon, zadržavanje prostornih informacija, </a:t>
            </a:r>
            <a:r>
              <a:rPr lang="en-US" dirty="0"/>
              <a:t>šum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hr-HR" dirty="0"/>
              <a:t>prikladnosti</a:t>
            </a:r>
            <a:r>
              <a:rPr lang="en-US" dirty="0"/>
              <a:t> </a:t>
            </a:r>
            <a:r>
              <a:rPr lang="hr-HR" dirty="0"/>
              <a:t>za maseni analizator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sz="1700" dirty="0"/>
              <a:t>Multiplikator e</a:t>
            </a:r>
            <a:r>
              <a:rPr lang="hr-HR" sz="1700" dirty="0"/>
              <a:t>lektron</a:t>
            </a:r>
            <a:r>
              <a:rPr lang="en-US" sz="1700" dirty="0"/>
              <a:t>a</a:t>
            </a:r>
            <a:endParaRPr lang="hr-HR" sz="1700" dirty="0"/>
          </a:p>
          <a:p>
            <a:pPr lvl="1">
              <a:lnSpc>
                <a:spcPct val="90000"/>
              </a:lnSpc>
            </a:pPr>
            <a:r>
              <a:rPr lang="hr-HR" sz="1700" dirty="0"/>
              <a:t>Faradejeva čašica</a:t>
            </a:r>
          </a:p>
          <a:p>
            <a:pPr lvl="1">
              <a:lnSpc>
                <a:spcPct val="90000"/>
              </a:lnSpc>
            </a:pPr>
            <a:r>
              <a:rPr lang="hr-HR" sz="1700" dirty="0"/>
              <a:t>Fotomultiplikatorska cijev</a:t>
            </a:r>
            <a:endParaRPr lang="en-US" sz="1700" dirty="0"/>
          </a:p>
          <a:p>
            <a:pPr lvl="1">
              <a:lnSpc>
                <a:spcPct val="90000"/>
              </a:lnSpc>
            </a:pPr>
            <a:r>
              <a:rPr lang="hr-HR" sz="1700" dirty="0"/>
              <a:t>Detektor s mikrokanalnom pločom</a:t>
            </a:r>
          </a:p>
          <a:p>
            <a:pPr lvl="1">
              <a:lnSpc>
                <a:spcPct val="90000"/>
              </a:lnSpc>
            </a:pPr>
            <a:r>
              <a:rPr lang="hr-HR" sz="1700" dirty="0"/>
              <a:t>Detektori u nizu</a:t>
            </a:r>
          </a:p>
          <a:p>
            <a:pPr lvl="1">
              <a:lnSpc>
                <a:spcPct val="90000"/>
              </a:lnSpc>
            </a:pPr>
            <a:r>
              <a:rPr lang="hr-HR" sz="1700" dirty="0"/>
              <a:t>Detektori konverzije iona u elektrone</a:t>
            </a:r>
          </a:p>
          <a:p>
            <a:pPr lvl="1">
              <a:lnSpc>
                <a:spcPct val="90000"/>
              </a:lnSpc>
            </a:pPr>
            <a:r>
              <a:rPr lang="hr-HR" sz="1700" dirty="0"/>
              <a:t>Detektor s induktivno spojenim plazmom</a:t>
            </a:r>
            <a:endParaRPr lang="LID4096" sz="1700" dirty="0"/>
          </a:p>
        </p:txBody>
      </p:sp>
      <p:pic>
        <p:nvPicPr>
          <p:cNvPr id="4" name="Picture 3" descr="11.2: Mass Spectrometers - Chemistry LibreTexts">
            <a:extLst>
              <a:ext uri="{FF2B5EF4-FFF2-40B4-BE49-F238E27FC236}">
                <a16:creationId xmlns:a16="http://schemas.microsoft.com/office/drawing/2014/main" id="{70C19986-6568-1F44-DFA4-2DDC2496A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133600"/>
            <a:ext cx="5451627" cy="35844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41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B515-FB53-6879-6D17-AEAD4DB2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n-US" sz="3200" dirty="0"/>
              <a:t>Ribosom</a:t>
            </a:r>
            <a:endParaRPr lang="LID4096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68D3-B4A0-1F9E-B701-147DC753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 lnSpcReduction="10000"/>
          </a:bodyPr>
          <a:lstStyle/>
          <a:p>
            <a:r>
              <a:rPr lang="hr-HR" sz="1600" dirty="0">
                <a:solidFill>
                  <a:schemeClr val="tx1"/>
                </a:solidFill>
              </a:rPr>
              <a:t>Ribosomi su makromolekule koji se nalaze unutar svih stanica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pt-BR" sz="1600" dirty="0">
                <a:solidFill>
                  <a:schemeClr val="tx1"/>
                </a:solidFill>
              </a:rPr>
              <a:t>Sastoji se uglavnom od ribosomske RNA (rRNA) te desetaka različitih proteina čiji točan broj varira malo između vrsta</a:t>
            </a:r>
          </a:p>
          <a:p>
            <a:r>
              <a:rPr lang="pt-BR" sz="1600" dirty="0">
                <a:solidFill>
                  <a:schemeClr val="tx1"/>
                </a:solidFill>
              </a:rPr>
              <a:t>Ribosomska RNA nalazi se u centru ribosoma gdje se odvija sinteza proteina</a:t>
            </a:r>
          </a:p>
          <a:p>
            <a:r>
              <a:rPr lang="hr-HR" sz="1600" dirty="0">
                <a:solidFill>
                  <a:schemeClr val="tx1"/>
                </a:solidFill>
              </a:rPr>
              <a:t>Ribosomski proteini i rRNA organizirani su u dva različita ribosomska dijela različitih veličina, općenito poznata kao velika i mala podjedinica ribosoma</a:t>
            </a:r>
            <a:endParaRPr lang="LID4096" sz="1600" dirty="0">
              <a:solidFill>
                <a:schemeClr val="tx1"/>
              </a:solidFill>
            </a:endParaRPr>
          </a:p>
        </p:txBody>
      </p:sp>
      <p:pic>
        <p:nvPicPr>
          <p:cNvPr id="5" name="Picture 4" descr="Ribosome Structure and the Mechanism of Translation: Cell">
            <a:extLst>
              <a:ext uri="{FF2B5EF4-FFF2-40B4-BE49-F238E27FC236}">
                <a16:creationId xmlns:a16="http://schemas.microsoft.com/office/drawing/2014/main" id="{81C97C56-7257-7CC5-1F09-A88FF1E5BD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r="1575" b="2"/>
          <a:stretch/>
        </p:blipFill>
        <p:spPr bwMode="auto">
          <a:xfrm>
            <a:off x="6091916" y="645106"/>
            <a:ext cx="5451627" cy="52477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77418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B515-FB53-6879-6D17-AEAD4DB22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Uloga ribosoma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68D3-B4A0-1F9E-B701-147DC7536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Ribosomi su sitne čestice sastavljene od RNA-e i povezanih proteina čija</a:t>
            </a:r>
            <a:r>
              <a:rPr lang="en-US" dirty="0"/>
              <a:t> je </a:t>
            </a:r>
            <a:r>
              <a:rPr lang="hr-HR" dirty="0"/>
              <a:t>primarna</a:t>
            </a:r>
            <a:r>
              <a:rPr lang="en-US" dirty="0"/>
              <a:t> </a:t>
            </a:r>
            <a:r>
              <a:rPr lang="hr-HR" dirty="0"/>
              <a:t>funkcija sinteza</a:t>
            </a:r>
            <a:r>
              <a:rPr lang="en-US" dirty="0"/>
              <a:t> </a:t>
            </a:r>
            <a:r>
              <a:rPr lang="hr-HR" dirty="0"/>
              <a:t>proteina</a:t>
            </a:r>
            <a:endParaRPr lang="en-US" dirty="0"/>
          </a:p>
          <a:p>
            <a:r>
              <a:rPr lang="hr-HR" dirty="0"/>
              <a:t>Taj proces se naziva </a:t>
            </a:r>
            <a:r>
              <a:rPr lang="hr-HR" b="1" i="1" dirty="0"/>
              <a:t>translacija</a:t>
            </a:r>
          </a:p>
          <a:p>
            <a:endParaRPr lang="LID4096" dirty="0"/>
          </a:p>
        </p:txBody>
      </p:sp>
      <p:pic>
        <p:nvPicPr>
          <p:cNvPr id="4" name="Picture 3" descr="Genes to proteins: Central Dogma | BIO103: Human Biology">
            <a:extLst>
              <a:ext uri="{FF2B5EF4-FFF2-40B4-BE49-F238E27FC236}">
                <a16:creationId xmlns:a16="http://schemas.microsoft.com/office/drawing/2014/main" id="{273B1AD4-4413-2D36-2E20-F287644BB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965" y="3086270"/>
            <a:ext cx="8091893" cy="3471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147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B63FE-03CB-9532-538F-6C1E510C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297495" cy="1280890"/>
          </a:xfrm>
        </p:spPr>
        <p:txBody>
          <a:bodyPr>
            <a:normAutofit/>
          </a:bodyPr>
          <a:lstStyle/>
          <a:p>
            <a:r>
              <a:rPr lang="hr-HR" sz="3200" dirty="0"/>
              <a:t>Makrolidni antibiotici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9EFC-F6DA-9F7B-C740-C6BBE2A9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000000"/>
                </a:solidFill>
              </a:rPr>
              <a:t>Makrolidi su klasa </a:t>
            </a: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hr-HR" dirty="0">
                <a:solidFill>
                  <a:srgbClr val="000000"/>
                </a:solidFill>
              </a:rPr>
              <a:t>pojeva s makrocikličnim laktonskim prstenom na koji su povezani jedan ili više deoksi šećera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hr-HR" dirty="0">
                <a:solidFill>
                  <a:srgbClr val="000000"/>
                </a:solidFill>
              </a:rPr>
              <a:t>Prvi otkriveni makrolid bio je eritromicin, koji je prvi put korišten 1952. godine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hr-HR" dirty="0">
                <a:solidFill>
                  <a:srgbClr val="000000"/>
                </a:solidFill>
              </a:rPr>
              <a:t>Kasnije razvijeni makrolidi, azitromicin i klaritromicin, potekli su iz kemijske modifikacije eritromicina</a:t>
            </a:r>
            <a:endParaRPr lang="LID4096" dirty="0">
              <a:solidFill>
                <a:srgbClr val="000000"/>
              </a:solidFill>
            </a:endParaRPr>
          </a:p>
        </p:txBody>
      </p:sp>
      <p:pic>
        <p:nvPicPr>
          <p:cNvPr id="4" name="Picture 3" descr="Macrolide Antibiotics | Basicmedical Key">
            <a:extLst>
              <a:ext uri="{FF2B5EF4-FFF2-40B4-BE49-F238E27FC236}">
                <a16:creationId xmlns:a16="http://schemas.microsoft.com/office/drawing/2014/main" id="{62E0D228-A3C3-5060-9BE7-BE496D387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5164" y="776646"/>
            <a:ext cx="5843155" cy="530470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78326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macrolide antibiotic renaissance - Dinos - 2017 - British Journal ...">
            <a:extLst>
              <a:ext uri="{FF2B5EF4-FFF2-40B4-BE49-F238E27FC236}">
                <a16:creationId xmlns:a16="http://schemas.microsoft.com/office/drawing/2014/main" id="{8E166F58-F818-C265-7EF9-76A07248D4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7" b="1"/>
          <a:stretch/>
        </p:blipFill>
        <p:spPr bwMode="auto">
          <a:xfrm>
            <a:off x="4485557" y="10"/>
            <a:ext cx="7706443" cy="6857990"/>
          </a:xfrm>
          <a:prstGeom prst="rect">
            <a:avLst/>
          </a:prstGeom>
          <a:noFill/>
        </p:spPr>
      </p:pic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8B515-FB53-6879-6D17-AEAD4DB2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hr-HR" sz="3200" dirty="0"/>
              <a:t>Antibakterijsko djelovanje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68D3-B4A0-1F9E-B701-147DC753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133600"/>
            <a:ext cx="5669291" cy="41002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dirty="0"/>
              <a:t>Makrolidni</a:t>
            </a:r>
            <a:r>
              <a:rPr lang="en-US" dirty="0"/>
              <a:t> </a:t>
            </a:r>
            <a:r>
              <a:rPr lang="hr-HR" dirty="0"/>
              <a:t>antibiotic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hr-HR" dirty="0"/>
              <a:t>koriste se za liječenje infekcija uzrokovanih Gram-pozitivnim bakterijama</a:t>
            </a:r>
            <a:r>
              <a:rPr lang="en-US" dirty="0"/>
              <a:t> </a:t>
            </a:r>
            <a:r>
              <a:rPr lang="hr-HR" dirty="0"/>
              <a:t>i nekim Gram-negativnim bakterijama 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hr-HR" dirty="0"/>
              <a:t>Mehanizam djelovanja makrolida je inhibicija bakterijske sinteze proteina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S</a:t>
            </a:r>
            <a:r>
              <a:rPr lang="hr-HR" dirty="0"/>
              <a:t>prječavanjem peptidil-transferaze da dodaje rastući peptid sljedeću aminokiselinu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P</a:t>
            </a:r>
            <a:r>
              <a:rPr lang="hr-HR" dirty="0"/>
              <a:t>rijevremeno odvajanje peptidil-</a:t>
            </a:r>
            <a:r>
              <a:rPr lang="hr-HR" dirty="0" err="1"/>
              <a:t>tRNA</a:t>
            </a:r>
            <a:r>
              <a:rPr lang="hr-HR" dirty="0"/>
              <a:t> od ribosoma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hr-HR" dirty="0"/>
              <a:t>Makrolidni antibiotici se reverzibilno vežu na mjesto P na 50S podjedinici bakterijskog ribosoma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443772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21E579-4785-4A4E-8D09-42E5246D8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573B7-7F18-6D0F-CE82-32F4DA8B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800" dirty="0"/>
              <a:t>Primjena spektrometrije </a:t>
            </a:r>
            <a:r>
              <a:rPr lang="en-US" sz="2800" dirty="0"/>
              <a:t>masa </a:t>
            </a:r>
            <a:r>
              <a:rPr lang="hr-HR" sz="2800" dirty="0"/>
              <a:t>u istraživanju lijekova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E96D34-9D7C-4984-961D-7165FA216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28B7E-698D-3F1A-0467-0BAEA5707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1700" dirty="0"/>
              <a:t>Neprekidan razvoj spektrometrije</a:t>
            </a:r>
            <a:r>
              <a:rPr lang="en-US" sz="1700" dirty="0"/>
              <a:t> </a:t>
            </a:r>
            <a:r>
              <a:rPr lang="hr-HR" sz="1700" dirty="0" err="1"/>
              <a:t>mas</a:t>
            </a:r>
            <a:r>
              <a:rPr lang="en-US" sz="1700" dirty="0"/>
              <a:t>a </a:t>
            </a:r>
            <a:r>
              <a:rPr lang="hr-HR" sz="1700" dirty="0"/>
              <a:t>rezultirao je širokom dostupnošću i usvajanjem </a:t>
            </a:r>
            <a:r>
              <a:rPr lang="en-US" sz="1700" dirty="0"/>
              <a:t>s</a:t>
            </a:r>
            <a:r>
              <a:rPr lang="hr-HR" sz="1700" dirty="0" err="1"/>
              <a:t>pektrometrije</a:t>
            </a:r>
            <a:r>
              <a:rPr lang="hr-HR" sz="1700" dirty="0"/>
              <a:t> </a:t>
            </a:r>
            <a:r>
              <a:rPr lang="en-US" sz="1700" dirty="0"/>
              <a:t>masa </a:t>
            </a:r>
            <a:r>
              <a:rPr lang="hr-HR" sz="1700" dirty="0"/>
              <a:t>visoke rezolucije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hr-HR" sz="1700" dirty="0"/>
              <a:t>Primjene uključuju otkrivanje lijekova, karakterizaciju proizvoda, studije metabolizma </a:t>
            </a:r>
            <a:r>
              <a:rPr lang="hr-HR" sz="1700" i="1" dirty="0"/>
              <a:t>in vitro</a:t>
            </a:r>
            <a:r>
              <a:rPr lang="hr-HR" sz="1700" dirty="0"/>
              <a:t> i </a:t>
            </a:r>
            <a:r>
              <a:rPr lang="hr-HR" sz="1700" i="1" dirty="0"/>
              <a:t>in vivo</a:t>
            </a:r>
            <a:r>
              <a:rPr lang="hr-HR" sz="1700" dirty="0"/>
              <a:t>, kontrolu kvalitete nakon odobrenja i farmakovigilanciju</a:t>
            </a:r>
            <a:endParaRPr lang="en-US" sz="1700" dirty="0"/>
          </a:p>
          <a:p>
            <a:pPr lvl="1">
              <a:lnSpc>
                <a:spcPct val="90000"/>
              </a:lnSpc>
            </a:pPr>
            <a:r>
              <a:rPr lang="hr-HR" sz="1700" dirty="0"/>
              <a:t>Analiza malih molekula</a:t>
            </a:r>
            <a:endParaRPr lang="en-US" sz="1700" dirty="0"/>
          </a:p>
          <a:p>
            <a:pPr lvl="1">
              <a:lnSpc>
                <a:spcPct val="90000"/>
              </a:lnSpc>
            </a:pPr>
            <a:r>
              <a:rPr lang="hr-HR" sz="1700" dirty="0"/>
              <a:t>Anal</a:t>
            </a:r>
            <a:r>
              <a:rPr lang="en-US" sz="1700" dirty="0" err="1"/>
              <a:t>i</a:t>
            </a:r>
            <a:r>
              <a:rPr lang="hr-HR" sz="1700" dirty="0"/>
              <a:t>za proteina i peptida</a:t>
            </a:r>
          </a:p>
          <a:p>
            <a:pPr lvl="1">
              <a:lnSpc>
                <a:spcPct val="90000"/>
              </a:lnSpc>
            </a:pPr>
            <a:r>
              <a:rPr lang="hr-HR" sz="1700" dirty="0"/>
              <a:t>Analiza protein-protein interakcija</a:t>
            </a:r>
          </a:p>
          <a:p>
            <a:pPr lvl="1">
              <a:lnSpc>
                <a:spcPct val="90000"/>
              </a:lnSpc>
            </a:pPr>
            <a:r>
              <a:rPr lang="hr-HR" sz="1700" dirty="0"/>
              <a:t>Analiza protein-ligand interakcija</a:t>
            </a:r>
          </a:p>
          <a:p>
            <a:pPr>
              <a:lnSpc>
                <a:spcPct val="90000"/>
              </a:lnSpc>
            </a:pPr>
            <a:endParaRPr lang="LID4096" sz="1700" dirty="0"/>
          </a:p>
        </p:txBody>
      </p:sp>
      <p:pic>
        <p:nvPicPr>
          <p:cNvPr id="4" name="Picture 3" descr="Aggregate and Fragment Analysis in Therapeutic Monoclonal Antibodies ...">
            <a:extLst>
              <a:ext uri="{FF2B5EF4-FFF2-40B4-BE49-F238E27FC236}">
                <a16:creationId xmlns:a16="http://schemas.microsoft.com/office/drawing/2014/main" id="{B80F49A5-23D4-D858-AB4B-B136B84C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7" b="1"/>
          <a:stretch/>
        </p:blipFill>
        <p:spPr bwMode="auto">
          <a:xfrm>
            <a:off x="6091916" y="645106"/>
            <a:ext cx="5451627" cy="52477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8DE1BEC-DAE3-43F4-8D9F-384C3D69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15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3D0B5-C1BC-0C49-6510-3602F149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8D037-FE84-CD6F-9974-EDC68B593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hr-HR" dirty="0" err="1"/>
              <a:t>pektrometrija</a:t>
            </a:r>
            <a:r>
              <a:rPr lang="en-US" dirty="0"/>
              <a:t> ,</a:t>
            </a:r>
            <a:r>
              <a:rPr lang="en-US" dirty="0" err="1"/>
              <a:t>asa</a:t>
            </a:r>
            <a:endParaRPr lang="hr-HR" dirty="0"/>
          </a:p>
          <a:p>
            <a:pPr lvl="1"/>
            <a:r>
              <a:rPr lang="en-US" dirty="0"/>
              <a:t>S</a:t>
            </a:r>
            <a:r>
              <a:rPr lang="hr-HR" dirty="0" err="1"/>
              <a:t>pektrometrija</a:t>
            </a:r>
            <a:r>
              <a:rPr lang="en-US" dirty="0"/>
              <a:t> masa s </a:t>
            </a:r>
            <a:r>
              <a:rPr lang="en-US" dirty="0" err="1"/>
              <a:t>analizatorom</a:t>
            </a:r>
            <a:r>
              <a:rPr lang="hr-HR" dirty="0"/>
              <a:t> ionske pokretljivosti</a:t>
            </a:r>
          </a:p>
          <a:p>
            <a:r>
              <a:rPr lang="hr-HR" dirty="0"/>
              <a:t>Ribosom</a:t>
            </a:r>
          </a:p>
          <a:p>
            <a:r>
              <a:rPr lang="hr-HR" dirty="0"/>
              <a:t>Makrolidni antibiotic</a:t>
            </a:r>
            <a:r>
              <a:rPr lang="en-US" dirty="0" err="1"/>
              <a:t>i</a:t>
            </a:r>
            <a:endParaRPr lang="hr-HR" dirty="0"/>
          </a:p>
          <a:p>
            <a:r>
              <a:rPr lang="hr-HR" dirty="0"/>
              <a:t>Primjena MS-</a:t>
            </a:r>
            <a:r>
              <a:rPr lang="en-US" dirty="0"/>
              <a:t>a</a:t>
            </a:r>
            <a:r>
              <a:rPr lang="hr-HR" dirty="0"/>
              <a:t> u istraživanju lijekova</a:t>
            </a:r>
          </a:p>
        </p:txBody>
      </p:sp>
    </p:spTree>
    <p:extLst>
      <p:ext uri="{BB962C8B-B14F-4D97-AF65-F5344CB8AC3E}">
        <p14:creationId xmlns:p14="http://schemas.microsoft.com/office/powerpoint/2010/main" val="1391325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B63FE-03CB-9532-538F-6C1E510C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hr-HR" sz="3200"/>
              <a:t>Analiza protein-ligand interakcija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9EFC-F6DA-9F7B-C740-C6BBE2A9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5" y="2133600"/>
            <a:ext cx="4989816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</a:rPr>
              <a:t>S</a:t>
            </a:r>
            <a:r>
              <a:rPr lang="hr-HR" sz="1600" dirty="0" err="1">
                <a:solidFill>
                  <a:srgbClr val="000000"/>
                </a:solidFill>
              </a:rPr>
              <a:t>pektrometrija</a:t>
            </a:r>
            <a:r>
              <a:rPr lang="hr-HR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masa s </a:t>
            </a:r>
            <a:r>
              <a:rPr lang="en-US" sz="1600" dirty="0" err="1">
                <a:solidFill>
                  <a:srgbClr val="000000"/>
                </a:solidFill>
              </a:rPr>
              <a:t>analizatorom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hr-HR" sz="1600" dirty="0">
                <a:solidFill>
                  <a:srgbClr val="000000"/>
                </a:solidFill>
              </a:rPr>
              <a:t>pokretljivosti iona (IMS-MS) </a:t>
            </a:r>
            <a:r>
              <a:rPr lang="en-US" sz="1600" dirty="0">
                <a:solidFill>
                  <a:srgbClr val="000000"/>
                </a:solidFill>
              </a:rPr>
              <a:t>je </a:t>
            </a:r>
            <a:r>
              <a:rPr lang="hr-HR" sz="1600" dirty="0">
                <a:solidFill>
                  <a:srgbClr val="000000"/>
                </a:solidFill>
              </a:rPr>
              <a:t>važan analitički alat za strukturnu evaluaciju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hr-HR" sz="1600" dirty="0">
                <a:solidFill>
                  <a:srgbClr val="000000"/>
                </a:solidFill>
              </a:rPr>
              <a:t>Koristi </a:t>
            </a:r>
            <a:r>
              <a:rPr lang="en-US" sz="1600" dirty="0">
                <a:solidFill>
                  <a:srgbClr val="000000"/>
                </a:solidFill>
              </a:rPr>
              <a:t>se </a:t>
            </a:r>
            <a:r>
              <a:rPr lang="hr-HR" sz="1600" dirty="0">
                <a:solidFill>
                  <a:srgbClr val="000000"/>
                </a:solidFill>
              </a:rPr>
              <a:t>kao relativno brza strategija </a:t>
            </a:r>
            <a:r>
              <a:rPr lang="hr-HR" sz="1600" i="1" dirty="0">
                <a:solidFill>
                  <a:srgbClr val="000000"/>
                </a:solidFill>
              </a:rPr>
              <a:t>screeninga</a:t>
            </a:r>
            <a:r>
              <a:rPr lang="hr-HR" sz="1600" dirty="0">
                <a:solidFill>
                  <a:srgbClr val="000000"/>
                </a:solidFill>
              </a:rPr>
              <a:t> za evaluaciju mehanizama i konformacijskih aspekata interakcija proteina s ligandima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hr-HR" sz="1600" dirty="0">
                <a:solidFill>
                  <a:srgbClr val="000000"/>
                </a:solidFill>
              </a:rPr>
              <a:t>Različita </a:t>
            </a:r>
            <a:r>
              <a:rPr lang="hr-HR" sz="1600" i="1" dirty="0">
                <a:solidFill>
                  <a:srgbClr val="000000"/>
                </a:solidFill>
              </a:rPr>
              <a:t>drift</a:t>
            </a:r>
            <a:r>
              <a:rPr lang="hr-HR" sz="1600" dirty="0">
                <a:solidFill>
                  <a:srgbClr val="000000"/>
                </a:solidFill>
              </a:rPr>
              <a:t> vremena pri različitim energijama sudara rezultat su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hr-HR" sz="1600" dirty="0">
                <a:solidFill>
                  <a:srgbClr val="000000"/>
                </a:solidFill>
              </a:rPr>
              <a:t>karakterističnih promjena konformacije i omogućuje dobivanje informacija o jačini vezanja liganda</a:t>
            </a:r>
          </a:p>
        </p:txBody>
      </p:sp>
      <p:pic>
        <p:nvPicPr>
          <p:cNvPr id="4" name="Picture 3" descr="Diagram of diagram of a diagram of a state&#10;&#10;Description automatically generated with medium confidence">
            <a:extLst>
              <a:ext uri="{FF2B5EF4-FFF2-40B4-BE49-F238E27FC236}">
                <a16:creationId xmlns:a16="http://schemas.microsoft.com/office/drawing/2014/main" id="{98FADED7-4A79-1948-9806-619DD4F2A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3"/>
          <a:stretch/>
        </p:blipFill>
        <p:spPr>
          <a:xfrm>
            <a:off x="6951518" y="624110"/>
            <a:ext cx="4989816" cy="560978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35430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4ABDF-67E9-1C98-3A30-66AA9EEF8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hr-HR" sz="3200" dirty="0"/>
              <a:t>XL-MS analiza interakcija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595F2-4841-4EB8-7EB9-2FE4DCC94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hr-HR" dirty="0" err="1">
                <a:solidFill>
                  <a:srgbClr val="000000"/>
                </a:solidFill>
              </a:rPr>
              <a:t>pektrometrija</a:t>
            </a:r>
            <a:r>
              <a:rPr lang="en-US" dirty="0">
                <a:solidFill>
                  <a:srgbClr val="000000"/>
                </a:solidFill>
              </a:rPr>
              <a:t> masa</a:t>
            </a:r>
            <a:r>
              <a:rPr lang="hr-HR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križn</a:t>
            </a:r>
            <a:r>
              <a:rPr lang="hr-HR" dirty="0">
                <a:solidFill>
                  <a:srgbClr val="000000"/>
                </a:solidFill>
              </a:rPr>
              <a:t>ih veza (XL-MS) moćan je pristup proučavanju dinamike proteina i interakcija u otopini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hr-HR" dirty="0">
                <a:solidFill>
                  <a:srgbClr val="000000"/>
                </a:solidFill>
              </a:rPr>
              <a:t>U studijama XL-MS-a, </a:t>
            </a:r>
            <a:r>
              <a:rPr lang="en-US" dirty="0" err="1">
                <a:solidFill>
                  <a:srgbClr val="000000"/>
                </a:solidFill>
              </a:rPr>
              <a:t>križni</a:t>
            </a:r>
            <a:r>
              <a:rPr lang="hr-HR" dirty="0">
                <a:solidFill>
                  <a:srgbClr val="000000"/>
                </a:solidFill>
              </a:rPr>
              <a:t> spojevi, linkeri, poput disukcinimidil suberata (DSS) ili disukcinimidil sulfoksida (DSSO)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hr-HR" dirty="0">
                <a:solidFill>
                  <a:srgbClr val="000000"/>
                </a:solidFill>
              </a:rPr>
              <a:t>Poznata duljina linkera omogućava interpretaciju prostornih podataka na temelju poznatih strukturnih informacija</a:t>
            </a:r>
          </a:p>
          <a:p>
            <a:endParaRPr lang="LID4096" dirty="0">
              <a:solidFill>
                <a:srgbClr val="000000"/>
              </a:solidFill>
            </a:endParaRPr>
          </a:p>
        </p:txBody>
      </p:sp>
      <p:pic>
        <p:nvPicPr>
          <p:cNvPr id="4" name="Picture 3" descr="A diagram of a structure&#10;&#10;Description automatically generated">
            <a:extLst>
              <a:ext uri="{FF2B5EF4-FFF2-40B4-BE49-F238E27FC236}">
                <a16:creationId xmlns:a16="http://schemas.microsoft.com/office/drawing/2014/main" id="{39311915-2957-B092-CD3B-08BD8CA3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746" y="1264555"/>
            <a:ext cx="6088978" cy="39882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48E76EE-DDE6-9921-2BDA-4EFCE88687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800874"/>
              </p:ext>
            </p:extLst>
          </p:nvPr>
        </p:nvGraphicFramePr>
        <p:xfrm>
          <a:off x="6791724" y="5593445"/>
          <a:ext cx="4137059" cy="95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5885244" imgH="1356088" progId="ChemDraw.Document.6.0">
                  <p:embed/>
                </p:oleObj>
              </mc:Choice>
              <mc:Fallback>
                <p:oleObj name="CS ChemDraw Drawing" r:id="rId4" imgW="5885244" imgH="135608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91724" y="5593445"/>
                        <a:ext cx="4137059" cy="95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D936678-84C5-8F9C-314A-80EA727BED24}"/>
              </a:ext>
            </a:extLst>
          </p:cNvPr>
          <p:cNvSpPr txBox="1"/>
          <p:nvPr/>
        </p:nvSpPr>
        <p:spPr>
          <a:xfrm>
            <a:off x="8418639" y="6361854"/>
            <a:ext cx="883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~10 Å</a:t>
            </a:r>
            <a:endParaRPr lang="LID4096" b="1" dirty="0"/>
          </a:p>
        </p:txBody>
      </p:sp>
    </p:spTree>
    <p:extLst>
      <p:ext uri="{BB962C8B-B14F-4D97-AF65-F5344CB8AC3E}">
        <p14:creationId xmlns:p14="http://schemas.microsoft.com/office/powerpoint/2010/main" val="1029783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B515-FB53-6879-6D17-AEAD4DB2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hr-HR" dirty="0"/>
              <a:t>Konformacijske razlike u strukturi ribosoma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68D3-B4A0-1F9E-B701-147DC753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>
            <a:normAutofit/>
          </a:bodyPr>
          <a:lstStyle/>
          <a:p>
            <a:r>
              <a:rPr lang="hr-HR" dirty="0"/>
              <a:t>Različite konformacije proteina L9 vidljive u X-ray i krio-EM strukturi</a:t>
            </a:r>
            <a:endParaRPr lang="en-US" dirty="0"/>
          </a:p>
          <a:p>
            <a:pPr lvl="1"/>
            <a:r>
              <a:rPr lang="hr-HR" dirty="0"/>
              <a:t>Prilikom XL-MS analize, veza između L2 i L9 je istovremeno zadovoljavala i nije zadovoljavala opisane strukture</a:t>
            </a:r>
          </a:p>
        </p:txBody>
      </p:sp>
      <p:pic>
        <p:nvPicPr>
          <p:cNvPr id="4" name="Picture 3" descr="A close-up of a diagram&#10;&#10;Description automatically generated">
            <a:extLst>
              <a:ext uri="{FF2B5EF4-FFF2-40B4-BE49-F238E27FC236}">
                <a16:creationId xmlns:a16="http://schemas.microsoft.com/office/drawing/2014/main" id="{19F2C028-E78D-ECCA-1C80-ACB800589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3" y="3178105"/>
            <a:ext cx="7879622" cy="354582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3746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573B7-7F18-6D0F-CE82-32F4DA8B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sz="3200" dirty="0" err="1"/>
              <a:t>Međuproteinske</a:t>
            </a:r>
            <a:r>
              <a:rPr lang="en-US" sz="3200" dirty="0"/>
              <a:t> </a:t>
            </a:r>
            <a:r>
              <a:rPr lang="en-US" sz="3200" dirty="0" err="1"/>
              <a:t>veze</a:t>
            </a:r>
            <a:endParaRPr lang="LID4096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28B7E-698D-3F1A-0467-0BAEA5707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hr-HR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nterakcijska mreža L7/L12 proteina sa okolinom zabilježena XL-MS-om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Nepoznate proteina L7/L12 interakcije su otkrivene  (A)</a:t>
            </a:r>
            <a:endParaRPr lang="hr-HR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Calibri" panose="020F0502020204030204" pitchFamily="34" charset="0"/>
                <a:cs typeface="Times New Roman" panose="02020603050405020304" pitchFamily="18" charset="0"/>
              </a:rPr>
              <a:t>L7/L12 je tetramerni protein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(B)</a:t>
            </a:r>
          </a:p>
          <a:p>
            <a:r>
              <a:rPr lang="hr-HR" dirty="0">
                <a:latin typeface="Calibri" panose="020F0502020204030204" pitchFamily="34" charset="0"/>
                <a:cs typeface="Times New Roman" panose="02020603050405020304" pitchFamily="18" charset="0"/>
              </a:rPr>
              <a:t>Stvara interakcije sa L6, L10 i L11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>
                <a:latin typeface="Calibri" panose="020F0502020204030204" pitchFamily="34" charset="0"/>
                <a:cs typeface="Times New Roman" panose="02020603050405020304" pitchFamily="18" charset="0"/>
              </a:rPr>
              <a:t>proteinima</a:t>
            </a:r>
          </a:p>
          <a:p>
            <a:endParaRPr lang="hr-HR" dirty="0"/>
          </a:p>
        </p:txBody>
      </p:sp>
      <p:pic>
        <p:nvPicPr>
          <p:cNvPr id="4" name="Picture 3" descr="A diagram of a dna molecule&#10;&#10;Description automatically generated with medium confidence">
            <a:extLst>
              <a:ext uri="{FF2B5EF4-FFF2-40B4-BE49-F238E27FC236}">
                <a16:creationId xmlns:a16="http://schemas.microsoft.com/office/drawing/2014/main" id="{1FD597B6-71B7-5312-CB7C-0C12A627E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881" y="645106"/>
            <a:ext cx="7651740" cy="535621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65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4ABDF-67E9-1C98-3A30-66AA9EEF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595F2-4841-4EB8-7EB9-2FE4DCC94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Spektrometrija masa visoke rezolucije predstavlja temelj u otkrivanju složene dinamike interakcija proteina i liganda</a:t>
            </a:r>
            <a:endParaRPr lang="en-US" dirty="0"/>
          </a:p>
          <a:p>
            <a:r>
              <a:rPr lang="hr-HR" dirty="0"/>
              <a:t>Omogućava identifikaciju, kvantifikaciju i strukturalnu karakterizaciju kompleksa proteina i liganda</a:t>
            </a:r>
          </a:p>
          <a:p>
            <a:r>
              <a:rPr lang="hr-HR" dirty="0"/>
              <a:t>HRMS omogućava proučavanje interakcija u kompleksnim biološkim matricama</a:t>
            </a:r>
          </a:p>
          <a:p>
            <a:r>
              <a:rPr lang="hr-HR" dirty="0"/>
              <a:t>HRMS sa IMS omogućava</a:t>
            </a:r>
            <a:r>
              <a:rPr lang="en-US" dirty="0"/>
              <a:t> </a:t>
            </a:r>
            <a:r>
              <a:rPr lang="hr-HR" dirty="0"/>
              <a:t>otkrivanje suptilnih konformacijskih promjena koje inducira vezanje liganda</a:t>
            </a:r>
          </a:p>
          <a:p>
            <a:r>
              <a:rPr lang="hr-HR" dirty="0"/>
              <a:t>Analiza interakcija proteina i liganda pomoću</a:t>
            </a:r>
            <a:r>
              <a:rPr lang="en-US" dirty="0"/>
              <a:t> MS-a </a:t>
            </a:r>
            <a:r>
              <a:rPr lang="hr-HR" dirty="0"/>
              <a:t>ima</a:t>
            </a:r>
            <a:r>
              <a:rPr lang="en-US" dirty="0"/>
              <a:t> </a:t>
            </a:r>
            <a:r>
              <a:rPr lang="hr-HR" dirty="0"/>
              <a:t>veliki potencijal za kliničke primjene, uključujući otkrivanje biomarkera, dijagnozu bolesti i stratifikaciju pacijenata</a:t>
            </a:r>
            <a:endParaRPr lang="en-US" dirty="0"/>
          </a:p>
          <a:p>
            <a:endParaRPr lang="en-US" dirty="0"/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702066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3DC282-5795-325D-F965-B70B2F57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Should the research worker of the future discover some means of releasing this energy in a form which could be employed, the human race will have at its command powers beyond the dreams of scientific fiction</a:t>
            </a:r>
            <a:endParaRPr lang="LID4096" sz="2800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D36B6-CD8F-F646-75B6-9E94ED0444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Francis William Aston, </a:t>
            </a:r>
            <a:r>
              <a:rPr lang="fr-F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Nobel Lecture</a:t>
            </a:r>
            <a:r>
              <a:rPr lang="fr-F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(1922)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A1AE9B-9FE3-012E-2278-8A0EA6E45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2800" i="1" dirty="0"/>
              <a:t>Hvala na pozornosti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162995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4A177-149A-941E-3AAE-7A3CCA80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hr-HR" dirty="0" err="1"/>
              <a:t>pektrometrija</a:t>
            </a:r>
            <a:r>
              <a:rPr lang="en-US" dirty="0"/>
              <a:t> masa</a:t>
            </a:r>
            <a:endParaRPr lang="hr-H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DCB82-EECA-B922-FBAA-8E29A76F0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hr-HR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pektrometrija</a:t>
            </a: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masa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(eng. </a:t>
            </a:r>
            <a:r>
              <a:rPr lang="en-GB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 Spectrometry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MS) je analitička tehnika koja se koristi za određivanje molekulske mase iona mjerenjem omjera mase i naboja iona</a:t>
            </a: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(m/z)</a:t>
            </a:r>
          </a:p>
          <a:p>
            <a:endParaRPr lang="LID4096" dirty="0"/>
          </a:p>
        </p:txBody>
      </p:sp>
      <p:pic>
        <p:nvPicPr>
          <p:cNvPr id="4" name="Picture 3" descr="A diagram of a diagram of a number of spheres&#10;&#10;Description automatically generated with medium confidence">
            <a:extLst>
              <a:ext uri="{FF2B5EF4-FFF2-40B4-BE49-F238E27FC236}">
                <a16:creationId xmlns:a16="http://schemas.microsoft.com/office/drawing/2014/main" id="{E0EFF336-D186-41FA-0089-589E44523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198" y="2400580"/>
            <a:ext cx="6953577" cy="205130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8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3C7124-FCB7-C885-638A-412A47083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hr-HR" dirty="0"/>
              <a:t>Početci spektrometrije</a:t>
            </a:r>
            <a:r>
              <a:rPr lang="en-US" dirty="0"/>
              <a:t> masa</a:t>
            </a:r>
            <a:endParaRPr lang="hr-H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F0C6E-B77E-738C-3CF4-6B14FC5C7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Eugen Goldstein je 1886. godine promatrao je zrake dobivene plinskim pražnjenjem pod niskim tlakom</a:t>
            </a:r>
            <a:r>
              <a:rPr lang="en-US" sz="14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</a:t>
            </a:r>
            <a:r>
              <a:rPr lang="hr-HR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kanalne</a:t>
            </a:r>
            <a:r>
              <a:rPr lang="hr-HR" sz="14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zrake</a:t>
            </a:r>
          </a:p>
          <a:p>
            <a:pPr>
              <a:lnSpc>
                <a:spcPct val="90000"/>
              </a:lnSpc>
            </a:pPr>
            <a:r>
              <a:rPr lang="hr-HR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Wilhelm Wien je otkrio da snažna električna ili magnetska polja odvlače kanalne zrake</a:t>
            </a:r>
            <a:endParaRPr lang="en-US" sz="14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hr-HR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Joseph John Thomson kasnije je unaprijedio Wienov rad smanjenjem tlaka</a:t>
            </a:r>
            <a:endParaRPr lang="en-US" sz="14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hr-HR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Moderne tehnike spektrometrije</a:t>
            </a:r>
            <a:r>
              <a:rPr lang="en-US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400" dirty="0" err="1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</a:t>
            </a:r>
            <a:r>
              <a:rPr lang="en-US" sz="14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hr-HR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osmislili su Arthur Jeffrey Dempster i F</a:t>
            </a:r>
            <a:r>
              <a:rPr lang="en-US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rancis</a:t>
            </a:r>
            <a:r>
              <a:rPr lang="hr-HR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</a:t>
            </a:r>
            <a:r>
              <a:rPr lang="en-US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illiam</a:t>
            </a:r>
            <a:r>
              <a:rPr lang="hr-HR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Aston 1918. i 1919. godine</a:t>
            </a:r>
            <a:endParaRPr lang="en-US" sz="140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hr-HR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Prve sektorske spektrometre </a:t>
            </a:r>
            <a:r>
              <a:rPr lang="hr-HR" sz="1400" dirty="0" err="1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</a:t>
            </a:r>
            <a:r>
              <a:rPr lang="en-US" sz="14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hr-HR" sz="14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poznate kao kalutroni, razvio je Ernest Lawrence</a:t>
            </a:r>
            <a:endParaRPr lang="LID4096" sz="1400" dirty="0"/>
          </a:p>
        </p:txBody>
      </p:sp>
      <p:pic>
        <p:nvPicPr>
          <p:cNvPr id="4" name="Picture 3" descr="Alpha 1 racetrack, Uranium 235 electromagnetic separation plant ...">
            <a:extLst>
              <a:ext uri="{FF2B5EF4-FFF2-40B4-BE49-F238E27FC236}">
                <a16:creationId xmlns:a16="http://schemas.microsoft.com/office/drawing/2014/main" id="{22D71937-E576-2D0C-CB92-F8314487E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1916" y="1129216"/>
            <a:ext cx="5451627" cy="427952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22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99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20A49-11CD-01DB-DAC6-1AFB4692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 fontScale="90000"/>
          </a:bodyPr>
          <a:lstStyle/>
          <a:p>
            <a:r>
              <a:rPr lang="hr-HR" sz="3300" dirty="0"/>
              <a:t>Izvedbe spektrometara</a:t>
            </a:r>
            <a:r>
              <a:rPr lang="en-US" sz="3300" dirty="0"/>
              <a:t> masa</a:t>
            </a:r>
            <a:endParaRPr lang="hr-HR" sz="3300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E9E180A9-9033-2F33-F1C5-AE623F8E9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Moderni spektrometri </a:t>
            </a: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masa </a:t>
            </a:r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sastoje se od tri glavna dijela: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onski izvor</a:t>
            </a:r>
            <a:endParaRPr lang="en-US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Analizator</a:t>
            </a:r>
            <a:endParaRPr lang="en-US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etekto</a:t>
            </a: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endParaRPr lang="en-US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Računalo za obradu podataka</a:t>
            </a:r>
            <a:endParaRPr lang="hr-HR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5.2. Mass spectrometry | MOOC: Instrumental analysis of cultural ...">
            <a:extLst>
              <a:ext uri="{FF2B5EF4-FFF2-40B4-BE49-F238E27FC236}">
                <a16:creationId xmlns:a16="http://schemas.microsoft.com/office/drawing/2014/main" id="{15C5868B-993C-3AB5-8D55-14240B632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543" y="893558"/>
            <a:ext cx="6953577" cy="474581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06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92CEA-A41F-5355-ACAF-25D432C0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hr-HR"/>
              <a:t>Ionizacija uzorka</a:t>
            </a:r>
            <a:endParaRPr lang="hr-H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B5853-9D44-AED6-E1E3-CE7735E7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5442691" cy="3759253"/>
          </a:xfrm>
        </p:spPr>
        <p:txBody>
          <a:bodyPr>
            <a:normAutofit fontScale="92500"/>
          </a:bodyPr>
          <a:lstStyle/>
          <a:p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Ionski izvori u spektrometriji</a:t>
            </a: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masa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mogu biti raznoliki,</a:t>
            </a: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vrstu ionskog izvora za analizu određujemo prema vrsti i fizikalno kemijskim karakteristikama analita</a:t>
            </a:r>
            <a:endParaRPr lang="en-US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Neke vrste ionskih izvora</a:t>
            </a:r>
            <a:r>
              <a:rPr lang="en-US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hr-HR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Elektrosprej ionizacija (eng. </a:t>
            </a:r>
            <a:r>
              <a:rPr lang="en-US" i="1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Electrospray Ionization</a:t>
            </a:r>
            <a:r>
              <a:rPr lang="hr-HR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ESI</a:t>
            </a:r>
            <a:r>
              <a:rPr lang="en-US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hr-HR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Kemijska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ionizaciju u atmosferskom tlaku (eng. </a:t>
            </a:r>
            <a:r>
              <a:rPr lang="en-GB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Atmospheric Pressure Chemical Ionisation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APCI)</a:t>
            </a:r>
            <a:endParaRPr lang="en-US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hr-HR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atricom potpomognut</a:t>
            </a: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laserska desorpcija/ionizacija (eng. </a:t>
            </a:r>
            <a:r>
              <a:rPr lang="en-GB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Matrix Assisted Laser Desorption Ionisation</a:t>
            </a:r>
            <a:r>
              <a:rPr lang="en-GB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MALDI)</a:t>
            </a:r>
            <a:endParaRPr lang="en-US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hr-HR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esorpcija elektrosprej ionizacija (eng. </a:t>
            </a:r>
            <a:r>
              <a:rPr lang="en-GB" i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Desorption Electrospray Ionisation</a:t>
            </a:r>
            <a:r>
              <a:rPr lang="hr-HR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DESI)</a:t>
            </a:r>
            <a:endParaRPr lang="en-US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LID4096" dirty="0"/>
          </a:p>
        </p:txBody>
      </p:sp>
      <p:pic>
        <p:nvPicPr>
          <p:cNvPr id="4" name="Picture 3" descr="Electronic Interaction Phenomena: Proton Dynamics and Fluorescent ...">
            <a:extLst>
              <a:ext uri="{FF2B5EF4-FFF2-40B4-BE49-F238E27FC236}">
                <a16:creationId xmlns:a16="http://schemas.microsoft.com/office/drawing/2014/main" id="{4E8E2255-020C-B95E-C1A0-1DF67B021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7"/>
          <a:stretch/>
        </p:blipFill>
        <p:spPr bwMode="auto">
          <a:xfrm>
            <a:off x="6091916" y="1931156"/>
            <a:ext cx="5958915" cy="292462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01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8B515-FB53-6879-6D17-AEAD4DB2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 dirty="0"/>
              <a:t>Analizatori masa</a:t>
            </a:r>
            <a:endParaRPr lang="LID4096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68D3-B4A0-1F9E-B701-147DC753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r>
              <a:rPr lang="hr-HR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Postoji više vrsta različitih analizatora u spektrometriji</a:t>
            </a: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</a:t>
            </a:r>
            <a:r>
              <a:rPr lang="en-US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endParaRPr lang="en-US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hr-HR" dirty="0">
                <a:latin typeface="Calibri" panose="020F0502020204030204" pitchFamily="34" charset="0"/>
                <a:cs typeface="Times New Roman" panose="02020603050405020304" pitchFamily="18" charset="0"/>
              </a:rPr>
              <a:t>Kvadrupolni</a:t>
            </a:r>
          </a:p>
          <a:p>
            <a:pPr lvl="1"/>
            <a:r>
              <a:rPr lang="hr-HR" dirty="0">
                <a:latin typeface="Calibri" panose="020F0502020204030204" pitchFamily="34" charset="0"/>
                <a:cs typeface="Times New Roman" panose="02020603050405020304" pitchFamily="18" charset="0"/>
              </a:rPr>
              <a:t>Analizatori vremena leta</a:t>
            </a:r>
          </a:p>
          <a:p>
            <a:pPr lvl="1"/>
            <a:r>
              <a:rPr lang="hr-HR" dirty="0">
                <a:latin typeface="Calibri" panose="020F0502020204030204" pitchFamily="34" charset="0"/>
                <a:cs typeface="Times New Roman" panose="02020603050405020304" pitchFamily="18" charset="0"/>
              </a:rPr>
              <a:t>Analizatori ionske pokretljivosti</a:t>
            </a:r>
          </a:p>
          <a:p>
            <a:pPr lvl="1"/>
            <a:r>
              <a:rPr lang="hr-HR" dirty="0">
                <a:latin typeface="Calibri" panose="020F0502020204030204" pitchFamily="34" charset="0"/>
                <a:cs typeface="Times New Roman" panose="02020603050405020304" pitchFamily="18" charset="0"/>
              </a:rPr>
              <a:t>Ionske zamke</a:t>
            </a:r>
          </a:p>
          <a:p>
            <a:pPr lvl="1"/>
            <a:r>
              <a:rPr lang="hr-HR" dirty="0">
                <a:latin typeface="Calibri" panose="020F0502020204030204" pitchFamily="34" charset="0"/>
                <a:cs typeface="Times New Roman" panose="02020603050405020304" pitchFamily="18" charset="0"/>
              </a:rPr>
              <a:t>Fourier transformirani maseni spektrometri</a:t>
            </a:r>
            <a:endParaRPr lang="hr-HR" dirty="0"/>
          </a:p>
        </p:txBody>
      </p:sp>
      <p:pic>
        <p:nvPicPr>
          <p:cNvPr id="4" name="Picture 3" descr="Schematic of an OVPD reactor with a laser-induced fluorescence (LIF ...">
            <a:extLst>
              <a:ext uri="{FF2B5EF4-FFF2-40B4-BE49-F238E27FC236}">
                <a16:creationId xmlns:a16="http://schemas.microsoft.com/office/drawing/2014/main" id="{5AEAD448-BA59-839E-37F4-8657F204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6577" y="645106"/>
            <a:ext cx="5382304" cy="524774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9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6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27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28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29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0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2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3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4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5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6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7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0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1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2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3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5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6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7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8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9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50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51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5" name="Freeform 6">
            <a:extLst>
              <a:ext uri="{FF2B5EF4-FFF2-40B4-BE49-F238E27FC236}">
                <a16:creationId xmlns:a16="http://schemas.microsoft.com/office/drawing/2014/main" id="{DB5BC99D-7BEA-4F13-B82B-A956E2D09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LID4096"/>
          </a:p>
        </p:txBody>
      </p:sp>
      <p:sp useBgFill="1">
        <p:nvSpPr>
          <p:cNvPr id="157" name="Rectangle 156">
            <a:extLst>
              <a:ext uri="{FF2B5EF4-FFF2-40B4-BE49-F238E27FC236}">
                <a16:creationId xmlns:a16="http://schemas.microsoft.com/office/drawing/2014/main" id="{F6167D22-B2B2-4469-BE4E-6B0DC972E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4A474169-1B1F-4CBB-BCD3-979F5F771E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2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92FC66-9AFD-3B57-5B32-A8A89CDDC6DF}"/>
              </a:ext>
            </a:extLst>
          </p:cNvPr>
          <p:cNvSpPr/>
          <p:nvPr/>
        </p:nvSpPr>
        <p:spPr>
          <a:xfrm>
            <a:off x="2383899" y="4155896"/>
            <a:ext cx="5962579" cy="189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8B515-FB53-6879-6D17-AEAD4DB2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4" y="4775200"/>
            <a:ext cx="6238528" cy="8234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r-HR" sz="4400" dirty="0">
                <a:solidFill>
                  <a:srgbClr val="45666B"/>
                </a:solidFill>
              </a:rPr>
              <a:t>Kombinirani analizatori </a:t>
            </a:r>
            <a:r>
              <a:rPr lang="en-US" sz="4400" dirty="0">
                <a:solidFill>
                  <a:srgbClr val="45666B"/>
                </a:solidFill>
              </a:rPr>
              <a:t>masa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68D3-B4A0-1F9E-B701-147DC753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5598647"/>
            <a:ext cx="8915399" cy="522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Q-ToF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analizator sa IMS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27E2F65-D0DD-4710-977A-873706F90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56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61" name="Freeform 33">
            <a:extLst>
              <a:ext uri="{FF2B5EF4-FFF2-40B4-BE49-F238E27FC236}">
                <a16:creationId xmlns:a16="http://schemas.microsoft.com/office/drawing/2014/main" id="{783A863A-BB4D-4ECD-8D75-B5B6F03D7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81489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394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6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27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28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29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0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2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3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4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5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6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37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0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1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2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3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5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6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7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8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49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50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151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55" name="Freeform 6">
            <a:extLst>
              <a:ext uri="{FF2B5EF4-FFF2-40B4-BE49-F238E27FC236}">
                <a16:creationId xmlns:a16="http://schemas.microsoft.com/office/drawing/2014/main" id="{DB5BC99D-7BEA-4F13-B82B-A956E2D09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LID4096"/>
          </a:p>
        </p:txBody>
      </p:sp>
      <p:sp useBgFill="1">
        <p:nvSpPr>
          <p:cNvPr id="157" name="Rectangle 156">
            <a:extLst>
              <a:ext uri="{FF2B5EF4-FFF2-40B4-BE49-F238E27FC236}">
                <a16:creationId xmlns:a16="http://schemas.microsoft.com/office/drawing/2014/main" id="{F6167D22-B2B2-4469-BE4E-6B0DC972E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8B515-FB53-6879-6D17-AEAD4DB2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4400" dirty="0">
                <a:solidFill>
                  <a:srgbClr val="45666B"/>
                </a:solidFill>
              </a:rPr>
              <a:t>Kombinirani analizatori </a:t>
            </a:r>
            <a:r>
              <a:rPr lang="en-US" sz="4400" dirty="0">
                <a:solidFill>
                  <a:srgbClr val="45666B"/>
                </a:solidFill>
              </a:rPr>
              <a:t>masa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68D3-B4A0-1F9E-B701-147DC753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5598647"/>
            <a:ext cx="8915399" cy="522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Multiple Reflection ToF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analizator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27E2F65-D0DD-4710-977A-873706F90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56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pic>
        <p:nvPicPr>
          <p:cNvPr id="5" name="Single Push White">
            <a:hlinkClick r:id="" action="ppaction://media"/>
            <a:extLst>
              <a:ext uri="{FF2B5EF4-FFF2-40B4-BE49-F238E27FC236}">
                <a16:creationId xmlns:a16="http://schemas.microsoft.com/office/drawing/2014/main" id="{B0DC6AC7-1133-7D6D-2C86-4C0FC8BBD9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302" y="137503"/>
            <a:ext cx="5814577" cy="4651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10D15-B83F-177E-AB14-8E98E872A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03" y="84227"/>
            <a:ext cx="6432595" cy="4534975"/>
          </a:xfrm>
          <a:prstGeom prst="rect">
            <a:avLst/>
          </a:prstGeom>
        </p:spPr>
      </p:pic>
      <p:sp>
        <p:nvSpPr>
          <p:cNvPr id="161" name="Freeform 33">
            <a:extLst>
              <a:ext uri="{FF2B5EF4-FFF2-40B4-BE49-F238E27FC236}">
                <a16:creationId xmlns:a16="http://schemas.microsoft.com/office/drawing/2014/main" id="{783A863A-BB4D-4ECD-8D75-B5B6F03D7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81489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3790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8622</TotalTime>
  <Words>1799</Words>
  <Application>Microsoft Office PowerPoint</Application>
  <PresentationFormat>Widescreen</PresentationFormat>
  <Paragraphs>191</Paragraphs>
  <Slides>25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Aptos</vt:lpstr>
      <vt:lpstr>Arial</vt:lpstr>
      <vt:lpstr>Calibri</vt:lpstr>
      <vt:lpstr>Century Gothic</vt:lpstr>
      <vt:lpstr>Söhne</vt:lpstr>
      <vt:lpstr>Wingdings</vt:lpstr>
      <vt:lpstr>Wingdings 3</vt:lpstr>
      <vt:lpstr>Wisp</vt:lpstr>
      <vt:lpstr>CS ChemDraw Drawing</vt:lpstr>
      <vt:lpstr>Primjena spektrometrije masa u istraživanju lijekova</vt:lpstr>
      <vt:lpstr>Uvod</vt:lpstr>
      <vt:lpstr>Spektrometrija masa</vt:lpstr>
      <vt:lpstr>Početci spektrometrije masa</vt:lpstr>
      <vt:lpstr>Izvedbe spektrometara masa</vt:lpstr>
      <vt:lpstr>Ionizacija uzorka</vt:lpstr>
      <vt:lpstr>Analizatori masa</vt:lpstr>
      <vt:lpstr>Kombinirani analizatori masa</vt:lpstr>
      <vt:lpstr>Kombinirani analizatori masa</vt:lpstr>
      <vt:lpstr>Spektrometrija masa s analizatorom pokretljivosti iona</vt:lpstr>
      <vt:lpstr>Vrste IMS analizatora</vt:lpstr>
      <vt:lpstr>Mehanizam separacije u IMS analizatoru</vt:lpstr>
      <vt:lpstr>Primjena IMS separacije iona</vt:lpstr>
      <vt:lpstr>Detektori iona</vt:lpstr>
      <vt:lpstr>Ribosom</vt:lpstr>
      <vt:lpstr>Uloga ribosoma</vt:lpstr>
      <vt:lpstr>Makrolidni antibiotici</vt:lpstr>
      <vt:lpstr>Antibakterijsko djelovanje</vt:lpstr>
      <vt:lpstr>Primjena spektrometrije masa u istraživanju lijekova</vt:lpstr>
      <vt:lpstr>Analiza protein-ligand interakcija</vt:lpstr>
      <vt:lpstr>XL-MS analiza interakcija</vt:lpstr>
      <vt:lpstr>Konformacijske razlike u strukturi ribosoma</vt:lpstr>
      <vt:lpstr>Međuproteinske veze</vt:lpstr>
      <vt:lpstr>Zaključak</vt:lpstr>
      <vt:lpstr>Should the research worker of the future discover some means of releasing this energy in a form which could be employed, the human race will have at its command powers beyond the dreams of scientific fiction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Primjena masene spektrometrije u istraživanju lijekova</dc:title>
  <dc:creator>Ivan Grgičević</dc:creator>
  <cp:lastModifiedBy>Ivan Grgičević</cp:lastModifiedBy>
  <cp:revision>33</cp:revision>
  <dcterms:created xsi:type="dcterms:W3CDTF">2024-03-22T07:36:56Z</dcterms:created>
  <dcterms:modified xsi:type="dcterms:W3CDTF">2024-04-08T11:48:33Z</dcterms:modified>
</cp:coreProperties>
</file>