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92" r:id="rId4"/>
    <p:sldId id="295" r:id="rId5"/>
    <p:sldId id="296" r:id="rId6"/>
    <p:sldId id="271" r:id="rId7"/>
    <p:sldId id="297" r:id="rId8"/>
    <p:sldId id="299" r:id="rId9"/>
    <p:sldId id="298" r:id="rId10"/>
    <p:sldId id="300" r:id="rId11"/>
    <p:sldId id="302" r:id="rId12"/>
    <p:sldId id="301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080D51-9E90-047E-0940-2187A92A953C}" name="Marko Gobin" initials="MG" userId="S::mgobin.chem@pmf.hr::6b6af3fd-961a-41f5-bcba-66afba0752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BK-4" initials="L" lastIdx="3" clrIdx="0">
    <p:extLst>
      <p:ext uri="{19B8F6BF-5375-455C-9EA6-DF929625EA0E}">
        <p15:presenceInfo xmlns:p15="http://schemas.microsoft.com/office/powerpoint/2012/main" userId="LBK-4" providerId="None"/>
      </p:ext>
    </p:extLst>
  </p:cmAuthor>
  <p:cmAuthor id="2" name="Nikola Topolovcan" initials="NT" lastIdx="3" clrIdx="1">
    <p:extLst>
      <p:ext uri="{19B8F6BF-5375-455C-9EA6-DF929625EA0E}">
        <p15:presenceInfo xmlns:p15="http://schemas.microsoft.com/office/powerpoint/2012/main" userId="Nikola Topolovc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05978-3A7A-4EA5-B01E-B87426B8C07E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0735-ECB7-4F23-9399-510AEEDB3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4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4F31-29F8-4241-8F7A-4C84C70C2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CFD1A-B1AA-4907-B4B7-0A3CA4C3E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BF636-59CB-4A46-9CC3-FDFDA729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5F7C-FEFC-480A-A84A-9BE316534CFB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8F50B-DBB1-4870-8EDC-5C9C65B2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D360-0D02-4152-A484-9C94CBE0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853-333D-4D4B-A135-0FC7EEB2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32ED5-19E6-44E3-B1DB-2C09A34A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3EB42-6B59-4EDD-8118-6A206CC9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7477-CB54-4EE0-B257-0A821F8DFFED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132C-A307-40D5-852E-FAEB375D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6C77-07D6-4CF7-A4C2-B570AC78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37BC4-509C-4A58-9894-8DF20E1D0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7C31B-7FC4-4F78-AD6A-DBAF20364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EFC0-62A6-4728-B29F-3E441A87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E3A-9601-4843-B94F-AC804B129C94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1A11-1B17-4EA6-AE44-49D92B25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6A45-6586-4760-9483-F2D876C9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8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5F7C-FEFC-480A-A84A-9BE316534CFB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3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ACBA-C940-4108-BD76-83E6C1315C00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2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8966-3BB0-4CE4-8889-776C9659BF2A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E0E-934F-4502-9D4A-F65BEE0248F8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4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9F1-33FC-4D16-BA3A-425FF4A38C52}" type="datetime1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2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F02A-6D9C-4AC5-B290-34CA805FE449}" type="datetime1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7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D430-4AB4-482E-824C-BA0094347544}" type="datetime1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1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D795-825C-4289-A1DF-9CFC884B5EDD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9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110C-41BF-4492-ADF3-98A424CC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19B5-9B42-4670-BDED-2D7F0499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E4C7-198F-4529-A610-C19E9B6C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ACBA-C940-4108-BD76-83E6C1315C00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57A-3F61-4DB1-9083-04DF4311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19D2-32FB-45FE-A337-269AA550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93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D126-85FC-407A-8F00-E26E12F14F7B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5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863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3602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537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73588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574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7477-CB54-4EE0-B257-0A821F8DFFED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6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EE3A-9601-4843-B94F-AC804B129C94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4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09BC-DCA4-484A-8FB3-DFFA8351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5E808-13C5-4C22-96D5-BED9B758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8C9C-3293-4965-A226-9AA1B5B3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8966-3BB0-4CE4-8889-776C9659BF2A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F6B3-6470-4C23-81CE-2F9DF646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FD6C-C71A-4060-971D-AE9035DF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2429-41E1-46B2-AFD0-96256E4A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6F9F-F70A-4FCC-9DF7-AC0E42BFE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F064B-18E0-41EA-840A-72EE99F9D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9C663-A78E-4413-ACAB-688D630D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8E0E-934F-4502-9D4A-F65BEE0248F8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5CCA5-C857-4CAA-888B-47B08D3D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FF661-CC97-419D-9E8A-5A6C18E1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4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73B8-13FE-4855-9570-80CF1087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6759-3F33-4EA5-9B59-BDB43688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66CEA-54F8-4AA1-81E7-C87FBC50C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73EEA-D521-4E99-9C18-A7F577CB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CA637-7F68-412C-90CE-90A6E41F8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DF075-DE65-41A7-88EF-266724AE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9F1-33FC-4D16-BA3A-425FF4A38C52}" type="datetime1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86275-BCAA-44E2-BD03-403D706C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C9B9B-C708-4875-944D-62E872D9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374D-1B0D-414F-AB36-5C26CDDD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6F82D-7BE7-4009-A2E6-7316DA78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F02A-6D9C-4AC5-B290-34CA805FE449}" type="datetime1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6D433-6856-4FB6-8D63-F9F936C8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D7594-DBFA-4738-94A2-B9B0F638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9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3DFBA-A99E-46BF-8CDF-67A50F6B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D430-4AB4-482E-824C-BA0094347544}" type="datetime1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19581-9572-405A-9BB7-CE161044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320CA-52E3-472B-9EB5-6CBCB1F3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E165-3D5D-4971-B4A6-E923377D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8E46-A5B4-4B70-AACE-C163E821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4CA52-DE75-48A7-9CB3-24362FE05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B7632-6987-45EB-95B9-B1DF4766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D795-825C-4289-A1DF-9CFC884B5EDD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2E57C-73AE-40E3-A949-56B3D06B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19001-E9FA-45E1-A9B8-44C2C42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3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4834-6BF9-4D11-B4C2-2801173D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CB134-0D37-4B05-A730-9250DAAA6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A0E97-95A2-44A9-9874-07C5CCC6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E9D1B-E102-4527-ADF2-C31E4F7B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D126-85FC-407A-8F00-E26E12F14F7B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3B73-979A-4BC3-A857-18133D28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87FD7-3C97-4E72-A5A5-D811A50B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86DB-1414-4CC9-BA10-976A2A4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A421-248C-40D6-B3C0-72600C0A4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CBC4-A734-4F0E-9C06-55602F0E9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CDB57-FC80-4BE4-9DC5-A7A654107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F523-295C-4B28-A8F9-E2B53FF12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6868-5E8B-43AC-B788-1A6CAC1E996E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643DFA-795A-4633-907D-3D5C195D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FC770A-3B2A-47B6-A2D5-74423F87B2D9}"/>
              </a:ext>
            </a:extLst>
          </p:cNvPr>
          <p:cNvSpPr txBox="1"/>
          <p:nvPr/>
        </p:nvSpPr>
        <p:spPr>
          <a:xfrm>
            <a:off x="2438400" y="2325592"/>
            <a:ext cx="7315200" cy="314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400" b="1" dirty="0">
                <a:ea typeface="Times New Roman" panose="02020603050405020304" pitchFamily="18" charset="0"/>
              </a:rPr>
              <a:t>Derivati kiralnih aminokiselina u stereoselektivnim transformacijama</a:t>
            </a:r>
            <a:endParaRPr lang="en-GB" sz="2400" b="1" dirty="0"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1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>
                <a:ea typeface="Times New Roman" panose="02020603050405020304" pitchFamily="18" charset="0"/>
              </a:rPr>
              <a:t> </a:t>
            </a:r>
            <a:endParaRPr lang="en-GB" sz="1400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-HR" sz="1600" b="1" dirty="0">
                <a:ea typeface="Times New Roman" panose="02020603050405020304" pitchFamily="18" charset="0"/>
              </a:rPr>
              <a:t>Kemijski seminar I</a:t>
            </a:r>
            <a:endParaRPr lang="en-GB" sz="1400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1600" dirty="0" err="1">
                <a:ea typeface="Times New Roman" panose="02020603050405020304" pitchFamily="18" charset="0"/>
              </a:rPr>
              <a:t>Izrađen</a:t>
            </a:r>
            <a:r>
              <a:rPr lang="en-GB" sz="1600" dirty="0"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</a:rPr>
              <a:t>prema</a:t>
            </a:r>
            <a:r>
              <a:rPr lang="en-GB" sz="1600" dirty="0"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</a:rPr>
              <a:t>radu</a:t>
            </a:r>
            <a:r>
              <a:rPr lang="en-GB" sz="1400" dirty="0"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-HR" dirty="0"/>
              <a:t>X. Liu, S. Dong, L. Lin, X. Feng, </a:t>
            </a:r>
            <a:r>
              <a:rPr lang="hr-HR" i="1" dirty="0"/>
              <a:t>Chinese journal of chemistry</a:t>
            </a:r>
            <a:r>
              <a:rPr lang="hr-HR" dirty="0"/>
              <a:t> </a:t>
            </a:r>
            <a:r>
              <a:rPr lang="hr-HR" b="1" dirty="0"/>
              <a:t>6</a:t>
            </a:r>
            <a:r>
              <a:rPr lang="hr-HR" dirty="0"/>
              <a:t> (2018) 791-797</a:t>
            </a:r>
            <a:endParaRPr lang="en-GB" sz="1400" dirty="0"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GB" sz="1400" dirty="0"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636C9-CA2E-433A-86EF-9E1BBBD288AE}"/>
              </a:ext>
            </a:extLst>
          </p:cNvPr>
          <p:cNvSpPr txBox="1"/>
          <p:nvPr/>
        </p:nvSpPr>
        <p:spPr>
          <a:xfrm>
            <a:off x="3250707" y="3244334"/>
            <a:ext cx="569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Filip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Duplić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mag.chem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95198-8D51-4195-B72D-536A83554FB1}"/>
              </a:ext>
            </a:extLst>
          </p:cNvPr>
          <p:cNvSpPr txBox="1"/>
          <p:nvPr/>
        </p:nvSpPr>
        <p:spPr>
          <a:xfrm>
            <a:off x="3250707" y="5219141"/>
            <a:ext cx="569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19.03.2025.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90;p1" descr="irb-logo-20120228072555275.jpg">
            <a:extLst>
              <a:ext uri="{FF2B5EF4-FFF2-40B4-BE49-F238E27FC236}">
                <a16:creationId xmlns:a16="http://schemas.microsoft.com/office/drawing/2014/main" id="{66882F9C-E4E6-C4D7-EA4E-0FB93FAC0C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3418" y="338338"/>
            <a:ext cx="1836000" cy="14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799738-039C-438D-A910-0B588EB1BB1E}"/>
              </a:ext>
            </a:extLst>
          </p:cNvPr>
          <p:cNvSpPr txBox="1"/>
          <p:nvPr/>
        </p:nvSpPr>
        <p:spPr>
          <a:xfrm>
            <a:off x="3269672" y="199033"/>
            <a:ext cx="565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PRIRODOSLOVNO-MATEMATIČKI FAKULTET</a:t>
            </a:r>
          </a:p>
          <a:p>
            <a:pPr algn="ctr"/>
            <a:r>
              <a:rPr lang="hr-HR" dirty="0"/>
              <a:t>Kemijski odsjek</a:t>
            </a:r>
          </a:p>
          <a:p>
            <a:endParaRPr lang="en-GB" dirty="0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D3FA8ED8-31A5-4D5A-B9B1-4EFF2D4E8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4" y="338338"/>
            <a:ext cx="1007485" cy="10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Bispidin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cs typeface="Arial" panose="020B0604020202020204" pitchFamily="34" charset="0"/>
              </a:rPr>
              <a:t>diamini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AF5B-7547-4F35-A73E-85D020926C0B}"/>
              </a:ext>
            </a:extLst>
          </p:cNvPr>
          <p:cNvSpPr txBox="1"/>
          <p:nvPr/>
        </p:nvSpPr>
        <p:spPr>
          <a:xfrm>
            <a:off x="785475" y="1128818"/>
            <a:ext cx="76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Sinteza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B109E-A748-444E-977D-55293FC8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26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3DFCD6-DEEA-4987-A06E-22259C359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523482"/>
              </p:ext>
            </p:extLst>
          </p:nvPr>
        </p:nvGraphicFramePr>
        <p:xfrm>
          <a:off x="2634143" y="1689459"/>
          <a:ext cx="54864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CS ChemDraw 64-bit Drawing" r:id="rId3" imgW="6850026" imgH="5168952" progId="ChemDraw_x64.Document.6.0">
                  <p:embed/>
                </p:oleObj>
              </mc:Choice>
              <mc:Fallback>
                <p:oleObj name="CS ChemDraw 64-bit Drawing" r:id="rId3" imgW="6850026" imgH="5168952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143" y="1689459"/>
                        <a:ext cx="548640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1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B109E-A748-444E-977D-55293FC8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26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DF2F715-E1AB-4338-91BC-A829F392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23978"/>
              </p:ext>
            </p:extLst>
          </p:nvPr>
        </p:nvGraphicFramePr>
        <p:xfrm>
          <a:off x="3352800" y="145409"/>
          <a:ext cx="5486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CS ChemDraw 64-bit Drawing" r:id="rId3" imgW="6850026" imgH="7796379" progId="ChemDraw_x64.Document.6.0">
                  <p:embed/>
                </p:oleObj>
              </mc:Choice>
              <mc:Fallback>
                <p:oleObj name="CS ChemDraw 64-bit Drawing" r:id="rId3" imgW="6850026" imgH="7796379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5409"/>
                        <a:ext cx="54864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0176EB7-CA9A-4650-8B93-DE9CF04DD48A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Bispidin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cs typeface="Arial" panose="020B0604020202020204" pitchFamily="34" charset="0"/>
              </a:rPr>
              <a:t>diamini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80CBE-3A1A-4C76-AD8A-289713380B5E}"/>
              </a:ext>
            </a:extLst>
          </p:cNvPr>
          <p:cNvSpPr/>
          <p:nvPr/>
        </p:nvSpPr>
        <p:spPr>
          <a:xfrm>
            <a:off x="1356973" y="822296"/>
            <a:ext cx="2291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hr-H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eakcijski put za asimetričnu Michaelovu reakciju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10163A-1F29-443E-BC6B-6F429B52D85A}"/>
              </a:ext>
            </a:extLst>
          </p:cNvPr>
          <p:cNvSpPr/>
          <p:nvPr/>
        </p:nvSpPr>
        <p:spPr>
          <a:xfrm>
            <a:off x="6483641" y="6453544"/>
            <a:ext cx="3612859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H. Sun, L. Huang, J. Huang, </a:t>
            </a:r>
            <a:r>
              <a:rPr lang="en-GB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Org. Chem.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</a:t>
            </a:r>
            <a:r>
              <a:rPr lang="en-GB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(2024) 7225−7232.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1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B109E-A748-444E-977D-55293FC8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26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76EB7-CA9A-4650-8B93-DE9CF04DD48A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Zaključak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28C785D-4753-4D41-93FD-855457E77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69385"/>
              </p:ext>
            </p:extLst>
          </p:nvPr>
        </p:nvGraphicFramePr>
        <p:xfrm>
          <a:off x="1816331" y="1957388"/>
          <a:ext cx="15335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CS ChemDraw 64-bit Drawing" r:id="rId3" imgW="1532683" imgH="2392523" progId="ChemDraw_x64.Document.6.0">
                  <p:embed/>
                </p:oleObj>
              </mc:Choice>
              <mc:Fallback>
                <p:oleObj name="CS ChemDraw 64-bit Drawing" r:id="rId3" imgW="1532683" imgH="2392523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A6992E-3FC4-42AE-97A0-77047F7AA9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331" y="1957388"/>
                        <a:ext cx="1533525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F49301E-1C57-4266-BB1E-94D69ED3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44330"/>
              </p:ext>
            </p:extLst>
          </p:nvPr>
        </p:nvGraphicFramePr>
        <p:xfrm>
          <a:off x="3880621" y="2147888"/>
          <a:ext cx="2714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CS ChemDraw 64-bit Drawing" r:id="rId5" imgW="3187641" imgH="2347981" progId="ChemDraw_x64.Document.6.0">
                  <p:embed/>
                </p:oleObj>
              </mc:Choice>
              <mc:Fallback>
                <p:oleObj name="CS ChemDraw 64-bit Drawing" r:id="rId5" imgW="3187641" imgH="2347981" progId="ChemDraw_x64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F6B38C0-C705-4E76-BC3A-661AE980D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621" y="2147888"/>
                        <a:ext cx="27146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D05BEAA-ED2E-4BD6-927A-5F864E837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82193"/>
              </p:ext>
            </p:extLst>
          </p:nvPr>
        </p:nvGraphicFramePr>
        <p:xfrm>
          <a:off x="7126011" y="809625"/>
          <a:ext cx="3573463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CS ChemDraw 64-bit Drawing" r:id="rId7" imgW="4208898" imgH="5516801" progId="ChemDraw_x64.Document.6.0">
                  <p:embed/>
                </p:oleObj>
              </mc:Choice>
              <mc:Fallback>
                <p:oleObj name="CS ChemDraw 64-bit Drawing" r:id="rId7" imgW="4208898" imgH="5516801" progId="ChemDraw_x64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100D898-A915-4DA8-98E4-1794BE437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011" y="809625"/>
                        <a:ext cx="3573463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45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8E9D6-6B13-4157-BC04-04B735D8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A2C75-3AAB-4E20-9A69-A98659EAD8E3}"/>
              </a:ext>
            </a:extLst>
          </p:cNvPr>
          <p:cNvSpPr txBox="1"/>
          <p:nvPr/>
        </p:nvSpPr>
        <p:spPr>
          <a:xfrm>
            <a:off x="5157634" y="3244334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HVALA NA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PAŽNJI</a:t>
            </a:r>
          </a:p>
        </p:txBody>
      </p:sp>
    </p:spTree>
    <p:extLst>
      <p:ext uri="{BB962C8B-B14F-4D97-AF65-F5344CB8AC3E}">
        <p14:creationId xmlns:p14="http://schemas.microsoft.com/office/powerpoint/2010/main" val="34852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-1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Sadržaj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B932F-EB2E-453C-9EC8-3AD1C085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58727-ACF1-47F4-B630-55EBE4E6FF36}"/>
              </a:ext>
            </a:extLst>
          </p:cNvPr>
          <p:cNvSpPr txBox="1"/>
          <p:nvPr/>
        </p:nvSpPr>
        <p:spPr>
          <a:xfrm>
            <a:off x="247313" y="616292"/>
            <a:ext cx="425071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Uvod</a:t>
            </a:r>
            <a:r>
              <a:rPr lang="en-GB" dirty="0"/>
              <a:t>: - </a:t>
            </a:r>
            <a:r>
              <a:rPr lang="en-GB" dirty="0" err="1"/>
              <a:t>Aminokiseline</a:t>
            </a:r>
            <a:endParaRPr lang="en-GB" dirty="0"/>
          </a:p>
          <a:p>
            <a:pPr lvl="2"/>
            <a:r>
              <a:rPr lang="en-GB" dirty="0"/>
              <a:t> - </a:t>
            </a:r>
            <a:r>
              <a:rPr lang="en-GB" dirty="0" err="1"/>
              <a:t>Ligandi</a:t>
            </a:r>
            <a:endParaRPr lang="en-GB" dirty="0"/>
          </a:p>
          <a:p>
            <a:pPr lvl="2"/>
            <a:r>
              <a:rPr lang="en-GB" dirty="0"/>
              <a:t> - </a:t>
            </a:r>
            <a:r>
              <a:rPr lang="en-GB" dirty="0" err="1"/>
              <a:t>Katalizatori</a:t>
            </a:r>
            <a:endParaRPr lang="en-GB" dirty="0"/>
          </a:p>
          <a:p>
            <a:pPr lvl="2"/>
            <a:r>
              <a:rPr lang="en-GB" dirty="0"/>
              <a:t> - </a:t>
            </a:r>
            <a:r>
              <a:rPr lang="en-GB" dirty="0" err="1"/>
              <a:t>Stereoselektivne</a:t>
            </a:r>
            <a:r>
              <a:rPr lang="en-GB" dirty="0"/>
              <a:t> </a:t>
            </a:r>
            <a:r>
              <a:rPr lang="en-GB" dirty="0" err="1"/>
              <a:t>transformacije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C</a:t>
            </a:r>
            <a:r>
              <a:rPr lang="en-GB" i="1" baseline="-25000" dirty="0"/>
              <a:t>2</a:t>
            </a:r>
            <a:r>
              <a:rPr lang="en-GB" i="1" dirty="0"/>
              <a:t>-</a:t>
            </a:r>
            <a:r>
              <a:rPr lang="en-GB" dirty="0"/>
              <a:t>simetrični </a:t>
            </a:r>
            <a:r>
              <a:rPr lang="en-GB" i="1" dirty="0"/>
              <a:t>N</a:t>
            </a:r>
            <a:r>
              <a:rPr lang="en-GB" dirty="0"/>
              <a:t>,</a:t>
            </a:r>
            <a:r>
              <a:rPr lang="en-GB" i="1" dirty="0"/>
              <a:t>N</a:t>
            </a:r>
            <a:r>
              <a:rPr lang="en-GB" dirty="0"/>
              <a:t>’- </a:t>
            </a:r>
            <a:r>
              <a:rPr lang="en-GB" dirty="0" err="1"/>
              <a:t>dioksidi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 - </a:t>
            </a:r>
            <a:r>
              <a:rPr lang="en-GB" dirty="0" err="1"/>
              <a:t>Struktrura</a:t>
            </a:r>
            <a:endParaRPr lang="en-GB" dirty="0"/>
          </a:p>
          <a:p>
            <a:pPr lvl="2"/>
            <a:r>
              <a:rPr lang="en-GB" dirty="0"/>
              <a:t> - </a:t>
            </a:r>
            <a:r>
              <a:rPr lang="en-GB" dirty="0" err="1"/>
              <a:t>Sinteza</a:t>
            </a:r>
            <a:endParaRPr lang="en-GB" dirty="0"/>
          </a:p>
          <a:p>
            <a:pPr lvl="2"/>
            <a:r>
              <a:rPr lang="en-GB" dirty="0"/>
              <a:t> - </a:t>
            </a:r>
            <a:r>
              <a:rPr lang="en-GB" dirty="0" err="1"/>
              <a:t>Primjena</a:t>
            </a: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i="1" dirty="0" err="1"/>
              <a:t>Gvanidinski</a:t>
            </a:r>
            <a:r>
              <a:rPr lang="en-GB" i="1" dirty="0"/>
              <a:t> </a:t>
            </a:r>
            <a:r>
              <a:rPr lang="en-GB" i="1" dirty="0" err="1"/>
              <a:t>ligandi</a:t>
            </a:r>
            <a:endParaRPr lang="en-GB" i="1" dirty="0"/>
          </a:p>
          <a:p>
            <a:pPr lvl="2"/>
            <a:r>
              <a:rPr lang="en-GB" dirty="0"/>
              <a:t>- </a:t>
            </a:r>
            <a:r>
              <a:rPr lang="en-GB" dirty="0" err="1"/>
              <a:t>Struktrura</a:t>
            </a:r>
            <a:endParaRPr lang="en-GB" dirty="0"/>
          </a:p>
          <a:p>
            <a:pPr lvl="2"/>
            <a:r>
              <a:rPr lang="en-GB" dirty="0"/>
              <a:t>- </a:t>
            </a:r>
            <a:r>
              <a:rPr lang="en-GB" dirty="0" err="1"/>
              <a:t>Sinteza</a:t>
            </a:r>
            <a:endParaRPr lang="en-GB" dirty="0"/>
          </a:p>
          <a:p>
            <a:pPr lvl="2"/>
            <a:r>
              <a:rPr lang="en-GB" dirty="0"/>
              <a:t>- </a:t>
            </a:r>
            <a:r>
              <a:rPr lang="en-GB" dirty="0" err="1"/>
              <a:t>Primjena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i="1" dirty="0"/>
          </a:p>
          <a:p>
            <a:pPr marL="342900" indent="-342900">
              <a:buFont typeface="+mj-lt"/>
              <a:buAutoNum type="arabicPeriod"/>
            </a:pPr>
            <a:endParaRPr lang="en-GB" i="1" dirty="0"/>
          </a:p>
          <a:p>
            <a:pPr marL="342900" indent="-342900">
              <a:buFont typeface="+mj-lt"/>
              <a:buAutoNum type="arabicPeriod"/>
            </a:pPr>
            <a:r>
              <a:rPr lang="en-GB" i="1" dirty="0" err="1"/>
              <a:t>Bispidin</a:t>
            </a:r>
            <a:r>
              <a:rPr lang="en-GB" i="1" dirty="0"/>
              <a:t> </a:t>
            </a:r>
            <a:r>
              <a:rPr lang="en-GB" i="1" dirty="0" err="1"/>
              <a:t>diamini</a:t>
            </a:r>
            <a:endParaRPr lang="en-GB" i="1" dirty="0"/>
          </a:p>
          <a:p>
            <a:pPr lvl="2"/>
            <a:r>
              <a:rPr lang="en-GB" dirty="0"/>
              <a:t>- </a:t>
            </a:r>
            <a:r>
              <a:rPr lang="en-GB" dirty="0" err="1"/>
              <a:t>Struktrura</a:t>
            </a:r>
            <a:endParaRPr lang="en-GB" dirty="0"/>
          </a:p>
          <a:p>
            <a:pPr lvl="2"/>
            <a:r>
              <a:rPr lang="en-GB" dirty="0"/>
              <a:t>- </a:t>
            </a:r>
            <a:r>
              <a:rPr lang="en-GB" dirty="0" err="1"/>
              <a:t>Sinteza</a:t>
            </a:r>
            <a:endParaRPr lang="en-GB" dirty="0"/>
          </a:p>
          <a:p>
            <a:pPr lvl="2"/>
            <a:r>
              <a:rPr lang="en-GB" dirty="0"/>
              <a:t>- </a:t>
            </a:r>
            <a:r>
              <a:rPr lang="en-GB" dirty="0" err="1"/>
              <a:t>Primjena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i="1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11" name="Rectangle 410">
            <a:extLst>
              <a:ext uri="{FF2B5EF4-FFF2-40B4-BE49-F238E27FC236}">
                <a16:creationId xmlns:a16="http://schemas.microsoft.com/office/drawing/2014/main" id="{049E1D3F-97E1-41AD-A981-31E8E5D0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243" y="1916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D9D13C-C6F4-4ACD-9E86-7E742DA9B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4629"/>
              </p:ext>
            </p:extLst>
          </p:nvPr>
        </p:nvGraphicFramePr>
        <p:xfrm>
          <a:off x="4785683" y="410500"/>
          <a:ext cx="3265681" cy="155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" name="CS ChemDraw 64-bit Drawing" r:id="rId3" imgW="4228568" imgH="2004904" progId="ChemDraw_x64.Document.6.0">
                  <p:embed/>
                </p:oleObj>
              </mc:Choice>
              <mc:Fallback>
                <p:oleObj name="CS ChemDraw 64-bit Drawing" r:id="rId3" imgW="4228568" imgH="2004904" progId="ChemDraw_x64.Document.6.0">
                  <p:embed/>
                  <p:pic>
                    <p:nvPicPr>
                      <p:cNvPr id="0" name="Object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683" y="410500"/>
                        <a:ext cx="3265681" cy="1550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E204E05-54A9-4040-8C7F-D7DB18110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177199"/>
              </p:ext>
            </p:extLst>
          </p:nvPr>
        </p:nvGraphicFramePr>
        <p:xfrm>
          <a:off x="4019715" y="5612496"/>
          <a:ext cx="13430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" name="CS ChemDraw 64-bit Drawing" r:id="rId5" imgW="1342360" imgH="909392" progId="ChemDraw_x64.Document.6.0">
                  <p:embed/>
                </p:oleObj>
              </mc:Choice>
              <mc:Fallback>
                <p:oleObj name="CS ChemDraw 64-bit Drawing" r:id="rId5" imgW="1342360" imgH="90939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9715" y="5612496"/>
                        <a:ext cx="1343025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6833FF5-D102-42BD-BE1E-FD66A7BFC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577039"/>
              </p:ext>
            </p:extLst>
          </p:nvPr>
        </p:nvGraphicFramePr>
        <p:xfrm>
          <a:off x="4019715" y="4235738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" name="CS ChemDraw 64-bit Drawing" r:id="rId7" imgW="3187641" imgH="659641" progId="ChemDraw_x64.Document.6.0">
                  <p:embed/>
                </p:oleObj>
              </mc:Choice>
              <mc:Fallback>
                <p:oleObj name="CS ChemDraw 64-bit Drawing" r:id="rId7" imgW="3187641" imgH="659641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9715" y="4235738"/>
                        <a:ext cx="3187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7211C4F-EE1F-4CD1-9EC7-23343F6C5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45096"/>
              </p:ext>
            </p:extLst>
          </p:nvPr>
        </p:nvGraphicFramePr>
        <p:xfrm>
          <a:off x="4019715" y="2319229"/>
          <a:ext cx="153193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CS ChemDraw 64-bit Drawing" r:id="rId9" imgW="1532683" imgH="1199443" progId="ChemDraw_x64.Document.6.0">
                  <p:embed/>
                </p:oleObj>
              </mc:Choice>
              <mc:Fallback>
                <p:oleObj name="CS ChemDraw 64-bit Drawing" r:id="rId9" imgW="1532683" imgH="1199443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9715" y="2319229"/>
                        <a:ext cx="1531937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-1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320">
            <a:extLst>
              <a:ext uri="{FF2B5EF4-FFF2-40B4-BE49-F238E27FC236}">
                <a16:creationId xmlns:a16="http://schemas.microsoft.com/office/drawing/2014/main" id="{1792DC48-AF61-4E6A-AE8B-A3FFBEE9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852" y="15016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DC6297-FFB7-4976-93EA-F78D5F789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14659"/>
              </p:ext>
            </p:extLst>
          </p:nvPr>
        </p:nvGraphicFramePr>
        <p:xfrm>
          <a:off x="368716" y="1258884"/>
          <a:ext cx="3255963" cy="163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8" name="CS ChemDraw 64-bit Drawing" r:id="rId3" imgW="2625710" imgH="1322463" progId="ChemDraw_x64.Document.6.0">
                  <p:embed/>
                </p:oleObj>
              </mc:Choice>
              <mc:Fallback>
                <p:oleObj name="CS ChemDraw 64-bit Drawing" r:id="rId3" imgW="2625710" imgH="1322463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716" y="1258884"/>
                        <a:ext cx="3255963" cy="1638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69F962-9F7E-40CB-9B01-F08414000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51"/>
              </p:ext>
            </p:extLst>
          </p:nvPr>
        </p:nvGraphicFramePr>
        <p:xfrm>
          <a:off x="5077600" y="45719"/>
          <a:ext cx="4904600" cy="618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" name="CS ChemDraw 64-bit Drawing" r:id="rId5" imgW="6746358" imgH="8430568" progId="ChemDraw_x64.Document.6.0">
                  <p:embed/>
                </p:oleObj>
              </mc:Choice>
              <mc:Fallback>
                <p:oleObj name="CS ChemDraw 64-bit Drawing" r:id="rId5" imgW="6746358" imgH="8430568" progId="ChemDraw_x64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DC6297-FFB7-4976-93EA-F78D5F789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7600" y="45719"/>
                        <a:ext cx="4904600" cy="6185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895379B-EA1B-4D52-9561-8A2064CB7E61}"/>
              </a:ext>
            </a:extLst>
          </p:cNvPr>
          <p:cNvSpPr txBox="1"/>
          <p:nvPr/>
        </p:nvSpPr>
        <p:spPr>
          <a:xfrm>
            <a:off x="6085743" y="6277302"/>
            <a:ext cx="313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cs typeface="Arial" panose="020B0604020202020204" pitchFamily="34" charset="0"/>
              </a:rPr>
              <a:t>Esencijalne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aminokiseline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7" name="Rectangle 325">
            <a:extLst>
              <a:ext uri="{FF2B5EF4-FFF2-40B4-BE49-F238E27FC236}">
                <a16:creationId xmlns:a16="http://schemas.microsoft.com/office/drawing/2014/main" id="{CB0B7FF9-DC55-4D09-9D54-E8F9F7B0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7" y="4293336"/>
            <a:ext cx="13502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2AB422-E0D4-47EF-A147-6151FAEB1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69450"/>
              </p:ext>
            </p:extLst>
          </p:nvPr>
        </p:nvGraphicFramePr>
        <p:xfrm>
          <a:off x="174247" y="4136276"/>
          <a:ext cx="36449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0" name="CS ChemDraw 64-bit Drawing" r:id="rId7" imgW="3306726" imgH="854245" progId="ChemDraw_x64.Document.6.0">
                  <p:embed/>
                </p:oleObj>
              </mc:Choice>
              <mc:Fallback>
                <p:oleObj name="CS ChemDraw 64-bit Drawing" r:id="rId7" imgW="3306726" imgH="854245" progId="ChemDraw_x64.Document.6.0">
                  <p:embed/>
                  <p:pic>
                    <p:nvPicPr>
                      <p:cNvPr id="0" name="Object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47" y="4136276"/>
                        <a:ext cx="3644900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3D49144-0914-4955-B9BE-EF36C488262D}"/>
              </a:ext>
            </a:extLst>
          </p:cNvPr>
          <p:cNvSpPr txBox="1"/>
          <p:nvPr/>
        </p:nvSpPr>
        <p:spPr>
          <a:xfrm>
            <a:off x="419024" y="5148735"/>
            <a:ext cx="315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Arial" panose="020B0604020202020204" pitchFamily="34" charset="0"/>
              </a:rPr>
              <a:t>a) </a:t>
            </a:r>
            <a:r>
              <a:rPr lang="en-GB" sz="1400" b="1" dirty="0" err="1">
                <a:cs typeface="Arial" panose="020B0604020202020204" pitchFamily="34" charset="0"/>
              </a:rPr>
              <a:t>Nekiralna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aminokiselina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glicin</a:t>
            </a:r>
            <a:endParaRPr lang="en-GB" sz="1400" b="1" dirty="0">
              <a:cs typeface="Arial" panose="020B0604020202020204" pitchFamily="34" charset="0"/>
            </a:endParaRPr>
          </a:p>
          <a:p>
            <a:pPr algn="ctr"/>
            <a:r>
              <a:rPr lang="en-GB" sz="1400" b="1" i="1" dirty="0">
                <a:cs typeface="Arial" panose="020B0604020202020204" pitchFamily="34" charset="0"/>
              </a:rPr>
              <a:t>b) L</a:t>
            </a:r>
            <a:r>
              <a:rPr lang="en-GB" sz="1400" b="1" dirty="0">
                <a:cs typeface="Arial" panose="020B0604020202020204" pitchFamily="34" charset="0"/>
              </a:rPr>
              <a:t>-</a:t>
            </a:r>
            <a:r>
              <a:rPr lang="en-GB" sz="1400" b="1" dirty="0" err="1">
                <a:cs typeface="Arial" panose="020B0604020202020204" pitchFamily="34" charset="0"/>
              </a:rPr>
              <a:t>aminokiselina</a:t>
            </a:r>
            <a:r>
              <a:rPr lang="en-GB" sz="1400" b="1" dirty="0">
                <a:cs typeface="Arial" panose="020B0604020202020204" pitchFamily="34" charset="0"/>
              </a:rPr>
              <a:t> c) </a:t>
            </a:r>
            <a:r>
              <a:rPr lang="en-GB" sz="1400" b="1" i="1" dirty="0">
                <a:cs typeface="Arial" panose="020B0604020202020204" pitchFamily="34" charset="0"/>
              </a:rPr>
              <a:t>D</a:t>
            </a:r>
            <a:r>
              <a:rPr lang="en-GB" sz="1400" b="1" dirty="0">
                <a:cs typeface="Arial" panose="020B0604020202020204" pitchFamily="34" charset="0"/>
              </a:rPr>
              <a:t>-</a:t>
            </a:r>
            <a:r>
              <a:rPr lang="en-GB" sz="1400" b="1" dirty="0" err="1">
                <a:cs typeface="Arial" panose="020B0604020202020204" pitchFamily="34" charset="0"/>
              </a:rPr>
              <a:t>aminokiselina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C6A97-4956-4C6B-A5E7-4115DA5BC506}"/>
              </a:ext>
            </a:extLst>
          </p:cNvPr>
          <p:cNvSpPr txBox="1"/>
          <p:nvPr/>
        </p:nvSpPr>
        <p:spPr>
          <a:xfrm>
            <a:off x="419024" y="2993659"/>
            <a:ext cx="315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cs typeface="Arial" panose="020B0604020202020204" pitchFamily="34" charset="0"/>
              </a:rPr>
              <a:t>Struktura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aminokiselina</a:t>
            </a:r>
            <a:endParaRPr lang="en-GB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2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-1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395D63D-76F8-4B54-B83E-1689EFBBE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170823"/>
              </p:ext>
            </p:extLst>
          </p:nvPr>
        </p:nvGraphicFramePr>
        <p:xfrm>
          <a:off x="315913" y="850900"/>
          <a:ext cx="5468937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CS ChemDraw 64-bit Drawing" r:id="rId3" imgW="4834093" imgH="4749519" progId="ChemDraw_x64.Document.6.0">
                  <p:embed/>
                </p:oleObj>
              </mc:Choice>
              <mc:Fallback>
                <p:oleObj name="CS ChemDraw 64-bit Drawing" r:id="rId3" imgW="4834093" imgH="4749519" progId="ChemDraw_x64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395D63D-76F8-4B54-B83E-1689EFBBE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850900"/>
                        <a:ext cx="5468937" cy="544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C65C9-9E9B-4DCD-8F97-67F7D5C32DC9}"/>
              </a:ext>
            </a:extLst>
          </p:cNvPr>
          <p:cNvCxnSpPr>
            <a:cxnSpLocks/>
          </p:cNvCxnSpPr>
          <p:nvPr/>
        </p:nvCxnSpPr>
        <p:spPr>
          <a:xfrm>
            <a:off x="6280558" y="169277"/>
            <a:ext cx="0" cy="657976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B932F-EB2E-453C-9EC8-3AD1C085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3DFA-795A-4633-907D-3D5C195D7A8E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C3EC7C-27D9-4889-A717-53D6B89552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2" y="850900"/>
            <a:ext cx="1609725" cy="16040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D8296F-CE9B-4C21-9E6E-983188FC5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56056"/>
              </p:ext>
            </p:extLst>
          </p:nvPr>
        </p:nvGraphicFramePr>
        <p:xfrm>
          <a:off x="7381872" y="3925888"/>
          <a:ext cx="359092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CS ChemDraw 64-bit Drawing" r:id="rId6" imgW="4228568" imgH="2004904" progId="ChemDraw_x64.Document.6.0">
                  <p:embed/>
                </p:oleObj>
              </mc:Choice>
              <mc:Fallback>
                <p:oleObj name="CS ChemDraw 64-bit Drawing" r:id="rId6" imgW="4228568" imgH="2004904" progId="ChemDraw_x64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2" y="3925888"/>
                        <a:ext cx="3590925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8A1BE23-EB6E-4259-B251-A98C7CCD83AA}"/>
              </a:ext>
            </a:extLst>
          </p:cNvPr>
          <p:cNvSpPr/>
          <p:nvPr/>
        </p:nvSpPr>
        <p:spPr>
          <a:xfrm>
            <a:off x="7529510" y="2499847"/>
            <a:ext cx="3295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Enantiotopne strane podijeljene ravninom simetrije kod prokiralne molekule.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6B1FC-F2A9-4F42-B485-8E8BAEA6C7D9}"/>
              </a:ext>
            </a:extLst>
          </p:cNvPr>
          <p:cNvSpPr/>
          <p:nvPr/>
        </p:nvSpPr>
        <p:spPr>
          <a:xfrm>
            <a:off x="7529510" y="5699780"/>
            <a:ext cx="329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err="1">
                <a:cs typeface="Arial" panose="020B0604020202020204" pitchFamily="34" charset="0"/>
              </a:rPr>
              <a:t>Derivati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kiralnih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aminokiselina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kao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ligandi</a:t>
            </a:r>
            <a:endParaRPr lang="en-GB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cs typeface="Arial" panose="020B0604020202020204" pitchFamily="34" charset="0"/>
              </a:rPr>
              <a:t>C</a:t>
            </a:r>
            <a:r>
              <a:rPr lang="en-US" sz="1600" b="1" i="1" baseline="-25000" dirty="0">
                <a:cs typeface="Arial" panose="020B0604020202020204" pitchFamily="34" charset="0"/>
              </a:rPr>
              <a:t>2</a:t>
            </a:r>
            <a:r>
              <a:rPr lang="en-US" sz="1600" b="1" i="1" dirty="0">
                <a:cs typeface="Arial" panose="020B0604020202020204" pitchFamily="34" charset="0"/>
              </a:rPr>
              <a:t>-simetrični N,N’- </a:t>
            </a:r>
            <a:r>
              <a:rPr lang="en-US" sz="1600" b="1" i="1" dirty="0" err="1">
                <a:cs typeface="Arial" panose="020B0604020202020204" pitchFamily="34" charset="0"/>
              </a:rPr>
              <a:t>dioksidi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AF5B-7547-4F35-A73E-85D020926C0B}"/>
              </a:ext>
            </a:extLst>
          </p:cNvPr>
          <p:cNvSpPr txBox="1"/>
          <p:nvPr/>
        </p:nvSpPr>
        <p:spPr>
          <a:xfrm>
            <a:off x="5005138" y="676147"/>
            <a:ext cx="76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Sinteza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A6992E-3FC4-42AE-97A0-77047F7AA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32954"/>
              </p:ext>
            </p:extLst>
          </p:nvPr>
        </p:nvGraphicFramePr>
        <p:xfrm>
          <a:off x="1304675" y="811634"/>
          <a:ext cx="15335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" name="CS ChemDraw 64-bit Drawing" r:id="rId3" imgW="1532683" imgH="2392523" progId="ChemDraw_x64.Document.6.0">
                  <p:embed/>
                </p:oleObj>
              </mc:Choice>
              <mc:Fallback>
                <p:oleObj name="CS ChemDraw 64-bit Drawing" r:id="rId3" imgW="1532683" imgH="2392523" progId="ChemDraw_x64.Document.6.0">
                  <p:embed/>
                  <p:pic>
                    <p:nvPicPr>
                      <p:cNvPr id="0" name="Object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75" y="811634"/>
                        <a:ext cx="1533525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BA27EE-B35C-40ED-BF86-7A14774D4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77782"/>
              </p:ext>
            </p:extLst>
          </p:nvPr>
        </p:nvGraphicFramePr>
        <p:xfrm>
          <a:off x="5965666" y="676147"/>
          <a:ext cx="43338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1" name="CS ChemDraw 64-bit Drawing" r:id="rId5" imgW="5097248" imgH="2451381" progId="ChemDraw_x64.Document.6.0">
                  <p:embed/>
                </p:oleObj>
              </mc:Choice>
              <mc:Fallback>
                <p:oleObj name="CS ChemDraw 64-bit Drawing" r:id="rId5" imgW="5097248" imgH="2451381" progId="ChemDraw_x64.Document.6.0">
                  <p:embed/>
                  <p:pic>
                    <p:nvPicPr>
                      <p:cNvPr id="0" name="Object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666" y="676147"/>
                        <a:ext cx="4333875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DA4B231-349C-46CF-9BD1-72F134DC4A19}"/>
              </a:ext>
            </a:extLst>
          </p:cNvPr>
          <p:cNvSpPr txBox="1"/>
          <p:nvPr/>
        </p:nvSpPr>
        <p:spPr>
          <a:xfrm>
            <a:off x="107076" y="657746"/>
            <a:ext cx="944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Struktura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60F767-9998-4D76-B62D-B8BE30D34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67370"/>
              </p:ext>
            </p:extLst>
          </p:nvPr>
        </p:nvGraphicFramePr>
        <p:xfrm>
          <a:off x="2446338" y="3829050"/>
          <a:ext cx="729932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" name="CS ChemDraw 64-bit Drawing" r:id="rId7" imgW="8556551" imgH="2591900" progId="ChemDraw_x64.Document.6.0">
                  <p:embed/>
                </p:oleObj>
              </mc:Choice>
              <mc:Fallback>
                <p:oleObj name="CS ChemDraw 64-bit Drawing" r:id="rId7" imgW="8556551" imgH="2591900" progId="ChemDraw_x64.Document.6.0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829050"/>
                        <a:ext cx="7299325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B23EDF6-4634-4437-AE06-B2673BADEE17}"/>
              </a:ext>
            </a:extLst>
          </p:cNvPr>
          <p:cNvSpPr/>
          <p:nvPr/>
        </p:nvSpPr>
        <p:spPr>
          <a:xfrm>
            <a:off x="-48288" y="3406154"/>
            <a:ext cx="5606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Tetradentatni </a:t>
            </a:r>
            <a:r>
              <a:rPr lang="hr-HR" sz="1400" b="1" i="1" dirty="0"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hr-HR" sz="1400" b="1" i="1" baseline="-25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hr-H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-simetrični kiralni bipiridinski </a:t>
            </a:r>
            <a:r>
              <a:rPr lang="hr-HR" sz="14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N,N'</a:t>
            </a:r>
            <a:r>
              <a:rPr lang="hr-H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-dioksidi</a:t>
            </a:r>
            <a:endParaRPr lang="en-GB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cs typeface="Arial" panose="020B0604020202020204" pitchFamily="34" charset="0"/>
              </a:rPr>
              <a:t>C</a:t>
            </a:r>
            <a:r>
              <a:rPr lang="en-US" sz="1600" b="1" i="1" baseline="-25000" dirty="0">
                <a:cs typeface="Arial" panose="020B0604020202020204" pitchFamily="34" charset="0"/>
              </a:rPr>
              <a:t>2</a:t>
            </a:r>
            <a:r>
              <a:rPr lang="en-US" sz="1600" b="1" i="1" dirty="0">
                <a:cs typeface="Arial" panose="020B0604020202020204" pitchFamily="34" charset="0"/>
              </a:rPr>
              <a:t>-simetrični N,N’- </a:t>
            </a:r>
            <a:r>
              <a:rPr lang="en-US" sz="1600" b="1" i="1" dirty="0" err="1">
                <a:cs typeface="Arial" panose="020B0604020202020204" pitchFamily="34" charset="0"/>
              </a:rPr>
              <a:t>dioksidi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0C59CB2-7F85-43EE-A67F-AF341BA30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34421"/>
              </p:ext>
            </p:extLst>
          </p:nvPr>
        </p:nvGraphicFramePr>
        <p:xfrm>
          <a:off x="2779406" y="789300"/>
          <a:ext cx="52959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CS ChemDraw 64-bit Drawing" r:id="rId3" imgW="6243438" imgH="3027772" progId="ChemDraw_x64.Document.6.0">
                  <p:embed/>
                </p:oleObj>
              </mc:Choice>
              <mc:Fallback>
                <p:oleObj name="CS ChemDraw 64-bit Drawing" r:id="rId3" imgW="6243438" imgH="3027772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406" y="789300"/>
                        <a:ext cx="52959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BD1C395-A8B3-4717-8012-D544EC440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74034"/>
              </p:ext>
            </p:extLst>
          </p:nvPr>
        </p:nvGraphicFramePr>
        <p:xfrm>
          <a:off x="3546475" y="4090988"/>
          <a:ext cx="3760788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CS ChemDraw 64-bit Drawing" r:id="rId5" imgW="4419423" imgH="2551070" progId="ChemDraw_x64.Document.6.0">
                  <p:embed/>
                </p:oleObj>
              </mc:Choice>
              <mc:Fallback>
                <p:oleObj name="CS ChemDraw 64-bit Drawing" r:id="rId5" imgW="4419423" imgH="2551070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090988"/>
                        <a:ext cx="3760788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20F6041-0123-45FE-8E09-C290C5105336}"/>
              </a:ext>
            </a:extLst>
          </p:cNvPr>
          <p:cNvSpPr/>
          <p:nvPr/>
        </p:nvSpPr>
        <p:spPr>
          <a:xfrm>
            <a:off x="7108271" y="2841212"/>
            <a:ext cx="389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 Zhu, X. Tian, J. Liu, B. Dai, S. Li,</a:t>
            </a:r>
            <a:r>
              <a:rPr lang="hr-HR" sz="1000" i="1" dirty="0">
                <a:solidFill>
                  <a:srgbClr val="1F4DA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Org. Lett. 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(2024) 3487−3492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7B2D16-0F87-45BC-B4F2-7E8F1EEE8A8B}"/>
              </a:ext>
            </a:extLst>
          </p:cNvPr>
          <p:cNvSpPr/>
          <p:nvPr/>
        </p:nvSpPr>
        <p:spPr>
          <a:xfrm>
            <a:off x="7108271" y="6174648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X. Cao, X. Tian, M. Liu, S. Li, </a:t>
            </a:r>
            <a:r>
              <a:rPr lang="en-GB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Org. Lett. 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(2025) 19-24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Gvanidinski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cs typeface="Arial" panose="020B0604020202020204" pitchFamily="34" charset="0"/>
              </a:rPr>
              <a:t>ligandi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AF5B-7547-4F35-A73E-85D020926C0B}"/>
              </a:ext>
            </a:extLst>
          </p:cNvPr>
          <p:cNvSpPr txBox="1"/>
          <p:nvPr/>
        </p:nvSpPr>
        <p:spPr>
          <a:xfrm>
            <a:off x="5005138" y="676147"/>
            <a:ext cx="76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Sinteza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4B231-349C-46CF-9BD1-72F134DC4A19}"/>
              </a:ext>
            </a:extLst>
          </p:cNvPr>
          <p:cNvSpPr txBox="1"/>
          <p:nvPr/>
        </p:nvSpPr>
        <p:spPr>
          <a:xfrm>
            <a:off x="107076" y="657746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Struktura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3EDF6-4634-4437-AE06-B2673BADEE17}"/>
              </a:ext>
            </a:extLst>
          </p:cNvPr>
          <p:cNvSpPr/>
          <p:nvPr/>
        </p:nvSpPr>
        <p:spPr>
          <a:xfrm>
            <a:off x="0" y="3812238"/>
            <a:ext cx="5606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Gvanidijevi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ligandi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katalitički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model</a:t>
            </a:r>
            <a:endParaRPr lang="en-GB" sz="1400" b="1" dirty="0">
              <a:cs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F6B38C0-C705-4E76-BC3A-661AE980D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788638"/>
              </p:ext>
            </p:extLst>
          </p:nvPr>
        </p:nvGraphicFramePr>
        <p:xfrm>
          <a:off x="855677" y="998290"/>
          <a:ext cx="27146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CS ChemDraw 64-bit Drawing" r:id="rId3" imgW="3187641" imgH="2347981" progId="ChemDraw_x64.Document.6.0">
                  <p:embed/>
                </p:oleObj>
              </mc:Choice>
              <mc:Fallback>
                <p:oleObj name="CS ChemDraw 64-bit Drawing" r:id="rId3" imgW="3187641" imgH="2347981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B8F0DC8-9E99-43ED-B39A-0CBA02C2CF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77" y="998290"/>
                        <a:ext cx="27146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6B109E-A748-444E-977D-55293FC8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26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E7E283-35D2-46D1-B24F-1EF58CF44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51871"/>
              </p:ext>
            </p:extLst>
          </p:nvPr>
        </p:nvGraphicFramePr>
        <p:xfrm>
          <a:off x="5771626" y="809625"/>
          <a:ext cx="50577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CS ChemDraw 64-bit Drawing" r:id="rId5" imgW="5952638" imgH="2995956" progId="ChemDraw_x64.Document.6.0">
                  <p:embed/>
                </p:oleObj>
              </mc:Choice>
              <mc:Fallback>
                <p:oleObj name="CS ChemDraw 64-bit Drawing" r:id="rId5" imgW="5952638" imgH="2995956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626" y="809625"/>
                        <a:ext cx="5057775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626D018-FF17-4D96-92C5-D24D95F31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00022"/>
              </p:ext>
            </p:extLst>
          </p:nvPr>
        </p:nvGraphicFramePr>
        <p:xfrm>
          <a:off x="911776" y="4150791"/>
          <a:ext cx="9928225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CS ChemDraw 64-bit Drawing" r:id="rId7" imgW="11685713" imgH="2396765" progId="ChemDraw_x64.Document.6.0">
                  <p:embed/>
                </p:oleObj>
              </mc:Choice>
              <mc:Fallback>
                <p:oleObj name="CS ChemDraw 64-bit Drawing" r:id="rId7" imgW="11685713" imgH="2396765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776" y="4150791"/>
                        <a:ext cx="9928225" cy="204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5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Gvanidinski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cs typeface="Arial" panose="020B0604020202020204" pitchFamily="34" charset="0"/>
              </a:rPr>
              <a:t>ligandi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F6AEB-21B1-4380-BBAC-103F0A5EE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77" y="9982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B5BB84-D70E-4E82-8BF0-4F0E94EC9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05378"/>
              </p:ext>
            </p:extLst>
          </p:nvPr>
        </p:nvGraphicFramePr>
        <p:xfrm>
          <a:off x="697684" y="1827418"/>
          <a:ext cx="461645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CS ChemDraw 64-bit Drawing" r:id="rId3" imgW="5446528" imgH="4371975" progId="ChemDraw_x64.Document.6.0">
                  <p:embed/>
                </p:oleObj>
              </mc:Choice>
              <mc:Fallback>
                <p:oleObj name="CS ChemDraw 64-bit Drawing" r:id="rId3" imgW="5446528" imgH="4371975" progId="ChemDraw_x64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84" y="1827418"/>
                        <a:ext cx="4616450" cy="374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DB43879-7FEC-463F-B6A6-09F16A8D5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438791"/>
              </p:ext>
            </p:extLst>
          </p:nvPr>
        </p:nvGraphicFramePr>
        <p:xfrm>
          <a:off x="7194958" y="1827418"/>
          <a:ext cx="35909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CS ChemDraw 64-bit Drawing" r:id="rId5" imgW="4219531" imgH="2446079" progId="ChemDraw_x64.Document.6.0">
                  <p:embed/>
                </p:oleObj>
              </mc:Choice>
              <mc:Fallback>
                <p:oleObj name="CS ChemDraw 64-bit Drawing" r:id="rId5" imgW="4219531" imgH="2446079" progId="ChemDraw_x64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958" y="1827418"/>
                        <a:ext cx="3590925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8439B28-1579-4EBF-88AB-3C861CC0BBF8}"/>
              </a:ext>
            </a:extLst>
          </p:cNvPr>
          <p:cNvSpPr/>
          <p:nvPr/>
        </p:nvSpPr>
        <p:spPr>
          <a:xfrm>
            <a:off x="75501" y="1167681"/>
            <a:ext cx="5164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Henry-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eva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reakcija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katalizirana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pripravljenim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katalizatorima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83427-7B74-43F2-9383-E7305C25B1ED}"/>
              </a:ext>
            </a:extLst>
          </p:cNvPr>
          <p:cNvSpPr/>
          <p:nvPr/>
        </p:nvSpPr>
        <p:spPr>
          <a:xfrm>
            <a:off x="6951677" y="1167680"/>
            <a:ext cx="3313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Reakcija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asimetrične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insercije</a:t>
            </a:r>
            <a:r>
              <a:rPr lang="en-GB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 N-H</a:t>
            </a: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A76627-E17C-4D0E-B343-5D8246535C5E}"/>
              </a:ext>
            </a:extLst>
          </p:cNvPr>
          <p:cNvSpPr/>
          <p:nvPr/>
        </p:nvSpPr>
        <p:spPr>
          <a:xfrm>
            <a:off x="591278" y="5627173"/>
            <a:ext cx="4829262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U. Kӧhn, M. Schulz, H. Gӧrls, E. Anders, </a:t>
            </a:r>
            <a:r>
              <a:rPr lang="en-GB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Tetrahedron: Asymmetry </a:t>
            </a:r>
            <a:r>
              <a:rPr lang="en-GB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en-GB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(2005) 2125–2131.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BBE931-4576-4022-B15E-65A8E9A7EC9E}"/>
              </a:ext>
            </a:extLst>
          </p:cNvPr>
          <p:cNvSpPr/>
          <p:nvPr/>
        </p:nvSpPr>
        <p:spPr>
          <a:xfrm>
            <a:off x="6280573" y="4274879"/>
            <a:ext cx="54196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Zhu, X. Liu, S. Dong, Y. Zhou, W. Li, L. Lin, X. Feng, </a:t>
            </a:r>
            <a:r>
              <a:rPr lang="en-GB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Angew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Int.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 1636 –1640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73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04E44E3-98A3-4D3D-8D85-C6883D272127}"/>
              </a:ext>
            </a:extLst>
          </p:cNvPr>
          <p:cNvSpPr txBox="1"/>
          <p:nvPr/>
        </p:nvSpPr>
        <p:spPr>
          <a:xfrm>
            <a:off x="0" y="0"/>
            <a:ext cx="500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cs typeface="Arial" panose="020B0604020202020204" pitchFamily="34" charset="0"/>
              </a:rPr>
              <a:t>Bispidin</a:t>
            </a:r>
            <a:r>
              <a:rPr lang="en-US" sz="1600" b="1" i="1" dirty="0"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cs typeface="Arial" panose="020B0604020202020204" pitchFamily="34" charset="0"/>
              </a:rPr>
              <a:t>diamini</a:t>
            </a:r>
            <a:endParaRPr lang="en-US" sz="1600" b="1" i="1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D2B4D-8F0D-466E-9D28-D1B29EAF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3949"/>
            <a:ext cx="2743200" cy="365125"/>
          </a:xfrm>
        </p:spPr>
        <p:txBody>
          <a:bodyPr/>
          <a:lstStyle/>
          <a:p>
            <a:fld id="{DD643DFA-795A-4633-907D-3D5C195D7A8E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BAF5B-7547-4F35-A73E-85D020926C0B}"/>
              </a:ext>
            </a:extLst>
          </p:cNvPr>
          <p:cNvSpPr txBox="1"/>
          <p:nvPr/>
        </p:nvSpPr>
        <p:spPr>
          <a:xfrm>
            <a:off x="5894371" y="676147"/>
            <a:ext cx="765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Sinteza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26">
            <a:extLst>
              <a:ext uri="{FF2B5EF4-FFF2-40B4-BE49-F238E27FC236}">
                <a16:creationId xmlns:a16="http://schemas.microsoft.com/office/drawing/2014/main" id="{28F06252-2E26-433A-9C98-D72F4E51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4B231-349C-46CF-9BD1-72F134DC4A19}"/>
              </a:ext>
            </a:extLst>
          </p:cNvPr>
          <p:cNvSpPr txBox="1"/>
          <p:nvPr/>
        </p:nvSpPr>
        <p:spPr>
          <a:xfrm>
            <a:off x="107076" y="657746"/>
            <a:ext cx="934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cs typeface="Arial" panose="020B0604020202020204" pitchFamily="34" charset="0"/>
              </a:rPr>
              <a:t>Struktura</a:t>
            </a:r>
            <a:r>
              <a:rPr lang="en-GB" sz="14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B109E-A748-444E-977D-55293FC8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626" y="80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00D898-A915-4DA8-98E4-1794BE437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80618"/>
              </p:ext>
            </p:extLst>
          </p:nvPr>
        </p:nvGraphicFramePr>
        <p:xfrm>
          <a:off x="226502" y="1284715"/>
          <a:ext cx="380047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CS ChemDraw 64-bit Drawing" r:id="rId3" imgW="4476839" imgH="5516271" progId="ChemDraw_x64.Document.6.0">
                  <p:embed/>
                </p:oleObj>
              </mc:Choice>
              <mc:Fallback>
                <p:oleObj name="CS ChemDraw 64-bit Drawing" r:id="rId3" imgW="4476839" imgH="5516271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2" y="1284715"/>
                        <a:ext cx="3800475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4">
            <a:extLst>
              <a:ext uri="{FF2B5EF4-FFF2-40B4-BE49-F238E27FC236}">
                <a16:creationId xmlns:a16="http://schemas.microsoft.com/office/drawing/2014/main" id="{98CB0D45-C930-4B48-ADF0-26F438C6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102" y="1128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C068359-5961-4CDE-8F41-BE935F033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81518"/>
              </p:ext>
            </p:extLst>
          </p:nvPr>
        </p:nvGraphicFramePr>
        <p:xfrm>
          <a:off x="5005388" y="1938338"/>
          <a:ext cx="5446712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CS ChemDraw 64-bit Drawing" r:id="rId5" imgW="6407711" imgH="3465234" progId="ChemDraw_x64.Document.6.0">
                  <p:embed/>
                </p:oleObj>
              </mc:Choice>
              <mc:Fallback>
                <p:oleObj name="CS ChemDraw 64-bit Drawing" r:id="rId5" imgW="6407711" imgH="3465234" progId="ChemDraw_x64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938338"/>
                        <a:ext cx="5446712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27188</TotalTime>
  <Words>363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Facet</vt:lpstr>
      <vt:lpstr>CS ChemDraw 64-bit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LBK-1</dc:creator>
  <cp:lastModifiedBy>LBK-4</cp:lastModifiedBy>
  <cp:revision>344</cp:revision>
  <dcterms:created xsi:type="dcterms:W3CDTF">2024-07-25T11:39:10Z</dcterms:created>
  <dcterms:modified xsi:type="dcterms:W3CDTF">2025-03-19T10:29:10Z</dcterms:modified>
</cp:coreProperties>
</file>