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61" r:id="rId9"/>
    <p:sldId id="266" r:id="rId10"/>
    <p:sldId id="269" r:id="rId11"/>
    <p:sldId id="262" r:id="rId12"/>
    <p:sldId id="263" r:id="rId13"/>
    <p:sldId id="264" r:id="rId14"/>
    <p:sldId id="273" r:id="rId15"/>
    <p:sldId id="274" r:id="rId16"/>
    <p:sldId id="268" r:id="rId17"/>
    <p:sldId id="275" r:id="rId18"/>
    <p:sldId id="265" r:id="rId19"/>
    <p:sldId id="270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355A1-60C8-4222-BC6A-A9E4D71D7655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11519-7BE6-4F5C-987F-07F8059A5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49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6F1-7593-40C8-9103-57E33DA9569B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67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9E0F-D33F-4B17-BB7B-6E9E1A60547D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6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A31A-088F-4CCD-943B-D4AD8F670379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97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4A56-1749-4006-9188-FF6D70B43794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44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54C-E14A-4F1E-B373-EB1B18A000DF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5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D23-295C-40C9-BBC2-841172B520C1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63B-1D8D-42E1-9FA2-A0A1F5FFA498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7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FB4D-A360-4296-B827-7A39A6AABCE6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32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C50C-7C79-4BB0-8AB9-357A12210409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9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46A-C33A-41DB-99F1-2CC9EC9383B9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9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F8D6-16BB-4C20-B73C-119C76DC8EE3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04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F53D-676C-4481-93B8-4D0B1BFC6288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70B5-A031-478A-A2E0-ABBAD6DA6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807" y="19286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Kemijski seminar I</a:t>
            </a:r>
            <a:b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Poslijediplomski sveučilišni studij Kemija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Jakov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Slade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622" y="462450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Nanostrukturirane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ionske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kapljevine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njihove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otopine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napredak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primjena</a:t>
            </a:r>
          </a:p>
          <a:p>
            <a:r>
              <a:rPr lang="en-US" dirty="0"/>
              <a:t>H. J. Jiang, R. Atkin, G. G. </a:t>
            </a:r>
            <a:r>
              <a:rPr lang="en-US" dirty="0" err="1"/>
              <a:t>Warr</a:t>
            </a:r>
            <a:r>
              <a:rPr lang="en-US" dirty="0"/>
              <a:t>,</a:t>
            </a:r>
            <a:r>
              <a:rPr lang="en-US" i="1" dirty="0"/>
              <a:t> Current Opinion in Green and Sustainable Chemistry </a:t>
            </a:r>
            <a:r>
              <a:rPr lang="en-US" b="1" dirty="0"/>
              <a:t>2</a:t>
            </a:r>
            <a:r>
              <a:rPr lang="en-US" dirty="0"/>
              <a:t> (2018)  27-32</a:t>
            </a:r>
            <a:r>
              <a:rPr lang="en-US" i="1" dirty="0"/>
              <a:t>.</a:t>
            </a:r>
            <a:endParaRPr lang="en-US" b="1" i="1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1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FDB2-C60E-4624-AF48-62513CCE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DES (engl. </a:t>
            </a:r>
            <a:r>
              <a:rPr lang="hr-HR" sz="4000" i="1" dirty="0"/>
              <a:t>Deep eutectic solvents</a:t>
            </a:r>
            <a:r>
              <a:rPr lang="hr-HR" sz="4000" dirty="0"/>
              <a:t>, jaka eutektička otapala</a:t>
            </a:r>
            <a:r>
              <a:rPr lang="hr-HR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A5838-633F-4DB8-AC8D-4A6FB1725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7598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cs typeface="Arial"/>
              </a:rPr>
              <a:t>DES- jake eutektičke smjese su dvo- i višekomponentni sustavi, temperatura tališta smjese puno </a:t>
            </a:r>
            <a:r>
              <a:rPr lang="hr-HR" b="1" dirty="0" smtClean="0">
                <a:cs typeface="Arial"/>
              </a:rPr>
              <a:t>niža</a:t>
            </a:r>
            <a:r>
              <a:rPr lang="hr-HR" dirty="0" smtClean="0">
                <a:cs typeface="Arial"/>
              </a:rPr>
              <a:t> od temperatura </a:t>
            </a:r>
            <a:r>
              <a:rPr lang="hr-HR" b="1" dirty="0" smtClean="0">
                <a:cs typeface="Arial"/>
              </a:rPr>
              <a:t>tališta</a:t>
            </a:r>
            <a:r>
              <a:rPr lang="hr-HR" dirty="0" smtClean="0">
                <a:cs typeface="Arial"/>
              </a:rPr>
              <a:t> komponenti sustava</a:t>
            </a:r>
          </a:p>
          <a:p>
            <a:r>
              <a:rPr lang="hr-HR" dirty="0" smtClean="0">
                <a:cs typeface="Arial"/>
              </a:rPr>
              <a:t>sustavi srodni ionskim kapljevinama, </a:t>
            </a:r>
            <a:r>
              <a:rPr lang="hr-HR" dirty="0" smtClean="0">
                <a:cs typeface="Arial"/>
              </a:rPr>
              <a:t>sadrže najmanje jednog donora i akceptora vodikove veze, od kojih je jedan obično </a:t>
            </a:r>
            <a:r>
              <a:rPr lang="hr-HR" dirty="0" smtClean="0">
                <a:cs typeface="Arial"/>
              </a:rPr>
              <a:t>sol (kation, anion)</a:t>
            </a:r>
            <a:endParaRPr lang="hr-HR" dirty="0" smtClean="0">
              <a:cs typeface="Arial"/>
            </a:endParaRPr>
          </a:p>
          <a:p>
            <a:r>
              <a:rPr lang="hr-HR" dirty="0" smtClean="0">
                <a:cs typeface="Arial"/>
              </a:rPr>
              <a:t>jeftina </a:t>
            </a:r>
            <a:r>
              <a:rPr lang="hr-HR" dirty="0" smtClean="0">
                <a:cs typeface="Arial"/>
              </a:rPr>
              <a:t>i </a:t>
            </a:r>
            <a:r>
              <a:rPr lang="hr-HR" dirty="0" smtClean="0">
                <a:cs typeface="Arial"/>
              </a:rPr>
              <a:t>jednostavna za proizvodnju, ekološki </a:t>
            </a:r>
            <a:r>
              <a:rPr lang="hr-HR" dirty="0" smtClean="0">
                <a:cs typeface="Arial"/>
              </a:rPr>
              <a:t>vrlo prihvatljiva otapala, neka i biorazgradiva</a:t>
            </a:r>
          </a:p>
          <a:p>
            <a:r>
              <a:rPr lang="hr-HR" dirty="0" smtClean="0">
                <a:cs typeface="Arial"/>
              </a:rPr>
              <a:t>najistraživaniji </a:t>
            </a:r>
            <a:r>
              <a:rPr lang="hr-HR" dirty="0">
                <a:cs typeface="Arial"/>
              </a:rPr>
              <a:t>DES je kolin </a:t>
            </a:r>
            <a:r>
              <a:rPr lang="hr-HR" dirty="0" smtClean="0">
                <a:cs typeface="Arial"/>
              </a:rPr>
              <a:t>klorid/urea </a:t>
            </a:r>
            <a:r>
              <a:rPr lang="hr-HR" dirty="0" smtClean="0">
                <a:cs typeface="Arial"/>
              </a:rPr>
              <a:t>– zadržava </a:t>
            </a:r>
            <a:r>
              <a:rPr lang="hr-HR" dirty="0">
                <a:cs typeface="Arial"/>
              </a:rPr>
              <a:t>svoju strukturu do 40% udjela </a:t>
            </a:r>
            <a:r>
              <a:rPr lang="hr-HR" dirty="0" smtClean="0">
                <a:cs typeface="Arial"/>
              </a:rPr>
              <a:t>vode, ima </a:t>
            </a:r>
            <a:r>
              <a:rPr lang="hr-HR" dirty="0">
                <a:cs typeface="Arial"/>
              </a:rPr>
              <a:t>potencijalnu </a:t>
            </a:r>
            <a:r>
              <a:rPr lang="hr-HR" dirty="0" smtClean="0">
                <a:cs typeface="Arial"/>
              </a:rPr>
              <a:t>primjenu </a:t>
            </a:r>
            <a:r>
              <a:rPr lang="hr-HR" dirty="0">
                <a:cs typeface="Arial"/>
              </a:rPr>
              <a:t>u obradi </a:t>
            </a:r>
            <a:r>
              <a:rPr lang="hr-HR" dirty="0" smtClean="0">
                <a:cs typeface="Arial"/>
              </a:rPr>
              <a:t>biomasa</a:t>
            </a:r>
          </a:p>
          <a:p>
            <a:r>
              <a:rPr lang="hr-HR" dirty="0" smtClean="0"/>
              <a:t>razdvajanje komponenti u naftnoj industriji, </a:t>
            </a:r>
            <a:r>
              <a:rPr lang="hr-HR" dirty="0" smtClean="0">
                <a:cs typeface="Arial"/>
              </a:rPr>
              <a:t>izvrsna </a:t>
            </a:r>
            <a:r>
              <a:rPr lang="hr-HR" dirty="0" smtClean="0">
                <a:cs typeface="Arial"/>
              </a:rPr>
              <a:t>otapala za različite spojeve </a:t>
            </a:r>
            <a:endParaRPr lang="hr-HR" dirty="0" smtClean="0"/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0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 smtClean="0"/>
              <a:t>ionskih</a:t>
            </a:r>
            <a:r>
              <a:rPr lang="en-US" dirty="0" smtClean="0"/>
              <a:t> </a:t>
            </a:r>
            <a:r>
              <a:rPr lang="en-US" dirty="0" err="1"/>
              <a:t>kapljevina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103" y="1858576"/>
            <a:ext cx="10515600" cy="4351338"/>
          </a:xfrm>
        </p:spPr>
        <p:txBody>
          <a:bodyPr/>
          <a:lstStyle/>
          <a:p>
            <a:r>
              <a:rPr lang="en-US" dirty="0" err="1"/>
              <a:t>mnoge</a:t>
            </a:r>
            <a:r>
              <a:rPr lang="en-US" dirty="0"/>
              <a:t> </a:t>
            </a:r>
            <a:r>
              <a:rPr lang="hr-HR" dirty="0"/>
              <a:t>ionske kapljevine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kristalizirati</a:t>
            </a:r>
            <a:r>
              <a:rPr lang="en-US" dirty="0"/>
              <a:t> u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polimorfa</a:t>
            </a:r>
            <a:endParaRPr lang="hr-HR" dirty="0"/>
          </a:p>
          <a:p>
            <a:r>
              <a:rPr lang="hr-HR" dirty="0"/>
              <a:t>k</a:t>
            </a:r>
            <a:r>
              <a:rPr lang="en-US" dirty="0" err="1"/>
              <a:t>ristali</a:t>
            </a:r>
            <a:r>
              <a:rPr lang="en-US" dirty="0"/>
              <a:t> </a:t>
            </a:r>
            <a:r>
              <a:rPr lang="en-US" dirty="0" err="1"/>
              <a:t>ionskih</a:t>
            </a:r>
            <a:r>
              <a:rPr lang="en-US" dirty="0"/>
              <a:t> </a:t>
            </a:r>
            <a:r>
              <a:rPr lang="en-US" dirty="0" err="1"/>
              <a:t>kapljevina</a:t>
            </a:r>
            <a:r>
              <a:rPr lang="en-US" dirty="0"/>
              <a:t> s </a:t>
            </a:r>
            <a:r>
              <a:rPr lang="en-US" dirty="0" err="1"/>
              <a:t>malim</a:t>
            </a:r>
            <a:r>
              <a:rPr lang="en-US" dirty="0"/>
              <a:t>, </a:t>
            </a:r>
            <a:r>
              <a:rPr lang="en-US" dirty="0" err="1"/>
              <a:t>krutim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simetričnim</a:t>
            </a:r>
            <a:r>
              <a:rPr lang="en-US" dirty="0"/>
              <a:t> </a:t>
            </a:r>
            <a:r>
              <a:rPr lang="en-US" dirty="0" err="1"/>
              <a:t>anionima</a:t>
            </a:r>
            <a:r>
              <a:rPr lang="en-US" dirty="0"/>
              <a:t> </a:t>
            </a:r>
            <a:r>
              <a:rPr lang="hr-HR" dirty="0"/>
              <a:t>(npr. </a:t>
            </a:r>
            <a:r>
              <a:rPr lang="en-US" dirty="0"/>
              <a:t>anion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halida</a:t>
            </a:r>
            <a:r>
              <a:rPr lang="en-US" dirty="0"/>
              <a:t>, [BF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 err="1"/>
              <a:t>i</a:t>
            </a:r>
            <a:r>
              <a:rPr lang="en-US" dirty="0"/>
              <a:t> [PF</a:t>
            </a:r>
            <a:r>
              <a:rPr lang="en-US" baseline="-25000" dirty="0"/>
              <a:t>6</a:t>
            </a:r>
            <a:r>
              <a:rPr lang="en-US" baseline="30000" dirty="0"/>
              <a:t>-</a:t>
            </a:r>
            <a:r>
              <a:rPr lang="en-US" dirty="0"/>
              <a:t>]</a:t>
            </a:r>
            <a:r>
              <a:rPr lang="hr-HR" dirty="0"/>
              <a:t>)</a:t>
            </a:r>
            <a:r>
              <a:rPr lang="en-US" dirty="0"/>
              <a:t> </a:t>
            </a:r>
            <a:r>
              <a:rPr lang="en-US" dirty="0" err="1"/>
              <a:t>lakš</a:t>
            </a:r>
            <a:r>
              <a:rPr lang="hr-HR" dirty="0"/>
              <a:t>e se pripremaju </a:t>
            </a:r>
            <a:r>
              <a:rPr lang="en-US" dirty="0"/>
              <a:t> od </a:t>
            </a:r>
            <a:r>
              <a:rPr lang="en-US" dirty="0" err="1"/>
              <a:t>kristala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, </a:t>
            </a:r>
            <a:r>
              <a:rPr lang="en-US" dirty="0" err="1"/>
              <a:t>savitljivije</a:t>
            </a:r>
            <a:r>
              <a:rPr lang="en-US" dirty="0"/>
              <a:t> </a:t>
            </a:r>
            <a:r>
              <a:rPr lang="en-US" dirty="0" err="1"/>
              <a:t>anione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970E5B-98ED-4BCF-B49E-F20262930C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1848" y="3797645"/>
            <a:ext cx="6985686" cy="1705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9368E9-EACB-46CF-B158-CF2BF8083F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471" y="3929448"/>
            <a:ext cx="6096529" cy="1659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0EC089-FD97-4318-9997-852D8A45D6A8}"/>
              </a:ext>
            </a:extLst>
          </p:cNvPr>
          <p:cNvSpPr txBox="1"/>
          <p:nvPr/>
        </p:nvSpPr>
        <p:spPr>
          <a:xfrm>
            <a:off x="2351941" y="5802007"/>
            <a:ext cx="81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kationi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ECE29B-D30C-4E2D-A560-B7A73A7059E1}"/>
              </a:ext>
            </a:extLst>
          </p:cNvPr>
          <p:cNvSpPr txBox="1"/>
          <p:nvPr/>
        </p:nvSpPr>
        <p:spPr>
          <a:xfrm>
            <a:off x="9521843" y="571962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anioni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9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BA3AE-375A-4F7F-93AF-154E9B34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85" y="5204815"/>
            <a:ext cx="10515600" cy="473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/>
              <a:t>Različiti</a:t>
            </a:r>
            <a:r>
              <a:rPr lang="en-US" sz="1800" dirty="0"/>
              <a:t> </a:t>
            </a:r>
            <a:r>
              <a:rPr lang="en-US" sz="1800" dirty="0" err="1"/>
              <a:t>modeli</a:t>
            </a:r>
            <a:r>
              <a:rPr lang="en-US" sz="1800" dirty="0"/>
              <a:t> </a:t>
            </a:r>
            <a:r>
              <a:rPr lang="en-US" sz="1800" dirty="0" err="1"/>
              <a:t>slaganja</a:t>
            </a:r>
            <a:r>
              <a:rPr lang="en-US" sz="1800" dirty="0"/>
              <a:t> u </a:t>
            </a:r>
            <a:r>
              <a:rPr lang="en-US" sz="1800" dirty="0" err="1"/>
              <a:t>untrašnjoj</a:t>
            </a:r>
            <a:r>
              <a:rPr lang="en-US" sz="1800" dirty="0"/>
              <a:t> </a:t>
            </a:r>
            <a:r>
              <a:rPr lang="en-US" sz="1800" dirty="0" err="1"/>
              <a:t>strukturi</a:t>
            </a:r>
            <a:r>
              <a:rPr lang="en-US" sz="1800" dirty="0"/>
              <a:t> </a:t>
            </a:r>
            <a:r>
              <a:rPr lang="en-US" sz="1800" dirty="0" err="1"/>
              <a:t>ionskih</a:t>
            </a:r>
            <a:r>
              <a:rPr lang="en-US" sz="1800" dirty="0"/>
              <a:t> </a:t>
            </a:r>
            <a:r>
              <a:rPr lang="en-US" sz="1800" dirty="0" err="1"/>
              <a:t>kapljevina</a:t>
            </a:r>
            <a:r>
              <a:rPr lang="en-US" sz="1800" dirty="0"/>
              <a:t>, </a:t>
            </a:r>
            <a:r>
              <a:rPr lang="en-US" sz="1800" dirty="0" err="1"/>
              <a:t>preuzeto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Hayes</a:t>
            </a:r>
            <a:r>
              <a:rPr lang="hr-HR" sz="1800" dirty="0"/>
              <a:t> i sur.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2ACBD7-46BB-447F-BFA6-F47E43B6F7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151" y="3257766"/>
            <a:ext cx="7987934" cy="18718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456" y="664195"/>
            <a:ext cx="9908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supramolekulski strukturni motivi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ionski</a:t>
            </a:r>
            <a:r>
              <a:rPr lang="en-US" sz="2400" dirty="0" smtClean="0"/>
              <a:t> </a:t>
            </a:r>
            <a:r>
              <a:rPr lang="en-US" sz="2400" dirty="0" err="1" smtClean="0"/>
              <a:t>parovi</a:t>
            </a:r>
            <a:r>
              <a:rPr lang="hr-HR" sz="2400" dirty="0" smtClean="0"/>
              <a:t>, vodikove </a:t>
            </a:r>
            <a:r>
              <a:rPr lang="hr-HR" sz="2400" dirty="0" smtClean="0"/>
              <a:t>veze,</a:t>
            </a:r>
            <a:r>
              <a:rPr lang="hr-HR" sz="2400" dirty="0" smtClean="0"/>
              <a:t> Ionski klasteri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samosložen</a:t>
            </a:r>
            <a:r>
              <a:rPr lang="hr-HR" sz="2800" dirty="0" smtClean="0"/>
              <a:t>e</a:t>
            </a:r>
            <a:r>
              <a:rPr lang="en-US" sz="2800" dirty="0" smtClean="0"/>
              <a:t> </a:t>
            </a:r>
            <a:r>
              <a:rPr lang="hr-HR" sz="2800" dirty="0" smtClean="0"/>
              <a:t>ili </a:t>
            </a:r>
            <a:r>
              <a:rPr lang="hr-HR" sz="2800" dirty="0" smtClean="0"/>
              <a:t>samoorganizirane </a:t>
            </a:r>
            <a:r>
              <a:rPr lang="en-US" sz="2800" dirty="0" err="1" smtClean="0"/>
              <a:t>nanostruktur</a:t>
            </a:r>
            <a:r>
              <a:rPr lang="hr-HR" sz="2800" dirty="0" smtClean="0"/>
              <a:t>e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2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C2344-60DF-4B3B-8ED1-D5F6B75D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81" y="159179"/>
            <a:ext cx="10515600" cy="1325563"/>
          </a:xfrm>
        </p:spPr>
        <p:txBody>
          <a:bodyPr/>
          <a:lstStyle/>
          <a:p>
            <a:r>
              <a:rPr lang="hr-HR" dirty="0" err="1">
                <a:latin typeface="+mn-lt"/>
              </a:rPr>
              <a:t>Nanostruktura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710" y="1943723"/>
            <a:ext cx="5953874" cy="32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55591" y="5448638"/>
            <a:ext cx="104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ea typeface="Times New Roman" panose="02020603050405020304" pitchFamily="18" charset="0"/>
              </a:rPr>
              <a:t>Nastanak nanostrukture porastom amfifilnosti u protonskim ionskim kapljevinama. </a:t>
            </a:r>
            <a:r>
              <a:rPr lang="hr-HR" dirty="0" smtClean="0">
                <a:solidFill>
                  <a:srgbClr val="FF0000"/>
                </a:solidFill>
              </a:rPr>
              <a:t>Crvenom </a:t>
            </a:r>
            <a:r>
              <a:rPr lang="hr-HR" dirty="0" smtClean="0"/>
              <a:t>bojom prikazane su polarne domene,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sivom</a:t>
            </a:r>
            <a:r>
              <a:rPr lang="hr-HR" dirty="0" smtClean="0"/>
              <a:t> </a:t>
            </a:r>
            <a:r>
              <a:rPr lang="hr-HR" dirty="0" smtClean="0"/>
              <a:t>nepolarne</a:t>
            </a:r>
            <a:r>
              <a:rPr lang="hr-HR" dirty="0" smtClean="0"/>
              <a:t>, p</a:t>
            </a:r>
            <a:r>
              <a:rPr lang="hr-HR" dirty="0" smtClean="0">
                <a:ea typeface="Times New Roman" panose="02020603050405020304" pitchFamily="18" charset="0"/>
              </a:rPr>
              <a:t>reuzeto </a:t>
            </a:r>
            <a:r>
              <a:rPr lang="hr-HR" dirty="0" smtClean="0">
                <a:ea typeface="Times New Roman" panose="02020603050405020304" pitchFamily="18" charset="0"/>
              </a:rPr>
              <a:t>i</a:t>
            </a:r>
            <a:r>
              <a:rPr lang="en-US" dirty="0" smtClean="0">
                <a:ea typeface="Times New Roman" panose="02020603050405020304" pitchFamily="18" charset="0"/>
              </a:rPr>
              <a:t>z Jiang </a:t>
            </a:r>
            <a:r>
              <a:rPr lang="en-US" dirty="0" err="1" smtClean="0">
                <a:ea typeface="Times New Roman" panose="02020603050405020304" pitchFamily="18" charset="0"/>
              </a:rPr>
              <a:t>i</a:t>
            </a:r>
            <a:r>
              <a:rPr lang="en-US" dirty="0" smtClean="0">
                <a:ea typeface="Times New Roman" panose="02020603050405020304" pitchFamily="18" charset="0"/>
              </a:rPr>
              <a:t> sur.</a:t>
            </a:r>
            <a:endParaRPr lang="en-US" dirty="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9CB78-7446-445D-93A7-950FC466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70" y="1176120"/>
            <a:ext cx="10554730" cy="949242"/>
          </a:xfrm>
        </p:spPr>
        <p:txBody>
          <a:bodyPr/>
          <a:lstStyle/>
          <a:p>
            <a:r>
              <a:rPr lang="en-US" dirty="0" err="1"/>
              <a:t>amfifiln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nanostruktur</a:t>
            </a:r>
            <a:r>
              <a:rPr lang="hr-HR" dirty="0" smtClean="0"/>
              <a:t>a polarnih i apolarnih domena karakteristična je za </a:t>
            </a:r>
            <a:r>
              <a:rPr lang="hr-HR" dirty="0"/>
              <a:t>ionske kapljevine, </a:t>
            </a:r>
            <a:r>
              <a:rPr lang="it-IT" dirty="0" err="1"/>
              <a:t>vrlo</a:t>
            </a:r>
            <a:r>
              <a:rPr lang="hr-HR" dirty="0"/>
              <a:t> je</a:t>
            </a:r>
            <a:r>
              <a:rPr lang="it-IT" dirty="0"/>
              <a:t> </a:t>
            </a:r>
            <a:r>
              <a:rPr lang="it-IT" dirty="0" err="1"/>
              <a:t>promjenjiv</a:t>
            </a:r>
            <a:r>
              <a:rPr lang="hr-HR" dirty="0"/>
              <a:t>a</a:t>
            </a:r>
            <a:r>
              <a:rPr lang="it-IT" dirty="0"/>
              <a:t>, ali </a:t>
            </a:r>
            <a:r>
              <a:rPr lang="it-IT" dirty="0" err="1"/>
              <a:t>mo</a:t>
            </a:r>
            <a:r>
              <a:rPr lang="hr-HR" dirty="0"/>
              <a:t>že</a:t>
            </a:r>
            <a:r>
              <a:rPr lang="it-IT" dirty="0"/>
              <a:t> se </a:t>
            </a:r>
            <a:r>
              <a:rPr lang="it-IT" dirty="0" smtClean="0"/>
              <a:t>kontrolirati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3399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894" y="2363586"/>
            <a:ext cx="9588106" cy="3067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53" y="5668715"/>
            <a:ext cx="11140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FF0000"/>
                </a:solidFill>
              </a:rPr>
              <a:t>Crveno</a:t>
            </a:r>
            <a:r>
              <a:rPr lang="hr-HR" sz="2000" dirty="0" smtClean="0"/>
              <a:t> su prikazane polarne domene koje sadrže anion i kationski imidazolijev prsten, a </a:t>
            </a:r>
            <a:r>
              <a:rPr lang="hr-HR" sz="2000" dirty="0" smtClean="0">
                <a:solidFill>
                  <a:srgbClr val="00B050"/>
                </a:solidFill>
              </a:rPr>
              <a:t>zeleno</a:t>
            </a:r>
            <a:r>
              <a:rPr lang="hr-HR" sz="2000" dirty="0" smtClean="0"/>
              <a:t> su prikazane nepolarne domene kationskog alkilnog bočnog </a:t>
            </a:r>
            <a:r>
              <a:rPr lang="hr-HR" sz="2000" dirty="0" smtClean="0"/>
              <a:t>ogranka, p</a:t>
            </a:r>
            <a:r>
              <a:rPr lang="en-US" sz="2000" dirty="0" err="1" smtClean="0"/>
              <a:t>reuzeto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Hayes </a:t>
            </a:r>
            <a:r>
              <a:rPr lang="en-US" sz="2000" dirty="0" err="1" smtClean="0"/>
              <a:t>i</a:t>
            </a:r>
            <a:r>
              <a:rPr lang="en-US" sz="2000" dirty="0" smtClean="0"/>
              <a:t> sur.</a:t>
            </a:r>
            <a:r>
              <a:rPr lang="hr-HR" sz="2000" dirty="0" smtClean="0"/>
              <a:t> 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448" y="238897"/>
            <a:ext cx="1060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produljenjem </a:t>
            </a:r>
            <a:r>
              <a:rPr lang="hr-HR" sz="2400" dirty="0" smtClean="0"/>
              <a:t>bočnog ogranka postiže se veća amfifilnost </a:t>
            </a:r>
            <a:r>
              <a:rPr lang="hr-HR" sz="2400" dirty="0" smtClean="0"/>
              <a:t>kationa, koja daje amfifilnu nanostrukturu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polarne </a:t>
            </a:r>
            <a:r>
              <a:rPr lang="hr-HR" sz="2400" dirty="0" smtClean="0"/>
              <a:t>komponente agregiraju odvojeno od nepolarnih dajući heterogenu </a:t>
            </a:r>
            <a:r>
              <a:rPr lang="hr-HR" sz="2400" dirty="0" smtClean="0"/>
              <a:t>nanostrukturu, Coulombovim i solvatofobnim interakcijama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035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38" y="384003"/>
            <a:ext cx="10515600" cy="2388928"/>
          </a:xfrm>
        </p:spPr>
        <p:txBody>
          <a:bodyPr>
            <a:normAutofit/>
          </a:bodyPr>
          <a:lstStyle/>
          <a:p>
            <a:r>
              <a:rPr lang="hr-HR" dirty="0" smtClean="0"/>
              <a:t>neke </a:t>
            </a:r>
            <a:r>
              <a:rPr lang="hr-HR" dirty="0"/>
              <a:t>ionske kapljevine, protonske i aprotonske, zadržavaju amfifilnu nanostrukturu u prisustvu čak i većih količina vode</a:t>
            </a:r>
          </a:p>
          <a:p>
            <a:pPr marL="0" indent="0">
              <a:buNone/>
            </a:pPr>
            <a:r>
              <a:rPr lang="hr-HR" dirty="0"/>
              <a:t>	npr. </a:t>
            </a:r>
            <a:r>
              <a:rPr lang="en-US" dirty="0" err="1" smtClean="0"/>
              <a:t>sustav</a:t>
            </a:r>
            <a:r>
              <a:rPr lang="en-US" dirty="0" smtClean="0"/>
              <a:t> </a:t>
            </a:r>
            <a:r>
              <a:rPr lang="hr-HR" dirty="0" smtClean="0"/>
              <a:t>etilamonijev </a:t>
            </a:r>
            <a:r>
              <a:rPr lang="hr-HR" dirty="0"/>
              <a:t>nitrat (EAN) - voda </a:t>
            </a:r>
          </a:p>
          <a:p>
            <a:r>
              <a:rPr lang="hr-HR" dirty="0" smtClean="0"/>
              <a:t>amfifilne </a:t>
            </a:r>
            <a:r>
              <a:rPr lang="hr-HR" dirty="0"/>
              <a:t>i neamfifilne protonske ionske kapljevine u prisustvu otopljene soli pokazuju promjenu u </a:t>
            </a:r>
            <a:r>
              <a:rPr lang="hr-HR" dirty="0" smtClean="0"/>
              <a:t>strukturi</a:t>
            </a:r>
            <a:endParaRPr lang="hr-HR" dirty="0"/>
          </a:p>
        </p:txBody>
      </p:sp>
      <p:pic>
        <p:nvPicPr>
          <p:cNvPr id="4" name="Picture 3" descr="File:Ethylammonium nitrate.png - Wikiped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254" y="3262095"/>
            <a:ext cx="3537584" cy="2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3880" y="3147902"/>
            <a:ext cx="384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hr-HR" dirty="0" smtClean="0"/>
              <a:t>etilamonijevu nitratu </a:t>
            </a:r>
            <a:r>
              <a:rPr lang="hr-HR" dirty="0"/>
              <a:t>klorid slabi amfifilnu </a:t>
            </a:r>
            <a:r>
              <a:rPr lang="hr-HR" dirty="0" smtClean="0"/>
              <a:t>nanostrukturu selektivno </a:t>
            </a:r>
            <a:r>
              <a:rPr lang="hr-HR" dirty="0"/>
              <a:t>se vežući na pozitivno </a:t>
            </a:r>
            <a:r>
              <a:rPr lang="en-US" dirty="0"/>
              <a:t>	</a:t>
            </a:r>
            <a:r>
              <a:rPr lang="hr-HR" dirty="0"/>
              <a:t>nabijeni amonijev centar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3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E5420-137B-4A5A-BB17-B91ED0AE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 </a:t>
            </a:r>
            <a:r>
              <a:rPr lang="hr-HR" dirty="0"/>
              <a:t>nanostrukture ionskih kapljevina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0A106-7F4B-4819-BD78-D3092C3D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724" y="1423793"/>
            <a:ext cx="4985951" cy="4430541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upotreba ionskih kapljevina za sintezu nanomaterijala: sintetski mediji, prekursori, templati, sintetske komponente</a:t>
            </a:r>
            <a:endParaRPr lang="hr-HR" dirty="0" smtClean="0"/>
          </a:p>
          <a:p>
            <a:r>
              <a:rPr lang="hr-HR" dirty="0" smtClean="0"/>
              <a:t>i</a:t>
            </a:r>
            <a:r>
              <a:rPr lang="en-US" dirty="0" err="1" smtClean="0"/>
              <a:t>onske</a:t>
            </a:r>
            <a:r>
              <a:rPr lang="en-US" dirty="0" smtClean="0"/>
              <a:t> </a:t>
            </a:r>
            <a:r>
              <a:rPr lang="en-US" dirty="0" err="1" smtClean="0"/>
              <a:t>kapljevine</a:t>
            </a:r>
            <a:r>
              <a:rPr lang="en-US" dirty="0" smtClean="0"/>
              <a:t> </a:t>
            </a:r>
            <a:r>
              <a:rPr lang="en-US" dirty="0" err="1" smtClean="0"/>
              <a:t>istražuju</a:t>
            </a:r>
            <a:r>
              <a:rPr lang="en-US" dirty="0" smtClean="0"/>
              <a:t> se u </a:t>
            </a:r>
            <a:r>
              <a:rPr lang="en-US" dirty="0" err="1" smtClean="0"/>
              <a:t>upotrebi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samoorganizirani</a:t>
            </a:r>
            <a:r>
              <a:rPr lang="en-US" dirty="0" smtClean="0"/>
              <a:t> </a:t>
            </a:r>
            <a:r>
              <a:rPr lang="en-US" dirty="0" err="1" smtClean="0"/>
              <a:t>nanoreaktori</a:t>
            </a:r>
            <a:endParaRPr lang="hr-HR" dirty="0" smtClean="0"/>
          </a:p>
          <a:p>
            <a:r>
              <a:rPr lang="en-US" dirty="0" err="1" smtClean="0">
                <a:cs typeface="Arial"/>
              </a:rPr>
              <a:t>kao</a:t>
            </a:r>
            <a:r>
              <a:rPr lang="en-US" dirty="0" smtClean="0">
                <a:cs typeface="Arial"/>
              </a:rPr>
              <a:t> </a:t>
            </a:r>
            <a:r>
              <a:rPr lang="hr-HR" dirty="0" smtClean="0">
                <a:cs typeface="Arial"/>
              </a:rPr>
              <a:t>otapala </a:t>
            </a:r>
            <a:r>
              <a:rPr lang="hr-HR" dirty="0">
                <a:cs typeface="Arial"/>
              </a:rPr>
              <a:t>za obradu i rad s mnogim biomaterijalima </a:t>
            </a:r>
            <a:r>
              <a:rPr lang="ta-IN" dirty="0" smtClean="0">
                <a:cs typeface="Arial"/>
              </a:rPr>
              <a:t>(</a:t>
            </a:r>
            <a:r>
              <a:rPr lang="hr-HR" dirty="0">
                <a:cs typeface="Arial"/>
              </a:rPr>
              <a:t>lignocelulozna biomasa, </a:t>
            </a:r>
            <a:r>
              <a:rPr lang="hr-HR" dirty="0" smtClean="0">
                <a:cs typeface="Arial"/>
              </a:rPr>
              <a:t>mikroalge</a:t>
            </a:r>
            <a:r>
              <a:rPr lang="ta-IN" dirty="0" smtClean="0">
                <a:cs typeface="Arial"/>
              </a:rPr>
              <a:t>,</a:t>
            </a:r>
            <a:r>
              <a:rPr lang="hr-HR" dirty="0" smtClean="0">
                <a:cs typeface="Arial"/>
              </a:rPr>
              <a:t> ugljen</a:t>
            </a:r>
            <a:r>
              <a:rPr lang="ta-IN" dirty="0" smtClean="0">
                <a:cs typeface="Arial"/>
              </a:rPr>
              <a:t>)</a:t>
            </a:r>
          </a:p>
          <a:p>
            <a:endParaRPr lang="hr-HR" dirty="0" smtClean="0"/>
          </a:p>
          <a:p>
            <a:endParaRPr lang="ta-IN" dirty="0" smtClean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30" name="Picture 6" descr="The application of ionic liquids in nanotechnology - ScienceDi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013" y="1698823"/>
            <a:ext cx="5825095" cy="32766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04238" y="5140412"/>
            <a:ext cx="547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Različite metode sinteze nanomaterijala potpomognute ionskim kapljevinama, preuzeto iz: </a:t>
            </a:r>
            <a:r>
              <a:rPr lang="en-US" sz="1600" dirty="0" smtClean="0"/>
              <a:t>V</a:t>
            </a:r>
            <a:r>
              <a:rPr lang="hr-HR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Arumugam</a:t>
            </a:r>
            <a:r>
              <a:rPr lang="en-US" sz="1600" dirty="0" smtClean="0"/>
              <a:t>, G</a:t>
            </a:r>
            <a:r>
              <a:rPr lang="hr-HR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Redhi</a:t>
            </a:r>
            <a:r>
              <a:rPr lang="en-US" sz="1600" dirty="0" smtClean="0"/>
              <a:t>, R</a:t>
            </a:r>
            <a:r>
              <a:rPr lang="hr-HR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Moonsamy</a:t>
            </a:r>
            <a:r>
              <a:rPr lang="en-US" sz="1600" dirty="0" smtClean="0"/>
              <a:t> </a:t>
            </a:r>
            <a:r>
              <a:rPr lang="en-US" sz="1600" dirty="0" err="1" smtClean="0"/>
              <a:t>Gengan</a:t>
            </a:r>
            <a:r>
              <a:rPr lang="hr-HR" sz="1600" dirty="0" smtClean="0"/>
              <a:t>, </a:t>
            </a:r>
            <a:r>
              <a:rPr lang="hr-HR" sz="1600" i="1" dirty="0" smtClean="0"/>
              <a:t>Fundamentals of Nanaoparticles, </a:t>
            </a:r>
            <a:r>
              <a:rPr lang="en-US" sz="1600" dirty="0" smtClean="0"/>
              <a:t>2018, </a:t>
            </a:r>
            <a:r>
              <a:rPr lang="hr-HR" sz="1600" dirty="0" smtClean="0"/>
              <a:t>str</a:t>
            </a:r>
            <a:r>
              <a:rPr lang="en-US" sz="1600" dirty="0" smtClean="0"/>
              <a:t> 371-400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27319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8101"/>
            <a:ext cx="10515600" cy="4351338"/>
          </a:xfrm>
        </p:spPr>
        <p:txBody>
          <a:bodyPr/>
          <a:lstStyle/>
          <a:p>
            <a:r>
              <a:rPr lang="ta-IN" dirty="0" smtClean="0"/>
              <a:t>u </a:t>
            </a:r>
            <a:r>
              <a:rPr lang="hr-HR" dirty="0" smtClean="0"/>
              <a:t>organskoj i anorganskoj sintezi vrsta ionske kapljevine može utjecati na mehanizmam, selektivnost i brzinu reakcije</a:t>
            </a:r>
            <a:r>
              <a:rPr lang="en-US" dirty="0" smtClean="0"/>
              <a:t> </a:t>
            </a:r>
            <a:endParaRPr lang="ta-IN" dirty="0" smtClean="0"/>
          </a:p>
          <a:p>
            <a:r>
              <a:rPr lang="ta-IN" dirty="0" smtClean="0"/>
              <a:t>k</a:t>
            </a:r>
            <a:r>
              <a:rPr lang="hr-HR" dirty="0" smtClean="0"/>
              <a:t>olinske ionske kapljevine s anionima aminokiselina i njihove vodene otopine istraživane su za ekstrakciju iz raznih materijala, npr. kore voća, slame, ugljena</a:t>
            </a:r>
          </a:p>
          <a:p>
            <a:r>
              <a:rPr lang="hr-HR" dirty="0" smtClean="0"/>
              <a:t>n</a:t>
            </a:r>
            <a:r>
              <a:rPr lang="en-US" dirty="0" err="1" smtClean="0"/>
              <a:t>ano</a:t>
            </a:r>
            <a:r>
              <a:rPr lang="en-US" dirty="0" smtClean="0"/>
              <a:t>-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mikročestice</a:t>
            </a:r>
            <a:r>
              <a:rPr lang="en-US" dirty="0" smtClean="0"/>
              <a:t> se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sintetiziraju</a:t>
            </a:r>
            <a:r>
              <a:rPr lang="en-US" dirty="0" smtClean="0"/>
              <a:t> u </a:t>
            </a:r>
            <a:r>
              <a:rPr lang="en-US" dirty="0" err="1" smtClean="0"/>
              <a:t>otapalima</a:t>
            </a:r>
            <a:r>
              <a:rPr lang="en-US" dirty="0" smtClean="0"/>
              <a:t> </a:t>
            </a:r>
            <a:r>
              <a:rPr lang="en-US" dirty="0" err="1" smtClean="0"/>
              <a:t>ionskih</a:t>
            </a:r>
            <a:r>
              <a:rPr lang="en-US" dirty="0" smtClean="0"/>
              <a:t> </a:t>
            </a:r>
            <a:r>
              <a:rPr lang="en-US" dirty="0" err="1" smtClean="0"/>
              <a:t>kapljevina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agregacije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paziti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ionskih</a:t>
            </a:r>
            <a:r>
              <a:rPr lang="en-US" dirty="0" smtClean="0"/>
              <a:t> </a:t>
            </a:r>
            <a:r>
              <a:rPr lang="en-US" dirty="0" err="1" smtClean="0"/>
              <a:t>slojeva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spoju</a:t>
            </a:r>
            <a:r>
              <a:rPr lang="en-US" dirty="0" smtClean="0"/>
              <a:t> </a:t>
            </a:r>
            <a:r>
              <a:rPr lang="en-US" dirty="0" err="1" smtClean="0"/>
              <a:t>krutina-ionska</a:t>
            </a:r>
            <a:r>
              <a:rPr lang="en-US" dirty="0" smtClean="0"/>
              <a:t> </a:t>
            </a:r>
            <a:r>
              <a:rPr lang="en-US" dirty="0" err="1" smtClean="0"/>
              <a:t>kapljevina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ukupnu</a:t>
            </a:r>
            <a:r>
              <a:rPr lang="en-US" dirty="0" smtClean="0"/>
              <a:t> </a:t>
            </a:r>
            <a:r>
              <a:rPr lang="en-US" dirty="0" err="1" smtClean="0"/>
              <a:t>viskoznost</a:t>
            </a:r>
            <a:r>
              <a:rPr lang="en-US" dirty="0" smtClean="0"/>
              <a:t> </a:t>
            </a:r>
            <a:r>
              <a:rPr lang="en-US" dirty="0" err="1" smtClean="0"/>
              <a:t>otapala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A4B91-9AFA-4CC7-8014-90ECC975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21" y="340412"/>
            <a:ext cx="10990278" cy="5811838"/>
          </a:xfrm>
        </p:spPr>
        <p:txBody>
          <a:bodyPr/>
          <a:lstStyle/>
          <a:p>
            <a:r>
              <a:rPr lang="hr-HR" dirty="0" smtClean="0"/>
              <a:t>n</a:t>
            </a:r>
            <a:r>
              <a:rPr lang="en-US" dirty="0" err="1" smtClean="0"/>
              <a:t>anostruktura</a:t>
            </a:r>
            <a:r>
              <a:rPr lang="en-US" dirty="0" smtClean="0"/>
              <a:t> </a:t>
            </a:r>
            <a:r>
              <a:rPr lang="en-US" dirty="0" err="1"/>
              <a:t>ionske</a:t>
            </a:r>
            <a:r>
              <a:rPr lang="en-US" dirty="0"/>
              <a:t> </a:t>
            </a:r>
            <a:r>
              <a:rPr lang="en-US" dirty="0" err="1"/>
              <a:t>kapljevine</a:t>
            </a:r>
            <a:r>
              <a:rPr lang="en-US" dirty="0"/>
              <a:t> </a:t>
            </a:r>
            <a:r>
              <a:rPr lang="en-US" dirty="0" err="1"/>
              <a:t>uređenija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</a:t>
            </a:r>
            <a:r>
              <a:rPr lang="en-US" dirty="0" err="1" smtClean="0"/>
              <a:t>unutrašnjosti</a:t>
            </a:r>
            <a:r>
              <a:rPr lang="en-US" dirty="0"/>
              <a:t> </a:t>
            </a:r>
            <a:endParaRPr lang="en-US" dirty="0" smtClean="0"/>
          </a:p>
          <a:p>
            <a:r>
              <a:rPr lang="hr-HR" dirty="0" smtClean="0"/>
              <a:t>mogu se</a:t>
            </a:r>
            <a:r>
              <a:rPr lang="en-US" dirty="0" smtClean="0"/>
              <a:t> </a:t>
            </a:r>
            <a:r>
              <a:rPr lang="en-US" dirty="0" err="1" smtClean="0"/>
              <a:t>napraviti</a:t>
            </a:r>
            <a:r>
              <a:rPr lang="en-US" dirty="0" smtClean="0"/>
              <a:t> </a:t>
            </a:r>
            <a:r>
              <a:rPr lang="hr-HR" dirty="0" smtClean="0"/>
              <a:t>nano</a:t>
            </a:r>
            <a:r>
              <a:rPr lang="en-US" dirty="0" err="1" smtClean="0"/>
              <a:t>materijal</a:t>
            </a:r>
            <a:r>
              <a:rPr lang="hr-HR" dirty="0"/>
              <a:t>i</a:t>
            </a:r>
            <a:r>
              <a:rPr lang="en-US" dirty="0"/>
              <a:t> s </a:t>
            </a:r>
            <a:r>
              <a:rPr lang="hr-HR" dirty="0" smtClean="0"/>
              <a:t>pomoću </a:t>
            </a:r>
            <a:r>
              <a:rPr lang="en-US" dirty="0" err="1" smtClean="0"/>
              <a:t>nanostrukturn</a:t>
            </a:r>
            <a:r>
              <a:rPr lang="hr-HR" dirty="0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ionsk</a:t>
            </a:r>
            <a:r>
              <a:rPr lang="hr-HR" dirty="0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predlošk</a:t>
            </a:r>
            <a:r>
              <a:rPr lang="hr-HR" dirty="0" smtClean="0"/>
              <a:t>a</a:t>
            </a:r>
            <a:r>
              <a:rPr lang="hr-HR" dirty="0" smtClean="0"/>
              <a:t>: </a:t>
            </a:r>
            <a:r>
              <a:rPr lang="en-US" dirty="0" err="1" smtClean="0"/>
              <a:t>nanožice</a:t>
            </a:r>
            <a:r>
              <a:rPr lang="en-US" dirty="0"/>
              <a:t>, </a:t>
            </a:r>
            <a:r>
              <a:rPr lang="en-US" dirty="0" err="1" smtClean="0"/>
              <a:t>nanocjevčice</a:t>
            </a:r>
            <a:r>
              <a:rPr lang="en-US" dirty="0" smtClean="0"/>
              <a:t>, </a:t>
            </a:r>
            <a:r>
              <a:rPr lang="en-US" dirty="0" err="1"/>
              <a:t>Janusovi</a:t>
            </a:r>
            <a:r>
              <a:rPr lang="en-US" dirty="0"/>
              <a:t> </a:t>
            </a:r>
            <a:r>
              <a:rPr lang="en-US" dirty="0" err="1"/>
              <a:t>nanolistovi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polimerni</a:t>
            </a:r>
            <a:r>
              <a:rPr lang="en-US" dirty="0"/>
              <a:t> </a:t>
            </a:r>
            <a:r>
              <a:rPr lang="en-US" dirty="0" err="1"/>
              <a:t>poluvodički</a:t>
            </a:r>
            <a:r>
              <a:rPr lang="en-US" dirty="0"/>
              <a:t> </a:t>
            </a:r>
            <a:r>
              <a:rPr lang="en-US" dirty="0" err="1" smtClean="0"/>
              <a:t>filmovi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3AC6A3-5BC9-45DA-B25B-77D4656F9229}"/>
              </a:ext>
            </a:extLst>
          </p:cNvPr>
          <p:cNvSpPr/>
          <p:nvPr/>
        </p:nvSpPr>
        <p:spPr>
          <a:xfrm>
            <a:off x="514222" y="5602097"/>
            <a:ext cx="1062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nanožica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 povšini silicijevog supstrata. Gore: odabirom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ionske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kapljevine s [AuCl</a:t>
            </a:r>
            <a:r>
              <a:rPr lang="hr-HR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ostaje “tepih” nanočestica zlata. Dolje: korištenjem filma zlata ostaju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nakupin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zlata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(dolje), p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reuzeto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Chen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sur.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716298-1F62-4DEF-A37A-1ECA8CA3697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641" y="2644125"/>
            <a:ext cx="5939790" cy="28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8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8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Arial"/>
              </a:rPr>
              <a:t>ionske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kapljevine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imaju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jedinstvena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fizikalno-kemijska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svojstava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omogućuju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njihovo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dizajniranje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za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različite</a:t>
            </a:r>
            <a:r>
              <a:rPr lang="en-US" dirty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namjene</a:t>
            </a:r>
            <a:endParaRPr lang="ta-IN" dirty="0" smtClean="0">
              <a:cs typeface="Arial"/>
            </a:endParaRPr>
          </a:p>
          <a:p>
            <a:r>
              <a:rPr lang="en-US" dirty="0" err="1" smtClean="0">
                <a:cs typeface="Arial"/>
              </a:rPr>
              <a:t>ioni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ionskih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kapljevina</a:t>
            </a:r>
            <a:r>
              <a:rPr lang="en-US" dirty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samoorganiziraju</a:t>
            </a:r>
            <a:r>
              <a:rPr lang="ta-IN" dirty="0" smtClean="0">
                <a:cs typeface="Arial"/>
              </a:rPr>
              <a:t> se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u </a:t>
            </a:r>
            <a:r>
              <a:rPr lang="en-US" dirty="0" err="1">
                <a:cs typeface="Arial"/>
              </a:rPr>
              <a:t>amfifilne</a:t>
            </a:r>
            <a:r>
              <a:rPr lang="en-US" dirty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nanostrukture</a:t>
            </a:r>
            <a:endParaRPr lang="ta-IN" dirty="0" smtClean="0">
              <a:cs typeface="Arial"/>
            </a:endParaRPr>
          </a:p>
          <a:p>
            <a:r>
              <a:rPr lang="en-US" dirty="0" err="1" smtClean="0">
                <a:cs typeface="Arial"/>
              </a:rPr>
              <a:t>bolje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razumijevanje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strukturnog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dinamičkog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povezivanja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između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domena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nanoskali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omogućit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će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bolje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dizajniranje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ionskih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kapljevina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poboljšati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učinkovitosti</a:t>
            </a:r>
            <a:r>
              <a:rPr lang="en-US" dirty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procesa</a:t>
            </a:r>
            <a:endParaRPr lang="ta-IN" dirty="0">
              <a:cs typeface="Arial"/>
            </a:endParaRPr>
          </a:p>
          <a:p>
            <a:r>
              <a:rPr lang="en-US" dirty="0" err="1" smtClean="0">
                <a:cs typeface="Arial"/>
              </a:rPr>
              <a:t>razumijevanje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nanostrukture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ionskih</a:t>
            </a:r>
            <a:r>
              <a:rPr lang="en-US" dirty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kapljevina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vodi</a:t>
            </a:r>
            <a:r>
              <a:rPr lang="en-US" dirty="0">
                <a:cs typeface="Arial"/>
              </a:rPr>
              <a:t> do </a:t>
            </a:r>
            <a:r>
              <a:rPr lang="en-US" dirty="0" err="1">
                <a:cs typeface="Arial"/>
              </a:rPr>
              <a:t>ekološki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prihvatljivijih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jeftinijih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održivih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vrsta</a:t>
            </a:r>
            <a:r>
              <a:rPr lang="en-US" dirty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te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će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omogućiti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da</a:t>
            </a:r>
            <a:r>
              <a:rPr lang="en-US" dirty="0" smtClean="0">
                <a:cs typeface="Arial"/>
              </a:rPr>
              <a:t> se </a:t>
            </a:r>
            <a:r>
              <a:rPr lang="en-US" dirty="0" err="1" smtClean="0">
                <a:cs typeface="Arial"/>
              </a:rPr>
              <a:t>ionske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kapljevine</a:t>
            </a:r>
            <a:r>
              <a:rPr lang="en-US" dirty="0" smtClean="0">
                <a:cs typeface="Arial"/>
              </a:rPr>
              <a:t> </a:t>
            </a:r>
            <a:r>
              <a:rPr lang="hr-HR" dirty="0" smtClean="0">
                <a:cs typeface="Arial"/>
              </a:rPr>
              <a:t>koriste </a:t>
            </a:r>
            <a:r>
              <a:rPr lang="en-US" dirty="0" err="1" smtClean="0">
                <a:cs typeface="Arial"/>
              </a:rPr>
              <a:t>više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hr-HR" dirty="0" smtClean="0">
                <a:cs typeface="Arial"/>
              </a:rPr>
              <a:t>u </a:t>
            </a:r>
            <a:r>
              <a:rPr lang="en-US" dirty="0" err="1" smtClean="0">
                <a:cs typeface="Arial"/>
              </a:rPr>
              <a:t>šir</a:t>
            </a:r>
            <a:r>
              <a:rPr lang="hr-HR" dirty="0" smtClean="0">
                <a:cs typeface="Arial"/>
              </a:rPr>
              <a:t>oj primjeni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6778" y="527222"/>
            <a:ext cx="2685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Zaključak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9673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Ionske kapljevine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55" y="150554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rasprostranjena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smtClean="0"/>
              <a:t>soli</a:t>
            </a:r>
            <a:r>
              <a:rPr lang="hr-HR" dirty="0" smtClean="0"/>
              <a:t> </a:t>
            </a:r>
            <a:r>
              <a:rPr lang="en-US" dirty="0" err="1" smtClean="0"/>
              <a:t>nisko</a:t>
            </a:r>
            <a:r>
              <a:rPr lang="hr-HR" dirty="0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tališt</a:t>
            </a:r>
            <a:r>
              <a:rPr lang="hr-HR" dirty="0" smtClean="0"/>
              <a:t>a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sobnoj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</a:t>
            </a:r>
            <a:r>
              <a:rPr lang="en-US" dirty="0" err="1" smtClean="0"/>
              <a:t>većina</a:t>
            </a:r>
            <a:r>
              <a:rPr lang="en-US" dirty="0" smtClean="0"/>
              <a:t> </a:t>
            </a:r>
            <a:r>
              <a:rPr lang="en-US" dirty="0" err="1" smtClean="0"/>
              <a:t>ionskih</a:t>
            </a:r>
            <a:r>
              <a:rPr lang="en-US" dirty="0" smtClean="0"/>
              <a:t> </a:t>
            </a:r>
            <a:r>
              <a:rPr lang="en-US" dirty="0" err="1" smtClean="0"/>
              <a:t>kapljevina</a:t>
            </a:r>
            <a:r>
              <a:rPr lang="en-US" dirty="0" smtClean="0"/>
              <a:t> je u </a:t>
            </a:r>
            <a:r>
              <a:rPr lang="en-US" dirty="0" err="1" smtClean="0"/>
              <a:t>tekućem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r>
              <a:rPr lang="hr-HR" dirty="0" smtClean="0"/>
              <a:t>)</a:t>
            </a:r>
          </a:p>
          <a:p>
            <a:r>
              <a:rPr lang="hr-HR" dirty="0" smtClean="0"/>
              <a:t>nezapaljivost, stabilnost, nizak tlak para, dobra električna i toplinska vodljivost</a:t>
            </a:r>
          </a:p>
          <a:p>
            <a:r>
              <a:rPr lang="hr-HR" dirty="0" smtClean="0"/>
              <a:t>f</a:t>
            </a:r>
            <a:r>
              <a:rPr lang="en-US" dirty="0" err="1" smtClean="0"/>
              <a:t>izikalna</a:t>
            </a:r>
            <a:r>
              <a:rPr lang="en-US" dirty="0" smtClean="0"/>
              <a:t> </a:t>
            </a:r>
            <a:r>
              <a:rPr lang="en-US" dirty="0" err="1" smtClean="0"/>
              <a:t>svojstva</a:t>
            </a:r>
            <a:r>
              <a:rPr lang="en-US" dirty="0" smtClean="0"/>
              <a:t> </a:t>
            </a:r>
            <a:r>
              <a:rPr lang="en-US" dirty="0" err="1" smtClean="0"/>
              <a:t>ovise</a:t>
            </a:r>
            <a:r>
              <a:rPr lang="en-US" dirty="0" smtClean="0"/>
              <a:t> o </a:t>
            </a:r>
            <a:r>
              <a:rPr lang="en-US" dirty="0" err="1" smtClean="0"/>
              <a:t>simetriji</a:t>
            </a:r>
            <a:r>
              <a:rPr lang="en-US" dirty="0" smtClean="0"/>
              <a:t> </a:t>
            </a:r>
            <a:r>
              <a:rPr lang="en-US" dirty="0" err="1" smtClean="0"/>
              <a:t>iona</a:t>
            </a:r>
            <a:r>
              <a:rPr lang="en-US" dirty="0" smtClean="0"/>
              <a:t>, </a:t>
            </a:r>
            <a:r>
              <a:rPr lang="en-US" dirty="0" err="1" smtClean="0"/>
              <a:t>vrsti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duljini</a:t>
            </a:r>
            <a:r>
              <a:rPr lang="en-US" dirty="0" smtClean="0"/>
              <a:t> </a:t>
            </a:r>
            <a:r>
              <a:rPr lang="en-US" dirty="0" err="1" smtClean="0"/>
              <a:t>supstituenata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kationima</a:t>
            </a:r>
            <a:r>
              <a:rPr lang="en-US" dirty="0" smtClean="0"/>
              <a:t>, </a:t>
            </a:r>
            <a:r>
              <a:rPr lang="en-US" dirty="0" err="1" smtClean="0"/>
              <a:t>nukleofilnosti</a:t>
            </a:r>
            <a:r>
              <a:rPr lang="en-US" dirty="0" smtClean="0"/>
              <a:t> </a:t>
            </a:r>
            <a:r>
              <a:rPr lang="en-US" dirty="0" err="1" smtClean="0"/>
              <a:t>aniona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iona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vodikovih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3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D57E619-B868-4363-8B9B-B85A5411A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3547" y="1898699"/>
            <a:ext cx="5272216" cy="3917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8997" y="5879753"/>
            <a:ext cx="839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Opća</a:t>
            </a:r>
            <a:r>
              <a:rPr lang="en-US" dirty="0"/>
              <a:t> </a:t>
            </a:r>
            <a:r>
              <a:rPr lang="en-US" dirty="0" err="1"/>
              <a:t>strukturna</a:t>
            </a:r>
            <a:r>
              <a:rPr lang="en-US" dirty="0"/>
              <a:t> </a:t>
            </a:r>
            <a:r>
              <a:rPr lang="en-US" dirty="0" err="1"/>
              <a:t>shema</a:t>
            </a:r>
            <a:r>
              <a:rPr lang="en-US" dirty="0"/>
              <a:t> </a:t>
            </a:r>
            <a:r>
              <a:rPr lang="en-US" dirty="0" err="1"/>
              <a:t>ionskih</a:t>
            </a:r>
            <a:r>
              <a:rPr lang="en-US" dirty="0"/>
              <a:t> </a:t>
            </a:r>
            <a:r>
              <a:rPr lang="en-US" dirty="0" err="1" smtClean="0"/>
              <a:t>kapljevin</a:t>
            </a:r>
            <a:r>
              <a:rPr lang="hr-HR" dirty="0" smtClean="0"/>
              <a:t>a</a:t>
            </a:r>
            <a:r>
              <a:rPr lang="en-US" dirty="0" smtClean="0"/>
              <a:t>, </a:t>
            </a:r>
            <a:r>
              <a:rPr lang="en-US" dirty="0" err="1"/>
              <a:t>preuzeto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Cvjetko</a:t>
            </a:r>
            <a:r>
              <a:rPr lang="en-US" dirty="0"/>
              <a:t> </a:t>
            </a:r>
            <a:r>
              <a:rPr lang="en-US" dirty="0" err="1"/>
              <a:t>Bubalo</a:t>
            </a:r>
            <a:r>
              <a:rPr lang="hr-HR" dirty="0"/>
              <a:t> i sur.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3068" y="448698"/>
            <a:ext cx="10903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/>
              <a:t> sastoje </a:t>
            </a:r>
            <a:r>
              <a:rPr lang="hr-HR" sz="2800" dirty="0" smtClean="0"/>
              <a:t>se od </a:t>
            </a:r>
            <a:r>
              <a:rPr lang="en-US" sz="2800" dirty="0" err="1" smtClean="0"/>
              <a:t>anionsk</a:t>
            </a:r>
            <a:r>
              <a:rPr lang="hr-HR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kationsk</a:t>
            </a:r>
            <a:r>
              <a:rPr lang="hr-HR" sz="2800" dirty="0" smtClean="0"/>
              <a:t>e</a:t>
            </a:r>
            <a:r>
              <a:rPr lang="en-US" sz="2800" dirty="0" smtClean="0"/>
              <a:t> </a:t>
            </a:r>
            <a:r>
              <a:rPr lang="hr-HR" sz="2800" dirty="0" smtClean="0"/>
              <a:t>komponente čije kombinacije omogućuju </a:t>
            </a:r>
            <a:r>
              <a:rPr lang="hr-HR" sz="2800" dirty="0" smtClean="0"/>
              <a:t>dizajniranje </a:t>
            </a:r>
            <a:r>
              <a:rPr lang="en-US" sz="2800" dirty="0" err="1" smtClean="0"/>
              <a:t>različit</a:t>
            </a:r>
            <a:r>
              <a:rPr lang="hr-HR" sz="2800" dirty="0" smtClean="0"/>
              <a:t>ih</a:t>
            </a:r>
            <a:r>
              <a:rPr lang="en-US" sz="2800" dirty="0" smtClean="0"/>
              <a:t> </a:t>
            </a:r>
            <a:r>
              <a:rPr lang="en-US" sz="2800" dirty="0" err="1" smtClean="0"/>
              <a:t>svojst</a:t>
            </a:r>
            <a:r>
              <a:rPr lang="hr-HR" sz="2800" dirty="0" smtClean="0"/>
              <a:t>ava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 </a:t>
            </a:r>
            <a:r>
              <a:rPr lang="en-US" sz="2800" dirty="0" err="1" smtClean="0"/>
              <a:t>pojam</a:t>
            </a:r>
            <a:r>
              <a:rPr lang="en-US" sz="2800" dirty="0" smtClean="0"/>
              <a:t> </a:t>
            </a:r>
            <a:r>
              <a:rPr lang="hr-HR" sz="2800" dirty="0" smtClean="0"/>
              <a:t>dizajnirana otapala</a:t>
            </a:r>
            <a:r>
              <a:rPr lang="en-US" sz="2800" dirty="0" smtClean="0"/>
              <a:t> </a:t>
            </a:r>
            <a:r>
              <a:rPr lang="en-US" sz="2800" dirty="0" err="1" smtClean="0"/>
              <a:t>uveo</a:t>
            </a:r>
            <a:r>
              <a:rPr lang="en-US" sz="2800" dirty="0" smtClean="0"/>
              <a:t> </a:t>
            </a:r>
            <a:r>
              <a:rPr lang="en-US" sz="2800" dirty="0" smtClean="0"/>
              <a:t>R. K. </a:t>
            </a:r>
            <a:r>
              <a:rPr lang="en-US" sz="2800" dirty="0" err="1" smtClean="0"/>
              <a:t>Seddon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83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24" y="614663"/>
            <a:ext cx="10515600" cy="4351338"/>
          </a:xfrm>
        </p:spPr>
        <p:txBody>
          <a:bodyPr/>
          <a:lstStyle/>
          <a:p>
            <a:r>
              <a:rPr lang="en-US" dirty="0" err="1" smtClean="0"/>
              <a:t>izvrsna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otapala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organske</a:t>
            </a:r>
            <a:r>
              <a:rPr lang="en-US" dirty="0" smtClean="0"/>
              <a:t>, </a:t>
            </a:r>
            <a:r>
              <a:rPr lang="en-US" dirty="0" err="1" smtClean="0"/>
              <a:t>anorganske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polimerne</a:t>
            </a:r>
            <a:r>
              <a:rPr lang="en-US" dirty="0" smtClean="0"/>
              <a:t> </a:t>
            </a:r>
            <a:r>
              <a:rPr lang="en-US" dirty="0" err="1" smtClean="0"/>
              <a:t>spojeve</a:t>
            </a:r>
            <a:endParaRPr lang="hr-HR" dirty="0" smtClean="0"/>
          </a:p>
          <a:p>
            <a:r>
              <a:rPr lang="en-US" dirty="0" err="1" smtClean="0"/>
              <a:t>promjenom</a:t>
            </a:r>
            <a:r>
              <a:rPr lang="en-US" dirty="0" smtClean="0"/>
              <a:t> </a:t>
            </a:r>
            <a:r>
              <a:rPr lang="en-US" dirty="0" err="1"/>
              <a:t>duljine</a:t>
            </a:r>
            <a:r>
              <a:rPr lang="en-US" dirty="0"/>
              <a:t> </a:t>
            </a:r>
            <a:r>
              <a:rPr lang="en-US" dirty="0" err="1"/>
              <a:t>alkilnog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kationa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aniona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kontrolirati</a:t>
            </a:r>
            <a:r>
              <a:rPr lang="en-US" dirty="0"/>
              <a:t> </a:t>
            </a:r>
            <a:r>
              <a:rPr lang="en-US" dirty="0" err="1"/>
              <a:t>hidrofilnost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hidrofobnost</a:t>
            </a:r>
            <a:r>
              <a:rPr lang="en-US" dirty="0"/>
              <a:t> </a:t>
            </a:r>
            <a:r>
              <a:rPr lang="en-US" dirty="0" err="1"/>
              <a:t>ionskih</a:t>
            </a:r>
            <a:r>
              <a:rPr lang="en-US" dirty="0"/>
              <a:t> </a:t>
            </a:r>
            <a:r>
              <a:rPr lang="en-US" dirty="0" err="1"/>
              <a:t>kapljevina</a:t>
            </a:r>
            <a:endParaRPr lang="hr-HR" dirty="0"/>
          </a:p>
          <a:p>
            <a:r>
              <a:rPr lang="en-US" dirty="0" err="1" smtClean="0"/>
              <a:t>viskoznije</a:t>
            </a:r>
            <a:r>
              <a:rPr lang="en-US" dirty="0" smtClean="0"/>
              <a:t> </a:t>
            </a:r>
            <a:r>
              <a:rPr lang="hr-HR" dirty="0"/>
              <a:t>su </a:t>
            </a:r>
            <a:r>
              <a:rPr lang="en-US" dirty="0"/>
              <a:t>od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organskih</a:t>
            </a:r>
            <a:r>
              <a:rPr lang="en-US" dirty="0"/>
              <a:t> </a:t>
            </a:r>
            <a:r>
              <a:rPr lang="en-US" dirty="0" err="1"/>
              <a:t>otapala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 smtClean="0"/>
              <a:t>vode</a:t>
            </a:r>
            <a:endParaRPr lang="hr-HR" dirty="0" smtClean="0"/>
          </a:p>
          <a:p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strukturirane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amorfne</a:t>
            </a:r>
            <a:endParaRPr lang="hr-HR" dirty="0" smtClean="0"/>
          </a:p>
          <a:p>
            <a:r>
              <a:rPr lang="en-US" dirty="0" smtClean="0"/>
              <a:t>1990-ih </a:t>
            </a:r>
            <a:r>
              <a:rPr lang="hr-HR" dirty="0" smtClean="0"/>
              <a:t>i</a:t>
            </a:r>
            <a:r>
              <a:rPr lang="nn-NO" dirty="0" smtClean="0"/>
              <a:t>onske kapljevine otporne na vlagu </a:t>
            </a:r>
            <a:r>
              <a:rPr lang="hr-HR" dirty="0" smtClean="0"/>
              <a:t> - slijedi nagli razvoj</a:t>
            </a:r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3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Priprava ionskih kapljevina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dva </a:t>
            </a:r>
            <a:r>
              <a:rPr lang="hr-HR" dirty="0"/>
              <a:t>koraka – (i) dobivanje kationa kvaternizacijom tercijarnog amina alkilirajućim reagensom željene strukture, (ii) ionska izmjena aniona solima ili kiselinama</a:t>
            </a:r>
          </a:p>
          <a:p>
            <a:r>
              <a:rPr lang="hr-HR" dirty="0" smtClean="0"/>
              <a:t>kao </a:t>
            </a:r>
            <a:r>
              <a:rPr lang="en-US" dirty="0" err="1"/>
              <a:t>alkilirajući</a:t>
            </a:r>
            <a:r>
              <a:rPr lang="en-US" dirty="0"/>
              <a:t> </a:t>
            </a:r>
            <a:r>
              <a:rPr lang="en-US" dirty="0" err="1" smtClean="0"/>
              <a:t>reag</a:t>
            </a:r>
            <a:r>
              <a:rPr lang="hr-HR" dirty="0" smtClean="0"/>
              <a:t>e</a:t>
            </a:r>
            <a:r>
              <a:rPr lang="en-US" dirty="0" err="1" smtClean="0"/>
              <a:t>nsi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reakcijama</a:t>
            </a:r>
            <a:r>
              <a:rPr lang="en-US" dirty="0"/>
              <a:t> </a:t>
            </a:r>
            <a:r>
              <a:rPr lang="en-US" dirty="0" err="1"/>
              <a:t>kvaternizacije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alkil</a:t>
            </a:r>
            <a:r>
              <a:rPr lang="en-US" dirty="0"/>
              <a:t> </a:t>
            </a:r>
            <a:r>
              <a:rPr lang="en-US" dirty="0" err="1"/>
              <a:t>halogenidi</a:t>
            </a:r>
            <a:r>
              <a:rPr lang="hr-HR" dirty="0"/>
              <a:t> ili dialkilsulfonati</a:t>
            </a:r>
          </a:p>
          <a:p>
            <a:r>
              <a:rPr lang="hr-HR" dirty="0" smtClean="0"/>
              <a:t>i</a:t>
            </a:r>
            <a:r>
              <a:rPr lang="en-US" dirty="0" err="1" smtClean="0"/>
              <a:t>zmjena</a:t>
            </a:r>
            <a:r>
              <a:rPr lang="en-US" dirty="0" smtClean="0"/>
              <a:t> </a:t>
            </a:r>
            <a:r>
              <a:rPr lang="en-US" dirty="0" err="1"/>
              <a:t>aniona</a:t>
            </a:r>
            <a:r>
              <a:rPr lang="en-US" dirty="0"/>
              <a:t> </a:t>
            </a:r>
            <a:r>
              <a:rPr lang="en-US" dirty="0" err="1"/>
              <a:t>zasniva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reakcija</a:t>
            </a:r>
            <a:r>
              <a:rPr lang="en-US" dirty="0"/>
              <a:t>: </a:t>
            </a:r>
            <a:endParaRPr lang="hr-HR" dirty="0"/>
          </a:p>
          <a:p>
            <a:pPr marL="971550" lvl="1" indent="-514350">
              <a:buAutoNum type="romanLcParenBoth"/>
            </a:pPr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metateze</a:t>
            </a:r>
            <a:r>
              <a:rPr lang="en-US" dirty="0"/>
              <a:t> s </a:t>
            </a:r>
            <a:r>
              <a:rPr lang="en-US" dirty="0" err="1"/>
              <a:t>metalnim</a:t>
            </a:r>
            <a:r>
              <a:rPr lang="en-US" dirty="0"/>
              <a:t> </a:t>
            </a:r>
            <a:r>
              <a:rPr lang="en-US" dirty="0" err="1"/>
              <a:t>solima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kiselinama</a:t>
            </a:r>
            <a:r>
              <a:rPr lang="en-US" dirty="0"/>
              <a:t> </a:t>
            </a:r>
            <a:endParaRPr lang="hr-HR" dirty="0"/>
          </a:p>
          <a:p>
            <a:pPr marL="971550" lvl="1" indent="-514350">
              <a:buAutoNum type="romanLcParenBoth"/>
            </a:pPr>
            <a:r>
              <a:rPr lang="en-US" dirty="0" err="1"/>
              <a:t>reakcije</a:t>
            </a:r>
            <a:r>
              <a:rPr lang="en-US" dirty="0"/>
              <a:t> s </a:t>
            </a:r>
            <a:r>
              <a:rPr lang="en-US" dirty="0" err="1"/>
              <a:t>Lewisovim</a:t>
            </a:r>
            <a:r>
              <a:rPr lang="en-US" dirty="0"/>
              <a:t> </a:t>
            </a:r>
            <a:r>
              <a:rPr lang="en-US" dirty="0" err="1"/>
              <a:t>kiselinama</a:t>
            </a:r>
            <a:r>
              <a:rPr lang="en-US" dirty="0"/>
              <a:t> </a:t>
            </a:r>
            <a:endParaRPr lang="hr-HR" dirty="0"/>
          </a:p>
          <a:p>
            <a:pPr lvl="0"/>
            <a:r>
              <a:rPr lang="hr-HR" dirty="0" smtClean="0">
                <a:solidFill>
                  <a:prstClr val="black"/>
                </a:solidFill>
              </a:rPr>
              <a:t>danas </a:t>
            </a:r>
            <a:r>
              <a:rPr lang="en-US" dirty="0" smtClean="0">
                <a:solidFill>
                  <a:prstClr val="black"/>
                </a:solidFill>
              </a:rPr>
              <a:t>se </a:t>
            </a:r>
            <a:r>
              <a:rPr lang="en-US" dirty="0" err="1" smtClean="0">
                <a:solidFill>
                  <a:prstClr val="black"/>
                </a:solidFill>
              </a:rPr>
              <a:t>istražuju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sinteze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ionskih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kapljevina</a:t>
            </a:r>
            <a:r>
              <a:rPr lang="en-US" dirty="0">
                <a:solidFill>
                  <a:prstClr val="black"/>
                </a:solidFill>
              </a:rPr>
              <a:t> u </a:t>
            </a:r>
            <a:r>
              <a:rPr lang="en-US" dirty="0" err="1">
                <a:solidFill>
                  <a:prstClr val="black"/>
                </a:solidFill>
              </a:rPr>
              <a:t>jednome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koraku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hr-HR" dirty="0">
              <a:solidFill>
                <a:prstClr val="black"/>
              </a:solidFill>
            </a:endParaRPr>
          </a:p>
          <a:p>
            <a:pPr lvl="0"/>
            <a:r>
              <a:rPr lang="hr-HR" dirty="0" smtClean="0">
                <a:solidFill>
                  <a:prstClr val="black"/>
                </a:solidFill>
              </a:rPr>
              <a:t>uklanjanje </a:t>
            </a:r>
            <a:r>
              <a:rPr lang="hr-HR" dirty="0">
                <a:solidFill>
                  <a:prstClr val="black"/>
                </a:solidFill>
              </a:rPr>
              <a:t>onečišćenja: ispiranjem vodom i organskim otapalima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67" y="4922144"/>
            <a:ext cx="10699865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 err="1" smtClean="0">
                <a:latin typeface="+mn-lt"/>
              </a:rPr>
              <a:t>Primjer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sinteze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ionske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kapljevine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reakcijom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kvaternizacije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ionske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izmjene</a:t>
            </a:r>
            <a:r>
              <a:rPr lang="en-US" sz="1800" dirty="0" smtClean="0">
                <a:latin typeface="+mn-lt"/>
              </a:rPr>
              <a:t>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</a:t>
            </a:r>
            <a:r>
              <a:rPr lang="en-US" sz="1800" dirty="0" err="1" smtClean="0">
                <a:latin typeface="+mn-lt"/>
              </a:rPr>
              <a:t>preuzeto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iz</a:t>
            </a:r>
            <a:r>
              <a:rPr lang="en-US" sz="1800" dirty="0" smtClean="0">
                <a:latin typeface="+mn-lt"/>
              </a:rPr>
              <a:t> Park </a:t>
            </a:r>
            <a:r>
              <a:rPr lang="en-US" sz="18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sur</a:t>
            </a:r>
            <a:r>
              <a:rPr lang="en-US" sz="1800" dirty="0">
                <a:latin typeface="+mn-lt"/>
              </a:rPr>
              <a:t>. </a:t>
            </a:r>
            <a:r>
              <a:rPr lang="en-US" sz="1800" i="1" dirty="0" smtClean="0">
                <a:latin typeface="+mn-lt"/>
              </a:rPr>
              <a:t>Int. J. Mol. Sci. </a:t>
            </a:r>
            <a:r>
              <a:rPr lang="en-US" sz="1800" b="1" dirty="0" smtClean="0">
                <a:latin typeface="+mn-lt"/>
              </a:rPr>
              <a:t>15</a:t>
            </a:r>
            <a:r>
              <a:rPr lang="en-US" sz="1800" dirty="0" smtClean="0">
                <a:latin typeface="+mn-lt"/>
              </a:rPr>
              <a:t> (2014)15320)</a:t>
            </a:r>
            <a:endParaRPr lang="en-US" sz="1800" dirty="0">
              <a:latin typeface="+mn-lt"/>
            </a:endParaRPr>
          </a:p>
        </p:txBody>
      </p:sp>
      <p:pic>
        <p:nvPicPr>
          <p:cNvPr id="1026" name="Picture 2" descr="https://www.researchgate.net/profile/Jesik_Park2/publication/265213951/figure/fig6/AS:295926037008391@1447565673184/Synthesis-procedure-of-an-ionic-liquid-DmimBF-4_W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455792"/>
            <a:ext cx="6096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1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Primjena</a:t>
            </a:r>
            <a:r>
              <a:rPr lang="en-US" dirty="0"/>
              <a:t> </a:t>
            </a:r>
            <a:r>
              <a:rPr lang="en-US" dirty="0" err="1"/>
              <a:t>ionskih</a:t>
            </a:r>
            <a:r>
              <a:rPr lang="en-US" dirty="0"/>
              <a:t> </a:t>
            </a:r>
            <a:r>
              <a:rPr lang="en-US" dirty="0" err="1"/>
              <a:t>kapljevina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pripremiti</a:t>
            </a:r>
            <a:r>
              <a:rPr lang="en-US" dirty="0"/>
              <a:t>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ionskih</a:t>
            </a:r>
            <a:r>
              <a:rPr lang="en-US" dirty="0"/>
              <a:t> </a:t>
            </a:r>
            <a:r>
              <a:rPr lang="en-US" dirty="0" err="1"/>
              <a:t>kapljevina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u </a:t>
            </a:r>
            <a:r>
              <a:rPr lang="en-US" dirty="0" err="1"/>
              <a:t>uobičajenoj</a:t>
            </a:r>
            <a:r>
              <a:rPr lang="en-US" dirty="0"/>
              <a:t> </a:t>
            </a:r>
            <a:r>
              <a:rPr lang="en-US" dirty="0" err="1"/>
              <a:t>primjeni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1000 </a:t>
            </a:r>
            <a:r>
              <a:rPr lang="en-US" dirty="0" err="1"/>
              <a:t>otapala</a:t>
            </a:r>
            <a:endParaRPr lang="hr-HR" dirty="0"/>
          </a:p>
          <a:p>
            <a:r>
              <a:rPr lang="en-US" dirty="0" smtClean="0"/>
              <a:t>u </a:t>
            </a:r>
            <a:r>
              <a:rPr lang="en-US" dirty="0" err="1" smtClean="0"/>
              <a:t>početku</a:t>
            </a:r>
            <a:r>
              <a:rPr lang="en-US" dirty="0" smtClean="0"/>
              <a:t> </a:t>
            </a:r>
            <a:r>
              <a:rPr lang="hr-HR" dirty="0" smtClean="0"/>
              <a:t>razvoja i primjene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ionske</a:t>
            </a:r>
            <a:r>
              <a:rPr lang="en-US" dirty="0"/>
              <a:t> </a:t>
            </a:r>
            <a:r>
              <a:rPr lang="en-US" dirty="0" err="1"/>
              <a:t>kapljevine</a:t>
            </a:r>
            <a:r>
              <a:rPr lang="en-US" dirty="0"/>
              <a:t> </a:t>
            </a:r>
            <a:r>
              <a:rPr lang="en-US" dirty="0" err="1"/>
              <a:t>nalazile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primjenu</a:t>
            </a:r>
            <a:r>
              <a:rPr lang="en-US" dirty="0"/>
              <a:t> u </a:t>
            </a:r>
            <a:r>
              <a:rPr lang="en-US" dirty="0" err="1"/>
              <a:t>elektrokemiji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elektroliti</a:t>
            </a:r>
            <a:r>
              <a:rPr lang="en-US" dirty="0"/>
              <a:t> u </a:t>
            </a:r>
            <a:r>
              <a:rPr lang="en-US" dirty="0" err="1"/>
              <a:t>baterijama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kondenzatorima</a:t>
            </a:r>
            <a:endParaRPr lang="hr-HR" dirty="0"/>
          </a:p>
          <a:p>
            <a:r>
              <a:rPr lang="en-US" dirty="0" err="1"/>
              <a:t>sve</a:t>
            </a:r>
            <a:r>
              <a:rPr lang="en-US" dirty="0"/>
              <a:t>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zamjena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lakohlapljiva</a:t>
            </a:r>
            <a:r>
              <a:rPr lang="en-US" dirty="0"/>
              <a:t> </a:t>
            </a:r>
            <a:r>
              <a:rPr lang="en-US" dirty="0" err="1"/>
              <a:t>organska</a:t>
            </a:r>
            <a:r>
              <a:rPr lang="en-US" dirty="0"/>
              <a:t> </a:t>
            </a:r>
            <a:r>
              <a:rPr lang="en-US" dirty="0" err="1"/>
              <a:t>otapala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kemijske</a:t>
            </a:r>
            <a:r>
              <a:rPr lang="en-US" dirty="0"/>
              <a:t> </a:t>
            </a:r>
            <a:r>
              <a:rPr lang="en-US" dirty="0" err="1"/>
              <a:t>sinteze</a:t>
            </a:r>
            <a:r>
              <a:rPr lang="en-US" dirty="0"/>
              <a:t>, (bio)</a:t>
            </a:r>
            <a:r>
              <a:rPr lang="en-US" dirty="0" err="1"/>
              <a:t>katalize</a:t>
            </a:r>
            <a:r>
              <a:rPr lang="en-US" dirty="0"/>
              <a:t>, u </a:t>
            </a:r>
            <a:r>
              <a:rPr lang="en-US" dirty="0" err="1"/>
              <a:t>procesnoj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industrijskoj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analitici</a:t>
            </a:r>
            <a:r>
              <a:rPr lang="hr-HR" dirty="0" smtClean="0"/>
              <a:t>- </a:t>
            </a:r>
            <a:r>
              <a:rPr lang="hr-HR" dirty="0" smtClean="0">
                <a:solidFill>
                  <a:srgbClr val="00B050"/>
                </a:solidFill>
              </a:rPr>
              <a:t>zelena otapala</a:t>
            </a:r>
            <a:endParaRPr lang="hr-HR" dirty="0"/>
          </a:p>
          <a:p>
            <a:r>
              <a:rPr lang="hr-HR" dirty="0"/>
              <a:t>p</a:t>
            </a:r>
            <a:r>
              <a:rPr lang="en-US" dirty="0" err="1"/>
              <a:t>rednost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ionskih</a:t>
            </a:r>
            <a:r>
              <a:rPr lang="en-US" dirty="0"/>
              <a:t> </a:t>
            </a:r>
            <a:r>
              <a:rPr lang="en-US" dirty="0" err="1"/>
              <a:t>kapljevina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organska</a:t>
            </a:r>
            <a:r>
              <a:rPr lang="en-US" dirty="0"/>
              <a:t> </a:t>
            </a:r>
            <a:r>
              <a:rPr lang="en-US" dirty="0" err="1"/>
              <a:t>otapala</a:t>
            </a:r>
            <a:r>
              <a:rPr lang="en-US" dirty="0"/>
              <a:t> je u </a:t>
            </a:r>
            <a:r>
              <a:rPr lang="en-US" dirty="0" err="1"/>
              <a:t>promjeni</a:t>
            </a:r>
            <a:r>
              <a:rPr lang="en-US" dirty="0"/>
              <a:t> </a:t>
            </a:r>
            <a:r>
              <a:rPr lang="en-US" dirty="0" err="1"/>
              <a:t>reakcijskih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većoj</a:t>
            </a:r>
            <a:r>
              <a:rPr lang="en-US" dirty="0"/>
              <a:t> </a:t>
            </a:r>
            <a:r>
              <a:rPr lang="en-US" dirty="0" err="1"/>
              <a:t>topljivosti</a:t>
            </a:r>
            <a:r>
              <a:rPr lang="en-US" dirty="0"/>
              <a:t> </a:t>
            </a:r>
            <a:r>
              <a:rPr lang="en-US" dirty="0" err="1"/>
              <a:t>supstrata</a:t>
            </a:r>
            <a:r>
              <a:rPr lang="en-US" dirty="0"/>
              <a:t>, </a:t>
            </a:r>
            <a:r>
              <a:rPr lang="en-US" dirty="0" err="1"/>
              <a:t>boljoj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selektivnosti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 </a:t>
            </a:r>
            <a:r>
              <a:rPr lang="en-US" dirty="0" err="1"/>
              <a:t>stabilnosti</a:t>
            </a:r>
            <a:r>
              <a:rPr lang="en-US" dirty="0"/>
              <a:t> (bio)</a:t>
            </a:r>
            <a:r>
              <a:rPr lang="en-US" dirty="0" err="1"/>
              <a:t>katalizatora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documents.app.lucidchart.com/documents/fc25d827-5d18-4b67-8b3c-cc3f4d572252/pages/0_0?a=370&amp;x=198&amp;y=187&amp;w=1363&amp;h=1166&amp;store=1&amp;accept=image%2F*&amp;auth=LCA%20ec16a041df4d460f5623fafb1b4c999c35740cbd-ts%3D15934227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14" y="0"/>
            <a:ext cx="7739149" cy="571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8713" y="5461686"/>
            <a:ext cx="838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Pregled primjene ionskih </a:t>
            </a:r>
            <a:r>
              <a:rPr lang="hr-HR" dirty="0" smtClean="0"/>
              <a:t>kapljejvina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4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09B91B-1093-45CF-9221-27424AC7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310392"/>
            <a:ext cx="6927705" cy="6547607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800" dirty="0" smtClean="0"/>
              <a:t>„</a:t>
            </a:r>
            <a:r>
              <a:rPr lang="en-US" sz="2800" dirty="0" err="1">
                <a:solidFill>
                  <a:srgbClr val="00B050"/>
                </a:solidFill>
              </a:rPr>
              <a:t>zelen</a:t>
            </a:r>
            <a:r>
              <a:rPr lang="hr-HR" sz="2800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svojstva</a:t>
            </a:r>
            <a:r>
              <a:rPr lang="en-US" sz="2800" dirty="0"/>
              <a:t>“</a:t>
            </a:r>
            <a:r>
              <a:rPr lang="hr-HR" sz="2800" dirty="0"/>
              <a:t> </a:t>
            </a:r>
            <a:r>
              <a:rPr lang="en-US" sz="2800" dirty="0" err="1"/>
              <a:t>ionskih</a:t>
            </a:r>
            <a:r>
              <a:rPr lang="en-US" sz="2800" dirty="0"/>
              <a:t> </a:t>
            </a:r>
            <a:r>
              <a:rPr lang="en-US" sz="2800" dirty="0" err="1"/>
              <a:t>kapljevin</a:t>
            </a:r>
            <a:r>
              <a:rPr lang="hr-HR" sz="2800" dirty="0"/>
              <a:t>a</a:t>
            </a:r>
            <a:r>
              <a:rPr lang="hr-HR" sz="2800" dirty="0" smtClean="0"/>
              <a:t>:</a:t>
            </a:r>
            <a:endParaRPr lang="en-US" sz="2800" dirty="0" smtClean="0"/>
          </a:p>
          <a:p>
            <a:pPr lvl="1"/>
            <a:r>
              <a:rPr lang="en-US" dirty="0" err="1" smtClean="0"/>
              <a:t>zanemariv</a:t>
            </a:r>
            <a:r>
              <a:rPr lang="en-US" dirty="0" smtClean="0"/>
              <a:t> </a:t>
            </a:r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endParaRPr lang="en-US" dirty="0"/>
          </a:p>
          <a:p>
            <a:pPr lvl="1"/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regeneracije</a:t>
            </a:r>
            <a:endParaRPr lang="en-US" dirty="0"/>
          </a:p>
          <a:p>
            <a:pPr lvl="1"/>
            <a:r>
              <a:rPr lang="en-US" dirty="0" err="1"/>
              <a:t>dugačak</a:t>
            </a:r>
            <a:r>
              <a:rPr lang="en-US" dirty="0"/>
              <a:t> „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 “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nedostaci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daljnje</a:t>
            </a:r>
            <a:r>
              <a:rPr lang="en-US" dirty="0" smtClean="0"/>
              <a:t> </a:t>
            </a:r>
            <a:r>
              <a:rPr lang="en-US" dirty="0" err="1" smtClean="0"/>
              <a:t>istraživanje</a:t>
            </a:r>
            <a:endParaRPr lang="hr-HR" dirty="0"/>
          </a:p>
          <a:p>
            <a:pPr lvl="1"/>
            <a:r>
              <a:rPr lang="hr-HR" dirty="0" smtClean="0"/>
              <a:t>visoka </a:t>
            </a:r>
            <a:r>
              <a:rPr lang="hr-HR" dirty="0"/>
              <a:t>cijena sinteze i ovisnost o fluoriranim </a:t>
            </a:r>
            <a:r>
              <a:rPr lang="hr-HR" dirty="0" smtClean="0"/>
              <a:t>reaktantima</a:t>
            </a:r>
            <a:endParaRPr lang="en-US" sz="1400" dirty="0"/>
          </a:p>
          <a:p>
            <a:pPr lvl="1"/>
            <a:r>
              <a:rPr lang="en-US" dirty="0" smtClean="0"/>
              <a:t>d</a:t>
            </a:r>
            <a:r>
              <a:rPr lang="hr-HR" dirty="0" smtClean="0"/>
              <a:t>a </a:t>
            </a:r>
            <a:r>
              <a:rPr lang="hr-HR" dirty="0"/>
              <a:t>bi ušle u široku primjenu, ionske kapljevine moraju biti i dovoljno jeftine i ekološki </a:t>
            </a:r>
            <a:r>
              <a:rPr lang="hr-HR" dirty="0" smtClean="0"/>
              <a:t>prihvatljive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lvl="1"/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6071CCB-9E10-4461-AA43-944A3EF1C7D6}"/>
              </a:ext>
            </a:extLst>
          </p:cNvPr>
          <p:cNvSpPr txBox="1">
            <a:spLocks/>
          </p:cNvSpPr>
          <p:nvPr/>
        </p:nvSpPr>
        <p:spPr>
          <a:xfrm>
            <a:off x="462309" y="3517238"/>
            <a:ext cx="11629938" cy="6547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lvl="1"/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0035" y="1115204"/>
            <a:ext cx="2857500" cy="4029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70B5-A031-478A-A2E0-ABBAD6DA6D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5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1089</Words>
  <Application>Microsoft Office PowerPoint</Application>
  <PresentationFormat>Custom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Kemijski seminar I Poslijediplomski sveučilišni studij Kemija  Jakov Slade </vt:lpstr>
      <vt:lpstr>Ionske kapljevine</vt:lpstr>
      <vt:lpstr>Slide 3</vt:lpstr>
      <vt:lpstr>Slide 4</vt:lpstr>
      <vt:lpstr>Priprava ionskih kapljevina</vt:lpstr>
      <vt:lpstr>Primjer sinteze ionske kapljevine reakcijom kvaternizacije i ionske izmjene  (preuzeto iz Park i sur. Int. J. Mol. Sci. 15 (2014)15320)</vt:lpstr>
      <vt:lpstr>Primjena ionskih kapljevina</vt:lpstr>
      <vt:lpstr>Slide 8</vt:lpstr>
      <vt:lpstr>Slide 9</vt:lpstr>
      <vt:lpstr>DES (engl. Deep eutectic solvents, jaka eutektička otapala)</vt:lpstr>
      <vt:lpstr>Struktura ionskih kapljevina</vt:lpstr>
      <vt:lpstr>Slide 12</vt:lpstr>
      <vt:lpstr>Nanostruktura</vt:lpstr>
      <vt:lpstr>Slide 14</vt:lpstr>
      <vt:lpstr>Slide 15</vt:lpstr>
      <vt:lpstr>Primjena nanostrukture ionskih kapljevina 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Seminarski rad Jakov Slade</dc:title>
  <dc:creator>Windows User</dc:creator>
  <cp:lastModifiedBy>Jakov</cp:lastModifiedBy>
  <cp:revision>96</cp:revision>
  <dcterms:created xsi:type="dcterms:W3CDTF">2020-07-01T14:19:57Z</dcterms:created>
  <dcterms:modified xsi:type="dcterms:W3CDTF">2020-07-08T18:36:07Z</dcterms:modified>
</cp:coreProperties>
</file>