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74" r:id="rId1"/>
    <p:sldMasterId id="2147483687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3" r:id="rId18"/>
    <p:sldId id="272" r:id="rId19"/>
  </p:sldIdLst>
  <p:sldSz cx="10080625" cy="7559675"/>
  <p:notesSz cx="7559675" cy="1069181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3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F0144-FD40-4359-90C4-D7B3BEC8F0E3}" type="datetimeFigureOut">
              <a:rPr lang="hr-HR" smtClean="0"/>
              <a:t>25.5.2022.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9BE2B-7033-47E2-8E65-2729659162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1079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9BE2B-7033-47E2-8E65-272965916248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5572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078" y="1239586"/>
            <a:ext cx="7560469" cy="2631887"/>
          </a:xfrm>
        </p:spPr>
        <p:txBody>
          <a:bodyPr anchor="b">
            <a:normAutofit/>
          </a:bodyPr>
          <a:lstStyle>
            <a:lvl1pPr algn="ctr">
              <a:defRPr sz="4961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078" y="3970580"/>
            <a:ext cx="7560469" cy="1825171"/>
          </a:xfrm>
        </p:spPr>
        <p:txBody>
          <a:bodyPr>
            <a:normAutofit/>
          </a:bodyPr>
          <a:lstStyle>
            <a:lvl1pPr marL="0" indent="0" algn="ctr">
              <a:buNone/>
              <a:defRPr sz="198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8013" indent="0" algn="ctr">
              <a:buNone/>
              <a:defRPr sz="2315"/>
            </a:lvl2pPr>
            <a:lvl3pPr marL="756026" indent="0" algn="ctr">
              <a:buNone/>
              <a:defRPr sz="1984"/>
            </a:lvl3pPr>
            <a:lvl4pPr marL="1134039" indent="0" algn="ctr">
              <a:buNone/>
              <a:defRPr sz="1654"/>
            </a:lvl4pPr>
            <a:lvl5pPr marL="1512052" indent="0" algn="ctr">
              <a:buNone/>
              <a:defRPr sz="1654"/>
            </a:lvl5pPr>
            <a:lvl6pPr marL="1890065" indent="0" algn="ctr">
              <a:buNone/>
              <a:defRPr sz="1654"/>
            </a:lvl6pPr>
            <a:lvl7pPr marL="2268078" indent="0" algn="ctr">
              <a:buNone/>
              <a:defRPr sz="1654"/>
            </a:lvl7pPr>
            <a:lvl8pPr marL="2646091" indent="0" algn="ctr">
              <a:buNone/>
              <a:defRPr sz="1654"/>
            </a:lvl8pPr>
            <a:lvl9pPr marL="3024104" indent="0" algn="ctr">
              <a:buNone/>
              <a:defRPr sz="1654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400" b="0" strike="noStrike" spc="-1"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31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400" b="0" strike="noStrike" spc="-1"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306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947" y="397232"/>
            <a:ext cx="2173635" cy="640647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043" y="397233"/>
            <a:ext cx="6394896" cy="640647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400" b="0" strike="noStrike" spc="-1"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524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04000" y="753840"/>
            <a:ext cx="907164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5860" b="0" strike="noStrike" spc="-1">
              <a:solidFill>
                <a:srgbClr val="C7243A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504000" y="2207520"/>
            <a:ext cx="4426920" cy="1881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70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152680" y="2207520"/>
            <a:ext cx="4426920" cy="1881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70" b="0" strike="noStrike" spc="-1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504000" y="4268520"/>
            <a:ext cx="9071640" cy="1881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427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9358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078" y="1239586"/>
            <a:ext cx="7560469" cy="2631887"/>
          </a:xfrm>
        </p:spPr>
        <p:txBody>
          <a:bodyPr anchor="b">
            <a:normAutofit/>
          </a:bodyPr>
          <a:lstStyle>
            <a:lvl1pPr algn="ctr">
              <a:defRPr sz="4961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078" y="3970580"/>
            <a:ext cx="7560469" cy="1825171"/>
          </a:xfrm>
        </p:spPr>
        <p:txBody>
          <a:bodyPr>
            <a:normAutofit/>
          </a:bodyPr>
          <a:lstStyle>
            <a:lvl1pPr marL="0" indent="0" algn="ctr">
              <a:buNone/>
              <a:defRPr sz="198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8013" indent="0" algn="ctr">
              <a:buNone/>
              <a:defRPr sz="2315"/>
            </a:lvl2pPr>
            <a:lvl3pPr marL="756026" indent="0" algn="ctr">
              <a:buNone/>
              <a:defRPr sz="1984"/>
            </a:lvl3pPr>
            <a:lvl4pPr marL="1134039" indent="0" algn="ctr">
              <a:buNone/>
              <a:defRPr sz="1654"/>
            </a:lvl4pPr>
            <a:lvl5pPr marL="1512052" indent="0" algn="ctr">
              <a:buNone/>
              <a:defRPr sz="1654"/>
            </a:lvl5pPr>
            <a:lvl6pPr marL="1890065" indent="0" algn="ctr">
              <a:buNone/>
              <a:defRPr sz="1654"/>
            </a:lvl6pPr>
            <a:lvl7pPr marL="2268078" indent="0" algn="ctr">
              <a:buNone/>
              <a:defRPr sz="1654"/>
            </a:lvl7pPr>
            <a:lvl8pPr marL="2646091" indent="0" algn="ctr">
              <a:buNone/>
              <a:defRPr sz="1654"/>
            </a:lvl8pPr>
            <a:lvl9pPr marL="3024104" indent="0" algn="ctr">
              <a:buNone/>
              <a:defRPr sz="1654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3FC0229-C0D9-43ED-8E43-ABC56957BE1F}" type="slidenum">
              <a:rPr lang="en-US" sz="1400" b="0" strike="noStrike" spc="-1" smtClean="0">
                <a:solidFill>
                  <a:srgbClr val="FFFFFF"/>
                </a:solidFill>
                <a:latin typeface="Arial"/>
              </a:rPr>
              <a:t>‹#›</a:t>
            </a:fld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7447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3FC0229-C0D9-43ED-8E43-ABC56957BE1F}" type="slidenum">
              <a:rPr lang="en-US" sz="1400" b="0" strike="noStrike" spc="-1" smtClean="0">
                <a:solidFill>
                  <a:srgbClr val="FFFFFF"/>
                </a:solidFill>
                <a:latin typeface="Arial"/>
              </a:rPr>
              <a:t>‹#›</a:t>
            </a:fld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8901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793" y="1887629"/>
            <a:ext cx="8694539" cy="3142929"/>
          </a:xfrm>
        </p:spPr>
        <p:txBody>
          <a:bodyPr anchor="b">
            <a:normAutofit/>
          </a:bodyPr>
          <a:lstStyle>
            <a:lvl1pPr>
              <a:defRPr sz="4961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793" y="5018436"/>
            <a:ext cx="8694539" cy="1653678"/>
          </a:xfrm>
        </p:spPr>
        <p:txBody>
          <a:bodyPr anchor="t">
            <a:normAutofit/>
          </a:bodyPr>
          <a:lstStyle>
            <a:lvl1pPr marL="0" indent="0">
              <a:buNone/>
              <a:defRPr sz="198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8013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602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4039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4pPr>
            <a:lvl5pPr marL="1512052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5pPr>
            <a:lvl6pPr marL="1890065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6pPr>
            <a:lvl7pPr marL="2268078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7pPr>
            <a:lvl8pPr marL="264609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8pPr>
            <a:lvl9pPr marL="3024104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3FC0229-C0D9-43ED-8E43-ABC56957BE1F}" type="slidenum">
              <a:rPr lang="en-US" sz="1400" b="0" strike="noStrike" spc="-1" smtClean="0">
                <a:solidFill>
                  <a:srgbClr val="FFFFFF"/>
                </a:solidFill>
                <a:latin typeface="Arial"/>
              </a:rPr>
              <a:t>‹#›</a:t>
            </a:fld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916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770" y="2015914"/>
            <a:ext cx="4284266" cy="479654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3316" y="2015914"/>
            <a:ext cx="4284266" cy="479654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3FC0229-C0D9-43ED-8E43-ABC56957BE1F}" type="slidenum">
              <a:rPr lang="en-US" sz="1400" b="0" strike="noStrike" spc="-1" smtClean="0">
                <a:solidFill>
                  <a:srgbClr val="FFFFFF"/>
                </a:solidFill>
                <a:latin typeface="Arial"/>
              </a:rPr>
              <a:t>‹#›</a:t>
            </a:fld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0335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771" y="1853929"/>
            <a:ext cx="4263264" cy="91018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84" b="1"/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8771" y="2764110"/>
            <a:ext cx="4263264" cy="405709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317" y="1853929"/>
            <a:ext cx="4284266" cy="91017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984" b="1"/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317" y="2764110"/>
            <a:ext cx="4284266" cy="405709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3FC0229-C0D9-43ED-8E43-ABC56957BE1F}" type="slidenum">
              <a:rPr lang="en-US" sz="1400" b="0" strike="noStrike" spc="-1" smtClean="0">
                <a:solidFill>
                  <a:srgbClr val="FFFFFF"/>
                </a:solidFill>
                <a:latin typeface="Arial"/>
              </a:rPr>
              <a:t>‹#›</a:t>
            </a:fld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6260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3FC0229-C0D9-43ED-8E43-ABC56957BE1F}" type="slidenum">
              <a:rPr lang="en-US" sz="1400" b="0" strike="noStrike" spc="-1" smtClean="0">
                <a:solidFill>
                  <a:srgbClr val="FFFFFF"/>
                </a:solidFill>
                <a:latin typeface="Arial"/>
              </a:rPr>
              <a:t>‹#›</a:t>
            </a:fld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48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3FC0229-C0D9-43ED-8E43-ABC56957BE1F}" type="slidenum">
              <a:rPr lang="en-US" sz="1400" b="0" strike="noStrike" spc="-1" smtClean="0">
                <a:solidFill>
                  <a:srgbClr val="FFFFFF"/>
                </a:solidFill>
                <a:latin typeface="Arial"/>
              </a:rPr>
              <a:t>‹#›</a:t>
            </a:fld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2278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400" b="0" strike="noStrike" spc="-1"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68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563" y="503979"/>
            <a:ext cx="3251002" cy="1763921"/>
          </a:xfrm>
        </p:spPr>
        <p:txBody>
          <a:bodyPr anchor="b">
            <a:normAutofit/>
          </a:bodyPr>
          <a:lstStyle>
            <a:lvl1pPr>
              <a:defRPr sz="2646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4266" y="1091953"/>
            <a:ext cx="5103316" cy="5375769"/>
          </a:xfrm>
        </p:spPr>
        <p:txBody>
          <a:bodyPr/>
          <a:lstStyle>
            <a:lvl1pPr>
              <a:defRPr sz="2646"/>
            </a:lvl1pPr>
            <a:lvl2pPr>
              <a:defRPr sz="2315"/>
            </a:lvl2pPr>
            <a:lvl3pPr>
              <a:defRPr sz="1984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5563" y="2267902"/>
            <a:ext cx="3251002" cy="419982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23"/>
            </a:lvl1pPr>
            <a:lvl2pPr marL="378013" indent="0">
              <a:buNone/>
              <a:defRPr sz="992"/>
            </a:lvl2pPr>
            <a:lvl3pPr marL="756026" indent="0">
              <a:buNone/>
              <a:defRPr sz="827"/>
            </a:lvl3pPr>
            <a:lvl4pPr marL="1134039" indent="0">
              <a:buNone/>
              <a:defRPr sz="744"/>
            </a:lvl4pPr>
            <a:lvl5pPr marL="1512052" indent="0">
              <a:buNone/>
              <a:defRPr sz="744"/>
            </a:lvl5pPr>
            <a:lvl6pPr marL="1890065" indent="0">
              <a:buNone/>
              <a:defRPr sz="744"/>
            </a:lvl6pPr>
            <a:lvl7pPr marL="2268078" indent="0">
              <a:buNone/>
              <a:defRPr sz="744"/>
            </a:lvl7pPr>
            <a:lvl8pPr marL="2646091" indent="0">
              <a:buNone/>
              <a:defRPr sz="744"/>
            </a:lvl8pPr>
            <a:lvl9pPr marL="3024104" indent="0">
              <a:buNone/>
              <a:defRPr sz="744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3FC0229-C0D9-43ED-8E43-ABC56957BE1F}" type="slidenum">
              <a:rPr lang="en-US" sz="1400" b="0" strike="noStrike" spc="-1" smtClean="0">
                <a:solidFill>
                  <a:srgbClr val="FFFFFF"/>
                </a:solidFill>
                <a:latin typeface="Arial"/>
              </a:rPr>
              <a:t>‹#›</a:t>
            </a:fld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67155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563" y="503978"/>
            <a:ext cx="3251002" cy="1763924"/>
          </a:xfrm>
        </p:spPr>
        <p:txBody>
          <a:bodyPr anchor="b">
            <a:normAutofit/>
          </a:bodyPr>
          <a:lstStyle>
            <a:lvl1pPr>
              <a:defRPr sz="2646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4266" y="1091953"/>
            <a:ext cx="5103316" cy="5375769"/>
          </a:xfrm>
        </p:spPr>
        <p:txBody>
          <a:bodyPr/>
          <a:lstStyle>
            <a:lvl1pPr marL="0" indent="0">
              <a:buNone/>
              <a:defRPr sz="2646"/>
            </a:lvl1pPr>
            <a:lvl2pPr marL="378013" indent="0">
              <a:buNone/>
              <a:defRPr sz="2315"/>
            </a:lvl2pPr>
            <a:lvl3pPr marL="756026" indent="0">
              <a:buNone/>
              <a:defRPr sz="1984"/>
            </a:lvl3pPr>
            <a:lvl4pPr marL="1134039" indent="0">
              <a:buNone/>
              <a:defRPr sz="1654"/>
            </a:lvl4pPr>
            <a:lvl5pPr marL="1512052" indent="0">
              <a:buNone/>
              <a:defRPr sz="1654"/>
            </a:lvl5pPr>
            <a:lvl6pPr marL="1890065" indent="0">
              <a:buNone/>
              <a:defRPr sz="1654"/>
            </a:lvl6pPr>
            <a:lvl7pPr marL="2268078" indent="0">
              <a:buNone/>
              <a:defRPr sz="1654"/>
            </a:lvl7pPr>
            <a:lvl8pPr marL="2646091" indent="0">
              <a:buNone/>
              <a:defRPr sz="1654"/>
            </a:lvl8pPr>
            <a:lvl9pPr marL="3024104" indent="0">
              <a:buNone/>
              <a:defRPr sz="1654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5563" y="2267903"/>
            <a:ext cx="3251002" cy="4199819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23"/>
            </a:lvl1pPr>
            <a:lvl2pPr marL="378013" indent="0">
              <a:buNone/>
              <a:defRPr sz="992"/>
            </a:lvl2pPr>
            <a:lvl3pPr marL="756026" indent="0">
              <a:buNone/>
              <a:defRPr sz="827"/>
            </a:lvl3pPr>
            <a:lvl4pPr marL="1134039" indent="0">
              <a:buNone/>
              <a:defRPr sz="744"/>
            </a:lvl4pPr>
            <a:lvl5pPr marL="1512052" indent="0">
              <a:buNone/>
              <a:defRPr sz="744"/>
            </a:lvl5pPr>
            <a:lvl6pPr marL="1890065" indent="0">
              <a:buNone/>
              <a:defRPr sz="744"/>
            </a:lvl6pPr>
            <a:lvl7pPr marL="2268078" indent="0">
              <a:buNone/>
              <a:defRPr sz="744"/>
            </a:lvl7pPr>
            <a:lvl8pPr marL="2646091" indent="0">
              <a:buNone/>
              <a:defRPr sz="744"/>
            </a:lvl8pPr>
            <a:lvl9pPr marL="3024104" indent="0">
              <a:buNone/>
              <a:defRPr sz="744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3FC0229-C0D9-43ED-8E43-ABC56957BE1F}" type="slidenum">
              <a:rPr lang="en-US" sz="1400" b="0" strike="noStrike" spc="-1" smtClean="0">
                <a:solidFill>
                  <a:srgbClr val="FFFFFF"/>
                </a:solidFill>
                <a:latin typeface="Arial"/>
              </a:rPr>
              <a:t>‹#›</a:t>
            </a:fld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43926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3FC0229-C0D9-43ED-8E43-ABC56957BE1F}" type="slidenum">
              <a:rPr lang="en-US" sz="1400" b="0" strike="noStrike" spc="-1" smtClean="0">
                <a:solidFill>
                  <a:srgbClr val="FFFFFF"/>
                </a:solidFill>
                <a:latin typeface="Arial"/>
              </a:rPr>
              <a:t>‹#›</a:t>
            </a:fld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83054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947" y="397232"/>
            <a:ext cx="2173635" cy="640647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043" y="397233"/>
            <a:ext cx="6394896" cy="640647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3FC0229-C0D9-43ED-8E43-ABC56957BE1F}" type="slidenum">
              <a:rPr lang="en-US" sz="1400" b="0" strike="noStrike" spc="-1" smtClean="0">
                <a:solidFill>
                  <a:srgbClr val="FFFFFF"/>
                </a:solidFill>
                <a:latin typeface="Arial"/>
              </a:rPr>
              <a:t>‹#›</a:t>
            </a:fld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74975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753840"/>
            <a:ext cx="907164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5860" b="0" strike="noStrike" spc="-1">
              <a:solidFill>
                <a:srgbClr val="C7243A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504000" y="2207520"/>
            <a:ext cx="9071640" cy="3945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8671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793" y="1887629"/>
            <a:ext cx="8694539" cy="3142929"/>
          </a:xfrm>
        </p:spPr>
        <p:txBody>
          <a:bodyPr anchor="b">
            <a:normAutofit/>
          </a:bodyPr>
          <a:lstStyle>
            <a:lvl1pPr>
              <a:defRPr sz="4961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793" y="5018436"/>
            <a:ext cx="8694539" cy="1653678"/>
          </a:xfrm>
        </p:spPr>
        <p:txBody>
          <a:bodyPr anchor="t">
            <a:normAutofit/>
          </a:bodyPr>
          <a:lstStyle>
            <a:lvl1pPr marL="0" indent="0">
              <a:buNone/>
              <a:defRPr sz="198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8013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602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4039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4pPr>
            <a:lvl5pPr marL="1512052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5pPr>
            <a:lvl6pPr marL="1890065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6pPr>
            <a:lvl7pPr marL="2268078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7pPr>
            <a:lvl8pPr marL="264609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8pPr>
            <a:lvl9pPr marL="3024104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400" b="0" strike="noStrike" spc="-1"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6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770" y="2015914"/>
            <a:ext cx="4284266" cy="479654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3316" y="2015914"/>
            <a:ext cx="4284266" cy="479654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400" b="0" strike="noStrike" spc="-1"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674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771" y="1853929"/>
            <a:ext cx="4263264" cy="91018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84" b="1"/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8771" y="2764110"/>
            <a:ext cx="4263264" cy="405709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317" y="1853929"/>
            <a:ext cx="4284266" cy="91017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984" b="1"/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317" y="2764110"/>
            <a:ext cx="4284266" cy="405709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400" b="0" strike="noStrike" spc="-1">
              <a:latin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437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400" b="0" strike="noStrike" spc="-1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71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400" b="0" strike="noStrike" spc="-1"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24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563" y="503979"/>
            <a:ext cx="3251002" cy="1763921"/>
          </a:xfrm>
        </p:spPr>
        <p:txBody>
          <a:bodyPr anchor="b">
            <a:normAutofit/>
          </a:bodyPr>
          <a:lstStyle>
            <a:lvl1pPr>
              <a:defRPr sz="2646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4266" y="1091953"/>
            <a:ext cx="5103316" cy="5375769"/>
          </a:xfrm>
        </p:spPr>
        <p:txBody>
          <a:bodyPr/>
          <a:lstStyle>
            <a:lvl1pPr>
              <a:defRPr sz="2646"/>
            </a:lvl1pPr>
            <a:lvl2pPr>
              <a:defRPr sz="2315"/>
            </a:lvl2pPr>
            <a:lvl3pPr>
              <a:defRPr sz="1984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5563" y="2267902"/>
            <a:ext cx="3251002" cy="419982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23"/>
            </a:lvl1pPr>
            <a:lvl2pPr marL="378013" indent="0">
              <a:buNone/>
              <a:defRPr sz="992"/>
            </a:lvl2pPr>
            <a:lvl3pPr marL="756026" indent="0">
              <a:buNone/>
              <a:defRPr sz="827"/>
            </a:lvl3pPr>
            <a:lvl4pPr marL="1134039" indent="0">
              <a:buNone/>
              <a:defRPr sz="744"/>
            </a:lvl4pPr>
            <a:lvl5pPr marL="1512052" indent="0">
              <a:buNone/>
              <a:defRPr sz="744"/>
            </a:lvl5pPr>
            <a:lvl6pPr marL="1890065" indent="0">
              <a:buNone/>
              <a:defRPr sz="744"/>
            </a:lvl6pPr>
            <a:lvl7pPr marL="2268078" indent="0">
              <a:buNone/>
              <a:defRPr sz="744"/>
            </a:lvl7pPr>
            <a:lvl8pPr marL="2646091" indent="0">
              <a:buNone/>
              <a:defRPr sz="744"/>
            </a:lvl8pPr>
            <a:lvl9pPr marL="3024104" indent="0">
              <a:buNone/>
              <a:defRPr sz="744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400" b="0" strike="noStrike" spc="-1"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781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563" y="503978"/>
            <a:ext cx="3251002" cy="1763924"/>
          </a:xfrm>
        </p:spPr>
        <p:txBody>
          <a:bodyPr anchor="b">
            <a:normAutofit/>
          </a:bodyPr>
          <a:lstStyle>
            <a:lvl1pPr>
              <a:defRPr sz="2646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4266" y="1091953"/>
            <a:ext cx="5103316" cy="5375769"/>
          </a:xfrm>
        </p:spPr>
        <p:txBody>
          <a:bodyPr/>
          <a:lstStyle>
            <a:lvl1pPr marL="0" indent="0">
              <a:buNone/>
              <a:defRPr sz="2646"/>
            </a:lvl1pPr>
            <a:lvl2pPr marL="378013" indent="0">
              <a:buNone/>
              <a:defRPr sz="2315"/>
            </a:lvl2pPr>
            <a:lvl3pPr marL="756026" indent="0">
              <a:buNone/>
              <a:defRPr sz="1984"/>
            </a:lvl3pPr>
            <a:lvl4pPr marL="1134039" indent="0">
              <a:buNone/>
              <a:defRPr sz="1654"/>
            </a:lvl4pPr>
            <a:lvl5pPr marL="1512052" indent="0">
              <a:buNone/>
              <a:defRPr sz="1654"/>
            </a:lvl5pPr>
            <a:lvl6pPr marL="1890065" indent="0">
              <a:buNone/>
              <a:defRPr sz="1654"/>
            </a:lvl6pPr>
            <a:lvl7pPr marL="2268078" indent="0">
              <a:buNone/>
              <a:defRPr sz="1654"/>
            </a:lvl7pPr>
            <a:lvl8pPr marL="2646091" indent="0">
              <a:buNone/>
              <a:defRPr sz="1654"/>
            </a:lvl8pPr>
            <a:lvl9pPr marL="3024104" indent="0">
              <a:buNone/>
              <a:defRPr sz="1654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5563" y="2267903"/>
            <a:ext cx="3251002" cy="4199819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23"/>
            </a:lvl1pPr>
            <a:lvl2pPr marL="378013" indent="0">
              <a:buNone/>
              <a:defRPr sz="992"/>
            </a:lvl2pPr>
            <a:lvl3pPr marL="756026" indent="0">
              <a:buNone/>
              <a:defRPr sz="827"/>
            </a:lvl3pPr>
            <a:lvl4pPr marL="1134039" indent="0">
              <a:buNone/>
              <a:defRPr sz="744"/>
            </a:lvl4pPr>
            <a:lvl5pPr marL="1512052" indent="0">
              <a:buNone/>
              <a:defRPr sz="744"/>
            </a:lvl5pPr>
            <a:lvl6pPr marL="1890065" indent="0">
              <a:buNone/>
              <a:defRPr sz="744"/>
            </a:lvl6pPr>
            <a:lvl7pPr marL="2268078" indent="0">
              <a:buNone/>
              <a:defRPr sz="744"/>
            </a:lvl7pPr>
            <a:lvl8pPr marL="2646091" indent="0">
              <a:buNone/>
              <a:defRPr sz="744"/>
            </a:lvl8pPr>
            <a:lvl9pPr marL="3024104" indent="0">
              <a:buNone/>
              <a:defRPr sz="744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400" b="0" strike="noStrike" spc="-1"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93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770" y="403182"/>
            <a:ext cx="8694539" cy="1461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770" y="2015914"/>
            <a:ext cx="8694539" cy="4796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043" y="7006699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9207" y="7006699"/>
            <a:ext cx="340221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ctr"/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25169" y="7006699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93FC0229-C0D9-43ED-8E43-ABC56957BE1F}" type="slidenum">
              <a:rPr lang="en-US" sz="1400" b="0" strike="noStrike" spc="-1" smtClean="0">
                <a:solidFill>
                  <a:srgbClr val="FFFFFF"/>
                </a:solidFill>
                <a:latin typeface="Arial"/>
              </a:rPr>
              <a:t>‹#›</a:t>
            </a:fld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6938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 dt="0"/>
  <p:txStyles>
    <p:titleStyle>
      <a:lvl1pPr algn="l" defTabSz="756026" rtl="0" eaLnBrk="1" latinLnBrk="0" hangingPunct="1">
        <a:lnSpc>
          <a:spcPct val="90000"/>
        </a:lnSpc>
        <a:spcBef>
          <a:spcPct val="0"/>
        </a:spcBef>
        <a:buNone/>
        <a:defRPr sz="36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06" indent="-189006" algn="l" defTabSz="756026" rtl="0" eaLnBrk="1" latinLnBrk="0" hangingPunct="1">
        <a:lnSpc>
          <a:spcPct val="90000"/>
        </a:lnSpc>
        <a:spcBef>
          <a:spcPts val="827"/>
        </a:spcBef>
        <a:buFont typeface="Wingdings 2" pitchFamily="18" charset="2"/>
        <a:buChar char="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19" indent="-189006" algn="l" defTabSz="756026" rtl="0" eaLnBrk="1" latinLnBrk="0" hangingPunct="1">
        <a:lnSpc>
          <a:spcPct val="90000"/>
        </a:lnSpc>
        <a:spcBef>
          <a:spcPts val="413"/>
        </a:spcBef>
        <a:buFont typeface="Wingdings 2" pitchFamily="18" charset="2"/>
        <a:buChar char="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indent="-189006" algn="l" defTabSz="756026" rtl="0" eaLnBrk="1" latinLnBrk="0" hangingPunct="1">
        <a:lnSpc>
          <a:spcPct val="90000"/>
        </a:lnSpc>
        <a:spcBef>
          <a:spcPts val="413"/>
        </a:spcBef>
        <a:buFont typeface="Wingdings 2" pitchFamily="18" charset="2"/>
        <a:buChar char="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indent="-189006" algn="l" defTabSz="756026" rtl="0" eaLnBrk="1" latinLnBrk="0" hangingPunct="1">
        <a:lnSpc>
          <a:spcPct val="90000"/>
        </a:lnSpc>
        <a:spcBef>
          <a:spcPts val="413"/>
        </a:spcBef>
        <a:buFont typeface="Wingdings 2" pitchFamily="18" charset="2"/>
        <a:buChar char="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1058" indent="-189006" algn="l" defTabSz="756026" rtl="0" eaLnBrk="1" latinLnBrk="0" hangingPunct="1">
        <a:lnSpc>
          <a:spcPct val="90000"/>
        </a:lnSpc>
        <a:spcBef>
          <a:spcPts val="413"/>
        </a:spcBef>
        <a:buFont typeface="Wingdings 2" pitchFamily="18" charset="2"/>
        <a:buChar char="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9071" indent="-189006" algn="l" defTabSz="756026" rtl="0" eaLnBrk="1" latinLnBrk="0" hangingPunct="1">
        <a:spcBef>
          <a:spcPct val="20000"/>
        </a:spcBef>
        <a:buFont typeface="Wingdings 2" pitchFamily="18" charset="2"/>
        <a:buChar char="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7084" indent="-189006" algn="l" defTabSz="756026" rtl="0" eaLnBrk="1" latinLnBrk="0" hangingPunct="1">
        <a:spcBef>
          <a:spcPct val="20000"/>
        </a:spcBef>
        <a:buFont typeface="Wingdings 2" pitchFamily="18" charset="2"/>
        <a:buChar char="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5097" indent="-189006" algn="l" defTabSz="756026" rtl="0" eaLnBrk="1" latinLnBrk="0" hangingPunct="1">
        <a:spcBef>
          <a:spcPct val="20000"/>
        </a:spcBef>
        <a:buFont typeface="Wingdings 2" pitchFamily="18" charset="2"/>
        <a:buChar char="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3110" indent="-189006" algn="l" defTabSz="756026" rtl="0" eaLnBrk="1" latinLnBrk="0" hangingPunct="1">
        <a:spcBef>
          <a:spcPct val="20000"/>
        </a:spcBef>
        <a:buFont typeface="Wingdings 2" pitchFamily="18" charset="2"/>
        <a:buChar char="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026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039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052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065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078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091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104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770" y="403182"/>
            <a:ext cx="8694539" cy="1461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770" y="2015914"/>
            <a:ext cx="8694539" cy="4796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043" y="7006699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9207" y="7006699"/>
            <a:ext cx="340221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ctr"/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25169" y="7006699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93FC0229-C0D9-43ED-8E43-ABC56957BE1F}" type="slidenum">
              <a:rPr lang="en-US" sz="1400" b="0" strike="noStrike" spc="-1" smtClean="0">
                <a:solidFill>
                  <a:srgbClr val="FFFFFF"/>
                </a:solidFill>
                <a:latin typeface="Arial"/>
              </a:rPr>
              <a:t>‹#›</a:t>
            </a:fld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2752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 dt="0"/>
  <p:txStyles>
    <p:titleStyle>
      <a:lvl1pPr algn="l" defTabSz="756026" rtl="0" eaLnBrk="1" latinLnBrk="0" hangingPunct="1">
        <a:lnSpc>
          <a:spcPct val="90000"/>
        </a:lnSpc>
        <a:spcBef>
          <a:spcPct val="0"/>
        </a:spcBef>
        <a:buNone/>
        <a:defRPr sz="36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06" indent="-189006" algn="l" defTabSz="756026" rtl="0" eaLnBrk="1" latinLnBrk="0" hangingPunct="1">
        <a:lnSpc>
          <a:spcPct val="90000"/>
        </a:lnSpc>
        <a:spcBef>
          <a:spcPts val="827"/>
        </a:spcBef>
        <a:buFont typeface="Wingdings 2" pitchFamily="18" charset="2"/>
        <a:buChar char="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19" indent="-189006" algn="l" defTabSz="756026" rtl="0" eaLnBrk="1" latinLnBrk="0" hangingPunct="1">
        <a:lnSpc>
          <a:spcPct val="90000"/>
        </a:lnSpc>
        <a:spcBef>
          <a:spcPts val="413"/>
        </a:spcBef>
        <a:buFont typeface="Wingdings 2" pitchFamily="18" charset="2"/>
        <a:buChar char="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indent="-189006" algn="l" defTabSz="756026" rtl="0" eaLnBrk="1" latinLnBrk="0" hangingPunct="1">
        <a:lnSpc>
          <a:spcPct val="90000"/>
        </a:lnSpc>
        <a:spcBef>
          <a:spcPts val="413"/>
        </a:spcBef>
        <a:buFont typeface="Wingdings 2" pitchFamily="18" charset="2"/>
        <a:buChar char="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indent="-189006" algn="l" defTabSz="756026" rtl="0" eaLnBrk="1" latinLnBrk="0" hangingPunct="1">
        <a:lnSpc>
          <a:spcPct val="90000"/>
        </a:lnSpc>
        <a:spcBef>
          <a:spcPts val="413"/>
        </a:spcBef>
        <a:buFont typeface="Wingdings 2" pitchFamily="18" charset="2"/>
        <a:buChar char="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1058" indent="-189006" algn="l" defTabSz="756026" rtl="0" eaLnBrk="1" latinLnBrk="0" hangingPunct="1">
        <a:lnSpc>
          <a:spcPct val="90000"/>
        </a:lnSpc>
        <a:spcBef>
          <a:spcPts val="413"/>
        </a:spcBef>
        <a:buFont typeface="Wingdings 2" pitchFamily="18" charset="2"/>
        <a:buChar char="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9071" indent="-189006" algn="l" defTabSz="756026" rtl="0" eaLnBrk="1" latinLnBrk="0" hangingPunct="1">
        <a:spcBef>
          <a:spcPct val="20000"/>
        </a:spcBef>
        <a:buFont typeface="Wingdings 2" pitchFamily="18" charset="2"/>
        <a:buChar char="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7084" indent="-189006" algn="l" defTabSz="756026" rtl="0" eaLnBrk="1" latinLnBrk="0" hangingPunct="1">
        <a:spcBef>
          <a:spcPct val="20000"/>
        </a:spcBef>
        <a:buFont typeface="Wingdings 2" pitchFamily="18" charset="2"/>
        <a:buChar char="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5097" indent="-189006" algn="l" defTabSz="756026" rtl="0" eaLnBrk="1" latinLnBrk="0" hangingPunct="1">
        <a:spcBef>
          <a:spcPct val="20000"/>
        </a:spcBef>
        <a:buFont typeface="Wingdings 2" pitchFamily="18" charset="2"/>
        <a:buChar char="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3110" indent="-189006" algn="l" defTabSz="756026" rtl="0" eaLnBrk="1" latinLnBrk="0" hangingPunct="1">
        <a:spcBef>
          <a:spcPct val="20000"/>
        </a:spcBef>
        <a:buFont typeface="Wingdings 2" pitchFamily="18" charset="2"/>
        <a:buChar char="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026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039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052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065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078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091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104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228600" y="438120"/>
            <a:ext cx="9622800" cy="6511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1000" b="0" strike="noStrike" spc="-1" dirty="0">
                <a:solidFill>
                  <a:srgbClr val="000000"/>
                </a:solidFill>
                <a:latin typeface="Arial"/>
              </a:rPr>
              <a:t>Sveučilište u Zagrebu</a:t>
            </a:r>
            <a:endParaRPr lang="hr-HR" sz="1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hr-HR" sz="1000" b="0" strike="noStrike" spc="-1" dirty="0">
                <a:solidFill>
                  <a:srgbClr val="000000"/>
                </a:solidFill>
                <a:latin typeface="Arial"/>
              </a:rPr>
              <a:t>Prirodoslovno-matematički fakultet</a:t>
            </a:r>
            <a:endParaRPr lang="hr-HR" sz="1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hr-HR" sz="1000" b="0" strike="noStrike" spc="-1" dirty="0">
                <a:solidFill>
                  <a:srgbClr val="000000"/>
                </a:solidFill>
                <a:latin typeface="Arial"/>
              </a:rPr>
              <a:t>Kemijski odsjek</a:t>
            </a:r>
            <a:endParaRPr lang="hr-HR" sz="1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hr-HR" sz="1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hr-HR" sz="1000" b="0" strike="noStrike" spc="-1" dirty="0">
              <a:latin typeface="Arial"/>
            </a:endParaRPr>
          </a:p>
          <a:p>
            <a:pPr algn="ctr"/>
            <a:endParaRPr lang="hr-HR" sz="1000" b="0" strike="noStrike" spc="-1" dirty="0">
              <a:latin typeface="Arial"/>
            </a:endParaRPr>
          </a:p>
          <a:p>
            <a:pPr algn="ctr"/>
            <a:endParaRPr lang="hr-HR" sz="1000" b="0" strike="noStrike" spc="-1" dirty="0">
              <a:latin typeface="Arial"/>
            </a:endParaRPr>
          </a:p>
          <a:p>
            <a:pPr algn="ctr"/>
            <a:endParaRPr lang="hr-HR" sz="1000" b="0" strike="noStrike" spc="-1" dirty="0">
              <a:latin typeface="Arial"/>
            </a:endParaRPr>
          </a:p>
          <a:p>
            <a:pPr algn="ctr"/>
            <a:endParaRPr lang="hr-HR" sz="1000" b="0" strike="noStrike" spc="-1" dirty="0">
              <a:latin typeface="Arial"/>
            </a:endParaRPr>
          </a:p>
          <a:p>
            <a:pPr algn="ctr"/>
            <a:endParaRPr lang="hr-HR" sz="1000" b="0" strike="noStrike" spc="-1" dirty="0">
              <a:latin typeface="Arial"/>
            </a:endParaRPr>
          </a:p>
          <a:p>
            <a:pPr algn="ctr"/>
            <a:endParaRPr lang="hr-HR" sz="1000" b="0" strike="noStrike" spc="-1" dirty="0">
              <a:latin typeface="Arial"/>
            </a:endParaRPr>
          </a:p>
          <a:p>
            <a:pPr algn="ctr"/>
            <a:endParaRPr lang="hr-HR" sz="1000" b="0" strike="noStrike" spc="-1" dirty="0">
              <a:latin typeface="Arial"/>
            </a:endParaRPr>
          </a:p>
          <a:p>
            <a:pPr algn="ctr"/>
            <a:endParaRPr lang="hr-HR" sz="1000" b="0" strike="noStrike" spc="-1" dirty="0">
              <a:latin typeface="Arial"/>
            </a:endParaRPr>
          </a:p>
          <a:p>
            <a:pPr algn="ctr"/>
            <a:endParaRPr lang="hr-HR" sz="1000" b="0" strike="noStrike" spc="-1" dirty="0">
              <a:latin typeface="Arial"/>
            </a:endParaRPr>
          </a:p>
          <a:p>
            <a:pPr algn="ctr"/>
            <a:endParaRPr lang="hr-HR" sz="1000" b="0" strike="noStrike" spc="-1" dirty="0">
              <a:latin typeface="Arial"/>
            </a:endParaRPr>
          </a:p>
          <a:p>
            <a:pPr algn="ctr"/>
            <a:endParaRPr lang="hr-HR" sz="1000" b="0" strike="noStrike" spc="-1" dirty="0">
              <a:latin typeface="Arial"/>
            </a:endParaRPr>
          </a:p>
          <a:p>
            <a:pPr algn="ctr"/>
            <a:endParaRPr lang="hr-HR" sz="1000" b="0" strike="noStrike" spc="-1" dirty="0">
              <a:latin typeface="Arial"/>
            </a:endParaRPr>
          </a:p>
          <a:p>
            <a:pPr algn="ctr"/>
            <a:endParaRPr lang="hr-HR" sz="22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 algn="ctr"/>
            <a:endParaRPr lang="hr-HR" sz="2200" spc="-1" dirty="0">
              <a:solidFill>
                <a:srgbClr val="000000"/>
              </a:solidFill>
              <a:latin typeface="Arial"/>
            </a:endParaRPr>
          </a:p>
          <a:p>
            <a:pPr algn="ctr"/>
            <a:endParaRPr lang="hr-HR" sz="22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hr-HR" sz="2200" b="0" strike="noStrike" spc="-1" dirty="0" smtClean="0">
                <a:solidFill>
                  <a:srgbClr val="000000"/>
                </a:solidFill>
                <a:latin typeface="Arial"/>
              </a:rPr>
              <a:t>Boris </a:t>
            </a:r>
            <a:r>
              <a:rPr lang="hr-HR" sz="2200" b="0" strike="noStrike" spc="-1" dirty="0" err="1">
                <a:solidFill>
                  <a:srgbClr val="000000"/>
                </a:solidFill>
                <a:latin typeface="Arial"/>
              </a:rPr>
              <a:t>Gomaz</a:t>
            </a:r>
            <a:endParaRPr lang="hr-HR" sz="2200" b="0" strike="noStrike" spc="-1" dirty="0">
              <a:latin typeface="Arial"/>
            </a:endParaRPr>
          </a:p>
          <a:p>
            <a:pPr algn="ctr"/>
            <a:endParaRPr lang="hr-HR" sz="2200" b="0" strike="noStrike" spc="-1" dirty="0">
              <a:latin typeface="Arial"/>
            </a:endParaRPr>
          </a:p>
          <a:p>
            <a:pPr algn="ctr"/>
            <a:r>
              <a:rPr lang="hr-HR" sz="1200" b="0" strike="noStrike" spc="-1" dirty="0" smtClean="0">
                <a:latin typeface="Arial"/>
              </a:rPr>
              <a:t>Kemijski </a:t>
            </a:r>
            <a:r>
              <a:rPr lang="hr-HR" sz="1200" b="0" strike="noStrike" spc="-1" dirty="0">
                <a:latin typeface="Arial"/>
              </a:rPr>
              <a:t>seminar I</a:t>
            </a:r>
          </a:p>
          <a:p>
            <a:pPr algn="ctr"/>
            <a:endParaRPr lang="hr-HR" sz="1200" b="0" strike="noStrike" spc="-1" dirty="0">
              <a:latin typeface="Arial"/>
            </a:endParaRPr>
          </a:p>
          <a:p>
            <a:pPr algn="ctr"/>
            <a:r>
              <a:rPr lang="hr-HR" sz="1200" b="0" strike="noStrike" spc="-1" dirty="0">
                <a:latin typeface="Arial"/>
              </a:rPr>
              <a:t>Izrađen prema: </a:t>
            </a:r>
            <a:r>
              <a:rPr lang="hr-HR" sz="1200" b="0" strike="noStrike" spc="-1" dirty="0">
                <a:latin typeface="Arial"/>
                <a:ea typeface="Times New Roman"/>
              </a:rPr>
              <a:t>J. A. </a:t>
            </a:r>
            <a:r>
              <a:rPr lang="hr-HR" sz="1200" b="0" strike="noStrike" spc="-1" dirty="0" err="1">
                <a:latin typeface="Arial"/>
                <a:ea typeface="Times New Roman"/>
              </a:rPr>
              <a:t>Marsh</a:t>
            </a:r>
            <a:r>
              <a:rPr lang="hr-HR" sz="1200" b="0" strike="noStrike" spc="-1" dirty="0">
                <a:latin typeface="Arial"/>
                <a:ea typeface="Times New Roman"/>
              </a:rPr>
              <a:t> i S. A. </a:t>
            </a:r>
            <a:r>
              <a:rPr lang="hr-HR" sz="1200" b="0" strike="noStrike" spc="-1" dirty="0" err="1">
                <a:latin typeface="Arial"/>
                <a:ea typeface="Times New Roman"/>
              </a:rPr>
              <a:t>Teichmann</a:t>
            </a:r>
            <a:r>
              <a:rPr lang="hr-HR" sz="1200" b="0" strike="noStrike" spc="-1" dirty="0">
                <a:latin typeface="Arial"/>
                <a:ea typeface="Times New Roman"/>
              </a:rPr>
              <a:t>, </a:t>
            </a:r>
            <a:r>
              <a:rPr lang="hr-HR" sz="1200" b="0" i="1" strike="noStrike" spc="-1" dirty="0" err="1">
                <a:latin typeface="Arial"/>
                <a:ea typeface="Times New Roman"/>
              </a:rPr>
              <a:t>Annu</a:t>
            </a:r>
            <a:r>
              <a:rPr lang="hr-HR" sz="1200" b="0" i="1" strike="noStrike" spc="-1" dirty="0">
                <a:latin typeface="Arial"/>
                <a:ea typeface="Times New Roman"/>
              </a:rPr>
              <a:t>. </a:t>
            </a:r>
            <a:r>
              <a:rPr lang="hr-HR" sz="1200" b="0" i="1" strike="noStrike" spc="-1" dirty="0" err="1">
                <a:latin typeface="Arial"/>
                <a:ea typeface="Times New Roman"/>
              </a:rPr>
              <a:t>Rev</a:t>
            </a:r>
            <a:r>
              <a:rPr lang="hr-HR" sz="1200" b="0" i="1" strike="noStrike" spc="-1" dirty="0">
                <a:latin typeface="Arial"/>
                <a:ea typeface="Times New Roman"/>
              </a:rPr>
              <a:t>. </a:t>
            </a:r>
            <a:r>
              <a:rPr lang="hr-HR" sz="1200" b="0" i="1" strike="noStrike" spc="-1" dirty="0" err="1">
                <a:latin typeface="Arial"/>
                <a:ea typeface="Times New Roman"/>
              </a:rPr>
              <a:t>Biochem</a:t>
            </a:r>
            <a:r>
              <a:rPr lang="hr-HR" sz="1200" b="0" i="1" strike="noStrike" spc="-1" dirty="0">
                <a:latin typeface="Arial"/>
                <a:ea typeface="Times New Roman"/>
              </a:rPr>
              <a:t>.</a:t>
            </a:r>
            <a:r>
              <a:rPr lang="hr-HR" sz="1200" b="0" strike="noStrike" spc="-1" dirty="0">
                <a:latin typeface="Arial"/>
                <a:ea typeface="Times New Roman"/>
              </a:rPr>
              <a:t> </a:t>
            </a:r>
            <a:r>
              <a:rPr lang="hr-HR" sz="1200" b="1" strike="noStrike" spc="-1" dirty="0">
                <a:latin typeface="Arial"/>
                <a:ea typeface="Times New Roman"/>
              </a:rPr>
              <a:t>84</a:t>
            </a:r>
            <a:r>
              <a:rPr lang="hr-HR" sz="1200" b="0" strike="noStrike" spc="-1" dirty="0">
                <a:latin typeface="Arial"/>
                <a:ea typeface="Times New Roman"/>
              </a:rPr>
              <a:t> (2015) 551–575.</a:t>
            </a:r>
            <a:endParaRPr lang="hr-HR" sz="1200" b="0" strike="noStrike" spc="-1" dirty="0">
              <a:latin typeface="Arial"/>
            </a:endParaRPr>
          </a:p>
          <a:p>
            <a:pPr algn="ctr"/>
            <a:endParaRPr lang="hr-HR" sz="1200" b="0" strike="noStrike" spc="-1" dirty="0">
              <a:latin typeface="Arial"/>
            </a:endParaRPr>
          </a:p>
          <a:p>
            <a:pPr algn="ctr"/>
            <a:endParaRPr lang="hr-HR" sz="1200" b="0" strike="noStrike" spc="-1" dirty="0">
              <a:latin typeface="Arial"/>
            </a:endParaRPr>
          </a:p>
          <a:p>
            <a:pPr algn="ctr"/>
            <a:endParaRPr lang="hr-HR" sz="1200" b="0" strike="noStrike" spc="-1" dirty="0">
              <a:latin typeface="Arial"/>
            </a:endParaRPr>
          </a:p>
          <a:p>
            <a:pPr algn="ctr"/>
            <a:endParaRPr lang="hr-HR" sz="1200" b="0" strike="noStrike" spc="-1" dirty="0">
              <a:latin typeface="Arial"/>
            </a:endParaRPr>
          </a:p>
          <a:p>
            <a:pPr algn="ctr"/>
            <a:r>
              <a:rPr lang="hr-HR" sz="1200" b="0" strike="noStrike" spc="-1" dirty="0">
                <a:latin typeface="Arial"/>
              </a:rPr>
              <a:t>Poslijediplomski studij kemije – smjer Anorganska i strukturna kemija</a:t>
            </a:r>
          </a:p>
          <a:p>
            <a:pPr algn="ctr"/>
            <a:endParaRPr lang="hr-HR" sz="1200" b="0" strike="noStrike" spc="-1" dirty="0">
              <a:latin typeface="Arial"/>
            </a:endParaRPr>
          </a:p>
          <a:p>
            <a:pPr algn="ctr"/>
            <a:endParaRPr lang="hr-HR" sz="1200" b="0" strike="noStrike" spc="-1" dirty="0">
              <a:latin typeface="Arial"/>
            </a:endParaRPr>
          </a:p>
          <a:p>
            <a:pPr algn="ctr"/>
            <a:r>
              <a:rPr lang="hr-HR" sz="1000" b="0" strike="noStrike" spc="-1" dirty="0">
                <a:latin typeface="Arial"/>
              </a:rPr>
              <a:t>Zagreb, 25. svibnja 2022.</a:t>
            </a:r>
          </a:p>
          <a:p>
            <a:pPr algn="ctr"/>
            <a:endParaRPr lang="hr-HR" sz="1000" b="0" strike="noStrike" spc="-1" dirty="0">
              <a:latin typeface="Arial"/>
            </a:endParaRPr>
          </a:p>
        </p:txBody>
      </p:sp>
      <p:pic>
        <p:nvPicPr>
          <p:cNvPr id="88" name="Slika 87"/>
          <p:cNvPicPr/>
          <p:nvPr/>
        </p:nvPicPr>
        <p:blipFill>
          <a:blip r:embed="rId2">
            <a:alphaModFix amt="60000"/>
          </a:blip>
          <a:stretch/>
        </p:blipFill>
        <p:spPr>
          <a:xfrm>
            <a:off x="-820080" y="365760"/>
            <a:ext cx="3291840" cy="5152680"/>
          </a:xfrm>
          <a:prstGeom prst="rect">
            <a:avLst/>
          </a:prstGeom>
          <a:ln>
            <a:noFill/>
          </a:ln>
        </p:spPr>
      </p:pic>
      <p:pic>
        <p:nvPicPr>
          <p:cNvPr id="89" name="Slika 88"/>
          <p:cNvPicPr/>
          <p:nvPr/>
        </p:nvPicPr>
        <p:blipFill>
          <a:blip r:embed="rId2">
            <a:alphaModFix amt="60000"/>
          </a:blip>
          <a:stretch/>
        </p:blipFill>
        <p:spPr>
          <a:xfrm flipH="1">
            <a:off x="7580160" y="366120"/>
            <a:ext cx="3291840" cy="5152680"/>
          </a:xfrm>
          <a:prstGeom prst="rect">
            <a:avLst/>
          </a:prstGeom>
          <a:ln>
            <a:noFill/>
          </a:ln>
        </p:spPr>
      </p:pic>
      <p:sp>
        <p:nvSpPr>
          <p:cNvPr id="90" name="TextShape 2"/>
          <p:cNvSpPr txBox="1"/>
          <p:nvPr/>
        </p:nvSpPr>
        <p:spPr>
          <a:xfrm>
            <a:off x="1188720" y="1095120"/>
            <a:ext cx="7702560" cy="30384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21000"/>
                </a:schemeClr>
              </a:gs>
              <a:gs pos="50000">
                <a:srgbClr val="FF0066">
                  <a:alpha val="40000"/>
                </a:srgbClr>
              </a:gs>
              <a:gs pos="100000">
                <a:schemeClr val="accent2">
                  <a:lumMod val="20000"/>
                  <a:lumOff val="80000"/>
                  <a:alpha val="8000"/>
                </a:schemeClr>
              </a:gs>
            </a:gsLst>
            <a:lin ang="5400000" scaled="0"/>
          </a:gradFill>
          <a:ln w="76320">
            <a:noFill/>
          </a:ln>
        </p:spPr>
        <p:txBody>
          <a:bodyPr lIns="110160" tIns="38160" rIns="38160" bIns="38160" anchor="ctr">
            <a:noAutofit/>
          </a:bodyPr>
          <a:lstStyle/>
          <a:p>
            <a:pPr algn="ctr"/>
            <a:r>
              <a:rPr lang="hr-HR" sz="5860" b="0" strike="noStrike" spc="-1">
                <a:solidFill>
                  <a:srgbClr val="000000"/>
                </a:solidFill>
                <a:latin typeface="Arial"/>
              </a:rPr>
              <a:t>Simetrija u kvaternoj </a:t>
            </a:r>
            <a:r>
              <a:t/>
            </a:r>
            <a:br/>
            <a:r>
              <a:rPr lang="hr-HR" sz="5860" b="0" strike="noStrike" spc="-1">
                <a:solidFill>
                  <a:srgbClr val="000000"/>
                </a:solidFill>
                <a:latin typeface="Arial"/>
              </a:rPr>
              <a:t>strukturi proteina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504000" y="753840"/>
            <a:ext cx="9071640" cy="1261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hr-HR" sz="4400" b="0" strike="noStrike" spc="-1">
                <a:solidFill>
                  <a:srgbClr val="C7243A"/>
                </a:solidFill>
                <a:latin typeface="Arial"/>
              </a:rPr>
              <a:t>Translacijske operacije simetrije</a:t>
            </a:r>
          </a:p>
        </p:txBody>
      </p:sp>
      <p:sp>
        <p:nvSpPr>
          <p:cNvPr id="120" name="TextShape 2"/>
          <p:cNvSpPr txBox="1"/>
          <p:nvPr/>
        </p:nvSpPr>
        <p:spPr>
          <a:xfrm>
            <a:off x="180000" y="2207520"/>
            <a:ext cx="4426920" cy="3945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 algn="ctr">
              <a:spcAft>
                <a:spcPts val="188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4270" b="0" strike="noStrike" spc="-1">
                <a:latin typeface="Arial"/>
              </a:rPr>
              <a:t>Vijčana os</a:t>
            </a:r>
          </a:p>
        </p:txBody>
      </p:sp>
      <p:sp>
        <p:nvSpPr>
          <p:cNvPr id="121" name="TextShape 3"/>
          <p:cNvSpPr txBox="1"/>
          <p:nvPr/>
        </p:nvSpPr>
        <p:spPr>
          <a:xfrm>
            <a:off x="4828680" y="2207520"/>
            <a:ext cx="4426920" cy="3945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 algn="ctr">
              <a:spcAft>
                <a:spcPts val="188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4270" b="0" strike="noStrike" spc="-1">
                <a:latin typeface="Arial"/>
              </a:rPr>
              <a:t>Klizna ravnina</a:t>
            </a:r>
          </a:p>
        </p:txBody>
      </p:sp>
      <p:sp>
        <p:nvSpPr>
          <p:cNvPr id="122" name="TextShape 4"/>
          <p:cNvSpPr txBox="1"/>
          <p:nvPr/>
        </p:nvSpPr>
        <p:spPr>
          <a:xfrm>
            <a:off x="1565280" y="7240320"/>
            <a:ext cx="6949440" cy="548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algn="ctr"/>
            <a:r>
              <a:rPr lang="hr-HR" sz="1200" b="0" strike="noStrike" spc="-1" dirty="0">
                <a:latin typeface="Arial"/>
                <a:ea typeface="Times New Roman"/>
              </a:rPr>
              <a:t>L.-L. </a:t>
            </a:r>
            <a:r>
              <a:rPr lang="hr-HR" sz="1200" b="0" strike="noStrike" spc="-1" dirty="0" err="1">
                <a:latin typeface="Arial"/>
                <a:ea typeface="Times New Roman"/>
              </a:rPr>
              <a:t>Ooi</a:t>
            </a:r>
            <a:r>
              <a:rPr lang="hr-HR" sz="1200" b="0" strike="noStrike" spc="-1" dirty="0">
                <a:latin typeface="Arial"/>
                <a:ea typeface="Times New Roman"/>
              </a:rPr>
              <a:t>, </a:t>
            </a:r>
            <a:r>
              <a:rPr lang="hr-HR" sz="1200" b="0" i="1" strike="noStrike" spc="-1" dirty="0" err="1">
                <a:latin typeface="Arial"/>
                <a:ea typeface="Times New Roman"/>
              </a:rPr>
              <a:t>Principles</a:t>
            </a:r>
            <a:r>
              <a:rPr lang="hr-HR" sz="1200" b="0" i="1" strike="noStrike" spc="-1" dirty="0">
                <a:latin typeface="Arial"/>
                <a:ea typeface="Times New Roman"/>
              </a:rPr>
              <a:t> </a:t>
            </a:r>
            <a:r>
              <a:rPr lang="hr-HR" sz="1200" b="0" i="1" strike="noStrike" spc="-1" dirty="0" err="1">
                <a:latin typeface="Arial"/>
                <a:ea typeface="Times New Roman"/>
              </a:rPr>
              <a:t>of</a:t>
            </a:r>
            <a:r>
              <a:rPr lang="hr-HR" sz="1200" b="0" i="1" strike="noStrike" spc="-1" dirty="0">
                <a:latin typeface="Arial"/>
                <a:ea typeface="Times New Roman"/>
              </a:rPr>
              <a:t> X-ray </a:t>
            </a:r>
            <a:r>
              <a:rPr lang="hr-HR" sz="1200" b="0" i="1" strike="noStrike" spc="-1" dirty="0" err="1">
                <a:latin typeface="Arial"/>
                <a:ea typeface="Times New Roman"/>
              </a:rPr>
              <a:t>crystallography</a:t>
            </a:r>
            <a:r>
              <a:rPr lang="hr-HR" sz="1200" b="0" strike="noStrike" spc="-1" dirty="0">
                <a:latin typeface="Arial"/>
                <a:ea typeface="Times New Roman"/>
              </a:rPr>
              <a:t>, </a:t>
            </a:r>
            <a:r>
              <a:rPr lang="hr-HR" sz="1200" b="0" strike="noStrike" spc="-1" dirty="0" err="1">
                <a:latin typeface="Arial"/>
                <a:ea typeface="Times New Roman"/>
              </a:rPr>
              <a:t>Oxford</a:t>
            </a:r>
            <a:r>
              <a:rPr lang="hr-HR" sz="1200" b="0" strike="noStrike" spc="-1" dirty="0">
                <a:latin typeface="Arial"/>
                <a:ea typeface="Times New Roman"/>
              </a:rPr>
              <a:t> University Press, UK, 2010, str. 36–43.</a:t>
            </a:r>
            <a:endParaRPr lang="hr-HR" sz="1200" b="0" strike="noStrike" spc="-1" dirty="0">
              <a:latin typeface="Arial"/>
            </a:endParaRPr>
          </a:p>
        </p:txBody>
      </p:sp>
      <p:pic>
        <p:nvPicPr>
          <p:cNvPr id="123" name="Slika 122"/>
          <p:cNvPicPr/>
          <p:nvPr/>
        </p:nvPicPr>
        <p:blipFill>
          <a:blip r:embed="rId2"/>
          <a:stretch/>
        </p:blipFill>
        <p:spPr>
          <a:xfrm>
            <a:off x="504720" y="2927880"/>
            <a:ext cx="4377600" cy="3583800"/>
          </a:xfrm>
          <a:prstGeom prst="rect">
            <a:avLst/>
          </a:prstGeom>
          <a:ln>
            <a:noFill/>
          </a:ln>
        </p:spPr>
      </p:pic>
      <p:pic>
        <p:nvPicPr>
          <p:cNvPr id="124" name="Slika 123"/>
          <p:cNvPicPr/>
          <p:nvPr/>
        </p:nvPicPr>
        <p:blipFill>
          <a:blip r:embed="rId3"/>
          <a:stretch/>
        </p:blipFill>
        <p:spPr>
          <a:xfrm>
            <a:off x="5358960" y="3668040"/>
            <a:ext cx="3771720" cy="2103120"/>
          </a:xfrm>
          <a:prstGeom prst="rect">
            <a:avLst/>
          </a:prstGeom>
          <a:ln>
            <a:noFill/>
          </a:ln>
        </p:spPr>
      </p:pic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504000" y="753840"/>
            <a:ext cx="9071640" cy="1261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hr-HR" sz="5860" b="0" strike="noStrike" spc="-1">
                <a:solidFill>
                  <a:srgbClr val="C7243A"/>
                </a:solidFill>
                <a:latin typeface="Arial"/>
              </a:rPr>
              <a:t>Struktura proteina</a:t>
            </a:r>
          </a:p>
        </p:txBody>
      </p:sp>
      <p:sp>
        <p:nvSpPr>
          <p:cNvPr id="126" name="TextShape 2"/>
          <p:cNvSpPr txBox="1"/>
          <p:nvPr/>
        </p:nvSpPr>
        <p:spPr>
          <a:xfrm>
            <a:off x="504000" y="2207520"/>
            <a:ext cx="9071640" cy="3945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lnSpcReduction="10000"/>
          </a:bodyPr>
          <a:lstStyle/>
          <a:p>
            <a:pPr marL="432000" indent="-324000">
              <a:spcAft>
                <a:spcPts val="188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4270" b="0" strike="noStrike" spc="-1" dirty="0">
                <a:latin typeface="Arial"/>
              </a:rPr>
              <a:t>Zbog </a:t>
            </a:r>
            <a:r>
              <a:rPr lang="hr-HR" sz="4270" b="0" strike="noStrike" spc="-1" dirty="0" err="1">
                <a:latin typeface="Arial"/>
              </a:rPr>
              <a:t>kiralnosti</a:t>
            </a:r>
            <a:r>
              <a:rPr lang="hr-HR" sz="4270" b="0" strike="noStrike" spc="-1" dirty="0">
                <a:latin typeface="Arial"/>
              </a:rPr>
              <a:t> kod proteina zabranjene inverzija i zrcaljenje</a:t>
            </a:r>
          </a:p>
          <a:p>
            <a:pPr marL="432000" indent="-324000">
              <a:spcAft>
                <a:spcPts val="188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4270" b="0" strike="noStrike" spc="-1" dirty="0">
                <a:latin typeface="Arial"/>
              </a:rPr>
              <a:t>Broj prostornih grupa: </a:t>
            </a:r>
            <a:r>
              <a:rPr lang="hr-HR" sz="4270" b="0" strike="noStrike" spc="-1" dirty="0" smtClean="0">
                <a:latin typeface="Arial"/>
              </a:rPr>
              <a:t>230 </a:t>
            </a:r>
            <a:r>
              <a:rPr lang="hr-HR" sz="4270" b="0" strike="noStrike" spc="-1" dirty="0" smtClean="0">
                <a:latin typeface="Arial"/>
                <a:sym typeface="Wingdings" panose="05000000000000000000" pitchFamily="2" charset="2"/>
              </a:rPr>
              <a:t> </a:t>
            </a:r>
            <a:r>
              <a:rPr lang="hr-HR" sz="4270" b="0" strike="noStrike" spc="-1" dirty="0" smtClean="0">
                <a:latin typeface="Arial"/>
                <a:ea typeface="Arial"/>
              </a:rPr>
              <a:t>65</a:t>
            </a:r>
            <a:endParaRPr lang="hr-HR" sz="4270" b="0" strike="noStrike" spc="-1" dirty="0">
              <a:latin typeface="Arial"/>
            </a:endParaRPr>
          </a:p>
          <a:p>
            <a:pPr marL="432000" indent="-324000">
              <a:spcAft>
                <a:spcPts val="188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4270" b="0" strike="noStrike" spc="-1" dirty="0">
                <a:latin typeface="Arial"/>
                <a:ea typeface="Arial"/>
              </a:rPr>
              <a:t>SCXRD, NMR, EM</a:t>
            </a:r>
            <a:endParaRPr lang="hr-HR" sz="4270" b="0" strike="noStrike" spc="-1" dirty="0">
              <a:latin typeface="Arial"/>
            </a:endParaRPr>
          </a:p>
          <a:p>
            <a:pPr marL="432000" indent="-324000">
              <a:spcAft>
                <a:spcPts val="188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4270" b="0" strike="noStrike" spc="-1" dirty="0">
                <a:latin typeface="Arial"/>
                <a:ea typeface="Arial"/>
              </a:rPr>
              <a:t>Protein Data Bank (PDB)</a:t>
            </a:r>
            <a:endParaRPr lang="hr-HR" sz="4270" b="0" strike="noStrike" spc="-1" dirty="0">
              <a:latin typeface="Arial"/>
            </a:endParaRP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504000" y="753840"/>
            <a:ext cx="9071640" cy="1261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hr-HR" sz="5860" b="0" strike="noStrike" spc="-1">
                <a:solidFill>
                  <a:srgbClr val="C7243A"/>
                </a:solidFill>
                <a:latin typeface="Arial"/>
              </a:rPr>
              <a:t>Homomerni kompleksi</a:t>
            </a:r>
          </a:p>
        </p:txBody>
      </p:sp>
      <p:pic>
        <p:nvPicPr>
          <p:cNvPr id="129" name="Slika 128"/>
          <p:cNvPicPr/>
          <p:nvPr/>
        </p:nvPicPr>
        <p:blipFill>
          <a:blip r:embed="rId2"/>
          <a:stretch/>
        </p:blipFill>
        <p:spPr>
          <a:xfrm>
            <a:off x="1558800" y="2160000"/>
            <a:ext cx="6962760" cy="4032000"/>
          </a:xfrm>
          <a:prstGeom prst="rect">
            <a:avLst/>
          </a:prstGeom>
          <a:ln>
            <a:noFill/>
          </a:ln>
        </p:spPr>
      </p:pic>
      <p:sp>
        <p:nvSpPr>
          <p:cNvPr id="130" name="TextShape 2"/>
          <p:cNvSpPr txBox="1"/>
          <p:nvPr/>
        </p:nvSpPr>
        <p:spPr>
          <a:xfrm>
            <a:off x="1565280" y="7240320"/>
            <a:ext cx="6949440" cy="440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algn="ctr"/>
            <a:r>
              <a:rPr lang="hr-HR" sz="1200" b="0" strike="noStrike" spc="-1" dirty="0">
                <a:latin typeface="Arial"/>
                <a:ea typeface="Times New Roman"/>
              </a:rPr>
              <a:t> J. A. </a:t>
            </a:r>
            <a:r>
              <a:rPr lang="hr-HR" sz="1200" b="0" strike="noStrike" spc="-1" dirty="0" err="1">
                <a:latin typeface="Arial"/>
                <a:ea typeface="Times New Roman"/>
              </a:rPr>
              <a:t>Marsh</a:t>
            </a:r>
            <a:r>
              <a:rPr lang="hr-HR" sz="1200" b="0" strike="noStrike" spc="-1" dirty="0">
                <a:latin typeface="Arial"/>
                <a:ea typeface="Times New Roman"/>
              </a:rPr>
              <a:t> i S. A. </a:t>
            </a:r>
            <a:r>
              <a:rPr lang="hr-HR" sz="1200" b="0" strike="noStrike" spc="-1" dirty="0" err="1">
                <a:latin typeface="Arial"/>
                <a:ea typeface="Times New Roman"/>
              </a:rPr>
              <a:t>Teichmann</a:t>
            </a:r>
            <a:r>
              <a:rPr lang="hr-HR" sz="1200" b="0" strike="noStrike" spc="-1" dirty="0">
                <a:latin typeface="Arial"/>
                <a:ea typeface="Times New Roman"/>
              </a:rPr>
              <a:t>, </a:t>
            </a:r>
            <a:r>
              <a:rPr lang="hr-HR" sz="1200" b="0" i="1" strike="noStrike" spc="-1" dirty="0" err="1">
                <a:latin typeface="Arial"/>
                <a:ea typeface="Times New Roman"/>
              </a:rPr>
              <a:t>Annu</a:t>
            </a:r>
            <a:r>
              <a:rPr lang="hr-HR" sz="1200" b="0" i="1" strike="noStrike" spc="-1" dirty="0">
                <a:latin typeface="Arial"/>
                <a:ea typeface="Times New Roman"/>
              </a:rPr>
              <a:t>. </a:t>
            </a:r>
            <a:r>
              <a:rPr lang="hr-HR" sz="1200" b="0" i="1" strike="noStrike" spc="-1" dirty="0" err="1">
                <a:latin typeface="Arial"/>
                <a:ea typeface="Times New Roman"/>
              </a:rPr>
              <a:t>Rev</a:t>
            </a:r>
            <a:r>
              <a:rPr lang="hr-HR" sz="1200" b="0" i="1" strike="noStrike" spc="-1" dirty="0">
                <a:latin typeface="Arial"/>
                <a:ea typeface="Times New Roman"/>
              </a:rPr>
              <a:t>. </a:t>
            </a:r>
            <a:r>
              <a:rPr lang="hr-HR" sz="1200" b="0" i="1" strike="noStrike" spc="-1" dirty="0" err="1">
                <a:latin typeface="Arial"/>
                <a:ea typeface="Times New Roman"/>
              </a:rPr>
              <a:t>Biochem</a:t>
            </a:r>
            <a:r>
              <a:rPr lang="hr-HR" sz="1200" b="0" i="1" strike="noStrike" spc="-1" dirty="0">
                <a:latin typeface="Arial"/>
                <a:ea typeface="Times New Roman"/>
              </a:rPr>
              <a:t>.</a:t>
            </a:r>
            <a:r>
              <a:rPr lang="hr-HR" sz="1200" b="0" strike="noStrike" spc="-1" dirty="0">
                <a:latin typeface="Arial"/>
                <a:ea typeface="Times New Roman"/>
              </a:rPr>
              <a:t> </a:t>
            </a:r>
            <a:r>
              <a:rPr lang="hr-HR" sz="1200" b="1" strike="noStrike" spc="-1" dirty="0">
                <a:latin typeface="Arial"/>
                <a:ea typeface="Times New Roman"/>
              </a:rPr>
              <a:t>84</a:t>
            </a:r>
            <a:r>
              <a:rPr lang="hr-HR" sz="1200" b="0" strike="noStrike" spc="-1" dirty="0">
                <a:latin typeface="Arial"/>
                <a:ea typeface="Times New Roman"/>
              </a:rPr>
              <a:t> (2015) 551–575.</a:t>
            </a:r>
            <a:endParaRPr lang="hr-HR" sz="1200" b="0" strike="noStrike" spc="-1" dirty="0">
              <a:latin typeface="Arial"/>
            </a:endParaRP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504000" y="753840"/>
            <a:ext cx="9071640" cy="1261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hr-HR" sz="5860" b="0" strike="noStrike" spc="-1">
                <a:solidFill>
                  <a:srgbClr val="C7243A"/>
                </a:solidFill>
                <a:latin typeface="Arial"/>
              </a:rPr>
              <a:t>Homomerni kompleksi</a:t>
            </a:r>
          </a:p>
        </p:txBody>
      </p:sp>
      <p:sp>
        <p:nvSpPr>
          <p:cNvPr id="132" name="TextShape 2"/>
          <p:cNvSpPr txBox="1"/>
          <p:nvPr/>
        </p:nvSpPr>
        <p:spPr>
          <a:xfrm>
            <a:off x="1565280" y="7240320"/>
            <a:ext cx="6949440" cy="440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algn="ctr"/>
            <a:r>
              <a:rPr lang="hr-HR" sz="1200" b="0" strike="noStrike" spc="-1" dirty="0">
                <a:latin typeface="Arial"/>
                <a:ea typeface="Times New Roman"/>
              </a:rPr>
              <a:t> J. A. </a:t>
            </a:r>
            <a:r>
              <a:rPr lang="hr-HR" sz="1200" b="0" strike="noStrike" spc="-1" dirty="0" err="1">
                <a:latin typeface="Arial"/>
                <a:ea typeface="Times New Roman"/>
              </a:rPr>
              <a:t>Marsh</a:t>
            </a:r>
            <a:r>
              <a:rPr lang="hr-HR" sz="1200" b="0" strike="noStrike" spc="-1" dirty="0">
                <a:latin typeface="Arial"/>
                <a:ea typeface="Times New Roman"/>
              </a:rPr>
              <a:t> i S. A. </a:t>
            </a:r>
            <a:r>
              <a:rPr lang="hr-HR" sz="1200" b="0" strike="noStrike" spc="-1" dirty="0" err="1">
                <a:latin typeface="Arial"/>
                <a:ea typeface="Times New Roman"/>
              </a:rPr>
              <a:t>Teichmann</a:t>
            </a:r>
            <a:r>
              <a:rPr lang="hr-HR" sz="1200" b="0" strike="noStrike" spc="-1" dirty="0">
                <a:latin typeface="Arial"/>
                <a:ea typeface="Times New Roman"/>
              </a:rPr>
              <a:t>, </a:t>
            </a:r>
            <a:r>
              <a:rPr lang="hr-HR" sz="1200" b="0" i="1" strike="noStrike" spc="-1" dirty="0" err="1">
                <a:latin typeface="Arial"/>
                <a:ea typeface="Times New Roman"/>
              </a:rPr>
              <a:t>Annu</a:t>
            </a:r>
            <a:r>
              <a:rPr lang="hr-HR" sz="1200" b="0" i="1" strike="noStrike" spc="-1" dirty="0">
                <a:latin typeface="Arial"/>
                <a:ea typeface="Times New Roman"/>
              </a:rPr>
              <a:t>. </a:t>
            </a:r>
            <a:r>
              <a:rPr lang="hr-HR" sz="1200" b="0" i="1" strike="noStrike" spc="-1" dirty="0" err="1">
                <a:latin typeface="Arial"/>
                <a:ea typeface="Times New Roman"/>
              </a:rPr>
              <a:t>Rev</a:t>
            </a:r>
            <a:r>
              <a:rPr lang="hr-HR" sz="1200" b="0" i="1" strike="noStrike" spc="-1" dirty="0">
                <a:latin typeface="Arial"/>
                <a:ea typeface="Times New Roman"/>
              </a:rPr>
              <a:t>. </a:t>
            </a:r>
            <a:r>
              <a:rPr lang="hr-HR" sz="1200" b="0" i="1" strike="noStrike" spc="-1" dirty="0" err="1">
                <a:latin typeface="Arial"/>
                <a:ea typeface="Times New Roman"/>
              </a:rPr>
              <a:t>Biochem</a:t>
            </a:r>
            <a:r>
              <a:rPr lang="hr-HR" sz="1200" b="0" i="1" strike="noStrike" spc="-1" dirty="0">
                <a:latin typeface="Arial"/>
                <a:ea typeface="Times New Roman"/>
              </a:rPr>
              <a:t>.</a:t>
            </a:r>
            <a:r>
              <a:rPr lang="hr-HR" sz="1200" b="0" strike="noStrike" spc="-1" dirty="0">
                <a:latin typeface="Arial"/>
                <a:ea typeface="Times New Roman"/>
              </a:rPr>
              <a:t> </a:t>
            </a:r>
            <a:r>
              <a:rPr lang="hr-HR" sz="1200" b="1" strike="noStrike" spc="-1" dirty="0">
                <a:latin typeface="Arial"/>
                <a:ea typeface="Times New Roman"/>
              </a:rPr>
              <a:t>84</a:t>
            </a:r>
            <a:r>
              <a:rPr lang="hr-HR" sz="1200" b="0" strike="noStrike" spc="-1" dirty="0">
                <a:latin typeface="Arial"/>
                <a:ea typeface="Times New Roman"/>
              </a:rPr>
              <a:t> (2015) 551–575.</a:t>
            </a:r>
            <a:endParaRPr lang="hr-HR" sz="1200" b="0" strike="noStrike" spc="-1" dirty="0">
              <a:latin typeface="Arial"/>
            </a:endParaRPr>
          </a:p>
        </p:txBody>
      </p:sp>
      <p:pic>
        <p:nvPicPr>
          <p:cNvPr id="133" name="Slika 132"/>
          <p:cNvPicPr/>
          <p:nvPr/>
        </p:nvPicPr>
        <p:blipFill>
          <a:blip r:embed="rId2"/>
          <a:stretch/>
        </p:blipFill>
        <p:spPr>
          <a:xfrm>
            <a:off x="1523160" y="2073600"/>
            <a:ext cx="7034040" cy="3954240"/>
          </a:xfrm>
          <a:prstGeom prst="rect">
            <a:avLst/>
          </a:prstGeom>
          <a:ln>
            <a:noFill/>
          </a:ln>
        </p:spPr>
      </p:pic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504000" y="753840"/>
            <a:ext cx="9071640" cy="1261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hr-HR" sz="5860" b="0" strike="noStrike" spc="-1">
                <a:solidFill>
                  <a:srgbClr val="C7243A"/>
                </a:solidFill>
                <a:latin typeface="Arial"/>
              </a:rPr>
              <a:t>Heteromerni kompleksi</a:t>
            </a:r>
          </a:p>
        </p:txBody>
      </p:sp>
      <p:sp>
        <p:nvSpPr>
          <p:cNvPr id="135" name="TextShape 2"/>
          <p:cNvSpPr txBox="1"/>
          <p:nvPr/>
        </p:nvSpPr>
        <p:spPr>
          <a:xfrm>
            <a:off x="1565280" y="7240320"/>
            <a:ext cx="6949440" cy="440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algn="ctr"/>
            <a:r>
              <a:rPr lang="hr-HR" sz="1200" b="0" strike="noStrike" spc="-1" dirty="0">
                <a:latin typeface="Arial"/>
                <a:ea typeface="Times New Roman"/>
              </a:rPr>
              <a:t> J. A. </a:t>
            </a:r>
            <a:r>
              <a:rPr lang="hr-HR" sz="1200" b="0" strike="noStrike" spc="-1" dirty="0" err="1">
                <a:latin typeface="Arial"/>
                <a:ea typeface="Times New Roman"/>
              </a:rPr>
              <a:t>Marsh</a:t>
            </a:r>
            <a:r>
              <a:rPr lang="hr-HR" sz="1200" b="0" strike="noStrike" spc="-1" dirty="0">
                <a:latin typeface="Arial"/>
                <a:ea typeface="Times New Roman"/>
              </a:rPr>
              <a:t> i S. A. </a:t>
            </a:r>
            <a:r>
              <a:rPr lang="hr-HR" sz="1200" b="0" strike="noStrike" spc="-1" dirty="0" err="1">
                <a:latin typeface="Arial"/>
                <a:ea typeface="Times New Roman"/>
              </a:rPr>
              <a:t>Teichmann</a:t>
            </a:r>
            <a:r>
              <a:rPr lang="hr-HR" sz="1200" b="0" strike="noStrike" spc="-1" dirty="0">
                <a:latin typeface="Arial"/>
                <a:ea typeface="Times New Roman"/>
              </a:rPr>
              <a:t>, </a:t>
            </a:r>
            <a:r>
              <a:rPr lang="hr-HR" sz="1200" b="0" i="1" strike="noStrike" spc="-1" dirty="0" err="1">
                <a:latin typeface="Arial"/>
                <a:ea typeface="Times New Roman"/>
              </a:rPr>
              <a:t>Annu</a:t>
            </a:r>
            <a:r>
              <a:rPr lang="hr-HR" sz="1200" b="0" i="1" strike="noStrike" spc="-1" dirty="0">
                <a:latin typeface="Arial"/>
                <a:ea typeface="Times New Roman"/>
              </a:rPr>
              <a:t>. </a:t>
            </a:r>
            <a:r>
              <a:rPr lang="hr-HR" sz="1200" b="0" i="1" strike="noStrike" spc="-1" dirty="0" err="1">
                <a:latin typeface="Arial"/>
                <a:ea typeface="Times New Roman"/>
              </a:rPr>
              <a:t>Rev</a:t>
            </a:r>
            <a:r>
              <a:rPr lang="hr-HR" sz="1200" b="0" i="1" strike="noStrike" spc="-1" dirty="0">
                <a:latin typeface="Arial"/>
                <a:ea typeface="Times New Roman"/>
              </a:rPr>
              <a:t>. </a:t>
            </a:r>
            <a:r>
              <a:rPr lang="hr-HR" sz="1200" b="0" i="1" strike="noStrike" spc="-1" dirty="0" err="1">
                <a:latin typeface="Arial"/>
                <a:ea typeface="Times New Roman"/>
              </a:rPr>
              <a:t>Biochem</a:t>
            </a:r>
            <a:r>
              <a:rPr lang="hr-HR" sz="1200" b="0" i="1" strike="noStrike" spc="-1" dirty="0">
                <a:latin typeface="Arial"/>
                <a:ea typeface="Times New Roman"/>
              </a:rPr>
              <a:t>.</a:t>
            </a:r>
            <a:r>
              <a:rPr lang="hr-HR" sz="1200" b="0" strike="noStrike" spc="-1" dirty="0">
                <a:latin typeface="Arial"/>
                <a:ea typeface="Times New Roman"/>
              </a:rPr>
              <a:t> </a:t>
            </a:r>
            <a:r>
              <a:rPr lang="hr-HR" sz="1200" b="1" strike="noStrike" spc="-1" dirty="0">
                <a:latin typeface="Arial"/>
                <a:ea typeface="Times New Roman"/>
              </a:rPr>
              <a:t>84</a:t>
            </a:r>
            <a:r>
              <a:rPr lang="hr-HR" sz="1200" b="0" strike="noStrike" spc="-1" dirty="0">
                <a:latin typeface="Arial"/>
                <a:ea typeface="Times New Roman"/>
              </a:rPr>
              <a:t> (2015) 551–575.</a:t>
            </a:r>
            <a:endParaRPr lang="hr-HR" sz="1200" b="0" strike="noStrike" spc="-1" dirty="0">
              <a:latin typeface="Arial"/>
            </a:endParaRPr>
          </a:p>
        </p:txBody>
      </p:sp>
      <p:pic>
        <p:nvPicPr>
          <p:cNvPr id="136" name="Slika 135"/>
          <p:cNvPicPr/>
          <p:nvPr/>
        </p:nvPicPr>
        <p:blipFill>
          <a:blip r:embed="rId2"/>
          <a:stretch/>
        </p:blipFill>
        <p:spPr>
          <a:xfrm>
            <a:off x="1173240" y="2197440"/>
            <a:ext cx="7733880" cy="4053960"/>
          </a:xfrm>
          <a:prstGeom prst="rect">
            <a:avLst/>
          </a:prstGeom>
          <a:ln>
            <a:noFill/>
          </a:ln>
        </p:spPr>
      </p:pic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504000" y="753840"/>
            <a:ext cx="9071640" cy="1261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hr-HR" sz="5860" b="0" strike="noStrike" spc="-1">
                <a:solidFill>
                  <a:srgbClr val="C7243A"/>
                </a:solidFill>
                <a:latin typeface="Arial"/>
              </a:rPr>
              <a:t>Heteromerni kompleksi</a:t>
            </a:r>
          </a:p>
        </p:txBody>
      </p:sp>
      <p:sp>
        <p:nvSpPr>
          <p:cNvPr id="138" name="TextShape 2"/>
          <p:cNvSpPr txBox="1"/>
          <p:nvPr/>
        </p:nvSpPr>
        <p:spPr>
          <a:xfrm>
            <a:off x="1565280" y="7240320"/>
            <a:ext cx="6949440" cy="440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algn="ctr"/>
            <a:r>
              <a:rPr lang="hr-HR" sz="1200" b="0" strike="noStrike" spc="-1" dirty="0">
                <a:latin typeface="Arial"/>
                <a:ea typeface="Times New Roman"/>
              </a:rPr>
              <a:t> J. A. </a:t>
            </a:r>
            <a:r>
              <a:rPr lang="hr-HR" sz="1200" b="0" strike="noStrike" spc="-1" dirty="0" err="1">
                <a:latin typeface="Arial"/>
                <a:ea typeface="Times New Roman"/>
              </a:rPr>
              <a:t>Marsh</a:t>
            </a:r>
            <a:r>
              <a:rPr lang="hr-HR" sz="1200" b="0" strike="noStrike" spc="-1" dirty="0">
                <a:latin typeface="Arial"/>
                <a:ea typeface="Times New Roman"/>
              </a:rPr>
              <a:t> i S. A. </a:t>
            </a:r>
            <a:r>
              <a:rPr lang="hr-HR" sz="1200" b="0" strike="noStrike" spc="-1" dirty="0" err="1">
                <a:latin typeface="Arial"/>
                <a:ea typeface="Times New Roman"/>
              </a:rPr>
              <a:t>Teichmann</a:t>
            </a:r>
            <a:r>
              <a:rPr lang="hr-HR" sz="1200" b="0" strike="noStrike" spc="-1" dirty="0">
                <a:latin typeface="Arial"/>
                <a:ea typeface="Times New Roman"/>
              </a:rPr>
              <a:t>, </a:t>
            </a:r>
            <a:r>
              <a:rPr lang="hr-HR" sz="1200" b="0" i="1" strike="noStrike" spc="-1" dirty="0" err="1">
                <a:latin typeface="Arial"/>
                <a:ea typeface="Times New Roman"/>
              </a:rPr>
              <a:t>Annu</a:t>
            </a:r>
            <a:r>
              <a:rPr lang="hr-HR" sz="1200" b="0" i="1" strike="noStrike" spc="-1" dirty="0">
                <a:latin typeface="Arial"/>
                <a:ea typeface="Times New Roman"/>
              </a:rPr>
              <a:t>. </a:t>
            </a:r>
            <a:r>
              <a:rPr lang="hr-HR" sz="1200" b="0" i="1" strike="noStrike" spc="-1" dirty="0" err="1">
                <a:latin typeface="Arial"/>
                <a:ea typeface="Times New Roman"/>
              </a:rPr>
              <a:t>Rev</a:t>
            </a:r>
            <a:r>
              <a:rPr lang="hr-HR" sz="1200" b="0" i="1" strike="noStrike" spc="-1" dirty="0">
                <a:latin typeface="Arial"/>
                <a:ea typeface="Times New Roman"/>
              </a:rPr>
              <a:t>. </a:t>
            </a:r>
            <a:r>
              <a:rPr lang="hr-HR" sz="1200" b="0" i="1" strike="noStrike" spc="-1" dirty="0" err="1">
                <a:latin typeface="Arial"/>
                <a:ea typeface="Times New Roman"/>
              </a:rPr>
              <a:t>Biochem</a:t>
            </a:r>
            <a:r>
              <a:rPr lang="hr-HR" sz="1200" b="0" i="1" strike="noStrike" spc="-1" dirty="0">
                <a:latin typeface="Arial"/>
                <a:ea typeface="Times New Roman"/>
              </a:rPr>
              <a:t>.</a:t>
            </a:r>
            <a:r>
              <a:rPr lang="hr-HR" sz="1200" b="0" strike="noStrike" spc="-1" dirty="0">
                <a:latin typeface="Arial"/>
                <a:ea typeface="Times New Roman"/>
              </a:rPr>
              <a:t> </a:t>
            </a:r>
            <a:r>
              <a:rPr lang="hr-HR" sz="1200" b="1" strike="noStrike" spc="-1" dirty="0">
                <a:latin typeface="Arial"/>
                <a:ea typeface="Times New Roman"/>
              </a:rPr>
              <a:t>84</a:t>
            </a:r>
            <a:r>
              <a:rPr lang="hr-HR" sz="1200" b="0" strike="noStrike" spc="-1" dirty="0">
                <a:latin typeface="Arial"/>
                <a:ea typeface="Times New Roman"/>
              </a:rPr>
              <a:t> (2015) 551–575.</a:t>
            </a:r>
            <a:endParaRPr lang="hr-HR" sz="1200" b="0" strike="noStrike" spc="-1" dirty="0">
              <a:latin typeface="Arial"/>
            </a:endParaRPr>
          </a:p>
        </p:txBody>
      </p:sp>
      <p:pic>
        <p:nvPicPr>
          <p:cNvPr id="139" name="Slika 138"/>
          <p:cNvPicPr/>
          <p:nvPr/>
        </p:nvPicPr>
        <p:blipFill>
          <a:blip r:embed="rId2"/>
          <a:stretch/>
        </p:blipFill>
        <p:spPr>
          <a:xfrm>
            <a:off x="1314000" y="1923120"/>
            <a:ext cx="7452360" cy="4533840"/>
          </a:xfrm>
          <a:prstGeom prst="rect">
            <a:avLst/>
          </a:prstGeom>
          <a:ln>
            <a:noFill/>
          </a:ln>
        </p:spPr>
      </p:pic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504000" y="753840"/>
            <a:ext cx="9071640" cy="1261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hr-HR" sz="5860" b="0" strike="noStrike" spc="-1" dirty="0" smtClean="0">
                <a:solidFill>
                  <a:srgbClr val="C7243A"/>
                </a:solidFill>
                <a:latin typeface="Arial"/>
              </a:rPr>
              <a:t>Zaključak</a:t>
            </a:r>
            <a:endParaRPr lang="hr-HR" sz="5860" b="0" strike="noStrike" spc="-1" dirty="0">
              <a:solidFill>
                <a:srgbClr val="C7243A"/>
              </a:solidFill>
              <a:latin typeface="Arial"/>
            </a:endParaRPr>
          </a:p>
        </p:txBody>
      </p:sp>
      <p:sp>
        <p:nvSpPr>
          <p:cNvPr id="126" name="TextShape 2"/>
          <p:cNvSpPr txBox="1"/>
          <p:nvPr/>
        </p:nvSpPr>
        <p:spPr>
          <a:xfrm>
            <a:off x="504000" y="2207519"/>
            <a:ext cx="9071640" cy="44928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lnSpcReduction="10000"/>
          </a:bodyPr>
          <a:lstStyle/>
          <a:p>
            <a:pPr marL="432000" indent="-324000">
              <a:spcAft>
                <a:spcPts val="188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4270" b="0" strike="noStrike" spc="-1" dirty="0" smtClean="0">
                <a:latin typeface="Arial"/>
              </a:rPr>
              <a:t>Četiri strukturne razine proteina</a:t>
            </a:r>
          </a:p>
          <a:p>
            <a:pPr marL="432000" indent="-324000">
              <a:spcAft>
                <a:spcPts val="188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4270" spc="-1" dirty="0" err="1" smtClean="0">
                <a:latin typeface="Arial"/>
              </a:rPr>
              <a:t>Kvaterna</a:t>
            </a:r>
            <a:r>
              <a:rPr lang="hr-HR" sz="4270" spc="-1" dirty="0" smtClean="0">
                <a:latin typeface="Arial"/>
              </a:rPr>
              <a:t> struktura – hemoglobin</a:t>
            </a:r>
          </a:p>
          <a:p>
            <a:pPr marL="432000" indent="-324000">
              <a:spcAft>
                <a:spcPts val="188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4270" b="0" strike="noStrike" spc="-1" dirty="0" err="1" smtClean="0">
                <a:latin typeface="Arial"/>
              </a:rPr>
              <a:t>Netranslacijske</a:t>
            </a:r>
            <a:r>
              <a:rPr lang="hr-HR" sz="4270" b="0" strike="noStrike" spc="-1" dirty="0" smtClean="0">
                <a:latin typeface="Arial"/>
              </a:rPr>
              <a:t> i translacijske operacije simetrije</a:t>
            </a:r>
          </a:p>
          <a:p>
            <a:pPr marL="432000" indent="-324000">
              <a:spcAft>
                <a:spcPts val="188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4270" b="0" strike="noStrike" spc="-1" dirty="0" err="1" smtClean="0">
                <a:latin typeface="Arial"/>
              </a:rPr>
              <a:t>Homomerni</a:t>
            </a:r>
            <a:r>
              <a:rPr lang="hr-HR" sz="4270" b="0" strike="noStrike" spc="-1" dirty="0" smtClean="0">
                <a:latin typeface="Arial"/>
              </a:rPr>
              <a:t> i </a:t>
            </a:r>
            <a:r>
              <a:rPr lang="hr-HR" sz="4270" b="0" strike="noStrike" spc="-1" dirty="0" err="1" smtClean="0">
                <a:latin typeface="Arial"/>
              </a:rPr>
              <a:t>heteromerni</a:t>
            </a:r>
            <a:r>
              <a:rPr lang="hr-HR" sz="4270" b="0" strike="noStrike" spc="-1" dirty="0" smtClean="0">
                <a:latin typeface="Arial"/>
              </a:rPr>
              <a:t> kompleksi</a:t>
            </a:r>
            <a:endParaRPr lang="hr-HR" sz="4270" b="0" strike="noStrike" spc="-1" dirty="0">
              <a:latin typeface="Arial"/>
            </a:endParaRP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6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504000" y="1833840"/>
            <a:ext cx="9071640" cy="1261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hr-HR" sz="5860" b="0" strike="noStrike" spc="-1">
                <a:solidFill>
                  <a:srgbClr val="C7243A"/>
                </a:solidFill>
                <a:latin typeface="Arial"/>
              </a:rPr>
              <a:t>Hvala na pozornosti</a:t>
            </a: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47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4468" y="675010"/>
            <a:ext cx="9071640" cy="1261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hr-HR" sz="5860" b="0" strike="noStrike" spc="-1" dirty="0">
                <a:solidFill>
                  <a:srgbClr val="C7243A"/>
                </a:solidFill>
                <a:latin typeface="Arial"/>
              </a:rPr>
              <a:t>Sadržaj</a:t>
            </a:r>
          </a:p>
        </p:txBody>
      </p:sp>
      <p:sp>
        <p:nvSpPr>
          <p:cNvPr id="92" name="TextShape 2"/>
          <p:cNvSpPr txBox="1"/>
          <p:nvPr/>
        </p:nvSpPr>
        <p:spPr>
          <a:xfrm>
            <a:off x="-653760" y="2207520"/>
            <a:ext cx="4828680" cy="1881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108000" algn="r">
              <a:spcAft>
                <a:spcPts val="1882"/>
              </a:spcAft>
              <a:buClr>
                <a:srgbClr val="000000"/>
              </a:buClr>
              <a:buSzPct val="45000"/>
            </a:pPr>
            <a:r>
              <a:rPr lang="hr-HR" sz="2600" b="0" strike="noStrike" spc="-1" dirty="0">
                <a:latin typeface="Arial"/>
              </a:rPr>
              <a:t>Proteini  </a:t>
            </a:r>
            <a:r>
              <a:rPr lang="hr-HR" sz="2600" b="0" strike="noStrike" spc="-1" dirty="0">
                <a:latin typeface="Arial"/>
                <a:ea typeface="Arial"/>
              </a:rPr>
              <a:t>●</a:t>
            </a:r>
            <a:endParaRPr lang="hr-HR" sz="2600" b="0" strike="noStrike" spc="-1" dirty="0">
              <a:latin typeface="Arial"/>
            </a:endParaRPr>
          </a:p>
          <a:p>
            <a:pPr marL="540000" lvl="1" algn="r">
              <a:spcAft>
                <a:spcPts val="1505"/>
              </a:spcAft>
              <a:buClr>
                <a:srgbClr val="000000"/>
              </a:buClr>
              <a:buSzPct val="75000"/>
            </a:pPr>
            <a:r>
              <a:rPr lang="hr-HR" sz="2400" b="0" strike="noStrike" spc="-1" dirty="0">
                <a:latin typeface="Arial"/>
              </a:rPr>
              <a:t>Strukturne razine proteina  –</a:t>
            </a:r>
          </a:p>
          <a:p>
            <a:pPr marL="540000" lvl="1" algn="r">
              <a:spcAft>
                <a:spcPts val="1505"/>
              </a:spcAft>
              <a:buClr>
                <a:srgbClr val="000000"/>
              </a:buClr>
              <a:buSzPct val="75000"/>
            </a:pPr>
            <a:r>
              <a:rPr lang="hr-HR" sz="2400" b="0" strike="noStrike" spc="-1" dirty="0">
                <a:latin typeface="Arial"/>
              </a:rPr>
              <a:t>Hemoglobin  –</a:t>
            </a:r>
          </a:p>
        </p:txBody>
      </p:sp>
      <p:sp>
        <p:nvSpPr>
          <p:cNvPr id="93" name="TextShape 3"/>
          <p:cNvSpPr txBox="1"/>
          <p:nvPr/>
        </p:nvSpPr>
        <p:spPr>
          <a:xfrm>
            <a:off x="4396680" y="2207520"/>
            <a:ext cx="5739480" cy="1881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108000">
              <a:spcAft>
                <a:spcPts val="1882"/>
              </a:spcAft>
              <a:buClr>
                <a:srgbClr val="000000"/>
              </a:buClr>
              <a:buSzPct val="45000"/>
            </a:pPr>
            <a:r>
              <a:rPr lang="hr-HR" sz="2600" b="0" strike="noStrike" spc="-1" dirty="0">
                <a:latin typeface="Arial"/>
                <a:ea typeface="Arial"/>
              </a:rPr>
              <a:t>●  </a:t>
            </a:r>
            <a:r>
              <a:rPr lang="hr-HR" sz="2600" b="0" strike="noStrike" spc="-1" dirty="0">
                <a:latin typeface="Arial"/>
              </a:rPr>
              <a:t>Simetrija</a:t>
            </a:r>
            <a:endParaRPr lang="en-US" sz="2600" b="0" strike="noStrike" spc="-1" dirty="0">
              <a:latin typeface="Arial"/>
            </a:endParaRPr>
          </a:p>
          <a:p>
            <a:pPr marL="108000">
              <a:spcAft>
                <a:spcPts val="1511"/>
              </a:spcAft>
              <a:buClr>
                <a:srgbClr val="000000"/>
              </a:buClr>
              <a:buSzPct val="45000"/>
            </a:pPr>
            <a:r>
              <a:rPr lang="hr-HR" sz="2400" b="0" strike="noStrike" spc="-1" dirty="0">
                <a:latin typeface="Arial"/>
              </a:rPr>
              <a:t>–  </a:t>
            </a:r>
            <a:r>
              <a:rPr lang="hr-HR" sz="2400" b="0" strike="noStrike" spc="-1" dirty="0" err="1">
                <a:latin typeface="Arial"/>
              </a:rPr>
              <a:t>Netranslacijske</a:t>
            </a:r>
            <a:r>
              <a:rPr lang="hr-HR" sz="2400" b="0" strike="noStrike" spc="-1" dirty="0">
                <a:latin typeface="Arial"/>
              </a:rPr>
              <a:t> operacije simetrije</a:t>
            </a:r>
            <a:endParaRPr lang="en-US" sz="2400" b="0" strike="noStrike" spc="-1" dirty="0">
              <a:latin typeface="Arial"/>
            </a:endParaRPr>
          </a:p>
          <a:p>
            <a:pPr marL="108000">
              <a:spcAft>
                <a:spcPts val="1511"/>
              </a:spcAft>
              <a:buClr>
                <a:srgbClr val="000000"/>
              </a:buClr>
              <a:buSzPct val="45000"/>
            </a:pPr>
            <a:r>
              <a:rPr lang="hr-HR" sz="2400" b="0" strike="noStrike" spc="-1" dirty="0">
                <a:latin typeface="Arial"/>
              </a:rPr>
              <a:t>–  Translacijske operacije simetrije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94" name="TextShape 4"/>
          <p:cNvSpPr txBox="1"/>
          <p:nvPr/>
        </p:nvSpPr>
        <p:spPr>
          <a:xfrm>
            <a:off x="200234" y="4268520"/>
            <a:ext cx="9071640" cy="1881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91500" lnSpcReduction="20000"/>
          </a:bodyPr>
          <a:lstStyle/>
          <a:p>
            <a:pPr marL="432000" indent="-324000" algn="ctr">
              <a:spcAft>
                <a:spcPts val="188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4270" b="0" strike="noStrike" spc="-1" dirty="0">
                <a:latin typeface="Arial"/>
              </a:rPr>
              <a:t>Struktura proteina</a:t>
            </a:r>
            <a:endParaRPr lang="en-US" sz="4270" b="0" strike="noStrike" spc="-1" dirty="0">
              <a:latin typeface="Arial"/>
            </a:endParaRPr>
          </a:p>
          <a:p>
            <a:pPr marL="864000" lvl="1" indent="-324000" algn="ctr">
              <a:spcAft>
                <a:spcPts val="1505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3730" b="0" strike="noStrike" spc="-1" dirty="0" err="1">
                <a:latin typeface="Arial"/>
              </a:rPr>
              <a:t>Homomerni</a:t>
            </a:r>
            <a:r>
              <a:rPr lang="hr-HR" sz="3730" b="0" strike="noStrike" spc="-1" dirty="0">
                <a:latin typeface="Arial"/>
              </a:rPr>
              <a:t> kompleksi </a:t>
            </a:r>
            <a:endParaRPr lang="en-US" sz="3730" b="0" strike="noStrike" spc="-1" dirty="0">
              <a:latin typeface="Arial"/>
            </a:endParaRPr>
          </a:p>
          <a:p>
            <a:pPr marL="864000" lvl="1" indent="-324000" algn="ctr">
              <a:spcAft>
                <a:spcPts val="1505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3730" b="0" strike="noStrike" spc="-1" dirty="0" err="1">
                <a:latin typeface="Arial"/>
              </a:rPr>
              <a:t>Heteromerni</a:t>
            </a:r>
            <a:r>
              <a:rPr lang="hr-HR" sz="3730" b="0" strike="noStrike" spc="-1" dirty="0">
                <a:latin typeface="Arial"/>
              </a:rPr>
              <a:t> kompleksi</a:t>
            </a:r>
            <a:endParaRPr lang="en-US" sz="3730" b="0" strike="noStrike" spc="-1" dirty="0">
              <a:latin typeface="Arial"/>
            </a:endParaRPr>
          </a:p>
        </p:txBody>
      </p:sp>
      <p:sp>
        <p:nvSpPr>
          <p:cNvPr id="6" name="Rezervirano mjesto broja slajda 1"/>
          <p:cNvSpPr txBox="1">
            <a:spLocks/>
          </p:cNvSpPr>
          <p:nvPr/>
        </p:nvSpPr>
        <p:spPr>
          <a:xfrm>
            <a:off x="7125169" y="7006699"/>
            <a:ext cx="2268141" cy="402483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r-HR" dirty="0" smtClean="0"/>
              <a:t>2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504000" y="753840"/>
            <a:ext cx="9071640" cy="1261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hr-HR" sz="5860" b="0" strike="noStrike" spc="-1">
                <a:solidFill>
                  <a:srgbClr val="C7243A"/>
                </a:solidFill>
                <a:latin typeface="Arial"/>
              </a:rPr>
              <a:t>Proteini</a:t>
            </a:r>
          </a:p>
        </p:txBody>
      </p:sp>
      <p:sp>
        <p:nvSpPr>
          <p:cNvPr id="96" name="TextShape 2"/>
          <p:cNvSpPr txBox="1"/>
          <p:nvPr/>
        </p:nvSpPr>
        <p:spPr>
          <a:xfrm>
            <a:off x="504000" y="2207520"/>
            <a:ext cx="9071640" cy="3945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88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4270" b="0" strike="noStrike" spc="-1">
                <a:latin typeface="Arial"/>
              </a:rPr>
              <a:t>20 proteinogenih aminokiselina</a:t>
            </a:r>
          </a:p>
          <a:p>
            <a:pPr marL="432000" indent="-324000">
              <a:spcAft>
                <a:spcPts val="188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4270" b="0" strike="noStrike" spc="-1">
                <a:latin typeface="Arial"/>
              </a:rPr>
              <a:t>Lijeva kiralnost (osim glicina)</a:t>
            </a:r>
          </a:p>
          <a:p>
            <a:pPr marL="432000" indent="-324000">
              <a:spcAft>
                <a:spcPts val="188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4270" b="0" strike="noStrike" spc="-1">
                <a:latin typeface="Arial"/>
              </a:rPr>
              <a:t>Bočni ogranak određuje karakter</a:t>
            </a:r>
          </a:p>
          <a:p>
            <a:pPr marL="432000" indent="-324000">
              <a:spcAft>
                <a:spcPts val="188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4270" b="0" strike="noStrike" spc="-1">
                <a:latin typeface="Arial"/>
              </a:rPr>
              <a:t>Planarna peptidna veza</a:t>
            </a: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504360" y="501840"/>
            <a:ext cx="9071640" cy="1261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hr-HR" sz="5860" b="0" strike="noStrike" spc="-1">
                <a:solidFill>
                  <a:srgbClr val="C7243A"/>
                </a:solidFill>
                <a:latin typeface="Arial"/>
              </a:rPr>
              <a:t>Strukturne razine proteina</a:t>
            </a:r>
          </a:p>
        </p:txBody>
      </p:sp>
      <p:sp>
        <p:nvSpPr>
          <p:cNvPr id="98" name="TextShape 2"/>
          <p:cNvSpPr txBox="1"/>
          <p:nvPr/>
        </p:nvSpPr>
        <p:spPr>
          <a:xfrm>
            <a:off x="1565280" y="7132320"/>
            <a:ext cx="6949440" cy="548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algn="ctr"/>
            <a:r>
              <a:rPr lang="hr-HR" sz="1200" b="0" strike="noStrike" spc="-1" dirty="0">
                <a:latin typeface="Arial"/>
              </a:rPr>
              <a:t>A. J. F. </a:t>
            </a:r>
            <a:r>
              <a:rPr lang="hr-HR" sz="1200" b="0" strike="noStrike" spc="-1" dirty="0" err="1">
                <a:latin typeface="Arial"/>
              </a:rPr>
              <a:t>Griﬃths</a:t>
            </a:r>
            <a:r>
              <a:rPr lang="hr-HR" sz="1200" b="0" strike="noStrike" spc="-1" dirty="0">
                <a:latin typeface="Arial"/>
              </a:rPr>
              <a:t>, S. R. </a:t>
            </a:r>
            <a:r>
              <a:rPr lang="hr-HR" sz="1200" b="0" strike="noStrike" spc="-1" dirty="0" err="1">
                <a:latin typeface="Arial"/>
              </a:rPr>
              <a:t>Wessler</a:t>
            </a:r>
            <a:r>
              <a:rPr lang="hr-HR" sz="1200" b="0" strike="noStrike" spc="-1" dirty="0">
                <a:latin typeface="Arial"/>
              </a:rPr>
              <a:t>, S. B. </a:t>
            </a:r>
            <a:r>
              <a:rPr lang="hr-HR" sz="1200" b="0" strike="noStrike" spc="-1" dirty="0" err="1">
                <a:latin typeface="Arial"/>
              </a:rPr>
              <a:t>Carroll</a:t>
            </a:r>
            <a:r>
              <a:rPr lang="hr-HR" sz="1200" b="0" strike="noStrike" spc="-1" dirty="0">
                <a:latin typeface="Arial"/>
              </a:rPr>
              <a:t>, J. </a:t>
            </a:r>
            <a:r>
              <a:rPr lang="hr-HR" sz="1200" b="0" strike="noStrike" spc="-1" dirty="0" err="1">
                <a:latin typeface="Arial"/>
              </a:rPr>
              <a:t>Doebley</a:t>
            </a:r>
            <a:r>
              <a:rPr lang="hr-HR" sz="1200" b="0" strike="noStrike" spc="-1" dirty="0">
                <a:latin typeface="Arial"/>
              </a:rPr>
              <a:t>, </a:t>
            </a:r>
            <a:r>
              <a:rPr lang="hr-HR" sz="1200" b="0" i="1" strike="noStrike" spc="-1" dirty="0" err="1">
                <a:latin typeface="Arial"/>
              </a:rPr>
              <a:t>Introduction</a:t>
            </a:r>
            <a:r>
              <a:rPr lang="hr-HR" sz="1200" b="0" i="1" strike="noStrike" spc="-1" dirty="0">
                <a:latin typeface="Arial"/>
              </a:rPr>
              <a:t> to </a:t>
            </a:r>
            <a:r>
              <a:rPr lang="hr-HR" sz="1200" b="0" i="1" strike="noStrike" spc="-1" dirty="0" err="1">
                <a:latin typeface="Arial"/>
              </a:rPr>
              <a:t>genetic</a:t>
            </a:r>
            <a:r>
              <a:rPr lang="hr-HR" sz="1200" b="0" i="1" strike="noStrike" spc="-1" dirty="0">
                <a:latin typeface="Arial"/>
              </a:rPr>
              <a:t> </a:t>
            </a:r>
            <a:r>
              <a:rPr lang="hr-HR" sz="1200" b="0" i="1" strike="noStrike" spc="-1" dirty="0" err="1">
                <a:latin typeface="Arial"/>
              </a:rPr>
              <a:t>analysis</a:t>
            </a:r>
            <a:r>
              <a:rPr lang="hr-HR" sz="1200" b="0" strike="noStrike" spc="-1" dirty="0">
                <a:latin typeface="Arial"/>
              </a:rPr>
              <a:t>, </a:t>
            </a:r>
            <a:r>
              <a:rPr lang="hr-HR" sz="1200" b="0" strike="noStrike" spc="-1" dirty="0" err="1">
                <a:latin typeface="Arial"/>
              </a:rPr>
              <a:t>Eleventh</a:t>
            </a:r>
            <a:r>
              <a:rPr lang="hr-HR" sz="1200" b="0" strike="noStrike" spc="-1" dirty="0">
                <a:latin typeface="Arial"/>
              </a:rPr>
              <a:t> </a:t>
            </a:r>
            <a:r>
              <a:rPr lang="hr-HR" sz="1200" b="0" strike="noStrike" spc="-1" dirty="0" err="1">
                <a:latin typeface="Arial"/>
              </a:rPr>
              <a:t>edition</a:t>
            </a:r>
            <a:r>
              <a:rPr lang="hr-HR" sz="1200" b="0" strike="noStrike" spc="-1" dirty="0">
                <a:latin typeface="Arial"/>
              </a:rPr>
              <a:t>, W. H. Freeman </a:t>
            </a:r>
            <a:r>
              <a:rPr lang="hr-HR" sz="1200" b="0" strike="noStrike" spc="-1" dirty="0" err="1">
                <a:latin typeface="Arial"/>
              </a:rPr>
              <a:t>and</a:t>
            </a:r>
            <a:r>
              <a:rPr lang="hr-HR" sz="1200" b="0" strike="noStrike" spc="-1" dirty="0">
                <a:latin typeface="Arial"/>
              </a:rPr>
              <a:t> Company, USA (2015), str. 323</a:t>
            </a:r>
          </a:p>
        </p:txBody>
      </p:sp>
      <p:pic>
        <p:nvPicPr>
          <p:cNvPr id="99" name="Slika 98"/>
          <p:cNvPicPr/>
          <p:nvPr/>
        </p:nvPicPr>
        <p:blipFill>
          <a:blip r:embed="rId2"/>
          <a:stretch/>
        </p:blipFill>
        <p:spPr>
          <a:xfrm>
            <a:off x="2241000" y="1561680"/>
            <a:ext cx="5598360" cy="5470560"/>
          </a:xfrm>
          <a:prstGeom prst="rect">
            <a:avLst/>
          </a:prstGeom>
          <a:ln>
            <a:noFill/>
          </a:ln>
        </p:spPr>
      </p:pic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504360" y="5200560"/>
            <a:ext cx="9071640" cy="1261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hr-HR" sz="5860" b="0" strike="noStrike" spc="-1" dirty="0">
                <a:solidFill>
                  <a:srgbClr val="C7243A"/>
                </a:solidFill>
                <a:latin typeface="Arial"/>
              </a:rPr>
              <a:t>Hemoglobin</a:t>
            </a:r>
          </a:p>
        </p:txBody>
      </p:sp>
      <p:pic>
        <p:nvPicPr>
          <p:cNvPr id="101" name="Slika 100"/>
          <p:cNvPicPr/>
          <p:nvPr/>
        </p:nvPicPr>
        <p:blipFill>
          <a:blip r:embed="rId2"/>
          <a:stretch/>
        </p:blipFill>
        <p:spPr>
          <a:xfrm>
            <a:off x="787680" y="1197360"/>
            <a:ext cx="8504640" cy="3653640"/>
          </a:xfrm>
          <a:prstGeom prst="rect">
            <a:avLst/>
          </a:prstGeom>
          <a:ln>
            <a:noFill/>
          </a:ln>
        </p:spPr>
      </p:pic>
      <p:sp>
        <p:nvSpPr>
          <p:cNvPr id="102" name="TextShape 2"/>
          <p:cNvSpPr txBox="1"/>
          <p:nvPr/>
        </p:nvSpPr>
        <p:spPr>
          <a:xfrm>
            <a:off x="1565280" y="7132320"/>
            <a:ext cx="6949440" cy="548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algn="ctr"/>
            <a:r>
              <a:rPr lang="hr-HR" sz="1200" b="0" strike="noStrike" spc="-1" dirty="0">
                <a:latin typeface="Arial"/>
              </a:rPr>
              <a:t>A. J. F. </a:t>
            </a:r>
            <a:r>
              <a:rPr lang="hr-HR" sz="1200" b="0" strike="noStrike" spc="-1" dirty="0" err="1">
                <a:latin typeface="Arial"/>
              </a:rPr>
              <a:t>Griﬃths</a:t>
            </a:r>
            <a:r>
              <a:rPr lang="hr-HR" sz="1200" b="0" strike="noStrike" spc="-1" dirty="0">
                <a:latin typeface="Arial"/>
              </a:rPr>
              <a:t>, S. R. </a:t>
            </a:r>
            <a:r>
              <a:rPr lang="hr-HR" sz="1200" b="0" strike="noStrike" spc="-1" dirty="0" err="1">
                <a:latin typeface="Arial"/>
              </a:rPr>
              <a:t>Wessler</a:t>
            </a:r>
            <a:r>
              <a:rPr lang="hr-HR" sz="1200" b="0" strike="noStrike" spc="-1" dirty="0">
                <a:latin typeface="Arial"/>
              </a:rPr>
              <a:t>, S. B. </a:t>
            </a:r>
            <a:r>
              <a:rPr lang="hr-HR" sz="1200" b="0" strike="noStrike" spc="-1" dirty="0" err="1">
                <a:latin typeface="Arial"/>
              </a:rPr>
              <a:t>Carroll</a:t>
            </a:r>
            <a:r>
              <a:rPr lang="hr-HR" sz="1200" b="0" strike="noStrike" spc="-1" dirty="0">
                <a:latin typeface="Arial"/>
              </a:rPr>
              <a:t>, J. </a:t>
            </a:r>
            <a:r>
              <a:rPr lang="hr-HR" sz="1200" b="0" strike="noStrike" spc="-1" dirty="0" err="1">
                <a:latin typeface="Arial"/>
              </a:rPr>
              <a:t>Doebley</a:t>
            </a:r>
            <a:r>
              <a:rPr lang="hr-HR" sz="1200" b="0" strike="noStrike" spc="-1" dirty="0">
                <a:latin typeface="Arial"/>
              </a:rPr>
              <a:t>, </a:t>
            </a:r>
            <a:r>
              <a:rPr lang="hr-HR" sz="1200" b="0" i="1" strike="noStrike" spc="-1" dirty="0" err="1">
                <a:latin typeface="Arial"/>
              </a:rPr>
              <a:t>Introduction</a:t>
            </a:r>
            <a:r>
              <a:rPr lang="hr-HR" sz="1200" b="0" i="1" strike="noStrike" spc="-1" dirty="0">
                <a:latin typeface="Arial"/>
              </a:rPr>
              <a:t> to </a:t>
            </a:r>
            <a:r>
              <a:rPr lang="hr-HR" sz="1200" b="0" i="1" strike="noStrike" spc="-1" dirty="0" err="1">
                <a:latin typeface="Arial"/>
              </a:rPr>
              <a:t>genetic</a:t>
            </a:r>
            <a:r>
              <a:rPr lang="hr-HR" sz="1200" b="0" i="1" strike="noStrike" spc="-1" dirty="0">
                <a:latin typeface="Arial"/>
              </a:rPr>
              <a:t> </a:t>
            </a:r>
            <a:r>
              <a:rPr lang="hr-HR" sz="1200" b="0" i="1" strike="noStrike" spc="-1" dirty="0" err="1">
                <a:latin typeface="Arial"/>
              </a:rPr>
              <a:t>analysis</a:t>
            </a:r>
            <a:r>
              <a:rPr lang="hr-HR" sz="1200" b="0" strike="noStrike" spc="-1" dirty="0">
                <a:latin typeface="Arial"/>
              </a:rPr>
              <a:t>, </a:t>
            </a:r>
            <a:r>
              <a:rPr lang="hr-HR" sz="1200" b="0" strike="noStrike" spc="-1" dirty="0" err="1">
                <a:latin typeface="Arial"/>
              </a:rPr>
              <a:t>Eleventh</a:t>
            </a:r>
            <a:r>
              <a:rPr lang="hr-HR" sz="1200" b="0" strike="noStrike" spc="-1" dirty="0">
                <a:latin typeface="Arial"/>
              </a:rPr>
              <a:t> </a:t>
            </a:r>
            <a:r>
              <a:rPr lang="hr-HR" sz="1200" b="0" strike="noStrike" spc="-1" dirty="0" err="1">
                <a:latin typeface="Arial"/>
              </a:rPr>
              <a:t>edition</a:t>
            </a:r>
            <a:r>
              <a:rPr lang="hr-HR" sz="1200" b="0" strike="noStrike" spc="-1" dirty="0">
                <a:latin typeface="Arial"/>
              </a:rPr>
              <a:t>, W. H. Freeman </a:t>
            </a:r>
            <a:r>
              <a:rPr lang="hr-HR" sz="1200" b="0" strike="noStrike" spc="-1" dirty="0" err="1">
                <a:latin typeface="Arial"/>
              </a:rPr>
              <a:t>and</a:t>
            </a:r>
            <a:r>
              <a:rPr lang="hr-HR" sz="1200" b="0" strike="noStrike" spc="-1" dirty="0">
                <a:latin typeface="Arial"/>
              </a:rPr>
              <a:t> Company, USA (2015), str. 323</a:t>
            </a: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504000" y="753840"/>
            <a:ext cx="9071640" cy="1261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hr-HR" sz="5860" b="0" strike="noStrike" spc="-1" dirty="0">
                <a:solidFill>
                  <a:srgbClr val="C7243A"/>
                </a:solidFill>
                <a:latin typeface="Arial"/>
              </a:rPr>
              <a:t>Hemoglobin</a:t>
            </a:r>
          </a:p>
        </p:txBody>
      </p:sp>
      <p:sp>
        <p:nvSpPr>
          <p:cNvPr id="104" name="TextShape 2"/>
          <p:cNvSpPr txBox="1"/>
          <p:nvPr/>
        </p:nvSpPr>
        <p:spPr>
          <a:xfrm>
            <a:off x="504000" y="2207520"/>
            <a:ext cx="9071640" cy="3945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94000" lnSpcReduction="10000"/>
          </a:bodyPr>
          <a:lstStyle/>
          <a:p>
            <a:pPr marL="432000" indent="-324000">
              <a:spcAft>
                <a:spcPts val="188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4270" b="0" strike="noStrike" spc="-1">
                <a:latin typeface="Arial"/>
              </a:rPr>
              <a:t>Jedan od prvih proteina proučavan rendgenskom kristalografijom</a:t>
            </a:r>
          </a:p>
          <a:p>
            <a:pPr marL="432000" indent="-324000">
              <a:spcAft>
                <a:spcPts val="188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4270" b="0" strike="noStrike" spc="-1">
                <a:latin typeface="Arial"/>
              </a:rPr>
              <a:t>Max Perutz 1962. osvaja Nobelovu nagradu</a:t>
            </a:r>
          </a:p>
          <a:p>
            <a:pPr marL="432000" indent="-324000">
              <a:spcAft>
                <a:spcPts val="188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4270" b="0" strike="noStrike" spc="-1">
                <a:latin typeface="Arial"/>
              </a:rPr>
              <a:t>Tetramer kojeg čine dvije </a:t>
            </a:r>
            <a:r>
              <a:rPr lang="hr-HR" sz="4270" b="0" i="1" strike="noStrike" spc="-1">
                <a:latin typeface="Arial"/>
                <a:ea typeface="Arial"/>
              </a:rPr>
              <a:t>α</a:t>
            </a:r>
            <a:r>
              <a:rPr lang="hr-HR" sz="4270" b="0" strike="noStrike" spc="-1">
                <a:latin typeface="Arial"/>
                <a:ea typeface="Arial"/>
              </a:rPr>
              <a:t>-podjedinice i </a:t>
            </a:r>
            <a:r>
              <a:rPr lang="hr-HR" sz="4270" b="0" i="1" strike="noStrike" spc="-1">
                <a:latin typeface="Arial"/>
                <a:ea typeface="Arial"/>
              </a:rPr>
              <a:t>β</a:t>
            </a:r>
            <a:r>
              <a:rPr lang="hr-HR" sz="4270" b="0" strike="noStrike" spc="-1">
                <a:latin typeface="Arial"/>
                <a:ea typeface="Arial"/>
              </a:rPr>
              <a:t>-podjedinice</a:t>
            </a:r>
            <a:r>
              <a:rPr lang="hr-HR" sz="4270" b="0" strike="noStrike" spc="-1">
                <a:latin typeface="Arial"/>
              </a:rPr>
              <a:t> </a:t>
            </a: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504000" y="753840"/>
            <a:ext cx="9071640" cy="1261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hr-HR" sz="5860" b="0" strike="noStrike" spc="-1">
                <a:solidFill>
                  <a:srgbClr val="C7243A"/>
                </a:solidFill>
                <a:latin typeface="Arial"/>
              </a:rPr>
              <a:t>Simetrija</a:t>
            </a:r>
          </a:p>
        </p:txBody>
      </p:sp>
      <p:sp>
        <p:nvSpPr>
          <p:cNvPr id="106" name="TextShape 2"/>
          <p:cNvSpPr txBox="1"/>
          <p:nvPr/>
        </p:nvSpPr>
        <p:spPr>
          <a:xfrm>
            <a:off x="504000" y="2207520"/>
            <a:ext cx="9071640" cy="3945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94000" lnSpcReduction="10000"/>
          </a:bodyPr>
          <a:lstStyle/>
          <a:p>
            <a:pPr marL="432000" indent="-324000">
              <a:spcAft>
                <a:spcPts val="188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4270" b="0" strike="noStrike" spc="-1">
                <a:latin typeface="Arial"/>
              </a:rPr>
              <a:t>Javlja se u svemu – od znanosti do umjetnosti</a:t>
            </a:r>
          </a:p>
          <a:p>
            <a:pPr marL="432000" indent="-324000">
              <a:spcAft>
                <a:spcPts val="188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4270" b="0" strike="noStrike" spc="-1">
                <a:latin typeface="Arial"/>
              </a:rPr>
              <a:t>Kemija: kvantna kemija, spektroskopija i kristalografija</a:t>
            </a:r>
          </a:p>
          <a:p>
            <a:pPr marL="432000" indent="-324000">
              <a:spcAft>
                <a:spcPts val="188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4270" b="0" strike="noStrike" spc="-1">
                <a:latin typeface="Arial"/>
              </a:rPr>
              <a:t>Kristal – jedinična ćelija – asimetrična jedinica</a:t>
            </a: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504000" y="753840"/>
            <a:ext cx="9071640" cy="1261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hr-HR" sz="4400" b="0" strike="noStrike" spc="-1">
                <a:solidFill>
                  <a:srgbClr val="C7243A"/>
                </a:solidFill>
                <a:latin typeface="Arial"/>
              </a:rPr>
              <a:t>Netranslacijske operacije simetrije</a:t>
            </a:r>
          </a:p>
        </p:txBody>
      </p:sp>
      <p:sp>
        <p:nvSpPr>
          <p:cNvPr id="108" name="TextShape 2"/>
          <p:cNvSpPr txBox="1"/>
          <p:nvPr/>
        </p:nvSpPr>
        <p:spPr>
          <a:xfrm>
            <a:off x="324000" y="2207520"/>
            <a:ext cx="4426920" cy="3945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 algn="ctr">
              <a:spcAft>
                <a:spcPts val="188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4270" b="0" strike="noStrike" spc="-1">
                <a:latin typeface="Arial"/>
              </a:rPr>
              <a:t>Inverzija</a:t>
            </a:r>
          </a:p>
        </p:txBody>
      </p:sp>
      <p:sp>
        <p:nvSpPr>
          <p:cNvPr id="109" name="TextShape 3"/>
          <p:cNvSpPr txBox="1"/>
          <p:nvPr/>
        </p:nvSpPr>
        <p:spPr>
          <a:xfrm>
            <a:off x="4972680" y="2207520"/>
            <a:ext cx="4426920" cy="3945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 algn="ctr">
              <a:spcAft>
                <a:spcPts val="188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4270" b="0" strike="noStrike" spc="-1">
                <a:latin typeface="Arial"/>
              </a:rPr>
              <a:t>Refleksija</a:t>
            </a:r>
          </a:p>
        </p:txBody>
      </p:sp>
      <p:sp>
        <p:nvSpPr>
          <p:cNvPr id="110" name="TextShape 4"/>
          <p:cNvSpPr txBox="1"/>
          <p:nvPr/>
        </p:nvSpPr>
        <p:spPr>
          <a:xfrm>
            <a:off x="1565280" y="7240320"/>
            <a:ext cx="6949440" cy="548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algn="ctr"/>
            <a:r>
              <a:rPr lang="hr-HR" sz="1200" b="0" strike="noStrike" spc="-1" dirty="0">
                <a:latin typeface="Arial"/>
                <a:ea typeface="Times New Roman"/>
              </a:rPr>
              <a:t>L.-L. </a:t>
            </a:r>
            <a:r>
              <a:rPr lang="hr-HR" sz="1200" b="0" strike="noStrike" spc="-1" dirty="0" err="1">
                <a:latin typeface="Arial"/>
                <a:ea typeface="Times New Roman"/>
              </a:rPr>
              <a:t>Ooi</a:t>
            </a:r>
            <a:r>
              <a:rPr lang="hr-HR" sz="1200" b="0" strike="noStrike" spc="-1" dirty="0">
                <a:latin typeface="Arial"/>
                <a:ea typeface="Times New Roman"/>
              </a:rPr>
              <a:t>, </a:t>
            </a:r>
            <a:r>
              <a:rPr lang="hr-HR" sz="1200" b="0" i="1" strike="noStrike" spc="-1" dirty="0" err="1">
                <a:latin typeface="Arial"/>
                <a:ea typeface="Times New Roman"/>
              </a:rPr>
              <a:t>Principles</a:t>
            </a:r>
            <a:r>
              <a:rPr lang="hr-HR" sz="1200" b="0" i="1" strike="noStrike" spc="-1" dirty="0">
                <a:latin typeface="Arial"/>
                <a:ea typeface="Times New Roman"/>
              </a:rPr>
              <a:t> </a:t>
            </a:r>
            <a:r>
              <a:rPr lang="hr-HR" sz="1200" b="0" i="1" strike="noStrike" spc="-1" dirty="0" err="1">
                <a:latin typeface="Arial"/>
                <a:ea typeface="Times New Roman"/>
              </a:rPr>
              <a:t>of</a:t>
            </a:r>
            <a:r>
              <a:rPr lang="hr-HR" sz="1200" b="0" i="1" strike="noStrike" spc="-1" dirty="0">
                <a:latin typeface="Arial"/>
                <a:ea typeface="Times New Roman"/>
              </a:rPr>
              <a:t> X-ray </a:t>
            </a:r>
            <a:r>
              <a:rPr lang="hr-HR" sz="1200" b="0" i="1" strike="noStrike" spc="-1" dirty="0" err="1">
                <a:latin typeface="Arial"/>
                <a:ea typeface="Times New Roman"/>
              </a:rPr>
              <a:t>crystallography</a:t>
            </a:r>
            <a:r>
              <a:rPr lang="hr-HR" sz="1200" b="0" strike="noStrike" spc="-1" dirty="0">
                <a:latin typeface="Arial"/>
                <a:ea typeface="Times New Roman"/>
              </a:rPr>
              <a:t>, </a:t>
            </a:r>
            <a:r>
              <a:rPr lang="hr-HR" sz="1200" b="0" strike="noStrike" spc="-1" dirty="0" err="1">
                <a:latin typeface="Arial"/>
                <a:ea typeface="Times New Roman"/>
              </a:rPr>
              <a:t>Oxford</a:t>
            </a:r>
            <a:r>
              <a:rPr lang="hr-HR" sz="1200" b="0" strike="noStrike" spc="-1" dirty="0">
                <a:latin typeface="Arial"/>
                <a:ea typeface="Times New Roman"/>
              </a:rPr>
              <a:t> University Press, UK, 2010, str. 36–43.</a:t>
            </a:r>
            <a:endParaRPr lang="hr-HR" sz="1200" b="0" strike="noStrike" spc="-1" dirty="0">
              <a:latin typeface="Arial"/>
            </a:endParaRPr>
          </a:p>
        </p:txBody>
      </p:sp>
      <p:pic>
        <p:nvPicPr>
          <p:cNvPr id="111" name="Slika 110"/>
          <p:cNvPicPr/>
          <p:nvPr/>
        </p:nvPicPr>
        <p:blipFill>
          <a:blip r:embed="rId2"/>
          <a:stretch/>
        </p:blipFill>
        <p:spPr>
          <a:xfrm>
            <a:off x="861840" y="3117960"/>
            <a:ext cx="3774960" cy="3036960"/>
          </a:xfrm>
          <a:prstGeom prst="rect">
            <a:avLst/>
          </a:prstGeom>
          <a:ln>
            <a:noFill/>
          </a:ln>
        </p:spPr>
      </p:pic>
      <p:pic>
        <p:nvPicPr>
          <p:cNvPr id="112" name="Slika 111"/>
          <p:cNvPicPr/>
          <p:nvPr/>
        </p:nvPicPr>
        <p:blipFill>
          <a:blip r:embed="rId3"/>
          <a:stretch/>
        </p:blipFill>
        <p:spPr>
          <a:xfrm>
            <a:off x="5131080" y="3022560"/>
            <a:ext cx="4114800" cy="3227760"/>
          </a:xfrm>
          <a:prstGeom prst="rect">
            <a:avLst/>
          </a:prstGeom>
          <a:ln>
            <a:noFill/>
          </a:ln>
        </p:spPr>
      </p:pic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504000" y="753840"/>
            <a:ext cx="9071640" cy="1261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hr-HR" sz="4400" b="0" strike="noStrike" spc="-1">
                <a:solidFill>
                  <a:srgbClr val="C7243A"/>
                </a:solidFill>
                <a:latin typeface="Arial"/>
              </a:rPr>
              <a:t>Netranslacijske operacije simetrije</a:t>
            </a:r>
          </a:p>
        </p:txBody>
      </p:sp>
      <p:sp>
        <p:nvSpPr>
          <p:cNvPr id="114" name="TextShape 2"/>
          <p:cNvSpPr txBox="1"/>
          <p:nvPr/>
        </p:nvSpPr>
        <p:spPr>
          <a:xfrm>
            <a:off x="180000" y="2207520"/>
            <a:ext cx="4426920" cy="3945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 algn="ctr">
              <a:spcAft>
                <a:spcPts val="188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4270" b="0" strike="noStrike" spc="-1">
                <a:latin typeface="Arial"/>
              </a:rPr>
              <a:t>Rotacija</a:t>
            </a:r>
          </a:p>
        </p:txBody>
      </p:sp>
      <p:sp>
        <p:nvSpPr>
          <p:cNvPr id="115" name="TextShape 3"/>
          <p:cNvSpPr txBox="1"/>
          <p:nvPr/>
        </p:nvSpPr>
        <p:spPr>
          <a:xfrm>
            <a:off x="4828680" y="2207520"/>
            <a:ext cx="4426920" cy="3945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 algn="ctr">
              <a:spcAft>
                <a:spcPts val="188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4270" b="0" strike="noStrike" spc="-1">
                <a:latin typeface="Arial"/>
              </a:rPr>
              <a:t>Rotoinverzija</a:t>
            </a:r>
          </a:p>
        </p:txBody>
      </p:sp>
      <p:sp>
        <p:nvSpPr>
          <p:cNvPr id="116" name="TextShape 4"/>
          <p:cNvSpPr txBox="1"/>
          <p:nvPr/>
        </p:nvSpPr>
        <p:spPr>
          <a:xfrm>
            <a:off x="1565280" y="7240320"/>
            <a:ext cx="6949440" cy="548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algn="ctr"/>
            <a:r>
              <a:rPr lang="hr-HR" sz="1200" b="0" strike="noStrike" spc="-1" dirty="0">
                <a:latin typeface="Arial"/>
                <a:ea typeface="Times New Roman"/>
              </a:rPr>
              <a:t>L.-L. </a:t>
            </a:r>
            <a:r>
              <a:rPr lang="hr-HR" sz="1200" b="0" strike="noStrike" spc="-1" dirty="0" err="1">
                <a:latin typeface="Arial"/>
                <a:ea typeface="Times New Roman"/>
              </a:rPr>
              <a:t>Ooi</a:t>
            </a:r>
            <a:r>
              <a:rPr lang="hr-HR" sz="1200" b="0" strike="noStrike" spc="-1" dirty="0">
                <a:latin typeface="Arial"/>
                <a:ea typeface="Times New Roman"/>
              </a:rPr>
              <a:t>, </a:t>
            </a:r>
            <a:r>
              <a:rPr lang="hr-HR" sz="1200" b="0" i="1" strike="noStrike" spc="-1" dirty="0" err="1">
                <a:latin typeface="Arial"/>
                <a:ea typeface="Times New Roman"/>
              </a:rPr>
              <a:t>Principles</a:t>
            </a:r>
            <a:r>
              <a:rPr lang="hr-HR" sz="1200" b="0" i="1" strike="noStrike" spc="-1" dirty="0">
                <a:latin typeface="Arial"/>
                <a:ea typeface="Times New Roman"/>
              </a:rPr>
              <a:t> </a:t>
            </a:r>
            <a:r>
              <a:rPr lang="hr-HR" sz="1200" b="0" i="1" strike="noStrike" spc="-1" dirty="0" err="1">
                <a:latin typeface="Arial"/>
                <a:ea typeface="Times New Roman"/>
              </a:rPr>
              <a:t>of</a:t>
            </a:r>
            <a:r>
              <a:rPr lang="hr-HR" sz="1200" b="0" i="1" strike="noStrike" spc="-1" dirty="0">
                <a:latin typeface="Arial"/>
                <a:ea typeface="Times New Roman"/>
              </a:rPr>
              <a:t> X-ray </a:t>
            </a:r>
            <a:r>
              <a:rPr lang="hr-HR" sz="1200" b="0" i="1" strike="noStrike" spc="-1" dirty="0" err="1">
                <a:latin typeface="Arial"/>
                <a:ea typeface="Times New Roman"/>
              </a:rPr>
              <a:t>crystallography</a:t>
            </a:r>
            <a:r>
              <a:rPr lang="hr-HR" sz="1200" b="0" strike="noStrike" spc="-1" dirty="0">
                <a:latin typeface="Arial"/>
                <a:ea typeface="Times New Roman"/>
              </a:rPr>
              <a:t>, </a:t>
            </a:r>
            <a:r>
              <a:rPr lang="hr-HR" sz="1200" b="0" strike="noStrike" spc="-1" dirty="0" err="1">
                <a:latin typeface="Arial"/>
                <a:ea typeface="Times New Roman"/>
              </a:rPr>
              <a:t>Oxford</a:t>
            </a:r>
            <a:r>
              <a:rPr lang="hr-HR" sz="1200" b="0" strike="noStrike" spc="-1" dirty="0">
                <a:latin typeface="Arial"/>
                <a:ea typeface="Times New Roman"/>
              </a:rPr>
              <a:t> University Press, UK, 2010, str. 36–43.</a:t>
            </a:r>
            <a:endParaRPr lang="hr-HR" sz="1200" b="0" strike="noStrike" spc="-1" dirty="0">
              <a:latin typeface="Arial"/>
            </a:endParaRPr>
          </a:p>
        </p:txBody>
      </p:sp>
      <p:pic>
        <p:nvPicPr>
          <p:cNvPr id="117" name="Slika 116"/>
          <p:cNvPicPr/>
          <p:nvPr/>
        </p:nvPicPr>
        <p:blipFill>
          <a:blip r:embed="rId2"/>
          <a:stretch/>
        </p:blipFill>
        <p:spPr>
          <a:xfrm>
            <a:off x="619560" y="2870640"/>
            <a:ext cx="4023360" cy="3372120"/>
          </a:xfrm>
          <a:prstGeom prst="rect">
            <a:avLst/>
          </a:prstGeom>
          <a:ln>
            <a:noFill/>
          </a:ln>
        </p:spPr>
      </p:pic>
      <p:pic>
        <p:nvPicPr>
          <p:cNvPr id="118" name="Slika 117"/>
          <p:cNvPicPr/>
          <p:nvPr/>
        </p:nvPicPr>
        <p:blipFill>
          <a:blip r:embed="rId3"/>
          <a:stretch/>
        </p:blipFill>
        <p:spPr>
          <a:xfrm>
            <a:off x="5147640" y="2870640"/>
            <a:ext cx="4105080" cy="3347280"/>
          </a:xfrm>
          <a:prstGeom prst="rect">
            <a:avLst/>
          </a:prstGeom>
          <a:ln>
            <a:noFill/>
          </a:ln>
        </p:spPr>
      </p:pic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</TotalTime>
  <Words>505</Words>
  <Application>Microsoft Office PowerPoint</Application>
  <PresentationFormat>Prilagođeno</PresentationFormat>
  <Paragraphs>109</Paragraphs>
  <Slides>17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Symbol</vt:lpstr>
      <vt:lpstr>Times New Roman</vt:lpstr>
      <vt:lpstr>Wingdings</vt:lpstr>
      <vt:lpstr>Wingdings 2</vt:lpstr>
      <vt:lpstr>HDOfficeLightV0</vt:lpstr>
      <vt:lpstr>1_HDOfficeLightV0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Classy Red</dc:title>
  <dc:subject/>
  <dc:creator>Boris Gomaz</dc:creator>
  <dc:description/>
  <cp:lastModifiedBy>Boris Gomaz</cp:lastModifiedBy>
  <cp:revision>13</cp:revision>
  <dcterms:created xsi:type="dcterms:W3CDTF">2022-05-13T10:05:35Z</dcterms:created>
  <dcterms:modified xsi:type="dcterms:W3CDTF">2022-05-25T09:19:41Z</dcterms:modified>
  <dc:language>hr-HR</dc:language>
</cp:coreProperties>
</file>