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79" r:id="rId5"/>
    <p:sldId id="259" r:id="rId6"/>
    <p:sldId id="262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655F70A-C2BC-48E5-AC74-BD94BF5A17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2BAB0-087D-4200-A9A3-596C7AF726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BA04F-C78A-4546-ADB5-F9F9C21A7AFB}" type="datetimeFigureOut">
              <a:rPr lang="hr-HR" smtClean="0"/>
              <a:t>16.4.2021.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58C406-DFF0-4FDD-85ED-542CB75433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7AE27-2FA1-4D95-869C-44098EE528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2B283-11DF-41FE-A550-4BF6D63A89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2194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F9136-E779-401F-8FE3-E891606A8E24}" type="datetimeFigureOut">
              <a:rPr lang="sr-Latn-CS" smtClean="0"/>
              <a:pPr/>
              <a:t>16.4.2021.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A0AEC-09E9-4398-A3CF-BA17DB4232E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A0AEC-09E9-4398-A3CF-BA17DB4232EF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2A0AEC-09E9-4398-A3CF-BA17DB4232EF}" type="slidenum">
              <a:rPr lang="hr-HR" smtClean="0"/>
              <a:pPr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538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Sinteza metalo-organskih mreža sa makrocikličkim ligandima, Milenko Korica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/>
              <a:t>Sinteza metalo-organskih mreža sa makrocikličkim ligandima, Milenko Korica</a:t>
            </a: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45000"/>
                <a:lumOff val="55000"/>
                <a:alpha val="46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2">
                <a:lumMod val="20000"/>
                <a:lumOff val="8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Sinteza metalo-organskih mreža sa makrocikličkim ligandima, Milenko Korica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wedge/>
  </p:transition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j.ccr.2015.02.01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16/j.ccr.2015.02.012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16/j.ccr.2015.02.012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574" y="3657601"/>
            <a:ext cx="8229600" cy="2666998"/>
          </a:xfrm>
        </p:spPr>
        <p:txBody>
          <a:bodyPr>
            <a:normAutofit lnSpcReduction="10000"/>
          </a:bodyPr>
          <a:lstStyle/>
          <a:p>
            <a:r>
              <a:rPr lang="en-GB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Kemijski</a:t>
            </a:r>
            <a:r>
              <a:rPr lang="en-GB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seminar 1</a:t>
            </a:r>
          </a:p>
          <a:p>
            <a:endParaRPr lang="hr-BA" dirty="0"/>
          </a:p>
          <a:p>
            <a:r>
              <a:rPr lang="hr-HR" dirty="0"/>
              <a:t> </a:t>
            </a:r>
            <a:r>
              <a:rPr lang="en-GB" cap="none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Milenko Korica</a:t>
            </a:r>
            <a:endParaRPr lang="hr-HR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hr-HR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hr-HR" cap="none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Mentor: doc. dr. sc. </a:t>
            </a:r>
            <a:r>
              <a:rPr lang="en-GB" cap="none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Tomislav </a:t>
            </a:r>
            <a:r>
              <a:rPr lang="en-GB" cap="none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Balić</a:t>
            </a:r>
            <a:endParaRPr lang="en-GB" cap="none" spc="300" dirty="0">
              <a:ln w="11430" cmpd="sng">
                <a:noFill/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endParaRPr lang="en-GB" cap="none" spc="300" dirty="0">
              <a:ln w="11430" cmpd="sng">
                <a:noFill/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l"/>
            <a:r>
              <a:rPr lang="en-GB" cap="none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Prema</a:t>
            </a:r>
            <a:r>
              <a:rPr lang="en-GB" cap="none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GB" cap="none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radu</a:t>
            </a:r>
            <a:r>
              <a:rPr lang="en-GB" cap="none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:</a:t>
            </a:r>
          </a:p>
          <a:p>
            <a:pPr algn="l"/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Zou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Y. 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Zhao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MacrocycleBased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Metal-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Frameworks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Reviews</a:t>
            </a:r>
            <a:r>
              <a:rPr lang="hr-H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(2015), </a:t>
            </a:r>
            <a:r>
              <a:rPr lang="hr-HR" sz="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http://dx.doi.org/10.1016/j.ccr.2015.02.012</a:t>
            </a:r>
            <a:endParaRPr lang="hr-H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cap="none" spc="300" dirty="0">
              <a:ln w="11430" cmpd="sng">
                <a:noFill/>
                <a:prstDash val="solid"/>
                <a:miter lim="800000"/>
              </a:ln>
              <a:solidFill>
                <a:schemeClr val="tx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7772400" cy="1600200"/>
          </a:xfrm>
          <a:effectLst>
            <a:outerShdw blurRad="25400" dist="508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en-GB" sz="3600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Sinteza</a:t>
            </a:r>
            <a:r>
              <a:rPr lang="en-GB" sz="3600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metalo-organskih</a:t>
            </a:r>
            <a:r>
              <a:rPr lang="en-GB" sz="3600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mreža</a:t>
            </a:r>
            <a:r>
              <a:rPr lang="en-GB" sz="3600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sz="3600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makrocikličkim</a:t>
            </a:r>
            <a:r>
              <a:rPr lang="en-GB" sz="3600" spc="300" dirty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spc="300" dirty="0" err="1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ligandima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1"/>
            <a:ext cx="4038600" cy="1128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SVEUČILIŠTE U ZAGREBU</a:t>
            </a:r>
            <a:endParaRPr lang="hr-H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PRIRODOSLOVNO-MATEMATIČKI FAKULTET</a:t>
            </a:r>
            <a:endParaRPr lang="hr-H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KEMIJSKI ODSJEK</a:t>
            </a:r>
            <a:endParaRPr lang="hr-H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POSLIJEDIPLOMSKI SVEUČILIŠNI STUDIJ KEMIJE</a:t>
            </a:r>
            <a:endParaRPr lang="hr-H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ANORGANSKA I STRUKTURNA KEMIJA</a:t>
            </a:r>
            <a:endParaRPr lang="hr-H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102BC3-AA4E-4B49-AEFA-E3BC13326385}"/>
              </a:ext>
            </a:extLst>
          </p:cNvPr>
          <p:cNvSpPr txBox="1"/>
          <p:nvPr/>
        </p:nvSpPr>
        <p:spPr>
          <a:xfrm>
            <a:off x="7086600" y="228601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Zagreb, 14.04.2021.</a:t>
            </a:r>
            <a:endParaRPr lang="hr-H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44401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1506F-2D6E-41EE-889A-F1B53A70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Metalo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organske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mreže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9ADB86-9175-445E-814E-DAA9E284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752" y="6562130"/>
            <a:ext cx="8506305" cy="365760"/>
          </a:xfrm>
        </p:spPr>
        <p:txBody>
          <a:bodyPr/>
          <a:lstStyle/>
          <a:p>
            <a:pPr algn="ctr"/>
            <a:r>
              <a:rPr lang="hr-HR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</a:t>
            </a:r>
            <a:r>
              <a:rPr lang="hr-HR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makrocikličkim</a:t>
            </a:r>
            <a:r>
              <a:rPr lang="hr-HR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ligandima</a:t>
            </a:r>
            <a:r>
              <a:rPr lang="hr-HR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2029479-4819-422E-ACE0-520924D8E39E}"/>
              </a:ext>
            </a:extLst>
          </p:cNvPr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638209"/>
            <a:ext cx="5077305" cy="33053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F87F08-6BB2-4C3F-B40E-EBF3B31836FC}"/>
              </a:ext>
            </a:extLst>
          </p:cNvPr>
          <p:cNvSpPr txBox="1"/>
          <p:nvPr/>
        </p:nvSpPr>
        <p:spPr>
          <a:xfrm>
            <a:off x="301752" y="1143288"/>
            <a:ext cx="7699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Prednosti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stvaraju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inkluzijske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spojeve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dopirati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funkcionalnim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skupinama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Poboljšana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svojstva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61E7764-4A22-4CA8-B60A-5A4FBC27C4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819399"/>
            <a:ext cx="2835457" cy="26936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6FFA806-6DC2-4DFC-B7DD-70D87FB8170D}"/>
              </a:ext>
            </a:extLst>
          </p:cNvPr>
          <p:cNvSpPr txBox="1"/>
          <p:nvPr/>
        </p:nvSpPr>
        <p:spPr>
          <a:xfrm>
            <a:off x="394836" y="5575941"/>
            <a:ext cx="2895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kaliksarenskog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liganda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de-DE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Chen, A. Schneemann, R. Fischer and S. M. Cohen, Dalton Trans., 2016, DOI: 10.1039/C5DT04316F</a:t>
            </a: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r-HR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76A680-6B96-495F-B797-A7EFF695EB19}"/>
              </a:ext>
            </a:extLst>
          </p:cNvPr>
          <p:cNvSpPr txBox="1"/>
          <p:nvPr/>
        </p:nvSpPr>
        <p:spPr>
          <a:xfrm>
            <a:off x="3733800" y="5935462"/>
            <a:ext cx="54102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strukture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CA-MOF </a:t>
            </a:r>
          </a:p>
          <a:p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Schulz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Gehl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Schlenkrich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Schulze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A.,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Zimmermann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&amp;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Schaate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(2018). A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Calixarene-based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MOF for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selective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NO₂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Angewandte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Chemie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hr-HR" sz="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hr-H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doi:10.1002/anie.201805355</a:t>
            </a:r>
          </a:p>
        </p:txBody>
      </p:sp>
    </p:spTree>
    <p:extLst>
      <p:ext uri="{BB962C8B-B14F-4D97-AF65-F5344CB8AC3E}">
        <p14:creationId xmlns:p14="http://schemas.microsoft.com/office/powerpoint/2010/main" val="1290573251"/>
      </p:ext>
    </p:extLst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6B534-56C1-4D03-BF9E-65A7F5657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Metalo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organske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mreže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596C04-C86E-4FFE-AF82-FBAB9BFF4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531352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466A33-B546-4AE6-AD19-9EDED1266AF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Prednosti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CB-MOF-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odikuje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termalna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stabilnost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trajna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poroznost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dobre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adsorptivne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karakteristike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Pogodni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stvaranje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MOF-ova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manjih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dimenzija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Nedostatci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Nepogodni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stvaranje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MOF-ova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većih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dimenzija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47905"/>
      </p:ext>
    </p:extLst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733CE-4FFC-496E-91B7-51FBE487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Metalo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organske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mreže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76F392-3007-42A2-84F8-688749A5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531352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2E821B2-C3AD-4AAE-9D52-CA8070F8207C}"/>
              </a:ext>
            </a:extLst>
          </p:cNvPr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981201"/>
            <a:ext cx="6400799" cy="27131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E5E104-5918-4EA9-8121-6B00F21FD934}"/>
              </a:ext>
            </a:extLst>
          </p:cNvPr>
          <p:cNvSpPr txBox="1"/>
          <p:nvPr/>
        </p:nvSpPr>
        <p:spPr>
          <a:xfrm>
            <a:off x="838200" y="4818655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7.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strukture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MOF-a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CB ligandome</a:t>
            </a:r>
          </a:p>
          <a:p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Zhang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Zou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Zhao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MacrocycleBased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Metal-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Frameworks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Reviews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(2015), 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http://dx.doi.org/10.1016/j.ccr.2015.02.012</a:t>
            </a:r>
            <a:endParaRPr lang="hr-HR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07377"/>
      </p:ext>
    </p:extLst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4861-B51E-4CE2-97FD-70FBB77FD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Metalo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organske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mreže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FD1B8-29BB-4339-B6FC-0B4A505A2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531352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E2AF84-1A4D-48C6-9097-6339212B7F4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PA-MOF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suprotni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ligandi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svojstvima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kaliksarena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Manja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fleksibilnost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liganda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PA-MOF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rigidnija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Nedostatak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uvijek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nastaju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enantiomeri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teško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razdvojiti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D1E9FB-9BEA-44B1-9694-5B59C3BC9C4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774814"/>
            <a:ext cx="5943600" cy="20550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3B0AE2-3299-443D-85E3-CBC4EFA42833}"/>
              </a:ext>
            </a:extLst>
          </p:cNvPr>
          <p:cNvSpPr txBox="1"/>
          <p:nvPr/>
        </p:nvSpPr>
        <p:spPr>
          <a:xfrm>
            <a:off x="533400" y="588140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8. </a:t>
            </a:r>
            <a:r>
              <a:rPr lang="en-GB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enantiomera</a:t>
            </a:r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PA-MOF, (rac-P5A-MOF-1</a:t>
            </a:r>
          </a:p>
          <a:p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Strutt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L.,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Zhang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H., &amp;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Stoddart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F. (2014).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Enantiopure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pillar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[5]arene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domains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homochiral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metal–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Chemical Communications, 50(56), 7455. doi:10.1039/c4cc02559h</a:t>
            </a:r>
          </a:p>
          <a:p>
            <a:endParaRPr lang="hr-HR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869188"/>
      </p:ext>
    </p:extLst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67387-1BE3-43D9-BE8A-4DA266733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Ostali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makrociklički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ligandi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90AFA1-1B8C-42EF-B939-A863A57B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531352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489E37D-C1F0-4939-9797-35998F2BD4A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Dodatne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dvije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skupine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organskih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liganada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9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Ciklami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cikleni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N3-nonani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porfirini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ftalocijanini</a:t>
            </a: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en-GB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Nedovoljno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istraženo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područje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Nastankom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same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-MOF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Porfirin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-MOF,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materijal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gubi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mogućnost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inkluzije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vrsta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Onemogućena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daljnja</a:t>
            </a:r>
            <a:r>
              <a:rPr lang="en-GB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primjena</a:t>
            </a:r>
            <a:endParaRPr lang="en-GB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483521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4A0E3-EB0A-477B-A33E-87034A4FE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Potencijalna</a:t>
            </a:r>
            <a:r>
              <a:rPr lang="en-GB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primjena</a:t>
            </a:r>
            <a:endParaRPr lang="hr-HR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6EC785-6750-4FA2-8AC4-5A4B024E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531352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0DCBCC-8FDF-4F22-BCAF-478AE9BB934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Područje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primjene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različitim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tehnikama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razdvajanja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prepoznavanja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molekulskih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vrsta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Velika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poroznost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adsorpcija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prijenos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skladištenje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plinova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Templatna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sinteza</a:t>
            </a: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Heterogena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kataliza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29583"/>
      </p:ext>
    </p:extLst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D324A-0974-4507-B4F5-7A3009813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ZAKLJUČAK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223637-B35E-40C2-983F-238929A69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229600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887354-913D-49F5-A5FB-3F17BD9ED01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područje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istraživanja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Stvaranje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hibridnih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materijala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Nedovoljna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istraženost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svojstava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materijala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Istraživanje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potencijalne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primjene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novonastalih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hibridnih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materijala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Adsorpcija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skladištenje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plinova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Detekcijske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separacijske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tehnike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templatna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sinteza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Heterogena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kataliza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93336"/>
      </p:ext>
    </p:extLst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AC494-9E1C-4EB6-A1B6-EAD8F91B7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07D952-97D6-432E-A7E7-73E75C75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Sinteza metalo-organskih mreža sa makrocikličkim ligandima, Milenko Korica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5A638-A61A-4007-B3BF-2865FC095F8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/>
              <a:t>HVALA NA PAŽNJI!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053885766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err="1">
                <a:solidFill>
                  <a:schemeClr val="tx2"/>
                </a:solidFill>
              </a:rPr>
              <a:t>Uvod</a:t>
            </a:r>
            <a:r>
              <a:rPr lang="en-GB" b="1" dirty="0">
                <a:solidFill>
                  <a:schemeClr val="tx2"/>
                </a:solidFill>
              </a:rPr>
              <a:t>: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80949"/>
            <a:ext cx="8503920" cy="4572000"/>
          </a:xfrm>
        </p:spPr>
        <p:txBody>
          <a:bodyPr/>
          <a:lstStyle/>
          <a:p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B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lna</a:t>
            </a:r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znanstvena tematika i problematika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Raznovrsna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potencijalna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primjena:</a:t>
            </a:r>
          </a:p>
          <a:p>
            <a:pPr lvl="1"/>
            <a:r>
              <a:rPr lang="hr-B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Petrokemijska industrija</a:t>
            </a:r>
          </a:p>
          <a:p>
            <a:pPr lvl="1"/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Materijali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izradu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senzora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Detekcija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manjih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molekula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Primjena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separacijskim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tehnikama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Adsorpcija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pohrana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skladištenje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plinova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86800" cy="365760"/>
          </a:xfrm>
        </p:spPr>
        <p:txBody>
          <a:bodyPr/>
          <a:lstStyle/>
          <a:p>
            <a:pPr algn="ctr"/>
            <a:r>
              <a:rPr lang="en-GB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</a:t>
            </a:r>
            <a:r>
              <a:rPr lang="hr-HR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Milenko Korica</a:t>
            </a:r>
            <a:endParaRPr lang="en-US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258236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Makrociklički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spojevi</a:t>
            </a:r>
            <a:endParaRPr lang="en-US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Spoj dvi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ili više molekula koje su povezane u složenije, organizirane agregate pomoću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B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ntermolekularnih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interakcija, koji posjeduju jasnu </a:t>
            </a:r>
            <a:r>
              <a:rPr lang="hr-B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mikrostrukturu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BA" dirty="0"/>
          </a:p>
        </p:txBody>
      </p:sp>
      <p:pic>
        <p:nvPicPr>
          <p:cNvPr id="4" name="Picture 3" descr="celm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3048000"/>
            <a:ext cx="4137860" cy="24026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839200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BA26D8-8A23-4903-8650-B1A30788DABE}"/>
              </a:ext>
            </a:extLst>
          </p:cNvPr>
          <p:cNvSpPr txBox="1"/>
          <p:nvPr/>
        </p:nvSpPr>
        <p:spPr>
          <a:xfrm>
            <a:off x="990600" y="5666169"/>
            <a:ext cx="41378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poroznih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šupljina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makrocikličkog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spoja</a:t>
            </a:r>
            <a:endParaRPr lang="en-GB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Kaskel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Metal-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Frameworks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Characterization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izdanje,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Wiley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Chichester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UK, 2016.</a:t>
            </a:r>
            <a:endParaRPr lang="en-GB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hr-HR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534046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F74AB-A18C-41CE-8982-DEF73D024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svojstva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FACA49-5D83-41C3-8418-E01B1B4C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500872" cy="365760"/>
          </a:xfrm>
        </p:spPr>
        <p:txBody>
          <a:bodyPr anchor="ctr"/>
          <a:lstStyle/>
          <a:p>
            <a:pPr algn="ctr"/>
            <a:r>
              <a:rPr lang="hr-HR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</a:t>
            </a:r>
            <a:r>
              <a:rPr lang="hr-HR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makrocikličkim</a:t>
            </a:r>
            <a:r>
              <a:rPr lang="hr-HR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ligandima</a:t>
            </a:r>
            <a:r>
              <a:rPr lang="hr-HR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Milenko Korica</a:t>
            </a:r>
            <a:endParaRPr lang="en-US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E1505-E107-4F96-8EA6-A9C1BA3F92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Posjeduju odlična katalitička svojstva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Dobri nosači i materijali za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stvaranje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domaćin-gost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eng.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“Host-Guest” complex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hr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Selektivnost prema plinovima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0615352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Makrociklički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organski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ligandi</a:t>
            </a:r>
            <a:endParaRPr lang="en-US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86800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Podjela</a:t>
            </a:r>
            <a:r>
              <a:rPr lang="hr-B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dirty="0"/>
          </a:p>
          <a:p>
            <a:pPr lvl="1"/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Krunski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eteri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GB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eng.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CE= “Crown Ethers”)</a:t>
            </a:r>
          </a:p>
          <a:p>
            <a:pPr lvl="1"/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Ciklodekstrini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eng.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CD= “Cyclodextrins”)</a:t>
            </a:r>
          </a:p>
          <a:p>
            <a:pPr lvl="1"/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Kaliksareni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en-GB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eng.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CA= “</a:t>
            </a:r>
            <a:r>
              <a:rPr lang="en-GB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Calyxarenes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lvl="1"/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Kukurbiturili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n-GB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eng.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CB= “Cucurbiturils”)</a:t>
            </a:r>
          </a:p>
          <a:p>
            <a:pPr lvl="1"/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Pilarareni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(</a:t>
            </a:r>
            <a:r>
              <a:rPr lang="en-GB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eng.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PA= “</a:t>
            </a:r>
            <a:r>
              <a:rPr lang="en-GB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Pillarenes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lvl="1"/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Ostali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organski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ligandi</a:t>
            </a:r>
            <a:endParaRPr lang="hr-B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632372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Metalo-organske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mreže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(MOF)</a:t>
            </a:r>
            <a:endParaRPr lang="en-US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Eng. MOF- Metal-organic framework</a:t>
            </a:r>
          </a:p>
          <a:p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Polimerni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materijal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posjeduje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koordinacijsku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mrežu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organskim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ligandima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Dobra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svojstva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Široka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potencijalna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primjena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86800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442372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7DF8D-FC90-47F0-93DF-4C82393C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9844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MOF-ova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organskim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ligandima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FE78C3-A1BB-4FF5-98D4-F689A451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531352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F3611E-B214-4F02-8340-656DFEC754F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CE-MOF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CD-MOF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CA-MOF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CB-MOF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PA-MOF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41F86B-38FF-46F2-8DC9-D51BFD842D5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019944"/>
            <a:ext cx="6038850" cy="2209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7130227-8301-4E1B-97DB-2EC5AAD33B4C}"/>
              </a:ext>
            </a:extLst>
          </p:cNvPr>
          <p:cNvSpPr txBox="1"/>
          <p:nvPr/>
        </p:nvSpPr>
        <p:spPr>
          <a:xfrm>
            <a:off x="2286000" y="4281816"/>
            <a:ext cx="6191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Metalni</a:t>
            </a:r>
            <a:r>
              <a:rPr lang="en-GB" dirty="0"/>
              <a:t> </a:t>
            </a:r>
            <a:r>
              <a:rPr lang="en-GB" dirty="0" err="1"/>
              <a:t>kation</a:t>
            </a:r>
            <a:r>
              <a:rPr lang="en-GB" dirty="0"/>
              <a:t> + </a:t>
            </a:r>
            <a:r>
              <a:rPr lang="en-GB" dirty="0" err="1"/>
              <a:t>organski</a:t>
            </a:r>
            <a:r>
              <a:rPr lang="en-GB" dirty="0"/>
              <a:t> ligand = </a:t>
            </a:r>
            <a:r>
              <a:rPr lang="en-GB" dirty="0" err="1"/>
              <a:t>Metalo-organska</a:t>
            </a:r>
            <a:r>
              <a:rPr lang="en-GB" dirty="0"/>
              <a:t> </a:t>
            </a:r>
            <a:r>
              <a:rPr lang="en-GB" dirty="0" err="1"/>
              <a:t>mreža</a:t>
            </a:r>
            <a:endParaRPr lang="hr-H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E2046E-C7BB-439B-9923-BF45AA2FA242}"/>
              </a:ext>
            </a:extLst>
          </p:cNvPr>
          <p:cNvSpPr txBox="1"/>
          <p:nvPr/>
        </p:nvSpPr>
        <p:spPr>
          <a:xfrm>
            <a:off x="2322443" y="4742527"/>
            <a:ext cx="6191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Shematski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sintentsko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puta MOF-ova</a:t>
            </a:r>
          </a:p>
          <a:p>
            <a:pPr algn="just"/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Schulz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Gehl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Schlenkrich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Schulze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A.,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Zimmermann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&amp;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Schaate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(2018). A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Calixarene-based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MOF for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selective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NO₂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Angewandte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Chemie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doi:10.1002/anie.201805355 </a:t>
            </a:r>
            <a:endParaRPr lang="en-GB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126665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709A-51A0-4ABE-8537-93A568F6C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Metalo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organske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mreže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F9B53-867C-49B6-A37D-5D467C18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305800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FE00980-E368-4CBC-8339-3DD2D77CE6B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24" y="3940161"/>
            <a:ext cx="8534400" cy="182880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8AFD8C5-6FED-4D7E-93E0-D1A8E7F6D72B}"/>
              </a:ext>
            </a:extLst>
          </p:cNvPr>
          <p:cNvSpPr/>
          <p:nvPr/>
        </p:nvSpPr>
        <p:spPr>
          <a:xfrm>
            <a:off x="366224" y="1112383"/>
            <a:ext cx="8469928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MOF s krunskim eterima sadrži fleksibilne </a:t>
            </a:r>
            <a:r>
              <a:rPr lang="hr-H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makrocikličke</a:t>
            </a:r>
            <a:r>
              <a:rPr lang="hr-H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polietere</a:t>
            </a:r>
            <a:r>
              <a:rPr lang="hr-H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bogate </a:t>
            </a:r>
            <a:r>
              <a:rPr lang="hr-H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heteroatomima</a:t>
            </a:r>
            <a:r>
              <a:rPr lang="hr-H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koji mogu vezati </a:t>
            </a:r>
            <a:r>
              <a:rPr lang="hr-H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elektrofilne</a:t>
            </a:r>
            <a:r>
              <a:rPr lang="hr-H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vrste </a:t>
            </a:r>
            <a:r>
              <a:rPr lang="en-GB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stvarajući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„domaćin-gost“ kompleks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hr-H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NEDOSTATAK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Polieterska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jedinica je nepravilno raspoređena u samoj kristalnoj strukturi MOF-a.</a:t>
            </a:r>
            <a:endParaRPr lang="hr-H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A36288-AEE5-497D-8832-0F1242B65FC5}"/>
              </a:ext>
            </a:extLst>
          </p:cNvPr>
          <p:cNvSpPr txBox="1"/>
          <p:nvPr/>
        </p:nvSpPr>
        <p:spPr>
          <a:xfrm>
            <a:off x="291813" y="5893793"/>
            <a:ext cx="72856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Shemtaski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prikaz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sinteze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MOF-ova s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krunskim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eterom</a:t>
            </a:r>
            <a:endParaRPr lang="en-GB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Chen, A. Schneemann, R. Fischer and S. M. Cohen, Dalton Trans., 2016, DOI: 10.1039/C5DT04316F</a:t>
            </a: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r-HR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729096"/>
      </p:ext>
    </p:extLst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B364-E02B-4083-9BF6-8C96F3F4D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CD-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Metalo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organske</a:t>
            </a:r>
            <a:r>
              <a:rPr lang="en-GB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mreže</a:t>
            </a:r>
            <a:endParaRPr lang="hr-H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48AB60-9308-41F2-B953-312D61D0C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799" y="6410848"/>
            <a:ext cx="8328823" cy="365760"/>
          </a:xfrm>
        </p:spPr>
        <p:txBody>
          <a:bodyPr/>
          <a:lstStyle/>
          <a:p>
            <a:pPr algn="ctr"/>
            <a:r>
              <a:rPr lang="hr-HR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Sinteza metalo-organskih mreža sa makrocikličkim ligandima, Milenko Korica</a:t>
            </a:r>
            <a:endParaRPr lang="en-US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F37B9D7-A086-4E53-85E7-16BC0ADCFD97}"/>
              </a:ext>
            </a:extLst>
          </p:cNvPr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676400"/>
            <a:ext cx="3680623" cy="37369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73A8FEC-016E-4ADD-A52B-27EF92410836}"/>
              </a:ext>
            </a:extLst>
          </p:cNvPr>
          <p:cNvSpPr/>
          <p:nvPr/>
        </p:nvSpPr>
        <p:spPr>
          <a:xfrm>
            <a:off x="381000" y="1575358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CD-MOF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posjeduje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otvorenu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poroznu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mrežu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koju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stabiliziraju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metalni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ioni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za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razliku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od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standardnih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metalo-organskih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mreža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koji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sačinjeni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od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velikih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praznina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nedostupnih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za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molekule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gosta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”. </a:t>
            </a:r>
          </a:p>
          <a:p>
            <a:pPr marL="285750" indent="-285750">
              <a:buFontTx/>
              <a:buChar char="-"/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Velika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stabilnost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trajna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poroznost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Primjena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detekecija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molekula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adsorpcija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plinova</a:t>
            </a:r>
            <a:endParaRPr lang="hr-HR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3B005D-03C3-48F0-AD00-BD915FF4E728}"/>
              </a:ext>
            </a:extLst>
          </p:cNvPr>
          <p:cNvSpPr txBox="1"/>
          <p:nvPr/>
        </p:nvSpPr>
        <p:spPr>
          <a:xfrm>
            <a:off x="4893630" y="5514417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Slika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Primjer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strukture</a:t>
            </a:r>
            <a:r>
              <a:rPr lang="en-GB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CD-MOF-a</a:t>
            </a:r>
          </a:p>
          <a:p>
            <a:pPr algn="just"/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Zhang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Zou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Y.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Zhao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MacrocycleBased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Metal-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Frameworks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Reviews</a:t>
            </a:r>
            <a:r>
              <a:rPr lang="hr-HR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(2015), </a:t>
            </a:r>
            <a:r>
              <a:rPr lang="hr-HR" sz="10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http://dx.doi.org/10.1016/j.ccr.2015.02.012</a:t>
            </a:r>
            <a:endParaRPr lang="hr-HR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048118"/>
      </p:ext>
    </p:extLst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1055</Words>
  <Application>Microsoft Office PowerPoint</Application>
  <PresentationFormat>On-screen Show (4:3)</PresentationFormat>
  <Paragraphs>142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Sinteza metalo-organskih mreža sa makrocikličkim ligandima</vt:lpstr>
      <vt:lpstr>Uvod:</vt:lpstr>
      <vt:lpstr>Makrociklički spojevi</vt:lpstr>
      <vt:lpstr>Karakteristike i svojstva</vt:lpstr>
      <vt:lpstr>Makrociklički organski ligandi</vt:lpstr>
      <vt:lpstr>Metalo-organske mreže (MOF)</vt:lpstr>
      <vt:lpstr>SINTEZA MOF-ova sa organskim ligandima</vt:lpstr>
      <vt:lpstr>CE-Metalo-organske mreže</vt:lpstr>
      <vt:lpstr>CD-Metalo organske mreže</vt:lpstr>
      <vt:lpstr>CA-Metalo-organske mreže</vt:lpstr>
      <vt:lpstr>CB-Metalo-organske mreže</vt:lpstr>
      <vt:lpstr>CB-Metalo-organske mreže</vt:lpstr>
      <vt:lpstr>PA-Metalo-organske mreže</vt:lpstr>
      <vt:lpstr>Ostali makrociklički ligandi</vt:lpstr>
      <vt:lpstr>Potencijalna primjena</vt:lpstr>
      <vt:lpstr>ZAKLJUČAK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Sinteza poroznih makrocikličkih materijala pomoću Schiffovih baza</dc:title>
  <dc:creator>Milenko</dc:creator>
  <cp:lastModifiedBy>Mamica Dubrovich</cp:lastModifiedBy>
  <cp:revision>58</cp:revision>
  <dcterms:created xsi:type="dcterms:W3CDTF">2006-08-16T00:00:00Z</dcterms:created>
  <dcterms:modified xsi:type="dcterms:W3CDTF">2021-04-16T11:09:33Z</dcterms:modified>
</cp:coreProperties>
</file>