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80"/>
  </p:notesMasterIdLst>
  <p:sldIdLst>
    <p:sldId id="256" r:id="rId2"/>
    <p:sldId id="257" r:id="rId3"/>
    <p:sldId id="258" r:id="rId4"/>
    <p:sldId id="328" r:id="rId5"/>
    <p:sldId id="329" r:id="rId6"/>
    <p:sldId id="332" r:id="rId7"/>
    <p:sldId id="374" r:id="rId8"/>
    <p:sldId id="375" r:id="rId9"/>
    <p:sldId id="334" r:id="rId10"/>
    <p:sldId id="338" r:id="rId11"/>
    <p:sldId id="339" r:id="rId12"/>
    <p:sldId id="275" r:id="rId13"/>
    <p:sldId id="277" r:id="rId14"/>
    <p:sldId id="281" r:id="rId15"/>
    <p:sldId id="290" r:id="rId16"/>
    <p:sldId id="291" r:id="rId17"/>
    <p:sldId id="294" r:id="rId18"/>
    <p:sldId id="335" r:id="rId19"/>
    <p:sldId id="336" r:id="rId20"/>
    <p:sldId id="337" r:id="rId21"/>
    <p:sldId id="299" r:id="rId22"/>
    <p:sldId id="300" r:id="rId23"/>
    <p:sldId id="301" r:id="rId24"/>
    <p:sldId id="302" r:id="rId25"/>
    <p:sldId id="303" r:id="rId26"/>
    <p:sldId id="373" r:id="rId27"/>
    <p:sldId id="304" r:id="rId28"/>
    <p:sldId id="305" r:id="rId29"/>
    <p:sldId id="369" r:id="rId30"/>
    <p:sldId id="370" r:id="rId31"/>
    <p:sldId id="307" r:id="rId32"/>
    <p:sldId id="340" r:id="rId33"/>
    <p:sldId id="321" r:id="rId34"/>
    <p:sldId id="341" r:id="rId35"/>
    <p:sldId id="322" r:id="rId36"/>
    <p:sldId id="323" r:id="rId37"/>
    <p:sldId id="324" r:id="rId38"/>
    <p:sldId id="308" r:id="rId39"/>
    <p:sldId id="309" r:id="rId40"/>
    <p:sldId id="348" r:id="rId41"/>
    <p:sldId id="346" r:id="rId42"/>
    <p:sldId id="367" r:id="rId43"/>
    <p:sldId id="342" r:id="rId44"/>
    <p:sldId id="326" r:id="rId45"/>
    <p:sldId id="343" r:id="rId46"/>
    <p:sldId id="327" r:id="rId47"/>
    <p:sldId id="325" r:id="rId48"/>
    <p:sldId id="347" r:id="rId49"/>
    <p:sldId id="312" r:id="rId50"/>
    <p:sldId id="313" r:id="rId51"/>
    <p:sldId id="314" r:id="rId52"/>
    <p:sldId id="355" r:id="rId53"/>
    <p:sldId id="356" r:id="rId54"/>
    <p:sldId id="349" r:id="rId55"/>
    <p:sldId id="350" r:id="rId56"/>
    <p:sldId id="358" r:id="rId57"/>
    <p:sldId id="357" r:id="rId58"/>
    <p:sldId id="315" r:id="rId59"/>
    <p:sldId id="360" r:id="rId60"/>
    <p:sldId id="351" r:id="rId61"/>
    <p:sldId id="354" r:id="rId62"/>
    <p:sldId id="316" r:id="rId63"/>
    <p:sldId id="352" r:id="rId64"/>
    <p:sldId id="353" r:id="rId65"/>
    <p:sldId id="361" r:id="rId66"/>
    <p:sldId id="317" r:id="rId67"/>
    <p:sldId id="318" r:id="rId68"/>
    <p:sldId id="368" r:id="rId69"/>
    <p:sldId id="319" r:id="rId70"/>
    <p:sldId id="371" r:id="rId71"/>
    <p:sldId id="372" r:id="rId72"/>
    <p:sldId id="362" r:id="rId73"/>
    <p:sldId id="376" r:id="rId74"/>
    <p:sldId id="377" r:id="rId75"/>
    <p:sldId id="364" r:id="rId76"/>
    <p:sldId id="365" r:id="rId77"/>
    <p:sldId id="366" r:id="rId78"/>
    <p:sldId id="320" r:id="rId7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66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 varScale="1">
        <p:scale>
          <a:sx n="156" d="100"/>
          <a:sy n="156" d="100"/>
        </p:scale>
        <p:origin x="1944" y="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>
            <a:extLst>
              <a:ext uri="{FF2B5EF4-FFF2-40B4-BE49-F238E27FC236}">
                <a16:creationId xmlns:a16="http://schemas.microsoft.com/office/drawing/2014/main" id="{F94705F1-5CEB-45A2-9942-205CC30B64C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35171" name="Rectangle 3">
            <a:extLst>
              <a:ext uri="{FF2B5EF4-FFF2-40B4-BE49-F238E27FC236}">
                <a16:creationId xmlns:a16="http://schemas.microsoft.com/office/drawing/2014/main" id="{D39CE2D2-CB6B-4E15-A5BA-849579AE1DA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F28F4610-5FC9-4937-A7AF-F4AF5D0DE2D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3" name="Rectangle 5">
            <a:extLst>
              <a:ext uri="{FF2B5EF4-FFF2-40B4-BE49-F238E27FC236}">
                <a16:creationId xmlns:a16="http://schemas.microsoft.com/office/drawing/2014/main" id="{74594DD3-5B91-4F13-995B-97F40135F37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noProof="0"/>
              <a:t>Click to edit Master text styles</a:t>
            </a:r>
          </a:p>
          <a:p>
            <a:pPr lvl="1"/>
            <a:r>
              <a:rPr lang="hr-HR" noProof="0"/>
              <a:t>Second level</a:t>
            </a:r>
          </a:p>
          <a:p>
            <a:pPr lvl="2"/>
            <a:r>
              <a:rPr lang="hr-HR" noProof="0"/>
              <a:t>Third level</a:t>
            </a:r>
          </a:p>
          <a:p>
            <a:pPr lvl="3"/>
            <a:r>
              <a:rPr lang="hr-HR" noProof="0"/>
              <a:t>Fourth level</a:t>
            </a:r>
          </a:p>
          <a:p>
            <a:pPr lvl="4"/>
            <a:r>
              <a:rPr lang="hr-HR" noProof="0"/>
              <a:t>Fifth level</a:t>
            </a:r>
          </a:p>
        </p:txBody>
      </p:sp>
      <p:sp>
        <p:nvSpPr>
          <p:cNvPr id="135174" name="Rectangle 6">
            <a:extLst>
              <a:ext uri="{FF2B5EF4-FFF2-40B4-BE49-F238E27FC236}">
                <a16:creationId xmlns:a16="http://schemas.microsoft.com/office/drawing/2014/main" id="{C9538BDC-AB32-486E-8705-0C63B412353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35175" name="Rectangle 7">
            <a:extLst>
              <a:ext uri="{FF2B5EF4-FFF2-40B4-BE49-F238E27FC236}">
                <a16:creationId xmlns:a16="http://schemas.microsoft.com/office/drawing/2014/main" id="{C8C60F3D-E2E8-43FC-8D1A-50B00D69C7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AAB9A398-AD02-41D1-9ADC-E90502DC1C7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0F39EB3B-833B-40BE-A7D9-023B75CFAC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79C6BE1-EF37-471E-BCDD-C0E7EB3ABE6D}" type="slidenum">
              <a:rPr lang="hr-HR" altLang="en-US" smtClean="0"/>
              <a:pPr>
                <a:spcBef>
                  <a:spcPct val="0"/>
                </a:spcBef>
              </a:pPr>
              <a:t>1</a:t>
            </a:fld>
            <a:endParaRPr lang="hr-HR" altLang="en-US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BDA0AA6B-0D0E-4C92-A2BD-8410DAD38D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D1B52DB0-4809-4E41-A57A-4CFE24F2F4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9D11D94F-EB49-46F9-8F8F-50C001ABC6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92482B5-A70B-4E53-93B9-641D33C15947}" type="slidenum">
              <a:rPr lang="hr-HR" altLang="en-US" smtClean="0"/>
              <a:pPr>
                <a:spcBef>
                  <a:spcPct val="0"/>
                </a:spcBef>
              </a:pPr>
              <a:t>2</a:t>
            </a:fld>
            <a:endParaRPr lang="hr-HR" altLang="en-US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77A8B036-69EF-46ED-8F70-79F6F22B81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CBE949EC-1399-467F-A796-57517E741A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185D876C-C73D-4388-AE9A-A438EDDD59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194BB3-1CF1-4C96-BA22-7B81CBC00275}" type="slidenum">
              <a:rPr lang="hr-HR" altLang="en-US" smtClean="0"/>
              <a:pPr>
                <a:spcBef>
                  <a:spcPct val="0"/>
                </a:spcBef>
              </a:pPr>
              <a:t>3</a:t>
            </a:fld>
            <a:endParaRPr lang="hr-HR" altLang="en-US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CD5DF0B8-06DE-45B7-A525-9B01646A90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A952CA32-21E8-4A18-BDF4-8E76FFC45F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07017869-9B27-4AE1-9D49-02382C3693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53CB5AE-72A0-4B21-AC5C-E2E69CD7A8B1}" type="slidenum">
              <a:rPr lang="hr-HR" altLang="en-US" smtClean="0"/>
              <a:pPr>
                <a:spcBef>
                  <a:spcPct val="0"/>
                </a:spcBef>
              </a:pPr>
              <a:t>4</a:t>
            </a:fld>
            <a:endParaRPr lang="hr-HR" altLang="en-US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2CB7BFDE-C8D3-437D-8410-A764C7BD8E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C9DCC554-127E-4C00-91D8-6B535DB3C4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503D327C-A319-431A-B414-2BC6AB4F2B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DDB2A7F-36A8-4445-8F39-03D2DAB19D64}" type="slidenum">
              <a:rPr lang="hr-HR" altLang="en-US" smtClean="0"/>
              <a:pPr>
                <a:spcBef>
                  <a:spcPct val="0"/>
                </a:spcBef>
              </a:pPr>
              <a:t>5</a:t>
            </a:fld>
            <a:endParaRPr lang="hr-HR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7A9C6D20-DA8E-4CB4-BA30-0203F0A0D8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C8C095BE-7CEB-4084-8D67-80289191A2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D6896E52-E2D2-491E-8C34-B444E326E1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299F7B1-0DE3-47AA-AF08-5DC810325DBC}" type="slidenum">
              <a:rPr lang="hr-HR" altLang="en-US" smtClean="0"/>
              <a:pPr>
                <a:spcBef>
                  <a:spcPct val="0"/>
                </a:spcBef>
              </a:pPr>
              <a:t>6</a:t>
            </a:fld>
            <a:endParaRPr lang="hr-HR" altLang="en-US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111C3B7A-F6C7-466C-A3A1-555FB0245D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CC3A79D6-7424-4727-A446-B7C97D58DC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14C37E17-87AE-4185-A362-3A3B939A13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F95E2C7-65E6-46E3-A312-1F9B4395BBF7}" type="slidenum">
              <a:rPr lang="hr-HR" altLang="en-US" smtClean="0"/>
              <a:pPr>
                <a:spcBef>
                  <a:spcPct val="0"/>
                </a:spcBef>
              </a:pPr>
              <a:t>9</a:t>
            </a:fld>
            <a:endParaRPr lang="hr-HR" altLang="en-US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CB92EFA5-4718-4B2C-BD3C-936EBD3AE5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0A6A58D9-5379-4577-8878-75F34E110B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B55D5702-D90C-4B23-B55B-D994AE5B6A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B67B5A7-E263-41CB-94B8-9183D9168A89}" type="slidenum">
              <a:rPr lang="hr-HR" altLang="en-US" smtClean="0"/>
              <a:pPr>
                <a:spcBef>
                  <a:spcPct val="0"/>
                </a:spcBef>
              </a:pPr>
              <a:t>10</a:t>
            </a:fld>
            <a:endParaRPr lang="hr-HR" altLang="en-US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B8201551-9C10-4051-9BE7-2D2A584510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17213073-D065-4FE4-B53D-788033B3E6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FA63F070-6C8F-4024-861B-F9BBF07186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CFB047C-C942-4724-9FFF-A0777359E40D}" type="slidenum">
              <a:rPr lang="hr-HR" altLang="en-US" smtClean="0"/>
              <a:pPr>
                <a:spcBef>
                  <a:spcPct val="0"/>
                </a:spcBef>
              </a:pPr>
              <a:t>11</a:t>
            </a:fld>
            <a:endParaRPr lang="hr-HR" altLang="en-US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EF72E3B3-B14B-45E9-95DB-AD9A584B7C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039AFED6-A84D-472C-A516-CFA964547E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DB40B324-AE67-4B61-B007-63F861662F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90075DA-4619-4B7B-AD7B-F569708AF728}" type="slidenum">
              <a:rPr lang="hr-HR" altLang="en-US" smtClean="0"/>
              <a:pPr>
                <a:spcBef>
                  <a:spcPct val="0"/>
                </a:spcBef>
              </a:pPr>
              <a:t>12</a:t>
            </a:fld>
            <a:endParaRPr lang="hr-HR" altLang="en-US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F4C761FC-79AC-4954-AF82-E0A9CED2FF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AA2D87CD-16DA-4EE2-BA1B-C631338E6B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524496A0-1260-459A-89A5-27BFB09B4B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B49FA63-069B-4D32-9AB4-441FAB93916E}" type="slidenum">
              <a:rPr lang="hr-HR" altLang="en-US" smtClean="0"/>
              <a:pPr>
                <a:spcBef>
                  <a:spcPct val="0"/>
                </a:spcBef>
              </a:pPr>
              <a:t>13</a:t>
            </a:fld>
            <a:endParaRPr lang="hr-HR" altLang="en-US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E2321020-DF4F-4E9A-9EF6-A5F2B87BB4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34E6F3B7-A5BD-4D73-9382-FA02EFF389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8499F4C6-AD0C-48DA-B9E7-5F21B8C077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A80577-C6B0-4A5F-BA5D-311FB26B5778}" type="slidenum">
              <a:rPr lang="hr-HR" altLang="en-US" smtClean="0"/>
              <a:pPr>
                <a:spcBef>
                  <a:spcPct val="0"/>
                </a:spcBef>
              </a:pPr>
              <a:t>14</a:t>
            </a:fld>
            <a:endParaRPr lang="hr-HR" altLang="en-US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1E63FEAA-EDE0-4E37-BA61-C637946E2B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8F5CE891-DA31-4BF7-A65D-B90BB68C27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DDEAC5D4-3034-419E-8254-EBB9487D0B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F95DE55-770C-41BD-B5FB-AB10911C2E67}" type="slidenum">
              <a:rPr lang="hr-HR" altLang="en-US" smtClean="0"/>
              <a:pPr>
                <a:spcBef>
                  <a:spcPct val="0"/>
                </a:spcBef>
              </a:pPr>
              <a:t>15</a:t>
            </a:fld>
            <a:endParaRPr lang="hr-HR" altLang="en-US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3CF62C01-DF36-425D-AE6F-1E483A39D9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DB41B8BD-0072-4322-AF32-1E02C82FC1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BB4C9F77-2A2C-4352-9394-252A2557B3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68CE885-8325-4DB7-928A-5F6E57A36FCE}" type="slidenum">
              <a:rPr lang="hr-HR" altLang="en-US" smtClean="0"/>
              <a:pPr>
                <a:spcBef>
                  <a:spcPct val="0"/>
                </a:spcBef>
              </a:pPr>
              <a:t>16</a:t>
            </a:fld>
            <a:endParaRPr lang="hr-HR" altLang="en-US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61D6177F-D842-476C-8718-F3697B43D7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E50C01F5-7288-47C4-BD46-CC5B8BD2FA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709A156D-2502-4567-82EC-23CF2DDBBE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93773E-2B52-4944-A5B0-F5BECA44067B}" type="slidenum">
              <a:rPr lang="hr-HR" altLang="en-US" smtClean="0"/>
              <a:pPr>
                <a:spcBef>
                  <a:spcPct val="0"/>
                </a:spcBef>
              </a:pPr>
              <a:t>17</a:t>
            </a:fld>
            <a:endParaRPr lang="hr-HR" altLang="en-US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2B7C8A44-B38B-41F2-9653-B3B2732D6E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A7248C59-4D73-4461-AA9E-0880D712A1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A351DD37-0E6A-4A8C-AFB1-1113B6D7C2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7C030CB-72D4-4A16-ACBA-66D38E9B7437}" type="slidenum">
              <a:rPr lang="hr-HR" altLang="en-US" smtClean="0"/>
              <a:pPr>
                <a:spcBef>
                  <a:spcPct val="0"/>
                </a:spcBef>
              </a:pPr>
              <a:t>18</a:t>
            </a:fld>
            <a:endParaRPr lang="hr-HR" altLang="en-US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FC65B6B0-C2EB-403F-8A2D-9CB6E7A13E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EA60CC2B-0444-4C08-AF93-D1578BC28D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C64CA005-DA81-4E3B-97C1-90F1003302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31C0293-C6B9-43D8-9CD0-617BB30A741B}" type="slidenum">
              <a:rPr lang="hr-HR" altLang="en-US" smtClean="0"/>
              <a:pPr>
                <a:spcBef>
                  <a:spcPct val="0"/>
                </a:spcBef>
              </a:pPr>
              <a:t>19</a:t>
            </a:fld>
            <a:endParaRPr lang="hr-HR" altLang="en-US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2D4B00B6-E2DD-468C-A3B0-B6D3E577AD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95EDD3C3-2B0C-4E47-BEDE-7116B18194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BB4F73C5-82C2-4636-8591-1D92D198AE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8E702A5-1BAA-4F82-B8DE-10AA76B65283}" type="slidenum">
              <a:rPr lang="hr-HR" altLang="en-US" smtClean="0"/>
              <a:pPr>
                <a:spcBef>
                  <a:spcPct val="0"/>
                </a:spcBef>
              </a:pPr>
              <a:t>20</a:t>
            </a:fld>
            <a:endParaRPr lang="hr-HR" altLang="en-US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22E2DD43-9DC1-49AD-B204-6247B69D1B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EA9C0601-6C01-4BB1-AA31-05B9B8DFDB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DA98700B-805E-4192-AA67-71EE2F72FE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B3F7866-E815-44AD-A16A-8C3D4E072707}" type="slidenum">
              <a:rPr lang="hr-HR" altLang="en-US" smtClean="0"/>
              <a:pPr>
                <a:spcBef>
                  <a:spcPct val="0"/>
                </a:spcBef>
              </a:pPr>
              <a:t>21</a:t>
            </a:fld>
            <a:endParaRPr lang="hr-HR" altLang="en-US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EE17CF7C-5B0B-4F6D-B726-3F88CDC467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7F0C1154-C356-4CE3-976B-B61130A224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09ED0F52-9B1F-41DB-A300-8E7EBD02AE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8B15FAE-D1C2-4073-97D0-7AFB979ECE4A}" type="slidenum">
              <a:rPr lang="hr-HR" altLang="en-US" smtClean="0"/>
              <a:pPr>
                <a:spcBef>
                  <a:spcPct val="0"/>
                </a:spcBef>
              </a:pPr>
              <a:t>22</a:t>
            </a:fld>
            <a:endParaRPr lang="hr-HR" altLang="en-US"/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3BE91AB2-7150-4E8C-AC29-AD4509F5CC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B45BE961-9124-4B63-9E02-63B4218639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6B2DD7D6-3D6C-42D7-86BE-A6DFF24C0D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1ABFC4F-530C-4967-8BB9-6407739C47B3}" type="slidenum">
              <a:rPr lang="hr-HR" altLang="en-US" smtClean="0"/>
              <a:pPr>
                <a:spcBef>
                  <a:spcPct val="0"/>
                </a:spcBef>
              </a:pPr>
              <a:t>23</a:t>
            </a:fld>
            <a:endParaRPr lang="hr-HR" altLang="en-US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283F4C71-704D-4D48-A1D3-0CFAE4BC52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9003BD99-0ADE-4E60-AF9F-E285B8059C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60875F77-DF24-4D7B-A1FE-AEFC095016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9287C6D-D3CA-42B4-B5D5-98E0E5451B1E}" type="slidenum">
              <a:rPr lang="hr-HR" altLang="en-US" smtClean="0"/>
              <a:pPr>
                <a:spcBef>
                  <a:spcPct val="0"/>
                </a:spcBef>
              </a:pPr>
              <a:t>24</a:t>
            </a:fld>
            <a:endParaRPr lang="hr-HR" altLang="en-US"/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46648A7A-E78C-415C-ACBB-7C9711E889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58A374FF-53C6-48BD-8F85-61C1D2EF2B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C39BB819-96EC-4E37-B26F-A828C5DC23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DA3D067-2806-4DDC-86E8-F5CF43D6ABB6}" type="slidenum">
              <a:rPr lang="hr-HR" altLang="en-US" smtClean="0"/>
              <a:pPr>
                <a:spcBef>
                  <a:spcPct val="0"/>
                </a:spcBef>
              </a:pPr>
              <a:t>25</a:t>
            </a:fld>
            <a:endParaRPr lang="hr-HR" altLang="en-US"/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228DD61C-E1B0-4769-8E12-4CFCB5DBB0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73ACC20D-8E21-4757-8876-33A847BDC3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60875F77-DF24-4D7B-A1FE-AEFC095016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9287C6D-D3CA-42B4-B5D5-98E0E5451B1E}" type="slidenum">
              <a:rPr lang="hr-HR" altLang="en-US" smtClean="0"/>
              <a:pPr>
                <a:spcBef>
                  <a:spcPct val="0"/>
                </a:spcBef>
              </a:pPr>
              <a:t>26</a:t>
            </a:fld>
            <a:endParaRPr lang="hr-HR" altLang="en-US"/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46648A7A-E78C-415C-ACBB-7C9711E889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58A374FF-53C6-48BD-8F85-61C1D2EF2B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1AB50284-33B8-4788-AAC2-1BF103D618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5EFCB1F-1F90-4E30-8C26-DC06ED2E93EA}" type="slidenum">
              <a:rPr lang="hr-HR" altLang="en-US" smtClean="0"/>
              <a:pPr>
                <a:spcBef>
                  <a:spcPct val="0"/>
                </a:spcBef>
              </a:pPr>
              <a:t>27</a:t>
            </a:fld>
            <a:endParaRPr lang="hr-HR" altLang="en-US"/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1D693770-3B89-4E25-9AFA-903F53ECDF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6A2A3B79-BEFE-4160-9776-2AA12F9536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7A882E6F-9306-4FCB-99D8-AEFB399712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BA6D865-2914-4AD3-B9C3-4F37A4655466}" type="slidenum">
              <a:rPr lang="hr-HR" altLang="en-US" smtClean="0"/>
              <a:pPr>
                <a:spcBef>
                  <a:spcPct val="0"/>
                </a:spcBef>
              </a:pPr>
              <a:t>28</a:t>
            </a:fld>
            <a:endParaRPr lang="hr-HR" altLang="en-US"/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3F4C0D67-4904-4042-AC38-A16E571AA2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92F90A24-D36E-4B2E-BE26-9C7860671F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8338BCCD-D209-4032-8BA8-7DCF81568B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67A1BF7-2658-4E9F-A14D-E5F5CC04BF71}" type="slidenum">
              <a:rPr lang="hr-HR" altLang="en-US" smtClean="0"/>
              <a:pPr>
                <a:spcBef>
                  <a:spcPct val="0"/>
                </a:spcBef>
              </a:pPr>
              <a:t>31</a:t>
            </a:fld>
            <a:endParaRPr lang="hr-HR" altLang="en-US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A8B41F2E-9CF8-44EA-A19C-74825D154A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C86F843E-C6AC-4171-AE5D-10E95C6C55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FA917D4C-F699-452B-8902-ECC712479F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E06C836-0130-45CE-A2CA-CE6F28A08A98}" type="slidenum">
              <a:rPr lang="hr-HR" altLang="en-US" smtClean="0"/>
              <a:pPr>
                <a:spcBef>
                  <a:spcPct val="0"/>
                </a:spcBef>
              </a:pPr>
              <a:t>32</a:t>
            </a:fld>
            <a:endParaRPr lang="hr-HR" altLang="en-US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C8A7E841-20FB-4E30-A8F8-5F53602E82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025D2C4C-2A3E-4946-839E-F95CF9E2F5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7C969D4D-E5F8-4337-B6A7-CEF67B37B7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87C02C3-767D-4DE1-A853-4441FAA3B89F}" type="slidenum">
              <a:rPr lang="hr-HR" altLang="en-US" smtClean="0"/>
              <a:pPr>
                <a:spcBef>
                  <a:spcPct val="0"/>
                </a:spcBef>
              </a:pPr>
              <a:t>33</a:t>
            </a:fld>
            <a:endParaRPr lang="hr-HR" altLang="en-US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306EDD4A-306F-4742-9BA5-C37262F167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06398FC6-7DA1-4F59-B3A3-E0E7C79B83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C18FDB23-A5B9-4DC6-8FB7-FCACD4D039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D69672F-1BC1-450A-B310-420AC19B9CED}" type="slidenum">
              <a:rPr lang="hr-HR" altLang="en-US" smtClean="0"/>
              <a:pPr>
                <a:spcBef>
                  <a:spcPct val="0"/>
                </a:spcBef>
              </a:pPr>
              <a:t>34</a:t>
            </a:fld>
            <a:endParaRPr lang="hr-HR" altLang="en-US"/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9D9C6530-B7AC-4B10-BFE9-8FB6BE6133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583D7A8A-FF06-409A-92B3-552CBDE108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C62C126D-1643-419D-8EC6-C8E8CD5DC1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1DE7BE5-7FCD-40EE-A500-B8E5781015E3}" type="slidenum">
              <a:rPr lang="hr-HR" altLang="en-US" smtClean="0"/>
              <a:pPr>
                <a:spcBef>
                  <a:spcPct val="0"/>
                </a:spcBef>
              </a:pPr>
              <a:t>35</a:t>
            </a:fld>
            <a:endParaRPr lang="hr-HR" altLang="en-US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FC49010F-B749-4BBB-83DD-194F6B9BE8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40561E65-142B-407B-B316-E71CFD1F64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CA7FB544-84F7-45AE-AF95-4FCDA09561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0B90BC4-0B3C-4361-88F6-8A7662F51E39}" type="slidenum">
              <a:rPr lang="hr-HR" altLang="en-US" smtClean="0"/>
              <a:pPr>
                <a:spcBef>
                  <a:spcPct val="0"/>
                </a:spcBef>
              </a:pPr>
              <a:t>36</a:t>
            </a:fld>
            <a:endParaRPr lang="hr-HR" altLang="en-US"/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4D5516D1-B148-476E-9192-3444E42C45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A58CF6A1-E0BF-4C9A-B850-779AB14F13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A6DC453C-66A5-4442-974C-0B6765DFE5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EDF3A9A-0C24-4CE4-95AF-32B3BB500C51}" type="slidenum">
              <a:rPr lang="hr-HR" altLang="en-US" smtClean="0"/>
              <a:pPr>
                <a:spcBef>
                  <a:spcPct val="0"/>
                </a:spcBef>
              </a:pPr>
              <a:t>37</a:t>
            </a:fld>
            <a:endParaRPr lang="hr-HR" altLang="en-US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6E3E94AE-E2A3-4388-9051-5201FEA591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D3B35168-9548-4FC6-B1F3-189136C520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9877B2D3-DDCD-4EBC-889C-99EF2EAC65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E4F34EF-AFD7-474F-B696-DF17875CC879}" type="slidenum">
              <a:rPr lang="hr-HR" altLang="en-US" smtClean="0"/>
              <a:pPr>
                <a:spcBef>
                  <a:spcPct val="0"/>
                </a:spcBef>
              </a:pPr>
              <a:t>38</a:t>
            </a:fld>
            <a:endParaRPr lang="hr-HR" altLang="en-US"/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91891E5D-08BD-48EA-A98A-83247B1C9A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EF679BC2-5FAB-410E-B12A-500D7FA531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C8CCEDD1-66AC-4FF5-8B7E-9FFCBE928F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6AA3838-0E7F-445C-93BD-9F78852F24D2}" type="slidenum">
              <a:rPr lang="hr-HR" altLang="en-US" smtClean="0"/>
              <a:pPr>
                <a:spcBef>
                  <a:spcPct val="0"/>
                </a:spcBef>
              </a:pPr>
              <a:t>39</a:t>
            </a:fld>
            <a:endParaRPr lang="hr-HR" altLang="en-US"/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CD419F73-DF1E-4B0B-BBB7-ED60D42649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8BB525C7-0CB8-4A4D-9083-8768FA0AE4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C39596B6-8F08-4E4E-A5A8-90D13BA1C8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98F4AEF-C640-4FC3-B41D-A706FD0E9CFD}" type="slidenum">
              <a:rPr lang="hr-HR" altLang="en-US" smtClean="0"/>
              <a:pPr>
                <a:spcBef>
                  <a:spcPct val="0"/>
                </a:spcBef>
              </a:pPr>
              <a:t>40</a:t>
            </a:fld>
            <a:endParaRPr lang="hr-HR" altLang="en-US"/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D5367581-405D-49E0-ADC9-34EC5D2A37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85383C82-A93F-4F5F-AA2D-73AA6C70DE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B411C108-1B68-4303-A991-10C9B65ECA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F328468-7C91-4F21-A2DD-1034A85A0BFD}" type="slidenum">
              <a:rPr lang="hr-HR" altLang="en-US" smtClean="0"/>
              <a:pPr>
                <a:spcBef>
                  <a:spcPct val="0"/>
                </a:spcBef>
              </a:pPr>
              <a:t>41</a:t>
            </a:fld>
            <a:endParaRPr lang="hr-HR" altLang="en-US"/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99B1B8CB-B9A3-4245-B1C3-7AE51A645A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87CD8BC6-FC0C-47A2-86A4-A5493063D9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DABEE004-3D58-451C-98E3-C5A0D42F2E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E594672-946F-4A50-83FE-31481F78A535}" type="slidenum">
              <a:rPr lang="hr-HR" altLang="en-US" smtClean="0"/>
              <a:pPr>
                <a:spcBef>
                  <a:spcPct val="0"/>
                </a:spcBef>
              </a:pPr>
              <a:t>43</a:t>
            </a:fld>
            <a:endParaRPr lang="hr-HR" altLang="en-US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6A00244D-2131-415A-B3E8-A95769783F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E5242D2C-E49C-4874-B35F-2FC70057F5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F6E88B12-F5FB-4B4D-865E-2FC39F68B8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E286D13-B4E9-4A5A-B242-765616641968}" type="slidenum">
              <a:rPr lang="hr-HR" altLang="en-US" smtClean="0"/>
              <a:pPr>
                <a:spcBef>
                  <a:spcPct val="0"/>
                </a:spcBef>
              </a:pPr>
              <a:t>44</a:t>
            </a:fld>
            <a:endParaRPr lang="hr-HR" altLang="en-US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7393D4B4-40DC-442A-9D31-A991325564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19545703-7829-4CBA-8A66-31C0568EFC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101A0A97-4409-40A3-A1E0-561060722B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6A16187-413D-4E3A-AB17-1B33B4F035BA}" type="slidenum">
              <a:rPr lang="hr-HR" altLang="en-US" smtClean="0"/>
              <a:pPr>
                <a:spcBef>
                  <a:spcPct val="0"/>
                </a:spcBef>
              </a:pPr>
              <a:t>45</a:t>
            </a:fld>
            <a:endParaRPr lang="hr-HR" altLang="en-US"/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2B41DC87-1421-4BAF-9873-9CD621535D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2E6EC7A1-6275-4E62-A6AC-837C13525B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>
            <a:extLst>
              <a:ext uri="{FF2B5EF4-FFF2-40B4-BE49-F238E27FC236}">
                <a16:creationId xmlns:a16="http://schemas.microsoft.com/office/drawing/2014/main" id="{57EA2433-7ACB-448F-88BA-2E6B1CC278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32A157E-4515-433C-95DF-6E3536C9DDAB}" type="slidenum">
              <a:rPr lang="hr-HR" altLang="en-US" smtClean="0"/>
              <a:pPr>
                <a:spcBef>
                  <a:spcPct val="0"/>
                </a:spcBef>
              </a:pPr>
              <a:t>46</a:t>
            </a:fld>
            <a:endParaRPr lang="hr-HR" altLang="en-US"/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id="{8C41D41C-230E-4452-984C-1FD21E2045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>
            <a:extLst>
              <a:ext uri="{FF2B5EF4-FFF2-40B4-BE49-F238E27FC236}">
                <a16:creationId xmlns:a16="http://schemas.microsoft.com/office/drawing/2014/main" id="{11AD61D0-A2C2-4978-9B1B-0612B3DCE7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AFA0369F-3875-432C-882C-70E4ED2C58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314EAF3-7FD9-47B7-A226-9158F3FD4DF0}" type="slidenum">
              <a:rPr lang="hr-HR" altLang="en-US" smtClean="0"/>
              <a:pPr>
                <a:spcBef>
                  <a:spcPct val="0"/>
                </a:spcBef>
              </a:pPr>
              <a:t>47</a:t>
            </a:fld>
            <a:endParaRPr lang="hr-HR" altLang="en-US"/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D0841145-23F4-4C38-91B9-3761CD7151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DB743B3C-CFBC-4E09-B1AF-E58F90A578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>
            <a:extLst>
              <a:ext uri="{FF2B5EF4-FFF2-40B4-BE49-F238E27FC236}">
                <a16:creationId xmlns:a16="http://schemas.microsoft.com/office/drawing/2014/main" id="{1DF5A1AB-4C3A-4C0D-89DF-C27E4D6DAF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F6D44FD-A02E-4A35-A67B-B55EEA78C85E}" type="slidenum">
              <a:rPr lang="hr-HR" altLang="en-US" smtClean="0"/>
              <a:pPr>
                <a:spcBef>
                  <a:spcPct val="0"/>
                </a:spcBef>
              </a:pPr>
              <a:t>48</a:t>
            </a:fld>
            <a:endParaRPr lang="hr-HR" altLang="en-US"/>
          </a:p>
        </p:txBody>
      </p:sp>
      <p:sp>
        <p:nvSpPr>
          <p:cNvPr id="98307" name="Rectangle 2">
            <a:extLst>
              <a:ext uri="{FF2B5EF4-FFF2-40B4-BE49-F238E27FC236}">
                <a16:creationId xmlns:a16="http://schemas.microsoft.com/office/drawing/2014/main" id="{27A44489-1B70-4CA0-91C1-35BF79B1CD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>
            <a:extLst>
              <a:ext uri="{FF2B5EF4-FFF2-40B4-BE49-F238E27FC236}">
                <a16:creationId xmlns:a16="http://schemas.microsoft.com/office/drawing/2014/main" id="{A2F875D9-BD8B-4F58-8529-9B7FDC16AA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>
            <a:extLst>
              <a:ext uri="{FF2B5EF4-FFF2-40B4-BE49-F238E27FC236}">
                <a16:creationId xmlns:a16="http://schemas.microsoft.com/office/drawing/2014/main" id="{FD778759-2973-41D8-BEB9-A1E8A95DA1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4AB03A-5ABA-4F40-9460-6E5DDBA6AA99}" type="slidenum">
              <a:rPr lang="hr-HR" altLang="en-US" smtClean="0"/>
              <a:pPr>
                <a:spcBef>
                  <a:spcPct val="0"/>
                </a:spcBef>
              </a:pPr>
              <a:t>49</a:t>
            </a:fld>
            <a:endParaRPr lang="hr-HR" altLang="en-US"/>
          </a:p>
        </p:txBody>
      </p:sp>
      <p:sp>
        <p:nvSpPr>
          <p:cNvPr id="100355" name="Rectangle 2">
            <a:extLst>
              <a:ext uri="{FF2B5EF4-FFF2-40B4-BE49-F238E27FC236}">
                <a16:creationId xmlns:a16="http://schemas.microsoft.com/office/drawing/2014/main" id="{61B05F94-FF54-4496-93B9-2EFA577C2F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id="{6846E2C7-B94B-4219-961F-002DC0F5C9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>
            <a:extLst>
              <a:ext uri="{FF2B5EF4-FFF2-40B4-BE49-F238E27FC236}">
                <a16:creationId xmlns:a16="http://schemas.microsoft.com/office/drawing/2014/main" id="{D262D1D9-A333-404D-8A64-3EEA22D3C6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A7DBFE3-18FD-448E-998F-A26ACAD48BE0}" type="slidenum">
              <a:rPr lang="hr-HR" altLang="en-US" smtClean="0"/>
              <a:pPr>
                <a:spcBef>
                  <a:spcPct val="0"/>
                </a:spcBef>
              </a:pPr>
              <a:t>50</a:t>
            </a:fld>
            <a:endParaRPr lang="hr-HR" altLang="en-US"/>
          </a:p>
        </p:txBody>
      </p:sp>
      <p:sp>
        <p:nvSpPr>
          <p:cNvPr id="102403" name="Rectangle 2">
            <a:extLst>
              <a:ext uri="{FF2B5EF4-FFF2-40B4-BE49-F238E27FC236}">
                <a16:creationId xmlns:a16="http://schemas.microsoft.com/office/drawing/2014/main" id="{CF7F6749-2E2A-42E0-A44B-A2FB5CD5C4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>
            <a:extLst>
              <a:ext uri="{FF2B5EF4-FFF2-40B4-BE49-F238E27FC236}">
                <a16:creationId xmlns:a16="http://schemas.microsoft.com/office/drawing/2014/main" id="{B12F7320-3523-4616-8566-65673427C4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>
            <a:extLst>
              <a:ext uri="{FF2B5EF4-FFF2-40B4-BE49-F238E27FC236}">
                <a16:creationId xmlns:a16="http://schemas.microsoft.com/office/drawing/2014/main" id="{632A3D04-64D6-4217-BF58-BE513656C9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C6560E9-1BAF-453C-98B8-0BF675C7C53F}" type="slidenum">
              <a:rPr lang="hr-HR" altLang="en-US" smtClean="0"/>
              <a:pPr>
                <a:spcBef>
                  <a:spcPct val="0"/>
                </a:spcBef>
              </a:pPr>
              <a:t>51</a:t>
            </a:fld>
            <a:endParaRPr lang="hr-HR" altLang="en-US"/>
          </a:p>
        </p:txBody>
      </p:sp>
      <p:sp>
        <p:nvSpPr>
          <p:cNvPr id="104451" name="Rectangle 2">
            <a:extLst>
              <a:ext uri="{FF2B5EF4-FFF2-40B4-BE49-F238E27FC236}">
                <a16:creationId xmlns:a16="http://schemas.microsoft.com/office/drawing/2014/main" id="{19393BD7-49D0-4899-979C-DFCC1A38BF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>
            <a:extLst>
              <a:ext uri="{FF2B5EF4-FFF2-40B4-BE49-F238E27FC236}">
                <a16:creationId xmlns:a16="http://schemas.microsoft.com/office/drawing/2014/main" id="{FE716C6A-6A3D-4FA1-8F5A-E247D03D9E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>
            <a:extLst>
              <a:ext uri="{FF2B5EF4-FFF2-40B4-BE49-F238E27FC236}">
                <a16:creationId xmlns:a16="http://schemas.microsoft.com/office/drawing/2014/main" id="{5C0B003D-98C0-4E46-9849-67BEC08A6D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D312355-627D-471C-90B9-D0C17778241F}" type="slidenum">
              <a:rPr lang="hr-HR" altLang="en-US" smtClean="0"/>
              <a:pPr>
                <a:spcBef>
                  <a:spcPct val="0"/>
                </a:spcBef>
              </a:pPr>
              <a:t>52</a:t>
            </a:fld>
            <a:endParaRPr lang="hr-HR" altLang="en-US"/>
          </a:p>
        </p:txBody>
      </p:sp>
      <p:sp>
        <p:nvSpPr>
          <p:cNvPr id="106499" name="Rectangle 2">
            <a:extLst>
              <a:ext uri="{FF2B5EF4-FFF2-40B4-BE49-F238E27FC236}">
                <a16:creationId xmlns:a16="http://schemas.microsoft.com/office/drawing/2014/main" id="{12C0CA47-2D43-479F-807A-BCB023CD02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>
            <a:extLst>
              <a:ext uri="{FF2B5EF4-FFF2-40B4-BE49-F238E27FC236}">
                <a16:creationId xmlns:a16="http://schemas.microsoft.com/office/drawing/2014/main" id="{9C67A8A3-F616-46B1-8E4E-B20D1AD93C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>
            <a:extLst>
              <a:ext uri="{FF2B5EF4-FFF2-40B4-BE49-F238E27FC236}">
                <a16:creationId xmlns:a16="http://schemas.microsoft.com/office/drawing/2014/main" id="{956B1764-3412-455B-B73E-E6D6D67AFE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C1CF3DA-637A-45FB-87C9-FE948B95890F}" type="slidenum">
              <a:rPr lang="hr-HR" altLang="en-US" smtClean="0"/>
              <a:pPr>
                <a:spcBef>
                  <a:spcPct val="0"/>
                </a:spcBef>
              </a:pPr>
              <a:t>53</a:t>
            </a:fld>
            <a:endParaRPr lang="hr-HR" altLang="en-US"/>
          </a:p>
        </p:txBody>
      </p:sp>
      <p:sp>
        <p:nvSpPr>
          <p:cNvPr id="108547" name="Rectangle 2">
            <a:extLst>
              <a:ext uri="{FF2B5EF4-FFF2-40B4-BE49-F238E27FC236}">
                <a16:creationId xmlns:a16="http://schemas.microsoft.com/office/drawing/2014/main" id="{04380C54-AC8C-4D9D-ABE7-75764D16AF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>
            <a:extLst>
              <a:ext uri="{FF2B5EF4-FFF2-40B4-BE49-F238E27FC236}">
                <a16:creationId xmlns:a16="http://schemas.microsoft.com/office/drawing/2014/main" id="{B1F7954E-2244-4A0F-8D15-020B74F68F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>
            <a:extLst>
              <a:ext uri="{FF2B5EF4-FFF2-40B4-BE49-F238E27FC236}">
                <a16:creationId xmlns:a16="http://schemas.microsoft.com/office/drawing/2014/main" id="{292D0554-4C2A-4208-B6C0-9332561A2B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175B54A-E97A-4892-BBF3-738FA569F2E9}" type="slidenum">
              <a:rPr lang="hr-HR" altLang="en-US" smtClean="0"/>
              <a:pPr>
                <a:spcBef>
                  <a:spcPct val="0"/>
                </a:spcBef>
              </a:pPr>
              <a:t>54</a:t>
            </a:fld>
            <a:endParaRPr lang="hr-HR" altLang="en-US"/>
          </a:p>
        </p:txBody>
      </p:sp>
      <p:sp>
        <p:nvSpPr>
          <p:cNvPr id="110595" name="Rectangle 2">
            <a:extLst>
              <a:ext uri="{FF2B5EF4-FFF2-40B4-BE49-F238E27FC236}">
                <a16:creationId xmlns:a16="http://schemas.microsoft.com/office/drawing/2014/main" id="{ED56919E-F023-48B4-AC26-8C6B0B1235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>
            <a:extLst>
              <a:ext uri="{FF2B5EF4-FFF2-40B4-BE49-F238E27FC236}">
                <a16:creationId xmlns:a16="http://schemas.microsoft.com/office/drawing/2014/main" id="{5DF54779-5CB4-4DD4-AAD3-31EA27A22B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>
            <a:extLst>
              <a:ext uri="{FF2B5EF4-FFF2-40B4-BE49-F238E27FC236}">
                <a16:creationId xmlns:a16="http://schemas.microsoft.com/office/drawing/2014/main" id="{69425053-7A9A-4787-BAB2-C07731A6BD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4CB413A-1034-4A13-88EE-45ACBB5729B9}" type="slidenum">
              <a:rPr lang="hr-HR" altLang="en-US" smtClean="0"/>
              <a:pPr>
                <a:spcBef>
                  <a:spcPct val="0"/>
                </a:spcBef>
              </a:pPr>
              <a:t>55</a:t>
            </a:fld>
            <a:endParaRPr lang="hr-HR" altLang="en-US"/>
          </a:p>
        </p:txBody>
      </p:sp>
      <p:sp>
        <p:nvSpPr>
          <p:cNvPr id="112643" name="Rectangle 2">
            <a:extLst>
              <a:ext uri="{FF2B5EF4-FFF2-40B4-BE49-F238E27FC236}">
                <a16:creationId xmlns:a16="http://schemas.microsoft.com/office/drawing/2014/main" id="{7D955F9B-065A-4514-B9F6-6CF34BA4A1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>
            <a:extLst>
              <a:ext uri="{FF2B5EF4-FFF2-40B4-BE49-F238E27FC236}">
                <a16:creationId xmlns:a16="http://schemas.microsoft.com/office/drawing/2014/main" id="{0D3150E5-362F-4EF7-82F0-ED7734F279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>
            <a:extLst>
              <a:ext uri="{FF2B5EF4-FFF2-40B4-BE49-F238E27FC236}">
                <a16:creationId xmlns:a16="http://schemas.microsoft.com/office/drawing/2014/main" id="{3C775D8B-D727-4DEF-A1EA-D05B3D84C5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B1EA989-679A-4C85-9C3C-652A4F231237}" type="slidenum">
              <a:rPr lang="hr-HR" altLang="en-US" smtClean="0"/>
              <a:pPr>
                <a:spcBef>
                  <a:spcPct val="0"/>
                </a:spcBef>
              </a:pPr>
              <a:t>56</a:t>
            </a:fld>
            <a:endParaRPr lang="hr-HR" altLang="en-US"/>
          </a:p>
        </p:txBody>
      </p:sp>
      <p:sp>
        <p:nvSpPr>
          <p:cNvPr id="114691" name="Rectangle 2">
            <a:extLst>
              <a:ext uri="{FF2B5EF4-FFF2-40B4-BE49-F238E27FC236}">
                <a16:creationId xmlns:a16="http://schemas.microsoft.com/office/drawing/2014/main" id="{0E1809E7-C9A4-474F-A997-D81BF2F036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>
            <a:extLst>
              <a:ext uri="{FF2B5EF4-FFF2-40B4-BE49-F238E27FC236}">
                <a16:creationId xmlns:a16="http://schemas.microsoft.com/office/drawing/2014/main" id="{C7ABD3E1-9EF6-4BD4-BEC0-D6482FE9D6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>
            <a:extLst>
              <a:ext uri="{FF2B5EF4-FFF2-40B4-BE49-F238E27FC236}">
                <a16:creationId xmlns:a16="http://schemas.microsoft.com/office/drawing/2014/main" id="{C78039F6-D653-4E05-A104-47409083EA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7639CF-F854-4BC9-9DB8-EA34223B4145}" type="slidenum">
              <a:rPr lang="hr-HR" altLang="en-US" smtClean="0"/>
              <a:pPr>
                <a:spcBef>
                  <a:spcPct val="0"/>
                </a:spcBef>
              </a:pPr>
              <a:t>57</a:t>
            </a:fld>
            <a:endParaRPr lang="hr-HR" altLang="en-US"/>
          </a:p>
        </p:txBody>
      </p:sp>
      <p:sp>
        <p:nvSpPr>
          <p:cNvPr id="118787" name="Rectangle 2">
            <a:extLst>
              <a:ext uri="{FF2B5EF4-FFF2-40B4-BE49-F238E27FC236}">
                <a16:creationId xmlns:a16="http://schemas.microsoft.com/office/drawing/2014/main" id="{8D249B3A-BFA1-4117-9030-6BC1AD5DA1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>
            <a:extLst>
              <a:ext uri="{FF2B5EF4-FFF2-40B4-BE49-F238E27FC236}">
                <a16:creationId xmlns:a16="http://schemas.microsoft.com/office/drawing/2014/main" id="{392E2C21-8272-4B01-8523-F9E73DE0C6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>
            <a:extLst>
              <a:ext uri="{FF2B5EF4-FFF2-40B4-BE49-F238E27FC236}">
                <a16:creationId xmlns:a16="http://schemas.microsoft.com/office/drawing/2014/main" id="{F3732A67-5737-4D21-809F-1961383D1F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56F035E-6186-435E-AF89-12C5D941A6EB}" type="slidenum">
              <a:rPr lang="hr-HR" altLang="en-US" smtClean="0"/>
              <a:pPr>
                <a:spcBef>
                  <a:spcPct val="0"/>
                </a:spcBef>
              </a:pPr>
              <a:t>58</a:t>
            </a:fld>
            <a:endParaRPr lang="hr-HR" altLang="en-US"/>
          </a:p>
        </p:txBody>
      </p:sp>
      <p:sp>
        <p:nvSpPr>
          <p:cNvPr id="120835" name="Rectangle 2">
            <a:extLst>
              <a:ext uri="{FF2B5EF4-FFF2-40B4-BE49-F238E27FC236}">
                <a16:creationId xmlns:a16="http://schemas.microsoft.com/office/drawing/2014/main" id="{E978890A-71D8-4AC4-A67F-CD2A13C09F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>
            <a:extLst>
              <a:ext uri="{FF2B5EF4-FFF2-40B4-BE49-F238E27FC236}">
                <a16:creationId xmlns:a16="http://schemas.microsoft.com/office/drawing/2014/main" id="{DE53AB05-B2C1-407D-951E-2158AB9EC3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>
            <a:extLst>
              <a:ext uri="{FF2B5EF4-FFF2-40B4-BE49-F238E27FC236}">
                <a16:creationId xmlns:a16="http://schemas.microsoft.com/office/drawing/2014/main" id="{13FC674E-BEE8-401C-BBB7-EAE43069E9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A6C8997-7E88-42C6-8AD1-418978EAFB86}" type="slidenum">
              <a:rPr lang="hr-HR" altLang="en-US" smtClean="0"/>
              <a:pPr>
                <a:spcBef>
                  <a:spcPct val="0"/>
                </a:spcBef>
              </a:pPr>
              <a:t>59</a:t>
            </a:fld>
            <a:endParaRPr lang="hr-HR" altLang="en-US"/>
          </a:p>
        </p:txBody>
      </p:sp>
      <p:sp>
        <p:nvSpPr>
          <p:cNvPr id="122883" name="Rectangle 2">
            <a:extLst>
              <a:ext uri="{FF2B5EF4-FFF2-40B4-BE49-F238E27FC236}">
                <a16:creationId xmlns:a16="http://schemas.microsoft.com/office/drawing/2014/main" id="{44744DA9-98DE-43CC-BBF9-BAEAFC036A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>
            <a:extLst>
              <a:ext uri="{FF2B5EF4-FFF2-40B4-BE49-F238E27FC236}">
                <a16:creationId xmlns:a16="http://schemas.microsoft.com/office/drawing/2014/main" id="{2EF0D6F4-E28B-4082-8294-B027D9CF1B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>
            <a:extLst>
              <a:ext uri="{FF2B5EF4-FFF2-40B4-BE49-F238E27FC236}">
                <a16:creationId xmlns:a16="http://schemas.microsoft.com/office/drawing/2014/main" id="{45597F9D-F593-40CA-9BC1-546E0F0EEA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A98289F-AC4D-4DEE-BC8B-FD7E92692469}" type="slidenum">
              <a:rPr lang="hr-HR" altLang="en-US" smtClean="0"/>
              <a:pPr>
                <a:spcBef>
                  <a:spcPct val="0"/>
                </a:spcBef>
              </a:pPr>
              <a:t>60</a:t>
            </a:fld>
            <a:endParaRPr lang="hr-HR" altLang="en-US"/>
          </a:p>
        </p:txBody>
      </p:sp>
      <p:sp>
        <p:nvSpPr>
          <p:cNvPr id="124931" name="Rectangle 2">
            <a:extLst>
              <a:ext uri="{FF2B5EF4-FFF2-40B4-BE49-F238E27FC236}">
                <a16:creationId xmlns:a16="http://schemas.microsoft.com/office/drawing/2014/main" id="{0697B8EE-5446-4658-9FA8-545C646C54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>
            <a:extLst>
              <a:ext uri="{FF2B5EF4-FFF2-40B4-BE49-F238E27FC236}">
                <a16:creationId xmlns:a16="http://schemas.microsoft.com/office/drawing/2014/main" id="{015B74FF-FCEE-47EF-B227-96F157BB94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>
            <a:extLst>
              <a:ext uri="{FF2B5EF4-FFF2-40B4-BE49-F238E27FC236}">
                <a16:creationId xmlns:a16="http://schemas.microsoft.com/office/drawing/2014/main" id="{EB5E4267-091A-423E-83B8-E4B534BC86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F161856-38A8-4A7D-8330-D1F5BA8FE1DD}" type="slidenum">
              <a:rPr lang="hr-HR" altLang="en-US" smtClean="0"/>
              <a:pPr>
                <a:spcBef>
                  <a:spcPct val="0"/>
                </a:spcBef>
              </a:pPr>
              <a:t>61</a:t>
            </a:fld>
            <a:endParaRPr lang="hr-HR" altLang="en-US"/>
          </a:p>
        </p:txBody>
      </p:sp>
      <p:sp>
        <p:nvSpPr>
          <p:cNvPr id="126979" name="Rectangle 2">
            <a:extLst>
              <a:ext uri="{FF2B5EF4-FFF2-40B4-BE49-F238E27FC236}">
                <a16:creationId xmlns:a16="http://schemas.microsoft.com/office/drawing/2014/main" id="{C309E1FF-FF83-4CE0-A979-AC1D145AA1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>
            <a:extLst>
              <a:ext uri="{FF2B5EF4-FFF2-40B4-BE49-F238E27FC236}">
                <a16:creationId xmlns:a16="http://schemas.microsoft.com/office/drawing/2014/main" id="{452CF57E-EC6E-4E80-9F05-D5107CCDA0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>
            <a:extLst>
              <a:ext uri="{FF2B5EF4-FFF2-40B4-BE49-F238E27FC236}">
                <a16:creationId xmlns:a16="http://schemas.microsoft.com/office/drawing/2014/main" id="{7DF74032-758E-411F-94CB-35045DAB10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106DB7C-8409-4433-8E4D-6A953B0FD769}" type="slidenum">
              <a:rPr lang="hr-HR" altLang="en-US" smtClean="0"/>
              <a:pPr>
                <a:spcBef>
                  <a:spcPct val="0"/>
                </a:spcBef>
              </a:pPr>
              <a:t>62</a:t>
            </a:fld>
            <a:endParaRPr lang="hr-HR" altLang="en-US"/>
          </a:p>
        </p:txBody>
      </p:sp>
      <p:sp>
        <p:nvSpPr>
          <p:cNvPr id="129027" name="Rectangle 2">
            <a:extLst>
              <a:ext uri="{FF2B5EF4-FFF2-40B4-BE49-F238E27FC236}">
                <a16:creationId xmlns:a16="http://schemas.microsoft.com/office/drawing/2014/main" id="{40D57D40-CF7A-4CBA-9CD0-E6F64EBF07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>
            <a:extLst>
              <a:ext uri="{FF2B5EF4-FFF2-40B4-BE49-F238E27FC236}">
                <a16:creationId xmlns:a16="http://schemas.microsoft.com/office/drawing/2014/main" id="{06751DC6-F4B3-4F87-9CFA-CD1642399D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>
            <a:extLst>
              <a:ext uri="{FF2B5EF4-FFF2-40B4-BE49-F238E27FC236}">
                <a16:creationId xmlns:a16="http://schemas.microsoft.com/office/drawing/2014/main" id="{3BE7BB67-4235-4E26-B844-8DC18269FF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61D0455-2B79-4977-A2C4-C4D0B6B47FDB}" type="slidenum">
              <a:rPr lang="hr-HR" altLang="en-US" smtClean="0"/>
              <a:pPr>
                <a:spcBef>
                  <a:spcPct val="0"/>
                </a:spcBef>
              </a:pPr>
              <a:t>63</a:t>
            </a:fld>
            <a:endParaRPr lang="hr-HR" altLang="en-US"/>
          </a:p>
        </p:txBody>
      </p:sp>
      <p:sp>
        <p:nvSpPr>
          <p:cNvPr id="131075" name="Rectangle 2">
            <a:extLst>
              <a:ext uri="{FF2B5EF4-FFF2-40B4-BE49-F238E27FC236}">
                <a16:creationId xmlns:a16="http://schemas.microsoft.com/office/drawing/2014/main" id="{FE1F2703-9FA3-41A4-B9A0-F7BB201592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>
            <a:extLst>
              <a:ext uri="{FF2B5EF4-FFF2-40B4-BE49-F238E27FC236}">
                <a16:creationId xmlns:a16="http://schemas.microsoft.com/office/drawing/2014/main" id="{EBE644CA-00CE-4F6C-991C-588A72BA49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>
            <a:extLst>
              <a:ext uri="{FF2B5EF4-FFF2-40B4-BE49-F238E27FC236}">
                <a16:creationId xmlns:a16="http://schemas.microsoft.com/office/drawing/2014/main" id="{DB507419-5E02-4ED0-B4F8-2EB13E3713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6C058E9-8EB5-41B4-8A1C-C8222509DEEF}" type="slidenum">
              <a:rPr lang="hr-HR" altLang="en-US" smtClean="0"/>
              <a:pPr>
                <a:spcBef>
                  <a:spcPct val="0"/>
                </a:spcBef>
              </a:pPr>
              <a:t>64</a:t>
            </a:fld>
            <a:endParaRPr lang="hr-HR" altLang="en-US"/>
          </a:p>
        </p:txBody>
      </p:sp>
      <p:sp>
        <p:nvSpPr>
          <p:cNvPr id="133123" name="Rectangle 2">
            <a:extLst>
              <a:ext uri="{FF2B5EF4-FFF2-40B4-BE49-F238E27FC236}">
                <a16:creationId xmlns:a16="http://schemas.microsoft.com/office/drawing/2014/main" id="{0978105E-FDE3-40C0-AFB6-AAEEEC94D4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>
            <a:extLst>
              <a:ext uri="{FF2B5EF4-FFF2-40B4-BE49-F238E27FC236}">
                <a16:creationId xmlns:a16="http://schemas.microsoft.com/office/drawing/2014/main" id="{AAC020E5-462D-4E4D-96F7-BE31C4DBBA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>
            <a:extLst>
              <a:ext uri="{FF2B5EF4-FFF2-40B4-BE49-F238E27FC236}">
                <a16:creationId xmlns:a16="http://schemas.microsoft.com/office/drawing/2014/main" id="{DE2518EB-A9E9-40B8-8E13-8A7E596105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71E2FD6-B148-476D-B8D8-CA6FE8DAC852}" type="slidenum">
              <a:rPr lang="hr-HR" altLang="en-US" smtClean="0"/>
              <a:pPr>
                <a:spcBef>
                  <a:spcPct val="0"/>
                </a:spcBef>
              </a:pPr>
              <a:t>65</a:t>
            </a:fld>
            <a:endParaRPr lang="hr-HR" altLang="en-US"/>
          </a:p>
        </p:txBody>
      </p:sp>
      <p:sp>
        <p:nvSpPr>
          <p:cNvPr id="135171" name="Rectangle 2">
            <a:extLst>
              <a:ext uri="{FF2B5EF4-FFF2-40B4-BE49-F238E27FC236}">
                <a16:creationId xmlns:a16="http://schemas.microsoft.com/office/drawing/2014/main" id="{57AFB401-4F90-480A-81AA-EB1F241476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>
            <a:extLst>
              <a:ext uri="{FF2B5EF4-FFF2-40B4-BE49-F238E27FC236}">
                <a16:creationId xmlns:a16="http://schemas.microsoft.com/office/drawing/2014/main" id="{589ACA6F-A9ED-4F84-81E7-EAD51ED02F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>
            <a:extLst>
              <a:ext uri="{FF2B5EF4-FFF2-40B4-BE49-F238E27FC236}">
                <a16:creationId xmlns:a16="http://schemas.microsoft.com/office/drawing/2014/main" id="{A8595F9C-36D7-4FC0-9AA8-AB45884C95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97783C1-600A-45C4-9D9D-C8CB85481968}" type="slidenum">
              <a:rPr lang="hr-HR" altLang="en-US" smtClean="0"/>
              <a:pPr>
                <a:spcBef>
                  <a:spcPct val="0"/>
                </a:spcBef>
              </a:pPr>
              <a:t>66</a:t>
            </a:fld>
            <a:endParaRPr lang="hr-HR" altLang="en-US"/>
          </a:p>
        </p:txBody>
      </p:sp>
      <p:sp>
        <p:nvSpPr>
          <p:cNvPr id="137219" name="Rectangle 2">
            <a:extLst>
              <a:ext uri="{FF2B5EF4-FFF2-40B4-BE49-F238E27FC236}">
                <a16:creationId xmlns:a16="http://schemas.microsoft.com/office/drawing/2014/main" id="{0096AD8D-2FE7-48F4-B552-77A46B0A54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>
            <a:extLst>
              <a:ext uri="{FF2B5EF4-FFF2-40B4-BE49-F238E27FC236}">
                <a16:creationId xmlns:a16="http://schemas.microsoft.com/office/drawing/2014/main" id="{C75FC234-4353-4F88-87DB-86F5EEA8A0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>
            <a:extLst>
              <a:ext uri="{FF2B5EF4-FFF2-40B4-BE49-F238E27FC236}">
                <a16:creationId xmlns:a16="http://schemas.microsoft.com/office/drawing/2014/main" id="{663FEF7E-845B-4D04-9301-535FF953C4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388E4F8-FE91-474E-A27B-B560C351B953}" type="slidenum">
              <a:rPr lang="hr-HR" altLang="en-US" smtClean="0"/>
              <a:pPr>
                <a:spcBef>
                  <a:spcPct val="0"/>
                </a:spcBef>
              </a:pPr>
              <a:t>67</a:t>
            </a:fld>
            <a:endParaRPr lang="hr-HR" altLang="en-US"/>
          </a:p>
        </p:txBody>
      </p:sp>
      <p:sp>
        <p:nvSpPr>
          <p:cNvPr id="139267" name="Rectangle 2">
            <a:extLst>
              <a:ext uri="{FF2B5EF4-FFF2-40B4-BE49-F238E27FC236}">
                <a16:creationId xmlns:a16="http://schemas.microsoft.com/office/drawing/2014/main" id="{0F16DF0B-1261-4736-9166-495127330A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>
            <a:extLst>
              <a:ext uri="{FF2B5EF4-FFF2-40B4-BE49-F238E27FC236}">
                <a16:creationId xmlns:a16="http://schemas.microsoft.com/office/drawing/2014/main" id="{231F618F-B724-45D8-A519-E8713FDE59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>
            <a:extLst>
              <a:ext uri="{FF2B5EF4-FFF2-40B4-BE49-F238E27FC236}">
                <a16:creationId xmlns:a16="http://schemas.microsoft.com/office/drawing/2014/main" id="{B36F28A0-3E01-46E3-AE08-A21B899F1A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1E85FE-101B-47A4-B4E3-290CD09932B6}" type="slidenum">
              <a:rPr lang="hr-HR" altLang="en-US" smtClean="0"/>
              <a:pPr>
                <a:spcBef>
                  <a:spcPct val="0"/>
                </a:spcBef>
              </a:pPr>
              <a:t>69</a:t>
            </a:fld>
            <a:endParaRPr lang="hr-HR" altLang="en-US"/>
          </a:p>
        </p:txBody>
      </p:sp>
      <p:sp>
        <p:nvSpPr>
          <p:cNvPr id="142339" name="Rectangle 2">
            <a:extLst>
              <a:ext uri="{FF2B5EF4-FFF2-40B4-BE49-F238E27FC236}">
                <a16:creationId xmlns:a16="http://schemas.microsoft.com/office/drawing/2014/main" id="{FE1A3E32-E8EB-4441-8C00-3F5E060563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>
            <a:extLst>
              <a:ext uri="{FF2B5EF4-FFF2-40B4-BE49-F238E27FC236}">
                <a16:creationId xmlns:a16="http://schemas.microsoft.com/office/drawing/2014/main" id="{FB16FC02-1A69-4D30-B7BC-129332CD51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>
            <a:extLst>
              <a:ext uri="{FF2B5EF4-FFF2-40B4-BE49-F238E27FC236}">
                <a16:creationId xmlns:a16="http://schemas.microsoft.com/office/drawing/2014/main" id="{631A2614-D137-421A-A8F6-7178350D2E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92FCBA8-2807-4171-8365-D54E8735D8EF}" type="slidenum">
              <a:rPr lang="hr-HR" altLang="en-US" smtClean="0"/>
              <a:pPr>
                <a:spcBef>
                  <a:spcPct val="0"/>
                </a:spcBef>
              </a:pPr>
              <a:t>72</a:t>
            </a:fld>
            <a:endParaRPr lang="hr-HR" altLang="en-US"/>
          </a:p>
        </p:txBody>
      </p:sp>
      <p:sp>
        <p:nvSpPr>
          <p:cNvPr id="146435" name="Rectangle 2">
            <a:extLst>
              <a:ext uri="{FF2B5EF4-FFF2-40B4-BE49-F238E27FC236}">
                <a16:creationId xmlns:a16="http://schemas.microsoft.com/office/drawing/2014/main" id="{B1F0F9F9-CA9D-48F7-A8C4-C61B1D7770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>
            <a:extLst>
              <a:ext uri="{FF2B5EF4-FFF2-40B4-BE49-F238E27FC236}">
                <a16:creationId xmlns:a16="http://schemas.microsoft.com/office/drawing/2014/main" id="{57C53EBC-C2EF-41D6-8AAD-406AADBB60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>
            <a:extLst>
              <a:ext uri="{FF2B5EF4-FFF2-40B4-BE49-F238E27FC236}">
                <a16:creationId xmlns:a16="http://schemas.microsoft.com/office/drawing/2014/main" id="{D76E6186-954A-4C21-9317-3DA9D343E6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207B42-8D99-4AE4-89E0-29B1467F1333}" type="slidenum">
              <a:rPr lang="hr-HR" altLang="en-US" smtClean="0"/>
              <a:pPr>
                <a:spcBef>
                  <a:spcPct val="0"/>
                </a:spcBef>
              </a:pPr>
              <a:t>75</a:t>
            </a:fld>
            <a:endParaRPr lang="hr-HR" altLang="en-US"/>
          </a:p>
        </p:txBody>
      </p:sp>
      <p:sp>
        <p:nvSpPr>
          <p:cNvPr id="148483" name="Rectangle 2">
            <a:extLst>
              <a:ext uri="{FF2B5EF4-FFF2-40B4-BE49-F238E27FC236}">
                <a16:creationId xmlns:a16="http://schemas.microsoft.com/office/drawing/2014/main" id="{CD315708-256F-4C6F-AB1A-364C9C598D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>
            <a:extLst>
              <a:ext uri="{FF2B5EF4-FFF2-40B4-BE49-F238E27FC236}">
                <a16:creationId xmlns:a16="http://schemas.microsoft.com/office/drawing/2014/main" id="{45061BED-2696-4EB0-A8CA-DE1FECCF46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>
            <a:extLst>
              <a:ext uri="{FF2B5EF4-FFF2-40B4-BE49-F238E27FC236}">
                <a16:creationId xmlns:a16="http://schemas.microsoft.com/office/drawing/2014/main" id="{ACA58675-DD39-42E6-AA5C-0416B600CE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DAB850D-9807-483A-9184-69A08D7956A1}" type="slidenum">
              <a:rPr lang="hr-HR" altLang="en-US" smtClean="0"/>
              <a:pPr>
                <a:spcBef>
                  <a:spcPct val="0"/>
                </a:spcBef>
              </a:pPr>
              <a:t>76</a:t>
            </a:fld>
            <a:endParaRPr lang="hr-HR" altLang="en-US"/>
          </a:p>
        </p:txBody>
      </p:sp>
      <p:sp>
        <p:nvSpPr>
          <p:cNvPr id="150531" name="Rectangle 2">
            <a:extLst>
              <a:ext uri="{FF2B5EF4-FFF2-40B4-BE49-F238E27FC236}">
                <a16:creationId xmlns:a16="http://schemas.microsoft.com/office/drawing/2014/main" id="{A40BC90A-DD90-4FFA-89FA-C9C639E178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>
            <a:extLst>
              <a:ext uri="{FF2B5EF4-FFF2-40B4-BE49-F238E27FC236}">
                <a16:creationId xmlns:a16="http://schemas.microsoft.com/office/drawing/2014/main" id="{6CF37353-449E-4A9C-BA74-CB7157B58D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>
            <a:extLst>
              <a:ext uri="{FF2B5EF4-FFF2-40B4-BE49-F238E27FC236}">
                <a16:creationId xmlns:a16="http://schemas.microsoft.com/office/drawing/2014/main" id="{5515785C-4E5B-4FF6-9EA1-AA385933AE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14EE5D7-C87A-4CE5-9847-F5A70732A2E1}" type="slidenum">
              <a:rPr lang="hr-HR" altLang="en-US" smtClean="0"/>
              <a:pPr>
                <a:spcBef>
                  <a:spcPct val="0"/>
                </a:spcBef>
              </a:pPr>
              <a:t>77</a:t>
            </a:fld>
            <a:endParaRPr lang="hr-HR" altLang="en-US"/>
          </a:p>
        </p:txBody>
      </p:sp>
      <p:sp>
        <p:nvSpPr>
          <p:cNvPr id="152579" name="Rectangle 2">
            <a:extLst>
              <a:ext uri="{FF2B5EF4-FFF2-40B4-BE49-F238E27FC236}">
                <a16:creationId xmlns:a16="http://schemas.microsoft.com/office/drawing/2014/main" id="{514A3BFD-859B-4F09-B3BC-B19DBC4B0B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>
            <a:extLst>
              <a:ext uri="{FF2B5EF4-FFF2-40B4-BE49-F238E27FC236}">
                <a16:creationId xmlns:a16="http://schemas.microsoft.com/office/drawing/2014/main" id="{A531F911-8E47-4053-B286-B042621876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>
            <a:extLst>
              <a:ext uri="{FF2B5EF4-FFF2-40B4-BE49-F238E27FC236}">
                <a16:creationId xmlns:a16="http://schemas.microsoft.com/office/drawing/2014/main" id="{587FCBE5-E754-4C25-B5B0-FC273AB27A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E05788E-D51C-4404-9930-EAF74B0FB622}" type="slidenum">
              <a:rPr lang="hr-HR" altLang="en-US" smtClean="0"/>
              <a:pPr>
                <a:spcBef>
                  <a:spcPct val="0"/>
                </a:spcBef>
              </a:pPr>
              <a:t>78</a:t>
            </a:fld>
            <a:endParaRPr lang="hr-HR" altLang="en-US"/>
          </a:p>
        </p:txBody>
      </p:sp>
      <p:sp>
        <p:nvSpPr>
          <p:cNvPr id="154627" name="Rectangle 2">
            <a:extLst>
              <a:ext uri="{FF2B5EF4-FFF2-40B4-BE49-F238E27FC236}">
                <a16:creationId xmlns:a16="http://schemas.microsoft.com/office/drawing/2014/main" id="{8F900A9D-B7A0-460D-8620-CE3B53FA64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>
            <a:extLst>
              <a:ext uri="{FF2B5EF4-FFF2-40B4-BE49-F238E27FC236}">
                <a16:creationId xmlns:a16="http://schemas.microsoft.com/office/drawing/2014/main" id="{E1985503-1D04-42E1-8539-F55A16467E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F6A6E831-5DDE-44F3-B166-A303BF60EF5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A8EE71BF-8A14-4816-85D9-10BE147A1F1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0BEFC72C-4F9B-495A-9E8D-46BF523B4C6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12902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hr-HR"/>
              <a:t>Click to edit Master subtitle style</a:t>
            </a:r>
          </a:p>
        </p:txBody>
      </p:sp>
      <p:sp>
        <p:nvSpPr>
          <p:cNvPr id="129033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hr-HR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0A9FA1-221C-4474-91F9-9E03AFC84AF1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618CE5-5A83-4F31-851D-EDADA8D383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FB006D-59F8-4230-BE71-B3FA9067D0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9DE68-3A3B-452A-8F5A-1265145B5C2F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670139272"/>
      </p:ext>
    </p:extLst>
  </p:cSld>
  <p:clrMapOvr>
    <a:masterClrMapping/>
  </p:clrMapOvr>
  <p:transition>
    <p:cover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CA0749F-E21E-4BE1-8377-C46281F46E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B269BA9-E769-4F44-8828-226401844D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122B91C-97E8-4DDC-91DC-DF31213BF5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53A90-EC48-4C07-BA34-2EB5AF24D349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897696698"/>
      </p:ext>
    </p:extLst>
  </p:cSld>
  <p:clrMapOvr>
    <a:masterClrMapping/>
  </p:clrMapOvr>
  <p:transition>
    <p:cover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E67D6BA-1E87-4CC4-B321-A4CDADF910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EA18F71-8B63-41AA-9AF9-EE5152B5EB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006415B-836E-48C2-8B3F-B6D5EC7DE0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833F0-F89C-44E8-A2AD-CD07C8074DA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11073854"/>
      </p:ext>
    </p:extLst>
  </p:cSld>
  <p:clrMapOvr>
    <a:masterClrMapping/>
  </p:clrMapOvr>
  <p:transition>
    <p:cover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B038AB5-B00E-4AE4-A0DD-8F98C6B0C3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5134DCC-9C9B-4266-B3B9-0E789402E2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2030477-C3DD-41CD-9A22-515D503B68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E68689-181D-42CB-9264-00E76F5E041D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461044131"/>
      </p:ext>
    </p:extLst>
  </p:cSld>
  <p:clrMapOvr>
    <a:masterClrMapping/>
  </p:clrMapOvr>
  <p:transition>
    <p:cover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940B058A-C347-4316-94F5-D6DE3F686E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5347CCDD-0DF8-4FB8-B397-75F3ABADCE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53533FAA-8F40-4747-8F12-5BF1566695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71301A-9AF3-4C22-BC29-E6FA44F6A7DC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229701102"/>
      </p:ext>
    </p:extLst>
  </p:cSld>
  <p:clrMapOvr>
    <a:masterClrMapping/>
  </p:clrMapOvr>
  <p:transition>
    <p:cover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14B1C51E-C33F-4427-82F4-95432B8FC6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713662D7-95E3-4887-8D8F-218A6E5A91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26701641-DC7D-4EE6-94F2-0888D99887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22E10A-0990-4A12-BD2B-5787E0E78955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88579347"/>
      </p:ext>
    </p:extLst>
  </p:cSld>
  <p:clrMapOvr>
    <a:masterClrMapping/>
  </p:clrMapOvr>
  <p:transition>
    <p:cover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A78C08B9-FF66-4827-8782-18B3FD570D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4124742F-36AB-4808-8AF8-280E57AF86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70CFCEC5-8E51-4192-889E-3080358A64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3BC202-A767-4AC6-83AE-DCEB49883824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324891208"/>
      </p:ext>
    </p:extLst>
  </p:cSld>
  <p:clrMapOvr>
    <a:masterClrMapping/>
  </p:clrMapOvr>
  <p:transition>
    <p:cover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C149696-3097-422E-840C-E2745AF8DF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C0FC49E-F7FA-4BC9-84E1-DAD8452AD4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D8AF418-4790-4E6F-9C86-DD243DC1F1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5BF60-DABD-4FC8-A0BC-6570B068488A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951510146"/>
      </p:ext>
    </p:extLst>
  </p:cSld>
  <p:clrMapOvr>
    <a:masterClrMapping/>
  </p:clrMapOvr>
  <p:transition>
    <p:cover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CE92026-F5F5-40F7-A94F-635BA76F12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018D412-4F13-4DC8-A761-298E1EC885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7FB9876C-19DF-4765-85A8-A60262FD87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BCFA0-89D0-4304-96FE-EC7A1A72E15A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073738019"/>
      </p:ext>
    </p:extLst>
  </p:cSld>
  <p:clrMapOvr>
    <a:masterClrMapping/>
  </p:clrMapOvr>
  <p:transition>
    <p:cover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F7957FF-DAE8-4087-8C42-ECAFE7BE19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BE84722-E5BD-4CF6-A33F-723AC3E9A9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780A345E-90BE-45CD-8D5A-E5A2DAD44F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21749-2602-4226-9E71-299EDDBD9B2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928781770"/>
      </p:ext>
    </p:extLst>
  </p:cSld>
  <p:clrMapOvr>
    <a:masterClrMapping/>
  </p:clrMapOvr>
  <p:transition>
    <p:cover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12AE318-7DA1-404A-A9C8-251E74FE3B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26F9EF7-0D19-479E-B590-F13C10AE73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5D8740F-961C-45D7-877A-A4A4159ADF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2C5487-47DC-4DBF-9578-B4B711B1E263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778759762"/>
      </p:ext>
    </p:extLst>
  </p:cSld>
  <p:clrMapOvr>
    <a:masterClrMapping/>
  </p:clrMapOvr>
  <p:transition>
    <p:cover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Naslov i dva sadržaja iznad tek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half" idx="3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2D524EA5-CA08-4838-90A6-E3F0C2956B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BE2F9FB3-78A0-46B6-99AA-A193045C89C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884F9490-AD47-45EB-A688-57B10EDF55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E4FA6-5DF1-4D43-91DA-C94543BA001D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091328256"/>
      </p:ext>
    </p:extLst>
  </p:cSld>
  <p:clrMapOvr>
    <a:masterClrMapping/>
  </p:clrMapOvr>
  <p:transition>
    <p:cover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Naslov, tekst i 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sadržaja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B6C86ED6-9A29-49FC-84FB-B64A478322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76154805-D558-4BF3-AFA9-748ED7FC60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85316FF7-C37D-4AAB-B06E-72172F682C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DBC459-41CA-4226-8208-7F2A4FADB5ED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256207932"/>
      </p:ext>
    </p:extLst>
  </p:cSld>
  <p:clrMapOvr>
    <a:masterClrMapping/>
  </p:clrMapOvr>
  <p:transition>
    <p:cover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slov, tekst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C15A45D-3139-49A3-BAFC-E94039F3F0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E5A61DE2-857A-4BC3-A8AE-55B98A9B02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8A279CB-543B-4F81-A49F-6077E73B01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962A96-7BA0-4DC1-8D5B-7F8FD75F6CC8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871785350"/>
      </p:ext>
    </p:extLst>
  </p:cSld>
  <p:clrMapOvr>
    <a:masterClrMapping/>
  </p:clrMapOvr>
  <p:transition>
    <p:cover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Naslov i tekst iznad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B73F86D-526B-42A5-92B1-B51D6C7564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2ABA086-9988-45D2-AC78-EC6EAC02FE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56E3EFE-866B-43CD-9682-8F7E17CF97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8C7645-B9A7-4CEB-8450-FF3482904585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307600635"/>
      </p:ext>
    </p:extLst>
  </p:cSld>
  <p:clrMapOvr>
    <a:masterClrMapping/>
  </p:clrMapOvr>
  <p:transition>
    <p:cover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Naslov, sadržaj i 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sadržaja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5FE45AEB-6FFB-41FC-AA06-77219CFFD8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7CFCA866-BC57-4372-A330-D79433704C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5F778F9B-33E8-466E-A3E7-24E5B94DE1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8B31A2-ED68-4D93-A4D6-8C94014299A7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84361549"/>
      </p:ext>
    </p:extLst>
  </p:cSld>
  <p:clrMapOvr>
    <a:masterClrMapping/>
  </p:clrMapOvr>
  <p:transition>
    <p:cover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Naslov i četiri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sadržaja 4"/>
          <p:cNvSpPr>
            <a:spLocks noGrp="1"/>
          </p:cNvSpPr>
          <p:nvPr>
            <p:ph sz="quarter" idx="3"/>
          </p:nvPr>
        </p:nvSpPr>
        <p:spPr>
          <a:xfrm>
            <a:off x="457200" y="39243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D1FEDD5D-8342-4B7E-A19D-4180DD21F3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CF2ED3AA-67EB-426E-A5D2-089CD8FAB8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BB93809D-4615-4C26-85C1-E9EECAC4FA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3974E1-0229-427F-8713-5560AA5D4F72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774215842"/>
      </p:ext>
    </p:extLst>
  </p:cSld>
  <p:clrMapOvr>
    <a:masterClrMapping/>
  </p:clrMapOvr>
  <p:transition>
    <p:cover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21362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ED4C0DB2-CF56-4B72-91D9-749C38196F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1E03424C-856D-479C-97AB-F81E216B6F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DAD9E466-631E-4A9C-B5FC-3E8B39019E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23EFAC-47B6-4EF8-B6BD-BD6C36DC66DD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066356521"/>
      </p:ext>
    </p:extLst>
  </p:cSld>
  <p:clrMapOvr>
    <a:masterClrMapping/>
  </p:clrMapOvr>
  <p:transition>
    <p:cover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Naslov, dva sadržaja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2"/>
          </p:nvPr>
        </p:nvSpPr>
        <p:spPr>
          <a:xfrm>
            <a:off x="457200" y="39243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sadržaja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2CBA92BB-70FE-491C-995C-0157357CCC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B9DAA4A8-5852-4940-8079-2F0727DA4A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E3C049EC-D487-47C6-80D2-2956F7B0BF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C336AE-EA73-4546-B90F-57F73AB9848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942061466"/>
      </p:ext>
    </p:extLst>
  </p:cSld>
  <p:clrMapOvr>
    <a:masterClrMapping/>
  </p:clrMapOvr>
  <p:transition>
    <p:cover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AF3CF276-8323-4F92-802C-34CFB926776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128003" name="Freeform 3">
              <a:extLst>
                <a:ext uri="{FF2B5EF4-FFF2-40B4-BE49-F238E27FC236}">
                  <a16:creationId xmlns:a16="http://schemas.microsoft.com/office/drawing/2014/main" id="{4AFF3212-7420-412D-8329-CDBAE35B7E5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033" name="Freeform 4">
              <a:extLst>
                <a:ext uri="{FF2B5EF4-FFF2-40B4-BE49-F238E27FC236}">
                  <a16:creationId xmlns:a16="http://schemas.microsoft.com/office/drawing/2014/main" id="{3D088AB0-8D5E-4DE8-93EC-5E1904241E9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128005" name="Rectangle 5">
            <a:extLst>
              <a:ext uri="{FF2B5EF4-FFF2-40B4-BE49-F238E27FC236}">
                <a16:creationId xmlns:a16="http://schemas.microsoft.com/office/drawing/2014/main" id="{F892E2D6-1ADF-4C9F-BDED-B101F73AF6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Click to edit Master title style</a:t>
            </a:r>
          </a:p>
        </p:txBody>
      </p:sp>
      <p:sp>
        <p:nvSpPr>
          <p:cNvPr id="128006" name="Rectangle 6">
            <a:extLst>
              <a:ext uri="{FF2B5EF4-FFF2-40B4-BE49-F238E27FC236}">
                <a16:creationId xmlns:a16="http://schemas.microsoft.com/office/drawing/2014/main" id="{083B3A38-7013-435D-ACFB-79CBF81F4F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Click to edit Master text styles</a:t>
            </a:r>
          </a:p>
          <a:p>
            <a:pPr lvl="1"/>
            <a:r>
              <a:rPr lang="hr-HR"/>
              <a:t>Second level</a:t>
            </a:r>
          </a:p>
          <a:p>
            <a:pPr lvl="2"/>
            <a:r>
              <a:rPr lang="hr-HR"/>
              <a:t>Third level</a:t>
            </a:r>
          </a:p>
          <a:p>
            <a:pPr lvl="3"/>
            <a:r>
              <a:rPr lang="hr-HR"/>
              <a:t>Fourth level</a:t>
            </a:r>
          </a:p>
          <a:p>
            <a:pPr lvl="4"/>
            <a:r>
              <a:rPr lang="hr-HR"/>
              <a:t>Fifth level</a:t>
            </a:r>
          </a:p>
        </p:txBody>
      </p:sp>
      <p:sp>
        <p:nvSpPr>
          <p:cNvPr id="128007" name="Rectangle 7">
            <a:extLst>
              <a:ext uri="{FF2B5EF4-FFF2-40B4-BE49-F238E27FC236}">
                <a16:creationId xmlns:a16="http://schemas.microsoft.com/office/drawing/2014/main" id="{4C178187-A778-42F0-92A1-AE5F1AA707E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28008" name="Rectangle 8">
            <a:extLst>
              <a:ext uri="{FF2B5EF4-FFF2-40B4-BE49-F238E27FC236}">
                <a16:creationId xmlns:a16="http://schemas.microsoft.com/office/drawing/2014/main" id="{09BAD653-04E7-4E17-B718-4FBB7715508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28009" name="Rectangle 9">
            <a:extLst>
              <a:ext uri="{FF2B5EF4-FFF2-40B4-BE49-F238E27FC236}">
                <a16:creationId xmlns:a16="http://schemas.microsoft.com/office/drawing/2014/main" id="{DAAB8C01-BB3E-47BC-AC0B-010C1983B34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C4D09F24-8529-4354-B059-29D32AC0146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030" r:id="rId1"/>
    <p:sldLayoutId id="2147484012" r:id="rId2"/>
    <p:sldLayoutId id="2147484013" r:id="rId3"/>
    <p:sldLayoutId id="2147484014" r:id="rId4"/>
    <p:sldLayoutId id="2147484015" r:id="rId5"/>
    <p:sldLayoutId id="2147484016" r:id="rId6"/>
    <p:sldLayoutId id="2147484017" r:id="rId7"/>
    <p:sldLayoutId id="2147484018" r:id="rId8"/>
    <p:sldLayoutId id="2147484019" r:id="rId9"/>
    <p:sldLayoutId id="2147484020" r:id="rId10"/>
    <p:sldLayoutId id="2147484021" r:id="rId11"/>
    <p:sldLayoutId id="2147484022" r:id="rId12"/>
    <p:sldLayoutId id="2147484023" r:id="rId13"/>
    <p:sldLayoutId id="2147484024" r:id="rId14"/>
    <p:sldLayoutId id="2147484025" r:id="rId15"/>
    <p:sldLayoutId id="2147484026" r:id="rId16"/>
    <p:sldLayoutId id="2147484027" r:id="rId17"/>
    <p:sldLayoutId id="2147484028" r:id="rId18"/>
    <p:sldLayoutId id="2147484029" r:id="rId19"/>
  </p:sldLayoutIdLst>
  <p:transition>
    <p:cover dir="r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6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8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5E56DA62-9F1C-4B6E-A09E-6E76C757B2E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4213" y="2492375"/>
            <a:ext cx="7772400" cy="1476375"/>
          </a:xfrm>
        </p:spPr>
        <p:txBody>
          <a:bodyPr/>
          <a:lstStyle/>
          <a:p>
            <a:pPr eaLnBrk="1" hangingPunct="1">
              <a:defRPr/>
            </a:pPr>
            <a:r>
              <a:rPr lang="hr-HR" sz="3600" b="1">
                <a:solidFill>
                  <a:srgbClr val="00FF00"/>
                </a:solidFill>
                <a:latin typeface="Arial" charset="0"/>
              </a:rPr>
              <a:t>KREDA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26CD8BBB-AD3D-4C70-9017-E35CA497DF5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 flipV="1">
            <a:off x="1331913" y="-96838"/>
            <a:ext cx="6400800" cy="968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hr-HR" sz="800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>
            <a:extLst>
              <a:ext uri="{FF2B5EF4-FFF2-40B4-BE49-F238E27FC236}">
                <a16:creationId xmlns:a16="http://schemas.microsoft.com/office/drawing/2014/main" id="{F3BFB561-9F6C-4F27-85E2-383F01B7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476672"/>
            <a:ext cx="8229600" cy="5904656"/>
          </a:xfrm>
        </p:spPr>
        <p:txBody>
          <a:bodyPr/>
          <a:lstStyle/>
          <a:p>
            <a:pPr eaLnBrk="1" hangingPunct="1"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</a:rPr>
              <a:t>treći period </a:t>
            </a:r>
            <a:r>
              <a:rPr lang="hr-HR" altLang="sr-Latn-RS" sz="1400" dirty="0" err="1">
                <a:latin typeface="Arial" panose="020B0604020202020204" pitchFamily="34" charset="0"/>
              </a:rPr>
              <a:t>mezozojske</a:t>
            </a:r>
            <a:r>
              <a:rPr lang="hr-HR" altLang="sr-Latn-RS" sz="1400" dirty="0">
                <a:latin typeface="Arial" panose="020B0604020202020204" pitchFamily="34" charset="0"/>
              </a:rPr>
              <a:t> ere, najduži u </a:t>
            </a:r>
            <a:r>
              <a:rPr lang="hr-HR" altLang="sr-Latn-RS" sz="1400" dirty="0" err="1">
                <a:latin typeface="Arial" panose="020B0604020202020204" pitchFamily="34" charset="0"/>
              </a:rPr>
              <a:t>Fanerozoiku</a:t>
            </a:r>
            <a:r>
              <a:rPr lang="hr-HR" altLang="sr-Latn-RS" sz="1400" dirty="0">
                <a:latin typeface="Arial" panose="020B0604020202020204" pitchFamily="34" charset="0"/>
              </a:rPr>
              <a:t> </a:t>
            </a:r>
          </a:p>
          <a:p>
            <a:pPr eaLnBrk="1" hangingPunct="1"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</a:rPr>
              <a:t>raspada Gondvane a </a:t>
            </a:r>
            <a:r>
              <a:rPr lang="hr-HR" altLang="sr-Latn-RS" sz="1400" dirty="0">
                <a:solidFill>
                  <a:srgbClr val="FFFFFF"/>
                </a:solidFill>
                <a:latin typeface="Arial" panose="020B0604020202020204" pitchFamily="34" charset="0"/>
              </a:rPr>
              <a:t>raspadaju se i preostali jedinstveni kontinentalni prostori bivše </a:t>
            </a:r>
            <a:r>
              <a:rPr lang="hr-HR" altLang="sr-Latn-RS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Pangee</a:t>
            </a:r>
            <a:r>
              <a:rPr lang="hr-HR" altLang="sr-Latn-RS" sz="1400" dirty="0">
                <a:solidFill>
                  <a:srgbClr val="FFFFFF"/>
                </a:solidFill>
                <a:latin typeface="Arial" panose="020B0604020202020204" pitchFamily="34" charset="0"/>
              </a:rPr>
              <a:t>, te se raspored oceana i kontinenata postupno približava današnjoj situaciji</a:t>
            </a:r>
            <a:endParaRPr lang="hr-HR" altLang="sr-Latn-RS" sz="1400" dirty="0">
              <a:latin typeface="Arial" panose="020B0604020202020204" pitchFamily="34" charset="0"/>
            </a:endParaRPr>
          </a:p>
          <a:p>
            <a:pPr eaLnBrk="1" hangingPunct="1"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</a:rPr>
              <a:t>najvišeg globalnog morskog nivoa u čitavom </a:t>
            </a:r>
            <a:r>
              <a:rPr lang="hr-HR" altLang="sr-Latn-RS" sz="1400" dirty="0" err="1">
                <a:latin typeface="Arial" panose="020B0604020202020204" pitchFamily="34" charset="0"/>
              </a:rPr>
              <a:t>fanerozoiku</a:t>
            </a:r>
            <a:r>
              <a:rPr lang="hr-HR" altLang="sr-Latn-RS" sz="1400" dirty="0">
                <a:latin typeface="Arial" panose="020B0604020202020204" pitchFamily="34" charset="0"/>
              </a:rPr>
              <a:t> (cca 170 metara više nego danas)</a:t>
            </a:r>
          </a:p>
          <a:p>
            <a:pPr eaLnBrk="1" hangingPunct="1"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</a:rPr>
              <a:t>prosječne temperature zraka oko </a:t>
            </a:r>
            <a:r>
              <a:rPr lang="nn-NO" altLang="sr-Latn-RS" sz="1400" dirty="0">
                <a:latin typeface="Arial" panose="020B0604020202020204" pitchFamily="34" charset="0"/>
              </a:rPr>
              <a:t>22° </a:t>
            </a:r>
            <a:r>
              <a:rPr lang="hr-HR" altLang="sr-Latn-RS" sz="1400" dirty="0">
                <a:latin typeface="Arial" panose="020B0604020202020204" pitchFamily="34" charset="0"/>
              </a:rPr>
              <a:t>-</a:t>
            </a:r>
            <a:r>
              <a:rPr lang="nn-NO" altLang="sr-Latn-RS" sz="1400" dirty="0">
                <a:latin typeface="Arial" panose="020B0604020202020204" pitchFamily="34" charset="0"/>
              </a:rPr>
              <a:t> 25°C</a:t>
            </a:r>
            <a:r>
              <a:rPr lang="hr-HR" altLang="sr-Latn-RS" sz="1400" dirty="0">
                <a:latin typeface="Arial" panose="020B0604020202020204" pitchFamily="34" charset="0"/>
              </a:rPr>
              <a:t>, a površine mora oko 35–</a:t>
            </a:r>
            <a:r>
              <a:rPr lang="hr-HR" altLang="sr-Latn-RS" sz="1400" dirty="0" err="1">
                <a:latin typeface="Arial" panose="020B0604020202020204" pitchFamily="34" charset="0"/>
              </a:rPr>
              <a:t>38°C</a:t>
            </a:r>
            <a:r>
              <a:rPr lang="hr-HR" altLang="sr-Latn-RS" sz="1400" dirty="0">
                <a:latin typeface="Arial" panose="020B0604020202020204" pitchFamily="34" charset="0"/>
              </a:rPr>
              <a:t>, dok su čak i duboki dijelovi oceana bili topli (oko </a:t>
            </a:r>
            <a:r>
              <a:rPr lang="hr-HR" altLang="sr-Latn-RS" sz="1400" dirty="0" err="1">
                <a:latin typeface="Arial" panose="020B0604020202020204" pitchFamily="34" charset="0"/>
              </a:rPr>
              <a:t>15°C</a:t>
            </a:r>
            <a:r>
              <a:rPr lang="hr-HR" altLang="sr-Latn-RS" sz="1400" dirty="0">
                <a:latin typeface="Arial" panose="020B0604020202020204" pitchFamily="34" charset="0"/>
              </a:rPr>
              <a:t>, dok su danas blizu nule).</a:t>
            </a:r>
          </a:p>
          <a:p>
            <a:pPr eaLnBrk="1" hangingPunct="1"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pl-PL" altLang="sr-Latn-RS" sz="1400" dirty="0">
                <a:latin typeface="Arial" panose="020B0604020202020204" pitchFamily="34" charset="0"/>
              </a:rPr>
              <a:t>na Arktiku su ljetne temperature bile oko 20 °C (šume na polovima)</a:t>
            </a:r>
          </a:p>
          <a:p>
            <a:pPr eaLnBrk="1" hangingPunct="1"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pl-PL" altLang="sr-Latn-RS" sz="1400" dirty="0">
                <a:latin typeface="Arial" panose="020B0604020202020204" pitchFamily="34" charset="0"/>
              </a:rPr>
              <a:t>koncentracija CO2 bila je između 1000 i 2500 ppm (danas oko 420 ppm)</a:t>
            </a:r>
          </a:p>
          <a:p>
            <a:pPr eaLnBrk="1" hangingPunct="1"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pl-PL" altLang="sr-Latn-RS" sz="1400" dirty="0">
                <a:latin typeface="Arial" panose="020B0604020202020204" pitchFamily="34" charset="0"/>
              </a:rPr>
              <a:t>kreda je bila obilježena ekstremnim vulkanizmom, posebno u oceanima (velike magmatske provincije). To je i bio glavni uzrok tako visokih razina CO2 i globalnog zatopljenja</a:t>
            </a:r>
          </a:p>
          <a:p>
            <a:pPr eaLnBrk="1" hangingPunct="1"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</a:rPr>
              <a:t>česte rasprostranjenosti plitkomorskih taložnih okoliša na kontinentalnim prostorima</a:t>
            </a:r>
          </a:p>
          <a:p>
            <a:pPr eaLnBrk="1" hangingPunct="1"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</a:rPr>
              <a:t>izumiranja dinosaura i </a:t>
            </a:r>
            <a:r>
              <a:rPr lang="hr-HR" altLang="sr-Latn-RS" sz="1400" dirty="0" err="1">
                <a:latin typeface="Arial" panose="020B0604020202020204" pitchFamily="34" charset="0"/>
              </a:rPr>
              <a:t>amonita</a:t>
            </a:r>
            <a:endParaRPr lang="hr-HR" altLang="sr-Latn-RS" sz="1400" dirty="0">
              <a:latin typeface="Arial" panose="020B0604020202020204" pitchFamily="34" charset="0"/>
            </a:endParaRPr>
          </a:p>
          <a:p>
            <a:pPr eaLnBrk="1" hangingPunct="1"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</a:rPr>
              <a:t>na kopnu i u moru živi svijet krede ujedinjuje "moderne" skupine organizama koji se javljaju u kredi, i ranije, arhaične životne forme koje će u kredi izumrijeti. Tako npr. </a:t>
            </a:r>
            <a:r>
              <a:rPr lang="hr-HR" altLang="sr-Latn-RS" sz="1400" dirty="0" err="1">
                <a:latin typeface="Arial" panose="020B0604020202020204" pitchFamily="34" charset="0"/>
              </a:rPr>
              <a:t>amoniti</a:t>
            </a:r>
            <a:r>
              <a:rPr lang="hr-HR" altLang="sr-Latn-RS" sz="1400" dirty="0">
                <a:latin typeface="Arial" panose="020B0604020202020204" pitchFamily="34" charset="0"/>
              </a:rPr>
              <a:t> i </a:t>
            </a:r>
            <a:r>
              <a:rPr lang="hr-HR" altLang="sr-Latn-RS" sz="1400" dirty="0" err="1">
                <a:latin typeface="Arial" panose="020B0604020202020204" pitchFamily="34" charset="0"/>
              </a:rPr>
              <a:t>belemniti</a:t>
            </a:r>
            <a:r>
              <a:rPr lang="hr-HR" altLang="sr-Latn-RS" sz="1400" dirty="0">
                <a:latin typeface="Arial" panose="020B0604020202020204" pitchFamily="34" charset="0"/>
              </a:rPr>
              <a:t> žive zajedno sa mnogim tipovima koštunjavih riba čiji srodnici žive i danas</a:t>
            </a:r>
          </a:p>
          <a:p>
            <a:pPr eaLnBrk="1" hangingPunct="1"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</a:rPr>
              <a:t>na kopnu tipična </a:t>
            </a:r>
            <a:r>
              <a:rPr lang="hr-HR" altLang="sr-Latn-RS" sz="1400" dirty="0" err="1">
                <a:latin typeface="Arial" panose="020B0604020202020204" pitchFamily="34" charset="0"/>
              </a:rPr>
              <a:t>mezozojska</a:t>
            </a:r>
            <a:r>
              <a:rPr lang="hr-HR" altLang="sr-Latn-RS" sz="1400" dirty="0">
                <a:latin typeface="Arial" panose="020B0604020202020204" pitchFamily="34" charset="0"/>
              </a:rPr>
              <a:t> flora golosjemenjača postupno se zamjenjuje kritosjemenjačama</a:t>
            </a:r>
          </a:p>
          <a:p>
            <a:pPr eaLnBrk="1" hangingPunct="1"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sz="1400" dirty="0"/>
              <a:t>pojava kritosjemenjača dovela je do naglog razvoja kukaca oprašivača (pčele, mravi, leptiri), što je zauvijek promijenilo kopnene ekosustave</a:t>
            </a:r>
          </a:p>
          <a:p>
            <a:pPr eaLnBrk="1" hangingPunct="1"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</a:rPr>
              <a:t>u kredi se pojavljuju prve moderne skupine sisavaca (tobolčari i </a:t>
            </a:r>
            <a:r>
              <a:rPr lang="hr-HR" altLang="sr-Latn-RS" sz="1400" dirty="0" err="1">
                <a:latin typeface="Arial" panose="020B0604020202020204" pitchFamily="34" charset="0"/>
              </a:rPr>
              <a:t>placentalni</a:t>
            </a:r>
            <a:r>
              <a:rPr lang="hr-HR" altLang="sr-Latn-RS" sz="1400" dirty="0">
                <a:latin typeface="Arial" panose="020B0604020202020204" pitchFamily="34" charset="0"/>
              </a:rPr>
              <a:t> sisavci) te se nastavlja brza evolucija ptica koje postupno zamjenjuju </a:t>
            </a:r>
            <a:r>
              <a:rPr lang="hr-HR" altLang="sr-Latn-RS" sz="1400" dirty="0" err="1">
                <a:latin typeface="Arial" panose="020B0604020202020204" pitchFamily="34" charset="0"/>
              </a:rPr>
              <a:t>pterosaure</a:t>
            </a:r>
            <a:endParaRPr lang="hr-HR" altLang="sr-Latn-RS" sz="1400" dirty="0">
              <a:latin typeface="Arial" panose="020B0604020202020204" pitchFamily="34" charset="0"/>
            </a:endParaRPr>
          </a:p>
          <a:p>
            <a:pPr eaLnBrk="1" hangingPunct="1"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</a:rPr>
              <a:t>naslage Krede prvi je na prostoru Pariškog bazena opisao </a:t>
            </a:r>
            <a:r>
              <a:rPr lang="hr-HR" altLang="sr-Latn-RS" sz="1400" b="1" dirty="0">
                <a:latin typeface="Arial" panose="020B0604020202020204" pitchFamily="34" charset="0"/>
              </a:rPr>
              <a:t>Jean-Baptiste-Julien d'Omalius D'Halloy,</a:t>
            </a:r>
            <a:r>
              <a:rPr lang="hr-HR" altLang="sr-Latn-RS" sz="1400" dirty="0">
                <a:latin typeface="Arial" panose="020B0604020202020204" pitchFamily="34" charset="0"/>
              </a:rPr>
              <a:t> 1822 god. Ime perioda dolazi od latinskog naziva za pisaću kredu "</a:t>
            </a:r>
            <a:r>
              <a:rPr lang="hr-HR" altLang="sr-Latn-RS" sz="1400" b="1" dirty="0">
                <a:latin typeface="Arial" panose="020B0604020202020204" pitchFamily="34" charset="0"/>
              </a:rPr>
              <a:t>Creta</a:t>
            </a:r>
            <a:r>
              <a:rPr lang="hr-HR" altLang="sr-Latn-RS" sz="1400" dirty="0">
                <a:latin typeface="Arial" panose="020B0604020202020204" pitchFamily="34" charset="0"/>
              </a:rPr>
              <a:t>", gornjokrednog sedimenta građenog od kokolita, a koji se taložio u lagunskim, marinskim prostorima (npr. Doverski klifovi u JI Engleskoj - eng. Chalk) </a:t>
            </a:r>
          </a:p>
        </p:txBody>
      </p:sp>
    </p:spTree>
  </p:cSld>
  <p:clrMapOvr>
    <a:masterClrMapping/>
  </p:clrMapOvr>
  <p:transition>
    <p:cover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16" name="Group 72">
            <a:extLst>
              <a:ext uri="{FF2B5EF4-FFF2-40B4-BE49-F238E27FC236}">
                <a16:creationId xmlns:a16="http://schemas.microsoft.com/office/drawing/2014/main" id="{2507A24E-2F92-460D-8545-2019A0B154EB}"/>
              </a:ext>
            </a:extLst>
          </p:cNvPr>
          <p:cNvGraphicFramePr>
            <a:graphicFrameLocks noGrp="1"/>
          </p:cNvGraphicFramePr>
          <p:nvPr/>
        </p:nvGraphicFramePr>
        <p:xfrm>
          <a:off x="539750" y="404813"/>
          <a:ext cx="8280400" cy="6048376"/>
        </p:xfrm>
        <a:graphic>
          <a:graphicData uri="http://schemas.openxmlformats.org/drawingml/2006/table">
            <a:tbl>
              <a:tblPr/>
              <a:tblGrid>
                <a:gridCol w="207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22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PERIOD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EPOHA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DOBA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prije milijuna godina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408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KREDA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Gornja Kreda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Mastriht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Kampan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Santon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Konijak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Turon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Cenoman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Alb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Apt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Barem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Hauterivij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Valanginij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Berijas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70.6 - 65.5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83.5 - 70.6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85.8 - 83.5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89.3 - 85.8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93.5 - 89.3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99.6 - 93.5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112 - 99.6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125 - 112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130 - 125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136 - 130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140 - 136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146 - 140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19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Donja Kreda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cover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>
            <a:extLst>
              <a:ext uri="{FF2B5EF4-FFF2-40B4-BE49-F238E27FC236}">
                <a16:creationId xmlns:a16="http://schemas.microsoft.com/office/drawing/2014/main" id="{BE5C3560-8B13-407C-9096-E6B532465F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647700"/>
            <a:ext cx="8229600" cy="620713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>
                <a:latin typeface="Arial" charset="0"/>
              </a:rPr>
              <a:t>Izumiranje krajem krede</a:t>
            </a:r>
          </a:p>
        </p:txBody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2618DC50-E04E-484D-A428-9B7E70174F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2349500"/>
            <a:ext cx="8229600" cy="32400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osim </a:t>
            </a:r>
            <a:r>
              <a:rPr lang="hr-HR" altLang="sr-Latn-RS" sz="1600" dirty="0" err="1">
                <a:latin typeface="Arial" panose="020B0604020202020204" pitchFamily="34" charset="0"/>
              </a:rPr>
              <a:t>dinosaura</a:t>
            </a:r>
            <a:r>
              <a:rPr lang="hr-HR" altLang="sr-Latn-RS" sz="1600" dirty="0">
                <a:latin typeface="Arial" panose="020B0604020202020204" pitchFamily="34" charset="0"/>
              </a:rPr>
              <a:t> koncem krede izumrli su </a:t>
            </a:r>
            <a:r>
              <a:rPr lang="hr-HR" altLang="sr-Latn-RS" sz="1600" dirty="0" err="1">
                <a:latin typeface="Arial" panose="020B0604020202020204" pitchFamily="34" charset="0"/>
              </a:rPr>
              <a:t>amoniti</a:t>
            </a:r>
            <a:r>
              <a:rPr lang="hr-HR" altLang="sr-Latn-RS" sz="1600" dirty="0">
                <a:latin typeface="Arial" panose="020B0604020202020204" pitchFamily="34" charset="0"/>
              </a:rPr>
              <a:t>, </a:t>
            </a:r>
            <a:r>
              <a:rPr lang="hr-HR" altLang="sr-Latn-RS" sz="1600" dirty="0" err="1">
                <a:latin typeface="Arial" panose="020B0604020202020204" pitchFamily="34" charset="0"/>
              </a:rPr>
              <a:t>belemniti</a:t>
            </a:r>
            <a:r>
              <a:rPr lang="hr-HR" altLang="sr-Latn-RS" sz="1600" dirty="0">
                <a:latin typeface="Arial" panose="020B0604020202020204" pitchFamily="34" charset="0"/>
              </a:rPr>
              <a:t>, </a:t>
            </a:r>
            <a:r>
              <a:rPr lang="hr-HR" altLang="sr-Latn-RS" sz="1600" dirty="0" err="1">
                <a:latin typeface="Arial" panose="020B0604020202020204" pitchFamily="34" charset="0"/>
              </a:rPr>
              <a:t>plesiosauri</a:t>
            </a:r>
            <a:r>
              <a:rPr lang="hr-HR" altLang="sr-Latn-RS" sz="1600" dirty="0">
                <a:latin typeface="Arial" panose="020B0604020202020204" pitchFamily="34" charset="0"/>
              </a:rPr>
              <a:t>, </a:t>
            </a:r>
            <a:r>
              <a:rPr lang="hr-HR" altLang="sr-Latn-RS" sz="1600" dirty="0" err="1">
                <a:latin typeface="Arial" panose="020B0604020202020204" pitchFamily="34" charset="0"/>
              </a:rPr>
              <a:t>mosasauri</a:t>
            </a:r>
            <a:r>
              <a:rPr lang="hr-HR" altLang="sr-Latn-RS" sz="1600" dirty="0">
                <a:latin typeface="Arial" panose="020B0604020202020204" pitchFamily="34" charset="0"/>
              </a:rPr>
              <a:t>, </a:t>
            </a:r>
            <a:r>
              <a:rPr lang="hr-HR" altLang="sr-Latn-RS" sz="1600" dirty="0" err="1">
                <a:latin typeface="Arial" panose="020B0604020202020204" pitchFamily="34" charset="0"/>
              </a:rPr>
              <a:t>pterosauri</a:t>
            </a:r>
            <a:r>
              <a:rPr lang="hr-HR" altLang="sr-Latn-RS" sz="1600" dirty="0">
                <a:latin typeface="Arial" panose="020B0604020202020204" pitchFamily="34" charset="0"/>
              </a:rPr>
              <a:t>, </a:t>
            </a:r>
            <a:r>
              <a:rPr lang="hr-HR" altLang="sr-Latn-RS" sz="1600" dirty="0" err="1">
                <a:latin typeface="Arial" panose="020B0604020202020204" pitchFamily="34" charset="0"/>
              </a:rPr>
              <a:t>rudisti</a:t>
            </a:r>
            <a:r>
              <a:rPr lang="hr-HR" altLang="sr-Latn-RS" sz="1600" dirty="0">
                <a:latin typeface="Arial" panose="020B0604020202020204" pitchFamily="34" charset="0"/>
              </a:rPr>
              <a:t>, neke vrste školjkaša, koralja, </a:t>
            </a:r>
            <a:r>
              <a:rPr lang="hr-HR" altLang="sr-Latn-RS" sz="1600" dirty="0" err="1">
                <a:latin typeface="Arial" panose="020B0604020202020204" pitchFamily="34" charset="0"/>
              </a:rPr>
              <a:t>mahovnjaka</a:t>
            </a:r>
            <a:r>
              <a:rPr lang="hr-HR" altLang="sr-Latn-RS" sz="1600" dirty="0">
                <a:latin typeface="Arial" panose="020B0604020202020204" pitchFamily="34" charset="0"/>
              </a:rPr>
              <a:t>, velikih </a:t>
            </a:r>
            <a:r>
              <a:rPr lang="hr-HR" altLang="sr-Latn-RS" sz="1600" dirty="0" err="1">
                <a:latin typeface="Arial" panose="020B0604020202020204" pitchFamily="34" charset="0"/>
              </a:rPr>
              <a:t>foraminifera</a:t>
            </a:r>
            <a:r>
              <a:rPr lang="hr-HR" altLang="sr-Latn-RS" sz="1600" dirty="0">
                <a:latin typeface="Arial" panose="020B0604020202020204" pitchFamily="34" charset="0"/>
              </a:rPr>
              <a:t>, dok su sisavci, </a:t>
            </a:r>
            <a:r>
              <a:rPr lang="hr-HR" altLang="sr-Latn-RS" sz="1600" dirty="0" err="1">
                <a:latin typeface="Arial" panose="020B0604020202020204" pitchFamily="34" charset="0"/>
              </a:rPr>
              <a:t>kokolitoforidi</a:t>
            </a:r>
            <a:r>
              <a:rPr lang="hr-HR" altLang="sr-Latn-RS" sz="1600" dirty="0">
                <a:latin typeface="Arial" panose="020B0604020202020204" pitchFamily="34" charset="0"/>
              </a:rPr>
              <a:t>, planktonske </a:t>
            </a:r>
            <a:r>
              <a:rPr lang="hr-HR" altLang="sr-Latn-RS" sz="1600" dirty="0" err="1">
                <a:latin typeface="Arial" panose="020B0604020202020204" pitchFamily="34" charset="0"/>
              </a:rPr>
              <a:t>foraminifere</a:t>
            </a:r>
            <a:r>
              <a:rPr lang="hr-HR" altLang="sr-Latn-RS" sz="1600" dirty="0">
                <a:latin typeface="Arial" panose="020B0604020202020204" pitchFamily="34" charset="0"/>
              </a:rPr>
              <a:t> i </a:t>
            </a:r>
            <a:r>
              <a:rPr lang="hr-HR" altLang="sr-Latn-RS" sz="1600" dirty="0" err="1">
                <a:latin typeface="Arial" panose="020B0604020202020204" pitchFamily="34" charset="0"/>
              </a:rPr>
              <a:t>radiolarije</a:t>
            </a:r>
            <a:r>
              <a:rPr lang="hr-HR" altLang="sr-Latn-RS" sz="1600" dirty="0">
                <a:latin typeface="Arial" panose="020B0604020202020204" pitchFamily="34" charset="0"/>
              </a:rPr>
              <a:t>, iako uz "gubitke" prešli u </a:t>
            </a:r>
            <a:r>
              <a:rPr lang="hr-HR" altLang="sr-Latn-RS" sz="1600" dirty="0" err="1">
                <a:latin typeface="Arial" panose="020B0604020202020204" pitchFamily="34" charset="0"/>
              </a:rPr>
              <a:t>kenozoik</a:t>
            </a:r>
            <a:endParaRPr lang="hr-HR" altLang="sr-Latn-RS" sz="16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do kraja krede izumrlo je između 30-60 % tada živućih organizama</a:t>
            </a:r>
          </a:p>
          <a:p>
            <a:pPr eaLnBrk="1" hangingPunct="1">
              <a:lnSpc>
                <a:spcPct val="90000"/>
              </a:lnSpc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opadanje raznovrsnosti nekih organizama, npr. </a:t>
            </a:r>
            <a:r>
              <a:rPr lang="hr-HR" altLang="sr-Latn-RS" sz="1600" dirty="0" err="1">
                <a:latin typeface="Arial" panose="020B0604020202020204" pitchFamily="34" charset="0"/>
              </a:rPr>
              <a:t>inoceramidnih</a:t>
            </a:r>
            <a:r>
              <a:rPr lang="hr-HR" altLang="sr-Latn-RS" sz="1600" dirty="0">
                <a:latin typeface="Arial" panose="020B0604020202020204" pitchFamily="34" charset="0"/>
              </a:rPr>
              <a:t> školjkaša i </a:t>
            </a:r>
            <a:r>
              <a:rPr lang="hr-HR" altLang="sr-Latn-RS" sz="1600" dirty="0" err="1">
                <a:latin typeface="Arial" panose="020B0604020202020204" pitchFamily="34" charset="0"/>
              </a:rPr>
              <a:t>amonita</a:t>
            </a:r>
            <a:r>
              <a:rPr lang="hr-HR" altLang="sr-Latn-RS" sz="1600" dirty="0">
                <a:latin typeface="Arial" panose="020B0604020202020204" pitchFamily="34" charset="0"/>
              </a:rPr>
              <a:t> tijekom </a:t>
            </a:r>
            <a:r>
              <a:rPr lang="hr-HR" altLang="sr-Latn-RS" sz="1600" dirty="0" err="1">
                <a:latin typeface="Arial" panose="020B0604020202020204" pitchFamily="34" charset="0"/>
              </a:rPr>
              <a:t>mastrihta</a:t>
            </a:r>
            <a:r>
              <a:rPr lang="hr-HR" altLang="sr-Latn-RS" sz="1600" dirty="0">
                <a:latin typeface="Arial" panose="020B0604020202020204" pitchFamily="34" charset="0"/>
              </a:rPr>
              <a:t>, dešavalo se kroz vremenski interval od 8 milijuna godina</a:t>
            </a:r>
          </a:p>
          <a:p>
            <a:pPr eaLnBrk="1" hangingPunct="1">
              <a:lnSpc>
                <a:spcPct val="90000"/>
              </a:lnSpc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također, različite skupine </a:t>
            </a:r>
            <a:r>
              <a:rPr lang="hr-HR" altLang="sr-Latn-RS" sz="1600" dirty="0" err="1">
                <a:latin typeface="Arial" panose="020B0604020202020204" pitchFamily="34" charset="0"/>
              </a:rPr>
              <a:t>dinosaura</a:t>
            </a:r>
            <a:r>
              <a:rPr lang="hr-HR" altLang="sr-Latn-RS" sz="1600" dirty="0">
                <a:latin typeface="Arial" panose="020B0604020202020204" pitchFamily="34" charset="0"/>
              </a:rPr>
              <a:t> nestajale su u različito vrijeme - npr. ranije su izumrli "</a:t>
            </a:r>
            <a:r>
              <a:rPr lang="hr-HR" altLang="sr-Latn-RS" sz="1600" dirty="0" err="1">
                <a:latin typeface="Arial" panose="020B0604020202020204" pitchFamily="34" charset="0"/>
              </a:rPr>
              <a:t>patkokljuni</a:t>
            </a:r>
            <a:r>
              <a:rPr lang="hr-HR" altLang="sr-Latn-RS" sz="1600" dirty="0">
                <a:latin typeface="Arial" panose="020B0604020202020204" pitchFamily="34" charset="0"/>
              </a:rPr>
              <a:t>" </a:t>
            </a:r>
            <a:r>
              <a:rPr lang="hr-HR" altLang="sr-Latn-RS" sz="1600" dirty="0" err="1">
                <a:latin typeface="Arial" panose="020B0604020202020204" pitchFamily="34" charset="0"/>
              </a:rPr>
              <a:t>dinosauri</a:t>
            </a:r>
            <a:r>
              <a:rPr lang="hr-HR" altLang="sr-Latn-RS" sz="1600" dirty="0">
                <a:latin typeface="Arial" panose="020B0604020202020204" pitchFamily="34" charset="0"/>
              </a:rPr>
              <a:t> (npr. </a:t>
            </a:r>
            <a:r>
              <a:rPr lang="hr-HR" altLang="sr-Latn-RS" sz="1600" i="1" dirty="0" err="1">
                <a:latin typeface="Arial" panose="020B0604020202020204" pitchFamily="34" charset="0"/>
              </a:rPr>
              <a:t>Edmondosaurus</a:t>
            </a:r>
            <a:r>
              <a:rPr lang="hr-HR" altLang="sr-Latn-RS" sz="1600" dirty="0">
                <a:latin typeface="Arial" panose="020B0604020202020204" pitchFamily="34" charset="0"/>
              </a:rPr>
              <a:t>), a kasnije oni "rogati" (npr. </a:t>
            </a:r>
            <a:r>
              <a:rPr lang="hr-HR" altLang="sr-Latn-RS" sz="1600" i="1" dirty="0" err="1">
                <a:latin typeface="Arial" panose="020B0604020202020204" pitchFamily="34" charset="0"/>
              </a:rPr>
              <a:t>Triceratops</a:t>
            </a:r>
            <a:r>
              <a:rPr lang="hr-HR" altLang="sr-Latn-RS" sz="1600" dirty="0">
                <a:latin typeface="Arial" panose="020B0604020202020204" pitchFamily="34" charset="0"/>
              </a:rPr>
              <a:t>)</a:t>
            </a:r>
          </a:p>
          <a:p>
            <a:pPr eaLnBrk="1" hangingPunct="1">
              <a:lnSpc>
                <a:spcPct val="90000"/>
              </a:lnSpc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planktonski organizmi izumrli su tijekom vršnog dijela </a:t>
            </a:r>
            <a:r>
              <a:rPr lang="hr-HR" altLang="sr-Latn-RS" sz="1600" dirty="0" err="1">
                <a:latin typeface="Arial" panose="020B0604020202020204" pitchFamily="34" charset="0"/>
              </a:rPr>
              <a:t>mastrihta</a:t>
            </a:r>
            <a:r>
              <a:rPr lang="hr-HR" altLang="sr-Latn-RS" sz="1600" dirty="0">
                <a:latin typeface="Arial" panose="020B0604020202020204" pitchFamily="34" charset="0"/>
              </a:rPr>
              <a:t> u intervalu od oko </a:t>
            </a:r>
          </a:p>
          <a:p>
            <a:pPr eaLnBrk="1" hangingPunct="1">
              <a:lnSpc>
                <a:spcPct val="90000"/>
              </a:lnSpc>
              <a:buClr>
                <a:srgbClr val="CCFF33"/>
              </a:buClr>
              <a:buFont typeface="Wingdings" panose="05000000000000000000" pitchFamily="2" charset="2"/>
              <a:buNone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	10 000 godina i to najprije skupina </a:t>
            </a:r>
            <a:r>
              <a:rPr lang="hr-HR" altLang="sr-Latn-RS" sz="1600" i="1" dirty="0" err="1">
                <a:latin typeface="Arial" panose="020B0604020202020204" pitchFamily="34" charset="0"/>
              </a:rPr>
              <a:t>Globotruncanida</a:t>
            </a:r>
            <a:endParaRPr lang="hr-HR" altLang="sr-Latn-RS" sz="1600" i="1" dirty="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CCFF33"/>
              </a:buClr>
              <a:buFont typeface="Wingdings" panose="05000000000000000000" pitchFamily="2" charset="2"/>
              <a:buNone/>
              <a:defRPr/>
            </a:pPr>
            <a:endParaRPr lang="hr-HR" altLang="sr-Latn-RS" sz="16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>
            <a:extLst>
              <a:ext uri="{FF2B5EF4-FFF2-40B4-BE49-F238E27FC236}">
                <a16:creationId xmlns:a16="http://schemas.microsoft.com/office/drawing/2014/main" id="{482E0D3E-E2B8-49AE-A905-2BAE178554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850106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 dirty="0">
                <a:latin typeface="Arial" charset="0"/>
              </a:rPr>
              <a:t>Uzroci krednog izumiranja</a:t>
            </a:r>
          </a:p>
        </p:txBody>
      </p:sp>
      <p:sp>
        <p:nvSpPr>
          <p:cNvPr id="113667" name="Rectangle 3">
            <a:extLst>
              <a:ext uri="{FF2B5EF4-FFF2-40B4-BE49-F238E27FC236}">
                <a16:creationId xmlns:a16="http://schemas.microsoft.com/office/drawing/2014/main" id="{4B734598-6E0A-4203-B58D-02B2BD980200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290272" y="1268760"/>
            <a:ext cx="8229600" cy="1944216"/>
          </a:xfrm>
        </p:spPr>
        <p:txBody>
          <a:bodyPr/>
          <a:lstStyle/>
          <a:p>
            <a:pPr marL="609600" indent="-609600" eaLnBrk="1" hangingPunct="1">
              <a:buClr>
                <a:srgbClr val="CCFF33"/>
              </a:buClr>
              <a:buFont typeface="Wingdings" panose="05000000000000000000" pitchFamily="2" charset="2"/>
              <a:buAutoNum type="arabicParenR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dugo se smatralo da je izumiranje krajem krede bilo uzrokovano globalnim padom morske razine tijekom </a:t>
            </a:r>
            <a:r>
              <a:rPr lang="hr-HR" altLang="sr-Latn-RS" sz="1600" dirty="0" err="1">
                <a:latin typeface="Arial" panose="020B0604020202020204" pitchFamily="34" charset="0"/>
              </a:rPr>
              <a:t>mastrihta</a:t>
            </a:r>
            <a:endParaRPr lang="hr-HR" altLang="sr-Latn-RS" sz="1600" dirty="0">
              <a:latin typeface="Arial" panose="020B0604020202020204" pitchFamily="34" charset="0"/>
            </a:endParaRPr>
          </a:p>
          <a:p>
            <a:pPr marL="609600" indent="-609600" eaLnBrk="1" hangingPunct="1">
              <a:buClr>
                <a:srgbClr val="CCFF33"/>
              </a:buClr>
              <a:buFont typeface="Wingdings" panose="05000000000000000000" pitchFamily="2" charset="2"/>
              <a:buAutoNum type="arabicParenR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hlađenje klime tijekom </a:t>
            </a:r>
            <a:r>
              <a:rPr lang="hr-HR" altLang="sr-Latn-RS" sz="1600" dirty="0" err="1">
                <a:latin typeface="Arial" panose="020B0604020202020204" pitchFamily="34" charset="0"/>
              </a:rPr>
              <a:t>mastrihta</a:t>
            </a:r>
            <a:r>
              <a:rPr lang="hr-HR" altLang="sr-Latn-RS" sz="1600" dirty="0">
                <a:latin typeface="Arial" panose="020B0604020202020204" pitchFamily="34" charset="0"/>
              </a:rPr>
              <a:t> također je mogao biti jedan od uzroka izumiranja</a:t>
            </a:r>
          </a:p>
          <a:p>
            <a:pPr marL="609600" indent="-609600" eaLnBrk="1" hangingPunct="1">
              <a:buClr>
                <a:srgbClr val="CCFF33"/>
              </a:buClr>
              <a:buFont typeface="Wingdings" panose="05000000000000000000" pitchFamily="2" charset="2"/>
              <a:buAutoNum type="arabicParenR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Walter </a:t>
            </a:r>
            <a:r>
              <a:rPr lang="hr-HR" altLang="sr-Latn-RS" sz="1600" dirty="0" err="1">
                <a:latin typeface="Arial" panose="020B0604020202020204" pitchFamily="34" charset="0"/>
              </a:rPr>
              <a:t>Alvarez</a:t>
            </a:r>
            <a:r>
              <a:rPr lang="hr-HR" altLang="sr-Latn-RS" sz="1600" dirty="0">
                <a:latin typeface="Arial" panose="020B0604020202020204" pitchFamily="34" charset="0"/>
              </a:rPr>
              <a:t> je 1977. na lokalitetu </a:t>
            </a:r>
            <a:r>
              <a:rPr lang="hr-HR" altLang="sr-Latn-RS" sz="1600" b="1" dirty="0" err="1">
                <a:latin typeface="Arial" panose="020B0604020202020204" pitchFamily="34" charset="0"/>
              </a:rPr>
              <a:t>Gubbio</a:t>
            </a:r>
            <a:r>
              <a:rPr lang="hr-HR" altLang="sr-Latn-RS" sz="1600" dirty="0">
                <a:latin typeface="Arial" panose="020B0604020202020204" pitchFamily="34" charset="0"/>
              </a:rPr>
              <a:t> unutar </a:t>
            </a:r>
            <a:r>
              <a:rPr lang="hr-HR" altLang="sr-Latn-RS" sz="1600" dirty="0" err="1">
                <a:latin typeface="Arial" panose="020B0604020202020204" pitchFamily="34" charset="0"/>
              </a:rPr>
              <a:t>dubokovodnih</a:t>
            </a:r>
            <a:r>
              <a:rPr lang="hr-HR" altLang="sr-Latn-RS" sz="1600" dirty="0">
                <a:latin typeface="Arial" panose="020B0604020202020204" pitchFamily="34" charset="0"/>
              </a:rPr>
              <a:t> prijelaznih naslaga kreda-</a:t>
            </a:r>
            <a:r>
              <a:rPr lang="hr-HR" altLang="sr-Latn-RS" sz="1600" dirty="0" err="1">
                <a:latin typeface="Arial" panose="020B0604020202020204" pitchFamily="34" charset="0"/>
              </a:rPr>
              <a:t>paleocen</a:t>
            </a:r>
            <a:r>
              <a:rPr lang="hr-HR" altLang="sr-Latn-RS" sz="1600" dirty="0">
                <a:latin typeface="Arial" panose="020B0604020202020204" pitchFamily="34" charset="0"/>
              </a:rPr>
              <a:t> ustanovio je 2-3 cm debeo sloj s povećanom koncentracijom čađe i </a:t>
            </a:r>
            <a:r>
              <a:rPr lang="hr-HR" altLang="sr-Latn-RS" sz="1600" b="1" dirty="0">
                <a:latin typeface="Arial" panose="020B0604020202020204" pitchFamily="34" charset="0"/>
              </a:rPr>
              <a:t>Iridija. </a:t>
            </a:r>
            <a:r>
              <a:rPr lang="hr-HR" altLang="sr-Latn-RS" sz="1600" dirty="0">
                <a:latin typeface="Arial" panose="020B0604020202020204" pitchFamily="34" charset="0"/>
              </a:rPr>
              <a:t>Iridij je tijekom nastanka planeta potonuo je duboko u jezgru zajedno sa željezom. Međutim, u asteroidima ga ima u izobilju.</a:t>
            </a:r>
          </a:p>
          <a:p>
            <a:pPr marL="609600" indent="-609600" eaLnBrk="1" hangingPunct="1">
              <a:buClr>
                <a:srgbClr val="CCFF33"/>
              </a:buClr>
              <a:buFont typeface="Wingdings" panose="05000000000000000000" pitchFamily="2" charset="2"/>
              <a:buAutoNum type="arabicParenR" startAt="2"/>
              <a:defRPr/>
            </a:pPr>
            <a:endParaRPr lang="hr-HR" altLang="sr-Latn-RS" sz="1600" b="1" dirty="0">
              <a:latin typeface="Arial" panose="020B0604020202020204" pitchFamily="34" charset="0"/>
            </a:endParaRPr>
          </a:p>
          <a:p>
            <a:pPr marL="609600" indent="-609600" eaLnBrk="1" hangingPunct="1">
              <a:buClr>
                <a:srgbClr val="CCFF33"/>
              </a:buClr>
              <a:buFont typeface="Wingdings" panose="05000000000000000000" pitchFamily="2" charset="2"/>
              <a:buNone/>
              <a:defRPr/>
            </a:pPr>
            <a:endParaRPr lang="hr-HR" altLang="sr-Latn-RS" sz="1600" dirty="0">
              <a:latin typeface="Arial" panose="020B0604020202020204" pitchFamily="34" charset="0"/>
            </a:endParaRPr>
          </a:p>
        </p:txBody>
      </p:sp>
      <p:pic>
        <p:nvPicPr>
          <p:cNvPr id="14340" name="Picture 6" descr="Sloj sa Iridijem, Gubbio, Italija">
            <a:extLst>
              <a:ext uri="{FF2B5EF4-FFF2-40B4-BE49-F238E27FC236}">
                <a16:creationId xmlns:a16="http://schemas.microsoft.com/office/drawing/2014/main" id="{F9FCC76B-F295-4693-A9B2-B3B411E114F1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6225" y="3789363"/>
            <a:ext cx="3790950" cy="25447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7" descr="Slojevi sa Iridijem">
            <a:extLst>
              <a:ext uri="{FF2B5EF4-FFF2-40B4-BE49-F238E27FC236}">
                <a16:creationId xmlns:a16="http://schemas.microsoft.com/office/drawing/2014/main" id="{A2CA4B6B-99BC-4501-9E71-9751C3CE03FC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6100" y="3789363"/>
            <a:ext cx="4608513" cy="2519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4" descr="I73 - Geografski smjestaj kratera Chicxulub">
            <a:extLst>
              <a:ext uri="{FF2B5EF4-FFF2-40B4-BE49-F238E27FC236}">
                <a16:creationId xmlns:a16="http://schemas.microsoft.com/office/drawing/2014/main" id="{A825A772-9232-44FB-8CB9-70CF1896ABEB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584" y="3645024"/>
            <a:ext cx="4032250" cy="3071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6739" name="Rectangle 3">
            <a:extLst>
              <a:ext uri="{FF2B5EF4-FFF2-40B4-BE49-F238E27FC236}">
                <a16:creationId xmlns:a16="http://schemas.microsoft.com/office/drawing/2014/main" id="{630C9E07-F26D-4512-BC9C-58011C65746A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457200" y="211013"/>
            <a:ext cx="8229600" cy="3025775"/>
          </a:xfrm>
        </p:spPr>
        <p:txBody>
          <a:bodyPr/>
          <a:lstStyle/>
          <a:p>
            <a:pPr algn="just"/>
            <a:r>
              <a:rPr lang="hr-HR" altLang="sr-Latn-RS" sz="1400" dirty="0">
                <a:latin typeface="Arial" panose="020B0604020202020204" pitchFamily="34" charset="0"/>
                <a:cs typeface="Arial" panose="020B0604020202020204" pitchFamily="34" charset="0"/>
              </a:rPr>
              <a:t>1991. utvrđeno je da je za konačno izumiranje koncem krede odgovoran </a:t>
            </a:r>
            <a:r>
              <a:rPr lang="hr-HR" altLang="sr-Latn-R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udar asteroida promjera 10 km koji je stvorio </a:t>
            </a:r>
            <a:r>
              <a:rPr lang="hr-HR" altLang="sr-Latn-RS" sz="1400" dirty="0">
                <a:latin typeface="Arial" panose="020B0604020202020204" pitchFamily="34" charset="0"/>
                <a:cs typeface="Arial" panose="020B0604020202020204" pitchFamily="34" charset="0"/>
              </a:rPr>
              <a:t>krater </a:t>
            </a:r>
            <a:r>
              <a:rPr lang="hr-HR" altLang="sr-Latn-R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Chicxulub</a:t>
            </a:r>
            <a:r>
              <a:rPr lang="hr-HR" altLang="sr-Latn-RS" sz="1400" b="1" dirty="0">
                <a:latin typeface="Arial" panose="020B0604020202020204" pitchFamily="34" charset="0"/>
                <a:cs typeface="Arial" panose="020B0604020202020204" pitchFamily="34" charset="0"/>
              </a:rPr>
              <a:t> p</a:t>
            </a:r>
            <a:r>
              <a:rPr lang="hr-HR" altLang="sr-Latn-RS" sz="1400" dirty="0">
                <a:latin typeface="Arial" panose="020B0604020202020204" pitchFamily="34" charset="0"/>
                <a:cs typeface="Arial" panose="020B0604020202020204" pitchFamily="34" charset="0"/>
              </a:rPr>
              <a:t>romjera 180 km </a:t>
            </a:r>
            <a:r>
              <a:rPr lang="hr-HR" altLang="sr-Latn-R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sjevernom dijelu poluotoka </a:t>
            </a:r>
            <a:r>
              <a:rPr lang="hr-HR" altLang="sr-Latn-R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Yucatan</a:t>
            </a:r>
            <a:r>
              <a:rPr lang="hr-HR" altLang="sr-Latn-R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hr-HR" altLang="sr-Latn-RS" sz="1400" dirty="0">
                <a:latin typeface="Arial" panose="020B0604020202020204" pitchFamily="34" charset="0"/>
                <a:cs typeface="Arial" panose="020B0604020202020204" pitchFamily="34" charset="0"/>
              </a:rPr>
              <a:t>2021. to je konačno potvrđeno kada je 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međunarodni tim istraživača objavio rezultate bušenja samog prstena kratera: u uzorcima stijena izvađenih s morskog dna pronađen je sloj asteroidne prašine (iridija) točno unutar kratera. Taj sloj u krateru kemijski se podudara s iridijem pronađenim na preko 50 lokacija širom svijeta.</a:t>
            </a:r>
          </a:p>
          <a:p>
            <a:pPr algn="just" eaLnBrk="1" hangingPunct="1">
              <a:lnSpc>
                <a:spcPts val="1900"/>
              </a:lnSpc>
              <a:spcBef>
                <a:spcPct val="0"/>
              </a:spcBef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  <a:cs typeface="Arial" panose="020B0604020202020204" pitchFamily="34" charset="0"/>
              </a:rPr>
              <a:t>udar energije od 100 </a:t>
            </a:r>
            <a:r>
              <a:rPr lang="hr-HR" altLang="sr-Latn-RS" sz="1400" dirty="0" err="1">
                <a:latin typeface="Arial" panose="020B0604020202020204" pitchFamily="34" charset="0"/>
                <a:cs typeface="Arial" panose="020B0604020202020204" pitchFamily="34" charset="0"/>
              </a:rPr>
              <a:t>teratona</a:t>
            </a:r>
            <a:r>
              <a:rPr lang="hr-HR" altLang="sr-Latn-R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altLang="sr-Latn-RS" sz="1400" dirty="0" err="1">
                <a:latin typeface="Arial" panose="020B0604020202020204" pitchFamily="34" charset="0"/>
                <a:cs typeface="Arial" panose="020B0604020202020204" pitchFamily="34" charset="0"/>
              </a:rPr>
              <a:t>TNT</a:t>
            </a:r>
            <a:r>
              <a:rPr lang="hr-HR" altLang="sr-Latn-RS" sz="1400" dirty="0">
                <a:latin typeface="Arial" panose="020B0604020202020204" pitchFamily="34" charset="0"/>
                <a:cs typeface="Arial" panose="020B0604020202020204" pitchFamily="34" charset="0"/>
              </a:rPr>
              <a:t>-a (10</a:t>
            </a:r>
            <a:r>
              <a:rPr lang="hr-HR" altLang="sr-Latn-R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r>
              <a:rPr lang="hr-HR" altLang="sr-Latn-R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altLang="sr-Latn-RS" sz="1400">
                <a:latin typeface="Arial" panose="020B0604020202020204" pitchFamily="34" charset="0"/>
                <a:cs typeface="Arial" panose="020B0604020202020204" pitchFamily="34" charset="0"/>
              </a:rPr>
              <a:t>tona)</a:t>
            </a:r>
            <a:endParaRPr lang="hr-HR" altLang="sr-Latn-R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lnSpc>
                <a:spcPct val="90000"/>
              </a:lnSpc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  <a:cs typeface="Arial" panose="020B0604020202020204" pitchFamily="34" charset="0"/>
              </a:rPr>
              <a:t>sadrži </a:t>
            </a:r>
            <a:r>
              <a:rPr lang="hr-HR" altLang="sr-Latn-R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tektite</a:t>
            </a:r>
            <a:r>
              <a:rPr lang="hr-HR" altLang="sr-Latn-R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altLang="sr-Latn-RS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hr-HR" altLang="sr-Latn-RS" sz="1400" dirty="0" err="1">
                <a:latin typeface="Arial" panose="020B0604020202020204" pitchFamily="34" charset="0"/>
                <a:cs typeface="Arial" panose="020B0604020202020204" pitchFamily="34" charset="0"/>
              </a:rPr>
              <a:t>sferulite</a:t>
            </a:r>
            <a:r>
              <a:rPr lang="hr-HR" altLang="sr-Latn-RS" sz="1400" dirty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hr-HR" altLang="sr-Latn-RS" sz="1400" dirty="0" err="1">
                <a:latin typeface="Arial" panose="020B0604020202020204" pitchFamily="34" charset="0"/>
                <a:cs typeface="Arial" panose="020B0604020202020204" pitchFamily="34" charset="0"/>
              </a:rPr>
              <a:t>tj</a:t>
            </a:r>
            <a:r>
              <a:rPr lang="hr-HR" altLang="sr-Latn-RS" sz="1400" dirty="0">
                <a:latin typeface="Arial" panose="020B0604020202020204" pitchFamily="34" charset="0"/>
                <a:cs typeface="Arial" panose="020B0604020202020204" pitchFamily="34" charset="0"/>
              </a:rPr>
              <a:t> stijene nastale nakon što je prilikom udara meteora prijašnja stijena bila otopljena, te u otopljenom stanju izbačena u atmosferu, da bi se prilikom pada ti otopljeni dijelovi skrutili i zadobili kuglaste forme</a:t>
            </a:r>
          </a:p>
          <a:p>
            <a:pPr algn="just" eaLnBrk="1" hangingPunct="1">
              <a:lnSpc>
                <a:spcPct val="90000"/>
              </a:lnSpc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  <a:cs typeface="Arial" panose="020B0604020202020204" pitchFamily="34" charset="0"/>
              </a:rPr>
              <a:t>također, prisutne su i "</a:t>
            </a:r>
            <a:r>
              <a:rPr lang="hr-HR" altLang="sr-Latn-RS" sz="1400" b="1" dirty="0">
                <a:latin typeface="Arial" panose="020B0604020202020204" pitchFamily="34" charset="0"/>
                <a:cs typeface="Arial" panose="020B0604020202020204" pitchFamily="34" charset="0"/>
              </a:rPr>
              <a:t>udarne breče</a:t>
            </a:r>
            <a:r>
              <a:rPr lang="hr-HR" altLang="sr-Latn-RS" sz="1400" dirty="0">
                <a:latin typeface="Arial" panose="020B0604020202020204" pitchFamily="34" charset="0"/>
                <a:cs typeface="Arial" panose="020B0604020202020204" pitchFamily="34" charset="0"/>
              </a:rPr>
              <a:t>" koje sadrže zrna "</a:t>
            </a:r>
            <a:r>
              <a:rPr lang="hr-HR" altLang="sr-Latn-RS" sz="1400" b="1" dirty="0">
                <a:latin typeface="Arial" panose="020B0604020202020204" pitchFamily="34" charset="0"/>
                <a:cs typeface="Arial" panose="020B0604020202020204" pitchFamily="34" charset="0"/>
              </a:rPr>
              <a:t>udarnog kvarca</a:t>
            </a:r>
            <a:r>
              <a:rPr lang="hr-HR" altLang="sr-Latn-RS" sz="1400" dirty="0">
                <a:latin typeface="Arial" panose="020B0604020202020204" pitchFamily="34" charset="0"/>
                <a:cs typeface="Arial" panose="020B0604020202020204" pitchFamily="34" charset="0"/>
              </a:rPr>
              <a:t>", sa mnoštvom međusobno paralelnih lamela nastalih prolaskom udarnog vala kroz kvarcno zrno</a:t>
            </a:r>
          </a:p>
          <a:p>
            <a:pPr eaLnBrk="1" hangingPunct="1">
              <a:lnSpc>
                <a:spcPct val="90000"/>
              </a:lnSpc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1600" dirty="0">
              <a:latin typeface="Arial" panose="020B0604020202020204" pitchFamily="34" charset="0"/>
            </a:endParaRPr>
          </a:p>
        </p:txBody>
      </p:sp>
      <p:pic>
        <p:nvPicPr>
          <p:cNvPr id="16389" name="Picture 7" descr="Sok kvarc">
            <a:extLst>
              <a:ext uri="{FF2B5EF4-FFF2-40B4-BE49-F238E27FC236}">
                <a16:creationId xmlns:a16="http://schemas.microsoft.com/office/drawing/2014/main" id="{515541AB-14FF-4D15-9F22-B2BB79FE482C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56446" y="3621212"/>
            <a:ext cx="2676525" cy="3095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avokutnik 5">
            <a:extLst>
              <a:ext uri="{FF2B5EF4-FFF2-40B4-BE49-F238E27FC236}">
                <a16:creationId xmlns:a16="http://schemas.microsoft.com/office/drawing/2014/main" id="{2BF28BAF-15FF-4883-9E1F-31864CA246AC}"/>
              </a:ext>
            </a:extLst>
          </p:cNvPr>
          <p:cNvSpPr/>
          <p:nvPr/>
        </p:nvSpPr>
        <p:spPr>
          <a:xfrm>
            <a:off x="755576" y="548680"/>
            <a:ext cx="7704856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200" dirty="0"/>
              <a:t>Prvih 60 minuta nakon udara asteroida bilo je najkaotičnije razdoblje u povijesti života na Zemlji. Snaga udara bila je ekvivalentna </a:t>
            </a:r>
            <a:r>
              <a:rPr lang="hr-HR" sz="1200" b="1" dirty="0"/>
              <a:t>10 milijardi atomskih bombi</a:t>
            </a:r>
            <a:r>
              <a:rPr lang="hr-HR" sz="1200" dirty="0"/>
              <a:t> bačenih na Hirošimu.</a:t>
            </a:r>
          </a:p>
          <a:p>
            <a:r>
              <a:rPr lang="hr-HR" sz="1200" dirty="0">
                <a:latin typeface="Arial" panose="020B0604020202020204" pitchFamily="34" charset="0"/>
              </a:rPr>
              <a:t>Kronologija prvog sata nakon udara asteroida:</a:t>
            </a:r>
          </a:p>
          <a:p>
            <a:endParaRPr lang="hr-HR" sz="12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hr-HR" sz="1200" b="1" dirty="0">
                <a:latin typeface="Arial" panose="020B0604020202020204" pitchFamily="34" charset="0"/>
              </a:rPr>
              <a:t>0 – 2 minute: Trenutačna destrukcija</a:t>
            </a:r>
            <a:endParaRPr lang="hr-HR" sz="1200" dirty="0">
              <a:latin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r-HR" sz="1200" dirty="0">
                <a:latin typeface="Arial" panose="020B0604020202020204" pitchFamily="34" charset="0"/>
              </a:rPr>
              <a:t>Asteroid promjera oko 10 km udara brzinom od 20 km u sekundi.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r-HR" sz="1200" dirty="0">
                <a:latin typeface="Arial" panose="020B0604020202020204" pitchFamily="34" charset="0"/>
              </a:rPr>
              <a:t>U djeliću sekunde stvara se krater dubok 30 km i širok 100 km.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r-HR" sz="1200" dirty="0">
                <a:latin typeface="Arial" panose="020B0604020202020204" pitchFamily="34" charset="0"/>
              </a:rPr>
              <a:t>Stijena na mjestu udara trenutno isparava, a okolno tlo se ponaša kao tekućina, izdižući se u planinu višu od Everesta prije nego što se uruši u tzv. "vjenčić" (</a:t>
            </a:r>
            <a:r>
              <a:rPr lang="hr-HR" sz="1200" dirty="0" err="1">
                <a:latin typeface="Arial" panose="020B0604020202020204" pitchFamily="34" charset="0"/>
              </a:rPr>
              <a:t>peak</a:t>
            </a:r>
            <a:r>
              <a:rPr lang="hr-HR" sz="1200" dirty="0">
                <a:latin typeface="Arial" panose="020B0604020202020204" pitchFamily="34" charset="0"/>
              </a:rPr>
              <a:t> ring).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hr-HR" sz="12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hr-HR" sz="1200" b="1" dirty="0">
                <a:latin typeface="Arial" panose="020B0604020202020204" pitchFamily="34" charset="0"/>
              </a:rPr>
              <a:t>2 – 10 minuta: Vatrena kiša i </a:t>
            </a:r>
            <a:r>
              <a:rPr lang="hr-HR" sz="1200" b="1" dirty="0" err="1">
                <a:latin typeface="Arial" panose="020B0604020202020204" pitchFamily="34" charset="0"/>
              </a:rPr>
              <a:t>megatsunami</a:t>
            </a:r>
            <a:endParaRPr lang="hr-HR" sz="1200" dirty="0">
              <a:latin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r-HR" sz="1200" dirty="0">
                <a:latin typeface="Arial" panose="020B0604020202020204" pitchFamily="34" charset="0"/>
              </a:rPr>
              <a:t>Vreli materijal izbačen u svemir počinje se vraćati u atmosferu kao milijarde užarenih staklenih kuglica (</a:t>
            </a:r>
            <a:r>
              <a:rPr lang="hr-HR" sz="1200" dirty="0" err="1">
                <a:latin typeface="Arial" panose="020B0604020202020204" pitchFamily="34" charset="0"/>
              </a:rPr>
              <a:t>tektita</a:t>
            </a:r>
            <a:r>
              <a:rPr lang="hr-HR" sz="1200" dirty="0">
                <a:latin typeface="Arial" panose="020B0604020202020204" pitchFamily="34" charset="0"/>
              </a:rPr>
              <a:t>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r-HR" sz="1200" dirty="0">
                <a:latin typeface="Arial" panose="020B0604020202020204" pitchFamily="34" charset="0"/>
              </a:rPr>
              <a:t>Formira se zid vode visok nevjerojatnih </a:t>
            </a:r>
            <a:r>
              <a:rPr lang="hr-HR" sz="1200" b="1" dirty="0">
                <a:latin typeface="Arial" panose="020B0604020202020204" pitchFamily="34" charset="0"/>
              </a:rPr>
              <a:t>1,5 do 4,5 kilometara</a:t>
            </a:r>
            <a:r>
              <a:rPr lang="hr-HR" sz="1200" dirty="0">
                <a:latin typeface="Arial" panose="020B0604020202020204" pitchFamily="34" charset="0"/>
              </a:rPr>
              <a:t> koji juri od mjesta udara.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hr-HR" sz="12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hr-HR" sz="1200" b="1" dirty="0">
                <a:latin typeface="Arial" panose="020B0604020202020204" pitchFamily="34" charset="0"/>
              </a:rPr>
              <a:t>10 – 30 minuta: Globalni potresi</a:t>
            </a:r>
            <a:endParaRPr lang="hr-HR" sz="1200" dirty="0">
              <a:latin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r-HR" sz="1200" dirty="0">
                <a:latin typeface="Arial" panose="020B0604020202020204" pitchFamily="34" charset="0"/>
              </a:rPr>
              <a:t>Udarni val izaziva potrese magnitude veće od 10 po </a:t>
            </a:r>
            <a:r>
              <a:rPr lang="hr-HR" sz="1200" dirty="0" err="1">
                <a:latin typeface="Arial" panose="020B0604020202020204" pitchFamily="34" charset="0"/>
              </a:rPr>
              <a:t>Richteru</a:t>
            </a:r>
            <a:r>
              <a:rPr lang="hr-HR" sz="1200" dirty="0">
                <a:latin typeface="Arial" panose="020B0604020202020204" pitchFamily="34" charset="0"/>
              </a:rPr>
              <a:t>, što je tisućama puta jače od bilo kojeg modernog potresa.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r-HR" sz="1200" dirty="0">
                <a:latin typeface="Arial" panose="020B0604020202020204" pitchFamily="34" charset="0"/>
              </a:rPr>
              <a:t>Seizmički valovi stižu do udaljenih dijelova Sjeverne Amerike, uzrokujući trenutačno pomicanje tla i izlijevanje rijeka iz korita.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hr-HR" sz="12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hr-HR" sz="1200" b="1" dirty="0">
                <a:latin typeface="Arial" panose="020B0604020202020204" pitchFamily="34" charset="0"/>
              </a:rPr>
              <a:t>30 – 60 minuta: Pakao na nebu i zemlji</a:t>
            </a:r>
            <a:endParaRPr lang="hr-HR" sz="1200" dirty="0">
              <a:latin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r-HR" sz="1200" dirty="0">
                <a:latin typeface="Arial" panose="020B0604020202020204" pitchFamily="34" charset="0"/>
              </a:rPr>
              <a:t>Oko 40-45 minuta nakon udara, atmosfera postaje toliko vrela zbog povratka materijala iz svemira da zrak doslovno počinje "peći" životinje na otvorenom.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r-HR" sz="1200" dirty="0">
                <a:latin typeface="Arial" panose="020B0604020202020204" pitchFamily="34" charset="0"/>
              </a:rPr>
              <a:t>Udarni val vjetra brzine od </a:t>
            </a:r>
            <a:r>
              <a:rPr lang="hr-HR" sz="1200" b="1" dirty="0">
                <a:latin typeface="Arial" panose="020B0604020202020204" pitchFamily="34" charset="0"/>
              </a:rPr>
              <a:t>965 km/h</a:t>
            </a:r>
            <a:r>
              <a:rPr lang="hr-HR" sz="1200" dirty="0">
                <a:latin typeface="Arial" panose="020B0604020202020204" pitchFamily="34" charset="0"/>
              </a:rPr>
              <a:t> pustoši regiju oko kratera, ravnajući sve pred sobom uz </a:t>
            </a:r>
            <a:r>
              <a:rPr lang="hr-HR" sz="1200" dirty="0" err="1">
                <a:latin typeface="Arial" panose="020B0604020202020204" pitchFamily="34" charset="0"/>
              </a:rPr>
              <a:t>zaglušujuću</a:t>
            </a:r>
            <a:r>
              <a:rPr lang="hr-HR" sz="1200" dirty="0">
                <a:latin typeface="Arial" panose="020B0604020202020204" pitchFamily="34" charset="0"/>
              </a:rPr>
              <a:t> buku od 105 decibela.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r-HR" sz="1200" dirty="0">
                <a:latin typeface="Arial" panose="020B0604020202020204" pitchFamily="34" charset="0"/>
              </a:rPr>
              <a:t>Voda iz oceana počinje se silovito vraćati u još uvijek užareni krater, stvarajući eksplozije pare i dodatni kaos.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hr-HR" sz="1200" dirty="0">
              <a:latin typeface="Arial" panose="020B0604020202020204" pitchFamily="34" charset="0"/>
            </a:endParaRPr>
          </a:p>
          <a:p>
            <a:r>
              <a:rPr lang="hr-HR" sz="1200" dirty="0">
                <a:latin typeface="Arial" panose="020B0604020202020204" pitchFamily="34" charset="0"/>
              </a:rPr>
              <a:t>Do kraja prvog sata, sve u krugu od 1.500 km bilo je spaljeno ili uništeno. Svijet je u tom trenutku ušao u fazu globalnih požara i mraka koji će trajati mjesecima.</a:t>
            </a:r>
          </a:p>
        </p:txBody>
      </p:sp>
    </p:spTree>
    <p:extLst>
      <p:ext uri="{BB962C8B-B14F-4D97-AF65-F5344CB8AC3E}">
        <p14:creationId xmlns:p14="http://schemas.microsoft.com/office/powerpoint/2010/main" val="778811613"/>
      </p:ext>
    </p:extLst>
  </p:cSld>
  <p:clrMapOvr>
    <a:masterClrMapping/>
  </p:clrMapOvr>
  <p:transition>
    <p:cover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>
            <a:extLst>
              <a:ext uri="{FF2B5EF4-FFF2-40B4-BE49-F238E27FC236}">
                <a16:creationId xmlns:a16="http://schemas.microsoft.com/office/drawing/2014/main" id="{E349998B-C88D-40C3-B369-542CC868F16D}"/>
              </a:ext>
            </a:extLst>
          </p:cNvPr>
          <p:cNvSpPr/>
          <p:nvPr/>
        </p:nvSpPr>
        <p:spPr>
          <a:xfrm>
            <a:off x="827584" y="764704"/>
            <a:ext cx="734481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200" dirty="0">
                <a:latin typeface="Arial" panose="020B0604020202020204" pitchFamily="34" charset="0"/>
              </a:rPr>
              <a:t>Tko je i kako izvukao živu glavu:</a:t>
            </a:r>
          </a:p>
          <a:p>
            <a:endParaRPr lang="hr-HR" sz="1200" dirty="0">
              <a:latin typeface="Arial" panose="020B0604020202020204" pitchFamily="34" charset="0"/>
            </a:endParaRPr>
          </a:p>
          <a:p>
            <a:r>
              <a:rPr lang="hr-HR" sz="1200" b="1" dirty="0">
                <a:latin typeface="Arial" panose="020B0604020202020204" pitchFamily="34" charset="0"/>
              </a:rPr>
              <a:t>1. Podzemna skrovišta </a:t>
            </a:r>
            <a:r>
              <a:rPr lang="hr-HR" sz="1200" dirty="0">
                <a:latin typeface="Arial" panose="020B0604020202020204" pitchFamily="34" charset="0"/>
              </a:rPr>
              <a:t>(Sisavci i mali gmazovi)</a:t>
            </a:r>
          </a:p>
          <a:p>
            <a:r>
              <a:rPr lang="hr-HR" sz="1200" dirty="0">
                <a:latin typeface="Arial" panose="020B0604020202020204" pitchFamily="34" charset="0"/>
              </a:rPr>
              <a:t>U trenucima kada je temperatura atmosfere skočila na nekoliko stotina stupnjeva (kao u pećnici), zemlja je bila savršen izolator.</a:t>
            </a:r>
          </a:p>
          <a:p>
            <a:r>
              <a:rPr lang="hr-HR" sz="1200" dirty="0">
                <a:latin typeface="Arial" panose="020B0604020202020204" pitchFamily="34" charset="0"/>
              </a:rPr>
              <a:t>Sisavci: Većina tadašnjih sisavaca bila je mala (veličine štakora) i živjela je u rupama u zemlji. Samo desetak centimetara zemlje bilo je dovoljno da ih zaštiti od toplinskog udara.</a:t>
            </a:r>
          </a:p>
          <a:p>
            <a:r>
              <a:rPr lang="hr-HR" sz="1200" dirty="0">
                <a:latin typeface="Arial" panose="020B0604020202020204" pitchFamily="34" charset="0"/>
              </a:rPr>
              <a:t> Gmazovi: Zmije i gušteri koji su koristili podzemne kanale ili pukotine u stijenama također su izbjegli trenutno spaljivanje.</a:t>
            </a:r>
          </a:p>
          <a:p>
            <a:endParaRPr lang="hr-HR" sz="1200" dirty="0">
              <a:latin typeface="Arial" panose="020B0604020202020204" pitchFamily="34" charset="0"/>
            </a:endParaRPr>
          </a:p>
          <a:p>
            <a:r>
              <a:rPr lang="hr-HR" sz="1200" b="1" dirty="0">
                <a:latin typeface="Arial" panose="020B0604020202020204" pitchFamily="34" charset="0"/>
              </a:rPr>
              <a:t>2. Vodeni azil (Krokodili i kornjače)</a:t>
            </a:r>
          </a:p>
          <a:p>
            <a:r>
              <a:rPr lang="hr-HR" sz="1200" dirty="0">
                <a:latin typeface="Arial" panose="020B0604020202020204" pitchFamily="34" charset="0"/>
              </a:rPr>
              <a:t>Voda se zagrijava puno sporije od zraka.</a:t>
            </a:r>
          </a:p>
          <a:p>
            <a:r>
              <a:rPr lang="hr-HR" sz="1200" dirty="0">
                <a:latin typeface="Arial" panose="020B0604020202020204" pitchFamily="34" charset="0"/>
              </a:rPr>
              <a:t>Životinje koje su mogle provesti duže vrijeme zaronjene u rijekama ili jezerima preživjele su najgori toplinski val koji je trajao nekoliko sati. To objašnjava zašto su krokodili preživjeli, dok su njihovi rođaci na kopnu nestali.</a:t>
            </a:r>
          </a:p>
          <a:p>
            <a:endParaRPr lang="hr-HR" sz="1200" dirty="0">
              <a:latin typeface="Arial" panose="020B0604020202020204" pitchFamily="34" charset="0"/>
            </a:endParaRPr>
          </a:p>
          <a:p>
            <a:r>
              <a:rPr lang="hr-HR" sz="1200" b="1" dirty="0">
                <a:latin typeface="Arial" panose="020B0604020202020204" pitchFamily="34" charset="0"/>
              </a:rPr>
              <a:t>3. Jaja i sjemenke (Biljke i ptice)</a:t>
            </a:r>
          </a:p>
          <a:p>
            <a:r>
              <a:rPr lang="hr-HR" sz="1200" dirty="0">
                <a:latin typeface="Arial" panose="020B0604020202020204" pitchFamily="34" charset="0"/>
              </a:rPr>
              <a:t>Mnoge ptice (koje su zapravo preživjeli </a:t>
            </a:r>
            <a:r>
              <a:rPr lang="hr-HR" sz="1200" dirty="0" err="1">
                <a:latin typeface="Arial" panose="020B0604020202020204" pitchFamily="34" charset="0"/>
              </a:rPr>
              <a:t>dinosauri</a:t>
            </a:r>
            <a:r>
              <a:rPr lang="hr-HR" sz="1200" dirty="0">
                <a:latin typeface="Arial" panose="020B0604020202020204" pitchFamily="34" charset="0"/>
              </a:rPr>
              <a:t>) preživjele su jer su njihovi preci vjerojatno bili ptice koje su se gnijezdile na tlu ili u zaklonima, a ne na drveću (šume su masovno izgorjele).</a:t>
            </a:r>
          </a:p>
          <a:p>
            <a:r>
              <a:rPr lang="hr-HR" sz="1200" dirty="0">
                <a:latin typeface="Arial" panose="020B0604020202020204" pitchFamily="34" charset="0"/>
              </a:rPr>
              <a:t>Biljke su preživjele u obliku sjemena duboko u tlu, čekajući da prođe "nuklearna zima" koja je uslijedila.</a:t>
            </a:r>
          </a:p>
          <a:p>
            <a:endParaRPr lang="hr-HR" sz="1200" dirty="0">
              <a:latin typeface="Arial" panose="020B0604020202020204" pitchFamily="34" charset="0"/>
            </a:endParaRPr>
          </a:p>
          <a:p>
            <a:r>
              <a:rPr lang="hr-HR" sz="1200" b="1" dirty="0">
                <a:latin typeface="Arial" panose="020B0604020202020204" pitchFamily="34" charset="0"/>
              </a:rPr>
              <a:t>4. Sreća u jelovniku (Svežderi)</a:t>
            </a:r>
          </a:p>
          <a:p>
            <a:r>
              <a:rPr lang="hr-HR" sz="1200" dirty="0">
                <a:latin typeface="Arial" panose="020B0604020202020204" pitchFamily="34" charset="0"/>
              </a:rPr>
              <a:t>Nakon prvog sata, nastupio je mrak i hladnoća jer je prašina blokirala Sunce.</a:t>
            </a:r>
          </a:p>
          <a:p>
            <a:endParaRPr lang="hr-HR" sz="1200" dirty="0">
              <a:latin typeface="Arial" panose="020B0604020202020204" pitchFamily="34" charset="0"/>
            </a:endParaRPr>
          </a:p>
          <a:p>
            <a:r>
              <a:rPr lang="hr-HR" sz="1200" dirty="0">
                <a:latin typeface="Arial" panose="020B0604020202020204" pitchFamily="34" charset="0"/>
              </a:rPr>
              <a:t>Preživjeli su oni koji nisu bili izbirljivi. Sisavci su mogli jesti korijenje, kukce ili lešine uginulih </a:t>
            </a:r>
            <a:r>
              <a:rPr lang="hr-HR" sz="1200" dirty="0" err="1">
                <a:latin typeface="Arial" panose="020B0604020202020204" pitchFamily="34" charset="0"/>
              </a:rPr>
              <a:t>dinosaura</a:t>
            </a:r>
            <a:r>
              <a:rPr lang="hr-HR" sz="1200" dirty="0">
                <a:latin typeface="Arial" panose="020B0604020202020204" pitchFamily="34" charset="0"/>
              </a:rPr>
              <a:t>. Veliki biljojedi (</a:t>
            </a:r>
            <a:r>
              <a:rPr lang="hr-HR" sz="1200" dirty="0" err="1">
                <a:latin typeface="Arial" panose="020B0604020202020204" pitchFamily="34" charset="0"/>
              </a:rPr>
              <a:t>Triceratops</a:t>
            </a:r>
            <a:r>
              <a:rPr lang="hr-HR" sz="1200" dirty="0">
                <a:latin typeface="Arial" panose="020B0604020202020204" pitchFamily="34" charset="0"/>
              </a:rPr>
              <a:t>) i mesojedi (T-</a:t>
            </a:r>
            <a:r>
              <a:rPr lang="hr-HR" sz="1200" dirty="0" err="1">
                <a:latin typeface="Arial" panose="020B0604020202020204" pitchFamily="34" charset="0"/>
              </a:rPr>
              <a:t>Rex</a:t>
            </a:r>
            <a:r>
              <a:rPr lang="hr-HR" sz="1200" dirty="0">
                <a:latin typeface="Arial" panose="020B0604020202020204" pitchFamily="34" charset="0"/>
              </a:rPr>
              <a:t>) ostali su bez hrane čim su biljke uvenule.</a:t>
            </a:r>
          </a:p>
          <a:p>
            <a:endParaRPr lang="hr-HR" sz="1200" dirty="0">
              <a:latin typeface="Arial" panose="020B0604020202020204" pitchFamily="34" charset="0"/>
            </a:endParaRPr>
          </a:p>
          <a:p>
            <a:r>
              <a:rPr lang="hr-HR" sz="1200" dirty="0">
                <a:latin typeface="Arial" panose="020B0604020202020204" pitchFamily="34" charset="0"/>
              </a:rPr>
              <a:t>Ukratko, recept za preživljavanje bio je: budi mali, živi u rupi i jedi bilo što.</a:t>
            </a:r>
          </a:p>
        </p:txBody>
      </p:sp>
    </p:spTree>
    <p:extLst>
      <p:ext uri="{BB962C8B-B14F-4D97-AF65-F5344CB8AC3E}">
        <p14:creationId xmlns:p14="http://schemas.microsoft.com/office/powerpoint/2010/main" val="1085441118"/>
      </p:ext>
    </p:extLst>
  </p:cSld>
  <p:clrMapOvr>
    <a:masterClrMapping/>
  </p:clrMapOvr>
  <p:transition>
    <p:cover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>
            <a:extLst>
              <a:ext uri="{FF2B5EF4-FFF2-40B4-BE49-F238E27FC236}">
                <a16:creationId xmlns:a16="http://schemas.microsoft.com/office/drawing/2014/main" id="{9527D4ED-AE32-4871-8C74-FAF0A20846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-242888"/>
            <a:ext cx="8229600" cy="69850"/>
          </a:xfrm>
        </p:spPr>
        <p:txBody>
          <a:bodyPr/>
          <a:lstStyle/>
          <a:p>
            <a:pPr eaLnBrk="1" hangingPunct="1">
              <a:defRPr/>
            </a:pPr>
            <a:endParaRPr lang="hr-HR" sz="4000"/>
          </a:p>
        </p:txBody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F27A8B90-6535-4160-9691-7BB7DD547D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46088" y="1700213"/>
            <a:ext cx="8229600" cy="3600450"/>
          </a:xfrm>
        </p:spPr>
        <p:txBody>
          <a:bodyPr/>
          <a:lstStyle/>
          <a:p>
            <a:pPr eaLnBrk="1" hangingPunct="1"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>
                <a:latin typeface="Arial" panose="020B0604020202020204" pitchFamily="34" charset="0"/>
              </a:rPr>
              <a:t>obzirom da je kredno izumiranje za neke organizme trajalo kroz duža, a za neke kroz kraća vremenska razdoblja, mora se pretpostaviti da je ono bilo poslijedica nekoliko različitih faktora, među kojima je zasigurno jedan od najznačajnijih bio i klimatski faktor, a ne samo udar meteora</a:t>
            </a:r>
          </a:p>
          <a:p>
            <a:pPr eaLnBrk="1" hangingPunct="1"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>
                <a:latin typeface="Arial" panose="020B0604020202020204" pitchFamily="34" charset="0"/>
              </a:rPr>
              <a:t>krajem krede otvara se veza sa Arktičkim oceanom koji je zbog zatvorenosti kopnenim prostorima bio gotovo slatkovodan. Mješanje te vode sa vodom Atlantika, nije pogodovalo većini marinskih organizama</a:t>
            </a:r>
          </a:p>
          <a:p>
            <a:pPr eaLnBrk="1" hangingPunct="1"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>
                <a:latin typeface="Arial" panose="020B0604020202020204" pitchFamily="34" charset="0"/>
              </a:rPr>
              <a:t>prije 65 milijuna godina desila se i ogromna vulkanska erupcija na području Indije (Dekan bazaltni plato), a što je također u atmosferu izbacilo dosta prašine i pepela. Istovremene erupcije dešavale su se i na prostoru Sjeverne Amerike, Grenlanda, Velike Britanije i zapadnog Pacifika</a:t>
            </a:r>
          </a:p>
        </p:txBody>
      </p:sp>
    </p:spTree>
  </p:cSld>
  <p:clrMapOvr>
    <a:masterClrMapping/>
  </p:clrMapOvr>
  <p:transition>
    <p:cover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4" name="Rectangle 4">
            <a:extLst>
              <a:ext uri="{FF2B5EF4-FFF2-40B4-BE49-F238E27FC236}">
                <a16:creationId xmlns:a16="http://schemas.microsoft.com/office/drawing/2014/main" id="{009B3167-7C07-4BA6-908F-C480CBFDE5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362950" cy="419100"/>
          </a:xfrm>
        </p:spPr>
        <p:txBody>
          <a:bodyPr/>
          <a:lstStyle/>
          <a:p>
            <a:pPr algn="ctr" eaLnBrk="1" hangingPunct="1">
              <a:defRPr/>
            </a:pPr>
            <a:r>
              <a:rPr lang="hr-HR" sz="2400" dirty="0" err="1">
                <a:latin typeface="Arial" charset="0"/>
              </a:rPr>
              <a:t>OAE</a:t>
            </a:r>
            <a:endParaRPr lang="hr-HR" sz="2400" dirty="0">
              <a:latin typeface="Arial" charset="0"/>
            </a:endParaRPr>
          </a:p>
        </p:txBody>
      </p:sp>
      <p:pic>
        <p:nvPicPr>
          <p:cNvPr id="20483" name="Rezervirano mjesto sadržaja 9" descr="Nastanak crnih sejlova Apta i Alba.jpg">
            <a:extLst>
              <a:ext uri="{FF2B5EF4-FFF2-40B4-BE49-F238E27FC236}">
                <a16:creationId xmlns:a16="http://schemas.microsoft.com/office/drawing/2014/main" id="{E1B15101-7164-4174-8342-A4CF34031B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6056" y="1340768"/>
            <a:ext cx="3500900" cy="3816771"/>
          </a:xfrm>
        </p:spPr>
      </p:pic>
      <p:sp>
        <p:nvSpPr>
          <p:cNvPr id="184325" name="Rectangle 5">
            <a:extLst>
              <a:ext uri="{FF2B5EF4-FFF2-40B4-BE49-F238E27FC236}">
                <a16:creationId xmlns:a16="http://schemas.microsoft.com/office/drawing/2014/main" id="{39D1E7F9-96E6-4E36-91F2-7165094C5CA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95536" y="620688"/>
            <a:ext cx="4320480" cy="5989786"/>
          </a:xfrm>
        </p:spPr>
        <p:txBody>
          <a:bodyPr/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hr-HR" sz="1000" dirty="0">
                <a:latin typeface="Arial" panose="020B0604020202020204" pitchFamily="34" charset="0"/>
                <a:cs typeface="Arial" panose="020B0604020202020204" pitchFamily="34" charset="0"/>
              </a:rPr>
              <a:t>Oceanski </a:t>
            </a:r>
            <a:r>
              <a:rPr lang="hr-HR" sz="1000" dirty="0" err="1">
                <a:latin typeface="Arial" panose="020B0604020202020204" pitchFamily="34" charset="0"/>
                <a:cs typeface="Arial" panose="020B0604020202020204" pitchFamily="34" charset="0"/>
              </a:rPr>
              <a:t>anoksični</a:t>
            </a:r>
            <a:r>
              <a:rPr lang="hr-HR" sz="1000" dirty="0">
                <a:latin typeface="Arial" panose="020B0604020202020204" pitchFamily="34" charset="0"/>
                <a:cs typeface="Arial" panose="020B0604020202020204" pitchFamily="34" charset="0"/>
              </a:rPr>
              <a:t> događaji (</a:t>
            </a:r>
            <a:r>
              <a:rPr lang="hr-HR" sz="1000" dirty="0" err="1">
                <a:latin typeface="Arial" panose="020B0604020202020204" pitchFamily="34" charset="0"/>
                <a:cs typeface="Arial" panose="020B0604020202020204" pitchFamily="34" charset="0"/>
              </a:rPr>
              <a:t>OAE</a:t>
            </a:r>
            <a:r>
              <a:rPr lang="hr-HR" sz="10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hr-HR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Oceanic</a:t>
            </a:r>
            <a:r>
              <a:rPr lang="hr-HR" sz="1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Anoxic</a:t>
            </a:r>
            <a:r>
              <a:rPr lang="hr-HR" sz="1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Events</a:t>
            </a:r>
            <a:r>
              <a:rPr lang="hr-HR" sz="1000" dirty="0">
                <a:latin typeface="Arial" panose="020B0604020202020204" pitchFamily="34" charset="0"/>
                <a:cs typeface="Arial" panose="020B0604020202020204" pitchFamily="34" charset="0"/>
              </a:rPr>
              <a:t>) su razdoblja u povijesti Zemlje kada su dijelovi oceana, a ponekad i cijeli bazeni, ostali potpuno bez kisika (</a:t>
            </a:r>
            <a:r>
              <a:rPr lang="hr-HR" sz="1000" b="1" dirty="0">
                <a:latin typeface="Arial" panose="020B0604020202020204" pitchFamily="34" charset="0"/>
                <a:cs typeface="Arial" panose="020B0604020202020204" pitchFamily="34" charset="0"/>
              </a:rPr>
              <a:t>anoksija</a:t>
            </a:r>
            <a:r>
              <a:rPr lang="hr-HR" sz="10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hr-HR" sz="1000" dirty="0">
                <a:latin typeface="Arial" panose="020B0604020202020204" pitchFamily="34" charset="0"/>
                <a:cs typeface="Arial" panose="020B0604020202020204" pitchFamily="34" charset="0"/>
              </a:rPr>
              <a:t>To nisu bile kratke epizode, već procesi koji su trajali stotinama tisuća godina, a najpoznatiji su oni iz razdoblja </a:t>
            </a:r>
            <a:r>
              <a:rPr lang="hr-HR" sz="1000" b="1" dirty="0">
                <a:latin typeface="Arial" panose="020B0604020202020204" pitchFamily="34" charset="0"/>
                <a:cs typeface="Arial" panose="020B0604020202020204" pitchFamily="34" charset="0"/>
              </a:rPr>
              <a:t>jure i krede</a:t>
            </a:r>
            <a:r>
              <a:rPr lang="hr-HR" sz="1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hr-HR" sz="1000" b="1" dirty="0">
                <a:latin typeface="Arial" panose="020B0604020202020204" pitchFamily="34" charset="0"/>
                <a:cs typeface="Arial" panose="020B0604020202020204" pitchFamily="34" charset="0"/>
              </a:rPr>
              <a:t>1. Globalno zatopljenje i </a:t>
            </a:r>
            <a:r>
              <a:rPr lang="hr-HR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vulkanizam</a:t>
            </a:r>
            <a:endParaRPr lang="hr-HR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hr-HR" sz="1000" dirty="0">
                <a:latin typeface="Arial" panose="020B0604020202020204" pitchFamily="34" charset="0"/>
                <a:cs typeface="Arial" panose="020B0604020202020204" pitchFamily="34" charset="0"/>
              </a:rPr>
              <a:t>Sve obično počinje masivnim vulkanskim erupcijama (poput onih koje su stvorile velike </a:t>
            </a:r>
            <a:r>
              <a:rPr lang="hr-HR" sz="1000" dirty="0" err="1">
                <a:latin typeface="Arial" panose="020B0604020202020204" pitchFamily="34" charset="0"/>
                <a:cs typeface="Arial" panose="020B0604020202020204" pitchFamily="34" charset="0"/>
              </a:rPr>
              <a:t>magmatske</a:t>
            </a:r>
            <a:r>
              <a:rPr lang="hr-HR" sz="1000" dirty="0">
                <a:latin typeface="Arial" panose="020B0604020202020204" pitchFamily="34" charset="0"/>
                <a:cs typeface="Arial" panose="020B0604020202020204" pitchFamily="34" charset="0"/>
              </a:rPr>
              <a:t> provincije). Vulkani izbacuju goleme količine </a:t>
            </a:r>
            <a:r>
              <a:rPr lang="hr-HR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CO2</a:t>
            </a:r>
            <a:r>
              <a:rPr lang="hr-HR" sz="1000" dirty="0">
                <a:latin typeface="Arial" panose="020B0604020202020204" pitchFamily="34" charset="0"/>
                <a:cs typeface="Arial" panose="020B0604020202020204" pitchFamily="34" charset="0"/>
              </a:rPr>
              <a:t>, što uzrokuje snažan efekt staklenika. Oceani postaju topliji, a toplija voda fizički može zadržati </a:t>
            </a:r>
            <a:r>
              <a:rPr lang="hr-HR" sz="1000" b="1" dirty="0">
                <a:latin typeface="Arial" panose="020B0604020202020204" pitchFamily="34" charset="0"/>
                <a:cs typeface="Arial" panose="020B0604020202020204" pitchFamily="34" charset="0"/>
              </a:rPr>
              <a:t>manje otopljenog kisika</a:t>
            </a:r>
            <a:r>
              <a:rPr lang="hr-HR" sz="1000" dirty="0">
                <a:latin typeface="Arial" panose="020B0604020202020204" pitchFamily="34" charset="0"/>
                <a:cs typeface="Arial" panose="020B0604020202020204" pitchFamily="34" charset="0"/>
              </a:rPr>
              <a:t> nego hladna.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hr-HR" sz="1000" b="1" dirty="0">
                <a:latin typeface="Arial" panose="020B0604020202020204" pitchFamily="34" charset="0"/>
                <a:cs typeface="Arial" panose="020B0604020202020204" pitchFamily="34" charset="0"/>
              </a:rPr>
              <a:t>2. "Gnojenje" oceana (</a:t>
            </a:r>
            <a:r>
              <a:rPr lang="hr-HR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Nutrijenti</a:t>
            </a:r>
            <a:r>
              <a:rPr lang="hr-HR" sz="10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hr-HR" sz="1000" dirty="0">
                <a:latin typeface="Arial" panose="020B0604020202020204" pitchFamily="34" charset="0"/>
                <a:cs typeface="Arial" panose="020B0604020202020204" pitchFamily="34" charset="0"/>
              </a:rPr>
              <a:t>Zbog toplije klime, pojačava se kruženje vode i trošenje stijena na kopnu (erozija). Rijeke ispiru goleme količine hranjivih tvari (poput </a:t>
            </a:r>
            <a:r>
              <a:rPr lang="hr-HR" sz="1000" b="1" dirty="0">
                <a:latin typeface="Arial" panose="020B0604020202020204" pitchFamily="34" charset="0"/>
                <a:cs typeface="Arial" panose="020B0604020202020204" pitchFamily="34" charset="0"/>
              </a:rPr>
              <a:t>fosfora i dušika</a:t>
            </a:r>
            <a:r>
              <a:rPr lang="hr-HR" sz="1000" dirty="0">
                <a:latin typeface="Arial" panose="020B0604020202020204" pitchFamily="34" charset="0"/>
                <a:cs typeface="Arial" panose="020B0604020202020204" pitchFamily="34" charset="0"/>
              </a:rPr>
              <a:t>) u oceane. To djeluje kao gnojivo za fitoplankton.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hr-HR" sz="1000" b="1" dirty="0">
                <a:latin typeface="Arial" panose="020B0604020202020204" pitchFamily="34" charset="0"/>
                <a:cs typeface="Arial" panose="020B0604020202020204" pitchFamily="34" charset="0"/>
              </a:rPr>
              <a:t>3. Cvjetanje algi i "smrt iz dubine"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hr-HR" sz="1000" dirty="0">
                <a:latin typeface="Arial" panose="020B0604020202020204" pitchFamily="34" charset="0"/>
                <a:cs typeface="Arial" panose="020B0604020202020204" pitchFamily="34" charset="0"/>
              </a:rPr>
              <a:t>Dolazi do eksplozije života na površini oceana. Kada taj golemi broj algi i planktona ugine, oni potonu na dno. Tamo ih bakterije počinju razgrađivati, a za taj proces </a:t>
            </a:r>
            <a:r>
              <a:rPr lang="hr-HR" sz="1000" b="1" dirty="0">
                <a:latin typeface="Arial" panose="020B0604020202020204" pitchFamily="34" charset="0"/>
                <a:cs typeface="Arial" panose="020B0604020202020204" pitchFamily="34" charset="0"/>
              </a:rPr>
              <a:t>troše sav preostali kisik</a:t>
            </a:r>
            <a:r>
              <a:rPr lang="hr-HR" sz="1000" dirty="0">
                <a:latin typeface="Arial" panose="020B0604020202020204" pitchFamily="34" charset="0"/>
                <a:cs typeface="Arial" panose="020B0604020202020204" pitchFamily="34" charset="0"/>
              </a:rPr>
              <a:t> iz vode.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hr-HR" sz="1000" b="1" dirty="0">
                <a:latin typeface="Arial" panose="020B0604020202020204" pitchFamily="34" charset="0"/>
                <a:cs typeface="Arial" panose="020B0604020202020204" pitchFamily="34" charset="0"/>
              </a:rPr>
              <a:t>4. Zaustavljanje cirkulacije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hr-HR" sz="1000" dirty="0">
                <a:latin typeface="Arial" panose="020B0604020202020204" pitchFamily="34" charset="0"/>
                <a:cs typeface="Arial" panose="020B0604020202020204" pitchFamily="34" charset="0"/>
              </a:rPr>
              <a:t>U normalnim uvjetima, hladna voda s polova tone i donosi kisik u morske dubine. Međutim, tijekom </a:t>
            </a:r>
            <a:r>
              <a:rPr lang="hr-HR" sz="1000" dirty="0" err="1">
                <a:latin typeface="Arial" panose="020B0604020202020204" pitchFamily="34" charset="0"/>
                <a:cs typeface="Arial" panose="020B0604020202020204" pitchFamily="34" charset="0"/>
              </a:rPr>
              <a:t>OAE</a:t>
            </a:r>
            <a:r>
              <a:rPr lang="hr-HR" sz="1000" dirty="0">
                <a:latin typeface="Arial" panose="020B0604020202020204" pitchFamily="34" charset="0"/>
                <a:cs typeface="Arial" panose="020B0604020202020204" pitchFamily="34" charset="0"/>
              </a:rPr>
              <a:t>-a, razlika u temperaturi između polova i ekvatora se smanjuje. Ocean postaje "trom", voda prestaje cirkulirati i duboki dijelovi mora postaju </a:t>
            </a:r>
            <a:r>
              <a:rPr lang="hr-HR" sz="1000" b="1" dirty="0">
                <a:latin typeface="Arial" panose="020B0604020202020204" pitchFamily="34" charset="0"/>
                <a:cs typeface="Arial" panose="020B0604020202020204" pitchFamily="34" charset="0"/>
              </a:rPr>
              <a:t>stajaće zone smrti</a:t>
            </a:r>
            <a:r>
              <a:rPr lang="hr-HR" sz="1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hr-HR" sz="1000" dirty="0">
                <a:latin typeface="Arial" panose="020B0604020202020204" pitchFamily="34" charset="0"/>
                <a:cs typeface="Arial" panose="020B0604020202020204" pitchFamily="34" charset="0"/>
              </a:rPr>
              <a:t>Rezultat: Crni škriljevac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hr-HR" sz="1000" dirty="0">
                <a:latin typeface="Arial" panose="020B0604020202020204" pitchFamily="34" charset="0"/>
                <a:cs typeface="Arial" panose="020B0604020202020204" pitchFamily="34" charset="0"/>
              </a:rPr>
              <a:t>Budući da na dnu nema kisika, organska tvar (uginuli plankton) ne trune do kraja, već se taloži i s vremenom pretvara u </a:t>
            </a:r>
            <a:r>
              <a:rPr lang="hr-HR" sz="1000" b="1" dirty="0">
                <a:latin typeface="Arial" panose="020B0604020202020204" pitchFamily="34" charset="0"/>
                <a:cs typeface="Arial" panose="020B0604020202020204" pitchFamily="34" charset="0"/>
              </a:rPr>
              <a:t>crni škriljevac</a:t>
            </a:r>
            <a:r>
              <a:rPr lang="hr-HR" sz="1000" dirty="0">
                <a:latin typeface="Arial" panose="020B0604020202020204" pitchFamily="34" charset="0"/>
                <a:cs typeface="Arial" panose="020B0604020202020204" pitchFamily="34" charset="0"/>
              </a:rPr>
              <a:t> (bogatu organsku stijenu) i upravo su ti </a:t>
            </a:r>
            <a:r>
              <a:rPr lang="hr-HR" sz="1000" dirty="0" err="1">
                <a:latin typeface="Arial" panose="020B0604020202020204" pitchFamily="34" charset="0"/>
                <a:cs typeface="Arial" panose="020B0604020202020204" pitchFamily="34" charset="0"/>
              </a:rPr>
              <a:t>anoksični</a:t>
            </a:r>
            <a:r>
              <a:rPr lang="hr-HR" sz="1000" dirty="0">
                <a:latin typeface="Arial" panose="020B0604020202020204" pitchFamily="34" charset="0"/>
                <a:cs typeface="Arial" panose="020B0604020202020204" pitchFamily="34" charset="0"/>
              </a:rPr>
              <a:t> događaji zaslužni za nastanak većine današnjih svjetskih rezervi </a:t>
            </a:r>
            <a:r>
              <a:rPr lang="hr-HR" sz="1000" b="1" dirty="0">
                <a:latin typeface="Arial" panose="020B0604020202020204" pitchFamily="34" charset="0"/>
                <a:cs typeface="Arial" panose="020B0604020202020204" pitchFamily="34" charset="0"/>
              </a:rPr>
              <a:t>nafte i plina</a:t>
            </a:r>
            <a:r>
              <a:rPr lang="hr-HR" sz="1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hr-H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000" dirty="0">
                <a:latin typeface="Arial" panose="020B0604020202020204" pitchFamily="34" charset="0"/>
                <a:cs typeface="Arial" panose="020B0604020202020204" pitchFamily="34" charset="0"/>
              </a:rPr>
              <a:t> OAE 1a - donji apt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000" dirty="0">
                <a:latin typeface="Arial" panose="020B0604020202020204" pitchFamily="34" charset="0"/>
                <a:cs typeface="Arial" panose="020B0604020202020204" pitchFamily="34" charset="0"/>
              </a:rPr>
              <a:t> OAE 1b - donji alb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000" dirty="0">
                <a:latin typeface="Arial" panose="020B0604020202020204" pitchFamily="34" charset="0"/>
                <a:cs typeface="Arial" panose="020B0604020202020204" pitchFamily="34" charset="0"/>
              </a:rPr>
              <a:t> OAE 1c i d - gornji alb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000" dirty="0">
                <a:latin typeface="Arial" panose="020B0604020202020204" pitchFamily="34" charset="0"/>
                <a:cs typeface="Arial" panose="020B0604020202020204" pitchFamily="34" charset="0"/>
              </a:rPr>
              <a:t> OAE 2 - cenoman/turon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000" dirty="0">
                <a:latin typeface="Arial" panose="020B0604020202020204" pitchFamily="34" charset="0"/>
                <a:cs typeface="Arial" panose="020B0604020202020204" pitchFamily="34" charset="0"/>
              </a:rPr>
              <a:t> OAE 3 - konijak - santon/kampan</a:t>
            </a:r>
          </a:p>
          <a:p>
            <a:pPr eaLnBrk="1" hangingPunct="1">
              <a:buClr>
                <a:srgbClr val="00FF00"/>
              </a:buClr>
              <a:defRPr/>
            </a:pPr>
            <a:endParaRPr lang="hr-HR" altLang="sr-Latn-RS" sz="11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6" name="Rectangle 4">
            <a:extLst>
              <a:ext uri="{FF2B5EF4-FFF2-40B4-BE49-F238E27FC236}">
                <a16:creationId xmlns:a16="http://schemas.microsoft.com/office/drawing/2014/main" id="{BF845ED5-BE95-4B80-8A34-1CD6B72A43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>
                <a:latin typeface="Arial" charset="0"/>
              </a:rPr>
              <a:t>"Cretaceous Western Interior Seaway"</a:t>
            </a:r>
            <a:r>
              <a:rPr lang="hr-HR" sz="2800">
                <a:latin typeface="Arial" charset="0"/>
              </a:rPr>
              <a:t> </a:t>
            </a:r>
          </a:p>
        </p:txBody>
      </p:sp>
      <p:pic>
        <p:nvPicPr>
          <p:cNvPr id="22531" name="Picture 6" descr="Mastrihtska transgresija">
            <a:extLst>
              <a:ext uri="{FF2B5EF4-FFF2-40B4-BE49-F238E27FC236}">
                <a16:creationId xmlns:a16="http://schemas.microsoft.com/office/drawing/2014/main" id="{9908B7BD-DE82-4CF7-B3AD-CEB5AA7CA3C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11413" y="981075"/>
            <a:ext cx="4486275" cy="5616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5" name="Rectangle 7">
            <a:extLst>
              <a:ext uri="{FF2B5EF4-FFF2-40B4-BE49-F238E27FC236}">
                <a16:creationId xmlns:a16="http://schemas.microsoft.com/office/drawing/2014/main" id="{655AFC98-76C9-42A9-9D48-232075E85F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r-HR" sz="2800" dirty="0" err="1">
                <a:latin typeface="Arial Unicode MS" pitchFamily="34" charset="-128"/>
              </a:rPr>
              <a:t>Paleogeografija</a:t>
            </a:r>
            <a:r>
              <a:rPr lang="hr-HR" sz="2800" dirty="0">
                <a:latin typeface="Arial Unicode MS" pitchFamily="34" charset="-128"/>
              </a:rPr>
              <a:t> krede</a:t>
            </a:r>
          </a:p>
        </p:txBody>
      </p:sp>
      <p:sp>
        <p:nvSpPr>
          <p:cNvPr id="27653" name="Rectangle 5">
            <a:extLst>
              <a:ext uri="{FF2B5EF4-FFF2-40B4-BE49-F238E27FC236}">
                <a16:creationId xmlns:a16="http://schemas.microsoft.com/office/drawing/2014/main" id="{64327844-D326-4181-8674-1D7DB320511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46063" y="1700213"/>
            <a:ext cx="4038600" cy="44656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sz="1200" dirty="0">
                <a:latin typeface="Arial" charset="0"/>
              </a:rPr>
              <a:t>do konca krede raspada se Gondwana i nastaju Južna Amerika, Afrika i Indija, dok Antartika i Australija ostaju spojene</a:t>
            </a:r>
          </a:p>
          <a:p>
            <a:pPr eaLnBrk="1" hangingPunct="1">
              <a:lnSpc>
                <a:spcPct val="80000"/>
              </a:lnSpc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sz="1200" dirty="0">
                <a:latin typeface="Arial" charset="0"/>
              </a:rPr>
              <a:t>tijekom donje krede odvajanjem Južne Amerike od Afrike i Sjeverne Amerike otvaraju se južni Atlantik i Meksički zaljev (evaporiti)</a:t>
            </a:r>
          </a:p>
          <a:p>
            <a:pPr eaLnBrk="1" hangingPunct="1">
              <a:lnSpc>
                <a:spcPct val="80000"/>
              </a:lnSpc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sz="1200" dirty="0">
                <a:latin typeface="Arial" charset="0"/>
              </a:rPr>
              <a:t>početkom krede, u vrijeme dok su Sjeverna Amerika, Grenland i Eurazija još bili spojeni, Arktički ocean je bio odvojen od središnjeg dijela Atlanskog oceana</a:t>
            </a:r>
          </a:p>
          <a:p>
            <a:pPr eaLnBrk="1" hangingPunct="1">
              <a:lnSpc>
                <a:spcPct val="80000"/>
              </a:lnSpc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sz="1200" dirty="0">
                <a:latin typeface="Arial" charset="0"/>
              </a:rPr>
              <a:t>stoga tijekom donje krede nije bilo mogućnosti morskih strujanja iz toplog Tethysa ka sjeveru u arktički prostor</a:t>
            </a:r>
          </a:p>
          <a:p>
            <a:pPr eaLnBrk="1" hangingPunct="1">
              <a:lnSpc>
                <a:spcPct val="80000"/>
              </a:lnSpc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sz="1200" dirty="0">
                <a:latin typeface="Arial" charset="0"/>
              </a:rPr>
              <a:t>do povezivanja središnjeg Atlanskog oceana sa Arktičkim oceanom dolazi tijekom gornje krede kada se riftovanjem raspala veza između Sjeverne Amerike i Eurazije, tj. kada se počeo otvarati sjeverni Atlantik</a:t>
            </a:r>
          </a:p>
          <a:p>
            <a:pPr eaLnBrk="1" hangingPunct="1">
              <a:lnSpc>
                <a:spcPct val="80000"/>
              </a:lnSpc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sz="1200" dirty="0">
                <a:latin typeface="Arial" charset="0"/>
              </a:rPr>
              <a:t>na području Tethysa, tijekom jure i donje krede, zbog uznapredovalog kretanja Jadranske mikroploče ka sjeverozapadu, a istovremenog kretanja Laurazijske ploče ka jugoistoku, započinju subdukcijski procesi na sjevernom dijelu Tethysa, tj. ispred Laurazijskog kontinentalnog prostora</a:t>
            </a:r>
          </a:p>
          <a:p>
            <a:pPr eaLnBrk="1" hangingPunct="1">
              <a:lnSpc>
                <a:spcPct val="80000"/>
              </a:lnSpc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sz="1200" dirty="0">
                <a:latin typeface="Arial" charset="0"/>
              </a:rPr>
              <a:t>ispred te </a:t>
            </a:r>
            <a:r>
              <a:rPr lang="hr-HR" sz="1200" dirty="0" err="1">
                <a:latin typeface="Arial" charset="0"/>
              </a:rPr>
              <a:t>subdukcijske</a:t>
            </a:r>
            <a:r>
              <a:rPr lang="hr-HR" sz="1200" dirty="0">
                <a:latin typeface="Arial" charset="0"/>
              </a:rPr>
              <a:t> zone formirao se </a:t>
            </a:r>
            <a:r>
              <a:rPr lang="hr-HR" sz="1200" dirty="0" err="1">
                <a:latin typeface="Arial" charset="0"/>
              </a:rPr>
              <a:t>magmatski</a:t>
            </a:r>
            <a:r>
              <a:rPr lang="hr-HR" sz="1200" dirty="0">
                <a:latin typeface="Arial" charset="0"/>
              </a:rPr>
              <a:t> otočni luk uz granitne </a:t>
            </a:r>
            <a:r>
              <a:rPr lang="hr-HR" sz="1200" dirty="0" err="1">
                <a:latin typeface="Arial" charset="0"/>
              </a:rPr>
              <a:t>intruzije</a:t>
            </a:r>
            <a:r>
              <a:rPr lang="hr-HR" sz="1200" dirty="0">
                <a:latin typeface="Arial" charset="0"/>
              </a:rPr>
              <a:t> i bazaltni </a:t>
            </a:r>
            <a:r>
              <a:rPr lang="hr-HR" sz="1200" dirty="0" err="1">
                <a:latin typeface="Arial" charset="0"/>
              </a:rPr>
              <a:t>vulkanizam</a:t>
            </a:r>
            <a:r>
              <a:rPr lang="hr-HR" sz="1200" dirty="0">
                <a:latin typeface="Arial" charset="0"/>
              </a:rPr>
              <a:t>, a koji se protezao daleko na istok (do današnjih područja Irana i Afganistana)</a:t>
            </a:r>
          </a:p>
          <a:p>
            <a:pPr eaLnBrk="1" hangingPunct="1">
              <a:lnSpc>
                <a:spcPct val="80000"/>
              </a:lnSpc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endParaRPr lang="hr-HR" sz="1600" dirty="0">
              <a:latin typeface="Arial" charset="0"/>
            </a:endParaRPr>
          </a:p>
          <a:p>
            <a:pPr eaLnBrk="1" hangingPunct="1">
              <a:lnSpc>
                <a:spcPct val="80000"/>
              </a:lnSpc>
              <a:buClr>
                <a:srgbClr val="CCFF33"/>
              </a:buClr>
              <a:buFont typeface="Wingdings" panose="05000000000000000000" pitchFamily="2" charset="2"/>
              <a:buNone/>
              <a:defRPr/>
            </a:pPr>
            <a:endParaRPr lang="hr-HR" sz="1600" dirty="0">
              <a:latin typeface="Arial" charset="0"/>
            </a:endParaRPr>
          </a:p>
          <a:p>
            <a:pPr eaLnBrk="1" hangingPunct="1">
              <a:lnSpc>
                <a:spcPct val="80000"/>
              </a:lnSpc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endParaRPr lang="hr-HR" sz="1600" dirty="0">
              <a:latin typeface="Arial" charset="0"/>
            </a:endParaRPr>
          </a:p>
          <a:p>
            <a:pPr eaLnBrk="1" hangingPunct="1">
              <a:lnSpc>
                <a:spcPct val="80000"/>
              </a:lnSpc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endParaRPr lang="en-US" sz="1600" dirty="0">
              <a:latin typeface="Arial" charset="0"/>
            </a:endParaRPr>
          </a:p>
        </p:txBody>
      </p:sp>
      <p:pic>
        <p:nvPicPr>
          <p:cNvPr id="24580" name="Picture 4" descr="I58 - Paleogeografija donje Krede">
            <a:extLst>
              <a:ext uri="{FF2B5EF4-FFF2-40B4-BE49-F238E27FC236}">
                <a16:creationId xmlns:a16="http://schemas.microsoft.com/office/drawing/2014/main" id="{709CE651-676B-4373-8CD3-34EEE1E2608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1719263"/>
            <a:ext cx="4316413" cy="4446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28CAFB51-3AB4-4821-9999-CEAE5F9B8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-242888"/>
            <a:ext cx="8229600" cy="85725"/>
          </a:xfrm>
        </p:spPr>
        <p:txBody>
          <a:bodyPr/>
          <a:lstStyle/>
          <a:p>
            <a:pPr eaLnBrk="1" hangingPunct="1">
              <a:defRPr/>
            </a:pPr>
            <a:endParaRPr lang="hr-HR" sz="4000"/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B482B2B7-2BA5-47F3-BA40-F8BB9D6C463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576263"/>
            <a:ext cx="8229600" cy="19161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 Unicode MS" pitchFamily="34" charset="-128"/>
              </a:rPr>
              <a:t>proces kompresije, tj. zatvaranje „</a:t>
            </a:r>
            <a:r>
              <a:rPr lang="hr-HR" sz="1600" dirty="0" err="1">
                <a:latin typeface="Arial Unicode MS" pitchFamily="34" charset="-128"/>
              </a:rPr>
              <a:t>dinaridskog</a:t>
            </a:r>
            <a:r>
              <a:rPr lang="hr-HR" sz="1600" dirty="0">
                <a:latin typeface="Arial Unicode MS" pitchFamily="34" charset="-128"/>
              </a:rPr>
              <a:t> dijela </a:t>
            </a:r>
            <a:r>
              <a:rPr lang="hr-HR" sz="1600" dirty="0" err="1">
                <a:latin typeface="Arial Unicode MS" pitchFamily="34" charset="-128"/>
              </a:rPr>
              <a:t>Tethysa</a:t>
            </a:r>
            <a:r>
              <a:rPr lang="hr-HR" sz="1600" dirty="0">
                <a:latin typeface="Arial Unicode MS" pitchFamily="34" charset="-128"/>
              </a:rPr>
              <a:t>”, izazivalo je u njemu snažne tektonske poremećaje, uz raskidanje oceanske kore te reversno i normalno </a:t>
            </a:r>
            <a:r>
              <a:rPr lang="hr-HR" sz="1600" dirty="0" err="1">
                <a:latin typeface="Arial Unicode MS" pitchFamily="34" charset="-128"/>
              </a:rPr>
              <a:t>rasjedanje</a:t>
            </a:r>
            <a:r>
              <a:rPr lang="hr-HR" sz="1600" dirty="0">
                <a:latin typeface="Arial Unicode MS" pitchFamily="34" charset="-128"/>
              </a:rPr>
              <a:t> čime je u njemu bilo formirano nekoliko </a:t>
            </a:r>
            <a:r>
              <a:rPr lang="hr-HR" sz="1600" dirty="0" err="1">
                <a:latin typeface="Arial Unicode MS" pitchFamily="34" charset="-128"/>
              </a:rPr>
              <a:t>dubokovodnih</a:t>
            </a:r>
            <a:r>
              <a:rPr lang="hr-HR" sz="1600" dirty="0">
                <a:latin typeface="Arial Unicode MS" pitchFamily="34" charset="-128"/>
              </a:rPr>
              <a:t> oceanskih jaraka i uzvišenja. </a:t>
            </a:r>
          </a:p>
          <a:p>
            <a:pPr eaLnBrk="1" hangingPunct="1">
              <a:lnSpc>
                <a:spcPct val="90000"/>
              </a:lnSpc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 Unicode MS" pitchFamily="34" charset="-128"/>
              </a:rPr>
              <a:t>u ovom zatvarajućem „</a:t>
            </a:r>
            <a:r>
              <a:rPr lang="hr-HR" sz="1600" dirty="0" err="1">
                <a:latin typeface="Arial Unicode MS" pitchFamily="34" charset="-128"/>
              </a:rPr>
              <a:t>dinaridskom</a:t>
            </a:r>
            <a:r>
              <a:rPr lang="hr-HR" sz="1600" dirty="0">
                <a:latin typeface="Arial Unicode MS" pitchFamily="34" charset="-128"/>
              </a:rPr>
              <a:t> dijelu </a:t>
            </a:r>
            <a:r>
              <a:rPr lang="hr-HR" sz="1600" dirty="0" err="1">
                <a:latin typeface="Arial Unicode MS" pitchFamily="34" charset="-128"/>
              </a:rPr>
              <a:t>Tethysa</a:t>
            </a:r>
            <a:r>
              <a:rPr lang="hr-HR" sz="1600" dirty="0">
                <a:latin typeface="Arial Unicode MS" pitchFamily="34" charset="-128"/>
              </a:rPr>
              <a:t>” odvijala se dubokomorska sedimentacija, a oceanska je kora (</a:t>
            </a:r>
            <a:r>
              <a:rPr lang="hr-HR" sz="1600" dirty="0" err="1">
                <a:latin typeface="Arial Unicode MS" pitchFamily="34" charset="-128"/>
              </a:rPr>
              <a:t>ofioliti</a:t>
            </a:r>
            <a:r>
              <a:rPr lang="hr-HR" sz="1600" dirty="0">
                <a:latin typeface="Arial Unicode MS" pitchFamily="34" charset="-128"/>
              </a:rPr>
              <a:t>) mjestimice bila i </a:t>
            </a:r>
            <a:r>
              <a:rPr lang="hr-HR" sz="1600" dirty="0" err="1">
                <a:latin typeface="Arial Unicode MS" pitchFamily="34" charset="-128"/>
              </a:rPr>
              <a:t>emergirana</a:t>
            </a:r>
            <a:r>
              <a:rPr lang="hr-HR" sz="1600" dirty="0">
                <a:latin typeface="Arial Unicode MS" pitchFamily="34" charset="-128"/>
              </a:rPr>
              <a:t> te navučena (obdukcija) na susjedne tektonske blokove, uz istovremenu metamorfozu </a:t>
            </a:r>
            <a:r>
              <a:rPr lang="hr-HR" sz="1600" dirty="0" err="1">
                <a:latin typeface="Arial Unicode MS" pitchFamily="34" charset="-128"/>
              </a:rPr>
              <a:t>podinskih</a:t>
            </a:r>
            <a:r>
              <a:rPr lang="hr-HR" sz="1600" dirty="0">
                <a:latin typeface="Arial Unicode MS" pitchFamily="34" charset="-128"/>
              </a:rPr>
              <a:t> naslaga</a:t>
            </a:r>
          </a:p>
        </p:txBody>
      </p:sp>
      <p:pic>
        <p:nvPicPr>
          <p:cNvPr id="26628" name="Picture 4" descr="I93 - Paleogeografija gornje Krede Dinarida">
            <a:extLst>
              <a:ext uri="{FF2B5EF4-FFF2-40B4-BE49-F238E27FC236}">
                <a16:creationId xmlns:a16="http://schemas.microsoft.com/office/drawing/2014/main" id="{949FCC44-8FCD-47DA-A98A-DF3A6B271BA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2924175"/>
            <a:ext cx="7704137" cy="3716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B970D928-191D-40F2-9811-E98DF3F99F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404813"/>
          </a:xfrm>
        </p:spPr>
        <p:txBody>
          <a:bodyPr/>
          <a:lstStyle/>
          <a:p>
            <a:pPr eaLnBrk="1" hangingPunct="1">
              <a:defRPr/>
            </a:pPr>
            <a:r>
              <a:rPr lang="hr-HR" sz="2000" b="1">
                <a:latin typeface="Arial" charset="0"/>
              </a:rPr>
              <a:t>Paleogeografije gornje Krede</a:t>
            </a:r>
          </a:p>
        </p:txBody>
      </p:sp>
      <p:pic>
        <p:nvPicPr>
          <p:cNvPr id="30723" name="Picture 3" descr="I65 - Paleogeografija gornje Krede">
            <a:extLst>
              <a:ext uri="{FF2B5EF4-FFF2-40B4-BE49-F238E27FC236}">
                <a16:creationId xmlns:a16="http://schemas.microsoft.com/office/drawing/2014/main" id="{B6735F9A-8C48-43FB-868C-9851547EDD3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3350" y="692150"/>
            <a:ext cx="6265863" cy="5976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002B727F-8DD4-4F20-97B3-2606AC485B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692150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>
                <a:latin typeface="Arial" charset="0"/>
              </a:rPr>
              <a:t>Razvoji krede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D37539EF-0C48-4844-95C9-DBE093836F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2535238"/>
            <a:ext cx="8229600" cy="2333625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AutoNum type="arabicParenR"/>
              <a:defRPr/>
            </a:pPr>
            <a:r>
              <a:rPr lang="hr-HR" sz="1800">
                <a:latin typeface="Arial" charset="0"/>
              </a:rPr>
              <a:t>Epikontinentalni (borealni) razvoj krede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None/>
              <a:defRPr/>
            </a:pPr>
            <a:r>
              <a:rPr lang="hr-HR" sz="1800">
                <a:latin typeface="Arial" charset="0"/>
              </a:rPr>
              <a:t>	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AutoNum type="arabicParenR" startAt="2"/>
              <a:defRPr/>
            </a:pPr>
            <a:r>
              <a:rPr lang="hr-HR" sz="1800">
                <a:latin typeface="Arial" charset="0"/>
              </a:rPr>
              <a:t>Marinski (alpski, tethyski) razvoj krede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None/>
              <a:defRPr/>
            </a:pPr>
            <a:r>
              <a:rPr lang="hr-HR" sz="1800">
                <a:latin typeface="Arial" charset="0"/>
              </a:rPr>
              <a:t>	a) razvoj krede u zapadnim Alpama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None/>
              <a:defRPr/>
            </a:pPr>
            <a:r>
              <a:rPr lang="hr-HR" sz="1800">
                <a:latin typeface="Arial" charset="0"/>
              </a:rPr>
              <a:t>	b) razvoj krede u sjevernim Alpama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None/>
              <a:defRPr/>
            </a:pPr>
            <a:r>
              <a:rPr lang="hr-HR" sz="1800">
                <a:latin typeface="Arial" charset="0"/>
              </a:rPr>
              <a:t>	c) razvoj krede u južnim Alpama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66FF33"/>
              </a:buClr>
              <a:buFont typeface="Wingdings" panose="05000000000000000000" pitchFamily="2" charset="2"/>
              <a:buNone/>
              <a:defRPr/>
            </a:pPr>
            <a:r>
              <a:rPr lang="hr-HR" sz="1800">
                <a:latin typeface="Arial" charset="0"/>
              </a:rPr>
              <a:t>	d) razvoj krede u Dinaridima</a:t>
            </a:r>
          </a:p>
        </p:txBody>
      </p:sp>
    </p:spTree>
  </p:cSld>
  <p:clrMapOvr>
    <a:masterClrMapping/>
  </p:clrMapOvr>
  <p:transition>
    <p:cover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B9B1A284-A9B1-4E90-93E3-CA642347EB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100013"/>
            <a:ext cx="8229600" cy="649288"/>
          </a:xfrm>
        </p:spPr>
        <p:txBody>
          <a:bodyPr/>
          <a:lstStyle/>
          <a:p>
            <a:pPr marL="838200" indent="-838200" eaLnBrk="1" hangingPunct="1">
              <a:defRPr/>
            </a:pPr>
            <a:r>
              <a:rPr lang="hr-HR" sz="2400" b="1" dirty="0">
                <a:latin typeface="Arial" charset="0"/>
              </a:rPr>
              <a:t>Epikontinentalni (borealni) razvoj krede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33E62505-09E7-440D-89C0-D75A3F4B5F2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68400"/>
            <a:ext cx="4038600" cy="4924425"/>
          </a:xfrm>
        </p:spPr>
        <p:txBody>
          <a:bodyPr/>
          <a:lstStyle/>
          <a:p>
            <a:pPr eaLnBrk="1" hangingPunct="1"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na prijelazu jure u kredu najveći dio današnje Velike Britanije, te </a:t>
            </a:r>
            <a:r>
              <a:rPr lang="hr-HR" sz="1600" dirty="0" err="1">
                <a:latin typeface="Arial" charset="0"/>
              </a:rPr>
              <a:t>djelovi</a:t>
            </a:r>
            <a:r>
              <a:rPr lang="hr-HR" sz="1600" dirty="0">
                <a:latin typeface="Arial" charset="0"/>
              </a:rPr>
              <a:t> današnje Francuske i Njemačke, bili su kopno koje je razdvajalo sjeverni, borealni prostor od južnog </a:t>
            </a:r>
            <a:r>
              <a:rPr lang="hr-HR" sz="1600" dirty="0" err="1">
                <a:latin typeface="Arial" charset="0"/>
              </a:rPr>
              <a:t>tethyskog</a:t>
            </a:r>
            <a:endParaRPr lang="hr-HR" sz="1600" dirty="0">
              <a:latin typeface="Arial" charset="0"/>
            </a:endParaRPr>
          </a:p>
          <a:p>
            <a:pPr eaLnBrk="1" hangingPunct="1"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na tom se prostoru (</a:t>
            </a:r>
            <a:r>
              <a:rPr lang="hr-HR" sz="1600" dirty="0" err="1">
                <a:latin typeface="Arial" charset="0"/>
              </a:rPr>
              <a:t>Wealden</a:t>
            </a:r>
            <a:r>
              <a:rPr lang="hr-HR" sz="1600" dirty="0">
                <a:latin typeface="Arial" charset="0"/>
              </a:rPr>
              <a:t> bazen) sedimentacija odvijala u okolišima jezera, rijeka, pustinja i delti i sa tog je prostora danas poznato nalazište fosilnih kostiju </a:t>
            </a:r>
            <a:r>
              <a:rPr lang="hr-HR" sz="1600" dirty="0" err="1">
                <a:latin typeface="Arial" charset="0"/>
              </a:rPr>
              <a:t>Dinosaura</a:t>
            </a:r>
            <a:r>
              <a:rPr lang="hr-HR" sz="1600" dirty="0">
                <a:latin typeface="Arial" charset="0"/>
              </a:rPr>
              <a:t>; </a:t>
            </a:r>
            <a:r>
              <a:rPr lang="hr-HR" sz="1600" b="1" dirty="0">
                <a:latin typeface="Arial" charset="0"/>
              </a:rPr>
              <a:t>St. </a:t>
            </a:r>
            <a:r>
              <a:rPr lang="hr-HR" sz="1600" b="1" dirty="0" err="1">
                <a:latin typeface="Arial" charset="0"/>
              </a:rPr>
              <a:t>Bernissart</a:t>
            </a:r>
            <a:r>
              <a:rPr lang="hr-HR" sz="1600" dirty="0">
                <a:latin typeface="Arial" charset="0"/>
              </a:rPr>
              <a:t> u Belgiji. </a:t>
            </a:r>
          </a:p>
          <a:p>
            <a:pPr eaLnBrk="1" hangingPunct="1"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u </a:t>
            </a:r>
            <a:r>
              <a:rPr lang="hr-HR" sz="1600" dirty="0" err="1">
                <a:latin typeface="Arial" charset="0"/>
              </a:rPr>
              <a:t>hauterviju</a:t>
            </a:r>
            <a:r>
              <a:rPr lang="hr-HR" sz="1600" dirty="0">
                <a:latin typeface="Arial" charset="0"/>
              </a:rPr>
              <a:t> s juga dolazi do transgresije kada se na prostoru Engleske talože </a:t>
            </a:r>
            <a:r>
              <a:rPr lang="hr-HR" sz="1600" dirty="0" err="1">
                <a:latin typeface="Arial" charset="0"/>
              </a:rPr>
              <a:t>siliciklastiti</a:t>
            </a:r>
            <a:r>
              <a:rPr lang="hr-HR" sz="1600" dirty="0">
                <a:latin typeface="Arial" charset="0"/>
              </a:rPr>
              <a:t> – </a:t>
            </a:r>
            <a:r>
              <a:rPr lang="hr-HR" sz="1600" dirty="0" err="1">
                <a:latin typeface="Arial" charset="0"/>
              </a:rPr>
              <a:t>Folkstone</a:t>
            </a:r>
            <a:r>
              <a:rPr lang="hr-HR" sz="1600" dirty="0">
                <a:latin typeface="Arial" charset="0"/>
              </a:rPr>
              <a:t> i </a:t>
            </a:r>
            <a:r>
              <a:rPr lang="hr-HR" sz="1600" dirty="0" err="1">
                <a:latin typeface="Arial" charset="0"/>
              </a:rPr>
              <a:t>Greensands</a:t>
            </a:r>
            <a:endParaRPr lang="hr-HR" sz="1600" dirty="0">
              <a:latin typeface="Arial" charset="0"/>
            </a:endParaRPr>
          </a:p>
          <a:p>
            <a:pPr eaLnBrk="1" hangingPunct="1">
              <a:buClr>
                <a:srgbClr val="CCFF33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u gornjoj kredi </a:t>
            </a:r>
            <a:r>
              <a:rPr lang="hr-HR" sz="1600" dirty="0" err="1">
                <a:latin typeface="Arial" charset="0"/>
              </a:rPr>
              <a:t>maximum</a:t>
            </a:r>
            <a:r>
              <a:rPr lang="hr-HR" sz="1600" dirty="0">
                <a:latin typeface="Arial" charset="0"/>
              </a:rPr>
              <a:t> transgresije kada se u središnjim </a:t>
            </a:r>
            <a:r>
              <a:rPr lang="hr-HR" sz="1600" dirty="0" err="1">
                <a:latin typeface="Arial" charset="0"/>
              </a:rPr>
              <a:t>djelovima</a:t>
            </a:r>
            <a:r>
              <a:rPr lang="hr-HR" sz="1600" dirty="0">
                <a:latin typeface="Arial" charset="0"/>
              </a:rPr>
              <a:t> tog epikontinentalnog mora talože naslage pisaće krede (</a:t>
            </a:r>
            <a:r>
              <a:rPr lang="hr-HR" sz="1600" dirty="0" err="1">
                <a:latin typeface="Arial" charset="0"/>
              </a:rPr>
              <a:t>Chalk</a:t>
            </a:r>
            <a:r>
              <a:rPr lang="hr-HR" sz="1600" dirty="0">
                <a:latin typeface="Arial" charset="0"/>
              </a:rPr>
              <a:t>-a)</a:t>
            </a:r>
          </a:p>
        </p:txBody>
      </p:sp>
      <p:pic>
        <p:nvPicPr>
          <p:cNvPr id="34820" name="Rezervirano mjesto sadržaja 2">
            <a:extLst>
              <a:ext uri="{FF2B5EF4-FFF2-40B4-BE49-F238E27FC236}">
                <a16:creationId xmlns:a16="http://schemas.microsoft.com/office/drawing/2014/main" id="{15CB4780-1526-4494-91EF-C8BBD82CB7E0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02325" y="836613"/>
            <a:ext cx="2503488" cy="2663825"/>
          </a:xfrm>
        </p:spPr>
      </p:pic>
      <p:pic>
        <p:nvPicPr>
          <p:cNvPr id="34821" name="Rezervirano mjesto sadržaja 6">
            <a:extLst>
              <a:ext uri="{FF2B5EF4-FFF2-40B4-BE49-F238E27FC236}">
                <a16:creationId xmlns:a16="http://schemas.microsoft.com/office/drawing/2014/main" id="{666A31C8-3AF7-4937-A820-4E18519DF342}"/>
              </a:ext>
            </a:extLst>
          </p:cNvPr>
          <p:cNvPicPr>
            <a:picLocks noGrp="1" noChangeAspect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32488" y="3716338"/>
            <a:ext cx="2455862" cy="2806700"/>
          </a:xfrm>
        </p:spPr>
      </p:pic>
    </p:spTree>
  </p:cSld>
  <p:clrMapOvr>
    <a:masterClrMapping/>
  </p:clrMapOvr>
  <p:transition>
    <p:cover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F085010D-E22C-459D-9461-8B1ABB4479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-242888"/>
            <a:ext cx="8229600" cy="85725"/>
          </a:xfrm>
        </p:spPr>
        <p:txBody>
          <a:bodyPr/>
          <a:lstStyle/>
          <a:p>
            <a:pPr eaLnBrk="1" hangingPunct="1">
              <a:defRPr/>
            </a:pPr>
            <a:endParaRPr lang="hr-HR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42368410-6F1A-49C2-8AF6-CC27CEC5439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476250"/>
            <a:ext cx="8229600" cy="2519363"/>
          </a:xfrm>
        </p:spPr>
        <p:txBody>
          <a:bodyPr/>
          <a:lstStyle/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>
                <a:latin typeface="Arial" panose="020B0604020202020204" pitchFamily="34" charset="0"/>
              </a:rPr>
              <a:t>Chalk prevladavajuće izgrađuju k</a:t>
            </a:r>
            <a:r>
              <a:rPr lang="hr-HR" altLang="sr-Latn-RS" sz="1800" b="1">
                <a:latin typeface="Arial" panose="020B0604020202020204" pitchFamily="34" charset="0"/>
              </a:rPr>
              <a:t>okoliti</a:t>
            </a:r>
            <a:r>
              <a:rPr lang="hr-HR" altLang="sr-Latn-RS" sz="1800">
                <a:latin typeface="Arial" panose="020B0604020202020204" pitchFamily="34" charset="0"/>
              </a:rPr>
              <a:t> (75 %) (npr. </a:t>
            </a:r>
            <a:r>
              <a:rPr lang="hr-HR" altLang="sr-Latn-RS" sz="1800" i="1">
                <a:latin typeface="Arial" panose="020B0604020202020204" pitchFamily="34" charset="0"/>
              </a:rPr>
              <a:t>Cribrosphaerella</a:t>
            </a:r>
            <a:r>
              <a:rPr lang="hr-HR" altLang="sr-Latn-RS" sz="1800">
                <a:latin typeface="Arial" panose="020B0604020202020204" pitchFamily="34" charset="0"/>
              </a:rPr>
              <a:t>, </a:t>
            </a:r>
            <a:r>
              <a:rPr lang="hr-HR" altLang="sr-Latn-RS" sz="1800" i="1">
                <a:latin typeface="Arial" panose="020B0604020202020204" pitchFamily="34" charset="0"/>
              </a:rPr>
              <a:t>Deflandrins</a:t>
            </a:r>
            <a:r>
              <a:rPr lang="hr-HR" altLang="sr-Latn-RS" sz="1800">
                <a:latin typeface="Arial" panose="020B0604020202020204" pitchFamily="34" charset="0"/>
              </a:rPr>
              <a:t>), a ima i fragmenata ježinaca, brahiopoda, briozoa, ostrakoda, foraminifera, te školjkaša</a:t>
            </a: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>
                <a:latin typeface="Arial" panose="020B0604020202020204" pitchFamily="34" charset="0"/>
              </a:rPr>
              <a:t>slojevi Chalka ritmički se izmjenjuju sa glinovitim slojevima, a što je u vezi s klimatskim prilikama; vlažnija klima-više glinovite komponente donešene s kopna...</a:t>
            </a: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>
                <a:latin typeface="Arial" panose="020B0604020202020204" pitchFamily="34" charset="0"/>
              </a:rPr>
              <a:t>brzina taloženja Chalka bila je velika (15 cm tijekom 1000 god.), a što ukazuje da je prisutnost kokolitoforida u krednim morima bila masovna</a:t>
            </a: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endParaRPr lang="hr-HR" altLang="sr-Latn-RS" sz="1800">
              <a:latin typeface="Arial" panose="020B0604020202020204" pitchFamily="34" charset="0"/>
            </a:endParaRP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endParaRPr lang="hr-HR" altLang="sr-Latn-RS" sz="1800">
              <a:latin typeface="Arial" panose="020B0604020202020204" pitchFamily="34" charset="0"/>
            </a:endParaRPr>
          </a:p>
        </p:txBody>
      </p:sp>
      <p:sp>
        <p:nvSpPr>
          <p:cNvPr id="47108" name="Rectangle 4">
            <a:extLst>
              <a:ext uri="{FF2B5EF4-FFF2-40B4-BE49-F238E27FC236}">
                <a16:creationId xmlns:a16="http://schemas.microsoft.com/office/drawing/2014/main" id="{E82DDE0D-80D6-4AC7-BB8E-BDAAA0CEB0CE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57200" y="3922713"/>
            <a:ext cx="8229600" cy="2173287"/>
          </a:xfrm>
        </p:spPr>
        <p:txBody>
          <a:bodyPr/>
          <a:lstStyle/>
          <a:p>
            <a:pPr eaLnBrk="1" hangingPunct="1">
              <a:defRPr/>
            </a:pPr>
            <a:endParaRPr lang="hr-HR" sz="2800"/>
          </a:p>
        </p:txBody>
      </p:sp>
      <p:pic>
        <p:nvPicPr>
          <p:cNvPr id="36869" name="Picture 5" descr="I24 - Chalk, A-Cribrosphaerella, C-Deflandrins">
            <a:extLst>
              <a:ext uri="{FF2B5EF4-FFF2-40B4-BE49-F238E27FC236}">
                <a16:creationId xmlns:a16="http://schemas.microsoft.com/office/drawing/2014/main" id="{893A4270-2A9A-4452-8C9B-0CDA8B7FC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429000"/>
            <a:ext cx="8569325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>
            <a:extLst>
              <a:ext uri="{FF2B5EF4-FFF2-40B4-BE49-F238E27FC236}">
                <a16:creationId xmlns:a16="http://schemas.microsoft.com/office/drawing/2014/main" id="{CF77A35C-AD03-4372-801A-F27301DE89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r-HR" sz="2800" b="1">
                <a:latin typeface="Arial" charset="0"/>
              </a:rPr>
              <a:t>Marinski (Alpski, Tethyski) razvoj Krede</a:t>
            </a:r>
            <a:br>
              <a:rPr lang="hr-HR" sz="2800" b="1">
                <a:latin typeface="Arial" charset="0"/>
              </a:rPr>
            </a:br>
            <a:r>
              <a:rPr lang="hr-HR" sz="2400" b="1">
                <a:latin typeface="Arial" charset="0"/>
              </a:rPr>
              <a:t>Razvoj krede u zapadnim Alpama</a:t>
            </a:r>
            <a:br>
              <a:rPr lang="hr-HR" sz="2400">
                <a:latin typeface="Arial" charset="0"/>
              </a:rPr>
            </a:br>
            <a:endParaRPr lang="hr-HR" sz="2400">
              <a:latin typeface="Arial" charset="0"/>
            </a:endParaRPr>
          </a:p>
        </p:txBody>
      </p:sp>
      <p:sp>
        <p:nvSpPr>
          <p:cNvPr id="132099" name="Rectangle 3">
            <a:extLst>
              <a:ext uri="{FF2B5EF4-FFF2-40B4-BE49-F238E27FC236}">
                <a16:creationId xmlns:a16="http://schemas.microsoft.com/office/drawing/2014/main" id="{B532DFA3-D1E2-4856-A7DB-528E1AA9E9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44663"/>
            <a:ext cx="8229600" cy="4060825"/>
          </a:xfrm>
        </p:spPr>
        <p:txBody>
          <a:bodyPr/>
          <a:lstStyle/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 err="1">
                <a:latin typeface="Arial" charset="0"/>
              </a:rPr>
              <a:t>dofinejski</a:t>
            </a:r>
            <a:r>
              <a:rPr lang="hr-HR" sz="1600" dirty="0">
                <a:latin typeface="Arial" charset="0"/>
              </a:rPr>
              <a:t> bazen, </a:t>
            </a:r>
            <a:r>
              <a:rPr lang="hr-HR" sz="1600" dirty="0" err="1">
                <a:latin typeface="Arial" charset="0"/>
              </a:rPr>
              <a:t>brijansonski</a:t>
            </a:r>
            <a:r>
              <a:rPr lang="hr-HR" sz="1600" dirty="0">
                <a:latin typeface="Arial" charset="0"/>
              </a:rPr>
              <a:t> prag, </a:t>
            </a:r>
            <a:r>
              <a:rPr lang="hr-HR" sz="1600" dirty="0" err="1">
                <a:latin typeface="Arial" charset="0"/>
              </a:rPr>
              <a:t>pijemontsko</a:t>
            </a:r>
            <a:r>
              <a:rPr lang="hr-HR" sz="1600" dirty="0">
                <a:latin typeface="Arial" charset="0"/>
              </a:rPr>
              <a:t> korito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u </a:t>
            </a:r>
            <a:r>
              <a:rPr lang="hr-HR" sz="1600" dirty="0" err="1">
                <a:latin typeface="Arial" charset="0"/>
              </a:rPr>
              <a:t>dofinejskom</a:t>
            </a:r>
            <a:r>
              <a:rPr lang="hr-HR" sz="1600" dirty="0">
                <a:latin typeface="Arial" charset="0"/>
              </a:rPr>
              <a:t> bazenu prisutni su </a:t>
            </a:r>
            <a:r>
              <a:rPr lang="hr-HR" sz="1600" dirty="0" err="1">
                <a:latin typeface="Arial" charset="0"/>
              </a:rPr>
              <a:t>laporoviti</a:t>
            </a:r>
            <a:r>
              <a:rPr lang="hr-HR" sz="1600" dirty="0">
                <a:latin typeface="Arial" charset="0"/>
              </a:rPr>
              <a:t> vapnenci i lapori s </a:t>
            </a:r>
            <a:r>
              <a:rPr lang="hr-HR" sz="1600" dirty="0" err="1">
                <a:latin typeface="Arial" charset="0"/>
              </a:rPr>
              <a:t>radiolarijama</a:t>
            </a:r>
            <a:r>
              <a:rPr lang="hr-HR" sz="1600" dirty="0">
                <a:latin typeface="Arial" charset="0"/>
              </a:rPr>
              <a:t>, </a:t>
            </a:r>
            <a:r>
              <a:rPr lang="hr-HR" sz="1600" dirty="0" err="1">
                <a:latin typeface="Arial" charset="0"/>
              </a:rPr>
              <a:t>kalpionela</a:t>
            </a:r>
            <a:r>
              <a:rPr lang="hr-HR" sz="1600" dirty="0">
                <a:latin typeface="Arial" charset="0"/>
              </a:rPr>
              <a:t> i </a:t>
            </a:r>
            <a:r>
              <a:rPr lang="hr-HR" sz="1600" dirty="0" err="1">
                <a:latin typeface="Arial" charset="0"/>
              </a:rPr>
              <a:t>amonitima</a:t>
            </a:r>
            <a:r>
              <a:rPr lang="hr-HR" sz="1600" dirty="0">
                <a:latin typeface="Arial" charset="0"/>
              </a:rPr>
              <a:t> 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na njegovu švicarskom dijelu  donja kreda je </a:t>
            </a:r>
            <a:r>
              <a:rPr lang="hr-HR" sz="1600" dirty="0" err="1">
                <a:latin typeface="Arial" charset="0"/>
              </a:rPr>
              <a:t>klastična</a:t>
            </a:r>
            <a:r>
              <a:rPr lang="hr-HR" sz="1600" dirty="0">
                <a:latin typeface="Arial" charset="0"/>
              </a:rPr>
              <a:t> a dijelom i </a:t>
            </a:r>
            <a:r>
              <a:rPr lang="hr-HR" sz="1600" dirty="0" err="1">
                <a:latin typeface="Arial" charset="0"/>
              </a:rPr>
              <a:t>plitkovodno</a:t>
            </a:r>
            <a:r>
              <a:rPr lang="hr-HR" sz="1600" dirty="0">
                <a:latin typeface="Arial" charset="0"/>
              </a:rPr>
              <a:t>-vapnenačka sa </a:t>
            </a:r>
            <a:r>
              <a:rPr lang="hr-HR" sz="1600" dirty="0" err="1">
                <a:latin typeface="Arial" charset="0"/>
              </a:rPr>
              <a:t>rudistima</a:t>
            </a:r>
            <a:r>
              <a:rPr lang="hr-HR" sz="1600" dirty="0">
                <a:latin typeface="Arial" charset="0"/>
              </a:rPr>
              <a:t> </a:t>
            </a:r>
            <a:r>
              <a:rPr lang="hr-HR" sz="1600" i="1" dirty="0" err="1">
                <a:latin typeface="Arial" charset="0"/>
              </a:rPr>
              <a:t>Requienia</a:t>
            </a:r>
            <a:r>
              <a:rPr lang="hr-HR" sz="1600" dirty="0">
                <a:latin typeface="Arial" charset="0"/>
              </a:rPr>
              <a:t> i </a:t>
            </a:r>
            <a:r>
              <a:rPr lang="hr-HR" sz="1600" i="1" dirty="0" err="1">
                <a:latin typeface="Arial" charset="0"/>
              </a:rPr>
              <a:t>Toucasia</a:t>
            </a:r>
            <a:r>
              <a:rPr lang="hr-HR" sz="1600" dirty="0">
                <a:latin typeface="Arial" charset="0"/>
              </a:rPr>
              <a:t> (</a:t>
            </a:r>
            <a:r>
              <a:rPr lang="hr-HR" sz="1600" dirty="0" err="1">
                <a:latin typeface="Arial" charset="0"/>
              </a:rPr>
              <a:t>Urgonski</a:t>
            </a:r>
            <a:r>
              <a:rPr lang="hr-HR" sz="1600" dirty="0">
                <a:latin typeface="Arial" charset="0"/>
              </a:rPr>
              <a:t> </a:t>
            </a:r>
            <a:r>
              <a:rPr lang="hr-HR" sz="1600" dirty="0" err="1">
                <a:latin typeface="Arial" charset="0"/>
              </a:rPr>
              <a:t>facijes</a:t>
            </a:r>
            <a:r>
              <a:rPr lang="hr-HR" sz="1600" dirty="0">
                <a:latin typeface="Arial" charset="0"/>
              </a:rPr>
              <a:t>). U gornjoj kredi </a:t>
            </a:r>
            <a:r>
              <a:rPr lang="hr-HR" sz="1600" dirty="0" err="1">
                <a:latin typeface="Arial" charset="0"/>
              </a:rPr>
              <a:t>najprie</a:t>
            </a:r>
            <a:r>
              <a:rPr lang="hr-HR" sz="1600" dirty="0">
                <a:latin typeface="Arial" charset="0"/>
              </a:rPr>
              <a:t> dolaze </a:t>
            </a:r>
            <a:r>
              <a:rPr lang="hr-HR" sz="1600" dirty="0" err="1">
                <a:latin typeface="Arial" charset="0"/>
              </a:rPr>
              <a:t>glaukonitni</a:t>
            </a:r>
            <a:r>
              <a:rPr lang="hr-HR" sz="1600" dirty="0">
                <a:latin typeface="Arial" charset="0"/>
              </a:rPr>
              <a:t> "</a:t>
            </a:r>
            <a:r>
              <a:rPr lang="hr-HR" sz="1600" dirty="0" err="1">
                <a:latin typeface="Arial" charset="0"/>
              </a:rPr>
              <a:t>Turrilites</a:t>
            </a:r>
            <a:r>
              <a:rPr lang="hr-HR" sz="1600" dirty="0">
                <a:latin typeface="Arial" charset="0"/>
              </a:rPr>
              <a:t> slojevi", zatim </a:t>
            </a:r>
            <a:r>
              <a:rPr lang="hr-HR" sz="1600" dirty="0" err="1">
                <a:latin typeface="Arial" charset="0"/>
              </a:rPr>
              <a:t>foraminiferski</a:t>
            </a:r>
            <a:r>
              <a:rPr lang="hr-HR" sz="1600" dirty="0">
                <a:latin typeface="Arial" charset="0"/>
              </a:rPr>
              <a:t> vapnenci i na kraju lapori i </a:t>
            </a:r>
            <a:r>
              <a:rPr lang="hr-HR" sz="1600" dirty="0" err="1">
                <a:latin typeface="Arial" charset="0"/>
              </a:rPr>
              <a:t>glaukonitni</a:t>
            </a:r>
            <a:r>
              <a:rPr lang="hr-HR" sz="1600" dirty="0">
                <a:latin typeface="Arial" charset="0"/>
              </a:rPr>
              <a:t> pješčenjaci i vapnenci.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 err="1">
                <a:latin typeface="Arial" charset="0"/>
              </a:rPr>
              <a:t>brijansonski</a:t>
            </a:r>
            <a:r>
              <a:rPr lang="hr-HR" sz="1600" dirty="0">
                <a:latin typeface="Arial" charset="0"/>
              </a:rPr>
              <a:t> prostor je </a:t>
            </a:r>
            <a:r>
              <a:rPr lang="hr-HR" sz="1600" dirty="0" err="1">
                <a:latin typeface="Arial" charset="0"/>
              </a:rPr>
              <a:t>emergiran</a:t>
            </a:r>
            <a:r>
              <a:rPr lang="hr-HR" sz="1600" dirty="0">
                <a:latin typeface="Arial" charset="0"/>
              </a:rPr>
              <a:t> sve do </a:t>
            </a:r>
            <a:r>
              <a:rPr lang="hr-HR" sz="1600" dirty="0" err="1">
                <a:latin typeface="Arial" charset="0"/>
              </a:rPr>
              <a:t>senona</a:t>
            </a:r>
            <a:r>
              <a:rPr lang="hr-HR" sz="1600" dirty="0">
                <a:latin typeface="Arial" charset="0"/>
              </a:rPr>
              <a:t> kada se na njemu talože pučinski vapnenci s </a:t>
            </a:r>
            <a:r>
              <a:rPr lang="hr-HR" sz="1600" dirty="0" err="1">
                <a:latin typeface="Arial" charset="0"/>
              </a:rPr>
              <a:t>globotrunkanama</a:t>
            </a:r>
            <a:endParaRPr lang="hr-HR" sz="1600" dirty="0">
              <a:latin typeface="Arial" charset="0"/>
            </a:endParaRP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za </a:t>
            </a:r>
            <a:r>
              <a:rPr lang="hr-HR" sz="1600" dirty="0" err="1">
                <a:latin typeface="Arial" charset="0"/>
              </a:rPr>
              <a:t>pijemontsko</a:t>
            </a:r>
            <a:r>
              <a:rPr lang="hr-HR" sz="1600" dirty="0">
                <a:latin typeface="Arial" charset="0"/>
              </a:rPr>
              <a:t> korito su značajni </a:t>
            </a:r>
            <a:r>
              <a:rPr lang="hr-HR" sz="1600" dirty="0" err="1">
                <a:latin typeface="Arial" charset="0"/>
              </a:rPr>
              <a:t>ofioliti</a:t>
            </a:r>
            <a:r>
              <a:rPr lang="hr-HR" sz="1600" dirty="0">
                <a:latin typeface="Arial" charset="0"/>
              </a:rPr>
              <a:t> u donjoj kredi, a "</a:t>
            </a:r>
            <a:r>
              <a:rPr lang="hr-HR" sz="1600" dirty="0" err="1">
                <a:latin typeface="Arial" charset="0"/>
              </a:rPr>
              <a:t>helmintoidni</a:t>
            </a:r>
            <a:r>
              <a:rPr lang="hr-HR" sz="1600" dirty="0">
                <a:latin typeface="Arial" charset="0"/>
              </a:rPr>
              <a:t> </a:t>
            </a:r>
            <a:r>
              <a:rPr lang="hr-HR" sz="1600" dirty="0" err="1">
                <a:latin typeface="Arial" charset="0"/>
              </a:rPr>
              <a:t>fliš</a:t>
            </a:r>
            <a:r>
              <a:rPr lang="hr-HR" sz="1600" dirty="0">
                <a:latin typeface="Arial" charset="0"/>
              </a:rPr>
              <a:t>" u gornjoj kredi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francuski prostor zapadnih Alpa u donjoj je kredi karakteriziran </a:t>
            </a:r>
            <a:r>
              <a:rPr lang="hr-HR" sz="1600" dirty="0" err="1">
                <a:latin typeface="Arial" charset="0"/>
              </a:rPr>
              <a:t>urgonskim</a:t>
            </a:r>
            <a:r>
              <a:rPr lang="hr-HR" sz="1600" dirty="0">
                <a:latin typeface="Arial" charset="0"/>
              </a:rPr>
              <a:t> </a:t>
            </a:r>
            <a:r>
              <a:rPr lang="hr-HR" sz="1600" dirty="0" err="1">
                <a:latin typeface="Arial" charset="0"/>
              </a:rPr>
              <a:t>facijesom</a:t>
            </a:r>
            <a:r>
              <a:rPr lang="hr-HR" sz="1600" dirty="0">
                <a:latin typeface="Arial" charset="0"/>
              </a:rPr>
              <a:t>, a u gornjoj </a:t>
            </a:r>
            <a:r>
              <a:rPr lang="hr-HR" sz="1600" dirty="0" err="1">
                <a:latin typeface="Arial" charset="0"/>
              </a:rPr>
              <a:t>dubokovodnim</a:t>
            </a:r>
            <a:r>
              <a:rPr lang="hr-HR" sz="1600" dirty="0">
                <a:latin typeface="Arial" charset="0"/>
              </a:rPr>
              <a:t> </a:t>
            </a:r>
            <a:r>
              <a:rPr lang="hr-HR" sz="1600" dirty="0" err="1">
                <a:latin typeface="Arial" charset="0"/>
              </a:rPr>
              <a:t>laporovitim</a:t>
            </a:r>
            <a:r>
              <a:rPr lang="hr-HR" sz="1600" dirty="0">
                <a:latin typeface="Arial" charset="0"/>
              </a:rPr>
              <a:t> vapnencima s </a:t>
            </a:r>
            <a:r>
              <a:rPr lang="hr-HR" sz="1600" dirty="0" err="1">
                <a:latin typeface="Arial" charset="0"/>
              </a:rPr>
              <a:t>globotrunkanama</a:t>
            </a:r>
            <a:r>
              <a:rPr lang="hr-HR" sz="1600" dirty="0">
                <a:latin typeface="Arial" charset="0"/>
              </a:rPr>
              <a:t> - "</a:t>
            </a:r>
            <a:r>
              <a:rPr lang="hr-HR" sz="1600" dirty="0" err="1">
                <a:latin typeface="Arial" charset="0"/>
              </a:rPr>
              <a:t>Couches</a:t>
            </a:r>
            <a:r>
              <a:rPr lang="hr-HR" sz="1600" dirty="0">
                <a:latin typeface="Arial" charset="0"/>
              </a:rPr>
              <a:t> </a:t>
            </a:r>
            <a:r>
              <a:rPr lang="hr-HR" sz="1600" dirty="0" err="1">
                <a:latin typeface="Arial" charset="0"/>
              </a:rPr>
              <a:t>rouges</a:t>
            </a:r>
            <a:r>
              <a:rPr lang="hr-HR" sz="1600" dirty="0">
                <a:latin typeface="Arial" charset="0"/>
              </a:rPr>
              <a:t>"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endParaRPr lang="hr-HR" sz="1600" dirty="0">
              <a:latin typeface="Arial" charset="0"/>
            </a:endParaRPr>
          </a:p>
        </p:txBody>
      </p:sp>
    </p:spTree>
  </p:cSld>
  <p:clrMapOvr>
    <a:masterClrMapping/>
  </p:clrMapOvr>
  <p:transition>
    <p:cover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>
            <a:extLst>
              <a:ext uri="{FF2B5EF4-FFF2-40B4-BE49-F238E27FC236}">
                <a16:creationId xmlns:a16="http://schemas.microsoft.com/office/drawing/2014/main" id="{D48A3289-98CE-4C3E-91A8-7E5A08A8F0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r-HR" sz="2800" b="1">
                <a:latin typeface="Arial" charset="0"/>
              </a:rPr>
              <a:t>Marinski (Alpski, Tethyski) razvoj Krede</a:t>
            </a:r>
            <a:br>
              <a:rPr lang="hr-HR" sz="2800" b="1">
                <a:latin typeface="Arial" charset="0"/>
              </a:rPr>
            </a:br>
            <a:r>
              <a:rPr lang="hr-HR" sz="2400" b="1">
                <a:latin typeface="Arial" charset="0"/>
              </a:rPr>
              <a:t>Razvoj krede u sjevernim Alpama</a:t>
            </a:r>
            <a:br>
              <a:rPr lang="hr-HR" sz="2400">
                <a:latin typeface="Arial" charset="0"/>
              </a:rPr>
            </a:br>
            <a:endParaRPr lang="hr-HR" sz="2400">
              <a:latin typeface="Arial" charset="0"/>
            </a:endParaRPr>
          </a:p>
        </p:txBody>
      </p:sp>
      <p:sp>
        <p:nvSpPr>
          <p:cNvPr id="133123" name="Rectangle 3">
            <a:extLst>
              <a:ext uri="{FF2B5EF4-FFF2-40B4-BE49-F238E27FC236}">
                <a16:creationId xmlns:a16="http://schemas.microsoft.com/office/drawing/2014/main" id="{F763A08D-6776-4A75-8BB7-2CB2FC41CD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752725"/>
            <a:ext cx="8229600" cy="1828800"/>
          </a:xfrm>
        </p:spPr>
        <p:txBody>
          <a:bodyPr/>
          <a:lstStyle/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čitava kreda je fliških karakteristika - lapori, pješčenjaci, pjeskoviti vapnenci s amonitima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formiranje nekoliko taložnih bazena u kojima se tijekom gornje krede odvijalo taloženje različitih klastita, dubokovodnih vapnenaca s globotrunkanama ili plitkovodnih vapnenaca u okviru rudistnih krpastih grebena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u jednom od bazena ove se naslage nazivaju "gozavske naslage"</a:t>
            </a:r>
          </a:p>
        </p:txBody>
      </p:sp>
    </p:spTree>
  </p:cSld>
  <p:clrMapOvr>
    <a:masterClrMapping/>
  </p:clrMapOvr>
  <p:transition>
    <p:cover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>
            <a:extLst>
              <a:ext uri="{FF2B5EF4-FFF2-40B4-BE49-F238E27FC236}">
                <a16:creationId xmlns:a16="http://schemas.microsoft.com/office/drawing/2014/main" id="{5A108909-B20A-42AA-BCBF-5FA73EF333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r-HR" sz="2800" b="1">
                <a:latin typeface="Arial" charset="0"/>
              </a:rPr>
              <a:t>Marinski (Alpski, Tethyski) razvoj Krede</a:t>
            </a:r>
            <a:br>
              <a:rPr lang="hr-HR" sz="2800" b="1">
                <a:latin typeface="Arial" charset="0"/>
              </a:rPr>
            </a:br>
            <a:r>
              <a:rPr lang="hr-HR" sz="2400" b="1">
                <a:latin typeface="Arial" charset="0"/>
              </a:rPr>
              <a:t>Razvoj krede u južnim Alpama</a:t>
            </a:r>
            <a:br>
              <a:rPr lang="hr-HR" sz="2400">
                <a:latin typeface="Arial" charset="0"/>
              </a:rPr>
            </a:br>
            <a:endParaRPr lang="hr-HR" sz="2400">
              <a:latin typeface="Arial" charset="0"/>
            </a:endParaRPr>
          </a:p>
        </p:txBody>
      </p:sp>
      <p:sp>
        <p:nvSpPr>
          <p:cNvPr id="134147" name="Rectangle 3">
            <a:extLst>
              <a:ext uri="{FF2B5EF4-FFF2-40B4-BE49-F238E27FC236}">
                <a16:creationId xmlns:a16="http://schemas.microsoft.com/office/drawing/2014/main" id="{EA7B4020-2141-42D4-B7D3-C03364AEEF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752725"/>
            <a:ext cx="8229600" cy="1323975"/>
          </a:xfrm>
        </p:spPr>
        <p:txBody>
          <a:bodyPr/>
          <a:lstStyle/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na prostoru Italije donja kreda je predstavljena </a:t>
            </a:r>
            <a:r>
              <a:rPr lang="hr-HR" sz="1600" dirty="0" err="1">
                <a:latin typeface="Arial" charset="0"/>
              </a:rPr>
              <a:t>kalpionelidnim</a:t>
            </a:r>
            <a:r>
              <a:rPr lang="hr-HR" sz="1600" dirty="0">
                <a:latin typeface="Arial" charset="0"/>
              </a:rPr>
              <a:t> vapnencima s rožnjacima - "</a:t>
            </a:r>
            <a:r>
              <a:rPr lang="hr-HR" sz="1600" dirty="0" err="1">
                <a:latin typeface="Arial" charset="0"/>
              </a:rPr>
              <a:t>Biancone</a:t>
            </a:r>
            <a:r>
              <a:rPr lang="hr-HR" sz="1600" dirty="0">
                <a:latin typeface="Arial" charset="0"/>
              </a:rPr>
              <a:t> vapnenci"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u gornjoj kredi talože se </a:t>
            </a:r>
            <a:r>
              <a:rPr lang="hr-HR" sz="1600" dirty="0" err="1">
                <a:latin typeface="Arial" charset="0"/>
              </a:rPr>
              <a:t>dubokovodni</a:t>
            </a:r>
            <a:r>
              <a:rPr lang="hr-HR" sz="1600" dirty="0">
                <a:latin typeface="Arial" charset="0"/>
              </a:rPr>
              <a:t>, pločasti vapnenci s </a:t>
            </a:r>
            <a:r>
              <a:rPr lang="hr-HR" sz="1600" dirty="0" err="1">
                <a:latin typeface="Arial" charset="0"/>
              </a:rPr>
              <a:t>globotrunkanama</a:t>
            </a:r>
            <a:r>
              <a:rPr lang="hr-HR" sz="1600" dirty="0">
                <a:latin typeface="Arial" charset="0"/>
              </a:rPr>
              <a:t> - "</a:t>
            </a:r>
            <a:r>
              <a:rPr lang="hr-HR" sz="1600" dirty="0" err="1">
                <a:latin typeface="Arial" charset="0"/>
              </a:rPr>
              <a:t>skalja</a:t>
            </a:r>
            <a:r>
              <a:rPr lang="hr-HR" sz="1600" dirty="0">
                <a:latin typeface="Arial" charset="0"/>
              </a:rPr>
              <a:t>" naslage (</a:t>
            </a:r>
            <a:r>
              <a:rPr lang="hr-HR" sz="1600" dirty="0" err="1">
                <a:latin typeface="Arial" charset="0"/>
              </a:rPr>
              <a:t>Scaglia</a:t>
            </a:r>
            <a:r>
              <a:rPr lang="hr-HR" sz="1600" dirty="0">
                <a:latin typeface="Arial" charset="0"/>
              </a:rPr>
              <a:t> </a:t>
            </a:r>
            <a:r>
              <a:rPr lang="hr-HR" sz="1600" dirty="0" err="1">
                <a:latin typeface="Arial" charset="0"/>
              </a:rPr>
              <a:t>cinera</a:t>
            </a:r>
            <a:r>
              <a:rPr lang="hr-HR" sz="1600" dirty="0">
                <a:latin typeface="Arial" charset="0"/>
              </a:rPr>
              <a:t>, S. rossa, S. </a:t>
            </a:r>
            <a:r>
              <a:rPr lang="hr-HR" sz="1600" dirty="0" err="1">
                <a:latin typeface="Arial" charset="0"/>
              </a:rPr>
              <a:t>bianca</a:t>
            </a:r>
            <a:r>
              <a:rPr lang="hr-HR" sz="1600" dirty="0">
                <a:latin typeface="Arial" charset="0"/>
              </a:rPr>
              <a:t>, S. </a:t>
            </a:r>
            <a:r>
              <a:rPr lang="hr-HR" sz="1600" dirty="0" err="1">
                <a:latin typeface="Arial" charset="0"/>
              </a:rPr>
              <a:t>rosata</a:t>
            </a:r>
            <a:r>
              <a:rPr lang="hr-HR" sz="1600" dirty="0">
                <a:latin typeface="Arial" charset="0"/>
              </a:rPr>
              <a:t>)</a:t>
            </a:r>
          </a:p>
        </p:txBody>
      </p:sp>
    </p:spTree>
  </p:cSld>
  <p:clrMapOvr>
    <a:masterClrMapping/>
  </p:clrMapOvr>
  <p:transition>
    <p:cover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0D0C7FD9-8D89-4660-96DA-6BFB0B9DCC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1223962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 dirty="0">
                <a:latin typeface="Arial" charset="0"/>
              </a:rPr>
              <a:t>Marinski (Alpski, </a:t>
            </a:r>
            <a:r>
              <a:rPr lang="hr-HR" sz="2400" b="1" dirty="0" err="1">
                <a:latin typeface="Arial" charset="0"/>
              </a:rPr>
              <a:t>Tethyski</a:t>
            </a:r>
            <a:r>
              <a:rPr lang="hr-HR" sz="2400" b="1" dirty="0">
                <a:latin typeface="Arial" charset="0"/>
              </a:rPr>
              <a:t>) razvoj Krede</a:t>
            </a:r>
            <a:br>
              <a:rPr lang="hr-HR" sz="2400" b="1" dirty="0">
                <a:latin typeface="Arial" charset="0"/>
              </a:rPr>
            </a:br>
            <a:r>
              <a:rPr lang="hr-HR" sz="2000" b="1" dirty="0">
                <a:latin typeface="Arial" charset="0"/>
              </a:rPr>
              <a:t>Razvoj Krede u Dinaridima</a:t>
            </a:r>
            <a:br>
              <a:rPr lang="hr-HR" sz="2000" dirty="0">
                <a:latin typeface="Arial" charset="0"/>
              </a:rPr>
            </a:br>
            <a:r>
              <a:rPr lang="hr-HR" sz="2000" dirty="0">
                <a:latin typeface="Arial" charset="0"/>
              </a:rPr>
              <a:t> </a:t>
            </a:r>
            <a:r>
              <a:rPr lang="hr-HR" sz="1800" b="1" dirty="0">
                <a:latin typeface="Arial" charset="0"/>
              </a:rPr>
              <a:t>Razvoj Krede u Unutrašnjim Dinaridima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38A80777-3CD4-4E6F-9A8C-91F319D6D1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1412875"/>
            <a:ext cx="8229600" cy="4824413"/>
          </a:xfrm>
        </p:spPr>
        <p:txBody>
          <a:bodyPr/>
          <a:lstStyle/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>
                <a:latin typeface="Arial" panose="020B0604020202020204" pitchFamily="34" charset="0"/>
              </a:rPr>
              <a:t>na tektonski produbljenom sjevernom i sjeveroistočnom dijelu Jadransko-Dinarske karbonatne platforme, tj. na prostoru </a:t>
            </a:r>
            <a:r>
              <a:rPr lang="hr-HR" altLang="sr-Latn-RS" sz="1600" b="1">
                <a:latin typeface="Arial" panose="020B0604020202020204" pitchFamily="34" charset="0"/>
              </a:rPr>
              <a:t>Unutrašnjih Dinarida</a:t>
            </a:r>
            <a:r>
              <a:rPr lang="hr-HR" altLang="sr-Latn-RS" sz="1600">
                <a:latin typeface="Arial" panose="020B0604020202020204" pitchFamily="34" charset="0"/>
              </a:rPr>
              <a:t>, tijekom donje krede, taložile se se naslage sljedećih facijesa:</a:t>
            </a: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None/>
              <a:defRPr/>
            </a:pPr>
            <a:endParaRPr lang="hr-HR" altLang="sr-Latn-RS" sz="1600">
              <a:latin typeface="Arial" panose="020B0604020202020204" pitchFamily="34" charset="0"/>
            </a:endParaRP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None/>
              <a:defRPr/>
            </a:pPr>
            <a:r>
              <a:rPr lang="hr-HR" altLang="sr-Latn-RS" sz="1600">
                <a:solidFill>
                  <a:srgbClr val="66FF66"/>
                </a:solidFill>
                <a:latin typeface="Arial" panose="020B0604020202020204" pitchFamily="34" charset="0"/>
              </a:rPr>
              <a:t>1)</a:t>
            </a:r>
            <a:r>
              <a:rPr lang="hr-HR" altLang="sr-Latn-RS" sz="1600">
                <a:latin typeface="Arial" panose="020B0604020202020204" pitchFamily="34" charset="0"/>
              </a:rPr>
              <a:t>	</a:t>
            </a:r>
            <a:r>
              <a:rPr lang="hr-HR" altLang="sr-Latn-RS" sz="1600" b="1">
                <a:latin typeface="Arial" panose="020B0604020202020204" pitchFamily="34" charset="0"/>
              </a:rPr>
              <a:t>Facijes fliša</a:t>
            </a:r>
            <a:r>
              <a:rPr lang="hr-HR" altLang="sr-Latn-RS" sz="1600">
                <a:latin typeface="Arial" panose="020B0604020202020204" pitchFamily="34" charset="0"/>
              </a:rPr>
              <a:t> - na gornjojurske dubokovodne vapnence sa kalpionelama taložili su se sivi pješčenjaci, grauvake, radioliti, lapori i vapnenačke breče u čijim fragmentima je moguće naći foraminifere </a:t>
            </a:r>
            <a:r>
              <a:rPr lang="hr-HR" altLang="sr-Latn-RS" sz="1600" i="1">
                <a:latin typeface="Arial" panose="020B0604020202020204" pitchFamily="34" charset="0"/>
              </a:rPr>
              <a:t>Sabaudia minuta</a:t>
            </a:r>
            <a:r>
              <a:rPr lang="hr-HR" altLang="sr-Latn-RS" sz="1600">
                <a:latin typeface="Arial" panose="020B0604020202020204" pitchFamily="34" charset="0"/>
              </a:rPr>
              <a:t>, </a:t>
            </a:r>
            <a:r>
              <a:rPr lang="hr-HR" altLang="sr-Latn-RS" sz="1600" i="1">
                <a:latin typeface="Arial" panose="020B0604020202020204" pitchFamily="34" charset="0"/>
              </a:rPr>
              <a:t>Cuneolina camposauri</a:t>
            </a:r>
            <a:r>
              <a:rPr lang="hr-HR" altLang="sr-Latn-RS" sz="1600">
                <a:latin typeface="Arial" panose="020B0604020202020204" pitchFamily="34" charset="0"/>
              </a:rPr>
              <a:t> i </a:t>
            </a:r>
            <a:r>
              <a:rPr lang="hr-HR" altLang="sr-Latn-RS" sz="1600" i="1">
                <a:latin typeface="Arial" panose="020B0604020202020204" pitchFamily="34" charset="0"/>
              </a:rPr>
              <a:t>Orbtolina</a:t>
            </a:r>
            <a:r>
              <a:rPr lang="hr-HR" altLang="sr-Latn-RS" sz="1600">
                <a:latin typeface="Arial" panose="020B0604020202020204" pitchFamily="34" charset="0"/>
              </a:rPr>
              <a:t> sp. Ovakav fosilni sadržaj ukazuje na stratigrafsku pripadnost ovih naslaga donjem albu. Naslage ovog facijesa mjestimice izdanjuju na Baniji; između Zrinske i Petrove gore</a:t>
            </a: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None/>
              <a:defRPr/>
            </a:pPr>
            <a:endParaRPr lang="hr-HR" altLang="sr-Latn-RS" sz="1600">
              <a:latin typeface="Arial" panose="020B0604020202020204" pitchFamily="34" charset="0"/>
            </a:endParaRP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None/>
              <a:defRPr/>
            </a:pPr>
            <a:r>
              <a:rPr lang="hr-HR" altLang="sr-Latn-RS" sz="1600">
                <a:solidFill>
                  <a:srgbClr val="66FF66"/>
                </a:solidFill>
                <a:latin typeface="Arial" panose="020B0604020202020204" pitchFamily="34" charset="0"/>
              </a:rPr>
              <a:t>2)	</a:t>
            </a:r>
            <a:r>
              <a:rPr lang="hr-HR" altLang="sr-Latn-RS" sz="1600" b="1">
                <a:latin typeface="Arial" panose="020B0604020202020204" pitchFamily="34" charset="0"/>
              </a:rPr>
              <a:t>Facijes vapnenaca</a:t>
            </a:r>
            <a:r>
              <a:rPr lang="hr-HR" altLang="sr-Latn-RS" sz="1600">
                <a:solidFill>
                  <a:srgbClr val="66FF66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600">
                <a:latin typeface="Arial" panose="020B0604020202020204" pitchFamily="34" charset="0"/>
              </a:rPr>
              <a:t>- aptiški vapnenci berijasa mogu se naći na prostoru Bregane. Litološki u potpunosti odgovaraju podinskim gornjojurskim vapnencima: to su također tankopločasti dubokovodni vapnenci i laporoviti vapnenci sa rožnjacima i kalpionelama</a:t>
            </a: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None/>
              <a:defRPr/>
            </a:pPr>
            <a:endParaRPr lang="hr-HR" altLang="sr-Latn-RS" sz="1600">
              <a:latin typeface="Arial" panose="020B0604020202020204" pitchFamily="34" charset="0"/>
            </a:endParaRP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None/>
              <a:defRPr/>
            </a:pPr>
            <a:r>
              <a:rPr lang="hr-HR" altLang="sr-Latn-RS" sz="1600">
                <a:solidFill>
                  <a:srgbClr val="66FF66"/>
                </a:solidFill>
                <a:latin typeface="Arial" panose="020B0604020202020204" pitchFamily="34" charset="0"/>
              </a:rPr>
              <a:t>3)	</a:t>
            </a:r>
            <a:r>
              <a:rPr lang="hr-HR" altLang="sr-Latn-RS" sz="1600" b="1">
                <a:latin typeface="Arial" panose="020B0604020202020204" pitchFamily="34" charset="0"/>
              </a:rPr>
              <a:t>Facijes vulkanogeno-sedimentne serije</a:t>
            </a:r>
            <a:r>
              <a:rPr lang="hr-HR" altLang="sr-Latn-RS" sz="1600">
                <a:latin typeface="Arial" panose="020B0604020202020204" pitchFamily="34" charset="0"/>
              </a:rPr>
              <a:t> - istovrsne je litološke građe kao i onaj taložen na prostoru Unutrašnjih Dinarida tijekom jure</a:t>
            </a:r>
            <a:endParaRPr lang="hr-HR" altLang="sr-Latn-RS" sz="1600">
              <a:solidFill>
                <a:srgbClr val="66FF66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DB00E5A1-15C7-4DD1-814C-35741B75B5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-242888"/>
            <a:ext cx="8229600" cy="85725"/>
          </a:xfrm>
        </p:spPr>
        <p:txBody>
          <a:bodyPr/>
          <a:lstStyle/>
          <a:p>
            <a:pPr eaLnBrk="1" hangingPunct="1">
              <a:defRPr/>
            </a:pPr>
            <a:endParaRPr lang="hr-HR"/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5DD1C037-AA1E-4F07-AE3B-117D6BAD72F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15888"/>
            <a:ext cx="8229600" cy="1295400"/>
          </a:xfrm>
        </p:spPr>
        <p:txBody>
          <a:bodyPr/>
          <a:lstStyle/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pl-PL" sz="1600" dirty="0">
                <a:latin typeface="Arial" charset="0"/>
              </a:rPr>
              <a:t>oko otoka koji su mjestimice izvirivali iz dubokovodnog prostora dinaridskog dijela Tethysa, idući od otoka ka dubokovodnom prostoru oceana, taložile su se naslage različitih facijesa</a:t>
            </a: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takav jedan profil naslaga uz rubni dio Medvednice, prisutan je na području Donjeg </a:t>
            </a:r>
            <a:r>
              <a:rPr lang="hr-HR" sz="1600" dirty="0" err="1">
                <a:latin typeface="Arial" charset="0"/>
              </a:rPr>
              <a:t>Orešja</a:t>
            </a:r>
            <a:r>
              <a:rPr lang="hr-HR" sz="1600" dirty="0">
                <a:latin typeface="Arial" charset="0"/>
              </a:rPr>
              <a:t> i </a:t>
            </a:r>
            <a:r>
              <a:rPr lang="hr-HR" sz="1600" dirty="0" err="1">
                <a:latin typeface="Arial" charset="0"/>
              </a:rPr>
              <a:t>stratigrafske</a:t>
            </a:r>
            <a:r>
              <a:rPr lang="hr-HR" sz="1600" dirty="0">
                <a:latin typeface="Arial" charset="0"/>
              </a:rPr>
              <a:t> je pripadnosti </a:t>
            </a:r>
            <a:r>
              <a:rPr lang="hr-HR" sz="1600" dirty="0" err="1">
                <a:latin typeface="Arial" charset="0"/>
              </a:rPr>
              <a:t>s</a:t>
            </a:r>
            <a:r>
              <a:rPr lang="hr-HR" sz="1600" b="1" dirty="0" err="1">
                <a:latin typeface="Arial" charset="0"/>
              </a:rPr>
              <a:t>enonu</a:t>
            </a:r>
            <a:r>
              <a:rPr lang="hr-HR" sz="1600" b="1" dirty="0">
                <a:latin typeface="Arial" charset="0"/>
              </a:rPr>
              <a:t>      </a:t>
            </a:r>
          </a:p>
        </p:txBody>
      </p:sp>
      <p:sp>
        <p:nvSpPr>
          <p:cNvPr id="53252" name="Rectangle 4">
            <a:extLst>
              <a:ext uri="{FF2B5EF4-FFF2-40B4-BE49-F238E27FC236}">
                <a16:creationId xmlns:a16="http://schemas.microsoft.com/office/drawing/2014/main" id="{85149D58-522F-4F01-8C4F-19A8AC99F7E1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57200" y="3922713"/>
            <a:ext cx="8229600" cy="2173287"/>
          </a:xfrm>
        </p:spPr>
        <p:txBody>
          <a:bodyPr/>
          <a:lstStyle/>
          <a:p>
            <a:pPr eaLnBrk="1" hangingPunct="1">
              <a:defRPr/>
            </a:pPr>
            <a:endParaRPr lang="hr-HR" sz="2800"/>
          </a:p>
        </p:txBody>
      </p:sp>
      <p:pic>
        <p:nvPicPr>
          <p:cNvPr id="47109" name="Picture 5" descr="I90 - Kredni talozni okolisi Medvednice">
            <a:extLst>
              <a:ext uri="{FF2B5EF4-FFF2-40B4-BE49-F238E27FC236}">
                <a16:creationId xmlns:a16="http://schemas.microsoft.com/office/drawing/2014/main" id="{A4CBEEFD-F392-46E0-AC21-682F36185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" r="424"/>
          <a:stretch>
            <a:fillRect/>
          </a:stretch>
        </p:blipFill>
        <p:spPr bwMode="auto">
          <a:xfrm>
            <a:off x="179388" y="1628775"/>
            <a:ext cx="8785225" cy="504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3692086F-4BD5-4F7E-90E1-E4576485D3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-242888"/>
            <a:ext cx="8229600" cy="69850"/>
          </a:xfrm>
        </p:spPr>
        <p:txBody>
          <a:bodyPr/>
          <a:lstStyle/>
          <a:p>
            <a:pPr eaLnBrk="1" hangingPunct="1">
              <a:defRPr/>
            </a:pPr>
            <a:endParaRPr lang="hr-HR"/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7EAD4DCD-EAE4-4AFF-932F-9730F8790F4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44463"/>
            <a:ext cx="8229600" cy="1916112"/>
          </a:xfrm>
        </p:spPr>
        <p:txBody>
          <a:bodyPr/>
          <a:lstStyle/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>
                <a:latin typeface="Arial" panose="020B0604020202020204" pitchFamily="34" charset="0"/>
              </a:rPr>
              <a:t>idući od kopna ka dubokomorskom prostoru, ovdje je lateralno moguće izdvojiti naslage četiri (istovremena) facijesa</a:t>
            </a: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endParaRPr lang="hr-HR" altLang="sr-Latn-RS" sz="1600">
              <a:latin typeface="Arial" panose="020B0604020202020204" pitchFamily="34" charset="0"/>
            </a:endParaRP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None/>
              <a:defRPr/>
            </a:pPr>
            <a:r>
              <a:rPr lang="hr-HR" altLang="sr-Latn-RS" sz="1600">
                <a:solidFill>
                  <a:srgbClr val="66FF66"/>
                </a:solidFill>
                <a:latin typeface="Arial" panose="020B0604020202020204" pitchFamily="34" charset="0"/>
              </a:rPr>
              <a:t>1)</a:t>
            </a:r>
            <a:r>
              <a:rPr lang="hr-HR" altLang="sr-Latn-RS" sz="1600">
                <a:latin typeface="Arial" panose="020B0604020202020204" pitchFamily="34" charset="0"/>
              </a:rPr>
              <a:t>	</a:t>
            </a:r>
            <a:r>
              <a:rPr lang="hr-HR" altLang="sr-Latn-RS" sz="1600" b="1">
                <a:latin typeface="Arial" panose="020B0604020202020204" pitchFamily="34" charset="0"/>
              </a:rPr>
              <a:t>Lagunski facijes</a:t>
            </a:r>
            <a:r>
              <a:rPr lang="hr-HR" altLang="sr-Latn-RS" sz="1600">
                <a:latin typeface="Arial" panose="020B0604020202020204" pitchFamily="34" charset="0"/>
              </a:rPr>
              <a:t> - izgrađuju ga konglomerati, krupnozrnati pješčenjaci, breče, vapnenci, lapori, laporoviti vapnenci. Ovaj se facijes može nazvati i </a:t>
            </a:r>
            <a:r>
              <a:rPr lang="hr-HR" altLang="sr-Latn-RS" sz="1600" b="1">
                <a:latin typeface="Arial" panose="020B0604020202020204" pitchFamily="34" charset="0"/>
              </a:rPr>
              <a:t>Gozavski </a:t>
            </a:r>
            <a:r>
              <a:rPr lang="hr-HR" altLang="sr-Latn-RS" sz="1600">
                <a:latin typeface="Arial" panose="020B0604020202020204" pitchFamily="34" charset="0"/>
              </a:rPr>
              <a:t>po analogiji sa sličnim gornjokrednim facijesom sa prostora Sjevernih Alpi. Često sadrži i različite globotrunkane</a:t>
            </a:r>
          </a:p>
        </p:txBody>
      </p:sp>
      <p:sp>
        <p:nvSpPr>
          <p:cNvPr id="54276" name="Rectangle 4">
            <a:extLst>
              <a:ext uri="{FF2B5EF4-FFF2-40B4-BE49-F238E27FC236}">
                <a16:creationId xmlns:a16="http://schemas.microsoft.com/office/drawing/2014/main" id="{D6F09B8C-126A-42C2-AEC9-6A90D25AFD15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57200" y="2700338"/>
            <a:ext cx="8229600" cy="3395662"/>
          </a:xfrm>
        </p:spPr>
        <p:txBody>
          <a:bodyPr/>
          <a:lstStyle/>
          <a:p>
            <a:pPr eaLnBrk="1" hangingPunct="1">
              <a:defRPr/>
            </a:pPr>
            <a:endParaRPr lang="hr-HR" sz="2800"/>
          </a:p>
        </p:txBody>
      </p:sp>
      <p:pic>
        <p:nvPicPr>
          <p:cNvPr id="49157" name="Picture 5" descr="I90 - Kredni talozni okolisi Medvednice">
            <a:extLst>
              <a:ext uri="{FF2B5EF4-FFF2-40B4-BE49-F238E27FC236}">
                <a16:creationId xmlns:a16="http://schemas.microsoft.com/office/drawing/2014/main" id="{CFD953CF-295C-4826-87E1-20BD44592E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205038"/>
            <a:ext cx="8856662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9DB262F3-6CBA-4723-AADB-E1FA261F4C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-242888"/>
            <a:ext cx="8229600" cy="85725"/>
          </a:xfrm>
        </p:spPr>
        <p:txBody>
          <a:bodyPr/>
          <a:lstStyle/>
          <a:p>
            <a:pPr eaLnBrk="1" hangingPunct="1">
              <a:defRPr/>
            </a:pPr>
            <a:endParaRPr lang="hr-HR"/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416E66E3-C246-4F27-851C-3A462A4D5B6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5888"/>
            <a:ext cx="8229600" cy="1009650"/>
          </a:xfrm>
        </p:spPr>
        <p:txBody>
          <a:bodyPr/>
          <a:lstStyle/>
          <a:p>
            <a:pPr eaLnBrk="1" hangingPunct="1">
              <a:buSzTx/>
              <a:buFont typeface="Wingdings" panose="05000000000000000000" pitchFamily="2" charset="2"/>
              <a:buNone/>
              <a:defRPr/>
            </a:pPr>
            <a:r>
              <a:rPr lang="hr-HR" altLang="sr-Latn-RS" sz="1800" dirty="0">
                <a:solidFill>
                  <a:srgbClr val="66FF66"/>
                </a:solidFill>
                <a:latin typeface="Arial" panose="020B0604020202020204" pitchFamily="34" charset="0"/>
              </a:rPr>
              <a:t>2)</a:t>
            </a:r>
            <a:r>
              <a:rPr lang="hr-HR" altLang="sr-Latn-RS" sz="1800" dirty="0">
                <a:latin typeface="Arial" panose="020B0604020202020204" pitchFamily="34" charset="0"/>
              </a:rPr>
              <a:t>	</a:t>
            </a:r>
            <a:r>
              <a:rPr lang="hr-HR" altLang="sr-Latn-RS" sz="1800" b="1" dirty="0">
                <a:latin typeface="Arial" panose="020B0604020202020204" pitchFamily="34" charset="0"/>
              </a:rPr>
              <a:t>Facijes grebenskih vapnenaca</a:t>
            </a:r>
            <a:r>
              <a:rPr lang="hr-HR" altLang="sr-Latn-RS" sz="1800" dirty="0">
                <a:latin typeface="Arial" panose="020B0604020202020204" pitchFamily="34" charset="0"/>
              </a:rPr>
              <a:t> - izgrađuju ga mnogobrojne vrste rudista, naročito različite vrste roda </a:t>
            </a:r>
            <a:r>
              <a:rPr lang="hr-HR" altLang="sr-Latn-RS" sz="1800" i="1" dirty="0">
                <a:latin typeface="Arial" panose="020B0604020202020204" pitchFamily="34" charset="0"/>
              </a:rPr>
              <a:t>Vaccinites</a:t>
            </a:r>
            <a:r>
              <a:rPr lang="hr-HR" altLang="sr-Latn-RS" sz="1800" dirty="0">
                <a:latin typeface="Arial" panose="020B0604020202020204" pitchFamily="34" charset="0"/>
              </a:rPr>
              <a:t>. Prisutne su i foraminifere </a:t>
            </a:r>
            <a:r>
              <a:rPr lang="hr-HR" altLang="sr-Latn-RS" sz="1800" i="1" dirty="0">
                <a:latin typeface="Arial" panose="020B0604020202020204" pitchFamily="34" charset="0"/>
              </a:rPr>
              <a:t>Orbitoides media</a:t>
            </a:r>
            <a:r>
              <a:rPr lang="hr-HR" altLang="sr-Latn-RS" sz="1800" dirty="0">
                <a:latin typeface="Arial" panose="020B0604020202020204" pitchFamily="34" charset="0"/>
              </a:rPr>
              <a:t> i </a:t>
            </a:r>
            <a:r>
              <a:rPr lang="hr-HR" altLang="sr-Latn-RS" sz="1800" i="1" dirty="0">
                <a:latin typeface="Arial" panose="020B0604020202020204" pitchFamily="34" charset="0"/>
              </a:rPr>
              <a:t>Siderolites calcitrapoides</a:t>
            </a:r>
          </a:p>
        </p:txBody>
      </p:sp>
      <p:sp>
        <p:nvSpPr>
          <p:cNvPr id="55300" name="Rectangle 4">
            <a:extLst>
              <a:ext uri="{FF2B5EF4-FFF2-40B4-BE49-F238E27FC236}">
                <a16:creationId xmlns:a16="http://schemas.microsoft.com/office/drawing/2014/main" id="{F0E0B17F-A329-480F-80CE-A501E07D7427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57200" y="3922713"/>
            <a:ext cx="8229600" cy="2173287"/>
          </a:xfrm>
        </p:spPr>
        <p:txBody>
          <a:bodyPr/>
          <a:lstStyle/>
          <a:p>
            <a:pPr eaLnBrk="1" hangingPunct="1">
              <a:defRPr/>
            </a:pPr>
            <a:endParaRPr lang="hr-HR" sz="2800"/>
          </a:p>
        </p:txBody>
      </p:sp>
      <p:pic>
        <p:nvPicPr>
          <p:cNvPr id="51205" name="Picture 5" descr="I90 - Kredni talozni okolisi Medvednice">
            <a:extLst>
              <a:ext uri="{FF2B5EF4-FFF2-40B4-BE49-F238E27FC236}">
                <a16:creationId xmlns:a16="http://schemas.microsoft.com/office/drawing/2014/main" id="{3401FE89-DCDB-40F4-807E-17CBA04DF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268413"/>
            <a:ext cx="8856662" cy="547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E2C897F9-7C29-4047-92FA-85323176C6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hr-HR" sz="2000" b="1" i="1" dirty="0" err="1">
                <a:latin typeface="Arial" charset="0"/>
              </a:rPr>
              <a:t>Orbitoides</a:t>
            </a:r>
            <a:r>
              <a:rPr lang="hr-HR" sz="2000" b="1" i="1" dirty="0">
                <a:latin typeface="Arial" charset="0"/>
              </a:rPr>
              <a:t> </a:t>
            </a:r>
            <a:r>
              <a:rPr lang="hr-HR" sz="2000" b="1" i="1" dirty="0" err="1">
                <a:latin typeface="Arial" charset="0"/>
              </a:rPr>
              <a:t>media</a:t>
            </a:r>
            <a:r>
              <a:rPr lang="hr-HR" sz="2000" b="1" dirty="0">
                <a:latin typeface="Arial" charset="0"/>
              </a:rPr>
              <a:t>			</a:t>
            </a:r>
            <a:r>
              <a:rPr lang="hr-HR" sz="2000" b="1" i="1" dirty="0" err="1">
                <a:latin typeface="Arial" charset="0"/>
              </a:rPr>
              <a:t>Siderolites</a:t>
            </a:r>
            <a:r>
              <a:rPr lang="hr-HR" sz="2000" b="1" i="1" dirty="0">
                <a:latin typeface="Arial" charset="0"/>
              </a:rPr>
              <a:t> </a:t>
            </a:r>
            <a:r>
              <a:rPr lang="hr-HR" sz="2000" b="1" i="1" dirty="0" err="1">
                <a:latin typeface="Arial" charset="0"/>
              </a:rPr>
              <a:t>calcitrapoides</a:t>
            </a:r>
            <a:endParaRPr lang="hr-HR" sz="2000" b="1" i="1" dirty="0">
              <a:latin typeface="Arial" charset="0"/>
            </a:endParaRP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66A2C9BB-5BFF-412B-8FCA-C11FD70E6966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1403350" y="2486025"/>
            <a:ext cx="2376488" cy="1931988"/>
          </a:xfrm>
        </p:spPr>
        <p:txBody>
          <a:bodyPr/>
          <a:lstStyle/>
          <a:p>
            <a:pPr eaLnBrk="1" hangingPunct="1">
              <a:defRPr/>
            </a:pPr>
            <a:endParaRPr lang="hr-HR"/>
          </a:p>
        </p:txBody>
      </p:sp>
      <p:sp>
        <p:nvSpPr>
          <p:cNvPr id="56324" name="Rectangle 4">
            <a:extLst>
              <a:ext uri="{FF2B5EF4-FFF2-40B4-BE49-F238E27FC236}">
                <a16:creationId xmlns:a16="http://schemas.microsoft.com/office/drawing/2014/main" id="{98551F1F-134D-4FF6-AA3C-D8BCF6DB6718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5219700" y="2271713"/>
            <a:ext cx="3467100" cy="2360612"/>
          </a:xfrm>
        </p:spPr>
        <p:txBody>
          <a:bodyPr/>
          <a:lstStyle/>
          <a:p>
            <a:pPr eaLnBrk="1" hangingPunct="1">
              <a:defRPr/>
            </a:pPr>
            <a:endParaRPr lang="hr-HR"/>
          </a:p>
        </p:txBody>
      </p:sp>
      <p:pic>
        <p:nvPicPr>
          <p:cNvPr id="53253" name="Picture 5" descr="I51 - Orbitoides (Mastriht)">
            <a:extLst>
              <a:ext uri="{FF2B5EF4-FFF2-40B4-BE49-F238E27FC236}">
                <a16:creationId xmlns:a16="http://schemas.microsoft.com/office/drawing/2014/main" id="{42B91E02-C53E-4CF5-9E4F-E3E69EE6C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060575"/>
            <a:ext cx="4392613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4" name="Picture 6" descr="I52 - Siderolites calcitrapoides (Mastriht)">
            <a:extLst>
              <a:ext uri="{FF2B5EF4-FFF2-40B4-BE49-F238E27FC236}">
                <a16:creationId xmlns:a16="http://schemas.microsoft.com/office/drawing/2014/main" id="{EE148E98-179C-46DD-B5A9-B15DFE3D1A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060575"/>
            <a:ext cx="4464050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9DB262F3-6CBA-4723-AADB-E1FA261F4C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-242888"/>
            <a:ext cx="8229600" cy="85725"/>
          </a:xfrm>
        </p:spPr>
        <p:txBody>
          <a:bodyPr/>
          <a:lstStyle/>
          <a:p>
            <a:pPr eaLnBrk="1" hangingPunct="1">
              <a:defRPr/>
            </a:pPr>
            <a:endParaRPr lang="hr-HR"/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416E66E3-C246-4F27-851C-3A462A4D5B6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5887"/>
            <a:ext cx="8229600" cy="1080864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hr-HR" altLang="sr-Latn-RS" sz="1600" dirty="0">
                <a:solidFill>
                  <a:srgbClr val="66FF66"/>
                </a:solidFill>
                <a:latin typeface="Arial" panose="020B0604020202020204" pitchFamily="34" charset="0"/>
              </a:rPr>
              <a:t>3)</a:t>
            </a:r>
            <a:r>
              <a:rPr lang="hr-HR" altLang="sr-Latn-RS" sz="1400" dirty="0">
                <a:latin typeface="Arial" panose="020B0604020202020204" pitchFamily="34" charset="0"/>
              </a:rPr>
              <a:t>	</a:t>
            </a:r>
            <a:r>
              <a:rPr lang="hr-HR" altLang="sr-Latn-RS" sz="1600" b="1" dirty="0">
                <a:latin typeface="Arial" panose="020B0604020202020204" pitchFamily="34" charset="0"/>
              </a:rPr>
              <a:t>Fliški</a:t>
            </a:r>
            <a:r>
              <a:rPr lang="hr-HR" altLang="sr-Latn-RS" sz="1600" dirty="0">
                <a:latin typeface="Arial" panose="020B0604020202020204" pitchFamily="34" charset="0"/>
              </a:rPr>
              <a:t> f</a:t>
            </a:r>
            <a:r>
              <a:rPr lang="hr-HR" altLang="sr-Latn-RS" sz="1600" b="1" dirty="0">
                <a:latin typeface="Arial" panose="020B0604020202020204" pitchFamily="34" charset="0"/>
              </a:rPr>
              <a:t>acijes </a:t>
            </a:r>
            <a:r>
              <a:rPr lang="hr-HR" altLang="sr-Latn-RS" sz="1600" dirty="0">
                <a:latin typeface="Arial" panose="020B0604020202020204" pitchFamily="34" charset="0"/>
              </a:rPr>
              <a:t>- manje-više istovrsnog sastava kao u donjokredni fliš. U naslagama ovog facijesa također su česte globotrunkane, kao i otisci školjkaša </a:t>
            </a:r>
            <a:r>
              <a:rPr lang="hr-HR" altLang="sr-Latn-RS" sz="1600" i="1" dirty="0">
                <a:latin typeface="Arial" panose="020B0604020202020204" pitchFamily="34" charset="0"/>
              </a:rPr>
              <a:t>Inoceramus</a:t>
            </a: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naslaga ovog facijesa ima na prostoru Samoborskog i Žumberačkog gorja, Banije, u dolini Korane...</a:t>
            </a:r>
            <a:r>
              <a:rPr lang="hr-HR" altLang="sr-Latn-RS" sz="1400" dirty="0">
                <a:latin typeface="Arial" panose="020B0604020202020204" pitchFamily="34" charset="0"/>
              </a:rPr>
              <a:t>	</a:t>
            </a:r>
          </a:p>
          <a:p>
            <a:pPr eaLnBrk="1" hangingPunct="1">
              <a:buSzTx/>
              <a:buFont typeface="Wingdings" panose="05000000000000000000" pitchFamily="2" charset="2"/>
              <a:buNone/>
              <a:defRPr/>
            </a:pPr>
            <a:endParaRPr lang="hr-HR" altLang="sr-Latn-RS" sz="1800" i="1" dirty="0">
              <a:latin typeface="Arial" panose="020B0604020202020204" pitchFamily="34" charset="0"/>
            </a:endParaRPr>
          </a:p>
        </p:txBody>
      </p:sp>
      <p:sp>
        <p:nvSpPr>
          <p:cNvPr id="55300" name="Rectangle 4">
            <a:extLst>
              <a:ext uri="{FF2B5EF4-FFF2-40B4-BE49-F238E27FC236}">
                <a16:creationId xmlns:a16="http://schemas.microsoft.com/office/drawing/2014/main" id="{F0E0B17F-A329-480F-80CE-A501E07D7427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57200" y="3922713"/>
            <a:ext cx="8229600" cy="2173287"/>
          </a:xfrm>
        </p:spPr>
        <p:txBody>
          <a:bodyPr/>
          <a:lstStyle/>
          <a:p>
            <a:pPr eaLnBrk="1" hangingPunct="1">
              <a:defRPr/>
            </a:pPr>
            <a:endParaRPr lang="hr-HR" sz="2800"/>
          </a:p>
        </p:txBody>
      </p:sp>
      <p:pic>
        <p:nvPicPr>
          <p:cNvPr id="51205" name="Picture 5" descr="I90 - Kredni talozni okolisi Medvednice">
            <a:extLst>
              <a:ext uri="{FF2B5EF4-FFF2-40B4-BE49-F238E27FC236}">
                <a16:creationId xmlns:a16="http://schemas.microsoft.com/office/drawing/2014/main" id="{3401FE89-DCDB-40F4-807E-17CBA04DF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268413"/>
            <a:ext cx="8856662" cy="547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611456"/>
      </p:ext>
    </p:extLst>
  </p:cSld>
  <p:clrMapOvr>
    <a:masterClrMapping/>
  </p:clrMapOvr>
  <p:transition>
    <p:cover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6055C9EB-BED2-46C8-B226-0616B74783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-69850"/>
            <a:ext cx="8229600" cy="69850"/>
          </a:xfrm>
        </p:spPr>
        <p:txBody>
          <a:bodyPr/>
          <a:lstStyle/>
          <a:p>
            <a:pPr eaLnBrk="1" hangingPunct="1">
              <a:defRPr/>
            </a:pPr>
            <a:endParaRPr lang="hr-HR"/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3DD98279-A11F-4A11-8BA1-ABE7E7042F9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46038"/>
            <a:ext cx="8229600" cy="1366837"/>
          </a:xfrm>
        </p:spPr>
        <p:txBody>
          <a:bodyPr/>
          <a:lstStyle/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None/>
              <a:defRPr/>
            </a:pPr>
            <a:r>
              <a:rPr lang="hr-HR" altLang="sr-Latn-RS" sz="1800" dirty="0">
                <a:solidFill>
                  <a:srgbClr val="66FF66"/>
                </a:solidFill>
                <a:latin typeface="Arial" panose="020B0604020202020204" pitchFamily="34" charset="0"/>
              </a:rPr>
              <a:t>4)	</a:t>
            </a:r>
            <a:r>
              <a:rPr lang="hr-HR" altLang="sr-Latn-RS" sz="1600" b="1" dirty="0">
                <a:latin typeface="Arial" panose="020B0604020202020204" pitchFamily="34" charset="0"/>
              </a:rPr>
              <a:t>Facijes lapora, laporovitih vapnenaca i vapnenaca sa rožnjacima (Scaglia facijes) </a:t>
            </a:r>
            <a:r>
              <a:rPr lang="hr-HR" altLang="sr-Latn-RS" sz="1600" dirty="0">
                <a:latin typeface="Arial" panose="020B0604020202020204" pitchFamily="34" charset="0"/>
              </a:rPr>
              <a:t>- naslage ovog facijesa taložile su u dubokovodnom prostoru, npr. između dvaju "otočnih planina", ali na mjestima bez izrazitijeg terigenog donosa sa obližnje "otočne planine". U naslagama ovog facijesa česte su globotrunkane </a:t>
            </a:r>
            <a:r>
              <a:rPr lang="hr-HR" altLang="sr-Latn-RS" sz="1600" i="1" dirty="0">
                <a:latin typeface="Arial" panose="020B0604020202020204" pitchFamily="34" charset="0"/>
              </a:rPr>
              <a:t>Globotruncana lapparenti</a:t>
            </a:r>
            <a:r>
              <a:rPr lang="hr-HR" altLang="sr-Latn-RS" sz="1600" dirty="0">
                <a:latin typeface="Arial" panose="020B0604020202020204" pitchFamily="34" charset="0"/>
              </a:rPr>
              <a:t>, </a:t>
            </a:r>
            <a:r>
              <a:rPr lang="hr-HR" altLang="sr-Latn-RS" sz="1600" i="1" dirty="0">
                <a:latin typeface="Arial" panose="020B0604020202020204" pitchFamily="34" charset="0"/>
              </a:rPr>
              <a:t>Globotruncana arca</a:t>
            </a:r>
            <a:r>
              <a:rPr lang="hr-HR" altLang="sr-Latn-RS" sz="1600" dirty="0">
                <a:latin typeface="Arial" panose="020B0604020202020204" pitchFamily="34" charset="0"/>
              </a:rPr>
              <a:t>, </a:t>
            </a:r>
            <a:r>
              <a:rPr lang="hr-HR" altLang="sr-Latn-RS" sz="1600" i="1" dirty="0">
                <a:latin typeface="Arial" panose="020B0604020202020204" pitchFamily="34" charset="0"/>
              </a:rPr>
              <a:t>Globotruncana stuarti, </a:t>
            </a:r>
            <a:r>
              <a:rPr lang="hr-HR" altLang="sr-Latn-RS" sz="1600" dirty="0">
                <a:latin typeface="Arial" panose="020B0604020202020204" pitchFamily="34" charset="0"/>
              </a:rPr>
              <a:t>i školjkaš</a:t>
            </a:r>
            <a:r>
              <a:rPr lang="hr-HR" altLang="sr-Latn-RS" sz="1600" i="1" dirty="0">
                <a:latin typeface="Arial" panose="020B0604020202020204" pitchFamily="34" charset="0"/>
              </a:rPr>
              <a:t> Inoceramus</a:t>
            </a:r>
          </a:p>
        </p:txBody>
      </p:sp>
      <p:sp>
        <p:nvSpPr>
          <p:cNvPr id="57348" name="Rectangle 4">
            <a:extLst>
              <a:ext uri="{FF2B5EF4-FFF2-40B4-BE49-F238E27FC236}">
                <a16:creationId xmlns:a16="http://schemas.microsoft.com/office/drawing/2014/main" id="{0BE4B237-AAC5-4BB1-B478-A55DEE176C55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57200" y="3922713"/>
            <a:ext cx="8229600" cy="2173287"/>
          </a:xfrm>
        </p:spPr>
        <p:txBody>
          <a:bodyPr/>
          <a:lstStyle/>
          <a:p>
            <a:pPr eaLnBrk="1" hangingPunct="1">
              <a:defRPr/>
            </a:pPr>
            <a:endParaRPr lang="hr-HR" sz="2800"/>
          </a:p>
        </p:txBody>
      </p:sp>
      <p:pic>
        <p:nvPicPr>
          <p:cNvPr id="55301" name="Picture 5" descr="I90 - Kredni talozni okolisi Medvednice">
            <a:extLst>
              <a:ext uri="{FF2B5EF4-FFF2-40B4-BE49-F238E27FC236}">
                <a16:creationId xmlns:a16="http://schemas.microsoft.com/office/drawing/2014/main" id="{ACD1817C-2445-4981-AFB0-6210EDB60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484313"/>
            <a:ext cx="89281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A3A993D9-2654-4174-AF40-4277AAA61A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476250"/>
          </a:xfrm>
        </p:spPr>
        <p:txBody>
          <a:bodyPr/>
          <a:lstStyle/>
          <a:p>
            <a:pPr eaLnBrk="1" hangingPunct="1">
              <a:defRPr/>
            </a:pPr>
            <a:r>
              <a:rPr lang="hr-HR" sz="2000" b="1" i="1">
                <a:latin typeface="Arial" charset="0"/>
              </a:rPr>
              <a:t>Globotruncana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8BD886FA-4754-4723-9004-5F2ECAD95358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57200" y="1914525"/>
            <a:ext cx="2098675" cy="3219450"/>
          </a:xfrm>
        </p:spPr>
        <p:txBody>
          <a:bodyPr/>
          <a:lstStyle/>
          <a:p>
            <a:pPr eaLnBrk="1" hangingPunct="1">
              <a:defRPr/>
            </a:pPr>
            <a:endParaRPr lang="hr-HR"/>
          </a:p>
        </p:txBody>
      </p:sp>
      <p:sp>
        <p:nvSpPr>
          <p:cNvPr id="58372" name="Rectangle 4">
            <a:extLst>
              <a:ext uri="{FF2B5EF4-FFF2-40B4-BE49-F238E27FC236}">
                <a16:creationId xmlns:a16="http://schemas.microsoft.com/office/drawing/2014/main" id="{E3E00018-E738-4FF1-B6AC-8A5FC070A15C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5219700" y="2987675"/>
            <a:ext cx="2376488" cy="2146300"/>
          </a:xfrm>
        </p:spPr>
        <p:txBody>
          <a:bodyPr/>
          <a:lstStyle/>
          <a:p>
            <a:pPr eaLnBrk="1" hangingPunct="1">
              <a:defRPr/>
            </a:pPr>
            <a:endParaRPr lang="hr-HR"/>
          </a:p>
        </p:txBody>
      </p:sp>
      <p:pic>
        <p:nvPicPr>
          <p:cNvPr id="57349" name="Picture 5" descr="I53 - Globotruncana (Santon-Mastriht)">
            <a:extLst>
              <a:ext uri="{FF2B5EF4-FFF2-40B4-BE49-F238E27FC236}">
                <a16:creationId xmlns:a16="http://schemas.microsoft.com/office/drawing/2014/main" id="{63ECF041-76ED-430B-BB4F-2FFEBF8AD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20713"/>
            <a:ext cx="3924300" cy="612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0" name="Picture 6" descr="I54 - Globotruncana">
            <a:extLst>
              <a:ext uri="{FF2B5EF4-FFF2-40B4-BE49-F238E27FC236}">
                <a16:creationId xmlns:a16="http://schemas.microsoft.com/office/drawing/2014/main" id="{D598A2CD-30A6-44C7-86E0-4B4C92BEF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1484313"/>
            <a:ext cx="4575175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B0E1224-A583-4315-B7EA-D756F775C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537"/>
          </a:xfrm>
        </p:spPr>
        <p:txBody>
          <a:bodyPr/>
          <a:lstStyle/>
          <a:p>
            <a:pPr>
              <a:defRPr/>
            </a:pPr>
            <a:r>
              <a:rPr lang="hr-HR" sz="2400" dirty="0">
                <a:latin typeface="Arial" panose="020B0604020202020204" pitchFamily="34" charset="0"/>
              </a:rPr>
              <a:t>Razvoj krede u Vanjskim Dinaridima (</a:t>
            </a:r>
            <a:r>
              <a:rPr lang="hr-HR" sz="2400" i="1" dirty="0">
                <a:latin typeface="Arial" panose="020B0604020202020204" pitchFamily="34" charset="0"/>
              </a:rPr>
              <a:t>Vlahović et al. 2005</a:t>
            </a:r>
            <a:r>
              <a:rPr lang="hr-HR" sz="2400" dirty="0">
                <a:latin typeface="Arial" panose="020B0604020202020204" pitchFamily="34" charset="0"/>
              </a:rPr>
              <a:t>)</a:t>
            </a:r>
          </a:p>
        </p:txBody>
      </p:sp>
      <p:pic>
        <p:nvPicPr>
          <p:cNvPr id="61443" name="Picture 4">
            <a:extLst>
              <a:ext uri="{FF2B5EF4-FFF2-40B4-BE49-F238E27FC236}">
                <a16:creationId xmlns:a16="http://schemas.microsoft.com/office/drawing/2014/main" id="{C377A391-23DD-498D-BDD7-8E1AC2158D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8" y="898525"/>
            <a:ext cx="8747125" cy="572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2B36A-6DE9-4E31-84CF-1DC1D0CA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3" y="188913"/>
            <a:ext cx="8229600" cy="417512"/>
          </a:xfrm>
        </p:spPr>
        <p:txBody>
          <a:bodyPr/>
          <a:lstStyle/>
          <a:p>
            <a:pPr>
              <a:defRPr/>
            </a:pPr>
            <a:r>
              <a:rPr lang="hr-HR" sz="2400" dirty="0">
                <a:solidFill>
                  <a:srgbClr val="FFFFCC"/>
                </a:solidFill>
                <a:latin typeface="Arial" panose="020B0604020202020204" pitchFamily="34" charset="0"/>
              </a:rPr>
              <a:t>Razvoj krede u Vanjskim Dinaridima (</a:t>
            </a:r>
            <a:r>
              <a:rPr lang="hr-HR" sz="2400" i="1" dirty="0">
                <a:solidFill>
                  <a:srgbClr val="FFFFCC"/>
                </a:solidFill>
                <a:latin typeface="Arial" panose="020B0604020202020204" pitchFamily="34" charset="0"/>
              </a:rPr>
              <a:t>Vlahović et al. 2005</a:t>
            </a:r>
            <a:r>
              <a:rPr lang="hr-HR" sz="2400" dirty="0">
                <a:solidFill>
                  <a:srgbClr val="FFFFCC"/>
                </a:solidFill>
                <a:latin typeface="Arial" panose="020B0604020202020204" pitchFamily="34" charset="0"/>
              </a:rPr>
              <a:t>)</a:t>
            </a:r>
            <a:endParaRPr lang="hr-HR" dirty="0"/>
          </a:p>
        </p:txBody>
      </p:sp>
      <p:pic>
        <p:nvPicPr>
          <p:cNvPr id="62467" name="Picture 2">
            <a:extLst>
              <a:ext uri="{FF2B5EF4-FFF2-40B4-BE49-F238E27FC236}">
                <a16:creationId xmlns:a16="http://schemas.microsoft.com/office/drawing/2014/main" id="{CB7BE31B-356F-4E7D-AABD-34B58AE43E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765175"/>
            <a:ext cx="8034338" cy="574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60691ADF-5682-4CB1-8D87-2E1232B488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29600" cy="792162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 dirty="0">
                <a:latin typeface="Arial" charset="0"/>
              </a:rPr>
              <a:t>Razvoj krede u Vanjskim Dinaridima</a:t>
            </a:r>
            <a:br>
              <a:rPr lang="hr-HR" sz="2400" b="1" dirty="0">
                <a:latin typeface="Arial" charset="0"/>
              </a:rPr>
            </a:br>
            <a:r>
              <a:rPr lang="hr-HR" sz="2000" b="1" i="1" dirty="0">
                <a:latin typeface="Arial" charset="0"/>
              </a:rPr>
              <a:t>Istra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AC00316C-F777-4704-804A-FF6D4569E76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908050"/>
            <a:ext cx="8229600" cy="57610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eaLnBrk="1" hangingPunct="1">
              <a:buClr>
                <a:srgbClr val="66FF66"/>
              </a:buClr>
              <a:buFont typeface="Wingdings" panose="05000000000000000000" pitchFamily="2" charset="2"/>
              <a:buChar char="Ø"/>
            </a:pPr>
            <a:r>
              <a:rPr lang="hr-HR" altLang="en-US" sz="1400" dirty="0">
                <a:effectLst/>
                <a:latin typeface="Arial" panose="020B0604020202020204" pitchFamily="34" charset="0"/>
              </a:rPr>
              <a:t>na prijelazu iz jure u kredu, zbog globalnog sniženja morske razine (koje se nastavlja još iz gornje jure), na prostoru Jadranske karbonatne platforme mjestimice dolazi do izrazitije evaporizacije, a time i do mjestimične ranodijagenetske dolomitizacije vapnenačkih naslaga (npr. berijaski "Fantazija" dolomiti kraj Rovinja)</a:t>
            </a:r>
          </a:p>
          <a:p>
            <a:pPr lvl="1" eaLnBrk="1" hangingPunct="1">
              <a:buClr>
                <a:srgbClr val="66FF66"/>
              </a:buClr>
              <a:buFont typeface="Wingdings" panose="05000000000000000000" pitchFamily="2" charset="2"/>
              <a:buChar char="Ø"/>
            </a:pPr>
            <a:r>
              <a:rPr lang="hr-HR" altLang="en-US" sz="1400" dirty="0">
                <a:effectLst/>
                <a:latin typeface="Arial" panose="020B0604020202020204" pitchFamily="34" charset="0"/>
              </a:rPr>
              <a:t>mjestimice su na granici jura-kreda u unutrašnjosti platforme prisutne i kratkotrajne emerzije</a:t>
            </a: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None/>
            </a:pPr>
            <a:endParaRPr lang="hr-HR" altLang="en-US" sz="1800" dirty="0">
              <a:effectLst/>
              <a:latin typeface="Arial" panose="020B0604020202020204" pitchFamily="34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5B10770-62C1-4851-8336-223172697A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174843"/>
            <a:ext cx="6746109" cy="4495800"/>
          </a:xfrm>
        </p:spPr>
      </p:pic>
    </p:spTree>
  </p:cSld>
  <p:clrMapOvr>
    <a:masterClrMapping/>
  </p:clrMapOvr>
  <p:transition>
    <p:cover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>
            <a:extLst>
              <a:ext uri="{FF2B5EF4-FFF2-40B4-BE49-F238E27FC236}">
                <a16:creationId xmlns:a16="http://schemas.microsoft.com/office/drawing/2014/main" id="{245174FC-6498-40DE-AD0F-CC942699F2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576263"/>
          </a:xfrm>
        </p:spPr>
        <p:txBody>
          <a:bodyPr/>
          <a:lstStyle/>
          <a:p>
            <a:pPr eaLnBrk="1" hangingPunct="1">
              <a:defRPr/>
            </a:pPr>
            <a:r>
              <a:rPr lang="hr-HR" sz="2000" b="1" dirty="0">
                <a:latin typeface="Arial" charset="0"/>
              </a:rPr>
              <a:t>Kamenolom "Fantazija</a:t>
            </a:r>
            <a:r>
              <a:rPr lang="hr-HR" sz="2000" dirty="0">
                <a:latin typeface="Arial" charset="0"/>
              </a:rPr>
              <a:t>" (</a:t>
            </a:r>
            <a:r>
              <a:rPr lang="hr-HR" sz="2000" dirty="0" err="1">
                <a:latin typeface="Arial" charset="0"/>
              </a:rPr>
              <a:t>Berijas</a:t>
            </a:r>
            <a:r>
              <a:rPr lang="hr-HR" sz="2000" dirty="0">
                <a:latin typeface="Arial" charset="0"/>
              </a:rPr>
              <a:t>)</a:t>
            </a:r>
          </a:p>
        </p:txBody>
      </p:sp>
      <p:pic>
        <p:nvPicPr>
          <p:cNvPr id="65539" name="Picture 5" descr="P5310116">
            <a:extLst>
              <a:ext uri="{FF2B5EF4-FFF2-40B4-BE49-F238E27FC236}">
                <a16:creationId xmlns:a16="http://schemas.microsoft.com/office/drawing/2014/main" id="{D72E00EA-772B-4CC1-ABEE-B828B9E5429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692150"/>
            <a:ext cx="7848600" cy="5886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6" name="Rectangle 8">
            <a:extLst>
              <a:ext uri="{FF2B5EF4-FFF2-40B4-BE49-F238E27FC236}">
                <a16:creationId xmlns:a16="http://schemas.microsoft.com/office/drawing/2014/main" id="{B3C417C1-F934-43C6-B62B-F0A4FB7BC3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-242888"/>
            <a:ext cx="8229600" cy="69850"/>
          </a:xfrm>
        </p:spPr>
        <p:txBody>
          <a:bodyPr/>
          <a:lstStyle/>
          <a:p>
            <a:pPr eaLnBrk="1" hangingPunct="1">
              <a:defRPr/>
            </a:pPr>
            <a:endParaRPr lang="hr-HR" sz="4000"/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B0973704-BE6F-4EC8-996B-27981E5D7E5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17500" y="1350963"/>
            <a:ext cx="4038600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00FF00"/>
              </a:buClr>
              <a:buSzTx/>
              <a:buFont typeface="Wingdings" panose="05000000000000000000" pitchFamily="2" charset="2"/>
              <a:buChar char="Ø"/>
            </a:pPr>
            <a:r>
              <a:rPr lang="hr-HR" altLang="en-US" sz="1600">
                <a:effectLst/>
                <a:latin typeface="Arial" panose="020B0604020202020204" pitchFamily="34" charset="0"/>
              </a:rPr>
              <a:t>nakon ove plitkovodne epizode (berijas-donji valendis) globalni morski nivo počinje rasti</a:t>
            </a:r>
          </a:p>
          <a:p>
            <a:pPr eaLnBrk="1" hangingPunct="1">
              <a:lnSpc>
                <a:spcPct val="90000"/>
              </a:lnSpc>
              <a:buClr>
                <a:srgbClr val="00FF00"/>
              </a:buClr>
              <a:buSzTx/>
              <a:buFont typeface="Wingdings" panose="05000000000000000000" pitchFamily="2" charset="2"/>
              <a:buChar char="Ø"/>
            </a:pPr>
            <a:r>
              <a:rPr lang="hr-HR" altLang="en-US" sz="1600">
                <a:effectLst/>
                <a:latin typeface="Arial" panose="020B0604020202020204" pitchFamily="34" charset="0"/>
              </a:rPr>
              <a:t>ipak, tijekom gornjeg valendisa i tijekom barema, morski nivo je još uvijek relativno nizak, pa na platformi egzistiraju plitkovodni okoliši raspona od plitkog subtajdala do supratajdala - </a:t>
            </a:r>
            <a:r>
              <a:rPr lang="hr-HR" altLang="en-US" sz="1600" b="1">
                <a:effectLst/>
                <a:latin typeface="Arial" panose="020B0604020202020204" pitchFamily="34" charset="0"/>
              </a:rPr>
              <a:t>peritajdal, </a:t>
            </a:r>
            <a:r>
              <a:rPr lang="hr-HR" altLang="en-US" sz="1600">
                <a:effectLst/>
                <a:latin typeface="Arial" panose="020B0604020202020204" pitchFamily="34" charset="0"/>
              </a:rPr>
              <a:t>i sa povremenim emerzijama. </a:t>
            </a:r>
          </a:p>
          <a:p>
            <a:pPr eaLnBrk="1" hangingPunct="1">
              <a:lnSpc>
                <a:spcPct val="90000"/>
              </a:lnSpc>
              <a:buClr>
                <a:srgbClr val="00FF00"/>
              </a:buClr>
              <a:buSzTx/>
              <a:buFont typeface="Wingdings" panose="05000000000000000000" pitchFamily="2" charset="2"/>
              <a:buChar char="Ø"/>
            </a:pPr>
            <a:r>
              <a:rPr lang="hr-HR" altLang="en-US" sz="1600">
                <a:effectLst/>
                <a:latin typeface="Arial" panose="020B0604020202020204" pitchFamily="34" charset="0"/>
              </a:rPr>
              <a:t>u takvim uvjetima talože se vapnenci sa čestim slijedovima oplićavanja naviše i emerzijskim brečama. U takvim naslagama česte su vrste zelene alge roda </a:t>
            </a:r>
            <a:r>
              <a:rPr lang="hr-HR" altLang="en-US" sz="1600" i="1">
                <a:effectLst/>
                <a:latin typeface="Arial" panose="020B0604020202020204" pitchFamily="34" charset="0"/>
              </a:rPr>
              <a:t>Salpingoporella </a:t>
            </a:r>
            <a:r>
              <a:rPr lang="hr-HR" altLang="en-US" sz="1600">
                <a:effectLst/>
                <a:latin typeface="Arial" panose="020B0604020202020204" pitchFamily="34" charset="0"/>
              </a:rPr>
              <a:t>i npr. foraminifere</a:t>
            </a:r>
            <a:r>
              <a:rPr lang="hr-HR" altLang="en-US" sz="1600" i="1">
                <a:effectLst/>
                <a:latin typeface="Arial" panose="020B0604020202020204" pitchFamily="34" charset="0"/>
              </a:rPr>
              <a:t> Cuneolina camposauri, Sabaudia minuta, Sabaudia capitata</a:t>
            </a:r>
            <a:r>
              <a:rPr lang="hr-HR" altLang="en-US" sz="1600">
                <a:effectLst/>
                <a:latin typeface="Arial" panose="020B0604020202020204" pitchFamily="34" charset="0"/>
              </a:rPr>
              <a:t> (Šošići kraj Rovinja)</a:t>
            </a:r>
          </a:p>
        </p:txBody>
      </p:sp>
      <p:pic>
        <p:nvPicPr>
          <p:cNvPr id="67588" name="Picture 7" descr="Peritajdal donjeg Barema (Istra)">
            <a:extLst>
              <a:ext uri="{FF2B5EF4-FFF2-40B4-BE49-F238E27FC236}">
                <a16:creationId xmlns:a16="http://schemas.microsoft.com/office/drawing/2014/main" id="{25BB9BA3-1BFA-411F-8757-0FBC2949391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67250" y="115888"/>
            <a:ext cx="4297363" cy="6626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>
            <a:extLst>
              <a:ext uri="{FF2B5EF4-FFF2-40B4-BE49-F238E27FC236}">
                <a16:creationId xmlns:a16="http://schemas.microsoft.com/office/drawing/2014/main" id="{1ED918BE-8CCA-42F3-AC43-134D5BFAD5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504825"/>
          </a:xfrm>
        </p:spPr>
        <p:txBody>
          <a:bodyPr/>
          <a:lstStyle/>
          <a:p>
            <a:pPr eaLnBrk="1" hangingPunct="1">
              <a:defRPr/>
            </a:pPr>
            <a:r>
              <a:rPr lang="hr-HR" sz="2000" b="1" dirty="0">
                <a:latin typeface="Arial" charset="0"/>
              </a:rPr>
              <a:t>Kamenolom "</a:t>
            </a:r>
            <a:r>
              <a:rPr lang="hr-HR" sz="2000" b="1" dirty="0" err="1">
                <a:latin typeface="Arial" charset="0"/>
              </a:rPr>
              <a:t>Šošići</a:t>
            </a:r>
            <a:r>
              <a:rPr lang="hr-HR" sz="2000" b="1" dirty="0">
                <a:latin typeface="Arial" charset="0"/>
              </a:rPr>
              <a:t>" </a:t>
            </a:r>
            <a:r>
              <a:rPr lang="hr-HR" sz="2000" dirty="0">
                <a:latin typeface="Arial" charset="0"/>
              </a:rPr>
              <a:t>(</a:t>
            </a:r>
            <a:r>
              <a:rPr lang="hr-HR" sz="2000" dirty="0" err="1">
                <a:latin typeface="Arial" charset="0"/>
              </a:rPr>
              <a:t>Valendis</a:t>
            </a:r>
            <a:r>
              <a:rPr lang="hr-HR" sz="2000" dirty="0">
                <a:latin typeface="Arial" charset="0"/>
              </a:rPr>
              <a:t>)</a:t>
            </a:r>
          </a:p>
        </p:txBody>
      </p:sp>
      <p:pic>
        <p:nvPicPr>
          <p:cNvPr id="69635" name="Picture 5" descr="P6100236">
            <a:extLst>
              <a:ext uri="{FF2B5EF4-FFF2-40B4-BE49-F238E27FC236}">
                <a16:creationId xmlns:a16="http://schemas.microsoft.com/office/drawing/2014/main" id="{33FF5203-F7FB-43CA-AF8D-727B369B6C0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692150"/>
            <a:ext cx="7993063" cy="5995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128DB16E-1E4E-4D98-9F84-58C179108A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993775"/>
          </a:xfrm>
        </p:spPr>
        <p:txBody>
          <a:bodyPr/>
          <a:lstStyle/>
          <a:p>
            <a:pPr eaLnBrk="1" hangingPunct="1"/>
            <a:r>
              <a:rPr lang="hr-HR" altLang="en-US" sz="1600" b="1" dirty="0">
                <a:effectLst/>
                <a:latin typeface="Arial" panose="020B0604020202020204" pitchFamily="34" charset="0"/>
              </a:rPr>
              <a:t>U plitkovodnim vapnencima barema, na otoku Veli Brijun, nađeni su otisci stopa dinosaura gondwanskog porijekla, a u podmorju uz zapadnu obalu Istre (Bale), unutar naslaga negdašnjih močvarnih okoliša gornjeg otriva/barema, i dijelovi njihovih kostura</a:t>
            </a:r>
          </a:p>
        </p:txBody>
      </p:sp>
      <p:pic>
        <p:nvPicPr>
          <p:cNvPr id="71683" name="Picture 11" descr="ko4">
            <a:extLst>
              <a:ext uri="{FF2B5EF4-FFF2-40B4-BE49-F238E27FC236}">
                <a16:creationId xmlns:a16="http://schemas.microsoft.com/office/drawing/2014/main" id="{897E4165-ECA9-478F-9A47-50C8E1DD3B1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1914525"/>
            <a:ext cx="4619625" cy="4006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684" name="Picture 12" descr="02">
            <a:extLst>
              <a:ext uri="{FF2B5EF4-FFF2-40B4-BE49-F238E27FC236}">
                <a16:creationId xmlns:a16="http://schemas.microsoft.com/office/drawing/2014/main" id="{A96B4B85-21C8-474A-8171-03C2EA289EE9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19788" y="1484313"/>
            <a:ext cx="2181225" cy="24495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685" name="Picture 13" descr="04">
            <a:extLst>
              <a:ext uri="{FF2B5EF4-FFF2-40B4-BE49-F238E27FC236}">
                <a16:creationId xmlns:a16="http://schemas.microsoft.com/office/drawing/2014/main" id="{075BDCCF-ED45-4119-A842-026776DA1015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40425" y="4149725"/>
            <a:ext cx="2160588" cy="25463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Rectangle 4">
            <a:extLst>
              <a:ext uri="{FF2B5EF4-FFF2-40B4-BE49-F238E27FC236}">
                <a16:creationId xmlns:a16="http://schemas.microsoft.com/office/drawing/2014/main" id="{2689832C-0BA4-4B38-9C18-99FAA1190C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-387350"/>
            <a:ext cx="8229600" cy="130175"/>
          </a:xfrm>
        </p:spPr>
        <p:txBody>
          <a:bodyPr/>
          <a:lstStyle/>
          <a:p>
            <a:pPr eaLnBrk="1" hangingPunct="1">
              <a:defRPr/>
            </a:pPr>
            <a:endParaRPr lang="hr-HR" sz="4000"/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51A1E25C-8B92-43A1-8782-BF3AF583B0E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504825"/>
            <a:ext cx="3827463" cy="59483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00FF00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effectLst/>
                <a:latin typeface="Arial" panose="020B0604020202020204" pitchFamily="34" charset="0"/>
              </a:rPr>
              <a:t>početkom apta, na prostoru Istre, zabilježena je epizoda regionalnog produbljavanja platformnog taložnog prostora uz taloženje dubljevodnijih lagunskih vapnenaca sa slabim pučinskim utjecajem (Kanfanar) -</a:t>
            </a:r>
            <a:r>
              <a:rPr lang="hr-HR" altLang="sr-Latn-RS" sz="1600" b="1" dirty="0">
                <a:effectLst/>
                <a:latin typeface="Arial" panose="020B0604020202020204" pitchFamily="34" charset="0"/>
              </a:rPr>
              <a:t>OAE 1a</a:t>
            </a:r>
            <a:r>
              <a:rPr lang="hr-HR" altLang="sr-Latn-RS" sz="1600" dirty="0">
                <a:effectLst/>
                <a:latin typeface="Arial" panose="020B0604020202020204" pitchFamily="34" charset="0"/>
              </a:rPr>
              <a:t>.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effectLst/>
                <a:latin typeface="Arial" panose="020B0604020202020204" pitchFamily="34" charset="0"/>
              </a:rPr>
              <a:t>unutar ovih naslaga česti su krupni onkoidi sa jezgrom od alge </a:t>
            </a:r>
            <a:r>
              <a:rPr lang="hr-HR" altLang="sr-Latn-RS" sz="1600" i="1" dirty="0">
                <a:effectLst/>
                <a:latin typeface="Arial" panose="020B0604020202020204" pitchFamily="34" charset="0"/>
              </a:rPr>
              <a:t>Bacinella irregularis</a:t>
            </a:r>
            <a:r>
              <a:rPr lang="hr-HR" altLang="sr-Latn-RS" sz="1600" dirty="0">
                <a:effectLst/>
                <a:latin typeface="Arial" panose="020B0604020202020204" pitchFamily="34" charset="0"/>
              </a:rPr>
              <a:t>, a ima i rudista vrste </a:t>
            </a:r>
            <a:r>
              <a:rPr lang="hr-HR" altLang="sr-Latn-RS" sz="1600" i="1" dirty="0">
                <a:effectLst/>
                <a:latin typeface="Arial" panose="020B0604020202020204" pitchFamily="34" charset="0"/>
              </a:rPr>
              <a:t>Requienia ammonia</a:t>
            </a:r>
            <a:r>
              <a:rPr lang="hr-HR" altLang="sr-Latn-RS" sz="1600" dirty="0">
                <a:effectLst/>
                <a:latin typeface="Arial" panose="020B0604020202020204" pitchFamily="34" charset="0"/>
              </a:rPr>
              <a:t>, salpingoporela, kao i mnogih foraminifera, npr. </a:t>
            </a:r>
            <a:r>
              <a:rPr lang="hr-HR" altLang="sr-Latn-RS" sz="1600" i="1" dirty="0">
                <a:effectLst/>
                <a:latin typeface="Arial" panose="020B0604020202020204" pitchFamily="34" charset="0"/>
              </a:rPr>
              <a:t>Palorbitolina lenticularis</a:t>
            </a:r>
            <a:r>
              <a:rPr lang="hr-HR" altLang="sr-Latn-RS" sz="1600" dirty="0">
                <a:effectLst/>
                <a:latin typeface="Arial" panose="020B0604020202020204" pitchFamily="34" charset="0"/>
              </a:rPr>
              <a:t> (arhitektonski kamen "Istarski žuti, „donji orbitolinski vapnenci”)</a:t>
            </a:r>
          </a:p>
          <a:p>
            <a:pPr eaLnBrk="1" hangingPunct="1">
              <a:lnSpc>
                <a:spcPct val="80000"/>
              </a:lnSpc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gornji apt je karakteriziran brzim oplićavanjem taložnog prostora, a što je rezultiralo emerzijom od vršnog gornjeg apta pa tijekom čitavog donjeg alba (</a:t>
            </a:r>
            <a:r>
              <a:rPr lang="hr-HR" altLang="sr-Latn-RS" sz="1600">
                <a:latin typeface="Arial" panose="020B0604020202020204" pitchFamily="34" charset="0"/>
              </a:rPr>
              <a:t>Kanfanar) („gornji orbitolinski vapnenci”)</a:t>
            </a:r>
            <a:endParaRPr lang="hr-HR" altLang="sr-Latn-RS" sz="16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sredinom alba dolazi do transgresije na širokom prostoru Jadranske karbonatne platforme, ponovno se uspostavljaju peritajdalni okoliši, te su i iz razdoblja gornjeg alba također poznati tragovi dinosaura (Veli Brijun) koji su obitavali na izoliranoj platformi</a:t>
            </a:r>
            <a:endParaRPr lang="hr-HR" altLang="sr-Latn-RS" sz="14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hr-HR" altLang="sr-Latn-RS" sz="1600" dirty="0">
              <a:latin typeface="Arial" panose="020B0604020202020204" pitchFamily="34" charset="0"/>
            </a:endParaRPr>
          </a:p>
        </p:txBody>
      </p:sp>
      <p:pic>
        <p:nvPicPr>
          <p:cNvPr id="73732" name="Picture 6" descr="Gornji Barem - donji Alb Istre">
            <a:extLst>
              <a:ext uri="{FF2B5EF4-FFF2-40B4-BE49-F238E27FC236}">
                <a16:creationId xmlns:a16="http://schemas.microsoft.com/office/drawing/2014/main" id="{7F0284BB-8FB3-4807-982A-FE2C6D7A543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115888"/>
            <a:ext cx="4464050" cy="6626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3" name="Rectangle 5">
            <a:extLst>
              <a:ext uri="{FF2B5EF4-FFF2-40B4-BE49-F238E27FC236}">
                <a16:creationId xmlns:a16="http://schemas.microsoft.com/office/drawing/2014/main" id="{62F5209D-B558-4007-81B6-3592C250500A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>
          <a:xfrm>
            <a:off x="468313" y="-531813"/>
            <a:ext cx="8229600" cy="85725"/>
          </a:xfrm>
        </p:spPr>
        <p:txBody>
          <a:bodyPr/>
          <a:lstStyle/>
          <a:p>
            <a:pPr eaLnBrk="1" hangingPunct="1">
              <a:defRPr/>
            </a:pPr>
            <a:endParaRPr lang="hr-HR" sz="4000"/>
          </a:p>
        </p:txBody>
      </p:sp>
      <p:pic>
        <p:nvPicPr>
          <p:cNvPr id="75779" name="Picture 10" descr="5">
            <a:extLst>
              <a:ext uri="{FF2B5EF4-FFF2-40B4-BE49-F238E27FC236}">
                <a16:creationId xmlns:a16="http://schemas.microsoft.com/office/drawing/2014/main" id="{292A5D4D-9498-4C65-9065-2FA7A88C8D80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550" y="404813"/>
            <a:ext cx="3095625" cy="3168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780" name="Picture 11" descr="05">
            <a:extLst>
              <a:ext uri="{FF2B5EF4-FFF2-40B4-BE49-F238E27FC236}">
                <a16:creationId xmlns:a16="http://schemas.microsoft.com/office/drawing/2014/main" id="{13D2EDF6-C5D9-436A-BE8F-EF475CAA05AA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2363" y="404813"/>
            <a:ext cx="3240087" cy="3381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781" name="Picture 12" descr="02">
            <a:extLst>
              <a:ext uri="{FF2B5EF4-FFF2-40B4-BE49-F238E27FC236}">
                <a16:creationId xmlns:a16="http://schemas.microsoft.com/office/drawing/2014/main" id="{FB2D778A-3344-4E6C-A695-5FCFADDC8F44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550" y="3860800"/>
            <a:ext cx="3095625" cy="2736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782" name="Picture 17" descr="DSC_8357">
            <a:extLst>
              <a:ext uri="{FF2B5EF4-FFF2-40B4-BE49-F238E27FC236}">
                <a16:creationId xmlns:a16="http://schemas.microsoft.com/office/drawing/2014/main" id="{DB464F39-7F6E-4DCD-BEFE-66916513BF68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37188" y="3938588"/>
            <a:ext cx="2159000" cy="26590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24348882-E1E7-4489-B2FC-71C91E8F75E4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>
          <a:xfrm>
            <a:off x="468313" y="115888"/>
            <a:ext cx="8229600" cy="720725"/>
          </a:xfrm>
        </p:spPr>
        <p:txBody>
          <a:bodyPr/>
          <a:lstStyle/>
          <a:p>
            <a:pPr eaLnBrk="1" hangingPunct="1">
              <a:lnSpc>
                <a:spcPct val="50000"/>
              </a:lnSpc>
              <a:defRPr/>
            </a:pPr>
            <a:r>
              <a:rPr lang="hr-HR" sz="1800" b="1" i="1" dirty="0" err="1">
                <a:latin typeface="Arial" charset="0"/>
              </a:rPr>
              <a:t>Cuneolina</a:t>
            </a:r>
            <a:r>
              <a:rPr lang="hr-HR" sz="1800" b="1" i="1" dirty="0">
                <a:latin typeface="Arial" charset="0"/>
              </a:rPr>
              <a:t> </a:t>
            </a:r>
            <a:r>
              <a:rPr lang="hr-HR" sz="1800" b="1" i="1" dirty="0" err="1">
                <a:latin typeface="Arial" charset="0"/>
              </a:rPr>
              <a:t>camposauri</a:t>
            </a:r>
            <a:r>
              <a:rPr lang="hr-HR" sz="1800" b="1" i="1" dirty="0">
                <a:latin typeface="Arial" charset="0"/>
              </a:rPr>
              <a:t>, </a:t>
            </a:r>
            <a:r>
              <a:rPr lang="hr-HR" sz="1800" b="1" i="1" dirty="0" err="1">
                <a:latin typeface="Arial" charset="0"/>
              </a:rPr>
              <a:t>Sabaudia</a:t>
            </a:r>
            <a:r>
              <a:rPr lang="hr-HR" sz="1800" b="1" i="1" dirty="0">
                <a:latin typeface="Arial" charset="0"/>
              </a:rPr>
              <a:t> minuta, </a:t>
            </a:r>
            <a:r>
              <a:rPr lang="hr-HR" sz="1800" b="1" i="1" dirty="0" err="1">
                <a:latin typeface="Arial" charset="0"/>
              </a:rPr>
              <a:t>Sabaudia</a:t>
            </a:r>
            <a:r>
              <a:rPr lang="hr-HR" sz="1800" b="1" i="1" dirty="0">
                <a:latin typeface="Arial" charset="0"/>
              </a:rPr>
              <a:t> </a:t>
            </a:r>
            <a:r>
              <a:rPr lang="hr-HR" sz="1800" b="1" i="1" dirty="0" err="1">
                <a:latin typeface="Arial" charset="0"/>
              </a:rPr>
              <a:t>capitata</a:t>
            </a:r>
            <a:r>
              <a:rPr lang="hr-HR" sz="1800" b="1" i="1" dirty="0">
                <a:latin typeface="Arial" charset="0"/>
              </a:rPr>
              <a:t>, </a:t>
            </a:r>
            <a:r>
              <a:rPr lang="hr-HR" sz="1800" b="1" i="1" dirty="0" err="1">
                <a:latin typeface="Arial" charset="0"/>
              </a:rPr>
              <a:t>Bacinella</a:t>
            </a:r>
            <a:r>
              <a:rPr lang="hr-HR" sz="1800" b="1" i="1" dirty="0">
                <a:latin typeface="Arial" charset="0"/>
              </a:rPr>
              <a:t> </a:t>
            </a:r>
            <a:r>
              <a:rPr lang="hr-HR" sz="1800" b="1" i="1" dirty="0" err="1">
                <a:latin typeface="Arial" charset="0"/>
              </a:rPr>
              <a:t>irregularis</a:t>
            </a:r>
            <a:r>
              <a:rPr lang="hr-HR" sz="1800" b="1" i="1" dirty="0">
                <a:latin typeface="Arial" charset="0"/>
              </a:rPr>
              <a:t>, </a:t>
            </a:r>
            <a:r>
              <a:rPr lang="hr-HR" sz="1800" b="1" i="1" dirty="0" err="1">
                <a:latin typeface="Arial" charset="0"/>
              </a:rPr>
              <a:t>Palorbitolina</a:t>
            </a:r>
            <a:r>
              <a:rPr lang="hr-HR" sz="1800" b="1" i="1" dirty="0">
                <a:latin typeface="Arial" charset="0"/>
              </a:rPr>
              <a:t> </a:t>
            </a:r>
            <a:r>
              <a:rPr lang="hr-HR" sz="1800" b="1" i="1" dirty="0" err="1">
                <a:latin typeface="Arial" charset="0"/>
              </a:rPr>
              <a:t>lenticularis</a:t>
            </a:r>
            <a:r>
              <a:rPr lang="hr-HR" dirty="0"/>
              <a:t>   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6344EA37-1272-4D39-8AD9-92879EE21D15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1331913" y="2130425"/>
            <a:ext cx="1439862" cy="642938"/>
          </a:xfrm>
        </p:spPr>
        <p:txBody>
          <a:bodyPr/>
          <a:lstStyle/>
          <a:p>
            <a:pPr eaLnBrk="1" hangingPunct="1">
              <a:defRPr/>
            </a:pPr>
            <a:endParaRPr lang="hr-HR" sz="2400"/>
          </a:p>
        </p:txBody>
      </p:sp>
      <p:sp>
        <p:nvSpPr>
          <p:cNvPr id="61444" name="Rectangle 4">
            <a:extLst>
              <a:ext uri="{FF2B5EF4-FFF2-40B4-BE49-F238E27FC236}">
                <a16:creationId xmlns:a16="http://schemas.microsoft.com/office/drawing/2014/main" id="{AB28AD6C-61C1-4D05-85E9-27477512F7E2}"/>
              </a:ext>
            </a:extLst>
          </p:cNvPr>
          <p:cNvSpPr>
            <a:spLocks noGrp="1" noChangeArrowheads="1"/>
          </p:cNvSpPr>
          <p:nvPr>
            <p:ph sz="quarter" idx="2"/>
          </p:nvPr>
        </p:nvSpPr>
        <p:spPr>
          <a:xfrm>
            <a:off x="5940425" y="1985963"/>
            <a:ext cx="863600" cy="644525"/>
          </a:xfrm>
        </p:spPr>
        <p:txBody>
          <a:bodyPr/>
          <a:lstStyle/>
          <a:p>
            <a:pPr eaLnBrk="1" hangingPunct="1">
              <a:defRPr/>
            </a:pPr>
            <a:endParaRPr lang="hr-HR" sz="2400"/>
          </a:p>
        </p:txBody>
      </p:sp>
      <p:sp>
        <p:nvSpPr>
          <p:cNvPr id="61445" name="Rectangle 5">
            <a:extLst>
              <a:ext uri="{FF2B5EF4-FFF2-40B4-BE49-F238E27FC236}">
                <a16:creationId xmlns:a16="http://schemas.microsoft.com/office/drawing/2014/main" id="{F541C308-C7CD-478F-A7F2-0C4910F32A6C}"/>
              </a:ext>
            </a:extLst>
          </p:cNvPr>
          <p:cNvSpPr>
            <a:spLocks noGrp="1" noChangeArrowheads="1"/>
          </p:cNvSpPr>
          <p:nvPr>
            <p:ph sz="quarter" idx="3"/>
          </p:nvPr>
        </p:nvSpPr>
        <p:spPr>
          <a:xfrm>
            <a:off x="2268538" y="4346575"/>
            <a:ext cx="863600" cy="500063"/>
          </a:xfrm>
        </p:spPr>
        <p:txBody>
          <a:bodyPr/>
          <a:lstStyle/>
          <a:p>
            <a:pPr eaLnBrk="1" hangingPunct="1">
              <a:defRPr/>
            </a:pPr>
            <a:endParaRPr lang="hr-HR" sz="2400"/>
          </a:p>
        </p:txBody>
      </p:sp>
      <p:sp>
        <p:nvSpPr>
          <p:cNvPr id="61446" name="Rectangle 6">
            <a:extLst>
              <a:ext uri="{FF2B5EF4-FFF2-40B4-BE49-F238E27FC236}">
                <a16:creationId xmlns:a16="http://schemas.microsoft.com/office/drawing/2014/main" id="{0A714C10-C217-44B5-93CC-E7D274EC6667}"/>
              </a:ext>
            </a:extLst>
          </p:cNvPr>
          <p:cNvSpPr>
            <a:spLocks noGrp="1" noChangeArrowheads="1"/>
          </p:cNvSpPr>
          <p:nvPr>
            <p:ph sz="quarter" idx="4"/>
          </p:nvPr>
        </p:nvSpPr>
        <p:spPr>
          <a:xfrm>
            <a:off x="5867400" y="4560888"/>
            <a:ext cx="719138" cy="996950"/>
          </a:xfrm>
        </p:spPr>
        <p:txBody>
          <a:bodyPr/>
          <a:lstStyle/>
          <a:p>
            <a:pPr eaLnBrk="1" hangingPunct="1">
              <a:defRPr/>
            </a:pPr>
            <a:endParaRPr lang="hr-HR" sz="2400"/>
          </a:p>
        </p:txBody>
      </p:sp>
      <p:pic>
        <p:nvPicPr>
          <p:cNvPr id="77831" name="Picture 7" descr="I38 - Cuneolina camposauri (Neokom-Apt)">
            <a:extLst>
              <a:ext uri="{FF2B5EF4-FFF2-40B4-BE49-F238E27FC236}">
                <a16:creationId xmlns:a16="http://schemas.microsoft.com/office/drawing/2014/main" id="{F2C87000-6322-4C30-A03C-471FC8CB1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25538"/>
            <a:ext cx="4140200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2" name="Picture 8" descr="I41 - Sabaudia minuta, Sabaudia capitata (Neokom-Alb)">
            <a:extLst>
              <a:ext uri="{FF2B5EF4-FFF2-40B4-BE49-F238E27FC236}">
                <a16:creationId xmlns:a16="http://schemas.microsoft.com/office/drawing/2014/main" id="{3805FD31-74B8-433A-A67E-B8DF7190A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25538"/>
            <a:ext cx="4392613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3" name="Picture 9" descr="I42 - Bacinella irregularis (donji Apt)">
            <a:extLst>
              <a:ext uri="{FF2B5EF4-FFF2-40B4-BE49-F238E27FC236}">
                <a16:creationId xmlns:a16="http://schemas.microsoft.com/office/drawing/2014/main" id="{FB4E59DF-FD19-49BC-922F-71D2A9361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005263"/>
            <a:ext cx="4176712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4" name="Picture 10" descr="I39 - Palorbitolina lenticularis (donji Apt)">
            <a:extLst>
              <a:ext uri="{FF2B5EF4-FFF2-40B4-BE49-F238E27FC236}">
                <a16:creationId xmlns:a16="http://schemas.microsoft.com/office/drawing/2014/main" id="{9D54F8BF-9E42-424E-B6FA-8299156EE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4076700"/>
            <a:ext cx="3600450" cy="266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80" name="Rectangle 16">
            <a:extLst>
              <a:ext uri="{FF2B5EF4-FFF2-40B4-BE49-F238E27FC236}">
                <a16:creationId xmlns:a16="http://schemas.microsoft.com/office/drawing/2014/main" id="{1331E4FC-B1AD-424D-83B9-03E56F939E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130175"/>
          </a:xfrm>
        </p:spPr>
        <p:txBody>
          <a:bodyPr/>
          <a:lstStyle/>
          <a:p>
            <a:pPr eaLnBrk="1" hangingPunct="1">
              <a:defRPr/>
            </a:pPr>
            <a:endParaRPr lang="hr-HR"/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05D94C13-1FB5-4911-9212-2486B928389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7950" y="2420938"/>
            <a:ext cx="4038600" cy="24479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sz="1800" dirty="0" err="1">
                <a:latin typeface="Arial" charset="0"/>
              </a:rPr>
              <a:t>albski</a:t>
            </a:r>
            <a:r>
              <a:rPr lang="hr-HR" sz="1800" dirty="0">
                <a:latin typeface="Arial" charset="0"/>
              </a:rPr>
              <a:t> vapnenci su često tanko uslojeni</a:t>
            </a:r>
          </a:p>
          <a:p>
            <a:pPr eaLnBrk="1" hangingPunct="1">
              <a:lnSpc>
                <a:spcPct val="80000"/>
              </a:lnSpc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sz="1800" dirty="0">
                <a:latin typeface="Arial" charset="0"/>
              </a:rPr>
              <a:t>u gornjem </a:t>
            </a:r>
            <a:r>
              <a:rPr lang="hr-HR" sz="1800" dirty="0" err="1">
                <a:latin typeface="Arial" charset="0"/>
              </a:rPr>
              <a:t>albu</a:t>
            </a:r>
            <a:r>
              <a:rPr lang="hr-HR" sz="1800" dirty="0">
                <a:latin typeface="Arial" charset="0"/>
              </a:rPr>
              <a:t> </a:t>
            </a:r>
            <a:r>
              <a:rPr lang="hr-HR" sz="1800" dirty="0" err="1">
                <a:latin typeface="Arial" charset="0"/>
              </a:rPr>
              <a:t>Ćičarije</a:t>
            </a:r>
            <a:r>
              <a:rPr lang="hr-HR" sz="1800" dirty="0">
                <a:latin typeface="Arial" charset="0"/>
              </a:rPr>
              <a:t>, SI Istri, </a:t>
            </a:r>
            <a:r>
              <a:rPr lang="hr-HR" sz="1800">
                <a:latin typeface="Arial" charset="0"/>
              </a:rPr>
              <a:t>Velikoj Kapeli</a:t>
            </a:r>
            <a:r>
              <a:rPr lang="hr-HR" sz="1800" dirty="0">
                <a:latin typeface="Arial" charset="0"/>
              </a:rPr>
              <a:t>, Dinari, otoku Visu česti su nalazi </a:t>
            </a:r>
            <a:r>
              <a:rPr lang="hr-HR" sz="1800" dirty="0" err="1">
                <a:latin typeface="Arial" charset="0"/>
              </a:rPr>
              <a:t>dijagenetskog</a:t>
            </a:r>
            <a:r>
              <a:rPr lang="hr-HR" sz="1800" dirty="0">
                <a:latin typeface="Arial" charset="0"/>
              </a:rPr>
              <a:t> kvarca</a:t>
            </a:r>
          </a:p>
          <a:p>
            <a:pPr eaLnBrk="1" hangingPunct="1">
              <a:lnSpc>
                <a:spcPct val="80000"/>
              </a:lnSpc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sz="1800" dirty="0">
                <a:latin typeface="Arial" charset="0"/>
              </a:rPr>
              <a:t>unutar </a:t>
            </a:r>
            <a:r>
              <a:rPr lang="hr-HR" sz="1800" dirty="0" err="1">
                <a:latin typeface="Arial" charset="0"/>
              </a:rPr>
              <a:t>peritajdalnih</a:t>
            </a:r>
            <a:r>
              <a:rPr lang="hr-HR" sz="1800" dirty="0">
                <a:latin typeface="Arial" charset="0"/>
              </a:rPr>
              <a:t> </a:t>
            </a:r>
            <a:r>
              <a:rPr lang="hr-HR" sz="1800" dirty="0" err="1">
                <a:latin typeface="Arial" charset="0"/>
              </a:rPr>
              <a:t>gornjoalbskih</a:t>
            </a:r>
            <a:r>
              <a:rPr lang="hr-HR" sz="1800" dirty="0">
                <a:latin typeface="Arial" charset="0"/>
              </a:rPr>
              <a:t> okoliša mjestimice su prisutni i vapnenci olujnih karakteristika (uvala </a:t>
            </a:r>
            <a:r>
              <a:rPr lang="hr-HR" sz="1800" dirty="0" err="1">
                <a:latin typeface="Arial" charset="0"/>
              </a:rPr>
              <a:t>Banjole</a:t>
            </a:r>
            <a:r>
              <a:rPr lang="hr-HR" sz="1800" dirty="0">
                <a:latin typeface="Arial" charset="0"/>
              </a:rPr>
              <a:t>, južno od Pule)</a:t>
            </a:r>
            <a:endParaRPr lang="hr-HR" sz="1600" dirty="0">
              <a:latin typeface="Arial" charset="0"/>
            </a:endParaRPr>
          </a:p>
          <a:p>
            <a:pPr eaLnBrk="1" hangingPunct="1">
              <a:lnSpc>
                <a:spcPct val="80000"/>
              </a:lnSpc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endParaRPr lang="hr-HR" sz="1400" dirty="0">
              <a:latin typeface="Arial" charset="0"/>
            </a:endParaRPr>
          </a:p>
        </p:txBody>
      </p:sp>
      <p:pic>
        <p:nvPicPr>
          <p:cNvPr id="79876" name="Picture 19" descr="P6010136">
            <a:extLst>
              <a:ext uri="{FF2B5EF4-FFF2-40B4-BE49-F238E27FC236}">
                <a16:creationId xmlns:a16="http://schemas.microsoft.com/office/drawing/2014/main" id="{959983B9-A247-49CB-A7AC-FBB27A9106C0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27538" y="107950"/>
            <a:ext cx="4716462" cy="3536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877" name="Picture 20" descr="P6010141">
            <a:extLst>
              <a:ext uri="{FF2B5EF4-FFF2-40B4-BE49-F238E27FC236}">
                <a16:creationId xmlns:a16="http://schemas.microsoft.com/office/drawing/2014/main" id="{4C9EFFD3-56A3-4FAD-B513-C6702C4ACB1C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3438" y="3860800"/>
            <a:ext cx="4140200" cy="2943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2" name="Rectangle 4">
            <a:extLst>
              <a:ext uri="{FF2B5EF4-FFF2-40B4-BE49-F238E27FC236}">
                <a16:creationId xmlns:a16="http://schemas.microsoft.com/office/drawing/2014/main" id="{20D86B71-11E5-48B9-BE60-C30E5C482A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647700"/>
          </a:xfrm>
        </p:spPr>
        <p:txBody>
          <a:bodyPr/>
          <a:lstStyle/>
          <a:p>
            <a:pPr eaLnBrk="1" hangingPunct="1">
              <a:defRPr/>
            </a:pPr>
            <a:r>
              <a:rPr lang="hr-HR" sz="2000" b="1" dirty="0"/>
              <a:t>Uvala </a:t>
            </a:r>
            <a:r>
              <a:rPr lang="hr-HR" sz="2000" b="1" dirty="0" err="1"/>
              <a:t>Banjole</a:t>
            </a:r>
            <a:r>
              <a:rPr lang="hr-HR" sz="2000" dirty="0"/>
              <a:t> (Gornji </a:t>
            </a:r>
            <a:r>
              <a:rPr lang="hr-HR" sz="2000" dirty="0" err="1"/>
              <a:t>alb</a:t>
            </a:r>
            <a:r>
              <a:rPr lang="hr-HR" sz="2000" dirty="0"/>
              <a:t>)</a:t>
            </a:r>
          </a:p>
        </p:txBody>
      </p:sp>
      <p:pic>
        <p:nvPicPr>
          <p:cNvPr id="81923" name="Picture 6" descr="P6070048">
            <a:extLst>
              <a:ext uri="{FF2B5EF4-FFF2-40B4-BE49-F238E27FC236}">
                <a16:creationId xmlns:a16="http://schemas.microsoft.com/office/drawing/2014/main" id="{3C2D09C0-9750-4121-A417-F76E2E7EA9A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755650"/>
            <a:ext cx="8135938" cy="5986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>
            <a:extLst>
              <a:ext uri="{FF2B5EF4-FFF2-40B4-BE49-F238E27FC236}">
                <a16:creationId xmlns:a16="http://schemas.microsoft.com/office/drawing/2014/main" id="{52C6ECBA-04C0-49D6-9560-0308E1A3FE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561975"/>
          </a:xfrm>
        </p:spPr>
        <p:txBody>
          <a:bodyPr/>
          <a:lstStyle/>
          <a:p>
            <a:pPr eaLnBrk="1" hangingPunct="1">
              <a:defRPr/>
            </a:pPr>
            <a:r>
              <a:rPr lang="hr-HR" sz="2000" b="1" dirty="0">
                <a:latin typeface="Arial" charset="0"/>
              </a:rPr>
              <a:t>Uvala </a:t>
            </a:r>
            <a:r>
              <a:rPr lang="hr-HR" sz="2000" b="1" dirty="0" err="1">
                <a:latin typeface="Arial" charset="0"/>
              </a:rPr>
              <a:t>Banjole</a:t>
            </a:r>
            <a:r>
              <a:rPr lang="hr-HR" sz="2000" dirty="0">
                <a:latin typeface="Arial" charset="0"/>
              </a:rPr>
              <a:t> (Gornji </a:t>
            </a:r>
            <a:r>
              <a:rPr lang="hr-HR" sz="2000" dirty="0" err="1">
                <a:latin typeface="Arial" charset="0"/>
              </a:rPr>
              <a:t>alb</a:t>
            </a:r>
            <a:r>
              <a:rPr lang="hr-HR" sz="2000" dirty="0">
                <a:latin typeface="Arial" charset="0"/>
              </a:rPr>
              <a:t>)</a:t>
            </a:r>
          </a:p>
        </p:txBody>
      </p:sp>
      <p:pic>
        <p:nvPicPr>
          <p:cNvPr id="83971" name="Picture 3" descr="P6070050">
            <a:extLst>
              <a:ext uri="{FF2B5EF4-FFF2-40B4-BE49-F238E27FC236}">
                <a16:creationId xmlns:a16="http://schemas.microsoft.com/office/drawing/2014/main" id="{EFC8757D-7E39-4D76-B963-E58DBD29899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700088"/>
            <a:ext cx="8208962" cy="6042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CA3D66A8-74BF-44D2-9326-7E0E95181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647700"/>
          </a:xfrm>
        </p:spPr>
        <p:txBody>
          <a:bodyPr/>
          <a:lstStyle/>
          <a:p>
            <a:pPr>
              <a:defRPr/>
            </a:pPr>
            <a:r>
              <a:rPr lang="en-US" sz="1800" b="1" dirty="0" err="1"/>
              <a:t>Mikrofosilni</a:t>
            </a:r>
            <a:r>
              <a:rPr lang="en-US" sz="1800" b="1" dirty="0"/>
              <a:t> </a:t>
            </a:r>
            <a:r>
              <a:rPr lang="en-US" sz="1800" b="1" dirty="0" err="1"/>
              <a:t>sadržaj</a:t>
            </a:r>
            <a:r>
              <a:rPr lang="en-US" sz="1800" b="1" dirty="0"/>
              <a:t> </a:t>
            </a:r>
            <a:r>
              <a:rPr lang="hr-HR" sz="1800" b="1" dirty="0"/>
              <a:t>donje krede</a:t>
            </a:r>
            <a:r>
              <a:rPr lang="en-US" sz="1800" b="1" dirty="0"/>
              <a:t> </a:t>
            </a:r>
            <a:r>
              <a:rPr lang="en-US" sz="1800" b="1" dirty="0" err="1"/>
              <a:t>Vanjskih</a:t>
            </a:r>
            <a:r>
              <a:rPr lang="en-US" sz="1800" b="1" dirty="0"/>
              <a:t> </a:t>
            </a:r>
            <a:r>
              <a:rPr lang="en-US" sz="1800" b="1" dirty="0" err="1"/>
              <a:t>Dinarida</a:t>
            </a:r>
            <a:r>
              <a:rPr lang="en-US" sz="1800" b="1" dirty="0"/>
              <a:t> (</a:t>
            </a:r>
            <a:r>
              <a:rPr lang="en-US" sz="1800" b="1" i="1" dirty="0" err="1"/>
              <a:t>Velić</a:t>
            </a:r>
            <a:r>
              <a:rPr lang="en-US" sz="1800" b="1" i="1" dirty="0"/>
              <a:t>, 2007</a:t>
            </a:r>
            <a:r>
              <a:rPr lang="en-US" sz="1800" b="1" dirty="0"/>
              <a:t>)</a:t>
            </a:r>
          </a:p>
        </p:txBody>
      </p:sp>
      <p:pic>
        <p:nvPicPr>
          <p:cNvPr id="86019" name="Rezervirano mjesto sadržaja 5">
            <a:extLst>
              <a:ext uri="{FF2B5EF4-FFF2-40B4-BE49-F238E27FC236}">
                <a16:creationId xmlns:a16="http://schemas.microsoft.com/office/drawing/2014/main" id="{FAC334CE-EC53-4744-A027-4F188868AD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90800" y="692150"/>
            <a:ext cx="4141788" cy="6049963"/>
          </a:xfrm>
        </p:spPr>
      </p:pic>
    </p:spTree>
  </p:cSld>
  <p:clrMapOvr>
    <a:masterClrMapping/>
  </p:clrMapOvr>
  <p:transition>
    <p:cover dir="r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60" name="Rectangle 4">
            <a:extLst>
              <a:ext uri="{FF2B5EF4-FFF2-40B4-BE49-F238E27FC236}">
                <a16:creationId xmlns:a16="http://schemas.microsoft.com/office/drawing/2014/main" id="{54BCA95D-A20B-4158-9C4C-15022A7B01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26988"/>
            <a:ext cx="8229600" cy="77788"/>
          </a:xfrm>
        </p:spPr>
        <p:txBody>
          <a:bodyPr/>
          <a:lstStyle/>
          <a:p>
            <a:pPr eaLnBrk="1" hangingPunct="1">
              <a:defRPr/>
            </a:pPr>
            <a:endParaRPr lang="hr-HR"/>
          </a:p>
        </p:txBody>
      </p:sp>
      <p:sp>
        <p:nvSpPr>
          <p:cNvPr id="198661" name="Rectangle 5">
            <a:extLst>
              <a:ext uri="{FF2B5EF4-FFF2-40B4-BE49-F238E27FC236}">
                <a16:creationId xmlns:a16="http://schemas.microsoft.com/office/drawing/2014/main" id="{674E7AEB-681D-4308-B81F-8CEE5716653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628775"/>
            <a:ext cx="3816350" cy="4176713"/>
          </a:xfrm>
        </p:spPr>
        <p:txBody>
          <a:bodyPr/>
          <a:lstStyle/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granica donja-gornja kreda na Jadranskoj platformi često je obilježena </a:t>
            </a:r>
            <a:r>
              <a:rPr lang="hr-HR" sz="1600" dirty="0" err="1">
                <a:latin typeface="Arial" charset="0"/>
              </a:rPr>
              <a:t>kasnodijagenetskim</a:t>
            </a:r>
            <a:r>
              <a:rPr lang="hr-HR" sz="1600" dirty="0">
                <a:latin typeface="Arial" charset="0"/>
              </a:rPr>
              <a:t> dolomitima i/ili </a:t>
            </a:r>
            <a:r>
              <a:rPr lang="hr-HR" sz="1600" dirty="0" err="1">
                <a:latin typeface="Arial" charset="0"/>
              </a:rPr>
              <a:t>rekristaliziranim</a:t>
            </a:r>
            <a:r>
              <a:rPr lang="hr-HR" sz="1600" dirty="0">
                <a:latin typeface="Arial" charset="0"/>
              </a:rPr>
              <a:t> vapnencima</a:t>
            </a: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početkom gornje krede platforma se počinje dezintegrirati te dolazi do diferencijacije okoliša; mjestimice se formiraju lokalna udubljenja, a mjestimice zaostaju uzvišenja. </a:t>
            </a: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na uzvišenjima se formiraju </a:t>
            </a:r>
            <a:r>
              <a:rPr lang="hr-HR" sz="1600" b="1" dirty="0" err="1">
                <a:latin typeface="Arial" charset="0"/>
              </a:rPr>
              <a:t>rudistni</a:t>
            </a:r>
            <a:r>
              <a:rPr lang="hr-HR" sz="1600" b="1" dirty="0">
                <a:latin typeface="Arial" charset="0"/>
              </a:rPr>
              <a:t> grebeni</a:t>
            </a:r>
            <a:r>
              <a:rPr lang="hr-HR" sz="1600" dirty="0">
                <a:latin typeface="Arial" charset="0"/>
              </a:rPr>
              <a:t> sa kojih se u obližnja udubljenja postupno </a:t>
            </a:r>
            <a:r>
              <a:rPr lang="hr-HR" sz="1600" dirty="0" err="1">
                <a:latin typeface="Arial" charset="0"/>
              </a:rPr>
              <a:t>spira</a:t>
            </a:r>
            <a:r>
              <a:rPr lang="hr-HR" sz="1600" dirty="0">
                <a:latin typeface="Arial" charset="0"/>
              </a:rPr>
              <a:t> </a:t>
            </a:r>
            <a:r>
              <a:rPr lang="hr-HR" sz="1600" dirty="0" err="1">
                <a:latin typeface="Arial" charset="0"/>
              </a:rPr>
              <a:t>rudistni</a:t>
            </a:r>
            <a:r>
              <a:rPr lang="hr-HR" sz="1600" dirty="0">
                <a:latin typeface="Arial" charset="0"/>
              </a:rPr>
              <a:t> </a:t>
            </a:r>
            <a:r>
              <a:rPr lang="hr-HR" sz="1600" dirty="0" err="1">
                <a:latin typeface="Arial" charset="0"/>
              </a:rPr>
              <a:t>detritus</a:t>
            </a:r>
            <a:endParaRPr lang="hr-HR" sz="1600" dirty="0">
              <a:latin typeface="Arial" charset="0"/>
            </a:endParaRP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u gornjem </a:t>
            </a:r>
            <a:r>
              <a:rPr lang="hr-HR" sz="1600" dirty="0" err="1">
                <a:latin typeface="Arial" charset="0"/>
              </a:rPr>
              <a:t>cenomanu</a:t>
            </a:r>
            <a:r>
              <a:rPr lang="hr-HR" sz="1600" dirty="0">
                <a:latin typeface="Arial" charset="0"/>
              </a:rPr>
              <a:t> se taložni prostor ponovno ujednačuje</a:t>
            </a:r>
          </a:p>
        </p:txBody>
      </p:sp>
      <p:pic>
        <p:nvPicPr>
          <p:cNvPr id="87044" name="Picture 7" descr="Nastanak taloznog slijeda kamenoloma Vinkuran">
            <a:extLst>
              <a:ext uri="{FF2B5EF4-FFF2-40B4-BE49-F238E27FC236}">
                <a16:creationId xmlns:a16="http://schemas.microsoft.com/office/drawing/2014/main" id="{6D7EFD8C-1F44-41DB-8F1E-5628AAACA7E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21175" y="476250"/>
            <a:ext cx="4714875" cy="5905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9" name="Rectangle 13">
            <a:extLst>
              <a:ext uri="{FF2B5EF4-FFF2-40B4-BE49-F238E27FC236}">
                <a16:creationId xmlns:a16="http://schemas.microsoft.com/office/drawing/2014/main" id="{BE5667FE-5C1C-4053-ABA4-7114D95CE3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-242888"/>
            <a:ext cx="8229600" cy="69850"/>
          </a:xfrm>
        </p:spPr>
        <p:txBody>
          <a:bodyPr/>
          <a:lstStyle/>
          <a:p>
            <a:pPr eaLnBrk="1" hangingPunct="1">
              <a:defRPr/>
            </a:pPr>
            <a:endParaRPr lang="hr-HR" sz="4000"/>
          </a:p>
        </p:txBody>
      </p:sp>
      <p:sp>
        <p:nvSpPr>
          <p:cNvPr id="89091" name="Rectangle 5">
            <a:extLst>
              <a:ext uri="{FF2B5EF4-FFF2-40B4-BE49-F238E27FC236}">
                <a16:creationId xmlns:a16="http://schemas.microsoft.com/office/drawing/2014/main" id="{C3FE7460-7C74-4420-975B-C68395E0F65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889125"/>
            <a:ext cx="4038600" cy="32686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00FF00"/>
              </a:buClr>
              <a:buSzTx/>
              <a:buFont typeface="Wingdings" panose="05000000000000000000" pitchFamily="2" charset="2"/>
              <a:buChar char="Ø"/>
            </a:pPr>
            <a:r>
              <a:rPr lang="hr-HR" altLang="en-US" sz="1800">
                <a:effectLst/>
                <a:latin typeface="Arial" panose="020B0604020202020204" pitchFamily="34" charset="0"/>
              </a:rPr>
              <a:t>ovi rudistni grebeni tijekom srednjeg cenomana postupno progradiraju preko susjednih udubljenja, formirajući tipične slijedove pokrupnjavanja naviše rudistnog kršja sa rudistnim grebenom na vrhu (Vinkuran, južno od Pule). 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SzTx/>
              <a:buFont typeface="Wingdings" panose="05000000000000000000" pitchFamily="2" charset="2"/>
              <a:buChar char="Ø"/>
            </a:pPr>
            <a:r>
              <a:rPr lang="hr-HR" altLang="en-US" sz="1800">
                <a:effectLst/>
                <a:latin typeface="Arial" panose="020B0604020202020204" pitchFamily="34" charset="0"/>
              </a:rPr>
              <a:t>od rudista dolaze različite vrste radiolitida i kaprinida, kao i "obični" školjkaš </a:t>
            </a:r>
            <a:r>
              <a:rPr lang="hr-HR" altLang="en-US" sz="1800" i="1">
                <a:effectLst/>
                <a:latin typeface="Arial" panose="020B0604020202020204" pitchFamily="34" charset="0"/>
              </a:rPr>
              <a:t>Chondrodonta joanne</a:t>
            </a:r>
            <a:r>
              <a:rPr lang="hr-HR" altLang="en-US" sz="1800">
                <a:effectLst/>
                <a:latin typeface="Arial" panose="020B0604020202020204" pitchFamily="34" charset="0"/>
              </a:rPr>
              <a:t>, a od foraminifera npr. </a:t>
            </a:r>
            <a:r>
              <a:rPr lang="hr-HR" altLang="en-US" sz="1800" i="1">
                <a:effectLst/>
                <a:latin typeface="Arial" panose="020B0604020202020204" pitchFamily="34" charset="0"/>
              </a:rPr>
              <a:t>Chrysalidina gradata</a:t>
            </a:r>
          </a:p>
        </p:txBody>
      </p:sp>
      <p:pic>
        <p:nvPicPr>
          <p:cNvPr id="89092" name="Picture 15" descr="Geoloski stup naslaga od gornjeg Alba do srednjeg Cenomana (Istra)">
            <a:extLst>
              <a:ext uri="{FF2B5EF4-FFF2-40B4-BE49-F238E27FC236}">
                <a16:creationId xmlns:a16="http://schemas.microsoft.com/office/drawing/2014/main" id="{64B138B5-F0B2-49B2-A58D-B33396B257C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27538" y="115888"/>
            <a:ext cx="4537075" cy="6626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6" name="Rectangle 4">
            <a:extLst>
              <a:ext uri="{FF2B5EF4-FFF2-40B4-BE49-F238E27FC236}">
                <a16:creationId xmlns:a16="http://schemas.microsoft.com/office/drawing/2014/main" id="{E243DE4B-429B-4736-8859-0D1820F859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504825"/>
          </a:xfrm>
        </p:spPr>
        <p:txBody>
          <a:bodyPr/>
          <a:lstStyle/>
          <a:p>
            <a:pPr eaLnBrk="1" hangingPunct="1">
              <a:defRPr/>
            </a:pPr>
            <a:r>
              <a:rPr lang="hr-HR" sz="2000" b="1" dirty="0">
                <a:latin typeface="Arial" charset="0"/>
              </a:rPr>
              <a:t>Kamenolom “</a:t>
            </a:r>
            <a:r>
              <a:rPr lang="hr-HR" sz="2000" b="1" dirty="0" err="1">
                <a:latin typeface="Arial" charset="0"/>
              </a:rPr>
              <a:t>Vinkuran</a:t>
            </a:r>
            <a:r>
              <a:rPr lang="hr-HR" sz="2000" b="1" dirty="0">
                <a:latin typeface="Arial" charset="0"/>
              </a:rPr>
              <a:t>" </a:t>
            </a:r>
            <a:r>
              <a:rPr lang="hr-HR" sz="2000" dirty="0">
                <a:latin typeface="Arial" charset="0"/>
              </a:rPr>
              <a:t>(Donji </a:t>
            </a:r>
            <a:r>
              <a:rPr lang="hr-HR" sz="2000" dirty="0" err="1">
                <a:latin typeface="Arial" charset="0"/>
              </a:rPr>
              <a:t>cenoman</a:t>
            </a:r>
            <a:r>
              <a:rPr lang="hr-HR" sz="2000" dirty="0">
                <a:latin typeface="Arial" charset="0"/>
              </a:rPr>
              <a:t>)</a:t>
            </a:r>
          </a:p>
        </p:txBody>
      </p:sp>
      <p:pic>
        <p:nvPicPr>
          <p:cNvPr id="91139" name="Picture 6" descr="P6010132">
            <a:extLst>
              <a:ext uri="{FF2B5EF4-FFF2-40B4-BE49-F238E27FC236}">
                <a16:creationId xmlns:a16="http://schemas.microsoft.com/office/drawing/2014/main" id="{84588353-0B7B-4489-9BDB-8DF1CB3C817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24075" y="620713"/>
            <a:ext cx="4678363" cy="6121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8" name="Rectangle 6">
            <a:extLst>
              <a:ext uri="{FF2B5EF4-FFF2-40B4-BE49-F238E27FC236}">
                <a16:creationId xmlns:a16="http://schemas.microsoft.com/office/drawing/2014/main" id="{993EF2B9-2EF8-42B5-8E69-39F45377F6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44450"/>
            <a:ext cx="8229600" cy="504825"/>
          </a:xfrm>
        </p:spPr>
        <p:txBody>
          <a:bodyPr/>
          <a:lstStyle/>
          <a:p>
            <a:pPr eaLnBrk="1" hangingPunct="1">
              <a:defRPr/>
            </a:pPr>
            <a:r>
              <a:rPr lang="hr-HR" sz="2000" b="1" i="1" dirty="0" err="1">
                <a:latin typeface="Arial" charset="0"/>
              </a:rPr>
              <a:t>Chrysalidina</a:t>
            </a:r>
            <a:r>
              <a:rPr lang="hr-HR" sz="2000" b="1" i="1" dirty="0">
                <a:latin typeface="Arial" charset="0"/>
              </a:rPr>
              <a:t> </a:t>
            </a:r>
            <a:r>
              <a:rPr lang="hr-HR" sz="2000" b="1" i="1" dirty="0" err="1">
                <a:latin typeface="Arial" charset="0"/>
              </a:rPr>
              <a:t>gradata</a:t>
            </a:r>
            <a:endParaRPr lang="hr-HR" sz="2000" b="1" i="1" dirty="0">
              <a:latin typeface="Arial" charset="0"/>
            </a:endParaRPr>
          </a:p>
        </p:txBody>
      </p:sp>
      <p:pic>
        <p:nvPicPr>
          <p:cNvPr id="93187" name="Picture 5" descr="I43 - Chrysalidina gradata (srednji-gornji Cenoman)">
            <a:extLst>
              <a:ext uri="{FF2B5EF4-FFF2-40B4-BE49-F238E27FC236}">
                <a16:creationId xmlns:a16="http://schemas.microsoft.com/office/drawing/2014/main" id="{7BDBBCCC-ACE3-49F2-B7CB-F2CB4E92394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87675" y="549275"/>
            <a:ext cx="3090863" cy="61928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4" name="Rectangle 4">
            <a:extLst>
              <a:ext uri="{FF2B5EF4-FFF2-40B4-BE49-F238E27FC236}">
                <a16:creationId xmlns:a16="http://schemas.microsoft.com/office/drawing/2014/main" id="{B472BB29-B080-49AF-A4A5-54F2D0393D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-458788"/>
            <a:ext cx="8229600" cy="85725"/>
          </a:xfrm>
        </p:spPr>
        <p:txBody>
          <a:bodyPr/>
          <a:lstStyle/>
          <a:p>
            <a:pPr eaLnBrk="1" hangingPunct="1">
              <a:defRPr/>
            </a:pPr>
            <a:endParaRPr lang="hr-HR" sz="4000"/>
          </a:p>
        </p:txBody>
      </p:sp>
      <p:sp>
        <p:nvSpPr>
          <p:cNvPr id="97285" name="Rectangle 5">
            <a:extLst>
              <a:ext uri="{FF2B5EF4-FFF2-40B4-BE49-F238E27FC236}">
                <a16:creationId xmlns:a16="http://schemas.microsoft.com/office/drawing/2014/main" id="{6307E542-A1BC-49DB-B217-8FE0D87E6C1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909763"/>
            <a:ext cx="4038600" cy="33194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>
                <a:latin typeface="Arial" panose="020B0604020202020204" pitchFamily="34" charset="0"/>
              </a:rPr>
              <a:t>unutar gornjocenomanskih naslaga na otoku Fenoliga (južno od Premanture), također su nađeni otisci stopa dinosaura koji su obitavali na izoliranoj platformi</a:t>
            </a:r>
          </a:p>
          <a:p>
            <a:pPr eaLnBrk="1" hangingPunct="1">
              <a:lnSpc>
                <a:spcPct val="90000"/>
              </a:lnSpc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>
                <a:latin typeface="Arial" panose="020B0604020202020204" pitchFamily="34" charset="0"/>
              </a:rPr>
              <a:t>u najmlađem dijelu cenomanskih vapnenaca (bez rudistnog detritusa) prisutne su nodule i leće rožnjaka, te radiolarije i spikule spužvi (Premantura), a što ukazuje na postupno sve izraženiji utjecaj dubljevodnijeg prostora</a:t>
            </a:r>
          </a:p>
          <a:p>
            <a:pPr eaLnBrk="1" hangingPunct="1">
              <a:lnSpc>
                <a:spcPct val="90000"/>
              </a:lnSpc>
              <a:defRPr/>
            </a:pPr>
            <a:endParaRPr lang="hr-HR" altLang="sr-Latn-RS" sz="1800"/>
          </a:p>
        </p:txBody>
      </p:sp>
      <p:pic>
        <p:nvPicPr>
          <p:cNvPr id="95236" name="Picture 8" descr="DSC_8331">
            <a:extLst>
              <a:ext uri="{FF2B5EF4-FFF2-40B4-BE49-F238E27FC236}">
                <a16:creationId xmlns:a16="http://schemas.microsoft.com/office/drawing/2014/main" id="{30A141DA-AC86-4ED9-9933-96991A6273E8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4163" y="115888"/>
            <a:ext cx="3025775" cy="3121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237" name="Picture 11" descr="P8230091">
            <a:extLst>
              <a:ext uri="{FF2B5EF4-FFF2-40B4-BE49-F238E27FC236}">
                <a16:creationId xmlns:a16="http://schemas.microsoft.com/office/drawing/2014/main" id="{B9B13BE1-3ABB-4EAD-9F95-CED88DEAEBF1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4163" y="3500438"/>
            <a:ext cx="3046412" cy="32416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20" name="Rectangle 4">
            <a:extLst>
              <a:ext uri="{FF2B5EF4-FFF2-40B4-BE49-F238E27FC236}">
                <a16:creationId xmlns:a16="http://schemas.microsoft.com/office/drawing/2014/main" id="{9315AF3E-9A72-4BF1-B03E-E83E04B07E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633413"/>
          </a:xfrm>
        </p:spPr>
        <p:txBody>
          <a:bodyPr/>
          <a:lstStyle/>
          <a:p>
            <a:pPr eaLnBrk="1" hangingPunct="1">
              <a:defRPr/>
            </a:pPr>
            <a:r>
              <a:rPr lang="hr-HR" sz="2000" b="1" dirty="0" err="1">
                <a:latin typeface="Arial" charset="0"/>
              </a:rPr>
              <a:t>Premantura</a:t>
            </a:r>
            <a:r>
              <a:rPr lang="hr-HR" sz="2000" b="1" dirty="0">
                <a:latin typeface="Arial" charset="0"/>
              </a:rPr>
              <a:t> </a:t>
            </a:r>
            <a:r>
              <a:rPr lang="hr-HR" sz="2000" dirty="0">
                <a:latin typeface="Arial" charset="0"/>
              </a:rPr>
              <a:t>(Gornji </a:t>
            </a:r>
            <a:r>
              <a:rPr lang="hr-HR" sz="2000" dirty="0" err="1">
                <a:latin typeface="Arial" charset="0"/>
              </a:rPr>
              <a:t>cenoman</a:t>
            </a:r>
            <a:r>
              <a:rPr lang="hr-HR" sz="2000" dirty="0">
                <a:latin typeface="Arial" charset="0"/>
              </a:rPr>
              <a:t>)</a:t>
            </a:r>
          </a:p>
        </p:txBody>
      </p:sp>
      <p:pic>
        <p:nvPicPr>
          <p:cNvPr id="97283" name="Picture 6" descr="P6010145">
            <a:extLst>
              <a:ext uri="{FF2B5EF4-FFF2-40B4-BE49-F238E27FC236}">
                <a16:creationId xmlns:a16="http://schemas.microsoft.com/office/drawing/2014/main" id="{9477E1B5-DE3D-4DD0-B8D6-557FF33CA44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669925"/>
            <a:ext cx="8135938" cy="59991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299BC406-ECFA-4BDD-B7CF-7C2723F3C6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-242888"/>
            <a:ext cx="8229600" cy="69850"/>
          </a:xfrm>
        </p:spPr>
        <p:txBody>
          <a:bodyPr/>
          <a:lstStyle/>
          <a:p>
            <a:pPr eaLnBrk="1" hangingPunct="1">
              <a:defRPr/>
            </a:pPr>
            <a:endParaRPr lang="hr-HR"/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C3ED495E-FBA4-40D7-8341-F7649110804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333375"/>
            <a:ext cx="3960812" cy="6048375"/>
          </a:xfrm>
        </p:spPr>
        <p:txBody>
          <a:bodyPr/>
          <a:lstStyle/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koncem cenomana/početkom turona, zbog globalnog povišenja morskog nivoa, čitava Jadranska karbonatna platforma biva "potopljena – </a:t>
            </a:r>
            <a:r>
              <a:rPr lang="hr-HR" altLang="sr-Latn-RS" sz="1200" b="1" dirty="0">
                <a:latin typeface="Arial" panose="020B0604020202020204" pitchFamily="34" charset="0"/>
              </a:rPr>
              <a:t>OAE-2</a:t>
            </a:r>
            <a:r>
              <a:rPr lang="hr-HR" altLang="sr-Latn-RS" sz="1200" dirty="0">
                <a:latin typeface="Arial" panose="020B0604020202020204" pitchFamily="34" charset="0"/>
              </a:rPr>
              <a:t> (osim nekih istovremeno tektonski izdižućih dijelova, npr. na sjevernim dijelu Istre i otoka Cresa</a:t>
            </a: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na sjevernom djelu otoka Cresa ta emerzija traje čak do eocena</a:t>
            </a: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emerzija je prisutna i na sjeveroistočnom rubnom prostoru platforme - gornji cenoman-gornji santon – boksiti u Sloveniji i BiH, da bi taj prostor ponovno bio preplavljen od gornjeg santona do gornjeg kampana</a:t>
            </a: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unutar dubokovodnih vapnenaca koji su se taložili na "potopljenim" djelovima platforme česti su amoniti </a:t>
            </a:r>
            <a:r>
              <a:rPr lang="hr-HR" altLang="sr-Latn-RS" sz="1200" i="1" dirty="0">
                <a:latin typeface="Arial" panose="020B0604020202020204" pitchFamily="34" charset="0"/>
              </a:rPr>
              <a:t>Vascoceras</a:t>
            </a:r>
            <a:r>
              <a:rPr lang="hr-HR" altLang="sr-Latn-RS" sz="1200" dirty="0">
                <a:latin typeface="Arial" panose="020B0604020202020204" pitchFamily="34" charset="0"/>
              </a:rPr>
              <a:t> i </a:t>
            </a:r>
            <a:r>
              <a:rPr lang="hr-HR" altLang="sr-Latn-RS" sz="1200" i="1" dirty="0">
                <a:latin typeface="Arial" panose="020B0604020202020204" pitchFamily="34" charset="0"/>
              </a:rPr>
              <a:t>Acanthoceras</a:t>
            </a:r>
            <a:r>
              <a:rPr lang="hr-HR" altLang="sr-Latn-RS" sz="1200" dirty="0">
                <a:latin typeface="Arial" panose="020B0604020202020204" pitchFamily="34" charset="0"/>
              </a:rPr>
              <a:t>, a od pučinskih mikroorganizama dolaze </a:t>
            </a:r>
            <a:r>
              <a:rPr lang="hr-HR" altLang="sr-Latn-RS" sz="1200" i="1" dirty="0">
                <a:latin typeface="Arial" panose="020B0604020202020204" pitchFamily="34" charset="0"/>
              </a:rPr>
              <a:t>Pithonella ovalis</a:t>
            </a:r>
            <a:r>
              <a:rPr lang="hr-HR" altLang="sr-Latn-RS" sz="1200" dirty="0">
                <a:latin typeface="Arial" panose="020B0604020202020204" pitchFamily="34" charset="0"/>
              </a:rPr>
              <a:t>, globotrunkane, globigerine i radiolarije</a:t>
            </a: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početkom gornjeg turona globalni morski nivo opada, pa se sve do kraja şantona u Istri odvija plitkovodno taloženje vapnenaca, u starijem dijelu ovog razdoblja sa slijedovima oplićavanja, a u mlađem dijelu sa čestim rudistnim kokinama koje sadrže različite rodove radiolitida, hipurita i vacinita</a:t>
            </a: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na Dugom otoku dubljevodni uvjeti traju do donjeg santona</a:t>
            </a: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krajem santona (ili tijekom starijeg kampana ?) u Istri dolazi do emerzije i do kraja krede u Istri više nema taloženja, a slična je situacija i na velikom dijelu preostalog prostora platforme (južna Hrvatska, Hercegovina)</a:t>
            </a:r>
          </a:p>
        </p:txBody>
      </p:sp>
      <p:sp>
        <p:nvSpPr>
          <p:cNvPr id="65540" name="Rectangle 4">
            <a:extLst>
              <a:ext uri="{FF2B5EF4-FFF2-40B4-BE49-F238E27FC236}">
                <a16:creationId xmlns:a16="http://schemas.microsoft.com/office/drawing/2014/main" id="{C252A97E-C820-455B-AEFB-BD2F6185B2E4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5867400" y="3132138"/>
            <a:ext cx="1441450" cy="1357312"/>
          </a:xfrm>
        </p:spPr>
        <p:txBody>
          <a:bodyPr/>
          <a:lstStyle/>
          <a:p>
            <a:pPr eaLnBrk="1" hangingPunct="1">
              <a:defRPr/>
            </a:pPr>
            <a:endParaRPr lang="hr-HR" sz="2800"/>
          </a:p>
        </p:txBody>
      </p:sp>
      <p:pic>
        <p:nvPicPr>
          <p:cNvPr id="99333" name="Picture 5" descr="I44 - Calcisphaerula innominata, Pithonella ovalis (Turon)">
            <a:extLst>
              <a:ext uri="{FF2B5EF4-FFF2-40B4-BE49-F238E27FC236}">
                <a16:creationId xmlns:a16="http://schemas.microsoft.com/office/drawing/2014/main" id="{DD5165C2-57FC-4DA8-BB93-48010D3A5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1628775"/>
            <a:ext cx="4843462" cy="363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64C65317-52AD-4FC8-B588-8E0602ED15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981075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 dirty="0">
                <a:latin typeface="Arial" charset="0"/>
              </a:rPr>
              <a:t>Razvoj Krede u Vanjskim Dinaridima</a:t>
            </a:r>
            <a:br>
              <a:rPr lang="hr-HR" sz="2000" b="1" dirty="0">
                <a:latin typeface="Arial" charset="0"/>
              </a:rPr>
            </a:br>
            <a:r>
              <a:rPr lang="hr-HR" sz="2000" b="1" i="1" dirty="0">
                <a:latin typeface="Arial" charset="0"/>
              </a:rPr>
              <a:t>Dalmacija</a:t>
            </a:r>
            <a:endParaRPr lang="hr-HR" sz="1800" b="1" i="1" dirty="0">
              <a:latin typeface="Arial" charset="0"/>
            </a:endParaRP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05E49A23-99D5-446F-AD8D-9179D982045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412875"/>
            <a:ext cx="3960813" cy="4824413"/>
          </a:xfrm>
        </p:spPr>
        <p:txBody>
          <a:bodyPr/>
          <a:lstStyle/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400" b="1" dirty="0">
                <a:latin typeface="Arial" panose="020B0604020202020204" pitchFamily="34" charset="0"/>
              </a:rPr>
              <a:t>vapnenci donje krede na prostoru Gorskog kotara površinski izdanjuju na manjem broju izdanaka, često su tektonski izrazito poremećeni i prekriveni vegetacijom, pa je njihovo praćenje otežano</a:t>
            </a: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400" b="1" dirty="0">
                <a:latin typeface="Arial" panose="020B0604020202020204" pitchFamily="34" charset="0"/>
              </a:rPr>
              <a:t>na području Dalmacije (Dalmatinska Zagora - planina Svilaja, Mljet) vapnenci donje krede površinski su zastupljeniji</a:t>
            </a: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400" b="1" dirty="0">
                <a:latin typeface="Arial" panose="020B0604020202020204" pitchFamily="34" charset="0"/>
              </a:rPr>
              <a:t>facijesne karakteristike donjokrednih vapnenaca Gorskog kotara i Dalmacije uglavnom odgovaraju onima sa prostora Istre</a:t>
            </a: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400" b="1" dirty="0">
                <a:latin typeface="Arial" panose="020B0604020202020204" pitchFamily="34" charset="0"/>
              </a:rPr>
              <a:t>ipak, za razliku od Istre, na ovim prostorima donjoalbska emerzija nije tako izrazita, nego se manifestira tek sa nekoliko "kraćih" emerzijskih horizonata obilježenih emerzijskim brečama i/ili laporima, između kojih su vapnenci sa foraminiferom </a:t>
            </a:r>
            <a:r>
              <a:rPr lang="hr-HR" altLang="sr-Latn-RS" sz="1400" b="1" i="1" dirty="0">
                <a:latin typeface="Arial" panose="020B0604020202020204" pitchFamily="34" charset="0"/>
              </a:rPr>
              <a:t>Orbitolina texana</a:t>
            </a: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None/>
              <a:defRPr/>
            </a:pPr>
            <a:endParaRPr lang="hr-HR" altLang="sr-Latn-RS" sz="1400" b="1" dirty="0">
              <a:latin typeface="Arial" panose="020B0604020202020204" pitchFamily="34" charset="0"/>
            </a:endParaRP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None/>
              <a:defRPr/>
            </a:pPr>
            <a:r>
              <a:rPr lang="hr-HR" altLang="sr-Latn-RS" sz="1400" dirty="0">
                <a:latin typeface="Arial" panose="020B0604020202020204" pitchFamily="34" charset="0"/>
              </a:rPr>
              <a:t>	</a:t>
            </a: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endParaRPr lang="hr-HR" altLang="sr-Latn-RS" sz="1400" dirty="0">
              <a:latin typeface="Arial" panose="020B0604020202020204" pitchFamily="34" charset="0"/>
            </a:endParaRPr>
          </a:p>
        </p:txBody>
      </p:sp>
      <p:pic>
        <p:nvPicPr>
          <p:cNvPr id="101380" name="Picture 5" descr="I40 - Orbitolina texana (donji Alb)">
            <a:extLst>
              <a:ext uri="{FF2B5EF4-FFF2-40B4-BE49-F238E27FC236}">
                <a16:creationId xmlns:a16="http://schemas.microsoft.com/office/drawing/2014/main" id="{3968C656-C8FA-468A-B87B-6F343FD139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1052513"/>
            <a:ext cx="4608513" cy="554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22F2B739-ED21-4EF9-A5FE-3FFF891468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7800" y="331788"/>
            <a:ext cx="5257800" cy="649287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 dirty="0" err="1">
                <a:latin typeface="Arial" charset="0"/>
              </a:rPr>
              <a:t>Gornjokredne</a:t>
            </a:r>
            <a:r>
              <a:rPr lang="hr-HR" sz="2400" b="1" dirty="0">
                <a:latin typeface="Arial" charset="0"/>
              </a:rPr>
              <a:t> naslage otoka Brača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EB026E4E-429B-4DAE-9BFE-074B3375CE4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2492375"/>
            <a:ext cx="4038600" cy="19446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00FF00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sz="1800" dirty="0">
                <a:latin typeface="Arial" charset="0"/>
              </a:rPr>
              <a:t>na području Dalmacije (obalni dio), </a:t>
            </a:r>
            <a:r>
              <a:rPr lang="hr-HR" sz="1800" dirty="0" err="1">
                <a:latin typeface="Arial" charset="0"/>
              </a:rPr>
              <a:t>gornjokredni</a:t>
            </a:r>
            <a:r>
              <a:rPr lang="hr-HR" sz="1800" dirty="0">
                <a:latin typeface="Arial" charset="0"/>
              </a:rPr>
              <a:t> vapnenci vrlo su zastupljeni i tipično su razvijeni na otoku Braču, gdje je unutar njih moguće izdvojiti šest </a:t>
            </a:r>
            <a:r>
              <a:rPr lang="hr-HR" sz="1800" dirty="0" err="1">
                <a:latin typeface="Arial" charset="0"/>
              </a:rPr>
              <a:t>litostratigrafskih</a:t>
            </a:r>
            <a:r>
              <a:rPr lang="hr-HR" sz="1800" dirty="0">
                <a:latin typeface="Arial" charset="0"/>
              </a:rPr>
              <a:t> jedinica ranga Formacije</a:t>
            </a:r>
            <a:endParaRPr lang="hr-HR" sz="2400" b="1" dirty="0">
              <a:latin typeface="Arial" charset="0"/>
            </a:endParaRPr>
          </a:p>
        </p:txBody>
      </p:sp>
      <p:sp>
        <p:nvSpPr>
          <p:cNvPr id="67588" name="Rectangle 4">
            <a:extLst>
              <a:ext uri="{FF2B5EF4-FFF2-40B4-BE49-F238E27FC236}">
                <a16:creationId xmlns:a16="http://schemas.microsoft.com/office/drawing/2014/main" id="{A2602C19-703C-48D1-8EC7-0B4D902D350A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6300788" y="3989388"/>
            <a:ext cx="647700" cy="428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hr-HR" sz="2400"/>
          </a:p>
        </p:txBody>
      </p:sp>
      <p:pic>
        <p:nvPicPr>
          <p:cNvPr id="103429" name="Picture 5" descr="I89 - Litostratigrafske jedinice otoka Braca">
            <a:extLst>
              <a:ext uri="{FF2B5EF4-FFF2-40B4-BE49-F238E27FC236}">
                <a16:creationId xmlns:a16="http://schemas.microsoft.com/office/drawing/2014/main" id="{809C2988-8A5B-4CCD-83BE-3C0183F80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304800"/>
            <a:ext cx="3095625" cy="643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6" name="Rectangle 6">
            <a:extLst>
              <a:ext uri="{FF2B5EF4-FFF2-40B4-BE49-F238E27FC236}">
                <a16:creationId xmlns:a16="http://schemas.microsoft.com/office/drawing/2014/main" id="{08C88A2B-7131-4363-AA7D-5F1ED93D1B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8738"/>
            <a:ext cx="8229600" cy="633412"/>
          </a:xfrm>
        </p:spPr>
        <p:txBody>
          <a:bodyPr/>
          <a:lstStyle/>
          <a:p>
            <a:pPr eaLnBrk="1" hangingPunct="1">
              <a:defRPr/>
            </a:pPr>
            <a:r>
              <a:rPr lang="hr-HR" sz="2000" b="1" dirty="0" err="1">
                <a:latin typeface="Arial" charset="0"/>
              </a:rPr>
              <a:t>Gornjokredne</a:t>
            </a:r>
            <a:r>
              <a:rPr lang="hr-HR" sz="2000" b="1" dirty="0">
                <a:latin typeface="Arial" charset="0"/>
              </a:rPr>
              <a:t> naslage otoka Brača</a:t>
            </a:r>
          </a:p>
        </p:txBody>
      </p:sp>
      <p:pic>
        <p:nvPicPr>
          <p:cNvPr id="105475" name="Picture 5" descr="Fig_1">
            <a:extLst>
              <a:ext uri="{FF2B5EF4-FFF2-40B4-BE49-F238E27FC236}">
                <a16:creationId xmlns:a16="http://schemas.microsoft.com/office/drawing/2014/main" id="{FD239788-266A-49CF-A739-E73A360DA7F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7450" y="822325"/>
            <a:ext cx="6913563" cy="59197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4" name="Rectangle 4">
            <a:extLst>
              <a:ext uri="{FF2B5EF4-FFF2-40B4-BE49-F238E27FC236}">
                <a16:creationId xmlns:a16="http://schemas.microsoft.com/office/drawing/2014/main" id="{26BF043B-BFE1-4284-8B5F-87FB3EA894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4213" y="419100"/>
            <a:ext cx="3609975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hr-HR" sz="2000" b="1" dirty="0">
                <a:latin typeface="Arial" charset="0"/>
              </a:rPr>
              <a:t>Formacija </a:t>
            </a:r>
            <a:r>
              <a:rPr lang="hr-HR" sz="2000" b="1" dirty="0" err="1">
                <a:latin typeface="Arial" charset="0"/>
              </a:rPr>
              <a:t>Milna</a:t>
            </a:r>
            <a:r>
              <a:rPr lang="hr-HR" sz="2000" b="1" dirty="0">
                <a:latin typeface="Arial" charset="0"/>
              </a:rPr>
              <a:t> (</a:t>
            </a:r>
            <a:r>
              <a:rPr lang="hr-HR" sz="2000" b="1" dirty="0" err="1">
                <a:latin typeface="Arial" charset="0"/>
              </a:rPr>
              <a:t>Cenoman</a:t>
            </a:r>
            <a:r>
              <a:rPr lang="hr-HR" sz="2000" b="1" dirty="0">
                <a:latin typeface="Arial" charset="0"/>
              </a:rPr>
              <a:t>)</a:t>
            </a:r>
          </a:p>
        </p:txBody>
      </p:sp>
      <p:sp>
        <p:nvSpPr>
          <p:cNvPr id="245763" name="Rectangle 3">
            <a:extLst>
              <a:ext uri="{FF2B5EF4-FFF2-40B4-BE49-F238E27FC236}">
                <a16:creationId xmlns:a16="http://schemas.microsoft.com/office/drawing/2014/main" id="{BC948930-4726-48DE-9E06-403B4590436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2060575"/>
            <a:ext cx="4038600" cy="3313113"/>
          </a:xfrm>
        </p:spPr>
        <p:txBody>
          <a:bodyPr/>
          <a:lstStyle/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b="1">
                <a:latin typeface="Arial" panose="020B0604020202020204" pitchFamily="34" charset="0"/>
              </a:rPr>
              <a:t>unutar ove formacije moguće je izdvojiti tri cjeline: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b="1">
                <a:latin typeface="Arial" panose="020B0604020202020204" pitchFamily="34" charset="0"/>
              </a:rPr>
              <a:t>donji; građen od slijedovaoplićavanja pekston/grejnston-vekston-LLH-stromatolit	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b="1">
                <a:latin typeface="Arial" panose="020B0604020202020204" pitchFamily="34" charset="0"/>
              </a:rPr>
              <a:t>srednji; dolomiti (dolomitizirani vapnenci istovrsnih značajki kao i donji član)	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b="1">
                <a:latin typeface="Arial" panose="020B0604020202020204" pitchFamily="34" charset="0"/>
              </a:rPr>
              <a:t>gornji; građen od izmjene LLH-stromatolita i vekstona sa rudistnim i hondrodontnim kokinama</a:t>
            </a:r>
          </a:p>
        </p:txBody>
      </p:sp>
      <p:pic>
        <p:nvPicPr>
          <p:cNvPr id="107524" name="Picture 8" descr="Picture1">
            <a:extLst>
              <a:ext uri="{FF2B5EF4-FFF2-40B4-BE49-F238E27FC236}">
                <a16:creationId xmlns:a16="http://schemas.microsoft.com/office/drawing/2014/main" id="{75251EFB-80F2-4267-92DC-84DB3C0598F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4163" y="115888"/>
            <a:ext cx="3529012" cy="6626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>
            <a:extLst>
              <a:ext uri="{FF2B5EF4-FFF2-40B4-BE49-F238E27FC236}">
                <a16:creationId xmlns:a16="http://schemas.microsoft.com/office/drawing/2014/main" id="{1CE27F19-3A61-4D97-9F40-8836167185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633413"/>
          </a:xfrm>
        </p:spPr>
        <p:txBody>
          <a:bodyPr/>
          <a:lstStyle/>
          <a:p>
            <a:pPr eaLnBrk="1" hangingPunct="1">
              <a:defRPr/>
            </a:pPr>
            <a:r>
              <a:rPr lang="hr-HR" sz="2000" b="1" dirty="0">
                <a:latin typeface="Arial" charset="0"/>
              </a:rPr>
              <a:t>Formacija </a:t>
            </a:r>
            <a:r>
              <a:rPr lang="hr-HR" sz="2000" b="1" dirty="0" err="1">
                <a:latin typeface="Arial" charset="0"/>
              </a:rPr>
              <a:t>Milna</a:t>
            </a:r>
            <a:r>
              <a:rPr lang="hr-HR" sz="2000" dirty="0">
                <a:latin typeface="Arial" charset="0"/>
              </a:rPr>
              <a:t> (</a:t>
            </a:r>
            <a:r>
              <a:rPr lang="hr-HR" sz="2000" dirty="0" err="1">
                <a:latin typeface="Arial" charset="0"/>
              </a:rPr>
              <a:t>Cenoman</a:t>
            </a:r>
            <a:r>
              <a:rPr lang="hr-HR" sz="2000" dirty="0">
                <a:latin typeface="Arial" charset="0"/>
              </a:rPr>
              <a:t>)</a:t>
            </a:r>
          </a:p>
        </p:txBody>
      </p:sp>
      <p:pic>
        <p:nvPicPr>
          <p:cNvPr id="109571" name="Picture 5" descr="P4240247">
            <a:extLst>
              <a:ext uri="{FF2B5EF4-FFF2-40B4-BE49-F238E27FC236}">
                <a16:creationId xmlns:a16="http://schemas.microsoft.com/office/drawing/2014/main" id="{BF8A9499-8F89-42B8-8B1E-1F6C4FFFCAC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692150"/>
            <a:ext cx="7848600" cy="5886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>
            <a:extLst>
              <a:ext uri="{FF2B5EF4-FFF2-40B4-BE49-F238E27FC236}">
                <a16:creationId xmlns:a16="http://schemas.microsoft.com/office/drawing/2014/main" id="{DD9B4B58-015D-42BE-81B9-32C4B9B2ED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633413"/>
          </a:xfrm>
        </p:spPr>
        <p:txBody>
          <a:bodyPr/>
          <a:lstStyle/>
          <a:p>
            <a:pPr eaLnBrk="1" hangingPunct="1">
              <a:defRPr/>
            </a:pPr>
            <a:r>
              <a:rPr lang="hr-HR" sz="2000" b="1" dirty="0">
                <a:latin typeface="Arial" charset="0"/>
              </a:rPr>
              <a:t>Formacija </a:t>
            </a:r>
            <a:r>
              <a:rPr lang="hr-HR" sz="2000" b="1" dirty="0" err="1">
                <a:latin typeface="Arial" charset="0"/>
              </a:rPr>
              <a:t>Milna</a:t>
            </a:r>
            <a:r>
              <a:rPr lang="hr-HR" sz="2000" dirty="0">
                <a:latin typeface="Arial" charset="0"/>
              </a:rPr>
              <a:t> (</a:t>
            </a:r>
            <a:r>
              <a:rPr lang="hr-HR" sz="2000" dirty="0" err="1">
                <a:latin typeface="Arial" charset="0"/>
              </a:rPr>
              <a:t>Cenoman</a:t>
            </a:r>
            <a:r>
              <a:rPr lang="hr-HR" sz="2000" dirty="0">
                <a:latin typeface="Arial" charset="0"/>
              </a:rPr>
              <a:t>)</a:t>
            </a:r>
          </a:p>
        </p:txBody>
      </p:sp>
      <p:pic>
        <p:nvPicPr>
          <p:cNvPr id="111619" name="Picture 5" descr="P4240246">
            <a:extLst>
              <a:ext uri="{FF2B5EF4-FFF2-40B4-BE49-F238E27FC236}">
                <a16:creationId xmlns:a16="http://schemas.microsoft.com/office/drawing/2014/main" id="{A5287F93-14AC-4C98-A4B6-F2C7FAADCEB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692150"/>
            <a:ext cx="7920037" cy="5940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2" name="Rectangle 4">
            <a:extLst>
              <a:ext uri="{FF2B5EF4-FFF2-40B4-BE49-F238E27FC236}">
                <a16:creationId xmlns:a16="http://schemas.microsoft.com/office/drawing/2014/main" id="{E09E06C0-164D-48EB-A2D4-ABD9E72E2A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8738"/>
            <a:ext cx="8229600" cy="561975"/>
          </a:xfrm>
        </p:spPr>
        <p:txBody>
          <a:bodyPr/>
          <a:lstStyle/>
          <a:p>
            <a:pPr eaLnBrk="1" hangingPunct="1">
              <a:defRPr/>
            </a:pPr>
            <a:r>
              <a:rPr lang="hr-HR" sz="2000" b="1" dirty="0">
                <a:latin typeface="Arial" charset="0"/>
              </a:rPr>
              <a:t>Formacija </a:t>
            </a:r>
            <a:r>
              <a:rPr lang="hr-HR" sz="2000" b="1" dirty="0" err="1">
                <a:latin typeface="Arial" charset="0"/>
              </a:rPr>
              <a:t>Milna</a:t>
            </a:r>
            <a:r>
              <a:rPr lang="hr-HR" sz="2000" dirty="0">
                <a:latin typeface="Arial" charset="0"/>
              </a:rPr>
              <a:t> (</a:t>
            </a:r>
            <a:r>
              <a:rPr lang="hr-HR" sz="2000" dirty="0" err="1">
                <a:latin typeface="Arial" charset="0"/>
              </a:rPr>
              <a:t>Cenoman</a:t>
            </a:r>
            <a:r>
              <a:rPr lang="hr-HR" sz="2000" dirty="0">
                <a:latin typeface="Arial" charset="0"/>
              </a:rPr>
              <a:t>)</a:t>
            </a:r>
          </a:p>
        </p:txBody>
      </p:sp>
      <p:pic>
        <p:nvPicPr>
          <p:cNvPr id="113667" name="Picture 6" descr="P4240238">
            <a:extLst>
              <a:ext uri="{FF2B5EF4-FFF2-40B4-BE49-F238E27FC236}">
                <a16:creationId xmlns:a16="http://schemas.microsoft.com/office/drawing/2014/main" id="{96A1992F-7C60-4B30-9404-A5F6F0B3DB7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692150"/>
            <a:ext cx="8064500" cy="6048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>
            <a:extLst>
              <a:ext uri="{FF2B5EF4-FFF2-40B4-BE49-F238E27FC236}">
                <a16:creationId xmlns:a16="http://schemas.microsoft.com/office/drawing/2014/main" id="{FC9E03DF-4714-4290-9CB5-9F077DCEE1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19100"/>
            <a:ext cx="4619625" cy="633413"/>
          </a:xfrm>
        </p:spPr>
        <p:txBody>
          <a:bodyPr/>
          <a:lstStyle/>
          <a:p>
            <a:pPr algn="l" eaLnBrk="1" hangingPunct="1">
              <a:defRPr/>
            </a:pPr>
            <a:r>
              <a:rPr lang="hr-HR" sz="2000" b="1" dirty="0"/>
              <a:t>Formacija Sveti Duh (Donji </a:t>
            </a:r>
            <a:r>
              <a:rPr lang="hr-HR" sz="2000" b="1" dirty="0" err="1"/>
              <a:t>turon</a:t>
            </a:r>
            <a:r>
              <a:rPr lang="hr-HR" sz="2000" b="1" dirty="0"/>
              <a:t>)</a:t>
            </a:r>
          </a:p>
        </p:txBody>
      </p:sp>
      <p:sp>
        <p:nvSpPr>
          <p:cNvPr id="249860" name="Rectangle 4">
            <a:extLst>
              <a:ext uri="{FF2B5EF4-FFF2-40B4-BE49-F238E27FC236}">
                <a16:creationId xmlns:a16="http://schemas.microsoft.com/office/drawing/2014/main" id="{65D1C218-D153-4175-8502-AD86A5C0433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852738"/>
            <a:ext cx="4038600" cy="13239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66FF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 b="1" dirty="0" err="1">
                <a:latin typeface="Arial" charset="0"/>
              </a:rPr>
              <a:t>dubljevodni</a:t>
            </a:r>
            <a:r>
              <a:rPr lang="hr-HR" sz="1600" b="1" dirty="0">
                <a:latin typeface="Arial" charset="0"/>
              </a:rPr>
              <a:t> vapnenci, </a:t>
            </a:r>
            <a:r>
              <a:rPr lang="hr-HR" sz="1600" b="1" dirty="0" err="1">
                <a:latin typeface="Arial" charset="0"/>
              </a:rPr>
              <a:t>madstoni</a:t>
            </a:r>
            <a:r>
              <a:rPr lang="hr-HR" sz="1600" b="1" dirty="0">
                <a:latin typeface="Arial" charset="0"/>
              </a:rPr>
              <a:t> i </a:t>
            </a:r>
            <a:r>
              <a:rPr lang="hr-HR" sz="1600" b="1" dirty="0" err="1">
                <a:latin typeface="Arial" charset="0"/>
              </a:rPr>
              <a:t>vekstoni</a:t>
            </a:r>
            <a:r>
              <a:rPr lang="hr-HR" sz="1600" b="1" dirty="0">
                <a:latin typeface="Arial" charset="0"/>
              </a:rPr>
              <a:t> sa </a:t>
            </a:r>
            <a:r>
              <a:rPr lang="hr-HR" sz="1600" b="1" dirty="0" err="1">
                <a:latin typeface="Arial" charset="0"/>
              </a:rPr>
              <a:t>kalcisferama</a:t>
            </a:r>
            <a:r>
              <a:rPr lang="hr-HR" sz="1600" b="1" dirty="0">
                <a:latin typeface="Arial" charset="0"/>
              </a:rPr>
              <a:t>, </a:t>
            </a:r>
            <a:r>
              <a:rPr lang="hr-HR" sz="1600" b="1" dirty="0" err="1">
                <a:latin typeface="Arial" charset="0"/>
              </a:rPr>
              <a:t>pitonelama</a:t>
            </a:r>
            <a:r>
              <a:rPr lang="hr-HR" sz="1600" b="1" dirty="0">
                <a:latin typeface="Arial" charset="0"/>
              </a:rPr>
              <a:t>, </a:t>
            </a:r>
            <a:r>
              <a:rPr lang="hr-HR" sz="1600" b="1" dirty="0" err="1">
                <a:latin typeface="Arial" charset="0"/>
              </a:rPr>
              <a:t>kršjem</a:t>
            </a:r>
            <a:r>
              <a:rPr lang="hr-HR" sz="1600" b="1" dirty="0">
                <a:latin typeface="Arial" charset="0"/>
              </a:rPr>
              <a:t> bodljikaša, </a:t>
            </a:r>
            <a:r>
              <a:rPr lang="hr-HR" sz="1600" b="1" dirty="0" err="1">
                <a:latin typeface="Arial" charset="0"/>
              </a:rPr>
              <a:t>spikulama</a:t>
            </a:r>
            <a:r>
              <a:rPr lang="hr-HR" sz="1600" b="1" dirty="0">
                <a:latin typeface="Arial" charset="0"/>
              </a:rPr>
              <a:t> spužvi. </a:t>
            </a:r>
          </a:p>
          <a:p>
            <a:pPr eaLnBrk="1" hangingPunct="1">
              <a:lnSpc>
                <a:spcPct val="90000"/>
              </a:lnSpc>
              <a:buClr>
                <a:srgbClr val="66FF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 b="1" dirty="0">
                <a:latin typeface="Arial" charset="0"/>
              </a:rPr>
              <a:t>(analogija sa donjim </a:t>
            </a:r>
            <a:r>
              <a:rPr lang="hr-HR" sz="1600" b="1" dirty="0" err="1">
                <a:latin typeface="Arial" charset="0"/>
              </a:rPr>
              <a:t>turonom</a:t>
            </a:r>
            <a:r>
              <a:rPr lang="hr-HR" sz="1600" b="1" dirty="0">
                <a:latin typeface="Arial" charset="0"/>
              </a:rPr>
              <a:t> Istre)</a:t>
            </a:r>
            <a:endParaRPr lang="hr-HR" sz="1600" dirty="0"/>
          </a:p>
        </p:txBody>
      </p:sp>
      <p:pic>
        <p:nvPicPr>
          <p:cNvPr id="117764" name="Picture 6" descr="Picture1">
            <a:extLst>
              <a:ext uri="{FF2B5EF4-FFF2-40B4-BE49-F238E27FC236}">
                <a16:creationId xmlns:a16="http://schemas.microsoft.com/office/drawing/2014/main" id="{042943F9-CF40-48B1-B251-BF1857AA788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51500" y="188913"/>
            <a:ext cx="3241675" cy="6480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D43E0431-04C4-4B09-911A-4A2736FC06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4824412" cy="863600"/>
          </a:xfrm>
        </p:spPr>
        <p:txBody>
          <a:bodyPr/>
          <a:lstStyle/>
          <a:p>
            <a:pPr eaLnBrk="1" hangingPunct="1">
              <a:defRPr/>
            </a:pPr>
            <a:r>
              <a:rPr lang="hr-HR" sz="2000" b="1" dirty="0">
                <a:latin typeface="Arial" charset="0"/>
              </a:rPr>
              <a:t>Gornji Humac (mlađi turon-donji kampan)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C685E601-0892-4B24-8510-8A42267D3A5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989138"/>
            <a:ext cx="4038600" cy="34559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66FF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b="1">
                <a:latin typeface="Arial" panose="020B0604020202020204" pitchFamily="34" charset="0"/>
              </a:rPr>
              <a:t>u donjem dijelu ove Formacije izdvojen je član Onkoliti Gračišće</a:t>
            </a:r>
          </a:p>
          <a:p>
            <a:pPr eaLnBrk="1" hangingPunct="1">
              <a:lnSpc>
                <a:spcPct val="80000"/>
              </a:lnSpc>
              <a:buClr>
                <a:srgbClr val="66FF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b="1">
                <a:latin typeface="Arial" panose="020B0604020202020204" pitchFamily="34" charset="0"/>
              </a:rPr>
              <a:t>iznad Onkolita Gračišće slijede vapnenci građeni od izmjene LLH-stromatolita, vekstona sa taumatoporelama i eolisakusima, foraminifersko-peletnih vekstona i rudistnih floutstona. Dolaze foraminifere: </a:t>
            </a:r>
            <a:r>
              <a:rPr lang="hr-HR" altLang="sr-Latn-RS" sz="1600" b="1" i="1">
                <a:latin typeface="Arial" panose="020B0604020202020204" pitchFamily="34" charset="0"/>
              </a:rPr>
              <a:t>Dicyclina,</a:t>
            </a:r>
            <a:r>
              <a:rPr lang="hr-HR" altLang="sr-Latn-RS" sz="1600" b="1">
                <a:latin typeface="Arial" panose="020B0604020202020204" pitchFamily="34" charset="0"/>
              </a:rPr>
              <a:t> </a:t>
            </a:r>
            <a:r>
              <a:rPr lang="hr-HR" altLang="sr-Latn-RS" sz="1600" b="1" i="1">
                <a:latin typeface="Arial" panose="020B0604020202020204" pitchFamily="34" charset="0"/>
              </a:rPr>
              <a:t>Scandonea samnitica,</a:t>
            </a:r>
            <a:r>
              <a:rPr lang="hr-HR" altLang="sr-Latn-RS" sz="1600" b="1">
                <a:latin typeface="Arial" panose="020B0604020202020204" pitchFamily="34" charset="0"/>
              </a:rPr>
              <a:t> </a:t>
            </a:r>
            <a:r>
              <a:rPr lang="hr-HR" altLang="sr-Latn-RS" sz="1600" b="1" i="1">
                <a:latin typeface="Arial" panose="020B0604020202020204" pitchFamily="34" charset="0"/>
              </a:rPr>
              <a:t>Keramosphaerina tergestina,</a:t>
            </a:r>
            <a:r>
              <a:rPr lang="hr-HR" altLang="sr-Latn-RS" sz="1600" b="1">
                <a:latin typeface="Arial" panose="020B0604020202020204" pitchFamily="34" charset="0"/>
              </a:rPr>
              <a:t> </a:t>
            </a:r>
            <a:r>
              <a:rPr lang="hr-HR" altLang="sr-Latn-RS" sz="1600" b="1" i="1">
                <a:latin typeface="Arial" panose="020B0604020202020204" pitchFamily="34" charset="0"/>
              </a:rPr>
              <a:t>Murgella lata,</a:t>
            </a:r>
            <a:r>
              <a:rPr lang="hr-HR" altLang="sr-Latn-RS" sz="1600" b="1">
                <a:latin typeface="Arial" panose="020B0604020202020204" pitchFamily="34" charset="0"/>
              </a:rPr>
              <a:t> </a:t>
            </a:r>
            <a:r>
              <a:rPr lang="hr-HR" altLang="sr-Latn-RS" sz="1600" b="1" i="1">
                <a:effectLst/>
                <a:latin typeface="Arial" panose="020B0604020202020204" pitchFamily="34" charset="0"/>
              </a:rPr>
              <a:t>Accordiella conica, Montcharmontia apenninica</a:t>
            </a:r>
            <a:r>
              <a:rPr lang="hr-HR" altLang="sr-Latn-RS" sz="1600" b="1">
                <a:effectLst/>
                <a:latin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80000"/>
              </a:lnSpc>
              <a:buClr>
                <a:srgbClr val="66FF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b="1">
                <a:latin typeface="Arial" panose="020B0604020202020204" pitchFamily="34" charset="0"/>
              </a:rPr>
              <a:t>u donjem dijelu prevladava izmjena prva dva varijeteta, a u gornjem, druga dva. </a:t>
            </a:r>
          </a:p>
        </p:txBody>
      </p:sp>
      <p:sp>
        <p:nvSpPr>
          <p:cNvPr id="68612" name="Rectangle 4">
            <a:extLst>
              <a:ext uri="{FF2B5EF4-FFF2-40B4-BE49-F238E27FC236}">
                <a16:creationId xmlns:a16="http://schemas.microsoft.com/office/drawing/2014/main" id="{E8CC2C4F-9979-48BC-A215-C6D0DE980701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5724525" y="1600200"/>
            <a:ext cx="719138" cy="9588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hr-HR" sz="1800"/>
          </a:p>
        </p:txBody>
      </p:sp>
      <p:pic>
        <p:nvPicPr>
          <p:cNvPr id="119813" name="Picture 5" descr="I89 - Litostratigrafske jedinice otoka Braca">
            <a:extLst>
              <a:ext uri="{FF2B5EF4-FFF2-40B4-BE49-F238E27FC236}">
                <a16:creationId xmlns:a16="http://schemas.microsoft.com/office/drawing/2014/main" id="{D33DE002-EDD3-479B-89A0-D74E5A6E0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888" y="115888"/>
            <a:ext cx="3133725" cy="651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9814" name="Rectangle 6">
            <a:extLst>
              <a:ext uri="{FF2B5EF4-FFF2-40B4-BE49-F238E27FC236}">
                <a16:creationId xmlns:a16="http://schemas.microsoft.com/office/drawing/2014/main" id="{FCC0AB16-FC2D-4DAC-8652-1293D26B4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328453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en-US" sz="16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r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B5FA225E-7843-4907-A9AE-D35A48D5E4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4824412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hr-HR" sz="2000" b="1" dirty="0">
                <a:latin typeface="Arial" charset="0"/>
              </a:rPr>
              <a:t>Formacija Dol (mlađi santon-srednji kampan)</a:t>
            </a:r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E805AD3A-E964-4357-B0E1-17ED95F5056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73238"/>
            <a:ext cx="4038600" cy="3959225"/>
          </a:xfrm>
        </p:spPr>
        <p:txBody>
          <a:bodyPr/>
          <a:lstStyle/>
          <a:p>
            <a:pPr eaLnBrk="1" hangingPunct="1">
              <a:buClr>
                <a:srgbClr val="66FF66"/>
              </a:buClr>
              <a:buFont typeface="Wingdings" panose="05000000000000000000" pitchFamily="2" charset="2"/>
              <a:buChar char="Ø"/>
              <a:defRPr/>
            </a:pPr>
            <a:r>
              <a:rPr lang="hr-HR" sz="1400" b="1" dirty="0">
                <a:latin typeface="Arial" charset="0"/>
              </a:rPr>
              <a:t>od gornjeg </a:t>
            </a:r>
            <a:r>
              <a:rPr lang="hr-HR" sz="1400" b="1" dirty="0" err="1">
                <a:latin typeface="Arial" charset="0"/>
              </a:rPr>
              <a:t>santona</a:t>
            </a:r>
            <a:r>
              <a:rPr lang="hr-HR" sz="1400" b="1" dirty="0">
                <a:latin typeface="Arial" charset="0"/>
              </a:rPr>
              <a:t>/donjeg </a:t>
            </a:r>
            <a:r>
              <a:rPr lang="hr-HR" sz="1400" b="1" dirty="0" err="1">
                <a:latin typeface="Arial" charset="0"/>
              </a:rPr>
              <a:t>kampana</a:t>
            </a:r>
            <a:r>
              <a:rPr lang="hr-HR" sz="1400" b="1" dirty="0">
                <a:latin typeface="Arial" charset="0"/>
              </a:rPr>
              <a:t> mjestimice se na platformi formiraju </a:t>
            </a:r>
            <a:r>
              <a:rPr lang="hr-HR" sz="1400" b="1" dirty="0" err="1">
                <a:latin typeface="Arial" charset="0"/>
              </a:rPr>
              <a:t>dubljevodni</a:t>
            </a:r>
            <a:r>
              <a:rPr lang="hr-HR" sz="1400" b="1" dirty="0">
                <a:latin typeface="Arial" charset="0"/>
              </a:rPr>
              <a:t> jarci razdvojeni </a:t>
            </a:r>
            <a:r>
              <a:rPr lang="hr-HR" sz="1400" b="1" dirty="0" err="1">
                <a:latin typeface="Arial" charset="0"/>
              </a:rPr>
              <a:t>plitkovodnim</a:t>
            </a:r>
            <a:r>
              <a:rPr lang="hr-HR" sz="1400" b="1" dirty="0">
                <a:latin typeface="Arial" charset="0"/>
              </a:rPr>
              <a:t> prostorima naseljenim </a:t>
            </a:r>
            <a:r>
              <a:rPr lang="hr-HR" sz="1400" b="1" dirty="0" err="1">
                <a:latin typeface="Arial" charset="0"/>
              </a:rPr>
              <a:t>rudistima</a:t>
            </a:r>
            <a:endParaRPr lang="hr-HR" sz="1400" b="1" dirty="0">
              <a:latin typeface="Arial" charset="0"/>
            </a:endParaRPr>
          </a:p>
          <a:p>
            <a:pPr eaLnBrk="1" hangingPunct="1">
              <a:buClr>
                <a:srgbClr val="66FF66"/>
              </a:buClr>
              <a:buFont typeface="Wingdings" panose="05000000000000000000" pitchFamily="2" charset="2"/>
              <a:buChar char="Ø"/>
              <a:defRPr/>
            </a:pPr>
            <a:r>
              <a:rPr lang="hr-HR" sz="1400" b="1" dirty="0" err="1">
                <a:latin typeface="Arial" charset="0"/>
              </a:rPr>
              <a:t>dubljevodni</a:t>
            </a:r>
            <a:r>
              <a:rPr lang="hr-HR" sz="1400" b="1" dirty="0">
                <a:latin typeface="Arial" charset="0"/>
              </a:rPr>
              <a:t> vapnenci, </a:t>
            </a:r>
            <a:r>
              <a:rPr lang="hr-HR" sz="1400" b="1" dirty="0" err="1">
                <a:latin typeface="Arial" charset="0"/>
              </a:rPr>
              <a:t>madstoni</a:t>
            </a:r>
            <a:r>
              <a:rPr lang="hr-HR" sz="1400" b="1" dirty="0">
                <a:latin typeface="Arial" charset="0"/>
              </a:rPr>
              <a:t> i </a:t>
            </a:r>
            <a:r>
              <a:rPr lang="hr-HR" sz="1400" b="1" dirty="0" err="1">
                <a:latin typeface="Arial" charset="0"/>
              </a:rPr>
              <a:t>vekstoni</a:t>
            </a:r>
            <a:r>
              <a:rPr lang="hr-HR" sz="1400" b="1" dirty="0">
                <a:latin typeface="Arial" charset="0"/>
              </a:rPr>
              <a:t> sa </a:t>
            </a:r>
            <a:r>
              <a:rPr lang="hr-HR" sz="1400" b="1" dirty="0" err="1">
                <a:latin typeface="Arial" charset="0"/>
              </a:rPr>
              <a:t>kalcisferama</a:t>
            </a:r>
            <a:r>
              <a:rPr lang="hr-HR" sz="1400" b="1" dirty="0">
                <a:latin typeface="Arial" charset="0"/>
              </a:rPr>
              <a:t>, </a:t>
            </a:r>
            <a:r>
              <a:rPr lang="hr-HR" sz="1400" b="1" dirty="0" err="1">
                <a:latin typeface="Arial" charset="0"/>
              </a:rPr>
              <a:t>pitonelama</a:t>
            </a:r>
            <a:r>
              <a:rPr lang="hr-HR" sz="1400" b="1" dirty="0">
                <a:latin typeface="Arial" charset="0"/>
              </a:rPr>
              <a:t>, </a:t>
            </a:r>
            <a:r>
              <a:rPr lang="hr-HR" sz="1400" b="1" dirty="0" err="1">
                <a:latin typeface="Arial" charset="0"/>
              </a:rPr>
              <a:t>globigerinama</a:t>
            </a:r>
            <a:r>
              <a:rPr lang="hr-HR" sz="1400" b="1" dirty="0">
                <a:latin typeface="Arial" charset="0"/>
              </a:rPr>
              <a:t>, i s ulošcima </a:t>
            </a:r>
            <a:r>
              <a:rPr lang="hr-HR" sz="1400" b="1" dirty="0" err="1">
                <a:latin typeface="Arial" charset="0"/>
              </a:rPr>
              <a:t>rudistno</a:t>
            </a:r>
            <a:r>
              <a:rPr lang="hr-HR" sz="1400" b="1" dirty="0">
                <a:latin typeface="Arial" charset="0"/>
              </a:rPr>
              <a:t>-</a:t>
            </a:r>
            <a:r>
              <a:rPr lang="hr-HR" sz="1400" b="1" dirty="0" err="1">
                <a:latin typeface="Arial" charset="0"/>
              </a:rPr>
              <a:t>foraminifersko</a:t>
            </a:r>
            <a:r>
              <a:rPr lang="hr-HR" sz="1400" b="1" dirty="0">
                <a:latin typeface="Arial" charset="0"/>
              </a:rPr>
              <a:t>-</a:t>
            </a:r>
            <a:r>
              <a:rPr lang="hr-HR" sz="1400" b="1" dirty="0" err="1">
                <a:latin typeface="Arial" charset="0"/>
              </a:rPr>
              <a:t>algalnih</a:t>
            </a:r>
            <a:r>
              <a:rPr lang="hr-HR" sz="1400" b="1" dirty="0">
                <a:latin typeface="Arial" charset="0"/>
              </a:rPr>
              <a:t> </a:t>
            </a:r>
            <a:r>
              <a:rPr lang="hr-HR" sz="1400" b="1" dirty="0" err="1">
                <a:latin typeface="Arial" charset="0"/>
              </a:rPr>
              <a:t>bioklastičnih</a:t>
            </a:r>
            <a:r>
              <a:rPr lang="hr-HR" sz="1400" b="1" dirty="0">
                <a:latin typeface="Arial" charset="0"/>
              </a:rPr>
              <a:t> vapnenaca tipa </a:t>
            </a:r>
            <a:r>
              <a:rPr lang="hr-HR" sz="1400" b="1" dirty="0" err="1">
                <a:latin typeface="Arial" charset="0"/>
              </a:rPr>
              <a:t>pekston</a:t>
            </a:r>
            <a:r>
              <a:rPr lang="hr-HR" sz="1400" b="1" dirty="0">
                <a:latin typeface="Arial" charset="0"/>
              </a:rPr>
              <a:t>-</a:t>
            </a:r>
            <a:r>
              <a:rPr lang="hr-HR" sz="1400" b="1" dirty="0" err="1">
                <a:latin typeface="Arial" charset="0"/>
              </a:rPr>
              <a:t>grejnston</a:t>
            </a:r>
            <a:r>
              <a:rPr lang="hr-HR" sz="1400" b="1" dirty="0">
                <a:latin typeface="Arial" charset="0"/>
              </a:rPr>
              <a:t> (“Sivac”). Debljina ovih uložaka može biti i do </a:t>
            </a:r>
            <a:r>
              <a:rPr lang="hr-HR" sz="1400" b="1" dirty="0" err="1">
                <a:latin typeface="Arial" charset="0"/>
              </a:rPr>
              <a:t>nekolko</a:t>
            </a:r>
            <a:r>
              <a:rPr lang="hr-HR" sz="1400" b="1" dirty="0">
                <a:latin typeface="Arial" charset="0"/>
              </a:rPr>
              <a:t> metara</a:t>
            </a:r>
          </a:p>
          <a:p>
            <a:pPr eaLnBrk="1" hangingPunct="1">
              <a:buClr>
                <a:srgbClr val="66FF66"/>
              </a:buClr>
              <a:buFont typeface="Wingdings" panose="05000000000000000000" pitchFamily="2" charset="2"/>
              <a:buChar char="Ø"/>
              <a:defRPr/>
            </a:pPr>
            <a:r>
              <a:rPr lang="hr-HR" sz="1400" b="1" dirty="0">
                <a:latin typeface="Arial" charset="0"/>
              </a:rPr>
              <a:t>pučinski utjecaj unutar ovih jaraka potječe od obližnjeg regionalnog jarka Budva-</a:t>
            </a:r>
            <a:r>
              <a:rPr lang="hr-HR" sz="1400" b="1" dirty="0" err="1">
                <a:latin typeface="Arial" charset="0"/>
              </a:rPr>
              <a:t>Cukali</a:t>
            </a:r>
            <a:r>
              <a:rPr lang="hr-HR" sz="1400" b="1" dirty="0">
                <a:latin typeface="Arial" charset="0"/>
              </a:rPr>
              <a:t> smještenog </a:t>
            </a:r>
            <a:r>
              <a:rPr lang="hr-HR" sz="1400" b="1" dirty="0" err="1">
                <a:latin typeface="Arial" charset="0"/>
              </a:rPr>
              <a:t>jugoistočnije</a:t>
            </a:r>
            <a:endParaRPr lang="hr-HR" sz="1400" b="1" dirty="0">
              <a:latin typeface="Arial" charset="0"/>
            </a:endParaRPr>
          </a:p>
          <a:p>
            <a:pPr eaLnBrk="1" hangingPunct="1">
              <a:buClr>
                <a:srgbClr val="66FF66"/>
              </a:buClr>
              <a:buFont typeface="Wingdings" panose="05000000000000000000" pitchFamily="2" charset="2"/>
              <a:buChar char="Ø"/>
              <a:defRPr/>
            </a:pPr>
            <a:r>
              <a:rPr lang="hr-HR" sz="1400" b="1" dirty="0">
                <a:latin typeface="Arial" charset="0"/>
              </a:rPr>
              <a:t>unutar ove Formacije prisutno je i nekoliko </a:t>
            </a:r>
            <a:r>
              <a:rPr lang="hr-HR" sz="1400" b="1" dirty="0" err="1">
                <a:latin typeface="Arial" charset="0"/>
              </a:rPr>
              <a:t>rudistnih</a:t>
            </a:r>
            <a:r>
              <a:rPr lang="hr-HR" sz="1400" b="1" dirty="0">
                <a:latin typeface="Arial" charset="0"/>
              </a:rPr>
              <a:t> </a:t>
            </a:r>
            <a:r>
              <a:rPr lang="hr-HR" sz="1400" b="1" dirty="0" err="1">
                <a:latin typeface="Arial" charset="0"/>
              </a:rPr>
              <a:t>biostroma</a:t>
            </a:r>
            <a:r>
              <a:rPr lang="hr-HR" sz="1400" b="1" dirty="0">
                <a:latin typeface="Arial" charset="0"/>
              </a:rPr>
              <a:t>, a s jednom takvom ova Formacija i završava. </a:t>
            </a:r>
          </a:p>
        </p:txBody>
      </p:sp>
      <p:pic>
        <p:nvPicPr>
          <p:cNvPr id="121860" name="Picture 5" descr="Picture1">
            <a:extLst>
              <a:ext uri="{FF2B5EF4-FFF2-40B4-BE49-F238E27FC236}">
                <a16:creationId xmlns:a16="http://schemas.microsoft.com/office/drawing/2014/main" id="{FE08C337-D7D0-42AF-8BC8-DBBAEA45316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40425" y="115888"/>
            <a:ext cx="2805113" cy="6480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8" name="Rectangle 4">
            <a:extLst>
              <a:ext uri="{FF2B5EF4-FFF2-40B4-BE49-F238E27FC236}">
                <a16:creationId xmlns:a16="http://schemas.microsoft.com/office/drawing/2014/main" id="{A28D6350-4AFB-4193-95D6-6DA74EACEF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706438"/>
          </a:xfrm>
        </p:spPr>
        <p:txBody>
          <a:bodyPr/>
          <a:lstStyle/>
          <a:p>
            <a:pPr eaLnBrk="1" hangingPunct="1">
              <a:defRPr/>
            </a:pPr>
            <a:r>
              <a:rPr lang="hr-HR" sz="2000" b="1" dirty="0"/>
              <a:t>Dol Formacija</a:t>
            </a:r>
            <a:r>
              <a:rPr lang="hr-HR" sz="2000" dirty="0"/>
              <a:t> (Donji-srednji </a:t>
            </a:r>
            <a:r>
              <a:rPr lang="hr-HR" sz="2000" dirty="0" err="1"/>
              <a:t>kampan</a:t>
            </a:r>
            <a:r>
              <a:rPr lang="hr-HR" sz="2000" dirty="0"/>
              <a:t>)</a:t>
            </a:r>
          </a:p>
        </p:txBody>
      </p:sp>
      <p:pic>
        <p:nvPicPr>
          <p:cNvPr id="123907" name="Picture 8" descr="IMG_9210">
            <a:extLst>
              <a:ext uri="{FF2B5EF4-FFF2-40B4-BE49-F238E27FC236}">
                <a16:creationId xmlns:a16="http://schemas.microsoft.com/office/drawing/2014/main" id="{67650018-C9B3-41AE-9A8F-33638DCD9FE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765175"/>
            <a:ext cx="7848600" cy="5886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2" name="Rectangle 4">
            <a:extLst>
              <a:ext uri="{FF2B5EF4-FFF2-40B4-BE49-F238E27FC236}">
                <a16:creationId xmlns:a16="http://schemas.microsoft.com/office/drawing/2014/main" id="{66D40821-CC51-4229-B6B0-F8D51BABD8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649287"/>
          </a:xfrm>
        </p:spPr>
        <p:txBody>
          <a:bodyPr/>
          <a:lstStyle/>
          <a:p>
            <a:pPr eaLnBrk="1" hangingPunct="1">
              <a:defRPr/>
            </a:pPr>
            <a:r>
              <a:rPr lang="hr-HR" sz="2000" b="1" dirty="0"/>
              <a:t>Dol Formacija </a:t>
            </a:r>
            <a:r>
              <a:rPr lang="hr-HR" sz="2000" dirty="0"/>
              <a:t>(Donji-srednji </a:t>
            </a:r>
            <a:r>
              <a:rPr lang="hr-HR" sz="2000" dirty="0" err="1"/>
              <a:t>kampan</a:t>
            </a:r>
            <a:r>
              <a:rPr lang="hr-HR" sz="2000" dirty="0"/>
              <a:t>) – </a:t>
            </a:r>
            <a:r>
              <a:rPr lang="hr-HR" sz="2000" b="1" dirty="0" err="1"/>
              <a:t>OAE</a:t>
            </a:r>
            <a:r>
              <a:rPr lang="hr-HR" sz="2000" b="1" dirty="0"/>
              <a:t>-3</a:t>
            </a:r>
            <a:r>
              <a:rPr lang="hr-HR" sz="2000" dirty="0"/>
              <a:t> (??)</a:t>
            </a:r>
          </a:p>
        </p:txBody>
      </p:sp>
      <p:pic>
        <p:nvPicPr>
          <p:cNvPr id="125955" name="Picture 7" descr="Fig_5">
            <a:extLst>
              <a:ext uri="{FF2B5EF4-FFF2-40B4-BE49-F238E27FC236}">
                <a16:creationId xmlns:a16="http://schemas.microsoft.com/office/drawing/2014/main" id="{944707BC-8ABE-413A-95CF-88CC17378B0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981075"/>
            <a:ext cx="4265613" cy="56880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956" name="Picture 8" descr="Fig_10">
            <a:extLst>
              <a:ext uri="{FF2B5EF4-FFF2-40B4-BE49-F238E27FC236}">
                <a16:creationId xmlns:a16="http://schemas.microsoft.com/office/drawing/2014/main" id="{AA6C84B8-4CBD-40F3-B29B-2C8A07B771C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51388" y="1989138"/>
            <a:ext cx="4392612" cy="32940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2B3B7012-E126-4BCE-99F2-3E844AA7B5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260350"/>
            <a:ext cx="5184775" cy="792163"/>
          </a:xfrm>
        </p:spPr>
        <p:txBody>
          <a:bodyPr/>
          <a:lstStyle/>
          <a:p>
            <a:pPr eaLnBrk="1" hangingPunct="1">
              <a:defRPr/>
            </a:pPr>
            <a:r>
              <a:rPr lang="hr-HR" sz="2000" b="1" dirty="0">
                <a:latin typeface="Arial" charset="0"/>
              </a:rPr>
              <a:t>Formacija </a:t>
            </a:r>
            <a:r>
              <a:rPr lang="hr-HR" sz="2000" b="1" dirty="0" err="1">
                <a:latin typeface="Arial" charset="0"/>
              </a:rPr>
              <a:t>Pučišća</a:t>
            </a:r>
            <a:r>
              <a:rPr lang="hr-HR" sz="2000" dirty="0">
                <a:latin typeface="Arial" charset="0"/>
              </a:rPr>
              <a:t> (Srednji-gornji </a:t>
            </a:r>
            <a:r>
              <a:rPr lang="hr-HR" sz="2000" dirty="0" err="1">
                <a:latin typeface="Arial" charset="0"/>
              </a:rPr>
              <a:t>kampan</a:t>
            </a:r>
            <a:r>
              <a:rPr lang="hr-HR" sz="2000" dirty="0">
                <a:latin typeface="Arial" charset="0"/>
              </a:rPr>
              <a:t>)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A6C85821-23D9-4249-BAA8-77E8E888BC9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125538"/>
            <a:ext cx="4038600" cy="5011737"/>
          </a:xfrm>
        </p:spPr>
        <p:txBody>
          <a:bodyPr/>
          <a:lstStyle/>
          <a:p>
            <a:pPr eaLnBrk="1" hangingPunct="1">
              <a:buClr>
                <a:srgbClr val="66FF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b="1">
                <a:latin typeface="Arial" panose="020B0604020202020204" pitchFamily="34" charset="0"/>
              </a:rPr>
              <a:t>unutar ove formacije moguće je izdvojiti tri člana:</a:t>
            </a: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None/>
              <a:defRPr/>
            </a:pPr>
            <a:r>
              <a:rPr lang="hr-HR" altLang="sr-Latn-RS" sz="1400" b="1">
                <a:latin typeface="Arial" panose="020B0604020202020204" pitchFamily="34" charset="0"/>
              </a:rPr>
              <a:t>	</a:t>
            </a:r>
            <a:r>
              <a:rPr lang="hr-HR" altLang="sr-Latn-RS" sz="1400" b="1">
                <a:solidFill>
                  <a:srgbClr val="66FF66"/>
                </a:solidFill>
                <a:latin typeface="Arial" panose="020B0604020202020204" pitchFamily="34" charset="0"/>
              </a:rPr>
              <a:t>a) </a:t>
            </a:r>
            <a:r>
              <a:rPr lang="hr-HR" altLang="sr-Latn-RS" sz="1400" b="1">
                <a:latin typeface="Arial" panose="020B0604020202020204" pitchFamily="34" charset="0"/>
              </a:rPr>
              <a:t>Član Brački mramori - skeletno kršje rudista - rudistne kokine</a:t>
            </a:r>
            <a:endParaRPr lang="hr-HR" altLang="sr-Latn-RS" sz="1400" b="1">
              <a:solidFill>
                <a:srgbClr val="66FF66"/>
              </a:solidFill>
              <a:latin typeface="Arial" panose="020B0604020202020204" pitchFamily="34" charset="0"/>
            </a:endParaRP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None/>
              <a:defRPr/>
            </a:pPr>
            <a:r>
              <a:rPr lang="hr-HR" altLang="sr-Latn-RS" sz="1400" b="1">
                <a:latin typeface="Arial" panose="020B0604020202020204" pitchFamily="34" charset="0"/>
              </a:rPr>
              <a:t>	</a:t>
            </a:r>
            <a:r>
              <a:rPr lang="hr-HR" altLang="sr-Latn-RS" sz="1400" b="1">
                <a:solidFill>
                  <a:srgbClr val="66FF66"/>
                </a:solidFill>
                <a:latin typeface="Arial" panose="020B0604020202020204" pitchFamily="34" charset="0"/>
              </a:rPr>
              <a:t>b)</a:t>
            </a:r>
            <a:r>
              <a:rPr lang="hr-HR" altLang="sr-Latn-RS" sz="1400" b="1">
                <a:latin typeface="Arial" panose="020B0604020202020204" pitchFamily="34" charset="0"/>
              </a:rPr>
              <a:t> Član Rasotica - rudistne biostrome i rudistne kokine, te rudistni do rudistno-foraminiferski floutstoni. Muljeviti matriks (osnova) kod obje ove skupine je tamnih nijansi pa se bijele ljušture rudista lijepo istiću (dobar arhitektonski kamen)</a:t>
            </a: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None/>
              <a:defRPr/>
            </a:pPr>
            <a:r>
              <a:rPr lang="hr-HR" altLang="sr-Latn-RS" sz="1400" b="1">
                <a:latin typeface="Arial" panose="020B0604020202020204" pitchFamily="34" charset="0"/>
              </a:rPr>
              <a:t>	</a:t>
            </a:r>
            <a:r>
              <a:rPr lang="hr-HR" altLang="sr-Latn-RS" sz="1400" b="1">
                <a:solidFill>
                  <a:srgbClr val="66FF66"/>
                </a:solidFill>
                <a:latin typeface="Arial" panose="020B0604020202020204" pitchFamily="34" charset="0"/>
              </a:rPr>
              <a:t>c) </a:t>
            </a:r>
            <a:r>
              <a:rPr lang="hr-HR" altLang="sr-Latn-RS" sz="1400" b="1">
                <a:latin typeface="Arial" panose="020B0604020202020204" pitchFamily="34" charset="0"/>
              </a:rPr>
              <a:t>Član Lovrečina - slijedovi oplićavanja građeni od foraminifersko-bioklastičnih (rudistnih) vekstona, pekstona i floutstona u izmjeni s LLH-stromatolitima. Foraminifere; </a:t>
            </a:r>
            <a:r>
              <a:rPr lang="hr-HR" altLang="sr-Latn-RS" sz="1400" b="1" i="1">
                <a:latin typeface="Arial" panose="020B0604020202020204" pitchFamily="34" charset="0"/>
              </a:rPr>
              <a:t>Dicyclina, </a:t>
            </a:r>
            <a:r>
              <a:rPr lang="hr-HR" altLang="sr-Latn-RS" sz="1400" b="1" i="1">
                <a:effectLst/>
                <a:latin typeface="Arial" panose="020B0604020202020204" pitchFamily="34" charset="0"/>
              </a:rPr>
              <a:t>Accordiella conica, Montcharmontia apenninica.</a:t>
            </a:r>
            <a:r>
              <a:rPr lang="hr-HR" altLang="sr-Latn-RS" sz="1000" b="1">
                <a:effectLst/>
                <a:latin typeface="Arial" panose="020B0604020202020204" pitchFamily="34" charset="0"/>
              </a:rPr>
              <a:t> </a:t>
            </a:r>
          </a:p>
          <a:p>
            <a:pPr eaLnBrk="1" hangingPunct="1">
              <a:buClr>
                <a:srgbClr val="66FF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b="1">
                <a:latin typeface="Arial" panose="020B0604020202020204" pitchFamily="34" charset="0"/>
              </a:rPr>
              <a:t>Krajem kampana ovdje dolazi do „kratkotrajne” emerzije, ali za razliku od Istre, taloženje se obnavlja početkom mastrihta </a:t>
            </a:r>
            <a:endParaRPr lang="hr-HR" altLang="sr-Latn-RS" sz="1600">
              <a:latin typeface="Arial" panose="020B0604020202020204" pitchFamily="34" charset="0"/>
            </a:endParaRPr>
          </a:p>
        </p:txBody>
      </p:sp>
      <p:sp>
        <p:nvSpPr>
          <p:cNvPr id="69636" name="Rectangle 4">
            <a:extLst>
              <a:ext uri="{FF2B5EF4-FFF2-40B4-BE49-F238E27FC236}">
                <a16:creationId xmlns:a16="http://schemas.microsoft.com/office/drawing/2014/main" id="{30CC521B-2052-4FAF-8AC3-CD68E7ED4B64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6227763" y="2844800"/>
            <a:ext cx="649287" cy="930275"/>
          </a:xfrm>
        </p:spPr>
        <p:txBody>
          <a:bodyPr/>
          <a:lstStyle/>
          <a:p>
            <a:pPr eaLnBrk="1" hangingPunct="1">
              <a:defRPr/>
            </a:pPr>
            <a:endParaRPr lang="hr-HR" sz="2800"/>
          </a:p>
        </p:txBody>
      </p:sp>
      <p:pic>
        <p:nvPicPr>
          <p:cNvPr id="128005" name="Picture 5" descr="I89 - Litostratigrafske jedinice otoka Braca">
            <a:extLst>
              <a:ext uri="{FF2B5EF4-FFF2-40B4-BE49-F238E27FC236}">
                <a16:creationId xmlns:a16="http://schemas.microsoft.com/office/drawing/2014/main" id="{F2F7D3E3-0ED5-4A7C-9934-74066200C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15888"/>
            <a:ext cx="3095625" cy="651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82" name="Rectangle 6">
            <a:extLst>
              <a:ext uri="{FF2B5EF4-FFF2-40B4-BE49-F238E27FC236}">
                <a16:creationId xmlns:a16="http://schemas.microsoft.com/office/drawing/2014/main" id="{12450DCD-DAA1-46DE-971D-B7CC2D50CF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r-HR" sz="2000" b="1" dirty="0">
                <a:latin typeface="Arial" charset="0"/>
              </a:rPr>
              <a:t>Formacija </a:t>
            </a:r>
            <a:r>
              <a:rPr lang="hr-HR" sz="2000" b="1" dirty="0" err="1">
                <a:latin typeface="Arial" charset="0"/>
              </a:rPr>
              <a:t>Pučišća</a:t>
            </a:r>
            <a:br>
              <a:rPr lang="hr-HR" sz="2000" b="1" dirty="0">
                <a:latin typeface="Arial" charset="0"/>
              </a:rPr>
            </a:br>
            <a:br>
              <a:rPr lang="hr-HR" sz="1600" b="1" dirty="0">
                <a:latin typeface="Arial" charset="0"/>
              </a:rPr>
            </a:br>
            <a:r>
              <a:rPr lang="hr-HR" sz="1600" b="1" dirty="0">
                <a:latin typeface="Arial" charset="0"/>
              </a:rPr>
              <a:t>Član Brački mramori                                                      Član </a:t>
            </a:r>
            <a:r>
              <a:rPr lang="hr-HR" sz="1600" b="1" dirty="0" err="1">
                <a:latin typeface="Arial" charset="0"/>
              </a:rPr>
              <a:t>Rasotica</a:t>
            </a:r>
            <a:br>
              <a:rPr lang="hr-HR" sz="1600" b="1" dirty="0">
                <a:latin typeface="Arial" charset="0"/>
              </a:rPr>
            </a:br>
            <a:br>
              <a:rPr lang="hr-HR" sz="1600" b="1" dirty="0">
                <a:latin typeface="Arial" charset="0"/>
              </a:rPr>
            </a:br>
            <a:r>
              <a:rPr lang="hr-HR" sz="1600" b="1" dirty="0">
                <a:latin typeface="Arial" charset="0"/>
              </a:rPr>
              <a:t>(</a:t>
            </a:r>
            <a:r>
              <a:rPr lang="hr-HR" sz="1600" dirty="0">
                <a:latin typeface="Arial" charset="0"/>
              </a:rPr>
              <a:t>Srednji-gornji </a:t>
            </a:r>
            <a:r>
              <a:rPr lang="hr-HR" sz="1600" dirty="0" err="1">
                <a:latin typeface="Arial" charset="0"/>
              </a:rPr>
              <a:t>kampan</a:t>
            </a:r>
            <a:r>
              <a:rPr lang="hr-HR" sz="1600" dirty="0">
                <a:latin typeface="Arial" charset="0"/>
              </a:rPr>
              <a:t>)</a:t>
            </a:r>
          </a:p>
        </p:txBody>
      </p:sp>
      <p:pic>
        <p:nvPicPr>
          <p:cNvPr id="130051" name="Picture 9" descr="veselje_fiorito_vel">
            <a:extLst>
              <a:ext uri="{FF2B5EF4-FFF2-40B4-BE49-F238E27FC236}">
                <a16:creationId xmlns:a16="http://schemas.microsoft.com/office/drawing/2014/main" id="{2827658C-3373-47FB-BD6F-2304C826EB51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1916113"/>
            <a:ext cx="4038600" cy="21002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052" name="Picture 10" descr="rasotica_b_vel">
            <a:extLst>
              <a:ext uri="{FF2B5EF4-FFF2-40B4-BE49-F238E27FC236}">
                <a16:creationId xmlns:a16="http://schemas.microsoft.com/office/drawing/2014/main" id="{247AAEFE-B0FF-4E29-AF10-3646885CA2E7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9338" y="1916113"/>
            <a:ext cx="4038600" cy="21002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053" name="Picture 12" descr="veselje_unito_a_vel">
            <a:extLst>
              <a:ext uri="{FF2B5EF4-FFF2-40B4-BE49-F238E27FC236}">
                <a16:creationId xmlns:a16="http://schemas.microsoft.com/office/drawing/2014/main" id="{B8FE2E2E-299B-4A10-B6DC-731CBB754A50}"/>
              </a:ext>
            </a:extLst>
          </p:cNvPr>
          <p:cNvPicPr>
            <a:picLocks noGrp="1" noChangeAspect="1" noChangeArrowheads="1"/>
          </p:cNvPicPr>
          <p:nvPr>
            <p:ph sz="half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4292600"/>
            <a:ext cx="4038600" cy="21002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>
            <a:extLst>
              <a:ext uri="{FF2B5EF4-FFF2-40B4-BE49-F238E27FC236}">
                <a16:creationId xmlns:a16="http://schemas.microsoft.com/office/drawing/2014/main" id="{ADDBBC9C-0533-4008-9114-92AD0995B1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706438"/>
          </a:xfrm>
        </p:spPr>
        <p:txBody>
          <a:bodyPr/>
          <a:lstStyle/>
          <a:p>
            <a:pPr eaLnBrk="1" hangingPunct="1">
              <a:defRPr/>
            </a:pPr>
            <a:r>
              <a:rPr lang="hr-HR" sz="2000" b="1" dirty="0">
                <a:latin typeface="Arial" charset="0"/>
              </a:rPr>
              <a:t>Formacija </a:t>
            </a:r>
            <a:r>
              <a:rPr lang="hr-HR" sz="2000" b="1" dirty="0" err="1">
                <a:latin typeface="Arial" charset="0"/>
              </a:rPr>
              <a:t>Pučišća</a:t>
            </a:r>
            <a:r>
              <a:rPr lang="hr-HR" sz="2000" b="1" dirty="0">
                <a:latin typeface="Arial" charset="0"/>
              </a:rPr>
              <a:t> </a:t>
            </a:r>
            <a:br>
              <a:rPr lang="hr-HR" sz="2000" b="1" dirty="0">
                <a:latin typeface="Arial" charset="0"/>
              </a:rPr>
            </a:br>
            <a:r>
              <a:rPr lang="hr-HR" sz="1600" b="1" dirty="0">
                <a:latin typeface="Arial" charset="0"/>
              </a:rPr>
              <a:t>Član </a:t>
            </a:r>
            <a:r>
              <a:rPr lang="hr-HR" sz="1600" b="1" dirty="0" err="1">
                <a:latin typeface="Arial" charset="0"/>
              </a:rPr>
              <a:t>Lovrečina</a:t>
            </a:r>
            <a:r>
              <a:rPr lang="hr-HR" sz="1600" b="1" dirty="0">
                <a:latin typeface="Arial" charset="0"/>
              </a:rPr>
              <a:t> </a:t>
            </a:r>
            <a:r>
              <a:rPr lang="hr-HR" sz="1600" dirty="0">
                <a:latin typeface="Arial" charset="0"/>
              </a:rPr>
              <a:t>(Srednji-gornji </a:t>
            </a:r>
            <a:r>
              <a:rPr lang="hr-HR" sz="1600" dirty="0" err="1">
                <a:latin typeface="Arial" charset="0"/>
              </a:rPr>
              <a:t>kampan</a:t>
            </a:r>
            <a:r>
              <a:rPr lang="hr-HR" sz="1600" dirty="0">
                <a:latin typeface="Arial" charset="0"/>
              </a:rPr>
              <a:t>)</a:t>
            </a:r>
          </a:p>
        </p:txBody>
      </p:sp>
      <p:pic>
        <p:nvPicPr>
          <p:cNvPr id="132099" name="Picture 5" descr="P4220159">
            <a:extLst>
              <a:ext uri="{FF2B5EF4-FFF2-40B4-BE49-F238E27FC236}">
                <a16:creationId xmlns:a16="http://schemas.microsoft.com/office/drawing/2014/main" id="{2BC16BB9-1FAD-4E38-A78B-C39688EA9C5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836613"/>
            <a:ext cx="7777163" cy="58340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>
            <a:extLst>
              <a:ext uri="{FF2B5EF4-FFF2-40B4-BE49-F238E27FC236}">
                <a16:creationId xmlns:a16="http://schemas.microsoft.com/office/drawing/2014/main" id="{F2E59491-C8B6-491A-B621-5CA1FEDA18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274638"/>
            <a:ext cx="4835525" cy="1143000"/>
          </a:xfrm>
        </p:spPr>
        <p:txBody>
          <a:bodyPr/>
          <a:lstStyle/>
          <a:p>
            <a:pPr eaLnBrk="1" hangingPunct="1">
              <a:defRPr/>
            </a:pPr>
            <a:r>
              <a:rPr lang="hr-HR" sz="2000" b="1" dirty="0">
                <a:latin typeface="Arial" charset="0"/>
              </a:rPr>
              <a:t>Formacija </a:t>
            </a:r>
            <a:r>
              <a:rPr lang="hr-HR" sz="2000" b="1" dirty="0" err="1">
                <a:latin typeface="Arial" charset="0"/>
              </a:rPr>
              <a:t>Sumartin</a:t>
            </a:r>
            <a:r>
              <a:rPr lang="hr-HR" sz="2000" dirty="0"/>
              <a:t> (</a:t>
            </a:r>
            <a:r>
              <a:rPr lang="hr-HR" sz="2000" dirty="0" err="1"/>
              <a:t>Mastriht</a:t>
            </a:r>
            <a:r>
              <a:rPr lang="hr-HR" sz="2000" dirty="0"/>
              <a:t>)</a:t>
            </a:r>
          </a:p>
        </p:txBody>
      </p:sp>
      <p:sp>
        <p:nvSpPr>
          <p:cNvPr id="262147" name="Rectangle 3">
            <a:extLst>
              <a:ext uri="{FF2B5EF4-FFF2-40B4-BE49-F238E27FC236}">
                <a16:creationId xmlns:a16="http://schemas.microsoft.com/office/drawing/2014/main" id="{6F14BE07-E685-4363-8F78-C07610917F2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2824163"/>
            <a:ext cx="4038600" cy="1541462"/>
          </a:xfrm>
        </p:spPr>
        <p:txBody>
          <a:bodyPr/>
          <a:lstStyle/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1600" b="1" dirty="0" err="1">
                <a:latin typeface="Arial" charset="0"/>
              </a:rPr>
              <a:t>dolomitizirani</a:t>
            </a:r>
            <a:r>
              <a:rPr lang="hr-HR" sz="1600" b="1" dirty="0">
                <a:latin typeface="Arial" charset="0"/>
              </a:rPr>
              <a:t> </a:t>
            </a:r>
            <a:r>
              <a:rPr lang="hr-HR" sz="1600" b="1" dirty="0" err="1">
                <a:latin typeface="Arial" charset="0"/>
              </a:rPr>
              <a:t>rudistno</a:t>
            </a:r>
            <a:r>
              <a:rPr lang="hr-HR" sz="1600" b="1" dirty="0">
                <a:latin typeface="Arial" charset="0"/>
              </a:rPr>
              <a:t> </a:t>
            </a:r>
            <a:r>
              <a:rPr lang="hr-HR" sz="1600" b="1" dirty="0" err="1">
                <a:latin typeface="Arial" charset="0"/>
              </a:rPr>
              <a:t>foraminiferski</a:t>
            </a:r>
            <a:r>
              <a:rPr lang="hr-HR" sz="1600" b="1" dirty="0">
                <a:latin typeface="Arial" charset="0"/>
              </a:rPr>
              <a:t> </a:t>
            </a:r>
            <a:r>
              <a:rPr lang="hr-HR" sz="1600" b="1" dirty="0" err="1">
                <a:latin typeface="Arial" charset="0"/>
              </a:rPr>
              <a:t>vekstoni</a:t>
            </a:r>
            <a:r>
              <a:rPr lang="hr-HR" sz="1600" b="1" dirty="0">
                <a:latin typeface="Arial" charset="0"/>
              </a:rPr>
              <a:t> (sa </a:t>
            </a:r>
            <a:r>
              <a:rPr lang="hr-HR" sz="1600" b="1" i="1" dirty="0" err="1">
                <a:effectLst/>
                <a:latin typeface="Arial" charset="0"/>
              </a:rPr>
              <a:t>Rhapydionina</a:t>
            </a:r>
            <a:r>
              <a:rPr lang="hr-HR" sz="1600" b="1" i="1" dirty="0">
                <a:effectLst/>
                <a:latin typeface="Arial" charset="0"/>
              </a:rPr>
              <a:t> </a:t>
            </a:r>
            <a:r>
              <a:rPr lang="hr-HR" sz="1600" b="1" i="1" dirty="0" err="1">
                <a:effectLst/>
                <a:latin typeface="Arial" charset="0"/>
              </a:rPr>
              <a:t>liburnica</a:t>
            </a:r>
            <a:r>
              <a:rPr lang="hr-HR" sz="1600" b="1" i="1" dirty="0">
                <a:effectLst/>
                <a:latin typeface="Arial" charset="0"/>
              </a:rPr>
              <a:t>)</a:t>
            </a:r>
            <a:r>
              <a:rPr lang="hr-HR" sz="1600" b="1" dirty="0">
                <a:effectLst/>
                <a:latin typeface="Arial" charset="0"/>
              </a:rPr>
              <a:t> </a:t>
            </a:r>
            <a:r>
              <a:rPr lang="hr-HR" sz="1600" b="1" dirty="0">
                <a:latin typeface="Arial" charset="0"/>
              </a:rPr>
              <a:t>u izmjeni sa </a:t>
            </a:r>
            <a:r>
              <a:rPr lang="hr-HR" sz="1600" b="1" dirty="0" err="1">
                <a:latin typeface="Arial" charset="0"/>
              </a:rPr>
              <a:t>madstonima</a:t>
            </a:r>
            <a:r>
              <a:rPr lang="hr-HR" sz="1600" b="1" dirty="0">
                <a:latin typeface="Arial" charset="0"/>
              </a:rPr>
              <a:t>, </a:t>
            </a:r>
            <a:r>
              <a:rPr lang="hr-HR" sz="1600" b="1" dirty="0" err="1">
                <a:latin typeface="Arial" charset="0"/>
              </a:rPr>
              <a:t>vekstonima</a:t>
            </a:r>
            <a:r>
              <a:rPr lang="hr-HR" sz="1600" b="1" dirty="0">
                <a:latin typeface="Arial" charset="0"/>
              </a:rPr>
              <a:t> i </a:t>
            </a:r>
            <a:r>
              <a:rPr lang="hr-HR" sz="1600" b="1" dirty="0" err="1">
                <a:latin typeface="Arial" charset="0"/>
              </a:rPr>
              <a:t>LLH</a:t>
            </a:r>
            <a:r>
              <a:rPr lang="hr-HR" sz="1600" b="1" dirty="0">
                <a:latin typeface="Arial" charset="0"/>
              </a:rPr>
              <a:t>-</a:t>
            </a:r>
            <a:r>
              <a:rPr lang="hr-HR" sz="1600" b="1" dirty="0" err="1">
                <a:latin typeface="Arial" charset="0"/>
              </a:rPr>
              <a:t>stromatolitima</a:t>
            </a:r>
            <a:r>
              <a:rPr lang="hr-HR" sz="1600" b="1" dirty="0">
                <a:latin typeface="Arial" charset="0"/>
              </a:rPr>
              <a:t>. </a:t>
            </a:r>
          </a:p>
        </p:txBody>
      </p:sp>
      <p:pic>
        <p:nvPicPr>
          <p:cNvPr id="134148" name="Picture 5" descr="Picture1">
            <a:extLst>
              <a:ext uri="{FF2B5EF4-FFF2-40B4-BE49-F238E27FC236}">
                <a16:creationId xmlns:a16="http://schemas.microsoft.com/office/drawing/2014/main" id="{037F1681-CFBC-496B-B79B-1B08F706166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51500" y="304800"/>
            <a:ext cx="3021013" cy="6364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659A4414-608F-4DB5-A989-004218EE8EFB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>
          <a:xfrm>
            <a:off x="468313" y="0"/>
            <a:ext cx="8229600" cy="633413"/>
          </a:xfrm>
        </p:spPr>
        <p:txBody>
          <a:bodyPr/>
          <a:lstStyle/>
          <a:p>
            <a:pPr eaLnBrk="1" hangingPunct="1">
              <a:defRPr/>
            </a:pPr>
            <a:r>
              <a:rPr lang="hr-HR" sz="1800" b="1" i="1" dirty="0" err="1">
                <a:latin typeface="Arial" charset="0"/>
              </a:rPr>
              <a:t>Dicyclina</a:t>
            </a:r>
            <a:r>
              <a:rPr lang="hr-HR" sz="1800" b="1" dirty="0">
                <a:latin typeface="Arial" charset="0"/>
              </a:rPr>
              <a:t> (</a:t>
            </a:r>
            <a:r>
              <a:rPr lang="hr-HR" sz="1800" b="1" dirty="0" err="1">
                <a:latin typeface="Arial" charset="0"/>
              </a:rPr>
              <a:t>cenoman</a:t>
            </a:r>
            <a:r>
              <a:rPr lang="hr-HR" sz="1800" b="1" dirty="0">
                <a:latin typeface="Arial" charset="0"/>
              </a:rPr>
              <a:t>-</a:t>
            </a:r>
            <a:r>
              <a:rPr lang="hr-HR" sz="1800" b="1" dirty="0" err="1">
                <a:latin typeface="Arial" charset="0"/>
              </a:rPr>
              <a:t>kampan</a:t>
            </a:r>
            <a:r>
              <a:rPr lang="hr-HR" sz="1800" b="1" dirty="0">
                <a:latin typeface="Arial" charset="0"/>
              </a:rPr>
              <a:t>), </a:t>
            </a:r>
            <a:r>
              <a:rPr lang="hr-HR" sz="1800" b="1" i="1" dirty="0" err="1">
                <a:latin typeface="Arial" charset="0"/>
              </a:rPr>
              <a:t>Scandonea</a:t>
            </a:r>
            <a:r>
              <a:rPr lang="hr-HR" sz="1800" b="1" i="1" dirty="0">
                <a:latin typeface="Arial" charset="0"/>
              </a:rPr>
              <a:t> </a:t>
            </a:r>
            <a:r>
              <a:rPr lang="hr-HR" sz="1800" b="1" i="1" dirty="0" err="1">
                <a:latin typeface="Arial" charset="0"/>
              </a:rPr>
              <a:t>samnitica</a:t>
            </a:r>
            <a:r>
              <a:rPr lang="hr-HR" sz="1800" b="1" dirty="0">
                <a:latin typeface="Arial" charset="0"/>
              </a:rPr>
              <a:t> (</a:t>
            </a:r>
            <a:r>
              <a:rPr lang="hr-HR" sz="1800" b="1" dirty="0" err="1">
                <a:latin typeface="Arial" charset="0"/>
              </a:rPr>
              <a:t>konijak</a:t>
            </a:r>
            <a:r>
              <a:rPr lang="hr-HR" sz="1800" b="1" dirty="0">
                <a:latin typeface="Arial" charset="0"/>
              </a:rPr>
              <a:t>-</a:t>
            </a:r>
            <a:r>
              <a:rPr lang="hr-HR" sz="1800" b="1" dirty="0" err="1">
                <a:latin typeface="Arial" charset="0"/>
              </a:rPr>
              <a:t>santon</a:t>
            </a:r>
            <a:r>
              <a:rPr lang="hr-HR" sz="1800" b="1" dirty="0">
                <a:latin typeface="Arial" charset="0"/>
              </a:rPr>
              <a:t>), </a:t>
            </a:r>
            <a:r>
              <a:rPr lang="hr-HR" sz="1800" b="1" i="1" dirty="0" err="1">
                <a:latin typeface="Arial" charset="0"/>
              </a:rPr>
              <a:t>Keramosphaerina</a:t>
            </a:r>
            <a:r>
              <a:rPr lang="hr-HR" sz="1800" b="1" i="1" dirty="0">
                <a:latin typeface="Arial" charset="0"/>
              </a:rPr>
              <a:t> </a:t>
            </a:r>
            <a:r>
              <a:rPr lang="hr-HR" sz="1800" b="1" i="1" dirty="0" err="1">
                <a:latin typeface="Arial" charset="0"/>
              </a:rPr>
              <a:t>tergestina</a:t>
            </a:r>
            <a:r>
              <a:rPr lang="hr-HR" sz="1800" b="1" dirty="0">
                <a:latin typeface="Arial" charset="0"/>
              </a:rPr>
              <a:t> (</a:t>
            </a:r>
            <a:r>
              <a:rPr lang="hr-HR" sz="1800" b="1" dirty="0" err="1">
                <a:latin typeface="Arial" charset="0"/>
              </a:rPr>
              <a:t>santon</a:t>
            </a:r>
            <a:r>
              <a:rPr lang="hr-HR" sz="1800" b="1" dirty="0">
                <a:latin typeface="Arial" charset="0"/>
              </a:rPr>
              <a:t>), </a:t>
            </a:r>
            <a:r>
              <a:rPr lang="hr-HR" sz="1800" b="1" i="1" dirty="0" err="1">
                <a:latin typeface="Arial" charset="0"/>
              </a:rPr>
              <a:t>Murgella</a:t>
            </a:r>
            <a:r>
              <a:rPr lang="hr-HR" sz="1800" b="1" i="1" dirty="0">
                <a:latin typeface="Arial" charset="0"/>
              </a:rPr>
              <a:t> </a:t>
            </a:r>
            <a:r>
              <a:rPr lang="hr-HR" sz="1800" b="1" i="1" dirty="0" err="1">
                <a:latin typeface="Arial" charset="0"/>
              </a:rPr>
              <a:t>lata</a:t>
            </a:r>
            <a:r>
              <a:rPr lang="hr-HR" sz="1800" b="1" dirty="0">
                <a:latin typeface="Arial" charset="0"/>
              </a:rPr>
              <a:t> (</a:t>
            </a:r>
            <a:r>
              <a:rPr lang="hr-HR" sz="1800" b="1" dirty="0" err="1">
                <a:latin typeface="Arial" charset="0"/>
              </a:rPr>
              <a:t>santon</a:t>
            </a:r>
            <a:r>
              <a:rPr lang="hr-HR" sz="1800" b="1" dirty="0">
                <a:latin typeface="Arial" charset="0"/>
              </a:rPr>
              <a:t>)</a:t>
            </a:r>
            <a:r>
              <a:rPr lang="hr-HR" sz="2000" b="1" i="1" dirty="0">
                <a:latin typeface="Arial" charset="0"/>
              </a:rPr>
              <a:t> </a:t>
            </a:r>
          </a:p>
        </p:txBody>
      </p:sp>
      <p:pic>
        <p:nvPicPr>
          <p:cNvPr id="136195" name="Picture 6" descr="I50 - Scandonea samnitica (Konijak-Santon)">
            <a:extLst>
              <a:ext uri="{FF2B5EF4-FFF2-40B4-BE49-F238E27FC236}">
                <a16:creationId xmlns:a16="http://schemas.microsoft.com/office/drawing/2014/main" id="{4DD082B5-A360-4A82-8741-CDBC31BDC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765175"/>
            <a:ext cx="2447925" cy="280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196" name="Picture 7" descr="I47 - Keramosphaerina tergestina (Santon)">
            <a:extLst>
              <a:ext uri="{FF2B5EF4-FFF2-40B4-BE49-F238E27FC236}">
                <a16:creationId xmlns:a16="http://schemas.microsoft.com/office/drawing/2014/main" id="{D5CBF572-D878-408A-8DB8-19ADAC654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149725"/>
            <a:ext cx="2592388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197" name="Picture 8" descr="I49 - Murgella lata (Santon)">
            <a:extLst>
              <a:ext uri="{FF2B5EF4-FFF2-40B4-BE49-F238E27FC236}">
                <a16:creationId xmlns:a16="http://schemas.microsoft.com/office/drawing/2014/main" id="{392B74A5-F910-432D-AFDE-6F6B9F19D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3716338"/>
            <a:ext cx="2103437" cy="302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198" name="Picture 9" descr="I46 - Dicyclina (Cenoman-Kampan)">
            <a:extLst>
              <a:ext uri="{FF2B5EF4-FFF2-40B4-BE49-F238E27FC236}">
                <a16:creationId xmlns:a16="http://schemas.microsoft.com/office/drawing/2014/main" id="{542B1F55-8DD2-4234-BFC5-763437C3FC06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3350" y="765175"/>
            <a:ext cx="1800225" cy="32400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BC9CB05A-C6D7-40F0-BE3A-8AA342F2D0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1008062"/>
          </a:xfrm>
        </p:spPr>
        <p:txBody>
          <a:bodyPr/>
          <a:lstStyle/>
          <a:p>
            <a:pPr eaLnBrk="1" hangingPunct="1">
              <a:lnSpc>
                <a:spcPct val="50000"/>
              </a:lnSpc>
              <a:defRPr/>
            </a:pPr>
            <a:r>
              <a:rPr lang="hr-HR" sz="1800" b="1" i="1" dirty="0" err="1">
                <a:solidFill>
                  <a:schemeClr val="hlink"/>
                </a:solidFill>
                <a:effectLst/>
                <a:latin typeface="Arial" charset="0"/>
              </a:rPr>
              <a:t>Accordiella</a:t>
            </a:r>
            <a:r>
              <a:rPr lang="hr-HR" sz="1800" b="1" i="1" dirty="0">
                <a:solidFill>
                  <a:schemeClr val="hlink"/>
                </a:solidFill>
                <a:effectLst/>
                <a:latin typeface="Arial" charset="0"/>
              </a:rPr>
              <a:t> </a:t>
            </a:r>
            <a:r>
              <a:rPr lang="hr-HR" sz="1800" b="1" i="1" dirty="0" err="1">
                <a:solidFill>
                  <a:schemeClr val="hlink"/>
                </a:solidFill>
                <a:effectLst/>
                <a:latin typeface="Arial" charset="0"/>
              </a:rPr>
              <a:t>conica</a:t>
            </a:r>
            <a:r>
              <a:rPr lang="hr-HR" sz="1800" b="1" i="1" dirty="0">
                <a:solidFill>
                  <a:schemeClr val="hlink"/>
                </a:solidFill>
                <a:effectLst/>
                <a:latin typeface="Arial" charset="0"/>
              </a:rPr>
              <a:t> </a:t>
            </a:r>
            <a:r>
              <a:rPr lang="hr-HR" sz="1800" b="1" dirty="0">
                <a:solidFill>
                  <a:schemeClr val="hlink"/>
                </a:solidFill>
                <a:effectLst/>
                <a:latin typeface="Arial" charset="0"/>
              </a:rPr>
              <a:t>(</a:t>
            </a:r>
            <a:r>
              <a:rPr lang="hr-HR" sz="1800" b="1" dirty="0" err="1">
                <a:solidFill>
                  <a:schemeClr val="hlink"/>
                </a:solidFill>
                <a:effectLst/>
                <a:latin typeface="Arial" charset="0"/>
              </a:rPr>
              <a:t>konijak</a:t>
            </a:r>
            <a:r>
              <a:rPr lang="hr-HR" sz="1800" b="1" dirty="0">
                <a:solidFill>
                  <a:schemeClr val="hlink"/>
                </a:solidFill>
                <a:effectLst/>
                <a:latin typeface="Arial" charset="0"/>
              </a:rPr>
              <a:t>-</a:t>
            </a:r>
            <a:r>
              <a:rPr lang="hr-HR" sz="1800" b="1" dirty="0" err="1">
                <a:solidFill>
                  <a:schemeClr val="hlink"/>
                </a:solidFill>
                <a:effectLst/>
                <a:latin typeface="Arial" charset="0"/>
              </a:rPr>
              <a:t>kampan</a:t>
            </a:r>
            <a:r>
              <a:rPr lang="hr-HR" sz="1800" b="1" dirty="0">
                <a:solidFill>
                  <a:schemeClr val="hlink"/>
                </a:solidFill>
                <a:effectLst/>
              </a:rPr>
              <a:t>)</a:t>
            </a:r>
            <a:r>
              <a:rPr lang="hr-HR" sz="1800" b="1" i="1" dirty="0">
                <a:solidFill>
                  <a:schemeClr val="hlink"/>
                </a:solidFill>
                <a:effectLst/>
                <a:latin typeface="Arial" charset="0"/>
              </a:rPr>
              <a:t>, </a:t>
            </a:r>
            <a:r>
              <a:rPr lang="hr-HR" sz="1800" b="1" i="1" dirty="0" err="1">
                <a:solidFill>
                  <a:schemeClr val="hlink"/>
                </a:solidFill>
                <a:effectLst/>
                <a:latin typeface="Arial" charset="0"/>
              </a:rPr>
              <a:t>Montcharmontia</a:t>
            </a:r>
            <a:r>
              <a:rPr lang="hr-HR" sz="1800" b="1" i="1" dirty="0">
                <a:solidFill>
                  <a:schemeClr val="hlink"/>
                </a:solidFill>
                <a:effectLst/>
                <a:latin typeface="Arial" charset="0"/>
              </a:rPr>
              <a:t> </a:t>
            </a:r>
            <a:r>
              <a:rPr lang="hr-HR" sz="1800" b="1" i="1" dirty="0" err="1">
                <a:solidFill>
                  <a:schemeClr val="hlink"/>
                </a:solidFill>
                <a:effectLst/>
                <a:latin typeface="Arial" charset="0"/>
              </a:rPr>
              <a:t>apenninica</a:t>
            </a:r>
            <a:r>
              <a:rPr lang="hr-HR" sz="1800" b="1" dirty="0">
                <a:solidFill>
                  <a:schemeClr val="hlink"/>
                </a:solidFill>
                <a:effectLst/>
                <a:latin typeface="Arial" charset="0"/>
              </a:rPr>
              <a:t> (</a:t>
            </a:r>
            <a:r>
              <a:rPr lang="hr-HR" sz="1800" b="1" dirty="0" err="1">
                <a:solidFill>
                  <a:schemeClr val="hlink"/>
                </a:solidFill>
                <a:effectLst/>
                <a:latin typeface="Arial" charset="0"/>
              </a:rPr>
              <a:t>konijak</a:t>
            </a:r>
            <a:r>
              <a:rPr lang="hr-HR" sz="1800" b="1" dirty="0">
                <a:solidFill>
                  <a:schemeClr val="hlink"/>
                </a:solidFill>
                <a:effectLst/>
                <a:latin typeface="Arial" charset="0"/>
              </a:rPr>
              <a:t>-</a:t>
            </a:r>
            <a:r>
              <a:rPr lang="hr-HR" sz="1800" b="1" dirty="0" err="1">
                <a:solidFill>
                  <a:schemeClr val="hlink"/>
                </a:solidFill>
                <a:effectLst/>
                <a:latin typeface="Arial" charset="0"/>
              </a:rPr>
              <a:t>kampan</a:t>
            </a:r>
            <a:r>
              <a:rPr lang="hr-HR" sz="1800" b="1" dirty="0">
                <a:solidFill>
                  <a:schemeClr val="hlink"/>
                </a:solidFill>
                <a:effectLst/>
                <a:latin typeface="Arial" charset="0"/>
              </a:rPr>
              <a:t>), </a:t>
            </a:r>
            <a:r>
              <a:rPr lang="hr-HR" sz="1800" b="1" i="1" dirty="0" err="1">
                <a:solidFill>
                  <a:schemeClr val="hlink"/>
                </a:solidFill>
                <a:effectLst/>
                <a:latin typeface="Arial" charset="0"/>
              </a:rPr>
              <a:t>Rhapydionina</a:t>
            </a:r>
            <a:r>
              <a:rPr lang="hr-HR" sz="1800" b="1" i="1" dirty="0">
                <a:solidFill>
                  <a:schemeClr val="hlink"/>
                </a:solidFill>
                <a:effectLst/>
                <a:latin typeface="Arial" charset="0"/>
              </a:rPr>
              <a:t> </a:t>
            </a:r>
            <a:r>
              <a:rPr lang="hr-HR" sz="1800" b="1" i="1" dirty="0" err="1">
                <a:solidFill>
                  <a:schemeClr val="hlink"/>
                </a:solidFill>
                <a:effectLst/>
                <a:latin typeface="Arial" charset="0"/>
              </a:rPr>
              <a:t>liburnica</a:t>
            </a:r>
            <a:r>
              <a:rPr lang="hr-HR" sz="1800" b="1" dirty="0">
                <a:solidFill>
                  <a:schemeClr val="hlink"/>
                </a:solidFill>
                <a:effectLst/>
                <a:latin typeface="Arial" charset="0"/>
              </a:rPr>
              <a:t> (</a:t>
            </a:r>
            <a:r>
              <a:rPr lang="hr-HR" sz="1800" b="1" dirty="0" err="1">
                <a:solidFill>
                  <a:schemeClr val="hlink"/>
                </a:solidFill>
                <a:effectLst/>
                <a:latin typeface="Arial" charset="0"/>
              </a:rPr>
              <a:t>mastriht</a:t>
            </a:r>
            <a:r>
              <a:rPr lang="hr-HR" sz="1800" b="1" dirty="0">
                <a:solidFill>
                  <a:schemeClr val="hlink"/>
                </a:solidFill>
                <a:effectLst/>
                <a:latin typeface="Arial" charset="0"/>
              </a:rPr>
              <a:t>)</a:t>
            </a:r>
            <a:r>
              <a:rPr lang="hr-HR" sz="2000" b="1" dirty="0">
                <a:effectLst/>
                <a:latin typeface="Arial" charset="0"/>
              </a:rPr>
              <a:t> </a:t>
            </a:r>
            <a:r>
              <a:rPr lang="hr-HR" dirty="0"/>
              <a:t> 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9E72CDA9-11DB-4A77-B561-DB93BA410EC7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3563938" y="-1250950"/>
            <a:ext cx="82550" cy="244475"/>
          </a:xfrm>
        </p:spPr>
        <p:txBody>
          <a:bodyPr/>
          <a:lstStyle/>
          <a:p>
            <a:pPr eaLnBrk="1" hangingPunct="1">
              <a:defRPr/>
            </a:pPr>
            <a:endParaRPr lang="hr-HR" sz="2800"/>
          </a:p>
        </p:txBody>
      </p:sp>
      <p:sp>
        <p:nvSpPr>
          <p:cNvPr id="71684" name="Rectangle 4">
            <a:extLst>
              <a:ext uri="{FF2B5EF4-FFF2-40B4-BE49-F238E27FC236}">
                <a16:creationId xmlns:a16="http://schemas.microsoft.com/office/drawing/2014/main" id="{3C43628B-CDC8-4345-9B5F-BA2542FB5958}"/>
              </a:ext>
            </a:extLst>
          </p:cNvPr>
          <p:cNvSpPr>
            <a:spLocks noGrp="1" noChangeArrowheads="1"/>
          </p:cNvSpPr>
          <p:nvPr>
            <p:ph sz="quarter" idx="2"/>
          </p:nvPr>
        </p:nvSpPr>
        <p:spPr>
          <a:xfrm>
            <a:off x="7092950" y="-892175"/>
            <a:ext cx="360363" cy="288925"/>
          </a:xfrm>
        </p:spPr>
        <p:txBody>
          <a:bodyPr/>
          <a:lstStyle/>
          <a:p>
            <a:pPr eaLnBrk="1" hangingPunct="1">
              <a:defRPr/>
            </a:pPr>
            <a:endParaRPr lang="hr-HR" sz="2400"/>
          </a:p>
        </p:txBody>
      </p:sp>
      <p:sp>
        <p:nvSpPr>
          <p:cNvPr id="71685" name="Rectangle 5">
            <a:extLst>
              <a:ext uri="{FF2B5EF4-FFF2-40B4-BE49-F238E27FC236}">
                <a16:creationId xmlns:a16="http://schemas.microsoft.com/office/drawing/2014/main" id="{AB2C4F5B-93A7-4149-A1EA-445A35A58697}"/>
              </a:ext>
            </a:extLst>
          </p:cNvPr>
          <p:cNvSpPr>
            <a:spLocks noGrp="1" noChangeArrowheads="1"/>
          </p:cNvSpPr>
          <p:nvPr>
            <p:ph sz="quarter" idx="3"/>
          </p:nvPr>
        </p:nvSpPr>
        <p:spPr>
          <a:xfrm>
            <a:off x="5292725" y="-1035050"/>
            <a:ext cx="863600" cy="215900"/>
          </a:xfrm>
        </p:spPr>
        <p:txBody>
          <a:bodyPr/>
          <a:lstStyle/>
          <a:p>
            <a:pPr eaLnBrk="1" hangingPunct="1">
              <a:defRPr/>
            </a:pPr>
            <a:endParaRPr lang="hr-HR" sz="2400"/>
          </a:p>
        </p:txBody>
      </p:sp>
      <p:pic>
        <p:nvPicPr>
          <p:cNvPr id="138246" name="Picture 6" descr="I45 - Accordiella conica (Konijak-Kampan)">
            <a:extLst>
              <a:ext uri="{FF2B5EF4-FFF2-40B4-BE49-F238E27FC236}">
                <a16:creationId xmlns:a16="http://schemas.microsoft.com/office/drawing/2014/main" id="{86F8089F-4DB8-4342-B86F-E205AEAC7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700213"/>
            <a:ext cx="2519362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247" name="Picture 7" descr="I48 - Montcharmontia apenninica (Konijak-Kampan)">
            <a:extLst>
              <a:ext uri="{FF2B5EF4-FFF2-40B4-BE49-F238E27FC236}">
                <a16:creationId xmlns:a16="http://schemas.microsoft.com/office/drawing/2014/main" id="{81AC88DE-B7F0-4C27-A477-7EED7E2FB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1628775"/>
            <a:ext cx="2159000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248" name="Picture 8" descr="I56 - Rhapydionina liburnica (Mastriht)">
            <a:extLst>
              <a:ext uri="{FF2B5EF4-FFF2-40B4-BE49-F238E27FC236}">
                <a16:creationId xmlns:a16="http://schemas.microsoft.com/office/drawing/2014/main" id="{215D6517-B8B3-418C-890C-927840910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1557338"/>
            <a:ext cx="2519362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slov 5">
            <a:extLst>
              <a:ext uri="{FF2B5EF4-FFF2-40B4-BE49-F238E27FC236}">
                <a16:creationId xmlns:a16="http://schemas.microsoft.com/office/drawing/2014/main" id="{D0965C48-0BB0-4F02-A0AD-6BFAF8928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433387"/>
          </a:xfrm>
        </p:spPr>
        <p:txBody>
          <a:bodyPr/>
          <a:lstStyle/>
          <a:p>
            <a:pPr>
              <a:defRPr/>
            </a:pPr>
            <a:r>
              <a:rPr lang="en-US" sz="1800" b="1" dirty="0" err="1"/>
              <a:t>Mikrofosilni</a:t>
            </a:r>
            <a:r>
              <a:rPr lang="en-US" sz="1800" b="1" dirty="0"/>
              <a:t> </a:t>
            </a:r>
            <a:r>
              <a:rPr lang="en-US" sz="1800" b="1" dirty="0" err="1"/>
              <a:t>sadržaj</a:t>
            </a:r>
            <a:r>
              <a:rPr lang="en-US" sz="1800" b="1" dirty="0"/>
              <a:t> </a:t>
            </a:r>
            <a:r>
              <a:rPr lang="hr-HR" sz="1800" b="1" dirty="0"/>
              <a:t>gornje krede</a:t>
            </a:r>
            <a:r>
              <a:rPr lang="en-US" sz="1800" b="1" dirty="0"/>
              <a:t> </a:t>
            </a:r>
            <a:r>
              <a:rPr lang="en-US" sz="1800" b="1" dirty="0" err="1"/>
              <a:t>Vanjskih</a:t>
            </a:r>
            <a:r>
              <a:rPr lang="en-US" sz="1800" b="1" dirty="0"/>
              <a:t> </a:t>
            </a:r>
            <a:r>
              <a:rPr lang="en-US" sz="1800" b="1" dirty="0" err="1"/>
              <a:t>Dinarida</a:t>
            </a:r>
            <a:r>
              <a:rPr lang="en-US" sz="1800" b="1" dirty="0"/>
              <a:t> (</a:t>
            </a:r>
            <a:r>
              <a:rPr lang="en-US" sz="1800" b="1" i="1" dirty="0" err="1"/>
              <a:t>Velić</a:t>
            </a:r>
            <a:r>
              <a:rPr lang="en-US" sz="1800" b="1" i="1" dirty="0"/>
              <a:t>, 2007</a:t>
            </a:r>
            <a:r>
              <a:rPr lang="en-US" sz="1800" b="1" dirty="0"/>
              <a:t>)</a:t>
            </a:r>
          </a:p>
        </p:txBody>
      </p:sp>
      <p:pic>
        <p:nvPicPr>
          <p:cNvPr id="140291" name="Rezervirano mjesto sadržaja 7">
            <a:extLst>
              <a:ext uri="{FF2B5EF4-FFF2-40B4-BE49-F238E27FC236}">
                <a16:creationId xmlns:a16="http://schemas.microsoft.com/office/drawing/2014/main" id="{A5839340-F34C-4F64-925F-812131AE0F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55838" y="620713"/>
            <a:ext cx="4764087" cy="6100762"/>
          </a:xfrm>
        </p:spPr>
      </p:pic>
    </p:spTree>
  </p:cSld>
  <p:clrMapOvr>
    <a:masterClrMapping/>
  </p:clrMapOvr>
  <p:transition>
    <p:cover dir="r"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E31E9338-F0BC-41D7-8ABA-0C44E0303C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-315913"/>
            <a:ext cx="8229600" cy="85725"/>
          </a:xfrm>
        </p:spPr>
        <p:txBody>
          <a:bodyPr/>
          <a:lstStyle/>
          <a:p>
            <a:pPr eaLnBrk="1" hangingPunct="1">
              <a:defRPr/>
            </a:pPr>
            <a:endParaRPr lang="hr-HR"/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173BB12B-86BF-4882-BA98-01488A9BD4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5288" y="836613"/>
            <a:ext cx="8229600" cy="52562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>
                <a:latin typeface="Arial" panose="020B0604020202020204" pitchFamily="34" charset="0"/>
              </a:rPr>
              <a:t>izrazita dolomitizacija Formacije Sumartin ukazuje na oplićavanje i izrazitu evaporizaciju, kako zbog globalnog sniženja morskog nivoa, tako i zbog tektonskog izdizanja taložnog prostora Jadranske karbonatne platforme</a:t>
            </a:r>
          </a:p>
          <a:p>
            <a:pPr eaLnBrk="1" hangingPunct="1">
              <a:lnSpc>
                <a:spcPct val="90000"/>
              </a:lnSpc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>
                <a:latin typeface="Arial" panose="020B0604020202020204" pitchFamily="34" charset="0"/>
              </a:rPr>
              <a:t>krajem mastrihta dolazi do izrazite kontrakcije, razlamanja i izdizanja prostora Jadranske karbonatne platforme, a što u kombinaciji i sa globalnim sniženjem morskog nivoa, dovodi do emerzije i na prostorima koji su do tada još bili preplavljeni i nakon gornjeg santona/donjeg kampana</a:t>
            </a:r>
          </a:p>
          <a:p>
            <a:pPr eaLnBrk="1" hangingPunct="1">
              <a:lnSpc>
                <a:spcPct val="90000"/>
              </a:lnSpc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>
                <a:latin typeface="Arial" panose="020B0604020202020204" pitchFamily="34" charset="0"/>
              </a:rPr>
              <a:t>također, mjestimice se na takvoj razlomljenoj i kontrahiranoj platformi nastavlja kontinuirana sedimentacija i u paleogen;</a:t>
            </a:r>
          </a:p>
          <a:p>
            <a:pPr eaLnBrk="1" hangingPunct="1">
              <a:lnSpc>
                <a:spcPct val="90000"/>
              </a:lnSpc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 b="1">
                <a:latin typeface="Arial" panose="020B0604020202020204" pitchFamily="34" charset="0"/>
              </a:rPr>
              <a:t>plitkovodna -</a:t>
            </a:r>
            <a:r>
              <a:rPr lang="hr-HR" altLang="sr-Latn-RS" sz="1600">
                <a:latin typeface="Arial" panose="020B0604020202020204" pitchFamily="34" charset="0"/>
              </a:rPr>
              <a:t> npr. nakon zadnjeg sloja sa rudistima, u uvali </a:t>
            </a:r>
            <a:r>
              <a:rPr lang="hr-HR" altLang="sr-Latn-RS" sz="1600" b="1">
                <a:latin typeface="Arial" panose="020B0604020202020204" pitchFamily="34" charset="0"/>
              </a:rPr>
              <a:t>Likva</a:t>
            </a:r>
            <a:r>
              <a:rPr lang="hr-HR" altLang="sr-Latn-RS" sz="1600">
                <a:latin typeface="Arial" panose="020B0604020202020204" pitchFamily="34" charset="0"/>
              </a:rPr>
              <a:t> na Braču, marinski se okoliš mijenja te postaje jezerski, bočat i slatkovodan. Ove vršne naslage marinskog mastrihta sa sekvencijama oplićavanja, te starijeg bočatog do slatkovodnog paleocena u kontinuitetu, nazivamo </a:t>
            </a:r>
            <a:r>
              <a:rPr lang="hr-HR" altLang="sr-Latn-RS" sz="1600" b="1">
                <a:latin typeface="Arial" panose="020B0604020202020204" pitchFamily="34" charset="0"/>
              </a:rPr>
              <a:t>Kozina</a:t>
            </a:r>
            <a:r>
              <a:rPr lang="hr-HR" altLang="sr-Latn-RS" sz="1600">
                <a:latin typeface="Arial" panose="020B0604020202020204" pitchFamily="34" charset="0"/>
              </a:rPr>
              <a:t> </a:t>
            </a:r>
            <a:r>
              <a:rPr lang="hr-HR" altLang="sr-Latn-RS" sz="1600" b="1">
                <a:latin typeface="Arial" panose="020B0604020202020204" pitchFamily="34" charset="0"/>
              </a:rPr>
              <a:t>naslagama. </a:t>
            </a:r>
            <a:r>
              <a:rPr lang="hr-HR" altLang="sr-Latn-RS" sz="1600">
                <a:latin typeface="Arial" panose="020B0604020202020204" pitchFamily="34" charset="0"/>
              </a:rPr>
              <a:t>U njihovu vršnom paleocenskom, dijelu, bogate su organskom materijom</a:t>
            </a:r>
          </a:p>
          <a:p>
            <a:pPr eaLnBrk="1" hangingPunct="1">
              <a:lnSpc>
                <a:spcPct val="90000"/>
              </a:lnSpc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 b="1">
                <a:latin typeface="Arial" panose="020B0604020202020204" pitchFamily="34" charset="0"/>
              </a:rPr>
              <a:t>dubokovodna -</a:t>
            </a:r>
            <a:r>
              <a:rPr lang="hr-HR" altLang="sr-Latn-RS" sz="1600">
                <a:latin typeface="Arial" panose="020B0604020202020204" pitchFamily="34" charset="0"/>
              </a:rPr>
              <a:t> u dubokovodnim jarcima nastavlja se dubokovodna sedimentacija iz krede u paleogen</a:t>
            </a:r>
          </a:p>
          <a:p>
            <a:pPr eaLnBrk="1" hangingPunct="1">
              <a:lnSpc>
                <a:spcPct val="90000"/>
              </a:lnSpc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>
                <a:latin typeface="Arial" panose="020B0604020202020204" pitchFamily="34" charset="0"/>
              </a:rPr>
              <a:t>na emergiranim prostorima nakon “kratkotrajne” emerzije, eocenskom transgresijom započinje taloženje marinskih foraminiferskih vapnenaca. </a:t>
            </a:r>
          </a:p>
          <a:p>
            <a:pPr eaLnBrk="1" hangingPunct="1">
              <a:lnSpc>
                <a:spcPct val="90000"/>
              </a:lnSpc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600">
                <a:latin typeface="Arial" panose="020B0604020202020204" pitchFamily="34" charset="0"/>
              </a:rPr>
              <a:t>ovom transgresijom bivaju preplavljeni i svi, još tijekom različitih razdoblja gornje krede emergirani prostori Jadranske karbonatne platforme, te eocenski miliolidni vapnenci nalježu na emergirane vapnence iz različitih nivoa gornje krede</a:t>
            </a:r>
            <a:endParaRPr lang="hr-HR" altLang="sr-Latn-R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cover dir="r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FFEF6-FBC3-44C8-83CE-303230CDA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3" y="188913"/>
            <a:ext cx="8229600" cy="417512"/>
          </a:xfrm>
        </p:spPr>
        <p:txBody>
          <a:bodyPr/>
          <a:lstStyle/>
          <a:p>
            <a:pPr>
              <a:defRPr/>
            </a:pPr>
            <a:r>
              <a:rPr lang="hr-HR" sz="2400" dirty="0">
                <a:solidFill>
                  <a:srgbClr val="FFFFCC"/>
                </a:solidFill>
                <a:latin typeface="Arial" panose="020B0604020202020204" pitchFamily="34" charset="0"/>
              </a:rPr>
              <a:t>Razvoj krede u Vanjskim Dinaridima (</a:t>
            </a:r>
            <a:r>
              <a:rPr lang="hr-HR" sz="2400" i="1" dirty="0">
                <a:solidFill>
                  <a:srgbClr val="FFFFCC"/>
                </a:solidFill>
                <a:latin typeface="Arial" panose="020B0604020202020204" pitchFamily="34" charset="0"/>
              </a:rPr>
              <a:t>Vlahović et al. 2005</a:t>
            </a:r>
            <a:r>
              <a:rPr lang="hr-HR" sz="2400" dirty="0">
                <a:solidFill>
                  <a:srgbClr val="FFFFCC"/>
                </a:solidFill>
                <a:latin typeface="Arial" panose="020B0604020202020204" pitchFamily="34" charset="0"/>
              </a:rPr>
              <a:t>)</a:t>
            </a:r>
            <a:endParaRPr lang="hr-HR" dirty="0"/>
          </a:p>
        </p:txBody>
      </p:sp>
      <p:pic>
        <p:nvPicPr>
          <p:cNvPr id="143363" name="Picture 2">
            <a:extLst>
              <a:ext uri="{FF2B5EF4-FFF2-40B4-BE49-F238E27FC236}">
                <a16:creationId xmlns:a16="http://schemas.microsoft.com/office/drawing/2014/main" id="{24AC73E9-C7B5-452C-BE56-DA4EDF40D4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765175"/>
            <a:ext cx="8034338" cy="574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8E4CD-6384-4584-830D-060765B48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649287"/>
          </a:xfrm>
        </p:spPr>
        <p:txBody>
          <a:bodyPr/>
          <a:lstStyle/>
          <a:p>
            <a:pPr>
              <a:defRPr/>
            </a:pPr>
            <a:r>
              <a:rPr lang="hr-HR" sz="2400" dirty="0">
                <a:solidFill>
                  <a:srgbClr val="FFFFCC"/>
                </a:solidFill>
                <a:latin typeface="Arial" panose="020B0604020202020204" pitchFamily="34" charset="0"/>
              </a:rPr>
              <a:t>Paleogeografija Jadranske karbonatne platforme koncem mastrihta (</a:t>
            </a:r>
            <a:r>
              <a:rPr lang="hr-HR" sz="2400" i="1" dirty="0">
                <a:solidFill>
                  <a:srgbClr val="FFFFCC"/>
                </a:solidFill>
                <a:latin typeface="Arial" panose="020B0604020202020204" pitchFamily="34" charset="0"/>
              </a:rPr>
              <a:t>Vlahović et al. 2005</a:t>
            </a:r>
            <a:r>
              <a:rPr lang="hr-HR" sz="2400" dirty="0">
                <a:solidFill>
                  <a:srgbClr val="FFFFCC"/>
                </a:solidFill>
                <a:latin typeface="Arial" panose="020B0604020202020204" pitchFamily="34" charset="0"/>
              </a:rPr>
              <a:t>)</a:t>
            </a:r>
            <a:endParaRPr lang="hr-HR" dirty="0"/>
          </a:p>
        </p:txBody>
      </p:sp>
      <p:pic>
        <p:nvPicPr>
          <p:cNvPr id="144387" name="Picture 2">
            <a:extLst>
              <a:ext uri="{FF2B5EF4-FFF2-40B4-BE49-F238E27FC236}">
                <a16:creationId xmlns:a16="http://schemas.microsoft.com/office/drawing/2014/main" id="{DCA3E1BB-85BD-4E70-9DC7-1DE59C5B83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908050"/>
            <a:ext cx="6230938" cy="585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>
            <a:extLst>
              <a:ext uri="{FF2B5EF4-FFF2-40B4-BE49-F238E27FC236}">
                <a16:creationId xmlns:a16="http://schemas.microsoft.com/office/drawing/2014/main" id="{8E6AAB7F-0DDB-4929-8913-558234BBEA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647700"/>
          </a:xfrm>
        </p:spPr>
        <p:txBody>
          <a:bodyPr/>
          <a:lstStyle/>
          <a:p>
            <a:pPr eaLnBrk="1" hangingPunct="1">
              <a:defRPr/>
            </a:pPr>
            <a:r>
              <a:rPr lang="hr-HR" sz="2000" b="1" dirty="0">
                <a:latin typeface="Arial" charset="0"/>
              </a:rPr>
              <a:t>K-T </a:t>
            </a:r>
            <a:r>
              <a:rPr lang="hr-HR" sz="2000" b="1" dirty="0" err="1">
                <a:latin typeface="Arial" charset="0"/>
              </a:rPr>
              <a:t>Boundary</a:t>
            </a:r>
            <a:r>
              <a:rPr lang="hr-HR" sz="2000" b="1" dirty="0">
                <a:latin typeface="Arial" charset="0"/>
              </a:rPr>
              <a:t> (Brač - uvala </a:t>
            </a:r>
            <a:r>
              <a:rPr lang="hr-HR" sz="2000" b="1" dirty="0" err="1">
                <a:latin typeface="Arial" charset="0"/>
              </a:rPr>
              <a:t>Likva</a:t>
            </a:r>
            <a:r>
              <a:rPr lang="hr-HR" sz="2000" b="1" dirty="0">
                <a:latin typeface="Arial" charset="0"/>
              </a:rPr>
              <a:t>)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5CD058E0-B233-4C9F-9523-363F4AF49F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80728"/>
            <a:ext cx="8784975" cy="4947248"/>
          </a:xfrm>
        </p:spPr>
      </p:pic>
    </p:spTree>
  </p:cSld>
  <p:clrMapOvr>
    <a:masterClrMapping/>
  </p:clrMapOvr>
  <p:transition>
    <p:cover dir="r"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69AAE1B-466E-416D-BA7B-851225D60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hr-HR" sz="2000" b="1" dirty="0">
                <a:solidFill>
                  <a:srgbClr val="FFFFCC"/>
                </a:solidFill>
                <a:latin typeface="Arial" charset="0"/>
              </a:rPr>
              <a:t>K-T </a:t>
            </a:r>
            <a:r>
              <a:rPr lang="hr-HR" sz="2000" b="1" dirty="0" err="1">
                <a:solidFill>
                  <a:srgbClr val="FFFFCC"/>
                </a:solidFill>
                <a:latin typeface="Arial" charset="0"/>
              </a:rPr>
              <a:t>Boundary</a:t>
            </a:r>
            <a:r>
              <a:rPr lang="hr-HR" sz="2000" b="1" dirty="0">
                <a:solidFill>
                  <a:srgbClr val="FFFFCC"/>
                </a:solidFill>
                <a:latin typeface="Arial" charset="0"/>
              </a:rPr>
              <a:t> (Brač - uvala </a:t>
            </a:r>
            <a:r>
              <a:rPr lang="hr-HR" sz="2000" b="1" dirty="0" err="1">
                <a:solidFill>
                  <a:srgbClr val="FFFFCC"/>
                </a:solidFill>
                <a:latin typeface="Arial" charset="0"/>
              </a:rPr>
              <a:t>Likva</a:t>
            </a:r>
            <a:r>
              <a:rPr lang="hr-HR" sz="2000" b="1" dirty="0">
                <a:solidFill>
                  <a:srgbClr val="FFFFCC"/>
                </a:solidFill>
                <a:latin typeface="Arial" charset="0"/>
              </a:rPr>
              <a:t>)</a:t>
            </a:r>
            <a:endParaRPr lang="hr-HR" dirty="0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8A76872A-9F08-4FDA-BD6A-5E344BE2F7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28" y="1124744"/>
            <a:ext cx="8695743" cy="4896997"/>
          </a:xfrm>
        </p:spPr>
      </p:pic>
    </p:spTree>
    <p:extLst>
      <p:ext uri="{BB962C8B-B14F-4D97-AF65-F5344CB8AC3E}">
        <p14:creationId xmlns:p14="http://schemas.microsoft.com/office/powerpoint/2010/main" val="1808665554"/>
      </p:ext>
    </p:extLst>
  </p:cSld>
  <p:clrMapOvr>
    <a:masterClrMapping/>
  </p:clrMapOvr>
  <p:transition>
    <p:cover dir="r"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07DBB69-20CF-4859-88CC-CFE1FE41E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r>
              <a:rPr lang="hr-HR" sz="2000" b="1" dirty="0">
                <a:solidFill>
                  <a:srgbClr val="FFFFCC"/>
                </a:solidFill>
                <a:latin typeface="Arial" charset="0"/>
              </a:rPr>
              <a:t>K-T </a:t>
            </a:r>
            <a:r>
              <a:rPr lang="hr-HR" sz="2000" b="1" dirty="0" err="1">
                <a:solidFill>
                  <a:srgbClr val="FFFFCC"/>
                </a:solidFill>
                <a:latin typeface="Arial" charset="0"/>
              </a:rPr>
              <a:t>Boundary</a:t>
            </a:r>
            <a:r>
              <a:rPr lang="hr-HR" sz="2000" b="1" dirty="0">
                <a:solidFill>
                  <a:srgbClr val="FFFFCC"/>
                </a:solidFill>
                <a:latin typeface="Arial" charset="0"/>
              </a:rPr>
              <a:t> (Brač - uvala </a:t>
            </a:r>
            <a:r>
              <a:rPr lang="hr-HR" sz="2000" b="1" dirty="0" err="1">
                <a:solidFill>
                  <a:srgbClr val="FFFFCC"/>
                </a:solidFill>
                <a:latin typeface="Arial" charset="0"/>
              </a:rPr>
              <a:t>Likva</a:t>
            </a:r>
            <a:r>
              <a:rPr lang="hr-HR" sz="2000" b="1" dirty="0">
                <a:solidFill>
                  <a:srgbClr val="FFFFCC"/>
                </a:solidFill>
                <a:latin typeface="Arial" charset="0"/>
              </a:rPr>
              <a:t>)</a:t>
            </a:r>
            <a:endParaRPr lang="hr-HR" dirty="0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D1CE5E35-8134-4A0B-BF14-37D86BAA7C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36" y="1124744"/>
            <a:ext cx="8736528" cy="4919966"/>
          </a:xfrm>
        </p:spPr>
      </p:pic>
    </p:spTree>
    <p:extLst>
      <p:ext uri="{BB962C8B-B14F-4D97-AF65-F5344CB8AC3E}">
        <p14:creationId xmlns:p14="http://schemas.microsoft.com/office/powerpoint/2010/main" val="3456122545"/>
      </p:ext>
    </p:extLst>
  </p:cSld>
  <p:clrMapOvr>
    <a:masterClrMapping/>
  </p:clrMapOvr>
  <p:transition>
    <p:cover dir="r"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4" name="Rectangle 4">
            <a:extLst>
              <a:ext uri="{FF2B5EF4-FFF2-40B4-BE49-F238E27FC236}">
                <a16:creationId xmlns:a16="http://schemas.microsoft.com/office/drawing/2014/main" id="{72DD5DAF-5943-4158-AB11-028BB64A79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706438"/>
          </a:xfrm>
        </p:spPr>
        <p:txBody>
          <a:bodyPr/>
          <a:lstStyle/>
          <a:p>
            <a:pPr eaLnBrk="1" hangingPunct="1">
              <a:defRPr/>
            </a:pPr>
            <a:r>
              <a:rPr lang="hr-HR" altLang="sr-Latn-RS" sz="2000" b="1">
                <a:latin typeface="Arial" panose="020B0604020202020204" pitchFamily="34" charset="0"/>
              </a:rPr>
              <a:t>K-T Boundary (zaleđe Kaštela)</a:t>
            </a:r>
          </a:p>
        </p:txBody>
      </p:sp>
      <p:pic>
        <p:nvPicPr>
          <p:cNvPr id="147459" name="Picture 6" descr="P1010097">
            <a:extLst>
              <a:ext uri="{FF2B5EF4-FFF2-40B4-BE49-F238E27FC236}">
                <a16:creationId xmlns:a16="http://schemas.microsoft.com/office/drawing/2014/main" id="{EA4CDD2F-5E8D-4F96-9E72-80787E776A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692150"/>
            <a:ext cx="7993062" cy="5994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>
            <a:extLst>
              <a:ext uri="{FF2B5EF4-FFF2-40B4-BE49-F238E27FC236}">
                <a16:creationId xmlns:a16="http://schemas.microsoft.com/office/drawing/2014/main" id="{F424D18A-3260-4AE3-A3CB-29366BCA8E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647700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/>
              <a:t>K-T Boundary (Brač)</a:t>
            </a:r>
          </a:p>
        </p:txBody>
      </p:sp>
      <p:pic>
        <p:nvPicPr>
          <p:cNvPr id="149507" name="Picture 5" descr="IMG_9158">
            <a:extLst>
              <a:ext uri="{FF2B5EF4-FFF2-40B4-BE49-F238E27FC236}">
                <a16:creationId xmlns:a16="http://schemas.microsoft.com/office/drawing/2014/main" id="{7A68A7D6-9906-4D48-8770-709F7A97BB1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777875"/>
            <a:ext cx="7848600" cy="58880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8" name="Rectangle 4">
            <a:extLst>
              <a:ext uri="{FF2B5EF4-FFF2-40B4-BE49-F238E27FC236}">
                <a16:creationId xmlns:a16="http://schemas.microsoft.com/office/drawing/2014/main" id="{5D21ACE6-1BF3-4AB0-A019-4C1D48DD5F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8738"/>
            <a:ext cx="8229600" cy="706437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 dirty="0"/>
              <a:t>K-T </a:t>
            </a:r>
            <a:r>
              <a:rPr lang="hr-HR" sz="2400" b="1" dirty="0" err="1"/>
              <a:t>Boundary</a:t>
            </a:r>
            <a:r>
              <a:rPr lang="hr-HR" sz="2400" b="1" dirty="0"/>
              <a:t> (Brač)</a:t>
            </a:r>
          </a:p>
        </p:txBody>
      </p:sp>
      <p:pic>
        <p:nvPicPr>
          <p:cNvPr id="151555" name="Picture 6" descr="IMG_9161">
            <a:extLst>
              <a:ext uri="{FF2B5EF4-FFF2-40B4-BE49-F238E27FC236}">
                <a16:creationId xmlns:a16="http://schemas.microsoft.com/office/drawing/2014/main" id="{07CF6444-BFC6-457E-870D-0A8425D49C7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20925" y="765175"/>
            <a:ext cx="4483100" cy="5976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06EB96EF-3FA9-461A-8EAD-E816C99990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-242888"/>
            <a:ext cx="8229600" cy="85725"/>
          </a:xfrm>
        </p:spPr>
        <p:txBody>
          <a:bodyPr/>
          <a:lstStyle/>
          <a:p>
            <a:pPr eaLnBrk="1" hangingPunct="1">
              <a:defRPr/>
            </a:pPr>
            <a:endParaRPr lang="hr-HR"/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4E7BEC37-3ED9-4DA2-A771-9745B3D0D6C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88913"/>
            <a:ext cx="4038600" cy="6381750"/>
          </a:xfrm>
        </p:spPr>
        <p:txBody>
          <a:bodyPr/>
          <a:lstStyle/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>
                <a:latin typeface="Arial" panose="020B0604020202020204" pitchFamily="34" charset="0"/>
              </a:rPr>
              <a:t>na granici kredni vapnenci-eocenski vapnenci, zbog dugotrajnih kopnenih uvjeta, nastala su na mnogim mjestima Dinarida ležišta boksita</a:t>
            </a: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>
                <a:latin typeface="Arial" panose="020B0604020202020204" pitchFamily="34" charset="0"/>
              </a:rPr>
              <a:t>gornjokredna emerzija Jadranske karbonatne platforme započela je prije na sjeverozapadu (Istra), nego na jugoistoku (Dalmacija)</a:t>
            </a: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>
                <a:latin typeface="Arial" panose="020B0604020202020204" pitchFamily="34" charset="0"/>
              </a:rPr>
              <a:t>stoga u Istri nedostaje gornjokredna rudistna Cenozona </a:t>
            </a:r>
            <a:r>
              <a:rPr lang="hr-HR" altLang="sr-Latn-RS" sz="1800" i="1">
                <a:latin typeface="Arial" panose="020B0604020202020204" pitchFamily="34" charset="0"/>
              </a:rPr>
              <a:t>Bournonia excavata</a:t>
            </a: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>
                <a:latin typeface="Arial" panose="020B0604020202020204" pitchFamily="34" charset="0"/>
              </a:rPr>
              <a:t>paleogenska transgresija je, s druge strane, prije započela na sjeverozapadu (Istra), nego na jugoistoku (Dalmacija)</a:t>
            </a:r>
          </a:p>
          <a:p>
            <a:pPr eaLnBrk="1" hangingPunct="1">
              <a:buClr>
                <a:srgbClr val="66FF66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lang="hr-HR" altLang="sr-Latn-RS" sz="1800">
                <a:latin typeface="Arial" panose="020B0604020202020204" pitchFamily="34" charset="0"/>
              </a:rPr>
              <a:t>stoga su miliolidni vapnenci na prostoru Istre stariji (gornji paleocen/donji eocen), no oni na prostoru Dalmacije (mlađi donji eocen)</a:t>
            </a:r>
          </a:p>
        </p:txBody>
      </p:sp>
      <p:pic>
        <p:nvPicPr>
          <p:cNvPr id="153604" name="Picture 5" descr="I88 - Rudistne cenozone u gornjoj Kredi Dinarida">
            <a:extLst>
              <a:ext uri="{FF2B5EF4-FFF2-40B4-BE49-F238E27FC236}">
                <a16:creationId xmlns:a16="http://schemas.microsoft.com/office/drawing/2014/main" id="{D9BBCB76-CBB9-420A-94CC-ECEAD9BFC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15888"/>
            <a:ext cx="4321175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</p:sld>
</file>

<file path=ppt/theme/theme1.xml><?xml version="1.0" encoding="utf-8"?>
<a:theme xmlns:a="http://schemas.openxmlformats.org/drawingml/2006/main" name="Slit">
  <a:themeElements>
    <a:clrScheme name="Slit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Slit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Slit</Template>
  <TotalTime>1675</TotalTime>
  <Words>5033</Words>
  <Application>Microsoft Office PowerPoint</Application>
  <PresentationFormat>Prikaz na zaslonu (4:3)</PresentationFormat>
  <Paragraphs>395</Paragraphs>
  <Slides>78</Slides>
  <Notes>68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78</vt:i4>
      </vt:variant>
    </vt:vector>
  </HeadingPairs>
  <TitlesOfParts>
    <vt:vector size="84" baseType="lpstr">
      <vt:lpstr>Arial</vt:lpstr>
      <vt:lpstr>Arial Unicode MS</vt:lpstr>
      <vt:lpstr>Tahoma</vt:lpstr>
      <vt:lpstr>Times New Roman</vt:lpstr>
      <vt:lpstr>Wingdings</vt:lpstr>
      <vt:lpstr>Slit</vt:lpstr>
      <vt:lpstr>KREDA</vt:lpstr>
      <vt:lpstr>PowerPoint prezentacija</vt:lpstr>
      <vt:lpstr>PowerPoint prezentacija</vt:lpstr>
      <vt:lpstr>Izumiranje krajem krede</vt:lpstr>
      <vt:lpstr>Uzroci krednog izumiranja</vt:lpstr>
      <vt:lpstr>PowerPoint prezentacija</vt:lpstr>
      <vt:lpstr>PowerPoint prezentacija</vt:lpstr>
      <vt:lpstr>PowerPoint prezentacija</vt:lpstr>
      <vt:lpstr>PowerPoint prezentacija</vt:lpstr>
      <vt:lpstr>OAE</vt:lpstr>
      <vt:lpstr>"Cretaceous Western Interior Seaway" </vt:lpstr>
      <vt:lpstr>Paleogeografija krede</vt:lpstr>
      <vt:lpstr>PowerPoint prezentacija</vt:lpstr>
      <vt:lpstr>Paleogeografije gornje Krede</vt:lpstr>
      <vt:lpstr>Razvoji krede</vt:lpstr>
      <vt:lpstr>Epikontinentalni (borealni) razvoj krede</vt:lpstr>
      <vt:lpstr>PowerPoint prezentacija</vt:lpstr>
      <vt:lpstr>Marinski (Alpski, Tethyski) razvoj Krede Razvoj krede u zapadnim Alpama </vt:lpstr>
      <vt:lpstr>Marinski (Alpski, Tethyski) razvoj Krede Razvoj krede u sjevernim Alpama </vt:lpstr>
      <vt:lpstr>Marinski (Alpski, Tethyski) razvoj Krede Razvoj krede u južnim Alpama </vt:lpstr>
      <vt:lpstr>Marinski (Alpski, Tethyski) razvoj Krede Razvoj Krede u Dinaridima  Razvoj Krede u Unutrašnjim Dinaridima</vt:lpstr>
      <vt:lpstr>PowerPoint prezentacija</vt:lpstr>
      <vt:lpstr>PowerPoint prezentacija</vt:lpstr>
      <vt:lpstr>PowerPoint prezentacija</vt:lpstr>
      <vt:lpstr>Orbitoides media   Siderolites calcitrapoides</vt:lpstr>
      <vt:lpstr>PowerPoint prezentacija</vt:lpstr>
      <vt:lpstr>PowerPoint prezentacija</vt:lpstr>
      <vt:lpstr>Globotruncana</vt:lpstr>
      <vt:lpstr>Razvoj krede u Vanjskim Dinaridima (Vlahović et al. 2005)</vt:lpstr>
      <vt:lpstr>Razvoj krede u Vanjskim Dinaridima (Vlahović et al. 2005)</vt:lpstr>
      <vt:lpstr>Razvoj krede u Vanjskim Dinaridima Istra</vt:lpstr>
      <vt:lpstr>Kamenolom "Fantazija" (Berijas)</vt:lpstr>
      <vt:lpstr>PowerPoint prezentacija</vt:lpstr>
      <vt:lpstr>Kamenolom "Šošići" (Valendis)</vt:lpstr>
      <vt:lpstr>U plitkovodnim vapnencima barema, na otoku Veli Brijun, nađeni su otisci stopa dinosaura gondwanskog porijekla, a u podmorju uz zapadnu obalu Istre (Bale), unutar naslaga negdašnjih močvarnih okoliša gornjeg otriva/barema, i dijelovi njihovih kostura</vt:lpstr>
      <vt:lpstr>PowerPoint prezentacija</vt:lpstr>
      <vt:lpstr>PowerPoint prezentacija</vt:lpstr>
      <vt:lpstr>Cuneolina camposauri, Sabaudia minuta, Sabaudia capitata, Bacinella irregularis, Palorbitolina lenticularis   </vt:lpstr>
      <vt:lpstr>PowerPoint prezentacija</vt:lpstr>
      <vt:lpstr>Uvala Banjole (Gornji alb)</vt:lpstr>
      <vt:lpstr>Uvala Banjole (Gornji alb)</vt:lpstr>
      <vt:lpstr>Mikrofosilni sadržaj donje krede Vanjskih Dinarida (Velić, 2007)</vt:lpstr>
      <vt:lpstr>PowerPoint prezentacija</vt:lpstr>
      <vt:lpstr>PowerPoint prezentacija</vt:lpstr>
      <vt:lpstr>Kamenolom “Vinkuran" (Donji cenoman)</vt:lpstr>
      <vt:lpstr>Chrysalidina gradata</vt:lpstr>
      <vt:lpstr>PowerPoint prezentacija</vt:lpstr>
      <vt:lpstr>Premantura (Gornji cenoman)</vt:lpstr>
      <vt:lpstr>PowerPoint prezentacija</vt:lpstr>
      <vt:lpstr>Razvoj Krede u Vanjskim Dinaridima Dalmacija</vt:lpstr>
      <vt:lpstr>Gornjokredne naslage otoka Brača</vt:lpstr>
      <vt:lpstr>Gornjokredne naslage otoka Brača</vt:lpstr>
      <vt:lpstr>Formacija Milna (Cenoman)</vt:lpstr>
      <vt:lpstr>Formacija Milna (Cenoman)</vt:lpstr>
      <vt:lpstr>Formacija Milna (Cenoman)</vt:lpstr>
      <vt:lpstr>Formacija Milna (Cenoman)</vt:lpstr>
      <vt:lpstr>Formacija Sveti Duh (Donji turon)</vt:lpstr>
      <vt:lpstr>Gornji Humac (mlađi turon-donji kampan)</vt:lpstr>
      <vt:lpstr>Formacija Dol (mlađi santon-srednji kampan)</vt:lpstr>
      <vt:lpstr>Dol Formacija (Donji-srednji kampan)</vt:lpstr>
      <vt:lpstr>Dol Formacija (Donji-srednji kampan) – OAE-3 (??)</vt:lpstr>
      <vt:lpstr>Formacija Pučišća (Srednji-gornji kampan)</vt:lpstr>
      <vt:lpstr>Formacija Pučišća  Član Brački mramori                                                      Član Rasotica  (Srednji-gornji kampan)</vt:lpstr>
      <vt:lpstr>Formacija Pučišća  Član Lovrečina (Srednji-gornji kampan)</vt:lpstr>
      <vt:lpstr>Formacija Sumartin (Mastriht)</vt:lpstr>
      <vt:lpstr>Dicyclina (cenoman-kampan), Scandonea samnitica (konijak-santon), Keramosphaerina tergestina (santon), Murgella lata (santon) </vt:lpstr>
      <vt:lpstr>Accordiella conica (konijak-kampan), Montcharmontia apenninica (konijak-kampan), Rhapydionina liburnica (mastriht)  </vt:lpstr>
      <vt:lpstr>Mikrofosilni sadržaj gornje krede Vanjskih Dinarida (Velić, 2007)</vt:lpstr>
      <vt:lpstr>PowerPoint prezentacija</vt:lpstr>
      <vt:lpstr>Razvoj krede u Vanjskim Dinaridima (Vlahović et al. 2005)</vt:lpstr>
      <vt:lpstr>Paleogeografija Jadranske karbonatne platforme koncem mastrihta (Vlahović et al. 2005)</vt:lpstr>
      <vt:lpstr>K-T Boundary (Brač - uvala Likva)</vt:lpstr>
      <vt:lpstr>K-T Boundary (Brač - uvala Likva)</vt:lpstr>
      <vt:lpstr>K-T Boundary (Brač - uvala Likva)</vt:lpstr>
      <vt:lpstr>K-T Boundary (zaleđe Kaštela)</vt:lpstr>
      <vt:lpstr>K-T Boundary (Brač)</vt:lpstr>
      <vt:lpstr>K-T Boundary (Brač)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Damir Bucković</dc:creator>
  <cp:lastModifiedBy>Damir Bucković</cp:lastModifiedBy>
  <cp:revision>199</cp:revision>
  <dcterms:created xsi:type="dcterms:W3CDTF">1601-01-01T00:00:00Z</dcterms:created>
  <dcterms:modified xsi:type="dcterms:W3CDTF">2026-05-07T08:19:38Z</dcterms:modified>
</cp:coreProperties>
</file>