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6" r:id="rId6"/>
    <p:sldId id="259" r:id="rId7"/>
    <p:sldId id="260" r:id="rId8"/>
    <p:sldId id="261" r:id="rId9"/>
    <p:sldId id="268" r:id="rId10"/>
    <p:sldId id="262" r:id="rId11"/>
    <p:sldId id="270" r:id="rId12"/>
    <p:sldId id="263" r:id="rId13"/>
    <p:sldId id="267" r:id="rId14"/>
    <p:sldId id="264" r:id="rId15"/>
    <p:sldId id="265" r:id="rId16"/>
    <p:sldId id="269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AF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557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76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600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751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64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97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25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87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9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4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95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B51E-503E-4B08-9D79-808E08802E09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C89A7-3C80-414C-B262-463D61D53A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13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3" y="2542778"/>
            <a:ext cx="10944225" cy="1354137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KakTimes New Roman"/>
                <a:cs typeface="Times New Roman" panose="02020603050405020304" pitchFamily="18" charset="0"/>
              </a:rPr>
              <a:t>Kalorimetrijski pristup peptid-lipid interakcijama</a:t>
            </a:r>
            <a:endParaRPr lang="hr-HR" dirty="0">
              <a:latin typeface="KakTimes New Roman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501" y="5464928"/>
            <a:ext cx="8653464" cy="116046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Lea Pašalić</a:t>
            </a:r>
          </a:p>
          <a:p>
            <a:r>
              <a:rPr lang="hr-HR" dirty="0" smtClean="0"/>
              <a:t>Kemijski seminar 1</a:t>
            </a:r>
          </a:p>
          <a:p>
            <a:r>
              <a:rPr lang="hr-HR" dirty="0" smtClean="0"/>
              <a:t>Smjer: Fizikalna kemija </a:t>
            </a:r>
          </a:p>
        </p:txBody>
      </p:sp>
      <p:pic>
        <p:nvPicPr>
          <p:cNvPr id="4" name="Picture 3" descr="Sveučilište u Zagrebu – Wikipedij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133350"/>
            <a:ext cx="107632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38661" y="1342886"/>
            <a:ext cx="28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 u Zagrebu </a:t>
            </a:r>
          </a:p>
          <a:p>
            <a:pPr algn="ctr"/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Prirodoslovno-matematički fakultet</a:t>
            </a: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5550" y="4573587"/>
            <a:ext cx="75438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Jobin M.L, Alves I, </a:t>
            </a:r>
            <a:r>
              <a:rPr lang="hr-HR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Microcalorimetry of biological molecules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(2019) 3.-15.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3250" y="2911821"/>
            <a:ext cx="565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Podatci dobiveni razlikovno-pretražnom kalorimetrijom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519489" y="1883390"/>
            <a:ext cx="733424" cy="8000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1926" y="426245"/>
            <a:ext cx="3448050" cy="1802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Modifikacija temperature faznog prijelaza</a:t>
            </a:r>
            <a:endParaRPr lang="hr-H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934326" y="1883390"/>
            <a:ext cx="790575" cy="9681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458200" y="319090"/>
            <a:ext cx="3448050" cy="1802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Promjene u </a:t>
            </a:r>
            <a:r>
              <a:rPr lang="hr-H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površini </a:t>
            </a:r>
            <a:r>
              <a:rPr lang="hr-H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prijelaznog signala</a:t>
            </a:r>
            <a:endParaRPr lang="hr-H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9076" y="4405726"/>
            <a:ext cx="3810001" cy="190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Promjene u prijelaznom signalu pune širine na polovini maksimuma</a:t>
            </a:r>
            <a:endParaRPr lang="hr-H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519489" y="3574729"/>
            <a:ext cx="828676" cy="9018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934326" y="3545082"/>
            <a:ext cx="866775" cy="10392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8367713" y="4415878"/>
            <a:ext cx="3667125" cy="18998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Promjene u obliku prijelaznog signala</a:t>
            </a:r>
            <a:endParaRPr lang="hr-H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69242"/>
            <a:ext cx="613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Jobin M.L, Alves I, </a:t>
            </a:r>
            <a:r>
              <a:rPr lang="hr-H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Microcalorimetry of biological molecules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(2019) 3.-15.</a:t>
            </a:r>
          </a:p>
        </p:txBody>
      </p:sp>
    </p:spTree>
    <p:extLst>
      <p:ext uri="{BB962C8B-B14F-4D97-AF65-F5344CB8AC3E}">
        <p14:creationId xmlns:p14="http://schemas.microsoft.com/office/powerpoint/2010/main" val="282634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4" y="238125"/>
            <a:ext cx="11793311" cy="1220561"/>
          </a:xfrm>
        </p:spPr>
        <p:txBody>
          <a:bodyPr>
            <a:normAutofit/>
          </a:bodyPr>
          <a:lstStyle/>
          <a:p>
            <a:r>
              <a:rPr lang="hr-HR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Formiranje lipidnih domena i raspodjela peptida u različite domene</a:t>
            </a:r>
            <a:endParaRPr lang="hr-HR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4" y="2086882"/>
            <a:ext cx="12011026" cy="4771118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kontekstu binarnih lipidnih smjesa, DSC se koristi za praćenje stvaranja domena u lipidnim membranama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je koristan za promatranje smjese lipida koji se mogu ili ne mogu mješati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 se lipidi miješaju- jedan signal za fazni prijelaz , ako se ne miješaju- dva signala faznog prijelaza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ipidi koji se mogu miješati kao i oni koji se ne mogu, zanimljivi su za proučavanje mehanizma djelovanja membranski aktivnih peptida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3095"/>
            <a:ext cx="613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Jobin M.L, Alves I, </a:t>
            </a:r>
            <a:r>
              <a:rPr lang="hr-H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Microcalorimetry of biological molecules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(2019) 3.-15.</a:t>
            </a:r>
          </a:p>
        </p:txBody>
      </p:sp>
    </p:spTree>
    <p:extLst>
      <p:ext uri="{BB962C8B-B14F-4D97-AF65-F5344CB8AC3E}">
        <p14:creationId xmlns:p14="http://schemas.microsoft.com/office/powerpoint/2010/main" val="97460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0315575" cy="1119188"/>
          </a:xfrm>
        </p:spPr>
        <p:txBody>
          <a:bodyPr>
            <a:normAutofit/>
          </a:bodyPr>
          <a:lstStyle/>
          <a:p>
            <a:r>
              <a:rPr lang="hr-HR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Izotermalna-titracijska kalorimetrija</a:t>
            </a:r>
            <a:endParaRPr lang="hr-HR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1053" r="-14" b="-2"/>
          <a:stretch/>
        </p:blipFill>
        <p:spPr bwMode="auto">
          <a:xfrm>
            <a:off x="2790825" y="1301336"/>
            <a:ext cx="5781675" cy="4074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0825" y="5453314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Shematski prikaz izotermalne titracijske kalorimetrije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497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Swamy MJ, Sankhala RS, Singh BP. </a:t>
            </a:r>
            <a:r>
              <a:rPr lang="hr-H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Mol Biol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(2019)</a:t>
            </a:r>
          </a:p>
        </p:txBody>
      </p:sp>
    </p:spTree>
    <p:extLst>
      <p:ext uri="{BB962C8B-B14F-4D97-AF65-F5344CB8AC3E}">
        <p14:creationId xmlns:p14="http://schemas.microsoft.com/office/powerpoint/2010/main" val="37953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Izotermalna-titracijska kalorimetrija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406524"/>
            <a:ext cx="12039601" cy="4784725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isoko osjetljiva tehnika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određivanje termodinamičkih parametara povezanih s biomolekularnim interakcijama u tekućoj fazi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arakterizacija interakcije peptida s membranom kao i sekundarnih procesa popraćenih interakcijom peptid-membrana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uslijed reakcije  promjena temperature ćelije sa uzorkom zbog primanja ili otpuštanja topline 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izlazni signal ITC-a  diferencijalna snaga 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kada se reakcija ne događa  izlazni signal jednak je baznoj liniji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vaka reakcija praćena promjenom topline može se mjeriti izotermalnom titracijskom kalorimetrijom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93305"/>
            <a:ext cx="6216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Swamy MJ, Sankhala RS, Singh BP. </a:t>
            </a:r>
            <a:r>
              <a:rPr lang="hr-H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Mol Biol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(2019)  71-89.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949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8737"/>
            <a:ext cx="12401550" cy="695325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>Podatci dobiveni izotermalnom-titracijskom kalorimetrijom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7725"/>
            <a:ext cx="11772901" cy="5184776"/>
          </a:xfrm>
        </p:spPr>
        <p:txBody>
          <a:bodyPr/>
          <a:lstStyle/>
          <a:p>
            <a:r>
              <a:rPr lang="hr-HR" dirty="0"/>
              <a:t>v</a:t>
            </a:r>
            <a:r>
              <a:rPr lang="hr-HR" dirty="0" smtClean="0"/>
              <a:t>ezanje peptida na lipid rezultirat će otpuštanjem ili potrošnjom topline  </a:t>
            </a:r>
          </a:p>
          <a:p>
            <a:r>
              <a:rPr lang="hr-HR" dirty="0"/>
              <a:t>p</a:t>
            </a:r>
            <a:r>
              <a:rPr lang="hr-HR" dirty="0" smtClean="0"/>
              <a:t>recizno </a:t>
            </a:r>
            <a:r>
              <a:rPr lang="hr-HR" dirty="0"/>
              <a:t>mjerenje otpuštene ili absorbirane topline koristi se za određivanje konstante vezanja (Ka), entalpije (ΔH), entropije (ΔS) i stehiometrije reakcije (n</a:t>
            </a:r>
            <a:r>
              <a:rPr lang="hr-HR" dirty="0" smtClean="0"/>
              <a:t>) 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617789"/>
            <a:ext cx="6534150" cy="36258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Srivastava, Vijay Kumar </a:t>
            </a:r>
            <a:r>
              <a:rPr lang="hr-H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 Handbook for Complex Biological Data Sources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 125-137</a:t>
            </a:r>
          </a:p>
        </p:txBody>
      </p:sp>
    </p:spTree>
    <p:extLst>
      <p:ext uri="{BB962C8B-B14F-4D97-AF65-F5344CB8AC3E}">
        <p14:creationId xmlns:p14="http://schemas.microsoft.com/office/powerpoint/2010/main" val="58000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Zaključak:</a:t>
            </a:r>
            <a:endParaRPr lang="hr-HR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2032001"/>
            <a:ext cx="11666764" cy="468335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očan način na koji peptidi reagiraju s membranama te molekularni detalji tog procesa i dalje su predmet aktivnog istraživanja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olje razumijevanje interakcije peptida s membranom na molekularnoj razini važno je za razjašnjavanje brojnih bioloških procesa i  dizajniranje peptida za prijenos lijekova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 jedna eksperimentalna  tehnika ne može dati potpunu strukturnu sliku peptid-lipid interakcije, već je nužna kombinacija tehnika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88" y="227013"/>
            <a:ext cx="1804988" cy="18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8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298" y="673100"/>
            <a:ext cx="9915525" cy="1412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  <a:endParaRPr lang="hr-H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4" y="2274887"/>
            <a:ext cx="6657975" cy="39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0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165101"/>
            <a:ext cx="8420100" cy="844550"/>
          </a:xfrm>
        </p:spPr>
        <p:txBody>
          <a:bodyPr>
            <a:normAutofit/>
          </a:bodyPr>
          <a:lstStyle/>
          <a:p>
            <a:r>
              <a:rPr lang="hr-HR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 predavanja: </a:t>
            </a:r>
            <a:endParaRPr lang="hr-HR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148" y="1823129"/>
            <a:ext cx="10515600" cy="4351338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pojmovi: membranski aktivnih peptidi i lipidi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bjasniti važnost peptid-lipid interakcije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bjasniti kalorimetrijski pristup peptid-lipid interakcijama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37" y="71438"/>
            <a:ext cx="3011326" cy="21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9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426"/>
            <a:ext cx="9010650" cy="615949"/>
          </a:xfrm>
        </p:spPr>
        <p:txBody>
          <a:bodyPr>
            <a:normAutofit fontScale="90000"/>
          </a:bodyPr>
          <a:lstStyle/>
          <a:p>
            <a:r>
              <a:rPr lang="hr-H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Membranski aktivni peptidi</a:t>
            </a:r>
            <a:endParaRPr lang="hr-H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5" y="-15270"/>
            <a:ext cx="4010025" cy="2802005"/>
          </a:xfrm>
        </p:spPr>
      </p:pic>
      <p:sp>
        <p:nvSpPr>
          <p:cNvPr id="7" name="TextBox 6"/>
          <p:cNvSpPr txBox="1"/>
          <p:nvPr/>
        </p:nvSpPr>
        <p:spPr>
          <a:xfrm>
            <a:off x="1983143" y="2786735"/>
            <a:ext cx="785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vije glavne klase membranskih peptida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17812" y="3114285"/>
            <a:ext cx="567929" cy="8041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6478" y="3114285"/>
            <a:ext cx="472366" cy="8041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7187" y="3947076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ntimikrobni peptidi</a:t>
            </a:r>
            <a:endParaRPr lang="hr-H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6528" y="3904957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eptidi koji prodiru u stanicu</a:t>
            </a:r>
            <a:endParaRPr lang="hr-H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947" y="1122947"/>
            <a:ext cx="7202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elik broj istraživanja o membranski aktivnim peptidima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ntereagiraju sa staničnom membranom narušavajući njezin integritet, prolazeći kroz nju ili nakupljajući se na površini membrane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78" y="4386318"/>
            <a:ext cx="538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irok raspon bioloških aktivnosti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fokus interesa za biomedicinsku primjenu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6528" y="4386318"/>
            <a:ext cx="561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otencijalni vektori za prijenos lijekova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5082843" y="3549357"/>
            <a:ext cx="657726" cy="3376863"/>
          </a:xfrm>
          <a:prstGeom prst="leftBrace">
            <a:avLst>
              <a:gd name="adj1" fmla="val 8333"/>
              <a:gd name="adj2" fmla="val 4970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517825" y="5733119"/>
            <a:ext cx="602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nije jasno definirana razlika između antmikrobnih peptida i peptida koji prodiru u stanicu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29578" y="6581001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Avci F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G., 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Akbulut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S., 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Ozkirimli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hr-H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Biomolecules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r-H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(2018) 77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36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77475" cy="885825"/>
          </a:xfrm>
        </p:spPr>
        <p:txBody>
          <a:bodyPr>
            <a:normAutofit/>
          </a:bodyPr>
          <a:lstStyle/>
          <a:p>
            <a:r>
              <a:rPr lang="hr-HR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membrana i membranskih lipida</a:t>
            </a:r>
            <a:endParaRPr lang="hr-HR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" b="3223"/>
          <a:stretch/>
        </p:blipFill>
        <p:spPr bwMode="auto">
          <a:xfrm>
            <a:off x="9293894" y="3826916"/>
            <a:ext cx="2898106" cy="2345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81021"/>
            <a:ext cx="9609222" cy="2334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embrane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dinamičke strukture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astoji se od proteina i lipida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poslagani u dvosloj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asimetričnost membrane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rijenos, distribucija, aktivnost i selektivnost biomolekula 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lipidi- amfipatske molekule 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Heimburg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Thermal Biophysics of Membranes, Wiley-VCH, Berlin,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/>
              <a:t>1–41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94494" cy="958349"/>
          </a:xfrm>
        </p:spPr>
        <p:txBody>
          <a:bodyPr>
            <a:normAutofit/>
          </a:bodyPr>
          <a:lstStyle/>
          <a:p>
            <a:r>
              <a:rPr lang="hr-HR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Fazni prijelazi membranskih lipida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601" y="2346158"/>
            <a:ext cx="5209130" cy="273844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189479" y="1760159"/>
            <a:ext cx="728243" cy="6579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556" y="1367671"/>
            <a:ext cx="310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Kristalinična faza lipida (L</a:t>
            </a:r>
            <a:r>
              <a:rPr lang="hr-HR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čvrsta uređena faza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 su u trans konfiguraciji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172239" y="1832485"/>
            <a:ext cx="765165" cy="7103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12077" y="1429308"/>
            <a:ext cx="3079923" cy="149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 faza (L</a:t>
            </a:r>
            <a:r>
              <a:rPr lang="hr-HR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 znatnih promjena u odnosu na L</a:t>
            </a:r>
            <a:r>
              <a:rPr lang="hr-H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ipidi mogu biti nagnuti pod određenim kutem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455907" y="4761744"/>
            <a:ext cx="934452" cy="518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762731" y="4761744"/>
            <a:ext cx="725364" cy="4768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88095" y="5192937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Fluidna faza (Lα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2239" y="5670602"/>
            <a:ext cx="393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potpunosti nestaje uređenost lanaca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3382" y="5405488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 faza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335" y="5774820"/>
            <a:ext cx="442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površini dvosloja stvaraju se nabori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10586"/>
            <a:ext cx="5457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Heimburg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Thermal Biophysics of Membranes, Wiley-VCH, Berlin,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 smtClean="0"/>
              <a:t>1–41.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0626" y="5087340"/>
            <a:ext cx="497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Slika 1. Fazni prijelazi membranskog dvosloja uslijed povišenja temperature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92213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Peptid-lipid interakcije</a:t>
            </a:r>
            <a:endParaRPr lang="hr-HR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609725"/>
            <a:ext cx="11391900" cy="4448175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undamentalna važnost za brojne biološke procese kao što su:</a:t>
            </a: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 antimikrobni obrambeni mehanizam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 fuzija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 prijenos terapeutskih spojeva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ijekom interakcije peptida  s membranom, oboje, peptidi i membrana mogu proći niz strukturalnih pomjena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eorijska i eksperimentalna istraživanja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interakcija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peptida s membranom izazovna su tema istraživanja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9553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Galdiero S, Falanga A, Cantisani M, Vitiello M, Morelli G, Galdiero M.  </a:t>
            </a:r>
            <a:r>
              <a:rPr lang="hr-H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Molecular Sciences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14(9)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 18758-18789</a:t>
            </a:r>
          </a:p>
        </p:txBody>
      </p:sp>
    </p:spTree>
    <p:extLst>
      <p:ext uri="{BB962C8B-B14F-4D97-AF65-F5344CB8AC3E}">
        <p14:creationId xmlns:p14="http://schemas.microsoft.com/office/powerpoint/2010/main" val="10493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12315825" cy="1104900"/>
          </a:xfrm>
        </p:spPr>
        <p:txBody>
          <a:bodyPr>
            <a:normAutofit fontScale="90000"/>
          </a:bodyPr>
          <a:lstStyle/>
          <a:p>
            <a:pPr algn="ctr"/>
            <a:r>
              <a:rPr lang="hr-H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Eksperimentalne metode proučavanja peptid-lipid interakcija</a:t>
            </a:r>
            <a:endParaRPr lang="hr-H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49" y="1313950"/>
            <a:ext cx="6776571" cy="45670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550606"/>
            <a:ext cx="8325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Galdiero S, Falanga A, Cantisani M, Vitiello M, Morelli G, Galdiero M.  </a:t>
            </a:r>
            <a:r>
              <a:rPr lang="hr-H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Molecular Sciences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14(9)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1227" y="6051977"/>
            <a:ext cx="5093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2. Shematski prikaz tehnika za proučavanje peptid-lipid interakcija </a:t>
            </a:r>
          </a:p>
        </p:txBody>
      </p:sp>
    </p:spTree>
    <p:extLst>
      <p:ext uri="{BB962C8B-B14F-4D97-AF65-F5344CB8AC3E}">
        <p14:creationId xmlns:p14="http://schemas.microsoft.com/office/powerpoint/2010/main" val="328791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20325" cy="976313"/>
          </a:xfrm>
        </p:spPr>
        <p:txBody>
          <a:bodyPr>
            <a:normAutofit/>
          </a:bodyPr>
          <a:lstStyle/>
          <a:p>
            <a:r>
              <a:rPr lang="hr-HR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Razlikovna pretražna kalorimetrija</a:t>
            </a:r>
            <a:endParaRPr lang="hr-HR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9" y="2107184"/>
            <a:ext cx="11744326" cy="5314950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biofizikalna tehnika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omogućava potpunu karakterizaciju faznih prijelaza lipida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može mjeriti temperaturu faznih prijelaza, entalpiju i kooperativnost faznog prijelaza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može se koristiti za praćenje faznih prijelaza pojedinačnih lipida, binarnih lipida i smjese lipida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 promjene temperature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faznog prijelaza i termodinamiku faznih prijelaza kako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se dobio uvid u mehanizme interakcije peptida s lipidima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150" y="186817"/>
            <a:ext cx="2257425" cy="1765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613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Jobin M.L, Alves I, </a:t>
            </a:r>
            <a:r>
              <a:rPr lang="hr-H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Microcalorimetry of biological molecules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(2019) 3.-15.</a:t>
            </a:r>
          </a:p>
        </p:txBody>
      </p:sp>
    </p:spTree>
    <p:extLst>
      <p:ext uri="{BB962C8B-B14F-4D97-AF65-F5344CB8AC3E}">
        <p14:creationId xmlns:p14="http://schemas.microsoft.com/office/powerpoint/2010/main" val="230029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1219201"/>
            <a:ext cx="7896225" cy="4856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3683" y="5321600"/>
            <a:ext cx="85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3. Termogram </a:t>
            </a:r>
            <a:r>
              <a:rPr lang="hr-HR" dirty="0"/>
              <a:t>faznog prijelaza tri uobičajene faze lipida i odgovarajuće temperature prijelaza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81001"/>
            <a:ext cx="6938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Jobin M.L, Alves I, </a:t>
            </a:r>
            <a:r>
              <a:rPr lang="hr-H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Microcalorimetry of biological molecules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(2019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3.-15. 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4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887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KakTimes New Roman</vt:lpstr>
      <vt:lpstr>Times New Roman</vt:lpstr>
      <vt:lpstr>Wingdings</vt:lpstr>
      <vt:lpstr>Office Theme</vt:lpstr>
      <vt:lpstr>Kalorimetrijski pristup peptid-lipid interakcijama</vt:lpstr>
      <vt:lpstr>Cilj predavanja: </vt:lpstr>
      <vt:lpstr>Membranski aktivni peptidi</vt:lpstr>
      <vt:lpstr>Struktura membrana i membranskih lipida</vt:lpstr>
      <vt:lpstr>Fazni prijelazi membranskih lipida</vt:lpstr>
      <vt:lpstr>Peptid-lipid interakcije</vt:lpstr>
      <vt:lpstr>Eksperimentalne metode proučavanja peptid-lipid interakcija</vt:lpstr>
      <vt:lpstr>Razlikovna pretražna kalorimetrija</vt:lpstr>
      <vt:lpstr>PowerPoint Presentation</vt:lpstr>
      <vt:lpstr>PowerPoint Presentation</vt:lpstr>
      <vt:lpstr>Formiranje lipidnih domena i raspodjela peptida u različite domene</vt:lpstr>
      <vt:lpstr>Izotermalna-titracijska kalorimetrija</vt:lpstr>
      <vt:lpstr>Izotermalna-titracijska kalorimetrija</vt:lpstr>
      <vt:lpstr>Podatci dobiveni izotermalnom-titracijskom kalorimetrijom</vt:lpstr>
      <vt:lpstr>Zaključak: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Kalorimetrijski pristup peptid-lipid interakcijama</dc:title>
  <dc:creator>IRB</dc:creator>
  <cp:lastModifiedBy>IRB</cp:lastModifiedBy>
  <cp:revision>50</cp:revision>
  <dcterms:created xsi:type="dcterms:W3CDTF">2022-05-23T07:55:46Z</dcterms:created>
  <dcterms:modified xsi:type="dcterms:W3CDTF">2022-05-25T10:24:58Z</dcterms:modified>
</cp:coreProperties>
</file>