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6"/>
  </p:notesMasterIdLst>
  <p:sldIdLst>
    <p:sldId id="256" r:id="rId2"/>
    <p:sldId id="258" r:id="rId3"/>
    <p:sldId id="260" r:id="rId4"/>
    <p:sldId id="262" r:id="rId5"/>
    <p:sldId id="263" r:id="rId6"/>
    <p:sldId id="267" r:id="rId7"/>
    <p:sldId id="268" r:id="rId8"/>
    <p:sldId id="269" r:id="rId9"/>
    <p:sldId id="271" r:id="rId10"/>
    <p:sldId id="292" r:id="rId11"/>
    <p:sldId id="270" r:id="rId12"/>
    <p:sldId id="274" r:id="rId13"/>
    <p:sldId id="289" r:id="rId14"/>
    <p:sldId id="291" r:id="rId15"/>
  </p:sldIdLst>
  <p:sldSz cx="9144000" cy="5143500" type="screen16x9"/>
  <p:notesSz cx="6858000" cy="9144000"/>
  <p:embeddedFontLst>
    <p:embeddedFont>
      <p:font typeface="Exo 2" panose="020B0604020202020204" charset="0"/>
      <p:regular r:id="rId17"/>
      <p:bold r:id="rId18"/>
      <p:italic r:id="rId19"/>
      <p:boldItalic r:id="rId20"/>
    </p:embeddedFont>
    <p:embeddedFont>
      <p:font typeface="Fira Sans Extra Condensed Medium" panose="020B0604020202020204" charset="0"/>
      <p:regular r:id="rId21"/>
      <p:bold r:id="rId22"/>
      <p:italic r:id="rId23"/>
      <p:boldItalic r:id="rId24"/>
    </p:embeddedFont>
    <p:embeddedFont>
      <p:font typeface="Roboto Condensed" panose="020B0604020202020204" charset="0"/>
      <p:regular r:id="rId25"/>
      <p:bold r:id="rId26"/>
      <p:italic r:id="rId27"/>
      <p:boldItalic r:id="rId28"/>
    </p:embeddedFont>
    <p:embeddedFont>
      <p:font typeface="Roboto Condensed Light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5AC5216-2B14-4C58-87A9-FB422F85AC2C}">
  <a:tblStyle styleId="{C5AC5216-2B14-4C58-87A9-FB422F85AC2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2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9baafe93df_0_7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9baafe93df_0_7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9baafe93df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9baafe93df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9baafe93df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9baafe93df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9baafe93df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9baafe93df_0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9baafe93df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9baafe93df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9baafe93df_0_4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9baafe93df_0_4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9baafe93df_0_6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9baafe93df_0_6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9baafe93df_0_6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9baafe93df_0_6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9baafe93df_0_7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9baafe93df_0_7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9baafe93df_0_7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9baafe93df_0_7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135981" y="1393699"/>
            <a:ext cx="68868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670681" y="2933522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ctrTitle"/>
          </p:nvPr>
        </p:nvSpPr>
        <p:spPr>
          <a:xfrm flipH="1">
            <a:off x="2754543" y="1347038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70943" y="1035213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725343" y="2742989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ctrTitle"/>
          </p:nvPr>
        </p:nvSpPr>
        <p:spPr>
          <a:xfrm flipH="1">
            <a:off x="1180003" y="1347038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180003" y="1035213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3" name="Google Shape;73;p16"/>
          <p:cNvSpPr txBox="1">
            <a:spLocks noGrp="1"/>
          </p:cNvSpPr>
          <p:nvPr>
            <p:ph type="subTitle" idx="1"/>
          </p:nvPr>
        </p:nvSpPr>
        <p:spPr>
          <a:xfrm>
            <a:off x="1180003" y="2742989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1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ctrTitle"/>
          </p:nvPr>
        </p:nvSpPr>
        <p:spPr>
          <a:xfrm flipH="1">
            <a:off x="2260329" y="2193805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2260329" y="188198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7"/>
          <p:cNvSpPr txBox="1">
            <a:spLocks noGrp="1"/>
          </p:cNvSpPr>
          <p:nvPr>
            <p:ph type="subTitle" idx="1"/>
          </p:nvPr>
        </p:nvSpPr>
        <p:spPr>
          <a:xfrm>
            <a:off x="2260329" y="3476054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CUSTOM_1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ctrTitle"/>
          </p:nvPr>
        </p:nvSpPr>
        <p:spPr>
          <a:xfrm flipH="1">
            <a:off x="1698072" y="2178475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3914472" y="186665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81" name="Google Shape;81;p18"/>
          <p:cNvSpPr txBox="1">
            <a:spLocks noGrp="1"/>
          </p:cNvSpPr>
          <p:nvPr>
            <p:ph type="subTitle" idx="1"/>
          </p:nvPr>
        </p:nvSpPr>
        <p:spPr>
          <a:xfrm>
            <a:off x="2668872" y="3476054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ctrTitle" idx="2"/>
          </p:nvPr>
        </p:nvSpPr>
        <p:spPr>
          <a:xfrm>
            <a:off x="464478" y="1806500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ubTitle" idx="1"/>
          </p:nvPr>
        </p:nvSpPr>
        <p:spPr>
          <a:xfrm>
            <a:off x="616128" y="2100749"/>
            <a:ext cx="1477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ctrTitle" idx="3"/>
          </p:nvPr>
        </p:nvSpPr>
        <p:spPr>
          <a:xfrm>
            <a:off x="2077426" y="1806500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4"/>
          </p:nvPr>
        </p:nvSpPr>
        <p:spPr>
          <a:xfrm>
            <a:off x="2229076" y="2100749"/>
            <a:ext cx="1477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ctrTitle" idx="5"/>
          </p:nvPr>
        </p:nvSpPr>
        <p:spPr>
          <a:xfrm>
            <a:off x="3690375" y="1806500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6"/>
          </p:nvPr>
        </p:nvSpPr>
        <p:spPr>
          <a:xfrm>
            <a:off x="3842025" y="2100749"/>
            <a:ext cx="1477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ctrTitle" idx="7"/>
          </p:nvPr>
        </p:nvSpPr>
        <p:spPr>
          <a:xfrm>
            <a:off x="3707117" y="3549862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subTitle" idx="8"/>
          </p:nvPr>
        </p:nvSpPr>
        <p:spPr>
          <a:xfrm>
            <a:off x="3858772" y="3890201"/>
            <a:ext cx="1477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ctrTitle" idx="9"/>
          </p:nvPr>
        </p:nvSpPr>
        <p:spPr>
          <a:xfrm>
            <a:off x="5343519" y="3549862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subTitle" idx="13"/>
          </p:nvPr>
        </p:nvSpPr>
        <p:spPr>
          <a:xfrm>
            <a:off x="5500261" y="3890201"/>
            <a:ext cx="1477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ctrTitle" idx="14"/>
          </p:nvPr>
        </p:nvSpPr>
        <p:spPr>
          <a:xfrm>
            <a:off x="6979921" y="3549862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subTitle" idx="15"/>
          </p:nvPr>
        </p:nvSpPr>
        <p:spPr>
          <a:xfrm>
            <a:off x="7141750" y="3890201"/>
            <a:ext cx="14568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ctrTitle" idx="2"/>
          </p:nvPr>
        </p:nvSpPr>
        <p:spPr>
          <a:xfrm>
            <a:off x="1741950" y="2846700"/>
            <a:ext cx="12579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>
            <a:off x="1741950" y="1650025"/>
            <a:ext cx="21573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3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ctrTitle" idx="3"/>
          </p:nvPr>
        </p:nvSpPr>
        <p:spPr>
          <a:xfrm>
            <a:off x="5633751" y="3635300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4"/>
          </p:nvPr>
        </p:nvSpPr>
        <p:spPr>
          <a:xfrm>
            <a:off x="5256958" y="2440056"/>
            <a:ext cx="21573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3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ctrTitle"/>
          </p:nvPr>
        </p:nvSpPr>
        <p:spPr>
          <a:xfrm>
            <a:off x="2638350" y="376498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ubTitle" idx="1"/>
          </p:nvPr>
        </p:nvSpPr>
        <p:spPr>
          <a:xfrm>
            <a:off x="2580225" y="2314225"/>
            <a:ext cx="3983400" cy="10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ctrTitle"/>
          </p:nvPr>
        </p:nvSpPr>
        <p:spPr>
          <a:xfrm>
            <a:off x="1600733" y="985228"/>
            <a:ext cx="26736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1665825" y="3058425"/>
            <a:ext cx="26085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ctrTitle" idx="2"/>
          </p:nvPr>
        </p:nvSpPr>
        <p:spPr>
          <a:xfrm>
            <a:off x="1964850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ctrTitle"/>
          </p:nvPr>
        </p:nvSpPr>
        <p:spPr>
          <a:xfrm flipH="1">
            <a:off x="695425" y="1514475"/>
            <a:ext cx="3559800" cy="78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subTitle" idx="1"/>
          </p:nvPr>
        </p:nvSpPr>
        <p:spPr>
          <a:xfrm flipH="1">
            <a:off x="1581025" y="2559200"/>
            <a:ext cx="2674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2250675" y="1001350"/>
            <a:ext cx="6191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9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2107950" y="2895050"/>
            <a:ext cx="61911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ctrTitle"/>
          </p:nvPr>
        </p:nvSpPr>
        <p:spPr>
          <a:xfrm>
            <a:off x="3385875" y="2098650"/>
            <a:ext cx="23724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ctrTitle" idx="2"/>
          </p:nvPr>
        </p:nvSpPr>
        <p:spPr>
          <a:xfrm>
            <a:off x="390296" y="201653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1"/>
          </p:nvPr>
        </p:nvSpPr>
        <p:spPr>
          <a:xfrm>
            <a:off x="690446" y="580278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title" idx="3" hasCustomPrompt="1"/>
          </p:nvPr>
        </p:nvSpPr>
        <p:spPr>
          <a:xfrm>
            <a:off x="2118448" y="54444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7" name="Google Shape;47;p13"/>
          <p:cNvSpPr txBox="1">
            <a:spLocks noGrp="1"/>
          </p:cNvSpPr>
          <p:nvPr>
            <p:ph type="title" idx="4" hasCustomPrompt="1"/>
          </p:nvPr>
        </p:nvSpPr>
        <p:spPr>
          <a:xfrm>
            <a:off x="2105406" y="151580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 idx="5" hasCustomPrompt="1"/>
          </p:nvPr>
        </p:nvSpPr>
        <p:spPr>
          <a:xfrm>
            <a:off x="2105406" y="248716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6" hasCustomPrompt="1"/>
          </p:nvPr>
        </p:nvSpPr>
        <p:spPr>
          <a:xfrm>
            <a:off x="5922008" y="2092638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7" hasCustomPrompt="1"/>
          </p:nvPr>
        </p:nvSpPr>
        <p:spPr>
          <a:xfrm>
            <a:off x="5922008" y="3112336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8" hasCustomPrompt="1"/>
          </p:nvPr>
        </p:nvSpPr>
        <p:spPr>
          <a:xfrm>
            <a:off x="5922008" y="4132033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ctrTitle" idx="9"/>
          </p:nvPr>
        </p:nvSpPr>
        <p:spPr>
          <a:xfrm>
            <a:off x="390296" y="1167854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3"/>
          </p:nvPr>
        </p:nvSpPr>
        <p:spPr>
          <a:xfrm>
            <a:off x="690446" y="1546477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 idx="14"/>
          </p:nvPr>
        </p:nvSpPr>
        <p:spPr>
          <a:xfrm>
            <a:off x="390296" y="2141336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5"/>
          </p:nvPr>
        </p:nvSpPr>
        <p:spPr>
          <a:xfrm>
            <a:off x="690446" y="2519956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ctrTitle" idx="16"/>
          </p:nvPr>
        </p:nvSpPr>
        <p:spPr>
          <a:xfrm>
            <a:off x="6811558" y="1775180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7"/>
          </p:nvPr>
        </p:nvSpPr>
        <p:spPr>
          <a:xfrm>
            <a:off x="6811558" y="2153805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ctrTitle" idx="18"/>
          </p:nvPr>
        </p:nvSpPr>
        <p:spPr>
          <a:xfrm>
            <a:off x="6811558" y="2799095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9"/>
          </p:nvPr>
        </p:nvSpPr>
        <p:spPr>
          <a:xfrm>
            <a:off x="6811558" y="3177717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ctrTitle" idx="20"/>
          </p:nvPr>
        </p:nvSpPr>
        <p:spPr>
          <a:xfrm>
            <a:off x="6811558" y="3811353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21"/>
          </p:nvPr>
        </p:nvSpPr>
        <p:spPr>
          <a:xfrm>
            <a:off x="6811558" y="4189973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 flipH="1">
            <a:off x="2747779" y="2635675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64179" y="232385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3718579" y="4030481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xo 2"/>
              <a:buNone/>
              <a:defRPr sz="2800" b="1">
                <a:solidFill>
                  <a:srgbClr val="434343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2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2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2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8" r:id="rId14"/>
    <p:sldLayoutId id="2147483669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slide" Target="slide9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/>
            <a:lum/>
          </a:blip>
          <a:srcRect/>
          <a:stretch>
            <a:fillRect l="-54000"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3"/>
          <p:cNvSpPr txBox="1">
            <a:spLocks noGrp="1"/>
          </p:cNvSpPr>
          <p:nvPr>
            <p:ph type="ctrTitle"/>
          </p:nvPr>
        </p:nvSpPr>
        <p:spPr>
          <a:xfrm>
            <a:off x="1135981" y="1393699"/>
            <a:ext cx="68868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 dirty="0"/>
              <a:t>ODREĐIVANJE ANTIOKSIDATIVNIH SVOJSTVA PRIMJENOM EPR SPEKTROSKOPIJE</a:t>
            </a:r>
            <a:endParaRPr sz="2800" dirty="0"/>
          </a:p>
        </p:txBody>
      </p:sp>
      <p:sp>
        <p:nvSpPr>
          <p:cNvPr id="152" name="Google Shape;152;p33"/>
          <p:cNvSpPr txBox="1">
            <a:spLocks noGrp="1"/>
          </p:cNvSpPr>
          <p:nvPr>
            <p:ph type="subTitle" idx="1"/>
          </p:nvPr>
        </p:nvSpPr>
        <p:spPr>
          <a:xfrm>
            <a:off x="2168346" y="4250519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Matea Dragoš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chemeClr val="tx1"/>
                </a:solidFill>
              </a:rPr>
              <a:t>Kemijski</a:t>
            </a:r>
            <a:r>
              <a:rPr lang="en-GB" dirty="0">
                <a:solidFill>
                  <a:schemeClr val="tx1"/>
                </a:solidFill>
              </a:rPr>
              <a:t> seminar 1</a:t>
            </a:r>
            <a:endParaRPr dirty="0">
              <a:solidFill>
                <a:schemeClr val="tx1"/>
              </a:solidFill>
            </a:endParaRPr>
          </a:p>
        </p:txBody>
      </p:sp>
      <p:cxnSp>
        <p:nvCxnSpPr>
          <p:cNvPr id="153" name="Google Shape;153;p33"/>
          <p:cNvCxnSpPr/>
          <p:nvPr/>
        </p:nvCxnSpPr>
        <p:spPr>
          <a:xfrm>
            <a:off x="6677025" y="3176000"/>
            <a:ext cx="24600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84A590A-FB6E-4D61-942B-197DF75F8B59}"/>
              </a:ext>
            </a:extLst>
          </p:cNvPr>
          <p:cNvSpPr txBox="1"/>
          <p:nvPr/>
        </p:nvSpPr>
        <p:spPr>
          <a:xfrm>
            <a:off x="755005" y="3146733"/>
            <a:ext cx="7931355" cy="127727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S. Zang, S. Tian, J. Jiang, D. Han, X. Yu, K. Wang, D. Li, D. Lu, A. Yu, Z. Zhang, Determination of antioxidant capacity of diverse fruits by electron spin resonance (ESR) and UV – vis </a:t>
            </a:r>
            <a:r>
              <a:rPr lang="en-US" dirty="0" err="1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spectrometries</a:t>
            </a:r>
            <a:r>
              <a:rPr lang="en-US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Food Chem.</a:t>
            </a:r>
            <a:r>
              <a:rPr lang="en-US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390</a:t>
            </a:r>
            <a:r>
              <a:rPr lang="en-US" dirty="0"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(2016) 1221 - 1225</a:t>
            </a:r>
            <a:endParaRPr lang="hr-HR" dirty="0"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6" name="Google Shape;7732;p73"/>
          <p:cNvSpPr/>
          <p:nvPr/>
        </p:nvSpPr>
        <p:spPr>
          <a:xfrm>
            <a:off x="5172952" y="4343373"/>
            <a:ext cx="343404" cy="446998"/>
          </a:xfrm>
          <a:custGeom>
            <a:avLst/>
            <a:gdLst/>
            <a:ahLst/>
            <a:cxnLst/>
            <a:rect l="l" t="t" r="r" b="b"/>
            <a:pathLst>
              <a:path w="9295" h="12099" extrusionOk="0">
                <a:moveTo>
                  <a:pt x="4601" y="1"/>
                </a:moveTo>
                <a:cubicBezTo>
                  <a:pt x="3624" y="1"/>
                  <a:pt x="2836" y="788"/>
                  <a:pt x="2836" y="1796"/>
                </a:cubicBezTo>
                <a:cubicBezTo>
                  <a:pt x="2836" y="2647"/>
                  <a:pt x="3467" y="3372"/>
                  <a:pt x="4254" y="3529"/>
                </a:cubicBezTo>
                <a:lnTo>
                  <a:pt x="4254" y="4789"/>
                </a:lnTo>
                <a:cubicBezTo>
                  <a:pt x="3656" y="4033"/>
                  <a:pt x="2742" y="3561"/>
                  <a:pt x="1765" y="3561"/>
                </a:cubicBezTo>
                <a:lnTo>
                  <a:pt x="348" y="3561"/>
                </a:lnTo>
                <a:cubicBezTo>
                  <a:pt x="158" y="3561"/>
                  <a:pt x="1" y="3718"/>
                  <a:pt x="1" y="3907"/>
                </a:cubicBezTo>
                <a:cubicBezTo>
                  <a:pt x="1" y="5671"/>
                  <a:pt x="1450" y="7152"/>
                  <a:pt x="3214" y="7152"/>
                </a:cubicBezTo>
                <a:lnTo>
                  <a:pt x="4286" y="7152"/>
                </a:lnTo>
                <a:lnTo>
                  <a:pt x="4286" y="9988"/>
                </a:lnTo>
                <a:cubicBezTo>
                  <a:pt x="3845" y="9547"/>
                  <a:pt x="3340" y="9231"/>
                  <a:pt x="2805" y="9042"/>
                </a:cubicBezTo>
                <a:cubicBezTo>
                  <a:pt x="2836" y="8885"/>
                  <a:pt x="2868" y="8727"/>
                  <a:pt x="2868" y="8570"/>
                </a:cubicBezTo>
                <a:cubicBezTo>
                  <a:pt x="2868" y="7782"/>
                  <a:pt x="2238" y="7152"/>
                  <a:pt x="1450" y="7152"/>
                </a:cubicBezTo>
                <a:cubicBezTo>
                  <a:pt x="663" y="7152"/>
                  <a:pt x="32" y="7782"/>
                  <a:pt x="32" y="8570"/>
                </a:cubicBezTo>
                <a:cubicBezTo>
                  <a:pt x="32" y="9358"/>
                  <a:pt x="663" y="9988"/>
                  <a:pt x="1450" y="9988"/>
                </a:cubicBezTo>
                <a:cubicBezTo>
                  <a:pt x="1797" y="9988"/>
                  <a:pt x="2112" y="9862"/>
                  <a:pt x="2364" y="9610"/>
                </a:cubicBezTo>
                <a:cubicBezTo>
                  <a:pt x="3183" y="9830"/>
                  <a:pt x="3908" y="10366"/>
                  <a:pt x="4286" y="11122"/>
                </a:cubicBezTo>
                <a:lnTo>
                  <a:pt x="4286" y="11752"/>
                </a:lnTo>
                <a:cubicBezTo>
                  <a:pt x="4286" y="11941"/>
                  <a:pt x="4443" y="12098"/>
                  <a:pt x="4632" y="12098"/>
                </a:cubicBezTo>
                <a:cubicBezTo>
                  <a:pt x="4853" y="12098"/>
                  <a:pt x="5010" y="11941"/>
                  <a:pt x="5010" y="11752"/>
                </a:cubicBezTo>
                <a:lnTo>
                  <a:pt x="5010" y="11342"/>
                </a:lnTo>
                <a:lnTo>
                  <a:pt x="6050" y="11342"/>
                </a:lnTo>
                <a:cubicBezTo>
                  <a:pt x="7846" y="11342"/>
                  <a:pt x="9295" y="9893"/>
                  <a:pt x="9295" y="8129"/>
                </a:cubicBezTo>
                <a:cubicBezTo>
                  <a:pt x="9200" y="7971"/>
                  <a:pt x="9043" y="7814"/>
                  <a:pt x="8854" y="7814"/>
                </a:cubicBezTo>
                <a:lnTo>
                  <a:pt x="7436" y="7814"/>
                </a:lnTo>
                <a:cubicBezTo>
                  <a:pt x="6428" y="7814"/>
                  <a:pt x="5546" y="8286"/>
                  <a:pt x="4947" y="9042"/>
                </a:cubicBezTo>
                <a:lnTo>
                  <a:pt x="4947" y="6837"/>
                </a:lnTo>
                <a:cubicBezTo>
                  <a:pt x="5357" y="6081"/>
                  <a:pt x="6050" y="5545"/>
                  <a:pt x="6901" y="5325"/>
                </a:cubicBezTo>
                <a:cubicBezTo>
                  <a:pt x="7121" y="5545"/>
                  <a:pt x="7436" y="5671"/>
                  <a:pt x="7814" y="5671"/>
                </a:cubicBezTo>
                <a:cubicBezTo>
                  <a:pt x="8602" y="5671"/>
                  <a:pt x="9200" y="5041"/>
                  <a:pt x="9200" y="4254"/>
                </a:cubicBezTo>
                <a:cubicBezTo>
                  <a:pt x="9200" y="3466"/>
                  <a:pt x="8602" y="2836"/>
                  <a:pt x="7814" y="2836"/>
                </a:cubicBezTo>
                <a:cubicBezTo>
                  <a:pt x="7027" y="2836"/>
                  <a:pt x="6396" y="3466"/>
                  <a:pt x="6396" y="4254"/>
                </a:cubicBezTo>
                <a:cubicBezTo>
                  <a:pt x="6396" y="4411"/>
                  <a:pt x="6428" y="4569"/>
                  <a:pt x="6459" y="4726"/>
                </a:cubicBezTo>
                <a:cubicBezTo>
                  <a:pt x="5861" y="4947"/>
                  <a:pt x="5357" y="5262"/>
                  <a:pt x="4947" y="5671"/>
                </a:cubicBezTo>
                <a:lnTo>
                  <a:pt x="4947" y="3529"/>
                </a:lnTo>
                <a:cubicBezTo>
                  <a:pt x="5798" y="3372"/>
                  <a:pt x="6365" y="2615"/>
                  <a:pt x="6365" y="1796"/>
                </a:cubicBezTo>
                <a:cubicBezTo>
                  <a:pt x="6365" y="788"/>
                  <a:pt x="5577" y="1"/>
                  <a:pt x="4601" y="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Google Shape;5865;p69"/>
          <p:cNvGrpSpPr/>
          <p:nvPr/>
        </p:nvGrpSpPr>
        <p:grpSpPr>
          <a:xfrm>
            <a:off x="5767417" y="4402591"/>
            <a:ext cx="228046" cy="351878"/>
            <a:chOff x="-28032075" y="3916450"/>
            <a:chExt cx="191425" cy="295375"/>
          </a:xfrm>
          <a:solidFill>
            <a:srgbClr val="92D050"/>
          </a:solidFill>
        </p:grpSpPr>
        <p:sp>
          <p:nvSpPr>
            <p:cNvPr id="8" name="Google Shape;5866;p69"/>
            <p:cNvSpPr/>
            <p:nvPr/>
          </p:nvSpPr>
          <p:spPr>
            <a:xfrm>
              <a:off x="-27996625" y="3916450"/>
              <a:ext cx="120525" cy="51225"/>
            </a:xfrm>
            <a:custGeom>
              <a:avLst/>
              <a:gdLst/>
              <a:ahLst/>
              <a:cxnLst/>
              <a:rect l="l" t="t" r="r" b="b"/>
              <a:pathLst>
                <a:path w="4821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40" y="2048"/>
                  </a:cubicBezTo>
                  <a:lnTo>
                    <a:pt x="3781" y="2048"/>
                  </a:lnTo>
                  <a:cubicBezTo>
                    <a:pt x="4379" y="2048"/>
                    <a:pt x="4820" y="1575"/>
                    <a:pt x="4820" y="1040"/>
                  </a:cubicBezTo>
                  <a:cubicBezTo>
                    <a:pt x="4820" y="441"/>
                    <a:pt x="4348" y="0"/>
                    <a:pt x="3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867;p69"/>
            <p:cNvSpPr/>
            <p:nvPr/>
          </p:nvSpPr>
          <p:spPr>
            <a:xfrm>
              <a:off x="-28032075" y="4089975"/>
              <a:ext cx="191425" cy="121850"/>
            </a:xfrm>
            <a:custGeom>
              <a:avLst/>
              <a:gdLst/>
              <a:ahLst/>
              <a:cxnLst/>
              <a:rect l="l" t="t" r="r" b="b"/>
              <a:pathLst>
                <a:path w="7657" h="4874" extrusionOk="0">
                  <a:moveTo>
                    <a:pt x="1733" y="715"/>
                  </a:moveTo>
                  <a:cubicBezTo>
                    <a:pt x="1954" y="715"/>
                    <a:pt x="2111" y="872"/>
                    <a:pt x="2111" y="1061"/>
                  </a:cubicBezTo>
                  <a:cubicBezTo>
                    <a:pt x="2111" y="1250"/>
                    <a:pt x="1954" y="1408"/>
                    <a:pt x="1733" y="1408"/>
                  </a:cubicBezTo>
                  <a:cubicBezTo>
                    <a:pt x="1544" y="1408"/>
                    <a:pt x="1387" y="1250"/>
                    <a:pt x="1387" y="1061"/>
                  </a:cubicBezTo>
                  <a:cubicBezTo>
                    <a:pt x="1418" y="872"/>
                    <a:pt x="1576" y="715"/>
                    <a:pt x="1733" y="715"/>
                  </a:cubicBezTo>
                  <a:close/>
                  <a:moveTo>
                    <a:pt x="3151" y="1376"/>
                  </a:moveTo>
                  <a:cubicBezTo>
                    <a:pt x="3372" y="1376"/>
                    <a:pt x="3529" y="1534"/>
                    <a:pt x="3529" y="1723"/>
                  </a:cubicBezTo>
                  <a:cubicBezTo>
                    <a:pt x="3529" y="1912"/>
                    <a:pt x="3372" y="2070"/>
                    <a:pt x="3151" y="2070"/>
                  </a:cubicBezTo>
                  <a:cubicBezTo>
                    <a:pt x="2962" y="2070"/>
                    <a:pt x="2804" y="1912"/>
                    <a:pt x="2804" y="1723"/>
                  </a:cubicBezTo>
                  <a:cubicBezTo>
                    <a:pt x="2804" y="1534"/>
                    <a:pt x="2962" y="1376"/>
                    <a:pt x="3151" y="1376"/>
                  </a:cubicBezTo>
                  <a:close/>
                  <a:moveTo>
                    <a:pt x="5199" y="2070"/>
                  </a:moveTo>
                  <a:cubicBezTo>
                    <a:pt x="5419" y="2070"/>
                    <a:pt x="5577" y="2227"/>
                    <a:pt x="5577" y="2448"/>
                  </a:cubicBezTo>
                  <a:cubicBezTo>
                    <a:pt x="5577" y="2637"/>
                    <a:pt x="5419" y="2794"/>
                    <a:pt x="5199" y="2794"/>
                  </a:cubicBezTo>
                  <a:cubicBezTo>
                    <a:pt x="5010" y="2794"/>
                    <a:pt x="4852" y="2637"/>
                    <a:pt x="4852" y="2448"/>
                  </a:cubicBezTo>
                  <a:cubicBezTo>
                    <a:pt x="4884" y="2227"/>
                    <a:pt x="5041" y="2070"/>
                    <a:pt x="5199" y="2070"/>
                  </a:cubicBezTo>
                  <a:close/>
                  <a:moveTo>
                    <a:pt x="3151" y="2794"/>
                  </a:moveTo>
                  <a:cubicBezTo>
                    <a:pt x="3372" y="2794"/>
                    <a:pt x="3529" y="2952"/>
                    <a:pt x="3529" y="3141"/>
                  </a:cubicBezTo>
                  <a:cubicBezTo>
                    <a:pt x="3529" y="3330"/>
                    <a:pt x="3372" y="3487"/>
                    <a:pt x="3151" y="3487"/>
                  </a:cubicBezTo>
                  <a:cubicBezTo>
                    <a:pt x="2962" y="3487"/>
                    <a:pt x="2804" y="3330"/>
                    <a:pt x="2804" y="3141"/>
                  </a:cubicBezTo>
                  <a:cubicBezTo>
                    <a:pt x="2804" y="2952"/>
                    <a:pt x="2962" y="2794"/>
                    <a:pt x="3151" y="2794"/>
                  </a:cubicBezTo>
                  <a:close/>
                  <a:moveTo>
                    <a:pt x="1748" y="1"/>
                  </a:moveTo>
                  <a:cubicBezTo>
                    <a:pt x="1181" y="1"/>
                    <a:pt x="615" y="166"/>
                    <a:pt x="63" y="494"/>
                  </a:cubicBezTo>
                  <a:cubicBezTo>
                    <a:pt x="63" y="715"/>
                    <a:pt x="0" y="872"/>
                    <a:pt x="0" y="1061"/>
                  </a:cubicBezTo>
                  <a:cubicBezTo>
                    <a:pt x="0" y="2196"/>
                    <a:pt x="536" y="3298"/>
                    <a:pt x="1418" y="4023"/>
                  </a:cubicBezTo>
                  <a:cubicBezTo>
                    <a:pt x="2111" y="4558"/>
                    <a:pt x="2962" y="4874"/>
                    <a:pt x="3844" y="4874"/>
                  </a:cubicBezTo>
                  <a:cubicBezTo>
                    <a:pt x="4096" y="4874"/>
                    <a:pt x="4380" y="4842"/>
                    <a:pt x="4663" y="4811"/>
                  </a:cubicBezTo>
                  <a:cubicBezTo>
                    <a:pt x="6144" y="4495"/>
                    <a:pt x="7341" y="3267"/>
                    <a:pt x="7625" y="1723"/>
                  </a:cubicBezTo>
                  <a:cubicBezTo>
                    <a:pt x="7656" y="1439"/>
                    <a:pt x="7656" y="1219"/>
                    <a:pt x="7656" y="935"/>
                  </a:cubicBezTo>
                  <a:lnTo>
                    <a:pt x="7656" y="935"/>
                  </a:lnTo>
                  <a:cubicBezTo>
                    <a:pt x="7033" y="1235"/>
                    <a:pt x="6444" y="1354"/>
                    <a:pt x="5904" y="1354"/>
                  </a:cubicBezTo>
                  <a:cubicBezTo>
                    <a:pt x="4969" y="1354"/>
                    <a:pt x="4183" y="1000"/>
                    <a:pt x="3624" y="620"/>
                  </a:cubicBezTo>
                  <a:cubicBezTo>
                    <a:pt x="3010" y="206"/>
                    <a:pt x="2378" y="1"/>
                    <a:pt x="17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868;p69"/>
            <p:cNvSpPr/>
            <p:nvPr/>
          </p:nvSpPr>
          <p:spPr>
            <a:xfrm>
              <a:off x="-28024975" y="3985750"/>
              <a:ext cx="181950" cy="121975"/>
            </a:xfrm>
            <a:custGeom>
              <a:avLst/>
              <a:gdLst/>
              <a:ahLst/>
              <a:cxnLst/>
              <a:rect l="l" t="t" r="r" b="b"/>
              <a:pathLst>
                <a:path w="7278" h="4879" extrusionOk="0">
                  <a:moveTo>
                    <a:pt x="1827" y="1"/>
                  </a:moveTo>
                  <a:lnTo>
                    <a:pt x="1827" y="1639"/>
                  </a:lnTo>
                  <a:cubicBezTo>
                    <a:pt x="1827" y="1765"/>
                    <a:pt x="1733" y="1891"/>
                    <a:pt x="1607" y="1922"/>
                  </a:cubicBezTo>
                  <a:cubicBezTo>
                    <a:pt x="914" y="2363"/>
                    <a:pt x="315" y="3025"/>
                    <a:pt x="0" y="3813"/>
                  </a:cubicBezTo>
                  <a:cubicBezTo>
                    <a:pt x="492" y="3611"/>
                    <a:pt x="988" y="3505"/>
                    <a:pt x="1488" y="3505"/>
                  </a:cubicBezTo>
                  <a:cubicBezTo>
                    <a:pt x="2237" y="3505"/>
                    <a:pt x="2993" y="3743"/>
                    <a:pt x="3749" y="4254"/>
                  </a:cubicBezTo>
                  <a:cubicBezTo>
                    <a:pt x="4370" y="4673"/>
                    <a:pt x="5000" y="4878"/>
                    <a:pt x="5629" y="4878"/>
                  </a:cubicBezTo>
                  <a:cubicBezTo>
                    <a:pt x="6181" y="4878"/>
                    <a:pt x="6733" y="4721"/>
                    <a:pt x="7278" y="4411"/>
                  </a:cubicBezTo>
                  <a:cubicBezTo>
                    <a:pt x="7057" y="3372"/>
                    <a:pt x="6427" y="2427"/>
                    <a:pt x="5450" y="1922"/>
                  </a:cubicBezTo>
                  <a:cubicBezTo>
                    <a:pt x="5356" y="1859"/>
                    <a:pt x="5293" y="1765"/>
                    <a:pt x="5293" y="1639"/>
                  </a:cubicBezTo>
                  <a:lnTo>
                    <a:pt x="52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5965;p69"/>
          <p:cNvGrpSpPr/>
          <p:nvPr/>
        </p:nvGrpSpPr>
        <p:grpSpPr>
          <a:xfrm>
            <a:off x="6277997" y="4424006"/>
            <a:ext cx="353758" cy="352565"/>
            <a:chOff x="-26980600" y="3175500"/>
            <a:chExt cx="296950" cy="295950"/>
          </a:xfrm>
          <a:solidFill>
            <a:srgbClr val="669900"/>
          </a:solidFill>
        </p:grpSpPr>
        <p:sp>
          <p:nvSpPr>
            <p:cNvPr id="12" name="Google Shape;5966;p69"/>
            <p:cNvSpPr/>
            <p:nvPr/>
          </p:nvSpPr>
          <p:spPr>
            <a:xfrm>
              <a:off x="-26798650" y="3175500"/>
              <a:ext cx="115000" cy="114025"/>
            </a:xfrm>
            <a:custGeom>
              <a:avLst/>
              <a:gdLst/>
              <a:ahLst/>
              <a:cxnLst/>
              <a:rect l="l" t="t" r="r" b="b"/>
              <a:pathLst>
                <a:path w="4600" h="4561" extrusionOk="0"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78"/>
                    <a:pt x="378" y="1756"/>
                  </a:cubicBezTo>
                  <a:lnTo>
                    <a:pt x="2773" y="4245"/>
                  </a:lnTo>
                  <a:cubicBezTo>
                    <a:pt x="2962" y="4434"/>
                    <a:pt x="3245" y="4560"/>
                    <a:pt x="3529" y="4560"/>
                  </a:cubicBezTo>
                  <a:cubicBezTo>
                    <a:pt x="3812" y="4560"/>
                    <a:pt x="4064" y="4434"/>
                    <a:pt x="4285" y="4245"/>
                  </a:cubicBezTo>
                  <a:cubicBezTo>
                    <a:pt x="4474" y="4056"/>
                    <a:pt x="4600" y="3773"/>
                    <a:pt x="4600" y="3489"/>
                  </a:cubicBezTo>
                  <a:cubicBezTo>
                    <a:pt x="4600" y="3206"/>
                    <a:pt x="4474" y="2954"/>
                    <a:pt x="4285" y="2733"/>
                  </a:cubicBezTo>
                  <a:lnTo>
                    <a:pt x="1828" y="307"/>
                  </a:ln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967;p69"/>
            <p:cNvSpPr/>
            <p:nvPr/>
          </p:nvSpPr>
          <p:spPr>
            <a:xfrm>
              <a:off x="-26980600" y="3325725"/>
              <a:ext cx="168575" cy="145725"/>
            </a:xfrm>
            <a:custGeom>
              <a:avLst/>
              <a:gdLst/>
              <a:ahLst/>
              <a:cxnLst/>
              <a:rect l="l" t="t" r="r" b="b"/>
              <a:pathLst>
                <a:path w="6743" h="5829" extrusionOk="0">
                  <a:moveTo>
                    <a:pt x="3797" y="2167"/>
                  </a:moveTo>
                  <a:cubicBezTo>
                    <a:pt x="3884" y="2167"/>
                    <a:pt x="3970" y="2190"/>
                    <a:pt x="4033" y="2237"/>
                  </a:cubicBezTo>
                  <a:cubicBezTo>
                    <a:pt x="4159" y="2363"/>
                    <a:pt x="4159" y="2616"/>
                    <a:pt x="4033" y="2710"/>
                  </a:cubicBezTo>
                  <a:cubicBezTo>
                    <a:pt x="3970" y="2773"/>
                    <a:pt x="3884" y="2805"/>
                    <a:pt x="3797" y="2805"/>
                  </a:cubicBezTo>
                  <a:cubicBezTo>
                    <a:pt x="3710" y="2805"/>
                    <a:pt x="3624" y="2773"/>
                    <a:pt x="3561" y="2710"/>
                  </a:cubicBezTo>
                  <a:cubicBezTo>
                    <a:pt x="3435" y="2616"/>
                    <a:pt x="3435" y="2363"/>
                    <a:pt x="3561" y="2237"/>
                  </a:cubicBezTo>
                  <a:cubicBezTo>
                    <a:pt x="3624" y="2190"/>
                    <a:pt x="3710" y="2167"/>
                    <a:pt x="3797" y="2167"/>
                  </a:cubicBezTo>
                  <a:close/>
                  <a:moveTo>
                    <a:pt x="2336" y="2639"/>
                  </a:moveTo>
                  <a:cubicBezTo>
                    <a:pt x="2426" y="2639"/>
                    <a:pt x="2521" y="2663"/>
                    <a:pt x="2584" y="2710"/>
                  </a:cubicBezTo>
                  <a:cubicBezTo>
                    <a:pt x="2679" y="2836"/>
                    <a:pt x="2679" y="3057"/>
                    <a:pt x="2584" y="3183"/>
                  </a:cubicBezTo>
                  <a:cubicBezTo>
                    <a:pt x="2521" y="3246"/>
                    <a:pt x="2426" y="3277"/>
                    <a:pt x="2336" y="3277"/>
                  </a:cubicBezTo>
                  <a:cubicBezTo>
                    <a:pt x="2245" y="3277"/>
                    <a:pt x="2159" y="3246"/>
                    <a:pt x="2111" y="3183"/>
                  </a:cubicBezTo>
                  <a:cubicBezTo>
                    <a:pt x="1985" y="3057"/>
                    <a:pt x="1985" y="2868"/>
                    <a:pt x="2111" y="2710"/>
                  </a:cubicBezTo>
                  <a:cubicBezTo>
                    <a:pt x="2159" y="2663"/>
                    <a:pt x="2245" y="2639"/>
                    <a:pt x="2336" y="2639"/>
                  </a:cubicBezTo>
                  <a:close/>
                  <a:moveTo>
                    <a:pt x="2931" y="1"/>
                  </a:moveTo>
                  <a:lnTo>
                    <a:pt x="599" y="2332"/>
                  </a:lnTo>
                  <a:cubicBezTo>
                    <a:pt x="221" y="2710"/>
                    <a:pt x="1" y="3214"/>
                    <a:pt x="1" y="3781"/>
                  </a:cubicBezTo>
                  <a:cubicBezTo>
                    <a:pt x="1" y="4317"/>
                    <a:pt x="221" y="4852"/>
                    <a:pt x="599" y="5230"/>
                  </a:cubicBezTo>
                  <a:cubicBezTo>
                    <a:pt x="1009" y="5608"/>
                    <a:pt x="1513" y="5829"/>
                    <a:pt x="2048" y="5829"/>
                  </a:cubicBezTo>
                  <a:cubicBezTo>
                    <a:pt x="2616" y="5829"/>
                    <a:pt x="3120" y="5640"/>
                    <a:pt x="3529" y="5230"/>
                  </a:cubicBezTo>
                  <a:lnTo>
                    <a:pt x="6743" y="2048"/>
                  </a:lnTo>
                  <a:cubicBezTo>
                    <a:pt x="6743" y="2017"/>
                    <a:pt x="6711" y="1954"/>
                    <a:pt x="6711" y="1922"/>
                  </a:cubicBezTo>
                  <a:cubicBezTo>
                    <a:pt x="6396" y="1418"/>
                    <a:pt x="5829" y="1103"/>
                    <a:pt x="5136" y="1103"/>
                  </a:cubicBezTo>
                  <a:lnTo>
                    <a:pt x="5104" y="1103"/>
                  </a:lnTo>
                  <a:cubicBezTo>
                    <a:pt x="5075" y="1104"/>
                    <a:pt x="5045" y="1105"/>
                    <a:pt x="5016" y="1105"/>
                  </a:cubicBezTo>
                  <a:cubicBezTo>
                    <a:pt x="4168" y="1105"/>
                    <a:pt x="3387" y="670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968;p69"/>
            <p:cNvSpPr/>
            <p:nvPr/>
          </p:nvSpPr>
          <p:spPr>
            <a:xfrm>
              <a:off x="-26893950" y="3226500"/>
              <a:ext cx="159125" cy="137850"/>
            </a:xfrm>
            <a:custGeom>
              <a:avLst/>
              <a:gdLst/>
              <a:ahLst/>
              <a:cxnLst/>
              <a:rect l="l" t="t" r="r" b="b"/>
              <a:pathLst>
                <a:path w="6365" h="5514" extrusionOk="0">
                  <a:moveTo>
                    <a:pt x="3403" y="0"/>
                  </a:moveTo>
                  <a:lnTo>
                    <a:pt x="2678" y="693"/>
                  </a:lnTo>
                  <a:lnTo>
                    <a:pt x="2300" y="1103"/>
                  </a:lnTo>
                  <a:lnTo>
                    <a:pt x="3056" y="1859"/>
                  </a:lnTo>
                  <a:cubicBezTo>
                    <a:pt x="3151" y="1953"/>
                    <a:pt x="3151" y="2205"/>
                    <a:pt x="3056" y="2331"/>
                  </a:cubicBezTo>
                  <a:cubicBezTo>
                    <a:pt x="2962" y="2394"/>
                    <a:pt x="2899" y="2426"/>
                    <a:pt x="2804" y="2426"/>
                  </a:cubicBezTo>
                  <a:cubicBezTo>
                    <a:pt x="2741" y="2426"/>
                    <a:pt x="2615" y="2394"/>
                    <a:pt x="2584" y="2331"/>
                  </a:cubicBezTo>
                  <a:lnTo>
                    <a:pt x="1827" y="1575"/>
                  </a:lnTo>
                  <a:lnTo>
                    <a:pt x="1355" y="2048"/>
                  </a:lnTo>
                  <a:lnTo>
                    <a:pt x="2111" y="2804"/>
                  </a:lnTo>
                  <a:cubicBezTo>
                    <a:pt x="2205" y="2898"/>
                    <a:pt x="2205" y="3150"/>
                    <a:pt x="2111" y="3277"/>
                  </a:cubicBezTo>
                  <a:cubicBezTo>
                    <a:pt x="2016" y="3340"/>
                    <a:pt x="1953" y="3371"/>
                    <a:pt x="1859" y="3371"/>
                  </a:cubicBezTo>
                  <a:cubicBezTo>
                    <a:pt x="1796" y="3371"/>
                    <a:pt x="1670" y="3340"/>
                    <a:pt x="1638" y="3277"/>
                  </a:cubicBezTo>
                  <a:lnTo>
                    <a:pt x="882" y="2520"/>
                  </a:lnTo>
                  <a:lnTo>
                    <a:pt x="0" y="3371"/>
                  </a:lnTo>
                  <a:cubicBezTo>
                    <a:pt x="0" y="3403"/>
                    <a:pt x="63" y="3466"/>
                    <a:pt x="63" y="3497"/>
                  </a:cubicBezTo>
                  <a:cubicBezTo>
                    <a:pt x="364" y="4068"/>
                    <a:pt x="894" y="4381"/>
                    <a:pt x="1490" y="4381"/>
                  </a:cubicBezTo>
                  <a:cubicBezTo>
                    <a:pt x="1518" y="4381"/>
                    <a:pt x="1547" y="4381"/>
                    <a:pt x="1575" y="4379"/>
                  </a:cubicBezTo>
                  <a:cubicBezTo>
                    <a:pt x="1890" y="4379"/>
                    <a:pt x="2174" y="4411"/>
                    <a:pt x="2458" y="4474"/>
                  </a:cubicBezTo>
                  <a:cubicBezTo>
                    <a:pt x="2993" y="4631"/>
                    <a:pt x="3529" y="5009"/>
                    <a:pt x="3781" y="5513"/>
                  </a:cubicBezTo>
                  <a:lnTo>
                    <a:pt x="6364" y="2961"/>
                  </a:lnTo>
                  <a:lnTo>
                    <a:pt x="34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Slika 2">
            <a:extLst>
              <a:ext uri="{FF2B5EF4-FFF2-40B4-BE49-F238E27FC236}">
                <a16:creationId xmlns:a16="http://schemas.microsoft.com/office/drawing/2014/main" id="{1508BEB0-4859-4977-97E9-CF96475F0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710" y="145692"/>
            <a:ext cx="972589" cy="972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  <a:lum/>
          </a:blip>
          <a:srcRect/>
          <a:stretch>
            <a:fillRect l="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3162F4-20FA-457A-9D4B-6B3DD6CE6B87}"/>
              </a:ext>
            </a:extLst>
          </p:cNvPr>
          <p:cNvCxnSpPr>
            <a:cxnSpLocks/>
          </p:cNvCxnSpPr>
          <p:nvPr/>
        </p:nvCxnSpPr>
        <p:spPr>
          <a:xfrm>
            <a:off x="4304371" y="-121983"/>
            <a:ext cx="0" cy="156860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D2865F2-C56B-4A5F-91DB-01A6C9FC9E20}"/>
              </a:ext>
            </a:extLst>
          </p:cNvPr>
          <p:cNvSpPr txBox="1"/>
          <p:nvPr/>
        </p:nvSpPr>
        <p:spPr>
          <a:xfrm>
            <a:off x="1092820" y="66159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Exo 2" panose="020B0604020202020204" charset="0"/>
              </a:rPr>
              <a:t>EPR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3B87F2-7BEE-4679-BB14-43B9DBD01B32}"/>
              </a:ext>
            </a:extLst>
          </p:cNvPr>
          <p:cNvSpPr txBox="1"/>
          <p:nvPr/>
        </p:nvSpPr>
        <p:spPr>
          <a:xfrm>
            <a:off x="6475141" y="66159"/>
            <a:ext cx="1274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Exo 2" panose="020B0604020202020204" charset="0"/>
              </a:rPr>
              <a:t>UV - vis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64BC21-EF99-4D54-8BED-FF135123243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884" y="1557574"/>
            <a:ext cx="5883354" cy="138692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1AEF60-F156-4B5F-A6F5-E1F340744DFE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4360127" y="3025698"/>
            <a:ext cx="0" cy="192468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FD67FC5C-AC85-49FC-8D67-4971647BCE9A}"/>
              </a:ext>
            </a:extLst>
          </p:cNvPr>
          <p:cNvSpPr/>
          <p:nvPr/>
        </p:nvSpPr>
        <p:spPr>
          <a:xfrm>
            <a:off x="271118" y="824189"/>
            <a:ext cx="89210" cy="81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145AA67-D70D-4F65-9BDB-5B1DC07F4C38}"/>
              </a:ext>
            </a:extLst>
          </p:cNvPr>
          <p:cNvSpPr/>
          <p:nvPr/>
        </p:nvSpPr>
        <p:spPr>
          <a:xfrm>
            <a:off x="4482790" y="783301"/>
            <a:ext cx="89210" cy="81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3BCAE9-88BE-4FD5-96BC-CB53FE8B8CCB}"/>
              </a:ext>
            </a:extLst>
          </p:cNvPr>
          <p:cNvSpPr txBox="1"/>
          <p:nvPr/>
        </p:nvSpPr>
        <p:spPr>
          <a:xfrm>
            <a:off x="4572000" y="662320"/>
            <a:ext cx="454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>
                <a:latin typeface="Exo 2" panose="020B0604020202020204" charset="0"/>
              </a:rPr>
              <a:t>Interakciju</a:t>
            </a:r>
            <a:r>
              <a:rPr lang="en-GB" sz="1200" dirty="0">
                <a:latin typeface="Exo 2" panose="020B0604020202020204" charset="0"/>
              </a:rPr>
              <a:t> </a:t>
            </a:r>
            <a:r>
              <a:rPr lang="en-GB" sz="1200" dirty="0" err="1">
                <a:latin typeface="Exo 2" panose="020B0604020202020204" charset="0"/>
              </a:rPr>
              <a:t>ultraljubičastog</a:t>
            </a:r>
            <a:r>
              <a:rPr lang="en-GB" sz="1200" dirty="0">
                <a:latin typeface="Exo 2" panose="020B0604020202020204" charset="0"/>
              </a:rPr>
              <a:t> </a:t>
            </a:r>
            <a:r>
              <a:rPr lang="en-GB" sz="1200" dirty="0" err="1">
                <a:latin typeface="Exo 2" panose="020B0604020202020204" charset="0"/>
              </a:rPr>
              <a:t>i</a:t>
            </a:r>
            <a:r>
              <a:rPr lang="en-GB" sz="1200" dirty="0">
                <a:latin typeface="Exo 2" panose="020B0604020202020204" charset="0"/>
              </a:rPr>
              <a:t> </a:t>
            </a:r>
            <a:r>
              <a:rPr lang="en-GB" sz="1200" dirty="0" err="1">
                <a:latin typeface="Exo 2" panose="020B0604020202020204" charset="0"/>
              </a:rPr>
              <a:t>vidljivog</a:t>
            </a:r>
            <a:r>
              <a:rPr lang="en-GB" sz="1200" dirty="0">
                <a:latin typeface="Exo 2" panose="020B0604020202020204" charset="0"/>
              </a:rPr>
              <a:t> </a:t>
            </a:r>
            <a:r>
              <a:rPr lang="en-GB" sz="1200" dirty="0" err="1">
                <a:latin typeface="Exo 2" panose="020B0604020202020204" charset="0"/>
              </a:rPr>
              <a:t>dijela</a:t>
            </a:r>
            <a:r>
              <a:rPr lang="en-GB" sz="1200" dirty="0">
                <a:latin typeface="Exo 2" panose="020B0604020202020204" charset="0"/>
              </a:rPr>
              <a:t> </a:t>
            </a:r>
            <a:r>
              <a:rPr lang="en-GB" sz="1200" dirty="0" err="1">
                <a:latin typeface="Exo 2" panose="020B0604020202020204" charset="0"/>
              </a:rPr>
              <a:t>spektra</a:t>
            </a:r>
            <a:r>
              <a:rPr lang="en-GB" sz="1200" dirty="0">
                <a:latin typeface="Exo 2" panose="020B0604020202020204" charset="0"/>
              </a:rPr>
              <a:t> </a:t>
            </a:r>
            <a:r>
              <a:rPr lang="en-GB" sz="1200" dirty="0" err="1">
                <a:latin typeface="Exo 2" panose="020B0604020202020204" charset="0"/>
              </a:rPr>
              <a:t>elektromagnetskog</a:t>
            </a:r>
            <a:r>
              <a:rPr lang="en-GB" sz="1200" dirty="0">
                <a:latin typeface="Exo 2" panose="020B0604020202020204" charset="0"/>
              </a:rPr>
              <a:t> </a:t>
            </a:r>
            <a:r>
              <a:rPr lang="en-GB" sz="1200" dirty="0" err="1">
                <a:latin typeface="Exo 2" panose="020B0604020202020204" charset="0"/>
              </a:rPr>
              <a:t>zračenja</a:t>
            </a:r>
            <a:r>
              <a:rPr lang="en-GB" sz="1200" dirty="0">
                <a:latin typeface="Exo 2" panose="020B0604020202020204" charset="0"/>
              </a:rPr>
              <a:t> s </a:t>
            </a:r>
            <a:r>
              <a:rPr lang="en-GB" sz="1200" dirty="0" err="1">
                <a:latin typeface="Exo 2" panose="020B0604020202020204" charset="0"/>
              </a:rPr>
              <a:t>materijom</a:t>
            </a:r>
            <a:endParaRPr lang="en-GB" sz="1200" dirty="0">
              <a:latin typeface="Exo 2" panose="020B060402020202020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F6869DA-60BA-46A3-BB39-39BCAFDE8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223" y="2710200"/>
            <a:ext cx="3499232" cy="215928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A74AD71-D163-4335-9E9F-2B07D433ADF5}"/>
              </a:ext>
            </a:extLst>
          </p:cNvPr>
          <p:cNvSpPr txBox="1"/>
          <p:nvPr/>
        </p:nvSpPr>
        <p:spPr>
          <a:xfrm>
            <a:off x="404933" y="726577"/>
            <a:ext cx="314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>
                <a:latin typeface="Exo 2" panose="020B0604020202020204" charset="0"/>
              </a:rPr>
              <a:t>Interakcija</a:t>
            </a:r>
            <a:r>
              <a:rPr lang="en-GB" sz="1200" dirty="0">
                <a:latin typeface="Exo 2" panose="020B0604020202020204" charset="0"/>
              </a:rPr>
              <a:t> </a:t>
            </a:r>
            <a:r>
              <a:rPr lang="en-GB" sz="1200" dirty="0" err="1">
                <a:latin typeface="Exo 2" panose="020B0604020202020204" charset="0"/>
              </a:rPr>
              <a:t>elektromagnetskog</a:t>
            </a:r>
            <a:r>
              <a:rPr lang="en-GB" sz="1200" dirty="0">
                <a:latin typeface="Exo 2" panose="020B0604020202020204" charset="0"/>
              </a:rPr>
              <a:t> </a:t>
            </a:r>
            <a:r>
              <a:rPr lang="en-GB" sz="1200" dirty="0" err="1">
                <a:latin typeface="Exo 2" panose="020B0604020202020204" charset="0"/>
              </a:rPr>
              <a:t>zračenja</a:t>
            </a:r>
            <a:r>
              <a:rPr lang="en-GB" sz="1200" dirty="0">
                <a:latin typeface="Exo 2" panose="020B0604020202020204" charset="0"/>
              </a:rPr>
              <a:t> s </a:t>
            </a:r>
            <a:r>
              <a:rPr lang="en-GB" sz="1200" dirty="0" err="1">
                <a:latin typeface="Exo 2" panose="020B0604020202020204" charset="0"/>
              </a:rPr>
              <a:t>paramagnetskim</a:t>
            </a:r>
            <a:r>
              <a:rPr lang="en-GB" sz="1200" dirty="0">
                <a:latin typeface="Exo 2" panose="020B0604020202020204" charset="0"/>
              </a:rPr>
              <a:t> </a:t>
            </a:r>
            <a:r>
              <a:rPr lang="en-GB" sz="1200" dirty="0" err="1">
                <a:latin typeface="Exo 2" panose="020B0604020202020204" charset="0"/>
              </a:rPr>
              <a:t>sustavom</a:t>
            </a:r>
            <a:r>
              <a:rPr lang="en-GB" sz="1200" dirty="0">
                <a:latin typeface="Exo 2" panose="020B0604020202020204" charset="0"/>
              </a:rPr>
              <a:t> u </a:t>
            </a:r>
            <a:r>
              <a:rPr lang="en-GB" sz="1200" dirty="0" err="1">
                <a:latin typeface="Exo 2" panose="020B0604020202020204" charset="0"/>
              </a:rPr>
              <a:t>magnetskom</a:t>
            </a:r>
            <a:r>
              <a:rPr lang="en-GB" sz="1200" dirty="0">
                <a:latin typeface="Exo 2" panose="020B0604020202020204" charset="0"/>
              </a:rPr>
              <a:t> </a:t>
            </a:r>
            <a:r>
              <a:rPr lang="en-GB" sz="1200" dirty="0" err="1">
                <a:latin typeface="Exo 2" panose="020B0604020202020204" charset="0"/>
              </a:rPr>
              <a:t>polju</a:t>
            </a:r>
            <a:endParaRPr lang="en-GB" sz="1200" dirty="0">
              <a:latin typeface="Exo 2" panose="020B060402020202020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28D62E-A99B-49AB-8EFF-F109EC43AC48}"/>
              </a:ext>
            </a:extLst>
          </p:cNvPr>
          <p:cNvSpPr txBox="1"/>
          <p:nvPr/>
        </p:nvSpPr>
        <p:spPr>
          <a:xfrm>
            <a:off x="2536663" y="4950381"/>
            <a:ext cx="36469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00" dirty="0" err="1">
                <a:latin typeface="Exo 2" panose="020B0604020202020204" charset="0"/>
              </a:rPr>
              <a:t>Karaman</a:t>
            </a:r>
            <a:r>
              <a:rPr lang="en-US" sz="500" dirty="0">
                <a:latin typeface="Exo 2" panose="020B0604020202020204" charset="0"/>
              </a:rPr>
              <a:t> M, Stahl M, </a:t>
            </a:r>
            <a:r>
              <a:rPr lang="en-US" sz="500" dirty="0" err="1">
                <a:latin typeface="Exo 2" panose="020B0604020202020204" charset="0"/>
              </a:rPr>
              <a:t>Vulić</a:t>
            </a:r>
            <a:r>
              <a:rPr lang="en-US" sz="500" dirty="0">
                <a:latin typeface="Exo 2" panose="020B0604020202020204" charset="0"/>
              </a:rPr>
              <a:t> J, </a:t>
            </a:r>
            <a:r>
              <a:rPr lang="en-US" sz="500" dirty="0" err="1">
                <a:latin typeface="Exo 2" panose="020B0604020202020204" charset="0"/>
              </a:rPr>
              <a:t>Vesić</a:t>
            </a:r>
            <a:r>
              <a:rPr lang="en-US" sz="500" dirty="0">
                <a:latin typeface="Exo 2" panose="020B0604020202020204" charset="0"/>
              </a:rPr>
              <a:t> M, </a:t>
            </a:r>
            <a:r>
              <a:rPr lang="en-US" sz="500" dirty="0" err="1">
                <a:latin typeface="Exo 2" panose="020B0604020202020204" charset="0"/>
              </a:rPr>
              <a:t>Čanadanović</a:t>
            </a:r>
            <a:r>
              <a:rPr lang="en-US" sz="500" dirty="0">
                <a:latin typeface="Exo 2" panose="020B0604020202020204" charset="0"/>
              </a:rPr>
              <a:t>-Brunet J. Wild-growing </a:t>
            </a:r>
            <a:r>
              <a:rPr lang="en-US" sz="500" dirty="0" err="1">
                <a:latin typeface="Exo 2" panose="020B0604020202020204" charset="0"/>
              </a:rPr>
              <a:t>lignicolous</a:t>
            </a:r>
            <a:r>
              <a:rPr lang="en-US" sz="500" dirty="0">
                <a:latin typeface="Exo 2" panose="020B0604020202020204" charset="0"/>
              </a:rPr>
              <a:t> mushroom species as sources of novel agents with antioxidative and antibacterial potentials.</a:t>
            </a:r>
            <a:r>
              <a:rPr lang="en-US" sz="500" i="1" dirty="0">
                <a:latin typeface="Exo 2" panose="020B0604020202020204" charset="0"/>
              </a:rPr>
              <a:t> Int. J. Food Sci. </a:t>
            </a:r>
            <a:r>
              <a:rPr lang="en-US" sz="500" i="1" dirty="0" err="1">
                <a:latin typeface="Exo 2" panose="020B0604020202020204" charset="0"/>
              </a:rPr>
              <a:t>Nutr</a:t>
            </a:r>
            <a:r>
              <a:rPr lang="en-US" sz="500" i="1" dirty="0">
                <a:latin typeface="Exo 2" panose="020B0604020202020204" charset="0"/>
              </a:rPr>
              <a:t>., </a:t>
            </a:r>
            <a:r>
              <a:rPr lang="en-US" sz="500" b="1" dirty="0">
                <a:latin typeface="Exo 2" panose="020B0604020202020204" charset="0"/>
              </a:rPr>
              <a:t>73</a:t>
            </a:r>
            <a:r>
              <a:rPr lang="en-US" sz="500" dirty="0">
                <a:latin typeface="Exo 2" panose="020B0604020202020204" charset="0"/>
              </a:rPr>
              <a:t> (2014) 311 - 319.</a:t>
            </a:r>
            <a:endParaRPr lang="en-GB" sz="500" dirty="0">
              <a:latin typeface="Exo 2" panose="020B060402020202020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182FE4-6D9B-46CF-A681-E5DE378F1D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047" y="2709897"/>
            <a:ext cx="3499232" cy="215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89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7"/>
          <p:cNvSpPr txBox="1">
            <a:spLocks noGrp="1"/>
          </p:cNvSpPr>
          <p:nvPr>
            <p:ph type="ctrTitle"/>
          </p:nvPr>
        </p:nvSpPr>
        <p:spPr>
          <a:xfrm>
            <a:off x="-320425" y="218104"/>
            <a:ext cx="9300117" cy="6988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dirty="0" err="1"/>
              <a:t>Tablica</a:t>
            </a:r>
            <a:r>
              <a:rPr lang="en-GB" sz="1400" b="0" dirty="0"/>
              <a:t> 1. </a:t>
            </a:r>
            <a:r>
              <a:rPr lang="en-GB" sz="1400" b="0" dirty="0" err="1"/>
              <a:t>Prikaz</a:t>
            </a:r>
            <a:r>
              <a:rPr lang="en-GB" sz="1400" b="0" dirty="0"/>
              <a:t> </a:t>
            </a:r>
            <a:r>
              <a:rPr lang="en-GB" sz="1400" b="0" dirty="0" err="1"/>
              <a:t>antioksidativnog</a:t>
            </a:r>
            <a:r>
              <a:rPr lang="en-GB" sz="1400" b="0" dirty="0"/>
              <a:t> </a:t>
            </a:r>
            <a:r>
              <a:rPr lang="en-GB" sz="1400" b="0" dirty="0" err="1"/>
              <a:t>kapaciteta</a:t>
            </a:r>
            <a:r>
              <a:rPr lang="en-GB" sz="1400" b="0" dirty="0"/>
              <a:t> </a:t>
            </a:r>
            <a:r>
              <a:rPr lang="en-GB" sz="1400" b="0" dirty="0" err="1"/>
              <a:t>raznih</a:t>
            </a:r>
            <a:r>
              <a:rPr lang="en-GB" sz="1400" b="0" dirty="0"/>
              <a:t> </a:t>
            </a:r>
            <a:r>
              <a:rPr lang="en-GB" sz="1400" b="0" dirty="0" err="1"/>
              <a:t>primjera</a:t>
            </a:r>
            <a:r>
              <a:rPr lang="en-GB" sz="1400" b="0" dirty="0"/>
              <a:t> </a:t>
            </a:r>
            <a:r>
              <a:rPr lang="en-GB" sz="1400" b="0" dirty="0" err="1"/>
              <a:t>voća</a:t>
            </a:r>
            <a:r>
              <a:rPr lang="en-GB" sz="1400" b="0" dirty="0"/>
              <a:t> </a:t>
            </a:r>
            <a:r>
              <a:rPr lang="en-GB" sz="1400" b="0" dirty="0" err="1"/>
              <a:t>primjenom</a:t>
            </a:r>
            <a:r>
              <a:rPr lang="en-GB" sz="1400" b="0" dirty="0"/>
              <a:t> </a:t>
            </a:r>
            <a:r>
              <a:rPr lang="en-GB" sz="1400" b="0" dirty="0" err="1"/>
              <a:t>spektroskopije</a:t>
            </a:r>
            <a:r>
              <a:rPr lang="en-GB" sz="1400" b="0" dirty="0"/>
              <a:t> EPR </a:t>
            </a:r>
            <a:r>
              <a:rPr lang="en-GB" sz="1400" b="0" dirty="0" err="1"/>
              <a:t>i</a:t>
            </a:r>
            <a:r>
              <a:rPr lang="en-GB" sz="1400" b="0" dirty="0"/>
              <a:t> UV - vis</a:t>
            </a:r>
            <a:endParaRPr sz="1400" b="0" dirty="0"/>
          </a:p>
        </p:txBody>
      </p:sp>
      <p:sp>
        <p:nvSpPr>
          <p:cNvPr id="425" name="Google Shape;425;p47"/>
          <p:cNvSpPr/>
          <p:nvPr/>
        </p:nvSpPr>
        <p:spPr>
          <a:xfrm>
            <a:off x="-6750" y="551476"/>
            <a:ext cx="8672768" cy="2586574"/>
          </a:xfrm>
          <a:prstGeom prst="snip2DiagRect">
            <a:avLst>
              <a:gd name="adj1" fmla="val 18257"/>
              <a:gd name="adj2" fmla="val 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426" name="Google Shape;426;p47"/>
          <p:cNvGraphicFramePr/>
          <p:nvPr>
            <p:extLst>
              <p:ext uri="{D42A27DB-BD31-4B8C-83A1-F6EECF244321}">
                <p14:modId xmlns:p14="http://schemas.microsoft.com/office/powerpoint/2010/main" val="650264501"/>
              </p:ext>
            </p:extLst>
          </p:nvPr>
        </p:nvGraphicFramePr>
        <p:xfrm>
          <a:off x="-236118" y="462902"/>
          <a:ext cx="8514210" cy="2430350"/>
        </p:xfrm>
        <a:graphic>
          <a:graphicData uri="http://schemas.openxmlformats.org/drawingml/2006/table">
            <a:tbl>
              <a:tblPr>
                <a:noFill/>
                <a:tableStyleId>{C5AC5216-2B14-4C58-87A9-FB422F85AC2C}</a:tableStyleId>
              </a:tblPr>
              <a:tblGrid>
                <a:gridCol w="1702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2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2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28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5679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FFFFFF"/>
                        </a:solidFill>
                        <a:latin typeface="Exo 2"/>
                        <a:ea typeface="Exo 2"/>
                        <a:cs typeface="Exo 2"/>
                        <a:sym typeface="Exo 2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000" b="0" dirty="0">
                          <a:solidFill>
                            <a:srgbClr val="FFFFFF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Svježe</a:t>
                      </a:r>
                      <a:r>
                        <a:rPr lang="hr-HR" sz="1000" b="0" baseline="0" dirty="0">
                          <a:solidFill>
                            <a:srgbClr val="FFFFFF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 voće 0,1 mmol/L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000" b="0" baseline="0" dirty="0">
                          <a:solidFill>
                            <a:srgbClr val="FFFFFF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DPPH UV – vis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000" b="0" baseline="0" dirty="0">
                          <a:solidFill>
                            <a:srgbClr val="FFFFFF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VCEAC (mg/100 g) </a:t>
                      </a:r>
                      <a:r>
                        <a:rPr lang="en-GB" sz="1000" b="0" baseline="0" dirty="0">
                          <a:solidFill>
                            <a:srgbClr val="FFFFFF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  </a:t>
                      </a:r>
                      <a:r>
                        <a:rPr lang="hr-HR" sz="1000" b="0" baseline="0" dirty="0">
                          <a:solidFill>
                            <a:srgbClr val="FFFFFF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               </a:t>
                      </a:r>
                      <a:endParaRPr sz="1000" b="0" dirty="0">
                        <a:solidFill>
                          <a:srgbClr val="FFFFFF"/>
                        </a:solidFill>
                        <a:latin typeface="Exo 2"/>
                        <a:ea typeface="Exo 2"/>
                        <a:cs typeface="Exo 2"/>
                        <a:sym typeface="Exo 2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b="0" dirty="0">
                        <a:solidFill>
                          <a:srgbClr val="FFFFFF"/>
                        </a:solidFill>
                        <a:latin typeface="Exo 2"/>
                        <a:ea typeface="Exo 2"/>
                        <a:cs typeface="Exo 2"/>
                        <a:sym typeface="Exo 2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 err="1">
                          <a:solidFill>
                            <a:srgbClr val="FFFFFF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Smrznuto</a:t>
                      </a:r>
                      <a:r>
                        <a:rPr lang="hr-HR" sz="1000" b="0" baseline="0" dirty="0">
                          <a:solidFill>
                            <a:srgbClr val="FFFFFF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 voće 0,1 mmol/L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000" b="0" baseline="0" dirty="0">
                          <a:solidFill>
                            <a:srgbClr val="FFFFFF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DPPH UV – vis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000" b="0" baseline="0" dirty="0">
                          <a:solidFill>
                            <a:srgbClr val="FFFFFF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VCEAC (mg/100 g)                  </a:t>
                      </a:r>
                      <a:endParaRPr lang="hr-HR" sz="1000" b="0" dirty="0">
                        <a:solidFill>
                          <a:srgbClr val="FFFFFF"/>
                        </a:solidFill>
                        <a:latin typeface="Exo 2"/>
                        <a:ea typeface="Exo 2"/>
                        <a:cs typeface="Exo 2"/>
                        <a:sym typeface="Exo 2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FFFFFF"/>
                        </a:solidFill>
                        <a:latin typeface="Exo 2"/>
                        <a:ea typeface="Exo 2"/>
                        <a:cs typeface="Exo 2"/>
                        <a:sym typeface="Exo 2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b="0" dirty="0">
                        <a:solidFill>
                          <a:srgbClr val="FFFFFF"/>
                        </a:solidFill>
                        <a:latin typeface="Exo 2"/>
                        <a:ea typeface="Exo 2"/>
                        <a:cs typeface="Exo 2"/>
                        <a:sym typeface="Exo 2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 err="1">
                          <a:solidFill>
                            <a:srgbClr val="FFFFFF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Smrznuto</a:t>
                      </a:r>
                      <a:r>
                        <a:rPr lang="hr-HR" sz="1000" b="0" baseline="0" dirty="0">
                          <a:solidFill>
                            <a:srgbClr val="FFFFFF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 voće 0,</a:t>
                      </a:r>
                      <a:r>
                        <a:rPr lang="en-GB" sz="1000" b="0" baseline="0" dirty="0">
                          <a:solidFill>
                            <a:srgbClr val="FFFFFF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5</a:t>
                      </a:r>
                      <a:r>
                        <a:rPr lang="hr-HR" sz="1000" b="0" baseline="0" dirty="0">
                          <a:solidFill>
                            <a:srgbClr val="FFFFFF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 mmol/L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000" b="0" baseline="0" dirty="0">
                          <a:solidFill>
                            <a:srgbClr val="FFFFFF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DPPH UV – vis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000" b="0" baseline="0" dirty="0">
                          <a:solidFill>
                            <a:srgbClr val="FFFFFF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VCEAC (mg/100 g)                 </a:t>
                      </a:r>
                      <a:endParaRPr lang="hr-HR" sz="1000" b="0" dirty="0">
                        <a:solidFill>
                          <a:srgbClr val="FFFFFF"/>
                        </a:solidFill>
                        <a:latin typeface="Exo 2"/>
                        <a:ea typeface="Exo 2"/>
                        <a:cs typeface="Exo 2"/>
                        <a:sym typeface="Exo 2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FFFFFF"/>
                        </a:solidFill>
                        <a:latin typeface="Exo 2"/>
                        <a:ea typeface="Exo 2"/>
                        <a:cs typeface="Exo 2"/>
                        <a:sym typeface="Exo 2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b="0" dirty="0">
                        <a:solidFill>
                          <a:srgbClr val="FFFFFF"/>
                        </a:solidFill>
                        <a:latin typeface="Exo 2"/>
                        <a:ea typeface="Exo 2"/>
                        <a:cs typeface="Exo 2"/>
                        <a:sym typeface="Exo 2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 err="1">
                          <a:solidFill>
                            <a:srgbClr val="FFFFFF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Smrznuto</a:t>
                      </a:r>
                      <a:r>
                        <a:rPr lang="hr-HR" sz="1000" b="0" baseline="0" dirty="0">
                          <a:solidFill>
                            <a:srgbClr val="FFFFFF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 voće 0,</a:t>
                      </a:r>
                      <a:r>
                        <a:rPr lang="en-GB" sz="1000" b="0" baseline="0" dirty="0">
                          <a:solidFill>
                            <a:srgbClr val="FFFFFF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5</a:t>
                      </a:r>
                      <a:r>
                        <a:rPr lang="hr-HR" sz="1000" b="0" baseline="0" dirty="0">
                          <a:solidFill>
                            <a:srgbClr val="FFFFFF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 mmol/L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000" b="0" baseline="0" dirty="0">
                          <a:solidFill>
                            <a:srgbClr val="FFFFFF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DPPH </a:t>
                      </a:r>
                      <a:r>
                        <a:rPr lang="en-GB" sz="1000" b="0" baseline="0" dirty="0">
                          <a:solidFill>
                            <a:srgbClr val="FFFFFF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EPR</a:t>
                      </a:r>
                      <a:endParaRPr lang="hr-HR" sz="1000" b="0" baseline="0" dirty="0">
                        <a:solidFill>
                          <a:srgbClr val="FFFFFF"/>
                        </a:solidFill>
                        <a:latin typeface="Exo 2"/>
                        <a:ea typeface="Exo 2"/>
                        <a:cs typeface="Exo 2"/>
                        <a:sym typeface="Exo 2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000" b="0" baseline="0" dirty="0">
                          <a:solidFill>
                            <a:srgbClr val="FFFFFF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VCEAC (mg/100 g)                  </a:t>
                      </a:r>
                      <a:endParaRPr lang="hr-HR" sz="1000" b="0" dirty="0">
                        <a:solidFill>
                          <a:srgbClr val="FFFFFF"/>
                        </a:solidFill>
                        <a:latin typeface="Exo 2"/>
                        <a:ea typeface="Exo 2"/>
                        <a:cs typeface="Exo 2"/>
                        <a:sym typeface="Exo 2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FFFFFF"/>
                        </a:solidFill>
                        <a:latin typeface="Exo 2"/>
                        <a:ea typeface="Exo 2"/>
                        <a:cs typeface="Exo 2"/>
                        <a:sym typeface="Exo 2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20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DUD</a:t>
                      </a:r>
                      <a:endParaRPr sz="1200" b="1" dirty="0">
                        <a:solidFill>
                          <a:srgbClr val="FFFFFF"/>
                        </a:solidFill>
                        <a:latin typeface="Exo 2"/>
                        <a:ea typeface="Exo 2"/>
                        <a:cs typeface="Exo 2"/>
                        <a:sym typeface="Exo 2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rgbClr val="FFFFFF"/>
                          </a:solidFill>
                          <a:latin typeface="Exo 2" panose="020B0604020202020204" charset="0"/>
                          <a:ea typeface="Roboto Condensed Light"/>
                          <a:cs typeface="Roboto Condensed Light"/>
                          <a:sym typeface="Roboto Condensed Light"/>
                        </a:rPr>
                        <a:t>500,85 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Exo 2" panose="020B0604020202020204" charset="0"/>
                          <a:ea typeface="Arial"/>
                          <a:cs typeface="Arial"/>
                          <a:sym typeface="Arial"/>
                        </a:rPr>
                        <a:t>± 8,34   </a:t>
                      </a:r>
                      <a:endParaRPr sz="1200" dirty="0">
                        <a:solidFill>
                          <a:schemeClr val="bg1"/>
                        </a:solidFill>
                        <a:latin typeface="Exo 2" panose="020B0604020202020204" charset="0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rgbClr val="FFFFFF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421,82 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Exo 2" panose="020B0604020202020204" charset="0"/>
                          <a:ea typeface="Arial"/>
                          <a:cs typeface="Arial"/>
                          <a:sym typeface="Arial"/>
                        </a:rPr>
                        <a:t>± 4,94      </a:t>
                      </a:r>
                      <a:endParaRPr sz="1200" dirty="0">
                        <a:solidFill>
                          <a:srgbClr val="FFFFFF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rgbClr val="FFFFFF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345,75 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Exo 2" panose="020B0604020202020204" charset="0"/>
                          <a:ea typeface="Arial"/>
                          <a:cs typeface="Arial"/>
                          <a:sym typeface="Arial"/>
                        </a:rPr>
                        <a:t>± 27,78    </a:t>
                      </a:r>
                      <a:endParaRPr sz="1200" dirty="0">
                        <a:solidFill>
                          <a:srgbClr val="FFFFFF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rgbClr val="FFFFFF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366,26 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Exo 2" panose="020B0604020202020204" charset="0"/>
                          <a:ea typeface="Arial"/>
                          <a:cs typeface="Arial"/>
                          <a:sym typeface="Arial"/>
                        </a:rPr>
                        <a:t>± 99,30 </a:t>
                      </a:r>
                      <a:endParaRPr sz="1200" dirty="0">
                        <a:solidFill>
                          <a:srgbClr val="FFFFFF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20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latin typeface="Exo 2"/>
                          <a:ea typeface="Exo 2"/>
                          <a:cs typeface="Exo 2"/>
                          <a:sym typeface="Exo 2"/>
                        </a:rPr>
                        <a:t>ZELENA ŠLJIVA</a:t>
                      </a:r>
                      <a:endParaRPr sz="1200" b="1" dirty="0">
                        <a:solidFill>
                          <a:srgbClr val="FFFFFF"/>
                        </a:solidFill>
                        <a:latin typeface="Exo 2"/>
                        <a:ea typeface="Exo 2"/>
                        <a:cs typeface="Exo 2"/>
                        <a:sym typeface="Exo 2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rgbClr val="FFFFFF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215,94 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Exo 2" panose="020B0604020202020204" charset="0"/>
                          <a:ea typeface="Arial"/>
                          <a:cs typeface="Arial"/>
                          <a:sym typeface="Arial"/>
                        </a:rPr>
                        <a:t>± 4,94     </a:t>
                      </a:r>
                      <a:endParaRPr sz="1200" dirty="0">
                        <a:solidFill>
                          <a:srgbClr val="FFFFFF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rgbClr val="FFFFFF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171,50 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Exo 2" panose="020B0604020202020204" charset="0"/>
                          <a:ea typeface="Arial"/>
                          <a:cs typeface="Arial"/>
                          <a:sym typeface="Arial"/>
                        </a:rPr>
                        <a:t>± 3,74      </a:t>
                      </a:r>
                      <a:endParaRPr sz="1200" dirty="0">
                        <a:solidFill>
                          <a:srgbClr val="FFFFFF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rgbClr val="FFFFFF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263,45 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Exo 2" panose="020B0604020202020204" charset="0"/>
                          <a:ea typeface="Arial"/>
                          <a:cs typeface="Arial"/>
                          <a:sym typeface="Arial"/>
                        </a:rPr>
                        <a:t>± 5,57      </a:t>
                      </a:r>
                      <a:endParaRPr sz="1200" dirty="0">
                        <a:solidFill>
                          <a:srgbClr val="FFFFFF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rgbClr val="FFFFFF"/>
                          </a:solidFill>
                          <a:latin typeface="Roboto Condensed Light"/>
                          <a:ea typeface="Roboto Condensed Light"/>
                          <a:cs typeface="Roboto Condensed Light"/>
                          <a:sym typeface="Roboto Condensed Light"/>
                        </a:rPr>
                        <a:t>245,48 </a:t>
                      </a: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Exo 2" panose="020B0604020202020204" charset="0"/>
                          <a:ea typeface="Arial"/>
                          <a:cs typeface="Arial"/>
                          <a:sym typeface="Arial"/>
                        </a:rPr>
                        <a:t>±16,80   </a:t>
                      </a:r>
                      <a:endParaRPr sz="1200" dirty="0">
                        <a:solidFill>
                          <a:srgbClr val="FFFFFF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15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solidFill>
                          <a:srgbClr val="FFFFFF"/>
                        </a:solidFill>
                        <a:latin typeface="Exo 2"/>
                        <a:ea typeface="Exo 2"/>
                        <a:cs typeface="Exo 2"/>
                        <a:sym typeface="Exo 2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FFFFFF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FFFFFF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FFFFFF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FFFFFF"/>
                        </a:solidFill>
                        <a:latin typeface="Roboto Condensed Light"/>
                        <a:ea typeface="Roboto Condensed Light"/>
                        <a:cs typeface="Roboto Condensed Light"/>
                        <a:sym typeface="Roboto Condensed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427" name="Google Shape;427;p47"/>
          <p:cNvCxnSpPr/>
          <p:nvPr/>
        </p:nvCxnSpPr>
        <p:spPr>
          <a:xfrm rot="10800000">
            <a:off x="-6750" y="2740825"/>
            <a:ext cx="20628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8" name="Google Shape;428;p47"/>
          <p:cNvCxnSpPr/>
          <p:nvPr/>
        </p:nvCxnSpPr>
        <p:spPr>
          <a:xfrm rot="10800000">
            <a:off x="-6750" y="3439275"/>
            <a:ext cx="20628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9" name="Google Shape;429;p47"/>
          <p:cNvCxnSpPr/>
          <p:nvPr/>
        </p:nvCxnSpPr>
        <p:spPr>
          <a:xfrm>
            <a:off x="1508225" y="2740825"/>
            <a:ext cx="5769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0" name="Google Shape;430;p47"/>
          <p:cNvCxnSpPr/>
          <p:nvPr/>
        </p:nvCxnSpPr>
        <p:spPr>
          <a:xfrm>
            <a:off x="1508225" y="3439275"/>
            <a:ext cx="5769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A674BAC-5E94-4F13-A700-B5861AE48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081" y="2692439"/>
            <a:ext cx="4969065" cy="23053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6813D8-1F4D-4DE6-B8ED-75CEF2882274}"/>
              </a:ext>
            </a:extLst>
          </p:cNvPr>
          <p:cNvSpPr txBox="1"/>
          <p:nvPr/>
        </p:nvSpPr>
        <p:spPr>
          <a:xfrm>
            <a:off x="3368917" y="4989399"/>
            <a:ext cx="539602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>
                <a:latin typeface="Exo 2" panose="020B0604020202020204" charset="0"/>
              </a:rPr>
              <a:t>Zang S, Tian S, Jiang J, et al. Determination of antioxidant capacity of diverse fruits by electron spin resonance (ESR) and UV–vis </a:t>
            </a:r>
            <a:r>
              <a:rPr lang="en-US" sz="500" dirty="0" err="1">
                <a:latin typeface="Exo 2" panose="020B0604020202020204" charset="0"/>
              </a:rPr>
              <a:t>spectrometries</a:t>
            </a:r>
            <a:r>
              <a:rPr lang="en-US" sz="500" dirty="0">
                <a:latin typeface="Exo 2" panose="020B0604020202020204" charset="0"/>
              </a:rPr>
              <a:t>. </a:t>
            </a:r>
            <a:r>
              <a:rPr lang="en-US" sz="500" i="1" dirty="0">
                <a:latin typeface="Exo 2" panose="020B0604020202020204" charset="0"/>
              </a:rPr>
              <a:t>Food Chem.,</a:t>
            </a:r>
            <a:r>
              <a:rPr lang="en-US" sz="500" dirty="0">
                <a:latin typeface="Exo 2" panose="020B0604020202020204" charset="0"/>
              </a:rPr>
              <a:t> </a:t>
            </a:r>
            <a:r>
              <a:rPr lang="en-US" sz="500" b="1" dirty="0">
                <a:latin typeface="Exo 2" panose="020B0604020202020204" charset="0"/>
              </a:rPr>
              <a:t>391</a:t>
            </a:r>
            <a:r>
              <a:rPr lang="en-US" sz="500" dirty="0">
                <a:latin typeface="Exo 2" panose="020B0604020202020204" charset="0"/>
              </a:rPr>
              <a:t> (2017) 1221 - 1225. </a:t>
            </a:r>
            <a:endParaRPr lang="en-GB" sz="500" dirty="0">
              <a:latin typeface="Exo 2" panose="020B060402020202020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4CB1DA7-B63B-4C42-80DE-D19736181A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315786"/>
              </p:ext>
            </p:extLst>
          </p:nvPr>
        </p:nvGraphicFramePr>
        <p:xfrm>
          <a:off x="450791" y="2692440"/>
          <a:ext cx="3000276" cy="2305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SPW 13.0 Graph" r:id="rId5" imgW="5407243" imgH="4303955" progId="SigmaPlotGraphicObject.12">
                  <p:embed/>
                </p:oleObj>
              </mc:Choice>
              <mc:Fallback>
                <p:oleObj name="SPW 13.0 Graph" r:id="rId5" imgW="5407243" imgH="4303955" progId="SigmaPlotGraphicObjec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0791" y="2692440"/>
                        <a:ext cx="3000276" cy="2305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1"/>
          <p:cNvSpPr txBox="1">
            <a:spLocks noGrp="1"/>
          </p:cNvSpPr>
          <p:nvPr>
            <p:ph type="ctrTitle"/>
          </p:nvPr>
        </p:nvSpPr>
        <p:spPr>
          <a:xfrm flipH="1">
            <a:off x="2260329" y="2193805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ZAKLJUČAK</a:t>
            </a:r>
            <a:endParaRPr dirty="0"/>
          </a:p>
        </p:txBody>
      </p:sp>
      <p:sp>
        <p:nvSpPr>
          <p:cNvPr id="479" name="Google Shape;479;p51"/>
          <p:cNvSpPr txBox="1">
            <a:spLocks noGrp="1"/>
          </p:cNvSpPr>
          <p:nvPr>
            <p:ph type="title" idx="2"/>
          </p:nvPr>
        </p:nvSpPr>
        <p:spPr>
          <a:xfrm flipH="1">
            <a:off x="2260329" y="188198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cxnSp>
        <p:nvCxnSpPr>
          <p:cNvPr id="481" name="Google Shape;481;p51"/>
          <p:cNvCxnSpPr/>
          <p:nvPr/>
        </p:nvCxnSpPr>
        <p:spPr>
          <a:xfrm>
            <a:off x="2162075" y="-35700"/>
            <a:ext cx="0" cy="23826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79153" y="408878"/>
            <a:ext cx="4092847" cy="4121558"/>
          </a:xfrm>
        </p:spPr>
        <p:txBody>
          <a:bodyPr/>
          <a:lstStyle/>
          <a:p>
            <a:pPr marL="0" indent="0" algn="just"/>
            <a:r>
              <a:rPr lang="en-GB" sz="1600" dirty="0" err="1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Rezultati</a:t>
            </a:r>
            <a:r>
              <a:rPr lang="en-GB" sz="1600" dirty="0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dobiveni</a:t>
            </a:r>
            <a:r>
              <a:rPr lang="en-GB" sz="1600" dirty="0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spektroskopijom</a:t>
            </a:r>
            <a:r>
              <a:rPr lang="en-GB" sz="1600" dirty="0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EPR </a:t>
            </a:r>
            <a:r>
              <a:rPr lang="en-GB" sz="1600" dirty="0" err="1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pokazuju</a:t>
            </a:r>
            <a:r>
              <a:rPr lang="en-GB" sz="1600" dirty="0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veliku</a:t>
            </a:r>
            <a:r>
              <a:rPr lang="en-GB" sz="1600" dirty="0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korelaciju</a:t>
            </a:r>
            <a:r>
              <a:rPr lang="en-GB" sz="1600" dirty="0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s </a:t>
            </a:r>
            <a:r>
              <a:rPr lang="en-GB" sz="1600" dirty="0" err="1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rezultatima</a:t>
            </a:r>
            <a:r>
              <a:rPr lang="en-GB" sz="1600" dirty="0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napravljenim</a:t>
            </a:r>
            <a:r>
              <a:rPr lang="en-GB" sz="1600" dirty="0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UV – vis</a:t>
            </a:r>
          </a:p>
          <a:p>
            <a:pPr marL="0" indent="0" algn="just"/>
            <a:endParaRPr lang="en-GB" sz="1600" dirty="0">
              <a:latin typeface="Exo 2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algn="just"/>
            <a:endParaRPr lang="en-GB" sz="1600" dirty="0">
              <a:latin typeface="Exo 2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marL="0" indent="0"/>
            <a:r>
              <a:rPr lang="en-GB" sz="1600" dirty="0" err="1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Spektrofotometrijsko</a:t>
            </a:r>
            <a:r>
              <a:rPr lang="en-GB" sz="1600" dirty="0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mjerenje</a:t>
            </a:r>
            <a:r>
              <a:rPr lang="en-GB" sz="1600" dirty="0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uzoraka</a:t>
            </a:r>
            <a:r>
              <a:rPr lang="en-GB" sz="1600" dirty="0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u UV – vis </a:t>
            </a:r>
            <a:r>
              <a:rPr lang="en-GB" sz="1600" dirty="0" err="1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području</a:t>
            </a:r>
            <a:r>
              <a:rPr lang="en-GB" sz="1600" dirty="0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tj</a:t>
            </a:r>
            <a:r>
              <a:rPr lang="en-GB" sz="1600" dirty="0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. </a:t>
            </a:r>
            <a:r>
              <a:rPr lang="en-GB" sz="1600" dirty="0" err="1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spektri</a:t>
            </a:r>
            <a:r>
              <a:rPr lang="en-GB" sz="1600" dirty="0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apsorpcije</a:t>
            </a:r>
            <a:r>
              <a:rPr lang="en-GB" sz="1600" dirty="0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nekih</a:t>
            </a:r>
            <a:r>
              <a:rPr lang="en-GB" sz="1600" dirty="0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antioksidansa</a:t>
            </a:r>
            <a:r>
              <a:rPr lang="en-GB" sz="1600" dirty="0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preklapaju</a:t>
            </a:r>
            <a:r>
              <a:rPr lang="en-GB" sz="1600" dirty="0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se s DPPH </a:t>
            </a:r>
            <a:r>
              <a:rPr lang="en-GB" sz="1600" dirty="0" err="1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radikalom</a:t>
            </a:r>
            <a:r>
              <a:rPr lang="en-GB" sz="1600" dirty="0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pa </a:t>
            </a:r>
            <a:r>
              <a:rPr lang="en-GB" sz="1600" dirty="0" err="1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može</a:t>
            </a:r>
            <a:r>
              <a:rPr lang="en-GB" sz="1600" dirty="0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doći</a:t>
            </a:r>
            <a:r>
              <a:rPr lang="en-GB" sz="1600" dirty="0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do </a:t>
            </a:r>
            <a:r>
              <a:rPr lang="en-GB" sz="1600" dirty="0" err="1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interferencije</a:t>
            </a:r>
            <a:endParaRPr lang="en-GB" sz="1600" dirty="0">
              <a:latin typeface="Exo 2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marL="0" indent="0"/>
            <a:endParaRPr lang="en-GB" sz="1600" dirty="0">
              <a:latin typeface="Exo 2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endParaRPr lang="en-GB" sz="1600" dirty="0">
              <a:latin typeface="Exo 2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marL="0" indent="0"/>
            <a:r>
              <a:rPr lang="en-GB" sz="1600" dirty="0" err="1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Kombinacija</a:t>
            </a:r>
            <a:r>
              <a:rPr lang="en-GB" sz="1600" dirty="0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više</a:t>
            </a:r>
            <a:r>
              <a:rPr lang="en-GB" sz="1600" dirty="0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metoda</a:t>
            </a:r>
            <a:r>
              <a:rPr lang="en-GB" sz="1600" dirty="0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predstavlja</a:t>
            </a:r>
            <a:r>
              <a:rPr lang="en-GB" sz="1600" dirty="0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bolji</a:t>
            </a:r>
            <a:r>
              <a:rPr lang="en-GB" sz="1600" dirty="0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profil</a:t>
            </a:r>
            <a:r>
              <a:rPr lang="en-GB" sz="1600" dirty="0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aktivnosti</a:t>
            </a:r>
            <a:r>
              <a:rPr lang="en-GB" sz="1600" dirty="0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prisutnih</a:t>
            </a:r>
            <a:r>
              <a:rPr lang="en-GB" sz="1600" dirty="0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Exo 2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antioksidansa</a:t>
            </a:r>
            <a:endParaRPr lang="hr-HR" sz="1600" dirty="0">
              <a:latin typeface="Exo 2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7B336AB-B37D-41D1-807A-A75D1FBF814C}"/>
              </a:ext>
            </a:extLst>
          </p:cNvPr>
          <p:cNvSpPr/>
          <p:nvPr/>
        </p:nvSpPr>
        <p:spPr>
          <a:xfrm>
            <a:off x="286040" y="556143"/>
            <a:ext cx="89210" cy="81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36B599-D14A-45A2-8EAF-92A1A0086029}"/>
              </a:ext>
            </a:extLst>
          </p:cNvPr>
          <p:cNvSpPr/>
          <p:nvPr/>
        </p:nvSpPr>
        <p:spPr>
          <a:xfrm>
            <a:off x="286040" y="1823327"/>
            <a:ext cx="89210" cy="81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F3CCC7-D312-4DA7-A1F9-4C9D9AEAFFEE}"/>
              </a:ext>
            </a:extLst>
          </p:cNvPr>
          <p:cNvSpPr/>
          <p:nvPr/>
        </p:nvSpPr>
        <p:spPr>
          <a:xfrm>
            <a:off x="293387" y="3313536"/>
            <a:ext cx="89210" cy="81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004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62;p56"/>
          <p:cNvSpPr txBox="1">
            <a:spLocks/>
          </p:cNvSpPr>
          <p:nvPr/>
        </p:nvSpPr>
        <p:spPr>
          <a:xfrm flipH="1">
            <a:off x="2183472" y="616661"/>
            <a:ext cx="5195700" cy="13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Exo 2"/>
              <a:buNone/>
              <a:defRPr sz="3600" b="1" i="0" u="none" strike="noStrike" cap="none">
                <a:solidFill>
                  <a:srgbClr val="434343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Font typeface="Exo 2"/>
              <a:buNone/>
              <a:defRPr sz="6500" b="0" i="0" u="none" strike="noStrike" cap="none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Font typeface="Exo 2"/>
              <a:buNone/>
              <a:defRPr sz="6500" b="0" i="0" u="none" strike="noStrike" cap="none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Font typeface="Exo 2"/>
              <a:buNone/>
              <a:defRPr sz="6500" b="0" i="0" u="none" strike="noStrike" cap="none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Font typeface="Exo 2"/>
              <a:buNone/>
              <a:defRPr sz="6500" b="0" i="0" u="none" strike="noStrike" cap="none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Font typeface="Exo 2"/>
              <a:buNone/>
              <a:defRPr sz="6500" b="0" i="0" u="none" strike="noStrike" cap="none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Font typeface="Exo 2"/>
              <a:buNone/>
              <a:defRPr sz="6500" b="0" i="0" u="none" strike="noStrike" cap="none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Font typeface="Exo 2"/>
              <a:buNone/>
              <a:defRPr sz="6500" b="0" i="0" u="none" strike="noStrike" cap="none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Font typeface="Exo 2"/>
              <a:buNone/>
              <a:defRPr sz="6500" b="0" i="0" u="none" strike="noStrike" cap="none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pPr algn="ctr"/>
            <a:r>
              <a:rPr lang="hr-HR" sz="4800" dirty="0">
                <a:latin typeface="Roboto Condensed" panose="020B0604020202020204" charset="0"/>
                <a:ea typeface="Roboto Condensed" panose="020B0604020202020204" charset="0"/>
              </a:rPr>
              <a:t>HVALA VAM NA PAŽNJI!</a:t>
            </a:r>
          </a:p>
        </p:txBody>
      </p:sp>
      <p:grpSp>
        <p:nvGrpSpPr>
          <p:cNvPr id="6" name="Google Shape;670;p56"/>
          <p:cNvGrpSpPr/>
          <p:nvPr/>
        </p:nvGrpSpPr>
        <p:grpSpPr>
          <a:xfrm>
            <a:off x="7341818" y="808178"/>
            <a:ext cx="279490" cy="279476"/>
            <a:chOff x="266768" y="1721375"/>
            <a:chExt cx="397907" cy="397887"/>
          </a:xfrm>
        </p:grpSpPr>
        <p:sp>
          <p:nvSpPr>
            <p:cNvPr id="7" name="Google Shape;671;p56"/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72;p56"/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673;p56"/>
          <p:cNvGrpSpPr/>
          <p:nvPr/>
        </p:nvGrpSpPr>
        <p:grpSpPr>
          <a:xfrm>
            <a:off x="7716184" y="808178"/>
            <a:ext cx="279461" cy="279476"/>
            <a:chOff x="864491" y="1723250"/>
            <a:chExt cx="397866" cy="397887"/>
          </a:xfrm>
        </p:grpSpPr>
        <p:sp>
          <p:nvSpPr>
            <p:cNvPr id="10" name="Google Shape;674;p56"/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75;p56"/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76;p56"/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665;p56"/>
          <p:cNvGrpSpPr/>
          <p:nvPr/>
        </p:nvGrpSpPr>
        <p:grpSpPr>
          <a:xfrm>
            <a:off x="8090523" y="808178"/>
            <a:ext cx="279476" cy="279476"/>
            <a:chOff x="1379798" y="1723250"/>
            <a:chExt cx="397887" cy="397887"/>
          </a:xfrm>
        </p:grpSpPr>
        <p:sp>
          <p:nvSpPr>
            <p:cNvPr id="14" name="Google Shape;666;p56"/>
            <p:cNvSpPr/>
            <p:nvPr/>
          </p:nvSpPr>
          <p:spPr>
            <a:xfrm>
              <a:off x="1462169" y="1793977"/>
              <a:ext cx="23354" cy="23312"/>
            </a:xfrm>
            <a:custGeom>
              <a:avLst/>
              <a:gdLst/>
              <a:ahLst/>
              <a:cxnLst/>
              <a:rect l="l" t="t" r="r" b="b"/>
              <a:pathLst>
                <a:path w="1119" h="1117" extrusionOk="0">
                  <a:moveTo>
                    <a:pt x="559" y="1"/>
                  </a:moveTo>
                  <a:cubicBezTo>
                    <a:pt x="251" y="1"/>
                    <a:pt x="0" y="250"/>
                    <a:pt x="0" y="558"/>
                  </a:cubicBezTo>
                  <a:cubicBezTo>
                    <a:pt x="0" y="866"/>
                    <a:pt x="251" y="1117"/>
                    <a:pt x="559" y="1117"/>
                  </a:cubicBezTo>
                  <a:cubicBezTo>
                    <a:pt x="867" y="1117"/>
                    <a:pt x="1118" y="866"/>
                    <a:pt x="1118" y="558"/>
                  </a:cubicBezTo>
                  <a:cubicBezTo>
                    <a:pt x="1118" y="250"/>
                    <a:pt x="867" y="1"/>
                    <a:pt x="55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67;p56"/>
            <p:cNvSpPr/>
            <p:nvPr/>
          </p:nvSpPr>
          <p:spPr>
            <a:xfrm>
              <a:off x="1379798" y="1723250"/>
              <a:ext cx="397887" cy="397887"/>
            </a:xfrm>
            <a:custGeom>
              <a:avLst/>
              <a:gdLst/>
              <a:ahLst/>
              <a:cxnLst/>
              <a:rect l="l" t="t" r="r" b="b"/>
              <a:pathLst>
                <a:path w="19065" h="19065" extrusionOk="0">
                  <a:moveTo>
                    <a:pt x="4506" y="2271"/>
                  </a:moveTo>
                  <a:cubicBezTo>
                    <a:pt x="5429" y="2271"/>
                    <a:pt x="6181" y="3023"/>
                    <a:pt x="6181" y="3947"/>
                  </a:cubicBezTo>
                  <a:cubicBezTo>
                    <a:pt x="6181" y="4872"/>
                    <a:pt x="5429" y="5622"/>
                    <a:pt x="4506" y="5622"/>
                  </a:cubicBezTo>
                  <a:cubicBezTo>
                    <a:pt x="3583" y="5622"/>
                    <a:pt x="2831" y="4872"/>
                    <a:pt x="2831" y="3947"/>
                  </a:cubicBezTo>
                  <a:cubicBezTo>
                    <a:pt x="2831" y="3023"/>
                    <a:pt x="3583" y="2271"/>
                    <a:pt x="4506" y="2271"/>
                  </a:cubicBezTo>
                  <a:close/>
                  <a:moveTo>
                    <a:pt x="5622" y="6740"/>
                  </a:moveTo>
                  <a:cubicBezTo>
                    <a:pt x="5932" y="6740"/>
                    <a:pt x="6181" y="6989"/>
                    <a:pt x="6181" y="7299"/>
                  </a:cubicBezTo>
                  <a:lnTo>
                    <a:pt x="6181" y="16234"/>
                  </a:lnTo>
                  <a:cubicBezTo>
                    <a:pt x="6181" y="16544"/>
                    <a:pt x="5932" y="16793"/>
                    <a:pt x="5622" y="16793"/>
                  </a:cubicBezTo>
                  <a:lnTo>
                    <a:pt x="3388" y="16793"/>
                  </a:lnTo>
                  <a:cubicBezTo>
                    <a:pt x="3080" y="16793"/>
                    <a:pt x="2831" y="16544"/>
                    <a:pt x="2831" y="16234"/>
                  </a:cubicBezTo>
                  <a:lnTo>
                    <a:pt x="2831" y="7299"/>
                  </a:lnTo>
                  <a:cubicBezTo>
                    <a:pt x="2831" y="6989"/>
                    <a:pt x="3080" y="6740"/>
                    <a:pt x="3388" y="6740"/>
                  </a:cubicBezTo>
                  <a:close/>
                  <a:moveTo>
                    <a:pt x="12596" y="6721"/>
                  </a:moveTo>
                  <a:cubicBezTo>
                    <a:pt x="12811" y="6721"/>
                    <a:pt x="13027" y="6739"/>
                    <a:pt x="13241" y="6774"/>
                  </a:cubicBezTo>
                  <a:cubicBezTo>
                    <a:pt x="15058" y="7069"/>
                    <a:pt x="16235" y="8557"/>
                    <a:pt x="16235" y="10223"/>
                  </a:cubicBezTo>
                  <a:lnTo>
                    <a:pt x="16235" y="16234"/>
                  </a:lnTo>
                  <a:cubicBezTo>
                    <a:pt x="16235" y="16544"/>
                    <a:pt x="15985" y="16793"/>
                    <a:pt x="15676" y="16793"/>
                  </a:cubicBezTo>
                  <a:lnTo>
                    <a:pt x="13441" y="16793"/>
                  </a:lnTo>
                  <a:cubicBezTo>
                    <a:pt x="13133" y="16793"/>
                    <a:pt x="12884" y="16544"/>
                    <a:pt x="12884" y="16234"/>
                  </a:cubicBezTo>
                  <a:lnTo>
                    <a:pt x="12884" y="11209"/>
                  </a:lnTo>
                  <a:cubicBezTo>
                    <a:pt x="12884" y="10593"/>
                    <a:pt x="12382" y="10091"/>
                    <a:pt x="11766" y="10091"/>
                  </a:cubicBezTo>
                  <a:cubicBezTo>
                    <a:pt x="11150" y="10091"/>
                    <a:pt x="10650" y="10593"/>
                    <a:pt x="10650" y="11209"/>
                  </a:cubicBezTo>
                  <a:lnTo>
                    <a:pt x="10650" y="16234"/>
                  </a:lnTo>
                  <a:cubicBezTo>
                    <a:pt x="10650" y="16544"/>
                    <a:pt x="10399" y="16793"/>
                    <a:pt x="10091" y="16793"/>
                  </a:cubicBezTo>
                  <a:lnTo>
                    <a:pt x="7857" y="16793"/>
                  </a:lnTo>
                  <a:cubicBezTo>
                    <a:pt x="7547" y="16793"/>
                    <a:pt x="7298" y="16544"/>
                    <a:pt x="7298" y="16234"/>
                  </a:cubicBezTo>
                  <a:lnTo>
                    <a:pt x="7298" y="7299"/>
                  </a:lnTo>
                  <a:cubicBezTo>
                    <a:pt x="7298" y="6989"/>
                    <a:pt x="7547" y="6740"/>
                    <a:pt x="7857" y="6740"/>
                  </a:cubicBezTo>
                  <a:lnTo>
                    <a:pt x="10091" y="6740"/>
                  </a:lnTo>
                  <a:cubicBezTo>
                    <a:pt x="10377" y="6740"/>
                    <a:pt x="10613" y="6956"/>
                    <a:pt x="10644" y="7234"/>
                  </a:cubicBezTo>
                  <a:cubicBezTo>
                    <a:pt x="11219" y="6901"/>
                    <a:pt x="11901" y="6721"/>
                    <a:pt x="12596" y="6721"/>
                  </a:cubicBezTo>
                  <a:close/>
                  <a:moveTo>
                    <a:pt x="2831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31" y="19065"/>
                  </a:cubicBezTo>
                  <a:lnTo>
                    <a:pt x="16235" y="19065"/>
                  </a:lnTo>
                  <a:cubicBezTo>
                    <a:pt x="17774" y="19065"/>
                    <a:pt x="19065" y="17775"/>
                    <a:pt x="19065" y="16234"/>
                  </a:cubicBezTo>
                  <a:lnTo>
                    <a:pt x="19065" y="2831"/>
                  </a:lnTo>
                  <a:cubicBezTo>
                    <a:pt x="19065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68;p56"/>
            <p:cNvSpPr/>
            <p:nvPr/>
          </p:nvSpPr>
          <p:spPr>
            <a:xfrm>
              <a:off x="1555413" y="1886846"/>
              <a:ext cx="139912" cy="163558"/>
            </a:xfrm>
            <a:custGeom>
              <a:avLst/>
              <a:gdLst/>
              <a:ahLst/>
              <a:cxnLst/>
              <a:rect l="l" t="t" r="r" b="b"/>
              <a:pathLst>
                <a:path w="6704" h="7837" extrusionOk="0">
                  <a:moveTo>
                    <a:pt x="4182" y="0"/>
                  </a:moveTo>
                  <a:cubicBezTo>
                    <a:pt x="3474" y="0"/>
                    <a:pt x="2782" y="261"/>
                    <a:pt x="2332" y="711"/>
                  </a:cubicBezTo>
                  <a:cubicBezTo>
                    <a:pt x="2108" y="935"/>
                    <a:pt x="1938" y="1142"/>
                    <a:pt x="1686" y="1142"/>
                  </a:cubicBezTo>
                  <a:cubicBezTo>
                    <a:pt x="1618" y="1142"/>
                    <a:pt x="1544" y="1127"/>
                    <a:pt x="1462" y="1093"/>
                  </a:cubicBezTo>
                  <a:cubicBezTo>
                    <a:pt x="1253" y="1006"/>
                    <a:pt x="1117" y="803"/>
                    <a:pt x="1117" y="576"/>
                  </a:cubicBezTo>
                  <a:lnTo>
                    <a:pt x="1117" y="17"/>
                  </a:lnTo>
                  <a:lnTo>
                    <a:pt x="1" y="17"/>
                  </a:lnTo>
                  <a:lnTo>
                    <a:pt x="1" y="7836"/>
                  </a:lnTo>
                  <a:lnTo>
                    <a:pt x="1117" y="7836"/>
                  </a:lnTo>
                  <a:lnTo>
                    <a:pt x="1117" y="3370"/>
                  </a:lnTo>
                  <a:cubicBezTo>
                    <a:pt x="1117" y="2137"/>
                    <a:pt x="2120" y="1135"/>
                    <a:pt x="3351" y="1135"/>
                  </a:cubicBezTo>
                  <a:cubicBezTo>
                    <a:pt x="4584" y="1135"/>
                    <a:pt x="5585" y="2137"/>
                    <a:pt x="5585" y="3370"/>
                  </a:cubicBezTo>
                  <a:lnTo>
                    <a:pt x="5585" y="7836"/>
                  </a:lnTo>
                  <a:lnTo>
                    <a:pt x="6703" y="7836"/>
                  </a:lnTo>
                  <a:lnTo>
                    <a:pt x="6703" y="2384"/>
                  </a:lnTo>
                  <a:cubicBezTo>
                    <a:pt x="6703" y="1266"/>
                    <a:pt x="5932" y="245"/>
                    <a:pt x="4648" y="38"/>
                  </a:cubicBezTo>
                  <a:cubicBezTo>
                    <a:pt x="4493" y="13"/>
                    <a:pt x="4337" y="0"/>
                    <a:pt x="418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69;p56"/>
            <p:cNvSpPr/>
            <p:nvPr/>
          </p:nvSpPr>
          <p:spPr>
            <a:xfrm>
              <a:off x="1462169" y="1887200"/>
              <a:ext cx="23354" cy="163203"/>
            </a:xfrm>
            <a:custGeom>
              <a:avLst/>
              <a:gdLst/>
              <a:ahLst/>
              <a:cxnLst/>
              <a:rect l="l" t="t" r="r" b="b"/>
              <a:pathLst>
                <a:path w="1119" h="7820" extrusionOk="0">
                  <a:moveTo>
                    <a:pt x="0" y="0"/>
                  </a:moveTo>
                  <a:lnTo>
                    <a:pt x="0" y="7819"/>
                  </a:lnTo>
                  <a:lnTo>
                    <a:pt x="1118" y="7819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663;p56"/>
          <p:cNvSpPr txBox="1">
            <a:spLocks noGrp="1"/>
          </p:cNvSpPr>
          <p:nvPr>
            <p:ph type="subTitle" idx="1"/>
          </p:nvPr>
        </p:nvSpPr>
        <p:spPr>
          <a:xfrm>
            <a:off x="2183472" y="2357690"/>
            <a:ext cx="48390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rial"/>
              <a:buNone/>
            </a:pPr>
            <a:r>
              <a:rPr lang="hr-HR" sz="2000" dirty="0">
                <a:solidFill>
                  <a:srgbClr val="434343"/>
                </a:solidFill>
              </a:rPr>
              <a:t>Ima li tko pitanja</a:t>
            </a:r>
            <a:r>
              <a:rPr lang="en" sz="2000" dirty="0">
                <a:solidFill>
                  <a:srgbClr val="434343"/>
                </a:solidFill>
              </a:rPr>
              <a:t>?</a:t>
            </a:r>
            <a:endParaRPr sz="2000" dirty="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rial"/>
              <a:buNone/>
            </a:pPr>
            <a:endParaRPr sz="2000" dirty="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rial"/>
              <a:buNone/>
            </a:pPr>
            <a:r>
              <a:rPr lang="hr-HR" sz="2000" dirty="0">
                <a:solidFill>
                  <a:srgbClr val="434343"/>
                </a:solidFill>
              </a:rPr>
              <a:t>mdragos@irb.hr</a:t>
            </a:r>
            <a:r>
              <a:rPr lang="en" sz="2000" dirty="0">
                <a:solidFill>
                  <a:srgbClr val="434343"/>
                </a:solidFill>
              </a:rPr>
              <a:t> </a:t>
            </a:r>
            <a:endParaRPr sz="2000" dirty="0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0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5"/>
          <p:cNvSpPr txBox="1">
            <a:spLocks noGrp="1"/>
          </p:cNvSpPr>
          <p:nvPr>
            <p:ph type="ctrTitle"/>
          </p:nvPr>
        </p:nvSpPr>
        <p:spPr>
          <a:xfrm>
            <a:off x="3385875" y="2098650"/>
            <a:ext cx="23724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SADRŽAJ</a:t>
            </a:r>
            <a:endParaRPr dirty="0"/>
          </a:p>
        </p:txBody>
      </p:sp>
      <p:sp>
        <p:nvSpPr>
          <p:cNvPr id="166" name="Google Shape;166;p35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2105406" y="2513715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67" name="Google Shape;167;p35"/>
          <p:cNvSpPr txBox="1">
            <a:spLocks noGrp="1"/>
          </p:cNvSpPr>
          <p:nvPr>
            <p:ph type="ctrTitle" idx="2"/>
          </p:nvPr>
        </p:nvSpPr>
        <p:spPr>
          <a:xfrm>
            <a:off x="390296" y="201653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GB" dirty="0"/>
              <a:t>ANTIOKSIDANSI vs. RADIKALI</a:t>
            </a:r>
          </a:p>
        </p:txBody>
      </p:sp>
      <p:sp>
        <p:nvSpPr>
          <p:cNvPr id="169" name="Google Shape;169;p35">
            <a:hlinkClick r:id="rId4" action="ppaction://hlinksldjump"/>
          </p:cNvPr>
          <p:cNvSpPr txBox="1">
            <a:spLocks noGrp="1"/>
          </p:cNvSpPr>
          <p:nvPr>
            <p:ph type="title" idx="3"/>
          </p:nvPr>
        </p:nvSpPr>
        <p:spPr>
          <a:xfrm>
            <a:off x="2118448" y="570995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70" name="Google Shape;170;p35">
            <a:hlinkClick r:id="rId5" action="ppaction://hlinksldjump"/>
          </p:cNvPr>
          <p:cNvSpPr txBox="1">
            <a:spLocks noGrp="1"/>
          </p:cNvSpPr>
          <p:nvPr>
            <p:ph type="title" idx="4"/>
          </p:nvPr>
        </p:nvSpPr>
        <p:spPr>
          <a:xfrm>
            <a:off x="2105406" y="1542355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71" name="Google Shape;171;p35">
            <a:hlinkClick r:id="rId6" action="ppaction://hlinksldjump"/>
          </p:cNvPr>
          <p:cNvSpPr txBox="1">
            <a:spLocks noGrp="1"/>
          </p:cNvSpPr>
          <p:nvPr>
            <p:ph type="title" idx="6"/>
          </p:nvPr>
        </p:nvSpPr>
        <p:spPr>
          <a:xfrm>
            <a:off x="5922008" y="2119185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74" name="Google Shape;174;p35"/>
          <p:cNvSpPr txBox="1">
            <a:spLocks noGrp="1"/>
          </p:cNvSpPr>
          <p:nvPr>
            <p:ph type="ctrTitle" idx="9"/>
          </p:nvPr>
        </p:nvSpPr>
        <p:spPr>
          <a:xfrm>
            <a:off x="390296" y="1167854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GB" dirty="0"/>
              <a:t>EPR SPEKTROSKOPIJA</a:t>
            </a:r>
          </a:p>
        </p:txBody>
      </p:sp>
      <p:sp>
        <p:nvSpPr>
          <p:cNvPr id="176" name="Google Shape;176;p35"/>
          <p:cNvSpPr txBox="1">
            <a:spLocks noGrp="1"/>
          </p:cNvSpPr>
          <p:nvPr>
            <p:ph type="ctrTitle" idx="14"/>
          </p:nvPr>
        </p:nvSpPr>
        <p:spPr>
          <a:xfrm>
            <a:off x="390296" y="2141336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GB" dirty="0"/>
              <a:t>EPR vs. UV - vis</a:t>
            </a:r>
          </a:p>
        </p:txBody>
      </p:sp>
      <p:sp>
        <p:nvSpPr>
          <p:cNvPr id="178" name="Google Shape;178;p35"/>
          <p:cNvSpPr txBox="1">
            <a:spLocks noGrp="1"/>
          </p:cNvSpPr>
          <p:nvPr>
            <p:ph type="ctrTitle" idx="16"/>
          </p:nvPr>
        </p:nvSpPr>
        <p:spPr>
          <a:xfrm>
            <a:off x="6811558" y="1775180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dirty="0"/>
              <a:t>ZAKLJUČAK</a:t>
            </a:r>
          </a:p>
        </p:txBody>
      </p:sp>
      <p:cxnSp>
        <p:nvCxnSpPr>
          <p:cNvPr id="184" name="Google Shape;184;p35"/>
          <p:cNvCxnSpPr/>
          <p:nvPr/>
        </p:nvCxnSpPr>
        <p:spPr>
          <a:xfrm>
            <a:off x="3297225" y="0"/>
            <a:ext cx="0" cy="2393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35"/>
          <p:cNvCxnSpPr/>
          <p:nvPr/>
        </p:nvCxnSpPr>
        <p:spPr>
          <a:xfrm>
            <a:off x="5861950" y="3131400"/>
            <a:ext cx="0" cy="20301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7"/>
          <p:cNvSpPr txBox="1">
            <a:spLocks noGrp="1"/>
          </p:cNvSpPr>
          <p:nvPr>
            <p:ph type="subTitle" idx="1"/>
          </p:nvPr>
        </p:nvSpPr>
        <p:spPr>
          <a:xfrm>
            <a:off x="2246460" y="2140096"/>
            <a:ext cx="5864966" cy="10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r>
              <a:rPr lang="en-GB" sz="2000" dirty="0" err="1">
                <a:latin typeface="Exo 2" panose="020B0604020202020204" charset="0"/>
              </a:rPr>
              <a:t>Upoznavanje</a:t>
            </a:r>
            <a:r>
              <a:rPr lang="en-GB" sz="2000" dirty="0">
                <a:latin typeface="Exo 2" panose="020B0604020202020204" charset="0"/>
              </a:rPr>
              <a:t> s EPR </a:t>
            </a:r>
            <a:r>
              <a:rPr lang="en-GB" sz="2000" dirty="0" err="1">
                <a:latin typeface="Exo 2" panose="020B0604020202020204" charset="0"/>
              </a:rPr>
              <a:t>spektroskopijom</a:t>
            </a:r>
            <a:endParaRPr lang="en-GB" sz="2000" dirty="0">
              <a:latin typeface="Exo 2" panose="020B0604020202020204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latin typeface="Exo 2" panose="020B0604020202020204" charset="0"/>
              </a:rPr>
              <a:t>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r>
              <a:rPr lang="en-GB" sz="2000" dirty="0" err="1">
                <a:latin typeface="Exo 2" panose="020B0604020202020204" charset="0"/>
              </a:rPr>
              <a:t>Primjena</a:t>
            </a:r>
            <a:r>
              <a:rPr lang="en-GB" sz="2000" dirty="0">
                <a:latin typeface="Exo 2" panose="020B0604020202020204" charset="0"/>
              </a:rPr>
              <a:t> u </a:t>
            </a:r>
            <a:r>
              <a:rPr lang="en-GB" sz="2000" dirty="0" err="1">
                <a:latin typeface="Exo 2" panose="020B0604020202020204" charset="0"/>
              </a:rPr>
              <a:t>određivanju</a:t>
            </a:r>
            <a:r>
              <a:rPr lang="en-GB" sz="2000" dirty="0">
                <a:latin typeface="Exo 2" panose="020B0604020202020204" charset="0"/>
              </a:rPr>
              <a:t> </a:t>
            </a:r>
            <a:r>
              <a:rPr lang="en-GB" sz="2000" dirty="0" err="1">
                <a:latin typeface="Exo 2" panose="020B0604020202020204" charset="0"/>
              </a:rPr>
              <a:t>antioksidativnih</a:t>
            </a:r>
            <a:r>
              <a:rPr lang="en-GB" sz="2000" dirty="0">
                <a:latin typeface="Exo 2" panose="020B0604020202020204" charset="0"/>
              </a:rPr>
              <a:t> </a:t>
            </a:r>
            <a:r>
              <a:rPr lang="en-GB" sz="2000" dirty="0" err="1">
                <a:latin typeface="Exo 2" panose="020B0604020202020204" charset="0"/>
              </a:rPr>
              <a:t>svojstva</a:t>
            </a:r>
            <a:r>
              <a:rPr lang="en-GB" sz="2000" dirty="0">
                <a:latin typeface="Exo 2" panose="020B0604020202020204" charset="0"/>
              </a:rPr>
              <a:t> </a:t>
            </a:r>
            <a:endParaRPr sz="2000" dirty="0">
              <a:latin typeface="Exo 2" panose="020B0604020202020204" charset="0"/>
            </a:endParaRPr>
          </a:p>
        </p:txBody>
      </p:sp>
      <p:sp>
        <p:nvSpPr>
          <p:cNvPr id="206" name="Google Shape;206;p37"/>
          <p:cNvSpPr txBox="1">
            <a:spLocks noGrp="1"/>
          </p:cNvSpPr>
          <p:nvPr>
            <p:ph type="ctrTitle"/>
          </p:nvPr>
        </p:nvSpPr>
        <p:spPr>
          <a:xfrm>
            <a:off x="702300" y="85996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CILJ:</a:t>
            </a:r>
            <a:endParaRPr dirty="0"/>
          </a:p>
        </p:txBody>
      </p:sp>
      <p:cxnSp>
        <p:nvCxnSpPr>
          <p:cNvPr id="207" name="Google Shape;207;p37"/>
          <p:cNvCxnSpPr/>
          <p:nvPr/>
        </p:nvCxnSpPr>
        <p:spPr>
          <a:xfrm>
            <a:off x="4569600" y="1494500"/>
            <a:ext cx="45744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8" name="Google Shape;208;p37"/>
          <p:cNvCxnSpPr/>
          <p:nvPr/>
        </p:nvCxnSpPr>
        <p:spPr>
          <a:xfrm>
            <a:off x="0" y="3568175"/>
            <a:ext cx="45744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DD339217-ACA3-4C3A-BEC6-28ABDF0E3255}"/>
              </a:ext>
            </a:extLst>
          </p:cNvPr>
          <p:cNvSpPr/>
          <p:nvPr/>
        </p:nvSpPr>
        <p:spPr>
          <a:xfrm>
            <a:off x="2100146" y="2983977"/>
            <a:ext cx="89210" cy="81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70C1232-ECA4-453F-8818-81E02A8CA262}"/>
              </a:ext>
            </a:extLst>
          </p:cNvPr>
          <p:cNvSpPr/>
          <p:nvPr/>
        </p:nvSpPr>
        <p:spPr>
          <a:xfrm>
            <a:off x="2100146" y="2481555"/>
            <a:ext cx="89210" cy="81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9"/>
          <p:cNvSpPr txBox="1">
            <a:spLocks noGrp="1"/>
          </p:cNvSpPr>
          <p:nvPr>
            <p:ph type="ctrTitle"/>
          </p:nvPr>
        </p:nvSpPr>
        <p:spPr>
          <a:xfrm flipH="1">
            <a:off x="2382625" y="2592775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ANTIOKSIDANSI vs. RADIKALI</a:t>
            </a:r>
            <a:endParaRPr dirty="0"/>
          </a:p>
        </p:txBody>
      </p:sp>
      <p:sp>
        <p:nvSpPr>
          <p:cNvPr id="235" name="Google Shape;235;p39"/>
          <p:cNvSpPr txBox="1">
            <a:spLocks noGrp="1"/>
          </p:cNvSpPr>
          <p:nvPr>
            <p:ph type="title" idx="2"/>
          </p:nvPr>
        </p:nvSpPr>
        <p:spPr>
          <a:xfrm flipH="1">
            <a:off x="4980475" y="2088175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cxnSp>
        <p:nvCxnSpPr>
          <p:cNvPr id="236" name="Google Shape;236;p39"/>
          <p:cNvCxnSpPr/>
          <p:nvPr/>
        </p:nvCxnSpPr>
        <p:spPr>
          <a:xfrm>
            <a:off x="7578325" y="4028400"/>
            <a:ext cx="15657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1" name="Google Shape;251;p40"/>
          <p:cNvCxnSpPr/>
          <p:nvPr/>
        </p:nvCxnSpPr>
        <p:spPr>
          <a:xfrm>
            <a:off x="3017927" y="1365245"/>
            <a:ext cx="1058828" cy="6658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D2859DA-3B11-433B-982D-4DC5AD8B4786}"/>
              </a:ext>
            </a:extLst>
          </p:cNvPr>
          <p:cNvSpPr txBox="1"/>
          <p:nvPr/>
        </p:nvSpPr>
        <p:spPr>
          <a:xfrm>
            <a:off x="4076755" y="1057468"/>
            <a:ext cx="4886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latin typeface="Exo 2" panose="020B0604020202020204" charset="-18"/>
                <a:ea typeface="Roboto Condensed" panose="020B0604020202020204" charset="0"/>
                <a:cs typeface="Times New Roman" panose="02020603050405020304" pitchFamily="18" charset="0"/>
              </a:rPr>
              <a:t>„molekule sposobne inhibirati oksidaciju drugih molekula”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65E5D7-2F26-427C-9621-CD75600D0B2A}"/>
              </a:ext>
            </a:extLst>
          </p:cNvPr>
          <p:cNvSpPr txBox="1"/>
          <p:nvPr/>
        </p:nvSpPr>
        <p:spPr>
          <a:xfrm>
            <a:off x="4354404" y="1417782"/>
            <a:ext cx="46939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>
                <a:latin typeface="Exo 2" panose="020B0604020202020204" charset="-18"/>
                <a:ea typeface="Roboto Condensed" panose="020B0604020202020204" charset="0"/>
              </a:rPr>
              <a:t>Gülçin</a:t>
            </a:r>
            <a:r>
              <a:rPr lang="en-US" sz="800" dirty="0">
                <a:latin typeface="Exo 2" panose="020B0604020202020204" charset="-18"/>
                <a:ea typeface="Roboto Condensed" panose="020B0604020202020204" charset="0"/>
              </a:rPr>
              <a:t> I. Antioxidant activity of food constituents: An overview, </a:t>
            </a:r>
            <a:r>
              <a:rPr lang="en-US" sz="800" i="1" dirty="0">
                <a:latin typeface="Exo 2" panose="020B0604020202020204" charset="-18"/>
                <a:ea typeface="Roboto Condensed" panose="020B0604020202020204" charset="0"/>
              </a:rPr>
              <a:t>Arch. </a:t>
            </a:r>
            <a:r>
              <a:rPr lang="en-US" sz="800" i="1" dirty="0" err="1">
                <a:latin typeface="Exo 2" panose="020B0604020202020204" charset="-18"/>
                <a:ea typeface="Roboto Condensed" panose="020B0604020202020204" charset="0"/>
              </a:rPr>
              <a:t>Toxicol</a:t>
            </a:r>
            <a:r>
              <a:rPr lang="en-US" sz="800" dirty="0">
                <a:latin typeface="Exo 2" panose="020B0604020202020204" charset="-18"/>
                <a:ea typeface="Roboto Condensed" panose="020B0604020202020204" charset="0"/>
              </a:rPr>
              <a:t>., </a:t>
            </a:r>
            <a:r>
              <a:rPr lang="en-US" sz="800" b="1" dirty="0">
                <a:latin typeface="Exo 2" panose="020B0604020202020204" charset="-18"/>
                <a:ea typeface="Roboto Condensed" panose="020B0604020202020204" charset="0"/>
              </a:rPr>
              <a:t>92</a:t>
            </a:r>
            <a:r>
              <a:rPr lang="en-US" sz="800" dirty="0">
                <a:latin typeface="Exo 2" panose="020B0604020202020204" charset="-18"/>
                <a:ea typeface="Roboto Condensed" panose="020B0604020202020204" charset="0"/>
              </a:rPr>
              <a:t> (2012) 345 - 391. </a:t>
            </a:r>
            <a:endParaRPr lang="en-GB" sz="800" dirty="0">
              <a:latin typeface="Exo 2" panose="020B0604020202020204" charset="-18"/>
              <a:ea typeface="Roboto Condensed" panose="020B0604020202020204" charset="0"/>
            </a:endParaRP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E903D0-A70F-43A7-A493-2D7DFA955C34}"/>
              </a:ext>
            </a:extLst>
          </p:cNvPr>
          <p:cNvSpPr txBox="1"/>
          <p:nvPr/>
        </p:nvSpPr>
        <p:spPr>
          <a:xfrm>
            <a:off x="2867584" y="1057468"/>
            <a:ext cx="1345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rgbClr val="FF0000"/>
                </a:solidFill>
                <a:latin typeface="Exo 2" panose="020B0604020202020204" charset="-18"/>
                <a:ea typeface="Roboto Condensed" panose="020B0604020202020204" charset="0"/>
              </a:rPr>
              <a:t>Antioksidansi</a:t>
            </a:r>
            <a:endParaRPr lang="en-GB" b="1" dirty="0">
              <a:solidFill>
                <a:srgbClr val="FF0000"/>
              </a:solidFill>
              <a:latin typeface="Exo 2" panose="020B0604020202020204" charset="-18"/>
              <a:ea typeface="Roboto Condensed" panose="020B060402020202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519" y="2237462"/>
            <a:ext cx="31967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>
              <a:latin typeface="Exo 2" panose="020B0604020202020204" charset="-18"/>
            </a:endParaRPr>
          </a:p>
          <a:p>
            <a:r>
              <a:rPr lang="hr-HR" dirty="0">
                <a:latin typeface="Exo 2" panose="020B0604020202020204" charset="-18"/>
              </a:rPr>
              <a:t> </a:t>
            </a:r>
            <a:r>
              <a:rPr lang="en-GB" dirty="0">
                <a:latin typeface="Exo 2" panose="020B0604020202020204" charset="-18"/>
              </a:rPr>
              <a:t>SET (</a:t>
            </a:r>
            <a:r>
              <a:rPr lang="en-GB" dirty="0" err="1">
                <a:latin typeface="Exo 2" panose="020B0604020202020204" charset="-18"/>
              </a:rPr>
              <a:t>eng.</a:t>
            </a:r>
            <a:r>
              <a:rPr lang="en-GB" dirty="0">
                <a:latin typeface="Exo 2" panose="020B0604020202020204" charset="-18"/>
              </a:rPr>
              <a:t>, </a:t>
            </a:r>
            <a:r>
              <a:rPr lang="en-GB" i="1" dirty="0">
                <a:latin typeface="Exo 2" panose="020B0604020202020204" charset="-18"/>
              </a:rPr>
              <a:t>Single Electron Transfer</a:t>
            </a:r>
            <a:r>
              <a:rPr lang="en-GB" dirty="0">
                <a:latin typeface="Exo 2" panose="020B0604020202020204" charset="-18"/>
              </a:rPr>
              <a:t>)</a:t>
            </a:r>
            <a:endParaRPr lang="hr-HR" dirty="0">
              <a:latin typeface="Exo 2" panose="020B0604020202020204" charset="-18"/>
            </a:endParaRPr>
          </a:p>
          <a:p>
            <a:endParaRPr lang="hr-HR" dirty="0">
              <a:latin typeface="Exo 2" panose="020B0604020202020204" charset="-1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6215636-B1ED-4CC2-895A-8B7C1C2A2EDF}"/>
              </a:ext>
            </a:extLst>
          </p:cNvPr>
          <p:cNvSpPr/>
          <p:nvPr/>
        </p:nvSpPr>
        <p:spPr>
          <a:xfrm>
            <a:off x="2115542" y="2935238"/>
            <a:ext cx="89210" cy="81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A955A0A-E0DA-4D86-A16B-CCE61A62BD17}"/>
              </a:ext>
            </a:extLst>
          </p:cNvPr>
          <p:cNvSpPr/>
          <p:nvPr/>
        </p:nvSpPr>
        <p:spPr>
          <a:xfrm>
            <a:off x="2123026" y="3800797"/>
            <a:ext cx="89210" cy="81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381006E-3078-4CD6-9FEF-32E6F4253672}"/>
              </a:ext>
            </a:extLst>
          </p:cNvPr>
          <p:cNvSpPr/>
          <p:nvPr/>
        </p:nvSpPr>
        <p:spPr>
          <a:xfrm>
            <a:off x="2115542" y="3369608"/>
            <a:ext cx="89210" cy="81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9883308-61C9-4EBB-9056-50A4D4FC2A0D}"/>
              </a:ext>
            </a:extLst>
          </p:cNvPr>
          <p:cNvSpPr/>
          <p:nvPr/>
        </p:nvSpPr>
        <p:spPr>
          <a:xfrm>
            <a:off x="4242180" y="2939470"/>
            <a:ext cx="89210" cy="81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6B15BE5-540D-4526-862E-17D1E31B9C3F}"/>
              </a:ext>
            </a:extLst>
          </p:cNvPr>
          <p:cNvSpPr/>
          <p:nvPr/>
        </p:nvSpPr>
        <p:spPr>
          <a:xfrm>
            <a:off x="2150824" y="4231986"/>
            <a:ext cx="89210" cy="81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CCB6CF4-B58C-4861-A70F-6D66296EF150}"/>
              </a:ext>
            </a:extLst>
          </p:cNvPr>
          <p:cNvCxnSpPr/>
          <p:nvPr/>
        </p:nvCxnSpPr>
        <p:spPr>
          <a:xfrm>
            <a:off x="3977640" y="2499360"/>
            <a:ext cx="0" cy="20247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599E796-BC3C-4459-BCAF-F173E687DBA8}"/>
              </a:ext>
            </a:extLst>
          </p:cNvPr>
          <p:cNvCxnSpPr>
            <a:cxnSpLocks/>
          </p:cNvCxnSpPr>
          <p:nvPr/>
        </p:nvCxnSpPr>
        <p:spPr>
          <a:xfrm>
            <a:off x="1051560" y="2712720"/>
            <a:ext cx="60274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415B0A1-74BE-4D40-AE2E-61B24B733762}"/>
              </a:ext>
            </a:extLst>
          </p:cNvPr>
          <p:cNvSpPr txBox="1"/>
          <p:nvPr/>
        </p:nvSpPr>
        <p:spPr>
          <a:xfrm>
            <a:off x="3977640" y="2466215"/>
            <a:ext cx="31181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HAT (</a:t>
            </a:r>
            <a:r>
              <a:rPr lang="en-GB" dirty="0" err="1"/>
              <a:t>eng.</a:t>
            </a:r>
            <a:r>
              <a:rPr lang="en-GB" dirty="0"/>
              <a:t>, </a:t>
            </a:r>
            <a:r>
              <a:rPr lang="en-GB" i="1" dirty="0"/>
              <a:t>Hydrogen Atom Transfer</a:t>
            </a:r>
            <a:r>
              <a:rPr lang="en-GB" dirty="0"/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F1C194-F389-46A0-B70E-E37A56BD8F7A}"/>
              </a:ext>
            </a:extLst>
          </p:cNvPr>
          <p:cNvSpPr txBox="1"/>
          <p:nvPr/>
        </p:nvSpPr>
        <p:spPr>
          <a:xfrm>
            <a:off x="2395339" y="2814880"/>
            <a:ext cx="94448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DPPH</a:t>
            </a:r>
          </a:p>
          <a:p>
            <a:endParaRPr lang="en-GB" dirty="0"/>
          </a:p>
          <a:p>
            <a:r>
              <a:rPr lang="en-GB" dirty="0"/>
              <a:t>ABTS</a:t>
            </a:r>
          </a:p>
          <a:p>
            <a:endParaRPr lang="en-GB" dirty="0"/>
          </a:p>
          <a:p>
            <a:r>
              <a:rPr lang="en-GB" dirty="0"/>
              <a:t>CUPRAC</a:t>
            </a:r>
          </a:p>
          <a:p>
            <a:endParaRPr lang="en-GB" dirty="0"/>
          </a:p>
          <a:p>
            <a:r>
              <a:rPr lang="en-GB" dirty="0"/>
              <a:t>FRAP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73CA0C-00AF-44A9-96E7-D93A15E03629}"/>
              </a:ext>
            </a:extLst>
          </p:cNvPr>
          <p:cNvSpPr txBox="1"/>
          <p:nvPr/>
        </p:nvSpPr>
        <p:spPr>
          <a:xfrm>
            <a:off x="4432767" y="2832402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ORAC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CD57D3-8438-4939-882B-D33AD124B007}"/>
              </a:ext>
            </a:extLst>
          </p:cNvPr>
          <p:cNvSpPr txBox="1"/>
          <p:nvPr/>
        </p:nvSpPr>
        <p:spPr>
          <a:xfrm>
            <a:off x="2530643" y="2003553"/>
            <a:ext cx="2254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Dva</a:t>
            </a:r>
            <a:r>
              <a:rPr lang="en-GB" dirty="0"/>
              <a:t> </a:t>
            </a:r>
            <a:r>
              <a:rPr lang="en-GB" dirty="0" err="1"/>
              <a:t>osnovna</a:t>
            </a:r>
            <a:r>
              <a:rPr lang="en-GB" dirty="0"/>
              <a:t> </a:t>
            </a:r>
            <a:r>
              <a:rPr lang="en-GB" dirty="0" err="1"/>
              <a:t>mehanizma</a:t>
            </a:r>
            <a:r>
              <a:rPr lang="en-GB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9FB97A-55DD-45C7-9F20-FDA3400C6029}"/>
              </a:ext>
            </a:extLst>
          </p:cNvPr>
          <p:cNvSpPr txBox="1"/>
          <p:nvPr/>
        </p:nvSpPr>
        <p:spPr>
          <a:xfrm>
            <a:off x="4431424" y="3221989"/>
            <a:ext cx="6639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TRAP</a:t>
            </a:r>
          </a:p>
          <a:p>
            <a:endParaRPr lang="en-GB" dirty="0"/>
          </a:p>
          <a:p>
            <a:r>
              <a:rPr lang="en-GB" dirty="0"/>
              <a:t>IOU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A48A1F2-A387-401F-AE34-CC8E7F0CE7C9}"/>
              </a:ext>
            </a:extLst>
          </p:cNvPr>
          <p:cNvSpPr/>
          <p:nvPr/>
        </p:nvSpPr>
        <p:spPr>
          <a:xfrm>
            <a:off x="4254158" y="3331778"/>
            <a:ext cx="89210" cy="81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E196442-7BED-4CC9-9CE0-89F718C140BE}"/>
              </a:ext>
            </a:extLst>
          </p:cNvPr>
          <p:cNvSpPr/>
          <p:nvPr/>
        </p:nvSpPr>
        <p:spPr>
          <a:xfrm>
            <a:off x="4286785" y="3759909"/>
            <a:ext cx="89210" cy="81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4"/>
          <p:cNvSpPr txBox="1">
            <a:spLocks noGrp="1"/>
          </p:cNvSpPr>
          <p:nvPr>
            <p:ph type="ctrTitle"/>
          </p:nvPr>
        </p:nvSpPr>
        <p:spPr>
          <a:xfrm flipH="1">
            <a:off x="2754543" y="1347038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EPR SPEKTROSKOPIJA</a:t>
            </a:r>
            <a:endParaRPr dirty="0"/>
          </a:p>
        </p:txBody>
      </p:sp>
      <p:sp>
        <p:nvSpPr>
          <p:cNvPr id="346" name="Google Shape;346;p44"/>
          <p:cNvSpPr txBox="1">
            <a:spLocks noGrp="1"/>
          </p:cNvSpPr>
          <p:nvPr>
            <p:ph type="title" idx="2"/>
          </p:nvPr>
        </p:nvSpPr>
        <p:spPr>
          <a:xfrm flipH="1">
            <a:off x="4970943" y="1035213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cxnSp>
        <p:nvCxnSpPr>
          <p:cNvPr id="347" name="Google Shape;347;p44"/>
          <p:cNvCxnSpPr/>
          <p:nvPr/>
        </p:nvCxnSpPr>
        <p:spPr>
          <a:xfrm>
            <a:off x="7626825" y="2744700"/>
            <a:ext cx="1560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5"/>
          <p:cNvSpPr txBox="1">
            <a:spLocks noGrp="1"/>
          </p:cNvSpPr>
          <p:nvPr>
            <p:ph type="ctrTitle"/>
          </p:nvPr>
        </p:nvSpPr>
        <p:spPr>
          <a:xfrm>
            <a:off x="338310" y="146198"/>
            <a:ext cx="880569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Elektronska paramagnetska rezonancijska (EPR) spektroskopija</a:t>
            </a:r>
            <a:endParaRPr dirty="0"/>
          </a:p>
        </p:txBody>
      </p:sp>
      <p:sp>
        <p:nvSpPr>
          <p:cNvPr id="361" name="Google Shape;361;p45"/>
          <p:cNvSpPr txBox="1">
            <a:spLocks noGrp="1"/>
          </p:cNvSpPr>
          <p:nvPr>
            <p:ph type="subTitle" idx="1"/>
          </p:nvPr>
        </p:nvSpPr>
        <p:spPr>
          <a:xfrm>
            <a:off x="-357296" y="1908095"/>
            <a:ext cx="5365572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- Spektroskopska metoda koja se koristi za </a:t>
            </a:r>
            <a:r>
              <a:rPr lang="en-GB" dirty="0" err="1"/>
              <a:t>detekciju</a:t>
            </a:r>
            <a:r>
              <a:rPr lang="hr-HR" dirty="0"/>
              <a:t> nesparenih elektrona</a:t>
            </a:r>
            <a:endParaRPr dirty="0"/>
          </a:p>
        </p:txBody>
      </p:sp>
      <p:sp>
        <p:nvSpPr>
          <p:cNvPr id="363" name="Google Shape;363;p45"/>
          <p:cNvSpPr txBox="1">
            <a:spLocks noGrp="1"/>
          </p:cNvSpPr>
          <p:nvPr>
            <p:ph type="subTitle" idx="4"/>
          </p:nvPr>
        </p:nvSpPr>
        <p:spPr>
          <a:xfrm>
            <a:off x="-111767" y="2193414"/>
            <a:ext cx="7614623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- Jedina tehnika koja omogućuje izravnu detekciju slobodnih radikala i kemijskih sustava koji sadrže </a:t>
            </a:r>
            <a:r>
              <a:rPr lang="en-GB" dirty="0" err="1"/>
              <a:t>nesparene</a:t>
            </a:r>
            <a:r>
              <a:rPr lang="hr-HR" dirty="0"/>
              <a:t> elektrone</a:t>
            </a:r>
            <a:endParaRPr dirty="0"/>
          </a:p>
        </p:txBody>
      </p:sp>
      <p:cxnSp>
        <p:nvCxnSpPr>
          <p:cNvPr id="372" name="Google Shape;372;p45"/>
          <p:cNvCxnSpPr/>
          <p:nvPr/>
        </p:nvCxnSpPr>
        <p:spPr>
          <a:xfrm flipH="1">
            <a:off x="-49600" y="1700725"/>
            <a:ext cx="2554675" cy="220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3" name="Google Shape;373;p45"/>
          <p:cNvCxnSpPr>
            <a:endCxn id="11" idx="3"/>
          </p:cNvCxnSpPr>
          <p:nvPr/>
        </p:nvCxnSpPr>
        <p:spPr>
          <a:xfrm flipH="1">
            <a:off x="3516627" y="1714202"/>
            <a:ext cx="5627374" cy="44438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TextBox 10"/>
          <p:cNvSpPr txBox="1"/>
          <p:nvPr/>
        </p:nvSpPr>
        <p:spPr>
          <a:xfrm>
            <a:off x="2671524" y="1497030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>
                <a:latin typeface="Exo 2" panose="020B0604020202020204" charset="-18"/>
                <a:ea typeface="Roboto Condensed" panose="020B0604020202020204" charset="0"/>
              </a:rPr>
              <a:t>EPR</a:t>
            </a:r>
            <a:endParaRPr lang="en-US" sz="2800" b="1" dirty="0">
              <a:latin typeface="Exo 2" panose="020B0604020202020204" charset="-18"/>
              <a:ea typeface="Roboto Condensed" panose="020B0604020202020204" charset="0"/>
            </a:endParaRPr>
          </a:p>
        </p:txBody>
      </p:sp>
      <p:grpSp>
        <p:nvGrpSpPr>
          <p:cNvPr id="65" name="Google Shape;4669;p66"/>
          <p:cNvGrpSpPr/>
          <p:nvPr/>
        </p:nvGrpSpPr>
        <p:grpSpPr>
          <a:xfrm>
            <a:off x="3315493" y="3109488"/>
            <a:ext cx="2513013" cy="1784762"/>
            <a:chOff x="7617850" y="2063282"/>
            <a:chExt cx="799565" cy="670282"/>
          </a:xfrm>
          <a:solidFill>
            <a:srgbClr val="FF0000"/>
          </a:solidFill>
        </p:grpSpPr>
        <p:cxnSp>
          <p:nvCxnSpPr>
            <p:cNvPr id="66" name="Google Shape;4670;p66"/>
            <p:cNvCxnSpPr/>
            <p:nvPr/>
          </p:nvCxnSpPr>
          <p:spPr>
            <a:xfrm rot="5400000" flipH="1">
              <a:off x="7629118" y="2104714"/>
              <a:ext cx="129900" cy="111300"/>
            </a:xfrm>
            <a:prstGeom prst="bentConnector3">
              <a:avLst>
                <a:gd name="adj1" fmla="val 50000"/>
              </a:avLst>
            </a:prstGeom>
            <a:grp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4671;p66"/>
            <p:cNvCxnSpPr/>
            <p:nvPr/>
          </p:nvCxnSpPr>
          <p:spPr>
            <a:xfrm rot="-5400000">
              <a:off x="8276270" y="2104714"/>
              <a:ext cx="129900" cy="111300"/>
            </a:xfrm>
            <a:prstGeom prst="bentConnector3">
              <a:avLst>
                <a:gd name="adj1" fmla="val 50000"/>
              </a:avLst>
            </a:prstGeom>
            <a:grp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4672;p66"/>
            <p:cNvCxnSpPr/>
            <p:nvPr/>
          </p:nvCxnSpPr>
          <p:spPr>
            <a:xfrm rot="5400000">
              <a:off x="7629118" y="2612964"/>
              <a:ext cx="129900" cy="111300"/>
            </a:xfrm>
            <a:prstGeom prst="bentConnector3">
              <a:avLst>
                <a:gd name="adj1" fmla="val 50000"/>
              </a:avLst>
            </a:prstGeom>
            <a:grp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4673;p66"/>
            <p:cNvCxnSpPr/>
            <p:nvPr/>
          </p:nvCxnSpPr>
          <p:spPr>
            <a:xfrm rot="-5400000" flipH="1">
              <a:off x="8276270" y="2612964"/>
              <a:ext cx="129900" cy="111300"/>
            </a:xfrm>
            <a:prstGeom prst="bentConnector3">
              <a:avLst>
                <a:gd name="adj1" fmla="val 50000"/>
              </a:avLst>
            </a:prstGeom>
            <a:grp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4674;p66"/>
            <p:cNvCxnSpPr/>
            <p:nvPr/>
          </p:nvCxnSpPr>
          <p:spPr>
            <a:xfrm rot="10800000">
              <a:off x="7617850" y="2393356"/>
              <a:ext cx="83400" cy="0"/>
            </a:xfrm>
            <a:prstGeom prst="straightConnector1">
              <a:avLst/>
            </a:prstGeom>
            <a:grp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4675;p66"/>
            <p:cNvCxnSpPr/>
            <p:nvPr/>
          </p:nvCxnSpPr>
          <p:spPr>
            <a:xfrm rot="10800000">
              <a:off x="8334015" y="2393356"/>
              <a:ext cx="83400" cy="0"/>
            </a:xfrm>
            <a:prstGeom prst="straightConnector1">
              <a:avLst/>
            </a:prstGeom>
            <a:grp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72" name="Google Shape;4676;p66"/>
            <p:cNvGrpSpPr/>
            <p:nvPr/>
          </p:nvGrpSpPr>
          <p:grpSpPr>
            <a:xfrm>
              <a:off x="7734309" y="2063282"/>
              <a:ext cx="570957" cy="620096"/>
              <a:chOff x="7734309" y="2063282"/>
              <a:chExt cx="570957" cy="620096"/>
            </a:xfrm>
            <a:grpFill/>
          </p:grpSpPr>
          <p:grpSp>
            <p:nvGrpSpPr>
              <p:cNvPr id="73" name="Google Shape;4677;p66"/>
              <p:cNvGrpSpPr/>
              <p:nvPr/>
            </p:nvGrpSpPr>
            <p:grpSpPr>
              <a:xfrm>
                <a:off x="8031573" y="2063282"/>
                <a:ext cx="273693" cy="620096"/>
                <a:chOff x="8031573" y="2063282"/>
                <a:chExt cx="273693" cy="620096"/>
              </a:xfrm>
              <a:grpFill/>
            </p:grpSpPr>
            <p:sp>
              <p:nvSpPr>
                <p:cNvPr id="79" name="Google Shape;4678;p66"/>
                <p:cNvSpPr/>
                <p:nvPr/>
              </p:nvSpPr>
              <p:spPr>
                <a:xfrm>
                  <a:off x="8031573" y="2481676"/>
                  <a:ext cx="246012" cy="201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44" h="14712" extrusionOk="0">
                      <a:moveTo>
                        <a:pt x="13714" y="1"/>
                      </a:moveTo>
                      <a:cubicBezTo>
                        <a:pt x="13485" y="1"/>
                        <a:pt x="13243" y="5"/>
                        <a:pt x="12987" y="13"/>
                      </a:cubicBezTo>
                      <a:cubicBezTo>
                        <a:pt x="11706" y="56"/>
                        <a:pt x="10294" y="76"/>
                        <a:pt x="8782" y="76"/>
                      </a:cubicBezTo>
                      <a:cubicBezTo>
                        <a:pt x="8568" y="76"/>
                        <a:pt x="8352" y="76"/>
                        <a:pt x="8134" y="75"/>
                      </a:cubicBezTo>
                      <a:lnTo>
                        <a:pt x="8118" y="75"/>
                      </a:lnTo>
                      <a:cubicBezTo>
                        <a:pt x="8116" y="75"/>
                        <a:pt x="8114" y="75"/>
                        <a:pt x="8112" y="75"/>
                      </a:cubicBezTo>
                      <a:cubicBezTo>
                        <a:pt x="6297" y="75"/>
                        <a:pt x="4825" y="1549"/>
                        <a:pt x="4828" y="3365"/>
                      </a:cubicBezTo>
                      <a:lnTo>
                        <a:pt x="4828" y="4847"/>
                      </a:lnTo>
                      <a:lnTo>
                        <a:pt x="6675" y="4847"/>
                      </a:lnTo>
                      <a:cubicBezTo>
                        <a:pt x="9163" y="4850"/>
                        <a:pt x="11182" y="6869"/>
                        <a:pt x="11185" y="9357"/>
                      </a:cubicBezTo>
                      <a:lnTo>
                        <a:pt x="11185" y="9535"/>
                      </a:lnTo>
                      <a:cubicBezTo>
                        <a:pt x="11185" y="9839"/>
                        <a:pt x="10936" y="10088"/>
                        <a:pt x="10632" y="10088"/>
                      </a:cubicBezTo>
                      <a:cubicBezTo>
                        <a:pt x="10328" y="10088"/>
                        <a:pt x="10079" y="9839"/>
                        <a:pt x="10079" y="9535"/>
                      </a:cubicBezTo>
                      <a:lnTo>
                        <a:pt x="10079" y="9357"/>
                      </a:lnTo>
                      <a:cubicBezTo>
                        <a:pt x="10079" y="7477"/>
                        <a:pt x="8555" y="5953"/>
                        <a:pt x="6675" y="5953"/>
                      </a:cubicBezTo>
                      <a:lnTo>
                        <a:pt x="1" y="5953"/>
                      </a:lnTo>
                      <a:lnTo>
                        <a:pt x="1" y="12851"/>
                      </a:lnTo>
                      <a:cubicBezTo>
                        <a:pt x="460" y="13288"/>
                        <a:pt x="2279" y="14711"/>
                        <a:pt x="6423" y="14711"/>
                      </a:cubicBezTo>
                      <a:cubicBezTo>
                        <a:pt x="11525" y="14711"/>
                        <a:pt x="14168" y="11628"/>
                        <a:pt x="14527" y="8571"/>
                      </a:cubicBezTo>
                      <a:cubicBezTo>
                        <a:pt x="14553" y="8351"/>
                        <a:pt x="14705" y="8169"/>
                        <a:pt x="14919" y="8105"/>
                      </a:cubicBezTo>
                      <a:cubicBezTo>
                        <a:pt x="15042" y="8069"/>
                        <a:pt x="17944" y="7154"/>
                        <a:pt x="17882" y="3957"/>
                      </a:cubicBezTo>
                      <a:cubicBezTo>
                        <a:pt x="17856" y="2779"/>
                        <a:pt x="17727" y="1961"/>
                        <a:pt x="17459" y="1392"/>
                      </a:cubicBezTo>
                      <a:cubicBezTo>
                        <a:pt x="17352" y="1201"/>
                        <a:pt x="17093" y="842"/>
                        <a:pt x="17028" y="780"/>
                      </a:cubicBezTo>
                      <a:cubicBezTo>
                        <a:pt x="16462" y="243"/>
                        <a:pt x="15452" y="1"/>
                        <a:pt x="1371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4679;p66"/>
                <p:cNvSpPr/>
                <p:nvPr/>
              </p:nvSpPr>
              <p:spPr>
                <a:xfrm>
                  <a:off x="8031573" y="2298026"/>
                  <a:ext cx="273693" cy="250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3" h="18243" extrusionOk="0">
                      <a:moveTo>
                        <a:pt x="16810" y="1"/>
                      </a:moveTo>
                      <a:cubicBezTo>
                        <a:pt x="16764" y="1"/>
                        <a:pt x="16738" y="2"/>
                        <a:pt x="16737" y="2"/>
                      </a:cubicBezTo>
                      <a:lnTo>
                        <a:pt x="12039" y="2"/>
                      </a:lnTo>
                      <a:cubicBezTo>
                        <a:pt x="9752" y="2"/>
                        <a:pt x="7902" y="1856"/>
                        <a:pt x="7898" y="4140"/>
                      </a:cubicBezTo>
                      <a:lnTo>
                        <a:pt x="7898" y="6748"/>
                      </a:lnTo>
                      <a:lnTo>
                        <a:pt x="8303" y="6748"/>
                      </a:lnTo>
                      <a:cubicBezTo>
                        <a:pt x="9966" y="6748"/>
                        <a:pt x="11315" y="8097"/>
                        <a:pt x="11315" y="9760"/>
                      </a:cubicBezTo>
                      <a:lnTo>
                        <a:pt x="11315" y="10333"/>
                      </a:lnTo>
                      <a:cubicBezTo>
                        <a:pt x="11315" y="10637"/>
                        <a:pt x="11069" y="10886"/>
                        <a:pt x="10761" y="10886"/>
                      </a:cubicBezTo>
                      <a:cubicBezTo>
                        <a:pt x="10457" y="10886"/>
                        <a:pt x="10211" y="10637"/>
                        <a:pt x="10211" y="10333"/>
                      </a:cubicBezTo>
                      <a:lnTo>
                        <a:pt x="10211" y="9760"/>
                      </a:lnTo>
                      <a:cubicBezTo>
                        <a:pt x="10208" y="8705"/>
                        <a:pt x="9357" y="7854"/>
                        <a:pt x="8303" y="7851"/>
                      </a:cubicBezTo>
                      <a:lnTo>
                        <a:pt x="6449" y="7851"/>
                      </a:lnTo>
                      <a:cubicBezTo>
                        <a:pt x="5362" y="7851"/>
                        <a:pt x="4482" y="8731"/>
                        <a:pt x="4482" y="9818"/>
                      </a:cubicBezTo>
                      <a:lnTo>
                        <a:pt x="4482" y="10624"/>
                      </a:lnTo>
                      <a:cubicBezTo>
                        <a:pt x="4482" y="10931"/>
                        <a:pt x="4233" y="11177"/>
                        <a:pt x="3929" y="11177"/>
                      </a:cubicBezTo>
                      <a:cubicBezTo>
                        <a:pt x="3624" y="11177"/>
                        <a:pt x="3375" y="10931"/>
                        <a:pt x="3375" y="10624"/>
                      </a:cubicBezTo>
                      <a:lnTo>
                        <a:pt x="3375" y="9818"/>
                      </a:lnTo>
                      <a:cubicBezTo>
                        <a:pt x="3375" y="8123"/>
                        <a:pt x="4750" y="6745"/>
                        <a:pt x="6449" y="6745"/>
                      </a:cubicBezTo>
                      <a:lnTo>
                        <a:pt x="6792" y="6745"/>
                      </a:lnTo>
                      <a:lnTo>
                        <a:pt x="6792" y="5230"/>
                      </a:lnTo>
                      <a:lnTo>
                        <a:pt x="1" y="5230"/>
                      </a:lnTo>
                      <a:lnTo>
                        <a:pt x="1" y="18243"/>
                      </a:lnTo>
                      <a:lnTo>
                        <a:pt x="3722" y="18243"/>
                      </a:lnTo>
                      <a:lnTo>
                        <a:pt x="3722" y="16761"/>
                      </a:lnTo>
                      <a:cubicBezTo>
                        <a:pt x="3722" y="14335"/>
                        <a:pt x="5689" y="12364"/>
                        <a:pt x="8118" y="12364"/>
                      </a:cubicBezTo>
                      <a:lnTo>
                        <a:pt x="8138" y="12364"/>
                      </a:lnTo>
                      <a:cubicBezTo>
                        <a:pt x="8355" y="12365"/>
                        <a:pt x="8571" y="12366"/>
                        <a:pt x="8785" y="12366"/>
                      </a:cubicBezTo>
                      <a:cubicBezTo>
                        <a:pt x="10281" y="12366"/>
                        <a:pt x="11680" y="12346"/>
                        <a:pt x="12949" y="12306"/>
                      </a:cubicBezTo>
                      <a:cubicBezTo>
                        <a:pt x="13215" y="12297"/>
                        <a:pt x="13470" y="12293"/>
                        <a:pt x="13712" y="12293"/>
                      </a:cubicBezTo>
                      <a:cubicBezTo>
                        <a:pt x="15786" y="12293"/>
                        <a:pt x="16995" y="12621"/>
                        <a:pt x="17789" y="13374"/>
                      </a:cubicBezTo>
                      <a:cubicBezTo>
                        <a:pt x="17866" y="13448"/>
                        <a:pt x="17941" y="13526"/>
                        <a:pt x="18009" y="13610"/>
                      </a:cubicBezTo>
                      <a:cubicBezTo>
                        <a:pt x="19963" y="12539"/>
                        <a:pt x="19927" y="9744"/>
                        <a:pt x="19927" y="9715"/>
                      </a:cubicBezTo>
                      <a:lnTo>
                        <a:pt x="19927" y="4156"/>
                      </a:lnTo>
                      <a:cubicBezTo>
                        <a:pt x="19927" y="2603"/>
                        <a:pt x="19545" y="1461"/>
                        <a:pt x="18795" y="763"/>
                      </a:cubicBezTo>
                      <a:cubicBezTo>
                        <a:pt x="18032" y="53"/>
                        <a:pt x="17079" y="1"/>
                        <a:pt x="1681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4680;p66"/>
                <p:cNvSpPr/>
                <p:nvPr/>
              </p:nvSpPr>
              <p:spPr>
                <a:xfrm>
                  <a:off x="8031573" y="2063282"/>
                  <a:ext cx="177311" cy="142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3" h="10396" extrusionOk="0">
                      <a:moveTo>
                        <a:pt x="3097" y="1"/>
                      </a:moveTo>
                      <a:cubicBezTo>
                        <a:pt x="134" y="1"/>
                        <a:pt x="4" y="3928"/>
                        <a:pt x="1" y="4087"/>
                      </a:cubicBezTo>
                      <a:lnTo>
                        <a:pt x="1" y="10396"/>
                      </a:lnTo>
                      <a:lnTo>
                        <a:pt x="3796" y="10396"/>
                      </a:lnTo>
                      <a:cubicBezTo>
                        <a:pt x="5061" y="10393"/>
                        <a:pt x="6087" y="9367"/>
                        <a:pt x="6087" y="8102"/>
                      </a:cubicBezTo>
                      <a:lnTo>
                        <a:pt x="6087" y="7568"/>
                      </a:lnTo>
                      <a:cubicBezTo>
                        <a:pt x="6083" y="6255"/>
                        <a:pt x="5022" y="5193"/>
                        <a:pt x="3712" y="5193"/>
                      </a:cubicBezTo>
                      <a:lnTo>
                        <a:pt x="2803" y="5193"/>
                      </a:lnTo>
                      <a:cubicBezTo>
                        <a:pt x="2499" y="5193"/>
                        <a:pt x="2249" y="4944"/>
                        <a:pt x="2249" y="4640"/>
                      </a:cubicBezTo>
                      <a:cubicBezTo>
                        <a:pt x="2249" y="4336"/>
                        <a:pt x="2499" y="4087"/>
                        <a:pt x="2803" y="4087"/>
                      </a:cubicBezTo>
                      <a:lnTo>
                        <a:pt x="3715" y="4087"/>
                      </a:lnTo>
                      <a:cubicBezTo>
                        <a:pt x="5507" y="4090"/>
                        <a:pt x="7009" y="5456"/>
                        <a:pt x="7180" y="7241"/>
                      </a:cubicBezTo>
                      <a:lnTo>
                        <a:pt x="12741" y="7241"/>
                      </a:lnTo>
                      <a:cubicBezTo>
                        <a:pt x="12868" y="7086"/>
                        <a:pt x="12932" y="6847"/>
                        <a:pt x="12777" y="6420"/>
                      </a:cubicBezTo>
                      <a:cubicBezTo>
                        <a:pt x="12389" y="5323"/>
                        <a:pt x="10755" y="3708"/>
                        <a:pt x="8616" y="2301"/>
                      </a:cubicBezTo>
                      <a:cubicBezTo>
                        <a:pt x="6494" y="903"/>
                        <a:pt x="4327" y="1"/>
                        <a:pt x="309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4681;p66"/>
                <p:cNvSpPr/>
                <p:nvPr/>
              </p:nvSpPr>
              <p:spPr>
                <a:xfrm>
                  <a:off x="8031573" y="2177659"/>
                  <a:ext cx="221307" cy="176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2" h="12904" extrusionOk="0">
                      <a:moveTo>
                        <a:pt x="13080" y="0"/>
                      </a:moveTo>
                      <a:cubicBezTo>
                        <a:pt x="13032" y="0"/>
                        <a:pt x="13005" y="2"/>
                        <a:pt x="13004" y="2"/>
                      </a:cubicBezTo>
                      <a:cubicBezTo>
                        <a:pt x="12997" y="3"/>
                        <a:pt x="12991" y="4"/>
                        <a:pt x="12985" y="4"/>
                      </a:cubicBezTo>
                      <a:cubicBezTo>
                        <a:pt x="12978" y="4"/>
                        <a:pt x="12973" y="3"/>
                        <a:pt x="12968" y="2"/>
                      </a:cubicBezTo>
                      <a:lnTo>
                        <a:pt x="7183" y="2"/>
                      </a:lnTo>
                      <a:cubicBezTo>
                        <a:pt x="7054" y="1778"/>
                        <a:pt x="5579" y="3156"/>
                        <a:pt x="3796" y="3156"/>
                      </a:cubicBezTo>
                      <a:lnTo>
                        <a:pt x="1" y="3156"/>
                      </a:lnTo>
                      <a:lnTo>
                        <a:pt x="1" y="12904"/>
                      </a:lnTo>
                      <a:lnTo>
                        <a:pt x="6792" y="12904"/>
                      </a:lnTo>
                      <a:cubicBezTo>
                        <a:pt x="6802" y="10018"/>
                        <a:pt x="9150" y="7676"/>
                        <a:pt x="12036" y="7676"/>
                      </a:cubicBezTo>
                      <a:lnTo>
                        <a:pt x="16142" y="7676"/>
                      </a:lnTo>
                      <a:lnTo>
                        <a:pt x="16142" y="3137"/>
                      </a:lnTo>
                      <a:cubicBezTo>
                        <a:pt x="16142" y="2108"/>
                        <a:pt x="15857" y="1318"/>
                        <a:pt x="15297" y="788"/>
                      </a:cubicBezTo>
                      <a:cubicBezTo>
                        <a:pt x="14516" y="51"/>
                        <a:pt x="13383" y="0"/>
                        <a:pt x="1308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4" name="Google Shape;4682;p66"/>
              <p:cNvGrpSpPr/>
              <p:nvPr/>
            </p:nvGrpSpPr>
            <p:grpSpPr>
              <a:xfrm flipH="1">
                <a:off x="7734309" y="2063282"/>
                <a:ext cx="273693" cy="620096"/>
                <a:chOff x="8031573" y="2063282"/>
                <a:chExt cx="273693" cy="620096"/>
              </a:xfrm>
              <a:grpFill/>
            </p:grpSpPr>
            <p:sp>
              <p:nvSpPr>
                <p:cNvPr id="75" name="Google Shape;4683;p66"/>
                <p:cNvSpPr/>
                <p:nvPr/>
              </p:nvSpPr>
              <p:spPr>
                <a:xfrm>
                  <a:off x="8031573" y="2481676"/>
                  <a:ext cx="246012" cy="201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44" h="14712" extrusionOk="0">
                      <a:moveTo>
                        <a:pt x="13714" y="1"/>
                      </a:moveTo>
                      <a:cubicBezTo>
                        <a:pt x="13485" y="1"/>
                        <a:pt x="13243" y="5"/>
                        <a:pt x="12987" y="13"/>
                      </a:cubicBezTo>
                      <a:cubicBezTo>
                        <a:pt x="11706" y="56"/>
                        <a:pt x="10294" y="76"/>
                        <a:pt x="8782" y="76"/>
                      </a:cubicBezTo>
                      <a:cubicBezTo>
                        <a:pt x="8568" y="76"/>
                        <a:pt x="8352" y="76"/>
                        <a:pt x="8134" y="75"/>
                      </a:cubicBezTo>
                      <a:lnTo>
                        <a:pt x="8118" y="75"/>
                      </a:lnTo>
                      <a:cubicBezTo>
                        <a:pt x="8116" y="75"/>
                        <a:pt x="8114" y="75"/>
                        <a:pt x="8112" y="75"/>
                      </a:cubicBezTo>
                      <a:cubicBezTo>
                        <a:pt x="6297" y="75"/>
                        <a:pt x="4825" y="1549"/>
                        <a:pt x="4828" y="3365"/>
                      </a:cubicBezTo>
                      <a:lnTo>
                        <a:pt x="4828" y="4847"/>
                      </a:lnTo>
                      <a:lnTo>
                        <a:pt x="6675" y="4847"/>
                      </a:lnTo>
                      <a:cubicBezTo>
                        <a:pt x="9163" y="4850"/>
                        <a:pt x="11182" y="6869"/>
                        <a:pt x="11185" y="9357"/>
                      </a:cubicBezTo>
                      <a:lnTo>
                        <a:pt x="11185" y="9535"/>
                      </a:lnTo>
                      <a:cubicBezTo>
                        <a:pt x="11185" y="9839"/>
                        <a:pt x="10936" y="10088"/>
                        <a:pt x="10632" y="10088"/>
                      </a:cubicBezTo>
                      <a:cubicBezTo>
                        <a:pt x="10328" y="10088"/>
                        <a:pt x="10079" y="9839"/>
                        <a:pt x="10079" y="9535"/>
                      </a:cubicBezTo>
                      <a:lnTo>
                        <a:pt x="10079" y="9357"/>
                      </a:lnTo>
                      <a:cubicBezTo>
                        <a:pt x="10079" y="7477"/>
                        <a:pt x="8555" y="5953"/>
                        <a:pt x="6675" y="5953"/>
                      </a:cubicBezTo>
                      <a:lnTo>
                        <a:pt x="1" y="5953"/>
                      </a:lnTo>
                      <a:lnTo>
                        <a:pt x="1" y="12851"/>
                      </a:lnTo>
                      <a:cubicBezTo>
                        <a:pt x="460" y="13288"/>
                        <a:pt x="2279" y="14711"/>
                        <a:pt x="6423" y="14711"/>
                      </a:cubicBezTo>
                      <a:cubicBezTo>
                        <a:pt x="11525" y="14711"/>
                        <a:pt x="14168" y="11628"/>
                        <a:pt x="14527" y="8571"/>
                      </a:cubicBezTo>
                      <a:cubicBezTo>
                        <a:pt x="14553" y="8351"/>
                        <a:pt x="14705" y="8169"/>
                        <a:pt x="14919" y="8105"/>
                      </a:cubicBezTo>
                      <a:cubicBezTo>
                        <a:pt x="15042" y="8069"/>
                        <a:pt x="17944" y="7154"/>
                        <a:pt x="17882" y="3957"/>
                      </a:cubicBezTo>
                      <a:cubicBezTo>
                        <a:pt x="17856" y="2779"/>
                        <a:pt x="17727" y="1961"/>
                        <a:pt x="17459" y="1392"/>
                      </a:cubicBezTo>
                      <a:cubicBezTo>
                        <a:pt x="17352" y="1201"/>
                        <a:pt x="17093" y="842"/>
                        <a:pt x="17028" y="780"/>
                      </a:cubicBezTo>
                      <a:cubicBezTo>
                        <a:pt x="16462" y="243"/>
                        <a:pt x="15452" y="1"/>
                        <a:pt x="1371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4684;p66"/>
                <p:cNvSpPr/>
                <p:nvPr/>
              </p:nvSpPr>
              <p:spPr>
                <a:xfrm>
                  <a:off x="8031573" y="2298026"/>
                  <a:ext cx="273693" cy="250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3" h="18243" extrusionOk="0">
                      <a:moveTo>
                        <a:pt x="16810" y="1"/>
                      </a:moveTo>
                      <a:cubicBezTo>
                        <a:pt x="16764" y="1"/>
                        <a:pt x="16738" y="2"/>
                        <a:pt x="16737" y="2"/>
                      </a:cubicBezTo>
                      <a:lnTo>
                        <a:pt x="12039" y="2"/>
                      </a:lnTo>
                      <a:cubicBezTo>
                        <a:pt x="9752" y="2"/>
                        <a:pt x="7902" y="1856"/>
                        <a:pt x="7898" y="4140"/>
                      </a:cubicBezTo>
                      <a:lnTo>
                        <a:pt x="7898" y="6748"/>
                      </a:lnTo>
                      <a:lnTo>
                        <a:pt x="8303" y="6748"/>
                      </a:lnTo>
                      <a:cubicBezTo>
                        <a:pt x="9966" y="6748"/>
                        <a:pt x="11315" y="8097"/>
                        <a:pt x="11315" y="9760"/>
                      </a:cubicBezTo>
                      <a:lnTo>
                        <a:pt x="11315" y="10333"/>
                      </a:lnTo>
                      <a:cubicBezTo>
                        <a:pt x="11315" y="10637"/>
                        <a:pt x="11069" y="10886"/>
                        <a:pt x="10761" y="10886"/>
                      </a:cubicBezTo>
                      <a:cubicBezTo>
                        <a:pt x="10457" y="10886"/>
                        <a:pt x="10211" y="10637"/>
                        <a:pt x="10211" y="10333"/>
                      </a:cubicBezTo>
                      <a:lnTo>
                        <a:pt x="10211" y="9760"/>
                      </a:lnTo>
                      <a:cubicBezTo>
                        <a:pt x="10208" y="8705"/>
                        <a:pt x="9357" y="7854"/>
                        <a:pt x="8303" y="7851"/>
                      </a:cubicBezTo>
                      <a:lnTo>
                        <a:pt x="6449" y="7851"/>
                      </a:lnTo>
                      <a:cubicBezTo>
                        <a:pt x="5362" y="7851"/>
                        <a:pt x="4482" y="8731"/>
                        <a:pt x="4482" y="9818"/>
                      </a:cubicBezTo>
                      <a:lnTo>
                        <a:pt x="4482" y="10624"/>
                      </a:lnTo>
                      <a:cubicBezTo>
                        <a:pt x="4482" y="10931"/>
                        <a:pt x="4233" y="11177"/>
                        <a:pt x="3929" y="11177"/>
                      </a:cubicBezTo>
                      <a:cubicBezTo>
                        <a:pt x="3624" y="11177"/>
                        <a:pt x="3375" y="10931"/>
                        <a:pt x="3375" y="10624"/>
                      </a:cubicBezTo>
                      <a:lnTo>
                        <a:pt x="3375" y="9818"/>
                      </a:lnTo>
                      <a:cubicBezTo>
                        <a:pt x="3375" y="8123"/>
                        <a:pt x="4750" y="6745"/>
                        <a:pt x="6449" y="6745"/>
                      </a:cubicBezTo>
                      <a:lnTo>
                        <a:pt x="6792" y="6745"/>
                      </a:lnTo>
                      <a:lnTo>
                        <a:pt x="6792" y="5230"/>
                      </a:lnTo>
                      <a:lnTo>
                        <a:pt x="1" y="5230"/>
                      </a:lnTo>
                      <a:lnTo>
                        <a:pt x="1" y="18243"/>
                      </a:lnTo>
                      <a:lnTo>
                        <a:pt x="3722" y="18243"/>
                      </a:lnTo>
                      <a:lnTo>
                        <a:pt x="3722" y="16761"/>
                      </a:lnTo>
                      <a:cubicBezTo>
                        <a:pt x="3722" y="14335"/>
                        <a:pt x="5689" y="12364"/>
                        <a:pt x="8118" y="12364"/>
                      </a:cubicBezTo>
                      <a:lnTo>
                        <a:pt x="8138" y="12364"/>
                      </a:lnTo>
                      <a:cubicBezTo>
                        <a:pt x="8355" y="12365"/>
                        <a:pt x="8571" y="12366"/>
                        <a:pt x="8785" y="12366"/>
                      </a:cubicBezTo>
                      <a:cubicBezTo>
                        <a:pt x="10281" y="12366"/>
                        <a:pt x="11680" y="12346"/>
                        <a:pt x="12949" y="12306"/>
                      </a:cubicBezTo>
                      <a:cubicBezTo>
                        <a:pt x="13215" y="12297"/>
                        <a:pt x="13470" y="12293"/>
                        <a:pt x="13712" y="12293"/>
                      </a:cubicBezTo>
                      <a:cubicBezTo>
                        <a:pt x="15786" y="12293"/>
                        <a:pt x="16995" y="12621"/>
                        <a:pt x="17789" y="13374"/>
                      </a:cubicBezTo>
                      <a:cubicBezTo>
                        <a:pt x="17866" y="13448"/>
                        <a:pt x="17941" y="13526"/>
                        <a:pt x="18009" y="13610"/>
                      </a:cubicBezTo>
                      <a:cubicBezTo>
                        <a:pt x="19963" y="12539"/>
                        <a:pt x="19927" y="9744"/>
                        <a:pt x="19927" y="9715"/>
                      </a:cubicBezTo>
                      <a:lnTo>
                        <a:pt x="19927" y="4156"/>
                      </a:lnTo>
                      <a:cubicBezTo>
                        <a:pt x="19927" y="2603"/>
                        <a:pt x="19545" y="1461"/>
                        <a:pt x="18795" y="763"/>
                      </a:cubicBezTo>
                      <a:cubicBezTo>
                        <a:pt x="18032" y="53"/>
                        <a:pt x="17079" y="1"/>
                        <a:pt x="1681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4685;p66"/>
                <p:cNvSpPr/>
                <p:nvPr/>
              </p:nvSpPr>
              <p:spPr>
                <a:xfrm>
                  <a:off x="8031573" y="2063282"/>
                  <a:ext cx="177311" cy="142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3" h="10396" extrusionOk="0">
                      <a:moveTo>
                        <a:pt x="3097" y="1"/>
                      </a:moveTo>
                      <a:cubicBezTo>
                        <a:pt x="134" y="1"/>
                        <a:pt x="4" y="3928"/>
                        <a:pt x="1" y="4087"/>
                      </a:cubicBezTo>
                      <a:lnTo>
                        <a:pt x="1" y="10396"/>
                      </a:lnTo>
                      <a:lnTo>
                        <a:pt x="3796" y="10396"/>
                      </a:lnTo>
                      <a:cubicBezTo>
                        <a:pt x="5061" y="10393"/>
                        <a:pt x="6087" y="9367"/>
                        <a:pt x="6087" y="8102"/>
                      </a:cubicBezTo>
                      <a:lnTo>
                        <a:pt x="6087" y="7568"/>
                      </a:lnTo>
                      <a:cubicBezTo>
                        <a:pt x="6083" y="6255"/>
                        <a:pt x="5022" y="5193"/>
                        <a:pt x="3712" y="5193"/>
                      </a:cubicBezTo>
                      <a:lnTo>
                        <a:pt x="2803" y="5193"/>
                      </a:lnTo>
                      <a:cubicBezTo>
                        <a:pt x="2499" y="5193"/>
                        <a:pt x="2249" y="4944"/>
                        <a:pt x="2249" y="4640"/>
                      </a:cubicBezTo>
                      <a:cubicBezTo>
                        <a:pt x="2249" y="4336"/>
                        <a:pt x="2499" y="4087"/>
                        <a:pt x="2803" y="4087"/>
                      </a:cubicBezTo>
                      <a:lnTo>
                        <a:pt x="3715" y="4087"/>
                      </a:lnTo>
                      <a:cubicBezTo>
                        <a:pt x="5507" y="4090"/>
                        <a:pt x="7009" y="5456"/>
                        <a:pt x="7180" y="7241"/>
                      </a:cubicBezTo>
                      <a:lnTo>
                        <a:pt x="12741" y="7241"/>
                      </a:lnTo>
                      <a:cubicBezTo>
                        <a:pt x="12868" y="7086"/>
                        <a:pt x="12932" y="6847"/>
                        <a:pt x="12777" y="6420"/>
                      </a:cubicBezTo>
                      <a:cubicBezTo>
                        <a:pt x="12389" y="5323"/>
                        <a:pt x="10755" y="3708"/>
                        <a:pt x="8616" y="2301"/>
                      </a:cubicBezTo>
                      <a:cubicBezTo>
                        <a:pt x="6494" y="903"/>
                        <a:pt x="4327" y="1"/>
                        <a:pt x="309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4686;p66"/>
                <p:cNvSpPr/>
                <p:nvPr/>
              </p:nvSpPr>
              <p:spPr>
                <a:xfrm>
                  <a:off x="8031573" y="2177659"/>
                  <a:ext cx="221307" cy="176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2" h="12904" extrusionOk="0">
                      <a:moveTo>
                        <a:pt x="13080" y="0"/>
                      </a:moveTo>
                      <a:cubicBezTo>
                        <a:pt x="13032" y="0"/>
                        <a:pt x="13005" y="2"/>
                        <a:pt x="13004" y="2"/>
                      </a:cubicBezTo>
                      <a:cubicBezTo>
                        <a:pt x="12997" y="3"/>
                        <a:pt x="12991" y="4"/>
                        <a:pt x="12985" y="4"/>
                      </a:cubicBezTo>
                      <a:cubicBezTo>
                        <a:pt x="12978" y="4"/>
                        <a:pt x="12973" y="3"/>
                        <a:pt x="12968" y="2"/>
                      </a:cubicBezTo>
                      <a:lnTo>
                        <a:pt x="7183" y="2"/>
                      </a:lnTo>
                      <a:cubicBezTo>
                        <a:pt x="7054" y="1778"/>
                        <a:pt x="5579" y="3156"/>
                        <a:pt x="3796" y="3156"/>
                      </a:cubicBezTo>
                      <a:lnTo>
                        <a:pt x="1" y="3156"/>
                      </a:lnTo>
                      <a:lnTo>
                        <a:pt x="1" y="12904"/>
                      </a:lnTo>
                      <a:lnTo>
                        <a:pt x="6792" y="12904"/>
                      </a:lnTo>
                      <a:cubicBezTo>
                        <a:pt x="6802" y="10018"/>
                        <a:pt x="9150" y="7676"/>
                        <a:pt x="12036" y="7676"/>
                      </a:cubicBezTo>
                      <a:lnTo>
                        <a:pt x="16142" y="7676"/>
                      </a:lnTo>
                      <a:lnTo>
                        <a:pt x="16142" y="3137"/>
                      </a:lnTo>
                      <a:cubicBezTo>
                        <a:pt x="16142" y="2108"/>
                        <a:pt x="15857" y="1318"/>
                        <a:pt x="15297" y="788"/>
                      </a:cubicBezTo>
                      <a:cubicBezTo>
                        <a:pt x="14516" y="51"/>
                        <a:pt x="13383" y="0"/>
                        <a:pt x="1308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7" name="TextBox 16"/>
          <p:cNvSpPr txBox="1"/>
          <p:nvPr/>
        </p:nvSpPr>
        <p:spPr>
          <a:xfrm>
            <a:off x="3054537" y="2569410"/>
            <a:ext cx="2709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>
                <a:latin typeface="Exo 2" panose="020B0604020202020204" charset="-18"/>
                <a:ea typeface="Roboto Condensed" panose="020B0604020202020204" charset="0"/>
              </a:rPr>
              <a:t>Područja </a:t>
            </a:r>
            <a:r>
              <a:rPr lang="en-GB" sz="2000" b="1" dirty="0" err="1">
                <a:latin typeface="Exo 2" panose="020B0604020202020204" charset="-18"/>
                <a:ea typeface="Roboto Condensed" panose="020B0604020202020204" charset="0"/>
              </a:rPr>
              <a:t>djelovanja</a:t>
            </a:r>
            <a:r>
              <a:rPr lang="hr-HR" sz="2000" b="1" dirty="0">
                <a:latin typeface="Exo 2" panose="020B0604020202020204" charset="-18"/>
                <a:ea typeface="Roboto Condensed" panose="020B0604020202020204" charset="0"/>
              </a:rPr>
              <a:t>?</a:t>
            </a:r>
            <a:endParaRPr lang="en-US" sz="2000" b="1" dirty="0">
              <a:latin typeface="Exo 2" panose="020B0604020202020204" charset="-18"/>
              <a:ea typeface="Roboto Condensed" panose="020B060402020202020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63933" y="2961546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>
                <a:latin typeface="Exo 2" panose="020B0604020202020204" charset="-18"/>
              </a:rPr>
              <a:t>Kemija</a:t>
            </a:r>
            <a:endParaRPr lang="en-US" sz="2000" dirty="0">
              <a:latin typeface="Exo 2" panose="020B0604020202020204" charset="-1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89029" y="4635490"/>
            <a:ext cx="3305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>
                <a:latin typeface="Exo 2" panose="020B0604020202020204" charset="-18"/>
              </a:rPr>
              <a:t>Interdisciplinarne</a:t>
            </a:r>
            <a:r>
              <a:rPr lang="en-GB" sz="2000" dirty="0">
                <a:latin typeface="Exo 2" panose="020B0604020202020204" charset="-18"/>
              </a:rPr>
              <a:t> </a:t>
            </a:r>
            <a:r>
              <a:rPr lang="en-GB" sz="2000" dirty="0" err="1">
                <a:latin typeface="Exo 2" panose="020B0604020202020204" charset="-18"/>
              </a:rPr>
              <a:t>znanosti</a:t>
            </a:r>
            <a:endParaRPr lang="en-US" sz="2000" dirty="0">
              <a:latin typeface="Exo 2" panose="020B0604020202020204" charset="-18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222550" y="4635490"/>
            <a:ext cx="118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>
                <a:latin typeface="Exo 2" panose="020B0604020202020204" charset="-18"/>
              </a:rPr>
              <a:t>Biologija</a:t>
            </a:r>
            <a:endParaRPr lang="en-US" sz="2000" dirty="0">
              <a:latin typeface="Exo 2" panose="020B0604020202020204" charset="-18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487315" y="2961546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>
                <a:latin typeface="Exo 2" panose="020B0604020202020204" charset="-18"/>
              </a:rPr>
              <a:t>Fizika</a:t>
            </a:r>
            <a:endParaRPr lang="en-US" sz="2000" dirty="0">
              <a:latin typeface="Exo 2" panose="020B0604020202020204" charset="-1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2" name="Google Shape;412;p46"/>
          <p:cNvCxnSpPr/>
          <p:nvPr/>
        </p:nvCxnSpPr>
        <p:spPr>
          <a:xfrm rot="10800000">
            <a:off x="6682358" y="2949500"/>
            <a:ext cx="258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4" name="Google Shape;414;p46"/>
          <p:cNvCxnSpPr/>
          <p:nvPr/>
        </p:nvCxnSpPr>
        <p:spPr>
          <a:xfrm rot="10800000">
            <a:off x="-21400" y="2148175"/>
            <a:ext cx="24411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5" name="Google Shape;415;p46"/>
          <p:cNvSpPr txBox="1">
            <a:spLocks noGrp="1"/>
          </p:cNvSpPr>
          <p:nvPr>
            <p:ph type="ctrTitle"/>
          </p:nvPr>
        </p:nvSpPr>
        <p:spPr>
          <a:xfrm>
            <a:off x="5262232" y="2380088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Zeemanov</a:t>
            </a:r>
            <a:r>
              <a:rPr lang="en-GB" dirty="0"/>
              <a:t> </a:t>
            </a:r>
            <a:r>
              <a:rPr lang="en-GB" dirty="0" err="1"/>
              <a:t>efekt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AEA3AC-19B9-4341-AA8D-00E7A34D7254}"/>
              </a:ext>
            </a:extLst>
          </p:cNvPr>
          <p:cNvSpPr txBox="1"/>
          <p:nvPr/>
        </p:nvSpPr>
        <p:spPr>
          <a:xfrm>
            <a:off x="2677737" y="936330"/>
            <a:ext cx="6112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Exo 2" panose="020B0604020202020204" charset="0"/>
              </a:rPr>
              <a:t>Proizvodi</a:t>
            </a:r>
            <a:r>
              <a:rPr lang="en-GB" dirty="0">
                <a:latin typeface="Exo 2" panose="020B0604020202020204" charset="0"/>
              </a:rPr>
              <a:t> </a:t>
            </a:r>
            <a:r>
              <a:rPr lang="en-GB" dirty="0" err="1">
                <a:latin typeface="Exo 2" panose="020B0604020202020204" charset="0"/>
              </a:rPr>
              <a:t>dvije</a:t>
            </a:r>
            <a:r>
              <a:rPr lang="en-GB" dirty="0">
                <a:latin typeface="Exo 2" panose="020B0604020202020204" charset="0"/>
              </a:rPr>
              <a:t> </a:t>
            </a:r>
            <a:r>
              <a:rPr lang="en-GB" dirty="0" err="1">
                <a:latin typeface="Exo 2" panose="020B0604020202020204" charset="0"/>
              </a:rPr>
              <a:t>diskretne</a:t>
            </a:r>
            <a:r>
              <a:rPr lang="en-GB" dirty="0">
                <a:latin typeface="Exo 2" panose="020B0604020202020204" charset="0"/>
              </a:rPr>
              <a:t> </a:t>
            </a:r>
            <a:r>
              <a:rPr lang="en-GB" dirty="0" err="1">
                <a:latin typeface="Exo 2" panose="020B0604020202020204" charset="0"/>
              </a:rPr>
              <a:t>energetske</a:t>
            </a:r>
            <a:r>
              <a:rPr lang="en-GB" dirty="0">
                <a:latin typeface="Exo 2" panose="020B0604020202020204" charset="0"/>
              </a:rPr>
              <a:t> </a:t>
            </a:r>
            <a:r>
              <a:rPr lang="en-GB" dirty="0" err="1">
                <a:latin typeface="Exo 2" panose="020B0604020202020204" charset="0"/>
              </a:rPr>
              <a:t>razine</a:t>
            </a:r>
            <a:r>
              <a:rPr lang="en-GB" dirty="0">
                <a:latin typeface="Exo 2" panose="020B0604020202020204" charset="0"/>
              </a:rPr>
              <a:t> </a:t>
            </a:r>
            <a:r>
              <a:rPr lang="en-GB" dirty="0" err="1">
                <a:latin typeface="Exo 2" panose="020B0604020202020204" charset="0"/>
              </a:rPr>
              <a:t>ovisno</a:t>
            </a:r>
            <a:r>
              <a:rPr lang="en-GB" dirty="0">
                <a:latin typeface="Exo 2" panose="020B0604020202020204" charset="0"/>
              </a:rPr>
              <a:t> o tome je li spin </a:t>
            </a:r>
            <a:r>
              <a:rPr lang="en-GB" dirty="0" err="1">
                <a:latin typeface="Exo 2" panose="020B0604020202020204" charset="0"/>
              </a:rPr>
              <a:t>paralelan</a:t>
            </a:r>
            <a:r>
              <a:rPr lang="en-GB" dirty="0">
                <a:latin typeface="Exo 2" panose="020B0604020202020204" charset="0"/>
              </a:rPr>
              <a:t> </a:t>
            </a:r>
            <a:r>
              <a:rPr lang="en-GB" dirty="0" err="1">
                <a:latin typeface="Exo 2" panose="020B0604020202020204" charset="0"/>
              </a:rPr>
              <a:t>ili</a:t>
            </a:r>
            <a:r>
              <a:rPr lang="en-GB" dirty="0">
                <a:latin typeface="Exo 2" panose="020B0604020202020204" charset="0"/>
              </a:rPr>
              <a:t> </a:t>
            </a:r>
            <a:r>
              <a:rPr lang="en-GB" dirty="0" err="1">
                <a:latin typeface="Exo 2" panose="020B0604020202020204" charset="0"/>
              </a:rPr>
              <a:t>antiparalelan</a:t>
            </a:r>
            <a:endParaRPr lang="en-GB" dirty="0">
              <a:latin typeface="Exo 2" panose="020B0604020202020204" charset="0"/>
            </a:endParaRPr>
          </a:p>
          <a:p>
            <a:endParaRPr lang="en-GB" sz="1600" dirty="0">
              <a:latin typeface="Exo 2" panose="020B0604020202020204" charset="0"/>
            </a:endParaRPr>
          </a:p>
          <a:p>
            <a:r>
              <a:rPr lang="en-GB" dirty="0" err="1">
                <a:latin typeface="Exo 2" panose="020B0604020202020204" charset="0"/>
              </a:rPr>
              <a:t>Mikrovalno</a:t>
            </a:r>
            <a:r>
              <a:rPr lang="en-GB" dirty="0">
                <a:latin typeface="Exo 2" panose="020B0604020202020204" charset="0"/>
              </a:rPr>
              <a:t> </a:t>
            </a:r>
            <a:r>
              <a:rPr lang="en-GB" dirty="0" err="1">
                <a:latin typeface="Exo 2" panose="020B0604020202020204" charset="0"/>
              </a:rPr>
              <a:t>zračenje</a:t>
            </a:r>
            <a:r>
              <a:rPr lang="en-GB" dirty="0">
                <a:latin typeface="Exo 2" panose="020B0604020202020204" charset="0"/>
              </a:rPr>
              <a:t> </a:t>
            </a:r>
            <a:r>
              <a:rPr lang="en-GB" dirty="0" err="1">
                <a:latin typeface="Exo 2" panose="020B0604020202020204" charset="0"/>
              </a:rPr>
              <a:t>koristi</a:t>
            </a:r>
            <a:r>
              <a:rPr lang="en-GB" dirty="0">
                <a:latin typeface="Exo 2" panose="020B0604020202020204" charset="0"/>
              </a:rPr>
              <a:t> se za </a:t>
            </a:r>
            <a:r>
              <a:rPr lang="en-GB" dirty="0" err="1">
                <a:latin typeface="Exo 2" panose="020B0604020202020204" charset="0"/>
              </a:rPr>
              <a:t>pomicanje</a:t>
            </a:r>
            <a:r>
              <a:rPr lang="en-GB" dirty="0">
                <a:latin typeface="Exo 2" panose="020B0604020202020204" charset="0"/>
              </a:rPr>
              <a:t> </a:t>
            </a:r>
            <a:r>
              <a:rPr lang="en-GB" dirty="0" err="1">
                <a:latin typeface="Exo 2" panose="020B0604020202020204" charset="0"/>
              </a:rPr>
              <a:t>elektrona</a:t>
            </a:r>
            <a:r>
              <a:rPr lang="en-GB" dirty="0">
                <a:latin typeface="Exo 2" panose="020B0604020202020204" charset="0"/>
              </a:rPr>
              <a:t> </a:t>
            </a:r>
            <a:r>
              <a:rPr lang="en-GB" dirty="0" err="1">
                <a:latin typeface="Exo 2" panose="020B0604020202020204" charset="0"/>
              </a:rPr>
              <a:t>iz</a:t>
            </a:r>
            <a:r>
              <a:rPr lang="en-GB" dirty="0">
                <a:latin typeface="Exo 2" panose="020B0604020202020204" charset="0"/>
              </a:rPr>
              <a:t> </a:t>
            </a:r>
            <a:r>
              <a:rPr lang="en-GB" dirty="0" err="1">
                <a:latin typeface="Exo 2" panose="020B0604020202020204" charset="0"/>
              </a:rPr>
              <a:t>najnaseljenije</a:t>
            </a:r>
            <a:r>
              <a:rPr lang="en-GB" dirty="0">
                <a:latin typeface="Exo 2" panose="020B0604020202020204" charset="0"/>
              </a:rPr>
              <a:t> u </a:t>
            </a:r>
            <a:r>
              <a:rPr lang="en-GB" dirty="0" err="1">
                <a:latin typeface="Exo 2" panose="020B0604020202020204" charset="0"/>
              </a:rPr>
              <a:t>najmanje</a:t>
            </a:r>
            <a:r>
              <a:rPr lang="en-GB" dirty="0">
                <a:latin typeface="Exo 2" panose="020B0604020202020204" charset="0"/>
              </a:rPr>
              <a:t> </a:t>
            </a:r>
            <a:r>
              <a:rPr lang="en-GB" dirty="0" err="1">
                <a:latin typeface="Exo 2" panose="020B0604020202020204" charset="0"/>
              </a:rPr>
              <a:t>naseljeno</a:t>
            </a:r>
            <a:r>
              <a:rPr lang="en-GB" dirty="0">
                <a:latin typeface="Exo 2" panose="020B0604020202020204" charset="0"/>
              </a:rPr>
              <a:t> </a:t>
            </a:r>
            <a:r>
              <a:rPr lang="en-GB" dirty="0" err="1">
                <a:latin typeface="Exo 2" panose="020B0604020202020204" charset="0"/>
              </a:rPr>
              <a:t>stanje</a:t>
            </a:r>
            <a:r>
              <a:rPr lang="en-GB" dirty="0">
                <a:latin typeface="Exo 2" panose="020B0604020202020204" charset="0"/>
              </a:rPr>
              <a:t> (</a:t>
            </a:r>
            <a:r>
              <a:rPr lang="en-GB" dirty="0" err="1">
                <a:latin typeface="Exo 2" panose="020B0604020202020204" charset="0"/>
              </a:rPr>
              <a:t>tj</a:t>
            </a:r>
            <a:r>
              <a:rPr lang="en-GB" dirty="0">
                <a:latin typeface="Exo 2" panose="020B0604020202020204" charset="0"/>
              </a:rPr>
              <a:t>. od </a:t>
            </a:r>
            <a:r>
              <a:rPr lang="en-GB" dirty="0" err="1">
                <a:latin typeface="Exo 2" panose="020B0604020202020204" charset="0"/>
              </a:rPr>
              <a:t>paralelne</a:t>
            </a:r>
            <a:r>
              <a:rPr lang="en-GB" dirty="0">
                <a:latin typeface="Exo 2" panose="020B0604020202020204" charset="0"/>
              </a:rPr>
              <a:t> do </a:t>
            </a:r>
            <a:r>
              <a:rPr lang="en-GB" dirty="0" err="1">
                <a:latin typeface="Exo 2" panose="020B0604020202020204" charset="0"/>
              </a:rPr>
              <a:t>antiparalelne</a:t>
            </a:r>
            <a:r>
              <a:rPr lang="en-GB" dirty="0">
                <a:latin typeface="Exo 2" panose="020B0604020202020204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553DE6-63FB-4F05-863A-68F50037B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48" y="2246544"/>
            <a:ext cx="5574827" cy="247359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2957048-051C-470E-904D-0D623E2B59F9}"/>
              </a:ext>
            </a:extLst>
          </p:cNvPr>
          <p:cNvSpPr/>
          <p:nvPr/>
        </p:nvSpPr>
        <p:spPr>
          <a:xfrm>
            <a:off x="2441664" y="1147327"/>
            <a:ext cx="89210" cy="81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5984A82-DFF6-4F54-A444-B66F99244BE1}"/>
              </a:ext>
            </a:extLst>
          </p:cNvPr>
          <p:cNvSpPr/>
          <p:nvPr/>
        </p:nvSpPr>
        <p:spPr>
          <a:xfrm>
            <a:off x="2483228" y="1748671"/>
            <a:ext cx="89210" cy="81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A0CA3D-8BA5-496F-9E37-C21037B8EBB3}"/>
              </a:ext>
            </a:extLst>
          </p:cNvPr>
          <p:cNvSpPr txBox="1"/>
          <p:nvPr/>
        </p:nvSpPr>
        <p:spPr>
          <a:xfrm rot="5400000">
            <a:off x="-261601" y="2970320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Exo 2" panose="020B0604020202020204" charset="0"/>
              </a:rPr>
              <a:t>Energija</a:t>
            </a:r>
            <a:endParaRPr lang="en-GB" dirty="0">
              <a:latin typeface="Exo 2" panose="020B060402020202020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1247BFC-FA02-4398-978E-0C856C2E0175}"/>
              </a:ext>
            </a:extLst>
          </p:cNvPr>
          <p:cNvSpPr/>
          <p:nvPr/>
        </p:nvSpPr>
        <p:spPr>
          <a:xfrm>
            <a:off x="2438623" y="687582"/>
            <a:ext cx="89210" cy="81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8F4EA1-0447-4FCA-A0B2-3CC3FE41CDAA}"/>
              </a:ext>
            </a:extLst>
          </p:cNvPr>
          <p:cNvSpPr txBox="1"/>
          <p:nvPr/>
        </p:nvSpPr>
        <p:spPr>
          <a:xfrm>
            <a:off x="2677737" y="574582"/>
            <a:ext cx="6431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Exo 2" panose="020B0604020202020204" charset="0"/>
              </a:rPr>
              <a:t>Orijentacija</a:t>
            </a:r>
            <a:r>
              <a:rPr lang="en-GB" dirty="0">
                <a:latin typeface="Exo 2" panose="020B0604020202020204" charset="0"/>
              </a:rPr>
              <a:t> </a:t>
            </a:r>
            <a:r>
              <a:rPr lang="en-GB" dirty="0" err="1">
                <a:latin typeface="Exo 2" panose="020B0604020202020204" charset="0"/>
              </a:rPr>
              <a:t>elektronskih</a:t>
            </a:r>
            <a:r>
              <a:rPr lang="en-GB" dirty="0">
                <a:latin typeface="Exo 2" panose="020B0604020202020204" charset="0"/>
              </a:rPr>
              <a:t> </a:t>
            </a:r>
            <a:r>
              <a:rPr lang="en-GB" dirty="0" err="1">
                <a:latin typeface="Exo 2" panose="020B0604020202020204" charset="0"/>
              </a:rPr>
              <a:t>magnetskih</a:t>
            </a:r>
            <a:r>
              <a:rPr lang="en-GB" dirty="0">
                <a:latin typeface="Exo 2" panose="020B0604020202020204" charset="0"/>
              </a:rPr>
              <a:t> </a:t>
            </a:r>
            <a:r>
              <a:rPr lang="en-GB" dirty="0" err="1">
                <a:latin typeface="Exo 2" panose="020B0604020202020204" charset="0"/>
              </a:rPr>
              <a:t>momenata</a:t>
            </a:r>
            <a:r>
              <a:rPr lang="en-GB" dirty="0">
                <a:latin typeface="Exo 2" panose="020B0604020202020204" charset="0"/>
              </a:rPr>
              <a:t> </a:t>
            </a:r>
            <a:r>
              <a:rPr lang="en-GB" dirty="0" err="1">
                <a:latin typeface="Exo 2" panose="020B0604020202020204" charset="0"/>
              </a:rPr>
              <a:t>uronjenih</a:t>
            </a:r>
            <a:r>
              <a:rPr lang="en-GB" dirty="0">
                <a:latin typeface="Exo 2" panose="020B0604020202020204" charset="0"/>
              </a:rPr>
              <a:t> u </a:t>
            </a:r>
            <a:r>
              <a:rPr lang="en-GB" dirty="0" err="1">
                <a:latin typeface="Exo 2" panose="020B0604020202020204" charset="0"/>
              </a:rPr>
              <a:t>magnetsko</a:t>
            </a:r>
            <a:r>
              <a:rPr lang="en-GB" dirty="0">
                <a:latin typeface="Exo 2" panose="020B0604020202020204" charset="0"/>
              </a:rPr>
              <a:t> polje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15A18D-DCA1-4A78-9C27-DED8A27C3CFD}"/>
              </a:ext>
            </a:extLst>
          </p:cNvPr>
          <p:cNvSpPr txBox="1"/>
          <p:nvPr/>
        </p:nvSpPr>
        <p:spPr>
          <a:xfrm>
            <a:off x="520664" y="3750526"/>
            <a:ext cx="1107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>
                <a:latin typeface="Exo 2" panose="020B0604020202020204" charset="0"/>
              </a:rPr>
              <a:t>nema</a:t>
            </a:r>
            <a:r>
              <a:rPr lang="en-GB" sz="1200" dirty="0">
                <a:latin typeface="Exo 2" panose="020B0604020202020204" charset="0"/>
              </a:rPr>
              <a:t> </a:t>
            </a:r>
            <a:r>
              <a:rPr lang="en-GB" sz="1200" dirty="0" err="1">
                <a:latin typeface="Exo 2" panose="020B0604020202020204" charset="0"/>
              </a:rPr>
              <a:t>magnetskog</a:t>
            </a:r>
            <a:r>
              <a:rPr lang="en-GB" sz="1200" dirty="0">
                <a:latin typeface="Exo 2" panose="020B0604020202020204" charset="0"/>
              </a:rPr>
              <a:t> </a:t>
            </a:r>
            <a:r>
              <a:rPr lang="en-GB" sz="1200" dirty="0" err="1">
                <a:latin typeface="Exo 2" panose="020B0604020202020204" charset="0"/>
              </a:rPr>
              <a:t>polja</a:t>
            </a:r>
            <a:endParaRPr lang="en-GB" sz="1200" dirty="0">
              <a:latin typeface="Exo 2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AF4632-042F-4035-B380-92F0BF2C3A85}"/>
              </a:ext>
            </a:extLst>
          </p:cNvPr>
          <p:cNvSpPr txBox="1"/>
          <p:nvPr/>
        </p:nvSpPr>
        <p:spPr>
          <a:xfrm>
            <a:off x="3500973" y="2429675"/>
            <a:ext cx="1761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>
                <a:latin typeface="Exo 2" panose="020B0604020202020204" charset="0"/>
              </a:rPr>
              <a:t>elektron</a:t>
            </a:r>
            <a:r>
              <a:rPr lang="en-GB" sz="1200" dirty="0">
                <a:latin typeface="Exo 2" panose="020B0604020202020204" charset="0"/>
              </a:rPr>
              <a:t> je </a:t>
            </a:r>
            <a:r>
              <a:rPr lang="en-GB" sz="1200" dirty="0" err="1">
                <a:latin typeface="Exo 2" panose="020B0604020202020204" charset="0"/>
              </a:rPr>
              <a:t>orijentiran</a:t>
            </a:r>
            <a:r>
              <a:rPr lang="en-GB" sz="1200" dirty="0">
                <a:latin typeface="Exo 2" panose="020B0604020202020204" charset="0"/>
              </a:rPr>
              <a:t> </a:t>
            </a:r>
            <a:r>
              <a:rPr lang="en-GB" sz="1200" dirty="0" err="1">
                <a:latin typeface="Exo 2" panose="020B0604020202020204" charset="0"/>
              </a:rPr>
              <a:t>antiparalelno</a:t>
            </a:r>
            <a:endParaRPr lang="en-GB" sz="1200" dirty="0">
              <a:latin typeface="Exo 2" panose="020B060402020202020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4EEC38-32ED-4300-BFEE-800608A01DC3}"/>
              </a:ext>
            </a:extLst>
          </p:cNvPr>
          <p:cNvSpPr txBox="1"/>
          <p:nvPr/>
        </p:nvSpPr>
        <p:spPr>
          <a:xfrm>
            <a:off x="3500973" y="3697033"/>
            <a:ext cx="1761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>
                <a:latin typeface="Exo 2" panose="020B0604020202020204" charset="0"/>
              </a:rPr>
              <a:t>elektron</a:t>
            </a:r>
            <a:r>
              <a:rPr lang="en-GB" sz="1200" dirty="0">
                <a:latin typeface="Exo 2" panose="020B0604020202020204" charset="0"/>
              </a:rPr>
              <a:t> je </a:t>
            </a:r>
            <a:r>
              <a:rPr lang="en-GB" sz="1200" dirty="0" err="1">
                <a:latin typeface="Exo 2" panose="020B0604020202020204" charset="0"/>
              </a:rPr>
              <a:t>orijentiran</a:t>
            </a:r>
            <a:r>
              <a:rPr lang="en-GB" sz="1200" dirty="0">
                <a:latin typeface="Exo 2" panose="020B0604020202020204" charset="0"/>
              </a:rPr>
              <a:t> </a:t>
            </a:r>
            <a:r>
              <a:rPr lang="en-GB" sz="1200" dirty="0" err="1">
                <a:latin typeface="Exo 2" panose="020B0604020202020204" charset="0"/>
              </a:rPr>
              <a:t>paralelno</a:t>
            </a:r>
            <a:endParaRPr lang="en-GB" sz="1200" dirty="0">
              <a:latin typeface="Exo 2" panose="020B060402020202020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98B956-8CE8-407B-B44B-4A0987C306EE}"/>
              </a:ext>
            </a:extLst>
          </p:cNvPr>
          <p:cNvSpPr txBox="1"/>
          <p:nvPr/>
        </p:nvSpPr>
        <p:spPr>
          <a:xfrm>
            <a:off x="5734175" y="3005883"/>
            <a:ext cx="3590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latin typeface="Exo 2" panose="020B0604020202020204" charset="0"/>
              </a:rPr>
              <a:t>Pri</a:t>
            </a:r>
            <a:r>
              <a:rPr lang="en-GB" sz="1000" dirty="0">
                <a:latin typeface="Exo 2" panose="020B0604020202020204" charset="0"/>
              </a:rPr>
              <a:t> </a:t>
            </a:r>
            <a:r>
              <a:rPr lang="en-GB" sz="1000" dirty="0" err="1">
                <a:latin typeface="Exo 2" panose="020B0604020202020204" charset="0"/>
              </a:rPr>
              <a:t>čemu</a:t>
            </a:r>
            <a:r>
              <a:rPr lang="en-GB" sz="1000" dirty="0">
                <a:latin typeface="Exo 2" panose="020B0604020202020204" charset="0"/>
              </a:rPr>
              <a:t> je:</a:t>
            </a:r>
          </a:p>
          <a:p>
            <a:endParaRPr lang="en-GB" sz="1000" dirty="0">
              <a:latin typeface="Exo 2" panose="020B0604020202020204" charset="0"/>
            </a:endParaRPr>
          </a:p>
          <a:p>
            <a:r>
              <a:rPr lang="en-GB" sz="1000" dirty="0">
                <a:latin typeface="Exo 2" panose="020B0604020202020204" charset="0"/>
              </a:rPr>
              <a:t> </a:t>
            </a:r>
            <a:r>
              <a:rPr lang="en-US" sz="1000" i="1" dirty="0">
                <a:latin typeface="Exo 2" panose="020B0604020202020204" charset="0"/>
              </a:rPr>
              <a:t>g</a:t>
            </a:r>
            <a:r>
              <a:rPr lang="en-US" sz="1000" dirty="0">
                <a:latin typeface="Exo 2" panose="020B0604020202020204" charset="0"/>
              </a:rPr>
              <a:t> - </a:t>
            </a:r>
            <a:r>
              <a:rPr lang="en-US" sz="1000" dirty="0" err="1">
                <a:latin typeface="Exo 2" panose="020B0604020202020204" charset="0"/>
              </a:rPr>
              <a:t>Landeov</a:t>
            </a:r>
            <a:r>
              <a:rPr lang="en-US" sz="1000" dirty="0">
                <a:latin typeface="Exo 2" panose="020B0604020202020204" charset="0"/>
              </a:rPr>
              <a:t> g-</a:t>
            </a:r>
            <a:r>
              <a:rPr lang="en-US" sz="1000" dirty="0" err="1">
                <a:latin typeface="Exo 2" panose="020B0604020202020204" charset="0"/>
              </a:rPr>
              <a:t>faktor</a:t>
            </a:r>
            <a:r>
              <a:rPr lang="en-US" sz="1000" dirty="0">
                <a:latin typeface="Exo 2" panose="020B0604020202020204" charset="0"/>
              </a:rPr>
              <a:t> (za </a:t>
            </a:r>
            <a:r>
              <a:rPr lang="en-US" sz="1000" dirty="0" err="1">
                <a:latin typeface="Exo 2" panose="020B0604020202020204" charset="0"/>
              </a:rPr>
              <a:t>slobodni</a:t>
            </a:r>
            <a:r>
              <a:rPr lang="en-US" sz="1000" dirty="0">
                <a:latin typeface="Exo 2" panose="020B0604020202020204" charset="0"/>
              </a:rPr>
              <a:t> </a:t>
            </a:r>
            <a:r>
              <a:rPr lang="en-US" sz="1000" dirty="0" err="1">
                <a:latin typeface="Exo 2" panose="020B0604020202020204" charset="0"/>
              </a:rPr>
              <a:t>elektron</a:t>
            </a:r>
            <a:r>
              <a:rPr lang="en-US" sz="1000" dirty="0">
                <a:latin typeface="Exo 2" panose="020B0604020202020204" charset="0"/>
              </a:rPr>
              <a:t> </a:t>
            </a:r>
            <a:r>
              <a:rPr lang="en-US" sz="1000" dirty="0" err="1">
                <a:latin typeface="Exo 2" panose="020B0604020202020204" charset="0"/>
              </a:rPr>
              <a:t>iznosi</a:t>
            </a:r>
            <a:r>
              <a:rPr lang="en-US" sz="1000" dirty="0">
                <a:latin typeface="Exo 2" panose="020B0604020202020204" charset="0"/>
              </a:rPr>
              <a:t> 2,0023)</a:t>
            </a:r>
          </a:p>
          <a:p>
            <a:endParaRPr lang="en-GB" sz="1000" dirty="0">
              <a:latin typeface="Exo 2" panose="020B0604020202020204" charset="0"/>
            </a:endParaRPr>
          </a:p>
          <a:p>
            <a:r>
              <a:rPr lang="en-US" sz="1000" i="1" dirty="0" err="1">
                <a:latin typeface="Exo 2" panose="020B0604020202020204" charset="0"/>
              </a:rPr>
              <a:t>μ</a:t>
            </a:r>
            <a:r>
              <a:rPr lang="en-US" sz="1000" i="1" baseline="-25000" dirty="0" err="1">
                <a:latin typeface="Exo 2" panose="020B0604020202020204" charset="0"/>
              </a:rPr>
              <a:t>B</a:t>
            </a:r>
            <a:r>
              <a:rPr lang="en-US" sz="1000" dirty="0">
                <a:latin typeface="Exo 2" panose="020B0604020202020204" charset="0"/>
              </a:rPr>
              <a:t> - </a:t>
            </a:r>
            <a:r>
              <a:rPr lang="en-US" sz="1000" dirty="0" err="1">
                <a:latin typeface="Exo 2" panose="020B0604020202020204" charset="0"/>
              </a:rPr>
              <a:t>Bohrov</a:t>
            </a:r>
            <a:r>
              <a:rPr lang="en-US" sz="1000" dirty="0">
                <a:latin typeface="Exo 2" panose="020B0604020202020204" charset="0"/>
              </a:rPr>
              <a:t> magnetron (9,27</a:t>
            </a:r>
            <a:r>
              <a:rPr lang="en-US" sz="1000" dirty="0">
                <a:latin typeface="Exo 2" panose="020B0604020202020204" charset="0"/>
                <a:sym typeface="Symbol" panose="05050102010706020507" pitchFamily="18" charset="2"/>
              </a:rPr>
              <a:t></a:t>
            </a:r>
            <a:r>
              <a:rPr lang="en-US" sz="1000" dirty="0">
                <a:latin typeface="Exo 2" panose="020B0604020202020204" charset="0"/>
              </a:rPr>
              <a:t>10</a:t>
            </a:r>
            <a:r>
              <a:rPr lang="en-US" sz="1000" baseline="30000" dirty="0">
                <a:latin typeface="Exo 2" panose="020B0604020202020204" charset="0"/>
              </a:rPr>
              <a:t>-24</a:t>
            </a:r>
            <a:r>
              <a:rPr lang="en-US" sz="1000" dirty="0">
                <a:latin typeface="Exo 2" panose="020B0604020202020204" charset="0"/>
              </a:rPr>
              <a:t> J T</a:t>
            </a:r>
            <a:r>
              <a:rPr lang="en-US" sz="1000" baseline="30000" dirty="0">
                <a:latin typeface="Exo 2" panose="020B0604020202020204" charset="0"/>
              </a:rPr>
              <a:t>-1</a:t>
            </a:r>
            <a:r>
              <a:rPr lang="en-US" sz="1000" dirty="0">
                <a:latin typeface="Exo 2" panose="020B0604020202020204" charset="0"/>
              </a:rPr>
              <a:t>)</a:t>
            </a:r>
            <a:endParaRPr lang="en-GB" sz="1000" dirty="0">
              <a:latin typeface="Exo 2" panose="020B0604020202020204" charset="0"/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10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8"/>
          <p:cNvSpPr txBox="1">
            <a:spLocks noGrp="1"/>
          </p:cNvSpPr>
          <p:nvPr>
            <p:ph type="ctrTitle"/>
          </p:nvPr>
        </p:nvSpPr>
        <p:spPr>
          <a:xfrm flipH="1">
            <a:off x="1180003" y="1347038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EPR vs UV - vis</a:t>
            </a:r>
            <a:endParaRPr dirty="0"/>
          </a:p>
        </p:txBody>
      </p:sp>
      <p:sp>
        <p:nvSpPr>
          <p:cNvPr id="437" name="Google Shape;437;p48"/>
          <p:cNvSpPr txBox="1">
            <a:spLocks noGrp="1"/>
          </p:cNvSpPr>
          <p:nvPr>
            <p:ph type="title" idx="2"/>
          </p:nvPr>
        </p:nvSpPr>
        <p:spPr>
          <a:xfrm flipH="1">
            <a:off x="1180003" y="1035213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cxnSp>
        <p:nvCxnSpPr>
          <p:cNvPr id="439" name="Google Shape;439;p48"/>
          <p:cNvCxnSpPr/>
          <p:nvPr/>
        </p:nvCxnSpPr>
        <p:spPr>
          <a:xfrm>
            <a:off x="0" y="2737950"/>
            <a:ext cx="16767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 Newsletter XL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3F3F3"/>
      </a:accent1>
      <a:accent2>
        <a:srgbClr val="D9D9D9"/>
      </a:accent2>
      <a:accent3>
        <a:srgbClr val="B7B7B7"/>
      </a:accent3>
      <a:accent4>
        <a:srgbClr val="999999"/>
      </a:accent4>
      <a:accent5>
        <a:srgbClr val="666666"/>
      </a:accent5>
      <a:accent6>
        <a:srgbClr val="00000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9021</TotalTime>
  <Words>599</Words>
  <Application>Microsoft Office PowerPoint</Application>
  <PresentationFormat>On-screen Show (16:9)</PresentationFormat>
  <Paragraphs>109</Paragraphs>
  <Slides>14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Roboto Condensed Light</vt:lpstr>
      <vt:lpstr>Symbol</vt:lpstr>
      <vt:lpstr>Exo 2</vt:lpstr>
      <vt:lpstr>Arial</vt:lpstr>
      <vt:lpstr>Fira Sans Extra Condensed Medium</vt:lpstr>
      <vt:lpstr>Times New Roman</vt:lpstr>
      <vt:lpstr>Roboto Condensed</vt:lpstr>
      <vt:lpstr>Tech Newsletter XL by Slidesgo</vt:lpstr>
      <vt:lpstr>SPW 13.0 Graph</vt:lpstr>
      <vt:lpstr>ODREĐIVANJE ANTIOKSIDATIVNIH SVOJSTVA PRIMJENOM EPR SPEKTROSKOPIJE</vt:lpstr>
      <vt:lpstr>SADRŽAJ</vt:lpstr>
      <vt:lpstr>CILJ:</vt:lpstr>
      <vt:lpstr>ANTIOKSIDANSI vs. RADIKALI</vt:lpstr>
      <vt:lpstr>PowerPoint Presentation</vt:lpstr>
      <vt:lpstr>EPR SPEKTROSKOPIJA</vt:lpstr>
      <vt:lpstr>Elektronska paramagnetska rezonancijska (EPR) spektroskopija</vt:lpstr>
      <vt:lpstr>Zeemanov efekt</vt:lpstr>
      <vt:lpstr>EPR vs UV - vis</vt:lpstr>
      <vt:lpstr>PowerPoint Presentation</vt:lpstr>
      <vt:lpstr>Tablica 1. Prikaz antioksidativnog kapaciteta raznih primjera voća primjenom spektroskopije EPR i UV - vis</vt:lpstr>
      <vt:lpstr>ZAKLJUČAK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ODREĐIVANJE ANTIOKSIDATIVNIH SVOJSTVA PRIMJENOM EPR SPEKTROSKOPIJE</dc:title>
  <dc:creator>Matea Dragoš</dc:creator>
  <cp:lastModifiedBy>Matea Dragoš</cp:lastModifiedBy>
  <cp:revision>62</cp:revision>
  <dcterms:modified xsi:type="dcterms:W3CDTF">2022-05-31T10:23:59Z</dcterms:modified>
</cp:coreProperties>
</file>