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5" r:id="rId9"/>
    <p:sldId id="266" r:id="rId10"/>
    <p:sldId id="259" r:id="rId11"/>
    <p:sldId id="26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9135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2026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9904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6365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8566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7476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2758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7481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2769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3952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3/31/2021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3368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3/31/2021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47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orman-network.net/?q=node/19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3F81D-330B-4B79-AC57-590A9A3F6C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26370"/>
            <a:ext cx="9144000" cy="2387600"/>
          </a:xfrm>
        </p:spPr>
        <p:txBody>
          <a:bodyPr anchor="ctr">
            <a:normAutofit/>
          </a:bodyPr>
          <a:lstStyle/>
          <a:p>
            <a:pPr algn="ctr"/>
            <a:r>
              <a:rPr lang="hr-HR" sz="4000" dirty="0"/>
              <a:t>Ugljikovi nanomaterijali kao adsorbensi novih zagađivala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B476CA-F4DE-40CA-B5A4-EEA688812F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87655" y="4899171"/>
            <a:ext cx="2480345" cy="1197528"/>
          </a:xfrm>
        </p:spPr>
        <p:txBody>
          <a:bodyPr anchor="ctr">
            <a:normAutofit/>
          </a:bodyPr>
          <a:lstStyle/>
          <a:p>
            <a:pPr algn="ctr"/>
            <a:r>
              <a:rPr lang="hr-HR" sz="2000" dirty="0"/>
              <a:t>Kemijski seminar 1</a:t>
            </a:r>
          </a:p>
          <a:p>
            <a:pPr algn="ctr"/>
            <a:r>
              <a:rPr lang="hr-HR" sz="2000" dirty="0"/>
              <a:t>Matej Kern</a:t>
            </a:r>
          </a:p>
          <a:p>
            <a:pPr algn="ctr"/>
            <a:r>
              <a:rPr lang="hr-HR" sz="2000" dirty="0"/>
              <a:t>31.3.2021.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533607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0034E-E6AE-4557-A163-1FEB79014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/>
              <a:t>Literatura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B984C-82F1-4EB4-81A0-D95356864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sz="1400" dirty="0"/>
              <a:t>[1] </a:t>
            </a:r>
            <a:r>
              <a:rPr lang="hr-HR" sz="1400" dirty="0">
                <a:hlinkClick r:id="rId2"/>
              </a:rPr>
              <a:t>http://www.norman-network.net/?q=node/19</a:t>
            </a:r>
            <a:endParaRPr lang="hr-HR" sz="1400" dirty="0"/>
          </a:p>
          <a:p>
            <a:r>
              <a:rPr lang="hr-HR" sz="1400" dirty="0"/>
              <a:t>[2] T. Deblonde, C. Cossu-Leguille, P. Hartemann, Emerging pollutants in wastewater: A review of the literature, International Journal of Hygiene and Environmental Health 214 (2011) 442-448</a:t>
            </a:r>
          </a:p>
          <a:p>
            <a:r>
              <a:rPr lang="hr-HR" sz="1400" dirty="0"/>
              <a:t>[3] L. Gusmaroli, G. Buttiglieri, M. Petrovic, The EU watch list compounds in the Ebro delta region: Assessment of sources, river transport, and seasonal variations, Environmental Pollution 253 (2019) 606-615</a:t>
            </a:r>
          </a:p>
          <a:p>
            <a:r>
              <a:rPr lang="hr-HR" sz="1400" dirty="0"/>
              <a:t>[4] N. A. Alygizakis, H. Besselink, G. K. Paulus, P. Oswald, L. M. Hornstra, M. Oswaldova, G. Medema, N. S. Thomaidis, P. A. Behnisch, J. Slobodnik, Characterization of wastewater effluents in the Danube River Basin with chemical screening, in vitro bioassays and antibiotic resistant genes analysis, Environment International 127 (2019) 420-429</a:t>
            </a:r>
          </a:p>
          <a:p>
            <a:r>
              <a:rPr lang="hr-HR" sz="1400" dirty="0"/>
              <a:t>[5] L. Wiest, A.e Gosset, A. Fildier, C. Libert, M. Hervé, E. Sibeud, B. Giroud, E. Vulliet, T. Bastide, P. Polomé, Y. Perrodin, Occurrence and removal of emerging pollutants in urban sewage treatment plants using LC-QToF-MS suspect screening and quantification, Science of The Total Environment 774 (2021) 145779</a:t>
            </a:r>
          </a:p>
          <a:p>
            <a:r>
              <a:rPr lang="hr-HR" sz="1400" dirty="0"/>
              <a:t>[6] E. R. Jones, M. T. H. van Vliet, M. Qadir, M. F. P. Bierkens, </a:t>
            </a:r>
            <a:r>
              <a:rPr lang="en-US" sz="1400" dirty="0"/>
              <a:t>Country-level and gridded estimates of wastewater</a:t>
            </a:r>
            <a:r>
              <a:rPr lang="hr-HR" sz="1400" dirty="0"/>
              <a:t> </a:t>
            </a:r>
            <a:r>
              <a:rPr lang="en-US" sz="1400" dirty="0"/>
              <a:t>production, collection, treatment and reuse</a:t>
            </a:r>
            <a:r>
              <a:rPr lang="hr-HR" sz="1400" dirty="0"/>
              <a:t>, </a:t>
            </a:r>
            <a:r>
              <a:rPr lang="en-US" sz="1400" dirty="0"/>
              <a:t>Earth Syst. Sci. Data 13</a:t>
            </a:r>
            <a:r>
              <a:rPr lang="hr-HR" sz="1400" dirty="0"/>
              <a:t> (</a:t>
            </a:r>
            <a:r>
              <a:rPr lang="en-US" sz="1400" dirty="0"/>
              <a:t>2021</a:t>
            </a:r>
            <a:r>
              <a:rPr lang="hr-HR" sz="1400" dirty="0"/>
              <a:t>)</a:t>
            </a:r>
            <a:r>
              <a:rPr lang="en-US" sz="1400" dirty="0"/>
              <a:t> 237–254</a:t>
            </a:r>
            <a:endParaRPr lang="hr-HR" sz="1400" dirty="0"/>
          </a:p>
          <a:p>
            <a:r>
              <a:rPr lang="hr-HR" sz="1400" dirty="0"/>
              <a:t>[7] T. Ding, D. Jacobs, B. K. Lavine, Liquid chromatography-mass spectrometry identification of imidacloprid photolysis products, Microchemical Journal 99 (2011) 535-541</a:t>
            </a:r>
          </a:p>
          <a:p>
            <a:r>
              <a:rPr lang="hr-HR" sz="1400" dirty="0"/>
              <a:t>[8] Iijima, S., Ichihashi, T. Single-shell carbon nanotubes of 1-nm diameter. Nature 363 (1993) 603–605</a:t>
            </a:r>
          </a:p>
          <a:p>
            <a:r>
              <a:rPr lang="hr-HR" sz="1400" dirty="0"/>
              <a:t>[9] K. S. Novoselov, A. K. Geim, S. V. Morozov, D. Jiang, Y. Zhang, S. V. Dubonos, I. V. Grigorieva, A. A. Firsov, </a:t>
            </a:r>
            <a:r>
              <a:rPr lang="en-US" sz="1400" dirty="0"/>
              <a:t>Electric Field Effect in Atomically Thin Carbon Films</a:t>
            </a:r>
            <a:r>
              <a:rPr lang="hr-HR" sz="1400" dirty="0"/>
              <a:t>, Science 306 (2004) 666-669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297261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96BEF-DF69-417B-B0DC-FD7AB9668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/>
              <a:t>Literatura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692427-8053-4ABC-AF6B-AB3D5D140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66786"/>
          </a:xfrm>
        </p:spPr>
        <p:txBody>
          <a:bodyPr>
            <a:normAutofit lnSpcReduction="10000"/>
          </a:bodyPr>
          <a:lstStyle/>
          <a:p>
            <a:r>
              <a:rPr lang="hr-HR" sz="1400" dirty="0"/>
              <a:t>[10] B. C. Brodie, </a:t>
            </a:r>
            <a:r>
              <a:rPr lang="en-US" sz="1400" dirty="0"/>
              <a:t>On the Atomic Weight of Graphite</a:t>
            </a:r>
            <a:r>
              <a:rPr lang="hr-HR" sz="1400" dirty="0"/>
              <a:t>, </a:t>
            </a:r>
            <a:r>
              <a:rPr lang="en-US" sz="1400" dirty="0"/>
              <a:t>Philosophical Transactions of the Royal Society of London</a:t>
            </a:r>
            <a:r>
              <a:rPr lang="hr-HR" sz="1400" dirty="0"/>
              <a:t> </a:t>
            </a:r>
            <a:r>
              <a:rPr lang="en-US" sz="1400" dirty="0"/>
              <a:t>149 (1859) 249-259</a:t>
            </a:r>
            <a:endParaRPr lang="hr-HR" sz="1400" dirty="0"/>
          </a:p>
          <a:p>
            <a:r>
              <a:rPr lang="hr-HR" sz="1400" dirty="0"/>
              <a:t>[11] </a:t>
            </a:r>
            <a:r>
              <a:rPr lang="en-US" sz="1400" dirty="0"/>
              <a:t>W</a:t>
            </a:r>
            <a:r>
              <a:rPr lang="hr-HR" sz="1400" dirty="0"/>
              <a:t>.</a:t>
            </a:r>
            <a:r>
              <a:rPr lang="en-US" sz="1400" dirty="0"/>
              <a:t> S. Hummers Jr. and R</a:t>
            </a:r>
            <a:r>
              <a:rPr lang="hr-HR" sz="1400" dirty="0"/>
              <a:t>.</a:t>
            </a:r>
            <a:r>
              <a:rPr lang="en-US" sz="1400" dirty="0"/>
              <a:t> E. </a:t>
            </a:r>
            <a:r>
              <a:rPr lang="en-US" sz="1400" dirty="0" err="1"/>
              <a:t>Offeman</a:t>
            </a:r>
            <a:r>
              <a:rPr lang="hr-HR" sz="1400" dirty="0"/>
              <a:t>, Preparation of Graphitic Oxide, </a:t>
            </a:r>
            <a:r>
              <a:rPr lang="de-DE" sz="1400" dirty="0"/>
              <a:t>J. Am. Chem. Soc. 80</a:t>
            </a:r>
            <a:r>
              <a:rPr lang="hr-HR" sz="1400" dirty="0"/>
              <a:t> (</a:t>
            </a:r>
            <a:r>
              <a:rPr lang="de-DE" sz="1400" dirty="0"/>
              <a:t>1958</a:t>
            </a:r>
            <a:r>
              <a:rPr lang="hr-HR" sz="1400" dirty="0"/>
              <a:t>)</a:t>
            </a:r>
            <a:r>
              <a:rPr lang="de-DE" sz="1400" dirty="0"/>
              <a:t> 1339</a:t>
            </a:r>
            <a:endParaRPr lang="hr-HR" sz="1400" dirty="0"/>
          </a:p>
          <a:p>
            <a:r>
              <a:rPr lang="hr-HR" sz="1400" dirty="0"/>
              <a:t>[12] </a:t>
            </a:r>
            <a:r>
              <a:rPr lang="en-US" sz="1400" dirty="0"/>
              <a:t>C. N. R. Rao, A. K. </a:t>
            </a:r>
            <a:r>
              <a:rPr lang="en-US" sz="1400" dirty="0" err="1"/>
              <a:t>Sood</a:t>
            </a:r>
            <a:r>
              <a:rPr lang="en-US" sz="1400" dirty="0"/>
              <a:t>, K. S. Subrahmanyam, A. </a:t>
            </a:r>
            <a:r>
              <a:rPr lang="en-US" sz="1400" dirty="0" err="1"/>
              <a:t>Govindaraj</a:t>
            </a:r>
            <a:r>
              <a:rPr lang="hr-HR" sz="1400" dirty="0"/>
              <a:t>, </a:t>
            </a:r>
            <a:r>
              <a:rPr lang="en-US" sz="1400" dirty="0"/>
              <a:t>Graphene: The New Two-Dimensional Nanomaterial</a:t>
            </a:r>
            <a:r>
              <a:rPr lang="hr-HR" sz="1400" dirty="0"/>
              <a:t>, </a:t>
            </a:r>
            <a:r>
              <a:rPr lang="de-DE" sz="1400" dirty="0"/>
              <a:t>Angew. Chem. Int. Ed. 48 </a:t>
            </a:r>
            <a:r>
              <a:rPr lang="hr-HR" sz="1400" dirty="0"/>
              <a:t>(</a:t>
            </a:r>
            <a:r>
              <a:rPr lang="de-DE" sz="1400" dirty="0"/>
              <a:t>2009</a:t>
            </a:r>
            <a:r>
              <a:rPr lang="hr-HR" sz="1400" dirty="0"/>
              <a:t>)</a:t>
            </a:r>
            <a:r>
              <a:rPr lang="de-DE" sz="1400" dirty="0"/>
              <a:t> 7752 – 7777</a:t>
            </a:r>
            <a:endParaRPr lang="hr-HR" sz="1400" dirty="0"/>
          </a:p>
          <a:p>
            <a:r>
              <a:rPr lang="hr-HR" sz="1400" dirty="0"/>
              <a:t>[13] X. Yang , C. Chen, J. Li , G. Zhao , X. Ren and X. Wang, </a:t>
            </a:r>
            <a:r>
              <a:rPr lang="en-US" sz="1400" dirty="0"/>
              <a:t>Graphene oxide-iron oxide and reduced graphene oxide-iron oxide hybrid materials for the removal of organic and inorganic pollutants</a:t>
            </a:r>
            <a:r>
              <a:rPr lang="hr-HR" sz="1400" dirty="0"/>
              <a:t>, RSC Adv. 2 (2012) 8821-8826</a:t>
            </a:r>
          </a:p>
          <a:p>
            <a:r>
              <a:rPr lang="hr-HR" sz="1400" dirty="0"/>
              <a:t>[14] </a:t>
            </a:r>
            <a:r>
              <a:rPr lang="en-US" sz="1400" dirty="0"/>
              <a:t>Hernandez, Y., Nicolosi, V., </a:t>
            </a:r>
            <a:r>
              <a:rPr lang="en-US" sz="1400" dirty="0" err="1"/>
              <a:t>Lotya</a:t>
            </a:r>
            <a:r>
              <a:rPr lang="en-US" sz="1400" dirty="0"/>
              <a:t>, M. et al. High-yield production of graphene by liquid-phase exfoliation of graphite. Nature Nanotech 3</a:t>
            </a:r>
            <a:r>
              <a:rPr lang="hr-HR" sz="1400" dirty="0"/>
              <a:t> </a:t>
            </a:r>
            <a:r>
              <a:rPr lang="en-US" sz="1400" dirty="0"/>
              <a:t>(2008) 563–568</a:t>
            </a:r>
            <a:endParaRPr lang="hr-HR" sz="1400" dirty="0"/>
          </a:p>
          <a:p>
            <a:r>
              <a:rPr lang="hr-HR" sz="1400" dirty="0"/>
              <a:t>[15] Z. Yin, C. Cui, H. Chen, D., X. Yu, W. Qian, </a:t>
            </a:r>
            <a:r>
              <a:rPr lang="en-US" sz="1400" dirty="0"/>
              <a:t>The Application of Carbon Nanotube/Graphene-Based</a:t>
            </a:r>
            <a:r>
              <a:rPr lang="hr-HR" sz="1400" dirty="0"/>
              <a:t> </a:t>
            </a:r>
            <a:r>
              <a:rPr lang="en-US" sz="1400" dirty="0"/>
              <a:t>Nanomaterials in Wastewater Treatment</a:t>
            </a:r>
            <a:r>
              <a:rPr lang="hr-HR" sz="1400" dirty="0"/>
              <a:t>, Small (2019) 1902301</a:t>
            </a:r>
          </a:p>
          <a:p>
            <a:r>
              <a:rPr lang="hr-HR" sz="1400" dirty="0"/>
              <a:t>[16] </a:t>
            </a:r>
            <a:r>
              <a:rPr lang="en-US" sz="1400" dirty="0" err="1"/>
              <a:t>Kun</a:t>
            </a:r>
            <a:r>
              <a:rPr lang="en-US" sz="1400" dirty="0"/>
              <a:t> Yang and </a:t>
            </a:r>
            <a:r>
              <a:rPr lang="en-US" sz="1400" dirty="0" err="1"/>
              <a:t>Baoshan</a:t>
            </a:r>
            <a:r>
              <a:rPr lang="en-US" sz="1400" dirty="0"/>
              <a:t> Xing</a:t>
            </a:r>
            <a:r>
              <a:rPr lang="hr-HR" sz="1400" dirty="0"/>
              <a:t>, </a:t>
            </a:r>
            <a:r>
              <a:rPr lang="en-US" sz="1400" dirty="0"/>
              <a:t>Adsorption of Organic Compounds by Carbon Nanomaterials in Aqueous</a:t>
            </a:r>
            <a:r>
              <a:rPr lang="hr-HR" sz="1400" dirty="0"/>
              <a:t> </a:t>
            </a:r>
            <a:r>
              <a:rPr lang="en-US" sz="1400" dirty="0"/>
              <a:t>Phase: Polanyi Theory and Its Application</a:t>
            </a:r>
            <a:r>
              <a:rPr lang="hr-HR" sz="1400" dirty="0"/>
              <a:t>, </a:t>
            </a:r>
            <a:r>
              <a:rPr lang="de-DE" sz="1400" dirty="0"/>
              <a:t>Chem. Rev. </a:t>
            </a:r>
            <a:r>
              <a:rPr lang="hr-HR" sz="1400" dirty="0"/>
              <a:t>110 (</a:t>
            </a:r>
            <a:r>
              <a:rPr lang="de-DE" sz="1400" dirty="0"/>
              <a:t>2010</a:t>
            </a:r>
            <a:r>
              <a:rPr lang="hr-HR" sz="1400" dirty="0"/>
              <a:t>)</a:t>
            </a:r>
            <a:r>
              <a:rPr lang="de-DE" sz="1400" dirty="0"/>
              <a:t> 5989–6008</a:t>
            </a:r>
            <a:endParaRPr lang="hr-HR" sz="1400" dirty="0"/>
          </a:p>
          <a:p>
            <a:r>
              <a:rPr lang="hr-HR" sz="1400" dirty="0"/>
              <a:t>[17] Tang H, Zhang S, Huang T, Cui F, Xing B, pH-Dependent Adsorption of Aromatic Compounds on Graphene Oxide: An Experimental, Molecular Dynamics Simulation and Density Functional Theory Investigation, Journal of Hazardous Materials (2020)</a:t>
            </a:r>
          </a:p>
          <a:p>
            <a:r>
              <a:rPr lang="hr-HR" sz="1400" dirty="0"/>
              <a:t>[18] Ya Wang, Jingwen Chen, Xiaoxuan Wei, Arturo J. Hernandez Maldonado, Zhongfang Chen, </a:t>
            </a:r>
            <a:r>
              <a:rPr lang="en-US" sz="1400" dirty="0"/>
              <a:t>Unveiling Adsorption Mechanisms of Organic Pollutants onto</a:t>
            </a:r>
            <a:r>
              <a:rPr lang="hr-HR" sz="1400" dirty="0"/>
              <a:t> </a:t>
            </a:r>
            <a:r>
              <a:rPr lang="en-US" sz="1400" dirty="0"/>
              <a:t>Carbon Nanomaterials by Density Functional Theory Computations</a:t>
            </a:r>
            <a:r>
              <a:rPr lang="hr-HR" sz="1400" dirty="0"/>
              <a:t> </a:t>
            </a:r>
            <a:r>
              <a:rPr lang="en-US" sz="1400" dirty="0"/>
              <a:t>and Linear Free Energy Relationship Modeling</a:t>
            </a:r>
            <a:r>
              <a:rPr lang="hr-HR" sz="1400" dirty="0"/>
              <a:t>, </a:t>
            </a:r>
            <a:r>
              <a:rPr lang="fr-FR" sz="1400" dirty="0"/>
              <a:t>Environ. </a:t>
            </a:r>
            <a:r>
              <a:rPr lang="fr-FR" sz="1400" dirty="0" err="1"/>
              <a:t>Sci</a:t>
            </a:r>
            <a:r>
              <a:rPr lang="fr-FR" sz="1400" dirty="0"/>
              <a:t>. </a:t>
            </a:r>
            <a:r>
              <a:rPr lang="fr-FR" sz="1400" dirty="0" err="1"/>
              <a:t>Technol</a:t>
            </a:r>
            <a:r>
              <a:rPr lang="fr-FR" sz="1400" dirty="0"/>
              <a:t>.</a:t>
            </a:r>
            <a:r>
              <a:rPr lang="hr-HR" sz="1400" dirty="0"/>
              <a:t> 51</a:t>
            </a:r>
            <a:r>
              <a:rPr lang="fr-FR" sz="1400" dirty="0"/>
              <a:t> </a:t>
            </a:r>
            <a:r>
              <a:rPr lang="hr-HR" sz="1400" dirty="0"/>
              <a:t>(</a:t>
            </a:r>
            <a:r>
              <a:rPr lang="fr-FR" sz="1400" dirty="0"/>
              <a:t>2017</a:t>
            </a:r>
            <a:r>
              <a:rPr lang="hr-HR" sz="1400" dirty="0"/>
              <a:t>)</a:t>
            </a:r>
            <a:r>
              <a:rPr lang="fr-FR" sz="1400" dirty="0"/>
              <a:t> 11820-11828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55102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2668D-70A3-49D7-8B2F-D1CADF5C3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/>
              <a:t>Nova zagađivala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9D380-73F6-4522-A78F-AB4C3F69DF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sz="2400" dirty="0"/>
          </a:p>
          <a:p>
            <a:r>
              <a:rPr lang="hr-HR" sz="2400" dirty="0"/>
              <a:t>Tvari, čije zbrinjavanje nije regulirano, s poznatim ili pretpostavljenim negativnim utjecajem na zdravlje ljudi i okoliša</a:t>
            </a:r>
          </a:p>
          <a:p>
            <a:r>
              <a:rPr lang="hr-HR" sz="2400" dirty="0"/>
              <a:t>Koncentracije se ne mjere redovito</a:t>
            </a:r>
          </a:p>
          <a:p>
            <a:r>
              <a:rPr lang="hr-HR" sz="2400" dirty="0"/>
              <a:t>Više od 1000 detektiranih tvari čiji se konačni utjecaj na okoliš slabo razumije [1]</a:t>
            </a:r>
          </a:p>
          <a:p>
            <a:r>
              <a:rPr lang="hr-HR" sz="2400" dirty="0"/>
              <a:t>Neke klase tvari, poput farmaceutski aktivnih tvari,  se teško uklanjaju najčešće korištenim metodama obrade otpadnih voda [2]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10584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7C86F-ABA4-40FE-A6E3-D501D46BA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/>
              <a:t>Detekcija zagađivala 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93847E-4EC0-41E3-A3CF-571E813AF9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Zagađivala pronađena u Španjolskoj[3], Slivu rijeke Dunav[4], urbanim otpadnim vodama u Francuskoj[5] i drugdje[2]</a:t>
            </a:r>
            <a:endParaRPr lang="en-US" sz="240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33B5ABA-3B98-4AF9-B825-331DD0F860BC}"/>
              </a:ext>
            </a:extLst>
          </p:cNvPr>
          <p:cNvGrpSpPr/>
          <p:nvPr/>
        </p:nvGrpSpPr>
        <p:grpSpPr>
          <a:xfrm>
            <a:off x="2140590" y="2776934"/>
            <a:ext cx="7910819" cy="3400029"/>
            <a:chOff x="2248249" y="2537237"/>
            <a:chExt cx="7910819" cy="3400029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8ADFE8A8-3C01-4627-9F4E-1274DCF17D9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48249" y="2537237"/>
              <a:ext cx="7695501" cy="3160333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D191CF3-2D96-4316-A528-CCB4C5250510}"/>
                </a:ext>
              </a:extLst>
            </p:cNvPr>
            <p:cNvSpPr txBox="1"/>
            <p:nvPr/>
          </p:nvSpPr>
          <p:spPr>
            <a:xfrm>
              <a:off x="2248249" y="5629489"/>
              <a:ext cx="791081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r-HR" sz="1400" dirty="0"/>
                <a:t>Slika 1. Procjena proizvodnje otpadnih voda u m3 godišnje, po stanovniku. Preuzeto iz ref. 6.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898988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C13B9-FF29-4E0E-B53D-EC8A256B2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/>
              <a:t>Metode uklanjanja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2FC3CC-EFA0-44AB-9825-293151EC09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hr-HR" sz="2400" dirty="0"/>
          </a:p>
          <a:p>
            <a:r>
              <a:rPr lang="hr-HR" sz="2400" dirty="0"/>
              <a:t>Istraživane metode uključuju: fotokatalitičku oksidaciju, ozonaciju, fentonovu oksidaciju, taloženje, reverznu osmozu, adsorpciju</a:t>
            </a:r>
          </a:p>
          <a:p>
            <a:r>
              <a:rPr lang="hr-HR" sz="2400" dirty="0"/>
              <a:t>Degradacijske metode, iako vrlo efikasne u uklanjanju zagađivala, tokom procesa proizvode degradate koji mogu biti značajno štetniji za okoliš od početnih zagađivala [7]</a:t>
            </a:r>
          </a:p>
          <a:p>
            <a:r>
              <a:rPr lang="hr-HR" sz="2400" dirty="0"/>
              <a:t>Taloženje i reverzna osmoza uglavnom nisu izvedive zbog cijene</a:t>
            </a:r>
          </a:p>
        </p:txBody>
      </p:sp>
    </p:spTree>
    <p:extLst>
      <p:ext uri="{BB962C8B-B14F-4D97-AF65-F5344CB8AC3E}">
        <p14:creationId xmlns:p14="http://schemas.microsoft.com/office/powerpoint/2010/main" val="4145992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C46E1F-5ABB-45B4-9CAE-0E19921DC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/>
              <a:t>Ugljikovi nanomaterijali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98DE2-4E38-4049-B1F6-54B6860FE0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sz="2400" dirty="0"/>
          </a:p>
          <a:p>
            <a:r>
              <a:rPr lang="hr-HR" sz="2400" dirty="0"/>
              <a:t>Nanocijevčice: otkrivene 1993. [8], hidrofobne, skupe u proizvodnji</a:t>
            </a:r>
          </a:p>
          <a:p>
            <a:r>
              <a:rPr lang="hr-HR" sz="2400" dirty="0"/>
              <a:t>Grafen: izoliran i karakteriziran 2004. [9], hidrofoban, skup u proizvodnji </a:t>
            </a:r>
          </a:p>
          <a:p>
            <a:r>
              <a:rPr lang="hr-HR" sz="2400" dirty="0"/>
              <a:t>Grafit oksid: oksidacija grafita poznata od 1859 [10], najčešće korištenu metodu proizvodnje opisali Hummers et. al. [11], hidrofilan, jeftin u proizvodnji, sonikacijom dobivamo grafen oksid</a:t>
            </a:r>
          </a:p>
          <a:p>
            <a:r>
              <a:rPr lang="hr-HR" sz="2400" dirty="0"/>
              <a:t>Reducirani grafen oksid: značajno povećan omjer ugljika naprema kisiku u ljuskici, veće sp2 površine, sadrži defekte u strukturi, i dalje hidrofoban i jeftin u proizvodnji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9957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EFF74-4A5C-4906-8019-44C52CECC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/>
              <a:t>Svojstva i karakterizacija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5ABA8-3A5E-42F8-9C2D-EFDF6615B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sz="2400" dirty="0"/>
          </a:p>
          <a:p>
            <a:r>
              <a:rPr lang="hr-HR" sz="2400" dirty="0"/>
              <a:t>Prisutnost i učestalost funkcionalnih skupina koje sadrže kisik karakterizirane su Rammanovom spektroskopijom [12]</a:t>
            </a:r>
          </a:p>
          <a:p>
            <a:endParaRPr lang="hr-HR" sz="2400" dirty="0"/>
          </a:p>
          <a:p>
            <a:r>
              <a:rPr lang="hr-HR" sz="2400" dirty="0"/>
              <a:t>Specifična površina grafen oksida, iako teoretski ogromna, generalno se karakterizira BET analizom adsorpcije dušika [13]</a:t>
            </a:r>
          </a:p>
          <a:p>
            <a:endParaRPr lang="hr-HR" sz="2400" dirty="0"/>
          </a:p>
          <a:p>
            <a:r>
              <a:rPr lang="hr-HR" sz="2400" dirty="0"/>
              <a:t>Broj slojeva u ljuskici moguće je karakterizirati transmisijskom elektronskom mikroskopijom [14]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43435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A6AA8-9F7C-4035-B2EB-8FA75AFC1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/>
              <a:t>Eksperimentalni radovi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1B9D0F-BCEE-4C6B-85A1-A841E3997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sz="2400" dirty="0"/>
          </a:p>
          <a:p>
            <a:r>
              <a:rPr lang="hr-HR" sz="2400" dirty="0"/>
              <a:t>Često minimalna karakterizacija rabljenog nanomaterijala</a:t>
            </a:r>
          </a:p>
          <a:p>
            <a:endParaRPr lang="hr-HR" sz="2400" dirty="0"/>
          </a:p>
          <a:p>
            <a:r>
              <a:rPr lang="hr-HR" sz="2400" dirty="0"/>
              <a:t>Velik broj objavljenih radova [15, 16], ali s malim brojem zagađivala po radu, što otežava usporedivost rezultata</a:t>
            </a:r>
          </a:p>
          <a:p>
            <a:endParaRPr lang="hr-HR" sz="2400" dirty="0"/>
          </a:p>
          <a:p>
            <a:r>
              <a:rPr lang="hr-HR" sz="2400" dirty="0"/>
              <a:t>Podaci o kinetici adsorpcije i utjecaju jedne-dvije varijable poput pH i ionske jakosti, ali često fale podaci o termodinamici</a:t>
            </a:r>
          </a:p>
          <a:p>
            <a:endParaRPr lang="hr-HR" sz="2400" dirty="0"/>
          </a:p>
          <a:p>
            <a:r>
              <a:rPr lang="hr-HR" sz="2400" dirty="0"/>
              <a:t>Više predloženih mehanizama adsorpcije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23213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63967-4414-4103-AC15-F742B6ADE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/>
              <a:t>Teoretski radovi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A54A2-FB93-4344-9E2A-8CD33E0D62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Nailaze na problem adekvatnog izbora modela ugljikovog nanomaterijala i izbora metode zbog veličine i geometrije sustava</a:t>
            </a:r>
          </a:p>
          <a:p>
            <a:r>
              <a:rPr lang="hr-HR" sz="2400" dirty="0"/>
              <a:t>Omogućuju detaljniji uvid u doprinose različitih mehanizama ukupnoj energiji adsorpcije [17] o i dalje često obuhvaćaju malen broj zagađivala</a:t>
            </a:r>
          </a:p>
          <a:p>
            <a:r>
              <a:rPr lang="hr-HR" sz="2400" dirty="0"/>
              <a:t>Radovi koji obuhvaćaju veći broj zagađivala [18] često opisuju male, modelne, molekule te zaključci nisu nužno generalizabilni na zagađivala poput makrolida</a:t>
            </a:r>
          </a:p>
          <a:p>
            <a:r>
              <a:rPr lang="hr-HR" sz="2400" dirty="0"/>
              <a:t>Izuzev QSAR pristupa, nema puno pokušaja istovremenog određivanja relativnih doprinosa više mehanizam adsorpcije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817220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C8F44-0AB9-4FC3-8756-F243B1DF2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/>
              <a:t>Otvorena pitanja za daljnja istraživanja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E31BF-742A-4252-BA1D-E9381AEC2F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hr-HR" sz="2400" dirty="0"/>
          </a:p>
          <a:p>
            <a:r>
              <a:rPr lang="hr-HR" sz="2400" dirty="0"/>
              <a:t>Potreba za usporedivim podacima na većem opsegu zagađivala!</a:t>
            </a:r>
          </a:p>
          <a:p>
            <a:endParaRPr lang="hr-HR" sz="2400" dirty="0"/>
          </a:p>
          <a:p>
            <a:r>
              <a:rPr lang="hr-HR" sz="2400" dirty="0"/>
              <a:t>Pitanja o promjenjivosti doprinosa mehanizama adsorpcije s promjenom svojstava sustava</a:t>
            </a:r>
          </a:p>
          <a:p>
            <a:endParaRPr lang="hr-HR" sz="2400" dirty="0"/>
          </a:p>
          <a:p>
            <a:r>
              <a:rPr lang="hr-HR" sz="2400" dirty="0"/>
              <a:t>Potreba za određivanjem adekvatne metodologije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70807807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Gradient">
      <a:dk1>
        <a:sysClr val="windowText" lastClr="000000"/>
      </a:dk1>
      <a:lt1>
        <a:sysClr val="window" lastClr="FFFFFF"/>
      </a:lt1>
      <a:dk2>
        <a:srgbClr val="10013F"/>
      </a:dk2>
      <a:lt2>
        <a:srgbClr val="F2F0FF"/>
      </a:lt2>
      <a:accent1>
        <a:srgbClr val="814DFF"/>
      </a:accent1>
      <a:accent2>
        <a:srgbClr val="243FFF"/>
      </a:accent2>
      <a:accent3>
        <a:srgbClr val="FF83B6"/>
      </a:accent3>
      <a:accent4>
        <a:srgbClr val="FF9022"/>
      </a:accent4>
      <a:accent5>
        <a:srgbClr val="FF1F85"/>
      </a:accent5>
      <a:accent6>
        <a:srgbClr val="1A98FF"/>
      </a:accent6>
      <a:hlink>
        <a:srgbClr val="0563C1"/>
      </a:hlink>
      <a:folHlink>
        <a:srgbClr val="954F72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Gradient</Template>
  <TotalTime>387</TotalTime>
  <Words>1291</Words>
  <Application>Microsoft Office PowerPoint</Application>
  <PresentationFormat>Widescreen</PresentationFormat>
  <Paragraphs>72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Univers</vt:lpstr>
      <vt:lpstr>GradientVTI</vt:lpstr>
      <vt:lpstr>Ugljikovi nanomaterijali kao adsorbensi novih zagađivala</vt:lpstr>
      <vt:lpstr>Nova zagađivala</vt:lpstr>
      <vt:lpstr>Detekcija zagađivala </vt:lpstr>
      <vt:lpstr>Metode uklanjanja</vt:lpstr>
      <vt:lpstr>Ugljikovi nanomaterijali</vt:lpstr>
      <vt:lpstr>Svojstva i karakterizacija</vt:lpstr>
      <vt:lpstr>Eksperimentalni radovi</vt:lpstr>
      <vt:lpstr>Teoretski radovi</vt:lpstr>
      <vt:lpstr>Otvorena pitanja za daljnja istraživanja</vt:lpstr>
      <vt:lpstr>Literatura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Ugljikovi nanomaterijali kao adsorbensi novih zagađivala</dc:title>
  <dc:creator>Matej</dc:creator>
  <cp:lastModifiedBy>Matej</cp:lastModifiedBy>
  <cp:revision>33</cp:revision>
  <dcterms:created xsi:type="dcterms:W3CDTF">2021-03-31T03:40:06Z</dcterms:created>
  <dcterms:modified xsi:type="dcterms:W3CDTF">2021-03-31T10:07:07Z</dcterms:modified>
</cp:coreProperties>
</file>