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2"/>
  </p:notesMasterIdLst>
  <p:sldIdLst>
    <p:sldId id="256" r:id="rId2"/>
    <p:sldId id="321" r:id="rId3"/>
    <p:sldId id="258" r:id="rId4"/>
    <p:sldId id="322" r:id="rId5"/>
    <p:sldId id="262" r:id="rId6"/>
    <p:sldId id="260" r:id="rId7"/>
    <p:sldId id="328" r:id="rId8"/>
    <p:sldId id="323" r:id="rId9"/>
    <p:sldId id="324" r:id="rId10"/>
    <p:sldId id="264" r:id="rId11"/>
    <p:sldId id="272" r:id="rId12"/>
    <p:sldId id="273" r:id="rId13"/>
    <p:sldId id="326" r:id="rId14"/>
    <p:sldId id="325" r:id="rId15"/>
    <p:sldId id="268" r:id="rId16"/>
    <p:sldId id="327" r:id="rId17"/>
    <p:sldId id="269" r:id="rId18"/>
    <p:sldId id="270" r:id="rId19"/>
    <p:sldId id="271" r:id="rId20"/>
    <p:sldId id="274" r:id="rId21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23"/>
      <p:bold r:id="rId24"/>
      <p:italic r:id="rId25"/>
      <p:boldItalic r:id="rId26"/>
    </p:embeddedFont>
    <p:embeddedFont>
      <p:font typeface="Roboto Slab" pitchFamily="2" charset="0"/>
      <p:regular r:id="rId27"/>
      <p:bold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FB10D-A61A-4DE4-8506-F670E7A89527}">
  <a:tblStyle styleId="{701FB10D-A61A-4DE4-8506-F670E7A895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98DAF6-0271-4389-B3DC-BA433CC306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79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758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142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83249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741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F6B1-3A04-A9FA-492D-1BC2E1C9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59E8E-D1C2-40FD-5669-CEAADAF0F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07449-B016-DC72-7EAD-A5FC3612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2C3E-C543-433C-888A-DAAC37E424CC}" type="datetime1">
              <a:rPr lang="hr-HR" smtClean="0"/>
              <a:t>12.4.2024.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C90BD-059C-6E07-0A8C-AFB87F24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8E33D-CDC4-231C-40AF-B09EFBD4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961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jiamdiffraction.com/copy-of-video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topics/physics-and-astronomy/atomic-force-microscop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sumu.co.jp/usa/tech/know_how_02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129146" y="1198418"/>
            <a:ext cx="7079672" cy="2022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latin typeface="Book Antiqua" panose="02040602050305030304" pitchFamily="18" charset="0"/>
              </a:rPr>
              <a:t>MORFOLOŠKE I POVRŠINSKE KARAKTERIZACIJE METALOORGANSKIH FILMOVA</a:t>
            </a:r>
            <a:endParaRPr sz="2600" dirty="0">
              <a:solidFill>
                <a:schemeClr val="tx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1FD605E-084A-2ECE-FF47-414DDF4676FF}"/>
              </a:ext>
            </a:extLst>
          </p:cNvPr>
          <p:cNvSpPr txBox="1">
            <a:spLocks/>
          </p:cNvSpPr>
          <p:nvPr/>
        </p:nvSpPr>
        <p:spPr>
          <a:xfrm>
            <a:off x="1025236" y="3408217"/>
            <a:ext cx="6858000" cy="124182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r-HR" sz="2000" dirty="0">
                <a:latin typeface="Book Antiqua" panose="02040602050305030304" pitchFamily="18" charset="0"/>
              </a:rPr>
              <a:t>Mia Mesić, mag. chem.</a:t>
            </a:r>
          </a:p>
          <a:p>
            <a:pPr algn="ctr"/>
            <a:endParaRPr lang="hr-HR" sz="2000" dirty="0">
              <a:latin typeface="Book Antiqua" panose="02040602050305030304" pitchFamily="18" charset="0"/>
            </a:endParaRPr>
          </a:p>
          <a:p>
            <a:pPr algn="ctr"/>
            <a:r>
              <a:rPr lang="hr-HR" sz="2000" dirty="0">
                <a:latin typeface="Book Antiqua" panose="02040602050305030304" pitchFamily="18" charset="0"/>
              </a:rPr>
              <a:t>Kemijski seminar I</a:t>
            </a:r>
          </a:p>
          <a:p>
            <a:pPr algn="ctr"/>
            <a:r>
              <a:rPr lang="hr-HR" sz="2000" dirty="0">
                <a:latin typeface="Book Antiqua" panose="02040602050305030304" pitchFamily="18" charset="0"/>
              </a:rPr>
              <a:t>Poslijediplomski studij Kemije</a:t>
            </a:r>
          </a:p>
          <a:p>
            <a:pPr algn="ctr"/>
            <a:r>
              <a:rPr lang="hr-HR" sz="2000" dirty="0">
                <a:latin typeface="Book Antiqua" panose="02040602050305030304" pitchFamily="18" charset="0"/>
              </a:rPr>
              <a:t>Zagreb, 3.4.2024.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3E526-9FF3-34E0-3055-3BC4C354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27" y="616994"/>
            <a:ext cx="7886700" cy="4123652"/>
          </a:xfrm>
        </p:spPr>
        <p:txBody>
          <a:bodyPr/>
          <a:lstStyle/>
          <a:p>
            <a:r>
              <a:rPr lang="hr-HR" sz="2000" dirty="0">
                <a:latin typeface="Book Antiqua" panose="02040602050305030304" pitchFamily="18" charset="0"/>
              </a:rPr>
              <a:t>amorfni ili kristalni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pikovi mogu biti slabo vidljivi</a:t>
            </a:r>
          </a:p>
          <a:p>
            <a:endParaRPr lang="hr-HR" sz="2000" dirty="0">
              <a:latin typeface="Book Antiqua" panose="020406020503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39AB6-F559-1DC6-39E4-5D2FE018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10</a:t>
            </a:fld>
            <a:endParaRPr lang="hr-H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A11402-9F3C-E523-84C9-9372B84C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346" y="-387547"/>
            <a:ext cx="7886700" cy="994172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</a:rPr>
              <a:t>Analiza metaloorganskih filmova pomoću XRD-a</a:t>
            </a:r>
            <a:endParaRPr lang="hr-HR" sz="2400" dirty="0">
              <a:latin typeface="Book Antiqua" panose="0204060205030503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523E70-BED4-9E02-6B8E-2B69B891AF92}"/>
              </a:ext>
            </a:extLst>
          </p:cNvPr>
          <p:cNvGrpSpPr/>
          <p:nvPr/>
        </p:nvGrpSpPr>
        <p:grpSpPr>
          <a:xfrm>
            <a:off x="1450831" y="1680071"/>
            <a:ext cx="6051161" cy="3188388"/>
            <a:chOff x="1479004" y="1758001"/>
            <a:chExt cx="6051161" cy="31883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F8F9A7-090A-CF33-4E8F-B7CA41ED2C95}"/>
                </a:ext>
              </a:extLst>
            </p:cNvPr>
            <p:cNvGrpSpPr/>
            <p:nvPr/>
          </p:nvGrpSpPr>
          <p:grpSpPr>
            <a:xfrm>
              <a:off x="1479004" y="1758001"/>
              <a:ext cx="6051161" cy="3188388"/>
              <a:chOff x="2512052" y="2642642"/>
              <a:chExt cx="6756190" cy="3713708"/>
            </a:xfrm>
          </p:grpSpPr>
          <p:pic>
            <p:nvPicPr>
              <p:cNvPr id="6" name="Picture 5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BE68DDBE-F16C-6C9B-34B3-F27C75775CF8}"/>
                  </a:ext>
                </a:extLst>
              </p:cNvPr>
              <p:cNvPicPr/>
              <p:nvPr/>
            </p:nvPicPr>
            <p:blipFill rotWithShape="1">
              <a:blip r:embed="rId2"/>
              <a:srcRect l="39856" t="20559" r="44152" b="48557"/>
              <a:stretch/>
            </p:blipFill>
            <p:spPr>
              <a:xfrm>
                <a:off x="2547036" y="2709618"/>
                <a:ext cx="3241094" cy="3520758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pic>
            <p:nvPicPr>
              <p:cNvPr id="7" name="Picture 6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7DB51893-3946-F7AE-B7E2-CE9CCF139457}"/>
                  </a:ext>
                </a:extLst>
              </p:cNvPr>
              <p:cNvPicPr/>
              <p:nvPr/>
            </p:nvPicPr>
            <p:blipFill rotWithShape="1">
              <a:blip r:embed="rId2"/>
              <a:srcRect l="39856" t="51752" r="44492" b="16509"/>
              <a:stretch/>
            </p:blipFill>
            <p:spPr>
              <a:xfrm>
                <a:off x="6096000" y="2738120"/>
                <a:ext cx="3172242" cy="3618230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F8842C-6C7C-269E-BF08-DE0B73A46081}"/>
                  </a:ext>
                </a:extLst>
              </p:cNvPr>
              <p:cNvSpPr txBox="1"/>
              <p:nvPr/>
            </p:nvSpPr>
            <p:spPr>
              <a:xfrm rot="16200000">
                <a:off x="5617155" y="5064578"/>
                <a:ext cx="1234691" cy="257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900" b="1" dirty="0"/>
                  <a:t>intenzitet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3D599D-6E5D-2DEC-6D96-8804747BA802}"/>
                  </a:ext>
                </a:extLst>
              </p:cNvPr>
              <p:cNvSpPr txBox="1"/>
              <p:nvPr/>
            </p:nvSpPr>
            <p:spPr>
              <a:xfrm rot="16200000">
                <a:off x="5584526" y="3198099"/>
                <a:ext cx="1234691" cy="257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900" b="1" dirty="0"/>
                  <a:t>intenzitet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8FDFFC-71C6-1A2E-3D86-7C06B812F055}"/>
                  </a:ext>
                </a:extLst>
              </p:cNvPr>
              <p:cNvSpPr txBox="1"/>
              <p:nvPr/>
            </p:nvSpPr>
            <p:spPr>
              <a:xfrm rot="16200000">
                <a:off x="2023571" y="4957797"/>
                <a:ext cx="1234691" cy="257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900" b="1" dirty="0"/>
                  <a:t>intenzitet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58B505-1708-8214-0065-0B43276FB647}"/>
                  </a:ext>
                </a:extLst>
              </p:cNvPr>
              <p:cNvSpPr txBox="1"/>
              <p:nvPr/>
            </p:nvSpPr>
            <p:spPr>
              <a:xfrm rot="16200000">
                <a:off x="2023570" y="3131124"/>
                <a:ext cx="1234691" cy="257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900" b="1" dirty="0"/>
                  <a:t>intenzitet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69946A-EE4D-A5AE-ADEA-E0D251A64B98}"/>
                </a:ext>
              </a:extLst>
            </p:cNvPr>
            <p:cNvSpPr/>
            <p:nvPr/>
          </p:nvSpPr>
          <p:spPr>
            <a:xfrm>
              <a:off x="2836925" y="3130025"/>
              <a:ext cx="370402" cy="22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FF71D9-8A10-EE7C-C890-4F92BBFAD9B8}"/>
                </a:ext>
              </a:extLst>
            </p:cNvPr>
            <p:cNvSpPr/>
            <p:nvPr/>
          </p:nvSpPr>
          <p:spPr>
            <a:xfrm>
              <a:off x="2836925" y="4686560"/>
              <a:ext cx="370402" cy="22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6ACA86-AAD6-A550-8B2E-F018FE4EFF4B}"/>
                </a:ext>
              </a:extLst>
            </p:cNvPr>
            <p:cNvSpPr/>
            <p:nvPr/>
          </p:nvSpPr>
          <p:spPr>
            <a:xfrm>
              <a:off x="6016544" y="4686560"/>
              <a:ext cx="370402" cy="22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14BD6D-4EAA-ADB3-FE53-0320EB0CC846}"/>
                </a:ext>
              </a:extLst>
            </p:cNvPr>
            <p:cNvSpPr/>
            <p:nvPr/>
          </p:nvSpPr>
          <p:spPr>
            <a:xfrm>
              <a:off x="6016544" y="3184771"/>
              <a:ext cx="370402" cy="22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4A48DB-7C0D-69BE-1A33-968C0C47DF39}"/>
              </a:ext>
            </a:extLst>
          </p:cNvPr>
          <p:cNvSpPr txBox="1"/>
          <p:nvPr/>
        </p:nvSpPr>
        <p:spPr>
          <a:xfrm>
            <a:off x="744682" y="4868459"/>
            <a:ext cx="810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Preuzeto i dorađeno iz reference G. F. Harrington, J. Santiso, </a:t>
            </a:r>
            <a:r>
              <a:rPr lang="hr-HR" i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J. Electroceram. </a:t>
            </a:r>
            <a:r>
              <a:rPr lang="hr-HR" b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47</a:t>
            </a:r>
            <a:r>
              <a:rPr lang="hr-HR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(2021) 141</a:t>
            </a:r>
            <a:r>
              <a:rPr lang="hr-HR" dirty="0">
                <a:latin typeface="Book Antiqua" panose="02040602050305030304" pitchFamily="18" charset="0"/>
              </a:rPr>
              <a:t>−</a:t>
            </a:r>
            <a:r>
              <a:rPr lang="hr-HR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163.</a:t>
            </a:r>
            <a:endParaRPr lang="hr-HR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56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56A1-5EB0-82E1-B81C-538C4228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0556"/>
            <a:ext cx="8263027" cy="994172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Difrakcija rendgenskog zračenja pri malom upadnom kut</a:t>
            </a:r>
            <a:endParaRPr lang="hr-HR" sz="2400" dirty="0">
              <a:latin typeface="Book Antiqua" panose="020406020503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FB0FE-7BAF-FF84-3C39-A6451C484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0930"/>
            <a:ext cx="7886700" cy="3263504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Book Antiqua" panose="02040602050305030304" pitchFamily="18" charset="0"/>
                <a:ea typeface="Calibri" panose="020F0502020204030204" pitchFamily="34" charset="0"/>
              </a:rPr>
              <a:t>engl. </a:t>
            </a:r>
            <a:r>
              <a:rPr lang="hr-HR" sz="2000" i="1" dirty="0">
                <a:latin typeface="Book Antiqua" panose="02040602050305030304" pitchFamily="18" charset="0"/>
                <a:ea typeface="Calibri" panose="020F0502020204030204" pitchFamily="34" charset="0"/>
              </a:rPr>
              <a:t>grazing incidence X-ray diffraction</a:t>
            </a:r>
            <a:r>
              <a:rPr lang="hr-HR" sz="2000" dirty="0">
                <a:latin typeface="Book Antiqua" panose="02040602050305030304" pitchFamily="18" charset="0"/>
                <a:ea typeface="Calibri" panose="020F0502020204030204" pitchFamily="34" charset="0"/>
              </a:rPr>
              <a:t>, GID</a:t>
            </a:r>
          </a:p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dubina prodiranja zraka</a:t>
            </a:r>
          </a:p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pikovi od supstrata</a:t>
            </a:r>
          </a:p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upadni kut je fiksiran na 0,5-1° </a:t>
            </a:r>
            <a:endParaRPr lang="hr-HR" sz="2000" dirty="0"/>
          </a:p>
          <a:p>
            <a:pPr marL="0" indent="0">
              <a:buNone/>
            </a:pPr>
            <a:endParaRPr lang="hr-HR" sz="1500" dirty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endParaRPr lang="hr-HR" sz="1500" dirty="0">
              <a:latin typeface="Book Antiqua" panose="020406020503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5BDA7-8BBF-FC5E-A34E-F13FBE97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3173" y="4568834"/>
            <a:ext cx="2057400" cy="273844"/>
          </a:xfrm>
        </p:spPr>
        <p:txBody>
          <a:bodyPr/>
          <a:lstStyle/>
          <a:p>
            <a:fld id="{419144FD-60D6-4A3C-831C-1FD324E6D4BA}" type="slidenum">
              <a:rPr lang="hr-HR" smtClean="0"/>
              <a:t>11</a:t>
            </a:fld>
            <a:endParaRPr lang="hr-HR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588C8B1-DE5F-0193-C349-F8B95D9EE167}"/>
              </a:ext>
            </a:extLst>
          </p:cNvPr>
          <p:cNvPicPr/>
          <p:nvPr/>
        </p:nvPicPr>
        <p:blipFill>
          <a:blip r:embed="rId3"/>
          <a:srcRect l="33386" t="40180" r="22889" b="28502"/>
          <a:stretch>
            <a:fillRect/>
          </a:stretch>
        </p:blipFill>
        <p:spPr>
          <a:xfrm>
            <a:off x="2569102" y="2413265"/>
            <a:ext cx="4629249" cy="191183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3EC07-FEE0-9AED-CCBF-790AE1088212}"/>
              </a:ext>
            </a:extLst>
          </p:cNvPr>
          <p:cNvSpPr txBox="1"/>
          <p:nvPr/>
        </p:nvSpPr>
        <p:spPr>
          <a:xfrm>
            <a:off x="24244" y="4705756"/>
            <a:ext cx="9095509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kern="15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chrome-extension://efaidnbmnnnibpcajpcglclefindmkaj/https://moodle.srce.hr/2020-2021/pluginfile.php/5132581/mod_resource/content/1/7_Neutronska-Tanki%20filmovi-SAXS-z.pdf. (datum pristupa 25. ožujka 2024.)</a:t>
            </a:r>
          </a:p>
          <a:p>
            <a:endParaRPr lang="hr-HR" sz="1050" dirty="0"/>
          </a:p>
        </p:txBody>
      </p:sp>
    </p:spTree>
    <p:extLst>
      <p:ext uri="{BB962C8B-B14F-4D97-AF65-F5344CB8AC3E}">
        <p14:creationId xmlns:p14="http://schemas.microsoft.com/office/powerpoint/2010/main" val="159859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0C295-4CF6-F104-BF71-F1F7D4FC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12</a:t>
            </a:fld>
            <a:endParaRPr lang="hr-H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8A6113-ADC1-C9F4-69F9-DFC9510CF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399" y="2106965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 sz="105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BA734E-BD76-145B-CB4D-A68F36D13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322" y="4827387"/>
            <a:ext cx="6901569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100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Preuzeto i dorađeno iz </a:t>
            </a:r>
            <a:r>
              <a:rPr lang="hr-HR" altLang="sr-Latn-RS" sz="1100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https://www.jiamdiffraction.com/copy-of-videos</a:t>
            </a:r>
            <a:r>
              <a:rPr lang="hr-HR" altLang="sr-Latn-RS" sz="1100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(datum pristupa 28. ožujka 2024.) </a:t>
            </a:r>
            <a:endParaRPr lang="hr-HR" altLang="sr-Latn-RS" sz="11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1E63A-100F-4D9C-FC61-3925A2865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" t="52522" r="45076" b="10572"/>
          <a:stretch/>
        </p:blipFill>
        <p:spPr>
          <a:xfrm>
            <a:off x="1954226" y="2222381"/>
            <a:ext cx="5471075" cy="214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4F661-5E2C-DEB3-7C73-AC45C15C4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" t="27475" r="71495" b="46543"/>
          <a:stretch/>
        </p:blipFill>
        <p:spPr>
          <a:xfrm>
            <a:off x="1421561" y="355701"/>
            <a:ext cx="2735538" cy="1513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02C4C-4F69-C115-E821-259CB5CF0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69" t="27475" r="45812" b="46543"/>
          <a:stretch/>
        </p:blipFill>
        <p:spPr>
          <a:xfrm>
            <a:off x="5029199" y="355701"/>
            <a:ext cx="2735538" cy="15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20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3256-59C1-7D57-FDED-4B1F5665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84" y="2102283"/>
            <a:ext cx="7571700" cy="702600"/>
          </a:xfrm>
        </p:spPr>
        <p:txBody>
          <a:bodyPr/>
          <a:lstStyle/>
          <a:p>
            <a:pPr algn="ctr"/>
            <a:r>
              <a:rPr lang="hr-HR" sz="2400" b="1" dirty="0">
                <a:latin typeface="Book Antiqua" panose="02040602050305030304" pitchFamily="18" charset="0"/>
              </a:rPr>
              <a:t>2. Mikroskopija pretražujućom sondom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A7EFA-24EE-1930-F902-E918C8D8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5780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C4B1-D76C-220F-5AF1-4B2EEBFA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5266"/>
            <a:ext cx="8280281" cy="994172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</a:rPr>
              <a:t>Mikroskopija atomskih sila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61B15-BE8A-56AD-9DB9-C8ADB5158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1" y="658085"/>
            <a:ext cx="7886700" cy="3263504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Book Antiqua" panose="02040602050305030304" pitchFamily="18" charset="0"/>
              </a:rPr>
              <a:t>engl. </a:t>
            </a:r>
            <a:r>
              <a:rPr lang="hr-HR" sz="2000" i="1" dirty="0">
                <a:latin typeface="Book Antiqua" panose="02040602050305030304" pitchFamily="18" charset="0"/>
              </a:rPr>
              <a:t>atomic force microscopy</a:t>
            </a:r>
            <a:r>
              <a:rPr lang="hr-HR" sz="2000" dirty="0">
                <a:latin typeface="Book Antiqua" panose="02040602050305030304" pitchFamily="18" charset="0"/>
              </a:rPr>
              <a:t>, AFM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snimanje u tri dimenzije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morfologija, svojstva površine, Youngov modul,...</a:t>
            </a:r>
            <a:endParaRPr lang="en-GB" sz="2000" dirty="0">
              <a:latin typeface="Book Antiqua" panose="02040602050305030304" pitchFamily="18" charset="0"/>
            </a:endParaRPr>
          </a:p>
          <a:p>
            <a:r>
              <a:rPr lang="en-GB" sz="2000" dirty="0">
                <a:latin typeface="Book Antiqua" panose="02040602050305030304" pitchFamily="18" charset="0"/>
              </a:rPr>
              <a:t>mana: </a:t>
            </a:r>
            <a:r>
              <a:rPr lang="en-GB" sz="2000" dirty="0" err="1">
                <a:latin typeface="Book Antiqua" panose="02040602050305030304" pitchFamily="18" charset="0"/>
              </a:rPr>
              <a:t>dimenzije</a:t>
            </a:r>
            <a:r>
              <a:rPr lang="en-GB" sz="2000" dirty="0">
                <a:latin typeface="Book Antiqua" panose="02040602050305030304" pitchFamily="18" charset="0"/>
              </a:rPr>
              <a:t> </a:t>
            </a:r>
            <a:r>
              <a:rPr lang="en-GB" sz="2000" dirty="0" err="1">
                <a:latin typeface="Book Antiqua" panose="02040602050305030304" pitchFamily="18" charset="0"/>
              </a:rPr>
              <a:t>uzorka</a:t>
            </a:r>
            <a:r>
              <a:rPr lang="en-GB" sz="2000" dirty="0">
                <a:latin typeface="Book Antiqua" panose="02040602050305030304" pitchFamily="18" charset="0"/>
              </a:rPr>
              <a:t>, </a:t>
            </a:r>
            <a:r>
              <a:rPr lang="en-GB" sz="2000" dirty="0" err="1">
                <a:latin typeface="Book Antiqua" panose="02040602050305030304" pitchFamily="18" charset="0"/>
              </a:rPr>
              <a:t>duge</a:t>
            </a:r>
            <a:r>
              <a:rPr lang="en-GB" sz="2000" dirty="0">
                <a:latin typeface="Book Antiqua" panose="02040602050305030304" pitchFamily="18" charset="0"/>
              </a:rPr>
              <a:t> </a:t>
            </a:r>
            <a:r>
              <a:rPr lang="en-GB" sz="2000" dirty="0" err="1">
                <a:latin typeface="Book Antiqua" panose="02040602050305030304" pitchFamily="18" charset="0"/>
              </a:rPr>
              <a:t>snimke</a:t>
            </a:r>
            <a:endParaRPr lang="hr-HR" sz="2000" dirty="0">
              <a:latin typeface="Book Antiqua" panose="020406020503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2E2A3-17C5-5EEB-A918-E1D641D1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14</a:t>
            </a:fld>
            <a:endParaRPr lang="hr-HR"/>
          </a:p>
        </p:txBody>
      </p:sp>
      <p:pic>
        <p:nvPicPr>
          <p:cNvPr id="5" name="Slika 32" descr="Diagram of a laser cutting&#10;&#10;Description automatically generated">
            <a:extLst>
              <a:ext uri="{FF2B5EF4-FFF2-40B4-BE49-F238E27FC236}">
                <a16:creationId xmlns:a16="http://schemas.microsoft.com/office/drawing/2014/main" id="{C2B2847D-38C5-A580-81F4-778D6EBDB070}"/>
              </a:ext>
            </a:extLst>
          </p:cNvPr>
          <p:cNvPicPr/>
          <p:nvPr/>
        </p:nvPicPr>
        <p:blipFill rotWithShape="1">
          <a:blip r:embed="rId2"/>
          <a:srcRect l="18239" t="4431"/>
          <a:stretch/>
        </p:blipFill>
        <p:spPr>
          <a:xfrm>
            <a:off x="1651020" y="2306218"/>
            <a:ext cx="2349161" cy="239634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Slika 12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3BF78D93-2F61-FE8C-797B-839241958D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89202" y="3059576"/>
            <a:ext cx="3749516" cy="862013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22C700-181A-6565-03D1-F8FB765F21F2}"/>
              </a:ext>
            </a:extLst>
          </p:cNvPr>
          <p:cNvSpPr txBox="1"/>
          <p:nvPr/>
        </p:nvSpPr>
        <p:spPr>
          <a:xfrm>
            <a:off x="900545" y="4875486"/>
            <a:ext cx="7126645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u="sng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https://www.sciencedirect.com/topics/physics-and-astronomy/atomic-force-microscopy</a:t>
            </a:r>
            <a:r>
              <a:rPr lang="hr-HR" sz="1100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hr-HR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datum pristupa 16. ožujka 2024.)</a:t>
            </a:r>
          </a:p>
          <a:p>
            <a:endParaRPr lang="hr-HR" sz="1050" dirty="0"/>
          </a:p>
        </p:txBody>
      </p:sp>
    </p:spTree>
    <p:extLst>
      <p:ext uri="{BB962C8B-B14F-4D97-AF65-F5344CB8AC3E}">
        <p14:creationId xmlns:p14="http://schemas.microsoft.com/office/powerpoint/2010/main" val="363617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3EAE6-E9A7-5411-0249-F9504C686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15</a:t>
            </a:fld>
            <a:endParaRPr lang="hr-HR"/>
          </a:p>
        </p:txBody>
      </p:sp>
      <p:pic>
        <p:nvPicPr>
          <p:cNvPr id="5" name="Slika 9">
            <a:extLst>
              <a:ext uri="{FF2B5EF4-FFF2-40B4-BE49-F238E27FC236}">
                <a16:creationId xmlns:a16="http://schemas.microsoft.com/office/drawing/2014/main" id="{CC64475B-C9BD-10E0-4771-21678DE60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84" y="309887"/>
            <a:ext cx="1792644" cy="3558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C9E53-DD2B-E342-A346-A0968A6CD2E4}"/>
              </a:ext>
            </a:extLst>
          </p:cNvPr>
          <p:cNvSpPr txBox="1"/>
          <p:nvPr/>
        </p:nvSpPr>
        <p:spPr>
          <a:xfrm>
            <a:off x="0" y="3944797"/>
            <a:ext cx="3914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Book Antiqua" panose="02040602050305030304" pitchFamily="18" charset="0"/>
              </a:rPr>
              <a:t>Kemijski odsjek, Prirodoslovno-matematički fakultet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20F734-BB23-D37E-8212-906C675AB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5" t="44690" r="50456" b="22182"/>
          <a:stretch/>
        </p:blipFill>
        <p:spPr>
          <a:xfrm>
            <a:off x="4074536" y="2840182"/>
            <a:ext cx="3867869" cy="1703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47A1D-189C-5233-A0A9-298E8D7741E8}"/>
              </a:ext>
            </a:extLst>
          </p:cNvPr>
          <p:cNvSpPr txBox="1"/>
          <p:nvPr/>
        </p:nvSpPr>
        <p:spPr>
          <a:xfrm>
            <a:off x="3914236" y="4544124"/>
            <a:ext cx="541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Book Antiqua" panose="02040602050305030304" pitchFamily="18" charset="0"/>
              </a:rPr>
              <a:t>A. Mukanova, A. Nurpeissova, S. S. Kim, M. Myronov, Z. Bakenov, </a:t>
            </a:r>
            <a:r>
              <a:rPr lang="hr-HR" i="1" dirty="0">
                <a:latin typeface="Book Antiqua" panose="02040602050305030304" pitchFamily="18" charset="0"/>
              </a:rPr>
              <a:t>ChemistryOpen </a:t>
            </a:r>
            <a:r>
              <a:rPr lang="hr-HR" b="1" dirty="0">
                <a:latin typeface="Book Antiqua" panose="02040602050305030304" pitchFamily="18" charset="0"/>
              </a:rPr>
              <a:t>7</a:t>
            </a:r>
            <a:r>
              <a:rPr lang="hr-HR" dirty="0">
                <a:latin typeface="Book Antiqua" panose="02040602050305030304" pitchFamily="18" charset="0"/>
              </a:rPr>
              <a:t>(2018) 92−</a:t>
            </a:r>
            <a:r>
              <a:rPr lang="en-GB" dirty="0">
                <a:latin typeface="Book Antiqua" panose="02040602050305030304" pitchFamily="18" charset="0"/>
              </a:rPr>
              <a:t>9</a:t>
            </a:r>
            <a:r>
              <a:rPr lang="hr-HR" dirty="0">
                <a:latin typeface="Book Antiqua" panose="02040602050305030304" pitchFamily="18" charset="0"/>
              </a:rPr>
              <a:t>6.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50FA8-6FB0-2E41-451B-3AC5B3E10C45}"/>
              </a:ext>
            </a:extLst>
          </p:cNvPr>
          <p:cNvSpPr txBox="1"/>
          <p:nvPr/>
        </p:nvSpPr>
        <p:spPr>
          <a:xfrm>
            <a:off x="3818986" y="1818491"/>
            <a:ext cx="541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Book Antiqua" panose="02040602050305030304" pitchFamily="18" charset="0"/>
              </a:rPr>
              <a:t>W. J. Li, J. Liu, Z. H. Sun, T. F. Liu, J. Lu, S. Y. Gao, R. Cao, J. H. Luo, </a:t>
            </a:r>
            <a:r>
              <a:rPr lang="hr-HR" i="1" dirty="0">
                <a:latin typeface="Book Antiqua" panose="02040602050305030304" pitchFamily="18" charset="0"/>
              </a:rPr>
              <a:t>Nat. Commun. </a:t>
            </a:r>
            <a:r>
              <a:rPr lang="hr-HR" b="1" dirty="0">
                <a:latin typeface="Book Antiqua" panose="02040602050305030304" pitchFamily="18" charset="0"/>
              </a:rPr>
              <a:t>7</a:t>
            </a:r>
            <a:r>
              <a:rPr lang="hr-HR" dirty="0">
                <a:latin typeface="Book Antiqua" panose="02040602050305030304" pitchFamily="18" charset="0"/>
              </a:rPr>
              <a:t> (2016) 11830.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8DA9F1-4790-0628-0A90-B7A7691879EB}"/>
              </a:ext>
            </a:extLst>
          </p:cNvPr>
          <p:cNvGrpSpPr/>
          <p:nvPr/>
        </p:nvGrpSpPr>
        <p:grpSpPr>
          <a:xfrm>
            <a:off x="3914235" y="311368"/>
            <a:ext cx="4699159" cy="1581150"/>
            <a:chOff x="3838575" y="325962"/>
            <a:chExt cx="4699159" cy="15811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1E2CB4-E837-03F4-EA99-43A8A830E2D2}"/>
                </a:ext>
              </a:extLst>
            </p:cNvPr>
            <p:cNvGrpSpPr/>
            <p:nvPr/>
          </p:nvGrpSpPr>
          <p:grpSpPr>
            <a:xfrm>
              <a:off x="4267246" y="325962"/>
              <a:ext cx="3675159" cy="1581150"/>
              <a:chOff x="5598136" y="589652"/>
              <a:chExt cx="4900212" cy="2108200"/>
            </a:xfrm>
          </p:grpSpPr>
          <p:pic>
            <p:nvPicPr>
              <p:cNvPr id="3" name="Picture 2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4656BACF-043C-381A-42EC-19E341A665BB}"/>
                  </a:ext>
                </a:extLst>
              </p:cNvPr>
              <p:cNvPicPr/>
              <p:nvPr/>
            </p:nvPicPr>
            <p:blipFill rotWithShape="1">
              <a:blip r:embed="rId4"/>
              <a:srcRect l="17283" t="55873" r="45247" b="15296"/>
              <a:stretch/>
            </p:blipFill>
            <p:spPr>
              <a:xfrm>
                <a:off x="5598136" y="589652"/>
                <a:ext cx="4900212" cy="2108200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5D992-BA90-B372-729F-8E8AF60F5D22}"/>
                  </a:ext>
                </a:extLst>
              </p:cNvPr>
              <p:cNvSpPr txBox="1"/>
              <p:nvPr/>
            </p:nvSpPr>
            <p:spPr>
              <a:xfrm>
                <a:off x="5788324" y="589652"/>
                <a:ext cx="307675" cy="3385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1050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9B66DC-11E0-F03A-FCE7-21971CC5EEFF}"/>
                  </a:ext>
                </a:extLst>
              </p:cNvPr>
              <p:cNvSpPr txBox="1"/>
              <p:nvPr/>
            </p:nvSpPr>
            <p:spPr>
              <a:xfrm>
                <a:off x="7363427" y="589652"/>
                <a:ext cx="307675" cy="3385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1050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5AAC0-B99F-5897-2569-D1F144336EA7}"/>
                  </a:ext>
                </a:extLst>
              </p:cNvPr>
              <p:cNvSpPr txBox="1"/>
              <p:nvPr/>
            </p:nvSpPr>
            <p:spPr>
              <a:xfrm>
                <a:off x="8938531" y="589652"/>
                <a:ext cx="334864" cy="3385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1050" dirty="0"/>
                  <a:t>c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E31E73-A008-A574-D46E-361CD0E23FBF}"/>
                </a:ext>
              </a:extLst>
            </p:cNvPr>
            <p:cNvSpPr/>
            <p:nvPr/>
          </p:nvSpPr>
          <p:spPr>
            <a:xfrm>
              <a:off x="3838575" y="1527435"/>
              <a:ext cx="4699159" cy="33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2695627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3256-59C1-7D57-FDED-4B1F5665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84" y="2102283"/>
            <a:ext cx="7571700" cy="702600"/>
          </a:xfrm>
        </p:spPr>
        <p:txBody>
          <a:bodyPr/>
          <a:lstStyle/>
          <a:p>
            <a:pPr algn="ctr"/>
            <a:r>
              <a:rPr lang="hr-HR" sz="2400" b="1" dirty="0">
                <a:latin typeface="Book Antiqua" panose="02040602050305030304" pitchFamily="18" charset="0"/>
              </a:rPr>
              <a:t>3. Elektronska mikroskopija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A7EFA-24EE-1930-F902-E918C8D8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0854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DF0E-914B-1058-BB84-B804A43D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1965"/>
            <a:ext cx="7886700" cy="994172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</a:rPr>
              <a:t>Pretražna elektronska mikroskopija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90AF-24E0-9FC7-8F63-6F9BAC65C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508" y="496477"/>
            <a:ext cx="9144000" cy="3263504"/>
          </a:xfrm>
        </p:spPr>
        <p:txBody>
          <a:bodyPr>
            <a:normAutofit/>
          </a:bodyPr>
          <a:lstStyle/>
          <a:p>
            <a:r>
              <a:rPr lang="hr-HR" sz="1800" dirty="0">
                <a:latin typeface="Book Antiqua" panose="02040602050305030304" pitchFamily="18" charset="0"/>
              </a:rPr>
              <a:t>engl. </a:t>
            </a:r>
            <a:r>
              <a:rPr lang="hr-HR" sz="1800" i="1" dirty="0">
                <a:latin typeface="Book Antiqua" panose="02040602050305030304" pitchFamily="18" charset="0"/>
              </a:rPr>
              <a:t>scanning electron microscopy</a:t>
            </a:r>
            <a:r>
              <a:rPr lang="hr-HR" sz="1800" dirty="0">
                <a:latin typeface="Book Antiqua" panose="02040602050305030304" pitchFamily="18" charset="0"/>
              </a:rPr>
              <a:t>, SEM</a:t>
            </a:r>
          </a:p>
          <a:p>
            <a:r>
              <a:rPr lang="hr-HR" sz="1800" dirty="0">
                <a:latin typeface="Book Antiqua" panose="02040602050305030304" pitchFamily="18" charset="0"/>
              </a:rPr>
              <a:t>elektronska mikroskopija (uz TEM i STEM)</a:t>
            </a:r>
          </a:p>
          <a:p>
            <a:r>
              <a:rPr lang="en-GB" sz="1800" dirty="0">
                <a:latin typeface="Book Antiqua" panose="02040602050305030304" pitchFamily="18" charset="0"/>
              </a:rPr>
              <a:t>m</a:t>
            </a:r>
            <a:r>
              <a:rPr lang="hr-HR" sz="1800" dirty="0">
                <a:latin typeface="Book Antiqua" panose="02040602050305030304" pitchFamily="18" charset="0"/>
              </a:rPr>
              <a:t>orfologija</a:t>
            </a:r>
            <a:endParaRPr lang="en-GB" sz="1800" dirty="0">
              <a:latin typeface="Book Antiqua" panose="02040602050305030304" pitchFamily="18" charset="0"/>
            </a:endParaRPr>
          </a:p>
          <a:p>
            <a:r>
              <a:rPr lang="hr-HR" sz="1800" dirty="0">
                <a:latin typeface="Book Antiqua" panose="02040602050305030304" pitchFamily="18" charset="0"/>
              </a:rPr>
              <a:t>često spregnut s </a:t>
            </a:r>
            <a:r>
              <a:rPr lang="en-GB" sz="1800" dirty="0" err="1">
                <a:latin typeface="Book Antiqua" panose="02040602050305030304" pitchFamily="18" charset="0"/>
              </a:rPr>
              <a:t>energijski</a:t>
            </a:r>
            <a:r>
              <a:rPr lang="en-GB" sz="1800" dirty="0">
                <a:latin typeface="Book Antiqua" panose="02040602050305030304" pitchFamily="18" charset="0"/>
              </a:rPr>
              <a:t> </a:t>
            </a:r>
            <a:r>
              <a:rPr lang="en-GB" sz="1800" dirty="0" err="1">
                <a:latin typeface="Book Antiqua" panose="02040602050305030304" pitchFamily="18" charset="0"/>
              </a:rPr>
              <a:t>razlučujućom</a:t>
            </a:r>
            <a:r>
              <a:rPr lang="en-GB" sz="1800" dirty="0">
                <a:latin typeface="Book Antiqua" panose="02040602050305030304" pitchFamily="18" charset="0"/>
              </a:rPr>
              <a:t> </a:t>
            </a:r>
            <a:r>
              <a:rPr lang="en-GB" sz="1800" dirty="0" err="1">
                <a:latin typeface="Book Antiqua" panose="02040602050305030304" pitchFamily="18" charset="0"/>
              </a:rPr>
              <a:t>rendgenskom</a:t>
            </a:r>
            <a:r>
              <a:rPr lang="en-GB" sz="1800" dirty="0">
                <a:latin typeface="Book Antiqua" panose="02040602050305030304" pitchFamily="18" charset="0"/>
              </a:rPr>
              <a:t> </a:t>
            </a:r>
            <a:r>
              <a:rPr lang="en-GB" sz="1800" dirty="0" err="1">
                <a:latin typeface="Book Antiqua" panose="02040602050305030304" pitchFamily="18" charset="0"/>
              </a:rPr>
              <a:t>spektrometrijom</a:t>
            </a:r>
            <a:r>
              <a:rPr lang="en-GB" sz="1800" dirty="0">
                <a:latin typeface="Book Antiqua" panose="02040602050305030304" pitchFamily="18" charset="0"/>
              </a:rPr>
              <a:t> </a:t>
            </a:r>
            <a:r>
              <a:rPr lang="hr-HR" sz="1800" dirty="0">
                <a:latin typeface="Book Antiqua" panose="02040602050305030304" pitchFamily="18" charset="0"/>
              </a:rPr>
              <a:t>(engl. </a:t>
            </a:r>
            <a:r>
              <a:rPr lang="hr-HR" sz="1800" i="1" dirty="0">
                <a:latin typeface="Book Antiqua" panose="02040602050305030304" pitchFamily="18" charset="0"/>
              </a:rPr>
              <a:t>energy dispersive X-ray</a:t>
            </a:r>
            <a:r>
              <a:rPr lang="en-GB" sz="1800" i="1" dirty="0">
                <a:latin typeface="Book Antiqua" panose="02040602050305030304" pitchFamily="18" charset="0"/>
              </a:rPr>
              <a:t> spectroscopy, </a:t>
            </a:r>
            <a:r>
              <a:rPr lang="en-GB" sz="1800" dirty="0">
                <a:latin typeface="Book Antiqua" panose="02040602050305030304" pitchFamily="18" charset="0"/>
              </a:rPr>
              <a:t>EDS</a:t>
            </a:r>
            <a:r>
              <a:rPr lang="hr-HR" sz="1800" dirty="0"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FD4AD-35A9-5126-0186-7513FE82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17</a:t>
            </a:fld>
            <a:endParaRPr lang="hr-HR"/>
          </a:p>
        </p:txBody>
      </p:sp>
      <p:pic>
        <p:nvPicPr>
          <p:cNvPr id="5" name="Picture 4" descr="Diagram of a bug on a device&#10;&#10;Description automatically generated with medium confidence">
            <a:extLst>
              <a:ext uri="{FF2B5EF4-FFF2-40B4-BE49-F238E27FC236}">
                <a16:creationId xmlns:a16="http://schemas.microsoft.com/office/drawing/2014/main" id="{E61AB3AD-8D40-24E7-4EA9-9482C7695A3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76829" y="2551947"/>
            <a:ext cx="3352339" cy="256752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A3563-B9D2-37B9-B5C5-04EC052123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18" t="30572" r="42121" b="27947"/>
          <a:stretch/>
        </p:blipFill>
        <p:spPr>
          <a:xfrm>
            <a:off x="391807" y="2606680"/>
            <a:ext cx="3772640" cy="2282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1B0FB-C366-84B6-5123-A3DD7C0CE2C8}"/>
              </a:ext>
            </a:extLst>
          </p:cNvPr>
          <p:cNvSpPr txBox="1"/>
          <p:nvPr/>
        </p:nvSpPr>
        <p:spPr>
          <a:xfrm>
            <a:off x="-460041" y="4889535"/>
            <a:ext cx="5476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 dirty="0">
                <a:latin typeface="Book Antiqua" panose="02040602050305030304" pitchFamily="18" charset="0"/>
              </a:rPr>
              <a:t> Zavod za kemiju materijala, Institut Ruđer Bošković</a:t>
            </a:r>
          </a:p>
        </p:txBody>
      </p:sp>
    </p:spTree>
    <p:extLst>
      <p:ext uri="{BB962C8B-B14F-4D97-AF65-F5344CB8AC3E}">
        <p14:creationId xmlns:p14="http://schemas.microsoft.com/office/powerpoint/2010/main" val="141350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A013E-2376-F59B-1798-785B27A0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18</a:t>
            </a:fld>
            <a:endParaRPr lang="hr-H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3B6DA7-2037-F916-AD5B-76E0EF1FEA8E}"/>
              </a:ext>
            </a:extLst>
          </p:cNvPr>
          <p:cNvGrpSpPr/>
          <p:nvPr/>
        </p:nvGrpSpPr>
        <p:grpSpPr>
          <a:xfrm>
            <a:off x="2220339" y="3107846"/>
            <a:ext cx="5538174" cy="1946805"/>
            <a:chOff x="3227487" y="1451252"/>
            <a:chExt cx="5538174" cy="19468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51DC29-DDDD-3484-76D7-2112D489876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227487" y="1451252"/>
              <a:ext cx="2369127" cy="1946805"/>
            </a:xfrm>
            <a:prstGeom prst="rect">
              <a:avLst/>
            </a:prstGeom>
            <a:noFill/>
            <a:ln>
              <a:noFill/>
              <a:prstDash/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8FD7A4-7FFD-8C7F-1FEE-4C3647F4D6F8}"/>
                </a:ext>
              </a:extLst>
            </p:cNvPr>
            <p:cNvGrpSpPr/>
            <p:nvPr/>
          </p:nvGrpSpPr>
          <p:grpSpPr>
            <a:xfrm>
              <a:off x="5866957" y="1633564"/>
              <a:ext cx="2898704" cy="1640797"/>
              <a:chOff x="7822609" y="2076485"/>
              <a:chExt cx="3864938" cy="218772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BD86743-8E31-297E-D3F3-519694B56839}"/>
                  </a:ext>
                </a:extLst>
              </p:cNvPr>
              <p:cNvGrpSpPr/>
              <p:nvPr/>
            </p:nvGrpSpPr>
            <p:grpSpPr>
              <a:xfrm>
                <a:off x="7822609" y="2173595"/>
                <a:ext cx="3864938" cy="1936731"/>
                <a:chOff x="7720642" y="2242868"/>
                <a:chExt cx="3864938" cy="1936731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0B1FD25-F774-6774-6817-C4FC51A286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2121" t="46868" r="17273" b="25522"/>
                <a:stretch/>
              </p:blipFill>
              <p:spPr>
                <a:xfrm>
                  <a:off x="7854089" y="2286144"/>
                  <a:ext cx="3731491" cy="1893455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D97B7B7-8BBE-09B2-DC18-792454F1954C}"/>
                    </a:ext>
                  </a:extLst>
                </p:cNvPr>
                <p:cNvSpPr/>
                <p:nvPr/>
              </p:nvSpPr>
              <p:spPr>
                <a:xfrm>
                  <a:off x="7720642" y="2242868"/>
                  <a:ext cx="396815" cy="3623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05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92E1D4-15DB-281D-1B15-8BB5A5103611}"/>
                  </a:ext>
                </a:extLst>
              </p:cNvPr>
              <p:cNvSpPr txBox="1"/>
              <p:nvPr/>
            </p:nvSpPr>
            <p:spPr>
              <a:xfrm rot="16200000">
                <a:off x="7331633" y="2629290"/>
                <a:ext cx="1413386" cy="307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900" b="1" dirty="0"/>
                  <a:t>intenzitet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527165-B1C6-13F2-30B6-F7F9DA087D7F}"/>
                  </a:ext>
                </a:extLst>
              </p:cNvPr>
              <p:cNvSpPr txBox="1"/>
              <p:nvPr/>
            </p:nvSpPr>
            <p:spPr>
              <a:xfrm>
                <a:off x="9455498" y="3956438"/>
                <a:ext cx="1413386" cy="307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sz="900" b="1" dirty="0"/>
                  <a:t>energija (keV)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B6C2FE-AB68-C9C9-9D80-81942FEF8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t="29147" r="52045" b="40469"/>
          <a:stretch/>
        </p:blipFill>
        <p:spPr>
          <a:xfrm>
            <a:off x="1823547" y="191856"/>
            <a:ext cx="4617010" cy="21581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5E89E4-9EF5-CFBF-E02D-3102986A645C}"/>
              </a:ext>
            </a:extLst>
          </p:cNvPr>
          <p:cNvSpPr txBox="1"/>
          <p:nvPr/>
        </p:nvSpPr>
        <p:spPr>
          <a:xfrm>
            <a:off x="778090" y="2366208"/>
            <a:ext cx="743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Book Antiqua" panose="02040602050305030304" pitchFamily="18" charset="0"/>
              </a:rPr>
              <a:t>P. I. Scheurle, A. Mahringer, A. Biewald, A. Hartschuh, T. Bein, D. D. Medina, </a:t>
            </a:r>
            <a:r>
              <a:rPr lang="hr-HR" i="1" dirty="0">
                <a:latin typeface="Book Antiqua" panose="02040602050305030304" pitchFamily="18" charset="0"/>
              </a:rPr>
              <a:t>Chem. Mater.</a:t>
            </a:r>
            <a:r>
              <a:rPr lang="hr-HR" dirty="0">
                <a:latin typeface="Book Antiqua" panose="02040602050305030304" pitchFamily="18" charset="0"/>
              </a:rPr>
              <a:t> </a:t>
            </a:r>
            <a:r>
              <a:rPr lang="hr-HR" b="1" dirty="0">
                <a:latin typeface="Book Antiqua" panose="02040602050305030304" pitchFamily="18" charset="0"/>
              </a:rPr>
              <a:t>33</a:t>
            </a:r>
            <a:r>
              <a:rPr lang="hr-HR" dirty="0">
                <a:latin typeface="Book Antiqua" panose="02040602050305030304" pitchFamily="18" charset="0"/>
              </a:rPr>
              <a:t> (2021) 5896−5904.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9E294-1636-C56E-99E2-96D5151EC827}"/>
              </a:ext>
            </a:extLst>
          </p:cNvPr>
          <p:cNvSpPr txBox="1"/>
          <p:nvPr/>
        </p:nvSpPr>
        <p:spPr>
          <a:xfrm>
            <a:off x="-1507910" y="74769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latin typeface="Book Antiqua" panose="02040602050305030304" pitchFamily="18" charset="0"/>
              </a:rPr>
              <a:t>uzorak</a:t>
            </a:r>
            <a:r>
              <a:rPr lang="en-GB" sz="1400" b="1" dirty="0">
                <a:latin typeface="Book Antiqua" panose="02040602050305030304" pitchFamily="18" charset="0"/>
              </a:rPr>
              <a:t> mora</a:t>
            </a:r>
          </a:p>
          <a:p>
            <a:pPr algn="ctr"/>
            <a:r>
              <a:rPr lang="en-GB" sz="1400" b="1" dirty="0">
                <a:latin typeface="Book Antiqua" panose="02040602050305030304" pitchFamily="18" charset="0"/>
              </a:rPr>
              <a:t> </a:t>
            </a:r>
            <a:r>
              <a:rPr lang="en-GB" sz="1400" b="1" dirty="0" err="1">
                <a:latin typeface="Book Antiqua" panose="02040602050305030304" pitchFamily="18" charset="0"/>
              </a:rPr>
              <a:t>biti</a:t>
            </a:r>
            <a:r>
              <a:rPr lang="en-GB" sz="1400" b="1" dirty="0">
                <a:latin typeface="Book Antiqua" panose="02040602050305030304" pitchFamily="18" charset="0"/>
              </a:rPr>
              <a:t> </a:t>
            </a:r>
            <a:r>
              <a:rPr lang="en-GB" sz="1400" b="1" dirty="0" err="1">
                <a:latin typeface="Book Antiqua" panose="02040602050305030304" pitchFamily="18" charset="0"/>
              </a:rPr>
              <a:t>vodljiv</a:t>
            </a:r>
            <a:endParaRPr lang="hr-HR" sz="1400" b="1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481CB-AD85-5411-8234-7C6DE59AEB39}"/>
              </a:ext>
            </a:extLst>
          </p:cNvPr>
          <p:cNvSpPr txBox="1"/>
          <p:nvPr/>
        </p:nvSpPr>
        <p:spPr>
          <a:xfrm>
            <a:off x="-1269023" y="354766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latin typeface="Book Antiqua" panose="02040602050305030304" pitchFamily="18" charset="0"/>
              </a:rPr>
              <a:t>nije</a:t>
            </a:r>
            <a:r>
              <a:rPr lang="en-GB" sz="1400" b="1" dirty="0">
                <a:latin typeface="Book Antiqua" panose="02040602050305030304" pitchFamily="18" charset="0"/>
              </a:rPr>
              <a:t> dobra </a:t>
            </a:r>
            <a:r>
              <a:rPr lang="en-GB" sz="1400" b="1" dirty="0" err="1">
                <a:latin typeface="Book Antiqua" panose="02040602050305030304" pitchFamily="18" charset="0"/>
              </a:rPr>
              <a:t>metoda</a:t>
            </a:r>
            <a:endParaRPr lang="en-GB" sz="1400" b="1" dirty="0">
              <a:latin typeface="Book Antiqua" panose="02040602050305030304" pitchFamily="18" charset="0"/>
            </a:endParaRPr>
          </a:p>
          <a:p>
            <a:pPr algn="ctr"/>
            <a:r>
              <a:rPr lang="en-GB" sz="1400" b="1" dirty="0">
                <a:latin typeface="Book Antiqua" panose="02040602050305030304" pitchFamily="18" charset="0"/>
              </a:rPr>
              <a:t> </a:t>
            </a:r>
            <a:r>
              <a:rPr lang="en-GB" sz="1400" b="1" dirty="0" err="1">
                <a:latin typeface="Book Antiqua" panose="02040602050305030304" pitchFamily="18" charset="0"/>
              </a:rPr>
              <a:t>kod</a:t>
            </a:r>
            <a:r>
              <a:rPr lang="en-GB" sz="1400" b="1" dirty="0">
                <a:latin typeface="Book Antiqua" panose="02040602050305030304" pitchFamily="18" charset="0"/>
              </a:rPr>
              <a:t> </a:t>
            </a:r>
            <a:r>
              <a:rPr lang="en-GB" sz="1400" b="1" dirty="0" err="1">
                <a:latin typeface="Book Antiqua" panose="02040602050305030304" pitchFamily="18" charset="0"/>
              </a:rPr>
              <a:t>homogenih</a:t>
            </a:r>
            <a:r>
              <a:rPr lang="en-GB" sz="1400" b="1" dirty="0">
                <a:latin typeface="Book Antiqua" panose="02040602050305030304" pitchFamily="18" charset="0"/>
              </a:rPr>
              <a:t> </a:t>
            </a:r>
            <a:r>
              <a:rPr lang="en-GB" sz="1400" b="1" dirty="0" err="1">
                <a:latin typeface="Book Antiqua" panose="02040602050305030304" pitchFamily="18" charset="0"/>
              </a:rPr>
              <a:t>filmova</a:t>
            </a:r>
            <a:endParaRPr lang="hr-HR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28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9AF18-A59B-5E0A-DBD9-131D05FF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2" y="65666"/>
            <a:ext cx="7571700" cy="702600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</a:rPr>
              <a:t>Zaključak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E8B9-33A0-6B90-69F5-383BFC3C4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50" y="1291189"/>
            <a:ext cx="7886700" cy="3263504"/>
          </a:xfrm>
        </p:spPr>
        <p:txBody>
          <a:bodyPr/>
          <a:lstStyle/>
          <a:p>
            <a:r>
              <a:rPr lang="hr-HR" sz="2000" dirty="0">
                <a:latin typeface="Book Antiqua" panose="02040602050305030304" pitchFamily="18" charset="0"/>
              </a:rPr>
              <a:t>tanki filmovi važna grana istraživanja 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materijal, temperatura, vlažnost zraka, koncentracija, pH vrijednosti, itd. utječu na formaciju filma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morfologija i površina utječu na svojstva i primjenu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XRD stukturna karakterizacija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SEM i AFM top</a:t>
            </a:r>
            <a:r>
              <a:rPr lang="en-GB" sz="2000" dirty="0">
                <a:latin typeface="Book Antiqua" panose="02040602050305030304" pitchFamily="18" charset="0"/>
              </a:rPr>
              <a:t>o</a:t>
            </a:r>
            <a:r>
              <a:rPr lang="hr-HR" sz="2000" dirty="0">
                <a:latin typeface="Book Antiqua" panose="02040602050305030304" pitchFamily="18" charset="0"/>
              </a:rPr>
              <a:t>logija i parametri površine</a:t>
            </a:r>
          </a:p>
          <a:p>
            <a:r>
              <a:rPr lang="en-GB" sz="2000" dirty="0">
                <a:latin typeface="Book Antiqua" panose="02040602050305030304" pitchFamily="18" charset="0"/>
              </a:rPr>
              <a:t>t</a:t>
            </a:r>
            <a:r>
              <a:rPr lang="hr-HR" sz="2000" dirty="0">
                <a:latin typeface="Book Antiqua" panose="02040602050305030304" pitchFamily="18" charset="0"/>
              </a:rPr>
              <a:t>an</a:t>
            </a:r>
            <a:r>
              <a:rPr lang="en-GB" sz="2000" dirty="0">
                <a:latin typeface="Book Antiqua" panose="02040602050305030304" pitchFamily="18" charset="0"/>
              </a:rPr>
              <a:t>ki </a:t>
            </a:r>
            <a:r>
              <a:rPr lang="en-GB" sz="2000" dirty="0" err="1">
                <a:latin typeface="Book Antiqua" panose="02040602050305030304" pitchFamily="18" charset="0"/>
              </a:rPr>
              <a:t>filmovi</a:t>
            </a:r>
            <a:r>
              <a:rPr lang="en-GB" sz="2000" dirty="0">
                <a:latin typeface="Book Antiqua" panose="02040602050305030304" pitchFamily="18" charset="0"/>
              </a:rPr>
              <a:t> </a:t>
            </a:r>
            <a:r>
              <a:rPr lang="en-GB" sz="2000" dirty="0" err="1">
                <a:latin typeface="Book Antiqua" panose="02040602050305030304" pitchFamily="18" charset="0"/>
              </a:rPr>
              <a:t>utječu</a:t>
            </a:r>
            <a:r>
              <a:rPr lang="en-GB" sz="2000" dirty="0">
                <a:latin typeface="Book Antiqua" panose="02040602050305030304" pitchFamily="18" charset="0"/>
              </a:rPr>
              <a:t> </a:t>
            </a:r>
            <a:r>
              <a:rPr lang="en-GB" sz="2000" dirty="0" err="1">
                <a:latin typeface="Book Antiqua" panose="02040602050305030304" pitchFamily="18" charset="0"/>
              </a:rPr>
              <a:t>na</a:t>
            </a:r>
            <a:r>
              <a:rPr lang="en-GB" sz="2000" dirty="0">
                <a:latin typeface="Book Antiqua" panose="02040602050305030304" pitchFamily="18" charset="0"/>
              </a:rPr>
              <a:t> </a:t>
            </a:r>
            <a:r>
              <a:rPr lang="en-GB" sz="2000" dirty="0" err="1">
                <a:latin typeface="Book Antiqua" panose="02040602050305030304" pitchFamily="18" charset="0"/>
              </a:rPr>
              <a:t>napredak</a:t>
            </a:r>
            <a:r>
              <a:rPr lang="en-GB" sz="2000" dirty="0">
                <a:latin typeface="Book Antiqua" panose="02040602050305030304" pitchFamily="18" charset="0"/>
              </a:rPr>
              <a:t> </a:t>
            </a:r>
            <a:r>
              <a:rPr lang="en-GB" sz="2000" dirty="0" err="1">
                <a:latin typeface="Book Antiqua" panose="02040602050305030304" pitchFamily="18" charset="0"/>
              </a:rPr>
              <a:t>materijala</a:t>
            </a:r>
            <a:endParaRPr lang="hr-HR" sz="2000" dirty="0">
              <a:latin typeface="Book Antiqua" panose="020406020503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12900-4C70-AB8E-9044-7C45E1D7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720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661177D-21DB-1E9A-BA60-57A2E2136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7003" r="12500" b="21347"/>
          <a:stretch/>
        </p:blipFill>
        <p:spPr>
          <a:xfrm>
            <a:off x="1229263" y="336284"/>
            <a:ext cx="5343908" cy="3364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F65FAC-4A79-CEE9-3CBA-3FAA1723972F}"/>
              </a:ext>
            </a:extLst>
          </p:cNvPr>
          <p:cNvSpPr/>
          <p:nvPr/>
        </p:nvSpPr>
        <p:spPr>
          <a:xfrm>
            <a:off x="1313372" y="420538"/>
            <a:ext cx="2872596" cy="569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22ED00-EE37-6C82-41B8-8BDD3ED0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2</a:t>
            </a:fld>
            <a:endParaRPr lang="hr-H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F626E-F1C8-E148-7369-B92BA816B82D}"/>
              </a:ext>
            </a:extLst>
          </p:cNvPr>
          <p:cNvSpPr/>
          <p:nvPr/>
        </p:nvSpPr>
        <p:spPr>
          <a:xfrm>
            <a:off x="1313373" y="1442623"/>
            <a:ext cx="4457701" cy="569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</p:spTree>
    <p:extLst>
      <p:ext uri="{BB962C8B-B14F-4D97-AF65-F5344CB8AC3E}">
        <p14:creationId xmlns:p14="http://schemas.microsoft.com/office/powerpoint/2010/main" val="1622808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12601-435F-EFF7-852A-A6913703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94" y="1930116"/>
            <a:ext cx="7886700" cy="994172"/>
          </a:xfrm>
        </p:spPr>
        <p:txBody>
          <a:bodyPr/>
          <a:lstStyle/>
          <a:p>
            <a:pPr algn="ctr"/>
            <a:r>
              <a:rPr lang="hr-HR" sz="2400" b="1" dirty="0">
                <a:latin typeface="Book Antiqua" panose="02040602050305030304" pitchFamily="18" charset="0"/>
              </a:rPr>
              <a:t>Hvala na pozornosti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43E07-489E-1690-AE10-C3CCAC77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23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3BF1-70A2-2306-A826-857C85DB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8" y="-72951"/>
            <a:ext cx="7886700" cy="994172"/>
          </a:xfrm>
        </p:spPr>
        <p:txBody>
          <a:bodyPr>
            <a:normAutofit/>
          </a:bodyPr>
          <a:lstStyle/>
          <a:p>
            <a:r>
              <a:rPr lang="hr-HR" sz="2625" b="1" dirty="0">
                <a:latin typeface="Book Antiqua" panose="02040602050305030304" pitchFamily="18" charset="0"/>
              </a:rPr>
              <a:t>Tanki filmovi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05587-A8BF-9BBC-0A14-604447765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8" y="1141901"/>
            <a:ext cx="7886700" cy="3393215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Book Antiqua" panose="02040602050305030304" pitchFamily="18" charset="0"/>
              </a:rPr>
              <a:t>tanki sloj materijala na površini (supstrat)</a:t>
            </a:r>
            <a:endParaRPr lang="hr-HR" sz="2000" baseline="30000" dirty="0">
              <a:latin typeface="Book Antiqua" panose="02040602050305030304" pitchFamily="18" charset="0"/>
            </a:endParaRPr>
          </a:p>
          <a:p>
            <a:r>
              <a:rPr lang="hr-HR" sz="2000" dirty="0">
                <a:latin typeface="Book Antiqua" panose="02040602050305030304" pitchFamily="18" charset="0"/>
              </a:rPr>
              <a:t>debljina: nm do µm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supstrat: Si, Ti, Au, ITO (engl. </a:t>
            </a:r>
            <a:r>
              <a:rPr lang="hr-HR" sz="2000" i="1" dirty="0">
                <a:latin typeface="Book Antiqua" panose="02040602050305030304" pitchFamily="18" charset="0"/>
              </a:rPr>
              <a:t>indium tin oxide</a:t>
            </a:r>
            <a:r>
              <a:rPr lang="hr-HR" sz="2000" dirty="0">
                <a:latin typeface="Book Antiqua" panose="02040602050305030304" pitchFamily="18" charset="0"/>
              </a:rPr>
              <a:t>), stakla,...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materijal: polimeri, organski, anorganski, </a:t>
            </a:r>
            <a:r>
              <a:rPr lang="hr-HR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metaloorganski</a:t>
            </a:r>
            <a:r>
              <a:rPr lang="hr-HR" sz="2000" dirty="0">
                <a:latin typeface="Book Antiqua" panose="02040602050305030304" pitchFamily="18" charset="0"/>
              </a:rPr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427DB-C709-7AEE-1C9E-0FF7DB1D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3</a:t>
            </a:fld>
            <a:endParaRPr lang="hr-H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B78C11-E061-836D-A650-E7256B717D4C}"/>
              </a:ext>
            </a:extLst>
          </p:cNvPr>
          <p:cNvSpPr txBox="1"/>
          <p:nvPr/>
        </p:nvSpPr>
        <p:spPr>
          <a:xfrm>
            <a:off x="174685" y="4895369"/>
            <a:ext cx="91892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latin typeface="Book Antiqua" panose="02040602050305030304" pitchFamily="18" charset="0"/>
                <a:hlinkClick r:id="rId3"/>
              </a:rPr>
              <a:t>https://www.susumu.co.jp/usa/tech/know_how_02.php</a:t>
            </a:r>
            <a:r>
              <a:rPr lang="hr-HR" sz="1050" dirty="0">
                <a:latin typeface="Book Antiqua" panose="02040602050305030304" pitchFamily="18" charset="0"/>
              </a:rPr>
              <a:t> (datum pristupa 28. ožujka 2024.)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0CD536-8724-4260-5CA2-B40E3C47B895}"/>
              </a:ext>
            </a:extLst>
          </p:cNvPr>
          <p:cNvGrpSpPr/>
          <p:nvPr/>
        </p:nvGrpSpPr>
        <p:grpSpPr>
          <a:xfrm>
            <a:off x="3386882" y="3182327"/>
            <a:ext cx="2998758" cy="1640283"/>
            <a:chOff x="4612256" y="3791120"/>
            <a:chExt cx="3998344" cy="218704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E871E8E-E9B5-5A54-3285-70211830AD71}"/>
                </a:ext>
              </a:extLst>
            </p:cNvPr>
            <p:cNvGrpSpPr/>
            <p:nvPr/>
          </p:nvGrpSpPr>
          <p:grpSpPr>
            <a:xfrm>
              <a:off x="4612256" y="4237817"/>
              <a:ext cx="2104847" cy="646981"/>
              <a:chOff x="2369389" y="4824414"/>
              <a:chExt cx="2104847" cy="646981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86B0BA5A-BE11-CFDA-3764-15EE095881F1}"/>
                  </a:ext>
                </a:extLst>
              </p:cNvPr>
              <p:cNvSpPr/>
              <p:nvPr/>
            </p:nvSpPr>
            <p:spPr>
              <a:xfrm>
                <a:off x="2369391" y="4824414"/>
                <a:ext cx="2104845" cy="646981"/>
              </a:xfrm>
              <a:prstGeom prst="cube">
                <a:avLst>
                  <a:gd name="adj" fmla="val 82333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50" dirty="0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385A1AA5-8053-EA6E-67A2-53854E7DA2E9}"/>
                  </a:ext>
                </a:extLst>
              </p:cNvPr>
              <p:cNvSpPr/>
              <p:nvPr/>
            </p:nvSpPr>
            <p:spPr>
              <a:xfrm>
                <a:off x="2369389" y="4833040"/>
                <a:ext cx="2104845" cy="513271"/>
              </a:xfrm>
              <a:prstGeom prst="cube">
                <a:avLst>
                  <a:gd name="adj" fmla="val 99431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50" dirty="0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9A2F0E3-0D5D-2B73-57A0-A960277B4971}"/>
                </a:ext>
              </a:extLst>
            </p:cNvPr>
            <p:cNvCxnSpPr>
              <a:cxnSpLocks/>
            </p:cNvCxnSpPr>
            <p:nvPr/>
          </p:nvCxnSpPr>
          <p:spPr>
            <a:xfrm>
              <a:off x="5664678" y="4827647"/>
              <a:ext cx="846105" cy="811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38B23FA-FCA2-B8AC-5AA9-6F87071A48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4423" y="3975786"/>
              <a:ext cx="1025465" cy="5452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2D3841-8F5B-CB8A-377E-2AF5629493A7}"/>
                </a:ext>
              </a:extLst>
            </p:cNvPr>
            <p:cNvSpPr txBox="1"/>
            <p:nvPr/>
          </p:nvSpPr>
          <p:spPr>
            <a:xfrm>
              <a:off x="6717101" y="5639609"/>
              <a:ext cx="138310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50" dirty="0"/>
                <a:t>supstrat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B8AA1B-DB81-5441-3836-A6F8F3614C87}"/>
                </a:ext>
              </a:extLst>
            </p:cNvPr>
            <p:cNvSpPr txBox="1"/>
            <p:nvPr/>
          </p:nvSpPr>
          <p:spPr>
            <a:xfrm>
              <a:off x="7227497" y="3791120"/>
              <a:ext cx="138310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50" dirty="0"/>
                <a:t>tanki film</a:t>
              </a:r>
            </a:p>
          </p:txBody>
        </p:sp>
      </p:grpSp>
      <p:pic>
        <p:nvPicPr>
          <p:cNvPr id="5" name="Picture 2" descr="Thin Film Deposition | 6 Types Of Thin Films &amp; Applications">
            <a:extLst>
              <a:ext uri="{FF2B5EF4-FFF2-40B4-BE49-F238E27FC236}">
                <a16:creationId xmlns:a16="http://schemas.microsoft.com/office/drawing/2014/main" id="{4073AE6C-06B4-8765-60A7-43191083D4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89916" y="209306"/>
            <a:ext cx="3106588" cy="16394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3295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568F-3BA5-1C6A-63E7-8F1F81A61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226" y="1843368"/>
            <a:ext cx="2190032" cy="994172"/>
          </a:xfrm>
        </p:spPr>
        <p:txBody>
          <a:bodyPr>
            <a:normAutofit/>
          </a:bodyPr>
          <a:lstStyle/>
          <a:p>
            <a:r>
              <a:rPr lang="hr-HR" sz="1875" b="1" dirty="0">
                <a:latin typeface="Book Antiqua" panose="02040602050305030304" pitchFamily="18" charset="0"/>
              </a:rPr>
              <a:t>Metode priprave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FFABE-8441-B493-8558-FE64834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0299" y="4767263"/>
            <a:ext cx="2057400" cy="273844"/>
          </a:xfrm>
        </p:spPr>
        <p:txBody>
          <a:bodyPr/>
          <a:lstStyle/>
          <a:p>
            <a:fld id="{419144FD-60D6-4A3C-831C-1FD324E6D4BA}" type="slidenum">
              <a:rPr lang="hr-HR" smtClean="0"/>
              <a:t>4</a:t>
            </a:fld>
            <a:endParaRPr lang="hr-HR"/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B9FB3F8E-A55D-DAC6-385B-BA59F8B2A4F3}"/>
              </a:ext>
            </a:extLst>
          </p:cNvPr>
          <p:cNvSpPr/>
          <p:nvPr/>
        </p:nvSpPr>
        <p:spPr>
          <a:xfrm>
            <a:off x="2851033" y="1106832"/>
            <a:ext cx="2925436" cy="2929836"/>
          </a:xfrm>
          <a:prstGeom prst="donut">
            <a:avLst>
              <a:gd name="adj" fmla="val 432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F4CFDA-9DFD-0C2A-2447-410481912134}"/>
              </a:ext>
            </a:extLst>
          </p:cNvPr>
          <p:cNvCxnSpPr>
            <a:cxnSpLocks/>
          </p:cNvCxnSpPr>
          <p:nvPr/>
        </p:nvCxnSpPr>
        <p:spPr>
          <a:xfrm flipH="1" flipV="1">
            <a:off x="1602359" y="1268610"/>
            <a:ext cx="1355426" cy="74669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9E69CD-FCF5-5550-F5F0-0B7E7AA26BB6}"/>
              </a:ext>
            </a:extLst>
          </p:cNvPr>
          <p:cNvSpPr txBox="1"/>
          <p:nvPr/>
        </p:nvSpPr>
        <p:spPr>
          <a:xfrm>
            <a:off x="-22244" y="707383"/>
            <a:ext cx="3027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nanošenje na rotirajuću podlogu</a:t>
            </a:r>
          </a:p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engl. </a:t>
            </a:r>
            <a:r>
              <a:rPr lang="hr-HR" sz="1500" i="1" dirty="0">
                <a:latin typeface="Book Antiqua" panose="02040602050305030304" pitchFamily="18" charset="0"/>
                <a:ea typeface="Calibri" panose="020F0502020204030204" pitchFamily="34" charset="0"/>
              </a:rPr>
              <a:t>spin-coating</a:t>
            </a:r>
            <a:endParaRPr lang="hr-HR" sz="1500" dirty="0"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6AEB07-EC9A-25DB-E744-6A3214D7FB01}"/>
              </a:ext>
            </a:extLst>
          </p:cNvPr>
          <p:cNvCxnSpPr>
            <a:cxnSpLocks/>
          </p:cNvCxnSpPr>
          <p:nvPr/>
        </p:nvCxnSpPr>
        <p:spPr>
          <a:xfrm flipH="1">
            <a:off x="1657353" y="2904695"/>
            <a:ext cx="1245437" cy="5337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E150EAE-7D6D-43A8-B752-60470E7BBA0D}"/>
              </a:ext>
            </a:extLst>
          </p:cNvPr>
          <p:cNvSpPr txBox="1"/>
          <p:nvPr/>
        </p:nvSpPr>
        <p:spPr>
          <a:xfrm>
            <a:off x="69596" y="3371299"/>
            <a:ext cx="2526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sloj-po-sloj metod</a:t>
            </a:r>
          </a:p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engl. </a:t>
            </a:r>
            <a:r>
              <a:rPr lang="hr-HR" sz="1500" i="1" dirty="0">
                <a:latin typeface="Book Antiqua" panose="02040602050305030304" pitchFamily="18" charset="0"/>
                <a:ea typeface="Calibri" panose="020F0502020204030204" pitchFamily="34" charset="0"/>
              </a:rPr>
              <a:t>layer-by-layer method</a:t>
            </a:r>
            <a:endParaRPr lang="hr-HR" sz="1500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41FBA0-38BD-31A9-3495-532A45DFCFEB}"/>
              </a:ext>
            </a:extLst>
          </p:cNvPr>
          <p:cNvSpPr txBox="1"/>
          <p:nvPr/>
        </p:nvSpPr>
        <p:spPr>
          <a:xfrm>
            <a:off x="6490300" y="957802"/>
            <a:ext cx="2665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depozicija iz plinovite faze</a:t>
            </a:r>
          </a:p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engl. </a:t>
            </a:r>
            <a:r>
              <a:rPr lang="hr-HR" sz="1500" i="1" dirty="0">
                <a:latin typeface="Book Antiqua" panose="02040602050305030304" pitchFamily="18" charset="0"/>
                <a:ea typeface="Calibri" panose="020F0502020204030204" pitchFamily="34" charset="0"/>
              </a:rPr>
              <a:t>vapour deposition method</a:t>
            </a:r>
            <a:endParaRPr lang="hr-HR" sz="1500" i="1" dirty="0">
              <a:latin typeface="Book Antiqua" panose="0204060205030503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B33D49-CA3E-A03A-F75E-8436D833A4C2}"/>
              </a:ext>
            </a:extLst>
          </p:cNvPr>
          <p:cNvCxnSpPr>
            <a:cxnSpLocks/>
          </p:cNvCxnSpPr>
          <p:nvPr/>
        </p:nvCxnSpPr>
        <p:spPr>
          <a:xfrm flipV="1">
            <a:off x="5667556" y="1442551"/>
            <a:ext cx="996350" cy="5727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EF9D4B4-998F-657A-A4BC-F1622F682E84}"/>
              </a:ext>
            </a:extLst>
          </p:cNvPr>
          <p:cNvSpPr txBox="1"/>
          <p:nvPr/>
        </p:nvSpPr>
        <p:spPr>
          <a:xfrm>
            <a:off x="6613226" y="3349295"/>
            <a:ext cx="2665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metoda uranjanja</a:t>
            </a:r>
          </a:p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engl. </a:t>
            </a:r>
            <a:r>
              <a:rPr lang="hr-HR" sz="1500" i="1" dirty="0">
                <a:latin typeface="Book Antiqua" panose="02040602050305030304" pitchFamily="18" charset="0"/>
                <a:ea typeface="Calibri" panose="020F0502020204030204" pitchFamily="34" charset="0"/>
              </a:rPr>
              <a:t>dip-coating</a:t>
            </a:r>
            <a:endParaRPr lang="hr-HR" sz="1500" i="1" dirty="0">
              <a:latin typeface="Book Antiqua" panose="0204060205030503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3455D7F-C095-A277-86F0-425DDB54402A}"/>
              </a:ext>
            </a:extLst>
          </p:cNvPr>
          <p:cNvCxnSpPr>
            <a:cxnSpLocks/>
          </p:cNvCxnSpPr>
          <p:nvPr/>
        </p:nvCxnSpPr>
        <p:spPr>
          <a:xfrm>
            <a:off x="5709069" y="3068836"/>
            <a:ext cx="1427133" cy="36663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B5E1F7-AA11-1756-EA69-F97E1392A88C}"/>
              </a:ext>
            </a:extLst>
          </p:cNvPr>
          <p:cNvCxnSpPr>
            <a:cxnSpLocks/>
          </p:cNvCxnSpPr>
          <p:nvPr/>
        </p:nvCxnSpPr>
        <p:spPr>
          <a:xfrm flipV="1">
            <a:off x="4313751" y="559741"/>
            <a:ext cx="0" cy="54709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1A4E5C6-72ED-6563-C99F-E54FE1B77578}"/>
              </a:ext>
            </a:extLst>
          </p:cNvPr>
          <p:cNvSpPr txBox="1"/>
          <p:nvPr/>
        </p:nvSpPr>
        <p:spPr>
          <a:xfrm>
            <a:off x="2926518" y="50362"/>
            <a:ext cx="2665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magnetronsko raspršenje</a:t>
            </a:r>
          </a:p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engl. </a:t>
            </a:r>
            <a:r>
              <a:rPr lang="hr-HR" sz="1500" i="1" dirty="0">
                <a:latin typeface="Book Antiqua" panose="02040602050305030304" pitchFamily="18" charset="0"/>
                <a:ea typeface="Calibri" panose="020F0502020204030204" pitchFamily="34" charset="0"/>
              </a:rPr>
              <a:t>magnetron sputtering</a:t>
            </a:r>
            <a:endParaRPr lang="hr-HR" sz="1500" dirty="0">
              <a:latin typeface="Book Antiqua" panose="02040602050305030304" pitchFamily="18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4CEF8F0-E7EB-40E2-EADC-12CDE78E1638}"/>
              </a:ext>
            </a:extLst>
          </p:cNvPr>
          <p:cNvCxnSpPr>
            <a:cxnSpLocks/>
          </p:cNvCxnSpPr>
          <p:nvPr/>
        </p:nvCxnSpPr>
        <p:spPr>
          <a:xfrm>
            <a:off x="4346110" y="4036668"/>
            <a:ext cx="0" cy="53101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82B05BE-C6F1-9B38-846E-C0F3EA718430}"/>
              </a:ext>
            </a:extLst>
          </p:cNvPr>
          <p:cNvSpPr txBox="1"/>
          <p:nvPr/>
        </p:nvSpPr>
        <p:spPr>
          <a:xfrm>
            <a:off x="3189618" y="4587096"/>
            <a:ext cx="2665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metoda položene kapi</a:t>
            </a:r>
          </a:p>
          <a:p>
            <a:pPr algn="ctr"/>
            <a:r>
              <a:rPr lang="hr-HR" sz="1500" dirty="0">
                <a:latin typeface="Book Antiqua" panose="02040602050305030304" pitchFamily="18" charset="0"/>
                <a:ea typeface="Calibri" panose="020F0502020204030204" pitchFamily="34" charset="0"/>
              </a:rPr>
              <a:t>engl. </a:t>
            </a:r>
            <a:r>
              <a:rPr lang="hr-HR" sz="1500" i="1" dirty="0">
                <a:latin typeface="Book Antiqua" panose="02040602050305030304" pitchFamily="18" charset="0"/>
                <a:ea typeface="Calibri" panose="020F0502020204030204" pitchFamily="34" charset="0"/>
              </a:rPr>
              <a:t>drop-casting</a:t>
            </a:r>
            <a:endParaRPr lang="hr-HR" sz="15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2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0228-1C6F-5B90-C621-F469E9E1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1" y="-194587"/>
            <a:ext cx="7886700" cy="994172"/>
          </a:xfrm>
        </p:spPr>
        <p:txBody>
          <a:bodyPr/>
          <a:lstStyle/>
          <a:p>
            <a:r>
              <a:rPr lang="hr-HR" sz="2400" b="1" dirty="0">
                <a:latin typeface="Book Antiqua" panose="02040602050305030304" pitchFamily="18" charset="0"/>
              </a:rPr>
              <a:t>Primjena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1837-DCCA-B06C-17A8-EC6CD295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5</a:t>
            </a:fld>
            <a:endParaRPr lang="hr-HR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ACB02F-2427-FF44-3DE5-43DADB2669FE}"/>
              </a:ext>
            </a:extLst>
          </p:cNvPr>
          <p:cNvGrpSpPr/>
          <p:nvPr/>
        </p:nvGrpSpPr>
        <p:grpSpPr>
          <a:xfrm>
            <a:off x="1188299" y="2020956"/>
            <a:ext cx="6767402" cy="1499678"/>
            <a:chOff x="1342846" y="2754993"/>
            <a:chExt cx="9023203" cy="19995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D66785-DE88-DF4B-409E-C1050B5A9FA6}"/>
                </a:ext>
              </a:extLst>
            </p:cNvPr>
            <p:cNvGrpSpPr/>
            <p:nvPr/>
          </p:nvGrpSpPr>
          <p:grpSpPr>
            <a:xfrm>
              <a:off x="1567132" y="2872154"/>
              <a:ext cx="1121433" cy="1091241"/>
              <a:chOff x="928778" y="1617454"/>
              <a:chExt cx="1121433" cy="1091241"/>
            </a:xfrm>
          </p:grpSpPr>
          <p:sp>
            <p:nvSpPr>
              <p:cNvPr id="7" name="&quot;Not Allowed&quot; Symbol 6">
                <a:extLst>
                  <a:ext uri="{FF2B5EF4-FFF2-40B4-BE49-F238E27FC236}">
                    <a16:creationId xmlns:a16="http://schemas.microsoft.com/office/drawing/2014/main" id="{5D43E665-7513-7698-7409-B6B68744D36B}"/>
                  </a:ext>
                </a:extLst>
              </p:cNvPr>
              <p:cNvSpPr/>
              <p:nvPr/>
            </p:nvSpPr>
            <p:spPr>
              <a:xfrm>
                <a:off x="928778" y="1617454"/>
                <a:ext cx="1121433" cy="1091241"/>
              </a:xfrm>
              <a:prstGeom prst="noSmoking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5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Graphic 5" descr="Germ with solid fill">
                <a:extLst>
                  <a:ext uri="{FF2B5EF4-FFF2-40B4-BE49-F238E27FC236}">
                    <a16:creationId xmlns:a16="http://schemas.microsoft.com/office/drawing/2014/main" id="{DEBFA3A1-2615-73D8-1F71-FE27F7412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294" y="1705874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10" name="Graphic 9" descr="Processor outline">
              <a:extLst>
                <a:ext uri="{FF2B5EF4-FFF2-40B4-BE49-F238E27FC236}">
                  <a16:creationId xmlns:a16="http://schemas.microsoft.com/office/drawing/2014/main" id="{64FE44E4-D458-EF32-533D-D979E7827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13995" y="3524086"/>
              <a:ext cx="612828" cy="612828"/>
            </a:xfrm>
            <a:prstGeom prst="rect">
              <a:avLst/>
            </a:prstGeom>
          </p:spPr>
        </p:pic>
        <p:pic>
          <p:nvPicPr>
            <p:cNvPr id="12" name="Graphic 11" descr="Smart Phone outline">
              <a:extLst>
                <a:ext uri="{FF2B5EF4-FFF2-40B4-BE49-F238E27FC236}">
                  <a16:creationId xmlns:a16="http://schemas.microsoft.com/office/drawing/2014/main" id="{92E2477E-FA4F-1862-8DDC-3B5C76CE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61964" y="3981286"/>
              <a:ext cx="705012" cy="705012"/>
            </a:xfrm>
            <a:prstGeom prst="rect">
              <a:avLst/>
            </a:prstGeom>
          </p:spPr>
        </p:pic>
        <p:pic>
          <p:nvPicPr>
            <p:cNvPr id="14" name="Graphic 13" descr="Dim (Medium Sun) outline">
              <a:extLst>
                <a:ext uri="{FF2B5EF4-FFF2-40B4-BE49-F238E27FC236}">
                  <a16:creationId xmlns:a16="http://schemas.microsoft.com/office/drawing/2014/main" id="{47A42BF2-5754-B447-D0FB-755FA98DD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70864" y="2960574"/>
              <a:ext cx="914400" cy="914400"/>
            </a:xfrm>
            <a:prstGeom prst="rect">
              <a:avLst/>
            </a:prstGeom>
          </p:spPr>
        </p:pic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5B5614B7-EEBF-D5AD-C1E9-94E3FC555375}"/>
                </a:ext>
              </a:extLst>
            </p:cNvPr>
            <p:cNvSpPr/>
            <p:nvPr/>
          </p:nvSpPr>
          <p:spPr>
            <a:xfrm>
              <a:off x="1342846" y="2754994"/>
              <a:ext cx="1570007" cy="1325563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E1D244D7-A519-F329-0168-DAB209B418C5}"/>
                </a:ext>
              </a:extLst>
            </p:cNvPr>
            <p:cNvSpPr/>
            <p:nvPr/>
          </p:nvSpPr>
          <p:spPr>
            <a:xfrm>
              <a:off x="2585048" y="3429000"/>
              <a:ext cx="1570007" cy="1325563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9C522353-7E71-90F4-024C-B7816D8F8A71}"/>
                </a:ext>
              </a:extLst>
            </p:cNvPr>
            <p:cNvSpPr/>
            <p:nvPr/>
          </p:nvSpPr>
          <p:spPr>
            <a:xfrm>
              <a:off x="3827250" y="2766525"/>
              <a:ext cx="1570007" cy="1325563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48B5EC75-73D7-D2DC-433A-2F1E03570E32}"/>
                </a:ext>
              </a:extLst>
            </p:cNvPr>
            <p:cNvSpPr/>
            <p:nvPr/>
          </p:nvSpPr>
          <p:spPr>
            <a:xfrm>
              <a:off x="6311654" y="2766218"/>
              <a:ext cx="1570007" cy="1325563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F826379-F0DE-7EE3-69FD-ECEE3FF93A89}"/>
                </a:ext>
              </a:extLst>
            </p:cNvPr>
            <p:cNvSpPr/>
            <p:nvPr/>
          </p:nvSpPr>
          <p:spPr>
            <a:xfrm>
              <a:off x="5069452" y="3417775"/>
              <a:ext cx="1570007" cy="1325563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pic>
          <p:nvPicPr>
            <p:cNvPr id="24" name="Graphic 23" descr="Battery charging with solid fill">
              <a:extLst>
                <a:ext uri="{FF2B5EF4-FFF2-40B4-BE49-F238E27FC236}">
                  <a16:creationId xmlns:a16="http://schemas.microsoft.com/office/drawing/2014/main" id="{31B4CF25-5823-7DF5-3658-5FBD8CB76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34646" y="3634581"/>
              <a:ext cx="914400" cy="914400"/>
            </a:xfrm>
            <a:prstGeom prst="rect">
              <a:avLst/>
            </a:prstGeom>
          </p:spPr>
        </p:pic>
        <p:pic>
          <p:nvPicPr>
            <p:cNvPr id="1026" name="Picture 2" descr="Sensor Cartoon Images – Browse 9,173 Stock Photos, Vectors, and Video |  Adobe Stock">
              <a:extLst>
                <a:ext uri="{FF2B5EF4-FFF2-40B4-BE49-F238E27FC236}">
                  <a16:creationId xmlns:a16="http://schemas.microsoft.com/office/drawing/2014/main" id="{376A04C0-E8C2-BAD4-DD15-57450C0DC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938" y="2754993"/>
              <a:ext cx="1325563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87E7F1BE-C589-0FDA-A783-71FB20299A09}"/>
                </a:ext>
              </a:extLst>
            </p:cNvPr>
            <p:cNvSpPr/>
            <p:nvPr/>
          </p:nvSpPr>
          <p:spPr>
            <a:xfrm>
              <a:off x="7553840" y="3428999"/>
              <a:ext cx="1570007" cy="1325563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pic>
          <p:nvPicPr>
            <p:cNvPr id="34" name="Graphic 33" descr="Window outline">
              <a:extLst>
                <a:ext uri="{FF2B5EF4-FFF2-40B4-BE49-F238E27FC236}">
                  <a16:creationId xmlns:a16="http://schemas.microsoft.com/office/drawing/2014/main" id="{A801D5FB-2454-C05D-08BA-D01DAB6FF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05358" y="3817163"/>
              <a:ext cx="914400" cy="914400"/>
            </a:xfrm>
            <a:prstGeom prst="rect">
              <a:avLst/>
            </a:prstGeom>
          </p:spPr>
        </p:pic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772A8525-D5E5-BFD3-2133-7DA3E6676F2F}"/>
                </a:ext>
              </a:extLst>
            </p:cNvPr>
            <p:cNvSpPr/>
            <p:nvPr/>
          </p:nvSpPr>
          <p:spPr>
            <a:xfrm>
              <a:off x="8796042" y="2766218"/>
              <a:ext cx="1570007" cy="1325563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pic>
          <p:nvPicPr>
            <p:cNvPr id="45" name="Graphic 44" descr="Glasses outline">
              <a:extLst>
                <a:ext uri="{FF2B5EF4-FFF2-40B4-BE49-F238E27FC236}">
                  <a16:creationId xmlns:a16="http://schemas.microsoft.com/office/drawing/2014/main" id="{28C4221C-6B57-A45B-B8EA-8BAD16A4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05358" y="3222514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Airplane outline">
              <a:extLst>
                <a:ext uri="{FF2B5EF4-FFF2-40B4-BE49-F238E27FC236}">
                  <a16:creationId xmlns:a16="http://schemas.microsoft.com/office/drawing/2014/main" id="{892E994F-1E5A-9D2A-E09E-D40BF07C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432784" y="3152079"/>
              <a:ext cx="836885" cy="836885"/>
            </a:xfrm>
            <a:prstGeom prst="rect">
              <a:avLst/>
            </a:prstGeom>
          </p:spPr>
        </p:pic>
        <p:pic>
          <p:nvPicPr>
            <p:cNvPr id="52" name="Graphic 51" descr="Astronaut female with solid fill">
              <a:extLst>
                <a:ext uri="{FF2B5EF4-FFF2-40B4-BE49-F238E27FC236}">
                  <a16:creationId xmlns:a16="http://schemas.microsoft.com/office/drawing/2014/main" id="{B9065A2C-744A-042C-5D34-6FA0424AC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032779" y="2956918"/>
              <a:ext cx="677663" cy="677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66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3976-66A2-804B-47AD-DC2A1E85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39173"/>
            <a:ext cx="7886700" cy="994172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</a:rPr>
              <a:t>Važnost morfologije i površine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23F95-2DD5-3A6F-6359-9ECE2FF69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08" y="2213370"/>
            <a:ext cx="7886700" cy="3263504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Book Antiqua" panose="02040602050305030304" pitchFamily="18" charset="0"/>
              </a:rPr>
              <a:t>važno za primjenu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utječu razni parametri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homogenost, kompaktnost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analiza morfologije i površine neizostavna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BD3B8-09A4-DD34-1990-3FDB48F6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6</a:t>
            </a:fld>
            <a:endParaRPr lang="hr-HR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95AA1A2-C718-5F71-D79A-C0185ADFCD5B}"/>
              </a:ext>
            </a:extLst>
          </p:cNvPr>
          <p:cNvCxnSpPr/>
          <p:nvPr/>
        </p:nvCxnSpPr>
        <p:spPr>
          <a:xfrm rot="16200000" flipH="1">
            <a:off x="2222810" y="1033345"/>
            <a:ext cx="557561" cy="557561"/>
          </a:xfrm>
          <a:prstGeom prst="bentConnector3">
            <a:avLst>
              <a:gd name="adj1" fmla="val 993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675D33-B99F-1EC3-7FF4-FF7F8C386B8C}"/>
              </a:ext>
            </a:extLst>
          </p:cNvPr>
          <p:cNvSpPr txBox="1"/>
          <p:nvPr/>
        </p:nvSpPr>
        <p:spPr>
          <a:xfrm>
            <a:off x="2949667" y="1312126"/>
            <a:ext cx="374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Book Antiqua" panose="02040602050305030304" pitchFamily="18" charset="0"/>
              </a:rPr>
              <a:t>oblik</a:t>
            </a:r>
            <a:r>
              <a:rPr lang="en-GB" sz="2000" dirty="0">
                <a:latin typeface="Book Antiqua" panose="02040602050305030304" pitchFamily="18" charset="0"/>
              </a:rPr>
              <a:t>, </a:t>
            </a:r>
            <a:r>
              <a:rPr lang="en-GB" sz="2000" dirty="0" err="1">
                <a:latin typeface="Book Antiqua" panose="02040602050305030304" pitchFamily="18" charset="0"/>
              </a:rPr>
              <a:t>veličina</a:t>
            </a:r>
            <a:r>
              <a:rPr lang="en-GB" sz="2000" dirty="0">
                <a:latin typeface="Book Antiqua" panose="02040602050305030304" pitchFamily="18" charset="0"/>
              </a:rPr>
              <a:t>, </a:t>
            </a:r>
            <a:r>
              <a:rPr lang="en-GB" sz="2000" dirty="0" err="1">
                <a:latin typeface="Book Antiqua" panose="02040602050305030304" pitchFamily="18" charset="0"/>
              </a:rPr>
              <a:t>struktura</a:t>
            </a:r>
            <a:endParaRPr lang="en-GB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3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3256-59C1-7D57-FDED-4B1F5665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38" y="1991447"/>
            <a:ext cx="7571700" cy="702600"/>
          </a:xfrm>
        </p:spPr>
        <p:txBody>
          <a:bodyPr/>
          <a:lstStyle/>
          <a:p>
            <a:pPr algn="ctr"/>
            <a:r>
              <a:rPr lang="hr-HR" sz="2400" b="1" dirty="0">
                <a:latin typeface="Book Antiqua" panose="02040602050305030304" pitchFamily="18" charset="0"/>
              </a:rPr>
              <a:t>1. Difrakcija rendgenskih zraka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A7EFA-24EE-1930-F902-E918C8D8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546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FEB5-F0E7-D511-3614-F6AE4E98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1552"/>
            <a:ext cx="7886700" cy="994172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</a:rPr>
              <a:t>Difrakcija rendgenskih zraka</a:t>
            </a:r>
            <a:endParaRPr lang="hr-HR" sz="2400" dirty="0">
              <a:latin typeface="Book Antiqua" panose="020406020503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20A28-A454-CE1B-D6DA-DED326B2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41" y="890120"/>
            <a:ext cx="8754864" cy="3263504"/>
          </a:xfrm>
        </p:spPr>
        <p:txBody>
          <a:bodyPr/>
          <a:lstStyle/>
          <a:p>
            <a:r>
              <a:rPr lang="hr-HR" sz="2000" dirty="0">
                <a:latin typeface="Book Antiqua" panose="02040602050305030304" pitchFamily="18" charset="0"/>
              </a:rPr>
              <a:t>rendgenska difrakcija na prahu (engl. </a:t>
            </a:r>
            <a:r>
              <a:rPr lang="hr-HR" sz="2000" i="1" dirty="0">
                <a:latin typeface="Book Antiqua" panose="02040602050305030304" pitchFamily="18" charset="0"/>
              </a:rPr>
              <a:t>powder X-ray diffraction</a:t>
            </a:r>
            <a:r>
              <a:rPr lang="hr-HR" sz="2000" dirty="0">
                <a:latin typeface="Book Antiqua" panose="02040602050305030304" pitchFamily="18" charset="0"/>
              </a:rPr>
              <a:t>, PXRD) 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nedestruktivna metoda</a:t>
            </a:r>
          </a:p>
          <a:p>
            <a:r>
              <a:rPr lang="hr-HR" sz="2000" dirty="0">
                <a:latin typeface="Book Antiqua" panose="02040602050305030304" pitchFamily="18" charset="0"/>
              </a:rPr>
              <a:t>strukturna karakterizacija</a:t>
            </a:r>
          </a:p>
          <a:p>
            <a:endParaRPr lang="hr-HR" sz="1350" dirty="0"/>
          </a:p>
          <a:p>
            <a:endParaRPr lang="hr-HR" sz="1350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7CF38-D6EA-9328-2DA0-272A491A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44FD-60D6-4A3C-831C-1FD324E6D4BA}" type="slidenum">
              <a:rPr lang="hr-HR" smtClean="0"/>
              <a:t>8</a:t>
            </a:fld>
            <a:endParaRPr lang="hr-HR"/>
          </a:p>
        </p:txBody>
      </p:sp>
      <p:pic>
        <p:nvPicPr>
          <p:cNvPr id="5" name="Picture 4" descr="Diagram of 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46459390-285E-462E-7498-25C8F697E6D6}"/>
              </a:ext>
            </a:extLst>
          </p:cNvPr>
          <p:cNvPicPr/>
          <p:nvPr/>
        </p:nvPicPr>
        <p:blipFill rotWithShape="1">
          <a:blip r:embed="rId3"/>
          <a:srcRect l="7961" t="10993" r="9967" b="25367"/>
          <a:stretch/>
        </p:blipFill>
        <p:spPr>
          <a:xfrm>
            <a:off x="255295" y="2413549"/>
            <a:ext cx="3738889" cy="205674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0322AF-40AF-1A5A-FCD6-B28EE2CEB990}"/>
              </a:ext>
            </a:extLst>
          </p:cNvPr>
          <p:cNvSpPr txBox="1"/>
          <p:nvPr/>
        </p:nvSpPr>
        <p:spPr>
          <a:xfrm>
            <a:off x="492362" y="4844623"/>
            <a:ext cx="8071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Preuzeto i dorađeno iz reference G. F. Harrington, J. Santiso, </a:t>
            </a:r>
            <a:r>
              <a:rPr lang="hr-HR" i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J. Electroceram. </a:t>
            </a:r>
            <a:r>
              <a:rPr lang="hr-HR" b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47</a:t>
            </a:r>
            <a:r>
              <a:rPr lang="hr-HR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(2021) 141</a:t>
            </a:r>
            <a:r>
              <a:rPr lang="hr-HR" dirty="0">
                <a:latin typeface="Book Antiqua" panose="02040602050305030304" pitchFamily="18" charset="0"/>
              </a:rPr>
              <a:t>−</a:t>
            </a:r>
            <a:r>
              <a:rPr lang="hr-HR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163.</a:t>
            </a:r>
            <a:endParaRPr lang="hr-HR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7C70E0CC-6604-9A09-9102-FD1F2E441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217" y="2107614"/>
            <a:ext cx="4165517" cy="2344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AE418-E57E-7040-F1A5-CAC50F8DA1E9}"/>
              </a:ext>
            </a:extLst>
          </p:cNvPr>
          <p:cNvSpPr txBox="1"/>
          <p:nvPr/>
        </p:nvSpPr>
        <p:spPr>
          <a:xfrm>
            <a:off x="3857807" y="4511947"/>
            <a:ext cx="547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>
                <a:latin typeface="Book Antiqua" panose="02040602050305030304" pitchFamily="18" charset="0"/>
              </a:rPr>
              <a:t> Zavod za kemiju materijala, Institut Ruđer Bošković</a:t>
            </a:r>
          </a:p>
        </p:txBody>
      </p:sp>
    </p:spTree>
    <p:extLst>
      <p:ext uri="{BB962C8B-B14F-4D97-AF65-F5344CB8AC3E}">
        <p14:creationId xmlns:p14="http://schemas.microsoft.com/office/powerpoint/2010/main" val="218908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79D11-86EA-B740-7913-2EC3664C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1311" y="4825740"/>
            <a:ext cx="2057400" cy="273844"/>
          </a:xfrm>
        </p:spPr>
        <p:txBody>
          <a:bodyPr/>
          <a:lstStyle/>
          <a:p>
            <a:fld id="{419144FD-60D6-4A3C-831C-1FD324E6D4BA}" type="slidenum">
              <a:rPr lang="hr-HR" smtClean="0"/>
              <a:t>9</a:t>
            </a:fld>
            <a:endParaRPr lang="hr-H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C860E7-7CB0-E970-CFF2-E97D3948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0101"/>
            <a:ext cx="7886700" cy="994172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Book Antiqua" panose="02040602050305030304" pitchFamily="18" charset="0"/>
              </a:rPr>
              <a:t>Usporedba praškastog uzorka materijala i tankog filma</a:t>
            </a:r>
            <a:endParaRPr lang="hr-HR" sz="24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72A79-4AE8-B0AE-C049-A7255C47AF92}"/>
              </a:ext>
            </a:extLst>
          </p:cNvPr>
          <p:cNvSpPr txBox="1"/>
          <p:nvPr/>
        </p:nvSpPr>
        <p:spPr>
          <a:xfrm>
            <a:off x="1607128" y="4432779"/>
            <a:ext cx="611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Book Antiqua" panose="02040602050305030304" pitchFamily="18" charset="0"/>
              </a:rPr>
              <a:t>P. I. Scheurle, A. Mahringer, A. Biewald, A. Hartschuh, T. Bein, D. D. Medina, </a:t>
            </a:r>
            <a:r>
              <a:rPr lang="hr-HR" i="1" dirty="0">
                <a:latin typeface="Book Antiqua" panose="02040602050305030304" pitchFamily="18" charset="0"/>
              </a:rPr>
              <a:t>Chem. Mater.</a:t>
            </a:r>
            <a:r>
              <a:rPr lang="hr-HR" dirty="0">
                <a:latin typeface="Book Antiqua" panose="02040602050305030304" pitchFamily="18" charset="0"/>
              </a:rPr>
              <a:t> </a:t>
            </a:r>
            <a:r>
              <a:rPr lang="hr-HR" b="1" dirty="0">
                <a:latin typeface="Book Antiqua" panose="02040602050305030304" pitchFamily="18" charset="0"/>
              </a:rPr>
              <a:t>33</a:t>
            </a:r>
            <a:r>
              <a:rPr lang="hr-HR" dirty="0">
                <a:latin typeface="Book Antiqua" panose="02040602050305030304" pitchFamily="18" charset="0"/>
              </a:rPr>
              <a:t> (2021) 5896−5904.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30864-9FB5-A53E-ABCB-31512570521F}"/>
              </a:ext>
            </a:extLst>
          </p:cNvPr>
          <p:cNvGrpSpPr/>
          <p:nvPr/>
        </p:nvGrpSpPr>
        <p:grpSpPr>
          <a:xfrm>
            <a:off x="1502205" y="1779291"/>
            <a:ext cx="5652654" cy="2267734"/>
            <a:chOff x="1741943" y="1713552"/>
            <a:chExt cx="5162416" cy="1939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089448-2CEC-B8E4-BD12-1DA30ED65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67" t="29091" r="51515" b="44646"/>
            <a:stretch/>
          </p:blipFill>
          <p:spPr>
            <a:xfrm>
              <a:off x="1741943" y="1713552"/>
              <a:ext cx="5162416" cy="193963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791AF3-D0D3-0C8C-2428-D1B3F2CD830F}"/>
                </a:ext>
              </a:extLst>
            </p:cNvPr>
            <p:cNvSpPr/>
            <p:nvPr/>
          </p:nvSpPr>
          <p:spPr>
            <a:xfrm>
              <a:off x="1821873" y="1794164"/>
              <a:ext cx="284018" cy="27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9047F4-04DD-4C75-0BD8-3EB5B33E2465}"/>
                </a:ext>
              </a:extLst>
            </p:cNvPr>
            <p:cNvSpPr/>
            <p:nvPr/>
          </p:nvSpPr>
          <p:spPr>
            <a:xfrm>
              <a:off x="4323151" y="1787237"/>
              <a:ext cx="284018" cy="27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5E6E66-89E4-0B0C-EFD8-FE5750C4183C}"/>
              </a:ext>
            </a:extLst>
          </p:cNvPr>
          <p:cNvSpPr txBox="1"/>
          <p:nvPr/>
        </p:nvSpPr>
        <p:spPr>
          <a:xfrm>
            <a:off x="62347" y="993428"/>
            <a:ext cx="4603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latin typeface="Book Antiqua" panose="02040602050305030304" pitchFamily="18" charset="0"/>
              </a:rPr>
              <a:t>priprema uzorka?</a:t>
            </a:r>
          </a:p>
        </p:txBody>
      </p:sp>
    </p:spTree>
    <p:extLst>
      <p:ext uri="{BB962C8B-B14F-4D97-AF65-F5344CB8AC3E}">
        <p14:creationId xmlns:p14="http://schemas.microsoft.com/office/powerpoint/2010/main" val="3378189096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2761</TotalTime>
  <Words>735</Words>
  <Application>Microsoft Office PowerPoint</Application>
  <PresentationFormat>On-screen Show (16:9)</PresentationFormat>
  <Paragraphs>115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Source Sans Pro</vt:lpstr>
      <vt:lpstr>Arial</vt:lpstr>
      <vt:lpstr>Book Antiqua</vt:lpstr>
      <vt:lpstr>Roboto Slab</vt:lpstr>
      <vt:lpstr>Times New Roman</vt:lpstr>
      <vt:lpstr>Cordelia template</vt:lpstr>
      <vt:lpstr>MORFOLOŠKE I POVRŠINSKE KARAKTERIZACIJE METALOORGANSKIH FILMOVA</vt:lpstr>
      <vt:lpstr>PowerPoint Presentation</vt:lpstr>
      <vt:lpstr>Tanki filmovi</vt:lpstr>
      <vt:lpstr>Metode priprave</vt:lpstr>
      <vt:lpstr>Primjena</vt:lpstr>
      <vt:lpstr>Važnost morfologije i površine</vt:lpstr>
      <vt:lpstr>1. Difrakcija rendgenskih zraka</vt:lpstr>
      <vt:lpstr>Difrakcija rendgenskih zraka</vt:lpstr>
      <vt:lpstr>Usporedba praškastog uzorka materijala i tankog filma</vt:lpstr>
      <vt:lpstr>Analiza metaloorganskih filmova pomoću XRD-a</vt:lpstr>
      <vt:lpstr>Difrakcija rendgenskog zračenja pri malom upadnom kut</vt:lpstr>
      <vt:lpstr>PowerPoint Presentation</vt:lpstr>
      <vt:lpstr>2. Mikroskopija pretražujućom sondom</vt:lpstr>
      <vt:lpstr>Mikroskopija atomskih sila </vt:lpstr>
      <vt:lpstr>PowerPoint Presentation</vt:lpstr>
      <vt:lpstr>3. Elektronska mikroskopija</vt:lpstr>
      <vt:lpstr>Pretražna elektronska mikroskopija</vt:lpstr>
      <vt:lpstr>PowerPoint Presentation</vt:lpstr>
      <vt:lpstr>Zaključak</vt:lpstr>
      <vt:lpstr>Hvala na pozornosti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Utjecaj vrste dvovalentnog kationa na svojstva i formiranjepolielektrolitnog višesloja  poli(dialildimetilamonijev klorid) /poli(natrijev 4-stirensulfonat)</dc:title>
  <dc:creator>Korisnik</dc:creator>
  <cp:lastModifiedBy>Mia Mesić</cp:lastModifiedBy>
  <cp:revision>187</cp:revision>
  <cp:lastPrinted>2024-04-02T11:02:38Z</cp:lastPrinted>
  <dcterms:modified xsi:type="dcterms:W3CDTF">2024-04-12T11:38:48Z</dcterms:modified>
</cp:coreProperties>
</file>