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30"/>
  </p:notesMasterIdLst>
  <p:sldIdLst>
    <p:sldId id="256" r:id="rId2"/>
    <p:sldId id="286" r:id="rId3"/>
    <p:sldId id="263" r:id="rId4"/>
    <p:sldId id="644" r:id="rId5"/>
    <p:sldId id="266" r:id="rId6"/>
    <p:sldId id="267" r:id="rId7"/>
    <p:sldId id="268" r:id="rId8"/>
    <p:sldId id="273" r:id="rId9"/>
    <p:sldId id="276" r:id="rId10"/>
    <p:sldId id="278" r:id="rId11"/>
    <p:sldId id="279" r:id="rId12"/>
    <p:sldId id="645" r:id="rId13"/>
    <p:sldId id="612" r:id="rId14"/>
    <p:sldId id="287" r:id="rId15"/>
    <p:sldId id="635" r:id="rId16"/>
    <p:sldId id="634" r:id="rId17"/>
    <p:sldId id="636" r:id="rId18"/>
    <p:sldId id="637" r:id="rId19"/>
    <p:sldId id="638" r:id="rId20"/>
    <p:sldId id="639" r:id="rId21"/>
    <p:sldId id="640" r:id="rId22"/>
    <p:sldId id="641" r:id="rId23"/>
    <p:sldId id="643" r:id="rId24"/>
    <p:sldId id="642" r:id="rId25"/>
    <p:sldId id="602" r:id="rId26"/>
    <p:sldId id="285" r:id="rId27"/>
    <p:sldId id="606" r:id="rId28"/>
    <p:sldId id="607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6" d="100"/>
          <a:sy n="156" d="100"/>
        </p:scale>
        <p:origin x="1940" y="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AE1CF37E-74F2-41AB-AD4E-E9A5476B9A0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7224D4A3-E2CC-4BA5-B1D4-35B4584872A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6AD60246-EAA4-4956-9066-D7C2A0207E7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9" name="Rectangle 5">
            <a:extLst>
              <a:ext uri="{FF2B5EF4-FFF2-40B4-BE49-F238E27FC236}">
                <a16:creationId xmlns:a16="http://schemas.microsoft.com/office/drawing/2014/main" id="{028C6811-68A0-4774-868C-8171308139E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noProof="0"/>
              <a:t>Click to edit Master text styles</a:t>
            </a:r>
          </a:p>
          <a:p>
            <a:pPr lvl="1"/>
            <a:r>
              <a:rPr lang="hr-HR" noProof="0"/>
              <a:t>Second level</a:t>
            </a:r>
          </a:p>
          <a:p>
            <a:pPr lvl="2"/>
            <a:r>
              <a:rPr lang="hr-HR" noProof="0"/>
              <a:t>Third level</a:t>
            </a:r>
          </a:p>
          <a:p>
            <a:pPr lvl="3"/>
            <a:r>
              <a:rPr lang="hr-HR" noProof="0"/>
              <a:t>Fourth level</a:t>
            </a:r>
          </a:p>
          <a:p>
            <a:pPr lvl="4"/>
            <a:r>
              <a:rPr lang="hr-HR" noProof="0"/>
              <a:t>Fifth level</a:t>
            </a:r>
          </a:p>
        </p:txBody>
      </p:sp>
      <p:sp>
        <p:nvSpPr>
          <p:cNvPr id="52230" name="Rectangle 6">
            <a:extLst>
              <a:ext uri="{FF2B5EF4-FFF2-40B4-BE49-F238E27FC236}">
                <a16:creationId xmlns:a16="http://schemas.microsoft.com/office/drawing/2014/main" id="{D4DA7937-5069-47A8-A599-22804096883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2231" name="Rectangle 7">
            <a:extLst>
              <a:ext uri="{FF2B5EF4-FFF2-40B4-BE49-F238E27FC236}">
                <a16:creationId xmlns:a16="http://schemas.microsoft.com/office/drawing/2014/main" id="{07F9C3BC-EE28-48F3-AE71-8247ABD49F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2C5B23E-D45E-41B5-82F3-4F5C85411FF5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58246152-5EF5-4D19-8331-C801AA13A8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34E2B57-FBE1-49CC-9A93-F61B57691714}" type="slidenum">
              <a:rPr lang="hr-HR" altLang="en-US" smtClean="0"/>
              <a:pPr>
                <a:spcBef>
                  <a:spcPct val="0"/>
                </a:spcBef>
              </a:pPr>
              <a:t>1</a:t>
            </a:fld>
            <a:endParaRPr lang="hr-HR" altLang="en-US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61E7EF27-389C-430A-BC6C-2CBC31B41B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86D25B09-DA87-4D3E-BB7A-B8C8BCB5C4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75ED4582-9067-4288-9B22-A5C198CC9B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D09E44C-89DC-4766-B494-5E019BCC10EA}" type="slidenum">
              <a:rPr lang="hr-HR" altLang="en-US" smtClean="0"/>
              <a:pPr>
                <a:spcBef>
                  <a:spcPct val="0"/>
                </a:spcBef>
              </a:pPr>
              <a:t>2</a:t>
            </a:fld>
            <a:endParaRPr lang="hr-HR" altLang="en-US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0FB00E67-3F7C-4032-BE8F-4D021900DF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6BA56FD4-8F1E-4A13-A8FF-8A6180E862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B02F54B0-EE3C-4609-B838-6F6EFD6758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8E330AA-B24B-4592-AD8F-1A7B4AF02BA7}" type="slidenum">
              <a:rPr lang="hr-HR" altLang="en-US" smtClean="0"/>
              <a:pPr>
                <a:spcBef>
                  <a:spcPct val="0"/>
                </a:spcBef>
              </a:pPr>
              <a:t>3</a:t>
            </a:fld>
            <a:endParaRPr lang="hr-HR" altLang="en-US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ABBF68E2-04A9-4F84-BA88-1CF1270E7A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C29E2B0E-DB7C-47E8-A207-B28B5EA455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1A24EACE-CECF-4CEE-95AA-80CA60197F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0F17FD0-4B20-4840-99E0-683BCE465F8F}" type="slidenum">
              <a:rPr lang="hr-HR" altLang="en-US" smtClean="0"/>
              <a:pPr>
                <a:spcBef>
                  <a:spcPct val="0"/>
                </a:spcBef>
              </a:pPr>
              <a:t>5</a:t>
            </a:fld>
            <a:endParaRPr lang="hr-HR" altLang="en-US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848B87FA-8109-4B97-A34D-E8BC89647F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250AFD2A-FD18-4A96-910C-4D62F696E4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E77D534E-BF07-490B-8539-57A794E6A6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F3B111D-EB28-47F7-9C8C-EE8BF406C86E}" type="slidenum">
              <a:rPr lang="hr-HR" altLang="en-US" smtClean="0"/>
              <a:pPr>
                <a:spcBef>
                  <a:spcPct val="0"/>
                </a:spcBef>
              </a:pPr>
              <a:t>6</a:t>
            </a:fld>
            <a:endParaRPr lang="hr-HR" altLang="en-US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193B9340-BCEA-4544-BD2D-158AC237E4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0D9FB4E4-4B45-4116-AA6D-086BBD2244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679979C3-C170-46F5-8EDD-64DF3D4C80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DEDF59-2F42-456A-A950-3AA958A44934}" type="slidenum">
              <a:rPr lang="hr-HR" altLang="en-US" smtClean="0"/>
              <a:pPr>
                <a:spcBef>
                  <a:spcPct val="0"/>
                </a:spcBef>
              </a:pPr>
              <a:t>7</a:t>
            </a:fld>
            <a:endParaRPr lang="hr-HR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CF1B37DB-2FE7-4A5E-9C91-DE5DC7226C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4CDA7D48-F8E0-4EB2-81F9-2CC1822217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111B5766-48CF-4995-8261-B10F92AFD0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022B17E-4F79-45A7-B7B2-B11C9224883F}" type="slidenum">
              <a:rPr lang="hr-HR" altLang="en-US" smtClean="0"/>
              <a:pPr>
                <a:spcBef>
                  <a:spcPct val="0"/>
                </a:spcBef>
              </a:pPr>
              <a:t>8</a:t>
            </a:fld>
            <a:endParaRPr lang="hr-HR" altLang="en-US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77D104D7-6C82-49BE-8390-14BB45A3A0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2DD7D70B-33EF-41AB-8126-77ED9E9272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C43E54A0-544B-4D92-AD90-264851CAB9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5474DB9-F5DE-4274-B745-22C280F5A146}" type="slidenum">
              <a:rPr lang="hr-HR" altLang="en-US" smtClean="0"/>
              <a:pPr>
                <a:spcBef>
                  <a:spcPct val="0"/>
                </a:spcBef>
              </a:pPr>
              <a:t>9</a:t>
            </a:fld>
            <a:endParaRPr lang="hr-HR" altLang="en-US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1017A774-DCB2-46A0-A2DA-01A3E58EFD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4AA6992F-FE1E-4594-90CA-5B2CA08B3C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014FEB52-DCB5-49AA-8A6E-B10B16B930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969545F-C155-4DD5-83B7-623D9210D57B}" type="slidenum">
              <a:rPr lang="hr-HR" altLang="en-US" smtClean="0"/>
              <a:pPr>
                <a:spcBef>
                  <a:spcPct val="0"/>
                </a:spcBef>
              </a:pPr>
              <a:t>10</a:t>
            </a:fld>
            <a:endParaRPr lang="hr-HR" altLang="en-US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247F2004-1A0C-46AF-B1A9-01C47B620B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F0B452C2-FDC9-4615-96FD-D612817FEB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FB67853B-3F22-452B-9D61-13B3019ECE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21ACD4-A3A4-4FFE-8054-DDF3FD30F331}" type="slidenum">
              <a:rPr lang="hr-HR" altLang="en-US" smtClean="0"/>
              <a:pPr>
                <a:spcBef>
                  <a:spcPct val="0"/>
                </a:spcBef>
              </a:pPr>
              <a:t>11</a:t>
            </a:fld>
            <a:endParaRPr lang="hr-HR" altLang="en-US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589E23B8-BD24-48A4-983B-D457270C24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6BF2A569-51D7-476F-9489-D4C76B01E5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0D6F1908-3839-4BC9-A76D-9E2C5CF37A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D31134-9CF4-415B-9BB2-CA650247B8F3}" type="slidenum">
              <a:rPr lang="hr-HR" altLang="en-US" smtClean="0"/>
              <a:pPr>
                <a:spcBef>
                  <a:spcPct val="0"/>
                </a:spcBef>
              </a:pPr>
              <a:t>14</a:t>
            </a:fld>
            <a:endParaRPr lang="hr-HR" altLang="en-US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3332CAA0-E1F8-4EAF-ACFA-020C16CD50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78FB71EA-FCBB-4BA8-9B13-9C0986D1B5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9533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5265F65A-3A39-482C-AF98-2686E40FBE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4DD3577-E898-4796-BBD4-8EB272AEFD9F}" type="slidenum">
              <a:rPr lang="hr-HR" altLang="en-US" smtClean="0"/>
              <a:pPr>
                <a:spcBef>
                  <a:spcPct val="0"/>
                </a:spcBef>
              </a:pPr>
              <a:t>26</a:t>
            </a:fld>
            <a:endParaRPr lang="hr-HR" altLang="en-US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4C6C01F9-5C7C-46E1-A326-630CA38A73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82927653-CAC0-43F4-A8A3-E10E73E224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334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8A2AB72E-D456-4C4A-B8E3-BA477F9D13F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380E4A8E-A7F8-4CD5-9C06-A811FA81282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1399D125-C811-4311-968C-8865E793F91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43013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hr-HR"/>
              <a:t>Click to edit Master subtitle style</a:t>
            </a:r>
          </a:p>
        </p:txBody>
      </p:sp>
      <p:sp>
        <p:nvSpPr>
          <p:cNvPr id="4301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hr-HR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6BD631-5CF9-45F2-A6C6-58084230333F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7B5059-11FF-48A8-B0DE-9D8872F6D9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E47999-A58E-4ABE-8DBA-C524365AB7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4D3C5-CAE1-42AF-9E6A-EB332E72EF14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765238717"/>
      </p:ext>
    </p:extLst>
  </p:cSld>
  <p:clrMapOvr>
    <a:masterClrMapping/>
  </p:clrMapOvr>
  <p:transition>
    <p:cover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EFF860A-A6C8-4867-8CD7-71249EB279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6FF0AB6-4FB6-4983-86CD-D695630AD3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F580C2E-CC89-4820-834E-336385B1AF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2ED7D9-BCF9-4C9C-A117-53E26303849F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842360621"/>
      </p:ext>
    </p:extLst>
  </p:cSld>
  <p:clrMapOvr>
    <a:masterClrMapping/>
  </p:clrMapOvr>
  <p:transition>
    <p:cover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095EBD3-5EDA-4A57-B588-E15F5EEFEB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2EEBB78-DA1F-4664-B626-689566AA25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80F1035A-D42F-4824-A607-6D3D27A91C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D9A64-BEA8-40E9-A2CD-B47776200659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529003770"/>
      </p:ext>
    </p:extLst>
  </p:cSld>
  <p:clrMapOvr>
    <a:masterClrMapping/>
  </p:clrMapOvr>
  <p:transition>
    <p:cover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A0B471C-826A-4660-A32B-308C0E0B56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DA411E2-438D-4FAA-BA75-57F85D41EB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79A8CD0-CAEE-4E5B-A449-55CDFA9B19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17E50-BF32-4E17-9F93-A59016DC4E1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956651581"/>
      </p:ext>
    </p:extLst>
  </p:cSld>
  <p:clrMapOvr>
    <a:masterClrMapping/>
  </p:clrMapOvr>
  <p:transition>
    <p:cover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7FF49E53-F8D2-4CC4-ABBE-D7FBA016F8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373E4E5B-CF5E-4797-BDCC-718FF39E94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8686C501-8417-4057-8E3E-2E23279498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CCB84B-E8C8-4A7F-80CF-61D4EDE28BA7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852770974"/>
      </p:ext>
    </p:extLst>
  </p:cSld>
  <p:clrMapOvr>
    <a:masterClrMapping/>
  </p:clrMapOvr>
  <p:transition>
    <p:cover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93080144-1C02-41CE-85AE-B1083C2FCA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DED4CF9A-50C4-460D-8E45-81B7AB6047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108077FD-2DB9-4AAB-A0A1-DB9D19C047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176D6-3DB5-429E-8A3F-99E26827D882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701246848"/>
      </p:ext>
    </p:extLst>
  </p:cSld>
  <p:clrMapOvr>
    <a:masterClrMapping/>
  </p:clrMapOvr>
  <p:transition>
    <p:cover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13E4BDF7-C6E7-42B0-9859-B071AE440D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8E126000-CEF7-4B73-815F-4CFCAD5F61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3124E244-A601-44C0-9C2F-6498633559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5EF1A0-09CA-4F58-80F4-A639B4A5C12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997496940"/>
      </p:ext>
    </p:extLst>
  </p:cSld>
  <p:clrMapOvr>
    <a:masterClrMapping/>
  </p:clrMapOvr>
  <p:transition>
    <p:cover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0DAB7AA-0676-4F2F-BCF8-FE3BD0E0FF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F20A598-DA55-424E-BE10-C8E7523AC2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0F34C1AC-C5E0-4970-8742-38AE5E95F3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C15B3E-877A-469A-9C13-8BB3483FA183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76374971"/>
      </p:ext>
    </p:extLst>
  </p:cSld>
  <p:clrMapOvr>
    <a:masterClrMapping/>
  </p:clrMapOvr>
  <p:transition>
    <p:cover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2CDF9E0-FE35-4D04-918F-4246A08917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A41294C-06C3-44E9-8B96-7C3E78A99F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245A3AA-F90A-4D6D-8B5B-CAD25421C4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7E037D-973D-4C53-85A7-A3C968334FC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853465847"/>
      </p:ext>
    </p:extLst>
  </p:cSld>
  <p:clrMapOvr>
    <a:masterClrMapping/>
  </p:clrMapOvr>
  <p:transition>
    <p:cover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1325706-CA6E-46DA-B21D-B7A5A26E97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13ED329-85A4-4C4D-B99A-2BE33B66AD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86AA885-D3EA-495B-B6FD-4CFD294A45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C0767E-0A80-4F01-A2C1-33D3AE720F0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22144773"/>
      </p:ext>
    </p:extLst>
  </p:cSld>
  <p:clrMapOvr>
    <a:masterClrMapping/>
  </p:clrMapOvr>
  <p:transition>
    <p:cover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432ED30-8923-49D1-99DA-E437BA352E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187D806-9A7E-42B6-A539-560B25052A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DDC8F64-F533-4F1F-945E-DDF283925C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C38F9A-07B0-4D86-AA7B-27E0A87A09EE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050376042"/>
      </p:ext>
    </p:extLst>
  </p:cSld>
  <p:clrMapOvr>
    <a:masterClrMapping/>
  </p:clrMapOvr>
  <p:transition>
    <p:cover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slov, tekst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B3B5E68-7F60-4A17-B610-E0AE3EA9F1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4E61E8C-2C7F-43B5-BBB2-CBE613F86A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E36AD3CC-92B2-4430-906B-A331C4E86D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2E916-188E-4C99-850C-F5E1E55C9F7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369672188"/>
      </p:ext>
    </p:extLst>
  </p:cSld>
  <p:clrMapOvr>
    <a:masterClrMapping/>
  </p:clrMapOvr>
  <p:transition>
    <p:cover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Naslov i tekst iznad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66A9AEC-0544-48CB-B933-F393767FB9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EC46F44D-D14D-4594-B86A-F78B9F9B6C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5CA96DF5-B806-433B-8FE4-F6ABD50F58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4A7DFD-91D0-4A9A-A9AC-2726A15B4134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270491496"/>
      </p:ext>
    </p:extLst>
  </p:cSld>
  <p:clrMapOvr>
    <a:masterClrMapping/>
  </p:clrMapOvr>
  <p:transition>
    <p:cover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Naslov i dva sadržaja iznad tek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half" idx="3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5D8D4370-3339-4C6B-B76A-3FACD07340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42717870-E962-405C-9020-A0BBEF54F4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539AD272-B89A-4E7C-A1B3-B7075B71BE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36121-DCA8-415D-B048-FCC614893A7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639653696"/>
      </p:ext>
    </p:extLst>
  </p:cSld>
  <p:clrMapOvr>
    <a:masterClrMapping/>
  </p:clrMapOvr>
  <p:transition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8EA24377-98A9-47DB-8C18-707D973E5D9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41987" name="Freeform 3">
              <a:extLst>
                <a:ext uri="{FF2B5EF4-FFF2-40B4-BE49-F238E27FC236}">
                  <a16:creationId xmlns:a16="http://schemas.microsoft.com/office/drawing/2014/main" id="{91CFF6F8-AD06-46A9-BB2D-68029231DC9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033" name="Freeform 4">
              <a:extLst>
                <a:ext uri="{FF2B5EF4-FFF2-40B4-BE49-F238E27FC236}">
                  <a16:creationId xmlns:a16="http://schemas.microsoft.com/office/drawing/2014/main" id="{69EDCEA5-A0B2-40BF-8117-FA8CE5212D9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41989" name="Rectangle 5">
            <a:extLst>
              <a:ext uri="{FF2B5EF4-FFF2-40B4-BE49-F238E27FC236}">
                <a16:creationId xmlns:a16="http://schemas.microsoft.com/office/drawing/2014/main" id="{15D7A420-14B6-4665-9307-18DF5BAABB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 title style</a:t>
            </a:r>
          </a:p>
        </p:txBody>
      </p:sp>
      <p:sp>
        <p:nvSpPr>
          <p:cNvPr id="41990" name="Rectangle 6">
            <a:extLst>
              <a:ext uri="{FF2B5EF4-FFF2-40B4-BE49-F238E27FC236}">
                <a16:creationId xmlns:a16="http://schemas.microsoft.com/office/drawing/2014/main" id="{33432905-3612-4192-881E-89E449B638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 text styles</a:t>
            </a:r>
          </a:p>
          <a:p>
            <a:pPr lvl="1"/>
            <a:r>
              <a:rPr lang="hr-HR"/>
              <a:t>Second level</a:t>
            </a:r>
          </a:p>
          <a:p>
            <a:pPr lvl="2"/>
            <a:r>
              <a:rPr lang="hr-HR"/>
              <a:t>Third level</a:t>
            </a:r>
          </a:p>
          <a:p>
            <a:pPr lvl="3"/>
            <a:r>
              <a:rPr lang="hr-HR"/>
              <a:t>Fourth level</a:t>
            </a:r>
          </a:p>
          <a:p>
            <a:pPr lvl="4"/>
            <a:r>
              <a:rPr lang="hr-HR"/>
              <a:t>Fifth level</a:t>
            </a:r>
          </a:p>
        </p:txBody>
      </p:sp>
      <p:sp>
        <p:nvSpPr>
          <p:cNvPr id="41991" name="Rectangle 7">
            <a:extLst>
              <a:ext uri="{FF2B5EF4-FFF2-40B4-BE49-F238E27FC236}">
                <a16:creationId xmlns:a16="http://schemas.microsoft.com/office/drawing/2014/main" id="{0E72867A-3FCC-4A48-9211-0422F5F090F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1992" name="Rectangle 8">
            <a:extLst>
              <a:ext uri="{FF2B5EF4-FFF2-40B4-BE49-F238E27FC236}">
                <a16:creationId xmlns:a16="http://schemas.microsoft.com/office/drawing/2014/main" id="{C900CFD5-8063-4370-B28B-7D3465339C7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1993" name="Rectangle 9">
            <a:extLst>
              <a:ext uri="{FF2B5EF4-FFF2-40B4-BE49-F238E27FC236}">
                <a16:creationId xmlns:a16="http://schemas.microsoft.com/office/drawing/2014/main" id="{827B2BFC-25F6-456E-9B27-A1F9136D6D8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65763AEA-3C7D-4A80-9DB0-45BE4C6D821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85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  <p:sldLayoutId id="2147483784" r:id="rId14"/>
  </p:sldLayoutIdLst>
  <p:transition>
    <p:cover dir="r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196877F4-453A-4C6F-8B1A-6CF4CA8D12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2781300"/>
            <a:ext cx="8158162" cy="1143000"/>
          </a:xfrm>
        </p:spPr>
        <p:txBody>
          <a:bodyPr/>
          <a:lstStyle/>
          <a:p>
            <a:pPr eaLnBrk="1" hangingPunct="1">
              <a:defRPr/>
            </a:pPr>
            <a:r>
              <a:rPr lang="hr-HR" sz="4000" dirty="0">
                <a:latin typeface="Arial" charset="0"/>
              </a:rPr>
              <a:t>NEOGEN i KVARTAR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039" name="Group 103">
            <a:extLst>
              <a:ext uri="{FF2B5EF4-FFF2-40B4-BE49-F238E27FC236}">
                <a16:creationId xmlns:a16="http://schemas.microsoft.com/office/drawing/2014/main" id="{0985F667-D309-4F8F-8E35-61D107EBA50B}"/>
              </a:ext>
            </a:extLst>
          </p:cNvPr>
          <p:cNvGraphicFramePr>
            <a:graphicFrameLocks noGrp="1"/>
          </p:cNvGraphicFramePr>
          <p:nvPr/>
        </p:nvGraphicFramePr>
        <p:xfrm>
          <a:off x="684213" y="404813"/>
          <a:ext cx="7775575" cy="6315075"/>
        </p:xfrm>
        <a:graphic>
          <a:graphicData uri="http://schemas.openxmlformats.org/drawingml/2006/table">
            <a:tbl>
              <a:tblPr/>
              <a:tblGrid>
                <a:gridCol w="1944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1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65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6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PERIOD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EPOHA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DOBA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prije milijuna godina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800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KVARTAR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NEOGEN</a:t>
                      </a:r>
                      <a:endParaRPr kumimoji="0" lang="hr-H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Holocen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Anthropocen</a:t>
                      </a: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Meghalayan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Northgrippian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Greenlandian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Tarantian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Chibanian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Calabrian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Gelasian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TETHYS</a:t>
                      </a: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</a:t>
                      </a:r>
                      <a:r>
                        <a:rPr kumimoji="0" lang="hr-H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PARATETHYS</a:t>
                      </a:r>
                      <a:endParaRPr kumimoji="0" lang="hr-HR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Piacenzij          Romanij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Zanklij             Dacij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      Pont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Mesin         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      Panon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Torton              Sarmat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      Baden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Seraval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        Karpat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Langij               Otnang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Burdigal           Egenburg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Akvitan             Eger 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0.001950 - 0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0.004 – 0.001950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0.008 – 0.004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0.01 – 0.008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0.12 – 0.01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0.78 – 0.12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1.8 – 0.78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2.59 – 1.8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3.60 - 2.59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5.33 - 3.60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7.25 - 5.33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11.6 - 7.25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13.8 - 11.6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16.0 - 13.8 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20.4 - 16.0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23.0 - 20.4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88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Pleistocen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88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Pliocen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20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Miocen</a:t>
                      </a:r>
                      <a:endParaRPr kumimoji="0" lang="hr-H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21E736EA-B5CB-41B4-82C5-DBF76C3C18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dirty="0">
                <a:latin typeface="Arial" charset="0"/>
              </a:rPr>
              <a:t>Klima Neogena i Kvartara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64392FC8-F60A-4635-9BDF-DE4A3A2AC63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95536" y="692696"/>
            <a:ext cx="8229600" cy="5616624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900" dirty="0">
                <a:effectLst/>
                <a:latin typeface="Arial" panose="020B0604020202020204" pitchFamily="34" charset="0"/>
              </a:rPr>
              <a:t>rani i srednji miocen: klima je bila toplija i vlažnija nego danas. Srednji miocen temperatura 3-4 °C viša no danas</a:t>
            </a:r>
          </a:p>
          <a:p>
            <a:pPr algn="just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900" dirty="0">
                <a:effectLst/>
                <a:latin typeface="Arial" panose="020B0604020202020204" pitchFamily="34" charset="0"/>
              </a:rPr>
              <a:t>kasni miocen: Zemlja se počinje hladiti zbog smanjenje proizvodnje CO</a:t>
            </a:r>
            <a:r>
              <a:rPr lang="hr-HR" altLang="sr-Latn-RS" sz="900" baseline="-25000" dirty="0">
                <a:effectLst/>
                <a:latin typeface="Arial" panose="020B0604020202020204" pitchFamily="34" charset="0"/>
              </a:rPr>
              <a:t>2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 i trošenja CO</a:t>
            </a:r>
            <a:r>
              <a:rPr lang="hr-HR" altLang="sr-Latn-RS" sz="900" baseline="-25000" dirty="0">
                <a:effectLst/>
                <a:latin typeface="Arial" panose="020B0604020202020204" pitchFamily="34" charset="0"/>
              </a:rPr>
              <a:t>2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 tijekom intenzivnog trošenja </a:t>
            </a: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novoizdignutih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 planinskih masiva (Himalaja, Tibetanski plato, Alpe, Dinaridi...). Temperature kao danas. Nestanak šuma. Zbog hladnijeg zraka ima manje isparavanja i nastupa velika suša. Doba travnjaka. Guste šume propadaju, a planetom se prvi put masovno šire otvoreni travnjaci, stepe i savane. </a:t>
            </a: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Mesinska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 kriza saliniteta - </a:t>
            </a:r>
            <a:r>
              <a:rPr lang="pl-PL" altLang="sr-Latn-RS" sz="900" dirty="0">
                <a:effectLst/>
                <a:latin typeface="Arial" panose="020B0604020202020204" pitchFamily="34" charset="0"/>
              </a:rPr>
              <a:t>pad morske razine za 50ak metara zbog oledbe Antartike, 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isušivanje Sredozemnog mora i vremenu od nekoliko tisuća godina, cca do jedan metar </a:t>
            </a: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godisnje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  </a:t>
            </a:r>
          </a:p>
          <a:p>
            <a:pPr algn="just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900" dirty="0">
                <a:effectLst/>
                <a:latin typeface="Arial" panose="020B0604020202020204" pitchFamily="34" charset="0"/>
              </a:rPr>
              <a:t>rani i srednji </a:t>
            </a: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pliocen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: klima se ponovno stabilizira i postaje toplija za 2–3 °C u odnosu na današnjicu. Ledeni pokrov na Antartici se smanjio, Arktik nema trajni led, a zime na sjeveru planeta su blage i bez jakog mraza. U tropima klima postaje suša, što širi afričke savane i potiče razvoj prvih čovjekolikih predaka.</a:t>
            </a:r>
          </a:p>
          <a:p>
            <a:pPr algn="just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900" dirty="0">
                <a:effectLst/>
                <a:latin typeface="Arial" panose="020B0604020202020204" pitchFamily="34" charset="0"/>
              </a:rPr>
              <a:t>kasni </a:t>
            </a: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pliocen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: na sjevernoj polutki (Grenland i Sjeverna Amerika) zbog formiranja panamske prevlake počinju se formirati masivni ledeni štitovi i započinju ledena doba. </a:t>
            </a:r>
          </a:p>
          <a:p>
            <a:pPr algn="just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900" dirty="0">
              <a:effectLst/>
              <a:latin typeface="Arial" panose="020B0604020202020204" pitchFamily="34" charset="0"/>
            </a:endParaRPr>
          </a:p>
          <a:p>
            <a:pPr algn="just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900" dirty="0">
                <a:effectLst/>
                <a:latin typeface="Arial" panose="020B0604020202020204" pitchFamily="34" charset="0"/>
              </a:rPr>
              <a:t>prije 2,58 milijuna godina ciklusi zahlađenja prelaze kritičnu točku. Ledeni štitovi na sjevernoj hemisferi (Grenland i Sjeverna Amerika) postaju toliko golemi i stabilni da više ne nestaju tijekom toplijih ljeta. Planet službeno i nepovratno ulazi u kvartarno ledeno doba</a:t>
            </a:r>
          </a:p>
          <a:p>
            <a:pPr algn="just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900" dirty="0">
                <a:effectLst/>
                <a:latin typeface="Arial" panose="020B0604020202020204" pitchFamily="34" charset="0"/>
              </a:rPr>
              <a:t>umjesto samo 4 kvartarne oledbe, ustanovljene početkom 20. stoljeća analizom riječnih terasa u Alpama (</a:t>
            </a: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Günz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, </a:t>
            </a: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Mindel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, </a:t>
            </a: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Riss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, </a:t>
            </a: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Würm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) zabilježeno je preko 50 klimatskih ciklusa (tzv. </a:t>
            </a: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MIS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 stadiji - izmjena hladnih i toplih faza).</a:t>
            </a:r>
          </a:p>
          <a:p>
            <a:pPr algn="just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MIS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 (marine izotope </a:t>
            </a: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stages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) - za </a:t>
            </a: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glacijala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 led veže lakši izotop kisika O</a:t>
            </a:r>
            <a:r>
              <a:rPr lang="hr-HR" altLang="sr-Latn-RS" sz="900" baseline="30000" dirty="0">
                <a:effectLst/>
                <a:latin typeface="Arial" panose="020B0604020202020204" pitchFamily="34" charset="0"/>
              </a:rPr>
              <a:t>16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 pa u moru ima više težeg izotopa O</a:t>
            </a:r>
            <a:r>
              <a:rPr lang="hr-HR" altLang="sr-Latn-RS" sz="900" baseline="30000" dirty="0">
                <a:effectLst/>
                <a:latin typeface="Arial" panose="020B0604020202020204" pitchFamily="34" charset="0"/>
              </a:rPr>
              <a:t>18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 kada ga u svoju ljušturu ugrađuju </a:t>
            </a: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foraminifere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.. i obrnuto</a:t>
            </a:r>
          </a:p>
          <a:p>
            <a:pPr algn="just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MPT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 (</a:t>
            </a: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Mid-Pleistocene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 </a:t>
            </a: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Transition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): Prije 1 </a:t>
            </a: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mil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. g. ledena doba postaju duža i ekstremnija (prijelaz sa ciklusa od 40 000 godina na cikluse od 100.000 godina). Zemlja je postala "otpornija" na otapanje leda zbog smanjene količine CO</a:t>
            </a:r>
            <a:r>
              <a:rPr lang="hr-HR" altLang="sr-Latn-RS" sz="900" baseline="-25000" dirty="0">
                <a:effectLst/>
                <a:latin typeface="Arial" panose="020B0604020202020204" pitchFamily="34" charset="0"/>
              </a:rPr>
              <a:t>2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 i postojeći led je postao stabilniji</a:t>
            </a:r>
          </a:p>
          <a:p>
            <a:pPr algn="just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900" dirty="0">
                <a:effectLst/>
                <a:latin typeface="Arial" panose="020B0604020202020204" pitchFamily="34" charset="0"/>
              </a:rPr>
              <a:t>zadnji glacijalni maksimum (</a:t>
            </a: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LGM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 / "</a:t>
            </a: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Würm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"): Vrhunac prije 21.000 – 18.000 g.; led pokriva velik dio Europe i Amerike.</a:t>
            </a:r>
          </a:p>
          <a:p>
            <a:pPr algn="just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900" dirty="0">
                <a:effectLst/>
                <a:latin typeface="Arial" panose="020B0604020202020204" pitchFamily="34" charset="0"/>
              </a:rPr>
              <a:t>naglo otapanje (15.000 – 8.000 g.) uz kratki povratak hladnoće u razdoblju </a:t>
            </a:r>
            <a:r>
              <a:rPr lang="hr-HR" altLang="sr-Latn-RS" sz="900" b="1" dirty="0">
                <a:effectLst/>
                <a:latin typeface="Arial" panose="020B0604020202020204" pitchFamily="34" charset="0"/>
              </a:rPr>
              <a:t>mlađeg </a:t>
            </a:r>
            <a:r>
              <a:rPr lang="hr-HR" altLang="sr-Latn-RS" sz="900" b="1" dirty="0" err="1">
                <a:effectLst/>
                <a:latin typeface="Arial" panose="020B0604020202020204" pitchFamily="34" charset="0"/>
              </a:rPr>
              <a:t>Dryasa</a:t>
            </a:r>
            <a:endParaRPr lang="hr-HR" altLang="sr-Latn-RS" sz="900" b="1" dirty="0">
              <a:effectLst/>
              <a:latin typeface="Arial" panose="020B0604020202020204" pitchFamily="34" charset="0"/>
            </a:endParaRPr>
          </a:p>
          <a:p>
            <a:pPr algn="just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900" dirty="0">
                <a:effectLst/>
                <a:latin typeface="Arial" panose="020B0604020202020204" pitchFamily="34" charset="0"/>
              </a:rPr>
              <a:t>mlađi </a:t>
            </a: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Dryas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 je bio dramatičan "klimatski šok" koji se dogodio prije otprilike 12.800 do 11.700 godina  - </a:t>
            </a:r>
            <a:r>
              <a:rPr lang="es-ES" altLang="sr-Latn-RS" sz="900" dirty="0">
                <a:effectLst/>
                <a:latin typeface="Arial" panose="020B0604020202020204" pitchFamily="34" charset="0"/>
              </a:rPr>
              <a:t>u </a:t>
            </a:r>
            <a:r>
              <a:rPr lang="es-ES" altLang="sr-Latn-RS" sz="900" dirty="0" err="1">
                <a:effectLst/>
                <a:latin typeface="Arial" panose="020B0604020202020204" pitchFamily="34" charset="0"/>
              </a:rPr>
              <a:t>svega</a:t>
            </a:r>
            <a:r>
              <a:rPr lang="es-ES" altLang="sr-Latn-RS" sz="900" dirty="0">
                <a:effectLst/>
                <a:latin typeface="Arial" panose="020B0604020202020204" pitchFamily="34" charset="0"/>
              </a:rPr>
              <a:t> par </a:t>
            </a:r>
            <a:r>
              <a:rPr lang="es-ES" altLang="sr-Latn-RS" sz="900" dirty="0" err="1">
                <a:effectLst/>
                <a:latin typeface="Arial" panose="020B0604020202020204" pitchFamily="34" charset="0"/>
              </a:rPr>
              <a:t>desetljeća</a:t>
            </a:r>
            <a:r>
              <a:rPr lang="es-ES" altLang="sr-Latn-RS" sz="900" dirty="0">
                <a:effectLst/>
                <a:latin typeface="Arial" panose="020B0604020202020204" pitchFamily="34" charset="0"/>
              </a:rPr>
              <a:t>, </a:t>
            </a:r>
            <a:r>
              <a:rPr lang="es-ES" altLang="sr-Latn-RS" sz="900" dirty="0" err="1">
                <a:effectLst/>
                <a:latin typeface="Arial" panose="020B0604020202020204" pitchFamily="34" charset="0"/>
              </a:rPr>
              <a:t>temperature</a:t>
            </a:r>
            <a:r>
              <a:rPr lang="es-ES" altLang="sr-Latn-RS" sz="900" dirty="0">
                <a:effectLst/>
                <a:latin typeface="Arial" panose="020B0604020202020204" pitchFamily="34" charset="0"/>
              </a:rPr>
              <a:t> su se u </a:t>
            </a:r>
            <a:r>
              <a:rPr lang="es-ES" altLang="sr-Latn-RS" sz="900" dirty="0" err="1">
                <a:effectLst/>
                <a:latin typeface="Arial" panose="020B0604020202020204" pitchFamily="34" charset="0"/>
              </a:rPr>
              <a:t>Europi</a:t>
            </a:r>
            <a:r>
              <a:rPr lang="es-ES" altLang="sr-Latn-RS" sz="900" dirty="0">
                <a:effectLst/>
                <a:latin typeface="Arial" panose="020B0604020202020204" pitchFamily="34" charset="0"/>
              </a:rPr>
              <a:t> </a:t>
            </a:r>
            <a:r>
              <a:rPr lang="es-ES" altLang="sr-Latn-RS" sz="900" dirty="0" err="1">
                <a:effectLst/>
                <a:latin typeface="Arial" panose="020B0604020202020204" pitchFamily="34" charset="0"/>
              </a:rPr>
              <a:t>srušile</a:t>
            </a:r>
            <a:r>
              <a:rPr lang="es-ES" altLang="sr-Latn-RS" sz="900" dirty="0">
                <a:effectLst/>
                <a:latin typeface="Arial" panose="020B0604020202020204" pitchFamily="34" charset="0"/>
              </a:rPr>
              <a:t> </a:t>
            </a:r>
            <a:r>
              <a:rPr lang="es-ES" altLang="sr-Latn-RS" sz="900" dirty="0" err="1">
                <a:effectLst/>
                <a:latin typeface="Arial" panose="020B0604020202020204" pitchFamily="34" charset="0"/>
              </a:rPr>
              <a:t>za</a:t>
            </a:r>
            <a:r>
              <a:rPr lang="es-ES" altLang="sr-Latn-RS" sz="900" dirty="0">
                <a:effectLst/>
                <a:latin typeface="Arial" panose="020B0604020202020204" pitchFamily="34" charset="0"/>
              </a:rPr>
              <a:t> 5 do 10 </a:t>
            </a:r>
            <a:r>
              <a:rPr lang="es-ES" altLang="sr-Latn-RS" sz="900" dirty="0" err="1">
                <a:effectLst/>
                <a:latin typeface="Arial" panose="020B0604020202020204" pitchFamily="34" charset="0"/>
              </a:rPr>
              <a:t>stupnjeva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 - golemo jezero </a:t>
            </a: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Agassiz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 u središnjem dijelu Sjeverne Amerike, koje je nastalo topljenjem tamošnjeg ledenog pokrova (350.000–440.000 km</a:t>
            </a:r>
            <a:r>
              <a:rPr lang="hr-HR" altLang="sr-Latn-RS" sz="900" baseline="30000" dirty="0">
                <a:effectLst/>
                <a:latin typeface="Arial" panose="020B0604020202020204" pitchFamily="34" charset="0"/>
              </a:rPr>
              <a:t>2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, bilo je veće od svih današnjih Velikih jezera zajedno i predstavljalo je najveće slatkovodno jezero na svijetu)... zbog puknuća brane </a:t>
            </a: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gromna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 količina hladne, slatke vode izlila se u sjeverni Atlantik. Slatka voda je rjeđa od slane i ostala je na površini, što je doslovno ugasilo Golfsku struju (koja funkcionira na razlici u gustoći vode). Bez "centralnog grijanja" koje donosi Golfska struja, sjeverna hemisfera se trenutno zaledila.</a:t>
            </a:r>
          </a:p>
          <a:p>
            <a:pPr algn="just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900" dirty="0">
                <a:effectLst/>
                <a:latin typeface="Arial" panose="020B0604020202020204" pitchFamily="34" charset="0"/>
              </a:rPr>
              <a:t>glacijalni intervali započinjali su sporije, a završavali brže (zadnji je započeo prije 100 tisuća godina, </a:t>
            </a: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maximum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 je imao prije 18 tisuća godina, a topljenje leda dešavalo se u intervalu </a:t>
            </a: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izmedu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 15-8 tisuća godina). </a:t>
            </a:r>
          </a:p>
          <a:p>
            <a:pPr algn="just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glacijal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 započinje polako jer je za stvaranje ledenog pokrova debelog par kilometara potrebno jako puno vremena. Snijeg se mora taložiti sloj po sloj, zbijati se u led i širiti preko kontinenata. Led može rasti samo onoliko brzo koliko snijeg pada. Čak i u idealnim uvjetima, to je spor proces koji traje desetinama tisuća godina.</a:t>
            </a:r>
          </a:p>
          <a:p>
            <a:pPr algn="just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900" dirty="0">
                <a:effectLst/>
                <a:latin typeface="Arial" panose="020B0604020202020204" pitchFamily="34" charset="0"/>
              </a:rPr>
              <a:t>brzi završetak (</a:t>
            </a: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Terminacija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) - kada krene otapanje, aktiviraju se mehanizmi koji ga eksponencijalno ubrzavaju: 1) </a:t>
            </a: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albedo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 efekt (obrnuti) - čim se mali dio leda otopi, otkriva se tamna zemlja ili more. Tamne površine upijaju više topline nego bijeli led, što dodatno ubrzava topljenje preostalog leda, 2) podizanje razine mora: topljenje leda podiže razinu oceana. Ta topla morska voda počinje "napadati" rubove velikih ledenih ploča, uzrokujući njihovo pucanje i urušavanje u ocean (kao domino efekt), 3) oslobađanje CO2: Kako se oceani zagrijavaju, oni više ne mogu zadržavati toliko otopljenog CO2 (kao topla gazirana pića koja brže ispare). Taj CO2 odlazi u atmosferu, pojačava efekt staklenika i još jače grije planet</a:t>
            </a:r>
          </a:p>
          <a:p>
            <a:pPr algn="just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900" dirty="0">
              <a:effectLst/>
              <a:latin typeface="Arial" panose="020B0604020202020204" pitchFamily="34" charset="0"/>
            </a:endParaRPr>
          </a:p>
          <a:p>
            <a:pPr algn="just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holocen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 i malo ledeno doba: Zadnjih 11.700 g. živimo u toplom </a:t>
            </a: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interglacijalu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 (</a:t>
            </a: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MIS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 1), uz manje oscilacije poput zahlađenja od 1500. do 1850. g. </a:t>
            </a:r>
          </a:p>
          <a:p>
            <a:pPr algn="just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900" dirty="0" err="1">
                <a:effectLst/>
                <a:latin typeface="Arial" panose="020B0604020202020204" pitchFamily="34" charset="0"/>
              </a:rPr>
              <a:t>holocenski</a:t>
            </a:r>
            <a:r>
              <a:rPr lang="hr-HR" altLang="sr-Latn-RS" sz="900" dirty="0">
                <a:effectLst/>
                <a:latin typeface="Arial" panose="020B0604020202020204" pitchFamily="34" charset="0"/>
              </a:rPr>
              <a:t> klimatski optimum: Razdoblje prije 9.000 do 5.000 godina kada je bilo nešto toplije nego danas, što je pogodovalo razvoju prvih civilizacija.</a:t>
            </a:r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kutnik 4">
            <a:extLst>
              <a:ext uri="{FF2B5EF4-FFF2-40B4-BE49-F238E27FC236}">
                <a16:creationId xmlns:a16="http://schemas.microsoft.com/office/drawing/2014/main" id="{6F0BFE90-C52A-4EED-934B-54523237346A}"/>
              </a:ext>
            </a:extLst>
          </p:cNvPr>
          <p:cNvSpPr/>
          <p:nvPr/>
        </p:nvSpPr>
        <p:spPr>
          <a:xfrm>
            <a:off x="467544" y="1340768"/>
            <a:ext cx="842493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Clr>
                <a:srgbClr val="92D050"/>
              </a:buClr>
              <a:buSzPct val="80000"/>
              <a:buFont typeface="Wingdings" panose="05000000000000000000" pitchFamily="2" charset="2"/>
              <a:buChar char="Ø"/>
            </a:pPr>
            <a:r>
              <a:rPr lang="hr-HR" sz="1600" b="1" dirty="0">
                <a:latin typeface="Arial" panose="020B0604020202020204" pitchFamily="34" charset="0"/>
              </a:rPr>
              <a:t> Zatvaranje Panamske prevlake:</a:t>
            </a:r>
            <a:r>
              <a:rPr lang="hr-HR" sz="1600" dirty="0">
                <a:latin typeface="Arial" panose="020B0604020202020204" pitchFamily="34" charset="0"/>
              </a:rPr>
              <a:t> Spajanje Sjeverne i Južne Amerike promijenilo je morske struje, pojačalo Golfsku struju koja je donijela vlagu na sjever, što je paradoksalno omogućilo stvaranje velikih ledenjaka na sjevernoj hemisferi (više vlage = više snijega).</a:t>
            </a:r>
          </a:p>
          <a:p>
            <a:pPr marL="171450" indent="-171450" algn="just">
              <a:buClr>
                <a:srgbClr val="92D050"/>
              </a:buClr>
              <a:buSzPct val="80000"/>
              <a:buFont typeface="Wingdings" panose="05000000000000000000" pitchFamily="2" charset="2"/>
              <a:buChar char="Ø"/>
            </a:pPr>
            <a:r>
              <a:rPr lang="hr-HR" sz="1600" b="1" dirty="0">
                <a:latin typeface="Arial" panose="020B0604020202020204" pitchFamily="34" charset="0"/>
              </a:rPr>
              <a:t> "Velika američka razmjena životinja" </a:t>
            </a:r>
            <a:r>
              <a:rPr lang="hr-HR" sz="1600" dirty="0">
                <a:latin typeface="Arial" panose="020B0604020202020204" pitchFamily="34" charset="0"/>
              </a:rPr>
              <a:t>- jedan od najvažnijih događaja u povijesti života na Zemlji, a dogodio se prije otprilike 2.7 do 3 milijuna godina. </a:t>
            </a:r>
          </a:p>
          <a:p>
            <a:pPr marL="171450" indent="-171450" algn="just">
              <a:buClr>
                <a:srgbClr val="92D050"/>
              </a:buClr>
              <a:buSzPct val="80000"/>
              <a:buFont typeface="Wingdings" panose="05000000000000000000" pitchFamily="2" charset="2"/>
              <a:buChar char="Ø"/>
            </a:pPr>
            <a:r>
              <a:rPr lang="hr-HR" sz="1600" dirty="0">
                <a:latin typeface="Arial" panose="020B0604020202020204" pitchFamily="34" charset="0"/>
              </a:rPr>
              <a:t> Sa sjevera na jug (Uspješniji putnici): Prešli su preci današnjih lama, deva, konja, mačaka (uključujući sabljaste mačke), pasa, medvjeda i slonova. </a:t>
            </a:r>
          </a:p>
          <a:p>
            <a:pPr marL="171450" indent="-171450" algn="just">
              <a:buClr>
                <a:srgbClr val="92D050"/>
              </a:buClr>
              <a:buSzPct val="80000"/>
              <a:buFont typeface="Wingdings" panose="05000000000000000000" pitchFamily="2" charset="2"/>
              <a:buChar char="Ø"/>
            </a:pPr>
            <a:r>
              <a:rPr lang="hr-HR" sz="1600" dirty="0">
                <a:latin typeface="Arial" panose="020B0604020202020204" pitchFamily="34" charset="0"/>
              </a:rPr>
              <a:t> S juga na sjever: Prešle su uglavnom specifične vrste poput velikih ljenivaca (veličine   slona), pasanaca, dikobraza i ptica trkačica (tzv. "ptice užasa"). Danas su u Sjevernoj Americi jedini preživjeli potomci tih južnih putnika </a:t>
            </a:r>
            <a:r>
              <a:rPr lang="hr-HR" sz="1600" dirty="0" err="1">
                <a:latin typeface="Arial" panose="020B0604020202020204" pitchFamily="34" charset="0"/>
              </a:rPr>
              <a:t>oposum</a:t>
            </a:r>
            <a:r>
              <a:rPr lang="hr-HR" sz="1600" dirty="0">
                <a:latin typeface="Arial" panose="020B0604020202020204" pitchFamily="34" charset="0"/>
              </a:rPr>
              <a:t>, dikobraz i pasanac. Sjevernoameričke vrste (osobito mesožderi) bile su superiornije, što je dovelo do masovnog izumiranja autohtonih južnoameričkih tobolčara i kopitara. </a:t>
            </a:r>
          </a:p>
          <a:p>
            <a:pPr marL="171450" indent="-171450" algn="just">
              <a:buClr>
                <a:srgbClr val="92D050"/>
              </a:buClr>
              <a:buSzPct val="80000"/>
              <a:buFont typeface="Wingdings" panose="05000000000000000000" pitchFamily="2" charset="2"/>
              <a:buChar char="Ø"/>
            </a:pPr>
            <a:r>
              <a:rPr lang="hr-HR" sz="1600" dirty="0">
                <a:latin typeface="Arial" panose="020B0604020202020204" pitchFamily="34" charset="0"/>
              </a:rPr>
              <a:t> Danas smatramo konje "američkim" simbolom, ali oni su zapravo potekli iz Sjeverne Amerike, prešli u Euroaziju i Južnu Ameriku, zatim u Amerikama potpuno izumrli krajem </a:t>
            </a:r>
            <a:r>
              <a:rPr lang="hr-HR" sz="1600" dirty="0" err="1">
                <a:latin typeface="Arial" panose="020B0604020202020204" pitchFamily="34" charset="0"/>
              </a:rPr>
              <a:t>pleistocena</a:t>
            </a:r>
            <a:r>
              <a:rPr lang="hr-HR" sz="1600" dirty="0">
                <a:latin typeface="Arial" panose="020B0604020202020204" pitchFamily="34" charset="0"/>
              </a:rPr>
              <a:t>, da bi ih Španjolci ponovno dopremili brodovima.</a:t>
            </a:r>
          </a:p>
        </p:txBody>
      </p:sp>
    </p:spTree>
    <p:extLst>
      <p:ext uri="{BB962C8B-B14F-4D97-AF65-F5344CB8AC3E}">
        <p14:creationId xmlns:p14="http://schemas.microsoft.com/office/powerpoint/2010/main" val="3486721028"/>
      </p:ext>
    </p:extLst>
  </p:cSld>
  <p:clrMapOvr>
    <a:masterClrMapping/>
  </p:clrMapOvr>
  <p:transition>
    <p:cover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9998C043-97E5-492B-AD16-144C68BE94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-242888"/>
            <a:ext cx="8229600" cy="85725"/>
          </a:xfrm>
        </p:spPr>
        <p:txBody>
          <a:bodyPr/>
          <a:lstStyle/>
          <a:p>
            <a:pPr eaLnBrk="1" hangingPunct="1">
              <a:defRPr/>
            </a:pPr>
            <a:endParaRPr lang="hr-HR" sz="4000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99C15F1B-2A11-4853-AE22-A23BD91D2A7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836613"/>
            <a:ext cx="8229600" cy="1512887"/>
          </a:xfrm>
        </p:spPr>
        <p:txBody>
          <a:bodyPr/>
          <a:lstStyle/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 err="1">
                <a:latin typeface="Arial" charset="0"/>
              </a:rPr>
              <a:t>pleistocenski</a:t>
            </a:r>
            <a:r>
              <a:rPr lang="hr-HR" sz="1600" dirty="0">
                <a:latin typeface="Arial" charset="0"/>
              </a:rPr>
              <a:t> sedimenti na prostorima koji nisu bili zahvaćeni glacijacijom pokazuju pravilnu cikličnost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sedimenti listopadnog šumskog tla bogati polenom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sedimenti prerija i šuma četinjača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les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sz="1600" dirty="0">
              <a:latin typeface="Arial" charset="0"/>
            </a:endParaRP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sz="1600" dirty="0">
              <a:latin typeface="Arial" charset="0"/>
            </a:endParaRPr>
          </a:p>
        </p:txBody>
      </p:sp>
      <p:pic>
        <p:nvPicPr>
          <p:cNvPr id="10244" name="Picture 4" descr="Sedimenti Glacijala i Interglacijala">
            <a:extLst>
              <a:ext uri="{FF2B5EF4-FFF2-40B4-BE49-F238E27FC236}">
                <a16:creationId xmlns:a16="http://schemas.microsoft.com/office/drawing/2014/main" id="{FD6869FE-1E07-49F8-93D5-430D08A3C32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3141663"/>
            <a:ext cx="8569325" cy="28813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B9B32532-6160-4C7B-967F-006300D1AA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58738"/>
            <a:ext cx="8229600" cy="201612"/>
          </a:xfrm>
        </p:spPr>
        <p:txBody>
          <a:bodyPr/>
          <a:lstStyle/>
          <a:p>
            <a:pPr eaLnBrk="1" hangingPunct="1">
              <a:defRPr/>
            </a:pPr>
            <a:endParaRPr lang="hr-HR" sz="2000" b="1">
              <a:latin typeface="Arial" charset="0"/>
            </a:endParaRP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34253784-BB38-4DF1-A255-43C54A1F6BC7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468313" y="765175"/>
            <a:ext cx="8229600" cy="2233613"/>
          </a:xfrm>
        </p:spPr>
        <p:txBody>
          <a:bodyPr/>
          <a:lstStyle/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400" b="1" dirty="0">
                <a:latin typeface="Arial" charset="0"/>
              </a:rPr>
              <a:t>dokazi koji upućuju na postojanje velikih kontinentalnih oledbi vrlo su jasni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400" b="1" dirty="0" err="1">
                <a:latin typeface="Arial" charset="0"/>
              </a:rPr>
              <a:t>eratički</a:t>
            </a:r>
            <a:r>
              <a:rPr lang="hr-HR" sz="1400" b="1" dirty="0">
                <a:latin typeface="Arial" charset="0"/>
              </a:rPr>
              <a:t> blokovi 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400" b="1" dirty="0">
                <a:latin typeface="Arial" charset="0"/>
              </a:rPr>
              <a:t>morene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400" b="1" dirty="0">
                <a:latin typeface="Arial" charset="0"/>
              </a:rPr>
              <a:t>depresije zaostale nakon otapanja ledenjaka (</a:t>
            </a:r>
            <a:r>
              <a:rPr lang="hr-HR" sz="1400" b="1" dirty="0" err="1">
                <a:latin typeface="Arial" charset="0"/>
              </a:rPr>
              <a:t>npr</a:t>
            </a:r>
            <a:r>
              <a:rPr lang="hr-HR" sz="1400" b="1" dirty="0">
                <a:latin typeface="Arial" charset="0"/>
              </a:rPr>
              <a:t>. Velika jezera i Hudsonov zaljev u </a:t>
            </a:r>
            <a:r>
              <a:rPr lang="hr-HR" sz="1400" b="1" dirty="0" err="1">
                <a:latin typeface="Arial" charset="0"/>
              </a:rPr>
              <a:t>Sj</a:t>
            </a:r>
            <a:r>
              <a:rPr lang="hr-HR" sz="1400" b="1" dirty="0">
                <a:latin typeface="Arial" charset="0"/>
              </a:rPr>
              <a:t>. Americi)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400" b="1" dirty="0">
                <a:latin typeface="Arial" charset="0"/>
              </a:rPr>
              <a:t>izdizanje terena nakon otapanja ledenjaka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400" b="1" dirty="0">
                <a:latin typeface="Arial" charset="0"/>
              </a:rPr>
              <a:t>formiranje </a:t>
            </a:r>
            <a:r>
              <a:rPr lang="hr-HR" sz="1400" b="1" dirty="0" err="1">
                <a:latin typeface="Arial" charset="0"/>
              </a:rPr>
              <a:t>ledenječkih</a:t>
            </a:r>
            <a:r>
              <a:rPr lang="hr-HR" sz="1400" b="1" dirty="0">
                <a:latin typeface="Arial" charset="0"/>
              </a:rPr>
              <a:t> dolina "U" oblika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400" b="1" dirty="0">
                <a:latin typeface="Arial" charset="0"/>
              </a:rPr>
              <a:t>fosilni "zapis"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sz="1600" dirty="0">
              <a:latin typeface="Arial" charset="0"/>
            </a:endParaRPr>
          </a:p>
        </p:txBody>
      </p:sp>
      <p:pic>
        <p:nvPicPr>
          <p:cNvPr id="12292" name="Picture 4" descr="L19 - Postglacijalno izdizanje na prostoru Skandinavije">
            <a:extLst>
              <a:ext uri="{FF2B5EF4-FFF2-40B4-BE49-F238E27FC236}">
                <a16:creationId xmlns:a16="http://schemas.microsoft.com/office/drawing/2014/main" id="{FE8F8B87-89F9-454B-B76B-F99600B1FB34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3384550"/>
            <a:ext cx="3313113" cy="32131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L18 - Postglacijalno izdizanje na prostoru Sjeverne Amerike">
            <a:extLst>
              <a:ext uri="{FF2B5EF4-FFF2-40B4-BE49-F238E27FC236}">
                <a16:creationId xmlns:a16="http://schemas.microsoft.com/office/drawing/2014/main" id="{2788B1AF-7AFF-474C-A3D9-3AAA592441EC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3800" y="3357563"/>
            <a:ext cx="3168650" cy="32131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5" name="Rectangle 11">
            <a:extLst>
              <a:ext uri="{FF2B5EF4-FFF2-40B4-BE49-F238E27FC236}">
                <a16:creationId xmlns:a16="http://schemas.microsoft.com/office/drawing/2014/main" id="{8F0795FD-410A-448E-8C6C-53D370FE01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130175"/>
          </a:xfrm>
        </p:spPr>
        <p:txBody>
          <a:bodyPr/>
          <a:lstStyle/>
          <a:p>
            <a:pPr eaLnBrk="1" hangingPunct="1">
              <a:defRPr/>
            </a:pPr>
            <a:endParaRPr lang="hr-HR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44641E80-5284-4EFF-B551-2C774CDDC558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445942" y="527050"/>
            <a:ext cx="8229600" cy="2699767"/>
          </a:xfrm>
        </p:spPr>
        <p:txBody>
          <a:bodyPr/>
          <a:lstStyle/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050" b="1" dirty="0" err="1">
                <a:latin typeface="Arial" charset="0"/>
              </a:rPr>
              <a:t>Beringija</a:t>
            </a:r>
            <a:r>
              <a:rPr lang="hr-HR" sz="1050" b="1" dirty="0">
                <a:latin typeface="Arial" charset="0"/>
              </a:rPr>
              <a:t> – </a:t>
            </a:r>
            <a:r>
              <a:rPr lang="hr-HR" sz="1050" dirty="0">
                <a:latin typeface="Arial" charset="0"/>
              </a:rPr>
              <a:t>prostor Aljaske i Sibira za </a:t>
            </a:r>
            <a:r>
              <a:rPr lang="hr-HR" sz="1050" dirty="0" err="1">
                <a:latin typeface="Arial" charset="0"/>
              </a:rPr>
              <a:t>glacijala</a:t>
            </a:r>
            <a:r>
              <a:rPr lang="hr-HR" sz="1050" dirty="0">
                <a:latin typeface="Arial" charset="0"/>
              </a:rPr>
              <a:t> zbog suhog zraka bez leda – za vrijeme zadnjeg </a:t>
            </a:r>
            <a:r>
              <a:rPr lang="hr-HR" sz="1050" dirty="0" err="1">
                <a:latin typeface="Arial" charset="0"/>
              </a:rPr>
              <a:t>glacijala</a:t>
            </a:r>
            <a:r>
              <a:rPr lang="hr-HR" sz="1050" dirty="0">
                <a:latin typeface="Arial" charset="0"/>
              </a:rPr>
              <a:t> prijelaz životinja i ljudi iz Azije u </a:t>
            </a:r>
            <a:r>
              <a:rPr lang="hr-HR" sz="1050" dirty="0" err="1">
                <a:latin typeface="Arial" charset="0"/>
              </a:rPr>
              <a:t>Sj</a:t>
            </a:r>
            <a:r>
              <a:rPr lang="hr-HR" sz="1050" dirty="0">
                <a:latin typeface="Arial" charset="0"/>
              </a:rPr>
              <a:t>. Ameriku, morski nivo je za zadnjeg </a:t>
            </a:r>
            <a:r>
              <a:rPr lang="hr-HR" sz="1050" dirty="0" err="1">
                <a:latin typeface="Arial" charset="0"/>
              </a:rPr>
              <a:t>glacijala</a:t>
            </a:r>
            <a:r>
              <a:rPr lang="hr-HR" sz="1050" dirty="0">
                <a:latin typeface="Arial" charset="0"/>
              </a:rPr>
              <a:t> bio </a:t>
            </a:r>
            <a:r>
              <a:rPr lang="hr-HR" sz="1050" dirty="0" err="1">
                <a:latin typeface="Arial" charset="0"/>
              </a:rPr>
              <a:t>nizi</a:t>
            </a:r>
            <a:r>
              <a:rPr lang="hr-HR" sz="1050" dirty="0">
                <a:latin typeface="Arial" charset="0"/>
              </a:rPr>
              <a:t> 120 metara. Prije dolaska tih prvih skupina preko </a:t>
            </a:r>
            <a:r>
              <a:rPr lang="hr-HR" sz="1050" dirty="0" err="1">
                <a:latin typeface="Arial" charset="0"/>
              </a:rPr>
              <a:t>Beringije</a:t>
            </a:r>
            <a:r>
              <a:rPr lang="hr-HR" sz="1050" dirty="0">
                <a:latin typeface="Arial" charset="0"/>
              </a:rPr>
              <a:t>, u Americi nije bilo niti jedne vrste ljudi (ni Neandertalaca, ni </a:t>
            </a:r>
            <a:r>
              <a:rPr lang="hr-HR" sz="1050" dirty="0" err="1">
                <a:latin typeface="Arial" charset="0"/>
              </a:rPr>
              <a:t>Homo</a:t>
            </a:r>
            <a:r>
              <a:rPr lang="hr-HR" sz="1050" dirty="0">
                <a:latin typeface="Arial" charset="0"/>
              </a:rPr>
              <a:t> erectusa). Cijela Amerika bila je prepuna golemih životinja (</a:t>
            </a:r>
            <a:r>
              <a:rPr lang="hr-HR" sz="1050" dirty="0" err="1">
                <a:latin typeface="Arial" charset="0"/>
              </a:rPr>
              <a:t>megafaune</a:t>
            </a:r>
            <a:r>
              <a:rPr lang="hr-HR" sz="1050" dirty="0">
                <a:latin typeface="Arial" charset="0"/>
              </a:rPr>
              <a:t> - mamuti, mastodonti, golemi ljenjivci, golemi </a:t>
            </a:r>
            <a:r>
              <a:rPr lang="hr-HR" sz="1050" dirty="0" err="1">
                <a:latin typeface="Arial" charset="0"/>
              </a:rPr>
              <a:t>pasanaci</a:t>
            </a:r>
            <a:r>
              <a:rPr lang="hr-HR" sz="1050" dirty="0">
                <a:latin typeface="Arial" charset="0"/>
              </a:rPr>
              <a:t>, drevne deve i konji, sabljasti tigrovi, američki lav...), ali bez ljudskih predatora.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050" dirty="0">
                <a:latin typeface="Arial" charset="0"/>
              </a:rPr>
              <a:t>Većina znanstvenika se slaže da su ljudi prešli u Ameriku prije otprilike 15.000 do 20.000 godina. Postoje neka novija nalazišta koja sugeriraju da su možda stigli i malo ranije (prije 25.000 godina), ali to je još uvijek predmet rasprave. Kada se led otopio prije cca 11.000 godina i razina mora porasla, Beringov most je potopljen. Ti ljudi su ostali potpuno izolirani od ostatka svijeta tisućama godina, sve dok ih Europljani (prvo Vikinzi, a onda Kolumbo) nisu ponovno "otkrili".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050" dirty="0">
                <a:latin typeface="Arial" charset="0"/>
              </a:rPr>
              <a:t>Grenland i Antartika - ledeni pokrovi koji nalikuju onima iz </a:t>
            </a:r>
            <a:r>
              <a:rPr lang="hr-HR" sz="1050" dirty="0" err="1">
                <a:latin typeface="Arial" charset="0"/>
              </a:rPr>
              <a:t>pleistocenskih</a:t>
            </a:r>
            <a:r>
              <a:rPr lang="hr-HR" sz="1050" dirty="0">
                <a:latin typeface="Arial" charset="0"/>
              </a:rPr>
              <a:t> </a:t>
            </a:r>
            <a:r>
              <a:rPr lang="hr-HR" sz="1050" dirty="0" err="1">
                <a:latin typeface="Arial" charset="0"/>
              </a:rPr>
              <a:t>glacijala</a:t>
            </a:r>
            <a:r>
              <a:rPr lang="hr-HR" sz="1050" dirty="0">
                <a:latin typeface="Arial" charset="0"/>
              </a:rPr>
              <a:t> (danas 33 milijuna </a:t>
            </a:r>
            <a:r>
              <a:rPr lang="hr-HR" sz="1050" dirty="0" err="1">
                <a:latin typeface="Arial" charset="0"/>
              </a:rPr>
              <a:t>km</a:t>
            </a:r>
            <a:r>
              <a:rPr lang="hr-HR" sz="1050" baseline="30000" dirty="0" err="1">
                <a:latin typeface="Arial" charset="0"/>
              </a:rPr>
              <a:t>3</a:t>
            </a:r>
            <a:r>
              <a:rPr lang="hr-HR" sz="1050" dirty="0">
                <a:latin typeface="Arial" charset="0"/>
              </a:rPr>
              <a:t>,</a:t>
            </a:r>
            <a:r>
              <a:rPr lang="hr-HR" sz="1050" baseline="30000" dirty="0">
                <a:latin typeface="Arial" charset="0"/>
              </a:rPr>
              <a:t> </a:t>
            </a:r>
            <a:r>
              <a:rPr lang="hr-HR" sz="1050" dirty="0">
                <a:latin typeface="Arial" charset="0"/>
              </a:rPr>
              <a:t>tijekom posljednjeg glacijalnog maksimuma u </a:t>
            </a:r>
            <a:r>
              <a:rPr lang="hr-HR" sz="1050" dirty="0" err="1">
                <a:latin typeface="Arial" charset="0"/>
              </a:rPr>
              <a:t>pleistocenu</a:t>
            </a:r>
            <a:r>
              <a:rPr lang="hr-HR" sz="1050" dirty="0">
                <a:latin typeface="Arial" charset="0"/>
              </a:rPr>
              <a:t> cca 110 milijuna </a:t>
            </a:r>
            <a:r>
              <a:rPr lang="hr-HR" sz="1050" dirty="0" err="1">
                <a:latin typeface="Arial" charset="0"/>
              </a:rPr>
              <a:t>km</a:t>
            </a:r>
            <a:r>
              <a:rPr lang="hr-HR" sz="1050" baseline="30000" dirty="0" err="1">
                <a:latin typeface="Arial" charset="0"/>
              </a:rPr>
              <a:t>3</a:t>
            </a:r>
            <a:r>
              <a:rPr lang="hr-HR" sz="1050" dirty="0">
                <a:latin typeface="Arial" charset="0"/>
              </a:rPr>
              <a:t> uz prosječnu debljinu ledenih pokrova od oko 2 km)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050" dirty="0">
                <a:latin typeface="Arial" charset="0"/>
              </a:rPr>
              <a:t>sniženja globalne morske razine za 100-120 m u odnosu na današnju (usječene riječne doline danas su podmorski kanjoni)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050" dirty="0">
                <a:latin typeface="Arial" charset="0"/>
              </a:rPr>
              <a:t>tri glacijalna centra - Sjeverna Amerika, Grenland, Skandinavija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050" dirty="0">
                <a:latin typeface="Arial" charset="0"/>
              </a:rPr>
              <a:t>golfska struja usmjerena više na istok – pasatni vjetrovi stoga dijelom pušu ka </a:t>
            </a:r>
            <a:r>
              <a:rPr lang="hr-HR" sz="1050" dirty="0" err="1">
                <a:latin typeface="Arial" charset="0"/>
              </a:rPr>
              <a:t>JZ</a:t>
            </a:r>
            <a:r>
              <a:rPr lang="hr-HR" sz="1050" dirty="0">
                <a:latin typeface="Arial" charset="0"/>
              </a:rPr>
              <a:t> – manja količina tople ekvatorijalne vode – hladnija golfska struja</a:t>
            </a:r>
          </a:p>
        </p:txBody>
      </p:sp>
      <p:pic>
        <p:nvPicPr>
          <p:cNvPr id="14340" name="Picture 14" descr="Geografija Beringie tijekom Riss-Wurm Glacijala">
            <a:extLst>
              <a:ext uri="{FF2B5EF4-FFF2-40B4-BE49-F238E27FC236}">
                <a16:creationId xmlns:a16="http://schemas.microsoft.com/office/drawing/2014/main" id="{89AF610C-EBB0-46E5-8C3F-BC8AA2B73303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75" y="3500438"/>
            <a:ext cx="4038600" cy="27003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15" descr="Strujanja u Atlantiku">
            <a:extLst>
              <a:ext uri="{FF2B5EF4-FFF2-40B4-BE49-F238E27FC236}">
                <a16:creationId xmlns:a16="http://schemas.microsoft.com/office/drawing/2014/main" id="{160C568C-39C8-4F71-902F-3C2656605175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40200" y="3716338"/>
            <a:ext cx="4932363" cy="22971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1435F4D5-2BA1-4B59-9F9D-2C3B058D55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576263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dirty="0">
                <a:latin typeface="Arial" charset="0"/>
              </a:rPr>
              <a:t>Uzroci kvartarne glacijacije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934E6862-B3EB-4A5C-BC62-3F6176F39B1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7504" y="836712"/>
            <a:ext cx="4038600" cy="5616624"/>
          </a:xfrm>
        </p:spPr>
        <p:txBody>
          <a:bodyPr/>
          <a:lstStyle/>
          <a:p>
            <a:pPr algn="just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100" dirty="0">
                <a:effectLst/>
                <a:latin typeface="Arial" panose="020B0604020202020204" pitchFamily="34" charset="0"/>
              </a:rPr>
              <a:t>Zatvaranje Panamske prevlake: nastala Golfska struja donijela je vlagu na sjeverni pol, što je stvorilo preduvjet za masovne snježne oborine i rast leda </a:t>
            </a:r>
          </a:p>
          <a:p>
            <a:pPr algn="just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100" dirty="0">
                <a:effectLst/>
                <a:latin typeface="Arial" panose="020B0604020202020204" pitchFamily="34" charset="0"/>
              </a:rPr>
              <a:t>Izdizanje Himalaje i Tibeta: sudar Indije i Azije stvorio je divovske planinske lance. Oni su promijenili smjer globalnih vjetrova, preusmjeravajući hladan zrak prema sjevernoj polutki.</a:t>
            </a:r>
          </a:p>
          <a:p>
            <a:pPr algn="just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100" dirty="0">
                <a:effectLst/>
                <a:latin typeface="Arial" panose="020B0604020202020204" pitchFamily="34" charset="0"/>
              </a:rPr>
              <a:t>Kroz miocen i </a:t>
            </a:r>
            <a:r>
              <a:rPr lang="hr-HR" altLang="sr-Latn-RS" sz="1100" dirty="0" err="1">
                <a:effectLst/>
                <a:latin typeface="Arial" panose="020B0604020202020204" pitchFamily="34" charset="0"/>
              </a:rPr>
              <a:t>pliocen</a:t>
            </a:r>
            <a:r>
              <a:rPr lang="hr-HR" altLang="sr-Latn-RS" sz="1100" dirty="0">
                <a:effectLst/>
                <a:latin typeface="Arial" panose="020B0604020202020204" pitchFamily="34" charset="0"/>
              </a:rPr>
              <a:t> razina CO</a:t>
            </a:r>
            <a:r>
              <a:rPr lang="hr-HR" altLang="sr-Latn-RS" sz="1100" baseline="-25000" dirty="0">
                <a:effectLst/>
                <a:latin typeface="Arial" panose="020B0604020202020204" pitchFamily="34" charset="0"/>
              </a:rPr>
              <a:t>2</a:t>
            </a:r>
            <a:r>
              <a:rPr lang="hr-HR" altLang="sr-Latn-RS" sz="1100" dirty="0">
                <a:effectLst/>
                <a:latin typeface="Arial" panose="020B0604020202020204" pitchFamily="34" charset="0"/>
              </a:rPr>
              <a:t> stalno je opadala zbog kemijskog trošenje stijena: </a:t>
            </a:r>
            <a:r>
              <a:rPr lang="hr-HR" altLang="sr-Latn-RS" sz="1100" dirty="0" err="1">
                <a:effectLst/>
                <a:latin typeface="Arial" panose="020B0604020202020204" pitchFamily="34" charset="0"/>
              </a:rPr>
              <a:t>novoizdignute</a:t>
            </a:r>
            <a:r>
              <a:rPr lang="hr-HR" altLang="sr-Latn-RS" sz="1100" dirty="0">
                <a:effectLst/>
                <a:latin typeface="Arial" panose="020B0604020202020204" pitchFamily="34" charset="0"/>
              </a:rPr>
              <a:t> planine (Himalaja, Alpe) bile su izložene jakim kišama. Potkraj </a:t>
            </a:r>
            <a:r>
              <a:rPr lang="hr-HR" altLang="sr-Latn-RS" sz="1100" dirty="0" err="1">
                <a:effectLst/>
                <a:latin typeface="Arial" panose="020B0604020202020204" pitchFamily="34" charset="0"/>
              </a:rPr>
              <a:t>pliocena</a:t>
            </a:r>
            <a:r>
              <a:rPr lang="hr-HR" altLang="sr-Latn-RS" sz="1100" dirty="0">
                <a:effectLst/>
                <a:latin typeface="Arial" panose="020B0604020202020204" pitchFamily="34" charset="0"/>
              </a:rPr>
              <a:t> razina CO</a:t>
            </a:r>
            <a:r>
              <a:rPr lang="hr-HR" altLang="sr-Latn-RS" sz="1100" baseline="-25000" dirty="0">
                <a:effectLst/>
                <a:latin typeface="Arial" panose="020B0604020202020204" pitchFamily="34" charset="0"/>
              </a:rPr>
              <a:t>2</a:t>
            </a:r>
            <a:r>
              <a:rPr lang="hr-HR" altLang="sr-Latn-RS" sz="1100" dirty="0">
                <a:effectLst/>
                <a:latin typeface="Arial" panose="020B0604020202020204" pitchFamily="34" charset="0"/>
              </a:rPr>
              <a:t> pala je ispod kritične granice od oko 280-300 </a:t>
            </a:r>
            <a:r>
              <a:rPr lang="hr-HR" altLang="sr-Latn-RS" sz="1100" dirty="0" err="1">
                <a:effectLst/>
                <a:latin typeface="Arial" panose="020B0604020202020204" pitchFamily="34" charset="0"/>
              </a:rPr>
              <a:t>ppm</a:t>
            </a:r>
            <a:r>
              <a:rPr lang="hr-HR" altLang="sr-Latn-RS" sz="1100" dirty="0">
                <a:effectLst/>
                <a:latin typeface="Arial" panose="020B0604020202020204" pitchFamily="34" charset="0"/>
              </a:rPr>
              <a:t>, što je oslabilo efekt staklenika i omogućilo da se ljetni snijeg na sjeveru više ne topi.</a:t>
            </a:r>
          </a:p>
          <a:p>
            <a:pPr algn="just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100" dirty="0" err="1">
                <a:effectLst/>
                <a:latin typeface="Arial" panose="020B0604020202020204" pitchFamily="34" charset="0"/>
              </a:rPr>
              <a:t>Milankovićevi</a:t>
            </a:r>
            <a:r>
              <a:rPr lang="hr-HR" altLang="sr-Latn-RS" sz="1100" dirty="0">
                <a:effectLst/>
                <a:latin typeface="Arial" panose="020B0604020202020204" pitchFamily="34" charset="0"/>
              </a:rPr>
              <a:t> ciklusi - kada je planet zbog gornjih uzroka postao dovoljno hladan, periodičke promjene u Zemljinoj orbiti počele su izravno diktirati ritam ledenih doba</a:t>
            </a:r>
          </a:p>
          <a:p>
            <a:pPr algn="just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100" dirty="0">
                <a:effectLst/>
                <a:latin typeface="Arial" panose="020B0604020202020204" pitchFamily="34" charset="0"/>
              </a:rPr>
              <a:t>Kada se u istom trenutku poklope maksimalno izdužena orbita + minimalan nagib osi + ljeto na najudaljenijoj točki od Sunca, sjeverna polutka proživljava najhladnija moguća ljeta. To je trenutak kada prirodni astronomski mehanizam maksimalno "gasi" Sunčevu toplinu i pokreće ubrzani rast ledenjaka.</a:t>
            </a:r>
          </a:p>
          <a:p>
            <a:pPr algn="just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100" dirty="0">
                <a:effectLst/>
                <a:latin typeface="Arial" panose="020B0604020202020204" pitchFamily="34" charset="0"/>
              </a:rPr>
              <a:t>Jednom kada je proces krenuo, Zemlja je sama sebe nastavila hladiti - </a:t>
            </a:r>
            <a:r>
              <a:rPr lang="hr-HR" altLang="sr-Latn-RS" sz="1100" dirty="0" err="1">
                <a:effectLst/>
                <a:latin typeface="Arial" panose="020B0604020202020204" pitchFamily="34" charset="0"/>
              </a:rPr>
              <a:t>Albedo</a:t>
            </a:r>
            <a:r>
              <a:rPr lang="hr-HR" altLang="sr-Latn-RS" sz="1100" dirty="0">
                <a:effectLst/>
                <a:latin typeface="Arial" panose="020B0604020202020204" pitchFamily="34" charset="0"/>
              </a:rPr>
              <a:t> efekt (efekt zrcala) - prvi trajni snijeg i led reflektirali su do 80% sunčeve svjetlosti natrag u svemir, što je dodatno snizilo temperaturu i uzrokovalo još više snijega</a:t>
            </a:r>
          </a:p>
          <a:p>
            <a:pPr algn="just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100" dirty="0">
                <a:effectLst/>
                <a:latin typeface="Arial" panose="020B0604020202020204" pitchFamily="34" charset="0"/>
              </a:rPr>
              <a:t>Hladnija oceanska voda prirodno može otopiti i zarobiti znatno više CO</a:t>
            </a:r>
            <a:r>
              <a:rPr lang="hr-HR" altLang="sr-Latn-RS" sz="1100" baseline="-25000" dirty="0">
                <a:effectLst/>
                <a:latin typeface="Arial" panose="020B0604020202020204" pitchFamily="34" charset="0"/>
              </a:rPr>
              <a:t>2</a:t>
            </a:r>
            <a:r>
              <a:rPr lang="hr-HR" altLang="sr-Latn-RS" sz="1100" dirty="0">
                <a:effectLst/>
                <a:latin typeface="Arial" panose="020B0604020202020204" pitchFamily="34" charset="0"/>
              </a:rPr>
              <a:t> iz atmosfere nego topla voda. Što su se oceani više hladili, to su više praznili CO</a:t>
            </a:r>
            <a:r>
              <a:rPr lang="hr-HR" altLang="sr-Latn-RS" sz="1100" baseline="-25000" dirty="0">
                <a:effectLst/>
                <a:latin typeface="Arial" panose="020B0604020202020204" pitchFamily="34" charset="0"/>
              </a:rPr>
              <a:t>2 </a:t>
            </a:r>
            <a:r>
              <a:rPr lang="hr-HR" altLang="sr-Latn-RS" sz="1100" dirty="0">
                <a:effectLst/>
                <a:latin typeface="Arial" panose="020B0604020202020204" pitchFamily="34" charset="0"/>
              </a:rPr>
              <a:t>iz zraka, dodatno slabeći efekt staklenika.</a:t>
            </a:r>
          </a:p>
        </p:txBody>
      </p:sp>
      <p:pic>
        <p:nvPicPr>
          <p:cNvPr id="16388" name="Rezervirano mjesto sadržaja 5" descr="620px-milankovitchcycles.jpg">
            <a:extLst>
              <a:ext uri="{FF2B5EF4-FFF2-40B4-BE49-F238E27FC236}">
                <a16:creationId xmlns:a16="http://schemas.microsoft.com/office/drawing/2014/main" id="{F29254FA-E17C-4226-BD1B-9E1F59DCF2E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3968" y="1916832"/>
            <a:ext cx="4710113" cy="3381375"/>
          </a:xfrm>
        </p:spPr>
      </p:pic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471ADE1F-F696-43ED-8546-C7EFAC3A6D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>
                <a:latin typeface="Arial" charset="0"/>
              </a:rPr>
              <a:t>Paleogeografija neogena na prostoru Tethysa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447C4FBB-58F2-4625-98AB-8C3988BEC58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8788" y="744538"/>
            <a:ext cx="8229600" cy="1946275"/>
          </a:xfrm>
        </p:spPr>
        <p:txBody>
          <a:bodyPr/>
          <a:lstStyle/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400" dirty="0">
                <a:latin typeface="Arial" charset="0"/>
              </a:rPr>
              <a:t>tijekom oligocena i početkom miocena, zbog približavanja Afrike Euraziji, Tethys se znatno sužava, te se kolizijom Jadranske ploče i Eurazije izdižu planinski lanaca Dinarida, Helenida (u Grčkoj) i Taurusa (u Turskoj).</a:t>
            </a:r>
            <a:r>
              <a:rPr lang="hr-HR" sz="1400" dirty="0"/>
              <a:t> </a:t>
            </a:r>
            <a:endParaRPr lang="hr-HR" sz="1400" dirty="0">
              <a:latin typeface="Arial" charset="0"/>
            </a:endParaRP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400" dirty="0">
                <a:latin typeface="Arial" charset="0"/>
              </a:rPr>
              <a:t>sjeverno od tih izdignutih planinskih lanaca "zaostaje" jedan krak Tethysa koji se naziva </a:t>
            </a:r>
            <a:r>
              <a:rPr lang="hr-HR" sz="1400" b="1" dirty="0">
                <a:latin typeface="Arial" charset="0"/>
              </a:rPr>
              <a:t>Paratethys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400" dirty="0">
                <a:latin typeface="Arial" charset="0"/>
              </a:rPr>
              <a:t>Paratethys je od Tethysa bio odvojen izdignutim planinskim lancima, a sa njegovim sjevernim dijelom bio je vezan u području Rhone i zapadnih </a:t>
            </a:r>
            <a:r>
              <a:rPr lang="hr-HR" sz="1400" dirty="0" err="1">
                <a:latin typeface="Arial" charset="0"/>
              </a:rPr>
              <a:t>Alpi</a:t>
            </a:r>
            <a:r>
              <a:rPr lang="hr-HR" sz="1400" dirty="0">
                <a:latin typeface="Arial" charset="0"/>
              </a:rPr>
              <a:t>, te se preko današnjeg Panonskog prostora, Crnog i Kaspijskog jezera, protezao dalje na istok</a:t>
            </a:r>
          </a:p>
        </p:txBody>
      </p:sp>
      <p:pic>
        <p:nvPicPr>
          <p:cNvPr id="18436" name="Picture 1">
            <a:extLst>
              <a:ext uri="{FF2B5EF4-FFF2-40B4-BE49-F238E27FC236}">
                <a16:creationId xmlns:a16="http://schemas.microsoft.com/office/drawing/2014/main" id="{58DF589B-D79E-46DD-8555-C2FCCC21E8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881313"/>
            <a:ext cx="3321050" cy="238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3">
            <a:extLst>
              <a:ext uri="{FF2B5EF4-FFF2-40B4-BE49-F238E27FC236}">
                <a16:creationId xmlns:a16="http://schemas.microsoft.com/office/drawing/2014/main" id="{75C12F6A-21F0-4995-B100-D948CA5193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600" y="3062288"/>
            <a:ext cx="4762500" cy="198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Rectangle 4">
            <a:extLst>
              <a:ext uri="{FF2B5EF4-FFF2-40B4-BE49-F238E27FC236}">
                <a16:creationId xmlns:a16="http://schemas.microsoft.com/office/drawing/2014/main" id="{5FD504D6-90DB-48F9-85D3-58B36516E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5424488"/>
            <a:ext cx="14525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66FF33"/>
              </a:buClr>
              <a:buSzTx/>
              <a:buFont typeface="Wingdings" panose="05000000000000000000" pitchFamily="2" charset="2"/>
              <a:buChar char="Ø"/>
            </a:pPr>
            <a:r>
              <a:rPr lang="hr-HR" altLang="sr-Latn-RS" sz="1400">
                <a:latin typeface="Arial" panose="020B0604020202020204" pitchFamily="34" charset="0"/>
              </a:rPr>
              <a:t>Donji oligocen</a:t>
            </a:r>
          </a:p>
        </p:txBody>
      </p:sp>
      <p:sp>
        <p:nvSpPr>
          <p:cNvPr id="18439" name="Rectangle 5">
            <a:extLst>
              <a:ext uri="{FF2B5EF4-FFF2-40B4-BE49-F238E27FC236}">
                <a16:creationId xmlns:a16="http://schemas.microsoft.com/office/drawing/2014/main" id="{5F30DD9E-5242-4729-9B68-6D88CF24A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9994" y="5229200"/>
            <a:ext cx="191911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66FF33"/>
              </a:buClr>
              <a:buSzTx/>
              <a:buFont typeface="Wingdings" panose="05000000000000000000" pitchFamily="2" charset="2"/>
              <a:buChar char="Ø"/>
            </a:pPr>
            <a:r>
              <a:rPr lang="hr-HR" altLang="sr-Latn-RS" sz="1400" dirty="0">
                <a:latin typeface="Arial" panose="020B0604020202020204" pitchFamily="34" charset="0"/>
              </a:rPr>
              <a:t>Srednji/gornji baden</a:t>
            </a:r>
          </a:p>
        </p:txBody>
      </p:sp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4A8ECAC8-391F-4FBC-897C-9312DAA5D0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-387350"/>
            <a:ext cx="8229600" cy="85725"/>
          </a:xfrm>
        </p:spPr>
        <p:txBody>
          <a:bodyPr/>
          <a:lstStyle/>
          <a:p>
            <a:pPr eaLnBrk="1" hangingPunct="1">
              <a:defRPr/>
            </a:pPr>
            <a:endParaRPr lang="hr-HR" sz="4000"/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F22659F4-3FC9-4B34-ABF4-925FAD43594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6413" y="496888"/>
            <a:ext cx="8229600" cy="1223962"/>
          </a:xfrm>
        </p:spPr>
        <p:txBody>
          <a:bodyPr/>
          <a:lstStyle/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U sarmatu puca veza između Paratethysa i Tethysa u području Rhone i Alpi, te Paratethys postaje ogromno jezero koje postupno oslađuje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istovremeno, na području današnjih Sirije i Iraka, kolizijom Afričke i Eurazijske ploče, prekida se veza Tethysa sa indopacifičkim prostorom na istoku - formira se Sredozemno more</a:t>
            </a:r>
          </a:p>
        </p:txBody>
      </p:sp>
      <p:pic>
        <p:nvPicPr>
          <p:cNvPr id="21508" name="Picture 2">
            <a:extLst>
              <a:ext uri="{FF2B5EF4-FFF2-40B4-BE49-F238E27FC236}">
                <a16:creationId xmlns:a16="http://schemas.microsoft.com/office/drawing/2014/main" id="{4014D961-DF5E-4349-8101-3952BB87B0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109788"/>
            <a:ext cx="7442200" cy="29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Rectangle 3">
            <a:extLst>
              <a:ext uri="{FF2B5EF4-FFF2-40B4-BE49-F238E27FC236}">
                <a16:creationId xmlns:a16="http://schemas.microsoft.com/office/drawing/2014/main" id="{AFDC7C57-F62D-4679-9AEA-3A96F92728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9792" y="5291237"/>
            <a:ext cx="90441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66FF33"/>
              </a:buClr>
              <a:buSzTx/>
              <a:buFont typeface="Wingdings" panose="05000000000000000000" pitchFamily="2" charset="2"/>
              <a:buChar char="Ø"/>
            </a:pPr>
            <a:r>
              <a:rPr lang="hr-HR" altLang="sr-Latn-RS" sz="1400" dirty="0">
                <a:latin typeface="Arial" panose="020B0604020202020204" pitchFamily="34" charset="0"/>
              </a:rPr>
              <a:t>Sarmat</a:t>
            </a:r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DABF4A4C-3296-4BB2-9128-CFCF7CEE67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-315913"/>
            <a:ext cx="8229600" cy="85725"/>
          </a:xfrm>
        </p:spPr>
        <p:txBody>
          <a:bodyPr/>
          <a:lstStyle/>
          <a:p>
            <a:pPr eaLnBrk="1" hangingPunct="1">
              <a:defRPr/>
            </a:pPr>
            <a:endParaRPr lang="hr-HR" sz="4000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1C402959-ACEF-4F91-B80F-F2C2F0425B8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88913"/>
            <a:ext cx="8229600" cy="10096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200" dirty="0">
                <a:latin typeface="Arial" charset="0"/>
              </a:rPr>
              <a:t>krajem miocena zbog tektonskih pokreta zatvorio se Gibraltarski prolaz i dolazi do potpunog isušivanja Sredozemnog mora</a:t>
            </a:r>
          </a:p>
          <a:p>
            <a:pPr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200" dirty="0">
                <a:latin typeface="Arial" charset="0"/>
              </a:rPr>
              <a:t>daljnje izdizanje planinskih lanaca (poput Karpata i Alpa) i pad razine vode rascjepkali su nekada jedinstveni </a:t>
            </a:r>
            <a:r>
              <a:rPr lang="hr-HR" sz="1200" dirty="0" err="1">
                <a:latin typeface="Arial" charset="0"/>
              </a:rPr>
              <a:t>Paratethys</a:t>
            </a:r>
            <a:r>
              <a:rPr lang="hr-HR" sz="1200" dirty="0">
                <a:latin typeface="Arial" charset="0"/>
              </a:rPr>
              <a:t>  koji se raspao na niz manjih bazena; Panonski, </a:t>
            </a:r>
            <a:r>
              <a:rPr lang="hr-HR" sz="1200" dirty="0" err="1">
                <a:latin typeface="Arial" charset="0"/>
              </a:rPr>
              <a:t>Dacijski</a:t>
            </a:r>
            <a:r>
              <a:rPr lang="hr-HR" sz="1200" dirty="0">
                <a:latin typeface="Arial" charset="0"/>
              </a:rPr>
              <a:t>, Egejski, Crnomorski i Kaspijski</a:t>
            </a:r>
          </a:p>
          <a:p>
            <a:pPr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200" dirty="0">
                <a:latin typeface="Arial" charset="0"/>
              </a:rPr>
              <a:t>bazeni nastali raspadom </a:t>
            </a:r>
            <a:r>
              <a:rPr lang="hr-HR" sz="1200" dirty="0" err="1">
                <a:latin typeface="Arial" charset="0"/>
              </a:rPr>
              <a:t>Paratethysa</a:t>
            </a:r>
            <a:r>
              <a:rPr lang="hr-HR" sz="1200" dirty="0">
                <a:latin typeface="Arial" charset="0"/>
              </a:rPr>
              <a:t> najvećom dijelom su isušili, ili su pak od njih zaostala velika jezera (npr. Kaspijsko jezero)</a:t>
            </a:r>
          </a:p>
        </p:txBody>
      </p:sp>
      <p:pic>
        <p:nvPicPr>
          <p:cNvPr id="23556" name="Picture 4" descr="K18 - Paleogeografija g">
            <a:extLst>
              <a:ext uri="{FF2B5EF4-FFF2-40B4-BE49-F238E27FC236}">
                <a16:creationId xmlns:a16="http://schemas.microsoft.com/office/drawing/2014/main" id="{256F2EC8-A6C9-4F31-BAC6-FADA8343200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624" y="1472156"/>
            <a:ext cx="6480894" cy="521784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kutnik 4">
            <a:extLst>
              <a:ext uri="{FF2B5EF4-FFF2-40B4-BE49-F238E27FC236}">
                <a16:creationId xmlns:a16="http://schemas.microsoft.com/office/drawing/2014/main" id="{6EBBF27B-75BF-416E-ABF6-C57C22F571A5}"/>
              </a:ext>
            </a:extLst>
          </p:cNvPr>
          <p:cNvSpPr/>
          <p:nvPr/>
        </p:nvSpPr>
        <p:spPr>
          <a:xfrm>
            <a:off x="539552" y="720566"/>
            <a:ext cx="7848872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sz="2000" b="1" dirty="0" err="1"/>
              <a:t>Zanklijski</a:t>
            </a:r>
            <a:r>
              <a:rPr lang="hr-HR" sz="2000" b="1" dirty="0"/>
              <a:t> potop</a:t>
            </a:r>
          </a:p>
          <a:p>
            <a:pPr algn="ctr"/>
            <a:endParaRPr lang="hr-HR" sz="2000" b="1" dirty="0"/>
          </a:p>
          <a:p>
            <a:pPr algn="ctr"/>
            <a:endParaRPr lang="hr-HR" dirty="0"/>
          </a:p>
          <a:p>
            <a:pPr marL="171450" indent="-171450" algn="just">
              <a:buClr>
                <a:srgbClr val="92D050"/>
              </a:buClr>
              <a:buSzPct val="80000"/>
              <a:buFont typeface="Wingdings" panose="05000000000000000000" pitchFamily="2" charset="2"/>
              <a:buChar char="Ø"/>
            </a:pPr>
            <a:r>
              <a:rPr lang="hr-HR" sz="1400" dirty="0"/>
              <a:t> jedan od najdramatičnijih i najbržih poplavnih događaja u povijesti Zemlje. Označava završetak </a:t>
            </a:r>
            <a:r>
              <a:rPr lang="hr-HR" sz="1400" dirty="0" err="1"/>
              <a:t>Messinske</a:t>
            </a:r>
            <a:r>
              <a:rPr lang="hr-HR" sz="1400" dirty="0"/>
              <a:t> krize saliniteta na prelasku iz miocena u </a:t>
            </a:r>
            <a:r>
              <a:rPr lang="hr-HR" sz="1400" dirty="0" err="1"/>
              <a:t>pliocen</a:t>
            </a:r>
            <a:r>
              <a:rPr lang="hr-HR" sz="1400" dirty="0"/>
              <a:t> (prije oko 5,33 milijuna godina)</a:t>
            </a:r>
          </a:p>
          <a:p>
            <a:pPr marL="171450" indent="-171450" algn="just">
              <a:buClr>
                <a:srgbClr val="92D050"/>
              </a:buClr>
              <a:buSzPct val="80000"/>
              <a:buFont typeface="Wingdings" panose="05000000000000000000" pitchFamily="2" charset="2"/>
              <a:buChar char="Ø"/>
            </a:pPr>
            <a:endParaRPr lang="hr-HR" sz="1400" dirty="0"/>
          </a:p>
          <a:p>
            <a:pPr marL="171450" indent="-171450" algn="just">
              <a:buClr>
                <a:srgbClr val="92D050"/>
              </a:buClr>
              <a:buSzPct val="80000"/>
              <a:buFont typeface="Wingdings" panose="05000000000000000000" pitchFamily="2" charset="2"/>
              <a:buChar char="Ø"/>
            </a:pPr>
            <a:r>
              <a:rPr lang="hr-HR" sz="1400" dirty="0"/>
              <a:t> zbog tektonskih pomicanja i pritiska vode, ponovno se otvorio i puknuo Gibraltarski tjesnac, Atlantski ocean je silovito probio barijeru i počeo se prelijevati u potpuno isušenu, duboku depresiju Sredozemnog mora</a:t>
            </a:r>
          </a:p>
          <a:p>
            <a:pPr marL="171450" indent="-171450" algn="just">
              <a:buClr>
                <a:srgbClr val="92D050"/>
              </a:buClr>
              <a:buSzPct val="80000"/>
              <a:buFont typeface="Wingdings" panose="05000000000000000000" pitchFamily="2" charset="2"/>
              <a:buChar char="Ø"/>
            </a:pPr>
            <a:endParaRPr lang="hr-HR" sz="1400" dirty="0"/>
          </a:p>
          <a:p>
            <a:pPr marL="171450" indent="-171450" algn="just">
              <a:buClr>
                <a:srgbClr val="92D050"/>
              </a:buClr>
              <a:buSzPct val="80000"/>
              <a:buFont typeface="Wingdings" panose="05000000000000000000" pitchFamily="2" charset="2"/>
              <a:buChar char="Ø"/>
            </a:pPr>
            <a:r>
              <a:rPr lang="hr-HR" sz="1400" dirty="0"/>
              <a:t> na mjestu današnjeg Gibraltara formirao se divovski klanac dug nekoliko stotina kilometara kroz koji je jurila voda. Znanstvene procjene pokazuju da je protok vode bio i do 1000 puta veći od današnjeg protoka rijeke Amazone. Većina Sredozemnog bazena (više od 90%) napunila se u nevjerojatno kratkom roku – procjenjuje se u razdoblju od nekoliko mjeseci do najviše dvije godine, </a:t>
            </a:r>
            <a:r>
              <a:rPr lang="pl-PL" sz="1400" dirty="0"/>
              <a:t>tempom od 3 do 10 metara dnevno.</a:t>
            </a:r>
            <a:r>
              <a:rPr lang="hr-HR" sz="1400" dirty="0"/>
              <a:t> </a:t>
            </a:r>
          </a:p>
          <a:p>
            <a:pPr marL="171450" indent="-171450" algn="just">
              <a:buClr>
                <a:srgbClr val="92D050"/>
              </a:buClr>
              <a:buSzPct val="80000"/>
              <a:buFont typeface="Wingdings" panose="05000000000000000000" pitchFamily="2" charset="2"/>
              <a:buChar char="Ø"/>
            </a:pPr>
            <a:endParaRPr lang="hr-HR" sz="1400" dirty="0"/>
          </a:p>
          <a:p>
            <a:pPr marL="171450" indent="-171450" algn="just">
              <a:buClr>
                <a:srgbClr val="92D050"/>
              </a:buClr>
              <a:buSzPct val="80000"/>
              <a:buFont typeface="Wingdings" panose="05000000000000000000" pitchFamily="2" charset="2"/>
              <a:buChar char="Ø"/>
            </a:pPr>
            <a:r>
              <a:rPr lang="hr-HR" sz="1400" dirty="0"/>
              <a:t> Sredozemno more je u trenu dobilo svoj današnji oblik, dubinu i oceanski salinitet. Golema količina vodene mase stabilizirala je i ublažila dotadašnju ekstremno suhu i vrelu klimu južne Europe i sjeverne Afrike. Oceanske vrste iz Atlantika masovno su naselile novostvoreno more, čime je započela moderna ekološka povijest Sredozemlja.</a:t>
            </a:r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989272115"/>
      </p:ext>
    </p:extLst>
  </p:cSld>
  <p:clrMapOvr>
    <a:masterClrMapping/>
  </p:clrMapOvr>
  <p:transition>
    <p:cover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1">
            <a:extLst>
              <a:ext uri="{FF2B5EF4-FFF2-40B4-BE49-F238E27FC236}">
                <a16:creationId xmlns:a16="http://schemas.microsoft.com/office/drawing/2014/main" id="{4D136DAE-D59F-4E0F-8287-28F8B2DD4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70BFCFEE-85AD-49D1-8654-A4034121F445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13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6859C5CD-D959-404B-9C00-E789B3428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423" y="63500"/>
            <a:ext cx="8424863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 u="sng" dirty="0" err="1">
                <a:solidFill>
                  <a:schemeClr val="accent4"/>
                </a:solidFill>
                <a:latin typeface="Arial" panose="020B0604020202020204" pitchFamily="34" charset="0"/>
              </a:rPr>
              <a:t>Neogenske</a:t>
            </a:r>
            <a:r>
              <a:rPr lang="hr-HR" altLang="sr-Latn-RS" sz="3200" b="1" dirty="0">
                <a:solidFill>
                  <a:schemeClr val="accent4"/>
                </a:solidFill>
                <a:latin typeface="Arial" panose="020B0604020202020204" pitchFamily="34" charset="0"/>
              </a:rPr>
              <a:t> naslage središnjeg </a:t>
            </a:r>
            <a:r>
              <a:rPr lang="hr-HR" altLang="sr-Latn-RS" sz="3200" b="1" dirty="0" err="1">
                <a:solidFill>
                  <a:schemeClr val="accent4"/>
                </a:solidFill>
                <a:latin typeface="Arial" panose="020B0604020202020204" pitchFamily="34" charset="0"/>
              </a:rPr>
              <a:t>Paratetisa</a:t>
            </a:r>
            <a:endParaRPr lang="hr-HR" altLang="sr-Latn-RS" sz="2400" b="1" dirty="0">
              <a:solidFill>
                <a:schemeClr val="accent4"/>
              </a:solidFill>
              <a:latin typeface="Arial" panose="020B0604020202020204" pitchFamily="34" charset="0"/>
            </a:endParaRPr>
          </a:p>
        </p:txBody>
      </p:sp>
      <p:sp>
        <p:nvSpPr>
          <p:cNvPr id="45060" name="Text Box 2">
            <a:extLst>
              <a:ext uri="{FF2B5EF4-FFF2-40B4-BE49-F238E27FC236}">
                <a16:creationId xmlns:a16="http://schemas.microsoft.com/office/drawing/2014/main" id="{D35A4D95-778E-4ECB-9BD1-AE577544C6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980728"/>
            <a:ext cx="3240360" cy="541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0"/>
              </a:spcBef>
              <a:buClr>
                <a:srgbClr val="92D050"/>
              </a:buClr>
              <a:buSzTx/>
              <a:buFont typeface="Wingdings" panose="05000000000000000000" pitchFamily="2" charset="2"/>
              <a:buChar char="Ø"/>
            </a:pPr>
            <a:r>
              <a:rPr lang="hr-HR" altLang="sr-Latn-RS" sz="900" dirty="0" err="1">
                <a:latin typeface="Arial" panose="020B0604020202020204" pitchFamily="34" charset="0"/>
              </a:rPr>
              <a:t>neogenske</a:t>
            </a:r>
            <a:r>
              <a:rPr lang="hr-HR" altLang="sr-Latn-RS" sz="900" dirty="0">
                <a:latin typeface="Arial" panose="020B0604020202020204" pitchFamily="34" charset="0"/>
              </a:rPr>
              <a:t> naslage sjeverozapadne i istočne Hrvatske nastale su u zapadnom dijelu središnjeg </a:t>
            </a:r>
            <a:r>
              <a:rPr lang="hr-HR" altLang="sr-Latn-RS" sz="900" dirty="0" err="1">
                <a:latin typeface="Arial" panose="020B0604020202020204" pitchFamily="34" charset="0"/>
              </a:rPr>
              <a:t>Paratetisa</a:t>
            </a:r>
            <a:r>
              <a:rPr lang="hr-HR" altLang="sr-Latn-RS" sz="900" dirty="0">
                <a:latin typeface="Arial" panose="020B0604020202020204" pitchFamily="34" charset="0"/>
              </a:rPr>
              <a:t> – u Sjevernohrvatskom bazenu i bazenu Hrvatskog Zagorja</a:t>
            </a:r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  <a:buClr>
                <a:srgbClr val="92D050"/>
              </a:buClr>
              <a:buSzTx/>
              <a:buFont typeface="Wingdings" panose="05000000000000000000" pitchFamily="2" charset="2"/>
              <a:buChar char="Ø"/>
            </a:pPr>
            <a:r>
              <a:rPr lang="hr-HR" altLang="sr-Latn-RS" sz="900" dirty="0">
                <a:latin typeface="Arial" panose="020B0604020202020204" pitchFamily="34" charset="0"/>
              </a:rPr>
              <a:t>one diskordantno naliježu na starije naslage: </a:t>
            </a:r>
            <a:r>
              <a:rPr lang="hr-HR" altLang="sr-Latn-RS" sz="900" dirty="0" err="1">
                <a:latin typeface="Arial" panose="020B0604020202020204" pitchFamily="34" charset="0"/>
              </a:rPr>
              <a:t>oligocenske</a:t>
            </a:r>
            <a:r>
              <a:rPr lang="hr-HR" altLang="sr-Latn-RS" sz="900" dirty="0">
                <a:latin typeface="Arial" panose="020B0604020202020204" pitchFamily="34" charset="0"/>
              </a:rPr>
              <a:t> ili još stariju podlogu</a:t>
            </a:r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  <a:buClr>
                <a:srgbClr val="92D050"/>
              </a:buClr>
              <a:buSzTx/>
              <a:buFont typeface="Wingdings" panose="05000000000000000000" pitchFamily="2" charset="2"/>
              <a:buChar char="Ø"/>
            </a:pPr>
            <a:r>
              <a:rPr lang="hr-HR" altLang="sr-Latn-RS" sz="900" dirty="0">
                <a:latin typeface="Arial" panose="020B0604020202020204" pitchFamily="34" charset="0"/>
              </a:rPr>
              <a:t>debljina im je najmanja oko otočnih planina (Medvednice, Ivanščice, itd.), a najveća u depresijama, npr. u Savskoj depresiji oko 5–6 km, Dravskoj oko 7 km</a:t>
            </a:r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  <a:buClr>
                <a:srgbClr val="92D050"/>
              </a:buClr>
              <a:buSzTx/>
              <a:buFont typeface="Wingdings" panose="05000000000000000000" pitchFamily="2" charset="2"/>
              <a:buChar char="Ø"/>
            </a:pPr>
            <a:r>
              <a:rPr lang="hr-HR" altLang="sr-Latn-RS" sz="900" dirty="0">
                <a:latin typeface="Arial" panose="020B0604020202020204" pitchFamily="34" charset="0"/>
              </a:rPr>
              <a:t>te goleme depresije (Savska, Dravska, Murska i Slavonsko-srijemska) nastale su zbog tektonskog rastezanja (ekstenzije) i stanjivanja Zemljine kore - </a:t>
            </a:r>
            <a:r>
              <a:rPr lang="hr-HR" altLang="sr-Latn-RS" sz="900" b="1" dirty="0" err="1">
                <a:latin typeface="Arial" panose="020B0604020202020204" pitchFamily="34" charset="0"/>
              </a:rPr>
              <a:t>rifting</a:t>
            </a:r>
            <a:r>
              <a:rPr lang="hr-HR" altLang="sr-Latn-RS" sz="900" b="1" dirty="0">
                <a:latin typeface="Arial" panose="020B0604020202020204" pitchFamily="34" charset="0"/>
              </a:rPr>
              <a:t> Panonskog bazena</a:t>
            </a:r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  <a:buClr>
                <a:srgbClr val="92D050"/>
              </a:buClr>
              <a:buSzTx/>
              <a:buFont typeface="Wingdings" panose="05000000000000000000" pitchFamily="2" charset="2"/>
              <a:buChar char="Ø"/>
            </a:pPr>
            <a:r>
              <a:rPr lang="hr-HR" altLang="sr-Latn-RS" sz="900" dirty="0">
                <a:latin typeface="Arial" panose="020B0604020202020204" pitchFamily="34" charset="0"/>
              </a:rPr>
              <a:t>Tijekom ranog do srednjeg miocena uslijed složenih pomicanja Afričke i Euroazijske ploče, prostor današnje Panonske nizine počeo se snažno rastezati poput gume. Kruta kontinentalna kora se stanjila i popucala duž golemih rasjeda. Pojedini blokovi stijena počeli su naglo tonuti dok su drugi ostali stršati visoko gore (Papuk, Psunj, </a:t>
            </a:r>
            <a:r>
              <a:rPr lang="hr-HR" altLang="sr-Latn-RS" sz="900" dirty="0" err="1">
                <a:latin typeface="Arial" panose="020B0604020202020204" pitchFamily="34" charset="0"/>
              </a:rPr>
              <a:t>Krndija</a:t>
            </a:r>
            <a:r>
              <a:rPr lang="hr-HR" altLang="sr-Latn-RS" sz="900" dirty="0">
                <a:latin typeface="Arial" panose="020B0604020202020204" pitchFamily="34" charset="0"/>
              </a:rPr>
              <a:t> te Medvednica i Ivanščica). Tako su nastale </a:t>
            </a:r>
            <a:r>
              <a:rPr lang="sv-SE" altLang="sr-Latn-RS" sz="900" dirty="0">
                <a:latin typeface="Arial" panose="020B0604020202020204" pitchFamily="34" charset="0"/>
              </a:rPr>
              <a:t>Savska, Dravska, Murska i Slavonsko-srijemska</a:t>
            </a:r>
            <a:r>
              <a:rPr lang="hr-HR" altLang="sr-Latn-RS" sz="900" dirty="0">
                <a:latin typeface="Arial" panose="020B0604020202020204" pitchFamily="34" charset="0"/>
              </a:rPr>
              <a:t> depresija u koje su se odmah prelile vode </a:t>
            </a:r>
            <a:r>
              <a:rPr lang="hr-HR" altLang="sr-Latn-RS" sz="900" dirty="0" err="1">
                <a:latin typeface="Arial" panose="020B0604020202020204" pitchFamily="34" charset="0"/>
              </a:rPr>
              <a:t>Paratethysa</a:t>
            </a:r>
            <a:r>
              <a:rPr lang="hr-HR" altLang="sr-Latn-RS" sz="900" dirty="0">
                <a:latin typeface="Arial" panose="020B0604020202020204" pitchFamily="34" charset="0"/>
              </a:rPr>
              <a:t>.</a:t>
            </a:r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  <a:buClr>
                <a:srgbClr val="92D050"/>
              </a:buClr>
              <a:buSzTx/>
              <a:buFont typeface="Wingdings" panose="05000000000000000000" pitchFamily="2" charset="2"/>
              <a:buChar char="Ø"/>
            </a:pPr>
            <a:r>
              <a:rPr lang="hr-HR" altLang="sr-Latn-RS" sz="900" dirty="0">
                <a:latin typeface="Arial" panose="020B0604020202020204" pitchFamily="34" charset="0"/>
              </a:rPr>
              <a:t>Što su depresije više tonule, to su rijeke s okolnih Alpa i Karpata u njih donosile više materijala (pijeska, mulja i gline). Taj golemi teret sedimenata, težak milijarde tona, dodatno je pritiskao i "gurao" dno depresija prema dolje, omogućivši da se u Dravskoj depresiji nataloži čak 7 kilometara materijala.</a:t>
            </a:r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  <a:buClr>
                <a:srgbClr val="92D050"/>
              </a:buClr>
              <a:buSzTx/>
              <a:buFont typeface="Wingdings" panose="05000000000000000000" pitchFamily="2" charset="2"/>
              <a:buChar char="Ø"/>
            </a:pPr>
            <a:r>
              <a:rPr lang="hr-HR" altLang="sr-Latn-RS" sz="900" dirty="0">
                <a:latin typeface="Arial" panose="020B0604020202020204" pitchFamily="34" charset="0"/>
              </a:rPr>
              <a:t>Upravo je ovo dugotrajno taloženje organske tvari (planktona i biljnog materijala) u dubokim, zatvorenim depresijama bez kisika omogućilo nastanak hrvatskih ležišta nafte i prirodnog plina koja se danas tamo crpe.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rgbClr val="92D050"/>
              </a:buClr>
              <a:buSzTx/>
              <a:buFont typeface="Wingdings" panose="05000000000000000000" pitchFamily="2" charset="2"/>
              <a:buChar char="Ø"/>
            </a:pPr>
            <a:endParaRPr lang="hr-HR" altLang="sr-Latn-RS" sz="1000" dirty="0">
              <a:latin typeface="Arial" panose="020B0604020202020204" pitchFamily="34" charset="0"/>
            </a:endParaRPr>
          </a:p>
        </p:txBody>
      </p:sp>
      <p:pic>
        <p:nvPicPr>
          <p:cNvPr id="45061" name="Picture 2" descr="E:\Clanci_moji\04_Zrin_Facies_OK\02_Zrin_FIGURES &amp; TABLES_radno\Fig_1_geogr karta\iz Kovac&amp;al_4.jpg">
            <a:extLst>
              <a:ext uri="{FF2B5EF4-FFF2-40B4-BE49-F238E27FC236}">
                <a16:creationId xmlns:a16="http://schemas.microsoft.com/office/drawing/2014/main" id="{EB196A7E-9E81-47D6-940C-7AC3D6B67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" t="49844" r="56075" b="6068"/>
          <a:stretch>
            <a:fillRect/>
          </a:stretch>
        </p:blipFill>
        <p:spPr bwMode="auto">
          <a:xfrm>
            <a:off x="3706961" y="1340768"/>
            <a:ext cx="5184775" cy="44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EB79E162-49A3-428C-90C0-8C6E74A1DE11}"/>
              </a:ext>
            </a:extLst>
          </p:cNvPr>
          <p:cNvSpPr/>
          <p:nvPr/>
        </p:nvSpPr>
        <p:spPr>
          <a:xfrm rot="2246683">
            <a:off x="5203825" y="2244725"/>
            <a:ext cx="2381250" cy="12303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/>
            </a:pPr>
            <a:endParaRPr lang="hr-HR"/>
          </a:p>
        </p:txBody>
      </p:sp>
    </p:spTree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>
            <a:extLst>
              <a:ext uri="{FF2B5EF4-FFF2-40B4-BE49-F238E27FC236}">
                <a16:creationId xmlns:a16="http://schemas.microsoft.com/office/drawing/2014/main" id="{5B903E20-BC3C-4270-BF2E-E6205D9B8B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647700"/>
          </a:xfrm>
        </p:spPr>
        <p:txBody>
          <a:bodyPr/>
          <a:lstStyle/>
          <a:p>
            <a:pPr eaLnBrk="1" hangingPunct="1">
              <a:defRPr/>
            </a:pPr>
            <a:r>
              <a:rPr lang="hr-HR" sz="1800">
                <a:latin typeface="Arial" charset="0"/>
              </a:rPr>
              <a:t>Korelacija podpovršinskih naslaga iz depresija (potolina) panonskog prostora (INA-Naftaplin)</a:t>
            </a:r>
          </a:p>
        </p:txBody>
      </p:sp>
      <p:pic>
        <p:nvPicPr>
          <p:cNvPr id="27651" name="Picture 6" descr="Korelacija">
            <a:extLst>
              <a:ext uri="{FF2B5EF4-FFF2-40B4-BE49-F238E27FC236}">
                <a16:creationId xmlns:a16="http://schemas.microsoft.com/office/drawing/2014/main" id="{5DF76041-A63F-48A3-967C-2953FA57AAE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977900"/>
            <a:ext cx="9144000" cy="55387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8276994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2B738B80-AD51-412C-8D4B-3413A2D86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94" y="116632"/>
            <a:ext cx="7491412" cy="432048"/>
          </a:xfrm>
        </p:spPr>
        <p:txBody>
          <a:bodyPr/>
          <a:lstStyle/>
          <a:p>
            <a:pPr algn="ctr"/>
            <a:r>
              <a:rPr lang="hr-HR" altLang="sr-Latn-RS" dirty="0">
                <a:solidFill>
                  <a:srgbClr val="5A63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Bazen Hrvatskog Zagorja vs Sjevernohrvatski bazen</a:t>
            </a:r>
            <a:endParaRPr lang="hr-HR" altLang="sr-Latn-RS" dirty="0"/>
          </a:p>
        </p:txBody>
      </p:sp>
      <p:sp>
        <p:nvSpPr>
          <p:cNvPr id="47107" name="Content Placeholder 3">
            <a:extLst>
              <a:ext uri="{FF2B5EF4-FFF2-40B4-BE49-F238E27FC236}">
                <a16:creationId xmlns:a16="http://schemas.microsoft.com/office/drawing/2014/main" id="{645863E1-EEBE-43DC-9B5C-09892211EAE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96417" y="692696"/>
            <a:ext cx="3871913" cy="5958198"/>
          </a:xfrm>
        </p:spPr>
        <p:txBody>
          <a:bodyPr/>
          <a:lstStyle/>
          <a:p>
            <a:pPr algn="just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altLang="sr-Latn-RS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bazen Hrvatskog zagorja (Ivanščica, </a:t>
            </a:r>
            <a:r>
              <a:rPr lang="hr-HR" altLang="sr-Latn-RS" sz="1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Strahinščica</a:t>
            </a:r>
            <a:r>
              <a:rPr lang="hr-HR" altLang="sr-Latn-RS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sjeverni Kalnik, murska depresija i zapadni dio dravske depresije) je znatno stariji. Taloženje u njemu započinje već u </a:t>
            </a:r>
            <a:r>
              <a:rPr lang="hr-HR" altLang="sr-Latn-RS" sz="1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egeru</a:t>
            </a:r>
            <a:r>
              <a:rPr lang="hr-HR" altLang="sr-Latn-RS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 egenburgu. Dok je ostatak sjeverne Hrvatske još bio suho kopno podložno eroziji (</a:t>
            </a:r>
            <a:r>
              <a:rPr lang="hr-HR" altLang="sr-Latn-RS" sz="1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emerzija</a:t>
            </a:r>
            <a:r>
              <a:rPr lang="hr-HR" altLang="sr-Latn-RS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), u Zagorju je već postojao duboki tektonski jarak u kojem se taložio materijal.</a:t>
            </a:r>
          </a:p>
          <a:p>
            <a:pPr algn="just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altLang="sr-Latn-RS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Sjevernohrvatski bazen počinje se otvarati kasnije, tek u </a:t>
            </a:r>
            <a:r>
              <a:rPr lang="hr-HR" altLang="sr-Latn-RS" sz="1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otnangu</a:t>
            </a:r>
            <a:r>
              <a:rPr lang="hr-HR" altLang="sr-Latn-RS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(donji miocen), kada snažna ekstenzijska tektonika (rastezanje) zahvaća šire područje današnjih slivova Save i Drave.</a:t>
            </a:r>
          </a:p>
          <a:p>
            <a:pPr algn="just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altLang="sr-Latn-RS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Budući da je Bazen Hrvatskog zagorja bio smješten zapadnije, on je vrlo rano ostvario vezu s otvorenim morem središnjeg </a:t>
            </a:r>
            <a:r>
              <a:rPr lang="hr-HR" altLang="sr-Latn-RS" sz="1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Paratethysa</a:t>
            </a:r>
            <a:r>
              <a:rPr lang="hr-HR" altLang="sr-Latn-RS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U njemu u </a:t>
            </a:r>
            <a:r>
              <a:rPr lang="hr-HR" altLang="sr-Latn-RS" sz="1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egeru</a:t>
            </a:r>
            <a:r>
              <a:rPr lang="hr-HR" altLang="sr-Latn-RS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 egenburgu nalazimo </a:t>
            </a:r>
            <a:r>
              <a:rPr lang="hr-HR" altLang="sr-Latn-RS" sz="1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brakične</a:t>
            </a:r>
            <a:r>
              <a:rPr lang="hr-HR" altLang="sr-Latn-RS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do marinske pijeske, pješčenjake, lapore, breče, konglomerate, te mjestimice i </a:t>
            </a:r>
            <a:r>
              <a:rPr lang="hr-HR" altLang="sr-Latn-RS" sz="1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andezitno-dacitni</a:t>
            </a:r>
            <a:r>
              <a:rPr lang="hr-HR" altLang="sr-Latn-RS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altLang="sr-Latn-RS" sz="1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vulkanite</a:t>
            </a:r>
            <a:r>
              <a:rPr lang="hr-HR" altLang="sr-Latn-RS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u egenburgu </a:t>
            </a:r>
            <a:r>
              <a:rPr lang="hr-HR" altLang="sr-Latn-RS" sz="1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Strahinščice</a:t>
            </a:r>
            <a:r>
              <a:rPr lang="hr-HR" altLang="sr-Latn-RS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 Ivanščice vulkanske  "</a:t>
            </a:r>
            <a:r>
              <a:rPr lang="hr-HR" altLang="sr-Latn-RS" sz="1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maceljske</a:t>
            </a:r>
            <a:r>
              <a:rPr lang="hr-HR" altLang="sr-Latn-RS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pješčenjake" sa </a:t>
            </a:r>
            <a:r>
              <a:rPr lang="hr-HR" altLang="sr-Latn-RS" sz="1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tufovima</a:t>
            </a:r>
            <a:r>
              <a:rPr lang="hr-HR" altLang="sr-Latn-RS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 u </a:t>
            </a:r>
            <a:r>
              <a:rPr lang="hr-HR" altLang="sr-Latn-RS" sz="1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otnangu</a:t>
            </a:r>
            <a:r>
              <a:rPr lang="hr-HR" altLang="sr-Latn-RS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- marinske gline, lapore i pješčenjake s </a:t>
            </a:r>
            <a:r>
              <a:rPr lang="hr-HR" altLang="sr-Latn-RS" sz="1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foraminiferama</a:t>
            </a:r>
            <a:endParaRPr lang="hr-HR" altLang="sr-Latn-RS" sz="1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altLang="sr-Latn-RS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 isto vrijeme, u tek stvorenom Sjevernohrvatskom bazenu nema mora. Tamo je u </a:t>
            </a:r>
            <a:r>
              <a:rPr lang="hr-HR" altLang="sr-Latn-RS" sz="1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egeru</a:t>
            </a:r>
            <a:r>
              <a:rPr lang="hr-HR" altLang="sr-Latn-RS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 egenburgu </a:t>
            </a:r>
            <a:r>
              <a:rPr lang="hr-HR" altLang="sr-Latn-RS" sz="1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emerzija</a:t>
            </a:r>
            <a:r>
              <a:rPr lang="hr-HR" altLang="sr-Latn-RS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a tijekom </a:t>
            </a:r>
            <a:r>
              <a:rPr lang="hr-HR" altLang="sr-Latn-RS" sz="1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otnanga</a:t>
            </a:r>
            <a:r>
              <a:rPr lang="hr-HR" altLang="sr-Latn-RS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hr-HR" altLang="sr-Latn-RS" sz="1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karpata</a:t>
            </a:r>
            <a:r>
              <a:rPr lang="hr-HR" altLang="sr-Latn-RS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vladaju isključivo kontinentalni aluvijalni (riječni) okoliši u kojima rijeke talože krupne šljunke, breče i </a:t>
            </a:r>
            <a:r>
              <a:rPr lang="hr-HR" altLang="sr-Latn-RS" sz="1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konglomere</a:t>
            </a:r>
            <a:r>
              <a:rPr lang="hr-HR" altLang="sr-Latn-RS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 vertikalnoj i lateralnoj izmjeni sa podređeno prisutnim pješčenjacima i </a:t>
            </a:r>
            <a:r>
              <a:rPr lang="hr-HR" altLang="sr-Latn-RS" sz="1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siltitima</a:t>
            </a:r>
            <a:r>
              <a:rPr lang="hr-HR" altLang="sr-Latn-RS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preko stare podloge na obodima Kalnika, Medvednice, Psunja, Papuka i Požeške gore)</a:t>
            </a:r>
          </a:p>
          <a:p>
            <a:pPr algn="just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altLang="sr-Latn-RS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Između ta dva područja nalazili su se tektonski izdignuti blokovi i duboki rasjedi (poput tektonske zone povezane s Medvednicom i Kalnikom) koji su fizički odvajali dublje zapadno more u Zagorju od kopnenih </a:t>
            </a:r>
            <a:r>
              <a:rPr lang="hr-HR" altLang="sr-Latn-RS" sz="1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rječnih</a:t>
            </a:r>
            <a:r>
              <a:rPr lang="hr-HR" altLang="sr-Latn-RS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dolina i kasnijih izoliranih slatkovodnih jezera na istoku.</a:t>
            </a:r>
          </a:p>
          <a:p>
            <a:pPr algn="just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altLang="sr-Latn-RS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Tek mnogo kasnije, tijekom srednjeg </a:t>
            </a:r>
            <a:r>
              <a:rPr lang="hr-HR" altLang="sr-Latn-RS" sz="10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badena</a:t>
            </a:r>
            <a:r>
              <a:rPr lang="hr-HR" altLang="sr-Latn-RS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tektonsko tonjenje postalo je toliko snažno da je more preplavilo te unutarnje barijere. Tada su se ova dva odvojena bazena konačno spojila u jedinstveni taložni prostor "Panonskog mora" ili sada cjelovitog Sjevernohrvatskog bazena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000A9D-1C72-4DB1-9CA2-1B3037C67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ABAAC528-0BF3-40E6-B0E8-A293340D011B}" type="slidenum">
              <a:rPr lang="hr-HR" altLang="sr-Latn-RS" smtClean="0"/>
              <a:pPr>
                <a:defRPr/>
              </a:pPr>
              <a:t>15</a:t>
            </a:fld>
            <a:endParaRPr lang="hr-HR" altLang="sr-Latn-RS"/>
          </a:p>
        </p:txBody>
      </p:sp>
      <p:pic>
        <p:nvPicPr>
          <p:cNvPr id="47109" name="Picture 6">
            <a:extLst>
              <a:ext uri="{FF2B5EF4-FFF2-40B4-BE49-F238E27FC236}">
                <a16:creationId xmlns:a16="http://schemas.microsoft.com/office/drawing/2014/main" id="{0F916728-696C-41F9-9899-0751D9661C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060848"/>
            <a:ext cx="4338637" cy="298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Content Placeholder 3">
            <a:extLst>
              <a:ext uri="{FF2B5EF4-FFF2-40B4-BE49-F238E27FC236}">
                <a16:creationId xmlns:a16="http://schemas.microsoft.com/office/drawing/2014/main" id="{2CBA25CF-8174-4E09-BA32-A02E05D5F22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95536" y="1124744"/>
            <a:ext cx="3452813" cy="4896544"/>
          </a:xfrm>
        </p:spPr>
        <p:txBody>
          <a:bodyPr/>
          <a:lstStyle/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endParaRPr lang="hr-HR" altLang="sr-Latn-R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altLang="sr-Latn-RS" sz="1000" dirty="0">
                <a:latin typeface="Arial" panose="020B0604020202020204" pitchFamily="34" charset="0"/>
                <a:cs typeface="Arial" panose="020B0604020202020204" pitchFamily="34" charset="0"/>
              </a:rPr>
              <a:t>1) sin-</a:t>
            </a:r>
            <a:r>
              <a:rPr lang="hr-HR" altLang="sr-Latn-RS" sz="1000" dirty="0" err="1">
                <a:latin typeface="Arial" panose="020B0604020202020204" pitchFamily="34" charset="0"/>
                <a:cs typeface="Arial" panose="020B0604020202020204" pitchFamily="34" charset="0"/>
              </a:rPr>
              <a:t>riftna</a:t>
            </a:r>
            <a:r>
              <a:rPr lang="hr-HR" altLang="sr-Latn-RS" sz="1000" dirty="0">
                <a:latin typeface="Arial" panose="020B0604020202020204" pitchFamily="34" charset="0"/>
                <a:cs typeface="Arial" panose="020B0604020202020204" pitchFamily="34" charset="0"/>
              </a:rPr>
              <a:t> faza – </a:t>
            </a:r>
            <a:r>
              <a:rPr lang="hr-HR" altLang="sr-Latn-RS" sz="1000" dirty="0" err="1">
                <a:latin typeface="Arial" panose="020B0604020202020204" pitchFamily="34" charset="0"/>
                <a:cs typeface="Arial" panose="020B0604020202020204" pitchFamily="34" charset="0"/>
              </a:rPr>
              <a:t>otnang</a:t>
            </a:r>
            <a:r>
              <a:rPr lang="hr-HR" altLang="sr-Latn-RS" sz="1000" dirty="0">
                <a:latin typeface="Arial" panose="020B0604020202020204" pitchFamily="34" charset="0"/>
                <a:cs typeface="Arial" panose="020B0604020202020204" pitchFamily="34" charset="0"/>
              </a:rPr>
              <a:t>-srednji </a:t>
            </a:r>
            <a:r>
              <a:rPr lang="hr-HR" altLang="sr-Latn-RS" sz="1000" dirty="0" err="1">
                <a:latin typeface="Arial" panose="020B0604020202020204" pitchFamily="34" charset="0"/>
                <a:cs typeface="Arial" panose="020B0604020202020204" pitchFamily="34" charset="0"/>
              </a:rPr>
              <a:t>baden</a:t>
            </a:r>
            <a:r>
              <a:rPr lang="hr-HR" altLang="sr-Latn-RS" sz="1000" dirty="0">
                <a:latin typeface="Arial" panose="020B0604020202020204" pitchFamily="34" charset="0"/>
                <a:cs typeface="Arial" panose="020B0604020202020204" pitchFamily="34" charset="0"/>
              </a:rPr>
              <a:t> (kontinentalno-marinsko taloženje)</a:t>
            </a:r>
          </a:p>
          <a:p>
            <a:pPr algn="just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altLang="sr-Latn-RS" sz="1000" dirty="0">
                <a:latin typeface="Arial" panose="020B0604020202020204" pitchFamily="34" charset="0"/>
                <a:cs typeface="Arial" panose="020B0604020202020204" pitchFamily="34" charset="0"/>
              </a:rPr>
              <a:t>To je faza aktivnog rastezanja i pucanja kore Započinje u </a:t>
            </a:r>
            <a:r>
              <a:rPr lang="hr-HR" altLang="sr-Latn-RS" sz="1000" dirty="0" err="1">
                <a:latin typeface="Arial" panose="020B0604020202020204" pitchFamily="34" charset="0"/>
                <a:cs typeface="Arial" panose="020B0604020202020204" pitchFamily="34" charset="0"/>
              </a:rPr>
              <a:t>otnangu</a:t>
            </a:r>
            <a:r>
              <a:rPr lang="hr-HR" altLang="sr-Latn-RS" sz="1000" dirty="0">
                <a:latin typeface="Arial" panose="020B0604020202020204" pitchFamily="34" charset="0"/>
                <a:cs typeface="Arial" panose="020B0604020202020204" pitchFamily="34" charset="0"/>
              </a:rPr>
              <a:t> (donji miocen) i traje do sredine </a:t>
            </a:r>
            <a:r>
              <a:rPr lang="hr-HR" altLang="sr-Latn-RS" sz="1000" dirty="0" err="1">
                <a:latin typeface="Arial" panose="020B0604020202020204" pitchFamily="34" charset="0"/>
                <a:cs typeface="Arial" panose="020B0604020202020204" pitchFamily="34" charset="0"/>
              </a:rPr>
              <a:t>badena</a:t>
            </a:r>
            <a:r>
              <a:rPr lang="hr-HR" altLang="sr-Latn-RS" sz="1000" dirty="0">
                <a:latin typeface="Arial" panose="020B0604020202020204" pitchFamily="34" charset="0"/>
                <a:cs typeface="Arial" panose="020B0604020202020204" pitchFamily="34" charset="0"/>
              </a:rPr>
              <a:t>. Karakterizira je brza promjena okoliša – od početnog kopnenog (kontinentalnog) i jezerskog do naglog prodora mora (marinsko taloženje) u novoformirane grabe.</a:t>
            </a:r>
          </a:p>
          <a:p>
            <a:pPr algn="just">
              <a:buClr>
                <a:srgbClr val="92D050"/>
              </a:buClr>
              <a:buFont typeface="Wingdings" panose="05000000000000000000" pitchFamily="2" charset="2"/>
              <a:buChar char="Ø"/>
            </a:pPr>
            <a:endParaRPr lang="hr-HR" altLang="sr-Latn-R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92D050"/>
              </a:buClr>
              <a:buFont typeface="Wingdings" panose="05000000000000000000" pitchFamily="2" charset="2"/>
              <a:buChar char="Ø"/>
            </a:pPr>
            <a:endParaRPr lang="hr-HR" altLang="sr-Latn-R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altLang="sr-Latn-RS" sz="1000" dirty="0">
                <a:latin typeface="Arial" panose="020B0604020202020204" pitchFamily="34" charset="0"/>
                <a:cs typeface="Arial" panose="020B0604020202020204" pitchFamily="34" charset="0"/>
              </a:rPr>
              <a:t>2) post-</a:t>
            </a:r>
            <a:r>
              <a:rPr lang="hr-HR" altLang="sr-Latn-RS" sz="1000" dirty="0" err="1">
                <a:latin typeface="Arial" panose="020B0604020202020204" pitchFamily="34" charset="0"/>
                <a:cs typeface="Arial" panose="020B0604020202020204" pitchFamily="34" charset="0"/>
              </a:rPr>
              <a:t>riftna</a:t>
            </a:r>
            <a:r>
              <a:rPr lang="hr-HR" altLang="sr-Latn-RS" sz="1000" dirty="0">
                <a:latin typeface="Arial" panose="020B0604020202020204" pitchFamily="34" charset="0"/>
                <a:cs typeface="Arial" panose="020B0604020202020204" pitchFamily="34" charset="0"/>
              </a:rPr>
              <a:t> faza  - mlađi </a:t>
            </a:r>
            <a:r>
              <a:rPr lang="hr-HR" altLang="sr-Latn-RS" sz="1000" dirty="0" err="1">
                <a:latin typeface="Arial" panose="020B0604020202020204" pitchFamily="34" charset="0"/>
                <a:cs typeface="Arial" panose="020B0604020202020204" pitchFamily="34" charset="0"/>
              </a:rPr>
              <a:t>baden-kvartar</a:t>
            </a:r>
            <a:r>
              <a:rPr lang="hr-HR" altLang="sr-Latn-RS" sz="1000" dirty="0">
                <a:latin typeface="Arial" panose="020B0604020202020204" pitchFamily="34" charset="0"/>
                <a:cs typeface="Arial" panose="020B0604020202020204" pitchFamily="34" charset="0"/>
              </a:rPr>
              <a:t> (marinsko-kontinentalno taloženje)</a:t>
            </a:r>
          </a:p>
          <a:p>
            <a:pPr algn="just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altLang="sr-Latn-RS" sz="1000" dirty="0">
                <a:latin typeface="Arial" panose="020B0604020202020204" pitchFamily="34" charset="0"/>
                <a:cs typeface="Arial" panose="020B0604020202020204" pitchFamily="34" charset="0"/>
              </a:rPr>
              <a:t>To je faza smirivanja tektonskog rastezanja i prelaska na tonjenje podloge. Započinje u kasnom </a:t>
            </a:r>
            <a:r>
              <a:rPr lang="hr-HR" altLang="sr-Latn-RS" sz="1000" dirty="0" err="1">
                <a:latin typeface="Arial" panose="020B0604020202020204" pitchFamily="34" charset="0"/>
                <a:cs typeface="Arial" panose="020B0604020202020204" pitchFamily="34" charset="0"/>
              </a:rPr>
              <a:t>badenu</a:t>
            </a:r>
            <a:r>
              <a:rPr lang="hr-HR" altLang="sr-Latn-RS" sz="1000" dirty="0">
                <a:latin typeface="Arial" panose="020B0604020202020204" pitchFamily="34" charset="0"/>
                <a:cs typeface="Arial" panose="020B0604020202020204" pitchFamily="34" charset="0"/>
              </a:rPr>
              <a:t> i traje sve do danas (</a:t>
            </a:r>
            <a:r>
              <a:rPr lang="hr-HR" altLang="sr-Latn-RS" sz="1000" dirty="0" err="1">
                <a:latin typeface="Arial" panose="020B0604020202020204" pitchFamily="34" charset="0"/>
                <a:cs typeface="Arial" panose="020B0604020202020204" pitchFamily="34" charset="0"/>
              </a:rPr>
              <a:t>kvartar</a:t>
            </a:r>
            <a:r>
              <a:rPr lang="hr-HR" altLang="sr-Latn-RS" sz="1000" dirty="0">
                <a:latin typeface="Arial" panose="020B0604020202020204" pitchFamily="34" charset="0"/>
                <a:cs typeface="Arial" panose="020B0604020202020204" pitchFamily="34" charset="0"/>
              </a:rPr>
              <a:t>). Okoliš se kreće u obrnutom smjeru: od otvorenog mora (marinsko) preko </a:t>
            </a:r>
            <a:r>
              <a:rPr lang="hr-HR" altLang="sr-Latn-RS" sz="1000" dirty="0" err="1">
                <a:latin typeface="Arial" panose="020B0604020202020204" pitchFamily="34" charset="0"/>
                <a:cs typeface="Arial" panose="020B0604020202020204" pitchFamily="34" charset="0"/>
              </a:rPr>
              <a:t>brakičnog</a:t>
            </a:r>
            <a:r>
              <a:rPr lang="hr-HR" altLang="sr-Latn-RS" sz="1000" dirty="0">
                <a:latin typeface="Arial" panose="020B0604020202020204" pitchFamily="34" charset="0"/>
                <a:cs typeface="Arial" panose="020B0604020202020204" pitchFamily="34" charset="0"/>
              </a:rPr>
              <a:t> jezera do konačnog potpunog zasipanja i pretvaranja u kopno (kontinentalno taloženje).</a:t>
            </a:r>
          </a:p>
          <a:p>
            <a:pPr algn="just">
              <a:buClr>
                <a:srgbClr val="92D050"/>
              </a:buClr>
              <a:buFont typeface="Wingdings" panose="05000000000000000000" pitchFamily="2" charset="2"/>
              <a:buChar char="Ø"/>
            </a:pPr>
            <a:endParaRPr lang="hr-HR" altLang="sr-Latn-R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altLang="sr-Latn-RS" sz="1000" dirty="0">
                <a:latin typeface="Arial" panose="020B0604020202020204" pitchFamily="34" charset="0"/>
                <a:cs typeface="Arial" panose="020B0604020202020204" pitchFamily="34" charset="0"/>
              </a:rPr>
              <a:t>Prelazak iz sin-</a:t>
            </a:r>
            <a:r>
              <a:rPr lang="hr-HR" altLang="sr-Latn-RS" sz="1000" dirty="0" err="1">
                <a:latin typeface="Arial" panose="020B0604020202020204" pitchFamily="34" charset="0"/>
                <a:cs typeface="Arial" panose="020B0604020202020204" pitchFamily="34" charset="0"/>
              </a:rPr>
              <a:t>riftne</a:t>
            </a:r>
            <a:r>
              <a:rPr lang="hr-HR" altLang="sr-Latn-RS" sz="1000" dirty="0">
                <a:latin typeface="Arial" panose="020B0604020202020204" pitchFamily="34" charset="0"/>
                <a:cs typeface="Arial" panose="020B0604020202020204" pitchFamily="34" charset="0"/>
              </a:rPr>
              <a:t> u post-</a:t>
            </a:r>
            <a:r>
              <a:rPr lang="hr-HR" altLang="sr-Latn-RS" sz="1000" dirty="0" err="1">
                <a:latin typeface="Arial" panose="020B0604020202020204" pitchFamily="34" charset="0"/>
                <a:cs typeface="Arial" panose="020B0604020202020204" pitchFamily="34" charset="0"/>
              </a:rPr>
              <a:t>riftnu</a:t>
            </a:r>
            <a:r>
              <a:rPr lang="hr-HR" altLang="sr-Latn-RS" sz="1000" dirty="0">
                <a:latin typeface="Arial" panose="020B0604020202020204" pitchFamily="34" charset="0"/>
                <a:cs typeface="Arial" panose="020B0604020202020204" pitchFamily="34" charset="0"/>
              </a:rPr>
              <a:t> fazu obilježen je kratkotrajnim tektonskim preokretom. Pojedini blokovi su se naglo izdignuli, zbog čega su tek nataložene sin-</a:t>
            </a:r>
            <a:r>
              <a:rPr lang="hr-HR" altLang="sr-Latn-RS" sz="1000" dirty="0" err="1">
                <a:latin typeface="Arial" panose="020B0604020202020204" pitchFamily="34" charset="0"/>
                <a:cs typeface="Arial" panose="020B0604020202020204" pitchFamily="34" charset="0"/>
              </a:rPr>
              <a:t>riftne</a:t>
            </a:r>
            <a:r>
              <a:rPr lang="hr-HR" altLang="sr-Latn-RS" sz="1000" dirty="0">
                <a:latin typeface="Arial" panose="020B0604020202020204" pitchFamily="34" charset="0"/>
                <a:cs typeface="Arial" panose="020B0604020202020204" pitchFamily="34" charset="0"/>
              </a:rPr>
              <a:t> stijene izronile na površinu i bile erodirane. Na nekim mjestima erozija je bila toliko jaka da je potpuno ogolila mlađe slojeve, pa je na površinu ponovno izbila stara podloga nastala prije </a:t>
            </a:r>
            <a:r>
              <a:rPr lang="hr-HR" altLang="sr-Latn-RS" sz="1000" dirty="0" err="1">
                <a:latin typeface="Arial" panose="020B0604020202020204" pitchFamily="34" charset="0"/>
                <a:cs typeface="Arial" panose="020B0604020202020204" pitchFamily="34" charset="0"/>
              </a:rPr>
              <a:t>neogena</a:t>
            </a:r>
            <a:r>
              <a:rPr lang="hr-HR" altLang="sr-Latn-RS" sz="10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hr-HR" altLang="sr-Latn-RS" sz="1000" dirty="0" err="1">
                <a:latin typeface="Arial" panose="020B0604020202020204" pitchFamily="34" charset="0"/>
                <a:cs typeface="Arial" panose="020B0604020202020204" pitchFamily="34" charset="0"/>
              </a:rPr>
              <a:t>predneogenske</a:t>
            </a:r>
            <a:r>
              <a:rPr lang="hr-HR" altLang="sr-Latn-RS" sz="1000" dirty="0">
                <a:latin typeface="Arial" panose="020B0604020202020204" pitchFamily="34" charset="0"/>
                <a:cs typeface="Arial" panose="020B0604020202020204" pitchFamily="34" charset="0"/>
              </a:rPr>
              <a:t> naslage).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C85F8F-D3D0-458B-94D2-6090473FF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8EE37D23-3F39-4CD9-8AFD-90B3DA4E45A0}" type="slidenum">
              <a:rPr lang="hr-HR" altLang="sr-Latn-RS" smtClean="0"/>
              <a:pPr>
                <a:defRPr/>
              </a:pPr>
              <a:t>16</a:t>
            </a:fld>
            <a:endParaRPr lang="hr-HR" altLang="sr-Latn-RS"/>
          </a:p>
        </p:txBody>
      </p:sp>
      <p:pic>
        <p:nvPicPr>
          <p:cNvPr id="46085" name="Picture 5">
            <a:extLst>
              <a:ext uri="{FF2B5EF4-FFF2-40B4-BE49-F238E27FC236}">
                <a16:creationId xmlns:a16="http://schemas.microsoft.com/office/drawing/2014/main" id="{A05446D9-1709-4251-9643-DCF367E2A8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090" y="980728"/>
            <a:ext cx="4029075" cy="513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D4510EB-906D-4C6A-80EA-E45AFF2EC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704" y="44624"/>
            <a:ext cx="5040560" cy="598388"/>
          </a:xfrm>
        </p:spPr>
        <p:txBody>
          <a:bodyPr/>
          <a:lstStyle/>
          <a:p>
            <a:r>
              <a:rPr lang="hr-HR" altLang="sr-Latn-RS" sz="3200" dirty="0">
                <a:solidFill>
                  <a:srgbClr val="5A63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Sjevernohrvatski bazen</a:t>
            </a:r>
            <a:endParaRPr lang="hr-HR" altLang="sr-Latn-RS" dirty="0"/>
          </a:p>
        </p:txBody>
      </p:sp>
    </p:spTree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>
            <a:extLst>
              <a:ext uri="{FF2B5EF4-FFF2-40B4-BE49-F238E27FC236}">
                <a16:creationId xmlns:a16="http://schemas.microsoft.com/office/drawing/2014/main" id="{1A1FF9BA-3E8A-4EB9-84B4-4A4C48071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704" y="382687"/>
            <a:ext cx="5040560" cy="598388"/>
          </a:xfrm>
        </p:spPr>
        <p:txBody>
          <a:bodyPr/>
          <a:lstStyle/>
          <a:p>
            <a:r>
              <a:rPr lang="hr-HR" altLang="sr-Latn-RS" sz="3200" dirty="0">
                <a:solidFill>
                  <a:srgbClr val="5A63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Sjevernohrvatski bazen</a:t>
            </a:r>
            <a:endParaRPr lang="hr-HR" altLang="sr-Latn-RS" dirty="0"/>
          </a:p>
        </p:txBody>
      </p:sp>
      <p:sp>
        <p:nvSpPr>
          <p:cNvPr id="48131" name="Content Placeholder 3">
            <a:extLst>
              <a:ext uri="{FF2B5EF4-FFF2-40B4-BE49-F238E27FC236}">
                <a16:creationId xmlns:a16="http://schemas.microsoft.com/office/drawing/2014/main" id="{0906D549-C1FF-439D-BB33-C56ADDF1218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71610" y="2420888"/>
            <a:ext cx="3675062" cy="1584176"/>
          </a:xfrm>
        </p:spPr>
        <p:txBody>
          <a:bodyPr/>
          <a:lstStyle/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altLang="sr-Latn-RS" sz="1200" b="1" dirty="0">
                <a:latin typeface="Arial" panose="020B0604020202020204" pitchFamily="34" charset="0"/>
                <a:cs typeface="Arial" panose="020B0604020202020204" pitchFamily="34" charset="0"/>
              </a:rPr>
              <a:t>stariji </a:t>
            </a:r>
            <a:r>
              <a:rPr lang="hr-HR" altLang="sr-Latn-R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baden</a:t>
            </a:r>
            <a:r>
              <a:rPr lang="hr-HR" altLang="sr-Latn-R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- jezerske naslage s </a:t>
            </a:r>
            <a:r>
              <a:rPr lang="hr-HR" altLang="sr-Latn-RS" sz="1200" dirty="0" err="1">
                <a:latin typeface="Arial" panose="020B0604020202020204" pitchFamily="34" charset="0"/>
                <a:cs typeface="Arial" panose="020B0604020202020204" pitchFamily="34" charset="0"/>
              </a:rPr>
              <a:t>tufovima</a:t>
            </a: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u donjem dijelu </a:t>
            </a:r>
            <a:r>
              <a:rPr lang="hr-HR" altLang="sr-Latn-RS" sz="1200" dirty="0" err="1">
                <a:latin typeface="Arial" panose="020B0604020202020204" pitchFamily="34" charset="0"/>
                <a:cs typeface="Arial" panose="020B0604020202020204" pitchFamily="34" charset="0"/>
              </a:rPr>
              <a:t>sitnozrnati</a:t>
            </a: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altLang="sr-Latn-RS" sz="1200" dirty="0" err="1">
                <a:latin typeface="Arial" panose="020B0604020202020204" pitchFamily="34" charset="0"/>
                <a:cs typeface="Arial" panose="020B0604020202020204" pitchFamily="34" charset="0"/>
              </a:rPr>
              <a:t>klastiti</a:t>
            </a: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 močvara prekriveni mjestimice sa jezerskim karbonatima, laporima i </a:t>
            </a:r>
            <a:r>
              <a:rPr lang="hr-HR" altLang="sr-Latn-RS" sz="1200" dirty="0" err="1">
                <a:latin typeface="Arial" panose="020B0604020202020204" pitchFamily="34" charset="0"/>
                <a:cs typeface="Arial" panose="020B0604020202020204" pitchFamily="34" charset="0"/>
              </a:rPr>
              <a:t>šejlovima</a:t>
            </a: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altLang="sr-Latn-RS" sz="1200" dirty="0" err="1">
                <a:latin typeface="Arial" panose="020B0604020202020204" pitchFamily="34" charset="0"/>
                <a:cs typeface="Arial" panose="020B0604020202020204" pitchFamily="34" charset="0"/>
              </a:rPr>
              <a:t>turbiditima</a:t>
            </a:r>
            <a:endParaRPr lang="hr-HR" altLang="sr-Latn-R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u gornjem dijelu </a:t>
            </a:r>
            <a:r>
              <a:rPr lang="hr-HR" altLang="sr-Latn-RS" sz="1200" dirty="0" err="1">
                <a:latin typeface="Arial" panose="020B0604020202020204" pitchFamily="34" charset="0"/>
                <a:cs typeface="Arial" panose="020B0604020202020204" pitchFamily="34" charset="0"/>
              </a:rPr>
              <a:t>klastiti</a:t>
            </a: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altLang="sr-Latn-RS" sz="1200" dirty="0" err="1">
                <a:latin typeface="Arial" panose="020B0604020202020204" pitchFamily="34" charset="0"/>
                <a:cs typeface="Arial" panose="020B0604020202020204" pitchFamily="34" charset="0"/>
              </a:rPr>
              <a:t>progradirajućih</a:t>
            </a: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 delti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u vrhu starijeg </a:t>
            </a:r>
            <a:r>
              <a:rPr lang="hr-HR" altLang="sr-Latn-RS" sz="1200" dirty="0" err="1">
                <a:latin typeface="Arial" panose="020B0604020202020204" pitchFamily="34" charset="0"/>
                <a:cs typeface="Arial" panose="020B0604020202020204" pitchFamily="34" charset="0"/>
              </a:rPr>
              <a:t>badena</a:t>
            </a: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altLang="sr-Latn-RS" sz="1200" dirty="0" err="1">
                <a:latin typeface="Arial" panose="020B0604020202020204" pitchFamily="34" charset="0"/>
                <a:cs typeface="Arial" panose="020B0604020202020204" pitchFamily="34" charset="0"/>
              </a:rPr>
              <a:t>produbljavanje</a:t>
            </a: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, tj. širenje jezerskog okoliša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56938E-D863-4EB7-8490-CB6C7855B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C34C874F-18C1-40F6-AE03-5CB6616F458E}" type="slidenum">
              <a:rPr lang="hr-HR" altLang="sr-Latn-RS" smtClean="0"/>
              <a:pPr>
                <a:defRPr/>
              </a:pPr>
              <a:t>17</a:t>
            </a:fld>
            <a:endParaRPr lang="hr-HR" altLang="sr-Latn-RS"/>
          </a:p>
        </p:txBody>
      </p:sp>
      <p:pic>
        <p:nvPicPr>
          <p:cNvPr id="48133" name="Picture 5">
            <a:extLst>
              <a:ext uri="{FF2B5EF4-FFF2-40B4-BE49-F238E27FC236}">
                <a16:creationId xmlns:a16="http://schemas.microsoft.com/office/drawing/2014/main" id="{2C74DF5B-E514-4194-B7BE-825F3A1DC3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75" y="1772816"/>
            <a:ext cx="4438650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Content Placeholder 3">
            <a:extLst>
              <a:ext uri="{FF2B5EF4-FFF2-40B4-BE49-F238E27FC236}">
                <a16:creationId xmlns:a16="http://schemas.microsoft.com/office/drawing/2014/main" id="{CDA28434-2E8E-49AA-B45A-209542E4AE6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51520" y="1795226"/>
            <a:ext cx="4374133" cy="2880469"/>
          </a:xfrm>
        </p:spPr>
        <p:txBody>
          <a:bodyPr/>
          <a:lstStyle/>
          <a:p>
            <a:pPr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hr-HR" altLang="sr-Latn-RS" sz="1200" b="1" dirty="0">
                <a:latin typeface="Arial" panose="020B0604020202020204" pitchFamily="34" charset="0"/>
                <a:cs typeface="Arial" panose="020B0604020202020204" pitchFamily="34" charset="0"/>
              </a:rPr>
              <a:t>srednji </a:t>
            </a:r>
            <a:r>
              <a:rPr lang="hr-HR" altLang="sr-Latn-R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baden</a:t>
            </a:r>
            <a:r>
              <a:rPr lang="hr-HR" altLang="sr-Latn-R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– transgresija kojom se ujednačuju taložni uvjeti na čitavom prostoru sjeverne Hrvatske - sve je sada Sjevernohrvatski bazen, tj. "Panonsko more"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dva transgresivno-regresivna slijeda uz povremene intervale </a:t>
            </a:r>
            <a:r>
              <a:rPr lang="hr-HR" altLang="sr-Latn-RS" sz="1200" dirty="0" err="1">
                <a:latin typeface="Arial" panose="020B0604020202020204" pitchFamily="34" charset="0"/>
                <a:cs typeface="Arial" panose="020B0604020202020204" pitchFamily="34" charset="0"/>
              </a:rPr>
              <a:t>tufova</a:t>
            </a: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 i vulkanskih stijena 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prvi slijed - marinske naslage otvorenog mora; </a:t>
            </a:r>
            <a:r>
              <a:rPr lang="hr-HR" altLang="sr-Latn-RS" sz="1200" dirty="0" err="1">
                <a:latin typeface="Arial" panose="020B0604020202020204" pitchFamily="34" charset="0"/>
                <a:cs typeface="Arial" panose="020B0604020202020204" pitchFamily="34" charset="0"/>
              </a:rPr>
              <a:t>glinoviti</a:t>
            </a: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 lapori sa povremenim </a:t>
            </a:r>
            <a:r>
              <a:rPr lang="hr-HR" altLang="sr-Latn-RS" sz="1200" dirty="0" err="1">
                <a:latin typeface="Arial" panose="020B0604020202020204" pitchFamily="34" charset="0"/>
                <a:cs typeface="Arial" panose="020B0604020202020204" pitchFamily="34" charset="0"/>
              </a:rPr>
              <a:t>proslojcima</a:t>
            </a: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altLang="sr-Latn-RS" sz="1200" dirty="0" err="1">
                <a:latin typeface="Arial" panose="020B0604020202020204" pitchFamily="34" charset="0"/>
                <a:cs typeface="Arial" panose="020B0604020202020204" pitchFamily="34" charset="0"/>
              </a:rPr>
              <a:t>krupnozrnatih</a:t>
            </a: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altLang="sr-Latn-RS" sz="1200" dirty="0" err="1">
                <a:latin typeface="Arial" panose="020B0604020202020204" pitchFamily="34" charset="0"/>
                <a:cs typeface="Arial" panose="020B0604020202020204" pitchFamily="34" charset="0"/>
              </a:rPr>
              <a:t>klastita</a:t>
            </a:r>
            <a:endParaRPr lang="hr-HR" altLang="sr-Latn-R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na kraju prvog slijeda -  </a:t>
            </a:r>
            <a:r>
              <a:rPr lang="hr-HR" altLang="sr-Latn-RS" sz="1200" dirty="0" err="1">
                <a:latin typeface="Arial" panose="020B0604020202020204" pitchFamily="34" charset="0"/>
                <a:cs typeface="Arial" panose="020B0604020202020204" pitchFamily="34" charset="0"/>
              </a:rPr>
              <a:t>plitkovodni</a:t>
            </a: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altLang="sr-Latn-RS" sz="1200" dirty="0" err="1">
                <a:latin typeface="Arial" panose="020B0604020202020204" pitchFamily="34" charset="0"/>
                <a:cs typeface="Arial" panose="020B0604020202020204" pitchFamily="34" charset="0"/>
              </a:rPr>
              <a:t>kalkareniti</a:t>
            </a: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 i konglomerati, a što ukazuje na postupnu regresiju 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drugi slijed - unutar lapora je sada prisutna nešto manja količina gline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kraj drugog slijeda na zapadnom dijelu Sjevernohrvatskog bazena sa marinskim </a:t>
            </a:r>
            <a:r>
              <a:rPr lang="hr-HR" altLang="sr-Latn-RS" sz="1200" dirty="0" err="1">
                <a:latin typeface="Arial" panose="020B0604020202020204" pitchFamily="34" charset="0"/>
                <a:cs typeface="Arial" panose="020B0604020202020204" pitchFamily="34" charset="0"/>
              </a:rPr>
              <a:t>kalkarenitima</a:t>
            </a: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, a zatim čak i jezerske naslagama s ugljenom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3D1858-69AB-4C7B-AAB2-588E09D20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3B8A41E3-CE03-4BCB-9B89-1BEDABE32427}" type="slidenum">
              <a:rPr lang="hr-HR" altLang="sr-Latn-RS" smtClean="0"/>
              <a:pPr>
                <a:defRPr/>
              </a:pPr>
              <a:t>18</a:t>
            </a:fld>
            <a:endParaRPr lang="hr-HR" altLang="sr-Latn-RS"/>
          </a:p>
        </p:txBody>
      </p:sp>
      <p:pic>
        <p:nvPicPr>
          <p:cNvPr id="49157" name="Picture 5">
            <a:extLst>
              <a:ext uri="{FF2B5EF4-FFF2-40B4-BE49-F238E27FC236}">
                <a16:creationId xmlns:a16="http://schemas.microsoft.com/office/drawing/2014/main" id="{39F8C91B-0E25-4AE8-B6C8-5AE131B44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72816"/>
            <a:ext cx="4202113" cy="273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48AB9A0-B0CC-4CF6-BA11-F6B267370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069" y="404664"/>
            <a:ext cx="7427168" cy="598388"/>
          </a:xfrm>
        </p:spPr>
        <p:txBody>
          <a:bodyPr/>
          <a:lstStyle/>
          <a:p>
            <a:r>
              <a:rPr lang="hr-HR" altLang="sr-Latn-RS" sz="2400" dirty="0">
                <a:solidFill>
                  <a:srgbClr val="5A63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Sjevernohrvatski bazen - "Panonsko more"</a:t>
            </a:r>
            <a:endParaRPr lang="hr-HR" altLang="sr-Latn-RS" sz="2400" dirty="0"/>
          </a:p>
        </p:txBody>
      </p:sp>
    </p:spTree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Content Placeholder 3">
            <a:extLst>
              <a:ext uri="{FF2B5EF4-FFF2-40B4-BE49-F238E27FC236}">
                <a16:creationId xmlns:a16="http://schemas.microsoft.com/office/drawing/2014/main" id="{CF803C76-F328-4E98-B0DB-D8F5EE9B053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67544" y="2276872"/>
            <a:ext cx="3890963" cy="2159818"/>
          </a:xfrm>
        </p:spPr>
        <p:txBody>
          <a:bodyPr/>
          <a:lstStyle/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altLang="sr-Latn-RS" sz="1200" b="1" dirty="0">
                <a:latin typeface="Arial" panose="020B0604020202020204" pitchFamily="34" charset="0"/>
                <a:cs typeface="Arial" panose="020B0604020202020204" pitchFamily="34" charset="0"/>
              </a:rPr>
              <a:t>kasni </a:t>
            </a:r>
            <a:r>
              <a:rPr lang="hr-HR" altLang="sr-Latn-R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baden</a:t>
            </a:r>
            <a:r>
              <a:rPr lang="hr-HR" altLang="sr-Latn-R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-  transgresija na čitavom prostoru Sjevernohrvatskog bazena 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u donjem dijelu ovog slijeda konglomerati koji su prekriveni </a:t>
            </a:r>
            <a:r>
              <a:rPr lang="hr-HR" altLang="sr-Latn-RS" sz="1200" dirty="0" err="1">
                <a:latin typeface="Arial" panose="020B0604020202020204" pitchFamily="34" charset="0"/>
                <a:cs typeface="Arial" panose="020B0604020202020204" pitchFamily="34" charset="0"/>
              </a:rPr>
              <a:t>algalnim</a:t>
            </a: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altLang="sr-Latn-RS" sz="1200" dirty="0" err="1">
                <a:latin typeface="Arial" panose="020B0604020202020204" pitchFamily="34" charset="0"/>
                <a:cs typeface="Arial" panose="020B0604020202020204" pitchFamily="34" charset="0"/>
              </a:rPr>
              <a:t>litotamnijskim</a:t>
            </a: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 i koraljnim vapnencima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lapori koji </a:t>
            </a:r>
            <a:r>
              <a:rPr lang="hr-HR" altLang="sr-Latn-RS" sz="1200" dirty="0" err="1">
                <a:latin typeface="Arial" panose="020B0604020202020204" pitchFamily="34" charset="0"/>
                <a:cs typeface="Arial" panose="020B0604020202020204" pitchFamily="34" charset="0"/>
              </a:rPr>
              <a:t>nalježu</a:t>
            </a: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 na ove naslage ukazuju na </a:t>
            </a:r>
            <a:r>
              <a:rPr lang="hr-HR" altLang="sr-Latn-RS" sz="1200" dirty="0" err="1">
                <a:latin typeface="Arial" panose="020B0604020202020204" pitchFamily="34" charset="0"/>
                <a:cs typeface="Arial" panose="020B0604020202020204" pitchFamily="34" charset="0"/>
              </a:rPr>
              <a:t>produbljavanje</a:t>
            </a: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 taložnog prostora, pa čak i do </a:t>
            </a:r>
            <a:r>
              <a:rPr lang="hr-HR" altLang="sr-Latn-RS" sz="1200" dirty="0" err="1">
                <a:latin typeface="Arial" panose="020B0604020202020204" pitchFamily="34" charset="0"/>
                <a:cs typeface="Arial" panose="020B0604020202020204" pitchFamily="34" charset="0"/>
              </a:rPr>
              <a:t>batijalnih</a:t>
            </a: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 dubina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kraj </a:t>
            </a:r>
            <a:r>
              <a:rPr lang="hr-HR" altLang="sr-Latn-RS" sz="1200" dirty="0" err="1">
                <a:latin typeface="Arial" panose="020B0604020202020204" pitchFamily="34" charset="0"/>
                <a:cs typeface="Arial" panose="020B0604020202020204" pitchFamily="34" charset="0"/>
              </a:rPr>
              <a:t>badena</a:t>
            </a: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hr-HR" altLang="sr-Latn-RS" sz="1200" dirty="0" err="1">
                <a:latin typeface="Arial" panose="020B0604020202020204" pitchFamily="34" charset="0"/>
                <a:cs typeface="Arial" panose="020B0604020202020204" pitchFamily="34" charset="0"/>
              </a:rPr>
              <a:t>oplićavanja</a:t>
            </a: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 uz mjestimičnu pojavu </a:t>
            </a:r>
            <a:r>
              <a:rPr lang="hr-HR" altLang="sr-Latn-RS" sz="1200" dirty="0" err="1">
                <a:latin typeface="Arial" panose="020B0604020202020204" pitchFamily="34" charset="0"/>
                <a:cs typeface="Arial" panose="020B0604020202020204" pitchFamily="34" charset="0"/>
              </a:rPr>
              <a:t>emerzija</a:t>
            </a: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 (pojava niza otoka)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7C90CA-9C4F-48EC-BAF0-BF2073E30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DDDB2AF0-07D3-4F75-AA05-860DCBC9DA19}" type="slidenum">
              <a:rPr lang="hr-HR" altLang="sr-Latn-RS" smtClean="0"/>
              <a:pPr>
                <a:defRPr/>
              </a:pPr>
              <a:t>19</a:t>
            </a:fld>
            <a:endParaRPr lang="hr-HR" altLang="sr-Latn-RS"/>
          </a:p>
        </p:txBody>
      </p:sp>
      <p:pic>
        <p:nvPicPr>
          <p:cNvPr id="50181" name="Picture 5">
            <a:extLst>
              <a:ext uri="{FF2B5EF4-FFF2-40B4-BE49-F238E27FC236}">
                <a16:creationId xmlns:a16="http://schemas.microsoft.com/office/drawing/2014/main" id="{E2EA0D38-B68C-4189-B266-1678E1405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88840"/>
            <a:ext cx="4386263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D3F73AD-BFD9-4D38-A9DF-E6127FB99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704" y="382687"/>
            <a:ext cx="5040560" cy="598388"/>
          </a:xfrm>
        </p:spPr>
        <p:txBody>
          <a:bodyPr/>
          <a:lstStyle/>
          <a:p>
            <a:r>
              <a:rPr lang="hr-HR" altLang="sr-Latn-RS" sz="3200" dirty="0">
                <a:solidFill>
                  <a:srgbClr val="5A63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Sjevernohrvatski bazen</a:t>
            </a:r>
            <a:endParaRPr lang="hr-HR" altLang="sr-Latn-RS" dirty="0"/>
          </a:p>
        </p:txBody>
      </p:sp>
    </p:spTree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Content Placeholder 3">
            <a:extLst>
              <a:ext uri="{FF2B5EF4-FFF2-40B4-BE49-F238E27FC236}">
                <a16:creationId xmlns:a16="http://schemas.microsoft.com/office/drawing/2014/main" id="{2DC8F9A7-D17E-4D6A-B94F-46F0F97C108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95536" y="2673127"/>
            <a:ext cx="3822700" cy="1511746"/>
          </a:xfrm>
        </p:spPr>
        <p:txBody>
          <a:bodyPr/>
          <a:lstStyle/>
          <a:p>
            <a:pPr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hr-HR" altLang="sr-Latn-R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sarmat</a:t>
            </a: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 - izolirano i zatvoreno more smanjenog saliniteta 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kasni </a:t>
            </a:r>
            <a:r>
              <a:rPr lang="hr-HR" altLang="sr-Latn-RS" sz="1200" dirty="0" err="1">
                <a:latin typeface="Arial" panose="020B0604020202020204" pitchFamily="34" charset="0"/>
                <a:cs typeface="Arial" panose="020B0604020202020204" pitchFamily="34" charset="0"/>
              </a:rPr>
              <a:t>sarmat</a:t>
            </a: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  - transgresija i taloženje horizontalno </a:t>
            </a:r>
            <a:r>
              <a:rPr lang="hr-HR" altLang="sr-Latn-RS" sz="1200" dirty="0" err="1">
                <a:latin typeface="Arial" panose="020B0604020202020204" pitchFamily="34" charset="0"/>
                <a:cs typeface="Arial" panose="020B0604020202020204" pitchFamily="34" charset="0"/>
              </a:rPr>
              <a:t>laminiranih</a:t>
            </a: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 i/ili masivnih lapora s ulošcima pješčenjaka 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konac </a:t>
            </a:r>
            <a:r>
              <a:rPr lang="hr-HR" altLang="sr-Latn-RS" sz="1200" dirty="0" err="1">
                <a:latin typeface="Arial" panose="020B0604020202020204" pitchFamily="34" charset="0"/>
                <a:cs typeface="Arial" panose="020B0604020202020204" pitchFamily="34" charset="0"/>
              </a:rPr>
              <a:t>sarmata</a:t>
            </a:r>
            <a:r>
              <a:rPr lang="hr-HR" altLang="sr-Latn-RS" sz="1200" dirty="0">
                <a:latin typeface="Arial" panose="020B0604020202020204" pitchFamily="34" charset="0"/>
                <a:cs typeface="Arial" panose="020B0604020202020204" pitchFamily="34" charset="0"/>
              </a:rPr>
              <a:t> - pad morskog nivoa i taloženje pješčenjaka i konglomerata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06C27E-5FE6-4E41-90E8-1D5F4CCE0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C0004C9D-4362-4C8D-AB6E-82E0AB622FE4}" type="slidenum">
              <a:rPr lang="hr-HR" altLang="sr-Latn-RS" smtClean="0"/>
              <a:pPr>
                <a:defRPr/>
              </a:pPr>
              <a:t>20</a:t>
            </a:fld>
            <a:endParaRPr lang="hr-HR" altLang="sr-Latn-RS"/>
          </a:p>
        </p:txBody>
      </p:sp>
      <p:pic>
        <p:nvPicPr>
          <p:cNvPr id="51205" name="Picture 5">
            <a:extLst>
              <a:ext uri="{FF2B5EF4-FFF2-40B4-BE49-F238E27FC236}">
                <a16:creationId xmlns:a16="http://schemas.microsoft.com/office/drawing/2014/main" id="{82560038-B668-4079-B357-62DD823E2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107666"/>
            <a:ext cx="4332287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FD7EF6C-241D-4789-9A8F-D3C5FBDA8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704" y="382687"/>
            <a:ext cx="5040560" cy="598388"/>
          </a:xfrm>
        </p:spPr>
        <p:txBody>
          <a:bodyPr/>
          <a:lstStyle/>
          <a:p>
            <a:r>
              <a:rPr lang="hr-HR" altLang="sr-Latn-RS" sz="3200" dirty="0">
                <a:solidFill>
                  <a:srgbClr val="5A63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Sjevernohrvatski bazen</a:t>
            </a:r>
            <a:endParaRPr lang="hr-HR" altLang="sr-Latn-RS" dirty="0"/>
          </a:p>
        </p:txBody>
      </p:sp>
    </p:spTree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Content Placeholder 3">
            <a:extLst>
              <a:ext uri="{FF2B5EF4-FFF2-40B4-BE49-F238E27FC236}">
                <a16:creationId xmlns:a16="http://schemas.microsoft.com/office/drawing/2014/main" id="{8190FD37-5F2B-4A77-B2A3-ACA4D05D89A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51520" y="1988840"/>
            <a:ext cx="3890962" cy="3600425"/>
          </a:xfrm>
        </p:spPr>
        <p:txBody>
          <a:bodyPr/>
          <a:lstStyle/>
          <a:p>
            <a:pPr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hr-HR" altLang="sr-Latn-R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panon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 - formiranje </a:t>
            </a: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brakičnog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 Panonskog jezera 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panonski transgresivno-regresivni slijed debljine je preko 1000 m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hr-HR" altLang="sr-Latn-RS" sz="1100" b="1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hr-HR" altLang="sr-Latn-R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croatica</a:t>
            </a:r>
            <a:r>
              <a:rPr lang="hr-HR" altLang="sr-Latn-RS" sz="1100" b="1" dirty="0">
                <a:latin typeface="Arial" panose="020B0604020202020204" pitchFamily="34" charset="0"/>
                <a:cs typeface="Arial" panose="020B0604020202020204" pitchFamily="34" charset="0"/>
              </a:rPr>
              <a:t> naslage” - </a:t>
            </a: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plitkovodni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, jezerski pločasti i/ili </a:t>
            </a: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tankoslojeviti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 vapnenci sa rijetkim </a:t>
            </a: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proslojcima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 lapora, pješčenjaka i/ili konglomerata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hr-HR" altLang="sr-Latn-RS" sz="1100" b="1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hr-HR" altLang="sr-Latn-R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banatica</a:t>
            </a:r>
            <a:r>
              <a:rPr lang="hr-HR" altLang="sr-Latn-RS" sz="1100" b="1" dirty="0">
                <a:latin typeface="Arial" panose="020B0604020202020204" pitchFamily="34" charset="0"/>
                <a:cs typeface="Arial" panose="020B0604020202020204" pitchFamily="34" charset="0"/>
              </a:rPr>
              <a:t> naslage” i „</a:t>
            </a:r>
            <a:r>
              <a:rPr lang="hr-HR" altLang="sr-Latn-R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abichi</a:t>
            </a:r>
            <a:r>
              <a:rPr lang="hr-HR" altLang="sr-Latn-RS" sz="1100" b="1" dirty="0">
                <a:latin typeface="Arial" panose="020B0604020202020204" pitchFamily="34" charset="0"/>
                <a:cs typeface="Arial" panose="020B0604020202020204" pitchFamily="34" charset="0"/>
              </a:rPr>
              <a:t> naslage” - 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bazenski lapori taloženi na dubinama do 500 m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hr-HR" altLang="sr-Latn-RS" sz="1100" b="1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hr-HR" altLang="sr-Latn-R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rhomboidea</a:t>
            </a:r>
            <a:r>
              <a:rPr lang="hr-HR" altLang="sr-Latn-RS" sz="1100" b="1" dirty="0">
                <a:latin typeface="Arial" panose="020B0604020202020204" pitchFamily="34" charset="0"/>
                <a:cs typeface="Arial" panose="020B0604020202020204" pitchFamily="34" charset="0"/>
              </a:rPr>
              <a:t> naslage” - </a:t>
            </a: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zapunjavanje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 pješčenjačko-</a:t>
            </a: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siltnim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 materijalom </a:t>
            </a: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donešenim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 sa prostora </a:t>
            </a: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Alpi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 i zapadnih Karpata - </a:t>
            </a: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progradirajuće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 riječne delte i </a:t>
            </a: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deltne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 ravnice iz smjera sjeverozapada (stariji </a:t>
            </a: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panon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istočni dio Panonskog jezera ovo zapunjavanje doživljava tijekom mlađeg panona i starijeg pliocena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starost </a:t>
            </a:r>
            <a:r>
              <a:rPr lang="hr-HR" altLang="sr-Latn-RS" sz="1100" b="1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hr-HR" altLang="sr-Latn-R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rhomboidea</a:t>
            </a:r>
            <a:r>
              <a:rPr lang="hr-HR" altLang="sr-Latn-RS" sz="1100" b="1" dirty="0">
                <a:latin typeface="Arial" panose="020B0604020202020204" pitchFamily="34" charset="0"/>
                <a:cs typeface="Arial" panose="020B0604020202020204" pitchFamily="34" charset="0"/>
              </a:rPr>
              <a:t> naslaga” 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različita u različitim dijelovima Panonskog jezera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progradirajuće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 „</a:t>
            </a: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rhomboidea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 naslage” od starijeg </a:t>
            </a: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panona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 do starijeg </a:t>
            </a: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pliocena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zapunjavaju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 Panonsko jezero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C5FB39-A2F8-463F-91CE-ED07477BB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62BE7370-A1CC-4250-9F80-E16902B28E85}" type="slidenum">
              <a:rPr lang="hr-HR" altLang="sr-Latn-RS" smtClean="0"/>
              <a:pPr>
                <a:defRPr/>
              </a:pPr>
              <a:t>21</a:t>
            </a:fld>
            <a:endParaRPr lang="hr-HR" altLang="sr-Latn-RS"/>
          </a:p>
        </p:txBody>
      </p:sp>
      <p:pic>
        <p:nvPicPr>
          <p:cNvPr id="52229" name="Picture 5">
            <a:extLst>
              <a:ext uri="{FF2B5EF4-FFF2-40B4-BE49-F238E27FC236}">
                <a16:creationId xmlns:a16="http://schemas.microsoft.com/office/drawing/2014/main" id="{2424104F-8488-4DF9-8C4D-02473EC70F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204864"/>
            <a:ext cx="4735512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C1EBF0B-19D6-4022-856F-B59A8E9DE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704" y="382687"/>
            <a:ext cx="5040560" cy="598388"/>
          </a:xfrm>
        </p:spPr>
        <p:txBody>
          <a:bodyPr/>
          <a:lstStyle/>
          <a:p>
            <a:r>
              <a:rPr lang="hr-HR" altLang="sr-Latn-RS" sz="3200" dirty="0">
                <a:solidFill>
                  <a:srgbClr val="5A63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Sjevernohrvatski bazen</a:t>
            </a:r>
            <a:endParaRPr lang="hr-HR" altLang="sr-Latn-RS" dirty="0"/>
          </a:p>
        </p:txBody>
      </p:sp>
    </p:spTree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Content Placeholder 3">
            <a:extLst>
              <a:ext uri="{FF2B5EF4-FFF2-40B4-BE49-F238E27FC236}">
                <a16:creationId xmlns:a16="http://schemas.microsoft.com/office/drawing/2014/main" id="{4DB14CC7-D0C7-4FB5-BD62-927DFD2D872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51520" y="2348880"/>
            <a:ext cx="3673475" cy="3097213"/>
          </a:xfrm>
        </p:spPr>
        <p:txBody>
          <a:bodyPr/>
          <a:lstStyle/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altLang="sr-Latn-RS" sz="1100" b="1" dirty="0">
                <a:latin typeface="Arial" panose="020B0604020202020204" pitchFamily="34" charset="0"/>
                <a:cs typeface="Arial" panose="020B0604020202020204" pitchFamily="34" charset="0"/>
              </a:rPr>
              <a:t>srednji </a:t>
            </a:r>
            <a:r>
              <a:rPr lang="hr-HR" altLang="sr-Latn-R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pliocen</a:t>
            </a:r>
            <a:r>
              <a:rPr lang="hr-HR" altLang="sr-Latn-RS" sz="1100" b="1" dirty="0">
                <a:latin typeface="Arial" panose="020B0604020202020204" pitchFamily="34" charset="0"/>
                <a:cs typeface="Arial" panose="020B0604020202020204" pitchFamily="34" charset="0"/>
              </a:rPr>
              <a:t> i stariji </a:t>
            </a:r>
            <a:r>
              <a:rPr lang="hr-HR" altLang="sr-Latn-R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pleistocen</a:t>
            </a:r>
            <a:r>
              <a:rPr lang="hr-HR" altLang="sr-Latn-RS" sz="11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hr-HR" altLang="sr-Latn-R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Cernikian</a:t>
            </a:r>
            <a:r>
              <a:rPr lang="hr-HR" altLang="sr-Latn-RS" sz="1100" b="1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hr-HR" altLang="sr-Latn-R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Cernik</a:t>
            </a:r>
            <a:r>
              <a:rPr lang="hr-HR" altLang="sr-Latn-RS" sz="1100" b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- slatkovodno Slavonsko jezero koje je preostalo nakon riječnog </a:t>
            </a: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zapunjavanja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predhodnog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 i većeg Panonskog jezera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Slavonsko jezero - južni i istočni dio Sjevernohrvatskog bazena, protežući se dalje na istok prema Rumunjskoj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naslage izgrađuju dva manja transgresivno-regresivna slijeda ukupne debljine od oko 500 m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u starijem slijedu gline i </a:t>
            </a: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siltovi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, a u mlađem </a:t>
            </a: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krupnijezrnati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 pijesci. Ove slatkovodne naslage prema tipičnoj fauni nazivaju se </a:t>
            </a:r>
            <a:r>
              <a:rPr lang="hr-HR" altLang="sr-Latn-R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Viviparus</a:t>
            </a:r>
            <a:r>
              <a:rPr lang="hr-HR" altLang="sr-Latn-RS" sz="1100" b="1" dirty="0">
                <a:latin typeface="Arial" panose="020B0604020202020204" pitchFamily="34" charset="0"/>
                <a:cs typeface="Arial" panose="020B0604020202020204" pitchFamily="34" charset="0"/>
              </a:rPr>
              <a:t> naslage 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Cernikian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Cernik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 – regionalni kat koji </a:t>
            </a: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obuhvaca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 potpuni raspon </a:t>
            </a: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Viviparus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 naslaga)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oko Slavonskog jezera, taloženje </a:t>
            </a: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krupnijezrnatog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 materijala odvijalo se u rijekama i njihovim poplavnim ravnicama.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8EE0FA-68BD-4C10-8AE4-29DDDFAB7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25A883C1-167D-4DD0-B970-3A9921AF105D}" type="slidenum">
              <a:rPr lang="hr-HR" altLang="sr-Latn-RS" smtClean="0"/>
              <a:pPr>
                <a:defRPr/>
              </a:pPr>
              <a:t>22</a:t>
            </a:fld>
            <a:endParaRPr lang="hr-HR" altLang="sr-Latn-RS"/>
          </a:p>
        </p:txBody>
      </p:sp>
      <p:pic>
        <p:nvPicPr>
          <p:cNvPr id="53253" name="Picture 5">
            <a:extLst>
              <a:ext uri="{FF2B5EF4-FFF2-40B4-BE49-F238E27FC236}">
                <a16:creationId xmlns:a16="http://schemas.microsoft.com/office/drawing/2014/main" id="{725EEAB9-9840-41CC-96CB-8F6823C79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124744"/>
            <a:ext cx="4706938" cy="309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99B3AAC-7D79-41AE-BE6C-D3C2554C0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704" y="382687"/>
            <a:ext cx="5040560" cy="598388"/>
          </a:xfrm>
        </p:spPr>
        <p:txBody>
          <a:bodyPr/>
          <a:lstStyle/>
          <a:p>
            <a:r>
              <a:rPr lang="hr-HR" altLang="sr-Latn-RS" sz="3200" dirty="0">
                <a:solidFill>
                  <a:srgbClr val="5A63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Sjevernohrvatski bazen</a:t>
            </a:r>
            <a:endParaRPr lang="hr-HR" altLang="sr-Latn-R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5AEBA4-2893-4953-A75A-757F71C5AC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4437112"/>
            <a:ext cx="4706938" cy="188277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89C1A-900C-45BF-8891-8ED521DB7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C1D8647-4992-486F-94F9-707E865189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31914"/>
            <a:ext cx="4752528" cy="631280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9D2942-9399-4091-92A8-2B287393AA2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55589521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Content Placeholder 3">
            <a:extLst>
              <a:ext uri="{FF2B5EF4-FFF2-40B4-BE49-F238E27FC236}">
                <a16:creationId xmlns:a16="http://schemas.microsoft.com/office/drawing/2014/main" id="{6A85005C-E42D-45A5-B07B-172D5020253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51520" y="2201466"/>
            <a:ext cx="3386138" cy="3315766"/>
          </a:xfrm>
        </p:spPr>
        <p:txBody>
          <a:bodyPr/>
          <a:lstStyle/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kvartar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 - taložine rijeka (Sava, Drava i dr.), riječnih poplavnih ravnica i jezera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donešen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 vjetrom sa sjevernoeuropskih </a:t>
            </a: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periglacijalnih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  prostora (Bilogora, Đakovo, Đurđevac, Vukovar)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najljepše je razvijen les uz Dunav (Vukovarski ravnjak i Erdutska kosa uz Dunav) - izmjena slojeva lesa kao taložina suhe stepske klime </a:t>
            </a: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periglacijalnih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 prostora Europe i ilovastih </a:t>
            </a: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proslojaka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 kao posljedice trošenja u vrijeme </a:t>
            </a: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interglacijala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u lesu ima kopnenih puževa </a:t>
            </a:r>
            <a:r>
              <a:rPr lang="hr-HR" altLang="sr-Latn-RS" sz="1100" dirty="0" err="1">
                <a:latin typeface="Arial" panose="020B0604020202020204" pitchFamily="34" charset="0"/>
                <a:cs typeface="Arial" panose="020B0604020202020204" pitchFamily="34" charset="0"/>
              </a:rPr>
              <a:t>Helix</a:t>
            </a: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 i Pupa, a sporadične su i fosilne kosti sisavaca, osobito mamuta, bizona, vunastog nosoroga, konja itd. 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altLang="sr-Latn-RS" sz="1100" dirty="0">
                <a:latin typeface="Arial" panose="020B0604020202020204" pitchFamily="34" charset="0"/>
                <a:cs typeface="Arial" panose="020B0604020202020204" pitchFamily="34" charset="0"/>
              </a:rPr>
              <a:t>eolskih kvartarnih naslaga ima i na Korčuli, Lastovu, Mljetu, Hvaru, u Ravnim kotarima, Istri, na Susku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FE3B8A-84DD-439E-8294-4873EB8AE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3AAD2BD1-3FC1-46BC-B758-0939D126EE8B}" type="slidenum">
              <a:rPr lang="hr-HR" altLang="sr-Latn-RS" smtClean="0"/>
              <a:pPr>
                <a:defRPr/>
              </a:pPr>
              <a:t>24</a:t>
            </a:fld>
            <a:endParaRPr lang="hr-HR" altLang="sr-Latn-RS"/>
          </a:p>
        </p:txBody>
      </p:sp>
      <p:pic>
        <p:nvPicPr>
          <p:cNvPr id="54277" name="Picture 5">
            <a:extLst>
              <a:ext uri="{FF2B5EF4-FFF2-40B4-BE49-F238E27FC236}">
                <a16:creationId xmlns:a16="http://schemas.microsoft.com/office/drawing/2014/main" id="{65C31B0F-0383-49C3-96F5-8A7ABB2A87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942" y="2093665"/>
            <a:ext cx="5062538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5A0443A-B704-448B-BE6E-6EE3A3AD8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704" y="382687"/>
            <a:ext cx="5040560" cy="598388"/>
          </a:xfrm>
        </p:spPr>
        <p:txBody>
          <a:bodyPr/>
          <a:lstStyle/>
          <a:p>
            <a:r>
              <a:rPr lang="hr-HR" altLang="sr-Latn-RS" sz="3200" dirty="0">
                <a:solidFill>
                  <a:srgbClr val="5A63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Sjevernohrvatski bazen</a:t>
            </a:r>
            <a:endParaRPr lang="hr-HR" altLang="sr-Latn-RS" dirty="0"/>
          </a:p>
        </p:txBody>
      </p:sp>
    </p:spTree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E:\Printscreen\ScreenShot063.jpg">
            <a:extLst>
              <a:ext uri="{FF2B5EF4-FFF2-40B4-BE49-F238E27FC236}">
                <a16:creationId xmlns:a16="http://schemas.microsoft.com/office/drawing/2014/main" id="{B0936773-7AB6-47BE-9640-9CE0B3FFC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1268413"/>
            <a:ext cx="5602288" cy="532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Slide Number Placeholder 1">
            <a:extLst>
              <a:ext uri="{FF2B5EF4-FFF2-40B4-BE49-F238E27FC236}">
                <a16:creationId xmlns:a16="http://schemas.microsoft.com/office/drawing/2014/main" id="{0DE2EA19-3943-4F62-ABB8-AA1966718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22036C77-F454-4E50-8A97-B2B0C2EFD528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25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43012" name="Rectangle 2">
            <a:extLst>
              <a:ext uri="{FF2B5EF4-FFF2-40B4-BE49-F238E27FC236}">
                <a16:creationId xmlns:a16="http://schemas.microsoft.com/office/drawing/2014/main" id="{A574293B-9EB2-4C50-9F08-2C9CD21D5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60107"/>
            <a:ext cx="8153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u="sng" dirty="0" err="1">
                <a:solidFill>
                  <a:schemeClr val="accent4"/>
                </a:solidFill>
                <a:latin typeface="Arial" panose="020B0604020202020204" pitchFamily="34" charset="0"/>
              </a:rPr>
              <a:t>Neogenske</a:t>
            </a:r>
            <a:r>
              <a:rPr lang="hr-HR" altLang="sr-Latn-RS" sz="2400" b="1" dirty="0">
                <a:solidFill>
                  <a:schemeClr val="accent4"/>
                </a:solidFill>
                <a:latin typeface="Arial" panose="020B0604020202020204" pitchFamily="34" charset="0"/>
              </a:rPr>
              <a:t> naslage Vanjskih Dinarida</a:t>
            </a:r>
          </a:p>
        </p:txBody>
      </p:sp>
      <p:sp>
        <p:nvSpPr>
          <p:cNvPr id="43013" name="Text Box 2">
            <a:extLst>
              <a:ext uri="{FF2B5EF4-FFF2-40B4-BE49-F238E27FC236}">
                <a16:creationId xmlns:a16="http://schemas.microsoft.com/office/drawing/2014/main" id="{0FDB2299-3283-4E17-9452-77CC54F2CD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196752"/>
            <a:ext cx="3025031" cy="5610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rgbClr val="92D050"/>
              </a:buClr>
              <a:buSzTx/>
              <a:buFont typeface="Wingdings" panose="05000000000000000000" pitchFamily="2" charset="2"/>
              <a:buChar char="Ø"/>
            </a:pPr>
            <a:r>
              <a:rPr lang="hr-HR" altLang="sr-Latn-RS" sz="1000" dirty="0">
                <a:latin typeface="Arial" panose="020B0604020202020204" pitchFamily="34" charset="0"/>
              </a:rPr>
              <a:t>Nakon izdizanja Dinarida tijekom </a:t>
            </a:r>
            <a:r>
              <a:rPr lang="hr-HR" altLang="sr-Latn-RS" sz="1000" dirty="0" err="1">
                <a:latin typeface="Arial" panose="020B0604020202020204" pitchFamily="34" charset="0"/>
              </a:rPr>
              <a:t>neogena</a:t>
            </a:r>
            <a:r>
              <a:rPr lang="hr-HR" altLang="sr-Latn-RS" sz="1000" dirty="0">
                <a:latin typeface="Arial" panose="020B0604020202020204" pitchFamily="34" charset="0"/>
              </a:rPr>
              <a:t> se na prostoru BiH i današnje sjeverne i srednje Dalmacije u depresijama stvaraju jezera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rgbClr val="92D050"/>
              </a:buClr>
              <a:buSzTx/>
              <a:buFont typeface="Wingdings" panose="05000000000000000000" pitchFamily="2" charset="2"/>
              <a:buChar char="Ø"/>
            </a:pPr>
            <a:r>
              <a:rPr lang="hr-HR" altLang="sr-Latn-RS" sz="1000" dirty="0">
                <a:latin typeface="Arial" panose="020B0604020202020204" pitchFamily="34" charset="0"/>
              </a:rPr>
              <a:t>Dimenzije ovih jezera kretale su se od nekoliko km do </a:t>
            </a:r>
            <a:r>
              <a:rPr lang="hr-HR" altLang="sr-Latn-RS" sz="1000" dirty="0" err="1">
                <a:latin typeface="Arial" panose="020B0604020202020204" pitchFamily="34" charset="0"/>
              </a:rPr>
              <a:t>70x18</a:t>
            </a:r>
            <a:r>
              <a:rPr lang="hr-HR" altLang="sr-Latn-RS" sz="1000" dirty="0">
                <a:latin typeface="Arial" panose="020B0604020202020204" pitchFamily="34" charset="0"/>
              </a:rPr>
              <a:t> km u slučaju Sarajevo–Zenica </a:t>
            </a:r>
            <a:r>
              <a:rPr lang="hr-HR" altLang="sr-Latn-RS" sz="1000" dirty="0" err="1">
                <a:latin typeface="Arial" panose="020B0604020202020204" pitchFamily="34" charset="0"/>
              </a:rPr>
              <a:t>neogenskog</a:t>
            </a:r>
            <a:r>
              <a:rPr lang="hr-HR" altLang="sr-Latn-RS" sz="1000" dirty="0">
                <a:latin typeface="Arial" panose="020B0604020202020204" pitchFamily="34" charset="0"/>
              </a:rPr>
              <a:t> bazena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rgbClr val="92D050"/>
              </a:buClr>
              <a:buSzTx/>
              <a:buFont typeface="Wingdings" panose="05000000000000000000" pitchFamily="2" charset="2"/>
              <a:buChar char="Ø"/>
            </a:pPr>
            <a:r>
              <a:rPr lang="hr-HR" altLang="sr-Latn-RS" sz="1000" dirty="0">
                <a:latin typeface="Arial" panose="020B0604020202020204" pitchFamily="34" charset="0"/>
              </a:rPr>
              <a:t>U tim se jezerima istaložilo od nekoliko stotina do čak 2.600 m naslaga u Sarajevo–Zenica bazenu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rgbClr val="92D050"/>
              </a:buClr>
              <a:buSzTx/>
              <a:buFont typeface="Wingdings" panose="05000000000000000000" pitchFamily="2" charset="2"/>
              <a:buChar char="Ø"/>
            </a:pPr>
            <a:r>
              <a:rPr lang="hr-HR" sz="1000" dirty="0">
                <a:latin typeface="Arial" charset="0"/>
              </a:rPr>
              <a:t>u ovim depresijama tijekom miocena i </a:t>
            </a:r>
            <a:r>
              <a:rPr lang="hr-HR" sz="1000" dirty="0" err="1">
                <a:latin typeface="Arial" charset="0"/>
              </a:rPr>
              <a:t>pliocena</a:t>
            </a:r>
            <a:r>
              <a:rPr lang="hr-HR" sz="1000" dirty="0">
                <a:latin typeface="Arial" charset="0"/>
              </a:rPr>
              <a:t> taložili su se lapori, gline, vapnenci vapnenački konglomerati, a mjestimice ima i lignita, smeđeg ugljena i </a:t>
            </a:r>
            <a:r>
              <a:rPr lang="hr-HR" sz="1000" dirty="0" err="1">
                <a:latin typeface="Arial" charset="0"/>
              </a:rPr>
              <a:t>tufova</a:t>
            </a:r>
            <a:r>
              <a:rPr lang="hr-HR" sz="1000" dirty="0">
                <a:latin typeface="Arial" charset="0"/>
              </a:rPr>
              <a:t>. Ugljeni se i danas rudare u Zenici, </a:t>
            </a:r>
            <a:r>
              <a:rPr lang="hr-HR" sz="1000" dirty="0" err="1">
                <a:latin typeface="Arial" charset="0"/>
              </a:rPr>
              <a:t>Kaknju</a:t>
            </a:r>
            <a:r>
              <a:rPr lang="hr-HR" sz="1000" dirty="0">
                <a:latin typeface="Arial" charset="0"/>
              </a:rPr>
              <a:t>, Brezi i Livnu, a dokazuju bujnu jezersku i močvarnu vegetaciju u vlažnoj i toploj miocenskoj klimi. Pojave </a:t>
            </a:r>
            <a:r>
              <a:rPr lang="hr-HR" sz="1000" dirty="0" err="1">
                <a:latin typeface="Arial" charset="0"/>
              </a:rPr>
              <a:t>tufova</a:t>
            </a:r>
            <a:r>
              <a:rPr lang="hr-HR" sz="1000" dirty="0">
                <a:latin typeface="Arial" charset="0"/>
              </a:rPr>
              <a:t> (vulkanskog pepela) dokazuju da su u blizini povremeno bili aktivni vulkani čiji je pepeo vjetar nanosio u jezera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rgbClr val="92D050"/>
              </a:buClr>
              <a:buSzTx/>
              <a:buFont typeface="Wingdings" panose="05000000000000000000" pitchFamily="2" charset="2"/>
              <a:buChar char="Ø"/>
            </a:pPr>
            <a:r>
              <a:rPr lang="hr-HR" sz="1000" dirty="0">
                <a:latin typeface="Arial" charset="0"/>
              </a:rPr>
              <a:t>zbog izoliranosti prisutne su endemske životne forme (specifične vrste puževa poput roda </a:t>
            </a:r>
            <a:r>
              <a:rPr lang="hr-HR" sz="1000" dirty="0" err="1">
                <a:latin typeface="Arial" charset="0"/>
              </a:rPr>
              <a:t>Congeria</a:t>
            </a:r>
            <a:r>
              <a:rPr lang="hr-HR" sz="1000" dirty="0">
                <a:latin typeface="Arial" charset="0"/>
              </a:rPr>
              <a:t> i školjkaša) 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rgbClr val="92D050"/>
              </a:buClr>
              <a:buSzTx/>
              <a:buFont typeface="Wingdings" panose="05000000000000000000" pitchFamily="2" charset="2"/>
              <a:buChar char="Ø"/>
            </a:pPr>
            <a:r>
              <a:rPr lang="hr-HR" sz="1000" dirty="0">
                <a:latin typeface="Arial" charset="0"/>
              </a:rPr>
              <a:t>na prostoru Vanjskih Dinarida ima i glacijalnih i fluvioglacijalnih sedimenata </a:t>
            </a:r>
            <a:r>
              <a:rPr lang="hr-HR" sz="1000" dirty="0" err="1">
                <a:latin typeface="Arial" charset="0"/>
              </a:rPr>
              <a:t>pleistocena</a:t>
            </a:r>
            <a:r>
              <a:rPr lang="hr-HR" sz="1000" dirty="0">
                <a:latin typeface="Arial" charset="0"/>
              </a:rPr>
              <a:t>, npr. morene na Rujanskoj kosi i na Krasnom polju Velebita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rgbClr val="92D050"/>
              </a:buClr>
              <a:buSzTx/>
              <a:buFont typeface="Wingdings" panose="05000000000000000000" pitchFamily="2" charset="2"/>
              <a:buChar char="Ø"/>
            </a:pPr>
            <a:r>
              <a:rPr lang="hr-HR" sz="1000" dirty="0">
                <a:latin typeface="Arial" charset="0"/>
              </a:rPr>
              <a:t>tijekom </a:t>
            </a:r>
            <a:r>
              <a:rPr lang="hr-HR" sz="1000" dirty="0" err="1">
                <a:latin typeface="Arial" charset="0"/>
              </a:rPr>
              <a:t>holocena</a:t>
            </a:r>
            <a:r>
              <a:rPr lang="hr-HR" sz="1000" dirty="0">
                <a:latin typeface="Arial" charset="0"/>
              </a:rPr>
              <a:t> mjestimice se formiraju i sedrene barijere, pa su tako na Korani nastala Plitvička jezera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rgbClr val="92D050"/>
              </a:buClr>
              <a:buSzTx/>
              <a:buFont typeface="Wingdings" panose="05000000000000000000" pitchFamily="2" charset="2"/>
              <a:buChar char="Ø"/>
            </a:pPr>
            <a:endParaRPr lang="hr-HR" altLang="sr-Latn-RS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985447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870987E2-540A-45B7-AEE5-9E36866E25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490538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dirty="0">
                <a:latin typeface="Arial" charset="0"/>
              </a:rPr>
              <a:t>Razvoj </a:t>
            </a:r>
            <a:r>
              <a:rPr lang="hr-HR" sz="2400" dirty="0" err="1">
                <a:latin typeface="Arial" charset="0"/>
              </a:rPr>
              <a:t>neogena</a:t>
            </a:r>
            <a:r>
              <a:rPr lang="hr-HR" sz="2400" dirty="0">
                <a:latin typeface="Arial" charset="0"/>
              </a:rPr>
              <a:t> u području Jadranskog bazena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082C0F48-D4D3-4310-AA94-4D0181EF6F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1773239"/>
            <a:ext cx="8229600" cy="40320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400" dirty="0" err="1">
                <a:latin typeface="Arial" charset="0"/>
              </a:rPr>
              <a:t>neogenska</a:t>
            </a:r>
            <a:r>
              <a:rPr lang="hr-HR" sz="1400" dirty="0">
                <a:latin typeface="Arial" charset="0"/>
              </a:rPr>
              <a:t> sedimentacija na "hrvatskom" dijelu </a:t>
            </a:r>
            <a:r>
              <a:rPr lang="hr-HR" sz="1400" dirty="0" err="1">
                <a:latin typeface="Arial" charset="0"/>
              </a:rPr>
              <a:t>Tethysa</a:t>
            </a:r>
            <a:r>
              <a:rPr lang="hr-HR" sz="1400" dirty="0">
                <a:latin typeface="Arial" charset="0"/>
              </a:rPr>
              <a:t> odvijala se na prostoru današnjeg Jadranskog mora (bazena)</a:t>
            </a:r>
          </a:p>
          <a:p>
            <a:pPr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400" dirty="0">
                <a:latin typeface="Arial" charset="0"/>
              </a:rPr>
              <a:t>povremene i mjestimične </a:t>
            </a:r>
            <a:r>
              <a:rPr lang="hr-HR" sz="1400" dirty="0" err="1">
                <a:latin typeface="Arial" charset="0"/>
              </a:rPr>
              <a:t>emerzije</a:t>
            </a:r>
            <a:r>
              <a:rPr lang="hr-HR" sz="1400" dirty="0">
                <a:latin typeface="Arial" charset="0"/>
              </a:rPr>
              <a:t> za koje su vezane kopnene (slatkovodne) naslage (</a:t>
            </a:r>
            <a:r>
              <a:rPr lang="hr-HR" sz="1400" dirty="0" err="1">
                <a:latin typeface="Arial" charset="0"/>
              </a:rPr>
              <a:t>npr</a:t>
            </a:r>
            <a:r>
              <a:rPr lang="hr-HR" sz="1400" dirty="0">
                <a:latin typeface="Arial" charset="0"/>
              </a:rPr>
              <a:t>. na Pagu, lokalitet Crnika - slatkovodni, jezerski sedimenti s bogatim nalazima fosilnih </a:t>
            </a:r>
            <a:r>
              <a:rPr lang="hr-HR" sz="1400" dirty="0" err="1">
                <a:latin typeface="Arial" charset="0"/>
              </a:rPr>
              <a:t>klastičnih</a:t>
            </a:r>
            <a:r>
              <a:rPr lang="hr-HR" sz="1400" dirty="0">
                <a:latin typeface="Arial" charset="0"/>
              </a:rPr>
              <a:t> naslaga i ugljena) – preko tih “koridora” migracije sisavaca iz Dinarida u </a:t>
            </a:r>
            <a:r>
              <a:rPr lang="hr-HR" sz="1400" dirty="0" err="1">
                <a:latin typeface="Arial" charset="0"/>
              </a:rPr>
              <a:t>Apuliju</a:t>
            </a:r>
            <a:r>
              <a:rPr lang="hr-HR" sz="1400" dirty="0">
                <a:latin typeface="Arial" charset="0"/>
              </a:rPr>
              <a:t> i obrnuto</a:t>
            </a:r>
          </a:p>
          <a:p>
            <a:pPr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400" dirty="0">
                <a:latin typeface="Arial" charset="0"/>
              </a:rPr>
              <a:t>najduža </a:t>
            </a:r>
            <a:r>
              <a:rPr lang="hr-HR" sz="1400" dirty="0" err="1">
                <a:latin typeface="Arial" charset="0"/>
              </a:rPr>
              <a:t>emerzija</a:t>
            </a:r>
            <a:r>
              <a:rPr lang="hr-HR" sz="1400" dirty="0">
                <a:latin typeface="Arial" charset="0"/>
              </a:rPr>
              <a:t> na prijelazu </a:t>
            </a:r>
            <a:r>
              <a:rPr lang="hr-HR" sz="1400" dirty="0" err="1">
                <a:latin typeface="Arial" charset="0"/>
              </a:rPr>
              <a:t>oligocen</a:t>
            </a:r>
            <a:r>
              <a:rPr lang="hr-HR" sz="1400" dirty="0">
                <a:latin typeface="Arial" charset="0"/>
              </a:rPr>
              <a:t>-donji miocen</a:t>
            </a:r>
          </a:p>
          <a:p>
            <a:pPr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400" dirty="0">
                <a:latin typeface="Arial" charset="0"/>
              </a:rPr>
              <a:t>na kraju miocena - </a:t>
            </a:r>
            <a:r>
              <a:rPr lang="hr-HR" sz="1400" dirty="0" err="1">
                <a:latin typeface="Arial" charset="0"/>
              </a:rPr>
              <a:t>evaporiti</a:t>
            </a:r>
            <a:r>
              <a:rPr lang="hr-HR" sz="1400" dirty="0">
                <a:latin typeface="Arial" charset="0"/>
              </a:rPr>
              <a:t> (</a:t>
            </a:r>
            <a:r>
              <a:rPr lang="sv-SE" sz="1400" dirty="0">
                <a:latin typeface="Arial" charset="0"/>
              </a:rPr>
              <a:t>gips, anhidrit i kamena sol</a:t>
            </a:r>
            <a:r>
              <a:rPr lang="hr-HR" sz="1400" dirty="0">
                <a:latin typeface="Arial" charset="0"/>
              </a:rPr>
              <a:t>)</a:t>
            </a:r>
          </a:p>
          <a:p>
            <a:pPr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400" dirty="0">
                <a:latin typeface="Arial" charset="0"/>
              </a:rPr>
              <a:t>debljina naslaga </a:t>
            </a:r>
            <a:r>
              <a:rPr lang="hr-HR" sz="1400" dirty="0" err="1">
                <a:latin typeface="Arial" charset="0"/>
              </a:rPr>
              <a:t>neogena</a:t>
            </a:r>
            <a:r>
              <a:rPr lang="hr-HR" sz="1400" dirty="0">
                <a:latin typeface="Arial" charset="0"/>
              </a:rPr>
              <a:t> u najplićim </a:t>
            </a:r>
            <a:r>
              <a:rPr lang="hr-HR" sz="1400" dirty="0" err="1">
                <a:latin typeface="Arial" charset="0"/>
              </a:rPr>
              <a:t>platformnim</a:t>
            </a:r>
            <a:r>
              <a:rPr lang="hr-HR" sz="1400" dirty="0">
                <a:latin typeface="Arial" charset="0"/>
              </a:rPr>
              <a:t> dijelovima prosječno oko 800 m </a:t>
            </a:r>
          </a:p>
          <a:p>
            <a:pPr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400" dirty="0">
                <a:latin typeface="Arial" charset="0"/>
              </a:rPr>
              <a:t>u depresijama; Jadransko-Jonska, </a:t>
            </a:r>
            <a:r>
              <a:rPr lang="hr-HR" sz="1400" dirty="0" err="1">
                <a:latin typeface="Arial" charset="0"/>
              </a:rPr>
              <a:t>Dugootočka</a:t>
            </a:r>
            <a:r>
              <a:rPr lang="hr-HR" sz="1400" dirty="0">
                <a:latin typeface="Arial" charset="0"/>
              </a:rPr>
              <a:t>, </a:t>
            </a:r>
            <a:r>
              <a:rPr lang="hr-HR" sz="1400" dirty="0" err="1">
                <a:latin typeface="Arial" charset="0"/>
              </a:rPr>
              <a:t>Padska</a:t>
            </a:r>
            <a:r>
              <a:rPr lang="hr-HR" sz="1400" dirty="0">
                <a:latin typeface="Arial" charset="0"/>
              </a:rPr>
              <a:t>, Venecijanska - debljine </a:t>
            </a:r>
            <a:r>
              <a:rPr lang="hr-HR" sz="1400" dirty="0" err="1">
                <a:latin typeface="Arial" charset="0"/>
              </a:rPr>
              <a:t>neogenskih</a:t>
            </a:r>
            <a:r>
              <a:rPr lang="hr-HR" sz="1400" dirty="0">
                <a:latin typeface="Arial" charset="0"/>
              </a:rPr>
              <a:t> i kvartarnih sedimenata su znatno veće (na pojedinim mjestima u </a:t>
            </a:r>
            <a:r>
              <a:rPr lang="hr-HR" sz="1400" dirty="0" err="1">
                <a:latin typeface="Arial" charset="0"/>
              </a:rPr>
              <a:t>Padskoj</a:t>
            </a:r>
            <a:r>
              <a:rPr lang="hr-HR" sz="1400" dirty="0">
                <a:latin typeface="Arial" charset="0"/>
              </a:rPr>
              <a:t> nizini i sjevernom Jadranu dosežu i nekoliko kilometara). Ti su profili najbolje istraženi i vidljivi unutar dubokih naftnih i plinskih bušotina na otvorenom moru.</a:t>
            </a:r>
          </a:p>
          <a:p>
            <a:pPr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400" dirty="0" err="1">
                <a:latin typeface="Arial" charset="0"/>
              </a:rPr>
              <a:t>pliocenski</a:t>
            </a:r>
            <a:r>
              <a:rPr lang="hr-HR" sz="1400" dirty="0">
                <a:latin typeface="Arial" charset="0"/>
              </a:rPr>
              <a:t> vapnenci, lapori i gline na Palagruži koji </a:t>
            </a:r>
            <a:r>
              <a:rPr lang="hr-HR" sz="1400" dirty="0" err="1">
                <a:latin typeface="Arial" charset="0"/>
              </a:rPr>
              <a:t>nalježu</a:t>
            </a:r>
            <a:r>
              <a:rPr lang="hr-HR" sz="1400" dirty="0">
                <a:latin typeface="Arial" charset="0"/>
              </a:rPr>
              <a:t> na stariju jursku i krednu podlogu</a:t>
            </a:r>
          </a:p>
          <a:p>
            <a:pPr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400" dirty="0">
                <a:latin typeface="Arial" charset="0"/>
              </a:rPr>
              <a:t>za vrijeme </a:t>
            </a:r>
            <a:r>
              <a:rPr lang="hr-HR" sz="1400" dirty="0" err="1">
                <a:latin typeface="Arial" charset="0"/>
              </a:rPr>
              <a:t>pleistocenskih</a:t>
            </a:r>
            <a:r>
              <a:rPr lang="hr-HR" sz="1400" dirty="0">
                <a:latin typeface="Arial" charset="0"/>
              </a:rPr>
              <a:t> </a:t>
            </a:r>
            <a:r>
              <a:rPr lang="hr-HR" sz="1400" dirty="0" err="1">
                <a:latin typeface="Arial" charset="0"/>
              </a:rPr>
              <a:t>glacijala</a:t>
            </a:r>
            <a:r>
              <a:rPr lang="hr-HR" sz="1400" dirty="0">
                <a:latin typeface="Arial" charset="0"/>
              </a:rPr>
              <a:t> (ledenih doba) razina mora je pala za 120-130 metara, pa je sjeverni i srednji Jadran bio suho kopno. Vjetrovi su raznosili sitni pijesak i prašinu (eolske taložine) stvarajući naslage na Korčuli, Lastovu, Mljetu, Hvaru i posebice Susku. Ti morski i obalni pijesci u podmorju i na otocima geološki su vrlo mladi, zbog čega su u većini slučajeva ostali rastresiti i necementirani (nisu se stigli pretvoriti u čvrsti pješčenjak).</a:t>
            </a:r>
          </a:p>
        </p:txBody>
      </p:sp>
    </p:spTree>
    <p:extLst>
      <p:ext uri="{BB962C8B-B14F-4D97-AF65-F5344CB8AC3E}">
        <p14:creationId xmlns:p14="http://schemas.microsoft.com/office/powerpoint/2010/main" val="2094029220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11" descr="Jadranska obala u Pleistocenu">
            <a:extLst>
              <a:ext uri="{FF2B5EF4-FFF2-40B4-BE49-F238E27FC236}">
                <a16:creationId xmlns:a16="http://schemas.microsoft.com/office/drawing/2014/main" id="{32394C58-F4AB-4956-833C-1E3548C18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092" y="981075"/>
            <a:ext cx="4596031" cy="537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Slide Number Placeholder 2">
            <a:extLst>
              <a:ext uri="{FF2B5EF4-FFF2-40B4-BE49-F238E27FC236}">
                <a16:creationId xmlns:a16="http://schemas.microsoft.com/office/drawing/2014/main" id="{4C13B984-A9EC-473E-98EF-247432CB0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C5E673EE-D6BC-4228-B454-B83977BFEE98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27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58372" name="Text Box 5">
            <a:extLst>
              <a:ext uri="{FF2B5EF4-FFF2-40B4-BE49-F238E27FC236}">
                <a16:creationId xmlns:a16="http://schemas.microsoft.com/office/drawing/2014/main" id="{889AC4DA-AF43-4AB0-822A-8BA9C315D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150" y="2995035"/>
            <a:ext cx="3312368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3675" indent="-193675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spcBef>
                <a:spcPct val="20000"/>
              </a:spcBef>
              <a:buClr>
                <a:srgbClr val="92D050"/>
              </a:buClr>
              <a:buSzPct val="100000"/>
              <a:buFont typeface="Wingdings" panose="05000000000000000000" pitchFamily="2" charset="2"/>
              <a:buChar char="Ø"/>
            </a:pPr>
            <a:r>
              <a:rPr lang="hr-HR" altLang="sr-Latn-RS" sz="1200" dirty="0">
                <a:latin typeface="Arial" panose="020B0604020202020204" pitchFamily="34" charset="0"/>
              </a:rPr>
              <a:t>Prije oko 11.500  godina počelo je punjenje sjevernog dijela Jadranskog bazena (topljenje leda)</a:t>
            </a:r>
          </a:p>
          <a:p>
            <a:pPr>
              <a:spcBef>
                <a:spcPct val="20000"/>
              </a:spcBef>
              <a:buClr>
                <a:srgbClr val="92D050"/>
              </a:buClr>
              <a:buSzPct val="100000"/>
              <a:buFont typeface="Wingdings" panose="05000000000000000000" pitchFamily="2" charset="2"/>
              <a:buChar char="Ø"/>
            </a:pPr>
            <a:r>
              <a:rPr lang="hr-HR" altLang="sr-Latn-RS" sz="1200" dirty="0">
                <a:latin typeface="Arial" panose="020B0604020202020204" pitchFamily="34" charset="0"/>
              </a:rPr>
              <a:t>Razina mora se podigla za oko 100–140 m</a:t>
            </a:r>
          </a:p>
        </p:txBody>
      </p:sp>
      <p:sp>
        <p:nvSpPr>
          <p:cNvPr id="58373" name="Text Box 2">
            <a:extLst>
              <a:ext uri="{FF2B5EF4-FFF2-40B4-BE49-F238E27FC236}">
                <a16:creationId xmlns:a16="http://schemas.microsoft.com/office/drawing/2014/main" id="{C03FB8AA-4A6C-45CD-B12E-356B1D6906E5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3273425" y="3273425"/>
            <a:ext cx="6858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hr-HR" altLang="sr-Latn-RS" sz="1400" b="1">
                <a:solidFill>
                  <a:schemeClr val="bg1"/>
                </a:solidFill>
                <a:latin typeface="Futura Lt BT" pitchFamily="34" charset="0"/>
              </a:rPr>
              <a:t>HOLOCEN (posljednjih 11 500 god.)</a:t>
            </a:r>
          </a:p>
        </p:txBody>
      </p:sp>
      <p:sp>
        <p:nvSpPr>
          <p:cNvPr id="58374" name="Rectangle 2">
            <a:extLst>
              <a:ext uri="{FF2B5EF4-FFF2-40B4-BE49-F238E27FC236}">
                <a16:creationId xmlns:a16="http://schemas.microsoft.com/office/drawing/2014/main" id="{FC3F869D-4DAA-451B-AAEF-3557150EB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624" y="152400"/>
            <a:ext cx="6624736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dirty="0">
                <a:solidFill>
                  <a:schemeClr val="accent4"/>
                </a:solidFill>
                <a:latin typeface="Arial" panose="020B0604020202020204" pitchFamily="34" charset="0"/>
              </a:rPr>
              <a:t>Jadranski bazen tijekom </a:t>
            </a:r>
            <a:r>
              <a:rPr lang="hr-HR" altLang="sr-Latn-RS" sz="2400" b="1" dirty="0" err="1">
                <a:solidFill>
                  <a:schemeClr val="accent4"/>
                </a:solidFill>
                <a:latin typeface="Arial" panose="020B0604020202020204" pitchFamily="34" charset="0"/>
              </a:rPr>
              <a:t>holocena</a:t>
            </a:r>
            <a:endParaRPr lang="hr-HR" altLang="sr-Latn-RS" sz="2400" b="1" dirty="0">
              <a:solidFill>
                <a:schemeClr val="accent4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2">
            <a:extLst>
              <a:ext uri="{FF2B5EF4-FFF2-40B4-BE49-F238E27FC236}">
                <a16:creationId xmlns:a16="http://schemas.microsoft.com/office/drawing/2014/main" id="{D6FEDCEB-4E15-484D-8584-57BCB50F5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75655F1C-D22A-4A1B-BABD-FD13CA63E8CA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28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59395" name="Text Box 2">
            <a:extLst>
              <a:ext uri="{FF2B5EF4-FFF2-40B4-BE49-F238E27FC236}">
                <a16:creationId xmlns:a16="http://schemas.microsoft.com/office/drawing/2014/main" id="{92C242CD-F807-4181-91A5-200C11253D33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3273425" y="3273425"/>
            <a:ext cx="6858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hr-HR" altLang="sr-Latn-RS" sz="1400" b="1">
                <a:solidFill>
                  <a:schemeClr val="bg1"/>
                </a:solidFill>
                <a:latin typeface="Futura Lt BT" pitchFamily="34" charset="0"/>
              </a:rPr>
              <a:t>HOLOCEN (posljednjih 11 500 god.)</a:t>
            </a:r>
          </a:p>
        </p:txBody>
      </p:sp>
      <p:pic>
        <p:nvPicPr>
          <p:cNvPr id="59396" name="Picture 2" descr="D:\VJEZBE\Historijska geologija\Historijska II_Vjezbe_Maja\Prezentacije\bazen1.jpg">
            <a:extLst>
              <a:ext uri="{FF2B5EF4-FFF2-40B4-BE49-F238E27FC236}">
                <a16:creationId xmlns:a16="http://schemas.microsoft.com/office/drawing/2014/main" id="{73D7CB46-599D-41A6-98A3-EB60B7162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55575"/>
            <a:ext cx="7416800" cy="644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7" name="Rectangle 2">
            <a:extLst>
              <a:ext uri="{FF2B5EF4-FFF2-40B4-BE49-F238E27FC236}">
                <a16:creationId xmlns:a16="http://schemas.microsoft.com/office/drawing/2014/main" id="{9C417A7C-99C0-4814-A5C5-6DBF6CC9D6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3800" y="5229225"/>
            <a:ext cx="38163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0000FF"/>
                </a:solidFill>
                <a:latin typeface="Arial" panose="020B0604020202020204" pitchFamily="34" charset="0"/>
              </a:rPr>
              <a:t>Punjenje Jadranskog bazena u posljednjih 18.000 god</a:t>
            </a:r>
          </a:p>
        </p:txBody>
      </p: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Slit</Template>
  <TotalTime>1869</TotalTime>
  <Words>4132</Words>
  <Application>Microsoft Office PowerPoint</Application>
  <PresentationFormat>Prikaz na zaslonu (4:3)</PresentationFormat>
  <Paragraphs>271</Paragraphs>
  <Slides>28</Slides>
  <Notes>12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28</vt:i4>
      </vt:variant>
    </vt:vector>
  </HeadingPairs>
  <TitlesOfParts>
    <vt:vector size="34" baseType="lpstr">
      <vt:lpstr>Arial</vt:lpstr>
      <vt:lpstr>Futura Lt BT</vt:lpstr>
      <vt:lpstr>Tahoma</vt:lpstr>
      <vt:lpstr>Times New Roman</vt:lpstr>
      <vt:lpstr>Wingdings</vt:lpstr>
      <vt:lpstr>Slit</vt:lpstr>
      <vt:lpstr>NEOGEN i KVARTAR</vt:lpstr>
      <vt:lpstr>PowerPoint prezentacija</vt:lpstr>
      <vt:lpstr>Klima Neogena i Kvartara</vt:lpstr>
      <vt:lpstr>PowerPoint prezentacija</vt:lpstr>
      <vt:lpstr>PowerPoint prezentacija</vt:lpstr>
      <vt:lpstr>PowerPoint prezentacija</vt:lpstr>
      <vt:lpstr>PowerPoint prezentacija</vt:lpstr>
      <vt:lpstr>Uzroci kvartarne glacijacije</vt:lpstr>
      <vt:lpstr>Paleogeografija neogena na prostoru Tethysa</vt:lpstr>
      <vt:lpstr>PowerPoint prezentacija</vt:lpstr>
      <vt:lpstr>PowerPoint prezentacija</vt:lpstr>
      <vt:lpstr>PowerPoint prezentacija</vt:lpstr>
      <vt:lpstr>PowerPoint prezentacija</vt:lpstr>
      <vt:lpstr>Korelacija podpovršinskih naslaga iz depresija (potolina) panonskog prostora (INA-Naftaplin)</vt:lpstr>
      <vt:lpstr>Bazen Hrvatskog Zagorja vs Sjevernohrvatski bazen</vt:lpstr>
      <vt:lpstr>Sjevernohrvatski bazen</vt:lpstr>
      <vt:lpstr>Sjevernohrvatski bazen</vt:lpstr>
      <vt:lpstr>Sjevernohrvatski bazen - "Panonsko more"</vt:lpstr>
      <vt:lpstr>Sjevernohrvatski bazen</vt:lpstr>
      <vt:lpstr>Sjevernohrvatski bazen</vt:lpstr>
      <vt:lpstr>Sjevernohrvatski bazen</vt:lpstr>
      <vt:lpstr>Sjevernohrvatski bazen</vt:lpstr>
      <vt:lpstr>PowerPoint prezentacija</vt:lpstr>
      <vt:lpstr>Sjevernohrvatski bazen</vt:lpstr>
      <vt:lpstr>PowerPoint prezentacija</vt:lpstr>
      <vt:lpstr>Razvoj neogena u području Jadranskog bazena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Damir Bucković</dc:creator>
  <cp:lastModifiedBy>Damir Bucković</cp:lastModifiedBy>
  <cp:revision>152</cp:revision>
  <dcterms:created xsi:type="dcterms:W3CDTF">1601-01-01T00:00:00Z</dcterms:created>
  <dcterms:modified xsi:type="dcterms:W3CDTF">2026-05-15T11:59:09Z</dcterms:modified>
</cp:coreProperties>
</file>