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69" r:id="rId12"/>
    <p:sldId id="264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14701-7118-4D43-97E7-5942F2B5D104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2422E-4B3A-4972-BC5F-2B164BA9C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450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B3036-35B0-6272-4FCE-4502E8DCAF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7EA75C-B76F-AEC9-08EB-B4CA024F1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64661-5AFD-5CC2-D227-6F5938AA9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ECE6-661C-4D7C-BC8B-8F094AE37118}" type="datetime1">
              <a:rPr lang="hr-HR" smtClean="0"/>
              <a:t>31.3.2025.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873D7-257E-E179-EF19-08C80607A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E16FE-6AF1-4C5C-A5C3-124FBA4EE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98C2-A796-4B2F-9330-C1D34231EC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8413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F8A8A-A717-D0B9-84C7-6BA84E758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439AC4-6289-D2D0-1282-95C295E3D8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FA8DD-027B-30EA-4B25-AA608A4B3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4854-1F6C-4AB9-BCBA-A2FA631C7D39}" type="datetime1">
              <a:rPr lang="hr-HR" smtClean="0"/>
              <a:t>31.3.2025.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D22A-D959-F4DB-9961-5FA218E1B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53994-ECD7-2C04-372E-E6D207DE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98C2-A796-4B2F-9330-C1D34231EC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4384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3E9D68-8351-42DE-4787-DDD3568172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93E716-7FC0-970B-F415-9FA28F34A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1D478-61D7-B357-4F30-CC7031C55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5F10-DA78-42D8-9199-9D36E1501D98}" type="datetime1">
              <a:rPr lang="hr-HR" smtClean="0"/>
              <a:t>31.3.2025.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4652E-1CDA-B515-A83D-616EE8C6E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7068F-82AD-8DB8-7A46-DD6ABDFD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98C2-A796-4B2F-9330-C1D34231EC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936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DE6EB-7774-9B93-0C7F-F2B42A922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81E2F-C6A7-B43C-CFDB-2C2970239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18A84-8593-40BE-B2A5-59D482DC9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2D28-560C-4551-9FA0-B18D3439DCB2}" type="datetime1">
              <a:rPr lang="hr-HR" smtClean="0"/>
              <a:t>31.3.2025.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F0AEF-AF76-45C8-24F7-3138AD94A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B5232-3571-CEE9-78A2-507B3207A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98C2-A796-4B2F-9330-C1D34231EC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500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E41DC-EB6C-266D-F5FB-3B94869B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086E8-1444-86A7-35E1-9D56052B1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25F4C-0A15-B7DA-7E19-5C4408915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B036-70C4-4AC6-AD7A-1EFDEA5998D7}" type="datetime1">
              <a:rPr lang="hr-HR" smtClean="0"/>
              <a:t>31.3.2025.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8EF40-4406-DC5C-6892-20EF806E4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13E58-CF07-5D33-5F89-E7CFDA419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98C2-A796-4B2F-9330-C1D34231EC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1201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2EC9B-FC8D-1CD3-9934-1208D80F3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6447A-2525-E174-31EF-8ABC1F9EE7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B1E5C1-7AB9-FD2D-9DB7-5F480E846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85BA7D-E6E3-C521-1D81-19545E774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D64C5-0609-4952-ADA0-C40A1FCE095D}" type="datetime1">
              <a:rPr lang="hr-HR" smtClean="0"/>
              <a:t>31.3.2025.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F9076-090C-CC36-633B-9D6BFC5F3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A6AED0-6DDE-897D-58B6-F5A79BA5A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98C2-A796-4B2F-9330-C1D34231EC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246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4AD99-F40F-0C12-0D25-4D3F4FAC4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646EA-3D7D-37BA-9E84-2F19BD9F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CE212-2518-F614-347F-E0F70BD51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76A1A3-3D67-782E-7509-346F46023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05F374-67AB-6BB0-EBAB-9A6D344899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18D774-70AD-669D-9B30-D744654E9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EC4B-B437-4418-AF1B-4786E3B68954}" type="datetime1">
              <a:rPr lang="hr-HR" smtClean="0"/>
              <a:t>31.3.2025.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B957A4-25C8-3D05-29D8-5CC0266A5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7077AF-E1B8-37D8-E2E7-A0BA908A6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98C2-A796-4B2F-9330-C1D34231EC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8564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34DAD-B79E-9B15-23CF-E33B03941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223FF7-A178-4A04-F500-C420EBEE8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F57C-6D54-4DF0-909E-A76D969ACF3A}" type="datetime1">
              <a:rPr lang="hr-HR" smtClean="0"/>
              <a:t>31.3.2025.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054FAB-07F2-36EF-2E56-2BC1980EA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E2B9B1-98D7-C65C-D363-7C0034CEF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98C2-A796-4B2F-9330-C1D34231EC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068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2CE4F7-62B7-2D1F-93FA-9839A7476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E658-75D2-44AA-AC8F-D168B0694603}" type="datetime1">
              <a:rPr lang="hr-HR" smtClean="0"/>
              <a:t>31.3.2025.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E687FA-AAAF-7934-C357-A1388F516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4E234-B4CB-6A00-93E4-B0D65176B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98C2-A796-4B2F-9330-C1D34231EC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1718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012D0-7982-44BC-F696-DC413D603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AB8F9-1F3B-D9F2-D141-E957AD5E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A99FC3-F0C3-33AC-C183-8665A6C94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F6801A-46AF-695B-58C0-54ECDD73D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34C4-AF10-4DD6-9528-C1F41D750C2C}" type="datetime1">
              <a:rPr lang="hr-HR" smtClean="0"/>
              <a:t>31.3.2025.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D06913-F07F-61FB-6A11-C35DDAD4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18E089-E98F-DFAE-4689-223AEFEFD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98C2-A796-4B2F-9330-C1D34231EC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6736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94963-0F38-AB6C-340E-26733F613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65D8B1-09BC-2898-142D-611BBDBC6B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37CE1-1DD3-79F4-01E3-616A8B684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405F07-0D40-47ED-9306-5BCA22E6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B7E5-0E25-469F-AE91-362E0FE2CE0E}" type="datetime1">
              <a:rPr lang="hr-HR" smtClean="0"/>
              <a:t>31.3.2025.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1BE03-9ED2-DB76-EEC8-D2BF41AA3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BDDAE-10C7-3BC0-4FB7-EC7734DC9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98C2-A796-4B2F-9330-C1D34231EC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344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094E98-3108-504E-970B-DF4997F34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BAECD-D321-1B84-8A95-D56B1629D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F437D-EB5B-BB86-A353-4715D2570E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723FAD-9E4F-465A-A983-1B0F850A725E}" type="datetime1">
              <a:rPr lang="hr-HR" smtClean="0"/>
              <a:t>31.3.2025.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81F84-F44D-6D60-DCF8-78A561F98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FBB55-02C1-8B1E-5EA7-FDD00547C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8298C2-A796-4B2F-9330-C1D34231EC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127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C9851-A6F6-46BD-96B0-B47A29393A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Aptos"/>
              </a:rPr>
              <a:t>PRIMJENA METODA STROJNOG UČENJA NA MOLEKULARNO DOKIRANJE</a:t>
            </a:r>
            <a:endParaRPr lang="en-GB" sz="4400" dirty="0">
              <a:latin typeface="Apto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6BBFA5-311C-4458-9F72-CF671C9B6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2669164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err="1">
                <a:latin typeface="Aptos"/>
              </a:rPr>
              <a:t>Izrađen</a:t>
            </a:r>
            <a:r>
              <a:rPr lang="en-US" u="sng" dirty="0">
                <a:latin typeface="Aptos"/>
              </a:rPr>
              <a:t> </a:t>
            </a:r>
            <a:r>
              <a:rPr lang="en-US" u="sng" dirty="0" err="1">
                <a:latin typeface="Aptos"/>
              </a:rPr>
              <a:t>prema</a:t>
            </a:r>
            <a:r>
              <a:rPr lang="en-US" u="sng" dirty="0">
                <a:latin typeface="Aptos"/>
              </a:rPr>
              <a:t> </a:t>
            </a:r>
            <a:r>
              <a:rPr lang="en-US" dirty="0">
                <a:latin typeface="Aptos"/>
              </a:rPr>
              <a:t>:</a:t>
            </a:r>
            <a:endParaRPr lang="en-GB" dirty="0">
              <a:latin typeface="Aptos"/>
            </a:endParaRPr>
          </a:p>
          <a:p>
            <a:r>
              <a:rPr lang="en-US" dirty="0">
                <a:latin typeface="Aptos"/>
              </a:rPr>
              <a:t>K. Crampon, A. </a:t>
            </a:r>
            <a:r>
              <a:rPr lang="en-US" dirty="0" err="1">
                <a:latin typeface="Aptos"/>
              </a:rPr>
              <a:t>Giorkallos</a:t>
            </a:r>
            <a:r>
              <a:rPr lang="en-US" dirty="0">
                <a:latin typeface="Aptos"/>
              </a:rPr>
              <a:t>, M. </a:t>
            </a:r>
            <a:r>
              <a:rPr lang="en-US" dirty="0" err="1">
                <a:latin typeface="Aptos"/>
              </a:rPr>
              <a:t>Deldossi</a:t>
            </a:r>
            <a:r>
              <a:rPr lang="en-US" dirty="0">
                <a:latin typeface="Aptos"/>
              </a:rPr>
              <a:t>, S. Baud and L. A. </a:t>
            </a:r>
            <a:r>
              <a:rPr lang="en-US" dirty="0" err="1">
                <a:latin typeface="Aptos"/>
              </a:rPr>
              <a:t>Steffenel</a:t>
            </a:r>
            <a:r>
              <a:rPr lang="en-US" dirty="0">
                <a:latin typeface="Aptos"/>
              </a:rPr>
              <a:t>, “</a:t>
            </a:r>
            <a:r>
              <a:rPr lang="en-US" i="1" dirty="0">
                <a:latin typeface="Aptos"/>
              </a:rPr>
              <a:t>Machine–learning methods for ligand–protein molecular docking</a:t>
            </a:r>
            <a:r>
              <a:rPr lang="en-US" dirty="0">
                <a:latin typeface="Aptos"/>
              </a:rPr>
              <a:t>”, </a:t>
            </a:r>
            <a:r>
              <a:rPr lang="en-US" i="1" dirty="0">
                <a:latin typeface="Aptos"/>
              </a:rPr>
              <a:t>Drug </a:t>
            </a:r>
            <a:r>
              <a:rPr lang="en-US" i="1" dirty="0" err="1">
                <a:latin typeface="Aptos"/>
              </a:rPr>
              <a:t>Discov</a:t>
            </a:r>
            <a:r>
              <a:rPr lang="en-US" i="1" dirty="0">
                <a:latin typeface="Aptos"/>
              </a:rPr>
              <a:t>. Today</a:t>
            </a:r>
            <a:r>
              <a:rPr lang="en-US" dirty="0">
                <a:latin typeface="Aptos"/>
              </a:rPr>
              <a:t>, </a:t>
            </a:r>
            <a:r>
              <a:rPr lang="en-US" b="1" dirty="0">
                <a:latin typeface="Aptos"/>
              </a:rPr>
              <a:t>27</a:t>
            </a:r>
            <a:r>
              <a:rPr lang="en-US" dirty="0">
                <a:latin typeface="Aptos"/>
              </a:rPr>
              <a:t>(1), (2022).</a:t>
            </a:r>
            <a:endParaRPr lang="en-GB" dirty="0">
              <a:latin typeface="Aptos"/>
            </a:endParaRPr>
          </a:p>
          <a:p>
            <a:r>
              <a:rPr lang="en-GB" u="sng" dirty="0">
                <a:latin typeface="Aptos"/>
              </a:rPr>
              <a:t>Autor</a:t>
            </a:r>
            <a:r>
              <a:rPr lang="en-GB" dirty="0">
                <a:latin typeface="Aptos"/>
              </a:rPr>
              <a:t>:</a:t>
            </a:r>
          </a:p>
          <a:p>
            <a:r>
              <a:rPr lang="en-GB" dirty="0">
                <a:latin typeface="Aptos"/>
              </a:rPr>
              <a:t>Nika Jakobović, mag. chem.</a:t>
            </a:r>
          </a:p>
          <a:p>
            <a:r>
              <a:rPr lang="en-GB" u="sng" dirty="0">
                <a:latin typeface="Aptos"/>
              </a:rPr>
              <a:t>Mentor</a:t>
            </a:r>
            <a:r>
              <a:rPr lang="en-GB" dirty="0">
                <a:latin typeface="Aptos"/>
              </a:rPr>
              <a:t>:</a:t>
            </a:r>
          </a:p>
          <a:p>
            <a:r>
              <a:rPr lang="en-GB" dirty="0">
                <a:latin typeface="Aptos"/>
              </a:rPr>
              <a:t>Prof. dr. sc. Tomica Hrenar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6B1E46-FB77-407D-9607-79EA65B9C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207962"/>
            <a:ext cx="1613911" cy="16139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3206D5-937D-4108-96B0-C1965D879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553" y="207962"/>
            <a:ext cx="1676998" cy="1661177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CA57D-8C65-4EA6-9FF2-58774B159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9A77-E107-4FCB-ACAC-07589B6B2E0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951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A15BF-1221-4F3F-AF7F-6C9127DB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Primjer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49E30C-DD5D-4338-B7E2-C7B8548B8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98C2-A796-4B2F-9330-C1D34231ECA7}" type="slidenum">
              <a:rPr lang="hr-HR" smtClean="0"/>
              <a:t>10</a:t>
            </a:fld>
            <a:endParaRPr lang="hr-HR"/>
          </a:p>
        </p:txBody>
      </p:sp>
      <p:pic>
        <p:nvPicPr>
          <p:cNvPr id="1026" name="Picture 8">
            <a:extLst>
              <a:ext uri="{FF2B5EF4-FFF2-40B4-BE49-F238E27FC236}">
                <a16:creationId xmlns:a16="http://schemas.microsoft.com/office/drawing/2014/main" id="{9B9F34DA-CB65-44EC-9DEA-76A832767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2" y="1472183"/>
            <a:ext cx="5037138" cy="241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9">
            <a:extLst>
              <a:ext uri="{FF2B5EF4-FFF2-40B4-BE49-F238E27FC236}">
                <a16:creationId xmlns:a16="http://schemas.microsoft.com/office/drawing/2014/main" id="{12E6E618-0005-4041-BCA7-C402D28FF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270" y="1472183"/>
            <a:ext cx="5037138" cy="241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17A69E-683C-468E-8912-7BEF9D8BA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B2F4C2-3FED-4B0A-B371-4DF98CA8B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12" y="3865275"/>
            <a:ext cx="503713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15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S</a:t>
            </a:r>
            <a:r>
              <a:rPr lang="en-GB" altLang="en-US" sz="1200" b="1" dirty="0" err="1">
                <a:latin typeface="+mn-lt"/>
                <a:ea typeface="Times New Roman" panose="02020603050405020304" pitchFamily="18" charset="0"/>
              </a:rPr>
              <a:t>lika</a:t>
            </a:r>
            <a:r>
              <a:rPr lang="en-GB" altLang="en-US" sz="1200" b="1" dirty="0">
                <a:latin typeface="+mn-lt"/>
                <a:ea typeface="Times New Roman" panose="02020603050405020304" pitchFamily="18" charset="0"/>
              </a:rPr>
              <a:t> 2.1.</a:t>
            </a:r>
            <a:r>
              <a:rPr kumimoji="0" lang="hr-HR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Takrin u aktivnom mjestu acetilkolinesteraze (AChE). Bijela struktura predstavlja kristalnu strukturu, a roza strukturu minimalne nergije određene kvantno-kemijskim dokiranjem.</a:t>
            </a: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466214-1CCF-465F-8E08-108C608D9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5643" y="3865275"/>
            <a:ext cx="52583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Slika </a:t>
            </a: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2.2.</a:t>
            </a:r>
            <a:r>
              <a:rPr kumimoji="0" lang="hr-HR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Galantamin u aktivnom mjestu acetilkolinesteraze (AChE). Bijela struktura predstavlja kristalnu strukturu, a roza strukturu minimalne energije određene kvantnkemijskim dokiranjem.</a:t>
            </a:r>
            <a:endParaRPr kumimoji="0" lang="hr-HR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E917BB-B3A9-4233-B1DE-B7E7090E5AF4}"/>
              </a:ext>
            </a:extLst>
          </p:cNvPr>
          <p:cNvSpPr/>
          <p:nvPr/>
        </p:nvSpPr>
        <p:spPr>
          <a:xfrm>
            <a:off x="2920182" y="484205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>
                <a:ea typeface="Times New Roman" panose="02020603050405020304" pitchFamily="18" charset="0"/>
              </a:rPr>
              <a:t>Za </a:t>
            </a:r>
            <a:r>
              <a:rPr lang="en-US" sz="1600" dirty="0" err="1">
                <a:ea typeface="Times New Roman" panose="02020603050405020304" pitchFamily="18" charset="0"/>
              </a:rPr>
              <a:t>svaku</a:t>
            </a:r>
            <a:r>
              <a:rPr lang="en-US" sz="1600" dirty="0"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a typeface="Times New Roman" panose="02020603050405020304" pitchFamily="18" charset="0"/>
              </a:rPr>
              <a:t>molekulu</a:t>
            </a:r>
            <a:r>
              <a:rPr lang="en-US" sz="1600" dirty="0"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a typeface="Times New Roman" panose="02020603050405020304" pitchFamily="18" charset="0"/>
              </a:rPr>
              <a:t>generirano</a:t>
            </a:r>
            <a:r>
              <a:rPr lang="en-US" sz="1600" dirty="0">
                <a:ea typeface="Times New Roman" panose="02020603050405020304" pitchFamily="18" charset="0"/>
              </a:rPr>
              <a:t> je </a:t>
            </a:r>
            <a:r>
              <a:rPr lang="en-US" sz="1600" dirty="0" err="1">
                <a:ea typeface="Times New Roman" panose="02020603050405020304" pitchFamily="18" charset="0"/>
              </a:rPr>
              <a:t>ukupno</a:t>
            </a:r>
            <a:r>
              <a:rPr lang="en-US" sz="1600" dirty="0">
                <a:ea typeface="Times New Roman" panose="02020603050405020304" pitchFamily="18" charset="0"/>
              </a:rPr>
              <a:t> </a:t>
            </a:r>
            <a:r>
              <a:rPr lang="en-US" sz="1600" b="1" dirty="0">
                <a:ea typeface="Times New Roman" panose="02020603050405020304" pitchFamily="18" charset="0"/>
              </a:rPr>
              <a:t>1 000 000 000 </a:t>
            </a:r>
            <a:r>
              <a:rPr lang="en-US" sz="1600" dirty="0" err="1">
                <a:ea typeface="Times New Roman" panose="02020603050405020304" pitchFamily="18" charset="0"/>
              </a:rPr>
              <a:t>struktura</a:t>
            </a:r>
            <a:r>
              <a:rPr lang="en-US" sz="1600" dirty="0"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a typeface="Times New Roman" panose="02020603050405020304" pitchFamily="18" charset="0"/>
              </a:rPr>
              <a:t>korištenjem</a:t>
            </a:r>
            <a:r>
              <a:rPr lang="en-US" sz="1600" dirty="0"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a typeface="Times New Roman" panose="02020603050405020304" pitchFamily="18" charset="0"/>
              </a:rPr>
              <a:t>protokola</a:t>
            </a:r>
            <a:r>
              <a:rPr lang="en-US" sz="1600" dirty="0"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a typeface="Times New Roman" panose="02020603050405020304" pitchFamily="18" charset="0"/>
              </a:rPr>
              <a:t>računalstva</a:t>
            </a:r>
            <a:r>
              <a:rPr lang="en-US" sz="1600" dirty="0">
                <a:ea typeface="Times New Roman" panose="02020603050405020304" pitchFamily="18" charset="0"/>
              </a:rPr>
              <a:t> s </a:t>
            </a:r>
            <a:r>
              <a:rPr lang="en-US" sz="1600" dirty="0" err="1">
                <a:ea typeface="Times New Roman" panose="02020603050405020304" pitchFamily="18" charset="0"/>
              </a:rPr>
              <a:t>visokom</a:t>
            </a:r>
            <a:r>
              <a:rPr lang="en-US" sz="1600" dirty="0"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a typeface="Times New Roman" panose="02020603050405020304" pitchFamily="18" charset="0"/>
              </a:rPr>
              <a:t>propusnošću</a:t>
            </a:r>
            <a:r>
              <a:rPr lang="en-US" sz="1600" dirty="0">
                <a:ea typeface="Times New Roman" panose="02020603050405020304" pitchFamily="18" charset="0"/>
              </a:rPr>
              <a:t>. </a:t>
            </a:r>
            <a:r>
              <a:rPr lang="en-US" sz="1600">
                <a:ea typeface="Times New Roman" panose="02020603050405020304" pitchFamily="18" charset="0"/>
              </a:rPr>
              <a:t>Od generiranih</a:t>
            </a:r>
            <a:r>
              <a:rPr lang="en-US" sz="1600" dirty="0"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a typeface="Times New Roman" panose="02020603050405020304" pitchFamily="18" charset="0"/>
              </a:rPr>
              <a:t>struktura</a:t>
            </a:r>
            <a:r>
              <a:rPr lang="en-US" sz="1600" dirty="0"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a typeface="Times New Roman" panose="02020603050405020304" pitchFamily="18" charset="0"/>
              </a:rPr>
              <a:t>prihvaćeno</a:t>
            </a:r>
            <a:r>
              <a:rPr lang="en-US" sz="1600" dirty="0">
                <a:ea typeface="Times New Roman" panose="02020603050405020304" pitchFamily="18" charset="0"/>
              </a:rPr>
              <a:t> je </a:t>
            </a:r>
            <a:r>
              <a:rPr lang="en-US" sz="1600" b="1" dirty="0">
                <a:ea typeface="Times New Roman" panose="02020603050405020304" pitchFamily="18" charset="0"/>
              </a:rPr>
              <a:t>≈1 500 000 </a:t>
            </a:r>
            <a:r>
              <a:rPr lang="en-US" sz="1600" dirty="0">
                <a:ea typeface="Times New Roman" panose="02020603050405020304" pitchFamily="18" charset="0"/>
              </a:rPr>
              <a:t>za </a:t>
            </a:r>
            <a:r>
              <a:rPr lang="en-US" sz="1600" dirty="0" err="1">
                <a:ea typeface="Times New Roman" panose="02020603050405020304" pitchFamily="18" charset="0"/>
              </a:rPr>
              <a:t>takrin</a:t>
            </a:r>
            <a:r>
              <a:rPr lang="en-US" sz="1600" dirty="0"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a typeface="Times New Roman" panose="02020603050405020304" pitchFamily="18" charset="0"/>
              </a:rPr>
              <a:t>i</a:t>
            </a:r>
            <a:r>
              <a:rPr lang="en-US" sz="1600" dirty="0">
                <a:ea typeface="Times New Roman" panose="02020603050405020304" pitchFamily="18" charset="0"/>
              </a:rPr>
              <a:t> </a:t>
            </a:r>
            <a:r>
              <a:rPr lang="en-US" sz="1600" b="1" dirty="0">
                <a:ea typeface="Times New Roman" panose="02020603050405020304" pitchFamily="18" charset="0"/>
              </a:rPr>
              <a:t>≈100 000 </a:t>
            </a:r>
            <a:r>
              <a:rPr lang="en-US" sz="1600" dirty="0">
                <a:ea typeface="Times New Roman" panose="02020603050405020304" pitchFamily="18" charset="0"/>
              </a:rPr>
              <a:t>za </a:t>
            </a:r>
            <a:r>
              <a:rPr lang="en-US" sz="1600" dirty="0" err="1">
                <a:ea typeface="Times New Roman" panose="02020603050405020304" pitchFamily="18" charset="0"/>
              </a:rPr>
              <a:t>galantamin</a:t>
            </a:r>
            <a:r>
              <a:rPr lang="en-US" sz="1600" dirty="0"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a typeface="Times New Roman" panose="02020603050405020304" pitchFamily="18" charset="0"/>
              </a:rPr>
              <a:t>te</a:t>
            </a:r>
            <a:r>
              <a:rPr lang="en-US" sz="1600" dirty="0"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a typeface="Times New Roman" panose="02020603050405020304" pitchFamily="18" charset="0"/>
              </a:rPr>
              <a:t>su</a:t>
            </a:r>
            <a:r>
              <a:rPr lang="en-US" sz="1600" dirty="0">
                <a:ea typeface="Times New Roman" panose="02020603050405020304" pitchFamily="18" charset="0"/>
              </a:rPr>
              <a:t> za </a:t>
            </a:r>
            <a:r>
              <a:rPr lang="en-US" sz="1600" dirty="0" err="1">
                <a:ea typeface="Times New Roman" panose="02020603050405020304" pitchFamily="18" charset="0"/>
              </a:rPr>
              <a:t>dio</a:t>
            </a:r>
            <a:r>
              <a:rPr lang="en-US" sz="1600" dirty="0"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a typeface="Times New Roman" panose="02020603050405020304" pitchFamily="18" charset="0"/>
              </a:rPr>
              <a:t>tih</a:t>
            </a:r>
            <a:r>
              <a:rPr lang="en-US" sz="1600" dirty="0">
                <a:ea typeface="Times New Roman" panose="02020603050405020304" pitchFamily="18" charset="0"/>
              </a:rPr>
              <a:t> </a:t>
            </a:r>
            <a:r>
              <a:rPr lang="en-US" sz="1600" err="1">
                <a:ea typeface="Times New Roman" panose="02020603050405020304" pitchFamily="18" charset="0"/>
              </a:rPr>
              <a:t>struktura</a:t>
            </a:r>
            <a:r>
              <a:rPr lang="en-US" sz="1600">
                <a:ea typeface="Times New Roman" panose="02020603050405020304" pitchFamily="18" charset="0"/>
              </a:rPr>
              <a:t> izračunane </a:t>
            </a:r>
            <a:r>
              <a:rPr lang="en-US" sz="1600" dirty="0" err="1">
                <a:ea typeface="Times New Roman" panose="02020603050405020304" pitchFamily="18" charset="0"/>
              </a:rPr>
              <a:t>elektronske</a:t>
            </a:r>
            <a:r>
              <a:rPr lang="en-US" sz="1600" dirty="0"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a typeface="Times New Roman" panose="02020603050405020304" pitchFamily="18" charset="0"/>
              </a:rPr>
              <a:t>energije</a:t>
            </a:r>
            <a:r>
              <a:rPr lang="en-US" sz="1600" dirty="0"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a typeface="Times New Roman" panose="02020603050405020304" pitchFamily="18" charset="0"/>
              </a:rPr>
              <a:t>korištenjem</a:t>
            </a:r>
            <a:r>
              <a:rPr lang="en-US" sz="1600" dirty="0"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a typeface="Times New Roman" panose="02020603050405020304" pitchFamily="18" charset="0"/>
              </a:rPr>
              <a:t>metode</a:t>
            </a:r>
            <a:r>
              <a:rPr lang="en-US" sz="1600" dirty="0">
                <a:ea typeface="Times New Roman" panose="02020603050405020304" pitchFamily="18" charset="0"/>
              </a:rPr>
              <a:t> PM7</a:t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345924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08E80-38B8-42D1-9033-9E0057FD9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Primjer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C10D34-0ED9-4A18-8BE0-F12D0BF24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98C2-A796-4B2F-9330-C1D34231ECA7}" type="slidenum">
              <a:rPr lang="hr-HR" smtClean="0"/>
              <a:t>11</a:t>
            </a:fld>
            <a:endParaRPr lang="hr-H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84E3853-A536-40EA-AC51-795E26615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554" y="10097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Picture 2">
            <a:extLst>
              <a:ext uri="{FF2B5EF4-FFF2-40B4-BE49-F238E27FC236}">
                <a16:creationId xmlns:a16="http://schemas.microsoft.com/office/drawing/2014/main" id="{FEE5B799-72F7-49A6-934E-042F39856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25" y="558174"/>
            <a:ext cx="6790901" cy="207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CF300074-2B89-4371-A565-9512AB233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9595" y="2772458"/>
            <a:ext cx="8433916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Slika </a:t>
            </a: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kumimoji="0" lang="hr-HR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hr-HR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Ovisnost korijena srednje kvadratne pogreške (RMSE) o veličini skupa za treniranje u prikazu dubokog pojačanog učenja za NN koja reprezentira plohu potencijalne energije kompleksa aziridina i BChE. Crna strelica pokazuje veličinu skupa podataka za treniranje (330 podataka) koja je bila potrebna da bi NN zadovoljavajuće reprezentirala ukupnu plohu potencijalne energije.</a:t>
            </a:r>
            <a:endParaRPr kumimoji="0" lang="hr-H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2A5C0A-825A-4B43-91E8-CF5394B9A392}"/>
              </a:ext>
            </a:extLst>
          </p:cNvPr>
          <p:cNvSpPr txBox="1"/>
          <p:nvPr/>
        </p:nvSpPr>
        <p:spPr>
          <a:xfrm>
            <a:off x="466410" y="4048026"/>
            <a:ext cx="70095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1.) </a:t>
            </a:r>
            <a:r>
              <a:rPr lang="en-US" sz="1400" dirty="0" err="1">
                <a:ea typeface="Times New Roman" panose="02020603050405020304" pitchFamily="18" charset="0"/>
              </a:rPr>
              <a:t>Protokol</a:t>
            </a:r>
            <a:r>
              <a:rPr lang="en-US" sz="1400" dirty="0"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</a:rPr>
              <a:t>dubokoga</a:t>
            </a:r>
            <a:r>
              <a:rPr lang="en-US" sz="1400" dirty="0"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</a:rPr>
              <a:t>pojačanog</a:t>
            </a:r>
            <a:r>
              <a:rPr lang="en-US" sz="1400" dirty="0"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</a:rPr>
              <a:t>učenja</a:t>
            </a:r>
            <a:r>
              <a:rPr lang="en-US" sz="1400" dirty="0"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</a:rPr>
              <a:t>primjenjen</a:t>
            </a:r>
            <a:r>
              <a:rPr lang="en-US" sz="1400" dirty="0">
                <a:ea typeface="Times New Roman" panose="02020603050405020304" pitchFamily="18" charset="0"/>
              </a:rPr>
              <a:t> za </a:t>
            </a:r>
            <a:r>
              <a:rPr lang="en-US" sz="1400" dirty="0" err="1">
                <a:ea typeface="Times New Roman" panose="02020603050405020304" pitchFamily="18" charset="0"/>
              </a:rPr>
              <a:t>kompleks</a:t>
            </a:r>
            <a:r>
              <a:rPr lang="en-US" sz="1400" dirty="0"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</a:rPr>
              <a:t>molekule</a:t>
            </a:r>
            <a:r>
              <a:rPr lang="en-US" sz="1400" dirty="0"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</a:rPr>
              <a:t>aziridina</a:t>
            </a:r>
            <a:r>
              <a:rPr lang="en-US" sz="1400" dirty="0"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</a:rPr>
              <a:t>i</a:t>
            </a:r>
            <a:r>
              <a:rPr lang="en-US" sz="1400" dirty="0"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</a:rPr>
              <a:t>BChE</a:t>
            </a:r>
            <a:endParaRPr lang="en-GB" sz="1400" dirty="0"/>
          </a:p>
          <a:p>
            <a:r>
              <a:rPr lang="en-GB" sz="1400" dirty="0"/>
              <a:t>2.) </a:t>
            </a:r>
            <a:r>
              <a:rPr lang="en-US" sz="1400" dirty="0" err="1">
                <a:ea typeface="Times New Roman" panose="02020603050405020304" pitchFamily="18" charset="0"/>
              </a:rPr>
              <a:t>Ukupan</a:t>
            </a:r>
            <a:r>
              <a:rPr lang="en-US" sz="1400" dirty="0"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</a:rPr>
              <a:t>skup</a:t>
            </a:r>
            <a:r>
              <a:rPr lang="en-US" sz="1400" dirty="0"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</a:rPr>
              <a:t>podataka</a:t>
            </a:r>
            <a:r>
              <a:rPr lang="en-US" sz="1400" dirty="0"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</a:rPr>
              <a:t>sastojao</a:t>
            </a:r>
            <a:r>
              <a:rPr lang="en-US" sz="1400" dirty="0">
                <a:ea typeface="Times New Roman" panose="02020603050405020304" pitchFamily="18" charset="0"/>
              </a:rPr>
              <a:t> se od </a:t>
            </a:r>
            <a:r>
              <a:rPr lang="en-US" sz="1400" dirty="0" err="1">
                <a:ea typeface="Times New Roman" panose="02020603050405020304" pitchFamily="18" charset="0"/>
              </a:rPr>
              <a:t>prikupljenih</a:t>
            </a:r>
            <a:r>
              <a:rPr lang="en-US" sz="1400" dirty="0">
                <a:ea typeface="Times New Roman" panose="02020603050405020304" pitchFamily="18" charset="0"/>
              </a:rPr>
              <a:t> </a:t>
            </a:r>
            <a:r>
              <a:rPr lang="en-US" sz="1400" b="1" dirty="0">
                <a:ea typeface="Times New Roman" panose="02020603050405020304" pitchFamily="18" charset="0"/>
              </a:rPr>
              <a:t>5000</a:t>
            </a:r>
            <a:r>
              <a:rPr lang="en-US" sz="1400" dirty="0"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</a:rPr>
              <a:t>struktura</a:t>
            </a:r>
            <a:r>
              <a:rPr lang="en-US" sz="1400" dirty="0"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</a:rPr>
              <a:t>kompleksa</a:t>
            </a:r>
            <a:r>
              <a:rPr lang="en-US" sz="1400" dirty="0"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</a:rPr>
              <a:t>aziridina</a:t>
            </a:r>
            <a:r>
              <a:rPr lang="en-US" sz="1400" dirty="0"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</a:rPr>
              <a:t>i</a:t>
            </a:r>
            <a:r>
              <a:rPr lang="en-US" sz="1400" dirty="0"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</a:rPr>
              <a:t>BChE</a:t>
            </a:r>
            <a:r>
              <a:rPr lang="en-US" sz="1400" dirty="0"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</a:rPr>
              <a:t>te</a:t>
            </a:r>
            <a:r>
              <a:rPr lang="en-US" sz="1400" dirty="0"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</a:rPr>
              <a:t>izračunanih</a:t>
            </a:r>
            <a:r>
              <a:rPr lang="en-US" sz="1400" dirty="0"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</a:rPr>
              <a:t>elektronskih</a:t>
            </a:r>
            <a:r>
              <a:rPr lang="en-US" sz="1400" dirty="0"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</a:rPr>
              <a:t>energija</a:t>
            </a:r>
            <a:r>
              <a:rPr lang="en-US" sz="1400" dirty="0">
                <a:ea typeface="Times New Roman" panose="02020603050405020304" pitchFamily="18" charset="0"/>
              </a:rPr>
              <a:t>. </a:t>
            </a:r>
            <a:r>
              <a:rPr lang="en-US" sz="1400" dirty="0" err="1">
                <a:ea typeface="Times New Roman" panose="02020603050405020304" pitchFamily="18" charset="0"/>
              </a:rPr>
              <a:t>Nakon</a:t>
            </a:r>
            <a:r>
              <a:rPr lang="en-US" sz="1400" dirty="0">
                <a:ea typeface="Times New Roman" panose="02020603050405020304" pitchFamily="18" charset="0"/>
              </a:rPr>
              <a:t> toga </a:t>
            </a:r>
            <a:r>
              <a:rPr lang="en-US" sz="1400" dirty="0" err="1">
                <a:ea typeface="Times New Roman" panose="02020603050405020304" pitchFamily="18" charset="0"/>
              </a:rPr>
              <a:t>neuronska</a:t>
            </a:r>
            <a:r>
              <a:rPr lang="en-US" sz="1400" dirty="0"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</a:rPr>
              <a:t>mreža</a:t>
            </a:r>
            <a:r>
              <a:rPr lang="en-US" sz="1400" dirty="0">
                <a:ea typeface="Times New Roman" panose="02020603050405020304" pitchFamily="18" charset="0"/>
              </a:rPr>
              <a:t> je </a:t>
            </a:r>
            <a:r>
              <a:rPr lang="en-US" sz="1400" dirty="0" err="1">
                <a:ea typeface="Times New Roman" panose="02020603050405020304" pitchFamily="18" charset="0"/>
              </a:rPr>
              <a:t>trenirana</a:t>
            </a:r>
            <a:r>
              <a:rPr lang="en-US" sz="1400" dirty="0"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</a:rPr>
              <a:t>sa</a:t>
            </a:r>
            <a:r>
              <a:rPr lang="en-US" sz="1400" dirty="0">
                <a:ea typeface="Times New Roman" panose="02020603050405020304" pitchFamily="18" charset="0"/>
              </a:rPr>
              <a:t> 10 </a:t>
            </a:r>
            <a:r>
              <a:rPr lang="en-US" sz="1400" dirty="0" err="1">
                <a:ea typeface="Times New Roman" panose="02020603050405020304" pitchFamily="18" charset="0"/>
              </a:rPr>
              <a:t>nasumično</a:t>
            </a:r>
            <a:r>
              <a:rPr lang="en-US" sz="1400" dirty="0"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</a:rPr>
              <a:t>odabranih</a:t>
            </a:r>
            <a:r>
              <a:rPr lang="en-US" sz="1400" dirty="0"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</a:rPr>
              <a:t>podataka</a:t>
            </a:r>
            <a:r>
              <a:rPr lang="en-US" sz="1400" dirty="0">
                <a:ea typeface="Times New Roman" panose="02020603050405020304" pitchFamily="18" charset="0"/>
              </a:rPr>
              <a:t>. </a:t>
            </a:r>
            <a:r>
              <a:rPr lang="en-US" sz="1400" dirty="0" err="1">
                <a:ea typeface="Times New Roman" panose="02020603050405020304" pitchFamily="18" charset="0"/>
              </a:rPr>
              <a:t>Cijeli</a:t>
            </a:r>
            <a:r>
              <a:rPr lang="en-US" sz="1400" dirty="0"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</a:rPr>
              <a:t>postupak</a:t>
            </a:r>
            <a:r>
              <a:rPr lang="en-US" sz="1400" dirty="0"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</a:rPr>
              <a:t>ponovljen</a:t>
            </a:r>
            <a:r>
              <a:rPr lang="en-US" sz="1400" dirty="0">
                <a:ea typeface="Times New Roman" panose="02020603050405020304" pitchFamily="18" charset="0"/>
              </a:rPr>
              <a:t> je 10 puta I </a:t>
            </a:r>
            <a:r>
              <a:rPr lang="en-US" sz="1400" dirty="0" err="1">
                <a:ea typeface="Times New Roman" panose="02020603050405020304" pitchFamily="18" charset="0"/>
              </a:rPr>
              <a:t>odabrana</a:t>
            </a:r>
            <a:r>
              <a:rPr lang="en-US" sz="1400" dirty="0">
                <a:ea typeface="Times New Roman" panose="02020603050405020304" pitchFamily="18" charset="0"/>
              </a:rPr>
              <a:t> je </a:t>
            </a:r>
            <a:r>
              <a:rPr lang="en-US" sz="1400" dirty="0" err="1">
                <a:ea typeface="Times New Roman" panose="02020603050405020304" pitchFamily="18" charset="0"/>
              </a:rPr>
              <a:t>najbolja</a:t>
            </a:r>
            <a:r>
              <a:rPr lang="en-US" sz="1400" dirty="0">
                <a:ea typeface="Times New Roman" panose="02020603050405020304" pitchFamily="18" charset="0"/>
              </a:rPr>
              <a:t> NN. </a:t>
            </a:r>
            <a:r>
              <a:rPr lang="en-US" sz="1400" dirty="0"/>
              <a:t>U </a:t>
            </a:r>
            <a:r>
              <a:rPr lang="en-US" sz="1400" dirty="0" err="1"/>
              <a:t>sljedećem</a:t>
            </a:r>
            <a:r>
              <a:rPr lang="en-US" sz="1400" dirty="0"/>
              <a:t> </a:t>
            </a:r>
            <a:r>
              <a:rPr lang="en-US" sz="1400" dirty="0" err="1"/>
              <a:t>koraku</a:t>
            </a:r>
            <a:r>
              <a:rPr lang="en-US" sz="1400" dirty="0"/>
              <a:t> </a:t>
            </a:r>
            <a:r>
              <a:rPr lang="en-US" sz="1400" dirty="0" err="1"/>
              <a:t>odabrano</a:t>
            </a:r>
            <a:r>
              <a:rPr lang="en-US" sz="1400" dirty="0"/>
              <a:t> je 10 </a:t>
            </a:r>
            <a:r>
              <a:rPr lang="en-US" sz="1400" dirty="0" err="1"/>
              <a:t>novih</a:t>
            </a:r>
            <a:r>
              <a:rPr lang="en-US" sz="1400" dirty="0"/>
              <a:t> </a:t>
            </a:r>
            <a:r>
              <a:rPr lang="en-US" sz="1400" dirty="0" err="1"/>
              <a:t>nasumično</a:t>
            </a:r>
            <a:r>
              <a:rPr lang="en-US" sz="1400" dirty="0"/>
              <a:t> </a:t>
            </a:r>
            <a:r>
              <a:rPr lang="en-US" sz="1400" dirty="0" err="1"/>
              <a:t>odabranih</a:t>
            </a:r>
            <a:r>
              <a:rPr lang="en-US" sz="1400" dirty="0"/>
              <a:t> </a:t>
            </a:r>
            <a:r>
              <a:rPr lang="en-US" sz="1400" dirty="0" err="1"/>
              <a:t>podataka</a:t>
            </a:r>
            <a:r>
              <a:rPr lang="en-US" sz="1400" dirty="0"/>
              <a:t> </a:t>
            </a:r>
            <a:r>
              <a:rPr lang="en-US" sz="1400" dirty="0" err="1"/>
              <a:t>te</a:t>
            </a:r>
            <a:r>
              <a:rPr lang="en-US" sz="1400" dirty="0"/>
              <a:t> je NN </a:t>
            </a:r>
            <a:r>
              <a:rPr lang="en-US" sz="1400" dirty="0" err="1"/>
              <a:t>trenirana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tom </a:t>
            </a:r>
            <a:r>
              <a:rPr lang="en-US" sz="1400" dirty="0" err="1"/>
              <a:t>proširenom</a:t>
            </a:r>
            <a:r>
              <a:rPr lang="en-US" sz="1400" dirty="0"/>
              <a:t> </a:t>
            </a:r>
            <a:r>
              <a:rPr lang="en-US" sz="1400" dirty="0" err="1"/>
              <a:t>skupu</a:t>
            </a:r>
            <a:r>
              <a:rPr lang="en-US" sz="1400" dirty="0"/>
              <a:t> </a:t>
            </a:r>
            <a:r>
              <a:rPr lang="en-US" sz="1400" dirty="0" err="1"/>
              <a:t>podataka</a:t>
            </a:r>
            <a:r>
              <a:rPr lang="en-US" sz="1400" dirty="0"/>
              <a:t>. </a:t>
            </a:r>
            <a:r>
              <a:rPr lang="en-US" sz="1400" dirty="0" err="1"/>
              <a:t>Opet</a:t>
            </a:r>
            <a:r>
              <a:rPr lang="en-US" sz="1400" dirty="0"/>
              <a:t> je </a:t>
            </a:r>
            <a:r>
              <a:rPr lang="en-US" sz="1400" dirty="0" err="1"/>
              <a:t>postupak</a:t>
            </a:r>
            <a:r>
              <a:rPr lang="en-US" sz="1400" dirty="0"/>
              <a:t> </a:t>
            </a:r>
            <a:r>
              <a:rPr lang="en-US" sz="1400" dirty="0" err="1"/>
              <a:t>ponovljen</a:t>
            </a:r>
            <a:r>
              <a:rPr lang="en-US" sz="1400" dirty="0"/>
              <a:t> 10 puta </a:t>
            </a:r>
            <a:r>
              <a:rPr lang="en-US" sz="1400" dirty="0" err="1"/>
              <a:t>te</a:t>
            </a:r>
            <a:r>
              <a:rPr lang="en-US" sz="1400" dirty="0"/>
              <a:t> je </a:t>
            </a:r>
            <a:r>
              <a:rPr lang="en-US" sz="1400" dirty="0" err="1"/>
              <a:t>odabrana</a:t>
            </a:r>
            <a:r>
              <a:rPr lang="en-US" sz="1400" dirty="0"/>
              <a:t> </a:t>
            </a:r>
            <a:r>
              <a:rPr lang="en-US" sz="1400" dirty="0" err="1"/>
              <a:t>najbolja</a:t>
            </a:r>
            <a:r>
              <a:rPr lang="en-US" sz="1400"/>
              <a:t> NN.</a:t>
            </a:r>
            <a:endParaRPr lang="en-GB" sz="1400"/>
          </a:p>
          <a:p>
            <a:r>
              <a:rPr lang="en-GB" sz="1400" dirty="0"/>
              <a:t>3.) </a:t>
            </a:r>
            <a:r>
              <a:rPr lang="en-US" sz="1400">
                <a:ea typeface="Times New Roman" panose="02020603050405020304" pitchFamily="18" charset="0"/>
              </a:rPr>
              <a:t>Za tu postignutu točnost reprezentacije PES-a bilo je potrebno </a:t>
            </a:r>
            <a:r>
              <a:rPr lang="en-US" sz="1400" b="1">
                <a:ea typeface="Times New Roman" panose="02020603050405020304" pitchFamily="18" charset="0"/>
              </a:rPr>
              <a:t>330</a:t>
            </a:r>
            <a:r>
              <a:rPr lang="en-US" sz="1400">
                <a:ea typeface="Times New Roman" panose="02020603050405020304" pitchFamily="18" charset="0"/>
              </a:rPr>
              <a:t> podataka iz skupa za treniranje kako bi se zadovoljavajuće opisala ukupna ploha potencijalne energije</a:t>
            </a:r>
            <a:endParaRPr lang="en-GB" sz="140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0242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2893D4-9574-6C94-C62A-B7E49BC8B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Zaključak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8884E1-A839-9EF9-DD37-235565FD5BC3}"/>
              </a:ext>
            </a:extLst>
          </p:cNvPr>
          <p:cNvSpPr txBox="1"/>
          <p:nvPr/>
        </p:nvSpPr>
        <p:spPr>
          <a:xfrm>
            <a:off x="6503158" y="649480"/>
            <a:ext cx="48624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Metode</a:t>
            </a:r>
            <a:r>
              <a:rPr lang="en-US" sz="2000" dirty="0"/>
              <a:t> </a:t>
            </a:r>
            <a:r>
              <a:rPr lang="en-US" sz="2000" dirty="0" err="1"/>
              <a:t>strojnog</a:t>
            </a:r>
            <a:r>
              <a:rPr lang="en-US" sz="2000" dirty="0"/>
              <a:t> </a:t>
            </a:r>
            <a:r>
              <a:rPr lang="en-US" sz="2000" dirty="0" err="1"/>
              <a:t>učenja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se </a:t>
            </a:r>
            <a:r>
              <a:rPr lang="en-US" sz="2000" dirty="0" err="1"/>
              <a:t>pokazale</a:t>
            </a:r>
            <a:r>
              <a:rPr lang="en-US" sz="2000" dirty="0"/>
              <a:t> </a:t>
            </a:r>
            <a:r>
              <a:rPr lang="en-US" sz="2000" dirty="0" err="1"/>
              <a:t>boljima</a:t>
            </a:r>
            <a:r>
              <a:rPr lang="en-US" sz="2000" dirty="0"/>
              <a:t> od </a:t>
            </a:r>
            <a:r>
              <a:rPr lang="en-US" sz="2000" dirty="0" err="1"/>
              <a:t>klasičnih</a:t>
            </a:r>
            <a:r>
              <a:rPr lang="en-US" sz="2000" dirty="0"/>
              <a:t> za </a:t>
            </a:r>
            <a:r>
              <a:rPr lang="en-US" sz="2000" dirty="0" err="1"/>
              <a:t>funkcije</a:t>
            </a:r>
            <a:r>
              <a:rPr lang="en-US" sz="2000" dirty="0"/>
              <a:t> </a:t>
            </a:r>
            <a:r>
              <a:rPr lang="en-US" sz="2000" dirty="0" err="1"/>
              <a:t>bodovanja</a:t>
            </a:r>
            <a:r>
              <a:rPr lang="en-US" sz="2000" dirty="0"/>
              <a:t>, </a:t>
            </a:r>
            <a:r>
              <a:rPr lang="en-US" sz="2000" dirty="0" err="1"/>
              <a:t>klasifikaciju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uštedu</a:t>
            </a:r>
            <a:r>
              <a:rPr lang="en-US" sz="2000" dirty="0"/>
              <a:t> </a:t>
            </a:r>
            <a:r>
              <a:rPr lang="en-US" sz="2000" dirty="0" err="1"/>
              <a:t>vremena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4C4AD-3834-4717-9667-053D4E9F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98C2-A796-4B2F-9330-C1D34231ECA7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3078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4D420-A563-4EDC-8A65-32897929B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ptos"/>
              </a:rPr>
              <a:t>UVOD</a:t>
            </a:r>
          </a:p>
        </p:txBody>
      </p:sp>
      <p:pic>
        <p:nvPicPr>
          <p:cNvPr id="3" name="Picture 2" descr="A graph of numbers and a bar chart&#10;&#10;AI-generated content may be incorrect.">
            <a:extLst>
              <a:ext uri="{FF2B5EF4-FFF2-40B4-BE49-F238E27FC236}">
                <a16:creationId xmlns:a16="http://schemas.microsoft.com/office/drawing/2014/main" id="{5F3A1493-4351-496C-BB22-63787D3D8DD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901" y="365125"/>
            <a:ext cx="6524626" cy="5240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E20E2D-8AE1-4170-8CBE-281CB2CE2481}"/>
              </a:ext>
            </a:extLst>
          </p:cNvPr>
          <p:cNvSpPr txBox="1"/>
          <p:nvPr/>
        </p:nvSpPr>
        <p:spPr>
          <a:xfrm>
            <a:off x="5172364" y="5809673"/>
            <a:ext cx="651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Slika 1.</a:t>
            </a:r>
            <a:r>
              <a:rPr lang="hr-HR" dirty="0"/>
              <a:t> Lijekovi dizajnirani strojnim učenjem u kliničkim ispitivanjima tijekom godina.(Preuzeto i prilagođeno prema ref. 1)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E47DCB-8EA4-4F53-B0DC-50F2816687F5}"/>
              </a:ext>
            </a:extLst>
          </p:cNvPr>
          <p:cNvSpPr txBox="1"/>
          <p:nvPr/>
        </p:nvSpPr>
        <p:spPr>
          <a:xfrm>
            <a:off x="838199" y="1773382"/>
            <a:ext cx="36599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Aptos"/>
              </a:rPr>
              <a:t>Ukupan</a:t>
            </a:r>
            <a:r>
              <a:rPr lang="en-US" dirty="0">
                <a:latin typeface="Aptos"/>
              </a:rPr>
              <a:t> </a:t>
            </a:r>
            <a:r>
              <a:rPr lang="en-US" dirty="0" err="1">
                <a:latin typeface="Aptos"/>
              </a:rPr>
              <a:t>broj</a:t>
            </a:r>
            <a:r>
              <a:rPr lang="en-US" dirty="0">
                <a:latin typeface="Aptos"/>
              </a:rPr>
              <a:t> </a:t>
            </a:r>
            <a:r>
              <a:rPr lang="en-US" dirty="0" err="1">
                <a:latin typeface="Aptos"/>
              </a:rPr>
              <a:t>molekula</a:t>
            </a:r>
            <a:r>
              <a:rPr lang="en-US" dirty="0">
                <a:latin typeface="Aptos"/>
              </a:rPr>
              <a:t> </a:t>
            </a:r>
            <a:r>
              <a:rPr lang="en-US" dirty="0" err="1">
                <a:latin typeface="Aptos"/>
              </a:rPr>
              <a:t>lijekova</a:t>
            </a:r>
            <a:r>
              <a:rPr lang="en-US" dirty="0">
                <a:latin typeface="Aptos"/>
              </a:rPr>
              <a:t> koji </a:t>
            </a:r>
            <a:r>
              <a:rPr lang="en-US" dirty="0" err="1">
                <a:latin typeface="Aptos"/>
              </a:rPr>
              <a:t>su</a:t>
            </a:r>
            <a:r>
              <a:rPr lang="en-US" dirty="0">
                <a:latin typeface="Aptos"/>
              </a:rPr>
              <a:t> </a:t>
            </a:r>
            <a:r>
              <a:rPr lang="en-US" dirty="0" err="1">
                <a:latin typeface="Aptos"/>
              </a:rPr>
              <a:t>otkriveni</a:t>
            </a:r>
            <a:r>
              <a:rPr lang="en-US" dirty="0">
                <a:latin typeface="Aptos"/>
              </a:rPr>
              <a:t> </a:t>
            </a:r>
            <a:r>
              <a:rPr lang="en-US" dirty="0" err="1">
                <a:latin typeface="Aptos"/>
              </a:rPr>
              <a:t>korištenjem</a:t>
            </a:r>
            <a:r>
              <a:rPr lang="en-US" dirty="0">
                <a:latin typeface="Aptos"/>
              </a:rPr>
              <a:t> AI i </a:t>
            </a:r>
            <a:r>
              <a:rPr lang="en-US" dirty="0" err="1">
                <a:latin typeface="Aptos"/>
              </a:rPr>
              <a:t>nalaze</a:t>
            </a:r>
            <a:r>
              <a:rPr lang="en-US" dirty="0">
                <a:latin typeface="Aptos"/>
              </a:rPr>
              <a:t> se u </a:t>
            </a:r>
            <a:r>
              <a:rPr lang="en-US" dirty="0" err="1">
                <a:latin typeface="Aptos"/>
              </a:rPr>
              <a:t>fazi</a:t>
            </a:r>
            <a:r>
              <a:rPr lang="en-US" dirty="0">
                <a:latin typeface="Aptos"/>
              </a:rPr>
              <a:t> </a:t>
            </a:r>
            <a:r>
              <a:rPr lang="en-US" dirty="0" err="1">
                <a:latin typeface="Aptos"/>
              </a:rPr>
              <a:t>klinike</a:t>
            </a:r>
            <a:r>
              <a:rPr lang="en-US" dirty="0">
                <a:latin typeface="Aptos"/>
              </a:rPr>
              <a:t> </a:t>
            </a:r>
            <a:r>
              <a:rPr lang="en-US" dirty="0" err="1">
                <a:latin typeface="Aptos"/>
              </a:rPr>
              <a:t>značajno</a:t>
            </a:r>
            <a:r>
              <a:rPr lang="en-US" dirty="0">
                <a:latin typeface="Aptos"/>
              </a:rPr>
              <a:t> je </a:t>
            </a:r>
            <a:r>
              <a:rPr lang="en-US" dirty="0" err="1">
                <a:latin typeface="Aptos"/>
              </a:rPr>
              <a:t>porastao</a:t>
            </a:r>
            <a:r>
              <a:rPr lang="en-US" dirty="0">
                <a:latin typeface="Aptos"/>
              </a:rPr>
              <a:t> u </a:t>
            </a:r>
            <a:r>
              <a:rPr lang="en-US" dirty="0" err="1">
                <a:latin typeface="Aptos"/>
              </a:rPr>
              <a:t>posljednjih</a:t>
            </a:r>
            <a:r>
              <a:rPr lang="en-US" dirty="0">
                <a:latin typeface="Aptos"/>
              </a:rPr>
              <a:t> </a:t>
            </a:r>
            <a:r>
              <a:rPr lang="en-US" dirty="0" err="1">
                <a:latin typeface="Aptos"/>
              </a:rPr>
              <a:t>nekoliko</a:t>
            </a:r>
            <a:r>
              <a:rPr lang="en-US" dirty="0">
                <a:latin typeface="Aptos"/>
              </a:rPr>
              <a:t> </a:t>
            </a:r>
            <a:r>
              <a:rPr lang="en-US" dirty="0" err="1">
                <a:latin typeface="Aptos"/>
              </a:rPr>
              <a:t>godina</a:t>
            </a:r>
            <a:r>
              <a:rPr lang="en-US" dirty="0">
                <a:latin typeface="Aptos"/>
              </a:rPr>
              <a:t>.</a:t>
            </a:r>
          </a:p>
          <a:p>
            <a:pPr algn="just"/>
            <a:endParaRPr lang="en-US" dirty="0">
              <a:latin typeface="Apto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Aptos"/>
              </a:rPr>
              <a:t>Molekularno</a:t>
            </a:r>
            <a:r>
              <a:rPr lang="en-US" dirty="0">
                <a:latin typeface="Aptos"/>
              </a:rPr>
              <a:t> </a:t>
            </a:r>
            <a:r>
              <a:rPr lang="en-US" dirty="0" err="1">
                <a:latin typeface="Aptos"/>
              </a:rPr>
              <a:t>dokiranje</a:t>
            </a:r>
            <a:r>
              <a:rPr lang="en-US" dirty="0">
                <a:latin typeface="Aptos"/>
              </a:rPr>
              <a:t> </a:t>
            </a:r>
            <a:r>
              <a:rPr lang="en-US" dirty="0" err="1">
                <a:latin typeface="Aptos"/>
              </a:rPr>
              <a:t>ima</a:t>
            </a:r>
            <a:r>
              <a:rPr lang="en-US" dirty="0">
                <a:latin typeface="Aptos"/>
              </a:rPr>
              <a:t> </a:t>
            </a:r>
            <a:r>
              <a:rPr lang="en-US" dirty="0" err="1">
                <a:latin typeface="Aptos"/>
              </a:rPr>
              <a:t>važnu</a:t>
            </a:r>
            <a:r>
              <a:rPr lang="en-US" dirty="0">
                <a:latin typeface="Aptos"/>
              </a:rPr>
              <a:t> </a:t>
            </a:r>
            <a:r>
              <a:rPr lang="en-US" dirty="0" err="1">
                <a:latin typeface="Aptos"/>
              </a:rPr>
              <a:t>ulogu</a:t>
            </a:r>
            <a:r>
              <a:rPr lang="en-US" dirty="0">
                <a:latin typeface="Aptos"/>
              </a:rPr>
              <a:t> u </a:t>
            </a:r>
            <a:r>
              <a:rPr lang="en-US" dirty="0" err="1">
                <a:latin typeface="Aptos"/>
              </a:rPr>
              <a:t>otkrivanju</a:t>
            </a:r>
            <a:r>
              <a:rPr lang="en-US" dirty="0">
                <a:latin typeface="Aptos"/>
              </a:rPr>
              <a:t> </a:t>
            </a:r>
            <a:r>
              <a:rPr lang="en-US" dirty="0" err="1">
                <a:latin typeface="Aptos"/>
              </a:rPr>
              <a:t>novih</a:t>
            </a:r>
            <a:r>
              <a:rPr lang="en-US" dirty="0">
                <a:latin typeface="Aptos"/>
              </a:rPr>
              <a:t> </a:t>
            </a:r>
            <a:r>
              <a:rPr lang="en-US" dirty="0" err="1">
                <a:latin typeface="Aptos"/>
              </a:rPr>
              <a:t>lijekova</a:t>
            </a:r>
            <a:r>
              <a:rPr lang="en-US" dirty="0">
                <a:latin typeface="Aptos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19018-9BE9-4858-B5DE-C47D155BA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9A77-E107-4FCB-ACAC-07589B6B2E0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540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AD1C7-FDA3-4A4B-A032-9785F1478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>
                <a:latin typeface="Aptos"/>
              </a:rPr>
              <a:t>Izazovi</a:t>
            </a:r>
            <a:r>
              <a:rPr lang="en-GB" b="1" dirty="0">
                <a:latin typeface="Aptos"/>
              </a:rPr>
              <a:t> </a:t>
            </a:r>
            <a:r>
              <a:rPr lang="en-GB" b="1" dirty="0" err="1">
                <a:latin typeface="Aptos"/>
              </a:rPr>
              <a:t>molekularnog</a:t>
            </a:r>
            <a:r>
              <a:rPr lang="en-GB" b="1" dirty="0">
                <a:latin typeface="Aptos"/>
              </a:rPr>
              <a:t> </a:t>
            </a:r>
            <a:r>
              <a:rPr lang="en-GB" b="1" dirty="0" err="1">
                <a:latin typeface="Aptos"/>
              </a:rPr>
              <a:t>dokiranja</a:t>
            </a:r>
            <a:endParaRPr lang="en-GB" b="1" dirty="0">
              <a:latin typeface="Apto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94460F-BFFA-4C32-A297-CDC2E3636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9A77-E107-4FCB-ACAC-07589B6B2E06}" type="slidenum">
              <a:rPr lang="en-GB" smtClean="0"/>
              <a:t>3</a:t>
            </a:fld>
            <a:endParaRPr lang="en-GB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BAA59DC-9F4A-4945-B691-7CD2F01FDEE7}"/>
              </a:ext>
            </a:extLst>
          </p:cNvPr>
          <p:cNvCxnSpPr>
            <a:stCxn id="2" idx="2"/>
          </p:cNvCxnSpPr>
          <p:nvPr/>
        </p:nvCxnSpPr>
        <p:spPr>
          <a:xfrm flipH="1">
            <a:off x="1958109" y="1690688"/>
            <a:ext cx="4137891" cy="1634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C6B11C6-F394-4F2B-A3FC-021278F2BD0C}"/>
              </a:ext>
            </a:extLst>
          </p:cNvPr>
          <p:cNvCxnSpPr>
            <a:stCxn id="2" idx="2"/>
          </p:cNvCxnSpPr>
          <p:nvPr/>
        </p:nvCxnSpPr>
        <p:spPr>
          <a:xfrm>
            <a:off x="6096000" y="1690688"/>
            <a:ext cx="0" cy="1738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B1897E4-CDD7-4512-99DE-12A9BA290B04}"/>
              </a:ext>
            </a:extLst>
          </p:cNvPr>
          <p:cNvCxnSpPr>
            <a:stCxn id="2" idx="2"/>
          </p:cNvCxnSpPr>
          <p:nvPr/>
        </p:nvCxnSpPr>
        <p:spPr>
          <a:xfrm>
            <a:off x="6096000" y="1690688"/>
            <a:ext cx="3842327" cy="1634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">
            <a:extLst>
              <a:ext uri="{FF2B5EF4-FFF2-40B4-BE49-F238E27FC236}">
                <a16:creationId xmlns:a16="http://schemas.microsoft.com/office/drawing/2014/main" id="{0D231D52-C850-4B8A-BC1A-1D60EF2DF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D6AF1F-3F5E-4182-AB78-44290A47D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7637" y="3874737"/>
            <a:ext cx="3049126" cy="20891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97A71F0-57D2-454D-BB3A-771F20FA8730}"/>
              </a:ext>
            </a:extLst>
          </p:cNvPr>
          <p:cNvSpPr txBox="1"/>
          <p:nvPr/>
        </p:nvSpPr>
        <p:spPr>
          <a:xfrm>
            <a:off x="8427619" y="3348244"/>
            <a:ext cx="3435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Aptos"/>
              </a:rPr>
              <a:t>Računalno</a:t>
            </a:r>
            <a:r>
              <a:rPr lang="en-GB" dirty="0">
                <a:latin typeface="Aptos"/>
              </a:rPr>
              <a:t> </a:t>
            </a:r>
            <a:r>
              <a:rPr lang="en-GB" dirty="0" err="1">
                <a:latin typeface="Aptos"/>
              </a:rPr>
              <a:t>vrijeme</a:t>
            </a:r>
            <a:endParaRPr lang="en-GB" dirty="0">
              <a:latin typeface="Apto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DF4420-C0D8-4D9D-AD54-5D29655973B1}"/>
              </a:ext>
            </a:extLst>
          </p:cNvPr>
          <p:cNvGrpSpPr/>
          <p:nvPr/>
        </p:nvGrpSpPr>
        <p:grpSpPr>
          <a:xfrm>
            <a:off x="732406" y="3985257"/>
            <a:ext cx="2451406" cy="1644830"/>
            <a:chOff x="838200" y="3828239"/>
            <a:chExt cx="2451406" cy="164483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45F7C90-7AC7-45B8-9324-A29354368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3828239"/>
              <a:ext cx="2451406" cy="1644830"/>
            </a:xfrm>
            <a:prstGeom prst="rect">
              <a:avLst/>
            </a:prstGeom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C262F0B-A138-40E3-B890-9049AB7AF4FD}"/>
                </a:ext>
              </a:extLst>
            </p:cNvPr>
            <p:cNvGrpSpPr/>
            <p:nvPr/>
          </p:nvGrpSpPr>
          <p:grpSpPr>
            <a:xfrm>
              <a:off x="1403927" y="4378036"/>
              <a:ext cx="1339273" cy="660501"/>
              <a:chOff x="1403927" y="4378036"/>
              <a:chExt cx="1339273" cy="660501"/>
            </a:xfrm>
          </p:grpSpPr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78399F5A-2134-406A-B1C0-4DAF8AC4BDEA}"/>
                  </a:ext>
                </a:extLst>
              </p:cNvPr>
              <p:cNvCxnSpPr/>
              <p:nvPr/>
            </p:nvCxnSpPr>
            <p:spPr>
              <a:xfrm>
                <a:off x="2447636" y="4378036"/>
                <a:ext cx="295564" cy="272618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5D4643A1-9FDF-4DE4-9BE9-B38A0F4CE8B3}"/>
                  </a:ext>
                </a:extLst>
              </p:cNvPr>
              <p:cNvCxnSpPr/>
              <p:nvPr/>
            </p:nvCxnSpPr>
            <p:spPr>
              <a:xfrm flipV="1">
                <a:off x="1403927" y="4378036"/>
                <a:ext cx="286328" cy="272618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B23CEFBA-0322-4DD7-80C4-A3BA971BD31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37794" y="4650654"/>
                <a:ext cx="0" cy="387883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AD71069-B7AF-4671-87EE-B3F9FF1E4DDE}"/>
              </a:ext>
            </a:extLst>
          </p:cNvPr>
          <p:cNvSpPr txBox="1"/>
          <p:nvPr/>
        </p:nvSpPr>
        <p:spPr>
          <a:xfrm>
            <a:off x="328458" y="3475188"/>
            <a:ext cx="3435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Aptos"/>
              </a:rPr>
              <a:t>Fleksibilnost</a:t>
            </a:r>
            <a:r>
              <a:rPr lang="en-GB" dirty="0">
                <a:latin typeface="Aptos"/>
              </a:rPr>
              <a:t> </a:t>
            </a:r>
            <a:r>
              <a:rPr lang="en-GB" dirty="0" err="1">
                <a:latin typeface="Aptos"/>
              </a:rPr>
              <a:t>molekula</a:t>
            </a:r>
            <a:endParaRPr lang="en-GB" dirty="0">
              <a:latin typeface="Apto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3D0AA5-FE07-4302-91A9-C19025F8BDD6}"/>
              </a:ext>
            </a:extLst>
          </p:cNvPr>
          <p:cNvSpPr txBox="1"/>
          <p:nvPr/>
        </p:nvSpPr>
        <p:spPr>
          <a:xfrm>
            <a:off x="5024582" y="3475188"/>
            <a:ext cx="2170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Aptos"/>
              </a:rPr>
              <a:t>Funkcije</a:t>
            </a:r>
            <a:r>
              <a:rPr lang="en-GB" dirty="0">
                <a:latin typeface="Aptos"/>
              </a:rPr>
              <a:t> </a:t>
            </a:r>
            <a:r>
              <a:rPr lang="en-GB" dirty="0" err="1">
                <a:latin typeface="Aptos"/>
              </a:rPr>
              <a:t>bodovanja</a:t>
            </a:r>
            <a:endParaRPr lang="en-GB" dirty="0">
              <a:latin typeface="Aptos"/>
            </a:endParaRP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23955207-5192-4983-8A83-E028B4D2A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DA1806A-2686-495A-80C2-673EA9EB276F}"/>
              </a:ext>
            </a:extLst>
          </p:cNvPr>
          <p:cNvSpPr/>
          <p:nvPr/>
        </p:nvSpPr>
        <p:spPr>
          <a:xfrm>
            <a:off x="4272613" y="4596135"/>
            <a:ext cx="3674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temeljene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molekularnoj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mehanici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empirijskim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ili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teorijskim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podacima</a:t>
            </a:r>
            <a:endParaRPr lang="en-GB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6212921-7495-4128-A713-79CAA1F0F4C6}"/>
              </a:ext>
            </a:extLst>
          </p:cNvPr>
          <p:cNvCxnSpPr>
            <a:stCxn id="32" idx="2"/>
            <a:endCxn id="34" idx="0"/>
          </p:cNvCxnSpPr>
          <p:nvPr/>
        </p:nvCxnSpPr>
        <p:spPr>
          <a:xfrm flipH="1">
            <a:off x="6109851" y="3844520"/>
            <a:ext cx="1" cy="751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333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1A127-6E7B-8C83-794F-91435844B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Algoritmi uzorkovanja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BBF2179-9646-732F-AB50-A565C548F9E9}"/>
              </a:ext>
            </a:extLst>
          </p:cNvPr>
          <p:cNvGrpSpPr/>
          <p:nvPr/>
        </p:nvGrpSpPr>
        <p:grpSpPr>
          <a:xfrm>
            <a:off x="838200" y="2446020"/>
            <a:ext cx="9400032" cy="1522476"/>
            <a:chOff x="838200" y="2446020"/>
            <a:chExt cx="9400032" cy="152247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05B14BC-EB16-F72C-E193-CFAF4990A9A9}"/>
                </a:ext>
              </a:extLst>
            </p:cNvPr>
            <p:cNvGrpSpPr/>
            <p:nvPr/>
          </p:nvGrpSpPr>
          <p:grpSpPr>
            <a:xfrm>
              <a:off x="838200" y="2446020"/>
              <a:ext cx="7050024" cy="1522476"/>
              <a:chOff x="838200" y="2446020"/>
              <a:chExt cx="7050024" cy="1522476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0120354-5A90-6C54-9EFC-6324EF8A6D10}"/>
                  </a:ext>
                </a:extLst>
              </p:cNvPr>
              <p:cNvSpPr/>
              <p:nvPr/>
            </p:nvSpPr>
            <p:spPr>
              <a:xfrm>
                <a:off x="838200" y="2446020"/>
                <a:ext cx="2350008" cy="1522476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dirty="0"/>
                  <a:t>Metode usklađivanja oblika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F5895B3-5FF1-CAB5-3340-5128438AFC07}"/>
                  </a:ext>
                </a:extLst>
              </p:cNvPr>
              <p:cNvSpPr/>
              <p:nvPr/>
            </p:nvSpPr>
            <p:spPr>
              <a:xfrm>
                <a:off x="3188208" y="2446020"/>
                <a:ext cx="2350008" cy="1522476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dirty="0"/>
                  <a:t>Sustavne metode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91519CB-AE1B-A228-2D07-2E95CB8403E7}"/>
                  </a:ext>
                </a:extLst>
              </p:cNvPr>
              <p:cNvSpPr/>
              <p:nvPr/>
            </p:nvSpPr>
            <p:spPr>
              <a:xfrm>
                <a:off x="5538216" y="2446020"/>
                <a:ext cx="2350008" cy="152247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dirty="0"/>
                  <a:t>Stohastičke metode</a:t>
                </a: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2EAA023-C5CC-BB19-0D26-93C330457B02}"/>
                </a:ext>
              </a:extLst>
            </p:cNvPr>
            <p:cNvSpPr/>
            <p:nvPr/>
          </p:nvSpPr>
          <p:spPr>
            <a:xfrm>
              <a:off x="7888224" y="2446020"/>
              <a:ext cx="2350008" cy="15224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dirty="0"/>
                <a:t>Simulacijske metode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012C560-7CEB-A450-F4ED-8B5E0A9F1D33}"/>
              </a:ext>
            </a:extLst>
          </p:cNvPr>
          <p:cNvCxnSpPr/>
          <p:nvPr/>
        </p:nvCxnSpPr>
        <p:spPr>
          <a:xfrm>
            <a:off x="960120" y="4443984"/>
            <a:ext cx="927811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BC531EA-914F-0625-6B40-CA8E830FB60F}"/>
              </a:ext>
            </a:extLst>
          </p:cNvPr>
          <p:cNvSpPr txBox="1"/>
          <p:nvPr/>
        </p:nvSpPr>
        <p:spPr>
          <a:xfrm>
            <a:off x="960120" y="4636008"/>
            <a:ext cx="157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Primitivnije metode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F39A74-B24C-322B-8F1E-ACAC9F2E2CF3}"/>
              </a:ext>
            </a:extLst>
          </p:cNvPr>
          <p:cNvSpPr txBox="1"/>
          <p:nvPr/>
        </p:nvSpPr>
        <p:spPr>
          <a:xfrm>
            <a:off x="8766048" y="4636008"/>
            <a:ext cx="157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Naprednije</a:t>
            </a:r>
            <a:r>
              <a:rPr lang="hr-HR" dirty="0"/>
              <a:t> metode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1F0537-F798-4894-AE03-DAF5BB32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98C2-A796-4B2F-9330-C1D34231ECA7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958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BCCE8-2396-7CB2-85B2-F89175C0D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Funkcije bodovanja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0E2819A-2794-5F62-3C0C-D5A7308D3D62}"/>
              </a:ext>
            </a:extLst>
          </p:cNvPr>
          <p:cNvSpPr/>
          <p:nvPr/>
        </p:nvSpPr>
        <p:spPr>
          <a:xfrm>
            <a:off x="1325880" y="2075688"/>
            <a:ext cx="2185416" cy="104241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Bazirane na molekularnoj mehanici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B95D556-8751-B0E0-AB66-944EBB6BA2B9}"/>
              </a:ext>
            </a:extLst>
          </p:cNvPr>
          <p:cNvSpPr/>
          <p:nvPr/>
        </p:nvSpPr>
        <p:spPr>
          <a:xfrm>
            <a:off x="4422648" y="2164080"/>
            <a:ext cx="2185416" cy="104241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Bazirane na empirijskim podacima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DE57DC0-3A68-82F7-A212-2D6D324A72BA}"/>
              </a:ext>
            </a:extLst>
          </p:cNvPr>
          <p:cNvSpPr/>
          <p:nvPr/>
        </p:nvSpPr>
        <p:spPr>
          <a:xfrm>
            <a:off x="7711440" y="2164080"/>
            <a:ext cx="2185416" cy="104241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Bazirane na teorijskim podacima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EE6B877-C768-D59D-4F7A-E3525DCFE8B4}"/>
              </a:ext>
            </a:extLst>
          </p:cNvPr>
          <p:cNvSpPr/>
          <p:nvPr/>
        </p:nvSpPr>
        <p:spPr>
          <a:xfrm>
            <a:off x="4422648" y="4864608"/>
            <a:ext cx="2185416" cy="10424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Koncenzus</a:t>
            </a:r>
            <a:r>
              <a:rPr lang="hr-HR" dirty="0"/>
              <a:t> funkcije bodovanja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FB4CED6-8438-E7A4-EE48-FD7619F2439D}"/>
              </a:ext>
            </a:extLst>
          </p:cNvPr>
          <p:cNvCxnSpPr>
            <a:stCxn id="3" idx="4"/>
            <a:endCxn id="6" idx="0"/>
          </p:cNvCxnSpPr>
          <p:nvPr/>
        </p:nvCxnSpPr>
        <p:spPr>
          <a:xfrm>
            <a:off x="2418588" y="3118104"/>
            <a:ext cx="3096768" cy="17465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AF18A4-F5C7-4CBB-E759-024E79CFC525}"/>
              </a:ext>
            </a:extLst>
          </p:cNvPr>
          <p:cNvCxnSpPr>
            <a:stCxn id="4" idx="4"/>
            <a:endCxn id="6" idx="0"/>
          </p:cNvCxnSpPr>
          <p:nvPr/>
        </p:nvCxnSpPr>
        <p:spPr>
          <a:xfrm>
            <a:off x="5515356" y="3206496"/>
            <a:ext cx="0" cy="16581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4014DC9-1D1B-154D-6CE9-A5B196A679D7}"/>
              </a:ext>
            </a:extLst>
          </p:cNvPr>
          <p:cNvCxnSpPr>
            <a:stCxn id="5" idx="4"/>
            <a:endCxn id="6" idx="0"/>
          </p:cNvCxnSpPr>
          <p:nvPr/>
        </p:nvCxnSpPr>
        <p:spPr>
          <a:xfrm flipH="1">
            <a:off x="5515356" y="3206496"/>
            <a:ext cx="3288792" cy="16581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842F3-2019-448D-8BDC-07CA7C13F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98C2-A796-4B2F-9330-C1D34231ECA7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9128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DDC599-4B0E-0F45-BCBD-40FD948F74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89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2D4B7A-26A3-4874-1185-25B966EBE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402" y="743447"/>
            <a:ext cx="344576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 err="1"/>
              <a:t>Računalno</a:t>
            </a:r>
            <a:r>
              <a:rPr lang="en-US" sz="5200" dirty="0"/>
              <a:t> </a:t>
            </a:r>
            <a:r>
              <a:rPr lang="en-US" sz="5200" dirty="0" err="1"/>
              <a:t>vrijeme</a:t>
            </a:r>
            <a:endParaRPr lang="en-US" sz="5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2E68DA-270F-6318-CD01-5E028C6F99D5}"/>
              </a:ext>
            </a:extLst>
          </p:cNvPr>
          <p:cNvSpPr txBox="1"/>
          <p:nvPr/>
        </p:nvSpPr>
        <p:spPr>
          <a:xfrm>
            <a:off x="8658508" y="4371467"/>
            <a:ext cx="3445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r-HR" dirty="0"/>
              <a:t>Lokalizirane interakcije</a:t>
            </a:r>
          </a:p>
          <a:p>
            <a:pPr marL="342900" indent="-342900">
              <a:buAutoNum type="arabicPeriod"/>
            </a:pPr>
            <a:r>
              <a:rPr lang="hr-HR" dirty="0"/>
              <a:t>HPC (engl. </a:t>
            </a:r>
            <a:r>
              <a:rPr lang="hr-HR" i="1" dirty="0" err="1"/>
              <a:t>High-Performance</a:t>
            </a:r>
            <a:r>
              <a:rPr lang="hr-HR" i="1" dirty="0"/>
              <a:t> Computing</a:t>
            </a:r>
            <a:r>
              <a:rPr lang="hr-HR" dirty="0"/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F3197F-3455-4A6C-8339-5087B22B3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98C2-A796-4B2F-9330-C1D34231ECA7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6402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BC8B9-677D-F951-32D5-17B9E460E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Reprezentacija podataka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06E2E70-D655-574C-C294-A7EA8A310D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327929"/>
              </p:ext>
            </p:extLst>
          </p:nvPr>
        </p:nvGraphicFramePr>
        <p:xfrm>
          <a:off x="521208" y="1397017"/>
          <a:ext cx="6330209" cy="416837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3380">
                  <a:extLst>
                    <a:ext uri="{9D8B030D-6E8A-4147-A177-3AD203B41FA5}">
                      <a16:colId xmlns:a16="http://schemas.microsoft.com/office/drawing/2014/main" val="3390335266"/>
                    </a:ext>
                  </a:extLst>
                </a:gridCol>
                <a:gridCol w="4276829">
                  <a:extLst>
                    <a:ext uri="{9D8B030D-6E8A-4147-A177-3AD203B41FA5}">
                      <a16:colId xmlns:a16="http://schemas.microsoft.com/office/drawing/2014/main" val="2369169882"/>
                    </a:ext>
                  </a:extLst>
                </a:gridCol>
              </a:tblGrid>
              <a:tr h="650177">
                <a:tc>
                  <a:txBody>
                    <a:bodyPr/>
                    <a:lstStyle/>
                    <a:p>
                      <a:r>
                        <a:rPr lang="hr-HR" dirty="0"/>
                        <a:t>Reprezentacije molekula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Opis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097904"/>
                  </a:ext>
                </a:extLst>
              </a:tr>
              <a:tr h="760014">
                <a:tc>
                  <a:txBody>
                    <a:bodyPr/>
                    <a:lstStyle/>
                    <a:p>
                      <a:r>
                        <a:rPr lang="hr-HR" dirty="0"/>
                        <a:t>Deskriptori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Obično broj, vektor ili matrica koja opisuje geometriju i fizikalna svojstva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891892"/>
                  </a:ext>
                </a:extLst>
              </a:tr>
              <a:tr h="874252">
                <a:tc>
                  <a:txBody>
                    <a:bodyPr/>
                    <a:lstStyle/>
                    <a:p>
                      <a:r>
                        <a:rPr lang="hr-HR" dirty="0"/>
                        <a:t>Molekularni otisak prsta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Obično binarni niz koji kodira </a:t>
                      </a:r>
                      <a:r>
                        <a:rPr lang="hr-HR" dirty="0" err="1"/>
                        <a:t>dvodimenzijsku</a:t>
                      </a:r>
                      <a:r>
                        <a:rPr lang="hr-HR" dirty="0"/>
                        <a:t> strukturu molekule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045089"/>
                  </a:ext>
                </a:extLst>
              </a:tr>
              <a:tr h="1090324">
                <a:tc>
                  <a:txBody>
                    <a:bodyPr/>
                    <a:lstStyle/>
                    <a:p>
                      <a:r>
                        <a:rPr lang="hr-HR" dirty="0"/>
                        <a:t>Grafovi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Atomi kao čvorovi, a rubovi kao veze. Računalo promatra molekulu kao matricu svojstava čvorova i bridova.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416538"/>
                  </a:ext>
                </a:extLst>
              </a:tr>
              <a:tr h="793606">
                <a:tc>
                  <a:txBody>
                    <a:bodyPr/>
                    <a:lstStyle/>
                    <a:p>
                      <a:r>
                        <a:rPr lang="hr-HR" dirty="0"/>
                        <a:t>Slike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Računalo promatra sliku molekule kao matricu piksela (tenzore).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03074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084ECDF-264C-A134-86FC-B194F3D64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7406" y="2587086"/>
            <a:ext cx="3317896" cy="13765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0C408E-AF76-76AD-B9CB-D08C93D66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70" y="779701"/>
            <a:ext cx="1387157" cy="13775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A937CA-AA24-F5BB-29EE-F1B4B5F56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770" y="4456655"/>
            <a:ext cx="1399767" cy="95859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3423914-93E8-B0BA-8C0B-B335FBF77BEC}"/>
              </a:ext>
            </a:extLst>
          </p:cNvPr>
          <p:cNvCxnSpPr>
            <a:cxnSpLocks/>
          </p:cNvCxnSpPr>
          <p:nvPr/>
        </p:nvCxnSpPr>
        <p:spPr>
          <a:xfrm flipV="1">
            <a:off x="6851417" y="1339621"/>
            <a:ext cx="1472353" cy="11033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17B9A8E-CF2F-71E8-CC7E-C99AE2ADFB15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6892196" y="3187295"/>
            <a:ext cx="1065210" cy="880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817DAD6-DABD-7BB2-B625-FABCB2D65C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4386" y="5415250"/>
            <a:ext cx="2060363" cy="1222380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A7A3354-57C0-BF91-61C1-CC80ACA9E21B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6845112" y="4411346"/>
            <a:ext cx="1478658" cy="5246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5A42E56-CAB9-7120-6306-C05AC6A9C93F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6845112" y="5099598"/>
            <a:ext cx="3019274" cy="9268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BBD98-9AAC-448B-84FD-7E8A3541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98C2-A796-4B2F-9330-C1D34231ECA7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3714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C10E3-454B-F051-8DA8-C858EB502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Metode strojnog učenja</a:t>
            </a:r>
            <a:endParaRPr lang="hr-H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6782F9-BC81-70F4-A78B-CB4F9AEC9E9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3435774" y="-751897"/>
            <a:ext cx="16633775" cy="6059188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94725F7-8330-0D3A-2994-AF93B69C35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413421"/>
              </p:ext>
            </p:extLst>
          </p:nvPr>
        </p:nvGraphicFramePr>
        <p:xfrm>
          <a:off x="1928100" y="1690688"/>
          <a:ext cx="8128001" cy="4638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85675">
                  <a:extLst>
                    <a:ext uri="{9D8B030D-6E8A-4147-A177-3AD203B41FA5}">
                      <a16:colId xmlns:a16="http://schemas.microsoft.com/office/drawing/2014/main" val="1138569910"/>
                    </a:ext>
                  </a:extLst>
                </a:gridCol>
                <a:gridCol w="2971163">
                  <a:extLst>
                    <a:ext uri="{9D8B030D-6E8A-4147-A177-3AD203B41FA5}">
                      <a16:colId xmlns:a16="http://schemas.microsoft.com/office/drawing/2014/main" val="1361863192"/>
                    </a:ext>
                  </a:extLst>
                </a:gridCol>
                <a:gridCol w="2971163">
                  <a:extLst>
                    <a:ext uri="{9D8B030D-6E8A-4147-A177-3AD203B41FA5}">
                      <a16:colId xmlns:a16="http://schemas.microsoft.com/office/drawing/2014/main" val="12331498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Metoda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Princip rada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Primjer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713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Linearna regresija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Određuje težine unutar linearne jednadžbe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Dodirne točke među molekulama za parametrizaciju afiniteta kompleksa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5914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400" i="1" dirty="0"/>
                        <a:t>Random Forest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Više </a:t>
                      </a:r>
                      <a:r>
                        <a:rPr lang="hr-HR" sz="1400" dirty="0" err="1"/>
                        <a:t>stab</a:t>
                      </a:r>
                      <a:r>
                        <a:rPr lang="en-US" sz="1400" dirty="0"/>
                        <a:t>a</a:t>
                      </a:r>
                      <a:r>
                        <a:rPr lang="hr-HR" sz="1400" dirty="0"/>
                        <a:t>la odluke se koristi za predviđanje.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Predviđanje afiniteta bez potrebe provedbe </a:t>
                      </a:r>
                      <a:r>
                        <a:rPr lang="hr-HR" sz="1400" dirty="0" err="1"/>
                        <a:t>dokiranja</a:t>
                      </a:r>
                      <a:r>
                        <a:rPr lang="hr-HR" sz="1400" dirty="0"/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3079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Gradijentom usmjerena metoda stabala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Sekvencijalno više stabla donosi odluke.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117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Stroj s potpornim vektorima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Traži liniju/ravninu u prostoru koja najbolje razdvaja točke po nekom svojstvu.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Klasifikacija molekula koje se vežu i koje s ne vežu.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9925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Metode višeslojnog </a:t>
                      </a:r>
                      <a:r>
                        <a:rPr lang="hr-HR" sz="1400" dirty="0" err="1"/>
                        <a:t>perceptrona</a:t>
                      </a:r>
                      <a:endParaRPr lang="hr-H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Ulazni podaci značajki molekula u slojevima dobiju svoju težinu.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Klasifikacija ili regresija (afinitet vezanja)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4083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err="1"/>
                        <a:t>Konvolucijske</a:t>
                      </a:r>
                      <a:r>
                        <a:rPr lang="hr-HR" sz="1400" dirty="0"/>
                        <a:t> neuronske mreže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Ulazni podaci su slike. Slojevi uče o strukturi molekule, a zatim klasificiraju ili određuju afinitet.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hr-H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82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Grafičke neuronske mreže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Ulazni podaci su grafovi. Slojevi uče o strukturi molekule, a zatim klasificiraju ili određuju afinitet.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hr-H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30743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14256-7FCE-4E47-839B-2AECDF559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98C2-A796-4B2F-9330-C1D34231ECA7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3061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AC9E2-30ED-B6BC-2C0A-7937F198D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5" cy="13234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Mjerenje</a:t>
            </a:r>
            <a:r>
              <a:rPr lang="en-US" sz="3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performansi</a:t>
            </a:r>
            <a:r>
              <a:rPr lang="en-US" sz="3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klasifikacijskih</a:t>
            </a:r>
            <a:r>
              <a:rPr lang="en-US" sz="3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metoda</a:t>
            </a:r>
            <a:endParaRPr lang="en-US" sz="3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2365F0-F27E-496D-1267-89E22713AB6E}"/>
              </a:ext>
            </a:extLst>
          </p:cNvPr>
          <p:cNvSpPr txBox="1"/>
          <p:nvPr/>
        </p:nvSpPr>
        <p:spPr>
          <a:xfrm>
            <a:off x="838200" y="3146400"/>
            <a:ext cx="4391025" cy="245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chemeClr val="bg1">
                    <a:alpha val="80000"/>
                  </a:schemeClr>
                </a:solidFill>
              </a:rPr>
              <a:t>Površina</a:t>
            </a:r>
            <a:r>
              <a:rPr lang="en-US" sz="17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bg1">
                    <a:alpha val="80000"/>
                  </a:schemeClr>
                </a:solidFill>
              </a:rPr>
              <a:t>ispod</a:t>
            </a:r>
            <a:r>
              <a:rPr lang="en-US" sz="17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bg1">
                    <a:alpha val="80000"/>
                  </a:schemeClr>
                </a:solidFill>
              </a:rPr>
              <a:t>krivulje</a:t>
            </a:r>
            <a:r>
              <a:rPr lang="en-US" sz="1700" dirty="0">
                <a:solidFill>
                  <a:schemeClr val="bg1">
                    <a:alpha val="80000"/>
                  </a:schemeClr>
                </a:solidFill>
              </a:rPr>
              <a:t> (AUC) za ROC (</a:t>
            </a:r>
            <a:r>
              <a:rPr lang="en-US" sz="1700" dirty="0" err="1">
                <a:solidFill>
                  <a:schemeClr val="bg1">
                    <a:alpha val="80000"/>
                  </a:schemeClr>
                </a:solidFill>
              </a:rPr>
              <a:t>engl.</a:t>
            </a:r>
            <a:r>
              <a:rPr lang="en-US" sz="17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700" i="1" dirty="0">
                <a:solidFill>
                  <a:schemeClr val="bg1">
                    <a:alpha val="80000"/>
                  </a:schemeClr>
                </a:solidFill>
              </a:rPr>
              <a:t>Receiver </a:t>
            </a:r>
            <a:r>
              <a:rPr lang="en-US" sz="1700" i="1" dirty="0" err="1">
                <a:solidFill>
                  <a:schemeClr val="bg1">
                    <a:alpha val="80000"/>
                  </a:schemeClr>
                </a:solidFill>
              </a:rPr>
              <a:t>Operrating</a:t>
            </a:r>
            <a:r>
              <a:rPr lang="en-US" sz="1700" i="1" dirty="0">
                <a:solidFill>
                  <a:schemeClr val="bg1">
                    <a:alpha val="80000"/>
                  </a:schemeClr>
                </a:solidFill>
              </a:rPr>
              <a:t> Characteristic</a:t>
            </a:r>
            <a:r>
              <a:rPr lang="en-US" sz="1700" dirty="0">
                <a:solidFill>
                  <a:schemeClr val="bg1">
                    <a:alpha val="80000"/>
                  </a:schemeClr>
                </a:solidFill>
              </a:rPr>
              <a:t>)</a:t>
            </a:r>
            <a:r>
              <a:rPr lang="hr-HR" sz="1700" dirty="0">
                <a:solidFill>
                  <a:schemeClr val="bg1">
                    <a:alpha val="80000"/>
                  </a:schemeClr>
                </a:solidFill>
              </a:rPr>
              <a:t>, </a:t>
            </a:r>
            <a:r>
              <a:rPr lang="en-US" sz="1700" dirty="0">
                <a:solidFill>
                  <a:schemeClr val="bg1">
                    <a:alpha val="80000"/>
                  </a:schemeClr>
                </a:solidFill>
              </a:rPr>
              <a:t>EF (</a:t>
            </a:r>
            <a:r>
              <a:rPr lang="en-US" sz="1700" dirty="0" err="1">
                <a:solidFill>
                  <a:schemeClr val="bg1">
                    <a:alpha val="80000"/>
                  </a:schemeClr>
                </a:solidFill>
              </a:rPr>
              <a:t>engl.</a:t>
            </a:r>
            <a:r>
              <a:rPr lang="en-US" sz="17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700" i="1" dirty="0">
                <a:solidFill>
                  <a:schemeClr val="bg1">
                    <a:alpha val="80000"/>
                  </a:schemeClr>
                </a:solidFill>
              </a:rPr>
              <a:t>Enrichment Factor</a:t>
            </a:r>
            <a:r>
              <a:rPr lang="en-US" sz="1700" dirty="0">
                <a:solidFill>
                  <a:schemeClr val="bg1">
                    <a:alpha val="80000"/>
                  </a:schemeClr>
                </a:solidFill>
              </a:rPr>
              <a:t>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chemeClr val="bg1">
                    <a:alpha val="80000"/>
                  </a:schemeClr>
                </a:solidFill>
              </a:rPr>
              <a:t>Jačina</a:t>
            </a:r>
            <a:r>
              <a:rPr lang="en-US" sz="17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bg1">
                    <a:alpha val="80000"/>
                  </a:schemeClr>
                </a:solidFill>
              </a:rPr>
              <a:t>bodovanja</a:t>
            </a:r>
            <a:r>
              <a:rPr lang="en-US" sz="1700" dirty="0">
                <a:solidFill>
                  <a:schemeClr val="bg1">
                    <a:alpha val="80000"/>
                  </a:schemeClr>
                </a:solidFill>
              </a:rPr>
              <a:t>, </a:t>
            </a:r>
            <a:r>
              <a:rPr lang="en-US" sz="1700" dirty="0" err="1">
                <a:solidFill>
                  <a:schemeClr val="bg1">
                    <a:alpha val="80000"/>
                  </a:schemeClr>
                </a:solidFill>
              </a:rPr>
              <a:t>rangiranja</a:t>
            </a:r>
            <a:r>
              <a:rPr lang="en-US" sz="17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bg1">
                    <a:alpha val="80000"/>
                  </a:schemeClr>
                </a:solidFill>
              </a:rPr>
              <a:t>i</a:t>
            </a:r>
            <a:r>
              <a:rPr lang="en-US" sz="17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bg1">
                    <a:alpha val="80000"/>
                  </a:schemeClr>
                </a:solidFill>
              </a:rPr>
              <a:t>dokiranja</a:t>
            </a:r>
            <a:endParaRPr lang="en-US" sz="1700" dirty="0">
              <a:solidFill>
                <a:schemeClr val="bg1">
                  <a:alpha val="80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>
                    <a:alpha val="80000"/>
                  </a:schemeClr>
                </a:solidFill>
                <a:effectLst/>
              </a:rPr>
              <a:t>DCC </a:t>
            </a:r>
            <a:r>
              <a:rPr lang="en-US" sz="1700" dirty="0" err="1">
                <a:solidFill>
                  <a:schemeClr val="bg1">
                    <a:alpha val="80000"/>
                  </a:schemeClr>
                </a:solidFill>
                <a:effectLst/>
              </a:rPr>
              <a:t>metoda</a:t>
            </a:r>
            <a:r>
              <a:rPr lang="en-US" sz="1700" dirty="0">
                <a:solidFill>
                  <a:schemeClr val="bg1">
                    <a:alpha val="80000"/>
                  </a:schemeClr>
                </a:solidFill>
                <a:effectLst/>
              </a:rPr>
              <a:t> (</a:t>
            </a:r>
            <a:r>
              <a:rPr lang="en-US" sz="1700" dirty="0" err="1">
                <a:solidFill>
                  <a:schemeClr val="bg1">
                    <a:alpha val="80000"/>
                  </a:schemeClr>
                </a:solidFill>
                <a:effectLst/>
              </a:rPr>
              <a:t>engl.</a:t>
            </a:r>
            <a:r>
              <a:rPr lang="en-US" sz="17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700" i="1" dirty="0">
                <a:solidFill>
                  <a:schemeClr val="bg1">
                    <a:alpha val="80000"/>
                  </a:schemeClr>
                </a:solidFill>
                <a:effectLst/>
              </a:rPr>
              <a:t>Distance to the Center of the Binding Site</a:t>
            </a:r>
            <a:r>
              <a:rPr lang="en-US" sz="1700" dirty="0">
                <a:solidFill>
                  <a:schemeClr val="bg1">
                    <a:alpha val="80000"/>
                  </a:schemeClr>
                </a:solidFill>
                <a:effectLst/>
              </a:rPr>
              <a:t>) </a:t>
            </a:r>
            <a:r>
              <a:rPr lang="en-US" sz="1700" dirty="0" err="1">
                <a:solidFill>
                  <a:schemeClr val="bg1">
                    <a:alpha val="80000"/>
                  </a:schemeClr>
                </a:solidFill>
                <a:effectLst/>
              </a:rPr>
              <a:t>i</a:t>
            </a:r>
            <a:r>
              <a:rPr lang="en-US" sz="1700" dirty="0">
                <a:solidFill>
                  <a:schemeClr val="bg1">
                    <a:alpha val="80000"/>
                  </a:schemeClr>
                </a:solidFill>
                <a:effectLst/>
              </a:rPr>
              <a:t> DVO </a:t>
            </a:r>
            <a:r>
              <a:rPr lang="en-US" sz="1700" dirty="0" err="1">
                <a:solidFill>
                  <a:schemeClr val="bg1">
                    <a:alpha val="80000"/>
                  </a:schemeClr>
                </a:solidFill>
                <a:effectLst/>
              </a:rPr>
              <a:t>metoda</a:t>
            </a:r>
            <a:r>
              <a:rPr lang="en-US" sz="1700" dirty="0">
                <a:solidFill>
                  <a:schemeClr val="bg1">
                    <a:alpha val="80000"/>
                  </a:schemeClr>
                </a:solidFill>
                <a:effectLst/>
              </a:rPr>
              <a:t> (</a:t>
            </a:r>
            <a:r>
              <a:rPr lang="en-US" sz="1700" dirty="0" err="1">
                <a:solidFill>
                  <a:schemeClr val="bg1">
                    <a:alpha val="80000"/>
                  </a:schemeClr>
                </a:solidFill>
                <a:effectLst/>
              </a:rPr>
              <a:t>engl.</a:t>
            </a:r>
            <a:r>
              <a:rPr lang="en-US" sz="17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700" i="1" dirty="0">
                <a:solidFill>
                  <a:schemeClr val="bg1">
                    <a:alpha val="80000"/>
                  </a:schemeClr>
                </a:solidFill>
                <a:effectLst/>
              </a:rPr>
              <a:t>Discretize Volume Overlap</a:t>
            </a:r>
            <a:r>
              <a:rPr lang="en-US" sz="1700" dirty="0">
                <a:solidFill>
                  <a:schemeClr val="bg1">
                    <a:alpha val="80000"/>
                  </a:schemeClr>
                </a:solidFill>
                <a:effectLst/>
              </a:rPr>
              <a:t>) </a:t>
            </a:r>
            <a:endParaRPr lang="en-US" sz="1700" dirty="0">
              <a:solidFill>
                <a:schemeClr val="bg1">
                  <a:alpha val="80000"/>
                </a:scheme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0DBAA6A-37E8-B19A-323F-59166C35593F}"/>
              </a:ext>
            </a:extLst>
          </p:cNvPr>
          <p:cNvGrpSpPr/>
          <p:nvPr/>
        </p:nvGrpSpPr>
        <p:grpSpPr>
          <a:xfrm>
            <a:off x="6095999" y="1476079"/>
            <a:ext cx="5260976" cy="3866817"/>
            <a:chOff x="6095999" y="1476079"/>
            <a:chExt cx="5260976" cy="38668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5F3D557-6690-94A7-4001-D272B89EF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5999" y="1476079"/>
              <a:ext cx="5260976" cy="386681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A12B132-9173-E82B-08B0-EE72CF750577}"/>
                </a:ext>
              </a:extLst>
            </p:cNvPr>
            <p:cNvSpPr txBox="1"/>
            <p:nvPr/>
          </p:nvSpPr>
          <p:spPr>
            <a:xfrm>
              <a:off x="6236208" y="3002631"/>
              <a:ext cx="88696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r-HR" sz="1200" dirty="0"/>
                <a:t>Stopa istinski pozitivnih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4FBEC7-85DF-E743-3EC8-6F8827BA2CEB}"/>
                </a:ext>
              </a:extLst>
            </p:cNvPr>
            <p:cNvSpPr txBox="1"/>
            <p:nvPr/>
          </p:nvSpPr>
          <p:spPr>
            <a:xfrm>
              <a:off x="7871523" y="4993408"/>
              <a:ext cx="253434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r-HR" sz="1200" dirty="0"/>
                <a:t>Stopa lažno pozitivnih</a:t>
              </a:r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D063660-664B-4FD8-9B68-0976008CF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98C2-A796-4B2F-9330-C1D34231ECA7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0400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0</TotalTime>
  <Words>766</Words>
  <Application>Microsoft Office PowerPoint</Application>
  <PresentationFormat>Widescreen</PresentationFormat>
  <Paragraphs>94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Times New Roman</vt:lpstr>
      <vt:lpstr>Office Theme</vt:lpstr>
      <vt:lpstr>PRIMJENA METODA STROJNOG UČENJA NA MOLEKULARNO DOKIRANJE</vt:lpstr>
      <vt:lpstr>UVOD</vt:lpstr>
      <vt:lpstr>Izazovi molekularnog dokiranja</vt:lpstr>
      <vt:lpstr>Algoritmi uzorkovanja</vt:lpstr>
      <vt:lpstr>Funkcije bodovanja</vt:lpstr>
      <vt:lpstr>Računalno vrijeme</vt:lpstr>
      <vt:lpstr>Reprezentacija podataka</vt:lpstr>
      <vt:lpstr>Metode strojnog učenja</vt:lpstr>
      <vt:lpstr>Mjerenje performansi klasifikacijskih metoda</vt:lpstr>
      <vt:lpstr>Primjer</vt:lpstr>
      <vt:lpstr>Primjer</vt:lpstr>
      <vt:lpstr>Zaključak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PRIMJENA METODA STROJNOG UČENJA NA MOLEKULARNO DOKIRANJE</dc:title>
  <dc:creator>Nika Jakobovic</dc:creator>
  <cp:lastModifiedBy>Nika Jakobović</cp:lastModifiedBy>
  <cp:revision>19</cp:revision>
  <dcterms:created xsi:type="dcterms:W3CDTF">2025-03-26T07:22:35Z</dcterms:created>
  <dcterms:modified xsi:type="dcterms:W3CDTF">2025-03-31T20:10:44Z</dcterms:modified>
</cp:coreProperties>
</file>