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AE50C"/>
    <a:srgbClr val="B84644"/>
    <a:srgbClr val="FCF9FF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69D15-2498-49D6-BDFA-DA6789D6C7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00547-3155-436B-AF8E-5084DE31C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6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E6FB-D4DA-4190-9772-11BB852BDCA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E323-02E3-4945-A235-88604FF0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E6FB-D4DA-4190-9772-11BB852BDCA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E323-02E3-4945-A235-88604FF0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E6FB-D4DA-4190-9772-11BB852BDCA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E323-02E3-4945-A235-88604FF0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4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E6FB-D4DA-4190-9772-11BB852BDCA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E323-02E3-4945-A235-88604FF0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1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E6FB-D4DA-4190-9772-11BB852BDCA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E323-02E3-4945-A235-88604FF0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6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E6FB-D4DA-4190-9772-11BB852BDCA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E323-02E3-4945-A235-88604FF0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E6FB-D4DA-4190-9772-11BB852BDCA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E323-02E3-4945-A235-88604FF0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4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E6FB-D4DA-4190-9772-11BB852BDCA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E323-02E3-4945-A235-88604FF0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3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E6FB-D4DA-4190-9772-11BB852BDCA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E323-02E3-4945-A235-88604FF0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9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E6FB-D4DA-4190-9772-11BB852BDCA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E323-02E3-4945-A235-88604FF0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2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E6FB-D4DA-4190-9772-11BB852BDCA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E323-02E3-4945-A235-88604FF0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7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E6FB-D4DA-4190-9772-11BB852BDCA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3E323-02E3-4945-A235-88604FF0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0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0749" y="257094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r-HR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Ga]Ga-PSMA-11:  </a:t>
            </a:r>
            <a:br>
              <a:rPr lang="hr-HR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Prvi odobreni radiofarmak za PET snimanje raka prostate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0749" y="3859732"/>
            <a:ext cx="9144000" cy="2815387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Jukić, mag. chem.</a:t>
            </a:r>
          </a:p>
          <a:p>
            <a:endParaRPr lang="hr-HR" dirty="0"/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Poslijediplomski sveučilišni studij: Analitička kemija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ožujka 2024.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Sinteza [</a:t>
            </a:r>
            <a:r>
              <a:rPr lang="hr-HR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                       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                                   20. ožujka 2024     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</a:t>
            </a:r>
            <a:endParaRPr lang="en-US" sz="14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AA79CD8-3109-2BE5-8EB2-85DA56763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64" y="293451"/>
            <a:ext cx="11585235" cy="5898877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ljučni</a:t>
            </a:r>
            <a:r>
              <a:rPr lang="en-US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koraci</a:t>
            </a:r>
            <a:r>
              <a:rPr lang="en-US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automatizirane</a:t>
            </a:r>
            <a:r>
              <a:rPr lang="en-US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sinteze</a:t>
            </a:r>
            <a:r>
              <a:rPr lang="en-US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en-US" b="1" baseline="30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en-US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Ga]Ga-PSMA-11 </a:t>
            </a:r>
            <a:r>
              <a:rPr lang="en-US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modulu</a:t>
            </a:r>
            <a:r>
              <a:rPr lang="hr-HR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Slika 19" descr="Slika na kojoj se prikazuje boca, dizajn, kemija&#10;&#10;Opis je automatski generiran">
            <a:extLst>
              <a:ext uri="{FF2B5EF4-FFF2-40B4-BE49-F238E27FC236}">
                <a16:creationId xmlns:a16="http://schemas.microsoft.com/office/drawing/2014/main" id="{9864B531-81E4-342E-89D7-88C0884ED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62" y="859726"/>
            <a:ext cx="6131814" cy="498695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784F8341-E991-6FD4-BF64-F8F948184708}"/>
              </a:ext>
            </a:extLst>
          </p:cNvPr>
          <p:cNvSpPr txBox="1"/>
          <p:nvPr/>
        </p:nvSpPr>
        <p:spPr>
          <a:xfrm>
            <a:off x="5855762" y="5871235"/>
            <a:ext cx="6152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Slika 8.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Shematski prikaz kasete za automatiziranu sintezu [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Ga]Ga-PSMA-11 na modulu GAIA, KBC Zagreb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84F0896B-F3D5-7254-9C1C-2102C081F306}"/>
              </a:ext>
            </a:extLst>
          </p:cNvPr>
          <p:cNvSpPr txBox="1"/>
          <p:nvPr/>
        </p:nvSpPr>
        <p:spPr>
          <a:xfrm>
            <a:off x="183263" y="814047"/>
            <a:ext cx="567249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akupljanje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koncentriranje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koloni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ionskim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izmjenjivačem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kolona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SCX)</a:t>
            </a:r>
            <a:endParaRPr lang="hr-H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ermičko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pospješivanje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reakcije</a:t>
            </a:r>
            <a:endParaRPr lang="hr-HR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akupljanje produkta sinteze na koloni C18 te ispiranje nečistoća nastalih tijekom reakcije</a:t>
            </a:r>
          </a:p>
          <a:p>
            <a:pPr marL="342900" indent="-342900">
              <a:buFont typeface="+mj-lt"/>
              <a:buAutoNum type="arabicPeriod"/>
            </a:pP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terilna filtracija konačnog produkta</a:t>
            </a: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vrijeme trajanja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sinteze: 30 minuta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0F96FF67-D123-FDE7-70EE-70F2506CC848}"/>
              </a:ext>
            </a:extLst>
          </p:cNvPr>
          <p:cNvSpPr/>
          <p:nvPr/>
        </p:nvSpPr>
        <p:spPr>
          <a:xfrm>
            <a:off x="7872549" y="2997471"/>
            <a:ext cx="1114697" cy="9562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id="{481087DE-8406-703D-9DEF-D67B89050A16}"/>
              </a:ext>
            </a:extLst>
          </p:cNvPr>
          <p:cNvSpPr/>
          <p:nvPr/>
        </p:nvSpPr>
        <p:spPr>
          <a:xfrm>
            <a:off x="7302137" y="2227324"/>
            <a:ext cx="722812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id="{B0EE2AA6-5F61-24BF-5765-849260A7468C}"/>
              </a:ext>
            </a:extLst>
          </p:cNvPr>
          <p:cNvSpPr/>
          <p:nvPr/>
        </p:nvSpPr>
        <p:spPr>
          <a:xfrm>
            <a:off x="9744891" y="2124891"/>
            <a:ext cx="870857" cy="71203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2" name="Elipsa 31">
            <a:extLst>
              <a:ext uri="{FF2B5EF4-FFF2-40B4-BE49-F238E27FC236}">
                <a16:creationId xmlns:a16="http://schemas.microsoft.com/office/drawing/2014/main" id="{954C9309-0732-851B-AAB7-CD72DF3F4EC3}"/>
              </a:ext>
            </a:extLst>
          </p:cNvPr>
          <p:cNvSpPr/>
          <p:nvPr/>
        </p:nvSpPr>
        <p:spPr>
          <a:xfrm>
            <a:off x="6783977" y="4206240"/>
            <a:ext cx="905692" cy="16861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51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0" y="0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kvalitete [</a:t>
            </a:r>
            <a:r>
              <a:rPr lang="hr-HR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80" y="1028615"/>
            <a:ext cx="12078420" cy="5179593"/>
          </a:xfrm>
        </p:spPr>
        <p:txBody>
          <a:bodyPr>
            <a:normAutofit/>
          </a:bodyPr>
          <a:lstStyle/>
          <a:p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kvaliteta svakog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radiofarmaka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mora se provjeriti prije aplikacije</a:t>
            </a:r>
          </a:p>
          <a:p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monografija Europske Farmakopeje (engl. </a:t>
            </a:r>
            <a:r>
              <a:rPr lang="hr-H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Ph. </a:t>
            </a:r>
            <a:r>
              <a:rPr lang="hr-H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</a:t>
            </a:r>
            <a:r>
              <a:rPr lang="hr-H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hr-H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„Gallium-68 PSMA-11 </a:t>
            </a:r>
            <a:r>
              <a:rPr lang="hr-H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injection</a:t>
            </a:r>
            <a:r>
              <a:rPr lang="hr-H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solution</a:t>
            </a:r>
            <a:r>
              <a:rPr lang="hr-H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(04/2021:3044)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kriteriji prihvatljivosti i potrebne analitičke metode za kontrolu kvalitete    </a:t>
            </a:r>
            <a:r>
              <a:rPr lang="hr-H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hr-HR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Ga]Ga-PSMA-11</a:t>
            </a:r>
          </a:p>
          <a:p>
            <a:pPr marL="0" indent="0">
              <a:buNone/>
            </a:pPr>
            <a:endParaRPr lang="hr-HR" b="1" dirty="0">
              <a:solidFill>
                <a:srgbClr val="003399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kvalitete [</a:t>
            </a:r>
            <a:r>
              <a:rPr lang="hr-HR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                          20. ožujka 2024       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13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0" y="-115434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kvalitete [</a:t>
            </a:r>
            <a:r>
              <a:rPr lang="hr-HR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kvalitete [</a:t>
            </a:r>
            <a:r>
              <a:rPr lang="hr-HR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                          20. ožujka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2024.     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  </a:t>
            </a:r>
            <a:endParaRPr lang="en-US" sz="1400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139214F4-7618-FB3F-6BBB-85270F3FF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199981"/>
              </p:ext>
            </p:extLst>
          </p:nvPr>
        </p:nvGraphicFramePr>
        <p:xfrm>
          <a:off x="1874561" y="1144839"/>
          <a:ext cx="8201338" cy="368842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34083">
                  <a:extLst>
                    <a:ext uri="{9D8B030D-6E8A-4147-A177-3AD203B41FA5}">
                      <a16:colId xmlns:a16="http://schemas.microsoft.com/office/drawing/2014/main" val="3821114972"/>
                    </a:ext>
                  </a:extLst>
                </a:gridCol>
                <a:gridCol w="2733172">
                  <a:extLst>
                    <a:ext uri="{9D8B030D-6E8A-4147-A177-3AD203B41FA5}">
                      <a16:colId xmlns:a16="http://schemas.microsoft.com/office/drawing/2014/main" val="710269949"/>
                    </a:ext>
                  </a:extLst>
                </a:gridCol>
                <a:gridCol w="2734083">
                  <a:extLst>
                    <a:ext uri="{9D8B030D-6E8A-4147-A177-3AD203B41FA5}">
                      <a16:colId xmlns:a16="http://schemas.microsoft.com/office/drawing/2014/main" val="2337134546"/>
                    </a:ext>
                  </a:extLst>
                </a:gridCol>
              </a:tblGrid>
              <a:tr h="302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Parametar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Metoda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Kriterij prihvatljivosti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extLst>
                  <a:ext uri="{0D108BD9-81ED-4DB2-BD59-A6C34878D82A}">
                    <a16:rowId xmlns:a16="http://schemas.microsoft.com/office/drawing/2014/main" val="2395167815"/>
                  </a:ext>
                </a:extLst>
              </a:tr>
              <a:tr h="3453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izgled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vizualni pregled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bistra, bezbojna tekućina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extLst>
                  <a:ext uri="{0D108BD9-81ED-4DB2-BD59-A6C34878D82A}">
                    <a16:rowId xmlns:a16="http://schemas.microsoft.com/office/drawing/2014/main" val="1129919576"/>
                  </a:ext>
                </a:extLst>
              </a:tr>
              <a:tr h="3453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vrijednost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trakice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4-8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extLst>
                  <a:ext uri="{0D108BD9-81ED-4DB2-BD59-A6C34878D82A}">
                    <a16:rowId xmlns:a16="http://schemas.microsoft.com/office/drawing/2014/main" val="1796176272"/>
                  </a:ext>
                </a:extLst>
              </a:tr>
              <a:tr h="3453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radionuklidna</a:t>
                      </a: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čistoća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extLst>
                  <a:ext uri="{0D108BD9-81ED-4DB2-BD59-A6C34878D82A}">
                    <a16:rowId xmlns:a16="http://schemas.microsoft.com/office/drawing/2014/main" val="2513546173"/>
                  </a:ext>
                </a:extLst>
              </a:tr>
              <a:tr h="3453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vrijeme poluraspada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ionizacijska </a:t>
                      </a:r>
                      <a:r>
                        <a:rPr lang="hr-H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komora 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61-75 </a:t>
                      </a: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extLst>
                  <a:ext uri="{0D108BD9-81ED-4DB2-BD59-A6C34878D82A}">
                    <a16:rowId xmlns:a16="http://schemas.microsoft.com/office/drawing/2014/main" val="2584601833"/>
                  </a:ext>
                </a:extLst>
              </a:tr>
              <a:tr h="44230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proboj </a:t>
                      </a:r>
                      <a:r>
                        <a:rPr lang="hr-HR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gama spektrometrija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energije: </a:t>
                      </a: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1022 i 1077 keV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extLst>
                  <a:ext uri="{0D108BD9-81ED-4DB2-BD59-A6C34878D82A}">
                    <a16:rowId xmlns:a16="http://schemas.microsoft.com/office/drawing/2014/main" val="2239891708"/>
                  </a:ext>
                </a:extLst>
              </a:tr>
              <a:tr h="69078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proboj </a:t>
                      </a: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0,001%</a:t>
                      </a: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90-110% </a:t>
                      </a:r>
                      <a:r>
                        <a:rPr lang="hr-H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radioaktivnosti </a:t>
                      </a:r>
                      <a:r>
                        <a:rPr lang="hr-HR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extLst>
                  <a:ext uri="{0D108BD9-81ED-4DB2-BD59-A6C34878D82A}">
                    <a16:rowId xmlns:a16="http://schemas.microsoft.com/office/drawing/2014/main" val="2852386967"/>
                  </a:ext>
                </a:extLst>
              </a:tr>
              <a:tr h="6907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sterilnost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inkubacija produkta </a:t>
                      </a:r>
                      <a:r>
                        <a:rPr lang="hr-H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hr-HR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određenom </a:t>
                      </a: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mediju 14 dana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sterilno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extLst>
                  <a:ext uri="{0D108BD9-81ED-4DB2-BD59-A6C34878D82A}">
                    <a16:rowId xmlns:a16="http://schemas.microsoft.com/office/drawing/2014/main" val="1176508578"/>
                  </a:ext>
                </a:extLst>
              </a:tr>
            </a:tbl>
          </a:graphicData>
        </a:graphic>
      </p:graphicFrame>
      <p:sp>
        <p:nvSpPr>
          <p:cNvPr id="8" name="TekstniOkvir 7">
            <a:extLst>
              <a:ext uri="{FF2B5EF4-FFF2-40B4-BE49-F238E27FC236}">
                <a16:creationId xmlns:a16="http://schemas.microsoft.com/office/drawing/2014/main" id="{1BB13D03-C577-DC69-35BD-4216FE99317D}"/>
              </a:ext>
            </a:extLst>
          </p:cNvPr>
          <p:cNvSpPr txBox="1"/>
          <p:nvPr/>
        </p:nvSpPr>
        <p:spPr>
          <a:xfrm>
            <a:off x="113580" y="686765"/>
            <a:ext cx="10635343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Tablica 1. Kriteriji prihvatljivosti [</a:t>
            </a:r>
            <a:r>
              <a:rPr lang="hr-HR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Ga]Ga-PSMA-11 prema monografiji  04/2021:3044.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231989"/>
              </p:ext>
            </p:extLst>
          </p:nvPr>
        </p:nvGraphicFramePr>
        <p:xfrm>
          <a:off x="1874561" y="4776062"/>
          <a:ext cx="8201338" cy="17373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34083">
                  <a:extLst>
                    <a:ext uri="{9D8B030D-6E8A-4147-A177-3AD203B41FA5}">
                      <a16:colId xmlns:a16="http://schemas.microsoft.com/office/drawing/2014/main" val="3891611586"/>
                    </a:ext>
                  </a:extLst>
                </a:gridCol>
                <a:gridCol w="2733172">
                  <a:extLst>
                    <a:ext uri="{9D8B030D-6E8A-4147-A177-3AD203B41FA5}">
                      <a16:colId xmlns:a16="http://schemas.microsoft.com/office/drawing/2014/main" val="298642779"/>
                    </a:ext>
                  </a:extLst>
                </a:gridCol>
                <a:gridCol w="2734083">
                  <a:extLst>
                    <a:ext uri="{9D8B030D-6E8A-4147-A177-3AD203B41FA5}">
                      <a16:colId xmlns:a16="http://schemas.microsoft.com/office/drawing/2014/main" val="2363868089"/>
                    </a:ext>
                  </a:extLst>
                </a:gridCol>
              </a:tblGrid>
              <a:tr h="57153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radiokemijska čistoća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HPLC</a:t>
                      </a:r>
                      <a:endParaRPr lang="hr-H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zbroj površina pikova stereoizomera PSMA-11 ≥ 95%</a:t>
                      </a:r>
                      <a:endParaRPr lang="hr-HR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extLst>
                  <a:ext uri="{0D108BD9-81ED-4DB2-BD59-A6C34878D82A}">
                    <a16:rowId xmlns:a16="http://schemas.microsoft.com/office/drawing/2014/main" val="3814967518"/>
                  </a:ext>
                </a:extLst>
              </a:tr>
              <a:tr h="305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TLC</a:t>
                      </a:r>
                      <a:endParaRPr lang="hr-HR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hr-HR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 specije koje migriraju, R</a:t>
                      </a:r>
                      <a:r>
                        <a:rPr lang="hr-HR" sz="1400" b="0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hr-HR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0,2</a:t>
                      </a:r>
                      <a:endParaRPr lang="hr-HR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20" marR="58720" marT="0" marB="0" anchor="ctr"/>
                </a:tc>
                <a:extLst>
                  <a:ext uri="{0D108BD9-81ED-4DB2-BD59-A6C34878D82A}">
                    <a16:rowId xmlns:a16="http://schemas.microsoft.com/office/drawing/2014/main" val="2136845451"/>
                  </a:ext>
                </a:extLst>
              </a:tr>
              <a:tr h="3057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bakterijski endotoksini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LAL test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175/V</a:t>
                      </a:r>
                      <a:r>
                        <a:rPr lang="hr-HR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max </a:t>
                      </a: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IU/mL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195818"/>
                  </a:ext>
                </a:extLst>
              </a:tr>
              <a:tr h="3057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etanol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10% V/V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974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7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0" y="0"/>
            <a:ext cx="11686534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Analitičke metode određivanja[</a:t>
            </a:r>
            <a:r>
              <a:rPr lang="hr-HR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Analitičke metode određivanja [</a:t>
            </a:r>
            <a:r>
              <a:rPr lang="hr-HR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                          20. ožujka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2024.  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  </a:t>
            </a:r>
            <a:endParaRPr lang="en-US" sz="1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E83151-A713-A6FE-2B22-E6CEC4F5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80" y="1028615"/>
            <a:ext cx="12078420" cy="5179593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HPLC:</a:t>
            </a:r>
            <a:r>
              <a:rPr lang="hr-H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UV i radiodetektor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radiokemijski identitet: 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slično retencijsko </a:t>
            </a:r>
            <a:r>
              <a:rPr lang="hr-H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vrijeme produkta 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prema </a:t>
            </a:r>
            <a:r>
              <a:rPr lang="hr-H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referentnom 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standardu Ga-PSMA-11</a:t>
            </a: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radiokemijska čistoća: 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zbroj površina pikova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stereoizomera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PSMA-11 ≥ </a:t>
            </a:r>
            <a:r>
              <a:rPr lang="hr-H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95%</a:t>
            </a:r>
            <a:endParaRPr lang="hr-H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" name="Slika 9" descr="Slika na kojoj se prikazuje skeč, crta, dijagram, tehničko crtanje&#10;&#10;Opis je automatski generiran">
            <a:extLst>
              <a:ext uri="{FF2B5EF4-FFF2-40B4-BE49-F238E27FC236}">
                <a16:creationId xmlns:a16="http://schemas.microsoft.com/office/drawing/2014/main" id="{90AC4037-BDE5-335B-CB99-148FFE097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9513" y="3174687"/>
            <a:ext cx="9432972" cy="2721429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7696A777-AC5F-0DBB-3F85-BCC952903726}"/>
              </a:ext>
            </a:extLst>
          </p:cNvPr>
          <p:cNvSpPr txBox="1"/>
          <p:nvPr/>
        </p:nvSpPr>
        <p:spPr>
          <a:xfrm>
            <a:off x="1987731" y="5823953"/>
            <a:ext cx="8216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Slika 9.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Radiokromatogram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Ga]Ga-PSMA-11(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steroizomer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1;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stereoizomer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11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0" y="0"/>
            <a:ext cx="11686534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Analitičke metode određivanja[</a:t>
            </a:r>
            <a:r>
              <a:rPr lang="hr-HR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Analitičke metode određivanja [</a:t>
            </a:r>
            <a:r>
              <a:rPr lang="hr-HR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                          20. ožujka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2024.  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  </a:t>
            </a:r>
            <a:endParaRPr lang="en-US" sz="1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E83151-A713-A6FE-2B22-E6CEC4F5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80" y="1028615"/>
            <a:ext cx="12078420" cy="5179593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GC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analiza etanola u dobivenom spoju: &lt; </a:t>
            </a:r>
            <a:r>
              <a:rPr lang="hr-H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10% V/V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otapalo klase 3: aditiv i povećava topljivost lijekova</a:t>
            </a:r>
          </a:p>
          <a:p>
            <a:pPr marL="0" indent="0">
              <a:buNone/>
            </a:pPr>
            <a:endParaRPr lang="hr-H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696A777-AC5F-0DBB-3F85-BCC952903726}"/>
              </a:ext>
            </a:extLst>
          </p:cNvPr>
          <p:cNvSpPr txBox="1"/>
          <p:nvPr/>
        </p:nvSpPr>
        <p:spPr>
          <a:xfrm>
            <a:off x="1638331" y="6034286"/>
            <a:ext cx="891533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Slika 10. Kromatogram etanola dobiven analizom spoja [</a:t>
            </a:r>
            <a:r>
              <a:rPr lang="hr-HR" sz="18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hr-H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Ga]Ga-PSMA-11, KBC Zagreb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63B1D78B-0519-755A-FFBB-C8F255C65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21" y="2602859"/>
            <a:ext cx="8216537" cy="36053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D8D5BFC-A2D8-2C8F-67AB-1095F052BFF7}"/>
              </a:ext>
            </a:extLst>
          </p:cNvPr>
          <p:cNvSpPr txBox="1"/>
          <p:nvPr/>
        </p:nvSpPr>
        <p:spPr>
          <a:xfrm>
            <a:off x="9942694" y="5103803"/>
            <a:ext cx="224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b="1" baseline="-25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r-HR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1,344 min</a:t>
            </a:r>
          </a:p>
          <a:p>
            <a:r>
              <a:rPr lang="hr-HR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hr-HR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(etanol</a:t>
            </a:r>
            <a:r>
              <a:rPr lang="hr-HR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4,675%</a:t>
            </a:r>
          </a:p>
        </p:txBody>
      </p:sp>
    </p:spTree>
    <p:extLst>
      <p:ext uri="{BB962C8B-B14F-4D97-AF65-F5344CB8AC3E}">
        <p14:creationId xmlns:p14="http://schemas.microsoft.com/office/powerpoint/2010/main" val="5883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0" y="0"/>
            <a:ext cx="11686534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Analitičke metode određivanja[</a:t>
            </a:r>
            <a:r>
              <a:rPr lang="hr-HR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Analitičke metode određivanja [</a:t>
            </a:r>
            <a:r>
              <a:rPr lang="hr-HR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                          20. ožujka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2024.  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/30</a:t>
            </a:r>
            <a:r>
              <a:rPr lang="hr-HR" sz="1400" dirty="0"/>
              <a:t>		  </a:t>
            </a:r>
            <a:endParaRPr lang="en-US" sz="1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31C7C38-BE15-5B4B-BDFD-DF8C7BFBC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87" y="3001993"/>
            <a:ext cx="7841660" cy="30235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412F823-FAE6-782B-EC0B-637D79486B7B}"/>
              </a:ext>
            </a:extLst>
          </p:cNvPr>
          <p:cNvSpPr txBox="1"/>
          <p:nvPr/>
        </p:nvSpPr>
        <p:spPr>
          <a:xfrm>
            <a:off x="2148787" y="6025573"/>
            <a:ext cx="7616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Slika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Kromatogram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Ga]Ga-PSMA-11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dobiven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TLC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skenerom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77BD00E9-55AD-A104-EC1F-EC672208E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7" y="1041943"/>
            <a:ext cx="11945983" cy="4351338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TLC</a:t>
            </a:r>
          </a:p>
          <a:p>
            <a:r>
              <a:rPr lang="hr-H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za određivanje 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slobodnog [</a:t>
            </a:r>
            <a:r>
              <a:rPr lang="hr-HR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Ga]Ga</a:t>
            </a:r>
            <a:r>
              <a:rPr lang="hr-HR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3+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iona u obliku </a:t>
            </a:r>
            <a:r>
              <a:rPr lang="hr-H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koloida: nije 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vidljiv na HPLC-u</a:t>
            </a:r>
          </a:p>
          <a:p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stacionarna faza: iTLC-SG trakica; mobilna faza: </a:t>
            </a:r>
            <a:r>
              <a:rPr lang="hr-H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otopina </a:t>
            </a:r>
            <a:r>
              <a:rPr lang="hr-H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hr-HR" sz="24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hr-H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COONH</a:t>
            </a:r>
            <a:r>
              <a:rPr lang="hr-HR" sz="24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hr-H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:CH</a:t>
            </a:r>
            <a:r>
              <a:rPr lang="hr-HR" sz="24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hr-H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 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hr-H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1:1</a:t>
            </a:r>
            <a:endParaRPr lang="hr-H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eći pik pripada spoju (</a:t>
            </a:r>
            <a:r>
              <a:rPr lang="hr-H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hr-HR" sz="24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hr-HR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4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0,8-1), a manji pik </a:t>
            </a:r>
            <a:r>
              <a:rPr lang="hr-HR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 specijama (</a:t>
            </a:r>
            <a:r>
              <a:rPr lang="hr-HR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hr-HR" sz="2400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hr-HR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0,2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7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0" y="0"/>
            <a:ext cx="11686534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Analitičke metode određivanja[</a:t>
            </a:r>
            <a:r>
              <a:rPr lang="hr-HR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Analitičke metode određivanja [</a:t>
            </a:r>
            <a:r>
              <a:rPr lang="hr-HR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                          20. ožujka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2024.  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  </a:t>
            </a:r>
            <a:endParaRPr lang="en-US" sz="1400" dirty="0"/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77BD00E9-55AD-A104-EC1F-EC672208E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59" y="1245324"/>
            <a:ext cx="7199811" cy="4572001"/>
          </a:xfrm>
        </p:spPr>
        <p:txBody>
          <a:bodyPr>
            <a:normAutofit fontScale="77500" lnSpcReduction="20000"/>
          </a:bodyPr>
          <a:lstStyle/>
          <a:p>
            <a:r>
              <a:rPr lang="hr-HR" sz="36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BAKTERIJSKI ENDOTOKSINI</a:t>
            </a:r>
          </a:p>
          <a:p>
            <a:r>
              <a:rPr lang="hr-H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kriterij prihvatljivosti: &lt;175 EU ml</a:t>
            </a:r>
            <a:r>
              <a:rPr lang="hr-HR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trovi (pirogeni) 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sastavni dio stijenke gram-negativnih bakterija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određivanje prijenosnim spektrofotometrom 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apsorbancija </a:t>
            </a:r>
          </a:p>
          <a:p>
            <a:r>
              <a:rPr lang="hr-HR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trajanje </a:t>
            </a:r>
            <a:r>
              <a:rPr lang="hr-H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analize: 15 minuta </a:t>
            </a:r>
          </a:p>
          <a:p>
            <a:r>
              <a:rPr lang="hr-H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hr-H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 se provodi prema </a:t>
            </a:r>
            <a:r>
              <a:rPr lang="hr-H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amebocitnom</a:t>
            </a:r>
            <a:r>
              <a:rPr lang="hr-H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lizirajućem</a:t>
            </a:r>
            <a:r>
              <a:rPr lang="hr-H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testu (LAL test)</a:t>
            </a:r>
          </a:p>
          <a:p>
            <a:r>
              <a:rPr lang="hr-H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maksimalna količina </a:t>
            </a:r>
            <a:r>
              <a:rPr lang="hr-H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endotoksina</a:t>
            </a:r>
            <a:r>
              <a:rPr lang="hr-H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koju čovjek može primiti po kilogramu tjelesne težine u jednom satu je 5 EU </a:t>
            </a:r>
            <a:r>
              <a:rPr lang="hr-H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(engl. </a:t>
            </a:r>
            <a:r>
              <a:rPr lang="hr-HR" sz="4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Endotoxin</a:t>
            </a:r>
            <a:r>
              <a:rPr lang="hr-HR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4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Units</a:t>
            </a:r>
            <a:r>
              <a:rPr lang="hr-HR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B11FC168-8806-6BCD-B79E-5133DCA18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103" y="1245325"/>
            <a:ext cx="2496730" cy="443958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1C0A815-0EE9-C55A-4D1D-1879CBFF60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33" y="1246261"/>
            <a:ext cx="1511281" cy="443958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9105D839-1946-344D-98A6-F054435719AF}"/>
              </a:ext>
            </a:extLst>
          </p:cNvPr>
          <p:cNvSpPr txBox="1"/>
          <p:nvPr/>
        </p:nvSpPr>
        <p:spPr>
          <a:xfrm>
            <a:off x="6705600" y="5655998"/>
            <a:ext cx="54864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Slika 12. Uređaj za bakterijsko određivanje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endotoksina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uložak (KBC Zagreb)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20709" y="4270075"/>
            <a:ext cx="1104182" cy="345057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0" y="0"/>
            <a:ext cx="1207842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Medicinski i farmaceutski pregled [</a:t>
            </a:r>
            <a:r>
              <a:rPr lang="hr-HR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Medicinski i farmaceutski pregled [</a:t>
            </a:r>
            <a:r>
              <a:rPr lang="hr-HR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                      20. ožujka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2024.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  </a:t>
            </a:r>
            <a:endParaRPr lang="en-US" sz="1400" dirty="0"/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77BD00E9-55AD-A104-EC1F-EC672208E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83" y="1004931"/>
            <a:ext cx="6409140" cy="2424069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Klinička upotreba</a:t>
            </a:r>
          </a:p>
          <a:p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dijagnostički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radiofarmak</a:t>
            </a:r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lokalizacija pozitivnih PSMA lezija</a:t>
            </a:r>
          </a:p>
          <a:p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sumnje na metastaze kod početne terapije i u slučajevima sumnje na recidiv: povećan prostata specifični antigen (PSA) u serumu</a:t>
            </a:r>
          </a:p>
          <a:p>
            <a:pPr marL="0" indent="0">
              <a:buNone/>
            </a:pPr>
            <a:endParaRPr lang="hr-HR" sz="2400" b="1" dirty="0">
              <a:solidFill>
                <a:srgbClr val="00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Aplikacija</a:t>
            </a:r>
          </a:p>
          <a:p>
            <a:r>
              <a:rPr lang="hr-H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hr-H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111-259 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MBq</a:t>
            </a:r>
          </a:p>
          <a:p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dovoljna </a:t>
            </a:r>
            <a:r>
              <a:rPr lang="hr-H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hidracija</a:t>
            </a:r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 se smanji izloženost zračenju čestim mokrenjem</a:t>
            </a:r>
          </a:p>
          <a:p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snimanje traje 50 minuta nakon intravenske injekcije </a:t>
            </a:r>
            <a:endParaRPr lang="hr-H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D62996A-4F61-C7BB-F6C9-A9EE39DD1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98" y="1613358"/>
            <a:ext cx="5455419" cy="413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4585F74-8DBF-4767-4495-B5148FF84FB9}"/>
              </a:ext>
            </a:extLst>
          </p:cNvPr>
          <p:cNvSpPr txBox="1"/>
          <p:nvPr/>
        </p:nvSpPr>
        <p:spPr>
          <a:xfrm>
            <a:off x="6000206" y="5811964"/>
            <a:ext cx="640914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Slika 13. PET/CT snimke nakon aplikacije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r-HR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0" y="0"/>
            <a:ext cx="1207842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Medicinski i farmaceutski pregled [</a:t>
            </a:r>
            <a:r>
              <a:rPr lang="hr-HR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Medicinski i farmaceutski pregled [</a:t>
            </a:r>
            <a:r>
              <a:rPr lang="hr-HR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                      20. ožujka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2024.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  </a:t>
            </a:r>
            <a:endParaRPr lang="en-US" sz="1400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A662F4B-BD29-B6D3-225F-C1102B05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6" y="1163774"/>
            <a:ext cx="12006943" cy="4351338"/>
          </a:xfrm>
        </p:spPr>
        <p:txBody>
          <a:bodyPr/>
          <a:lstStyle/>
          <a:p>
            <a:r>
              <a:rPr lang="hr-HR" sz="3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Farmakologija i </a:t>
            </a:r>
            <a:r>
              <a:rPr lang="hr-HR" sz="3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farmakokinetika</a:t>
            </a:r>
            <a:endParaRPr lang="hr-HR" sz="3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fiziološko nakupljanje: gušterača, slinovnice i suzne žlijezde, umjereno nakupljanje u jetri i žučnom mjehuru, a mnogo manje u slezeni, koštanoj srži, štitnjači i testisima. </a:t>
            </a:r>
          </a:p>
          <a:p>
            <a:r>
              <a:rPr lang="hr-H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hr-H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adiofarmak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izlučuje bubrezima</a:t>
            </a:r>
            <a:endParaRPr lang="hr-HR" sz="2800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rednja efektivna doza je 4,7 </a:t>
            </a:r>
            <a:r>
              <a:rPr lang="hr-H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mSv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injiciranjem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200 MBq </a:t>
            </a:r>
            <a:r>
              <a:rPr lang="hr-H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radiofarmaka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osjetljivost od 85% i specifičnost od 98%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11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0" y="0"/>
            <a:ext cx="11686534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              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                                           20. ožujka 2024.     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    </a:t>
            </a:r>
            <a:endParaRPr lang="en-US" sz="1400" dirty="0"/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77BD00E9-55AD-A104-EC1F-EC672208E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49" y="1024526"/>
            <a:ext cx="12015651" cy="5036640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veći interes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inhibitora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PSMA za PET snimanje raka prostate</a:t>
            </a:r>
          </a:p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budućnosti PSMA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inhibitori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obilježeni s </a:t>
            </a:r>
            <a:r>
              <a:rPr lang="hr-HR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dulje vrijeme poluraspada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hr-HR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1/2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110 min)</a:t>
            </a:r>
          </a:p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nimanje PET s [</a:t>
            </a:r>
            <a:r>
              <a:rPr lang="hr-HR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Ga]Ga-PSMA-11: povećana točnost, osjetljivost i specifičnost u usporedbi s uobičajenim snimanjima</a:t>
            </a:r>
          </a:p>
          <a:p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dijagnostički radiofarmak [</a:t>
            </a:r>
            <a:r>
              <a:rPr lang="hr-HR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hr-H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Ga]Ga-PSMA-11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veliki utjecaj [</a:t>
            </a:r>
            <a:r>
              <a:rPr lang="hr-HR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Ga]Ga-PSMA-11 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kod planiranja </a:t>
            </a:r>
            <a:r>
              <a:rPr lang="hr-H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biopsije u kombinaciji s magnetskom rezonancijom (engl. </a:t>
            </a:r>
            <a:r>
              <a:rPr lang="hr-HR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MRI</a:t>
            </a:r>
            <a:r>
              <a:rPr lang="hr-H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09" y="18255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633" y="992156"/>
            <a:ext cx="6715583" cy="5549961"/>
          </a:xfrm>
        </p:spPr>
        <p:txBody>
          <a:bodyPr>
            <a:normAutofit/>
          </a:bodyPr>
          <a:lstStyle/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radiofarmak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dvije komponente: </a:t>
            </a:r>
          </a:p>
          <a:p>
            <a:pPr marL="0" indent="0">
              <a:buNone/>
            </a:pPr>
            <a:r>
              <a:rPr lang="hr-HR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radionuklid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farmak</a:t>
            </a:r>
            <a:endParaRPr lang="hr-H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radionuklid: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emitira zrake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detekcija: gama kamera i PET/CT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farmak</a:t>
            </a:r>
            <a:r>
              <a:rPr lang="hr-H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mehanizam distribucije i lokalizacije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radiofarmaka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dijagnostika i terapija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sterilni, netoksični,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apirogeni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radiokemijska i kemijska čistoća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idealan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radiofarmak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20. ožujka 2024.               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</a:t>
            </a:r>
            <a:endParaRPr lang="en-US" sz="1400" dirty="0"/>
          </a:p>
        </p:txBody>
      </p:sp>
      <p:pic>
        <p:nvPicPr>
          <p:cNvPr id="1026" name="Picture 2" descr="Iran exporting radiopharmaceuticals to 15 countries - Tehran Times">
            <a:extLst>
              <a:ext uri="{FF2B5EF4-FFF2-40B4-BE49-F238E27FC236}">
                <a16:creationId xmlns:a16="http://schemas.microsoft.com/office/drawing/2014/main" id="{2D4BC3C1-7DE5-127C-7235-FE38048F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50" y="1457325"/>
            <a:ext cx="4893676" cy="36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4E67C44-3214-1914-0C91-81DE341C8C1C}"/>
              </a:ext>
            </a:extLst>
          </p:cNvPr>
          <p:cNvSpPr txBox="1"/>
          <p:nvPr/>
        </p:nvSpPr>
        <p:spPr>
          <a:xfrm>
            <a:off x="7906768" y="5241089"/>
            <a:ext cx="428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1.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Radiofarmak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4824772-BC8F-38FB-86A2-3AFDD4C3297C}"/>
              </a:ext>
            </a:extLst>
          </p:cNvPr>
          <p:cNvSpPr txBox="1"/>
          <p:nvPr/>
        </p:nvSpPr>
        <p:spPr>
          <a:xfrm>
            <a:off x="2621279" y="2680326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3778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83" y="240705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Karcinom prostate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83" y="1361794"/>
            <a:ext cx="5691996" cy="5147468"/>
          </a:xfrm>
        </p:spPr>
        <p:txBody>
          <a:bodyPr>
            <a:normAutofit/>
          </a:bodyPr>
          <a:lstStyle/>
          <a:p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najčešći zloćudni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 kod muškaraca u Hrvatskoj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treći uzrok smrti kod muškaraca u Europskoj uniji</a:t>
            </a:r>
          </a:p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pozitronska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emisijska tomografija (PET)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određivanje primarnog i rekurentnog raka prostate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PET/CT: najcjelovitija slika lokacije raka i metabolizma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Karcinom prostate</a:t>
            </a: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Nino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20. ožujka 2024.               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</a:t>
            </a:r>
            <a:endParaRPr lang="en-US" sz="1400" dirty="0"/>
          </a:p>
        </p:txBody>
      </p:sp>
      <p:pic>
        <p:nvPicPr>
          <p:cNvPr id="2050" name="Picture 2" descr="Nuklearna medicina - PET/CT dijagnostika">
            <a:extLst>
              <a:ext uri="{FF2B5EF4-FFF2-40B4-BE49-F238E27FC236}">
                <a16:creationId xmlns:a16="http://schemas.microsoft.com/office/drawing/2014/main" id="{A1BB3CA9-94A5-10FE-76BA-AC5116387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79" y="1522514"/>
            <a:ext cx="5434320" cy="362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86E08BF-4F81-EE9B-EFCC-26A76F31889D}"/>
              </a:ext>
            </a:extLst>
          </p:cNvPr>
          <p:cNvSpPr txBox="1"/>
          <p:nvPr/>
        </p:nvSpPr>
        <p:spPr>
          <a:xfrm>
            <a:off x="7906768" y="5231202"/>
            <a:ext cx="428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2. PET/CT uređaj</a:t>
            </a:r>
          </a:p>
        </p:txBody>
      </p:sp>
    </p:spTree>
    <p:extLst>
      <p:ext uri="{BB962C8B-B14F-4D97-AF65-F5344CB8AC3E}">
        <p14:creationId xmlns:p14="http://schemas.microsoft.com/office/powerpoint/2010/main" val="34058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18" y="136173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08" y="1167067"/>
            <a:ext cx="10515600" cy="4351338"/>
          </a:xfrm>
        </p:spPr>
        <p:txBody>
          <a:bodyPr>
            <a:normAutofit/>
          </a:bodyPr>
          <a:lstStyle/>
          <a:p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prostata specifični membranski antigen</a:t>
            </a:r>
          </a:p>
          <a:p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transmembranski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glikoprotein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tipa II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površini stanici raka prostate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&gt;80%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zastupljenosti kod muškaraca s rakom prostate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idealan marker za dijagnostiku i terapiju raka prostate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PSMA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20. ožujka 2024.               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</a:t>
            </a:r>
            <a:endParaRPr lang="en-US" sz="1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C631C7-936D-ABC7-6820-D12F0A885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37" y="4015322"/>
            <a:ext cx="7055926" cy="18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0" y="0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PSMA-11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80" y="968659"/>
            <a:ext cx="11480323" cy="47161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spoj </a:t>
            </a:r>
            <a:r>
              <a:rPr lang="en-US" b="1" i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N,N'</a:t>
            </a:r>
            <a:r>
              <a:rPr lang="en-US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-bis[2-hidroksi-5(</a:t>
            </a:r>
            <a:r>
              <a:rPr lang="en-US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karboksietil</a:t>
            </a:r>
            <a:r>
              <a:rPr lang="en-US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benzil</a:t>
            </a:r>
            <a:r>
              <a:rPr lang="en-US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etilendiamin</a:t>
            </a:r>
            <a:r>
              <a:rPr lang="en-US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i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N,N'</a:t>
            </a:r>
            <a:r>
              <a:rPr lang="en-US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dioctena</a:t>
            </a:r>
            <a:r>
              <a:rPr lang="en-US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kiselina</a:t>
            </a:r>
            <a:r>
              <a:rPr lang="en-US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HBED-CC</a:t>
            </a:r>
            <a:r>
              <a:rPr lang="hr-HR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linker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kelator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 PSMA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inhibitore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2011. </a:t>
            </a:r>
            <a:r>
              <a:rPr lang="hr-HR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PSMA-HBED-CC (PSMA-11)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PET snimanje raka prostate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PSMA-11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20. ožujka 2024.               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</a:t>
            </a:r>
            <a:endParaRPr lang="en-US" sz="1400" dirty="0"/>
          </a:p>
        </p:txBody>
      </p:sp>
      <p:pic>
        <p:nvPicPr>
          <p:cNvPr id="7" name="Slika 6" descr="Slika na kojoj se prikazuje snimka zaslona, crtić&#10;&#10;Opis je automatski generiran">
            <a:extLst>
              <a:ext uri="{FF2B5EF4-FFF2-40B4-BE49-F238E27FC236}">
                <a16:creationId xmlns:a16="http://schemas.microsoft.com/office/drawing/2014/main" id="{299FA6B5-CC3D-56AA-5FE6-D5ABD1E88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833" y="2661374"/>
            <a:ext cx="5620334" cy="342324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19F652D6-4F91-B2B5-C77B-0541C7E86448}"/>
              </a:ext>
            </a:extLst>
          </p:cNvPr>
          <p:cNvSpPr txBox="1"/>
          <p:nvPr/>
        </p:nvSpPr>
        <p:spPr>
          <a:xfrm>
            <a:off x="3285833" y="6098965"/>
            <a:ext cx="5620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3. Vezanje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radiofarmaka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PSMA receptor</a:t>
            </a:r>
          </a:p>
        </p:txBody>
      </p:sp>
    </p:spTree>
    <p:extLst>
      <p:ext uri="{BB962C8B-B14F-4D97-AF65-F5344CB8AC3E}">
        <p14:creationId xmlns:p14="http://schemas.microsoft.com/office/powerpoint/2010/main" val="4507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0" y="0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r-HR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80" y="968659"/>
            <a:ext cx="12078420" cy="4716148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Ga]Ga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-PSMA-</a:t>
            </a:r>
            <a:r>
              <a:rPr lang="en-US" b="1" dirty="0">
                <a:solidFill>
                  <a:srgbClr val="0AE5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prvi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radiofarmak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obilježen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 za PET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snimanje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raka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prostate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odobren 1. prosinca 2020</a:t>
            </a:r>
            <a:r>
              <a:rPr lang="hr-H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u SAD 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(Agencija za hranu i lijekove, FD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hr-HR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hr-H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Ga]Ga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hr-HR" b="1" dirty="0">
                <a:solidFill>
                  <a:srgbClr val="0AE5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HBED-CC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hr-HR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Ahx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hr-HR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Lys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(OH)-CO-</a:t>
            </a:r>
            <a:r>
              <a:rPr lang="hr-HR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(OH)</a:t>
            </a:r>
            <a:endParaRPr lang="hr-H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r-HR" sz="1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20. ožujka 2024.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</a:t>
            </a:r>
            <a:endParaRPr lang="en-US" sz="1400" dirty="0"/>
          </a:p>
        </p:txBody>
      </p:sp>
      <p:pic>
        <p:nvPicPr>
          <p:cNvPr id="4" name="Slika 3" descr="Slika na kojoj se prikazuje dijagram, karta, crta, tekst&#10;&#10;Opis je automatski generiran">
            <a:extLst>
              <a:ext uri="{FF2B5EF4-FFF2-40B4-BE49-F238E27FC236}">
                <a16:creationId xmlns:a16="http://schemas.microsoft.com/office/drawing/2014/main" id="{68B7B805-94CE-F9AE-35CE-0AB137539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44" y="2416928"/>
            <a:ext cx="5672002" cy="37604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55EFD40-42DD-978D-937D-A63A38FC5073}"/>
              </a:ext>
            </a:extLst>
          </p:cNvPr>
          <p:cNvSpPr txBox="1"/>
          <p:nvPr/>
        </p:nvSpPr>
        <p:spPr>
          <a:xfrm>
            <a:off x="3830128" y="6119337"/>
            <a:ext cx="6167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Kemijska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r-H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8B2A71A4-7965-2240-9011-001F01A0EE3A}"/>
              </a:ext>
            </a:extLst>
          </p:cNvPr>
          <p:cNvCxnSpPr>
            <a:cxnSpLocks/>
          </p:cNvCxnSpPr>
          <p:nvPr/>
        </p:nvCxnSpPr>
        <p:spPr>
          <a:xfrm>
            <a:off x="1078302" y="2422123"/>
            <a:ext cx="4088921" cy="786903"/>
          </a:xfrm>
          <a:prstGeom prst="straightConnector1">
            <a:avLst/>
          </a:prstGeom>
          <a:ln w="28575">
            <a:solidFill>
              <a:srgbClr val="B84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6A6D43BF-7D6F-57C9-8A91-572502596D14}"/>
              </a:ext>
            </a:extLst>
          </p:cNvPr>
          <p:cNvCxnSpPr>
            <a:cxnSpLocks/>
          </p:cNvCxnSpPr>
          <p:nvPr/>
        </p:nvCxnSpPr>
        <p:spPr>
          <a:xfrm>
            <a:off x="2853186" y="2314673"/>
            <a:ext cx="976942" cy="500901"/>
          </a:xfrm>
          <a:prstGeom prst="straightConnector1">
            <a:avLst/>
          </a:prstGeom>
          <a:ln w="28575">
            <a:solidFill>
              <a:srgbClr val="0AE5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E75438C3-2EC0-F573-7733-A36475682F3C}"/>
              </a:ext>
            </a:extLst>
          </p:cNvPr>
          <p:cNvCxnSpPr>
            <a:cxnSpLocks/>
          </p:cNvCxnSpPr>
          <p:nvPr/>
        </p:nvCxnSpPr>
        <p:spPr>
          <a:xfrm flipH="1">
            <a:off x="7496355" y="2314673"/>
            <a:ext cx="232913" cy="1877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5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18" y="136173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Galij-68 (</a:t>
            </a:r>
            <a:r>
              <a:rPr lang="hr-HR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6109" y="1167067"/>
                <a:ext cx="6576246" cy="501601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r-HR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hr-HR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1/2</a:t>
                </a:r>
                <a:r>
                  <a:rPr lang="hr-HR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hr-H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67,7 min</a:t>
                </a:r>
                <a:endParaRPr lang="hr-H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r-H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nastaje raspadom </a:t>
                </a:r>
                <a:r>
                  <a:rPr lang="hr-HR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68</a:t>
                </a:r>
                <a:r>
                  <a:rPr lang="hr-H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 (</a:t>
                </a:r>
                <a:r>
                  <a:rPr lang="hr-HR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hr-HR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hr-HR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271 d)</a:t>
                </a:r>
              </a:p>
              <a:p>
                <a:r>
                  <a:rPr lang="hr-H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raspada se uz emisiju </a:t>
                </a:r>
                <a:r>
                  <a:rPr lang="hr-HR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pozitrona</a:t>
                </a:r>
                <a:r>
                  <a:rPr lang="hr-H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e</a:t>
                </a:r>
                <a:r>
                  <a:rPr lang="hr-HR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r-H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(β</a:t>
                </a:r>
                <a:r>
                  <a:rPr lang="hr-HR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r-H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 elektronskim zahvatom na stabilni </a:t>
                </a:r>
                <a:r>
                  <a:rPr lang="hr-HR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68</a:t>
                </a:r>
                <a:r>
                  <a:rPr lang="hr-H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Zn:</a:t>
                </a:r>
              </a:p>
              <a:p>
                <a:pPr marL="0" indent="0">
                  <a:buNone/>
                </a:pPr>
                <a:endParaRPr lang="hr-H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hr-HR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r-HR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31</m:t>
                          </m:r>
                        </m:sub>
                        <m:sup>
                          <m:r>
                            <a:rPr lang="hr-HR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68</m:t>
                          </m:r>
                        </m:sup>
                        <m:e>
                          <m:r>
                            <a:rPr lang="hr-HR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𝐺𝑎</m:t>
                          </m:r>
                        </m:e>
                      </m:sPre>
                      <m:r>
                        <a:rPr lang="hr-HR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hr-H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r-HR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sub>
                        <m:sup>
                          <m:r>
                            <a:rPr lang="hr-HR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68</m:t>
                          </m:r>
                        </m:sup>
                        <m:e>
                          <m:r>
                            <a:rPr lang="hr-HR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𝑍𝑛</m:t>
                          </m:r>
                        </m:e>
                      </m:sPre>
                      <m:r>
                        <a:rPr lang="hr-HR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sSup>
                        <m:sSupPr>
                          <m:ctrlPr>
                            <a:rPr lang="hr-H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r-HR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hr-HR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hr-HR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r-H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r-H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hr-HR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e</a:t>
                </a:r>
                <a:r>
                  <a:rPr lang="hr-HR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hr-HR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anihilacija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– dva gama fotona svaki s energijom od </a:t>
                </a:r>
                <a:r>
                  <a:rPr lang="hr-HR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511 </a:t>
                </a:r>
                <a:r>
                  <a:rPr lang="hr-HR" b="1" dirty="0" err="1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keV</a:t>
                </a:r>
                <a:r>
                  <a:rPr lang="hr-HR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hr-HR" b="1" dirty="0" smtClean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osnova </a:t>
                </a:r>
                <a:r>
                  <a:rPr lang="hr-HR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detekcije PET </a:t>
                </a:r>
                <a:r>
                  <a:rPr lang="hr-HR" b="1" dirty="0" smtClean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oslikavanja</a:t>
                </a:r>
              </a:p>
              <a:p>
                <a:r>
                  <a:rPr lang="hr-HR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PET (dvofotonska tomografija)</a:t>
                </a:r>
                <a:endParaRPr lang="hr-H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109" y="1167067"/>
                <a:ext cx="6576246" cy="5016019"/>
              </a:xfrm>
              <a:blipFill>
                <a:blip r:embed="rId2"/>
                <a:stretch>
                  <a:fillRect l="-1668" t="-2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Galij-68(</a:t>
            </a:r>
            <a:r>
              <a:rPr lang="hr-HR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Ga)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20. ožujka 2024.               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B0BEE-D4A8-CCCA-B56A-1C215D7B4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43" y="1167067"/>
            <a:ext cx="3334462" cy="42189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60B1CE2-689B-484B-B365-766099DBD8AF}"/>
              </a:ext>
            </a:extLst>
          </p:cNvPr>
          <p:cNvSpPr txBox="1"/>
          <p:nvPr/>
        </p:nvSpPr>
        <p:spPr>
          <a:xfrm>
            <a:off x="6862355" y="5649587"/>
            <a:ext cx="6167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Anihilacija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pozitrona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(β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i elektrona (e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18" y="136173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Galij-68 (</a:t>
            </a:r>
            <a:r>
              <a:rPr lang="hr-HR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09" y="1184366"/>
            <a:ext cx="6576246" cy="5537461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obivanje: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eluiranje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generatora </a:t>
            </a:r>
            <a:r>
              <a:rPr lang="hr-HR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Ge/</a:t>
            </a:r>
            <a:r>
              <a:rPr lang="hr-HR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 otopinom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klorovodične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kiseline, HCl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otopina </a:t>
            </a:r>
            <a:r>
              <a:rPr lang="hr-H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galij-68(III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klorid, </a:t>
            </a:r>
            <a:r>
              <a:rPr lang="hr-HR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GaCl</a:t>
            </a:r>
            <a:r>
              <a:rPr lang="hr-HR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TiO</a:t>
            </a:r>
            <a:r>
              <a:rPr lang="hr-H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koloni 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GeCl</a:t>
            </a:r>
            <a:r>
              <a:rPr lang="hr-HR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eluat se ne koristi direktno, samo za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obilježavanje spojeva</a:t>
            </a: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generatori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GalliaPharm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Galli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Ad</a:t>
            </a:r>
            <a:r>
              <a:rPr lang="hr-HR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®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rok uporabe: godinu dana 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proboj </a:t>
            </a:r>
            <a:r>
              <a:rPr lang="hr-HR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68</a:t>
            </a:r>
            <a:r>
              <a:rPr lang="hr-H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Ge! </a:t>
            </a:r>
          </a:p>
          <a:p>
            <a:r>
              <a:rPr lang="hr-H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eluiranje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generatora svakih </a:t>
            </a:r>
            <a:r>
              <a:rPr lang="hr-HR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sati 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(postizanje ravnoteže) ili svaka </a:t>
            </a:r>
            <a:r>
              <a:rPr lang="hr-HR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sata</a:t>
            </a:r>
            <a:endParaRPr lang="hr-HR" b="1" dirty="0">
              <a:solidFill>
                <a:srgbClr val="00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Galij-68(</a:t>
            </a:r>
            <a:r>
              <a:rPr lang="hr-HR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Ga)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20. ožujka 2024.               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</a:t>
            </a:r>
            <a:endParaRPr lang="en-US" sz="14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60B1CE2-689B-484B-B365-766099DBD8AF}"/>
              </a:ext>
            </a:extLst>
          </p:cNvPr>
          <p:cNvSpPr txBox="1"/>
          <p:nvPr/>
        </p:nvSpPr>
        <p:spPr>
          <a:xfrm>
            <a:off x="6800901" y="5833355"/>
            <a:ext cx="6167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Generator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Ge/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tvrtke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Eckert&amp;Zeigler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®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01" y="1002878"/>
            <a:ext cx="4804503" cy="480450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6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0" y="0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Sinteza [</a:t>
            </a:r>
            <a:r>
              <a:rPr lang="hr-HR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80" y="933824"/>
            <a:ext cx="12078420" cy="471614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gotova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otopina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injekciju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Ga]Ga-PSMA-1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– samo SAD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sterilni „hladni kitovi” (posebna </a:t>
            </a:r>
            <a:r>
              <a:rPr lang="hr-HR" sz="24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oprema) bez uporabe čiste sobe (engl. </a:t>
            </a:r>
            <a:r>
              <a:rPr lang="hr-HR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clean room</a:t>
            </a:r>
            <a:r>
              <a:rPr lang="hr-HR" sz="24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) </a:t>
            </a:r>
            <a:endParaRPr lang="hr-HR" sz="24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TLX591-CDx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kit </a:t>
            </a:r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(tri </a:t>
            </a:r>
            <a:r>
              <a:rPr lang="hr-H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viala</a:t>
            </a:r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i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isoPROtrace-11 kit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(jedan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vial</a:t>
            </a:r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hr-HR" sz="24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3. automatizirana sinteza u modulu za obilježavanje </a:t>
            </a:r>
            <a:r>
              <a:rPr lang="hr-HR" sz="24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radiofarmaka</a:t>
            </a:r>
            <a:endParaRPr lang="hr-HR" sz="2400" b="1" dirty="0">
              <a:solidFill>
                <a:srgbClr val="003399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42117"/>
            <a:ext cx="12192000" cy="31588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34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Sinteza [</a:t>
            </a:r>
            <a:r>
              <a:rPr lang="hr-HR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Ga]Ga-PSMA-11                       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Jukić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                                   20. ožujka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2024.                          </a:t>
            </a:r>
            <a:fld id="{15BE54F9-ECE8-44A8-A1D3-7EB7B93E4DD1}" type="slidenum">
              <a:rPr lang="hr-H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hr-HR" sz="1400" dirty="0"/>
              <a:t>		</a:t>
            </a:r>
            <a:endParaRPr lang="en-US" sz="14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2C34375-807A-421A-FB54-94F95AF870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19863" y="2866632"/>
            <a:ext cx="4942840" cy="30924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83F08B5-E08B-7D0F-9088-0B96D08CA28F}"/>
              </a:ext>
            </a:extLst>
          </p:cNvPr>
          <p:cNvSpPr txBox="1"/>
          <p:nvPr/>
        </p:nvSpPr>
        <p:spPr>
          <a:xfrm>
            <a:off x="1391173" y="6051586"/>
            <a:ext cx="9523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Slika 7. M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odul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Gaia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vrtke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Elysia-Raytest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automatiziranu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sintezu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radiofarmaka</a:t>
            </a:r>
            <a:r>
              <a:rPr lang="hr-H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KBC Zagreb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1235</Words>
  <Application>Microsoft Office PowerPoint</Application>
  <PresentationFormat>Widescreen</PresentationFormat>
  <Paragraphs>189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[68Ga]Ga-PSMA-11:   Prvi odobreni radiofarmak za PET snimanje raka prostate   </vt:lpstr>
      <vt:lpstr>Uvod</vt:lpstr>
      <vt:lpstr>Karcinom prostate</vt:lpstr>
      <vt:lpstr>PSMA</vt:lpstr>
      <vt:lpstr>PSMA-11</vt:lpstr>
      <vt:lpstr>[68Ga]Ga-PSMA-11</vt:lpstr>
      <vt:lpstr>Galij-68 (68Ga)</vt:lpstr>
      <vt:lpstr>Galij-68 (68Ga)</vt:lpstr>
      <vt:lpstr>Sinteza [68Ga]Ga-PSMA-11</vt:lpstr>
      <vt:lpstr>PowerPoint Presentation</vt:lpstr>
      <vt:lpstr>Kontrola kvalitete [68Ga]Ga-PSMA-11</vt:lpstr>
      <vt:lpstr>Kontrola kvalitete [68Ga]Ga-PSMA-11</vt:lpstr>
      <vt:lpstr>Analitičke metode određivanja[68Ga]Ga-PSMA-11</vt:lpstr>
      <vt:lpstr>Analitičke metode određivanja[68Ga]Ga-PSMA-11</vt:lpstr>
      <vt:lpstr>Analitičke metode određivanja[68Ga]Ga-PSMA-11</vt:lpstr>
      <vt:lpstr>Analitičke metode određivanja[68Ga]Ga-PSMA-11</vt:lpstr>
      <vt:lpstr>Medicinski i farmaceutski pregled [68Ga]Ga-PSMA-11</vt:lpstr>
      <vt:lpstr>Medicinski i farmaceutski pregled [68Ga]Ga-PSMA-11</vt:lpstr>
      <vt:lpstr>Zaključak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[68Ga]Ga-PSMA-11:   Prvi odobreni radiofarmak za PET snimanje raka prostate   </dc:title>
  <dc:creator>JUKIĆ NINO</dc:creator>
  <cp:lastModifiedBy>JUKIĆ NINO</cp:lastModifiedBy>
  <cp:revision>115</cp:revision>
  <dcterms:created xsi:type="dcterms:W3CDTF">2024-03-14T08:04:12Z</dcterms:created>
  <dcterms:modified xsi:type="dcterms:W3CDTF">2024-04-05T07:52:44Z</dcterms:modified>
</cp:coreProperties>
</file>