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Default Extension="ppm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6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2.jpg" ContentType="image/jpeg"/>
  <Override PartName="/ppt/media/image74.jpg" ContentType="image/jpeg"/>
  <Override PartName="/ppt/notesSlides/notesSlide24.xml" ContentType="application/vnd.openxmlformats-officedocument.presentationml.notesSlide+xml"/>
  <Override PartName="/ppt/media/image76.jpg" ContentType="image/jpeg"/>
  <Override PartName="/ppt/notesSlides/notesSlide25.xml" ContentType="application/vnd.openxmlformats-officedocument.presentationml.notesSlide+xml"/>
  <Override PartName="/ppt/media/image79.jpg" ContentType="image/jpeg"/>
  <Override PartName="/ppt/media/image80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82.jpg" ContentType="image/jpeg"/>
  <Override PartName="/ppt/media/image83.JPG" ContentType="image/jpeg"/>
  <Override PartName="/ppt/media/image84.jpg" ContentType="image/jpeg"/>
  <Override PartName="/ppt/media/image85.jp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88.jpg" ContentType="image/jpeg"/>
  <Override PartName="/ppt/media/image91.jpg" ContentType="image/jpeg"/>
  <Override PartName="/ppt/media/image92.jpg" ContentType="image/jpeg"/>
  <Override PartName="/ppt/notesSlides/notesSlide30.xml" ContentType="application/vnd.openxmlformats-officedocument.presentationml.notesSlide+xml"/>
  <Override PartName="/ppt/media/image93.jpg" ContentType="image/jpeg"/>
  <Override PartName="/ppt/media/image94.jpg" ContentType="image/jpe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101.jpg" ContentType="image/jpeg"/>
  <Override PartName="/ppt/media/image102.jpg" ContentType="image/jpeg"/>
  <Override PartName="/ppt/media/image103.jpg" ContentType="image/jpeg"/>
  <Override PartName="/ppt/media/image10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4" r:id="rId2"/>
    <p:sldId id="400" r:id="rId3"/>
    <p:sldId id="401" r:id="rId4"/>
    <p:sldId id="293" r:id="rId5"/>
    <p:sldId id="325" r:id="rId6"/>
    <p:sldId id="296" r:id="rId7"/>
    <p:sldId id="298" r:id="rId8"/>
    <p:sldId id="362" r:id="rId9"/>
    <p:sldId id="302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81" r:id="rId23"/>
    <p:sldId id="382" r:id="rId24"/>
    <p:sldId id="399" r:id="rId25"/>
    <p:sldId id="286" r:id="rId26"/>
    <p:sldId id="290" r:id="rId27"/>
    <p:sldId id="260" r:id="rId28"/>
    <p:sldId id="262" r:id="rId29"/>
    <p:sldId id="261" r:id="rId30"/>
    <p:sldId id="265" r:id="rId31"/>
    <p:sldId id="267" r:id="rId32"/>
    <p:sldId id="268" r:id="rId33"/>
    <p:sldId id="266" r:id="rId34"/>
    <p:sldId id="264" r:id="rId35"/>
    <p:sldId id="288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79804" autoAdjust="0"/>
  </p:normalViewPr>
  <p:slideViewPr>
    <p:cSldViewPr snapToGrid="0">
      <p:cViewPr varScale="1">
        <p:scale>
          <a:sx n="88" d="100"/>
          <a:sy n="88" d="100"/>
        </p:scale>
        <p:origin x="13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002" y="78"/>
      </p:cViewPr>
      <p:guideLst/>
    </p:cSldViewPr>
  </p:notes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BC9B0-79C1-4615-8225-2359BB300FDA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6EE77-DCA6-469E-8FBC-8B973D0AC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256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E9197-0E36-4776-8606-BBB1A27BEE20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1142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Javljaju se od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silura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(provjerit).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Vaskularne biljke koje su se pojavile u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siluru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Imaju stabljiku s provodnim žilama (stela), razvijen korijen i listove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mikrofilnog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ili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makrofilnog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tipa.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Heterofazna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izmjena generacija: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sporofit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gametofit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042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Vaskularne biljke malih dimenzija i jednostavne građe, nemaju listove ili imaju ali bez provodnog sustava. </a:t>
            </a:r>
            <a:r>
              <a:rPr lang="hr-HR" b="1" dirty="0"/>
              <a:t>Ishodišna skupina </a:t>
            </a:r>
            <a:r>
              <a:rPr lang="hr-HR" dirty="0"/>
              <a:t>za razvoj višeg bilja.</a:t>
            </a:r>
          </a:p>
          <a:p>
            <a:r>
              <a:rPr lang="hr-HR" i="1" dirty="0" err="1"/>
              <a:t>Cooksonia</a:t>
            </a:r>
            <a:r>
              <a:rPr lang="hr-HR" i="0" dirty="0"/>
              <a:t> – prva kopnena biljka, jednostavna građa (bez listova i korijena), poznat samo </a:t>
            </a:r>
            <a:r>
              <a:rPr lang="hr-HR" i="0" dirty="0" err="1"/>
              <a:t>sporofit</a:t>
            </a:r>
            <a:r>
              <a:rPr lang="hr-HR" i="0" dirty="0"/>
              <a:t> sa sporangijima na vrhu.</a:t>
            </a:r>
          </a:p>
          <a:p>
            <a:r>
              <a:rPr lang="hr-HR" i="1" dirty="0" err="1"/>
              <a:t>Rhynia</a:t>
            </a:r>
            <a:r>
              <a:rPr lang="hr-HR" i="0" dirty="0"/>
              <a:t> i </a:t>
            </a:r>
            <a:r>
              <a:rPr lang="hr-HR" i="1" dirty="0" err="1"/>
              <a:t>Psilophyton</a:t>
            </a:r>
            <a:r>
              <a:rPr lang="hr-HR" i="0" dirty="0"/>
              <a:t> – sve složeniji sustav građe, pojavljuju se </a:t>
            </a:r>
            <a:r>
              <a:rPr lang="hr-HR" i="0" dirty="0" err="1"/>
              <a:t>korijni</a:t>
            </a:r>
            <a:endParaRPr lang="hr-HR" i="0" dirty="0"/>
          </a:p>
          <a:p>
            <a:endParaRPr lang="hr-HR" i="1" dirty="0"/>
          </a:p>
          <a:p>
            <a:r>
              <a:rPr lang="hr-HR" i="0" dirty="0"/>
              <a:t>One su prve vaskularne biljke na kopnu (</a:t>
            </a:r>
            <a:r>
              <a:rPr lang="hr-HR" i="0" dirty="0" err="1"/>
              <a:t>silur</a:t>
            </a:r>
            <a:r>
              <a:rPr lang="hr-HR" i="0" dirty="0"/>
              <a:t>).</a:t>
            </a:r>
          </a:p>
          <a:p>
            <a:endParaRPr lang="hr-HR" i="0" dirty="0"/>
          </a:p>
          <a:p>
            <a:r>
              <a:rPr lang="hr-HR" i="0" dirty="0"/>
              <a:t>Bilje se može čak uzet da su se pojavile u </a:t>
            </a:r>
            <a:r>
              <a:rPr lang="hr-HR" i="0" dirty="0" err="1"/>
              <a:t>ordoviciju</a:t>
            </a:r>
            <a:r>
              <a:rPr lang="hr-HR" i="0" dirty="0"/>
              <a:t> (spore </a:t>
            </a:r>
            <a:r>
              <a:rPr lang="hr-HR" i="0" dirty="0" err="1"/>
              <a:t>mahovnjaki</a:t>
            </a:r>
            <a:r>
              <a:rPr lang="hr-HR" i="0" dirty="0"/>
              <a:t>)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0865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Pojavljuju se u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devonu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Najviše su razvijene u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karbonu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(koji je dobio naziv po velikim količinama ugljena) i to baš većim dijelom iz biljaka ovog tipa koje su nastanjivale močvarne šume i prašume.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Visine do 50 m, 5 m promjer. Listovi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mikrofilnog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tipa.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Sigilaria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Lepidodendron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Nalasci: Lika, Velebit, Rude –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gornopaleozojska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starost.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6644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Isto se javljaju u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devonu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Najveće su bile od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15 do 30 m. 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Isto česte u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karbonu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zajedno s crvotočinama.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Stabljika je šuplja,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člankovita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sastoji se od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nodija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internodija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– pršljenasti listovi.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Calamites</a:t>
            </a:r>
            <a:r>
              <a:rPr lang="hr-HR" b="0" i="1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Equisetites</a:t>
            </a:r>
            <a:r>
              <a:rPr lang="hr-HR" b="0" i="1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Equisetum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Nalazi: Lika, Banovina.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2559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Javljaju se od gornjeg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devona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razvijaju se iz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prapaprati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Makrofilni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listovi (više žila za razliku od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mikrofilnih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). Sporangiji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uglanvnom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na donjoj strani lista.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Jedan od najpoznatijih rodova paprati je </a:t>
            </a: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Archaeopteris</a:t>
            </a:r>
            <a:r>
              <a:rPr lang="hr-HR" b="0" i="1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Ali kod njih još nema listova ni sjemenki.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Danas žive pretežito u toplim i vlažnim predjelima, na kiseloj podlozi.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hr-HR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9356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auto"/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Pojavile se u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devonu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paralelno s paprati tj. iz njih su se razvili (iz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prapaprati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).</a:t>
            </a:r>
          </a:p>
          <a:p>
            <a:pPr algn="l" rtl="0" fontAlgn="auto"/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Imaju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korijen, stabljiku i list 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 razvijaju se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cvijet, sjemenka i plod.</a:t>
            </a:r>
          </a:p>
          <a:p>
            <a:pPr algn="l" rtl="0" fontAlgn="auto"/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Poboljšan je provodni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sustav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te je karakterističan rast u debljinu.</a:t>
            </a:r>
          </a:p>
          <a:p>
            <a:pPr algn="l" rtl="0" fontAlgn="auto"/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Izmjena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generacija: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sporofit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(korijen, stabljika, list te cvijet, sjemenka i plod) i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gametofit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( peludna zrnca, jajna stanica u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arhegoniju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; odvojeni spolovi).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Gametofit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je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reduciran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 odijeljenih spolova.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316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Grupa koja uključuje sjemenjače koje se ne mogu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svrstati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u golosjemenjače i kritosjemenjače. Odnosno naizgled paprati a poznato je da imaju sjeme.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Izumrla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skupina.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Glossopteris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– pomogao u rekonstrukciji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Pangee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Nalazi: Lika, Velebit.</a:t>
            </a:r>
            <a:endParaRPr lang="hr-HR" b="0" i="1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9375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dirty="0"/>
              <a:t>Igličasti listovi.</a:t>
            </a:r>
          </a:p>
          <a:p>
            <a:r>
              <a:rPr lang="hr-HR" b="1" dirty="0"/>
              <a:t>GINKGOATAE</a:t>
            </a:r>
            <a:endParaRPr lang="hr-HR" b="0" dirty="0"/>
          </a:p>
          <a:p>
            <a:r>
              <a:rPr lang="hr-HR" b="0" dirty="0"/>
              <a:t>Od </a:t>
            </a:r>
            <a:r>
              <a:rPr lang="hr-HR" b="0" dirty="0" err="1"/>
              <a:t>devona</a:t>
            </a:r>
            <a:r>
              <a:rPr lang="hr-HR" b="0" dirty="0"/>
              <a:t>, rašireni su u J i K, a danas su živi fosili (najstarije živuće drvo).</a:t>
            </a:r>
          </a:p>
          <a:p>
            <a:r>
              <a:rPr lang="hr-HR" b="0" dirty="0"/>
              <a:t>Nalazi: </a:t>
            </a:r>
            <a:r>
              <a:rPr lang="hr-HR" b="0" dirty="0" err="1"/>
              <a:t>pliocenske</a:t>
            </a:r>
            <a:r>
              <a:rPr lang="hr-HR" b="0" dirty="0"/>
              <a:t> naslage, nešto hladnija klima.</a:t>
            </a:r>
          </a:p>
          <a:p>
            <a:r>
              <a:rPr lang="hr-HR" b="1" dirty="0"/>
              <a:t>PINATAE</a:t>
            </a:r>
            <a:endParaRPr lang="hr-HR" b="0" dirty="0"/>
          </a:p>
          <a:p>
            <a:r>
              <a:rPr lang="hr-HR" b="0" dirty="0"/>
              <a:t>Tu spada i skupina </a:t>
            </a:r>
            <a:r>
              <a:rPr lang="hr-HR" b="0" dirty="0" err="1"/>
              <a:t>Cordaita</a:t>
            </a:r>
            <a:r>
              <a:rPr lang="hr-HR" b="0" dirty="0"/>
              <a:t>, isto jedni od čestih stanovnika karbonskih močvara.</a:t>
            </a:r>
          </a:p>
          <a:p>
            <a:r>
              <a:rPr lang="hr-HR" b="0" dirty="0"/>
              <a:t>Sabljasti listovi s paralelnom </a:t>
            </a:r>
            <a:r>
              <a:rPr lang="hr-HR" b="0" dirty="0" err="1"/>
              <a:t>nervaturom</a:t>
            </a:r>
            <a:r>
              <a:rPr lang="hr-HR" b="0" dirty="0"/>
              <a:t>, razgranate krošnje.</a:t>
            </a:r>
          </a:p>
          <a:p>
            <a:r>
              <a:rPr lang="hr-HR" b="1" dirty="0"/>
              <a:t>RAZNE SKUPINE</a:t>
            </a:r>
          </a:p>
          <a:p>
            <a:r>
              <a:rPr lang="hr-HR" b="0" dirty="0"/>
              <a:t>Od </a:t>
            </a:r>
            <a:r>
              <a:rPr lang="hr-HR" b="0" dirty="0" err="1"/>
              <a:t>devona</a:t>
            </a:r>
            <a:r>
              <a:rPr lang="hr-HR" b="0" dirty="0"/>
              <a:t>.</a:t>
            </a:r>
          </a:p>
          <a:p>
            <a:r>
              <a:rPr lang="hr-HR" b="0" i="1" dirty="0" err="1"/>
              <a:t>Voltzia</a:t>
            </a:r>
            <a:r>
              <a:rPr lang="hr-HR" b="0" i="1" dirty="0"/>
              <a:t>, </a:t>
            </a:r>
            <a:r>
              <a:rPr lang="hr-HR" b="0" i="1" dirty="0" err="1"/>
              <a:t>Aruacaria</a:t>
            </a:r>
            <a:r>
              <a:rPr lang="hr-HR" b="0" i="1" dirty="0"/>
              <a:t>, </a:t>
            </a:r>
            <a:r>
              <a:rPr lang="hr-HR" b="0" i="1" dirty="0" err="1"/>
              <a:t>Pinus</a:t>
            </a:r>
            <a:r>
              <a:rPr lang="hr-HR" b="0" i="1" dirty="0"/>
              <a:t>, </a:t>
            </a:r>
            <a:r>
              <a:rPr lang="hr-HR" b="0" i="1" dirty="0" err="1"/>
              <a:t>Pagiophyllum</a:t>
            </a:r>
            <a:r>
              <a:rPr lang="hr-HR" b="0" i="1" dirty="0"/>
              <a:t>…</a:t>
            </a:r>
            <a:r>
              <a:rPr lang="hr-HR" b="0" i="0" dirty="0"/>
              <a:t> Bor, smreka, jela, čempresi…</a:t>
            </a:r>
            <a:endParaRPr lang="hr-HR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4440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Danas su živi fosili koji su nalik palmama, ali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perastolisne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 imaju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anomalan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rast u debljinu.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Poznate od gornjeg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devona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Sliče na palme, dominantne u juri i kredi, tada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najraspostranjenije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Cycas</a:t>
            </a:r>
            <a:r>
              <a:rPr lang="hr-HR" b="0" i="1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hr-HR" b="0" i="1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Palaeocycas</a:t>
            </a:r>
            <a:r>
              <a:rPr lang="hr-HR" b="0" i="1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0199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Stablašice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drvenaste ili zeljaste građe.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Krajnja redukcija </a:t>
            </a: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gametofita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Više od 96 posto sadašnjih biljaka. Dominacija počela u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kredi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Najvažniji organ je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cvijet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Podjela na: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Dvosupnice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(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Dictyledonae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) – većina stabala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1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Jednostupnice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(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Monocotyledones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) – palme, zeljasto bilje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Dobri su pokazatelji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klime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 po obliku lišća i po vrsti.</a:t>
            </a:r>
            <a:r>
              <a:rPr lang="hr-H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dirty="0"/>
              <a:t>Nalazi: </a:t>
            </a:r>
            <a:r>
              <a:rPr lang="hr-HR" dirty="0" err="1"/>
              <a:t>promina</a:t>
            </a:r>
            <a:r>
              <a:rPr lang="hr-HR" dirty="0"/>
              <a:t> eocen, </a:t>
            </a:r>
            <a:r>
              <a:rPr lang="hr-HR" dirty="0" err="1"/>
              <a:t>medvednica</a:t>
            </a:r>
            <a:r>
              <a:rPr lang="hr-HR" dirty="0"/>
              <a:t> oligocen, </a:t>
            </a:r>
            <a:r>
              <a:rPr lang="hr-HR" dirty="0" err="1"/>
              <a:t>susedgrad</a:t>
            </a:r>
            <a:r>
              <a:rPr lang="hr-HR" dirty="0"/>
              <a:t> i </a:t>
            </a:r>
            <a:r>
              <a:rPr lang="hr-HR" dirty="0" err="1"/>
              <a:t>radoboj</a:t>
            </a:r>
            <a:r>
              <a:rPr lang="hr-HR" dirty="0"/>
              <a:t> </a:t>
            </a:r>
            <a:r>
              <a:rPr lang="hr-HR" dirty="0" err="1"/>
              <a:t>sarmat</a:t>
            </a:r>
            <a:r>
              <a:rPr lang="hr-HR" dirty="0"/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hr-HR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146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Nožje</a:t>
            </a:r>
            <a:r>
              <a:rPr lang="hr-HR" dirty="0"/>
              <a:t> i </a:t>
            </a:r>
            <a:r>
              <a:rPr lang="hr-HR" dirty="0" err="1"/>
              <a:t>donožje</a:t>
            </a:r>
            <a:r>
              <a:rPr lang="hr-H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EE77-DCA6-469E-8FBC-8B973D0AC835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2334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Malo prije počinju razdoblja.</a:t>
            </a:r>
          </a:p>
          <a:p>
            <a:endParaRPr lang="hr-HR" dirty="0"/>
          </a:p>
          <a:p>
            <a:r>
              <a:rPr lang="hr-HR" dirty="0" err="1"/>
              <a:t>Paleofitik</a:t>
            </a:r>
            <a:r>
              <a:rPr lang="hr-HR" dirty="0"/>
              <a:t> – doba </a:t>
            </a:r>
            <a:r>
              <a:rPr lang="hr-HR" dirty="0" err="1"/>
              <a:t>papratnjača</a:t>
            </a:r>
            <a:endParaRPr lang="hr-HR" dirty="0"/>
          </a:p>
          <a:p>
            <a:r>
              <a:rPr lang="hr-HR" dirty="0" err="1"/>
              <a:t>Mezofitik</a:t>
            </a:r>
            <a:r>
              <a:rPr lang="hr-HR" dirty="0"/>
              <a:t> – doba golosjemenjača</a:t>
            </a:r>
          </a:p>
          <a:p>
            <a:r>
              <a:rPr lang="hr-HR" dirty="0" err="1"/>
              <a:t>Kenofitik</a:t>
            </a:r>
            <a:r>
              <a:rPr lang="hr-HR" dirty="0"/>
              <a:t> – doba kritosjemenjača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7774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Plus </a:t>
            </a:r>
            <a:r>
              <a:rPr lang="en-US" dirty="0" err="1"/>
              <a:t>nalazi</a:t>
            </a:r>
            <a:r>
              <a:rPr lang="en-US" dirty="0"/>
              <a:t> </a:t>
            </a:r>
            <a:r>
              <a:rPr lang="en-US" dirty="0" err="1"/>
              <a:t>ovih</a:t>
            </a:r>
            <a:r>
              <a:rPr lang="en-US" dirty="0"/>
              <a:t> </a:t>
            </a:r>
            <a:r>
              <a:rPr lang="en-US" dirty="0" err="1"/>
              <a:t>starijih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Velebitu</a:t>
            </a:r>
            <a:r>
              <a:rPr lang="en-US" dirty="0"/>
              <a:t>, Lici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Samoborsko</a:t>
            </a:r>
            <a:r>
              <a:rPr lang="en-US" dirty="0"/>
              <a:t> </a:t>
            </a:r>
            <a:r>
              <a:rPr lang="en-US" dirty="0" err="1"/>
              <a:t>gorje</a:t>
            </a:r>
            <a:r>
              <a:rPr lang="en-US" dirty="0"/>
              <a:t>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506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5600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1760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97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273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33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Dubokomorski</a:t>
            </a:r>
            <a:r>
              <a:rPr lang="en-US" dirty="0"/>
              <a:t> </a:t>
            </a:r>
            <a:r>
              <a:rPr lang="en-US" dirty="0" err="1"/>
              <a:t>uglavnom</a:t>
            </a:r>
            <a:r>
              <a:rPr lang="en-US" dirty="0"/>
              <a:t> – </a:t>
            </a:r>
            <a:r>
              <a:rPr lang="en-US" dirty="0" err="1"/>
              <a:t>Nereites</a:t>
            </a:r>
            <a:r>
              <a:rPr lang="en-US" dirty="0"/>
              <a:t> </a:t>
            </a:r>
            <a:r>
              <a:rPr lang="en-US" dirty="0" err="1"/>
              <a:t>facijes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6998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8374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339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EE77-DCA6-469E-8FBC-8B973D0AC83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88456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2572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6182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0E9ED-4481-4FAA-AA8F-C9378D60A45C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2584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EE77-DCA6-469E-8FBC-8B973D0AC835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5628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Homodontno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EE77-DCA6-469E-8FBC-8B973D0AC835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040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Selenodonti</a:t>
            </a:r>
            <a:r>
              <a:rPr lang="hr-HR" dirty="0"/>
              <a:t> – jedu mekšu hranu: jelena i goveda, preživači</a:t>
            </a:r>
          </a:p>
          <a:p>
            <a:r>
              <a:rPr lang="hr-HR" dirty="0" err="1"/>
              <a:t>Logodonti</a:t>
            </a:r>
            <a:r>
              <a:rPr lang="hr-HR" dirty="0"/>
              <a:t>: konji i slonovi</a:t>
            </a:r>
          </a:p>
          <a:p>
            <a:r>
              <a:rPr lang="hr-HR" dirty="0" err="1"/>
              <a:t>Bunodonti</a:t>
            </a:r>
            <a:r>
              <a:rPr lang="hr-HR" dirty="0"/>
              <a:t>: kvržici i niski konusi – mesojedi i svejedi</a:t>
            </a:r>
          </a:p>
          <a:p>
            <a:r>
              <a:rPr lang="hr-HR" dirty="0" err="1"/>
              <a:t>Sekodonti</a:t>
            </a:r>
            <a:r>
              <a:rPr lang="hr-HR" dirty="0"/>
              <a:t> – šiljci: kukcojedi i šišmiši, psi, zašiljeni zubi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EE77-DCA6-469E-8FBC-8B973D0AC835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3517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Analogija.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EE77-DCA6-469E-8FBC-8B973D0AC835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556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Alge neko smatra biljkama, netko </a:t>
            </a:r>
            <a:r>
              <a:rPr lang="hr-HR" dirty="0" err="1"/>
              <a:t>protophyta</a:t>
            </a:r>
            <a:r>
              <a:rPr lang="hr-HR" dirty="0"/>
              <a:t>. Možda su one nama bitnije u okviru </a:t>
            </a:r>
            <a:r>
              <a:rPr lang="hr-HR" b="1" dirty="0" err="1"/>
              <a:t>mikropaleontologije</a:t>
            </a:r>
            <a:r>
              <a:rPr lang="hr-HR" dirty="0"/>
              <a:t>. Ovdje spominjemo biljke u </a:t>
            </a:r>
            <a:r>
              <a:rPr lang="hr-HR" b="1" dirty="0"/>
              <a:t>najstrožem</a:t>
            </a:r>
            <a:r>
              <a:rPr lang="hr-HR" dirty="0"/>
              <a:t> smislu. Višestanične biljke koje imaju celuloznu staničnu stijenku te klorofil za fotosintezu, te neke prilagodbe u građi kao što je </a:t>
            </a:r>
            <a:r>
              <a:rPr lang="hr-HR" dirty="0" err="1"/>
              <a:t>palisadni</a:t>
            </a:r>
            <a:r>
              <a:rPr lang="hr-HR" dirty="0"/>
              <a:t> </a:t>
            </a:r>
            <a:r>
              <a:rPr lang="hr-HR" dirty="0" err="1"/>
              <a:t>parenhim</a:t>
            </a:r>
            <a:r>
              <a:rPr lang="hr-HR" dirty="0"/>
              <a:t> itd.</a:t>
            </a:r>
          </a:p>
          <a:p>
            <a:r>
              <a:rPr lang="hr-HR" dirty="0"/>
              <a:t>Prave biljke (stablašice) su se razvile od zelenih algi. „Prijelaz” na kopno se odvijao od </a:t>
            </a:r>
            <a:r>
              <a:rPr lang="hr-HR" dirty="0" err="1"/>
              <a:t>kambrija</a:t>
            </a:r>
            <a:r>
              <a:rPr lang="hr-HR" dirty="0"/>
              <a:t> pa sve do </a:t>
            </a:r>
            <a:r>
              <a:rPr lang="hr-HR" dirty="0" err="1"/>
              <a:t>silura</a:t>
            </a:r>
            <a:r>
              <a:rPr lang="hr-HR" dirty="0"/>
              <a:t>.</a:t>
            </a:r>
          </a:p>
          <a:p>
            <a:r>
              <a:rPr lang="hr-HR" dirty="0"/>
              <a:t>Fosilizacija: stanična </a:t>
            </a:r>
            <a:r>
              <a:rPr lang="hr-HR" dirty="0" err="1"/>
              <a:t>permineralizacija</a:t>
            </a:r>
            <a:r>
              <a:rPr lang="hr-HR" dirty="0"/>
              <a:t>, karbonizacija, jezgre, </a:t>
            </a:r>
            <a:r>
              <a:rPr lang="hr-HR" dirty="0" err="1"/>
              <a:t>inskustacija</a:t>
            </a:r>
            <a:r>
              <a:rPr lang="hr-HR" dirty="0"/>
              <a:t>, jantar, ugljen. </a:t>
            </a:r>
            <a:r>
              <a:rPr lang="hr-HR" dirty="0" err="1"/>
              <a:t>Uglanvom</a:t>
            </a:r>
            <a:r>
              <a:rPr lang="hr-HR" dirty="0"/>
              <a:t> u </a:t>
            </a:r>
            <a:r>
              <a:rPr lang="hr-HR" dirty="0" err="1"/>
              <a:t>sitnozrnatim</a:t>
            </a:r>
            <a:r>
              <a:rPr lang="hr-HR" dirty="0"/>
              <a:t> sedimentima.</a:t>
            </a:r>
          </a:p>
          <a:p>
            <a:r>
              <a:rPr lang="hr-HR" dirty="0" err="1"/>
              <a:t>Fragmetiranost</a:t>
            </a:r>
            <a:r>
              <a:rPr lang="hr-HR" dirty="0"/>
              <a:t> ostataka – umjetna sistematika, ili ista biljka više naziva.</a:t>
            </a:r>
          </a:p>
          <a:p>
            <a:r>
              <a:rPr lang="hr-HR" dirty="0" err="1"/>
              <a:t>Palinologija</a:t>
            </a:r>
            <a:r>
              <a:rPr lang="hr-HR" dirty="0"/>
              <a:t>: pelud, spore i zrna.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2385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Jednostavne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zelene biljke.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Građa: rizoidi (korijenje), stabljika i listovi.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Razvile se od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chara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zaštićeni plodovi.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Izmjena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spolne generacije (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gametofit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 nespolne (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sporofit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). Kasnije ide prema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redukciji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gametofita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kroz razvoj.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hr-HR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Fosilizacija rijetka, ali se zato mogu često naći u vlažnim okolišima kao </a:t>
            </a:r>
            <a:r>
              <a:rPr lang="hr-HR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ugljen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Mah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tresetar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U ugljenu se mogu naći biljni spojevi (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macerali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).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Tu spadaju mahovine i </a:t>
            </a:r>
            <a:r>
              <a:rPr lang="hr-HR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jetrenjarke</a:t>
            </a: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hr-HR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Celulozna stijenka.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hr-HR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80EB-30A1-4DB2-8486-5CC7213481B3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631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6BB53-95BA-4DE0-A970-574F3370A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3432E-6D06-47E8-9FFF-8FF5A476B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85406-5798-4901-9128-118C766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965A8-A090-4AFE-8D67-05B3363A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68125-9643-4E0D-82D6-032885AA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613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12820-1834-456D-A70F-DF11822F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9293D-8174-4578-B057-5D43F2236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55FBC-6AF8-4EB4-99ED-67F1711F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DA6D7-A840-4949-B4B3-70EF440A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CE021-7589-4512-A0C7-B60CFB8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232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9873D-A46A-48E4-9BDD-241C28366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B383-E829-4CE5-81F5-CE9CDD022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5A8B6-74FE-431B-96A6-2B6F4350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FDE3-116F-4036-977A-99628C8F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337A4-6192-49C1-9779-E8FE0930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355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A581-9255-4F8C-97B2-7B031B00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F374E-AB0C-4C9F-B4DC-67FBD6A50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1E0F3-3D68-4D50-8949-3ECF66C3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9742C-C213-4F08-B59A-30832C90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4FAAF-01E1-4F25-A6C3-54B213DC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061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D6F5-7268-4D5F-8275-7C39E90A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1620E-8BBC-4DB1-96CF-A331F6CDC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59F9D-1ABE-4036-9301-7AABC876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3A772-50FD-4F49-94CD-B964E050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291E-8F19-4026-8664-0DDE1A83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35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92F6-9574-4F52-80DF-D4AE28D9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C8CF1-A113-4241-A490-87A215A62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7304E-DF3F-4E40-B97D-CA142FC8A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39CBA-17BA-4935-961B-6CB1E0A0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A61F2-F6EE-4E0B-90DA-00B5AEBB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BC3C-1346-46DD-9075-FC5308B6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651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0E2C4-37C2-4B69-B44D-F9964898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94C76-3260-4593-8A3F-699B183B6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CEC58-FE2E-439B-82D3-8C2585158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CA605-6A12-48FC-9653-2E1CCF932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0276C-031E-4487-A836-2F9505C41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30BBA6-5C5E-43C7-8DC1-0735EE2F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5CDFC-9B6E-4365-A91B-1C80878C5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EBFDC-4FA8-449F-9C12-E22E4EF2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701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DBFB-81E3-4699-B2EF-BB48EA56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5CA0C-7F21-48FA-807D-D6764832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87B08-F508-46AD-B101-67D9A7BD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E6C3D-ABBD-4987-885F-BED3363E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22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644DD-DD7C-4A0F-AF92-AF3327B8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96439-EA78-47A6-99BB-B7A6A82A2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548CE-0221-4173-9812-97190AF8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07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42BA-DFBA-41CC-A664-CE253570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8951A-CD86-4931-9F6D-2D4D9B681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B8F2E-DA42-48BD-8A9C-F73DD87EB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7A154-FE81-431E-862D-28712628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871A2-65B2-4F4E-B04C-10C11D786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E4C2-EBDD-4C8F-A5A7-25E1743E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197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C1E0-13F3-4DD1-BD90-B6DA77A4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E9C62-81F2-42DE-806B-194477735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33411-7C2A-43E9-9023-BE9706217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E8499-FDBA-43A2-BA1E-F4822EFC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6989B-2D37-4747-90F0-0D77BF6D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49A99-4F04-48B2-81A6-7EDC42BD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988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88889-8F4F-41C4-BD46-C7777E7B6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84097-0569-4E5F-8C53-41BDB7216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691E0-DAC9-4951-AB09-D1BF240A3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D4A4A-D3B5-446C-9A68-4F4CA1E880D2}" type="datetimeFigureOut">
              <a:rPr lang="hr-HR" smtClean="0"/>
              <a:t>8.5.2026.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37822-537A-4D5E-91E6-DAD294608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6747F-5274-438A-86BB-EF8219199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6A09-7154-48E7-9EB5-AC9915EA1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810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microsoft.com/office/2007/relationships/hdphoto" Target="../media/hdphoto4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gif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8.jp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gif"/><Relationship Id="rId5" Type="http://schemas.microsoft.com/office/2007/relationships/hdphoto" Target="../media/hdphoto6.wdp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microsoft.com/office/2007/relationships/hdphoto" Target="../media/hdphoto7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pm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jp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Dinosaur footprints outline">
            <a:extLst>
              <a:ext uri="{FF2B5EF4-FFF2-40B4-BE49-F238E27FC236}">
                <a16:creationId xmlns:a16="http://schemas.microsoft.com/office/drawing/2014/main" id="{728F198A-5F88-D30A-3168-3068C217DE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551" y="3867725"/>
            <a:ext cx="4231585" cy="423158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A57A00-4AD2-3BC0-A658-7F562FEC3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1372257"/>
            <a:ext cx="10668001" cy="2877140"/>
          </a:xfrm>
        </p:spPr>
        <p:txBody>
          <a:bodyPr>
            <a:noAutofit/>
          </a:bodyPr>
          <a:lstStyle/>
          <a:p>
            <a:r>
              <a:rPr lang="hr-HR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OPĆA</a:t>
            </a:r>
            <a:br>
              <a:rPr lang="hr-HR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PALEONTOLOGIJA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A486EDF-CFE6-2907-4064-D43AE64F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285544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hr-H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Vježbe</a:t>
            </a:r>
          </a:p>
          <a:p>
            <a:pPr>
              <a:lnSpc>
                <a:spcPct val="100000"/>
              </a:lnSpc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Kralježnjaci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Paleobotanika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Ihnofosili</a:t>
            </a:r>
            <a:endParaRPr lang="hr-H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27" descr="Fossil outline">
            <a:extLst>
              <a:ext uri="{FF2B5EF4-FFF2-40B4-BE49-F238E27FC236}">
                <a16:creationId xmlns:a16="http://schemas.microsoft.com/office/drawing/2014/main" id="{FCF8971C-E7E7-E52F-0DC2-A713C9EC6C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911527">
            <a:off x="-1334894" y="-1045399"/>
            <a:ext cx="5186396" cy="5186396"/>
          </a:xfrm>
          <a:prstGeom prst="rect">
            <a:avLst/>
          </a:prstGeom>
        </p:spPr>
      </p:pic>
      <p:pic>
        <p:nvPicPr>
          <p:cNvPr id="37" name="Graphic 36" descr="Dinosaur Head Skeleton outline">
            <a:extLst>
              <a:ext uri="{FF2B5EF4-FFF2-40B4-BE49-F238E27FC236}">
                <a16:creationId xmlns:a16="http://schemas.microsoft.com/office/drawing/2014/main" id="{12CDABCA-FFA6-C520-CB8E-E01A11EBCE1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56545" y="3611431"/>
            <a:ext cx="5966195" cy="5966195"/>
          </a:xfrm>
          <a:prstGeom prst="rect">
            <a:avLst/>
          </a:prstGeom>
        </p:spPr>
      </p:pic>
      <p:pic>
        <p:nvPicPr>
          <p:cNvPr id="39" name="Graphic 38" descr="Dinosaur Egg outline">
            <a:extLst>
              <a:ext uri="{FF2B5EF4-FFF2-40B4-BE49-F238E27FC236}">
                <a16:creationId xmlns:a16="http://schemas.microsoft.com/office/drawing/2014/main" id="{2026A630-D971-0A04-19DB-F328FF58D4E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06727">
            <a:off x="6866531" y="4872082"/>
            <a:ext cx="2705642" cy="2705642"/>
          </a:xfrm>
          <a:prstGeom prst="rect">
            <a:avLst/>
          </a:prstGeom>
        </p:spPr>
      </p:pic>
      <p:pic>
        <p:nvPicPr>
          <p:cNvPr id="41" name="Graphic 40" descr="Pterodactyl outline">
            <a:extLst>
              <a:ext uri="{FF2B5EF4-FFF2-40B4-BE49-F238E27FC236}">
                <a16:creationId xmlns:a16="http://schemas.microsoft.com/office/drawing/2014/main" id="{DDA4AB7A-9339-A1F2-6C66-2AC6EFA250D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61266" y="-1761483"/>
            <a:ext cx="4743925" cy="4743925"/>
          </a:xfrm>
          <a:prstGeom prst="rect">
            <a:avLst/>
          </a:prstGeom>
        </p:spPr>
      </p:pic>
      <p:pic>
        <p:nvPicPr>
          <p:cNvPr id="43" name="Graphic 42" descr="Bone outline">
            <a:extLst>
              <a:ext uri="{FF2B5EF4-FFF2-40B4-BE49-F238E27FC236}">
                <a16:creationId xmlns:a16="http://schemas.microsoft.com/office/drawing/2014/main" id="{EE9CF1FF-5509-8B57-B93E-C6C398C3263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207317">
            <a:off x="9628962" y="1555668"/>
            <a:ext cx="4084059" cy="4084059"/>
          </a:xfrm>
          <a:prstGeom prst="rect">
            <a:avLst/>
          </a:prstGeom>
        </p:spPr>
      </p:pic>
      <p:pic>
        <p:nvPicPr>
          <p:cNvPr id="49" name="Graphic 48" descr="Tyrannosaurus Rex outline">
            <a:extLst>
              <a:ext uri="{FF2B5EF4-FFF2-40B4-BE49-F238E27FC236}">
                <a16:creationId xmlns:a16="http://schemas.microsoft.com/office/drawing/2014/main" id="{3ADA5704-E5CE-9ECD-4E33-C2DF3D6B636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58621" y="-3951082"/>
            <a:ext cx="7674756" cy="76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8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FEA7-EFA0-B1A8-8BB0-328A8A7B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PLANTAE</a:t>
            </a:r>
            <a:endParaRPr lang="hr-HR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73FBD-0C14-51E8-B67E-9A4FF3520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NEVASKULARNE BILJKE</a:t>
            </a:r>
          </a:p>
          <a:p>
            <a:pPr lvl="1"/>
            <a:r>
              <a:rPr lang="en-US" dirty="0" err="1"/>
              <a:t>Mahovine</a:t>
            </a:r>
            <a:r>
              <a:rPr lang="en-US" dirty="0"/>
              <a:t> (Bryophyta)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VASKULARNE BILJKE</a:t>
            </a:r>
          </a:p>
          <a:p>
            <a:pPr lvl="1"/>
            <a:r>
              <a:rPr lang="en-US" dirty="0" err="1"/>
              <a:t>Papratnjače</a:t>
            </a:r>
            <a:r>
              <a:rPr lang="en-US" dirty="0"/>
              <a:t> (</a:t>
            </a:r>
            <a:r>
              <a:rPr lang="en-US" dirty="0" err="1"/>
              <a:t>Pterydophyta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Sjemenjače</a:t>
            </a:r>
            <a:r>
              <a:rPr lang="en-US" dirty="0"/>
              <a:t> (Spermatophyta)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84942-FCB5-0F7A-D881-901A9931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45" y="1191429"/>
            <a:ext cx="6658751" cy="498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2EBD-29A9-EA94-506B-C9D6B327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MAHOVINE</a:t>
            </a:r>
            <a:r>
              <a:rPr lang="hr-HR" b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(Bryophyta)</a:t>
            </a:r>
            <a:endParaRPr lang="hr-HR" b="1" dirty="0">
              <a:latin typeface="+mn-lt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EF87863-BB5B-BF17-C68A-48048E58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14" y="1690688"/>
            <a:ext cx="43434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633C30-0CF3-A666-EF21-852BBA9B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20" y="3748326"/>
            <a:ext cx="3659399" cy="27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 | Definition, Characteristics, Species, Types, &amp; Facts | Britannica">
            <a:extLst>
              <a:ext uri="{FF2B5EF4-FFF2-40B4-BE49-F238E27FC236}">
                <a16:creationId xmlns:a16="http://schemas.microsoft.com/office/drawing/2014/main" id="{729237C5-9CF5-9A0D-7EFC-42D1C81D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21" y="684451"/>
            <a:ext cx="3659398" cy="27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6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ABA3-4095-D80A-739F-AA0961EC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PAPRATNJAČE</a:t>
            </a:r>
            <a:endParaRPr lang="hr-HR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046F-24F3-450D-6D47-2A3FFAAE0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PRAPAPRATI (</a:t>
            </a:r>
            <a:r>
              <a:rPr lang="en-US" dirty="0" err="1"/>
              <a:t>Psylophytatae</a:t>
            </a:r>
            <a:r>
              <a:rPr lang="en-US" dirty="0"/>
              <a:t>)</a:t>
            </a:r>
          </a:p>
          <a:p>
            <a:r>
              <a:rPr lang="en-US" dirty="0"/>
              <a:t>CRVOTOČINE (</a:t>
            </a:r>
            <a:r>
              <a:rPr lang="en-US" dirty="0" err="1"/>
              <a:t>Lycopodiatae</a:t>
            </a:r>
            <a:r>
              <a:rPr lang="en-US" dirty="0"/>
              <a:t>)</a:t>
            </a:r>
          </a:p>
          <a:p>
            <a:r>
              <a:rPr lang="en-US" dirty="0"/>
              <a:t>PRESLICE (</a:t>
            </a:r>
            <a:r>
              <a:rPr lang="en-US" dirty="0" err="1"/>
              <a:t>Equisetatae</a:t>
            </a:r>
            <a:r>
              <a:rPr lang="en-US" dirty="0"/>
              <a:t>)</a:t>
            </a:r>
          </a:p>
          <a:p>
            <a:r>
              <a:rPr lang="en-US" dirty="0"/>
              <a:t>PAPRATI (</a:t>
            </a:r>
            <a:r>
              <a:rPr lang="en-US" dirty="0" err="1"/>
              <a:t>Filicatae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65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ABA3-4095-D80A-739F-AA0961EC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PAPRATNJAČE</a:t>
            </a:r>
            <a:r>
              <a:rPr lang="hr-H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(</a:t>
            </a:r>
            <a:r>
              <a:rPr lang="en-US" b="1" dirty="0" err="1">
                <a:latin typeface="+mn-lt"/>
              </a:rPr>
              <a:t>Pterydophyta</a:t>
            </a:r>
            <a:r>
              <a:rPr lang="en-US" b="1" dirty="0">
                <a:latin typeface="+mn-lt"/>
              </a:rPr>
              <a:t>)</a:t>
            </a:r>
            <a:endParaRPr lang="hr-HR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046F-24F3-450D-6D47-2A3FFAAE0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PRAPAPRATI (</a:t>
            </a:r>
            <a:r>
              <a:rPr lang="en-US" dirty="0" err="1"/>
              <a:t>Psylophytatae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ooksonia (SciiFii) | Fanon Wiki | Fandom">
            <a:extLst>
              <a:ext uri="{FF2B5EF4-FFF2-40B4-BE49-F238E27FC236}">
                <a16:creationId xmlns:a16="http://schemas.microsoft.com/office/drawing/2014/main" id="{D15AA8B8-7697-882D-F786-3A334707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" y="2609123"/>
            <a:ext cx="4283985" cy="37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92E2B0-79C1-64AA-83B6-548BA7C39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r="22155"/>
          <a:stretch/>
        </p:blipFill>
        <p:spPr bwMode="auto">
          <a:xfrm>
            <a:off x="4973593" y="2453250"/>
            <a:ext cx="4283985" cy="410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TTING IN PSILOPHYTON DAWSONII, AN EARLY DEVONIAN TRIMEROPHYTE">
            <a:extLst>
              <a:ext uri="{FF2B5EF4-FFF2-40B4-BE49-F238E27FC236}">
                <a16:creationId xmlns:a16="http://schemas.microsoft.com/office/drawing/2014/main" id="{CA2FF772-EC46-41E2-5AAD-452E9F565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97" y="1379649"/>
            <a:ext cx="2556510" cy="52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00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ABA3-4095-D80A-739F-AA0961EC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PAPRATNJAČE</a:t>
            </a:r>
            <a:r>
              <a:rPr lang="hr-H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(</a:t>
            </a:r>
            <a:r>
              <a:rPr lang="en-US" b="1" dirty="0" err="1">
                <a:latin typeface="+mn-lt"/>
              </a:rPr>
              <a:t>Pterydophyta</a:t>
            </a:r>
            <a:r>
              <a:rPr lang="en-US" b="1" dirty="0">
                <a:latin typeface="+mn-lt"/>
              </a:rPr>
              <a:t>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046F-24F3-450D-6D47-2A3FFAAE0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CRVOTOČINE (</a:t>
            </a:r>
            <a:r>
              <a:rPr lang="en-US" dirty="0" err="1"/>
              <a:t>Lycopodiatae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C45426-BF86-504A-EC3B-A7F1E4770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14" y="2508885"/>
            <a:ext cx="1843431" cy="41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ssilised Bark Of Lepidodendron by Dorling Kindersley/uig">
            <a:extLst>
              <a:ext uri="{FF2B5EF4-FFF2-40B4-BE49-F238E27FC236}">
                <a16:creationId xmlns:a16="http://schemas.microsoft.com/office/drawing/2014/main" id="{B882DF37-C44E-7CFD-5FB0-E01AC4DD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03" y="3652034"/>
            <a:ext cx="3018464" cy="259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igillaria | Fossil Wiki | Fandom">
            <a:extLst>
              <a:ext uri="{FF2B5EF4-FFF2-40B4-BE49-F238E27FC236}">
                <a16:creationId xmlns:a16="http://schemas.microsoft.com/office/drawing/2014/main" id="{2F7826D6-9E5A-45F5-631D-0F5B3EE0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60" y="2392616"/>
            <a:ext cx="18150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igillaria - Wikiwand">
            <a:extLst>
              <a:ext uri="{FF2B5EF4-FFF2-40B4-BE49-F238E27FC236}">
                <a16:creationId xmlns:a16="http://schemas.microsoft.com/office/drawing/2014/main" id="{92460097-7AA6-6FE7-AD3A-4EB6E3EC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832" y="2973229"/>
            <a:ext cx="2160145" cy="348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68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ABA3-4095-D80A-739F-AA0961EC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PAPRATNJAČE</a:t>
            </a:r>
            <a:r>
              <a:rPr lang="hr-H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(</a:t>
            </a:r>
            <a:r>
              <a:rPr lang="en-US" b="1" dirty="0" err="1">
                <a:latin typeface="+mn-lt"/>
              </a:rPr>
              <a:t>Pterydophyta</a:t>
            </a:r>
            <a:r>
              <a:rPr lang="en-US" b="1" dirty="0">
                <a:latin typeface="+mn-lt"/>
              </a:rPr>
              <a:t>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046F-24F3-450D-6D47-2A3FFAAE0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PRESLICE (</a:t>
            </a:r>
            <a:r>
              <a:rPr lang="en-US" dirty="0" err="1"/>
              <a:t>Equisetatae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97 Horsetail Sporophyte Stock Photos, Pictures &amp; Royalty-Free Images -  iStock">
            <a:extLst>
              <a:ext uri="{FF2B5EF4-FFF2-40B4-BE49-F238E27FC236}">
                <a16:creationId xmlns:a16="http://schemas.microsoft.com/office/drawing/2014/main" id="{3E83E22F-031D-5438-178A-30A51A6B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71039"/>
            <a:ext cx="3522419" cy="41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lamites | Dinopedia | Fandom">
            <a:extLst>
              <a:ext uri="{FF2B5EF4-FFF2-40B4-BE49-F238E27FC236}">
                <a16:creationId xmlns:a16="http://schemas.microsoft.com/office/drawing/2014/main" id="{D16A3C49-647A-C4D0-D899-F0AB1006A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62" y="1527462"/>
            <a:ext cx="3307976" cy="49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quisetum - Wikipedia">
            <a:extLst>
              <a:ext uri="{FF2B5EF4-FFF2-40B4-BE49-F238E27FC236}">
                <a16:creationId xmlns:a16="http://schemas.microsoft.com/office/drawing/2014/main" id="{B13AA00E-8762-1DED-CBB9-0D638004D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85" y="2362836"/>
            <a:ext cx="2754315" cy="413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64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ABA3-4095-D80A-739F-AA0961EC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PAPRATNJAČE</a:t>
            </a:r>
            <a:r>
              <a:rPr lang="hr-H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(</a:t>
            </a:r>
            <a:r>
              <a:rPr lang="en-US" b="1" dirty="0" err="1">
                <a:latin typeface="+mn-lt"/>
              </a:rPr>
              <a:t>Pterydophyta</a:t>
            </a:r>
            <a:r>
              <a:rPr lang="en-US" b="1" dirty="0">
                <a:latin typeface="+mn-lt"/>
              </a:rPr>
              <a:t>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046F-24F3-450D-6D47-2A3FFAAE0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PAPRATI (</a:t>
            </a:r>
            <a:r>
              <a:rPr lang="en-US" dirty="0" err="1"/>
              <a:t>Filicatae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8" name="Picture 8" descr="Miguasha: Archaeopteris">
            <a:extLst>
              <a:ext uri="{FF2B5EF4-FFF2-40B4-BE49-F238E27FC236}">
                <a16:creationId xmlns:a16="http://schemas.microsoft.com/office/drawing/2014/main" id="{161645A4-E9B3-A378-F355-49B891B1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5" y="2377230"/>
            <a:ext cx="2946665" cy="43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ern | Description, Features, Evolution, &amp; Taxonomy | Britannica">
            <a:extLst>
              <a:ext uri="{FF2B5EF4-FFF2-40B4-BE49-F238E27FC236}">
                <a16:creationId xmlns:a16="http://schemas.microsoft.com/office/drawing/2014/main" id="{6DA9B307-9303-8965-68C4-AA265588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49" y="3391134"/>
            <a:ext cx="4642561" cy="31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998B31-5707-71F6-A892-4FF7591ABF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7F4"/>
              </a:clrFrom>
              <a:clrTo>
                <a:srgbClr val="FFF7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6740" y="2051957"/>
            <a:ext cx="3985260" cy="46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49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0188-BB7E-9234-9336-0A9AF407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SJEMENJAČE (Spermatophyta)</a:t>
            </a:r>
            <a:endParaRPr lang="hr-HR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3C38E-F9E1-86BD-F2D7-1CEFF85E2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PTERIDOSPERME (</a:t>
            </a:r>
            <a:r>
              <a:rPr lang="en-US" dirty="0" err="1"/>
              <a:t>Pteridospermatopsida</a:t>
            </a:r>
            <a:r>
              <a:rPr lang="en-US" dirty="0"/>
              <a:t>)</a:t>
            </a:r>
          </a:p>
          <a:p>
            <a:r>
              <a:rPr lang="en-US" dirty="0"/>
              <a:t>IGLIČASTE GOLOSJEMENJAČE (</a:t>
            </a:r>
            <a:r>
              <a:rPr lang="en-US" dirty="0" err="1"/>
              <a:t>Coniferophytina</a:t>
            </a:r>
            <a:r>
              <a:rPr lang="en-US" dirty="0"/>
              <a:t>)</a:t>
            </a:r>
          </a:p>
          <a:p>
            <a:r>
              <a:rPr lang="en-US" dirty="0"/>
              <a:t>PERASTOLISNE GOLOSJEMENJAČE (</a:t>
            </a:r>
            <a:r>
              <a:rPr lang="en-US" dirty="0" err="1"/>
              <a:t>Cycadopshytina</a:t>
            </a:r>
            <a:r>
              <a:rPr lang="en-US" dirty="0"/>
              <a:t>)</a:t>
            </a:r>
          </a:p>
          <a:p>
            <a:r>
              <a:rPr lang="en-US" dirty="0"/>
              <a:t>KRITOSJEMENJAČE (</a:t>
            </a:r>
            <a:r>
              <a:rPr lang="en-US" dirty="0" err="1"/>
              <a:t>Magnoliophytina</a:t>
            </a:r>
            <a:r>
              <a:rPr lang="en-US" dirty="0"/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13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0188-BB7E-9234-9336-0A9AF407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SJEMENJAČE (Spermatophyta)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3C38E-F9E1-86BD-F2D7-1CEFF85E2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PTERIDOSPERME (</a:t>
            </a:r>
            <a:r>
              <a:rPr lang="en-US" dirty="0" err="1"/>
              <a:t>Pteridospermatopsida</a:t>
            </a:r>
            <a:r>
              <a:rPr lang="en-US" dirty="0"/>
              <a:t>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5F015F0-E0B8-02BC-E6A0-8C49B089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13" y="1325845"/>
            <a:ext cx="4573119" cy="51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ontinental drift | National Geographic Society">
            <a:extLst>
              <a:ext uri="{FF2B5EF4-FFF2-40B4-BE49-F238E27FC236}">
                <a16:creationId xmlns:a16="http://schemas.microsoft.com/office/drawing/2014/main" id="{197DA7DB-9CFE-217E-DAE1-CC1A9A0F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63" y="2685957"/>
            <a:ext cx="5073703" cy="380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8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0188-BB7E-9234-9336-0A9AF407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SJEMENJAČE (Spermatophyta)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3C38E-F9E1-86BD-F2D7-1CEFF85E2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IGLIČASTE GOLOSJEMENJAČE (</a:t>
            </a:r>
            <a:r>
              <a:rPr lang="en-US" dirty="0" err="1"/>
              <a:t>Coniferophytina</a:t>
            </a:r>
            <a:r>
              <a:rPr lang="en-US" dirty="0"/>
              <a:t>)</a:t>
            </a:r>
          </a:p>
        </p:txBody>
      </p:sp>
      <p:pic>
        <p:nvPicPr>
          <p:cNvPr id="7170" name="Picture 2" descr="Fossil Ginkgo Leaf – Lowcountry Geologic">
            <a:extLst>
              <a:ext uri="{FF2B5EF4-FFF2-40B4-BE49-F238E27FC236}">
                <a16:creationId xmlns:a16="http://schemas.microsoft.com/office/drawing/2014/main" id="{730E4801-60FC-DE98-8245-D4177211D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8" y="2684878"/>
            <a:ext cx="3727578" cy="397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rdaites | Dinopedia | Fandom">
            <a:extLst>
              <a:ext uri="{FF2B5EF4-FFF2-40B4-BE49-F238E27FC236}">
                <a16:creationId xmlns:a16="http://schemas.microsoft.com/office/drawing/2014/main" id="{66D35997-D223-68FA-395D-07464B64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544" y="1203584"/>
            <a:ext cx="3727578" cy="559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E1ABBD1-7EA6-D9E8-5573-C51F0543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45" y="3290782"/>
            <a:ext cx="2913573" cy="288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2.2&quot; 3D, Oligocene Aged Fossil Pine Cone - Germany (#77941) For Sale -  FossilEra.com">
            <a:extLst>
              <a:ext uri="{FF2B5EF4-FFF2-40B4-BE49-F238E27FC236}">
                <a16:creationId xmlns:a16="http://schemas.microsoft.com/office/drawing/2014/main" id="{ADEC598E-C75B-FC47-13E9-ABD675A7F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000" l="10000" r="90000">
                        <a14:foregroundMark x1="38417" y1="7000" x2="56417" y2="7625"/>
                        <a14:foregroundMark x1="40333" y1="2125" x2="40333" y2="2125"/>
                        <a14:foregroundMark x1="40667" y1="90875" x2="48000" y2="93000"/>
                        <a14:foregroundMark x1="46417" y1="97000" x2="46417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19" r="15926"/>
          <a:stretch/>
        </p:blipFill>
        <p:spPr bwMode="auto">
          <a:xfrm>
            <a:off x="3684831" y="3290782"/>
            <a:ext cx="2969814" cy="272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1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40C5-C74B-43A8-890F-6376CCFE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SEMINAR 2</a:t>
            </a:r>
            <a:endParaRPr lang="hr-H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C2FE-186B-43E8-A48D-18CE8EE5C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Odabrati</a:t>
            </a:r>
            <a:r>
              <a:rPr lang="en-US" dirty="0"/>
              <a:t> </a:t>
            </a:r>
            <a:r>
              <a:rPr lang="en-US" dirty="0" err="1"/>
              <a:t>teme</a:t>
            </a:r>
            <a:endParaRPr lang="en-US" dirty="0"/>
          </a:p>
          <a:p>
            <a:r>
              <a:rPr lang="en-US" dirty="0"/>
              <a:t>Termini </a:t>
            </a:r>
            <a:r>
              <a:rPr lang="en-US" dirty="0" err="1"/>
              <a:t>prezentacije</a:t>
            </a:r>
            <a:r>
              <a:rPr lang="en-US" dirty="0"/>
              <a:t> (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predavanja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15.05.</a:t>
            </a:r>
          </a:p>
          <a:p>
            <a:pPr lvl="1"/>
            <a:r>
              <a:rPr lang="en-US" dirty="0"/>
              <a:t>22.05.</a:t>
            </a:r>
          </a:p>
          <a:p>
            <a:pPr lvl="1"/>
            <a:r>
              <a:rPr lang="en-US" dirty="0"/>
              <a:t>19.05.</a:t>
            </a:r>
          </a:p>
        </p:txBody>
      </p:sp>
    </p:spTree>
    <p:extLst>
      <p:ext uri="{BB962C8B-B14F-4D97-AF65-F5344CB8AC3E}">
        <p14:creationId xmlns:p14="http://schemas.microsoft.com/office/powerpoint/2010/main" val="543081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0188-BB7E-9234-9336-0A9AF407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SJEMENJAČE (Spermatophyta)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3C38E-F9E1-86BD-F2D7-1CEFF85E2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PERASTOLISNE GOLOSJEMENJAČE (</a:t>
            </a:r>
            <a:r>
              <a:rPr lang="en-US" dirty="0" err="1"/>
              <a:t>Cycadopshytina</a:t>
            </a:r>
            <a:r>
              <a:rPr lang="en-US" dirty="0"/>
              <a:t>)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E6E9CDF-7C09-CBC8-2742-0C4C9D83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94" y="2495306"/>
            <a:ext cx="2997251" cy="39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A34CB4A-FED1-C6A4-9BB1-12724056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5" y="2506661"/>
            <a:ext cx="3522696" cy="39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еологическая история [1978 - - Жизнь растений. Том 4. Мхи. Планктоны.  Хвощи. Папоротники. Голосеменные растения]">
            <a:extLst>
              <a:ext uri="{FF2B5EF4-FFF2-40B4-BE49-F238E27FC236}">
                <a16:creationId xmlns:a16="http://schemas.microsoft.com/office/drawing/2014/main" id="{0BCF4FBC-0E27-F63E-1686-F3C0945F5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19" y="3408760"/>
            <a:ext cx="2491965" cy="30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3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0188-BB7E-9234-9336-0A9AF407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SJEMENJAČE (Spermatophyta)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3C38E-F9E1-86BD-F2D7-1CEFF85E2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KRITOSJEMENJAČE (</a:t>
            </a:r>
            <a:r>
              <a:rPr lang="en-US" dirty="0" err="1"/>
              <a:t>Magnoliophytina</a:t>
            </a:r>
            <a:r>
              <a:rPr lang="en-US" dirty="0"/>
              <a:t>)</a:t>
            </a:r>
            <a:endParaRPr lang="hr-HR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6780A8A-3FAE-053F-A3B5-982421E5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48" y="1899908"/>
            <a:ext cx="5529379" cy="36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ssil maple leaf by Science Photo Library">
            <a:extLst>
              <a:ext uri="{FF2B5EF4-FFF2-40B4-BE49-F238E27FC236}">
                <a16:creationId xmlns:a16="http://schemas.microsoft.com/office/drawing/2014/main" id="{A07E2A85-AE57-3EBC-AD64-917561D3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60" y="2576858"/>
            <a:ext cx="3455240" cy="18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Elm Fossil Leaf | Fossil, Dinosaur fossils, Paleontology">
            <a:extLst>
              <a:ext uri="{FF2B5EF4-FFF2-40B4-BE49-F238E27FC236}">
                <a16:creationId xmlns:a16="http://schemas.microsoft.com/office/drawing/2014/main" id="{486F86DC-9F65-D9C8-FCFA-B3762775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3" y="4498638"/>
            <a:ext cx="3151584" cy="210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Birch Fossil Leaf">
            <a:extLst>
              <a:ext uri="{FF2B5EF4-FFF2-40B4-BE49-F238E27FC236}">
                <a16:creationId xmlns:a16="http://schemas.microsoft.com/office/drawing/2014/main" id="{40F327C0-513C-7BA4-B186-3BD7AFE7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34" y="4531344"/>
            <a:ext cx="2816467" cy="210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56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E7EB2-E714-439D-8AF1-6617D415C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63"/>
          <a:stretch/>
        </p:blipFill>
        <p:spPr>
          <a:xfrm>
            <a:off x="3071482" y="0"/>
            <a:ext cx="55130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850B8-8C39-4E55-B9CB-8E955885FC4D}"/>
              </a:ext>
            </a:extLst>
          </p:cNvPr>
          <p:cNvSpPr txBox="1"/>
          <p:nvPr/>
        </p:nvSpPr>
        <p:spPr>
          <a:xfrm>
            <a:off x="4043493" y="151002"/>
            <a:ext cx="2052507" cy="338554"/>
          </a:xfrm>
          <a:prstGeom prst="rect">
            <a:avLst/>
          </a:prstGeom>
          <a:solidFill>
            <a:srgbClr val="FDD0B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JEDNOSUPNICE</a:t>
            </a:r>
            <a:endParaRPr lang="hr-HR" sz="1600" b="1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8C1FA-768D-44A8-913D-46F5F7AF20B9}"/>
              </a:ext>
            </a:extLst>
          </p:cNvPr>
          <p:cNvSpPr txBox="1"/>
          <p:nvPr/>
        </p:nvSpPr>
        <p:spPr>
          <a:xfrm>
            <a:off x="6762118" y="151002"/>
            <a:ext cx="1575733" cy="338554"/>
          </a:xfrm>
          <a:prstGeom prst="rect">
            <a:avLst/>
          </a:prstGeom>
          <a:solidFill>
            <a:srgbClr val="F1BDFF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DVOSUPNICE</a:t>
            </a:r>
            <a:endParaRPr lang="hr-HR" sz="1600" b="1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55EB1-92F9-470B-869E-60E44141BA7E}"/>
              </a:ext>
            </a:extLst>
          </p:cNvPr>
          <p:cNvSpPr/>
          <p:nvPr/>
        </p:nvSpPr>
        <p:spPr>
          <a:xfrm>
            <a:off x="3363985" y="956345"/>
            <a:ext cx="419450" cy="2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2621C-E7F6-40D4-9EBB-12818C00801E}"/>
              </a:ext>
            </a:extLst>
          </p:cNvPr>
          <p:cNvSpPr/>
          <p:nvPr/>
        </p:nvSpPr>
        <p:spPr>
          <a:xfrm>
            <a:off x="3363985" y="2090257"/>
            <a:ext cx="419450" cy="2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F4D54A-86DF-490D-8601-B7725C994458}"/>
              </a:ext>
            </a:extLst>
          </p:cNvPr>
          <p:cNvSpPr/>
          <p:nvPr/>
        </p:nvSpPr>
        <p:spPr>
          <a:xfrm>
            <a:off x="3363984" y="3126996"/>
            <a:ext cx="494951" cy="2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5AA366-604E-41FD-9771-12936105BF60}"/>
              </a:ext>
            </a:extLst>
          </p:cNvPr>
          <p:cNvSpPr/>
          <p:nvPr/>
        </p:nvSpPr>
        <p:spPr>
          <a:xfrm>
            <a:off x="3439485" y="4163735"/>
            <a:ext cx="419450" cy="25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7CF1D1-A43C-4CE7-9CE3-990454A7563E}"/>
              </a:ext>
            </a:extLst>
          </p:cNvPr>
          <p:cNvSpPr/>
          <p:nvPr/>
        </p:nvSpPr>
        <p:spPr>
          <a:xfrm>
            <a:off x="3254927" y="5045977"/>
            <a:ext cx="679510" cy="422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D24ED0-4EBC-45FC-B875-88550406C084}"/>
              </a:ext>
            </a:extLst>
          </p:cNvPr>
          <p:cNvSpPr/>
          <p:nvPr/>
        </p:nvSpPr>
        <p:spPr>
          <a:xfrm>
            <a:off x="3363983" y="6082715"/>
            <a:ext cx="494951" cy="42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31309-55C0-40AD-A453-A55D99FB1DE8}"/>
              </a:ext>
            </a:extLst>
          </p:cNvPr>
          <p:cNvSpPr/>
          <p:nvPr/>
        </p:nvSpPr>
        <p:spPr>
          <a:xfrm>
            <a:off x="5134062" y="956345"/>
            <a:ext cx="780177" cy="251670"/>
          </a:xfrm>
          <a:prstGeom prst="rect">
            <a:avLst/>
          </a:prstGeom>
          <a:solidFill>
            <a:srgbClr val="FDE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94323C-3F73-4C65-8589-E8B243E69346}"/>
              </a:ext>
            </a:extLst>
          </p:cNvPr>
          <p:cNvSpPr/>
          <p:nvPr/>
        </p:nvSpPr>
        <p:spPr>
          <a:xfrm>
            <a:off x="5134061" y="1964422"/>
            <a:ext cx="961939" cy="251670"/>
          </a:xfrm>
          <a:prstGeom prst="rect">
            <a:avLst/>
          </a:prstGeom>
          <a:solidFill>
            <a:srgbClr val="FDE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DA7D4C-229C-45EF-914C-E7A022C8C1AA}"/>
              </a:ext>
            </a:extLst>
          </p:cNvPr>
          <p:cNvSpPr/>
          <p:nvPr/>
        </p:nvSpPr>
        <p:spPr>
          <a:xfrm>
            <a:off x="5134062" y="2875326"/>
            <a:ext cx="961938" cy="553674"/>
          </a:xfrm>
          <a:prstGeom prst="rect">
            <a:avLst/>
          </a:prstGeom>
          <a:solidFill>
            <a:srgbClr val="FDE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68459-798D-4EA1-933B-31EF06B6D5E4}"/>
              </a:ext>
            </a:extLst>
          </p:cNvPr>
          <p:cNvSpPr/>
          <p:nvPr/>
        </p:nvSpPr>
        <p:spPr>
          <a:xfrm>
            <a:off x="5069746" y="4105011"/>
            <a:ext cx="1138107" cy="338553"/>
          </a:xfrm>
          <a:prstGeom prst="rect">
            <a:avLst/>
          </a:prstGeom>
          <a:solidFill>
            <a:srgbClr val="FDE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0A69AB-D6DF-4B0F-8722-E569ED5044F4}"/>
              </a:ext>
            </a:extLst>
          </p:cNvPr>
          <p:cNvSpPr/>
          <p:nvPr/>
        </p:nvSpPr>
        <p:spPr>
          <a:xfrm>
            <a:off x="5134061" y="5187191"/>
            <a:ext cx="780177" cy="251670"/>
          </a:xfrm>
          <a:prstGeom prst="rect">
            <a:avLst/>
          </a:prstGeom>
          <a:solidFill>
            <a:srgbClr val="FDE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305971-256D-4E84-939F-50BCDDF10E5F}"/>
              </a:ext>
            </a:extLst>
          </p:cNvPr>
          <p:cNvSpPr/>
          <p:nvPr/>
        </p:nvSpPr>
        <p:spPr>
          <a:xfrm>
            <a:off x="5224941" y="6087106"/>
            <a:ext cx="871059" cy="418553"/>
          </a:xfrm>
          <a:prstGeom prst="rect">
            <a:avLst/>
          </a:prstGeom>
          <a:solidFill>
            <a:srgbClr val="FDE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92211B-AF0A-4C20-BDDF-78D8FEF1DBCB}"/>
              </a:ext>
            </a:extLst>
          </p:cNvPr>
          <p:cNvSpPr/>
          <p:nvPr/>
        </p:nvSpPr>
        <p:spPr>
          <a:xfrm>
            <a:off x="7350153" y="956345"/>
            <a:ext cx="987698" cy="251670"/>
          </a:xfrm>
          <a:prstGeom prst="rect">
            <a:avLst/>
          </a:prstGeom>
          <a:solidFill>
            <a:srgbClr val="FD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6B6C58-E627-4E30-B9E0-7BF81AAFE911}"/>
              </a:ext>
            </a:extLst>
          </p:cNvPr>
          <p:cNvSpPr/>
          <p:nvPr/>
        </p:nvSpPr>
        <p:spPr>
          <a:xfrm>
            <a:off x="7350153" y="1972811"/>
            <a:ext cx="987698" cy="251670"/>
          </a:xfrm>
          <a:prstGeom prst="rect">
            <a:avLst/>
          </a:prstGeom>
          <a:solidFill>
            <a:srgbClr val="FD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B68210-FB46-462E-9F2A-3FB09FB95531}"/>
              </a:ext>
            </a:extLst>
          </p:cNvPr>
          <p:cNvSpPr/>
          <p:nvPr/>
        </p:nvSpPr>
        <p:spPr>
          <a:xfrm>
            <a:off x="7371127" y="2989277"/>
            <a:ext cx="987698" cy="439723"/>
          </a:xfrm>
          <a:prstGeom prst="rect">
            <a:avLst/>
          </a:prstGeom>
          <a:solidFill>
            <a:srgbClr val="FD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7410D6-9C75-497D-825D-FF3A94364067}"/>
              </a:ext>
            </a:extLst>
          </p:cNvPr>
          <p:cNvSpPr/>
          <p:nvPr/>
        </p:nvSpPr>
        <p:spPr>
          <a:xfrm>
            <a:off x="7235196" y="4067961"/>
            <a:ext cx="1138107" cy="375603"/>
          </a:xfrm>
          <a:prstGeom prst="rect">
            <a:avLst/>
          </a:prstGeom>
          <a:solidFill>
            <a:srgbClr val="FD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E2A20A-8F97-4332-8723-B4C0CA0A9501}"/>
              </a:ext>
            </a:extLst>
          </p:cNvPr>
          <p:cNvSpPr/>
          <p:nvPr/>
        </p:nvSpPr>
        <p:spPr>
          <a:xfrm>
            <a:off x="7337867" y="5131615"/>
            <a:ext cx="987698" cy="251670"/>
          </a:xfrm>
          <a:prstGeom prst="rect">
            <a:avLst/>
          </a:prstGeom>
          <a:solidFill>
            <a:srgbClr val="FD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3516A4-0D6C-4082-95D2-239C4E2CA58A}"/>
              </a:ext>
            </a:extLst>
          </p:cNvPr>
          <p:cNvSpPr/>
          <p:nvPr/>
        </p:nvSpPr>
        <p:spPr>
          <a:xfrm>
            <a:off x="7310400" y="6082714"/>
            <a:ext cx="987698" cy="418553"/>
          </a:xfrm>
          <a:prstGeom prst="rect">
            <a:avLst/>
          </a:prstGeom>
          <a:solidFill>
            <a:srgbClr val="FD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05DB6-23FD-4FD4-A99E-F3FD1F8A38C8}"/>
              </a:ext>
            </a:extLst>
          </p:cNvPr>
          <p:cNvSpPr/>
          <p:nvPr/>
        </p:nvSpPr>
        <p:spPr>
          <a:xfrm>
            <a:off x="3183377" y="1023412"/>
            <a:ext cx="931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>
                <a:latin typeface="Comic Sans MS" panose="030F0702030302020204" pitchFamily="66" charset="0"/>
              </a:rPr>
              <a:t>Sjemenka</a:t>
            </a:r>
            <a:r>
              <a:rPr lang="hr-HR" sz="1200" b="1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A34569-BADE-4F75-83A4-89286B748F7B}"/>
              </a:ext>
            </a:extLst>
          </p:cNvPr>
          <p:cNvSpPr/>
          <p:nvPr/>
        </p:nvSpPr>
        <p:spPr>
          <a:xfrm>
            <a:off x="3194386" y="2013953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Korijenje</a:t>
            </a:r>
            <a:r>
              <a:rPr lang="hr-HR" sz="1200" b="1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8C42E5-AA1F-4147-833A-38DF46CDB0BA}"/>
              </a:ext>
            </a:extLst>
          </p:cNvPr>
          <p:cNvSpPr/>
          <p:nvPr/>
        </p:nvSpPr>
        <p:spPr>
          <a:xfrm>
            <a:off x="3183377" y="3070646"/>
            <a:ext cx="8547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Ocvijeće</a:t>
            </a:r>
            <a:r>
              <a:rPr lang="hr-HR" sz="1200" b="1"/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C4924D-40CE-47A3-B6EB-8B1720BB41DC}"/>
              </a:ext>
            </a:extLst>
          </p:cNvPr>
          <p:cNvSpPr/>
          <p:nvPr/>
        </p:nvSpPr>
        <p:spPr>
          <a:xfrm>
            <a:off x="3271541" y="4009238"/>
            <a:ext cx="678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err="1">
                <a:latin typeface="Comic Sans MS" panose="030F0702030302020204" pitchFamily="66" charset="0"/>
              </a:rPr>
              <a:t>Žile</a:t>
            </a:r>
            <a:r>
              <a:rPr lang="en-US" sz="1200" b="1">
                <a:latin typeface="Comic Sans MS" panose="030F0702030302020204" pitchFamily="66" charset="0"/>
              </a:rPr>
              <a:t> u </a:t>
            </a:r>
          </a:p>
          <a:p>
            <a:pPr algn="ctr"/>
            <a:r>
              <a:rPr lang="en-US" sz="1200" b="1" err="1">
                <a:latin typeface="Comic Sans MS" panose="030F0702030302020204" pitchFamily="66" charset="0"/>
              </a:rPr>
              <a:t>listu</a:t>
            </a:r>
            <a:r>
              <a:rPr lang="hr-HR" sz="1200" b="1"/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EBE6DB-D49A-49C4-9C49-FB601DD581D4}"/>
              </a:ext>
            </a:extLst>
          </p:cNvPr>
          <p:cNvSpPr/>
          <p:nvPr/>
        </p:nvSpPr>
        <p:spPr>
          <a:xfrm>
            <a:off x="3254927" y="5061373"/>
            <a:ext cx="81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err="1">
                <a:latin typeface="Comic Sans MS" panose="030F0702030302020204" pitchFamily="66" charset="0"/>
              </a:rPr>
              <a:t>Žile</a:t>
            </a:r>
            <a:r>
              <a:rPr lang="en-US" sz="1200" b="1">
                <a:latin typeface="Comic Sans MS" panose="030F0702030302020204" pitchFamily="66" charset="0"/>
              </a:rPr>
              <a:t> u </a:t>
            </a:r>
          </a:p>
          <a:p>
            <a:pPr algn="ctr"/>
            <a:r>
              <a:rPr lang="en-US" sz="1200" b="1" err="1">
                <a:latin typeface="Comic Sans MS" panose="030F0702030302020204" pitchFamily="66" charset="0"/>
              </a:rPr>
              <a:t>stabiljci</a:t>
            </a:r>
            <a:r>
              <a:rPr lang="hr-HR" sz="1200" b="1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CA06F4-4CEB-4B89-8C8E-D373BE266897}"/>
              </a:ext>
            </a:extLst>
          </p:cNvPr>
          <p:cNvSpPr/>
          <p:nvPr/>
        </p:nvSpPr>
        <p:spPr>
          <a:xfrm>
            <a:off x="3300985" y="6129133"/>
            <a:ext cx="676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err="1">
                <a:latin typeface="Comic Sans MS" panose="030F0702030302020204" pitchFamily="66" charset="0"/>
              </a:rPr>
              <a:t>Zrnce</a:t>
            </a:r>
            <a:r>
              <a:rPr lang="en-US" sz="1200" b="1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200" b="1" err="1">
                <a:latin typeface="Comic Sans MS" panose="030F0702030302020204" pitchFamily="66" charset="0"/>
              </a:rPr>
              <a:t>polena</a:t>
            </a:r>
            <a:r>
              <a:rPr lang="hr-HR" sz="1200" b="1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A2FD0E-552D-4634-BA9D-2629D2919003}"/>
              </a:ext>
            </a:extLst>
          </p:cNvPr>
          <p:cNvSpPr/>
          <p:nvPr/>
        </p:nvSpPr>
        <p:spPr>
          <a:xfrm>
            <a:off x="5085123" y="881463"/>
            <a:ext cx="7521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Comic Sans MS" panose="030F0702030302020204" pitchFamily="66" charset="0"/>
              </a:rPr>
              <a:t>1 </a:t>
            </a:r>
            <a:r>
              <a:rPr lang="en-US" sz="1200" b="1" err="1">
                <a:latin typeface="Comic Sans MS" panose="030F0702030302020204" pitchFamily="66" charset="0"/>
              </a:rPr>
              <a:t>supka</a:t>
            </a:r>
            <a:endParaRPr lang="hr-HR" sz="1200" b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B32572-60CF-4E54-9B53-4A9290FC3E9F}"/>
              </a:ext>
            </a:extLst>
          </p:cNvPr>
          <p:cNvSpPr/>
          <p:nvPr/>
        </p:nvSpPr>
        <p:spPr>
          <a:xfrm>
            <a:off x="7428184" y="876237"/>
            <a:ext cx="753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Comic Sans MS" panose="030F0702030302020204" pitchFamily="66" charset="0"/>
              </a:rPr>
              <a:t>2 </a:t>
            </a:r>
            <a:r>
              <a:rPr lang="en-US" sz="1200" b="1" err="1">
                <a:latin typeface="Comic Sans MS" panose="030F0702030302020204" pitchFamily="66" charset="0"/>
              </a:rPr>
              <a:t>supke</a:t>
            </a:r>
            <a:endParaRPr lang="hr-HR" sz="1200" b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692201-6ABF-4867-B5F1-6C46D9B70B7D}"/>
              </a:ext>
            </a:extLst>
          </p:cNvPr>
          <p:cNvSpPr/>
          <p:nvPr/>
        </p:nvSpPr>
        <p:spPr>
          <a:xfrm>
            <a:off x="5161983" y="1999734"/>
            <a:ext cx="66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čupavo</a:t>
            </a:r>
            <a:endParaRPr lang="hr-HR" sz="1200" b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21CEDA-0196-48F6-A3BE-1A8FC8151426}"/>
              </a:ext>
            </a:extLst>
          </p:cNvPr>
          <p:cNvSpPr/>
          <p:nvPr/>
        </p:nvSpPr>
        <p:spPr>
          <a:xfrm>
            <a:off x="7455651" y="2013953"/>
            <a:ext cx="9845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razgranato</a:t>
            </a:r>
            <a:endParaRPr lang="hr-HR" sz="1200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270A72-AC1B-47C4-931A-4D6A628BCF59}"/>
              </a:ext>
            </a:extLst>
          </p:cNvPr>
          <p:cNvSpPr/>
          <p:nvPr/>
        </p:nvSpPr>
        <p:spPr>
          <a:xfrm>
            <a:off x="5148084" y="3070646"/>
            <a:ext cx="1031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djeljivo</a:t>
            </a:r>
            <a:r>
              <a:rPr lang="en-US" sz="1200" b="1">
                <a:latin typeface="Comic Sans MS" panose="030F0702030302020204" pitchFamily="66" charset="0"/>
              </a:rPr>
              <a:t> s 3</a:t>
            </a:r>
            <a:endParaRPr lang="hr-HR" sz="1200" b="1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09741A-798F-4A16-978D-233C8009C46C}"/>
              </a:ext>
            </a:extLst>
          </p:cNvPr>
          <p:cNvSpPr/>
          <p:nvPr/>
        </p:nvSpPr>
        <p:spPr>
          <a:xfrm>
            <a:off x="7411931" y="2970033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err="1">
                <a:latin typeface="Comic Sans MS" panose="030F0702030302020204" pitchFamily="66" charset="0"/>
              </a:rPr>
              <a:t>djeljivo</a:t>
            </a:r>
            <a:r>
              <a:rPr lang="en-US" sz="1200" b="1">
                <a:latin typeface="Comic Sans MS" panose="030F0702030302020204" pitchFamily="66" charset="0"/>
              </a:rPr>
              <a:t> s </a:t>
            </a:r>
          </a:p>
          <a:p>
            <a:pPr algn="ctr"/>
            <a:r>
              <a:rPr lang="en-US" sz="1200" b="1">
                <a:latin typeface="Comic Sans MS" panose="030F0702030302020204" pitchFamily="66" charset="0"/>
              </a:rPr>
              <a:t>4 </a:t>
            </a:r>
            <a:r>
              <a:rPr lang="en-US" sz="1200" b="1" err="1">
                <a:latin typeface="Comic Sans MS" panose="030F0702030302020204" pitchFamily="66" charset="0"/>
              </a:rPr>
              <a:t>ili</a:t>
            </a:r>
            <a:r>
              <a:rPr lang="en-US" sz="1200" b="1">
                <a:latin typeface="Comic Sans MS" panose="030F0702030302020204" pitchFamily="66" charset="0"/>
              </a:rPr>
              <a:t> 5</a:t>
            </a:r>
            <a:endParaRPr lang="hr-HR" sz="1200" b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E509C94-FEDB-4044-9A6A-2D9A970CF78B}"/>
              </a:ext>
            </a:extLst>
          </p:cNvPr>
          <p:cNvSpPr/>
          <p:nvPr/>
        </p:nvSpPr>
        <p:spPr>
          <a:xfrm>
            <a:off x="5148083" y="4105011"/>
            <a:ext cx="821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prugaste</a:t>
            </a:r>
            <a:endParaRPr lang="hr-HR" sz="1200" b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46D539-D0F3-44DC-9FDA-29757A4828FF}"/>
              </a:ext>
            </a:extLst>
          </p:cNvPr>
          <p:cNvSpPr/>
          <p:nvPr/>
        </p:nvSpPr>
        <p:spPr>
          <a:xfrm>
            <a:off x="7428183" y="4155187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mrežaste</a:t>
            </a:r>
            <a:endParaRPr lang="hr-HR" sz="1200" b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65CDB2-9719-43A7-9122-A84A46CE806A}"/>
              </a:ext>
            </a:extLst>
          </p:cNvPr>
          <p:cNvSpPr/>
          <p:nvPr/>
        </p:nvSpPr>
        <p:spPr>
          <a:xfrm>
            <a:off x="5148083" y="5126835"/>
            <a:ext cx="933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razbacane</a:t>
            </a:r>
            <a:endParaRPr lang="hr-HR" sz="1200" b="1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6651BBA-CFB1-4AC2-B355-C8E48E0F2DF0}"/>
              </a:ext>
            </a:extLst>
          </p:cNvPr>
          <p:cNvSpPr/>
          <p:nvPr/>
        </p:nvSpPr>
        <p:spPr>
          <a:xfrm>
            <a:off x="7463339" y="5074012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Comic Sans MS" panose="030F0702030302020204" pitchFamily="66" charset="0"/>
              </a:rPr>
              <a:t>u </a:t>
            </a:r>
            <a:r>
              <a:rPr lang="en-US" sz="1200" b="1" err="1">
                <a:latin typeface="Comic Sans MS" panose="030F0702030302020204" pitchFamily="66" charset="0"/>
              </a:rPr>
              <a:t>krugu</a:t>
            </a:r>
            <a:endParaRPr lang="hr-HR" sz="1200" b="1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A9C59-A64F-401A-827D-46A81F0587D7}"/>
              </a:ext>
            </a:extLst>
          </p:cNvPr>
          <p:cNvSpPr/>
          <p:nvPr/>
        </p:nvSpPr>
        <p:spPr>
          <a:xfrm>
            <a:off x="5176551" y="6153490"/>
            <a:ext cx="1031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ima</a:t>
            </a:r>
            <a:r>
              <a:rPr lang="en-US" sz="1200" b="1">
                <a:latin typeface="Comic Sans MS" panose="030F0702030302020204" pitchFamily="66" charset="0"/>
              </a:rPr>
              <a:t> 1 </a:t>
            </a:r>
            <a:r>
              <a:rPr lang="en-US" sz="1200" b="1" err="1">
                <a:latin typeface="Comic Sans MS" panose="030F0702030302020204" pitchFamily="66" charset="0"/>
              </a:rPr>
              <a:t>poru</a:t>
            </a:r>
            <a:r>
              <a:rPr lang="en-US" sz="1200" b="1">
                <a:latin typeface="Comic Sans MS" panose="030F0702030302020204" pitchFamily="66" charset="0"/>
              </a:rPr>
              <a:t> </a:t>
            </a:r>
            <a:r>
              <a:rPr lang="en-US" sz="1200" b="1" err="1">
                <a:latin typeface="Comic Sans MS" panose="030F0702030302020204" pitchFamily="66" charset="0"/>
              </a:rPr>
              <a:t>ili</a:t>
            </a:r>
            <a:r>
              <a:rPr lang="en-US" sz="1200" b="1">
                <a:latin typeface="Comic Sans MS" panose="030F0702030302020204" pitchFamily="66" charset="0"/>
              </a:rPr>
              <a:t> </a:t>
            </a:r>
            <a:r>
              <a:rPr lang="en-US" sz="1200" b="1" err="1">
                <a:latin typeface="Comic Sans MS" panose="030F0702030302020204" pitchFamily="66" charset="0"/>
              </a:rPr>
              <a:t>brazdu</a:t>
            </a:r>
            <a:endParaRPr lang="hr-HR" sz="1200" b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CC38C6-F6AE-4237-A1D0-5FFEE640C9A5}"/>
              </a:ext>
            </a:extLst>
          </p:cNvPr>
          <p:cNvSpPr/>
          <p:nvPr/>
        </p:nvSpPr>
        <p:spPr>
          <a:xfrm>
            <a:off x="7317104" y="6147443"/>
            <a:ext cx="1031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err="1">
                <a:latin typeface="Comic Sans MS" panose="030F0702030302020204" pitchFamily="66" charset="0"/>
              </a:rPr>
              <a:t>ima</a:t>
            </a:r>
            <a:r>
              <a:rPr lang="en-US" sz="1200" b="1">
                <a:latin typeface="Comic Sans MS" panose="030F0702030302020204" pitchFamily="66" charset="0"/>
              </a:rPr>
              <a:t> 3 pore </a:t>
            </a:r>
            <a:r>
              <a:rPr lang="en-US" sz="1200" b="1" err="1">
                <a:latin typeface="Comic Sans MS" panose="030F0702030302020204" pitchFamily="66" charset="0"/>
              </a:rPr>
              <a:t>ili</a:t>
            </a:r>
            <a:r>
              <a:rPr lang="en-US" sz="1200" b="1">
                <a:latin typeface="Comic Sans MS" panose="030F0702030302020204" pitchFamily="66" charset="0"/>
              </a:rPr>
              <a:t> </a:t>
            </a:r>
            <a:r>
              <a:rPr lang="en-US" sz="1200" b="1" err="1">
                <a:latin typeface="Comic Sans MS" panose="030F0702030302020204" pitchFamily="66" charset="0"/>
              </a:rPr>
              <a:t>brazde</a:t>
            </a:r>
            <a:endParaRPr lang="hr-HR" sz="1200" b="1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0AF8D2C-95C3-4277-A63C-4AE8BA9E3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1" y="170792"/>
            <a:ext cx="1705239" cy="17052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BA3755F-095D-4609-A93B-55031895D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76" y="2152452"/>
            <a:ext cx="1782986" cy="1782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60C610-6873-4DFB-97FE-C2FDF7352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31" y="2159038"/>
            <a:ext cx="1076135" cy="231186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92E144-886E-4CD1-B625-9E5EAA166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481" y="4258844"/>
            <a:ext cx="1191426" cy="17871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13AC0FC-9924-4658-83A4-E2450A4A0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661" y="215874"/>
            <a:ext cx="1262966" cy="22634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3946DB1-578F-4F18-9046-3579BCCF8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4331" y="151002"/>
            <a:ext cx="1815046" cy="27692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1E7FCD-948E-41CA-8FAF-E2078013D6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471" r="7946" b="9752"/>
          <a:stretch/>
        </p:blipFill>
        <p:spPr>
          <a:xfrm>
            <a:off x="10083385" y="2975221"/>
            <a:ext cx="1795587" cy="19489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A782A5C-C857-4D2B-89C9-80FB4BC2D4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7670" y="5045977"/>
            <a:ext cx="1631103" cy="16311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47B7486-FEE9-472B-A531-9978A8AC00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8211" y="5136281"/>
            <a:ext cx="1662571" cy="16625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951D13-0B61-495E-948D-D470A1FFF7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6695" y="2660335"/>
            <a:ext cx="1495407" cy="238564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87915B-5429-4471-A5D7-A8BE2512D6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9410" y="304209"/>
            <a:ext cx="1155698" cy="19478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1DFCCE3-81B6-490E-86F4-B601764021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185" y="4687872"/>
            <a:ext cx="1297057" cy="19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69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360472-AC81-40A4-8054-FA068AD77AB1}"/>
              </a:ext>
            </a:extLst>
          </p:cNvPr>
          <p:cNvSpPr/>
          <p:nvPr/>
        </p:nvSpPr>
        <p:spPr>
          <a:xfrm>
            <a:off x="2018950" y="353390"/>
            <a:ext cx="8154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/>
              <a:t>Biljke kroz geološku prošlost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78AEB-842D-4649-9281-B574716DAAAA}"/>
              </a:ext>
            </a:extLst>
          </p:cNvPr>
          <p:cNvSpPr/>
          <p:nvPr/>
        </p:nvSpPr>
        <p:spPr>
          <a:xfrm>
            <a:off x="536895" y="1372777"/>
            <a:ext cx="10838576" cy="4616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b="1" dirty="0">
                <a:solidFill>
                  <a:srgbClr val="FA9550"/>
                </a:solidFill>
              </a:rPr>
              <a:t>PALEOFITIK</a:t>
            </a:r>
          </a:p>
          <a:p>
            <a:pPr>
              <a:lnSpc>
                <a:spcPct val="150000"/>
              </a:lnSpc>
            </a:pPr>
            <a:r>
              <a:rPr lang="hr-HR" sz="2000" dirty="0"/>
              <a:t>•Prijelaz flore na kopno u starijem paleozoiku</a:t>
            </a:r>
          </a:p>
          <a:p>
            <a:pPr>
              <a:lnSpc>
                <a:spcPct val="150000"/>
              </a:lnSpc>
            </a:pPr>
            <a:r>
              <a:rPr lang="hr-HR" sz="2000" dirty="0"/>
              <a:t>•Prevlast </a:t>
            </a:r>
            <a:r>
              <a:rPr lang="hr-HR" sz="2000" dirty="0" err="1"/>
              <a:t>prapaprati</a:t>
            </a:r>
            <a:r>
              <a:rPr lang="hr-HR" sz="2000" dirty="0"/>
              <a:t> </a:t>
            </a:r>
            <a:r>
              <a:rPr lang="en-US" sz="2000" dirty="0"/>
              <a:t>- </a:t>
            </a:r>
            <a:r>
              <a:rPr lang="hr-HR" sz="2000" dirty="0" err="1"/>
              <a:t>Psilophyton</a:t>
            </a:r>
            <a:r>
              <a:rPr lang="hr-HR" sz="2000" dirty="0"/>
              <a:t>, </a:t>
            </a:r>
            <a:r>
              <a:rPr lang="hr-HR" sz="2000" dirty="0" err="1"/>
              <a:t>Rhynia</a:t>
            </a:r>
            <a:r>
              <a:rPr lang="hr-HR" sz="2000" dirty="0"/>
              <a:t>, </a:t>
            </a:r>
            <a:r>
              <a:rPr lang="hr-HR" sz="2000" dirty="0" err="1"/>
              <a:t>Asteroxylon</a:t>
            </a:r>
            <a:endParaRPr lang="hr-HR" sz="2000" dirty="0"/>
          </a:p>
          <a:p>
            <a:pPr>
              <a:lnSpc>
                <a:spcPct val="150000"/>
              </a:lnSpc>
            </a:pPr>
            <a:r>
              <a:rPr lang="hr-HR" sz="2000" dirty="0"/>
              <a:t>•karbon (C)</a:t>
            </a:r>
            <a:r>
              <a:rPr lang="en-US" sz="2000" dirty="0"/>
              <a:t> -</a:t>
            </a:r>
            <a:r>
              <a:rPr lang="hr-HR" sz="2000" dirty="0"/>
              <a:t> doba močvarnih prašuma; preslice, crvotočine i</a:t>
            </a:r>
            <a:r>
              <a:rPr lang="en-US" sz="2000" dirty="0"/>
              <a:t> </a:t>
            </a:r>
            <a:r>
              <a:rPr lang="hr-HR" sz="2000" dirty="0"/>
              <a:t>primitivne golosjemenjače</a:t>
            </a:r>
          </a:p>
          <a:p>
            <a:pPr>
              <a:lnSpc>
                <a:spcPct val="150000"/>
              </a:lnSpc>
            </a:pPr>
            <a:r>
              <a:rPr lang="hr-HR" sz="2000" b="1" dirty="0">
                <a:solidFill>
                  <a:srgbClr val="7CBF33"/>
                </a:solidFill>
              </a:rPr>
              <a:t>MEZOFITIK</a:t>
            </a:r>
          </a:p>
          <a:p>
            <a:pPr>
              <a:lnSpc>
                <a:spcPct val="150000"/>
              </a:lnSpc>
            </a:pPr>
            <a:r>
              <a:rPr lang="hr-HR" sz="2000" dirty="0"/>
              <a:t>•trijas (T) </a:t>
            </a:r>
            <a:r>
              <a:rPr lang="en-US" sz="2000" dirty="0"/>
              <a:t>- </a:t>
            </a:r>
            <a:r>
              <a:rPr lang="hr-HR" sz="2000" dirty="0"/>
              <a:t>prevlast igličastih golosjemenjača</a:t>
            </a:r>
          </a:p>
          <a:p>
            <a:pPr>
              <a:lnSpc>
                <a:spcPct val="150000"/>
              </a:lnSpc>
            </a:pPr>
            <a:r>
              <a:rPr lang="hr-HR" sz="2000" dirty="0"/>
              <a:t>•jura</a:t>
            </a:r>
            <a:r>
              <a:rPr lang="en-US" sz="2000" dirty="0"/>
              <a:t>-</a:t>
            </a:r>
            <a:r>
              <a:rPr lang="hr-HR" sz="2000" dirty="0"/>
              <a:t>kreda </a:t>
            </a:r>
            <a:r>
              <a:rPr lang="en-US" sz="2000" dirty="0"/>
              <a:t>(</a:t>
            </a:r>
            <a:r>
              <a:rPr lang="hr-HR" sz="2000" dirty="0"/>
              <a:t>J</a:t>
            </a:r>
            <a:r>
              <a:rPr lang="en-US" sz="2000" dirty="0"/>
              <a:t>-</a:t>
            </a:r>
            <a:r>
              <a:rPr lang="hr-HR" sz="2000" dirty="0"/>
              <a:t>K) </a:t>
            </a:r>
            <a:r>
              <a:rPr lang="en-US" sz="2000" dirty="0"/>
              <a:t>- </a:t>
            </a:r>
            <a:r>
              <a:rPr lang="hr-HR" sz="2000" dirty="0"/>
              <a:t>vladavina </a:t>
            </a:r>
            <a:r>
              <a:rPr lang="hr-HR" sz="2000" dirty="0" err="1"/>
              <a:t>perastolisnih</a:t>
            </a:r>
            <a:r>
              <a:rPr lang="hr-HR" sz="2000" dirty="0"/>
              <a:t> golosjemenjača</a:t>
            </a:r>
          </a:p>
          <a:p>
            <a:pPr>
              <a:lnSpc>
                <a:spcPct val="150000"/>
              </a:lnSpc>
            </a:pPr>
            <a:r>
              <a:rPr lang="hr-HR" sz="2000" b="1" dirty="0">
                <a:solidFill>
                  <a:srgbClr val="FFC91D"/>
                </a:solidFill>
              </a:rPr>
              <a:t>KENOFITIK</a:t>
            </a:r>
          </a:p>
          <a:p>
            <a:pPr>
              <a:lnSpc>
                <a:spcPct val="150000"/>
              </a:lnSpc>
            </a:pPr>
            <a:r>
              <a:rPr lang="hr-HR" sz="2000" dirty="0"/>
              <a:t>•</a:t>
            </a:r>
            <a:r>
              <a:rPr lang="hr-HR" sz="2000" dirty="0" err="1"/>
              <a:t>kenozoik</a:t>
            </a:r>
            <a:r>
              <a:rPr lang="en-US" sz="2000" dirty="0"/>
              <a:t> -</a:t>
            </a:r>
            <a:r>
              <a:rPr lang="hr-HR" sz="2000" dirty="0"/>
              <a:t> doba kritosjemenjača</a:t>
            </a:r>
          </a:p>
          <a:p>
            <a:pPr>
              <a:lnSpc>
                <a:spcPct val="150000"/>
              </a:lnSpc>
            </a:pPr>
            <a:r>
              <a:rPr lang="hr-HR" sz="2000" dirty="0"/>
              <a:t>•</a:t>
            </a:r>
            <a:r>
              <a:rPr lang="hr-HR" sz="2000" dirty="0" err="1"/>
              <a:t>kvartar</a:t>
            </a:r>
            <a:r>
              <a:rPr lang="hr-HR" sz="2000" dirty="0"/>
              <a:t> (Q) </a:t>
            </a:r>
            <a:r>
              <a:rPr lang="en-US" sz="2000" dirty="0"/>
              <a:t>- </a:t>
            </a:r>
            <a:r>
              <a:rPr lang="hr-HR" sz="2000" dirty="0"/>
              <a:t>hladna klima, breze sele prema jugu</a:t>
            </a:r>
          </a:p>
        </p:txBody>
      </p:sp>
    </p:spTree>
    <p:extLst>
      <p:ext uri="{BB962C8B-B14F-4D97-AF65-F5344CB8AC3E}">
        <p14:creationId xmlns:p14="http://schemas.microsoft.com/office/powerpoint/2010/main" val="1032732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1478-27F0-CD99-8CF7-61A1ED8C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Nalazi</a:t>
            </a:r>
            <a:r>
              <a:rPr lang="en-US" b="1" dirty="0">
                <a:latin typeface="+mn-lt"/>
              </a:rPr>
              <a:t> u </a:t>
            </a:r>
            <a:r>
              <a:rPr lang="en-US" b="1" dirty="0" err="1">
                <a:latin typeface="+mn-lt"/>
              </a:rPr>
              <a:t>Hrvatskoj</a:t>
            </a:r>
            <a:endParaRPr lang="hr-HR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AC809-9657-9259-9221-D65BBD039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dirty="0"/>
              <a:t>PROMINA</a:t>
            </a:r>
          </a:p>
          <a:p>
            <a:pPr lvl="1"/>
            <a:r>
              <a:rPr lang="hr-HR" dirty="0"/>
              <a:t>Tropski karakter: lovor, eukaliptus, smokva, palme</a:t>
            </a:r>
          </a:p>
          <a:p>
            <a:pPr marL="0" indent="0">
              <a:buNone/>
            </a:pPr>
            <a:r>
              <a:rPr lang="hr-HR" dirty="0"/>
              <a:t>MEDVEDNICA</a:t>
            </a:r>
          </a:p>
          <a:p>
            <a:pPr lvl="1"/>
            <a:r>
              <a:rPr lang="hr-HR" dirty="0"/>
              <a:t>Miocen</a:t>
            </a:r>
          </a:p>
          <a:p>
            <a:pPr lvl="1"/>
            <a:r>
              <a:rPr lang="hr-HR" dirty="0"/>
              <a:t>Tropsko-suptropska klima: </a:t>
            </a:r>
            <a:r>
              <a:rPr lang="hr-HR" dirty="0" err="1"/>
              <a:t>mirika</a:t>
            </a:r>
            <a:r>
              <a:rPr lang="hr-HR" dirty="0"/>
              <a:t>, cimetovac, lovor…</a:t>
            </a:r>
          </a:p>
          <a:p>
            <a:pPr lvl="1"/>
            <a:r>
              <a:rPr lang="hr-HR" dirty="0"/>
              <a:t>Umjereno topla klima: borovi, hrastovi</a:t>
            </a:r>
          </a:p>
          <a:p>
            <a:pPr marL="0" indent="0">
              <a:buNone/>
            </a:pPr>
            <a:r>
              <a:rPr lang="hr-HR" dirty="0"/>
              <a:t>PODSUSED I SV. NEDJELJA</a:t>
            </a:r>
          </a:p>
          <a:p>
            <a:pPr lvl="1"/>
            <a:r>
              <a:rPr lang="hr-HR" dirty="0"/>
              <a:t>Najbogatija zbirka </a:t>
            </a:r>
            <a:r>
              <a:rPr lang="hr-HR" dirty="0" err="1"/>
              <a:t>makroflore</a:t>
            </a:r>
            <a:r>
              <a:rPr lang="hr-HR" dirty="0"/>
              <a:t>, sarmatske starosti</a:t>
            </a:r>
          </a:p>
          <a:p>
            <a:pPr lvl="1"/>
            <a:r>
              <a:rPr lang="hr-HR" dirty="0"/>
              <a:t>Tropska, suptropska i umjerena klima (veće nadmorske visine)</a:t>
            </a:r>
          </a:p>
          <a:p>
            <a:pPr lvl="1"/>
            <a:r>
              <a:rPr lang="hr-HR" dirty="0"/>
              <a:t>Smokve, lovori, cimetovac, avokado; kesten, bukva, hrast, javor, breze, božikovina, borovi, vrba, topola…</a:t>
            </a:r>
          </a:p>
          <a:p>
            <a:pPr marL="0" indent="0">
              <a:buNone/>
            </a:pPr>
            <a:r>
              <a:rPr lang="hr-HR" dirty="0"/>
              <a:t>RADOBOJ</a:t>
            </a:r>
          </a:p>
          <a:p>
            <a:pPr lvl="1"/>
            <a:r>
              <a:rPr lang="en-US"/>
              <a:t>Karpatska</a:t>
            </a:r>
            <a:r>
              <a:rPr lang="hr-HR"/>
              <a:t> </a:t>
            </a:r>
            <a:r>
              <a:rPr lang="hr-HR" dirty="0"/>
              <a:t>flora</a:t>
            </a:r>
          </a:p>
          <a:p>
            <a:pPr lvl="1"/>
            <a:r>
              <a:rPr lang="hr-HR" dirty="0"/>
              <a:t>Tropsko-suptropske vrste: palme, lovori, </a:t>
            </a:r>
            <a:r>
              <a:rPr lang="hr-HR" dirty="0" err="1"/>
              <a:t>smovke</a:t>
            </a:r>
            <a:r>
              <a:rPr lang="hr-HR" dirty="0"/>
              <a:t>, cimetovci</a:t>
            </a:r>
          </a:p>
          <a:p>
            <a:pPr marL="0" indent="0">
              <a:buNone/>
            </a:pPr>
            <a:r>
              <a:rPr lang="hr-HR" dirty="0"/>
              <a:t>VIROVITICA</a:t>
            </a:r>
          </a:p>
          <a:p>
            <a:pPr lvl="1"/>
            <a:r>
              <a:rPr lang="hr-HR" dirty="0" err="1"/>
              <a:t>Pliokvartarni</a:t>
            </a:r>
            <a:r>
              <a:rPr lang="hr-HR" dirty="0"/>
              <a:t> sedimenti, hladnija klima</a:t>
            </a:r>
          </a:p>
          <a:p>
            <a:pPr lvl="1"/>
            <a:r>
              <a:rPr lang="hr-HR" dirty="0"/>
              <a:t>Grab, javor, ginko</a:t>
            </a:r>
          </a:p>
          <a:p>
            <a:pPr marL="0" indent="0">
              <a:buNone/>
            </a:pPr>
            <a:r>
              <a:rPr lang="hr-HR" dirty="0"/>
              <a:t>LIKA</a:t>
            </a:r>
          </a:p>
          <a:p>
            <a:pPr lvl="1"/>
            <a:r>
              <a:rPr lang="hr-HR" dirty="0"/>
              <a:t>Karbonske </a:t>
            </a:r>
            <a:r>
              <a:rPr lang="hr-HR" dirty="0" err="1"/>
              <a:t>papratnjače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5382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41D5-5A16-4A8C-8A6B-D679D5D3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</a:rPr>
              <a:t>IHNOFOSILI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9B12B-AB94-4531-B0C6-932838C28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Tragovi fosila su nastali kao interakcija </a:t>
            </a:r>
            <a:r>
              <a:rPr lang="hr-HR" b="1" dirty="0"/>
              <a:t>organizama</a:t>
            </a:r>
            <a:r>
              <a:rPr lang="hr-HR" dirty="0"/>
              <a:t> i različitog tipa </a:t>
            </a:r>
            <a:r>
              <a:rPr lang="hr-HR" b="1" dirty="0"/>
              <a:t>medija</a:t>
            </a:r>
            <a:r>
              <a:rPr lang="hr-HR" dirty="0"/>
              <a:t> (sediment, stijene, neki drugi organizam…)</a:t>
            </a:r>
          </a:p>
          <a:p>
            <a:r>
              <a:rPr lang="hr-HR" b="1" dirty="0"/>
              <a:t>AUTOHTONOST</a:t>
            </a:r>
          </a:p>
          <a:p>
            <a:r>
              <a:rPr lang="hr-HR" b="1" dirty="0"/>
              <a:t>IHNOLOGIJA</a:t>
            </a:r>
            <a:r>
              <a:rPr lang="hr-HR" dirty="0"/>
              <a:t> – bavi se proučavanjem aktivnosti živih bića i njihovih tragova</a:t>
            </a:r>
          </a:p>
          <a:p>
            <a:pPr lvl="1"/>
            <a:r>
              <a:rPr lang="hr-HR" dirty="0"/>
              <a:t>Adolf </a:t>
            </a:r>
            <a:r>
              <a:rPr lang="hr-HR" dirty="0" err="1"/>
              <a:t>Seilacher</a:t>
            </a:r>
            <a:r>
              <a:rPr lang="hr-HR" dirty="0"/>
              <a:t> – otac moderne </a:t>
            </a:r>
            <a:r>
              <a:rPr lang="hr-HR" dirty="0" err="1"/>
              <a:t>ihnologije</a:t>
            </a:r>
            <a:endParaRPr lang="hr-HR" dirty="0"/>
          </a:p>
          <a:p>
            <a:r>
              <a:rPr lang="hr-HR" dirty="0"/>
              <a:t>Izvrsni </a:t>
            </a:r>
            <a:r>
              <a:rPr lang="hr-HR" dirty="0" err="1"/>
              <a:t>facijesni</a:t>
            </a:r>
            <a:r>
              <a:rPr lang="hr-HR" dirty="0"/>
              <a:t> fosili…</a:t>
            </a:r>
          </a:p>
          <a:p>
            <a:endParaRPr lang="hr-HR" dirty="0"/>
          </a:p>
          <a:p>
            <a:r>
              <a:rPr lang="hr-HR" b="1" dirty="0">
                <a:solidFill>
                  <a:srgbClr val="0070C0"/>
                </a:solidFill>
              </a:rPr>
              <a:t>Različite</a:t>
            </a:r>
            <a:r>
              <a:rPr lang="hr-HR" dirty="0">
                <a:solidFill>
                  <a:srgbClr val="0070C0"/>
                </a:solidFill>
              </a:rPr>
              <a:t> tragove može proizvesti </a:t>
            </a:r>
            <a:r>
              <a:rPr lang="hr-HR" b="1" dirty="0">
                <a:solidFill>
                  <a:srgbClr val="0070C0"/>
                </a:solidFill>
              </a:rPr>
              <a:t>isti</a:t>
            </a:r>
            <a:r>
              <a:rPr lang="hr-HR" dirty="0">
                <a:solidFill>
                  <a:srgbClr val="0070C0"/>
                </a:solidFill>
              </a:rPr>
              <a:t> organizam.</a:t>
            </a:r>
          </a:p>
          <a:p>
            <a:r>
              <a:rPr lang="hr-HR" b="1" dirty="0">
                <a:solidFill>
                  <a:srgbClr val="0070C0"/>
                </a:solidFill>
              </a:rPr>
              <a:t>Identične</a:t>
            </a:r>
            <a:r>
              <a:rPr lang="hr-HR" dirty="0">
                <a:solidFill>
                  <a:srgbClr val="0070C0"/>
                </a:solidFill>
              </a:rPr>
              <a:t> tragove mogu proizvesti </a:t>
            </a:r>
            <a:r>
              <a:rPr lang="hr-HR" b="1" dirty="0">
                <a:solidFill>
                  <a:srgbClr val="0070C0"/>
                </a:solidFill>
              </a:rPr>
              <a:t>različiti</a:t>
            </a:r>
            <a:r>
              <a:rPr lang="hr-HR" dirty="0">
                <a:solidFill>
                  <a:srgbClr val="0070C0"/>
                </a:solidFill>
              </a:rPr>
              <a:t> organizmi.</a:t>
            </a:r>
          </a:p>
          <a:p>
            <a:endParaRPr lang="hr-HR" dirty="0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EA8AA4BE-695E-4C58-B3B2-04A36EEDB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8" y="4252912"/>
            <a:ext cx="2380342" cy="238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7EB76B2-310B-4AF1-A05B-715E8D94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1" y="3353560"/>
            <a:ext cx="3479800" cy="3372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41D5-5A16-4A8C-8A6B-D679D5D3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</a:rPr>
              <a:t>IHNOFOSILI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9B12B-AB94-4531-B0C6-932838C2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54" y="1316522"/>
            <a:ext cx="5676900" cy="2670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Klasifikacija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/>
              <a:t>Prema načinu očuvanja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/>
              <a:t>Etološka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 err="1"/>
              <a:t>Linne</a:t>
            </a:r>
            <a:r>
              <a:rPr lang="hr-HR" sz="2000" dirty="0"/>
              <a:t>-ova</a:t>
            </a:r>
          </a:p>
          <a:p>
            <a:pPr lvl="2"/>
            <a:r>
              <a:rPr lang="hr-HR" sz="1800" i="1" dirty="0" err="1"/>
              <a:t>Paleodictyon</a:t>
            </a:r>
            <a:r>
              <a:rPr lang="hr-HR" sz="1800" i="1" dirty="0"/>
              <a:t> </a:t>
            </a:r>
            <a:r>
              <a:rPr lang="hr-HR" sz="1800" i="1" dirty="0" err="1"/>
              <a:t>nodosum</a:t>
            </a:r>
            <a:r>
              <a:rPr lang="hr-HR" sz="1800" i="1" dirty="0"/>
              <a:t> </a:t>
            </a:r>
            <a:r>
              <a:rPr lang="hr-HR" sz="1800" dirty="0"/>
              <a:t>SEILACHER 1977</a:t>
            </a:r>
            <a:endParaRPr lang="hr-HR" sz="1800" i="1" dirty="0"/>
          </a:p>
          <a:p>
            <a:pPr marL="971550" lvl="1" indent="-514350">
              <a:buFont typeface="+mj-lt"/>
              <a:buAutoNum type="arabicPeriod"/>
            </a:pPr>
            <a:r>
              <a:rPr lang="hr-HR" sz="2000" dirty="0"/>
              <a:t>Prema pripadnosti </a:t>
            </a:r>
            <a:r>
              <a:rPr lang="hr-HR" sz="2000" dirty="0" err="1"/>
              <a:t>ihnofacijesima</a:t>
            </a:r>
            <a:endParaRPr lang="hr-HR" sz="2000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886368DE-D979-4629-9606-02FEE1D0A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54" y="576421"/>
            <a:ext cx="4170192" cy="2476289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1AB18E57-3836-4895-9914-A16E22840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514369"/>
            <a:ext cx="4744719" cy="3343631"/>
          </a:xfrm>
          <a:prstGeom prst="rect">
            <a:avLst/>
          </a:prstGeom>
        </p:spPr>
      </p:pic>
      <p:pic>
        <p:nvPicPr>
          <p:cNvPr id="10" name="Picture 9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E34A27C0-9BE1-496E-A4B3-8CC399EE4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 t="7438" r="24452" b="17420"/>
          <a:stretch/>
        </p:blipFill>
        <p:spPr>
          <a:xfrm>
            <a:off x="5231428" y="4268752"/>
            <a:ext cx="2724826" cy="183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95DC564-EA4F-431A-AF90-6D44FBE8D19C}"/>
              </a:ext>
            </a:extLst>
          </p:cNvPr>
          <p:cNvSpPr/>
          <p:nvPr/>
        </p:nvSpPr>
        <p:spPr>
          <a:xfrm>
            <a:off x="7411719" y="290433"/>
            <a:ext cx="360681" cy="3606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DDFA2DD-728B-4AEB-BDD9-1672AA70C22E}"/>
              </a:ext>
            </a:extLst>
          </p:cNvPr>
          <p:cNvSpPr/>
          <p:nvPr/>
        </p:nvSpPr>
        <p:spPr>
          <a:xfrm>
            <a:off x="8655050" y="3354433"/>
            <a:ext cx="360681" cy="3606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3966B2-6684-47F2-A041-972C9E015D42}"/>
              </a:ext>
            </a:extLst>
          </p:cNvPr>
          <p:cNvSpPr/>
          <p:nvPr/>
        </p:nvSpPr>
        <p:spPr>
          <a:xfrm>
            <a:off x="5473701" y="3837850"/>
            <a:ext cx="360681" cy="3606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470024-786A-4C58-B9D5-66A7510B37E2}"/>
              </a:ext>
            </a:extLst>
          </p:cNvPr>
          <p:cNvSpPr/>
          <p:nvPr/>
        </p:nvSpPr>
        <p:spPr>
          <a:xfrm>
            <a:off x="4444997" y="3911165"/>
            <a:ext cx="360681" cy="3606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822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102A-4A65-4CB9-AF62-833BE881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>
                <a:latin typeface="+mn-lt"/>
              </a:rPr>
              <a:t>CUBICHNIA</a:t>
            </a:r>
            <a:r>
              <a:rPr lang="hr-HR" b="1">
                <a:latin typeface="+mn-lt"/>
              </a:rPr>
              <a:t> – tragovi odmaranja, skrivanja</a:t>
            </a:r>
            <a:endParaRPr lang="hr-HR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4BBB2-9B9E-43FD-8617-A15CCBD77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2" b="97814" l="2174" r="99638">
                        <a14:foregroundMark x1="36594" y1="24044" x2="71014" y2="69399"/>
                        <a14:foregroundMark x1="71014" y1="69399" x2="85507" y2="42077"/>
                        <a14:foregroundMark x1="85507" y1="42077" x2="46014" y2="38798"/>
                        <a14:foregroundMark x1="46014" y1="38798" x2="39130" y2="45902"/>
                        <a14:foregroundMark x1="25725" y1="22951" x2="16304" y2="82514"/>
                        <a14:foregroundMark x1="16304" y1="82514" x2="56159" y2="87432"/>
                        <a14:foregroundMark x1="56159" y1="87432" x2="82971" y2="79235"/>
                        <a14:foregroundMark x1="82971" y1="79235" x2="75362" y2="27322"/>
                        <a14:foregroundMark x1="75362" y1="27322" x2="51812" y2="17486"/>
                        <a14:foregroundMark x1="51812" y1="17486" x2="32246" y2="17486"/>
                        <a14:foregroundMark x1="32246" y1="17486" x2="32246" y2="17486"/>
                        <a14:foregroundMark x1="7609" y1="16940" x2="6884" y2="90164"/>
                        <a14:foregroundMark x1="22826" y1="95082" x2="76812" y2="95628"/>
                        <a14:foregroundMark x1="76812" y1="95628" x2="96739" y2="49727"/>
                        <a14:foregroundMark x1="96739" y1="49727" x2="96014" y2="40437"/>
                        <a14:foregroundMark x1="3986" y1="8197" x2="3986" y2="88525"/>
                        <a14:foregroundMark x1="3986" y1="88525" x2="34058" y2="96175"/>
                        <a14:foregroundMark x1="34058" y1="96175" x2="72464" y2="94536"/>
                        <a14:foregroundMark x1="72464" y1="94536" x2="76087" y2="94536"/>
                        <a14:foregroundMark x1="98551" y1="62295" x2="99638" y2="89617"/>
                        <a14:foregroundMark x1="46739" y1="7104" x2="13406" y2="5464"/>
                        <a14:foregroundMark x1="2174" y1="14208" x2="2174" y2="38251"/>
                        <a14:foregroundMark x1="2536" y1="97268" x2="11957" y2="97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9" y="2541880"/>
            <a:ext cx="3954161" cy="2621781"/>
          </a:xfrm>
          <a:prstGeom prst="rect">
            <a:avLst/>
          </a:prstGeom>
        </p:spPr>
      </p:pic>
      <p:pic>
        <p:nvPicPr>
          <p:cNvPr id="7" name="Picture 6" descr="A picture containing bread, stone&#10;&#10;Description automatically generated">
            <a:extLst>
              <a:ext uri="{FF2B5EF4-FFF2-40B4-BE49-F238E27FC236}">
                <a16:creationId xmlns:a16="http://schemas.microsoft.com/office/drawing/2014/main" id="{800B3787-61BB-42F2-BCB6-FDB48882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62" y="2688864"/>
            <a:ext cx="4181478" cy="2474797"/>
          </a:xfrm>
          <a:prstGeom prst="rect">
            <a:avLst/>
          </a:prstGeom>
        </p:spPr>
      </p:pic>
      <p:pic>
        <p:nvPicPr>
          <p:cNvPr id="9" name="Picture 8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57EACBD5-1C17-418A-946A-ED127C96D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1973" l="10000" r="90000">
                        <a14:foregroundMark x1="52300" y1="91973" x2="56000" y2="9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59" y="2467527"/>
            <a:ext cx="5628581" cy="3751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4EA07A-478B-4DD8-BB8F-8AF6A528B23A}"/>
              </a:ext>
            </a:extLst>
          </p:cNvPr>
          <p:cNvSpPr txBox="1"/>
          <p:nvPr/>
        </p:nvSpPr>
        <p:spPr>
          <a:xfrm>
            <a:off x="381479" y="2688864"/>
            <a:ext cx="1396345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Asteracites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1A3A3-E015-41C4-A9AC-1FDC37E69D7B}"/>
              </a:ext>
            </a:extLst>
          </p:cNvPr>
          <p:cNvSpPr txBox="1"/>
          <p:nvPr/>
        </p:nvSpPr>
        <p:spPr>
          <a:xfrm>
            <a:off x="4858882" y="2910201"/>
            <a:ext cx="146753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Rusophycus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EF60AF-EA0D-4F89-AA2C-FFBBD67FE655}"/>
              </a:ext>
            </a:extLst>
          </p:cNvPr>
          <p:cNvSpPr txBox="1"/>
          <p:nvPr/>
        </p:nvSpPr>
        <p:spPr>
          <a:xfrm>
            <a:off x="9238894" y="2320543"/>
            <a:ext cx="146753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Rusophycus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79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102A-4A65-4CB9-AF62-833BE881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+mn-lt"/>
              </a:rPr>
              <a:t>REPICHNIA</a:t>
            </a:r>
            <a:r>
              <a:rPr lang="hr-HR" b="1" dirty="0">
                <a:latin typeface="+mn-lt"/>
              </a:rPr>
              <a:t> – tragovi kretanja</a:t>
            </a: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2F9F9DA5-06E1-4007-B490-92B0275E8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5" y="1625837"/>
            <a:ext cx="4296206" cy="5054362"/>
          </a:xfrm>
          <a:prstGeom prst="rect">
            <a:avLst/>
          </a:prstGeom>
        </p:spPr>
      </p:pic>
      <p:pic>
        <p:nvPicPr>
          <p:cNvPr id="16" name="Picture 15" descr="A picture containing outdoor, rock, mountain, stone&#10;&#10;Description automatically generated">
            <a:extLst>
              <a:ext uri="{FF2B5EF4-FFF2-40B4-BE49-F238E27FC236}">
                <a16:creationId xmlns:a16="http://schemas.microsoft.com/office/drawing/2014/main" id="{78496570-03AF-4203-9AB6-E78C3734B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9" y="1625837"/>
            <a:ext cx="3613078" cy="5054362"/>
          </a:xfrm>
          <a:prstGeom prst="rect">
            <a:avLst/>
          </a:prstGeom>
        </p:spPr>
      </p:pic>
      <p:pic>
        <p:nvPicPr>
          <p:cNvPr id="18" name="Picture 17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ACC20433-1AE3-48CF-96DD-D9473D3A0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5" y="1625837"/>
            <a:ext cx="2834227" cy="5051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DA47E0-E60F-4E8A-869E-10CB30823D30}"/>
              </a:ext>
            </a:extLst>
          </p:cNvPr>
          <p:cNvSpPr txBox="1"/>
          <p:nvPr/>
        </p:nvSpPr>
        <p:spPr>
          <a:xfrm>
            <a:off x="538971" y="1690688"/>
            <a:ext cx="115418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Cruziana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39AB5-880B-46F4-85BA-F07E1CF027D3}"/>
              </a:ext>
            </a:extLst>
          </p:cNvPr>
          <p:cNvSpPr txBox="1"/>
          <p:nvPr/>
        </p:nvSpPr>
        <p:spPr>
          <a:xfrm>
            <a:off x="9092732" y="1912025"/>
            <a:ext cx="148917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Protichnites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716054-F961-400F-BF1B-71E1C73FA364}"/>
              </a:ext>
            </a:extLst>
          </p:cNvPr>
          <p:cNvSpPr txBox="1"/>
          <p:nvPr/>
        </p:nvSpPr>
        <p:spPr>
          <a:xfrm>
            <a:off x="5148146" y="1995802"/>
            <a:ext cx="150623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Diplichnites</a:t>
            </a:r>
            <a:r>
              <a:rPr lang="hr-HR" sz="20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652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1286F85-BABF-4BA2-841A-E0F157C5A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3" y="2089921"/>
            <a:ext cx="7899894" cy="26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99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580E-07F9-48A9-BD1E-2DE46F41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VJEŽBE 15.05.</a:t>
            </a:r>
            <a:endParaRPr lang="hr-H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089C-705E-439F-842F-5789154CA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Seminar 12:30 – 13:30</a:t>
            </a:r>
          </a:p>
          <a:p>
            <a:endParaRPr lang="en-US" dirty="0"/>
          </a:p>
          <a:p>
            <a:r>
              <a:rPr lang="en-US" dirty="0" err="1"/>
              <a:t>Mikroskopiraona</a:t>
            </a:r>
            <a:endParaRPr lang="en-US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64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102A-4A65-4CB9-AF62-833BE881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+mn-lt"/>
              </a:rPr>
              <a:t>PASCICHNIA</a:t>
            </a:r>
            <a:r>
              <a:rPr lang="hr-HR" b="1" dirty="0">
                <a:latin typeface="+mn-lt"/>
              </a:rPr>
              <a:t> – tragovi ispaše</a:t>
            </a:r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85D8E78-8F0C-49D7-B000-413451FB0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93" y="950835"/>
            <a:ext cx="3536465" cy="5399002"/>
          </a:xfrm>
          <a:prstGeom prst="rect">
            <a:avLst/>
          </a:prstGeom>
        </p:spPr>
      </p:pic>
      <p:pic>
        <p:nvPicPr>
          <p:cNvPr id="4" name="Picture 3" descr="A close up of a tree bark&#10;&#10;Description automatically generated with low confidence">
            <a:extLst>
              <a:ext uri="{FF2B5EF4-FFF2-40B4-BE49-F238E27FC236}">
                <a16:creationId xmlns:a16="http://schemas.microsoft.com/office/drawing/2014/main" id="{2015D068-C112-40D2-AA58-D78CDECA4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/>
        </p:blipFill>
        <p:spPr>
          <a:xfrm>
            <a:off x="3192647" y="1377078"/>
            <a:ext cx="4514841" cy="2539598"/>
          </a:xfrm>
          <a:prstGeom prst="rect">
            <a:avLst/>
          </a:prstGeom>
        </p:spPr>
      </p:pic>
      <p:pic>
        <p:nvPicPr>
          <p:cNvPr id="10" name="Picture 9" descr="A picture containing building material, stone&#10;&#10;Description automatically generated">
            <a:extLst>
              <a:ext uri="{FF2B5EF4-FFF2-40B4-BE49-F238E27FC236}">
                <a16:creationId xmlns:a16="http://schemas.microsoft.com/office/drawing/2014/main" id="{0FD1C565-83CA-4D1A-BF2D-97A511189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" y="3047602"/>
            <a:ext cx="4267729" cy="3200797"/>
          </a:xfrm>
          <a:prstGeom prst="rect">
            <a:avLst/>
          </a:prstGeom>
        </p:spPr>
      </p:pic>
      <p:pic>
        <p:nvPicPr>
          <p:cNvPr id="12" name="Picture 11" descr="A picture containing building material, invertebrate, stone&#10;&#10;Description automatically generated">
            <a:extLst>
              <a:ext uri="{FF2B5EF4-FFF2-40B4-BE49-F238E27FC236}">
                <a16:creationId xmlns:a16="http://schemas.microsoft.com/office/drawing/2014/main" id="{DF2342C9-B58E-4316-9F6F-72376CF53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64" y="4003791"/>
            <a:ext cx="3750945" cy="2813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FBAE4-108C-473B-B9AF-54F3E825140F}"/>
              </a:ext>
            </a:extLst>
          </p:cNvPr>
          <p:cNvSpPr txBox="1"/>
          <p:nvPr/>
        </p:nvSpPr>
        <p:spPr>
          <a:xfrm>
            <a:off x="281419" y="3207662"/>
            <a:ext cx="1113562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Nereites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0F404-D3E8-4B74-8A74-5D1933E3CEEC}"/>
              </a:ext>
            </a:extLst>
          </p:cNvPr>
          <p:cNvSpPr txBox="1"/>
          <p:nvPr/>
        </p:nvSpPr>
        <p:spPr>
          <a:xfrm>
            <a:off x="4107353" y="4205326"/>
            <a:ext cx="1725383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Helminthopsis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8FB3-E7E7-45A5-B342-D134DCA80B5C}"/>
              </a:ext>
            </a:extLst>
          </p:cNvPr>
          <p:cNvSpPr txBox="1"/>
          <p:nvPr/>
        </p:nvSpPr>
        <p:spPr>
          <a:xfrm>
            <a:off x="3265129" y="1469351"/>
            <a:ext cx="138427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Spiroraphe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71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102A-4A65-4CB9-AF62-833BE881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+mn-lt"/>
              </a:rPr>
              <a:t>AGRICHNIA</a:t>
            </a:r>
            <a:r>
              <a:rPr lang="hr-HR" b="1" dirty="0">
                <a:latin typeface="+mn-lt"/>
              </a:rPr>
              <a:t> – tragovi hranjenja, „vrtlarenje”</a:t>
            </a:r>
          </a:p>
        </p:txBody>
      </p:sp>
      <p:pic>
        <p:nvPicPr>
          <p:cNvPr id="6" name="Picture 5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C7878DA9-BE6A-40D7-BA08-0E4E03B1A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9" b="89918" l="8052" r="89946">
                        <a14:foregroundMark x1="8093" y1="38014" x2="10221" y2="58642"/>
                        <a14:foregroundMark x1="38924" y1="9002" x2="43638" y2="7819"/>
                        <a14:foregroundMark x1="88611" y1="28138" x2="88152" y2="45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54" y="1799770"/>
            <a:ext cx="6406938" cy="5196115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C6C1AE87-5827-43EA-AD96-C63312D2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9" y="1915885"/>
            <a:ext cx="3519284" cy="1847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9495B-E36B-4CDD-A636-66757C157B99}"/>
              </a:ext>
            </a:extLst>
          </p:cNvPr>
          <p:cNvSpPr txBox="1"/>
          <p:nvPr/>
        </p:nvSpPr>
        <p:spPr>
          <a:xfrm>
            <a:off x="1602219" y="1799770"/>
            <a:ext cx="1586754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Paleodictyon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9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102A-4A65-4CB9-AF62-833BE881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+mn-lt"/>
              </a:rPr>
              <a:t>FODICHNIA</a:t>
            </a:r>
            <a:r>
              <a:rPr lang="hr-HR" b="1" dirty="0">
                <a:latin typeface="+mn-lt"/>
              </a:rPr>
              <a:t> – tragovi hranjenja</a:t>
            </a:r>
          </a:p>
        </p:txBody>
      </p:sp>
      <p:pic>
        <p:nvPicPr>
          <p:cNvPr id="4" name="Picture 3" descr="A close-up of a fossil&#10;&#10;Description automatically generated with medium confidence">
            <a:extLst>
              <a:ext uri="{FF2B5EF4-FFF2-40B4-BE49-F238E27FC236}">
                <a16:creationId xmlns:a16="http://schemas.microsoft.com/office/drawing/2014/main" id="{C330353F-C296-4B45-AF27-5363B9C6C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28" y="2271052"/>
            <a:ext cx="2528644" cy="3751136"/>
          </a:xfrm>
          <a:prstGeom prst="rect">
            <a:avLst/>
          </a:prstGeom>
        </p:spPr>
      </p:pic>
      <p:pic>
        <p:nvPicPr>
          <p:cNvPr id="6" name="Picture 5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532B664F-8593-4475-A9A8-EABDFB682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50" b="91732" l="3900" r="97000">
                        <a14:foregroundMark x1="7750" y1="62750" x2="10250" y2="71889"/>
                        <a14:foregroundMark x1="10250" y1="71889" x2="18750" y2="81114"/>
                        <a14:foregroundMark x1="18750" y1="81114" x2="21400" y2="81549"/>
                        <a14:foregroundMark x1="93250" y1="16971" x2="92900" y2="47868"/>
                        <a14:foregroundMark x1="96900" y1="67363" x2="97000" y2="70322"/>
                        <a14:foregroundMark x1="87900" y1="7659" x2="80950" y2="7485"/>
                        <a14:foregroundMark x1="72550" y1="7050" x2="72550" y2="7050"/>
                        <a14:foregroundMark x1="3900" y1="62924" x2="4250" y2="74587"/>
                        <a14:foregroundMark x1="41450" y1="91471" x2="47300" y2="89991"/>
                        <a14:foregroundMark x1="67950" y1="91471" x2="70850" y2="91732"/>
                        <a14:foregroundMark x1="11150" y1="49434" x2="10800" y2="52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9" y="3741858"/>
            <a:ext cx="4788542" cy="2751017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189B224-2428-4C70-921F-2898185F5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23" y="3886199"/>
            <a:ext cx="860282" cy="1427287"/>
          </a:xfrm>
          <a:prstGeom prst="rect">
            <a:avLst/>
          </a:prstGeom>
        </p:spPr>
      </p:pic>
      <p:pic>
        <p:nvPicPr>
          <p:cNvPr id="10" name="Picture 9" descr="A picture containing rock, pile, meat, stone&#10;&#10;Description automatically generated">
            <a:extLst>
              <a:ext uri="{FF2B5EF4-FFF2-40B4-BE49-F238E27FC236}">
                <a16:creationId xmlns:a16="http://schemas.microsoft.com/office/drawing/2014/main" id="{169D1270-306E-4303-9CED-A43236DAC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9369"/>
            <a:ext cx="2980000" cy="4180165"/>
          </a:xfrm>
          <a:prstGeom prst="rect">
            <a:avLst/>
          </a:prstGeom>
        </p:spPr>
      </p:pic>
      <p:pic>
        <p:nvPicPr>
          <p:cNvPr id="12" name="Picture 11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5DFAF700-9485-4670-B794-48ABB8604A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b="9357"/>
          <a:stretch/>
        </p:blipFill>
        <p:spPr>
          <a:xfrm>
            <a:off x="546573" y="1476088"/>
            <a:ext cx="4110094" cy="23119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6C6174-08DC-4DE5-B50F-2F83397DE2EE}"/>
              </a:ext>
            </a:extLst>
          </p:cNvPr>
          <p:cNvSpPr txBox="1"/>
          <p:nvPr/>
        </p:nvSpPr>
        <p:spPr>
          <a:xfrm>
            <a:off x="614207" y="1554798"/>
            <a:ext cx="136051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sz="2000" b="1" i="1" dirty="0" err="1">
                <a:solidFill>
                  <a:srgbClr val="0070C0"/>
                </a:solidFill>
              </a:rPr>
              <a:t>Chondrites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F9107-D346-4458-A35E-0F5F0462CDA4}"/>
              </a:ext>
            </a:extLst>
          </p:cNvPr>
          <p:cNvSpPr txBox="1"/>
          <p:nvPr/>
        </p:nvSpPr>
        <p:spPr>
          <a:xfrm>
            <a:off x="9508881" y="2440146"/>
            <a:ext cx="1334456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sz="2000" b="1" i="1" dirty="0" err="1">
                <a:solidFill>
                  <a:srgbClr val="0070C0"/>
                </a:solidFill>
              </a:rPr>
              <a:t>Zoophycos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F5F00-BC4B-41FF-80AC-2B9C4625566C}"/>
              </a:ext>
            </a:extLst>
          </p:cNvPr>
          <p:cNvSpPr txBox="1"/>
          <p:nvPr/>
        </p:nvSpPr>
        <p:spPr>
          <a:xfrm>
            <a:off x="207349" y="3958910"/>
            <a:ext cx="17382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sz="2000" b="1" i="1" dirty="0" err="1">
                <a:solidFill>
                  <a:srgbClr val="0070C0"/>
                </a:solidFill>
              </a:rPr>
              <a:t>Diplocraterion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18F0C3-4BFE-4C59-B55F-2B2797FAFC49}"/>
              </a:ext>
            </a:extLst>
          </p:cNvPr>
          <p:cNvSpPr txBox="1"/>
          <p:nvPr/>
        </p:nvSpPr>
        <p:spPr>
          <a:xfrm>
            <a:off x="6206095" y="1997472"/>
            <a:ext cx="176995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sz="2000" b="1" i="1" dirty="0" err="1">
                <a:solidFill>
                  <a:srgbClr val="0070C0"/>
                </a:solidFill>
              </a:rPr>
              <a:t>Thalassinoides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11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102A-4A65-4CB9-AF62-833BE881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+mn-lt"/>
              </a:rPr>
              <a:t>DOMICHNIA</a:t>
            </a:r>
            <a:r>
              <a:rPr lang="hr-HR" b="1" dirty="0">
                <a:latin typeface="+mn-lt"/>
              </a:rPr>
              <a:t> – tragovi stanovanja</a:t>
            </a:r>
          </a:p>
        </p:txBody>
      </p:sp>
      <p:pic>
        <p:nvPicPr>
          <p:cNvPr id="4" name="Picture 3" descr="A rock with holes in it&#10;&#10;Description automatically generated with low confidence">
            <a:extLst>
              <a:ext uri="{FF2B5EF4-FFF2-40B4-BE49-F238E27FC236}">
                <a16:creationId xmlns:a16="http://schemas.microsoft.com/office/drawing/2014/main" id="{9BB795A1-5D4E-43C6-960D-16D015B8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85" y="3760239"/>
            <a:ext cx="4397015" cy="2838273"/>
          </a:xfrm>
          <a:prstGeom prst="rect">
            <a:avLst/>
          </a:prstGeom>
        </p:spPr>
      </p:pic>
      <p:pic>
        <p:nvPicPr>
          <p:cNvPr id="6" name="Picture 5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03B611D4-5343-47F7-A906-AA5BE5749E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b="7473"/>
          <a:stretch/>
        </p:blipFill>
        <p:spPr>
          <a:xfrm>
            <a:off x="1389543" y="1522911"/>
            <a:ext cx="4495069" cy="252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3B704-F3C0-4E44-B709-AD975E3750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1389543" y="4218465"/>
            <a:ext cx="4495069" cy="2528477"/>
          </a:xfrm>
          <a:prstGeom prst="rect">
            <a:avLst/>
          </a:prstGeom>
        </p:spPr>
      </p:pic>
      <p:pic>
        <p:nvPicPr>
          <p:cNvPr id="12" name="Picture 11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705D959E-A02C-4982-A4F8-A1F93DA69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5435" l="4274" r="92308">
                        <a14:foregroundMark x1="37949" y1="6304" x2="50085" y2="7391"/>
                        <a14:foregroundMark x1="9231" y1="46739" x2="7521" y2="60435"/>
                        <a14:foregroundMark x1="52650" y1="91304" x2="58803" y2="91304"/>
                        <a14:foregroundMark x1="92308" y1="47391" x2="92308" y2="63696"/>
                        <a14:foregroundMark x1="65812" y1="91087" x2="65812" y2="91087"/>
                        <a14:foregroundMark x1="50940" y1="95652" x2="50940" y2="95652"/>
                        <a14:foregroundMark x1="5641" y1="51304" x2="6325" y2="62609"/>
                        <a14:foregroundMark x1="4957" y1="66087" x2="4957" y2="66087"/>
                        <a14:foregroundMark x1="4274" y1="50870" x2="4274" y2="5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38" y="964469"/>
            <a:ext cx="3609543" cy="2838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2FBF93-9D76-4C2D-903B-D3A03BE98D81}"/>
              </a:ext>
            </a:extLst>
          </p:cNvPr>
          <p:cNvSpPr txBox="1"/>
          <p:nvPr/>
        </p:nvSpPr>
        <p:spPr>
          <a:xfrm>
            <a:off x="9298746" y="494304"/>
            <a:ext cx="214368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Gastrochaenolites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30A4BF-2366-43FB-8C74-AB32E8D7B0A9}"/>
              </a:ext>
            </a:extLst>
          </p:cNvPr>
          <p:cNvSpPr txBox="1"/>
          <p:nvPr/>
        </p:nvSpPr>
        <p:spPr>
          <a:xfrm>
            <a:off x="1479536" y="4401666"/>
            <a:ext cx="1381895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Teredolites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B6E81-BE99-416B-8677-8248A304FEB0}"/>
              </a:ext>
            </a:extLst>
          </p:cNvPr>
          <p:cNvSpPr txBox="1"/>
          <p:nvPr/>
        </p:nvSpPr>
        <p:spPr>
          <a:xfrm>
            <a:off x="1501906" y="1652552"/>
            <a:ext cx="1689892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sz="2000" b="1" i="1" dirty="0" err="1">
                <a:solidFill>
                  <a:srgbClr val="0070C0"/>
                </a:solidFill>
              </a:rPr>
              <a:t>Ophiomorpha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7D3EC-7255-4332-9882-B9EDE9CC274C}"/>
              </a:ext>
            </a:extLst>
          </p:cNvPr>
          <p:cNvSpPr txBox="1"/>
          <p:nvPr/>
        </p:nvSpPr>
        <p:spPr>
          <a:xfrm>
            <a:off x="6831438" y="3379906"/>
            <a:ext cx="1170494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i="1" dirty="0" err="1">
                <a:solidFill>
                  <a:srgbClr val="0070C0"/>
                </a:solidFill>
              </a:rPr>
              <a:t>Skolithos</a:t>
            </a:r>
            <a:endParaRPr lang="hr-HR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26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102A-4A65-4CB9-AF62-833BE881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+mn-lt"/>
              </a:rPr>
              <a:t>FUGICHNIA</a:t>
            </a:r>
            <a:r>
              <a:rPr lang="hr-HR" b="1" dirty="0">
                <a:latin typeface="+mn-lt"/>
              </a:rPr>
              <a:t> – tragovi bježanja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352F5E-5415-410A-A663-720AC201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80" y="1584937"/>
            <a:ext cx="4575197" cy="490793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6BA768B-282E-418F-9DFF-9C0D5926E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7169" y="2944564"/>
            <a:ext cx="4907937" cy="2147944"/>
          </a:xfrm>
          <a:prstGeom prst="rect">
            <a:avLst/>
          </a:prstGeom>
        </p:spPr>
      </p:pic>
      <p:pic>
        <p:nvPicPr>
          <p:cNvPr id="13" name="Graphic 12" descr="Arrow Straight">
            <a:extLst>
              <a:ext uri="{FF2B5EF4-FFF2-40B4-BE49-F238E27FC236}">
                <a16:creationId xmlns:a16="http://schemas.microsoft.com/office/drawing/2014/main" id="{3C79F2A8-8FA9-4AF6-BFAC-3F778812F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001241">
            <a:off x="7262754" y="2466270"/>
            <a:ext cx="1768820" cy="12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78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tone, trunk&#10;&#10;Description automatically generated">
            <a:extLst>
              <a:ext uri="{FF2B5EF4-FFF2-40B4-BE49-F238E27FC236}">
                <a16:creationId xmlns:a16="http://schemas.microsoft.com/office/drawing/2014/main" id="{BDB16872-6B80-47AE-A795-40C2CA879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82" y="218526"/>
            <a:ext cx="3650045" cy="4866726"/>
          </a:xfrm>
          <a:prstGeom prst="rect">
            <a:avLst/>
          </a:prstGeom>
        </p:spPr>
      </p:pic>
      <p:pic>
        <p:nvPicPr>
          <p:cNvPr id="7" name="Picture 6" descr="A picture containing outdoor, ground, rock, rocky&#10;&#10;Description automatically generated">
            <a:extLst>
              <a:ext uri="{FF2B5EF4-FFF2-40B4-BE49-F238E27FC236}">
                <a16:creationId xmlns:a16="http://schemas.microsoft.com/office/drawing/2014/main" id="{530AFA01-EA1E-4F91-838B-AEBE57EBA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7680"/>
          <a:stretch/>
        </p:blipFill>
        <p:spPr>
          <a:xfrm>
            <a:off x="232940" y="4085112"/>
            <a:ext cx="4541088" cy="2554362"/>
          </a:xfrm>
          <a:prstGeom prst="rect">
            <a:avLst/>
          </a:prstGeom>
        </p:spPr>
      </p:pic>
      <p:pic>
        <p:nvPicPr>
          <p:cNvPr id="9" name="Picture 8" descr="A picture containing rock, outdoor, stone, rocky&#10;&#10;Description automatically generated">
            <a:extLst>
              <a:ext uri="{FF2B5EF4-FFF2-40B4-BE49-F238E27FC236}">
                <a16:creationId xmlns:a16="http://schemas.microsoft.com/office/drawing/2014/main" id="{50F88AB0-A786-47F6-AE75-B38968780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830" y="3347166"/>
            <a:ext cx="4541089" cy="3346432"/>
          </a:xfrm>
          <a:prstGeom prst="rect">
            <a:avLst/>
          </a:prstGeom>
        </p:spPr>
      </p:pic>
      <p:pic>
        <p:nvPicPr>
          <p:cNvPr id="13" name="Graphic 12" descr="Warning outline">
            <a:extLst>
              <a:ext uri="{FF2B5EF4-FFF2-40B4-BE49-F238E27FC236}">
                <a16:creationId xmlns:a16="http://schemas.microsoft.com/office/drawing/2014/main" id="{41CFCC45-6F88-4619-B34C-238CF10DD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883" y="1323775"/>
            <a:ext cx="2023391" cy="2023391"/>
          </a:xfrm>
          <a:prstGeom prst="rect">
            <a:avLst/>
          </a:prstGeom>
        </p:spPr>
      </p:pic>
      <p:pic>
        <p:nvPicPr>
          <p:cNvPr id="15" name="Picture 14" descr="A picture containing canyon, valley, nature, brick&#10;&#10;Description automatically generated">
            <a:extLst>
              <a:ext uri="{FF2B5EF4-FFF2-40B4-BE49-F238E27FC236}">
                <a16:creationId xmlns:a16="http://schemas.microsoft.com/office/drawing/2014/main" id="{54BFB731-39AE-4F8A-B81E-427D09815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4" y="164402"/>
            <a:ext cx="3420667" cy="32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8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ostur">
            <a:extLst>
              <a:ext uri="{FF2B5EF4-FFF2-40B4-BE49-F238E27FC236}">
                <a16:creationId xmlns:a16="http://schemas.microsoft.com/office/drawing/2014/main" id="{439436CC-E121-49D5-A5AB-18BA143E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52" y="274638"/>
            <a:ext cx="2938462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>
            <a:extLst>
              <a:ext uri="{FF2B5EF4-FFF2-40B4-BE49-F238E27FC236}">
                <a16:creationId xmlns:a16="http://schemas.microsoft.com/office/drawing/2014/main" id="{EBB52FB0-890E-44F7-AA80-4E1A93D2A8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8414" y="347663"/>
            <a:ext cx="0" cy="28733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35253C53-E01F-4463-8DC1-B6297E4321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4314" y="708025"/>
            <a:ext cx="360363" cy="14287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9F6FE5EA-32B9-43CA-971F-947FF5915F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2152" y="995363"/>
            <a:ext cx="5032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3AFF4764-45F2-4249-8A80-7B12FB74D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5389" y="1139825"/>
            <a:ext cx="720725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ED5E1F5C-91B4-4EB7-B029-AA96E27D6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8414" y="1211263"/>
            <a:ext cx="503238" cy="1444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46583799-111C-4FB5-A4F0-892CC6B92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2152" y="1066800"/>
            <a:ext cx="503237" cy="144463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EBAB170E-C51E-45BC-A768-8C4EA5256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8414" y="1931988"/>
            <a:ext cx="935038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E090D220-99D5-4E92-8C28-491BBD8195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9989" y="2219325"/>
            <a:ext cx="576263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12F8B820-27FD-41BD-B884-20775C4844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5889" y="1716088"/>
            <a:ext cx="720725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7566F625-3D23-4B75-B829-FF23241FD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8777" y="2363788"/>
            <a:ext cx="5032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4931F349-D552-4D5A-AEAC-7A0F286936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5389" y="2651125"/>
            <a:ext cx="1081088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1D3D2275-4BC2-4A36-B5DE-ABB782FA6E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2289" y="3155950"/>
            <a:ext cx="6477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4E3E7934-7F9B-4DBB-BC20-1DF71377F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6827" y="3300413"/>
            <a:ext cx="936625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ED899DBA-C49E-4E76-B868-F21D0362F9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2514" y="3516313"/>
            <a:ext cx="142875" cy="35877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487F8824-985D-4A92-AA68-A28072E7C6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7327" y="4379913"/>
            <a:ext cx="504825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981AA728-8136-4AA9-A14F-18D1329C98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5889" y="4956175"/>
            <a:ext cx="6477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3">
            <a:extLst>
              <a:ext uri="{FF2B5EF4-FFF2-40B4-BE49-F238E27FC236}">
                <a16:creationId xmlns:a16="http://schemas.microsoft.com/office/drawing/2014/main" id="{60BE6002-FC5D-4079-9756-76306D6CF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7327" y="5316538"/>
            <a:ext cx="504825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C6D34D18-AFE1-45A7-A14E-11F1EE84D3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68052" y="779463"/>
            <a:ext cx="360362" cy="1444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5">
            <a:extLst>
              <a:ext uri="{FF2B5EF4-FFF2-40B4-BE49-F238E27FC236}">
                <a16:creationId xmlns:a16="http://schemas.microsoft.com/office/drawing/2014/main" id="{202FC43D-358F-4E92-ADED-CF03AEA046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99627" y="2867025"/>
            <a:ext cx="6477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6B1ACD1A-0E9C-4799-A59D-405EBA4A1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652" y="104775"/>
            <a:ext cx="8239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CRANIUM</a:t>
            </a:r>
            <a:endParaRPr lang="en-US" altLang="sr-Latn-RS" sz="1200" b="1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D4780A78-F693-4335-A738-2F7B04A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052" y="609600"/>
            <a:ext cx="6619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ORBITA</a:t>
            </a:r>
            <a:endParaRPr lang="en-US" altLang="sr-Latn-RS" sz="1200" b="1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0A259A50-3442-4EA3-9E16-707DAFC28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839" y="833438"/>
            <a:ext cx="7429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NASALIA</a:t>
            </a:r>
            <a:endParaRPr lang="en-US" altLang="sr-Latn-RS" sz="1200" b="1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B3E39F03-BF5A-4A5B-AB55-0575D75A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777" y="1171575"/>
            <a:ext cx="7635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MAXILLA</a:t>
            </a:r>
            <a:endParaRPr lang="en-US" altLang="sr-Latn-RS" sz="1200" b="1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30">
            <a:extLst>
              <a:ext uri="{FF2B5EF4-FFF2-40B4-BE49-F238E27FC236}">
                <a16:creationId xmlns:a16="http://schemas.microsoft.com/office/drawing/2014/main" id="{BC0911DC-E39E-45E7-8F87-CAB879BF4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302" y="473075"/>
            <a:ext cx="1038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TEMPORALIA</a:t>
            </a:r>
            <a:endParaRPr lang="en-US" altLang="sr-Latn-RS" sz="1200" b="1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79883638-0806-4D2A-B864-5F56685F8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489" y="976313"/>
            <a:ext cx="6810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DENTES</a:t>
            </a:r>
            <a:endParaRPr lang="en-US" altLang="sr-Latn-RS" sz="1200" b="1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id="{29E37BB8-A62D-4D82-8E64-31D41341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364" y="1244600"/>
            <a:ext cx="9985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MANDIBULA</a:t>
            </a:r>
            <a:endParaRPr lang="en-US" altLang="sr-Latn-RS" sz="1200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0BFCD4A-BCC6-452E-8399-B18C39B8E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39" y="1819275"/>
            <a:ext cx="8302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STERNUM</a:t>
            </a:r>
            <a:endParaRPr lang="en-US" altLang="sr-Latn-R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1EDB5957-5C2F-45A7-B0AB-BB3F71640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789" y="2193925"/>
            <a:ext cx="6731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COSTAE</a:t>
            </a:r>
            <a:endParaRPr lang="en-US" altLang="sr-Latn-R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35">
            <a:extLst>
              <a:ext uri="{FF2B5EF4-FFF2-40B4-BE49-F238E27FC236}">
                <a16:creationId xmlns:a16="http://schemas.microsoft.com/office/drawing/2014/main" id="{E533DF4E-C53E-400F-9339-74ADB3575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564" y="2552700"/>
            <a:ext cx="1746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COLUMNA VERTEBRALIS</a:t>
            </a:r>
            <a:endParaRPr lang="en-US" altLang="sr-Latn-R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 Box 36">
            <a:extLst>
              <a:ext uri="{FF2B5EF4-FFF2-40B4-BE49-F238E27FC236}">
                <a16:creationId xmlns:a16="http://schemas.microsoft.com/office/drawing/2014/main" id="{D2799E63-A627-4CFF-B98D-79E69CA72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877" y="3201988"/>
            <a:ext cx="568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PUBIS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Box 37">
            <a:extLst>
              <a:ext uri="{FF2B5EF4-FFF2-40B4-BE49-F238E27FC236}">
                <a16:creationId xmlns:a16="http://schemas.microsoft.com/office/drawing/2014/main" id="{15F98376-6971-4E41-AA96-40B08AE82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089" y="3836988"/>
            <a:ext cx="755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ISCHIUM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Box 38">
            <a:extLst>
              <a:ext uri="{FF2B5EF4-FFF2-40B4-BE49-F238E27FC236}">
                <a16:creationId xmlns:a16="http://schemas.microsoft.com/office/drawing/2014/main" id="{911A1F78-F18A-41C8-B226-DA8EED54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889" y="1603375"/>
            <a:ext cx="7731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SCAPULA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Box 39">
            <a:extLst>
              <a:ext uri="{FF2B5EF4-FFF2-40B4-BE49-F238E27FC236}">
                <a16:creationId xmlns:a16="http://schemas.microsoft.com/office/drawing/2014/main" id="{3E86A4F4-D53B-4223-B12B-756571152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02" y="2049463"/>
            <a:ext cx="8524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HUMERUS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Box 40">
            <a:extLst>
              <a:ext uri="{FF2B5EF4-FFF2-40B4-BE49-F238E27FC236}">
                <a16:creationId xmlns:a16="http://schemas.microsoft.com/office/drawing/2014/main" id="{823270AC-810A-4E9E-B5EF-57438EFDF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752" y="2697163"/>
            <a:ext cx="5461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ULNA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41">
            <a:extLst>
              <a:ext uri="{FF2B5EF4-FFF2-40B4-BE49-F238E27FC236}">
                <a16:creationId xmlns:a16="http://schemas.microsoft.com/office/drawing/2014/main" id="{AAEA8727-8379-4E2E-A769-17204D275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77" y="2986088"/>
            <a:ext cx="6762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42">
            <a:extLst>
              <a:ext uri="{FF2B5EF4-FFF2-40B4-BE49-F238E27FC236}">
                <a16:creationId xmlns:a16="http://schemas.microsoft.com/office/drawing/2014/main" id="{CF777543-4C48-413E-81E7-761E0498C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502" y="2986088"/>
            <a:ext cx="5699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ILIUM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Box 43">
            <a:extLst>
              <a:ext uri="{FF2B5EF4-FFF2-40B4-BE49-F238E27FC236}">
                <a16:creationId xmlns:a16="http://schemas.microsoft.com/office/drawing/2014/main" id="{21BEE001-FC67-4170-AFEF-69F09B0C6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689" y="4195763"/>
            <a:ext cx="6524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FEMUR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 Box 44">
            <a:extLst>
              <a:ext uri="{FF2B5EF4-FFF2-40B4-BE49-F238E27FC236}">
                <a16:creationId xmlns:a16="http://schemas.microsoft.com/office/drawing/2014/main" id="{6264D66B-9A1D-4099-A62C-D5B83466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627" y="4786313"/>
            <a:ext cx="523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TIBIA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 Box 45">
            <a:extLst>
              <a:ext uri="{FF2B5EF4-FFF2-40B4-BE49-F238E27FC236}">
                <a16:creationId xmlns:a16="http://schemas.microsoft.com/office/drawing/2014/main" id="{69867DD1-06F9-4B8A-AEF3-EDD3A7291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239" y="5203825"/>
            <a:ext cx="6429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FIBULA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Box 46">
            <a:extLst>
              <a:ext uri="{FF2B5EF4-FFF2-40B4-BE49-F238E27FC236}">
                <a16:creationId xmlns:a16="http://schemas.microsoft.com/office/drawing/2014/main" id="{28E83E8B-7730-427F-B414-53408D5E6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702" y="4772025"/>
            <a:ext cx="714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PATELLA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Line 47">
            <a:extLst>
              <a:ext uri="{FF2B5EF4-FFF2-40B4-BE49-F238E27FC236}">
                <a16:creationId xmlns:a16="http://schemas.microsoft.com/office/drawing/2014/main" id="{CE492955-DA78-4816-8C7D-A1C2ADC1D0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4314" y="4913313"/>
            <a:ext cx="503238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8">
            <a:extLst>
              <a:ext uri="{FF2B5EF4-FFF2-40B4-BE49-F238E27FC236}">
                <a16:creationId xmlns:a16="http://schemas.microsoft.com/office/drawing/2014/main" id="{F866E04B-6695-47EE-B6E1-C863260577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07689" y="2968625"/>
            <a:ext cx="288925" cy="730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9">
            <a:extLst>
              <a:ext uri="{FF2B5EF4-FFF2-40B4-BE49-F238E27FC236}">
                <a16:creationId xmlns:a16="http://schemas.microsoft.com/office/drawing/2014/main" id="{4A821F4D-07F1-4A9B-BB8B-2F2C4B12E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0214" y="1600200"/>
            <a:ext cx="6477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50">
            <a:extLst>
              <a:ext uri="{FF2B5EF4-FFF2-40B4-BE49-F238E27FC236}">
                <a16:creationId xmlns:a16="http://schemas.microsoft.com/office/drawing/2014/main" id="{B8CB99EB-D9A6-4A67-989A-C270B62D9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064" y="1473200"/>
            <a:ext cx="892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CLAVICULA</a:t>
            </a:r>
            <a:endParaRPr lang="en-US" altLang="sr-Latn-RS" sz="1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Line 51">
            <a:extLst>
              <a:ext uri="{FF2B5EF4-FFF2-40B4-BE49-F238E27FC236}">
                <a16:creationId xmlns:a16="http://schemas.microsoft.com/office/drawing/2014/main" id="{C459409F-0906-40D0-A05B-AF79996497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5752" y="952500"/>
            <a:ext cx="1008062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52">
            <a:extLst>
              <a:ext uri="{FF2B5EF4-FFF2-40B4-BE49-F238E27FC236}">
                <a16:creationId xmlns:a16="http://schemas.microsoft.com/office/drawing/2014/main" id="{2146253A-B4E8-4193-BA44-75B19ACAA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314" y="811213"/>
            <a:ext cx="15446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FORAMEN MAGNUM</a:t>
            </a:r>
            <a:endParaRPr lang="en-US" altLang="sr-Latn-RS" sz="1200" b="1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2" descr="dlan">
            <a:extLst>
              <a:ext uri="{FF2B5EF4-FFF2-40B4-BE49-F238E27FC236}">
                <a16:creationId xmlns:a16="http://schemas.microsoft.com/office/drawing/2014/main" id="{431A0D51-6E38-450D-BDF7-86A2A42E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35" y="3124200"/>
            <a:ext cx="2765426" cy="26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stopalo">
            <a:extLst>
              <a:ext uri="{FF2B5EF4-FFF2-40B4-BE49-F238E27FC236}">
                <a16:creationId xmlns:a16="http://schemas.microsoft.com/office/drawing/2014/main" id="{11BC5E8F-3B48-4182-93B5-88A5FF0C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845" y="2219325"/>
            <a:ext cx="1666708" cy="41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4">
            <a:extLst>
              <a:ext uri="{FF2B5EF4-FFF2-40B4-BE49-F238E27FC236}">
                <a16:creationId xmlns:a16="http://schemas.microsoft.com/office/drawing/2014/main" id="{C83C6457-8DA7-4FD5-8BD7-889C7AF61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67" y="3195912"/>
            <a:ext cx="692204" cy="28230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falange</a:t>
            </a:r>
            <a:endParaRPr lang="en-US" altLang="sr-Latn-RS" sz="20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65D1E608-A618-4F64-832B-414510EFF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617" y="5432875"/>
            <a:ext cx="1472484" cy="6730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altLang="sr-Latn-RS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metacarpus</a:t>
            </a:r>
            <a:endParaRPr lang="hr-HR" altLang="sr-Latn-RS" sz="20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hr-HR" altLang="sr-Latn-R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metakarpalne</a:t>
            </a: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kosti</a:t>
            </a:r>
          </a:p>
          <a:p>
            <a:pPr algn="ctr" eaLnBrk="1" hangingPunct="1"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kosti zapešća</a:t>
            </a:r>
            <a:endParaRPr lang="en-US" altLang="sr-Latn-RS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 Box 6">
            <a:extLst>
              <a:ext uri="{FF2B5EF4-FFF2-40B4-BE49-F238E27FC236}">
                <a16:creationId xmlns:a16="http://schemas.microsoft.com/office/drawing/2014/main" id="{3EF2B3AC-7F4F-41DC-A4BC-EAD855F5D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026" y="5550871"/>
            <a:ext cx="1086296" cy="67865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altLang="sr-Latn-RS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carpus</a:t>
            </a:r>
            <a:endParaRPr lang="hr-HR" altLang="sr-Latn-RS" sz="20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karpalne kosti</a:t>
            </a:r>
          </a:p>
          <a:p>
            <a:pPr algn="ctr" eaLnBrk="1" hangingPunct="1"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kosti zglavka</a:t>
            </a:r>
            <a:endParaRPr lang="en-US" altLang="sr-Latn-RS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 Box 7">
            <a:extLst>
              <a:ext uri="{FF2B5EF4-FFF2-40B4-BE49-F238E27FC236}">
                <a16:creationId xmlns:a16="http://schemas.microsoft.com/office/drawing/2014/main" id="{0F790862-06F1-4018-BA09-0D60B36EE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162" y="1937024"/>
            <a:ext cx="692204" cy="28230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falange</a:t>
            </a:r>
            <a:endParaRPr lang="en-US" altLang="sr-Latn-RS" sz="20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 Box 8">
            <a:extLst>
              <a:ext uri="{FF2B5EF4-FFF2-40B4-BE49-F238E27FC236}">
                <a16:creationId xmlns:a16="http://schemas.microsoft.com/office/drawing/2014/main" id="{E4D981E0-9A76-49CB-86BA-16FE988CE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561" y="2952839"/>
            <a:ext cx="1418283" cy="6730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altLang="sr-Latn-RS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metatarsus</a:t>
            </a:r>
            <a:endParaRPr lang="hr-HR" altLang="sr-Latn-RS" sz="20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metatarzalne kosti</a:t>
            </a:r>
          </a:p>
          <a:p>
            <a:pPr algn="ctr" eaLnBrk="1" hangingPunct="1"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kosti tabana</a:t>
            </a:r>
            <a:endParaRPr lang="en-US" altLang="sr-Latn-RS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 Box 9">
            <a:extLst>
              <a:ext uri="{FF2B5EF4-FFF2-40B4-BE49-F238E27FC236}">
                <a16:creationId xmlns:a16="http://schemas.microsoft.com/office/drawing/2014/main" id="{C07D97C0-4218-4F03-AB56-C809E41E2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2362" y="4619671"/>
            <a:ext cx="1075004" cy="6730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altLang="sr-Latn-RS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tarsus</a:t>
            </a:r>
            <a:endParaRPr lang="hr-HR" altLang="sr-Latn-RS" sz="20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tarzalne kosti</a:t>
            </a:r>
          </a:p>
          <a:p>
            <a:pPr algn="ctr" eaLnBrk="1" hangingPunct="1"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kosti gležnja</a:t>
            </a:r>
            <a:endParaRPr lang="en-US" altLang="sr-Latn-RS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Line 47">
            <a:extLst>
              <a:ext uri="{FF2B5EF4-FFF2-40B4-BE49-F238E27FC236}">
                <a16:creationId xmlns:a16="http://schemas.microsoft.com/office/drawing/2014/main" id="{924DAEBD-4B3B-4968-96D1-147E47ADB5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5480049"/>
            <a:ext cx="434471" cy="143083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47">
            <a:extLst>
              <a:ext uri="{FF2B5EF4-FFF2-40B4-BE49-F238E27FC236}">
                <a16:creationId xmlns:a16="http://schemas.microsoft.com/office/drawing/2014/main" id="{ECB1D328-91E6-4139-9EE8-B379B32DB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944" y="5003371"/>
            <a:ext cx="778164" cy="429503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47">
            <a:extLst>
              <a:ext uri="{FF2B5EF4-FFF2-40B4-BE49-F238E27FC236}">
                <a16:creationId xmlns:a16="http://schemas.microsoft.com/office/drawing/2014/main" id="{CA2B86A1-879B-4BFD-946F-82C282C505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88911" y="3649575"/>
            <a:ext cx="497587" cy="41474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47">
            <a:extLst>
              <a:ext uri="{FF2B5EF4-FFF2-40B4-BE49-F238E27FC236}">
                <a16:creationId xmlns:a16="http://schemas.microsoft.com/office/drawing/2014/main" id="{73819940-644A-48D8-9C9D-A35604ED51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6230" y="4643230"/>
            <a:ext cx="610322" cy="143083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47">
            <a:extLst>
              <a:ext uri="{FF2B5EF4-FFF2-40B4-BE49-F238E27FC236}">
                <a16:creationId xmlns:a16="http://schemas.microsoft.com/office/drawing/2014/main" id="{2F731307-BCEC-4FF5-AB46-6D8BBB62AD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199555" y="3875089"/>
            <a:ext cx="488951" cy="2103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47">
            <a:extLst>
              <a:ext uri="{FF2B5EF4-FFF2-40B4-BE49-F238E27FC236}">
                <a16:creationId xmlns:a16="http://schemas.microsoft.com/office/drawing/2014/main" id="{036F8CDE-5F9D-4D49-8B2B-9982CD4AC2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962049" y="2325688"/>
            <a:ext cx="546379" cy="70388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BB378F-E522-4705-9368-B17B35969E8D}"/>
              </a:ext>
            </a:extLst>
          </p:cNvPr>
          <p:cNvSpPr txBox="1"/>
          <p:nvPr/>
        </p:nvSpPr>
        <p:spPr>
          <a:xfrm>
            <a:off x="2753703" y="929270"/>
            <a:ext cx="273664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AMFICELNI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konkavni na oba kraja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npr. ribe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86AED-B542-4FE3-BD04-B37957CEE12E}"/>
              </a:ext>
            </a:extLst>
          </p:cNvPr>
          <p:cNvSpPr txBox="1"/>
          <p:nvPr/>
        </p:nvSpPr>
        <p:spPr>
          <a:xfrm>
            <a:off x="5465941" y="863565"/>
            <a:ext cx="3333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PROCELNI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prednja strana konkavna, stražnja konveksna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npr. zmije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45239-830B-4D98-8E58-9168B08F4D4B}"/>
              </a:ext>
            </a:extLst>
          </p:cNvPr>
          <p:cNvSpPr txBox="1"/>
          <p:nvPr/>
        </p:nvSpPr>
        <p:spPr>
          <a:xfrm>
            <a:off x="8600686" y="850700"/>
            <a:ext cx="3591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OPISTOCELNI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prednja strana konveksna, stražnja konkavna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npr. kornjače</a:t>
            </a:r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8F7C9DE8-1622-4CBB-97B5-6FABEB5C2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1" t="10279" r="9248" b="56666"/>
          <a:stretch/>
        </p:blipFill>
        <p:spPr>
          <a:xfrm>
            <a:off x="3516638" y="2068043"/>
            <a:ext cx="1083836" cy="1499726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96671A28-C2D9-41BB-83B3-F36CF2661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9224" r="73081" b="57721"/>
          <a:stretch/>
        </p:blipFill>
        <p:spPr>
          <a:xfrm>
            <a:off x="6701651" y="2232886"/>
            <a:ext cx="1083836" cy="1499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4A0C573B-AB18-40AD-84F7-5ECD8A43E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9224" r="52660" b="57721"/>
          <a:stretch/>
        </p:blipFill>
        <p:spPr>
          <a:xfrm>
            <a:off x="10106881" y="2220021"/>
            <a:ext cx="1083836" cy="149972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EE1C599-1CE2-3919-68C3-1C026993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300" y="175877"/>
            <a:ext cx="4495800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hr-H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3200" b="1" dirty="0">
                <a:latin typeface="Comic Sans MS" panose="030F0702030302020204" pitchFamily="66" charset="0"/>
                <a:cs typeface="Calibri" panose="020F0502020204030204" pitchFamily="34" charset="0"/>
              </a:rPr>
              <a:t>TIPOVI KRALJEŽAKA</a:t>
            </a:r>
            <a:endParaRPr lang="en-US" altLang="sr-Latn-RS" sz="3200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8BCDD1-BECB-BA30-BC22-A2CD55C56693}"/>
              </a:ext>
            </a:extLst>
          </p:cNvPr>
          <p:cNvSpPr txBox="1"/>
          <p:nvPr/>
        </p:nvSpPr>
        <p:spPr>
          <a:xfrm>
            <a:off x="3799290" y="3928445"/>
            <a:ext cx="33333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HETEROCELNI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zdjeličasti na oba kraja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npr. ptice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0159B4-822E-9AE5-699D-1BCA03FBA37E}"/>
              </a:ext>
            </a:extLst>
          </p:cNvPr>
          <p:cNvSpPr txBox="1"/>
          <p:nvPr/>
        </p:nvSpPr>
        <p:spPr>
          <a:xfrm>
            <a:off x="7408593" y="4038600"/>
            <a:ext cx="35913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PLATICELNI</a:t>
            </a:r>
          </a:p>
          <a:p>
            <a:pPr algn="ctr"/>
            <a:r>
              <a:rPr lang="pl-PL" sz="2000" dirty="0">
                <a:latin typeface="Comic Sans MS" panose="030F0702030302020204" pitchFamily="66" charset="0"/>
              </a:rPr>
              <a:t>zaravnjeni na oba kraja</a:t>
            </a:r>
          </a:p>
          <a:p>
            <a:pPr algn="ctr"/>
            <a:r>
              <a:rPr lang="pl-PL" sz="2000" dirty="0">
                <a:latin typeface="Comic Sans MS" panose="030F0702030302020204" pitchFamily="66" charset="0"/>
              </a:rPr>
              <a:t>npr. sisavci, ljudi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18AF5AB8-61BF-D002-BFD7-A460D531C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6" t="50624" r="28553" b="16321"/>
          <a:stretch/>
        </p:blipFill>
        <p:spPr>
          <a:xfrm>
            <a:off x="5017790" y="5105820"/>
            <a:ext cx="1083836" cy="1499726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A2CB9A19-D1D5-B94A-965B-D3F5DCADA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51184" r="52340" b="15761"/>
          <a:stretch/>
        </p:blipFill>
        <p:spPr>
          <a:xfrm>
            <a:off x="8467017" y="5219079"/>
            <a:ext cx="1083836" cy="14997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EFB442-49CA-A2BC-270E-D381A38E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1" y="2588860"/>
            <a:ext cx="3553091" cy="42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1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2AA2A5-CCD0-AFAF-0B74-DB4029C68D4A}"/>
              </a:ext>
            </a:extLst>
          </p:cNvPr>
          <p:cNvGrpSpPr/>
          <p:nvPr/>
        </p:nvGrpSpPr>
        <p:grpSpPr>
          <a:xfrm>
            <a:off x="1752600" y="400049"/>
            <a:ext cx="8686800" cy="6057902"/>
            <a:chOff x="3185757" y="505618"/>
            <a:chExt cx="8631238" cy="5761038"/>
          </a:xfrm>
        </p:grpSpPr>
        <p:pic>
          <p:nvPicPr>
            <p:cNvPr id="2" name="Picture 2" descr="zub">
              <a:extLst>
                <a:ext uri="{FF2B5EF4-FFF2-40B4-BE49-F238E27FC236}">
                  <a16:creationId xmlns:a16="http://schemas.microsoft.com/office/drawing/2014/main" id="{6FEE383D-2E09-4CBB-A2E8-FF946CC36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757" y="591343"/>
              <a:ext cx="6096000" cy="567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0BD6D94-8D97-4FCA-A750-0C002BEED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1395" y="1408906"/>
              <a:ext cx="2895600" cy="11477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predstavlja najveću masu zuba. </a:t>
              </a:r>
              <a:r>
                <a:rPr lang="hr-HR" altLang="sr-Latn-RS" sz="14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Mezodermalnog</a:t>
              </a:r>
              <a:r>
                <a:rPr lang="hr-HR" altLang="sr-Latn-R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je porijekla.</a:t>
              </a:r>
            </a:p>
            <a:p>
              <a:pPr eaLnBrk="1" hangingPunct="1">
                <a:lnSpc>
                  <a:spcPct val="130000"/>
                </a:lnSpc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Izgrađen od kalcij-fosfata.</a:t>
              </a:r>
            </a:p>
            <a:p>
              <a:pPr eaLnBrk="1" hangingPunct="1">
                <a:defRPr/>
              </a:pPr>
              <a:endParaRPr lang="en-US" altLang="sr-Latn-R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91CA18EB-705E-43D7-ADFF-E73A0E60A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9820" y="505618"/>
              <a:ext cx="2746375" cy="3079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- nalazi se na kruni zuba i na vratu.</a:t>
              </a:r>
              <a:endParaRPr lang="en-US" altLang="sr-Latn-R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E9D3312E-AD81-437E-A9D3-475D91227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0807" y="5376068"/>
              <a:ext cx="3489325" cy="3079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pokriva vrat zuba, korijen i tanki sloj cakline.</a:t>
              </a:r>
              <a:endParaRPr lang="en-US" altLang="sr-Latn-R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BD28B9A1-3BE8-4F21-B7C8-0C95F519A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1607" y="2556668"/>
              <a:ext cx="3400425" cy="3079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šupljina u kojoj se nalaze krvne žilice i živci.</a:t>
              </a:r>
              <a:endParaRPr lang="en-US" altLang="sr-Latn-R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D703F166-2862-43CE-A88F-1BF0EE8F8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0807" y="4431506"/>
              <a:ext cx="3535363" cy="8683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30000"/>
                </a:lnSpc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nalaze se uz cement oko korijena.</a:t>
              </a:r>
            </a:p>
            <a:p>
              <a:pPr eaLnBrk="1" hangingPunct="1">
                <a:lnSpc>
                  <a:spcPct val="130000"/>
                </a:lnSpc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Pomoću njih je zub fiksiran uz zidove alveole.</a:t>
              </a:r>
            </a:p>
            <a:p>
              <a:pPr eaLnBrk="1" hangingPunct="1">
                <a:defRPr/>
              </a:pPr>
              <a:endParaRPr lang="en-US" altLang="sr-Latn-R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C60AFCCD-7196-493F-8199-377BE3098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0807" y="3547268"/>
              <a:ext cx="3786188" cy="3048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hr-HR" altLang="sr-Latn-R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dio zubnog tkiva koje neposredno okružuje zub.</a:t>
              </a:r>
              <a:endParaRPr lang="en-US" altLang="sr-Latn-R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22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3213-6687-45C9-A023-F078BD2B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</a:rPr>
              <a:t>ZUBI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A93E8-BB48-4F38-A600-0F703EFA3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282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/>
              <a:t>DIFIODONCIJA</a:t>
            </a:r>
          </a:p>
          <a:p>
            <a:pPr lvl="1"/>
            <a:r>
              <a:rPr lang="hr-HR" dirty="0"/>
              <a:t>Dvije generacije zuba</a:t>
            </a:r>
          </a:p>
          <a:p>
            <a:pPr lvl="1"/>
            <a:r>
              <a:rPr lang="hr-HR" dirty="0"/>
              <a:t>Postoje i </a:t>
            </a:r>
            <a:r>
              <a:rPr lang="hr-HR" dirty="0" err="1"/>
              <a:t>monofiodonti</a:t>
            </a:r>
            <a:r>
              <a:rPr lang="hr-HR" dirty="0"/>
              <a:t>, </a:t>
            </a:r>
            <a:r>
              <a:rPr lang="hr-HR" dirty="0" err="1"/>
              <a:t>polifiodonti</a:t>
            </a:r>
            <a:endParaRPr lang="hr-HR" dirty="0"/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HETERODONTNO ZUBALO</a:t>
            </a:r>
          </a:p>
          <a:p>
            <a:pPr lvl="1"/>
            <a:r>
              <a:rPr lang="hr-HR" dirty="0"/>
              <a:t>Zubi se razlikuju po obliku i funkciji</a:t>
            </a:r>
          </a:p>
          <a:p>
            <a:pPr lvl="1"/>
            <a:r>
              <a:rPr lang="hr-HR" dirty="0"/>
              <a:t>Razlikuje se od </a:t>
            </a:r>
            <a:r>
              <a:rPr lang="hr-HR" dirty="0" err="1"/>
              <a:t>homodontnog</a:t>
            </a:r>
            <a:r>
              <a:rPr lang="hr-HR" dirty="0"/>
              <a:t> zubala koje ima sve zube istog oblika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b="1" dirty="0"/>
              <a:t>DIJASTEMA</a:t>
            </a:r>
          </a:p>
          <a:p>
            <a:pPr lvl="1"/>
            <a:r>
              <a:rPr lang="hr-HR" dirty="0"/>
              <a:t>Razmak između zuba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1EDE4BE-D224-4026-BBB8-8031A13DE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59" y="4386382"/>
            <a:ext cx="3637387" cy="224608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39CDEA2-303F-472C-B85B-F22C1452C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46" b="50838" l="6989" r="91378">
                        <a14:foregroundMark x1="10647" y1="37437" x2="10777" y2="41374"/>
                        <a14:foregroundMark x1="7903" y1="45896" x2="7903" y2="45896"/>
                        <a14:foregroundMark x1="7054" y1="38107" x2="7054" y2="38107"/>
                        <a14:foregroundMark x1="31809" y1="50000" x2="31809" y2="50000"/>
                        <a14:foregroundMark x1="38994" y1="47404" x2="38994" y2="47404"/>
                        <a14:foregroundMark x1="41280" y1="48492" x2="41280" y2="48492"/>
                        <a14:foregroundMark x1="42521" y1="50838" x2="42521" y2="50838"/>
                        <a14:foregroundMark x1="41411" y1="49162" x2="41411" y2="49162"/>
                        <a14:foregroundMark x1="41215" y1="49497" x2="41215" y2="49497"/>
                        <a14:foregroundMark x1="65643" y1="38358" x2="73351" y2="38610"/>
                        <a14:foregroundMark x1="74592" y1="38358" x2="83475" y2="38693"/>
                        <a14:foregroundMark x1="87590" y1="42211" x2="83605" y2="43216"/>
                        <a14:foregroundMark x1="91378" y1="41290" x2="91378" y2="41290"/>
                        <a14:foregroundMark x1="67538" y1="47487" x2="67538" y2="47487"/>
                        <a14:foregroundMark x1="71848" y1="46985" x2="71848" y2="46985"/>
                        <a14:foregroundMark x1="77466" y1="46566" x2="77466" y2="46566"/>
                        <a14:foregroundMark x1="80209" y1="46566" x2="80209" y2="46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0" t="26620" r="52765" b="46878"/>
          <a:stretch/>
        </p:blipFill>
        <p:spPr>
          <a:xfrm>
            <a:off x="6326795" y="457200"/>
            <a:ext cx="4049105" cy="190431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745C53B-300D-4707-9A51-9BEDBC9A2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46" b="50838" l="6989" r="91378">
                        <a14:foregroundMark x1="10647" y1="37437" x2="10777" y2="41374"/>
                        <a14:foregroundMark x1="7903" y1="45896" x2="7903" y2="45896"/>
                        <a14:foregroundMark x1="7054" y1="38107" x2="7054" y2="38107"/>
                        <a14:foregroundMark x1="31809" y1="50000" x2="31809" y2="50000"/>
                        <a14:foregroundMark x1="38994" y1="47404" x2="38994" y2="47404"/>
                        <a14:foregroundMark x1="41280" y1="48492" x2="41280" y2="48492"/>
                        <a14:foregroundMark x1="42521" y1="50838" x2="42521" y2="50838"/>
                        <a14:foregroundMark x1="41411" y1="49162" x2="41411" y2="49162"/>
                        <a14:foregroundMark x1="41215" y1="49497" x2="41215" y2="49497"/>
                        <a14:foregroundMark x1="65643" y1="38358" x2="73351" y2="38610"/>
                        <a14:foregroundMark x1="74592" y1="38358" x2="83475" y2="38693"/>
                        <a14:foregroundMark x1="87590" y1="42211" x2="83605" y2="43216"/>
                        <a14:foregroundMark x1="91378" y1="41290" x2="91378" y2="41290"/>
                        <a14:foregroundMark x1="67538" y1="47487" x2="67538" y2="47487"/>
                        <a14:foregroundMark x1="71848" y1="46985" x2="71848" y2="46985"/>
                        <a14:foregroundMark x1="77466" y1="46566" x2="77466" y2="46566"/>
                        <a14:foregroundMark x1="80209" y1="46566" x2="80209" y2="46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27635" r="4642" b="45863"/>
          <a:stretch/>
        </p:blipFill>
        <p:spPr>
          <a:xfrm>
            <a:off x="7416195" y="2249714"/>
            <a:ext cx="4775805" cy="22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8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D4B91F-53F7-4521-986E-194159063387}"/>
              </a:ext>
            </a:extLst>
          </p:cNvPr>
          <p:cNvSpPr/>
          <p:nvPr/>
        </p:nvSpPr>
        <p:spPr>
          <a:xfrm>
            <a:off x="864065" y="337468"/>
            <a:ext cx="104359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cs typeface="Calibri" panose="020F0502020204030204" pitchFamily="34" charset="0"/>
              </a:rPr>
              <a:t>RAZLIČIT IZGLED POVRŠINE ZUBA I ORGANIZACIJA ZUBA OVISNO O NAČINU ISHRANE</a:t>
            </a:r>
            <a:endParaRPr lang="hr-HR" sz="2800" b="1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644FD29-4F0F-48B9-B477-E1ED0DFC4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1161710"/>
            <a:ext cx="25050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8FAB9F-1DE2-473F-84B2-25E9B5DA7795}"/>
              </a:ext>
            </a:extLst>
          </p:cNvPr>
          <p:cNvSpPr txBox="1">
            <a:spLocks/>
          </p:cNvSpPr>
          <p:nvPr/>
        </p:nvSpPr>
        <p:spPr bwMode="auto">
          <a:xfrm>
            <a:off x="685800" y="1750536"/>
            <a:ext cx="49990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anose="05020102010507070707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 panose="020F0502020204030204" pitchFamily="34" charset="0"/>
              </a:rPr>
              <a:t>Polumjesečasta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površina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(selenodontni)</a:t>
            </a:r>
          </a:p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8255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Naborana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površina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zuba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lofodontni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662ADC3-3ADE-4B8C-BE11-15C190E80B64}"/>
              </a:ext>
            </a:extLst>
          </p:cNvPr>
          <p:cNvSpPr txBox="1">
            <a:spLocks/>
          </p:cNvSpPr>
          <p:nvPr/>
        </p:nvSpPr>
        <p:spPr bwMode="auto">
          <a:xfrm>
            <a:off x="685800" y="4743450"/>
            <a:ext cx="5508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anose="05020102010507070707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altLang="en-US" sz="2000" dirty="0" err="1">
                <a:cs typeface="Calibri" panose="020F0502020204030204" pitchFamily="34" charset="0"/>
              </a:rPr>
              <a:t>Tupo-kvržičasta</a:t>
            </a:r>
            <a:r>
              <a:rPr lang="en-GB" altLang="en-US" sz="2000" dirty="0">
                <a:cs typeface="Calibri" panose="020F0502020204030204" pitchFamily="34" charset="0"/>
              </a:rPr>
              <a:t> </a:t>
            </a:r>
            <a:r>
              <a:rPr lang="en-GB" altLang="en-US" sz="2000" dirty="0" err="1">
                <a:cs typeface="Calibri" panose="020F0502020204030204" pitchFamily="34" charset="0"/>
              </a:rPr>
              <a:t>površina</a:t>
            </a:r>
            <a:r>
              <a:rPr lang="en-GB" altLang="en-US" sz="2000" dirty="0">
                <a:cs typeface="Calibri" panose="020F0502020204030204" pitchFamily="34" charset="0"/>
              </a:rPr>
              <a:t> (</a:t>
            </a:r>
            <a:r>
              <a:rPr lang="en-GB" altLang="en-US" sz="2000" dirty="0" err="1">
                <a:cs typeface="Calibri" panose="020F0502020204030204" pitchFamily="34" charset="0"/>
              </a:rPr>
              <a:t>bunodontni</a:t>
            </a:r>
            <a:r>
              <a:rPr lang="en-GB" altLang="en-US" sz="2000" dirty="0"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074C4D7-24FD-4759-930F-D1DF26A4F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5208588"/>
            <a:ext cx="6257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BF95444-B95D-47C6-8B12-F71567D9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21" y="2864286"/>
            <a:ext cx="2505075" cy="14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47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613D61-B5A4-42B5-839F-784F4778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</a:rPr>
              <a:t>HOMOLOGIJA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FAB9E242-0200-4934-BBAF-528B213CF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738890"/>
            <a:ext cx="9321800" cy="47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1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1654</Words>
  <Application>Microsoft Office PowerPoint</Application>
  <PresentationFormat>Widescreen</PresentationFormat>
  <Paragraphs>333</Paragraphs>
  <Slides>35</Slides>
  <Notes>32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Times New Roman</vt:lpstr>
      <vt:lpstr>Wingdings 2</vt:lpstr>
      <vt:lpstr>Office Theme</vt:lpstr>
      <vt:lpstr>OPĆA PALEONTOLOGIJA</vt:lpstr>
      <vt:lpstr>SEMINAR 2</vt:lpstr>
      <vt:lpstr>VJEŽBE 15.05.</vt:lpstr>
      <vt:lpstr>PowerPoint Presentation</vt:lpstr>
      <vt:lpstr>PowerPoint Presentation</vt:lpstr>
      <vt:lpstr>PowerPoint Presentation</vt:lpstr>
      <vt:lpstr>ZUBI</vt:lpstr>
      <vt:lpstr>PowerPoint Presentation</vt:lpstr>
      <vt:lpstr>HOMOLOGIJA</vt:lpstr>
      <vt:lpstr>PLANTAE</vt:lpstr>
      <vt:lpstr>MAHOVINE (Bryophyta)</vt:lpstr>
      <vt:lpstr>PAPRATNJAČE</vt:lpstr>
      <vt:lpstr>PAPRATNJAČE (Pterydophyta)</vt:lpstr>
      <vt:lpstr>PAPRATNJAČE (Pterydophyta)</vt:lpstr>
      <vt:lpstr>PAPRATNJAČE (Pterydophyta)</vt:lpstr>
      <vt:lpstr>PAPRATNJAČE (Pterydophyta)</vt:lpstr>
      <vt:lpstr>SJEMENJAČE (Spermatophyta)</vt:lpstr>
      <vt:lpstr>SJEMENJAČE (Spermatophyta)</vt:lpstr>
      <vt:lpstr>SJEMENJAČE (Spermatophyta)</vt:lpstr>
      <vt:lpstr>SJEMENJAČE (Spermatophyta)</vt:lpstr>
      <vt:lpstr>SJEMENJAČE (Spermatophyta)</vt:lpstr>
      <vt:lpstr>PowerPoint Presentation</vt:lpstr>
      <vt:lpstr>PowerPoint Presentation</vt:lpstr>
      <vt:lpstr>Nalazi u Hrvatskoj</vt:lpstr>
      <vt:lpstr>IHNOFOSILI</vt:lpstr>
      <vt:lpstr>IHNOFOSILI</vt:lpstr>
      <vt:lpstr>CUBICHNIA – tragovi odmaranja, skrivanja</vt:lpstr>
      <vt:lpstr>REPICHNIA – tragovi kretanja</vt:lpstr>
      <vt:lpstr>PowerPoint Presentation</vt:lpstr>
      <vt:lpstr>PASCICHNIA – tragovi ispaše</vt:lpstr>
      <vt:lpstr>AGRICHNIA – tragovi hranjenja, „vrtlarenje”</vt:lpstr>
      <vt:lpstr>FODICHNIA – tragovi hranjenja</vt:lpstr>
      <vt:lpstr>DOMICHNIA – tragovi stanovanja</vt:lpstr>
      <vt:lpstr>FUGICHNIA – tragovi bježanja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Valerije Makarun</dc:creator>
  <cp:lastModifiedBy>Valerije Makarun</cp:lastModifiedBy>
  <cp:revision>30</cp:revision>
  <dcterms:created xsi:type="dcterms:W3CDTF">2022-01-16T14:41:24Z</dcterms:created>
  <dcterms:modified xsi:type="dcterms:W3CDTF">2026-05-08T08:35:50Z</dcterms:modified>
</cp:coreProperties>
</file>