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7.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70"/>
  </p:notesMasterIdLst>
  <p:sldIdLst>
    <p:sldId id="264" r:id="rId5"/>
    <p:sldId id="3866" r:id="rId6"/>
    <p:sldId id="3867" r:id="rId7"/>
    <p:sldId id="3868" r:id="rId8"/>
    <p:sldId id="3869" r:id="rId9"/>
    <p:sldId id="3870" r:id="rId10"/>
    <p:sldId id="3871" r:id="rId11"/>
    <p:sldId id="3872" r:id="rId12"/>
    <p:sldId id="3873" r:id="rId13"/>
    <p:sldId id="3874" r:id="rId14"/>
    <p:sldId id="3875" r:id="rId15"/>
    <p:sldId id="3876" r:id="rId16"/>
    <p:sldId id="3877" r:id="rId17"/>
    <p:sldId id="3878" r:id="rId18"/>
    <p:sldId id="3879" r:id="rId19"/>
    <p:sldId id="3880" r:id="rId20"/>
    <p:sldId id="3881" r:id="rId21"/>
    <p:sldId id="3882" r:id="rId22"/>
    <p:sldId id="3883" r:id="rId23"/>
    <p:sldId id="3900" r:id="rId24"/>
    <p:sldId id="3861" r:id="rId25"/>
    <p:sldId id="3886" r:id="rId26"/>
    <p:sldId id="3887" r:id="rId27"/>
    <p:sldId id="3888" r:id="rId28"/>
    <p:sldId id="3889" r:id="rId29"/>
    <p:sldId id="3890" r:id="rId30"/>
    <p:sldId id="3891" r:id="rId31"/>
    <p:sldId id="3859" r:id="rId32"/>
    <p:sldId id="3901" r:id="rId33"/>
    <p:sldId id="3912" r:id="rId34"/>
    <p:sldId id="3860" r:id="rId35"/>
    <p:sldId id="3894" r:id="rId36"/>
    <p:sldId id="3865" r:id="rId37"/>
    <p:sldId id="3915" r:id="rId38"/>
    <p:sldId id="3896" r:id="rId39"/>
    <p:sldId id="3897" r:id="rId40"/>
    <p:sldId id="3902" r:id="rId41"/>
    <p:sldId id="3923" r:id="rId42"/>
    <p:sldId id="3924" r:id="rId43"/>
    <p:sldId id="3919" r:id="rId44"/>
    <p:sldId id="3920" r:id="rId45"/>
    <p:sldId id="3921" r:id="rId46"/>
    <p:sldId id="3910" r:id="rId47"/>
    <p:sldId id="3930" r:id="rId48"/>
    <p:sldId id="3922" r:id="rId49"/>
    <p:sldId id="3909" r:id="rId50"/>
    <p:sldId id="3918" r:id="rId51"/>
    <p:sldId id="3917" r:id="rId52"/>
    <p:sldId id="3911" r:id="rId53"/>
    <p:sldId id="3913" r:id="rId54"/>
    <p:sldId id="3916" r:id="rId55"/>
    <p:sldId id="3914" r:id="rId56"/>
    <p:sldId id="3925" r:id="rId57"/>
    <p:sldId id="3926" r:id="rId58"/>
    <p:sldId id="3927" r:id="rId59"/>
    <p:sldId id="3928" r:id="rId60"/>
    <p:sldId id="3929" r:id="rId61"/>
    <p:sldId id="3903" r:id="rId62"/>
    <p:sldId id="3905" r:id="rId63"/>
    <p:sldId id="3906" r:id="rId64"/>
    <p:sldId id="3907" r:id="rId65"/>
    <p:sldId id="3908" r:id="rId66"/>
    <p:sldId id="3904" r:id="rId67"/>
    <p:sldId id="3899" r:id="rId68"/>
    <p:sldId id="3931"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9" autoAdjust="0"/>
  </p:normalViewPr>
  <p:slideViewPr>
    <p:cSldViewPr snapToGrid="0">
      <p:cViewPr varScale="1">
        <p:scale>
          <a:sx n="113" d="100"/>
          <a:sy n="113" d="100"/>
        </p:scale>
        <p:origin x="51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diagrams/_rels/data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SimpleTimelineDefaultColorVariant">
  <dgm:title val="Simple Timeline Default Color Variant"/>
  <dgm:desc val="Simple Timeline Default Color Variant"/>
  <dgm:catLst>
    <dgm:cat type="Other" pri="2"/>
  </dgm:catLst>
  <dgm:styleLbl name="node0">
    <dgm:fillClrLst meth="repeat">
      <a:schemeClr val="dk2"/>
    </dgm:fillClrLst>
    <dgm:linClrLst meth="repeat">
      <a:schemeClr val="lt1"/>
    </dgm:linClrLst>
    <dgm:effectClrLst/>
    <dgm:txLinClrLst/>
    <dgm:txFillClrLst/>
    <dgm:txEffectClrLst/>
  </dgm:styleLbl>
  <dgm:styleLbl name="alignNode1">
    <dgm:fillClrLst meth="repeat">
      <a:schemeClr val="accent1">
        <a:alpha val="0"/>
      </a:schemeClr>
    </dgm:fillClrLst>
    <dgm:linClrLst meth="repeat">
      <a:schemeClr val="accent1">
        <a:alpha val="0"/>
      </a:schemeClr>
    </dgm:linClrLst>
    <dgm:effectClrLst/>
    <dgm:txLinClrLst/>
    <dgm:txFillClrLst meth="repeat">
      <a:schemeClr val="accent1"/>
    </dgm:txFillClrLst>
    <dgm:txEffectClrLst/>
  </dgm:styleLbl>
  <dgm:styleLbl name="node1">
    <dgm:fillClrLst meth="repeat">
      <a:schemeClr val="dk2"/>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dk2">
        <a:alpha val="50000"/>
      </a:schemeClr>
    </dgm:fillClrLst>
    <dgm:linClrLst meth="repeat">
      <a:schemeClr val="lt1"/>
    </dgm:linClrLst>
    <dgm:effectClrLst/>
    <dgm:txLinClrLst/>
    <dgm:txFillClrLst/>
    <dgm:txEffectClrLst/>
  </dgm:styleLbl>
  <dgm:styleLbl name="node2">
    <dgm:fillClrLst meth="repeat">
      <a:schemeClr val="dk2"/>
    </dgm:fillClrLst>
    <dgm:linClrLst meth="repeat">
      <a:schemeClr val="lt1"/>
    </dgm:linClrLst>
    <dgm:effectClrLst/>
    <dgm:txLinClrLst/>
    <dgm:txFillClrLst/>
    <dgm:txEffectClrLst/>
  </dgm:styleLbl>
  <dgm:styleLbl name="node3">
    <dgm:fillClrLst meth="repeat">
      <a:schemeClr val="dk2"/>
    </dgm:fillClrLst>
    <dgm:linClrLst meth="repeat">
      <a:schemeClr val="lt1"/>
    </dgm:linClrLst>
    <dgm:effectClrLst/>
    <dgm:txLinClrLst/>
    <dgm:txFillClrLst/>
    <dgm:txEffectClrLst/>
  </dgm:styleLbl>
  <dgm:styleLbl name="node4">
    <dgm:fillClrLst meth="repeat">
      <a:schemeClr val="dk2"/>
    </dgm:fillClrLst>
    <dgm:linClrLst meth="repeat">
      <a:schemeClr val="lt1"/>
    </dgm:linClrLst>
    <dgm:effectClrLst/>
    <dgm:txLinClrLst/>
    <dgm:txFillClrLst/>
    <dgm:txEffectClrLst/>
  </dgm:styleLbl>
  <dgm:styleLbl name="fgImgPlace1">
    <dgm:fillClrLst meth="repeat">
      <a:schemeClr val="dk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dk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dk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tx1"/>
    </dgm:txFillClrLst>
    <dgm:txEffectClrLst/>
  </dgm:styleLbl>
  <dgm:styleLbl name="asst0">
    <dgm:fillClrLst meth="repeat">
      <a:schemeClr val="dk2"/>
    </dgm:fillClrLst>
    <dgm:linClrLst meth="repeat">
      <a:schemeClr val="lt1"/>
    </dgm:linClrLst>
    <dgm:effectClrLst/>
    <dgm:txLinClrLst/>
    <dgm:txFillClrLst/>
    <dgm:txEffectClrLst/>
  </dgm:styleLbl>
  <dgm:styleLbl name="asst1">
    <dgm:fillClrLst meth="repeat">
      <a:schemeClr val="dk2"/>
    </dgm:fillClrLst>
    <dgm:linClrLst meth="repeat">
      <a:schemeClr val="lt1"/>
    </dgm:linClrLst>
    <dgm:effectClrLst/>
    <dgm:txLinClrLst/>
    <dgm:txFillClrLst/>
    <dgm:txEffectClrLst/>
  </dgm:styleLbl>
  <dgm:styleLbl name="asst2">
    <dgm:fillClrLst meth="repeat">
      <a:schemeClr val="dk2"/>
    </dgm:fillClrLst>
    <dgm:linClrLst meth="repeat">
      <a:schemeClr val="lt1"/>
    </dgm:linClrLst>
    <dgm:effectClrLst/>
    <dgm:txLinClrLst/>
    <dgm:txFillClrLst/>
    <dgm:txEffectClrLst/>
  </dgm:styleLbl>
  <dgm:styleLbl name="asst3">
    <dgm:fillClrLst meth="repeat">
      <a:schemeClr val="dk2"/>
    </dgm:fillClrLst>
    <dgm:linClrLst meth="repeat">
      <a:schemeClr val="lt1"/>
    </dgm:linClrLst>
    <dgm:effectClrLst/>
    <dgm:txLinClrLst/>
    <dgm:txFillClrLst/>
    <dgm:txEffectClrLst/>
  </dgm:styleLbl>
  <dgm:styleLbl name="asst4">
    <dgm:fillClrLst meth="repeat">
      <a:schemeClr val="dk2"/>
    </dgm:fillClrLst>
    <dgm:linClrLst meth="repeat">
      <a:schemeClr val="lt1"/>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1"/>
    </dgm:txFillClrLst>
    <dgm:txEffectClrLst/>
  </dgm:styleLbl>
  <dgm:styleLbl name="parChTrans2D2">
    <dgm:fillClrLst meth="repeat">
      <a:schemeClr val="dk2"/>
    </dgm:fillClrLst>
    <dgm:linClrLst meth="repeat">
      <a:schemeClr val="dk2"/>
    </dgm:linClrLst>
    <dgm:effectClrLst/>
    <dgm:txLinClrLst/>
    <dgm:txFillClrLst meth="repeat">
      <a:schemeClr val="lt1"/>
    </dgm:txFillClrLst>
    <dgm:txEffectClrLst/>
  </dgm:styleLbl>
  <dgm:styleLbl name="parChTrans2D3">
    <dgm:fillClrLst meth="repeat">
      <a:schemeClr val="dk2"/>
    </dgm:fillClrLst>
    <dgm:linClrLst meth="repeat">
      <a:schemeClr val="dk2"/>
    </dgm:linClrLst>
    <dgm:effectClrLst/>
    <dgm:txLinClrLst/>
    <dgm:txFillClrLst meth="repeat">
      <a:schemeClr val="lt1"/>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accent1">
        <a:alpha val="90000"/>
      </a:schemeClr>
    </dgm:fillClrLst>
    <dgm:linClrLst meth="repeat">
      <a:schemeClr val="lt1"/>
    </dgm:linClrLst>
    <dgm:effectClrLst/>
    <dgm:txLinClrLst/>
    <dgm:txFillClrLst meth="repeat">
      <a:schemeClr val="accent1"/>
    </dgm:txFillClrLst>
    <dgm:txEffectClrLst/>
  </dgm:styleLbl>
  <dgm:styleLbl name="conFgAcc1">
    <dgm:fillClrLst meth="repeat">
      <a:schemeClr val="lt1">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dk2">
        <a:alpha val="90000"/>
      </a:schemeClr>
    </dgm:fillClrLst>
    <dgm:linClrLst meth="repeat">
      <a:schemeClr val="dk2"/>
    </dgm:linClrLst>
    <dgm:effectClrLst/>
    <dgm:txLinClrLst/>
    <dgm:txFillClrLst meth="repeat">
      <a:schemeClr val="dk2"/>
    </dgm:txFillClrLst>
    <dgm:txEffectClrLst/>
  </dgm:styleLbl>
  <dgm:styleLbl name="trAlignAcc1">
    <dgm:fillClrLst meth="repeat">
      <a:schemeClr val="lt1">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1"/>
    </dgm:fillClrLst>
    <dgm:linClrLst meth="repeat">
      <a:schemeClr val="dk2"/>
    </dgm:linClrLst>
    <dgm:effectClrLst/>
    <dgm:txLinClrLst/>
    <dgm:txFillClrLst meth="repeat">
      <a:schemeClr val="dk1"/>
    </dgm:txFillClrLst>
    <dgm:txEffectClrLst/>
  </dgm:styleLbl>
  <dgm:styleLbl name="solidAlignAcc1">
    <dgm:fillClrLst meth="repeat">
      <a:schemeClr val="lt1"/>
    </dgm:fillClrLst>
    <dgm:linClrLst meth="repeat">
      <a:schemeClr val="dk2"/>
    </dgm:linClrLst>
    <dgm:effectClrLst/>
    <dgm:txLinClrLst/>
    <dgm:txFillClrLst meth="repeat">
      <a:schemeClr val="dk1"/>
    </dgm:txFillClrLst>
    <dgm:txEffectClrLst/>
  </dgm:styleLbl>
  <dgm:styleLbl name="solidBgAcc1">
    <dgm:fillClrLst meth="repeat">
      <a:schemeClr val="lt1"/>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BlockTimelineDefaultColorVariant">
  <dgm:title val="Block Timeline Default Color Variant"/>
  <dgm:desc val="Block Timeline Default Color Variant"/>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dk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745ADE-5964-45AE-9E10-145A5C76D997}" type="doc">
      <dgm:prSet loTypeId="urn:microsoft.com/office/officeart/2024/3/layout/hArchList1" loCatId="List" qsTypeId="urn:microsoft.com/office/officeart/2005/8/quickstyle/simple1" qsCatId="simple" csTypeId="urn:microsoft.com/office/officeart/2005/8/colors/accent0_3" csCatId="mainScheme" phldr="1"/>
      <dgm:spPr/>
      <dgm:t>
        <a:bodyPr/>
        <a:lstStyle/>
        <a:p>
          <a:endParaRPr lang="en-US"/>
        </a:p>
      </dgm:t>
    </dgm:pt>
    <dgm:pt modelId="{0CF4F4E4-1D49-4D5A-A46D-3FED8B06AFE1}">
      <dgm:prSet/>
      <dgm:spPr/>
      <dgm:t>
        <a:bodyPr/>
        <a:lstStyle/>
        <a:p>
          <a:pPr>
            <a:lnSpc>
              <a:spcPct val="100000"/>
            </a:lnSpc>
            <a:defRPr b="1"/>
          </a:pPr>
          <a:endParaRPr lang="en-US" dirty="0"/>
        </a:p>
      </dgm:t>
    </dgm:pt>
    <dgm:pt modelId="{922D6BF9-376F-45AB-A096-5EA0425F65A0}" type="parTrans" cxnId="{CA150948-A974-4665-8D2D-84E8113EF014}">
      <dgm:prSet/>
      <dgm:spPr/>
      <dgm:t>
        <a:bodyPr/>
        <a:lstStyle/>
        <a:p>
          <a:endParaRPr lang="en-US"/>
        </a:p>
      </dgm:t>
    </dgm:pt>
    <dgm:pt modelId="{417030A3-0296-4819-82F2-09658100DC31}" type="sibTrans" cxnId="{CA150948-A974-4665-8D2D-84E8113EF014}">
      <dgm:prSet/>
      <dgm:spPr/>
      <dgm:t>
        <a:bodyPr/>
        <a:lstStyle/>
        <a:p>
          <a:pPr>
            <a:lnSpc>
              <a:spcPct val="100000"/>
            </a:lnSpc>
            <a:defRPr b="1"/>
          </a:pPr>
          <a:endParaRPr lang="en-US"/>
        </a:p>
      </dgm:t>
    </dgm:pt>
    <dgm:pt modelId="{46B234EF-9FC0-4169-A54D-D2B01398F50E}">
      <dgm:prSet/>
      <dgm:spPr/>
      <dgm:t>
        <a:bodyPr/>
        <a:lstStyle/>
        <a:p>
          <a:pPr>
            <a:lnSpc>
              <a:spcPct val="100000"/>
            </a:lnSpc>
          </a:pPr>
          <a:endParaRPr lang="en-US" dirty="0"/>
        </a:p>
      </dgm:t>
    </dgm:pt>
    <dgm:pt modelId="{3BD90315-887B-4A64-8071-1CA773F339CE}" type="parTrans" cxnId="{BEBD81A7-9ED9-4E52-9090-FA460AE6C89A}">
      <dgm:prSet/>
      <dgm:spPr/>
      <dgm:t>
        <a:bodyPr/>
        <a:lstStyle/>
        <a:p>
          <a:endParaRPr lang="en-US"/>
        </a:p>
      </dgm:t>
    </dgm:pt>
    <dgm:pt modelId="{A15C668D-399F-47A7-BE1A-1EB888AF175A}" type="sibTrans" cxnId="{BEBD81A7-9ED9-4E52-9090-FA460AE6C89A}">
      <dgm:prSet/>
      <dgm:spPr/>
      <dgm:t>
        <a:bodyPr/>
        <a:lstStyle/>
        <a:p>
          <a:endParaRPr lang="en-US"/>
        </a:p>
      </dgm:t>
    </dgm:pt>
    <dgm:pt modelId="{C7E83428-FB72-4434-8AD7-0CAF016D60F4}">
      <dgm:prSet custT="1"/>
      <dgm:spPr/>
      <dgm:t>
        <a:bodyPr/>
        <a:lstStyle/>
        <a:p>
          <a:pPr>
            <a:lnSpc>
              <a:spcPct val="100000"/>
            </a:lnSpc>
            <a:defRPr b="1"/>
          </a:pPr>
          <a:r>
            <a:rPr lang="hr-HR" sz="2400" b="0" dirty="0"/>
            <a:t>Simon Mabon ističe da razumijevanje rivalstva između ovih država na Bliskom istoku obuhvaća:</a:t>
          </a:r>
        </a:p>
        <a:p>
          <a:pPr>
            <a:lnSpc>
              <a:spcPct val="100000"/>
            </a:lnSpc>
            <a:defRPr b="1"/>
          </a:pPr>
          <a:endParaRPr lang="hr-HR" sz="2400" b="0" dirty="0"/>
        </a:p>
        <a:p>
          <a:pPr>
            <a:lnSpc>
              <a:spcPct val="100000"/>
            </a:lnSpc>
            <a:defRPr b="1"/>
          </a:pPr>
          <a:r>
            <a:rPr lang="hr-HR" sz="2400" b="0" dirty="0"/>
            <a:t>1. regionalnu borbu za prevlast,</a:t>
          </a:r>
        </a:p>
        <a:p>
          <a:pPr>
            <a:lnSpc>
              <a:spcPct val="100000"/>
            </a:lnSpc>
            <a:defRPr b="1"/>
          </a:pPr>
          <a:r>
            <a:rPr lang="hr-HR" sz="2400" b="0" dirty="0"/>
            <a:t> 2. neprijateljstva proizašla iz „drevnih mržnji“ sunita i šijita te</a:t>
          </a:r>
        </a:p>
        <a:p>
          <a:pPr>
            <a:lnSpc>
              <a:spcPct val="100000"/>
            </a:lnSpc>
            <a:defRPr b="1"/>
          </a:pPr>
          <a:r>
            <a:rPr lang="hr-HR" sz="2400" b="0" dirty="0"/>
            <a:t>3. odnos geopolitike i religije.</a:t>
          </a:r>
          <a:endParaRPr lang="en-US" sz="2400" b="0" dirty="0"/>
        </a:p>
      </dgm:t>
    </dgm:pt>
    <dgm:pt modelId="{5D642B05-4E25-4D60-AE7C-4CA733522B19}" type="parTrans" cxnId="{3308A31F-84C5-42AA-ADEF-1BCC84297461}">
      <dgm:prSet/>
      <dgm:spPr/>
      <dgm:t>
        <a:bodyPr/>
        <a:lstStyle/>
        <a:p>
          <a:endParaRPr lang="en-US"/>
        </a:p>
      </dgm:t>
    </dgm:pt>
    <dgm:pt modelId="{505810DD-5634-4488-8AD4-8E7C81F540F3}" type="sibTrans" cxnId="{3308A31F-84C5-42AA-ADEF-1BCC84297461}">
      <dgm:prSet/>
      <dgm:spPr/>
      <dgm:t>
        <a:bodyPr/>
        <a:lstStyle/>
        <a:p>
          <a:endParaRPr lang="en-US"/>
        </a:p>
      </dgm:t>
    </dgm:pt>
    <dgm:pt modelId="{537F658D-49E9-4322-8D70-CC151212ABDB}" type="pres">
      <dgm:prSet presAssocID="{05745ADE-5964-45AE-9E10-145A5C76D997}" presName="Name0" presStyleCnt="0">
        <dgm:presLayoutVars>
          <dgm:dir/>
          <dgm:resizeHandles val="exact"/>
        </dgm:presLayoutVars>
      </dgm:prSet>
      <dgm:spPr/>
    </dgm:pt>
    <dgm:pt modelId="{7E438EC4-9040-4FE0-87F0-2F8931FBACB3}" type="pres">
      <dgm:prSet presAssocID="{0CF4F4E4-1D49-4D5A-A46D-3FED8B06AFE1}" presName="compNode" presStyleCnt="0"/>
      <dgm:spPr/>
    </dgm:pt>
    <dgm:pt modelId="{68266DCB-DDFA-47A7-960D-DFAFFE725670}" type="pres">
      <dgm:prSet presAssocID="{0CF4F4E4-1D49-4D5A-A46D-3FED8B06AFE1}" presName="pictRect" presStyleLbl="revTx" presStyleIdx="0" presStyleCnt="4">
        <dgm:presLayoutVars>
          <dgm:chMax val="0"/>
          <dgm:bulletEnabled/>
        </dgm:presLayoutVars>
      </dgm:prSet>
      <dgm:spPr/>
    </dgm:pt>
    <dgm:pt modelId="{456F3935-0FDB-450A-B9EB-E2521F8937B5}" type="pres">
      <dgm:prSet presAssocID="{0CF4F4E4-1D49-4D5A-A46D-3FED8B06AFE1}" presName="textRect" presStyleLbl="revTx" presStyleIdx="1" presStyleCnt="4" custScaleY="111111">
        <dgm:presLayoutVars>
          <dgm:bulletEnabled/>
        </dgm:presLayoutVars>
      </dgm:prSet>
      <dgm:spPr/>
    </dgm:pt>
    <dgm:pt modelId="{1A55EFEF-FE7A-458B-9A15-C204A282EE4E}" type="pres">
      <dgm:prSet presAssocID="{417030A3-0296-4819-82F2-09658100DC31}" presName="sibTrans" presStyleLbl="sibTrans2D1" presStyleIdx="0" presStyleCnt="0"/>
      <dgm:spPr/>
    </dgm:pt>
    <dgm:pt modelId="{6E8EF24B-7421-4BCE-8B89-5E3AE54E0C7F}" type="pres">
      <dgm:prSet presAssocID="{C7E83428-FB72-4434-8AD7-0CAF016D60F4}" presName="compNode" presStyleCnt="0"/>
      <dgm:spPr/>
    </dgm:pt>
    <dgm:pt modelId="{04B0B215-2803-4F11-9907-2ED7D30488DF}" type="pres">
      <dgm:prSet presAssocID="{C7E83428-FB72-4434-8AD7-0CAF016D60F4}" presName="pictRect" presStyleLbl="revTx" presStyleIdx="2" presStyleCnt="4" custScaleX="2000000" custScaleY="358917" custLinFactY="-225593" custLinFactNeighborY="-300000">
        <dgm:presLayoutVars>
          <dgm:chMax val="0"/>
          <dgm:bulletEnabled/>
        </dgm:presLayoutVars>
      </dgm:prSet>
      <dgm:spPr/>
    </dgm:pt>
    <dgm:pt modelId="{EF0DF37D-8B1A-477D-9955-62AA3C03F42F}" type="pres">
      <dgm:prSet presAssocID="{C7E83428-FB72-4434-8AD7-0CAF016D60F4}" presName="textRect" presStyleLbl="revTx" presStyleIdx="3" presStyleCnt="4">
        <dgm:presLayoutVars>
          <dgm:bulletEnabled/>
        </dgm:presLayoutVars>
      </dgm:prSet>
      <dgm:spPr/>
    </dgm:pt>
  </dgm:ptLst>
  <dgm:cxnLst>
    <dgm:cxn modelId="{3308A31F-84C5-42AA-ADEF-1BCC84297461}" srcId="{05745ADE-5964-45AE-9E10-145A5C76D997}" destId="{C7E83428-FB72-4434-8AD7-0CAF016D60F4}" srcOrd="1" destOrd="0" parTransId="{5D642B05-4E25-4D60-AE7C-4CA733522B19}" sibTransId="{505810DD-5634-4488-8AD4-8E7C81F540F3}"/>
    <dgm:cxn modelId="{54E17135-790B-49EC-B5EF-B0FA536072E3}" type="presOf" srcId="{46B234EF-9FC0-4169-A54D-D2B01398F50E}" destId="{456F3935-0FDB-450A-B9EB-E2521F8937B5}" srcOrd="0" destOrd="0" presId="urn:microsoft.com/office/officeart/2024/3/layout/hArchList1"/>
    <dgm:cxn modelId="{81630444-2E6E-40BD-99D2-C618C313B2DC}" type="presOf" srcId="{C7E83428-FB72-4434-8AD7-0CAF016D60F4}" destId="{04B0B215-2803-4F11-9907-2ED7D30488DF}" srcOrd="0" destOrd="0" presId="urn:microsoft.com/office/officeart/2024/3/layout/hArchList1"/>
    <dgm:cxn modelId="{CA150948-A974-4665-8D2D-84E8113EF014}" srcId="{05745ADE-5964-45AE-9E10-145A5C76D997}" destId="{0CF4F4E4-1D49-4D5A-A46D-3FED8B06AFE1}" srcOrd="0" destOrd="0" parTransId="{922D6BF9-376F-45AB-A096-5EA0425F65A0}" sibTransId="{417030A3-0296-4819-82F2-09658100DC31}"/>
    <dgm:cxn modelId="{BEBD81A7-9ED9-4E52-9090-FA460AE6C89A}" srcId="{0CF4F4E4-1D49-4D5A-A46D-3FED8B06AFE1}" destId="{46B234EF-9FC0-4169-A54D-D2B01398F50E}" srcOrd="0" destOrd="0" parTransId="{3BD90315-887B-4A64-8071-1CA773F339CE}" sibTransId="{A15C668D-399F-47A7-BE1A-1EB888AF175A}"/>
    <dgm:cxn modelId="{798B95A7-9B05-4E5F-A3CB-AD65EEFDE380}" type="presOf" srcId="{0CF4F4E4-1D49-4D5A-A46D-3FED8B06AFE1}" destId="{68266DCB-DDFA-47A7-960D-DFAFFE725670}" srcOrd="0" destOrd="0" presId="urn:microsoft.com/office/officeart/2024/3/layout/hArchList1"/>
    <dgm:cxn modelId="{1E6245C0-0F99-43E0-920B-D1E805B93F42}" type="presOf" srcId="{05745ADE-5964-45AE-9E10-145A5C76D997}" destId="{537F658D-49E9-4322-8D70-CC151212ABDB}" srcOrd="0" destOrd="0" presId="urn:microsoft.com/office/officeart/2024/3/layout/hArchList1"/>
    <dgm:cxn modelId="{CDC202CA-A5AB-463C-8E33-FF6010902C5B}" type="presOf" srcId="{417030A3-0296-4819-82F2-09658100DC31}" destId="{1A55EFEF-FE7A-458B-9A15-C204A282EE4E}" srcOrd="0" destOrd="0" presId="urn:microsoft.com/office/officeart/2024/3/layout/hArchList1"/>
    <dgm:cxn modelId="{BAFFEB04-61E4-4616-8990-B820116CE051}" type="presParOf" srcId="{537F658D-49E9-4322-8D70-CC151212ABDB}" destId="{7E438EC4-9040-4FE0-87F0-2F8931FBACB3}" srcOrd="0" destOrd="0" presId="urn:microsoft.com/office/officeart/2024/3/layout/hArchList1"/>
    <dgm:cxn modelId="{FCFC5D77-AB46-4070-84A9-C5F028EA4ADB}" type="presParOf" srcId="{7E438EC4-9040-4FE0-87F0-2F8931FBACB3}" destId="{68266DCB-DDFA-47A7-960D-DFAFFE725670}" srcOrd="0" destOrd="0" presId="urn:microsoft.com/office/officeart/2024/3/layout/hArchList1"/>
    <dgm:cxn modelId="{94785080-D3BE-4C63-9111-7DE9E2E00B59}" type="presParOf" srcId="{7E438EC4-9040-4FE0-87F0-2F8931FBACB3}" destId="{456F3935-0FDB-450A-B9EB-E2521F8937B5}" srcOrd="1" destOrd="0" presId="urn:microsoft.com/office/officeart/2024/3/layout/hArchList1"/>
    <dgm:cxn modelId="{83DB69A4-D62E-4727-A9CB-AC49DC133188}" type="presParOf" srcId="{537F658D-49E9-4322-8D70-CC151212ABDB}" destId="{1A55EFEF-FE7A-458B-9A15-C204A282EE4E}" srcOrd="1" destOrd="0" presId="urn:microsoft.com/office/officeart/2024/3/layout/hArchList1"/>
    <dgm:cxn modelId="{E83C6BE4-88CE-4349-962E-DF2368C72B61}" type="presParOf" srcId="{537F658D-49E9-4322-8D70-CC151212ABDB}" destId="{6E8EF24B-7421-4BCE-8B89-5E3AE54E0C7F}" srcOrd="2" destOrd="0" presId="urn:microsoft.com/office/officeart/2024/3/layout/hArchList1"/>
    <dgm:cxn modelId="{C67ADF97-E178-49CF-BD8D-7FDC433AEFAE}" type="presParOf" srcId="{6E8EF24B-7421-4BCE-8B89-5E3AE54E0C7F}" destId="{04B0B215-2803-4F11-9907-2ED7D30488DF}" srcOrd="0" destOrd="0" presId="urn:microsoft.com/office/officeart/2024/3/layout/hArchList1"/>
    <dgm:cxn modelId="{9F6951D3-5E53-4557-86A0-E5E5DB40E31A}" type="presParOf" srcId="{6E8EF24B-7421-4BCE-8B89-5E3AE54E0C7F}" destId="{EF0DF37D-8B1A-477D-9955-62AA3C03F42F}" srcOrd="1" destOrd="0" presId="urn:microsoft.com/office/officeart/2024/3/layout/hArc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F2B7B09-6B0B-4797-BD32-1E50CDE11E87}" type="doc">
      <dgm:prSet loTypeId="urn:microsoft.com/office/officeart/2005/8/layout/vList6" loCatId="process" qsTypeId="urn:microsoft.com/office/officeart/2005/8/quickstyle/3d2" qsCatId="3D" csTypeId="urn:microsoft.com/office/officeart/2005/8/colors/accent1_2" csCatId="accent1" phldr="1"/>
      <dgm:spPr/>
      <dgm:t>
        <a:bodyPr/>
        <a:lstStyle/>
        <a:p>
          <a:endParaRPr lang="en-US"/>
        </a:p>
      </dgm:t>
    </dgm:pt>
    <dgm:pt modelId="{15809FC8-175B-4BB2-B4CA-FAFFD4140E34}">
      <dgm:prSet phldrT="[Text]"/>
      <dgm:spPr/>
      <dgm:t>
        <a:bodyPr/>
        <a:lstStyle/>
        <a:p>
          <a:pPr>
            <a:buNone/>
          </a:pPr>
          <a:r>
            <a:rPr lang="hr-HR" dirty="0"/>
            <a:t>1980./1981.</a:t>
          </a:r>
          <a:endParaRPr lang="en-US" dirty="0"/>
        </a:p>
      </dgm:t>
    </dgm:pt>
    <dgm:pt modelId="{99562447-D465-4554-BE9C-9105ED777FC6}" type="parTrans" cxnId="{7D8EAFDB-9525-4C84-8551-CF4E1CD24F54}">
      <dgm:prSet/>
      <dgm:spPr/>
      <dgm:t>
        <a:bodyPr/>
        <a:lstStyle/>
        <a:p>
          <a:endParaRPr lang="en-US"/>
        </a:p>
      </dgm:t>
    </dgm:pt>
    <dgm:pt modelId="{85854207-CCF5-4D25-AD37-73B57B4DC3C3}" type="sibTrans" cxnId="{7D8EAFDB-9525-4C84-8551-CF4E1CD24F54}">
      <dgm:prSet/>
      <dgm:spPr/>
      <dgm:t>
        <a:bodyPr/>
        <a:lstStyle/>
        <a:p>
          <a:endParaRPr lang="en-US"/>
        </a:p>
      </dgm:t>
    </dgm:pt>
    <dgm:pt modelId="{D10DBE50-C1D1-4DA8-B8A1-50C98194D75D}">
      <dgm:prSet phldrT="[Text]" custT="1"/>
      <dgm:spPr/>
      <dgm:t>
        <a:bodyPr/>
        <a:lstStyle/>
        <a:p>
          <a:pPr>
            <a:buFont typeface="Arial" panose="020B0604020202020204" pitchFamily="34" charset="0"/>
            <a:buChar char="•"/>
          </a:pPr>
          <a:r>
            <a:rPr lang="hr-HR" sz="1200" dirty="0"/>
            <a:t>stvaranje Vijeća za suradnju u Zaljevu – (</a:t>
          </a:r>
          <a:r>
            <a:rPr lang="hr-HR" sz="1200" i="1" dirty="0"/>
            <a:t>Gulf Cooperation Council</a:t>
          </a:r>
          <a:r>
            <a:rPr lang="hr-HR" sz="1200" dirty="0"/>
            <a:t>) (1981.)</a:t>
          </a:r>
          <a:endParaRPr lang="en-US" sz="1200" dirty="0"/>
        </a:p>
      </dgm:t>
    </dgm:pt>
    <dgm:pt modelId="{AC008AF0-5A5A-4397-B1BF-5F8257D10653}" type="parTrans" cxnId="{E6A5CB8B-03E1-4579-A9CF-BC9C34E2DF7C}">
      <dgm:prSet/>
      <dgm:spPr/>
      <dgm:t>
        <a:bodyPr/>
        <a:lstStyle/>
        <a:p>
          <a:endParaRPr lang="en-US"/>
        </a:p>
      </dgm:t>
    </dgm:pt>
    <dgm:pt modelId="{4DB6B14D-CFCC-4FD5-A87B-04E32B152687}" type="sibTrans" cxnId="{E6A5CB8B-03E1-4579-A9CF-BC9C34E2DF7C}">
      <dgm:prSet/>
      <dgm:spPr/>
      <dgm:t>
        <a:bodyPr/>
        <a:lstStyle/>
        <a:p>
          <a:endParaRPr lang="en-US"/>
        </a:p>
      </dgm:t>
    </dgm:pt>
    <dgm:pt modelId="{3F017269-A5ED-4083-97CF-2970B5A39F44}">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hr-HR" dirty="0"/>
            <a:t>1984. godina</a:t>
          </a:r>
          <a:endParaRPr lang="en-US" dirty="0"/>
        </a:p>
        <a:p>
          <a:pPr marL="0" lvl="0" defTabSz="1866900">
            <a:lnSpc>
              <a:spcPct val="90000"/>
            </a:lnSpc>
            <a:spcBef>
              <a:spcPct val="0"/>
            </a:spcBef>
            <a:spcAft>
              <a:spcPct val="35000"/>
            </a:spcAft>
            <a:buNone/>
          </a:pPr>
          <a:endParaRPr lang="en-US" dirty="0"/>
        </a:p>
      </dgm:t>
    </dgm:pt>
    <dgm:pt modelId="{5F685858-DB7D-4822-B935-2E5005ACB305}" type="parTrans" cxnId="{FB47CDA5-6A8E-4B16-B962-7D2412CA7E3E}">
      <dgm:prSet/>
      <dgm:spPr/>
      <dgm:t>
        <a:bodyPr/>
        <a:lstStyle/>
        <a:p>
          <a:endParaRPr lang="en-US"/>
        </a:p>
      </dgm:t>
    </dgm:pt>
    <dgm:pt modelId="{EB69A957-289C-46E2-9CC4-67EA6BDC6EA2}" type="sibTrans" cxnId="{FB47CDA5-6A8E-4B16-B962-7D2412CA7E3E}">
      <dgm:prSet/>
      <dgm:spPr/>
      <dgm:t>
        <a:bodyPr/>
        <a:lstStyle/>
        <a:p>
          <a:endParaRPr lang="en-US"/>
        </a:p>
      </dgm:t>
    </dgm:pt>
    <dgm:pt modelId="{A9981321-2AB3-45D6-968D-0BDC26E0EB7D}">
      <dgm:prSet phldrT="[Text]" custT="1"/>
      <dgm:spPr/>
      <dgm:t>
        <a:bodyPr/>
        <a:lstStyle/>
        <a:p>
          <a:pPr>
            <a:buFont typeface="Arial" panose="020B0604020202020204" pitchFamily="34" charset="0"/>
            <a:buChar char="•"/>
          </a:pPr>
          <a:r>
            <a:rPr lang="hr-HR" sz="1600" dirty="0"/>
            <a:t>Saudijske zračne snage oborile su iranski borbeni avion F-4 u blizini svoje </a:t>
          </a:r>
          <a:r>
            <a:rPr lang="hr-HR" sz="1600" i="1" dirty="0"/>
            <a:t>offshore </a:t>
          </a:r>
          <a:r>
            <a:rPr lang="hr-HR" sz="1600" dirty="0"/>
            <a:t>naftne platforme</a:t>
          </a:r>
          <a:endParaRPr lang="en-US" sz="1600" dirty="0"/>
        </a:p>
      </dgm:t>
    </dgm:pt>
    <dgm:pt modelId="{23CB910C-DDB7-41B0-A851-E722FBF89CD4}" type="parTrans" cxnId="{3D6B1EC0-0FF8-421F-B7BE-E89FB71B8267}">
      <dgm:prSet/>
      <dgm:spPr/>
      <dgm:t>
        <a:bodyPr/>
        <a:lstStyle/>
        <a:p>
          <a:endParaRPr lang="en-US"/>
        </a:p>
      </dgm:t>
    </dgm:pt>
    <dgm:pt modelId="{E5526139-1C48-4702-88CD-78BD69BD093C}" type="sibTrans" cxnId="{3D6B1EC0-0FF8-421F-B7BE-E89FB71B8267}">
      <dgm:prSet/>
      <dgm:spPr/>
      <dgm:t>
        <a:bodyPr/>
        <a:lstStyle/>
        <a:p>
          <a:endParaRPr lang="en-US"/>
        </a:p>
      </dgm:t>
    </dgm:pt>
    <dgm:pt modelId="{5161EA04-8291-48D7-BAEB-FB2AC17810AD}">
      <dgm:prSet phldrT="[Text]" phldr="1"/>
      <dgm:spPr/>
      <dgm:t>
        <a:bodyPr/>
        <a:lstStyle/>
        <a:p>
          <a:endParaRPr lang="en-US" sz="1200" dirty="0"/>
        </a:p>
      </dgm:t>
    </dgm:pt>
    <dgm:pt modelId="{D2A507BB-7EFB-4E80-B243-D882843A7471}" type="parTrans" cxnId="{B48BC6E1-B8B9-4B9C-A2EF-25702B38909D}">
      <dgm:prSet/>
      <dgm:spPr/>
      <dgm:t>
        <a:bodyPr/>
        <a:lstStyle/>
        <a:p>
          <a:endParaRPr lang="en-US"/>
        </a:p>
      </dgm:t>
    </dgm:pt>
    <dgm:pt modelId="{3FC0EC42-436F-48F7-B384-83C02C77FE94}" type="sibTrans" cxnId="{B48BC6E1-B8B9-4B9C-A2EF-25702B38909D}">
      <dgm:prSet/>
      <dgm:spPr/>
      <dgm:t>
        <a:bodyPr/>
        <a:lstStyle/>
        <a:p>
          <a:endParaRPr lang="en-US"/>
        </a:p>
      </dgm:t>
    </dgm:pt>
    <dgm:pt modelId="{34371418-E118-492D-84CF-36D5ABAC7911}">
      <dgm:prSet phldrT="[Text]" custT="1"/>
      <dgm:spPr/>
      <dgm:t>
        <a:bodyPr/>
        <a:lstStyle/>
        <a:p>
          <a:pPr>
            <a:buFont typeface="Arial" panose="020B0604020202020204" pitchFamily="34" charset="0"/>
            <a:buChar char="•"/>
          </a:pPr>
          <a:r>
            <a:rPr lang="hr-HR" sz="1200" dirty="0"/>
            <a:t>Iračko-iranski rat 1980-ih godina: u tom ratu Saudijska Arabija pružila je financijsku i političku pomoć Iraku. </a:t>
          </a:r>
          <a:endParaRPr lang="en-US" sz="1200" dirty="0"/>
        </a:p>
      </dgm:t>
    </dgm:pt>
    <dgm:pt modelId="{90D03F12-D063-48A8-AE93-ED195828C38C}" type="parTrans" cxnId="{21AF6FF4-C867-4AE1-BC6C-C2EE116821FF}">
      <dgm:prSet/>
      <dgm:spPr/>
      <dgm:t>
        <a:bodyPr/>
        <a:lstStyle/>
        <a:p>
          <a:endParaRPr lang="en-US"/>
        </a:p>
      </dgm:t>
    </dgm:pt>
    <dgm:pt modelId="{BB02354F-2185-46F8-A5CB-3F4276A94970}" type="sibTrans" cxnId="{21AF6FF4-C867-4AE1-BC6C-C2EE116821FF}">
      <dgm:prSet/>
      <dgm:spPr/>
      <dgm:t>
        <a:bodyPr/>
        <a:lstStyle/>
        <a:p>
          <a:endParaRPr lang="en-US"/>
        </a:p>
      </dgm:t>
    </dgm:pt>
    <dgm:pt modelId="{9CCEDBD2-A63A-4546-ABC5-70FD4CCF1B45}">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hr-HR" dirty="0"/>
            <a:t>1987. godina </a:t>
          </a:r>
          <a:endParaRPr lang="en-US" dirty="0"/>
        </a:p>
        <a:p>
          <a:pPr marL="0" lvl="0" defTabSz="1066800">
            <a:lnSpc>
              <a:spcPct val="90000"/>
            </a:lnSpc>
            <a:spcBef>
              <a:spcPct val="0"/>
            </a:spcBef>
            <a:spcAft>
              <a:spcPct val="35000"/>
            </a:spcAft>
            <a:buNone/>
          </a:pPr>
          <a:endParaRPr lang="en-US" dirty="0"/>
        </a:p>
      </dgm:t>
    </dgm:pt>
    <dgm:pt modelId="{861D5AED-AFEF-4428-BFBF-7E994CC90320}" type="parTrans" cxnId="{9865A648-B9DA-45E9-AFE3-2391BE88CBE1}">
      <dgm:prSet/>
      <dgm:spPr/>
      <dgm:t>
        <a:bodyPr/>
        <a:lstStyle/>
        <a:p>
          <a:endParaRPr lang="en-US"/>
        </a:p>
      </dgm:t>
    </dgm:pt>
    <dgm:pt modelId="{A68609F6-5B3C-4E10-9BBD-A333D5EE7353}" type="sibTrans" cxnId="{9865A648-B9DA-45E9-AFE3-2391BE88CBE1}">
      <dgm:prSet/>
      <dgm:spPr/>
      <dgm:t>
        <a:bodyPr/>
        <a:lstStyle/>
        <a:p>
          <a:endParaRPr lang="en-US"/>
        </a:p>
      </dgm:t>
    </dgm:pt>
    <dgm:pt modelId="{DA7E2123-98E5-48EC-96D8-6AE04B308A39}">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hr-HR" dirty="0"/>
            <a:t>1988. godina</a:t>
          </a:r>
          <a:endParaRPr lang="en-US" dirty="0"/>
        </a:p>
        <a:p>
          <a:pPr marL="0" lvl="0" defTabSz="844550">
            <a:lnSpc>
              <a:spcPct val="90000"/>
            </a:lnSpc>
            <a:spcBef>
              <a:spcPct val="0"/>
            </a:spcBef>
            <a:spcAft>
              <a:spcPct val="35000"/>
            </a:spcAft>
            <a:buNone/>
          </a:pPr>
          <a:endParaRPr lang="en-US" dirty="0"/>
        </a:p>
      </dgm:t>
    </dgm:pt>
    <dgm:pt modelId="{8D3D846E-74BE-4567-9F68-E6AE6C3B9CEF}" type="parTrans" cxnId="{50455266-B305-4AD4-AD07-86D4B8A1F9EE}">
      <dgm:prSet/>
      <dgm:spPr/>
      <dgm:t>
        <a:bodyPr/>
        <a:lstStyle/>
        <a:p>
          <a:endParaRPr lang="en-US"/>
        </a:p>
      </dgm:t>
    </dgm:pt>
    <dgm:pt modelId="{25D423F0-0B27-4EFB-AEA2-464B9AB00512}" type="sibTrans" cxnId="{50455266-B305-4AD4-AD07-86D4B8A1F9EE}">
      <dgm:prSet/>
      <dgm:spPr/>
      <dgm:t>
        <a:bodyPr/>
        <a:lstStyle/>
        <a:p>
          <a:endParaRPr lang="en-US"/>
        </a:p>
      </dgm:t>
    </dgm:pt>
    <dgm:pt modelId="{380793A3-FCBC-4E86-B48E-DEF23CAE4B39}">
      <dgm:prSet custT="1"/>
      <dgm:spPr/>
      <dgm:t>
        <a:bodyPr/>
        <a:lstStyle/>
        <a:p>
          <a:r>
            <a:rPr lang="hr-HR" sz="1800" dirty="0"/>
            <a:t>Incident na hadžu - </a:t>
          </a:r>
          <a:r>
            <a:rPr lang="hr-HR" sz="1200" dirty="0"/>
            <a:t>155.000 iranskih hodočasnika skandiralo "smrt Americi" i sukobilo se saudijskom policijom. Uslijedio je stampedo. Poginulo je više od 400 ljudi</a:t>
          </a:r>
          <a:endParaRPr lang="en-US" sz="1800" dirty="0"/>
        </a:p>
      </dgm:t>
    </dgm:pt>
    <dgm:pt modelId="{43CCB896-CAC0-4964-9FFE-0CEB299E43A2}" type="parTrans" cxnId="{1B045421-3808-404A-A32B-CEA3C1D3A6EC}">
      <dgm:prSet/>
      <dgm:spPr/>
      <dgm:t>
        <a:bodyPr/>
        <a:lstStyle/>
        <a:p>
          <a:endParaRPr lang="en-US"/>
        </a:p>
      </dgm:t>
    </dgm:pt>
    <dgm:pt modelId="{B4FE7C2B-00F1-4504-BCCA-12F29B57D7A4}" type="sibTrans" cxnId="{1B045421-3808-404A-A32B-CEA3C1D3A6EC}">
      <dgm:prSet/>
      <dgm:spPr/>
      <dgm:t>
        <a:bodyPr/>
        <a:lstStyle/>
        <a:p>
          <a:endParaRPr lang="en-US"/>
        </a:p>
      </dgm:t>
    </dgm:pt>
    <dgm:pt modelId="{40F9960C-06ED-4CFD-AC71-F8CE3F42E136}">
      <dgm:prSet custT="1"/>
      <dgm:spPr/>
      <dgm:t>
        <a:bodyPr/>
        <a:lstStyle/>
        <a:p>
          <a:pPr>
            <a:buFont typeface="Arial" panose="020B0604020202020204" pitchFamily="34" charset="0"/>
            <a:buChar char="•"/>
          </a:pPr>
          <a:r>
            <a:rPr lang="hr-HR" sz="2400" dirty="0"/>
            <a:t>Prekid diplomatskih odnosa </a:t>
          </a:r>
          <a:endParaRPr lang="en-US" sz="2400" dirty="0"/>
        </a:p>
      </dgm:t>
    </dgm:pt>
    <dgm:pt modelId="{B5C6D207-2FAD-4B0D-9BB3-60832F7AC8B2}" type="parTrans" cxnId="{753EE3D2-F73F-41BE-8A53-264378A84938}">
      <dgm:prSet/>
      <dgm:spPr/>
      <dgm:t>
        <a:bodyPr/>
        <a:lstStyle/>
        <a:p>
          <a:endParaRPr lang="en-US"/>
        </a:p>
      </dgm:t>
    </dgm:pt>
    <dgm:pt modelId="{3F1182A5-3253-4446-8BCA-323BCD6BB89B}" type="sibTrans" cxnId="{753EE3D2-F73F-41BE-8A53-264378A84938}">
      <dgm:prSet/>
      <dgm:spPr/>
      <dgm:t>
        <a:bodyPr/>
        <a:lstStyle/>
        <a:p>
          <a:endParaRPr lang="en-US"/>
        </a:p>
      </dgm:t>
    </dgm:pt>
    <dgm:pt modelId="{1BC1FDF9-C645-4FF5-BF53-C6582947222A}" type="pres">
      <dgm:prSet presAssocID="{AF2B7B09-6B0B-4797-BD32-1E50CDE11E87}" presName="Name0" presStyleCnt="0">
        <dgm:presLayoutVars>
          <dgm:dir/>
          <dgm:animLvl val="lvl"/>
          <dgm:resizeHandles/>
        </dgm:presLayoutVars>
      </dgm:prSet>
      <dgm:spPr/>
    </dgm:pt>
    <dgm:pt modelId="{23E7CAD9-4409-4BD7-ABD0-3F4A8C457B76}" type="pres">
      <dgm:prSet presAssocID="{15809FC8-175B-4BB2-B4CA-FAFFD4140E34}" presName="linNode" presStyleCnt="0"/>
      <dgm:spPr/>
    </dgm:pt>
    <dgm:pt modelId="{16AA647D-E63E-4D3D-BCD0-FAE5F27B86A8}" type="pres">
      <dgm:prSet presAssocID="{15809FC8-175B-4BB2-B4CA-FAFFD4140E34}" presName="parentShp" presStyleLbl="node1" presStyleIdx="0" presStyleCnt="4" custScaleX="149347">
        <dgm:presLayoutVars>
          <dgm:bulletEnabled val="1"/>
        </dgm:presLayoutVars>
      </dgm:prSet>
      <dgm:spPr/>
    </dgm:pt>
    <dgm:pt modelId="{3C88EABA-E634-4715-83EE-ADD3923E3C91}" type="pres">
      <dgm:prSet presAssocID="{15809FC8-175B-4BB2-B4CA-FAFFD4140E34}" presName="childShp" presStyleLbl="bgAccFollowNode1" presStyleIdx="0" presStyleCnt="4" custScaleX="145052" custScaleY="110000" custLinFactNeighborX="317" custLinFactNeighborY="-2636">
        <dgm:presLayoutVars>
          <dgm:bulletEnabled val="1"/>
        </dgm:presLayoutVars>
      </dgm:prSet>
      <dgm:spPr/>
    </dgm:pt>
    <dgm:pt modelId="{37825BE1-274A-401C-9CFB-FC3CA1D8D468}" type="pres">
      <dgm:prSet presAssocID="{85854207-CCF5-4D25-AD37-73B57B4DC3C3}" presName="spacing" presStyleCnt="0"/>
      <dgm:spPr/>
    </dgm:pt>
    <dgm:pt modelId="{902F22B0-CD0D-49A8-84C9-64CF5778F94E}" type="pres">
      <dgm:prSet presAssocID="{3F017269-A5ED-4083-97CF-2970B5A39F44}" presName="linNode" presStyleCnt="0"/>
      <dgm:spPr/>
    </dgm:pt>
    <dgm:pt modelId="{04F99A65-0E15-4224-BD8F-CCE9D887D09A}" type="pres">
      <dgm:prSet presAssocID="{3F017269-A5ED-4083-97CF-2970B5A39F44}" presName="parentShp" presStyleLbl="node1" presStyleIdx="1" presStyleCnt="4">
        <dgm:presLayoutVars>
          <dgm:bulletEnabled val="1"/>
        </dgm:presLayoutVars>
      </dgm:prSet>
      <dgm:spPr/>
    </dgm:pt>
    <dgm:pt modelId="{405C356E-8633-436B-BB2C-1EA63ACBC5B1}" type="pres">
      <dgm:prSet presAssocID="{3F017269-A5ED-4083-97CF-2970B5A39F44}" presName="childShp" presStyleLbl="bgAccFollowNode1" presStyleIdx="1" presStyleCnt="4">
        <dgm:presLayoutVars>
          <dgm:bulletEnabled val="1"/>
        </dgm:presLayoutVars>
      </dgm:prSet>
      <dgm:spPr/>
    </dgm:pt>
    <dgm:pt modelId="{B23A663F-B927-44D4-BDF9-CCB9EE6320C0}" type="pres">
      <dgm:prSet presAssocID="{EB69A957-289C-46E2-9CC4-67EA6BDC6EA2}" presName="spacing" presStyleCnt="0"/>
      <dgm:spPr/>
    </dgm:pt>
    <dgm:pt modelId="{D2D2CDF8-2885-4F7F-993C-2B61C0F87130}" type="pres">
      <dgm:prSet presAssocID="{9CCEDBD2-A63A-4546-ABC5-70FD4CCF1B45}" presName="linNode" presStyleCnt="0"/>
      <dgm:spPr/>
    </dgm:pt>
    <dgm:pt modelId="{B276DFA6-293E-44E2-BE37-2648CBF8D061}" type="pres">
      <dgm:prSet presAssocID="{9CCEDBD2-A63A-4546-ABC5-70FD4CCF1B45}" presName="parentShp" presStyleLbl="node1" presStyleIdx="2" presStyleCnt="4">
        <dgm:presLayoutVars>
          <dgm:bulletEnabled val="1"/>
        </dgm:presLayoutVars>
      </dgm:prSet>
      <dgm:spPr/>
    </dgm:pt>
    <dgm:pt modelId="{F8434189-639D-4318-827C-0A2ACBB3C685}" type="pres">
      <dgm:prSet presAssocID="{9CCEDBD2-A63A-4546-ABC5-70FD4CCF1B45}" presName="childShp" presStyleLbl="bgAccFollowNode1" presStyleIdx="2" presStyleCnt="4">
        <dgm:presLayoutVars>
          <dgm:bulletEnabled val="1"/>
        </dgm:presLayoutVars>
      </dgm:prSet>
      <dgm:spPr/>
    </dgm:pt>
    <dgm:pt modelId="{915BE51A-E780-4B34-B653-A477D44F4ABB}" type="pres">
      <dgm:prSet presAssocID="{A68609F6-5B3C-4E10-9BBD-A333D5EE7353}" presName="spacing" presStyleCnt="0"/>
      <dgm:spPr/>
    </dgm:pt>
    <dgm:pt modelId="{56CFD09A-FC07-4752-A58E-FAF8C9E40432}" type="pres">
      <dgm:prSet presAssocID="{DA7E2123-98E5-48EC-96D8-6AE04B308A39}" presName="linNode" presStyleCnt="0"/>
      <dgm:spPr/>
    </dgm:pt>
    <dgm:pt modelId="{23837FB6-E6FE-4436-A53E-CB1BF061A694}" type="pres">
      <dgm:prSet presAssocID="{DA7E2123-98E5-48EC-96D8-6AE04B308A39}" presName="parentShp" presStyleLbl="node1" presStyleIdx="3" presStyleCnt="4">
        <dgm:presLayoutVars>
          <dgm:bulletEnabled val="1"/>
        </dgm:presLayoutVars>
      </dgm:prSet>
      <dgm:spPr/>
    </dgm:pt>
    <dgm:pt modelId="{78B05AED-484C-45E6-963B-5FB620A6FF0E}" type="pres">
      <dgm:prSet presAssocID="{DA7E2123-98E5-48EC-96D8-6AE04B308A39}" presName="childShp" presStyleLbl="bgAccFollowNode1" presStyleIdx="3" presStyleCnt="4">
        <dgm:presLayoutVars>
          <dgm:bulletEnabled val="1"/>
        </dgm:presLayoutVars>
      </dgm:prSet>
      <dgm:spPr/>
    </dgm:pt>
  </dgm:ptLst>
  <dgm:cxnLst>
    <dgm:cxn modelId="{0358C21A-6A8B-46CD-8C83-2A7D4E22C88C}" type="presOf" srcId="{380793A3-FCBC-4E86-B48E-DEF23CAE4B39}" destId="{F8434189-639D-4318-827C-0A2ACBB3C685}" srcOrd="0" destOrd="0" presId="urn:microsoft.com/office/officeart/2005/8/layout/vList6"/>
    <dgm:cxn modelId="{1B045421-3808-404A-A32B-CEA3C1D3A6EC}" srcId="{9CCEDBD2-A63A-4546-ABC5-70FD4CCF1B45}" destId="{380793A3-FCBC-4E86-B48E-DEF23CAE4B39}" srcOrd="0" destOrd="0" parTransId="{43CCB896-CAC0-4964-9FFE-0CEB299E43A2}" sibTransId="{B4FE7C2B-00F1-4504-BCCA-12F29B57D7A4}"/>
    <dgm:cxn modelId="{50455266-B305-4AD4-AD07-86D4B8A1F9EE}" srcId="{AF2B7B09-6B0B-4797-BD32-1E50CDE11E87}" destId="{DA7E2123-98E5-48EC-96D8-6AE04B308A39}" srcOrd="3" destOrd="0" parTransId="{8D3D846E-74BE-4567-9F68-E6AE6C3B9CEF}" sibTransId="{25D423F0-0B27-4EFB-AEA2-464B9AB00512}"/>
    <dgm:cxn modelId="{9865A648-B9DA-45E9-AFE3-2391BE88CBE1}" srcId="{AF2B7B09-6B0B-4797-BD32-1E50CDE11E87}" destId="{9CCEDBD2-A63A-4546-ABC5-70FD4CCF1B45}" srcOrd="2" destOrd="0" parTransId="{861D5AED-AFEF-4428-BFBF-7E994CC90320}" sibTransId="{A68609F6-5B3C-4E10-9BBD-A333D5EE7353}"/>
    <dgm:cxn modelId="{3F36004C-2B4C-45FE-9661-E7B6AA110816}" type="presOf" srcId="{5161EA04-8291-48D7-BAEB-FB2AC17810AD}" destId="{405C356E-8633-436B-BB2C-1EA63ACBC5B1}" srcOrd="0" destOrd="1" presId="urn:microsoft.com/office/officeart/2005/8/layout/vList6"/>
    <dgm:cxn modelId="{55353954-4FAC-4A33-AC63-D6019A2CCAE2}" type="presOf" srcId="{AF2B7B09-6B0B-4797-BD32-1E50CDE11E87}" destId="{1BC1FDF9-C645-4FF5-BF53-C6582947222A}" srcOrd="0" destOrd="0" presId="urn:microsoft.com/office/officeart/2005/8/layout/vList6"/>
    <dgm:cxn modelId="{36575654-9D7D-44D1-AF84-A916A6E6263B}" type="presOf" srcId="{9CCEDBD2-A63A-4546-ABC5-70FD4CCF1B45}" destId="{B276DFA6-293E-44E2-BE37-2648CBF8D061}" srcOrd="0" destOrd="0" presId="urn:microsoft.com/office/officeart/2005/8/layout/vList6"/>
    <dgm:cxn modelId="{E6A5CB8B-03E1-4579-A9CF-BC9C34E2DF7C}" srcId="{15809FC8-175B-4BB2-B4CA-FAFFD4140E34}" destId="{D10DBE50-C1D1-4DA8-B8A1-50C98194D75D}" srcOrd="0" destOrd="0" parTransId="{AC008AF0-5A5A-4397-B1BF-5F8257D10653}" sibTransId="{4DB6B14D-CFCC-4FD5-A87B-04E32B152687}"/>
    <dgm:cxn modelId="{FB47CDA5-6A8E-4B16-B962-7D2412CA7E3E}" srcId="{AF2B7B09-6B0B-4797-BD32-1E50CDE11E87}" destId="{3F017269-A5ED-4083-97CF-2970B5A39F44}" srcOrd="1" destOrd="0" parTransId="{5F685858-DB7D-4822-B935-2E5005ACB305}" sibTransId="{EB69A957-289C-46E2-9CC4-67EA6BDC6EA2}"/>
    <dgm:cxn modelId="{64B149B0-FC01-454C-802D-B0158471565E}" type="presOf" srcId="{40F9960C-06ED-4CFD-AC71-F8CE3F42E136}" destId="{78B05AED-484C-45E6-963B-5FB620A6FF0E}" srcOrd="0" destOrd="0" presId="urn:microsoft.com/office/officeart/2005/8/layout/vList6"/>
    <dgm:cxn modelId="{93BA2BB3-A87A-4136-BE4E-3D9F86EA341B}" type="presOf" srcId="{DA7E2123-98E5-48EC-96D8-6AE04B308A39}" destId="{23837FB6-E6FE-4436-A53E-CB1BF061A694}" srcOrd="0" destOrd="0" presId="urn:microsoft.com/office/officeart/2005/8/layout/vList6"/>
    <dgm:cxn modelId="{EE77A3B8-7AA2-4F9B-B769-6B0AC46BF9C3}" type="presOf" srcId="{D10DBE50-C1D1-4DA8-B8A1-50C98194D75D}" destId="{3C88EABA-E634-4715-83EE-ADD3923E3C91}" srcOrd="0" destOrd="0" presId="urn:microsoft.com/office/officeart/2005/8/layout/vList6"/>
    <dgm:cxn modelId="{97BA4DBB-65AC-4E09-A275-8F3B11DC034F}" type="presOf" srcId="{A9981321-2AB3-45D6-968D-0BDC26E0EB7D}" destId="{405C356E-8633-436B-BB2C-1EA63ACBC5B1}" srcOrd="0" destOrd="0" presId="urn:microsoft.com/office/officeart/2005/8/layout/vList6"/>
    <dgm:cxn modelId="{3D6B1EC0-0FF8-421F-B7BE-E89FB71B8267}" srcId="{3F017269-A5ED-4083-97CF-2970B5A39F44}" destId="{A9981321-2AB3-45D6-968D-0BDC26E0EB7D}" srcOrd="0" destOrd="0" parTransId="{23CB910C-DDB7-41B0-A851-E722FBF89CD4}" sibTransId="{E5526139-1C48-4702-88CD-78BD69BD093C}"/>
    <dgm:cxn modelId="{B1D1FFCA-DAC2-4F42-B442-AB28FF47FD78}" type="presOf" srcId="{15809FC8-175B-4BB2-B4CA-FAFFD4140E34}" destId="{16AA647D-E63E-4D3D-BCD0-FAE5F27B86A8}" srcOrd="0" destOrd="0" presId="urn:microsoft.com/office/officeart/2005/8/layout/vList6"/>
    <dgm:cxn modelId="{91F9CAD2-5D3F-4227-BBD7-0218E797C429}" type="presOf" srcId="{3F017269-A5ED-4083-97CF-2970B5A39F44}" destId="{04F99A65-0E15-4224-BD8F-CCE9D887D09A}" srcOrd="0" destOrd="0" presId="urn:microsoft.com/office/officeart/2005/8/layout/vList6"/>
    <dgm:cxn modelId="{753EE3D2-F73F-41BE-8A53-264378A84938}" srcId="{DA7E2123-98E5-48EC-96D8-6AE04B308A39}" destId="{40F9960C-06ED-4CFD-AC71-F8CE3F42E136}" srcOrd="0" destOrd="0" parTransId="{B5C6D207-2FAD-4B0D-9BB3-60832F7AC8B2}" sibTransId="{3F1182A5-3253-4446-8BCA-323BCD6BB89B}"/>
    <dgm:cxn modelId="{7D8EAFDB-9525-4C84-8551-CF4E1CD24F54}" srcId="{AF2B7B09-6B0B-4797-BD32-1E50CDE11E87}" destId="{15809FC8-175B-4BB2-B4CA-FAFFD4140E34}" srcOrd="0" destOrd="0" parTransId="{99562447-D465-4554-BE9C-9105ED777FC6}" sibTransId="{85854207-CCF5-4D25-AD37-73B57B4DC3C3}"/>
    <dgm:cxn modelId="{EF908EE0-CD09-49B7-A36B-9A78AB489B13}" type="presOf" srcId="{34371418-E118-492D-84CF-36D5ABAC7911}" destId="{3C88EABA-E634-4715-83EE-ADD3923E3C91}" srcOrd="0" destOrd="1" presId="urn:microsoft.com/office/officeart/2005/8/layout/vList6"/>
    <dgm:cxn modelId="{B48BC6E1-B8B9-4B9C-A2EF-25702B38909D}" srcId="{3F017269-A5ED-4083-97CF-2970B5A39F44}" destId="{5161EA04-8291-48D7-BAEB-FB2AC17810AD}" srcOrd="1" destOrd="0" parTransId="{D2A507BB-7EFB-4E80-B243-D882843A7471}" sibTransId="{3FC0EC42-436F-48F7-B384-83C02C77FE94}"/>
    <dgm:cxn modelId="{21AF6FF4-C867-4AE1-BC6C-C2EE116821FF}" srcId="{15809FC8-175B-4BB2-B4CA-FAFFD4140E34}" destId="{34371418-E118-492D-84CF-36D5ABAC7911}" srcOrd="1" destOrd="0" parTransId="{90D03F12-D063-48A8-AE93-ED195828C38C}" sibTransId="{BB02354F-2185-46F8-A5CB-3F4276A94970}"/>
    <dgm:cxn modelId="{2438903D-EC6B-4064-8939-12BB907D4429}" type="presParOf" srcId="{1BC1FDF9-C645-4FF5-BF53-C6582947222A}" destId="{23E7CAD9-4409-4BD7-ABD0-3F4A8C457B76}" srcOrd="0" destOrd="0" presId="urn:microsoft.com/office/officeart/2005/8/layout/vList6"/>
    <dgm:cxn modelId="{7B777186-991B-463C-901A-2FBD37D6E155}" type="presParOf" srcId="{23E7CAD9-4409-4BD7-ABD0-3F4A8C457B76}" destId="{16AA647D-E63E-4D3D-BCD0-FAE5F27B86A8}" srcOrd="0" destOrd="0" presId="urn:microsoft.com/office/officeart/2005/8/layout/vList6"/>
    <dgm:cxn modelId="{79ACF9C5-6F8A-4E72-BC81-3747AAC6D548}" type="presParOf" srcId="{23E7CAD9-4409-4BD7-ABD0-3F4A8C457B76}" destId="{3C88EABA-E634-4715-83EE-ADD3923E3C91}" srcOrd="1" destOrd="0" presId="urn:microsoft.com/office/officeart/2005/8/layout/vList6"/>
    <dgm:cxn modelId="{A33B3B3C-09D4-4851-8ECF-F91846392552}" type="presParOf" srcId="{1BC1FDF9-C645-4FF5-BF53-C6582947222A}" destId="{37825BE1-274A-401C-9CFB-FC3CA1D8D468}" srcOrd="1" destOrd="0" presId="urn:microsoft.com/office/officeart/2005/8/layout/vList6"/>
    <dgm:cxn modelId="{C70925CA-71F3-45AB-9940-A7C2CB449A91}" type="presParOf" srcId="{1BC1FDF9-C645-4FF5-BF53-C6582947222A}" destId="{902F22B0-CD0D-49A8-84C9-64CF5778F94E}" srcOrd="2" destOrd="0" presId="urn:microsoft.com/office/officeart/2005/8/layout/vList6"/>
    <dgm:cxn modelId="{D3E57B7C-79D3-4BE3-A7BF-EED6DF19C14C}" type="presParOf" srcId="{902F22B0-CD0D-49A8-84C9-64CF5778F94E}" destId="{04F99A65-0E15-4224-BD8F-CCE9D887D09A}" srcOrd="0" destOrd="0" presId="urn:microsoft.com/office/officeart/2005/8/layout/vList6"/>
    <dgm:cxn modelId="{6CEB471D-AAB9-4C9A-9DA8-44299DA726B2}" type="presParOf" srcId="{902F22B0-CD0D-49A8-84C9-64CF5778F94E}" destId="{405C356E-8633-436B-BB2C-1EA63ACBC5B1}" srcOrd="1" destOrd="0" presId="urn:microsoft.com/office/officeart/2005/8/layout/vList6"/>
    <dgm:cxn modelId="{AEF4E6C3-5813-42BC-A5A0-12ABDD01197C}" type="presParOf" srcId="{1BC1FDF9-C645-4FF5-BF53-C6582947222A}" destId="{B23A663F-B927-44D4-BDF9-CCB9EE6320C0}" srcOrd="3" destOrd="0" presId="urn:microsoft.com/office/officeart/2005/8/layout/vList6"/>
    <dgm:cxn modelId="{82CA3213-E6A7-413E-96D4-8D0D1FD65812}" type="presParOf" srcId="{1BC1FDF9-C645-4FF5-BF53-C6582947222A}" destId="{D2D2CDF8-2885-4F7F-993C-2B61C0F87130}" srcOrd="4" destOrd="0" presId="urn:microsoft.com/office/officeart/2005/8/layout/vList6"/>
    <dgm:cxn modelId="{46D0FEFF-37DE-4C35-A7F8-8CCC2ADC82A6}" type="presParOf" srcId="{D2D2CDF8-2885-4F7F-993C-2B61C0F87130}" destId="{B276DFA6-293E-44E2-BE37-2648CBF8D061}" srcOrd="0" destOrd="0" presId="urn:microsoft.com/office/officeart/2005/8/layout/vList6"/>
    <dgm:cxn modelId="{9BCDD3E2-84DE-4C3C-AC12-687C9BB5991D}" type="presParOf" srcId="{D2D2CDF8-2885-4F7F-993C-2B61C0F87130}" destId="{F8434189-639D-4318-827C-0A2ACBB3C685}" srcOrd="1" destOrd="0" presId="urn:microsoft.com/office/officeart/2005/8/layout/vList6"/>
    <dgm:cxn modelId="{CBFD4B5F-AEC8-49C9-8978-4FEFC839D057}" type="presParOf" srcId="{1BC1FDF9-C645-4FF5-BF53-C6582947222A}" destId="{915BE51A-E780-4B34-B653-A477D44F4ABB}" srcOrd="5" destOrd="0" presId="urn:microsoft.com/office/officeart/2005/8/layout/vList6"/>
    <dgm:cxn modelId="{6FA9F1A5-C61D-4008-9642-83F436D87AB1}" type="presParOf" srcId="{1BC1FDF9-C645-4FF5-BF53-C6582947222A}" destId="{56CFD09A-FC07-4752-A58E-FAF8C9E40432}" srcOrd="6" destOrd="0" presId="urn:microsoft.com/office/officeart/2005/8/layout/vList6"/>
    <dgm:cxn modelId="{613BE00A-A9B8-4EC1-934E-201214B13723}" type="presParOf" srcId="{56CFD09A-FC07-4752-A58E-FAF8C9E40432}" destId="{23837FB6-E6FE-4436-A53E-CB1BF061A694}" srcOrd="0" destOrd="0" presId="urn:microsoft.com/office/officeart/2005/8/layout/vList6"/>
    <dgm:cxn modelId="{ABF02449-4689-4328-9508-2F12DFDC39CB}" type="presParOf" srcId="{56CFD09A-FC07-4752-A58E-FAF8C9E40432}" destId="{78B05AED-484C-45E6-963B-5FB620A6FF0E}"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126B5D9-6572-4C05-B6D2-6958D7F4C59E}"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en-US"/>
        </a:p>
      </dgm:t>
    </dgm:pt>
    <dgm:pt modelId="{68FAF271-6DF9-4743-BCE7-705B16D71133}">
      <dgm:prSet/>
      <dgm:spPr/>
      <dgm:t>
        <a:bodyPr/>
        <a:lstStyle/>
        <a:p>
          <a:r>
            <a:rPr lang="hr-HR" dirty="0"/>
            <a:t>Tekući sukobi u Siriji, Iraku, Libanonu i Jemenu simbol su veće geopolitičke borbe između Irana i Saudijske Arabije.</a:t>
          </a:r>
          <a:endParaRPr lang="en-US" dirty="0"/>
        </a:p>
      </dgm:t>
    </dgm:pt>
    <dgm:pt modelId="{FB1D5A66-2317-4B7B-ADD3-926543BC2103}" type="parTrans" cxnId="{B1E45096-6135-4E26-A0E8-19FD3CFEFC40}">
      <dgm:prSet/>
      <dgm:spPr/>
      <dgm:t>
        <a:bodyPr/>
        <a:lstStyle/>
        <a:p>
          <a:endParaRPr lang="en-US"/>
        </a:p>
      </dgm:t>
    </dgm:pt>
    <dgm:pt modelId="{5994EFA7-C6B7-4ABB-A344-0419166C02AF}" type="sibTrans" cxnId="{B1E45096-6135-4E26-A0E8-19FD3CFEFC40}">
      <dgm:prSet/>
      <dgm:spPr/>
      <dgm:t>
        <a:bodyPr/>
        <a:lstStyle/>
        <a:p>
          <a:endParaRPr lang="en-US"/>
        </a:p>
      </dgm:t>
    </dgm:pt>
    <dgm:pt modelId="{22934F3F-199A-4802-B5BE-0576E411428E}">
      <dgm:prSet/>
      <dgm:spPr/>
      <dgm:t>
        <a:bodyPr/>
        <a:lstStyle/>
        <a:p>
          <a:r>
            <a:rPr lang="hr-HR" dirty="0"/>
            <a:t>Iranski utjecaj je porastao u tim </a:t>
          </a:r>
          <a:r>
            <a:rPr lang="hr-HR" b="1" dirty="0"/>
            <a:t>konfliktnim zonama, </a:t>
          </a:r>
          <a:r>
            <a:rPr lang="hr-HR" dirty="0"/>
            <a:t>često na štetu S. Arabije.</a:t>
          </a:r>
          <a:endParaRPr lang="en-US" dirty="0"/>
        </a:p>
      </dgm:t>
    </dgm:pt>
    <dgm:pt modelId="{EF4124DB-1F33-44C3-BBD1-94D41DBEFDDF}" type="parTrans" cxnId="{2E413F9C-1D42-4FFF-995A-C66972FB818B}">
      <dgm:prSet/>
      <dgm:spPr/>
      <dgm:t>
        <a:bodyPr/>
        <a:lstStyle/>
        <a:p>
          <a:endParaRPr lang="en-US"/>
        </a:p>
      </dgm:t>
    </dgm:pt>
    <dgm:pt modelId="{95CEEDEF-3EA4-4C13-8835-8A2817FDE669}" type="sibTrans" cxnId="{2E413F9C-1D42-4FFF-995A-C66972FB818B}">
      <dgm:prSet/>
      <dgm:spPr/>
      <dgm:t>
        <a:bodyPr/>
        <a:lstStyle/>
        <a:p>
          <a:endParaRPr lang="en-US"/>
        </a:p>
      </dgm:t>
    </dgm:pt>
    <dgm:pt modelId="{E73B039C-4B42-42F0-9D8D-4D3C630D8612}">
      <dgm:prSet/>
      <dgm:spPr/>
      <dgm:t>
        <a:bodyPr/>
        <a:lstStyle/>
        <a:p>
          <a:r>
            <a:rPr lang="hr-HR" dirty="0"/>
            <a:t>Iranski pokušaji da pogorša unutarnje sektaške podjele, </a:t>
          </a:r>
          <a:r>
            <a:rPr lang="hr-HR" b="1" dirty="0"/>
            <a:t>potakne nemire i sruši monarhije</a:t>
          </a:r>
          <a:r>
            <a:rPr lang="hr-HR" dirty="0"/>
            <a:t>  datiraju još od uspostave Islamske Republike nakon revolucije 1979. </a:t>
          </a:r>
          <a:endParaRPr lang="en-US" dirty="0"/>
        </a:p>
      </dgm:t>
    </dgm:pt>
    <dgm:pt modelId="{E0F406FA-CE8E-4E09-9B36-A61CDDFAB068}" type="parTrans" cxnId="{4D4B4472-2585-408B-8CE6-58AA6889B323}">
      <dgm:prSet/>
      <dgm:spPr/>
      <dgm:t>
        <a:bodyPr/>
        <a:lstStyle/>
        <a:p>
          <a:endParaRPr lang="en-US"/>
        </a:p>
      </dgm:t>
    </dgm:pt>
    <dgm:pt modelId="{01559CEB-F4CD-45CB-AA48-D657AD97B105}" type="sibTrans" cxnId="{4D4B4472-2585-408B-8CE6-58AA6889B323}">
      <dgm:prSet/>
      <dgm:spPr/>
      <dgm:t>
        <a:bodyPr/>
        <a:lstStyle/>
        <a:p>
          <a:endParaRPr lang="en-US"/>
        </a:p>
      </dgm:t>
    </dgm:pt>
    <dgm:pt modelId="{EB3770D3-10A2-4094-A354-CB1C5FD38207}">
      <dgm:prSet/>
      <dgm:spPr/>
      <dgm:t>
        <a:bodyPr/>
        <a:lstStyle/>
        <a:p>
          <a:r>
            <a:rPr lang="hr-HR" dirty="0"/>
            <a:t>Vođa Islamske revolucije, </a:t>
          </a:r>
          <a:r>
            <a:rPr lang="hr-HR" b="1" dirty="0"/>
            <a:t>ajatolah Homeini</a:t>
          </a:r>
          <a:r>
            <a:rPr lang="hr-HR" dirty="0"/>
            <a:t>, tvrdio je da su nasljedne monarhije nelegitimne pod islamom</a:t>
          </a:r>
          <a:endParaRPr lang="en-US" dirty="0"/>
        </a:p>
      </dgm:t>
    </dgm:pt>
    <dgm:pt modelId="{28B1E8C2-B868-4FD5-BDB5-ADB84378C15F}" type="parTrans" cxnId="{52CE315D-1E0B-4D12-A421-9773B1649449}">
      <dgm:prSet/>
      <dgm:spPr/>
      <dgm:t>
        <a:bodyPr/>
        <a:lstStyle/>
        <a:p>
          <a:endParaRPr lang="en-US"/>
        </a:p>
      </dgm:t>
    </dgm:pt>
    <dgm:pt modelId="{0B98F532-D385-4418-B640-5A85A2D85C6D}" type="sibTrans" cxnId="{52CE315D-1E0B-4D12-A421-9773B1649449}">
      <dgm:prSet/>
      <dgm:spPr/>
      <dgm:t>
        <a:bodyPr/>
        <a:lstStyle/>
        <a:p>
          <a:endParaRPr lang="en-US"/>
        </a:p>
      </dgm:t>
    </dgm:pt>
    <dgm:pt modelId="{9CA133E6-453F-4B3E-A791-A887C6A6F3DD}" type="pres">
      <dgm:prSet presAssocID="{2126B5D9-6572-4C05-B6D2-6958D7F4C59E}" presName="matrix" presStyleCnt="0">
        <dgm:presLayoutVars>
          <dgm:chMax val="1"/>
          <dgm:dir/>
          <dgm:resizeHandles val="exact"/>
        </dgm:presLayoutVars>
      </dgm:prSet>
      <dgm:spPr/>
    </dgm:pt>
    <dgm:pt modelId="{D3990370-18AF-42DC-BE1B-54690D81A125}" type="pres">
      <dgm:prSet presAssocID="{2126B5D9-6572-4C05-B6D2-6958D7F4C59E}" presName="diamond" presStyleLbl="bgShp" presStyleIdx="0" presStyleCnt="1"/>
      <dgm:spPr/>
    </dgm:pt>
    <dgm:pt modelId="{CE5B4E85-0166-4256-B63F-5A93F0F9ED5F}" type="pres">
      <dgm:prSet presAssocID="{2126B5D9-6572-4C05-B6D2-6958D7F4C59E}" presName="quad1" presStyleLbl="node1" presStyleIdx="0" presStyleCnt="4">
        <dgm:presLayoutVars>
          <dgm:chMax val="0"/>
          <dgm:chPref val="0"/>
          <dgm:bulletEnabled val="1"/>
        </dgm:presLayoutVars>
      </dgm:prSet>
      <dgm:spPr/>
    </dgm:pt>
    <dgm:pt modelId="{B758EAC4-9D4F-4CBA-92CA-90AE49A5B252}" type="pres">
      <dgm:prSet presAssocID="{2126B5D9-6572-4C05-B6D2-6958D7F4C59E}" presName="quad2" presStyleLbl="node1" presStyleIdx="1" presStyleCnt="4">
        <dgm:presLayoutVars>
          <dgm:chMax val="0"/>
          <dgm:chPref val="0"/>
          <dgm:bulletEnabled val="1"/>
        </dgm:presLayoutVars>
      </dgm:prSet>
      <dgm:spPr/>
    </dgm:pt>
    <dgm:pt modelId="{1AB01AF7-3FA9-4D74-B763-E4963AA30879}" type="pres">
      <dgm:prSet presAssocID="{2126B5D9-6572-4C05-B6D2-6958D7F4C59E}" presName="quad3" presStyleLbl="node1" presStyleIdx="2" presStyleCnt="4">
        <dgm:presLayoutVars>
          <dgm:chMax val="0"/>
          <dgm:chPref val="0"/>
          <dgm:bulletEnabled val="1"/>
        </dgm:presLayoutVars>
      </dgm:prSet>
      <dgm:spPr/>
    </dgm:pt>
    <dgm:pt modelId="{2C3C4D7A-0420-454C-9945-F655A7C03DA3}" type="pres">
      <dgm:prSet presAssocID="{2126B5D9-6572-4C05-B6D2-6958D7F4C59E}" presName="quad4" presStyleLbl="node1" presStyleIdx="3" presStyleCnt="4">
        <dgm:presLayoutVars>
          <dgm:chMax val="0"/>
          <dgm:chPref val="0"/>
          <dgm:bulletEnabled val="1"/>
        </dgm:presLayoutVars>
      </dgm:prSet>
      <dgm:spPr/>
    </dgm:pt>
  </dgm:ptLst>
  <dgm:cxnLst>
    <dgm:cxn modelId="{2817671B-07C4-45FF-A283-754D6C99E783}" type="presOf" srcId="{E73B039C-4B42-42F0-9D8D-4D3C630D8612}" destId="{1AB01AF7-3FA9-4D74-B763-E4963AA30879}" srcOrd="0" destOrd="0" presId="urn:microsoft.com/office/officeart/2005/8/layout/matrix3"/>
    <dgm:cxn modelId="{82631622-D225-45F9-A23F-877D07180181}" type="presOf" srcId="{68FAF271-6DF9-4743-BCE7-705B16D71133}" destId="{CE5B4E85-0166-4256-B63F-5A93F0F9ED5F}" srcOrd="0" destOrd="0" presId="urn:microsoft.com/office/officeart/2005/8/layout/matrix3"/>
    <dgm:cxn modelId="{52CE315D-1E0B-4D12-A421-9773B1649449}" srcId="{2126B5D9-6572-4C05-B6D2-6958D7F4C59E}" destId="{EB3770D3-10A2-4094-A354-CB1C5FD38207}" srcOrd="3" destOrd="0" parTransId="{28B1E8C2-B868-4FD5-BDB5-ADB84378C15F}" sibTransId="{0B98F532-D385-4418-B640-5A85A2D85C6D}"/>
    <dgm:cxn modelId="{BDA6124A-E7F7-4D03-BC36-CB1CF62CAFFF}" type="presOf" srcId="{22934F3F-199A-4802-B5BE-0576E411428E}" destId="{B758EAC4-9D4F-4CBA-92CA-90AE49A5B252}" srcOrd="0" destOrd="0" presId="urn:microsoft.com/office/officeart/2005/8/layout/matrix3"/>
    <dgm:cxn modelId="{4D4B4472-2585-408B-8CE6-58AA6889B323}" srcId="{2126B5D9-6572-4C05-B6D2-6958D7F4C59E}" destId="{E73B039C-4B42-42F0-9D8D-4D3C630D8612}" srcOrd="2" destOrd="0" parTransId="{E0F406FA-CE8E-4E09-9B36-A61CDDFAB068}" sibTransId="{01559CEB-F4CD-45CB-AA48-D657AD97B105}"/>
    <dgm:cxn modelId="{31545D5A-7B05-4554-B0FE-FEC81926ED29}" type="presOf" srcId="{2126B5D9-6572-4C05-B6D2-6958D7F4C59E}" destId="{9CA133E6-453F-4B3E-A791-A887C6A6F3DD}" srcOrd="0" destOrd="0" presId="urn:microsoft.com/office/officeart/2005/8/layout/matrix3"/>
    <dgm:cxn modelId="{37B1A28A-D8DE-46BB-B880-449E7B85664B}" type="presOf" srcId="{EB3770D3-10A2-4094-A354-CB1C5FD38207}" destId="{2C3C4D7A-0420-454C-9945-F655A7C03DA3}" srcOrd="0" destOrd="0" presId="urn:microsoft.com/office/officeart/2005/8/layout/matrix3"/>
    <dgm:cxn modelId="{B1E45096-6135-4E26-A0E8-19FD3CFEFC40}" srcId="{2126B5D9-6572-4C05-B6D2-6958D7F4C59E}" destId="{68FAF271-6DF9-4743-BCE7-705B16D71133}" srcOrd="0" destOrd="0" parTransId="{FB1D5A66-2317-4B7B-ADD3-926543BC2103}" sibTransId="{5994EFA7-C6B7-4ABB-A344-0419166C02AF}"/>
    <dgm:cxn modelId="{2E413F9C-1D42-4FFF-995A-C66972FB818B}" srcId="{2126B5D9-6572-4C05-B6D2-6958D7F4C59E}" destId="{22934F3F-199A-4802-B5BE-0576E411428E}" srcOrd="1" destOrd="0" parTransId="{EF4124DB-1F33-44C3-BBD1-94D41DBEFDDF}" sibTransId="{95CEEDEF-3EA4-4C13-8835-8A2817FDE669}"/>
    <dgm:cxn modelId="{3AA98956-7DDD-438D-A1A7-59B481437E36}" type="presParOf" srcId="{9CA133E6-453F-4B3E-A791-A887C6A6F3DD}" destId="{D3990370-18AF-42DC-BE1B-54690D81A125}" srcOrd="0" destOrd="0" presId="urn:microsoft.com/office/officeart/2005/8/layout/matrix3"/>
    <dgm:cxn modelId="{B3F5E845-2D6D-4BD6-84A9-4AC1D1DAD5F8}" type="presParOf" srcId="{9CA133E6-453F-4B3E-A791-A887C6A6F3DD}" destId="{CE5B4E85-0166-4256-B63F-5A93F0F9ED5F}" srcOrd="1" destOrd="0" presId="urn:microsoft.com/office/officeart/2005/8/layout/matrix3"/>
    <dgm:cxn modelId="{686FC2CD-81AD-43E2-B354-23E67B314FFB}" type="presParOf" srcId="{9CA133E6-453F-4B3E-A791-A887C6A6F3DD}" destId="{B758EAC4-9D4F-4CBA-92CA-90AE49A5B252}" srcOrd="2" destOrd="0" presId="urn:microsoft.com/office/officeart/2005/8/layout/matrix3"/>
    <dgm:cxn modelId="{AB824D9B-CD68-4884-94C3-9960B63B2B2F}" type="presParOf" srcId="{9CA133E6-453F-4B3E-A791-A887C6A6F3DD}" destId="{1AB01AF7-3FA9-4D74-B763-E4963AA30879}" srcOrd="3" destOrd="0" presId="urn:microsoft.com/office/officeart/2005/8/layout/matrix3"/>
    <dgm:cxn modelId="{A84C3B31-D0EE-47E1-A15D-7B38D4AB79BA}" type="presParOf" srcId="{9CA133E6-453F-4B3E-A791-A887C6A6F3DD}" destId="{2C3C4D7A-0420-454C-9945-F655A7C03DA3}"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6C37C82-EBBE-489B-82C9-EA912D508A12}" type="doc">
      <dgm:prSet loTypeId="urn:microsoft.com/office/officeart/2005/8/layout/process5" loCatId="process" qsTypeId="urn:microsoft.com/office/officeart/2005/8/quickstyle/3d3" qsCatId="3D" csTypeId="urn:microsoft.com/office/officeart/2005/8/colors/accent1_2" csCatId="accent1" phldr="1"/>
      <dgm:spPr/>
      <dgm:t>
        <a:bodyPr/>
        <a:lstStyle/>
        <a:p>
          <a:endParaRPr lang="en-US"/>
        </a:p>
      </dgm:t>
    </dgm:pt>
    <dgm:pt modelId="{61FDD3F2-BCFB-4E5E-A7AC-336B6480316B}">
      <dgm:prSet/>
      <dgm:spPr/>
      <dgm:t>
        <a:bodyPr/>
        <a:lstStyle/>
        <a:p>
          <a:r>
            <a:rPr lang="hr-HR" dirty="0" err="1"/>
            <a:t>Homeini</a:t>
          </a:r>
          <a:r>
            <a:rPr lang="hr-HR" dirty="0"/>
            <a:t> je htio postati ne samo vođa Irana, već i cijelog islamskog svijeta - prijeteći </a:t>
          </a:r>
          <a:r>
            <a:rPr lang="hr-HR" b="1" dirty="0"/>
            <a:t>legitimitetu Saudijske Arabije kao čuvara najsvetijih mjesta islama</a:t>
          </a:r>
          <a:r>
            <a:rPr lang="hr-HR" dirty="0"/>
            <a:t>.</a:t>
          </a:r>
          <a:endParaRPr lang="en-US" dirty="0"/>
        </a:p>
      </dgm:t>
    </dgm:pt>
    <dgm:pt modelId="{B202871D-2140-4D2C-8ACF-1BC0FCE9AA05}" type="parTrans" cxnId="{44E015AA-53C8-44C9-8092-261FF8E55B7E}">
      <dgm:prSet/>
      <dgm:spPr/>
      <dgm:t>
        <a:bodyPr/>
        <a:lstStyle/>
        <a:p>
          <a:endParaRPr lang="en-US"/>
        </a:p>
      </dgm:t>
    </dgm:pt>
    <dgm:pt modelId="{262F0557-FAE4-421B-A9A3-78BD1A9EFFD3}" type="sibTrans" cxnId="{44E015AA-53C8-44C9-8092-261FF8E55B7E}">
      <dgm:prSet/>
      <dgm:spPr/>
      <dgm:t>
        <a:bodyPr/>
        <a:lstStyle/>
        <a:p>
          <a:endParaRPr lang="en-US"/>
        </a:p>
      </dgm:t>
    </dgm:pt>
    <dgm:pt modelId="{4E903D6A-0EC5-4EEA-941A-0E29B0AB0580}">
      <dgm:prSet/>
      <dgm:spPr/>
      <dgm:t>
        <a:bodyPr/>
        <a:lstStyle/>
        <a:p>
          <a:r>
            <a:rPr lang="hr-HR" dirty="0"/>
            <a:t>Homeini je nakon preuzimanja vlasti počeo poticati napetosti sa Saudijskom Arabijom </a:t>
          </a:r>
          <a:r>
            <a:rPr lang="hr-HR" b="1" dirty="0"/>
            <a:t>podržavajući šijitske milicije i političke stranke </a:t>
          </a:r>
          <a:r>
            <a:rPr lang="hr-HR" dirty="0"/>
            <a:t>diljem Bliskog istoka. </a:t>
          </a:r>
          <a:endParaRPr lang="en-US" dirty="0"/>
        </a:p>
      </dgm:t>
    </dgm:pt>
    <dgm:pt modelId="{A1ECCB5C-0D0C-4F79-9F9A-AEB6179B5412}" type="parTrans" cxnId="{35ADAFE5-DB3A-4DD7-801D-DEC4FFA0344C}">
      <dgm:prSet/>
      <dgm:spPr/>
      <dgm:t>
        <a:bodyPr/>
        <a:lstStyle/>
        <a:p>
          <a:endParaRPr lang="en-US"/>
        </a:p>
      </dgm:t>
    </dgm:pt>
    <dgm:pt modelId="{24E7334B-0536-4485-9111-AECCBE15B56F}" type="sibTrans" cxnId="{35ADAFE5-DB3A-4DD7-801D-DEC4FFA0344C}">
      <dgm:prSet/>
      <dgm:spPr/>
      <dgm:t>
        <a:bodyPr/>
        <a:lstStyle/>
        <a:p>
          <a:endParaRPr lang="en-US"/>
        </a:p>
      </dgm:t>
    </dgm:pt>
    <dgm:pt modelId="{DC889106-31D6-4576-AFD6-3FB623419678}">
      <dgm:prSet/>
      <dgm:spPr/>
      <dgm:t>
        <a:bodyPr/>
        <a:lstStyle/>
        <a:p>
          <a:r>
            <a:rPr lang="hr-HR" dirty="0"/>
            <a:t>Većinski šijitski grad </a:t>
          </a:r>
          <a:r>
            <a:rPr lang="hr-HR" b="1" dirty="0"/>
            <a:t>Katif –</a:t>
          </a:r>
          <a:r>
            <a:rPr lang="hr-HR" dirty="0"/>
            <a:t> mjesto nekoliko najvećih naftnih polja, rafinerija i pogona za preradu u Kraljevstvu - bio je pogođen nemirima i </a:t>
          </a:r>
          <a:r>
            <a:rPr lang="hr-HR" b="1" dirty="0"/>
            <a:t>mobilizacijom protiv monarhije </a:t>
          </a:r>
          <a:r>
            <a:rPr lang="hr-HR" dirty="0"/>
            <a:t>nakon svrgavanja šaha u Iranu.</a:t>
          </a:r>
          <a:endParaRPr lang="en-US" dirty="0"/>
        </a:p>
      </dgm:t>
    </dgm:pt>
    <dgm:pt modelId="{6DB1B00F-5FAD-4B4A-A1BB-D4AF8FC568CC}" type="parTrans" cxnId="{2607F151-ABB0-4199-8FBD-C990DC51C1AC}">
      <dgm:prSet/>
      <dgm:spPr/>
      <dgm:t>
        <a:bodyPr/>
        <a:lstStyle/>
        <a:p>
          <a:endParaRPr lang="en-US"/>
        </a:p>
      </dgm:t>
    </dgm:pt>
    <dgm:pt modelId="{B569CD1A-E48E-4F9C-BB97-A965925C495A}" type="sibTrans" cxnId="{2607F151-ABB0-4199-8FBD-C990DC51C1AC}">
      <dgm:prSet/>
      <dgm:spPr/>
      <dgm:t>
        <a:bodyPr/>
        <a:lstStyle/>
        <a:p>
          <a:endParaRPr lang="en-US"/>
        </a:p>
      </dgm:t>
    </dgm:pt>
    <dgm:pt modelId="{932CFCBB-5DC1-41A8-A523-C611A90350B6}">
      <dgm:prSet/>
      <dgm:spPr/>
      <dgm:t>
        <a:bodyPr/>
        <a:lstStyle/>
        <a:p>
          <a:r>
            <a:rPr lang="hr-HR" dirty="0"/>
            <a:t>Iranski izravni </a:t>
          </a:r>
          <a:r>
            <a:rPr lang="hr-HR" b="1" dirty="0"/>
            <a:t>izazov legitimnosti saudijskog režima</a:t>
          </a:r>
          <a:r>
            <a:rPr lang="hr-HR" dirty="0"/>
            <a:t> - politički aktivizam koji su poduzimali iranski hodočasnici tijekom godišnjeg </a:t>
          </a:r>
          <a:r>
            <a:rPr lang="hr-HR" b="1" dirty="0"/>
            <a:t>hadža</a:t>
          </a:r>
          <a:r>
            <a:rPr lang="hr-HR" dirty="0"/>
            <a:t> koji je započeo 1979. godine. </a:t>
          </a:r>
          <a:endParaRPr lang="en-US" dirty="0"/>
        </a:p>
      </dgm:t>
    </dgm:pt>
    <dgm:pt modelId="{A87F2D59-944E-450B-AB45-55AFA85D6D4E}" type="parTrans" cxnId="{7D790B45-764A-4E4B-8FF3-28EE37C2284D}">
      <dgm:prSet/>
      <dgm:spPr/>
      <dgm:t>
        <a:bodyPr/>
        <a:lstStyle/>
        <a:p>
          <a:endParaRPr lang="en-US"/>
        </a:p>
      </dgm:t>
    </dgm:pt>
    <dgm:pt modelId="{04D49259-B18D-42D7-9491-CFA674AFE239}" type="sibTrans" cxnId="{7D790B45-764A-4E4B-8FF3-28EE37C2284D}">
      <dgm:prSet/>
      <dgm:spPr/>
      <dgm:t>
        <a:bodyPr/>
        <a:lstStyle/>
        <a:p>
          <a:endParaRPr lang="en-US"/>
        </a:p>
      </dgm:t>
    </dgm:pt>
    <dgm:pt modelId="{24739EAA-8100-433C-8A1F-6826AA8D3D99}">
      <dgm:prSet/>
      <dgm:spPr/>
      <dgm:t>
        <a:bodyPr/>
        <a:lstStyle/>
        <a:p>
          <a:r>
            <a:rPr lang="hr-HR" dirty="0"/>
            <a:t>S vremenom su postajali sve </a:t>
          </a:r>
          <a:r>
            <a:rPr lang="hr-HR" b="1" dirty="0"/>
            <a:t>radikalniji. </a:t>
          </a:r>
        </a:p>
      </dgm:t>
    </dgm:pt>
    <dgm:pt modelId="{E63C6159-EE86-468C-A160-0CE9EF83EC1C}" type="parTrans" cxnId="{0684E984-A020-410D-A83C-594151B514EC}">
      <dgm:prSet/>
      <dgm:spPr/>
      <dgm:t>
        <a:bodyPr/>
        <a:lstStyle/>
        <a:p>
          <a:endParaRPr lang="en-US"/>
        </a:p>
      </dgm:t>
    </dgm:pt>
    <dgm:pt modelId="{435701E3-0F71-44E1-97D9-2D05C4B41F7A}" type="sibTrans" cxnId="{0684E984-A020-410D-A83C-594151B514EC}">
      <dgm:prSet/>
      <dgm:spPr/>
      <dgm:t>
        <a:bodyPr/>
        <a:lstStyle/>
        <a:p>
          <a:endParaRPr lang="en-US"/>
        </a:p>
      </dgm:t>
    </dgm:pt>
    <dgm:pt modelId="{09256F71-A123-4937-88E8-B2D2CB2F9365}" type="pres">
      <dgm:prSet presAssocID="{F6C37C82-EBBE-489B-82C9-EA912D508A12}" presName="diagram" presStyleCnt="0">
        <dgm:presLayoutVars>
          <dgm:dir/>
          <dgm:resizeHandles val="exact"/>
        </dgm:presLayoutVars>
      </dgm:prSet>
      <dgm:spPr/>
    </dgm:pt>
    <dgm:pt modelId="{2542AB27-57E2-4DDB-89BB-1C9476E69CB0}" type="pres">
      <dgm:prSet presAssocID="{61FDD3F2-BCFB-4E5E-A7AC-336B6480316B}" presName="node" presStyleLbl="node1" presStyleIdx="0" presStyleCnt="5">
        <dgm:presLayoutVars>
          <dgm:bulletEnabled val="1"/>
        </dgm:presLayoutVars>
      </dgm:prSet>
      <dgm:spPr/>
    </dgm:pt>
    <dgm:pt modelId="{F8140AD6-CEA3-40A1-9644-6932DFD7928C}" type="pres">
      <dgm:prSet presAssocID="{262F0557-FAE4-421B-A9A3-78BD1A9EFFD3}" presName="sibTrans" presStyleLbl="sibTrans2D1" presStyleIdx="0" presStyleCnt="4"/>
      <dgm:spPr/>
    </dgm:pt>
    <dgm:pt modelId="{71C899A3-DEC3-4996-A646-1F8B71ADF681}" type="pres">
      <dgm:prSet presAssocID="{262F0557-FAE4-421B-A9A3-78BD1A9EFFD3}" presName="connectorText" presStyleLbl="sibTrans2D1" presStyleIdx="0" presStyleCnt="4"/>
      <dgm:spPr/>
    </dgm:pt>
    <dgm:pt modelId="{0C606C92-D413-4041-B060-D20B41F0EC36}" type="pres">
      <dgm:prSet presAssocID="{4E903D6A-0EC5-4EEA-941A-0E29B0AB0580}" presName="node" presStyleLbl="node1" presStyleIdx="1" presStyleCnt="5">
        <dgm:presLayoutVars>
          <dgm:bulletEnabled val="1"/>
        </dgm:presLayoutVars>
      </dgm:prSet>
      <dgm:spPr/>
    </dgm:pt>
    <dgm:pt modelId="{2B014DA1-E987-47A7-837C-AC2CB223C96B}" type="pres">
      <dgm:prSet presAssocID="{24E7334B-0536-4485-9111-AECCBE15B56F}" presName="sibTrans" presStyleLbl="sibTrans2D1" presStyleIdx="1" presStyleCnt="4"/>
      <dgm:spPr/>
    </dgm:pt>
    <dgm:pt modelId="{5C4B0BDF-0A92-4CFE-BE6B-5B35706CD747}" type="pres">
      <dgm:prSet presAssocID="{24E7334B-0536-4485-9111-AECCBE15B56F}" presName="connectorText" presStyleLbl="sibTrans2D1" presStyleIdx="1" presStyleCnt="4"/>
      <dgm:spPr/>
    </dgm:pt>
    <dgm:pt modelId="{C0A7069B-511C-4DC8-8036-27D419E0F195}" type="pres">
      <dgm:prSet presAssocID="{DC889106-31D6-4576-AFD6-3FB623419678}" presName="node" presStyleLbl="node1" presStyleIdx="2" presStyleCnt="5">
        <dgm:presLayoutVars>
          <dgm:bulletEnabled val="1"/>
        </dgm:presLayoutVars>
      </dgm:prSet>
      <dgm:spPr/>
    </dgm:pt>
    <dgm:pt modelId="{CB34255F-2AEC-4F13-AEB8-DED8A2A30322}" type="pres">
      <dgm:prSet presAssocID="{B569CD1A-E48E-4F9C-BB97-A965925C495A}" presName="sibTrans" presStyleLbl="sibTrans2D1" presStyleIdx="2" presStyleCnt="4"/>
      <dgm:spPr/>
    </dgm:pt>
    <dgm:pt modelId="{4D12C6C4-743E-4EEC-9699-F1EA3E4DB9AF}" type="pres">
      <dgm:prSet presAssocID="{B569CD1A-E48E-4F9C-BB97-A965925C495A}" presName="connectorText" presStyleLbl="sibTrans2D1" presStyleIdx="2" presStyleCnt="4"/>
      <dgm:spPr/>
    </dgm:pt>
    <dgm:pt modelId="{479C2ED2-9C85-41E0-A85C-CB8546E6CC75}" type="pres">
      <dgm:prSet presAssocID="{932CFCBB-5DC1-41A8-A523-C611A90350B6}" presName="node" presStyleLbl="node1" presStyleIdx="3" presStyleCnt="5" custLinFactNeighborX="-842" custLinFactNeighborY="-468">
        <dgm:presLayoutVars>
          <dgm:bulletEnabled val="1"/>
        </dgm:presLayoutVars>
      </dgm:prSet>
      <dgm:spPr/>
    </dgm:pt>
    <dgm:pt modelId="{C57EFAF6-AF4F-4635-83DB-B8DB8C9574B7}" type="pres">
      <dgm:prSet presAssocID="{04D49259-B18D-42D7-9491-CFA674AFE239}" presName="sibTrans" presStyleLbl="sibTrans2D1" presStyleIdx="3" presStyleCnt="4"/>
      <dgm:spPr/>
    </dgm:pt>
    <dgm:pt modelId="{B22AF1B9-3A45-4A43-AF73-E3C0BAB8B77F}" type="pres">
      <dgm:prSet presAssocID="{04D49259-B18D-42D7-9491-CFA674AFE239}" presName="connectorText" presStyleLbl="sibTrans2D1" presStyleIdx="3" presStyleCnt="4"/>
      <dgm:spPr/>
    </dgm:pt>
    <dgm:pt modelId="{7F0D7049-92D4-463C-9624-E3E6B38B2216}" type="pres">
      <dgm:prSet presAssocID="{24739EAA-8100-433C-8A1F-6826AA8D3D99}" presName="node" presStyleLbl="node1" presStyleIdx="4" presStyleCnt="5">
        <dgm:presLayoutVars>
          <dgm:bulletEnabled val="1"/>
        </dgm:presLayoutVars>
      </dgm:prSet>
      <dgm:spPr/>
    </dgm:pt>
  </dgm:ptLst>
  <dgm:cxnLst>
    <dgm:cxn modelId="{D3520901-D068-48E3-B643-CB97DF6BDB47}" type="presOf" srcId="{04D49259-B18D-42D7-9491-CFA674AFE239}" destId="{C57EFAF6-AF4F-4635-83DB-B8DB8C9574B7}" srcOrd="0" destOrd="0" presId="urn:microsoft.com/office/officeart/2005/8/layout/process5"/>
    <dgm:cxn modelId="{744B9A03-B226-4BF9-B3B3-E8FBE125F5DD}" type="presOf" srcId="{262F0557-FAE4-421B-A9A3-78BD1A9EFFD3}" destId="{71C899A3-DEC3-4996-A646-1F8B71ADF681}" srcOrd="1" destOrd="0" presId="urn:microsoft.com/office/officeart/2005/8/layout/process5"/>
    <dgm:cxn modelId="{A778BC20-A150-4E28-BF88-47D4BD823374}" type="presOf" srcId="{24739EAA-8100-433C-8A1F-6826AA8D3D99}" destId="{7F0D7049-92D4-463C-9624-E3E6B38B2216}" srcOrd="0" destOrd="0" presId="urn:microsoft.com/office/officeart/2005/8/layout/process5"/>
    <dgm:cxn modelId="{A8DEC83A-D3D1-4E95-A732-22A9513DC83D}" type="presOf" srcId="{B569CD1A-E48E-4F9C-BB97-A965925C495A}" destId="{4D12C6C4-743E-4EEC-9699-F1EA3E4DB9AF}" srcOrd="1" destOrd="0" presId="urn:microsoft.com/office/officeart/2005/8/layout/process5"/>
    <dgm:cxn modelId="{7D790B45-764A-4E4B-8FF3-28EE37C2284D}" srcId="{F6C37C82-EBBE-489B-82C9-EA912D508A12}" destId="{932CFCBB-5DC1-41A8-A523-C611A90350B6}" srcOrd="3" destOrd="0" parTransId="{A87F2D59-944E-450B-AB45-55AFA85D6D4E}" sibTransId="{04D49259-B18D-42D7-9491-CFA674AFE239}"/>
    <dgm:cxn modelId="{50983565-9C38-47CB-999B-59993063768D}" type="presOf" srcId="{B569CD1A-E48E-4F9C-BB97-A965925C495A}" destId="{CB34255F-2AEC-4F13-AEB8-DED8A2A30322}" srcOrd="0" destOrd="0" presId="urn:microsoft.com/office/officeart/2005/8/layout/process5"/>
    <dgm:cxn modelId="{BDE56866-4E15-40CC-B4AE-070A5775A4CD}" type="presOf" srcId="{04D49259-B18D-42D7-9491-CFA674AFE239}" destId="{B22AF1B9-3A45-4A43-AF73-E3C0BAB8B77F}" srcOrd="1" destOrd="0" presId="urn:microsoft.com/office/officeart/2005/8/layout/process5"/>
    <dgm:cxn modelId="{77EA6750-5FCA-43BB-8B38-6BD194007423}" type="presOf" srcId="{61FDD3F2-BCFB-4E5E-A7AC-336B6480316B}" destId="{2542AB27-57E2-4DDB-89BB-1C9476E69CB0}" srcOrd="0" destOrd="0" presId="urn:microsoft.com/office/officeart/2005/8/layout/process5"/>
    <dgm:cxn modelId="{F1F62A71-7EA6-45CF-8F89-4E5A955EA6B1}" type="presOf" srcId="{932CFCBB-5DC1-41A8-A523-C611A90350B6}" destId="{479C2ED2-9C85-41E0-A85C-CB8546E6CC75}" srcOrd="0" destOrd="0" presId="urn:microsoft.com/office/officeart/2005/8/layout/process5"/>
    <dgm:cxn modelId="{2607F151-ABB0-4199-8FBD-C990DC51C1AC}" srcId="{F6C37C82-EBBE-489B-82C9-EA912D508A12}" destId="{DC889106-31D6-4576-AFD6-3FB623419678}" srcOrd="2" destOrd="0" parTransId="{6DB1B00F-5FAD-4B4A-A1BB-D4AF8FC568CC}" sibTransId="{B569CD1A-E48E-4F9C-BB97-A965925C495A}"/>
    <dgm:cxn modelId="{0684E984-A020-410D-A83C-594151B514EC}" srcId="{F6C37C82-EBBE-489B-82C9-EA912D508A12}" destId="{24739EAA-8100-433C-8A1F-6826AA8D3D99}" srcOrd="4" destOrd="0" parTransId="{E63C6159-EE86-468C-A160-0CE9EF83EC1C}" sibTransId="{435701E3-0F71-44E1-97D9-2D05C4B41F7A}"/>
    <dgm:cxn modelId="{FF43B08C-5AEB-429F-A592-4A213B7207ED}" type="presOf" srcId="{24E7334B-0536-4485-9111-AECCBE15B56F}" destId="{5C4B0BDF-0A92-4CFE-BE6B-5B35706CD747}" srcOrd="1" destOrd="0" presId="urn:microsoft.com/office/officeart/2005/8/layout/process5"/>
    <dgm:cxn modelId="{56558C98-2327-4D20-987C-BA869596069D}" type="presOf" srcId="{262F0557-FAE4-421B-A9A3-78BD1A9EFFD3}" destId="{F8140AD6-CEA3-40A1-9644-6932DFD7928C}" srcOrd="0" destOrd="0" presId="urn:microsoft.com/office/officeart/2005/8/layout/process5"/>
    <dgm:cxn modelId="{DB6851A4-C29B-4BB7-BBDB-85D83A1E47F4}" type="presOf" srcId="{F6C37C82-EBBE-489B-82C9-EA912D508A12}" destId="{09256F71-A123-4937-88E8-B2D2CB2F9365}" srcOrd="0" destOrd="0" presId="urn:microsoft.com/office/officeart/2005/8/layout/process5"/>
    <dgm:cxn modelId="{44E015AA-53C8-44C9-8092-261FF8E55B7E}" srcId="{F6C37C82-EBBE-489B-82C9-EA912D508A12}" destId="{61FDD3F2-BCFB-4E5E-A7AC-336B6480316B}" srcOrd="0" destOrd="0" parTransId="{B202871D-2140-4D2C-8ACF-1BC0FCE9AA05}" sibTransId="{262F0557-FAE4-421B-A9A3-78BD1A9EFFD3}"/>
    <dgm:cxn modelId="{A0CEF8B0-8F0E-424C-824A-FE522B89EEB1}" type="presOf" srcId="{24E7334B-0536-4485-9111-AECCBE15B56F}" destId="{2B014DA1-E987-47A7-837C-AC2CB223C96B}" srcOrd="0" destOrd="0" presId="urn:microsoft.com/office/officeart/2005/8/layout/process5"/>
    <dgm:cxn modelId="{95F3F7BA-9065-4623-8003-A6969BC1EFAC}" type="presOf" srcId="{4E903D6A-0EC5-4EEA-941A-0E29B0AB0580}" destId="{0C606C92-D413-4041-B060-D20B41F0EC36}" srcOrd="0" destOrd="0" presId="urn:microsoft.com/office/officeart/2005/8/layout/process5"/>
    <dgm:cxn modelId="{4BCB7FCE-428A-4E86-BF4A-0EE320E80EBE}" type="presOf" srcId="{DC889106-31D6-4576-AFD6-3FB623419678}" destId="{C0A7069B-511C-4DC8-8036-27D419E0F195}" srcOrd="0" destOrd="0" presId="urn:microsoft.com/office/officeart/2005/8/layout/process5"/>
    <dgm:cxn modelId="{35ADAFE5-DB3A-4DD7-801D-DEC4FFA0344C}" srcId="{F6C37C82-EBBE-489B-82C9-EA912D508A12}" destId="{4E903D6A-0EC5-4EEA-941A-0E29B0AB0580}" srcOrd="1" destOrd="0" parTransId="{A1ECCB5C-0D0C-4F79-9F9A-AEB6179B5412}" sibTransId="{24E7334B-0536-4485-9111-AECCBE15B56F}"/>
    <dgm:cxn modelId="{EEB2DDEB-A278-444A-8E24-C0DE2898C845}" type="presParOf" srcId="{09256F71-A123-4937-88E8-B2D2CB2F9365}" destId="{2542AB27-57E2-4DDB-89BB-1C9476E69CB0}" srcOrd="0" destOrd="0" presId="urn:microsoft.com/office/officeart/2005/8/layout/process5"/>
    <dgm:cxn modelId="{DE3E3921-4F9E-4350-874D-B73CC0123DD5}" type="presParOf" srcId="{09256F71-A123-4937-88E8-B2D2CB2F9365}" destId="{F8140AD6-CEA3-40A1-9644-6932DFD7928C}" srcOrd="1" destOrd="0" presId="urn:microsoft.com/office/officeart/2005/8/layout/process5"/>
    <dgm:cxn modelId="{02B03E87-9A36-4640-8A9E-AE67F3942082}" type="presParOf" srcId="{F8140AD6-CEA3-40A1-9644-6932DFD7928C}" destId="{71C899A3-DEC3-4996-A646-1F8B71ADF681}" srcOrd="0" destOrd="0" presId="urn:microsoft.com/office/officeart/2005/8/layout/process5"/>
    <dgm:cxn modelId="{B1743F13-185B-475C-8C0E-EACBADF95B23}" type="presParOf" srcId="{09256F71-A123-4937-88E8-B2D2CB2F9365}" destId="{0C606C92-D413-4041-B060-D20B41F0EC36}" srcOrd="2" destOrd="0" presId="urn:microsoft.com/office/officeart/2005/8/layout/process5"/>
    <dgm:cxn modelId="{B15141A7-DECF-485E-8DBA-8D529D72C59E}" type="presParOf" srcId="{09256F71-A123-4937-88E8-B2D2CB2F9365}" destId="{2B014DA1-E987-47A7-837C-AC2CB223C96B}" srcOrd="3" destOrd="0" presId="urn:microsoft.com/office/officeart/2005/8/layout/process5"/>
    <dgm:cxn modelId="{B7DBC2DE-99C2-47CA-BDEF-E95A22226535}" type="presParOf" srcId="{2B014DA1-E987-47A7-837C-AC2CB223C96B}" destId="{5C4B0BDF-0A92-4CFE-BE6B-5B35706CD747}" srcOrd="0" destOrd="0" presId="urn:microsoft.com/office/officeart/2005/8/layout/process5"/>
    <dgm:cxn modelId="{90BC46CC-A776-48CA-8357-658BBA3107DA}" type="presParOf" srcId="{09256F71-A123-4937-88E8-B2D2CB2F9365}" destId="{C0A7069B-511C-4DC8-8036-27D419E0F195}" srcOrd="4" destOrd="0" presId="urn:microsoft.com/office/officeart/2005/8/layout/process5"/>
    <dgm:cxn modelId="{A41B0D9A-038E-473B-B8CD-C0E9970C5D49}" type="presParOf" srcId="{09256F71-A123-4937-88E8-B2D2CB2F9365}" destId="{CB34255F-2AEC-4F13-AEB8-DED8A2A30322}" srcOrd="5" destOrd="0" presId="urn:microsoft.com/office/officeart/2005/8/layout/process5"/>
    <dgm:cxn modelId="{B5E92EAC-9A52-475F-AF39-6A82804DAE1F}" type="presParOf" srcId="{CB34255F-2AEC-4F13-AEB8-DED8A2A30322}" destId="{4D12C6C4-743E-4EEC-9699-F1EA3E4DB9AF}" srcOrd="0" destOrd="0" presId="urn:microsoft.com/office/officeart/2005/8/layout/process5"/>
    <dgm:cxn modelId="{AAA44482-00AB-457E-B48C-1350E4517379}" type="presParOf" srcId="{09256F71-A123-4937-88E8-B2D2CB2F9365}" destId="{479C2ED2-9C85-41E0-A85C-CB8546E6CC75}" srcOrd="6" destOrd="0" presId="urn:microsoft.com/office/officeart/2005/8/layout/process5"/>
    <dgm:cxn modelId="{C08D0F13-E47B-4DEA-B0DE-91E6BF5B5688}" type="presParOf" srcId="{09256F71-A123-4937-88E8-B2D2CB2F9365}" destId="{C57EFAF6-AF4F-4635-83DB-B8DB8C9574B7}" srcOrd="7" destOrd="0" presId="urn:microsoft.com/office/officeart/2005/8/layout/process5"/>
    <dgm:cxn modelId="{A6E3B89A-7682-438D-B800-CA2214A60C56}" type="presParOf" srcId="{C57EFAF6-AF4F-4635-83DB-B8DB8C9574B7}" destId="{B22AF1B9-3A45-4A43-AF73-E3C0BAB8B77F}" srcOrd="0" destOrd="0" presId="urn:microsoft.com/office/officeart/2005/8/layout/process5"/>
    <dgm:cxn modelId="{E665C15F-4B13-408C-8455-8E1DEC51CAA0}" type="presParOf" srcId="{09256F71-A123-4937-88E8-B2D2CB2F9365}" destId="{7F0D7049-92D4-463C-9624-E3E6B38B2216}" srcOrd="8"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B1DDC6D-03C9-4A0F-939A-05EBB5002345}"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1506AE25-1B74-4456-868F-1C4495FB3807}">
      <dgm:prSet/>
      <dgm:spPr/>
      <dgm:t>
        <a:bodyPr/>
        <a:lstStyle/>
        <a:p>
          <a:r>
            <a:rPr lang="hr-HR"/>
            <a:t>Iransko </a:t>
          </a:r>
          <a:r>
            <a:rPr lang="hr-HR" b="1"/>
            <a:t>uplitanje u saudijske poslove </a:t>
          </a:r>
          <a:r>
            <a:rPr lang="hr-HR"/>
            <a:t>nastavilo se širiti tijekom 1990-ih i 2000-ih. </a:t>
          </a:r>
          <a:endParaRPr lang="en-US"/>
        </a:p>
      </dgm:t>
    </dgm:pt>
    <dgm:pt modelId="{76668FD0-4049-403B-B4FC-9F71C585E7FD}" type="parTrans" cxnId="{F3A59FCC-3F36-4D6D-9BCA-62467821B4F7}">
      <dgm:prSet/>
      <dgm:spPr/>
      <dgm:t>
        <a:bodyPr/>
        <a:lstStyle/>
        <a:p>
          <a:endParaRPr lang="en-US"/>
        </a:p>
      </dgm:t>
    </dgm:pt>
    <dgm:pt modelId="{F6E65F86-F0CE-467D-BFBC-188D52B2FFE2}" type="sibTrans" cxnId="{F3A59FCC-3F36-4D6D-9BCA-62467821B4F7}">
      <dgm:prSet/>
      <dgm:spPr/>
      <dgm:t>
        <a:bodyPr/>
        <a:lstStyle/>
        <a:p>
          <a:endParaRPr lang="en-US"/>
        </a:p>
      </dgm:t>
    </dgm:pt>
    <dgm:pt modelId="{4E129222-6623-4063-835E-90183F07B3E5}">
      <dgm:prSet/>
      <dgm:spPr/>
      <dgm:t>
        <a:bodyPr/>
        <a:lstStyle/>
        <a:p>
          <a:r>
            <a:rPr lang="hr-HR" b="1"/>
            <a:t>Hezbollah - </a:t>
          </a:r>
          <a:r>
            <a:rPr lang="hr-HR"/>
            <a:t>služio je kao vrh koplja za iransko miješanje. </a:t>
          </a:r>
          <a:endParaRPr lang="en-US"/>
        </a:p>
      </dgm:t>
    </dgm:pt>
    <dgm:pt modelId="{431881D4-DEAC-47BC-BECA-46B2E5265922}" type="parTrans" cxnId="{4760C1E9-93C7-4E0A-ADC3-611EC4FEA0C2}">
      <dgm:prSet/>
      <dgm:spPr/>
      <dgm:t>
        <a:bodyPr/>
        <a:lstStyle/>
        <a:p>
          <a:endParaRPr lang="en-US"/>
        </a:p>
      </dgm:t>
    </dgm:pt>
    <dgm:pt modelId="{4042FDFE-37F4-4964-9B83-27731B9F12FB}" type="sibTrans" cxnId="{4760C1E9-93C7-4E0A-ADC3-611EC4FEA0C2}">
      <dgm:prSet/>
      <dgm:spPr/>
      <dgm:t>
        <a:bodyPr/>
        <a:lstStyle/>
        <a:p>
          <a:endParaRPr lang="en-US"/>
        </a:p>
      </dgm:t>
    </dgm:pt>
    <dgm:pt modelId="{62893DDD-47AB-4D77-9713-567C8366F505}">
      <dgm:prSet/>
      <dgm:spPr/>
      <dgm:t>
        <a:bodyPr/>
        <a:lstStyle/>
        <a:p>
          <a:r>
            <a:rPr lang="hr-HR"/>
            <a:t>Napadi su izvedeni na saudijsku petrokemijsku industriju, a ciljani atentati na saudijske političare događali su se diljem svijeta. </a:t>
          </a:r>
          <a:endParaRPr lang="en-US"/>
        </a:p>
      </dgm:t>
    </dgm:pt>
    <dgm:pt modelId="{5D49FCF4-EC58-40E7-A947-68F8AC2B9529}" type="parTrans" cxnId="{088AEBEE-438A-4AEC-8C5A-A0B70DEF6BDE}">
      <dgm:prSet/>
      <dgm:spPr/>
      <dgm:t>
        <a:bodyPr/>
        <a:lstStyle/>
        <a:p>
          <a:endParaRPr lang="en-US"/>
        </a:p>
      </dgm:t>
    </dgm:pt>
    <dgm:pt modelId="{757ABA96-21CD-414E-B80F-9EBC00EC97CC}" type="sibTrans" cxnId="{088AEBEE-438A-4AEC-8C5A-A0B70DEF6BDE}">
      <dgm:prSet/>
      <dgm:spPr/>
      <dgm:t>
        <a:bodyPr/>
        <a:lstStyle/>
        <a:p>
          <a:endParaRPr lang="en-US"/>
        </a:p>
      </dgm:t>
    </dgm:pt>
    <dgm:pt modelId="{5627AF03-E170-427A-A8F1-C792D288D093}">
      <dgm:prSet/>
      <dgm:spPr/>
      <dgm:t>
        <a:bodyPr/>
        <a:lstStyle/>
        <a:p>
          <a:r>
            <a:rPr lang="hr-HR"/>
            <a:t>Zavjera s eksplozivom postavljenim u blizini Velike džamije u Meki otkrivena je i zaustavljena. </a:t>
          </a:r>
          <a:endParaRPr lang="en-US"/>
        </a:p>
      </dgm:t>
    </dgm:pt>
    <dgm:pt modelId="{FACEBBCF-ED7D-45DB-B352-2B51DA65945F}" type="parTrans" cxnId="{ABE00243-A990-4D80-B2CA-5E73D4A7AAFC}">
      <dgm:prSet/>
      <dgm:spPr/>
      <dgm:t>
        <a:bodyPr/>
        <a:lstStyle/>
        <a:p>
          <a:endParaRPr lang="en-US"/>
        </a:p>
      </dgm:t>
    </dgm:pt>
    <dgm:pt modelId="{6C3A646C-FD7C-4929-B7DD-F1A30D3C605D}" type="sibTrans" cxnId="{ABE00243-A990-4D80-B2CA-5E73D4A7AAFC}">
      <dgm:prSet/>
      <dgm:spPr/>
      <dgm:t>
        <a:bodyPr/>
        <a:lstStyle/>
        <a:p>
          <a:endParaRPr lang="en-US"/>
        </a:p>
      </dgm:t>
    </dgm:pt>
    <dgm:pt modelId="{F0109699-8CD4-483C-8763-A4679EA37C9C}" type="pres">
      <dgm:prSet presAssocID="{9B1DDC6D-03C9-4A0F-939A-05EBB5002345}" presName="vert0" presStyleCnt="0">
        <dgm:presLayoutVars>
          <dgm:dir/>
          <dgm:animOne val="branch"/>
          <dgm:animLvl val="lvl"/>
        </dgm:presLayoutVars>
      </dgm:prSet>
      <dgm:spPr/>
    </dgm:pt>
    <dgm:pt modelId="{EA277495-928F-461A-A151-659F621E03C6}" type="pres">
      <dgm:prSet presAssocID="{1506AE25-1B74-4456-868F-1C4495FB3807}" presName="thickLine" presStyleLbl="alignNode1" presStyleIdx="0" presStyleCnt="4"/>
      <dgm:spPr/>
    </dgm:pt>
    <dgm:pt modelId="{7745C4E5-FBEA-4B1E-A12D-5705A5F4B490}" type="pres">
      <dgm:prSet presAssocID="{1506AE25-1B74-4456-868F-1C4495FB3807}" presName="horz1" presStyleCnt="0"/>
      <dgm:spPr/>
    </dgm:pt>
    <dgm:pt modelId="{ADDC97AB-21A3-41FD-8AAE-36229030118B}" type="pres">
      <dgm:prSet presAssocID="{1506AE25-1B74-4456-868F-1C4495FB3807}" presName="tx1" presStyleLbl="revTx" presStyleIdx="0" presStyleCnt="4"/>
      <dgm:spPr/>
    </dgm:pt>
    <dgm:pt modelId="{855A8936-3B2C-4998-AFA8-40D9E308625A}" type="pres">
      <dgm:prSet presAssocID="{1506AE25-1B74-4456-868F-1C4495FB3807}" presName="vert1" presStyleCnt="0"/>
      <dgm:spPr/>
    </dgm:pt>
    <dgm:pt modelId="{6B002981-098F-4FFF-94AB-2D3E4470530D}" type="pres">
      <dgm:prSet presAssocID="{4E129222-6623-4063-835E-90183F07B3E5}" presName="thickLine" presStyleLbl="alignNode1" presStyleIdx="1" presStyleCnt="4"/>
      <dgm:spPr/>
    </dgm:pt>
    <dgm:pt modelId="{52AB0D83-E926-4006-8F48-4B06E0904020}" type="pres">
      <dgm:prSet presAssocID="{4E129222-6623-4063-835E-90183F07B3E5}" presName="horz1" presStyleCnt="0"/>
      <dgm:spPr/>
    </dgm:pt>
    <dgm:pt modelId="{9200B6EF-8327-4935-A76D-587D7C28CA64}" type="pres">
      <dgm:prSet presAssocID="{4E129222-6623-4063-835E-90183F07B3E5}" presName="tx1" presStyleLbl="revTx" presStyleIdx="1" presStyleCnt="4"/>
      <dgm:spPr/>
    </dgm:pt>
    <dgm:pt modelId="{CD4D5A79-6630-4CBD-87A4-87C6845EC064}" type="pres">
      <dgm:prSet presAssocID="{4E129222-6623-4063-835E-90183F07B3E5}" presName="vert1" presStyleCnt="0"/>
      <dgm:spPr/>
    </dgm:pt>
    <dgm:pt modelId="{9F19F5CE-1294-40F0-B7B2-BFE2BB0C5BEA}" type="pres">
      <dgm:prSet presAssocID="{62893DDD-47AB-4D77-9713-567C8366F505}" presName="thickLine" presStyleLbl="alignNode1" presStyleIdx="2" presStyleCnt="4"/>
      <dgm:spPr/>
    </dgm:pt>
    <dgm:pt modelId="{2127E30A-CE5B-419A-8F35-80DFD0BF2362}" type="pres">
      <dgm:prSet presAssocID="{62893DDD-47AB-4D77-9713-567C8366F505}" presName="horz1" presStyleCnt="0"/>
      <dgm:spPr/>
    </dgm:pt>
    <dgm:pt modelId="{877BEA56-0BB0-4BED-B3AC-5A56E29A32BB}" type="pres">
      <dgm:prSet presAssocID="{62893DDD-47AB-4D77-9713-567C8366F505}" presName="tx1" presStyleLbl="revTx" presStyleIdx="2" presStyleCnt="4"/>
      <dgm:spPr/>
    </dgm:pt>
    <dgm:pt modelId="{DC6F4684-9132-4230-A87F-E59351CC7120}" type="pres">
      <dgm:prSet presAssocID="{62893DDD-47AB-4D77-9713-567C8366F505}" presName="vert1" presStyleCnt="0"/>
      <dgm:spPr/>
    </dgm:pt>
    <dgm:pt modelId="{58A6449E-61D9-4A4C-8E31-046B77B36809}" type="pres">
      <dgm:prSet presAssocID="{5627AF03-E170-427A-A8F1-C792D288D093}" presName="thickLine" presStyleLbl="alignNode1" presStyleIdx="3" presStyleCnt="4"/>
      <dgm:spPr/>
    </dgm:pt>
    <dgm:pt modelId="{0C849FD4-2D7B-4178-B9D1-354F6662F382}" type="pres">
      <dgm:prSet presAssocID="{5627AF03-E170-427A-A8F1-C792D288D093}" presName="horz1" presStyleCnt="0"/>
      <dgm:spPr/>
    </dgm:pt>
    <dgm:pt modelId="{DF75D464-5AA5-4894-8C37-AB5FDB809D67}" type="pres">
      <dgm:prSet presAssocID="{5627AF03-E170-427A-A8F1-C792D288D093}" presName="tx1" presStyleLbl="revTx" presStyleIdx="3" presStyleCnt="4"/>
      <dgm:spPr/>
    </dgm:pt>
    <dgm:pt modelId="{5DD43C62-21FD-4393-BA6E-AC2CD867AC14}" type="pres">
      <dgm:prSet presAssocID="{5627AF03-E170-427A-A8F1-C792D288D093}" presName="vert1" presStyleCnt="0"/>
      <dgm:spPr/>
    </dgm:pt>
  </dgm:ptLst>
  <dgm:cxnLst>
    <dgm:cxn modelId="{E7E6FB23-34FE-430C-BBF2-44E77120215D}" type="presOf" srcId="{1506AE25-1B74-4456-868F-1C4495FB3807}" destId="{ADDC97AB-21A3-41FD-8AAE-36229030118B}" srcOrd="0" destOrd="0" presId="urn:microsoft.com/office/officeart/2008/layout/LinedList"/>
    <dgm:cxn modelId="{ABE00243-A990-4D80-B2CA-5E73D4A7AAFC}" srcId="{9B1DDC6D-03C9-4A0F-939A-05EBB5002345}" destId="{5627AF03-E170-427A-A8F1-C792D288D093}" srcOrd="3" destOrd="0" parTransId="{FACEBBCF-ED7D-45DB-B352-2B51DA65945F}" sibTransId="{6C3A646C-FD7C-4929-B7DD-F1A30D3C605D}"/>
    <dgm:cxn modelId="{2D47A765-938F-4C0E-B5B5-49F35587E5C6}" type="presOf" srcId="{9B1DDC6D-03C9-4A0F-939A-05EBB5002345}" destId="{F0109699-8CD4-483C-8763-A4679EA37C9C}" srcOrd="0" destOrd="0" presId="urn:microsoft.com/office/officeart/2008/layout/LinedList"/>
    <dgm:cxn modelId="{A1103BA7-B1BB-403E-B295-5F9D07B28247}" type="presOf" srcId="{5627AF03-E170-427A-A8F1-C792D288D093}" destId="{DF75D464-5AA5-4894-8C37-AB5FDB809D67}" srcOrd="0" destOrd="0" presId="urn:microsoft.com/office/officeart/2008/layout/LinedList"/>
    <dgm:cxn modelId="{14CFE8C9-4DB8-4C20-A4F8-4D8E3FC274F1}" type="presOf" srcId="{4E129222-6623-4063-835E-90183F07B3E5}" destId="{9200B6EF-8327-4935-A76D-587D7C28CA64}" srcOrd="0" destOrd="0" presId="urn:microsoft.com/office/officeart/2008/layout/LinedList"/>
    <dgm:cxn modelId="{F3A59FCC-3F36-4D6D-9BCA-62467821B4F7}" srcId="{9B1DDC6D-03C9-4A0F-939A-05EBB5002345}" destId="{1506AE25-1B74-4456-868F-1C4495FB3807}" srcOrd="0" destOrd="0" parTransId="{76668FD0-4049-403B-B4FC-9F71C585E7FD}" sibTransId="{F6E65F86-F0CE-467D-BFBC-188D52B2FFE2}"/>
    <dgm:cxn modelId="{4760C1E9-93C7-4E0A-ADC3-611EC4FEA0C2}" srcId="{9B1DDC6D-03C9-4A0F-939A-05EBB5002345}" destId="{4E129222-6623-4063-835E-90183F07B3E5}" srcOrd="1" destOrd="0" parTransId="{431881D4-DEAC-47BC-BECA-46B2E5265922}" sibTransId="{4042FDFE-37F4-4964-9B83-27731B9F12FB}"/>
    <dgm:cxn modelId="{088AEBEE-438A-4AEC-8C5A-A0B70DEF6BDE}" srcId="{9B1DDC6D-03C9-4A0F-939A-05EBB5002345}" destId="{62893DDD-47AB-4D77-9713-567C8366F505}" srcOrd="2" destOrd="0" parTransId="{5D49FCF4-EC58-40E7-A947-68F8AC2B9529}" sibTransId="{757ABA96-21CD-414E-B80F-9EBC00EC97CC}"/>
    <dgm:cxn modelId="{61111BF3-B066-48CE-8F2C-544453941345}" type="presOf" srcId="{62893DDD-47AB-4D77-9713-567C8366F505}" destId="{877BEA56-0BB0-4BED-B3AC-5A56E29A32BB}" srcOrd="0" destOrd="0" presId="urn:microsoft.com/office/officeart/2008/layout/LinedList"/>
    <dgm:cxn modelId="{7804EBCE-0E79-4244-A693-00972C47A1F4}" type="presParOf" srcId="{F0109699-8CD4-483C-8763-A4679EA37C9C}" destId="{EA277495-928F-461A-A151-659F621E03C6}" srcOrd="0" destOrd="0" presId="urn:microsoft.com/office/officeart/2008/layout/LinedList"/>
    <dgm:cxn modelId="{7E6DA198-36D1-47C5-9A28-9A494A8D6B84}" type="presParOf" srcId="{F0109699-8CD4-483C-8763-A4679EA37C9C}" destId="{7745C4E5-FBEA-4B1E-A12D-5705A5F4B490}" srcOrd="1" destOrd="0" presId="urn:microsoft.com/office/officeart/2008/layout/LinedList"/>
    <dgm:cxn modelId="{4FE81EB9-3CE0-4BF1-BF05-F0EE435FC904}" type="presParOf" srcId="{7745C4E5-FBEA-4B1E-A12D-5705A5F4B490}" destId="{ADDC97AB-21A3-41FD-8AAE-36229030118B}" srcOrd="0" destOrd="0" presId="urn:microsoft.com/office/officeart/2008/layout/LinedList"/>
    <dgm:cxn modelId="{6917AD31-E177-4B57-AEF7-8024DD9B2106}" type="presParOf" srcId="{7745C4E5-FBEA-4B1E-A12D-5705A5F4B490}" destId="{855A8936-3B2C-4998-AFA8-40D9E308625A}" srcOrd="1" destOrd="0" presId="urn:microsoft.com/office/officeart/2008/layout/LinedList"/>
    <dgm:cxn modelId="{75616935-CFD2-4126-AB30-DDB0D269CC09}" type="presParOf" srcId="{F0109699-8CD4-483C-8763-A4679EA37C9C}" destId="{6B002981-098F-4FFF-94AB-2D3E4470530D}" srcOrd="2" destOrd="0" presId="urn:microsoft.com/office/officeart/2008/layout/LinedList"/>
    <dgm:cxn modelId="{60A99CF4-130B-4591-BBBC-CC6239A43DD0}" type="presParOf" srcId="{F0109699-8CD4-483C-8763-A4679EA37C9C}" destId="{52AB0D83-E926-4006-8F48-4B06E0904020}" srcOrd="3" destOrd="0" presId="urn:microsoft.com/office/officeart/2008/layout/LinedList"/>
    <dgm:cxn modelId="{0262C88F-2503-41FF-AFE2-B04641E7A48F}" type="presParOf" srcId="{52AB0D83-E926-4006-8F48-4B06E0904020}" destId="{9200B6EF-8327-4935-A76D-587D7C28CA64}" srcOrd="0" destOrd="0" presId="urn:microsoft.com/office/officeart/2008/layout/LinedList"/>
    <dgm:cxn modelId="{D73DC122-35AB-4DDF-9A19-99AB64E2ABDC}" type="presParOf" srcId="{52AB0D83-E926-4006-8F48-4B06E0904020}" destId="{CD4D5A79-6630-4CBD-87A4-87C6845EC064}" srcOrd="1" destOrd="0" presId="urn:microsoft.com/office/officeart/2008/layout/LinedList"/>
    <dgm:cxn modelId="{C4FCBE89-2CC6-4804-A957-641A9E004765}" type="presParOf" srcId="{F0109699-8CD4-483C-8763-A4679EA37C9C}" destId="{9F19F5CE-1294-40F0-B7B2-BFE2BB0C5BEA}" srcOrd="4" destOrd="0" presId="urn:microsoft.com/office/officeart/2008/layout/LinedList"/>
    <dgm:cxn modelId="{C47B4436-8FCE-4E12-AAD7-837084277248}" type="presParOf" srcId="{F0109699-8CD4-483C-8763-A4679EA37C9C}" destId="{2127E30A-CE5B-419A-8F35-80DFD0BF2362}" srcOrd="5" destOrd="0" presId="urn:microsoft.com/office/officeart/2008/layout/LinedList"/>
    <dgm:cxn modelId="{2D0323F8-5D48-4774-ADE9-B07027C01F70}" type="presParOf" srcId="{2127E30A-CE5B-419A-8F35-80DFD0BF2362}" destId="{877BEA56-0BB0-4BED-B3AC-5A56E29A32BB}" srcOrd="0" destOrd="0" presId="urn:microsoft.com/office/officeart/2008/layout/LinedList"/>
    <dgm:cxn modelId="{F87B7105-1871-4C8A-B865-9FD4AE198D14}" type="presParOf" srcId="{2127E30A-CE5B-419A-8F35-80DFD0BF2362}" destId="{DC6F4684-9132-4230-A87F-E59351CC7120}" srcOrd="1" destOrd="0" presId="urn:microsoft.com/office/officeart/2008/layout/LinedList"/>
    <dgm:cxn modelId="{D27BB8AC-281C-4038-8658-3CEDA2DE13F6}" type="presParOf" srcId="{F0109699-8CD4-483C-8763-A4679EA37C9C}" destId="{58A6449E-61D9-4A4C-8E31-046B77B36809}" srcOrd="6" destOrd="0" presId="urn:microsoft.com/office/officeart/2008/layout/LinedList"/>
    <dgm:cxn modelId="{4C835939-3D26-474F-9AF3-8A0354A2AE8E}" type="presParOf" srcId="{F0109699-8CD4-483C-8763-A4679EA37C9C}" destId="{0C849FD4-2D7B-4178-B9D1-354F6662F382}" srcOrd="7" destOrd="0" presId="urn:microsoft.com/office/officeart/2008/layout/LinedList"/>
    <dgm:cxn modelId="{78B7879A-EE17-498A-8FAB-BD578C9D529C}" type="presParOf" srcId="{0C849FD4-2D7B-4178-B9D1-354F6662F382}" destId="{DF75D464-5AA5-4894-8C37-AB5FDB809D67}" srcOrd="0" destOrd="0" presId="urn:microsoft.com/office/officeart/2008/layout/LinedList"/>
    <dgm:cxn modelId="{C3C026BD-6E0F-4170-A108-FB24E5C14231}" type="presParOf" srcId="{0C849FD4-2D7B-4178-B9D1-354F6662F382}" destId="{5DD43C62-21FD-4393-BA6E-AC2CD867AC1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E6F6077-9E2D-474F-99C2-48A247EC6EB2}"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534FFF84-CEFC-4519-9240-E6B36A431A21}">
      <dgm:prSet/>
      <dgm:spPr/>
      <dgm:t>
        <a:bodyPr/>
        <a:lstStyle/>
        <a:p>
          <a:r>
            <a:rPr lang="hr-HR"/>
            <a:t>Teheran ima značajan utjecaj na četiri arapske prijestolnice - </a:t>
          </a:r>
          <a:r>
            <a:rPr lang="hr-HR" b="1"/>
            <a:t>Damask, Bagdad, Bejrut i Sanu </a:t>
          </a:r>
          <a:r>
            <a:rPr lang="hr-HR"/>
            <a:t>- pridonio globalnoj izbjegličkoj krizi.</a:t>
          </a:r>
          <a:endParaRPr lang="en-US"/>
        </a:p>
      </dgm:t>
    </dgm:pt>
    <dgm:pt modelId="{F482A277-893D-45CB-BB66-CEAC507005B6}" type="parTrans" cxnId="{A6E23228-175F-438E-A2EF-91B2CEFF2F93}">
      <dgm:prSet/>
      <dgm:spPr/>
      <dgm:t>
        <a:bodyPr/>
        <a:lstStyle/>
        <a:p>
          <a:endParaRPr lang="en-US"/>
        </a:p>
      </dgm:t>
    </dgm:pt>
    <dgm:pt modelId="{05DE2136-CB46-4946-9AE4-557CF468E012}" type="sibTrans" cxnId="{A6E23228-175F-438E-A2EF-91B2CEFF2F93}">
      <dgm:prSet/>
      <dgm:spPr/>
      <dgm:t>
        <a:bodyPr/>
        <a:lstStyle/>
        <a:p>
          <a:endParaRPr lang="en-US"/>
        </a:p>
      </dgm:t>
    </dgm:pt>
    <dgm:pt modelId="{D16FFE4C-C843-4615-B526-614AD6894DD3}">
      <dgm:prSet/>
      <dgm:spPr/>
      <dgm:t>
        <a:bodyPr/>
        <a:lstStyle/>
        <a:p>
          <a:r>
            <a:rPr lang="hr-HR"/>
            <a:t>Zemlje Perzijskog zaljeva uglavnom su prebrodile slom regionalnog poretka.</a:t>
          </a:r>
          <a:endParaRPr lang="en-US"/>
        </a:p>
      </dgm:t>
    </dgm:pt>
    <dgm:pt modelId="{B8B85688-8256-442E-A863-656F77318A87}" type="parTrans" cxnId="{95ED0011-8FC5-4E7F-8710-98663203D689}">
      <dgm:prSet/>
      <dgm:spPr/>
      <dgm:t>
        <a:bodyPr/>
        <a:lstStyle/>
        <a:p>
          <a:endParaRPr lang="en-US"/>
        </a:p>
      </dgm:t>
    </dgm:pt>
    <dgm:pt modelId="{6B8F3830-D7F4-4CF9-AADB-BADA5B189C68}" type="sibTrans" cxnId="{95ED0011-8FC5-4E7F-8710-98663203D689}">
      <dgm:prSet/>
      <dgm:spPr/>
      <dgm:t>
        <a:bodyPr/>
        <a:lstStyle/>
        <a:p>
          <a:endParaRPr lang="en-US"/>
        </a:p>
      </dgm:t>
    </dgm:pt>
    <dgm:pt modelId="{94C06318-FAF5-421E-9C53-EF9E51BF2AE6}">
      <dgm:prSet/>
      <dgm:spPr/>
      <dgm:t>
        <a:bodyPr/>
        <a:lstStyle/>
        <a:p>
          <a:r>
            <a:rPr lang="hr-HR"/>
            <a:t>Pokolj i povećane sektaške napetosti smatrale su prijetnjom opstanku vlastitih režima.</a:t>
          </a:r>
          <a:endParaRPr lang="en-US"/>
        </a:p>
      </dgm:t>
    </dgm:pt>
    <dgm:pt modelId="{DB08382C-12D5-4676-ADED-3BA36A717517}" type="parTrans" cxnId="{5903A938-32F8-4A48-B476-E7DB24440EAB}">
      <dgm:prSet/>
      <dgm:spPr/>
      <dgm:t>
        <a:bodyPr/>
        <a:lstStyle/>
        <a:p>
          <a:endParaRPr lang="en-US"/>
        </a:p>
      </dgm:t>
    </dgm:pt>
    <dgm:pt modelId="{F2B0DC9A-46D1-43FA-B7F1-92075C2DCBDD}" type="sibTrans" cxnId="{5903A938-32F8-4A48-B476-E7DB24440EAB}">
      <dgm:prSet/>
      <dgm:spPr/>
      <dgm:t>
        <a:bodyPr/>
        <a:lstStyle/>
        <a:p>
          <a:endParaRPr lang="en-US"/>
        </a:p>
      </dgm:t>
    </dgm:pt>
    <dgm:pt modelId="{A894EE1E-39A4-4E11-8CE2-AFEF09A8E552}">
      <dgm:prSet/>
      <dgm:spPr/>
      <dgm:t>
        <a:bodyPr/>
        <a:lstStyle/>
        <a:p>
          <a:r>
            <a:rPr lang="hr-HR"/>
            <a:t>Iranski </a:t>
          </a:r>
          <a:r>
            <a:rPr lang="hr-HR" b="1"/>
            <a:t>vojni izdaci </a:t>
          </a:r>
          <a:r>
            <a:rPr lang="hr-HR"/>
            <a:t>znatno su niži od izdataka država Zaljeva. </a:t>
          </a:r>
          <a:endParaRPr lang="en-US"/>
        </a:p>
      </dgm:t>
    </dgm:pt>
    <dgm:pt modelId="{5734E446-53E8-4D03-8C6A-10D4B2B14ECF}" type="parTrans" cxnId="{CC41D41F-AC43-463B-BEE3-2E6AAFB7723F}">
      <dgm:prSet/>
      <dgm:spPr/>
      <dgm:t>
        <a:bodyPr/>
        <a:lstStyle/>
        <a:p>
          <a:endParaRPr lang="en-US"/>
        </a:p>
      </dgm:t>
    </dgm:pt>
    <dgm:pt modelId="{1E4C475D-475B-482E-B671-5C979B3EFE51}" type="sibTrans" cxnId="{CC41D41F-AC43-463B-BEE3-2E6AAFB7723F}">
      <dgm:prSet/>
      <dgm:spPr/>
      <dgm:t>
        <a:bodyPr/>
        <a:lstStyle/>
        <a:p>
          <a:endParaRPr lang="en-US"/>
        </a:p>
      </dgm:t>
    </dgm:pt>
    <dgm:pt modelId="{23C280BF-5089-463E-8668-043EE7FD4BF8}" type="pres">
      <dgm:prSet presAssocID="{8E6F6077-9E2D-474F-99C2-48A247EC6EB2}" presName="vert0" presStyleCnt="0">
        <dgm:presLayoutVars>
          <dgm:dir/>
          <dgm:animOne val="branch"/>
          <dgm:animLvl val="lvl"/>
        </dgm:presLayoutVars>
      </dgm:prSet>
      <dgm:spPr/>
    </dgm:pt>
    <dgm:pt modelId="{66139255-B172-4452-AFBB-1CEFAA271C5A}" type="pres">
      <dgm:prSet presAssocID="{534FFF84-CEFC-4519-9240-E6B36A431A21}" presName="thickLine" presStyleLbl="alignNode1" presStyleIdx="0" presStyleCnt="4"/>
      <dgm:spPr/>
    </dgm:pt>
    <dgm:pt modelId="{FD224DE3-08F8-4C72-86C3-0F35047287BB}" type="pres">
      <dgm:prSet presAssocID="{534FFF84-CEFC-4519-9240-E6B36A431A21}" presName="horz1" presStyleCnt="0"/>
      <dgm:spPr/>
    </dgm:pt>
    <dgm:pt modelId="{5E7D8AF6-61A2-4A74-9D5D-C298F7EAAD8F}" type="pres">
      <dgm:prSet presAssocID="{534FFF84-CEFC-4519-9240-E6B36A431A21}" presName="tx1" presStyleLbl="revTx" presStyleIdx="0" presStyleCnt="4"/>
      <dgm:spPr/>
    </dgm:pt>
    <dgm:pt modelId="{2A00CFBC-76DD-46B6-A7D5-16CAE1BB92D7}" type="pres">
      <dgm:prSet presAssocID="{534FFF84-CEFC-4519-9240-E6B36A431A21}" presName="vert1" presStyleCnt="0"/>
      <dgm:spPr/>
    </dgm:pt>
    <dgm:pt modelId="{FC6B7795-998B-471D-A4D7-0FC7977C7F61}" type="pres">
      <dgm:prSet presAssocID="{D16FFE4C-C843-4615-B526-614AD6894DD3}" presName="thickLine" presStyleLbl="alignNode1" presStyleIdx="1" presStyleCnt="4"/>
      <dgm:spPr/>
    </dgm:pt>
    <dgm:pt modelId="{EDBC76CD-1580-43F8-AFA9-870F5F222C63}" type="pres">
      <dgm:prSet presAssocID="{D16FFE4C-C843-4615-B526-614AD6894DD3}" presName="horz1" presStyleCnt="0"/>
      <dgm:spPr/>
    </dgm:pt>
    <dgm:pt modelId="{F40AFAA1-92C4-41E9-B304-677D034779A6}" type="pres">
      <dgm:prSet presAssocID="{D16FFE4C-C843-4615-B526-614AD6894DD3}" presName="tx1" presStyleLbl="revTx" presStyleIdx="1" presStyleCnt="4"/>
      <dgm:spPr/>
    </dgm:pt>
    <dgm:pt modelId="{48AA71D2-91A1-482C-8B07-5DDD035A8774}" type="pres">
      <dgm:prSet presAssocID="{D16FFE4C-C843-4615-B526-614AD6894DD3}" presName="vert1" presStyleCnt="0"/>
      <dgm:spPr/>
    </dgm:pt>
    <dgm:pt modelId="{4EC71CE1-524D-4EF4-984B-B9E95123B2FA}" type="pres">
      <dgm:prSet presAssocID="{94C06318-FAF5-421E-9C53-EF9E51BF2AE6}" presName="thickLine" presStyleLbl="alignNode1" presStyleIdx="2" presStyleCnt="4"/>
      <dgm:spPr/>
    </dgm:pt>
    <dgm:pt modelId="{AC3FEC92-BB8C-4FCD-80D3-62D3FB74C6F7}" type="pres">
      <dgm:prSet presAssocID="{94C06318-FAF5-421E-9C53-EF9E51BF2AE6}" presName="horz1" presStyleCnt="0"/>
      <dgm:spPr/>
    </dgm:pt>
    <dgm:pt modelId="{5604A54E-AA47-4F85-B78A-816D973CBC20}" type="pres">
      <dgm:prSet presAssocID="{94C06318-FAF5-421E-9C53-EF9E51BF2AE6}" presName="tx1" presStyleLbl="revTx" presStyleIdx="2" presStyleCnt="4"/>
      <dgm:spPr/>
    </dgm:pt>
    <dgm:pt modelId="{830DE486-E3DC-44A9-A16E-2693A9350C84}" type="pres">
      <dgm:prSet presAssocID="{94C06318-FAF5-421E-9C53-EF9E51BF2AE6}" presName="vert1" presStyleCnt="0"/>
      <dgm:spPr/>
    </dgm:pt>
    <dgm:pt modelId="{ABA17392-0ADA-417F-AA98-2FC64159DD38}" type="pres">
      <dgm:prSet presAssocID="{A894EE1E-39A4-4E11-8CE2-AFEF09A8E552}" presName="thickLine" presStyleLbl="alignNode1" presStyleIdx="3" presStyleCnt="4"/>
      <dgm:spPr/>
    </dgm:pt>
    <dgm:pt modelId="{BB392BBB-98DF-4F56-9215-4937350F97A4}" type="pres">
      <dgm:prSet presAssocID="{A894EE1E-39A4-4E11-8CE2-AFEF09A8E552}" presName="horz1" presStyleCnt="0"/>
      <dgm:spPr/>
    </dgm:pt>
    <dgm:pt modelId="{A5919013-73D5-42B2-ADDE-458A7D8BB8D9}" type="pres">
      <dgm:prSet presAssocID="{A894EE1E-39A4-4E11-8CE2-AFEF09A8E552}" presName="tx1" presStyleLbl="revTx" presStyleIdx="3" presStyleCnt="4"/>
      <dgm:spPr/>
    </dgm:pt>
    <dgm:pt modelId="{7C8D7E65-0D00-4A8A-80CD-A56E415ECB10}" type="pres">
      <dgm:prSet presAssocID="{A894EE1E-39A4-4E11-8CE2-AFEF09A8E552}" presName="vert1" presStyleCnt="0"/>
      <dgm:spPr/>
    </dgm:pt>
  </dgm:ptLst>
  <dgm:cxnLst>
    <dgm:cxn modelId="{95ED0011-8FC5-4E7F-8710-98663203D689}" srcId="{8E6F6077-9E2D-474F-99C2-48A247EC6EB2}" destId="{D16FFE4C-C843-4615-B526-614AD6894DD3}" srcOrd="1" destOrd="0" parTransId="{B8B85688-8256-442E-A863-656F77318A87}" sibTransId="{6B8F3830-D7F4-4CF9-AADB-BADA5B189C68}"/>
    <dgm:cxn modelId="{CC41D41F-AC43-463B-BEE3-2E6AAFB7723F}" srcId="{8E6F6077-9E2D-474F-99C2-48A247EC6EB2}" destId="{A894EE1E-39A4-4E11-8CE2-AFEF09A8E552}" srcOrd="3" destOrd="0" parTransId="{5734E446-53E8-4D03-8C6A-10D4B2B14ECF}" sibTransId="{1E4C475D-475B-482E-B671-5C979B3EFE51}"/>
    <dgm:cxn modelId="{A6E23228-175F-438E-A2EF-91B2CEFF2F93}" srcId="{8E6F6077-9E2D-474F-99C2-48A247EC6EB2}" destId="{534FFF84-CEFC-4519-9240-E6B36A431A21}" srcOrd="0" destOrd="0" parTransId="{F482A277-893D-45CB-BB66-CEAC507005B6}" sibTransId="{05DE2136-CB46-4946-9AE4-557CF468E012}"/>
    <dgm:cxn modelId="{9C67CB36-1BF2-415D-8AA0-417F70979F77}" type="presOf" srcId="{534FFF84-CEFC-4519-9240-E6B36A431A21}" destId="{5E7D8AF6-61A2-4A74-9D5D-C298F7EAAD8F}" srcOrd="0" destOrd="0" presId="urn:microsoft.com/office/officeart/2008/layout/LinedList"/>
    <dgm:cxn modelId="{5903A938-32F8-4A48-B476-E7DB24440EAB}" srcId="{8E6F6077-9E2D-474F-99C2-48A247EC6EB2}" destId="{94C06318-FAF5-421E-9C53-EF9E51BF2AE6}" srcOrd="2" destOrd="0" parTransId="{DB08382C-12D5-4676-ADED-3BA36A717517}" sibTransId="{F2B0DC9A-46D1-43FA-B7F1-92075C2DCBDD}"/>
    <dgm:cxn modelId="{976FD83B-EF1B-4588-A631-331D1226028E}" type="presOf" srcId="{8E6F6077-9E2D-474F-99C2-48A247EC6EB2}" destId="{23C280BF-5089-463E-8668-043EE7FD4BF8}" srcOrd="0" destOrd="0" presId="urn:microsoft.com/office/officeart/2008/layout/LinedList"/>
    <dgm:cxn modelId="{79218541-3B71-45DD-AD5D-13876C55C23B}" type="presOf" srcId="{A894EE1E-39A4-4E11-8CE2-AFEF09A8E552}" destId="{A5919013-73D5-42B2-ADDE-458A7D8BB8D9}" srcOrd="0" destOrd="0" presId="urn:microsoft.com/office/officeart/2008/layout/LinedList"/>
    <dgm:cxn modelId="{34521E7E-F5CF-47E4-BDBA-9F89E647B25E}" type="presOf" srcId="{D16FFE4C-C843-4615-B526-614AD6894DD3}" destId="{F40AFAA1-92C4-41E9-B304-677D034779A6}" srcOrd="0" destOrd="0" presId="urn:microsoft.com/office/officeart/2008/layout/LinedList"/>
    <dgm:cxn modelId="{7744FCA2-03B5-48CB-A571-31882766BDD1}" type="presOf" srcId="{94C06318-FAF5-421E-9C53-EF9E51BF2AE6}" destId="{5604A54E-AA47-4F85-B78A-816D973CBC20}" srcOrd="0" destOrd="0" presId="urn:microsoft.com/office/officeart/2008/layout/LinedList"/>
    <dgm:cxn modelId="{EF43E033-6706-4E58-8B29-37AD238CA7DF}" type="presParOf" srcId="{23C280BF-5089-463E-8668-043EE7FD4BF8}" destId="{66139255-B172-4452-AFBB-1CEFAA271C5A}" srcOrd="0" destOrd="0" presId="urn:microsoft.com/office/officeart/2008/layout/LinedList"/>
    <dgm:cxn modelId="{4F140E3B-65FD-4CC8-AD33-2FB5B9E619E7}" type="presParOf" srcId="{23C280BF-5089-463E-8668-043EE7FD4BF8}" destId="{FD224DE3-08F8-4C72-86C3-0F35047287BB}" srcOrd="1" destOrd="0" presId="urn:microsoft.com/office/officeart/2008/layout/LinedList"/>
    <dgm:cxn modelId="{D100C9E6-9953-4F63-A915-92F0169C05E6}" type="presParOf" srcId="{FD224DE3-08F8-4C72-86C3-0F35047287BB}" destId="{5E7D8AF6-61A2-4A74-9D5D-C298F7EAAD8F}" srcOrd="0" destOrd="0" presId="urn:microsoft.com/office/officeart/2008/layout/LinedList"/>
    <dgm:cxn modelId="{899654CC-66BC-40BD-9EF8-658025D4B389}" type="presParOf" srcId="{FD224DE3-08F8-4C72-86C3-0F35047287BB}" destId="{2A00CFBC-76DD-46B6-A7D5-16CAE1BB92D7}" srcOrd="1" destOrd="0" presId="urn:microsoft.com/office/officeart/2008/layout/LinedList"/>
    <dgm:cxn modelId="{A327BF9E-9B32-43E7-AD53-99CF347F4BC6}" type="presParOf" srcId="{23C280BF-5089-463E-8668-043EE7FD4BF8}" destId="{FC6B7795-998B-471D-A4D7-0FC7977C7F61}" srcOrd="2" destOrd="0" presId="urn:microsoft.com/office/officeart/2008/layout/LinedList"/>
    <dgm:cxn modelId="{7E1A237E-226D-428D-8C55-3718EEB2B230}" type="presParOf" srcId="{23C280BF-5089-463E-8668-043EE7FD4BF8}" destId="{EDBC76CD-1580-43F8-AFA9-870F5F222C63}" srcOrd="3" destOrd="0" presId="urn:microsoft.com/office/officeart/2008/layout/LinedList"/>
    <dgm:cxn modelId="{74B78C5A-BF06-4D3B-8DE2-5F72FA6ED605}" type="presParOf" srcId="{EDBC76CD-1580-43F8-AFA9-870F5F222C63}" destId="{F40AFAA1-92C4-41E9-B304-677D034779A6}" srcOrd="0" destOrd="0" presId="urn:microsoft.com/office/officeart/2008/layout/LinedList"/>
    <dgm:cxn modelId="{022A8B7F-F554-4778-A00F-45F84175789D}" type="presParOf" srcId="{EDBC76CD-1580-43F8-AFA9-870F5F222C63}" destId="{48AA71D2-91A1-482C-8B07-5DDD035A8774}" srcOrd="1" destOrd="0" presId="urn:microsoft.com/office/officeart/2008/layout/LinedList"/>
    <dgm:cxn modelId="{0B54454C-A491-40FC-B6B7-07446CBE3BCE}" type="presParOf" srcId="{23C280BF-5089-463E-8668-043EE7FD4BF8}" destId="{4EC71CE1-524D-4EF4-984B-B9E95123B2FA}" srcOrd="4" destOrd="0" presId="urn:microsoft.com/office/officeart/2008/layout/LinedList"/>
    <dgm:cxn modelId="{1F5BB8EE-A0E2-4020-B5F2-C77DE23D0999}" type="presParOf" srcId="{23C280BF-5089-463E-8668-043EE7FD4BF8}" destId="{AC3FEC92-BB8C-4FCD-80D3-62D3FB74C6F7}" srcOrd="5" destOrd="0" presId="urn:microsoft.com/office/officeart/2008/layout/LinedList"/>
    <dgm:cxn modelId="{37B74BB9-B91F-4320-ADCC-5CA4D0973F00}" type="presParOf" srcId="{AC3FEC92-BB8C-4FCD-80D3-62D3FB74C6F7}" destId="{5604A54E-AA47-4F85-B78A-816D973CBC20}" srcOrd="0" destOrd="0" presId="urn:microsoft.com/office/officeart/2008/layout/LinedList"/>
    <dgm:cxn modelId="{5F7748F1-F7BC-4819-9403-8EC55D0F3AFA}" type="presParOf" srcId="{AC3FEC92-BB8C-4FCD-80D3-62D3FB74C6F7}" destId="{830DE486-E3DC-44A9-A16E-2693A9350C84}" srcOrd="1" destOrd="0" presId="urn:microsoft.com/office/officeart/2008/layout/LinedList"/>
    <dgm:cxn modelId="{172568A6-2C62-4886-8A47-21B00FDD5D4A}" type="presParOf" srcId="{23C280BF-5089-463E-8668-043EE7FD4BF8}" destId="{ABA17392-0ADA-417F-AA98-2FC64159DD38}" srcOrd="6" destOrd="0" presId="urn:microsoft.com/office/officeart/2008/layout/LinedList"/>
    <dgm:cxn modelId="{DD353B6E-B9D5-48FA-8DE4-F8A3E5BAEF91}" type="presParOf" srcId="{23C280BF-5089-463E-8668-043EE7FD4BF8}" destId="{BB392BBB-98DF-4F56-9215-4937350F97A4}" srcOrd="7" destOrd="0" presId="urn:microsoft.com/office/officeart/2008/layout/LinedList"/>
    <dgm:cxn modelId="{E6EFE21D-A57A-4D62-A6D8-F9052C0F5423}" type="presParOf" srcId="{BB392BBB-98DF-4F56-9215-4937350F97A4}" destId="{A5919013-73D5-42B2-ADDE-458A7D8BB8D9}" srcOrd="0" destOrd="0" presId="urn:microsoft.com/office/officeart/2008/layout/LinedList"/>
    <dgm:cxn modelId="{16092032-97D6-4CF0-862D-C62FAF905A29}" type="presParOf" srcId="{BB392BBB-98DF-4F56-9215-4937350F97A4}" destId="{7C8D7E65-0D00-4A8A-80CD-A56E415ECB1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5FD5CFF-7B12-4B91-9F98-759EDD922903}" type="doc">
      <dgm:prSet loTypeId="urn:microsoft.com/office/officeart/2005/8/layout/chart3" loCatId="cycle" qsTypeId="urn:microsoft.com/office/officeart/2005/8/quickstyle/simple1" qsCatId="simple" csTypeId="urn:microsoft.com/office/officeart/2005/8/colors/accent1_2" csCatId="accent1" phldr="1"/>
      <dgm:spPr/>
      <dgm:t>
        <a:bodyPr/>
        <a:lstStyle/>
        <a:p>
          <a:endParaRPr lang="en-US"/>
        </a:p>
      </dgm:t>
    </dgm:pt>
    <dgm:pt modelId="{E2E2B953-3EFA-4B92-A043-57B3E7502CC7}">
      <dgm:prSet custT="1"/>
      <dgm:spPr/>
      <dgm:t>
        <a:bodyPr/>
        <a:lstStyle/>
        <a:p>
          <a:r>
            <a:rPr lang="hr-HR" sz="1600" dirty="0"/>
            <a:t> Bliski istok je glavno </a:t>
          </a:r>
          <a:r>
            <a:rPr lang="hr-HR" sz="1800" b="1" dirty="0"/>
            <a:t>globalno obrambeno tržište</a:t>
          </a:r>
          <a:r>
            <a:rPr lang="hr-HR" sz="1600" dirty="0"/>
            <a:t>, a potrošnju i dalje oblikuju stalne geopolitičke neizvjesnosti i težnja za modernizacijom vojske.</a:t>
          </a:r>
          <a:endParaRPr lang="en-US" sz="1600" dirty="0"/>
        </a:p>
      </dgm:t>
    </dgm:pt>
    <dgm:pt modelId="{777642B6-60A3-4E28-A732-5C7ED51EB8F5}" type="parTrans" cxnId="{AF2C8ECD-D818-4338-A298-C950B2FAD8EC}">
      <dgm:prSet/>
      <dgm:spPr/>
      <dgm:t>
        <a:bodyPr/>
        <a:lstStyle/>
        <a:p>
          <a:endParaRPr lang="en-US"/>
        </a:p>
      </dgm:t>
    </dgm:pt>
    <dgm:pt modelId="{227712FC-3232-421F-8421-5C6E27C86938}" type="sibTrans" cxnId="{AF2C8ECD-D818-4338-A298-C950B2FAD8EC}">
      <dgm:prSet/>
      <dgm:spPr/>
      <dgm:t>
        <a:bodyPr/>
        <a:lstStyle/>
        <a:p>
          <a:endParaRPr lang="en-US"/>
        </a:p>
      </dgm:t>
    </dgm:pt>
    <dgm:pt modelId="{97183BE3-CBB1-402F-A933-872E37FABE0A}">
      <dgm:prSet/>
      <dgm:spPr/>
      <dgm:t>
        <a:bodyPr/>
        <a:lstStyle/>
        <a:p>
          <a:r>
            <a:rPr lang="hr-HR" dirty="0"/>
            <a:t> Iran je uspio povećati svoj regionalni utjecaj </a:t>
          </a:r>
          <a:r>
            <a:rPr lang="hr-HR" b="1" dirty="0"/>
            <a:t>učinkovitim i jeftinim metodama </a:t>
          </a:r>
          <a:r>
            <a:rPr lang="hr-HR" dirty="0"/>
            <a:t>poput usidravanja lojalnih terorističkih posrednika u susjednim zemljama - i subverzivnim djelovanjem na šijitsko stanovništvo diljem regije.</a:t>
          </a:r>
          <a:endParaRPr lang="en-US" dirty="0"/>
        </a:p>
      </dgm:t>
    </dgm:pt>
    <dgm:pt modelId="{A2535A57-5400-49D1-BFB4-ECAC1DC35AF7}" type="parTrans" cxnId="{1067605C-D52C-4378-ACC9-B9A43B03B349}">
      <dgm:prSet/>
      <dgm:spPr/>
      <dgm:t>
        <a:bodyPr/>
        <a:lstStyle/>
        <a:p>
          <a:endParaRPr lang="en-US"/>
        </a:p>
      </dgm:t>
    </dgm:pt>
    <dgm:pt modelId="{50EAC864-C8AB-4871-A7D8-A6FC72EF7EF2}" type="sibTrans" cxnId="{1067605C-D52C-4378-ACC9-B9A43B03B349}">
      <dgm:prSet/>
      <dgm:spPr/>
      <dgm:t>
        <a:bodyPr/>
        <a:lstStyle/>
        <a:p>
          <a:endParaRPr lang="en-US"/>
        </a:p>
      </dgm:t>
    </dgm:pt>
    <dgm:pt modelId="{7A9EBDDE-EA91-44D6-842E-7F12900186E3}" type="pres">
      <dgm:prSet presAssocID="{F5FD5CFF-7B12-4B91-9F98-759EDD922903}" presName="compositeShape" presStyleCnt="0">
        <dgm:presLayoutVars>
          <dgm:chMax val="7"/>
          <dgm:dir/>
          <dgm:resizeHandles val="exact"/>
        </dgm:presLayoutVars>
      </dgm:prSet>
      <dgm:spPr/>
    </dgm:pt>
    <dgm:pt modelId="{4B009848-7D3A-4CF3-8E2D-BA81DD85E967}" type="pres">
      <dgm:prSet presAssocID="{F5FD5CFF-7B12-4B91-9F98-759EDD922903}" presName="wedge1" presStyleLbl="node1" presStyleIdx="0" presStyleCnt="2"/>
      <dgm:spPr/>
    </dgm:pt>
    <dgm:pt modelId="{5AF3A16B-EC23-44D8-AD45-001C4FCEB669}" type="pres">
      <dgm:prSet presAssocID="{F5FD5CFF-7B12-4B91-9F98-759EDD922903}" presName="wedge1Tx" presStyleLbl="node1" presStyleIdx="0" presStyleCnt="2">
        <dgm:presLayoutVars>
          <dgm:chMax val="0"/>
          <dgm:chPref val="0"/>
          <dgm:bulletEnabled val="1"/>
        </dgm:presLayoutVars>
      </dgm:prSet>
      <dgm:spPr/>
    </dgm:pt>
    <dgm:pt modelId="{B1579B5A-45CC-4385-9A8D-ABC72DD9025E}" type="pres">
      <dgm:prSet presAssocID="{F5FD5CFF-7B12-4B91-9F98-759EDD922903}" presName="wedge2" presStyleLbl="node1" presStyleIdx="1" presStyleCnt="2" custScaleX="122061" custScaleY="129308"/>
      <dgm:spPr/>
    </dgm:pt>
    <dgm:pt modelId="{7892B077-F7C0-46C0-8C0A-427A8431D668}" type="pres">
      <dgm:prSet presAssocID="{F5FD5CFF-7B12-4B91-9F98-759EDD922903}" presName="wedge2Tx" presStyleLbl="node1" presStyleIdx="1" presStyleCnt="2">
        <dgm:presLayoutVars>
          <dgm:chMax val="0"/>
          <dgm:chPref val="0"/>
          <dgm:bulletEnabled val="1"/>
        </dgm:presLayoutVars>
      </dgm:prSet>
      <dgm:spPr/>
    </dgm:pt>
  </dgm:ptLst>
  <dgm:cxnLst>
    <dgm:cxn modelId="{1067605C-D52C-4378-ACC9-B9A43B03B349}" srcId="{F5FD5CFF-7B12-4B91-9F98-759EDD922903}" destId="{97183BE3-CBB1-402F-A933-872E37FABE0A}" srcOrd="1" destOrd="0" parTransId="{A2535A57-5400-49D1-BFB4-ECAC1DC35AF7}" sibTransId="{50EAC864-C8AB-4871-A7D8-A6FC72EF7EF2}"/>
    <dgm:cxn modelId="{80513F90-F4B9-4DE4-91BF-06406D499BE9}" type="presOf" srcId="{97183BE3-CBB1-402F-A933-872E37FABE0A}" destId="{7892B077-F7C0-46C0-8C0A-427A8431D668}" srcOrd="1" destOrd="0" presId="urn:microsoft.com/office/officeart/2005/8/layout/chart3"/>
    <dgm:cxn modelId="{38D8B790-6728-4CFD-A169-5888DEE62F8A}" type="presOf" srcId="{97183BE3-CBB1-402F-A933-872E37FABE0A}" destId="{B1579B5A-45CC-4385-9A8D-ABC72DD9025E}" srcOrd="0" destOrd="0" presId="urn:microsoft.com/office/officeart/2005/8/layout/chart3"/>
    <dgm:cxn modelId="{B0D6CEB7-F602-4E44-A66B-5A07DD016F30}" type="presOf" srcId="{F5FD5CFF-7B12-4B91-9F98-759EDD922903}" destId="{7A9EBDDE-EA91-44D6-842E-7F12900186E3}" srcOrd="0" destOrd="0" presId="urn:microsoft.com/office/officeart/2005/8/layout/chart3"/>
    <dgm:cxn modelId="{AF2C8ECD-D818-4338-A298-C950B2FAD8EC}" srcId="{F5FD5CFF-7B12-4B91-9F98-759EDD922903}" destId="{E2E2B953-3EFA-4B92-A043-57B3E7502CC7}" srcOrd="0" destOrd="0" parTransId="{777642B6-60A3-4E28-A732-5C7ED51EB8F5}" sibTransId="{227712FC-3232-421F-8421-5C6E27C86938}"/>
    <dgm:cxn modelId="{83AEADE4-BF4B-4EC3-AE12-09180FBCCC69}" type="presOf" srcId="{E2E2B953-3EFA-4B92-A043-57B3E7502CC7}" destId="{4B009848-7D3A-4CF3-8E2D-BA81DD85E967}" srcOrd="0" destOrd="0" presId="urn:microsoft.com/office/officeart/2005/8/layout/chart3"/>
    <dgm:cxn modelId="{0B79A9FA-6787-40BF-81BB-18AA9E7FD100}" type="presOf" srcId="{E2E2B953-3EFA-4B92-A043-57B3E7502CC7}" destId="{5AF3A16B-EC23-44D8-AD45-001C4FCEB669}" srcOrd="1" destOrd="0" presId="urn:microsoft.com/office/officeart/2005/8/layout/chart3"/>
    <dgm:cxn modelId="{5ACCF130-9B7E-4A43-A328-8A1BDC4340E1}" type="presParOf" srcId="{7A9EBDDE-EA91-44D6-842E-7F12900186E3}" destId="{4B009848-7D3A-4CF3-8E2D-BA81DD85E967}" srcOrd="0" destOrd="0" presId="urn:microsoft.com/office/officeart/2005/8/layout/chart3"/>
    <dgm:cxn modelId="{3AAFEF39-F9C7-41C0-931A-6188F52DBF46}" type="presParOf" srcId="{7A9EBDDE-EA91-44D6-842E-7F12900186E3}" destId="{5AF3A16B-EC23-44D8-AD45-001C4FCEB669}" srcOrd="1" destOrd="0" presId="urn:microsoft.com/office/officeart/2005/8/layout/chart3"/>
    <dgm:cxn modelId="{F9C2FAAC-AE28-48EF-8CCE-56D69793ED1F}" type="presParOf" srcId="{7A9EBDDE-EA91-44D6-842E-7F12900186E3}" destId="{B1579B5A-45CC-4385-9A8D-ABC72DD9025E}" srcOrd="2" destOrd="0" presId="urn:microsoft.com/office/officeart/2005/8/layout/chart3"/>
    <dgm:cxn modelId="{AFDE8401-B261-4EDD-8A37-BB0C1A4A08CA}" type="presParOf" srcId="{7A9EBDDE-EA91-44D6-842E-7F12900186E3}" destId="{7892B077-F7C0-46C0-8C0A-427A8431D668}" srcOrd="3"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E1454F6-4088-4D5B-ABEA-027AF30D3278}" type="doc">
      <dgm:prSet loTypeId="urn:microsoft.com/office/officeart/2024/3/layout/SimpleTimelineDefaultVariant" loCatId="Timeline" qsTypeId="urn:microsoft.com/office/officeart/2005/8/quickstyle/simple1" qsCatId="simple" csTypeId="urn:microsoft.com/office/officeart/2005/8/colors/SimpleTimelineDefaultColorVariant" csCatId="other" phldr="1"/>
      <dgm:spPr/>
      <dgm:t>
        <a:bodyPr/>
        <a:lstStyle/>
        <a:p>
          <a:endParaRPr lang="en-US"/>
        </a:p>
      </dgm:t>
    </dgm:pt>
    <dgm:pt modelId="{432F3918-3283-45C7-BE4E-2E23758562EF}">
      <dgm:prSet custT="1"/>
      <dgm:spPr/>
      <dgm:t>
        <a:bodyPr/>
        <a:lstStyle/>
        <a:p>
          <a:pPr>
            <a:defRPr b="1"/>
          </a:pPr>
          <a:r>
            <a:rPr lang="hr-HR" sz="1000" dirty="0"/>
            <a:t>2005 – 2013. Predsjednik Mahmoud Ahmadinejad zauzeo je tvrđi stav o vanjskoj politici</a:t>
          </a:r>
          <a:endParaRPr lang="en-US" sz="1050" dirty="0"/>
        </a:p>
      </dgm:t>
    </dgm:pt>
    <dgm:pt modelId="{028A1BF2-F4AB-4C73-974B-6A9B0421A6B0}" type="parTrans" cxnId="{C3D5E4AF-8C1C-4D13-8D99-6B69A32AEB4E}">
      <dgm:prSet/>
      <dgm:spPr/>
      <dgm:t>
        <a:bodyPr/>
        <a:lstStyle/>
        <a:p>
          <a:endParaRPr lang="en-US" sz="1100"/>
        </a:p>
      </dgm:t>
    </dgm:pt>
    <dgm:pt modelId="{25744ECC-7169-4EB2-B1EF-03D7DD1F8157}" type="sibTrans" cxnId="{C3D5E4AF-8C1C-4D13-8D99-6B69A32AEB4E}">
      <dgm:prSet/>
      <dgm:spPr/>
      <dgm:t>
        <a:bodyPr/>
        <a:lstStyle/>
        <a:p>
          <a:endParaRPr lang="en-US" sz="1100"/>
        </a:p>
      </dgm:t>
    </dgm:pt>
    <dgm:pt modelId="{B9FCDBAB-8B96-484B-8493-DFB417912A44}">
      <dgm:prSet custT="1"/>
      <dgm:spPr/>
      <dgm:t>
        <a:bodyPr/>
        <a:lstStyle/>
        <a:p>
          <a:pPr>
            <a:defRPr b="1"/>
          </a:pPr>
          <a:r>
            <a:rPr lang="hr-HR" sz="1050" dirty="0"/>
            <a:t> 2019 - Iranci napali saudijsko naftno postrojenje Abqaiq </a:t>
          </a:r>
          <a:endParaRPr lang="en-US" sz="1050" dirty="0"/>
        </a:p>
      </dgm:t>
    </dgm:pt>
    <dgm:pt modelId="{C34AFB60-739E-4729-9F95-9153EACD5F24}" type="parTrans" cxnId="{745CFA5D-B6C5-4626-81F1-3CAAFC803029}">
      <dgm:prSet/>
      <dgm:spPr/>
      <dgm:t>
        <a:bodyPr/>
        <a:lstStyle/>
        <a:p>
          <a:endParaRPr lang="en-US" sz="1100"/>
        </a:p>
      </dgm:t>
    </dgm:pt>
    <dgm:pt modelId="{B384F819-6168-43C5-BCF9-E87AF078FD19}" type="sibTrans" cxnId="{745CFA5D-B6C5-4626-81F1-3CAAFC803029}">
      <dgm:prSet/>
      <dgm:spPr/>
      <dgm:t>
        <a:bodyPr/>
        <a:lstStyle/>
        <a:p>
          <a:endParaRPr lang="en-US" sz="1100"/>
        </a:p>
      </dgm:t>
    </dgm:pt>
    <dgm:pt modelId="{EDD2DF13-10B5-4D92-A2C2-33C0C58D14AC}">
      <dgm:prSet custT="1"/>
      <dgm:spPr/>
      <dgm:t>
        <a:bodyPr/>
        <a:lstStyle/>
        <a:p>
          <a:pPr>
            <a:defRPr b="1"/>
          </a:pPr>
          <a:endParaRPr lang="en-US" sz="1050" dirty="0"/>
        </a:p>
      </dgm:t>
    </dgm:pt>
    <dgm:pt modelId="{BF6823BC-20E4-4723-8915-96D469A53392}" type="parTrans" cxnId="{9B895DBC-6C94-4ADA-864D-083A74D2AF68}">
      <dgm:prSet/>
      <dgm:spPr/>
      <dgm:t>
        <a:bodyPr/>
        <a:lstStyle/>
        <a:p>
          <a:endParaRPr lang="en-US" sz="1100"/>
        </a:p>
      </dgm:t>
    </dgm:pt>
    <dgm:pt modelId="{B1E6FCF8-404A-4671-99FD-9470AD8AEC7C}" type="sibTrans" cxnId="{9B895DBC-6C94-4ADA-864D-083A74D2AF68}">
      <dgm:prSet/>
      <dgm:spPr/>
      <dgm:t>
        <a:bodyPr/>
        <a:lstStyle/>
        <a:p>
          <a:endParaRPr lang="en-US" sz="1100"/>
        </a:p>
      </dgm:t>
    </dgm:pt>
    <dgm:pt modelId="{FE45D741-9835-47C4-A325-65A9C2704DB9}">
      <dgm:prSet custT="1"/>
      <dgm:spPr/>
      <dgm:t>
        <a:bodyPr/>
        <a:lstStyle/>
        <a:p>
          <a:pPr>
            <a:defRPr b="1"/>
          </a:pPr>
          <a:r>
            <a:rPr lang="hr-HR" sz="1050" dirty="0"/>
            <a:t>2020-  Abraha-movi sporazumi s Izraelom</a:t>
          </a:r>
          <a:endParaRPr lang="en-US" sz="1050" dirty="0"/>
        </a:p>
      </dgm:t>
    </dgm:pt>
    <dgm:pt modelId="{2B8B4A07-C07B-4781-9D39-E32110FBAF93}" type="sibTrans" cxnId="{F831C285-48A2-4D03-ABA9-9D8BEF3B0993}">
      <dgm:prSet/>
      <dgm:spPr/>
      <dgm:t>
        <a:bodyPr/>
        <a:lstStyle/>
        <a:p>
          <a:endParaRPr lang="en-US" sz="1100"/>
        </a:p>
      </dgm:t>
    </dgm:pt>
    <dgm:pt modelId="{0AA23AE8-8FB3-4298-BAA8-B77ECDC757C6}" type="parTrans" cxnId="{F831C285-48A2-4D03-ABA9-9D8BEF3B0993}">
      <dgm:prSet/>
      <dgm:spPr/>
      <dgm:t>
        <a:bodyPr/>
        <a:lstStyle/>
        <a:p>
          <a:endParaRPr lang="en-US" sz="1100"/>
        </a:p>
      </dgm:t>
    </dgm:pt>
    <dgm:pt modelId="{A6FCE8FC-9D69-4983-8463-93031460A5BA}">
      <dgm:prSet custT="1"/>
      <dgm:spPr/>
      <dgm:t>
        <a:bodyPr/>
        <a:lstStyle/>
        <a:p>
          <a:pPr>
            <a:defRPr b="1"/>
          </a:pPr>
          <a:r>
            <a:rPr lang="hr-HR" sz="1000" b="1" dirty="0">
              <a:solidFill>
                <a:schemeClr val="tx1"/>
              </a:solidFill>
            </a:rPr>
            <a:t>2015-</a:t>
          </a:r>
          <a:r>
            <a:rPr lang="hr-HR" sz="1000" b="0" dirty="0">
              <a:solidFill>
                <a:schemeClr val="tx1"/>
              </a:solidFill>
            </a:rPr>
            <a:t> Hutististi preuzimaju Sanu.</a:t>
          </a:r>
        </a:p>
        <a:p>
          <a:pPr>
            <a:defRPr b="1"/>
          </a:pPr>
          <a:r>
            <a:rPr lang="hr-HR" sz="1000" b="0" dirty="0">
              <a:solidFill>
                <a:schemeClr val="tx1"/>
              </a:solidFill>
            </a:rPr>
            <a:t>Sudijska intervencija. Iran povećava podršku Assadu</a:t>
          </a:r>
          <a:r>
            <a:rPr lang="hr-HR" sz="1050" dirty="0"/>
            <a:t>.</a:t>
          </a:r>
        </a:p>
        <a:p>
          <a:endParaRPr lang="en-US" sz="1050" dirty="0"/>
        </a:p>
      </dgm:t>
    </dgm:pt>
    <dgm:pt modelId="{F9F21AA2-C1A5-4F97-A02F-0082688FFE87}" type="sibTrans" cxnId="{4952B705-72AA-405B-9AFF-D7E44B04257B}">
      <dgm:prSet/>
      <dgm:spPr/>
      <dgm:t>
        <a:bodyPr/>
        <a:lstStyle/>
        <a:p>
          <a:endParaRPr lang="en-US" sz="1100"/>
        </a:p>
      </dgm:t>
    </dgm:pt>
    <dgm:pt modelId="{EC4EAE01-D4E5-4A94-8DF6-BA1C028C76AE}" type="parTrans" cxnId="{4952B705-72AA-405B-9AFF-D7E44B04257B}">
      <dgm:prSet/>
      <dgm:spPr/>
      <dgm:t>
        <a:bodyPr/>
        <a:lstStyle/>
        <a:p>
          <a:endParaRPr lang="en-US" sz="1100"/>
        </a:p>
      </dgm:t>
    </dgm:pt>
    <dgm:pt modelId="{E05880CA-AEB6-494D-83B8-9639DA10FBE0}">
      <dgm:prSet custT="1"/>
      <dgm:spPr/>
      <dgm:t>
        <a:bodyPr/>
        <a:lstStyle/>
        <a:p>
          <a:pPr>
            <a:defRPr b="1"/>
          </a:pPr>
          <a:r>
            <a:rPr lang="hr-HR" sz="1100" b="1" dirty="0"/>
            <a:t>Trump nije spreman braniti S. Arabiju od iranskih raketa i dronova.</a:t>
          </a:r>
          <a:endParaRPr lang="en-US" sz="1100" b="1" dirty="0"/>
        </a:p>
      </dgm:t>
    </dgm:pt>
    <dgm:pt modelId="{13AC594D-B2AC-4401-9AAF-6AC05478CE4B}" type="sibTrans" cxnId="{DDA2BA59-EA4D-4993-A3A8-466AC7726111}">
      <dgm:prSet/>
      <dgm:spPr/>
      <dgm:t>
        <a:bodyPr/>
        <a:lstStyle/>
        <a:p>
          <a:endParaRPr lang="en-US"/>
        </a:p>
      </dgm:t>
    </dgm:pt>
    <dgm:pt modelId="{7871590A-9F24-47C2-9086-69EDD03626C6}" type="parTrans" cxnId="{DDA2BA59-EA4D-4993-A3A8-466AC7726111}">
      <dgm:prSet/>
      <dgm:spPr/>
      <dgm:t>
        <a:bodyPr/>
        <a:lstStyle/>
        <a:p>
          <a:endParaRPr lang="en-US"/>
        </a:p>
      </dgm:t>
    </dgm:pt>
    <dgm:pt modelId="{8F0258DD-29B5-4D6F-ABF6-1AD2158B0C2B}">
      <dgm:prSet custT="1"/>
      <dgm:spPr/>
      <dgm:t>
        <a:bodyPr/>
        <a:lstStyle/>
        <a:p>
          <a:pPr>
            <a:defRPr b="1"/>
          </a:pPr>
          <a:r>
            <a:rPr lang="hr-HR" sz="1050" b="1" dirty="0">
              <a:solidFill>
                <a:schemeClr val="tx1"/>
              </a:solidFill>
            </a:rPr>
            <a:t>2011- </a:t>
          </a:r>
          <a:r>
            <a:rPr lang="hr-HR" sz="1050" b="0" dirty="0">
              <a:solidFill>
                <a:schemeClr val="tx1"/>
              </a:solidFill>
            </a:rPr>
            <a:t>Teheran je izrazio podršku prosvjedima u Bahreinu protiv sunitske kraljevske obitelji, </a:t>
          </a:r>
          <a:endParaRPr lang="en-US" sz="1050" b="0" dirty="0">
            <a:solidFill>
              <a:schemeClr val="tx1"/>
            </a:solidFill>
          </a:endParaRPr>
        </a:p>
      </dgm:t>
    </dgm:pt>
    <dgm:pt modelId="{A83ACE38-C8B3-48D2-8608-9DD1F2CA22B9}" type="sibTrans" cxnId="{AE547794-FCB4-447C-B050-EA34FAEDE6C3}">
      <dgm:prSet/>
      <dgm:spPr/>
      <dgm:t>
        <a:bodyPr/>
        <a:lstStyle/>
        <a:p>
          <a:endParaRPr lang="en-US" sz="1100"/>
        </a:p>
      </dgm:t>
    </dgm:pt>
    <dgm:pt modelId="{BAB64008-7F4E-4551-BCBE-026701864DA3}" type="parTrans" cxnId="{AE547794-FCB4-447C-B050-EA34FAEDE6C3}">
      <dgm:prSet/>
      <dgm:spPr/>
      <dgm:t>
        <a:bodyPr/>
        <a:lstStyle/>
        <a:p>
          <a:endParaRPr lang="en-US" sz="1100"/>
        </a:p>
      </dgm:t>
    </dgm:pt>
    <dgm:pt modelId="{F5536109-4A00-489D-8562-784DE50B8B15}">
      <dgm:prSet custT="1"/>
      <dgm:spPr/>
      <dgm:t>
        <a:bodyPr/>
        <a:lstStyle/>
        <a:p>
          <a:pPr>
            <a:defRPr b="1"/>
          </a:pPr>
          <a:endParaRPr lang="en-US" sz="800" b="0" dirty="0"/>
        </a:p>
      </dgm:t>
    </dgm:pt>
    <dgm:pt modelId="{52F54916-10C2-4537-8B16-6369CF2E977A}" type="sibTrans" cxnId="{5EBD285A-B20B-41D8-99E0-492B5718A7E9}">
      <dgm:prSet/>
      <dgm:spPr/>
      <dgm:t>
        <a:bodyPr/>
        <a:lstStyle/>
        <a:p>
          <a:endParaRPr lang="en-US" sz="1100"/>
        </a:p>
      </dgm:t>
    </dgm:pt>
    <dgm:pt modelId="{A34ADCE2-40E6-4C92-925C-A1F93CAB15E4}" type="parTrans" cxnId="{5EBD285A-B20B-41D8-99E0-492B5718A7E9}">
      <dgm:prSet/>
      <dgm:spPr/>
      <dgm:t>
        <a:bodyPr/>
        <a:lstStyle/>
        <a:p>
          <a:endParaRPr lang="en-US" sz="1100"/>
        </a:p>
      </dgm:t>
    </dgm:pt>
    <dgm:pt modelId="{52A43570-CCA3-41CB-ADF9-09BABB467591}">
      <dgm:prSet custT="1"/>
      <dgm:spPr/>
      <dgm:t>
        <a:bodyPr/>
        <a:lstStyle/>
        <a:p>
          <a:pPr>
            <a:defRPr b="1"/>
          </a:pPr>
          <a:r>
            <a:rPr lang="hr-HR" sz="1100" b="1" dirty="0">
              <a:solidFill>
                <a:schemeClr val="tx1"/>
              </a:solidFill>
            </a:rPr>
            <a:t>2018 </a:t>
          </a:r>
          <a:r>
            <a:rPr lang="hr-HR" sz="1100" b="0" dirty="0">
              <a:solidFill>
                <a:schemeClr val="tx1"/>
              </a:solidFill>
            </a:rPr>
            <a:t>- Izlazak SAD-a iz Zajedničkog sveobuhvatnog akcijskog plana (JCPOA). Oštrija retorika Teherana.</a:t>
          </a:r>
          <a:endParaRPr lang="en-US" sz="1100" b="0" dirty="0">
            <a:solidFill>
              <a:schemeClr val="tx1"/>
            </a:solidFill>
          </a:endParaRPr>
        </a:p>
      </dgm:t>
    </dgm:pt>
    <dgm:pt modelId="{2F1B0CB9-75C8-4741-821E-A883C35D18D8}" type="parTrans" cxnId="{26E22C64-8CAD-4828-8EAA-34F6EEA6AAED}">
      <dgm:prSet/>
      <dgm:spPr/>
      <dgm:t>
        <a:bodyPr/>
        <a:lstStyle/>
        <a:p>
          <a:endParaRPr lang="en-US"/>
        </a:p>
      </dgm:t>
    </dgm:pt>
    <dgm:pt modelId="{C1D7D97D-8D01-4572-AE0B-0C70484F9F6E}" type="sibTrans" cxnId="{26E22C64-8CAD-4828-8EAA-34F6EEA6AAED}">
      <dgm:prSet/>
      <dgm:spPr/>
      <dgm:t>
        <a:bodyPr/>
        <a:lstStyle/>
        <a:p>
          <a:endParaRPr lang="en-US"/>
        </a:p>
      </dgm:t>
    </dgm:pt>
    <dgm:pt modelId="{2149B2A0-13A6-46E7-A7F8-9C5F9E8C569F}" type="pres">
      <dgm:prSet presAssocID="{BE1454F6-4088-4D5B-ABEA-027AF30D3278}" presName="root" presStyleCnt="0">
        <dgm:presLayoutVars>
          <dgm:chMax/>
          <dgm:chPref/>
          <dgm:animLvl val="lvl"/>
        </dgm:presLayoutVars>
      </dgm:prSet>
      <dgm:spPr/>
    </dgm:pt>
    <dgm:pt modelId="{A0371DBC-B864-4EB6-8600-9B56506AB1E9}" type="pres">
      <dgm:prSet presAssocID="{BE1454F6-4088-4D5B-ABEA-027AF30D3278}" presName="divider" presStyleLbl="alignAcc1" presStyleIdx="0" presStyleCnt="1"/>
      <dgm:spPr>
        <a:solidFill>
          <a:schemeClr val="dk2">
            <a:alpha val="90000"/>
            <a:hueOff val="0"/>
            <a:satOff val="0"/>
            <a:lumOff val="0"/>
            <a:alphaOff val="0"/>
          </a:schemeClr>
        </a:solidFill>
        <a:ln w="12050" cap="flat" cmpd="sng" algn="ctr">
          <a:solidFill>
            <a:schemeClr val="dk2">
              <a:hueOff val="0"/>
              <a:satOff val="0"/>
              <a:lumOff val="0"/>
              <a:alphaOff val="0"/>
            </a:schemeClr>
          </a:solidFill>
          <a:prstDash val="solid"/>
          <a:tailEnd type="arrow" w="med" len="med"/>
        </a:ln>
        <a:effectLst/>
      </dgm:spPr>
    </dgm:pt>
    <dgm:pt modelId="{D179B319-3E40-46C1-95F0-C30E06B50A92}" type="pres">
      <dgm:prSet presAssocID="{BE1454F6-4088-4D5B-ABEA-027AF30D3278}" presName="nodes" presStyleCnt="0">
        <dgm:presLayoutVars>
          <dgm:chMax/>
          <dgm:chPref/>
          <dgm:animLvl val="lvl"/>
        </dgm:presLayoutVars>
      </dgm:prSet>
      <dgm:spPr/>
    </dgm:pt>
    <dgm:pt modelId="{76228EB5-A754-476E-B2A7-D4A1DC1C7E1F}" type="pres">
      <dgm:prSet presAssocID="{432F3918-3283-45C7-BE4E-2E23758562EF}" presName="composite" presStyleCnt="0"/>
      <dgm:spPr/>
    </dgm:pt>
    <dgm:pt modelId="{8703EC2E-037A-4D6C-8DE4-17FC41E29C29}" type="pres">
      <dgm:prSet presAssocID="{432F3918-3283-45C7-BE4E-2E23758562EF}" presName="ConnectorPoint" presStyleLbl="lnNode1" presStyleIdx="0" presStyleCnt="9"/>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77641569-D06F-4DC5-B966-5E29A3225E3F}" type="pres">
      <dgm:prSet presAssocID="{432F3918-3283-45C7-BE4E-2E23758562EF}" presName="DropPinPlaceHolder" presStyleCnt="0"/>
      <dgm:spPr/>
    </dgm:pt>
    <dgm:pt modelId="{AD80ACBC-15BE-4E01-A9E8-731516577431}" type="pres">
      <dgm:prSet presAssocID="{432F3918-3283-45C7-BE4E-2E23758562EF}" presName="DropPin" presStyleLbl="alignNode1" presStyleIdx="0" presStyleCnt="18"/>
      <dgm:spPr/>
    </dgm:pt>
    <dgm:pt modelId="{EB758F2C-939D-4A0A-A825-7AD2EC6E0C6D}" type="pres">
      <dgm:prSet presAssocID="{432F3918-3283-45C7-BE4E-2E23758562EF}" presName="Ellipse" presStyleLbl="fgAcc1" presStyleIdx="0" presStyleCnt="9"/>
      <dgm:spPr>
        <a:solidFill>
          <a:schemeClr val="accent1">
            <a:alpha val="90000"/>
            <a:hueOff val="0"/>
            <a:satOff val="0"/>
            <a:lumOff val="0"/>
            <a:alphaOff val="0"/>
          </a:schemeClr>
        </a:solidFill>
        <a:ln w="12700" cap="flat" cmpd="sng" algn="ctr">
          <a:noFill/>
          <a:prstDash val="solid"/>
        </a:ln>
        <a:effectLst/>
      </dgm:spPr>
    </dgm:pt>
    <dgm:pt modelId="{C271B719-2C82-4D31-BA58-AA1C9E3BE6F9}" type="pres">
      <dgm:prSet presAssocID="{432F3918-3283-45C7-BE4E-2E23758562EF}" presName="L2TextContainer" presStyleLbl="revTx" presStyleIdx="0" presStyleCnt="9">
        <dgm:presLayoutVars>
          <dgm:bulletEnabled val="1"/>
        </dgm:presLayoutVars>
      </dgm:prSet>
      <dgm:spPr/>
    </dgm:pt>
    <dgm:pt modelId="{410D2515-DA2F-4901-8AD7-C9E3DFD889F6}" type="pres">
      <dgm:prSet presAssocID="{432F3918-3283-45C7-BE4E-2E23758562EF}" presName="L1TextContainer" presStyleLbl="alignNode1" presStyleIdx="1" presStyleCnt="18" custScaleX="150758" custLinFactY="60717" custLinFactNeighborX="10163" custLinFactNeighborY="100000">
        <dgm:presLayoutVars>
          <dgm:chMax val="1"/>
          <dgm:chPref val="1"/>
          <dgm:bulletEnabled val="1"/>
        </dgm:presLayoutVars>
      </dgm:prSet>
      <dgm:spPr/>
    </dgm:pt>
    <dgm:pt modelId="{B36605BC-453D-4ED4-8980-E61D8711EC0A}" type="pres">
      <dgm:prSet presAssocID="{432F3918-3283-45C7-BE4E-2E23758562EF}" presName="ConnectLine" presStyleLbl="sibTrans1D1" presStyleIdx="0" presStyleCnt="9"/>
      <dgm:spPr/>
    </dgm:pt>
    <dgm:pt modelId="{7002B900-9946-425A-94FE-935B74D80F94}" type="pres">
      <dgm:prSet presAssocID="{432F3918-3283-45C7-BE4E-2E23758562EF}" presName="EmptyPlaceHolder" presStyleCnt="0"/>
      <dgm:spPr/>
    </dgm:pt>
    <dgm:pt modelId="{5890C59D-7159-46C5-9CA3-A7DC1B38D24C}" type="pres">
      <dgm:prSet presAssocID="{25744ECC-7169-4EB2-B1EF-03D7DD1F8157}" presName="spaceBetweenRectangles" presStyleCnt="0"/>
      <dgm:spPr/>
    </dgm:pt>
    <dgm:pt modelId="{913646EF-CF3D-4C78-A4FC-FFB06B62F0DF}" type="pres">
      <dgm:prSet presAssocID="{B9FCDBAB-8B96-484B-8493-DFB417912A44}" presName="composite" presStyleCnt="0"/>
      <dgm:spPr/>
    </dgm:pt>
    <dgm:pt modelId="{4E141D67-EBCC-4869-A431-6707AB114629}" type="pres">
      <dgm:prSet presAssocID="{B9FCDBAB-8B96-484B-8493-DFB417912A44}" presName="ConnectorPoint" presStyleLbl="lnNode1" presStyleIdx="1" presStyleCnt="9"/>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D28FDEB6-4110-4DBC-8539-DBB846C1A623}" type="pres">
      <dgm:prSet presAssocID="{B9FCDBAB-8B96-484B-8493-DFB417912A44}" presName="DropPinPlaceHolder" presStyleCnt="0"/>
      <dgm:spPr/>
    </dgm:pt>
    <dgm:pt modelId="{DAA22A36-1B0B-4BF5-848A-42FEF37324E5}" type="pres">
      <dgm:prSet presAssocID="{B9FCDBAB-8B96-484B-8493-DFB417912A44}" presName="DropPin" presStyleLbl="alignNode1" presStyleIdx="2" presStyleCnt="18"/>
      <dgm:spPr/>
    </dgm:pt>
    <dgm:pt modelId="{8A494E8E-E668-4BFA-9B97-88479883D4E7}" type="pres">
      <dgm:prSet presAssocID="{B9FCDBAB-8B96-484B-8493-DFB417912A44}" presName="Ellipse" presStyleLbl="fgAcc1" presStyleIdx="1" presStyleCnt="9"/>
      <dgm:spPr>
        <a:solidFill>
          <a:schemeClr val="accent1">
            <a:alpha val="90000"/>
            <a:hueOff val="0"/>
            <a:satOff val="0"/>
            <a:lumOff val="0"/>
            <a:alphaOff val="0"/>
          </a:schemeClr>
        </a:solidFill>
        <a:ln w="12700" cap="flat" cmpd="sng" algn="ctr">
          <a:noFill/>
          <a:prstDash val="solid"/>
        </a:ln>
        <a:effectLst/>
      </dgm:spPr>
    </dgm:pt>
    <dgm:pt modelId="{95E14DBC-D23C-4C6E-BA58-3B3EBF22384E}" type="pres">
      <dgm:prSet presAssocID="{B9FCDBAB-8B96-484B-8493-DFB417912A44}" presName="L2TextContainer" presStyleLbl="revTx" presStyleIdx="1" presStyleCnt="9">
        <dgm:presLayoutVars>
          <dgm:bulletEnabled val="1"/>
        </dgm:presLayoutVars>
      </dgm:prSet>
      <dgm:spPr/>
    </dgm:pt>
    <dgm:pt modelId="{4C52E39B-8A68-40CE-9EA7-E3126F3317A3}" type="pres">
      <dgm:prSet presAssocID="{B9FCDBAB-8B96-484B-8493-DFB417912A44}" presName="L1TextContainer" presStyleLbl="alignNode1" presStyleIdx="3" presStyleCnt="18" custScaleX="245294" custScaleY="279637" custLinFactX="454137" custLinFactY="-180295" custLinFactNeighborX="500000" custLinFactNeighborY="-200000">
        <dgm:presLayoutVars>
          <dgm:chMax val="1"/>
          <dgm:chPref val="1"/>
          <dgm:bulletEnabled val="1"/>
        </dgm:presLayoutVars>
      </dgm:prSet>
      <dgm:spPr/>
    </dgm:pt>
    <dgm:pt modelId="{05613D49-BDC3-4B8E-A76E-3E9FF2BAFD14}" type="pres">
      <dgm:prSet presAssocID="{B9FCDBAB-8B96-484B-8493-DFB417912A44}" presName="ConnectLine" presStyleLbl="sibTrans1D1" presStyleIdx="1" presStyleCnt="9"/>
      <dgm:spPr/>
    </dgm:pt>
    <dgm:pt modelId="{B7DAE1EA-7E3B-4C3B-AD5D-38CA67222852}" type="pres">
      <dgm:prSet presAssocID="{B9FCDBAB-8B96-484B-8493-DFB417912A44}" presName="EmptyPlaceHolder" presStyleCnt="0"/>
      <dgm:spPr/>
    </dgm:pt>
    <dgm:pt modelId="{F47FA70A-E58F-4CE1-88AE-19CC75995456}" type="pres">
      <dgm:prSet presAssocID="{B384F819-6168-43C5-BCF9-E87AF078FD19}" presName="spaceBetweenRectangles" presStyleCnt="0"/>
      <dgm:spPr/>
    </dgm:pt>
    <dgm:pt modelId="{35281F94-9BB9-430C-9DED-76DA86FF7006}" type="pres">
      <dgm:prSet presAssocID="{EDD2DF13-10B5-4D92-A2C2-33C0C58D14AC}" presName="composite" presStyleCnt="0"/>
      <dgm:spPr/>
    </dgm:pt>
    <dgm:pt modelId="{AB84B788-6CCD-408E-AC3D-07343D078F1C}" type="pres">
      <dgm:prSet presAssocID="{EDD2DF13-10B5-4D92-A2C2-33C0C58D14AC}" presName="ConnectorPoint" presStyleLbl="lnNode1" presStyleIdx="2" presStyleCnt="9"/>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3C2399D1-D8DB-4242-8C84-5A1BA483C14D}" type="pres">
      <dgm:prSet presAssocID="{EDD2DF13-10B5-4D92-A2C2-33C0C58D14AC}" presName="DropPinPlaceHolder" presStyleCnt="0"/>
      <dgm:spPr/>
    </dgm:pt>
    <dgm:pt modelId="{25B1EC9F-39F9-4D2D-AAEA-D2EEF993E0DA}" type="pres">
      <dgm:prSet presAssocID="{EDD2DF13-10B5-4D92-A2C2-33C0C58D14AC}" presName="DropPin" presStyleLbl="alignNode1" presStyleIdx="4" presStyleCnt="18"/>
      <dgm:spPr/>
    </dgm:pt>
    <dgm:pt modelId="{D502C655-4610-4100-97DB-C6702B303F4D}" type="pres">
      <dgm:prSet presAssocID="{EDD2DF13-10B5-4D92-A2C2-33C0C58D14AC}" presName="Ellipse" presStyleLbl="fgAcc1" presStyleIdx="2" presStyleCnt="9"/>
      <dgm:spPr>
        <a:solidFill>
          <a:schemeClr val="accent1">
            <a:alpha val="90000"/>
            <a:hueOff val="0"/>
            <a:satOff val="0"/>
            <a:lumOff val="0"/>
            <a:alphaOff val="0"/>
          </a:schemeClr>
        </a:solidFill>
        <a:ln w="12700" cap="flat" cmpd="sng" algn="ctr">
          <a:noFill/>
          <a:prstDash val="solid"/>
        </a:ln>
        <a:effectLst/>
      </dgm:spPr>
    </dgm:pt>
    <dgm:pt modelId="{14276301-B8C2-496C-AE93-E5D0183FF6DC}" type="pres">
      <dgm:prSet presAssocID="{EDD2DF13-10B5-4D92-A2C2-33C0C58D14AC}" presName="L2TextContainer" presStyleLbl="revTx" presStyleIdx="2" presStyleCnt="9">
        <dgm:presLayoutVars>
          <dgm:bulletEnabled val="1"/>
        </dgm:presLayoutVars>
      </dgm:prSet>
      <dgm:spPr/>
    </dgm:pt>
    <dgm:pt modelId="{F8C0C954-F7A2-4BC1-AFE8-4511FFF79A85}" type="pres">
      <dgm:prSet presAssocID="{EDD2DF13-10B5-4D92-A2C2-33C0C58D14AC}" presName="L1TextContainer" presStyleLbl="alignNode1" presStyleIdx="5" presStyleCnt="18">
        <dgm:presLayoutVars>
          <dgm:chMax val="1"/>
          <dgm:chPref val="1"/>
          <dgm:bulletEnabled val="1"/>
        </dgm:presLayoutVars>
      </dgm:prSet>
      <dgm:spPr/>
    </dgm:pt>
    <dgm:pt modelId="{4F593F8B-3E0A-4F73-A89A-D86451E77AAA}" type="pres">
      <dgm:prSet presAssocID="{EDD2DF13-10B5-4D92-A2C2-33C0C58D14AC}" presName="ConnectLine" presStyleLbl="sibTrans1D1" presStyleIdx="2" presStyleCnt="9"/>
      <dgm:spPr/>
    </dgm:pt>
    <dgm:pt modelId="{B042D0D2-6CAD-404B-877A-B1B7F680DA74}" type="pres">
      <dgm:prSet presAssocID="{EDD2DF13-10B5-4D92-A2C2-33C0C58D14AC}" presName="EmptyPlaceHolder" presStyleCnt="0"/>
      <dgm:spPr/>
    </dgm:pt>
    <dgm:pt modelId="{EB6A1C99-C51E-4486-BEE1-149EEBA5BDDB}" type="pres">
      <dgm:prSet presAssocID="{B1E6FCF8-404A-4671-99FD-9470AD8AEC7C}" presName="spaceBetweenRectangles" presStyleCnt="0"/>
      <dgm:spPr/>
    </dgm:pt>
    <dgm:pt modelId="{C95DFF73-37ED-412E-A275-0861204DBDE4}" type="pres">
      <dgm:prSet presAssocID="{FE45D741-9835-47C4-A325-65A9C2704DB9}" presName="composite" presStyleCnt="0"/>
      <dgm:spPr/>
    </dgm:pt>
    <dgm:pt modelId="{E9E6C3DB-94BE-4EF2-B44F-22024B94FE00}" type="pres">
      <dgm:prSet presAssocID="{FE45D741-9835-47C4-A325-65A9C2704DB9}" presName="ConnectorPoint" presStyleLbl="lnNode1" presStyleIdx="3" presStyleCnt="9"/>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D26DD3E7-5B82-4B3A-BD3E-F835E1D0E822}" type="pres">
      <dgm:prSet presAssocID="{FE45D741-9835-47C4-A325-65A9C2704DB9}" presName="DropPinPlaceHolder" presStyleCnt="0"/>
      <dgm:spPr/>
    </dgm:pt>
    <dgm:pt modelId="{D4B36162-66AB-4D30-8199-F781F1977CEB}" type="pres">
      <dgm:prSet presAssocID="{FE45D741-9835-47C4-A325-65A9C2704DB9}" presName="DropPin" presStyleLbl="alignNode1" presStyleIdx="6" presStyleCnt="18"/>
      <dgm:spPr/>
    </dgm:pt>
    <dgm:pt modelId="{9B2CF87A-071F-47F5-8D16-161AB5B81EF5}" type="pres">
      <dgm:prSet presAssocID="{FE45D741-9835-47C4-A325-65A9C2704DB9}" presName="Ellipse" presStyleLbl="fgAcc1" presStyleIdx="3" presStyleCnt="9"/>
      <dgm:spPr>
        <a:solidFill>
          <a:schemeClr val="accent1">
            <a:alpha val="90000"/>
            <a:hueOff val="0"/>
            <a:satOff val="0"/>
            <a:lumOff val="0"/>
            <a:alphaOff val="0"/>
          </a:schemeClr>
        </a:solidFill>
        <a:ln w="12700" cap="flat" cmpd="sng" algn="ctr">
          <a:noFill/>
          <a:prstDash val="solid"/>
        </a:ln>
        <a:effectLst/>
      </dgm:spPr>
    </dgm:pt>
    <dgm:pt modelId="{8CB633C7-C547-4DE8-A3E0-596FBD382FE1}" type="pres">
      <dgm:prSet presAssocID="{FE45D741-9835-47C4-A325-65A9C2704DB9}" presName="L2TextContainer" presStyleLbl="revTx" presStyleIdx="3" presStyleCnt="9">
        <dgm:presLayoutVars>
          <dgm:bulletEnabled val="1"/>
        </dgm:presLayoutVars>
      </dgm:prSet>
      <dgm:spPr/>
    </dgm:pt>
    <dgm:pt modelId="{C4A8A5C3-A65F-4990-90B4-2108EC306C17}" type="pres">
      <dgm:prSet presAssocID="{FE45D741-9835-47C4-A325-65A9C2704DB9}" presName="L1TextContainer" presStyleLbl="alignNode1" presStyleIdx="7" presStyleCnt="18" custScaleX="173774">
        <dgm:presLayoutVars>
          <dgm:chMax val="1"/>
          <dgm:chPref val="1"/>
          <dgm:bulletEnabled val="1"/>
        </dgm:presLayoutVars>
      </dgm:prSet>
      <dgm:spPr/>
    </dgm:pt>
    <dgm:pt modelId="{4A3F85E7-F32D-49E5-A472-B37A60765925}" type="pres">
      <dgm:prSet presAssocID="{FE45D741-9835-47C4-A325-65A9C2704DB9}" presName="ConnectLine" presStyleLbl="sibTrans1D1" presStyleIdx="3" presStyleCnt="9"/>
      <dgm:spPr/>
    </dgm:pt>
    <dgm:pt modelId="{556408EE-FB2D-4D32-8399-6FD4419946D7}" type="pres">
      <dgm:prSet presAssocID="{FE45D741-9835-47C4-A325-65A9C2704DB9}" presName="EmptyPlaceHolder" presStyleCnt="0"/>
      <dgm:spPr/>
    </dgm:pt>
    <dgm:pt modelId="{460FE4C5-ACCE-4384-A606-3D6C1B92AB14}" type="pres">
      <dgm:prSet presAssocID="{2B8B4A07-C07B-4781-9D39-E32110FBAF93}" presName="spaceBetweenRectangles" presStyleCnt="0"/>
      <dgm:spPr/>
    </dgm:pt>
    <dgm:pt modelId="{96385836-2320-44D6-A242-5285A48F470E}" type="pres">
      <dgm:prSet presAssocID="{A6FCE8FC-9D69-4983-8463-93031460A5BA}" presName="composite" presStyleCnt="0"/>
      <dgm:spPr/>
    </dgm:pt>
    <dgm:pt modelId="{0240BB98-6582-4128-AD0A-A76487EDD4B3}" type="pres">
      <dgm:prSet presAssocID="{A6FCE8FC-9D69-4983-8463-93031460A5BA}" presName="ConnectorPoint" presStyleLbl="lnNode1" presStyleIdx="4" presStyleCnt="9"/>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25E82F97-621C-4AA7-AB73-AF2D5CA60556}" type="pres">
      <dgm:prSet presAssocID="{A6FCE8FC-9D69-4983-8463-93031460A5BA}" presName="DropPinPlaceHolder" presStyleCnt="0"/>
      <dgm:spPr/>
    </dgm:pt>
    <dgm:pt modelId="{1D0B29AD-55EC-408A-8BF1-88BB1BC768FD}" type="pres">
      <dgm:prSet presAssocID="{A6FCE8FC-9D69-4983-8463-93031460A5BA}" presName="DropPin" presStyleLbl="alignNode1" presStyleIdx="8" presStyleCnt="18"/>
      <dgm:spPr/>
    </dgm:pt>
    <dgm:pt modelId="{8B288C9F-C3AC-4CEC-A19A-3175A37E2339}" type="pres">
      <dgm:prSet presAssocID="{A6FCE8FC-9D69-4983-8463-93031460A5BA}" presName="Ellipse" presStyleLbl="fgAcc1" presStyleIdx="4" presStyleCnt="9"/>
      <dgm:spPr>
        <a:solidFill>
          <a:schemeClr val="accent1">
            <a:alpha val="90000"/>
            <a:hueOff val="0"/>
            <a:satOff val="0"/>
            <a:lumOff val="0"/>
            <a:alphaOff val="0"/>
          </a:schemeClr>
        </a:solidFill>
        <a:ln w="12700" cap="flat" cmpd="sng" algn="ctr">
          <a:noFill/>
          <a:prstDash val="solid"/>
        </a:ln>
        <a:effectLst/>
      </dgm:spPr>
    </dgm:pt>
    <dgm:pt modelId="{866631E2-A570-4EAE-BF29-D23D5250F3DE}" type="pres">
      <dgm:prSet presAssocID="{A6FCE8FC-9D69-4983-8463-93031460A5BA}" presName="L2TextContainer" presStyleLbl="revTx" presStyleIdx="4" presStyleCnt="9">
        <dgm:presLayoutVars>
          <dgm:bulletEnabled val="1"/>
        </dgm:presLayoutVars>
      </dgm:prSet>
      <dgm:spPr/>
    </dgm:pt>
    <dgm:pt modelId="{D8C7D7EF-B3EF-4C53-BDCC-6306FFF82F08}" type="pres">
      <dgm:prSet presAssocID="{A6FCE8FC-9D69-4983-8463-93031460A5BA}" presName="L1TextContainer" presStyleLbl="alignNode1" presStyleIdx="9" presStyleCnt="18" custScaleX="159050" custScaleY="262144" custLinFactY="13533" custLinFactNeighborX="27394" custLinFactNeighborY="100000">
        <dgm:presLayoutVars>
          <dgm:chMax val="1"/>
          <dgm:chPref val="1"/>
          <dgm:bulletEnabled val="1"/>
        </dgm:presLayoutVars>
      </dgm:prSet>
      <dgm:spPr/>
    </dgm:pt>
    <dgm:pt modelId="{ECC531A9-4811-48FA-ADED-89B96110467B}" type="pres">
      <dgm:prSet presAssocID="{A6FCE8FC-9D69-4983-8463-93031460A5BA}" presName="ConnectLine" presStyleLbl="sibTrans1D1" presStyleIdx="4" presStyleCnt="9"/>
      <dgm:spPr/>
    </dgm:pt>
    <dgm:pt modelId="{09431B66-BD6D-47EA-A468-0D97622A28C8}" type="pres">
      <dgm:prSet presAssocID="{A6FCE8FC-9D69-4983-8463-93031460A5BA}" presName="EmptyPlaceHolder" presStyleCnt="0"/>
      <dgm:spPr/>
    </dgm:pt>
    <dgm:pt modelId="{37924924-1F8C-408A-BFB7-426EBE05FAE3}" type="pres">
      <dgm:prSet presAssocID="{F9F21AA2-C1A5-4F97-A02F-0082688FFE87}" presName="spaceBetweenRectangles" presStyleCnt="0"/>
      <dgm:spPr/>
    </dgm:pt>
    <dgm:pt modelId="{C027AC04-D23B-471D-901A-E5D43AD9AB16}" type="pres">
      <dgm:prSet presAssocID="{F5536109-4A00-489D-8562-784DE50B8B15}" presName="composite" presStyleCnt="0"/>
      <dgm:spPr/>
    </dgm:pt>
    <dgm:pt modelId="{540851C7-DBA5-4EF9-A422-9BC248E70389}" type="pres">
      <dgm:prSet presAssocID="{F5536109-4A00-489D-8562-784DE50B8B15}" presName="ConnectorPoint" presStyleLbl="lnNode1" presStyleIdx="5" presStyleCnt="9"/>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521B3A56-64E6-44FD-B23C-03489A89F15D}" type="pres">
      <dgm:prSet presAssocID="{F5536109-4A00-489D-8562-784DE50B8B15}" presName="DropPinPlaceHolder" presStyleCnt="0"/>
      <dgm:spPr/>
    </dgm:pt>
    <dgm:pt modelId="{78568909-BAD6-487E-84E0-44D122A0D064}" type="pres">
      <dgm:prSet presAssocID="{F5536109-4A00-489D-8562-784DE50B8B15}" presName="DropPin" presStyleLbl="alignNode1" presStyleIdx="10" presStyleCnt="18"/>
      <dgm:spPr/>
    </dgm:pt>
    <dgm:pt modelId="{F0FF7053-DA7C-4AAB-A87B-EA4B0B61BF3F}" type="pres">
      <dgm:prSet presAssocID="{F5536109-4A00-489D-8562-784DE50B8B15}" presName="Ellipse" presStyleLbl="fgAcc1" presStyleIdx="5" presStyleCnt="9"/>
      <dgm:spPr>
        <a:solidFill>
          <a:schemeClr val="accent1">
            <a:alpha val="90000"/>
            <a:hueOff val="0"/>
            <a:satOff val="0"/>
            <a:lumOff val="0"/>
            <a:alphaOff val="0"/>
          </a:schemeClr>
        </a:solidFill>
        <a:ln w="12700" cap="flat" cmpd="sng" algn="ctr">
          <a:noFill/>
          <a:prstDash val="solid"/>
        </a:ln>
        <a:effectLst/>
      </dgm:spPr>
    </dgm:pt>
    <dgm:pt modelId="{3914CA98-C9F7-4E0D-9E62-9E18DE4BA602}" type="pres">
      <dgm:prSet presAssocID="{F5536109-4A00-489D-8562-784DE50B8B15}" presName="L2TextContainer" presStyleLbl="revTx" presStyleIdx="5" presStyleCnt="9">
        <dgm:presLayoutVars>
          <dgm:bulletEnabled val="1"/>
        </dgm:presLayoutVars>
      </dgm:prSet>
      <dgm:spPr/>
    </dgm:pt>
    <dgm:pt modelId="{1A70913B-8C5A-44B9-8004-085B8AD13850}" type="pres">
      <dgm:prSet presAssocID="{F5536109-4A00-489D-8562-784DE50B8B15}" presName="L1TextContainer" presStyleLbl="alignNode1" presStyleIdx="11" presStyleCnt="18">
        <dgm:presLayoutVars>
          <dgm:chMax val="1"/>
          <dgm:chPref val="1"/>
          <dgm:bulletEnabled val="1"/>
        </dgm:presLayoutVars>
      </dgm:prSet>
      <dgm:spPr/>
    </dgm:pt>
    <dgm:pt modelId="{2C83A4F7-14FE-417C-9FFE-2B5EB0042A87}" type="pres">
      <dgm:prSet presAssocID="{F5536109-4A00-489D-8562-784DE50B8B15}" presName="ConnectLine" presStyleLbl="sibTrans1D1" presStyleIdx="5" presStyleCnt="9"/>
      <dgm:spPr/>
    </dgm:pt>
    <dgm:pt modelId="{606B5D4F-B8CB-4BCC-B1B2-74879ECAE15E}" type="pres">
      <dgm:prSet presAssocID="{F5536109-4A00-489D-8562-784DE50B8B15}" presName="EmptyPlaceHolder" presStyleCnt="0"/>
      <dgm:spPr/>
    </dgm:pt>
    <dgm:pt modelId="{59387CDF-BC50-4C14-85A5-8B63A2220330}" type="pres">
      <dgm:prSet presAssocID="{52F54916-10C2-4537-8B16-6369CF2E977A}" presName="spaceBetweenRectangles" presStyleCnt="0"/>
      <dgm:spPr/>
    </dgm:pt>
    <dgm:pt modelId="{8E6892FC-1177-45C2-B98D-99245354E99E}" type="pres">
      <dgm:prSet presAssocID="{8F0258DD-29B5-4D6F-ABF6-1AD2158B0C2B}" presName="composite" presStyleCnt="0"/>
      <dgm:spPr/>
    </dgm:pt>
    <dgm:pt modelId="{76AC9495-E63A-405B-A1D2-EFF6A24E8E4A}" type="pres">
      <dgm:prSet presAssocID="{8F0258DD-29B5-4D6F-ABF6-1AD2158B0C2B}" presName="ConnectorPoint" presStyleLbl="lnNode1" presStyleIdx="6" presStyleCnt="9"/>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F4933D53-0185-4201-93E0-2C2E4FB0D2CB}" type="pres">
      <dgm:prSet presAssocID="{8F0258DD-29B5-4D6F-ABF6-1AD2158B0C2B}" presName="DropPinPlaceHolder" presStyleCnt="0"/>
      <dgm:spPr/>
    </dgm:pt>
    <dgm:pt modelId="{207F5D03-2EC5-4BFA-9957-6855F90FE648}" type="pres">
      <dgm:prSet presAssocID="{8F0258DD-29B5-4D6F-ABF6-1AD2158B0C2B}" presName="DropPin" presStyleLbl="alignNode1" presStyleIdx="12" presStyleCnt="18"/>
      <dgm:spPr/>
    </dgm:pt>
    <dgm:pt modelId="{75254621-68EB-4F30-ABF8-6736160EFDC7}" type="pres">
      <dgm:prSet presAssocID="{8F0258DD-29B5-4D6F-ABF6-1AD2158B0C2B}" presName="Ellipse" presStyleLbl="fgAcc1" presStyleIdx="6" presStyleCnt="9"/>
      <dgm:spPr>
        <a:solidFill>
          <a:schemeClr val="accent1">
            <a:alpha val="90000"/>
            <a:hueOff val="0"/>
            <a:satOff val="0"/>
            <a:lumOff val="0"/>
            <a:alphaOff val="0"/>
          </a:schemeClr>
        </a:solidFill>
        <a:ln w="12700" cap="flat" cmpd="sng" algn="ctr">
          <a:noFill/>
          <a:prstDash val="solid"/>
        </a:ln>
        <a:effectLst/>
      </dgm:spPr>
    </dgm:pt>
    <dgm:pt modelId="{5C742CAF-A9CA-4931-BD69-E85388BB711C}" type="pres">
      <dgm:prSet presAssocID="{8F0258DD-29B5-4D6F-ABF6-1AD2158B0C2B}" presName="L2TextContainer" presStyleLbl="revTx" presStyleIdx="6" presStyleCnt="9">
        <dgm:presLayoutVars>
          <dgm:bulletEnabled val="1"/>
        </dgm:presLayoutVars>
      </dgm:prSet>
      <dgm:spPr/>
    </dgm:pt>
    <dgm:pt modelId="{B92F6707-5F68-4215-ACE9-1F18697903E0}" type="pres">
      <dgm:prSet presAssocID="{8F0258DD-29B5-4D6F-ABF6-1AD2158B0C2B}" presName="L1TextContainer" presStyleLbl="alignNode1" presStyleIdx="13" presStyleCnt="18" custFlipHor="1" custScaleX="144889" custScaleY="201307" custLinFactX="-200000" custLinFactY="4268" custLinFactNeighborX="-211220" custLinFactNeighborY="100000">
        <dgm:presLayoutVars>
          <dgm:chMax val="1"/>
          <dgm:chPref val="1"/>
          <dgm:bulletEnabled val="1"/>
        </dgm:presLayoutVars>
      </dgm:prSet>
      <dgm:spPr/>
    </dgm:pt>
    <dgm:pt modelId="{2375D7E3-53C5-4FC0-B72C-C5C918CB6DCC}" type="pres">
      <dgm:prSet presAssocID="{8F0258DD-29B5-4D6F-ABF6-1AD2158B0C2B}" presName="ConnectLine" presStyleLbl="sibTrans1D1" presStyleIdx="6" presStyleCnt="9"/>
      <dgm:spPr/>
    </dgm:pt>
    <dgm:pt modelId="{BC62F512-0B39-4E09-973D-24D1CACF52BC}" type="pres">
      <dgm:prSet presAssocID="{8F0258DD-29B5-4D6F-ABF6-1AD2158B0C2B}" presName="EmptyPlaceHolder" presStyleCnt="0"/>
      <dgm:spPr/>
    </dgm:pt>
    <dgm:pt modelId="{C9224DDF-E65E-4477-8637-F2468F55C0A7}" type="pres">
      <dgm:prSet presAssocID="{A83ACE38-C8B3-48D2-8608-9DD1F2CA22B9}" presName="spaceBetweenRectangles" presStyleCnt="0"/>
      <dgm:spPr/>
    </dgm:pt>
    <dgm:pt modelId="{74D147CF-F04A-4C69-8CCB-3524F974436F}" type="pres">
      <dgm:prSet presAssocID="{E05880CA-AEB6-494D-83B8-9639DA10FBE0}" presName="composite" presStyleCnt="0"/>
      <dgm:spPr/>
    </dgm:pt>
    <dgm:pt modelId="{2005046E-AAEB-4240-B482-5EA835F9EF54}" type="pres">
      <dgm:prSet presAssocID="{E05880CA-AEB6-494D-83B8-9639DA10FBE0}" presName="ConnectorPoint" presStyleLbl="lnNode1" presStyleIdx="7" presStyleCnt="9"/>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7C88B829-1CD4-4FCE-9906-95090FA45664}" type="pres">
      <dgm:prSet presAssocID="{E05880CA-AEB6-494D-83B8-9639DA10FBE0}" presName="DropPinPlaceHolder" presStyleCnt="0"/>
      <dgm:spPr/>
    </dgm:pt>
    <dgm:pt modelId="{56CEEB97-86C2-4C89-8D04-C49D23F1ED9E}" type="pres">
      <dgm:prSet presAssocID="{E05880CA-AEB6-494D-83B8-9639DA10FBE0}" presName="DropPin" presStyleLbl="alignNode1" presStyleIdx="14" presStyleCnt="18"/>
      <dgm:spPr/>
    </dgm:pt>
    <dgm:pt modelId="{ED171648-6039-47F7-A3A5-469CAFC8D5F4}" type="pres">
      <dgm:prSet presAssocID="{E05880CA-AEB6-494D-83B8-9639DA10FBE0}" presName="Ellipse" presStyleLbl="fgAcc1" presStyleIdx="7" presStyleCnt="9"/>
      <dgm:spPr>
        <a:solidFill>
          <a:schemeClr val="accent1">
            <a:alpha val="90000"/>
            <a:hueOff val="0"/>
            <a:satOff val="0"/>
            <a:lumOff val="0"/>
            <a:alphaOff val="0"/>
          </a:schemeClr>
        </a:solidFill>
        <a:ln w="12700" cap="flat" cmpd="sng" algn="ctr">
          <a:noFill/>
          <a:prstDash val="solid"/>
        </a:ln>
        <a:effectLst/>
      </dgm:spPr>
    </dgm:pt>
    <dgm:pt modelId="{039BC3E7-3D3D-41CF-A1A3-E5E334020EBF}" type="pres">
      <dgm:prSet presAssocID="{E05880CA-AEB6-494D-83B8-9639DA10FBE0}" presName="L2TextContainer" presStyleLbl="revTx" presStyleIdx="7" presStyleCnt="9">
        <dgm:presLayoutVars>
          <dgm:bulletEnabled val="1"/>
        </dgm:presLayoutVars>
      </dgm:prSet>
      <dgm:spPr/>
    </dgm:pt>
    <dgm:pt modelId="{2B4C7E87-9557-43EE-975B-AA8F38096F11}" type="pres">
      <dgm:prSet presAssocID="{E05880CA-AEB6-494D-83B8-9639DA10FBE0}" presName="L1TextContainer" presStyleLbl="alignNode1" presStyleIdx="15" presStyleCnt="18" custScaleX="184365" custScaleY="134550" custLinFactX="-300000" custLinFactNeighborX="-368502" custLinFactNeighborY="49542">
        <dgm:presLayoutVars>
          <dgm:chMax val="1"/>
          <dgm:chPref val="1"/>
          <dgm:bulletEnabled val="1"/>
        </dgm:presLayoutVars>
      </dgm:prSet>
      <dgm:spPr/>
    </dgm:pt>
    <dgm:pt modelId="{B7CFCD2C-D6A8-478D-AA79-CFAC298942A3}" type="pres">
      <dgm:prSet presAssocID="{E05880CA-AEB6-494D-83B8-9639DA10FBE0}" presName="ConnectLine" presStyleLbl="sibTrans1D1" presStyleIdx="7" presStyleCnt="9"/>
      <dgm:spPr/>
    </dgm:pt>
    <dgm:pt modelId="{73B0D88B-901F-4688-ACDB-0FECC17FAC53}" type="pres">
      <dgm:prSet presAssocID="{E05880CA-AEB6-494D-83B8-9639DA10FBE0}" presName="EmptyPlaceHolder" presStyleCnt="0"/>
      <dgm:spPr/>
    </dgm:pt>
    <dgm:pt modelId="{2E57124D-0631-4F47-98FC-CEA118ECDEFE}" type="pres">
      <dgm:prSet presAssocID="{13AC594D-B2AC-4401-9AAF-6AC05478CE4B}" presName="spaceBetweenRectangles" presStyleCnt="0"/>
      <dgm:spPr/>
    </dgm:pt>
    <dgm:pt modelId="{F8D660CB-963A-47DE-8C51-61D75F36C4FD}" type="pres">
      <dgm:prSet presAssocID="{52A43570-CCA3-41CB-ADF9-09BABB467591}" presName="composite" presStyleCnt="0"/>
      <dgm:spPr/>
    </dgm:pt>
    <dgm:pt modelId="{40E3C7CC-9EEF-4F0E-8A78-A9CBD4E7677B}" type="pres">
      <dgm:prSet presAssocID="{52A43570-CCA3-41CB-ADF9-09BABB467591}" presName="ConnectorPoint" presStyleLbl="lnNode1" presStyleIdx="8" presStyleCnt="9"/>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10313551-7500-4E8F-BBC0-92393640E102}" type="pres">
      <dgm:prSet presAssocID="{52A43570-CCA3-41CB-ADF9-09BABB467591}" presName="DropPinPlaceHolder" presStyleCnt="0"/>
      <dgm:spPr/>
    </dgm:pt>
    <dgm:pt modelId="{6E762796-B77F-4600-B20D-CFEB4CABBEF5}" type="pres">
      <dgm:prSet presAssocID="{52A43570-CCA3-41CB-ADF9-09BABB467591}" presName="DropPin" presStyleLbl="alignNode1" presStyleIdx="16" presStyleCnt="18"/>
      <dgm:spPr/>
    </dgm:pt>
    <dgm:pt modelId="{257327C2-B1E4-44B3-9D03-1BFAF47FDF0C}" type="pres">
      <dgm:prSet presAssocID="{52A43570-CCA3-41CB-ADF9-09BABB467591}" presName="Ellipse" presStyleLbl="fgAcc1" presStyleIdx="8" presStyleCnt="9"/>
      <dgm:spPr>
        <a:solidFill>
          <a:schemeClr val="accent1">
            <a:alpha val="90000"/>
            <a:hueOff val="0"/>
            <a:satOff val="0"/>
            <a:lumOff val="0"/>
            <a:alphaOff val="0"/>
          </a:schemeClr>
        </a:solidFill>
        <a:ln w="12700" cap="flat" cmpd="sng" algn="ctr">
          <a:noFill/>
          <a:prstDash val="solid"/>
        </a:ln>
        <a:effectLst/>
      </dgm:spPr>
    </dgm:pt>
    <dgm:pt modelId="{37040F99-3D09-4051-9A9A-6D2FA293155F}" type="pres">
      <dgm:prSet presAssocID="{52A43570-CCA3-41CB-ADF9-09BABB467591}" presName="L2TextContainer" presStyleLbl="revTx" presStyleIdx="8" presStyleCnt="9">
        <dgm:presLayoutVars>
          <dgm:bulletEnabled val="1"/>
        </dgm:presLayoutVars>
      </dgm:prSet>
      <dgm:spPr/>
    </dgm:pt>
    <dgm:pt modelId="{DEFFBDED-E0DF-4DC8-9F78-9423D30DCF5C}" type="pres">
      <dgm:prSet presAssocID="{52A43570-CCA3-41CB-ADF9-09BABB467591}" presName="L1TextContainer" presStyleLbl="alignNode1" presStyleIdx="17" presStyleCnt="18" custScaleX="160511" custScaleY="88060" custLinFactX="-100000" custLinFactY="20522" custLinFactNeighborX="-116978" custLinFactNeighborY="100000">
        <dgm:presLayoutVars>
          <dgm:chMax val="1"/>
          <dgm:chPref val="1"/>
          <dgm:bulletEnabled val="1"/>
        </dgm:presLayoutVars>
      </dgm:prSet>
      <dgm:spPr/>
    </dgm:pt>
    <dgm:pt modelId="{C83ACC1B-3DFD-4734-87A4-A20FAF483BC1}" type="pres">
      <dgm:prSet presAssocID="{52A43570-CCA3-41CB-ADF9-09BABB467591}" presName="ConnectLine" presStyleLbl="sibTrans1D1" presStyleIdx="8" presStyleCnt="9"/>
      <dgm:spPr/>
    </dgm:pt>
    <dgm:pt modelId="{35B28CBC-7037-4DFF-9393-8A5435131AF5}" type="pres">
      <dgm:prSet presAssocID="{52A43570-CCA3-41CB-ADF9-09BABB467591}" presName="EmptyPlaceHolder" presStyleCnt="0"/>
      <dgm:spPr/>
    </dgm:pt>
  </dgm:ptLst>
  <dgm:cxnLst>
    <dgm:cxn modelId="{4952B705-72AA-405B-9AFF-D7E44B04257B}" srcId="{BE1454F6-4088-4D5B-ABEA-027AF30D3278}" destId="{A6FCE8FC-9D69-4983-8463-93031460A5BA}" srcOrd="4" destOrd="0" parTransId="{EC4EAE01-D4E5-4A94-8DF6-BA1C028C76AE}" sibTransId="{F9F21AA2-C1A5-4F97-A02F-0082688FFE87}"/>
    <dgm:cxn modelId="{4ACDA22C-5515-4E4C-A7D8-A31BEBBD7B24}" type="presOf" srcId="{432F3918-3283-45C7-BE4E-2E23758562EF}" destId="{410D2515-DA2F-4901-8AD7-C9E3DFD889F6}" srcOrd="0" destOrd="0" presId="urn:microsoft.com/office/officeart/2024/3/layout/SimpleTimelineDefaultVariant"/>
    <dgm:cxn modelId="{9C4EF936-08F6-4ACB-A827-FC9B91F22A4D}" type="presOf" srcId="{8F0258DD-29B5-4D6F-ABF6-1AD2158B0C2B}" destId="{B92F6707-5F68-4215-ACE9-1F18697903E0}" srcOrd="0" destOrd="0" presId="urn:microsoft.com/office/officeart/2024/3/layout/SimpleTimelineDefaultVariant"/>
    <dgm:cxn modelId="{745CFA5D-B6C5-4626-81F1-3CAAFC803029}" srcId="{BE1454F6-4088-4D5B-ABEA-027AF30D3278}" destId="{B9FCDBAB-8B96-484B-8493-DFB417912A44}" srcOrd="1" destOrd="0" parTransId="{C34AFB60-739E-4729-9F95-9153EACD5F24}" sibTransId="{B384F819-6168-43C5-BCF9-E87AF078FD19}"/>
    <dgm:cxn modelId="{EFFEF041-64A3-482A-97C3-2CF430782D47}" type="presOf" srcId="{B9FCDBAB-8B96-484B-8493-DFB417912A44}" destId="{4C52E39B-8A68-40CE-9EA7-E3126F3317A3}" srcOrd="0" destOrd="0" presId="urn:microsoft.com/office/officeart/2024/3/layout/SimpleTimelineDefaultVariant"/>
    <dgm:cxn modelId="{26E22C64-8CAD-4828-8EAA-34F6EEA6AAED}" srcId="{BE1454F6-4088-4D5B-ABEA-027AF30D3278}" destId="{52A43570-CCA3-41CB-ADF9-09BABB467591}" srcOrd="8" destOrd="0" parTransId="{2F1B0CB9-75C8-4741-821E-A883C35D18D8}" sibTransId="{C1D7D97D-8D01-4572-AE0B-0C70484F9F6E}"/>
    <dgm:cxn modelId="{AA69C56B-0C9A-41BC-90D0-71AD20BE0386}" type="presOf" srcId="{A6FCE8FC-9D69-4983-8463-93031460A5BA}" destId="{D8C7D7EF-B3EF-4C53-BDCC-6306FFF82F08}" srcOrd="0" destOrd="0" presId="urn:microsoft.com/office/officeart/2024/3/layout/SimpleTimelineDefaultVariant"/>
    <dgm:cxn modelId="{3C76A250-FF8F-440B-A823-6B4E25EC0E3A}" type="presOf" srcId="{52A43570-CCA3-41CB-ADF9-09BABB467591}" destId="{DEFFBDED-E0DF-4DC8-9F78-9423D30DCF5C}" srcOrd="0" destOrd="0" presId="urn:microsoft.com/office/officeart/2024/3/layout/SimpleTimelineDefaultVariant"/>
    <dgm:cxn modelId="{43EC8F52-A139-4D1A-9DB1-63F25D1FA5B7}" type="presOf" srcId="{E05880CA-AEB6-494D-83B8-9639DA10FBE0}" destId="{2B4C7E87-9557-43EE-975B-AA8F38096F11}" srcOrd="0" destOrd="0" presId="urn:microsoft.com/office/officeart/2024/3/layout/SimpleTimelineDefaultVariant"/>
    <dgm:cxn modelId="{3404B357-2A32-4DF7-A600-BC03FB3C9506}" type="presOf" srcId="{F5536109-4A00-489D-8562-784DE50B8B15}" destId="{1A70913B-8C5A-44B9-8004-085B8AD13850}" srcOrd="0" destOrd="0" presId="urn:microsoft.com/office/officeart/2024/3/layout/SimpleTimelineDefaultVariant"/>
    <dgm:cxn modelId="{DDA2BA59-EA4D-4993-A3A8-466AC7726111}" srcId="{BE1454F6-4088-4D5B-ABEA-027AF30D3278}" destId="{E05880CA-AEB6-494D-83B8-9639DA10FBE0}" srcOrd="7" destOrd="0" parTransId="{7871590A-9F24-47C2-9086-69EDD03626C6}" sibTransId="{13AC594D-B2AC-4401-9AAF-6AC05478CE4B}"/>
    <dgm:cxn modelId="{5EBD285A-B20B-41D8-99E0-492B5718A7E9}" srcId="{BE1454F6-4088-4D5B-ABEA-027AF30D3278}" destId="{F5536109-4A00-489D-8562-784DE50B8B15}" srcOrd="5" destOrd="0" parTransId="{A34ADCE2-40E6-4C92-925C-A1F93CAB15E4}" sibTransId="{52F54916-10C2-4537-8B16-6369CF2E977A}"/>
    <dgm:cxn modelId="{F831C285-48A2-4D03-ABA9-9D8BEF3B0993}" srcId="{BE1454F6-4088-4D5B-ABEA-027AF30D3278}" destId="{FE45D741-9835-47C4-A325-65A9C2704DB9}" srcOrd="3" destOrd="0" parTransId="{0AA23AE8-8FB3-4298-BAA8-B77ECDC757C6}" sibTransId="{2B8B4A07-C07B-4781-9D39-E32110FBAF93}"/>
    <dgm:cxn modelId="{576D0889-39A3-4753-A5AD-C096C16EFC34}" type="presOf" srcId="{EDD2DF13-10B5-4D92-A2C2-33C0C58D14AC}" destId="{F8C0C954-F7A2-4BC1-AFE8-4511FFF79A85}" srcOrd="0" destOrd="0" presId="urn:microsoft.com/office/officeart/2024/3/layout/SimpleTimelineDefaultVariant"/>
    <dgm:cxn modelId="{AE547794-FCB4-447C-B050-EA34FAEDE6C3}" srcId="{BE1454F6-4088-4D5B-ABEA-027AF30D3278}" destId="{8F0258DD-29B5-4D6F-ABF6-1AD2158B0C2B}" srcOrd="6" destOrd="0" parTransId="{BAB64008-7F4E-4551-BCBE-026701864DA3}" sibTransId="{A83ACE38-C8B3-48D2-8608-9DD1F2CA22B9}"/>
    <dgm:cxn modelId="{C3D5E4AF-8C1C-4D13-8D99-6B69A32AEB4E}" srcId="{BE1454F6-4088-4D5B-ABEA-027AF30D3278}" destId="{432F3918-3283-45C7-BE4E-2E23758562EF}" srcOrd="0" destOrd="0" parTransId="{028A1BF2-F4AB-4C73-974B-6A9B0421A6B0}" sibTransId="{25744ECC-7169-4EB2-B1EF-03D7DD1F8157}"/>
    <dgm:cxn modelId="{9B895DBC-6C94-4ADA-864D-083A74D2AF68}" srcId="{BE1454F6-4088-4D5B-ABEA-027AF30D3278}" destId="{EDD2DF13-10B5-4D92-A2C2-33C0C58D14AC}" srcOrd="2" destOrd="0" parTransId="{BF6823BC-20E4-4723-8915-96D469A53392}" sibTransId="{B1E6FCF8-404A-4671-99FD-9470AD8AEC7C}"/>
    <dgm:cxn modelId="{E6CC6EE3-AAEA-4CEC-A3A3-33FCB4FB1295}" type="presOf" srcId="{FE45D741-9835-47C4-A325-65A9C2704DB9}" destId="{C4A8A5C3-A65F-4990-90B4-2108EC306C17}" srcOrd="0" destOrd="0" presId="urn:microsoft.com/office/officeart/2024/3/layout/SimpleTimelineDefaultVariant"/>
    <dgm:cxn modelId="{4C4BD1E3-1D5B-4A3E-8DB3-6467149F3DBC}" type="presOf" srcId="{BE1454F6-4088-4D5B-ABEA-027AF30D3278}" destId="{2149B2A0-13A6-46E7-A7F8-9C5F9E8C569F}" srcOrd="0" destOrd="0" presId="urn:microsoft.com/office/officeart/2024/3/layout/SimpleTimelineDefaultVariant"/>
    <dgm:cxn modelId="{F82DAD28-6C73-4782-AE04-ED15BE094A8D}" type="presParOf" srcId="{2149B2A0-13A6-46E7-A7F8-9C5F9E8C569F}" destId="{A0371DBC-B864-4EB6-8600-9B56506AB1E9}" srcOrd="0" destOrd="0" presId="urn:microsoft.com/office/officeart/2024/3/layout/SimpleTimelineDefaultVariant"/>
    <dgm:cxn modelId="{460F9899-5DCE-4857-B08D-9DBDDE58223F}" type="presParOf" srcId="{2149B2A0-13A6-46E7-A7F8-9C5F9E8C569F}" destId="{D179B319-3E40-46C1-95F0-C30E06B50A92}" srcOrd="1" destOrd="0" presId="urn:microsoft.com/office/officeart/2024/3/layout/SimpleTimelineDefaultVariant"/>
    <dgm:cxn modelId="{11710D16-690C-4877-BFC3-7CF84B2E1128}" type="presParOf" srcId="{D179B319-3E40-46C1-95F0-C30E06B50A92}" destId="{76228EB5-A754-476E-B2A7-D4A1DC1C7E1F}" srcOrd="0" destOrd="0" presId="urn:microsoft.com/office/officeart/2024/3/layout/SimpleTimelineDefaultVariant"/>
    <dgm:cxn modelId="{ABB0D648-3485-4F27-94F3-A4121B5F4698}" type="presParOf" srcId="{76228EB5-A754-476E-B2A7-D4A1DC1C7E1F}" destId="{8703EC2E-037A-4D6C-8DE4-17FC41E29C29}" srcOrd="0" destOrd="0" presId="urn:microsoft.com/office/officeart/2024/3/layout/SimpleTimelineDefaultVariant"/>
    <dgm:cxn modelId="{79969BD0-A0B4-4219-BD08-F101FFA8C4C9}" type="presParOf" srcId="{76228EB5-A754-476E-B2A7-D4A1DC1C7E1F}" destId="{77641569-D06F-4DC5-B966-5E29A3225E3F}" srcOrd="1" destOrd="0" presId="urn:microsoft.com/office/officeart/2024/3/layout/SimpleTimelineDefaultVariant"/>
    <dgm:cxn modelId="{BD362660-EFCD-430A-BDED-CBBAEBBCBAC4}" type="presParOf" srcId="{77641569-D06F-4DC5-B966-5E29A3225E3F}" destId="{AD80ACBC-15BE-4E01-A9E8-731516577431}" srcOrd="0" destOrd="0" presId="urn:microsoft.com/office/officeart/2024/3/layout/SimpleTimelineDefaultVariant"/>
    <dgm:cxn modelId="{FF3071C0-A7AC-41D3-9961-CD7D716A712C}" type="presParOf" srcId="{77641569-D06F-4DC5-B966-5E29A3225E3F}" destId="{EB758F2C-939D-4A0A-A825-7AD2EC6E0C6D}" srcOrd="1" destOrd="0" presId="urn:microsoft.com/office/officeart/2024/3/layout/SimpleTimelineDefaultVariant"/>
    <dgm:cxn modelId="{03227A18-B964-4EB6-9472-1338D6A4E65D}" type="presParOf" srcId="{76228EB5-A754-476E-B2A7-D4A1DC1C7E1F}" destId="{C271B719-2C82-4D31-BA58-AA1C9E3BE6F9}" srcOrd="2" destOrd="0" presId="urn:microsoft.com/office/officeart/2024/3/layout/SimpleTimelineDefaultVariant"/>
    <dgm:cxn modelId="{9CFD5537-BD0F-45AB-B1D1-E4CDC684103C}" type="presParOf" srcId="{76228EB5-A754-476E-B2A7-D4A1DC1C7E1F}" destId="{410D2515-DA2F-4901-8AD7-C9E3DFD889F6}" srcOrd="3" destOrd="0" presId="urn:microsoft.com/office/officeart/2024/3/layout/SimpleTimelineDefaultVariant"/>
    <dgm:cxn modelId="{7BD89A84-2E8A-4E05-A2A8-FBCDC9B6F132}" type="presParOf" srcId="{76228EB5-A754-476E-B2A7-D4A1DC1C7E1F}" destId="{B36605BC-453D-4ED4-8980-E61D8711EC0A}" srcOrd="4" destOrd="0" presId="urn:microsoft.com/office/officeart/2024/3/layout/SimpleTimelineDefaultVariant"/>
    <dgm:cxn modelId="{D0F8F0B1-3DB1-4C78-82E9-C50FD41183C7}" type="presParOf" srcId="{76228EB5-A754-476E-B2A7-D4A1DC1C7E1F}" destId="{7002B900-9946-425A-94FE-935B74D80F94}" srcOrd="5" destOrd="0" presId="urn:microsoft.com/office/officeart/2024/3/layout/SimpleTimelineDefaultVariant"/>
    <dgm:cxn modelId="{9A4735D9-A167-46E0-A644-50AD01D644C3}" type="presParOf" srcId="{D179B319-3E40-46C1-95F0-C30E06B50A92}" destId="{5890C59D-7159-46C5-9CA3-A7DC1B38D24C}" srcOrd="1" destOrd="0" presId="urn:microsoft.com/office/officeart/2024/3/layout/SimpleTimelineDefaultVariant"/>
    <dgm:cxn modelId="{84420474-20FC-4D0B-A151-AA104C983DE4}" type="presParOf" srcId="{D179B319-3E40-46C1-95F0-C30E06B50A92}" destId="{913646EF-CF3D-4C78-A4FC-FFB06B62F0DF}" srcOrd="2" destOrd="0" presId="urn:microsoft.com/office/officeart/2024/3/layout/SimpleTimelineDefaultVariant"/>
    <dgm:cxn modelId="{760FEDDC-ECD5-4B2A-8159-8FBD0AACF6B8}" type="presParOf" srcId="{913646EF-CF3D-4C78-A4FC-FFB06B62F0DF}" destId="{4E141D67-EBCC-4869-A431-6707AB114629}" srcOrd="0" destOrd="0" presId="urn:microsoft.com/office/officeart/2024/3/layout/SimpleTimelineDefaultVariant"/>
    <dgm:cxn modelId="{7D899192-4595-4BFA-965D-AA5169A4BEF9}" type="presParOf" srcId="{913646EF-CF3D-4C78-A4FC-FFB06B62F0DF}" destId="{D28FDEB6-4110-4DBC-8539-DBB846C1A623}" srcOrd="1" destOrd="0" presId="urn:microsoft.com/office/officeart/2024/3/layout/SimpleTimelineDefaultVariant"/>
    <dgm:cxn modelId="{1EF6FBB1-3792-490A-8920-A484F230F66A}" type="presParOf" srcId="{D28FDEB6-4110-4DBC-8539-DBB846C1A623}" destId="{DAA22A36-1B0B-4BF5-848A-42FEF37324E5}" srcOrd="0" destOrd="0" presId="urn:microsoft.com/office/officeart/2024/3/layout/SimpleTimelineDefaultVariant"/>
    <dgm:cxn modelId="{FE5B8745-82E4-4536-AE31-873E8F4DCE41}" type="presParOf" srcId="{D28FDEB6-4110-4DBC-8539-DBB846C1A623}" destId="{8A494E8E-E668-4BFA-9B97-88479883D4E7}" srcOrd="1" destOrd="0" presId="urn:microsoft.com/office/officeart/2024/3/layout/SimpleTimelineDefaultVariant"/>
    <dgm:cxn modelId="{99E7F5D2-4E90-42F2-A75C-6F53C04A7CDE}" type="presParOf" srcId="{913646EF-CF3D-4C78-A4FC-FFB06B62F0DF}" destId="{95E14DBC-D23C-4C6E-BA58-3B3EBF22384E}" srcOrd="2" destOrd="0" presId="urn:microsoft.com/office/officeart/2024/3/layout/SimpleTimelineDefaultVariant"/>
    <dgm:cxn modelId="{6A3C96B0-2535-4330-A858-AB9585B30270}" type="presParOf" srcId="{913646EF-CF3D-4C78-A4FC-FFB06B62F0DF}" destId="{4C52E39B-8A68-40CE-9EA7-E3126F3317A3}" srcOrd="3" destOrd="0" presId="urn:microsoft.com/office/officeart/2024/3/layout/SimpleTimelineDefaultVariant"/>
    <dgm:cxn modelId="{81DC36F2-4E75-4F2C-8951-F1577562643B}" type="presParOf" srcId="{913646EF-CF3D-4C78-A4FC-FFB06B62F0DF}" destId="{05613D49-BDC3-4B8E-A76E-3E9FF2BAFD14}" srcOrd="4" destOrd="0" presId="urn:microsoft.com/office/officeart/2024/3/layout/SimpleTimelineDefaultVariant"/>
    <dgm:cxn modelId="{22209418-6F29-48D8-8CBA-D6BD019BBED1}" type="presParOf" srcId="{913646EF-CF3D-4C78-A4FC-FFB06B62F0DF}" destId="{B7DAE1EA-7E3B-4C3B-AD5D-38CA67222852}" srcOrd="5" destOrd="0" presId="urn:microsoft.com/office/officeart/2024/3/layout/SimpleTimelineDefaultVariant"/>
    <dgm:cxn modelId="{15CBDFC3-672C-480A-B23B-19CEC01164C3}" type="presParOf" srcId="{D179B319-3E40-46C1-95F0-C30E06B50A92}" destId="{F47FA70A-E58F-4CE1-88AE-19CC75995456}" srcOrd="3" destOrd="0" presId="urn:microsoft.com/office/officeart/2024/3/layout/SimpleTimelineDefaultVariant"/>
    <dgm:cxn modelId="{EC790E70-320C-429A-8BB7-10FA521A4A36}" type="presParOf" srcId="{D179B319-3E40-46C1-95F0-C30E06B50A92}" destId="{35281F94-9BB9-430C-9DED-76DA86FF7006}" srcOrd="4" destOrd="0" presId="urn:microsoft.com/office/officeart/2024/3/layout/SimpleTimelineDefaultVariant"/>
    <dgm:cxn modelId="{19E25A31-62A2-4C6D-8D4F-669EF45F88B8}" type="presParOf" srcId="{35281F94-9BB9-430C-9DED-76DA86FF7006}" destId="{AB84B788-6CCD-408E-AC3D-07343D078F1C}" srcOrd="0" destOrd="0" presId="urn:microsoft.com/office/officeart/2024/3/layout/SimpleTimelineDefaultVariant"/>
    <dgm:cxn modelId="{C67547BF-D709-459E-9476-0C2148BD58DF}" type="presParOf" srcId="{35281F94-9BB9-430C-9DED-76DA86FF7006}" destId="{3C2399D1-D8DB-4242-8C84-5A1BA483C14D}" srcOrd="1" destOrd="0" presId="urn:microsoft.com/office/officeart/2024/3/layout/SimpleTimelineDefaultVariant"/>
    <dgm:cxn modelId="{9E872823-C991-4C8B-A2B8-B75718047133}" type="presParOf" srcId="{3C2399D1-D8DB-4242-8C84-5A1BA483C14D}" destId="{25B1EC9F-39F9-4D2D-AAEA-D2EEF993E0DA}" srcOrd="0" destOrd="0" presId="urn:microsoft.com/office/officeart/2024/3/layout/SimpleTimelineDefaultVariant"/>
    <dgm:cxn modelId="{E37C63BF-8BD9-406A-A2E3-4B7993AA9BA4}" type="presParOf" srcId="{3C2399D1-D8DB-4242-8C84-5A1BA483C14D}" destId="{D502C655-4610-4100-97DB-C6702B303F4D}" srcOrd="1" destOrd="0" presId="urn:microsoft.com/office/officeart/2024/3/layout/SimpleTimelineDefaultVariant"/>
    <dgm:cxn modelId="{1852F01A-5B21-4499-B8EF-2A4C44171AE3}" type="presParOf" srcId="{35281F94-9BB9-430C-9DED-76DA86FF7006}" destId="{14276301-B8C2-496C-AE93-E5D0183FF6DC}" srcOrd="2" destOrd="0" presId="urn:microsoft.com/office/officeart/2024/3/layout/SimpleTimelineDefaultVariant"/>
    <dgm:cxn modelId="{28B96172-397B-48A5-BB90-4A9ED63603EA}" type="presParOf" srcId="{35281F94-9BB9-430C-9DED-76DA86FF7006}" destId="{F8C0C954-F7A2-4BC1-AFE8-4511FFF79A85}" srcOrd="3" destOrd="0" presId="urn:microsoft.com/office/officeart/2024/3/layout/SimpleTimelineDefaultVariant"/>
    <dgm:cxn modelId="{CF139013-BDE4-49B8-97FA-DFCA74B62ABC}" type="presParOf" srcId="{35281F94-9BB9-430C-9DED-76DA86FF7006}" destId="{4F593F8B-3E0A-4F73-A89A-D86451E77AAA}" srcOrd="4" destOrd="0" presId="urn:microsoft.com/office/officeart/2024/3/layout/SimpleTimelineDefaultVariant"/>
    <dgm:cxn modelId="{65167337-C72A-45D5-9F3C-6C5837BFBB8F}" type="presParOf" srcId="{35281F94-9BB9-430C-9DED-76DA86FF7006}" destId="{B042D0D2-6CAD-404B-877A-B1B7F680DA74}" srcOrd="5" destOrd="0" presId="urn:microsoft.com/office/officeart/2024/3/layout/SimpleTimelineDefaultVariant"/>
    <dgm:cxn modelId="{7437C793-8FEE-4ACF-B3C3-FFEB8E8894C7}" type="presParOf" srcId="{D179B319-3E40-46C1-95F0-C30E06B50A92}" destId="{EB6A1C99-C51E-4486-BEE1-149EEBA5BDDB}" srcOrd="5" destOrd="0" presId="urn:microsoft.com/office/officeart/2024/3/layout/SimpleTimelineDefaultVariant"/>
    <dgm:cxn modelId="{EA4BEAEA-A863-4B85-B136-E4CC7FCE454C}" type="presParOf" srcId="{D179B319-3E40-46C1-95F0-C30E06B50A92}" destId="{C95DFF73-37ED-412E-A275-0861204DBDE4}" srcOrd="6" destOrd="0" presId="urn:microsoft.com/office/officeart/2024/3/layout/SimpleTimelineDefaultVariant"/>
    <dgm:cxn modelId="{17B6162B-58DA-4D80-8244-24ED08466925}" type="presParOf" srcId="{C95DFF73-37ED-412E-A275-0861204DBDE4}" destId="{E9E6C3DB-94BE-4EF2-B44F-22024B94FE00}" srcOrd="0" destOrd="0" presId="urn:microsoft.com/office/officeart/2024/3/layout/SimpleTimelineDefaultVariant"/>
    <dgm:cxn modelId="{85656EE8-B69B-4792-B8F4-1B2B38E0FC33}" type="presParOf" srcId="{C95DFF73-37ED-412E-A275-0861204DBDE4}" destId="{D26DD3E7-5B82-4B3A-BD3E-F835E1D0E822}" srcOrd="1" destOrd="0" presId="urn:microsoft.com/office/officeart/2024/3/layout/SimpleTimelineDefaultVariant"/>
    <dgm:cxn modelId="{80F13262-CA30-412C-BD10-35DEB27065C1}" type="presParOf" srcId="{D26DD3E7-5B82-4B3A-BD3E-F835E1D0E822}" destId="{D4B36162-66AB-4D30-8199-F781F1977CEB}" srcOrd="0" destOrd="0" presId="urn:microsoft.com/office/officeart/2024/3/layout/SimpleTimelineDefaultVariant"/>
    <dgm:cxn modelId="{C38AE6AD-54FD-438D-89D4-799C39EAA2D9}" type="presParOf" srcId="{D26DD3E7-5B82-4B3A-BD3E-F835E1D0E822}" destId="{9B2CF87A-071F-47F5-8D16-161AB5B81EF5}" srcOrd="1" destOrd="0" presId="urn:microsoft.com/office/officeart/2024/3/layout/SimpleTimelineDefaultVariant"/>
    <dgm:cxn modelId="{3AA228F3-BF11-4001-807D-8D3D7EFDB439}" type="presParOf" srcId="{C95DFF73-37ED-412E-A275-0861204DBDE4}" destId="{8CB633C7-C547-4DE8-A3E0-596FBD382FE1}" srcOrd="2" destOrd="0" presId="urn:microsoft.com/office/officeart/2024/3/layout/SimpleTimelineDefaultVariant"/>
    <dgm:cxn modelId="{E0798F4E-A33E-4810-B1A0-6D395F8FB8BB}" type="presParOf" srcId="{C95DFF73-37ED-412E-A275-0861204DBDE4}" destId="{C4A8A5C3-A65F-4990-90B4-2108EC306C17}" srcOrd="3" destOrd="0" presId="urn:microsoft.com/office/officeart/2024/3/layout/SimpleTimelineDefaultVariant"/>
    <dgm:cxn modelId="{EF7F4DCB-7B26-4D2B-9409-9A8D77093BC2}" type="presParOf" srcId="{C95DFF73-37ED-412E-A275-0861204DBDE4}" destId="{4A3F85E7-F32D-49E5-A472-B37A60765925}" srcOrd="4" destOrd="0" presId="urn:microsoft.com/office/officeart/2024/3/layout/SimpleTimelineDefaultVariant"/>
    <dgm:cxn modelId="{C701D1DE-18A5-4DA5-AE7B-4508FBCF82C0}" type="presParOf" srcId="{C95DFF73-37ED-412E-A275-0861204DBDE4}" destId="{556408EE-FB2D-4D32-8399-6FD4419946D7}" srcOrd="5" destOrd="0" presId="urn:microsoft.com/office/officeart/2024/3/layout/SimpleTimelineDefaultVariant"/>
    <dgm:cxn modelId="{D41F7EB9-8AC9-4A7C-BE43-6FA7335291E4}" type="presParOf" srcId="{D179B319-3E40-46C1-95F0-C30E06B50A92}" destId="{460FE4C5-ACCE-4384-A606-3D6C1B92AB14}" srcOrd="7" destOrd="0" presId="urn:microsoft.com/office/officeart/2024/3/layout/SimpleTimelineDefaultVariant"/>
    <dgm:cxn modelId="{B7C6EDF7-AF3E-40E7-8878-D92360CD9698}" type="presParOf" srcId="{D179B319-3E40-46C1-95F0-C30E06B50A92}" destId="{96385836-2320-44D6-A242-5285A48F470E}" srcOrd="8" destOrd="0" presId="urn:microsoft.com/office/officeart/2024/3/layout/SimpleTimelineDefaultVariant"/>
    <dgm:cxn modelId="{56A026A4-ED8D-454B-B01A-B9BD18FA36AC}" type="presParOf" srcId="{96385836-2320-44D6-A242-5285A48F470E}" destId="{0240BB98-6582-4128-AD0A-A76487EDD4B3}" srcOrd="0" destOrd="0" presId="urn:microsoft.com/office/officeart/2024/3/layout/SimpleTimelineDefaultVariant"/>
    <dgm:cxn modelId="{6874DE2B-9C26-46E0-8E2E-E572E5BFF377}" type="presParOf" srcId="{96385836-2320-44D6-A242-5285A48F470E}" destId="{25E82F97-621C-4AA7-AB73-AF2D5CA60556}" srcOrd="1" destOrd="0" presId="urn:microsoft.com/office/officeart/2024/3/layout/SimpleTimelineDefaultVariant"/>
    <dgm:cxn modelId="{13EE44C7-F7D1-4126-961D-29EF92A630BC}" type="presParOf" srcId="{25E82F97-621C-4AA7-AB73-AF2D5CA60556}" destId="{1D0B29AD-55EC-408A-8BF1-88BB1BC768FD}" srcOrd="0" destOrd="0" presId="urn:microsoft.com/office/officeart/2024/3/layout/SimpleTimelineDefaultVariant"/>
    <dgm:cxn modelId="{A6AEA555-8A70-4703-B81B-B2FD9757B9EB}" type="presParOf" srcId="{25E82F97-621C-4AA7-AB73-AF2D5CA60556}" destId="{8B288C9F-C3AC-4CEC-A19A-3175A37E2339}" srcOrd="1" destOrd="0" presId="urn:microsoft.com/office/officeart/2024/3/layout/SimpleTimelineDefaultVariant"/>
    <dgm:cxn modelId="{6AFC2045-5A3A-411F-81BA-DD160C35CD24}" type="presParOf" srcId="{96385836-2320-44D6-A242-5285A48F470E}" destId="{866631E2-A570-4EAE-BF29-D23D5250F3DE}" srcOrd="2" destOrd="0" presId="urn:microsoft.com/office/officeart/2024/3/layout/SimpleTimelineDefaultVariant"/>
    <dgm:cxn modelId="{8CF66B8D-E5A9-4088-9DF0-FB82F450A805}" type="presParOf" srcId="{96385836-2320-44D6-A242-5285A48F470E}" destId="{D8C7D7EF-B3EF-4C53-BDCC-6306FFF82F08}" srcOrd="3" destOrd="0" presId="urn:microsoft.com/office/officeart/2024/3/layout/SimpleTimelineDefaultVariant"/>
    <dgm:cxn modelId="{36A9FFF5-F9ED-4D84-A61F-002846837544}" type="presParOf" srcId="{96385836-2320-44D6-A242-5285A48F470E}" destId="{ECC531A9-4811-48FA-ADED-89B96110467B}" srcOrd="4" destOrd="0" presId="urn:microsoft.com/office/officeart/2024/3/layout/SimpleTimelineDefaultVariant"/>
    <dgm:cxn modelId="{FA3E60BE-AC98-4820-A3CB-FAFB5E6ACEA3}" type="presParOf" srcId="{96385836-2320-44D6-A242-5285A48F470E}" destId="{09431B66-BD6D-47EA-A468-0D97622A28C8}" srcOrd="5" destOrd="0" presId="urn:microsoft.com/office/officeart/2024/3/layout/SimpleTimelineDefaultVariant"/>
    <dgm:cxn modelId="{12AB17C0-C722-41AC-8073-9777D1475136}" type="presParOf" srcId="{D179B319-3E40-46C1-95F0-C30E06B50A92}" destId="{37924924-1F8C-408A-BFB7-426EBE05FAE3}" srcOrd="9" destOrd="0" presId="urn:microsoft.com/office/officeart/2024/3/layout/SimpleTimelineDefaultVariant"/>
    <dgm:cxn modelId="{4DEC91ED-CB34-4B24-B14D-9C21F21A1EF2}" type="presParOf" srcId="{D179B319-3E40-46C1-95F0-C30E06B50A92}" destId="{C027AC04-D23B-471D-901A-E5D43AD9AB16}" srcOrd="10" destOrd="0" presId="urn:microsoft.com/office/officeart/2024/3/layout/SimpleTimelineDefaultVariant"/>
    <dgm:cxn modelId="{3704A56E-A441-4A54-AD5C-BAA999903917}" type="presParOf" srcId="{C027AC04-D23B-471D-901A-E5D43AD9AB16}" destId="{540851C7-DBA5-4EF9-A422-9BC248E70389}" srcOrd="0" destOrd="0" presId="urn:microsoft.com/office/officeart/2024/3/layout/SimpleTimelineDefaultVariant"/>
    <dgm:cxn modelId="{58C7FC1A-8F85-4285-B317-55CCA22E7305}" type="presParOf" srcId="{C027AC04-D23B-471D-901A-E5D43AD9AB16}" destId="{521B3A56-64E6-44FD-B23C-03489A89F15D}" srcOrd="1" destOrd="0" presId="urn:microsoft.com/office/officeart/2024/3/layout/SimpleTimelineDefaultVariant"/>
    <dgm:cxn modelId="{5B317D8E-8D7D-44A5-BB4B-CA135DB0174F}" type="presParOf" srcId="{521B3A56-64E6-44FD-B23C-03489A89F15D}" destId="{78568909-BAD6-487E-84E0-44D122A0D064}" srcOrd="0" destOrd="0" presId="urn:microsoft.com/office/officeart/2024/3/layout/SimpleTimelineDefaultVariant"/>
    <dgm:cxn modelId="{2557332B-DFA3-4BD8-B386-0BAEF6AC314B}" type="presParOf" srcId="{521B3A56-64E6-44FD-B23C-03489A89F15D}" destId="{F0FF7053-DA7C-4AAB-A87B-EA4B0B61BF3F}" srcOrd="1" destOrd="0" presId="urn:microsoft.com/office/officeart/2024/3/layout/SimpleTimelineDefaultVariant"/>
    <dgm:cxn modelId="{062EABFD-5B86-4B2B-9D85-DB45E224E31C}" type="presParOf" srcId="{C027AC04-D23B-471D-901A-E5D43AD9AB16}" destId="{3914CA98-C9F7-4E0D-9E62-9E18DE4BA602}" srcOrd="2" destOrd="0" presId="urn:microsoft.com/office/officeart/2024/3/layout/SimpleTimelineDefaultVariant"/>
    <dgm:cxn modelId="{AB3AE021-079D-4BEA-AF3B-31FC5107FE2D}" type="presParOf" srcId="{C027AC04-D23B-471D-901A-E5D43AD9AB16}" destId="{1A70913B-8C5A-44B9-8004-085B8AD13850}" srcOrd="3" destOrd="0" presId="urn:microsoft.com/office/officeart/2024/3/layout/SimpleTimelineDefaultVariant"/>
    <dgm:cxn modelId="{F6FA2929-1729-4E3A-9278-4D10A08D46FE}" type="presParOf" srcId="{C027AC04-D23B-471D-901A-E5D43AD9AB16}" destId="{2C83A4F7-14FE-417C-9FFE-2B5EB0042A87}" srcOrd="4" destOrd="0" presId="urn:microsoft.com/office/officeart/2024/3/layout/SimpleTimelineDefaultVariant"/>
    <dgm:cxn modelId="{ACD8DF88-CB45-44E4-8B92-BFB4AD5797F6}" type="presParOf" srcId="{C027AC04-D23B-471D-901A-E5D43AD9AB16}" destId="{606B5D4F-B8CB-4BCC-B1B2-74879ECAE15E}" srcOrd="5" destOrd="0" presId="urn:microsoft.com/office/officeart/2024/3/layout/SimpleTimelineDefaultVariant"/>
    <dgm:cxn modelId="{318BB9D5-F3CE-46EF-970C-9866D023138B}" type="presParOf" srcId="{D179B319-3E40-46C1-95F0-C30E06B50A92}" destId="{59387CDF-BC50-4C14-85A5-8B63A2220330}" srcOrd="11" destOrd="0" presId="urn:microsoft.com/office/officeart/2024/3/layout/SimpleTimelineDefaultVariant"/>
    <dgm:cxn modelId="{4048248C-164D-47A1-8F04-4849941D68AE}" type="presParOf" srcId="{D179B319-3E40-46C1-95F0-C30E06B50A92}" destId="{8E6892FC-1177-45C2-B98D-99245354E99E}" srcOrd="12" destOrd="0" presId="urn:microsoft.com/office/officeart/2024/3/layout/SimpleTimelineDefaultVariant"/>
    <dgm:cxn modelId="{23E0FB24-25BF-40B3-81AC-DF39B6830211}" type="presParOf" srcId="{8E6892FC-1177-45C2-B98D-99245354E99E}" destId="{76AC9495-E63A-405B-A1D2-EFF6A24E8E4A}" srcOrd="0" destOrd="0" presId="urn:microsoft.com/office/officeart/2024/3/layout/SimpleTimelineDefaultVariant"/>
    <dgm:cxn modelId="{0A23435B-4B91-4C29-8743-3311240C9832}" type="presParOf" srcId="{8E6892FC-1177-45C2-B98D-99245354E99E}" destId="{F4933D53-0185-4201-93E0-2C2E4FB0D2CB}" srcOrd="1" destOrd="0" presId="urn:microsoft.com/office/officeart/2024/3/layout/SimpleTimelineDefaultVariant"/>
    <dgm:cxn modelId="{06CE2DC7-C4BD-463B-BA8C-CA5223439338}" type="presParOf" srcId="{F4933D53-0185-4201-93E0-2C2E4FB0D2CB}" destId="{207F5D03-2EC5-4BFA-9957-6855F90FE648}" srcOrd="0" destOrd="0" presId="urn:microsoft.com/office/officeart/2024/3/layout/SimpleTimelineDefaultVariant"/>
    <dgm:cxn modelId="{A219402D-8A4C-497C-9FD3-7537A59916D3}" type="presParOf" srcId="{F4933D53-0185-4201-93E0-2C2E4FB0D2CB}" destId="{75254621-68EB-4F30-ABF8-6736160EFDC7}" srcOrd="1" destOrd="0" presId="urn:microsoft.com/office/officeart/2024/3/layout/SimpleTimelineDefaultVariant"/>
    <dgm:cxn modelId="{DFE0F4DC-9E97-4990-B08D-ABEA4C6E59D7}" type="presParOf" srcId="{8E6892FC-1177-45C2-B98D-99245354E99E}" destId="{5C742CAF-A9CA-4931-BD69-E85388BB711C}" srcOrd="2" destOrd="0" presId="urn:microsoft.com/office/officeart/2024/3/layout/SimpleTimelineDefaultVariant"/>
    <dgm:cxn modelId="{322D4AE4-54C8-43B2-AE4A-A24116288C69}" type="presParOf" srcId="{8E6892FC-1177-45C2-B98D-99245354E99E}" destId="{B92F6707-5F68-4215-ACE9-1F18697903E0}" srcOrd="3" destOrd="0" presId="urn:microsoft.com/office/officeart/2024/3/layout/SimpleTimelineDefaultVariant"/>
    <dgm:cxn modelId="{57CEC913-5542-4F56-A220-25F639FB5F0D}" type="presParOf" srcId="{8E6892FC-1177-45C2-B98D-99245354E99E}" destId="{2375D7E3-53C5-4FC0-B72C-C5C918CB6DCC}" srcOrd="4" destOrd="0" presId="urn:microsoft.com/office/officeart/2024/3/layout/SimpleTimelineDefaultVariant"/>
    <dgm:cxn modelId="{0DAB91ED-4C58-4FB7-9465-0B0EB85F9FC9}" type="presParOf" srcId="{8E6892FC-1177-45C2-B98D-99245354E99E}" destId="{BC62F512-0B39-4E09-973D-24D1CACF52BC}" srcOrd="5" destOrd="0" presId="urn:microsoft.com/office/officeart/2024/3/layout/SimpleTimelineDefaultVariant"/>
    <dgm:cxn modelId="{498E240B-E124-4666-BA42-2A12F6A13361}" type="presParOf" srcId="{D179B319-3E40-46C1-95F0-C30E06B50A92}" destId="{C9224DDF-E65E-4477-8637-F2468F55C0A7}" srcOrd="13" destOrd="0" presId="urn:microsoft.com/office/officeart/2024/3/layout/SimpleTimelineDefaultVariant"/>
    <dgm:cxn modelId="{D6782307-36E9-4D3E-85D2-5719DCAB8338}" type="presParOf" srcId="{D179B319-3E40-46C1-95F0-C30E06B50A92}" destId="{74D147CF-F04A-4C69-8CCB-3524F974436F}" srcOrd="14" destOrd="0" presId="urn:microsoft.com/office/officeart/2024/3/layout/SimpleTimelineDefaultVariant"/>
    <dgm:cxn modelId="{86E23B86-838F-4AD8-ACAD-503E3FEDBD68}" type="presParOf" srcId="{74D147CF-F04A-4C69-8CCB-3524F974436F}" destId="{2005046E-AAEB-4240-B482-5EA835F9EF54}" srcOrd="0" destOrd="0" presId="urn:microsoft.com/office/officeart/2024/3/layout/SimpleTimelineDefaultVariant"/>
    <dgm:cxn modelId="{3DCE8FCD-01C3-4D89-B201-68176F39D79F}" type="presParOf" srcId="{74D147CF-F04A-4C69-8CCB-3524F974436F}" destId="{7C88B829-1CD4-4FCE-9906-95090FA45664}" srcOrd="1" destOrd="0" presId="urn:microsoft.com/office/officeart/2024/3/layout/SimpleTimelineDefaultVariant"/>
    <dgm:cxn modelId="{0F0706A6-7DD8-4D70-91B7-DD0C4FFF1087}" type="presParOf" srcId="{7C88B829-1CD4-4FCE-9906-95090FA45664}" destId="{56CEEB97-86C2-4C89-8D04-C49D23F1ED9E}" srcOrd="0" destOrd="0" presId="urn:microsoft.com/office/officeart/2024/3/layout/SimpleTimelineDefaultVariant"/>
    <dgm:cxn modelId="{38ABB178-362B-4125-B490-50C9278814F0}" type="presParOf" srcId="{7C88B829-1CD4-4FCE-9906-95090FA45664}" destId="{ED171648-6039-47F7-A3A5-469CAFC8D5F4}" srcOrd="1" destOrd="0" presId="urn:microsoft.com/office/officeart/2024/3/layout/SimpleTimelineDefaultVariant"/>
    <dgm:cxn modelId="{C9E87D87-E607-4D20-92BD-BE13036CF26D}" type="presParOf" srcId="{74D147CF-F04A-4C69-8CCB-3524F974436F}" destId="{039BC3E7-3D3D-41CF-A1A3-E5E334020EBF}" srcOrd="2" destOrd="0" presId="urn:microsoft.com/office/officeart/2024/3/layout/SimpleTimelineDefaultVariant"/>
    <dgm:cxn modelId="{2EA4AE02-1AA2-47F4-9EDD-9898FFC347DC}" type="presParOf" srcId="{74D147CF-F04A-4C69-8CCB-3524F974436F}" destId="{2B4C7E87-9557-43EE-975B-AA8F38096F11}" srcOrd="3" destOrd="0" presId="urn:microsoft.com/office/officeart/2024/3/layout/SimpleTimelineDefaultVariant"/>
    <dgm:cxn modelId="{E55B14C0-40FA-4A2B-A613-90B23ACD4724}" type="presParOf" srcId="{74D147CF-F04A-4C69-8CCB-3524F974436F}" destId="{B7CFCD2C-D6A8-478D-AA79-CFAC298942A3}" srcOrd="4" destOrd="0" presId="urn:microsoft.com/office/officeart/2024/3/layout/SimpleTimelineDefaultVariant"/>
    <dgm:cxn modelId="{92ACCC00-E5DF-4B36-91CD-E8C067782A4B}" type="presParOf" srcId="{74D147CF-F04A-4C69-8CCB-3524F974436F}" destId="{73B0D88B-901F-4688-ACDB-0FECC17FAC53}" srcOrd="5" destOrd="0" presId="urn:microsoft.com/office/officeart/2024/3/layout/SimpleTimelineDefaultVariant"/>
    <dgm:cxn modelId="{2F3A9785-C2FA-4678-A78B-E088EC191AFE}" type="presParOf" srcId="{D179B319-3E40-46C1-95F0-C30E06B50A92}" destId="{2E57124D-0631-4F47-98FC-CEA118ECDEFE}" srcOrd="15" destOrd="0" presId="urn:microsoft.com/office/officeart/2024/3/layout/SimpleTimelineDefaultVariant"/>
    <dgm:cxn modelId="{A91A8626-F181-4107-8B48-A647E7907380}" type="presParOf" srcId="{D179B319-3E40-46C1-95F0-C30E06B50A92}" destId="{F8D660CB-963A-47DE-8C51-61D75F36C4FD}" srcOrd="16" destOrd="0" presId="urn:microsoft.com/office/officeart/2024/3/layout/SimpleTimelineDefaultVariant"/>
    <dgm:cxn modelId="{0A976DEB-8DF1-44E8-9494-39BE7B037657}" type="presParOf" srcId="{F8D660CB-963A-47DE-8C51-61D75F36C4FD}" destId="{40E3C7CC-9EEF-4F0E-8A78-A9CBD4E7677B}" srcOrd="0" destOrd="0" presId="urn:microsoft.com/office/officeart/2024/3/layout/SimpleTimelineDefaultVariant"/>
    <dgm:cxn modelId="{9AAFFDCF-3C9F-43E0-B960-66F2F500C48E}" type="presParOf" srcId="{F8D660CB-963A-47DE-8C51-61D75F36C4FD}" destId="{10313551-7500-4E8F-BBC0-92393640E102}" srcOrd="1" destOrd="0" presId="urn:microsoft.com/office/officeart/2024/3/layout/SimpleTimelineDefaultVariant"/>
    <dgm:cxn modelId="{70D8FA11-EA8C-47A0-BAEE-6604BB4D1DB7}" type="presParOf" srcId="{10313551-7500-4E8F-BBC0-92393640E102}" destId="{6E762796-B77F-4600-B20D-CFEB4CABBEF5}" srcOrd="0" destOrd="0" presId="urn:microsoft.com/office/officeart/2024/3/layout/SimpleTimelineDefaultVariant"/>
    <dgm:cxn modelId="{5F311076-666A-4DAD-BFD9-6C75371AD865}" type="presParOf" srcId="{10313551-7500-4E8F-BBC0-92393640E102}" destId="{257327C2-B1E4-44B3-9D03-1BFAF47FDF0C}" srcOrd="1" destOrd="0" presId="urn:microsoft.com/office/officeart/2024/3/layout/SimpleTimelineDefaultVariant"/>
    <dgm:cxn modelId="{BED8AB7B-9545-4144-ADB3-B6B87A2A1166}" type="presParOf" srcId="{F8D660CB-963A-47DE-8C51-61D75F36C4FD}" destId="{37040F99-3D09-4051-9A9A-6D2FA293155F}" srcOrd="2" destOrd="0" presId="urn:microsoft.com/office/officeart/2024/3/layout/SimpleTimelineDefaultVariant"/>
    <dgm:cxn modelId="{6184FD25-ED71-42F1-BA55-79F046368E3A}" type="presParOf" srcId="{F8D660CB-963A-47DE-8C51-61D75F36C4FD}" destId="{DEFFBDED-E0DF-4DC8-9F78-9423D30DCF5C}" srcOrd="3" destOrd="0" presId="urn:microsoft.com/office/officeart/2024/3/layout/SimpleTimelineDefaultVariant"/>
    <dgm:cxn modelId="{A47E4E7B-829C-4986-92F0-F4BCD1696D25}" type="presParOf" srcId="{F8D660CB-963A-47DE-8C51-61D75F36C4FD}" destId="{C83ACC1B-3DFD-4734-87A4-A20FAF483BC1}" srcOrd="4" destOrd="0" presId="urn:microsoft.com/office/officeart/2024/3/layout/SimpleTimelineDefaultVariant"/>
    <dgm:cxn modelId="{A918DAD5-8373-434C-8E84-6FA45AD2D2A8}" type="presParOf" srcId="{F8D660CB-963A-47DE-8C51-61D75F36C4FD}" destId="{35B28CBC-7037-4DFF-9393-8A5435131AF5}" srcOrd="5" destOrd="0" presId="urn:microsoft.com/office/officeart/2024/3/layout/SimpleTimelineDefaultVariant"/>
  </dgm:cxnLst>
  <dgm:bg/>
  <dgm:whole>
    <a:ln>
      <a:solidFill>
        <a:schemeClr val="tx2">
          <a:lumMod val="75000"/>
        </a:schemeClr>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B719C8C-B343-4325-8D5F-A521A5725675}"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247315FB-09F6-46D6-9BF0-1847C35C4F7A}">
      <dgm:prSet/>
      <dgm:spPr/>
      <dgm:t>
        <a:bodyPr/>
        <a:lstStyle/>
        <a:p>
          <a:r>
            <a:rPr lang="hr-HR"/>
            <a:t>Polje je otkriveno 1967. godine s procijenjenih </a:t>
          </a:r>
          <a:r>
            <a:rPr lang="hr-HR" b="1" i="1"/>
            <a:t>310 milijuna barela nafte </a:t>
          </a:r>
          <a:r>
            <a:rPr lang="hr-HR"/>
            <a:t>i 20 bilijuna kubičnih stopa plina. </a:t>
          </a:r>
          <a:endParaRPr lang="en-US"/>
        </a:p>
      </dgm:t>
    </dgm:pt>
    <dgm:pt modelId="{D6DF1FC9-10C5-46D0-B3A8-548D65900FBC}" type="parTrans" cxnId="{90E6D4B5-6A34-4B0A-9A72-B2AF8079346F}">
      <dgm:prSet/>
      <dgm:spPr/>
      <dgm:t>
        <a:bodyPr/>
        <a:lstStyle/>
        <a:p>
          <a:endParaRPr lang="en-US"/>
        </a:p>
      </dgm:t>
    </dgm:pt>
    <dgm:pt modelId="{C65CDF99-D749-4806-ADBF-66C95E2AF927}" type="sibTrans" cxnId="{90E6D4B5-6A34-4B0A-9A72-B2AF8079346F}">
      <dgm:prSet/>
      <dgm:spPr/>
      <dgm:t>
        <a:bodyPr/>
        <a:lstStyle/>
        <a:p>
          <a:endParaRPr lang="en-US"/>
        </a:p>
      </dgm:t>
    </dgm:pt>
    <dgm:pt modelId="{7D88DFF3-1CFD-4EDA-BB4F-1C516FFD018B}">
      <dgm:prSet/>
      <dgm:spPr/>
      <dgm:t>
        <a:bodyPr/>
        <a:lstStyle/>
        <a:p>
          <a:r>
            <a:rPr lang="hr-HR"/>
            <a:t>Iran, tvrdeći da se </a:t>
          </a:r>
          <a:r>
            <a:rPr lang="hr-HR" b="1"/>
            <a:t>40 % polja </a:t>
          </a:r>
          <a:r>
            <a:rPr lang="hr-HR"/>
            <a:t>nalazi u njegovim vodama, tvrdi da razvoj bez njegovog pristanka </a:t>
          </a:r>
          <a:r>
            <a:rPr lang="hr-HR" b="1"/>
            <a:t>krši međunarodno pravo.</a:t>
          </a:r>
          <a:endParaRPr lang="en-US"/>
        </a:p>
      </dgm:t>
    </dgm:pt>
    <dgm:pt modelId="{9F51217C-663E-45D6-BF44-DC5DF125A965}" type="parTrans" cxnId="{B37A7590-723B-4619-A0F4-82788261BEA0}">
      <dgm:prSet/>
      <dgm:spPr/>
      <dgm:t>
        <a:bodyPr/>
        <a:lstStyle/>
        <a:p>
          <a:endParaRPr lang="en-US"/>
        </a:p>
      </dgm:t>
    </dgm:pt>
    <dgm:pt modelId="{41B3D1AB-485B-4346-8002-B87D6BAB9902}" type="sibTrans" cxnId="{B37A7590-723B-4619-A0F4-82788261BEA0}">
      <dgm:prSet/>
      <dgm:spPr/>
      <dgm:t>
        <a:bodyPr/>
        <a:lstStyle/>
        <a:p>
          <a:endParaRPr lang="en-US"/>
        </a:p>
      </dgm:t>
    </dgm:pt>
    <dgm:pt modelId="{5E4D38C9-07B4-428A-B06E-D72E8DB3A915}">
      <dgm:prSet/>
      <dgm:spPr/>
      <dgm:t>
        <a:bodyPr/>
        <a:lstStyle/>
        <a:p>
          <a:r>
            <a:rPr lang="hr-HR"/>
            <a:t>Nije jasno ima li Iran </a:t>
          </a:r>
          <a:r>
            <a:rPr lang="hr-HR" b="1"/>
            <a:t>tehničku mogućnost </a:t>
          </a:r>
          <a:r>
            <a:rPr lang="hr-HR"/>
            <a:t>istraživanja podvodnog polja.</a:t>
          </a:r>
          <a:endParaRPr lang="en-US"/>
        </a:p>
      </dgm:t>
    </dgm:pt>
    <dgm:pt modelId="{0829F117-7ADD-4872-B6A7-346D3F9C8696}" type="parTrans" cxnId="{5536B453-2CA4-4709-9509-B8251168684D}">
      <dgm:prSet/>
      <dgm:spPr/>
      <dgm:t>
        <a:bodyPr/>
        <a:lstStyle/>
        <a:p>
          <a:endParaRPr lang="en-US"/>
        </a:p>
      </dgm:t>
    </dgm:pt>
    <dgm:pt modelId="{573CBE4B-4E9D-42A0-8021-7786BDBF5CF3}" type="sibTrans" cxnId="{5536B453-2CA4-4709-9509-B8251168684D}">
      <dgm:prSet/>
      <dgm:spPr/>
      <dgm:t>
        <a:bodyPr/>
        <a:lstStyle/>
        <a:p>
          <a:endParaRPr lang="en-US"/>
        </a:p>
      </dgm:t>
    </dgm:pt>
    <dgm:pt modelId="{41282820-4343-4297-A3A0-7340702DFDED}">
      <dgm:prSet/>
      <dgm:spPr/>
      <dgm:t>
        <a:bodyPr/>
        <a:lstStyle/>
        <a:p>
          <a:r>
            <a:rPr lang="hr-HR"/>
            <a:t>Kuvajt i Saudijska Arabija </a:t>
          </a:r>
          <a:r>
            <a:rPr lang="hr-HR" b="1"/>
            <a:t>mogu vaditi naftu i plin </a:t>
          </a:r>
          <a:r>
            <a:rPr lang="hr-HR"/>
            <a:t>iz svog neospornog sektora, ostavljajući Iranu da radi što može u njegovom sjevernom dijelu.</a:t>
          </a:r>
          <a:endParaRPr lang="en-US"/>
        </a:p>
      </dgm:t>
    </dgm:pt>
    <dgm:pt modelId="{683B4B1C-4826-49F4-9BE3-886382E1B28E}" type="parTrans" cxnId="{10AA2A49-2A54-42F8-AC89-E29B7A42542C}">
      <dgm:prSet/>
      <dgm:spPr/>
      <dgm:t>
        <a:bodyPr/>
        <a:lstStyle/>
        <a:p>
          <a:endParaRPr lang="en-US"/>
        </a:p>
      </dgm:t>
    </dgm:pt>
    <dgm:pt modelId="{76264DF6-CC9F-4761-81B4-1F398CABC2FC}" type="sibTrans" cxnId="{10AA2A49-2A54-42F8-AC89-E29B7A42542C}">
      <dgm:prSet/>
      <dgm:spPr/>
      <dgm:t>
        <a:bodyPr/>
        <a:lstStyle/>
        <a:p>
          <a:endParaRPr lang="en-US"/>
        </a:p>
      </dgm:t>
    </dgm:pt>
    <dgm:pt modelId="{E3ECD73B-5D57-42DA-A229-8DFF94C04454}">
      <dgm:prSet/>
      <dgm:spPr/>
      <dgm:t>
        <a:bodyPr/>
        <a:lstStyle/>
        <a:p>
          <a:r>
            <a:rPr lang="hr-HR"/>
            <a:t>Glavno iransko plinsko polje </a:t>
          </a:r>
          <a:r>
            <a:rPr lang="hr-HR" b="1"/>
            <a:t>Južni Pars </a:t>
          </a:r>
          <a:r>
            <a:rPr lang="hr-HR"/>
            <a:t>u Perzijskom zaljevu dijeli se s Katarom, ali svaki vadi plin u svom sektoru.</a:t>
          </a:r>
          <a:endParaRPr lang="en-US"/>
        </a:p>
      </dgm:t>
    </dgm:pt>
    <dgm:pt modelId="{D33EF7C0-6CEC-4900-B6E5-EDE7C65C482C}" type="parTrans" cxnId="{1D91C5B2-B1D3-4B51-9DE3-2AC7336A0589}">
      <dgm:prSet/>
      <dgm:spPr/>
      <dgm:t>
        <a:bodyPr/>
        <a:lstStyle/>
        <a:p>
          <a:endParaRPr lang="en-US"/>
        </a:p>
      </dgm:t>
    </dgm:pt>
    <dgm:pt modelId="{4DEAC31F-A0F4-43D8-89DF-2F4B89B3A30F}" type="sibTrans" cxnId="{1D91C5B2-B1D3-4B51-9DE3-2AC7336A0589}">
      <dgm:prSet/>
      <dgm:spPr/>
      <dgm:t>
        <a:bodyPr/>
        <a:lstStyle/>
        <a:p>
          <a:endParaRPr lang="en-US"/>
        </a:p>
      </dgm:t>
    </dgm:pt>
    <dgm:pt modelId="{5C4B0152-3ACD-4D69-98EA-1A2F02E1E70F}" type="pres">
      <dgm:prSet presAssocID="{8B719C8C-B343-4325-8D5F-A521A5725675}" presName="vert0" presStyleCnt="0">
        <dgm:presLayoutVars>
          <dgm:dir/>
          <dgm:animOne val="branch"/>
          <dgm:animLvl val="lvl"/>
        </dgm:presLayoutVars>
      </dgm:prSet>
      <dgm:spPr/>
    </dgm:pt>
    <dgm:pt modelId="{A4F20921-1501-457C-8047-A4BBAAB4332A}" type="pres">
      <dgm:prSet presAssocID="{247315FB-09F6-46D6-9BF0-1847C35C4F7A}" presName="thickLine" presStyleLbl="alignNode1" presStyleIdx="0" presStyleCnt="5"/>
      <dgm:spPr/>
    </dgm:pt>
    <dgm:pt modelId="{2AB83327-D762-49E6-BD2E-E1A9D0FD13D7}" type="pres">
      <dgm:prSet presAssocID="{247315FB-09F6-46D6-9BF0-1847C35C4F7A}" presName="horz1" presStyleCnt="0"/>
      <dgm:spPr/>
    </dgm:pt>
    <dgm:pt modelId="{D76713D7-FB45-4186-8CEC-0D04F2578D4E}" type="pres">
      <dgm:prSet presAssocID="{247315FB-09F6-46D6-9BF0-1847C35C4F7A}" presName="tx1" presStyleLbl="revTx" presStyleIdx="0" presStyleCnt="5"/>
      <dgm:spPr/>
    </dgm:pt>
    <dgm:pt modelId="{71DAB3DD-706B-4887-8F1F-1EDF451BF966}" type="pres">
      <dgm:prSet presAssocID="{247315FB-09F6-46D6-9BF0-1847C35C4F7A}" presName="vert1" presStyleCnt="0"/>
      <dgm:spPr/>
    </dgm:pt>
    <dgm:pt modelId="{B1264668-4120-4557-8463-65F6E8175199}" type="pres">
      <dgm:prSet presAssocID="{7D88DFF3-1CFD-4EDA-BB4F-1C516FFD018B}" presName="thickLine" presStyleLbl="alignNode1" presStyleIdx="1" presStyleCnt="5"/>
      <dgm:spPr/>
    </dgm:pt>
    <dgm:pt modelId="{ADF917A5-8260-4668-8344-F9E0E425A432}" type="pres">
      <dgm:prSet presAssocID="{7D88DFF3-1CFD-4EDA-BB4F-1C516FFD018B}" presName="horz1" presStyleCnt="0"/>
      <dgm:spPr/>
    </dgm:pt>
    <dgm:pt modelId="{81BD4AAC-9692-4A20-9001-900D9A0BBDE0}" type="pres">
      <dgm:prSet presAssocID="{7D88DFF3-1CFD-4EDA-BB4F-1C516FFD018B}" presName="tx1" presStyleLbl="revTx" presStyleIdx="1" presStyleCnt="5"/>
      <dgm:spPr/>
    </dgm:pt>
    <dgm:pt modelId="{DA826F0E-B53A-4A5E-81A3-172EFC94B458}" type="pres">
      <dgm:prSet presAssocID="{7D88DFF3-1CFD-4EDA-BB4F-1C516FFD018B}" presName="vert1" presStyleCnt="0"/>
      <dgm:spPr/>
    </dgm:pt>
    <dgm:pt modelId="{498F23E2-33D7-4BEE-90FB-1CB7EE1421AE}" type="pres">
      <dgm:prSet presAssocID="{5E4D38C9-07B4-428A-B06E-D72E8DB3A915}" presName="thickLine" presStyleLbl="alignNode1" presStyleIdx="2" presStyleCnt="5"/>
      <dgm:spPr/>
    </dgm:pt>
    <dgm:pt modelId="{B4663C62-B265-49F8-9DD5-BA3D6F199EC5}" type="pres">
      <dgm:prSet presAssocID="{5E4D38C9-07B4-428A-B06E-D72E8DB3A915}" presName="horz1" presStyleCnt="0"/>
      <dgm:spPr/>
    </dgm:pt>
    <dgm:pt modelId="{6B4B94D2-BD78-4C37-8CEA-0EC3341C609F}" type="pres">
      <dgm:prSet presAssocID="{5E4D38C9-07B4-428A-B06E-D72E8DB3A915}" presName="tx1" presStyleLbl="revTx" presStyleIdx="2" presStyleCnt="5"/>
      <dgm:spPr/>
    </dgm:pt>
    <dgm:pt modelId="{56D6AEE7-33BE-47F9-98E2-4104EFA5B4DD}" type="pres">
      <dgm:prSet presAssocID="{5E4D38C9-07B4-428A-B06E-D72E8DB3A915}" presName="vert1" presStyleCnt="0"/>
      <dgm:spPr/>
    </dgm:pt>
    <dgm:pt modelId="{F8B374AA-76FC-4E20-A6DD-D683579FA425}" type="pres">
      <dgm:prSet presAssocID="{41282820-4343-4297-A3A0-7340702DFDED}" presName="thickLine" presStyleLbl="alignNode1" presStyleIdx="3" presStyleCnt="5"/>
      <dgm:spPr/>
    </dgm:pt>
    <dgm:pt modelId="{DAF25B49-B283-4DEC-9B1A-15A3223A63A0}" type="pres">
      <dgm:prSet presAssocID="{41282820-4343-4297-A3A0-7340702DFDED}" presName="horz1" presStyleCnt="0"/>
      <dgm:spPr/>
    </dgm:pt>
    <dgm:pt modelId="{1D6BF5DF-DCC2-4948-8CBD-E0C821755C04}" type="pres">
      <dgm:prSet presAssocID="{41282820-4343-4297-A3A0-7340702DFDED}" presName="tx1" presStyleLbl="revTx" presStyleIdx="3" presStyleCnt="5"/>
      <dgm:spPr/>
    </dgm:pt>
    <dgm:pt modelId="{566252E5-CA06-45C3-A452-A8EBAE0D2249}" type="pres">
      <dgm:prSet presAssocID="{41282820-4343-4297-A3A0-7340702DFDED}" presName="vert1" presStyleCnt="0"/>
      <dgm:spPr/>
    </dgm:pt>
    <dgm:pt modelId="{EF6CFAC6-DE31-4F42-A06D-241C05A6E08A}" type="pres">
      <dgm:prSet presAssocID="{E3ECD73B-5D57-42DA-A229-8DFF94C04454}" presName="thickLine" presStyleLbl="alignNode1" presStyleIdx="4" presStyleCnt="5"/>
      <dgm:spPr/>
    </dgm:pt>
    <dgm:pt modelId="{B43AAD2C-9916-4FCA-8721-70A53790904A}" type="pres">
      <dgm:prSet presAssocID="{E3ECD73B-5D57-42DA-A229-8DFF94C04454}" presName="horz1" presStyleCnt="0"/>
      <dgm:spPr/>
    </dgm:pt>
    <dgm:pt modelId="{FB13EFA8-6824-4C56-978B-FE9CFAF403B4}" type="pres">
      <dgm:prSet presAssocID="{E3ECD73B-5D57-42DA-A229-8DFF94C04454}" presName="tx1" presStyleLbl="revTx" presStyleIdx="4" presStyleCnt="5"/>
      <dgm:spPr/>
    </dgm:pt>
    <dgm:pt modelId="{A13F3273-8E38-43F8-B453-C5F67F8597AA}" type="pres">
      <dgm:prSet presAssocID="{E3ECD73B-5D57-42DA-A229-8DFF94C04454}" presName="vert1" presStyleCnt="0"/>
      <dgm:spPr/>
    </dgm:pt>
  </dgm:ptLst>
  <dgm:cxnLst>
    <dgm:cxn modelId="{5D3ABB0E-5632-4760-BD25-0699DF551D41}" type="presOf" srcId="{E3ECD73B-5D57-42DA-A229-8DFF94C04454}" destId="{FB13EFA8-6824-4C56-978B-FE9CFAF403B4}" srcOrd="0" destOrd="0" presId="urn:microsoft.com/office/officeart/2008/layout/LinedList"/>
    <dgm:cxn modelId="{854ECA22-5C53-435F-B725-C0A66211E3E2}" type="presOf" srcId="{41282820-4343-4297-A3A0-7340702DFDED}" destId="{1D6BF5DF-DCC2-4948-8CBD-E0C821755C04}" srcOrd="0" destOrd="0" presId="urn:microsoft.com/office/officeart/2008/layout/LinedList"/>
    <dgm:cxn modelId="{4E56612A-1CDF-45C9-AD4F-617996A5E2B5}" type="presOf" srcId="{8B719C8C-B343-4325-8D5F-A521A5725675}" destId="{5C4B0152-3ACD-4D69-98EA-1A2F02E1E70F}" srcOrd="0" destOrd="0" presId="urn:microsoft.com/office/officeart/2008/layout/LinedList"/>
    <dgm:cxn modelId="{10AA2A49-2A54-42F8-AC89-E29B7A42542C}" srcId="{8B719C8C-B343-4325-8D5F-A521A5725675}" destId="{41282820-4343-4297-A3A0-7340702DFDED}" srcOrd="3" destOrd="0" parTransId="{683B4B1C-4826-49F4-9BE3-886382E1B28E}" sibTransId="{76264DF6-CC9F-4761-81B4-1F398CABC2FC}"/>
    <dgm:cxn modelId="{B9D5A94E-52ED-44AD-8C80-765DB4FF88DA}" type="presOf" srcId="{5E4D38C9-07B4-428A-B06E-D72E8DB3A915}" destId="{6B4B94D2-BD78-4C37-8CEA-0EC3341C609F}" srcOrd="0" destOrd="0" presId="urn:microsoft.com/office/officeart/2008/layout/LinedList"/>
    <dgm:cxn modelId="{5536B453-2CA4-4709-9509-B8251168684D}" srcId="{8B719C8C-B343-4325-8D5F-A521A5725675}" destId="{5E4D38C9-07B4-428A-B06E-D72E8DB3A915}" srcOrd="2" destOrd="0" parTransId="{0829F117-7ADD-4872-B6A7-346D3F9C8696}" sibTransId="{573CBE4B-4E9D-42A0-8021-7786BDBF5CF3}"/>
    <dgm:cxn modelId="{AEB4FA88-F3DD-4390-96B3-17A16DE445B2}" type="presOf" srcId="{247315FB-09F6-46D6-9BF0-1847C35C4F7A}" destId="{D76713D7-FB45-4186-8CEC-0D04F2578D4E}" srcOrd="0" destOrd="0" presId="urn:microsoft.com/office/officeart/2008/layout/LinedList"/>
    <dgm:cxn modelId="{B37A7590-723B-4619-A0F4-82788261BEA0}" srcId="{8B719C8C-B343-4325-8D5F-A521A5725675}" destId="{7D88DFF3-1CFD-4EDA-BB4F-1C516FFD018B}" srcOrd="1" destOrd="0" parTransId="{9F51217C-663E-45D6-BF44-DC5DF125A965}" sibTransId="{41B3D1AB-485B-4346-8002-B87D6BAB9902}"/>
    <dgm:cxn modelId="{E0C254AB-86B8-4E9C-A7D5-54337DEE2A8B}" type="presOf" srcId="{7D88DFF3-1CFD-4EDA-BB4F-1C516FFD018B}" destId="{81BD4AAC-9692-4A20-9001-900D9A0BBDE0}" srcOrd="0" destOrd="0" presId="urn:microsoft.com/office/officeart/2008/layout/LinedList"/>
    <dgm:cxn modelId="{1D91C5B2-B1D3-4B51-9DE3-2AC7336A0589}" srcId="{8B719C8C-B343-4325-8D5F-A521A5725675}" destId="{E3ECD73B-5D57-42DA-A229-8DFF94C04454}" srcOrd="4" destOrd="0" parTransId="{D33EF7C0-6CEC-4900-B6E5-EDE7C65C482C}" sibTransId="{4DEAC31F-A0F4-43D8-89DF-2F4B89B3A30F}"/>
    <dgm:cxn modelId="{90E6D4B5-6A34-4B0A-9A72-B2AF8079346F}" srcId="{8B719C8C-B343-4325-8D5F-A521A5725675}" destId="{247315FB-09F6-46D6-9BF0-1847C35C4F7A}" srcOrd="0" destOrd="0" parTransId="{D6DF1FC9-10C5-46D0-B3A8-548D65900FBC}" sibTransId="{C65CDF99-D749-4806-ADBF-66C95E2AF927}"/>
    <dgm:cxn modelId="{C80920F7-508C-4EAB-A3F2-B53DBC43C3A8}" type="presParOf" srcId="{5C4B0152-3ACD-4D69-98EA-1A2F02E1E70F}" destId="{A4F20921-1501-457C-8047-A4BBAAB4332A}" srcOrd="0" destOrd="0" presId="urn:microsoft.com/office/officeart/2008/layout/LinedList"/>
    <dgm:cxn modelId="{3CF90141-9BB2-4759-BFC0-59C74EAEF77C}" type="presParOf" srcId="{5C4B0152-3ACD-4D69-98EA-1A2F02E1E70F}" destId="{2AB83327-D762-49E6-BD2E-E1A9D0FD13D7}" srcOrd="1" destOrd="0" presId="urn:microsoft.com/office/officeart/2008/layout/LinedList"/>
    <dgm:cxn modelId="{F6F69AD0-C3AD-49FB-B5B0-8FC963897DFC}" type="presParOf" srcId="{2AB83327-D762-49E6-BD2E-E1A9D0FD13D7}" destId="{D76713D7-FB45-4186-8CEC-0D04F2578D4E}" srcOrd="0" destOrd="0" presId="urn:microsoft.com/office/officeart/2008/layout/LinedList"/>
    <dgm:cxn modelId="{80999B48-BA05-4F8D-A42E-5622D6B7C92C}" type="presParOf" srcId="{2AB83327-D762-49E6-BD2E-E1A9D0FD13D7}" destId="{71DAB3DD-706B-4887-8F1F-1EDF451BF966}" srcOrd="1" destOrd="0" presId="urn:microsoft.com/office/officeart/2008/layout/LinedList"/>
    <dgm:cxn modelId="{FC7D0325-F24A-4008-B364-165B73777B02}" type="presParOf" srcId="{5C4B0152-3ACD-4D69-98EA-1A2F02E1E70F}" destId="{B1264668-4120-4557-8463-65F6E8175199}" srcOrd="2" destOrd="0" presId="urn:microsoft.com/office/officeart/2008/layout/LinedList"/>
    <dgm:cxn modelId="{F4BDF3D4-7091-4252-AD64-E82F8507DA6A}" type="presParOf" srcId="{5C4B0152-3ACD-4D69-98EA-1A2F02E1E70F}" destId="{ADF917A5-8260-4668-8344-F9E0E425A432}" srcOrd="3" destOrd="0" presId="urn:microsoft.com/office/officeart/2008/layout/LinedList"/>
    <dgm:cxn modelId="{E8773ED4-8433-4EE7-87EB-198C920D6A2F}" type="presParOf" srcId="{ADF917A5-8260-4668-8344-F9E0E425A432}" destId="{81BD4AAC-9692-4A20-9001-900D9A0BBDE0}" srcOrd="0" destOrd="0" presId="urn:microsoft.com/office/officeart/2008/layout/LinedList"/>
    <dgm:cxn modelId="{CE91D52F-2B0E-44D5-AE53-E61B091EFCFB}" type="presParOf" srcId="{ADF917A5-8260-4668-8344-F9E0E425A432}" destId="{DA826F0E-B53A-4A5E-81A3-172EFC94B458}" srcOrd="1" destOrd="0" presId="urn:microsoft.com/office/officeart/2008/layout/LinedList"/>
    <dgm:cxn modelId="{6371F5A8-6001-4F3A-8218-83802A376A6E}" type="presParOf" srcId="{5C4B0152-3ACD-4D69-98EA-1A2F02E1E70F}" destId="{498F23E2-33D7-4BEE-90FB-1CB7EE1421AE}" srcOrd="4" destOrd="0" presId="urn:microsoft.com/office/officeart/2008/layout/LinedList"/>
    <dgm:cxn modelId="{92997EBD-7ACC-423B-97CB-D79274212AB3}" type="presParOf" srcId="{5C4B0152-3ACD-4D69-98EA-1A2F02E1E70F}" destId="{B4663C62-B265-49F8-9DD5-BA3D6F199EC5}" srcOrd="5" destOrd="0" presId="urn:microsoft.com/office/officeart/2008/layout/LinedList"/>
    <dgm:cxn modelId="{814FFABB-8FA7-449C-A27E-0A997E9B296A}" type="presParOf" srcId="{B4663C62-B265-49F8-9DD5-BA3D6F199EC5}" destId="{6B4B94D2-BD78-4C37-8CEA-0EC3341C609F}" srcOrd="0" destOrd="0" presId="urn:microsoft.com/office/officeart/2008/layout/LinedList"/>
    <dgm:cxn modelId="{8BC9D622-B965-48FB-B867-5A0DD0B1332D}" type="presParOf" srcId="{B4663C62-B265-49F8-9DD5-BA3D6F199EC5}" destId="{56D6AEE7-33BE-47F9-98E2-4104EFA5B4DD}" srcOrd="1" destOrd="0" presId="urn:microsoft.com/office/officeart/2008/layout/LinedList"/>
    <dgm:cxn modelId="{8CA435CD-CF60-4ECF-A35B-B0E20F128B55}" type="presParOf" srcId="{5C4B0152-3ACD-4D69-98EA-1A2F02E1E70F}" destId="{F8B374AA-76FC-4E20-A6DD-D683579FA425}" srcOrd="6" destOrd="0" presId="urn:microsoft.com/office/officeart/2008/layout/LinedList"/>
    <dgm:cxn modelId="{42C8AF75-11F8-4765-BB3D-501F80970597}" type="presParOf" srcId="{5C4B0152-3ACD-4D69-98EA-1A2F02E1E70F}" destId="{DAF25B49-B283-4DEC-9B1A-15A3223A63A0}" srcOrd="7" destOrd="0" presId="urn:microsoft.com/office/officeart/2008/layout/LinedList"/>
    <dgm:cxn modelId="{78FBE2B8-F5B1-4C71-9DC9-CFA446232ADE}" type="presParOf" srcId="{DAF25B49-B283-4DEC-9B1A-15A3223A63A0}" destId="{1D6BF5DF-DCC2-4948-8CBD-E0C821755C04}" srcOrd="0" destOrd="0" presId="urn:microsoft.com/office/officeart/2008/layout/LinedList"/>
    <dgm:cxn modelId="{3335205E-8A56-444B-9581-65CF910A6E96}" type="presParOf" srcId="{DAF25B49-B283-4DEC-9B1A-15A3223A63A0}" destId="{566252E5-CA06-45C3-A452-A8EBAE0D2249}" srcOrd="1" destOrd="0" presId="urn:microsoft.com/office/officeart/2008/layout/LinedList"/>
    <dgm:cxn modelId="{4622EA73-67D0-4979-9E20-1622EBDDA651}" type="presParOf" srcId="{5C4B0152-3ACD-4D69-98EA-1A2F02E1E70F}" destId="{EF6CFAC6-DE31-4F42-A06D-241C05A6E08A}" srcOrd="8" destOrd="0" presId="urn:microsoft.com/office/officeart/2008/layout/LinedList"/>
    <dgm:cxn modelId="{7D084A16-BE1C-49B4-A71F-00CD4BE3BDDA}" type="presParOf" srcId="{5C4B0152-3ACD-4D69-98EA-1A2F02E1E70F}" destId="{B43AAD2C-9916-4FCA-8721-70A53790904A}" srcOrd="9" destOrd="0" presId="urn:microsoft.com/office/officeart/2008/layout/LinedList"/>
    <dgm:cxn modelId="{A9DE75BC-6F23-4400-AA5A-FC11427A68EB}" type="presParOf" srcId="{B43AAD2C-9916-4FCA-8721-70A53790904A}" destId="{FB13EFA8-6824-4C56-978B-FE9CFAF403B4}" srcOrd="0" destOrd="0" presId="urn:microsoft.com/office/officeart/2008/layout/LinedList"/>
    <dgm:cxn modelId="{E797B0E2-32A8-4B11-A4B9-63BCB05E7FB7}" type="presParOf" srcId="{B43AAD2C-9916-4FCA-8721-70A53790904A}" destId="{A13F3273-8E38-43F8-B453-C5F67F8597A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665C471-0AAC-49D1-9824-41D5FDE71824}"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79EBD314-F572-477C-A04C-A289B27D7676}">
      <dgm:prSet/>
      <dgm:spPr/>
      <dgm:t>
        <a:bodyPr/>
        <a:lstStyle/>
        <a:p>
          <a:r>
            <a:rPr lang="hr-HR"/>
            <a:t>Ministarstvo financija je tijekom godina označilo brojne ilegalne iranske mreže sa sjedištem u Dubaiju i fiktivne tvrtke koje zapošljava </a:t>
          </a:r>
          <a:r>
            <a:rPr lang="hr-HR" b="1" i="1"/>
            <a:t>Triliance Petrochemical Co. Ltd</a:t>
          </a:r>
          <a:r>
            <a:rPr lang="hr-HR" b="1"/>
            <a:t>.* </a:t>
          </a:r>
          <a:endParaRPr lang="en-US"/>
        </a:p>
      </dgm:t>
    </dgm:pt>
    <dgm:pt modelId="{6E98989B-3C24-4B06-BAE6-6EA68B542AF2}" type="parTrans" cxnId="{B2A13D69-1813-4218-92A9-A7F01642C8A3}">
      <dgm:prSet/>
      <dgm:spPr/>
      <dgm:t>
        <a:bodyPr/>
        <a:lstStyle/>
        <a:p>
          <a:endParaRPr lang="en-US"/>
        </a:p>
      </dgm:t>
    </dgm:pt>
    <dgm:pt modelId="{89B550FD-993F-48D7-A4DB-C0FC900DD459}" type="sibTrans" cxnId="{B2A13D69-1813-4218-92A9-A7F01642C8A3}">
      <dgm:prSet/>
      <dgm:spPr/>
      <dgm:t>
        <a:bodyPr/>
        <a:lstStyle/>
        <a:p>
          <a:endParaRPr lang="en-US"/>
        </a:p>
      </dgm:t>
    </dgm:pt>
    <dgm:pt modelId="{95AAE6ED-EBB7-483E-97D1-FEE27026B056}">
      <dgm:prSet/>
      <dgm:spPr/>
      <dgm:t>
        <a:bodyPr/>
        <a:lstStyle/>
        <a:p>
          <a:r>
            <a:rPr lang="hr-HR"/>
            <a:t>Ona pomaže Iranu da izbjegne sankcije, što postavlja pitanja o </a:t>
          </a:r>
          <a:r>
            <a:rPr lang="hr-HR" b="1"/>
            <a:t>suzbijanju ilegalnog financiranja.</a:t>
          </a:r>
          <a:endParaRPr lang="en-US"/>
        </a:p>
      </dgm:t>
    </dgm:pt>
    <dgm:pt modelId="{969AE1CC-C3AD-451F-A0E1-549656F96772}" type="parTrans" cxnId="{3ED57D8C-AF45-4FF6-8FA4-1BF8D498D4A1}">
      <dgm:prSet/>
      <dgm:spPr/>
      <dgm:t>
        <a:bodyPr/>
        <a:lstStyle/>
        <a:p>
          <a:endParaRPr lang="en-US"/>
        </a:p>
      </dgm:t>
    </dgm:pt>
    <dgm:pt modelId="{A0DD601D-BF42-439A-94AC-49D13659CDFE}" type="sibTrans" cxnId="{3ED57D8C-AF45-4FF6-8FA4-1BF8D498D4A1}">
      <dgm:prSet/>
      <dgm:spPr/>
      <dgm:t>
        <a:bodyPr/>
        <a:lstStyle/>
        <a:p>
          <a:endParaRPr lang="en-US"/>
        </a:p>
      </dgm:t>
    </dgm:pt>
    <dgm:pt modelId="{B6624001-AB10-4021-9FDC-113CCEFE744A}">
      <dgm:prSet/>
      <dgm:spPr/>
      <dgm:t>
        <a:bodyPr/>
        <a:lstStyle/>
        <a:p>
          <a:r>
            <a:rPr lang="hr-HR" i="1"/>
            <a:t>Wall Street Journal </a:t>
          </a:r>
          <a:r>
            <a:rPr lang="hr-HR"/>
            <a:t>također je izvijestio o „rastućem sivom tržištu na kojem iranski potrošači naručuju robu putem interneta, a posrednici u UAE im je šalju“.</a:t>
          </a:r>
          <a:endParaRPr lang="en-US"/>
        </a:p>
      </dgm:t>
    </dgm:pt>
    <dgm:pt modelId="{266F7668-04E1-4B5C-9AB5-41B8BB70A2F8}" type="parTrans" cxnId="{1953920C-E240-4C4B-A4D0-14F45FC015D5}">
      <dgm:prSet/>
      <dgm:spPr/>
      <dgm:t>
        <a:bodyPr/>
        <a:lstStyle/>
        <a:p>
          <a:endParaRPr lang="en-US"/>
        </a:p>
      </dgm:t>
    </dgm:pt>
    <dgm:pt modelId="{8F23B4F3-3799-44AB-AAEF-4A54F48C5969}" type="sibTrans" cxnId="{1953920C-E240-4C4B-A4D0-14F45FC015D5}">
      <dgm:prSet/>
      <dgm:spPr/>
      <dgm:t>
        <a:bodyPr/>
        <a:lstStyle/>
        <a:p>
          <a:endParaRPr lang="en-US"/>
        </a:p>
      </dgm:t>
    </dgm:pt>
    <dgm:pt modelId="{0886D01B-E307-47EE-969B-0529280B0B19}" type="pres">
      <dgm:prSet presAssocID="{6665C471-0AAC-49D1-9824-41D5FDE71824}" presName="vert0" presStyleCnt="0">
        <dgm:presLayoutVars>
          <dgm:dir/>
          <dgm:animOne val="branch"/>
          <dgm:animLvl val="lvl"/>
        </dgm:presLayoutVars>
      </dgm:prSet>
      <dgm:spPr/>
    </dgm:pt>
    <dgm:pt modelId="{F877A924-E9ED-4F96-91F2-2AAB3C352376}" type="pres">
      <dgm:prSet presAssocID="{79EBD314-F572-477C-A04C-A289B27D7676}" presName="thickLine" presStyleLbl="alignNode1" presStyleIdx="0" presStyleCnt="3"/>
      <dgm:spPr/>
    </dgm:pt>
    <dgm:pt modelId="{8100F335-69C3-47AF-A0BB-00D9326F4A97}" type="pres">
      <dgm:prSet presAssocID="{79EBD314-F572-477C-A04C-A289B27D7676}" presName="horz1" presStyleCnt="0"/>
      <dgm:spPr/>
    </dgm:pt>
    <dgm:pt modelId="{B707D4D6-D64E-47D8-9D24-019F7BA90365}" type="pres">
      <dgm:prSet presAssocID="{79EBD314-F572-477C-A04C-A289B27D7676}" presName="tx1" presStyleLbl="revTx" presStyleIdx="0" presStyleCnt="3"/>
      <dgm:spPr/>
    </dgm:pt>
    <dgm:pt modelId="{A5AB3308-4A37-4023-9301-541A845C4433}" type="pres">
      <dgm:prSet presAssocID="{79EBD314-F572-477C-A04C-A289B27D7676}" presName="vert1" presStyleCnt="0"/>
      <dgm:spPr/>
    </dgm:pt>
    <dgm:pt modelId="{CD3D47E0-2CDF-4C1C-A2F6-D79DDE80B93A}" type="pres">
      <dgm:prSet presAssocID="{95AAE6ED-EBB7-483E-97D1-FEE27026B056}" presName="thickLine" presStyleLbl="alignNode1" presStyleIdx="1" presStyleCnt="3"/>
      <dgm:spPr/>
    </dgm:pt>
    <dgm:pt modelId="{8403F7C8-A73A-427D-87A7-48AE76F26B65}" type="pres">
      <dgm:prSet presAssocID="{95AAE6ED-EBB7-483E-97D1-FEE27026B056}" presName="horz1" presStyleCnt="0"/>
      <dgm:spPr/>
    </dgm:pt>
    <dgm:pt modelId="{77340D7E-C2EE-482D-91D6-5BFEA337EBC4}" type="pres">
      <dgm:prSet presAssocID="{95AAE6ED-EBB7-483E-97D1-FEE27026B056}" presName="tx1" presStyleLbl="revTx" presStyleIdx="1" presStyleCnt="3"/>
      <dgm:spPr/>
    </dgm:pt>
    <dgm:pt modelId="{4C7C4835-2DFD-45CF-9553-E490E94A689D}" type="pres">
      <dgm:prSet presAssocID="{95AAE6ED-EBB7-483E-97D1-FEE27026B056}" presName="vert1" presStyleCnt="0"/>
      <dgm:spPr/>
    </dgm:pt>
    <dgm:pt modelId="{B91C76F0-3D1E-4165-8C60-7A07FE131BD5}" type="pres">
      <dgm:prSet presAssocID="{B6624001-AB10-4021-9FDC-113CCEFE744A}" presName="thickLine" presStyleLbl="alignNode1" presStyleIdx="2" presStyleCnt="3"/>
      <dgm:spPr/>
    </dgm:pt>
    <dgm:pt modelId="{2AC8BE3A-AD14-44A0-AD03-0667DC00B353}" type="pres">
      <dgm:prSet presAssocID="{B6624001-AB10-4021-9FDC-113CCEFE744A}" presName="horz1" presStyleCnt="0"/>
      <dgm:spPr/>
    </dgm:pt>
    <dgm:pt modelId="{F759339E-C7D6-4AA8-8023-36AA73E6517A}" type="pres">
      <dgm:prSet presAssocID="{B6624001-AB10-4021-9FDC-113CCEFE744A}" presName="tx1" presStyleLbl="revTx" presStyleIdx="2" presStyleCnt="3"/>
      <dgm:spPr/>
    </dgm:pt>
    <dgm:pt modelId="{57D7E528-8FA1-4E11-B753-3938302D6CF4}" type="pres">
      <dgm:prSet presAssocID="{B6624001-AB10-4021-9FDC-113CCEFE744A}" presName="vert1" presStyleCnt="0"/>
      <dgm:spPr/>
    </dgm:pt>
  </dgm:ptLst>
  <dgm:cxnLst>
    <dgm:cxn modelId="{1953920C-E240-4C4B-A4D0-14F45FC015D5}" srcId="{6665C471-0AAC-49D1-9824-41D5FDE71824}" destId="{B6624001-AB10-4021-9FDC-113CCEFE744A}" srcOrd="2" destOrd="0" parTransId="{266F7668-04E1-4B5C-9AB5-41B8BB70A2F8}" sibTransId="{8F23B4F3-3799-44AB-AAEF-4A54F48C5969}"/>
    <dgm:cxn modelId="{DE483548-0BF0-477C-9579-D1A0A6F87FCA}" type="presOf" srcId="{79EBD314-F572-477C-A04C-A289B27D7676}" destId="{B707D4D6-D64E-47D8-9D24-019F7BA90365}" srcOrd="0" destOrd="0" presId="urn:microsoft.com/office/officeart/2008/layout/LinedList"/>
    <dgm:cxn modelId="{B2A13D69-1813-4218-92A9-A7F01642C8A3}" srcId="{6665C471-0AAC-49D1-9824-41D5FDE71824}" destId="{79EBD314-F572-477C-A04C-A289B27D7676}" srcOrd="0" destOrd="0" parTransId="{6E98989B-3C24-4B06-BAE6-6EA68B542AF2}" sibTransId="{89B550FD-993F-48D7-A4DB-C0FC900DD459}"/>
    <dgm:cxn modelId="{08D58E78-CF83-49B6-8002-DD170BE95BC5}" type="presOf" srcId="{6665C471-0AAC-49D1-9824-41D5FDE71824}" destId="{0886D01B-E307-47EE-969B-0529280B0B19}" srcOrd="0" destOrd="0" presId="urn:microsoft.com/office/officeart/2008/layout/LinedList"/>
    <dgm:cxn modelId="{3ED57D8C-AF45-4FF6-8FA4-1BF8D498D4A1}" srcId="{6665C471-0AAC-49D1-9824-41D5FDE71824}" destId="{95AAE6ED-EBB7-483E-97D1-FEE27026B056}" srcOrd="1" destOrd="0" parTransId="{969AE1CC-C3AD-451F-A0E1-549656F96772}" sibTransId="{A0DD601D-BF42-439A-94AC-49D13659CDFE}"/>
    <dgm:cxn modelId="{F65B9497-7B66-40D5-BC30-1C2BC7A76F34}" type="presOf" srcId="{B6624001-AB10-4021-9FDC-113CCEFE744A}" destId="{F759339E-C7D6-4AA8-8023-36AA73E6517A}" srcOrd="0" destOrd="0" presId="urn:microsoft.com/office/officeart/2008/layout/LinedList"/>
    <dgm:cxn modelId="{2B19BCE6-7BE7-47D0-9312-B4711B67897C}" type="presOf" srcId="{95AAE6ED-EBB7-483E-97D1-FEE27026B056}" destId="{77340D7E-C2EE-482D-91D6-5BFEA337EBC4}" srcOrd="0" destOrd="0" presId="urn:microsoft.com/office/officeart/2008/layout/LinedList"/>
    <dgm:cxn modelId="{18122B7F-8F8D-4D3B-B205-752B30B2FCB6}" type="presParOf" srcId="{0886D01B-E307-47EE-969B-0529280B0B19}" destId="{F877A924-E9ED-4F96-91F2-2AAB3C352376}" srcOrd="0" destOrd="0" presId="urn:microsoft.com/office/officeart/2008/layout/LinedList"/>
    <dgm:cxn modelId="{0E2F5CA1-136A-41F4-8259-93F203DEF53D}" type="presParOf" srcId="{0886D01B-E307-47EE-969B-0529280B0B19}" destId="{8100F335-69C3-47AF-A0BB-00D9326F4A97}" srcOrd="1" destOrd="0" presId="urn:microsoft.com/office/officeart/2008/layout/LinedList"/>
    <dgm:cxn modelId="{2E835FE4-90CB-4F89-B55E-3D67636050E0}" type="presParOf" srcId="{8100F335-69C3-47AF-A0BB-00D9326F4A97}" destId="{B707D4D6-D64E-47D8-9D24-019F7BA90365}" srcOrd="0" destOrd="0" presId="urn:microsoft.com/office/officeart/2008/layout/LinedList"/>
    <dgm:cxn modelId="{BFD4AB9B-1A99-4053-A9B4-71EFD239180B}" type="presParOf" srcId="{8100F335-69C3-47AF-A0BB-00D9326F4A97}" destId="{A5AB3308-4A37-4023-9301-541A845C4433}" srcOrd="1" destOrd="0" presId="urn:microsoft.com/office/officeart/2008/layout/LinedList"/>
    <dgm:cxn modelId="{62B366D6-E3F2-4EDA-94B6-E23C4DB50CC8}" type="presParOf" srcId="{0886D01B-E307-47EE-969B-0529280B0B19}" destId="{CD3D47E0-2CDF-4C1C-A2F6-D79DDE80B93A}" srcOrd="2" destOrd="0" presId="urn:microsoft.com/office/officeart/2008/layout/LinedList"/>
    <dgm:cxn modelId="{FEFF2208-C986-440C-9EA5-F5609E5D5878}" type="presParOf" srcId="{0886D01B-E307-47EE-969B-0529280B0B19}" destId="{8403F7C8-A73A-427D-87A7-48AE76F26B65}" srcOrd="3" destOrd="0" presId="urn:microsoft.com/office/officeart/2008/layout/LinedList"/>
    <dgm:cxn modelId="{87CDDA32-D728-4F3A-B7BD-47A8A179375B}" type="presParOf" srcId="{8403F7C8-A73A-427D-87A7-48AE76F26B65}" destId="{77340D7E-C2EE-482D-91D6-5BFEA337EBC4}" srcOrd="0" destOrd="0" presId="urn:microsoft.com/office/officeart/2008/layout/LinedList"/>
    <dgm:cxn modelId="{D312BAAF-6E9B-4A44-8B7B-0F73ABA650E9}" type="presParOf" srcId="{8403F7C8-A73A-427D-87A7-48AE76F26B65}" destId="{4C7C4835-2DFD-45CF-9553-E490E94A689D}" srcOrd="1" destOrd="0" presId="urn:microsoft.com/office/officeart/2008/layout/LinedList"/>
    <dgm:cxn modelId="{333C3DFB-3A15-422A-AE95-E283A97589DD}" type="presParOf" srcId="{0886D01B-E307-47EE-969B-0529280B0B19}" destId="{B91C76F0-3D1E-4165-8C60-7A07FE131BD5}" srcOrd="4" destOrd="0" presId="urn:microsoft.com/office/officeart/2008/layout/LinedList"/>
    <dgm:cxn modelId="{6824CFA9-7DF9-431D-9D85-27C6C2466A52}" type="presParOf" srcId="{0886D01B-E307-47EE-969B-0529280B0B19}" destId="{2AC8BE3A-AD14-44A0-AD03-0667DC00B353}" srcOrd="5" destOrd="0" presId="urn:microsoft.com/office/officeart/2008/layout/LinedList"/>
    <dgm:cxn modelId="{1A661618-F3D4-420D-BE54-EEDAA192259A}" type="presParOf" srcId="{2AC8BE3A-AD14-44A0-AD03-0667DC00B353}" destId="{F759339E-C7D6-4AA8-8023-36AA73E6517A}" srcOrd="0" destOrd="0" presId="urn:microsoft.com/office/officeart/2008/layout/LinedList"/>
    <dgm:cxn modelId="{77011CC3-0AAC-4057-BE40-2FEA53FAB3A0}" type="presParOf" srcId="{2AC8BE3A-AD14-44A0-AD03-0667DC00B353}" destId="{57D7E528-8FA1-4E11-B753-3938302D6CF4}"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315F0DC-9D4C-4CFD-A0F0-97946FA17DEB}"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892FC6C2-6B56-4774-A4C1-F3C46051F96D}">
      <dgm:prSet/>
      <dgm:spPr/>
      <dgm:t>
        <a:bodyPr/>
        <a:lstStyle/>
        <a:p>
          <a:r>
            <a:rPr lang="hr-HR"/>
            <a:t>Među akterima (državama) postoji snažna sigurnosna međuovisnost te sigurnosna interakcija. To znači da i ugrožavanja sigurnosti pojedinog aktera dolaze od strane drugog regionalnog aktera.</a:t>
          </a:r>
          <a:endParaRPr lang="en-US"/>
        </a:p>
      </dgm:t>
    </dgm:pt>
    <dgm:pt modelId="{777C2B03-A45C-4CF2-B42A-26CB1CC219C2}" type="parTrans" cxnId="{E85F254D-D6B3-4DD4-B750-55594D728077}">
      <dgm:prSet/>
      <dgm:spPr/>
      <dgm:t>
        <a:bodyPr/>
        <a:lstStyle/>
        <a:p>
          <a:endParaRPr lang="en-US"/>
        </a:p>
      </dgm:t>
    </dgm:pt>
    <dgm:pt modelId="{E0E45AB3-BF97-499C-9285-D0D1ACD6E2ED}" type="sibTrans" cxnId="{E85F254D-D6B3-4DD4-B750-55594D728077}">
      <dgm:prSet/>
      <dgm:spPr/>
      <dgm:t>
        <a:bodyPr/>
        <a:lstStyle/>
        <a:p>
          <a:endParaRPr lang="en-US"/>
        </a:p>
      </dgm:t>
    </dgm:pt>
    <dgm:pt modelId="{CDE87C48-0782-4190-B4D1-2FCEE7E37A71}">
      <dgm:prSet/>
      <dgm:spPr/>
      <dgm:t>
        <a:bodyPr/>
        <a:lstStyle/>
        <a:p>
          <a:r>
            <a:rPr lang="hr-HR"/>
            <a:t>Druga bitna značajka tog koncepta jest </a:t>
          </a:r>
          <a:r>
            <a:rPr lang="hr-HR" b="1"/>
            <a:t>dominacija transnacionalnih identiteta</a:t>
          </a:r>
          <a:r>
            <a:rPr lang="hr-HR"/>
            <a:t> (religijski, etnički, lingvistički). </a:t>
          </a:r>
          <a:endParaRPr lang="en-US"/>
        </a:p>
      </dgm:t>
    </dgm:pt>
    <dgm:pt modelId="{FA0317B2-3874-46A4-B2B4-01ADFD8B7325}" type="parTrans" cxnId="{C0ED666F-8790-4BC0-ACE0-54533AE2A01F}">
      <dgm:prSet/>
      <dgm:spPr/>
      <dgm:t>
        <a:bodyPr/>
        <a:lstStyle/>
        <a:p>
          <a:endParaRPr lang="en-US"/>
        </a:p>
      </dgm:t>
    </dgm:pt>
    <dgm:pt modelId="{E01663F8-4A6F-433C-AD2B-777444B4D502}" type="sibTrans" cxnId="{C0ED666F-8790-4BC0-ACE0-54533AE2A01F}">
      <dgm:prSet/>
      <dgm:spPr/>
      <dgm:t>
        <a:bodyPr/>
        <a:lstStyle/>
        <a:p>
          <a:endParaRPr lang="en-US"/>
        </a:p>
      </dgm:t>
    </dgm:pt>
    <dgm:pt modelId="{A84D9F8B-7156-4D6A-BE1F-FED292A006DF}">
      <dgm:prSet/>
      <dgm:spPr/>
      <dgm:t>
        <a:bodyPr/>
        <a:lstStyle/>
        <a:p>
          <a:r>
            <a:rPr lang="hr-HR"/>
            <a:t>Njihova politička i ideološka obojenost sigurnosni je izazov bliskoistočnim akterima. </a:t>
          </a:r>
          <a:endParaRPr lang="en-US"/>
        </a:p>
      </dgm:t>
    </dgm:pt>
    <dgm:pt modelId="{6C9EAB51-6525-4E29-A1A2-E88BCD488A04}" type="parTrans" cxnId="{AA40844F-3A10-4D14-BD2C-004C7E71373D}">
      <dgm:prSet/>
      <dgm:spPr/>
      <dgm:t>
        <a:bodyPr/>
        <a:lstStyle/>
        <a:p>
          <a:endParaRPr lang="en-US"/>
        </a:p>
      </dgm:t>
    </dgm:pt>
    <dgm:pt modelId="{B9BEE1A7-0E11-4598-B416-038B62E2F31E}" type="sibTrans" cxnId="{AA40844F-3A10-4D14-BD2C-004C7E71373D}">
      <dgm:prSet/>
      <dgm:spPr/>
      <dgm:t>
        <a:bodyPr/>
        <a:lstStyle/>
        <a:p>
          <a:endParaRPr lang="en-US"/>
        </a:p>
      </dgm:t>
    </dgm:pt>
    <dgm:pt modelId="{5AF5DCF1-C53A-460B-B958-284119FC733E}">
      <dgm:prSet/>
      <dgm:spPr/>
      <dgm:t>
        <a:bodyPr/>
        <a:lstStyle/>
        <a:p>
          <a:r>
            <a:rPr lang="hr-HR"/>
            <a:t>Akcije bliskoistočnih država nisu umjerene na identitetske izazove, već na </a:t>
          </a:r>
          <a:r>
            <a:rPr lang="hr-HR" b="1"/>
            <a:t>sekuritizaciju ugrožavajućih identiteta </a:t>
          </a:r>
          <a:r>
            <a:rPr lang="hr-HR"/>
            <a:t>koji su označeni sigurnosnom prijetnjom egzistencijalnog karaktera.</a:t>
          </a:r>
          <a:endParaRPr lang="en-US"/>
        </a:p>
      </dgm:t>
    </dgm:pt>
    <dgm:pt modelId="{DD841DDD-6172-46DC-A309-AD115448FF95}" type="parTrans" cxnId="{4E482E48-C645-4BDA-8B50-378BBA7BE6C8}">
      <dgm:prSet/>
      <dgm:spPr/>
      <dgm:t>
        <a:bodyPr/>
        <a:lstStyle/>
        <a:p>
          <a:endParaRPr lang="en-US"/>
        </a:p>
      </dgm:t>
    </dgm:pt>
    <dgm:pt modelId="{2256E32E-B5E7-4E56-AD13-892544331479}" type="sibTrans" cxnId="{4E482E48-C645-4BDA-8B50-378BBA7BE6C8}">
      <dgm:prSet/>
      <dgm:spPr/>
      <dgm:t>
        <a:bodyPr/>
        <a:lstStyle/>
        <a:p>
          <a:endParaRPr lang="en-US"/>
        </a:p>
      </dgm:t>
    </dgm:pt>
    <dgm:pt modelId="{0A9CBA8B-05EE-4096-87D5-1D9C862A532C}" type="pres">
      <dgm:prSet presAssocID="{6315F0DC-9D4C-4CFD-A0F0-97946FA17DEB}" presName="vert0" presStyleCnt="0">
        <dgm:presLayoutVars>
          <dgm:dir/>
          <dgm:animOne val="branch"/>
          <dgm:animLvl val="lvl"/>
        </dgm:presLayoutVars>
      </dgm:prSet>
      <dgm:spPr/>
    </dgm:pt>
    <dgm:pt modelId="{2C044EE1-D832-4889-93AA-9C813DF37621}" type="pres">
      <dgm:prSet presAssocID="{892FC6C2-6B56-4774-A4C1-F3C46051F96D}" presName="thickLine" presStyleLbl="alignNode1" presStyleIdx="0" presStyleCnt="4"/>
      <dgm:spPr/>
    </dgm:pt>
    <dgm:pt modelId="{A841BC00-DDE9-4C50-B9FA-B39D2F54ED9B}" type="pres">
      <dgm:prSet presAssocID="{892FC6C2-6B56-4774-A4C1-F3C46051F96D}" presName="horz1" presStyleCnt="0"/>
      <dgm:spPr/>
    </dgm:pt>
    <dgm:pt modelId="{70F87026-F664-482A-BC75-CF7812B29FF5}" type="pres">
      <dgm:prSet presAssocID="{892FC6C2-6B56-4774-A4C1-F3C46051F96D}" presName="tx1" presStyleLbl="revTx" presStyleIdx="0" presStyleCnt="4"/>
      <dgm:spPr/>
    </dgm:pt>
    <dgm:pt modelId="{4FC963E6-C6A7-4F36-AB9B-9E296FCCF59E}" type="pres">
      <dgm:prSet presAssocID="{892FC6C2-6B56-4774-A4C1-F3C46051F96D}" presName="vert1" presStyleCnt="0"/>
      <dgm:spPr/>
    </dgm:pt>
    <dgm:pt modelId="{EC15589B-2AA3-409B-8FA9-778BD1FEC915}" type="pres">
      <dgm:prSet presAssocID="{CDE87C48-0782-4190-B4D1-2FCEE7E37A71}" presName="thickLine" presStyleLbl="alignNode1" presStyleIdx="1" presStyleCnt="4"/>
      <dgm:spPr/>
    </dgm:pt>
    <dgm:pt modelId="{9BEF1BAF-9F4F-400A-B7F9-FB0917A425DB}" type="pres">
      <dgm:prSet presAssocID="{CDE87C48-0782-4190-B4D1-2FCEE7E37A71}" presName="horz1" presStyleCnt="0"/>
      <dgm:spPr/>
    </dgm:pt>
    <dgm:pt modelId="{9FBEBE67-A7E4-449D-825C-2325F874EBBC}" type="pres">
      <dgm:prSet presAssocID="{CDE87C48-0782-4190-B4D1-2FCEE7E37A71}" presName="tx1" presStyleLbl="revTx" presStyleIdx="1" presStyleCnt="4"/>
      <dgm:spPr/>
    </dgm:pt>
    <dgm:pt modelId="{7856B05D-22BB-4CDB-9FA8-A53A7367FFC2}" type="pres">
      <dgm:prSet presAssocID="{CDE87C48-0782-4190-B4D1-2FCEE7E37A71}" presName="vert1" presStyleCnt="0"/>
      <dgm:spPr/>
    </dgm:pt>
    <dgm:pt modelId="{FF9EC5B7-C8AF-48A2-BDBE-AE127F145FBE}" type="pres">
      <dgm:prSet presAssocID="{A84D9F8B-7156-4D6A-BE1F-FED292A006DF}" presName="thickLine" presStyleLbl="alignNode1" presStyleIdx="2" presStyleCnt="4"/>
      <dgm:spPr/>
    </dgm:pt>
    <dgm:pt modelId="{147FA403-351F-46F7-BFAC-D48745F8976C}" type="pres">
      <dgm:prSet presAssocID="{A84D9F8B-7156-4D6A-BE1F-FED292A006DF}" presName="horz1" presStyleCnt="0"/>
      <dgm:spPr/>
    </dgm:pt>
    <dgm:pt modelId="{0D3012E1-D5DA-4B1C-B50C-98C75E057D48}" type="pres">
      <dgm:prSet presAssocID="{A84D9F8B-7156-4D6A-BE1F-FED292A006DF}" presName="tx1" presStyleLbl="revTx" presStyleIdx="2" presStyleCnt="4"/>
      <dgm:spPr/>
    </dgm:pt>
    <dgm:pt modelId="{88D07E87-B19A-4DAB-BAFE-42F784F74D61}" type="pres">
      <dgm:prSet presAssocID="{A84D9F8B-7156-4D6A-BE1F-FED292A006DF}" presName="vert1" presStyleCnt="0"/>
      <dgm:spPr/>
    </dgm:pt>
    <dgm:pt modelId="{960007F0-7CE8-4528-8561-CADAC6CCE9F2}" type="pres">
      <dgm:prSet presAssocID="{5AF5DCF1-C53A-460B-B958-284119FC733E}" presName="thickLine" presStyleLbl="alignNode1" presStyleIdx="3" presStyleCnt="4"/>
      <dgm:spPr/>
    </dgm:pt>
    <dgm:pt modelId="{C1DDED46-1DF8-4077-AA37-5958DDDA390D}" type="pres">
      <dgm:prSet presAssocID="{5AF5DCF1-C53A-460B-B958-284119FC733E}" presName="horz1" presStyleCnt="0"/>
      <dgm:spPr/>
    </dgm:pt>
    <dgm:pt modelId="{EB0B3F26-4A40-430B-9739-2304C61C46F3}" type="pres">
      <dgm:prSet presAssocID="{5AF5DCF1-C53A-460B-B958-284119FC733E}" presName="tx1" presStyleLbl="revTx" presStyleIdx="3" presStyleCnt="4"/>
      <dgm:spPr/>
    </dgm:pt>
    <dgm:pt modelId="{CA882297-B286-4AD4-A7ED-BD52F87339E7}" type="pres">
      <dgm:prSet presAssocID="{5AF5DCF1-C53A-460B-B958-284119FC733E}" presName="vert1" presStyleCnt="0"/>
      <dgm:spPr/>
    </dgm:pt>
  </dgm:ptLst>
  <dgm:cxnLst>
    <dgm:cxn modelId="{BFAE8E09-5A67-427A-9607-CC138710ADDC}" type="presOf" srcId="{6315F0DC-9D4C-4CFD-A0F0-97946FA17DEB}" destId="{0A9CBA8B-05EE-4096-87D5-1D9C862A532C}" srcOrd="0" destOrd="0" presId="urn:microsoft.com/office/officeart/2008/layout/LinedList"/>
    <dgm:cxn modelId="{4E482E48-C645-4BDA-8B50-378BBA7BE6C8}" srcId="{6315F0DC-9D4C-4CFD-A0F0-97946FA17DEB}" destId="{5AF5DCF1-C53A-460B-B958-284119FC733E}" srcOrd="3" destOrd="0" parTransId="{DD841DDD-6172-46DC-A309-AD115448FF95}" sibTransId="{2256E32E-B5E7-4E56-AD13-892544331479}"/>
    <dgm:cxn modelId="{74A4CF48-035B-4422-A32F-1C1E3E6D9258}" type="presOf" srcId="{CDE87C48-0782-4190-B4D1-2FCEE7E37A71}" destId="{9FBEBE67-A7E4-449D-825C-2325F874EBBC}" srcOrd="0" destOrd="0" presId="urn:microsoft.com/office/officeart/2008/layout/LinedList"/>
    <dgm:cxn modelId="{E85F254D-D6B3-4DD4-B750-55594D728077}" srcId="{6315F0DC-9D4C-4CFD-A0F0-97946FA17DEB}" destId="{892FC6C2-6B56-4774-A4C1-F3C46051F96D}" srcOrd="0" destOrd="0" parTransId="{777C2B03-A45C-4CF2-B42A-26CB1CC219C2}" sibTransId="{E0E45AB3-BF97-499C-9285-D0D1ACD6E2ED}"/>
    <dgm:cxn modelId="{C0ED666F-8790-4BC0-ACE0-54533AE2A01F}" srcId="{6315F0DC-9D4C-4CFD-A0F0-97946FA17DEB}" destId="{CDE87C48-0782-4190-B4D1-2FCEE7E37A71}" srcOrd="1" destOrd="0" parTransId="{FA0317B2-3874-46A4-B2B4-01ADFD8B7325}" sibTransId="{E01663F8-4A6F-433C-AD2B-777444B4D502}"/>
    <dgm:cxn modelId="{AA40844F-3A10-4D14-BD2C-004C7E71373D}" srcId="{6315F0DC-9D4C-4CFD-A0F0-97946FA17DEB}" destId="{A84D9F8B-7156-4D6A-BE1F-FED292A006DF}" srcOrd="2" destOrd="0" parTransId="{6C9EAB51-6525-4E29-A1A2-E88BCD488A04}" sibTransId="{B9BEE1A7-0E11-4598-B416-038B62E2F31E}"/>
    <dgm:cxn modelId="{62B38A92-CCE6-4FBB-845B-F0039F25F2B5}" type="presOf" srcId="{A84D9F8B-7156-4D6A-BE1F-FED292A006DF}" destId="{0D3012E1-D5DA-4B1C-B50C-98C75E057D48}" srcOrd="0" destOrd="0" presId="urn:microsoft.com/office/officeart/2008/layout/LinedList"/>
    <dgm:cxn modelId="{C06063EC-6C32-45BB-B9BA-87A58C4336D1}" type="presOf" srcId="{5AF5DCF1-C53A-460B-B958-284119FC733E}" destId="{EB0B3F26-4A40-430B-9739-2304C61C46F3}" srcOrd="0" destOrd="0" presId="urn:microsoft.com/office/officeart/2008/layout/LinedList"/>
    <dgm:cxn modelId="{8A093AFB-8828-42B3-B59D-382752ACFF46}" type="presOf" srcId="{892FC6C2-6B56-4774-A4C1-F3C46051F96D}" destId="{70F87026-F664-482A-BC75-CF7812B29FF5}" srcOrd="0" destOrd="0" presId="urn:microsoft.com/office/officeart/2008/layout/LinedList"/>
    <dgm:cxn modelId="{42B9E4AC-933F-433F-973F-C1B430A4D0DB}" type="presParOf" srcId="{0A9CBA8B-05EE-4096-87D5-1D9C862A532C}" destId="{2C044EE1-D832-4889-93AA-9C813DF37621}" srcOrd="0" destOrd="0" presId="urn:microsoft.com/office/officeart/2008/layout/LinedList"/>
    <dgm:cxn modelId="{4616D444-693C-449A-8211-3BAABD7DB242}" type="presParOf" srcId="{0A9CBA8B-05EE-4096-87D5-1D9C862A532C}" destId="{A841BC00-DDE9-4C50-B9FA-B39D2F54ED9B}" srcOrd="1" destOrd="0" presId="urn:microsoft.com/office/officeart/2008/layout/LinedList"/>
    <dgm:cxn modelId="{E816434D-80F5-465F-9EBD-58D4E6BBE3BE}" type="presParOf" srcId="{A841BC00-DDE9-4C50-B9FA-B39D2F54ED9B}" destId="{70F87026-F664-482A-BC75-CF7812B29FF5}" srcOrd="0" destOrd="0" presId="urn:microsoft.com/office/officeart/2008/layout/LinedList"/>
    <dgm:cxn modelId="{7A892ADA-D49A-42B2-ACF3-7A517AFFE898}" type="presParOf" srcId="{A841BC00-DDE9-4C50-B9FA-B39D2F54ED9B}" destId="{4FC963E6-C6A7-4F36-AB9B-9E296FCCF59E}" srcOrd="1" destOrd="0" presId="urn:microsoft.com/office/officeart/2008/layout/LinedList"/>
    <dgm:cxn modelId="{B1574069-4247-4435-89DF-53B20EA9247C}" type="presParOf" srcId="{0A9CBA8B-05EE-4096-87D5-1D9C862A532C}" destId="{EC15589B-2AA3-409B-8FA9-778BD1FEC915}" srcOrd="2" destOrd="0" presId="urn:microsoft.com/office/officeart/2008/layout/LinedList"/>
    <dgm:cxn modelId="{E985437D-1EC1-4E45-A4F8-C0C4B43D6424}" type="presParOf" srcId="{0A9CBA8B-05EE-4096-87D5-1D9C862A532C}" destId="{9BEF1BAF-9F4F-400A-B7F9-FB0917A425DB}" srcOrd="3" destOrd="0" presId="urn:microsoft.com/office/officeart/2008/layout/LinedList"/>
    <dgm:cxn modelId="{B6972D3D-83D6-447D-9DA4-C283D63BBF03}" type="presParOf" srcId="{9BEF1BAF-9F4F-400A-B7F9-FB0917A425DB}" destId="{9FBEBE67-A7E4-449D-825C-2325F874EBBC}" srcOrd="0" destOrd="0" presId="urn:microsoft.com/office/officeart/2008/layout/LinedList"/>
    <dgm:cxn modelId="{E717E106-9E6F-49D5-8D99-CB3FA8563E01}" type="presParOf" srcId="{9BEF1BAF-9F4F-400A-B7F9-FB0917A425DB}" destId="{7856B05D-22BB-4CDB-9FA8-A53A7367FFC2}" srcOrd="1" destOrd="0" presId="urn:microsoft.com/office/officeart/2008/layout/LinedList"/>
    <dgm:cxn modelId="{8F150C0F-C00E-46AC-8732-54B0F94B51D2}" type="presParOf" srcId="{0A9CBA8B-05EE-4096-87D5-1D9C862A532C}" destId="{FF9EC5B7-C8AF-48A2-BDBE-AE127F145FBE}" srcOrd="4" destOrd="0" presId="urn:microsoft.com/office/officeart/2008/layout/LinedList"/>
    <dgm:cxn modelId="{16AA290B-210E-4AF0-883E-282676A512E4}" type="presParOf" srcId="{0A9CBA8B-05EE-4096-87D5-1D9C862A532C}" destId="{147FA403-351F-46F7-BFAC-D48745F8976C}" srcOrd="5" destOrd="0" presId="urn:microsoft.com/office/officeart/2008/layout/LinedList"/>
    <dgm:cxn modelId="{90C0B409-0447-4743-84B7-0B09DD26A2EF}" type="presParOf" srcId="{147FA403-351F-46F7-BFAC-D48745F8976C}" destId="{0D3012E1-D5DA-4B1C-B50C-98C75E057D48}" srcOrd="0" destOrd="0" presId="urn:microsoft.com/office/officeart/2008/layout/LinedList"/>
    <dgm:cxn modelId="{ADE43FD9-0E63-42A1-8D0E-F1214D586F2E}" type="presParOf" srcId="{147FA403-351F-46F7-BFAC-D48745F8976C}" destId="{88D07E87-B19A-4DAB-BAFE-42F784F74D61}" srcOrd="1" destOrd="0" presId="urn:microsoft.com/office/officeart/2008/layout/LinedList"/>
    <dgm:cxn modelId="{B3166F5B-6A7E-41D6-9171-BCAEBFF47506}" type="presParOf" srcId="{0A9CBA8B-05EE-4096-87D5-1D9C862A532C}" destId="{960007F0-7CE8-4528-8561-CADAC6CCE9F2}" srcOrd="6" destOrd="0" presId="urn:microsoft.com/office/officeart/2008/layout/LinedList"/>
    <dgm:cxn modelId="{C9291920-CEAC-4E9A-B657-BA642BF938E0}" type="presParOf" srcId="{0A9CBA8B-05EE-4096-87D5-1D9C862A532C}" destId="{C1DDED46-1DF8-4077-AA37-5958DDDA390D}" srcOrd="7" destOrd="0" presId="urn:microsoft.com/office/officeart/2008/layout/LinedList"/>
    <dgm:cxn modelId="{C2FA212A-91D0-4423-BCBB-B22E414A4FD0}" type="presParOf" srcId="{C1DDED46-1DF8-4077-AA37-5958DDDA390D}" destId="{EB0B3F26-4A40-430B-9739-2304C61C46F3}" srcOrd="0" destOrd="0" presId="urn:microsoft.com/office/officeart/2008/layout/LinedList"/>
    <dgm:cxn modelId="{60F7D36F-9228-4C28-BDCD-783F960C08D1}" type="presParOf" srcId="{C1DDED46-1DF8-4077-AA37-5958DDDA390D}" destId="{CA882297-B286-4AD4-A7ED-BD52F87339E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D16CF2-F6F5-4DEF-843D-350A3AD3E5EF}"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B3C3646F-A9A7-44FA-B3C6-0DB1BCEDDFCE}">
      <dgm:prSet/>
      <dgm:spPr/>
      <dgm:t>
        <a:bodyPr/>
        <a:lstStyle/>
        <a:p>
          <a:r>
            <a:rPr lang="hr-HR" dirty="0"/>
            <a:t>Odnos Saudijske Arabije i Irana - obavijen je dozom sumnjičavosti i straha od </a:t>
          </a:r>
          <a:r>
            <a:rPr lang="hr-HR" b="1" i="1" dirty="0"/>
            <a:t>nepredvidivosti poteza </a:t>
          </a:r>
          <a:r>
            <a:rPr lang="hr-HR" dirty="0"/>
            <a:t>druge strane, a kako bi se osigurale od mogućeg sukoba očita je njihova potražnja za što većom moći i dominacijom.</a:t>
          </a:r>
          <a:endParaRPr lang="en-US" dirty="0"/>
        </a:p>
      </dgm:t>
    </dgm:pt>
    <dgm:pt modelId="{B1D8A37B-8EC0-49B9-880A-512B733759A6}" type="parTrans" cxnId="{07C3FCF9-D8FD-4BF0-9CBE-DC3D843DACCE}">
      <dgm:prSet/>
      <dgm:spPr/>
      <dgm:t>
        <a:bodyPr/>
        <a:lstStyle/>
        <a:p>
          <a:endParaRPr lang="en-US"/>
        </a:p>
      </dgm:t>
    </dgm:pt>
    <dgm:pt modelId="{6DD58C61-957F-47B6-A9C5-567315098BE5}" type="sibTrans" cxnId="{07C3FCF9-D8FD-4BF0-9CBE-DC3D843DACCE}">
      <dgm:prSet/>
      <dgm:spPr/>
      <dgm:t>
        <a:bodyPr/>
        <a:lstStyle/>
        <a:p>
          <a:endParaRPr lang="en-US"/>
        </a:p>
      </dgm:t>
    </dgm:pt>
    <dgm:pt modelId="{680DBC8A-1FBC-45A7-9344-28CFF8DF62A3}">
      <dgm:prSet/>
      <dgm:spPr/>
      <dgm:t>
        <a:bodyPr/>
        <a:lstStyle/>
        <a:p>
          <a:r>
            <a:rPr lang="hr-HR" dirty="0"/>
            <a:t>To </a:t>
          </a:r>
          <a:r>
            <a:rPr lang="hr-HR" b="1" dirty="0"/>
            <a:t>politički realizam </a:t>
          </a:r>
          <a:r>
            <a:rPr lang="hr-HR" dirty="0"/>
            <a:t>i predviđa.</a:t>
          </a:r>
          <a:endParaRPr lang="en-US" dirty="0"/>
        </a:p>
      </dgm:t>
    </dgm:pt>
    <dgm:pt modelId="{D8C24EDD-DC2D-4DCD-B398-F356993FD2BE}" type="parTrans" cxnId="{D6AAEF15-F976-41D7-9B51-7C3E7F5F9F8D}">
      <dgm:prSet/>
      <dgm:spPr/>
      <dgm:t>
        <a:bodyPr/>
        <a:lstStyle/>
        <a:p>
          <a:endParaRPr lang="en-US"/>
        </a:p>
      </dgm:t>
    </dgm:pt>
    <dgm:pt modelId="{3B170EB8-E859-4A5E-9E0D-98E2BCBCB9C2}" type="sibTrans" cxnId="{D6AAEF15-F976-41D7-9B51-7C3E7F5F9F8D}">
      <dgm:prSet/>
      <dgm:spPr/>
      <dgm:t>
        <a:bodyPr/>
        <a:lstStyle/>
        <a:p>
          <a:endParaRPr lang="en-US"/>
        </a:p>
      </dgm:t>
    </dgm:pt>
    <dgm:pt modelId="{06127B8C-CD9F-4051-9A34-F4C959334DB9}" type="pres">
      <dgm:prSet presAssocID="{87D16CF2-F6F5-4DEF-843D-350A3AD3E5EF}" presName="linear" presStyleCnt="0">
        <dgm:presLayoutVars>
          <dgm:animLvl val="lvl"/>
          <dgm:resizeHandles val="exact"/>
        </dgm:presLayoutVars>
      </dgm:prSet>
      <dgm:spPr/>
    </dgm:pt>
    <dgm:pt modelId="{16C70779-228D-46EE-B07F-C2A70BFABCDC}" type="pres">
      <dgm:prSet presAssocID="{B3C3646F-A9A7-44FA-B3C6-0DB1BCEDDFCE}" presName="parentText" presStyleLbl="node1" presStyleIdx="0" presStyleCnt="2">
        <dgm:presLayoutVars>
          <dgm:chMax val="0"/>
          <dgm:bulletEnabled val="1"/>
        </dgm:presLayoutVars>
      </dgm:prSet>
      <dgm:spPr/>
    </dgm:pt>
    <dgm:pt modelId="{B167BD27-5C91-4368-A4C1-95CB4DF5D5BA}" type="pres">
      <dgm:prSet presAssocID="{6DD58C61-957F-47B6-A9C5-567315098BE5}" presName="spacer" presStyleCnt="0"/>
      <dgm:spPr/>
    </dgm:pt>
    <dgm:pt modelId="{AC2373BE-73C3-4463-A5A9-7D6CFDAC2619}" type="pres">
      <dgm:prSet presAssocID="{680DBC8A-1FBC-45A7-9344-28CFF8DF62A3}" presName="parentText" presStyleLbl="node1" presStyleIdx="1" presStyleCnt="2">
        <dgm:presLayoutVars>
          <dgm:chMax val="0"/>
          <dgm:bulletEnabled val="1"/>
        </dgm:presLayoutVars>
      </dgm:prSet>
      <dgm:spPr/>
    </dgm:pt>
  </dgm:ptLst>
  <dgm:cxnLst>
    <dgm:cxn modelId="{D6AAEF15-F976-41D7-9B51-7C3E7F5F9F8D}" srcId="{87D16CF2-F6F5-4DEF-843D-350A3AD3E5EF}" destId="{680DBC8A-1FBC-45A7-9344-28CFF8DF62A3}" srcOrd="1" destOrd="0" parTransId="{D8C24EDD-DC2D-4DCD-B398-F356993FD2BE}" sibTransId="{3B170EB8-E859-4A5E-9E0D-98E2BCBCB9C2}"/>
    <dgm:cxn modelId="{116E09D5-1625-4589-821B-BDF02C2D2ED8}" type="presOf" srcId="{B3C3646F-A9A7-44FA-B3C6-0DB1BCEDDFCE}" destId="{16C70779-228D-46EE-B07F-C2A70BFABCDC}" srcOrd="0" destOrd="0" presId="urn:microsoft.com/office/officeart/2005/8/layout/vList2"/>
    <dgm:cxn modelId="{AF71F2D5-43BF-475E-90C1-B3B8495E3CB5}" type="presOf" srcId="{87D16CF2-F6F5-4DEF-843D-350A3AD3E5EF}" destId="{06127B8C-CD9F-4051-9A34-F4C959334DB9}" srcOrd="0" destOrd="0" presId="urn:microsoft.com/office/officeart/2005/8/layout/vList2"/>
    <dgm:cxn modelId="{07C3FCF9-D8FD-4BF0-9CBE-DC3D843DACCE}" srcId="{87D16CF2-F6F5-4DEF-843D-350A3AD3E5EF}" destId="{B3C3646F-A9A7-44FA-B3C6-0DB1BCEDDFCE}" srcOrd="0" destOrd="0" parTransId="{B1D8A37B-8EC0-49B9-880A-512B733759A6}" sibTransId="{6DD58C61-957F-47B6-A9C5-567315098BE5}"/>
    <dgm:cxn modelId="{3DD9A4FC-8649-4F6D-9CFF-222E09DD53EB}" type="presOf" srcId="{680DBC8A-1FBC-45A7-9344-28CFF8DF62A3}" destId="{AC2373BE-73C3-4463-A5A9-7D6CFDAC2619}" srcOrd="0" destOrd="0" presId="urn:microsoft.com/office/officeart/2005/8/layout/vList2"/>
    <dgm:cxn modelId="{02D63E6C-5E23-408C-A7F0-938083ED541C}" type="presParOf" srcId="{06127B8C-CD9F-4051-9A34-F4C959334DB9}" destId="{16C70779-228D-46EE-B07F-C2A70BFABCDC}" srcOrd="0" destOrd="0" presId="urn:microsoft.com/office/officeart/2005/8/layout/vList2"/>
    <dgm:cxn modelId="{27338B7A-0CDB-452D-B170-9583B6864B8A}" type="presParOf" srcId="{06127B8C-CD9F-4051-9A34-F4C959334DB9}" destId="{B167BD27-5C91-4368-A4C1-95CB4DF5D5BA}" srcOrd="1" destOrd="0" presId="urn:microsoft.com/office/officeart/2005/8/layout/vList2"/>
    <dgm:cxn modelId="{3406323F-2BC0-4CE2-A24C-6BC65C3E94B0}" type="presParOf" srcId="{06127B8C-CD9F-4051-9A34-F4C959334DB9}" destId="{AC2373BE-73C3-4463-A5A9-7D6CFDAC2619}"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1AFC288-9DB4-44F6-BDC0-69B4C50497F2}"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2E214CE0-D5C0-4EEA-9DE7-8C789003DD9B}">
      <dgm:prSet/>
      <dgm:spPr/>
      <dgm:t>
        <a:bodyPr/>
        <a:lstStyle/>
        <a:p>
          <a:r>
            <a:rPr lang="hr-HR" b="1"/>
            <a:t>Hutistististi</a:t>
          </a:r>
          <a:r>
            <a:rPr lang="hr-HR"/>
            <a:t> - jemenska pobunjenička skupina de facto kontrolira SZ zemlje, uključujući glavni grad Sanu.</a:t>
          </a:r>
          <a:endParaRPr lang="en-US"/>
        </a:p>
      </dgm:t>
    </dgm:pt>
    <dgm:pt modelId="{E90901DC-568F-4253-9338-C71FC7D849D2}" type="parTrans" cxnId="{FF5E7BA8-BC86-44C1-82B6-5CB71F0F94DA}">
      <dgm:prSet/>
      <dgm:spPr/>
      <dgm:t>
        <a:bodyPr/>
        <a:lstStyle/>
        <a:p>
          <a:endParaRPr lang="en-US"/>
        </a:p>
      </dgm:t>
    </dgm:pt>
    <dgm:pt modelId="{D6754C06-A5F4-4A74-9E26-8DCFD330A932}" type="sibTrans" cxnId="{FF5E7BA8-BC86-44C1-82B6-5CB71F0F94DA}">
      <dgm:prSet/>
      <dgm:spPr/>
      <dgm:t>
        <a:bodyPr/>
        <a:lstStyle/>
        <a:p>
          <a:endParaRPr lang="en-US"/>
        </a:p>
      </dgm:t>
    </dgm:pt>
    <dgm:pt modelId="{4291F31D-C663-4A88-AC2A-95595FA0311C}">
      <dgm:prSet/>
      <dgm:spPr/>
      <dgm:t>
        <a:bodyPr/>
        <a:lstStyle/>
        <a:p>
          <a:r>
            <a:rPr lang="hr-HR"/>
            <a:t>Nastavljaju s lansiranjem više balističkih projektila i napada dronovima na Izrael te prijete pomorskoj sigurnosti u Crvenom moru. </a:t>
          </a:r>
          <a:endParaRPr lang="en-US"/>
        </a:p>
      </dgm:t>
    </dgm:pt>
    <dgm:pt modelId="{B19A2575-4F32-4E8C-9FF6-B69222CEBD99}" type="parTrans" cxnId="{29A84A69-2857-4A3A-A93B-ED93B33A6635}">
      <dgm:prSet/>
      <dgm:spPr/>
      <dgm:t>
        <a:bodyPr/>
        <a:lstStyle/>
        <a:p>
          <a:endParaRPr lang="en-US"/>
        </a:p>
      </dgm:t>
    </dgm:pt>
    <dgm:pt modelId="{67E40013-5DEC-4195-A675-BF8F7402E4FA}" type="sibTrans" cxnId="{29A84A69-2857-4A3A-A93B-ED93B33A6635}">
      <dgm:prSet/>
      <dgm:spPr/>
      <dgm:t>
        <a:bodyPr/>
        <a:lstStyle/>
        <a:p>
          <a:endParaRPr lang="en-US"/>
        </a:p>
      </dgm:t>
    </dgm:pt>
    <dgm:pt modelId="{AC148746-F10D-4D0F-8909-C2E2773DA362}">
      <dgm:prSet/>
      <dgm:spPr/>
      <dgm:t>
        <a:bodyPr/>
        <a:lstStyle/>
        <a:p>
          <a:r>
            <a:rPr lang="hr-HR"/>
            <a:t>Ponovljeni napadi Hutististija izazvali su uzvratne napade Izraelskih obrambenih snaga (IDF), koji su u kolovozu uključivali smrtonosne napade na političko vodstvo Hutististija u Sani. </a:t>
          </a:r>
          <a:endParaRPr lang="en-US"/>
        </a:p>
      </dgm:t>
    </dgm:pt>
    <dgm:pt modelId="{D250D85F-0F7D-4F33-AD95-2AC486110874}" type="parTrans" cxnId="{120D55CC-072D-48FE-8998-41D4A6CAFF69}">
      <dgm:prSet/>
      <dgm:spPr/>
      <dgm:t>
        <a:bodyPr/>
        <a:lstStyle/>
        <a:p>
          <a:endParaRPr lang="en-US"/>
        </a:p>
      </dgm:t>
    </dgm:pt>
    <dgm:pt modelId="{0CA44CFE-9B8B-4722-8BCE-28E5C7872420}" type="sibTrans" cxnId="{120D55CC-072D-48FE-8998-41D4A6CAFF69}">
      <dgm:prSet/>
      <dgm:spPr/>
      <dgm:t>
        <a:bodyPr/>
        <a:lstStyle/>
        <a:p>
          <a:endParaRPr lang="en-US"/>
        </a:p>
      </dgm:t>
    </dgm:pt>
    <dgm:pt modelId="{94D0943C-E649-4246-B7B8-15D7973CBB97}">
      <dgm:prSet/>
      <dgm:spPr/>
      <dgm:t>
        <a:bodyPr/>
        <a:lstStyle/>
        <a:p>
          <a:r>
            <a:rPr lang="hr-HR" b="1" i="1"/>
            <a:t>Ključno pitanje </a:t>
          </a:r>
          <a:r>
            <a:rPr lang="hr-HR"/>
            <a:t>za Vijeće je kako pomoći ublažiti rizik od eskalacije neprijateljstava u Jemenu i Crvenom moru, a istovremeno unaprijediti napore za pokretanje </a:t>
          </a:r>
          <a:r>
            <a:rPr lang="hr-HR" b="1"/>
            <a:t>zaustavljenog unutarjemenskog političkog procesa </a:t>
          </a:r>
          <a:r>
            <a:rPr lang="hr-HR"/>
            <a:t>usred širih regionalnih napetosti. </a:t>
          </a:r>
          <a:endParaRPr lang="en-US"/>
        </a:p>
      </dgm:t>
    </dgm:pt>
    <dgm:pt modelId="{CE6FE12C-E5C5-487E-A7D1-FA018F38FE89}" type="parTrans" cxnId="{6D70AEE4-6549-43F3-90DB-B796D23FF28B}">
      <dgm:prSet/>
      <dgm:spPr/>
      <dgm:t>
        <a:bodyPr/>
        <a:lstStyle/>
        <a:p>
          <a:endParaRPr lang="en-US"/>
        </a:p>
      </dgm:t>
    </dgm:pt>
    <dgm:pt modelId="{4ECEC97F-FEE6-43D1-9485-2132A416B693}" type="sibTrans" cxnId="{6D70AEE4-6549-43F3-90DB-B796D23FF28B}">
      <dgm:prSet/>
      <dgm:spPr/>
      <dgm:t>
        <a:bodyPr/>
        <a:lstStyle/>
        <a:p>
          <a:endParaRPr lang="en-US"/>
        </a:p>
      </dgm:t>
    </dgm:pt>
    <dgm:pt modelId="{F047DC7D-AAFD-40F7-8F12-98399825CC5D}" type="pres">
      <dgm:prSet presAssocID="{E1AFC288-9DB4-44F6-BDC0-69B4C50497F2}" presName="vert0" presStyleCnt="0">
        <dgm:presLayoutVars>
          <dgm:dir/>
          <dgm:animOne val="branch"/>
          <dgm:animLvl val="lvl"/>
        </dgm:presLayoutVars>
      </dgm:prSet>
      <dgm:spPr/>
    </dgm:pt>
    <dgm:pt modelId="{050D9609-A744-4613-839A-0AD60D9EBC37}" type="pres">
      <dgm:prSet presAssocID="{2E214CE0-D5C0-4EEA-9DE7-8C789003DD9B}" presName="thickLine" presStyleLbl="alignNode1" presStyleIdx="0" presStyleCnt="4"/>
      <dgm:spPr/>
    </dgm:pt>
    <dgm:pt modelId="{F3B362D4-93CB-40AE-9A9D-6F39B49C3E01}" type="pres">
      <dgm:prSet presAssocID="{2E214CE0-D5C0-4EEA-9DE7-8C789003DD9B}" presName="horz1" presStyleCnt="0"/>
      <dgm:spPr/>
    </dgm:pt>
    <dgm:pt modelId="{AF9A43DB-73FC-47A4-90AF-4AAE02A0EEEE}" type="pres">
      <dgm:prSet presAssocID="{2E214CE0-D5C0-4EEA-9DE7-8C789003DD9B}" presName="tx1" presStyleLbl="revTx" presStyleIdx="0" presStyleCnt="4"/>
      <dgm:spPr/>
    </dgm:pt>
    <dgm:pt modelId="{D1BF099D-6EBB-4AD8-94E1-8A4797BA8326}" type="pres">
      <dgm:prSet presAssocID="{2E214CE0-D5C0-4EEA-9DE7-8C789003DD9B}" presName="vert1" presStyleCnt="0"/>
      <dgm:spPr/>
    </dgm:pt>
    <dgm:pt modelId="{B41E718D-6C10-4A44-9B75-3F3DE0D6ED19}" type="pres">
      <dgm:prSet presAssocID="{4291F31D-C663-4A88-AC2A-95595FA0311C}" presName="thickLine" presStyleLbl="alignNode1" presStyleIdx="1" presStyleCnt="4"/>
      <dgm:spPr/>
    </dgm:pt>
    <dgm:pt modelId="{7C253388-644C-42E2-8C6D-B0351F4E47B7}" type="pres">
      <dgm:prSet presAssocID="{4291F31D-C663-4A88-AC2A-95595FA0311C}" presName="horz1" presStyleCnt="0"/>
      <dgm:spPr/>
    </dgm:pt>
    <dgm:pt modelId="{46B61827-5856-45F8-B305-DC226CB29CC2}" type="pres">
      <dgm:prSet presAssocID="{4291F31D-C663-4A88-AC2A-95595FA0311C}" presName="tx1" presStyleLbl="revTx" presStyleIdx="1" presStyleCnt="4"/>
      <dgm:spPr/>
    </dgm:pt>
    <dgm:pt modelId="{B55D762C-4766-43CB-90AE-9C8DB472AF87}" type="pres">
      <dgm:prSet presAssocID="{4291F31D-C663-4A88-AC2A-95595FA0311C}" presName="vert1" presStyleCnt="0"/>
      <dgm:spPr/>
    </dgm:pt>
    <dgm:pt modelId="{9491253A-90A8-4A2B-B9B9-F3C3E1761EBE}" type="pres">
      <dgm:prSet presAssocID="{AC148746-F10D-4D0F-8909-C2E2773DA362}" presName="thickLine" presStyleLbl="alignNode1" presStyleIdx="2" presStyleCnt="4"/>
      <dgm:spPr/>
    </dgm:pt>
    <dgm:pt modelId="{A4C7A3CC-6008-4A8F-92B6-A1FCB37CD685}" type="pres">
      <dgm:prSet presAssocID="{AC148746-F10D-4D0F-8909-C2E2773DA362}" presName="horz1" presStyleCnt="0"/>
      <dgm:spPr/>
    </dgm:pt>
    <dgm:pt modelId="{43F7B629-FAAB-4347-9470-99EB8789FE6F}" type="pres">
      <dgm:prSet presAssocID="{AC148746-F10D-4D0F-8909-C2E2773DA362}" presName="tx1" presStyleLbl="revTx" presStyleIdx="2" presStyleCnt="4"/>
      <dgm:spPr/>
    </dgm:pt>
    <dgm:pt modelId="{1F44106A-A47E-47A1-833E-DC7C093D8CD4}" type="pres">
      <dgm:prSet presAssocID="{AC148746-F10D-4D0F-8909-C2E2773DA362}" presName="vert1" presStyleCnt="0"/>
      <dgm:spPr/>
    </dgm:pt>
    <dgm:pt modelId="{9E6068C1-35BF-4BBB-A272-9E4FDBF6CF1D}" type="pres">
      <dgm:prSet presAssocID="{94D0943C-E649-4246-B7B8-15D7973CBB97}" presName="thickLine" presStyleLbl="alignNode1" presStyleIdx="3" presStyleCnt="4"/>
      <dgm:spPr/>
    </dgm:pt>
    <dgm:pt modelId="{CB40E76F-C0AE-46DC-AA28-583C6C732C3A}" type="pres">
      <dgm:prSet presAssocID="{94D0943C-E649-4246-B7B8-15D7973CBB97}" presName="horz1" presStyleCnt="0"/>
      <dgm:spPr/>
    </dgm:pt>
    <dgm:pt modelId="{D09E6CC2-FF90-4058-A99E-396FF91F2703}" type="pres">
      <dgm:prSet presAssocID="{94D0943C-E649-4246-B7B8-15D7973CBB97}" presName="tx1" presStyleLbl="revTx" presStyleIdx="3" presStyleCnt="4"/>
      <dgm:spPr/>
    </dgm:pt>
    <dgm:pt modelId="{A1A11825-C10B-47D6-9750-40337AD4065B}" type="pres">
      <dgm:prSet presAssocID="{94D0943C-E649-4246-B7B8-15D7973CBB97}" presName="vert1" presStyleCnt="0"/>
      <dgm:spPr/>
    </dgm:pt>
  </dgm:ptLst>
  <dgm:cxnLst>
    <dgm:cxn modelId="{BF9DB304-4B3E-4BA9-A681-E1012CA14C49}" type="presOf" srcId="{AC148746-F10D-4D0F-8909-C2E2773DA362}" destId="{43F7B629-FAAB-4347-9470-99EB8789FE6F}" srcOrd="0" destOrd="0" presId="urn:microsoft.com/office/officeart/2008/layout/LinedList"/>
    <dgm:cxn modelId="{19B76D3E-2730-4ADF-B4C5-FAE486F6FC27}" type="presOf" srcId="{2E214CE0-D5C0-4EEA-9DE7-8C789003DD9B}" destId="{AF9A43DB-73FC-47A4-90AF-4AAE02A0EEEE}" srcOrd="0" destOrd="0" presId="urn:microsoft.com/office/officeart/2008/layout/LinedList"/>
    <dgm:cxn modelId="{29A84A69-2857-4A3A-A93B-ED93B33A6635}" srcId="{E1AFC288-9DB4-44F6-BDC0-69B4C50497F2}" destId="{4291F31D-C663-4A88-AC2A-95595FA0311C}" srcOrd="1" destOrd="0" parTransId="{B19A2575-4F32-4E8C-9FF6-B69222CEBD99}" sibTransId="{67E40013-5DEC-4195-A675-BF8F7402E4FA}"/>
    <dgm:cxn modelId="{5B8F3794-ECDF-425B-A556-CA3EAC156788}" type="presOf" srcId="{4291F31D-C663-4A88-AC2A-95595FA0311C}" destId="{46B61827-5856-45F8-B305-DC226CB29CC2}" srcOrd="0" destOrd="0" presId="urn:microsoft.com/office/officeart/2008/layout/LinedList"/>
    <dgm:cxn modelId="{FF5E7BA8-BC86-44C1-82B6-5CB71F0F94DA}" srcId="{E1AFC288-9DB4-44F6-BDC0-69B4C50497F2}" destId="{2E214CE0-D5C0-4EEA-9DE7-8C789003DD9B}" srcOrd="0" destOrd="0" parTransId="{E90901DC-568F-4253-9338-C71FC7D849D2}" sibTransId="{D6754C06-A5F4-4A74-9E26-8DCFD330A932}"/>
    <dgm:cxn modelId="{120D55CC-072D-48FE-8998-41D4A6CAFF69}" srcId="{E1AFC288-9DB4-44F6-BDC0-69B4C50497F2}" destId="{AC148746-F10D-4D0F-8909-C2E2773DA362}" srcOrd="2" destOrd="0" parTransId="{D250D85F-0F7D-4F33-AD95-2AC486110874}" sibTransId="{0CA44CFE-9B8B-4722-8BCE-28E5C7872420}"/>
    <dgm:cxn modelId="{6D70AEE4-6549-43F3-90DB-B796D23FF28B}" srcId="{E1AFC288-9DB4-44F6-BDC0-69B4C50497F2}" destId="{94D0943C-E649-4246-B7B8-15D7973CBB97}" srcOrd="3" destOrd="0" parTransId="{CE6FE12C-E5C5-487E-A7D1-FA018F38FE89}" sibTransId="{4ECEC97F-FEE6-43D1-9485-2132A416B693}"/>
    <dgm:cxn modelId="{F9D3C2E9-962F-481D-8F56-8F871AA82F5C}" type="presOf" srcId="{E1AFC288-9DB4-44F6-BDC0-69B4C50497F2}" destId="{F047DC7D-AAFD-40F7-8F12-98399825CC5D}" srcOrd="0" destOrd="0" presId="urn:microsoft.com/office/officeart/2008/layout/LinedList"/>
    <dgm:cxn modelId="{2509D6F1-810B-4881-8ED2-47CD33B795BA}" type="presOf" srcId="{94D0943C-E649-4246-B7B8-15D7973CBB97}" destId="{D09E6CC2-FF90-4058-A99E-396FF91F2703}" srcOrd="0" destOrd="0" presId="urn:microsoft.com/office/officeart/2008/layout/LinedList"/>
    <dgm:cxn modelId="{B8DEF5F7-5FD2-4BC7-AFFB-8FC555C8F212}" type="presParOf" srcId="{F047DC7D-AAFD-40F7-8F12-98399825CC5D}" destId="{050D9609-A744-4613-839A-0AD60D9EBC37}" srcOrd="0" destOrd="0" presId="urn:microsoft.com/office/officeart/2008/layout/LinedList"/>
    <dgm:cxn modelId="{8E307431-D507-4F63-9076-9E39D09166F7}" type="presParOf" srcId="{F047DC7D-AAFD-40F7-8F12-98399825CC5D}" destId="{F3B362D4-93CB-40AE-9A9D-6F39B49C3E01}" srcOrd="1" destOrd="0" presId="urn:microsoft.com/office/officeart/2008/layout/LinedList"/>
    <dgm:cxn modelId="{908FB00D-55B9-45EF-B653-8C8505EE2CFC}" type="presParOf" srcId="{F3B362D4-93CB-40AE-9A9D-6F39B49C3E01}" destId="{AF9A43DB-73FC-47A4-90AF-4AAE02A0EEEE}" srcOrd="0" destOrd="0" presId="urn:microsoft.com/office/officeart/2008/layout/LinedList"/>
    <dgm:cxn modelId="{129F143C-F77F-4C46-8220-D7E5BB6ED9B6}" type="presParOf" srcId="{F3B362D4-93CB-40AE-9A9D-6F39B49C3E01}" destId="{D1BF099D-6EBB-4AD8-94E1-8A4797BA8326}" srcOrd="1" destOrd="0" presId="urn:microsoft.com/office/officeart/2008/layout/LinedList"/>
    <dgm:cxn modelId="{7245FAB6-E0DF-42EF-81B3-20A80DCDAA5C}" type="presParOf" srcId="{F047DC7D-AAFD-40F7-8F12-98399825CC5D}" destId="{B41E718D-6C10-4A44-9B75-3F3DE0D6ED19}" srcOrd="2" destOrd="0" presId="urn:microsoft.com/office/officeart/2008/layout/LinedList"/>
    <dgm:cxn modelId="{8E3F9FEC-54F9-43B3-84DE-205BD06704A5}" type="presParOf" srcId="{F047DC7D-AAFD-40F7-8F12-98399825CC5D}" destId="{7C253388-644C-42E2-8C6D-B0351F4E47B7}" srcOrd="3" destOrd="0" presId="urn:microsoft.com/office/officeart/2008/layout/LinedList"/>
    <dgm:cxn modelId="{487A1B18-9E55-4E0C-9EA8-FFB3163044D8}" type="presParOf" srcId="{7C253388-644C-42E2-8C6D-B0351F4E47B7}" destId="{46B61827-5856-45F8-B305-DC226CB29CC2}" srcOrd="0" destOrd="0" presId="urn:microsoft.com/office/officeart/2008/layout/LinedList"/>
    <dgm:cxn modelId="{DED11A6F-E743-4D99-A62E-548FBCFC60DB}" type="presParOf" srcId="{7C253388-644C-42E2-8C6D-B0351F4E47B7}" destId="{B55D762C-4766-43CB-90AE-9C8DB472AF87}" srcOrd="1" destOrd="0" presId="urn:microsoft.com/office/officeart/2008/layout/LinedList"/>
    <dgm:cxn modelId="{5B0FD38C-201C-4559-B3ED-287ABFB181B7}" type="presParOf" srcId="{F047DC7D-AAFD-40F7-8F12-98399825CC5D}" destId="{9491253A-90A8-4A2B-B9B9-F3C3E1761EBE}" srcOrd="4" destOrd="0" presId="urn:microsoft.com/office/officeart/2008/layout/LinedList"/>
    <dgm:cxn modelId="{473B250F-9ED0-47CD-9486-F6A82085EE48}" type="presParOf" srcId="{F047DC7D-AAFD-40F7-8F12-98399825CC5D}" destId="{A4C7A3CC-6008-4A8F-92B6-A1FCB37CD685}" srcOrd="5" destOrd="0" presId="urn:microsoft.com/office/officeart/2008/layout/LinedList"/>
    <dgm:cxn modelId="{C663FCCC-8843-423D-97C5-D63234B1BC4B}" type="presParOf" srcId="{A4C7A3CC-6008-4A8F-92B6-A1FCB37CD685}" destId="{43F7B629-FAAB-4347-9470-99EB8789FE6F}" srcOrd="0" destOrd="0" presId="urn:microsoft.com/office/officeart/2008/layout/LinedList"/>
    <dgm:cxn modelId="{8C22EB8C-1267-4579-AC0D-92756AA98703}" type="presParOf" srcId="{A4C7A3CC-6008-4A8F-92B6-A1FCB37CD685}" destId="{1F44106A-A47E-47A1-833E-DC7C093D8CD4}" srcOrd="1" destOrd="0" presId="urn:microsoft.com/office/officeart/2008/layout/LinedList"/>
    <dgm:cxn modelId="{5AA818AB-A01E-4CA1-92CE-C921613BEECF}" type="presParOf" srcId="{F047DC7D-AAFD-40F7-8F12-98399825CC5D}" destId="{9E6068C1-35BF-4BBB-A272-9E4FDBF6CF1D}" srcOrd="6" destOrd="0" presId="urn:microsoft.com/office/officeart/2008/layout/LinedList"/>
    <dgm:cxn modelId="{C7CD03A7-2A73-4310-8427-61543DC98025}" type="presParOf" srcId="{F047DC7D-AAFD-40F7-8F12-98399825CC5D}" destId="{CB40E76F-C0AE-46DC-AA28-583C6C732C3A}" srcOrd="7" destOrd="0" presId="urn:microsoft.com/office/officeart/2008/layout/LinedList"/>
    <dgm:cxn modelId="{FDDB5D1A-5901-4B6C-867D-7E67860176E1}" type="presParOf" srcId="{CB40E76F-C0AE-46DC-AA28-583C6C732C3A}" destId="{D09E6CC2-FF90-4058-A99E-396FF91F2703}" srcOrd="0" destOrd="0" presId="urn:microsoft.com/office/officeart/2008/layout/LinedList"/>
    <dgm:cxn modelId="{756234EF-D05C-43ED-BA0E-E4511E355A81}" type="presParOf" srcId="{CB40E76F-C0AE-46DC-AA28-583C6C732C3A}" destId="{A1A11825-C10B-47D6-9750-40337AD4065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2668FDC-A75B-46F4-8126-3364B502EB95}" type="doc">
      <dgm:prSet loTypeId="urn:microsoft.com/office/officeart/2005/8/layout/default" loCatId="list" qsTypeId="urn:microsoft.com/office/officeart/2005/8/quickstyle/simple2" qsCatId="simple" csTypeId="urn:microsoft.com/office/officeart/2005/8/colors/colorful1" csCatId="colorful"/>
      <dgm:spPr/>
      <dgm:t>
        <a:bodyPr/>
        <a:lstStyle/>
        <a:p>
          <a:endParaRPr lang="en-US"/>
        </a:p>
      </dgm:t>
    </dgm:pt>
    <dgm:pt modelId="{791C3D63-D7D4-48AC-8C7B-8FC5C197768A}">
      <dgm:prSet/>
      <dgm:spPr/>
      <dgm:t>
        <a:bodyPr/>
        <a:lstStyle/>
        <a:p>
          <a:r>
            <a:rPr lang="hr-HR"/>
            <a:t>Najvjerojatniji scenarij u narednih 3-5 godina:  </a:t>
          </a:r>
          <a:r>
            <a:rPr lang="hr-HR" b="1"/>
            <a:t>Scenarij A ili B</a:t>
          </a:r>
          <a:r>
            <a:rPr lang="hr-HR"/>
            <a:t> – tj. </a:t>
          </a:r>
          <a:r>
            <a:rPr lang="hr-HR" i="1"/>
            <a:t>relativna stabilizacija</a:t>
          </a:r>
          <a:r>
            <a:rPr lang="hr-HR"/>
            <a:t> sa pragmatičnom suradnjom, ali ne potpuna normalizacija prijateljstva.</a:t>
          </a:r>
          <a:endParaRPr lang="en-US"/>
        </a:p>
      </dgm:t>
    </dgm:pt>
    <dgm:pt modelId="{32467C9F-B731-486E-B520-C48F21D6F566}" type="parTrans" cxnId="{8E4716F8-ED47-47FD-8DF2-E2B2BBDAEE7D}">
      <dgm:prSet/>
      <dgm:spPr/>
      <dgm:t>
        <a:bodyPr/>
        <a:lstStyle/>
        <a:p>
          <a:endParaRPr lang="en-US"/>
        </a:p>
      </dgm:t>
    </dgm:pt>
    <dgm:pt modelId="{8E739F23-7872-4051-9A86-ABB789591A2C}" type="sibTrans" cxnId="{8E4716F8-ED47-47FD-8DF2-E2B2BBDAEE7D}">
      <dgm:prSet/>
      <dgm:spPr/>
      <dgm:t>
        <a:bodyPr/>
        <a:lstStyle/>
        <a:p>
          <a:endParaRPr lang="en-US"/>
        </a:p>
      </dgm:t>
    </dgm:pt>
    <dgm:pt modelId="{51AE26EB-0C4E-49A3-8C8A-B6609573C879}">
      <dgm:prSet/>
      <dgm:spPr/>
      <dgm:t>
        <a:bodyPr/>
        <a:lstStyle/>
        <a:p>
          <a:r>
            <a:rPr lang="hr-HR"/>
            <a:t>Za zaljevske države prioritet će biti: </a:t>
          </a:r>
          <a:r>
            <a:rPr lang="hr-HR" b="1"/>
            <a:t>ekonomska stabilnost</a:t>
          </a:r>
          <a:r>
            <a:rPr lang="hr-HR"/>
            <a:t>, </a:t>
          </a:r>
          <a:r>
            <a:rPr lang="hr-HR" b="1"/>
            <a:t>diversifikacija prihoda (manje ovisnosti o nafti)</a:t>
          </a:r>
          <a:r>
            <a:rPr lang="hr-HR"/>
            <a:t> i smanjenje rizika od sukoba. </a:t>
          </a:r>
          <a:endParaRPr lang="en-US"/>
        </a:p>
      </dgm:t>
    </dgm:pt>
    <dgm:pt modelId="{47495C44-4F39-47A4-AD30-42CB8EFCED0D}" type="parTrans" cxnId="{1C9F1920-B286-4B67-BC9A-309A1ED6C9FF}">
      <dgm:prSet/>
      <dgm:spPr/>
      <dgm:t>
        <a:bodyPr/>
        <a:lstStyle/>
        <a:p>
          <a:endParaRPr lang="en-US"/>
        </a:p>
      </dgm:t>
    </dgm:pt>
    <dgm:pt modelId="{F5AC80BA-96BB-4982-BB7E-87CC1C8D4EAC}" type="sibTrans" cxnId="{1C9F1920-B286-4B67-BC9A-309A1ED6C9FF}">
      <dgm:prSet/>
      <dgm:spPr/>
      <dgm:t>
        <a:bodyPr/>
        <a:lstStyle/>
        <a:p>
          <a:endParaRPr lang="en-US"/>
        </a:p>
      </dgm:t>
    </dgm:pt>
    <dgm:pt modelId="{3DA21784-4567-41DE-B572-CA5517095434}">
      <dgm:prSet/>
      <dgm:spPr/>
      <dgm:t>
        <a:bodyPr/>
        <a:lstStyle/>
        <a:p>
          <a:r>
            <a:rPr lang="hr-HR"/>
            <a:t>Biti ćemotivirani da izbjegnu eskalaciju s Iranom.</a:t>
          </a:r>
          <a:endParaRPr lang="en-US"/>
        </a:p>
      </dgm:t>
    </dgm:pt>
    <dgm:pt modelId="{1CD15CF8-E91E-4209-9D27-BB660CDD9643}" type="parTrans" cxnId="{A9DAC6F9-F69F-4A07-8C7B-F697A54B5D8F}">
      <dgm:prSet/>
      <dgm:spPr/>
      <dgm:t>
        <a:bodyPr/>
        <a:lstStyle/>
        <a:p>
          <a:endParaRPr lang="en-US"/>
        </a:p>
      </dgm:t>
    </dgm:pt>
    <dgm:pt modelId="{BE494C68-8531-401E-82EB-EBA1088AAEC1}" type="sibTrans" cxnId="{A9DAC6F9-F69F-4A07-8C7B-F697A54B5D8F}">
      <dgm:prSet/>
      <dgm:spPr/>
      <dgm:t>
        <a:bodyPr/>
        <a:lstStyle/>
        <a:p>
          <a:endParaRPr lang="en-US"/>
        </a:p>
      </dgm:t>
    </dgm:pt>
    <dgm:pt modelId="{1DBB1FDA-27E5-4F20-B6D8-B9FF5B76EBD9}">
      <dgm:prSet/>
      <dgm:spPr/>
      <dgm:t>
        <a:bodyPr/>
        <a:lstStyle/>
        <a:p>
          <a:r>
            <a:rPr lang="hr-HR"/>
            <a:t>Za Iran će biti važno: </a:t>
          </a:r>
          <a:r>
            <a:rPr lang="hr-HR" b="1"/>
            <a:t>ublažavanje sankcija</a:t>
          </a:r>
          <a:r>
            <a:rPr lang="hr-HR"/>
            <a:t>, </a:t>
          </a:r>
          <a:r>
            <a:rPr lang="hr-HR" b="1"/>
            <a:t>pristup tržištima</a:t>
          </a:r>
          <a:r>
            <a:rPr lang="hr-HR"/>
            <a:t> (uključujući zaljevska), i povećanje svojeg regionalnog značaja. </a:t>
          </a:r>
          <a:endParaRPr lang="en-US"/>
        </a:p>
      </dgm:t>
    </dgm:pt>
    <dgm:pt modelId="{DC5B3E1C-B253-4A6F-BCB3-4D89BD66C92A}" type="parTrans" cxnId="{1F0284B5-514F-4AED-8037-646E9F05A0D9}">
      <dgm:prSet/>
      <dgm:spPr/>
      <dgm:t>
        <a:bodyPr/>
        <a:lstStyle/>
        <a:p>
          <a:endParaRPr lang="en-US"/>
        </a:p>
      </dgm:t>
    </dgm:pt>
    <dgm:pt modelId="{C2B8B909-0CAB-4025-B045-0EC4A8957E58}" type="sibTrans" cxnId="{1F0284B5-514F-4AED-8037-646E9F05A0D9}">
      <dgm:prSet/>
      <dgm:spPr/>
      <dgm:t>
        <a:bodyPr/>
        <a:lstStyle/>
        <a:p>
          <a:endParaRPr lang="en-US"/>
        </a:p>
      </dgm:t>
    </dgm:pt>
    <dgm:pt modelId="{91B4D9AD-2CC7-40C3-9F1F-46832DA33D6D}">
      <dgm:prSet/>
      <dgm:spPr/>
      <dgm:t>
        <a:bodyPr/>
        <a:lstStyle/>
        <a:p>
          <a:r>
            <a:rPr lang="hr-HR"/>
            <a:t>….ali istovremeno, unutrašnji pritisci (ekonomski, politički) i međunarodni nadzor ograničavaju koliko može “agresivno” djelovati.</a:t>
          </a:r>
          <a:endParaRPr lang="en-US"/>
        </a:p>
      </dgm:t>
    </dgm:pt>
    <dgm:pt modelId="{20BC9992-FEA4-48B3-A8CE-8839A3EF0BEC}" type="parTrans" cxnId="{C99F418A-9B9E-48AE-997C-1C2D4AD41EF2}">
      <dgm:prSet/>
      <dgm:spPr/>
      <dgm:t>
        <a:bodyPr/>
        <a:lstStyle/>
        <a:p>
          <a:endParaRPr lang="en-US"/>
        </a:p>
      </dgm:t>
    </dgm:pt>
    <dgm:pt modelId="{FE10CD6A-ED7C-4EBE-ACCE-D0797853E541}" type="sibTrans" cxnId="{C99F418A-9B9E-48AE-997C-1C2D4AD41EF2}">
      <dgm:prSet/>
      <dgm:spPr/>
      <dgm:t>
        <a:bodyPr/>
        <a:lstStyle/>
        <a:p>
          <a:endParaRPr lang="en-US"/>
        </a:p>
      </dgm:t>
    </dgm:pt>
    <dgm:pt modelId="{151C1FE5-019A-4379-9313-D515E5897B9F}" type="pres">
      <dgm:prSet presAssocID="{E2668FDC-A75B-46F4-8126-3364B502EB95}" presName="diagram" presStyleCnt="0">
        <dgm:presLayoutVars>
          <dgm:dir/>
          <dgm:resizeHandles val="exact"/>
        </dgm:presLayoutVars>
      </dgm:prSet>
      <dgm:spPr/>
    </dgm:pt>
    <dgm:pt modelId="{90D2077B-88EF-4411-8675-105756BAF7D1}" type="pres">
      <dgm:prSet presAssocID="{791C3D63-D7D4-48AC-8C7B-8FC5C197768A}" presName="node" presStyleLbl="node1" presStyleIdx="0" presStyleCnt="5">
        <dgm:presLayoutVars>
          <dgm:bulletEnabled val="1"/>
        </dgm:presLayoutVars>
      </dgm:prSet>
      <dgm:spPr/>
    </dgm:pt>
    <dgm:pt modelId="{4595D14C-0238-4B62-9D99-54D051CCE24E}" type="pres">
      <dgm:prSet presAssocID="{8E739F23-7872-4051-9A86-ABB789591A2C}" presName="sibTrans" presStyleCnt="0"/>
      <dgm:spPr/>
    </dgm:pt>
    <dgm:pt modelId="{A31C7111-B0A8-44FD-96D3-575037F55BC3}" type="pres">
      <dgm:prSet presAssocID="{51AE26EB-0C4E-49A3-8C8A-B6609573C879}" presName="node" presStyleLbl="node1" presStyleIdx="1" presStyleCnt="5">
        <dgm:presLayoutVars>
          <dgm:bulletEnabled val="1"/>
        </dgm:presLayoutVars>
      </dgm:prSet>
      <dgm:spPr/>
    </dgm:pt>
    <dgm:pt modelId="{8837AA75-EE38-4B18-AA45-3E0FBBA097E3}" type="pres">
      <dgm:prSet presAssocID="{F5AC80BA-96BB-4982-BB7E-87CC1C8D4EAC}" presName="sibTrans" presStyleCnt="0"/>
      <dgm:spPr/>
    </dgm:pt>
    <dgm:pt modelId="{528168CB-0C0B-4DAE-AB22-ED7CB0C29C13}" type="pres">
      <dgm:prSet presAssocID="{3DA21784-4567-41DE-B572-CA5517095434}" presName="node" presStyleLbl="node1" presStyleIdx="2" presStyleCnt="5">
        <dgm:presLayoutVars>
          <dgm:bulletEnabled val="1"/>
        </dgm:presLayoutVars>
      </dgm:prSet>
      <dgm:spPr/>
    </dgm:pt>
    <dgm:pt modelId="{94C52594-6EFD-4EE6-A5D5-FBC130DDEE18}" type="pres">
      <dgm:prSet presAssocID="{BE494C68-8531-401E-82EB-EBA1088AAEC1}" presName="sibTrans" presStyleCnt="0"/>
      <dgm:spPr/>
    </dgm:pt>
    <dgm:pt modelId="{C29C9A13-A3CE-4AAF-BB3C-256F0A3FA38A}" type="pres">
      <dgm:prSet presAssocID="{1DBB1FDA-27E5-4F20-B6D8-B9FF5B76EBD9}" presName="node" presStyleLbl="node1" presStyleIdx="3" presStyleCnt="5">
        <dgm:presLayoutVars>
          <dgm:bulletEnabled val="1"/>
        </dgm:presLayoutVars>
      </dgm:prSet>
      <dgm:spPr/>
    </dgm:pt>
    <dgm:pt modelId="{DBB02CBF-12F0-435B-8D77-999DEE1E5060}" type="pres">
      <dgm:prSet presAssocID="{C2B8B909-0CAB-4025-B045-0EC4A8957E58}" presName="sibTrans" presStyleCnt="0"/>
      <dgm:spPr/>
    </dgm:pt>
    <dgm:pt modelId="{D281994A-DF44-452B-A1CE-A36FE8C3D1AB}" type="pres">
      <dgm:prSet presAssocID="{91B4D9AD-2CC7-40C3-9F1F-46832DA33D6D}" presName="node" presStyleLbl="node1" presStyleIdx="4" presStyleCnt="5">
        <dgm:presLayoutVars>
          <dgm:bulletEnabled val="1"/>
        </dgm:presLayoutVars>
      </dgm:prSet>
      <dgm:spPr/>
    </dgm:pt>
  </dgm:ptLst>
  <dgm:cxnLst>
    <dgm:cxn modelId="{91750D20-CAD1-4609-8286-8F75F9E4D74B}" type="presOf" srcId="{51AE26EB-0C4E-49A3-8C8A-B6609573C879}" destId="{A31C7111-B0A8-44FD-96D3-575037F55BC3}" srcOrd="0" destOrd="0" presId="urn:microsoft.com/office/officeart/2005/8/layout/default"/>
    <dgm:cxn modelId="{1C9F1920-B286-4B67-BC9A-309A1ED6C9FF}" srcId="{E2668FDC-A75B-46F4-8126-3364B502EB95}" destId="{51AE26EB-0C4E-49A3-8C8A-B6609573C879}" srcOrd="1" destOrd="0" parTransId="{47495C44-4F39-47A4-AD30-42CB8EFCED0D}" sibTransId="{F5AC80BA-96BB-4982-BB7E-87CC1C8D4EAC}"/>
    <dgm:cxn modelId="{11625C23-C19B-4EDB-9108-28F18B14D66E}" type="presOf" srcId="{91B4D9AD-2CC7-40C3-9F1F-46832DA33D6D}" destId="{D281994A-DF44-452B-A1CE-A36FE8C3D1AB}" srcOrd="0" destOrd="0" presId="urn:microsoft.com/office/officeart/2005/8/layout/default"/>
    <dgm:cxn modelId="{6429C137-04E8-43D3-9A3E-D3BD217E89F0}" type="presOf" srcId="{E2668FDC-A75B-46F4-8126-3364B502EB95}" destId="{151C1FE5-019A-4379-9313-D515E5897B9F}" srcOrd="0" destOrd="0" presId="urn:microsoft.com/office/officeart/2005/8/layout/default"/>
    <dgm:cxn modelId="{C99F418A-9B9E-48AE-997C-1C2D4AD41EF2}" srcId="{E2668FDC-A75B-46F4-8126-3364B502EB95}" destId="{91B4D9AD-2CC7-40C3-9F1F-46832DA33D6D}" srcOrd="4" destOrd="0" parTransId="{20BC9992-FEA4-48B3-A8CE-8839A3EF0BEC}" sibTransId="{FE10CD6A-ED7C-4EBE-ACCE-D0797853E541}"/>
    <dgm:cxn modelId="{07AC6D8A-2D1A-4752-B82F-79C3AB82443D}" type="presOf" srcId="{1DBB1FDA-27E5-4F20-B6D8-B9FF5B76EBD9}" destId="{C29C9A13-A3CE-4AAF-BB3C-256F0A3FA38A}" srcOrd="0" destOrd="0" presId="urn:microsoft.com/office/officeart/2005/8/layout/default"/>
    <dgm:cxn modelId="{1F0284B5-514F-4AED-8037-646E9F05A0D9}" srcId="{E2668FDC-A75B-46F4-8126-3364B502EB95}" destId="{1DBB1FDA-27E5-4F20-B6D8-B9FF5B76EBD9}" srcOrd="3" destOrd="0" parTransId="{DC5B3E1C-B253-4A6F-BCB3-4D89BD66C92A}" sibTransId="{C2B8B909-0CAB-4025-B045-0EC4A8957E58}"/>
    <dgm:cxn modelId="{CCA085C7-FBE1-46AF-9C43-EBF289517EFA}" type="presOf" srcId="{791C3D63-D7D4-48AC-8C7B-8FC5C197768A}" destId="{90D2077B-88EF-4411-8675-105756BAF7D1}" srcOrd="0" destOrd="0" presId="urn:microsoft.com/office/officeart/2005/8/layout/default"/>
    <dgm:cxn modelId="{B29836D4-9E3E-4225-B5BA-814510F43F2D}" type="presOf" srcId="{3DA21784-4567-41DE-B572-CA5517095434}" destId="{528168CB-0C0B-4DAE-AB22-ED7CB0C29C13}" srcOrd="0" destOrd="0" presId="urn:microsoft.com/office/officeart/2005/8/layout/default"/>
    <dgm:cxn modelId="{8E4716F8-ED47-47FD-8DF2-E2B2BBDAEE7D}" srcId="{E2668FDC-A75B-46F4-8126-3364B502EB95}" destId="{791C3D63-D7D4-48AC-8C7B-8FC5C197768A}" srcOrd="0" destOrd="0" parTransId="{32467C9F-B731-486E-B520-C48F21D6F566}" sibTransId="{8E739F23-7872-4051-9A86-ABB789591A2C}"/>
    <dgm:cxn modelId="{A9DAC6F9-F69F-4A07-8C7B-F697A54B5D8F}" srcId="{E2668FDC-A75B-46F4-8126-3364B502EB95}" destId="{3DA21784-4567-41DE-B572-CA5517095434}" srcOrd="2" destOrd="0" parTransId="{1CD15CF8-E91E-4209-9D27-BB660CDD9643}" sibTransId="{BE494C68-8531-401E-82EB-EBA1088AAEC1}"/>
    <dgm:cxn modelId="{19741412-2C80-4C63-88CD-C404367A40CC}" type="presParOf" srcId="{151C1FE5-019A-4379-9313-D515E5897B9F}" destId="{90D2077B-88EF-4411-8675-105756BAF7D1}" srcOrd="0" destOrd="0" presId="urn:microsoft.com/office/officeart/2005/8/layout/default"/>
    <dgm:cxn modelId="{2A99A252-16EE-44DD-934E-A1B77BABC6BF}" type="presParOf" srcId="{151C1FE5-019A-4379-9313-D515E5897B9F}" destId="{4595D14C-0238-4B62-9D99-54D051CCE24E}" srcOrd="1" destOrd="0" presId="urn:microsoft.com/office/officeart/2005/8/layout/default"/>
    <dgm:cxn modelId="{540D75AC-E106-4FE4-84EC-4BEEF8D7DD72}" type="presParOf" srcId="{151C1FE5-019A-4379-9313-D515E5897B9F}" destId="{A31C7111-B0A8-44FD-96D3-575037F55BC3}" srcOrd="2" destOrd="0" presId="urn:microsoft.com/office/officeart/2005/8/layout/default"/>
    <dgm:cxn modelId="{3B72B80A-A76F-4E4D-B31F-7F9C42802E99}" type="presParOf" srcId="{151C1FE5-019A-4379-9313-D515E5897B9F}" destId="{8837AA75-EE38-4B18-AA45-3E0FBBA097E3}" srcOrd="3" destOrd="0" presId="urn:microsoft.com/office/officeart/2005/8/layout/default"/>
    <dgm:cxn modelId="{3188E175-F463-4B22-A60C-863236A6F777}" type="presParOf" srcId="{151C1FE5-019A-4379-9313-D515E5897B9F}" destId="{528168CB-0C0B-4DAE-AB22-ED7CB0C29C13}" srcOrd="4" destOrd="0" presId="urn:microsoft.com/office/officeart/2005/8/layout/default"/>
    <dgm:cxn modelId="{C9DA6AC0-4075-4D69-96B3-04F2C4EDCDBC}" type="presParOf" srcId="{151C1FE5-019A-4379-9313-D515E5897B9F}" destId="{94C52594-6EFD-4EE6-A5D5-FBC130DDEE18}" srcOrd="5" destOrd="0" presId="urn:microsoft.com/office/officeart/2005/8/layout/default"/>
    <dgm:cxn modelId="{14B4DBFD-9172-423D-828C-B2511D0F5291}" type="presParOf" srcId="{151C1FE5-019A-4379-9313-D515E5897B9F}" destId="{C29C9A13-A3CE-4AAF-BB3C-256F0A3FA38A}" srcOrd="6" destOrd="0" presId="urn:microsoft.com/office/officeart/2005/8/layout/default"/>
    <dgm:cxn modelId="{81C3F270-DE52-4D58-AA4E-AEB7FAA8AFE8}" type="presParOf" srcId="{151C1FE5-019A-4379-9313-D515E5897B9F}" destId="{DBB02CBF-12F0-435B-8D77-999DEE1E5060}" srcOrd="7" destOrd="0" presId="urn:microsoft.com/office/officeart/2005/8/layout/default"/>
    <dgm:cxn modelId="{4AE97201-0A42-4237-95DE-B6A542F349DF}" type="presParOf" srcId="{151C1FE5-019A-4379-9313-D515E5897B9F}" destId="{D281994A-DF44-452B-A1CE-A36FE8C3D1AB}"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01A66772-F185-4D58-B8BB-E9370D7A7A2B}"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C383F32-22E8-4F62-A3E0-BDC3D5F48992}">
      <dgm:prSet/>
      <dgm:spPr/>
      <dgm:t>
        <a:bodyPr/>
        <a:lstStyle/>
        <a:p>
          <a:pPr>
            <a:lnSpc>
              <a:spcPct val="100000"/>
            </a:lnSpc>
            <a:defRPr cap="all"/>
          </a:pPr>
          <a:endParaRPr lang="en-US" dirty="0"/>
        </a:p>
      </dgm:t>
    </dgm:pt>
    <dgm:pt modelId="{A7920A2F-3244-4159-AF04-6A1D38B7B317}" type="parTrans" cxnId="{C4CCE57E-E871-46D6-BAD5-880252C95D22}">
      <dgm:prSet/>
      <dgm:spPr/>
      <dgm:t>
        <a:bodyPr/>
        <a:lstStyle/>
        <a:p>
          <a:endParaRPr lang="en-US"/>
        </a:p>
      </dgm:t>
    </dgm:pt>
    <dgm:pt modelId="{8500F72A-2C6D-4FDF-9C1D-CA691380EB0B}" type="sibTrans" cxnId="{C4CCE57E-E871-46D6-BAD5-880252C95D22}">
      <dgm:prSet/>
      <dgm:spPr/>
      <dgm:t>
        <a:bodyPr/>
        <a:lstStyle/>
        <a:p>
          <a:endParaRPr lang="en-US"/>
        </a:p>
      </dgm:t>
    </dgm:pt>
    <dgm:pt modelId="{40FC4FFE-8987-4A26-B7F4-8A516F18ADAE}">
      <dgm:prSet/>
      <dgm:spPr/>
      <dgm:t>
        <a:bodyPr/>
        <a:lstStyle/>
        <a:p>
          <a:pPr>
            <a:lnSpc>
              <a:spcPct val="100000"/>
            </a:lnSpc>
            <a:defRPr cap="all"/>
          </a:pPr>
          <a:endParaRPr lang="en-US" dirty="0"/>
        </a:p>
      </dgm:t>
    </dgm:pt>
    <dgm:pt modelId="{5B62599A-5C9B-48E7-896E-EA782AC60C8B}" type="sibTrans" cxnId="{C7AD8469-3C68-4AF9-AB82-79B0043AA120}">
      <dgm:prSet/>
      <dgm:spPr/>
      <dgm:t>
        <a:bodyPr/>
        <a:lstStyle/>
        <a:p>
          <a:endParaRPr lang="en-US"/>
        </a:p>
      </dgm:t>
    </dgm:pt>
    <dgm:pt modelId="{CAD7EF86-FB23-41F6-BF42-040B36DEFDB1}" type="parTrans" cxnId="{C7AD8469-3C68-4AF9-AB82-79B0043AA120}">
      <dgm:prSet/>
      <dgm:spPr/>
      <dgm:t>
        <a:bodyPr/>
        <a:lstStyle/>
        <a:p>
          <a:endParaRPr lang="en-US"/>
        </a:p>
      </dgm:t>
    </dgm:pt>
    <dgm:pt modelId="{49225C73-1633-42F1-AB3B-7CB183E5F8B8}">
      <dgm:prSet/>
      <dgm:spPr/>
      <dgm:t>
        <a:bodyPr/>
        <a:lstStyle/>
        <a:p>
          <a:pPr>
            <a:lnSpc>
              <a:spcPct val="100000"/>
            </a:lnSpc>
            <a:defRPr cap="all"/>
          </a:pPr>
          <a:endParaRPr lang="en-US" dirty="0"/>
        </a:p>
      </dgm:t>
    </dgm:pt>
    <dgm:pt modelId="{9646853A-8964-4519-A5B1-0B7D18B2983D}" type="sibTrans" cxnId="{A9154303-8225-4248-91DC-1B0156A35F07}">
      <dgm:prSet/>
      <dgm:spPr/>
      <dgm:t>
        <a:bodyPr/>
        <a:lstStyle/>
        <a:p>
          <a:endParaRPr lang="en-US"/>
        </a:p>
      </dgm:t>
    </dgm:pt>
    <dgm:pt modelId="{1A0E2090-1D4F-438A-8766-B6030CE01ADD}" type="parTrans" cxnId="{A9154303-8225-4248-91DC-1B0156A35F07}">
      <dgm:prSet/>
      <dgm:spPr/>
      <dgm:t>
        <a:bodyPr/>
        <a:lstStyle/>
        <a:p>
          <a:endParaRPr lang="en-US"/>
        </a:p>
      </dgm:t>
    </dgm:pt>
    <dgm:pt modelId="{B6056BFB-47D7-4C5F-BA11-2CB63C56A52D}" type="pres">
      <dgm:prSet presAssocID="{01A66772-F185-4D58-B8BB-E9370D7A7A2B}" presName="root" presStyleCnt="0">
        <dgm:presLayoutVars>
          <dgm:dir/>
          <dgm:resizeHandles val="exact"/>
        </dgm:presLayoutVars>
      </dgm:prSet>
      <dgm:spPr/>
    </dgm:pt>
    <dgm:pt modelId="{311B26C8-22B1-4363-B621-DD56FB7418C8}" type="pres">
      <dgm:prSet presAssocID="{40FC4FFE-8987-4A26-B7F4-8A516F18ADAE}" presName="compNode" presStyleCnt="0"/>
      <dgm:spPr/>
    </dgm:pt>
    <dgm:pt modelId="{A201D7A7-914C-4D24-8B82-EE40155AB0BE}" type="pres">
      <dgm:prSet presAssocID="{40FC4FFE-8987-4A26-B7F4-8A516F18ADAE}" presName="iconBgRect" presStyleLbl="bgShp" presStyleIdx="0" presStyleCnt="3"/>
      <dgm:spPr>
        <a:prstGeom prst="ellipse">
          <a:avLst/>
        </a:prstGeom>
      </dgm:spPr>
    </dgm:pt>
    <dgm:pt modelId="{8FA2F131-CD01-4CBD-B7A5-1B9B5E7F0402}" type="pres">
      <dgm:prSet presAssocID="{40FC4FFE-8987-4A26-B7F4-8A516F18ADA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Flowers in pot"/>
        </a:ext>
      </dgm:extLst>
    </dgm:pt>
    <dgm:pt modelId="{F755F00C-B2DB-4097-B4BC-8F1BACC938B7}" type="pres">
      <dgm:prSet presAssocID="{40FC4FFE-8987-4A26-B7F4-8A516F18ADAE}" presName="spaceRect" presStyleCnt="0"/>
      <dgm:spPr/>
    </dgm:pt>
    <dgm:pt modelId="{08F4E96D-0DB6-4476-8C51-7CC7EC2F227B}" type="pres">
      <dgm:prSet presAssocID="{40FC4FFE-8987-4A26-B7F4-8A516F18ADAE}" presName="textRect" presStyleLbl="revTx" presStyleIdx="0" presStyleCnt="3">
        <dgm:presLayoutVars>
          <dgm:chMax val="1"/>
          <dgm:chPref val="1"/>
        </dgm:presLayoutVars>
      </dgm:prSet>
      <dgm:spPr/>
    </dgm:pt>
    <dgm:pt modelId="{5AB3C10D-885E-4522-AB39-7ED4318D191A}" type="pres">
      <dgm:prSet presAssocID="{5B62599A-5C9B-48E7-896E-EA782AC60C8B}" presName="sibTrans" presStyleCnt="0"/>
      <dgm:spPr/>
    </dgm:pt>
    <dgm:pt modelId="{2F278BF9-E1B2-4A1C-B065-C19A7B904219}" type="pres">
      <dgm:prSet presAssocID="{49225C73-1633-42F1-AB3B-7CB183E5F8B8}" presName="compNode" presStyleCnt="0"/>
      <dgm:spPr/>
    </dgm:pt>
    <dgm:pt modelId="{543C18BC-1989-44B2-9862-C670C61D3452}" type="pres">
      <dgm:prSet presAssocID="{49225C73-1633-42F1-AB3B-7CB183E5F8B8}" presName="iconBgRect" presStyleLbl="bgShp" presStyleIdx="1" presStyleCnt="3"/>
      <dgm:spPr>
        <a:prstGeom prst="ellipse">
          <a:avLst/>
        </a:prstGeom>
      </dgm:spPr>
    </dgm:pt>
    <dgm:pt modelId="{E94F35BC-9C76-400A-BBCA-0032259E2E5A}" type="pres">
      <dgm:prSet presAssocID="{49225C73-1633-42F1-AB3B-7CB183E5F8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Deciduous tree"/>
        </a:ext>
      </dgm:extLst>
    </dgm:pt>
    <dgm:pt modelId="{503A6D04-9ADD-43CC-9847-497CD48F2D11}" type="pres">
      <dgm:prSet presAssocID="{49225C73-1633-42F1-AB3B-7CB183E5F8B8}" presName="spaceRect" presStyleCnt="0"/>
      <dgm:spPr/>
    </dgm:pt>
    <dgm:pt modelId="{20363298-B2A6-463D-A7BE-F9F67404E389}" type="pres">
      <dgm:prSet presAssocID="{49225C73-1633-42F1-AB3B-7CB183E5F8B8}" presName="textRect" presStyleLbl="revTx" presStyleIdx="1" presStyleCnt="3">
        <dgm:presLayoutVars>
          <dgm:chMax val="1"/>
          <dgm:chPref val="1"/>
        </dgm:presLayoutVars>
      </dgm:prSet>
      <dgm:spPr/>
    </dgm:pt>
    <dgm:pt modelId="{A47947BB-708D-4F7E-B072-3C2E42B34B24}" type="pres">
      <dgm:prSet presAssocID="{9646853A-8964-4519-A5B1-0B7D18B2983D}" presName="sibTrans" presStyleCnt="0"/>
      <dgm:spPr/>
    </dgm:pt>
    <dgm:pt modelId="{BDCD0AC9-D564-4025-AD8A-36664A6CBE31}" type="pres">
      <dgm:prSet presAssocID="{1C383F32-22E8-4F62-A3E0-BDC3D5F48992}" presName="compNode" presStyleCnt="0"/>
      <dgm:spPr/>
    </dgm:pt>
    <dgm:pt modelId="{5BDDFF18-9AEC-4E5E-B9AA-33D86F01A63E}" type="pres">
      <dgm:prSet presAssocID="{1C383F32-22E8-4F62-A3E0-BDC3D5F48992}" presName="iconBgRect" presStyleLbl="bgShp" presStyleIdx="2" presStyleCnt="3"/>
      <dgm:spPr>
        <a:prstGeom prst="ellipse">
          <a:avLst/>
        </a:prstGeom>
      </dgm:spPr>
    </dgm:pt>
    <dgm:pt modelId="{F09AEBFF-D2D3-4FFF-AD65-C3CEAEEB10F2}" type="pres">
      <dgm:prSet presAssocID="{1C383F32-22E8-4F62-A3E0-BDC3D5F4899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ee"/>
        </a:ext>
      </dgm:extLst>
    </dgm:pt>
    <dgm:pt modelId="{F2EBFBCF-0520-415A-A886-3C4F90D208EF}" type="pres">
      <dgm:prSet presAssocID="{1C383F32-22E8-4F62-A3E0-BDC3D5F48992}" presName="spaceRect" presStyleCnt="0"/>
      <dgm:spPr/>
    </dgm:pt>
    <dgm:pt modelId="{AB9CAFAA-6939-48A6-A89B-19D1A94B9EA1}" type="pres">
      <dgm:prSet presAssocID="{1C383F32-22E8-4F62-A3E0-BDC3D5F48992}" presName="textRect" presStyleLbl="revTx" presStyleIdx="2" presStyleCnt="3" custScaleX="704694">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BA953D32-2DFF-47FE-AF26-C6B9E63D38DF}" type="presOf" srcId="{49225C73-1633-42F1-AB3B-7CB183E5F8B8}" destId="{20363298-B2A6-463D-A7BE-F9F67404E389}" srcOrd="0" destOrd="0" presId="urn:microsoft.com/office/officeart/2018/5/layout/IconLeafLabelList"/>
    <dgm:cxn modelId="{EC450542-0ED9-4BD6-9E85-5709B80794C5}" type="presOf" srcId="{01A66772-F185-4D58-B8BB-E9370D7A7A2B}" destId="{B6056BFB-47D7-4C5F-BA11-2CB63C56A52D}" srcOrd="0" destOrd="0" presId="urn:microsoft.com/office/officeart/2018/5/layout/IconLeafLabelList"/>
    <dgm:cxn modelId="{C7AD8469-3C68-4AF9-AB82-79B0043AA120}" srcId="{01A66772-F185-4D58-B8BB-E9370D7A7A2B}" destId="{40FC4FFE-8987-4A26-B7F4-8A516F18ADAE}" srcOrd="0" destOrd="0" parTransId="{CAD7EF86-FB23-41F6-BF42-040B36DEFDB1}" sibTransId="{5B62599A-5C9B-48E7-896E-EA782AC60C8B}"/>
    <dgm:cxn modelId="{C4CCE57E-E871-46D6-BAD5-880252C95D22}" srcId="{01A66772-F185-4D58-B8BB-E9370D7A7A2B}" destId="{1C383F32-22E8-4F62-A3E0-BDC3D5F48992}" srcOrd="2" destOrd="0" parTransId="{A7920A2F-3244-4159-AF04-6A1D38B7B317}" sibTransId="{8500F72A-2C6D-4FDF-9C1D-CA691380EB0B}"/>
    <dgm:cxn modelId="{D55FAE9C-CF3C-44F3-9D1E-DE6DF574E6D9}" type="presOf" srcId="{1C383F32-22E8-4F62-A3E0-BDC3D5F48992}" destId="{AB9CAFAA-6939-48A6-A89B-19D1A94B9EA1}" srcOrd="0" destOrd="0" presId="urn:microsoft.com/office/officeart/2018/5/layout/IconLeafLabelList"/>
    <dgm:cxn modelId="{A85983B4-FADF-419C-BC71-B5F0871C3055}" type="presOf" srcId="{40FC4FFE-8987-4A26-B7F4-8A516F18ADAE}" destId="{08F4E96D-0DB6-4476-8C51-7CC7EC2F227B}" srcOrd="0" destOrd="0" presId="urn:microsoft.com/office/officeart/2018/5/layout/IconLeafLabelList"/>
    <dgm:cxn modelId="{A3E74EE8-8900-4EBD-8983-3BF0AFD6DCC7}" type="presParOf" srcId="{B6056BFB-47D7-4C5F-BA11-2CB63C56A52D}" destId="{311B26C8-22B1-4363-B621-DD56FB7418C8}" srcOrd="0" destOrd="0" presId="urn:microsoft.com/office/officeart/2018/5/layout/IconLeafLabelList"/>
    <dgm:cxn modelId="{044EA9E0-B51B-492A-BE32-015CEAD0BAC9}" type="presParOf" srcId="{311B26C8-22B1-4363-B621-DD56FB7418C8}" destId="{A201D7A7-914C-4D24-8B82-EE40155AB0BE}" srcOrd="0" destOrd="0" presId="urn:microsoft.com/office/officeart/2018/5/layout/IconLeafLabelList"/>
    <dgm:cxn modelId="{08373EC6-14CB-429D-9495-F32683B931D7}" type="presParOf" srcId="{311B26C8-22B1-4363-B621-DD56FB7418C8}" destId="{8FA2F131-CD01-4CBD-B7A5-1B9B5E7F0402}" srcOrd="1" destOrd="0" presId="urn:microsoft.com/office/officeart/2018/5/layout/IconLeafLabelList"/>
    <dgm:cxn modelId="{9AB500F0-62A2-4E73-B4F4-5056804C8D6A}" type="presParOf" srcId="{311B26C8-22B1-4363-B621-DD56FB7418C8}" destId="{F755F00C-B2DB-4097-B4BC-8F1BACC938B7}" srcOrd="2" destOrd="0" presId="urn:microsoft.com/office/officeart/2018/5/layout/IconLeafLabelList"/>
    <dgm:cxn modelId="{676606A7-6564-4CEB-ACE0-4FF9A3A04E67}" type="presParOf" srcId="{311B26C8-22B1-4363-B621-DD56FB7418C8}" destId="{08F4E96D-0DB6-4476-8C51-7CC7EC2F227B}" srcOrd="3" destOrd="0" presId="urn:microsoft.com/office/officeart/2018/5/layout/IconLeafLabelList"/>
    <dgm:cxn modelId="{EAE0F94A-A454-4049-84F7-9EC90E847A03}" type="presParOf" srcId="{B6056BFB-47D7-4C5F-BA11-2CB63C56A52D}" destId="{5AB3C10D-885E-4522-AB39-7ED4318D191A}" srcOrd="1" destOrd="0" presId="urn:microsoft.com/office/officeart/2018/5/layout/IconLeafLabelList"/>
    <dgm:cxn modelId="{B0B5B21A-5ADD-4500-9A67-9B26AF543EBA}" type="presParOf" srcId="{B6056BFB-47D7-4C5F-BA11-2CB63C56A52D}" destId="{2F278BF9-E1B2-4A1C-B065-C19A7B904219}" srcOrd="2" destOrd="0" presId="urn:microsoft.com/office/officeart/2018/5/layout/IconLeafLabelList"/>
    <dgm:cxn modelId="{11FEAF2C-54F7-4E9C-A1D6-5FA0BF7F3665}" type="presParOf" srcId="{2F278BF9-E1B2-4A1C-B065-C19A7B904219}" destId="{543C18BC-1989-44B2-9862-C670C61D3452}" srcOrd="0" destOrd="0" presId="urn:microsoft.com/office/officeart/2018/5/layout/IconLeafLabelList"/>
    <dgm:cxn modelId="{92C17ECB-A80D-4A0E-95CF-40A53D32275F}" type="presParOf" srcId="{2F278BF9-E1B2-4A1C-B065-C19A7B904219}" destId="{E94F35BC-9C76-400A-BBCA-0032259E2E5A}" srcOrd="1" destOrd="0" presId="urn:microsoft.com/office/officeart/2018/5/layout/IconLeafLabelList"/>
    <dgm:cxn modelId="{54E5AE33-4BE6-44E7-871B-1103A0BA7A56}" type="presParOf" srcId="{2F278BF9-E1B2-4A1C-B065-C19A7B904219}" destId="{503A6D04-9ADD-43CC-9847-497CD48F2D11}" srcOrd="2" destOrd="0" presId="urn:microsoft.com/office/officeart/2018/5/layout/IconLeafLabelList"/>
    <dgm:cxn modelId="{3575FCA0-4FCE-460A-8D84-2C767D311A20}" type="presParOf" srcId="{2F278BF9-E1B2-4A1C-B065-C19A7B904219}" destId="{20363298-B2A6-463D-A7BE-F9F67404E389}" srcOrd="3" destOrd="0" presId="urn:microsoft.com/office/officeart/2018/5/layout/IconLeafLabelList"/>
    <dgm:cxn modelId="{4FD22448-C17B-4C43-BAB3-A0B7AA9BCE0D}" type="presParOf" srcId="{B6056BFB-47D7-4C5F-BA11-2CB63C56A52D}" destId="{A47947BB-708D-4F7E-B072-3C2E42B34B24}" srcOrd="3" destOrd="0" presId="urn:microsoft.com/office/officeart/2018/5/layout/IconLeafLabelList"/>
    <dgm:cxn modelId="{75E30F4F-0E76-457B-9D4F-CDE27C2F7F77}" type="presParOf" srcId="{B6056BFB-47D7-4C5F-BA11-2CB63C56A52D}" destId="{BDCD0AC9-D564-4025-AD8A-36664A6CBE31}" srcOrd="4" destOrd="0" presId="urn:microsoft.com/office/officeart/2018/5/layout/IconLeafLabelList"/>
    <dgm:cxn modelId="{C6A367E7-6A7C-42CB-94E4-8EA78AEF87BF}" type="presParOf" srcId="{BDCD0AC9-D564-4025-AD8A-36664A6CBE31}" destId="{5BDDFF18-9AEC-4E5E-B9AA-33D86F01A63E}" srcOrd="0" destOrd="0" presId="urn:microsoft.com/office/officeart/2018/5/layout/IconLeafLabelList"/>
    <dgm:cxn modelId="{B180CBEB-FA9F-4E52-8CA3-A65CB80BB91B}" type="presParOf" srcId="{BDCD0AC9-D564-4025-AD8A-36664A6CBE31}" destId="{F09AEBFF-D2D3-4FFF-AD65-C3CEAEEB10F2}" srcOrd="1" destOrd="0" presId="urn:microsoft.com/office/officeart/2018/5/layout/IconLeafLabelList"/>
    <dgm:cxn modelId="{170B020E-1E19-4EB4-A72C-4FCF01A7DD7E}" type="presParOf" srcId="{BDCD0AC9-D564-4025-AD8A-36664A6CBE31}" destId="{F2EBFBCF-0520-415A-A886-3C4F90D208EF}" srcOrd="2" destOrd="0" presId="urn:microsoft.com/office/officeart/2018/5/layout/IconLeafLabelList"/>
    <dgm:cxn modelId="{CADD8F7D-722C-42A0-AF21-39A3559F8D7B}" type="presParOf" srcId="{BDCD0AC9-D564-4025-AD8A-36664A6CBE31}" destId="{AB9CAFAA-6939-48A6-A89B-19D1A94B9EA1}"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D32BF0-6CB2-43E4-984D-635F00F4BFED}"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6E033943-5DD9-47C4-BA03-4C56706EBD62}">
      <dgm:prSet/>
      <dgm:spPr/>
      <dgm:t>
        <a:bodyPr/>
        <a:lstStyle/>
        <a:p>
          <a:r>
            <a:rPr lang="hr-HR"/>
            <a:t>Od revolucije, Iran je nastojao predstaviti </a:t>
          </a:r>
          <a:r>
            <a:rPr lang="hr-HR" b="1" i="1"/>
            <a:t>alternativnu viziju međunarodnog poretka.</a:t>
          </a:r>
          <a:endParaRPr lang="en-US"/>
        </a:p>
      </dgm:t>
    </dgm:pt>
    <dgm:pt modelId="{E4B57495-A50E-4DC5-85FA-44C866522B0F}" type="parTrans" cxnId="{2E028F06-B8B9-4110-B7B4-7F82A781AC68}">
      <dgm:prSet/>
      <dgm:spPr/>
      <dgm:t>
        <a:bodyPr/>
        <a:lstStyle/>
        <a:p>
          <a:endParaRPr lang="en-US"/>
        </a:p>
      </dgm:t>
    </dgm:pt>
    <dgm:pt modelId="{5CF91AEF-FAF7-4142-8C0C-06D58C8520A5}" type="sibTrans" cxnId="{2E028F06-B8B9-4110-B7B4-7F82A781AC68}">
      <dgm:prSet/>
      <dgm:spPr/>
      <dgm:t>
        <a:bodyPr/>
        <a:lstStyle/>
        <a:p>
          <a:endParaRPr lang="en-US"/>
        </a:p>
      </dgm:t>
    </dgm:pt>
    <dgm:pt modelId="{7A74806F-020F-49DE-955C-45EDC62B7C96}">
      <dgm:prSet/>
      <dgm:spPr/>
      <dgm:t>
        <a:bodyPr/>
        <a:lstStyle/>
        <a:p>
          <a:r>
            <a:rPr lang="hr-HR"/>
            <a:t>To se selektivno primjenjivalo u iranskoj vanjskoj politici tijekom posljednjih 40 godina kada se smatralo geopolitički korisnim. </a:t>
          </a:r>
          <a:endParaRPr lang="en-US"/>
        </a:p>
      </dgm:t>
    </dgm:pt>
    <dgm:pt modelId="{1B5C65ED-373F-41E7-8C75-845C180A1215}" type="parTrans" cxnId="{F381D0E9-2335-4282-9B9E-5AEE88C172E6}">
      <dgm:prSet/>
      <dgm:spPr/>
      <dgm:t>
        <a:bodyPr/>
        <a:lstStyle/>
        <a:p>
          <a:endParaRPr lang="en-US"/>
        </a:p>
      </dgm:t>
    </dgm:pt>
    <dgm:pt modelId="{B3FB4AAA-AEB3-4FAD-981D-1422AA8AD10B}" type="sibTrans" cxnId="{F381D0E9-2335-4282-9B9E-5AEE88C172E6}">
      <dgm:prSet/>
      <dgm:spPr/>
      <dgm:t>
        <a:bodyPr/>
        <a:lstStyle/>
        <a:p>
          <a:endParaRPr lang="en-US"/>
        </a:p>
      </dgm:t>
    </dgm:pt>
    <dgm:pt modelId="{240364A9-66E4-4B3E-9F75-7875593F9561}">
      <dgm:prSet/>
      <dgm:spPr/>
      <dgm:t>
        <a:bodyPr/>
        <a:lstStyle/>
        <a:p>
          <a:r>
            <a:rPr lang="hr-HR"/>
            <a:t>Potpuno odbacivanje proameričke orijentacije prethodnog režima i aktivna podrška raznim skupinama s kojima je pronašla zajednički cilj u globalnoj politici. </a:t>
          </a:r>
          <a:endParaRPr lang="en-US"/>
        </a:p>
      </dgm:t>
    </dgm:pt>
    <dgm:pt modelId="{0A69C965-9A32-4291-8C3B-5590D5BA6540}" type="parTrans" cxnId="{B25024F0-AB1D-431E-873A-4235B3F232F2}">
      <dgm:prSet/>
      <dgm:spPr/>
      <dgm:t>
        <a:bodyPr/>
        <a:lstStyle/>
        <a:p>
          <a:endParaRPr lang="en-US"/>
        </a:p>
      </dgm:t>
    </dgm:pt>
    <dgm:pt modelId="{0819515C-DD06-4C20-84C9-187AD9ACA8B3}" type="sibTrans" cxnId="{B25024F0-AB1D-431E-873A-4235B3F232F2}">
      <dgm:prSet/>
      <dgm:spPr/>
      <dgm:t>
        <a:bodyPr/>
        <a:lstStyle/>
        <a:p>
          <a:endParaRPr lang="en-US"/>
        </a:p>
      </dgm:t>
    </dgm:pt>
    <dgm:pt modelId="{3EF6275B-97FA-4AFB-BD75-579EE4B80B57}" type="pres">
      <dgm:prSet presAssocID="{AED32BF0-6CB2-43E4-984D-635F00F4BFED}" presName="vert0" presStyleCnt="0">
        <dgm:presLayoutVars>
          <dgm:dir/>
          <dgm:animOne val="branch"/>
          <dgm:animLvl val="lvl"/>
        </dgm:presLayoutVars>
      </dgm:prSet>
      <dgm:spPr/>
    </dgm:pt>
    <dgm:pt modelId="{273D831D-C90B-4D19-8A1F-51D105658A81}" type="pres">
      <dgm:prSet presAssocID="{6E033943-5DD9-47C4-BA03-4C56706EBD62}" presName="thickLine" presStyleLbl="alignNode1" presStyleIdx="0" presStyleCnt="3"/>
      <dgm:spPr/>
    </dgm:pt>
    <dgm:pt modelId="{ECD3A865-6423-4809-B1E1-66C17A0C8CE9}" type="pres">
      <dgm:prSet presAssocID="{6E033943-5DD9-47C4-BA03-4C56706EBD62}" presName="horz1" presStyleCnt="0"/>
      <dgm:spPr/>
    </dgm:pt>
    <dgm:pt modelId="{029704C2-83AB-4F53-8E0A-5281AB2D4E88}" type="pres">
      <dgm:prSet presAssocID="{6E033943-5DD9-47C4-BA03-4C56706EBD62}" presName="tx1" presStyleLbl="revTx" presStyleIdx="0" presStyleCnt="3"/>
      <dgm:spPr/>
    </dgm:pt>
    <dgm:pt modelId="{CE8DFDE1-CDF6-47E9-993A-0ADE2053E54B}" type="pres">
      <dgm:prSet presAssocID="{6E033943-5DD9-47C4-BA03-4C56706EBD62}" presName="vert1" presStyleCnt="0"/>
      <dgm:spPr/>
    </dgm:pt>
    <dgm:pt modelId="{48FF28F8-549B-45B7-A8D6-55439E1E29CE}" type="pres">
      <dgm:prSet presAssocID="{7A74806F-020F-49DE-955C-45EDC62B7C96}" presName="thickLine" presStyleLbl="alignNode1" presStyleIdx="1" presStyleCnt="3"/>
      <dgm:spPr/>
    </dgm:pt>
    <dgm:pt modelId="{FDB90F1D-B1A6-40C7-B0B6-AF63456B469C}" type="pres">
      <dgm:prSet presAssocID="{7A74806F-020F-49DE-955C-45EDC62B7C96}" presName="horz1" presStyleCnt="0"/>
      <dgm:spPr/>
    </dgm:pt>
    <dgm:pt modelId="{D4F2ADA4-7415-41C7-8CCC-7DC3DEB2F63E}" type="pres">
      <dgm:prSet presAssocID="{7A74806F-020F-49DE-955C-45EDC62B7C96}" presName="tx1" presStyleLbl="revTx" presStyleIdx="1" presStyleCnt="3"/>
      <dgm:spPr/>
    </dgm:pt>
    <dgm:pt modelId="{725AB4DF-5AEC-482C-9C21-DD8102347AF1}" type="pres">
      <dgm:prSet presAssocID="{7A74806F-020F-49DE-955C-45EDC62B7C96}" presName="vert1" presStyleCnt="0"/>
      <dgm:spPr/>
    </dgm:pt>
    <dgm:pt modelId="{AA276421-8C84-49FB-B32C-1C15A2DD49B4}" type="pres">
      <dgm:prSet presAssocID="{240364A9-66E4-4B3E-9F75-7875593F9561}" presName="thickLine" presStyleLbl="alignNode1" presStyleIdx="2" presStyleCnt="3"/>
      <dgm:spPr/>
    </dgm:pt>
    <dgm:pt modelId="{8AA01B2A-0F9A-4B4F-A81A-7B4FB9F73582}" type="pres">
      <dgm:prSet presAssocID="{240364A9-66E4-4B3E-9F75-7875593F9561}" presName="horz1" presStyleCnt="0"/>
      <dgm:spPr/>
    </dgm:pt>
    <dgm:pt modelId="{F1867673-6916-4C33-942E-B16BC32929DA}" type="pres">
      <dgm:prSet presAssocID="{240364A9-66E4-4B3E-9F75-7875593F9561}" presName="tx1" presStyleLbl="revTx" presStyleIdx="2" presStyleCnt="3"/>
      <dgm:spPr/>
    </dgm:pt>
    <dgm:pt modelId="{5B98CACA-F2E5-4B66-980D-A5E0C4A8F892}" type="pres">
      <dgm:prSet presAssocID="{240364A9-66E4-4B3E-9F75-7875593F9561}" presName="vert1" presStyleCnt="0"/>
      <dgm:spPr/>
    </dgm:pt>
  </dgm:ptLst>
  <dgm:cxnLst>
    <dgm:cxn modelId="{2E028F06-B8B9-4110-B7B4-7F82A781AC68}" srcId="{AED32BF0-6CB2-43E4-984D-635F00F4BFED}" destId="{6E033943-5DD9-47C4-BA03-4C56706EBD62}" srcOrd="0" destOrd="0" parTransId="{E4B57495-A50E-4DC5-85FA-44C866522B0F}" sibTransId="{5CF91AEF-FAF7-4142-8C0C-06D58C8520A5}"/>
    <dgm:cxn modelId="{5F1EC10E-6F54-41D1-9EBD-9A6153A32ED3}" type="presOf" srcId="{7A74806F-020F-49DE-955C-45EDC62B7C96}" destId="{D4F2ADA4-7415-41C7-8CCC-7DC3DEB2F63E}" srcOrd="0" destOrd="0" presId="urn:microsoft.com/office/officeart/2008/layout/LinedList"/>
    <dgm:cxn modelId="{92ABB83D-8808-4128-8803-EEC0A762D2C9}" type="presOf" srcId="{6E033943-5DD9-47C4-BA03-4C56706EBD62}" destId="{029704C2-83AB-4F53-8E0A-5281AB2D4E88}" srcOrd="0" destOrd="0" presId="urn:microsoft.com/office/officeart/2008/layout/LinedList"/>
    <dgm:cxn modelId="{AFDCAB82-0B44-4F56-B91E-819B6F7D7575}" type="presOf" srcId="{240364A9-66E4-4B3E-9F75-7875593F9561}" destId="{F1867673-6916-4C33-942E-B16BC32929DA}" srcOrd="0" destOrd="0" presId="urn:microsoft.com/office/officeart/2008/layout/LinedList"/>
    <dgm:cxn modelId="{C948499D-D594-452B-8322-470A51F872F9}" type="presOf" srcId="{AED32BF0-6CB2-43E4-984D-635F00F4BFED}" destId="{3EF6275B-97FA-4AFB-BD75-579EE4B80B57}" srcOrd="0" destOrd="0" presId="urn:microsoft.com/office/officeart/2008/layout/LinedList"/>
    <dgm:cxn modelId="{F381D0E9-2335-4282-9B9E-5AEE88C172E6}" srcId="{AED32BF0-6CB2-43E4-984D-635F00F4BFED}" destId="{7A74806F-020F-49DE-955C-45EDC62B7C96}" srcOrd="1" destOrd="0" parTransId="{1B5C65ED-373F-41E7-8C75-845C180A1215}" sibTransId="{B3FB4AAA-AEB3-4FAD-981D-1422AA8AD10B}"/>
    <dgm:cxn modelId="{B25024F0-AB1D-431E-873A-4235B3F232F2}" srcId="{AED32BF0-6CB2-43E4-984D-635F00F4BFED}" destId="{240364A9-66E4-4B3E-9F75-7875593F9561}" srcOrd="2" destOrd="0" parTransId="{0A69C965-9A32-4291-8C3B-5590D5BA6540}" sibTransId="{0819515C-DD06-4C20-84C9-187AD9ACA8B3}"/>
    <dgm:cxn modelId="{83E73AB6-55C4-4B54-BFE8-846861004069}" type="presParOf" srcId="{3EF6275B-97FA-4AFB-BD75-579EE4B80B57}" destId="{273D831D-C90B-4D19-8A1F-51D105658A81}" srcOrd="0" destOrd="0" presId="urn:microsoft.com/office/officeart/2008/layout/LinedList"/>
    <dgm:cxn modelId="{0B2A90FC-5BA6-401A-86B7-5DA5EEB7B2A0}" type="presParOf" srcId="{3EF6275B-97FA-4AFB-BD75-579EE4B80B57}" destId="{ECD3A865-6423-4809-B1E1-66C17A0C8CE9}" srcOrd="1" destOrd="0" presId="urn:microsoft.com/office/officeart/2008/layout/LinedList"/>
    <dgm:cxn modelId="{214C79A9-0F81-478C-AADE-1B3141AFE9C8}" type="presParOf" srcId="{ECD3A865-6423-4809-B1E1-66C17A0C8CE9}" destId="{029704C2-83AB-4F53-8E0A-5281AB2D4E88}" srcOrd="0" destOrd="0" presId="urn:microsoft.com/office/officeart/2008/layout/LinedList"/>
    <dgm:cxn modelId="{0C8EE411-7530-4A72-AE69-701AA3DF5226}" type="presParOf" srcId="{ECD3A865-6423-4809-B1E1-66C17A0C8CE9}" destId="{CE8DFDE1-CDF6-47E9-993A-0ADE2053E54B}" srcOrd="1" destOrd="0" presId="urn:microsoft.com/office/officeart/2008/layout/LinedList"/>
    <dgm:cxn modelId="{2C23F16E-CE61-46CB-B46D-C767ECF74ED1}" type="presParOf" srcId="{3EF6275B-97FA-4AFB-BD75-579EE4B80B57}" destId="{48FF28F8-549B-45B7-A8D6-55439E1E29CE}" srcOrd="2" destOrd="0" presId="urn:microsoft.com/office/officeart/2008/layout/LinedList"/>
    <dgm:cxn modelId="{C1EB49D9-FED0-4F35-A9A5-22362E6E80A3}" type="presParOf" srcId="{3EF6275B-97FA-4AFB-BD75-579EE4B80B57}" destId="{FDB90F1D-B1A6-40C7-B0B6-AF63456B469C}" srcOrd="3" destOrd="0" presId="urn:microsoft.com/office/officeart/2008/layout/LinedList"/>
    <dgm:cxn modelId="{DB48CAB4-C689-4564-BAD3-56C2D14C2788}" type="presParOf" srcId="{FDB90F1D-B1A6-40C7-B0B6-AF63456B469C}" destId="{D4F2ADA4-7415-41C7-8CCC-7DC3DEB2F63E}" srcOrd="0" destOrd="0" presId="urn:microsoft.com/office/officeart/2008/layout/LinedList"/>
    <dgm:cxn modelId="{A2CFBDAE-4623-48D0-897E-31BC82494F58}" type="presParOf" srcId="{FDB90F1D-B1A6-40C7-B0B6-AF63456B469C}" destId="{725AB4DF-5AEC-482C-9C21-DD8102347AF1}" srcOrd="1" destOrd="0" presId="urn:microsoft.com/office/officeart/2008/layout/LinedList"/>
    <dgm:cxn modelId="{1375621C-DCF1-49D4-97CA-DFB196F64472}" type="presParOf" srcId="{3EF6275B-97FA-4AFB-BD75-579EE4B80B57}" destId="{AA276421-8C84-49FB-B32C-1C15A2DD49B4}" srcOrd="4" destOrd="0" presId="urn:microsoft.com/office/officeart/2008/layout/LinedList"/>
    <dgm:cxn modelId="{7DC93D57-BDC2-4487-9630-2BD5D54803D3}" type="presParOf" srcId="{3EF6275B-97FA-4AFB-BD75-579EE4B80B57}" destId="{8AA01B2A-0F9A-4B4F-A81A-7B4FB9F73582}" srcOrd="5" destOrd="0" presId="urn:microsoft.com/office/officeart/2008/layout/LinedList"/>
    <dgm:cxn modelId="{8F4AD22C-E9D7-4DFF-9D42-6D0DC6073040}" type="presParOf" srcId="{8AA01B2A-0F9A-4B4F-A81A-7B4FB9F73582}" destId="{F1867673-6916-4C33-942E-B16BC32929DA}" srcOrd="0" destOrd="0" presId="urn:microsoft.com/office/officeart/2008/layout/LinedList"/>
    <dgm:cxn modelId="{D3A1B393-0D20-438D-8374-8FDD30A48FA7}" type="presParOf" srcId="{8AA01B2A-0F9A-4B4F-A81A-7B4FB9F73582}" destId="{5B98CACA-F2E5-4B66-980D-A5E0C4A8F89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2C73FED-DBA2-4052-A95A-09C4412EAC50}" type="doc">
      <dgm:prSet loTypeId="urn:microsoft.com/office/officeart/2005/8/layout/process4" loCatId="process" qsTypeId="urn:microsoft.com/office/officeart/2005/8/quickstyle/3d3" qsCatId="3D" csTypeId="urn:microsoft.com/office/officeart/2005/8/colors/accent1_2" csCatId="accent1" phldr="1"/>
      <dgm:spPr/>
      <dgm:t>
        <a:bodyPr/>
        <a:lstStyle/>
        <a:p>
          <a:endParaRPr lang="en-US"/>
        </a:p>
      </dgm:t>
    </dgm:pt>
    <dgm:pt modelId="{936E8C6F-0B7B-4732-9844-EFD9A9966389}">
      <dgm:prSet/>
      <dgm:spPr/>
      <dgm:t>
        <a:bodyPr/>
        <a:lstStyle/>
        <a:p>
          <a:r>
            <a:rPr lang="hr-HR" dirty="0"/>
            <a:t>Iranski razvoj ove mreže saveza  ima praktičnu namjeru - iranski pogled na otpor čini dio vlastite strateške </a:t>
          </a:r>
          <a:r>
            <a:rPr lang="hr-HR" b="1" i="1" dirty="0"/>
            <a:t>projekcije dubine u regiji.</a:t>
          </a:r>
          <a:endParaRPr lang="en-US" dirty="0"/>
        </a:p>
      </dgm:t>
    </dgm:pt>
    <dgm:pt modelId="{08635FC1-C55F-4B3D-9F75-F84A2117A5A9}" type="parTrans" cxnId="{83C0404C-F521-4BB8-9230-4AD026AF7329}">
      <dgm:prSet/>
      <dgm:spPr/>
      <dgm:t>
        <a:bodyPr/>
        <a:lstStyle/>
        <a:p>
          <a:endParaRPr lang="en-US"/>
        </a:p>
      </dgm:t>
    </dgm:pt>
    <dgm:pt modelId="{284DD1E2-9351-44F3-9365-07D5FB0F999C}" type="sibTrans" cxnId="{83C0404C-F521-4BB8-9230-4AD026AF7329}">
      <dgm:prSet/>
      <dgm:spPr/>
      <dgm:t>
        <a:bodyPr/>
        <a:lstStyle/>
        <a:p>
          <a:endParaRPr lang="en-US"/>
        </a:p>
      </dgm:t>
    </dgm:pt>
    <dgm:pt modelId="{986A9B5D-FFF4-47E0-BC02-A27EA1F2B78D}">
      <dgm:prSet/>
      <dgm:spPr/>
      <dgm:t>
        <a:bodyPr/>
        <a:lstStyle/>
        <a:p>
          <a:r>
            <a:rPr lang="hr-HR" dirty="0"/>
            <a:t>Ključno za iransku sigurnost, djelujući u svrhu odvraćanja neprijatelja. </a:t>
          </a:r>
          <a:endParaRPr lang="en-US" dirty="0"/>
        </a:p>
      </dgm:t>
    </dgm:pt>
    <dgm:pt modelId="{D265A729-539A-4946-A35F-BC8A06534E6C}" type="parTrans" cxnId="{5A828EDD-362B-4F0C-8125-93F2E60B0AC5}">
      <dgm:prSet/>
      <dgm:spPr/>
      <dgm:t>
        <a:bodyPr/>
        <a:lstStyle/>
        <a:p>
          <a:endParaRPr lang="en-US"/>
        </a:p>
      </dgm:t>
    </dgm:pt>
    <dgm:pt modelId="{B04279B0-4926-41E0-9A5C-6E16084C62B8}" type="sibTrans" cxnId="{5A828EDD-362B-4F0C-8125-93F2E60B0AC5}">
      <dgm:prSet/>
      <dgm:spPr/>
      <dgm:t>
        <a:bodyPr/>
        <a:lstStyle/>
        <a:p>
          <a:endParaRPr lang="en-US"/>
        </a:p>
      </dgm:t>
    </dgm:pt>
    <dgm:pt modelId="{C29C8CFB-9DF8-442F-B60F-46A34358D435}" type="pres">
      <dgm:prSet presAssocID="{12C73FED-DBA2-4052-A95A-09C4412EAC50}" presName="Name0" presStyleCnt="0">
        <dgm:presLayoutVars>
          <dgm:dir/>
          <dgm:animLvl val="lvl"/>
          <dgm:resizeHandles val="exact"/>
        </dgm:presLayoutVars>
      </dgm:prSet>
      <dgm:spPr/>
    </dgm:pt>
    <dgm:pt modelId="{41D19CAB-424D-4728-84EE-8FC5BDF2BBAA}" type="pres">
      <dgm:prSet presAssocID="{986A9B5D-FFF4-47E0-BC02-A27EA1F2B78D}" presName="boxAndChildren" presStyleCnt="0"/>
      <dgm:spPr/>
    </dgm:pt>
    <dgm:pt modelId="{A2BFDD88-12B0-46E5-8745-07A085C7938C}" type="pres">
      <dgm:prSet presAssocID="{986A9B5D-FFF4-47E0-BC02-A27EA1F2B78D}" presName="parentTextBox" presStyleLbl="node1" presStyleIdx="0" presStyleCnt="2"/>
      <dgm:spPr/>
    </dgm:pt>
    <dgm:pt modelId="{D7B58328-6111-402B-9ED3-11DF02EBE644}" type="pres">
      <dgm:prSet presAssocID="{284DD1E2-9351-44F3-9365-07D5FB0F999C}" presName="sp" presStyleCnt="0"/>
      <dgm:spPr/>
    </dgm:pt>
    <dgm:pt modelId="{3CFA71D6-50FD-4A04-9E66-0B9B40DDB60F}" type="pres">
      <dgm:prSet presAssocID="{936E8C6F-0B7B-4732-9844-EFD9A9966389}" presName="arrowAndChildren" presStyleCnt="0"/>
      <dgm:spPr/>
    </dgm:pt>
    <dgm:pt modelId="{5B186B85-6D8E-4561-8D49-C21614FB57A3}" type="pres">
      <dgm:prSet presAssocID="{936E8C6F-0B7B-4732-9844-EFD9A9966389}" presName="parentTextArrow" presStyleLbl="node1" presStyleIdx="1" presStyleCnt="2"/>
      <dgm:spPr/>
    </dgm:pt>
  </dgm:ptLst>
  <dgm:cxnLst>
    <dgm:cxn modelId="{21500E4A-9B87-4724-87EA-A4FB49F34CDE}" type="presOf" srcId="{12C73FED-DBA2-4052-A95A-09C4412EAC50}" destId="{C29C8CFB-9DF8-442F-B60F-46A34358D435}" srcOrd="0" destOrd="0" presId="urn:microsoft.com/office/officeart/2005/8/layout/process4"/>
    <dgm:cxn modelId="{83C0404C-F521-4BB8-9230-4AD026AF7329}" srcId="{12C73FED-DBA2-4052-A95A-09C4412EAC50}" destId="{936E8C6F-0B7B-4732-9844-EFD9A9966389}" srcOrd="0" destOrd="0" parTransId="{08635FC1-C55F-4B3D-9F75-F84A2117A5A9}" sibTransId="{284DD1E2-9351-44F3-9365-07D5FB0F999C}"/>
    <dgm:cxn modelId="{7D95D3D4-E092-4DC0-91D7-64E76E8AC8B4}" type="presOf" srcId="{936E8C6F-0B7B-4732-9844-EFD9A9966389}" destId="{5B186B85-6D8E-4561-8D49-C21614FB57A3}" srcOrd="0" destOrd="0" presId="urn:microsoft.com/office/officeart/2005/8/layout/process4"/>
    <dgm:cxn modelId="{5A828EDD-362B-4F0C-8125-93F2E60B0AC5}" srcId="{12C73FED-DBA2-4052-A95A-09C4412EAC50}" destId="{986A9B5D-FFF4-47E0-BC02-A27EA1F2B78D}" srcOrd="1" destOrd="0" parTransId="{D265A729-539A-4946-A35F-BC8A06534E6C}" sibTransId="{B04279B0-4926-41E0-9A5C-6E16084C62B8}"/>
    <dgm:cxn modelId="{64663AFD-F1BE-4C41-AFAB-F2E6AFAA230D}" type="presOf" srcId="{986A9B5D-FFF4-47E0-BC02-A27EA1F2B78D}" destId="{A2BFDD88-12B0-46E5-8745-07A085C7938C}" srcOrd="0" destOrd="0" presId="urn:microsoft.com/office/officeart/2005/8/layout/process4"/>
    <dgm:cxn modelId="{C83A66DB-E0CB-498A-B601-4603616CA2D5}" type="presParOf" srcId="{C29C8CFB-9DF8-442F-B60F-46A34358D435}" destId="{41D19CAB-424D-4728-84EE-8FC5BDF2BBAA}" srcOrd="0" destOrd="0" presId="urn:microsoft.com/office/officeart/2005/8/layout/process4"/>
    <dgm:cxn modelId="{B3380805-A3F6-431A-A40C-61600811C047}" type="presParOf" srcId="{41D19CAB-424D-4728-84EE-8FC5BDF2BBAA}" destId="{A2BFDD88-12B0-46E5-8745-07A085C7938C}" srcOrd="0" destOrd="0" presId="urn:microsoft.com/office/officeart/2005/8/layout/process4"/>
    <dgm:cxn modelId="{FF852B3E-6FE0-4A50-8852-49A8ED767257}" type="presParOf" srcId="{C29C8CFB-9DF8-442F-B60F-46A34358D435}" destId="{D7B58328-6111-402B-9ED3-11DF02EBE644}" srcOrd="1" destOrd="0" presId="urn:microsoft.com/office/officeart/2005/8/layout/process4"/>
    <dgm:cxn modelId="{69352F5D-3537-4FDE-9531-621AC72737C8}" type="presParOf" srcId="{C29C8CFB-9DF8-442F-B60F-46A34358D435}" destId="{3CFA71D6-50FD-4A04-9E66-0B9B40DDB60F}" srcOrd="2" destOrd="0" presId="urn:microsoft.com/office/officeart/2005/8/layout/process4"/>
    <dgm:cxn modelId="{5274B91F-1AA9-482F-8793-C0F81F0C8294}" type="presParOf" srcId="{3CFA71D6-50FD-4A04-9E66-0B9B40DDB60F}" destId="{5B186B85-6D8E-4561-8D49-C21614FB57A3}"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AE9C5B1-6CDE-4DC0-BAB8-B098F714E750}" type="doc">
      <dgm:prSet loTypeId="urn:microsoft.com/office/officeart/2005/8/layout/hProcess9" loCatId="process" qsTypeId="urn:microsoft.com/office/officeart/2005/8/quickstyle/3d2" qsCatId="3D" csTypeId="urn:microsoft.com/office/officeart/2005/8/colors/accent1_2" csCatId="accent1" phldr="1"/>
      <dgm:spPr/>
    </dgm:pt>
    <dgm:pt modelId="{68F9A9DD-FBF0-4F73-B9B9-FD8B9C9D9680}">
      <dgm:prSet phldrT="[Text]"/>
      <dgm:spPr/>
      <dgm:t>
        <a:bodyPr/>
        <a:lstStyle/>
        <a:p>
          <a:r>
            <a:rPr lang="hr-HR" sz="1800" b="1" dirty="0"/>
            <a:t>Ideacijska mreža</a:t>
          </a:r>
          <a:endParaRPr lang="en-US" dirty="0"/>
        </a:p>
      </dgm:t>
    </dgm:pt>
    <dgm:pt modelId="{195495EE-688C-4048-8D4B-B247E19A6EEA}" type="parTrans" cxnId="{B0937143-9B95-400E-ADB7-6067934B01BD}">
      <dgm:prSet/>
      <dgm:spPr/>
      <dgm:t>
        <a:bodyPr/>
        <a:lstStyle/>
        <a:p>
          <a:endParaRPr lang="en-US"/>
        </a:p>
      </dgm:t>
    </dgm:pt>
    <dgm:pt modelId="{8514EED1-48B5-4CEA-9B09-6452FFA5A283}" type="sibTrans" cxnId="{B0937143-9B95-400E-ADB7-6067934B01BD}">
      <dgm:prSet/>
      <dgm:spPr/>
      <dgm:t>
        <a:bodyPr/>
        <a:lstStyle/>
        <a:p>
          <a:endParaRPr lang="en-US"/>
        </a:p>
      </dgm:t>
    </dgm:pt>
    <dgm:pt modelId="{4F25172E-B96B-43A9-B022-41294B7CA338}">
      <dgm:prSet phldrT="[Text]"/>
      <dgm:spPr/>
      <dgm:t>
        <a:bodyPr/>
        <a:lstStyle/>
        <a:p>
          <a:r>
            <a:rPr lang="hr-HR" sz="1800" b="1" dirty="0"/>
            <a:t>religiozna</a:t>
          </a:r>
          <a:r>
            <a:rPr lang="hr-HR" sz="1800" dirty="0"/>
            <a:t> </a:t>
          </a:r>
          <a:r>
            <a:rPr lang="hr-HR" sz="1800" b="1" dirty="0"/>
            <a:t>mreža</a:t>
          </a:r>
          <a:endParaRPr lang="en-US" b="1" dirty="0"/>
        </a:p>
      </dgm:t>
    </dgm:pt>
    <dgm:pt modelId="{1698E577-F075-4C0D-AA68-7D232F55599B}" type="parTrans" cxnId="{FE59B3F9-B39A-4795-B059-B740EE5C0E66}">
      <dgm:prSet/>
      <dgm:spPr/>
      <dgm:t>
        <a:bodyPr/>
        <a:lstStyle/>
        <a:p>
          <a:endParaRPr lang="en-US"/>
        </a:p>
      </dgm:t>
    </dgm:pt>
    <dgm:pt modelId="{9BCD4DC3-8E9B-4D7D-BF05-9EB0CB920E80}" type="sibTrans" cxnId="{FE59B3F9-B39A-4795-B059-B740EE5C0E66}">
      <dgm:prSet/>
      <dgm:spPr/>
      <dgm:t>
        <a:bodyPr/>
        <a:lstStyle/>
        <a:p>
          <a:endParaRPr lang="en-US"/>
        </a:p>
      </dgm:t>
    </dgm:pt>
    <dgm:pt modelId="{81515893-5072-4586-A9B8-F242EDF23600}">
      <dgm:prSet phldrT="[Text]"/>
      <dgm:spPr/>
      <dgm:t>
        <a:bodyPr/>
        <a:lstStyle/>
        <a:p>
          <a:r>
            <a:rPr lang="hr-HR" sz="1800" b="1" dirty="0"/>
            <a:t>strateški savez </a:t>
          </a:r>
          <a:endParaRPr lang="en-US" dirty="0"/>
        </a:p>
      </dgm:t>
    </dgm:pt>
    <dgm:pt modelId="{6E0C59D2-EBDE-4EC8-B97E-5926DD6685E9}" type="parTrans" cxnId="{488A8561-78F8-4FE7-B403-871E898587BE}">
      <dgm:prSet/>
      <dgm:spPr/>
      <dgm:t>
        <a:bodyPr/>
        <a:lstStyle/>
        <a:p>
          <a:endParaRPr lang="en-US"/>
        </a:p>
      </dgm:t>
    </dgm:pt>
    <dgm:pt modelId="{9F9BAB5F-8749-481A-A818-9A3560E653F6}" type="sibTrans" cxnId="{488A8561-78F8-4FE7-B403-871E898587BE}">
      <dgm:prSet/>
      <dgm:spPr/>
      <dgm:t>
        <a:bodyPr/>
        <a:lstStyle/>
        <a:p>
          <a:endParaRPr lang="en-US"/>
        </a:p>
      </dgm:t>
    </dgm:pt>
    <dgm:pt modelId="{8A8E703D-7366-456D-BCEE-5B9149546211}" type="pres">
      <dgm:prSet presAssocID="{5AE9C5B1-6CDE-4DC0-BAB8-B098F714E750}" presName="CompostProcess" presStyleCnt="0">
        <dgm:presLayoutVars>
          <dgm:dir/>
          <dgm:resizeHandles val="exact"/>
        </dgm:presLayoutVars>
      </dgm:prSet>
      <dgm:spPr/>
    </dgm:pt>
    <dgm:pt modelId="{1DF2955E-42AE-4391-856B-C483910253BF}" type="pres">
      <dgm:prSet presAssocID="{5AE9C5B1-6CDE-4DC0-BAB8-B098F714E750}" presName="arrow" presStyleLbl="bgShp" presStyleIdx="0" presStyleCnt="1"/>
      <dgm:spPr/>
    </dgm:pt>
    <dgm:pt modelId="{F1EEDB19-9DEF-43C6-B7B0-787AC381B14E}" type="pres">
      <dgm:prSet presAssocID="{5AE9C5B1-6CDE-4DC0-BAB8-B098F714E750}" presName="linearProcess" presStyleCnt="0"/>
      <dgm:spPr/>
    </dgm:pt>
    <dgm:pt modelId="{9E78545C-0933-48A2-9043-9F0C017BCE49}" type="pres">
      <dgm:prSet presAssocID="{68F9A9DD-FBF0-4F73-B9B9-FD8B9C9D9680}" presName="textNode" presStyleLbl="node1" presStyleIdx="0" presStyleCnt="3">
        <dgm:presLayoutVars>
          <dgm:bulletEnabled val="1"/>
        </dgm:presLayoutVars>
      </dgm:prSet>
      <dgm:spPr/>
    </dgm:pt>
    <dgm:pt modelId="{BDE97CE5-D6D0-4CEA-AB41-949D8E566A99}" type="pres">
      <dgm:prSet presAssocID="{8514EED1-48B5-4CEA-9B09-6452FFA5A283}" presName="sibTrans" presStyleCnt="0"/>
      <dgm:spPr/>
    </dgm:pt>
    <dgm:pt modelId="{3905D5FE-9334-4961-82E9-ACA8551C3A3D}" type="pres">
      <dgm:prSet presAssocID="{4F25172E-B96B-43A9-B022-41294B7CA338}" presName="textNode" presStyleLbl="node1" presStyleIdx="1" presStyleCnt="3">
        <dgm:presLayoutVars>
          <dgm:bulletEnabled val="1"/>
        </dgm:presLayoutVars>
      </dgm:prSet>
      <dgm:spPr/>
    </dgm:pt>
    <dgm:pt modelId="{E9B0AF99-2460-4549-B416-9FCA77D6CF09}" type="pres">
      <dgm:prSet presAssocID="{9BCD4DC3-8E9B-4D7D-BF05-9EB0CB920E80}" presName="sibTrans" presStyleCnt="0"/>
      <dgm:spPr/>
    </dgm:pt>
    <dgm:pt modelId="{E4E07873-FF97-4942-B37D-0E54AB4CBB4B}" type="pres">
      <dgm:prSet presAssocID="{81515893-5072-4586-A9B8-F242EDF23600}" presName="textNode" presStyleLbl="node1" presStyleIdx="2" presStyleCnt="3">
        <dgm:presLayoutVars>
          <dgm:bulletEnabled val="1"/>
        </dgm:presLayoutVars>
      </dgm:prSet>
      <dgm:spPr/>
    </dgm:pt>
  </dgm:ptLst>
  <dgm:cxnLst>
    <dgm:cxn modelId="{B21DCE26-7831-4D5C-9F9C-A886F3875CA5}" type="presOf" srcId="{5AE9C5B1-6CDE-4DC0-BAB8-B098F714E750}" destId="{8A8E703D-7366-456D-BCEE-5B9149546211}" srcOrd="0" destOrd="0" presId="urn:microsoft.com/office/officeart/2005/8/layout/hProcess9"/>
    <dgm:cxn modelId="{A94AD938-6C76-4BCE-AA63-1FD61D543A50}" type="presOf" srcId="{68F9A9DD-FBF0-4F73-B9B9-FD8B9C9D9680}" destId="{9E78545C-0933-48A2-9043-9F0C017BCE49}" srcOrd="0" destOrd="0" presId="urn:microsoft.com/office/officeart/2005/8/layout/hProcess9"/>
    <dgm:cxn modelId="{488A8561-78F8-4FE7-B403-871E898587BE}" srcId="{5AE9C5B1-6CDE-4DC0-BAB8-B098F714E750}" destId="{81515893-5072-4586-A9B8-F242EDF23600}" srcOrd="2" destOrd="0" parTransId="{6E0C59D2-EBDE-4EC8-B97E-5926DD6685E9}" sibTransId="{9F9BAB5F-8749-481A-A818-9A3560E653F6}"/>
    <dgm:cxn modelId="{B0937143-9B95-400E-ADB7-6067934B01BD}" srcId="{5AE9C5B1-6CDE-4DC0-BAB8-B098F714E750}" destId="{68F9A9DD-FBF0-4F73-B9B9-FD8B9C9D9680}" srcOrd="0" destOrd="0" parTransId="{195495EE-688C-4048-8D4B-B247E19A6EEA}" sibTransId="{8514EED1-48B5-4CEA-9B09-6452FFA5A283}"/>
    <dgm:cxn modelId="{D6BE237D-25FE-43AB-996F-C485437F2847}" type="presOf" srcId="{4F25172E-B96B-43A9-B022-41294B7CA338}" destId="{3905D5FE-9334-4961-82E9-ACA8551C3A3D}" srcOrd="0" destOrd="0" presId="urn:microsoft.com/office/officeart/2005/8/layout/hProcess9"/>
    <dgm:cxn modelId="{D28FB8A0-1458-496A-A884-A63EBA23DB3B}" type="presOf" srcId="{81515893-5072-4586-A9B8-F242EDF23600}" destId="{E4E07873-FF97-4942-B37D-0E54AB4CBB4B}" srcOrd="0" destOrd="0" presId="urn:microsoft.com/office/officeart/2005/8/layout/hProcess9"/>
    <dgm:cxn modelId="{FE59B3F9-B39A-4795-B059-B740EE5C0E66}" srcId="{5AE9C5B1-6CDE-4DC0-BAB8-B098F714E750}" destId="{4F25172E-B96B-43A9-B022-41294B7CA338}" srcOrd="1" destOrd="0" parTransId="{1698E577-F075-4C0D-AA68-7D232F55599B}" sibTransId="{9BCD4DC3-8E9B-4D7D-BF05-9EB0CB920E80}"/>
    <dgm:cxn modelId="{5FDFA035-C3C6-402C-8D09-C828A276CABA}" type="presParOf" srcId="{8A8E703D-7366-456D-BCEE-5B9149546211}" destId="{1DF2955E-42AE-4391-856B-C483910253BF}" srcOrd="0" destOrd="0" presId="urn:microsoft.com/office/officeart/2005/8/layout/hProcess9"/>
    <dgm:cxn modelId="{96375367-3E08-466F-9A56-583FC13B649B}" type="presParOf" srcId="{8A8E703D-7366-456D-BCEE-5B9149546211}" destId="{F1EEDB19-9DEF-43C6-B7B0-787AC381B14E}" srcOrd="1" destOrd="0" presId="urn:microsoft.com/office/officeart/2005/8/layout/hProcess9"/>
    <dgm:cxn modelId="{55196398-F22E-43EA-B933-BAD8CAE09E93}" type="presParOf" srcId="{F1EEDB19-9DEF-43C6-B7B0-787AC381B14E}" destId="{9E78545C-0933-48A2-9043-9F0C017BCE49}" srcOrd="0" destOrd="0" presId="urn:microsoft.com/office/officeart/2005/8/layout/hProcess9"/>
    <dgm:cxn modelId="{F2BD4F17-CC55-46C1-9F52-7754986407AA}" type="presParOf" srcId="{F1EEDB19-9DEF-43C6-B7B0-787AC381B14E}" destId="{BDE97CE5-D6D0-4CEA-AB41-949D8E566A99}" srcOrd="1" destOrd="0" presId="urn:microsoft.com/office/officeart/2005/8/layout/hProcess9"/>
    <dgm:cxn modelId="{3CBC2F20-B36D-490B-A049-F6D7CB9D00AF}" type="presParOf" srcId="{F1EEDB19-9DEF-43C6-B7B0-787AC381B14E}" destId="{3905D5FE-9334-4961-82E9-ACA8551C3A3D}" srcOrd="2" destOrd="0" presId="urn:microsoft.com/office/officeart/2005/8/layout/hProcess9"/>
    <dgm:cxn modelId="{D3772776-2AEC-411B-A29D-0173B36FD9FC}" type="presParOf" srcId="{F1EEDB19-9DEF-43C6-B7B0-787AC381B14E}" destId="{E9B0AF99-2460-4549-B416-9FCA77D6CF09}" srcOrd="3" destOrd="0" presId="urn:microsoft.com/office/officeart/2005/8/layout/hProcess9"/>
    <dgm:cxn modelId="{04DCCBA5-2A37-4E4B-AE8A-0B355D526A34}" type="presParOf" srcId="{F1EEDB19-9DEF-43C6-B7B0-787AC381B14E}" destId="{E4E07873-FF97-4942-B37D-0E54AB4CBB4B}"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31E26F8-5C69-4113-9727-F5F26FD184FB}" type="doc">
      <dgm:prSet loTypeId="urn:microsoft.com/office/officeart/2005/8/layout/hierarchy1" loCatId="hierarchy" qsTypeId="urn:microsoft.com/office/officeart/2005/8/quickstyle/simple5" qsCatId="simple" csTypeId="urn:microsoft.com/office/officeart/2005/8/colors/colorful1" csCatId="colorful"/>
      <dgm:spPr/>
      <dgm:t>
        <a:bodyPr/>
        <a:lstStyle/>
        <a:p>
          <a:endParaRPr lang="en-US"/>
        </a:p>
      </dgm:t>
    </dgm:pt>
    <dgm:pt modelId="{BAC66C18-7BB8-4583-98F5-6B95B415D66A}">
      <dgm:prSet/>
      <dgm:spPr/>
      <dgm:t>
        <a:bodyPr/>
        <a:lstStyle/>
        <a:p>
          <a:r>
            <a:rPr lang="hr-HR"/>
            <a:t>U središtu ovog rivalstva su kontrastne vizije o organizaciji regionalne politike - uglavnom između </a:t>
          </a:r>
          <a:r>
            <a:rPr lang="hr-HR" b="1"/>
            <a:t>konzervativne vizije </a:t>
          </a:r>
          <a:r>
            <a:rPr lang="hr-HR"/>
            <a:t>Saudijske Arabije </a:t>
          </a:r>
          <a:r>
            <a:rPr lang="hr-HR" b="1"/>
            <a:t>i revolucionarne </a:t>
          </a:r>
          <a:r>
            <a:rPr lang="hr-HR"/>
            <a:t>vizije Irana.</a:t>
          </a:r>
          <a:endParaRPr lang="en-US"/>
        </a:p>
      </dgm:t>
    </dgm:pt>
    <dgm:pt modelId="{5209F2CD-2DE5-4A25-AE1B-F4C99A978292}" type="parTrans" cxnId="{0FD53309-4A2D-4C18-80FA-FC370EEA96CE}">
      <dgm:prSet/>
      <dgm:spPr/>
      <dgm:t>
        <a:bodyPr/>
        <a:lstStyle/>
        <a:p>
          <a:endParaRPr lang="en-US"/>
        </a:p>
      </dgm:t>
    </dgm:pt>
    <dgm:pt modelId="{85DB065F-E919-4086-8B6C-D42D3921AC5A}" type="sibTrans" cxnId="{0FD53309-4A2D-4C18-80FA-FC370EEA96CE}">
      <dgm:prSet/>
      <dgm:spPr/>
      <dgm:t>
        <a:bodyPr/>
        <a:lstStyle/>
        <a:p>
          <a:endParaRPr lang="en-US"/>
        </a:p>
      </dgm:t>
    </dgm:pt>
    <dgm:pt modelId="{9868FC3B-7EF1-4A0C-80AD-09CDAF65A54C}">
      <dgm:prSet/>
      <dgm:spPr/>
      <dgm:t>
        <a:bodyPr/>
        <a:lstStyle/>
        <a:p>
          <a:r>
            <a:rPr lang="hr-HR"/>
            <a:t>Prostorno uređenje tih konkurentskih vizija imalo je ozbiljne posljedice za ljude diljem regije. </a:t>
          </a:r>
          <a:endParaRPr lang="en-US"/>
        </a:p>
      </dgm:t>
    </dgm:pt>
    <dgm:pt modelId="{D9ACA6FC-56D2-48BD-8598-88DF5EAC6A3A}" type="parTrans" cxnId="{0EC94992-0C4B-4C92-92A6-518AB3B4C61A}">
      <dgm:prSet/>
      <dgm:spPr/>
      <dgm:t>
        <a:bodyPr/>
        <a:lstStyle/>
        <a:p>
          <a:endParaRPr lang="en-US"/>
        </a:p>
      </dgm:t>
    </dgm:pt>
    <dgm:pt modelId="{082CD273-5F4E-46FE-97F3-A1F1486CCBCD}" type="sibTrans" cxnId="{0EC94992-0C4B-4C92-92A6-518AB3B4C61A}">
      <dgm:prSet/>
      <dgm:spPr/>
      <dgm:t>
        <a:bodyPr/>
        <a:lstStyle/>
        <a:p>
          <a:endParaRPr lang="en-US"/>
        </a:p>
      </dgm:t>
    </dgm:pt>
    <dgm:pt modelId="{A1FB3865-9073-4969-85F6-2D899ABA677C}" type="pres">
      <dgm:prSet presAssocID="{631E26F8-5C69-4113-9727-F5F26FD184FB}" presName="hierChild1" presStyleCnt="0">
        <dgm:presLayoutVars>
          <dgm:chPref val="1"/>
          <dgm:dir/>
          <dgm:animOne val="branch"/>
          <dgm:animLvl val="lvl"/>
          <dgm:resizeHandles/>
        </dgm:presLayoutVars>
      </dgm:prSet>
      <dgm:spPr/>
    </dgm:pt>
    <dgm:pt modelId="{D20B712E-933F-43A3-B3A9-6CC7B6C2D55D}" type="pres">
      <dgm:prSet presAssocID="{BAC66C18-7BB8-4583-98F5-6B95B415D66A}" presName="hierRoot1" presStyleCnt="0"/>
      <dgm:spPr/>
    </dgm:pt>
    <dgm:pt modelId="{69883671-FFD1-4A1E-940D-224E5CA5EC4F}" type="pres">
      <dgm:prSet presAssocID="{BAC66C18-7BB8-4583-98F5-6B95B415D66A}" presName="composite" presStyleCnt="0"/>
      <dgm:spPr/>
    </dgm:pt>
    <dgm:pt modelId="{F8B801E6-112F-49F4-8F8A-13D7A53B18BA}" type="pres">
      <dgm:prSet presAssocID="{BAC66C18-7BB8-4583-98F5-6B95B415D66A}" presName="background" presStyleLbl="node0" presStyleIdx="0" presStyleCnt="2"/>
      <dgm:spPr/>
    </dgm:pt>
    <dgm:pt modelId="{93AE1615-6848-4095-B4C9-8EA135171A77}" type="pres">
      <dgm:prSet presAssocID="{BAC66C18-7BB8-4583-98F5-6B95B415D66A}" presName="text" presStyleLbl="fgAcc0" presStyleIdx="0" presStyleCnt="2">
        <dgm:presLayoutVars>
          <dgm:chPref val="3"/>
        </dgm:presLayoutVars>
      </dgm:prSet>
      <dgm:spPr/>
    </dgm:pt>
    <dgm:pt modelId="{03709ED3-60E3-437D-B274-476649412F30}" type="pres">
      <dgm:prSet presAssocID="{BAC66C18-7BB8-4583-98F5-6B95B415D66A}" presName="hierChild2" presStyleCnt="0"/>
      <dgm:spPr/>
    </dgm:pt>
    <dgm:pt modelId="{AF4F5C35-1667-4CFF-B0FE-D53B7D8141A7}" type="pres">
      <dgm:prSet presAssocID="{9868FC3B-7EF1-4A0C-80AD-09CDAF65A54C}" presName="hierRoot1" presStyleCnt="0"/>
      <dgm:spPr/>
    </dgm:pt>
    <dgm:pt modelId="{7378DA97-1540-4C96-992E-AB38B770610F}" type="pres">
      <dgm:prSet presAssocID="{9868FC3B-7EF1-4A0C-80AD-09CDAF65A54C}" presName="composite" presStyleCnt="0"/>
      <dgm:spPr/>
    </dgm:pt>
    <dgm:pt modelId="{28CBA29F-6524-488F-BA0D-EF2AF51D038E}" type="pres">
      <dgm:prSet presAssocID="{9868FC3B-7EF1-4A0C-80AD-09CDAF65A54C}" presName="background" presStyleLbl="node0" presStyleIdx="1" presStyleCnt="2"/>
      <dgm:spPr/>
    </dgm:pt>
    <dgm:pt modelId="{475D6374-D283-4645-8F7E-0E98A2798A2C}" type="pres">
      <dgm:prSet presAssocID="{9868FC3B-7EF1-4A0C-80AD-09CDAF65A54C}" presName="text" presStyleLbl="fgAcc0" presStyleIdx="1" presStyleCnt="2">
        <dgm:presLayoutVars>
          <dgm:chPref val="3"/>
        </dgm:presLayoutVars>
      </dgm:prSet>
      <dgm:spPr/>
    </dgm:pt>
    <dgm:pt modelId="{FA2738C1-7335-4D5B-A008-BA033D7DF844}" type="pres">
      <dgm:prSet presAssocID="{9868FC3B-7EF1-4A0C-80AD-09CDAF65A54C}" presName="hierChild2" presStyleCnt="0"/>
      <dgm:spPr/>
    </dgm:pt>
  </dgm:ptLst>
  <dgm:cxnLst>
    <dgm:cxn modelId="{F0AD5505-83CB-4054-8E4E-5E5C13A0CE58}" type="presOf" srcId="{BAC66C18-7BB8-4583-98F5-6B95B415D66A}" destId="{93AE1615-6848-4095-B4C9-8EA135171A77}" srcOrd="0" destOrd="0" presId="urn:microsoft.com/office/officeart/2005/8/layout/hierarchy1"/>
    <dgm:cxn modelId="{0FD53309-4A2D-4C18-80FA-FC370EEA96CE}" srcId="{631E26F8-5C69-4113-9727-F5F26FD184FB}" destId="{BAC66C18-7BB8-4583-98F5-6B95B415D66A}" srcOrd="0" destOrd="0" parTransId="{5209F2CD-2DE5-4A25-AE1B-F4C99A978292}" sibTransId="{85DB065F-E919-4086-8B6C-D42D3921AC5A}"/>
    <dgm:cxn modelId="{7F06915B-62F1-473B-AEA3-A3417BBFD159}" type="presOf" srcId="{9868FC3B-7EF1-4A0C-80AD-09CDAF65A54C}" destId="{475D6374-D283-4645-8F7E-0E98A2798A2C}" srcOrd="0" destOrd="0" presId="urn:microsoft.com/office/officeart/2005/8/layout/hierarchy1"/>
    <dgm:cxn modelId="{0EC94992-0C4B-4C92-92A6-518AB3B4C61A}" srcId="{631E26F8-5C69-4113-9727-F5F26FD184FB}" destId="{9868FC3B-7EF1-4A0C-80AD-09CDAF65A54C}" srcOrd="1" destOrd="0" parTransId="{D9ACA6FC-56D2-48BD-8598-88DF5EAC6A3A}" sibTransId="{082CD273-5F4E-46FE-97F3-A1F1486CCBCD}"/>
    <dgm:cxn modelId="{F094B6B5-FB77-4DA1-BAA1-005E021C8D35}" type="presOf" srcId="{631E26F8-5C69-4113-9727-F5F26FD184FB}" destId="{A1FB3865-9073-4969-85F6-2D899ABA677C}" srcOrd="0" destOrd="0" presId="urn:microsoft.com/office/officeart/2005/8/layout/hierarchy1"/>
    <dgm:cxn modelId="{DBD3BE62-62B0-41A7-870D-175CD6DF80CE}" type="presParOf" srcId="{A1FB3865-9073-4969-85F6-2D899ABA677C}" destId="{D20B712E-933F-43A3-B3A9-6CC7B6C2D55D}" srcOrd="0" destOrd="0" presId="urn:microsoft.com/office/officeart/2005/8/layout/hierarchy1"/>
    <dgm:cxn modelId="{D4022BFE-8C14-492E-816B-CCE4E67941B2}" type="presParOf" srcId="{D20B712E-933F-43A3-B3A9-6CC7B6C2D55D}" destId="{69883671-FFD1-4A1E-940D-224E5CA5EC4F}" srcOrd="0" destOrd="0" presId="urn:microsoft.com/office/officeart/2005/8/layout/hierarchy1"/>
    <dgm:cxn modelId="{F0240337-42C2-4EEC-B944-49DDE7A4D821}" type="presParOf" srcId="{69883671-FFD1-4A1E-940D-224E5CA5EC4F}" destId="{F8B801E6-112F-49F4-8F8A-13D7A53B18BA}" srcOrd="0" destOrd="0" presId="urn:microsoft.com/office/officeart/2005/8/layout/hierarchy1"/>
    <dgm:cxn modelId="{1BCF36F3-5041-4D05-80A1-269665CD1EA6}" type="presParOf" srcId="{69883671-FFD1-4A1E-940D-224E5CA5EC4F}" destId="{93AE1615-6848-4095-B4C9-8EA135171A77}" srcOrd="1" destOrd="0" presId="urn:microsoft.com/office/officeart/2005/8/layout/hierarchy1"/>
    <dgm:cxn modelId="{4779AB88-DC4E-413F-B15B-F0129C8856C0}" type="presParOf" srcId="{D20B712E-933F-43A3-B3A9-6CC7B6C2D55D}" destId="{03709ED3-60E3-437D-B274-476649412F30}" srcOrd="1" destOrd="0" presId="urn:microsoft.com/office/officeart/2005/8/layout/hierarchy1"/>
    <dgm:cxn modelId="{07D251EE-014E-4062-A27A-FF9AD253214B}" type="presParOf" srcId="{A1FB3865-9073-4969-85F6-2D899ABA677C}" destId="{AF4F5C35-1667-4CFF-B0FE-D53B7D8141A7}" srcOrd="1" destOrd="0" presId="urn:microsoft.com/office/officeart/2005/8/layout/hierarchy1"/>
    <dgm:cxn modelId="{6DC9973A-A97E-4BFF-A00D-D86FCDF418AB}" type="presParOf" srcId="{AF4F5C35-1667-4CFF-B0FE-D53B7D8141A7}" destId="{7378DA97-1540-4C96-992E-AB38B770610F}" srcOrd="0" destOrd="0" presId="urn:microsoft.com/office/officeart/2005/8/layout/hierarchy1"/>
    <dgm:cxn modelId="{3BCE154E-D246-46A4-904C-7AA0E397E268}" type="presParOf" srcId="{7378DA97-1540-4C96-992E-AB38B770610F}" destId="{28CBA29F-6524-488F-BA0D-EF2AF51D038E}" srcOrd="0" destOrd="0" presId="urn:microsoft.com/office/officeart/2005/8/layout/hierarchy1"/>
    <dgm:cxn modelId="{73BAE7ED-791C-434E-98BA-3341CC4BC2A4}" type="presParOf" srcId="{7378DA97-1540-4C96-992E-AB38B770610F}" destId="{475D6374-D283-4645-8F7E-0E98A2798A2C}" srcOrd="1" destOrd="0" presId="urn:microsoft.com/office/officeart/2005/8/layout/hierarchy1"/>
    <dgm:cxn modelId="{FDCA6E93-68CA-47B7-8879-F8A0AA846D85}" type="presParOf" srcId="{AF4F5C35-1667-4CFF-B0FE-D53B7D8141A7}" destId="{FA2738C1-7335-4D5B-A008-BA033D7DF84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9F8FE0D-FD63-4DCE-BD4D-65D8AA755F43}" type="doc">
      <dgm:prSet loTypeId="urn:microsoft.com/office/officeart/2024/3/layout/BlockTimeline" loCatId="Timeline" qsTypeId="urn:microsoft.com/office/officeart/2005/8/quickstyle/simple2" qsCatId="simple" csTypeId="urn:microsoft.com/office/officeart/2005/8/colors/BlockTimelineDefaultColorVariant" csCatId="other" phldr="1"/>
      <dgm:spPr/>
      <dgm:t>
        <a:bodyPr/>
        <a:lstStyle/>
        <a:p>
          <a:endParaRPr lang="en-US"/>
        </a:p>
      </dgm:t>
    </dgm:pt>
    <dgm:pt modelId="{0FDD8C62-AA26-4A90-AB56-3FC6B4B3F21E}">
      <dgm:prSet/>
      <dgm:spPr/>
      <dgm:t>
        <a:bodyPr/>
        <a:lstStyle/>
        <a:p>
          <a:pPr>
            <a:defRPr b="1"/>
          </a:pPr>
          <a:r>
            <a:rPr lang="hr-HR" dirty="0"/>
            <a:t>1925.</a:t>
          </a:r>
          <a:endParaRPr lang="en-US" dirty="0"/>
        </a:p>
      </dgm:t>
    </dgm:pt>
    <dgm:pt modelId="{7F3525F3-F537-4C12-88D2-D6DF78DB51AF}" type="parTrans" cxnId="{51EFFCFB-0796-44DF-844F-90BA608B329B}">
      <dgm:prSet/>
      <dgm:spPr/>
      <dgm:t>
        <a:bodyPr/>
        <a:lstStyle/>
        <a:p>
          <a:endParaRPr lang="en-US"/>
        </a:p>
      </dgm:t>
    </dgm:pt>
    <dgm:pt modelId="{247117CA-8656-4880-8574-8484229D23DE}" type="sibTrans" cxnId="{51EFFCFB-0796-44DF-844F-90BA608B329B}">
      <dgm:prSet/>
      <dgm:spPr/>
      <dgm:t>
        <a:bodyPr/>
        <a:lstStyle/>
        <a:p>
          <a:endParaRPr lang="en-US"/>
        </a:p>
      </dgm:t>
    </dgm:pt>
    <dgm:pt modelId="{77D14452-F6A8-4578-B517-92F65844CBE4}">
      <dgm:prSet/>
      <dgm:spPr/>
      <dgm:t>
        <a:bodyPr/>
        <a:lstStyle/>
        <a:p>
          <a:r>
            <a:rPr lang="hr-HR" dirty="0">
              <a:effectLst/>
            </a:rPr>
            <a:t>Abd al-Aziz nakon preuzimanja Hidžaza poslao pismo perzijskom konzulatu u Džedi ističući svoje jamstvo sigurnosti za to područje kao i za slobodu hodočasnika.</a:t>
          </a:r>
          <a:endParaRPr lang="en-US" dirty="0"/>
        </a:p>
      </dgm:t>
    </dgm:pt>
    <dgm:pt modelId="{7786650E-CFA9-4203-A438-95DDABD415F7}" type="parTrans" cxnId="{3B50B2C8-791D-4755-9252-2B34A3F75A63}">
      <dgm:prSet/>
      <dgm:spPr/>
      <dgm:t>
        <a:bodyPr/>
        <a:lstStyle/>
        <a:p>
          <a:endParaRPr lang="en-US"/>
        </a:p>
      </dgm:t>
    </dgm:pt>
    <dgm:pt modelId="{F94C4994-3693-4BA6-AE76-7C5E2AB419AD}" type="sibTrans" cxnId="{3B50B2C8-791D-4755-9252-2B34A3F75A63}">
      <dgm:prSet/>
      <dgm:spPr/>
      <dgm:t>
        <a:bodyPr/>
        <a:lstStyle/>
        <a:p>
          <a:endParaRPr lang="en-US"/>
        </a:p>
      </dgm:t>
    </dgm:pt>
    <dgm:pt modelId="{4B042FEF-9CDF-4B7E-AFC2-1CAC4D042508}">
      <dgm:prSet/>
      <dgm:spPr/>
      <dgm:t>
        <a:bodyPr/>
        <a:lstStyle/>
        <a:p>
          <a:pPr marL="0" marR="0" lvl="0" indent="0" defTabSz="914400" eaLnBrk="1" fontAlgn="auto" latinLnBrk="0" hangingPunct="1">
            <a:lnSpc>
              <a:spcPct val="100000"/>
            </a:lnSpc>
            <a:spcBef>
              <a:spcPts val="0"/>
            </a:spcBef>
            <a:spcAft>
              <a:spcPts val="0"/>
            </a:spcAft>
            <a:buClrTx/>
            <a:buSzTx/>
            <a:buFontTx/>
            <a:buNone/>
            <a:tabLst/>
            <a:defRPr b="1"/>
          </a:pPr>
          <a:r>
            <a:rPr lang="hr-HR" b="1" i="0" u="none" dirty="0"/>
            <a:t>1925.</a:t>
          </a:r>
          <a:endParaRPr lang="en-US" dirty="0"/>
        </a:p>
        <a:p>
          <a:pPr marL="0" lvl="0" defTabSz="711200">
            <a:lnSpc>
              <a:spcPct val="90000"/>
            </a:lnSpc>
            <a:spcBef>
              <a:spcPct val="0"/>
            </a:spcBef>
            <a:spcAft>
              <a:spcPct val="35000"/>
            </a:spcAft>
            <a:buNone/>
            <a:defRPr b="1"/>
          </a:pPr>
          <a:endParaRPr lang="en-US" dirty="0"/>
        </a:p>
      </dgm:t>
    </dgm:pt>
    <dgm:pt modelId="{6E111490-4D0B-4B90-94FC-F5A662305F76}" type="parTrans" cxnId="{13F48EF6-7CB4-4956-8090-107A2A486762}">
      <dgm:prSet/>
      <dgm:spPr/>
      <dgm:t>
        <a:bodyPr/>
        <a:lstStyle/>
        <a:p>
          <a:endParaRPr lang="en-US"/>
        </a:p>
      </dgm:t>
    </dgm:pt>
    <dgm:pt modelId="{DC1386DF-946A-44AE-903B-71C069D827C8}" type="sibTrans" cxnId="{13F48EF6-7CB4-4956-8090-107A2A486762}">
      <dgm:prSet/>
      <dgm:spPr/>
      <dgm:t>
        <a:bodyPr/>
        <a:lstStyle/>
        <a:p>
          <a:endParaRPr lang="en-US"/>
        </a:p>
      </dgm:t>
    </dgm:pt>
    <dgm:pt modelId="{522B4903-76DB-4732-8E91-047D18A8AD55}">
      <dgm:prSet/>
      <dgm:spPr/>
      <dgm:t>
        <a:bodyPr/>
        <a:lstStyle/>
        <a:p>
          <a:endParaRPr lang="en-US" b="0" dirty="0"/>
        </a:p>
      </dgm:t>
    </dgm:pt>
    <dgm:pt modelId="{80DE2480-053E-453C-8E35-DB14D7730CF9}" type="parTrans" cxnId="{8AB0E3B8-FF9B-4B97-9592-69ECEF9C12A9}">
      <dgm:prSet/>
      <dgm:spPr/>
      <dgm:t>
        <a:bodyPr/>
        <a:lstStyle/>
        <a:p>
          <a:endParaRPr lang="en-US"/>
        </a:p>
      </dgm:t>
    </dgm:pt>
    <dgm:pt modelId="{CFF003CC-E610-44AD-AE87-8FFD13958CC6}" type="sibTrans" cxnId="{8AB0E3B8-FF9B-4B97-9592-69ECEF9C12A9}">
      <dgm:prSet/>
      <dgm:spPr/>
      <dgm:t>
        <a:bodyPr/>
        <a:lstStyle/>
        <a:p>
          <a:endParaRPr lang="en-US"/>
        </a:p>
      </dgm:t>
    </dgm:pt>
    <dgm:pt modelId="{DB577F6D-0273-4D28-9AD6-4601425EF914}">
      <dgm:prSet/>
      <dgm:spPr/>
      <dgm:t>
        <a:bodyPr/>
        <a:lstStyle/>
        <a:p>
          <a:pPr>
            <a:defRPr b="1"/>
          </a:pPr>
          <a:r>
            <a:rPr lang="hr-HR" dirty="0"/>
            <a:t>1928.</a:t>
          </a:r>
          <a:endParaRPr lang="en-US" dirty="0"/>
        </a:p>
      </dgm:t>
    </dgm:pt>
    <dgm:pt modelId="{304659FE-8B21-4C21-A04E-0012DA3E7F29}" type="parTrans" cxnId="{9FC8D99F-AAE6-4539-B0EC-63FC68902F62}">
      <dgm:prSet/>
      <dgm:spPr/>
      <dgm:t>
        <a:bodyPr/>
        <a:lstStyle/>
        <a:p>
          <a:endParaRPr lang="en-US"/>
        </a:p>
      </dgm:t>
    </dgm:pt>
    <dgm:pt modelId="{BD7AAD1D-A202-4355-B7BC-0AF24D3DA563}" type="sibTrans" cxnId="{9FC8D99F-AAE6-4539-B0EC-63FC68902F62}">
      <dgm:prSet/>
      <dgm:spPr/>
      <dgm:t>
        <a:bodyPr/>
        <a:lstStyle/>
        <a:p>
          <a:endParaRPr lang="en-US"/>
        </a:p>
      </dgm:t>
    </dgm:pt>
    <dgm:pt modelId="{3A2899EE-C473-42CA-9F2A-59B7B84C9C0F}">
      <dgm:prSet/>
      <dgm:spPr/>
      <dgm:t>
        <a:bodyPr/>
        <a:lstStyle/>
        <a:p>
          <a:r>
            <a:rPr lang="hr-HR" b="0" dirty="0">
              <a:effectLst/>
            </a:rPr>
            <a:t>Kralj Abd al-Aziz ponudio Reza Shahu da potpišu </a:t>
          </a:r>
          <a:r>
            <a:rPr lang="hr-HR" b="1" dirty="0">
              <a:effectLst/>
            </a:rPr>
            <a:t>sporazum o međusobnoj sigurnosti</a:t>
          </a:r>
          <a:r>
            <a:rPr lang="hr-HR" b="0" dirty="0">
              <a:effectLst/>
            </a:rPr>
            <a:t>. Reza Šah pristao na kontakte s ciljem uspostavljanja diplomatskih veza.</a:t>
          </a:r>
          <a:endParaRPr lang="en-US" b="0" dirty="0"/>
        </a:p>
      </dgm:t>
    </dgm:pt>
    <dgm:pt modelId="{C00CAE93-697D-4672-8EC9-1BB39D660B8B}" type="parTrans" cxnId="{734A97FB-6EFB-4A9D-8F34-E8388157279B}">
      <dgm:prSet/>
      <dgm:spPr/>
      <dgm:t>
        <a:bodyPr/>
        <a:lstStyle/>
        <a:p>
          <a:endParaRPr lang="en-US"/>
        </a:p>
      </dgm:t>
    </dgm:pt>
    <dgm:pt modelId="{8D19DFBE-D287-47E3-B70A-2D05E847DB32}" type="sibTrans" cxnId="{734A97FB-6EFB-4A9D-8F34-E8388157279B}">
      <dgm:prSet/>
      <dgm:spPr/>
      <dgm:t>
        <a:bodyPr/>
        <a:lstStyle/>
        <a:p>
          <a:endParaRPr lang="en-US"/>
        </a:p>
      </dgm:t>
    </dgm:pt>
    <dgm:pt modelId="{135CF7BE-DC32-43EF-A554-5BF82B8BB274}">
      <dgm:prSet/>
      <dgm:spPr/>
      <dgm:t>
        <a:bodyPr/>
        <a:lstStyle/>
        <a:p>
          <a:pPr>
            <a:defRPr b="1"/>
          </a:pPr>
          <a:r>
            <a:rPr lang="hr-HR" dirty="0"/>
            <a:t>1929.</a:t>
          </a:r>
          <a:endParaRPr lang="en-US" dirty="0"/>
        </a:p>
      </dgm:t>
    </dgm:pt>
    <dgm:pt modelId="{33566884-9233-43C1-9934-B296750964F0}" type="parTrans" cxnId="{4DED4E31-891E-49F1-A326-6D794D0D3E56}">
      <dgm:prSet/>
      <dgm:spPr/>
      <dgm:t>
        <a:bodyPr/>
        <a:lstStyle/>
        <a:p>
          <a:endParaRPr lang="en-US"/>
        </a:p>
      </dgm:t>
    </dgm:pt>
    <dgm:pt modelId="{C8A27403-B865-41D1-9E6B-606C2E0A2ACB}" type="sibTrans" cxnId="{4DED4E31-891E-49F1-A326-6D794D0D3E56}">
      <dgm:prSet/>
      <dgm:spPr/>
      <dgm:t>
        <a:bodyPr/>
        <a:lstStyle/>
        <a:p>
          <a:endParaRPr lang="en-US"/>
        </a:p>
      </dgm:t>
    </dgm:pt>
    <dgm:pt modelId="{C38ACEFB-CE08-478B-A510-6FE95844783C}">
      <dgm:prSet/>
      <dgm:spPr/>
      <dgm:t>
        <a:bodyPr/>
        <a:lstStyle/>
        <a:p>
          <a:pPr>
            <a:buNone/>
          </a:pPr>
          <a:r>
            <a:rPr lang="hr-HR" b="1" dirty="0">
              <a:effectLst/>
            </a:rPr>
            <a:t>Perzija je formalno priznala “Vladu Hedžaza i Nedžda”.</a:t>
          </a:r>
          <a:endParaRPr lang="en-US" dirty="0"/>
        </a:p>
      </dgm:t>
    </dgm:pt>
    <dgm:pt modelId="{D70144F4-2631-45BB-A59D-5F9968287599}" type="parTrans" cxnId="{7DBC23A8-9EF7-4DE8-8203-3F121C364536}">
      <dgm:prSet/>
      <dgm:spPr/>
      <dgm:t>
        <a:bodyPr/>
        <a:lstStyle/>
        <a:p>
          <a:endParaRPr lang="en-US"/>
        </a:p>
      </dgm:t>
    </dgm:pt>
    <dgm:pt modelId="{C9961A2D-6C3D-4161-9850-7A9EA8668DAC}" type="sibTrans" cxnId="{7DBC23A8-9EF7-4DE8-8203-3F121C364536}">
      <dgm:prSet/>
      <dgm:spPr/>
      <dgm:t>
        <a:bodyPr/>
        <a:lstStyle/>
        <a:p>
          <a:endParaRPr lang="en-US"/>
        </a:p>
      </dgm:t>
    </dgm:pt>
    <dgm:pt modelId="{2A3DFC04-9469-46F4-AB4D-7BC8D2D05576}">
      <dgm:prSet/>
      <dgm:spPr/>
      <dgm:t>
        <a:bodyPr/>
        <a:lstStyle/>
        <a:p>
          <a:pPr>
            <a:defRPr b="1"/>
          </a:pPr>
          <a:r>
            <a:rPr lang="hr-HR" dirty="0"/>
            <a:t>1930.</a:t>
          </a:r>
          <a:endParaRPr lang="en-US" dirty="0"/>
        </a:p>
      </dgm:t>
    </dgm:pt>
    <dgm:pt modelId="{666871C5-B9A3-47C7-B5E5-6EDBE048865C}" type="parTrans" cxnId="{6BBB1AFB-389D-4A2D-8D33-019387CBF2E5}">
      <dgm:prSet/>
      <dgm:spPr/>
      <dgm:t>
        <a:bodyPr/>
        <a:lstStyle/>
        <a:p>
          <a:endParaRPr lang="en-US"/>
        </a:p>
      </dgm:t>
    </dgm:pt>
    <dgm:pt modelId="{56B57D5C-73B6-41E0-9813-59773C775371}" type="sibTrans" cxnId="{6BBB1AFB-389D-4A2D-8D33-019387CBF2E5}">
      <dgm:prSet/>
      <dgm:spPr/>
      <dgm:t>
        <a:bodyPr/>
        <a:lstStyle/>
        <a:p>
          <a:endParaRPr lang="en-US"/>
        </a:p>
      </dgm:t>
    </dgm:pt>
    <dgm:pt modelId="{4C55E365-FE33-4AD6-ADEA-2682AE3C962F}">
      <dgm:prSet/>
      <dgm:spPr/>
      <dgm:t>
        <a:bodyPr/>
        <a:lstStyle/>
        <a:p>
          <a:r>
            <a:rPr lang="hr-HR" dirty="0"/>
            <a:t>Perzija je uspostavila konzulat u </a:t>
          </a:r>
          <a:r>
            <a:rPr lang="hr-HR" dirty="0" err="1"/>
            <a:t>Nedždu</a:t>
          </a:r>
          <a:r>
            <a:rPr lang="hr-HR" dirty="0"/>
            <a:t>. </a:t>
          </a:r>
          <a:r>
            <a:rPr lang="hr-HR" dirty="0" err="1"/>
            <a:t>Abd</a:t>
          </a:r>
          <a:r>
            <a:rPr lang="hr-HR" dirty="0"/>
            <a:t> </a:t>
          </a:r>
          <a:r>
            <a:rPr lang="hr-HR" dirty="0" err="1"/>
            <a:t>al</a:t>
          </a:r>
          <a:r>
            <a:rPr lang="hr-HR" dirty="0"/>
            <a:t>-Aziz imenovao Rashid-pašu kao svog izaslanika u Perziji i Iraku.</a:t>
          </a:r>
          <a:endParaRPr lang="en-US" dirty="0"/>
        </a:p>
      </dgm:t>
    </dgm:pt>
    <dgm:pt modelId="{BAE0888B-D2DE-464A-BCD3-93E56D87102C}" type="parTrans" cxnId="{FFA4BB04-D28B-47A7-AE0A-CDE334201ECF}">
      <dgm:prSet/>
      <dgm:spPr/>
      <dgm:t>
        <a:bodyPr/>
        <a:lstStyle/>
        <a:p>
          <a:endParaRPr lang="en-US"/>
        </a:p>
      </dgm:t>
    </dgm:pt>
    <dgm:pt modelId="{7AB29ACA-3123-4DBD-B917-BAB210B4590E}" type="sibTrans" cxnId="{FFA4BB04-D28B-47A7-AE0A-CDE334201ECF}">
      <dgm:prSet/>
      <dgm:spPr/>
      <dgm:t>
        <a:bodyPr/>
        <a:lstStyle/>
        <a:p>
          <a:endParaRPr lang="en-US"/>
        </a:p>
      </dgm:t>
    </dgm:pt>
    <dgm:pt modelId="{49B51A2C-B07F-4D5D-B3B5-6781A1102E33}">
      <dgm:prSet/>
      <dgm:spPr/>
      <dgm:t>
        <a:bodyPr/>
        <a:lstStyle/>
        <a:p>
          <a:pPr>
            <a:buNone/>
          </a:pPr>
          <a:endParaRPr lang="en-US" b="0" i="0" u="none"/>
        </a:p>
      </dgm:t>
    </dgm:pt>
    <dgm:pt modelId="{0C1A361E-E619-4BF7-BB6A-E41A729AA949}" type="parTrans" cxnId="{D8F54067-29A6-4236-A49D-4BBBD5855E32}">
      <dgm:prSet/>
      <dgm:spPr/>
      <dgm:t>
        <a:bodyPr/>
        <a:lstStyle/>
        <a:p>
          <a:endParaRPr lang="en-US"/>
        </a:p>
      </dgm:t>
    </dgm:pt>
    <dgm:pt modelId="{0F457C91-094F-41D5-8883-EC49FC425D80}" type="sibTrans" cxnId="{D8F54067-29A6-4236-A49D-4BBBD5855E32}">
      <dgm:prSet/>
      <dgm:spPr/>
      <dgm:t>
        <a:bodyPr/>
        <a:lstStyle/>
        <a:p>
          <a:endParaRPr lang="en-US"/>
        </a:p>
      </dgm:t>
    </dgm:pt>
    <dgm:pt modelId="{B17471F0-322E-46BE-8A2E-70954BD46C4B}">
      <dgm:prSet/>
      <dgm:spPr/>
      <dgm:t>
        <a:bodyPr/>
        <a:lstStyle/>
        <a:p>
          <a:r>
            <a:rPr lang="hr-HR" b="0" i="0" u="none" dirty="0"/>
            <a:t>Abd al-Aziz uputuo čestitke Reza šahu i novoj dinastiji Pahlavi</a:t>
          </a:r>
          <a:endParaRPr lang="en-US" b="0" i="0" u="none" dirty="0"/>
        </a:p>
      </dgm:t>
    </dgm:pt>
    <dgm:pt modelId="{9E6D5253-1649-4F2F-84E6-1C16F5ECB8A0}" type="parTrans" cxnId="{3758FBC1-23F5-41BE-88B2-70D76964D283}">
      <dgm:prSet/>
      <dgm:spPr/>
      <dgm:t>
        <a:bodyPr/>
        <a:lstStyle/>
        <a:p>
          <a:endParaRPr lang="en-US"/>
        </a:p>
      </dgm:t>
    </dgm:pt>
    <dgm:pt modelId="{332F8830-39E7-49AB-8E13-69EBED6E0B62}" type="sibTrans" cxnId="{3758FBC1-23F5-41BE-88B2-70D76964D283}">
      <dgm:prSet/>
      <dgm:spPr/>
      <dgm:t>
        <a:bodyPr/>
        <a:lstStyle/>
        <a:p>
          <a:endParaRPr lang="en-US"/>
        </a:p>
      </dgm:t>
    </dgm:pt>
    <dgm:pt modelId="{E2691F1C-99AD-46B8-A9A0-362BCC9FBB43}" type="pres">
      <dgm:prSet presAssocID="{39F8FE0D-FD63-4DCE-BD4D-65D8AA755F43}" presName="Name0" presStyleCnt="0">
        <dgm:presLayoutVars>
          <dgm:chMax/>
          <dgm:chPref/>
          <dgm:animLvl val="lvl"/>
        </dgm:presLayoutVars>
      </dgm:prSet>
      <dgm:spPr/>
    </dgm:pt>
    <dgm:pt modelId="{2BEB3A7B-CE33-4187-AC53-41E3F36A0A02}" type="pres">
      <dgm:prSet presAssocID="{0FDD8C62-AA26-4A90-AB56-3FC6B4B3F21E}" presName="composite" presStyleCnt="0"/>
      <dgm:spPr/>
    </dgm:pt>
    <dgm:pt modelId="{B7B17901-2D3A-4EA1-9C53-A29AEF304D3C}" type="pres">
      <dgm:prSet presAssocID="{0FDD8C62-AA26-4A90-AB56-3FC6B4B3F21E}" presName="Parent1" presStyleLbl="alignNode1" presStyleIdx="0" presStyleCnt="5">
        <dgm:presLayoutVars>
          <dgm:chMax val="1"/>
          <dgm:chPref val="1"/>
          <dgm:bulletEnabled val="1"/>
        </dgm:presLayoutVars>
      </dgm:prSet>
      <dgm:spPr/>
    </dgm:pt>
    <dgm:pt modelId="{B1614CE9-B6D2-40BA-8950-E0D622C04BCB}" type="pres">
      <dgm:prSet presAssocID="{0FDD8C62-AA26-4A90-AB56-3FC6B4B3F21E}" presName="Childtext1" presStyleLbl="revTx" presStyleIdx="0" presStyleCnt="5">
        <dgm:presLayoutVars>
          <dgm:chMax val="0"/>
          <dgm:chPref val="0"/>
          <dgm:bulletEnabled/>
        </dgm:presLayoutVars>
      </dgm:prSet>
      <dgm:spPr/>
    </dgm:pt>
    <dgm:pt modelId="{3F6E322C-91BA-44D5-865E-A9652AA7386F}" type="pres">
      <dgm:prSet presAssocID="{0FDD8C62-AA26-4A90-AB56-3FC6B4B3F21E}" presName="ConnectLine" presStyleLbl="sibTrans1D1" presStyleIdx="0" presStyleCnt="5"/>
      <dgm:spPr>
        <a:noFill/>
        <a:ln w="9525" cap="flat" cmpd="sng" algn="ctr">
          <a:solidFill>
            <a:schemeClr val="dk1">
              <a:hueOff val="0"/>
              <a:satOff val="0"/>
              <a:lumOff val="0"/>
              <a:alphaOff val="0"/>
            </a:schemeClr>
          </a:solidFill>
          <a:prstDash val="solid"/>
        </a:ln>
        <a:effectLst/>
      </dgm:spPr>
    </dgm:pt>
    <dgm:pt modelId="{3B1FEB8D-8F4F-4609-8B5E-CDA02AC1A1A4}" type="pres">
      <dgm:prSet presAssocID="{0FDD8C62-AA26-4A90-AB56-3FC6B4B3F21E}" presName="EmptyPane" presStyleCnt="0"/>
      <dgm:spPr/>
    </dgm:pt>
    <dgm:pt modelId="{4C78741F-4215-49C6-8135-5D4EA1918A07}" type="pres">
      <dgm:prSet presAssocID="{247117CA-8656-4880-8574-8484229D23DE}" presName="spaceBetweenRectangles" presStyleLbl="fgAcc1" presStyleIdx="0" presStyleCnt="4"/>
      <dgm:spPr>
        <a:solidFill>
          <a:schemeClr val="lt1">
            <a:alpha val="90000"/>
            <a:hueOff val="0"/>
            <a:satOff val="0"/>
            <a:lumOff val="0"/>
            <a:alphaOff val="0"/>
          </a:schemeClr>
        </a:solidFill>
        <a:ln w="12700" cap="flat" cmpd="sng" algn="ctr">
          <a:solidFill>
            <a:schemeClr val="dk1">
              <a:hueOff val="0"/>
              <a:satOff val="0"/>
              <a:lumOff val="0"/>
              <a:alphaOff val="0"/>
            </a:schemeClr>
          </a:solidFill>
          <a:prstDash val="solid"/>
        </a:ln>
        <a:effectLst/>
      </dgm:spPr>
    </dgm:pt>
    <dgm:pt modelId="{FA10EA32-54EA-4C0F-B117-8D5DB5CFA4B1}" type="pres">
      <dgm:prSet presAssocID="{4B042FEF-9CDF-4B7E-AFC2-1CAC4D042508}" presName="composite" presStyleCnt="0"/>
      <dgm:spPr/>
    </dgm:pt>
    <dgm:pt modelId="{0E3E444C-6256-49A0-9F1B-8441A9F58D59}" type="pres">
      <dgm:prSet presAssocID="{4B042FEF-9CDF-4B7E-AFC2-1CAC4D042508}" presName="Parent1" presStyleLbl="alignNode1" presStyleIdx="1" presStyleCnt="5">
        <dgm:presLayoutVars>
          <dgm:chMax val="1"/>
          <dgm:chPref val="1"/>
          <dgm:bulletEnabled val="1"/>
        </dgm:presLayoutVars>
      </dgm:prSet>
      <dgm:spPr/>
    </dgm:pt>
    <dgm:pt modelId="{CC212536-528F-4F69-B0B1-D81DCAE71690}" type="pres">
      <dgm:prSet presAssocID="{4B042FEF-9CDF-4B7E-AFC2-1CAC4D042508}" presName="Childtext1" presStyleLbl="revTx" presStyleIdx="1" presStyleCnt="5">
        <dgm:presLayoutVars>
          <dgm:chMax val="0"/>
          <dgm:chPref val="0"/>
          <dgm:bulletEnabled/>
        </dgm:presLayoutVars>
      </dgm:prSet>
      <dgm:spPr/>
    </dgm:pt>
    <dgm:pt modelId="{F66E2F27-6F15-42DB-B8F1-DB64F3C98951}" type="pres">
      <dgm:prSet presAssocID="{4B042FEF-9CDF-4B7E-AFC2-1CAC4D042508}" presName="ConnectLine" presStyleLbl="sibTrans1D1" presStyleIdx="1" presStyleCnt="5"/>
      <dgm:spPr>
        <a:noFill/>
        <a:ln w="9525" cap="flat" cmpd="sng" algn="ctr">
          <a:solidFill>
            <a:schemeClr val="dk1">
              <a:hueOff val="0"/>
              <a:satOff val="0"/>
              <a:lumOff val="0"/>
              <a:alphaOff val="0"/>
            </a:schemeClr>
          </a:solidFill>
          <a:prstDash val="solid"/>
        </a:ln>
        <a:effectLst/>
      </dgm:spPr>
    </dgm:pt>
    <dgm:pt modelId="{179E47B0-5C45-429F-93D7-8C68162E1919}" type="pres">
      <dgm:prSet presAssocID="{4B042FEF-9CDF-4B7E-AFC2-1CAC4D042508}" presName="EmptyPane" presStyleCnt="0"/>
      <dgm:spPr/>
    </dgm:pt>
    <dgm:pt modelId="{2380A18B-2A54-4715-B2E5-3775593EAB2A}" type="pres">
      <dgm:prSet presAssocID="{DC1386DF-946A-44AE-903B-71C069D827C8}" presName="spaceBetweenRectangles" presStyleLbl="fgAcc1" presStyleIdx="1" presStyleCnt="4"/>
      <dgm:spPr>
        <a:solidFill>
          <a:schemeClr val="lt1">
            <a:alpha val="90000"/>
            <a:hueOff val="0"/>
            <a:satOff val="0"/>
            <a:lumOff val="0"/>
            <a:alphaOff val="0"/>
          </a:schemeClr>
        </a:solidFill>
        <a:ln w="12700" cap="flat" cmpd="sng" algn="ctr">
          <a:solidFill>
            <a:schemeClr val="dk1">
              <a:hueOff val="0"/>
              <a:satOff val="0"/>
              <a:lumOff val="0"/>
              <a:alphaOff val="0"/>
            </a:schemeClr>
          </a:solidFill>
          <a:prstDash val="solid"/>
        </a:ln>
        <a:effectLst/>
      </dgm:spPr>
    </dgm:pt>
    <dgm:pt modelId="{A91F02EC-DFD1-4319-A97F-D3A22B68A783}" type="pres">
      <dgm:prSet presAssocID="{DB577F6D-0273-4D28-9AD6-4601425EF914}" presName="composite" presStyleCnt="0"/>
      <dgm:spPr/>
    </dgm:pt>
    <dgm:pt modelId="{9BAF1FB2-2F96-4CBA-8D22-B0592D33FB6C}" type="pres">
      <dgm:prSet presAssocID="{DB577F6D-0273-4D28-9AD6-4601425EF914}" presName="Parent1" presStyleLbl="alignNode1" presStyleIdx="2" presStyleCnt="5">
        <dgm:presLayoutVars>
          <dgm:chMax val="1"/>
          <dgm:chPref val="1"/>
          <dgm:bulletEnabled val="1"/>
        </dgm:presLayoutVars>
      </dgm:prSet>
      <dgm:spPr/>
    </dgm:pt>
    <dgm:pt modelId="{62409900-2588-4D8E-82DA-B472B42C5EAB}" type="pres">
      <dgm:prSet presAssocID="{DB577F6D-0273-4D28-9AD6-4601425EF914}" presName="Childtext1" presStyleLbl="revTx" presStyleIdx="2" presStyleCnt="5">
        <dgm:presLayoutVars>
          <dgm:chMax val="0"/>
          <dgm:chPref val="0"/>
          <dgm:bulletEnabled/>
        </dgm:presLayoutVars>
      </dgm:prSet>
      <dgm:spPr/>
    </dgm:pt>
    <dgm:pt modelId="{FF2DB4A7-BB89-4135-A8A3-3FCA6475D097}" type="pres">
      <dgm:prSet presAssocID="{DB577F6D-0273-4D28-9AD6-4601425EF914}" presName="ConnectLine" presStyleLbl="sibTrans1D1" presStyleIdx="2" presStyleCnt="5"/>
      <dgm:spPr>
        <a:noFill/>
        <a:ln w="9525" cap="flat" cmpd="sng" algn="ctr">
          <a:solidFill>
            <a:schemeClr val="dk1">
              <a:hueOff val="0"/>
              <a:satOff val="0"/>
              <a:lumOff val="0"/>
              <a:alphaOff val="0"/>
            </a:schemeClr>
          </a:solidFill>
          <a:prstDash val="solid"/>
        </a:ln>
        <a:effectLst/>
      </dgm:spPr>
    </dgm:pt>
    <dgm:pt modelId="{A45979B5-A6F2-4198-BCF9-08C6E6CD1931}" type="pres">
      <dgm:prSet presAssocID="{DB577F6D-0273-4D28-9AD6-4601425EF914}" presName="EmptyPane" presStyleCnt="0"/>
      <dgm:spPr/>
    </dgm:pt>
    <dgm:pt modelId="{6624AB46-6DDC-4969-BF93-D3C321424BD8}" type="pres">
      <dgm:prSet presAssocID="{BD7AAD1D-A202-4355-B7BC-0AF24D3DA563}" presName="spaceBetweenRectangles" presStyleLbl="fgAcc1" presStyleIdx="2" presStyleCnt="4"/>
      <dgm:spPr>
        <a:solidFill>
          <a:schemeClr val="lt1">
            <a:alpha val="90000"/>
            <a:hueOff val="0"/>
            <a:satOff val="0"/>
            <a:lumOff val="0"/>
            <a:alphaOff val="0"/>
          </a:schemeClr>
        </a:solidFill>
        <a:ln w="12700" cap="flat" cmpd="sng" algn="ctr">
          <a:solidFill>
            <a:schemeClr val="dk1">
              <a:hueOff val="0"/>
              <a:satOff val="0"/>
              <a:lumOff val="0"/>
              <a:alphaOff val="0"/>
            </a:schemeClr>
          </a:solidFill>
          <a:prstDash val="solid"/>
        </a:ln>
        <a:effectLst/>
      </dgm:spPr>
    </dgm:pt>
    <dgm:pt modelId="{C0368495-06EB-4BB5-B17B-879F28A05E80}" type="pres">
      <dgm:prSet presAssocID="{135CF7BE-DC32-43EF-A554-5BF82B8BB274}" presName="composite" presStyleCnt="0"/>
      <dgm:spPr/>
    </dgm:pt>
    <dgm:pt modelId="{71ACF7F9-F1CA-479A-9BFD-7CDB8D91654B}" type="pres">
      <dgm:prSet presAssocID="{135CF7BE-DC32-43EF-A554-5BF82B8BB274}" presName="Parent1" presStyleLbl="alignNode1" presStyleIdx="3" presStyleCnt="5">
        <dgm:presLayoutVars>
          <dgm:chMax val="1"/>
          <dgm:chPref val="1"/>
          <dgm:bulletEnabled val="1"/>
        </dgm:presLayoutVars>
      </dgm:prSet>
      <dgm:spPr/>
    </dgm:pt>
    <dgm:pt modelId="{F4C61374-842C-4508-ACA2-77DE63D4FE14}" type="pres">
      <dgm:prSet presAssocID="{135CF7BE-DC32-43EF-A554-5BF82B8BB274}" presName="Childtext1" presStyleLbl="revTx" presStyleIdx="3" presStyleCnt="5">
        <dgm:presLayoutVars>
          <dgm:chMax val="0"/>
          <dgm:chPref val="0"/>
          <dgm:bulletEnabled/>
        </dgm:presLayoutVars>
      </dgm:prSet>
      <dgm:spPr/>
    </dgm:pt>
    <dgm:pt modelId="{7F2EEF7E-F9D8-4F83-85EE-C5320189B1AD}" type="pres">
      <dgm:prSet presAssocID="{135CF7BE-DC32-43EF-A554-5BF82B8BB274}" presName="ConnectLine" presStyleLbl="sibTrans1D1" presStyleIdx="3" presStyleCnt="5"/>
      <dgm:spPr>
        <a:noFill/>
        <a:ln w="9525" cap="flat" cmpd="sng" algn="ctr">
          <a:solidFill>
            <a:schemeClr val="dk1">
              <a:hueOff val="0"/>
              <a:satOff val="0"/>
              <a:lumOff val="0"/>
              <a:alphaOff val="0"/>
            </a:schemeClr>
          </a:solidFill>
          <a:prstDash val="solid"/>
        </a:ln>
        <a:effectLst/>
      </dgm:spPr>
    </dgm:pt>
    <dgm:pt modelId="{C20C4EBF-2020-413E-82DE-6C671E967AE0}" type="pres">
      <dgm:prSet presAssocID="{135CF7BE-DC32-43EF-A554-5BF82B8BB274}" presName="EmptyPane" presStyleCnt="0"/>
      <dgm:spPr/>
    </dgm:pt>
    <dgm:pt modelId="{17BBA29A-2EC3-4E47-B8ED-DDA2A95CC51A}" type="pres">
      <dgm:prSet presAssocID="{C8A27403-B865-41D1-9E6B-606C2E0A2ACB}" presName="spaceBetweenRectangles" presStyleLbl="fgAcc1" presStyleIdx="3" presStyleCnt="4"/>
      <dgm:spPr>
        <a:solidFill>
          <a:schemeClr val="lt1">
            <a:alpha val="90000"/>
            <a:hueOff val="0"/>
            <a:satOff val="0"/>
            <a:lumOff val="0"/>
            <a:alphaOff val="0"/>
          </a:schemeClr>
        </a:solidFill>
        <a:ln w="12700" cap="flat" cmpd="sng" algn="ctr">
          <a:solidFill>
            <a:schemeClr val="dk1">
              <a:hueOff val="0"/>
              <a:satOff val="0"/>
              <a:lumOff val="0"/>
              <a:alphaOff val="0"/>
            </a:schemeClr>
          </a:solidFill>
          <a:prstDash val="solid"/>
        </a:ln>
        <a:effectLst/>
      </dgm:spPr>
    </dgm:pt>
    <dgm:pt modelId="{416EEE01-A2B5-459D-941A-0C6F176D6BC3}" type="pres">
      <dgm:prSet presAssocID="{2A3DFC04-9469-46F4-AB4D-7BC8D2D05576}" presName="composite" presStyleCnt="0"/>
      <dgm:spPr/>
    </dgm:pt>
    <dgm:pt modelId="{DD220B31-D132-40B5-9341-6115BB4266CC}" type="pres">
      <dgm:prSet presAssocID="{2A3DFC04-9469-46F4-AB4D-7BC8D2D05576}" presName="Parent1" presStyleLbl="alignNode1" presStyleIdx="4" presStyleCnt="5">
        <dgm:presLayoutVars>
          <dgm:chMax val="1"/>
          <dgm:chPref val="1"/>
          <dgm:bulletEnabled val="1"/>
        </dgm:presLayoutVars>
      </dgm:prSet>
      <dgm:spPr/>
    </dgm:pt>
    <dgm:pt modelId="{C3B7F770-3405-49EB-BDAD-CB0B03CCCA30}" type="pres">
      <dgm:prSet presAssocID="{2A3DFC04-9469-46F4-AB4D-7BC8D2D05576}" presName="Childtext1" presStyleLbl="revTx" presStyleIdx="4" presStyleCnt="5">
        <dgm:presLayoutVars>
          <dgm:chMax val="0"/>
          <dgm:chPref val="0"/>
          <dgm:bulletEnabled/>
        </dgm:presLayoutVars>
      </dgm:prSet>
      <dgm:spPr/>
    </dgm:pt>
    <dgm:pt modelId="{31D9BB08-D39F-4B9A-855B-09778F8A8C2F}" type="pres">
      <dgm:prSet presAssocID="{2A3DFC04-9469-46F4-AB4D-7BC8D2D05576}" presName="ConnectLine" presStyleLbl="sibTrans1D1" presStyleIdx="4" presStyleCnt="5"/>
      <dgm:spPr>
        <a:noFill/>
        <a:ln w="9525" cap="flat" cmpd="sng" algn="ctr">
          <a:solidFill>
            <a:schemeClr val="dk1">
              <a:hueOff val="0"/>
              <a:satOff val="0"/>
              <a:lumOff val="0"/>
              <a:alphaOff val="0"/>
            </a:schemeClr>
          </a:solidFill>
          <a:prstDash val="solid"/>
        </a:ln>
        <a:effectLst/>
      </dgm:spPr>
    </dgm:pt>
    <dgm:pt modelId="{81CFD501-8951-464C-8FC9-1119397F205F}" type="pres">
      <dgm:prSet presAssocID="{2A3DFC04-9469-46F4-AB4D-7BC8D2D05576}" presName="EmptyPane" presStyleCnt="0"/>
      <dgm:spPr/>
    </dgm:pt>
  </dgm:ptLst>
  <dgm:cxnLst>
    <dgm:cxn modelId="{FFA4BB04-D28B-47A7-AE0A-CDE334201ECF}" srcId="{2A3DFC04-9469-46F4-AB4D-7BC8D2D05576}" destId="{4C55E365-FE33-4AD6-ADEA-2682AE3C962F}" srcOrd="0" destOrd="0" parTransId="{BAE0888B-D2DE-464A-BCD3-93E56D87102C}" sibTransId="{7AB29ACA-3123-4DBD-B917-BAB210B4590E}"/>
    <dgm:cxn modelId="{F64D8022-3D12-4D7A-9C59-49D07BEE05C1}" type="presOf" srcId="{135CF7BE-DC32-43EF-A554-5BF82B8BB274}" destId="{71ACF7F9-F1CA-479A-9BFD-7CDB8D91654B}" srcOrd="0" destOrd="0" presId="urn:microsoft.com/office/officeart/2024/3/layout/BlockTimeline"/>
    <dgm:cxn modelId="{0843DC22-AD2A-4271-ACAE-09EBB68195AA}" type="presOf" srcId="{3A2899EE-C473-42CA-9F2A-59B7B84C9C0F}" destId="{62409900-2588-4D8E-82DA-B472B42C5EAB}" srcOrd="0" destOrd="0" presId="urn:microsoft.com/office/officeart/2024/3/layout/BlockTimeline"/>
    <dgm:cxn modelId="{4DED4E31-891E-49F1-A326-6D794D0D3E56}" srcId="{39F8FE0D-FD63-4DCE-BD4D-65D8AA755F43}" destId="{135CF7BE-DC32-43EF-A554-5BF82B8BB274}" srcOrd="3" destOrd="0" parTransId="{33566884-9233-43C1-9934-B296750964F0}" sibTransId="{C8A27403-B865-41D1-9E6B-606C2E0A2ACB}"/>
    <dgm:cxn modelId="{D8F54067-29A6-4236-A49D-4BBBD5855E32}" srcId="{522B4903-76DB-4732-8E91-047D18A8AD55}" destId="{49B51A2C-B07F-4D5D-B3B5-6781A1102E33}" srcOrd="0" destOrd="0" parTransId="{0C1A361E-E619-4BF7-BB6A-E41A729AA949}" sibTransId="{0F457C91-094F-41D5-8883-EC49FC425D80}"/>
    <dgm:cxn modelId="{4B24D94D-8D71-42DA-9049-92A300AA8603}" type="presOf" srcId="{4C55E365-FE33-4AD6-ADEA-2682AE3C962F}" destId="{C3B7F770-3405-49EB-BDAD-CB0B03CCCA30}" srcOrd="0" destOrd="0" presId="urn:microsoft.com/office/officeart/2024/3/layout/BlockTimeline"/>
    <dgm:cxn modelId="{8B9C8E50-2888-4F1D-A219-8F2F79FEC39F}" type="presOf" srcId="{B17471F0-322E-46BE-8A2E-70954BD46C4B}" destId="{CC212536-528F-4F69-B0B1-D81DCAE71690}" srcOrd="0" destOrd="1" presId="urn:microsoft.com/office/officeart/2024/3/layout/BlockTimeline"/>
    <dgm:cxn modelId="{6F6F208C-7B5C-48C0-8F9D-9AB135F97FEB}" type="presOf" srcId="{C38ACEFB-CE08-478B-A510-6FE95844783C}" destId="{F4C61374-842C-4508-ACA2-77DE63D4FE14}" srcOrd="0" destOrd="0" presId="urn:microsoft.com/office/officeart/2024/3/layout/BlockTimeline"/>
    <dgm:cxn modelId="{F8EEA49A-F653-45DC-AB4A-1B3525F458DD}" type="presOf" srcId="{0FDD8C62-AA26-4A90-AB56-3FC6B4B3F21E}" destId="{B7B17901-2D3A-4EA1-9C53-A29AEF304D3C}" srcOrd="0" destOrd="0" presId="urn:microsoft.com/office/officeart/2024/3/layout/BlockTimeline"/>
    <dgm:cxn modelId="{9FC8D99F-AAE6-4539-B0EC-63FC68902F62}" srcId="{39F8FE0D-FD63-4DCE-BD4D-65D8AA755F43}" destId="{DB577F6D-0273-4D28-9AD6-4601425EF914}" srcOrd="2" destOrd="0" parTransId="{304659FE-8B21-4C21-A04E-0012DA3E7F29}" sibTransId="{BD7AAD1D-A202-4355-B7BC-0AF24D3DA563}"/>
    <dgm:cxn modelId="{7DBC23A8-9EF7-4DE8-8203-3F121C364536}" srcId="{135CF7BE-DC32-43EF-A554-5BF82B8BB274}" destId="{C38ACEFB-CE08-478B-A510-6FE95844783C}" srcOrd="0" destOrd="0" parTransId="{D70144F4-2631-45BB-A59D-5F9968287599}" sibTransId="{C9961A2D-6C3D-4161-9850-7A9EA8668DAC}"/>
    <dgm:cxn modelId="{6B1CD0B0-334F-45DD-9E5A-64DA85B39951}" type="presOf" srcId="{522B4903-76DB-4732-8E91-047D18A8AD55}" destId="{CC212536-528F-4F69-B0B1-D81DCAE71690}" srcOrd="0" destOrd="0" presId="urn:microsoft.com/office/officeart/2024/3/layout/BlockTimeline"/>
    <dgm:cxn modelId="{F9D3B8B4-549D-41D9-AA0E-8A6C57E597FE}" type="presOf" srcId="{2A3DFC04-9469-46F4-AB4D-7BC8D2D05576}" destId="{DD220B31-D132-40B5-9341-6115BB4266CC}" srcOrd="0" destOrd="0" presId="urn:microsoft.com/office/officeart/2024/3/layout/BlockTimeline"/>
    <dgm:cxn modelId="{8AB0E3B8-FF9B-4B97-9592-69ECEF9C12A9}" srcId="{4B042FEF-9CDF-4B7E-AFC2-1CAC4D042508}" destId="{522B4903-76DB-4732-8E91-047D18A8AD55}" srcOrd="0" destOrd="0" parTransId="{80DE2480-053E-453C-8E35-DB14D7730CF9}" sibTransId="{CFF003CC-E610-44AD-AE87-8FFD13958CC6}"/>
    <dgm:cxn modelId="{3758FBC1-23F5-41BE-88B2-70D76964D283}" srcId="{4B042FEF-9CDF-4B7E-AFC2-1CAC4D042508}" destId="{B17471F0-322E-46BE-8A2E-70954BD46C4B}" srcOrd="1" destOrd="0" parTransId="{9E6D5253-1649-4F2F-84E6-1C16F5ECB8A0}" sibTransId="{332F8830-39E7-49AB-8E13-69EBED6E0B62}"/>
    <dgm:cxn modelId="{3B50B2C8-791D-4755-9252-2B34A3F75A63}" srcId="{0FDD8C62-AA26-4A90-AB56-3FC6B4B3F21E}" destId="{77D14452-F6A8-4578-B517-92F65844CBE4}" srcOrd="0" destOrd="0" parTransId="{7786650E-CFA9-4203-A438-95DDABD415F7}" sibTransId="{F94C4994-3693-4BA6-AE76-7C5E2AB419AD}"/>
    <dgm:cxn modelId="{7ECDDADD-128D-4894-8878-8FA68F2030CC}" type="presOf" srcId="{77D14452-F6A8-4578-B517-92F65844CBE4}" destId="{B1614CE9-B6D2-40BA-8950-E0D622C04BCB}" srcOrd="0" destOrd="0" presId="urn:microsoft.com/office/officeart/2024/3/layout/BlockTimeline"/>
    <dgm:cxn modelId="{C8A3D4ED-5C6B-4EB1-93AA-B412338E8D85}" type="presOf" srcId="{39F8FE0D-FD63-4DCE-BD4D-65D8AA755F43}" destId="{E2691F1C-99AD-46B8-A9A0-362BCC9FBB43}" srcOrd="0" destOrd="0" presId="urn:microsoft.com/office/officeart/2024/3/layout/BlockTimeline"/>
    <dgm:cxn modelId="{954227F6-C31D-4B71-9C61-0F59FAB59958}" type="presOf" srcId="{4B042FEF-9CDF-4B7E-AFC2-1CAC4D042508}" destId="{0E3E444C-6256-49A0-9F1B-8441A9F58D59}" srcOrd="0" destOrd="0" presId="urn:microsoft.com/office/officeart/2024/3/layout/BlockTimeline"/>
    <dgm:cxn modelId="{13F48EF6-7CB4-4956-8090-107A2A486762}" srcId="{39F8FE0D-FD63-4DCE-BD4D-65D8AA755F43}" destId="{4B042FEF-9CDF-4B7E-AFC2-1CAC4D042508}" srcOrd="1" destOrd="0" parTransId="{6E111490-4D0B-4B90-94FC-F5A662305F76}" sibTransId="{DC1386DF-946A-44AE-903B-71C069D827C8}"/>
    <dgm:cxn modelId="{6BBB1AFB-389D-4A2D-8D33-019387CBF2E5}" srcId="{39F8FE0D-FD63-4DCE-BD4D-65D8AA755F43}" destId="{2A3DFC04-9469-46F4-AB4D-7BC8D2D05576}" srcOrd="4" destOrd="0" parTransId="{666871C5-B9A3-47C7-B5E5-6EDBE048865C}" sibTransId="{56B57D5C-73B6-41E0-9813-59773C775371}"/>
    <dgm:cxn modelId="{734A97FB-6EFB-4A9D-8F34-E8388157279B}" srcId="{DB577F6D-0273-4D28-9AD6-4601425EF914}" destId="{3A2899EE-C473-42CA-9F2A-59B7B84C9C0F}" srcOrd="0" destOrd="0" parTransId="{C00CAE93-697D-4672-8EC9-1BB39D660B8B}" sibTransId="{8D19DFBE-D287-47E3-B70A-2D05E847DB32}"/>
    <dgm:cxn modelId="{BD04A4FB-FA68-48DE-9BE8-479273DFCF12}" type="presOf" srcId="{DB577F6D-0273-4D28-9AD6-4601425EF914}" destId="{9BAF1FB2-2F96-4CBA-8D22-B0592D33FB6C}" srcOrd="0" destOrd="0" presId="urn:microsoft.com/office/officeart/2024/3/layout/BlockTimeline"/>
    <dgm:cxn modelId="{51EFFCFB-0796-44DF-844F-90BA608B329B}" srcId="{39F8FE0D-FD63-4DCE-BD4D-65D8AA755F43}" destId="{0FDD8C62-AA26-4A90-AB56-3FC6B4B3F21E}" srcOrd="0" destOrd="0" parTransId="{7F3525F3-F537-4C12-88D2-D6DF78DB51AF}" sibTransId="{247117CA-8656-4880-8574-8484229D23DE}"/>
    <dgm:cxn modelId="{322829BE-609D-4A0B-9D83-1291C19A47C2}" type="presParOf" srcId="{E2691F1C-99AD-46B8-A9A0-362BCC9FBB43}" destId="{2BEB3A7B-CE33-4187-AC53-41E3F36A0A02}" srcOrd="0" destOrd="0" presId="urn:microsoft.com/office/officeart/2024/3/layout/BlockTimeline"/>
    <dgm:cxn modelId="{54A52250-76D7-4469-9A31-31981A4E3F76}" type="presParOf" srcId="{2BEB3A7B-CE33-4187-AC53-41E3F36A0A02}" destId="{B7B17901-2D3A-4EA1-9C53-A29AEF304D3C}" srcOrd="0" destOrd="0" presId="urn:microsoft.com/office/officeart/2024/3/layout/BlockTimeline"/>
    <dgm:cxn modelId="{49506BDF-03B9-41D8-B198-FC7F711499AF}" type="presParOf" srcId="{2BEB3A7B-CE33-4187-AC53-41E3F36A0A02}" destId="{B1614CE9-B6D2-40BA-8950-E0D622C04BCB}" srcOrd="1" destOrd="0" presId="urn:microsoft.com/office/officeart/2024/3/layout/BlockTimeline"/>
    <dgm:cxn modelId="{BCE30C1A-B7E5-4350-A958-05BFE620CC5E}" type="presParOf" srcId="{2BEB3A7B-CE33-4187-AC53-41E3F36A0A02}" destId="{3F6E322C-91BA-44D5-865E-A9652AA7386F}" srcOrd="2" destOrd="0" presId="urn:microsoft.com/office/officeart/2024/3/layout/BlockTimeline"/>
    <dgm:cxn modelId="{16A4A8DB-CB37-4C9A-B129-A6FC2C2612A1}" type="presParOf" srcId="{2BEB3A7B-CE33-4187-AC53-41E3F36A0A02}" destId="{3B1FEB8D-8F4F-4609-8B5E-CDA02AC1A1A4}" srcOrd="3" destOrd="0" presId="urn:microsoft.com/office/officeart/2024/3/layout/BlockTimeline"/>
    <dgm:cxn modelId="{6FB47395-9B31-499D-9D0F-F683272036C8}" type="presParOf" srcId="{E2691F1C-99AD-46B8-A9A0-362BCC9FBB43}" destId="{4C78741F-4215-49C6-8135-5D4EA1918A07}" srcOrd="1" destOrd="0" presId="urn:microsoft.com/office/officeart/2024/3/layout/BlockTimeline"/>
    <dgm:cxn modelId="{E84F9F5B-0CB0-41F3-A16A-AADBA352E850}" type="presParOf" srcId="{E2691F1C-99AD-46B8-A9A0-362BCC9FBB43}" destId="{FA10EA32-54EA-4C0F-B117-8D5DB5CFA4B1}" srcOrd="2" destOrd="0" presId="urn:microsoft.com/office/officeart/2024/3/layout/BlockTimeline"/>
    <dgm:cxn modelId="{2029BF12-E35E-455D-9076-DA7BC707BF3C}" type="presParOf" srcId="{FA10EA32-54EA-4C0F-B117-8D5DB5CFA4B1}" destId="{0E3E444C-6256-49A0-9F1B-8441A9F58D59}" srcOrd="0" destOrd="0" presId="urn:microsoft.com/office/officeart/2024/3/layout/BlockTimeline"/>
    <dgm:cxn modelId="{A2112F31-1DB4-4051-B00A-2FAEF3C8F343}" type="presParOf" srcId="{FA10EA32-54EA-4C0F-B117-8D5DB5CFA4B1}" destId="{CC212536-528F-4F69-B0B1-D81DCAE71690}" srcOrd="1" destOrd="0" presId="urn:microsoft.com/office/officeart/2024/3/layout/BlockTimeline"/>
    <dgm:cxn modelId="{47F4F9CF-3BDC-4374-990C-945926889EE5}" type="presParOf" srcId="{FA10EA32-54EA-4C0F-B117-8D5DB5CFA4B1}" destId="{F66E2F27-6F15-42DB-B8F1-DB64F3C98951}" srcOrd="2" destOrd="0" presId="urn:microsoft.com/office/officeart/2024/3/layout/BlockTimeline"/>
    <dgm:cxn modelId="{2B0C759F-2ADA-4F17-806E-813E27A96CD8}" type="presParOf" srcId="{FA10EA32-54EA-4C0F-B117-8D5DB5CFA4B1}" destId="{179E47B0-5C45-429F-93D7-8C68162E1919}" srcOrd="3" destOrd="0" presId="urn:microsoft.com/office/officeart/2024/3/layout/BlockTimeline"/>
    <dgm:cxn modelId="{49DDD064-95EB-446F-B5EC-05D1520221C8}" type="presParOf" srcId="{E2691F1C-99AD-46B8-A9A0-362BCC9FBB43}" destId="{2380A18B-2A54-4715-B2E5-3775593EAB2A}" srcOrd="3" destOrd="0" presId="urn:microsoft.com/office/officeart/2024/3/layout/BlockTimeline"/>
    <dgm:cxn modelId="{C415CF7D-92A5-4609-9475-72B25782D71F}" type="presParOf" srcId="{E2691F1C-99AD-46B8-A9A0-362BCC9FBB43}" destId="{A91F02EC-DFD1-4319-A97F-D3A22B68A783}" srcOrd="4" destOrd="0" presId="urn:microsoft.com/office/officeart/2024/3/layout/BlockTimeline"/>
    <dgm:cxn modelId="{571B6D79-CB69-40B7-90B1-88746413B732}" type="presParOf" srcId="{A91F02EC-DFD1-4319-A97F-D3A22B68A783}" destId="{9BAF1FB2-2F96-4CBA-8D22-B0592D33FB6C}" srcOrd="0" destOrd="0" presId="urn:microsoft.com/office/officeart/2024/3/layout/BlockTimeline"/>
    <dgm:cxn modelId="{6F8F2E6B-E323-431B-B9CA-8CF0A5444DD2}" type="presParOf" srcId="{A91F02EC-DFD1-4319-A97F-D3A22B68A783}" destId="{62409900-2588-4D8E-82DA-B472B42C5EAB}" srcOrd="1" destOrd="0" presId="urn:microsoft.com/office/officeart/2024/3/layout/BlockTimeline"/>
    <dgm:cxn modelId="{C1D19EB0-E48A-468F-8E40-C16D87F729DA}" type="presParOf" srcId="{A91F02EC-DFD1-4319-A97F-D3A22B68A783}" destId="{FF2DB4A7-BB89-4135-A8A3-3FCA6475D097}" srcOrd="2" destOrd="0" presId="urn:microsoft.com/office/officeart/2024/3/layout/BlockTimeline"/>
    <dgm:cxn modelId="{D15963E3-4E1D-4068-906D-CCB49A8955CC}" type="presParOf" srcId="{A91F02EC-DFD1-4319-A97F-D3A22B68A783}" destId="{A45979B5-A6F2-4198-BCF9-08C6E6CD1931}" srcOrd="3" destOrd="0" presId="urn:microsoft.com/office/officeart/2024/3/layout/BlockTimeline"/>
    <dgm:cxn modelId="{D70C6161-B58D-4C52-99F6-291BD4D77624}" type="presParOf" srcId="{E2691F1C-99AD-46B8-A9A0-362BCC9FBB43}" destId="{6624AB46-6DDC-4969-BF93-D3C321424BD8}" srcOrd="5" destOrd="0" presId="urn:microsoft.com/office/officeart/2024/3/layout/BlockTimeline"/>
    <dgm:cxn modelId="{64D55424-3655-4C67-B260-B9B9BF83C73E}" type="presParOf" srcId="{E2691F1C-99AD-46B8-A9A0-362BCC9FBB43}" destId="{C0368495-06EB-4BB5-B17B-879F28A05E80}" srcOrd="6" destOrd="0" presId="urn:microsoft.com/office/officeart/2024/3/layout/BlockTimeline"/>
    <dgm:cxn modelId="{5690E14A-02E2-4505-A90F-0FE56ADFE5FA}" type="presParOf" srcId="{C0368495-06EB-4BB5-B17B-879F28A05E80}" destId="{71ACF7F9-F1CA-479A-9BFD-7CDB8D91654B}" srcOrd="0" destOrd="0" presId="urn:microsoft.com/office/officeart/2024/3/layout/BlockTimeline"/>
    <dgm:cxn modelId="{41116DE9-4B8A-4D6F-A47B-B0B1776A30A6}" type="presParOf" srcId="{C0368495-06EB-4BB5-B17B-879F28A05E80}" destId="{F4C61374-842C-4508-ACA2-77DE63D4FE14}" srcOrd="1" destOrd="0" presId="urn:microsoft.com/office/officeart/2024/3/layout/BlockTimeline"/>
    <dgm:cxn modelId="{6BB53E76-5E28-482D-8B88-2AF80D0529CE}" type="presParOf" srcId="{C0368495-06EB-4BB5-B17B-879F28A05E80}" destId="{7F2EEF7E-F9D8-4F83-85EE-C5320189B1AD}" srcOrd="2" destOrd="0" presId="urn:microsoft.com/office/officeart/2024/3/layout/BlockTimeline"/>
    <dgm:cxn modelId="{ADC6DD1F-47C0-4AD4-BA0A-368AF94DE43D}" type="presParOf" srcId="{C0368495-06EB-4BB5-B17B-879F28A05E80}" destId="{C20C4EBF-2020-413E-82DE-6C671E967AE0}" srcOrd="3" destOrd="0" presId="urn:microsoft.com/office/officeart/2024/3/layout/BlockTimeline"/>
    <dgm:cxn modelId="{606C3F5C-5CA3-413D-B369-55254659BCEC}" type="presParOf" srcId="{E2691F1C-99AD-46B8-A9A0-362BCC9FBB43}" destId="{17BBA29A-2EC3-4E47-B8ED-DDA2A95CC51A}" srcOrd="7" destOrd="0" presId="urn:microsoft.com/office/officeart/2024/3/layout/BlockTimeline"/>
    <dgm:cxn modelId="{0F0A4545-C077-4A1B-A94C-6AEEC2E3E8F4}" type="presParOf" srcId="{E2691F1C-99AD-46B8-A9A0-362BCC9FBB43}" destId="{416EEE01-A2B5-459D-941A-0C6F176D6BC3}" srcOrd="8" destOrd="0" presId="urn:microsoft.com/office/officeart/2024/3/layout/BlockTimeline"/>
    <dgm:cxn modelId="{803FEA8B-79CE-4ADE-ACD0-37BFE5891F34}" type="presParOf" srcId="{416EEE01-A2B5-459D-941A-0C6F176D6BC3}" destId="{DD220B31-D132-40B5-9341-6115BB4266CC}" srcOrd="0" destOrd="0" presId="urn:microsoft.com/office/officeart/2024/3/layout/BlockTimeline"/>
    <dgm:cxn modelId="{9F663E9C-B346-41A6-9555-7C7EA50CE132}" type="presParOf" srcId="{416EEE01-A2B5-459D-941A-0C6F176D6BC3}" destId="{C3B7F770-3405-49EB-BDAD-CB0B03CCCA30}" srcOrd="1" destOrd="0" presId="urn:microsoft.com/office/officeart/2024/3/layout/BlockTimeline"/>
    <dgm:cxn modelId="{96E051DE-64EE-4946-A922-CF8CD916DA5C}" type="presParOf" srcId="{416EEE01-A2B5-459D-941A-0C6F176D6BC3}" destId="{31D9BB08-D39F-4B9A-855B-09778F8A8C2F}" srcOrd="2" destOrd="0" presId="urn:microsoft.com/office/officeart/2024/3/layout/BlockTimeline"/>
    <dgm:cxn modelId="{B7BEF68E-5D66-495A-A0A7-7F940F32118C}" type="presParOf" srcId="{416EEE01-A2B5-459D-941A-0C6F176D6BC3}" destId="{81CFD501-8951-464C-8FC9-1119397F205F}" srcOrd="3" destOrd="0" presId="urn:microsoft.com/office/officeart/2024/3/layout/Block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B50E898-53FE-40FF-9514-7E9575761D51}"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6DACED07-CB99-480C-8C0B-3B50702B2DD7}">
      <dgm:prSet/>
      <dgm:spPr/>
      <dgm:t>
        <a:bodyPr/>
        <a:lstStyle/>
        <a:p>
          <a:pPr>
            <a:defRPr b="1"/>
          </a:pPr>
          <a:r>
            <a:rPr lang="en-US"/>
            <a:t>1950</a:t>
          </a:r>
        </a:p>
      </dgm:t>
    </dgm:pt>
    <dgm:pt modelId="{291CF723-023B-4C7D-B52A-B5D0E383C556}" type="parTrans" cxnId="{1D887F70-83DF-43BA-B279-4DA30BD0F95C}">
      <dgm:prSet/>
      <dgm:spPr/>
      <dgm:t>
        <a:bodyPr/>
        <a:lstStyle/>
        <a:p>
          <a:endParaRPr lang="en-US"/>
        </a:p>
      </dgm:t>
    </dgm:pt>
    <dgm:pt modelId="{5D50FE2A-21FB-4B97-B1EF-049F5DF7E813}" type="sibTrans" cxnId="{1D887F70-83DF-43BA-B279-4DA30BD0F95C}">
      <dgm:prSet/>
      <dgm:spPr/>
      <dgm:t>
        <a:bodyPr/>
        <a:lstStyle/>
        <a:p>
          <a:endParaRPr lang="en-US"/>
        </a:p>
      </dgm:t>
    </dgm:pt>
    <dgm:pt modelId="{45D0E312-6FDF-4A30-8904-B5C73D2DEAD8}">
      <dgm:prSet/>
      <dgm:spPr/>
      <dgm:t>
        <a:bodyPr/>
        <a:lstStyle/>
        <a:p>
          <a:r>
            <a:rPr lang="en-US" dirty="0" err="1"/>
            <a:t>Relativno</a:t>
          </a:r>
          <a:r>
            <a:rPr lang="en-US" dirty="0"/>
            <a:t> </a:t>
          </a:r>
          <a:r>
            <a:rPr lang="en-US" dirty="0" err="1"/>
            <a:t>bliske</a:t>
          </a:r>
          <a:r>
            <a:rPr lang="en-US" dirty="0"/>
            <a:t> </a:t>
          </a:r>
          <a:r>
            <a:rPr lang="en-US" dirty="0" err="1"/>
            <a:t>relacije</a:t>
          </a:r>
          <a:r>
            <a:rPr lang="en-US" dirty="0"/>
            <a:t> </a:t>
          </a:r>
          <a:r>
            <a:rPr lang="en-US" dirty="0" err="1"/>
            <a:t>tijekom</a:t>
          </a:r>
          <a:r>
            <a:rPr lang="en-US" dirty="0"/>
            <a:t> 1950-ih, </a:t>
          </a:r>
          <a:r>
            <a:rPr lang="hr-HR" dirty="0"/>
            <a:t>‘</a:t>
          </a:r>
          <a:r>
            <a:rPr lang="en-US" dirty="0"/>
            <a:t>60-ih </a:t>
          </a:r>
          <a:r>
            <a:rPr lang="en-US" dirty="0" err="1"/>
            <a:t>i</a:t>
          </a:r>
          <a:r>
            <a:rPr lang="en-US" dirty="0"/>
            <a:t> </a:t>
          </a:r>
          <a:r>
            <a:rPr lang="hr-HR" dirty="0"/>
            <a:t>‘</a:t>
          </a:r>
          <a:r>
            <a:rPr lang="en-US" dirty="0"/>
            <a:t>70-ih </a:t>
          </a:r>
          <a:r>
            <a:rPr lang="en-US" dirty="0" err="1"/>
            <a:t>godina</a:t>
          </a:r>
          <a:r>
            <a:rPr lang="en-US" dirty="0"/>
            <a:t>. </a:t>
          </a:r>
        </a:p>
      </dgm:t>
    </dgm:pt>
    <dgm:pt modelId="{45C51BF4-CEE2-46E8-86CB-4C49EB24F41E}" type="parTrans" cxnId="{31DB1A0B-EAC2-47E4-9E02-DC7CB0920080}">
      <dgm:prSet/>
      <dgm:spPr/>
      <dgm:t>
        <a:bodyPr/>
        <a:lstStyle/>
        <a:p>
          <a:endParaRPr lang="en-US"/>
        </a:p>
      </dgm:t>
    </dgm:pt>
    <dgm:pt modelId="{27AD2C3D-AB57-4E78-83EE-BCF728451D28}" type="sibTrans" cxnId="{31DB1A0B-EAC2-47E4-9E02-DC7CB0920080}">
      <dgm:prSet/>
      <dgm:spPr/>
      <dgm:t>
        <a:bodyPr/>
        <a:lstStyle/>
        <a:p>
          <a:endParaRPr lang="en-US"/>
        </a:p>
      </dgm:t>
    </dgm:pt>
    <dgm:pt modelId="{188A8BF3-B143-47D5-97EF-77C31B22B98A}">
      <dgm:prSet/>
      <dgm:spPr/>
      <dgm:t>
        <a:bodyPr/>
        <a:lstStyle/>
        <a:p>
          <a:pPr>
            <a:defRPr b="1"/>
          </a:pPr>
          <a:r>
            <a:rPr lang="en-US"/>
            <a:t>1950</a:t>
          </a:r>
        </a:p>
      </dgm:t>
    </dgm:pt>
    <dgm:pt modelId="{84B57BF1-89F6-4F0C-9748-9F71508F3D89}" type="parTrans" cxnId="{54C101E5-43A8-4038-873C-AD92759C0577}">
      <dgm:prSet/>
      <dgm:spPr/>
      <dgm:t>
        <a:bodyPr/>
        <a:lstStyle/>
        <a:p>
          <a:endParaRPr lang="en-US"/>
        </a:p>
      </dgm:t>
    </dgm:pt>
    <dgm:pt modelId="{F291D10F-DDF7-4335-84FB-3B592E16D8D6}" type="sibTrans" cxnId="{54C101E5-43A8-4038-873C-AD92759C0577}">
      <dgm:prSet/>
      <dgm:spPr/>
      <dgm:t>
        <a:bodyPr/>
        <a:lstStyle/>
        <a:p>
          <a:endParaRPr lang="en-US"/>
        </a:p>
      </dgm:t>
    </dgm:pt>
    <dgm:pt modelId="{8613F6FB-1AB5-43EA-93B6-D778627DB37D}">
      <dgm:prSet/>
      <dgm:spPr/>
      <dgm:t>
        <a:bodyPr/>
        <a:lstStyle/>
        <a:p>
          <a:r>
            <a:rPr lang="en-US" dirty="0" err="1"/>
            <a:t>Suradnja</a:t>
          </a:r>
          <a:r>
            <a:rPr lang="en-US" dirty="0"/>
            <a:t> 1950-ih </a:t>
          </a:r>
          <a:r>
            <a:rPr lang="en-US" dirty="0" err="1"/>
            <a:t>bila</a:t>
          </a:r>
          <a:r>
            <a:rPr lang="en-US" dirty="0"/>
            <a:t> je </a:t>
          </a:r>
          <a:r>
            <a:rPr lang="en-US" dirty="0" err="1"/>
            <a:t>izražena</a:t>
          </a:r>
          <a:r>
            <a:rPr lang="en-US" dirty="0"/>
            <a:t> </a:t>
          </a:r>
          <a:r>
            <a:rPr lang="en-US" dirty="0" err="1"/>
            <a:t>kroz</a:t>
          </a:r>
          <a:r>
            <a:rPr lang="en-US" dirty="0"/>
            <a:t> </a:t>
          </a:r>
          <a:r>
            <a:rPr lang="en-US" b="1" dirty="0" err="1"/>
            <a:t>približavanje</a:t>
          </a:r>
          <a:r>
            <a:rPr lang="en-US" b="1" dirty="0"/>
            <a:t> </a:t>
          </a:r>
          <a:r>
            <a:rPr lang="en-US" b="1" dirty="0" err="1"/>
            <a:t>saudijsko-iranskih</a:t>
          </a:r>
          <a:r>
            <a:rPr lang="en-US" b="1" dirty="0"/>
            <a:t> </a:t>
          </a:r>
          <a:r>
            <a:rPr lang="en-US" b="1" dirty="0" err="1"/>
            <a:t>interesa</a:t>
          </a:r>
          <a:r>
            <a:rPr lang="en-US" b="1" dirty="0"/>
            <a:t> </a:t>
          </a:r>
          <a:r>
            <a:rPr lang="en-US" dirty="0"/>
            <a:t>u </a:t>
          </a:r>
          <a:r>
            <a:rPr lang="en-US" dirty="0" err="1"/>
            <a:t>Egiptu</a:t>
          </a:r>
          <a:r>
            <a:rPr lang="en-US" dirty="0"/>
            <a:t>, </a:t>
          </a:r>
          <a:r>
            <a:rPr lang="en-US" dirty="0" err="1"/>
            <a:t>Jordanu</a:t>
          </a:r>
          <a:r>
            <a:rPr lang="en-US" dirty="0"/>
            <a:t> </a:t>
          </a:r>
          <a:r>
            <a:rPr lang="en-US" dirty="0" err="1"/>
            <a:t>i</a:t>
          </a:r>
          <a:r>
            <a:rPr lang="en-US" dirty="0"/>
            <a:t> </a:t>
          </a:r>
          <a:r>
            <a:rPr lang="en-US" dirty="0" err="1"/>
            <a:t>Libanu</a:t>
          </a:r>
          <a:r>
            <a:rPr lang="en-US" dirty="0"/>
            <a:t>, </a:t>
          </a:r>
          <a:r>
            <a:rPr lang="en-US" dirty="0" err="1"/>
            <a:t>nakon</a:t>
          </a:r>
          <a:r>
            <a:rPr lang="en-US" dirty="0"/>
            <a:t> </a:t>
          </a:r>
          <a:r>
            <a:rPr lang="en-US" dirty="0" err="1"/>
            <a:t>što</a:t>
          </a:r>
          <a:r>
            <a:rPr lang="en-US" dirty="0"/>
            <a:t> je Gamal Abdel Nasser </a:t>
          </a:r>
          <a:r>
            <a:rPr lang="en-US" dirty="0" err="1"/>
            <a:t>zbacio</a:t>
          </a:r>
          <a:r>
            <a:rPr lang="en-US" dirty="0"/>
            <a:t> </a:t>
          </a:r>
          <a:r>
            <a:rPr lang="en-US" dirty="0" err="1"/>
            <a:t>kralja</a:t>
          </a:r>
          <a:r>
            <a:rPr lang="en-US" dirty="0"/>
            <a:t> Faruka u </a:t>
          </a:r>
          <a:r>
            <a:rPr lang="en-US" dirty="0" err="1"/>
            <a:t>socijalističko-republikanskom</a:t>
          </a:r>
          <a:r>
            <a:rPr lang="en-US" dirty="0"/>
            <a:t> </a:t>
          </a:r>
          <a:r>
            <a:rPr lang="en-US" dirty="0" err="1"/>
            <a:t>puču</a:t>
          </a:r>
          <a:r>
            <a:rPr lang="en-US" dirty="0"/>
            <a:t>.</a:t>
          </a:r>
        </a:p>
      </dgm:t>
    </dgm:pt>
    <dgm:pt modelId="{334267C4-A10F-4C2C-B59E-60DC69D60BE3}" type="parTrans" cxnId="{37A9585C-37B6-4876-BBAC-5D562B19C99B}">
      <dgm:prSet/>
      <dgm:spPr/>
      <dgm:t>
        <a:bodyPr/>
        <a:lstStyle/>
        <a:p>
          <a:endParaRPr lang="en-US"/>
        </a:p>
      </dgm:t>
    </dgm:pt>
    <dgm:pt modelId="{52C84A73-84AC-423C-84D6-E5F4117077E7}" type="sibTrans" cxnId="{37A9585C-37B6-4876-BBAC-5D562B19C99B}">
      <dgm:prSet/>
      <dgm:spPr/>
      <dgm:t>
        <a:bodyPr/>
        <a:lstStyle/>
        <a:p>
          <a:endParaRPr lang="en-US"/>
        </a:p>
      </dgm:t>
    </dgm:pt>
    <dgm:pt modelId="{E4D4F5B7-E030-41AE-BBAF-6EADFF5F1DBE}">
      <dgm:prSet/>
      <dgm:spPr/>
      <dgm:t>
        <a:bodyPr/>
        <a:lstStyle/>
        <a:p>
          <a:pPr>
            <a:defRPr b="1"/>
          </a:pPr>
          <a:r>
            <a:rPr lang="en-US"/>
            <a:t>1960</a:t>
          </a:r>
        </a:p>
      </dgm:t>
    </dgm:pt>
    <dgm:pt modelId="{A50AAD8B-A497-46E4-95DF-2FAD015539A6}" type="parTrans" cxnId="{74CC23C1-52E9-448B-84A9-14FDCB97C8F1}">
      <dgm:prSet/>
      <dgm:spPr/>
      <dgm:t>
        <a:bodyPr/>
        <a:lstStyle/>
        <a:p>
          <a:endParaRPr lang="en-US"/>
        </a:p>
      </dgm:t>
    </dgm:pt>
    <dgm:pt modelId="{185DF86B-F303-44F5-8BF9-5402F6F6B60A}" type="sibTrans" cxnId="{74CC23C1-52E9-448B-84A9-14FDCB97C8F1}">
      <dgm:prSet/>
      <dgm:spPr/>
      <dgm:t>
        <a:bodyPr/>
        <a:lstStyle/>
        <a:p>
          <a:endParaRPr lang="en-US"/>
        </a:p>
      </dgm:t>
    </dgm:pt>
    <dgm:pt modelId="{5466F516-99FB-4071-B173-4C647178C120}">
      <dgm:prSet/>
      <dgm:spPr/>
      <dgm:t>
        <a:bodyPr/>
        <a:lstStyle/>
        <a:p>
          <a:r>
            <a:rPr lang="en-US"/>
            <a:t>Iran je 1960-ih podržao Saudijsku Arabiju u proxy ratu protiv Egipta u Sjevernom Jemenu.</a:t>
          </a:r>
        </a:p>
      </dgm:t>
    </dgm:pt>
    <dgm:pt modelId="{70EEE078-7043-47E9-82EF-89C7EB64D711}" type="parTrans" cxnId="{17514505-45DB-45D4-A9EA-AE8C369238FD}">
      <dgm:prSet/>
      <dgm:spPr/>
      <dgm:t>
        <a:bodyPr/>
        <a:lstStyle/>
        <a:p>
          <a:endParaRPr lang="en-US"/>
        </a:p>
      </dgm:t>
    </dgm:pt>
    <dgm:pt modelId="{AB5D37EF-B144-4F0F-99CC-581C0A5ED21C}" type="sibTrans" cxnId="{17514505-45DB-45D4-A9EA-AE8C369238FD}">
      <dgm:prSet/>
      <dgm:spPr/>
      <dgm:t>
        <a:bodyPr/>
        <a:lstStyle/>
        <a:p>
          <a:endParaRPr lang="en-US"/>
        </a:p>
      </dgm:t>
    </dgm:pt>
    <dgm:pt modelId="{F6E5DD1B-5650-4EF5-AB9E-4CC7FB5486FC}" type="pres">
      <dgm:prSet presAssocID="{4B50E898-53FE-40FF-9514-7E9575761D51}" presName="root" presStyleCnt="0">
        <dgm:presLayoutVars>
          <dgm:chMax/>
          <dgm:chPref/>
          <dgm:animLvl val="lvl"/>
        </dgm:presLayoutVars>
      </dgm:prSet>
      <dgm:spPr/>
    </dgm:pt>
    <dgm:pt modelId="{EF7BEFDB-F914-4898-882E-DB716E1866CB}" type="pres">
      <dgm:prSet presAssocID="{4B50E898-53FE-40FF-9514-7E9575761D51}" presName="divider" presStyleLbl="node1" presStyleIdx="0" presStyleCnt="1"/>
      <dgm:spPr/>
    </dgm:pt>
    <dgm:pt modelId="{2939B716-6095-4E6D-865F-9BBB039FF34F}" type="pres">
      <dgm:prSet presAssocID="{4B50E898-53FE-40FF-9514-7E9575761D51}" presName="nodes" presStyleCnt="0">
        <dgm:presLayoutVars>
          <dgm:chMax/>
          <dgm:chPref/>
          <dgm:animLvl val="lvl"/>
        </dgm:presLayoutVars>
      </dgm:prSet>
      <dgm:spPr/>
    </dgm:pt>
    <dgm:pt modelId="{F0A1586C-7AA2-42AA-B64D-0189FCAE16BC}" type="pres">
      <dgm:prSet presAssocID="{6DACED07-CB99-480C-8C0B-3B50702B2DD7}" presName="composite" presStyleCnt="0"/>
      <dgm:spPr/>
    </dgm:pt>
    <dgm:pt modelId="{3033FE9F-DDE9-4D47-AAAB-78FB42049747}" type="pres">
      <dgm:prSet presAssocID="{6DACED07-CB99-480C-8C0B-3B50702B2DD7}" presName="L1TextContainer" presStyleLbl="revTx" presStyleIdx="0" presStyleCnt="3">
        <dgm:presLayoutVars>
          <dgm:chMax val="1"/>
          <dgm:chPref val="1"/>
          <dgm:bulletEnabled val="1"/>
        </dgm:presLayoutVars>
      </dgm:prSet>
      <dgm:spPr/>
    </dgm:pt>
    <dgm:pt modelId="{5FF34675-71FB-4140-B314-51CB7512C8CE}" type="pres">
      <dgm:prSet presAssocID="{6DACED07-CB99-480C-8C0B-3B50702B2DD7}" presName="L2TextContainerWrapper" presStyleCnt="0">
        <dgm:presLayoutVars>
          <dgm:chMax val="0"/>
          <dgm:chPref val="0"/>
          <dgm:bulletEnabled val="1"/>
        </dgm:presLayoutVars>
      </dgm:prSet>
      <dgm:spPr/>
    </dgm:pt>
    <dgm:pt modelId="{746065E4-FEF3-4B41-8529-5CF1BFBD0188}" type="pres">
      <dgm:prSet presAssocID="{6DACED07-CB99-480C-8C0B-3B50702B2DD7}" presName="L2TextContainer" presStyleLbl="bgAccFollowNode1" presStyleIdx="0" presStyleCnt="3" custScaleX="148797" custScaleY="187153"/>
      <dgm:spPr/>
    </dgm:pt>
    <dgm:pt modelId="{4761AEB0-27FF-408D-BF5D-2FB09B11C4A1}" type="pres">
      <dgm:prSet presAssocID="{6DACED07-CB99-480C-8C0B-3B50702B2DD7}" presName="FlexibleEmptyPlaceHolder" presStyleCnt="0"/>
      <dgm:spPr/>
    </dgm:pt>
    <dgm:pt modelId="{E7FE1C35-D782-46D6-8C09-691C909553C1}" type="pres">
      <dgm:prSet presAssocID="{6DACED07-CB99-480C-8C0B-3B50702B2DD7}" presName="ConnectLine" presStyleLbl="alignNode1" presStyleIdx="0"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FD929C66-FDD8-42FF-A2A8-222A88FC511E}" type="pres">
      <dgm:prSet presAssocID="{6DACED07-CB99-480C-8C0B-3B50702B2DD7}" presName="ConnectorPoint" presStyleLbl="fgAcc1" presStyleIdx="0" presStyleCnt="3"/>
      <dgm:spPr>
        <a:solidFill>
          <a:schemeClr val="lt1">
            <a:alpha val="90000"/>
            <a:hueOff val="0"/>
            <a:satOff val="0"/>
            <a:lumOff val="0"/>
            <a:alphaOff val="0"/>
          </a:schemeClr>
        </a:solidFill>
        <a:ln w="12700" cap="flat" cmpd="sng" algn="ctr">
          <a:noFill/>
          <a:prstDash val="solid"/>
        </a:ln>
        <a:effectLst/>
      </dgm:spPr>
    </dgm:pt>
    <dgm:pt modelId="{AC2F697C-F07B-4B71-8734-D642935B2014}" type="pres">
      <dgm:prSet presAssocID="{6DACED07-CB99-480C-8C0B-3B50702B2DD7}" presName="EmptyPlaceHolder" presStyleCnt="0"/>
      <dgm:spPr/>
    </dgm:pt>
    <dgm:pt modelId="{537866A8-834F-4DA5-9114-AD765C7C3C2F}" type="pres">
      <dgm:prSet presAssocID="{5D50FE2A-21FB-4B97-B1EF-049F5DF7E813}" presName="spaceBetweenRectangles" presStyleCnt="0"/>
      <dgm:spPr/>
    </dgm:pt>
    <dgm:pt modelId="{F58B10EE-966D-41D0-9750-5AE4402519DD}" type="pres">
      <dgm:prSet presAssocID="{188A8BF3-B143-47D5-97EF-77C31B22B98A}" presName="composite" presStyleCnt="0"/>
      <dgm:spPr/>
    </dgm:pt>
    <dgm:pt modelId="{CBCB0510-48BC-4562-B97E-B806B514DF00}" type="pres">
      <dgm:prSet presAssocID="{188A8BF3-B143-47D5-97EF-77C31B22B98A}" presName="L1TextContainer" presStyleLbl="revTx" presStyleIdx="1" presStyleCnt="3">
        <dgm:presLayoutVars>
          <dgm:chMax val="1"/>
          <dgm:chPref val="1"/>
          <dgm:bulletEnabled val="1"/>
        </dgm:presLayoutVars>
      </dgm:prSet>
      <dgm:spPr/>
    </dgm:pt>
    <dgm:pt modelId="{493F338F-9678-4812-91F3-9DD9A6807F90}" type="pres">
      <dgm:prSet presAssocID="{188A8BF3-B143-47D5-97EF-77C31B22B98A}" presName="L2TextContainerWrapper" presStyleCnt="0">
        <dgm:presLayoutVars>
          <dgm:chMax val="0"/>
          <dgm:chPref val="0"/>
          <dgm:bulletEnabled val="1"/>
        </dgm:presLayoutVars>
      </dgm:prSet>
      <dgm:spPr/>
    </dgm:pt>
    <dgm:pt modelId="{862E09B4-4161-4097-9276-977BE0FDD1E6}" type="pres">
      <dgm:prSet presAssocID="{188A8BF3-B143-47D5-97EF-77C31B22B98A}" presName="L2TextContainer" presStyleLbl="bgAccFollowNode1" presStyleIdx="1" presStyleCnt="3" custScaleX="158513"/>
      <dgm:spPr/>
    </dgm:pt>
    <dgm:pt modelId="{8A0162B7-605A-44EE-9506-9DFA218BE114}" type="pres">
      <dgm:prSet presAssocID="{188A8BF3-B143-47D5-97EF-77C31B22B98A}" presName="FlexibleEmptyPlaceHolder" presStyleCnt="0"/>
      <dgm:spPr/>
    </dgm:pt>
    <dgm:pt modelId="{3B957C28-69F9-4F48-B02B-4988EE8BF64D}" type="pres">
      <dgm:prSet presAssocID="{188A8BF3-B143-47D5-97EF-77C31B22B98A}" presName="ConnectLine" presStyleLbl="alignNode1" presStyleIdx="1"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1C207869-7DB4-4BBA-83CF-7F2DEA4CC9BF}" type="pres">
      <dgm:prSet presAssocID="{188A8BF3-B143-47D5-97EF-77C31B22B98A}" presName="ConnectorPoint" presStyleLbl="fgAcc1" presStyleIdx="1" presStyleCnt="3"/>
      <dgm:spPr>
        <a:solidFill>
          <a:schemeClr val="lt1">
            <a:alpha val="90000"/>
            <a:hueOff val="0"/>
            <a:satOff val="0"/>
            <a:lumOff val="0"/>
            <a:alphaOff val="0"/>
          </a:schemeClr>
        </a:solidFill>
        <a:ln w="12700" cap="flat" cmpd="sng" algn="ctr">
          <a:noFill/>
          <a:prstDash val="solid"/>
        </a:ln>
        <a:effectLst/>
      </dgm:spPr>
    </dgm:pt>
    <dgm:pt modelId="{E4CB6B0D-2188-4EAD-99B5-DC739C87C15E}" type="pres">
      <dgm:prSet presAssocID="{188A8BF3-B143-47D5-97EF-77C31B22B98A}" presName="EmptyPlaceHolder" presStyleCnt="0"/>
      <dgm:spPr/>
    </dgm:pt>
    <dgm:pt modelId="{216C80E0-EB7B-42F7-9D66-599B50D7BAD9}" type="pres">
      <dgm:prSet presAssocID="{F291D10F-DDF7-4335-84FB-3B592E16D8D6}" presName="spaceBetweenRectangles" presStyleCnt="0"/>
      <dgm:spPr/>
    </dgm:pt>
    <dgm:pt modelId="{6858E02B-B80F-4648-85BE-6011A62990EF}" type="pres">
      <dgm:prSet presAssocID="{E4D4F5B7-E030-41AE-BBAF-6EADFF5F1DBE}" presName="composite" presStyleCnt="0"/>
      <dgm:spPr/>
    </dgm:pt>
    <dgm:pt modelId="{03F356C7-C851-4C38-94E6-EE81587BC191}" type="pres">
      <dgm:prSet presAssocID="{E4D4F5B7-E030-41AE-BBAF-6EADFF5F1DBE}" presName="L1TextContainer" presStyleLbl="revTx" presStyleIdx="2" presStyleCnt="3">
        <dgm:presLayoutVars>
          <dgm:chMax val="1"/>
          <dgm:chPref val="1"/>
          <dgm:bulletEnabled val="1"/>
        </dgm:presLayoutVars>
      </dgm:prSet>
      <dgm:spPr/>
    </dgm:pt>
    <dgm:pt modelId="{F219CD4D-2D47-472A-A888-5D4086885875}" type="pres">
      <dgm:prSet presAssocID="{E4D4F5B7-E030-41AE-BBAF-6EADFF5F1DBE}" presName="L2TextContainerWrapper" presStyleCnt="0">
        <dgm:presLayoutVars>
          <dgm:chMax val="0"/>
          <dgm:chPref val="0"/>
          <dgm:bulletEnabled val="1"/>
        </dgm:presLayoutVars>
      </dgm:prSet>
      <dgm:spPr/>
    </dgm:pt>
    <dgm:pt modelId="{4561B86E-82F8-403E-B15F-A33667741FD4}" type="pres">
      <dgm:prSet presAssocID="{E4D4F5B7-E030-41AE-BBAF-6EADFF5F1DBE}" presName="L2TextContainer" presStyleLbl="bgAccFollowNode1" presStyleIdx="2" presStyleCnt="3"/>
      <dgm:spPr/>
    </dgm:pt>
    <dgm:pt modelId="{56A1C29A-0771-4A73-B6F4-B0468AA52D0E}" type="pres">
      <dgm:prSet presAssocID="{E4D4F5B7-E030-41AE-BBAF-6EADFF5F1DBE}" presName="FlexibleEmptyPlaceHolder" presStyleCnt="0"/>
      <dgm:spPr/>
    </dgm:pt>
    <dgm:pt modelId="{0DB65252-386C-4E50-A030-CC26252C1124}" type="pres">
      <dgm:prSet presAssocID="{E4D4F5B7-E030-41AE-BBAF-6EADFF5F1DBE}" presName="ConnectLine" presStyleLbl="alignNode1" presStyleIdx="2"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0649CC42-BD87-4C50-B739-B1C13DD7404C}" type="pres">
      <dgm:prSet presAssocID="{E4D4F5B7-E030-41AE-BBAF-6EADFF5F1DBE}" presName="ConnectorPoint" presStyleLbl="fgAcc1" presStyleIdx="2" presStyleCnt="3"/>
      <dgm:spPr>
        <a:solidFill>
          <a:schemeClr val="lt1">
            <a:alpha val="90000"/>
            <a:hueOff val="0"/>
            <a:satOff val="0"/>
            <a:lumOff val="0"/>
            <a:alphaOff val="0"/>
          </a:schemeClr>
        </a:solidFill>
        <a:ln w="12700" cap="flat" cmpd="sng" algn="ctr">
          <a:noFill/>
          <a:prstDash val="solid"/>
        </a:ln>
        <a:effectLst/>
      </dgm:spPr>
    </dgm:pt>
    <dgm:pt modelId="{9C17D7F5-0D18-4F1C-A2A0-78119996389D}" type="pres">
      <dgm:prSet presAssocID="{E4D4F5B7-E030-41AE-BBAF-6EADFF5F1DBE}" presName="EmptyPlaceHolder" presStyleCnt="0"/>
      <dgm:spPr/>
    </dgm:pt>
  </dgm:ptLst>
  <dgm:cxnLst>
    <dgm:cxn modelId="{17514505-45DB-45D4-A9EA-AE8C369238FD}" srcId="{E4D4F5B7-E030-41AE-BBAF-6EADFF5F1DBE}" destId="{5466F516-99FB-4071-B173-4C647178C120}" srcOrd="0" destOrd="0" parTransId="{70EEE078-7043-47E9-82EF-89C7EB64D711}" sibTransId="{AB5D37EF-B144-4F0F-99CC-581C0A5ED21C}"/>
    <dgm:cxn modelId="{31DB1A0B-EAC2-47E4-9E02-DC7CB0920080}" srcId="{6DACED07-CB99-480C-8C0B-3B50702B2DD7}" destId="{45D0E312-6FDF-4A30-8904-B5C73D2DEAD8}" srcOrd="0" destOrd="0" parTransId="{45C51BF4-CEE2-46E8-86CB-4C49EB24F41E}" sibTransId="{27AD2C3D-AB57-4E78-83EE-BCF728451D28}"/>
    <dgm:cxn modelId="{37A9585C-37B6-4876-BBAC-5D562B19C99B}" srcId="{188A8BF3-B143-47D5-97EF-77C31B22B98A}" destId="{8613F6FB-1AB5-43EA-93B6-D778627DB37D}" srcOrd="0" destOrd="0" parTransId="{334267C4-A10F-4C2C-B59E-60DC69D60BE3}" sibTransId="{52C84A73-84AC-423C-84D6-E5F4117077E7}"/>
    <dgm:cxn modelId="{D70E456A-9EB1-4499-91D0-1390F58B5EC5}" type="presOf" srcId="{5466F516-99FB-4071-B173-4C647178C120}" destId="{4561B86E-82F8-403E-B15F-A33667741FD4}" srcOrd="0" destOrd="0" presId="urn:microsoft.com/office/officeart/2017/3/layout/HorizontalPathTimeline"/>
    <dgm:cxn modelId="{1D887F70-83DF-43BA-B279-4DA30BD0F95C}" srcId="{4B50E898-53FE-40FF-9514-7E9575761D51}" destId="{6DACED07-CB99-480C-8C0B-3B50702B2DD7}" srcOrd="0" destOrd="0" parTransId="{291CF723-023B-4C7D-B52A-B5D0E383C556}" sibTransId="{5D50FE2A-21FB-4B97-B1EF-049F5DF7E813}"/>
    <dgm:cxn modelId="{3B113680-4D3B-45DB-8AA4-896735F041D0}" type="presOf" srcId="{8613F6FB-1AB5-43EA-93B6-D778627DB37D}" destId="{862E09B4-4161-4097-9276-977BE0FDD1E6}" srcOrd="0" destOrd="0" presId="urn:microsoft.com/office/officeart/2017/3/layout/HorizontalPathTimeline"/>
    <dgm:cxn modelId="{29315D82-A5AC-4896-97C8-B6D4A3449D15}" type="presOf" srcId="{188A8BF3-B143-47D5-97EF-77C31B22B98A}" destId="{CBCB0510-48BC-4562-B97E-B806B514DF00}" srcOrd="0" destOrd="0" presId="urn:microsoft.com/office/officeart/2017/3/layout/HorizontalPathTimeline"/>
    <dgm:cxn modelId="{02F07497-4BC4-4F3E-B2E0-32B85CD7A192}" type="presOf" srcId="{6DACED07-CB99-480C-8C0B-3B50702B2DD7}" destId="{3033FE9F-DDE9-4D47-AAAB-78FB42049747}" srcOrd="0" destOrd="0" presId="urn:microsoft.com/office/officeart/2017/3/layout/HorizontalPathTimeline"/>
    <dgm:cxn modelId="{9FF76EAD-9207-48A3-930D-129D064D3D3D}" type="presOf" srcId="{4B50E898-53FE-40FF-9514-7E9575761D51}" destId="{F6E5DD1B-5650-4EF5-AB9E-4CC7FB5486FC}" srcOrd="0" destOrd="0" presId="urn:microsoft.com/office/officeart/2017/3/layout/HorizontalPathTimeline"/>
    <dgm:cxn modelId="{74CC23C1-52E9-448B-84A9-14FDCB97C8F1}" srcId="{4B50E898-53FE-40FF-9514-7E9575761D51}" destId="{E4D4F5B7-E030-41AE-BBAF-6EADFF5F1DBE}" srcOrd="2" destOrd="0" parTransId="{A50AAD8B-A497-46E4-95DF-2FAD015539A6}" sibTransId="{185DF86B-F303-44F5-8BF9-5402F6F6B60A}"/>
    <dgm:cxn modelId="{608BB0D8-C880-41D5-B294-1D485142324F}" type="presOf" srcId="{45D0E312-6FDF-4A30-8904-B5C73D2DEAD8}" destId="{746065E4-FEF3-4B41-8529-5CF1BFBD0188}" srcOrd="0" destOrd="0" presId="urn:microsoft.com/office/officeart/2017/3/layout/HorizontalPathTimeline"/>
    <dgm:cxn modelId="{54C101E5-43A8-4038-873C-AD92759C0577}" srcId="{4B50E898-53FE-40FF-9514-7E9575761D51}" destId="{188A8BF3-B143-47D5-97EF-77C31B22B98A}" srcOrd="1" destOrd="0" parTransId="{84B57BF1-89F6-4F0C-9748-9F71508F3D89}" sibTransId="{F291D10F-DDF7-4335-84FB-3B592E16D8D6}"/>
    <dgm:cxn modelId="{72B166EE-A3C9-4747-A4E7-ED08F0509F45}" type="presOf" srcId="{E4D4F5B7-E030-41AE-BBAF-6EADFF5F1DBE}" destId="{03F356C7-C851-4C38-94E6-EE81587BC191}" srcOrd="0" destOrd="0" presId="urn:microsoft.com/office/officeart/2017/3/layout/HorizontalPathTimeline"/>
    <dgm:cxn modelId="{69043A07-773C-41F5-B6E2-61E6EAB7E9A6}" type="presParOf" srcId="{F6E5DD1B-5650-4EF5-AB9E-4CC7FB5486FC}" destId="{EF7BEFDB-F914-4898-882E-DB716E1866CB}" srcOrd="0" destOrd="0" presId="urn:microsoft.com/office/officeart/2017/3/layout/HorizontalPathTimeline"/>
    <dgm:cxn modelId="{AD3F97D1-79C6-476D-928B-884B26109B97}" type="presParOf" srcId="{F6E5DD1B-5650-4EF5-AB9E-4CC7FB5486FC}" destId="{2939B716-6095-4E6D-865F-9BBB039FF34F}" srcOrd="1" destOrd="0" presId="urn:microsoft.com/office/officeart/2017/3/layout/HorizontalPathTimeline"/>
    <dgm:cxn modelId="{AC5A621B-D48E-4934-AE78-E4E9896E3117}" type="presParOf" srcId="{2939B716-6095-4E6D-865F-9BBB039FF34F}" destId="{F0A1586C-7AA2-42AA-B64D-0189FCAE16BC}" srcOrd="0" destOrd="0" presId="urn:microsoft.com/office/officeart/2017/3/layout/HorizontalPathTimeline"/>
    <dgm:cxn modelId="{928A706B-6F03-4B29-8CC2-7DC1A5F544BA}" type="presParOf" srcId="{F0A1586C-7AA2-42AA-B64D-0189FCAE16BC}" destId="{3033FE9F-DDE9-4D47-AAAB-78FB42049747}" srcOrd="0" destOrd="0" presId="urn:microsoft.com/office/officeart/2017/3/layout/HorizontalPathTimeline"/>
    <dgm:cxn modelId="{E220E756-ECC4-4601-B6E8-884642F6EAE1}" type="presParOf" srcId="{F0A1586C-7AA2-42AA-B64D-0189FCAE16BC}" destId="{5FF34675-71FB-4140-B314-51CB7512C8CE}" srcOrd="1" destOrd="0" presId="urn:microsoft.com/office/officeart/2017/3/layout/HorizontalPathTimeline"/>
    <dgm:cxn modelId="{CF93499B-FA81-4ADC-9103-75FB3DD683FA}" type="presParOf" srcId="{5FF34675-71FB-4140-B314-51CB7512C8CE}" destId="{746065E4-FEF3-4B41-8529-5CF1BFBD0188}" srcOrd="0" destOrd="0" presId="urn:microsoft.com/office/officeart/2017/3/layout/HorizontalPathTimeline"/>
    <dgm:cxn modelId="{0A78B6ED-F45B-4A10-9477-8006D86ABC21}" type="presParOf" srcId="{5FF34675-71FB-4140-B314-51CB7512C8CE}" destId="{4761AEB0-27FF-408D-BF5D-2FB09B11C4A1}" srcOrd="1" destOrd="0" presId="urn:microsoft.com/office/officeart/2017/3/layout/HorizontalPathTimeline"/>
    <dgm:cxn modelId="{0094C751-4E2C-4802-9655-0043FF99EBBC}" type="presParOf" srcId="{F0A1586C-7AA2-42AA-B64D-0189FCAE16BC}" destId="{E7FE1C35-D782-46D6-8C09-691C909553C1}" srcOrd="2" destOrd="0" presId="urn:microsoft.com/office/officeart/2017/3/layout/HorizontalPathTimeline"/>
    <dgm:cxn modelId="{15D73194-5F8D-4B54-82B5-2D8CE1A1C05F}" type="presParOf" srcId="{F0A1586C-7AA2-42AA-B64D-0189FCAE16BC}" destId="{FD929C66-FDD8-42FF-A2A8-222A88FC511E}" srcOrd="3" destOrd="0" presId="urn:microsoft.com/office/officeart/2017/3/layout/HorizontalPathTimeline"/>
    <dgm:cxn modelId="{FC8A49E5-A369-497E-928E-C96B676E6A3F}" type="presParOf" srcId="{F0A1586C-7AA2-42AA-B64D-0189FCAE16BC}" destId="{AC2F697C-F07B-4B71-8734-D642935B2014}" srcOrd="4" destOrd="0" presId="urn:microsoft.com/office/officeart/2017/3/layout/HorizontalPathTimeline"/>
    <dgm:cxn modelId="{A063EBC6-21E8-4A8C-BDF7-0204273A3512}" type="presParOf" srcId="{2939B716-6095-4E6D-865F-9BBB039FF34F}" destId="{537866A8-834F-4DA5-9114-AD765C7C3C2F}" srcOrd="1" destOrd="0" presId="urn:microsoft.com/office/officeart/2017/3/layout/HorizontalPathTimeline"/>
    <dgm:cxn modelId="{155554CD-ED80-40AD-977D-414838CC114F}" type="presParOf" srcId="{2939B716-6095-4E6D-865F-9BBB039FF34F}" destId="{F58B10EE-966D-41D0-9750-5AE4402519DD}" srcOrd="2" destOrd="0" presId="urn:microsoft.com/office/officeart/2017/3/layout/HorizontalPathTimeline"/>
    <dgm:cxn modelId="{3EC19080-76D1-47EE-ADAC-75EA6528B8D3}" type="presParOf" srcId="{F58B10EE-966D-41D0-9750-5AE4402519DD}" destId="{CBCB0510-48BC-4562-B97E-B806B514DF00}" srcOrd="0" destOrd="0" presId="urn:microsoft.com/office/officeart/2017/3/layout/HorizontalPathTimeline"/>
    <dgm:cxn modelId="{AAA48605-4096-4FA4-8F3E-A6D53EC3CF70}" type="presParOf" srcId="{F58B10EE-966D-41D0-9750-5AE4402519DD}" destId="{493F338F-9678-4812-91F3-9DD9A6807F90}" srcOrd="1" destOrd="0" presId="urn:microsoft.com/office/officeart/2017/3/layout/HorizontalPathTimeline"/>
    <dgm:cxn modelId="{1407041E-68D9-45D3-AC18-032C79CCE573}" type="presParOf" srcId="{493F338F-9678-4812-91F3-9DD9A6807F90}" destId="{862E09B4-4161-4097-9276-977BE0FDD1E6}" srcOrd="0" destOrd="0" presId="urn:microsoft.com/office/officeart/2017/3/layout/HorizontalPathTimeline"/>
    <dgm:cxn modelId="{C15BEB55-4F53-4829-8E70-B50CE007A718}" type="presParOf" srcId="{493F338F-9678-4812-91F3-9DD9A6807F90}" destId="{8A0162B7-605A-44EE-9506-9DFA218BE114}" srcOrd="1" destOrd="0" presId="urn:microsoft.com/office/officeart/2017/3/layout/HorizontalPathTimeline"/>
    <dgm:cxn modelId="{B262081E-E864-4E2A-8CBF-CE5640163D46}" type="presParOf" srcId="{F58B10EE-966D-41D0-9750-5AE4402519DD}" destId="{3B957C28-69F9-4F48-B02B-4988EE8BF64D}" srcOrd="2" destOrd="0" presId="urn:microsoft.com/office/officeart/2017/3/layout/HorizontalPathTimeline"/>
    <dgm:cxn modelId="{72C1B44D-D402-4E4A-BF99-04EABBABBDA6}" type="presParOf" srcId="{F58B10EE-966D-41D0-9750-5AE4402519DD}" destId="{1C207869-7DB4-4BBA-83CF-7F2DEA4CC9BF}" srcOrd="3" destOrd="0" presId="urn:microsoft.com/office/officeart/2017/3/layout/HorizontalPathTimeline"/>
    <dgm:cxn modelId="{A3B997C7-AC55-4BBF-BECA-176A1CCF8D8E}" type="presParOf" srcId="{F58B10EE-966D-41D0-9750-5AE4402519DD}" destId="{E4CB6B0D-2188-4EAD-99B5-DC739C87C15E}" srcOrd="4" destOrd="0" presId="urn:microsoft.com/office/officeart/2017/3/layout/HorizontalPathTimeline"/>
    <dgm:cxn modelId="{89268DA7-257F-4756-BE27-830B891790BF}" type="presParOf" srcId="{2939B716-6095-4E6D-865F-9BBB039FF34F}" destId="{216C80E0-EB7B-42F7-9D66-599B50D7BAD9}" srcOrd="3" destOrd="0" presId="urn:microsoft.com/office/officeart/2017/3/layout/HorizontalPathTimeline"/>
    <dgm:cxn modelId="{D61CA2B9-0352-41E1-8798-9317B2506BF4}" type="presParOf" srcId="{2939B716-6095-4E6D-865F-9BBB039FF34F}" destId="{6858E02B-B80F-4648-85BE-6011A62990EF}" srcOrd="4" destOrd="0" presId="urn:microsoft.com/office/officeart/2017/3/layout/HorizontalPathTimeline"/>
    <dgm:cxn modelId="{936B9669-E0A0-4633-87AC-AA7EF7352B6D}" type="presParOf" srcId="{6858E02B-B80F-4648-85BE-6011A62990EF}" destId="{03F356C7-C851-4C38-94E6-EE81587BC191}" srcOrd="0" destOrd="0" presId="urn:microsoft.com/office/officeart/2017/3/layout/HorizontalPathTimeline"/>
    <dgm:cxn modelId="{B6B0F9BD-C1DE-4E29-B34B-70774C8B4058}" type="presParOf" srcId="{6858E02B-B80F-4648-85BE-6011A62990EF}" destId="{F219CD4D-2D47-472A-A888-5D4086885875}" srcOrd="1" destOrd="0" presId="urn:microsoft.com/office/officeart/2017/3/layout/HorizontalPathTimeline"/>
    <dgm:cxn modelId="{4623E194-08A1-4E0D-9AA3-EDB451E2FA75}" type="presParOf" srcId="{F219CD4D-2D47-472A-A888-5D4086885875}" destId="{4561B86E-82F8-403E-B15F-A33667741FD4}" srcOrd="0" destOrd="0" presId="urn:microsoft.com/office/officeart/2017/3/layout/HorizontalPathTimeline"/>
    <dgm:cxn modelId="{E4996A4B-14D9-47B3-AD71-FE908DBFC4A9}" type="presParOf" srcId="{F219CD4D-2D47-472A-A888-5D4086885875}" destId="{56A1C29A-0771-4A73-B6F4-B0468AA52D0E}" srcOrd="1" destOrd="0" presId="urn:microsoft.com/office/officeart/2017/3/layout/HorizontalPathTimeline"/>
    <dgm:cxn modelId="{F50EFF9B-B6EF-4993-95E8-963229F9459E}" type="presParOf" srcId="{6858E02B-B80F-4648-85BE-6011A62990EF}" destId="{0DB65252-386C-4E50-A030-CC26252C1124}" srcOrd="2" destOrd="0" presId="urn:microsoft.com/office/officeart/2017/3/layout/HorizontalPathTimeline"/>
    <dgm:cxn modelId="{D91C2450-947C-408C-BFDB-5A4ED605D4BC}" type="presParOf" srcId="{6858E02B-B80F-4648-85BE-6011A62990EF}" destId="{0649CC42-BD87-4C50-B739-B1C13DD7404C}" srcOrd="3" destOrd="0" presId="urn:microsoft.com/office/officeart/2017/3/layout/HorizontalPathTimeline"/>
    <dgm:cxn modelId="{01A0DD5D-4E4E-4292-9DBB-90E2A6EE82DB}" type="presParOf" srcId="{6858E02B-B80F-4648-85BE-6011A62990EF}" destId="{9C17D7F5-0D18-4F1C-A2A0-78119996389D}" srcOrd="4" destOrd="0" presId="urn:microsoft.com/office/officeart/2017/3/layout/HorizontalPath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89138CC-2CC2-4A5C-96A2-B0D893D4F7D4}"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329ACA7A-DAA6-4D2A-8965-202B8A6F7011}">
      <dgm:prSet/>
      <dgm:spPr/>
      <dgm:t>
        <a:bodyPr/>
        <a:lstStyle/>
        <a:p>
          <a:r>
            <a:rPr lang="hr-HR" dirty="0"/>
            <a:t>Iran i Saudijska Arabija su se bojale drugih revolucionarnih država koje su se tada identificirale sa SSSR-om. </a:t>
          </a:r>
          <a:endParaRPr lang="en-US" dirty="0"/>
        </a:p>
      </dgm:t>
    </dgm:pt>
    <dgm:pt modelId="{D9B7BA9A-75CB-49A7-9F3B-B2A0AC089258}" type="parTrans" cxnId="{CED55673-B027-49E0-9B77-FA742571E1F0}">
      <dgm:prSet/>
      <dgm:spPr/>
      <dgm:t>
        <a:bodyPr/>
        <a:lstStyle/>
        <a:p>
          <a:endParaRPr lang="en-US"/>
        </a:p>
      </dgm:t>
    </dgm:pt>
    <dgm:pt modelId="{A5151261-ED82-4806-8BD3-B8D87D4875D6}" type="sibTrans" cxnId="{CED55673-B027-49E0-9B77-FA742571E1F0}">
      <dgm:prSet/>
      <dgm:spPr/>
      <dgm:t>
        <a:bodyPr/>
        <a:lstStyle/>
        <a:p>
          <a:endParaRPr lang="en-US"/>
        </a:p>
      </dgm:t>
    </dgm:pt>
    <dgm:pt modelId="{A748F5F3-527D-4A00-A7CC-E774E5B847E7}">
      <dgm:prSet/>
      <dgm:spPr/>
      <dgm:t>
        <a:bodyPr/>
        <a:lstStyle/>
        <a:p>
          <a:r>
            <a:rPr lang="hr-HR" dirty="0"/>
            <a:t>Strah je bio dovoljno velik da približi Saudijsku Arabiju, </a:t>
          </a:r>
          <a:r>
            <a:rPr lang="hr-HR" b="1" dirty="0"/>
            <a:t>vehabijsku islamsku monarhiju </a:t>
          </a:r>
          <a:r>
            <a:rPr lang="hr-HR" dirty="0"/>
            <a:t>i Iran, tada </a:t>
          </a:r>
          <a:r>
            <a:rPr lang="hr-HR" b="1" dirty="0"/>
            <a:t>nacionalističku i prosekularnu šiitsku monarhiju</a:t>
          </a:r>
          <a:r>
            <a:rPr lang="hr-HR" dirty="0"/>
            <a:t>. </a:t>
          </a:r>
          <a:endParaRPr lang="en-US" dirty="0"/>
        </a:p>
      </dgm:t>
    </dgm:pt>
    <dgm:pt modelId="{7F7766BC-D693-451D-9DD0-B1ED02C724DD}" type="parTrans" cxnId="{CB130F63-8CCB-4F0A-9B9D-93B18FFDA992}">
      <dgm:prSet/>
      <dgm:spPr/>
      <dgm:t>
        <a:bodyPr/>
        <a:lstStyle/>
        <a:p>
          <a:endParaRPr lang="en-US"/>
        </a:p>
      </dgm:t>
    </dgm:pt>
    <dgm:pt modelId="{7D848B9E-22D1-48F1-BAAB-C435707B593C}" type="sibTrans" cxnId="{CB130F63-8CCB-4F0A-9B9D-93B18FFDA992}">
      <dgm:prSet/>
      <dgm:spPr/>
      <dgm:t>
        <a:bodyPr/>
        <a:lstStyle/>
        <a:p>
          <a:endParaRPr lang="en-US"/>
        </a:p>
      </dgm:t>
    </dgm:pt>
    <dgm:pt modelId="{89EF90E5-D734-4073-B3F7-A9C2904A70B3}">
      <dgm:prSet/>
      <dgm:spPr/>
      <dgm:t>
        <a:bodyPr/>
        <a:lstStyle/>
        <a:p>
          <a:r>
            <a:rPr lang="hr-HR" dirty="0"/>
            <a:t>Geopolitički faktori važniji od prirode njihovog režima.</a:t>
          </a:r>
          <a:endParaRPr lang="en-US" dirty="0"/>
        </a:p>
      </dgm:t>
    </dgm:pt>
    <dgm:pt modelId="{4EE87F1B-868F-4567-8698-1C46175A917B}" type="parTrans" cxnId="{60C16145-ADFD-4917-BDC4-FB656015BAFF}">
      <dgm:prSet/>
      <dgm:spPr/>
      <dgm:t>
        <a:bodyPr/>
        <a:lstStyle/>
        <a:p>
          <a:endParaRPr lang="en-US"/>
        </a:p>
      </dgm:t>
    </dgm:pt>
    <dgm:pt modelId="{C8D9F73C-94B7-4D2A-A265-D8AAB58BCD9F}" type="sibTrans" cxnId="{60C16145-ADFD-4917-BDC4-FB656015BAFF}">
      <dgm:prSet/>
      <dgm:spPr/>
      <dgm:t>
        <a:bodyPr/>
        <a:lstStyle/>
        <a:p>
          <a:endParaRPr lang="en-US"/>
        </a:p>
      </dgm:t>
    </dgm:pt>
    <dgm:pt modelId="{AC0997D6-3BE6-4F7D-A7E6-50FBC8E10692}" type="pres">
      <dgm:prSet presAssocID="{089138CC-2CC2-4A5C-96A2-B0D893D4F7D4}" presName="vert0" presStyleCnt="0">
        <dgm:presLayoutVars>
          <dgm:dir/>
          <dgm:animOne val="branch"/>
          <dgm:animLvl val="lvl"/>
        </dgm:presLayoutVars>
      </dgm:prSet>
      <dgm:spPr/>
    </dgm:pt>
    <dgm:pt modelId="{89934484-9965-474D-BD7D-9CA9C14C9813}" type="pres">
      <dgm:prSet presAssocID="{329ACA7A-DAA6-4D2A-8965-202B8A6F7011}" presName="thickLine" presStyleLbl="alignNode1" presStyleIdx="0" presStyleCnt="3"/>
      <dgm:spPr/>
    </dgm:pt>
    <dgm:pt modelId="{F9AB8DBB-7041-40F8-97CF-74E62C9BF0EE}" type="pres">
      <dgm:prSet presAssocID="{329ACA7A-DAA6-4D2A-8965-202B8A6F7011}" presName="horz1" presStyleCnt="0"/>
      <dgm:spPr/>
    </dgm:pt>
    <dgm:pt modelId="{06E99A22-AFE2-4312-A9C0-961E9A90A0B7}" type="pres">
      <dgm:prSet presAssocID="{329ACA7A-DAA6-4D2A-8965-202B8A6F7011}" presName="tx1" presStyleLbl="revTx" presStyleIdx="0" presStyleCnt="3"/>
      <dgm:spPr/>
    </dgm:pt>
    <dgm:pt modelId="{58D2707C-4612-4633-A946-28C0406E9408}" type="pres">
      <dgm:prSet presAssocID="{329ACA7A-DAA6-4D2A-8965-202B8A6F7011}" presName="vert1" presStyleCnt="0"/>
      <dgm:spPr/>
    </dgm:pt>
    <dgm:pt modelId="{9715BDBF-8678-44C3-B1AF-BBD1DB707341}" type="pres">
      <dgm:prSet presAssocID="{A748F5F3-527D-4A00-A7CC-E774E5B847E7}" presName="thickLine" presStyleLbl="alignNode1" presStyleIdx="1" presStyleCnt="3"/>
      <dgm:spPr/>
    </dgm:pt>
    <dgm:pt modelId="{A51707CF-3EF9-47AE-8757-010020DCA315}" type="pres">
      <dgm:prSet presAssocID="{A748F5F3-527D-4A00-A7CC-E774E5B847E7}" presName="horz1" presStyleCnt="0"/>
      <dgm:spPr/>
    </dgm:pt>
    <dgm:pt modelId="{C373D9D2-40B0-4390-BB9C-047FC4B32EC6}" type="pres">
      <dgm:prSet presAssocID="{A748F5F3-527D-4A00-A7CC-E774E5B847E7}" presName="tx1" presStyleLbl="revTx" presStyleIdx="1" presStyleCnt="3"/>
      <dgm:spPr/>
    </dgm:pt>
    <dgm:pt modelId="{802230FF-DB21-402F-8108-2636BB09E910}" type="pres">
      <dgm:prSet presAssocID="{A748F5F3-527D-4A00-A7CC-E774E5B847E7}" presName="vert1" presStyleCnt="0"/>
      <dgm:spPr/>
    </dgm:pt>
    <dgm:pt modelId="{7EB62C1D-DA11-48EA-BFC7-26AB47AD2E1A}" type="pres">
      <dgm:prSet presAssocID="{89EF90E5-D734-4073-B3F7-A9C2904A70B3}" presName="thickLine" presStyleLbl="alignNode1" presStyleIdx="2" presStyleCnt="3"/>
      <dgm:spPr/>
    </dgm:pt>
    <dgm:pt modelId="{95551998-AF71-42CC-96F3-E80500D711FF}" type="pres">
      <dgm:prSet presAssocID="{89EF90E5-D734-4073-B3F7-A9C2904A70B3}" presName="horz1" presStyleCnt="0"/>
      <dgm:spPr/>
    </dgm:pt>
    <dgm:pt modelId="{5ADDF6FC-2708-4B7B-87EF-5A9A6F215F6D}" type="pres">
      <dgm:prSet presAssocID="{89EF90E5-D734-4073-B3F7-A9C2904A70B3}" presName="tx1" presStyleLbl="revTx" presStyleIdx="2" presStyleCnt="3"/>
      <dgm:spPr/>
    </dgm:pt>
    <dgm:pt modelId="{85032C9C-471C-4805-BCEA-273E5BF3CA15}" type="pres">
      <dgm:prSet presAssocID="{89EF90E5-D734-4073-B3F7-A9C2904A70B3}" presName="vert1" presStyleCnt="0"/>
      <dgm:spPr/>
    </dgm:pt>
  </dgm:ptLst>
  <dgm:cxnLst>
    <dgm:cxn modelId="{AF667B5C-1878-46C9-AA76-3743B6A90602}" type="presOf" srcId="{A748F5F3-527D-4A00-A7CC-E774E5B847E7}" destId="{C373D9D2-40B0-4390-BB9C-047FC4B32EC6}" srcOrd="0" destOrd="0" presId="urn:microsoft.com/office/officeart/2008/layout/LinedList"/>
    <dgm:cxn modelId="{CB130F63-8CCB-4F0A-9B9D-93B18FFDA992}" srcId="{089138CC-2CC2-4A5C-96A2-B0D893D4F7D4}" destId="{A748F5F3-527D-4A00-A7CC-E774E5B847E7}" srcOrd="1" destOrd="0" parTransId="{7F7766BC-D693-451D-9DD0-B1ED02C724DD}" sibTransId="{7D848B9E-22D1-48F1-BAAB-C435707B593C}"/>
    <dgm:cxn modelId="{0A61F143-B1D6-4D2B-9A18-9EB86BF34B1A}" type="presOf" srcId="{89EF90E5-D734-4073-B3F7-A9C2904A70B3}" destId="{5ADDF6FC-2708-4B7B-87EF-5A9A6F215F6D}" srcOrd="0" destOrd="0" presId="urn:microsoft.com/office/officeart/2008/layout/LinedList"/>
    <dgm:cxn modelId="{60C16145-ADFD-4917-BDC4-FB656015BAFF}" srcId="{089138CC-2CC2-4A5C-96A2-B0D893D4F7D4}" destId="{89EF90E5-D734-4073-B3F7-A9C2904A70B3}" srcOrd="2" destOrd="0" parTransId="{4EE87F1B-868F-4567-8698-1C46175A917B}" sibTransId="{C8D9F73C-94B7-4D2A-A265-D8AAB58BCD9F}"/>
    <dgm:cxn modelId="{CED55673-B027-49E0-9B77-FA742571E1F0}" srcId="{089138CC-2CC2-4A5C-96A2-B0D893D4F7D4}" destId="{329ACA7A-DAA6-4D2A-8965-202B8A6F7011}" srcOrd="0" destOrd="0" parTransId="{D9B7BA9A-75CB-49A7-9F3B-B2A0AC089258}" sibTransId="{A5151261-ED82-4806-8BD3-B8D87D4875D6}"/>
    <dgm:cxn modelId="{FDC855C6-66D3-4837-9AE4-6DD5E7B8AA46}" type="presOf" srcId="{089138CC-2CC2-4A5C-96A2-B0D893D4F7D4}" destId="{AC0997D6-3BE6-4F7D-A7E6-50FBC8E10692}" srcOrd="0" destOrd="0" presId="urn:microsoft.com/office/officeart/2008/layout/LinedList"/>
    <dgm:cxn modelId="{EC08C4CE-A9E6-4FD1-B1B5-D47F19449551}" type="presOf" srcId="{329ACA7A-DAA6-4D2A-8965-202B8A6F7011}" destId="{06E99A22-AFE2-4312-A9C0-961E9A90A0B7}" srcOrd="0" destOrd="0" presId="urn:microsoft.com/office/officeart/2008/layout/LinedList"/>
    <dgm:cxn modelId="{3ADB9DE3-1194-4155-9122-4668861D72D1}" type="presParOf" srcId="{AC0997D6-3BE6-4F7D-A7E6-50FBC8E10692}" destId="{89934484-9965-474D-BD7D-9CA9C14C9813}" srcOrd="0" destOrd="0" presId="urn:microsoft.com/office/officeart/2008/layout/LinedList"/>
    <dgm:cxn modelId="{1ABC050A-0D7C-41B7-A397-2FCF9C608AB6}" type="presParOf" srcId="{AC0997D6-3BE6-4F7D-A7E6-50FBC8E10692}" destId="{F9AB8DBB-7041-40F8-97CF-74E62C9BF0EE}" srcOrd="1" destOrd="0" presId="urn:microsoft.com/office/officeart/2008/layout/LinedList"/>
    <dgm:cxn modelId="{3813685E-A03E-4463-8CB2-621623D94C21}" type="presParOf" srcId="{F9AB8DBB-7041-40F8-97CF-74E62C9BF0EE}" destId="{06E99A22-AFE2-4312-A9C0-961E9A90A0B7}" srcOrd="0" destOrd="0" presId="urn:microsoft.com/office/officeart/2008/layout/LinedList"/>
    <dgm:cxn modelId="{5792BCAF-52C0-4C95-B1E4-771089B02CFB}" type="presParOf" srcId="{F9AB8DBB-7041-40F8-97CF-74E62C9BF0EE}" destId="{58D2707C-4612-4633-A946-28C0406E9408}" srcOrd="1" destOrd="0" presId="urn:microsoft.com/office/officeart/2008/layout/LinedList"/>
    <dgm:cxn modelId="{460B7595-C8E8-477C-8552-532236335735}" type="presParOf" srcId="{AC0997D6-3BE6-4F7D-A7E6-50FBC8E10692}" destId="{9715BDBF-8678-44C3-B1AF-BBD1DB707341}" srcOrd="2" destOrd="0" presId="urn:microsoft.com/office/officeart/2008/layout/LinedList"/>
    <dgm:cxn modelId="{9E718697-29C7-4838-834C-38CE5C3DAEB0}" type="presParOf" srcId="{AC0997D6-3BE6-4F7D-A7E6-50FBC8E10692}" destId="{A51707CF-3EF9-47AE-8757-010020DCA315}" srcOrd="3" destOrd="0" presId="urn:microsoft.com/office/officeart/2008/layout/LinedList"/>
    <dgm:cxn modelId="{85639E77-EA16-4895-B828-9660344C2B2A}" type="presParOf" srcId="{A51707CF-3EF9-47AE-8757-010020DCA315}" destId="{C373D9D2-40B0-4390-BB9C-047FC4B32EC6}" srcOrd="0" destOrd="0" presId="urn:microsoft.com/office/officeart/2008/layout/LinedList"/>
    <dgm:cxn modelId="{0F0CFCFB-A91D-476C-8331-38C00515A392}" type="presParOf" srcId="{A51707CF-3EF9-47AE-8757-010020DCA315}" destId="{802230FF-DB21-402F-8108-2636BB09E910}" srcOrd="1" destOrd="0" presId="urn:microsoft.com/office/officeart/2008/layout/LinedList"/>
    <dgm:cxn modelId="{A98E687E-EA6E-44AC-A06E-D5C5DC4AE84E}" type="presParOf" srcId="{AC0997D6-3BE6-4F7D-A7E6-50FBC8E10692}" destId="{7EB62C1D-DA11-48EA-BFC7-26AB47AD2E1A}" srcOrd="4" destOrd="0" presId="urn:microsoft.com/office/officeart/2008/layout/LinedList"/>
    <dgm:cxn modelId="{3807DF13-8265-4E66-A02F-27E32D8BCA39}" type="presParOf" srcId="{AC0997D6-3BE6-4F7D-A7E6-50FBC8E10692}" destId="{95551998-AF71-42CC-96F3-E80500D711FF}" srcOrd="5" destOrd="0" presId="urn:microsoft.com/office/officeart/2008/layout/LinedList"/>
    <dgm:cxn modelId="{4099FE08-9C3F-46F3-8F12-7073F5E7E387}" type="presParOf" srcId="{95551998-AF71-42CC-96F3-E80500D711FF}" destId="{5ADDF6FC-2708-4B7B-87EF-5A9A6F215F6D}" srcOrd="0" destOrd="0" presId="urn:microsoft.com/office/officeart/2008/layout/LinedList"/>
    <dgm:cxn modelId="{19FD078F-B15B-4365-A755-CB71E8C6557F}" type="presParOf" srcId="{95551998-AF71-42CC-96F3-E80500D711FF}" destId="{85032C9C-471C-4805-BCEA-273E5BF3CA1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266DCB-DDFA-47A7-960D-DFAFFE725670}">
      <dsp:nvSpPr>
        <dsp:cNvPr id="0" name=""/>
        <dsp:cNvSpPr/>
      </dsp:nvSpPr>
      <dsp:spPr>
        <a:xfrm>
          <a:off x="0" y="184298"/>
          <a:ext cx="408434" cy="45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6350" rIns="6350" bIns="6350" numCol="1" spcCol="1270" anchor="t" anchorCtr="0">
          <a:noAutofit/>
        </a:bodyPr>
        <a:lstStyle/>
        <a:p>
          <a:pPr marL="0" lvl="0" indent="0" algn="l" defTabSz="222250">
            <a:lnSpc>
              <a:spcPct val="100000"/>
            </a:lnSpc>
            <a:spcBef>
              <a:spcPct val="0"/>
            </a:spcBef>
            <a:spcAft>
              <a:spcPct val="35000"/>
            </a:spcAft>
            <a:buNone/>
            <a:defRPr b="1"/>
          </a:pPr>
          <a:endParaRPr lang="en-US" sz="500" kern="1200" dirty="0"/>
        </a:p>
      </dsp:txBody>
      <dsp:txXfrm>
        <a:off x="0" y="184298"/>
        <a:ext cx="408434" cy="45518"/>
      </dsp:txXfrm>
    </dsp:sp>
    <dsp:sp modelId="{456F3935-0FDB-450A-B9EB-E2521F8937B5}">
      <dsp:nvSpPr>
        <dsp:cNvPr id="0" name=""/>
        <dsp:cNvSpPr/>
      </dsp:nvSpPr>
      <dsp:spPr>
        <a:xfrm>
          <a:off x="0" y="0"/>
          <a:ext cx="408434" cy="4596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5080" rIns="5080" bIns="5080" numCol="1" spcCol="1270" anchor="t" anchorCtr="0">
          <a:noAutofit/>
        </a:bodyPr>
        <a:lstStyle/>
        <a:p>
          <a:pPr marL="0" lvl="0" indent="0" algn="l" defTabSz="177800">
            <a:lnSpc>
              <a:spcPct val="100000"/>
            </a:lnSpc>
            <a:spcBef>
              <a:spcPct val="0"/>
            </a:spcBef>
            <a:spcAft>
              <a:spcPct val="35000"/>
            </a:spcAft>
            <a:buNone/>
          </a:pPr>
          <a:endParaRPr lang="en-US" sz="400" kern="1200" dirty="0"/>
        </a:p>
      </dsp:txBody>
      <dsp:txXfrm>
        <a:off x="0" y="0"/>
        <a:ext cx="408434" cy="4596377"/>
      </dsp:txXfrm>
    </dsp:sp>
    <dsp:sp modelId="{04B0B215-2803-4F11-9907-2ED7D30488DF}">
      <dsp:nvSpPr>
        <dsp:cNvPr id="0" name=""/>
        <dsp:cNvSpPr/>
      </dsp:nvSpPr>
      <dsp:spPr>
        <a:xfrm>
          <a:off x="449277" y="0"/>
          <a:ext cx="8168688" cy="163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30480" rIns="30480" bIns="30480" numCol="1" spcCol="1270" anchor="t" anchorCtr="0">
          <a:noAutofit/>
        </a:bodyPr>
        <a:lstStyle/>
        <a:p>
          <a:pPr marL="0" lvl="0" indent="0" algn="l" defTabSz="1066800">
            <a:lnSpc>
              <a:spcPct val="100000"/>
            </a:lnSpc>
            <a:spcBef>
              <a:spcPct val="0"/>
            </a:spcBef>
            <a:spcAft>
              <a:spcPct val="35000"/>
            </a:spcAft>
            <a:buNone/>
            <a:defRPr b="1"/>
          </a:pPr>
          <a:r>
            <a:rPr lang="hr-HR" sz="2400" b="0" kern="1200" dirty="0"/>
            <a:t>Simon Mabon ističe da razumijevanje rivalstva između ovih država na Bliskom istoku obuhvaća:</a:t>
          </a:r>
        </a:p>
        <a:p>
          <a:pPr marL="0" lvl="0" indent="0" algn="l" defTabSz="1066800">
            <a:lnSpc>
              <a:spcPct val="100000"/>
            </a:lnSpc>
            <a:spcBef>
              <a:spcPct val="0"/>
            </a:spcBef>
            <a:spcAft>
              <a:spcPct val="35000"/>
            </a:spcAft>
            <a:buNone/>
            <a:defRPr b="1"/>
          </a:pPr>
          <a:endParaRPr lang="hr-HR" sz="2400" b="0" kern="1200" dirty="0"/>
        </a:p>
        <a:p>
          <a:pPr marL="0" lvl="0" indent="0" algn="l" defTabSz="1066800">
            <a:lnSpc>
              <a:spcPct val="100000"/>
            </a:lnSpc>
            <a:spcBef>
              <a:spcPct val="0"/>
            </a:spcBef>
            <a:spcAft>
              <a:spcPct val="35000"/>
            </a:spcAft>
            <a:buNone/>
            <a:defRPr b="1"/>
          </a:pPr>
          <a:r>
            <a:rPr lang="hr-HR" sz="2400" b="0" kern="1200" dirty="0"/>
            <a:t>1. regionalnu borbu za prevlast,</a:t>
          </a:r>
        </a:p>
        <a:p>
          <a:pPr marL="0" lvl="0" indent="0" algn="l" defTabSz="1066800">
            <a:lnSpc>
              <a:spcPct val="100000"/>
            </a:lnSpc>
            <a:spcBef>
              <a:spcPct val="0"/>
            </a:spcBef>
            <a:spcAft>
              <a:spcPct val="35000"/>
            </a:spcAft>
            <a:buNone/>
            <a:defRPr b="1"/>
          </a:pPr>
          <a:r>
            <a:rPr lang="hr-HR" sz="2400" b="0" kern="1200" dirty="0"/>
            <a:t> 2. neprijateljstva proizašla iz „drevnih mržnji“ sunita i šijita te</a:t>
          </a:r>
        </a:p>
        <a:p>
          <a:pPr marL="0" lvl="0" indent="0" algn="l" defTabSz="1066800">
            <a:lnSpc>
              <a:spcPct val="100000"/>
            </a:lnSpc>
            <a:spcBef>
              <a:spcPct val="0"/>
            </a:spcBef>
            <a:spcAft>
              <a:spcPct val="35000"/>
            </a:spcAft>
            <a:buNone/>
            <a:defRPr b="1"/>
          </a:pPr>
          <a:r>
            <a:rPr lang="hr-HR" sz="2400" b="0" kern="1200" dirty="0"/>
            <a:t>3. odnos geopolitike i religije.</a:t>
          </a:r>
          <a:endParaRPr lang="en-US" sz="2400" b="0" kern="1200" dirty="0"/>
        </a:p>
      </dsp:txBody>
      <dsp:txXfrm>
        <a:off x="449277" y="0"/>
        <a:ext cx="8168688" cy="163373"/>
      </dsp:txXfrm>
    </dsp:sp>
    <dsp:sp modelId="{EF0DF37D-8B1A-477D-9955-62AA3C03F42F}">
      <dsp:nvSpPr>
        <dsp:cNvPr id="0" name=""/>
        <dsp:cNvSpPr/>
      </dsp:nvSpPr>
      <dsp:spPr>
        <a:xfrm>
          <a:off x="4329405" y="282039"/>
          <a:ext cx="408434" cy="4136743"/>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88EABA-E634-4715-83EE-ADD3923E3C91}">
      <dsp:nvSpPr>
        <dsp:cNvPr id="0" name=""/>
        <dsp:cNvSpPr/>
      </dsp:nvSpPr>
      <dsp:spPr>
        <a:xfrm>
          <a:off x="3791484" y="0"/>
          <a:ext cx="5510262" cy="1004212"/>
        </a:xfrm>
        <a:prstGeom prst="rightArrow">
          <a:avLst>
            <a:gd name="adj1" fmla="val 75000"/>
            <a:gd name="adj2" fmla="val 5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ln>
        <a:effectLst>
          <a:outerShdw blurRad="38100" dist="12700" dir="5400000" algn="ctr" rotWithShape="0">
            <a:srgbClr val="000000">
              <a:alpha val="63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 tIns="7620" rIns="7620" bIns="7620"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hr-HR" sz="1200" kern="1200" dirty="0"/>
            <a:t>stvaranje Vijeća za suradnju u Zaljevu – (</a:t>
          </a:r>
          <a:r>
            <a:rPr lang="hr-HR" sz="1200" i="1" kern="1200" dirty="0"/>
            <a:t>Gulf Cooperation Council</a:t>
          </a:r>
          <a:r>
            <a:rPr lang="hr-HR" sz="1200" kern="1200" dirty="0"/>
            <a:t>) (1981.)</a:t>
          </a:r>
          <a:endParaRPr lang="en-US" sz="1200" kern="1200" dirty="0"/>
        </a:p>
        <a:p>
          <a:pPr marL="114300" lvl="1" indent="-114300" algn="l" defTabSz="533400">
            <a:lnSpc>
              <a:spcPct val="90000"/>
            </a:lnSpc>
            <a:spcBef>
              <a:spcPct val="0"/>
            </a:spcBef>
            <a:spcAft>
              <a:spcPct val="15000"/>
            </a:spcAft>
            <a:buFont typeface="Arial" panose="020B0604020202020204" pitchFamily="34" charset="0"/>
            <a:buChar char="•"/>
          </a:pPr>
          <a:r>
            <a:rPr lang="hr-HR" sz="1200" kern="1200" dirty="0"/>
            <a:t>Iračko-iranski rat 1980-ih godina: u tom ratu Saudijska Arabija pružila je financijsku i političku pomoć Iraku. </a:t>
          </a:r>
          <a:endParaRPr lang="en-US" sz="1200" kern="1200" dirty="0"/>
        </a:p>
      </dsp:txBody>
      <dsp:txXfrm>
        <a:off x="3791484" y="125527"/>
        <a:ext cx="5133683" cy="753159"/>
      </dsp:txXfrm>
    </dsp:sp>
    <dsp:sp modelId="{16AA647D-E63E-4D3D-BCD0-FAE5F27B86A8}">
      <dsp:nvSpPr>
        <dsp:cNvPr id="0" name=""/>
        <dsp:cNvSpPr/>
      </dsp:nvSpPr>
      <dsp:spPr>
        <a:xfrm>
          <a:off x="4601" y="47609"/>
          <a:ext cx="3782281" cy="912920"/>
        </a:xfrm>
        <a:prstGeom prst="roundRect">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hr-HR" sz="2400" kern="1200" dirty="0"/>
            <a:t>1980./1981.</a:t>
          </a:r>
          <a:endParaRPr lang="en-US" sz="2400" kern="1200" dirty="0"/>
        </a:p>
      </dsp:txBody>
      <dsp:txXfrm>
        <a:off x="49166" y="92174"/>
        <a:ext cx="3693151" cy="823790"/>
      </dsp:txXfrm>
    </dsp:sp>
    <dsp:sp modelId="{405C356E-8633-436B-BB2C-1EA63ACBC5B1}">
      <dsp:nvSpPr>
        <dsp:cNvPr id="0" name=""/>
        <dsp:cNvSpPr/>
      </dsp:nvSpPr>
      <dsp:spPr>
        <a:xfrm>
          <a:off x="3720698" y="1097467"/>
          <a:ext cx="5581048" cy="912920"/>
        </a:xfrm>
        <a:prstGeom prst="rightArrow">
          <a:avLst>
            <a:gd name="adj1" fmla="val 75000"/>
            <a:gd name="adj2" fmla="val 5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ln>
        <a:effectLst>
          <a:outerShdw blurRad="38100" dist="12700" dir="5400000" algn="ctr" rotWithShape="0">
            <a:srgbClr val="000000">
              <a:alpha val="63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hr-HR" sz="1600" kern="1200" dirty="0"/>
            <a:t>Saudijske zračne snage oborile su iranski borbeni avion F-4 u blizini svoje </a:t>
          </a:r>
          <a:r>
            <a:rPr lang="hr-HR" sz="1600" i="1" kern="1200" dirty="0"/>
            <a:t>offshore </a:t>
          </a:r>
          <a:r>
            <a:rPr lang="hr-HR" sz="1600" kern="1200" dirty="0"/>
            <a:t>naftne platforme</a:t>
          </a:r>
          <a:endParaRPr lang="en-US" sz="1600" kern="1200" dirty="0"/>
        </a:p>
        <a:p>
          <a:pPr marL="114300" lvl="1" indent="-114300" algn="l" defTabSz="533400">
            <a:lnSpc>
              <a:spcPct val="90000"/>
            </a:lnSpc>
            <a:spcBef>
              <a:spcPct val="0"/>
            </a:spcBef>
            <a:spcAft>
              <a:spcPct val="15000"/>
            </a:spcAft>
            <a:buChar char="•"/>
          </a:pPr>
          <a:endParaRPr lang="en-US" sz="1200" kern="1200" dirty="0"/>
        </a:p>
      </dsp:txBody>
      <dsp:txXfrm>
        <a:off x="3720698" y="1211582"/>
        <a:ext cx="5238703" cy="684690"/>
      </dsp:txXfrm>
    </dsp:sp>
    <dsp:sp modelId="{04F99A65-0E15-4224-BD8F-CCE9D887D09A}">
      <dsp:nvSpPr>
        <dsp:cNvPr id="0" name=""/>
        <dsp:cNvSpPr/>
      </dsp:nvSpPr>
      <dsp:spPr>
        <a:xfrm>
          <a:off x="0" y="1097467"/>
          <a:ext cx="3720698" cy="912920"/>
        </a:xfrm>
        <a:prstGeom prst="roundRect">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hr-HR" sz="2400" kern="1200" dirty="0"/>
            <a:t>1984. godina</a:t>
          </a:r>
          <a:endParaRPr lang="en-US" sz="2400" kern="1200" dirty="0"/>
        </a:p>
        <a:p>
          <a:pPr marL="0" lvl="0" algn="ctr" defTabSz="1866900">
            <a:lnSpc>
              <a:spcPct val="90000"/>
            </a:lnSpc>
            <a:spcBef>
              <a:spcPct val="0"/>
            </a:spcBef>
            <a:spcAft>
              <a:spcPct val="35000"/>
            </a:spcAft>
            <a:buNone/>
          </a:pPr>
          <a:endParaRPr lang="en-US" sz="2400" kern="1200" dirty="0"/>
        </a:p>
      </dsp:txBody>
      <dsp:txXfrm>
        <a:off x="44565" y="1142032"/>
        <a:ext cx="3631568" cy="823790"/>
      </dsp:txXfrm>
    </dsp:sp>
    <dsp:sp modelId="{F8434189-639D-4318-827C-0A2ACBB3C685}">
      <dsp:nvSpPr>
        <dsp:cNvPr id="0" name=""/>
        <dsp:cNvSpPr/>
      </dsp:nvSpPr>
      <dsp:spPr>
        <a:xfrm>
          <a:off x="3720698" y="2101679"/>
          <a:ext cx="5581048" cy="912920"/>
        </a:xfrm>
        <a:prstGeom prst="rightArrow">
          <a:avLst>
            <a:gd name="adj1" fmla="val 75000"/>
            <a:gd name="adj2" fmla="val 5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ln>
        <a:effectLst>
          <a:outerShdw blurRad="38100" dist="12700" dir="5400000" algn="ctr" rotWithShape="0">
            <a:srgbClr val="000000">
              <a:alpha val="63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hr-HR" sz="1800" kern="1200" dirty="0"/>
            <a:t>Incident na hadžu - </a:t>
          </a:r>
          <a:r>
            <a:rPr lang="hr-HR" sz="1200" kern="1200" dirty="0"/>
            <a:t>155.000 iranskih hodočasnika skandiralo "smrt Americi" i sukobilo se saudijskom policijom. Uslijedio je stampedo. Poginulo je više od 400 ljudi</a:t>
          </a:r>
          <a:endParaRPr lang="en-US" sz="1800" kern="1200" dirty="0"/>
        </a:p>
      </dsp:txBody>
      <dsp:txXfrm>
        <a:off x="3720698" y="2215794"/>
        <a:ext cx="5238703" cy="684690"/>
      </dsp:txXfrm>
    </dsp:sp>
    <dsp:sp modelId="{B276DFA6-293E-44E2-BE37-2648CBF8D061}">
      <dsp:nvSpPr>
        <dsp:cNvPr id="0" name=""/>
        <dsp:cNvSpPr/>
      </dsp:nvSpPr>
      <dsp:spPr>
        <a:xfrm>
          <a:off x="0" y="2101679"/>
          <a:ext cx="3720698" cy="912920"/>
        </a:xfrm>
        <a:prstGeom prst="roundRect">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hr-HR" sz="2400" kern="1200" dirty="0"/>
            <a:t>1987. godina </a:t>
          </a:r>
          <a:endParaRPr lang="en-US" sz="2400" kern="1200" dirty="0"/>
        </a:p>
        <a:p>
          <a:pPr marL="0" lvl="0" algn="ctr" defTabSz="1066800">
            <a:lnSpc>
              <a:spcPct val="90000"/>
            </a:lnSpc>
            <a:spcBef>
              <a:spcPct val="0"/>
            </a:spcBef>
            <a:spcAft>
              <a:spcPct val="35000"/>
            </a:spcAft>
            <a:buNone/>
          </a:pPr>
          <a:endParaRPr lang="en-US" sz="2400" kern="1200" dirty="0"/>
        </a:p>
      </dsp:txBody>
      <dsp:txXfrm>
        <a:off x="44565" y="2146244"/>
        <a:ext cx="3631568" cy="823790"/>
      </dsp:txXfrm>
    </dsp:sp>
    <dsp:sp modelId="{78B05AED-484C-45E6-963B-5FB620A6FF0E}">
      <dsp:nvSpPr>
        <dsp:cNvPr id="0" name=""/>
        <dsp:cNvSpPr/>
      </dsp:nvSpPr>
      <dsp:spPr>
        <a:xfrm>
          <a:off x="3720698" y="3105891"/>
          <a:ext cx="5581048" cy="912920"/>
        </a:xfrm>
        <a:prstGeom prst="rightArrow">
          <a:avLst>
            <a:gd name="adj1" fmla="val 75000"/>
            <a:gd name="adj2" fmla="val 5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ln>
        <a:effectLst>
          <a:outerShdw blurRad="38100" dist="12700" dir="5400000" algn="ctr" rotWithShape="0">
            <a:srgbClr val="000000">
              <a:alpha val="63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Font typeface="Arial" panose="020B0604020202020204" pitchFamily="34" charset="0"/>
            <a:buChar char="•"/>
          </a:pPr>
          <a:r>
            <a:rPr lang="hr-HR" sz="2400" kern="1200" dirty="0"/>
            <a:t>Prekid diplomatskih odnosa </a:t>
          </a:r>
          <a:endParaRPr lang="en-US" sz="2400" kern="1200" dirty="0"/>
        </a:p>
      </dsp:txBody>
      <dsp:txXfrm>
        <a:off x="3720698" y="3220006"/>
        <a:ext cx="5238703" cy="684690"/>
      </dsp:txXfrm>
    </dsp:sp>
    <dsp:sp modelId="{23837FB6-E6FE-4436-A53E-CB1BF061A694}">
      <dsp:nvSpPr>
        <dsp:cNvPr id="0" name=""/>
        <dsp:cNvSpPr/>
      </dsp:nvSpPr>
      <dsp:spPr>
        <a:xfrm>
          <a:off x="0" y="3105891"/>
          <a:ext cx="3720698" cy="912920"/>
        </a:xfrm>
        <a:prstGeom prst="roundRect">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hr-HR" sz="2400" kern="1200" dirty="0"/>
            <a:t>1988. godina</a:t>
          </a:r>
          <a:endParaRPr lang="en-US" sz="2400" kern="1200" dirty="0"/>
        </a:p>
        <a:p>
          <a:pPr marL="0" lvl="0" algn="ctr" defTabSz="844550">
            <a:lnSpc>
              <a:spcPct val="90000"/>
            </a:lnSpc>
            <a:spcBef>
              <a:spcPct val="0"/>
            </a:spcBef>
            <a:spcAft>
              <a:spcPct val="35000"/>
            </a:spcAft>
            <a:buNone/>
          </a:pPr>
          <a:endParaRPr lang="en-US" sz="2400" kern="1200" dirty="0"/>
        </a:p>
      </dsp:txBody>
      <dsp:txXfrm>
        <a:off x="44565" y="3150456"/>
        <a:ext cx="3631568" cy="82379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990370-18AF-42DC-BE1B-54690D81A125}">
      <dsp:nvSpPr>
        <dsp:cNvPr id="0" name=""/>
        <dsp:cNvSpPr/>
      </dsp:nvSpPr>
      <dsp:spPr>
        <a:xfrm>
          <a:off x="343297" y="0"/>
          <a:ext cx="6620255" cy="6620255"/>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5B4E85-0166-4256-B63F-5A93F0F9ED5F}">
      <dsp:nvSpPr>
        <dsp:cNvPr id="0" name=""/>
        <dsp:cNvSpPr/>
      </dsp:nvSpPr>
      <dsp:spPr>
        <a:xfrm>
          <a:off x="972221" y="628924"/>
          <a:ext cx="2581899" cy="258189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hr-HR" sz="1700" kern="1200" dirty="0"/>
            <a:t>Tekući sukobi u Siriji, Iraku, Libanonu i Jemenu simbol su veće geopolitičke borbe između Irana i Saudijske Arabije.</a:t>
          </a:r>
          <a:endParaRPr lang="en-US" sz="1700" kern="1200" dirty="0"/>
        </a:p>
      </dsp:txBody>
      <dsp:txXfrm>
        <a:off x="1098259" y="754962"/>
        <a:ext cx="2329823" cy="2329823"/>
      </dsp:txXfrm>
    </dsp:sp>
    <dsp:sp modelId="{B758EAC4-9D4F-4CBA-92CA-90AE49A5B252}">
      <dsp:nvSpPr>
        <dsp:cNvPr id="0" name=""/>
        <dsp:cNvSpPr/>
      </dsp:nvSpPr>
      <dsp:spPr>
        <a:xfrm>
          <a:off x="3752729" y="628924"/>
          <a:ext cx="2581899" cy="2581899"/>
        </a:xfrm>
        <a:prstGeom prst="roundRect">
          <a:avLst/>
        </a:prstGeom>
        <a:solidFill>
          <a:schemeClr val="accent5">
            <a:hueOff val="-3327248"/>
            <a:satOff val="-5151"/>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hr-HR" sz="1700" kern="1200" dirty="0"/>
            <a:t>Iranski utjecaj je porastao u tim </a:t>
          </a:r>
          <a:r>
            <a:rPr lang="hr-HR" sz="1700" b="1" kern="1200" dirty="0"/>
            <a:t>konfliktnim zonama, </a:t>
          </a:r>
          <a:r>
            <a:rPr lang="hr-HR" sz="1700" kern="1200" dirty="0"/>
            <a:t>često na štetu S. Arabije.</a:t>
          </a:r>
          <a:endParaRPr lang="en-US" sz="1700" kern="1200" dirty="0"/>
        </a:p>
      </dsp:txBody>
      <dsp:txXfrm>
        <a:off x="3878767" y="754962"/>
        <a:ext cx="2329823" cy="2329823"/>
      </dsp:txXfrm>
    </dsp:sp>
    <dsp:sp modelId="{1AB01AF7-3FA9-4D74-B763-E4963AA30879}">
      <dsp:nvSpPr>
        <dsp:cNvPr id="0" name=""/>
        <dsp:cNvSpPr/>
      </dsp:nvSpPr>
      <dsp:spPr>
        <a:xfrm>
          <a:off x="972221" y="3409431"/>
          <a:ext cx="2581899" cy="2581899"/>
        </a:xfrm>
        <a:prstGeom prst="roundRect">
          <a:avLst/>
        </a:prstGeom>
        <a:solidFill>
          <a:schemeClr val="accent5">
            <a:hueOff val="-6654497"/>
            <a:satOff val="-10303"/>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hr-HR" sz="1700" kern="1200" dirty="0"/>
            <a:t>Iranski pokušaji da pogorša unutarnje sektaške podjele, </a:t>
          </a:r>
          <a:r>
            <a:rPr lang="hr-HR" sz="1700" b="1" kern="1200" dirty="0"/>
            <a:t>potakne nemire i sruši monarhije</a:t>
          </a:r>
          <a:r>
            <a:rPr lang="hr-HR" sz="1700" kern="1200" dirty="0"/>
            <a:t>  datiraju još od uspostave Islamske Republike nakon revolucije 1979. </a:t>
          </a:r>
          <a:endParaRPr lang="en-US" sz="1700" kern="1200" dirty="0"/>
        </a:p>
      </dsp:txBody>
      <dsp:txXfrm>
        <a:off x="1098259" y="3535469"/>
        <a:ext cx="2329823" cy="2329823"/>
      </dsp:txXfrm>
    </dsp:sp>
    <dsp:sp modelId="{2C3C4D7A-0420-454C-9945-F655A7C03DA3}">
      <dsp:nvSpPr>
        <dsp:cNvPr id="0" name=""/>
        <dsp:cNvSpPr/>
      </dsp:nvSpPr>
      <dsp:spPr>
        <a:xfrm>
          <a:off x="3752729" y="3409431"/>
          <a:ext cx="2581899" cy="2581899"/>
        </a:xfrm>
        <a:prstGeom prst="roundRect">
          <a:avLst/>
        </a:prstGeom>
        <a:solidFill>
          <a:schemeClr val="accent5">
            <a:hueOff val="-9981745"/>
            <a:satOff val="-15454"/>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hr-HR" sz="1700" kern="1200" dirty="0"/>
            <a:t>Vođa Islamske revolucije, </a:t>
          </a:r>
          <a:r>
            <a:rPr lang="hr-HR" sz="1700" b="1" kern="1200" dirty="0"/>
            <a:t>ajatolah Homeini</a:t>
          </a:r>
          <a:r>
            <a:rPr lang="hr-HR" sz="1700" kern="1200" dirty="0"/>
            <a:t>, tvrdio je da su nasljedne monarhije nelegitimne pod islamom</a:t>
          </a:r>
          <a:endParaRPr lang="en-US" sz="1700" kern="1200" dirty="0"/>
        </a:p>
      </dsp:txBody>
      <dsp:txXfrm>
        <a:off x="3878767" y="3535469"/>
        <a:ext cx="2329823" cy="232982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42AB27-57E2-4DDB-89BB-1C9476E69CB0}">
      <dsp:nvSpPr>
        <dsp:cNvPr id="0" name=""/>
        <dsp:cNvSpPr/>
      </dsp:nvSpPr>
      <dsp:spPr>
        <a:xfrm>
          <a:off x="9560" y="533414"/>
          <a:ext cx="2857481" cy="1714488"/>
        </a:xfrm>
        <a:prstGeom prst="roundRect">
          <a:avLst>
            <a:gd name="adj" fmla="val 10000"/>
          </a:avLst>
        </a:prstGeom>
        <a:solidFill>
          <a:schemeClr val="accent1">
            <a:hueOff val="0"/>
            <a:satOff val="0"/>
            <a:lumOff val="0"/>
            <a:alphaOff val="0"/>
          </a:schemeClr>
        </a:solidFill>
        <a:ln>
          <a:noFill/>
        </a:ln>
        <a:effectLst>
          <a:outerShdw blurRad="38100" dist="12700" dir="5400000" algn="ctr" rotWithShape="0">
            <a:srgbClr val="000000">
              <a:alpha val="63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hr-HR" sz="1300" kern="1200" dirty="0" err="1"/>
            <a:t>Homeini</a:t>
          </a:r>
          <a:r>
            <a:rPr lang="hr-HR" sz="1300" kern="1200" dirty="0"/>
            <a:t> je htio postati ne samo vođa Irana, već i cijelog islamskog svijeta - prijeteći </a:t>
          </a:r>
          <a:r>
            <a:rPr lang="hr-HR" sz="1300" b="1" kern="1200" dirty="0"/>
            <a:t>legitimitetu Saudijske Arabije kao čuvara najsvetijih mjesta islama</a:t>
          </a:r>
          <a:r>
            <a:rPr lang="hr-HR" sz="1300" kern="1200" dirty="0"/>
            <a:t>.</a:t>
          </a:r>
          <a:endParaRPr lang="en-US" sz="1300" kern="1200" dirty="0"/>
        </a:p>
      </dsp:txBody>
      <dsp:txXfrm>
        <a:off x="59776" y="583630"/>
        <a:ext cx="2757049" cy="1614056"/>
      </dsp:txXfrm>
    </dsp:sp>
    <dsp:sp modelId="{F8140AD6-CEA3-40A1-9644-6932DFD7928C}">
      <dsp:nvSpPr>
        <dsp:cNvPr id="0" name=""/>
        <dsp:cNvSpPr/>
      </dsp:nvSpPr>
      <dsp:spPr>
        <a:xfrm>
          <a:off x="3118500" y="1036331"/>
          <a:ext cx="605786" cy="708655"/>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3118500" y="1178062"/>
        <a:ext cx="424050" cy="425193"/>
      </dsp:txXfrm>
    </dsp:sp>
    <dsp:sp modelId="{0C606C92-D413-4041-B060-D20B41F0EC36}">
      <dsp:nvSpPr>
        <dsp:cNvPr id="0" name=""/>
        <dsp:cNvSpPr/>
      </dsp:nvSpPr>
      <dsp:spPr>
        <a:xfrm>
          <a:off x="4010034" y="533414"/>
          <a:ext cx="2857481" cy="1714488"/>
        </a:xfrm>
        <a:prstGeom prst="roundRect">
          <a:avLst>
            <a:gd name="adj" fmla="val 10000"/>
          </a:avLst>
        </a:prstGeom>
        <a:solidFill>
          <a:schemeClr val="accent1">
            <a:hueOff val="0"/>
            <a:satOff val="0"/>
            <a:lumOff val="0"/>
            <a:alphaOff val="0"/>
          </a:schemeClr>
        </a:solidFill>
        <a:ln>
          <a:noFill/>
        </a:ln>
        <a:effectLst>
          <a:outerShdw blurRad="38100" dist="12700" dir="5400000" algn="ctr" rotWithShape="0">
            <a:srgbClr val="000000">
              <a:alpha val="63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hr-HR" sz="1300" kern="1200" dirty="0"/>
            <a:t>Homeini je nakon preuzimanja vlasti počeo poticati napetosti sa Saudijskom Arabijom </a:t>
          </a:r>
          <a:r>
            <a:rPr lang="hr-HR" sz="1300" b="1" kern="1200" dirty="0"/>
            <a:t>podržavajući šijitske milicije i političke stranke </a:t>
          </a:r>
          <a:r>
            <a:rPr lang="hr-HR" sz="1300" kern="1200" dirty="0"/>
            <a:t>diljem Bliskog istoka. </a:t>
          </a:r>
          <a:endParaRPr lang="en-US" sz="1300" kern="1200" dirty="0"/>
        </a:p>
      </dsp:txBody>
      <dsp:txXfrm>
        <a:off x="4060250" y="583630"/>
        <a:ext cx="2757049" cy="1614056"/>
      </dsp:txXfrm>
    </dsp:sp>
    <dsp:sp modelId="{2B014DA1-E987-47A7-837C-AC2CB223C96B}">
      <dsp:nvSpPr>
        <dsp:cNvPr id="0" name=""/>
        <dsp:cNvSpPr/>
      </dsp:nvSpPr>
      <dsp:spPr>
        <a:xfrm>
          <a:off x="7118974" y="1036331"/>
          <a:ext cx="605786" cy="708655"/>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7118974" y="1178062"/>
        <a:ext cx="424050" cy="425193"/>
      </dsp:txXfrm>
    </dsp:sp>
    <dsp:sp modelId="{C0A7069B-511C-4DC8-8036-27D419E0F195}">
      <dsp:nvSpPr>
        <dsp:cNvPr id="0" name=""/>
        <dsp:cNvSpPr/>
      </dsp:nvSpPr>
      <dsp:spPr>
        <a:xfrm>
          <a:off x="8010508" y="533414"/>
          <a:ext cx="2857481" cy="1714488"/>
        </a:xfrm>
        <a:prstGeom prst="roundRect">
          <a:avLst>
            <a:gd name="adj" fmla="val 10000"/>
          </a:avLst>
        </a:prstGeom>
        <a:solidFill>
          <a:schemeClr val="accent1">
            <a:hueOff val="0"/>
            <a:satOff val="0"/>
            <a:lumOff val="0"/>
            <a:alphaOff val="0"/>
          </a:schemeClr>
        </a:solidFill>
        <a:ln>
          <a:noFill/>
        </a:ln>
        <a:effectLst>
          <a:outerShdw blurRad="38100" dist="12700" dir="5400000" algn="ctr" rotWithShape="0">
            <a:srgbClr val="000000">
              <a:alpha val="63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hr-HR" sz="1300" kern="1200" dirty="0"/>
            <a:t>Većinski šijitski grad </a:t>
          </a:r>
          <a:r>
            <a:rPr lang="hr-HR" sz="1300" b="1" kern="1200" dirty="0"/>
            <a:t>Katif –</a:t>
          </a:r>
          <a:r>
            <a:rPr lang="hr-HR" sz="1300" kern="1200" dirty="0"/>
            <a:t> mjesto nekoliko najvećih naftnih polja, rafinerija i pogona za preradu u Kraljevstvu - bio je pogođen nemirima i </a:t>
          </a:r>
          <a:r>
            <a:rPr lang="hr-HR" sz="1300" b="1" kern="1200" dirty="0"/>
            <a:t>mobilizacijom protiv monarhije </a:t>
          </a:r>
          <a:r>
            <a:rPr lang="hr-HR" sz="1300" kern="1200" dirty="0"/>
            <a:t>nakon svrgavanja šaha u Iranu.</a:t>
          </a:r>
          <a:endParaRPr lang="en-US" sz="1300" kern="1200" dirty="0"/>
        </a:p>
      </dsp:txBody>
      <dsp:txXfrm>
        <a:off x="8060724" y="583630"/>
        <a:ext cx="2757049" cy="1614056"/>
      </dsp:txXfrm>
    </dsp:sp>
    <dsp:sp modelId="{CB34255F-2AEC-4F13-AEB8-DED8A2A30322}">
      <dsp:nvSpPr>
        <dsp:cNvPr id="0" name=""/>
        <dsp:cNvSpPr/>
      </dsp:nvSpPr>
      <dsp:spPr>
        <a:xfrm rot="5429027">
          <a:off x="9126585" y="2444035"/>
          <a:ext cx="601554" cy="708655"/>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9215528" y="2497588"/>
        <a:ext cx="425193" cy="421088"/>
      </dsp:txXfrm>
    </dsp:sp>
    <dsp:sp modelId="{479C2ED2-9C85-41E0-A85C-CB8546E6CC75}">
      <dsp:nvSpPr>
        <dsp:cNvPr id="0" name=""/>
        <dsp:cNvSpPr/>
      </dsp:nvSpPr>
      <dsp:spPr>
        <a:xfrm>
          <a:off x="7986448" y="3382872"/>
          <a:ext cx="2857481" cy="1714488"/>
        </a:xfrm>
        <a:prstGeom prst="roundRect">
          <a:avLst>
            <a:gd name="adj" fmla="val 10000"/>
          </a:avLst>
        </a:prstGeom>
        <a:solidFill>
          <a:schemeClr val="accent1">
            <a:hueOff val="0"/>
            <a:satOff val="0"/>
            <a:lumOff val="0"/>
            <a:alphaOff val="0"/>
          </a:schemeClr>
        </a:solidFill>
        <a:ln>
          <a:noFill/>
        </a:ln>
        <a:effectLst>
          <a:outerShdw blurRad="38100" dist="12700" dir="5400000" algn="ctr" rotWithShape="0">
            <a:srgbClr val="000000">
              <a:alpha val="63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hr-HR" sz="1300" kern="1200" dirty="0"/>
            <a:t>Iranski izravni </a:t>
          </a:r>
          <a:r>
            <a:rPr lang="hr-HR" sz="1300" b="1" kern="1200" dirty="0"/>
            <a:t>izazov legitimnosti saudijskog režima</a:t>
          </a:r>
          <a:r>
            <a:rPr lang="hr-HR" sz="1300" kern="1200" dirty="0"/>
            <a:t> - politički aktivizam koji su poduzimali iranski hodočasnici tijekom godišnjeg </a:t>
          </a:r>
          <a:r>
            <a:rPr lang="hr-HR" sz="1300" b="1" kern="1200" dirty="0"/>
            <a:t>hadža</a:t>
          </a:r>
          <a:r>
            <a:rPr lang="hr-HR" sz="1300" kern="1200" dirty="0"/>
            <a:t> koji je započeo 1979. godine. </a:t>
          </a:r>
          <a:endParaRPr lang="en-US" sz="1300" kern="1200" dirty="0"/>
        </a:p>
      </dsp:txBody>
      <dsp:txXfrm>
        <a:off x="8036664" y="3433088"/>
        <a:ext cx="2757049" cy="1614056"/>
      </dsp:txXfrm>
    </dsp:sp>
    <dsp:sp modelId="{C57EFAF6-AF4F-4635-83DB-B8DB8C9574B7}">
      <dsp:nvSpPr>
        <dsp:cNvPr id="0" name=""/>
        <dsp:cNvSpPr/>
      </dsp:nvSpPr>
      <dsp:spPr>
        <a:xfrm rot="10793063">
          <a:off x="7147248" y="3889767"/>
          <a:ext cx="593035" cy="708655"/>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7325158" y="4031318"/>
        <a:ext cx="415125" cy="425193"/>
      </dsp:txXfrm>
    </dsp:sp>
    <dsp:sp modelId="{7F0D7049-92D4-463C-9624-E3E6B38B2216}">
      <dsp:nvSpPr>
        <dsp:cNvPr id="0" name=""/>
        <dsp:cNvSpPr/>
      </dsp:nvSpPr>
      <dsp:spPr>
        <a:xfrm>
          <a:off x="4010034" y="3390896"/>
          <a:ext cx="2857481" cy="1714488"/>
        </a:xfrm>
        <a:prstGeom prst="roundRect">
          <a:avLst>
            <a:gd name="adj" fmla="val 10000"/>
          </a:avLst>
        </a:prstGeom>
        <a:solidFill>
          <a:schemeClr val="accent1">
            <a:hueOff val="0"/>
            <a:satOff val="0"/>
            <a:lumOff val="0"/>
            <a:alphaOff val="0"/>
          </a:schemeClr>
        </a:solidFill>
        <a:ln>
          <a:noFill/>
        </a:ln>
        <a:effectLst>
          <a:outerShdw blurRad="38100" dist="12700" dir="5400000" algn="ctr" rotWithShape="0">
            <a:srgbClr val="000000">
              <a:alpha val="63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hr-HR" sz="1300" kern="1200" dirty="0"/>
            <a:t>S vremenom su postajali sve </a:t>
          </a:r>
          <a:r>
            <a:rPr lang="hr-HR" sz="1300" b="1" kern="1200" dirty="0"/>
            <a:t>radikalniji. </a:t>
          </a:r>
        </a:p>
      </dsp:txBody>
      <dsp:txXfrm>
        <a:off x="4060250" y="3441112"/>
        <a:ext cx="2757049" cy="161405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277495-928F-461A-A151-659F621E03C6}">
      <dsp:nvSpPr>
        <dsp:cNvPr id="0" name=""/>
        <dsp:cNvSpPr/>
      </dsp:nvSpPr>
      <dsp:spPr>
        <a:xfrm>
          <a:off x="0" y="0"/>
          <a:ext cx="552586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DC97AB-21A3-41FD-8AAE-36229030118B}">
      <dsp:nvSpPr>
        <dsp:cNvPr id="0" name=""/>
        <dsp:cNvSpPr/>
      </dsp:nvSpPr>
      <dsp:spPr>
        <a:xfrm>
          <a:off x="0" y="0"/>
          <a:ext cx="5525867" cy="1031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hr-HR" sz="1900" kern="1200"/>
            <a:t>Iransko </a:t>
          </a:r>
          <a:r>
            <a:rPr lang="hr-HR" sz="1900" b="1" kern="1200"/>
            <a:t>uplitanje u saudijske poslove </a:t>
          </a:r>
          <a:r>
            <a:rPr lang="hr-HR" sz="1900" kern="1200"/>
            <a:t>nastavilo se širiti tijekom 1990-ih i 2000-ih. </a:t>
          </a:r>
          <a:endParaRPr lang="en-US" sz="1900" kern="1200"/>
        </a:p>
      </dsp:txBody>
      <dsp:txXfrm>
        <a:off x="0" y="0"/>
        <a:ext cx="5525867" cy="1031081"/>
      </dsp:txXfrm>
    </dsp:sp>
    <dsp:sp modelId="{6B002981-098F-4FFF-94AB-2D3E4470530D}">
      <dsp:nvSpPr>
        <dsp:cNvPr id="0" name=""/>
        <dsp:cNvSpPr/>
      </dsp:nvSpPr>
      <dsp:spPr>
        <a:xfrm>
          <a:off x="0" y="1031081"/>
          <a:ext cx="552586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00B6EF-8327-4935-A76D-587D7C28CA64}">
      <dsp:nvSpPr>
        <dsp:cNvPr id="0" name=""/>
        <dsp:cNvSpPr/>
      </dsp:nvSpPr>
      <dsp:spPr>
        <a:xfrm>
          <a:off x="0" y="1031081"/>
          <a:ext cx="5525867" cy="1031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hr-HR" sz="1900" b="1" kern="1200"/>
            <a:t>Hezbollah - </a:t>
          </a:r>
          <a:r>
            <a:rPr lang="hr-HR" sz="1900" kern="1200"/>
            <a:t>služio je kao vrh koplja za iransko miješanje. </a:t>
          </a:r>
          <a:endParaRPr lang="en-US" sz="1900" kern="1200"/>
        </a:p>
      </dsp:txBody>
      <dsp:txXfrm>
        <a:off x="0" y="1031081"/>
        <a:ext cx="5525867" cy="1031081"/>
      </dsp:txXfrm>
    </dsp:sp>
    <dsp:sp modelId="{9F19F5CE-1294-40F0-B7B2-BFE2BB0C5BEA}">
      <dsp:nvSpPr>
        <dsp:cNvPr id="0" name=""/>
        <dsp:cNvSpPr/>
      </dsp:nvSpPr>
      <dsp:spPr>
        <a:xfrm>
          <a:off x="0" y="2062162"/>
          <a:ext cx="552586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7BEA56-0BB0-4BED-B3AC-5A56E29A32BB}">
      <dsp:nvSpPr>
        <dsp:cNvPr id="0" name=""/>
        <dsp:cNvSpPr/>
      </dsp:nvSpPr>
      <dsp:spPr>
        <a:xfrm>
          <a:off x="0" y="2062162"/>
          <a:ext cx="5525867" cy="1031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hr-HR" sz="1900" kern="1200"/>
            <a:t>Napadi su izvedeni na saudijsku petrokemijsku industriju, a ciljani atentati na saudijske političare događali su se diljem svijeta. </a:t>
          </a:r>
          <a:endParaRPr lang="en-US" sz="1900" kern="1200"/>
        </a:p>
      </dsp:txBody>
      <dsp:txXfrm>
        <a:off x="0" y="2062162"/>
        <a:ext cx="5525867" cy="1031081"/>
      </dsp:txXfrm>
    </dsp:sp>
    <dsp:sp modelId="{58A6449E-61D9-4A4C-8E31-046B77B36809}">
      <dsp:nvSpPr>
        <dsp:cNvPr id="0" name=""/>
        <dsp:cNvSpPr/>
      </dsp:nvSpPr>
      <dsp:spPr>
        <a:xfrm>
          <a:off x="0" y="3093243"/>
          <a:ext cx="552586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75D464-5AA5-4894-8C37-AB5FDB809D67}">
      <dsp:nvSpPr>
        <dsp:cNvPr id="0" name=""/>
        <dsp:cNvSpPr/>
      </dsp:nvSpPr>
      <dsp:spPr>
        <a:xfrm>
          <a:off x="0" y="3093243"/>
          <a:ext cx="5525867" cy="1031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hr-HR" sz="1900" kern="1200"/>
            <a:t>Zavjera s eksplozivom postavljenim u blizini Velike džamije u Meki otkrivena je i zaustavljena. </a:t>
          </a:r>
          <a:endParaRPr lang="en-US" sz="1900" kern="1200"/>
        </a:p>
      </dsp:txBody>
      <dsp:txXfrm>
        <a:off x="0" y="3093243"/>
        <a:ext cx="5525867" cy="103108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139255-B172-4452-AFBB-1CEFAA271C5A}">
      <dsp:nvSpPr>
        <dsp:cNvPr id="0" name=""/>
        <dsp:cNvSpPr/>
      </dsp:nvSpPr>
      <dsp:spPr>
        <a:xfrm>
          <a:off x="0" y="0"/>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7D8AF6-61A2-4A74-9D5D-C298F7EAAD8F}">
      <dsp:nvSpPr>
        <dsp:cNvPr id="0" name=""/>
        <dsp:cNvSpPr/>
      </dsp:nvSpPr>
      <dsp:spPr>
        <a:xfrm>
          <a:off x="0" y="0"/>
          <a:ext cx="5181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hr-HR" sz="1900" kern="1200"/>
            <a:t>Teheran ima značajan utjecaj na četiri arapske prijestolnice - </a:t>
          </a:r>
          <a:r>
            <a:rPr lang="hr-HR" sz="1900" b="1" kern="1200"/>
            <a:t>Damask, Bagdad, Bejrut i Sanu </a:t>
          </a:r>
          <a:r>
            <a:rPr lang="hr-HR" sz="1900" kern="1200"/>
            <a:t>- pridonio globalnoj izbjegličkoj krizi.</a:t>
          </a:r>
          <a:endParaRPr lang="en-US" sz="1900" kern="1200"/>
        </a:p>
      </dsp:txBody>
      <dsp:txXfrm>
        <a:off x="0" y="0"/>
        <a:ext cx="5181600" cy="1087834"/>
      </dsp:txXfrm>
    </dsp:sp>
    <dsp:sp modelId="{FC6B7795-998B-471D-A4D7-0FC7977C7F61}">
      <dsp:nvSpPr>
        <dsp:cNvPr id="0" name=""/>
        <dsp:cNvSpPr/>
      </dsp:nvSpPr>
      <dsp:spPr>
        <a:xfrm>
          <a:off x="0" y="1087834"/>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0AFAA1-92C4-41E9-B304-677D034779A6}">
      <dsp:nvSpPr>
        <dsp:cNvPr id="0" name=""/>
        <dsp:cNvSpPr/>
      </dsp:nvSpPr>
      <dsp:spPr>
        <a:xfrm>
          <a:off x="0" y="1087834"/>
          <a:ext cx="5181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hr-HR" sz="1900" kern="1200"/>
            <a:t>Zemlje Perzijskog zaljeva uglavnom su prebrodile slom regionalnog poretka.</a:t>
          </a:r>
          <a:endParaRPr lang="en-US" sz="1900" kern="1200"/>
        </a:p>
      </dsp:txBody>
      <dsp:txXfrm>
        <a:off x="0" y="1087834"/>
        <a:ext cx="5181600" cy="1087834"/>
      </dsp:txXfrm>
    </dsp:sp>
    <dsp:sp modelId="{4EC71CE1-524D-4EF4-984B-B9E95123B2FA}">
      <dsp:nvSpPr>
        <dsp:cNvPr id="0" name=""/>
        <dsp:cNvSpPr/>
      </dsp:nvSpPr>
      <dsp:spPr>
        <a:xfrm>
          <a:off x="0" y="2175669"/>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04A54E-AA47-4F85-B78A-816D973CBC20}">
      <dsp:nvSpPr>
        <dsp:cNvPr id="0" name=""/>
        <dsp:cNvSpPr/>
      </dsp:nvSpPr>
      <dsp:spPr>
        <a:xfrm>
          <a:off x="0" y="2175669"/>
          <a:ext cx="5181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hr-HR" sz="1900" kern="1200"/>
            <a:t>Pokolj i povećane sektaške napetosti smatrale su prijetnjom opstanku vlastitih režima.</a:t>
          </a:r>
          <a:endParaRPr lang="en-US" sz="1900" kern="1200"/>
        </a:p>
      </dsp:txBody>
      <dsp:txXfrm>
        <a:off x="0" y="2175669"/>
        <a:ext cx="5181600" cy="1087834"/>
      </dsp:txXfrm>
    </dsp:sp>
    <dsp:sp modelId="{ABA17392-0ADA-417F-AA98-2FC64159DD38}">
      <dsp:nvSpPr>
        <dsp:cNvPr id="0" name=""/>
        <dsp:cNvSpPr/>
      </dsp:nvSpPr>
      <dsp:spPr>
        <a:xfrm>
          <a:off x="0" y="3263503"/>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919013-73D5-42B2-ADDE-458A7D8BB8D9}">
      <dsp:nvSpPr>
        <dsp:cNvPr id="0" name=""/>
        <dsp:cNvSpPr/>
      </dsp:nvSpPr>
      <dsp:spPr>
        <a:xfrm>
          <a:off x="0" y="3263503"/>
          <a:ext cx="5181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hr-HR" sz="1900" kern="1200"/>
            <a:t>Iranski </a:t>
          </a:r>
          <a:r>
            <a:rPr lang="hr-HR" sz="1900" b="1" kern="1200"/>
            <a:t>vojni izdaci </a:t>
          </a:r>
          <a:r>
            <a:rPr lang="hr-HR" sz="1900" kern="1200"/>
            <a:t>znatno su niži od izdataka država Zaljeva. </a:t>
          </a:r>
          <a:endParaRPr lang="en-US" sz="1900" kern="1200"/>
        </a:p>
      </dsp:txBody>
      <dsp:txXfrm>
        <a:off x="0" y="3263503"/>
        <a:ext cx="5181600" cy="108783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009848-7D3A-4CF3-8E2D-BA81DD85E967}">
      <dsp:nvSpPr>
        <dsp:cNvPr id="0" name=""/>
        <dsp:cNvSpPr/>
      </dsp:nvSpPr>
      <dsp:spPr>
        <a:xfrm>
          <a:off x="498359" y="923415"/>
          <a:ext cx="4186221" cy="4186221"/>
        </a:xfrm>
        <a:prstGeom prst="pie">
          <a:avLst>
            <a:gd name="adj1" fmla="val 16200000"/>
            <a:gd name="adj2" fmla="val 54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hr-HR" sz="1600" kern="1200" dirty="0"/>
            <a:t> Bliski istok je glavno </a:t>
          </a:r>
          <a:r>
            <a:rPr lang="hr-HR" sz="1800" b="1" kern="1200" dirty="0"/>
            <a:t>globalno obrambeno tržište</a:t>
          </a:r>
          <a:r>
            <a:rPr lang="hr-HR" sz="1600" kern="1200" dirty="0"/>
            <a:t>, a potrošnju i dalje oblikuju stalne geopolitičke neizvjesnosti i težnja za modernizacijom vojske.</a:t>
          </a:r>
          <a:endParaRPr lang="en-US" sz="1600" kern="1200" dirty="0"/>
        </a:p>
      </dsp:txBody>
      <dsp:txXfrm>
        <a:off x="2591470" y="1546364"/>
        <a:ext cx="1470161" cy="2940322"/>
      </dsp:txXfrm>
    </dsp:sp>
    <dsp:sp modelId="{B1579B5A-45CC-4385-9A8D-ABC72DD9025E}">
      <dsp:nvSpPr>
        <dsp:cNvPr id="0" name=""/>
        <dsp:cNvSpPr/>
      </dsp:nvSpPr>
      <dsp:spPr>
        <a:xfrm>
          <a:off x="-63073" y="309966"/>
          <a:ext cx="5109743" cy="5413119"/>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hr-HR" sz="1500" kern="1200" dirty="0"/>
            <a:t> Iran je uspio povećati svoj regionalni utjecaj </a:t>
          </a:r>
          <a:r>
            <a:rPr lang="hr-HR" sz="1500" b="1" kern="1200" dirty="0"/>
            <a:t>učinkovitim i jeftinim metodama </a:t>
          </a:r>
          <a:r>
            <a:rPr lang="hr-HR" sz="1500" kern="1200" dirty="0"/>
            <a:t>poput usidravanja lojalnih terorističkih posrednika u susjednim zemljama - i subverzivnim djelovanjem na šijitsko stanovništvo diljem regije.</a:t>
          </a:r>
          <a:endParaRPr lang="en-US" sz="1500" kern="1200" dirty="0"/>
        </a:p>
      </dsp:txBody>
      <dsp:txXfrm>
        <a:off x="666889" y="1115490"/>
        <a:ext cx="1794493" cy="380207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71DBC-B864-4EB6-8600-9B56506AB1E9}">
      <dsp:nvSpPr>
        <dsp:cNvPr id="0" name=""/>
        <dsp:cNvSpPr/>
      </dsp:nvSpPr>
      <dsp:spPr>
        <a:xfrm>
          <a:off x="0" y="2615359"/>
          <a:ext cx="6326095" cy="0"/>
        </a:xfrm>
        <a:prstGeom prst="line">
          <a:avLst/>
        </a:prstGeom>
        <a:solidFill>
          <a:schemeClr val="dk2">
            <a:alpha val="90000"/>
            <a:hueOff val="0"/>
            <a:satOff val="0"/>
            <a:lumOff val="0"/>
            <a:alphaOff val="0"/>
          </a:schemeClr>
        </a:solidFill>
        <a:ln w="12050" cap="flat" cmpd="sng" algn="ctr">
          <a:solidFill>
            <a:schemeClr val="dk2">
              <a:hueOff val="0"/>
              <a:satOff val="0"/>
              <a:lumOff val="0"/>
              <a:alphaOff val="0"/>
            </a:schemeClr>
          </a:solidFill>
          <a:prstDash val="solid"/>
          <a:tailEnd type="arrow" w="med" len="med"/>
        </a:ln>
        <a:effectLst/>
      </dsp:spPr>
      <dsp:style>
        <a:lnRef idx="2">
          <a:scrgbClr r="0" g="0" b="0"/>
        </a:lnRef>
        <a:fillRef idx="1">
          <a:scrgbClr r="0" g="0" b="0"/>
        </a:fillRef>
        <a:effectRef idx="0">
          <a:scrgbClr r="0" g="0" b="0"/>
        </a:effectRef>
        <a:fontRef idx="minor"/>
      </dsp:style>
    </dsp:sp>
    <dsp:sp modelId="{C271B719-2C82-4D31-BA58-AA1C9E3BE6F9}">
      <dsp:nvSpPr>
        <dsp:cNvPr id="0" name=""/>
        <dsp:cNvSpPr/>
      </dsp:nvSpPr>
      <dsp:spPr>
        <a:xfrm>
          <a:off x="960245" y="1941358"/>
          <a:ext cx="642590" cy="1548292"/>
        </a:xfrm>
        <a:prstGeom prst="rect">
          <a:avLst/>
        </a:prstGeom>
        <a:noFill/>
        <a:ln>
          <a:noFill/>
        </a:ln>
        <a:effectLst/>
      </dsp:spPr>
      <dsp:style>
        <a:lnRef idx="0">
          <a:scrgbClr r="0" g="0" b="0"/>
        </a:lnRef>
        <a:fillRef idx="0">
          <a:scrgbClr r="0" g="0" b="0"/>
        </a:fillRef>
        <a:effectRef idx="0">
          <a:scrgbClr r="0" g="0" b="0"/>
        </a:effectRef>
        <a:fontRef idx="minor"/>
      </dsp:style>
    </dsp:sp>
    <dsp:sp modelId="{410D2515-DA2F-4901-8AD7-C9E3DFD889F6}">
      <dsp:nvSpPr>
        <dsp:cNvPr id="0" name=""/>
        <dsp:cNvSpPr/>
      </dsp:nvSpPr>
      <dsp:spPr>
        <a:xfrm>
          <a:off x="960245" y="1397363"/>
          <a:ext cx="642590" cy="543994"/>
        </a:xfrm>
        <a:prstGeom prst="rect">
          <a:avLst/>
        </a:prstGeom>
        <a:solidFill>
          <a:schemeClr val="accent1">
            <a:alpha val="0"/>
            <a:hueOff val="0"/>
            <a:satOff val="0"/>
            <a:lumOff val="0"/>
            <a:alphaOff val="0"/>
          </a:schemeClr>
        </a:solidFill>
        <a:ln w="12700" cap="flat" cmpd="sng" algn="ctr">
          <a:solidFill>
            <a:schemeClr val="accen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63500" bIns="0" numCol="1" spcCol="1270" anchor="ctr" anchorCtr="0">
          <a:noAutofit/>
        </a:bodyPr>
        <a:lstStyle/>
        <a:p>
          <a:pPr marL="0" lvl="0" indent="0" algn="l" defTabSz="444500">
            <a:lnSpc>
              <a:spcPct val="90000"/>
            </a:lnSpc>
            <a:spcBef>
              <a:spcPct val="0"/>
            </a:spcBef>
            <a:spcAft>
              <a:spcPct val="35000"/>
            </a:spcAft>
            <a:buNone/>
            <a:defRPr b="1"/>
          </a:pPr>
          <a:r>
            <a:rPr lang="hr-HR" sz="1000" kern="1200" dirty="0"/>
            <a:t>2005 – 2013. Predsjednik Mahmoud Ahmadinejad zauzeo je tvrđi stav o vanjskoj politici</a:t>
          </a:r>
          <a:endParaRPr lang="en-US" sz="1050" kern="1200" dirty="0"/>
        </a:p>
      </dsp:txBody>
      <dsp:txXfrm>
        <a:off x="960245" y="1397363"/>
        <a:ext cx="642590" cy="543994"/>
      </dsp:txXfrm>
    </dsp:sp>
    <dsp:sp modelId="{B36605BC-453D-4ED4-8980-E61D8711EC0A}">
      <dsp:nvSpPr>
        <dsp:cNvPr id="0" name=""/>
        <dsp:cNvSpPr/>
      </dsp:nvSpPr>
      <dsp:spPr>
        <a:xfrm>
          <a:off x="846713" y="523071"/>
          <a:ext cx="0" cy="2092287"/>
        </a:xfrm>
        <a:prstGeom prst="line">
          <a:avLst/>
        </a:prstGeom>
        <a:noFill/>
        <a:ln w="6350"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703EC2E-037A-4D6C-8DE4-17FC41E29C29}">
      <dsp:nvSpPr>
        <dsp:cNvPr id="0" name=""/>
        <dsp:cNvSpPr/>
      </dsp:nvSpPr>
      <dsp:spPr>
        <a:xfrm>
          <a:off x="899291" y="2552799"/>
          <a:ext cx="82059" cy="125118"/>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E14DBC-D23C-4C6E-BA58-3B3EBF22384E}">
      <dsp:nvSpPr>
        <dsp:cNvPr id="0" name=""/>
        <dsp:cNvSpPr/>
      </dsp:nvSpPr>
      <dsp:spPr>
        <a:xfrm>
          <a:off x="5278178" y="753958"/>
          <a:ext cx="1045541" cy="2340323"/>
        </a:xfrm>
        <a:prstGeom prst="rect">
          <a:avLst/>
        </a:prstGeom>
        <a:noFill/>
        <a:ln>
          <a:noFill/>
        </a:ln>
        <a:effectLst/>
      </dsp:spPr>
      <dsp:style>
        <a:lnRef idx="0">
          <a:scrgbClr r="0" g="0" b="0"/>
        </a:lnRef>
        <a:fillRef idx="0">
          <a:scrgbClr r="0" g="0" b="0"/>
        </a:fillRef>
        <a:effectRef idx="0">
          <a:scrgbClr r="0" g="0" b="0"/>
        </a:effectRef>
        <a:fontRef idx="minor"/>
      </dsp:style>
    </dsp:sp>
    <dsp:sp modelId="{4C52E39B-8A68-40CE-9EA7-E3126F3317A3}">
      <dsp:nvSpPr>
        <dsp:cNvPr id="0" name=""/>
        <dsp:cNvSpPr/>
      </dsp:nvSpPr>
      <dsp:spPr>
        <a:xfrm>
          <a:off x="5278178" y="512776"/>
          <a:ext cx="1045541" cy="1462702"/>
        </a:xfrm>
        <a:prstGeom prst="rect">
          <a:avLst/>
        </a:prstGeom>
        <a:solidFill>
          <a:schemeClr val="accent1">
            <a:alpha val="0"/>
            <a:hueOff val="0"/>
            <a:satOff val="0"/>
            <a:lumOff val="0"/>
            <a:alphaOff val="0"/>
          </a:schemeClr>
        </a:solidFill>
        <a:ln w="12700" cap="flat" cmpd="sng" algn="ctr">
          <a:solidFill>
            <a:schemeClr val="accen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69850" bIns="0" numCol="1" spcCol="1270" anchor="ctr" anchorCtr="0">
          <a:noAutofit/>
        </a:bodyPr>
        <a:lstStyle/>
        <a:p>
          <a:pPr marL="0" lvl="0" indent="0" algn="l" defTabSz="466725">
            <a:lnSpc>
              <a:spcPct val="90000"/>
            </a:lnSpc>
            <a:spcBef>
              <a:spcPct val="0"/>
            </a:spcBef>
            <a:spcAft>
              <a:spcPct val="35000"/>
            </a:spcAft>
            <a:buNone/>
            <a:defRPr b="1"/>
          </a:pPr>
          <a:r>
            <a:rPr lang="hr-HR" sz="1050" kern="1200" dirty="0"/>
            <a:t> 2019 - Iranci napali saudijsko naftno postrojenje Abqaiq </a:t>
          </a:r>
          <a:endParaRPr lang="en-US" sz="1050" kern="1200" dirty="0"/>
        </a:p>
      </dsp:txBody>
      <dsp:txXfrm>
        <a:off x="5278178" y="512776"/>
        <a:ext cx="1045541" cy="1462702"/>
      </dsp:txXfrm>
    </dsp:sp>
    <dsp:sp modelId="{05613D49-BDC3-4B8E-A76E-3E9FF2BAFD14}">
      <dsp:nvSpPr>
        <dsp:cNvPr id="0" name=""/>
        <dsp:cNvSpPr/>
      </dsp:nvSpPr>
      <dsp:spPr>
        <a:xfrm>
          <a:off x="1342526" y="2239506"/>
          <a:ext cx="0" cy="2092287"/>
        </a:xfrm>
        <a:prstGeom prst="line">
          <a:avLst/>
        </a:prstGeom>
        <a:noFill/>
        <a:ln w="6350"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E141D67-EBCC-4869-A431-6707AB114629}">
      <dsp:nvSpPr>
        <dsp:cNvPr id="0" name=""/>
        <dsp:cNvSpPr/>
      </dsp:nvSpPr>
      <dsp:spPr>
        <a:xfrm>
          <a:off x="1395104" y="2176947"/>
          <a:ext cx="82059" cy="125118"/>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276301-B8C2-496C-AE93-E5D0183FF6DC}">
      <dsp:nvSpPr>
        <dsp:cNvPr id="0" name=""/>
        <dsp:cNvSpPr/>
      </dsp:nvSpPr>
      <dsp:spPr>
        <a:xfrm>
          <a:off x="2218203" y="1067066"/>
          <a:ext cx="426239" cy="1548292"/>
        </a:xfrm>
        <a:prstGeom prst="rect">
          <a:avLst/>
        </a:prstGeom>
        <a:noFill/>
        <a:ln>
          <a:noFill/>
        </a:ln>
        <a:effectLst/>
      </dsp:spPr>
      <dsp:style>
        <a:lnRef idx="0">
          <a:scrgbClr r="0" g="0" b="0"/>
        </a:lnRef>
        <a:fillRef idx="0">
          <a:scrgbClr r="0" g="0" b="0"/>
        </a:fillRef>
        <a:effectRef idx="0">
          <a:scrgbClr r="0" g="0" b="0"/>
        </a:effectRef>
        <a:fontRef idx="minor"/>
      </dsp:style>
    </dsp:sp>
    <dsp:sp modelId="{F8C0C954-F7A2-4BC1-AFE8-4511FFF79A85}">
      <dsp:nvSpPr>
        <dsp:cNvPr id="0" name=""/>
        <dsp:cNvSpPr/>
      </dsp:nvSpPr>
      <dsp:spPr>
        <a:xfrm>
          <a:off x="2218203" y="523071"/>
          <a:ext cx="426239" cy="543994"/>
        </a:xfrm>
        <a:prstGeom prst="rect">
          <a:avLst/>
        </a:prstGeom>
        <a:solidFill>
          <a:schemeClr val="accent1">
            <a:alpha val="0"/>
            <a:hueOff val="0"/>
            <a:satOff val="0"/>
            <a:lumOff val="0"/>
            <a:alphaOff val="0"/>
          </a:schemeClr>
        </a:solidFill>
        <a:ln w="12700" cap="flat" cmpd="sng" algn="ctr">
          <a:solidFill>
            <a:schemeClr val="accen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69850" bIns="0" numCol="1" spcCol="1270" anchor="ctr" anchorCtr="0">
          <a:noAutofit/>
        </a:bodyPr>
        <a:lstStyle/>
        <a:p>
          <a:pPr marL="0" lvl="0" indent="0" algn="l" defTabSz="466725">
            <a:lnSpc>
              <a:spcPct val="90000"/>
            </a:lnSpc>
            <a:spcBef>
              <a:spcPct val="0"/>
            </a:spcBef>
            <a:spcAft>
              <a:spcPct val="35000"/>
            </a:spcAft>
            <a:buNone/>
            <a:defRPr b="1"/>
          </a:pPr>
          <a:endParaRPr lang="en-US" sz="1050" kern="1200" dirty="0"/>
        </a:p>
      </dsp:txBody>
      <dsp:txXfrm>
        <a:off x="2218203" y="523071"/>
        <a:ext cx="426239" cy="543994"/>
      </dsp:txXfrm>
    </dsp:sp>
    <dsp:sp modelId="{4F593F8B-3E0A-4F73-A89A-D86451E77AAA}">
      <dsp:nvSpPr>
        <dsp:cNvPr id="0" name=""/>
        <dsp:cNvSpPr/>
      </dsp:nvSpPr>
      <dsp:spPr>
        <a:xfrm>
          <a:off x="2039814" y="523071"/>
          <a:ext cx="0" cy="2092287"/>
        </a:xfrm>
        <a:prstGeom prst="line">
          <a:avLst/>
        </a:prstGeom>
        <a:noFill/>
        <a:ln w="6350"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B84B788-6CCD-408E-AC3D-07343D078F1C}">
      <dsp:nvSpPr>
        <dsp:cNvPr id="0" name=""/>
        <dsp:cNvSpPr/>
      </dsp:nvSpPr>
      <dsp:spPr>
        <a:xfrm>
          <a:off x="2092393" y="2552799"/>
          <a:ext cx="82059" cy="125118"/>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B633C7-C547-4DE8-A3E0-596FBD382FE1}">
      <dsp:nvSpPr>
        <dsp:cNvPr id="0" name=""/>
        <dsp:cNvSpPr/>
      </dsp:nvSpPr>
      <dsp:spPr>
        <a:xfrm>
          <a:off x="2448614" y="3870731"/>
          <a:ext cx="740694" cy="836914"/>
        </a:xfrm>
        <a:prstGeom prst="rect">
          <a:avLst/>
        </a:prstGeom>
        <a:noFill/>
        <a:ln>
          <a:noFill/>
        </a:ln>
        <a:effectLst/>
      </dsp:spPr>
      <dsp:style>
        <a:lnRef idx="0">
          <a:scrgbClr r="0" g="0" b="0"/>
        </a:lnRef>
        <a:fillRef idx="0">
          <a:scrgbClr r="0" g="0" b="0"/>
        </a:fillRef>
        <a:effectRef idx="0">
          <a:scrgbClr r="0" g="0" b="0"/>
        </a:effectRef>
        <a:fontRef idx="minor"/>
      </dsp:style>
    </dsp:sp>
    <dsp:sp modelId="{C4A8A5C3-A65F-4990-90B4-2108EC306C17}">
      <dsp:nvSpPr>
        <dsp:cNvPr id="0" name=""/>
        <dsp:cNvSpPr/>
      </dsp:nvSpPr>
      <dsp:spPr>
        <a:xfrm>
          <a:off x="2448614" y="3347659"/>
          <a:ext cx="740694" cy="523071"/>
        </a:xfrm>
        <a:prstGeom prst="rect">
          <a:avLst/>
        </a:prstGeom>
        <a:solidFill>
          <a:schemeClr val="accent1">
            <a:alpha val="0"/>
            <a:hueOff val="0"/>
            <a:satOff val="0"/>
            <a:lumOff val="0"/>
            <a:alphaOff val="0"/>
          </a:schemeClr>
        </a:solidFill>
        <a:ln w="12700" cap="flat" cmpd="sng" algn="ctr">
          <a:solidFill>
            <a:schemeClr val="accen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69850" bIns="0" numCol="1" spcCol="1270" anchor="ctr" anchorCtr="0">
          <a:noAutofit/>
        </a:bodyPr>
        <a:lstStyle/>
        <a:p>
          <a:pPr marL="0" lvl="0" indent="0" algn="l" defTabSz="466725">
            <a:lnSpc>
              <a:spcPct val="90000"/>
            </a:lnSpc>
            <a:spcBef>
              <a:spcPct val="0"/>
            </a:spcBef>
            <a:spcAft>
              <a:spcPct val="35000"/>
            </a:spcAft>
            <a:buNone/>
            <a:defRPr b="1"/>
          </a:pPr>
          <a:r>
            <a:rPr lang="hr-HR" sz="1050" kern="1200" dirty="0"/>
            <a:t>2020-  Abraha-movi sporazumi s Izraelom</a:t>
          </a:r>
          <a:endParaRPr lang="en-US" sz="1050" kern="1200" dirty="0"/>
        </a:p>
      </dsp:txBody>
      <dsp:txXfrm>
        <a:off x="2448614" y="3347659"/>
        <a:ext cx="740694" cy="523071"/>
      </dsp:txXfrm>
    </dsp:sp>
    <dsp:sp modelId="{4A3F85E7-F32D-49E5-A472-B37A60765925}">
      <dsp:nvSpPr>
        <dsp:cNvPr id="0" name=""/>
        <dsp:cNvSpPr/>
      </dsp:nvSpPr>
      <dsp:spPr>
        <a:xfrm>
          <a:off x="2427452" y="2615359"/>
          <a:ext cx="0" cy="2092287"/>
        </a:xfrm>
        <a:prstGeom prst="line">
          <a:avLst/>
        </a:prstGeom>
        <a:noFill/>
        <a:ln w="6350"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9E6C3DB-94BE-4EF2-B44F-22024B94FE00}">
      <dsp:nvSpPr>
        <dsp:cNvPr id="0" name=""/>
        <dsp:cNvSpPr/>
      </dsp:nvSpPr>
      <dsp:spPr>
        <a:xfrm>
          <a:off x="2480030" y="2552799"/>
          <a:ext cx="82059" cy="125118"/>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6631E2-A570-4EAE-BF29-D23D5250F3DE}">
      <dsp:nvSpPr>
        <dsp:cNvPr id="0" name=""/>
        <dsp:cNvSpPr/>
      </dsp:nvSpPr>
      <dsp:spPr>
        <a:xfrm>
          <a:off x="3141622" y="785066"/>
          <a:ext cx="677934" cy="4058755"/>
        </a:xfrm>
        <a:prstGeom prst="rect">
          <a:avLst/>
        </a:prstGeom>
        <a:noFill/>
        <a:ln>
          <a:noFill/>
        </a:ln>
        <a:effectLst/>
      </dsp:spPr>
      <dsp:style>
        <a:lnRef idx="0">
          <a:scrgbClr r="0" g="0" b="0"/>
        </a:lnRef>
        <a:fillRef idx="0">
          <a:scrgbClr r="0" g="0" b="0"/>
        </a:fillRef>
        <a:effectRef idx="0">
          <a:scrgbClr r="0" g="0" b="0"/>
        </a:effectRef>
        <a:fontRef idx="minor"/>
      </dsp:style>
    </dsp:sp>
    <dsp:sp modelId="{D8C7D7EF-B3EF-4C53-BDCC-6306FFF82F08}">
      <dsp:nvSpPr>
        <dsp:cNvPr id="0" name=""/>
        <dsp:cNvSpPr/>
      </dsp:nvSpPr>
      <dsp:spPr>
        <a:xfrm>
          <a:off x="3141622" y="1055276"/>
          <a:ext cx="677934" cy="1426049"/>
        </a:xfrm>
        <a:prstGeom prst="rect">
          <a:avLst/>
        </a:prstGeom>
        <a:solidFill>
          <a:schemeClr val="accent1">
            <a:alpha val="0"/>
            <a:hueOff val="0"/>
            <a:satOff val="0"/>
            <a:lumOff val="0"/>
            <a:alphaOff val="0"/>
          </a:schemeClr>
        </a:solidFill>
        <a:ln w="12700" cap="flat" cmpd="sng" algn="ctr">
          <a:solidFill>
            <a:schemeClr val="accen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63500" bIns="0" numCol="1" spcCol="1270" anchor="ctr" anchorCtr="0">
          <a:noAutofit/>
        </a:bodyPr>
        <a:lstStyle/>
        <a:p>
          <a:pPr marL="0" lvl="0" indent="0" algn="l" defTabSz="444500">
            <a:lnSpc>
              <a:spcPct val="90000"/>
            </a:lnSpc>
            <a:spcBef>
              <a:spcPct val="0"/>
            </a:spcBef>
            <a:spcAft>
              <a:spcPct val="35000"/>
            </a:spcAft>
            <a:buNone/>
            <a:defRPr b="1"/>
          </a:pPr>
          <a:r>
            <a:rPr lang="hr-HR" sz="1000" b="1" kern="1200" dirty="0">
              <a:solidFill>
                <a:schemeClr val="tx1"/>
              </a:solidFill>
            </a:rPr>
            <a:t>2015-</a:t>
          </a:r>
          <a:r>
            <a:rPr lang="hr-HR" sz="1000" b="0" kern="1200" dirty="0">
              <a:solidFill>
                <a:schemeClr val="tx1"/>
              </a:solidFill>
            </a:rPr>
            <a:t> Hutististi preuzimaju Sanu.</a:t>
          </a:r>
        </a:p>
        <a:p>
          <a:pPr marL="0" lvl="0" indent="0" algn="l" defTabSz="444500">
            <a:lnSpc>
              <a:spcPct val="90000"/>
            </a:lnSpc>
            <a:spcBef>
              <a:spcPct val="0"/>
            </a:spcBef>
            <a:spcAft>
              <a:spcPct val="35000"/>
            </a:spcAft>
            <a:buNone/>
            <a:defRPr b="1"/>
          </a:pPr>
          <a:r>
            <a:rPr lang="hr-HR" sz="1000" b="0" kern="1200" dirty="0">
              <a:solidFill>
                <a:schemeClr val="tx1"/>
              </a:solidFill>
            </a:rPr>
            <a:t>Sudijska intervencija. Iran povećava podršku Assadu</a:t>
          </a:r>
          <a:r>
            <a:rPr lang="hr-HR" sz="1050" kern="1200" dirty="0"/>
            <a:t>.</a:t>
          </a:r>
        </a:p>
        <a:p>
          <a:pPr marL="0" lvl="0" indent="0" algn="l" defTabSz="444500">
            <a:lnSpc>
              <a:spcPct val="90000"/>
            </a:lnSpc>
            <a:spcBef>
              <a:spcPct val="0"/>
            </a:spcBef>
            <a:spcAft>
              <a:spcPct val="35000"/>
            </a:spcAft>
            <a:buNone/>
          </a:pPr>
          <a:endParaRPr lang="en-US" sz="1050" kern="1200" dirty="0"/>
        </a:p>
      </dsp:txBody>
      <dsp:txXfrm>
        <a:off x="3141622" y="1055276"/>
        <a:ext cx="677934" cy="1426049"/>
      </dsp:txXfrm>
    </dsp:sp>
    <dsp:sp modelId="{ECC531A9-4811-48FA-ADED-89B96110467B}">
      <dsp:nvSpPr>
        <dsp:cNvPr id="0" name=""/>
        <dsp:cNvSpPr/>
      </dsp:nvSpPr>
      <dsp:spPr>
        <a:xfrm>
          <a:off x="2972316" y="878690"/>
          <a:ext cx="0" cy="2092287"/>
        </a:xfrm>
        <a:prstGeom prst="line">
          <a:avLst/>
        </a:prstGeom>
        <a:noFill/>
        <a:ln w="6350"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240BB98-6582-4128-AD0A-A76487EDD4B3}">
      <dsp:nvSpPr>
        <dsp:cNvPr id="0" name=""/>
        <dsp:cNvSpPr/>
      </dsp:nvSpPr>
      <dsp:spPr>
        <a:xfrm>
          <a:off x="3024895" y="2908418"/>
          <a:ext cx="82059" cy="125118"/>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14CA98-C9F7-4E0D-9E62-9E18DE4BA602}">
      <dsp:nvSpPr>
        <dsp:cNvPr id="0" name=""/>
        <dsp:cNvSpPr/>
      </dsp:nvSpPr>
      <dsp:spPr>
        <a:xfrm>
          <a:off x="3664191" y="3870731"/>
          <a:ext cx="426239" cy="836914"/>
        </a:xfrm>
        <a:prstGeom prst="rect">
          <a:avLst/>
        </a:prstGeom>
        <a:noFill/>
        <a:ln>
          <a:noFill/>
        </a:ln>
        <a:effectLst/>
      </dsp:spPr>
      <dsp:style>
        <a:lnRef idx="0">
          <a:scrgbClr r="0" g="0" b="0"/>
        </a:lnRef>
        <a:fillRef idx="0">
          <a:scrgbClr r="0" g="0" b="0"/>
        </a:fillRef>
        <a:effectRef idx="0">
          <a:scrgbClr r="0" g="0" b="0"/>
        </a:effectRef>
        <a:fontRef idx="minor"/>
      </dsp:style>
    </dsp:sp>
    <dsp:sp modelId="{1A70913B-8C5A-44B9-8004-085B8AD13850}">
      <dsp:nvSpPr>
        <dsp:cNvPr id="0" name=""/>
        <dsp:cNvSpPr/>
      </dsp:nvSpPr>
      <dsp:spPr>
        <a:xfrm>
          <a:off x="3664191" y="3347659"/>
          <a:ext cx="426239" cy="523071"/>
        </a:xfrm>
        <a:prstGeom prst="rect">
          <a:avLst/>
        </a:prstGeom>
        <a:solidFill>
          <a:schemeClr val="accent1">
            <a:alpha val="0"/>
            <a:hueOff val="0"/>
            <a:satOff val="0"/>
            <a:lumOff val="0"/>
            <a:alphaOff val="0"/>
          </a:schemeClr>
        </a:solidFill>
        <a:ln w="12700" cap="flat" cmpd="sng" algn="ctr">
          <a:solidFill>
            <a:schemeClr val="accen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50800" bIns="0" numCol="1" spcCol="1270" anchor="ctr" anchorCtr="0">
          <a:noAutofit/>
        </a:bodyPr>
        <a:lstStyle/>
        <a:p>
          <a:pPr marL="0" lvl="0" indent="0" algn="l" defTabSz="355600">
            <a:lnSpc>
              <a:spcPct val="90000"/>
            </a:lnSpc>
            <a:spcBef>
              <a:spcPct val="0"/>
            </a:spcBef>
            <a:spcAft>
              <a:spcPct val="35000"/>
            </a:spcAft>
            <a:buNone/>
            <a:defRPr b="1"/>
          </a:pPr>
          <a:endParaRPr lang="en-US" sz="800" b="0" kern="1200" dirty="0"/>
        </a:p>
      </dsp:txBody>
      <dsp:txXfrm>
        <a:off x="3664191" y="3347659"/>
        <a:ext cx="426239" cy="523071"/>
      </dsp:txXfrm>
    </dsp:sp>
    <dsp:sp modelId="{2C83A4F7-14FE-417C-9FFE-2B5EB0042A87}">
      <dsp:nvSpPr>
        <dsp:cNvPr id="0" name=""/>
        <dsp:cNvSpPr/>
      </dsp:nvSpPr>
      <dsp:spPr>
        <a:xfrm>
          <a:off x="3485801" y="2615359"/>
          <a:ext cx="0" cy="2092287"/>
        </a:xfrm>
        <a:prstGeom prst="line">
          <a:avLst/>
        </a:prstGeom>
        <a:noFill/>
        <a:ln w="6350"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40851C7-DBA5-4EF9-A422-9BC248E70389}">
      <dsp:nvSpPr>
        <dsp:cNvPr id="0" name=""/>
        <dsp:cNvSpPr/>
      </dsp:nvSpPr>
      <dsp:spPr>
        <a:xfrm>
          <a:off x="3538380" y="2552799"/>
          <a:ext cx="82059" cy="125118"/>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742CAF-A9CA-4931-BD69-E85388BB711C}">
      <dsp:nvSpPr>
        <dsp:cNvPr id="0" name=""/>
        <dsp:cNvSpPr/>
      </dsp:nvSpPr>
      <dsp:spPr>
        <a:xfrm flipH="1">
          <a:off x="2203377" y="987790"/>
          <a:ext cx="617574" cy="3116821"/>
        </a:xfrm>
        <a:prstGeom prst="rect">
          <a:avLst/>
        </a:prstGeom>
        <a:noFill/>
        <a:ln>
          <a:noFill/>
        </a:ln>
        <a:effectLst/>
      </dsp:spPr>
      <dsp:style>
        <a:lnRef idx="0">
          <a:scrgbClr r="0" g="0" b="0"/>
        </a:lnRef>
        <a:fillRef idx="0">
          <a:scrgbClr r="0" g="0" b="0"/>
        </a:fillRef>
        <a:effectRef idx="0">
          <a:scrgbClr r="0" g="0" b="0"/>
        </a:effectRef>
        <a:fontRef idx="minor"/>
      </dsp:style>
    </dsp:sp>
    <dsp:sp modelId="{B92F6707-5F68-4215-ACE9-1F18697903E0}">
      <dsp:nvSpPr>
        <dsp:cNvPr id="0" name=""/>
        <dsp:cNvSpPr/>
      </dsp:nvSpPr>
      <dsp:spPr>
        <a:xfrm flipH="1">
          <a:off x="2203377" y="952507"/>
          <a:ext cx="617574" cy="1095099"/>
        </a:xfrm>
        <a:prstGeom prst="rect">
          <a:avLst/>
        </a:prstGeom>
        <a:solidFill>
          <a:schemeClr val="accent1">
            <a:alpha val="0"/>
            <a:hueOff val="0"/>
            <a:satOff val="0"/>
            <a:lumOff val="0"/>
            <a:alphaOff val="0"/>
          </a:schemeClr>
        </a:solidFill>
        <a:ln w="12700" cap="flat" cmpd="sng" algn="ctr">
          <a:solidFill>
            <a:schemeClr val="accen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69850" bIns="0" numCol="1" spcCol="1270" anchor="ctr" anchorCtr="0">
          <a:noAutofit/>
        </a:bodyPr>
        <a:lstStyle/>
        <a:p>
          <a:pPr marL="0" lvl="0" indent="0" algn="l" defTabSz="466725">
            <a:lnSpc>
              <a:spcPct val="90000"/>
            </a:lnSpc>
            <a:spcBef>
              <a:spcPct val="0"/>
            </a:spcBef>
            <a:spcAft>
              <a:spcPct val="35000"/>
            </a:spcAft>
            <a:buNone/>
            <a:defRPr b="1"/>
          </a:pPr>
          <a:r>
            <a:rPr lang="hr-HR" sz="1050" b="1" kern="1200" dirty="0">
              <a:solidFill>
                <a:schemeClr val="tx1"/>
              </a:solidFill>
            </a:rPr>
            <a:t>2011- </a:t>
          </a:r>
          <a:r>
            <a:rPr lang="hr-HR" sz="1050" b="0" kern="1200" dirty="0">
              <a:solidFill>
                <a:schemeClr val="tx1"/>
              </a:solidFill>
            </a:rPr>
            <a:t>Teheran je izrazio podršku prosvjedima u Bahreinu protiv sunitske kraljevske obitelji, </a:t>
          </a:r>
          <a:endParaRPr lang="en-US" sz="1050" b="0" kern="1200" dirty="0">
            <a:solidFill>
              <a:schemeClr val="tx1"/>
            </a:solidFill>
          </a:endParaRPr>
        </a:p>
      </dsp:txBody>
      <dsp:txXfrm>
        <a:off x="2203377" y="952507"/>
        <a:ext cx="617574" cy="1095099"/>
      </dsp:txXfrm>
    </dsp:sp>
    <dsp:sp modelId="{2375D7E3-53C5-4FC0-B72C-C5C918CB6DCC}">
      <dsp:nvSpPr>
        <dsp:cNvPr id="0" name=""/>
        <dsp:cNvSpPr/>
      </dsp:nvSpPr>
      <dsp:spPr>
        <a:xfrm>
          <a:off x="3873439" y="660847"/>
          <a:ext cx="0" cy="2092287"/>
        </a:xfrm>
        <a:prstGeom prst="line">
          <a:avLst/>
        </a:prstGeom>
        <a:noFill/>
        <a:ln w="6350"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6AC9495-E63A-405B-A1D2-EFF6A24E8E4A}">
      <dsp:nvSpPr>
        <dsp:cNvPr id="0" name=""/>
        <dsp:cNvSpPr/>
      </dsp:nvSpPr>
      <dsp:spPr>
        <a:xfrm>
          <a:off x="3926017" y="2690575"/>
          <a:ext cx="82059" cy="125118"/>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9BC3E7-3D3D-41CF-A1A3-E5E334020EBF}">
      <dsp:nvSpPr>
        <dsp:cNvPr id="0" name=""/>
        <dsp:cNvSpPr/>
      </dsp:nvSpPr>
      <dsp:spPr>
        <a:xfrm>
          <a:off x="1505912" y="3913005"/>
          <a:ext cx="785837" cy="1126068"/>
        </a:xfrm>
        <a:prstGeom prst="rect">
          <a:avLst/>
        </a:prstGeom>
        <a:noFill/>
        <a:ln>
          <a:noFill/>
        </a:ln>
        <a:effectLst/>
      </dsp:spPr>
      <dsp:style>
        <a:lnRef idx="0">
          <a:scrgbClr r="0" g="0" b="0"/>
        </a:lnRef>
        <a:fillRef idx="0">
          <a:scrgbClr r="0" g="0" b="0"/>
        </a:fillRef>
        <a:effectRef idx="0">
          <a:scrgbClr r="0" g="0" b="0"/>
        </a:effectRef>
        <a:fontRef idx="minor"/>
      </dsp:style>
    </dsp:sp>
    <dsp:sp modelId="{2B4C7E87-9557-43EE-975B-AA8F38096F11}">
      <dsp:nvSpPr>
        <dsp:cNvPr id="0" name=""/>
        <dsp:cNvSpPr/>
      </dsp:nvSpPr>
      <dsp:spPr>
        <a:xfrm>
          <a:off x="1505912" y="3444150"/>
          <a:ext cx="785837" cy="703793"/>
        </a:xfrm>
        <a:prstGeom prst="rect">
          <a:avLst/>
        </a:prstGeom>
        <a:solidFill>
          <a:schemeClr val="accent1">
            <a:alpha val="0"/>
            <a:hueOff val="0"/>
            <a:satOff val="0"/>
            <a:lumOff val="0"/>
            <a:alphaOff val="0"/>
          </a:schemeClr>
        </a:solidFill>
        <a:ln w="12700" cap="flat" cmpd="sng" algn="ctr">
          <a:solidFill>
            <a:schemeClr val="accen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69850" bIns="0" numCol="1" spcCol="1270" anchor="ctr" anchorCtr="0">
          <a:noAutofit/>
        </a:bodyPr>
        <a:lstStyle/>
        <a:p>
          <a:pPr marL="0" lvl="0" indent="0" algn="l" defTabSz="488950">
            <a:lnSpc>
              <a:spcPct val="90000"/>
            </a:lnSpc>
            <a:spcBef>
              <a:spcPct val="0"/>
            </a:spcBef>
            <a:spcAft>
              <a:spcPct val="35000"/>
            </a:spcAft>
            <a:buNone/>
            <a:defRPr b="1"/>
          </a:pPr>
          <a:r>
            <a:rPr lang="hr-HR" sz="1100" b="1" kern="1200" dirty="0"/>
            <a:t>Trump nije spreman braniti S. Arabiju od iranskih raketa i dronova.</a:t>
          </a:r>
          <a:endParaRPr lang="en-US" sz="1100" b="1" kern="1200" dirty="0"/>
        </a:p>
      </dsp:txBody>
      <dsp:txXfrm>
        <a:off x="1505912" y="3444150"/>
        <a:ext cx="785837" cy="703793"/>
      </dsp:txXfrm>
    </dsp:sp>
    <dsp:sp modelId="{B7CFCD2C-D6A8-478D-AA79-CFAC298942A3}">
      <dsp:nvSpPr>
        <dsp:cNvPr id="0" name=""/>
        <dsp:cNvSpPr/>
      </dsp:nvSpPr>
      <dsp:spPr>
        <a:xfrm>
          <a:off x="4356744" y="2543070"/>
          <a:ext cx="0" cy="2092287"/>
        </a:xfrm>
        <a:prstGeom prst="line">
          <a:avLst/>
        </a:prstGeom>
        <a:noFill/>
        <a:ln w="6350"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005046E-AAEB-4240-B482-5EA835F9EF54}">
      <dsp:nvSpPr>
        <dsp:cNvPr id="0" name=""/>
        <dsp:cNvSpPr/>
      </dsp:nvSpPr>
      <dsp:spPr>
        <a:xfrm>
          <a:off x="4409322" y="2480511"/>
          <a:ext cx="82059" cy="125118"/>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040F99-3D09-4051-9A9A-6D2FA293155F}">
      <dsp:nvSpPr>
        <dsp:cNvPr id="0" name=""/>
        <dsp:cNvSpPr/>
      </dsp:nvSpPr>
      <dsp:spPr>
        <a:xfrm>
          <a:off x="4048761" y="1815132"/>
          <a:ext cx="684162" cy="1363426"/>
        </a:xfrm>
        <a:prstGeom prst="rect">
          <a:avLst/>
        </a:prstGeom>
        <a:noFill/>
        <a:ln>
          <a:noFill/>
        </a:ln>
        <a:effectLst/>
      </dsp:spPr>
      <dsp:style>
        <a:lnRef idx="0">
          <a:scrgbClr r="0" g="0" b="0"/>
        </a:lnRef>
        <a:fillRef idx="0">
          <a:scrgbClr r="0" g="0" b="0"/>
        </a:fillRef>
        <a:effectRef idx="0">
          <a:scrgbClr r="0" g="0" b="0"/>
        </a:effectRef>
        <a:fontRef idx="minor"/>
      </dsp:style>
    </dsp:sp>
    <dsp:sp modelId="{DEFFBDED-E0DF-4DC8-9F78-9423D30DCF5C}">
      <dsp:nvSpPr>
        <dsp:cNvPr id="0" name=""/>
        <dsp:cNvSpPr/>
      </dsp:nvSpPr>
      <dsp:spPr>
        <a:xfrm>
          <a:off x="4048761" y="1211181"/>
          <a:ext cx="684162" cy="479041"/>
        </a:xfrm>
        <a:prstGeom prst="rect">
          <a:avLst/>
        </a:prstGeom>
        <a:solidFill>
          <a:schemeClr val="accent1">
            <a:alpha val="0"/>
            <a:hueOff val="0"/>
            <a:satOff val="0"/>
            <a:lumOff val="0"/>
            <a:alphaOff val="0"/>
          </a:schemeClr>
        </a:solidFill>
        <a:ln w="12700" cap="flat" cmpd="sng" algn="ctr">
          <a:solidFill>
            <a:schemeClr val="accen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69850" bIns="0" numCol="1" spcCol="1270" anchor="ctr" anchorCtr="0">
          <a:noAutofit/>
        </a:bodyPr>
        <a:lstStyle/>
        <a:p>
          <a:pPr marL="0" lvl="0" indent="0" algn="l" defTabSz="488950">
            <a:lnSpc>
              <a:spcPct val="90000"/>
            </a:lnSpc>
            <a:spcBef>
              <a:spcPct val="0"/>
            </a:spcBef>
            <a:spcAft>
              <a:spcPct val="35000"/>
            </a:spcAft>
            <a:buNone/>
            <a:defRPr b="1"/>
          </a:pPr>
          <a:r>
            <a:rPr lang="hr-HR" sz="1100" b="1" kern="1200" dirty="0">
              <a:solidFill>
                <a:schemeClr val="tx1"/>
              </a:solidFill>
            </a:rPr>
            <a:t>2018 </a:t>
          </a:r>
          <a:r>
            <a:rPr lang="hr-HR" sz="1100" b="0" kern="1200" dirty="0">
              <a:solidFill>
                <a:schemeClr val="tx1"/>
              </a:solidFill>
            </a:rPr>
            <a:t>- Izlazak SAD-a iz Zajedničkog sveobuhvatnog akcijskog plana (JCPOA). Oštrija retorika Teherana.</a:t>
          </a:r>
          <a:endParaRPr lang="en-US" sz="1100" b="0" kern="1200" dirty="0">
            <a:solidFill>
              <a:schemeClr val="tx1"/>
            </a:solidFill>
          </a:endParaRPr>
        </a:p>
      </dsp:txBody>
      <dsp:txXfrm>
        <a:off x="4048761" y="1211181"/>
        <a:ext cx="684162" cy="479041"/>
      </dsp:txXfrm>
    </dsp:sp>
    <dsp:sp modelId="{C83ACC1B-3DFD-4734-87A4-A20FAF483BC1}">
      <dsp:nvSpPr>
        <dsp:cNvPr id="0" name=""/>
        <dsp:cNvSpPr/>
      </dsp:nvSpPr>
      <dsp:spPr>
        <a:xfrm>
          <a:off x="4924180" y="523071"/>
          <a:ext cx="0" cy="2092287"/>
        </a:xfrm>
        <a:prstGeom prst="line">
          <a:avLst/>
        </a:prstGeom>
        <a:noFill/>
        <a:ln w="6350"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0E3C7CC-9EEF-4F0E-8A78-A9CBD4E7677B}">
      <dsp:nvSpPr>
        <dsp:cNvPr id="0" name=""/>
        <dsp:cNvSpPr/>
      </dsp:nvSpPr>
      <dsp:spPr>
        <a:xfrm>
          <a:off x="4976759" y="2552799"/>
          <a:ext cx="82059" cy="125118"/>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F20921-1501-457C-8047-A4BBAAB4332A}">
      <dsp:nvSpPr>
        <dsp:cNvPr id="0" name=""/>
        <dsp:cNvSpPr/>
      </dsp:nvSpPr>
      <dsp:spPr>
        <a:xfrm>
          <a:off x="0" y="689"/>
          <a:ext cx="467957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6713D7-FB45-4186-8CEC-0D04F2578D4E}">
      <dsp:nvSpPr>
        <dsp:cNvPr id="0" name=""/>
        <dsp:cNvSpPr/>
      </dsp:nvSpPr>
      <dsp:spPr>
        <a:xfrm>
          <a:off x="0" y="689"/>
          <a:ext cx="4679577" cy="1129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hr-HR" sz="1700" kern="1200"/>
            <a:t>Polje je otkriveno 1967. godine s procijenjenih </a:t>
          </a:r>
          <a:r>
            <a:rPr lang="hr-HR" sz="1700" b="1" i="1" kern="1200"/>
            <a:t>310 milijuna barela nafte </a:t>
          </a:r>
          <a:r>
            <a:rPr lang="hr-HR" sz="1700" kern="1200"/>
            <a:t>i 20 bilijuna kubičnih stopa plina. </a:t>
          </a:r>
          <a:endParaRPr lang="en-US" sz="1700" kern="1200"/>
        </a:p>
      </dsp:txBody>
      <dsp:txXfrm>
        <a:off x="0" y="689"/>
        <a:ext cx="4679577" cy="1129277"/>
      </dsp:txXfrm>
    </dsp:sp>
    <dsp:sp modelId="{B1264668-4120-4557-8463-65F6E8175199}">
      <dsp:nvSpPr>
        <dsp:cNvPr id="0" name=""/>
        <dsp:cNvSpPr/>
      </dsp:nvSpPr>
      <dsp:spPr>
        <a:xfrm>
          <a:off x="0" y="1129966"/>
          <a:ext cx="467957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BD4AAC-9692-4A20-9001-900D9A0BBDE0}">
      <dsp:nvSpPr>
        <dsp:cNvPr id="0" name=""/>
        <dsp:cNvSpPr/>
      </dsp:nvSpPr>
      <dsp:spPr>
        <a:xfrm>
          <a:off x="0" y="1129966"/>
          <a:ext cx="4679577" cy="1129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hr-HR" sz="1700" kern="1200"/>
            <a:t>Iran, tvrdeći da se </a:t>
          </a:r>
          <a:r>
            <a:rPr lang="hr-HR" sz="1700" b="1" kern="1200"/>
            <a:t>40 % polja </a:t>
          </a:r>
          <a:r>
            <a:rPr lang="hr-HR" sz="1700" kern="1200"/>
            <a:t>nalazi u njegovim vodama, tvrdi da razvoj bez njegovog pristanka </a:t>
          </a:r>
          <a:r>
            <a:rPr lang="hr-HR" sz="1700" b="1" kern="1200"/>
            <a:t>krši međunarodno pravo.</a:t>
          </a:r>
          <a:endParaRPr lang="en-US" sz="1700" kern="1200"/>
        </a:p>
      </dsp:txBody>
      <dsp:txXfrm>
        <a:off x="0" y="1129966"/>
        <a:ext cx="4679577" cy="1129277"/>
      </dsp:txXfrm>
    </dsp:sp>
    <dsp:sp modelId="{498F23E2-33D7-4BEE-90FB-1CB7EE1421AE}">
      <dsp:nvSpPr>
        <dsp:cNvPr id="0" name=""/>
        <dsp:cNvSpPr/>
      </dsp:nvSpPr>
      <dsp:spPr>
        <a:xfrm>
          <a:off x="0" y="2259243"/>
          <a:ext cx="467957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4B94D2-BD78-4C37-8CEA-0EC3341C609F}">
      <dsp:nvSpPr>
        <dsp:cNvPr id="0" name=""/>
        <dsp:cNvSpPr/>
      </dsp:nvSpPr>
      <dsp:spPr>
        <a:xfrm>
          <a:off x="0" y="2259243"/>
          <a:ext cx="4679577" cy="1129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hr-HR" sz="1700" kern="1200"/>
            <a:t>Nije jasno ima li Iran </a:t>
          </a:r>
          <a:r>
            <a:rPr lang="hr-HR" sz="1700" b="1" kern="1200"/>
            <a:t>tehničku mogućnost </a:t>
          </a:r>
          <a:r>
            <a:rPr lang="hr-HR" sz="1700" kern="1200"/>
            <a:t>istraživanja podvodnog polja.</a:t>
          </a:r>
          <a:endParaRPr lang="en-US" sz="1700" kern="1200"/>
        </a:p>
      </dsp:txBody>
      <dsp:txXfrm>
        <a:off x="0" y="2259243"/>
        <a:ext cx="4679577" cy="1129277"/>
      </dsp:txXfrm>
    </dsp:sp>
    <dsp:sp modelId="{F8B374AA-76FC-4E20-A6DD-D683579FA425}">
      <dsp:nvSpPr>
        <dsp:cNvPr id="0" name=""/>
        <dsp:cNvSpPr/>
      </dsp:nvSpPr>
      <dsp:spPr>
        <a:xfrm>
          <a:off x="0" y="3388521"/>
          <a:ext cx="467957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6BF5DF-DCC2-4948-8CBD-E0C821755C04}">
      <dsp:nvSpPr>
        <dsp:cNvPr id="0" name=""/>
        <dsp:cNvSpPr/>
      </dsp:nvSpPr>
      <dsp:spPr>
        <a:xfrm>
          <a:off x="0" y="3388521"/>
          <a:ext cx="4679577" cy="1129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hr-HR" sz="1700" kern="1200"/>
            <a:t>Kuvajt i Saudijska Arabija </a:t>
          </a:r>
          <a:r>
            <a:rPr lang="hr-HR" sz="1700" b="1" kern="1200"/>
            <a:t>mogu vaditi naftu i plin </a:t>
          </a:r>
          <a:r>
            <a:rPr lang="hr-HR" sz="1700" kern="1200"/>
            <a:t>iz svog neospornog sektora, ostavljajući Iranu da radi što može u njegovom sjevernom dijelu.</a:t>
          </a:r>
          <a:endParaRPr lang="en-US" sz="1700" kern="1200"/>
        </a:p>
      </dsp:txBody>
      <dsp:txXfrm>
        <a:off x="0" y="3388521"/>
        <a:ext cx="4679577" cy="1129277"/>
      </dsp:txXfrm>
    </dsp:sp>
    <dsp:sp modelId="{EF6CFAC6-DE31-4F42-A06D-241C05A6E08A}">
      <dsp:nvSpPr>
        <dsp:cNvPr id="0" name=""/>
        <dsp:cNvSpPr/>
      </dsp:nvSpPr>
      <dsp:spPr>
        <a:xfrm>
          <a:off x="0" y="4517798"/>
          <a:ext cx="467957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13EFA8-6824-4C56-978B-FE9CFAF403B4}">
      <dsp:nvSpPr>
        <dsp:cNvPr id="0" name=""/>
        <dsp:cNvSpPr/>
      </dsp:nvSpPr>
      <dsp:spPr>
        <a:xfrm>
          <a:off x="0" y="4517798"/>
          <a:ext cx="4679577" cy="1129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hr-HR" sz="1700" kern="1200"/>
            <a:t>Glavno iransko plinsko polje </a:t>
          </a:r>
          <a:r>
            <a:rPr lang="hr-HR" sz="1700" b="1" kern="1200"/>
            <a:t>Južni Pars </a:t>
          </a:r>
          <a:r>
            <a:rPr lang="hr-HR" sz="1700" kern="1200"/>
            <a:t>u Perzijskom zaljevu dijeli se s Katarom, ali svaki vadi plin u svom sektoru.</a:t>
          </a:r>
          <a:endParaRPr lang="en-US" sz="1700" kern="1200"/>
        </a:p>
      </dsp:txBody>
      <dsp:txXfrm>
        <a:off x="0" y="4517798"/>
        <a:ext cx="4679577" cy="112927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77A924-E9ED-4F96-91F2-2AAB3C352376}">
      <dsp:nvSpPr>
        <dsp:cNvPr id="0" name=""/>
        <dsp:cNvSpPr/>
      </dsp:nvSpPr>
      <dsp:spPr>
        <a:xfrm>
          <a:off x="0" y="2124"/>
          <a:ext cx="44733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07D4D6-D64E-47D8-9D24-019F7BA90365}">
      <dsp:nvSpPr>
        <dsp:cNvPr id="0" name=""/>
        <dsp:cNvSpPr/>
      </dsp:nvSpPr>
      <dsp:spPr>
        <a:xfrm>
          <a:off x="0" y="2124"/>
          <a:ext cx="4473388"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hr-HR" sz="1800" kern="1200"/>
            <a:t>Ministarstvo financija je tijekom godina označilo brojne ilegalne iranske mreže sa sjedištem u Dubaiju i fiktivne tvrtke koje zapošljava </a:t>
          </a:r>
          <a:r>
            <a:rPr lang="hr-HR" sz="1800" b="1" i="1" kern="1200"/>
            <a:t>Triliance Petrochemical Co. Ltd</a:t>
          </a:r>
          <a:r>
            <a:rPr lang="hr-HR" sz="1800" b="1" kern="1200"/>
            <a:t>.* </a:t>
          </a:r>
          <a:endParaRPr lang="en-US" sz="1800" kern="1200"/>
        </a:p>
      </dsp:txBody>
      <dsp:txXfrm>
        <a:off x="0" y="2124"/>
        <a:ext cx="4473388" cy="1449029"/>
      </dsp:txXfrm>
    </dsp:sp>
    <dsp:sp modelId="{CD3D47E0-2CDF-4C1C-A2F6-D79DDE80B93A}">
      <dsp:nvSpPr>
        <dsp:cNvPr id="0" name=""/>
        <dsp:cNvSpPr/>
      </dsp:nvSpPr>
      <dsp:spPr>
        <a:xfrm>
          <a:off x="0" y="1451154"/>
          <a:ext cx="44733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340D7E-C2EE-482D-91D6-5BFEA337EBC4}">
      <dsp:nvSpPr>
        <dsp:cNvPr id="0" name=""/>
        <dsp:cNvSpPr/>
      </dsp:nvSpPr>
      <dsp:spPr>
        <a:xfrm>
          <a:off x="0" y="1451154"/>
          <a:ext cx="4473388"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hr-HR" sz="1800" kern="1200"/>
            <a:t>Ona pomaže Iranu da izbjegne sankcije, što postavlja pitanja o </a:t>
          </a:r>
          <a:r>
            <a:rPr lang="hr-HR" sz="1800" b="1" kern="1200"/>
            <a:t>suzbijanju ilegalnog financiranja.</a:t>
          </a:r>
          <a:endParaRPr lang="en-US" sz="1800" kern="1200"/>
        </a:p>
      </dsp:txBody>
      <dsp:txXfrm>
        <a:off x="0" y="1451154"/>
        <a:ext cx="4473388" cy="1449029"/>
      </dsp:txXfrm>
    </dsp:sp>
    <dsp:sp modelId="{B91C76F0-3D1E-4165-8C60-7A07FE131BD5}">
      <dsp:nvSpPr>
        <dsp:cNvPr id="0" name=""/>
        <dsp:cNvSpPr/>
      </dsp:nvSpPr>
      <dsp:spPr>
        <a:xfrm>
          <a:off x="0" y="2900183"/>
          <a:ext cx="44733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59339E-C7D6-4AA8-8023-36AA73E6517A}">
      <dsp:nvSpPr>
        <dsp:cNvPr id="0" name=""/>
        <dsp:cNvSpPr/>
      </dsp:nvSpPr>
      <dsp:spPr>
        <a:xfrm>
          <a:off x="0" y="2900183"/>
          <a:ext cx="4473388"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hr-HR" sz="1800" i="1" kern="1200"/>
            <a:t>Wall Street Journal </a:t>
          </a:r>
          <a:r>
            <a:rPr lang="hr-HR" sz="1800" kern="1200"/>
            <a:t>također je izvijestio o „rastućem sivom tržištu na kojem iranski potrošači naručuju robu putem interneta, a posrednici u UAE im je šalju“.</a:t>
          </a:r>
          <a:endParaRPr lang="en-US" sz="1800" kern="1200"/>
        </a:p>
      </dsp:txBody>
      <dsp:txXfrm>
        <a:off x="0" y="2900183"/>
        <a:ext cx="4473388" cy="144902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044EE1-D832-4889-93AA-9C813DF37621}">
      <dsp:nvSpPr>
        <dsp:cNvPr id="0" name=""/>
        <dsp:cNvSpPr/>
      </dsp:nvSpPr>
      <dsp:spPr>
        <a:xfrm>
          <a:off x="0" y="0"/>
          <a:ext cx="47362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F87026-F664-482A-BC75-CF7812B29FF5}">
      <dsp:nvSpPr>
        <dsp:cNvPr id="0" name=""/>
        <dsp:cNvSpPr/>
      </dsp:nvSpPr>
      <dsp:spPr>
        <a:xfrm>
          <a:off x="0" y="0"/>
          <a:ext cx="4736259" cy="1220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hr-HR" sz="1500" kern="1200"/>
            <a:t>Među akterima (državama) postoji snažna sigurnosna međuovisnost te sigurnosna interakcija. To znači da i ugrožavanja sigurnosti pojedinog aktera dolaze od strane drugog regionalnog aktera.</a:t>
          </a:r>
          <a:endParaRPr lang="en-US" sz="1500" kern="1200"/>
        </a:p>
      </dsp:txBody>
      <dsp:txXfrm>
        <a:off x="0" y="0"/>
        <a:ext cx="4736259" cy="1220390"/>
      </dsp:txXfrm>
    </dsp:sp>
    <dsp:sp modelId="{EC15589B-2AA3-409B-8FA9-778BD1FEC915}">
      <dsp:nvSpPr>
        <dsp:cNvPr id="0" name=""/>
        <dsp:cNvSpPr/>
      </dsp:nvSpPr>
      <dsp:spPr>
        <a:xfrm>
          <a:off x="0" y="1220390"/>
          <a:ext cx="47362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BEBE67-A7E4-449D-825C-2325F874EBBC}">
      <dsp:nvSpPr>
        <dsp:cNvPr id="0" name=""/>
        <dsp:cNvSpPr/>
      </dsp:nvSpPr>
      <dsp:spPr>
        <a:xfrm>
          <a:off x="0" y="1220390"/>
          <a:ext cx="4736259" cy="1220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hr-HR" sz="1500" kern="1200"/>
            <a:t>Druga bitna značajka tog koncepta jest </a:t>
          </a:r>
          <a:r>
            <a:rPr lang="hr-HR" sz="1500" b="1" kern="1200"/>
            <a:t>dominacija transnacionalnih identiteta</a:t>
          </a:r>
          <a:r>
            <a:rPr lang="hr-HR" sz="1500" kern="1200"/>
            <a:t> (religijski, etnički, lingvistički). </a:t>
          </a:r>
          <a:endParaRPr lang="en-US" sz="1500" kern="1200"/>
        </a:p>
      </dsp:txBody>
      <dsp:txXfrm>
        <a:off x="0" y="1220390"/>
        <a:ext cx="4736259" cy="1220390"/>
      </dsp:txXfrm>
    </dsp:sp>
    <dsp:sp modelId="{FF9EC5B7-C8AF-48A2-BDBE-AE127F145FBE}">
      <dsp:nvSpPr>
        <dsp:cNvPr id="0" name=""/>
        <dsp:cNvSpPr/>
      </dsp:nvSpPr>
      <dsp:spPr>
        <a:xfrm>
          <a:off x="0" y="2440781"/>
          <a:ext cx="47362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3012E1-D5DA-4B1C-B50C-98C75E057D48}">
      <dsp:nvSpPr>
        <dsp:cNvPr id="0" name=""/>
        <dsp:cNvSpPr/>
      </dsp:nvSpPr>
      <dsp:spPr>
        <a:xfrm>
          <a:off x="0" y="2440781"/>
          <a:ext cx="4736259" cy="1220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hr-HR" sz="1500" kern="1200"/>
            <a:t>Njihova politička i ideološka obojenost sigurnosni je izazov bliskoistočnim akterima. </a:t>
          </a:r>
          <a:endParaRPr lang="en-US" sz="1500" kern="1200"/>
        </a:p>
      </dsp:txBody>
      <dsp:txXfrm>
        <a:off x="0" y="2440781"/>
        <a:ext cx="4736259" cy="1220390"/>
      </dsp:txXfrm>
    </dsp:sp>
    <dsp:sp modelId="{960007F0-7CE8-4528-8561-CADAC6CCE9F2}">
      <dsp:nvSpPr>
        <dsp:cNvPr id="0" name=""/>
        <dsp:cNvSpPr/>
      </dsp:nvSpPr>
      <dsp:spPr>
        <a:xfrm>
          <a:off x="0" y="3661172"/>
          <a:ext cx="47362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0B3F26-4A40-430B-9739-2304C61C46F3}">
      <dsp:nvSpPr>
        <dsp:cNvPr id="0" name=""/>
        <dsp:cNvSpPr/>
      </dsp:nvSpPr>
      <dsp:spPr>
        <a:xfrm>
          <a:off x="0" y="3661172"/>
          <a:ext cx="4736259" cy="1220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hr-HR" sz="1500" kern="1200"/>
            <a:t>Akcije bliskoistočnih država nisu umjerene na identitetske izazove, već na </a:t>
          </a:r>
          <a:r>
            <a:rPr lang="hr-HR" sz="1500" b="1" kern="1200"/>
            <a:t>sekuritizaciju ugrožavajućih identiteta </a:t>
          </a:r>
          <a:r>
            <a:rPr lang="hr-HR" sz="1500" kern="1200"/>
            <a:t>koji su označeni sigurnosnom prijetnjom egzistencijalnog karaktera.</a:t>
          </a:r>
          <a:endParaRPr lang="en-US" sz="1500" kern="1200"/>
        </a:p>
      </dsp:txBody>
      <dsp:txXfrm>
        <a:off x="0" y="3661172"/>
        <a:ext cx="4736259" cy="12203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C70779-228D-46EE-B07F-C2A70BFABCDC}">
      <dsp:nvSpPr>
        <dsp:cNvPr id="0" name=""/>
        <dsp:cNvSpPr/>
      </dsp:nvSpPr>
      <dsp:spPr>
        <a:xfrm>
          <a:off x="0" y="87668"/>
          <a:ext cx="5181600" cy="2059200"/>
        </a:xfrm>
        <a:prstGeom prst="roundRect">
          <a:avLst/>
        </a:prstGeom>
        <a:solidFill>
          <a:schemeClr val="accent1">
            <a:hueOff val="0"/>
            <a:satOff val="0"/>
            <a:lumOff val="0"/>
            <a:alphaOff val="0"/>
          </a:schemeClr>
        </a:solidFill>
        <a:ln>
          <a:noFill/>
        </a:ln>
        <a:effectLst>
          <a:outerShdw blurRad="38100" dist="12700" dir="5400000" algn="ctr" rotWithShape="0">
            <a:srgbClr val="000000">
              <a:alpha val="63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hr-HR" sz="2000" kern="1200" dirty="0"/>
            <a:t>Odnos Saudijske Arabije i Irana - obavijen je dozom sumnjičavosti i straha od </a:t>
          </a:r>
          <a:r>
            <a:rPr lang="hr-HR" sz="2000" b="1" i="1" kern="1200" dirty="0"/>
            <a:t>nepredvidivosti poteza </a:t>
          </a:r>
          <a:r>
            <a:rPr lang="hr-HR" sz="2000" kern="1200" dirty="0"/>
            <a:t>druge strane, a kako bi se osigurale od mogućeg sukoba očita je njihova potražnja za što većom moći i dominacijom.</a:t>
          </a:r>
          <a:endParaRPr lang="en-US" sz="2000" kern="1200" dirty="0"/>
        </a:p>
      </dsp:txBody>
      <dsp:txXfrm>
        <a:off x="100522" y="188190"/>
        <a:ext cx="4980556" cy="1858156"/>
      </dsp:txXfrm>
    </dsp:sp>
    <dsp:sp modelId="{AC2373BE-73C3-4463-A5A9-7D6CFDAC2619}">
      <dsp:nvSpPr>
        <dsp:cNvPr id="0" name=""/>
        <dsp:cNvSpPr/>
      </dsp:nvSpPr>
      <dsp:spPr>
        <a:xfrm>
          <a:off x="0" y="2204469"/>
          <a:ext cx="5181600" cy="2059200"/>
        </a:xfrm>
        <a:prstGeom prst="roundRect">
          <a:avLst/>
        </a:prstGeom>
        <a:solidFill>
          <a:schemeClr val="accent1">
            <a:hueOff val="0"/>
            <a:satOff val="0"/>
            <a:lumOff val="0"/>
            <a:alphaOff val="0"/>
          </a:schemeClr>
        </a:solidFill>
        <a:ln>
          <a:noFill/>
        </a:ln>
        <a:effectLst>
          <a:outerShdw blurRad="38100" dist="12700" dir="5400000" algn="ctr" rotWithShape="0">
            <a:srgbClr val="000000">
              <a:alpha val="63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hr-HR" sz="2000" kern="1200" dirty="0"/>
            <a:t>To </a:t>
          </a:r>
          <a:r>
            <a:rPr lang="hr-HR" sz="2000" b="1" kern="1200" dirty="0"/>
            <a:t>politički realizam </a:t>
          </a:r>
          <a:r>
            <a:rPr lang="hr-HR" sz="2000" kern="1200" dirty="0"/>
            <a:t>i predviđa.</a:t>
          </a:r>
          <a:endParaRPr lang="en-US" sz="2000" kern="1200" dirty="0"/>
        </a:p>
      </dsp:txBody>
      <dsp:txXfrm>
        <a:off x="100522" y="2304991"/>
        <a:ext cx="4980556" cy="185815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0D9609-A744-4613-839A-0AD60D9EBC37}">
      <dsp:nvSpPr>
        <dsp:cNvPr id="0" name=""/>
        <dsp:cNvSpPr/>
      </dsp:nvSpPr>
      <dsp:spPr>
        <a:xfrm>
          <a:off x="0" y="0"/>
          <a:ext cx="482450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9A43DB-73FC-47A4-90AF-4AAE02A0EEEE}">
      <dsp:nvSpPr>
        <dsp:cNvPr id="0" name=""/>
        <dsp:cNvSpPr/>
      </dsp:nvSpPr>
      <dsp:spPr>
        <a:xfrm>
          <a:off x="0" y="0"/>
          <a:ext cx="4824508" cy="1192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hr-HR" sz="1500" b="1" kern="1200"/>
            <a:t>Hutistististi</a:t>
          </a:r>
          <a:r>
            <a:rPr lang="hr-HR" sz="1500" kern="1200"/>
            <a:t> - jemenska pobunjenička skupina de facto kontrolira SZ zemlje, uključujući glavni grad Sanu.</a:t>
          </a:r>
          <a:endParaRPr lang="en-US" sz="1500" kern="1200"/>
        </a:p>
      </dsp:txBody>
      <dsp:txXfrm>
        <a:off x="0" y="0"/>
        <a:ext cx="4824508" cy="1192634"/>
      </dsp:txXfrm>
    </dsp:sp>
    <dsp:sp modelId="{B41E718D-6C10-4A44-9B75-3F3DE0D6ED19}">
      <dsp:nvSpPr>
        <dsp:cNvPr id="0" name=""/>
        <dsp:cNvSpPr/>
      </dsp:nvSpPr>
      <dsp:spPr>
        <a:xfrm>
          <a:off x="0" y="1192634"/>
          <a:ext cx="482450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B61827-5856-45F8-B305-DC226CB29CC2}">
      <dsp:nvSpPr>
        <dsp:cNvPr id="0" name=""/>
        <dsp:cNvSpPr/>
      </dsp:nvSpPr>
      <dsp:spPr>
        <a:xfrm>
          <a:off x="0" y="1192634"/>
          <a:ext cx="4824508" cy="1192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hr-HR" sz="1500" kern="1200"/>
            <a:t>Nastavljaju s lansiranjem više balističkih projektila i napada dronovima na Izrael te prijete pomorskoj sigurnosti u Crvenom moru. </a:t>
          </a:r>
          <a:endParaRPr lang="en-US" sz="1500" kern="1200"/>
        </a:p>
      </dsp:txBody>
      <dsp:txXfrm>
        <a:off x="0" y="1192634"/>
        <a:ext cx="4824508" cy="1192634"/>
      </dsp:txXfrm>
    </dsp:sp>
    <dsp:sp modelId="{9491253A-90A8-4A2B-B9B9-F3C3E1761EBE}">
      <dsp:nvSpPr>
        <dsp:cNvPr id="0" name=""/>
        <dsp:cNvSpPr/>
      </dsp:nvSpPr>
      <dsp:spPr>
        <a:xfrm>
          <a:off x="0" y="2385268"/>
          <a:ext cx="482450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F7B629-FAAB-4347-9470-99EB8789FE6F}">
      <dsp:nvSpPr>
        <dsp:cNvPr id="0" name=""/>
        <dsp:cNvSpPr/>
      </dsp:nvSpPr>
      <dsp:spPr>
        <a:xfrm>
          <a:off x="0" y="2385268"/>
          <a:ext cx="4824508" cy="1192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hr-HR" sz="1500" kern="1200"/>
            <a:t>Ponovljeni napadi Hutististija izazvali su uzvratne napade Izraelskih obrambenih snaga (IDF), koji su u kolovozu uključivali smrtonosne napade na političko vodstvo Hutististija u Sani. </a:t>
          </a:r>
          <a:endParaRPr lang="en-US" sz="1500" kern="1200"/>
        </a:p>
      </dsp:txBody>
      <dsp:txXfrm>
        <a:off x="0" y="2385268"/>
        <a:ext cx="4824508" cy="1192634"/>
      </dsp:txXfrm>
    </dsp:sp>
    <dsp:sp modelId="{9E6068C1-35BF-4BBB-A272-9E4FDBF6CF1D}">
      <dsp:nvSpPr>
        <dsp:cNvPr id="0" name=""/>
        <dsp:cNvSpPr/>
      </dsp:nvSpPr>
      <dsp:spPr>
        <a:xfrm>
          <a:off x="0" y="3577902"/>
          <a:ext cx="482450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9E6CC2-FF90-4058-A99E-396FF91F2703}">
      <dsp:nvSpPr>
        <dsp:cNvPr id="0" name=""/>
        <dsp:cNvSpPr/>
      </dsp:nvSpPr>
      <dsp:spPr>
        <a:xfrm>
          <a:off x="0" y="3577902"/>
          <a:ext cx="4824508" cy="1192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hr-HR" sz="1500" b="1" i="1" kern="1200"/>
            <a:t>Ključno pitanje </a:t>
          </a:r>
          <a:r>
            <a:rPr lang="hr-HR" sz="1500" kern="1200"/>
            <a:t>za Vijeće je kako pomoći ublažiti rizik od eskalacije neprijateljstava u Jemenu i Crvenom moru, a istovremeno unaprijediti napore za pokretanje </a:t>
          </a:r>
          <a:r>
            <a:rPr lang="hr-HR" sz="1500" b="1" kern="1200"/>
            <a:t>zaustavljenog unutarjemenskog političkog procesa </a:t>
          </a:r>
          <a:r>
            <a:rPr lang="hr-HR" sz="1500" kern="1200"/>
            <a:t>usred širih regionalnih napetosti. </a:t>
          </a:r>
          <a:endParaRPr lang="en-US" sz="1500" kern="1200"/>
        </a:p>
      </dsp:txBody>
      <dsp:txXfrm>
        <a:off x="0" y="3577902"/>
        <a:ext cx="4824508" cy="119263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D2077B-88EF-4411-8675-105756BAF7D1}">
      <dsp:nvSpPr>
        <dsp:cNvPr id="0" name=""/>
        <dsp:cNvSpPr/>
      </dsp:nvSpPr>
      <dsp:spPr>
        <a:xfrm>
          <a:off x="447913" y="1658"/>
          <a:ext cx="2863304" cy="171798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hr-HR" sz="1600" kern="1200"/>
            <a:t>Najvjerojatniji scenarij u narednih 3-5 godina:  </a:t>
          </a:r>
          <a:r>
            <a:rPr lang="hr-HR" sz="1600" b="1" kern="1200"/>
            <a:t>Scenarij A ili B</a:t>
          </a:r>
          <a:r>
            <a:rPr lang="hr-HR" sz="1600" kern="1200"/>
            <a:t> – tj. </a:t>
          </a:r>
          <a:r>
            <a:rPr lang="hr-HR" sz="1600" i="1" kern="1200"/>
            <a:t>relativna stabilizacija</a:t>
          </a:r>
          <a:r>
            <a:rPr lang="hr-HR" sz="1600" kern="1200"/>
            <a:t> sa pragmatičnom suradnjom, ali ne potpuna normalizacija prijateljstva.</a:t>
          </a:r>
          <a:endParaRPr lang="en-US" sz="1600" kern="1200"/>
        </a:p>
      </dsp:txBody>
      <dsp:txXfrm>
        <a:off x="447913" y="1658"/>
        <a:ext cx="2863304" cy="1717982"/>
      </dsp:txXfrm>
    </dsp:sp>
    <dsp:sp modelId="{A31C7111-B0A8-44FD-96D3-575037F55BC3}">
      <dsp:nvSpPr>
        <dsp:cNvPr id="0" name=""/>
        <dsp:cNvSpPr/>
      </dsp:nvSpPr>
      <dsp:spPr>
        <a:xfrm>
          <a:off x="3597547" y="1658"/>
          <a:ext cx="2863304" cy="1717982"/>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hr-HR" sz="1600" kern="1200"/>
            <a:t>Za zaljevske države prioritet će biti: </a:t>
          </a:r>
          <a:r>
            <a:rPr lang="hr-HR" sz="1600" b="1" kern="1200"/>
            <a:t>ekonomska stabilnost</a:t>
          </a:r>
          <a:r>
            <a:rPr lang="hr-HR" sz="1600" kern="1200"/>
            <a:t>, </a:t>
          </a:r>
          <a:r>
            <a:rPr lang="hr-HR" sz="1600" b="1" kern="1200"/>
            <a:t>diversifikacija prihoda (manje ovisnosti o nafti)</a:t>
          </a:r>
          <a:r>
            <a:rPr lang="hr-HR" sz="1600" kern="1200"/>
            <a:t> i smanjenje rizika od sukoba. </a:t>
          </a:r>
          <a:endParaRPr lang="en-US" sz="1600" kern="1200"/>
        </a:p>
      </dsp:txBody>
      <dsp:txXfrm>
        <a:off x="3597547" y="1658"/>
        <a:ext cx="2863304" cy="1717982"/>
      </dsp:txXfrm>
    </dsp:sp>
    <dsp:sp modelId="{528168CB-0C0B-4DAE-AB22-ED7CB0C29C13}">
      <dsp:nvSpPr>
        <dsp:cNvPr id="0" name=""/>
        <dsp:cNvSpPr/>
      </dsp:nvSpPr>
      <dsp:spPr>
        <a:xfrm>
          <a:off x="6747182" y="1658"/>
          <a:ext cx="2863304" cy="1717982"/>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hr-HR" sz="1600" kern="1200"/>
            <a:t>Biti ćemotivirani da izbjegnu eskalaciju s Iranom.</a:t>
          </a:r>
          <a:endParaRPr lang="en-US" sz="1600" kern="1200"/>
        </a:p>
      </dsp:txBody>
      <dsp:txXfrm>
        <a:off x="6747182" y="1658"/>
        <a:ext cx="2863304" cy="1717982"/>
      </dsp:txXfrm>
    </dsp:sp>
    <dsp:sp modelId="{C29C9A13-A3CE-4AAF-BB3C-256F0A3FA38A}">
      <dsp:nvSpPr>
        <dsp:cNvPr id="0" name=""/>
        <dsp:cNvSpPr/>
      </dsp:nvSpPr>
      <dsp:spPr>
        <a:xfrm>
          <a:off x="2022730" y="2005971"/>
          <a:ext cx="2863304" cy="1717982"/>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hr-HR" sz="1600" kern="1200"/>
            <a:t>Za Iran će biti važno: </a:t>
          </a:r>
          <a:r>
            <a:rPr lang="hr-HR" sz="1600" b="1" kern="1200"/>
            <a:t>ublažavanje sankcija</a:t>
          </a:r>
          <a:r>
            <a:rPr lang="hr-HR" sz="1600" kern="1200"/>
            <a:t>, </a:t>
          </a:r>
          <a:r>
            <a:rPr lang="hr-HR" sz="1600" b="1" kern="1200"/>
            <a:t>pristup tržištima</a:t>
          </a:r>
          <a:r>
            <a:rPr lang="hr-HR" sz="1600" kern="1200"/>
            <a:t> (uključujući zaljevska), i povećanje svojeg regionalnog značaja. </a:t>
          </a:r>
          <a:endParaRPr lang="en-US" sz="1600" kern="1200"/>
        </a:p>
      </dsp:txBody>
      <dsp:txXfrm>
        <a:off x="2022730" y="2005971"/>
        <a:ext cx="2863304" cy="1717982"/>
      </dsp:txXfrm>
    </dsp:sp>
    <dsp:sp modelId="{D281994A-DF44-452B-A1CE-A36FE8C3D1AB}">
      <dsp:nvSpPr>
        <dsp:cNvPr id="0" name=""/>
        <dsp:cNvSpPr/>
      </dsp:nvSpPr>
      <dsp:spPr>
        <a:xfrm>
          <a:off x="5172365" y="2005971"/>
          <a:ext cx="2863304" cy="1717982"/>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hr-HR" sz="1600" kern="1200"/>
            <a:t>….ali istovremeno, unutrašnji pritisci (ekonomski, politički) i međunarodni nadzor ograničavaju koliko može “agresivno” djelovati.</a:t>
          </a:r>
          <a:endParaRPr lang="en-US" sz="1600" kern="1200"/>
        </a:p>
      </dsp:txBody>
      <dsp:txXfrm>
        <a:off x="5172365" y="2005971"/>
        <a:ext cx="2863304" cy="171798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01D7A7-914C-4D24-8B82-EE40155AB0BE}">
      <dsp:nvSpPr>
        <dsp:cNvPr id="0" name=""/>
        <dsp:cNvSpPr/>
      </dsp:nvSpPr>
      <dsp:spPr>
        <a:xfrm>
          <a:off x="3756864" y="4138"/>
          <a:ext cx="869607" cy="86960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A2F131-CD01-4CBD-B7A5-1B9B5E7F0402}">
      <dsp:nvSpPr>
        <dsp:cNvPr id="0" name=""/>
        <dsp:cNvSpPr/>
      </dsp:nvSpPr>
      <dsp:spPr>
        <a:xfrm>
          <a:off x="3942190" y="189464"/>
          <a:ext cx="498955" cy="4989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F4E96D-0DB6-4476-8C51-7CC7EC2F227B}">
      <dsp:nvSpPr>
        <dsp:cNvPr id="0" name=""/>
        <dsp:cNvSpPr/>
      </dsp:nvSpPr>
      <dsp:spPr>
        <a:xfrm>
          <a:off x="3478875" y="1144607"/>
          <a:ext cx="1425585" cy="570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44650">
            <a:lnSpc>
              <a:spcPct val="100000"/>
            </a:lnSpc>
            <a:spcBef>
              <a:spcPct val="0"/>
            </a:spcBef>
            <a:spcAft>
              <a:spcPct val="35000"/>
            </a:spcAft>
            <a:buNone/>
            <a:defRPr cap="all"/>
          </a:pPr>
          <a:endParaRPr lang="en-US" sz="3700" kern="1200" dirty="0"/>
        </a:p>
      </dsp:txBody>
      <dsp:txXfrm>
        <a:off x="3478875" y="1144607"/>
        <a:ext cx="1425585" cy="570234"/>
      </dsp:txXfrm>
    </dsp:sp>
    <dsp:sp modelId="{543C18BC-1989-44B2-9862-C670C61D3452}">
      <dsp:nvSpPr>
        <dsp:cNvPr id="0" name=""/>
        <dsp:cNvSpPr/>
      </dsp:nvSpPr>
      <dsp:spPr>
        <a:xfrm>
          <a:off x="5431928" y="4138"/>
          <a:ext cx="869607" cy="86960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4F35BC-9C76-400A-BBCA-0032259E2E5A}">
      <dsp:nvSpPr>
        <dsp:cNvPr id="0" name=""/>
        <dsp:cNvSpPr/>
      </dsp:nvSpPr>
      <dsp:spPr>
        <a:xfrm>
          <a:off x="5617254" y="189464"/>
          <a:ext cx="498955" cy="4989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363298-B2A6-463D-A7BE-F9F67404E389}">
      <dsp:nvSpPr>
        <dsp:cNvPr id="0" name=""/>
        <dsp:cNvSpPr/>
      </dsp:nvSpPr>
      <dsp:spPr>
        <a:xfrm>
          <a:off x="5153938" y="1144607"/>
          <a:ext cx="1425585" cy="570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44650">
            <a:lnSpc>
              <a:spcPct val="100000"/>
            </a:lnSpc>
            <a:spcBef>
              <a:spcPct val="0"/>
            </a:spcBef>
            <a:spcAft>
              <a:spcPct val="35000"/>
            </a:spcAft>
            <a:buNone/>
            <a:defRPr cap="all"/>
          </a:pPr>
          <a:endParaRPr lang="en-US" sz="3700" kern="1200" dirty="0"/>
        </a:p>
      </dsp:txBody>
      <dsp:txXfrm>
        <a:off x="5153938" y="1144607"/>
        <a:ext cx="1425585" cy="570234"/>
      </dsp:txXfrm>
    </dsp:sp>
    <dsp:sp modelId="{5BDDFF18-9AEC-4E5E-B9AA-33D86F01A63E}">
      <dsp:nvSpPr>
        <dsp:cNvPr id="0" name=""/>
        <dsp:cNvSpPr/>
      </dsp:nvSpPr>
      <dsp:spPr>
        <a:xfrm>
          <a:off x="4594396" y="2071238"/>
          <a:ext cx="869607" cy="86960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9AEBFF-D2D3-4FFF-AD65-C3CEAEEB10F2}">
      <dsp:nvSpPr>
        <dsp:cNvPr id="0" name=""/>
        <dsp:cNvSpPr/>
      </dsp:nvSpPr>
      <dsp:spPr>
        <a:xfrm>
          <a:off x="4779722" y="2256564"/>
          <a:ext cx="498955" cy="4989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9CAFAA-6939-48A6-A89B-19D1A94B9EA1}">
      <dsp:nvSpPr>
        <dsp:cNvPr id="0" name=""/>
        <dsp:cNvSpPr/>
      </dsp:nvSpPr>
      <dsp:spPr>
        <a:xfrm>
          <a:off x="6190" y="3211706"/>
          <a:ext cx="10046018" cy="570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44650">
            <a:lnSpc>
              <a:spcPct val="100000"/>
            </a:lnSpc>
            <a:spcBef>
              <a:spcPct val="0"/>
            </a:spcBef>
            <a:spcAft>
              <a:spcPct val="35000"/>
            </a:spcAft>
            <a:buNone/>
            <a:defRPr cap="all"/>
          </a:pPr>
          <a:endParaRPr lang="en-US" sz="3700" kern="1200" dirty="0"/>
        </a:p>
      </dsp:txBody>
      <dsp:txXfrm>
        <a:off x="6190" y="3211706"/>
        <a:ext cx="10046018" cy="5702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3D831D-C90B-4D19-8A1F-51D105658A81}">
      <dsp:nvSpPr>
        <dsp:cNvPr id="0" name=""/>
        <dsp:cNvSpPr/>
      </dsp:nvSpPr>
      <dsp:spPr>
        <a:xfrm>
          <a:off x="0" y="2554"/>
          <a:ext cx="590618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9704C2-83AB-4F53-8E0A-5281AB2D4E88}">
      <dsp:nvSpPr>
        <dsp:cNvPr id="0" name=""/>
        <dsp:cNvSpPr/>
      </dsp:nvSpPr>
      <dsp:spPr>
        <a:xfrm>
          <a:off x="0" y="2554"/>
          <a:ext cx="5906181" cy="1741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hr-HR" sz="2300" kern="1200"/>
            <a:t>Od revolucije, Iran je nastojao predstaviti </a:t>
          </a:r>
          <a:r>
            <a:rPr lang="hr-HR" sz="2300" b="1" i="1" kern="1200"/>
            <a:t>alternativnu viziju međunarodnog poretka.</a:t>
          </a:r>
          <a:endParaRPr lang="en-US" sz="2300" kern="1200"/>
        </a:p>
      </dsp:txBody>
      <dsp:txXfrm>
        <a:off x="0" y="2554"/>
        <a:ext cx="5906181" cy="1741869"/>
      </dsp:txXfrm>
    </dsp:sp>
    <dsp:sp modelId="{48FF28F8-549B-45B7-A8D6-55439E1E29CE}">
      <dsp:nvSpPr>
        <dsp:cNvPr id="0" name=""/>
        <dsp:cNvSpPr/>
      </dsp:nvSpPr>
      <dsp:spPr>
        <a:xfrm>
          <a:off x="0" y="1744424"/>
          <a:ext cx="5906181" cy="0"/>
        </a:xfrm>
        <a:prstGeom prst="line">
          <a:avLst/>
        </a:prstGeom>
        <a:solidFill>
          <a:schemeClr val="accent2">
            <a:hueOff val="1373170"/>
            <a:satOff val="-24404"/>
            <a:lumOff val="785"/>
            <a:alphaOff val="0"/>
          </a:schemeClr>
        </a:solidFill>
        <a:ln w="12700" cap="flat" cmpd="sng" algn="ctr">
          <a:solidFill>
            <a:schemeClr val="accent2">
              <a:hueOff val="1373170"/>
              <a:satOff val="-24404"/>
              <a:lumOff val="78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F2ADA4-7415-41C7-8CCC-7DC3DEB2F63E}">
      <dsp:nvSpPr>
        <dsp:cNvPr id="0" name=""/>
        <dsp:cNvSpPr/>
      </dsp:nvSpPr>
      <dsp:spPr>
        <a:xfrm>
          <a:off x="0" y="1744424"/>
          <a:ext cx="5906181" cy="1741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hr-HR" sz="2300" kern="1200"/>
            <a:t>To se selektivno primjenjivalo u iranskoj vanjskoj politici tijekom posljednjih 40 godina kada se smatralo geopolitički korisnim. </a:t>
          </a:r>
          <a:endParaRPr lang="en-US" sz="2300" kern="1200"/>
        </a:p>
      </dsp:txBody>
      <dsp:txXfrm>
        <a:off x="0" y="1744424"/>
        <a:ext cx="5906181" cy="1741869"/>
      </dsp:txXfrm>
    </dsp:sp>
    <dsp:sp modelId="{AA276421-8C84-49FB-B32C-1C15A2DD49B4}">
      <dsp:nvSpPr>
        <dsp:cNvPr id="0" name=""/>
        <dsp:cNvSpPr/>
      </dsp:nvSpPr>
      <dsp:spPr>
        <a:xfrm>
          <a:off x="0" y="3486293"/>
          <a:ext cx="5906181" cy="0"/>
        </a:xfrm>
        <a:prstGeom prst="line">
          <a:avLst/>
        </a:prstGeom>
        <a:solidFill>
          <a:schemeClr val="accent2">
            <a:hueOff val="2746340"/>
            <a:satOff val="-48808"/>
            <a:lumOff val="1569"/>
            <a:alphaOff val="0"/>
          </a:schemeClr>
        </a:solidFill>
        <a:ln w="12700" cap="flat" cmpd="sng" algn="ctr">
          <a:solidFill>
            <a:schemeClr val="accent2">
              <a:hueOff val="2746340"/>
              <a:satOff val="-48808"/>
              <a:lumOff val="156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867673-6916-4C33-942E-B16BC32929DA}">
      <dsp:nvSpPr>
        <dsp:cNvPr id="0" name=""/>
        <dsp:cNvSpPr/>
      </dsp:nvSpPr>
      <dsp:spPr>
        <a:xfrm>
          <a:off x="0" y="3486293"/>
          <a:ext cx="5906181" cy="1741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hr-HR" sz="2300" kern="1200"/>
            <a:t>Potpuno odbacivanje proameričke orijentacije prethodnog režima i aktivna podrška raznim skupinama s kojima je pronašla zajednički cilj u globalnoj politici. </a:t>
          </a:r>
          <a:endParaRPr lang="en-US" sz="2300" kern="1200"/>
        </a:p>
      </dsp:txBody>
      <dsp:txXfrm>
        <a:off x="0" y="3486293"/>
        <a:ext cx="5906181" cy="17418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BFDD88-12B0-46E5-8745-07A085C7938C}">
      <dsp:nvSpPr>
        <dsp:cNvPr id="0" name=""/>
        <dsp:cNvSpPr/>
      </dsp:nvSpPr>
      <dsp:spPr>
        <a:xfrm>
          <a:off x="0" y="2649625"/>
          <a:ext cx="5183188" cy="1738441"/>
        </a:xfrm>
        <a:prstGeom prst="rect">
          <a:avLst/>
        </a:prstGeom>
        <a:solidFill>
          <a:schemeClr val="accent1">
            <a:hueOff val="0"/>
            <a:satOff val="0"/>
            <a:lumOff val="0"/>
            <a:alphaOff val="0"/>
          </a:schemeClr>
        </a:solidFill>
        <a:ln>
          <a:noFill/>
        </a:ln>
        <a:effectLst>
          <a:outerShdw blurRad="38100" dist="12700" dir="5400000" algn="ctr" rotWithShape="0">
            <a:srgbClr val="000000">
              <a:alpha val="63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hr-HR" sz="2300" kern="1200" dirty="0"/>
            <a:t>Ključno za iransku sigurnost, djelujući u svrhu odvraćanja neprijatelja. </a:t>
          </a:r>
          <a:endParaRPr lang="en-US" sz="2300" kern="1200" dirty="0"/>
        </a:p>
      </dsp:txBody>
      <dsp:txXfrm>
        <a:off x="0" y="2649625"/>
        <a:ext cx="5183188" cy="1738441"/>
      </dsp:txXfrm>
    </dsp:sp>
    <dsp:sp modelId="{5B186B85-6D8E-4561-8D49-C21614FB57A3}">
      <dsp:nvSpPr>
        <dsp:cNvPr id="0" name=""/>
        <dsp:cNvSpPr/>
      </dsp:nvSpPr>
      <dsp:spPr>
        <a:xfrm rot="10800000">
          <a:off x="0" y="1979"/>
          <a:ext cx="5183188" cy="2673722"/>
        </a:xfrm>
        <a:prstGeom prst="upArrowCallout">
          <a:avLst/>
        </a:prstGeom>
        <a:solidFill>
          <a:schemeClr val="accent1">
            <a:hueOff val="0"/>
            <a:satOff val="0"/>
            <a:lumOff val="0"/>
            <a:alphaOff val="0"/>
          </a:schemeClr>
        </a:solidFill>
        <a:ln>
          <a:noFill/>
        </a:ln>
        <a:effectLst>
          <a:outerShdw blurRad="38100" dist="12700" dir="5400000" algn="ctr" rotWithShape="0">
            <a:srgbClr val="000000">
              <a:alpha val="63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hr-HR" sz="2300" kern="1200" dirty="0"/>
            <a:t>Iranski razvoj ove mreže saveza  ima praktičnu namjeru - iranski pogled na otpor čini dio vlastite strateške </a:t>
          </a:r>
          <a:r>
            <a:rPr lang="hr-HR" sz="2300" b="1" i="1" kern="1200" dirty="0"/>
            <a:t>projekcije dubine u regiji.</a:t>
          </a:r>
          <a:endParaRPr lang="en-US" sz="2300" kern="1200" dirty="0"/>
        </a:p>
      </dsp:txBody>
      <dsp:txXfrm rot="10800000">
        <a:off x="0" y="1979"/>
        <a:ext cx="5183188" cy="17373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2955E-42AE-4391-856B-C483910253BF}">
      <dsp:nvSpPr>
        <dsp:cNvPr id="0" name=""/>
        <dsp:cNvSpPr/>
      </dsp:nvSpPr>
      <dsp:spPr>
        <a:xfrm>
          <a:off x="788669" y="0"/>
          <a:ext cx="8938260" cy="4351338"/>
        </a:xfrm>
        <a:prstGeom prst="rightArrow">
          <a:avLst/>
        </a:prstGeom>
        <a:gradFill rotWithShape="0">
          <a:gsLst>
            <a:gs pos="0">
              <a:schemeClr val="accent1">
                <a:tint val="40000"/>
                <a:hueOff val="0"/>
                <a:satOff val="0"/>
                <a:lumOff val="0"/>
                <a:alphaOff val="0"/>
                <a:satMod val="100000"/>
                <a:lumMod val="100000"/>
              </a:schemeClr>
            </a:gs>
            <a:gs pos="50000">
              <a:schemeClr val="accent1">
                <a:tint val="40000"/>
                <a:hueOff val="0"/>
                <a:satOff val="0"/>
                <a:lumOff val="0"/>
                <a:alphaOff val="0"/>
                <a:shade val="99000"/>
                <a:satMod val="105000"/>
                <a:lumMod val="100000"/>
              </a:schemeClr>
            </a:gs>
            <a:gs pos="100000">
              <a:schemeClr val="accent1">
                <a:tint val="40000"/>
                <a:hueOff val="0"/>
                <a:satOff val="0"/>
                <a:lumOff val="0"/>
                <a:alphaOff val="0"/>
                <a:shade val="98000"/>
                <a:satMod val="105000"/>
                <a:lumMod val="100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9E78545C-0933-48A2-9043-9F0C017BCE49}">
      <dsp:nvSpPr>
        <dsp:cNvPr id="0" name=""/>
        <dsp:cNvSpPr/>
      </dsp:nvSpPr>
      <dsp:spPr>
        <a:xfrm>
          <a:off x="2815" y="1305401"/>
          <a:ext cx="3347402" cy="1740535"/>
        </a:xfrm>
        <a:prstGeom prst="roundRect">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hr-HR" sz="4400" b="1" kern="1200" dirty="0"/>
            <a:t>Ideacijska mreža</a:t>
          </a:r>
          <a:endParaRPr lang="en-US" sz="4400" kern="1200" dirty="0"/>
        </a:p>
      </dsp:txBody>
      <dsp:txXfrm>
        <a:off x="87781" y="1390367"/>
        <a:ext cx="3177470" cy="1570603"/>
      </dsp:txXfrm>
    </dsp:sp>
    <dsp:sp modelId="{3905D5FE-9334-4961-82E9-ACA8551C3A3D}">
      <dsp:nvSpPr>
        <dsp:cNvPr id="0" name=""/>
        <dsp:cNvSpPr/>
      </dsp:nvSpPr>
      <dsp:spPr>
        <a:xfrm>
          <a:off x="3584098" y="1305401"/>
          <a:ext cx="3347402" cy="1740535"/>
        </a:xfrm>
        <a:prstGeom prst="roundRect">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hr-HR" sz="4400" b="1" kern="1200" dirty="0"/>
            <a:t>religiozna</a:t>
          </a:r>
          <a:r>
            <a:rPr lang="hr-HR" sz="4400" kern="1200" dirty="0"/>
            <a:t> </a:t>
          </a:r>
          <a:r>
            <a:rPr lang="hr-HR" sz="4400" b="1" kern="1200" dirty="0"/>
            <a:t>mreža</a:t>
          </a:r>
          <a:endParaRPr lang="en-US" sz="4400" b="1" kern="1200" dirty="0"/>
        </a:p>
      </dsp:txBody>
      <dsp:txXfrm>
        <a:off x="3669064" y="1390367"/>
        <a:ext cx="3177470" cy="1570603"/>
      </dsp:txXfrm>
    </dsp:sp>
    <dsp:sp modelId="{E4E07873-FF97-4942-B37D-0E54AB4CBB4B}">
      <dsp:nvSpPr>
        <dsp:cNvPr id="0" name=""/>
        <dsp:cNvSpPr/>
      </dsp:nvSpPr>
      <dsp:spPr>
        <a:xfrm>
          <a:off x="7165381" y="1305401"/>
          <a:ext cx="3347402" cy="1740535"/>
        </a:xfrm>
        <a:prstGeom prst="roundRect">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hr-HR" sz="4400" b="1" kern="1200" dirty="0"/>
            <a:t>strateški savez </a:t>
          </a:r>
          <a:endParaRPr lang="en-US" sz="4400" kern="1200" dirty="0"/>
        </a:p>
      </dsp:txBody>
      <dsp:txXfrm>
        <a:off x="7250347" y="1390367"/>
        <a:ext cx="3177470" cy="15706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801E6-112F-49F4-8F8A-13D7A53B18BA}">
      <dsp:nvSpPr>
        <dsp:cNvPr id="0" name=""/>
        <dsp:cNvSpPr/>
      </dsp:nvSpPr>
      <dsp:spPr>
        <a:xfrm>
          <a:off x="1227" y="329029"/>
          <a:ext cx="4309690" cy="2736653"/>
        </a:xfrm>
        <a:prstGeom prst="roundRect">
          <a:avLst>
            <a:gd name="adj" fmla="val 10000"/>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sp>
    <dsp:sp modelId="{93AE1615-6848-4095-B4C9-8EA135171A77}">
      <dsp:nvSpPr>
        <dsp:cNvPr id="0" name=""/>
        <dsp:cNvSpPr/>
      </dsp:nvSpPr>
      <dsp:spPr>
        <a:xfrm>
          <a:off x="480082" y="783941"/>
          <a:ext cx="4309690" cy="273665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hr-HR" sz="2400" kern="1200"/>
            <a:t>U središtu ovog rivalstva su kontrastne vizije o organizaciji regionalne politike - uglavnom između </a:t>
          </a:r>
          <a:r>
            <a:rPr lang="hr-HR" sz="2400" b="1" kern="1200"/>
            <a:t>konzervativne vizije </a:t>
          </a:r>
          <a:r>
            <a:rPr lang="hr-HR" sz="2400" kern="1200"/>
            <a:t>Saudijske Arabije </a:t>
          </a:r>
          <a:r>
            <a:rPr lang="hr-HR" sz="2400" b="1" kern="1200"/>
            <a:t>i revolucionarne </a:t>
          </a:r>
          <a:r>
            <a:rPr lang="hr-HR" sz="2400" kern="1200"/>
            <a:t>vizije Irana.</a:t>
          </a:r>
          <a:endParaRPr lang="en-US" sz="2400" kern="1200"/>
        </a:p>
      </dsp:txBody>
      <dsp:txXfrm>
        <a:off x="560236" y="864095"/>
        <a:ext cx="4149382" cy="2576345"/>
      </dsp:txXfrm>
    </dsp:sp>
    <dsp:sp modelId="{28CBA29F-6524-488F-BA0D-EF2AF51D038E}">
      <dsp:nvSpPr>
        <dsp:cNvPr id="0" name=""/>
        <dsp:cNvSpPr/>
      </dsp:nvSpPr>
      <dsp:spPr>
        <a:xfrm>
          <a:off x="5268627" y="329029"/>
          <a:ext cx="4309690" cy="2736653"/>
        </a:xfrm>
        <a:prstGeom prst="roundRect">
          <a:avLst>
            <a:gd name="adj" fmla="val 10000"/>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sp>
    <dsp:sp modelId="{475D6374-D283-4645-8F7E-0E98A2798A2C}">
      <dsp:nvSpPr>
        <dsp:cNvPr id="0" name=""/>
        <dsp:cNvSpPr/>
      </dsp:nvSpPr>
      <dsp:spPr>
        <a:xfrm>
          <a:off x="5747481" y="783941"/>
          <a:ext cx="4309690" cy="273665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hr-HR" sz="2400" kern="1200"/>
            <a:t>Prostorno uređenje tih konkurentskih vizija imalo je ozbiljne posljedice za ljude diljem regije. </a:t>
          </a:r>
          <a:endParaRPr lang="en-US" sz="2400" kern="1200"/>
        </a:p>
      </dsp:txBody>
      <dsp:txXfrm>
        <a:off x="5827635" y="864095"/>
        <a:ext cx="4149382" cy="257634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B17901-2D3A-4EA1-9C53-A29AEF304D3C}">
      <dsp:nvSpPr>
        <dsp:cNvPr id="0" name=""/>
        <dsp:cNvSpPr/>
      </dsp:nvSpPr>
      <dsp:spPr>
        <a:xfrm>
          <a:off x="282794" y="2051252"/>
          <a:ext cx="1448055" cy="559432"/>
        </a:xfrm>
        <a:prstGeom prst="round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defRPr b="1"/>
          </a:pPr>
          <a:r>
            <a:rPr lang="hr-HR" sz="1600" kern="1200" dirty="0"/>
            <a:t>1925.</a:t>
          </a:r>
          <a:endParaRPr lang="en-US" sz="1600" kern="1200" dirty="0"/>
        </a:p>
      </dsp:txBody>
      <dsp:txXfrm>
        <a:off x="310103" y="2078561"/>
        <a:ext cx="1393437" cy="504814"/>
      </dsp:txXfrm>
    </dsp:sp>
    <dsp:sp modelId="{B1614CE9-B6D2-40BA-8950-E0D622C04BCB}">
      <dsp:nvSpPr>
        <dsp:cNvPr id="0" name=""/>
        <dsp:cNvSpPr/>
      </dsp:nvSpPr>
      <dsp:spPr>
        <a:xfrm>
          <a:off x="1227" y="0"/>
          <a:ext cx="2011188" cy="1491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pPr>
          <a:r>
            <a:rPr lang="hr-HR" sz="1400" kern="1200" dirty="0">
              <a:effectLst/>
            </a:rPr>
            <a:t>Abd al-Aziz nakon preuzimanja Hidžaza poslao pismo perzijskom konzulatu u Džedi ističući svoje jamstvo sigurnosti za to područje kao i za slobodu hodočasnika.</a:t>
          </a:r>
          <a:endParaRPr lang="en-US" sz="1400" kern="1200" dirty="0"/>
        </a:p>
      </dsp:txBody>
      <dsp:txXfrm>
        <a:off x="1227" y="0"/>
        <a:ext cx="2011188" cy="1491819"/>
      </dsp:txXfrm>
    </dsp:sp>
    <dsp:sp modelId="{4C78741F-4215-49C6-8135-5D4EA1918A07}">
      <dsp:nvSpPr>
        <dsp:cNvPr id="0" name=""/>
        <dsp:cNvSpPr/>
      </dsp:nvSpPr>
      <dsp:spPr>
        <a:xfrm>
          <a:off x="1730850" y="2330968"/>
          <a:ext cx="563132" cy="0"/>
        </a:xfrm>
        <a:custGeom>
          <a:avLst/>
          <a:gdLst/>
          <a:ahLst/>
          <a:cxnLst/>
          <a:rect l="0" t="0" r="0" b="0"/>
          <a:pathLst>
            <a:path>
              <a:moveTo>
                <a:pt x="0" y="0"/>
              </a:moveTo>
              <a:lnTo>
                <a:pt x="563132" y="0"/>
              </a:lnTo>
            </a:path>
          </a:pathLst>
        </a:custGeom>
        <a:noFill/>
        <a:ln w="127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6E322C-91BA-44D5-865E-A9652AA7386F}">
      <dsp:nvSpPr>
        <dsp:cNvPr id="0" name=""/>
        <dsp:cNvSpPr/>
      </dsp:nvSpPr>
      <dsp:spPr>
        <a:xfrm>
          <a:off x="1006822" y="1585058"/>
          <a:ext cx="0" cy="466193"/>
        </a:xfrm>
        <a:prstGeom prst="line">
          <a:avLst/>
        </a:pr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E3E444C-6256-49A0-9F1B-8441A9F58D59}">
      <dsp:nvSpPr>
        <dsp:cNvPr id="0" name=""/>
        <dsp:cNvSpPr/>
      </dsp:nvSpPr>
      <dsp:spPr>
        <a:xfrm>
          <a:off x="2293983" y="2051252"/>
          <a:ext cx="1448055" cy="559432"/>
        </a:xfrm>
        <a:prstGeom prst="round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b="1"/>
          </a:pPr>
          <a:r>
            <a:rPr lang="hr-HR" sz="1600" b="1" i="0" u="none" kern="1200" dirty="0"/>
            <a:t>1925.</a:t>
          </a:r>
          <a:endParaRPr lang="en-US" sz="1600" kern="1200" dirty="0"/>
        </a:p>
        <a:p>
          <a:pPr marL="0" lvl="0" algn="ctr" defTabSz="711200">
            <a:lnSpc>
              <a:spcPct val="90000"/>
            </a:lnSpc>
            <a:spcBef>
              <a:spcPct val="0"/>
            </a:spcBef>
            <a:spcAft>
              <a:spcPct val="35000"/>
            </a:spcAft>
            <a:buNone/>
            <a:defRPr b="1"/>
          </a:pPr>
          <a:endParaRPr lang="en-US" sz="1600" kern="1200" dirty="0"/>
        </a:p>
      </dsp:txBody>
      <dsp:txXfrm>
        <a:off x="2321292" y="2078561"/>
        <a:ext cx="1393437" cy="504814"/>
      </dsp:txXfrm>
    </dsp:sp>
    <dsp:sp modelId="{CC212536-528F-4F69-B0B1-D81DCAE71690}">
      <dsp:nvSpPr>
        <dsp:cNvPr id="0" name=""/>
        <dsp:cNvSpPr/>
      </dsp:nvSpPr>
      <dsp:spPr>
        <a:xfrm>
          <a:off x="2012416" y="3170117"/>
          <a:ext cx="2011188" cy="1491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pPr>
          <a:endParaRPr lang="en-US" sz="1400" b="0" kern="1200" dirty="0"/>
        </a:p>
        <a:p>
          <a:pPr marL="0" lvl="0" indent="0" algn="ctr" defTabSz="622300">
            <a:lnSpc>
              <a:spcPct val="90000"/>
            </a:lnSpc>
            <a:spcBef>
              <a:spcPct val="0"/>
            </a:spcBef>
            <a:spcAft>
              <a:spcPct val="35000"/>
            </a:spcAft>
            <a:buNone/>
          </a:pPr>
          <a:r>
            <a:rPr lang="hr-HR" sz="1400" b="0" i="0" u="none" kern="1200" dirty="0"/>
            <a:t>Abd al-Aziz uputuo čestitke Reza šahu i novoj dinastiji Pahlavi</a:t>
          </a:r>
          <a:endParaRPr lang="en-US" sz="1400" b="0" i="0" u="none" kern="1200" dirty="0"/>
        </a:p>
      </dsp:txBody>
      <dsp:txXfrm>
        <a:off x="2012416" y="3170117"/>
        <a:ext cx="2011188" cy="1491819"/>
      </dsp:txXfrm>
    </dsp:sp>
    <dsp:sp modelId="{2380A18B-2A54-4715-B2E5-3775593EAB2A}">
      <dsp:nvSpPr>
        <dsp:cNvPr id="0" name=""/>
        <dsp:cNvSpPr/>
      </dsp:nvSpPr>
      <dsp:spPr>
        <a:xfrm>
          <a:off x="3742039" y="2330968"/>
          <a:ext cx="563132" cy="0"/>
        </a:xfrm>
        <a:custGeom>
          <a:avLst/>
          <a:gdLst/>
          <a:ahLst/>
          <a:cxnLst/>
          <a:rect l="0" t="0" r="0" b="0"/>
          <a:pathLst>
            <a:path>
              <a:moveTo>
                <a:pt x="0" y="0"/>
              </a:moveTo>
              <a:lnTo>
                <a:pt x="563132" y="0"/>
              </a:lnTo>
            </a:path>
          </a:pathLst>
        </a:custGeom>
        <a:noFill/>
        <a:ln w="127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6E2F27-6F15-42DB-B8F1-DB64F3C98951}">
      <dsp:nvSpPr>
        <dsp:cNvPr id="0" name=""/>
        <dsp:cNvSpPr/>
      </dsp:nvSpPr>
      <dsp:spPr>
        <a:xfrm>
          <a:off x="3018011" y="2610684"/>
          <a:ext cx="0" cy="466193"/>
        </a:xfrm>
        <a:prstGeom prst="line">
          <a:avLst/>
        </a:pr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BAF1FB2-2F96-4CBA-8D22-B0592D33FB6C}">
      <dsp:nvSpPr>
        <dsp:cNvPr id="0" name=""/>
        <dsp:cNvSpPr/>
      </dsp:nvSpPr>
      <dsp:spPr>
        <a:xfrm>
          <a:off x="4305172" y="2051252"/>
          <a:ext cx="1448055" cy="559432"/>
        </a:xfrm>
        <a:prstGeom prst="round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defRPr b="1"/>
          </a:pPr>
          <a:r>
            <a:rPr lang="hr-HR" sz="1600" kern="1200" dirty="0"/>
            <a:t>1928.</a:t>
          </a:r>
          <a:endParaRPr lang="en-US" sz="1600" kern="1200" dirty="0"/>
        </a:p>
      </dsp:txBody>
      <dsp:txXfrm>
        <a:off x="4332481" y="2078561"/>
        <a:ext cx="1393437" cy="504814"/>
      </dsp:txXfrm>
    </dsp:sp>
    <dsp:sp modelId="{62409900-2588-4D8E-82DA-B472B42C5EAB}">
      <dsp:nvSpPr>
        <dsp:cNvPr id="0" name=""/>
        <dsp:cNvSpPr/>
      </dsp:nvSpPr>
      <dsp:spPr>
        <a:xfrm>
          <a:off x="4023605" y="0"/>
          <a:ext cx="2011188" cy="1491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pPr>
          <a:r>
            <a:rPr lang="hr-HR" sz="1400" b="0" kern="1200" dirty="0">
              <a:effectLst/>
            </a:rPr>
            <a:t>Kralj Abd al-Aziz ponudio Reza Shahu da potpišu </a:t>
          </a:r>
          <a:r>
            <a:rPr lang="hr-HR" sz="1400" b="1" kern="1200" dirty="0">
              <a:effectLst/>
            </a:rPr>
            <a:t>sporazum o međusobnoj sigurnosti</a:t>
          </a:r>
          <a:r>
            <a:rPr lang="hr-HR" sz="1400" b="0" kern="1200" dirty="0">
              <a:effectLst/>
            </a:rPr>
            <a:t>. Reza Šah pristao na kontakte s ciljem uspostavljanja diplomatskih veza.</a:t>
          </a:r>
          <a:endParaRPr lang="en-US" sz="1400" b="0" kern="1200" dirty="0"/>
        </a:p>
      </dsp:txBody>
      <dsp:txXfrm>
        <a:off x="4023605" y="0"/>
        <a:ext cx="2011188" cy="1491819"/>
      </dsp:txXfrm>
    </dsp:sp>
    <dsp:sp modelId="{6624AB46-6DDC-4969-BF93-D3C321424BD8}">
      <dsp:nvSpPr>
        <dsp:cNvPr id="0" name=""/>
        <dsp:cNvSpPr/>
      </dsp:nvSpPr>
      <dsp:spPr>
        <a:xfrm>
          <a:off x="5753227" y="2330968"/>
          <a:ext cx="563132" cy="0"/>
        </a:xfrm>
        <a:custGeom>
          <a:avLst/>
          <a:gdLst/>
          <a:ahLst/>
          <a:cxnLst/>
          <a:rect l="0" t="0" r="0" b="0"/>
          <a:pathLst>
            <a:path>
              <a:moveTo>
                <a:pt x="0" y="0"/>
              </a:moveTo>
              <a:lnTo>
                <a:pt x="563132" y="0"/>
              </a:lnTo>
            </a:path>
          </a:pathLst>
        </a:custGeom>
        <a:noFill/>
        <a:ln w="127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2DB4A7-BB89-4135-A8A3-3FCA6475D097}">
      <dsp:nvSpPr>
        <dsp:cNvPr id="0" name=""/>
        <dsp:cNvSpPr/>
      </dsp:nvSpPr>
      <dsp:spPr>
        <a:xfrm>
          <a:off x="5029199" y="1585058"/>
          <a:ext cx="0" cy="466193"/>
        </a:xfrm>
        <a:prstGeom prst="line">
          <a:avLst/>
        </a:pr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1ACF7F9-F1CA-479A-9BFD-7CDB8D91654B}">
      <dsp:nvSpPr>
        <dsp:cNvPr id="0" name=""/>
        <dsp:cNvSpPr/>
      </dsp:nvSpPr>
      <dsp:spPr>
        <a:xfrm>
          <a:off x="6316360" y="2051252"/>
          <a:ext cx="1448055" cy="559432"/>
        </a:xfrm>
        <a:prstGeom prst="round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defRPr b="1"/>
          </a:pPr>
          <a:r>
            <a:rPr lang="hr-HR" sz="1600" kern="1200" dirty="0"/>
            <a:t>1929.</a:t>
          </a:r>
          <a:endParaRPr lang="en-US" sz="1600" kern="1200" dirty="0"/>
        </a:p>
      </dsp:txBody>
      <dsp:txXfrm>
        <a:off x="6343669" y="2078561"/>
        <a:ext cx="1393437" cy="504814"/>
      </dsp:txXfrm>
    </dsp:sp>
    <dsp:sp modelId="{F4C61374-842C-4508-ACA2-77DE63D4FE14}">
      <dsp:nvSpPr>
        <dsp:cNvPr id="0" name=""/>
        <dsp:cNvSpPr/>
      </dsp:nvSpPr>
      <dsp:spPr>
        <a:xfrm>
          <a:off x="6034794" y="3170117"/>
          <a:ext cx="2011188" cy="1491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pPr>
          <a:r>
            <a:rPr lang="hr-HR" sz="1400" b="1" kern="1200" dirty="0">
              <a:effectLst/>
            </a:rPr>
            <a:t>Perzija je formalno priznala “Vladu Hedžaza i Nedžda”.</a:t>
          </a:r>
          <a:endParaRPr lang="en-US" sz="1400" kern="1200" dirty="0"/>
        </a:p>
      </dsp:txBody>
      <dsp:txXfrm>
        <a:off x="6034794" y="3170117"/>
        <a:ext cx="2011188" cy="1491819"/>
      </dsp:txXfrm>
    </dsp:sp>
    <dsp:sp modelId="{17BBA29A-2EC3-4E47-B8ED-DDA2A95CC51A}">
      <dsp:nvSpPr>
        <dsp:cNvPr id="0" name=""/>
        <dsp:cNvSpPr/>
      </dsp:nvSpPr>
      <dsp:spPr>
        <a:xfrm>
          <a:off x="7764416" y="2330968"/>
          <a:ext cx="563132" cy="0"/>
        </a:xfrm>
        <a:custGeom>
          <a:avLst/>
          <a:gdLst/>
          <a:ahLst/>
          <a:cxnLst/>
          <a:rect l="0" t="0" r="0" b="0"/>
          <a:pathLst>
            <a:path>
              <a:moveTo>
                <a:pt x="0" y="0"/>
              </a:moveTo>
              <a:lnTo>
                <a:pt x="563132" y="0"/>
              </a:lnTo>
            </a:path>
          </a:pathLst>
        </a:custGeom>
        <a:noFill/>
        <a:ln w="127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2EEF7E-F9D8-4F83-85EE-C5320189B1AD}">
      <dsp:nvSpPr>
        <dsp:cNvPr id="0" name=""/>
        <dsp:cNvSpPr/>
      </dsp:nvSpPr>
      <dsp:spPr>
        <a:xfrm>
          <a:off x="7040388" y="2610684"/>
          <a:ext cx="0" cy="466193"/>
        </a:xfrm>
        <a:prstGeom prst="line">
          <a:avLst/>
        </a:pr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D220B31-D132-40B5-9341-6115BB4266CC}">
      <dsp:nvSpPr>
        <dsp:cNvPr id="0" name=""/>
        <dsp:cNvSpPr/>
      </dsp:nvSpPr>
      <dsp:spPr>
        <a:xfrm>
          <a:off x="8327549" y="2051252"/>
          <a:ext cx="1448055" cy="559432"/>
        </a:xfrm>
        <a:prstGeom prst="round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defRPr b="1"/>
          </a:pPr>
          <a:r>
            <a:rPr lang="hr-HR" sz="1600" kern="1200" dirty="0"/>
            <a:t>1930.</a:t>
          </a:r>
          <a:endParaRPr lang="en-US" sz="1600" kern="1200" dirty="0"/>
        </a:p>
      </dsp:txBody>
      <dsp:txXfrm>
        <a:off x="8354858" y="2078561"/>
        <a:ext cx="1393437" cy="504814"/>
      </dsp:txXfrm>
    </dsp:sp>
    <dsp:sp modelId="{C3B7F770-3405-49EB-BDAD-CB0B03CCCA30}">
      <dsp:nvSpPr>
        <dsp:cNvPr id="0" name=""/>
        <dsp:cNvSpPr/>
      </dsp:nvSpPr>
      <dsp:spPr>
        <a:xfrm>
          <a:off x="8045983" y="0"/>
          <a:ext cx="2011188" cy="1491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pPr>
          <a:r>
            <a:rPr lang="hr-HR" sz="1400" kern="1200" dirty="0"/>
            <a:t>Perzija je uspostavila konzulat u </a:t>
          </a:r>
          <a:r>
            <a:rPr lang="hr-HR" sz="1400" kern="1200" dirty="0" err="1"/>
            <a:t>Nedždu</a:t>
          </a:r>
          <a:r>
            <a:rPr lang="hr-HR" sz="1400" kern="1200" dirty="0"/>
            <a:t>. </a:t>
          </a:r>
          <a:r>
            <a:rPr lang="hr-HR" sz="1400" kern="1200" dirty="0" err="1"/>
            <a:t>Abd</a:t>
          </a:r>
          <a:r>
            <a:rPr lang="hr-HR" sz="1400" kern="1200" dirty="0"/>
            <a:t> </a:t>
          </a:r>
          <a:r>
            <a:rPr lang="hr-HR" sz="1400" kern="1200" dirty="0" err="1"/>
            <a:t>al</a:t>
          </a:r>
          <a:r>
            <a:rPr lang="hr-HR" sz="1400" kern="1200" dirty="0"/>
            <a:t>-Aziz imenovao Rashid-pašu kao svog izaslanika u Perziji i Iraku.</a:t>
          </a:r>
          <a:endParaRPr lang="en-US" sz="1400" kern="1200" dirty="0"/>
        </a:p>
      </dsp:txBody>
      <dsp:txXfrm>
        <a:off x="8045983" y="0"/>
        <a:ext cx="2011188" cy="1491819"/>
      </dsp:txXfrm>
    </dsp:sp>
    <dsp:sp modelId="{31D9BB08-D39F-4B9A-855B-09778F8A8C2F}">
      <dsp:nvSpPr>
        <dsp:cNvPr id="0" name=""/>
        <dsp:cNvSpPr/>
      </dsp:nvSpPr>
      <dsp:spPr>
        <a:xfrm>
          <a:off x="9051577" y="1585058"/>
          <a:ext cx="0" cy="466193"/>
        </a:xfrm>
        <a:prstGeom prst="line">
          <a:avLst/>
        </a:pr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3FE9F-DDE9-4D47-AAAB-78FB42049747}">
      <dsp:nvSpPr>
        <dsp:cNvPr id="0" name=""/>
        <dsp:cNvSpPr/>
      </dsp:nvSpPr>
      <dsp:spPr>
        <a:xfrm>
          <a:off x="594680" y="2498884"/>
          <a:ext cx="1863829" cy="490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1950</a:t>
          </a:r>
        </a:p>
      </dsp:txBody>
      <dsp:txXfrm>
        <a:off x="594680" y="2498884"/>
        <a:ext cx="1863829" cy="490291"/>
      </dsp:txXfrm>
    </dsp:sp>
    <dsp:sp modelId="{EF7BEFDB-F914-4898-882E-DB716E1866CB}">
      <dsp:nvSpPr>
        <dsp:cNvPr id="0" name=""/>
        <dsp:cNvSpPr/>
      </dsp:nvSpPr>
      <dsp:spPr>
        <a:xfrm>
          <a:off x="0" y="2171940"/>
          <a:ext cx="6303042" cy="180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6065E4-FEF3-4B41-8529-5CF1BFBD0188}">
      <dsp:nvSpPr>
        <dsp:cNvPr id="0" name=""/>
        <dsp:cNvSpPr/>
      </dsp:nvSpPr>
      <dsp:spPr>
        <a:xfrm>
          <a:off x="1267" y="450283"/>
          <a:ext cx="3050654" cy="116818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dirty="0" err="1"/>
            <a:t>Relativno</a:t>
          </a:r>
          <a:r>
            <a:rPr lang="en-US" sz="1300" kern="1200" dirty="0"/>
            <a:t> </a:t>
          </a:r>
          <a:r>
            <a:rPr lang="en-US" sz="1300" kern="1200" dirty="0" err="1"/>
            <a:t>bliske</a:t>
          </a:r>
          <a:r>
            <a:rPr lang="en-US" sz="1300" kern="1200" dirty="0"/>
            <a:t> </a:t>
          </a:r>
          <a:r>
            <a:rPr lang="en-US" sz="1300" kern="1200" dirty="0" err="1"/>
            <a:t>relacije</a:t>
          </a:r>
          <a:r>
            <a:rPr lang="en-US" sz="1300" kern="1200" dirty="0"/>
            <a:t> </a:t>
          </a:r>
          <a:r>
            <a:rPr lang="en-US" sz="1300" kern="1200" dirty="0" err="1"/>
            <a:t>tijekom</a:t>
          </a:r>
          <a:r>
            <a:rPr lang="en-US" sz="1300" kern="1200" dirty="0"/>
            <a:t> 1950-ih, </a:t>
          </a:r>
          <a:r>
            <a:rPr lang="hr-HR" sz="1300" kern="1200" dirty="0"/>
            <a:t>‘</a:t>
          </a:r>
          <a:r>
            <a:rPr lang="en-US" sz="1300" kern="1200" dirty="0"/>
            <a:t>60-ih </a:t>
          </a:r>
          <a:r>
            <a:rPr lang="en-US" sz="1300" kern="1200" dirty="0" err="1"/>
            <a:t>i</a:t>
          </a:r>
          <a:r>
            <a:rPr lang="en-US" sz="1300" kern="1200" dirty="0"/>
            <a:t> </a:t>
          </a:r>
          <a:r>
            <a:rPr lang="hr-HR" sz="1300" kern="1200" dirty="0"/>
            <a:t>‘</a:t>
          </a:r>
          <a:r>
            <a:rPr lang="en-US" sz="1300" kern="1200" dirty="0"/>
            <a:t>70-ih </a:t>
          </a:r>
          <a:r>
            <a:rPr lang="en-US" sz="1300" kern="1200" dirty="0" err="1"/>
            <a:t>godina</a:t>
          </a:r>
          <a:r>
            <a:rPr lang="en-US" sz="1300" kern="1200" dirty="0"/>
            <a:t>. </a:t>
          </a:r>
        </a:p>
      </dsp:txBody>
      <dsp:txXfrm>
        <a:off x="1267" y="450283"/>
        <a:ext cx="3050654" cy="1168181"/>
      </dsp:txXfrm>
    </dsp:sp>
    <dsp:sp modelId="{E7FE1C35-D782-46D6-8C09-691C909553C1}">
      <dsp:nvSpPr>
        <dsp:cNvPr id="0" name=""/>
        <dsp:cNvSpPr/>
      </dsp:nvSpPr>
      <dsp:spPr>
        <a:xfrm>
          <a:off x="1526594" y="1482466"/>
          <a:ext cx="0" cy="737605"/>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CBCB0510-48BC-4562-B97E-B806B514DF00}">
      <dsp:nvSpPr>
        <dsp:cNvPr id="0" name=""/>
        <dsp:cNvSpPr/>
      </dsp:nvSpPr>
      <dsp:spPr>
        <a:xfrm>
          <a:off x="2580040" y="1583706"/>
          <a:ext cx="1863829" cy="511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1950</a:t>
          </a:r>
        </a:p>
      </dsp:txBody>
      <dsp:txXfrm>
        <a:off x="2580040" y="1583706"/>
        <a:ext cx="1863829" cy="511310"/>
      </dsp:txXfrm>
    </dsp:sp>
    <dsp:sp modelId="{862E09B4-4161-4097-9276-977BE0FDD1E6}">
      <dsp:nvSpPr>
        <dsp:cNvPr id="0" name=""/>
        <dsp:cNvSpPr/>
      </dsp:nvSpPr>
      <dsp:spPr>
        <a:xfrm>
          <a:off x="1887028" y="3122164"/>
          <a:ext cx="3249853" cy="134134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dirty="0" err="1"/>
            <a:t>Suradnja</a:t>
          </a:r>
          <a:r>
            <a:rPr lang="en-US" sz="1300" kern="1200" dirty="0"/>
            <a:t> 1950-ih </a:t>
          </a:r>
          <a:r>
            <a:rPr lang="en-US" sz="1300" kern="1200" dirty="0" err="1"/>
            <a:t>bila</a:t>
          </a:r>
          <a:r>
            <a:rPr lang="en-US" sz="1300" kern="1200" dirty="0"/>
            <a:t> je </a:t>
          </a:r>
          <a:r>
            <a:rPr lang="en-US" sz="1300" kern="1200" dirty="0" err="1"/>
            <a:t>izražena</a:t>
          </a:r>
          <a:r>
            <a:rPr lang="en-US" sz="1300" kern="1200" dirty="0"/>
            <a:t> </a:t>
          </a:r>
          <a:r>
            <a:rPr lang="en-US" sz="1300" kern="1200" dirty="0" err="1"/>
            <a:t>kroz</a:t>
          </a:r>
          <a:r>
            <a:rPr lang="en-US" sz="1300" kern="1200" dirty="0"/>
            <a:t> </a:t>
          </a:r>
          <a:r>
            <a:rPr lang="en-US" sz="1300" b="1" kern="1200" dirty="0" err="1"/>
            <a:t>približavanje</a:t>
          </a:r>
          <a:r>
            <a:rPr lang="en-US" sz="1300" b="1" kern="1200" dirty="0"/>
            <a:t> </a:t>
          </a:r>
          <a:r>
            <a:rPr lang="en-US" sz="1300" b="1" kern="1200" dirty="0" err="1"/>
            <a:t>saudijsko-iranskih</a:t>
          </a:r>
          <a:r>
            <a:rPr lang="en-US" sz="1300" b="1" kern="1200" dirty="0"/>
            <a:t> </a:t>
          </a:r>
          <a:r>
            <a:rPr lang="en-US" sz="1300" b="1" kern="1200" dirty="0" err="1"/>
            <a:t>interesa</a:t>
          </a:r>
          <a:r>
            <a:rPr lang="en-US" sz="1300" b="1" kern="1200" dirty="0"/>
            <a:t> </a:t>
          </a:r>
          <a:r>
            <a:rPr lang="en-US" sz="1300" kern="1200" dirty="0"/>
            <a:t>u </a:t>
          </a:r>
          <a:r>
            <a:rPr lang="en-US" sz="1300" kern="1200" dirty="0" err="1"/>
            <a:t>Egiptu</a:t>
          </a:r>
          <a:r>
            <a:rPr lang="en-US" sz="1300" kern="1200" dirty="0"/>
            <a:t>, </a:t>
          </a:r>
          <a:r>
            <a:rPr lang="en-US" sz="1300" kern="1200" dirty="0" err="1"/>
            <a:t>Jordanu</a:t>
          </a:r>
          <a:r>
            <a:rPr lang="en-US" sz="1300" kern="1200" dirty="0"/>
            <a:t> </a:t>
          </a:r>
          <a:r>
            <a:rPr lang="en-US" sz="1300" kern="1200" dirty="0" err="1"/>
            <a:t>i</a:t>
          </a:r>
          <a:r>
            <a:rPr lang="en-US" sz="1300" kern="1200" dirty="0"/>
            <a:t> </a:t>
          </a:r>
          <a:r>
            <a:rPr lang="en-US" sz="1300" kern="1200" dirty="0" err="1"/>
            <a:t>Libanu</a:t>
          </a:r>
          <a:r>
            <a:rPr lang="en-US" sz="1300" kern="1200" dirty="0"/>
            <a:t>, </a:t>
          </a:r>
          <a:r>
            <a:rPr lang="en-US" sz="1300" kern="1200" dirty="0" err="1"/>
            <a:t>nakon</a:t>
          </a:r>
          <a:r>
            <a:rPr lang="en-US" sz="1300" kern="1200" dirty="0"/>
            <a:t> </a:t>
          </a:r>
          <a:r>
            <a:rPr lang="en-US" sz="1300" kern="1200" dirty="0" err="1"/>
            <a:t>što</a:t>
          </a:r>
          <a:r>
            <a:rPr lang="en-US" sz="1300" kern="1200" dirty="0"/>
            <a:t> je Gamal Abdel Nasser </a:t>
          </a:r>
          <a:r>
            <a:rPr lang="en-US" sz="1300" kern="1200" dirty="0" err="1"/>
            <a:t>zbacio</a:t>
          </a:r>
          <a:r>
            <a:rPr lang="en-US" sz="1300" kern="1200" dirty="0"/>
            <a:t> </a:t>
          </a:r>
          <a:r>
            <a:rPr lang="en-US" sz="1300" kern="1200" dirty="0" err="1"/>
            <a:t>kralja</a:t>
          </a:r>
          <a:r>
            <a:rPr lang="en-US" sz="1300" kern="1200" dirty="0"/>
            <a:t> Faruka u </a:t>
          </a:r>
          <a:r>
            <a:rPr lang="en-US" sz="1300" kern="1200" dirty="0" err="1"/>
            <a:t>socijalističko-republikanskom</a:t>
          </a:r>
          <a:r>
            <a:rPr lang="en-US" sz="1300" kern="1200" dirty="0"/>
            <a:t> </a:t>
          </a:r>
          <a:r>
            <a:rPr lang="en-US" sz="1300" kern="1200" dirty="0" err="1"/>
            <a:t>puču</a:t>
          </a:r>
          <a:r>
            <a:rPr lang="en-US" sz="1300" kern="1200" dirty="0"/>
            <a:t>.</a:t>
          </a:r>
        </a:p>
      </dsp:txBody>
      <dsp:txXfrm>
        <a:off x="1887028" y="3122164"/>
        <a:ext cx="3249853" cy="1341342"/>
      </dsp:txXfrm>
    </dsp:sp>
    <dsp:sp modelId="{3B957C28-69F9-4F48-B02B-4988EE8BF64D}">
      <dsp:nvSpPr>
        <dsp:cNvPr id="0" name=""/>
        <dsp:cNvSpPr/>
      </dsp:nvSpPr>
      <dsp:spPr>
        <a:xfrm>
          <a:off x="3511955" y="2352935"/>
          <a:ext cx="0" cy="76922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FD929C66-FDD8-42FF-A2A8-222A88FC511E}">
      <dsp:nvSpPr>
        <dsp:cNvPr id="0" name=""/>
        <dsp:cNvSpPr/>
      </dsp:nvSpPr>
      <dsp:spPr>
        <a:xfrm>
          <a:off x="1470033" y="2278976"/>
          <a:ext cx="113121" cy="108471"/>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1C207869-7DB4-4BBA-83CF-7F2DEA4CC9BF}">
      <dsp:nvSpPr>
        <dsp:cNvPr id="0" name=""/>
        <dsp:cNvSpPr/>
      </dsp:nvSpPr>
      <dsp:spPr>
        <a:xfrm>
          <a:off x="3455394" y="2205877"/>
          <a:ext cx="113121" cy="113121"/>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03F356C7-C851-4C38-94E6-EE81587BC191}">
      <dsp:nvSpPr>
        <dsp:cNvPr id="0" name=""/>
        <dsp:cNvSpPr/>
      </dsp:nvSpPr>
      <dsp:spPr>
        <a:xfrm>
          <a:off x="4204967" y="2429858"/>
          <a:ext cx="1863829" cy="511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1960</a:t>
          </a:r>
        </a:p>
      </dsp:txBody>
      <dsp:txXfrm>
        <a:off x="4204967" y="2429858"/>
        <a:ext cx="1863829" cy="511310"/>
      </dsp:txXfrm>
    </dsp:sp>
    <dsp:sp modelId="{4561B86E-82F8-403E-B15F-A33667741FD4}">
      <dsp:nvSpPr>
        <dsp:cNvPr id="0" name=""/>
        <dsp:cNvSpPr/>
      </dsp:nvSpPr>
      <dsp:spPr>
        <a:xfrm>
          <a:off x="4111775" y="238899"/>
          <a:ext cx="2050212" cy="116381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Iran je 1960-ih podržao Saudijsku Arabiju u proxy ratu protiv Egipta u Sjevernom Jemenu.</a:t>
          </a:r>
        </a:p>
      </dsp:txBody>
      <dsp:txXfrm>
        <a:off x="4111775" y="238899"/>
        <a:ext cx="2050212" cy="1163812"/>
      </dsp:txXfrm>
    </dsp:sp>
    <dsp:sp modelId="{0DB65252-386C-4E50-A030-CC26252C1124}">
      <dsp:nvSpPr>
        <dsp:cNvPr id="0" name=""/>
        <dsp:cNvSpPr/>
      </dsp:nvSpPr>
      <dsp:spPr>
        <a:xfrm>
          <a:off x="5136882" y="1402711"/>
          <a:ext cx="0" cy="76922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0649CC42-BD87-4C50-B739-B1C13DD7404C}">
      <dsp:nvSpPr>
        <dsp:cNvPr id="0" name=""/>
        <dsp:cNvSpPr/>
      </dsp:nvSpPr>
      <dsp:spPr>
        <a:xfrm>
          <a:off x="5080321" y="2205877"/>
          <a:ext cx="113121" cy="113121"/>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934484-9965-474D-BD7D-9CA9C14C9813}">
      <dsp:nvSpPr>
        <dsp:cNvPr id="0" name=""/>
        <dsp:cNvSpPr/>
      </dsp:nvSpPr>
      <dsp:spPr>
        <a:xfrm>
          <a:off x="0" y="1707"/>
          <a:ext cx="4957554" cy="0"/>
        </a:xfrm>
        <a:prstGeom prst="line">
          <a:avLst/>
        </a:prstGeom>
        <a:gradFill rotWithShape="0">
          <a:gsLst>
            <a:gs pos="0">
              <a:schemeClr val="dk2">
                <a:hueOff val="0"/>
                <a:satOff val="0"/>
                <a:lumOff val="0"/>
                <a:alphaOff val="0"/>
                <a:satMod val="100000"/>
                <a:lumMod val="100000"/>
              </a:schemeClr>
            </a:gs>
            <a:gs pos="50000">
              <a:schemeClr val="dk2">
                <a:hueOff val="0"/>
                <a:satOff val="0"/>
                <a:lumOff val="0"/>
                <a:alphaOff val="0"/>
                <a:shade val="99000"/>
                <a:satMod val="105000"/>
                <a:lumMod val="100000"/>
              </a:schemeClr>
            </a:gs>
            <a:gs pos="100000">
              <a:schemeClr val="dk2">
                <a:hueOff val="0"/>
                <a:satOff val="0"/>
                <a:lumOff val="0"/>
                <a:alphaOff val="0"/>
                <a:shade val="98000"/>
                <a:satMod val="105000"/>
                <a:lumMod val="100000"/>
              </a:schemeClr>
            </a:gs>
          </a:gsLst>
          <a:lin ang="5400000" scaled="0"/>
        </a:gradFill>
        <a:ln w="6350" cap="flat" cmpd="sng" algn="ctr">
          <a:solidFill>
            <a:schemeClr val="dk2">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3">
          <a:scrgbClr r="0" g="0" b="0"/>
        </a:fillRef>
        <a:effectRef idx="2">
          <a:scrgbClr r="0" g="0" b="0"/>
        </a:effectRef>
        <a:fontRef idx="minor">
          <a:schemeClr val="lt1"/>
        </a:fontRef>
      </dsp:style>
    </dsp:sp>
    <dsp:sp modelId="{06E99A22-AFE2-4312-A9C0-961E9A90A0B7}">
      <dsp:nvSpPr>
        <dsp:cNvPr id="0" name=""/>
        <dsp:cNvSpPr/>
      </dsp:nvSpPr>
      <dsp:spPr>
        <a:xfrm>
          <a:off x="0" y="1707"/>
          <a:ext cx="4957554" cy="1164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hr-HR" sz="1800" kern="1200" dirty="0"/>
            <a:t>Iran i Saudijska Arabija su se bojale drugih revolucionarnih država koje su se tada identificirale sa SSSR-om. </a:t>
          </a:r>
          <a:endParaRPr lang="en-US" sz="1800" kern="1200" dirty="0"/>
        </a:p>
      </dsp:txBody>
      <dsp:txXfrm>
        <a:off x="0" y="1707"/>
        <a:ext cx="4957554" cy="1164235"/>
      </dsp:txXfrm>
    </dsp:sp>
    <dsp:sp modelId="{9715BDBF-8678-44C3-B1AF-BBD1DB707341}">
      <dsp:nvSpPr>
        <dsp:cNvPr id="0" name=""/>
        <dsp:cNvSpPr/>
      </dsp:nvSpPr>
      <dsp:spPr>
        <a:xfrm>
          <a:off x="0" y="1165942"/>
          <a:ext cx="4957554" cy="0"/>
        </a:xfrm>
        <a:prstGeom prst="line">
          <a:avLst/>
        </a:prstGeom>
        <a:gradFill rotWithShape="0">
          <a:gsLst>
            <a:gs pos="0">
              <a:schemeClr val="dk2">
                <a:hueOff val="0"/>
                <a:satOff val="0"/>
                <a:lumOff val="0"/>
                <a:alphaOff val="0"/>
                <a:satMod val="100000"/>
                <a:lumMod val="100000"/>
              </a:schemeClr>
            </a:gs>
            <a:gs pos="50000">
              <a:schemeClr val="dk2">
                <a:hueOff val="0"/>
                <a:satOff val="0"/>
                <a:lumOff val="0"/>
                <a:alphaOff val="0"/>
                <a:shade val="99000"/>
                <a:satMod val="105000"/>
                <a:lumMod val="100000"/>
              </a:schemeClr>
            </a:gs>
            <a:gs pos="100000">
              <a:schemeClr val="dk2">
                <a:hueOff val="0"/>
                <a:satOff val="0"/>
                <a:lumOff val="0"/>
                <a:alphaOff val="0"/>
                <a:shade val="98000"/>
                <a:satMod val="105000"/>
                <a:lumMod val="100000"/>
              </a:schemeClr>
            </a:gs>
          </a:gsLst>
          <a:lin ang="5400000" scaled="0"/>
        </a:gradFill>
        <a:ln w="6350" cap="flat" cmpd="sng" algn="ctr">
          <a:solidFill>
            <a:schemeClr val="dk2">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3">
          <a:scrgbClr r="0" g="0" b="0"/>
        </a:fillRef>
        <a:effectRef idx="2">
          <a:scrgbClr r="0" g="0" b="0"/>
        </a:effectRef>
        <a:fontRef idx="minor">
          <a:schemeClr val="lt1"/>
        </a:fontRef>
      </dsp:style>
    </dsp:sp>
    <dsp:sp modelId="{C373D9D2-40B0-4390-BB9C-047FC4B32EC6}">
      <dsp:nvSpPr>
        <dsp:cNvPr id="0" name=""/>
        <dsp:cNvSpPr/>
      </dsp:nvSpPr>
      <dsp:spPr>
        <a:xfrm>
          <a:off x="0" y="1165942"/>
          <a:ext cx="4957554" cy="1164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hr-HR" sz="1800" kern="1200" dirty="0"/>
            <a:t>Strah je bio dovoljno velik da približi Saudijsku Arabiju, </a:t>
          </a:r>
          <a:r>
            <a:rPr lang="hr-HR" sz="1800" b="1" kern="1200" dirty="0"/>
            <a:t>vehabijsku islamsku monarhiju </a:t>
          </a:r>
          <a:r>
            <a:rPr lang="hr-HR" sz="1800" kern="1200" dirty="0"/>
            <a:t>i Iran, tada </a:t>
          </a:r>
          <a:r>
            <a:rPr lang="hr-HR" sz="1800" b="1" kern="1200" dirty="0"/>
            <a:t>nacionalističku i prosekularnu šiitsku monarhiju</a:t>
          </a:r>
          <a:r>
            <a:rPr lang="hr-HR" sz="1800" kern="1200" dirty="0"/>
            <a:t>. </a:t>
          </a:r>
          <a:endParaRPr lang="en-US" sz="1800" kern="1200" dirty="0"/>
        </a:p>
      </dsp:txBody>
      <dsp:txXfrm>
        <a:off x="0" y="1165942"/>
        <a:ext cx="4957554" cy="1164235"/>
      </dsp:txXfrm>
    </dsp:sp>
    <dsp:sp modelId="{7EB62C1D-DA11-48EA-BFC7-26AB47AD2E1A}">
      <dsp:nvSpPr>
        <dsp:cNvPr id="0" name=""/>
        <dsp:cNvSpPr/>
      </dsp:nvSpPr>
      <dsp:spPr>
        <a:xfrm>
          <a:off x="0" y="2330177"/>
          <a:ext cx="4957554" cy="0"/>
        </a:xfrm>
        <a:prstGeom prst="line">
          <a:avLst/>
        </a:prstGeom>
        <a:gradFill rotWithShape="0">
          <a:gsLst>
            <a:gs pos="0">
              <a:schemeClr val="dk2">
                <a:hueOff val="0"/>
                <a:satOff val="0"/>
                <a:lumOff val="0"/>
                <a:alphaOff val="0"/>
                <a:satMod val="100000"/>
                <a:lumMod val="100000"/>
              </a:schemeClr>
            </a:gs>
            <a:gs pos="50000">
              <a:schemeClr val="dk2">
                <a:hueOff val="0"/>
                <a:satOff val="0"/>
                <a:lumOff val="0"/>
                <a:alphaOff val="0"/>
                <a:shade val="99000"/>
                <a:satMod val="105000"/>
                <a:lumMod val="100000"/>
              </a:schemeClr>
            </a:gs>
            <a:gs pos="100000">
              <a:schemeClr val="dk2">
                <a:hueOff val="0"/>
                <a:satOff val="0"/>
                <a:lumOff val="0"/>
                <a:alphaOff val="0"/>
                <a:shade val="98000"/>
                <a:satMod val="105000"/>
                <a:lumMod val="100000"/>
              </a:schemeClr>
            </a:gs>
          </a:gsLst>
          <a:lin ang="5400000" scaled="0"/>
        </a:gradFill>
        <a:ln w="6350" cap="flat" cmpd="sng" algn="ctr">
          <a:solidFill>
            <a:schemeClr val="dk2">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3">
          <a:scrgbClr r="0" g="0" b="0"/>
        </a:fillRef>
        <a:effectRef idx="2">
          <a:scrgbClr r="0" g="0" b="0"/>
        </a:effectRef>
        <a:fontRef idx="minor">
          <a:schemeClr val="lt1"/>
        </a:fontRef>
      </dsp:style>
    </dsp:sp>
    <dsp:sp modelId="{5ADDF6FC-2708-4B7B-87EF-5A9A6F215F6D}">
      <dsp:nvSpPr>
        <dsp:cNvPr id="0" name=""/>
        <dsp:cNvSpPr/>
      </dsp:nvSpPr>
      <dsp:spPr>
        <a:xfrm>
          <a:off x="0" y="2330177"/>
          <a:ext cx="4957554" cy="1164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hr-HR" sz="1800" kern="1200" dirty="0"/>
            <a:t>Geopolitički faktori važniji od prirode njihovog režima.</a:t>
          </a:r>
          <a:endParaRPr lang="en-US" sz="1800" kern="1200" dirty="0"/>
        </a:p>
      </dsp:txBody>
      <dsp:txXfrm>
        <a:off x="0" y="2330177"/>
        <a:ext cx="4957554" cy="1164235"/>
      </dsp:txXfrm>
    </dsp:sp>
  </dsp:spTree>
</dsp:drawing>
</file>

<file path=ppt/diagrams/layout1.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6.xml><?xml version="1.0" encoding="utf-8"?>
<dgm:layoutDef xmlns:dgm="http://schemas.openxmlformats.org/drawingml/2006/diagram" xmlns:a="http://schemas.openxmlformats.org/drawingml/2006/main" uniqueId="urn:microsoft.com/office/officeart/2024/3/layout/SimpleTimelineDefaultVariant">
  <dgm:title val="Simple Timeline"/>
  <dgm:desc val="Displays events in chronological order. Each event should have a date or name up to medium length and the option to add a description that can be medium or a bit longer in length."/>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align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2050">
                    <a:solidFill>
                      <a:srgbClr val="000000"/>
                    </a:solidFill>
                    <a:tailEnd type="arrow" w="med" len="med"/>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arrow" w="med" len="med"/>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23"/>
                        <dgm:constr type="h" for="ch" forName="ConnectorPoint1" refType="h" refFor="ch" refForName="DropPinPlaceHolder1" fact="0.23"/>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fact="0"/>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23"/>
                        <dgm:constr type="h" for="ch" forName="ConnectorPoint1" refType="h" refFor="ch" refForName="DropPinPlaceHolder1" fact="0.23"/>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1TextContainer1" refType="w" fact="0.83"/>
                        <dgm:constr type="l" for="ch" forName="L1TextContainer1" refType="r" refFor="ch" refForName="DropPinPlaceHolder1"/>
                        <dgm:constr type="b" for="ch" forName="L1TextContainer1" refType="h" fact="0.55"/>
                        <dgm:constr type="t" for="ch" forName="L1TextContainer1" refType="h" fact="0.675"/>
                        <dgm:constr type="w" for="ch" forName="L2TextContainer1" refType="w" fact="0.83"/>
                        <dgm:constr type="l" for="ch" forName="L2TextContainer1" refType="r" refFor="ch" refForName="DropPinPlaceHolder1"/>
                        <dgm:constr type="b" for="ch" forName="L2TextContainer1" refType="b" refFor="ch" refForName="DropPinPlaceHolder1"/>
                        <dgm:constr type="t" for="ch" forName="L2TextContainer1" refType="h" fact="0.8"/>
                        <dgm:constr type="w" for="ch" forName="ConnectLine1"/>
                        <dgm:constr type="ctrX" for="ch" forName="ConnectLine1" refType="ctrX" refFor="ch" refForName="DropPinPlaceHolder1"/>
                        <dgm:constr type="t" for="ch" forName="ConnectLine1" refType="h" fact="0.5"/>
                        <dgm:constr type="b" for="ch" forName="ConnectLine1" refType="b"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23"/>
                        <dgm:constr type="h" for="ch" forName="ConnectorPoint1" refType="h" refFor="ch" refForName="DropPinPlaceHolder1" fact="0.23"/>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fact="0"/>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23"/>
                        <dgm:constr type="h" for="ch" forName="ConnectorPoint1" refType="h" refFor="ch" refForName="DropPinPlaceHolder1" fact="0.23"/>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1TextContainer1" refType="w" fact="0.83"/>
                        <dgm:constr type="l" for="ch" forName="L1TextContainer1" refType="r" refFor="ch" refForName="DropPinPlaceHolder1"/>
                        <dgm:constr type="b" for="ch" forName="L1TextContainer1" refType="h" fact="0.55"/>
                        <dgm:constr type="t" for="ch" forName="L1TextContainer1" refType="h" fact="0.675"/>
                        <dgm:constr type="w" for="ch" forName="L2TextContainer1" refType="w" fact="0.83"/>
                        <dgm:constr type="l" for="ch" forName="L2TextContainer1" refType="r" refFor="ch" refForName="DropPinPlaceHolder1"/>
                        <dgm:constr type="b" for="ch" forName="L2TextContainer1" refType="b" refFor="ch" refForName="DropPinPlaceHolder1"/>
                        <dgm:constr type="t" for="ch" forName="L2TextContainer1" refType="h" fact="0.8"/>
                        <dgm:constr type="w" for="ch" forName="ConnectLine1"/>
                        <dgm:constr type="ctrX" for="ch" forName="ConnectLine1" refType="ctrX" refFor="ch" refForName="DropPinPlaceHolder1"/>
                        <dgm:constr type="t" for="ch" forName="ConnectLine1" refType="h" fact="0.5"/>
                        <dgm:constr type="b" for="ch" forName="ConnectLine1" refType="b"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fact="0"/>
                  <dgm:constr type="h" for="ch" forName="DropPin1" refType="h" fact="0"/>
                  <dgm:constr type="ctrX" for="ch" forName="DropPin1" refType="w" fact="0"/>
                  <dgm:constr type="ctrY" for="ch" forName="DropPin1" refType="h" fact="0"/>
                  <dgm:constr type="w" for="ch" forName="Ellipse1" refType="w" refFor="ch" refForName="DropPin1" fact="0"/>
                  <dgm:constr type="h" for="ch" forName="Ellipse1" refType="w" refFor="ch" refForName="DropPin1" fact="0"/>
                  <dgm:constr type="ctrX" for="ch" forName="Ellipse1" refType="ctrX" refFor="ch" refForName="DropPin1" fact="0"/>
                  <dgm:constr type="ctrY" for="ch" forName="Ellipse1" refType="ctrY" refFor="ch" refForName="DropPin1" fact="0"/>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7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6" fact="NaN" max="NaN"/>
                </dgm:ruleLst>
              </dgm:layoutNode>
              <dgm:layoutNode name="L1TextContainer1" styleLbl="alignNode1">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20" fact="NaN" max="NaN"/>
                </dgm:ruleLst>
              </dgm:layoutNode>
              <dgm:layoutNode name="ConnectLine1" styleLbl="sibTrans1D1">
                <dgm:alg type="sp"/>
                <dgm:shape xmlns:r="http://schemas.openxmlformats.org/officeDocument/2006/relationships" type="line" r:blip="">
                  <dgm:adj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23"/>
                        <dgm:constr type="h" for="ch" forName="ConnectorPoint" refType="h" refFor="ch" refForName="DropPinPlaceHolder" fact="0.23"/>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fact="2"/>
                        <dgm:constr type="ctrX" for="ch" forName="ConnectLine" refType="ctrX" refFor="ch" refForName="DropPinPlaceHolder"/>
                        <dgm:constr type="b" for="ch" forName="ConnectLine" refType="h" fact="0.5"/>
                        <dgm:constr type="t" for="ch" forName="ConnectLine" refType="b" refFor="ch" refForName="DropPinPlaceHolder" fact="0"/>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23"/>
                        <dgm:constr type="h" for="ch" forName="ConnectorPoint" refType="h" refFor="ch" refForName="DropPinPlaceHolder" fact="0.23"/>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1TextContainer" refType="w" fact="0.83"/>
                        <dgm:constr type="l" for="ch" forName="L1TextContainer" refType="r" refFor="ch" refForName="DropPinPlaceHolder"/>
                        <dgm:constr type="b" for="ch" forName="L1TextContainer" refType="h" fact="0.55"/>
                        <dgm:constr type="t" for="ch" forName="L1TextContainer" refType="h" fact="0.675"/>
                        <dgm:constr type="w" for="ch" forName="L2TextContainer" refType="w" fact="0.83"/>
                        <dgm:constr type="l" for="ch" forName="L2TextContainer" refType="r" refFor="ch" refForName="DropPinPlaceHolder"/>
                        <dgm:constr type="b" for="ch" forName="L2TextContainer" refType="b" refFor="ch" refForName="DropPinPlaceHolder"/>
                        <dgm:constr type="t" for="ch" forName="L2TextContainer" refType="h" fact="0.8"/>
                        <dgm:constr type="w" for="ch" forName="ConnectLine"/>
                        <dgm:constr type="ctrX" for="ch" forName="ConnectLine" refType="ctrX" refFor="ch" refForName="DropPinPlaceHolder"/>
                        <dgm:constr type="t" for="ch" forName="ConnectLine" refType="h" fact="0.5"/>
                        <dgm:constr type="b" for="ch" forName="ConnectLine" refType="b"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23"/>
                        <dgm:constr type="h" for="ch" forName="ConnectorPoint" refType="h" refFor="ch" refForName="DropPinPlaceHolder" fact="0.23"/>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fact="0"/>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23"/>
                        <dgm:constr type="h" for="ch" forName="ConnectorPoint" refType="h" refFor="ch" refForName="DropPinPlaceHolder" fact="0.23"/>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1TextContainer" refType="w" fact="0.83"/>
                        <dgm:constr type="l" for="ch" forName="L1TextContainer" refType="r" refFor="ch" refForName="DropPinPlaceHolder"/>
                        <dgm:constr type="b" for="ch" forName="L1TextContainer" refType="h" fact="0.55"/>
                        <dgm:constr type="t" for="ch" forName="L1TextContainer" refType="h" fact="0.675"/>
                        <dgm:constr type="w" for="ch" forName="L2TextContainer" refType="w" fact="0.83"/>
                        <dgm:constr type="l" for="ch" forName="L2TextContainer" refType="r" refFor="ch" refForName="DropPinPlaceHolder"/>
                        <dgm:constr type="b" for="ch" forName="L2TextContainer" refType="b" refFor="ch" refForName="DropPinPlaceHolder"/>
                        <dgm:constr type="t" for="ch" forName="L2TextContainer" refType="h" fact="0.8"/>
                        <dgm:constr type="w" for="ch" forName="ConnectLine"/>
                        <dgm:constr type="ctrX" for="ch" forName="ConnectLine" refType="ctrX" refFor="ch" refForName="DropPinPlaceHolder"/>
                        <dgm:constr type="t" for="ch" forName="ConnectLine" refType="h" fact="0.5"/>
                        <dgm:constr type="b" for="ch" forName="ConnectLine" refType="b"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fact="0"/>
                  <dgm:constr type="h" for="ch" forName="DropPin" refType="h" fact="0"/>
                  <dgm:constr type="ctrX" for="ch" forName="DropPin" refType="w" fact="0"/>
                  <dgm:constr type="ctrY" for="ch" forName="DropPin" refType="h" fact="0"/>
                  <dgm:constr type="w" for="ch" forName="Ellipse" refType="w" refFor="ch" refForName="DropPin" fact="0"/>
                  <dgm:constr type="h" for="ch" forName="Ellipse" refType="w" refFor="ch" refForName="DropPin" fact="0"/>
                  <dgm:constr type="ctrX" for="ch" forName="Ellipse" refType="ctrX" refFor="ch" refForName="DropPin" fact="0"/>
                  <dgm:constr type="ctrY" for="ch" forName="Ellipse" refType="ctrY" refFor="ch" refForName="DropPin" fact="0"/>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7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6" fact="NaN" max="NaN"/>
                </dgm:ruleLst>
              </dgm:layoutNode>
              <dgm:layoutNode name="L1TextContainer" styleLbl="alignNode1">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20" fact="NaN" max="NaN"/>
                </dgm:ruleLst>
              </dgm:layoutNode>
              <dgm:layoutNode name="ConnectLine" styleLbl="sibTrans1D1">
                <dgm:alg type="sp"/>
                <dgm:shape xmlns:r="http://schemas.openxmlformats.org/officeDocument/2006/relationships" type="line" r:blip="">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24/3/layout/BlockTimeline">
  <dgm:title val="Block Timeline"/>
  <dgm:desc val="Displays events in chronological order. Each event should have a date of name up to medium length and the option to add a description that can be medium or a bit longer in length."/>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16"/>
      <dgm:constr type="primFontSz" for="des" forName="Childtext1" val="14"/>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roundRect" r:blip="">
                        <dgm:adjLst/>
                      </dgm:shape>
                    </dgm:if>
                    <dgm:else name="Name20">
                      <dgm:shape xmlns:r="http://schemas.openxmlformats.org/officeDocument/2006/relationships" type="round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type="roundRect" r:blip="">
                        <dgm:adjLst/>
                      </dgm:shape>
                    </dgm:if>
                    <dgm:else name="Name26">
                      <dgm:shape xmlns:r="http://schemas.openxmlformats.org/officeDocument/2006/relationships" type="roundRect" r:blip="">
                        <dgm:adjLst/>
                      </dgm:shape>
                    </dgm:else>
                  </dgm:choose>
                </dgm:if>
                <dgm:else name="Name27">
                  <dgm:shape xmlns:r="http://schemas.openxmlformats.org/officeDocument/2006/relationships" type="round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6"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
            <dgm:constr type="bMarg" refType="primFontSz" fact="0"/>
          </dgm:constrLst>
          <dgm:presOf axis="ch" ptType="node"/>
          <dgm:ruleLst>
            <dgm:rule type="primFontSz" val="14"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9525"/>
                </dgm1612:spPr>
              </a:ext>
            </dgm:ext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extLst>
              <a:ext uri="{B698B0E9-8C71-41B9-8309-B3DCBF30829C}">
                <dgm1612:spPr xmlns:dgm1612="http://schemas.microsoft.com/office/drawing/2016/12/diagram">
                  <a:ln w="12700"/>
                </dgm1612:spPr>
              </a:ext>
            </dgm:extLst>
          </dgm:shape>
          <dgm:presOf/>
          <dgm:constrLst>
            <dgm:constr type="connDist"/>
            <dgm:constr type="begPad"/>
            <dgm:constr type="endPad"/>
          </dgm:constrLst>
          <dgm:ruleLst/>
        </dgm:layoutNode>
      </dgm:forEach>
    </dgm:forEach>
  </dgm:layoutNode>
  <dgm:extLst>
    <a:ext uri="{68A01E43-0DF5-4B5B-8FA6-DAF915123BFB}">
      <dgm1612:lstStyle xmlns:dgm1612="http://schemas.microsoft.com/office/drawing/2016/12/diagram">
        <a:lvl1pPr>
          <a:defRPr b="1"/>
        </a:lvl1pPr>
      </dgm1612:lstStyle>
    </a:ext>
  </dgm:extLst>
</dgm:layoutDef>
</file>

<file path=ppt/diagrams/layout8.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6DBDFE-DD3D-4291-A404-1B97A83A6EA8}" type="datetimeFigureOut">
              <a:rPr lang="en-US" smtClean="0"/>
              <a:t>12/19/2025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56DE3-4E01-4AFD-AD42-42312842ED89}" type="slidenum">
              <a:rPr lang="en-US" smtClean="0"/>
              <a:t>‹#›</a:t>
            </a:fld>
            <a:endParaRPr lang="en-US" dirty="0"/>
          </a:p>
        </p:txBody>
      </p:sp>
    </p:spTree>
    <p:extLst>
      <p:ext uri="{BB962C8B-B14F-4D97-AF65-F5344CB8AC3E}">
        <p14:creationId xmlns:p14="http://schemas.microsoft.com/office/powerpoint/2010/main" val="702961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870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7D50D-BAA9-464B-B391-243138E078D8}" type="slidenum">
              <a:rPr lang="en-US" smtClean="0"/>
              <a:t>14</a:t>
            </a:fld>
            <a:endParaRPr lang="en-US" dirty="0"/>
          </a:p>
        </p:txBody>
      </p:sp>
    </p:spTree>
    <p:extLst>
      <p:ext uri="{BB962C8B-B14F-4D97-AF65-F5344CB8AC3E}">
        <p14:creationId xmlns:p14="http://schemas.microsoft.com/office/powerpoint/2010/main" val="1951919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15</a:t>
            </a:fld>
            <a:endParaRPr lang="en-US" dirty="0"/>
          </a:p>
        </p:txBody>
      </p:sp>
    </p:spTree>
    <p:extLst>
      <p:ext uri="{BB962C8B-B14F-4D97-AF65-F5344CB8AC3E}">
        <p14:creationId xmlns:p14="http://schemas.microsoft.com/office/powerpoint/2010/main" val="2439709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7A4278EF-9633-4F2D-B0D7-2D97F35EE081}" type="slidenum">
              <a:rPr lang="en-US" smtClean="0"/>
              <a:t>30</a:t>
            </a:fld>
            <a:endParaRPr lang="en-US"/>
          </a:p>
        </p:txBody>
      </p:sp>
    </p:spTree>
    <p:extLst>
      <p:ext uri="{BB962C8B-B14F-4D97-AF65-F5344CB8AC3E}">
        <p14:creationId xmlns:p14="http://schemas.microsoft.com/office/powerpoint/2010/main" val="3520345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278EF-9633-4F2D-B0D7-2D97F35EE081}" type="slidenum">
              <a:rPr lang="en-US" smtClean="0"/>
              <a:t>44</a:t>
            </a:fld>
            <a:endParaRPr lang="en-US"/>
          </a:p>
        </p:txBody>
      </p:sp>
    </p:spTree>
    <p:extLst>
      <p:ext uri="{BB962C8B-B14F-4D97-AF65-F5344CB8AC3E}">
        <p14:creationId xmlns:p14="http://schemas.microsoft.com/office/powerpoint/2010/main" val="2110125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7A4278EF-9633-4F2D-B0D7-2D97F35EE081}" type="slidenum">
              <a:rPr lang="en-US" smtClean="0"/>
              <a:t>49</a:t>
            </a:fld>
            <a:endParaRPr lang="en-US"/>
          </a:p>
        </p:txBody>
      </p:sp>
    </p:spTree>
    <p:extLst>
      <p:ext uri="{BB962C8B-B14F-4D97-AF65-F5344CB8AC3E}">
        <p14:creationId xmlns:p14="http://schemas.microsoft.com/office/powerpoint/2010/main" val="3649341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1904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12/19/2025</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184701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CB8A6E1-44B2-54E1-6460-1C9B27EE75FD}"/>
              </a:ext>
              <a:ext uri="{C183D7F6-B498-43B3-948B-1728B52AA6E4}">
                <adec:decorative xmlns:adec="http://schemas.microsoft.com/office/drawing/2017/decorative" val="1"/>
              </a:ext>
            </a:extLst>
          </p:cNvPr>
          <p:cNvGrpSpPr/>
          <p:nvPr userDrawn="1"/>
        </p:nvGrpSpPr>
        <p:grpSpPr>
          <a:xfrm>
            <a:off x="0" y="0"/>
            <a:ext cx="5698912" cy="6858001"/>
            <a:chOff x="0" y="-1"/>
            <a:chExt cx="5698912" cy="6858001"/>
          </a:xfrm>
        </p:grpSpPr>
        <p:sp>
          <p:nvSpPr>
            <p:cNvPr id="12" name="Freeform: Shape 11">
              <a:extLst>
                <a:ext uri="{FF2B5EF4-FFF2-40B4-BE49-F238E27FC236}">
                  <a16:creationId xmlns:a16="http://schemas.microsoft.com/office/drawing/2014/main" id="{D22D7888-22FA-4AA1-9BA4-CC61D6643D47}"/>
                </a:ext>
              </a:extLst>
            </p:cNvPr>
            <p:cNvSpPr/>
            <p:nvPr userDrawn="1"/>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BB6E464-8999-4773-A1F2-E6CAA990E572}"/>
                </a:ext>
              </a:extLst>
            </p:cNvPr>
            <p:cNvSpPr/>
            <p:nvPr userDrawn="1"/>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EA14BE8-FDD0-4434-9C3E-BFF78C22D9E3}"/>
                </a:ext>
              </a:extLst>
            </p:cNvPr>
            <p:cNvSpPr/>
            <p:nvPr userDrawn="1"/>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E494E364-7EA8-4D92-915D-75D1A3A67C07}"/>
                </a:ext>
              </a:extLst>
            </p:cNvPr>
            <p:cNvSpPr/>
            <p:nvPr userDrawn="1"/>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Title 1">
            <a:extLst>
              <a:ext uri="{FF2B5EF4-FFF2-40B4-BE49-F238E27FC236}">
                <a16:creationId xmlns:a16="http://schemas.microsoft.com/office/drawing/2014/main" id="{4F9EBE3B-A856-C23C-4698-B764DF4BC70D}"/>
              </a:ext>
            </a:extLst>
          </p:cNvPr>
          <p:cNvSpPr>
            <a:spLocks noGrp="1"/>
          </p:cNvSpPr>
          <p:nvPr>
            <p:ph type="title" hasCustomPrompt="1"/>
          </p:nvPr>
        </p:nvSpPr>
        <p:spPr>
          <a:xfrm>
            <a:off x="6222118" y="262762"/>
            <a:ext cx="5507421" cy="3649718"/>
          </a:xfrm>
        </p:spPr>
        <p:txBody>
          <a:bodyPr anchor="b">
            <a:normAutofit/>
          </a:bodyPr>
          <a:lstStyle>
            <a:lvl1pPr>
              <a:defRPr sz="6000"/>
            </a:lvl1pPr>
          </a:lstStyle>
          <a:p>
            <a:r>
              <a:rPr lang="en-US" dirty="0"/>
              <a:t>Click to add title</a:t>
            </a:r>
          </a:p>
        </p:txBody>
      </p:sp>
      <p:sp>
        <p:nvSpPr>
          <p:cNvPr id="8" name="Picture Placeholder 7">
            <a:extLst>
              <a:ext uri="{FF2B5EF4-FFF2-40B4-BE49-F238E27FC236}">
                <a16:creationId xmlns:a16="http://schemas.microsoft.com/office/drawing/2014/main" id="{74C9CB37-5251-201C-ACE3-FD69A00C772E}"/>
              </a:ext>
            </a:extLst>
          </p:cNvPr>
          <p:cNvSpPr>
            <a:spLocks noGrp="1"/>
          </p:cNvSpPr>
          <p:nvPr>
            <p:ph type="pic" sz="quarter" idx="14"/>
          </p:nvPr>
        </p:nvSpPr>
        <p:spPr>
          <a:xfrm>
            <a:off x="707393" y="847600"/>
            <a:ext cx="4619625" cy="4617720"/>
          </a:xfrm>
          <a:prstGeom prst="ellipse">
            <a:avLst/>
          </a:prstGeom>
          <a:noFill/>
        </p:spPr>
        <p:txBody>
          <a:bodyPr tIns="548640">
            <a:normAutofit/>
          </a:bodyPr>
          <a:lstStyle>
            <a:lvl1pPr marL="0" indent="0" algn="ctr">
              <a:buNone/>
              <a:defRPr sz="2000"/>
            </a:lvl1pPr>
          </a:lstStyle>
          <a:p>
            <a:r>
              <a:rPr lang="en-US"/>
              <a:t>Click icon to add picture</a:t>
            </a:r>
            <a:endParaRPr lang="en-US" dirty="0"/>
          </a:p>
        </p:txBody>
      </p:sp>
      <p:sp>
        <p:nvSpPr>
          <p:cNvPr id="9" name="Content Placeholder 2">
            <a:extLst>
              <a:ext uri="{FF2B5EF4-FFF2-40B4-BE49-F238E27FC236}">
                <a16:creationId xmlns:a16="http://schemas.microsoft.com/office/drawing/2014/main" id="{EBF08299-9068-827D-783B-BFF5B95E9574}"/>
              </a:ext>
            </a:extLst>
          </p:cNvPr>
          <p:cNvSpPr>
            <a:spLocks noGrp="1"/>
          </p:cNvSpPr>
          <p:nvPr>
            <p:ph idx="1" hasCustomPrompt="1"/>
          </p:nvPr>
        </p:nvSpPr>
        <p:spPr>
          <a:xfrm>
            <a:off x="6222118" y="4058263"/>
            <a:ext cx="5507421" cy="2141482"/>
          </a:xfrm>
        </p:spPr>
        <p:txBody>
          <a:bodyPr>
            <a:normAutofit/>
          </a:bodyPr>
          <a:lstStyle>
            <a:lvl1pPr marL="0" indent="0">
              <a:lnSpc>
                <a:spcPct val="90000"/>
              </a:lnSpc>
              <a:buFont typeface="Arial" panose="020B0604020202020204" pitchFamily="34" charset="0"/>
              <a:buNone/>
              <a:defRPr sz="2400"/>
            </a:lvl1pPr>
            <a:lvl2pPr marL="228600">
              <a:lnSpc>
                <a:spcPct val="90000"/>
              </a:lnSpc>
              <a:buClr>
                <a:schemeClr val="accent2"/>
              </a:buClr>
              <a:defRPr sz="2000"/>
            </a:lvl2pPr>
            <a:lvl3pPr marL="457200">
              <a:lnSpc>
                <a:spcPct val="90000"/>
              </a:lnSpc>
              <a:buClr>
                <a:schemeClr val="accent2"/>
              </a:buClr>
              <a:defRPr sz="1800"/>
            </a:lvl3pPr>
            <a:lvl4pPr marL="685800">
              <a:lnSpc>
                <a:spcPct val="90000"/>
              </a:lnSpc>
              <a:buClr>
                <a:schemeClr val="accent2"/>
              </a:buClr>
              <a:defRPr sz="1600"/>
            </a:lvl4pPr>
            <a:lvl5pPr>
              <a:lnSpc>
                <a:spcPct val="110000"/>
              </a:lnSpc>
              <a:defRPr/>
            </a:lvl5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a:xfrm>
            <a:off x="1682496" y="6356350"/>
            <a:ext cx="1545336" cy="365125"/>
          </a:xfrm>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a:xfrm>
            <a:off x="6099048" y="6356350"/>
            <a:ext cx="4114800" cy="365125"/>
          </a:xfrm>
        </p:spPr>
        <p:txBody>
          <a:bodyPr/>
          <a:lstStyle>
            <a:lvl1pPr algn="l">
              <a:defRPr>
                <a:latin typeface="+mn-lt"/>
              </a:defRPr>
            </a:lvl1pPr>
          </a:lstStyle>
          <a:p>
            <a:pPr algn="l">
              <a:defRPr/>
            </a:pPr>
            <a:r>
              <a:rPr lang="en-US" dirty="0">
                <a:solidFill>
                  <a:prstClr val="black">
                    <a:tint val="75000"/>
                  </a:prstClr>
                </a:solidFill>
              </a:rPr>
              <a:t>Pitch deck</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a:xfrm>
            <a:off x="10506456" y="6356350"/>
            <a:ext cx="850392" cy="365125"/>
          </a:xfrm>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44387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838200" y="304803"/>
            <a:ext cx="10515600" cy="1472974"/>
          </a:xfrm>
        </p:spPr>
        <p:txBody>
          <a:bodyPr anchor="ctr" anchorCtr="0">
            <a:noAutofit/>
          </a:bodyPr>
          <a:lstStyle/>
          <a:p>
            <a:r>
              <a:rPr lang="en-US" dirty="0"/>
              <a:t>Click to add title</a:t>
            </a:r>
          </a:p>
        </p:txBody>
      </p:sp>
      <p:sp>
        <p:nvSpPr>
          <p:cNvPr id="13" name="Content Placeholder 12">
            <a:extLst>
              <a:ext uri="{FF2B5EF4-FFF2-40B4-BE49-F238E27FC236}">
                <a16:creationId xmlns:a16="http://schemas.microsoft.com/office/drawing/2014/main" id="{E3FB7D8D-37C3-E089-EC02-FB49A13CBE1D}"/>
              </a:ext>
            </a:extLst>
          </p:cNvPr>
          <p:cNvSpPr>
            <a:spLocks noGrp="1"/>
          </p:cNvSpPr>
          <p:nvPr>
            <p:ph sz="quarter" idx="13" hasCustomPrompt="1"/>
          </p:nvPr>
        </p:nvSpPr>
        <p:spPr>
          <a:xfrm>
            <a:off x="838200" y="1838099"/>
            <a:ext cx="8012113" cy="4284889"/>
          </a:xfrm>
        </p:spPr>
        <p:txBody>
          <a:bodyPr>
            <a:normAutofit/>
          </a:bodyPr>
          <a:lstStyle>
            <a:lvl1pPr>
              <a:lnSpc>
                <a:spcPct val="90000"/>
              </a:lnSpc>
              <a:spcBef>
                <a:spcPts val="1000"/>
              </a:spcBef>
              <a:spcAft>
                <a:spcPts val="800"/>
              </a:spcAft>
              <a:buClr>
                <a:schemeClr val="accent2"/>
              </a:buClr>
              <a:defRPr sz="1800"/>
            </a:lvl1pPr>
            <a:lvl2pPr>
              <a:lnSpc>
                <a:spcPct val="90000"/>
              </a:lnSpc>
              <a:spcBef>
                <a:spcPts val="1000"/>
              </a:spcBef>
              <a:spcAft>
                <a:spcPts val="800"/>
              </a:spcAft>
              <a:buClr>
                <a:schemeClr val="accent2"/>
              </a:buClr>
              <a:defRPr sz="1600"/>
            </a:lvl2pPr>
            <a:lvl3pPr>
              <a:lnSpc>
                <a:spcPct val="90000"/>
              </a:lnSpc>
              <a:spcBef>
                <a:spcPts val="1000"/>
              </a:spcBef>
              <a:spcAft>
                <a:spcPts val="800"/>
              </a:spcAft>
              <a:buClr>
                <a:schemeClr val="accent2"/>
              </a:buClr>
              <a:defRPr sz="1400"/>
            </a:lvl3pPr>
            <a:lvl4pPr>
              <a:lnSpc>
                <a:spcPct val="90000"/>
              </a:lnSpc>
              <a:spcBef>
                <a:spcPts val="1000"/>
              </a:spcBef>
              <a:spcAft>
                <a:spcPts val="800"/>
              </a:spcAft>
              <a:buClr>
                <a:schemeClr val="accent2"/>
              </a:buClr>
              <a:defRPr sz="1200"/>
            </a:lvl4pPr>
            <a:lvl5pPr>
              <a:lnSpc>
                <a:spcPct val="90000"/>
              </a:lnSpc>
              <a:spcBef>
                <a:spcPts val="1000"/>
              </a:spcBef>
              <a:spcAft>
                <a:spcPts val="800"/>
              </a:spcAft>
              <a:buClr>
                <a:schemeClr val="accent2"/>
              </a:buCl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12/19/2025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7" name="Freeform: Shape 14">
            <a:extLst>
              <a:ext uri="{FF2B5EF4-FFF2-40B4-BE49-F238E27FC236}">
                <a16:creationId xmlns:a16="http://schemas.microsoft.com/office/drawing/2014/main" id="{438B6FA2-AF11-618E-2B1A-38BF083DF340}"/>
              </a:ext>
              <a:ext uri="{C183D7F6-B498-43B3-948B-1728B52AA6E4}">
                <adec:decorative xmlns:adec="http://schemas.microsoft.com/office/drawing/2017/decorative" val="1"/>
              </a:ext>
            </a:extLst>
          </p:cNvPr>
          <p:cNvSpPr/>
          <p:nvPr userDrawn="1"/>
        </p:nvSpPr>
        <p:spPr>
          <a:xfrm rot="16200000">
            <a:off x="-381048" y="5144407"/>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Shape 13">
            <a:extLst>
              <a:ext uri="{FF2B5EF4-FFF2-40B4-BE49-F238E27FC236}">
                <a16:creationId xmlns:a16="http://schemas.microsoft.com/office/drawing/2014/main" id="{A269A8D8-A4AE-CEFF-E928-7DB1CFB3E401}"/>
              </a:ext>
              <a:ext uri="{C183D7F6-B498-43B3-948B-1728B52AA6E4}">
                <adec:decorative xmlns:adec="http://schemas.microsoft.com/office/drawing/2017/decorative" val="1"/>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19">
            <a:extLst>
              <a:ext uri="{FF2B5EF4-FFF2-40B4-BE49-F238E27FC236}">
                <a16:creationId xmlns:a16="http://schemas.microsoft.com/office/drawing/2014/main" id="{15418837-E689-97BE-9FAD-FEDBD599EBAD}"/>
              </a:ext>
              <a:ext uri="{C183D7F6-B498-43B3-948B-1728B52AA6E4}">
                <adec:decorative xmlns:adec="http://schemas.microsoft.com/office/drawing/2017/decorative" val="1"/>
              </a:ext>
            </a:extLst>
          </p:cNvPr>
          <p:cNvSpPr/>
          <p:nvPr userDrawn="1"/>
        </p:nvSpPr>
        <p:spPr>
          <a:xfrm rot="10800000" flipH="1">
            <a:off x="11109434" y="3527042"/>
            <a:ext cx="1082566" cy="1616525"/>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641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12/19/2025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75881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12/19/2025</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169732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12/19/2025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500582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12/19/2025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20732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12/19/2025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73587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12/19/2025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375327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12/19/2025</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32160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12/19/2025</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9103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US"/>
          </a:p>
        </p:txBody>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a:p>
        </p:txBody>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12/19/2025</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72090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20.png"/><Relationship Id="rId2" Type="http://schemas.openxmlformats.org/officeDocument/2006/relationships/diagramData" Target="../diagrams/data14.xml"/><Relationship Id="rId1" Type="http://schemas.openxmlformats.org/officeDocument/2006/relationships/slideLayout" Target="../slideLayouts/slideLayout4.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21.jp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24.jpeg"/><Relationship Id="rId2" Type="http://schemas.openxmlformats.org/officeDocument/2006/relationships/diagramData" Target="../diagrams/data16.xml"/><Relationship Id="rId1" Type="http://schemas.openxmlformats.org/officeDocument/2006/relationships/slideLayout" Target="../slideLayouts/slideLayout8.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30.png"/><Relationship Id="rId1" Type="http://schemas.openxmlformats.org/officeDocument/2006/relationships/slideLayout" Target="../slideLayouts/slideLayout8.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32.png"/><Relationship Id="rId7" Type="http://schemas.openxmlformats.org/officeDocument/2006/relationships/diagramColors" Target="../diagrams/colors18.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38.png"/><Relationship Id="rId1" Type="http://schemas.openxmlformats.org/officeDocument/2006/relationships/slideLayout" Target="../slideLayouts/slideLayout8.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65.xml.rels><?xml version="1.0" encoding="UTF-8" standalone="yes"?>
<Relationships xmlns="http://schemas.openxmlformats.org/package/2006/relationships"><Relationship Id="rId8" Type="http://schemas.openxmlformats.org/officeDocument/2006/relationships/hyperlink" Target="https://www.ispionline.it/en/publication/the-gulf-states-after-the-israel-iran-war-three-lessons-learned-213994" TargetMode="External"/><Relationship Id="rId3" Type="http://schemas.openxmlformats.org/officeDocument/2006/relationships/hyperlink" Target="https://fpc.org.uk/wp-content/uploads/2018/11/Saudi-Arabia-and-Iran-The-Struggle-to-Shape-the-Middle-East-Report.pdf" TargetMode="External"/><Relationship Id="rId7" Type="http://schemas.openxmlformats.org/officeDocument/2006/relationships/hyperlink" Target="https://www.sepad.org.uk/files/documents/The%20Middle%20East%20in%202050%20-%20Formatted.pdf" TargetMode="External"/><Relationship Id="rId2" Type="http://schemas.openxmlformats.org/officeDocument/2006/relationships/hyperlink" Target="http://www.grc.net/" TargetMode="External"/><Relationship Id="rId1" Type="http://schemas.openxmlformats.org/officeDocument/2006/relationships/slideLayout" Target="../slideLayouts/slideLayout2.xml"/><Relationship Id="rId6" Type="http://schemas.openxmlformats.org/officeDocument/2006/relationships/hyperlink" Target="https://www.unitedagainstnucleariran.com/sites/default/files/Destabilization%20in%20the%20Gulf%20Region%20and%20for%20the%20GCC.pdf" TargetMode="External"/><Relationship Id="rId5" Type="http://schemas.openxmlformats.org/officeDocument/2006/relationships/hyperlink" Target="https://www.aljazeera.com/features/2025/11/11/the-gcc-and-collective-security" TargetMode="External"/><Relationship Id="rId4" Type="http://schemas.openxmlformats.org/officeDocument/2006/relationships/hyperlink" Target="https://www.aljazeera.com/author/mohammad-salami"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7.jpg"/><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flower illustrations">
            <a:extLst>
              <a:ext uri="{FF2B5EF4-FFF2-40B4-BE49-F238E27FC236}">
                <a16:creationId xmlns:a16="http://schemas.microsoft.com/office/drawing/2014/main" id="{46768272-0F6A-4E58-A45C-F10D015D895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85506"/>
            <a:ext cx="12191980" cy="6858000"/>
          </a:xfrm>
          <a:prstGeom prst="rect">
            <a:avLst/>
          </a:prstGeom>
        </p:spPr>
      </p:pic>
      <p:sp useBgFill="1">
        <p:nvSpPr>
          <p:cNvPr id="73" name="Rectangle 72">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75" name="Rectangle 74">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771132" y="2091263"/>
            <a:ext cx="8649738" cy="1974431"/>
          </a:xfrm>
        </p:spPr>
        <p:txBody>
          <a:bodyPr>
            <a:normAutofit/>
          </a:bodyPr>
          <a:lstStyle/>
          <a:p>
            <a:r>
              <a:rPr lang="hr-HR" sz="4400" dirty="0"/>
              <a:t>GEOPOLITIČKI ODNOSI IRANA I ZALJEVSKIH DRŽAVA</a:t>
            </a:r>
            <a:endParaRPr lang="en-US" sz="4400" dirty="0"/>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771130" y="4157134"/>
            <a:ext cx="8652788" cy="982130"/>
          </a:xfrm>
        </p:spPr>
        <p:txBody>
          <a:bodyPr>
            <a:normAutofit fontScale="85000" lnSpcReduction="20000"/>
          </a:bodyPr>
          <a:lstStyle/>
          <a:p>
            <a:pPr>
              <a:spcAft>
                <a:spcPts val="600"/>
              </a:spcAft>
            </a:pPr>
            <a:r>
              <a:rPr lang="hr-HR" sz="1800" dirty="0"/>
              <a:t>Izv. prof. Jelena Lončar</a:t>
            </a:r>
          </a:p>
          <a:p>
            <a:pPr>
              <a:spcAft>
                <a:spcPts val="600"/>
              </a:spcAft>
            </a:pPr>
            <a:r>
              <a:rPr lang="hr-HR" dirty="0"/>
              <a:t>Sveučilište u Zagrebu, Prirodoslovno-matematički falultet, Geografski odsjek</a:t>
            </a:r>
          </a:p>
          <a:p>
            <a:pPr>
              <a:spcAft>
                <a:spcPts val="600"/>
              </a:spcAft>
            </a:pPr>
            <a:r>
              <a:rPr lang="hr-HR" sz="1800" dirty="0"/>
              <a:t>Marulićev trg 19,  10 000 Zagreb</a:t>
            </a:r>
          </a:p>
          <a:p>
            <a:pPr>
              <a:spcAft>
                <a:spcPts val="600"/>
              </a:spcAft>
            </a:pPr>
            <a:endParaRPr lang="en-US" sz="1800" dirty="0"/>
          </a:p>
        </p:txBody>
      </p:sp>
      <p:sp>
        <p:nvSpPr>
          <p:cNvPr id="77" name="Rectangle 76">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79" name="Straight Connector 78">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8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12CF119-5104-4339-8BA5-F460BC73DFD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9116" r="2" b="2"/>
          <a:stretch>
            <a:fillRect/>
          </a:stretch>
        </p:blipFill>
        <p:spPr>
          <a:xfrm>
            <a:off x="20" y="10"/>
            <a:ext cx="6392647" cy="6857990"/>
          </a:xfrm>
          <a:prstGeom prst="rect">
            <a:avLst/>
          </a:prstGeom>
        </p:spPr>
      </p:pic>
      <p:sp>
        <p:nvSpPr>
          <p:cNvPr id="18" name="Rectangle 17">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12E0EE7-91EC-452E-981D-08CE15BF21D0}"/>
              </a:ext>
            </a:extLst>
          </p:cNvPr>
          <p:cNvSpPr txBox="1"/>
          <p:nvPr/>
        </p:nvSpPr>
        <p:spPr>
          <a:xfrm>
            <a:off x="7064082" y="2103120"/>
            <a:ext cx="4472922" cy="3931920"/>
          </a:xfrm>
          <a:prstGeom prst="rect">
            <a:avLst/>
          </a:prstGeom>
        </p:spPr>
        <p:txBody>
          <a:bodyPr vert="horz" lIns="91440" tIns="45720" rIns="91440" bIns="45720" rtlCol="0">
            <a:normAutofit/>
          </a:bodyPr>
          <a:lstStyle/>
          <a:p>
            <a:pPr marL="285750" indent="-182880">
              <a:spcAft>
                <a:spcPts val="600"/>
              </a:spcAft>
              <a:buClr>
                <a:schemeClr val="tx1">
                  <a:lumMod val="85000"/>
                  <a:lumOff val="15000"/>
                </a:schemeClr>
              </a:buClr>
              <a:buFont typeface="Garamond" pitchFamily="18" charset="0"/>
              <a:buChar char="◦"/>
            </a:pPr>
            <a:r>
              <a:rPr lang="en-US"/>
              <a:t>Ovo služi kao Teheranovo opravdanje za njegovo sudjelovanje u </a:t>
            </a:r>
            <a:r>
              <a:rPr lang="en-US" b="1"/>
              <a:t>Siriji, Libanonu, Iraku i </a:t>
            </a:r>
            <a:r>
              <a:rPr lang="en-US"/>
              <a:t>kontinuiranu podršku palestinskoj stvari.</a:t>
            </a:r>
          </a:p>
          <a:p>
            <a:pPr marL="0" indent="-182880">
              <a:spcAft>
                <a:spcPts val="600"/>
              </a:spcAft>
              <a:buClr>
                <a:schemeClr val="tx1">
                  <a:lumMod val="85000"/>
                  <a:lumOff val="15000"/>
                </a:schemeClr>
              </a:buClr>
              <a:buFont typeface="Garamond" pitchFamily="18" charset="0"/>
              <a:buChar char="◦"/>
            </a:pPr>
            <a:endParaRPr lang="en-US"/>
          </a:p>
          <a:p>
            <a:pPr marL="285750" indent="-182880">
              <a:spcAft>
                <a:spcPts val="600"/>
              </a:spcAft>
              <a:buClr>
                <a:schemeClr val="tx1">
                  <a:lumMod val="85000"/>
                  <a:lumOff val="15000"/>
                </a:schemeClr>
              </a:buClr>
              <a:buFont typeface="Garamond" pitchFamily="18" charset="0"/>
              <a:buChar char="◦"/>
            </a:pPr>
            <a:r>
              <a:rPr lang="en-US"/>
              <a:t>Razvoj Osovine od </a:t>
            </a:r>
            <a:r>
              <a:rPr lang="en-US" b="1"/>
              <a:t>prvenstveno usmjerene na Izrael</a:t>
            </a:r>
            <a:r>
              <a:rPr lang="en-US"/>
              <a:t> i njegove zapadne saveznike do one koja je oblikovana oko borbe protiv 'ekstremizma' skupina poput Daesha.</a:t>
            </a:r>
          </a:p>
        </p:txBody>
      </p:sp>
    </p:spTree>
    <p:extLst>
      <p:ext uri="{BB962C8B-B14F-4D97-AF65-F5344CB8AC3E}">
        <p14:creationId xmlns:p14="http://schemas.microsoft.com/office/powerpoint/2010/main" val="3082857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alestinski san i surova realnost: Je li posljednji sukob s Izraelom  razotkrio neslaganja u Gazi">
            <a:extLst>
              <a:ext uri="{FF2B5EF4-FFF2-40B4-BE49-F238E27FC236}">
                <a16:creationId xmlns:a16="http://schemas.microsoft.com/office/drawing/2014/main" id="{C02CA80F-D516-8B2A-C7A0-1C559F134A5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884" r="-1" b="-1"/>
          <a:stretch>
            <a:fillRect/>
          </a:stretch>
        </p:blipFill>
        <p:spPr bwMode="auto">
          <a:xfrm>
            <a:off x="0" y="1"/>
            <a:ext cx="82422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5C776B21-12D1-AEB3-FFB9-AA1EF0C78F73}"/>
              </a:ext>
            </a:extLst>
          </p:cNvPr>
          <p:cNvSpPr>
            <a:spLocks noGrp="1"/>
          </p:cNvSpPr>
          <p:nvPr>
            <p:ph type="body" sz="half" idx="2"/>
          </p:nvPr>
        </p:nvSpPr>
        <p:spPr>
          <a:xfrm>
            <a:off x="7949186" y="2265037"/>
            <a:ext cx="3822189" cy="3742762"/>
          </a:xfrm>
        </p:spPr>
        <p:txBody>
          <a:bodyPr vert="horz" lIns="91440" tIns="45720" rIns="91440" bIns="45720" rtlCol="0">
            <a:normAutofit/>
          </a:bodyPr>
          <a:lstStyle/>
          <a:p>
            <a:pPr marL="342900" indent="-228600">
              <a:buFont typeface="Arial" panose="020B0604020202020204" pitchFamily="34" charset="0"/>
              <a:buChar char="•"/>
            </a:pPr>
            <a:r>
              <a:rPr lang="hr-HR" sz="2000" dirty="0"/>
              <a:t>Navedeno je o</a:t>
            </a:r>
            <a:r>
              <a:rPr lang="en-US" sz="2000" dirty="0" err="1"/>
              <a:t>mogućilo</a:t>
            </a:r>
            <a:r>
              <a:rPr lang="en-US" sz="2000" dirty="0"/>
              <a:t> </a:t>
            </a:r>
            <a:r>
              <a:rPr lang="en-US" sz="2000" dirty="0" err="1"/>
              <a:t>Iranu</a:t>
            </a:r>
            <a:r>
              <a:rPr lang="en-US" sz="2000" dirty="0"/>
              <a:t> </a:t>
            </a:r>
            <a:r>
              <a:rPr lang="en-US" sz="2000" dirty="0" err="1"/>
              <a:t>i</a:t>
            </a:r>
            <a:r>
              <a:rPr lang="en-US" sz="2000" dirty="0"/>
              <a:t> </a:t>
            </a:r>
            <a:r>
              <a:rPr lang="en-US" sz="2000" dirty="0" err="1"/>
              <a:t>njegovim</a:t>
            </a:r>
            <a:r>
              <a:rPr lang="en-US" sz="2000" dirty="0"/>
              <a:t> </a:t>
            </a:r>
            <a:r>
              <a:rPr lang="en-US" sz="2000" dirty="0" err="1"/>
              <a:t>saveznicima</a:t>
            </a:r>
            <a:r>
              <a:rPr lang="en-US" sz="2000" dirty="0"/>
              <a:t> da </a:t>
            </a:r>
            <a:r>
              <a:rPr lang="en-US" sz="2000" dirty="0" err="1"/>
              <a:t>podrže</a:t>
            </a:r>
            <a:r>
              <a:rPr lang="en-US" sz="2000" dirty="0"/>
              <a:t> </a:t>
            </a:r>
            <a:r>
              <a:rPr lang="en-US" sz="2000" dirty="0" err="1"/>
              <a:t>skupine</a:t>
            </a:r>
            <a:r>
              <a:rPr lang="en-US" sz="2000" dirty="0"/>
              <a:t> </a:t>
            </a:r>
            <a:r>
              <a:rPr lang="en-US" sz="2000" dirty="0" err="1"/>
              <a:t>uključujući</a:t>
            </a:r>
            <a:r>
              <a:rPr lang="en-US" sz="2000" dirty="0"/>
              <a:t> Hamas, </a:t>
            </a:r>
            <a:r>
              <a:rPr lang="en-US" sz="2000" dirty="0" err="1"/>
              <a:t>Islamski</a:t>
            </a:r>
            <a:r>
              <a:rPr lang="en-US" sz="2000" dirty="0"/>
              <a:t> </a:t>
            </a:r>
            <a:r>
              <a:rPr lang="en-US" sz="2000" dirty="0" err="1"/>
              <a:t>džihad</a:t>
            </a:r>
            <a:r>
              <a:rPr lang="en-US" sz="2000" dirty="0"/>
              <a:t> </a:t>
            </a:r>
            <a:r>
              <a:rPr lang="en-US" sz="2000" dirty="0" err="1"/>
              <a:t>i</a:t>
            </a:r>
            <a:r>
              <a:rPr lang="en-US" sz="2000" dirty="0"/>
              <a:t> </a:t>
            </a:r>
            <a:r>
              <a:rPr lang="en-US" sz="2000" dirty="0" err="1"/>
              <a:t>Narodni</a:t>
            </a:r>
            <a:r>
              <a:rPr lang="en-US" sz="2000" dirty="0"/>
              <a:t> front za </a:t>
            </a:r>
            <a:r>
              <a:rPr lang="en-US" sz="2000" dirty="0" err="1"/>
              <a:t>oslobođenje</a:t>
            </a:r>
            <a:r>
              <a:rPr lang="en-US" sz="2000" dirty="0"/>
              <a:t> Palestine.</a:t>
            </a:r>
          </a:p>
          <a:p>
            <a:pPr marL="342900" indent="-228600">
              <a:buFont typeface="Arial" panose="020B0604020202020204" pitchFamily="34" charset="0"/>
              <a:buChar char="•"/>
            </a:pPr>
            <a:endParaRPr lang="en-US" sz="2000" dirty="0"/>
          </a:p>
          <a:p>
            <a:pPr marL="342900" indent="-228600">
              <a:buFont typeface="Arial" panose="020B0604020202020204" pitchFamily="34" charset="0"/>
              <a:buChar char="•"/>
            </a:pPr>
            <a:r>
              <a:rPr lang="en-US" sz="2000" dirty="0"/>
              <a:t>Tehran </a:t>
            </a:r>
            <a:r>
              <a:rPr lang="en-US" sz="2000" dirty="0" err="1"/>
              <a:t>ih</a:t>
            </a:r>
            <a:r>
              <a:rPr lang="en-US" sz="2000" dirty="0"/>
              <a:t> </a:t>
            </a:r>
            <a:r>
              <a:rPr lang="en-US" sz="2000" dirty="0" err="1"/>
              <a:t>smatra</a:t>
            </a:r>
            <a:r>
              <a:rPr lang="en-US" sz="2000" dirty="0"/>
              <a:t> </a:t>
            </a:r>
            <a:r>
              <a:rPr lang="en-US" sz="2000" dirty="0" err="1"/>
              <a:t>ključnim</a:t>
            </a:r>
            <a:r>
              <a:rPr lang="en-US" sz="2000" dirty="0"/>
              <a:t> </a:t>
            </a:r>
            <a:r>
              <a:rPr lang="en-US" sz="2000" dirty="0" err="1"/>
              <a:t>dijelom</a:t>
            </a:r>
            <a:r>
              <a:rPr lang="en-US" sz="2000" dirty="0"/>
              <a:t> </a:t>
            </a:r>
            <a:r>
              <a:rPr lang="hr-HR" sz="2000" dirty="0"/>
              <a:t>O</a:t>
            </a:r>
            <a:r>
              <a:rPr lang="en-US" sz="2000" dirty="0" err="1"/>
              <a:t>sovine</a:t>
            </a:r>
            <a:r>
              <a:rPr lang="en-US" sz="2000" dirty="0"/>
              <a:t>.</a:t>
            </a:r>
          </a:p>
          <a:p>
            <a:pPr indent="-228600">
              <a:buFont typeface="Arial" panose="020B0604020202020204" pitchFamily="34" charset="0"/>
              <a:buChar char="•"/>
            </a:pPr>
            <a:endParaRPr lang="en-US" sz="2000" dirty="0"/>
          </a:p>
        </p:txBody>
      </p:sp>
    </p:spTree>
    <p:extLst>
      <p:ext uri="{BB962C8B-B14F-4D97-AF65-F5344CB8AC3E}">
        <p14:creationId xmlns:p14="http://schemas.microsoft.com/office/powerpoint/2010/main" val="2436297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D5293-1B89-9EF9-6C67-0DBFC061F77C}"/>
              </a:ext>
            </a:extLst>
          </p:cNvPr>
          <p:cNvSpPr>
            <a:spLocks noGrp="1"/>
          </p:cNvSpPr>
          <p:nvPr>
            <p:ph type="title"/>
          </p:nvPr>
        </p:nvSpPr>
        <p:spPr/>
        <p:txBody>
          <a:bodyPr>
            <a:normAutofit fontScale="90000"/>
          </a:bodyPr>
          <a:lstStyle/>
          <a:p>
            <a:r>
              <a:rPr lang="hr-HR" dirty="0"/>
              <a:t>Geopolitika otpora:  međunarodna i lokalna</a:t>
            </a:r>
            <a:br>
              <a:rPr lang="en-US" dirty="0"/>
            </a:br>
            <a:endParaRPr lang="en-US" dirty="0"/>
          </a:p>
        </p:txBody>
      </p:sp>
      <p:sp>
        <p:nvSpPr>
          <p:cNvPr id="3" name="Content Placeholder 2">
            <a:extLst>
              <a:ext uri="{FF2B5EF4-FFF2-40B4-BE49-F238E27FC236}">
                <a16:creationId xmlns:a16="http://schemas.microsoft.com/office/drawing/2014/main" id="{A1B7D79E-B480-AAC0-0034-AA2869BFE9B8}"/>
              </a:ext>
            </a:extLst>
          </p:cNvPr>
          <p:cNvSpPr>
            <a:spLocks noGrp="1"/>
          </p:cNvSpPr>
          <p:nvPr>
            <p:ph idx="1"/>
          </p:nvPr>
        </p:nvSpPr>
        <p:spPr>
          <a:xfrm>
            <a:off x="838200" y="1825625"/>
            <a:ext cx="4953000" cy="4351338"/>
          </a:xfrm>
        </p:spPr>
        <p:txBody>
          <a:bodyPr>
            <a:normAutofit/>
          </a:bodyPr>
          <a:lstStyle/>
          <a:p>
            <a:r>
              <a:rPr lang="hr-HR" sz="2000" dirty="0"/>
              <a:t>Osovina se počela kristalizirati u široj globalnoj svijesti tek nakon </a:t>
            </a:r>
            <a:r>
              <a:rPr lang="hr-HR" sz="2000" i="1" dirty="0"/>
              <a:t>izraelsko-libanonskog rata </a:t>
            </a:r>
            <a:r>
              <a:rPr lang="hr-HR" sz="2000" dirty="0"/>
              <a:t>2006.</a:t>
            </a:r>
          </a:p>
          <a:p>
            <a:endParaRPr lang="hr-HR" sz="2000" dirty="0"/>
          </a:p>
          <a:p>
            <a:r>
              <a:rPr lang="hr-HR" sz="2000" dirty="0"/>
              <a:t>Dobila je na važnosti nakon </a:t>
            </a:r>
            <a:r>
              <a:rPr lang="hr-HR" sz="2000" i="1" dirty="0"/>
              <a:t>arapskih ustanaka </a:t>
            </a:r>
            <a:r>
              <a:rPr lang="hr-HR" sz="2000" dirty="0"/>
              <a:t>koji su započeli 2011.</a:t>
            </a:r>
          </a:p>
          <a:p>
            <a:endParaRPr lang="hr-HR" sz="2000" dirty="0"/>
          </a:p>
          <a:p>
            <a:r>
              <a:rPr lang="hr-HR" sz="2000" dirty="0"/>
              <a:t>Višestruka priroda osovine -&gt; nadilazi isključivo materijalne ili ideacijske aspekte. </a:t>
            </a:r>
          </a:p>
          <a:p>
            <a:endParaRPr lang="en-US" sz="2000" dirty="0"/>
          </a:p>
        </p:txBody>
      </p:sp>
      <p:pic>
        <p:nvPicPr>
          <p:cNvPr id="2050" name="Picture 2" descr="What is Iran's axis of resistance?">
            <a:extLst>
              <a:ext uri="{FF2B5EF4-FFF2-40B4-BE49-F238E27FC236}">
                <a16:creationId xmlns:a16="http://schemas.microsoft.com/office/drawing/2014/main" id="{561F11ED-40C0-4FD8-B1B6-131EC00DA8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9756" y="2138081"/>
            <a:ext cx="6144312" cy="36800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579A58D-DB76-4377-891E-29BC8994C49F}"/>
              </a:ext>
            </a:extLst>
          </p:cNvPr>
          <p:cNvSpPr txBox="1"/>
          <p:nvPr/>
        </p:nvSpPr>
        <p:spPr>
          <a:xfrm>
            <a:off x="7082117" y="6176963"/>
            <a:ext cx="5190565" cy="461665"/>
          </a:xfrm>
          <a:prstGeom prst="rect">
            <a:avLst/>
          </a:prstGeom>
          <a:noFill/>
        </p:spPr>
        <p:txBody>
          <a:bodyPr wrap="square">
            <a:spAutoFit/>
          </a:bodyPr>
          <a:lstStyle/>
          <a:p>
            <a:r>
              <a:rPr lang="hr-HR" sz="1200" dirty="0"/>
              <a:t>Izvor: The Economist, https://www.economist.com/the-economist-explains/2023/11/15/what-is-irans-axis-of-resistance</a:t>
            </a:r>
          </a:p>
        </p:txBody>
      </p:sp>
    </p:spTree>
    <p:extLst>
      <p:ext uri="{BB962C8B-B14F-4D97-AF65-F5344CB8AC3E}">
        <p14:creationId xmlns:p14="http://schemas.microsoft.com/office/powerpoint/2010/main" val="3090969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23074-0CCA-4549-9CA3-766A9A82C3EE}"/>
              </a:ext>
            </a:extLst>
          </p:cNvPr>
          <p:cNvSpPr>
            <a:spLocks noGrp="1"/>
          </p:cNvSpPr>
          <p:nvPr>
            <p:ph type="title"/>
          </p:nvPr>
        </p:nvSpPr>
        <p:spPr/>
        <p:txBody>
          <a:bodyPr>
            <a:normAutofit fontScale="90000"/>
          </a:bodyPr>
          <a:lstStyle/>
          <a:p>
            <a:pPr marL="457200" indent="-457200">
              <a:buFont typeface="Arial" panose="020B0604020202020204" pitchFamily="34" charset="0"/>
              <a:buChar char="•"/>
            </a:pPr>
            <a:r>
              <a:rPr lang="hr-HR" sz="2700" dirty="0"/>
              <a:t> </a:t>
            </a:r>
            <a:br>
              <a:rPr lang="hr-HR" sz="2700" dirty="0"/>
            </a:br>
            <a:br>
              <a:rPr lang="hr-HR" sz="2700" dirty="0"/>
            </a:br>
            <a:r>
              <a:rPr lang="hr-HR" sz="2700" dirty="0"/>
              <a:t>Osovina pruža prisutnost u </a:t>
            </a:r>
            <a:r>
              <a:rPr lang="hr-HR" sz="2700" b="1" dirty="0"/>
              <a:t>svakodnevnom životu </a:t>
            </a:r>
            <a:r>
              <a:rPr lang="hr-HR" sz="2700" dirty="0"/>
              <a:t>kroz svoju kulturnu produkciju i aktivnosti </a:t>
            </a:r>
            <a:r>
              <a:rPr lang="hr-HR" sz="2700" b="1" dirty="0"/>
              <a:t>kulturne diplomacije</a:t>
            </a:r>
            <a:r>
              <a:rPr lang="hr-HR" sz="2700" dirty="0"/>
              <a:t>, ali je primarno:</a:t>
            </a:r>
            <a:br>
              <a:rPr lang="en-US" sz="4400" dirty="0"/>
            </a:br>
            <a:endParaRPr lang="en-US" dirty="0"/>
          </a:p>
        </p:txBody>
      </p:sp>
      <p:graphicFrame>
        <p:nvGraphicFramePr>
          <p:cNvPr id="4" name="Content Placeholder 3">
            <a:extLst>
              <a:ext uri="{FF2B5EF4-FFF2-40B4-BE49-F238E27FC236}">
                <a16:creationId xmlns:a16="http://schemas.microsoft.com/office/drawing/2014/main" id="{988E0E55-0455-4A95-945F-44A3CF625B63}"/>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5445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2181D-911C-1343-7267-E35AC86CCA0E}"/>
              </a:ext>
            </a:extLst>
          </p:cNvPr>
          <p:cNvSpPr>
            <a:spLocks noGrp="1"/>
          </p:cNvSpPr>
          <p:nvPr>
            <p:ph type="title"/>
          </p:nvPr>
        </p:nvSpPr>
        <p:spPr>
          <a:xfrm>
            <a:off x="1066800" y="642594"/>
            <a:ext cx="10058400" cy="1371600"/>
          </a:xfrm>
        </p:spPr>
        <p:txBody>
          <a:bodyPr vert="horz" lIns="91440" tIns="45720" rIns="91440" bIns="45720" rtlCol="0" anchor="ctr">
            <a:normAutofit/>
          </a:bodyPr>
          <a:lstStyle/>
          <a:p>
            <a:r>
              <a:rPr lang="en-US" sz="2600"/>
              <a:t>Priroda </a:t>
            </a:r>
            <a:r>
              <a:rPr lang="en-US" sz="2600" b="1" i="1"/>
              <a:t>međudržavnog rivalstva </a:t>
            </a:r>
            <a:r>
              <a:rPr lang="en-US" sz="2600"/>
              <a:t>i njegov utjecaj na regionalni poredak na Bliskom istoku posebno je akutan kada su u pitanju ključni protagonisti poput Irana i Saudijske Arabije. </a:t>
            </a:r>
          </a:p>
        </p:txBody>
      </p:sp>
      <p:graphicFrame>
        <p:nvGraphicFramePr>
          <p:cNvPr id="7" name="Content Placeholder 2">
            <a:extLst>
              <a:ext uri="{FF2B5EF4-FFF2-40B4-BE49-F238E27FC236}">
                <a16:creationId xmlns:a16="http://schemas.microsoft.com/office/drawing/2014/main" id="{9CBBA321-5741-C161-F1C8-9C2305E51901}"/>
              </a:ext>
            </a:extLst>
          </p:cNvPr>
          <p:cNvGraphicFramePr>
            <a:graphicFrameLocks noGrp="1"/>
          </p:cNvGraphicFramePr>
          <p:nvPr>
            <p:ph sz="quarter" idx="13"/>
          </p:nvPr>
        </p:nvGraphicFramePr>
        <p:xfrm>
          <a:off x="1066800" y="2103120"/>
          <a:ext cx="10058400" cy="3849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6193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513E45-4F5C-9394-1D42-7FB6C0170D83}"/>
              </a:ext>
            </a:extLst>
          </p:cNvPr>
          <p:cNvSpPr>
            <a:spLocks noGrp="1"/>
          </p:cNvSpPr>
          <p:nvPr>
            <p:ph type="title"/>
          </p:nvPr>
        </p:nvSpPr>
        <p:spPr>
          <a:xfrm>
            <a:off x="6857999" y="1102406"/>
            <a:ext cx="4745421" cy="3768695"/>
          </a:xfrm>
        </p:spPr>
        <p:txBody>
          <a:bodyPr anchor="b">
            <a:normAutofit/>
          </a:bodyPr>
          <a:lstStyle/>
          <a:p>
            <a:r>
              <a:rPr lang="hr-HR" sz="2400" b="1" dirty="0"/>
              <a:t>Religija</a:t>
            </a:r>
            <a:r>
              <a:rPr lang="hr-HR" sz="2400" dirty="0"/>
              <a:t> -  služi kao sredstvo kojim se red stvara i štiti izvan granica države. </a:t>
            </a:r>
            <a:br>
              <a:rPr lang="hr-HR" sz="2400" dirty="0"/>
            </a:br>
            <a:br>
              <a:rPr lang="hr-HR" sz="2400" dirty="0"/>
            </a:br>
            <a:r>
              <a:rPr lang="hr-HR" sz="2400" dirty="0"/>
              <a:t>Zajednički normativni projekti –</a:t>
            </a:r>
            <a:r>
              <a:rPr lang="hr-HR" sz="2400" i="1" dirty="0"/>
              <a:t>panarabizam, panislamizam ili ideje otpora </a:t>
            </a:r>
            <a:r>
              <a:rPr lang="hr-HR" sz="2400" dirty="0"/>
              <a:t>– povijesno su presijecali državne granice. </a:t>
            </a:r>
            <a:br>
              <a:rPr lang="hr-HR" sz="2400" dirty="0"/>
            </a:br>
            <a:br>
              <a:rPr lang="hr-HR" sz="2400" dirty="0"/>
            </a:br>
            <a:r>
              <a:rPr lang="hr-HR" sz="2400" dirty="0"/>
              <a:t>Time su postavljali izazove regionalnim silama.</a:t>
            </a:r>
            <a:endParaRPr lang="en-US" sz="2400" dirty="0"/>
          </a:p>
        </p:txBody>
      </p:sp>
      <p:pic>
        <p:nvPicPr>
          <p:cNvPr id="3" name="Picture 2" descr="A cartoon of a person with a chain around their arm&#10;&#10;AI-generated content may be incorrect.">
            <a:extLst>
              <a:ext uri="{FF2B5EF4-FFF2-40B4-BE49-F238E27FC236}">
                <a16:creationId xmlns:a16="http://schemas.microsoft.com/office/drawing/2014/main" id="{E8DA2BD4-4533-1827-E1DF-23541847B6C4}"/>
              </a:ext>
            </a:extLst>
          </p:cNvPr>
          <p:cNvPicPr>
            <a:picLocks noChangeAspect="1"/>
          </p:cNvPicPr>
          <p:nvPr/>
        </p:nvPicPr>
        <p:blipFill>
          <a:blip r:embed="rId3"/>
          <a:stretch>
            <a:fillRect/>
          </a:stretch>
        </p:blipFill>
        <p:spPr>
          <a:xfrm>
            <a:off x="206189" y="208212"/>
            <a:ext cx="6398774" cy="6441575"/>
          </a:xfrm>
          <a:prstGeom prst="rect">
            <a:avLst/>
          </a:prstGeom>
          <a:ln>
            <a:solidFill>
              <a:schemeClr val="tx1"/>
            </a:solidFill>
          </a:ln>
        </p:spPr>
      </p:pic>
    </p:spTree>
    <p:extLst>
      <p:ext uri="{BB962C8B-B14F-4D97-AF65-F5344CB8AC3E}">
        <p14:creationId xmlns:p14="http://schemas.microsoft.com/office/powerpoint/2010/main" val="3451504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44228-E7F6-8C40-667A-4BD0B1853626}"/>
              </a:ext>
            </a:extLst>
          </p:cNvPr>
          <p:cNvSpPr>
            <a:spLocks noGrp="1"/>
          </p:cNvSpPr>
          <p:nvPr>
            <p:ph type="title"/>
          </p:nvPr>
        </p:nvSpPr>
        <p:spPr/>
        <p:txBody>
          <a:bodyPr>
            <a:noAutofit/>
          </a:bodyPr>
          <a:lstStyle/>
          <a:p>
            <a:r>
              <a:rPr lang="hr-HR" sz="4400" dirty="0"/>
              <a:t>Kako i zašto su Iran i Saudijska Arabija blisko surađivali tri desetljeća? </a:t>
            </a:r>
            <a:endParaRPr lang="en-US" sz="4400" dirty="0"/>
          </a:p>
        </p:txBody>
      </p:sp>
      <p:pic>
        <p:nvPicPr>
          <p:cNvPr id="6" name="Picture Placeholder 5" descr="A group of men in military uniforms&#10;&#10;AI-generated content may be incorrect.">
            <a:extLst>
              <a:ext uri="{FF2B5EF4-FFF2-40B4-BE49-F238E27FC236}">
                <a16:creationId xmlns:a16="http://schemas.microsoft.com/office/drawing/2014/main" id="{778221FB-BD94-A100-7789-473D63AF8518}"/>
              </a:ext>
            </a:extLst>
          </p:cNvPr>
          <p:cNvPicPr>
            <a:picLocks noGrp="1" noChangeAspect="1"/>
          </p:cNvPicPr>
          <p:nvPr>
            <p:ph type="pic" sz="quarter" idx="14"/>
          </p:nvPr>
        </p:nvPicPr>
        <p:blipFill>
          <a:blip r:embed="rId2"/>
          <a:srcRect l="9822" r="9822"/>
          <a:stretch>
            <a:fillRect/>
          </a:stretch>
        </p:blipFill>
        <p:spPr>
          <a:xfrm>
            <a:off x="462461" y="716568"/>
            <a:ext cx="5427101" cy="5424863"/>
          </a:xfrm>
        </p:spPr>
      </p:pic>
    </p:spTree>
    <p:extLst>
      <p:ext uri="{BB962C8B-B14F-4D97-AF65-F5344CB8AC3E}">
        <p14:creationId xmlns:p14="http://schemas.microsoft.com/office/powerpoint/2010/main" val="85499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E1593-04B7-7510-0C42-CCC1EFAC9C8B}"/>
              </a:ext>
            </a:extLst>
          </p:cNvPr>
          <p:cNvSpPr>
            <a:spLocks noGrp="1"/>
          </p:cNvSpPr>
          <p:nvPr>
            <p:ph type="title"/>
          </p:nvPr>
        </p:nvSpPr>
        <p:spPr>
          <a:xfrm>
            <a:off x="994610" y="374904"/>
            <a:ext cx="10058400" cy="761090"/>
          </a:xfrm>
        </p:spPr>
        <p:txBody>
          <a:bodyPr>
            <a:normAutofit/>
          </a:bodyPr>
          <a:lstStyle/>
          <a:p>
            <a:pPr algn="ctr"/>
            <a:r>
              <a:rPr lang="hr-HR" dirty="0"/>
              <a:t>Odnosi Irana i S. Arabije: 1925. – 1949.</a:t>
            </a:r>
            <a:endParaRPr lang="en-US" dirty="0"/>
          </a:p>
        </p:txBody>
      </p:sp>
      <p:graphicFrame>
        <p:nvGraphicFramePr>
          <p:cNvPr id="5" name="Content Placeholder 4" descr="Basic Timeline">
            <a:extLst>
              <a:ext uri="{FF2B5EF4-FFF2-40B4-BE49-F238E27FC236}">
                <a16:creationId xmlns:a16="http://schemas.microsoft.com/office/drawing/2014/main" id="{32CD8CD7-0D3E-CE80-AA93-A141A7BE0B25}"/>
              </a:ext>
            </a:extLst>
          </p:cNvPr>
          <p:cNvGraphicFramePr>
            <a:graphicFrameLocks noGrp="1"/>
          </p:cNvGraphicFramePr>
          <p:nvPr>
            <p:ph idx="1"/>
            <p:extLst>
              <p:ext uri="{D42A27DB-BD31-4B8C-83A1-F6EECF244321}">
                <p14:modId xmlns:p14="http://schemas.microsoft.com/office/powerpoint/2010/main" val="3188024675"/>
              </p:ext>
              <p:ext uri="{E7BDC344-281C-4309-B0C6-D0EE65EED2A8}">
                <p202:designPr xmlns="" xmlns:p202="http://schemas.microsoft.com/office/powerpoint/2020/02/main">
                  <p202:designTagLst>
                    <p202:designTag name="ARCH:1:CLS" val="SmartArt"/>
                    <p202:designTag name="ARCH:1:VSVAR" val="Timeline"/>
                  </p202:designTagLst>
                </p202:designPr>
              </p:ext>
            </p:extLst>
          </p:nvPr>
        </p:nvGraphicFramePr>
        <p:xfrm>
          <a:off x="994610" y="1758748"/>
          <a:ext cx="10058400" cy="4661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49819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1DA7C-EBE1-FE1F-6EA4-D2D4ECF324E7}"/>
              </a:ext>
            </a:extLst>
          </p:cNvPr>
          <p:cNvSpPr>
            <a:spLocks noGrp="1"/>
          </p:cNvSpPr>
          <p:nvPr>
            <p:ph type="title"/>
          </p:nvPr>
        </p:nvSpPr>
        <p:spPr>
          <a:xfrm>
            <a:off x="644884" y="1168400"/>
            <a:ext cx="3270624" cy="4521200"/>
          </a:xfrm>
        </p:spPr>
        <p:txBody>
          <a:bodyPr>
            <a:normAutofit/>
          </a:bodyPr>
          <a:lstStyle/>
          <a:p>
            <a:r>
              <a:rPr lang="hr-HR">
                <a:solidFill>
                  <a:schemeClr val="tx1"/>
                </a:solidFill>
              </a:rPr>
              <a:t>Prvi kontakti i uspostava diplomatskih odnosa</a:t>
            </a:r>
            <a:br>
              <a:rPr lang="en-US">
                <a:solidFill>
                  <a:schemeClr val="tx1"/>
                </a:solidFill>
              </a:rPr>
            </a:br>
            <a:endParaRPr lang="en-US">
              <a:solidFill>
                <a:schemeClr val="tx1"/>
              </a:solidFill>
            </a:endParaRPr>
          </a:p>
        </p:txBody>
      </p:sp>
      <p:sp>
        <p:nvSpPr>
          <p:cNvPr id="18" name="Content Placeholder 2">
            <a:extLst>
              <a:ext uri="{FF2B5EF4-FFF2-40B4-BE49-F238E27FC236}">
                <a16:creationId xmlns:a16="http://schemas.microsoft.com/office/drawing/2014/main" id="{ED392916-4013-95CB-EAA1-CDE1C6A0D8AF}"/>
              </a:ext>
            </a:extLst>
          </p:cNvPr>
          <p:cNvSpPr>
            <a:spLocks noGrp="1"/>
          </p:cNvSpPr>
          <p:nvPr>
            <p:ph idx="1"/>
          </p:nvPr>
        </p:nvSpPr>
        <p:spPr>
          <a:xfrm>
            <a:off x="4953520" y="643468"/>
            <a:ext cx="6593596" cy="5487584"/>
          </a:xfrm>
        </p:spPr>
        <p:txBody>
          <a:bodyPr anchor="ctr">
            <a:normAutofit/>
          </a:bodyPr>
          <a:lstStyle/>
          <a:p>
            <a:pPr fontAlgn="b">
              <a:lnSpc>
                <a:spcPct val="100000"/>
              </a:lnSpc>
            </a:pPr>
            <a:r>
              <a:rPr lang="hr-HR" sz="1600" b="1" dirty="0">
                <a:solidFill>
                  <a:schemeClr val="tx1">
                    <a:lumMod val="85000"/>
                    <a:lumOff val="15000"/>
                  </a:schemeClr>
                </a:solidFill>
              </a:rPr>
              <a:t>1934. </a:t>
            </a:r>
          </a:p>
          <a:p>
            <a:pPr fontAlgn="b">
              <a:lnSpc>
                <a:spcPct val="100000"/>
              </a:lnSpc>
            </a:pPr>
            <a:r>
              <a:rPr lang="hr-HR" sz="1600" dirty="0"/>
              <a:t>Mohammad Ali </a:t>
            </a:r>
            <a:r>
              <a:rPr lang="hr-HR" sz="1600" dirty="0" err="1"/>
              <a:t>Moghadam</a:t>
            </a:r>
            <a:r>
              <a:rPr lang="hr-HR" sz="1600" dirty="0"/>
              <a:t> poslan kao posljednji ambasador Perzije u Saudijskoj Arabiji prije izbijanja Drugog svjetskog rata.</a:t>
            </a:r>
            <a:endParaRPr lang="hr-HR" sz="2000" dirty="0">
              <a:latin typeface="Calibri" panose="020F0502020204030204" pitchFamily="34" charset="0"/>
              <a:ea typeface="Calibri" panose="020F0502020204030204" pitchFamily="34" charset="0"/>
              <a:cs typeface="Arial" panose="020B0604020202020204" pitchFamily="34" charset="0"/>
            </a:endParaRPr>
          </a:p>
          <a:p>
            <a:pPr fontAlgn="b">
              <a:lnSpc>
                <a:spcPct val="100000"/>
              </a:lnSpc>
            </a:pPr>
            <a:r>
              <a:rPr lang="hr-HR" sz="1600" b="1" dirty="0">
                <a:solidFill>
                  <a:schemeClr val="tx1">
                    <a:lumMod val="85000"/>
                    <a:lumOff val="15000"/>
                  </a:schemeClr>
                </a:solidFill>
              </a:rPr>
              <a:t>1938.</a:t>
            </a:r>
          </a:p>
          <a:p>
            <a:pPr fontAlgn="b">
              <a:lnSpc>
                <a:spcPct val="100000"/>
              </a:lnSpc>
            </a:pPr>
            <a:r>
              <a:rPr lang="hr-HR" sz="1600" dirty="0">
                <a:solidFill>
                  <a:schemeClr val="tx1">
                    <a:lumMod val="85000"/>
                    <a:lumOff val="15000"/>
                  </a:schemeClr>
                </a:solidFill>
              </a:rPr>
              <a:t>Iran inicirao sazivanje </a:t>
            </a:r>
            <a:r>
              <a:rPr lang="hr-HR" sz="1600" b="1" dirty="0">
                <a:solidFill>
                  <a:schemeClr val="tx1">
                    <a:lumMod val="85000"/>
                    <a:lumOff val="15000"/>
                  </a:schemeClr>
                </a:solidFill>
              </a:rPr>
              <a:t>prvog foruma o Bliskom istoku </a:t>
            </a:r>
            <a:r>
              <a:rPr lang="hr-HR" sz="1600" dirty="0">
                <a:solidFill>
                  <a:schemeClr val="tx1">
                    <a:lumMod val="85000"/>
                    <a:lumOff val="15000"/>
                  </a:schemeClr>
                </a:solidFill>
              </a:rPr>
              <a:t>kako bi potaknuo regionalne države, uključujući Saudijsku Arabiju, na sklapanje paktova o prijateljstvu i sigurnosti dok Europa klizi ka novom sukobu.</a:t>
            </a:r>
            <a:endParaRPr lang="hr-HR" sz="1600" b="1" dirty="0">
              <a:solidFill>
                <a:schemeClr val="tx1">
                  <a:lumMod val="85000"/>
                  <a:lumOff val="15000"/>
                </a:schemeClr>
              </a:solidFill>
            </a:endParaRPr>
          </a:p>
          <a:p>
            <a:pPr fontAlgn="b">
              <a:lnSpc>
                <a:spcPct val="100000"/>
              </a:lnSpc>
            </a:pPr>
            <a:r>
              <a:rPr lang="hr-HR" sz="1600" b="1" dirty="0">
                <a:solidFill>
                  <a:schemeClr val="tx1">
                    <a:lumMod val="85000"/>
                    <a:lumOff val="15000"/>
                  </a:schemeClr>
                </a:solidFill>
              </a:rPr>
              <a:t>1939.</a:t>
            </a:r>
            <a:endParaRPr lang="en-US" sz="1600" dirty="0">
              <a:solidFill>
                <a:schemeClr val="tx1">
                  <a:lumMod val="85000"/>
                  <a:lumOff val="15000"/>
                </a:schemeClr>
              </a:solidFill>
            </a:endParaRPr>
          </a:p>
          <a:p>
            <a:pPr fontAlgn="b">
              <a:lnSpc>
                <a:spcPct val="100000"/>
              </a:lnSpc>
            </a:pPr>
            <a:r>
              <a:rPr lang="hr-HR" sz="1600" dirty="0">
                <a:solidFill>
                  <a:schemeClr val="tx1">
                    <a:lumMod val="85000"/>
                    <a:lumOff val="15000"/>
                  </a:schemeClr>
                </a:solidFill>
              </a:rPr>
              <a:t>Iran i Saudijska Arabija pokušali održati </a:t>
            </a:r>
            <a:r>
              <a:rPr lang="hr-HR" sz="1600" b="1" dirty="0">
                <a:solidFill>
                  <a:schemeClr val="tx1">
                    <a:lumMod val="85000"/>
                    <a:lumOff val="15000"/>
                  </a:schemeClr>
                </a:solidFill>
              </a:rPr>
              <a:t>samit za muslimansko jedinstvo </a:t>
            </a:r>
            <a:r>
              <a:rPr lang="hr-HR" sz="1600" dirty="0">
                <a:solidFill>
                  <a:schemeClr val="tx1">
                    <a:lumMod val="85000"/>
                    <a:lumOff val="15000"/>
                  </a:schemeClr>
                </a:solidFill>
              </a:rPr>
              <a:t>u Turskoj. </a:t>
            </a:r>
            <a:endParaRPr lang="en-US" sz="1600" dirty="0">
              <a:solidFill>
                <a:schemeClr val="tx1">
                  <a:lumMod val="85000"/>
                  <a:lumOff val="15000"/>
                </a:schemeClr>
              </a:solidFill>
            </a:endParaRPr>
          </a:p>
          <a:p>
            <a:pPr fontAlgn="b">
              <a:lnSpc>
                <a:spcPct val="100000"/>
              </a:lnSpc>
            </a:pPr>
            <a:r>
              <a:rPr lang="hr-HR" sz="1600" b="1" dirty="0">
                <a:solidFill>
                  <a:schemeClr val="tx1">
                    <a:lumMod val="85000"/>
                    <a:lumOff val="15000"/>
                  </a:schemeClr>
                </a:solidFill>
              </a:rPr>
              <a:t>1949.</a:t>
            </a:r>
            <a:endParaRPr lang="en-US" sz="1600" dirty="0">
              <a:solidFill>
                <a:schemeClr val="tx1">
                  <a:lumMod val="85000"/>
                  <a:lumOff val="15000"/>
                </a:schemeClr>
              </a:solidFill>
            </a:endParaRPr>
          </a:p>
          <a:p>
            <a:pPr fontAlgn="b">
              <a:lnSpc>
                <a:spcPct val="100000"/>
              </a:lnSpc>
            </a:pPr>
            <a:r>
              <a:rPr lang="hr-HR" sz="1600" dirty="0">
                <a:solidFill>
                  <a:schemeClr val="tx1">
                    <a:lumMod val="85000"/>
                    <a:lumOff val="15000"/>
                  </a:schemeClr>
                </a:solidFill>
              </a:rPr>
              <a:t>Iran pozvao Saudijsku Arabiju da se pridruži </a:t>
            </a:r>
            <a:r>
              <a:rPr lang="hr-HR" sz="1600" b="1" dirty="0">
                <a:solidFill>
                  <a:schemeClr val="tx1">
                    <a:lumMod val="85000"/>
                    <a:lumOff val="15000"/>
                  </a:schemeClr>
                </a:solidFill>
              </a:rPr>
              <a:t>paktovima o prijateljstvu i sigurnosti </a:t>
            </a:r>
            <a:r>
              <a:rPr lang="hr-HR" sz="1600" dirty="0">
                <a:solidFill>
                  <a:schemeClr val="tx1">
                    <a:lumMod val="85000"/>
                    <a:lumOff val="15000"/>
                  </a:schemeClr>
                </a:solidFill>
              </a:rPr>
              <a:t>s regionalnim državama.</a:t>
            </a:r>
          </a:p>
          <a:p>
            <a:pPr fontAlgn="b">
              <a:lnSpc>
                <a:spcPct val="100000"/>
              </a:lnSpc>
            </a:pPr>
            <a:endParaRPr lang="en-US" sz="1600" dirty="0">
              <a:solidFill>
                <a:schemeClr val="tx1">
                  <a:lumMod val="85000"/>
                  <a:lumOff val="15000"/>
                </a:schemeClr>
              </a:solidFill>
            </a:endParaRPr>
          </a:p>
          <a:p>
            <a:pPr>
              <a:lnSpc>
                <a:spcPct val="100000"/>
              </a:lnSpc>
            </a:pPr>
            <a:endParaRPr lang="en-US" sz="1600" dirty="0">
              <a:solidFill>
                <a:schemeClr val="tx1">
                  <a:lumMod val="85000"/>
                  <a:lumOff val="15000"/>
                </a:schemeClr>
              </a:solidFill>
            </a:endParaRPr>
          </a:p>
        </p:txBody>
      </p:sp>
      <p:graphicFrame>
        <p:nvGraphicFramePr>
          <p:cNvPr id="3" name="Table 2">
            <a:extLst>
              <a:ext uri="{FF2B5EF4-FFF2-40B4-BE49-F238E27FC236}">
                <a16:creationId xmlns:a16="http://schemas.microsoft.com/office/drawing/2014/main" id="{F32C2F6F-388C-468D-BAEA-1ACDAEA38B07}"/>
              </a:ext>
            </a:extLst>
          </p:cNvPr>
          <p:cNvGraphicFramePr>
            <a:graphicFrameLocks noGrp="1"/>
          </p:cNvGraphicFramePr>
          <p:nvPr/>
        </p:nvGraphicFramePr>
        <p:xfrm>
          <a:off x="482973" y="6214532"/>
          <a:ext cx="5200650" cy="323850"/>
        </p:xfrm>
        <a:graphic>
          <a:graphicData uri="http://schemas.openxmlformats.org/drawingml/2006/table">
            <a:tbl>
              <a:tblPr firstRow="1" firstCol="1" bandRow="1">
                <a:tableStyleId>{5C22544A-7EE6-4342-B048-85BDC9FD1C3A}</a:tableStyleId>
              </a:tblPr>
              <a:tblGrid>
                <a:gridCol w="5200650">
                  <a:extLst>
                    <a:ext uri="{9D8B030D-6E8A-4147-A177-3AD203B41FA5}">
                      <a16:colId xmlns:a16="http://schemas.microsoft.com/office/drawing/2014/main" val="562152966"/>
                    </a:ext>
                  </a:extLst>
                </a:gridCol>
              </a:tblGrid>
              <a:tr h="0">
                <a:tc>
                  <a:txBody>
                    <a:bodyPr/>
                    <a:lstStyle/>
                    <a:p>
                      <a:pPr>
                        <a:lnSpc>
                          <a:spcPct val="107000"/>
                        </a:lnSpc>
                        <a:spcAft>
                          <a:spcPts val="800"/>
                        </a:spcAft>
                      </a:pPr>
                      <a:endParaRPr lang="hr-HR" sz="1100" dirty="0">
                        <a:effectLst/>
                        <a:latin typeface="Calibri" panose="020F0502020204030204" pitchFamily="34" charset="0"/>
                        <a:ea typeface="Calibri" panose="020F0502020204030204" pitchFamily="34" charset="0"/>
                        <a:cs typeface="Arial" panose="020B0604020202020204" pitchFamily="34" charset="0"/>
                      </a:endParaRPr>
                    </a:p>
                  </a:txBody>
                  <a:tcPr marL="190500" marR="190500" marT="76200" marB="76200" anchor="b"/>
                </a:tc>
                <a:extLst>
                  <a:ext uri="{0D108BD9-81ED-4DB2-BD59-A6C34878D82A}">
                    <a16:rowId xmlns:a16="http://schemas.microsoft.com/office/drawing/2014/main" val="1936654963"/>
                  </a:ext>
                </a:extLst>
              </a:tr>
            </a:tbl>
          </a:graphicData>
        </a:graphic>
      </p:graphicFrame>
    </p:spTree>
    <p:extLst>
      <p:ext uri="{BB962C8B-B14F-4D97-AF65-F5344CB8AC3E}">
        <p14:creationId xmlns:p14="http://schemas.microsoft.com/office/powerpoint/2010/main" val="1434745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A7CCA-D8BD-C903-48AB-BD1CC2C45EB4}"/>
              </a:ext>
            </a:extLst>
          </p:cNvPr>
          <p:cNvSpPr>
            <a:spLocks noGrp="1"/>
          </p:cNvSpPr>
          <p:nvPr>
            <p:ph type="title"/>
          </p:nvPr>
        </p:nvSpPr>
        <p:spPr>
          <a:xfrm>
            <a:off x="1066800" y="642594"/>
            <a:ext cx="10058400" cy="664838"/>
          </a:xfrm>
        </p:spPr>
        <p:txBody>
          <a:bodyPr>
            <a:normAutofit fontScale="90000"/>
          </a:bodyPr>
          <a:lstStyle/>
          <a:p>
            <a:r>
              <a:rPr lang="hr-HR" dirty="0"/>
              <a:t>Druga faza prijateljskih odnosa: 1946. – 1979.</a:t>
            </a:r>
            <a:br>
              <a:rPr lang="en-US" dirty="0"/>
            </a:br>
            <a:endParaRPr lang="en-US" dirty="0"/>
          </a:p>
        </p:txBody>
      </p:sp>
      <p:graphicFrame>
        <p:nvGraphicFramePr>
          <p:cNvPr id="8" name="Content Placeholder 2">
            <a:extLst>
              <a:ext uri="{FF2B5EF4-FFF2-40B4-BE49-F238E27FC236}">
                <a16:creationId xmlns:a16="http://schemas.microsoft.com/office/drawing/2014/main" id="{7D3F069C-285E-9134-9F05-797C4D3EFB94}"/>
              </a:ext>
            </a:extLst>
          </p:cNvPr>
          <p:cNvGraphicFramePr>
            <a:graphicFrameLocks noGrp="1"/>
          </p:cNvGraphicFramePr>
          <p:nvPr>
            <p:ph sz="half" idx="1"/>
          </p:nvPr>
        </p:nvGraphicFramePr>
        <p:xfrm>
          <a:off x="466725" y="1771650"/>
          <a:ext cx="6303043" cy="4524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910BC2B7-91F3-1A89-5376-F0C07D281F12}"/>
              </a:ext>
            </a:extLst>
          </p:cNvPr>
          <p:cNvSpPr>
            <a:spLocks noGrp="1"/>
          </p:cNvSpPr>
          <p:nvPr>
            <p:ph sz="half" idx="2"/>
          </p:nvPr>
        </p:nvSpPr>
        <p:spPr>
          <a:xfrm>
            <a:off x="7279341" y="2371725"/>
            <a:ext cx="4293534" cy="3480435"/>
          </a:xfrm>
        </p:spPr>
        <p:txBody>
          <a:bodyPr>
            <a:normAutofit fontScale="92500" lnSpcReduction="20000"/>
          </a:bodyPr>
          <a:lstStyle/>
          <a:p>
            <a:r>
              <a:rPr lang="hr-HR" sz="2400" dirty="0"/>
              <a:t>1970-ih Iran i Saudijska Arabija bili su „prijatelji” sa istim polom - </a:t>
            </a:r>
            <a:r>
              <a:rPr lang="hr-HR" sz="2400" i="1" dirty="0"/>
              <a:t>bili dva stupa američke osovine</a:t>
            </a:r>
            <a:r>
              <a:rPr lang="hr-HR" sz="2400" dirty="0"/>
              <a:t> i </a:t>
            </a:r>
            <a:r>
              <a:rPr lang="hr-HR" sz="2400" b="1" dirty="0"/>
              <a:t>najbliži saveznici. </a:t>
            </a:r>
          </a:p>
          <a:p>
            <a:endParaRPr lang="hr-HR" sz="2400" dirty="0"/>
          </a:p>
          <a:p>
            <a:r>
              <a:rPr lang="hr-HR" sz="2400" dirty="0"/>
              <a:t>Odnos je bio toliko blizak da je Iran proglasio tjedan žalosti kada je saudijski kralj Faisal ubijen 1975. godine.</a:t>
            </a:r>
          </a:p>
          <a:p>
            <a:endParaRPr lang="hr-HR" sz="2400" dirty="0"/>
          </a:p>
          <a:p>
            <a:endParaRPr lang="hr-HR" sz="2400" dirty="0"/>
          </a:p>
        </p:txBody>
      </p:sp>
    </p:spTree>
    <p:extLst>
      <p:ext uri="{BB962C8B-B14F-4D97-AF65-F5344CB8AC3E}">
        <p14:creationId xmlns:p14="http://schemas.microsoft.com/office/powerpoint/2010/main" val="193238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2" name="Rectangle 1061">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63" name="Rectangle 1062">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064" name="Rectangle 1063">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1065" name="Rectangle 106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066" name="Group 1065">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040" name="Straight Connector 1039">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042" name="Straight Connector 1041">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1067" name="Rectangle 1066">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hy Saudi-Iran relations are thawing – DW – 10/16/2021">
            <a:extLst>
              <a:ext uri="{FF2B5EF4-FFF2-40B4-BE49-F238E27FC236}">
                <a16:creationId xmlns:a16="http://schemas.microsoft.com/office/drawing/2014/main" id="{51975947-9F68-F478-A0BD-C2F1CBD3DB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23" b="7390"/>
          <a:stretch>
            <a:fillRect/>
          </a:stretch>
        </p:blipFill>
        <p:spPr bwMode="auto">
          <a:xfrm>
            <a:off x="4646383" y="10"/>
            <a:ext cx="7545616" cy="6857990"/>
          </a:xfrm>
          <a:prstGeom prst="rect">
            <a:avLst/>
          </a:prstGeom>
          <a:noFill/>
          <a:extLst>
            <a:ext uri="{909E8E84-426E-40DD-AFC4-6F175D3DCCD1}">
              <a14:hiddenFill xmlns:a14="http://schemas.microsoft.com/office/drawing/2010/main">
                <a:solidFill>
                  <a:srgbClr val="FFFFFF"/>
                </a:solidFill>
              </a14:hiddenFill>
            </a:ext>
          </a:extLst>
        </p:spPr>
      </p:pic>
      <p:sp>
        <p:nvSpPr>
          <p:cNvPr id="1068" name="Rectangle 1067">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62210" cy="6858000"/>
          </a:xfrm>
          <a:prstGeom prst="rect">
            <a:avLst/>
          </a:prstGeom>
          <a:solidFill>
            <a:schemeClr val="bg1">
              <a:lumMod val="75000"/>
              <a:lumOff val="25000"/>
            </a:schemeClr>
          </a:solidFill>
          <a:ln w="6350" cap="sq" cmpd="sng" algn="ctr">
            <a:noFill/>
            <a:prstDash val="solid"/>
            <a:miter lim="800000"/>
          </a:ln>
          <a:effectLst/>
        </p:spPr>
        <p:txBody>
          <a:bodyPr/>
          <a:lstStyle/>
          <a:p>
            <a:endParaRPr lang="en-US"/>
          </a:p>
        </p:txBody>
      </p:sp>
      <p:sp>
        <p:nvSpPr>
          <p:cNvPr id="1069" name="Rectangle 1068">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3977" y="164592"/>
            <a:ext cx="4334256" cy="6528816"/>
          </a:xfrm>
          <a:prstGeom prst="rect">
            <a:avLst/>
          </a:prstGeom>
          <a:noFill/>
          <a:ln w="6350" cap="sq" cmpd="sng" algn="ctr">
            <a:solidFill>
              <a:schemeClr val="tx1"/>
            </a:solidFill>
            <a:prstDash val="solid"/>
            <a:miter lim="800000"/>
          </a:ln>
          <a:effectLst>
            <a:softEdge rad="0"/>
          </a:effectLst>
        </p:spPr>
        <p:txBody>
          <a:bodyPr/>
          <a:lstStyle/>
          <a:p>
            <a:endParaRPr lang="en-US"/>
          </a:p>
        </p:txBody>
      </p:sp>
      <p:sp>
        <p:nvSpPr>
          <p:cNvPr id="2" name="Title 1">
            <a:extLst>
              <a:ext uri="{FF2B5EF4-FFF2-40B4-BE49-F238E27FC236}">
                <a16:creationId xmlns:a16="http://schemas.microsoft.com/office/drawing/2014/main" id="{5931BD00-E61C-04EC-38A5-59BC8CDA91F1}"/>
              </a:ext>
            </a:extLst>
          </p:cNvPr>
          <p:cNvSpPr>
            <a:spLocks noGrp="1"/>
          </p:cNvSpPr>
          <p:nvPr>
            <p:ph type="title"/>
          </p:nvPr>
        </p:nvSpPr>
        <p:spPr>
          <a:xfrm>
            <a:off x="466524" y="1340361"/>
            <a:ext cx="3729162" cy="3341700"/>
          </a:xfrm>
        </p:spPr>
        <p:txBody>
          <a:bodyPr vert="horz" lIns="91440" tIns="45720" rIns="91440" bIns="45720" rtlCol="0" anchor="ctr">
            <a:normAutofit/>
          </a:bodyPr>
          <a:lstStyle/>
          <a:p>
            <a:r>
              <a:rPr lang="en-US" sz="3100" i="1">
                <a:solidFill>
                  <a:schemeClr val="tx1"/>
                </a:solidFill>
              </a:rPr>
              <a:t>Iran i arapske države Zaljeva – dvije strane iste regije, ali različitih vizija budućnosti Bliskog istoka.</a:t>
            </a:r>
            <a:br>
              <a:rPr lang="en-US" sz="3100">
                <a:solidFill>
                  <a:schemeClr val="tx1"/>
                </a:solidFill>
              </a:rPr>
            </a:br>
            <a:endParaRPr lang="en-US" sz="3100">
              <a:solidFill>
                <a:schemeClr val="tx1"/>
              </a:solidFill>
            </a:endParaRPr>
          </a:p>
        </p:txBody>
      </p:sp>
    </p:spTree>
    <p:extLst>
      <p:ext uri="{BB962C8B-B14F-4D97-AF65-F5344CB8AC3E}">
        <p14:creationId xmlns:p14="http://schemas.microsoft.com/office/powerpoint/2010/main" val="269491372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re was no #Sunni vs. #Shia. Shah Pahlavi of #Iran was a good friend of # SaudiArabia, until the terrorist Mullah #Khomeini carried out so-called  #IslamicRevolution in 1979, and since then #MiddleEast has">
            <a:extLst>
              <a:ext uri="{FF2B5EF4-FFF2-40B4-BE49-F238E27FC236}">
                <a16:creationId xmlns:a16="http://schemas.microsoft.com/office/drawing/2014/main" id="{E3976428-882E-1CEF-CA9A-231C0A6502F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05256" y="1826813"/>
            <a:ext cx="4414438" cy="322253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ontent Placeholder 2">
            <a:extLst>
              <a:ext uri="{FF2B5EF4-FFF2-40B4-BE49-F238E27FC236}">
                <a16:creationId xmlns:a16="http://schemas.microsoft.com/office/drawing/2014/main" id="{9E3BA95E-2466-88E7-4C28-B9930459B778}"/>
              </a:ext>
            </a:extLst>
          </p:cNvPr>
          <p:cNvGraphicFramePr>
            <a:graphicFrameLocks noGrp="1"/>
          </p:cNvGraphicFramePr>
          <p:nvPr>
            <p:ph idx="1"/>
          </p:nvPr>
        </p:nvGraphicFramePr>
        <p:xfrm>
          <a:off x="6579450" y="1472119"/>
          <a:ext cx="4957554" cy="3496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3817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1979: The year that sent Iran, Saudi Arabia and Pakistan down the path of conservatism">
            <a:extLst>
              <a:ext uri="{FF2B5EF4-FFF2-40B4-BE49-F238E27FC236}">
                <a16:creationId xmlns:a16="http://schemas.microsoft.com/office/drawing/2014/main" id="{36EC861F-F45B-3142-6178-B34343C2EC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5152" b="9091"/>
          <a:stretch>
            <a:fillRect/>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5129" name="Rectangle 5128">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1" name="Rectangle 5130">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E9613B-A128-871D-9E29-480A5B1C5C25}"/>
              </a:ext>
            </a:extLst>
          </p:cNvPr>
          <p:cNvSpPr>
            <a:spLocks noGrp="1"/>
          </p:cNvSpPr>
          <p:nvPr>
            <p:ph type="title"/>
          </p:nvPr>
        </p:nvSpPr>
        <p:spPr>
          <a:xfrm>
            <a:off x="774043" y="727626"/>
            <a:ext cx="4602152" cy="1718225"/>
          </a:xfrm>
        </p:spPr>
        <p:txBody>
          <a:bodyPr>
            <a:normAutofit/>
          </a:bodyPr>
          <a:lstStyle/>
          <a:p>
            <a:r>
              <a:rPr lang="hr-HR" sz="4400" dirty="0"/>
              <a:t>Iran 1979.</a:t>
            </a:r>
            <a:endParaRPr lang="en-US" sz="4400" dirty="0"/>
          </a:p>
        </p:txBody>
      </p:sp>
      <p:sp>
        <p:nvSpPr>
          <p:cNvPr id="4" name="Content Placeholder 3">
            <a:extLst>
              <a:ext uri="{FF2B5EF4-FFF2-40B4-BE49-F238E27FC236}">
                <a16:creationId xmlns:a16="http://schemas.microsoft.com/office/drawing/2014/main" id="{AB2830B4-4749-D012-223E-297BC7240669}"/>
              </a:ext>
            </a:extLst>
          </p:cNvPr>
          <p:cNvSpPr txBox="1">
            <a:spLocks noGrp="1"/>
          </p:cNvSpPr>
          <p:nvPr>
            <p:ph idx="1"/>
          </p:nvPr>
        </p:nvSpPr>
        <p:spPr>
          <a:xfrm>
            <a:off x="774043" y="2538920"/>
            <a:ext cx="4602152" cy="3480066"/>
          </a:xfrm>
          <a:prstGeom prst="rect">
            <a:avLst/>
          </a:prstGeom>
        </p:spPr>
        <p:txBody>
          <a:bodyPr rtlCol="0">
            <a:normAutofit/>
          </a:bodyPr>
          <a:lstStyle/>
          <a:p>
            <a:pPr marL="285750" indent="-285750">
              <a:lnSpc>
                <a:spcPct val="100000"/>
              </a:lnSpc>
              <a:buFont typeface="Arial" panose="020B0604020202020204" pitchFamily="34" charset="0"/>
              <a:buChar char="•"/>
            </a:pPr>
            <a:r>
              <a:rPr lang="hr-HR" sz="1400"/>
              <a:t>Iransko odbacivanje pravila polarnosti 1979. godine i prekidanje odnosa sa SAD-om.</a:t>
            </a:r>
          </a:p>
          <a:p>
            <a:pPr marL="285750" indent="-285750">
              <a:lnSpc>
                <a:spcPct val="100000"/>
              </a:lnSpc>
              <a:buFont typeface="Arial" panose="020B0604020202020204" pitchFamily="34" charset="0"/>
              <a:buChar char="•"/>
            </a:pPr>
            <a:endParaRPr lang="hr-HR" sz="1400"/>
          </a:p>
          <a:p>
            <a:pPr marL="285750" indent="-285750">
              <a:lnSpc>
                <a:spcPct val="100000"/>
              </a:lnSpc>
              <a:buFont typeface="Arial" panose="020B0604020202020204" pitchFamily="34" charset="0"/>
              <a:buChar char="•"/>
            </a:pPr>
            <a:r>
              <a:rPr lang="hr-HR" sz="1400"/>
              <a:t>Stvara se ogroman pritisak na obje države da prilagode svoje ponašanje novim okolnostima.</a:t>
            </a:r>
          </a:p>
          <a:p>
            <a:pPr marL="285750" indent="-285750">
              <a:lnSpc>
                <a:spcPct val="100000"/>
              </a:lnSpc>
              <a:buFont typeface="Arial" panose="020B0604020202020204" pitchFamily="34" charset="0"/>
              <a:buChar char="•"/>
            </a:pPr>
            <a:endParaRPr lang="hr-HR" sz="1400"/>
          </a:p>
          <a:p>
            <a:pPr marL="285750" indent="-285750">
              <a:lnSpc>
                <a:spcPct val="100000"/>
              </a:lnSpc>
              <a:buFont typeface="Arial" panose="020B0604020202020204" pitchFamily="34" charset="0"/>
              <a:buChar char="•"/>
            </a:pPr>
            <a:r>
              <a:rPr lang="hr-HR" sz="1400"/>
              <a:t> Iran je napustio prijateljske veze sa S. Arabijom koja je zadržala strateške odnose sa SAD-om.</a:t>
            </a:r>
          </a:p>
          <a:p>
            <a:pPr marL="285750" indent="-285750">
              <a:lnSpc>
                <a:spcPct val="100000"/>
              </a:lnSpc>
              <a:buFont typeface="Arial" panose="020B0604020202020204" pitchFamily="34" charset="0"/>
              <a:buChar char="•"/>
            </a:pPr>
            <a:endParaRPr lang="hr-HR" sz="1400"/>
          </a:p>
          <a:p>
            <a:pPr marL="285750" indent="-285750">
              <a:lnSpc>
                <a:spcPct val="100000"/>
              </a:lnSpc>
              <a:buFont typeface="Arial" panose="020B0604020202020204" pitchFamily="34" charset="0"/>
              <a:buChar char="•"/>
            </a:pPr>
            <a:r>
              <a:rPr lang="hr-HR" sz="1400"/>
              <a:t>Rijad je ograničio prijateljske veze sa Teheranom zbog njegove nezavisne vanjske politike – ni istok, ni zapad. </a:t>
            </a:r>
            <a:endParaRPr lang="en-US" sz="1400"/>
          </a:p>
        </p:txBody>
      </p:sp>
    </p:spTree>
    <p:extLst>
      <p:ext uri="{BB962C8B-B14F-4D97-AF65-F5344CB8AC3E}">
        <p14:creationId xmlns:p14="http://schemas.microsoft.com/office/powerpoint/2010/main" val="720767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FAB10-CC12-A408-9F8E-88E46F98A552}"/>
              </a:ext>
            </a:extLst>
          </p:cNvPr>
          <p:cNvSpPr>
            <a:spLocks noGrp="1"/>
          </p:cNvSpPr>
          <p:nvPr>
            <p:ph type="title"/>
          </p:nvPr>
        </p:nvSpPr>
        <p:spPr/>
        <p:txBody>
          <a:bodyPr/>
          <a:lstStyle/>
          <a:p>
            <a:r>
              <a:rPr lang="hr-HR" dirty="0"/>
              <a:t>Kraj prijateljstva Irana i S. Arabije</a:t>
            </a:r>
            <a:endParaRPr lang="en-US" dirty="0"/>
          </a:p>
        </p:txBody>
      </p:sp>
      <p:graphicFrame>
        <p:nvGraphicFramePr>
          <p:cNvPr id="3" name="Diagram 2">
            <a:extLst>
              <a:ext uri="{FF2B5EF4-FFF2-40B4-BE49-F238E27FC236}">
                <a16:creationId xmlns:a16="http://schemas.microsoft.com/office/drawing/2014/main" id="{9D0D5FC1-9A7E-FAB8-B8D9-8A16724F6A49}"/>
              </a:ext>
            </a:extLst>
          </p:cNvPr>
          <p:cNvGraphicFramePr/>
          <p:nvPr/>
        </p:nvGraphicFramePr>
        <p:xfrm>
          <a:off x="890337" y="2117558"/>
          <a:ext cx="9301747" cy="4020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0020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1B19C35E-4E30-4F1D-9FC2-F2FA6191E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19" y="466344"/>
            <a:ext cx="3959352" cy="5925312"/>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2472BE69-AE73-4A56-AF8C-29B17209FD0C}"/>
              </a:ext>
            </a:extLst>
          </p:cNvPr>
          <p:cNvSpPr>
            <a:spLocks noGrp="1"/>
          </p:cNvSpPr>
          <p:nvPr>
            <p:ph type="title"/>
          </p:nvPr>
        </p:nvSpPr>
        <p:spPr>
          <a:xfrm>
            <a:off x="676240" y="875324"/>
            <a:ext cx="3536510" cy="5093520"/>
          </a:xfrm>
        </p:spPr>
        <p:txBody>
          <a:bodyPr>
            <a:normAutofit/>
          </a:bodyPr>
          <a:lstStyle/>
          <a:p>
            <a:pPr algn="ctr"/>
            <a:r>
              <a:rPr lang="hr-HR" sz="3600" dirty="0">
                <a:solidFill>
                  <a:schemeClr val="tx1"/>
                </a:solidFill>
              </a:rPr>
              <a:t>Kasne 1990-e i rane 2000-e </a:t>
            </a:r>
          </a:p>
        </p:txBody>
      </p:sp>
      <p:sp>
        <p:nvSpPr>
          <p:cNvPr id="3" name="Content Placeholder 2">
            <a:extLst>
              <a:ext uri="{FF2B5EF4-FFF2-40B4-BE49-F238E27FC236}">
                <a16:creationId xmlns:a16="http://schemas.microsoft.com/office/drawing/2014/main" id="{EBEF0945-F66A-4747-AC4D-74B1CC4EFAD7}"/>
              </a:ext>
            </a:extLst>
          </p:cNvPr>
          <p:cNvSpPr>
            <a:spLocks noGrp="1"/>
          </p:cNvSpPr>
          <p:nvPr>
            <p:ph idx="1"/>
          </p:nvPr>
        </p:nvSpPr>
        <p:spPr>
          <a:xfrm>
            <a:off x="5478124" y="559477"/>
            <a:ext cx="5647076" cy="5475563"/>
          </a:xfrm>
        </p:spPr>
        <p:txBody>
          <a:bodyPr anchor="ctr">
            <a:normAutofit/>
          </a:bodyPr>
          <a:lstStyle/>
          <a:p>
            <a:pPr>
              <a:lnSpc>
                <a:spcPct val="100000"/>
              </a:lnSpc>
            </a:pPr>
            <a:r>
              <a:rPr lang="hr-HR" sz="1700"/>
              <a:t>To je bilo i </a:t>
            </a:r>
            <a:r>
              <a:rPr lang="hr-HR" sz="1700" b="1"/>
              <a:t>najkonstruktivnije razdoblje </a:t>
            </a:r>
            <a:r>
              <a:rPr lang="hr-HR" sz="1700"/>
              <a:t>saudijsko-iranskog približavanja.</a:t>
            </a:r>
          </a:p>
          <a:p>
            <a:pPr>
              <a:lnSpc>
                <a:spcPct val="100000"/>
              </a:lnSpc>
            </a:pPr>
            <a:endParaRPr lang="hr-HR" sz="1700"/>
          </a:p>
          <a:p>
            <a:pPr>
              <a:lnSpc>
                <a:spcPct val="100000"/>
              </a:lnSpc>
            </a:pPr>
            <a:r>
              <a:rPr lang="hr-HR" sz="1700"/>
              <a:t>Tijekom 1998. i 2001. dvije zemlje sklopile dva važna sporazuma: </a:t>
            </a:r>
            <a:r>
              <a:rPr lang="hr-HR" sz="1700" b="1"/>
              <a:t>Sporazum o suradnji i Sporazum o sigurnosti. </a:t>
            </a:r>
          </a:p>
          <a:p>
            <a:pPr>
              <a:lnSpc>
                <a:spcPct val="100000"/>
              </a:lnSpc>
            </a:pPr>
            <a:endParaRPr lang="hr-HR" sz="1700"/>
          </a:p>
          <a:p>
            <a:pPr>
              <a:lnSpc>
                <a:spcPct val="100000"/>
              </a:lnSpc>
            </a:pPr>
            <a:r>
              <a:rPr lang="hr-HR" sz="1700"/>
              <a:t>Na vrhuncu njihove suradnje 2000. godine, iranski ministar obrane admiral Ali Shamkhani predložio je nove dogovore o kolektivnoj sigurnosti u Perzijskom zaljevu koji su isključivali SAD i uključujući stvaranje zajedničke vojske "</a:t>
            </a:r>
            <a:r>
              <a:rPr lang="hr-HR" sz="1700" i="1"/>
              <a:t>za obranu muslimanskog svijeta</a:t>
            </a:r>
            <a:r>
              <a:rPr lang="hr-HR" sz="1700"/>
              <a:t>".  </a:t>
            </a:r>
          </a:p>
          <a:p>
            <a:pPr>
              <a:lnSpc>
                <a:spcPct val="100000"/>
              </a:lnSpc>
            </a:pPr>
            <a:endParaRPr lang="hr-HR" sz="1700"/>
          </a:p>
          <a:p>
            <a:pPr>
              <a:lnSpc>
                <a:spcPct val="100000"/>
              </a:lnSpc>
            </a:pPr>
            <a:r>
              <a:rPr lang="hr-HR" sz="1700"/>
              <a:t>"</a:t>
            </a:r>
            <a:r>
              <a:rPr lang="hr-HR" sz="1700" b="1" i="1"/>
              <a:t>Samo je nebo granica za odnose i suradnju između Irana i Saudijske Arabije. Cjelokupna vojna moć islamskog Irana je u službi naše saudijske i muslimanske braće</a:t>
            </a:r>
            <a:r>
              <a:rPr lang="hr-HR" sz="1700"/>
              <a:t>"</a:t>
            </a:r>
          </a:p>
        </p:txBody>
      </p:sp>
    </p:spTree>
    <p:extLst>
      <p:ext uri="{BB962C8B-B14F-4D97-AF65-F5344CB8AC3E}">
        <p14:creationId xmlns:p14="http://schemas.microsoft.com/office/powerpoint/2010/main" val="4042468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5" name="Rectangle 34">
            <a:extLst>
              <a:ext uri="{FF2B5EF4-FFF2-40B4-BE49-F238E27FC236}">
                <a16:creationId xmlns:a16="http://schemas.microsoft.com/office/drawing/2014/main" id="{1B19C35E-4E30-4F1D-9FC2-F2FA6191E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19" y="466344"/>
            <a:ext cx="3959352" cy="5925312"/>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41A52784-4CD3-426B-8B73-16AF121D4F45}"/>
              </a:ext>
            </a:extLst>
          </p:cNvPr>
          <p:cNvSpPr>
            <a:spLocks noGrp="1"/>
          </p:cNvSpPr>
          <p:nvPr>
            <p:ph type="title"/>
          </p:nvPr>
        </p:nvSpPr>
        <p:spPr>
          <a:xfrm>
            <a:off x="676240" y="875324"/>
            <a:ext cx="3536510" cy="5093520"/>
          </a:xfrm>
        </p:spPr>
        <p:txBody>
          <a:bodyPr>
            <a:normAutofit/>
          </a:bodyPr>
          <a:lstStyle/>
          <a:p>
            <a:pPr algn="ctr"/>
            <a:r>
              <a:rPr lang="hr-HR" sz="4400" b="1">
                <a:solidFill>
                  <a:schemeClr val="tx1"/>
                </a:solidFill>
                <a:effectLst/>
                <a:ea typeface="Times New Roman" panose="02020603050405020304" pitchFamily="18" charset="0"/>
                <a:cs typeface="Times New Roman" panose="02020603050405020304" pitchFamily="18" charset="0"/>
              </a:rPr>
              <a:t>Treća faza prijateljskih odnosa Irana i Saudijske Arabije: 1990.-1997.</a:t>
            </a:r>
            <a:br>
              <a:rPr lang="hr-HR" sz="4400">
                <a:solidFill>
                  <a:schemeClr val="tx1"/>
                </a:solidFill>
                <a:effectLst/>
                <a:latin typeface="Calibri" panose="020F0502020204030204" pitchFamily="34" charset="0"/>
                <a:ea typeface="Calibri" panose="020F0502020204030204" pitchFamily="34" charset="0"/>
                <a:cs typeface="Arial" panose="020B0604020202020204" pitchFamily="34" charset="0"/>
              </a:rPr>
            </a:br>
            <a:endParaRPr lang="hr-HR" sz="4400">
              <a:solidFill>
                <a:schemeClr val="tx1"/>
              </a:solidFill>
            </a:endParaRPr>
          </a:p>
        </p:txBody>
      </p:sp>
      <p:sp>
        <p:nvSpPr>
          <p:cNvPr id="3" name="Content Placeholder 2">
            <a:extLst>
              <a:ext uri="{FF2B5EF4-FFF2-40B4-BE49-F238E27FC236}">
                <a16:creationId xmlns:a16="http://schemas.microsoft.com/office/drawing/2014/main" id="{AEC8CAAD-8518-4486-8A2E-E61A92B76CBD}"/>
              </a:ext>
            </a:extLst>
          </p:cNvPr>
          <p:cNvSpPr>
            <a:spLocks noGrp="1"/>
          </p:cNvSpPr>
          <p:nvPr>
            <p:ph idx="1"/>
          </p:nvPr>
        </p:nvSpPr>
        <p:spPr>
          <a:xfrm>
            <a:off x="4865716" y="466344"/>
            <a:ext cx="7091588" cy="6229731"/>
          </a:xfrm>
        </p:spPr>
        <p:txBody>
          <a:bodyPr anchor="ctr">
            <a:normAutofit lnSpcReduction="10000"/>
          </a:bodyPr>
          <a:lstStyle/>
          <a:p>
            <a:pPr>
              <a:lnSpc>
                <a:spcPct val="100000"/>
              </a:lnSpc>
            </a:pPr>
            <a:r>
              <a:rPr lang="hr-HR" sz="1400" b="1" dirty="0">
                <a:effectLst/>
                <a:latin typeface="inherit"/>
                <a:ea typeface="Times New Roman" panose="02020603050405020304" pitchFamily="18" charset="0"/>
                <a:cs typeface="Times New Roman" panose="02020603050405020304" pitchFamily="18" charset="0"/>
              </a:rPr>
              <a:t>1990. </a:t>
            </a:r>
            <a:r>
              <a:rPr lang="hr-HR" sz="1400" dirty="0">
                <a:effectLst/>
                <a:latin typeface="inherit"/>
                <a:ea typeface="Times New Roman" panose="02020603050405020304" pitchFamily="18" charset="0"/>
                <a:cs typeface="Times New Roman" panose="02020603050405020304" pitchFamily="18" charset="0"/>
              </a:rPr>
              <a:t>- Zajedničko protivljenje Irana i Saudijske Arabije </a:t>
            </a:r>
            <a:r>
              <a:rPr lang="hr-HR" sz="1400" b="1" dirty="0">
                <a:effectLst/>
                <a:latin typeface="inherit"/>
                <a:ea typeface="Times New Roman" panose="02020603050405020304" pitchFamily="18" charset="0"/>
                <a:cs typeface="Times New Roman" panose="02020603050405020304" pitchFamily="18" charset="0"/>
              </a:rPr>
              <a:t>iračkoj agresiji na Kuvajt</a:t>
            </a:r>
            <a:r>
              <a:rPr lang="hr-HR" sz="1400" dirty="0">
                <a:effectLst/>
                <a:latin typeface="inherit"/>
                <a:ea typeface="Times New Roman" panose="02020603050405020304" pitchFamily="18" charset="0"/>
                <a:cs typeface="Times New Roman" panose="02020603050405020304" pitchFamily="18" charset="0"/>
              </a:rPr>
              <a:t>.</a:t>
            </a:r>
          </a:p>
          <a:p>
            <a:pPr>
              <a:lnSpc>
                <a:spcPct val="100000"/>
              </a:lnSpc>
            </a:pPr>
            <a:r>
              <a:rPr lang="hr-HR" sz="1400" b="1" dirty="0">
                <a:effectLst/>
                <a:latin typeface="inherit"/>
                <a:ea typeface="Times New Roman" panose="02020603050405020304" pitchFamily="18" charset="0"/>
                <a:cs typeface="Times New Roman" panose="02020603050405020304" pitchFamily="18" charset="0"/>
              </a:rPr>
              <a:t>1991.</a:t>
            </a:r>
            <a:r>
              <a:rPr lang="hr-HR" sz="1400" b="1" dirty="0">
                <a:latin typeface="inherit"/>
                <a:ea typeface="Times New Roman" panose="02020603050405020304" pitchFamily="18" charset="0"/>
                <a:cs typeface="Times New Roman" panose="02020603050405020304" pitchFamily="18" charset="0"/>
              </a:rPr>
              <a:t> </a:t>
            </a:r>
            <a:r>
              <a:rPr lang="hr-HR" sz="1400" dirty="0">
                <a:latin typeface="inherit"/>
                <a:ea typeface="Times New Roman" panose="02020603050405020304" pitchFamily="18" charset="0"/>
                <a:cs typeface="Times New Roman" panose="02020603050405020304" pitchFamily="18" charset="0"/>
              </a:rPr>
              <a:t>- </a:t>
            </a:r>
            <a:r>
              <a:rPr lang="hr-HR" sz="1400" dirty="0">
                <a:effectLst/>
                <a:latin typeface="inherit"/>
                <a:ea typeface="Times New Roman" panose="02020603050405020304" pitchFamily="18" charset="0"/>
                <a:cs typeface="Times New Roman" panose="02020603050405020304" pitchFamily="18" charset="0"/>
              </a:rPr>
              <a:t>Susret ministara vanjskih poslova Irana i S. Arabije u Omanu. </a:t>
            </a:r>
            <a:r>
              <a:rPr lang="hr-HR" sz="1400" b="1" dirty="0">
                <a:effectLst/>
                <a:latin typeface="inherit"/>
                <a:ea typeface="Times New Roman" panose="02020603050405020304" pitchFamily="18" charset="0"/>
                <a:cs typeface="Times New Roman" panose="02020603050405020304" pitchFamily="18" charset="0"/>
              </a:rPr>
              <a:t>Obnova diplomatskih odnosa.</a:t>
            </a:r>
            <a:endParaRPr lang="hr-HR" sz="1400" b="1" dirty="0">
              <a:latin typeface="inherit"/>
              <a:ea typeface="Times New Roman" panose="02020603050405020304" pitchFamily="18" charset="0"/>
              <a:cs typeface="Times New Roman" panose="02020603050405020304" pitchFamily="18" charset="0"/>
            </a:endParaRPr>
          </a:p>
          <a:p>
            <a:pPr>
              <a:lnSpc>
                <a:spcPct val="100000"/>
              </a:lnSpc>
            </a:pPr>
            <a:r>
              <a:rPr lang="hr-HR" sz="1400" dirty="0">
                <a:latin typeface="inherit"/>
                <a:cs typeface="Times New Roman" panose="02020603050405020304" pitchFamily="18" charset="0"/>
              </a:rPr>
              <a:t>1991. - </a:t>
            </a:r>
            <a:r>
              <a:rPr lang="hr-HR" sz="1400" dirty="0">
                <a:effectLst/>
                <a:latin typeface="inherit"/>
                <a:ea typeface="Times New Roman" panose="02020603050405020304" pitchFamily="18" charset="0"/>
                <a:cs typeface="Times New Roman" panose="02020603050405020304" pitchFamily="18" charset="0"/>
              </a:rPr>
              <a:t>Dvije države unaprijedile bilateralne odnose na razinu ambasadora, </a:t>
            </a:r>
            <a:r>
              <a:rPr lang="hr-HR" sz="1400" b="1" dirty="0">
                <a:effectLst/>
                <a:latin typeface="inherit"/>
                <a:ea typeface="Times New Roman" panose="02020603050405020304" pitchFamily="18" charset="0"/>
                <a:cs typeface="Times New Roman" panose="02020603050405020304" pitchFamily="18" charset="0"/>
              </a:rPr>
              <a:t>obnovili trgovinu i direktne letove</a:t>
            </a:r>
            <a:r>
              <a:rPr lang="hr-HR" sz="1400" dirty="0">
                <a:effectLst/>
                <a:latin typeface="inherit"/>
                <a:ea typeface="Times New Roman" panose="02020603050405020304" pitchFamily="18" charset="0"/>
                <a:cs typeface="Times New Roman" panose="02020603050405020304" pitchFamily="18" charset="0"/>
              </a:rPr>
              <a:t>. Iranski hodočasnici ponovo krenuli ka svetim mjestima, Meki i Medini.</a:t>
            </a:r>
          </a:p>
          <a:p>
            <a:pPr>
              <a:lnSpc>
                <a:spcPct val="100000"/>
              </a:lnSpc>
            </a:pPr>
            <a:r>
              <a:rPr lang="hr-HR" sz="1400" dirty="0">
                <a:latin typeface="inherit"/>
                <a:cs typeface="Times New Roman" panose="02020603050405020304" pitchFamily="18" charset="0"/>
              </a:rPr>
              <a:t>1992. - </a:t>
            </a:r>
            <a:r>
              <a:rPr lang="hr-HR" sz="1400" dirty="0">
                <a:effectLst/>
                <a:latin typeface="inherit"/>
                <a:ea typeface="Times New Roman" panose="02020603050405020304" pitchFamily="18" charset="0"/>
                <a:cs typeface="Times New Roman" panose="02020603050405020304" pitchFamily="18" charset="0"/>
              </a:rPr>
              <a:t>Ministar vanjskih poslova Velayati, čelnici iranske obavještajne službe, pravosuđa, vojske i mornarice posjetili Saudijsku Arabiju.</a:t>
            </a:r>
          </a:p>
          <a:p>
            <a:pPr>
              <a:lnSpc>
                <a:spcPct val="100000"/>
              </a:lnSpc>
            </a:pPr>
            <a:r>
              <a:rPr lang="hr-HR" sz="1400" b="1" dirty="0">
                <a:latin typeface="inherit"/>
                <a:cs typeface="Times New Roman" panose="02020603050405020304" pitchFamily="18" charset="0"/>
              </a:rPr>
              <a:t>1994</a:t>
            </a:r>
            <a:r>
              <a:rPr lang="hr-HR" sz="1400" dirty="0">
                <a:latin typeface="inherit"/>
                <a:cs typeface="Times New Roman" panose="02020603050405020304" pitchFamily="18" charset="0"/>
              </a:rPr>
              <a:t>. - </a:t>
            </a:r>
            <a:r>
              <a:rPr lang="hr-HR" sz="1400" dirty="0">
                <a:effectLst/>
                <a:latin typeface="inherit"/>
                <a:ea typeface="Times New Roman" panose="02020603050405020304" pitchFamily="18" charset="0"/>
                <a:cs typeface="Times New Roman" panose="02020603050405020304" pitchFamily="18" charset="0"/>
              </a:rPr>
              <a:t>Posjeta iranskog </a:t>
            </a:r>
            <a:r>
              <a:rPr lang="hr-HR" sz="1400" b="1" dirty="0">
                <a:effectLst/>
                <a:latin typeface="inherit"/>
                <a:ea typeface="Times New Roman" panose="02020603050405020304" pitchFamily="18" charset="0"/>
                <a:cs typeface="Times New Roman" panose="02020603050405020304" pitchFamily="18" charset="0"/>
              </a:rPr>
              <a:t>ministra obavještajnih službi </a:t>
            </a:r>
            <a:r>
              <a:rPr lang="hr-HR" sz="1400" dirty="0">
                <a:effectLst/>
                <a:latin typeface="inherit"/>
                <a:ea typeface="Times New Roman" panose="02020603050405020304" pitchFamily="18" charset="0"/>
                <a:cs typeface="Times New Roman" panose="02020603050405020304" pitchFamily="18" charset="0"/>
              </a:rPr>
              <a:t>Saudijskoj Arabiji.</a:t>
            </a:r>
            <a:endParaRPr lang="hr-HR" sz="1400" dirty="0">
              <a:latin typeface="inherit"/>
              <a:ea typeface="Times New Roman" panose="02020603050405020304" pitchFamily="18" charset="0"/>
              <a:cs typeface="Times New Roman" panose="02020603050405020304" pitchFamily="18" charset="0"/>
            </a:endParaRPr>
          </a:p>
          <a:p>
            <a:pPr>
              <a:lnSpc>
                <a:spcPct val="100000"/>
              </a:lnSpc>
            </a:pPr>
            <a:r>
              <a:rPr lang="hr-HR" sz="1400" dirty="0">
                <a:latin typeface="inherit"/>
                <a:cs typeface="Times New Roman" panose="02020603050405020304" pitchFamily="18" charset="0"/>
              </a:rPr>
              <a:t>1994. – iranski izaslanici </a:t>
            </a:r>
            <a:r>
              <a:rPr lang="hr-HR" sz="1400" dirty="0">
                <a:effectLst/>
                <a:latin typeface="inherit"/>
                <a:ea typeface="Times New Roman" panose="02020603050405020304" pitchFamily="18" charset="0"/>
                <a:cs typeface="Times New Roman" panose="02020603050405020304" pitchFamily="18" charset="0"/>
              </a:rPr>
              <a:t>Mousavian i Hashemi sastali se s kraljem Fahdom. Saudijski kralj podržao prijedloge sporazuma, te naglasio važnost očuvanja ravnoteže moći između S. Arabije, Iraka i Irana.</a:t>
            </a:r>
          </a:p>
          <a:p>
            <a:pPr>
              <a:lnSpc>
                <a:spcPct val="100000"/>
              </a:lnSpc>
            </a:pPr>
            <a:r>
              <a:rPr lang="hr-HR" sz="1400" dirty="0">
                <a:latin typeface="inherit"/>
                <a:cs typeface="Times New Roman" panose="02020603050405020304" pitchFamily="18" charset="0"/>
              </a:rPr>
              <a:t>1997.- </a:t>
            </a:r>
            <a:r>
              <a:rPr lang="hr-HR" sz="1400" dirty="0">
                <a:effectLst/>
                <a:latin typeface="inherit"/>
                <a:ea typeface="Times New Roman" panose="02020603050405020304" pitchFamily="18" charset="0"/>
                <a:cs typeface="Times New Roman" panose="02020603050405020304" pitchFamily="18" charset="0"/>
              </a:rPr>
              <a:t>Saudijska Arabija sudjelovala na samitu OIC-a u Teheranu.</a:t>
            </a:r>
            <a:endParaRPr lang="hr-HR" sz="1400" dirty="0">
              <a:latin typeface="inherit"/>
              <a:ea typeface="Times New Roman" panose="02020603050405020304" pitchFamily="18" charset="0"/>
              <a:cs typeface="Times New Roman" panose="02020603050405020304" pitchFamily="18" charset="0"/>
            </a:endParaRPr>
          </a:p>
          <a:p>
            <a:pPr>
              <a:lnSpc>
                <a:spcPct val="100000"/>
              </a:lnSpc>
            </a:pPr>
            <a:r>
              <a:rPr lang="hr-HR" sz="1400" b="1" dirty="0">
                <a:latin typeface="inherit"/>
                <a:cs typeface="Times New Roman" panose="02020603050405020304" pitchFamily="18" charset="0"/>
              </a:rPr>
              <a:t>1998</a:t>
            </a:r>
            <a:r>
              <a:rPr lang="hr-HR" sz="1400" dirty="0">
                <a:latin typeface="inherit"/>
                <a:cs typeface="Times New Roman" panose="02020603050405020304" pitchFamily="18" charset="0"/>
              </a:rPr>
              <a:t>.- </a:t>
            </a:r>
            <a:r>
              <a:rPr lang="hr-HR" sz="1400" dirty="0">
                <a:effectLst/>
                <a:latin typeface="inherit"/>
                <a:ea typeface="Times New Roman" panose="02020603050405020304" pitchFamily="18" charset="0"/>
                <a:cs typeface="Times New Roman" panose="02020603050405020304" pitchFamily="18" charset="0"/>
              </a:rPr>
              <a:t>Iran i Saudijska Arabija potpisali </a:t>
            </a:r>
            <a:r>
              <a:rPr lang="hr-HR" sz="1400" b="1" dirty="0">
                <a:effectLst/>
                <a:latin typeface="inherit"/>
                <a:ea typeface="Times New Roman" panose="02020603050405020304" pitchFamily="18" charset="0"/>
                <a:cs typeface="Times New Roman" panose="02020603050405020304" pitchFamily="18" charset="0"/>
              </a:rPr>
              <a:t>Sporazum o suradnji</a:t>
            </a:r>
            <a:r>
              <a:rPr lang="hr-HR" sz="1400" dirty="0">
                <a:effectLst/>
                <a:latin typeface="inherit"/>
                <a:ea typeface="Times New Roman" panose="02020603050405020304" pitchFamily="18" charset="0"/>
                <a:cs typeface="Times New Roman" panose="02020603050405020304" pitchFamily="18" charset="0"/>
              </a:rPr>
              <a:t>.</a:t>
            </a:r>
          </a:p>
          <a:p>
            <a:pPr>
              <a:lnSpc>
                <a:spcPct val="100000"/>
              </a:lnSpc>
            </a:pPr>
            <a:r>
              <a:rPr lang="hr-HR" sz="1400" dirty="0">
                <a:latin typeface="inherit"/>
                <a:cs typeface="Times New Roman" panose="02020603050405020304" pitchFamily="18" charset="0"/>
              </a:rPr>
              <a:t>1999.- </a:t>
            </a:r>
            <a:r>
              <a:rPr lang="hr-HR" sz="1400" dirty="0">
                <a:effectLst/>
                <a:latin typeface="inherit"/>
                <a:ea typeface="Times New Roman" panose="02020603050405020304" pitchFamily="18" charset="0"/>
                <a:cs typeface="Times New Roman" panose="02020603050405020304" pitchFamily="18" charset="0"/>
              </a:rPr>
              <a:t>Saudijski ministar obrane princ Sultan u službenoj posjeti Iranu. Pred. Khatami u službenoj posjeti Rijadu, zajednički communiqué sa saud. kraljem Fahdom.</a:t>
            </a:r>
            <a:endParaRPr lang="hr-HR" sz="1400" dirty="0">
              <a:latin typeface="inherit"/>
              <a:ea typeface="Times New Roman" panose="02020603050405020304" pitchFamily="18" charset="0"/>
              <a:cs typeface="Times New Roman" panose="02020603050405020304" pitchFamily="18" charset="0"/>
            </a:endParaRPr>
          </a:p>
          <a:p>
            <a:pPr>
              <a:lnSpc>
                <a:spcPct val="100000"/>
              </a:lnSpc>
            </a:pPr>
            <a:r>
              <a:rPr lang="hr-HR" sz="1400" b="1" dirty="0"/>
              <a:t>2001. </a:t>
            </a:r>
            <a:r>
              <a:rPr lang="hr-HR" sz="1400" dirty="0"/>
              <a:t>- </a:t>
            </a:r>
            <a:r>
              <a:rPr lang="hr-HR" sz="1400" dirty="0">
                <a:effectLst/>
                <a:latin typeface="inherit"/>
                <a:ea typeface="Times New Roman" panose="02020603050405020304" pitchFamily="18" charset="0"/>
                <a:cs typeface="Times New Roman" panose="02020603050405020304" pitchFamily="18" charset="0"/>
              </a:rPr>
              <a:t>Iran i Saudijska Arabija potpisali </a:t>
            </a:r>
            <a:r>
              <a:rPr lang="hr-HR" sz="1400" b="1" dirty="0">
                <a:effectLst/>
                <a:latin typeface="inherit"/>
                <a:ea typeface="Times New Roman" panose="02020603050405020304" pitchFamily="18" charset="0"/>
                <a:cs typeface="Times New Roman" panose="02020603050405020304" pitchFamily="18" charset="0"/>
              </a:rPr>
              <a:t>Sigurnosni sporazum.</a:t>
            </a:r>
            <a:endParaRPr lang="hr-HR" sz="1400" dirty="0">
              <a:effectLst/>
              <a:latin typeface="inherit"/>
              <a:ea typeface="Times New Roman" panose="02020603050405020304" pitchFamily="18" charset="0"/>
              <a:cs typeface="Times New Roman" panose="02020603050405020304" pitchFamily="18" charset="0"/>
            </a:endParaRPr>
          </a:p>
          <a:p>
            <a:pPr>
              <a:lnSpc>
                <a:spcPct val="100000"/>
              </a:lnSpc>
            </a:pPr>
            <a:r>
              <a:rPr lang="hr-HR" sz="1400" b="1" dirty="0">
                <a:latin typeface="inherit"/>
                <a:ea typeface="Times New Roman" panose="02020603050405020304" pitchFamily="18" charset="0"/>
                <a:cs typeface="Times New Roman" panose="02020603050405020304" pitchFamily="18" charset="0"/>
              </a:rPr>
              <a:t>2003. - </a:t>
            </a:r>
            <a:r>
              <a:rPr lang="hr-HR" sz="1400" dirty="0">
                <a:effectLst/>
                <a:latin typeface="inherit"/>
                <a:ea typeface="Times New Roman" panose="02020603050405020304" pitchFamily="18" charset="0"/>
                <a:cs typeface="Times New Roman" panose="02020603050405020304" pitchFamily="18" charset="0"/>
              </a:rPr>
              <a:t>Saudijska Arabija i Iran potpisali </a:t>
            </a:r>
            <a:r>
              <a:rPr lang="hr-HR" sz="1400" b="1" dirty="0">
                <a:latin typeface="inherit"/>
                <a:ea typeface="Times New Roman" panose="02020603050405020304" pitchFamily="18" charset="0"/>
                <a:cs typeface="Times New Roman" panose="02020603050405020304" pitchFamily="18" charset="0"/>
              </a:rPr>
              <a:t>S</a:t>
            </a:r>
            <a:r>
              <a:rPr lang="hr-HR" sz="1400" b="1" dirty="0">
                <a:effectLst/>
                <a:latin typeface="inherit"/>
                <a:ea typeface="Times New Roman" panose="02020603050405020304" pitchFamily="18" charset="0"/>
                <a:cs typeface="Times New Roman" panose="02020603050405020304" pitchFamily="18" charset="0"/>
              </a:rPr>
              <a:t>porazum o nafti. </a:t>
            </a:r>
            <a:r>
              <a:rPr lang="hr-HR" sz="1400" dirty="0">
                <a:effectLst/>
                <a:latin typeface="inherit"/>
                <a:ea typeface="Times New Roman" panose="02020603050405020304" pitchFamily="18" charset="0"/>
                <a:cs typeface="Times New Roman" panose="02020603050405020304" pitchFamily="18" charset="0"/>
              </a:rPr>
              <a:t>Predsjednik iranskog parlamenta Mehdi Karrubi i predsjedavajući saudijskog medžlisa al-shura Muhammad bin Jubair izdali zajedničku izjavu u kojoj odbacuju američki unilateralizam u pokretanju preventivnih ratova i napade zapadnih medija na islam.</a:t>
            </a:r>
          </a:p>
          <a:p>
            <a:pPr>
              <a:lnSpc>
                <a:spcPct val="100000"/>
              </a:lnSpc>
            </a:pPr>
            <a:r>
              <a:rPr lang="hr-HR" sz="1400" b="1" dirty="0">
                <a:effectLst/>
                <a:latin typeface="inherit"/>
                <a:ea typeface="Times New Roman" panose="02020603050405020304" pitchFamily="18" charset="0"/>
                <a:cs typeface="Times New Roman" panose="02020603050405020304" pitchFamily="18" charset="0"/>
              </a:rPr>
              <a:t>2006./2007. - </a:t>
            </a:r>
            <a:r>
              <a:rPr lang="hr-HR" sz="1400" dirty="0">
                <a:effectLst/>
                <a:latin typeface="inherit"/>
                <a:ea typeface="Times New Roman" panose="02020603050405020304" pitchFamily="18" charset="0"/>
                <a:cs typeface="Times New Roman" panose="02020603050405020304" pitchFamily="18" charset="0"/>
              </a:rPr>
              <a:t>Dvije države vodile </a:t>
            </a:r>
            <a:r>
              <a:rPr lang="hr-HR" sz="1400" b="1" dirty="0">
                <a:effectLst/>
                <a:latin typeface="inherit"/>
                <a:ea typeface="Times New Roman" panose="02020603050405020304" pitchFamily="18" charset="0"/>
                <a:cs typeface="Times New Roman" panose="02020603050405020304" pitchFamily="18" charset="0"/>
              </a:rPr>
              <a:t>strateške razgovore</a:t>
            </a:r>
            <a:r>
              <a:rPr lang="hr-HR" sz="1400" dirty="0">
                <a:effectLst/>
                <a:latin typeface="inherit"/>
                <a:ea typeface="Times New Roman" panose="02020603050405020304" pitchFamily="18" charset="0"/>
                <a:cs typeface="Times New Roman" panose="02020603050405020304" pitchFamily="18" charset="0"/>
              </a:rPr>
              <a:t>. Ovim sastancima predsjedavali čelnici Vijeća za nacionalnu sigurnost.</a:t>
            </a:r>
          </a:p>
          <a:p>
            <a:pPr>
              <a:lnSpc>
                <a:spcPct val="100000"/>
              </a:lnSpc>
            </a:pPr>
            <a:r>
              <a:rPr lang="hr-HR" sz="1400" b="1" dirty="0">
                <a:latin typeface="inherit"/>
                <a:ea typeface="Times New Roman" panose="02020603050405020304" pitchFamily="18" charset="0"/>
                <a:cs typeface="Times New Roman" panose="02020603050405020304" pitchFamily="18" charset="0"/>
              </a:rPr>
              <a:t>2007. - </a:t>
            </a:r>
            <a:r>
              <a:rPr lang="hr-HR" sz="1400" dirty="0">
                <a:effectLst/>
                <a:latin typeface="inherit"/>
                <a:ea typeface="Times New Roman" panose="02020603050405020304" pitchFamily="18" charset="0"/>
                <a:cs typeface="Times New Roman" panose="02020603050405020304" pitchFamily="18" charset="0"/>
              </a:rPr>
              <a:t>Ahmadinedžad prisustvovao samitu OPEC-a u Rijadu u studenom, obavio hadž u Meki u prosincu.</a:t>
            </a:r>
            <a:endParaRPr lang="hr-HR" sz="1400" b="1" dirty="0">
              <a:effectLst/>
              <a:latin typeface="inherit"/>
              <a:ea typeface="Times New Roman" panose="02020603050405020304" pitchFamily="18" charset="0"/>
              <a:cs typeface="Times New Roman" panose="02020603050405020304" pitchFamily="18" charset="0"/>
            </a:endParaRPr>
          </a:p>
          <a:p>
            <a:pPr>
              <a:lnSpc>
                <a:spcPct val="100000"/>
              </a:lnSpc>
            </a:pPr>
            <a:endParaRPr lang="hr-HR" sz="1400" b="1" dirty="0">
              <a:effectLst/>
              <a:latin typeface="inherit"/>
              <a:ea typeface="Times New Roman" panose="02020603050405020304" pitchFamily="18" charset="0"/>
              <a:cs typeface="Times New Roman" panose="02020603050405020304" pitchFamily="18" charset="0"/>
            </a:endParaRPr>
          </a:p>
          <a:p>
            <a:pPr>
              <a:lnSpc>
                <a:spcPct val="100000"/>
              </a:lnSpc>
            </a:pPr>
            <a:endParaRPr lang="hr-HR" sz="1400" dirty="0"/>
          </a:p>
        </p:txBody>
      </p:sp>
    </p:spTree>
    <p:extLst>
      <p:ext uri="{BB962C8B-B14F-4D97-AF65-F5344CB8AC3E}">
        <p14:creationId xmlns:p14="http://schemas.microsoft.com/office/powerpoint/2010/main" val="2012482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7F044-F7AA-46B9-AA13-46DD4DBA67E8}"/>
              </a:ext>
            </a:extLst>
          </p:cNvPr>
          <p:cNvSpPr>
            <a:spLocks noGrp="1"/>
          </p:cNvSpPr>
          <p:nvPr>
            <p:ph type="title"/>
          </p:nvPr>
        </p:nvSpPr>
        <p:spPr>
          <a:xfrm>
            <a:off x="1021519" y="215769"/>
            <a:ext cx="8555224" cy="833718"/>
          </a:xfrm>
        </p:spPr>
        <p:txBody>
          <a:bodyPr>
            <a:noAutofit/>
          </a:bodyPr>
          <a:lstStyle/>
          <a:p>
            <a:r>
              <a:rPr lang="hr-HR" sz="3600" b="1" dirty="0"/>
              <a:t>Novo narušavanje odnosa</a:t>
            </a:r>
          </a:p>
        </p:txBody>
      </p:sp>
      <p:sp>
        <p:nvSpPr>
          <p:cNvPr id="3" name="Content Placeholder 2">
            <a:extLst>
              <a:ext uri="{FF2B5EF4-FFF2-40B4-BE49-F238E27FC236}">
                <a16:creationId xmlns:a16="http://schemas.microsoft.com/office/drawing/2014/main" id="{A6920F7D-D751-4B80-B62C-1EC7F9E0A0CC}"/>
              </a:ext>
            </a:extLst>
          </p:cNvPr>
          <p:cNvSpPr>
            <a:spLocks noGrp="1"/>
          </p:cNvSpPr>
          <p:nvPr>
            <p:ph idx="1"/>
          </p:nvPr>
        </p:nvSpPr>
        <p:spPr>
          <a:xfrm>
            <a:off x="344844" y="1475628"/>
            <a:ext cx="5594069" cy="3906744"/>
          </a:xfrm>
        </p:spPr>
        <p:txBody>
          <a:bodyPr>
            <a:normAutofit fontScale="25000" lnSpcReduction="20000"/>
          </a:bodyPr>
          <a:lstStyle/>
          <a:p>
            <a:pPr marL="285750" indent="-285750"/>
            <a:r>
              <a:rPr lang="hr-HR" sz="6400" dirty="0">
                <a:solidFill>
                  <a:srgbClr val="333333"/>
                </a:solidFill>
                <a:latin typeface="IBM Plex Serif" panose="02060503050406000203" pitchFamily="18" charset="0"/>
                <a:ea typeface="Times New Roman" panose="02020603050405020304" pitchFamily="18" charset="0"/>
                <a:cs typeface="Times New Roman" panose="02020603050405020304" pitchFamily="18" charset="0"/>
              </a:rPr>
              <a:t>Novi zaokret u njihovim odnosima od 2008. godine. </a:t>
            </a:r>
          </a:p>
          <a:p>
            <a:pPr marL="285750" indent="-285750"/>
            <a:endParaRPr lang="hr-HR" sz="6400" dirty="0">
              <a:solidFill>
                <a:srgbClr val="333333"/>
              </a:solidFill>
              <a:latin typeface="IBM Plex Serif" panose="02060503050406000203" pitchFamily="18" charset="0"/>
              <a:ea typeface="Times New Roman" panose="02020603050405020304" pitchFamily="18" charset="0"/>
              <a:cs typeface="Times New Roman" panose="02020603050405020304" pitchFamily="18" charset="0"/>
            </a:endParaRPr>
          </a:p>
          <a:p>
            <a:pPr marL="285750" indent="-285750"/>
            <a:r>
              <a:rPr lang="hr-HR" sz="6400" dirty="0">
                <a:solidFill>
                  <a:srgbClr val="333333"/>
                </a:solidFill>
                <a:latin typeface="IBM Plex Serif" panose="02060503050406000203" pitchFamily="18" charset="0"/>
                <a:ea typeface="Times New Roman" panose="02020603050405020304" pitchFamily="18" charset="0"/>
                <a:cs typeface="Times New Roman" panose="02020603050405020304" pitchFamily="18" charset="0"/>
              </a:rPr>
              <a:t>U veljači te godine, kralj Abdullah je upozorio na mogu</a:t>
            </a:r>
            <a:r>
              <a:rPr lang="hr-HR" sz="6400" dirty="0">
                <a:solidFill>
                  <a:srgbClr val="333333"/>
                </a:solidFill>
                <a:latin typeface="Calibri" panose="020F0502020204030204" pitchFamily="34" charset="0"/>
                <a:ea typeface="Times New Roman" panose="02020603050405020304" pitchFamily="18" charset="0"/>
              </a:rPr>
              <a:t>ć</a:t>
            </a:r>
            <a:r>
              <a:rPr lang="hr-HR" sz="6400" dirty="0">
                <a:solidFill>
                  <a:srgbClr val="333333"/>
                </a:solidFill>
                <a:latin typeface="IBM Plex Serif" panose="02060503050406000203" pitchFamily="18" charset="0"/>
                <a:ea typeface="Times New Roman" panose="02020603050405020304" pitchFamily="18" charset="0"/>
                <a:cs typeface="Times New Roman" panose="02020603050405020304" pitchFamily="18" charset="0"/>
              </a:rPr>
              <a:t>i </a:t>
            </a:r>
            <a:r>
              <a:rPr lang="hr-HR" sz="6400" b="1" dirty="0">
                <a:solidFill>
                  <a:srgbClr val="333333"/>
                </a:solidFill>
                <a:latin typeface="IBM Plex Serif" panose="02060503050406000203" pitchFamily="18" charset="0"/>
                <a:ea typeface="Times New Roman" panose="02020603050405020304" pitchFamily="18" charset="0"/>
                <a:cs typeface="Times New Roman" panose="02020603050405020304" pitchFamily="18" charset="0"/>
              </a:rPr>
              <a:t>prekid odnosa s Teheranom</a:t>
            </a:r>
            <a:r>
              <a:rPr lang="hr-HR" sz="6400" dirty="0">
                <a:solidFill>
                  <a:srgbClr val="333333"/>
                </a:solidFill>
                <a:latin typeface="IBM Plex Serif" panose="02060503050406000203" pitchFamily="18" charset="0"/>
                <a:ea typeface="Times New Roman" panose="02020603050405020304" pitchFamily="18" charset="0"/>
                <a:cs typeface="Times New Roman" panose="02020603050405020304" pitchFamily="18" charset="0"/>
              </a:rPr>
              <a:t>.</a:t>
            </a:r>
          </a:p>
          <a:p>
            <a:pPr marL="285750" indent="-285750"/>
            <a:endParaRPr lang="hr-HR" sz="6400" dirty="0">
              <a:solidFill>
                <a:srgbClr val="333333"/>
              </a:solidFill>
              <a:latin typeface="IBM Plex Serif" panose="02060503050406000203" pitchFamily="18" charset="0"/>
              <a:ea typeface="Times New Roman" panose="02020603050405020304" pitchFamily="18" charset="0"/>
              <a:cs typeface="Times New Roman" panose="02020603050405020304" pitchFamily="18" charset="0"/>
            </a:endParaRPr>
          </a:p>
          <a:p>
            <a:pPr marL="285750" indent="-285750"/>
            <a:r>
              <a:rPr lang="hr-HR" sz="6400" dirty="0">
                <a:solidFill>
                  <a:srgbClr val="333333"/>
                </a:solidFill>
                <a:latin typeface="IBM Plex Serif" panose="02060503050406000203" pitchFamily="18" charset="0"/>
                <a:ea typeface="Times New Roman" panose="02020603050405020304" pitchFamily="18" charset="0"/>
                <a:cs typeface="Times New Roman" panose="02020603050405020304" pitchFamily="18" charset="0"/>
              </a:rPr>
              <a:t>U depe</a:t>
            </a:r>
            <a:r>
              <a:rPr lang="hr-HR" sz="6400" dirty="0">
                <a:solidFill>
                  <a:srgbClr val="333333"/>
                </a:solidFill>
                <a:latin typeface="IBM Plex Serif" panose="02060503050406000203" pitchFamily="18" charset="0"/>
                <a:ea typeface="Times New Roman" panose="02020603050405020304" pitchFamily="18" charset="0"/>
                <a:cs typeface="IBM Plex Serif" panose="02060503050406000203" pitchFamily="18" charset="0"/>
              </a:rPr>
              <a:t>š</a:t>
            </a:r>
            <a:r>
              <a:rPr lang="hr-HR" sz="6400" dirty="0">
                <a:solidFill>
                  <a:srgbClr val="333333"/>
                </a:solidFill>
                <a:latin typeface="IBM Plex Serif" panose="02060503050406000203" pitchFamily="18" charset="0"/>
                <a:ea typeface="Times New Roman" panose="02020603050405020304" pitchFamily="18" charset="0"/>
                <a:cs typeface="Times New Roman" panose="02020603050405020304" pitchFamily="18" charset="0"/>
              </a:rPr>
              <a:t>i koja je procurila iz ameri</a:t>
            </a:r>
            <a:r>
              <a:rPr lang="hr-HR" sz="6400" dirty="0">
                <a:solidFill>
                  <a:srgbClr val="333333"/>
                </a:solidFill>
                <a:latin typeface="Calibri" panose="020F0502020204030204" pitchFamily="34" charset="0"/>
                <a:ea typeface="Times New Roman" panose="02020603050405020304" pitchFamily="18" charset="0"/>
              </a:rPr>
              <a:t>č</a:t>
            </a:r>
            <a:r>
              <a:rPr lang="hr-HR" sz="6400" dirty="0">
                <a:solidFill>
                  <a:srgbClr val="333333"/>
                </a:solidFill>
                <a:latin typeface="IBM Plex Serif" panose="02060503050406000203" pitchFamily="18" charset="0"/>
                <a:ea typeface="Times New Roman" panose="02020603050405020304" pitchFamily="18" charset="0"/>
                <a:cs typeface="Times New Roman" panose="02020603050405020304" pitchFamily="18" charset="0"/>
              </a:rPr>
              <a:t>ke ambasade - saudijski kralj je pozivao ameri</a:t>
            </a:r>
            <a:r>
              <a:rPr lang="hr-HR" sz="6400" dirty="0">
                <a:solidFill>
                  <a:srgbClr val="333333"/>
                </a:solidFill>
                <a:latin typeface="Calibri" panose="020F0502020204030204" pitchFamily="34" charset="0"/>
                <a:ea typeface="Times New Roman" panose="02020603050405020304" pitchFamily="18" charset="0"/>
              </a:rPr>
              <a:t>č</a:t>
            </a:r>
            <a:r>
              <a:rPr lang="hr-HR" sz="6400" dirty="0">
                <a:solidFill>
                  <a:srgbClr val="333333"/>
                </a:solidFill>
                <a:latin typeface="IBM Plex Serif" panose="02060503050406000203" pitchFamily="18" charset="0"/>
                <a:ea typeface="Times New Roman" panose="02020603050405020304" pitchFamily="18" charset="0"/>
                <a:cs typeface="Times New Roman" panose="02020603050405020304" pitchFamily="18" charset="0"/>
              </a:rPr>
              <a:t>ko izaslanstvo da zaustave iranski nuklearni program.</a:t>
            </a:r>
          </a:p>
          <a:p>
            <a:pPr marL="285750" indent="-285750"/>
            <a:endParaRPr lang="hr-HR" sz="6400" dirty="0">
              <a:solidFill>
                <a:srgbClr val="333333"/>
              </a:solidFill>
              <a:latin typeface="IBM Plex Serif" panose="02060503050406000203" pitchFamily="18" charset="0"/>
              <a:ea typeface="Times New Roman" panose="02020603050405020304" pitchFamily="18" charset="0"/>
              <a:cs typeface="Times New Roman" panose="02020603050405020304" pitchFamily="18" charset="0"/>
            </a:endParaRPr>
          </a:p>
          <a:p>
            <a:pPr marL="285750" indent="-285750"/>
            <a:r>
              <a:rPr lang="hr-HR" sz="6400" dirty="0">
                <a:solidFill>
                  <a:srgbClr val="333333"/>
                </a:solidFill>
                <a:latin typeface="IBM Plex Serif" panose="02060503050406000203" pitchFamily="18" charset="0"/>
                <a:ea typeface="Times New Roman" panose="02020603050405020304" pitchFamily="18" charset="0"/>
                <a:cs typeface="Times New Roman" panose="02020603050405020304" pitchFamily="18" charset="0"/>
              </a:rPr>
              <a:t> Depeša je citirala kralja koji je rekao: “</a:t>
            </a:r>
            <a:r>
              <a:rPr lang="hr-HR" sz="6400" b="1" i="1" dirty="0" err="1">
                <a:solidFill>
                  <a:srgbClr val="333333"/>
                </a:solidFill>
                <a:latin typeface="+mj-lt"/>
                <a:ea typeface="Times New Roman" panose="02020603050405020304" pitchFamily="18" charset="0"/>
                <a:cs typeface="Times New Roman" panose="02020603050405020304" pitchFamily="18" charset="0"/>
              </a:rPr>
              <a:t>Odsjecite</a:t>
            </a:r>
            <a:r>
              <a:rPr lang="hr-HR" sz="6400" b="1" i="1" dirty="0">
                <a:solidFill>
                  <a:srgbClr val="333333"/>
                </a:solidFill>
                <a:latin typeface="+mj-lt"/>
                <a:ea typeface="Times New Roman" panose="02020603050405020304" pitchFamily="18" charset="0"/>
                <a:cs typeface="Times New Roman" panose="02020603050405020304" pitchFamily="18" charset="0"/>
              </a:rPr>
              <a:t> glavu [iranskoj] zmiji</a:t>
            </a:r>
            <a:r>
              <a:rPr lang="hr-HR" sz="6400" dirty="0">
                <a:solidFill>
                  <a:srgbClr val="333333"/>
                </a:solidFill>
                <a:latin typeface="+mj-lt"/>
                <a:ea typeface="Times New Roman" panose="02020603050405020304" pitchFamily="18" charset="0"/>
                <a:cs typeface="Times New Roman" panose="02020603050405020304" pitchFamily="18" charset="0"/>
              </a:rPr>
              <a:t>”. </a:t>
            </a:r>
          </a:p>
          <a:p>
            <a:pPr marL="285750" indent="-285750"/>
            <a:endParaRPr lang="hr-HR" sz="6400" dirty="0">
              <a:solidFill>
                <a:srgbClr val="333333"/>
              </a:solidFill>
              <a:latin typeface="+mj-lt"/>
              <a:ea typeface="Times New Roman" panose="02020603050405020304" pitchFamily="18" charset="0"/>
              <a:cs typeface="Times New Roman" panose="02020603050405020304" pitchFamily="18" charset="0"/>
            </a:endParaRPr>
          </a:p>
          <a:p>
            <a:pPr marL="285750" indent="-285750"/>
            <a:r>
              <a:rPr lang="hr-HR" sz="6400" dirty="0">
                <a:solidFill>
                  <a:srgbClr val="333333"/>
                </a:solidFill>
                <a:latin typeface="+mj-lt"/>
                <a:ea typeface="Times New Roman" panose="02020603050405020304" pitchFamily="18" charset="0"/>
                <a:cs typeface="Times New Roman" panose="02020603050405020304" pitchFamily="18" charset="0"/>
              </a:rPr>
              <a:t>O</a:t>
            </a:r>
            <a:r>
              <a:rPr lang="hr-HR" sz="6400" dirty="0">
                <a:solidFill>
                  <a:srgbClr val="333333"/>
                </a:solidFill>
                <a:effectLst/>
                <a:latin typeface="+mj-lt"/>
                <a:ea typeface="Times New Roman" panose="02020603050405020304" pitchFamily="18" charset="0"/>
                <a:cs typeface="Times New Roman" panose="02020603050405020304" pitchFamily="18" charset="0"/>
              </a:rPr>
              <a:t>d 2008. do kraja 2011. godine stvarao se novi </a:t>
            </a:r>
            <a:r>
              <a:rPr lang="hr-HR" sz="6400" b="1" dirty="0">
                <a:solidFill>
                  <a:srgbClr val="333333"/>
                </a:solidFill>
                <a:effectLst/>
                <a:latin typeface="+mj-lt"/>
                <a:ea typeface="Times New Roman" panose="02020603050405020304" pitchFamily="18" charset="0"/>
                <a:cs typeface="Times New Roman" panose="02020603050405020304" pitchFamily="18" charset="0"/>
              </a:rPr>
              <a:t>geopoliti</a:t>
            </a:r>
            <a:r>
              <a:rPr lang="hr-HR" sz="6400" b="1" dirty="0">
                <a:solidFill>
                  <a:srgbClr val="333333"/>
                </a:solidFill>
                <a:effectLst/>
                <a:latin typeface="+mj-lt"/>
                <a:ea typeface="Times New Roman" panose="02020603050405020304" pitchFamily="18" charset="0"/>
              </a:rPr>
              <a:t>č</a:t>
            </a:r>
            <a:r>
              <a:rPr lang="hr-HR" sz="6400" b="1" dirty="0">
                <a:solidFill>
                  <a:srgbClr val="333333"/>
                </a:solidFill>
                <a:effectLst/>
                <a:latin typeface="+mj-lt"/>
                <a:ea typeface="Times New Roman" panose="02020603050405020304" pitchFamily="18" charset="0"/>
                <a:cs typeface="Times New Roman" panose="02020603050405020304" pitchFamily="18" charset="0"/>
              </a:rPr>
              <a:t>ki </a:t>
            </a:r>
            <a:r>
              <a:rPr lang="hr-HR" sz="6400" b="1" dirty="0" err="1">
                <a:solidFill>
                  <a:srgbClr val="333333"/>
                </a:solidFill>
                <a:effectLst/>
                <a:latin typeface="+mj-lt"/>
                <a:ea typeface="Times New Roman" panose="02020603050405020304" pitchFamily="18" charset="0"/>
                <a:cs typeface="Times New Roman" panose="02020603050405020304" pitchFamily="18" charset="0"/>
              </a:rPr>
              <a:t>vakum</a:t>
            </a:r>
            <a:r>
              <a:rPr lang="hr-HR" sz="6400" b="1" dirty="0">
                <a:solidFill>
                  <a:srgbClr val="333333"/>
                </a:solidFill>
                <a:effectLst/>
                <a:latin typeface="+mj-lt"/>
                <a:ea typeface="Times New Roman" panose="02020603050405020304" pitchFamily="18" charset="0"/>
                <a:cs typeface="Times New Roman" panose="02020603050405020304" pitchFamily="18" charset="0"/>
              </a:rPr>
              <a:t>. </a:t>
            </a:r>
          </a:p>
          <a:p>
            <a:pPr marL="285750" indent="-285750"/>
            <a:endParaRPr lang="hr-HR" sz="6400" b="1" dirty="0">
              <a:solidFill>
                <a:srgbClr val="333333"/>
              </a:solidFill>
              <a:effectLst/>
              <a:latin typeface="+mj-lt"/>
              <a:ea typeface="Times New Roman" panose="02020603050405020304" pitchFamily="18" charset="0"/>
              <a:cs typeface="Times New Roman" panose="02020603050405020304" pitchFamily="18" charset="0"/>
            </a:endParaRPr>
          </a:p>
          <a:p>
            <a:pPr marL="285750" indent="-285750"/>
            <a:r>
              <a:rPr lang="hr-HR" sz="6400" dirty="0">
                <a:solidFill>
                  <a:srgbClr val="333333"/>
                </a:solidFill>
                <a:latin typeface="IBM Plex Serif" panose="02060503050406000203" pitchFamily="18" charset="0"/>
                <a:ea typeface="Times New Roman" panose="02020603050405020304" pitchFamily="18" charset="0"/>
                <a:cs typeface="Times New Roman" panose="02020603050405020304" pitchFamily="18" charset="0"/>
              </a:rPr>
              <a:t>Od tada su Iran i Saudijska Arabija </a:t>
            </a:r>
            <a:r>
              <a:rPr lang="hr-HR" sz="6400" b="1" dirty="0">
                <a:solidFill>
                  <a:srgbClr val="333333"/>
                </a:solidFill>
                <a:latin typeface="IBM Plex Serif" panose="02060503050406000203" pitchFamily="18" charset="0"/>
                <a:ea typeface="Times New Roman" panose="02020603050405020304" pitchFamily="18" charset="0"/>
                <a:cs typeface="Times New Roman" panose="02020603050405020304" pitchFamily="18" charset="0"/>
              </a:rPr>
              <a:t>u rivalstvu za regionalnu dominaciju.</a:t>
            </a:r>
          </a:p>
          <a:p>
            <a:pPr marL="0" indent="0">
              <a:buNone/>
            </a:pPr>
            <a:endParaRPr lang="hr-HR" dirty="0"/>
          </a:p>
          <a:p>
            <a:endParaRPr lang="hr-HR" dirty="0"/>
          </a:p>
        </p:txBody>
      </p:sp>
      <p:pic>
        <p:nvPicPr>
          <p:cNvPr id="6146" name="Picture 2" descr="Israel, Iran at a draw after Isfahan attack, ready to return to covert war  - AL-Monitor: The Middle Eastʼs leading independent news source since 2012">
            <a:extLst>
              <a:ext uri="{FF2B5EF4-FFF2-40B4-BE49-F238E27FC236}">
                <a16:creationId xmlns:a16="http://schemas.microsoft.com/office/drawing/2014/main" id="{5C21E69E-0039-4A94-8C1A-288B28D8B8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9497" y="1771849"/>
            <a:ext cx="5188066" cy="36105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1E57714-2D90-4844-BB46-E21B205D9D70}"/>
              </a:ext>
            </a:extLst>
          </p:cNvPr>
          <p:cNvSpPr txBox="1"/>
          <p:nvPr/>
        </p:nvSpPr>
        <p:spPr>
          <a:xfrm>
            <a:off x="8398933" y="5382372"/>
            <a:ext cx="3657600" cy="600164"/>
          </a:xfrm>
          <a:prstGeom prst="rect">
            <a:avLst/>
          </a:prstGeom>
          <a:noFill/>
        </p:spPr>
        <p:txBody>
          <a:bodyPr wrap="square">
            <a:spAutoFit/>
          </a:bodyPr>
          <a:lstStyle/>
          <a:p>
            <a:r>
              <a:rPr lang="hr-HR" sz="1100" dirty="0"/>
              <a:t>Izvor: Al-monitor, https://www.al-monitor.com/originals/2024/04/israel-iran-draw-after-isfahan-attack-ready-return-covert-war</a:t>
            </a:r>
          </a:p>
        </p:txBody>
      </p:sp>
    </p:spTree>
    <p:extLst>
      <p:ext uri="{BB962C8B-B14F-4D97-AF65-F5344CB8AC3E}">
        <p14:creationId xmlns:p14="http://schemas.microsoft.com/office/powerpoint/2010/main" val="24275410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CBF44-80DA-028D-654F-B86C54D97BDE}"/>
              </a:ext>
            </a:extLst>
          </p:cNvPr>
          <p:cNvSpPr>
            <a:spLocks noGrp="1"/>
          </p:cNvSpPr>
          <p:nvPr>
            <p:ph type="title"/>
          </p:nvPr>
        </p:nvSpPr>
        <p:spPr>
          <a:xfrm>
            <a:off x="7747000" y="965200"/>
            <a:ext cx="3454400" cy="4936067"/>
          </a:xfrm>
        </p:spPr>
        <p:txBody>
          <a:bodyPr vert="horz" lIns="91440" tIns="45720" rIns="91440" bIns="45720" rtlCol="0" anchor="ctr">
            <a:normAutofit/>
          </a:bodyPr>
          <a:lstStyle/>
          <a:p>
            <a:pPr algn="ctr"/>
            <a:r>
              <a:rPr lang="hr-HR" sz="4100" dirty="0"/>
              <a:t>O</a:t>
            </a:r>
            <a:r>
              <a:rPr lang="en-US" sz="4100" dirty="0" err="1"/>
              <a:t>snova</a:t>
            </a:r>
            <a:r>
              <a:rPr lang="en-US" sz="4100" dirty="0"/>
              <a:t> </a:t>
            </a:r>
            <a:r>
              <a:rPr lang="en-US" sz="4100" dirty="0" err="1"/>
              <a:t>iransko-saudijskog</a:t>
            </a:r>
            <a:r>
              <a:rPr lang="en-US" sz="4100" dirty="0"/>
              <a:t> </a:t>
            </a:r>
            <a:r>
              <a:rPr lang="en-US" sz="4100" dirty="0" err="1"/>
              <a:t>neprijateljstva</a:t>
            </a:r>
            <a:br>
              <a:rPr lang="en-US" sz="4100" dirty="0"/>
            </a:br>
            <a:endParaRPr lang="en-US" sz="4100" dirty="0"/>
          </a:p>
        </p:txBody>
      </p:sp>
      <p:graphicFrame>
        <p:nvGraphicFramePr>
          <p:cNvPr id="5" name="TextBox 2">
            <a:extLst>
              <a:ext uri="{FF2B5EF4-FFF2-40B4-BE49-F238E27FC236}">
                <a16:creationId xmlns:a16="http://schemas.microsoft.com/office/drawing/2014/main" id="{9378D8A7-F102-4B15-A790-EA02080D16E4}"/>
              </a:ext>
            </a:extLst>
          </p:cNvPr>
          <p:cNvGraphicFramePr/>
          <p:nvPr>
            <p:extLst>
              <p:ext uri="{D42A27DB-BD31-4B8C-83A1-F6EECF244321}">
                <p14:modId xmlns:p14="http://schemas.microsoft.com/office/powerpoint/2010/main" val="3733865264"/>
              </p:ext>
            </p:extLst>
          </p:nvPr>
        </p:nvGraphicFramePr>
        <p:xfrm>
          <a:off x="360774" y="0"/>
          <a:ext cx="7306851" cy="6620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3379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AE954988-481A-9D5D-6279-042846853C0D}"/>
              </a:ext>
            </a:extLst>
          </p:cNvPr>
          <p:cNvGraphicFramePr>
            <a:graphicFrameLocks noGrp="1"/>
          </p:cNvGraphicFramePr>
          <p:nvPr>
            <p:ph idx="1"/>
          </p:nvPr>
        </p:nvGraphicFramePr>
        <p:xfrm>
          <a:off x="657225" y="685800"/>
          <a:ext cx="10877550"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5221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useBgFill="1">
        <p:nvSpPr>
          <p:cNvPr id="12" name="Rectangle 11">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ln w="6350" cap="sq" cmpd="sng" algn="ctr">
            <a:solidFill>
              <a:schemeClr val="tx1">
                <a:lumMod val="75000"/>
                <a:lumOff val="25000"/>
              </a:schemeClr>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741D7FF2-FB50-53FA-9D98-3C5B75955857}"/>
              </a:ext>
            </a:extLst>
          </p:cNvPr>
          <p:cNvSpPr>
            <a:spLocks noGrp="1"/>
          </p:cNvSpPr>
          <p:nvPr>
            <p:ph type="title"/>
          </p:nvPr>
        </p:nvSpPr>
        <p:spPr>
          <a:xfrm>
            <a:off x="1192625" y="1420706"/>
            <a:ext cx="2879841" cy="3083561"/>
          </a:xfrm>
        </p:spPr>
        <p:txBody>
          <a:bodyPr>
            <a:normAutofit/>
          </a:bodyPr>
          <a:lstStyle/>
          <a:p>
            <a:r>
              <a:rPr lang="hr-HR" sz="3600" dirty="0"/>
              <a:t>Rastuće napetosti </a:t>
            </a:r>
            <a:endParaRPr lang="en-US" sz="3600" dirty="0"/>
          </a:p>
        </p:txBody>
      </p:sp>
      <p:cxnSp>
        <p:nvCxnSpPr>
          <p:cNvPr id="14" name="Straight Connector 13">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86269"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6" name="Content Placeholder 2">
            <a:extLst>
              <a:ext uri="{FF2B5EF4-FFF2-40B4-BE49-F238E27FC236}">
                <a16:creationId xmlns:a16="http://schemas.microsoft.com/office/drawing/2014/main" id="{313688BB-9E19-5D60-A89D-DDE7BC2C7231}"/>
              </a:ext>
            </a:extLst>
          </p:cNvPr>
          <p:cNvGraphicFramePr>
            <a:graphicFrameLocks noGrp="1"/>
          </p:cNvGraphicFramePr>
          <p:nvPr>
            <p:ph idx="1"/>
            <p:extLst>
              <p:ext uri="{D42A27DB-BD31-4B8C-83A1-F6EECF244321}">
                <p14:modId xmlns:p14="http://schemas.microsoft.com/office/powerpoint/2010/main" val="1180469970"/>
              </p:ext>
            </p:extLst>
          </p:nvPr>
        </p:nvGraphicFramePr>
        <p:xfrm>
          <a:off x="5473508" y="1420706"/>
          <a:ext cx="5525867" cy="4124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7979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26C4D022-E2BC-435F-9CDB-44DC57C07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3320A36C-2BF8-4668-8CFC-B0B50D61DB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2" b="7566"/>
          <a:stretch>
            <a:fillRect/>
          </a:stretch>
        </p:blipFill>
        <p:spPr bwMode="auto">
          <a:xfrm>
            <a:off x="20" y="10"/>
            <a:ext cx="5663460" cy="3428990"/>
          </a:xfrm>
          <a:prstGeom prst="rect">
            <a:avLst/>
          </a:prstGeom>
          <a:noFill/>
          <a:extLst>
            <a:ext uri="{909E8E84-426E-40DD-AFC4-6F175D3DCCD1}">
              <a14:hiddenFill xmlns:a14="http://schemas.microsoft.com/office/drawing/2010/main">
                <a:solidFill>
                  <a:srgbClr val="FFFFFF"/>
                </a:solidFill>
              </a14:hiddenFill>
            </a:ext>
          </a:extLst>
        </p:spPr>
      </p:pic>
      <p:sp>
        <p:nvSpPr>
          <p:cNvPr id="1035" name="Rectangle 1034">
            <a:extLst>
              <a:ext uri="{FF2B5EF4-FFF2-40B4-BE49-F238E27FC236}">
                <a16:creationId xmlns:a16="http://schemas.microsoft.com/office/drawing/2014/main" id="{C926CAD6-45B1-4A85-A196-E722067B1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3480" y="0"/>
            <a:ext cx="6525472" cy="6858000"/>
          </a:xfrm>
          <a:prstGeom prst="rect">
            <a:avLst/>
          </a:prstGeom>
          <a:solidFill>
            <a:schemeClr val="bg1">
              <a:lumMod val="75000"/>
              <a:lumOff val="25000"/>
            </a:schemeClr>
          </a:solidFill>
          <a:ln w="6350" cap="sq" cmpd="sng" algn="ctr">
            <a:noFill/>
            <a:prstDash val="solid"/>
            <a:miter lim="800000"/>
          </a:ln>
          <a:effectLst/>
        </p:spPr>
        <p:txBody>
          <a:bodyPr/>
          <a:lstStyle/>
          <a:p>
            <a:endParaRPr lang="en-US"/>
          </a:p>
        </p:txBody>
      </p:sp>
      <p:sp>
        <p:nvSpPr>
          <p:cNvPr id="1037" name="Rectangle 1036">
            <a:extLst>
              <a:ext uri="{FF2B5EF4-FFF2-40B4-BE49-F238E27FC236}">
                <a16:creationId xmlns:a16="http://schemas.microsoft.com/office/drawing/2014/main" id="{0E0936D5-2DCE-48A4-93BC-BA7861B4E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81848" y="320040"/>
            <a:ext cx="5888736" cy="6217920"/>
          </a:xfrm>
          <a:prstGeom prst="rect">
            <a:avLst/>
          </a:prstGeom>
          <a:noFill/>
          <a:ln w="6350" cap="sq" cmpd="sng" algn="ctr">
            <a:solidFill>
              <a:schemeClr val="tx1"/>
            </a:solidFill>
            <a:prstDash val="solid"/>
            <a:miter lim="800000"/>
          </a:ln>
          <a:effectLst>
            <a:softEdge rad="0"/>
          </a:effectLst>
        </p:spPr>
        <p:txBody>
          <a:bodyPr/>
          <a:lstStyle/>
          <a:p>
            <a:endParaRPr lang="en-US"/>
          </a:p>
        </p:txBody>
      </p:sp>
      <p:sp>
        <p:nvSpPr>
          <p:cNvPr id="2" name="Title 1">
            <a:extLst>
              <a:ext uri="{FF2B5EF4-FFF2-40B4-BE49-F238E27FC236}">
                <a16:creationId xmlns:a16="http://schemas.microsoft.com/office/drawing/2014/main" id="{E27FDD44-8D61-4B7E-9899-F87F6750A319}"/>
              </a:ext>
            </a:extLst>
          </p:cNvPr>
          <p:cNvSpPr>
            <a:spLocks noGrp="1"/>
          </p:cNvSpPr>
          <p:nvPr>
            <p:ph type="title"/>
          </p:nvPr>
        </p:nvSpPr>
        <p:spPr>
          <a:xfrm>
            <a:off x="6303580" y="642594"/>
            <a:ext cx="5245269" cy="1371600"/>
          </a:xfrm>
        </p:spPr>
        <p:txBody>
          <a:bodyPr vert="horz" lIns="91440" tIns="45720" rIns="91440" bIns="45720" rtlCol="0" anchor="ctr">
            <a:normAutofit/>
          </a:bodyPr>
          <a:lstStyle/>
          <a:p>
            <a:r>
              <a:rPr lang="en-US" dirty="0" err="1">
                <a:solidFill>
                  <a:schemeClr val="tx1"/>
                </a:solidFill>
              </a:rPr>
              <a:t>Posljedice</a:t>
            </a:r>
            <a:r>
              <a:rPr lang="en-US" dirty="0">
                <a:solidFill>
                  <a:schemeClr val="tx1"/>
                </a:solidFill>
              </a:rPr>
              <a:t> </a:t>
            </a:r>
            <a:r>
              <a:rPr lang="en-US" dirty="0" err="1">
                <a:solidFill>
                  <a:schemeClr val="tx1"/>
                </a:solidFill>
              </a:rPr>
              <a:t>napada</a:t>
            </a:r>
            <a:r>
              <a:rPr lang="en-US" dirty="0">
                <a:solidFill>
                  <a:schemeClr val="tx1"/>
                </a:solidFill>
              </a:rPr>
              <a:t> </a:t>
            </a:r>
            <a:r>
              <a:rPr lang="en-US" dirty="0" err="1">
                <a:solidFill>
                  <a:schemeClr val="tx1"/>
                </a:solidFill>
              </a:rPr>
              <a:t>na</a:t>
            </a:r>
            <a:r>
              <a:rPr lang="en-US" dirty="0">
                <a:solidFill>
                  <a:schemeClr val="tx1"/>
                </a:solidFill>
              </a:rPr>
              <a:t> S. </a:t>
            </a:r>
            <a:r>
              <a:rPr lang="en-US" dirty="0" err="1">
                <a:solidFill>
                  <a:schemeClr val="tx1"/>
                </a:solidFill>
              </a:rPr>
              <a:t>Arabiju</a:t>
            </a:r>
            <a:endParaRPr lang="en-US" dirty="0">
              <a:solidFill>
                <a:schemeClr val="tx1"/>
              </a:solidFill>
            </a:endParaRPr>
          </a:p>
        </p:txBody>
      </p:sp>
      <p:pic>
        <p:nvPicPr>
          <p:cNvPr id="1028" name="Picture 4" descr="Iraqi ballistic missile attacks on Saudi Arabia - Wikipedia">
            <a:extLst>
              <a:ext uri="{FF2B5EF4-FFF2-40B4-BE49-F238E27FC236}">
                <a16:creationId xmlns:a16="http://schemas.microsoft.com/office/drawing/2014/main" id="{18DE4A83-F879-474C-8E87-2B2E159D6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114" r="2" b="4498"/>
          <a:stretch>
            <a:fillRect/>
          </a:stretch>
        </p:blipFill>
        <p:spPr bwMode="auto">
          <a:xfrm>
            <a:off x="20" y="3429000"/>
            <a:ext cx="566346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5B08CF-49E9-43C7-9383-84A5E66DA35D}"/>
              </a:ext>
            </a:extLst>
          </p:cNvPr>
          <p:cNvSpPr txBox="1"/>
          <p:nvPr/>
        </p:nvSpPr>
        <p:spPr>
          <a:xfrm>
            <a:off x="6303580" y="2103120"/>
            <a:ext cx="5245269" cy="3931920"/>
          </a:xfrm>
          <a:prstGeom prst="rect">
            <a:avLst/>
          </a:prstGeom>
        </p:spPr>
        <p:txBody>
          <a:bodyPr vert="horz" lIns="91440" tIns="45720" rIns="91440" bIns="45720" rtlCol="0">
            <a:normAutofit fontScale="47500" lnSpcReduction="20000"/>
          </a:bodyPr>
          <a:lstStyle/>
          <a:p>
            <a:pPr indent="-182880">
              <a:spcAft>
                <a:spcPts val="600"/>
              </a:spcAft>
              <a:buClr>
                <a:schemeClr val="tx1">
                  <a:lumMod val="85000"/>
                  <a:lumOff val="15000"/>
                </a:schemeClr>
              </a:buClr>
              <a:buFont typeface="Garamond" pitchFamily="18" charset="0"/>
              <a:buChar char="◦"/>
            </a:pPr>
            <a:endParaRPr lang="hr-HR" dirty="0"/>
          </a:p>
          <a:p>
            <a:pPr indent="-182880">
              <a:spcAft>
                <a:spcPts val="600"/>
              </a:spcAft>
              <a:buClr>
                <a:schemeClr val="tx1">
                  <a:lumMod val="85000"/>
                  <a:lumOff val="15000"/>
                </a:schemeClr>
              </a:buClr>
              <a:buFont typeface="Garamond" pitchFamily="18" charset="0"/>
              <a:buChar char="◦"/>
            </a:pPr>
            <a:endParaRPr lang="hr-HR" dirty="0"/>
          </a:p>
          <a:p>
            <a:pPr indent="-182880">
              <a:spcAft>
                <a:spcPts val="600"/>
              </a:spcAft>
              <a:buClr>
                <a:schemeClr val="tx1">
                  <a:lumMod val="85000"/>
                  <a:lumOff val="15000"/>
                </a:schemeClr>
              </a:buClr>
              <a:buFont typeface="Garamond" pitchFamily="18" charset="0"/>
              <a:buChar char="◦"/>
            </a:pPr>
            <a:endParaRPr lang="hr-HR" sz="3400" dirty="0"/>
          </a:p>
          <a:p>
            <a:pPr>
              <a:lnSpc>
                <a:spcPct val="100000"/>
              </a:lnSpc>
            </a:pPr>
            <a:r>
              <a:rPr lang="hr-HR" sz="3400" dirty="0">
                <a:solidFill>
                  <a:schemeClr val="tx1">
                    <a:lumMod val="75000"/>
                    <a:lumOff val="25000"/>
                  </a:schemeClr>
                </a:solidFill>
              </a:rPr>
              <a:t>Dana </a:t>
            </a:r>
            <a:r>
              <a:rPr lang="hr-HR" sz="3400" b="1" dirty="0">
                <a:solidFill>
                  <a:schemeClr val="tx1">
                    <a:lumMod val="75000"/>
                    <a:lumOff val="25000"/>
                  </a:schemeClr>
                </a:solidFill>
              </a:rPr>
              <a:t>25. lipnja 1996</a:t>
            </a:r>
            <a:r>
              <a:rPr lang="hr-HR" sz="3400" dirty="0">
                <a:solidFill>
                  <a:schemeClr val="tx1">
                    <a:lumMod val="75000"/>
                    <a:lumOff val="25000"/>
                  </a:schemeClr>
                </a:solidFill>
              </a:rPr>
              <a:t>. saudijski Hezbollah bombardirao je stambeni kompleks </a:t>
            </a:r>
            <a:r>
              <a:rPr lang="hr-HR" sz="3400" i="1" dirty="0">
                <a:solidFill>
                  <a:schemeClr val="tx1">
                    <a:lumMod val="75000"/>
                    <a:lumOff val="25000"/>
                  </a:schemeClr>
                </a:solidFill>
              </a:rPr>
              <a:t>Khobar Towers </a:t>
            </a:r>
            <a:r>
              <a:rPr lang="hr-HR" sz="3400" dirty="0">
                <a:solidFill>
                  <a:schemeClr val="tx1">
                    <a:lumMod val="75000"/>
                    <a:lumOff val="25000"/>
                  </a:schemeClr>
                </a:solidFill>
              </a:rPr>
              <a:t>u Dhahranu gdje su bile smještene američke i savezničke snage koje su podržavale zračne operacije u Iraku </a:t>
            </a:r>
          </a:p>
          <a:p>
            <a:pPr>
              <a:lnSpc>
                <a:spcPct val="100000"/>
              </a:lnSpc>
            </a:pPr>
            <a:endParaRPr lang="hr-HR" sz="3400" dirty="0">
              <a:solidFill>
                <a:schemeClr val="tx1">
                  <a:lumMod val="75000"/>
                  <a:lumOff val="25000"/>
                </a:schemeClr>
              </a:solidFill>
            </a:endParaRPr>
          </a:p>
          <a:p>
            <a:pPr>
              <a:lnSpc>
                <a:spcPct val="100000"/>
              </a:lnSpc>
            </a:pPr>
            <a:endParaRPr lang="hr-HR" sz="3400" dirty="0">
              <a:solidFill>
                <a:schemeClr val="tx1">
                  <a:lumMod val="75000"/>
                  <a:lumOff val="25000"/>
                </a:schemeClr>
              </a:solidFill>
            </a:endParaRPr>
          </a:p>
          <a:p>
            <a:pPr>
              <a:lnSpc>
                <a:spcPct val="100000"/>
              </a:lnSpc>
            </a:pPr>
            <a:r>
              <a:rPr lang="hr-HR" sz="3400" dirty="0">
                <a:solidFill>
                  <a:schemeClr val="tx1">
                    <a:lumMod val="75000"/>
                    <a:lumOff val="25000"/>
                  </a:schemeClr>
                </a:solidFill>
              </a:rPr>
              <a:t> Ubijeno 19 američkih vojnika i ranjene stotine drugih.</a:t>
            </a:r>
            <a:endParaRPr lang="en-US" sz="3400" dirty="0">
              <a:solidFill>
                <a:schemeClr val="tx1">
                  <a:lumMod val="75000"/>
                  <a:lumOff val="25000"/>
                </a:schemeClr>
              </a:solidFill>
            </a:endParaRPr>
          </a:p>
          <a:p>
            <a:pPr indent="-182880">
              <a:spcAft>
                <a:spcPts val="600"/>
              </a:spcAft>
              <a:buClr>
                <a:schemeClr val="tx1">
                  <a:lumMod val="85000"/>
                  <a:lumOff val="15000"/>
                </a:schemeClr>
              </a:buClr>
              <a:buFont typeface="Garamond" pitchFamily="18" charset="0"/>
              <a:buChar char="◦"/>
            </a:pPr>
            <a:endParaRPr lang="hr-HR" dirty="0"/>
          </a:p>
          <a:p>
            <a:pPr indent="-182880">
              <a:spcAft>
                <a:spcPts val="600"/>
              </a:spcAft>
              <a:buClr>
                <a:schemeClr val="tx1">
                  <a:lumMod val="85000"/>
                  <a:lumOff val="15000"/>
                </a:schemeClr>
              </a:buClr>
              <a:buFont typeface="Garamond" pitchFamily="18" charset="0"/>
              <a:buChar char="◦"/>
            </a:pPr>
            <a:endParaRPr lang="hr-HR" dirty="0"/>
          </a:p>
          <a:p>
            <a:pPr indent="-182880">
              <a:spcAft>
                <a:spcPts val="600"/>
              </a:spcAft>
              <a:buClr>
                <a:schemeClr val="tx1">
                  <a:lumMod val="85000"/>
                  <a:lumOff val="15000"/>
                </a:schemeClr>
              </a:buClr>
              <a:buFont typeface="Garamond" pitchFamily="18" charset="0"/>
              <a:buChar char="◦"/>
            </a:pPr>
            <a:endParaRPr lang="hr-HR" dirty="0"/>
          </a:p>
          <a:p>
            <a:pPr indent="-182880">
              <a:spcAft>
                <a:spcPts val="600"/>
              </a:spcAft>
              <a:buClr>
                <a:schemeClr val="tx1">
                  <a:lumMod val="85000"/>
                  <a:lumOff val="15000"/>
                </a:schemeClr>
              </a:buClr>
              <a:buFont typeface="Garamond" pitchFamily="18" charset="0"/>
              <a:buChar char="◦"/>
            </a:pPr>
            <a:endParaRPr lang="hr-HR" dirty="0"/>
          </a:p>
          <a:p>
            <a:pPr indent="-182880">
              <a:spcAft>
                <a:spcPts val="600"/>
              </a:spcAft>
              <a:buClr>
                <a:schemeClr val="tx1">
                  <a:lumMod val="85000"/>
                  <a:lumOff val="15000"/>
                </a:schemeClr>
              </a:buClr>
              <a:buFont typeface="Garamond" pitchFamily="18" charset="0"/>
              <a:buChar char="◦"/>
            </a:pPr>
            <a:endParaRPr lang="hr-HR" dirty="0"/>
          </a:p>
          <a:p>
            <a:pPr indent="-182880">
              <a:spcAft>
                <a:spcPts val="600"/>
              </a:spcAft>
              <a:buClr>
                <a:schemeClr val="tx1">
                  <a:lumMod val="85000"/>
                  <a:lumOff val="15000"/>
                </a:schemeClr>
              </a:buClr>
              <a:buFont typeface="Garamond" pitchFamily="18" charset="0"/>
              <a:buChar char="◦"/>
            </a:pPr>
            <a:endParaRPr lang="hr-HR" dirty="0"/>
          </a:p>
          <a:p>
            <a:pPr indent="-182880">
              <a:spcAft>
                <a:spcPts val="600"/>
              </a:spcAft>
              <a:buClr>
                <a:schemeClr val="tx1">
                  <a:lumMod val="85000"/>
                  <a:lumOff val="15000"/>
                </a:schemeClr>
              </a:buClr>
              <a:buFont typeface="Garamond" pitchFamily="18" charset="0"/>
              <a:buChar char="◦"/>
            </a:pPr>
            <a:endParaRPr lang="hr-HR" dirty="0"/>
          </a:p>
          <a:p>
            <a:pPr indent="-182880">
              <a:spcAft>
                <a:spcPts val="600"/>
              </a:spcAft>
              <a:buClr>
                <a:schemeClr val="tx1">
                  <a:lumMod val="85000"/>
                  <a:lumOff val="15000"/>
                </a:schemeClr>
              </a:buClr>
              <a:buFont typeface="Garamond" pitchFamily="18" charset="0"/>
              <a:buChar char="◦"/>
            </a:pPr>
            <a:endParaRPr lang="hr-HR" dirty="0"/>
          </a:p>
          <a:p>
            <a:pPr indent="-182880">
              <a:spcAft>
                <a:spcPts val="600"/>
              </a:spcAft>
              <a:buClr>
                <a:schemeClr val="tx1">
                  <a:lumMod val="85000"/>
                  <a:lumOff val="15000"/>
                </a:schemeClr>
              </a:buClr>
              <a:buFont typeface="Garamond" pitchFamily="18" charset="0"/>
              <a:buChar char="◦"/>
            </a:pPr>
            <a:r>
              <a:rPr lang="en-US" sz="1700" dirty="0"/>
              <a:t>Izvor: The Washington institute, https://www.washingtoninstitute.org/policy-analysis/anatomy-bombing</a:t>
            </a:r>
          </a:p>
        </p:txBody>
      </p:sp>
    </p:spTree>
    <p:extLst>
      <p:ext uri="{BB962C8B-B14F-4D97-AF65-F5344CB8AC3E}">
        <p14:creationId xmlns:p14="http://schemas.microsoft.com/office/powerpoint/2010/main" val="128500522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7D4E5-6189-E84C-C4BB-1021C2D152E9}"/>
              </a:ext>
            </a:extLst>
          </p:cNvPr>
          <p:cNvSpPr>
            <a:spLocks noGrp="1"/>
          </p:cNvSpPr>
          <p:nvPr>
            <p:ph type="title"/>
          </p:nvPr>
        </p:nvSpPr>
        <p:spPr>
          <a:xfrm>
            <a:off x="9060931" y="497789"/>
            <a:ext cx="3796306" cy="797560"/>
          </a:xfrm>
        </p:spPr>
        <p:txBody>
          <a:bodyPr anchor="t">
            <a:normAutofit/>
          </a:bodyPr>
          <a:lstStyle/>
          <a:p>
            <a:r>
              <a:rPr lang="hr-HR" sz="4800" dirty="0"/>
              <a:t>Uvod </a:t>
            </a:r>
            <a:endParaRPr lang="en-US" sz="4800" dirty="0"/>
          </a:p>
        </p:txBody>
      </p:sp>
      <p:sp>
        <p:nvSpPr>
          <p:cNvPr id="4" name="Title 3">
            <a:extLst>
              <a:ext uri="{FF2B5EF4-FFF2-40B4-BE49-F238E27FC236}">
                <a16:creationId xmlns:a16="http://schemas.microsoft.com/office/drawing/2014/main" id="{B780A4EF-3397-F41D-D0F5-E4B9580D0B62}"/>
              </a:ext>
            </a:extLst>
          </p:cNvPr>
          <p:cNvSpPr txBox="1">
            <a:spLocks noGrp="1"/>
          </p:cNvSpPr>
          <p:nvPr>
            <p:ph idx="1"/>
          </p:nvPr>
        </p:nvSpPr>
        <p:spPr>
          <a:xfrm>
            <a:off x="6527801" y="1742439"/>
            <a:ext cx="4687738" cy="4300447"/>
          </a:xfrm>
          <a:prstGeom prst="rect">
            <a:avLst/>
          </a:prstGeom>
        </p:spPr>
        <p:txBody>
          <a:bodyPr anchor="t">
            <a:normAutofit fontScale="85000" lnSpcReduction="20000"/>
          </a:bodyPr>
          <a:lstStyle/>
          <a:p>
            <a:pPr>
              <a:spcAft>
                <a:spcPts val="800"/>
              </a:spcAft>
            </a:pPr>
            <a:r>
              <a:rPr lang="hr-HR" sz="2200" dirty="0"/>
              <a:t>Koji je razlog vanjskopolitičkih loših odnosa Saudijske Arabije i Irana te njihove uključenosti u druge sukobe u regiji?</a:t>
            </a:r>
          </a:p>
          <a:p>
            <a:pPr>
              <a:spcAft>
                <a:spcPts val="800"/>
              </a:spcAft>
            </a:pPr>
            <a:endParaRPr lang="hr-HR" sz="2200" dirty="0"/>
          </a:p>
          <a:p>
            <a:pPr>
              <a:spcAft>
                <a:spcPts val="800"/>
              </a:spcAft>
            </a:pPr>
            <a:r>
              <a:rPr lang="hr-HR" sz="2200" dirty="0"/>
              <a:t>Različiti autori pripisuju to različitim razlozima.</a:t>
            </a:r>
          </a:p>
          <a:p>
            <a:pPr>
              <a:spcAft>
                <a:spcPts val="800"/>
              </a:spcAft>
            </a:pPr>
            <a:endParaRPr lang="en-US" sz="2200" dirty="0"/>
          </a:p>
          <a:p>
            <a:pPr>
              <a:spcAft>
                <a:spcPts val="800"/>
              </a:spcAft>
            </a:pPr>
            <a:r>
              <a:rPr lang="hr-HR" sz="2200" i="1" dirty="0">
                <a:effectLst/>
                <a:latin typeface="Calibri" panose="020F0502020204030204" pitchFamily="34" charset="0"/>
                <a:ea typeface="Calibri" panose="020F0502020204030204" pitchFamily="34" charset="0"/>
                <a:cs typeface="Times New Roman" panose="02020603050405020304" pitchFamily="18" charset="0"/>
              </a:rPr>
              <a:t>Odnos Irana i arapskih država Zaljeva nije samo pitanje politike, već ogledalo šire borbe za moć, identitet i utjecaj na Bliskom istoku.</a:t>
            </a:r>
          </a:p>
          <a:p>
            <a:pPr>
              <a:spcAft>
                <a:spcPts val="800"/>
              </a:spcAft>
            </a:pPr>
            <a:endParaRPr lang="hr-HR" sz="2200" i="1"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076AD207-D42C-4591-9A15-97B4A6F11000}"/>
              </a:ext>
            </a:extLst>
          </p:cNvPr>
          <p:cNvPicPr>
            <a:picLocks noChangeAspect="1"/>
          </p:cNvPicPr>
          <p:nvPr/>
        </p:nvPicPr>
        <p:blipFill>
          <a:blip r:embed="rId2"/>
          <a:stretch>
            <a:fillRect/>
          </a:stretch>
        </p:blipFill>
        <p:spPr>
          <a:xfrm>
            <a:off x="81038" y="0"/>
            <a:ext cx="5892561" cy="6747933"/>
          </a:xfrm>
          <a:prstGeom prst="rect">
            <a:avLst/>
          </a:prstGeom>
        </p:spPr>
      </p:pic>
    </p:spTree>
    <p:extLst>
      <p:ext uri="{BB962C8B-B14F-4D97-AF65-F5344CB8AC3E}">
        <p14:creationId xmlns:p14="http://schemas.microsoft.com/office/powerpoint/2010/main" val="11552630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2C999-4C66-4679-BBBD-46CDDD859BA8}"/>
              </a:ext>
            </a:extLst>
          </p:cNvPr>
          <p:cNvSpPr>
            <a:spLocks noGrp="1"/>
          </p:cNvSpPr>
          <p:nvPr>
            <p:ph type="title"/>
          </p:nvPr>
        </p:nvSpPr>
        <p:spPr>
          <a:xfrm>
            <a:off x="838200" y="88562"/>
            <a:ext cx="10515600" cy="1325563"/>
          </a:xfrm>
        </p:spPr>
        <p:txBody>
          <a:bodyPr>
            <a:normAutofit/>
          </a:bodyPr>
          <a:lstStyle/>
          <a:p>
            <a:r>
              <a:rPr lang="hr-HR" sz="3600" dirty="0"/>
              <a:t>Zemlje u dometu iranskih balističkih projektila</a:t>
            </a:r>
          </a:p>
        </p:txBody>
      </p:sp>
      <p:pic>
        <p:nvPicPr>
          <p:cNvPr id="5" name="Content Placeholder 4">
            <a:extLst>
              <a:ext uri="{FF2B5EF4-FFF2-40B4-BE49-F238E27FC236}">
                <a16:creationId xmlns:a16="http://schemas.microsoft.com/office/drawing/2014/main" id="{FEF19A9F-8411-482C-B5E8-AC21EDCA397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1365" y="1476001"/>
            <a:ext cx="6424299" cy="5247528"/>
          </a:xfrm>
        </p:spPr>
      </p:pic>
      <p:sp>
        <p:nvSpPr>
          <p:cNvPr id="7" name="TextBox 6">
            <a:extLst>
              <a:ext uri="{FF2B5EF4-FFF2-40B4-BE49-F238E27FC236}">
                <a16:creationId xmlns:a16="http://schemas.microsoft.com/office/drawing/2014/main" id="{94EAA162-39B8-485A-B8A4-C5446C1F949D}"/>
              </a:ext>
            </a:extLst>
          </p:cNvPr>
          <p:cNvSpPr txBox="1"/>
          <p:nvPr/>
        </p:nvSpPr>
        <p:spPr>
          <a:xfrm>
            <a:off x="6750423" y="1339024"/>
            <a:ext cx="4805082" cy="4770537"/>
          </a:xfrm>
          <a:prstGeom prst="rect">
            <a:avLst/>
          </a:prstGeom>
          <a:noFill/>
        </p:spPr>
        <p:txBody>
          <a:bodyPr wrap="square">
            <a:spAutoFit/>
          </a:bodyPr>
          <a:lstStyle/>
          <a:p>
            <a:pPr marL="285750" indent="-285750">
              <a:buFont typeface="Arial" panose="020B0604020202020204" pitchFamily="34" charset="0"/>
              <a:buChar char="•"/>
            </a:pPr>
            <a:r>
              <a:rPr lang="hr-HR" sz="1600" dirty="0"/>
              <a:t>Kao dio svog vojnog arsenala - Iran održava znatnu količinu balističkih projektila.</a:t>
            </a:r>
          </a:p>
          <a:p>
            <a:pPr marL="285750" indent="-285750">
              <a:buFont typeface="Arial" panose="020B0604020202020204" pitchFamily="34" charset="0"/>
              <a:buChar char="•"/>
            </a:pPr>
            <a:endParaRPr lang="hr-HR" sz="1600" dirty="0"/>
          </a:p>
          <a:p>
            <a:pPr marL="285750" indent="-285750">
              <a:buFont typeface="Arial" panose="020B0604020202020204" pitchFamily="34" charset="0"/>
              <a:buChar char="•"/>
            </a:pPr>
            <a:r>
              <a:rPr lang="hr-HR" sz="1600" dirty="0"/>
              <a:t>Opskrbljivao je i svoje saveznike balističkim projektilima kratkog dometa, posebno </a:t>
            </a:r>
            <a:r>
              <a:rPr lang="hr-HR" sz="1600" dirty="0" err="1"/>
              <a:t>Hezbollah</a:t>
            </a:r>
            <a:r>
              <a:rPr lang="hr-HR" sz="1600" dirty="0"/>
              <a:t>. </a:t>
            </a:r>
          </a:p>
          <a:p>
            <a:pPr marL="285750" indent="-285750">
              <a:buFont typeface="Arial" panose="020B0604020202020204" pitchFamily="34" charset="0"/>
              <a:buChar char="•"/>
            </a:pPr>
            <a:endParaRPr lang="hr-HR" sz="1600" dirty="0"/>
          </a:p>
          <a:p>
            <a:pPr marL="285750" indent="-285750">
              <a:buFont typeface="Arial" panose="020B0604020202020204" pitchFamily="34" charset="0"/>
              <a:buChar char="•"/>
            </a:pPr>
            <a:r>
              <a:rPr lang="hr-HR" sz="1600" dirty="0"/>
              <a:t>Od rata između Izraela i </a:t>
            </a:r>
            <a:r>
              <a:rPr lang="hr-HR" sz="1600" dirty="0" err="1"/>
              <a:t>Hezbollaha</a:t>
            </a:r>
            <a:r>
              <a:rPr lang="hr-HR" sz="1600" dirty="0"/>
              <a:t> 2006. godine, smatra se da je Iran terorističkoj skupini opskrbio više od </a:t>
            </a:r>
            <a:r>
              <a:rPr lang="hr-HR" sz="1600" b="1" dirty="0"/>
              <a:t>100.000 raketa i projektila</a:t>
            </a:r>
            <a:r>
              <a:rPr lang="hr-HR" sz="1600" dirty="0"/>
              <a:t>.</a:t>
            </a:r>
          </a:p>
          <a:p>
            <a:pPr marL="285750" indent="-285750">
              <a:buFont typeface="Arial" panose="020B0604020202020204" pitchFamily="34" charset="0"/>
              <a:buChar char="•"/>
            </a:pPr>
            <a:endParaRPr lang="hr-HR" sz="1600" b="1" dirty="0"/>
          </a:p>
          <a:p>
            <a:pPr marL="285750" indent="-285750">
              <a:buFont typeface="Arial" panose="020B0604020202020204" pitchFamily="34" charset="0"/>
              <a:buChar char="•"/>
            </a:pPr>
            <a:r>
              <a:rPr lang="hr-HR" sz="1600" dirty="0"/>
              <a:t>Neki  imaju domet da dosegnu Tel Aviv iz južnog Libanona. </a:t>
            </a:r>
          </a:p>
          <a:p>
            <a:pPr marL="285750" indent="-285750">
              <a:buFont typeface="Arial" panose="020B0604020202020204" pitchFamily="34" charset="0"/>
              <a:buChar char="•"/>
            </a:pPr>
            <a:endParaRPr lang="hr-HR" sz="1600" dirty="0"/>
          </a:p>
          <a:p>
            <a:pPr marL="285750" indent="-285750">
              <a:buFont typeface="Arial" panose="020B0604020202020204" pitchFamily="34" charset="0"/>
              <a:buChar char="•"/>
            </a:pPr>
            <a:r>
              <a:rPr lang="hr-HR" sz="1600" dirty="0"/>
              <a:t>Iranski projektili mogli bi se pokazati kao velika </a:t>
            </a:r>
            <a:r>
              <a:rPr lang="hr-HR" sz="1600" b="1" dirty="0"/>
              <a:t>prijetnja američkim vojnim instalacijama </a:t>
            </a:r>
            <a:r>
              <a:rPr lang="hr-HR" sz="1600" dirty="0"/>
              <a:t>diljem Bliskog istoka, s bazama u </a:t>
            </a:r>
            <a:r>
              <a:rPr lang="hr-HR" sz="1600" dirty="0" err="1"/>
              <a:t>Ul-Udeidu</a:t>
            </a:r>
            <a:r>
              <a:rPr lang="hr-HR" sz="1600" dirty="0"/>
              <a:t> JZ od Dohe i Al </a:t>
            </a:r>
            <a:r>
              <a:rPr lang="hr-HR" sz="1600" dirty="0" err="1"/>
              <a:t>Dhafriju</a:t>
            </a:r>
            <a:r>
              <a:rPr lang="hr-HR" sz="1600" dirty="0"/>
              <a:t>, blizu Abu </a:t>
            </a:r>
            <a:r>
              <a:rPr lang="hr-HR" sz="1600" dirty="0" err="1"/>
              <a:t>Dhabija</a:t>
            </a:r>
            <a:r>
              <a:rPr lang="hr-HR" sz="1600" dirty="0"/>
              <a:t>.</a:t>
            </a:r>
          </a:p>
        </p:txBody>
      </p:sp>
    </p:spTree>
    <p:extLst>
      <p:ext uri="{BB962C8B-B14F-4D97-AF65-F5344CB8AC3E}">
        <p14:creationId xmlns:p14="http://schemas.microsoft.com/office/powerpoint/2010/main" val="3278121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7" name="Rectangle 3086">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A map of the middle east&#10;&#10;AI-generated content may be incorrect.">
            <a:extLst>
              <a:ext uri="{FF2B5EF4-FFF2-40B4-BE49-F238E27FC236}">
                <a16:creationId xmlns:a16="http://schemas.microsoft.com/office/drawing/2014/main" id="{3D201FC0-9E29-713D-0A27-4B1DFBF89B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311" r="17468" b="-1"/>
          <a:stretch>
            <a:fillRect/>
          </a:stretch>
        </p:blipFill>
        <p:spPr bwMode="auto">
          <a:xfrm>
            <a:off x="20" y="10"/>
            <a:ext cx="6392647"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8" name="Rectangle 3087">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9" name="Rectangle 3088">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45BF69-D661-142A-1FA3-373E2A366A3D}"/>
              </a:ext>
            </a:extLst>
          </p:cNvPr>
          <p:cNvSpPr>
            <a:spLocks noGrp="1"/>
          </p:cNvSpPr>
          <p:nvPr>
            <p:ph type="title"/>
          </p:nvPr>
        </p:nvSpPr>
        <p:spPr>
          <a:xfrm>
            <a:off x="7055872" y="357643"/>
            <a:ext cx="4472921" cy="1371600"/>
          </a:xfrm>
        </p:spPr>
        <p:txBody>
          <a:bodyPr>
            <a:normAutofit/>
          </a:bodyPr>
          <a:lstStyle/>
          <a:p>
            <a:r>
              <a:rPr lang="hr-HR" sz="2800" dirty="0"/>
              <a:t>Nedavne destabilizirajuće regionalne aktivnosti Irana</a:t>
            </a:r>
            <a:br>
              <a:rPr lang="en-US" sz="2800" dirty="0"/>
            </a:br>
            <a:endParaRPr lang="en-US" sz="2800" dirty="0"/>
          </a:p>
        </p:txBody>
      </p:sp>
      <p:sp>
        <p:nvSpPr>
          <p:cNvPr id="3" name="Content Placeholder 2">
            <a:extLst>
              <a:ext uri="{FF2B5EF4-FFF2-40B4-BE49-F238E27FC236}">
                <a16:creationId xmlns:a16="http://schemas.microsoft.com/office/drawing/2014/main" id="{521F2698-8E4E-EAF6-0991-CFB3AD6F4718}"/>
              </a:ext>
            </a:extLst>
          </p:cNvPr>
          <p:cNvSpPr>
            <a:spLocks noGrp="1"/>
          </p:cNvSpPr>
          <p:nvPr>
            <p:ph idx="1"/>
          </p:nvPr>
        </p:nvSpPr>
        <p:spPr>
          <a:xfrm>
            <a:off x="7064082" y="1590675"/>
            <a:ext cx="4472922" cy="4873959"/>
          </a:xfrm>
        </p:spPr>
        <p:txBody>
          <a:bodyPr>
            <a:normAutofit/>
          </a:bodyPr>
          <a:lstStyle/>
          <a:p>
            <a:pPr>
              <a:lnSpc>
                <a:spcPct val="100000"/>
              </a:lnSpc>
            </a:pPr>
            <a:r>
              <a:rPr lang="hr-HR" sz="1600" dirty="0"/>
              <a:t>Glavni ciljevi vanjske politike Irana usmjereni su na </a:t>
            </a:r>
            <a:r>
              <a:rPr lang="hr-HR" sz="1600" b="1" dirty="0"/>
              <a:t>izvoz Islamske revolucije </a:t>
            </a:r>
            <a:r>
              <a:rPr lang="hr-HR" sz="1600" dirty="0"/>
              <a:t>i zamjenu Sjedinjenih Država kao dominantne sile u Perzijskom zaljevu i širem Bliskom istoku. </a:t>
            </a:r>
          </a:p>
          <a:p>
            <a:pPr>
              <a:lnSpc>
                <a:spcPct val="100000"/>
              </a:lnSpc>
            </a:pPr>
            <a:r>
              <a:rPr lang="hr-HR" sz="1600" dirty="0"/>
              <a:t>Koristio je terorističke posrednike i poticao nemire među šijitskim manjinskim stanovništvom u ostvarivanju svojih ambicija - rasplamsale </a:t>
            </a:r>
            <a:r>
              <a:rPr lang="hr-HR" sz="1600" b="1" dirty="0"/>
              <a:t>sektaške napetosti i destabilizirale regiju</a:t>
            </a:r>
            <a:r>
              <a:rPr lang="hr-HR" sz="1600" dirty="0"/>
              <a:t>. </a:t>
            </a:r>
          </a:p>
          <a:p>
            <a:pPr>
              <a:lnSpc>
                <a:spcPct val="100000"/>
              </a:lnSpc>
            </a:pPr>
            <a:r>
              <a:rPr lang="hr-HR" sz="1600" b="1" dirty="0"/>
              <a:t>Iranska uloga </a:t>
            </a:r>
            <a:r>
              <a:rPr lang="hr-HR" sz="1600" dirty="0"/>
              <a:t>jasno se vidi u svim konfliktnim zonama regije.</a:t>
            </a:r>
          </a:p>
          <a:p>
            <a:pPr>
              <a:lnSpc>
                <a:spcPct val="100000"/>
              </a:lnSpc>
            </a:pPr>
            <a:r>
              <a:rPr lang="hr-HR" sz="1600" dirty="0"/>
              <a:t>Iskoristio je narodne ustanke i građanske ratove u regiji u svojoj želji da uspostavi "</a:t>
            </a:r>
            <a:r>
              <a:rPr lang="hr-HR" sz="1600" b="1" dirty="0"/>
              <a:t>šijitski polumjesec</a:t>
            </a:r>
            <a:r>
              <a:rPr lang="hr-HR" sz="1600" dirty="0"/>
              <a:t>" </a:t>
            </a:r>
            <a:r>
              <a:rPr lang="hr-HR" sz="1600" b="1" i="1" dirty="0"/>
              <a:t>utjecaja.</a:t>
            </a:r>
            <a:endParaRPr lang="en-US" sz="1600" b="1" i="1" dirty="0"/>
          </a:p>
          <a:p>
            <a:pPr>
              <a:lnSpc>
                <a:spcPct val="100000"/>
              </a:lnSpc>
            </a:pPr>
            <a:endParaRPr lang="en-US" sz="1300" dirty="0"/>
          </a:p>
        </p:txBody>
      </p:sp>
    </p:spTree>
    <p:extLst>
      <p:ext uri="{BB962C8B-B14F-4D97-AF65-F5344CB8AC3E}">
        <p14:creationId xmlns:p14="http://schemas.microsoft.com/office/powerpoint/2010/main" val="26377680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2">
            <a:extLst>
              <a:ext uri="{FF2B5EF4-FFF2-40B4-BE49-F238E27FC236}">
                <a16:creationId xmlns:a16="http://schemas.microsoft.com/office/drawing/2014/main" id="{A2C13658-2DE7-CD89-F956-9BAA52F585D9}"/>
              </a:ext>
            </a:extLst>
          </p:cNvPr>
          <p:cNvGraphicFramePr>
            <a:graphicFrameLocks noGrp="1"/>
          </p:cNvGraphicFramePr>
          <p:nvPr>
            <p:ph sz="half" idx="1"/>
          </p:nvPr>
        </p:nvGraphicFramePr>
        <p:xfrm>
          <a:off x="434789" y="1682189"/>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Content Placeholder 7">
            <a:extLst>
              <a:ext uri="{FF2B5EF4-FFF2-40B4-BE49-F238E27FC236}">
                <a16:creationId xmlns:a16="http://schemas.microsoft.com/office/drawing/2014/main" id="{80D9C3C2-545E-413E-9853-841D7592DD8D}"/>
              </a:ext>
            </a:extLst>
          </p:cNvPr>
          <p:cNvPicPr>
            <a:picLocks noGrp="1" noChangeAspect="1"/>
          </p:cNvPicPr>
          <p:nvPr>
            <p:ph sz="half" idx="2"/>
          </p:nvPr>
        </p:nvPicPr>
        <p:blipFill>
          <a:blip r:embed="rId7"/>
          <a:stretch>
            <a:fillRect/>
          </a:stretch>
        </p:blipFill>
        <p:spPr>
          <a:xfrm>
            <a:off x="6096000" y="158698"/>
            <a:ext cx="6060176" cy="6134204"/>
          </a:xfrm>
        </p:spPr>
      </p:pic>
      <p:sp>
        <p:nvSpPr>
          <p:cNvPr id="10" name="TextBox 9">
            <a:extLst>
              <a:ext uri="{FF2B5EF4-FFF2-40B4-BE49-F238E27FC236}">
                <a16:creationId xmlns:a16="http://schemas.microsoft.com/office/drawing/2014/main" id="{F2FFC2F5-E3F6-4E9C-83E8-235860062095}"/>
              </a:ext>
            </a:extLst>
          </p:cNvPr>
          <p:cNvSpPr txBox="1"/>
          <p:nvPr/>
        </p:nvSpPr>
        <p:spPr>
          <a:xfrm>
            <a:off x="6213537" y="6237637"/>
            <a:ext cx="5564841" cy="461665"/>
          </a:xfrm>
          <a:prstGeom prst="rect">
            <a:avLst/>
          </a:prstGeom>
          <a:noFill/>
        </p:spPr>
        <p:txBody>
          <a:bodyPr wrap="square">
            <a:spAutoFit/>
          </a:bodyPr>
          <a:lstStyle/>
          <a:p>
            <a:r>
              <a:rPr lang="hr-HR" sz="1200" dirty="0"/>
              <a:t>Izvor: Daily Express, https://www.the-express.com/news/world-news/116145/middle-east-war-us-iran-tensions-israel-hamas-conflict</a:t>
            </a:r>
          </a:p>
        </p:txBody>
      </p:sp>
    </p:spTree>
    <p:extLst>
      <p:ext uri="{BB962C8B-B14F-4D97-AF65-F5344CB8AC3E}">
        <p14:creationId xmlns:p14="http://schemas.microsoft.com/office/powerpoint/2010/main" val="542100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2">
            <a:extLst>
              <a:ext uri="{FF2B5EF4-FFF2-40B4-BE49-F238E27FC236}">
                <a16:creationId xmlns:a16="http://schemas.microsoft.com/office/drawing/2014/main" id="{78491C9C-2D99-66A0-F46B-9D62A7C6F471}"/>
              </a:ext>
            </a:extLst>
          </p:cNvPr>
          <p:cNvGraphicFramePr>
            <a:graphicFrameLocks noGrp="1"/>
          </p:cNvGraphicFramePr>
          <p:nvPr>
            <p:ph idx="1"/>
          </p:nvPr>
        </p:nvGraphicFramePr>
        <p:xfrm>
          <a:off x="174812" y="288235"/>
          <a:ext cx="4983597" cy="60330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457F7EA8-DF8A-488F-AC9F-E505F2D9FB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1538" y="272912"/>
            <a:ext cx="7105650" cy="6048375"/>
          </a:xfrm>
          <a:prstGeom prst="rect">
            <a:avLst/>
          </a:prstGeom>
        </p:spPr>
      </p:pic>
      <p:sp>
        <p:nvSpPr>
          <p:cNvPr id="6" name="TextBox 5">
            <a:extLst>
              <a:ext uri="{FF2B5EF4-FFF2-40B4-BE49-F238E27FC236}">
                <a16:creationId xmlns:a16="http://schemas.microsoft.com/office/drawing/2014/main" id="{CEA208C1-C420-45E3-AC22-2BC53140AC5C}"/>
              </a:ext>
            </a:extLst>
          </p:cNvPr>
          <p:cNvSpPr txBox="1"/>
          <p:nvPr/>
        </p:nvSpPr>
        <p:spPr>
          <a:xfrm>
            <a:off x="4622800" y="6317974"/>
            <a:ext cx="7394388" cy="430887"/>
          </a:xfrm>
          <a:prstGeom prst="rect">
            <a:avLst/>
          </a:prstGeom>
          <a:noFill/>
        </p:spPr>
        <p:txBody>
          <a:bodyPr wrap="square">
            <a:spAutoFit/>
          </a:bodyPr>
          <a:lstStyle/>
          <a:p>
            <a:r>
              <a:rPr lang="hr-HR" sz="1100" dirty="0"/>
              <a:t>Izvor: </a:t>
            </a:r>
            <a:r>
              <a:rPr lang="hr-HR" sz="1100" dirty="0" err="1"/>
              <a:t>Aljazeera</a:t>
            </a:r>
            <a:r>
              <a:rPr lang="hr-HR" sz="1100" dirty="0"/>
              <a:t>, https://www.aljazeera.com/news/2022/2/9/yemens-war-explained-in-maps-and-charts-interactive</a:t>
            </a:r>
          </a:p>
        </p:txBody>
      </p:sp>
    </p:spTree>
    <p:extLst>
      <p:ext uri="{BB962C8B-B14F-4D97-AF65-F5344CB8AC3E}">
        <p14:creationId xmlns:p14="http://schemas.microsoft.com/office/powerpoint/2010/main" val="38511393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1684E-E8D3-441F-A17C-83C88EC63D0E}"/>
              </a:ext>
            </a:extLst>
          </p:cNvPr>
          <p:cNvSpPr>
            <a:spLocks noGrp="1"/>
          </p:cNvSpPr>
          <p:nvPr>
            <p:ph type="title"/>
          </p:nvPr>
        </p:nvSpPr>
        <p:spPr>
          <a:xfrm>
            <a:off x="7897906" y="121216"/>
            <a:ext cx="3680012" cy="1325563"/>
          </a:xfrm>
        </p:spPr>
        <p:txBody>
          <a:bodyPr>
            <a:noAutofit/>
          </a:bodyPr>
          <a:lstStyle/>
          <a:p>
            <a:r>
              <a:rPr lang="hr-HR" sz="3200" dirty="0"/>
              <a:t>Vojna potrošnja na Bliskom istoku</a:t>
            </a:r>
          </a:p>
        </p:txBody>
      </p:sp>
      <p:pic>
        <p:nvPicPr>
          <p:cNvPr id="5" name="Content Placeholder 4">
            <a:extLst>
              <a:ext uri="{FF2B5EF4-FFF2-40B4-BE49-F238E27FC236}">
                <a16:creationId xmlns:a16="http://schemas.microsoft.com/office/drawing/2014/main" id="{F4F13A8D-EB7F-4C4D-B553-4235E22D95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988" y="212725"/>
            <a:ext cx="7521388" cy="6143532"/>
          </a:xfrm>
          <a:ln>
            <a:solidFill>
              <a:schemeClr val="tx1"/>
            </a:solidFill>
          </a:ln>
        </p:spPr>
      </p:pic>
      <p:sp>
        <p:nvSpPr>
          <p:cNvPr id="6" name="TextBox 5">
            <a:extLst>
              <a:ext uri="{FF2B5EF4-FFF2-40B4-BE49-F238E27FC236}">
                <a16:creationId xmlns:a16="http://schemas.microsoft.com/office/drawing/2014/main" id="{A073DFA6-209C-4A0C-9553-189E8BAF8132}"/>
              </a:ext>
            </a:extLst>
          </p:cNvPr>
          <p:cNvSpPr txBox="1"/>
          <p:nvPr/>
        </p:nvSpPr>
        <p:spPr>
          <a:xfrm>
            <a:off x="386591" y="6391535"/>
            <a:ext cx="5637691" cy="430887"/>
          </a:xfrm>
          <a:prstGeom prst="rect">
            <a:avLst/>
          </a:prstGeom>
          <a:noFill/>
        </p:spPr>
        <p:txBody>
          <a:bodyPr wrap="square">
            <a:spAutoFit/>
          </a:bodyPr>
          <a:lstStyle/>
          <a:p>
            <a:r>
              <a:rPr lang="hr-HR" sz="1100" dirty="0"/>
              <a:t>Izvor: </a:t>
            </a:r>
            <a:r>
              <a:rPr lang="hr-HR" sz="1100" dirty="0" err="1"/>
              <a:t>Aljazeera</a:t>
            </a:r>
            <a:r>
              <a:rPr lang="hr-HR" sz="1100" dirty="0"/>
              <a:t>, https://www.aljazeera.com/news/2022/2/9/yemens-war-explained-in-maps-and-charts-interactive</a:t>
            </a:r>
          </a:p>
        </p:txBody>
      </p:sp>
      <p:sp>
        <p:nvSpPr>
          <p:cNvPr id="8" name="TextBox 7">
            <a:extLst>
              <a:ext uri="{FF2B5EF4-FFF2-40B4-BE49-F238E27FC236}">
                <a16:creationId xmlns:a16="http://schemas.microsoft.com/office/drawing/2014/main" id="{DBDB0173-1B5A-4452-8847-2E0949CCB221}"/>
              </a:ext>
            </a:extLst>
          </p:cNvPr>
          <p:cNvSpPr txBox="1"/>
          <p:nvPr/>
        </p:nvSpPr>
        <p:spPr>
          <a:xfrm>
            <a:off x="7810500" y="1626073"/>
            <a:ext cx="4251512" cy="4216539"/>
          </a:xfrm>
          <a:prstGeom prst="rect">
            <a:avLst/>
          </a:prstGeom>
          <a:noFill/>
        </p:spPr>
        <p:txBody>
          <a:bodyPr wrap="square">
            <a:spAutoFit/>
          </a:bodyPr>
          <a:lstStyle/>
          <a:p>
            <a:pPr marL="285750" indent="-285750">
              <a:buFont typeface="Arial" panose="020B0604020202020204" pitchFamily="34" charset="0"/>
              <a:buChar char="•"/>
            </a:pPr>
            <a:r>
              <a:rPr lang="hr-HR" sz="1600" dirty="0"/>
              <a:t>Vojna potrošnja na Bliskom istoku dosegla je </a:t>
            </a:r>
            <a:r>
              <a:rPr lang="hr-HR" sz="1600" b="1" dirty="0"/>
              <a:t>243 </a:t>
            </a:r>
            <a:r>
              <a:rPr lang="hr-HR" sz="1600" b="1" dirty="0" err="1"/>
              <a:t>mlrd</a:t>
            </a:r>
            <a:r>
              <a:rPr lang="hr-HR" sz="1600" b="1" dirty="0"/>
              <a:t> $ </a:t>
            </a:r>
            <a:r>
              <a:rPr lang="hr-HR" sz="1600" dirty="0"/>
              <a:t>u 2024.</a:t>
            </a:r>
          </a:p>
          <a:p>
            <a:pPr marL="285750" indent="-285750">
              <a:buFont typeface="Arial" panose="020B0604020202020204" pitchFamily="34" charset="0"/>
              <a:buChar char="•"/>
            </a:pPr>
            <a:endParaRPr lang="hr-HR" sz="1600" dirty="0"/>
          </a:p>
          <a:p>
            <a:pPr marL="285750" indent="-285750">
              <a:buFont typeface="Arial" panose="020B0604020202020204" pitchFamily="34" charset="0"/>
              <a:buChar char="•"/>
            </a:pPr>
            <a:r>
              <a:rPr lang="hr-HR" sz="1600" dirty="0"/>
              <a:t>To je povećanje od </a:t>
            </a:r>
            <a:r>
              <a:rPr lang="hr-HR" sz="1600" b="1" dirty="0"/>
              <a:t>15 %</a:t>
            </a:r>
            <a:r>
              <a:rPr lang="hr-HR" sz="1600" dirty="0"/>
              <a:t> u odnosu na 2023. -  prvenstveno zbog značajnih povećanja u Izraelu (</a:t>
            </a:r>
            <a:r>
              <a:rPr lang="hr-HR" sz="1600" b="1" dirty="0"/>
              <a:t>65 % </a:t>
            </a:r>
            <a:r>
              <a:rPr lang="hr-HR" sz="1600" dirty="0"/>
              <a:t>-</a:t>
            </a:r>
            <a:r>
              <a:rPr lang="hr-HR" sz="1600" b="1" dirty="0"/>
              <a:t> </a:t>
            </a:r>
            <a:r>
              <a:rPr lang="hr-HR" sz="1600" dirty="0"/>
              <a:t>najveći godišnji porast od 1967.) i Libanonu. </a:t>
            </a:r>
          </a:p>
          <a:p>
            <a:pPr marL="285750" indent="-285750">
              <a:buFont typeface="Arial" panose="020B0604020202020204" pitchFamily="34" charset="0"/>
              <a:buChar char="•"/>
            </a:pPr>
            <a:endParaRPr lang="hr-HR" sz="1200" dirty="0"/>
          </a:p>
          <a:p>
            <a:pPr marL="285750" indent="-285750">
              <a:buFont typeface="Arial" panose="020B0604020202020204" pitchFamily="34" charset="0"/>
              <a:buChar char="•"/>
            </a:pPr>
            <a:r>
              <a:rPr lang="hr-HR" sz="1600" b="1" dirty="0"/>
              <a:t>S.  Arabija </a:t>
            </a:r>
            <a:r>
              <a:rPr lang="hr-HR" sz="1600" dirty="0"/>
              <a:t>ostaje najveći vojni potrošač u regiji, s procijenjenih </a:t>
            </a:r>
            <a:r>
              <a:rPr lang="hr-HR" sz="1600" b="1" dirty="0"/>
              <a:t>80,3 </a:t>
            </a:r>
            <a:r>
              <a:rPr lang="hr-HR" sz="1600" b="1" dirty="0" err="1"/>
              <a:t>mlrd</a:t>
            </a:r>
            <a:r>
              <a:rPr lang="hr-HR" sz="1600" b="1" dirty="0"/>
              <a:t>. $ </a:t>
            </a:r>
            <a:r>
              <a:rPr lang="hr-HR" sz="1600" dirty="0"/>
              <a:t>u 2024.</a:t>
            </a:r>
          </a:p>
          <a:p>
            <a:pPr marL="285750" indent="-285750">
              <a:buFont typeface="Arial" panose="020B0604020202020204" pitchFamily="34" charset="0"/>
              <a:buChar char="•"/>
            </a:pPr>
            <a:endParaRPr lang="hr-HR" sz="1600" dirty="0"/>
          </a:p>
          <a:p>
            <a:pPr marL="285750" indent="-285750">
              <a:buFont typeface="Arial" panose="020B0604020202020204" pitchFamily="34" charset="0"/>
              <a:buChar char="•"/>
            </a:pPr>
            <a:r>
              <a:rPr lang="hr-HR" sz="1600" b="1" dirty="0"/>
              <a:t>Iranska</a:t>
            </a:r>
            <a:r>
              <a:rPr lang="hr-HR" sz="1600" dirty="0"/>
              <a:t> vojna potrošnja je pala u 2024. godini za 10 %.</a:t>
            </a:r>
          </a:p>
          <a:p>
            <a:pPr marL="285750" indent="-285750">
              <a:buFont typeface="Arial" panose="020B0604020202020204" pitchFamily="34" charset="0"/>
              <a:buChar char="•"/>
            </a:pPr>
            <a:endParaRPr lang="hr-HR" sz="1600" dirty="0"/>
          </a:p>
          <a:p>
            <a:pPr marL="285750" indent="-285750">
              <a:buFont typeface="Arial" panose="020B0604020202020204" pitchFamily="34" charset="0"/>
              <a:buChar char="•"/>
            </a:pPr>
            <a:r>
              <a:rPr lang="hr-HR" sz="1600" dirty="0"/>
              <a:t>Povećanje potrošnje povezano je s regionalnim sukobima i napetostima.  </a:t>
            </a:r>
          </a:p>
        </p:txBody>
      </p:sp>
    </p:spTree>
    <p:extLst>
      <p:ext uri="{BB962C8B-B14F-4D97-AF65-F5344CB8AC3E}">
        <p14:creationId xmlns:p14="http://schemas.microsoft.com/office/powerpoint/2010/main" val="37809754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13D63-9B0D-0358-BBE3-8C2CF10621C4}"/>
              </a:ext>
            </a:extLst>
          </p:cNvPr>
          <p:cNvSpPr>
            <a:spLocks noGrp="1"/>
          </p:cNvSpPr>
          <p:nvPr>
            <p:ph type="title"/>
          </p:nvPr>
        </p:nvSpPr>
        <p:spPr>
          <a:xfrm>
            <a:off x="6579450" y="727627"/>
            <a:ext cx="4957553" cy="1645920"/>
          </a:xfrm>
        </p:spPr>
        <p:txBody>
          <a:bodyPr>
            <a:normAutofit/>
          </a:bodyPr>
          <a:lstStyle/>
          <a:p>
            <a:r>
              <a:rPr lang="hr-HR" b="1" dirty="0"/>
              <a:t>Saudijska Arabija </a:t>
            </a:r>
            <a:br>
              <a:rPr lang="en-US" dirty="0"/>
            </a:br>
            <a:endParaRPr lang="en-US" dirty="0"/>
          </a:p>
        </p:txBody>
      </p:sp>
      <p:pic>
        <p:nvPicPr>
          <p:cNvPr id="6146" name="Picture 2" descr="Crowds gather to protest against Saudi visit">
            <a:extLst>
              <a:ext uri="{FF2B5EF4-FFF2-40B4-BE49-F238E27FC236}">
                <a16:creationId xmlns:a16="http://schemas.microsoft.com/office/drawing/2014/main" id="{ED6D3EEE-1F02-CCF8-FC90-4C836ADEC2B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3481" y="1117561"/>
            <a:ext cx="5797873" cy="464640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7E33A51-F922-DFB6-C8F4-D09151722357}"/>
              </a:ext>
            </a:extLst>
          </p:cNvPr>
          <p:cNvSpPr>
            <a:spLocks noGrp="1"/>
          </p:cNvSpPr>
          <p:nvPr>
            <p:ph idx="1"/>
          </p:nvPr>
        </p:nvSpPr>
        <p:spPr>
          <a:xfrm>
            <a:off x="6579450" y="2538919"/>
            <a:ext cx="4957554" cy="3496120"/>
          </a:xfrm>
        </p:spPr>
        <p:txBody>
          <a:bodyPr>
            <a:normAutofit/>
          </a:bodyPr>
          <a:lstStyle/>
          <a:p>
            <a:r>
              <a:rPr lang="hr-HR" dirty="0"/>
              <a:t>Povijesno napeti odnosi S. Arabije s Iranom dosegnuli su nove </a:t>
            </a:r>
            <a:r>
              <a:rPr lang="hr-HR" b="1" dirty="0"/>
              <a:t>najniže razine </a:t>
            </a:r>
            <a:r>
              <a:rPr lang="hr-HR" dirty="0"/>
              <a:t>tijekom posljednjih nekoliko godina. </a:t>
            </a:r>
          </a:p>
          <a:p>
            <a:r>
              <a:rPr lang="hr-HR" dirty="0"/>
              <a:t>S. Arabija pogubila otvorenog šijitskog svećenika povezanog s Iranom 2016. g.</a:t>
            </a:r>
          </a:p>
          <a:p>
            <a:r>
              <a:rPr lang="hr-HR" dirty="0"/>
              <a:t>Uslijedili </a:t>
            </a:r>
            <a:r>
              <a:rPr lang="hr-HR" b="1" dirty="0"/>
              <a:t>protesti u Iranu</a:t>
            </a:r>
            <a:r>
              <a:rPr lang="hr-HR" dirty="0"/>
              <a:t>: iranska rulja koja je skandirala "</a:t>
            </a:r>
            <a:r>
              <a:rPr lang="hr-HR" i="1" dirty="0"/>
              <a:t>Smrt obitelji Al Saud</a:t>
            </a:r>
            <a:r>
              <a:rPr lang="hr-HR" dirty="0"/>
              <a:t>" opljačkala je i zapalila saudijsko veleposlanstvo u Teheranu. </a:t>
            </a:r>
          </a:p>
          <a:p>
            <a:r>
              <a:rPr lang="hr-HR" dirty="0"/>
              <a:t>Incident je naveo S. Arabiju, Katar i Bahrein da povuku svoje veleposlanike iz Teherana, a UAE da snize razinu svojih diplomatskih odnosa s Iranom. </a:t>
            </a:r>
            <a:endParaRPr lang="en-US" dirty="0"/>
          </a:p>
        </p:txBody>
      </p:sp>
      <p:sp>
        <p:nvSpPr>
          <p:cNvPr id="4" name="TextBox 3">
            <a:extLst>
              <a:ext uri="{FF2B5EF4-FFF2-40B4-BE49-F238E27FC236}">
                <a16:creationId xmlns:a16="http://schemas.microsoft.com/office/drawing/2014/main" id="{947DCEA1-754F-4033-41A1-083058A4C0E1}"/>
              </a:ext>
            </a:extLst>
          </p:cNvPr>
          <p:cNvSpPr txBox="1"/>
          <p:nvPr/>
        </p:nvSpPr>
        <p:spPr>
          <a:xfrm>
            <a:off x="1205256" y="4431331"/>
            <a:ext cx="4414438" cy="248312"/>
          </a:xfrm>
          <a:prstGeom prst="rect">
            <a:avLst/>
          </a:prstGeom>
          <a:solidFill>
            <a:srgbClr val="000000">
              <a:alpha val="50000"/>
            </a:srgbClr>
          </a:solidFill>
          <a:ln>
            <a:noFill/>
          </a:ln>
        </p:spPr>
        <p:txBody>
          <a:bodyPr wrap="square" rtlCol="0">
            <a:noAutofit/>
          </a:bodyPr>
          <a:lstStyle/>
          <a:p>
            <a:pPr algn="ctr">
              <a:spcAft>
                <a:spcPts val="600"/>
              </a:spcAft>
            </a:pPr>
            <a:r>
              <a:rPr lang="hr-HR" sz="1100">
                <a:solidFill>
                  <a:srgbClr val="FFFFFF"/>
                </a:solidFill>
              </a:rPr>
              <a:t>Izvor: BBC, https://www.bbc.com/news/av/uk-43329106</a:t>
            </a:r>
            <a:endParaRPr lang="en-US" sz="1100">
              <a:solidFill>
                <a:srgbClr val="FFFFFF"/>
              </a:solidFill>
            </a:endParaRPr>
          </a:p>
        </p:txBody>
      </p:sp>
    </p:spTree>
    <p:extLst>
      <p:ext uri="{BB962C8B-B14F-4D97-AF65-F5344CB8AC3E}">
        <p14:creationId xmlns:p14="http://schemas.microsoft.com/office/powerpoint/2010/main" val="19909338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AB5A9-9B82-138B-C703-D5808EA45F69}"/>
              </a:ext>
            </a:extLst>
          </p:cNvPr>
          <p:cNvSpPr>
            <a:spLocks noGrp="1"/>
          </p:cNvSpPr>
          <p:nvPr>
            <p:ph type="title"/>
          </p:nvPr>
        </p:nvSpPr>
        <p:spPr>
          <a:xfrm>
            <a:off x="8181786" y="574081"/>
            <a:ext cx="3515163" cy="1556194"/>
          </a:xfrm>
        </p:spPr>
        <p:txBody>
          <a:bodyPr vert="horz" lIns="91440" tIns="45720" rIns="91440" bIns="45720" rtlCol="0" anchor="ctr">
            <a:normAutofit/>
          </a:bodyPr>
          <a:lstStyle/>
          <a:p>
            <a:pPr algn="ctr">
              <a:lnSpc>
                <a:spcPct val="90000"/>
              </a:lnSpc>
            </a:pPr>
            <a:r>
              <a:rPr lang="hr-HR" sz="4400" dirty="0">
                <a:solidFill>
                  <a:schemeClr val="tx1">
                    <a:lumMod val="85000"/>
                    <a:lumOff val="15000"/>
                  </a:schemeClr>
                </a:solidFill>
              </a:rPr>
              <a:t>SUVREMENI PROBLEMI</a:t>
            </a:r>
            <a:endParaRPr lang="en-US" sz="4400" dirty="0">
              <a:solidFill>
                <a:schemeClr val="tx1">
                  <a:lumMod val="85000"/>
                  <a:lumOff val="15000"/>
                </a:schemeClr>
              </a:solidFill>
            </a:endParaRPr>
          </a:p>
        </p:txBody>
      </p:sp>
      <p:graphicFrame>
        <p:nvGraphicFramePr>
          <p:cNvPr id="6" name="Content Placeholder 5" descr="Basic Timeline">
            <a:extLst>
              <a:ext uri="{FF2B5EF4-FFF2-40B4-BE49-F238E27FC236}">
                <a16:creationId xmlns:a16="http://schemas.microsoft.com/office/drawing/2014/main" id="{FEA71989-299F-F86B-012F-BF6310CDEF34}"/>
              </a:ext>
            </a:extLst>
          </p:cNvPr>
          <p:cNvGraphicFramePr>
            <a:graphicFrameLocks noGrp="1"/>
          </p:cNvGraphicFramePr>
          <p:nvPr>
            <p:ph idx="1"/>
            <p:extLst>
              <p:ext uri="{D42A27DB-BD31-4B8C-83A1-F6EECF244321}">
                <p14:modId xmlns:p14="http://schemas.microsoft.com/office/powerpoint/2010/main" val="3496308186"/>
              </p:ext>
              <p:ext uri="{E7BDC344-281C-4309-B0C6-D0EE65EED2A8}">
                <p202:designPr xmlns="" xmlns:p202="http://schemas.microsoft.com/office/powerpoint/2020/02/main">
                  <p202:designTagLst>
                    <p202:designTag name="ARCH:1:CLS" val="SmartArt"/>
                    <p202:designTag name="ARCH:1:VSVAR" val="Timeline"/>
                  </p202:designTagLst>
                </p202:designPr>
              </p:ext>
            </p:extLst>
          </p:nvPr>
        </p:nvGraphicFramePr>
        <p:xfrm>
          <a:off x="286371" y="652774"/>
          <a:ext cx="6326095" cy="5230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S1">
            <a:extLst>
              <a:ext uri="{FF2B5EF4-FFF2-40B4-BE49-F238E27FC236}">
                <a16:creationId xmlns:a16="http://schemas.microsoft.com/office/drawing/2014/main" id="{DF9D74BA-0030-4F26-8E3D-85C744A58F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0229" y="3061915"/>
            <a:ext cx="5105400" cy="34194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71DD6F5-D476-49E4-996A-AF9B38093CC0}"/>
              </a:ext>
            </a:extLst>
          </p:cNvPr>
          <p:cNvSpPr txBox="1"/>
          <p:nvPr/>
        </p:nvSpPr>
        <p:spPr>
          <a:xfrm>
            <a:off x="7626474" y="6481390"/>
            <a:ext cx="4625788" cy="261610"/>
          </a:xfrm>
          <a:prstGeom prst="rect">
            <a:avLst/>
          </a:prstGeom>
          <a:noFill/>
        </p:spPr>
        <p:txBody>
          <a:bodyPr wrap="square">
            <a:spAutoFit/>
          </a:bodyPr>
          <a:lstStyle/>
          <a:p>
            <a:r>
              <a:rPr lang="en-US" sz="1100" dirty="0">
                <a:solidFill>
                  <a:srgbClr val="595959"/>
                </a:solidFill>
                <a:latin typeface="Arial" panose="020B0604020202020204" pitchFamily="34" charset="0"/>
              </a:rPr>
              <a:t> Hassan Rouhani</a:t>
            </a:r>
            <a:r>
              <a:rPr lang="hr-HR" sz="1100" dirty="0">
                <a:solidFill>
                  <a:srgbClr val="595959"/>
                </a:solidFill>
                <a:latin typeface="Arial" panose="020B0604020202020204" pitchFamily="34" charset="0"/>
              </a:rPr>
              <a:t> i k</a:t>
            </a:r>
            <a:r>
              <a:rPr lang="hr-HR" sz="1100" b="0" i="0" dirty="0">
                <a:solidFill>
                  <a:srgbClr val="595959"/>
                </a:solidFill>
                <a:effectLst/>
                <a:latin typeface="Arial" panose="020B0604020202020204" pitchFamily="34" charset="0"/>
              </a:rPr>
              <a:t>runski princ </a:t>
            </a:r>
            <a:r>
              <a:rPr lang="en-US" sz="1100" b="0" i="0" dirty="0">
                <a:solidFill>
                  <a:srgbClr val="595959"/>
                </a:solidFill>
                <a:effectLst/>
                <a:latin typeface="Arial" panose="020B0604020202020204" pitchFamily="34" charset="0"/>
              </a:rPr>
              <a:t>Bin Salman </a:t>
            </a:r>
            <a:r>
              <a:rPr lang="en-US" sz="1100" b="0" i="0" dirty="0">
                <a:solidFill>
                  <a:srgbClr val="757575"/>
                </a:solidFill>
                <a:effectLst/>
                <a:latin typeface="Arial" panose="020B0604020202020204" pitchFamily="34" charset="0"/>
              </a:rPr>
              <a:t>(Image: </a:t>
            </a:r>
            <a:r>
              <a:rPr lang="en-US" sz="1100" b="0" i="0" dirty="0" err="1">
                <a:solidFill>
                  <a:srgbClr val="757575"/>
                </a:solidFill>
                <a:effectLst/>
                <a:latin typeface="Arial" panose="020B0604020202020204" pitchFamily="34" charset="0"/>
              </a:rPr>
              <a:t>getty</a:t>
            </a:r>
            <a:r>
              <a:rPr lang="en-US" sz="1100" b="0" i="0" dirty="0">
                <a:solidFill>
                  <a:srgbClr val="757575"/>
                </a:solidFill>
                <a:effectLst/>
                <a:latin typeface="Arial" panose="020B0604020202020204" pitchFamily="34" charset="0"/>
              </a:rPr>
              <a:t>)</a:t>
            </a:r>
            <a:r>
              <a:rPr lang="en-US" sz="1100" dirty="0">
                <a:solidFill>
                  <a:srgbClr val="595959"/>
                </a:solidFill>
                <a:latin typeface="Arial" panose="020B0604020202020204" pitchFamily="34" charset="0"/>
              </a:rPr>
              <a:t>  </a:t>
            </a:r>
            <a:endParaRPr lang="hr-HR" sz="1100" dirty="0"/>
          </a:p>
        </p:txBody>
      </p:sp>
    </p:spTree>
    <p:extLst>
      <p:ext uri="{BB962C8B-B14F-4D97-AF65-F5344CB8AC3E}">
        <p14:creationId xmlns:p14="http://schemas.microsoft.com/office/powerpoint/2010/main" val="23197474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3" name="Rectangle 12">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15" name="Rectangle 14">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30" name="Rectangle 29">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39FDB4EE-956C-47E8-8040-63EC8B88B960}"/>
              </a:ext>
            </a:extLst>
          </p:cNvPr>
          <p:cNvSpPr>
            <a:spLocks noGrp="1"/>
          </p:cNvSpPr>
          <p:nvPr>
            <p:ph type="title"/>
          </p:nvPr>
        </p:nvSpPr>
        <p:spPr>
          <a:xfrm>
            <a:off x="1256493" y="1559768"/>
            <a:ext cx="3112307" cy="4400765"/>
          </a:xfrm>
        </p:spPr>
        <p:txBody>
          <a:bodyPr vert="horz" lIns="91440" tIns="45720" rIns="91440" bIns="45720" rtlCol="0" anchor="ctr">
            <a:normAutofit fontScale="90000"/>
          </a:bodyPr>
          <a:lstStyle/>
          <a:p>
            <a:pPr algn="ctr">
              <a:lnSpc>
                <a:spcPct val="83000"/>
              </a:lnSpc>
            </a:pPr>
            <a:br>
              <a:rPr lang="hr-HR" sz="1600" cap="all" spc="-100" dirty="0">
                <a:solidFill>
                  <a:schemeClr val="bg1"/>
                </a:solidFill>
              </a:rPr>
            </a:br>
            <a:br>
              <a:rPr lang="hr-HR" sz="1600" cap="all" spc="-100" dirty="0">
                <a:solidFill>
                  <a:schemeClr val="bg1"/>
                </a:solidFill>
              </a:rPr>
            </a:br>
            <a:br>
              <a:rPr lang="hr-HR" sz="1600" cap="all" spc="-100" dirty="0">
                <a:solidFill>
                  <a:schemeClr val="bg1"/>
                </a:solidFill>
              </a:rPr>
            </a:br>
            <a:br>
              <a:rPr lang="hr-HR" sz="1600" cap="all" spc="-100" dirty="0">
                <a:solidFill>
                  <a:schemeClr val="bg1"/>
                </a:solidFill>
              </a:rPr>
            </a:br>
            <a:br>
              <a:rPr lang="hr-HR" sz="1600" cap="all" spc="-100" dirty="0">
                <a:solidFill>
                  <a:schemeClr val="bg1"/>
                </a:solidFill>
              </a:rPr>
            </a:br>
            <a:br>
              <a:rPr lang="hr-HR" sz="1600" cap="all" spc="-100" dirty="0">
                <a:solidFill>
                  <a:schemeClr val="bg1"/>
                </a:solidFill>
              </a:rPr>
            </a:br>
            <a:r>
              <a:rPr lang="hr-HR" sz="3600" cap="all" spc="-100" dirty="0">
                <a:solidFill>
                  <a:schemeClr val="bg1"/>
                </a:solidFill>
              </a:rPr>
              <a:t>POLITIČKA SITUACIJA U ODABRANIM DRŽAVAMA PERZIJSKOG ZALJEVA</a:t>
            </a:r>
            <a:br>
              <a:rPr lang="hr-HR" sz="1600" cap="all" spc="-100" dirty="0">
                <a:solidFill>
                  <a:schemeClr val="bg1"/>
                </a:solidFill>
              </a:rPr>
            </a:br>
            <a:br>
              <a:rPr lang="hr-HR" sz="1600" cap="all" spc="-100" dirty="0">
                <a:solidFill>
                  <a:schemeClr val="bg1"/>
                </a:solidFill>
              </a:rPr>
            </a:br>
            <a:br>
              <a:rPr lang="hr-HR" sz="1600" cap="all" spc="-100" dirty="0">
                <a:solidFill>
                  <a:schemeClr val="bg1"/>
                </a:solidFill>
              </a:rPr>
            </a:br>
            <a:br>
              <a:rPr lang="hr-HR" sz="1600" cap="all" spc="-100" dirty="0">
                <a:solidFill>
                  <a:schemeClr val="bg1"/>
                </a:solidFill>
              </a:rPr>
            </a:br>
            <a:br>
              <a:rPr lang="hr-HR" sz="1600" cap="all" spc="-100" dirty="0">
                <a:solidFill>
                  <a:schemeClr val="bg1"/>
                </a:solidFill>
              </a:rPr>
            </a:br>
            <a:br>
              <a:rPr lang="hr-HR" sz="1600" cap="all" spc="-100" dirty="0">
                <a:solidFill>
                  <a:schemeClr val="bg1"/>
                </a:solidFill>
              </a:rPr>
            </a:br>
            <a:r>
              <a:rPr lang="en-US" sz="1600" cap="all" spc="-100" dirty="0" err="1">
                <a:solidFill>
                  <a:schemeClr val="bg1"/>
                </a:solidFill>
              </a:rPr>
              <a:t>ijeće</a:t>
            </a:r>
            <a:r>
              <a:rPr lang="en-US" sz="1600" cap="all" spc="-100" dirty="0">
                <a:solidFill>
                  <a:schemeClr val="bg1"/>
                </a:solidFill>
              </a:rPr>
              <a:t> za </a:t>
            </a:r>
            <a:r>
              <a:rPr lang="en-US" sz="1600" cap="all" spc="-100" dirty="0" err="1">
                <a:solidFill>
                  <a:schemeClr val="bg1"/>
                </a:solidFill>
              </a:rPr>
              <a:t>suradnju</a:t>
            </a:r>
            <a:r>
              <a:rPr lang="en-US" sz="1600" cap="all" spc="-100" dirty="0">
                <a:solidFill>
                  <a:schemeClr val="bg1"/>
                </a:solidFill>
              </a:rPr>
              <a:t> u </a:t>
            </a:r>
            <a:r>
              <a:rPr lang="en-US" sz="1600" cap="all" spc="-100" dirty="0" err="1">
                <a:solidFill>
                  <a:schemeClr val="bg1"/>
                </a:solidFill>
              </a:rPr>
              <a:t>Zaljevu</a:t>
            </a:r>
            <a:r>
              <a:rPr lang="en-US" sz="1600" cap="all" spc="-100" dirty="0">
                <a:solidFill>
                  <a:schemeClr val="bg1"/>
                </a:solidFill>
              </a:rPr>
              <a:t>  (</a:t>
            </a:r>
            <a:r>
              <a:rPr lang="en-US" sz="1600" i="1" cap="all" spc="-100" dirty="0">
                <a:solidFill>
                  <a:schemeClr val="bg1"/>
                </a:solidFill>
              </a:rPr>
              <a:t>Gulf Cooperation Council</a:t>
            </a:r>
            <a:r>
              <a:rPr lang="en-US" sz="1600" cap="all" spc="-100" dirty="0">
                <a:solidFill>
                  <a:schemeClr val="bg1"/>
                </a:solidFill>
              </a:rPr>
              <a:t>) </a:t>
            </a:r>
            <a:r>
              <a:rPr lang="hr-HR" sz="1600" cap="all" spc="-100" dirty="0">
                <a:solidFill>
                  <a:schemeClr val="bg1"/>
                </a:solidFill>
              </a:rPr>
              <a:t>:</a:t>
            </a:r>
            <a:br>
              <a:rPr lang="hr-HR" sz="1600" cap="all" spc="-100" dirty="0">
                <a:solidFill>
                  <a:schemeClr val="bg1"/>
                </a:solidFill>
              </a:rPr>
            </a:br>
            <a:r>
              <a:rPr lang="hr-H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regionalni i politički, ekonomski i sigurnosni savez sastavljen od 6 arapskih monarhija – S. Arabije, Ujedinjenih Arapskih Emirata (UAE), Kuvajta, Bahreina, Katara i Omana</a:t>
            </a:r>
            <a:br>
              <a:rPr lang="en-US" sz="1400" dirty="0">
                <a:solidFill>
                  <a:schemeClr val="bg1"/>
                </a:solidFill>
              </a:rPr>
            </a:br>
            <a:br>
              <a:rPr lang="hr-HR" sz="1600" cap="all" spc="-100" dirty="0">
                <a:solidFill>
                  <a:schemeClr val="bg1"/>
                </a:solidFill>
              </a:rPr>
            </a:br>
            <a:br>
              <a:rPr lang="hr-HR" sz="1600" cap="all" spc="-100" dirty="0">
                <a:solidFill>
                  <a:schemeClr val="bg1"/>
                </a:solidFill>
              </a:rPr>
            </a:br>
            <a:br>
              <a:rPr lang="hr-HR" sz="1600" cap="all" spc="-100" dirty="0">
                <a:solidFill>
                  <a:schemeClr val="bg1"/>
                </a:solidFill>
              </a:rPr>
            </a:br>
            <a:br>
              <a:rPr lang="hr-HR" sz="1600" cap="all" spc="-100" dirty="0">
                <a:solidFill>
                  <a:schemeClr val="bg1"/>
                </a:solidFill>
              </a:rPr>
            </a:br>
            <a:br>
              <a:rPr lang="en-US" sz="3000" cap="all" spc="-100" dirty="0">
                <a:solidFill>
                  <a:schemeClr val="bg1"/>
                </a:solidFill>
              </a:rPr>
            </a:br>
            <a:endParaRPr lang="en-US" sz="3000" cap="all" spc="-100" dirty="0">
              <a:solidFill>
                <a:schemeClr val="bg1"/>
              </a:solidFill>
            </a:endParaRPr>
          </a:p>
        </p:txBody>
      </p:sp>
      <p:sp>
        <p:nvSpPr>
          <p:cNvPr id="32" name="Rectangle 31">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4" name="Straight Connector 33">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4" name="Content Placeholder 3" descr="Trump Mideast">
            <a:extLst>
              <a:ext uri="{FF2B5EF4-FFF2-40B4-BE49-F238E27FC236}">
                <a16:creationId xmlns:a16="http://schemas.microsoft.com/office/drawing/2014/main" id="{70F39FB2-885D-4369-AC8A-0C40137ED0C2}"/>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bwMode="auto">
          <a:xfrm>
            <a:off x="5346570" y="1365193"/>
            <a:ext cx="6202238" cy="4124488"/>
          </a:xfrm>
          <a:prstGeom prst="rect">
            <a:avLst/>
          </a:prstGeom>
          <a:noFill/>
        </p:spPr>
      </p:pic>
    </p:spTree>
    <p:extLst>
      <p:ext uri="{BB962C8B-B14F-4D97-AF65-F5344CB8AC3E}">
        <p14:creationId xmlns:p14="http://schemas.microsoft.com/office/powerpoint/2010/main" val="2055311346"/>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101F0-4C1C-4946-B141-1008BC6A4896}"/>
              </a:ext>
            </a:extLst>
          </p:cNvPr>
          <p:cNvSpPr>
            <a:spLocks noGrp="1"/>
          </p:cNvSpPr>
          <p:nvPr>
            <p:ph type="title"/>
          </p:nvPr>
        </p:nvSpPr>
        <p:spPr>
          <a:xfrm>
            <a:off x="1066800" y="642594"/>
            <a:ext cx="10058400" cy="729006"/>
          </a:xfrm>
        </p:spPr>
        <p:txBody>
          <a:bodyPr/>
          <a:lstStyle/>
          <a:p>
            <a:r>
              <a:rPr lang="hr-HR" dirty="0"/>
              <a:t>Politička situacija u Kuvajtu </a:t>
            </a:r>
          </a:p>
        </p:txBody>
      </p:sp>
      <p:sp>
        <p:nvSpPr>
          <p:cNvPr id="3" name="Content Placeholder 2">
            <a:extLst>
              <a:ext uri="{FF2B5EF4-FFF2-40B4-BE49-F238E27FC236}">
                <a16:creationId xmlns:a16="http://schemas.microsoft.com/office/drawing/2014/main" id="{B37501C8-909C-4703-A734-D536913B8A3F}"/>
              </a:ext>
            </a:extLst>
          </p:cNvPr>
          <p:cNvSpPr>
            <a:spLocks noGrp="1"/>
          </p:cNvSpPr>
          <p:nvPr>
            <p:ph sz="half" idx="1"/>
          </p:nvPr>
        </p:nvSpPr>
        <p:spPr>
          <a:xfrm>
            <a:off x="474134" y="1690688"/>
            <a:ext cx="4969684" cy="4676246"/>
          </a:xfrm>
        </p:spPr>
        <p:txBody>
          <a:bodyPr>
            <a:normAutofit fontScale="32500" lnSpcReduction="20000"/>
          </a:bodyPr>
          <a:lstStyle/>
          <a:p>
            <a:r>
              <a:rPr lang="hr-HR" sz="4200" b="1" dirty="0"/>
              <a:t>Suspenzija Nacionalne skupštine </a:t>
            </a:r>
            <a:r>
              <a:rPr lang="hr-HR" sz="4200" dirty="0"/>
              <a:t>i dijelova ustava u svibnju 2024. godine.</a:t>
            </a:r>
          </a:p>
          <a:p>
            <a:r>
              <a:rPr lang="hr-HR" sz="4200" dirty="0"/>
              <a:t> </a:t>
            </a:r>
          </a:p>
          <a:p>
            <a:r>
              <a:rPr lang="hr-HR" sz="4200" dirty="0"/>
              <a:t>Emir </a:t>
            </a:r>
            <a:r>
              <a:rPr lang="hr-HR" sz="4200" b="1" dirty="0"/>
              <a:t>šeik </a:t>
            </a:r>
            <a:r>
              <a:rPr lang="hr-HR" sz="4200" b="1" dirty="0" err="1"/>
              <a:t>Mishala</a:t>
            </a:r>
            <a:r>
              <a:rPr lang="hr-HR" sz="4200" b="1" dirty="0"/>
              <a:t> </a:t>
            </a:r>
            <a:r>
              <a:rPr lang="hr-HR" sz="4200" b="1" dirty="0" err="1"/>
              <a:t>al-Ahmada</a:t>
            </a:r>
            <a:r>
              <a:rPr lang="hr-HR" sz="4200" b="1" dirty="0"/>
              <a:t> </a:t>
            </a:r>
            <a:r>
              <a:rPr lang="hr-HR" sz="4200" b="1" dirty="0" err="1"/>
              <a:t>al-Sabaha</a:t>
            </a:r>
            <a:r>
              <a:rPr lang="hr-HR" sz="4200" b="1" dirty="0"/>
              <a:t> </a:t>
            </a:r>
            <a:r>
              <a:rPr lang="hr-HR" sz="4200" dirty="0"/>
              <a:t>kroz ovaj proces ima za cilj provesti ekonomske reforme. </a:t>
            </a:r>
          </a:p>
          <a:p>
            <a:endParaRPr lang="hr-HR" sz="4200" dirty="0"/>
          </a:p>
          <a:p>
            <a:r>
              <a:rPr lang="hr-HR" sz="4200" dirty="0"/>
              <a:t>Ovaj potez okončao je povijest zastoja između izvršne i zakonodavne vlasti i centralizira više moći u rukama </a:t>
            </a:r>
            <a:r>
              <a:rPr lang="hr-HR" sz="4200" b="1" dirty="0"/>
              <a:t>vladajuće obitelji </a:t>
            </a:r>
            <a:r>
              <a:rPr lang="hr-HR" sz="4200" b="1" dirty="0" err="1"/>
              <a:t>Sabah</a:t>
            </a:r>
            <a:r>
              <a:rPr lang="hr-HR" sz="4200" b="1" dirty="0"/>
              <a:t>.</a:t>
            </a:r>
          </a:p>
          <a:p>
            <a:endParaRPr lang="hr-HR" sz="4200" b="1" dirty="0"/>
          </a:p>
          <a:p>
            <a:r>
              <a:rPr lang="hr-HR" sz="4200" dirty="0"/>
              <a:t> To izaziva zabrinutost zbog potencijalne erozije demokratskih prava unatoč navedenim ciljevima reformi i borbe protiv korupcije.</a:t>
            </a:r>
          </a:p>
          <a:p>
            <a:endParaRPr lang="hr-HR" sz="4200" dirty="0"/>
          </a:p>
          <a:p>
            <a:r>
              <a:rPr lang="hr-HR" sz="4200" dirty="0"/>
              <a:t> Dugoročni učinci ove suspenzije, koja bi trebala trajati do </a:t>
            </a:r>
            <a:r>
              <a:rPr lang="hr-HR" sz="4200" b="1" dirty="0"/>
              <a:t>četiri godine</a:t>
            </a:r>
            <a:r>
              <a:rPr lang="hr-HR" sz="4200" dirty="0"/>
              <a:t>, i budućnost kuvajtskih demokratskih institucija ostaju neizvjesni.</a:t>
            </a:r>
          </a:p>
          <a:p>
            <a:endParaRPr lang="hr-HR" sz="1800" b="1" dirty="0"/>
          </a:p>
        </p:txBody>
      </p:sp>
      <p:sp>
        <p:nvSpPr>
          <p:cNvPr id="5" name="Content Placeholder 4">
            <a:extLst>
              <a:ext uri="{FF2B5EF4-FFF2-40B4-BE49-F238E27FC236}">
                <a16:creationId xmlns:a16="http://schemas.microsoft.com/office/drawing/2014/main" id="{CC80BD74-AB48-4E9B-89B7-DE7B8314A099}"/>
              </a:ext>
            </a:extLst>
          </p:cNvPr>
          <p:cNvSpPr>
            <a:spLocks noGrp="1"/>
          </p:cNvSpPr>
          <p:nvPr>
            <p:ph sz="half" idx="2"/>
          </p:nvPr>
        </p:nvSpPr>
        <p:spPr>
          <a:xfrm>
            <a:off x="6096000" y="6071253"/>
            <a:ext cx="5528733" cy="421622"/>
          </a:xfrm>
        </p:spPr>
        <p:txBody>
          <a:bodyPr>
            <a:noAutofit/>
          </a:bodyPr>
          <a:lstStyle/>
          <a:p>
            <a:pPr marL="0" indent="0">
              <a:buNone/>
            </a:pPr>
            <a:r>
              <a:rPr lang="hr-HR" sz="1100" dirty="0"/>
              <a:t>Izvor: The Arab </a:t>
            </a:r>
            <a:r>
              <a:rPr lang="hr-HR" sz="1100" dirty="0" err="1"/>
              <a:t>weekly</a:t>
            </a:r>
            <a:r>
              <a:rPr lang="hr-HR" sz="1100" dirty="0"/>
              <a:t>, https://thearabweekly.com/sheikh-mishaal-al-ahmad-al-jaber-al-sabah</a:t>
            </a:r>
          </a:p>
        </p:txBody>
      </p:sp>
      <p:pic>
        <p:nvPicPr>
          <p:cNvPr id="4100" name="Picture 4" descr="Sheikh Mishaal al-Ahmad al-Jaber al-Sabah | AW">
            <a:extLst>
              <a:ext uri="{FF2B5EF4-FFF2-40B4-BE49-F238E27FC236}">
                <a16:creationId xmlns:a16="http://schemas.microsoft.com/office/drawing/2014/main" id="{04A0FCF4-28AD-460E-9D41-1A37E0FA3A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2019" y="2550457"/>
            <a:ext cx="5825847" cy="330433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1162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203729A-66E4-4139-B3DB-CECEF6DA52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8B0185-BF60-40FC-A3B6-BF883AD4E7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75FF99E5-A26E-4AC8-AA09-A9F829E3A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A09E558F-1856-47BB-9CE8-B8207179902E}"/>
              </a:ext>
            </a:extLst>
          </p:cNvPr>
          <p:cNvSpPr>
            <a:spLocks noGrp="1"/>
          </p:cNvSpPr>
          <p:nvPr>
            <p:ph type="title"/>
          </p:nvPr>
        </p:nvSpPr>
        <p:spPr>
          <a:xfrm>
            <a:off x="723619" y="891241"/>
            <a:ext cx="3939084" cy="5075519"/>
          </a:xfrm>
        </p:spPr>
        <p:txBody>
          <a:bodyPr>
            <a:normAutofit/>
          </a:bodyPr>
          <a:lstStyle/>
          <a:p>
            <a:pPr algn="r"/>
            <a:r>
              <a:rPr lang="hr-HR"/>
              <a:t>Kuvajt i Iran </a:t>
            </a:r>
          </a:p>
        </p:txBody>
      </p:sp>
      <p:cxnSp>
        <p:nvCxnSpPr>
          <p:cNvPr id="14" name="Straight Connector 13">
            <a:extLst>
              <a:ext uri="{FF2B5EF4-FFF2-40B4-BE49-F238E27FC236}">
                <a16:creationId xmlns:a16="http://schemas.microsoft.com/office/drawing/2014/main" id="{8A5AEE14-4971-4A17-9134-2678A90F29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9078"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352BE9A-C50A-44B6-841C-531B5D6EF4E5}"/>
              </a:ext>
            </a:extLst>
          </p:cNvPr>
          <p:cNvSpPr>
            <a:spLocks noGrp="1"/>
          </p:cNvSpPr>
          <p:nvPr>
            <p:ph idx="1"/>
          </p:nvPr>
        </p:nvSpPr>
        <p:spPr>
          <a:xfrm>
            <a:off x="5300812" y="891241"/>
            <a:ext cx="5978834" cy="5075519"/>
          </a:xfrm>
        </p:spPr>
        <p:txBody>
          <a:bodyPr anchor="ctr">
            <a:normAutofit/>
          </a:bodyPr>
          <a:lstStyle/>
          <a:p>
            <a:endParaRPr lang="hr-HR">
              <a:effectLst/>
              <a:latin typeface="Calibri" panose="020F0502020204030204" pitchFamily="34" charset="0"/>
              <a:ea typeface="Calibri" panose="020F0502020204030204" pitchFamily="34" charset="0"/>
              <a:cs typeface="Times New Roman" panose="02020603050405020304" pitchFamily="18" charset="0"/>
            </a:endParaRPr>
          </a:p>
          <a:p>
            <a:r>
              <a:rPr lang="hr-HR">
                <a:effectLst/>
                <a:latin typeface="Calibri" panose="020F0502020204030204" pitchFamily="34" charset="0"/>
                <a:ea typeface="Calibri" panose="020F0502020204030204" pitchFamily="34" charset="0"/>
                <a:cs typeface="Times New Roman" panose="02020603050405020304" pitchFamily="18" charset="0"/>
              </a:rPr>
              <a:t>Kuvajt - otkrio </a:t>
            </a:r>
            <a:r>
              <a:rPr lang="hr-HR" b="1">
                <a:effectLst/>
                <a:latin typeface="Calibri" panose="020F0502020204030204" pitchFamily="34" charset="0"/>
                <a:ea typeface="Calibri" panose="020F0502020204030204" pitchFamily="34" charset="0"/>
                <a:cs typeface="Times New Roman" panose="02020603050405020304" pitchFamily="18" charset="0"/>
              </a:rPr>
              <a:t>iranske tajne operacije </a:t>
            </a:r>
            <a:r>
              <a:rPr lang="hr-HR">
                <a:effectLst/>
                <a:latin typeface="Calibri" panose="020F0502020204030204" pitchFamily="34" charset="0"/>
                <a:ea typeface="Calibri" panose="020F0502020204030204" pitchFamily="34" charset="0"/>
                <a:cs typeface="Times New Roman" panose="02020603050405020304" pitchFamily="18" charset="0"/>
              </a:rPr>
              <a:t>osmišljene da potkopaju američko-kuvajtsku vojnu suradnju i rasplamsaju sektaške napetosti među šijitskom manjinom u Kuvajtu. </a:t>
            </a:r>
          </a:p>
          <a:p>
            <a:r>
              <a:rPr lang="hr-HR">
                <a:effectLst/>
                <a:latin typeface="Calibri" panose="020F0502020204030204" pitchFamily="34" charset="0"/>
                <a:ea typeface="Calibri" panose="020F0502020204030204" pitchFamily="34" charset="0"/>
                <a:cs typeface="Times New Roman" panose="02020603050405020304" pitchFamily="18" charset="0"/>
              </a:rPr>
              <a:t>U travnju 2011., kuvajtski ministar vanjskih poslova izvijestio je o otkriću </a:t>
            </a:r>
            <a:r>
              <a:rPr lang="hr-HR" b="1">
                <a:effectLst/>
                <a:latin typeface="Calibri" panose="020F0502020204030204" pitchFamily="34" charset="0"/>
                <a:ea typeface="Calibri" panose="020F0502020204030204" pitchFamily="34" charset="0"/>
                <a:cs typeface="Times New Roman" panose="02020603050405020304" pitchFamily="18" charset="0"/>
              </a:rPr>
              <a:t>iranske špijunske ćelije </a:t>
            </a:r>
            <a:r>
              <a:rPr lang="hr-HR">
                <a:effectLst/>
                <a:latin typeface="Calibri" panose="020F0502020204030204" pitchFamily="34" charset="0"/>
                <a:ea typeface="Calibri" panose="020F0502020204030204" pitchFamily="34" charset="0"/>
                <a:cs typeface="Times New Roman" panose="02020603050405020304" pitchFamily="18" charset="0"/>
              </a:rPr>
              <a:t>koja je djelovala u Kuvajtu od američke invazije na Irak 2003. godine. </a:t>
            </a:r>
          </a:p>
          <a:p>
            <a:r>
              <a:rPr lang="hr-HR">
                <a:effectLst/>
                <a:latin typeface="Calibri" panose="020F0502020204030204" pitchFamily="34" charset="0"/>
                <a:ea typeface="Calibri" panose="020F0502020204030204" pitchFamily="34" charset="0"/>
                <a:cs typeface="Times New Roman" panose="02020603050405020304" pitchFamily="18" charset="0"/>
              </a:rPr>
              <a:t>Ćelija je "pratila američku vojnu prisutnost i posjedovala eksploziv za bombardiranje 'strateških' objekata", uz popise "imena časnika" i "izuzetno osjetljivih informacija".</a:t>
            </a:r>
          </a:p>
          <a:p>
            <a:r>
              <a:rPr lang="hr-HR">
                <a:effectLst/>
                <a:latin typeface="Calibri" panose="020F0502020204030204" pitchFamily="34" charset="0"/>
                <a:ea typeface="Calibri" panose="020F0502020204030204" pitchFamily="34" charset="0"/>
                <a:cs typeface="Times New Roman" panose="02020603050405020304" pitchFamily="18" charset="0"/>
              </a:rPr>
              <a:t> Ova objava uslijedila je nakon presude dvojici Iranaca i jednom Kuvajćaninu za špijunažu u ime Irana - poklopila se s protjerivanjem nekoliko iranskih diplomata iz Kuvajta. </a:t>
            </a:r>
          </a:p>
          <a:p>
            <a:endParaRPr lang="hr-HR" dirty="0"/>
          </a:p>
        </p:txBody>
      </p:sp>
    </p:spTree>
    <p:extLst>
      <p:ext uri="{BB962C8B-B14F-4D97-AF65-F5344CB8AC3E}">
        <p14:creationId xmlns:p14="http://schemas.microsoft.com/office/powerpoint/2010/main" val="1767211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2">
            <a:extLst>
              <a:ext uri="{FF2B5EF4-FFF2-40B4-BE49-F238E27FC236}">
                <a16:creationId xmlns:a16="http://schemas.microsoft.com/office/drawing/2014/main" id="{0F65B8BE-07BA-5A13-2CAC-D8C4C1377A89}"/>
              </a:ext>
            </a:extLst>
          </p:cNvPr>
          <p:cNvGraphicFramePr>
            <a:graphicFrameLocks noGrp="1"/>
          </p:cNvGraphicFramePr>
          <p:nvPr>
            <p:ph idx="1"/>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GraphicFramePr>
        <p:xfrm>
          <a:off x="838987" y="1567832"/>
          <a:ext cx="8631870" cy="41823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07357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32BF0-AF21-48E1-8175-3E682D24E87A}"/>
              </a:ext>
            </a:extLst>
          </p:cNvPr>
          <p:cNvSpPr>
            <a:spLocks noGrp="1"/>
          </p:cNvSpPr>
          <p:nvPr>
            <p:ph type="title"/>
          </p:nvPr>
        </p:nvSpPr>
        <p:spPr/>
        <p:txBody>
          <a:bodyPr/>
          <a:lstStyle/>
          <a:p>
            <a:endParaRPr lang="hr-HR"/>
          </a:p>
        </p:txBody>
      </p:sp>
      <p:sp>
        <p:nvSpPr>
          <p:cNvPr id="3" name="Content Placeholder 2">
            <a:extLst>
              <a:ext uri="{FF2B5EF4-FFF2-40B4-BE49-F238E27FC236}">
                <a16:creationId xmlns:a16="http://schemas.microsoft.com/office/drawing/2014/main" id="{0CE5E31A-9901-4693-958D-76CF1551F0B8}"/>
              </a:ext>
            </a:extLst>
          </p:cNvPr>
          <p:cNvSpPr>
            <a:spLocks noGrp="1"/>
          </p:cNvSpPr>
          <p:nvPr>
            <p:ph sz="half" idx="1"/>
          </p:nvPr>
        </p:nvSpPr>
        <p:spPr>
          <a:xfrm>
            <a:off x="838200" y="2268071"/>
            <a:ext cx="5181600" cy="3908892"/>
          </a:xfrm>
        </p:spPr>
        <p:txBody>
          <a:bodyPr>
            <a:normAutofit/>
          </a:bodyPr>
          <a:lstStyle/>
          <a:p>
            <a:r>
              <a:rPr lang="hr-HR" sz="2000" dirty="0">
                <a:effectLst/>
                <a:latin typeface="Calibri" panose="020F0502020204030204" pitchFamily="34" charset="0"/>
                <a:ea typeface="Calibri" panose="020F0502020204030204" pitchFamily="34" charset="0"/>
                <a:cs typeface="Times New Roman" panose="02020603050405020304" pitchFamily="18" charset="0"/>
              </a:rPr>
              <a:t>Trenutno su mnoge države Zaljevskog vijeća angažirane diljem Bliskog istoka kako bi se suprotstavile </a:t>
            </a:r>
            <a:r>
              <a:rPr lang="hr-HR" sz="2000" dirty="0" err="1">
                <a:effectLst/>
                <a:latin typeface="Calibri" panose="020F0502020204030204" pitchFamily="34" charset="0"/>
                <a:ea typeface="Calibri" panose="020F0502020204030204" pitchFamily="34" charset="0"/>
                <a:cs typeface="Times New Roman" panose="02020603050405020304" pitchFamily="18" charset="0"/>
              </a:rPr>
              <a:t>destabilizirajućim</a:t>
            </a:r>
            <a:r>
              <a:rPr lang="hr-HR" sz="2000" dirty="0">
                <a:effectLst/>
                <a:latin typeface="Calibri" panose="020F0502020204030204" pitchFamily="34" charset="0"/>
                <a:ea typeface="Calibri" panose="020F0502020204030204" pitchFamily="34" charset="0"/>
                <a:cs typeface="Times New Roman" panose="02020603050405020304" pitchFamily="18" charset="0"/>
              </a:rPr>
              <a:t> aktivnostima Irana. </a:t>
            </a:r>
          </a:p>
          <a:p>
            <a:r>
              <a:rPr lang="hr-HR" sz="2000" dirty="0">
                <a:effectLst/>
                <a:latin typeface="Calibri" panose="020F0502020204030204" pitchFamily="34" charset="0"/>
                <a:ea typeface="Calibri" panose="020F0502020204030204" pitchFamily="34" charset="0"/>
                <a:cs typeface="Times New Roman" panose="02020603050405020304" pitchFamily="18" charset="0"/>
              </a:rPr>
              <a:t>Iransko zloglasno sudjelovanje u Iraku, Siriji i Jemenu proširilo je njegov regionalni utjecaj, istovremeno pretvarajući te države u </a:t>
            </a:r>
            <a:r>
              <a:rPr lang="hr-HR" sz="2000" b="1" dirty="0">
                <a:effectLst/>
                <a:latin typeface="Calibri" panose="020F0502020204030204" pitchFamily="34" charset="0"/>
                <a:ea typeface="Calibri" panose="020F0502020204030204" pitchFamily="34" charset="0"/>
                <a:cs typeface="Times New Roman" panose="02020603050405020304" pitchFamily="18" charset="0"/>
              </a:rPr>
              <a:t>inkubatore ekstremističkih skupina </a:t>
            </a:r>
            <a:r>
              <a:rPr lang="hr-HR" sz="2000" dirty="0">
                <a:effectLst/>
                <a:latin typeface="Calibri" panose="020F0502020204030204" pitchFamily="34" charset="0"/>
                <a:ea typeface="Calibri" panose="020F0502020204030204" pitchFamily="34" charset="0"/>
                <a:cs typeface="Times New Roman" panose="02020603050405020304" pitchFamily="18" charset="0"/>
              </a:rPr>
              <a:t>koje prijete državama Zaljeva.</a:t>
            </a:r>
          </a:p>
          <a:p>
            <a:endParaRPr lang="hr-HR" sz="2000" dirty="0"/>
          </a:p>
        </p:txBody>
      </p:sp>
      <p:pic>
        <p:nvPicPr>
          <p:cNvPr id="6" name="Content Placeholder 5">
            <a:extLst>
              <a:ext uri="{FF2B5EF4-FFF2-40B4-BE49-F238E27FC236}">
                <a16:creationId xmlns:a16="http://schemas.microsoft.com/office/drawing/2014/main" id="{3852505B-B5D5-4676-8769-3C304E230D33}"/>
              </a:ext>
            </a:extLst>
          </p:cNvPr>
          <p:cNvPicPr>
            <a:picLocks noGrp="1" noChangeAspect="1"/>
          </p:cNvPicPr>
          <p:nvPr>
            <p:ph sz="half" idx="2"/>
          </p:nvPr>
        </p:nvPicPr>
        <p:blipFill>
          <a:blip r:embed="rId2"/>
          <a:stretch>
            <a:fillRect/>
          </a:stretch>
        </p:blipFill>
        <p:spPr>
          <a:xfrm>
            <a:off x="6096000" y="2505841"/>
            <a:ext cx="5709514" cy="3209159"/>
          </a:xfrm>
        </p:spPr>
      </p:pic>
      <p:sp>
        <p:nvSpPr>
          <p:cNvPr id="8" name="TextBox 7">
            <a:extLst>
              <a:ext uri="{FF2B5EF4-FFF2-40B4-BE49-F238E27FC236}">
                <a16:creationId xmlns:a16="http://schemas.microsoft.com/office/drawing/2014/main" id="{DD62B645-972F-48A2-97B6-FBB50610F747}"/>
              </a:ext>
            </a:extLst>
          </p:cNvPr>
          <p:cNvSpPr txBox="1"/>
          <p:nvPr/>
        </p:nvSpPr>
        <p:spPr>
          <a:xfrm>
            <a:off x="5902757" y="5784509"/>
            <a:ext cx="6096000" cy="430887"/>
          </a:xfrm>
          <a:prstGeom prst="rect">
            <a:avLst/>
          </a:prstGeom>
          <a:noFill/>
        </p:spPr>
        <p:txBody>
          <a:bodyPr wrap="square">
            <a:spAutoFit/>
          </a:bodyPr>
          <a:lstStyle/>
          <a:p>
            <a:r>
              <a:rPr lang="hr-HR" sz="1100" dirty="0"/>
              <a:t>Izvor: </a:t>
            </a:r>
            <a:r>
              <a:rPr lang="en-US" sz="1100" dirty="0"/>
              <a:t>https://en.radiofarda.com/a/iran-military-threatens-us-with-decisive-response-in-persian-gulf/30579930.html</a:t>
            </a:r>
          </a:p>
        </p:txBody>
      </p:sp>
    </p:spTree>
    <p:extLst>
      <p:ext uri="{BB962C8B-B14F-4D97-AF65-F5344CB8AC3E}">
        <p14:creationId xmlns:p14="http://schemas.microsoft.com/office/powerpoint/2010/main" val="9337901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7E237-0E7B-479C-8A95-6A769C351C35}"/>
              </a:ext>
            </a:extLst>
          </p:cNvPr>
          <p:cNvSpPr>
            <a:spLocks noGrp="1"/>
          </p:cNvSpPr>
          <p:nvPr>
            <p:ph type="title"/>
          </p:nvPr>
        </p:nvSpPr>
        <p:spPr>
          <a:xfrm>
            <a:off x="6481480" y="365125"/>
            <a:ext cx="4872319" cy="1325563"/>
          </a:xfrm>
        </p:spPr>
        <p:txBody>
          <a:bodyPr/>
          <a:lstStyle/>
          <a:p>
            <a:r>
              <a:rPr lang="hr-HR"/>
              <a:t>Sukob oko naftnih i plinskih polja</a:t>
            </a:r>
            <a:endParaRPr lang="hr-HR" dirty="0"/>
          </a:p>
        </p:txBody>
      </p:sp>
      <p:sp>
        <p:nvSpPr>
          <p:cNvPr id="3" name="Content Placeholder 2">
            <a:extLst>
              <a:ext uri="{FF2B5EF4-FFF2-40B4-BE49-F238E27FC236}">
                <a16:creationId xmlns:a16="http://schemas.microsoft.com/office/drawing/2014/main" id="{91DFD5EC-8753-4F1C-941B-18DA5E7BD8C3}"/>
              </a:ext>
            </a:extLst>
          </p:cNvPr>
          <p:cNvSpPr>
            <a:spLocks noGrp="1"/>
          </p:cNvSpPr>
          <p:nvPr>
            <p:ph idx="1"/>
          </p:nvPr>
        </p:nvSpPr>
        <p:spPr>
          <a:xfrm>
            <a:off x="6481482" y="2052919"/>
            <a:ext cx="4872318" cy="4439956"/>
          </a:xfrm>
        </p:spPr>
        <p:txBody>
          <a:bodyPr>
            <a:normAutofit fontScale="85000" lnSpcReduction="20000"/>
          </a:bodyPr>
          <a:lstStyle/>
          <a:p>
            <a:r>
              <a:rPr lang="hr-HR" sz="1800" b="1"/>
              <a:t>Kuvajtska naftna kompanija (KOC) </a:t>
            </a:r>
            <a:r>
              <a:rPr lang="hr-HR" sz="1800"/>
              <a:t>pokrenula je (2022.) dugo odgađani program istraživanja na moru sa šest bušotina. </a:t>
            </a:r>
          </a:p>
          <a:p>
            <a:r>
              <a:rPr lang="hr-HR" sz="1800"/>
              <a:t>Oslanja se na svoje nedovoljno istraženo područje na moru kako bi osigurala ključne kapacitete.</a:t>
            </a:r>
          </a:p>
          <a:p>
            <a:r>
              <a:rPr lang="hr-HR" sz="1800"/>
              <a:t>Iran optužuje Kuvajt za iskorištavanje spornog naftnog i plinskog polja.</a:t>
            </a:r>
          </a:p>
          <a:p>
            <a:r>
              <a:rPr lang="hr-HR" sz="1800"/>
              <a:t>Naftno i plinsko polje - dijelom u kuvajtskim i saudijskim teritorijalnim vodama na SZ kraju Perzijskog zaljeva, arapske zemlje </a:t>
            </a:r>
            <a:r>
              <a:rPr lang="hr-HR" sz="1800" b="1"/>
              <a:t>nazivaju Al-Durra</a:t>
            </a:r>
            <a:r>
              <a:rPr lang="hr-HR" sz="1800"/>
              <a:t>, a Iran </a:t>
            </a:r>
            <a:r>
              <a:rPr lang="hr-HR" sz="1800" b="1"/>
              <a:t>Arash. </a:t>
            </a:r>
          </a:p>
          <a:p>
            <a:r>
              <a:rPr lang="hr-HR" sz="1800"/>
              <a:t>Jedan dio polja također spada u iranske teritorijalne vode. </a:t>
            </a:r>
          </a:p>
          <a:p>
            <a:r>
              <a:rPr lang="hr-HR" sz="1800"/>
              <a:t>Polje je desetljećima točka sporenja i diplomatskih sporova između ove tri zemlje zbog preklapajućih teritorijalnih zahtjeva.</a:t>
            </a:r>
          </a:p>
          <a:p>
            <a:r>
              <a:rPr lang="hr-HR" sz="1800"/>
              <a:t> Iranci: „</a:t>
            </a:r>
            <a:r>
              <a:rPr lang="hr-HR" sz="1800" i="1"/>
              <a:t>Arash je neotuđivo pravo iranskog naroda”</a:t>
            </a:r>
            <a:r>
              <a:rPr lang="hr-HR" sz="1800"/>
              <a:t>.</a:t>
            </a:r>
            <a:endParaRPr lang="hr-HR" sz="1800" dirty="0"/>
          </a:p>
        </p:txBody>
      </p:sp>
      <p:pic>
        <p:nvPicPr>
          <p:cNvPr id="8" name="Content Placeholder 5">
            <a:extLst>
              <a:ext uri="{FF2B5EF4-FFF2-40B4-BE49-F238E27FC236}">
                <a16:creationId xmlns:a16="http://schemas.microsoft.com/office/drawing/2014/main" id="{E07E246D-F1A2-4909-A293-DB1AC21A2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31" y="1619250"/>
            <a:ext cx="5984187" cy="4873625"/>
          </a:xfrm>
          <a:prstGeom prst="rect">
            <a:avLst/>
          </a:prstGeom>
        </p:spPr>
      </p:pic>
    </p:spTree>
    <p:extLst>
      <p:ext uri="{BB962C8B-B14F-4D97-AF65-F5344CB8AC3E}">
        <p14:creationId xmlns:p14="http://schemas.microsoft.com/office/powerpoint/2010/main" val="13207453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BAA3FE67-1ADA-4575-9122-E8599A020E47}"/>
              </a:ext>
            </a:extLst>
          </p:cNvPr>
          <p:cNvPicPr>
            <a:picLocks noGrp="1" noChangeAspect="1"/>
          </p:cNvPicPr>
          <p:nvPr>
            <p:ph idx="1"/>
          </p:nvPr>
        </p:nvPicPr>
        <p:blipFill>
          <a:blip r:embed="rId2"/>
          <a:stretch>
            <a:fillRect/>
          </a:stretch>
        </p:blipFill>
        <p:spPr>
          <a:xfrm>
            <a:off x="6096000" y="42815"/>
            <a:ext cx="5949769" cy="6772370"/>
          </a:xfrm>
          <a:prstGeom prst="rect">
            <a:avLst/>
          </a:prstGeom>
        </p:spPr>
      </p:pic>
      <p:graphicFrame>
        <p:nvGraphicFramePr>
          <p:cNvPr id="11" name="Text Placeholder 3">
            <a:extLst>
              <a:ext uri="{FF2B5EF4-FFF2-40B4-BE49-F238E27FC236}">
                <a16:creationId xmlns:a16="http://schemas.microsoft.com/office/drawing/2014/main" id="{A212784C-BCF6-3B72-482F-2B4849ECDFA3}"/>
              </a:ext>
            </a:extLst>
          </p:cNvPr>
          <p:cNvGraphicFramePr/>
          <p:nvPr/>
        </p:nvGraphicFramePr>
        <p:xfrm>
          <a:off x="663388" y="761999"/>
          <a:ext cx="4679577" cy="5647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42074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A9D37EF-4521-4DFE-89A1-7E3C3174B583}"/>
              </a:ext>
            </a:extLst>
          </p:cNvPr>
          <p:cNvPicPr>
            <a:picLocks noChangeAspect="1"/>
          </p:cNvPicPr>
          <p:nvPr/>
        </p:nvPicPr>
        <p:blipFill>
          <a:blip r:embed="rId2"/>
          <a:srcRect l="28225" r="-1" b="-1"/>
          <a:stretch>
            <a:fillRect/>
          </a:stretch>
        </p:blipFill>
        <p:spPr>
          <a:xfrm>
            <a:off x="20" y="10"/>
            <a:ext cx="6392647" cy="6857990"/>
          </a:xfrm>
          <a:prstGeom prst="rect">
            <a:avLst/>
          </a:prstGeom>
        </p:spPr>
      </p:pic>
      <p:sp>
        <p:nvSpPr>
          <p:cNvPr id="18" name="Rectangle 17">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05E59E-2FFD-4DCB-9873-50515DA75B16}"/>
              </a:ext>
            </a:extLst>
          </p:cNvPr>
          <p:cNvSpPr>
            <a:spLocks noGrp="1"/>
          </p:cNvSpPr>
          <p:nvPr>
            <p:ph type="title"/>
          </p:nvPr>
        </p:nvSpPr>
        <p:spPr>
          <a:xfrm>
            <a:off x="7064082" y="642594"/>
            <a:ext cx="4472921" cy="1371600"/>
          </a:xfrm>
        </p:spPr>
        <p:txBody>
          <a:bodyPr>
            <a:normAutofit/>
          </a:bodyPr>
          <a:lstStyle/>
          <a:p>
            <a:r>
              <a:rPr lang="hr-HR" dirty="0"/>
              <a:t>Ujedinjeni arapski emirati</a:t>
            </a:r>
          </a:p>
        </p:txBody>
      </p:sp>
      <p:sp>
        <p:nvSpPr>
          <p:cNvPr id="3" name="Content Placeholder 2">
            <a:extLst>
              <a:ext uri="{FF2B5EF4-FFF2-40B4-BE49-F238E27FC236}">
                <a16:creationId xmlns:a16="http://schemas.microsoft.com/office/drawing/2014/main" id="{E4AA9830-349F-4CD2-A9A0-7B3D2622842C}"/>
              </a:ext>
            </a:extLst>
          </p:cNvPr>
          <p:cNvSpPr>
            <a:spLocks noGrp="1"/>
          </p:cNvSpPr>
          <p:nvPr>
            <p:ph idx="1"/>
          </p:nvPr>
        </p:nvSpPr>
        <p:spPr>
          <a:xfrm>
            <a:off x="7064082" y="2103120"/>
            <a:ext cx="4472922" cy="3931920"/>
          </a:xfrm>
        </p:spPr>
        <p:txBody>
          <a:bodyPr>
            <a:normAutofit/>
          </a:bodyPr>
          <a:lstStyle/>
          <a:p>
            <a:pPr>
              <a:lnSpc>
                <a:spcPct val="100000"/>
              </a:lnSpc>
            </a:pPr>
            <a:r>
              <a:rPr lang="hr-HR">
                <a:effectLst/>
                <a:latin typeface="Calibri" panose="020F0502020204030204" pitchFamily="34" charset="0"/>
                <a:ea typeface="Calibri" panose="020F0502020204030204" pitchFamily="34" charset="0"/>
                <a:cs typeface="Times New Roman" panose="02020603050405020304" pitchFamily="18" charset="0"/>
              </a:rPr>
              <a:t>UAE su zabrinuti zbog iranskog utjecaja na Bliskom istoku. </a:t>
            </a:r>
          </a:p>
          <a:p>
            <a:pPr>
              <a:lnSpc>
                <a:spcPct val="100000"/>
              </a:lnSpc>
            </a:pPr>
            <a:r>
              <a:rPr lang="hr-HR">
                <a:effectLst/>
                <a:latin typeface="Calibri" panose="020F0502020204030204" pitchFamily="34" charset="0"/>
                <a:ea typeface="Calibri" panose="020F0502020204030204" pitchFamily="34" charset="0"/>
                <a:cs typeface="Times New Roman" panose="02020603050405020304" pitchFamily="18" charset="0"/>
              </a:rPr>
              <a:t>I dalje osporavaju iranske pretenzije </a:t>
            </a:r>
            <a:r>
              <a:rPr lang="hr-HR" b="1">
                <a:effectLst/>
                <a:latin typeface="Calibri" panose="020F0502020204030204" pitchFamily="34" charset="0"/>
                <a:ea typeface="Calibri" panose="020F0502020204030204" pitchFamily="34" charset="0"/>
                <a:cs typeface="Times New Roman" panose="02020603050405020304" pitchFamily="18" charset="0"/>
              </a:rPr>
              <a:t>na tri otoka u Perzijskom zaljevu </a:t>
            </a:r>
            <a:r>
              <a:rPr lang="hr-HR">
                <a:effectLst/>
                <a:latin typeface="Calibri" panose="020F0502020204030204" pitchFamily="34" charset="0"/>
                <a:ea typeface="Calibri" panose="020F0502020204030204" pitchFamily="34" charset="0"/>
                <a:cs typeface="Times New Roman" panose="02020603050405020304" pitchFamily="18" charset="0"/>
              </a:rPr>
              <a:t>još od vremena monarhije Pahlavi.</a:t>
            </a:r>
          </a:p>
          <a:p>
            <a:pPr>
              <a:lnSpc>
                <a:spcPct val="100000"/>
              </a:lnSpc>
            </a:pPr>
            <a:r>
              <a:rPr lang="hr-HR">
                <a:effectLst/>
                <a:latin typeface="Calibri" panose="020F0502020204030204" pitchFamily="34" charset="0"/>
                <a:ea typeface="Calibri" panose="020F0502020204030204" pitchFamily="34" charset="0"/>
                <a:cs typeface="Times New Roman" panose="02020603050405020304" pitchFamily="18" charset="0"/>
              </a:rPr>
              <a:t>UAE su se pridružili saudijskoj intervenciji u Jemenu prije nego što su 2019. povukli glavninu svojih snaga.</a:t>
            </a:r>
          </a:p>
          <a:p>
            <a:pPr>
              <a:lnSpc>
                <a:spcPct val="100000"/>
              </a:lnSpc>
            </a:pPr>
            <a:r>
              <a:rPr lang="hr-HR">
                <a:effectLst/>
                <a:latin typeface="Calibri" panose="020F0502020204030204" pitchFamily="34" charset="0"/>
                <a:ea typeface="Calibri" panose="020F0502020204030204" pitchFamily="34" charset="0"/>
                <a:cs typeface="Times New Roman" panose="02020603050405020304" pitchFamily="18" charset="0"/>
              </a:rPr>
              <a:t>Godine 2019. IRGC je ciljao brodove u emiratskim teritorijalnim vodama nakon što su SAD ponovno uvele sankcije Iranu. </a:t>
            </a:r>
          </a:p>
          <a:p>
            <a:pPr>
              <a:lnSpc>
                <a:spcPct val="100000"/>
              </a:lnSpc>
            </a:pPr>
            <a:r>
              <a:rPr lang="hr-HR">
                <a:effectLst/>
                <a:latin typeface="Calibri" panose="020F0502020204030204" pitchFamily="34" charset="0"/>
                <a:ea typeface="Calibri" panose="020F0502020204030204" pitchFamily="34" charset="0"/>
                <a:cs typeface="Times New Roman" panose="02020603050405020304" pitchFamily="18" charset="0"/>
              </a:rPr>
              <a:t>Prijetnja koju iranski opunomoćenici i partneri predstavljaju za emiratsko vodstvo mogla se vidjeti u ponovljenim </a:t>
            </a:r>
            <a:r>
              <a:rPr lang="hr-HR" b="1">
                <a:effectLst/>
                <a:latin typeface="Calibri" panose="020F0502020204030204" pitchFamily="34" charset="0"/>
                <a:ea typeface="Calibri" panose="020F0502020204030204" pitchFamily="34" charset="0"/>
                <a:cs typeface="Times New Roman" panose="02020603050405020304" pitchFamily="18" charset="0"/>
              </a:rPr>
              <a:t>napadima raketama i dronovima na UAE </a:t>
            </a:r>
            <a:r>
              <a:rPr lang="hr-HR">
                <a:effectLst/>
                <a:latin typeface="Calibri" panose="020F0502020204030204" pitchFamily="34" charset="0"/>
                <a:ea typeface="Calibri" panose="020F0502020204030204" pitchFamily="34" charset="0"/>
                <a:cs typeface="Times New Roman" panose="02020603050405020304" pitchFamily="18" charset="0"/>
              </a:rPr>
              <a:t>u siječnju i veljači 2022. </a:t>
            </a:r>
          </a:p>
          <a:p>
            <a:pPr>
              <a:lnSpc>
                <a:spcPct val="100000"/>
              </a:lnSpc>
            </a:pPr>
            <a:endParaRPr lang="hr-HR"/>
          </a:p>
        </p:txBody>
      </p:sp>
    </p:spTree>
    <p:extLst>
      <p:ext uri="{BB962C8B-B14F-4D97-AF65-F5344CB8AC3E}">
        <p14:creationId xmlns:p14="http://schemas.microsoft.com/office/powerpoint/2010/main" val="40005556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CFC5341-0744-46D0-8B80-47199D455B1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44148" y="346448"/>
            <a:ext cx="6722668" cy="4216585"/>
          </a:xfrm>
        </p:spPr>
      </p:pic>
      <p:graphicFrame>
        <p:nvGraphicFramePr>
          <p:cNvPr id="11" name="Content Placeholder 3">
            <a:extLst>
              <a:ext uri="{FF2B5EF4-FFF2-40B4-BE49-F238E27FC236}">
                <a16:creationId xmlns:a16="http://schemas.microsoft.com/office/drawing/2014/main" id="{DA038C75-2C67-196F-DAA2-E81A54C414A6}"/>
              </a:ext>
            </a:extLst>
          </p:cNvPr>
          <p:cNvGraphicFramePr>
            <a:graphicFrameLocks noGrp="1"/>
          </p:cNvGraphicFramePr>
          <p:nvPr>
            <p:ph sz="half" idx="2"/>
          </p:nvPr>
        </p:nvGraphicFramePr>
        <p:xfrm>
          <a:off x="7451968" y="570566"/>
          <a:ext cx="4473388"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44D7020B-EB80-4000-A08F-1F3E5A716666}"/>
              </a:ext>
            </a:extLst>
          </p:cNvPr>
          <p:cNvSpPr txBox="1"/>
          <p:nvPr/>
        </p:nvSpPr>
        <p:spPr>
          <a:xfrm>
            <a:off x="657482" y="4563033"/>
            <a:ext cx="6096000" cy="461665"/>
          </a:xfrm>
          <a:prstGeom prst="rect">
            <a:avLst/>
          </a:prstGeom>
          <a:noFill/>
        </p:spPr>
        <p:txBody>
          <a:bodyPr wrap="square">
            <a:spAutoFit/>
          </a:bodyPr>
          <a:lstStyle/>
          <a:p>
            <a:r>
              <a:rPr lang="hr-HR" sz="1200" dirty="0"/>
              <a:t>Izvor: </a:t>
            </a:r>
            <a:r>
              <a:rPr lang="en-US" sz="1200" dirty="0"/>
              <a:t>https://www.drishtiias.com/daily-updates/daily-news-analysis/disputed-persian-gulf-islands</a:t>
            </a:r>
          </a:p>
        </p:txBody>
      </p:sp>
      <p:sp>
        <p:nvSpPr>
          <p:cNvPr id="9" name="TextBox 8">
            <a:extLst>
              <a:ext uri="{FF2B5EF4-FFF2-40B4-BE49-F238E27FC236}">
                <a16:creationId xmlns:a16="http://schemas.microsoft.com/office/drawing/2014/main" id="{5FAD0B39-BC44-425D-A97B-B758B3DF8DFF}"/>
              </a:ext>
            </a:extLst>
          </p:cNvPr>
          <p:cNvSpPr txBox="1"/>
          <p:nvPr/>
        </p:nvSpPr>
        <p:spPr>
          <a:xfrm>
            <a:off x="343286" y="5452844"/>
            <a:ext cx="11752729" cy="923330"/>
          </a:xfrm>
          <a:prstGeom prst="rect">
            <a:avLst/>
          </a:prstGeom>
          <a:noFill/>
        </p:spPr>
        <p:txBody>
          <a:bodyPr wrap="square" rtlCol="0">
            <a:spAutoFit/>
          </a:bodyPr>
          <a:lstStyle/>
          <a:p>
            <a:r>
              <a:rPr lang="hr-HR" sz="1800" dirty="0">
                <a:effectLst/>
                <a:latin typeface="Calibri" panose="020F0502020204030204" pitchFamily="34" charset="0"/>
                <a:ea typeface="Calibri" panose="020F0502020204030204" pitchFamily="34" charset="0"/>
                <a:cs typeface="Times New Roman" panose="02020603050405020304" pitchFamily="18" charset="0"/>
              </a:rPr>
              <a:t>*američka vlada identificirala je kao </a:t>
            </a:r>
            <a:r>
              <a:rPr lang="hr-HR" sz="1800" b="1" dirty="0">
                <a:effectLst/>
                <a:latin typeface="Calibri" panose="020F0502020204030204" pitchFamily="34" charset="0"/>
                <a:ea typeface="Calibri" panose="020F0502020204030204" pitchFamily="34" charset="0"/>
                <a:cs typeface="Times New Roman" panose="02020603050405020304" pitchFamily="18" charset="0"/>
              </a:rPr>
              <a:t>tvrtku paravan </a:t>
            </a:r>
            <a:r>
              <a:rPr lang="hr-HR" sz="1800" dirty="0">
                <a:effectLst/>
                <a:latin typeface="Calibri" panose="020F0502020204030204" pitchFamily="34" charset="0"/>
                <a:ea typeface="Calibri" panose="020F0502020204030204" pitchFamily="34" charset="0"/>
                <a:cs typeface="Times New Roman" panose="02020603050405020304" pitchFamily="18" charset="0"/>
              </a:rPr>
              <a:t>koja omogućava prodaju i otpremu iranskih petrokemijskih proizvoda, posebno u istočnoazijske države poput Kine i Indije. Djeluje kroz mrežu podružnica i lažnih tvrtki kako bi prikrila podrijetlo te robe i bila je kritična komponenta iranske petrokemijske industrije.</a:t>
            </a:r>
            <a:endParaRPr lang="en-US" dirty="0"/>
          </a:p>
        </p:txBody>
      </p:sp>
    </p:spTree>
    <p:extLst>
      <p:ext uri="{BB962C8B-B14F-4D97-AF65-F5344CB8AC3E}">
        <p14:creationId xmlns:p14="http://schemas.microsoft.com/office/powerpoint/2010/main" val="23784164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US"/>
          </a:p>
        </p:txBody>
      </p:sp>
      <p:sp>
        <p:nvSpPr>
          <p:cNvPr id="49" name="Rectangle 48">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a:p>
        </p:txBody>
      </p:sp>
      <p:sp useBgFill="1">
        <p:nvSpPr>
          <p:cNvPr id="50" name="Rectangle 49">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2" name="Rectangle 51">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2AE26A8-B10A-4EAF-BDE4-EE48B9CDF0E6}"/>
              </a:ext>
            </a:extLst>
          </p:cNvPr>
          <p:cNvSpPr>
            <a:spLocks noGrp="1"/>
          </p:cNvSpPr>
          <p:nvPr>
            <p:ph type="title"/>
          </p:nvPr>
        </p:nvSpPr>
        <p:spPr>
          <a:xfrm>
            <a:off x="868680" y="642593"/>
            <a:ext cx="6281928" cy="1744183"/>
          </a:xfrm>
        </p:spPr>
        <p:txBody>
          <a:bodyPr vert="horz" lIns="91440" tIns="45720" rIns="91440" bIns="45720" rtlCol="0" anchor="ctr">
            <a:normAutofit/>
          </a:bodyPr>
          <a:lstStyle/>
          <a:p>
            <a:r>
              <a:rPr lang="en-US" sz="4800"/>
              <a:t>Bahrein - politička scena</a:t>
            </a:r>
          </a:p>
        </p:txBody>
      </p:sp>
      <p:sp>
        <p:nvSpPr>
          <p:cNvPr id="4" name="Content Placeholder 3">
            <a:extLst>
              <a:ext uri="{FF2B5EF4-FFF2-40B4-BE49-F238E27FC236}">
                <a16:creationId xmlns:a16="http://schemas.microsoft.com/office/drawing/2014/main" id="{0F529A2F-9F3F-46B4-BAE7-D5FA2553AEAE}"/>
              </a:ext>
            </a:extLst>
          </p:cNvPr>
          <p:cNvSpPr>
            <a:spLocks noGrp="1"/>
          </p:cNvSpPr>
          <p:nvPr>
            <p:ph sz="half" idx="2"/>
          </p:nvPr>
        </p:nvSpPr>
        <p:spPr>
          <a:xfrm>
            <a:off x="868680" y="2386584"/>
            <a:ext cx="6281928" cy="3648456"/>
          </a:xfrm>
        </p:spPr>
        <p:txBody>
          <a:bodyPr vert="horz" lIns="91440" tIns="45720" rIns="91440" bIns="45720" rtlCol="0">
            <a:normAutofit/>
          </a:bodyPr>
          <a:lstStyle/>
          <a:p>
            <a:pPr>
              <a:lnSpc>
                <a:spcPct val="90000"/>
              </a:lnSpc>
            </a:pPr>
            <a:r>
              <a:rPr lang="en-US" sz="1400" b="1"/>
              <a:t>Sunitska monarhija </a:t>
            </a:r>
            <a:r>
              <a:rPr lang="en-US" sz="1400"/>
              <a:t>kontrolira državne institucije.</a:t>
            </a:r>
          </a:p>
          <a:p>
            <a:pPr>
              <a:lnSpc>
                <a:spcPct val="90000"/>
              </a:lnSpc>
            </a:pPr>
            <a:r>
              <a:rPr lang="en-US" sz="1400"/>
              <a:t>Izbori za donji dom parlamenta nisu konkurentni i ne uključuju sve.</a:t>
            </a:r>
          </a:p>
          <a:p>
            <a:pPr>
              <a:lnSpc>
                <a:spcPct val="90000"/>
              </a:lnSpc>
            </a:pPr>
            <a:r>
              <a:rPr lang="en-US" sz="1400" b="1"/>
              <a:t>Ograničenja sloboda</a:t>
            </a:r>
            <a:r>
              <a:rPr lang="en-US" sz="1400"/>
              <a:t>: vlada i dalje potiskuje neslaganje, slobodu izražavanja i okupljanja, posebno među šijitskim stanovništvom;  sustavno uništava političku oporbu od 2011. godine.</a:t>
            </a:r>
          </a:p>
          <a:p>
            <a:pPr>
              <a:lnSpc>
                <a:spcPct val="90000"/>
              </a:lnSpc>
            </a:pPr>
            <a:r>
              <a:rPr lang="en-US" sz="1400"/>
              <a:t>Kontinuirano pritvaranje, mučenje i zlostavljanje, posebno protiv vođa političke oporbe, branitelja ljudskih prava i šijitske zajednice.</a:t>
            </a:r>
          </a:p>
          <a:p>
            <a:pPr>
              <a:lnSpc>
                <a:spcPct val="90000"/>
              </a:lnSpc>
            </a:pPr>
            <a:r>
              <a:rPr lang="en-US" sz="1400" b="1"/>
              <a:t>Međunarodni odnosi i regionalna pitanja </a:t>
            </a:r>
            <a:r>
              <a:rPr lang="en-US" sz="1400"/>
              <a:t>- Bahrein je održao normalizirane odnose s </a:t>
            </a:r>
            <a:r>
              <a:rPr lang="en-US" sz="1400" b="1"/>
              <a:t>Izraelom</a:t>
            </a:r>
            <a:r>
              <a:rPr lang="en-US" sz="1400"/>
              <a:t> unatoč sukobu između Izraela i Hamasa u listopadu 2023.</a:t>
            </a:r>
          </a:p>
          <a:p>
            <a:pPr>
              <a:lnSpc>
                <a:spcPct val="90000"/>
              </a:lnSpc>
            </a:pPr>
            <a:r>
              <a:rPr lang="en-US" sz="1400" b="1"/>
              <a:t>SAD</a:t>
            </a:r>
            <a:r>
              <a:rPr lang="en-US" sz="1400"/>
              <a:t> i Bahrein imaju sporazum o slobodnoj trgovini iz 2004. godine, a bilateralna trgovina dviju zemalja značajno se povećala.</a:t>
            </a:r>
          </a:p>
          <a:p>
            <a:pPr>
              <a:lnSpc>
                <a:spcPct val="90000"/>
              </a:lnSpc>
            </a:pPr>
            <a:r>
              <a:rPr lang="en-US" sz="1400" b="1"/>
              <a:t>Regionalne napetosti</a:t>
            </a:r>
            <a:r>
              <a:rPr lang="en-US" sz="1400"/>
              <a:t>: Na sigurnost Bahreina utječu regionalne geopolitičke napetosti, posebno između Irana i Izraela.</a:t>
            </a:r>
            <a:endParaRPr lang="en-US" sz="1400" b="1"/>
          </a:p>
        </p:txBody>
      </p:sp>
      <p:pic>
        <p:nvPicPr>
          <p:cNvPr id="8" name="Content Placeholder 7">
            <a:extLst>
              <a:ext uri="{FF2B5EF4-FFF2-40B4-BE49-F238E27FC236}">
                <a16:creationId xmlns:a16="http://schemas.microsoft.com/office/drawing/2014/main" id="{EFCD25F8-3AA4-4683-9C55-05BC275B1D6E}"/>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rcRect l="22884" r="33983" b="2"/>
          <a:stretch>
            <a:fillRect/>
          </a:stretch>
        </p:blipFill>
        <p:spPr>
          <a:xfrm>
            <a:off x="7837371" y="237744"/>
            <a:ext cx="4124416" cy="6382512"/>
          </a:xfrm>
          <a:prstGeom prst="rect">
            <a:avLst/>
          </a:prstGeom>
        </p:spPr>
      </p:pic>
    </p:spTree>
    <p:extLst>
      <p:ext uri="{BB962C8B-B14F-4D97-AF65-F5344CB8AC3E}">
        <p14:creationId xmlns:p14="http://schemas.microsoft.com/office/powerpoint/2010/main" val="10671582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A0AF76C-5BB3-47C2-A8E7-1D1DC9ACAAF7}"/>
              </a:ext>
            </a:extLst>
          </p:cNvPr>
          <p:cNvPicPr>
            <a:picLocks noChangeAspect="1"/>
          </p:cNvPicPr>
          <p:nvPr/>
        </p:nvPicPr>
        <p:blipFill>
          <a:blip r:embed="rId2">
            <a:extLst>
              <a:ext uri="{28A0092B-C50C-407E-A947-70E740481C1C}">
                <a14:useLocalDpi xmlns:a14="http://schemas.microsoft.com/office/drawing/2010/main" val="0"/>
              </a:ext>
            </a:extLst>
          </a:blip>
          <a:srcRect r="571"/>
          <a:stretch>
            <a:fillRect/>
          </a:stretch>
        </p:blipFill>
        <p:spPr>
          <a:xfrm>
            <a:off x="20" y="10"/>
            <a:ext cx="6392647" cy="6857990"/>
          </a:xfrm>
          <a:prstGeom prst="rect">
            <a:avLst/>
          </a:prstGeom>
        </p:spPr>
      </p:pic>
      <p:sp>
        <p:nvSpPr>
          <p:cNvPr id="12" name="Rectangle 11">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BABBBF-DE96-40D9-AC61-44841EED31E7}"/>
              </a:ext>
            </a:extLst>
          </p:cNvPr>
          <p:cNvSpPr>
            <a:spLocks noGrp="1"/>
          </p:cNvSpPr>
          <p:nvPr>
            <p:ph type="title"/>
          </p:nvPr>
        </p:nvSpPr>
        <p:spPr>
          <a:xfrm>
            <a:off x="7064082" y="642594"/>
            <a:ext cx="4472921" cy="1371600"/>
          </a:xfrm>
        </p:spPr>
        <p:txBody>
          <a:bodyPr>
            <a:normAutofit/>
          </a:bodyPr>
          <a:lstStyle/>
          <a:p>
            <a:r>
              <a:rPr lang="hr-HR" dirty="0"/>
              <a:t>Utjecaj Irana</a:t>
            </a:r>
          </a:p>
        </p:txBody>
      </p:sp>
      <p:sp>
        <p:nvSpPr>
          <p:cNvPr id="3" name="Content Placeholder 2">
            <a:extLst>
              <a:ext uri="{FF2B5EF4-FFF2-40B4-BE49-F238E27FC236}">
                <a16:creationId xmlns:a16="http://schemas.microsoft.com/office/drawing/2014/main" id="{AE8C8EFB-E7A1-45AC-8BF3-7BF33FC3F2B8}"/>
              </a:ext>
            </a:extLst>
          </p:cNvPr>
          <p:cNvSpPr>
            <a:spLocks noGrp="1"/>
          </p:cNvSpPr>
          <p:nvPr>
            <p:ph idx="1"/>
          </p:nvPr>
        </p:nvSpPr>
        <p:spPr>
          <a:xfrm>
            <a:off x="7064082" y="2103120"/>
            <a:ext cx="4472922" cy="3931920"/>
          </a:xfrm>
        </p:spPr>
        <p:txBody>
          <a:bodyPr>
            <a:normAutofit/>
          </a:bodyPr>
          <a:lstStyle/>
          <a:p>
            <a:r>
              <a:rPr lang="hr-HR">
                <a:effectLst/>
                <a:latin typeface="Calibri" panose="020F0502020204030204" pitchFamily="34" charset="0"/>
                <a:ea typeface="Calibri" panose="020F0502020204030204" pitchFamily="34" charset="0"/>
                <a:cs typeface="Times New Roman" panose="02020603050405020304" pitchFamily="18" charset="0"/>
              </a:rPr>
              <a:t>Miješanje iranskog revolucionarnog režima u Bahrein (iranski dužnosnici nazivaju ga </a:t>
            </a:r>
            <a:r>
              <a:rPr lang="hr-HR" b="1" i="1">
                <a:effectLst/>
                <a:latin typeface="Calibri" panose="020F0502020204030204" pitchFamily="34" charset="0"/>
                <a:ea typeface="Calibri" panose="020F0502020204030204" pitchFamily="34" charset="0"/>
                <a:cs typeface="Times New Roman" panose="02020603050405020304" pitchFamily="18" charset="0"/>
              </a:rPr>
              <a:t>iranskom "14. provincijom„</a:t>
            </a:r>
            <a:r>
              <a:rPr lang="hr-HR">
                <a:effectLst/>
                <a:latin typeface="Calibri" panose="020F0502020204030204" pitchFamily="34" charset="0"/>
                <a:ea typeface="Calibri" panose="020F0502020204030204" pitchFamily="34" charset="0"/>
                <a:cs typeface="Times New Roman" panose="02020603050405020304" pitchFamily="18" charset="0"/>
              </a:rPr>
              <a:t>)</a:t>
            </a:r>
            <a:r>
              <a:rPr lang="hr-HR" b="1" i="1">
                <a:effectLst/>
                <a:latin typeface="Calibri" panose="020F0502020204030204" pitchFamily="34" charset="0"/>
                <a:ea typeface="Calibri" panose="020F0502020204030204" pitchFamily="34" charset="0"/>
                <a:cs typeface="Times New Roman" panose="02020603050405020304" pitchFamily="18" charset="0"/>
              </a:rPr>
              <a:t> </a:t>
            </a:r>
            <a:r>
              <a:rPr lang="hr-HR">
                <a:effectLst/>
                <a:latin typeface="Calibri" panose="020F0502020204030204" pitchFamily="34" charset="0"/>
                <a:ea typeface="Calibri" panose="020F0502020204030204" pitchFamily="34" charset="0"/>
                <a:cs typeface="Times New Roman" panose="02020603050405020304" pitchFamily="18" charset="0"/>
              </a:rPr>
              <a:t>datira još iz 1981.</a:t>
            </a:r>
          </a:p>
          <a:p>
            <a:r>
              <a:rPr lang="hr-HR">
                <a:latin typeface="Calibri" panose="020F0502020204030204" pitchFamily="34" charset="0"/>
                <a:ea typeface="Calibri" panose="020F0502020204030204" pitchFamily="34" charset="0"/>
                <a:cs typeface="Times New Roman" panose="02020603050405020304" pitchFamily="18" charset="0"/>
              </a:rPr>
              <a:t>Ta</a:t>
            </a:r>
            <a:r>
              <a:rPr lang="hr-HR">
                <a:effectLst/>
                <a:latin typeface="Calibri" panose="020F0502020204030204" pitchFamily="34" charset="0"/>
                <a:ea typeface="Calibri" panose="020F0502020204030204" pitchFamily="34" charset="0"/>
                <a:cs typeface="Times New Roman" panose="02020603050405020304" pitchFamily="18" charset="0"/>
              </a:rPr>
              <a:t>da je iranski podržani posrednički pokret pokušao neuspjeli pokušaj puča.</a:t>
            </a:r>
          </a:p>
          <a:p>
            <a:r>
              <a:rPr lang="hr-HR">
                <a:effectLst/>
                <a:latin typeface="Calibri" panose="020F0502020204030204" pitchFamily="34" charset="0"/>
                <a:ea typeface="Calibri" panose="020F0502020204030204" pitchFamily="34" charset="0"/>
                <a:cs typeface="Times New Roman" panose="02020603050405020304" pitchFamily="18" charset="0"/>
              </a:rPr>
              <a:t>Od tada Teheran provodi strpljivu </a:t>
            </a:r>
            <a:r>
              <a:rPr lang="hr-HR" b="1" i="1">
                <a:effectLst/>
                <a:latin typeface="Calibri" panose="020F0502020204030204" pitchFamily="34" charset="0"/>
                <a:ea typeface="Calibri" panose="020F0502020204030204" pitchFamily="34" charset="0"/>
                <a:cs typeface="Times New Roman" panose="02020603050405020304" pitchFamily="18" charset="0"/>
              </a:rPr>
              <a:t>strategiju infiltracije </a:t>
            </a:r>
            <a:r>
              <a:rPr lang="hr-HR">
                <a:effectLst/>
                <a:latin typeface="Calibri" panose="020F0502020204030204" pitchFamily="34" charset="0"/>
                <a:ea typeface="Calibri" panose="020F0502020204030204" pitchFamily="34" charset="0"/>
                <a:cs typeface="Times New Roman" panose="02020603050405020304" pitchFamily="18" charset="0"/>
              </a:rPr>
              <a:t>u bahreinsku oporbu. </a:t>
            </a:r>
          </a:p>
          <a:p>
            <a:r>
              <a:rPr lang="hr-HR">
                <a:effectLst/>
                <a:latin typeface="Calibri" panose="020F0502020204030204" pitchFamily="34" charset="0"/>
                <a:ea typeface="Calibri" panose="020F0502020204030204" pitchFamily="34" charset="0"/>
                <a:cs typeface="Times New Roman" panose="02020603050405020304" pitchFamily="18" charset="0"/>
              </a:rPr>
              <a:t>Ova je strategija postala operativnija posljednjih godina</a:t>
            </a:r>
          </a:p>
          <a:p>
            <a:pPr marL="0" indent="0">
              <a:buNone/>
            </a:pPr>
            <a:r>
              <a:rPr lang="hr-HR">
                <a:effectLst/>
                <a:latin typeface="Calibri" panose="020F0502020204030204" pitchFamily="34" charset="0"/>
                <a:ea typeface="Calibri" panose="020F0502020204030204" pitchFamily="34" charset="0"/>
                <a:cs typeface="Times New Roman" panose="02020603050405020304" pitchFamily="18" charset="0"/>
              </a:rPr>
              <a:t> - Teheran poticao i nastojao iskoristiti prosvjede protiv monarhije u Bahreinu za sektaške svrhe i potkopavanje vladara Al Khalife.</a:t>
            </a:r>
          </a:p>
          <a:p>
            <a:endParaRPr lang="hr-HR" dirty="0"/>
          </a:p>
        </p:txBody>
      </p:sp>
    </p:spTree>
    <p:extLst>
      <p:ext uri="{BB962C8B-B14F-4D97-AF65-F5344CB8AC3E}">
        <p14:creationId xmlns:p14="http://schemas.microsoft.com/office/powerpoint/2010/main" val="1387033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95" name="Rectangle 2094">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7" name="Rectangle 2096">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US"/>
          </a:p>
        </p:txBody>
      </p:sp>
      <p:sp>
        <p:nvSpPr>
          <p:cNvPr id="2099" name="Rectangle 2098">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a:p>
        </p:txBody>
      </p:sp>
      <p:sp>
        <p:nvSpPr>
          <p:cNvPr id="2101" name="Rectangle 2100">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a:extLst>
              <a:ext uri="{FF2B5EF4-FFF2-40B4-BE49-F238E27FC236}">
                <a16:creationId xmlns:a16="http://schemas.microsoft.com/office/drawing/2014/main" id="{346F80A9-EE8B-46C4-8E43-ED89990A86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267" r="10303" b="5824"/>
          <a:stretch>
            <a:fillRect/>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103" name="Rectangle 2102">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5" name="Rectangle 2104">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F7E34AE-BC7A-4639-98B4-FABE34E36CF9}"/>
              </a:ext>
            </a:extLst>
          </p:cNvPr>
          <p:cNvSpPr>
            <a:spLocks noGrp="1"/>
          </p:cNvSpPr>
          <p:nvPr>
            <p:ph sz="half" idx="1"/>
          </p:nvPr>
        </p:nvSpPr>
        <p:spPr>
          <a:xfrm>
            <a:off x="774043" y="1247775"/>
            <a:ext cx="4602152" cy="4771211"/>
          </a:xfrm>
        </p:spPr>
        <p:txBody>
          <a:bodyPr vert="horz" lIns="91440" tIns="45720" rIns="91440" bIns="45720" rtlCol="0">
            <a:normAutofit/>
          </a:bodyPr>
          <a:lstStyle/>
          <a:p>
            <a:pPr>
              <a:lnSpc>
                <a:spcPct val="90000"/>
              </a:lnSpc>
            </a:pPr>
            <a:r>
              <a:rPr lang="en-US" dirty="0">
                <a:effectLst/>
              </a:rPr>
              <a:t>U </a:t>
            </a:r>
            <a:r>
              <a:rPr lang="en-US" dirty="0" err="1">
                <a:effectLst/>
              </a:rPr>
              <a:t>rujnu</a:t>
            </a:r>
            <a:r>
              <a:rPr lang="en-US" dirty="0">
                <a:effectLst/>
              </a:rPr>
              <a:t> 2015. Bahrein je </a:t>
            </a:r>
            <a:r>
              <a:rPr lang="en-US" dirty="0" err="1">
                <a:effectLst/>
              </a:rPr>
              <a:t>otkrio</a:t>
            </a:r>
            <a:r>
              <a:rPr lang="en-US" dirty="0">
                <a:effectLst/>
              </a:rPr>
              <a:t> </a:t>
            </a:r>
            <a:r>
              <a:rPr lang="en-US" b="1" i="1" dirty="0" err="1">
                <a:effectLst/>
              </a:rPr>
              <a:t>ilegalnu</a:t>
            </a:r>
            <a:r>
              <a:rPr lang="en-US" b="1" i="1" dirty="0">
                <a:effectLst/>
              </a:rPr>
              <a:t> </a:t>
            </a:r>
            <a:r>
              <a:rPr lang="en-US" b="1" i="1" dirty="0" err="1">
                <a:effectLst/>
              </a:rPr>
              <a:t>iransku</a:t>
            </a:r>
            <a:r>
              <a:rPr lang="en-US" b="1" i="1" dirty="0">
                <a:effectLst/>
              </a:rPr>
              <a:t> </a:t>
            </a:r>
            <a:r>
              <a:rPr lang="en-US" b="1" i="1" dirty="0" err="1">
                <a:effectLst/>
              </a:rPr>
              <a:t>tvornicu</a:t>
            </a:r>
            <a:r>
              <a:rPr lang="en-US" b="1" i="1" dirty="0">
                <a:effectLst/>
              </a:rPr>
              <a:t> </a:t>
            </a:r>
            <a:r>
              <a:rPr lang="en-US" b="1" i="1" dirty="0" err="1">
                <a:effectLst/>
              </a:rPr>
              <a:t>oružja</a:t>
            </a:r>
            <a:r>
              <a:rPr lang="en-US" b="1" i="1" dirty="0">
                <a:effectLst/>
              </a:rPr>
              <a:t> </a:t>
            </a:r>
          </a:p>
          <a:p>
            <a:pPr>
              <a:lnSpc>
                <a:spcPct val="90000"/>
              </a:lnSpc>
            </a:pPr>
            <a:r>
              <a:rPr lang="en-US" dirty="0" err="1">
                <a:effectLst/>
              </a:rPr>
              <a:t>Cilj</a:t>
            </a:r>
            <a:r>
              <a:rPr lang="en-US" dirty="0">
                <a:effectLst/>
              </a:rPr>
              <a:t>: </a:t>
            </a:r>
            <a:r>
              <a:rPr lang="en-US" dirty="0" err="1">
                <a:effectLst/>
              </a:rPr>
              <a:t>opskrbljivati</a:t>
            </a:r>
            <a:r>
              <a:rPr lang="en-US" dirty="0">
                <a:effectLst/>
              </a:rPr>
              <a:t> ​​</a:t>
            </a:r>
            <a:r>
              <a:rPr lang="en-US" dirty="0" err="1">
                <a:effectLst/>
              </a:rPr>
              <a:t>militantne</a:t>
            </a:r>
            <a:r>
              <a:rPr lang="en-US" dirty="0">
                <a:effectLst/>
              </a:rPr>
              <a:t> </a:t>
            </a:r>
            <a:r>
              <a:rPr lang="en-US" dirty="0" err="1">
                <a:effectLst/>
              </a:rPr>
              <a:t>elemente</a:t>
            </a:r>
            <a:r>
              <a:rPr lang="en-US" dirty="0">
                <a:effectLst/>
              </a:rPr>
              <a:t> </a:t>
            </a:r>
            <a:r>
              <a:rPr lang="en-US" dirty="0" err="1">
                <a:effectLst/>
              </a:rPr>
              <a:t>unutar</a:t>
            </a:r>
            <a:r>
              <a:rPr lang="en-US" dirty="0">
                <a:effectLst/>
              </a:rPr>
              <a:t> </a:t>
            </a:r>
            <a:r>
              <a:rPr lang="en-US" dirty="0" err="1">
                <a:effectLst/>
              </a:rPr>
              <a:t>oporbe</a:t>
            </a:r>
            <a:r>
              <a:rPr lang="en-US" dirty="0">
                <a:effectLst/>
              </a:rPr>
              <a:t> </a:t>
            </a:r>
            <a:r>
              <a:rPr lang="en-US" dirty="0" err="1">
                <a:effectLst/>
              </a:rPr>
              <a:t>teškim</a:t>
            </a:r>
            <a:r>
              <a:rPr lang="en-US" dirty="0">
                <a:effectLst/>
              </a:rPr>
              <a:t> </a:t>
            </a:r>
            <a:r>
              <a:rPr lang="en-US" dirty="0" err="1">
                <a:effectLst/>
              </a:rPr>
              <a:t>naoružanjem</a:t>
            </a:r>
            <a:r>
              <a:rPr lang="en-US" dirty="0">
                <a:effectLst/>
              </a:rPr>
              <a:t> </a:t>
            </a:r>
            <a:r>
              <a:rPr lang="en-US" dirty="0" err="1">
                <a:effectLst/>
              </a:rPr>
              <a:t>kako</a:t>
            </a:r>
            <a:r>
              <a:rPr lang="en-US" dirty="0">
                <a:effectLst/>
              </a:rPr>
              <a:t> bi </a:t>
            </a:r>
            <a:r>
              <a:rPr lang="en-US" dirty="0" err="1">
                <a:effectLst/>
              </a:rPr>
              <a:t>potaknuli</a:t>
            </a:r>
            <a:r>
              <a:rPr lang="en-US" dirty="0">
                <a:effectLst/>
              </a:rPr>
              <a:t> </a:t>
            </a:r>
            <a:r>
              <a:rPr lang="en-US" dirty="0" err="1">
                <a:effectLst/>
              </a:rPr>
              <a:t>nemire</a:t>
            </a:r>
            <a:r>
              <a:rPr lang="en-US" dirty="0">
                <a:effectLst/>
              </a:rPr>
              <a:t> u </a:t>
            </a:r>
            <a:r>
              <a:rPr lang="en-US" dirty="0" err="1">
                <a:effectLst/>
              </a:rPr>
              <a:t>kraljevstvu</a:t>
            </a:r>
            <a:r>
              <a:rPr lang="en-US" dirty="0">
                <a:effectLst/>
              </a:rPr>
              <a:t>. </a:t>
            </a:r>
          </a:p>
          <a:p>
            <a:pPr>
              <a:lnSpc>
                <a:spcPct val="90000"/>
              </a:lnSpc>
            </a:pPr>
            <a:r>
              <a:rPr lang="en-US" dirty="0">
                <a:effectLst/>
              </a:rPr>
              <a:t>Godine 2017. </a:t>
            </a:r>
            <a:r>
              <a:rPr lang="en-US" dirty="0" err="1">
                <a:effectLst/>
              </a:rPr>
              <a:t>bahreinske</a:t>
            </a:r>
            <a:r>
              <a:rPr lang="en-US" dirty="0">
                <a:effectLst/>
              </a:rPr>
              <a:t> vlasti </a:t>
            </a:r>
            <a:r>
              <a:rPr lang="en-US" dirty="0" err="1">
                <a:effectLst/>
              </a:rPr>
              <a:t>razbile</a:t>
            </a:r>
            <a:r>
              <a:rPr lang="en-US" dirty="0">
                <a:effectLst/>
              </a:rPr>
              <a:t> </a:t>
            </a:r>
            <a:r>
              <a:rPr lang="en-US" dirty="0" err="1">
                <a:effectLst/>
              </a:rPr>
              <a:t>su</a:t>
            </a:r>
            <a:r>
              <a:rPr lang="en-US" dirty="0">
                <a:effectLst/>
              </a:rPr>
              <a:t> </a:t>
            </a:r>
            <a:r>
              <a:rPr lang="en-US" dirty="0" err="1">
                <a:effectLst/>
              </a:rPr>
              <a:t>terorističku</a:t>
            </a:r>
            <a:r>
              <a:rPr lang="en-US" dirty="0">
                <a:effectLst/>
              </a:rPr>
              <a:t> </a:t>
            </a:r>
            <a:r>
              <a:rPr lang="en-US" dirty="0" err="1">
                <a:effectLst/>
              </a:rPr>
              <a:t>ćeliju</a:t>
            </a:r>
            <a:r>
              <a:rPr lang="en-US" dirty="0">
                <a:effectLst/>
              </a:rPr>
              <a:t> </a:t>
            </a:r>
            <a:r>
              <a:rPr lang="en-US" dirty="0" err="1">
                <a:effectLst/>
              </a:rPr>
              <a:t>povezanu</a:t>
            </a:r>
            <a:r>
              <a:rPr lang="en-US" dirty="0">
                <a:effectLst/>
              </a:rPr>
              <a:t> s IRGC-om (</a:t>
            </a:r>
            <a:r>
              <a:rPr lang="en-US" dirty="0" err="1">
                <a:effectLst/>
              </a:rPr>
              <a:t>Iranska</a:t>
            </a:r>
            <a:r>
              <a:rPr lang="en-US" dirty="0">
                <a:effectLst/>
              </a:rPr>
              <a:t> </a:t>
            </a:r>
            <a:r>
              <a:rPr lang="en-US" dirty="0" err="1">
                <a:effectLst/>
              </a:rPr>
              <a:t>revolucionarna</a:t>
            </a:r>
            <a:r>
              <a:rPr lang="en-US" dirty="0">
                <a:effectLst/>
              </a:rPr>
              <a:t> garda) - </a:t>
            </a:r>
            <a:r>
              <a:rPr lang="en-US" dirty="0" err="1">
                <a:effectLst/>
              </a:rPr>
              <a:t>optužile</a:t>
            </a:r>
            <a:r>
              <a:rPr lang="en-US" dirty="0">
                <a:effectLst/>
              </a:rPr>
              <a:t> je za </a:t>
            </a:r>
            <a:r>
              <a:rPr lang="en-US" dirty="0" err="1">
                <a:effectLst/>
              </a:rPr>
              <a:t>planiranje</a:t>
            </a:r>
            <a:r>
              <a:rPr lang="en-US" dirty="0">
                <a:effectLst/>
              </a:rPr>
              <a:t> </a:t>
            </a:r>
            <a:r>
              <a:rPr lang="en-US" dirty="0" err="1">
                <a:effectLst/>
              </a:rPr>
              <a:t>atentata</a:t>
            </a:r>
            <a:r>
              <a:rPr lang="en-US" dirty="0">
                <a:effectLst/>
              </a:rPr>
              <a:t> </a:t>
            </a:r>
            <a:r>
              <a:rPr lang="en-US" dirty="0" err="1">
                <a:effectLst/>
              </a:rPr>
              <a:t>na</a:t>
            </a:r>
            <a:r>
              <a:rPr lang="en-US" dirty="0">
                <a:effectLst/>
              </a:rPr>
              <a:t> </a:t>
            </a:r>
            <a:r>
              <a:rPr lang="en-US" dirty="0" err="1">
                <a:effectLst/>
              </a:rPr>
              <a:t>vladine</a:t>
            </a:r>
            <a:r>
              <a:rPr lang="en-US" dirty="0">
                <a:effectLst/>
              </a:rPr>
              <a:t> </a:t>
            </a:r>
            <a:r>
              <a:rPr lang="en-US" dirty="0" err="1">
                <a:effectLst/>
              </a:rPr>
              <a:t>dužnosnike</a:t>
            </a:r>
            <a:r>
              <a:rPr lang="en-US" dirty="0">
                <a:effectLst/>
              </a:rPr>
              <a:t> </a:t>
            </a:r>
            <a:r>
              <a:rPr lang="en-US" dirty="0" err="1">
                <a:effectLst/>
              </a:rPr>
              <a:t>te</a:t>
            </a:r>
            <a:r>
              <a:rPr lang="en-US" dirty="0">
                <a:effectLst/>
              </a:rPr>
              <a:t> </a:t>
            </a:r>
            <a:r>
              <a:rPr lang="en-US" dirty="0" err="1">
                <a:effectLst/>
              </a:rPr>
              <a:t>napad</a:t>
            </a:r>
            <a:r>
              <a:rPr lang="en-US" dirty="0">
                <a:effectLst/>
              </a:rPr>
              <a:t> </a:t>
            </a:r>
            <a:r>
              <a:rPr lang="en-US" dirty="0" err="1">
                <a:effectLst/>
              </a:rPr>
              <a:t>na</a:t>
            </a:r>
            <a:r>
              <a:rPr lang="en-US" dirty="0">
                <a:effectLst/>
              </a:rPr>
              <a:t> </a:t>
            </a:r>
            <a:r>
              <a:rPr lang="en-US" dirty="0" err="1">
                <a:effectLst/>
              </a:rPr>
              <a:t>policiju</a:t>
            </a:r>
            <a:r>
              <a:rPr lang="en-US" dirty="0">
                <a:effectLst/>
              </a:rPr>
              <a:t> </a:t>
            </a:r>
            <a:r>
              <a:rPr lang="en-US" dirty="0" err="1">
                <a:effectLst/>
              </a:rPr>
              <a:t>i</a:t>
            </a:r>
            <a:r>
              <a:rPr lang="en-US" dirty="0">
                <a:effectLst/>
              </a:rPr>
              <a:t> </a:t>
            </a:r>
            <a:r>
              <a:rPr lang="en-US" dirty="0" err="1">
                <a:effectLst/>
              </a:rPr>
              <a:t>američke</a:t>
            </a:r>
            <a:r>
              <a:rPr lang="en-US" dirty="0">
                <a:effectLst/>
              </a:rPr>
              <a:t> </a:t>
            </a:r>
            <a:r>
              <a:rPr lang="en-US" dirty="0" err="1">
                <a:effectLst/>
              </a:rPr>
              <a:t>vojne</a:t>
            </a:r>
            <a:r>
              <a:rPr lang="en-US" dirty="0">
                <a:effectLst/>
              </a:rPr>
              <a:t> </a:t>
            </a:r>
            <a:r>
              <a:rPr lang="en-US" dirty="0" err="1">
                <a:effectLst/>
              </a:rPr>
              <a:t>ciljeve</a:t>
            </a:r>
            <a:r>
              <a:rPr lang="en-US" dirty="0">
                <a:effectLst/>
              </a:rPr>
              <a:t>.</a:t>
            </a:r>
          </a:p>
          <a:p>
            <a:pPr>
              <a:lnSpc>
                <a:spcPct val="90000"/>
              </a:lnSpc>
            </a:pPr>
            <a:r>
              <a:rPr lang="en-US" dirty="0">
                <a:effectLst/>
              </a:rPr>
              <a:t>Godine 2019., </a:t>
            </a:r>
            <a:r>
              <a:rPr lang="en-US" b="1" i="1" dirty="0">
                <a:effectLst/>
              </a:rPr>
              <a:t>Brigade al-Ashtar </a:t>
            </a:r>
            <a:r>
              <a:rPr lang="en-US" dirty="0">
                <a:effectLst/>
              </a:rPr>
              <a:t>- </a:t>
            </a:r>
            <a:r>
              <a:rPr lang="en-US" dirty="0" err="1">
                <a:effectLst/>
              </a:rPr>
              <a:t>šijitska</a:t>
            </a:r>
            <a:r>
              <a:rPr lang="en-US" dirty="0">
                <a:effectLst/>
              </a:rPr>
              <a:t> </a:t>
            </a:r>
            <a:r>
              <a:rPr lang="en-US" dirty="0" err="1">
                <a:effectLst/>
              </a:rPr>
              <a:t>milicija</a:t>
            </a:r>
            <a:r>
              <a:rPr lang="en-US" dirty="0">
                <a:effectLst/>
              </a:rPr>
              <a:t> </a:t>
            </a:r>
            <a:r>
              <a:rPr lang="en-US" dirty="0" err="1">
                <a:effectLst/>
              </a:rPr>
              <a:t>sa</a:t>
            </a:r>
            <a:r>
              <a:rPr lang="en-US" dirty="0">
                <a:effectLst/>
              </a:rPr>
              <a:t> </a:t>
            </a:r>
            <a:r>
              <a:rPr lang="en-US" dirty="0" err="1">
                <a:effectLst/>
              </a:rPr>
              <a:t>sjedištem</a:t>
            </a:r>
            <a:r>
              <a:rPr lang="en-US" dirty="0">
                <a:effectLst/>
              </a:rPr>
              <a:t> u </a:t>
            </a:r>
            <a:r>
              <a:rPr lang="en-US" dirty="0" err="1">
                <a:effectLst/>
              </a:rPr>
              <a:t>Bahreinu</a:t>
            </a:r>
            <a:r>
              <a:rPr lang="en-US" dirty="0">
                <a:effectLst/>
              </a:rPr>
              <a:t> (</a:t>
            </a:r>
            <a:r>
              <a:rPr lang="en-US" dirty="0" err="1">
                <a:effectLst/>
              </a:rPr>
              <a:t>podržava</a:t>
            </a:r>
            <a:r>
              <a:rPr lang="en-US" dirty="0">
                <a:effectLst/>
              </a:rPr>
              <a:t> </a:t>
            </a:r>
            <a:r>
              <a:rPr lang="en-US" dirty="0" err="1">
                <a:effectLst/>
              </a:rPr>
              <a:t>ih</a:t>
            </a:r>
            <a:r>
              <a:rPr lang="en-US" dirty="0">
                <a:effectLst/>
              </a:rPr>
              <a:t> Iran), a </a:t>
            </a:r>
            <a:r>
              <a:rPr lang="en-US" dirty="0" err="1">
                <a:effectLst/>
              </a:rPr>
              <a:t>koju</a:t>
            </a:r>
            <a:r>
              <a:rPr lang="en-US" dirty="0">
                <a:effectLst/>
              </a:rPr>
              <a:t> </a:t>
            </a:r>
            <a:r>
              <a:rPr lang="en-US" dirty="0" err="1">
                <a:effectLst/>
              </a:rPr>
              <a:t>su</a:t>
            </a:r>
            <a:r>
              <a:rPr lang="en-US" dirty="0">
                <a:effectLst/>
              </a:rPr>
              <a:t> SAD 2018. </a:t>
            </a:r>
            <a:r>
              <a:rPr lang="en-US" dirty="0" err="1">
                <a:effectLst/>
              </a:rPr>
              <a:t>označile</a:t>
            </a:r>
            <a:r>
              <a:rPr lang="en-US" dirty="0">
                <a:effectLst/>
              </a:rPr>
              <a:t> </a:t>
            </a:r>
            <a:r>
              <a:rPr lang="en-US" dirty="0" err="1">
                <a:effectLst/>
              </a:rPr>
              <a:t>stranom</a:t>
            </a:r>
            <a:r>
              <a:rPr lang="en-US" dirty="0">
                <a:effectLst/>
              </a:rPr>
              <a:t> </a:t>
            </a:r>
            <a:r>
              <a:rPr lang="en-US" dirty="0" err="1">
                <a:effectLst/>
              </a:rPr>
              <a:t>terorističkom</a:t>
            </a:r>
            <a:r>
              <a:rPr lang="en-US" dirty="0">
                <a:effectLst/>
              </a:rPr>
              <a:t> </a:t>
            </a:r>
            <a:r>
              <a:rPr lang="en-US" dirty="0" err="1">
                <a:effectLst/>
              </a:rPr>
              <a:t>organizacijom</a:t>
            </a:r>
            <a:r>
              <a:rPr lang="en-US" dirty="0">
                <a:effectLst/>
              </a:rPr>
              <a:t> - </a:t>
            </a:r>
            <a:r>
              <a:rPr lang="en-US" dirty="0" err="1">
                <a:effectLst/>
              </a:rPr>
              <a:t>prijetile</a:t>
            </a:r>
            <a:r>
              <a:rPr lang="en-US" dirty="0">
                <a:effectLst/>
              </a:rPr>
              <a:t> </a:t>
            </a:r>
            <a:r>
              <a:rPr lang="en-US" dirty="0" err="1">
                <a:effectLst/>
              </a:rPr>
              <a:t>su</a:t>
            </a:r>
            <a:r>
              <a:rPr lang="en-US" dirty="0">
                <a:effectLst/>
              </a:rPr>
              <a:t> </a:t>
            </a:r>
            <a:r>
              <a:rPr lang="en-US" dirty="0" err="1">
                <a:effectLst/>
              </a:rPr>
              <a:t>napadima</a:t>
            </a:r>
            <a:r>
              <a:rPr lang="en-US" dirty="0">
                <a:effectLst/>
              </a:rPr>
              <a:t> </a:t>
            </a:r>
            <a:r>
              <a:rPr lang="en-US" dirty="0" err="1">
                <a:effectLst/>
              </a:rPr>
              <a:t>na</a:t>
            </a:r>
            <a:r>
              <a:rPr lang="en-US" dirty="0">
                <a:effectLst/>
              </a:rPr>
              <a:t> </a:t>
            </a:r>
            <a:r>
              <a:rPr lang="en-US" dirty="0" err="1">
                <a:effectLst/>
              </a:rPr>
              <a:t>američke</a:t>
            </a:r>
            <a:r>
              <a:rPr lang="en-US" dirty="0">
                <a:effectLst/>
              </a:rPr>
              <a:t> </a:t>
            </a:r>
            <a:r>
              <a:rPr lang="en-US" dirty="0" err="1">
                <a:effectLst/>
              </a:rPr>
              <a:t>i</a:t>
            </a:r>
            <a:r>
              <a:rPr lang="en-US" dirty="0">
                <a:effectLst/>
              </a:rPr>
              <a:t> </a:t>
            </a:r>
            <a:r>
              <a:rPr lang="en-US" dirty="0" err="1">
                <a:effectLst/>
              </a:rPr>
              <a:t>britanske</a:t>
            </a:r>
            <a:r>
              <a:rPr lang="en-US" dirty="0">
                <a:effectLst/>
              </a:rPr>
              <a:t> </a:t>
            </a:r>
            <a:r>
              <a:rPr lang="en-US" dirty="0" err="1">
                <a:effectLst/>
              </a:rPr>
              <a:t>interese</a:t>
            </a:r>
            <a:r>
              <a:rPr lang="en-US" dirty="0">
                <a:effectLst/>
              </a:rPr>
              <a:t> u </a:t>
            </a:r>
            <a:r>
              <a:rPr lang="en-US" dirty="0" err="1">
                <a:effectLst/>
              </a:rPr>
              <a:t>Bahreinu</a:t>
            </a:r>
            <a:r>
              <a:rPr lang="en-US" dirty="0">
                <a:effectLst/>
              </a:rPr>
              <a:t>.</a:t>
            </a:r>
          </a:p>
          <a:p>
            <a:pPr>
              <a:lnSpc>
                <a:spcPct val="90000"/>
              </a:lnSpc>
            </a:pPr>
            <a:endParaRPr lang="en-US" sz="1400" dirty="0"/>
          </a:p>
        </p:txBody>
      </p:sp>
    </p:spTree>
    <p:extLst>
      <p:ext uri="{BB962C8B-B14F-4D97-AF65-F5344CB8AC3E}">
        <p14:creationId xmlns:p14="http://schemas.microsoft.com/office/powerpoint/2010/main" val="26654929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8AF0BCF-0211-4C05-A08D-719EC9BC300C}"/>
              </a:ext>
            </a:extLst>
          </p:cNvPr>
          <p:cNvPicPr>
            <a:picLocks noChangeAspect="1"/>
          </p:cNvPicPr>
          <p:nvPr/>
        </p:nvPicPr>
        <p:blipFill>
          <a:blip r:embed="rId2"/>
          <a:srcRect t="14256" r="9091" b="9421"/>
          <a:stretch>
            <a:fillRect/>
          </a:stretch>
        </p:blipFill>
        <p:spPr>
          <a:xfrm>
            <a:off x="20" y="-1"/>
            <a:ext cx="12191980" cy="6857999"/>
          </a:xfrm>
          <a:prstGeom prst="rect">
            <a:avLst/>
          </a:prstGeom>
        </p:spPr>
      </p:pic>
      <p:sp>
        <p:nvSpPr>
          <p:cNvPr id="12" name="Rectangle 11">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95FD5D-64F4-4E42-B67A-8A5F1A51920D}"/>
              </a:ext>
            </a:extLst>
          </p:cNvPr>
          <p:cNvSpPr>
            <a:spLocks noGrp="1"/>
          </p:cNvSpPr>
          <p:nvPr>
            <p:ph type="title"/>
          </p:nvPr>
        </p:nvSpPr>
        <p:spPr>
          <a:xfrm>
            <a:off x="774043" y="727626"/>
            <a:ext cx="4602152" cy="1718225"/>
          </a:xfrm>
        </p:spPr>
        <p:txBody>
          <a:bodyPr>
            <a:normAutofit/>
          </a:bodyPr>
          <a:lstStyle/>
          <a:p>
            <a:r>
              <a:rPr lang="hr-HR" sz="3400"/>
              <a:t>Izvještaj o Hezbollahu Al-Bahrain</a:t>
            </a:r>
            <a:br>
              <a:rPr lang="hr-HR" sz="3400"/>
            </a:br>
            <a:r>
              <a:rPr lang="hr-HR" sz="3400"/>
              <a:t> </a:t>
            </a:r>
          </a:p>
        </p:txBody>
      </p:sp>
      <p:sp>
        <p:nvSpPr>
          <p:cNvPr id="3" name="Content Placeholder 2">
            <a:extLst>
              <a:ext uri="{FF2B5EF4-FFF2-40B4-BE49-F238E27FC236}">
                <a16:creationId xmlns:a16="http://schemas.microsoft.com/office/drawing/2014/main" id="{4449B99C-9942-489A-919A-853B5B383FED}"/>
              </a:ext>
            </a:extLst>
          </p:cNvPr>
          <p:cNvSpPr>
            <a:spLocks noGrp="1"/>
          </p:cNvSpPr>
          <p:nvPr>
            <p:ph idx="1"/>
          </p:nvPr>
        </p:nvSpPr>
        <p:spPr>
          <a:xfrm>
            <a:off x="774043" y="2538920"/>
            <a:ext cx="4602152" cy="3480066"/>
          </a:xfrm>
        </p:spPr>
        <p:txBody>
          <a:bodyPr>
            <a:normAutofit/>
          </a:bodyPr>
          <a:lstStyle/>
          <a:p>
            <a:r>
              <a:rPr lang="hr-HR">
                <a:effectLst/>
                <a:latin typeface="Calibri" panose="020F0502020204030204" pitchFamily="34" charset="0"/>
                <a:ea typeface="Calibri" panose="020F0502020204030204" pitchFamily="34" charset="0"/>
                <a:cs typeface="Times New Roman" panose="02020603050405020304" pitchFamily="18" charset="0"/>
              </a:rPr>
              <a:t>Iranska uloga u prosvjedima oporbe potaknula je Bahrein da zatraži raspoređivanje zajedničkih arapskih snaga kako bi se osigurala cjelovitost i teritorijalne granice nacije.</a:t>
            </a:r>
          </a:p>
          <a:p>
            <a:endParaRPr lang="hr-HR">
              <a:effectLst/>
              <a:latin typeface="Calibri" panose="020F0502020204030204" pitchFamily="34" charset="0"/>
              <a:ea typeface="Calibri" panose="020F0502020204030204" pitchFamily="34" charset="0"/>
              <a:cs typeface="Times New Roman" panose="02020603050405020304" pitchFamily="18" charset="0"/>
            </a:endParaRPr>
          </a:p>
          <a:p>
            <a:r>
              <a:rPr lang="hr-HR">
                <a:effectLst/>
                <a:latin typeface="Calibri" panose="020F0502020204030204" pitchFamily="34" charset="0"/>
                <a:ea typeface="Calibri" panose="020F0502020204030204" pitchFamily="34" charset="0"/>
                <a:cs typeface="Times New Roman" panose="02020603050405020304" pitchFamily="18" charset="0"/>
              </a:rPr>
              <a:t>Sve veća </a:t>
            </a:r>
            <a:r>
              <a:rPr lang="hr-HR" b="1" i="1">
                <a:effectLst/>
                <a:latin typeface="Calibri" panose="020F0502020204030204" pitchFamily="34" charset="0"/>
                <a:ea typeface="Calibri" panose="020F0502020204030204" pitchFamily="34" charset="0"/>
                <a:cs typeface="Times New Roman" panose="02020603050405020304" pitchFamily="18" charset="0"/>
              </a:rPr>
              <a:t>sofisticiranost i vatrena </a:t>
            </a:r>
            <a:r>
              <a:rPr lang="hr-HR" b="1">
                <a:effectLst/>
                <a:latin typeface="Calibri" panose="020F0502020204030204" pitchFamily="34" charset="0"/>
                <a:ea typeface="Calibri" panose="020F0502020204030204" pitchFamily="34" charset="0"/>
                <a:cs typeface="Times New Roman" panose="02020603050405020304" pitchFamily="18" charset="0"/>
              </a:rPr>
              <a:t>moć </a:t>
            </a:r>
            <a:r>
              <a:rPr lang="hr-HR">
                <a:effectLst/>
                <a:latin typeface="Calibri" panose="020F0502020204030204" pitchFamily="34" charset="0"/>
                <a:ea typeface="Calibri" panose="020F0502020204030204" pitchFamily="34" charset="0"/>
                <a:cs typeface="Times New Roman" panose="02020603050405020304" pitchFamily="18" charset="0"/>
              </a:rPr>
              <a:t>oružja koje stiže u Bahrein.</a:t>
            </a:r>
          </a:p>
          <a:p>
            <a:endParaRPr lang="hr-HR">
              <a:effectLst/>
              <a:latin typeface="Calibri" panose="020F0502020204030204" pitchFamily="34" charset="0"/>
              <a:ea typeface="Calibri" panose="020F0502020204030204" pitchFamily="34" charset="0"/>
              <a:cs typeface="Times New Roman" panose="02020603050405020304" pitchFamily="18" charset="0"/>
            </a:endParaRPr>
          </a:p>
          <a:p>
            <a:r>
              <a:rPr lang="hr-HR">
                <a:latin typeface="Calibri" panose="020F0502020204030204" pitchFamily="34" charset="0"/>
                <a:ea typeface="Calibri" panose="020F0502020204030204" pitchFamily="34" charset="0"/>
                <a:cs typeface="Times New Roman" panose="02020603050405020304" pitchFamily="18" charset="0"/>
              </a:rPr>
              <a:t>Z</a:t>
            </a:r>
            <a:r>
              <a:rPr lang="hr-HR">
                <a:effectLst/>
                <a:latin typeface="Calibri" panose="020F0502020204030204" pitchFamily="34" charset="0"/>
                <a:ea typeface="Calibri" panose="020F0502020204030204" pitchFamily="34" charset="0"/>
                <a:cs typeface="Times New Roman" panose="02020603050405020304" pitchFamily="18" charset="0"/>
              </a:rPr>
              <a:t>apadni analitičari zaključili su da Iran stoji iza širenja teško </a:t>
            </a:r>
            <a:r>
              <a:rPr lang="hr-HR" b="1" i="1">
                <a:effectLst/>
                <a:latin typeface="Calibri" panose="020F0502020204030204" pitchFamily="34" charset="0"/>
                <a:ea typeface="Calibri" panose="020F0502020204030204" pitchFamily="34" charset="0"/>
                <a:cs typeface="Times New Roman" panose="02020603050405020304" pitchFamily="18" charset="0"/>
              </a:rPr>
              <a:t>naoružanih ćelija i militantnih napada </a:t>
            </a:r>
            <a:r>
              <a:rPr lang="hr-HR">
                <a:effectLst/>
                <a:latin typeface="Calibri" panose="020F0502020204030204" pitchFamily="34" charset="0"/>
                <a:ea typeface="Calibri" panose="020F0502020204030204" pitchFamily="34" charset="0"/>
                <a:cs typeface="Times New Roman" panose="02020603050405020304" pitchFamily="18" charset="0"/>
              </a:rPr>
              <a:t>koji su posljednjih godina mučili Bahrein. </a:t>
            </a:r>
          </a:p>
          <a:p>
            <a:pPr marL="0" indent="0">
              <a:buNone/>
            </a:pPr>
            <a:endParaRPr lang="hr-HR"/>
          </a:p>
        </p:txBody>
      </p:sp>
    </p:spTree>
    <p:extLst>
      <p:ext uri="{BB962C8B-B14F-4D97-AF65-F5344CB8AC3E}">
        <p14:creationId xmlns:p14="http://schemas.microsoft.com/office/powerpoint/2010/main" val="38557145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3A51C-AF49-4680-9670-612E42AB3C43}"/>
              </a:ext>
            </a:extLst>
          </p:cNvPr>
          <p:cNvSpPr>
            <a:spLocks noGrp="1"/>
          </p:cNvSpPr>
          <p:nvPr>
            <p:ph type="title"/>
          </p:nvPr>
        </p:nvSpPr>
        <p:spPr>
          <a:xfrm>
            <a:off x="1066800" y="642594"/>
            <a:ext cx="4768116" cy="525806"/>
          </a:xfrm>
        </p:spPr>
        <p:txBody>
          <a:bodyPr>
            <a:normAutofit fontScale="90000"/>
          </a:bodyPr>
          <a:lstStyle/>
          <a:p>
            <a:r>
              <a:rPr lang="hr-HR" dirty="0"/>
              <a:t>Jemen </a:t>
            </a:r>
          </a:p>
        </p:txBody>
      </p:sp>
      <p:sp>
        <p:nvSpPr>
          <p:cNvPr id="3" name="Content Placeholder 2">
            <a:extLst>
              <a:ext uri="{FF2B5EF4-FFF2-40B4-BE49-F238E27FC236}">
                <a16:creationId xmlns:a16="http://schemas.microsoft.com/office/drawing/2014/main" id="{81B5A974-A0F4-4B1A-B324-E2BC965514AC}"/>
              </a:ext>
            </a:extLst>
          </p:cNvPr>
          <p:cNvSpPr>
            <a:spLocks noGrp="1"/>
          </p:cNvSpPr>
          <p:nvPr>
            <p:ph idx="1"/>
          </p:nvPr>
        </p:nvSpPr>
        <p:spPr>
          <a:xfrm>
            <a:off x="550332" y="1690688"/>
            <a:ext cx="5357409" cy="4351338"/>
          </a:xfrm>
        </p:spPr>
        <p:txBody>
          <a:bodyPr>
            <a:normAutofit fontScale="85000" lnSpcReduction="10000"/>
          </a:bodyPr>
          <a:lstStyle/>
          <a:p>
            <a:r>
              <a:rPr lang="hr-HR" sz="1800" b="1" dirty="0">
                <a:solidFill>
                  <a:srgbClr val="111111"/>
                </a:solidFill>
                <a:latin typeface="Times New Roman" panose="02020603050405020304" pitchFamily="18" charset="0"/>
                <a:ea typeface="Times New Roman" panose="02020603050405020304" pitchFamily="18" charset="0"/>
                <a:cs typeface="Arial" panose="020B0604020202020204" pitchFamily="34" charset="0"/>
              </a:rPr>
              <a:t>Desetogodišnji</a:t>
            </a:r>
            <a:r>
              <a:rPr lang="hr-HR" sz="1800" b="1" dirty="0">
                <a:solidFill>
                  <a:srgbClr val="111111"/>
                </a:solidFill>
                <a:effectLst/>
                <a:latin typeface="Times New Roman" panose="02020603050405020304" pitchFamily="18" charset="0"/>
                <a:ea typeface="Times New Roman" panose="02020603050405020304" pitchFamily="18" charset="0"/>
                <a:cs typeface="Arial" panose="020B0604020202020204" pitchFamily="34" charset="0"/>
              </a:rPr>
              <a:t> rat</a:t>
            </a:r>
            <a:r>
              <a:rPr lang="hr-HR" sz="1800" dirty="0">
                <a:solidFill>
                  <a:srgbClr val="111111"/>
                </a:solidFill>
                <a:effectLst/>
                <a:latin typeface="Times New Roman" panose="02020603050405020304" pitchFamily="18" charset="0"/>
                <a:ea typeface="Times New Roman" panose="02020603050405020304" pitchFamily="18" charset="0"/>
                <a:cs typeface="Arial" panose="020B0604020202020204" pitchFamily="34" charset="0"/>
              </a:rPr>
              <a:t> doveo je Jemen u stanje fragilne države.</a:t>
            </a:r>
          </a:p>
          <a:p>
            <a:r>
              <a:rPr lang="hr-HR" sz="1800" dirty="0">
                <a:solidFill>
                  <a:srgbClr val="111111"/>
                </a:solidFill>
                <a:latin typeface="Times New Roman" panose="02020603050405020304" pitchFamily="18" charset="0"/>
                <a:ea typeface="Times New Roman" panose="02020603050405020304" pitchFamily="18" charset="0"/>
                <a:cs typeface="Arial" panose="020B0604020202020204" pitchFamily="34" charset="0"/>
              </a:rPr>
              <a:t>N</a:t>
            </a:r>
            <a:r>
              <a:rPr lang="hr-HR" sz="1800" dirty="0">
                <a:solidFill>
                  <a:srgbClr val="111111"/>
                </a:solidFill>
                <a:effectLst/>
                <a:latin typeface="Times New Roman" panose="02020603050405020304" pitchFamily="18" charset="0"/>
                <a:ea typeface="Times New Roman" panose="02020603050405020304" pitchFamily="18" charset="0"/>
                <a:cs typeface="Arial" panose="020B0604020202020204" pitchFamily="34" charset="0"/>
              </a:rPr>
              <a:t>ajnoviji događaji i „građanski“ rat uz sudioništvo vanjskih hegemona i sponzora dovode u pitanje </a:t>
            </a:r>
            <a:r>
              <a:rPr lang="hr-HR" sz="1800" b="1" dirty="0">
                <a:solidFill>
                  <a:srgbClr val="111111"/>
                </a:solidFill>
                <a:effectLst/>
                <a:latin typeface="Times New Roman" panose="02020603050405020304" pitchFamily="18" charset="0"/>
                <a:ea typeface="Times New Roman" panose="02020603050405020304" pitchFamily="18" charset="0"/>
                <a:cs typeface="Arial" panose="020B0604020202020204" pitchFamily="34" charset="0"/>
              </a:rPr>
              <a:t>postojanje Jemena </a:t>
            </a:r>
            <a:r>
              <a:rPr lang="hr-HR" sz="1800" dirty="0">
                <a:solidFill>
                  <a:srgbClr val="111111"/>
                </a:solidFill>
                <a:effectLst/>
                <a:latin typeface="Times New Roman" panose="02020603050405020304" pitchFamily="18" charset="0"/>
                <a:ea typeface="Times New Roman" panose="02020603050405020304" pitchFamily="18" charset="0"/>
                <a:cs typeface="Arial" panose="020B0604020202020204" pitchFamily="34" charset="0"/>
              </a:rPr>
              <a:t>kao države.</a:t>
            </a:r>
          </a:p>
          <a:p>
            <a:r>
              <a:rPr lang="hr-HR" sz="1800" dirty="0">
                <a:solidFill>
                  <a:srgbClr val="111111"/>
                </a:solidFill>
                <a:latin typeface="Times New Roman" panose="02020603050405020304" pitchFamily="18" charset="0"/>
                <a:ea typeface="Times New Roman" panose="02020603050405020304" pitchFamily="18" charset="0"/>
                <a:cs typeface="Arial" panose="020B0604020202020204" pitchFamily="34" charset="0"/>
              </a:rPr>
              <a:t>P</a:t>
            </a:r>
            <a:r>
              <a:rPr lang="hr-HR" sz="1800" dirty="0">
                <a:solidFill>
                  <a:srgbClr val="111111"/>
                </a:solidFill>
                <a:effectLst/>
                <a:latin typeface="Times New Roman" panose="02020603050405020304" pitchFamily="18" charset="0"/>
                <a:ea typeface="Times New Roman" panose="02020603050405020304" pitchFamily="18" charset="0"/>
                <a:cs typeface="Arial" panose="020B0604020202020204" pitchFamily="34" charset="0"/>
              </a:rPr>
              <a:t>rijete eskalaciji bliskoistočne krize i možebitno regionalnom oružanom sukobu.</a:t>
            </a:r>
            <a:endParaRPr lang="hr-HR" sz="1800" dirty="0">
              <a:effectLst/>
              <a:latin typeface="Calibri" panose="020F0502020204030204" pitchFamily="34" charset="0"/>
              <a:ea typeface="Calibri" panose="020F0502020204030204" pitchFamily="34" charset="0"/>
              <a:cs typeface="Arial" panose="020B0604020202020204" pitchFamily="34" charset="0"/>
            </a:endParaRPr>
          </a:p>
          <a:p>
            <a:r>
              <a:rPr lang="hr-HR" sz="1800" dirty="0">
                <a:solidFill>
                  <a:srgbClr val="111111"/>
                </a:solidFill>
                <a:effectLst/>
                <a:latin typeface="Times New Roman" panose="02020603050405020304" pitchFamily="18" charset="0"/>
                <a:ea typeface="Times New Roman" panose="02020603050405020304" pitchFamily="18" charset="0"/>
              </a:rPr>
              <a:t>Jemenska je kriza empirijski dokaz koji potvrđuje uvide teorijske perspektive „</a:t>
            </a:r>
            <a:r>
              <a:rPr lang="hr-HR" sz="1800" b="1" dirty="0">
                <a:solidFill>
                  <a:srgbClr val="111111"/>
                </a:solidFill>
                <a:effectLst/>
                <a:latin typeface="Times New Roman" panose="02020603050405020304" pitchFamily="18" charset="0"/>
                <a:ea typeface="Times New Roman" panose="02020603050405020304" pitchFamily="18" charset="0"/>
              </a:rPr>
              <a:t>kompleksne regionalne sigurnosti“ </a:t>
            </a:r>
            <a:r>
              <a:rPr lang="hr-HR" sz="1800" dirty="0">
                <a:solidFill>
                  <a:srgbClr val="111111"/>
                </a:solidFill>
                <a:effectLst/>
                <a:latin typeface="Times New Roman" panose="02020603050405020304" pitchFamily="18" charset="0"/>
                <a:ea typeface="Times New Roman" panose="02020603050405020304" pitchFamily="18" charset="0"/>
              </a:rPr>
              <a:t>(</a:t>
            </a:r>
            <a:r>
              <a:rPr lang="hr-HR" sz="1800" i="1" dirty="0">
                <a:solidFill>
                  <a:srgbClr val="111111"/>
                </a:solidFill>
                <a:effectLst/>
                <a:latin typeface="Times New Roman" panose="02020603050405020304" pitchFamily="18" charset="0"/>
                <a:ea typeface="Times New Roman" panose="02020603050405020304" pitchFamily="18" charset="0"/>
              </a:rPr>
              <a:t>regional security complex</a:t>
            </a:r>
            <a:r>
              <a:rPr lang="hr-HR" sz="1800" dirty="0">
                <a:solidFill>
                  <a:srgbClr val="111111"/>
                </a:solidFill>
                <a:effectLst/>
                <a:latin typeface="Times New Roman" panose="02020603050405020304" pitchFamily="18" charset="0"/>
                <a:ea typeface="Times New Roman" panose="02020603050405020304" pitchFamily="18" charset="0"/>
              </a:rPr>
              <a:t>).</a:t>
            </a:r>
          </a:p>
          <a:p>
            <a:pPr algn="just">
              <a:lnSpc>
                <a:spcPct val="107000"/>
              </a:lnSpc>
              <a:spcAft>
                <a:spcPts val="800"/>
              </a:spcAft>
            </a:pPr>
            <a:r>
              <a:rPr lang="hr-HR" sz="1800" dirty="0">
                <a:solidFill>
                  <a:srgbClr val="111111"/>
                </a:solidFill>
                <a:effectLst/>
                <a:latin typeface="Times New Roman" panose="02020603050405020304" pitchFamily="18" charset="0"/>
                <a:ea typeface="Times New Roman" panose="02020603050405020304" pitchFamily="18" charset="0"/>
                <a:cs typeface="Arial" panose="020B0604020202020204" pitchFamily="34" charset="0"/>
              </a:rPr>
              <a:t>Teorija je usmjerena na istraživanje sigurnosti u geografski zaokruženim regijama.</a:t>
            </a:r>
          </a:p>
          <a:p>
            <a:pPr algn="just">
              <a:lnSpc>
                <a:spcPct val="107000"/>
              </a:lnSpc>
              <a:spcAft>
                <a:spcPts val="800"/>
              </a:spcAft>
            </a:pPr>
            <a:r>
              <a:rPr lang="hr-HR" sz="1800" dirty="0">
                <a:solidFill>
                  <a:srgbClr val="111111"/>
                </a:solidFill>
                <a:effectLst/>
                <a:latin typeface="Times New Roman" panose="02020603050405020304" pitchFamily="18" charset="0"/>
                <a:ea typeface="Times New Roman" panose="02020603050405020304" pitchFamily="18" charset="0"/>
                <a:cs typeface="Arial" panose="020B0604020202020204" pitchFamily="34" charset="0"/>
              </a:rPr>
              <a:t> Prema teoriji - </a:t>
            </a:r>
            <a:r>
              <a:rPr lang="hr-HR" sz="1800" b="1" dirty="0">
                <a:solidFill>
                  <a:srgbClr val="111111"/>
                </a:solidFill>
                <a:effectLst/>
                <a:latin typeface="Times New Roman" panose="02020603050405020304" pitchFamily="18" charset="0"/>
                <a:ea typeface="Times New Roman" panose="02020603050405020304" pitchFamily="18" charset="0"/>
                <a:cs typeface="Arial" panose="020B0604020202020204" pitchFamily="34" charset="0"/>
              </a:rPr>
              <a:t>sigurnost</a:t>
            </a:r>
            <a:r>
              <a:rPr lang="hr-HR" sz="1800" dirty="0">
                <a:solidFill>
                  <a:srgbClr val="111111"/>
                </a:solidFill>
                <a:effectLst/>
                <a:latin typeface="Times New Roman" panose="02020603050405020304" pitchFamily="18" charset="0"/>
                <a:ea typeface="Times New Roman" panose="02020603050405020304" pitchFamily="18" charset="0"/>
                <a:cs typeface="Arial" panose="020B0604020202020204" pitchFamily="34" charset="0"/>
              </a:rPr>
              <a:t> je u središtu strateških promišljanja svakog od regionalnih aktera, pri čemu su usmjereni na druge regionalne aktere, a ne aktere izvan regije od kojih tek traže savezništva. </a:t>
            </a:r>
          </a:p>
          <a:p>
            <a:endParaRPr lang="hr-HR" dirty="0"/>
          </a:p>
        </p:txBody>
      </p:sp>
      <p:pic>
        <p:nvPicPr>
          <p:cNvPr id="4" name="Content Placeholder 8">
            <a:extLst>
              <a:ext uri="{FF2B5EF4-FFF2-40B4-BE49-F238E27FC236}">
                <a16:creationId xmlns:a16="http://schemas.microsoft.com/office/drawing/2014/main" id="{32FDAB35-25C0-4357-9BB8-4D604BF6C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085" y="365125"/>
            <a:ext cx="5834915" cy="6038671"/>
          </a:xfrm>
          <a:prstGeom prst="rect">
            <a:avLst/>
          </a:prstGeom>
        </p:spPr>
      </p:pic>
      <p:sp>
        <p:nvSpPr>
          <p:cNvPr id="6" name="TextBox 5">
            <a:extLst>
              <a:ext uri="{FF2B5EF4-FFF2-40B4-BE49-F238E27FC236}">
                <a16:creationId xmlns:a16="http://schemas.microsoft.com/office/drawing/2014/main" id="{FF81900E-059F-402E-A6C9-A14394918458}"/>
              </a:ext>
            </a:extLst>
          </p:cNvPr>
          <p:cNvSpPr txBox="1"/>
          <p:nvPr/>
        </p:nvSpPr>
        <p:spPr>
          <a:xfrm>
            <a:off x="6357085" y="6403796"/>
            <a:ext cx="5637691" cy="430887"/>
          </a:xfrm>
          <a:prstGeom prst="rect">
            <a:avLst/>
          </a:prstGeom>
          <a:noFill/>
        </p:spPr>
        <p:txBody>
          <a:bodyPr wrap="square">
            <a:spAutoFit/>
          </a:bodyPr>
          <a:lstStyle/>
          <a:p>
            <a:r>
              <a:rPr lang="hr-HR" sz="1100" dirty="0"/>
              <a:t>Izvor: </a:t>
            </a:r>
            <a:r>
              <a:rPr lang="hr-HR" sz="1100" dirty="0" err="1"/>
              <a:t>Aljazeera</a:t>
            </a:r>
            <a:r>
              <a:rPr lang="hr-HR" sz="1100" dirty="0"/>
              <a:t>, https://www.aljazeera.com/news/2022/2/9/yemens-war-explained-in-maps-and-charts-interactive</a:t>
            </a:r>
          </a:p>
        </p:txBody>
      </p:sp>
    </p:spTree>
    <p:extLst>
      <p:ext uri="{BB962C8B-B14F-4D97-AF65-F5344CB8AC3E}">
        <p14:creationId xmlns:p14="http://schemas.microsoft.com/office/powerpoint/2010/main" val="474759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F8937-461F-D7CC-EFEC-26984E6EC0C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2B35A16-843E-F548-4C39-6604DFDE66F4}"/>
              </a:ext>
            </a:extLst>
          </p:cNvPr>
          <p:cNvSpPr>
            <a:spLocks noGrp="1"/>
          </p:cNvSpPr>
          <p:nvPr>
            <p:ph sz="half" idx="1"/>
          </p:nvPr>
        </p:nvSpPr>
        <p:spPr/>
        <p:txBody>
          <a:bodyPr>
            <a:normAutofit fontScale="85000" lnSpcReduction="10000"/>
          </a:bodyPr>
          <a:lstStyle/>
          <a:p>
            <a:endParaRPr lang="hr-HR" sz="2400" dirty="0"/>
          </a:p>
          <a:p>
            <a:endParaRPr lang="hr-HR" sz="2400" dirty="0"/>
          </a:p>
          <a:p>
            <a:r>
              <a:rPr lang="hr-HR" sz="2400" dirty="0"/>
              <a:t>Sudjelovanje i sukobljavanje Saudijske Arabije i Irana u </a:t>
            </a:r>
            <a:r>
              <a:rPr lang="hr-HR" sz="2400" b="1" i="1" dirty="0"/>
              <a:t>posredničkim ratovima </a:t>
            </a:r>
            <a:r>
              <a:rPr lang="hr-HR" sz="2400" dirty="0"/>
              <a:t>u Iraku, Bahreinu, Jemenu, Siriji i Libanonu rezultat je pokušaja stvaranja „saveznika“.</a:t>
            </a:r>
          </a:p>
          <a:p>
            <a:r>
              <a:rPr lang="hr-HR" sz="2400" b="1" dirty="0"/>
              <a:t>Cilj</a:t>
            </a:r>
            <a:r>
              <a:rPr lang="hr-HR" sz="2400" dirty="0"/>
              <a:t>: uspostava ravnoteže snaga koja će biti u korist Rijadu ili Teheranu.</a:t>
            </a:r>
            <a:endParaRPr lang="en-US" sz="2400" dirty="0"/>
          </a:p>
        </p:txBody>
      </p:sp>
      <p:graphicFrame>
        <p:nvGraphicFramePr>
          <p:cNvPr id="8" name="Content Placeholder 3">
            <a:extLst>
              <a:ext uri="{FF2B5EF4-FFF2-40B4-BE49-F238E27FC236}">
                <a16:creationId xmlns:a16="http://schemas.microsoft.com/office/drawing/2014/main" id="{7CBACEC1-A5AD-6B27-995B-53E7C0BE2570}"/>
              </a:ext>
            </a:extLst>
          </p:cNvPr>
          <p:cNvGraphicFramePr>
            <a:graphicFrameLocks noGrp="1"/>
          </p:cNvGraphicFramePr>
          <p:nvPr>
            <p:ph sz="half" idx="2"/>
            <p:extLst>
              <p:ext uri="{D42A27DB-BD31-4B8C-83A1-F6EECF244321}">
                <p14:modId xmlns:p14="http://schemas.microsoft.com/office/powerpoint/2010/main" val="1880699768"/>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74230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2B02D23-2EE3-42C0-BDB4-1DEAD3FB2C80}"/>
              </a:ext>
            </a:extLst>
          </p:cNvPr>
          <p:cNvSpPr txBox="1"/>
          <p:nvPr/>
        </p:nvSpPr>
        <p:spPr>
          <a:xfrm>
            <a:off x="5689600" y="6396336"/>
            <a:ext cx="6169692" cy="430887"/>
          </a:xfrm>
          <a:prstGeom prst="rect">
            <a:avLst/>
          </a:prstGeom>
          <a:noFill/>
        </p:spPr>
        <p:txBody>
          <a:bodyPr wrap="square">
            <a:spAutoFit/>
          </a:bodyPr>
          <a:lstStyle/>
          <a:p>
            <a:r>
              <a:rPr lang="hr-HR" sz="1100" dirty="0"/>
              <a:t>Izvor: </a:t>
            </a:r>
            <a:r>
              <a:rPr lang="hr-HR" sz="1100" dirty="0" err="1"/>
              <a:t>Aljazeera</a:t>
            </a:r>
            <a:r>
              <a:rPr lang="hr-HR" sz="1100" dirty="0"/>
              <a:t>, https://www.aljazeera.com/news/2022/2/9/yemens-war-explained-in-maps-and-charts-interactive</a:t>
            </a:r>
          </a:p>
        </p:txBody>
      </p:sp>
      <p:pic>
        <p:nvPicPr>
          <p:cNvPr id="15" name="Content Placeholder 14">
            <a:extLst>
              <a:ext uri="{FF2B5EF4-FFF2-40B4-BE49-F238E27FC236}">
                <a16:creationId xmlns:a16="http://schemas.microsoft.com/office/drawing/2014/main" id="{BC3D946A-A27B-4278-8D27-7F429F422D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64577" y="992394"/>
            <a:ext cx="6283987" cy="5340525"/>
          </a:xfrm>
        </p:spPr>
      </p:pic>
      <p:graphicFrame>
        <p:nvGraphicFramePr>
          <p:cNvPr id="17" name="Text Placeholder 3">
            <a:extLst>
              <a:ext uri="{FF2B5EF4-FFF2-40B4-BE49-F238E27FC236}">
                <a16:creationId xmlns:a16="http://schemas.microsoft.com/office/drawing/2014/main" id="{A3A7DA70-FF20-FF59-D53A-BED46A30E948}"/>
              </a:ext>
            </a:extLst>
          </p:cNvPr>
          <p:cNvGraphicFramePr/>
          <p:nvPr/>
        </p:nvGraphicFramePr>
        <p:xfrm>
          <a:off x="445341" y="1451356"/>
          <a:ext cx="4736259" cy="4881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17972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60D0316-9D29-4723-BB95-E37ED954AC41}"/>
              </a:ext>
            </a:extLst>
          </p:cNvPr>
          <p:cNvSpPr>
            <a:spLocks noGrp="1"/>
          </p:cNvSpPr>
          <p:nvPr>
            <p:ph type="body" sz="quarter" idx="3"/>
          </p:nvPr>
        </p:nvSpPr>
        <p:spPr>
          <a:xfrm>
            <a:off x="6521823" y="256381"/>
            <a:ext cx="4719918" cy="823912"/>
          </a:xfrm>
        </p:spPr>
        <p:txBody>
          <a:bodyPr/>
          <a:lstStyle/>
          <a:p>
            <a:pPr algn="ctr"/>
            <a:r>
              <a:rPr lang="hr-HR" dirty="0"/>
              <a:t>Ključni akteri u konfliktu</a:t>
            </a:r>
          </a:p>
        </p:txBody>
      </p:sp>
      <p:pic>
        <p:nvPicPr>
          <p:cNvPr id="8" name="Content Placeholder 7">
            <a:extLst>
              <a:ext uri="{FF2B5EF4-FFF2-40B4-BE49-F238E27FC236}">
                <a16:creationId xmlns:a16="http://schemas.microsoft.com/office/drawing/2014/main" id="{F084F806-3651-4F6F-A71E-1B9D59CF7DD2}"/>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5670178" y="1031895"/>
            <a:ext cx="6080063" cy="5342965"/>
          </a:xfrm>
        </p:spPr>
      </p:pic>
      <p:graphicFrame>
        <p:nvGraphicFramePr>
          <p:cNvPr id="11" name="TextBox 8">
            <a:extLst>
              <a:ext uri="{FF2B5EF4-FFF2-40B4-BE49-F238E27FC236}">
                <a16:creationId xmlns:a16="http://schemas.microsoft.com/office/drawing/2014/main" id="{7AE0E2E1-2630-0368-F3E2-6E7EE0681C29}"/>
              </a:ext>
            </a:extLst>
          </p:cNvPr>
          <p:cNvGraphicFramePr/>
          <p:nvPr/>
        </p:nvGraphicFramePr>
        <p:xfrm>
          <a:off x="619560" y="1318108"/>
          <a:ext cx="4824508" cy="4770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08757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EC6F173B-83E6-403D-BF66-01520E75A0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7526867" cy="6463553"/>
          </a:xfrm>
        </p:spPr>
      </p:pic>
      <p:sp>
        <p:nvSpPr>
          <p:cNvPr id="11" name="TextBox 10">
            <a:extLst>
              <a:ext uri="{FF2B5EF4-FFF2-40B4-BE49-F238E27FC236}">
                <a16:creationId xmlns:a16="http://schemas.microsoft.com/office/drawing/2014/main" id="{407718BD-E456-4E9F-9F2A-0AD7DEAB852A}"/>
              </a:ext>
            </a:extLst>
          </p:cNvPr>
          <p:cNvSpPr txBox="1"/>
          <p:nvPr/>
        </p:nvSpPr>
        <p:spPr>
          <a:xfrm>
            <a:off x="125507" y="6463553"/>
            <a:ext cx="9081247" cy="276999"/>
          </a:xfrm>
          <a:prstGeom prst="rect">
            <a:avLst/>
          </a:prstGeom>
          <a:noFill/>
        </p:spPr>
        <p:txBody>
          <a:bodyPr wrap="square">
            <a:spAutoFit/>
          </a:bodyPr>
          <a:lstStyle/>
          <a:p>
            <a:r>
              <a:rPr lang="hr-HR" sz="1200" dirty="0"/>
              <a:t>Izvor: </a:t>
            </a:r>
            <a:r>
              <a:rPr lang="hr-HR" sz="1200" dirty="0" err="1"/>
              <a:t>Aljazeera</a:t>
            </a:r>
            <a:r>
              <a:rPr lang="hr-HR" sz="1200" dirty="0"/>
              <a:t>, https://www.aljazeera.com/news/2022/2/9/yemens-war-explained-in-maps-and-charts-interactive</a:t>
            </a:r>
          </a:p>
        </p:txBody>
      </p:sp>
      <p:sp>
        <p:nvSpPr>
          <p:cNvPr id="12" name="TextBox 11">
            <a:extLst>
              <a:ext uri="{FF2B5EF4-FFF2-40B4-BE49-F238E27FC236}">
                <a16:creationId xmlns:a16="http://schemas.microsoft.com/office/drawing/2014/main" id="{50B9E406-D8F2-4F06-BA38-2D98984C0BEB}"/>
              </a:ext>
            </a:extLst>
          </p:cNvPr>
          <p:cNvSpPr txBox="1"/>
          <p:nvPr/>
        </p:nvSpPr>
        <p:spPr>
          <a:xfrm>
            <a:off x="7998012" y="497855"/>
            <a:ext cx="3209364" cy="646331"/>
          </a:xfrm>
          <a:prstGeom prst="rect">
            <a:avLst/>
          </a:prstGeom>
          <a:noFill/>
        </p:spPr>
        <p:txBody>
          <a:bodyPr wrap="square" rtlCol="0">
            <a:spAutoFit/>
          </a:bodyPr>
          <a:lstStyle/>
          <a:p>
            <a:r>
              <a:rPr lang="hr-HR" sz="3600" dirty="0"/>
              <a:t>STANJE 2025. </a:t>
            </a:r>
          </a:p>
        </p:txBody>
      </p:sp>
      <p:sp>
        <p:nvSpPr>
          <p:cNvPr id="15" name="Content Placeholder 3">
            <a:extLst>
              <a:ext uri="{FF2B5EF4-FFF2-40B4-BE49-F238E27FC236}">
                <a16:creationId xmlns:a16="http://schemas.microsoft.com/office/drawing/2014/main" id="{9EA5E1B4-935C-430A-A94F-9C2296EB9C0E}"/>
              </a:ext>
            </a:extLst>
          </p:cNvPr>
          <p:cNvSpPr txBox="1">
            <a:spLocks/>
          </p:cNvSpPr>
          <p:nvPr/>
        </p:nvSpPr>
        <p:spPr>
          <a:xfrm>
            <a:off x="7823200" y="1282686"/>
            <a:ext cx="4104528" cy="531936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r-HR" sz="1600" b="1" i="1" dirty="0"/>
              <a:t>Situacija u Crvenom moru </a:t>
            </a:r>
            <a:r>
              <a:rPr lang="hr-HR" sz="1600" dirty="0"/>
              <a:t>ostaje napeta jer su Hutististi u srpnju nastavili kampanju ciljanja plovila koja imaju veze s Izraelom. </a:t>
            </a:r>
          </a:p>
          <a:p>
            <a:r>
              <a:rPr lang="hr-HR" sz="1600" dirty="0"/>
              <a:t>11.9.2025. američko Ministarstvo financija uvelo je protiv Hutististija najveće </a:t>
            </a:r>
            <a:r>
              <a:rPr lang="hr-HR" sz="1600" b="1" dirty="0"/>
              <a:t>sankcije</a:t>
            </a:r>
            <a:r>
              <a:rPr lang="hr-HR" sz="1600" dirty="0"/>
              <a:t> do tada zbog  napada na komercijalno brodarstvo u Crvenom moru.</a:t>
            </a:r>
          </a:p>
          <a:p>
            <a:r>
              <a:rPr lang="hr-HR" sz="1600" dirty="0"/>
              <a:t>25.9.2025. na Općoj skupštini UN-a, </a:t>
            </a:r>
            <a:r>
              <a:rPr lang="hr-HR" sz="1600" b="1" dirty="0"/>
              <a:t>jemenski predsjednik </a:t>
            </a:r>
            <a:r>
              <a:rPr lang="hr-HR" sz="1600" dirty="0"/>
              <a:t>Rashad Al-Alimi izjavio je da napori za upravljanje i obuzdavanje Hutististija nisu uspjeli.</a:t>
            </a:r>
          </a:p>
          <a:p>
            <a:r>
              <a:rPr lang="hr-HR" sz="1600" dirty="0"/>
              <a:t> Pozvao je međunarodnu zajednicu da preispita svoj stav o Jemenu i formira </a:t>
            </a:r>
            <a:r>
              <a:rPr lang="hr-HR" sz="1600" b="1" dirty="0"/>
              <a:t>međunarodnu koaliciju za obnovu mira</a:t>
            </a:r>
            <a:r>
              <a:rPr lang="hr-HR" sz="1600" dirty="0"/>
              <a:t>, demontiranje milicija i terorističkih skupina, obnovu države i jamčenje sigurnosti u regiji.</a:t>
            </a:r>
          </a:p>
          <a:p>
            <a:endParaRPr lang="hr-HR" sz="1600" dirty="0"/>
          </a:p>
        </p:txBody>
      </p:sp>
    </p:spTree>
    <p:extLst>
      <p:ext uri="{BB962C8B-B14F-4D97-AF65-F5344CB8AC3E}">
        <p14:creationId xmlns:p14="http://schemas.microsoft.com/office/powerpoint/2010/main" val="8085743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AE1A380-DE96-4EF3-9F36-CB7529AE9D8B}"/>
              </a:ext>
            </a:extLst>
          </p:cNvPr>
          <p:cNvPicPr>
            <a:picLocks noChangeAspect="1"/>
          </p:cNvPicPr>
          <p:nvPr/>
        </p:nvPicPr>
        <p:blipFill>
          <a:blip r:embed="rId2">
            <a:extLst>
              <a:ext uri="{28A0092B-C50C-407E-A947-70E740481C1C}">
                <a14:useLocalDpi xmlns:a14="http://schemas.microsoft.com/office/drawing/2010/main" val="0"/>
              </a:ext>
            </a:extLst>
          </a:blip>
          <a:srcRect t="11663" b="102"/>
          <a:stretch>
            <a:fillRect/>
          </a:stretch>
        </p:blipFill>
        <p:spPr>
          <a:xfrm>
            <a:off x="20" y="-1"/>
            <a:ext cx="12191980" cy="6857999"/>
          </a:xfrm>
          <a:prstGeom prst="rect">
            <a:avLst/>
          </a:prstGeom>
        </p:spPr>
      </p:pic>
      <p:sp>
        <p:nvSpPr>
          <p:cNvPr id="16" name="Rectangle 15">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8E0054-1367-47FE-9BD3-F29364FC5D97}"/>
              </a:ext>
            </a:extLst>
          </p:cNvPr>
          <p:cNvSpPr>
            <a:spLocks noGrp="1"/>
          </p:cNvSpPr>
          <p:nvPr>
            <p:ph type="title"/>
          </p:nvPr>
        </p:nvSpPr>
        <p:spPr>
          <a:xfrm>
            <a:off x="6846137" y="727626"/>
            <a:ext cx="4602152" cy="1718225"/>
          </a:xfrm>
        </p:spPr>
        <p:txBody>
          <a:bodyPr>
            <a:normAutofit/>
          </a:bodyPr>
          <a:lstStyle/>
          <a:p>
            <a:r>
              <a:rPr lang="hr-HR" sz="3100">
                <a:effectLst/>
                <a:latin typeface="Calibri" panose="020F0502020204030204" pitchFamily="34" charset="0"/>
                <a:ea typeface="Calibri" panose="020F0502020204030204" pitchFamily="34" charset="0"/>
                <a:cs typeface="Times New Roman" panose="02020603050405020304" pitchFamily="18" charset="0"/>
              </a:rPr>
              <a:t>ZAJEDNIČKE OBRAMBENE STRUKTURE DRŽAVA PERZIJSKOG ZALJEVA</a:t>
            </a:r>
            <a:endParaRPr lang="en-US" sz="3100"/>
          </a:p>
        </p:txBody>
      </p:sp>
      <p:sp>
        <p:nvSpPr>
          <p:cNvPr id="3" name="Content Placeholder 2">
            <a:extLst>
              <a:ext uri="{FF2B5EF4-FFF2-40B4-BE49-F238E27FC236}">
                <a16:creationId xmlns:a16="http://schemas.microsoft.com/office/drawing/2014/main" id="{E343181F-9456-4ED3-8F52-8B7AFDC0BCE0}"/>
              </a:ext>
            </a:extLst>
          </p:cNvPr>
          <p:cNvSpPr>
            <a:spLocks noGrp="1"/>
          </p:cNvSpPr>
          <p:nvPr>
            <p:ph idx="1"/>
          </p:nvPr>
        </p:nvSpPr>
        <p:spPr>
          <a:xfrm>
            <a:off x="6846137" y="2538920"/>
            <a:ext cx="4602152" cy="3480066"/>
          </a:xfrm>
        </p:spPr>
        <p:txBody>
          <a:bodyPr>
            <a:normAutofit/>
          </a:bodyPr>
          <a:lstStyle/>
          <a:p>
            <a:pPr marL="0" marR="0">
              <a:spcBef>
                <a:spcPts val="0"/>
              </a:spcBef>
              <a:spcAft>
                <a:spcPts val="800"/>
              </a:spcAft>
            </a:pPr>
            <a:r>
              <a:rPr lang="hr-HR" b="1">
                <a:effectLst/>
                <a:latin typeface="Calibri" panose="020F0502020204030204" pitchFamily="34" charset="0"/>
                <a:ea typeface="Calibri" panose="020F0502020204030204" pitchFamily="34" charset="0"/>
                <a:cs typeface="Times New Roman" panose="02020603050405020304" pitchFamily="18" charset="0"/>
              </a:rPr>
              <a:t>Kolektivna sigurnost u Vijeću država Zaljeva </a:t>
            </a:r>
            <a:r>
              <a:rPr lang="hr-HR">
                <a:effectLst/>
                <a:latin typeface="Calibri" panose="020F0502020204030204" pitchFamily="34" charset="0"/>
                <a:ea typeface="Calibri" panose="020F0502020204030204" pitchFamily="34" charset="0"/>
                <a:cs typeface="Times New Roman" panose="02020603050405020304" pitchFamily="18" charset="0"/>
              </a:rPr>
              <a:t>može se postići kroz dva odvojena, ali povezana koncepta: </a:t>
            </a:r>
          </a:p>
          <a:p>
            <a:pPr marL="342900" marR="0" indent="-342900">
              <a:spcBef>
                <a:spcPts val="0"/>
              </a:spcBef>
              <a:spcAft>
                <a:spcPts val="800"/>
              </a:spcAft>
              <a:buAutoNum type="arabicPeriod"/>
            </a:pPr>
            <a:r>
              <a:rPr lang="hr-HR">
                <a:effectLst/>
                <a:latin typeface="Calibri" panose="020F0502020204030204" pitchFamily="34" charset="0"/>
                <a:ea typeface="Calibri" panose="020F0502020204030204" pitchFamily="34" charset="0"/>
                <a:cs typeface="Times New Roman" panose="02020603050405020304" pitchFamily="18" charset="0"/>
              </a:rPr>
              <a:t>„kolektivno upravljanje“ i </a:t>
            </a:r>
          </a:p>
          <a:p>
            <a:pPr marL="342900" marR="0" indent="-342900">
              <a:spcBef>
                <a:spcPts val="0"/>
              </a:spcBef>
              <a:spcAft>
                <a:spcPts val="800"/>
              </a:spcAft>
              <a:buAutoNum type="arabicPeriod"/>
            </a:pPr>
            <a:r>
              <a:rPr lang="hr-HR">
                <a:latin typeface="Calibri" panose="020F0502020204030204" pitchFamily="34" charset="0"/>
                <a:ea typeface="Calibri" panose="020F0502020204030204" pitchFamily="34" charset="0"/>
                <a:cs typeface="Times New Roman" panose="02020603050405020304" pitchFamily="18" charset="0"/>
              </a:rPr>
              <a:t> </a:t>
            </a:r>
            <a:r>
              <a:rPr lang="hr-HR">
                <a:effectLst/>
                <a:latin typeface="Calibri" panose="020F0502020204030204" pitchFamily="34" charset="0"/>
                <a:ea typeface="Calibri" panose="020F0502020204030204" pitchFamily="34" charset="0"/>
                <a:cs typeface="Times New Roman" panose="02020603050405020304" pitchFamily="18" charset="0"/>
              </a:rPr>
              <a:t>„endogena sigurnost“. </a:t>
            </a:r>
          </a:p>
          <a:p>
            <a:pPr>
              <a:spcBef>
                <a:spcPts val="0"/>
              </a:spcBef>
              <a:spcAft>
                <a:spcPts val="800"/>
              </a:spcAft>
            </a:pPr>
            <a:r>
              <a:rPr lang="hr-HR">
                <a:effectLst/>
                <a:latin typeface="Calibri" panose="020F0502020204030204" pitchFamily="34" charset="0"/>
                <a:ea typeface="Calibri" panose="020F0502020204030204" pitchFamily="34" charset="0"/>
                <a:cs typeface="Times New Roman" panose="02020603050405020304" pitchFamily="18" charset="0"/>
              </a:rPr>
              <a:t>Kolektivno upravljanje u kontekstu sigurnosti GCC-a uključivalo bi velike regionalne sile, poput </a:t>
            </a:r>
            <a:r>
              <a:rPr lang="hr-HR" b="1">
                <a:effectLst/>
                <a:latin typeface="Calibri" panose="020F0502020204030204" pitchFamily="34" charset="0"/>
                <a:ea typeface="Calibri" panose="020F0502020204030204" pitchFamily="34" charset="0"/>
                <a:cs typeface="Times New Roman" panose="02020603050405020304" pitchFamily="18" charset="0"/>
              </a:rPr>
              <a:t>Egipta, Pakistana i Turske</a:t>
            </a:r>
            <a:r>
              <a:rPr lang="hr-HR" b="1">
                <a:latin typeface="Calibri" panose="020F0502020204030204" pitchFamily="34" charset="0"/>
                <a:ea typeface="Calibri" panose="020F0502020204030204" pitchFamily="34" charset="0"/>
                <a:cs typeface="Times New Roman" panose="02020603050405020304" pitchFamily="18" charset="0"/>
              </a:rPr>
              <a:t>.</a:t>
            </a:r>
          </a:p>
          <a:p>
            <a:pPr>
              <a:spcBef>
                <a:spcPts val="0"/>
              </a:spcBef>
              <a:spcAft>
                <a:spcPts val="800"/>
              </a:spcAft>
            </a:pPr>
            <a:r>
              <a:rPr lang="hr-HR">
                <a:effectLst/>
                <a:latin typeface="Calibri" panose="020F0502020204030204" pitchFamily="34" charset="0"/>
                <a:ea typeface="Calibri" panose="020F0502020204030204" pitchFamily="34" charset="0"/>
                <a:cs typeface="Times New Roman" panose="02020603050405020304" pitchFamily="18" charset="0"/>
              </a:rPr>
              <a:t>Oni bi formirali savez koji bi imao zajednički interes u pružanju sigurnosti zemljama u širem islamskom svijetu.</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46330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658909-5044-4AC4-8802-D93BFD6D1394}"/>
              </a:ext>
            </a:extLst>
          </p:cNvPr>
          <p:cNvSpPr>
            <a:spLocks noGrp="1"/>
          </p:cNvSpPr>
          <p:nvPr>
            <p:ph sz="half" idx="1"/>
          </p:nvPr>
        </p:nvSpPr>
        <p:spPr>
          <a:xfrm>
            <a:off x="551330" y="1493021"/>
            <a:ext cx="5181600" cy="4351338"/>
          </a:xfrm>
        </p:spPr>
        <p:txBody>
          <a:bodyPr>
            <a:normAutofit fontScale="92500" lnSpcReduction="10000"/>
          </a:bodyPr>
          <a:lstStyle/>
          <a:p>
            <a:r>
              <a:rPr lang="hr-HR" sz="1800" b="1" dirty="0">
                <a:effectLst/>
                <a:latin typeface="Calibri" panose="020F0502020204030204" pitchFamily="34" charset="0"/>
                <a:ea typeface="Calibri" panose="020F0502020204030204" pitchFamily="34" charset="0"/>
                <a:cs typeface="Times New Roman" panose="02020603050405020304" pitchFamily="18" charset="0"/>
              </a:rPr>
              <a:t>Egipat</a:t>
            </a:r>
            <a:r>
              <a:rPr lang="hr-HR" sz="1800" dirty="0">
                <a:effectLst/>
                <a:latin typeface="Calibri" panose="020F0502020204030204" pitchFamily="34" charset="0"/>
                <a:ea typeface="Calibri" panose="020F0502020204030204" pitchFamily="34" charset="0"/>
                <a:cs typeface="Times New Roman" panose="02020603050405020304" pitchFamily="18" charset="0"/>
              </a:rPr>
              <a:t> ima najjaču i najveću arapsku vojsku.</a:t>
            </a:r>
          </a:p>
          <a:p>
            <a:r>
              <a:rPr lang="hr-HR" sz="1800" dirty="0">
                <a:latin typeface="Calibri" panose="020F0502020204030204" pitchFamily="34" charset="0"/>
                <a:ea typeface="Calibri" panose="020F0502020204030204" pitchFamily="34" charset="0"/>
                <a:cs typeface="Times New Roman" panose="02020603050405020304" pitchFamily="18" charset="0"/>
              </a:rPr>
              <a:t>N</a:t>
            </a:r>
            <a:r>
              <a:rPr lang="hr-HR" sz="1800" dirty="0">
                <a:effectLst/>
                <a:latin typeface="Calibri" panose="020F0502020204030204" pitchFamily="34" charset="0"/>
                <a:ea typeface="Calibri" panose="020F0502020204030204" pitchFamily="34" charset="0"/>
                <a:cs typeface="Times New Roman" panose="02020603050405020304" pitchFamily="18" charset="0"/>
              </a:rPr>
              <a:t>akon napada na Katar, njegov predsjednik Abdel-Fattah el-Sisi predložio je silu koja bi mogla intervenirati ako bilo koja arapska zemlja bude napadnuta -  nudeći 20.000 vojnika. </a:t>
            </a:r>
          </a:p>
          <a:p>
            <a:r>
              <a:rPr lang="hr-HR" sz="1800" b="1" dirty="0">
                <a:effectLst/>
                <a:latin typeface="Calibri" panose="020F0502020204030204" pitchFamily="34" charset="0"/>
                <a:ea typeface="Calibri" panose="020F0502020204030204" pitchFamily="34" charset="0"/>
                <a:cs typeface="Times New Roman" panose="02020603050405020304" pitchFamily="18" charset="0"/>
              </a:rPr>
              <a:t>Pakistan</a:t>
            </a:r>
            <a:r>
              <a:rPr lang="hr-HR" sz="1800" dirty="0">
                <a:effectLst/>
                <a:latin typeface="Calibri" panose="020F0502020204030204" pitchFamily="34" charset="0"/>
                <a:ea typeface="Calibri" panose="020F0502020204030204" pitchFamily="34" charset="0"/>
                <a:cs typeface="Times New Roman" panose="02020603050405020304" pitchFamily="18" charset="0"/>
              </a:rPr>
              <a:t> je jedina muslimanska zemlja s nuklearnim odvraćanjem.</a:t>
            </a:r>
          </a:p>
          <a:p>
            <a:r>
              <a:rPr lang="hr-HR" sz="1800" dirty="0">
                <a:effectLst/>
                <a:latin typeface="Calibri" panose="020F0502020204030204" pitchFamily="34" charset="0"/>
                <a:ea typeface="Calibri" panose="020F0502020204030204" pitchFamily="34" charset="0"/>
                <a:cs typeface="Times New Roman" panose="02020603050405020304" pitchFamily="18" charset="0"/>
              </a:rPr>
              <a:t>Ministar obrane Khawaja Asif nije isključio mogućnost da se druge arapske države pridruže sporazumu između Pakistana i S. Arabije. </a:t>
            </a:r>
          </a:p>
          <a:p>
            <a:r>
              <a:rPr lang="hr-HR" sz="1800" b="1" dirty="0">
                <a:effectLst/>
                <a:latin typeface="Calibri" panose="020F0502020204030204" pitchFamily="34" charset="0"/>
                <a:ea typeface="Calibri" panose="020F0502020204030204" pitchFamily="34" charset="0"/>
                <a:cs typeface="Times New Roman" panose="02020603050405020304" pitchFamily="18" charset="0"/>
              </a:rPr>
              <a:t>Turska</a:t>
            </a:r>
            <a:r>
              <a:rPr lang="hr-HR" sz="1800" dirty="0">
                <a:effectLst/>
                <a:latin typeface="Calibri" panose="020F0502020204030204" pitchFamily="34" charset="0"/>
                <a:ea typeface="Calibri" panose="020F0502020204030204" pitchFamily="34" charset="0"/>
                <a:cs typeface="Times New Roman" panose="02020603050405020304" pitchFamily="18" charset="0"/>
              </a:rPr>
              <a:t> je članica NATO-a sa zapadnim vojnim standardima i modernim naoružanjem,</a:t>
            </a:r>
          </a:p>
          <a:p>
            <a:r>
              <a:rPr lang="hr-HR" sz="1800" dirty="0">
                <a:effectLst/>
                <a:latin typeface="Calibri" panose="020F0502020204030204" pitchFamily="34" charset="0"/>
                <a:ea typeface="Calibri" panose="020F0502020204030204" pitchFamily="34" charset="0"/>
                <a:cs typeface="Times New Roman" panose="02020603050405020304" pitchFamily="18" charset="0"/>
              </a:rPr>
              <a:t>Ne ustručava se zauzeti stavove koji podržavaju druge zemlje s muslimanskom većinom.</a:t>
            </a:r>
            <a:endParaRPr lang="en-US" sz="1800" dirty="0"/>
          </a:p>
          <a:p>
            <a:endParaRPr lang="en-US" sz="1800" dirty="0"/>
          </a:p>
        </p:txBody>
      </p:sp>
      <p:pic>
        <p:nvPicPr>
          <p:cNvPr id="5" name="Content Placeholder 4" descr="Crown Prince and Prime Minister of Saudi Arabia H.R.H. Muhammad bin Salman bin Abdulaziz Al Saud, Defence Minister of Kingdom of Saudi Arabia H.R.H. Khalid bin Salman Al Saud, Prime Minister Muhammad Shehbaz Sharif and Field Marshal, Syed Asim Munir Chief of Army Staff in a photo after the signing ceremony of Strategic Mutual Defence Agreement (SMDA) between Pakistan and Kingdom of Saudi Arabia. Riyadh, 17 September 2025. [Handout/Pakistan Prime Minister's Office] ">
            <a:extLst>
              <a:ext uri="{FF2B5EF4-FFF2-40B4-BE49-F238E27FC236}">
                <a16:creationId xmlns:a16="http://schemas.microsoft.com/office/drawing/2014/main" id="{03391248-A25D-403D-B942-34587F19F62E}"/>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948082" y="830682"/>
            <a:ext cx="6243918" cy="5013677"/>
          </a:xfrm>
          <a:prstGeom prst="rect">
            <a:avLst/>
          </a:prstGeom>
          <a:noFill/>
          <a:ln>
            <a:noFill/>
          </a:ln>
        </p:spPr>
      </p:pic>
      <p:sp>
        <p:nvSpPr>
          <p:cNvPr id="7" name="TextBox 6">
            <a:extLst>
              <a:ext uri="{FF2B5EF4-FFF2-40B4-BE49-F238E27FC236}">
                <a16:creationId xmlns:a16="http://schemas.microsoft.com/office/drawing/2014/main" id="{E5F8E5D4-3B66-49B1-B226-D5581ABDC39D}"/>
              </a:ext>
            </a:extLst>
          </p:cNvPr>
          <p:cNvSpPr txBox="1"/>
          <p:nvPr/>
        </p:nvSpPr>
        <p:spPr>
          <a:xfrm>
            <a:off x="5948082" y="5883253"/>
            <a:ext cx="6096000" cy="807978"/>
          </a:xfrm>
          <a:prstGeom prst="rect">
            <a:avLst/>
          </a:prstGeom>
          <a:noFill/>
        </p:spPr>
        <p:txBody>
          <a:bodyPr wrap="square">
            <a:spAutoFit/>
          </a:bodyPr>
          <a:lstStyle/>
          <a:p>
            <a:pPr marL="0" marR="0">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From left: Saudi </a:t>
            </a:r>
            <a:r>
              <a:rPr lang="en-US" sz="1100" dirty="0" err="1">
                <a:effectLst/>
                <a:latin typeface="Times New Roman" panose="02020603050405020304" pitchFamily="18" charset="0"/>
                <a:ea typeface="Times New Roman" panose="02020603050405020304" pitchFamily="18" charset="0"/>
                <a:cs typeface="Times New Roman" panose="02020603050405020304" pitchFamily="18" charset="0"/>
              </a:rPr>
              <a:t>Defence</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Minister Khalid bin Salman Al Saud, Pakistani Prime Minister </a:t>
            </a:r>
            <a:r>
              <a:rPr lang="en-US" sz="1100" dirty="0" err="1">
                <a:effectLst/>
                <a:latin typeface="Times New Roman" panose="02020603050405020304" pitchFamily="18" charset="0"/>
                <a:ea typeface="Times New Roman" panose="02020603050405020304" pitchFamily="18" charset="0"/>
                <a:cs typeface="Times New Roman" panose="02020603050405020304" pitchFamily="18" charset="0"/>
              </a:rPr>
              <a:t>Shehbaz</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Sharif, Saudi Crown Prince Mohammed bin Salman, Pakistani army chief Syed Asim Munir after signing the Strategic Mutual </a:t>
            </a:r>
            <a:r>
              <a:rPr lang="en-US" sz="1100" dirty="0" err="1">
                <a:effectLst/>
                <a:latin typeface="Times New Roman" panose="02020603050405020304" pitchFamily="18" charset="0"/>
                <a:ea typeface="Times New Roman" panose="02020603050405020304" pitchFamily="18" charset="0"/>
                <a:cs typeface="Times New Roman" panose="02020603050405020304" pitchFamily="18" charset="0"/>
              </a:rPr>
              <a:t>Defence</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Agreement in Riyadh on September 17, 2025 [Handout/Pakistan Prime Minister’s Office]</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08900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txBody>
          <a:bodyPr/>
          <a:lstStyle/>
          <a:p>
            <a:endParaRPr lang="en-US"/>
          </a:p>
        </p:txBody>
      </p:sp>
      <p:sp>
        <p:nvSpPr>
          <p:cNvPr id="12" name="Rectangle 11">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txBody>
          <a:bodyPr/>
          <a:lstStyle/>
          <a:p>
            <a:endParaRPr lang="en-US"/>
          </a:p>
        </p:txBody>
      </p:sp>
      <p:pic>
        <p:nvPicPr>
          <p:cNvPr id="5" name="Picture 4">
            <a:extLst>
              <a:ext uri="{FF2B5EF4-FFF2-40B4-BE49-F238E27FC236}">
                <a16:creationId xmlns:a16="http://schemas.microsoft.com/office/drawing/2014/main" id="{7870D546-5D7B-41C1-819C-5E0569832C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256" y="1964764"/>
            <a:ext cx="4414438" cy="2946637"/>
          </a:xfrm>
          <a:prstGeom prst="rect">
            <a:avLst/>
          </a:prstGeom>
        </p:spPr>
      </p:pic>
      <p:sp>
        <p:nvSpPr>
          <p:cNvPr id="3" name="Content Placeholder 2">
            <a:extLst>
              <a:ext uri="{FF2B5EF4-FFF2-40B4-BE49-F238E27FC236}">
                <a16:creationId xmlns:a16="http://schemas.microsoft.com/office/drawing/2014/main" id="{89385EE4-2107-4932-A290-14ECBAB7D92E}"/>
              </a:ext>
            </a:extLst>
          </p:cNvPr>
          <p:cNvSpPr>
            <a:spLocks noGrp="1"/>
          </p:cNvSpPr>
          <p:nvPr>
            <p:ph idx="1"/>
          </p:nvPr>
        </p:nvSpPr>
        <p:spPr>
          <a:xfrm>
            <a:off x="6579450" y="1028700"/>
            <a:ext cx="4957554" cy="5006339"/>
          </a:xfrm>
        </p:spPr>
        <p:txBody>
          <a:bodyPr>
            <a:normAutofit/>
          </a:bodyPr>
          <a:lstStyle/>
          <a:p>
            <a:pPr>
              <a:lnSpc>
                <a:spcPct val="100000"/>
              </a:lnSpc>
            </a:pPr>
            <a:r>
              <a:rPr lang="hr-HR" sz="1600">
                <a:effectLst/>
                <a:latin typeface="Calibri" panose="020F0502020204030204" pitchFamily="34" charset="0"/>
                <a:ea typeface="Calibri" panose="020F0502020204030204" pitchFamily="34" charset="0"/>
                <a:cs typeface="Times New Roman" panose="02020603050405020304" pitchFamily="18" charset="0"/>
              </a:rPr>
              <a:t>Prethodne iteracije ovih saveza nisu ispunile svoje ciljeve - poput </a:t>
            </a:r>
            <a:r>
              <a:rPr lang="hr-HR" sz="1600" b="1">
                <a:effectLst/>
                <a:latin typeface="Calibri" panose="020F0502020204030204" pitchFamily="34" charset="0"/>
                <a:ea typeface="Calibri" panose="020F0502020204030204" pitchFamily="34" charset="0"/>
                <a:cs typeface="Times New Roman" panose="02020603050405020304" pitchFamily="18" charset="0"/>
              </a:rPr>
              <a:t>Bliskoistočnog strateškog saveza </a:t>
            </a:r>
            <a:r>
              <a:rPr lang="hr-HR" sz="1600">
                <a:effectLst/>
                <a:latin typeface="Calibri" panose="020F0502020204030204" pitchFamily="34" charset="0"/>
                <a:ea typeface="Calibri" panose="020F0502020204030204" pitchFamily="34" charset="0"/>
                <a:cs typeface="Times New Roman" panose="02020603050405020304" pitchFamily="18" charset="0"/>
              </a:rPr>
              <a:t>koji se p</a:t>
            </a:r>
            <a:r>
              <a:rPr lang="hr-HR" sz="1600">
                <a:latin typeface="Calibri" panose="020F0502020204030204" pitchFamily="34" charset="0"/>
                <a:ea typeface="Calibri" panose="020F0502020204030204" pitchFamily="34" charset="0"/>
                <a:cs typeface="Times New Roman" panose="02020603050405020304" pitchFamily="18" charset="0"/>
              </a:rPr>
              <a:t>okazao se neučinkovitim.</a:t>
            </a:r>
          </a:p>
          <a:p>
            <a:pPr>
              <a:lnSpc>
                <a:spcPct val="100000"/>
              </a:lnSpc>
            </a:pPr>
            <a:r>
              <a:rPr lang="hr-HR" sz="1600">
                <a:latin typeface="Calibri" panose="020F0502020204030204" pitchFamily="34" charset="0"/>
                <a:ea typeface="Calibri" panose="020F0502020204030204" pitchFamily="34" charset="0"/>
                <a:cs typeface="Times New Roman" panose="02020603050405020304" pitchFamily="18" charset="0"/>
              </a:rPr>
              <a:t> - p</a:t>
            </a:r>
            <a:r>
              <a:rPr lang="hr-HR" sz="1600">
                <a:effectLst/>
                <a:latin typeface="Calibri" panose="020F0502020204030204" pitchFamily="34" charset="0"/>
                <a:ea typeface="Calibri" panose="020F0502020204030204" pitchFamily="34" charset="0"/>
                <a:cs typeface="Times New Roman" panose="02020603050405020304" pitchFamily="18" charset="0"/>
              </a:rPr>
              <a:t>redložen tijekom prve administracije američkog predsjednika D. Trumpa kako bi se suprotstavio Iranu i njegovim savezničkim snagama.</a:t>
            </a:r>
          </a:p>
          <a:p>
            <a:pPr>
              <a:lnSpc>
                <a:spcPct val="100000"/>
              </a:lnSpc>
            </a:pPr>
            <a:r>
              <a:rPr lang="hr-HR" sz="1600" b="1">
                <a:effectLst/>
                <a:latin typeface="Calibri" panose="020F0502020204030204" pitchFamily="34" charset="0"/>
                <a:ea typeface="Calibri" panose="020F0502020204030204" pitchFamily="34" charset="0"/>
                <a:cs typeface="Times New Roman" panose="02020603050405020304" pitchFamily="18" charset="0"/>
              </a:rPr>
              <a:t>Endogena sigurnost</a:t>
            </a:r>
            <a:r>
              <a:rPr lang="hr-HR" sz="1600" b="1">
                <a:latin typeface="Calibri" panose="020F0502020204030204" pitchFamily="34" charset="0"/>
                <a:ea typeface="Calibri" panose="020F0502020204030204" pitchFamily="34" charset="0"/>
                <a:cs typeface="Times New Roman" panose="02020603050405020304" pitchFamily="18" charset="0"/>
              </a:rPr>
              <a:t> - </a:t>
            </a:r>
            <a:r>
              <a:rPr lang="hr-HR" sz="1600">
                <a:effectLst/>
                <a:latin typeface="Calibri" panose="020F0502020204030204" pitchFamily="34" charset="0"/>
                <a:ea typeface="Calibri" panose="020F0502020204030204" pitchFamily="34" charset="0"/>
                <a:cs typeface="Times New Roman" panose="02020603050405020304" pitchFamily="18" charset="0"/>
              </a:rPr>
              <a:t>temeljena na zajedničkim obrambenim strukturama među članicama GCC-a, koje su potpisale brojne regionalne sigurnosne i obrambene paktove:</a:t>
            </a:r>
          </a:p>
          <a:p>
            <a:pPr>
              <a:lnSpc>
                <a:spcPct val="100000"/>
              </a:lnSpc>
            </a:pPr>
            <a:r>
              <a:rPr lang="hr-HR" sz="1600" b="1" i="1">
                <a:latin typeface="Calibri" panose="020F0502020204030204" pitchFamily="34" charset="0"/>
                <a:ea typeface="Calibri" panose="020F0502020204030204" pitchFamily="34" charset="0"/>
                <a:cs typeface="Times New Roman" panose="02020603050405020304" pitchFamily="18" charset="0"/>
              </a:rPr>
              <a:t>Pe</a:t>
            </a:r>
            <a:r>
              <a:rPr lang="hr-HR" sz="1600" b="1" i="1">
                <a:effectLst/>
                <a:latin typeface="Calibri" panose="020F0502020204030204" pitchFamily="34" charset="0"/>
                <a:ea typeface="Calibri" panose="020F0502020204030204" pitchFamily="34" charset="0"/>
                <a:cs typeface="Times New Roman" panose="02020603050405020304" pitchFamily="18" charset="0"/>
              </a:rPr>
              <a:t>ninsula Shield Force (PSF) </a:t>
            </a:r>
            <a:r>
              <a:rPr lang="hr-HR" sz="1600">
                <a:effectLst/>
                <a:latin typeface="Calibri" panose="020F0502020204030204" pitchFamily="34" charset="0"/>
                <a:ea typeface="Calibri" panose="020F0502020204030204" pitchFamily="34" charset="0"/>
                <a:cs typeface="Times New Roman" panose="02020603050405020304" pitchFamily="18" charset="0"/>
              </a:rPr>
              <a:t>iz</a:t>
            </a:r>
            <a:r>
              <a:rPr lang="hr-HR" sz="1600" b="1" i="1">
                <a:effectLst/>
                <a:latin typeface="Calibri" panose="020F0502020204030204" pitchFamily="34" charset="0"/>
                <a:ea typeface="Calibri" panose="020F0502020204030204" pitchFamily="34" charset="0"/>
                <a:cs typeface="Times New Roman" panose="02020603050405020304" pitchFamily="18" charset="0"/>
              </a:rPr>
              <a:t> </a:t>
            </a:r>
            <a:r>
              <a:rPr lang="hr-HR" sz="1600">
                <a:effectLst/>
                <a:latin typeface="Calibri" panose="020F0502020204030204" pitchFamily="34" charset="0"/>
                <a:ea typeface="Calibri" panose="020F0502020204030204" pitchFamily="34" charset="0"/>
                <a:cs typeface="Times New Roman" panose="02020603050405020304" pitchFamily="18" charset="0"/>
              </a:rPr>
              <a:t>1984.</a:t>
            </a:r>
          </a:p>
          <a:p>
            <a:pPr>
              <a:lnSpc>
                <a:spcPct val="100000"/>
              </a:lnSpc>
            </a:pPr>
            <a:r>
              <a:rPr lang="hr-HR" sz="1600" b="1" i="1">
                <a:effectLst/>
                <a:latin typeface="Calibri" panose="020F0502020204030204" pitchFamily="34" charset="0"/>
                <a:ea typeface="Calibri" panose="020F0502020204030204" pitchFamily="34" charset="0"/>
                <a:cs typeface="Times New Roman" panose="02020603050405020304" pitchFamily="18" charset="0"/>
              </a:rPr>
              <a:t>Zajednički obrambeni sporazum (JDA) </a:t>
            </a:r>
            <a:r>
              <a:rPr lang="hr-HR" sz="1600">
                <a:effectLst/>
                <a:latin typeface="Calibri" panose="020F0502020204030204" pitchFamily="34" charset="0"/>
                <a:ea typeface="Calibri" panose="020F0502020204030204" pitchFamily="34" charset="0"/>
                <a:cs typeface="Times New Roman" panose="02020603050405020304" pitchFamily="18" charset="0"/>
              </a:rPr>
              <a:t>2000. - po uzoru na Članak 5 NATO-a i obvezujući se na kolektivnu obranu.</a:t>
            </a:r>
          </a:p>
          <a:p>
            <a:pPr>
              <a:lnSpc>
                <a:spcPct val="100000"/>
              </a:lnSpc>
            </a:pPr>
            <a:r>
              <a:rPr lang="hr-HR" sz="1600" b="1">
                <a:effectLst/>
                <a:latin typeface="Calibri" panose="020F0502020204030204" pitchFamily="34" charset="0"/>
                <a:ea typeface="Calibri" panose="020F0502020204030204" pitchFamily="34" charset="0"/>
                <a:cs typeface="Times New Roman" panose="02020603050405020304" pitchFamily="18" charset="0"/>
              </a:rPr>
              <a:t>Ujedinjeno vojno zapovjedništvo </a:t>
            </a:r>
            <a:r>
              <a:rPr lang="hr-HR" sz="1600">
                <a:effectLst/>
                <a:latin typeface="Calibri" panose="020F0502020204030204" pitchFamily="34" charset="0"/>
                <a:ea typeface="Calibri" panose="020F0502020204030204" pitchFamily="34" charset="0"/>
                <a:cs typeface="Times New Roman" panose="02020603050405020304" pitchFamily="18" charset="0"/>
              </a:rPr>
              <a:t>2013. - imalo za cilj integriraniju i centraliziraniju </a:t>
            </a:r>
            <a:r>
              <a:rPr lang="hr-HR" sz="1600" b="1">
                <a:effectLst/>
                <a:latin typeface="Calibri" panose="020F0502020204030204" pitchFamily="34" charset="0"/>
                <a:ea typeface="Calibri" panose="020F0502020204030204" pitchFamily="34" charset="0"/>
                <a:cs typeface="Times New Roman" panose="02020603050405020304" pitchFamily="18" charset="0"/>
              </a:rPr>
              <a:t>zapovjednu strukturu</a:t>
            </a:r>
            <a:r>
              <a:rPr lang="hr-HR" sz="1600">
                <a:effectLst/>
                <a:latin typeface="Calibri" panose="020F0502020204030204" pitchFamily="34" charset="0"/>
                <a:ea typeface="Calibri" panose="020F0502020204030204" pitchFamily="34" charset="0"/>
                <a:cs typeface="Times New Roman" panose="02020603050405020304" pitchFamily="18" charset="0"/>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endParaRPr lang="en-US" sz="1600"/>
          </a:p>
        </p:txBody>
      </p:sp>
    </p:spTree>
    <p:extLst>
      <p:ext uri="{BB962C8B-B14F-4D97-AF65-F5344CB8AC3E}">
        <p14:creationId xmlns:p14="http://schemas.microsoft.com/office/powerpoint/2010/main" val="18097026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EDED47-FD8A-4479-9BF7-90D5205FE0D4}"/>
              </a:ext>
            </a:extLst>
          </p:cNvPr>
          <p:cNvSpPr>
            <a:spLocks noGrp="1"/>
          </p:cNvSpPr>
          <p:nvPr>
            <p:ph sz="half" idx="1"/>
          </p:nvPr>
        </p:nvSpPr>
        <p:spPr>
          <a:xfrm>
            <a:off x="264458" y="1246094"/>
            <a:ext cx="4917141" cy="5140512"/>
          </a:xfrm>
        </p:spPr>
        <p:txBody>
          <a:bodyPr>
            <a:normAutofit fontScale="92500" lnSpcReduction="10000"/>
          </a:bodyPr>
          <a:lstStyle/>
          <a:p>
            <a:r>
              <a:rPr lang="hr-HR" sz="1800" dirty="0">
                <a:effectLst/>
                <a:latin typeface="Calibri" panose="020F0502020204030204" pitchFamily="34" charset="0"/>
                <a:ea typeface="Calibri" panose="020F0502020204030204" pitchFamily="34" charset="0"/>
                <a:cs typeface="Times New Roman" panose="02020603050405020304" pitchFamily="18" charset="0"/>
              </a:rPr>
              <a:t>Pojedine zemlje dugo oslanjale na </a:t>
            </a:r>
            <a:r>
              <a:rPr lang="hr-HR" sz="1800" b="1" dirty="0">
                <a:effectLst/>
                <a:latin typeface="Calibri" panose="020F0502020204030204" pitchFamily="34" charset="0"/>
                <a:ea typeface="Calibri" panose="020F0502020204030204" pitchFamily="34" charset="0"/>
                <a:cs typeface="Times New Roman" panose="02020603050405020304" pitchFamily="18" charset="0"/>
              </a:rPr>
              <a:t>vanjske jamce</a:t>
            </a:r>
            <a:r>
              <a:rPr lang="hr-HR" sz="1800" dirty="0">
                <a:effectLst/>
                <a:latin typeface="Calibri" panose="020F0502020204030204" pitchFamily="34" charset="0"/>
                <a:ea typeface="Calibri" panose="020F0502020204030204" pitchFamily="34" charset="0"/>
                <a:cs typeface="Times New Roman" panose="02020603050405020304" pitchFamily="18" charset="0"/>
              </a:rPr>
              <a:t>, brinule o suverenitetu i imale različite odgovore na regionalne sukobe.</a:t>
            </a:r>
          </a:p>
          <a:p>
            <a:endParaRPr lang="hr-HR" sz="1800" dirty="0">
              <a:effectLst/>
              <a:latin typeface="Calibri" panose="020F0502020204030204" pitchFamily="34" charset="0"/>
              <a:ea typeface="Calibri" panose="020F0502020204030204" pitchFamily="34" charset="0"/>
              <a:cs typeface="Times New Roman" panose="02020603050405020304" pitchFamily="18" charset="0"/>
            </a:endParaRPr>
          </a:p>
          <a:p>
            <a:r>
              <a:rPr lang="hr-HR" sz="1800" dirty="0">
                <a:effectLst/>
                <a:latin typeface="Calibri" panose="020F0502020204030204" pitchFamily="34" charset="0"/>
                <a:ea typeface="Calibri" panose="020F0502020204030204" pitchFamily="34" charset="0"/>
                <a:cs typeface="Times New Roman" panose="02020603050405020304" pitchFamily="18" charset="0"/>
              </a:rPr>
              <a:t>Za sada - zajednička struktura vojnog zapovjedništva s </a:t>
            </a:r>
            <a:r>
              <a:rPr lang="hr-HR" sz="1800" b="1" dirty="0">
                <a:effectLst/>
                <a:latin typeface="Calibri" panose="020F0502020204030204" pitchFamily="34" charset="0"/>
                <a:ea typeface="Calibri" panose="020F0502020204030204" pitchFamily="34" charset="0"/>
                <a:cs typeface="Times New Roman" panose="02020603050405020304" pitchFamily="18" charset="0"/>
              </a:rPr>
              <a:t>malo kohezije</a:t>
            </a:r>
            <a:r>
              <a:rPr lang="hr-HR" sz="1800" dirty="0">
                <a:effectLst/>
                <a:latin typeface="Calibri" panose="020F0502020204030204" pitchFamily="34" charset="0"/>
                <a:ea typeface="Calibri" panose="020F0502020204030204" pitchFamily="34" charset="0"/>
                <a:cs typeface="Times New Roman" panose="02020603050405020304" pitchFamily="18" charset="0"/>
              </a:rPr>
              <a:t>, temeljena na sporazumima o međusobnoj obrani koje je </a:t>
            </a:r>
            <a:r>
              <a:rPr lang="hr-HR" sz="1800" b="1" dirty="0">
                <a:effectLst/>
                <a:latin typeface="Calibri" panose="020F0502020204030204" pitchFamily="34" charset="0"/>
                <a:ea typeface="Calibri" panose="020F0502020204030204" pitchFamily="34" charset="0"/>
                <a:cs typeface="Times New Roman" panose="02020603050405020304" pitchFamily="18" charset="0"/>
              </a:rPr>
              <a:t>teško provesti.</a:t>
            </a:r>
          </a:p>
          <a:p>
            <a:endParaRPr lang="hr-HR"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hr-HR" sz="1800" dirty="0">
                <a:effectLst/>
                <a:latin typeface="Calibri" panose="020F0502020204030204" pitchFamily="34" charset="0"/>
                <a:ea typeface="Calibri" panose="020F0502020204030204" pitchFamily="34" charset="0"/>
                <a:cs typeface="Times New Roman" panose="02020603050405020304" pitchFamily="18" charset="0"/>
              </a:rPr>
              <a:t> Prisutnost američkih snaga i oslanjanje na am. opskrbe oružjem ograničavaju sposobnost GCC-a za samostalno djelovanje. </a:t>
            </a:r>
          </a:p>
          <a:p>
            <a:endParaRPr lang="hr-HR" sz="1800" dirty="0">
              <a:effectLst/>
              <a:latin typeface="Calibri" panose="020F0502020204030204" pitchFamily="34" charset="0"/>
              <a:ea typeface="Calibri" panose="020F0502020204030204" pitchFamily="34" charset="0"/>
              <a:cs typeface="Times New Roman" panose="02020603050405020304" pitchFamily="18" charset="0"/>
            </a:endParaRPr>
          </a:p>
          <a:p>
            <a:r>
              <a:rPr lang="hr-HR" sz="1800" dirty="0">
                <a:latin typeface="Calibri" panose="020F0502020204030204" pitchFamily="34" charset="0"/>
                <a:ea typeface="Calibri" panose="020F0502020204030204" pitchFamily="34" charset="0"/>
                <a:cs typeface="Times New Roman" panose="02020603050405020304" pitchFamily="18" charset="0"/>
              </a:rPr>
              <a:t>V</a:t>
            </a:r>
            <a:r>
              <a:rPr lang="hr-HR" sz="1800" dirty="0">
                <a:effectLst/>
                <a:latin typeface="Calibri" panose="020F0502020204030204" pitchFamily="34" charset="0"/>
                <a:ea typeface="Calibri" panose="020F0502020204030204" pitchFamily="34" charset="0"/>
                <a:cs typeface="Times New Roman" panose="02020603050405020304" pitchFamily="18" charset="0"/>
              </a:rPr>
              <a:t>ojske tih zemalja </a:t>
            </a:r>
            <a:r>
              <a:rPr lang="hr-HR" sz="1800" b="1" dirty="0">
                <a:effectLst/>
                <a:latin typeface="Calibri" panose="020F0502020204030204" pitchFamily="34" charset="0"/>
                <a:ea typeface="Calibri" panose="020F0502020204030204" pitchFamily="34" charset="0"/>
                <a:cs typeface="Times New Roman" panose="02020603050405020304" pitchFamily="18" charset="0"/>
              </a:rPr>
              <a:t>nemaju veliko borbeno iskustvo </a:t>
            </a:r>
            <a:r>
              <a:rPr lang="hr-HR" sz="1800" dirty="0">
                <a:effectLst/>
                <a:latin typeface="Calibri" panose="020F0502020204030204" pitchFamily="34" charset="0"/>
                <a:ea typeface="Calibri" panose="020F0502020204030204" pitchFamily="34" charset="0"/>
                <a:cs typeface="Times New Roman" panose="02020603050405020304" pitchFamily="18" charset="0"/>
              </a:rPr>
              <a:t>u usporedbi s drugim regionalnim vojskama poput onih u Egiptu i Turskoj. </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Picture 5">
            <a:extLst>
              <a:ext uri="{FF2B5EF4-FFF2-40B4-BE49-F238E27FC236}">
                <a16:creationId xmlns:a16="http://schemas.microsoft.com/office/drawing/2014/main" id="{A5BA9820-E581-465D-AE56-CADEAC0C6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3017" y="2046888"/>
            <a:ext cx="6731001" cy="4061811"/>
          </a:xfrm>
          <a:prstGeom prst="rect">
            <a:avLst/>
          </a:prstGeom>
        </p:spPr>
      </p:pic>
      <p:sp>
        <p:nvSpPr>
          <p:cNvPr id="10" name="TextBox 9">
            <a:extLst>
              <a:ext uri="{FF2B5EF4-FFF2-40B4-BE49-F238E27FC236}">
                <a16:creationId xmlns:a16="http://schemas.microsoft.com/office/drawing/2014/main" id="{5444D554-DBE7-414D-B741-CD62AF7C7F2E}"/>
              </a:ext>
            </a:extLst>
          </p:cNvPr>
          <p:cNvSpPr txBox="1"/>
          <p:nvPr/>
        </p:nvSpPr>
        <p:spPr>
          <a:xfrm>
            <a:off x="5710518" y="6386606"/>
            <a:ext cx="6096000" cy="261610"/>
          </a:xfrm>
          <a:prstGeom prst="rect">
            <a:avLst/>
          </a:prstGeom>
          <a:noFill/>
        </p:spPr>
        <p:txBody>
          <a:bodyPr wrap="square">
            <a:spAutoFit/>
          </a:bodyPr>
          <a:lstStyle/>
          <a:p>
            <a:r>
              <a:rPr lang="hr-HR" sz="1100" dirty="0"/>
              <a:t>Izvor: Arab News, </a:t>
            </a:r>
            <a:r>
              <a:rPr lang="en-US" sz="1100" dirty="0"/>
              <a:t>https://www.arabnews.com/featured/news/715336</a:t>
            </a:r>
          </a:p>
        </p:txBody>
      </p:sp>
    </p:spTree>
    <p:extLst>
      <p:ext uri="{BB962C8B-B14F-4D97-AF65-F5344CB8AC3E}">
        <p14:creationId xmlns:p14="http://schemas.microsoft.com/office/powerpoint/2010/main" val="1067795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useBgFill="1">
        <p:nvSpPr>
          <p:cNvPr id="13" name="Rectangle 12">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ln w="6350" cap="sq" cmpd="sng" algn="ctr">
            <a:solidFill>
              <a:schemeClr val="tx1">
                <a:lumMod val="75000"/>
                <a:lumOff val="25000"/>
              </a:schemeClr>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BEE33274-A259-4039-8584-B91D79811308}"/>
              </a:ext>
            </a:extLst>
          </p:cNvPr>
          <p:cNvSpPr>
            <a:spLocks noGrp="1"/>
          </p:cNvSpPr>
          <p:nvPr>
            <p:ph type="title"/>
          </p:nvPr>
        </p:nvSpPr>
        <p:spPr>
          <a:xfrm>
            <a:off x="1192625" y="1420706"/>
            <a:ext cx="3466540" cy="4016587"/>
          </a:xfrm>
        </p:spPr>
        <p:txBody>
          <a:bodyPr>
            <a:normAutofit/>
          </a:bodyPr>
          <a:lstStyle/>
          <a:p>
            <a:r>
              <a:rPr lang="hr-HR" sz="3200" dirty="0"/>
              <a:t>POTENCIJALNA SURADNJA</a:t>
            </a:r>
            <a:endParaRPr lang="en-US" sz="3200" dirty="0"/>
          </a:p>
        </p:txBody>
      </p:sp>
      <p:cxnSp>
        <p:nvCxnSpPr>
          <p:cNvPr id="15" name="Straight Connector 14">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86269"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FC6FD675-06C1-433B-BF48-F86EB06E8D4C}"/>
              </a:ext>
            </a:extLst>
          </p:cNvPr>
          <p:cNvSpPr>
            <a:spLocks noGrp="1"/>
          </p:cNvSpPr>
          <p:nvPr>
            <p:ph idx="1"/>
          </p:nvPr>
        </p:nvSpPr>
        <p:spPr>
          <a:xfrm>
            <a:off x="5236723" y="1420706"/>
            <a:ext cx="5514758" cy="4016587"/>
          </a:xfrm>
        </p:spPr>
        <p:txBody>
          <a:bodyPr anchor="ctr">
            <a:normAutofit/>
          </a:bodyPr>
          <a:lstStyle/>
          <a:p>
            <a:r>
              <a:rPr lang="hr-HR">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Ostaje </a:t>
            </a:r>
            <a:r>
              <a:rPr lang="hr-HR" b="1">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pet ključnih područja </a:t>
            </a:r>
            <a:r>
              <a:rPr lang="hr-HR">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u kojima bi </a:t>
            </a:r>
            <a:r>
              <a:rPr lang="hr-HR" i="1">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GCC mogao surađivati</a:t>
            </a:r>
            <a:r>
              <a:rPr lang="hr-HR">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t>
            </a:r>
          </a:p>
          <a:p>
            <a:r>
              <a:rPr lang="hr-HR">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logistika i lanci opskrbe,</a:t>
            </a:r>
          </a:p>
          <a:p>
            <a:r>
              <a:rPr lang="hr-HR">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tehnološke inovacije, </a:t>
            </a:r>
          </a:p>
          <a:p>
            <a:r>
              <a:rPr lang="hr-HR">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upravljanje i proizvodnja obrambene industrije,</a:t>
            </a:r>
          </a:p>
          <a:p>
            <a:r>
              <a:rPr lang="hr-HR">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razmjena obavještajnih podataka</a:t>
            </a:r>
          </a:p>
          <a:p>
            <a:r>
              <a:rPr lang="hr-HR">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te zračna i raketna obrana. </a:t>
            </a:r>
          </a:p>
          <a:p>
            <a:endParaRPr lang="hr-HR">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r>
              <a:rPr lang="hr-HR">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Ostaje za vidjeti kako će GCC upravljati takvim koalicijama uz prisutnost vanjskih sila i kojim će putem krenuti prema postizanju kolektivne sigurnosti.</a:t>
            </a:r>
            <a:endParaRPr lang="en-US">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endParaRPr lang="en-US">
              <a:solidFill>
                <a:schemeClr val="tx1">
                  <a:lumMod val="75000"/>
                  <a:lumOff val="25000"/>
                </a:schemeClr>
              </a:solidFill>
            </a:endParaRPr>
          </a:p>
        </p:txBody>
      </p:sp>
    </p:spTree>
    <p:extLst>
      <p:ext uri="{BB962C8B-B14F-4D97-AF65-F5344CB8AC3E}">
        <p14:creationId xmlns:p14="http://schemas.microsoft.com/office/powerpoint/2010/main" val="20493352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5FAA58-0EDC-412F-A5F8-01968BE60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8089CB0-2F03-4E3C-ADBB-570A3BE78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1" y="0"/>
            <a:ext cx="55107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BA80B1-3B69-49C0-8AC9-716ABA57F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rgbClr val="D9D9D9"/>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4" name="Rectangle 13">
            <a:extLst>
              <a:ext uri="{FF2B5EF4-FFF2-40B4-BE49-F238E27FC236}">
                <a16:creationId xmlns:a16="http://schemas.microsoft.com/office/drawing/2014/main" id="{047E1103-B264-49BE-BC2A-F4E40BD3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solidFill>
            <a:schemeClr val="bg1"/>
          </a:solidFill>
          <a:ln w="9525" cap="sq" cmpd="sng" algn="ctr">
            <a:no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6225A871-EB46-48B1-8693-BA96E4F032B3}"/>
              </a:ext>
            </a:extLst>
          </p:cNvPr>
          <p:cNvSpPr>
            <a:spLocks noGrp="1"/>
          </p:cNvSpPr>
          <p:nvPr>
            <p:ph type="title"/>
          </p:nvPr>
        </p:nvSpPr>
        <p:spPr>
          <a:xfrm>
            <a:off x="983887" y="1185059"/>
            <a:ext cx="3491832" cy="4487882"/>
          </a:xfrm>
        </p:spPr>
        <p:txBody>
          <a:bodyPr>
            <a:normAutofit/>
          </a:bodyPr>
          <a:lstStyle/>
          <a:p>
            <a:pPr algn="ctr"/>
            <a:r>
              <a:rPr lang="hr-HR" sz="4100" dirty="0">
                <a:latin typeface="+mn-lt"/>
              </a:rPr>
              <a:t>KAKVA JE BUDUĆNOST ODNOSA?</a:t>
            </a:r>
            <a:br>
              <a:rPr lang="hr-HR" sz="4100" dirty="0">
                <a:latin typeface="+mn-lt"/>
              </a:rPr>
            </a:br>
            <a:r>
              <a:rPr lang="hr-HR" sz="4100" dirty="0">
                <a:latin typeface="+mn-lt"/>
              </a:rPr>
              <a:t> </a:t>
            </a:r>
            <a:br>
              <a:rPr lang="hr-HR" sz="4100" dirty="0">
                <a:effectLst/>
                <a:latin typeface="Calibri" panose="020F0502020204030204" pitchFamily="34" charset="0"/>
                <a:ea typeface="Calibri" panose="020F0502020204030204" pitchFamily="34" charset="0"/>
                <a:cs typeface="Times New Roman" panose="02020603050405020304" pitchFamily="18" charset="0"/>
              </a:rPr>
            </a:br>
            <a:r>
              <a:rPr lang="hr-HR" sz="4100" b="1" dirty="0">
                <a:latin typeface="+mn-lt"/>
                <a:ea typeface="Times New Roman" panose="02020603050405020304" pitchFamily="18" charset="0"/>
                <a:cs typeface="Times New Roman" panose="02020603050405020304" pitchFamily="18" charset="0"/>
              </a:rPr>
              <a:t>SCENARIJI BUDUĆEG RAZVOJA</a:t>
            </a:r>
            <a:endParaRPr lang="hr-HR" sz="4100" dirty="0"/>
          </a:p>
        </p:txBody>
      </p:sp>
      <p:sp>
        <p:nvSpPr>
          <p:cNvPr id="16" name="Rectangle 15">
            <a:extLst>
              <a:ext uri="{FF2B5EF4-FFF2-40B4-BE49-F238E27FC236}">
                <a16:creationId xmlns:a16="http://schemas.microsoft.com/office/drawing/2014/main" id="{52DA11B6-B538-4624-9628-98B823D76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939" y="276008"/>
            <a:ext cx="6146615" cy="6305984"/>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FB1CB5B-67A5-45DB-B8E1-7A09A642E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5455" y="438912"/>
            <a:ext cx="5815584" cy="5980176"/>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3" name="Content Placeholder 2">
            <a:extLst>
              <a:ext uri="{FF2B5EF4-FFF2-40B4-BE49-F238E27FC236}">
                <a16:creationId xmlns:a16="http://schemas.microsoft.com/office/drawing/2014/main" id="{E82E17CA-99AC-4777-9B56-8D1B60914215}"/>
              </a:ext>
            </a:extLst>
          </p:cNvPr>
          <p:cNvSpPr>
            <a:spLocks noGrp="1"/>
          </p:cNvSpPr>
          <p:nvPr>
            <p:ph idx="1"/>
          </p:nvPr>
        </p:nvSpPr>
        <p:spPr>
          <a:xfrm>
            <a:off x="6096001" y="438912"/>
            <a:ext cx="5439802" cy="5847588"/>
          </a:xfrm>
        </p:spPr>
        <p:txBody>
          <a:bodyPr anchor="ctr">
            <a:normAutofit/>
          </a:bodyPr>
          <a:lstStyle/>
          <a:p>
            <a:pPr>
              <a:lnSpc>
                <a:spcPct val="100000"/>
              </a:lnSpc>
              <a:spcAft>
                <a:spcPts val="800"/>
              </a:spcAft>
            </a:pPr>
            <a:r>
              <a:rPr lang="hr-HR" sz="3200" b="1" dirty="0">
                <a:effectLst/>
                <a:latin typeface="Times New Roman" panose="02020603050405020304" pitchFamily="18" charset="0"/>
                <a:ea typeface="Times New Roman" panose="02020603050405020304" pitchFamily="18" charset="0"/>
                <a:cs typeface="Times New Roman" panose="02020603050405020304" pitchFamily="18" charset="0"/>
              </a:rPr>
              <a:t>Scenarij A – „Relativna stabilizacija i pragmatična suradnja“</a:t>
            </a:r>
            <a:endParaRPr lang="hr-HR"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hr-HR" sz="1400" b="1" dirty="0">
                <a:effectLst/>
                <a:latin typeface="Times New Roman" panose="02020603050405020304" pitchFamily="18" charset="0"/>
                <a:ea typeface="Times New Roman" panose="02020603050405020304" pitchFamily="18" charset="0"/>
                <a:cs typeface="Times New Roman" panose="02020603050405020304" pitchFamily="18" charset="0"/>
              </a:rPr>
              <a:t>Ključni elementi:</a:t>
            </a:r>
            <a:endParaRPr lang="hr-H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Aft>
                <a:spcPts val="800"/>
              </a:spcAft>
              <a:buSzPts val="1000"/>
              <a:buFont typeface="Symbol" panose="05050102010706020507" pitchFamily="18" charset="2"/>
              <a:buChar char=""/>
              <a:tabLst>
                <a:tab pos="457200" algn="l"/>
              </a:tabLst>
            </a:pPr>
            <a:r>
              <a:rPr lang="hr-HR" sz="1400" dirty="0">
                <a:effectLst/>
                <a:latin typeface="Times New Roman" panose="02020603050405020304" pitchFamily="18" charset="0"/>
                <a:ea typeface="Times New Roman" panose="02020603050405020304" pitchFamily="18" charset="0"/>
                <a:cs typeface="Times New Roman" panose="02020603050405020304" pitchFamily="18" charset="0"/>
              </a:rPr>
              <a:t>Iran i pojedine zaljevske države, posebno UAE i Oman, nastavljaju jačati ekonomske veze (trgovina, logistika, plin) i počinju graditi “</a:t>
            </a:r>
            <a:r>
              <a:rPr lang="hr-HR" sz="1400" i="1" dirty="0">
                <a:effectLst/>
                <a:latin typeface="Times New Roman" panose="02020603050405020304" pitchFamily="18" charset="0"/>
                <a:ea typeface="Times New Roman" panose="02020603050405020304" pitchFamily="18" charset="0"/>
                <a:cs typeface="Times New Roman" panose="02020603050405020304" pitchFamily="18" charset="0"/>
              </a:rPr>
              <a:t>low-tension” </a:t>
            </a:r>
            <a:r>
              <a:rPr lang="hr-HR" sz="1400" dirty="0">
                <a:effectLst/>
                <a:latin typeface="Times New Roman" panose="02020603050405020304" pitchFamily="18" charset="0"/>
                <a:ea typeface="Times New Roman" panose="02020603050405020304" pitchFamily="18" charset="0"/>
                <a:cs typeface="Times New Roman" panose="02020603050405020304" pitchFamily="18" charset="0"/>
              </a:rPr>
              <a:t>odnose.</a:t>
            </a:r>
            <a:endParaRPr lang="hr-H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Aft>
                <a:spcPts val="800"/>
              </a:spcAft>
              <a:buSzPts val="1000"/>
              <a:buFont typeface="Symbol" panose="05050102010706020507" pitchFamily="18" charset="2"/>
              <a:buChar char=""/>
              <a:tabLst>
                <a:tab pos="457200" algn="l"/>
              </a:tabLst>
            </a:pPr>
            <a:r>
              <a:rPr lang="hr-HR" sz="1400" dirty="0">
                <a:effectLst/>
                <a:latin typeface="Times New Roman" panose="02020603050405020304" pitchFamily="18" charset="0"/>
                <a:ea typeface="Times New Roman" panose="02020603050405020304" pitchFamily="18" charset="0"/>
                <a:cs typeface="Times New Roman" panose="02020603050405020304" pitchFamily="18" charset="0"/>
              </a:rPr>
              <a:t>Zaljevske države profitiraju od smanjenja rizika u regiji, te žele iskoristiti prednosti iranskog tržišta i infrastrukture.</a:t>
            </a:r>
            <a:endParaRPr lang="hr-H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Aft>
                <a:spcPts val="800"/>
              </a:spcAft>
              <a:buSzPts val="1000"/>
              <a:buFont typeface="Symbol" panose="05050102010706020507" pitchFamily="18" charset="2"/>
              <a:buChar char=""/>
              <a:tabLst>
                <a:tab pos="457200" algn="l"/>
              </a:tabLst>
            </a:pPr>
            <a:r>
              <a:rPr lang="hr-HR" sz="1400" dirty="0">
                <a:effectLst/>
                <a:latin typeface="Times New Roman" panose="02020603050405020304" pitchFamily="18" charset="0"/>
                <a:ea typeface="Times New Roman" panose="02020603050405020304" pitchFamily="18" charset="0"/>
                <a:cs typeface="Times New Roman" panose="02020603050405020304" pitchFamily="18" charset="0"/>
              </a:rPr>
              <a:t>Iran koristi ovu priliku za ublaženje sankcija, povećanje izvoza i dobivanje diplomatskog „lego-komada“ legitimnosti.</a:t>
            </a:r>
            <a:endParaRPr lang="hr-H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Aft>
                <a:spcPts val="800"/>
              </a:spcAft>
              <a:buSzPts val="1000"/>
              <a:buFont typeface="Symbol" panose="05050102010706020507" pitchFamily="18" charset="2"/>
              <a:buChar char=""/>
              <a:tabLst>
                <a:tab pos="457200" algn="l"/>
              </a:tabLst>
            </a:pPr>
            <a:r>
              <a:rPr lang="hr-HR" sz="1400" dirty="0">
                <a:effectLst/>
                <a:latin typeface="Times New Roman" panose="02020603050405020304" pitchFamily="18" charset="0"/>
                <a:ea typeface="Times New Roman" panose="02020603050405020304" pitchFamily="18" charset="0"/>
                <a:cs typeface="Times New Roman" panose="02020603050405020304" pitchFamily="18" charset="0"/>
              </a:rPr>
              <a:t>Iako neće doći do potpune “prijateljske alijanse”, sukobi se izbjegavaju, a diplomatski kanali ostaju otvoreni.</a:t>
            </a:r>
            <a:endParaRPr lang="hr-HR"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endParaRPr lang="hr-HR" sz="1400" dirty="0"/>
          </a:p>
        </p:txBody>
      </p:sp>
    </p:spTree>
    <p:extLst>
      <p:ext uri="{BB962C8B-B14F-4D97-AF65-F5344CB8AC3E}">
        <p14:creationId xmlns:p14="http://schemas.microsoft.com/office/powerpoint/2010/main" val="39799714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5FAA58-0EDC-412F-A5F8-01968BE60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8089CB0-2F03-4E3C-ADBB-570A3BE78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1" y="0"/>
            <a:ext cx="55107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BA80B1-3B69-49C0-8AC9-716ABA57F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rgbClr val="D9D9D9"/>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4" name="Rectangle 13">
            <a:extLst>
              <a:ext uri="{FF2B5EF4-FFF2-40B4-BE49-F238E27FC236}">
                <a16:creationId xmlns:a16="http://schemas.microsoft.com/office/drawing/2014/main" id="{047E1103-B264-49BE-BC2A-F4E40BD3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solidFill>
            <a:schemeClr val="bg1"/>
          </a:solidFill>
          <a:ln w="9525" cap="sq" cmpd="sng" algn="ctr">
            <a:no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5F78A511-F99E-4D64-9171-5E453C5E422B}"/>
              </a:ext>
            </a:extLst>
          </p:cNvPr>
          <p:cNvSpPr>
            <a:spLocks noGrp="1"/>
          </p:cNvSpPr>
          <p:nvPr>
            <p:ph type="title"/>
          </p:nvPr>
        </p:nvSpPr>
        <p:spPr>
          <a:xfrm>
            <a:off x="983887" y="1185059"/>
            <a:ext cx="3491832" cy="4487882"/>
          </a:xfrm>
        </p:spPr>
        <p:txBody>
          <a:bodyPr>
            <a:normAutofit/>
          </a:bodyPr>
          <a:lstStyle/>
          <a:p>
            <a:pPr algn="ctr"/>
            <a:r>
              <a:rPr lang="hr-HR" b="1" dirty="0">
                <a:latin typeface="Times New Roman" panose="02020603050405020304" pitchFamily="18" charset="0"/>
                <a:ea typeface="Times New Roman" panose="02020603050405020304" pitchFamily="18" charset="0"/>
                <a:cs typeface="Times New Roman" panose="02020603050405020304" pitchFamily="18" charset="0"/>
              </a:rPr>
              <a:t>Scenarij B – „Hladni antagonizam s pragmatičnim oprezom“</a:t>
            </a:r>
            <a:br>
              <a:rPr lang="hr-HR" sz="4400" dirty="0">
                <a:latin typeface="Calibri" panose="020F0502020204030204" pitchFamily="34" charset="0"/>
                <a:ea typeface="Calibri" panose="020F0502020204030204" pitchFamily="34" charset="0"/>
                <a:cs typeface="Times New Roman" panose="02020603050405020304" pitchFamily="18" charset="0"/>
              </a:rPr>
            </a:br>
            <a:endParaRPr lang="hr-HR" sz="4400" dirty="0"/>
          </a:p>
        </p:txBody>
      </p:sp>
      <p:sp>
        <p:nvSpPr>
          <p:cNvPr id="16" name="Rectangle 15">
            <a:extLst>
              <a:ext uri="{FF2B5EF4-FFF2-40B4-BE49-F238E27FC236}">
                <a16:creationId xmlns:a16="http://schemas.microsoft.com/office/drawing/2014/main" id="{52DA11B6-B538-4624-9628-98B823D76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939" y="276008"/>
            <a:ext cx="6146615" cy="6305984"/>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FB1CB5B-67A5-45DB-B8E1-7A09A642E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5455" y="438912"/>
            <a:ext cx="5815584" cy="5980176"/>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3" name="Content Placeholder 2">
            <a:extLst>
              <a:ext uri="{FF2B5EF4-FFF2-40B4-BE49-F238E27FC236}">
                <a16:creationId xmlns:a16="http://schemas.microsoft.com/office/drawing/2014/main" id="{C4260F21-98FA-476C-9A6A-808339D307EB}"/>
              </a:ext>
            </a:extLst>
          </p:cNvPr>
          <p:cNvSpPr>
            <a:spLocks noGrp="1"/>
          </p:cNvSpPr>
          <p:nvPr>
            <p:ph idx="1"/>
          </p:nvPr>
        </p:nvSpPr>
        <p:spPr>
          <a:xfrm>
            <a:off x="6403656" y="936416"/>
            <a:ext cx="4870512" cy="4985169"/>
          </a:xfrm>
        </p:spPr>
        <p:txBody>
          <a:bodyPr anchor="ctr">
            <a:normAutofit/>
          </a:bodyPr>
          <a:lstStyle/>
          <a:p>
            <a:pPr>
              <a:lnSpc>
                <a:spcPct val="100000"/>
              </a:lnSpc>
              <a:spcAft>
                <a:spcPts val="800"/>
              </a:spcAft>
            </a:pPr>
            <a:r>
              <a:rPr lang="hr-HR" sz="1700" b="1" dirty="0">
                <a:effectLst/>
                <a:latin typeface="Times New Roman" panose="02020603050405020304" pitchFamily="18" charset="0"/>
                <a:ea typeface="Times New Roman" panose="02020603050405020304" pitchFamily="18" charset="0"/>
                <a:cs typeface="Times New Roman" panose="02020603050405020304" pitchFamily="18" charset="0"/>
              </a:rPr>
              <a:t>Ključni elementi:</a:t>
            </a:r>
            <a:endParaRPr lang="hr-HR"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Aft>
                <a:spcPts val="800"/>
              </a:spcAft>
              <a:buSzPts val="1000"/>
              <a:buFont typeface="Symbol" panose="05050102010706020507" pitchFamily="18" charset="2"/>
              <a:buChar char=""/>
              <a:tabLst>
                <a:tab pos="457200" algn="l"/>
              </a:tabLst>
            </a:pPr>
            <a:r>
              <a:rPr lang="hr-HR" sz="1700" dirty="0">
                <a:effectLst/>
                <a:latin typeface="Times New Roman" panose="02020603050405020304" pitchFamily="18" charset="0"/>
                <a:ea typeface="Times New Roman" panose="02020603050405020304" pitchFamily="18" charset="0"/>
                <a:cs typeface="Times New Roman" panose="02020603050405020304" pitchFamily="18" charset="0"/>
              </a:rPr>
              <a:t>Odnosi ostaju prilično napeti između Irana i većine zaljevskih država (posebno Saudije i Bahreina), s međusobnim oprezom, ali bez eskalacije u rat.</a:t>
            </a:r>
            <a:endParaRPr lang="hr-HR"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Aft>
                <a:spcPts val="800"/>
              </a:spcAft>
              <a:buSzPts val="1000"/>
              <a:buFont typeface="Symbol" panose="05050102010706020507" pitchFamily="18" charset="2"/>
              <a:buChar char=""/>
              <a:tabLst>
                <a:tab pos="457200" algn="l"/>
              </a:tabLst>
            </a:pPr>
            <a:r>
              <a:rPr lang="hr-HR" sz="1700" dirty="0">
                <a:effectLst/>
                <a:latin typeface="Times New Roman" panose="02020603050405020304" pitchFamily="18" charset="0"/>
                <a:ea typeface="Times New Roman" panose="02020603050405020304" pitchFamily="18" charset="0"/>
                <a:cs typeface="Times New Roman" panose="02020603050405020304" pitchFamily="18" charset="0"/>
              </a:rPr>
              <a:t>Suradnje će se događati sporadično i najčešće u okvirima minimalnih interesa – npr. neki zajednički gospodarski projekti ili diplomatski razgovori.</a:t>
            </a:r>
            <a:endParaRPr lang="hr-HR"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Aft>
                <a:spcPts val="800"/>
              </a:spcAft>
              <a:buSzPts val="1000"/>
              <a:buFont typeface="Symbol" panose="05050102010706020507" pitchFamily="18" charset="2"/>
              <a:buChar char=""/>
              <a:tabLst>
                <a:tab pos="457200" algn="l"/>
              </a:tabLst>
            </a:pPr>
            <a:r>
              <a:rPr lang="hr-HR" sz="1700" dirty="0">
                <a:effectLst/>
                <a:latin typeface="Times New Roman" panose="02020603050405020304" pitchFamily="18" charset="0"/>
                <a:ea typeface="Times New Roman" panose="02020603050405020304" pitchFamily="18" charset="0"/>
                <a:cs typeface="Times New Roman" panose="02020603050405020304" pitchFamily="18" charset="0"/>
              </a:rPr>
              <a:t>Zaljevske države balansiraju: ne žele se previše udaljiti od zapadnih saveza, ali također ne žele biti povučene u veliki sukob s Iranom.</a:t>
            </a:r>
            <a:endParaRPr lang="hr-HR" sz="17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endParaRPr lang="hr-HR" sz="1700" dirty="0"/>
          </a:p>
        </p:txBody>
      </p:sp>
    </p:spTree>
    <p:extLst>
      <p:ext uri="{BB962C8B-B14F-4D97-AF65-F5344CB8AC3E}">
        <p14:creationId xmlns:p14="http://schemas.microsoft.com/office/powerpoint/2010/main" val="790610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AD6B69-E0A0-476D-9EE1-6B69F04C5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BE10A1-AD5F-4AB3-8A94-41D62B494A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85000"/>
              <a:alpha val="60000"/>
            </a:schemeClr>
          </a:solidFill>
          <a:ln w="6350" cap="flat" cmpd="sng" algn="ctr">
            <a:noFill/>
            <a:prstDash val="solid"/>
          </a:ln>
          <a:effectLst>
            <a:softEdge rad="0"/>
          </a:effectLst>
        </p:spPr>
        <p:txBody>
          <a:bodyPr/>
          <a:lstStyle/>
          <a:p>
            <a:endParaRPr lang="en-US"/>
          </a:p>
        </p:txBody>
      </p:sp>
      <p:sp>
        <p:nvSpPr>
          <p:cNvPr id="2" name="Title 1">
            <a:extLst>
              <a:ext uri="{FF2B5EF4-FFF2-40B4-BE49-F238E27FC236}">
                <a16:creationId xmlns:a16="http://schemas.microsoft.com/office/drawing/2014/main" id="{236BFD4F-4AED-DEE0-2C0A-E3D86040DC1B}"/>
              </a:ext>
            </a:extLst>
          </p:cNvPr>
          <p:cNvSpPr>
            <a:spLocks noGrp="1"/>
          </p:cNvSpPr>
          <p:nvPr>
            <p:ph type="title"/>
          </p:nvPr>
        </p:nvSpPr>
        <p:spPr>
          <a:xfrm>
            <a:off x="573409" y="559477"/>
            <a:ext cx="3765200" cy="5709931"/>
          </a:xfrm>
        </p:spPr>
        <p:txBody>
          <a:bodyPr>
            <a:normAutofit/>
          </a:bodyPr>
          <a:lstStyle/>
          <a:p>
            <a:pPr algn="ctr"/>
            <a:r>
              <a:rPr lang="hr-HR"/>
              <a:t>Iran i međunarodni poredak</a:t>
            </a:r>
            <a:br>
              <a:rPr lang="en-US"/>
            </a:br>
            <a:endParaRPr lang="en-US"/>
          </a:p>
        </p:txBody>
      </p:sp>
      <p:sp>
        <p:nvSpPr>
          <p:cNvPr id="13" name="Rectangle 12">
            <a:extLst>
              <a:ext uri="{FF2B5EF4-FFF2-40B4-BE49-F238E27FC236}">
                <a16:creationId xmlns:a16="http://schemas.microsoft.com/office/drawing/2014/main" id="{5684BFFE-6A90-4311-ACD5-B34177D46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4122323" cy="6108192"/>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graphicFrame>
        <p:nvGraphicFramePr>
          <p:cNvPr id="5" name="Content Placeholder 2">
            <a:extLst>
              <a:ext uri="{FF2B5EF4-FFF2-40B4-BE49-F238E27FC236}">
                <a16:creationId xmlns:a16="http://schemas.microsoft.com/office/drawing/2014/main" id="{644935F9-5546-61EE-A2E6-BB272F7B79EC}"/>
              </a:ext>
            </a:extLst>
          </p:cNvPr>
          <p:cNvGraphicFramePr>
            <a:graphicFrameLocks noGrp="1"/>
          </p:cNvGraphicFramePr>
          <p:nvPr>
            <p:ph idx="1"/>
            <p:extLst>
              <p:ext uri="{D42A27DB-BD31-4B8C-83A1-F6EECF244321}">
                <p14:modId xmlns:p14="http://schemas.microsoft.com/office/powerpoint/2010/main" val="2265015979"/>
              </p:ext>
            </p:extLst>
          </p:nvPr>
        </p:nvGraphicFramePr>
        <p:xfrm>
          <a:off x="5478124" y="800947"/>
          <a:ext cx="5906181" cy="5230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32822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5FAA58-0EDC-412F-A5F8-01968BE60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8089CB0-2F03-4E3C-ADBB-570A3BE78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1" y="0"/>
            <a:ext cx="55107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BA80B1-3B69-49C0-8AC9-716ABA57F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rgbClr val="D9D9D9"/>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4" name="Rectangle 13">
            <a:extLst>
              <a:ext uri="{FF2B5EF4-FFF2-40B4-BE49-F238E27FC236}">
                <a16:creationId xmlns:a16="http://schemas.microsoft.com/office/drawing/2014/main" id="{047E1103-B264-49BE-BC2A-F4E40BD3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solidFill>
            <a:schemeClr val="bg1"/>
          </a:solidFill>
          <a:ln w="9525" cap="sq" cmpd="sng" algn="ctr">
            <a:no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CD55D584-93FF-45F2-BA15-DABD3A49C65D}"/>
              </a:ext>
            </a:extLst>
          </p:cNvPr>
          <p:cNvSpPr>
            <a:spLocks noGrp="1"/>
          </p:cNvSpPr>
          <p:nvPr>
            <p:ph type="title"/>
          </p:nvPr>
        </p:nvSpPr>
        <p:spPr>
          <a:xfrm>
            <a:off x="983887" y="1185059"/>
            <a:ext cx="3491832" cy="4487882"/>
          </a:xfrm>
        </p:spPr>
        <p:txBody>
          <a:bodyPr>
            <a:normAutofit/>
          </a:bodyPr>
          <a:lstStyle/>
          <a:p>
            <a:pPr algn="ctr"/>
            <a:r>
              <a:rPr lang="hr-HR" b="1" dirty="0">
                <a:latin typeface="Times New Roman" panose="02020603050405020304" pitchFamily="18" charset="0"/>
                <a:ea typeface="Times New Roman" panose="02020603050405020304" pitchFamily="18" charset="0"/>
                <a:cs typeface="Times New Roman" panose="02020603050405020304" pitchFamily="18" charset="0"/>
              </a:rPr>
              <a:t>Scenarij C – „Ponovna eskalacija i rizik sukoba“</a:t>
            </a:r>
            <a:br>
              <a:rPr lang="hr-HR" dirty="0">
                <a:latin typeface="Calibri" panose="020F0502020204030204" pitchFamily="34" charset="0"/>
                <a:ea typeface="Calibri" panose="020F0502020204030204" pitchFamily="34" charset="0"/>
                <a:cs typeface="Times New Roman" panose="02020603050405020304" pitchFamily="18" charset="0"/>
              </a:rPr>
            </a:br>
            <a:endParaRPr lang="hr-HR" dirty="0"/>
          </a:p>
        </p:txBody>
      </p:sp>
      <p:sp>
        <p:nvSpPr>
          <p:cNvPr id="16" name="Rectangle 15">
            <a:extLst>
              <a:ext uri="{FF2B5EF4-FFF2-40B4-BE49-F238E27FC236}">
                <a16:creationId xmlns:a16="http://schemas.microsoft.com/office/drawing/2014/main" id="{52DA11B6-B538-4624-9628-98B823D76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939" y="276008"/>
            <a:ext cx="6146615" cy="6305984"/>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FB1CB5B-67A5-45DB-B8E1-7A09A642E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5455" y="438912"/>
            <a:ext cx="5815584" cy="5980176"/>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3" name="Content Placeholder 2">
            <a:extLst>
              <a:ext uri="{FF2B5EF4-FFF2-40B4-BE49-F238E27FC236}">
                <a16:creationId xmlns:a16="http://schemas.microsoft.com/office/drawing/2014/main" id="{B91C5DCB-F4F2-4B82-8F52-DCDB90427427}"/>
              </a:ext>
            </a:extLst>
          </p:cNvPr>
          <p:cNvSpPr>
            <a:spLocks noGrp="1"/>
          </p:cNvSpPr>
          <p:nvPr>
            <p:ph idx="1"/>
          </p:nvPr>
        </p:nvSpPr>
        <p:spPr>
          <a:xfrm>
            <a:off x="6403656" y="936416"/>
            <a:ext cx="4870512" cy="4985169"/>
          </a:xfrm>
        </p:spPr>
        <p:txBody>
          <a:bodyPr anchor="ctr">
            <a:normAutofit/>
          </a:bodyPr>
          <a:lstStyle/>
          <a:p>
            <a:pPr>
              <a:lnSpc>
                <a:spcPct val="100000"/>
              </a:lnSpc>
              <a:spcAft>
                <a:spcPts val="800"/>
              </a:spcAft>
            </a:pPr>
            <a:r>
              <a:rPr lang="hr-HR" sz="1900" b="1" dirty="0">
                <a:effectLst/>
                <a:latin typeface="Times New Roman" panose="02020603050405020304" pitchFamily="18" charset="0"/>
                <a:ea typeface="Times New Roman" panose="02020603050405020304" pitchFamily="18" charset="0"/>
                <a:cs typeface="Times New Roman" panose="02020603050405020304" pitchFamily="18" charset="0"/>
              </a:rPr>
              <a:t>Ključni elementi:</a:t>
            </a:r>
            <a:endParaRPr lang="hr-HR"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Aft>
                <a:spcPts val="800"/>
              </a:spcAft>
              <a:buSzPts val="1000"/>
              <a:buFont typeface="Symbol" panose="05050102010706020507" pitchFamily="18" charset="2"/>
              <a:buChar char=""/>
              <a:tabLst>
                <a:tab pos="457200" algn="l"/>
              </a:tabLst>
            </a:pPr>
            <a:r>
              <a:rPr lang="hr-HR" sz="1900" dirty="0">
                <a:effectLst/>
                <a:latin typeface="Times New Roman" panose="02020603050405020304" pitchFamily="18" charset="0"/>
                <a:ea typeface="Times New Roman" panose="02020603050405020304" pitchFamily="18" charset="0"/>
                <a:cs typeface="Times New Roman" panose="02020603050405020304" pitchFamily="18" charset="0"/>
              </a:rPr>
              <a:t>Jedan ili više incidenta (npr. iranska prijetnja da zatvori Hormuz, napad na zaljevske ciljeve, ili sukob kroz proxie ratove) eskalira.</a:t>
            </a:r>
            <a:endParaRPr lang="hr-HR"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Aft>
                <a:spcPts val="800"/>
              </a:spcAft>
              <a:buSzPts val="1000"/>
              <a:buFont typeface="Symbol" panose="05050102010706020507" pitchFamily="18" charset="2"/>
              <a:buChar char=""/>
              <a:tabLst>
                <a:tab pos="457200" algn="l"/>
              </a:tabLst>
            </a:pPr>
            <a:r>
              <a:rPr lang="hr-HR" sz="1900" dirty="0">
                <a:effectLst/>
                <a:latin typeface="Times New Roman" panose="02020603050405020304" pitchFamily="18" charset="0"/>
                <a:ea typeface="Times New Roman" panose="02020603050405020304" pitchFamily="18" charset="0"/>
                <a:cs typeface="Times New Roman" panose="02020603050405020304" pitchFamily="18" charset="0"/>
              </a:rPr>
              <a:t>Zaljevske države, potencijalno uz podršku SAD ili drugih, reagiraju, i odnosi se pogoršavaju.</a:t>
            </a:r>
            <a:endParaRPr lang="hr-HR"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Aft>
                <a:spcPts val="800"/>
              </a:spcAft>
              <a:buSzPts val="1000"/>
              <a:buFont typeface="Symbol" panose="05050102010706020507" pitchFamily="18" charset="2"/>
              <a:buChar char=""/>
              <a:tabLst>
                <a:tab pos="457200" algn="l"/>
              </a:tabLst>
            </a:pPr>
            <a:r>
              <a:rPr lang="hr-HR" sz="1900" dirty="0">
                <a:effectLst/>
                <a:latin typeface="Times New Roman" panose="02020603050405020304" pitchFamily="18" charset="0"/>
                <a:ea typeface="Times New Roman" panose="02020603050405020304" pitchFamily="18" charset="0"/>
                <a:cs typeface="Times New Roman" panose="02020603050405020304" pitchFamily="18" charset="0"/>
              </a:rPr>
              <a:t>Ekonomske posljedice su značajne – poremećaji u izvozu nafte/plina, investicije bježe, regija stagnira.</a:t>
            </a:r>
            <a:endParaRPr lang="hr-HR" sz="1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endParaRPr lang="hr-HR" sz="1900" dirty="0"/>
          </a:p>
        </p:txBody>
      </p:sp>
    </p:spTree>
    <p:extLst>
      <p:ext uri="{BB962C8B-B14F-4D97-AF65-F5344CB8AC3E}">
        <p14:creationId xmlns:p14="http://schemas.microsoft.com/office/powerpoint/2010/main" val="27715449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B72A9B-FD82-4F09-BF1E-D39311D3A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39B371-6E4E-4070-AB4E-4D788405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B937DAED-8BFE-4563-BB45-B5E554D70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4DB1FEE1-3A05-47DF-87E8-8CD5083C7724}"/>
              </a:ext>
            </a:extLst>
          </p:cNvPr>
          <p:cNvSpPr>
            <a:spLocks noGrp="1"/>
          </p:cNvSpPr>
          <p:nvPr>
            <p:ph type="title"/>
          </p:nvPr>
        </p:nvSpPr>
        <p:spPr>
          <a:xfrm>
            <a:off x="1066800" y="642594"/>
            <a:ext cx="10058400" cy="1371600"/>
          </a:xfrm>
        </p:spPr>
        <p:txBody>
          <a:bodyPr>
            <a:normAutofit/>
          </a:bodyPr>
          <a:lstStyle/>
          <a:p>
            <a:pPr algn="ctr"/>
            <a:endParaRPr lang="hr-HR"/>
          </a:p>
        </p:txBody>
      </p:sp>
      <p:graphicFrame>
        <p:nvGraphicFramePr>
          <p:cNvPr id="5" name="Content Placeholder 2">
            <a:extLst>
              <a:ext uri="{FF2B5EF4-FFF2-40B4-BE49-F238E27FC236}">
                <a16:creationId xmlns:a16="http://schemas.microsoft.com/office/drawing/2014/main" id="{A3DA4056-7625-817B-9360-0E029BCDA8F8}"/>
              </a:ext>
            </a:extLst>
          </p:cNvPr>
          <p:cNvGraphicFramePr>
            <a:graphicFrameLocks noGrp="1"/>
          </p:cNvGraphicFramePr>
          <p:nvPr>
            <p:ph idx="1"/>
            <p:extLst>
              <p:ext uri="{D42A27DB-BD31-4B8C-83A1-F6EECF244321}">
                <p14:modId xmlns:p14="http://schemas.microsoft.com/office/powerpoint/2010/main" val="3853098819"/>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18725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BA88-F046-4543-9483-B7B27E500BDD}"/>
              </a:ext>
            </a:extLst>
          </p:cNvPr>
          <p:cNvSpPr>
            <a:spLocks noGrp="1"/>
          </p:cNvSpPr>
          <p:nvPr>
            <p:ph type="title"/>
          </p:nvPr>
        </p:nvSpPr>
        <p:spPr/>
        <p:txBody>
          <a:bodyPr/>
          <a:lstStyle/>
          <a:p>
            <a:r>
              <a:rPr lang="hr-HR" b="1" dirty="0"/>
              <a:t>Zaključak </a:t>
            </a:r>
          </a:p>
        </p:txBody>
      </p:sp>
      <p:sp>
        <p:nvSpPr>
          <p:cNvPr id="3" name="Text Placeholder 2">
            <a:extLst>
              <a:ext uri="{FF2B5EF4-FFF2-40B4-BE49-F238E27FC236}">
                <a16:creationId xmlns:a16="http://schemas.microsoft.com/office/drawing/2014/main" id="{DE9536B8-B084-4BCD-B8D4-6F2D2FC13789}"/>
              </a:ext>
            </a:extLst>
          </p:cNvPr>
          <p:cNvSpPr>
            <a:spLocks noGrp="1"/>
          </p:cNvSpPr>
          <p:nvPr>
            <p:ph type="body" idx="1"/>
          </p:nvPr>
        </p:nvSpPr>
        <p:spPr/>
        <p:style>
          <a:lnRef idx="2">
            <a:schemeClr val="dk1"/>
          </a:lnRef>
          <a:fillRef idx="1">
            <a:schemeClr val="lt1"/>
          </a:fillRef>
          <a:effectRef idx="0">
            <a:schemeClr val="dk1"/>
          </a:effectRef>
          <a:fontRef idx="minor">
            <a:schemeClr val="dk1"/>
          </a:fontRef>
        </p:style>
        <p:txBody>
          <a:bodyPr>
            <a:normAutofit fontScale="92500" lnSpcReduction="10000"/>
          </a:bodyPr>
          <a:lstStyle/>
          <a:p>
            <a:endParaRPr lang="hr-HR"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hr-HR" sz="1800" b="1" dirty="0">
                <a:effectLst/>
                <a:latin typeface="Times New Roman" panose="02020603050405020304" pitchFamily="18" charset="0"/>
                <a:ea typeface="Times New Roman" panose="02020603050405020304" pitchFamily="18" charset="0"/>
                <a:cs typeface="Times New Roman" panose="02020603050405020304" pitchFamily="18" charset="0"/>
              </a:rPr>
              <a:t>1. Geopolitička suparništva i sigurnosni izazovi</a:t>
            </a:r>
            <a:endParaRPr lang="hr-H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hr-HR" dirty="0"/>
          </a:p>
        </p:txBody>
      </p:sp>
      <p:sp>
        <p:nvSpPr>
          <p:cNvPr id="4" name="Content Placeholder 3">
            <a:extLst>
              <a:ext uri="{FF2B5EF4-FFF2-40B4-BE49-F238E27FC236}">
                <a16:creationId xmlns:a16="http://schemas.microsoft.com/office/drawing/2014/main" id="{855BEA9F-65C9-4BCA-A37D-C1914C8DD6B7}"/>
              </a:ext>
            </a:extLst>
          </p:cNvPr>
          <p:cNvSpPr>
            <a:spLocks noGrp="1"/>
          </p:cNvSpPr>
          <p:nvPr>
            <p:ph sz="half" idx="2"/>
          </p:nvPr>
        </p:nvSpPr>
        <p:spPr/>
        <p:txBody>
          <a:bodyPr>
            <a:normAutofit fontScale="77500" lnSpcReduction="20000"/>
          </a:bodyPr>
          <a:lstStyle/>
          <a:p>
            <a:r>
              <a:rPr lang="hr-HR" sz="1800" dirty="0">
                <a:effectLst/>
                <a:latin typeface="Times New Roman" panose="02020603050405020304" pitchFamily="18" charset="0"/>
                <a:ea typeface="Times New Roman" panose="02020603050405020304" pitchFamily="18" charset="0"/>
              </a:rPr>
              <a:t>Iran percipira sebe kao </a:t>
            </a:r>
            <a:r>
              <a:rPr lang="hr-HR" sz="1800" b="1" dirty="0">
                <a:effectLst/>
                <a:latin typeface="Times New Roman" panose="02020603050405020304" pitchFamily="18" charset="0"/>
                <a:ea typeface="Times New Roman" panose="02020603050405020304" pitchFamily="18" charset="0"/>
              </a:rPr>
              <a:t>regionalnu silu-izazivača</a:t>
            </a:r>
            <a:r>
              <a:rPr lang="hr-HR" sz="1800" dirty="0">
                <a:effectLst/>
                <a:latin typeface="Times New Roman" panose="02020603050405020304" pitchFamily="18" charset="0"/>
                <a:ea typeface="Times New Roman" panose="02020603050405020304" pitchFamily="18" charset="0"/>
              </a:rPr>
              <a:t>, a zaljevske arapske države ga često vide kao prijetnju – bilo kroz njegovu retoriku, podršku </a:t>
            </a:r>
            <a:r>
              <a:rPr lang="hr-HR" sz="1800" dirty="0" err="1">
                <a:effectLst/>
                <a:latin typeface="Times New Roman" panose="02020603050405020304" pitchFamily="18" charset="0"/>
                <a:ea typeface="Times New Roman" panose="02020603050405020304" pitchFamily="18" charset="0"/>
              </a:rPr>
              <a:t>proxy</a:t>
            </a:r>
            <a:r>
              <a:rPr lang="hr-HR" sz="1800" dirty="0">
                <a:effectLst/>
                <a:latin typeface="Times New Roman" panose="02020603050405020304" pitchFamily="18" charset="0"/>
                <a:ea typeface="Times New Roman" panose="02020603050405020304" pitchFamily="18" charset="0"/>
              </a:rPr>
              <a:t> skupinama (npr. u Jemenu) ili mogućnost utjecaja na more i trgovinske tokove.</a:t>
            </a:r>
          </a:p>
          <a:p>
            <a:endParaRPr lang="hr-HR" sz="1800" dirty="0">
              <a:latin typeface="Times New Roman" panose="02020603050405020304" pitchFamily="18" charset="0"/>
            </a:endParaRPr>
          </a:p>
          <a:p>
            <a:r>
              <a:rPr lang="hr-HR" sz="1800" dirty="0">
                <a:effectLst/>
                <a:latin typeface="Times New Roman" panose="02020603050405020304" pitchFamily="18" charset="0"/>
                <a:ea typeface="Times New Roman" panose="02020603050405020304" pitchFamily="18" charset="0"/>
              </a:rPr>
              <a:t>Značajan sigurnosni element je pomorski prolaz </a:t>
            </a:r>
            <a:r>
              <a:rPr lang="hr-HR" sz="1800" b="1" dirty="0">
                <a:effectLst/>
                <a:latin typeface="Times New Roman" panose="02020603050405020304" pitchFamily="18" charset="0"/>
                <a:ea typeface="Times New Roman" panose="02020603050405020304" pitchFamily="18" charset="0"/>
              </a:rPr>
              <a:t>Hormuz</a:t>
            </a:r>
            <a:r>
              <a:rPr lang="hr-HR" sz="1800" dirty="0">
                <a:effectLst/>
                <a:latin typeface="Times New Roman" panose="02020603050405020304" pitchFamily="18" charset="0"/>
                <a:ea typeface="Times New Roman" panose="02020603050405020304" pitchFamily="18" charset="0"/>
              </a:rPr>
              <a:t> – kroz koji prolazi veliki dio globalne nafte, i koji čini Iran-GCC odnose posebno delikatnim.</a:t>
            </a:r>
          </a:p>
          <a:p>
            <a:endParaRPr lang="hr-HR" sz="1800" dirty="0">
              <a:latin typeface="Times New Roman" panose="02020603050405020304" pitchFamily="18" charset="0"/>
            </a:endParaRPr>
          </a:p>
          <a:p>
            <a:r>
              <a:rPr lang="hr-HR" sz="1800" dirty="0">
                <a:latin typeface="Times New Roman" panose="02020603050405020304" pitchFamily="18" charset="0"/>
                <a:ea typeface="Times New Roman" panose="02020603050405020304" pitchFamily="18" charset="0"/>
                <a:cs typeface="Times New Roman" panose="02020603050405020304" pitchFamily="18" charset="0"/>
              </a:rPr>
              <a:t>A</a:t>
            </a:r>
            <a:r>
              <a:rPr lang="hr-HR" sz="1800" dirty="0">
                <a:effectLst/>
                <a:latin typeface="Times New Roman" panose="02020603050405020304" pitchFamily="18" charset="0"/>
                <a:ea typeface="Times New Roman" panose="02020603050405020304" pitchFamily="18" charset="0"/>
                <a:cs typeface="Times New Roman" panose="02020603050405020304" pitchFamily="18" charset="0"/>
              </a:rPr>
              <a:t>rapske države ulažu u </a:t>
            </a:r>
            <a:r>
              <a:rPr lang="hr-HR" sz="1800" b="1" dirty="0">
                <a:effectLst/>
                <a:latin typeface="Times New Roman" panose="02020603050405020304" pitchFamily="18" charset="0"/>
                <a:ea typeface="Times New Roman" panose="02020603050405020304" pitchFamily="18" charset="0"/>
                <a:cs typeface="Times New Roman" panose="02020603050405020304" pitchFamily="18" charset="0"/>
              </a:rPr>
              <a:t>diversifikaciju svojih sigurnosnih partnerstava</a:t>
            </a:r>
            <a:r>
              <a:rPr lang="hr-HR" sz="1800" dirty="0">
                <a:effectLst/>
                <a:latin typeface="Times New Roman" panose="02020603050405020304" pitchFamily="18" charset="0"/>
                <a:ea typeface="Times New Roman" panose="02020603050405020304" pitchFamily="18" charset="0"/>
                <a:cs typeface="Times New Roman" panose="02020603050405020304" pitchFamily="18" charset="0"/>
              </a:rPr>
              <a:t>, uključujući zapadne saveze i novi diplomatski manevre.</a:t>
            </a:r>
            <a:endParaRPr lang="hr-H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hr-HR" dirty="0"/>
          </a:p>
        </p:txBody>
      </p:sp>
      <p:sp>
        <p:nvSpPr>
          <p:cNvPr id="5" name="Text Placeholder 4">
            <a:extLst>
              <a:ext uri="{FF2B5EF4-FFF2-40B4-BE49-F238E27FC236}">
                <a16:creationId xmlns:a16="http://schemas.microsoft.com/office/drawing/2014/main" id="{DE0B8D3D-713E-4891-BA97-E6CCD4078422}"/>
              </a:ext>
            </a:extLst>
          </p:cNvPr>
          <p:cNvSpPr>
            <a:spLocks noGrp="1"/>
          </p:cNvSpPr>
          <p:nvPr>
            <p:ph type="body" sz="quarter" idx="3"/>
          </p:nvPr>
        </p:nvSpPr>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hr-HR" sz="1800" b="1" dirty="0">
                <a:effectLst/>
                <a:latin typeface="Times New Roman" panose="02020603050405020304" pitchFamily="18" charset="0"/>
                <a:ea typeface="Times New Roman" panose="02020603050405020304" pitchFamily="18" charset="0"/>
                <a:cs typeface="Times New Roman" panose="02020603050405020304" pitchFamily="18" charset="0"/>
              </a:rPr>
              <a:t>2. Ekonomski i energetski interesi</a:t>
            </a:r>
            <a:endParaRPr lang="hr-H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hr-HR" dirty="0"/>
          </a:p>
        </p:txBody>
      </p:sp>
      <p:sp>
        <p:nvSpPr>
          <p:cNvPr id="6" name="Content Placeholder 5">
            <a:extLst>
              <a:ext uri="{FF2B5EF4-FFF2-40B4-BE49-F238E27FC236}">
                <a16:creationId xmlns:a16="http://schemas.microsoft.com/office/drawing/2014/main" id="{D1793ABD-6DA2-4B8E-BE83-FEBFCA08C467}"/>
              </a:ext>
            </a:extLst>
          </p:cNvPr>
          <p:cNvSpPr>
            <a:spLocks noGrp="1"/>
          </p:cNvSpPr>
          <p:nvPr>
            <p:ph sz="quarter" idx="4"/>
          </p:nvPr>
        </p:nvSpPr>
        <p:spPr/>
        <p:txBody>
          <a:bodyPr>
            <a:normAutofit fontScale="77500" lnSpcReduction="20000"/>
          </a:bodyPr>
          <a:lstStyle/>
          <a:p>
            <a:r>
              <a:rPr lang="hr-HR" sz="1800" dirty="0">
                <a:effectLst/>
                <a:latin typeface="Times New Roman" panose="02020603050405020304" pitchFamily="18" charset="0"/>
                <a:ea typeface="Times New Roman" panose="02020603050405020304" pitchFamily="18" charset="0"/>
              </a:rPr>
              <a:t>Iako postoji veliki potencijal za trgovinu i </a:t>
            </a:r>
            <a:r>
              <a:rPr lang="hr-HR" sz="1800" b="1" dirty="0">
                <a:effectLst/>
                <a:latin typeface="Times New Roman" panose="02020603050405020304" pitchFamily="18" charset="0"/>
                <a:ea typeface="Times New Roman" panose="02020603050405020304" pitchFamily="18" charset="0"/>
              </a:rPr>
              <a:t>energetsku suradnju </a:t>
            </a:r>
            <a:r>
              <a:rPr lang="hr-HR" sz="1800" dirty="0">
                <a:effectLst/>
                <a:latin typeface="Times New Roman" panose="02020603050405020304" pitchFamily="18" charset="0"/>
                <a:ea typeface="Times New Roman" panose="02020603050405020304" pitchFamily="18" charset="0"/>
              </a:rPr>
              <a:t>(npr. Iran kao izvor plina, zaljevske države kao financijski/ logistički centri) – </a:t>
            </a:r>
            <a:r>
              <a:rPr lang="hr-HR" sz="1800" b="1" dirty="0">
                <a:effectLst/>
                <a:latin typeface="Times New Roman" panose="02020603050405020304" pitchFamily="18" charset="0"/>
                <a:ea typeface="Times New Roman" panose="02020603050405020304" pitchFamily="18" charset="0"/>
              </a:rPr>
              <a:t>realizacija je ograničena.</a:t>
            </a:r>
          </a:p>
          <a:p>
            <a:endParaRPr lang="hr-HR" sz="1800" dirty="0">
              <a:latin typeface="Times New Roman" panose="02020603050405020304" pitchFamily="18" charset="0"/>
            </a:endParaRPr>
          </a:p>
          <a:p>
            <a:r>
              <a:rPr lang="hr-HR" sz="1800" dirty="0">
                <a:effectLst/>
                <a:latin typeface="Times New Roman" panose="02020603050405020304" pitchFamily="18" charset="0"/>
                <a:ea typeface="Times New Roman" panose="02020603050405020304" pitchFamily="18" charset="0"/>
              </a:rPr>
              <a:t>Ujedinjeni Arapski Emirati (UAE) su bili i ostali značajan trgovački partner Irana. </a:t>
            </a:r>
          </a:p>
          <a:p>
            <a:endParaRPr lang="hr-HR" sz="1800" dirty="0">
              <a:latin typeface="Times New Roman" panose="02020603050405020304" pitchFamily="18" charset="0"/>
            </a:endParaRPr>
          </a:p>
          <a:p>
            <a:r>
              <a:rPr lang="hr-HR" sz="1800" dirty="0">
                <a:latin typeface="Times New Roman" panose="02020603050405020304" pitchFamily="18" charset="0"/>
                <a:ea typeface="Times New Roman" panose="02020603050405020304" pitchFamily="18" charset="0"/>
              </a:rPr>
              <a:t>P</a:t>
            </a:r>
            <a:r>
              <a:rPr lang="hr-HR" sz="1800" dirty="0">
                <a:effectLst/>
                <a:latin typeface="Times New Roman" panose="02020603050405020304" pitchFamily="18" charset="0"/>
                <a:ea typeface="Times New Roman" panose="02020603050405020304" pitchFamily="18" charset="0"/>
              </a:rPr>
              <a:t>roblemi poput teritorijalnih sporova, sankcija Iranu i sigurnosnih rizika usporavaju intenzivniju integraciju.</a:t>
            </a:r>
            <a:endParaRPr lang="hr-HR" dirty="0"/>
          </a:p>
        </p:txBody>
      </p:sp>
    </p:spTree>
    <p:extLst>
      <p:ext uri="{BB962C8B-B14F-4D97-AF65-F5344CB8AC3E}">
        <p14:creationId xmlns:p14="http://schemas.microsoft.com/office/powerpoint/2010/main" val="20845735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B03F1-1662-49E5-83CA-5250EBBDB30E}"/>
              </a:ext>
            </a:extLst>
          </p:cNvPr>
          <p:cNvSpPr>
            <a:spLocks noGrp="1"/>
          </p:cNvSpPr>
          <p:nvPr>
            <p:ph type="title"/>
          </p:nvPr>
        </p:nvSpPr>
        <p:spPr/>
        <p:txBody>
          <a:bodyPr/>
          <a:lstStyle/>
          <a:p>
            <a:endParaRPr lang="hr-HR"/>
          </a:p>
        </p:txBody>
      </p:sp>
      <p:sp>
        <p:nvSpPr>
          <p:cNvPr id="3" name="Text Placeholder 2">
            <a:extLst>
              <a:ext uri="{FF2B5EF4-FFF2-40B4-BE49-F238E27FC236}">
                <a16:creationId xmlns:a16="http://schemas.microsoft.com/office/drawing/2014/main" id="{5A3D687B-E445-4FAE-8FF8-FA246038BA65}"/>
              </a:ext>
            </a:extLst>
          </p:cNvPr>
          <p:cNvSpPr>
            <a:spLocks noGrp="1"/>
          </p:cNvSpPr>
          <p:nvPr>
            <p:ph type="body" idx="1"/>
          </p:nvPr>
        </p:nvSpPr>
        <p:spPr>
          <a:ln>
            <a:solidFill>
              <a:schemeClr val="tx1"/>
            </a:solidFill>
          </a:ln>
        </p:spPr>
        <p:txBody>
          <a:bodyPr/>
          <a:lstStyle/>
          <a:p>
            <a:r>
              <a:rPr lang="hr-HR" sz="1800" b="1"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hr-HR" sz="1800" b="1" dirty="0" err="1">
                <a:effectLst/>
                <a:latin typeface="Times New Roman" panose="02020603050405020304" pitchFamily="18" charset="0"/>
                <a:ea typeface="Times New Roman" panose="02020603050405020304" pitchFamily="18" charset="0"/>
                <a:cs typeface="Times New Roman" panose="02020603050405020304" pitchFamily="18" charset="0"/>
              </a:rPr>
              <a:t>Diplomatiski</a:t>
            </a:r>
            <a:r>
              <a:rPr lang="hr-HR" sz="1800" b="1" dirty="0">
                <a:effectLst/>
                <a:latin typeface="Times New Roman" panose="02020603050405020304" pitchFamily="18" charset="0"/>
                <a:ea typeface="Times New Roman" panose="02020603050405020304" pitchFamily="18" charset="0"/>
                <a:cs typeface="Times New Roman" panose="02020603050405020304" pitchFamily="18" charset="0"/>
              </a:rPr>
              <a:t> pomaci i novi obrasci</a:t>
            </a:r>
            <a:endParaRPr lang="hr-H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hr-HR" dirty="0"/>
          </a:p>
        </p:txBody>
      </p:sp>
      <p:sp>
        <p:nvSpPr>
          <p:cNvPr id="4" name="Content Placeholder 3">
            <a:extLst>
              <a:ext uri="{FF2B5EF4-FFF2-40B4-BE49-F238E27FC236}">
                <a16:creationId xmlns:a16="http://schemas.microsoft.com/office/drawing/2014/main" id="{86C0AE46-96D1-40D4-9226-230B72CFA257}"/>
              </a:ext>
            </a:extLst>
          </p:cNvPr>
          <p:cNvSpPr>
            <a:spLocks noGrp="1"/>
          </p:cNvSpPr>
          <p:nvPr>
            <p:ph sz="half" idx="2"/>
          </p:nvPr>
        </p:nvSpPr>
        <p:spPr/>
        <p:txBody>
          <a:bodyPr>
            <a:normAutofit lnSpcReduction="10000"/>
          </a:bodyPr>
          <a:lstStyle/>
          <a:p>
            <a:r>
              <a:rPr lang="hr-HR" sz="1800" dirty="0">
                <a:effectLst/>
                <a:latin typeface="Times New Roman" panose="02020603050405020304" pitchFamily="18" charset="0"/>
                <a:ea typeface="Times New Roman" panose="02020603050405020304" pitchFamily="18" charset="0"/>
              </a:rPr>
              <a:t>Postoji trend u kojem zaljevske države pokazuju veći interes za </a:t>
            </a:r>
            <a:r>
              <a:rPr lang="hr-HR" sz="1800" b="1" dirty="0">
                <a:effectLst/>
                <a:latin typeface="Times New Roman" panose="02020603050405020304" pitchFamily="18" charset="0"/>
                <a:ea typeface="Times New Roman" panose="02020603050405020304" pitchFamily="18" charset="0"/>
              </a:rPr>
              <a:t>stabilizacijom odnosa </a:t>
            </a:r>
            <a:r>
              <a:rPr lang="hr-HR" sz="1800" dirty="0">
                <a:effectLst/>
                <a:latin typeface="Times New Roman" panose="02020603050405020304" pitchFamily="18" charset="0"/>
                <a:ea typeface="Times New Roman" panose="02020603050405020304" pitchFamily="18" charset="0"/>
              </a:rPr>
              <a:t>s Iranom, ili barem za smanjenjem eskalacije, jer vide da veliki oružani sukobi štete ekonomiji i vlastitoj stabilnosti.</a:t>
            </a:r>
          </a:p>
          <a:p>
            <a:endParaRPr lang="hr-HR" sz="1800" dirty="0">
              <a:latin typeface="Times New Roman" panose="02020603050405020304" pitchFamily="18" charset="0"/>
            </a:endParaRPr>
          </a:p>
          <a:p>
            <a:r>
              <a:rPr lang="hr-HR" sz="1800" dirty="0">
                <a:effectLst/>
                <a:latin typeface="Times New Roman" panose="02020603050405020304" pitchFamily="18" charset="0"/>
                <a:ea typeface="Times New Roman" panose="02020603050405020304" pitchFamily="18" charset="0"/>
              </a:rPr>
              <a:t>Iran koristi „individualni pristup“ prema pojedinim zaljevskim državama (posebno Oman, Katar, UAE) više nego pristup prema cijelom GCC-bloku. </a:t>
            </a:r>
            <a:endParaRPr lang="hr-HR" dirty="0"/>
          </a:p>
        </p:txBody>
      </p:sp>
      <p:sp>
        <p:nvSpPr>
          <p:cNvPr id="5" name="Text Placeholder 4">
            <a:extLst>
              <a:ext uri="{FF2B5EF4-FFF2-40B4-BE49-F238E27FC236}">
                <a16:creationId xmlns:a16="http://schemas.microsoft.com/office/drawing/2014/main" id="{3457FE52-B75A-4059-8D58-29B514A9C0BC}"/>
              </a:ext>
            </a:extLst>
          </p:cNvPr>
          <p:cNvSpPr>
            <a:spLocks noGrp="1"/>
          </p:cNvSpPr>
          <p:nvPr>
            <p:ph type="body" sz="quarter" idx="3"/>
          </p:nvPr>
        </p:nvSpPr>
        <p:spPr>
          <a:ln>
            <a:solidFill>
              <a:schemeClr val="tx1"/>
            </a:solidFill>
          </a:ln>
        </p:spPr>
        <p:txBody>
          <a:bodyPr/>
          <a:lstStyle/>
          <a:p>
            <a:r>
              <a:rPr lang="hr-HR" sz="1800" b="1" dirty="0">
                <a:effectLst/>
                <a:latin typeface="Times New Roman" panose="02020603050405020304" pitchFamily="18" charset="0"/>
                <a:ea typeface="Times New Roman" panose="02020603050405020304" pitchFamily="18" charset="0"/>
                <a:cs typeface="Times New Roman" panose="02020603050405020304" pitchFamily="18" charset="0"/>
              </a:rPr>
              <a:t>4. Teritorialni i ideološki trenuci trenja</a:t>
            </a:r>
            <a:endParaRPr lang="hr-H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hr-HR" dirty="0"/>
          </a:p>
        </p:txBody>
      </p:sp>
      <p:sp>
        <p:nvSpPr>
          <p:cNvPr id="6" name="Content Placeholder 5">
            <a:extLst>
              <a:ext uri="{FF2B5EF4-FFF2-40B4-BE49-F238E27FC236}">
                <a16:creationId xmlns:a16="http://schemas.microsoft.com/office/drawing/2014/main" id="{A68645BD-8E17-4524-9DA0-8EFD3C025306}"/>
              </a:ext>
            </a:extLst>
          </p:cNvPr>
          <p:cNvSpPr>
            <a:spLocks noGrp="1"/>
          </p:cNvSpPr>
          <p:nvPr>
            <p:ph sz="quarter" idx="4"/>
          </p:nvPr>
        </p:nvSpPr>
        <p:spPr/>
        <p:txBody>
          <a:bodyPr>
            <a:normAutofit lnSpcReduction="10000"/>
          </a:bodyPr>
          <a:lstStyle/>
          <a:p>
            <a:r>
              <a:rPr lang="hr-HR" sz="1800" dirty="0">
                <a:effectLst/>
                <a:latin typeface="Times New Roman" panose="02020603050405020304" pitchFamily="18" charset="0"/>
                <a:ea typeface="Times New Roman" panose="02020603050405020304" pitchFamily="18" charset="0"/>
              </a:rPr>
              <a:t>Sporna su pitanja kao što su otoci Abu Musa, </a:t>
            </a:r>
            <a:r>
              <a:rPr lang="hr-HR" sz="1800" dirty="0" err="1">
                <a:effectLst/>
                <a:latin typeface="Times New Roman" panose="02020603050405020304" pitchFamily="18" charset="0"/>
                <a:ea typeface="Times New Roman" panose="02020603050405020304" pitchFamily="18" charset="0"/>
              </a:rPr>
              <a:t>Greater</a:t>
            </a:r>
            <a:r>
              <a:rPr lang="hr-HR" sz="1800" dirty="0">
                <a:effectLst/>
                <a:latin typeface="Times New Roman" panose="02020603050405020304" pitchFamily="18" charset="0"/>
                <a:ea typeface="Times New Roman" panose="02020603050405020304" pitchFamily="18" charset="0"/>
              </a:rPr>
              <a:t> </a:t>
            </a:r>
            <a:r>
              <a:rPr lang="hr-HR" sz="1800" dirty="0" err="1">
                <a:effectLst/>
                <a:latin typeface="Times New Roman" panose="02020603050405020304" pitchFamily="18" charset="0"/>
                <a:ea typeface="Times New Roman" panose="02020603050405020304" pitchFamily="18" charset="0"/>
              </a:rPr>
              <a:t>Tunb</a:t>
            </a:r>
            <a:r>
              <a:rPr lang="hr-HR" sz="1800" dirty="0">
                <a:effectLst/>
                <a:latin typeface="Times New Roman" panose="02020603050405020304" pitchFamily="18" charset="0"/>
                <a:ea typeface="Times New Roman" panose="02020603050405020304" pitchFamily="18" charset="0"/>
              </a:rPr>
              <a:t> i </a:t>
            </a:r>
            <a:r>
              <a:rPr lang="hr-HR" sz="1800" dirty="0" err="1">
                <a:effectLst/>
                <a:latin typeface="Times New Roman" panose="02020603050405020304" pitchFamily="18" charset="0"/>
                <a:ea typeface="Times New Roman" panose="02020603050405020304" pitchFamily="18" charset="0"/>
              </a:rPr>
              <a:t>Lesser</a:t>
            </a:r>
            <a:r>
              <a:rPr lang="hr-HR" sz="1800" dirty="0">
                <a:effectLst/>
                <a:latin typeface="Times New Roman" panose="02020603050405020304" pitchFamily="18" charset="0"/>
                <a:ea typeface="Times New Roman" panose="02020603050405020304" pitchFamily="18" charset="0"/>
              </a:rPr>
              <a:t> </a:t>
            </a:r>
            <a:r>
              <a:rPr lang="hr-HR" sz="1800" dirty="0" err="1">
                <a:effectLst/>
                <a:latin typeface="Times New Roman" panose="02020603050405020304" pitchFamily="18" charset="0"/>
                <a:ea typeface="Times New Roman" panose="02020603050405020304" pitchFamily="18" charset="0"/>
              </a:rPr>
              <a:t>Tunb</a:t>
            </a:r>
            <a:r>
              <a:rPr lang="hr-HR" sz="1800" dirty="0">
                <a:effectLst/>
                <a:latin typeface="Times New Roman" panose="02020603050405020304" pitchFamily="18" charset="0"/>
                <a:ea typeface="Times New Roman" panose="02020603050405020304" pitchFamily="18" charset="0"/>
              </a:rPr>
              <a:t> (između Irana i UAE) koja ostaju „bubanj“ potencijalnih sukoba.</a:t>
            </a:r>
          </a:p>
          <a:p>
            <a:endParaRPr lang="hr-HR" sz="1800" dirty="0">
              <a:latin typeface="Times New Roman" panose="02020603050405020304" pitchFamily="18" charset="0"/>
            </a:endParaRPr>
          </a:p>
          <a:p>
            <a:r>
              <a:rPr lang="hr-HR" sz="1800" dirty="0">
                <a:effectLst/>
                <a:latin typeface="Times New Roman" panose="02020603050405020304" pitchFamily="18" charset="0"/>
                <a:ea typeface="Times New Roman" panose="02020603050405020304" pitchFamily="18" charset="0"/>
              </a:rPr>
              <a:t>Ideološki – iako se često u medijima prikazuje kao šijitsko-sunitski razdor – stvarnost je da su pragmatični državni interesi često jači od ideologije.</a:t>
            </a:r>
          </a:p>
          <a:p>
            <a:endParaRPr lang="hr-HR" sz="1800" dirty="0">
              <a:latin typeface="Times New Roman" panose="02020603050405020304" pitchFamily="18" charset="0"/>
            </a:endParaRPr>
          </a:p>
          <a:p>
            <a:endParaRPr lang="hr-HR" dirty="0"/>
          </a:p>
        </p:txBody>
      </p:sp>
    </p:spTree>
    <p:extLst>
      <p:ext uri="{BB962C8B-B14F-4D97-AF65-F5344CB8AC3E}">
        <p14:creationId xmlns:p14="http://schemas.microsoft.com/office/powerpoint/2010/main" val="11221928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097280" y="286603"/>
            <a:ext cx="10058400" cy="1450757"/>
          </a:xfrm>
        </p:spPr>
        <p:txBody>
          <a:bodyPr>
            <a:normAutofit/>
          </a:bodyPr>
          <a:lstStyle/>
          <a:p>
            <a:endParaRPr lang="en-US" dirty="0"/>
          </a:p>
        </p:txBody>
      </p:sp>
      <p:graphicFrame>
        <p:nvGraphicFramePr>
          <p:cNvPr id="4" name="Content Placeholder 2" descr="SmartArt graphic">
            <a:extLst>
              <a:ext uri="{FF2B5EF4-FFF2-40B4-BE49-F238E27FC236}">
                <a16:creationId xmlns:a16="http://schemas.microsoft.com/office/drawing/2014/main" id="{59F5A1AC-D08D-42AE-B94A-1CAFB517D846}"/>
              </a:ext>
            </a:extLst>
          </p:cNvPr>
          <p:cNvGraphicFramePr>
            <a:graphicFrameLocks noGrp="1"/>
          </p:cNvGraphicFramePr>
          <p:nvPr>
            <p:ph idx="1"/>
            <p:extLst>
              <p:ext uri="{D42A27DB-BD31-4B8C-83A1-F6EECF244321}">
                <p14:modId xmlns:p14="http://schemas.microsoft.com/office/powerpoint/2010/main" val="2810667352"/>
              </p:ext>
            </p:extLst>
          </p:nvPr>
        </p:nvGraphicFramePr>
        <p:xfrm>
          <a:off x="1164696" y="2030782"/>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66DEEB6C-30A5-4856-8475-1F68B1D06FAD}"/>
              </a:ext>
            </a:extLst>
          </p:cNvPr>
          <p:cNvSpPr txBox="1"/>
          <p:nvPr/>
        </p:nvSpPr>
        <p:spPr>
          <a:xfrm>
            <a:off x="2447365" y="3316941"/>
            <a:ext cx="7673788" cy="2800767"/>
          </a:xfrm>
          <a:prstGeom prst="rect">
            <a:avLst/>
          </a:prstGeom>
          <a:noFill/>
        </p:spPr>
        <p:txBody>
          <a:bodyPr wrap="square" rtlCol="0">
            <a:spAutoFit/>
          </a:bodyPr>
          <a:lstStyle/>
          <a:p>
            <a:pPr algn="ct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Odnos</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Irana</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i</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arapskih</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država</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Zaljeva</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nije</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samo</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pitanje</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politike</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već</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ogledalo</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šire</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borbe</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za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moć</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identitet</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i</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utjecaj</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na</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Bliskom</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istoku</a:t>
            </a:r>
            <a:r>
              <a:rPr lang="hr-HR" sz="1800" i="1"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hr-HR" sz="2800" b="1" i="1" dirty="0"/>
          </a:p>
          <a:p>
            <a:pPr algn="ctr"/>
            <a:endParaRPr lang="hr-HR" sz="2800" b="1" i="1" dirty="0"/>
          </a:p>
          <a:p>
            <a:pPr algn="ctr"/>
            <a:endParaRPr lang="hr-HR" sz="2800" b="1" i="1" dirty="0"/>
          </a:p>
          <a:p>
            <a:pPr algn="ctr"/>
            <a:endParaRPr lang="hr-HR" sz="2800" b="1" i="1" dirty="0"/>
          </a:p>
          <a:p>
            <a:pPr algn="ctr"/>
            <a:r>
              <a:rPr lang="hr-HR" sz="2800" b="1" i="1" dirty="0"/>
              <a:t>ZAHVALJUJEM NA PAŽNJI!</a:t>
            </a:r>
          </a:p>
        </p:txBody>
      </p:sp>
    </p:spTree>
    <p:extLst>
      <p:ext uri="{BB962C8B-B14F-4D97-AF65-F5344CB8AC3E}">
        <p14:creationId xmlns:p14="http://schemas.microsoft.com/office/powerpoint/2010/main" val="15269764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F35A8-B7D4-47B4-8E3C-9E6D3997FA16}"/>
              </a:ext>
            </a:extLst>
          </p:cNvPr>
          <p:cNvSpPr>
            <a:spLocks noGrp="1"/>
          </p:cNvSpPr>
          <p:nvPr>
            <p:ph type="title"/>
          </p:nvPr>
        </p:nvSpPr>
        <p:spPr>
          <a:xfrm>
            <a:off x="1066800" y="642594"/>
            <a:ext cx="10058400" cy="737473"/>
          </a:xfrm>
        </p:spPr>
        <p:txBody>
          <a:bodyPr/>
          <a:lstStyle/>
          <a:p>
            <a:r>
              <a:rPr lang="hr-HR" dirty="0"/>
              <a:t>Literatura i izvori</a:t>
            </a:r>
          </a:p>
        </p:txBody>
      </p:sp>
      <p:sp>
        <p:nvSpPr>
          <p:cNvPr id="3" name="Content Placeholder 2">
            <a:extLst>
              <a:ext uri="{FF2B5EF4-FFF2-40B4-BE49-F238E27FC236}">
                <a16:creationId xmlns:a16="http://schemas.microsoft.com/office/drawing/2014/main" id="{79C57EFD-25B5-4540-948E-590FDECDAF5B}"/>
              </a:ext>
            </a:extLst>
          </p:cNvPr>
          <p:cNvSpPr>
            <a:spLocks noGrp="1"/>
          </p:cNvSpPr>
          <p:nvPr>
            <p:ph idx="1"/>
          </p:nvPr>
        </p:nvSpPr>
        <p:spPr>
          <a:xfrm>
            <a:off x="1066800" y="1447800"/>
            <a:ext cx="10058400" cy="4504944"/>
          </a:xfrm>
        </p:spPr>
        <p:txBody>
          <a:bodyPr>
            <a:normAutofit fontScale="25000" lnSpcReduction="20000"/>
          </a:bodyPr>
          <a:lstStyle/>
          <a:p>
            <a:pPr algn="just">
              <a:lnSpc>
                <a:spcPct val="107000"/>
              </a:lnSpc>
              <a:spcAft>
                <a:spcPts val="800"/>
              </a:spcAft>
            </a:pPr>
            <a:r>
              <a:rPr lang="hr-HR" sz="3600" kern="1800" dirty="0">
                <a:effectLst/>
                <a:latin typeface="Calibri" panose="020F0502020204030204" pitchFamily="34" charset="0"/>
                <a:ea typeface="Calibri" panose="020F0502020204030204" pitchFamily="34" charset="0"/>
                <a:cs typeface="Calibri" panose="020F0502020204030204" pitchFamily="34" charset="0"/>
              </a:rPr>
              <a:t>Ali,  L. (2025): </a:t>
            </a:r>
            <a:r>
              <a:rPr lang="hr-HR" sz="3600" dirty="0">
                <a:effectLst/>
                <a:latin typeface="Calibri" panose="020F0502020204030204" pitchFamily="34" charset="0"/>
                <a:ea typeface="Calibri" panose="020F0502020204030204" pitchFamily="34" charset="0"/>
                <a:cs typeface="Calibri" panose="020F0502020204030204" pitchFamily="34" charset="0"/>
              </a:rPr>
              <a:t>The </a:t>
            </a:r>
            <a:r>
              <a:rPr lang="hr-HR" sz="3600" dirty="0" err="1">
                <a:effectLst/>
                <a:latin typeface="Calibri" panose="020F0502020204030204" pitchFamily="34" charset="0"/>
                <a:ea typeface="Calibri" panose="020F0502020204030204" pitchFamily="34" charset="0"/>
                <a:cs typeface="Calibri" panose="020F0502020204030204" pitchFamily="34" charset="0"/>
              </a:rPr>
              <a:t>Strategic</a:t>
            </a:r>
            <a:r>
              <a:rPr lang="hr-HR" sz="3600" dirty="0">
                <a:effectLst/>
                <a:latin typeface="Calibri" panose="020F0502020204030204" pitchFamily="34" charset="0"/>
                <a:ea typeface="Calibri" panose="020F0502020204030204" pitchFamily="34" charset="0"/>
                <a:cs typeface="Calibri" panose="020F0502020204030204" pitchFamily="34" charset="0"/>
              </a:rPr>
              <a:t> Outlook for </a:t>
            </a:r>
            <a:r>
              <a:rPr lang="hr-HR" sz="3600" dirty="0" err="1">
                <a:effectLst/>
                <a:latin typeface="Calibri" panose="020F0502020204030204" pitchFamily="34" charset="0"/>
                <a:ea typeface="Calibri" panose="020F0502020204030204" pitchFamily="34" charset="0"/>
                <a:cs typeface="Calibri" panose="020F0502020204030204" pitchFamily="34" charset="0"/>
              </a:rPr>
              <a:t>Gulf</a:t>
            </a:r>
            <a:r>
              <a:rPr lang="hr-HR" sz="3600" dirty="0">
                <a:effectLst/>
                <a:latin typeface="Calibri" panose="020F0502020204030204" pitchFamily="34" charset="0"/>
                <a:ea typeface="Calibri" panose="020F0502020204030204" pitchFamily="34" charset="0"/>
                <a:cs typeface="Calibri" panose="020F0502020204030204" pitchFamily="34" charset="0"/>
              </a:rPr>
              <a:t>-Iran </a:t>
            </a:r>
            <a:r>
              <a:rPr lang="hr-HR" sz="3600" dirty="0" err="1">
                <a:effectLst/>
                <a:latin typeface="Calibri" panose="020F0502020204030204" pitchFamily="34" charset="0"/>
                <a:ea typeface="Calibri" panose="020F0502020204030204" pitchFamily="34" charset="0"/>
                <a:cs typeface="Calibri" panose="020F0502020204030204" pitchFamily="34" charset="0"/>
              </a:rPr>
              <a:t>Relations</a:t>
            </a:r>
            <a:r>
              <a:rPr lang="hr-HR" sz="3600" dirty="0">
                <a:effectLst/>
                <a:latin typeface="Calibri" panose="020F0502020204030204" pitchFamily="34" charset="0"/>
                <a:ea typeface="Calibri" panose="020F0502020204030204" pitchFamily="34" charset="0"/>
                <a:cs typeface="Calibri" panose="020F0502020204030204" pitchFamily="34" charset="0"/>
              </a:rPr>
              <a:t>, </a:t>
            </a:r>
            <a:r>
              <a:rPr lang="hr-HR" sz="3600" dirty="0" err="1">
                <a:effectLst/>
                <a:latin typeface="Calibri" panose="020F0502020204030204" pitchFamily="34" charset="0"/>
                <a:ea typeface="Calibri" panose="020F0502020204030204" pitchFamily="34" charset="0"/>
                <a:cs typeface="Calibri" panose="020F0502020204030204" pitchFamily="34" charset="0"/>
              </a:rPr>
              <a:t>Gulf</a:t>
            </a:r>
            <a:r>
              <a:rPr lang="hr-HR" sz="3600" dirty="0">
                <a:effectLst/>
                <a:latin typeface="Calibri" panose="020F0502020204030204" pitchFamily="34" charset="0"/>
                <a:ea typeface="Calibri" panose="020F0502020204030204" pitchFamily="34" charset="0"/>
                <a:cs typeface="Calibri" panose="020F0502020204030204" pitchFamily="34" charset="0"/>
              </a:rPr>
              <a:t> Research Centre,  </a:t>
            </a:r>
            <a:r>
              <a:rPr lang="hr-HR" sz="3600" u="sng" dirty="0">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www.grc.net</a:t>
            </a:r>
            <a:endParaRPr lang="hr-HR" sz="3600" dirty="0">
              <a:effectLst/>
              <a:latin typeface="Calibri" panose="020F0502020204030204" pitchFamily="34" charset="0"/>
              <a:ea typeface="Calibri" panose="020F0502020204030204" pitchFamily="34" charset="0"/>
              <a:cs typeface="Calibri" panose="020F0502020204030204" pitchFamily="34" charset="0"/>
            </a:endParaRPr>
          </a:p>
          <a:p>
            <a:r>
              <a:rPr lang="hr-HR" sz="3600" dirty="0">
                <a:effectLst/>
                <a:latin typeface="Calibri" panose="020F0502020204030204" pitchFamily="34" charset="0"/>
                <a:ea typeface="Calibri" panose="020F0502020204030204" pitchFamily="34" charset="0"/>
                <a:cs typeface="Calibri" panose="020F0502020204030204" pitchFamily="34" charset="0"/>
              </a:rPr>
              <a:t>Al-</a:t>
            </a:r>
            <a:r>
              <a:rPr lang="hr-HR" sz="3600" dirty="0" err="1">
                <a:effectLst/>
                <a:latin typeface="Calibri" panose="020F0502020204030204" pitchFamily="34" charset="0"/>
                <a:ea typeface="Calibri" panose="020F0502020204030204" pitchFamily="34" charset="0"/>
                <a:cs typeface="Calibri" panose="020F0502020204030204" pitchFamily="34" charset="0"/>
              </a:rPr>
              <a:t>Rasheed</a:t>
            </a:r>
            <a:r>
              <a:rPr lang="hr-HR" sz="3600" dirty="0">
                <a:effectLst/>
                <a:latin typeface="Calibri" panose="020F0502020204030204" pitchFamily="34" charset="0"/>
                <a:ea typeface="Calibri" panose="020F0502020204030204" pitchFamily="34" charset="0"/>
                <a:cs typeface="Calibri" panose="020F0502020204030204" pitchFamily="34" charset="0"/>
              </a:rPr>
              <a:t>, M., 2018: The </a:t>
            </a:r>
            <a:r>
              <a:rPr lang="hr-HR" sz="3600" dirty="0" err="1">
                <a:effectLst/>
                <a:latin typeface="Calibri" panose="020F0502020204030204" pitchFamily="34" charset="0"/>
                <a:ea typeface="Calibri" panose="020F0502020204030204" pitchFamily="34" charset="0"/>
                <a:cs typeface="Calibri" panose="020F0502020204030204" pitchFamily="34" charset="0"/>
              </a:rPr>
              <a:t>View</a:t>
            </a:r>
            <a:r>
              <a:rPr lang="hr-HR" sz="3600" dirty="0">
                <a:effectLst/>
                <a:latin typeface="Calibri" panose="020F0502020204030204" pitchFamily="34" charset="0"/>
                <a:ea typeface="Calibri" panose="020F0502020204030204" pitchFamily="34" charset="0"/>
                <a:cs typeface="Calibri" panose="020F0502020204030204" pitchFamily="34" charset="0"/>
              </a:rPr>
              <a:t> </a:t>
            </a:r>
            <a:r>
              <a:rPr lang="hr-HR" sz="3600" dirty="0" err="1">
                <a:effectLst/>
                <a:latin typeface="Calibri" panose="020F0502020204030204" pitchFamily="34" charset="0"/>
                <a:ea typeface="Calibri" panose="020F0502020204030204" pitchFamily="34" charset="0"/>
                <a:cs typeface="Calibri" panose="020F0502020204030204" pitchFamily="34" charset="0"/>
              </a:rPr>
              <a:t>From</a:t>
            </a:r>
            <a:r>
              <a:rPr lang="hr-HR" sz="3600" dirty="0">
                <a:effectLst/>
                <a:latin typeface="Calibri" panose="020F0502020204030204" pitchFamily="34" charset="0"/>
                <a:ea typeface="Calibri" panose="020F0502020204030204" pitchFamily="34" charset="0"/>
                <a:cs typeface="Calibri" panose="020F0502020204030204" pitchFamily="34" charset="0"/>
              </a:rPr>
              <a:t> </a:t>
            </a:r>
            <a:r>
              <a:rPr lang="hr-HR" sz="3600" dirty="0" err="1">
                <a:effectLst/>
                <a:latin typeface="Calibri" panose="020F0502020204030204" pitchFamily="34" charset="0"/>
                <a:ea typeface="Calibri" panose="020F0502020204030204" pitchFamily="34" charset="0"/>
                <a:cs typeface="Calibri" panose="020F0502020204030204" pitchFamily="34" charset="0"/>
              </a:rPr>
              <a:t>Riyadh</a:t>
            </a:r>
            <a:r>
              <a:rPr lang="hr-HR" sz="3600" dirty="0">
                <a:effectLst/>
                <a:latin typeface="Calibri" panose="020F0502020204030204" pitchFamily="34" charset="0"/>
                <a:ea typeface="Calibri" panose="020F0502020204030204" pitchFamily="34" charset="0"/>
                <a:cs typeface="Calibri" panose="020F0502020204030204" pitchFamily="34" charset="0"/>
              </a:rPr>
              <a:t> </a:t>
            </a:r>
            <a:r>
              <a:rPr lang="hr-HR" sz="3600" dirty="0">
                <a:latin typeface="Calibri" panose="020F0502020204030204" pitchFamily="34" charset="0"/>
                <a:ea typeface="Calibri" panose="020F0502020204030204" pitchFamily="34" charset="0"/>
                <a:cs typeface="Calibri" panose="020F0502020204030204" pitchFamily="34" charset="0"/>
              </a:rPr>
              <a:t>u: The </a:t>
            </a:r>
            <a:r>
              <a:rPr lang="hr-HR" sz="3600" dirty="0" err="1">
                <a:latin typeface="Calibri" panose="020F0502020204030204" pitchFamily="34" charset="0"/>
                <a:ea typeface="Calibri" panose="020F0502020204030204" pitchFamily="34" charset="0"/>
                <a:cs typeface="Calibri" panose="020F0502020204030204" pitchFamily="34" charset="0"/>
              </a:rPr>
              <a:t>Foreign</a:t>
            </a:r>
            <a:r>
              <a:rPr lang="hr-HR" sz="3600" dirty="0">
                <a:latin typeface="Calibri" panose="020F0502020204030204" pitchFamily="34" charset="0"/>
                <a:ea typeface="Calibri" panose="020F0502020204030204" pitchFamily="34" charset="0"/>
                <a:cs typeface="Calibri" panose="020F0502020204030204" pitchFamily="34" charset="0"/>
              </a:rPr>
              <a:t> </a:t>
            </a:r>
            <a:r>
              <a:rPr lang="hr-HR" sz="3600" dirty="0" err="1">
                <a:latin typeface="Calibri" panose="020F0502020204030204" pitchFamily="34" charset="0"/>
                <a:ea typeface="Calibri" panose="020F0502020204030204" pitchFamily="34" charset="0"/>
                <a:cs typeface="Calibri" panose="020F0502020204030204" pitchFamily="34" charset="0"/>
              </a:rPr>
              <a:t>Policy</a:t>
            </a:r>
            <a:r>
              <a:rPr lang="hr-HR" sz="3600" dirty="0">
                <a:latin typeface="Calibri" panose="020F0502020204030204" pitchFamily="34" charset="0"/>
                <a:ea typeface="Calibri" panose="020F0502020204030204" pitchFamily="34" charset="0"/>
                <a:cs typeface="Calibri" panose="020F0502020204030204" pitchFamily="34" charset="0"/>
              </a:rPr>
              <a:t> Centre: Saudi </a:t>
            </a:r>
            <a:r>
              <a:rPr lang="hr-HR" sz="3600" dirty="0" err="1">
                <a:latin typeface="Calibri" panose="020F0502020204030204" pitchFamily="34" charset="0"/>
                <a:ea typeface="Calibri" panose="020F0502020204030204" pitchFamily="34" charset="0"/>
                <a:cs typeface="Calibri" panose="020F0502020204030204" pitchFamily="34" charset="0"/>
              </a:rPr>
              <a:t>Arabia</a:t>
            </a:r>
            <a:r>
              <a:rPr lang="hr-HR" sz="3600" dirty="0">
                <a:latin typeface="Calibri" panose="020F0502020204030204" pitchFamily="34" charset="0"/>
                <a:ea typeface="Calibri" panose="020F0502020204030204" pitchFamily="34" charset="0"/>
                <a:cs typeface="Calibri" panose="020F0502020204030204" pitchFamily="34" charset="0"/>
              </a:rPr>
              <a:t> </a:t>
            </a:r>
            <a:r>
              <a:rPr lang="hr-HR" sz="3600" dirty="0" err="1">
                <a:latin typeface="Calibri" panose="020F0502020204030204" pitchFamily="34" charset="0"/>
                <a:ea typeface="Calibri" panose="020F0502020204030204" pitchFamily="34" charset="0"/>
                <a:cs typeface="Calibri" panose="020F0502020204030204" pitchFamily="34" charset="0"/>
              </a:rPr>
              <a:t>and</a:t>
            </a:r>
            <a:r>
              <a:rPr lang="hr-HR" sz="3600" dirty="0">
                <a:latin typeface="Calibri" panose="020F0502020204030204" pitchFamily="34" charset="0"/>
                <a:ea typeface="Calibri" panose="020F0502020204030204" pitchFamily="34" charset="0"/>
                <a:cs typeface="Calibri" panose="020F0502020204030204" pitchFamily="34" charset="0"/>
              </a:rPr>
              <a:t> Iran - The </a:t>
            </a:r>
            <a:r>
              <a:rPr lang="hr-HR" sz="3600" dirty="0" err="1">
                <a:latin typeface="Calibri" panose="020F0502020204030204" pitchFamily="34" charset="0"/>
                <a:ea typeface="Calibri" panose="020F0502020204030204" pitchFamily="34" charset="0"/>
                <a:cs typeface="Calibri" panose="020F0502020204030204" pitchFamily="34" charset="0"/>
              </a:rPr>
              <a:t>Struggle</a:t>
            </a:r>
            <a:r>
              <a:rPr lang="hr-HR" sz="3600" dirty="0">
                <a:latin typeface="Calibri" panose="020F0502020204030204" pitchFamily="34" charset="0"/>
                <a:ea typeface="Calibri" panose="020F0502020204030204" pitchFamily="34" charset="0"/>
                <a:cs typeface="Calibri" panose="020F0502020204030204" pitchFamily="34" charset="0"/>
              </a:rPr>
              <a:t> to </a:t>
            </a:r>
            <a:r>
              <a:rPr lang="hr-HR" sz="3600" dirty="0" err="1">
                <a:latin typeface="Calibri" panose="020F0502020204030204" pitchFamily="34" charset="0"/>
                <a:ea typeface="Calibri" panose="020F0502020204030204" pitchFamily="34" charset="0"/>
                <a:cs typeface="Calibri" panose="020F0502020204030204" pitchFamily="34" charset="0"/>
              </a:rPr>
              <a:t>Shape</a:t>
            </a:r>
            <a:r>
              <a:rPr lang="hr-HR" sz="3600" dirty="0">
                <a:latin typeface="Calibri" panose="020F0502020204030204" pitchFamily="34" charset="0"/>
                <a:ea typeface="Calibri" panose="020F0502020204030204" pitchFamily="34" charset="0"/>
                <a:cs typeface="Calibri" panose="020F0502020204030204" pitchFamily="34" charset="0"/>
              </a:rPr>
              <a:t> </a:t>
            </a:r>
            <a:r>
              <a:rPr lang="hr-HR" sz="3600" dirty="0" err="1">
                <a:latin typeface="Calibri" panose="020F0502020204030204" pitchFamily="34" charset="0"/>
                <a:ea typeface="Calibri" panose="020F0502020204030204" pitchFamily="34" charset="0"/>
                <a:cs typeface="Calibri" panose="020F0502020204030204" pitchFamily="34" charset="0"/>
              </a:rPr>
              <a:t>the</a:t>
            </a:r>
            <a:r>
              <a:rPr lang="hr-HR" sz="3600" dirty="0">
                <a:latin typeface="Calibri" panose="020F0502020204030204" pitchFamily="34" charset="0"/>
                <a:ea typeface="Calibri" panose="020F0502020204030204" pitchFamily="34" charset="0"/>
                <a:cs typeface="Calibri" panose="020F0502020204030204" pitchFamily="34" charset="0"/>
              </a:rPr>
              <a:t> </a:t>
            </a:r>
            <a:r>
              <a:rPr lang="hr-HR" sz="3600" dirty="0" err="1">
                <a:latin typeface="Calibri" panose="020F0502020204030204" pitchFamily="34" charset="0"/>
                <a:ea typeface="Calibri" panose="020F0502020204030204" pitchFamily="34" charset="0"/>
                <a:cs typeface="Calibri" panose="020F0502020204030204" pitchFamily="34" charset="0"/>
              </a:rPr>
              <a:t>Middle</a:t>
            </a:r>
            <a:r>
              <a:rPr lang="hr-HR" sz="3600" dirty="0">
                <a:latin typeface="Calibri" panose="020F0502020204030204" pitchFamily="34" charset="0"/>
                <a:ea typeface="Calibri" panose="020F0502020204030204" pitchFamily="34" charset="0"/>
                <a:cs typeface="Calibri" panose="020F0502020204030204" pitchFamily="34" charset="0"/>
              </a:rPr>
              <a:t> East, 2018. </a:t>
            </a:r>
            <a:r>
              <a:rPr lang="hr-HR" sz="3600" dirty="0">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https://fpc.org.uk/wp-content/uploads/2018/11/Saudi-Arabia-and-Iran-The-Struggle-to-Shape-the-Middle-East-Report.pdf</a:t>
            </a:r>
            <a:r>
              <a:rPr lang="hr-HR" sz="3600" dirty="0">
                <a:latin typeface="Calibri" panose="020F0502020204030204" pitchFamily="34" charset="0"/>
                <a:ea typeface="Calibri" panose="020F0502020204030204" pitchFamily="34" charset="0"/>
                <a:cs typeface="Calibri" panose="020F0502020204030204" pitchFamily="34" charset="0"/>
              </a:rPr>
              <a:t> pristupljeno 18.11.2025</a:t>
            </a:r>
          </a:p>
          <a:p>
            <a:r>
              <a:rPr lang="hr-HR" sz="3600" dirty="0" err="1">
                <a:effectLst/>
                <a:latin typeface="Calibri" panose="020F0502020204030204" pitchFamily="34" charset="0"/>
                <a:ea typeface="Calibri" panose="020F0502020204030204" pitchFamily="34" charset="0"/>
                <a:cs typeface="Calibri" panose="020F0502020204030204" pitchFamily="34" charset="0"/>
              </a:rPr>
              <a:t>Mabon</a:t>
            </a:r>
            <a:r>
              <a:rPr lang="hr-HR" sz="3600" dirty="0">
                <a:effectLst/>
                <a:latin typeface="Calibri" panose="020F0502020204030204" pitchFamily="34" charset="0"/>
                <a:ea typeface="Calibri" panose="020F0502020204030204" pitchFamily="34" charset="0"/>
                <a:cs typeface="Calibri" panose="020F0502020204030204" pitchFamily="34" charset="0"/>
              </a:rPr>
              <a:t>, S., 2018: Bahrain - The Epicentre </a:t>
            </a:r>
            <a:r>
              <a:rPr lang="hr-HR" sz="3600" dirty="0" err="1">
                <a:effectLst/>
                <a:latin typeface="Calibri" panose="020F0502020204030204" pitchFamily="34" charset="0"/>
                <a:ea typeface="Calibri" panose="020F0502020204030204" pitchFamily="34" charset="0"/>
                <a:cs typeface="Calibri" panose="020F0502020204030204" pitchFamily="34" charset="0"/>
              </a:rPr>
              <a:t>of</a:t>
            </a:r>
            <a:r>
              <a:rPr lang="hr-HR" sz="3600" dirty="0">
                <a:effectLst/>
                <a:latin typeface="Calibri" panose="020F0502020204030204" pitchFamily="34" charset="0"/>
                <a:ea typeface="Calibri" panose="020F0502020204030204" pitchFamily="34" charset="0"/>
                <a:cs typeface="Calibri" panose="020F0502020204030204" pitchFamily="34" charset="0"/>
              </a:rPr>
              <a:t> </a:t>
            </a:r>
            <a:r>
              <a:rPr lang="hr-HR" sz="3600" dirty="0" err="1">
                <a:effectLst/>
                <a:latin typeface="Calibri" panose="020F0502020204030204" pitchFamily="34" charset="0"/>
                <a:ea typeface="Calibri" panose="020F0502020204030204" pitchFamily="34" charset="0"/>
                <a:cs typeface="Calibri" panose="020F0502020204030204" pitchFamily="34" charset="0"/>
              </a:rPr>
              <a:t>the</a:t>
            </a:r>
            <a:r>
              <a:rPr lang="hr-HR" sz="3600" dirty="0">
                <a:effectLst/>
                <a:latin typeface="Calibri" panose="020F0502020204030204" pitchFamily="34" charset="0"/>
                <a:ea typeface="Calibri" panose="020F0502020204030204" pitchFamily="34" charset="0"/>
                <a:cs typeface="Calibri" panose="020F0502020204030204" pitchFamily="34" charset="0"/>
              </a:rPr>
              <a:t> Saudi-</a:t>
            </a:r>
            <a:r>
              <a:rPr lang="hr-HR" sz="3600" dirty="0" err="1">
                <a:effectLst/>
                <a:latin typeface="Calibri" panose="020F0502020204030204" pitchFamily="34" charset="0"/>
                <a:ea typeface="Calibri" panose="020F0502020204030204" pitchFamily="34" charset="0"/>
                <a:cs typeface="Calibri" panose="020F0502020204030204" pitchFamily="34" charset="0"/>
              </a:rPr>
              <a:t>Iranian</a:t>
            </a:r>
            <a:r>
              <a:rPr lang="hr-HR" sz="3600" dirty="0">
                <a:effectLst/>
                <a:latin typeface="Calibri" panose="020F0502020204030204" pitchFamily="34" charset="0"/>
                <a:ea typeface="Calibri" panose="020F0502020204030204" pitchFamily="34" charset="0"/>
                <a:cs typeface="Calibri" panose="020F0502020204030204" pitchFamily="34" charset="0"/>
              </a:rPr>
              <a:t> </a:t>
            </a:r>
            <a:r>
              <a:rPr lang="hr-HR" sz="3600" dirty="0" err="1">
                <a:effectLst/>
                <a:latin typeface="Calibri" panose="020F0502020204030204" pitchFamily="34" charset="0"/>
                <a:ea typeface="Calibri" panose="020F0502020204030204" pitchFamily="34" charset="0"/>
                <a:cs typeface="Calibri" panose="020F0502020204030204" pitchFamily="34" charset="0"/>
              </a:rPr>
              <a:t>Rivalry</a:t>
            </a:r>
            <a:r>
              <a:rPr lang="hr-HR" sz="3600" dirty="0">
                <a:effectLst/>
                <a:latin typeface="Calibri" panose="020F0502020204030204" pitchFamily="34" charset="0"/>
                <a:ea typeface="Calibri" panose="020F0502020204030204" pitchFamily="34" charset="0"/>
                <a:cs typeface="Calibri" panose="020F0502020204030204" pitchFamily="34" charset="0"/>
              </a:rPr>
              <a:t>?, </a:t>
            </a:r>
            <a:r>
              <a:rPr lang="hr-HR" sz="3600" dirty="0">
                <a:latin typeface="Calibri" panose="020F0502020204030204" pitchFamily="34" charset="0"/>
                <a:ea typeface="Calibri" panose="020F0502020204030204" pitchFamily="34" charset="0"/>
                <a:cs typeface="Calibri" panose="020F0502020204030204" pitchFamily="34" charset="0"/>
              </a:rPr>
              <a:t>Saudi </a:t>
            </a:r>
            <a:r>
              <a:rPr lang="hr-HR" sz="3600" dirty="0" err="1">
                <a:latin typeface="Calibri" panose="020F0502020204030204" pitchFamily="34" charset="0"/>
                <a:ea typeface="Calibri" panose="020F0502020204030204" pitchFamily="34" charset="0"/>
                <a:cs typeface="Calibri" panose="020F0502020204030204" pitchFamily="34" charset="0"/>
              </a:rPr>
              <a:t>Arabia</a:t>
            </a:r>
            <a:r>
              <a:rPr lang="hr-HR" sz="3600" dirty="0">
                <a:latin typeface="Calibri" panose="020F0502020204030204" pitchFamily="34" charset="0"/>
                <a:ea typeface="Calibri" panose="020F0502020204030204" pitchFamily="34" charset="0"/>
                <a:cs typeface="Calibri" panose="020F0502020204030204" pitchFamily="34" charset="0"/>
              </a:rPr>
              <a:t> </a:t>
            </a:r>
            <a:r>
              <a:rPr lang="hr-HR" sz="3600" dirty="0" err="1">
                <a:latin typeface="Calibri" panose="020F0502020204030204" pitchFamily="34" charset="0"/>
                <a:ea typeface="Calibri" panose="020F0502020204030204" pitchFamily="34" charset="0"/>
                <a:cs typeface="Calibri" panose="020F0502020204030204" pitchFamily="34" charset="0"/>
              </a:rPr>
              <a:t>and</a:t>
            </a:r>
            <a:r>
              <a:rPr lang="hr-HR" sz="3600" dirty="0">
                <a:latin typeface="Calibri" panose="020F0502020204030204" pitchFamily="34" charset="0"/>
                <a:ea typeface="Calibri" panose="020F0502020204030204" pitchFamily="34" charset="0"/>
                <a:cs typeface="Calibri" panose="020F0502020204030204" pitchFamily="34" charset="0"/>
              </a:rPr>
              <a:t> Iran - The </a:t>
            </a:r>
            <a:r>
              <a:rPr lang="hr-HR" sz="3600" dirty="0" err="1">
                <a:latin typeface="Calibri" panose="020F0502020204030204" pitchFamily="34" charset="0"/>
                <a:ea typeface="Calibri" panose="020F0502020204030204" pitchFamily="34" charset="0"/>
                <a:cs typeface="Calibri" panose="020F0502020204030204" pitchFamily="34" charset="0"/>
              </a:rPr>
              <a:t>Struggle</a:t>
            </a:r>
            <a:r>
              <a:rPr lang="hr-HR" sz="3600" dirty="0">
                <a:latin typeface="Calibri" panose="020F0502020204030204" pitchFamily="34" charset="0"/>
                <a:ea typeface="Calibri" panose="020F0502020204030204" pitchFamily="34" charset="0"/>
                <a:cs typeface="Calibri" panose="020F0502020204030204" pitchFamily="34" charset="0"/>
              </a:rPr>
              <a:t> to </a:t>
            </a:r>
            <a:r>
              <a:rPr lang="hr-HR" sz="3600" dirty="0" err="1">
                <a:latin typeface="Calibri" panose="020F0502020204030204" pitchFamily="34" charset="0"/>
                <a:ea typeface="Calibri" panose="020F0502020204030204" pitchFamily="34" charset="0"/>
                <a:cs typeface="Calibri" panose="020F0502020204030204" pitchFamily="34" charset="0"/>
              </a:rPr>
              <a:t>Shape</a:t>
            </a:r>
            <a:r>
              <a:rPr lang="hr-HR" sz="3600" dirty="0">
                <a:latin typeface="Calibri" panose="020F0502020204030204" pitchFamily="34" charset="0"/>
                <a:ea typeface="Calibri" panose="020F0502020204030204" pitchFamily="34" charset="0"/>
                <a:cs typeface="Calibri" panose="020F0502020204030204" pitchFamily="34" charset="0"/>
              </a:rPr>
              <a:t> </a:t>
            </a:r>
            <a:r>
              <a:rPr lang="hr-HR" sz="3600" dirty="0" err="1">
                <a:latin typeface="Calibri" panose="020F0502020204030204" pitchFamily="34" charset="0"/>
                <a:ea typeface="Calibri" panose="020F0502020204030204" pitchFamily="34" charset="0"/>
                <a:cs typeface="Calibri" panose="020F0502020204030204" pitchFamily="34" charset="0"/>
              </a:rPr>
              <a:t>the</a:t>
            </a:r>
            <a:r>
              <a:rPr lang="hr-HR" sz="3600" dirty="0">
                <a:latin typeface="Calibri" panose="020F0502020204030204" pitchFamily="34" charset="0"/>
                <a:ea typeface="Calibri" panose="020F0502020204030204" pitchFamily="34" charset="0"/>
                <a:cs typeface="Calibri" panose="020F0502020204030204" pitchFamily="34" charset="0"/>
              </a:rPr>
              <a:t> </a:t>
            </a:r>
            <a:r>
              <a:rPr lang="hr-HR" sz="3600" dirty="0" err="1">
                <a:latin typeface="Calibri" panose="020F0502020204030204" pitchFamily="34" charset="0"/>
                <a:ea typeface="Calibri" panose="020F0502020204030204" pitchFamily="34" charset="0"/>
                <a:cs typeface="Calibri" panose="020F0502020204030204" pitchFamily="34" charset="0"/>
              </a:rPr>
              <a:t>Middle</a:t>
            </a:r>
            <a:r>
              <a:rPr lang="hr-HR" sz="3600" dirty="0">
                <a:latin typeface="Calibri" panose="020F0502020204030204" pitchFamily="34" charset="0"/>
                <a:ea typeface="Calibri" panose="020F0502020204030204" pitchFamily="34" charset="0"/>
                <a:cs typeface="Calibri" panose="020F0502020204030204" pitchFamily="34" charset="0"/>
              </a:rPr>
              <a:t> East, 2018. </a:t>
            </a:r>
            <a:r>
              <a:rPr lang="hr-HR" sz="3600" dirty="0">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https://fpc.org.uk/wp-content/uploads/2018/11/Saudi-Arabia-and-Iran-The-Struggle-to-Shape-the-Middle-East-Report.pdf</a:t>
            </a:r>
            <a:r>
              <a:rPr lang="hr-HR" sz="3600" dirty="0">
                <a:latin typeface="Calibri" panose="020F0502020204030204" pitchFamily="34" charset="0"/>
                <a:ea typeface="Calibri" panose="020F0502020204030204" pitchFamily="34" charset="0"/>
                <a:cs typeface="Calibri" panose="020F0502020204030204" pitchFamily="34" charset="0"/>
              </a:rPr>
              <a:t> pristupljeno 18.11.2025</a:t>
            </a:r>
            <a:endParaRPr lang="hr-HR" sz="3600" dirty="0">
              <a:effectLst/>
              <a:latin typeface="Calibri" panose="020F0502020204030204" pitchFamily="34" charset="0"/>
              <a:ea typeface="Calibri" panose="020F0502020204030204" pitchFamily="34" charset="0"/>
              <a:cs typeface="Calibri" panose="020F0502020204030204" pitchFamily="34" charset="0"/>
            </a:endParaRPr>
          </a:p>
          <a:p>
            <a:r>
              <a:rPr lang="hr-HR" sz="3600" dirty="0" err="1">
                <a:latin typeface="Calibri" panose="020F0502020204030204" pitchFamily="34" charset="0"/>
                <a:ea typeface="Calibri" panose="020F0502020204030204" pitchFamily="34" charset="0"/>
                <a:cs typeface="Calibri" panose="020F0502020204030204" pitchFamily="34" charset="0"/>
              </a:rPr>
              <a:t>Mabon</a:t>
            </a:r>
            <a:r>
              <a:rPr lang="hr-HR" sz="3600" dirty="0">
                <a:latin typeface="Calibri" panose="020F0502020204030204" pitchFamily="34" charset="0"/>
                <a:ea typeface="Calibri" panose="020F0502020204030204" pitchFamily="34" charset="0"/>
                <a:cs typeface="Calibri" panose="020F0502020204030204" pitchFamily="34" charset="0"/>
              </a:rPr>
              <a:t>, S. (2018): </a:t>
            </a:r>
            <a:r>
              <a:rPr lang="hr-HR" sz="3600" dirty="0" err="1">
                <a:latin typeface="Calibri" panose="020F0502020204030204" pitchFamily="34" charset="0"/>
                <a:ea typeface="Calibri" panose="020F0502020204030204" pitchFamily="34" charset="0"/>
                <a:cs typeface="Calibri" panose="020F0502020204030204" pitchFamily="34" charset="0"/>
              </a:rPr>
              <a:t>Introduction</a:t>
            </a:r>
            <a:r>
              <a:rPr lang="hr-HR" sz="3600" dirty="0">
                <a:latin typeface="Calibri" panose="020F0502020204030204" pitchFamily="34" charset="0"/>
                <a:ea typeface="Calibri" panose="020F0502020204030204" pitchFamily="34" charset="0"/>
                <a:cs typeface="Calibri" panose="020F0502020204030204" pitchFamily="34" charset="0"/>
              </a:rPr>
              <a:t>: Saudi </a:t>
            </a:r>
            <a:r>
              <a:rPr lang="hr-HR" sz="3600" dirty="0" err="1">
                <a:latin typeface="Calibri" panose="020F0502020204030204" pitchFamily="34" charset="0"/>
                <a:ea typeface="Calibri" panose="020F0502020204030204" pitchFamily="34" charset="0"/>
                <a:cs typeface="Calibri" panose="020F0502020204030204" pitchFamily="34" charset="0"/>
              </a:rPr>
              <a:t>Arabia</a:t>
            </a:r>
            <a:r>
              <a:rPr lang="hr-HR" sz="3600" dirty="0">
                <a:latin typeface="Calibri" panose="020F0502020204030204" pitchFamily="34" charset="0"/>
                <a:ea typeface="Calibri" panose="020F0502020204030204" pitchFamily="34" charset="0"/>
                <a:cs typeface="Calibri" panose="020F0502020204030204" pitchFamily="34" charset="0"/>
              </a:rPr>
              <a:t>, Iran </a:t>
            </a:r>
            <a:r>
              <a:rPr lang="hr-HR" sz="3600" dirty="0" err="1">
                <a:latin typeface="Calibri" panose="020F0502020204030204" pitchFamily="34" charset="0"/>
                <a:ea typeface="Calibri" panose="020F0502020204030204" pitchFamily="34" charset="0"/>
                <a:cs typeface="Calibri" panose="020F0502020204030204" pitchFamily="34" charset="0"/>
              </a:rPr>
              <a:t>and</a:t>
            </a:r>
            <a:r>
              <a:rPr lang="hr-HR" sz="3600" dirty="0">
                <a:latin typeface="Calibri" panose="020F0502020204030204" pitchFamily="34" charset="0"/>
                <a:ea typeface="Calibri" panose="020F0502020204030204" pitchFamily="34" charset="0"/>
                <a:cs typeface="Calibri" panose="020F0502020204030204" pitchFamily="34" charset="0"/>
              </a:rPr>
              <a:t> </a:t>
            </a:r>
            <a:r>
              <a:rPr lang="hr-HR" sz="3600" dirty="0" err="1">
                <a:latin typeface="Calibri" panose="020F0502020204030204" pitchFamily="34" charset="0"/>
                <a:ea typeface="Calibri" panose="020F0502020204030204" pitchFamily="34" charset="0"/>
                <a:cs typeface="Calibri" panose="020F0502020204030204" pitchFamily="34" charset="0"/>
              </a:rPr>
              <a:t>the</a:t>
            </a:r>
            <a:r>
              <a:rPr lang="hr-HR" sz="3600" dirty="0">
                <a:latin typeface="Calibri" panose="020F0502020204030204" pitchFamily="34" charset="0"/>
                <a:ea typeface="Calibri" panose="020F0502020204030204" pitchFamily="34" charset="0"/>
                <a:cs typeface="Calibri" panose="020F0502020204030204" pitchFamily="34" charset="0"/>
              </a:rPr>
              <a:t> </a:t>
            </a:r>
            <a:r>
              <a:rPr lang="hr-HR" sz="3600" dirty="0" err="1">
                <a:latin typeface="Calibri" panose="020F0502020204030204" pitchFamily="34" charset="0"/>
                <a:ea typeface="Calibri" panose="020F0502020204030204" pitchFamily="34" charset="0"/>
                <a:cs typeface="Calibri" panose="020F0502020204030204" pitchFamily="34" charset="0"/>
              </a:rPr>
              <a:t>Struggle</a:t>
            </a:r>
            <a:r>
              <a:rPr lang="hr-HR" sz="3600" dirty="0">
                <a:latin typeface="Calibri" panose="020F0502020204030204" pitchFamily="34" charset="0"/>
                <a:ea typeface="Calibri" panose="020F0502020204030204" pitchFamily="34" charset="0"/>
                <a:cs typeface="Calibri" panose="020F0502020204030204" pitchFamily="34" charset="0"/>
              </a:rPr>
              <a:t> to </a:t>
            </a:r>
            <a:r>
              <a:rPr lang="hr-HR" sz="3600" dirty="0" err="1">
                <a:latin typeface="Calibri" panose="020F0502020204030204" pitchFamily="34" charset="0"/>
                <a:ea typeface="Calibri" panose="020F0502020204030204" pitchFamily="34" charset="0"/>
                <a:cs typeface="Calibri" panose="020F0502020204030204" pitchFamily="34" charset="0"/>
              </a:rPr>
              <a:t>Shape</a:t>
            </a:r>
            <a:r>
              <a:rPr lang="hr-HR" sz="3600" dirty="0">
                <a:latin typeface="Calibri" panose="020F0502020204030204" pitchFamily="34" charset="0"/>
                <a:ea typeface="Calibri" panose="020F0502020204030204" pitchFamily="34" charset="0"/>
                <a:cs typeface="Calibri" panose="020F0502020204030204" pitchFamily="34" charset="0"/>
              </a:rPr>
              <a:t> </a:t>
            </a:r>
            <a:r>
              <a:rPr lang="hr-HR" sz="3600" dirty="0" err="1">
                <a:latin typeface="Calibri" panose="020F0502020204030204" pitchFamily="34" charset="0"/>
                <a:ea typeface="Calibri" panose="020F0502020204030204" pitchFamily="34" charset="0"/>
                <a:cs typeface="Calibri" panose="020F0502020204030204" pitchFamily="34" charset="0"/>
              </a:rPr>
              <a:t>the</a:t>
            </a:r>
            <a:r>
              <a:rPr lang="hr-HR" sz="3600" dirty="0">
                <a:latin typeface="Calibri" panose="020F0502020204030204" pitchFamily="34" charset="0"/>
                <a:ea typeface="Calibri" panose="020F0502020204030204" pitchFamily="34" charset="0"/>
                <a:cs typeface="Calibri" panose="020F0502020204030204" pitchFamily="34" charset="0"/>
              </a:rPr>
              <a:t> </a:t>
            </a:r>
            <a:r>
              <a:rPr lang="hr-HR" sz="3600" dirty="0" err="1">
                <a:latin typeface="Calibri" panose="020F0502020204030204" pitchFamily="34" charset="0"/>
                <a:ea typeface="Calibri" panose="020F0502020204030204" pitchFamily="34" charset="0"/>
                <a:cs typeface="Calibri" panose="020F0502020204030204" pitchFamily="34" charset="0"/>
              </a:rPr>
              <a:t>Middle</a:t>
            </a:r>
            <a:r>
              <a:rPr lang="hr-HR" sz="3600" dirty="0">
                <a:latin typeface="Calibri" panose="020F0502020204030204" pitchFamily="34" charset="0"/>
                <a:ea typeface="Calibri" panose="020F0502020204030204" pitchFamily="34" charset="0"/>
                <a:cs typeface="Calibri" panose="020F0502020204030204" pitchFamily="34" charset="0"/>
              </a:rPr>
              <a:t> East u: The </a:t>
            </a:r>
            <a:r>
              <a:rPr lang="hr-HR" sz="3600" dirty="0" err="1">
                <a:latin typeface="Calibri" panose="020F0502020204030204" pitchFamily="34" charset="0"/>
                <a:ea typeface="Calibri" panose="020F0502020204030204" pitchFamily="34" charset="0"/>
                <a:cs typeface="Calibri" panose="020F0502020204030204" pitchFamily="34" charset="0"/>
              </a:rPr>
              <a:t>Foreign</a:t>
            </a:r>
            <a:r>
              <a:rPr lang="hr-HR" sz="3600" dirty="0">
                <a:latin typeface="Calibri" panose="020F0502020204030204" pitchFamily="34" charset="0"/>
                <a:ea typeface="Calibri" panose="020F0502020204030204" pitchFamily="34" charset="0"/>
                <a:cs typeface="Calibri" panose="020F0502020204030204" pitchFamily="34" charset="0"/>
              </a:rPr>
              <a:t> </a:t>
            </a:r>
            <a:r>
              <a:rPr lang="hr-HR" sz="3600" dirty="0" err="1">
                <a:latin typeface="Calibri" panose="020F0502020204030204" pitchFamily="34" charset="0"/>
                <a:ea typeface="Calibri" panose="020F0502020204030204" pitchFamily="34" charset="0"/>
                <a:cs typeface="Calibri" panose="020F0502020204030204" pitchFamily="34" charset="0"/>
              </a:rPr>
              <a:t>Policy</a:t>
            </a:r>
            <a:r>
              <a:rPr lang="hr-HR" sz="3600" dirty="0">
                <a:latin typeface="Calibri" panose="020F0502020204030204" pitchFamily="34" charset="0"/>
                <a:ea typeface="Calibri" panose="020F0502020204030204" pitchFamily="34" charset="0"/>
                <a:cs typeface="Calibri" panose="020F0502020204030204" pitchFamily="34" charset="0"/>
              </a:rPr>
              <a:t> Centre: Saudi </a:t>
            </a:r>
            <a:r>
              <a:rPr lang="hr-HR" sz="3600" dirty="0" err="1">
                <a:latin typeface="Calibri" panose="020F0502020204030204" pitchFamily="34" charset="0"/>
                <a:ea typeface="Calibri" panose="020F0502020204030204" pitchFamily="34" charset="0"/>
                <a:cs typeface="Calibri" panose="020F0502020204030204" pitchFamily="34" charset="0"/>
              </a:rPr>
              <a:t>Arabia</a:t>
            </a:r>
            <a:r>
              <a:rPr lang="hr-HR" sz="3600" dirty="0">
                <a:latin typeface="Calibri" panose="020F0502020204030204" pitchFamily="34" charset="0"/>
                <a:ea typeface="Calibri" panose="020F0502020204030204" pitchFamily="34" charset="0"/>
                <a:cs typeface="Calibri" panose="020F0502020204030204" pitchFamily="34" charset="0"/>
              </a:rPr>
              <a:t> </a:t>
            </a:r>
            <a:r>
              <a:rPr lang="hr-HR" sz="3600" dirty="0" err="1">
                <a:latin typeface="Calibri" panose="020F0502020204030204" pitchFamily="34" charset="0"/>
                <a:ea typeface="Calibri" panose="020F0502020204030204" pitchFamily="34" charset="0"/>
                <a:cs typeface="Calibri" panose="020F0502020204030204" pitchFamily="34" charset="0"/>
              </a:rPr>
              <a:t>and</a:t>
            </a:r>
            <a:r>
              <a:rPr lang="hr-HR" sz="3600" dirty="0">
                <a:latin typeface="Calibri" panose="020F0502020204030204" pitchFamily="34" charset="0"/>
                <a:ea typeface="Calibri" panose="020F0502020204030204" pitchFamily="34" charset="0"/>
                <a:cs typeface="Calibri" panose="020F0502020204030204" pitchFamily="34" charset="0"/>
              </a:rPr>
              <a:t> Iran - The </a:t>
            </a:r>
            <a:r>
              <a:rPr lang="hr-HR" sz="3600" dirty="0" err="1">
                <a:latin typeface="Calibri" panose="020F0502020204030204" pitchFamily="34" charset="0"/>
                <a:ea typeface="Calibri" panose="020F0502020204030204" pitchFamily="34" charset="0"/>
                <a:cs typeface="Calibri" panose="020F0502020204030204" pitchFamily="34" charset="0"/>
              </a:rPr>
              <a:t>Struggle</a:t>
            </a:r>
            <a:r>
              <a:rPr lang="hr-HR" sz="3600" dirty="0">
                <a:latin typeface="Calibri" panose="020F0502020204030204" pitchFamily="34" charset="0"/>
                <a:ea typeface="Calibri" panose="020F0502020204030204" pitchFamily="34" charset="0"/>
                <a:cs typeface="Calibri" panose="020F0502020204030204" pitchFamily="34" charset="0"/>
              </a:rPr>
              <a:t> to </a:t>
            </a:r>
            <a:r>
              <a:rPr lang="hr-HR" sz="3600" dirty="0" err="1">
                <a:latin typeface="Calibri" panose="020F0502020204030204" pitchFamily="34" charset="0"/>
                <a:ea typeface="Calibri" panose="020F0502020204030204" pitchFamily="34" charset="0"/>
                <a:cs typeface="Calibri" panose="020F0502020204030204" pitchFamily="34" charset="0"/>
              </a:rPr>
              <a:t>Shape</a:t>
            </a:r>
            <a:r>
              <a:rPr lang="hr-HR" sz="3600" dirty="0">
                <a:latin typeface="Calibri" panose="020F0502020204030204" pitchFamily="34" charset="0"/>
                <a:ea typeface="Calibri" panose="020F0502020204030204" pitchFamily="34" charset="0"/>
                <a:cs typeface="Calibri" panose="020F0502020204030204" pitchFamily="34" charset="0"/>
              </a:rPr>
              <a:t> </a:t>
            </a:r>
            <a:r>
              <a:rPr lang="hr-HR" sz="3600" dirty="0" err="1">
                <a:latin typeface="Calibri" panose="020F0502020204030204" pitchFamily="34" charset="0"/>
                <a:ea typeface="Calibri" panose="020F0502020204030204" pitchFamily="34" charset="0"/>
                <a:cs typeface="Calibri" panose="020F0502020204030204" pitchFamily="34" charset="0"/>
              </a:rPr>
              <a:t>the</a:t>
            </a:r>
            <a:r>
              <a:rPr lang="hr-HR" sz="3600" dirty="0">
                <a:latin typeface="Calibri" panose="020F0502020204030204" pitchFamily="34" charset="0"/>
                <a:ea typeface="Calibri" panose="020F0502020204030204" pitchFamily="34" charset="0"/>
                <a:cs typeface="Calibri" panose="020F0502020204030204" pitchFamily="34" charset="0"/>
              </a:rPr>
              <a:t> </a:t>
            </a:r>
            <a:r>
              <a:rPr lang="hr-HR" sz="3600" dirty="0" err="1">
                <a:latin typeface="Calibri" panose="020F0502020204030204" pitchFamily="34" charset="0"/>
                <a:ea typeface="Calibri" panose="020F0502020204030204" pitchFamily="34" charset="0"/>
                <a:cs typeface="Calibri" panose="020F0502020204030204" pitchFamily="34" charset="0"/>
              </a:rPr>
              <a:t>Middle</a:t>
            </a:r>
            <a:r>
              <a:rPr lang="hr-HR" sz="3600" dirty="0">
                <a:latin typeface="Calibri" panose="020F0502020204030204" pitchFamily="34" charset="0"/>
                <a:ea typeface="Calibri" panose="020F0502020204030204" pitchFamily="34" charset="0"/>
                <a:cs typeface="Calibri" panose="020F0502020204030204" pitchFamily="34" charset="0"/>
              </a:rPr>
              <a:t> East, 2018. </a:t>
            </a:r>
            <a:r>
              <a:rPr lang="hr-HR" sz="3600" dirty="0">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https://fpc.org.uk/wp-content/uploads/2018/11/Saudi-Arabia-and-Iran-The-Struggle-to-Shape-the-Middle-East-Report.pdf</a:t>
            </a:r>
            <a:r>
              <a:rPr lang="hr-HR" sz="3600" dirty="0">
                <a:latin typeface="Calibri" panose="020F0502020204030204" pitchFamily="34" charset="0"/>
                <a:ea typeface="Calibri" panose="020F0502020204030204" pitchFamily="34" charset="0"/>
                <a:cs typeface="Calibri" panose="020F0502020204030204" pitchFamily="34" charset="0"/>
              </a:rPr>
              <a:t> pristupljeno 18.11.2025</a:t>
            </a:r>
          </a:p>
          <a:p>
            <a:r>
              <a:rPr lang="hr-HR" sz="3600" strike="noStrike" dirty="0">
                <a:effectLst/>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Mohammad Salami</a:t>
            </a:r>
            <a:r>
              <a:rPr lang="hr-HR" sz="3600" dirty="0">
                <a:effectLst/>
                <a:latin typeface="Calibri" panose="020F0502020204030204" pitchFamily="34" charset="0"/>
                <a:ea typeface="Calibri" panose="020F0502020204030204" pitchFamily="34" charset="0"/>
                <a:cs typeface="Calibri" panose="020F0502020204030204" pitchFamily="34" charset="0"/>
              </a:rPr>
              <a:t>:  GCC </a:t>
            </a:r>
            <a:r>
              <a:rPr lang="hr-HR" sz="3600" dirty="0" err="1">
                <a:effectLst/>
                <a:latin typeface="Calibri" panose="020F0502020204030204" pitchFamily="34" charset="0"/>
                <a:ea typeface="Calibri" panose="020F0502020204030204" pitchFamily="34" charset="0"/>
                <a:cs typeface="Calibri" panose="020F0502020204030204" pitchFamily="34" charset="0"/>
              </a:rPr>
              <a:t>and</a:t>
            </a:r>
            <a:r>
              <a:rPr lang="hr-HR" sz="3600" dirty="0">
                <a:effectLst/>
                <a:latin typeface="Calibri" panose="020F0502020204030204" pitchFamily="34" charset="0"/>
                <a:ea typeface="Calibri" panose="020F0502020204030204" pitchFamily="34" charset="0"/>
                <a:cs typeface="Calibri" panose="020F0502020204030204" pitchFamily="34" charset="0"/>
              </a:rPr>
              <a:t> </a:t>
            </a:r>
            <a:r>
              <a:rPr lang="hr-HR" sz="3600" dirty="0" err="1">
                <a:effectLst/>
                <a:latin typeface="Calibri" panose="020F0502020204030204" pitchFamily="34" charset="0"/>
                <a:ea typeface="Calibri" panose="020F0502020204030204" pitchFamily="34" charset="0"/>
                <a:cs typeface="Calibri" panose="020F0502020204030204" pitchFamily="34" charset="0"/>
              </a:rPr>
              <a:t>collective</a:t>
            </a:r>
            <a:r>
              <a:rPr lang="hr-HR" sz="3600" dirty="0">
                <a:effectLst/>
                <a:latin typeface="Calibri" panose="020F0502020204030204" pitchFamily="34" charset="0"/>
                <a:ea typeface="Calibri" panose="020F0502020204030204" pitchFamily="34" charset="0"/>
                <a:cs typeface="Calibri" panose="020F0502020204030204" pitchFamily="34" charset="0"/>
              </a:rPr>
              <a:t> </a:t>
            </a:r>
            <a:r>
              <a:rPr lang="hr-HR" sz="3600" dirty="0" err="1">
                <a:effectLst/>
                <a:latin typeface="Calibri" panose="020F0502020204030204" pitchFamily="34" charset="0"/>
                <a:ea typeface="Calibri" panose="020F0502020204030204" pitchFamily="34" charset="0"/>
                <a:cs typeface="Calibri" panose="020F0502020204030204" pitchFamily="34" charset="0"/>
              </a:rPr>
              <a:t>security</a:t>
            </a:r>
            <a:r>
              <a:rPr lang="hr-HR" sz="3600" dirty="0">
                <a:effectLst/>
                <a:latin typeface="Calibri" panose="020F0502020204030204" pitchFamily="34" charset="0"/>
                <a:ea typeface="Calibri" panose="020F0502020204030204" pitchFamily="34" charset="0"/>
                <a:cs typeface="Calibri" panose="020F0502020204030204" pitchFamily="34" charset="0"/>
              </a:rPr>
              <a:t> ,</a:t>
            </a:r>
            <a:r>
              <a:rPr lang="hr-HR" sz="3600" u="sng" dirty="0">
                <a:effectLst/>
                <a:latin typeface="Calibri" panose="020F0502020204030204" pitchFamily="34" charset="0"/>
                <a:ea typeface="Calibri" panose="020F0502020204030204" pitchFamily="34" charset="0"/>
                <a:cs typeface="Calibri" panose="020F0502020204030204" pitchFamily="34" charset="0"/>
              </a:rPr>
              <a:t> </a:t>
            </a:r>
            <a:r>
              <a:rPr lang="hr-HR" sz="3600" dirty="0" err="1">
                <a:effectLst/>
                <a:latin typeface="Calibri" panose="020F0502020204030204" pitchFamily="34" charset="0"/>
                <a:ea typeface="Calibri" panose="020F0502020204030204" pitchFamily="34" charset="0"/>
                <a:cs typeface="Calibri" panose="020F0502020204030204" pitchFamily="34" charset="0"/>
              </a:rPr>
              <a:t>Aljazeera</a:t>
            </a:r>
            <a:r>
              <a:rPr lang="hr-HR" sz="3600" dirty="0">
                <a:effectLst/>
                <a:latin typeface="Calibri" panose="020F0502020204030204" pitchFamily="34" charset="0"/>
                <a:ea typeface="Calibri" panose="020F0502020204030204" pitchFamily="34" charset="0"/>
                <a:cs typeface="Calibri" panose="020F0502020204030204" pitchFamily="34" charset="0"/>
              </a:rPr>
              <a:t>, 11 Nov 2025, </a:t>
            </a:r>
            <a:r>
              <a:rPr lang="hr-HR" sz="3600" dirty="0">
                <a:effectLst/>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https://www.aljazeera.com/features/2025/11/11</a:t>
            </a:r>
            <a:r>
              <a:rPr lang="hr-HR" sz="3600" dirty="0">
                <a:solidFill>
                  <a:srgbClr val="F7B615"/>
                </a:solidFill>
                <a:effectLst/>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a:t>
            </a:r>
            <a:r>
              <a:rPr lang="hr-HR" sz="3600" dirty="0">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the-gcc-and-collective-security</a:t>
            </a:r>
            <a:r>
              <a:rPr lang="hr-HR" sz="3600" dirty="0">
                <a:latin typeface="Calibri" panose="020F0502020204030204" pitchFamily="34" charset="0"/>
                <a:ea typeface="Calibri" panose="020F0502020204030204" pitchFamily="34" charset="0"/>
                <a:cs typeface="Calibri" panose="020F0502020204030204" pitchFamily="34" charset="0"/>
              </a:rPr>
              <a:t>, pristupljeno 15.11.2025.</a:t>
            </a:r>
            <a:endParaRPr lang="hr-HR" sz="3600" dirty="0">
              <a:effectLst/>
              <a:latin typeface="Calibri" panose="020F0502020204030204" pitchFamily="34" charset="0"/>
              <a:ea typeface="Calibri" panose="020F0502020204030204" pitchFamily="34" charset="0"/>
              <a:cs typeface="Calibri" panose="020F0502020204030204" pitchFamily="34" charset="0"/>
            </a:endParaRPr>
          </a:p>
          <a:p>
            <a:r>
              <a:rPr lang="hr-HR" sz="3600" dirty="0" err="1">
                <a:effectLst/>
                <a:latin typeface="Calibri" panose="020F0502020204030204" pitchFamily="34" charset="0"/>
                <a:ea typeface="Calibri" panose="020F0502020204030204" pitchFamily="34" charset="0"/>
                <a:cs typeface="Calibri" panose="020F0502020204030204" pitchFamily="34" charset="0"/>
              </a:rPr>
              <a:t>Destabilization</a:t>
            </a:r>
            <a:r>
              <a:rPr lang="hr-HR" sz="3600" dirty="0">
                <a:effectLst/>
                <a:latin typeface="Calibri" panose="020F0502020204030204" pitchFamily="34" charset="0"/>
                <a:ea typeface="Calibri" panose="020F0502020204030204" pitchFamily="34" charset="0"/>
                <a:cs typeface="Calibri" panose="020F0502020204030204" pitchFamily="34" charset="0"/>
              </a:rPr>
              <a:t> in </a:t>
            </a:r>
            <a:r>
              <a:rPr lang="hr-HR" sz="3600" dirty="0" err="1">
                <a:effectLst/>
                <a:latin typeface="Calibri" panose="020F0502020204030204" pitchFamily="34" charset="0"/>
                <a:ea typeface="Calibri" panose="020F0502020204030204" pitchFamily="34" charset="0"/>
                <a:cs typeface="Calibri" panose="020F0502020204030204" pitchFamily="34" charset="0"/>
              </a:rPr>
              <a:t>the</a:t>
            </a:r>
            <a:r>
              <a:rPr lang="hr-HR" sz="3600" dirty="0">
                <a:effectLst/>
                <a:latin typeface="Calibri" panose="020F0502020204030204" pitchFamily="34" charset="0"/>
                <a:ea typeface="Calibri" panose="020F0502020204030204" pitchFamily="34" charset="0"/>
                <a:cs typeface="Calibri" panose="020F0502020204030204" pitchFamily="34" charset="0"/>
              </a:rPr>
              <a:t> </a:t>
            </a:r>
            <a:r>
              <a:rPr lang="hr-HR" sz="3600" dirty="0" err="1">
                <a:effectLst/>
                <a:latin typeface="Calibri" panose="020F0502020204030204" pitchFamily="34" charset="0"/>
                <a:ea typeface="Calibri" panose="020F0502020204030204" pitchFamily="34" charset="0"/>
                <a:cs typeface="Calibri" panose="020F0502020204030204" pitchFamily="34" charset="0"/>
              </a:rPr>
              <a:t>Gulf</a:t>
            </a:r>
            <a:r>
              <a:rPr lang="hr-HR" sz="3600" dirty="0">
                <a:effectLst/>
                <a:latin typeface="Calibri" panose="020F0502020204030204" pitchFamily="34" charset="0"/>
                <a:ea typeface="Calibri" panose="020F0502020204030204" pitchFamily="34" charset="0"/>
                <a:cs typeface="Calibri" panose="020F0502020204030204" pitchFamily="34" charset="0"/>
              </a:rPr>
              <a:t> </a:t>
            </a:r>
            <a:r>
              <a:rPr lang="hr-HR" sz="3600" dirty="0" err="1">
                <a:effectLst/>
                <a:latin typeface="Calibri" panose="020F0502020204030204" pitchFamily="34" charset="0"/>
                <a:ea typeface="Calibri" panose="020F0502020204030204" pitchFamily="34" charset="0"/>
                <a:cs typeface="Calibri" panose="020F0502020204030204" pitchFamily="34" charset="0"/>
              </a:rPr>
              <a:t>Region</a:t>
            </a:r>
            <a:r>
              <a:rPr lang="hr-HR" sz="3600" dirty="0">
                <a:effectLst/>
                <a:latin typeface="Calibri" panose="020F0502020204030204" pitchFamily="34" charset="0"/>
                <a:ea typeface="Calibri" panose="020F0502020204030204" pitchFamily="34" charset="0"/>
                <a:cs typeface="Calibri" panose="020F0502020204030204" pitchFamily="34" charset="0"/>
              </a:rPr>
              <a:t> </a:t>
            </a:r>
            <a:r>
              <a:rPr lang="hr-HR" sz="3600" dirty="0" err="1">
                <a:effectLst/>
                <a:latin typeface="Calibri" panose="020F0502020204030204" pitchFamily="34" charset="0"/>
                <a:ea typeface="Calibri" panose="020F0502020204030204" pitchFamily="34" charset="0"/>
                <a:cs typeface="Calibri" panose="020F0502020204030204" pitchFamily="34" charset="0"/>
              </a:rPr>
              <a:t>and</a:t>
            </a:r>
            <a:r>
              <a:rPr lang="hr-HR" sz="3600" dirty="0">
                <a:effectLst/>
                <a:latin typeface="Calibri" panose="020F0502020204030204" pitchFamily="34" charset="0"/>
                <a:ea typeface="Calibri" panose="020F0502020204030204" pitchFamily="34" charset="0"/>
                <a:cs typeface="Calibri" panose="020F0502020204030204" pitchFamily="34" charset="0"/>
              </a:rPr>
              <a:t> for </a:t>
            </a:r>
            <a:r>
              <a:rPr lang="hr-HR" sz="3600" dirty="0" err="1">
                <a:effectLst/>
                <a:latin typeface="Calibri" panose="020F0502020204030204" pitchFamily="34" charset="0"/>
                <a:ea typeface="Calibri" panose="020F0502020204030204" pitchFamily="34" charset="0"/>
                <a:cs typeface="Calibri" panose="020F0502020204030204" pitchFamily="34" charset="0"/>
              </a:rPr>
              <a:t>the</a:t>
            </a:r>
            <a:r>
              <a:rPr lang="hr-HR" sz="3600" dirty="0">
                <a:effectLst/>
                <a:latin typeface="Calibri" panose="020F0502020204030204" pitchFamily="34" charset="0"/>
                <a:ea typeface="Calibri" panose="020F0502020204030204" pitchFamily="34" charset="0"/>
                <a:cs typeface="Calibri" panose="020F0502020204030204" pitchFamily="34" charset="0"/>
              </a:rPr>
              <a:t> GCC, 2019: </a:t>
            </a:r>
            <a:r>
              <a:rPr lang="hr-HR" sz="3600" dirty="0">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https://www.unitedagainstnucleariran.com/sites/default/files/Destabilization%20in%20the%20Gulf%20Region%20and%20for%20the%20GCC.pdf</a:t>
            </a:r>
            <a:r>
              <a:rPr lang="hr-HR" sz="3600" dirty="0">
                <a:latin typeface="Calibri" panose="020F0502020204030204" pitchFamily="34" charset="0"/>
                <a:ea typeface="Calibri" panose="020F0502020204030204" pitchFamily="34" charset="0"/>
                <a:cs typeface="Calibri" panose="020F0502020204030204" pitchFamily="34" charset="0"/>
              </a:rPr>
              <a:t>, pristupljeno 15.11.2025</a:t>
            </a:r>
            <a:endParaRPr lang="hr-HR" sz="36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hr-HR" sz="3600" dirty="0">
                <a:effectLst/>
                <a:latin typeface="Calibri" panose="020F0502020204030204" pitchFamily="34" charset="0"/>
                <a:ea typeface="Calibri" panose="020F0502020204030204" pitchFamily="34" charset="0"/>
                <a:cs typeface="Calibri" panose="020F0502020204030204" pitchFamily="34" charset="0"/>
              </a:rPr>
              <a:t>Iran </a:t>
            </a:r>
            <a:r>
              <a:rPr lang="hr-HR" sz="3600" dirty="0" err="1">
                <a:effectLst/>
                <a:latin typeface="Calibri" panose="020F0502020204030204" pitchFamily="34" charset="0"/>
                <a:ea typeface="Calibri" panose="020F0502020204030204" pitchFamily="34" charset="0"/>
                <a:cs typeface="Calibri" panose="020F0502020204030204" pitchFamily="34" charset="0"/>
              </a:rPr>
              <a:t>and</a:t>
            </a:r>
            <a:r>
              <a:rPr lang="hr-HR" sz="3600" dirty="0">
                <a:effectLst/>
                <a:latin typeface="Calibri" panose="020F0502020204030204" pitchFamily="34" charset="0"/>
                <a:ea typeface="Calibri" panose="020F0502020204030204" pitchFamily="34" charset="0"/>
                <a:cs typeface="Calibri" panose="020F0502020204030204" pitchFamily="34" charset="0"/>
              </a:rPr>
              <a:t> </a:t>
            </a:r>
            <a:r>
              <a:rPr lang="hr-HR" sz="3600" dirty="0" err="1">
                <a:effectLst/>
                <a:latin typeface="Calibri" panose="020F0502020204030204" pitchFamily="34" charset="0"/>
                <a:ea typeface="Calibri" panose="020F0502020204030204" pitchFamily="34" charset="0"/>
                <a:cs typeface="Calibri" panose="020F0502020204030204" pitchFamily="34" charset="0"/>
              </a:rPr>
              <a:t>the</a:t>
            </a:r>
            <a:r>
              <a:rPr lang="hr-HR" sz="3600" dirty="0">
                <a:effectLst/>
                <a:latin typeface="Calibri" panose="020F0502020204030204" pitchFamily="34" charset="0"/>
                <a:ea typeface="Calibri" panose="020F0502020204030204" pitchFamily="34" charset="0"/>
                <a:cs typeface="Calibri" panose="020F0502020204030204" pitchFamily="34" charset="0"/>
              </a:rPr>
              <a:t> </a:t>
            </a:r>
            <a:r>
              <a:rPr lang="hr-HR" sz="3600" dirty="0" err="1">
                <a:effectLst/>
                <a:latin typeface="Calibri" panose="020F0502020204030204" pitchFamily="34" charset="0"/>
                <a:ea typeface="Calibri" panose="020F0502020204030204" pitchFamily="34" charset="0"/>
                <a:cs typeface="Calibri" panose="020F0502020204030204" pitchFamily="34" charset="0"/>
              </a:rPr>
              <a:t>Gulf</a:t>
            </a:r>
            <a:r>
              <a:rPr lang="hr-HR" sz="3600" dirty="0">
                <a:effectLst/>
                <a:latin typeface="Calibri" panose="020F0502020204030204" pitchFamily="34" charset="0"/>
                <a:ea typeface="Calibri" panose="020F0502020204030204" pitchFamily="34" charset="0"/>
                <a:cs typeface="Calibri" panose="020F0502020204030204" pitchFamily="34" charset="0"/>
              </a:rPr>
              <a:t> </a:t>
            </a:r>
            <a:r>
              <a:rPr lang="hr-HR" sz="3600" dirty="0" err="1">
                <a:effectLst/>
                <a:latin typeface="Calibri" panose="020F0502020204030204" pitchFamily="34" charset="0"/>
                <a:ea typeface="Calibri" panose="020F0502020204030204" pitchFamily="34" charset="0"/>
                <a:cs typeface="Calibri" panose="020F0502020204030204" pitchFamily="34" charset="0"/>
              </a:rPr>
              <a:t>Cooperation</a:t>
            </a:r>
            <a:r>
              <a:rPr lang="hr-HR" sz="3600" dirty="0">
                <a:effectLst/>
                <a:latin typeface="Calibri" panose="020F0502020204030204" pitchFamily="34" charset="0"/>
                <a:ea typeface="Calibri" panose="020F0502020204030204" pitchFamily="34" charset="0"/>
                <a:cs typeface="Calibri" panose="020F0502020204030204" pitchFamily="34" charset="0"/>
              </a:rPr>
              <a:t> Council, </a:t>
            </a:r>
            <a:r>
              <a:rPr lang="hr-HR" sz="3600" dirty="0" err="1">
                <a:effectLst/>
                <a:latin typeface="Calibri" panose="020F0502020204030204" pitchFamily="34" charset="0"/>
                <a:ea typeface="Calibri" panose="020F0502020204030204" pitchFamily="34" charset="0"/>
                <a:cs typeface="Calibri" panose="020F0502020204030204" pitchFamily="34" charset="0"/>
              </a:rPr>
              <a:t>March</a:t>
            </a:r>
            <a:r>
              <a:rPr lang="hr-HR" sz="3600" dirty="0">
                <a:effectLst/>
                <a:latin typeface="Calibri" panose="020F0502020204030204" pitchFamily="34" charset="0"/>
                <a:ea typeface="Calibri" panose="020F0502020204030204" pitchFamily="34" charset="0"/>
                <a:cs typeface="Calibri" panose="020F0502020204030204" pitchFamily="34" charset="0"/>
              </a:rPr>
              <a:t> 2023</a:t>
            </a:r>
            <a:r>
              <a:rPr lang="hr-HR" sz="3600" b="1" dirty="0">
                <a:latin typeface="Calibri" panose="020F0502020204030204" pitchFamily="34" charset="0"/>
                <a:ea typeface="Calibri" panose="020F0502020204030204" pitchFamily="34" charset="0"/>
                <a:cs typeface="Calibri" panose="020F0502020204030204" pitchFamily="34" charset="0"/>
              </a:rPr>
              <a:t>:</a:t>
            </a:r>
            <a:r>
              <a:rPr lang="hr-HR" sz="3600" b="1" dirty="0">
                <a:effectLst/>
                <a:latin typeface="Calibri" panose="020F0502020204030204" pitchFamily="34" charset="0"/>
                <a:ea typeface="Calibri" panose="020F0502020204030204" pitchFamily="34" charset="0"/>
                <a:cs typeface="Calibri" panose="020F0502020204030204" pitchFamily="34" charset="0"/>
              </a:rPr>
              <a:t> </a:t>
            </a:r>
            <a:r>
              <a:rPr lang="hr-HR" sz="3600" dirty="0">
                <a:effectLst/>
                <a:latin typeface="Calibri" panose="020F0502020204030204" pitchFamily="34" charset="0"/>
                <a:ea typeface="Calibri" panose="020F0502020204030204" pitchFamily="34" charset="0"/>
                <a:cs typeface="Calibri" panose="020F0502020204030204" pitchFamily="34" charset="0"/>
              </a:rPr>
              <a:t>https://www.unitedagainstnucleariran.com/iran-and-gulf-cooperation-council</a:t>
            </a:r>
          </a:p>
          <a:p>
            <a:r>
              <a:rPr lang="hr-HR" sz="3600" dirty="0" err="1">
                <a:latin typeface="Calibri" panose="020F0502020204030204" pitchFamily="34" charset="0"/>
                <a:ea typeface="Calibri" panose="020F0502020204030204" pitchFamily="34" charset="0"/>
                <a:cs typeface="Calibri" panose="020F0502020204030204" pitchFamily="34" charset="0"/>
              </a:rPr>
              <a:t>Wastnidge</a:t>
            </a:r>
            <a:r>
              <a:rPr lang="hr-HR" sz="3600" dirty="0">
                <a:latin typeface="Calibri" panose="020F0502020204030204" pitchFamily="34" charset="0"/>
                <a:ea typeface="Calibri" panose="020F0502020204030204" pitchFamily="34" charset="0"/>
                <a:cs typeface="Calibri" panose="020F0502020204030204" pitchFamily="34" charset="0"/>
              </a:rPr>
              <a:t>, E., </a:t>
            </a:r>
            <a:r>
              <a:rPr lang="hr-HR" sz="3600" dirty="0" err="1">
                <a:latin typeface="Calibri" panose="020F0502020204030204" pitchFamily="34" charset="0"/>
                <a:ea typeface="Calibri" panose="020F0502020204030204" pitchFamily="34" charset="0"/>
                <a:cs typeface="Calibri" panose="020F0502020204030204" pitchFamily="34" charset="0"/>
              </a:rPr>
              <a:t>Mabon</a:t>
            </a:r>
            <a:r>
              <a:rPr lang="hr-HR" sz="3600" dirty="0">
                <a:latin typeface="Calibri" panose="020F0502020204030204" pitchFamily="34" charset="0"/>
                <a:ea typeface="Calibri" panose="020F0502020204030204" pitchFamily="34" charset="0"/>
                <a:cs typeface="Calibri" panose="020F0502020204030204" pitchFamily="34" charset="0"/>
              </a:rPr>
              <a:t>, S., 2024: The </a:t>
            </a:r>
            <a:r>
              <a:rPr lang="hr-HR" sz="3600" dirty="0" err="1">
                <a:latin typeface="Calibri" panose="020F0502020204030204" pitchFamily="34" charset="0"/>
                <a:ea typeface="Calibri" panose="020F0502020204030204" pitchFamily="34" charset="0"/>
                <a:cs typeface="Calibri" panose="020F0502020204030204" pitchFamily="34" charset="0"/>
              </a:rPr>
              <a:t>resistance</a:t>
            </a:r>
            <a:r>
              <a:rPr lang="hr-HR" sz="3600" dirty="0">
                <a:latin typeface="Calibri" panose="020F0502020204030204" pitchFamily="34" charset="0"/>
                <a:ea typeface="Calibri" panose="020F0502020204030204" pitchFamily="34" charset="0"/>
                <a:cs typeface="Calibri" panose="020F0502020204030204" pitchFamily="34" charset="0"/>
              </a:rPr>
              <a:t> </a:t>
            </a:r>
            <a:r>
              <a:rPr lang="hr-HR" sz="3600" dirty="0" err="1">
                <a:latin typeface="Calibri" panose="020F0502020204030204" pitchFamily="34" charset="0"/>
                <a:ea typeface="Calibri" panose="020F0502020204030204" pitchFamily="34" charset="0"/>
                <a:cs typeface="Calibri" panose="020F0502020204030204" pitchFamily="34" charset="0"/>
              </a:rPr>
              <a:t>axis</a:t>
            </a:r>
            <a:r>
              <a:rPr lang="hr-HR" sz="3600" dirty="0">
                <a:latin typeface="Calibri" panose="020F0502020204030204" pitchFamily="34" charset="0"/>
                <a:ea typeface="Calibri" panose="020F0502020204030204" pitchFamily="34" charset="0"/>
                <a:cs typeface="Calibri" panose="020F0502020204030204" pitchFamily="34" charset="0"/>
              </a:rPr>
              <a:t> </a:t>
            </a:r>
            <a:r>
              <a:rPr lang="hr-HR" sz="3600" dirty="0" err="1">
                <a:latin typeface="Calibri" panose="020F0502020204030204" pitchFamily="34" charset="0"/>
                <a:ea typeface="Calibri" panose="020F0502020204030204" pitchFamily="34" charset="0"/>
                <a:cs typeface="Calibri" panose="020F0502020204030204" pitchFamily="34" charset="0"/>
              </a:rPr>
              <a:t>and</a:t>
            </a:r>
            <a:r>
              <a:rPr lang="hr-HR" sz="3600" dirty="0">
                <a:latin typeface="Calibri" panose="020F0502020204030204" pitchFamily="34" charset="0"/>
                <a:ea typeface="Calibri" panose="020F0502020204030204" pitchFamily="34" charset="0"/>
                <a:cs typeface="Calibri" panose="020F0502020204030204" pitchFamily="34" charset="0"/>
              </a:rPr>
              <a:t> </a:t>
            </a:r>
            <a:r>
              <a:rPr lang="hr-HR" sz="3600" dirty="0" err="1">
                <a:latin typeface="Calibri" panose="020F0502020204030204" pitchFamily="34" charset="0"/>
                <a:ea typeface="Calibri" panose="020F0502020204030204" pitchFamily="34" charset="0"/>
                <a:cs typeface="Calibri" panose="020F0502020204030204" pitchFamily="34" charset="0"/>
              </a:rPr>
              <a:t>regional</a:t>
            </a:r>
            <a:r>
              <a:rPr lang="hr-HR" sz="3600" dirty="0">
                <a:latin typeface="Calibri" panose="020F0502020204030204" pitchFamily="34" charset="0"/>
                <a:ea typeface="Calibri" panose="020F0502020204030204" pitchFamily="34" charset="0"/>
                <a:cs typeface="Calibri" panose="020F0502020204030204" pitchFamily="34" charset="0"/>
              </a:rPr>
              <a:t> </a:t>
            </a:r>
            <a:r>
              <a:rPr lang="hr-HR" sz="3600" dirty="0" err="1">
                <a:latin typeface="Calibri" panose="020F0502020204030204" pitchFamily="34" charset="0"/>
                <a:ea typeface="Calibri" panose="020F0502020204030204" pitchFamily="34" charset="0"/>
                <a:cs typeface="Calibri" panose="020F0502020204030204" pitchFamily="34" charset="0"/>
              </a:rPr>
              <a:t>order</a:t>
            </a:r>
            <a:r>
              <a:rPr lang="hr-HR" sz="3600" dirty="0">
                <a:latin typeface="Calibri" panose="020F0502020204030204" pitchFamily="34" charset="0"/>
                <a:ea typeface="Calibri" panose="020F0502020204030204" pitchFamily="34" charset="0"/>
                <a:cs typeface="Calibri" panose="020F0502020204030204" pitchFamily="34" charset="0"/>
              </a:rPr>
              <a:t> in </a:t>
            </a:r>
            <a:r>
              <a:rPr lang="hr-HR" sz="3600" dirty="0" err="1">
                <a:latin typeface="Calibri" panose="020F0502020204030204" pitchFamily="34" charset="0"/>
                <a:ea typeface="Calibri" panose="020F0502020204030204" pitchFamily="34" charset="0"/>
                <a:cs typeface="Calibri" panose="020F0502020204030204" pitchFamily="34" charset="0"/>
              </a:rPr>
              <a:t>the</a:t>
            </a:r>
            <a:r>
              <a:rPr lang="hr-HR" sz="3600" dirty="0">
                <a:latin typeface="Calibri" panose="020F0502020204030204" pitchFamily="34" charset="0"/>
                <a:ea typeface="Calibri" panose="020F0502020204030204" pitchFamily="34" charset="0"/>
                <a:cs typeface="Calibri" panose="020F0502020204030204" pitchFamily="34" charset="0"/>
              </a:rPr>
              <a:t> </a:t>
            </a:r>
            <a:r>
              <a:rPr lang="hr-HR" sz="3600" dirty="0" err="1">
                <a:latin typeface="Calibri" panose="020F0502020204030204" pitchFamily="34" charset="0"/>
                <a:ea typeface="Calibri" panose="020F0502020204030204" pitchFamily="34" charset="0"/>
                <a:cs typeface="Calibri" panose="020F0502020204030204" pitchFamily="34" charset="0"/>
              </a:rPr>
              <a:t>Middle</a:t>
            </a:r>
            <a:r>
              <a:rPr lang="hr-HR" sz="3600" dirty="0">
                <a:latin typeface="Calibri" panose="020F0502020204030204" pitchFamily="34" charset="0"/>
                <a:ea typeface="Calibri" panose="020F0502020204030204" pitchFamily="34" charset="0"/>
                <a:cs typeface="Calibri" panose="020F0502020204030204" pitchFamily="34" charset="0"/>
              </a:rPr>
              <a:t> East: </a:t>
            </a:r>
            <a:r>
              <a:rPr lang="hr-HR" sz="3600" dirty="0" err="1">
                <a:latin typeface="Calibri" panose="020F0502020204030204" pitchFamily="34" charset="0"/>
                <a:ea typeface="Calibri" panose="020F0502020204030204" pitchFamily="34" charset="0"/>
                <a:cs typeface="Calibri" panose="020F0502020204030204" pitchFamily="34" charset="0"/>
              </a:rPr>
              <a:t>nomos</a:t>
            </a:r>
            <a:r>
              <a:rPr lang="hr-HR" sz="3600" dirty="0">
                <a:latin typeface="Calibri" panose="020F0502020204030204" pitchFamily="34" charset="0"/>
                <a:ea typeface="Calibri" panose="020F0502020204030204" pitchFamily="34" charset="0"/>
                <a:cs typeface="Calibri" panose="020F0502020204030204" pitchFamily="34" charset="0"/>
              </a:rPr>
              <a:t>, </a:t>
            </a:r>
            <a:r>
              <a:rPr lang="hr-HR" sz="3600" dirty="0" err="1">
                <a:latin typeface="Calibri" panose="020F0502020204030204" pitchFamily="34" charset="0"/>
                <a:ea typeface="Calibri" panose="020F0502020204030204" pitchFamily="34" charset="0"/>
                <a:cs typeface="Calibri" panose="020F0502020204030204" pitchFamily="34" charset="0"/>
              </a:rPr>
              <a:t>space</a:t>
            </a:r>
            <a:r>
              <a:rPr lang="hr-HR" sz="3600" dirty="0">
                <a:latin typeface="Calibri" panose="020F0502020204030204" pitchFamily="34" charset="0"/>
                <a:ea typeface="Calibri" panose="020F0502020204030204" pitchFamily="34" charset="0"/>
                <a:cs typeface="Calibri" panose="020F0502020204030204" pitchFamily="34" charset="0"/>
              </a:rPr>
              <a:t>, </a:t>
            </a:r>
            <a:r>
              <a:rPr lang="hr-HR" sz="3600" dirty="0" err="1">
                <a:latin typeface="Calibri" panose="020F0502020204030204" pitchFamily="34" charset="0"/>
                <a:ea typeface="Calibri" panose="020F0502020204030204" pitchFamily="34" charset="0"/>
                <a:cs typeface="Calibri" panose="020F0502020204030204" pitchFamily="34" charset="0"/>
              </a:rPr>
              <a:t>and</a:t>
            </a:r>
            <a:r>
              <a:rPr lang="hr-HR" sz="3600" dirty="0">
                <a:latin typeface="Calibri" panose="020F0502020204030204" pitchFamily="34" charset="0"/>
                <a:ea typeface="Calibri" panose="020F0502020204030204" pitchFamily="34" charset="0"/>
                <a:cs typeface="Calibri" panose="020F0502020204030204" pitchFamily="34" charset="0"/>
              </a:rPr>
              <a:t> normative </a:t>
            </a:r>
            <a:r>
              <a:rPr lang="hr-HR" sz="3600" dirty="0" err="1">
                <a:latin typeface="Calibri" panose="020F0502020204030204" pitchFamily="34" charset="0"/>
                <a:ea typeface="Calibri" panose="020F0502020204030204" pitchFamily="34" charset="0"/>
                <a:cs typeface="Calibri" panose="020F0502020204030204" pitchFamily="34" charset="0"/>
              </a:rPr>
              <a:t>alternatives</a:t>
            </a:r>
            <a:r>
              <a:rPr lang="hr-HR" sz="3600" dirty="0">
                <a:latin typeface="Calibri" panose="020F0502020204030204" pitchFamily="34" charset="0"/>
                <a:ea typeface="Calibri" panose="020F0502020204030204" pitchFamily="34" charset="0"/>
                <a:cs typeface="Calibri" panose="020F0502020204030204" pitchFamily="34" charset="0"/>
              </a:rPr>
              <a:t>, British Journal </a:t>
            </a:r>
            <a:r>
              <a:rPr lang="hr-HR" sz="3600" dirty="0" err="1">
                <a:latin typeface="Calibri" panose="020F0502020204030204" pitchFamily="34" charset="0"/>
                <a:ea typeface="Calibri" panose="020F0502020204030204" pitchFamily="34" charset="0"/>
                <a:cs typeface="Calibri" panose="020F0502020204030204" pitchFamily="34" charset="0"/>
              </a:rPr>
              <a:t>of</a:t>
            </a:r>
            <a:r>
              <a:rPr lang="hr-HR" sz="3600" dirty="0">
                <a:latin typeface="Calibri" panose="020F0502020204030204" pitchFamily="34" charset="0"/>
                <a:ea typeface="Calibri" panose="020F0502020204030204" pitchFamily="34" charset="0"/>
                <a:cs typeface="Calibri" panose="020F0502020204030204" pitchFamily="34" charset="0"/>
              </a:rPr>
              <a:t> </a:t>
            </a:r>
            <a:r>
              <a:rPr lang="hr-HR" sz="3600" dirty="0" err="1">
                <a:latin typeface="Calibri" panose="020F0502020204030204" pitchFamily="34" charset="0"/>
                <a:ea typeface="Calibri" panose="020F0502020204030204" pitchFamily="34" charset="0"/>
                <a:cs typeface="Calibri" panose="020F0502020204030204" pitchFamily="34" charset="0"/>
              </a:rPr>
              <a:t>Middle</a:t>
            </a:r>
            <a:r>
              <a:rPr lang="hr-HR" sz="3600" dirty="0">
                <a:latin typeface="Calibri" panose="020F0502020204030204" pitchFamily="34" charset="0"/>
                <a:ea typeface="Calibri" panose="020F0502020204030204" pitchFamily="34" charset="0"/>
                <a:cs typeface="Calibri" panose="020F0502020204030204" pitchFamily="34" charset="0"/>
              </a:rPr>
              <a:t> </a:t>
            </a:r>
            <a:r>
              <a:rPr lang="hr-HR" sz="3600" dirty="0" err="1">
                <a:latin typeface="Calibri" panose="020F0502020204030204" pitchFamily="34" charset="0"/>
                <a:ea typeface="Calibri" panose="020F0502020204030204" pitchFamily="34" charset="0"/>
                <a:cs typeface="Calibri" panose="020F0502020204030204" pitchFamily="34" charset="0"/>
              </a:rPr>
              <a:t>Eastern</a:t>
            </a:r>
            <a:r>
              <a:rPr lang="hr-HR" sz="3600" dirty="0">
                <a:latin typeface="Calibri" panose="020F0502020204030204" pitchFamily="34" charset="0"/>
                <a:ea typeface="Calibri" panose="020F0502020204030204" pitchFamily="34" charset="0"/>
                <a:cs typeface="Calibri" panose="020F0502020204030204" pitchFamily="34" charset="0"/>
              </a:rPr>
              <a:t> </a:t>
            </a:r>
            <a:r>
              <a:rPr lang="hr-HR" sz="3600" dirty="0" err="1">
                <a:latin typeface="Calibri" panose="020F0502020204030204" pitchFamily="34" charset="0"/>
                <a:ea typeface="Calibri" panose="020F0502020204030204" pitchFamily="34" charset="0"/>
                <a:cs typeface="Calibri" panose="020F0502020204030204" pitchFamily="34" charset="0"/>
              </a:rPr>
              <a:t>Studies</a:t>
            </a:r>
            <a:r>
              <a:rPr lang="hr-HR" sz="3600" dirty="0">
                <a:latin typeface="Calibri" panose="020F0502020204030204" pitchFamily="34" charset="0"/>
                <a:ea typeface="Calibri" panose="020F0502020204030204" pitchFamily="34" charset="0"/>
                <a:cs typeface="Calibri" panose="020F0502020204030204" pitchFamily="34" charset="0"/>
              </a:rPr>
              <a:t>, 51:5, 954-971, DOI: 10.1080/13530194.2023.2179975</a:t>
            </a:r>
          </a:p>
          <a:p>
            <a:r>
              <a:rPr lang="hr-HR" sz="3600" dirty="0" err="1">
                <a:effectLst/>
                <a:latin typeface="Calibri" panose="020F0502020204030204" pitchFamily="34" charset="0"/>
                <a:ea typeface="Calibri" panose="020F0502020204030204" pitchFamily="34" charset="0"/>
                <a:cs typeface="Calibri" panose="020F0502020204030204" pitchFamily="34" charset="0"/>
              </a:rPr>
              <a:t>Wastnidge</a:t>
            </a:r>
            <a:r>
              <a:rPr lang="hr-HR" sz="3600" dirty="0">
                <a:effectLst/>
                <a:latin typeface="Calibri" panose="020F0502020204030204" pitchFamily="34" charset="0"/>
                <a:ea typeface="Calibri" panose="020F0502020204030204" pitchFamily="34" charset="0"/>
                <a:cs typeface="Calibri" panose="020F0502020204030204" pitchFamily="34" charset="0"/>
              </a:rPr>
              <a:t>, E., 2018 : </a:t>
            </a:r>
            <a:r>
              <a:rPr lang="hr-HR" sz="3600" dirty="0" err="1">
                <a:effectLst/>
                <a:latin typeface="Calibri" panose="020F0502020204030204" pitchFamily="34" charset="0"/>
                <a:ea typeface="Calibri" panose="020F0502020204030204" pitchFamily="34" charset="0"/>
                <a:cs typeface="Calibri" panose="020F0502020204030204" pitchFamily="34" charset="0"/>
              </a:rPr>
              <a:t>Religion</a:t>
            </a:r>
            <a:r>
              <a:rPr lang="hr-HR" sz="3600" dirty="0">
                <a:effectLst/>
                <a:latin typeface="Calibri" panose="020F0502020204030204" pitchFamily="34" charset="0"/>
                <a:ea typeface="Calibri" panose="020F0502020204030204" pitchFamily="34" charset="0"/>
                <a:cs typeface="Calibri" panose="020F0502020204030204" pitchFamily="34" charset="0"/>
              </a:rPr>
              <a:t> </a:t>
            </a:r>
            <a:r>
              <a:rPr lang="hr-HR" sz="3600" dirty="0" err="1">
                <a:effectLst/>
                <a:latin typeface="Calibri" panose="020F0502020204030204" pitchFamily="34" charset="0"/>
                <a:ea typeface="Calibri" panose="020F0502020204030204" pitchFamily="34" charset="0"/>
                <a:cs typeface="Calibri" panose="020F0502020204030204" pitchFamily="34" charset="0"/>
              </a:rPr>
              <a:t>and</a:t>
            </a:r>
            <a:r>
              <a:rPr lang="hr-HR" sz="3600" dirty="0">
                <a:effectLst/>
                <a:latin typeface="Calibri" panose="020F0502020204030204" pitchFamily="34" charset="0"/>
                <a:ea typeface="Calibri" panose="020F0502020204030204" pitchFamily="34" charset="0"/>
                <a:cs typeface="Calibri" panose="020F0502020204030204" pitchFamily="34" charset="0"/>
              </a:rPr>
              <a:t> </a:t>
            </a:r>
            <a:r>
              <a:rPr lang="hr-HR" sz="3600" dirty="0" err="1">
                <a:effectLst/>
                <a:latin typeface="Calibri" panose="020F0502020204030204" pitchFamily="34" charset="0"/>
                <a:ea typeface="Calibri" panose="020F0502020204030204" pitchFamily="34" charset="0"/>
                <a:cs typeface="Calibri" panose="020F0502020204030204" pitchFamily="34" charset="0"/>
              </a:rPr>
              <a:t>Geopolitics</a:t>
            </a:r>
            <a:r>
              <a:rPr lang="hr-HR" sz="3600" dirty="0">
                <a:effectLst/>
                <a:latin typeface="Calibri" panose="020F0502020204030204" pitchFamily="34" charset="0"/>
                <a:ea typeface="Calibri" panose="020F0502020204030204" pitchFamily="34" charset="0"/>
                <a:cs typeface="Calibri" panose="020F0502020204030204" pitchFamily="34" charset="0"/>
              </a:rPr>
              <a:t> in </a:t>
            </a:r>
            <a:r>
              <a:rPr lang="hr-HR" sz="3600" dirty="0" err="1">
                <a:effectLst/>
                <a:latin typeface="Calibri" panose="020F0502020204030204" pitchFamily="34" charset="0"/>
                <a:ea typeface="Calibri" panose="020F0502020204030204" pitchFamily="34" charset="0"/>
                <a:cs typeface="Calibri" panose="020F0502020204030204" pitchFamily="34" charset="0"/>
              </a:rPr>
              <a:t>Iranian</a:t>
            </a:r>
            <a:r>
              <a:rPr lang="hr-HR" sz="3600" dirty="0">
                <a:effectLst/>
                <a:latin typeface="Calibri" panose="020F0502020204030204" pitchFamily="34" charset="0"/>
                <a:ea typeface="Calibri" panose="020F0502020204030204" pitchFamily="34" charset="0"/>
                <a:cs typeface="Calibri" panose="020F0502020204030204" pitchFamily="34" charset="0"/>
              </a:rPr>
              <a:t> </a:t>
            </a:r>
            <a:r>
              <a:rPr lang="hr-HR" sz="3600" dirty="0" err="1">
                <a:effectLst/>
                <a:latin typeface="Calibri" panose="020F0502020204030204" pitchFamily="34" charset="0"/>
                <a:ea typeface="Calibri" panose="020F0502020204030204" pitchFamily="34" charset="0"/>
                <a:cs typeface="Calibri" panose="020F0502020204030204" pitchFamily="34" charset="0"/>
              </a:rPr>
              <a:t>Foreign</a:t>
            </a:r>
            <a:r>
              <a:rPr lang="hr-HR" sz="3600" dirty="0">
                <a:effectLst/>
                <a:latin typeface="Calibri" panose="020F0502020204030204" pitchFamily="34" charset="0"/>
                <a:ea typeface="Calibri" panose="020F0502020204030204" pitchFamily="34" charset="0"/>
                <a:cs typeface="Calibri" panose="020F0502020204030204" pitchFamily="34" charset="0"/>
              </a:rPr>
              <a:t> </a:t>
            </a:r>
            <a:r>
              <a:rPr lang="hr-HR" sz="3600" dirty="0" err="1">
                <a:effectLst/>
                <a:latin typeface="Calibri" panose="020F0502020204030204" pitchFamily="34" charset="0"/>
                <a:ea typeface="Calibri" panose="020F0502020204030204" pitchFamily="34" charset="0"/>
                <a:cs typeface="Calibri" panose="020F0502020204030204" pitchFamily="34" charset="0"/>
              </a:rPr>
              <a:t>Policy</a:t>
            </a:r>
            <a:r>
              <a:rPr lang="hr-HR" sz="3600" dirty="0">
                <a:effectLst/>
                <a:latin typeface="Calibri" panose="020F0502020204030204" pitchFamily="34" charset="0"/>
                <a:ea typeface="Calibri" panose="020F0502020204030204" pitchFamily="34" charset="0"/>
                <a:cs typeface="Calibri" panose="020F0502020204030204" pitchFamily="34" charset="0"/>
              </a:rPr>
              <a:t>, </a:t>
            </a:r>
            <a:r>
              <a:rPr lang="hr-HR" sz="3600" dirty="0">
                <a:latin typeface="Calibri" panose="020F0502020204030204" pitchFamily="34" charset="0"/>
                <a:ea typeface="Calibri" panose="020F0502020204030204" pitchFamily="34" charset="0"/>
                <a:cs typeface="Calibri" panose="020F0502020204030204" pitchFamily="34" charset="0"/>
              </a:rPr>
              <a:t>The </a:t>
            </a:r>
            <a:r>
              <a:rPr lang="hr-HR" sz="3600" dirty="0" err="1">
                <a:latin typeface="Calibri" panose="020F0502020204030204" pitchFamily="34" charset="0"/>
                <a:ea typeface="Calibri" panose="020F0502020204030204" pitchFamily="34" charset="0"/>
                <a:cs typeface="Calibri" panose="020F0502020204030204" pitchFamily="34" charset="0"/>
              </a:rPr>
              <a:t>Foreign</a:t>
            </a:r>
            <a:r>
              <a:rPr lang="hr-HR" sz="3600" dirty="0">
                <a:latin typeface="Calibri" panose="020F0502020204030204" pitchFamily="34" charset="0"/>
                <a:ea typeface="Calibri" panose="020F0502020204030204" pitchFamily="34" charset="0"/>
                <a:cs typeface="Calibri" panose="020F0502020204030204" pitchFamily="34" charset="0"/>
              </a:rPr>
              <a:t> </a:t>
            </a:r>
            <a:r>
              <a:rPr lang="hr-HR" sz="3600" dirty="0" err="1">
                <a:latin typeface="Calibri" panose="020F0502020204030204" pitchFamily="34" charset="0"/>
                <a:ea typeface="Calibri" panose="020F0502020204030204" pitchFamily="34" charset="0"/>
                <a:cs typeface="Calibri" panose="020F0502020204030204" pitchFamily="34" charset="0"/>
              </a:rPr>
              <a:t>Policy</a:t>
            </a:r>
            <a:r>
              <a:rPr lang="hr-HR" sz="3600" dirty="0">
                <a:latin typeface="Calibri" panose="020F0502020204030204" pitchFamily="34" charset="0"/>
                <a:ea typeface="Calibri" panose="020F0502020204030204" pitchFamily="34" charset="0"/>
                <a:cs typeface="Calibri" panose="020F0502020204030204" pitchFamily="34" charset="0"/>
              </a:rPr>
              <a:t> Centre: Saudi </a:t>
            </a:r>
            <a:r>
              <a:rPr lang="hr-HR" sz="3600" dirty="0" err="1">
                <a:latin typeface="Calibri" panose="020F0502020204030204" pitchFamily="34" charset="0"/>
                <a:ea typeface="Calibri" panose="020F0502020204030204" pitchFamily="34" charset="0"/>
                <a:cs typeface="Calibri" panose="020F0502020204030204" pitchFamily="34" charset="0"/>
              </a:rPr>
              <a:t>Arabia</a:t>
            </a:r>
            <a:r>
              <a:rPr lang="hr-HR" sz="3600" dirty="0">
                <a:latin typeface="Calibri" panose="020F0502020204030204" pitchFamily="34" charset="0"/>
                <a:ea typeface="Calibri" panose="020F0502020204030204" pitchFamily="34" charset="0"/>
                <a:cs typeface="Calibri" panose="020F0502020204030204" pitchFamily="34" charset="0"/>
              </a:rPr>
              <a:t> </a:t>
            </a:r>
            <a:r>
              <a:rPr lang="hr-HR" sz="3600" dirty="0" err="1">
                <a:latin typeface="Calibri" panose="020F0502020204030204" pitchFamily="34" charset="0"/>
                <a:ea typeface="Calibri" panose="020F0502020204030204" pitchFamily="34" charset="0"/>
                <a:cs typeface="Calibri" panose="020F0502020204030204" pitchFamily="34" charset="0"/>
              </a:rPr>
              <a:t>and</a:t>
            </a:r>
            <a:r>
              <a:rPr lang="hr-HR" sz="3600" dirty="0">
                <a:latin typeface="Calibri" panose="020F0502020204030204" pitchFamily="34" charset="0"/>
                <a:ea typeface="Calibri" panose="020F0502020204030204" pitchFamily="34" charset="0"/>
                <a:cs typeface="Calibri" panose="020F0502020204030204" pitchFamily="34" charset="0"/>
              </a:rPr>
              <a:t> Iran - The </a:t>
            </a:r>
            <a:r>
              <a:rPr lang="hr-HR" sz="3600" dirty="0" err="1">
                <a:latin typeface="Calibri" panose="020F0502020204030204" pitchFamily="34" charset="0"/>
                <a:ea typeface="Calibri" panose="020F0502020204030204" pitchFamily="34" charset="0"/>
                <a:cs typeface="Calibri" panose="020F0502020204030204" pitchFamily="34" charset="0"/>
              </a:rPr>
              <a:t>Struggle</a:t>
            </a:r>
            <a:r>
              <a:rPr lang="hr-HR" sz="3600" dirty="0">
                <a:latin typeface="Calibri" panose="020F0502020204030204" pitchFamily="34" charset="0"/>
                <a:ea typeface="Calibri" panose="020F0502020204030204" pitchFamily="34" charset="0"/>
                <a:cs typeface="Calibri" panose="020F0502020204030204" pitchFamily="34" charset="0"/>
              </a:rPr>
              <a:t> to </a:t>
            </a:r>
            <a:r>
              <a:rPr lang="hr-HR" sz="3600" dirty="0" err="1">
                <a:latin typeface="Calibri" panose="020F0502020204030204" pitchFamily="34" charset="0"/>
                <a:ea typeface="Calibri" panose="020F0502020204030204" pitchFamily="34" charset="0"/>
                <a:cs typeface="Calibri" panose="020F0502020204030204" pitchFamily="34" charset="0"/>
              </a:rPr>
              <a:t>Shape</a:t>
            </a:r>
            <a:r>
              <a:rPr lang="hr-HR" sz="3600" dirty="0">
                <a:latin typeface="Calibri" panose="020F0502020204030204" pitchFamily="34" charset="0"/>
                <a:ea typeface="Calibri" panose="020F0502020204030204" pitchFamily="34" charset="0"/>
                <a:cs typeface="Calibri" panose="020F0502020204030204" pitchFamily="34" charset="0"/>
              </a:rPr>
              <a:t> </a:t>
            </a:r>
            <a:r>
              <a:rPr lang="hr-HR" sz="3600" dirty="0" err="1">
                <a:latin typeface="Calibri" panose="020F0502020204030204" pitchFamily="34" charset="0"/>
                <a:ea typeface="Calibri" panose="020F0502020204030204" pitchFamily="34" charset="0"/>
                <a:cs typeface="Calibri" panose="020F0502020204030204" pitchFamily="34" charset="0"/>
              </a:rPr>
              <a:t>the</a:t>
            </a:r>
            <a:r>
              <a:rPr lang="hr-HR" sz="3600" dirty="0">
                <a:latin typeface="Calibri" panose="020F0502020204030204" pitchFamily="34" charset="0"/>
                <a:ea typeface="Calibri" panose="020F0502020204030204" pitchFamily="34" charset="0"/>
                <a:cs typeface="Calibri" panose="020F0502020204030204" pitchFamily="34" charset="0"/>
              </a:rPr>
              <a:t> </a:t>
            </a:r>
            <a:r>
              <a:rPr lang="hr-HR" sz="3600" dirty="0" err="1">
                <a:latin typeface="Calibri" panose="020F0502020204030204" pitchFamily="34" charset="0"/>
                <a:ea typeface="Calibri" panose="020F0502020204030204" pitchFamily="34" charset="0"/>
                <a:cs typeface="Calibri" panose="020F0502020204030204" pitchFamily="34" charset="0"/>
              </a:rPr>
              <a:t>Middle</a:t>
            </a:r>
            <a:r>
              <a:rPr lang="hr-HR" sz="3600" dirty="0">
                <a:latin typeface="Calibri" panose="020F0502020204030204" pitchFamily="34" charset="0"/>
                <a:ea typeface="Calibri" panose="020F0502020204030204" pitchFamily="34" charset="0"/>
                <a:cs typeface="Calibri" panose="020F0502020204030204" pitchFamily="34" charset="0"/>
              </a:rPr>
              <a:t> East, 2018. </a:t>
            </a:r>
            <a:r>
              <a:rPr lang="hr-HR" sz="3600" dirty="0">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https://fpc.org.uk/wp-content/uploads/2018/11/Saudi-Arabia-and-Iran-The-Struggle-to-Shape-the-Middle-East-Report.pdf</a:t>
            </a:r>
            <a:r>
              <a:rPr lang="hr-HR" sz="3600" dirty="0">
                <a:latin typeface="Calibri" panose="020F0502020204030204" pitchFamily="34" charset="0"/>
                <a:ea typeface="Calibri" panose="020F0502020204030204" pitchFamily="34" charset="0"/>
                <a:cs typeface="Calibri" panose="020F0502020204030204" pitchFamily="34" charset="0"/>
              </a:rPr>
              <a:t> pristupljeno 18.11.2025</a:t>
            </a:r>
          </a:p>
          <a:p>
            <a:r>
              <a:rPr lang="hr-HR" sz="3600" dirty="0">
                <a:effectLst/>
                <a:latin typeface="Calibri" panose="020F0502020204030204" pitchFamily="34" charset="0"/>
                <a:ea typeface="Calibri" panose="020F0502020204030204" pitchFamily="34" charset="0"/>
                <a:cs typeface="Calibri" panose="020F0502020204030204" pitchFamily="34" charset="0"/>
              </a:rPr>
              <a:t> </a:t>
            </a:r>
            <a:r>
              <a:rPr lang="hr-HR" sz="3600" dirty="0" err="1">
                <a:effectLst/>
                <a:latin typeface="Calibri" panose="020F0502020204030204" pitchFamily="34" charset="0"/>
                <a:ea typeface="Calibri" panose="020F0502020204030204" pitchFamily="34" charset="0"/>
                <a:cs typeface="Calibri" panose="020F0502020204030204" pitchFamily="34" charset="0"/>
              </a:rPr>
              <a:t>Mabon</a:t>
            </a:r>
            <a:r>
              <a:rPr lang="hr-HR" sz="3600" dirty="0">
                <a:effectLst/>
                <a:latin typeface="Calibri" panose="020F0502020204030204" pitchFamily="34" charset="0"/>
                <a:ea typeface="Calibri" panose="020F0502020204030204" pitchFamily="34" charset="0"/>
                <a:cs typeface="Calibri" panose="020F0502020204030204" pitchFamily="34" charset="0"/>
              </a:rPr>
              <a:t>, S., 2020: </a:t>
            </a:r>
            <a:r>
              <a:rPr lang="hr-HR" sz="3600" dirty="0" err="1">
                <a:effectLst/>
                <a:latin typeface="Calibri" panose="020F0502020204030204" pitchFamily="34" charset="0"/>
                <a:ea typeface="Calibri" panose="020F0502020204030204" pitchFamily="34" charset="0"/>
                <a:cs typeface="Calibri" panose="020F0502020204030204" pitchFamily="34" charset="0"/>
              </a:rPr>
              <a:t>Houses</a:t>
            </a:r>
            <a:r>
              <a:rPr lang="hr-HR" sz="3600" dirty="0">
                <a:effectLst/>
                <a:latin typeface="Calibri" panose="020F0502020204030204" pitchFamily="34" charset="0"/>
                <a:ea typeface="Calibri" panose="020F0502020204030204" pitchFamily="34" charset="0"/>
                <a:cs typeface="Calibri" panose="020F0502020204030204" pitchFamily="34" charset="0"/>
              </a:rPr>
              <a:t> </a:t>
            </a:r>
            <a:r>
              <a:rPr lang="hr-HR" sz="3600" dirty="0" err="1">
                <a:effectLst/>
                <a:latin typeface="Calibri" panose="020F0502020204030204" pitchFamily="34" charset="0"/>
                <a:ea typeface="Calibri" panose="020F0502020204030204" pitchFamily="34" charset="0"/>
                <a:cs typeface="Calibri" panose="020F0502020204030204" pitchFamily="34" charset="0"/>
              </a:rPr>
              <a:t>built</a:t>
            </a:r>
            <a:r>
              <a:rPr lang="hr-HR" sz="3600" dirty="0">
                <a:effectLst/>
                <a:latin typeface="Calibri" panose="020F0502020204030204" pitchFamily="34" charset="0"/>
                <a:ea typeface="Calibri" panose="020F0502020204030204" pitchFamily="34" charset="0"/>
                <a:cs typeface="Calibri" panose="020F0502020204030204" pitchFamily="34" charset="0"/>
              </a:rPr>
              <a:t> on </a:t>
            </a:r>
            <a:r>
              <a:rPr lang="hr-HR" sz="3600" dirty="0" err="1">
                <a:effectLst/>
                <a:latin typeface="Calibri" panose="020F0502020204030204" pitchFamily="34" charset="0"/>
                <a:ea typeface="Calibri" panose="020F0502020204030204" pitchFamily="34" charset="0"/>
                <a:cs typeface="Calibri" panose="020F0502020204030204" pitchFamily="34" charset="0"/>
              </a:rPr>
              <a:t>sand</a:t>
            </a:r>
            <a:r>
              <a:rPr lang="hr-HR" sz="3600" dirty="0">
                <a:effectLst/>
                <a:latin typeface="Calibri" panose="020F0502020204030204" pitchFamily="34" charset="0"/>
                <a:ea typeface="Calibri" panose="020F0502020204030204" pitchFamily="34" charset="0"/>
                <a:cs typeface="Calibri" panose="020F0502020204030204" pitchFamily="34" charset="0"/>
              </a:rPr>
              <a:t>: </a:t>
            </a:r>
            <a:r>
              <a:rPr lang="hr-HR" sz="3600" dirty="0" err="1">
                <a:effectLst/>
                <a:latin typeface="Calibri" panose="020F0502020204030204" pitchFamily="34" charset="0"/>
                <a:ea typeface="Calibri" panose="020F0502020204030204" pitchFamily="34" charset="0"/>
                <a:cs typeface="Calibri" panose="020F0502020204030204" pitchFamily="34" charset="0"/>
              </a:rPr>
              <a:t>Violence</a:t>
            </a:r>
            <a:r>
              <a:rPr lang="hr-HR" sz="3600" dirty="0">
                <a:effectLst/>
                <a:latin typeface="Calibri" panose="020F0502020204030204" pitchFamily="34" charset="0"/>
                <a:ea typeface="Calibri" panose="020F0502020204030204" pitchFamily="34" charset="0"/>
                <a:cs typeface="Calibri" panose="020F0502020204030204" pitchFamily="34" charset="0"/>
              </a:rPr>
              <a:t>, </a:t>
            </a:r>
            <a:r>
              <a:rPr lang="hr-HR" sz="3600" dirty="0" err="1">
                <a:effectLst/>
                <a:latin typeface="Calibri" panose="020F0502020204030204" pitchFamily="34" charset="0"/>
                <a:ea typeface="Calibri" panose="020F0502020204030204" pitchFamily="34" charset="0"/>
                <a:cs typeface="Calibri" panose="020F0502020204030204" pitchFamily="34" charset="0"/>
              </a:rPr>
              <a:t>sectarianism</a:t>
            </a:r>
            <a:r>
              <a:rPr lang="hr-HR" sz="3600" dirty="0">
                <a:effectLst/>
                <a:latin typeface="Calibri" panose="020F0502020204030204" pitchFamily="34" charset="0"/>
                <a:ea typeface="Calibri" panose="020F0502020204030204" pitchFamily="34" charset="0"/>
                <a:cs typeface="Calibri" panose="020F0502020204030204" pitchFamily="34" charset="0"/>
              </a:rPr>
              <a:t> </a:t>
            </a:r>
            <a:r>
              <a:rPr lang="hr-HR" sz="3600" dirty="0" err="1">
                <a:effectLst/>
                <a:latin typeface="Calibri" panose="020F0502020204030204" pitchFamily="34" charset="0"/>
                <a:ea typeface="Calibri" panose="020F0502020204030204" pitchFamily="34" charset="0"/>
                <a:cs typeface="Calibri" panose="020F0502020204030204" pitchFamily="34" charset="0"/>
              </a:rPr>
              <a:t>and</a:t>
            </a:r>
            <a:r>
              <a:rPr lang="hr-HR" sz="3600" dirty="0">
                <a:effectLst/>
                <a:latin typeface="Calibri" panose="020F0502020204030204" pitchFamily="34" charset="0"/>
                <a:ea typeface="Calibri" panose="020F0502020204030204" pitchFamily="34" charset="0"/>
                <a:cs typeface="Calibri" panose="020F0502020204030204" pitchFamily="34" charset="0"/>
              </a:rPr>
              <a:t> </a:t>
            </a:r>
            <a:r>
              <a:rPr lang="hr-HR" sz="3600" dirty="0" err="1">
                <a:effectLst/>
                <a:latin typeface="Calibri" panose="020F0502020204030204" pitchFamily="34" charset="0"/>
                <a:ea typeface="Calibri" panose="020F0502020204030204" pitchFamily="34" charset="0"/>
                <a:cs typeface="Calibri" panose="020F0502020204030204" pitchFamily="34" charset="0"/>
              </a:rPr>
              <a:t>revolution</a:t>
            </a:r>
            <a:r>
              <a:rPr lang="hr-HR" sz="3600" dirty="0">
                <a:effectLst/>
                <a:latin typeface="Calibri" panose="020F0502020204030204" pitchFamily="34" charset="0"/>
                <a:ea typeface="Calibri" panose="020F0502020204030204" pitchFamily="34" charset="0"/>
                <a:cs typeface="Calibri" panose="020F0502020204030204" pitchFamily="34" charset="0"/>
              </a:rPr>
              <a:t> in </a:t>
            </a:r>
            <a:r>
              <a:rPr lang="hr-HR" sz="3600" dirty="0" err="1">
                <a:effectLst/>
                <a:latin typeface="Calibri" panose="020F0502020204030204" pitchFamily="34" charset="0"/>
                <a:ea typeface="Calibri" panose="020F0502020204030204" pitchFamily="34" charset="0"/>
                <a:cs typeface="Calibri" panose="020F0502020204030204" pitchFamily="34" charset="0"/>
              </a:rPr>
              <a:t>the</a:t>
            </a:r>
            <a:r>
              <a:rPr lang="hr-HR" sz="3600" dirty="0">
                <a:effectLst/>
                <a:latin typeface="Calibri" panose="020F0502020204030204" pitchFamily="34" charset="0"/>
                <a:ea typeface="Calibri" panose="020F0502020204030204" pitchFamily="34" charset="0"/>
                <a:cs typeface="Calibri" panose="020F0502020204030204" pitchFamily="34" charset="0"/>
              </a:rPr>
              <a:t> </a:t>
            </a:r>
            <a:r>
              <a:rPr lang="hr-HR" sz="3600" dirty="0" err="1">
                <a:effectLst/>
                <a:latin typeface="Calibri" panose="020F0502020204030204" pitchFamily="34" charset="0"/>
                <a:ea typeface="Calibri" panose="020F0502020204030204" pitchFamily="34" charset="0"/>
                <a:cs typeface="Calibri" panose="020F0502020204030204" pitchFamily="34" charset="0"/>
              </a:rPr>
              <a:t>Middle</a:t>
            </a:r>
            <a:r>
              <a:rPr lang="hr-HR" sz="3600" dirty="0">
                <a:effectLst/>
                <a:latin typeface="Calibri" panose="020F0502020204030204" pitchFamily="34" charset="0"/>
                <a:ea typeface="Calibri" panose="020F0502020204030204" pitchFamily="34" charset="0"/>
                <a:cs typeface="Calibri" panose="020F0502020204030204" pitchFamily="34" charset="0"/>
              </a:rPr>
              <a:t> East, Manchester University Press</a:t>
            </a:r>
          </a:p>
          <a:p>
            <a:pPr algn="just">
              <a:lnSpc>
                <a:spcPct val="107000"/>
              </a:lnSpc>
              <a:spcAft>
                <a:spcPts val="800"/>
              </a:spcAft>
            </a:pPr>
            <a:r>
              <a:rPr lang="hr-HR" sz="3600" dirty="0">
                <a:effectLst/>
                <a:latin typeface="Calibri" panose="020F0502020204030204" pitchFamily="34" charset="0"/>
                <a:ea typeface="Calibri" panose="020F0502020204030204" pitchFamily="34" charset="0"/>
                <a:cs typeface="Calibri" panose="020F0502020204030204" pitchFamily="34" charset="0"/>
              </a:rPr>
              <a:t>SEPAD: The </a:t>
            </a:r>
            <a:r>
              <a:rPr lang="hr-HR" sz="3600" dirty="0" err="1">
                <a:effectLst/>
                <a:latin typeface="Calibri" panose="020F0502020204030204" pitchFamily="34" charset="0"/>
                <a:ea typeface="Calibri" panose="020F0502020204030204" pitchFamily="34" charset="0"/>
                <a:cs typeface="Calibri" panose="020F0502020204030204" pitchFamily="34" charset="0"/>
              </a:rPr>
              <a:t>Middle</a:t>
            </a:r>
            <a:r>
              <a:rPr lang="hr-HR" sz="3600" dirty="0">
                <a:effectLst/>
                <a:latin typeface="Calibri" panose="020F0502020204030204" pitchFamily="34" charset="0"/>
                <a:ea typeface="Calibri" panose="020F0502020204030204" pitchFamily="34" charset="0"/>
                <a:cs typeface="Calibri" panose="020F0502020204030204" pitchFamily="34" charset="0"/>
              </a:rPr>
              <a:t> East in 2050,  </a:t>
            </a:r>
            <a:r>
              <a:rPr lang="hr-HR" sz="3600" u="sng" dirty="0">
                <a:effectLst/>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https://www.sepad.org.uk/files/documents/The%20Middle%20East%20in%202050%20-%20Formatted.pdf</a:t>
            </a:r>
            <a:endParaRPr lang="hr-HR" sz="36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1125"/>
              </a:spcAft>
            </a:pPr>
            <a:r>
              <a:rPr lang="en-GB" sz="3600" kern="1800" dirty="0">
                <a:effectLst/>
                <a:latin typeface="Calibri" panose="020F0502020204030204" pitchFamily="34" charset="0"/>
                <a:ea typeface="Calibri" panose="020F0502020204030204" pitchFamily="34" charset="0"/>
                <a:cs typeface="Calibri" panose="020F0502020204030204" pitchFamily="34" charset="0"/>
              </a:rPr>
              <a:t>The Gulf States After the Israel-Iran War: Three Lessons Learned</a:t>
            </a:r>
            <a:r>
              <a:rPr lang="hr-HR" sz="3600" kern="1800" dirty="0">
                <a:effectLst/>
                <a:latin typeface="Calibri" panose="020F0502020204030204" pitchFamily="34" charset="0"/>
                <a:ea typeface="Calibri" panose="020F0502020204030204" pitchFamily="34" charset="0"/>
                <a:cs typeface="Calibri" panose="020F0502020204030204" pitchFamily="34" charset="0"/>
              </a:rPr>
              <a:t>, </a:t>
            </a:r>
            <a:r>
              <a:rPr lang="en-GB" sz="3600" kern="1800" dirty="0">
                <a:effectLst/>
                <a:latin typeface="Calibri" panose="020F0502020204030204" pitchFamily="34" charset="0"/>
                <a:ea typeface="Calibri" panose="020F0502020204030204" pitchFamily="34" charset="0"/>
                <a:cs typeface="Calibri" panose="020F0502020204030204" pitchFamily="34" charset="0"/>
              </a:rPr>
              <a:t>ISPI, </a:t>
            </a:r>
            <a:r>
              <a:rPr lang="en-GB" sz="3600" kern="1800" dirty="0">
                <a:effectLst/>
                <a:latin typeface="Calibri" panose="020F050202020403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https://www.ispionline.it/en/publication/the-gulf-states-after-the-israel-iran-war-three-lessons-learned-213994</a:t>
            </a:r>
            <a:endParaRPr lang="hr-HR" sz="3600" kern="1800" dirty="0">
              <a:effectLst/>
              <a:latin typeface="Calibri" panose="020F0502020204030204" pitchFamily="34" charset="0"/>
              <a:ea typeface="Calibri" panose="020F0502020204030204" pitchFamily="34" charset="0"/>
              <a:cs typeface="Calibri" panose="020F0502020204030204" pitchFamily="34" charset="0"/>
            </a:endParaRPr>
          </a:p>
          <a:p>
            <a:endParaRPr lang="hr-H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hr-HR" dirty="0"/>
          </a:p>
        </p:txBody>
      </p:sp>
    </p:spTree>
    <p:extLst>
      <p:ext uri="{BB962C8B-B14F-4D97-AF65-F5344CB8AC3E}">
        <p14:creationId xmlns:p14="http://schemas.microsoft.com/office/powerpoint/2010/main" val="2351691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countries/regions with different colors&#10;&#10;AI-generated content may be incorrect.">
            <a:extLst>
              <a:ext uri="{FF2B5EF4-FFF2-40B4-BE49-F238E27FC236}">
                <a16:creationId xmlns:a16="http://schemas.microsoft.com/office/drawing/2014/main" id="{859743E9-07E3-1028-BEB8-AB862EA9C5E4}"/>
              </a:ext>
            </a:extLst>
          </p:cNvPr>
          <p:cNvPicPr>
            <a:picLocks noChangeAspect="1"/>
          </p:cNvPicPr>
          <p:nvPr/>
        </p:nvPicPr>
        <p:blipFill>
          <a:blip r:embed="rId2"/>
          <a:stretch>
            <a:fillRect/>
          </a:stretch>
        </p:blipFill>
        <p:spPr>
          <a:xfrm>
            <a:off x="128891" y="355295"/>
            <a:ext cx="6864488" cy="581690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B804C383-85EE-0F6D-6F66-A40CC11E416C}"/>
              </a:ext>
            </a:extLst>
          </p:cNvPr>
          <p:cNvSpPr>
            <a:spLocks noGrp="1"/>
          </p:cNvSpPr>
          <p:nvPr>
            <p:ph idx="1"/>
          </p:nvPr>
        </p:nvSpPr>
        <p:spPr>
          <a:xfrm>
            <a:off x="7324928" y="1341690"/>
            <a:ext cx="4544438" cy="4830510"/>
          </a:xfrm>
        </p:spPr>
        <p:txBody>
          <a:bodyPr>
            <a:normAutofit/>
          </a:bodyPr>
          <a:lstStyle/>
          <a:p>
            <a:endParaRPr lang="hr-HR" sz="2000" dirty="0"/>
          </a:p>
          <a:p>
            <a:endParaRPr lang="hr-HR" sz="2000" dirty="0"/>
          </a:p>
          <a:p>
            <a:r>
              <a:rPr lang="hr-HR" sz="2000" dirty="0"/>
              <a:t>To se očitovalo </a:t>
            </a:r>
            <a:r>
              <a:rPr lang="hr-HR" sz="2000" b="1" i="1" dirty="0"/>
              <a:t>u davanju prioriteta</a:t>
            </a:r>
            <a:r>
              <a:rPr lang="hr-HR" sz="2000" dirty="0"/>
              <a:t>:</a:t>
            </a:r>
          </a:p>
          <a:p>
            <a:r>
              <a:rPr lang="hr-HR" sz="2000" dirty="0"/>
              <a:t>podršci </a:t>
            </a:r>
            <a:r>
              <a:rPr lang="hr-HR" sz="2000" u="sng" dirty="0"/>
              <a:t>sugrađanima šijitima </a:t>
            </a:r>
            <a:r>
              <a:rPr lang="hr-HR" sz="2000" dirty="0"/>
              <a:t>u Bahreinu, Iraku i Libanonu</a:t>
            </a:r>
          </a:p>
          <a:p>
            <a:r>
              <a:rPr lang="hr-HR" sz="2000" dirty="0"/>
              <a:t> predanosti </a:t>
            </a:r>
            <a:r>
              <a:rPr lang="hr-HR" sz="2000" u="sng" dirty="0"/>
              <a:t>palestinskom cilju</a:t>
            </a:r>
          </a:p>
          <a:p>
            <a:r>
              <a:rPr lang="hr-HR" sz="2000" dirty="0"/>
              <a:t> širem poistovjećivanju s </a:t>
            </a:r>
            <a:r>
              <a:rPr lang="hr-HR" sz="2000" u="sng" dirty="0"/>
              <a:t>protuhegemonističkim snagama </a:t>
            </a:r>
            <a:r>
              <a:rPr lang="hr-HR" sz="2000" dirty="0"/>
              <a:t>koje nastoje osporiti primat međunarodnog poretka predvođenog SAD-om. </a:t>
            </a:r>
            <a:endParaRPr lang="en-US" sz="2000" dirty="0"/>
          </a:p>
          <a:p>
            <a:endParaRPr lang="en-US" sz="2000" dirty="0"/>
          </a:p>
        </p:txBody>
      </p:sp>
      <p:sp>
        <p:nvSpPr>
          <p:cNvPr id="6" name="TextBox 5">
            <a:extLst>
              <a:ext uri="{FF2B5EF4-FFF2-40B4-BE49-F238E27FC236}">
                <a16:creationId xmlns:a16="http://schemas.microsoft.com/office/drawing/2014/main" id="{BABA1819-F247-4198-AB74-B248E95EF656}"/>
              </a:ext>
            </a:extLst>
          </p:cNvPr>
          <p:cNvSpPr txBox="1"/>
          <p:nvPr/>
        </p:nvSpPr>
        <p:spPr>
          <a:xfrm>
            <a:off x="322635" y="6286409"/>
            <a:ext cx="6477000" cy="276999"/>
          </a:xfrm>
          <a:prstGeom prst="rect">
            <a:avLst/>
          </a:prstGeom>
          <a:noFill/>
        </p:spPr>
        <p:txBody>
          <a:bodyPr wrap="square" rtlCol="0">
            <a:spAutoFit/>
          </a:bodyPr>
          <a:lstStyle/>
          <a:p>
            <a:r>
              <a:rPr lang="hr-HR" sz="1200" dirty="0"/>
              <a:t>Izvor: </a:t>
            </a:r>
            <a:r>
              <a:rPr lang="en-US" sz="1200" dirty="0"/>
              <a:t>https://www.eurasiantimes.com/iran-china-will-us-rethink-its-middle-east-strategy/</a:t>
            </a:r>
          </a:p>
        </p:txBody>
      </p:sp>
    </p:spTree>
    <p:extLst>
      <p:ext uri="{BB962C8B-B14F-4D97-AF65-F5344CB8AC3E}">
        <p14:creationId xmlns:p14="http://schemas.microsoft.com/office/powerpoint/2010/main" val="3227828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4A61E-641D-0565-ED7D-54E396DE060A}"/>
              </a:ext>
            </a:extLst>
          </p:cNvPr>
          <p:cNvSpPr>
            <a:spLocks noGrp="1"/>
          </p:cNvSpPr>
          <p:nvPr>
            <p:ph type="title"/>
          </p:nvPr>
        </p:nvSpPr>
        <p:spPr>
          <a:xfrm>
            <a:off x="226137" y="311672"/>
            <a:ext cx="4443154" cy="1087819"/>
          </a:xfrm>
        </p:spPr>
        <p:txBody>
          <a:bodyPr vert="horz" lIns="91440" tIns="45720" rIns="91440" bIns="45720" rtlCol="0" anchor="b">
            <a:normAutofit fontScale="90000"/>
          </a:bodyPr>
          <a:lstStyle/>
          <a:p>
            <a:r>
              <a:rPr lang="en-US" sz="2900" b="1" kern="1200" dirty="0" err="1">
                <a:solidFill>
                  <a:schemeClr val="tx1"/>
                </a:solidFill>
                <a:latin typeface="+mj-lt"/>
                <a:ea typeface="+mj-ea"/>
                <a:cs typeface="+mj-cs"/>
              </a:rPr>
              <a:t>Os</a:t>
            </a:r>
            <a:r>
              <a:rPr lang="en-US" sz="2900" b="1" kern="1200" dirty="0">
                <a:solidFill>
                  <a:schemeClr val="tx1"/>
                </a:solidFill>
                <a:latin typeface="+mj-lt"/>
                <a:ea typeface="+mj-ea"/>
                <a:cs typeface="+mj-cs"/>
              </a:rPr>
              <a:t> </a:t>
            </a:r>
            <a:r>
              <a:rPr lang="en-US" sz="2900" b="1" kern="1200" dirty="0" err="1">
                <a:solidFill>
                  <a:schemeClr val="tx1"/>
                </a:solidFill>
                <a:latin typeface="+mj-lt"/>
                <a:ea typeface="+mj-ea"/>
                <a:cs typeface="+mj-cs"/>
              </a:rPr>
              <a:t>otpora</a:t>
            </a:r>
            <a:r>
              <a:rPr lang="en-US" sz="2900" b="1" kern="1200" dirty="0">
                <a:solidFill>
                  <a:schemeClr val="tx1"/>
                </a:solidFill>
                <a:latin typeface="+mj-lt"/>
                <a:ea typeface="+mj-ea"/>
                <a:cs typeface="+mj-cs"/>
              </a:rPr>
              <a:t> </a:t>
            </a:r>
            <a:r>
              <a:rPr lang="en-US" sz="2900" b="1" kern="1200" dirty="0" err="1">
                <a:solidFill>
                  <a:schemeClr val="tx1"/>
                </a:solidFill>
                <a:latin typeface="+mj-lt"/>
                <a:ea typeface="+mj-ea"/>
                <a:cs typeface="+mj-cs"/>
              </a:rPr>
              <a:t>i</a:t>
            </a:r>
            <a:r>
              <a:rPr lang="en-US" sz="2900" b="1" kern="1200" dirty="0">
                <a:solidFill>
                  <a:schemeClr val="tx1"/>
                </a:solidFill>
                <a:latin typeface="+mj-lt"/>
                <a:ea typeface="+mj-ea"/>
                <a:cs typeface="+mj-cs"/>
              </a:rPr>
              <a:t> </a:t>
            </a:r>
            <a:r>
              <a:rPr lang="en-US" sz="2900" b="1" kern="1200" dirty="0" err="1">
                <a:solidFill>
                  <a:schemeClr val="tx1"/>
                </a:solidFill>
                <a:latin typeface="+mj-lt"/>
                <a:ea typeface="+mj-ea"/>
                <a:cs typeface="+mj-cs"/>
              </a:rPr>
              <a:t>regionalni</a:t>
            </a:r>
            <a:r>
              <a:rPr lang="en-US" sz="2900" b="1" kern="1200" dirty="0">
                <a:solidFill>
                  <a:schemeClr val="tx1"/>
                </a:solidFill>
                <a:latin typeface="+mj-lt"/>
                <a:ea typeface="+mj-ea"/>
                <a:cs typeface="+mj-cs"/>
              </a:rPr>
              <a:t> </a:t>
            </a:r>
            <a:r>
              <a:rPr lang="en-US" sz="2900" b="1" kern="1200" dirty="0" err="1">
                <a:solidFill>
                  <a:schemeClr val="tx1"/>
                </a:solidFill>
                <a:latin typeface="+mj-lt"/>
                <a:ea typeface="+mj-ea"/>
                <a:cs typeface="+mj-cs"/>
              </a:rPr>
              <a:t>poredak</a:t>
            </a:r>
            <a:r>
              <a:rPr lang="en-US" sz="2900" b="1" kern="1200" dirty="0">
                <a:solidFill>
                  <a:schemeClr val="tx1"/>
                </a:solidFill>
                <a:latin typeface="+mj-lt"/>
                <a:ea typeface="+mj-ea"/>
                <a:cs typeface="+mj-cs"/>
              </a:rPr>
              <a:t> </a:t>
            </a:r>
            <a:r>
              <a:rPr lang="en-US" sz="2900" b="1" kern="1200" dirty="0" err="1">
                <a:solidFill>
                  <a:schemeClr val="tx1"/>
                </a:solidFill>
                <a:latin typeface="+mj-lt"/>
                <a:ea typeface="+mj-ea"/>
                <a:cs typeface="+mj-cs"/>
              </a:rPr>
              <a:t>na</a:t>
            </a:r>
            <a:r>
              <a:rPr lang="en-US" sz="2900" b="1" kern="1200" dirty="0">
                <a:solidFill>
                  <a:schemeClr val="tx1"/>
                </a:solidFill>
                <a:latin typeface="+mj-lt"/>
                <a:ea typeface="+mj-ea"/>
                <a:cs typeface="+mj-cs"/>
              </a:rPr>
              <a:t> </a:t>
            </a:r>
            <a:r>
              <a:rPr lang="en-US" sz="2900" b="1" kern="1200" dirty="0" err="1">
                <a:solidFill>
                  <a:schemeClr val="tx1"/>
                </a:solidFill>
                <a:latin typeface="+mj-lt"/>
                <a:ea typeface="+mj-ea"/>
                <a:cs typeface="+mj-cs"/>
              </a:rPr>
              <a:t>Bliskom</a:t>
            </a:r>
            <a:r>
              <a:rPr lang="en-US" sz="2900" b="1" kern="1200" dirty="0">
                <a:solidFill>
                  <a:schemeClr val="tx1"/>
                </a:solidFill>
                <a:latin typeface="+mj-lt"/>
                <a:ea typeface="+mj-ea"/>
                <a:cs typeface="+mj-cs"/>
              </a:rPr>
              <a:t> </a:t>
            </a:r>
            <a:r>
              <a:rPr lang="en-US" sz="2900" b="1" kern="1200" dirty="0" err="1">
                <a:solidFill>
                  <a:schemeClr val="tx1"/>
                </a:solidFill>
                <a:latin typeface="+mj-lt"/>
                <a:ea typeface="+mj-ea"/>
                <a:cs typeface="+mj-cs"/>
              </a:rPr>
              <a:t>istoku</a:t>
            </a:r>
            <a:endParaRPr lang="en-US" sz="2900" b="1" kern="1200" dirty="0">
              <a:solidFill>
                <a:schemeClr val="tx1"/>
              </a:solidFill>
              <a:latin typeface="+mj-lt"/>
              <a:ea typeface="+mj-ea"/>
              <a:cs typeface="+mj-cs"/>
            </a:endParaRPr>
          </a:p>
        </p:txBody>
      </p:sp>
      <p:sp>
        <p:nvSpPr>
          <p:cNvPr id="4" name="Text Placeholder 3">
            <a:extLst>
              <a:ext uri="{FF2B5EF4-FFF2-40B4-BE49-F238E27FC236}">
                <a16:creationId xmlns:a16="http://schemas.microsoft.com/office/drawing/2014/main" id="{C5ECDB37-FB16-5BF8-7327-8A6265C220E3}"/>
              </a:ext>
            </a:extLst>
          </p:cNvPr>
          <p:cNvSpPr>
            <a:spLocks noGrp="1"/>
          </p:cNvSpPr>
          <p:nvPr>
            <p:ph type="body" sz="half" idx="2"/>
          </p:nvPr>
        </p:nvSpPr>
        <p:spPr>
          <a:xfrm>
            <a:off x="411480" y="1566333"/>
            <a:ext cx="4443154" cy="5053922"/>
          </a:xfrm>
        </p:spPr>
        <p:txBody>
          <a:bodyPr vert="horz" lIns="91440" tIns="45720" rIns="91440" bIns="45720" rtlCol="0">
            <a:normAutofit/>
          </a:bodyPr>
          <a:lstStyle/>
          <a:p>
            <a:r>
              <a:rPr lang="en-US" sz="1800" b="1" u="sng" dirty="0"/>
              <a:t>Iran, </a:t>
            </a:r>
            <a:r>
              <a:rPr lang="en-US" sz="1800" b="1" u="sng" dirty="0" err="1"/>
              <a:t>Osovina</a:t>
            </a:r>
            <a:r>
              <a:rPr lang="en-US" sz="1800" b="1" u="sng" dirty="0"/>
              <a:t> </a:t>
            </a:r>
            <a:r>
              <a:rPr lang="en-US" sz="1800" b="1" u="sng" dirty="0" err="1"/>
              <a:t>i</a:t>
            </a:r>
            <a:r>
              <a:rPr lang="en-US" sz="1800" b="1" u="sng" dirty="0"/>
              <a:t> </a:t>
            </a:r>
            <a:r>
              <a:rPr lang="en-US" sz="1800" b="1" u="sng" dirty="0" err="1"/>
              <a:t>regionalni</a:t>
            </a:r>
            <a:r>
              <a:rPr lang="en-US" sz="1800" b="1" u="sng" dirty="0"/>
              <a:t> </a:t>
            </a:r>
            <a:r>
              <a:rPr lang="en-US" sz="1800" b="1" u="sng" dirty="0" err="1"/>
              <a:t>poredak</a:t>
            </a:r>
            <a:endParaRPr lang="en-US" sz="1800" b="1" dirty="0"/>
          </a:p>
          <a:p>
            <a:pPr marL="285750" indent="-228600">
              <a:buFont typeface="Arial" panose="020B0604020202020204" pitchFamily="34" charset="0"/>
              <a:buChar char="•"/>
            </a:pPr>
            <a:r>
              <a:rPr lang="en-US" sz="1800" dirty="0" err="1"/>
              <a:t>Osovina</a:t>
            </a:r>
            <a:r>
              <a:rPr lang="en-US" sz="1800" dirty="0"/>
              <a:t> </a:t>
            </a:r>
            <a:r>
              <a:rPr lang="hr-HR" sz="1800" dirty="0"/>
              <a:t>o</a:t>
            </a:r>
            <a:r>
              <a:rPr lang="en-US" sz="1800" dirty="0" err="1"/>
              <a:t>tpora</a:t>
            </a:r>
            <a:r>
              <a:rPr lang="en-US" sz="1800" dirty="0"/>
              <a:t> </a:t>
            </a:r>
            <a:r>
              <a:rPr lang="en-US" sz="1800" dirty="0" err="1"/>
              <a:t>jedinstven</a:t>
            </a:r>
            <a:r>
              <a:rPr lang="en-US" sz="1800" dirty="0"/>
              <a:t> je </a:t>
            </a:r>
            <a:r>
              <a:rPr lang="en-US" sz="1800" dirty="0" err="1"/>
              <a:t>oblik</a:t>
            </a:r>
            <a:r>
              <a:rPr lang="en-US" sz="1800" dirty="0"/>
              <a:t> </a:t>
            </a:r>
            <a:r>
              <a:rPr lang="en-US" sz="1800" dirty="0" err="1"/>
              <a:t>multilateralne</a:t>
            </a:r>
            <a:r>
              <a:rPr lang="en-US" sz="1800" dirty="0"/>
              <a:t> </a:t>
            </a:r>
            <a:r>
              <a:rPr lang="en-US" sz="1800" dirty="0" err="1"/>
              <a:t>mreže</a:t>
            </a:r>
            <a:r>
              <a:rPr lang="hr-HR" sz="1800" dirty="0"/>
              <a:t>. </a:t>
            </a:r>
          </a:p>
          <a:p>
            <a:pPr marL="285750" indent="-228600">
              <a:buFont typeface="Arial" panose="020B0604020202020204" pitchFamily="34" charset="0"/>
              <a:buChar char="•"/>
            </a:pPr>
            <a:r>
              <a:rPr lang="hr-HR" sz="1800" dirty="0"/>
              <a:t>I</a:t>
            </a:r>
            <a:r>
              <a:rPr lang="en-US" sz="1800" dirty="0"/>
              <a:t>ma </a:t>
            </a:r>
            <a:r>
              <a:rPr lang="en-US" sz="1800" dirty="0" err="1"/>
              <a:t>snažan</a:t>
            </a:r>
            <a:r>
              <a:rPr lang="en-US" sz="1800" dirty="0"/>
              <a:t> </a:t>
            </a:r>
            <a:r>
              <a:rPr lang="en-US" sz="1800" dirty="0" err="1"/>
              <a:t>ideološki</a:t>
            </a:r>
            <a:r>
              <a:rPr lang="en-US" sz="1800" dirty="0"/>
              <a:t> </a:t>
            </a:r>
            <a:r>
              <a:rPr lang="en-US" sz="1800" dirty="0" err="1"/>
              <a:t>naglasak</a:t>
            </a:r>
            <a:r>
              <a:rPr lang="en-US" sz="1800" dirty="0"/>
              <a:t> </a:t>
            </a:r>
            <a:r>
              <a:rPr lang="hr-HR" sz="1800" dirty="0"/>
              <a:t>-</a:t>
            </a:r>
            <a:r>
              <a:rPr lang="en-US" sz="1800" dirty="0"/>
              <a:t> </a:t>
            </a:r>
            <a:r>
              <a:rPr lang="en-US" sz="1800" dirty="0" err="1"/>
              <a:t>obran</a:t>
            </a:r>
            <a:r>
              <a:rPr lang="hr-HR" sz="1800" dirty="0"/>
              <a:t>a</a:t>
            </a:r>
            <a:r>
              <a:rPr lang="en-US" sz="1800" dirty="0"/>
              <a:t> Irana </a:t>
            </a:r>
            <a:r>
              <a:rPr lang="en-US" sz="1800" dirty="0" err="1"/>
              <a:t>i</a:t>
            </a:r>
            <a:r>
              <a:rPr lang="en-US" sz="1800" dirty="0"/>
              <a:t> </a:t>
            </a:r>
            <a:r>
              <a:rPr lang="en-US" sz="1800" dirty="0" err="1"/>
              <a:t>njegovih</a:t>
            </a:r>
            <a:r>
              <a:rPr lang="en-US" sz="1800" dirty="0"/>
              <a:t> </a:t>
            </a:r>
            <a:r>
              <a:rPr lang="en-US" sz="1800" dirty="0" err="1"/>
              <a:t>saveznika</a:t>
            </a:r>
            <a:r>
              <a:rPr lang="en-US" sz="1800" dirty="0"/>
              <a:t>. </a:t>
            </a:r>
          </a:p>
          <a:p>
            <a:pPr marL="285750" indent="-228600">
              <a:buFont typeface="Arial" panose="020B0604020202020204" pitchFamily="34" charset="0"/>
              <a:buChar char="•"/>
            </a:pPr>
            <a:r>
              <a:rPr lang="en-US" sz="1800" dirty="0" err="1"/>
              <a:t>Savez</a:t>
            </a:r>
            <a:r>
              <a:rPr lang="en-US" sz="1800" dirty="0"/>
              <a:t> </a:t>
            </a:r>
            <a:r>
              <a:rPr lang="en-US" sz="1800" dirty="0" err="1"/>
              <a:t>između</a:t>
            </a:r>
            <a:r>
              <a:rPr lang="en-US" sz="1800" dirty="0"/>
              <a:t> </a:t>
            </a:r>
            <a:r>
              <a:rPr lang="en-US" sz="1800" dirty="0" err="1"/>
              <a:t>njezinih</a:t>
            </a:r>
            <a:r>
              <a:rPr lang="en-US" sz="1800" dirty="0"/>
              <a:t> </a:t>
            </a:r>
            <a:r>
              <a:rPr lang="en-US" sz="1800" dirty="0" err="1"/>
              <a:t>ključnih</a:t>
            </a:r>
            <a:r>
              <a:rPr lang="en-US" sz="1800" dirty="0"/>
              <a:t> </a:t>
            </a:r>
            <a:r>
              <a:rPr lang="en-US" sz="1800" dirty="0" err="1"/>
              <a:t>članova</a:t>
            </a:r>
            <a:r>
              <a:rPr lang="en-US" sz="1800" dirty="0"/>
              <a:t> </a:t>
            </a:r>
            <a:r>
              <a:rPr lang="en-US" sz="1800" b="1" dirty="0"/>
              <a:t>Irana, </a:t>
            </a:r>
            <a:r>
              <a:rPr lang="en-US" sz="1800" b="1" dirty="0" err="1"/>
              <a:t>Hezbollaha</a:t>
            </a:r>
            <a:r>
              <a:rPr lang="en-US" sz="1800" b="1" dirty="0"/>
              <a:t> </a:t>
            </a:r>
            <a:r>
              <a:rPr lang="en-US" sz="1800" b="1" dirty="0" err="1"/>
              <a:t>i</a:t>
            </a:r>
            <a:r>
              <a:rPr lang="en-US" sz="1800" b="1" dirty="0"/>
              <a:t> </a:t>
            </a:r>
            <a:r>
              <a:rPr lang="en-US" sz="1800" b="1" dirty="0" err="1"/>
              <a:t>Sirije</a:t>
            </a:r>
            <a:r>
              <a:rPr lang="en-US" sz="1800" dirty="0"/>
              <a:t>, </a:t>
            </a:r>
            <a:r>
              <a:rPr lang="en-US" sz="1800" dirty="0" err="1"/>
              <a:t>posebno</a:t>
            </a:r>
            <a:r>
              <a:rPr lang="en-US" sz="1800" dirty="0"/>
              <a:t>, </a:t>
            </a:r>
            <a:r>
              <a:rPr lang="en-US" sz="1800" dirty="0" err="1"/>
              <a:t>ima</a:t>
            </a:r>
            <a:r>
              <a:rPr lang="en-US" sz="1800" dirty="0"/>
              <a:t> </a:t>
            </a:r>
            <a:r>
              <a:rPr lang="en-US" sz="1800" dirty="0" err="1"/>
              <a:t>dugu</a:t>
            </a:r>
            <a:r>
              <a:rPr lang="en-US" sz="1800" dirty="0"/>
              <a:t> </a:t>
            </a:r>
            <a:r>
              <a:rPr lang="en-US" sz="1800" dirty="0" err="1"/>
              <a:t>povijest</a:t>
            </a:r>
            <a:r>
              <a:rPr lang="en-US" sz="1800" dirty="0"/>
              <a:t>.</a:t>
            </a:r>
          </a:p>
          <a:p>
            <a:pPr marL="285750" indent="-228600">
              <a:buFont typeface="Arial" panose="020B0604020202020204" pitchFamily="34" charset="0"/>
              <a:buChar char="•"/>
            </a:pPr>
            <a:r>
              <a:rPr lang="hr-HR" sz="1800" dirty="0"/>
              <a:t>P</a:t>
            </a:r>
            <a:r>
              <a:rPr lang="en-US" sz="1800" dirty="0" err="1"/>
              <a:t>očet</a:t>
            </a:r>
            <a:r>
              <a:rPr lang="hr-HR" sz="1800" dirty="0"/>
              <a:t>no</a:t>
            </a:r>
            <a:r>
              <a:rPr lang="en-US" sz="1800" dirty="0"/>
              <a:t> je bio </a:t>
            </a:r>
            <a:r>
              <a:rPr lang="en-US" sz="1800" dirty="0" err="1"/>
              <a:t>utemeljen</a:t>
            </a:r>
            <a:r>
              <a:rPr lang="en-US" sz="1800" dirty="0"/>
              <a:t> </a:t>
            </a:r>
            <a:r>
              <a:rPr lang="en-US" sz="1800" dirty="0" err="1"/>
              <a:t>na</a:t>
            </a:r>
            <a:r>
              <a:rPr lang="en-US" sz="1800" dirty="0"/>
              <a:t> </a:t>
            </a:r>
            <a:r>
              <a:rPr lang="en-US" sz="1800" dirty="0" err="1"/>
              <a:t>obrambenim</a:t>
            </a:r>
            <a:r>
              <a:rPr lang="en-US" sz="1800" dirty="0"/>
              <a:t> </a:t>
            </a:r>
            <a:r>
              <a:rPr lang="en-US" sz="1800" dirty="0" err="1"/>
              <a:t>razmatranjima</a:t>
            </a:r>
            <a:r>
              <a:rPr lang="en-US" sz="1800" dirty="0"/>
              <a:t> </a:t>
            </a:r>
            <a:r>
              <a:rPr lang="en-US" sz="1800" dirty="0" err="1"/>
              <a:t>i</a:t>
            </a:r>
            <a:r>
              <a:rPr lang="en-US" sz="1800" dirty="0"/>
              <a:t> </a:t>
            </a:r>
            <a:r>
              <a:rPr lang="en-US" sz="1800" dirty="0" err="1"/>
              <a:t>njihovom</a:t>
            </a:r>
            <a:r>
              <a:rPr lang="en-US" sz="1800" dirty="0"/>
              <a:t> </a:t>
            </a:r>
            <a:r>
              <a:rPr lang="en-US" sz="1800" dirty="0" err="1"/>
              <a:t>otporu</a:t>
            </a:r>
            <a:r>
              <a:rPr lang="en-US" sz="1800" dirty="0"/>
              <a:t> </a:t>
            </a:r>
            <a:r>
              <a:rPr lang="en-US" sz="1800" dirty="0" err="1"/>
              <a:t>Izraelu</a:t>
            </a:r>
            <a:r>
              <a:rPr lang="en-US" sz="1800" dirty="0"/>
              <a:t> </a:t>
            </a:r>
            <a:r>
              <a:rPr lang="en-US" sz="1800" dirty="0" err="1"/>
              <a:t>te</a:t>
            </a:r>
            <a:r>
              <a:rPr lang="en-US" sz="1800" dirty="0"/>
              <a:t> </a:t>
            </a:r>
            <a:r>
              <a:rPr lang="en-US" sz="1800" dirty="0" err="1"/>
              <a:t>podršci</a:t>
            </a:r>
            <a:r>
              <a:rPr lang="en-US" sz="1800" dirty="0"/>
              <a:t> </a:t>
            </a:r>
            <a:r>
              <a:rPr lang="en-US" sz="1800" dirty="0" err="1"/>
              <a:t>palestinskoj</a:t>
            </a:r>
            <a:r>
              <a:rPr lang="en-US" sz="1800" dirty="0"/>
              <a:t> </a:t>
            </a:r>
            <a:r>
              <a:rPr lang="en-US" sz="1800" dirty="0" err="1"/>
              <a:t>stvari</a:t>
            </a:r>
            <a:r>
              <a:rPr lang="en-US" sz="1800" dirty="0"/>
              <a:t>. </a:t>
            </a:r>
          </a:p>
        </p:txBody>
      </p:sp>
      <p:pic>
        <p:nvPicPr>
          <p:cNvPr id="6" name="Content Placeholder 5">
            <a:extLst>
              <a:ext uri="{FF2B5EF4-FFF2-40B4-BE49-F238E27FC236}">
                <a16:creationId xmlns:a16="http://schemas.microsoft.com/office/drawing/2014/main" id="{9B76D9AD-9566-69B5-0D01-3277F191CB59}"/>
              </a:ext>
            </a:extLst>
          </p:cNvPr>
          <p:cNvPicPr>
            <a:picLocks noGrp="1" noChangeAspect="1"/>
          </p:cNvPicPr>
          <p:nvPr>
            <p:ph idx="1"/>
          </p:nvPr>
        </p:nvPicPr>
        <p:blipFill>
          <a:blip r:embed="rId2"/>
          <a:stretch>
            <a:fillRect/>
          </a:stretch>
        </p:blipFill>
        <p:spPr>
          <a:xfrm>
            <a:off x="5266114" y="197569"/>
            <a:ext cx="6875609" cy="6067724"/>
          </a:xfrm>
          <a:prstGeom prst="rect">
            <a:avLst/>
          </a:prstGeom>
        </p:spPr>
      </p:pic>
      <p:sp>
        <p:nvSpPr>
          <p:cNvPr id="8" name="TextBox 7">
            <a:extLst>
              <a:ext uri="{FF2B5EF4-FFF2-40B4-BE49-F238E27FC236}">
                <a16:creationId xmlns:a16="http://schemas.microsoft.com/office/drawing/2014/main" id="{B8A579BA-98AA-7E28-6D17-51140BC261FF}"/>
              </a:ext>
            </a:extLst>
          </p:cNvPr>
          <p:cNvSpPr txBox="1"/>
          <p:nvPr/>
        </p:nvSpPr>
        <p:spPr>
          <a:xfrm>
            <a:off x="5474605" y="6291099"/>
            <a:ext cx="6097424" cy="276999"/>
          </a:xfrm>
          <a:prstGeom prst="rect">
            <a:avLst/>
          </a:prstGeom>
          <a:noFill/>
        </p:spPr>
        <p:txBody>
          <a:bodyPr wrap="square">
            <a:spAutoFit/>
          </a:bodyPr>
          <a:lstStyle/>
          <a:p>
            <a:r>
              <a:rPr lang="hr-HR" sz="1200" dirty="0"/>
              <a:t>Izvor: </a:t>
            </a:r>
            <a:r>
              <a:rPr lang="en-US" sz="1200" dirty="0"/>
              <a:t>https://www.britannica.com/topic/Axis-of-Resistance</a:t>
            </a:r>
          </a:p>
        </p:txBody>
      </p:sp>
    </p:spTree>
    <p:extLst>
      <p:ext uri="{BB962C8B-B14F-4D97-AF65-F5344CB8AC3E}">
        <p14:creationId xmlns:p14="http://schemas.microsoft.com/office/powerpoint/2010/main" val="3953465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7CC5-4995-AA9C-5EAC-3608360D9851}"/>
              </a:ext>
            </a:extLst>
          </p:cNvPr>
          <p:cNvSpPr>
            <a:spLocks noGrp="1"/>
          </p:cNvSpPr>
          <p:nvPr>
            <p:ph type="title"/>
          </p:nvPr>
        </p:nvSpPr>
        <p:spPr/>
        <p:txBody>
          <a:bodyPr/>
          <a:lstStyle/>
          <a:p>
            <a:r>
              <a:rPr lang="hr-HR" dirty="0"/>
              <a:t>Mreža saveza</a:t>
            </a:r>
            <a:endParaRPr lang="en-US" dirty="0"/>
          </a:p>
        </p:txBody>
      </p:sp>
      <p:graphicFrame>
        <p:nvGraphicFramePr>
          <p:cNvPr id="8" name="Content Placeholder 3">
            <a:extLst>
              <a:ext uri="{FF2B5EF4-FFF2-40B4-BE49-F238E27FC236}">
                <a16:creationId xmlns:a16="http://schemas.microsoft.com/office/drawing/2014/main" id="{10069F12-C26B-9094-785F-116DF3048AAF}"/>
              </a:ext>
            </a:extLst>
          </p:cNvPr>
          <p:cNvGraphicFramePr>
            <a:graphicFrameLocks noGrp="1"/>
          </p:cNvGraphicFramePr>
          <p:nvPr>
            <p:ph sz="half" idx="2"/>
          </p:nvPr>
        </p:nvGraphicFramePr>
        <p:xfrm>
          <a:off x="839788" y="1799617"/>
          <a:ext cx="5183188" cy="43900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Content Placeholder 3">
            <a:extLst>
              <a:ext uri="{FF2B5EF4-FFF2-40B4-BE49-F238E27FC236}">
                <a16:creationId xmlns:a16="http://schemas.microsoft.com/office/drawing/2014/main" id="{9329237E-0FF5-494A-83F3-75A033C0D05D}"/>
              </a:ext>
            </a:extLst>
          </p:cNvPr>
          <p:cNvPicPr>
            <a:picLocks noGrp="1" noChangeAspect="1"/>
          </p:cNvPicPr>
          <p:nvPr>
            <p:ph sz="quarter" idx="4"/>
          </p:nvPr>
        </p:nvPicPr>
        <p:blipFill>
          <a:blip r:embed="rId7">
            <a:extLst>
              <a:ext uri="{28A0092B-C50C-407E-A947-70E740481C1C}">
                <a14:useLocalDpi xmlns:a14="http://schemas.microsoft.com/office/drawing/2010/main" val="0"/>
              </a:ext>
            </a:extLst>
          </a:blip>
          <a:stretch>
            <a:fillRect/>
          </a:stretch>
        </p:blipFill>
        <p:spPr>
          <a:xfrm>
            <a:off x="6275295" y="1799617"/>
            <a:ext cx="5464377" cy="3582883"/>
          </a:xfrm>
        </p:spPr>
      </p:pic>
      <p:sp>
        <p:nvSpPr>
          <p:cNvPr id="9" name="TextBox 8">
            <a:extLst>
              <a:ext uri="{FF2B5EF4-FFF2-40B4-BE49-F238E27FC236}">
                <a16:creationId xmlns:a16="http://schemas.microsoft.com/office/drawing/2014/main" id="{4F68106D-4766-4AB8-8B58-48BCE1D80AF8}"/>
              </a:ext>
            </a:extLst>
          </p:cNvPr>
          <p:cNvSpPr txBox="1"/>
          <p:nvPr/>
        </p:nvSpPr>
        <p:spPr>
          <a:xfrm>
            <a:off x="6275295" y="5491429"/>
            <a:ext cx="5916705" cy="461665"/>
          </a:xfrm>
          <a:prstGeom prst="rect">
            <a:avLst/>
          </a:prstGeom>
          <a:noFill/>
        </p:spPr>
        <p:txBody>
          <a:bodyPr wrap="square">
            <a:spAutoFit/>
          </a:bodyPr>
          <a:lstStyle/>
          <a:p>
            <a:r>
              <a:rPr lang="hr-HR" sz="1200" dirty="0"/>
              <a:t>Izvor: USNI News, https://news.usni.org/2016/09/30/document-report-congress-u-s-saudi-arabia-relations-2</a:t>
            </a:r>
          </a:p>
        </p:txBody>
      </p:sp>
    </p:spTree>
    <p:extLst>
      <p:ext uri="{BB962C8B-B14F-4D97-AF65-F5344CB8AC3E}">
        <p14:creationId xmlns:p14="http://schemas.microsoft.com/office/powerpoint/2010/main" val="413119148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1259D436-C82E-43E0-8A01-53DF9CED6032}">
  <ds:schemaRefs>
    <ds:schemaRef ds:uri="http://schemas.microsoft.com/sharepoint/v3/contenttype/forms"/>
  </ds:schemaRefs>
</ds:datastoreItem>
</file>

<file path=customXml/itemProps2.xml><?xml version="1.0" encoding="utf-8"?>
<ds:datastoreItem xmlns:ds="http://schemas.openxmlformats.org/officeDocument/2006/customXml" ds:itemID="{1F91CDEB-92ED-41DC-BF33-2916A76876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46BCBFB-BBC7-42F1-95CD-058E172363A0}">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{C0BFEDAB-7770-467A-9F0F-0D3CCDD44AB8}TF522ea272-7fed-4917-a421-5e6ae99a6bbed5eddc9a_win32-854160eadf3d</Template>
  <TotalTime>639</TotalTime>
  <Words>5980</Words>
  <Application>Microsoft Office PowerPoint</Application>
  <PresentationFormat>Widescreen</PresentationFormat>
  <Paragraphs>433</Paragraphs>
  <Slides>65</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65</vt:i4>
      </vt:variant>
    </vt:vector>
  </HeadingPairs>
  <TitlesOfParts>
    <vt:vector size="75" baseType="lpstr">
      <vt:lpstr>Arial</vt:lpstr>
      <vt:lpstr>Avenir Next LT Pro</vt:lpstr>
      <vt:lpstr>Avenir Next LT Pro Light</vt:lpstr>
      <vt:lpstr>Calibri</vt:lpstr>
      <vt:lpstr>Garamond</vt:lpstr>
      <vt:lpstr>IBM Plex Serif</vt:lpstr>
      <vt:lpstr>inherit</vt:lpstr>
      <vt:lpstr>Symbol</vt:lpstr>
      <vt:lpstr>Times New Roman</vt:lpstr>
      <vt:lpstr>SavonVTI</vt:lpstr>
      <vt:lpstr>GEOPOLITIČKI ODNOSI IRANA I ZALJEVSKIH DRŽAVA</vt:lpstr>
      <vt:lpstr>Iran i arapske države Zaljeva – dvije strane iste regije, ali različitih vizija budućnosti Bliskog istoka. </vt:lpstr>
      <vt:lpstr>Uvod </vt:lpstr>
      <vt:lpstr>PowerPoint Presentation</vt:lpstr>
      <vt:lpstr>PowerPoint Presentation</vt:lpstr>
      <vt:lpstr>Iran i međunarodni poredak </vt:lpstr>
      <vt:lpstr>PowerPoint Presentation</vt:lpstr>
      <vt:lpstr>Os otpora i regionalni poredak na Bliskom istoku</vt:lpstr>
      <vt:lpstr>Mreža saveza</vt:lpstr>
      <vt:lpstr>PowerPoint Presentation</vt:lpstr>
      <vt:lpstr>PowerPoint Presentation</vt:lpstr>
      <vt:lpstr>Geopolitika otpora:  međunarodna i lokalna </vt:lpstr>
      <vt:lpstr>   Osovina pruža prisutnost u svakodnevnom životu kroz svoju kulturnu produkciju i aktivnosti kulturne diplomacije, ali je primarno: </vt:lpstr>
      <vt:lpstr>Priroda međudržavnog rivalstva i njegov utjecaj na regionalni poredak na Bliskom istoku posebno je akutan kada su u pitanju ključni protagonisti poput Irana i Saudijske Arabije. </vt:lpstr>
      <vt:lpstr>Religija -  služi kao sredstvo kojim se red stvara i štiti izvan granica države.   Zajednički normativni projekti –panarabizam, panislamizam ili ideje otpora – povijesno su presijecali državne granice.   Time su postavljali izazove regionalnim silama.</vt:lpstr>
      <vt:lpstr>Kako i zašto su Iran i Saudijska Arabija blisko surađivali tri desetljeća? </vt:lpstr>
      <vt:lpstr>Odnosi Irana i S. Arabije: 1925. – 1949.</vt:lpstr>
      <vt:lpstr>Prvi kontakti i uspostava diplomatskih odnosa </vt:lpstr>
      <vt:lpstr>Druga faza prijateljskih odnosa: 1946. – 1979. </vt:lpstr>
      <vt:lpstr>PowerPoint Presentation</vt:lpstr>
      <vt:lpstr>Iran 1979.</vt:lpstr>
      <vt:lpstr>Kraj prijateljstva Irana i S. Arabije</vt:lpstr>
      <vt:lpstr>Kasne 1990-e i rane 2000-e </vt:lpstr>
      <vt:lpstr>Treća faza prijateljskih odnosa Irana i Saudijske Arabije: 1990.-1997. </vt:lpstr>
      <vt:lpstr>Novo narušavanje odnosa</vt:lpstr>
      <vt:lpstr>Osnova iransko-saudijskog neprijateljstva </vt:lpstr>
      <vt:lpstr>PowerPoint Presentation</vt:lpstr>
      <vt:lpstr>Rastuće napetosti </vt:lpstr>
      <vt:lpstr>Posljedice napada na S. Arabiju</vt:lpstr>
      <vt:lpstr>Zemlje u dometu iranskih balističkih projektila</vt:lpstr>
      <vt:lpstr>Nedavne destabilizirajuće regionalne aktivnosti Irana </vt:lpstr>
      <vt:lpstr>PowerPoint Presentation</vt:lpstr>
      <vt:lpstr>PowerPoint Presentation</vt:lpstr>
      <vt:lpstr>Vojna potrošnja na Bliskom istoku</vt:lpstr>
      <vt:lpstr>Saudijska Arabija  </vt:lpstr>
      <vt:lpstr>SUVREMENI PROBLEMI</vt:lpstr>
      <vt:lpstr>      POLITIČKA SITUACIJA U ODABRANIM DRŽAVAMA PERZIJSKOG ZALJEVA      ijeće za suradnju u Zaljevu  (Gulf Cooperation Council) : regionalni i politički, ekonomski i sigurnosni savez sastavljen od 6 arapskih monarhija – S. Arabije, Ujedinjenih Arapskih Emirata (UAE), Kuvajta, Bahreina, Katara i Omana      </vt:lpstr>
      <vt:lpstr>Politička situacija u Kuvajtu </vt:lpstr>
      <vt:lpstr>Kuvajt i Iran </vt:lpstr>
      <vt:lpstr>PowerPoint Presentation</vt:lpstr>
      <vt:lpstr>Sukob oko naftnih i plinskih polja</vt:lpstr>
      <vt:lpstr>PowerPoint Presentation</vt:lpstr>
      <vt:lpstr>Ujedinjeni arapski emirati</vt:lpstr>
      <vt:lpstr>PowerPoint Presentation</vt:lpstr>
      <vt:lpstr>Bahrein - politička scena</vt:lpstr>
      <vt:lpstr>Utjecaj Irana</vt:lpstr>
      <vt:lpstr>PowerPoint Presentation</vt:lpstr>
      <vt:lpstr>Izvještaj o Hezbollahu Al-Bahrain  </vt:lpstr>
      <vt:lpstr>Jemen </vt:lpstr>
      <vt:lpstr>PowerPoint Presentation</vt:lpstr>
      <vt:lpstr>PowerPoint Presentation</vt:lpstr>
      <vt:lpstr>PowerPoint Presentation</vt:lpstr>
      <vt:lpstr>ZAJEDNIČKE OBRAMBENE STRUKTURE DRŽAVA PERZIJSKOG ZALJEVA</vt:lpstr>
      <vt:lpstr>PowerPoint Presentation</vt:lpstr>
      <vt:lpstr>PowerPoint Presentation</vt:lpstr>
      <vt:lpstr>PowerPoint Presentation</vt:lpstr>
      <vt:lpstr>POTENCIJALNA SURADNJA</vt:lpstr>
      <vt:lpstr>KAKVA JE BUDUĆNOST ODNOSA?   SCENARIJI BUDUĆEG RAZVOJA</vt:lpstr>
      <vt:lpstr>Scenarij B – „Hladni antagonizam s pragmatičnim oprezom“ </vt:lpstr>
      <vt:lpstr>Scenarij C – „Ponovna eskalacija i rizik sukoba“ </vt:lpstr>
      <vt:lpstr>PowerPoint Presentation</vt:lpstr>
      <vt:lpstr>Zaključak </vt:lpstr>
      <vt:lpstr>PowerPoint Presentation</vt:lpstr>
      <vt:lpstr>PowerPoint Presentation</vt:lpstr>
      <vt:lpstr>Literatura i izvori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GEOPOLITIČKI ODNOSI IRANA I ZALJEVSKIH DRŽAVA</dc:title>
  <dc:creator>Jelena Lončar</dc:creator>
  <cp:lastModifiedBy>Jelena Lončar</cp:lastModifiedBy>
  <cp:revision>46</cp:revision>
  <dcterms:created xsi:type="dcterms:W3CDTF">2025-11-12T09:55:07Z</dcterms:created>
  <dcterms:modified xsi:type="dcterms:W3CDTF">2025-12-19T12:18:55Z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