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1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75" r:id="rId11"/>
    <p:sldId id="277" r:id="rId12"/>
    <p:sldId id="265" r:id="rId13"/>
    <p:sldId id="268" r:id="rId14"/>
    <p:sldId id="286" r:id="rId15"/>
    <p:sldId id="287" r:id="rId16"/>
    <p:sldId id="276" r:id="rId17"/>
    <p:sldId id="267" r:id="rId18"/>
    <p:sldId id="285" r:id="rId19"/>
    <p:sldId id="271" r:id="rId20"/>
    <p:sldId id="274" r:id="rId21"/>
    <p:sldId id="270" r:id="rId22"/>
    <p:sldId id="26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97" autoAdjust="0"/>
  </p:normalViewPr>
  <p:slideViewPr>
    <p:cSldViewPr>
      <p:cViewPr varScale="1">
        <p:scale>
          <a:sx n="67" d="100"/>
          <a:sy n="67" d="100"/>
        </p:scale>
        <p:origin x="19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1D4A-E8A9-48E7-8659-4A5273AA5A00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E37E9-8902-40A0-8AA4-BEE78EB96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E37E9-8902-40A0-8AA4-BEE78EB965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E37E9-8902-40A0-8AA4-BEE78EB965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E37E9-8902-40A0-8AA4-BEE78EB965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E37E9-8902-40A0-8AA4-BEE78EB965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5393-5565-43AC-8697-071C2D7838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F5CE-5A4D-46D7-AB85-05F4F6D83F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utodeskresearch.com/publications/samestat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near_regression" TargetMode="External"/><Relationship Id="rId2" Type="http://schemas.openxmlformats.org/officeDocument/2006/relationships/hyperlink" Target="http://en.wikipedia.org/wiki/Least_squar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438400"/>
            <a:ext cx="3882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REGRESIJSKA ANALIZA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Coefficient of Determinati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7620000" cy="3810000"/>
          </a:xfrm>
          <a:prstGeom prst="rect">
            <a:avLst/>
          </a:prstGeom>
          <a:noFill/>
        </p:spPr>
      </p:pic>
      <p:pic>
        <p:nvPicPr>
          <p:cNvPr id="25604" name="Picture 4" descr="R^2 = 1 - \frac{\color{blue}{SS_\text{err}}}{\color{red}{SS_\text{tot}}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1801087" cy="60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257800"/>
            <a:ext cx="8305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 err="1" smtClean="0"/>
              <a:t>SS</a:t>
            </a:r>
            <a:r>
              <a:rPr lang="hr-HR" b="1" i="1" baseline="-25000" dirty="0" err="1" smtClean="0"/>
              <a:t>tot</a:t>
            </a:r>
            <a:r>
              <a:rPr lang="hr-HR" b="1" i="1" dirty="0" smtClean="0"/>
              <a:t> – </a:t>
            </a:r>
            <a:r>
              <a:rPr lang="hr-HR" b="1" dirty="0" smtClean="0"/>
              <a:t>ukupna varijacija u vrijednostima </a:t>
            </a:r>
            <a:r>
              <a:rPr lang="hr-HR" b="1" i="1" dirty="0" smtClean="0"/>
              <a:t>y</a:t>
            </a:r>
          </a:p>
          <a:p>
            <a:pPr>
              <a:lnSpc>
                <a:spcPct val="150000"/>
              </a:lnSpc>
            </a:pPr>
            <a:r>
              <a:rPr lang="hr-HR" b="1" i="1" dirty="0" err="1" smtClean="0"/>
              <a:t>SS</a:t>
            </a:r>
            <a:r>
              <a:rPr lang="hr-HR" b="1" i="1" baseline="-25000" dirty="0" err="1" smtClean="0"/>
              <a:t>err</a:t>
            </a:r>
            <a:r>
              <a:rPr lang="hr-HR" b="1" i="1" dirty="0" smtClean="0"/>
              <a:t> – </a:t>
            </a:r>
            <a:r>
              <a:rPr lang="hr-HR" b="1" dirty="0" smtClean="0"/>
              <a:t>udio varijacija u vrijednostima</a:t>
            </a:r>
            <a:r>
              <a:rPr lang="hr-HR" b="1" i="1" dirty="0" smtClean="0"/>
              <a:t> y </a:t>
            </a:r>
            <a:r>
              <a:rPr lang="hr-HR" b="1" dirty="0" smtClean="0"/>
              <a:t>koji nije objašnjen modelom </a:t>
            </a:r>
            <a:r>
              <a:rPr lang="hr-HR" dirty="0" smtClean="0"/>
              <a:t>(ukoliko model valja pretpostavljamo da je nastao uslijed slučajne pogreške pri određivanju varijable </a:t>
            </a:r>
            <a:r>
              <a:rPr lang="hr-HR" i="1" dirty="0" smtClean="0"/>
              <a:t>y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152400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  <a:endParaRPr lang="en-US" b="1" u="sng" dirty="0"/>
          </a:p>
        </p:txBody>
      </p:sp>
      <p:sp>
        <p:nvSpPr>
          <p:cNvPr id="7" name="Oval 6"/>
          <p:cNvSpPr/>
          <p:nvPr/>
        </p:nvSpPr>
        <p:spPr>
          <a:xfrm>
            <a:off x="2057400" y="41910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46482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914400" y="5038445"/>
            <a:ext cx="1288070" cy="4479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 flipH="1">
            <a:off x="914400" y="4581245"/>
            <a:ext cx="1288070" cy="136235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5/5d/Overf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676400"/>
            <a:ext cx="6362700" cy="3933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381000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u="sng" dirty="0" err="1" smtClean="0"/>
              <a:t>overfitting</a:t>
            </a:r>
            <a:endParaRPr lang="hr-HR" b="1" i="1" u="sng" dirty="0" smtClean="0"/>
          </a:p>
        </p:txBody>
      </p:sp>
      <p:sp>
        <p:nvSpPr>
          <p:cNvPr id="4" name="Oval 3"/>
          <p:cNvSpPr/>
          <p:nvPr/>
        </p:nvSpPr>
        <p:spPr>
          <a:xfrm>
            <a:off x="2895600" y="4315692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62928" y="3962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44128" y="284942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85708" y="2105892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831443"/>
            <a:ext cx="863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sva četiri skupa podataka imaju istu vrijednost (najmanje na dvije decimale) za:  </a:t>
            </a:r>
            <a:r>
              <a:rPr lang="hr-HR" b="1" i="1" dirty="0" smtClean="0"/>
              <a:t>r </a:t>
            </a:r>
            <a:r>
              <a:rPr lang="hr-HR" b="1" dirty="0" smtClean="0"/>
              <a:t>= </a:t>
            </a:r>
            <a:r>
              <a:rPr lang="en-US" b="1" dirty="0" smtClean="0"/>
              <a:t>0.816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52400"/>
            <a:ext cx="262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</a:p>
          <a:p>
            <a:r>
              <a:rPr lang="hr-HR" b="1" dirty="0" err="1" smtClean="0"/>
              <a:t>Anscobeov</a:t>
            </a:r>
            <a:r>
              <a:rPr lang="hr-HR" b="1" dirty="0" smtClean="0"/>
              <a:t> kvartet (</a:t>
            </a:r>
            <a:r>
              <a:rPr lang="hr-HR" b="1" dirty="0" err="1" smtClean="0"/>
              <a:t>1973</a:t>
            </a:r>
            <a:r>
              <a:rPr lang="hr-HR" b="1" dirty="0" smtClean="0"/>
              <a:t>)</a:t>
            </a:r>
            <a:endParaRPr lang="en-US" b="1" dirty="0"/>
          </a:p>
        </p:txBody>
      </p:sp>
      <p:pic>
        <p:nvPicPr>
          <p:cNvPr id="2" name="Picture 2" descr="y=3.00 + 0.5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364843"/>
            <a:ext cx="2219339" cy="2645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838200"/>
            <a:ext cx="3810000" cy="46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609600" y="6173187"/>
            <a:ext cx="555436" cy="491712"/>
            <a:chOff x="1066800" y="6019800"/>
            <a:chExt cx="555436" cy="491712"/>
          </a:xfrm>
        </p:grpSpPr>
        <p:sp>
          <p:nvSpPr>
            <p:cNvPr id="8" name="TextBox 7"/>
            <p:cNvSpPr txBox="1"/>
            <p:nvPr/>
          </p:nvSpPr>
          <p:spPr>
            <a:xfrm>
              <a:off x="1152236" y="6142180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= 9</a:t>
              </a:r>
              <a:endParaRPr lang="en-US" dirty="0"/>
            </a:p>
          </p:txBody>
        </p:sp>
        <p:graphicFrame>
          <p:nvGraphicFramePr>
            <p:cNvPr id="3080" name="Object 12"/>
            <p:cNvGraphicFramePr>
              <a:graphicFrameLocks noChangeAspect="1"/>
            </p:cNvGraphicFramePr>
            <p:nvPr/>
          </p:nvGraphicFramePr>
          <p:xfrm>
            <a:off x="1066800" y="6019800"/>
            <a:ext cx="19367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3" name="Equation" r:id="rId5" imgW="126720" imgH="279360" progId="Equation.3">
                    <p:embed/>
                  </p:oleObj>
                </mc:Choice>
                <mc:Fallback>
                  <p:oleObj name="Equation" r:id="rId5" imgW="126720" imgH="27936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6019800"/>
                          <a:ext cx="193675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1237672" y="6173187"/>
            <a:ext cx="856708" cy="521732"/>
            <a:chOff x="3267075" y="6153150"/>
            <a:chExt cx="856708" cy="521732"/>
          </a:xfrm>
        </p:grpSpPr>
        <p:graphicFrame>
          <p:nvGraphicFramePr>
            <p:cNvPr id="3077" name="Object 12"/>
            <p:cNvGraphicFramePr>
              <a:graphicFrameLocks noChangeAspect="1"/>
            </p:cNvGraphicFramePr>
            <p:nvPr/>
          </p:nvGraphicFramePr>
          <p:xfrm>
            <a:off x="3267075" y="6153150"/>
            <a:ext cx="21431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Equation" r:id="rId7" imgW="139680" imgH="304560" progId="Equation.3">
                    <p:embed/>
                  </p:oleObj>
                </mc:Choice>
                <mc:Fallback>
                  <p:oleObj name="Equation" r:id="rId7" imgW="139680" imgH="30456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075" y="6153150"/>
                          <a:ext cx="214313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362036" y="630555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= 7,</a:t>
              </a:r>
              <a:r>
                <a:rPr lang="hr-HR" dirty="0" err="1" smtClean="0"/>
                <a:t>50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6288643"/>
            <a:ext cx="796570" cy="416957"/>
            <a:chOff x="4286250" y="6048375"/>
            <a:chExt cx="796570" cy="416957"/>
          </a:xfrm>
        </p:grpSpPr>
        <p:graphicFrame>
          <p:nvGraphicFramePr>
            <p:cNvPr id="3081" name="Object 12"/>
            <p:cNvGraphicFramePr>
              <a:graphicFrameLocks noChangeAspect="1"/>
            </p:cNvGraphicFramePr>
            <p:nvPr/>
          </p:nvGraphicFramePr>
          <p:xfrm>
            <a:off x="4286250" y="6048375"/>
            <a:ext cx="309563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Equation" r:id="rId9" imgW="203040" imgH="241200" progId="Equation.3">
                    <p:embed/>
                  </p:oleObj>
                </mc:Choice>
                <mc:Fallback>
                  <p:oleObj name="Equation" r:id="rId9" imgW="203040" imgH="2412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0" y="6048375"/>
                          <a:ext cx="309563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495800" y="60960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= </a:t>
              </a:r>
              <a:r>
                <a:rPr lang="hr-HR" dirty="0" err="1" smtClean="0"/>
                <a:t>11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7753" y="6288643"/>
            <a:ext cx="1897647" cy="385763"/>
            <a:chOff x="5562600" y="6096000"/>
            <a:chExt cx="1897647" cy="385763"/>
          </a:xfrm>
        </p:grpSpPr>
        <p:graphicFrame>
          <p:nvGraphicFramePr>
            <p:cNvPr id="3082" name="Object 12"/>
            <p:cNvGraphicFramePr>
              <a:graphicFrameLocks noChangeAspect="1"/>
            </p:cNvGraphicFramePr>
            <p:nvPr/>
          </p:nvGraphicFramePr>
          <p:xfrm>
            <a:off x="5562600" y="6096000"/>
            <a:ext cx="309563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Equation" r:id="rId11" imgW="203040" imgH="253800" progId="Equation.3">
                    <p:embed/>
                  </p:oleObj>
                </mc:Choice>
                <mc:Fallback>
                  <p:oleObj name="Equation" r:id="rId11" imgW="203040" imgH="253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6096000"/>
                          <a:ext cx="309563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5791200" y="6096000"/>
              <a:ext cx="1669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= 4,</a:t>
              </a:r>
              <a:r>
                <a:rPr lang="hr-HR" dirty="0" err="1" smtClean="0"/>
                <a:t>122</a:t>
              </a:r>
              <a:r>
                <a:rPr lang="hr-HR" dirty="0" smtClean="0"/>
                <a:t> ili 4,</a:t>
              </a:r>
              <a:r>
                <a:rPr lang="hr-HR" dirty="0" err="1" smtClean="0"/>
                <a:t>127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575717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262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</a:p>
          <a:p>
            <a:r>
              <a:rPr lang="hr-HR" b="1" dirty="0" err="1" smtClean="0"/>
              <a:t>Anscobeov</a:t>
            </a:r>
            <a:r>
              <a:rPr lang="hr-HR" b="1" dirty="0" smtClean="0"/>
              <a:t> kvartet (</a:t>
            </a:r>
            <a:r>
              <a:rPr lang="hr-HR" b="1" dirty="0" err="1" smtClean="0"/>
              <a:t>1973</a:t>
            </a:r>
            <a:r>
              <a:rPr lang="hr-HR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086600" cy="5374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262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</a:p>
          <a:p>
            <a:r>
              <a:rPr lang="hr-HR" b="1" dirty="0" err="1" smtClean="0"/>
              <a:t>Anscobeov</a:t>
            </a:r>
            <a:r>
              <a:rPr lang="hr-HR" b="1" dirty="0" smtClean="0"/>
              <a:t> kvartet (</a:t>
            </a:r>
            <a:r>
              <a:rPr lang="hr-HR" b="1" dirty="0" err="1" smtClean="0"/>
              <a:t>1973</a:t>
            </a:r>
            <a:r>
              <a:rPr lang="hr-HR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5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18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u="sng" dirty="0" smtClean="0"/>
              <a:t>LINEARNA REGRESIJA </a:t>
            </a:r>
            <a:r>
              <a:rPr lang="hr-HR" sz="1600" b="1" dirty="0" err="1" smtClean="0"/>
              <a:t>Anscobeov</a:t>
            </a:r>
            <a:r>
              <a:rPr lang="hr-HR" sz="1600" b="1" dirty="0" smtClean="0"/>
              <a:t> kvartet </a:t>
            </a:r>
            <a:r>
              <a:rPr lang="hr-HR" sz="1600" b="1" dirty="0"/>
              <a:t>(</a:t>
            </a:r>
            <a:r>
              <a:rPr lang="hr-HR" sz="1600" b="1" dirty="0">
                <a:hlinkClick r:id="rId2"/>
              </a:rPr>
              <a:t>https://</a:t>
            </a:r>
            <a:r>
              <a:rPr lang="hr-HR" sz="1600" b="1" dirty="0" smtClean="0">
                <a:hlinkClick r:id="rId2"/>
              </a:rPr>
              <a:t>www.autodeskresearch.com/publications/samestats</a:t>
            </a:r>
            <a:r>
              <a:rPr lang="hr-HR" sz="1600" b="1" dirty="0" smtClean="0"/>
              <a:t> )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" y="475565"/>
            <a:ext cx="9144000" cy="63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</a:t>
            </a:r>
            <a:r>
              <a:rPr lang="hr-HR" b="1" dirty="0" err="1" smtClean="0"/>
              <a:t>r</a:t>
            </a:r>
            <a:r>
              <a:rPr lang="hr-HR" b="1" baseline="30000" dirty="0" err="1" smtClean="0"/>
              <a:t>2</a:t>
            </a:r>
            <a:r>
              <a:rPr lang="hr-HR" dirty="0" smtClean="0"/>
              <a:t> je </a:t>
            </a:r>
            <a:r>
              <a:rPr lang="hr-HR" dirty="0" err="1" smtClean="0"/>
              <a:t>statistik</a:t>
            </a:r>
            <a:r>
              <a:rPr lang="hr-HR" dirty="0" smtClean="0"/>
              <a:t> koji nam pokazuje koliko je slaganje između vrijednosti izračunatih modelom i izmjerenih vrijednosti, ali nam daje  tek djelomične  informacije o uspješnosti regresije u smislu objašnjavanja korelacije između zavisne i nezavisne varijable </a:t>
            </a:r>
            <a:r>
              <a:rPr lang="hr-HR" i="1" dirty="0" smtClean="0"/>
              <a:t>(</a:t>
            </a:r>
            <a:r>
              <a:rPr lang="hr-HR" i="1" dirty="0" err="1" smtClean="0"/>
              <a:t>goodness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fit</a:t>
            </a:r>
            <a:r>
              <a:rPr lang="hr-HR" i="1" dirty="0" smtClean="0"/>
              <a:t>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i="1" dirty="0" smtClean="0"/>
              <a:t> </a:t>
            </a:r>
            <a:r>
              <a:rPr lang="hr-HR" i="1" dirty="0" err="1" smtClean="0"/>
              <a:t>goodness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fit</a:t>
            </a:r>
            <a:r>
              <a:rPr lang="hr-HR" i="1" dirty="0" smtClean="0"/>
              <a:t> </a:t>
            </a:r>
            <a:r>
              <a:rPr lang="hr-HR" dirty="0" smtClean="0"/>
              <a:t>(“dobrota pristajanja”) - koliko uspješno model opisuje </a:t>
            </a:r>
            <a:r>
              <a:rPr lang="hr-HR" b="1" dirty="0" smtClean="0"/>
              <a:t>zavisnost (korelaciju)</a:t>
            </a:r>
            <a:r>
              <a:rPr lang="hr-HR" dirty="0" smtClean="0"/>
              <a:t> između zavisne i nezavisne varijable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vrlo često se koriste statistički testovi i hipoteze kako bi se izrazio </a:t>
            </a:r>
            <a:r>
              <a:rPr lang="hr-HR" i="1" dirty="0" err="1" smtClean="0"/>
              <a:t>goodness</a:t>
            </a:r>
            <a:r>
              <a:rPr lang="hr-HR" i="1" dirty="0" smtClean="0"/>
              <a:t> </a:t>
            </a:r>
            <a:r>
              <a:rPr lang="hr-HR" i="1" dirty="0" err="1" smtClean="0"/>
              <a:t>of</a:t>
            </a:r>
            <a:r>
              <a:rPr lang="hr-HR" i="1" dirty="0" smtClean="0"/>
              <a:t> </a:t>
            </a:r>
            <a:r>
              <a:rPr lang="hr-HR" i="1" dirty="0" err="1" smtClean="0"/>
              <a:t>fit</a:t>
            </a:r>
            <a:r>
              <a:rPr lang="hr-HR" i="1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(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el-GR" i="1" dirty="0" smtClean="0"/>
              <a:t>χ</a:t>
            </a:r>
            <a:r>
              <a:rPr lang="hr-HR" i="1" baseline="30000" dirty="0" smtClean="0"/>
              <a:t>2</a:t>
            </a:r>
            <a:r>
              <a:rPr lang="hr-HR" dirty="0" smtClean="0"/>
              <a:t>-test, </a:t>
            </a:r>
            <a:r>
              <a:rPr lang="hr-HR" i="1" dirty="0" smtClean="0"/>
              <a:t>F-</a:t>
            </a:r>
            <a:r>
              <a:rPr lang="hr-HR" dirty="0" smtClean="0"/>
              <a:t>test, …)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29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err="1" smtClean="0"/>
              <a:t>MULTIVARIJATNA</a:t>
            </a:r>
            <a:r>
              <a:rPr lang="hr-HR" b="1" u="sng" dirty="0" smtClean="0"/>
              <a:t> REGRESIJA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914400"/>
            <a:ext cx="8991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imamo linearnu ovisnost jedne zavisne varijable </a:t>
            </a:r>
            <a:r>
              <a:rPr lang="hr-HR" i="1" dirty="0" smtClean="0"/>
              <a:t>(y) </a:t>
            </a:r>
            <a:r>
              <a:rPr lang="hr-HR" dirty="0" smtClean="0"/>
              <a:t>o više nezavisnih varijabli </a:t>
            </a:r>
            <a:r>
              <a:rPr lang="hr-HR" i="1" dirty="0" smtClean="0"/>
              <a:t>(x</a:t>
            </a:r>
            <a:r>
              <a:rPr lang="hr-HR" i="1" baseline="-25000" dirty="0" smtClean="0"/>
              <a:t>1</a:t>
            </a:r>
            <a:r>
              <a:rPr lang="hr-HR" i="1" dirty="0" smtClean="0"/>
              <a:t>, x</a:t>
            </a:r>
            <a:r>
              <a:rPr lang="hr-HR" i="1" baseline="-25000" dirty="0" smtClean="0"/>
              <a:t>2</a:t>
            </a:r>
            <a:r>
              <a:rPr lang="hr-HR" i="1" dirty="0" smtClean="0"/>
              <a:t>, …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n</a:t>
            </a:r>
            <a:r>
              <a:rPr lang="hr-HR" i="1" dirty="0" smtClean="0"/>
              <a:t>)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sz="2000" b="1" i="1" dirty="0" err="1" smtClean="0"/>
              <a:t>y</a:t>
            </a:r>
            <a:r>
              <a:rPr lang="hr-HR" sz="2000" b="1" i="1" baseline="-25000" dirty="0" err="1" smtClean="0"/>
              <a:t>i</a:t>
            </a:r>
            <a:r>
              <a:rPr lang="hr-HR" sz="2000" b="1" i="1" dirty="0" smtClean="0"/>
              <a:t> =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1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-25000" dirty="0" err="1" smtClean="0"/>
              <a:t>i1</a:t>
            </a:r>
            <a:r>
              <a:rPr lang="hr-HR" sz="2000" b="1" i="1" dirty="0" smtClean="0"/>
              <a:t> +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2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-25000" dirty="0" err="1" smtClean="0"/>
              <a:t>i2</a:t>
            </a:r>
            <a:r>
              <a:rPr lang="hr-HR" sz="2000" b="1" i="1" dirty="0" smtClean="0"/>
              <a:t> + … +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n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-25000" dirty="0" err="1" smtClean="0"/>
              <a:t>in</a:t>
            </a:r>
            <a:endParaRPr lang="en-US" sz="20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559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- IZVOD: POJEDNOSTAVLJENI I/ILI PREKO SUME KVADRATA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- nužan uvjet: m &gt; n </a:t>
            </a:r>
            <a:r>
              <a:rPr lang="hr-HR" dirty="0" smtClean="0"/>
              <a:t>(m je broj mjerenja koje imamo (</a:t>
            </a:r>
            <a:r>
              <a:rPr lang="hr-HR" smtClean="0"/>
              <a:t>broj točaka), </a:t>
            </a:r>
            <a:r>
              <a:rPr lang="hr-HR" dirty="0" smtClean="0"/>
              <a:t>n je broj parametara koje </a:t>
            </a:r>
            <a:r>
              <a:rPr lang="hr-HR" smtClean="0"/>
              <a:t>tražimo  regresijom</a:t>
            </a:r>
            <a:r>
              <a:rPr lang="hr-HR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290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err="1" smtClean="0"/>
              <a:t>MULTIVARIJATNA</a:t>
            </a:r>
            <a:r>
              <a:rPr lang="hr-HR" b="1" u="sng" dirty="0" smtClean="0"/>
              <a:t> REGRESIJA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1" y="914400"/>
            <a:ext cx="89916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često se kao problem kod </a:t>
            </a:r>
            <a:r>
              <a:rPr lang="hr-HR" dirty="0" err="1" smtClean="0"/>
              <a:t>multivarijatne</a:t>
            </a:r>
            <a:r>
              <a:rPr lang="hr-HR" dirty="0" smtClean="0"/>
              <a:t> regresije javlja </a:t>
            </a:r>
            <a:r>
              <a:rPr lang="hr-HR" b="1" dirty="0" smtClean="0"/>
              <a:t>odabir skupa varijabli </a:t>
            </a:r>
            <a:r>
              <a:rPr lang="hr-HR" dirty="0" smtClean="0"/>
              <a:t>koje ćemo regresijom obuhvatiti </a:t>
            </a:r>
            <a:r>
              <a:rPr lang="hr-HR" i="1" dirty="0" smtClean="0"/>
              <a:t>(npr. koje sve strukturne odlike molekule su korelirane s njenom biološkom aktivnošću)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i="1" dirty="0"/>
              <a:t> </a:t>
            </a:r>
            <a:r>
              <a:rPr lang="hr-HR" dirty="0" smtClean="0"/>
              <a:t>neke nezavisne varijable možda nisu izravno korelirane sa zavisnom varijablom, a njihovo uključivanje u model </a:t>
            </a:r>
            <a:r>
              <a:rPr lang="hr-HR" dirty="0" err="1" smtClean="0"/>
              <a:t>model</a:t>
            </a:r>
            <a:r>
              <a:rPr lang="hr-HR" dirty="0" smtClean="0"/>
              <a:t> može </a:t>
            </a:r>
            <a:r>
              <a:rPr lang="hr-HR" b="1" dirty="0" smtClean="0"/>
              <a:t>stvarati šum i kvariti model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postoji nekoliko načina</a:t>
            </a:r>
            <a:r>
              <a:rPr lang="hr-HR" b="1" dirty="0" smtClean="0"/>
              <a:t> kako probrati nezavisne varijable </a:t>
            </a:r>
            <a:r>
              <a:rPr lang="hr-HR" dirty="0" smtClean="0"/>
              <a:t>s najvećom korelacijom prema zavisnoj varijabli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osnovna ideja je naći optimalan omjer broja nezavisnih varijabli i korelacije (</a:t>
            </a:r>
            <a:r>
              <a:rPr lang="hr-HR" dirty="0" err="1" smtClean="0"/>
              <a:t>ćesto</a:t>
            </a:r>
            <a:r>
              <a:rPr lang="hr-HR" dirty="0" smtClean="0"/>
              <a:t> se promatra ovisnost R</a:t>
            </a:r>
            <a:r>
              <a:rPr lang="hr-HR" baseline="30000" dirty="0" smtClean="0"/>
              <a:t>2</a:t>
            </a:r>
            <a:r>
              <a:rPr lang="hr-HR" dirty="0" smtClean="0"/>
              <a:t> o broju izabranih varijabli pa se odabire onaj skup varijabli za koje je R</a:t>
            </a:r>
            <a:r>
              <a:rPr lang="hr-HR" baseline="30000" dirty="0"/>
              <a:t>2</a:t>
            </a:r>
            <a:r>
              <a:rPr lang="hr-HR" dirty="0" smtClean="0"/>
              <a:t> za koje se ustvrdi da danje povećanje broja varijable ne pridonosi znatnijem povećanju R</a:t>
            </a:r>
            <a:r>
              <a:rPr lang="hr-HR" baseline="30000" dirty="0"/>
              <a:t>2</a:t>
            </a:r>
            <a:r>
              <a:rPr lang="hr-HR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err="1" smtClean="0"/>
              <a:t>FFD</a:t>
            </a:r>
            <a:endParaRPr lang="hr-H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9290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24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POLINOMNA REGRESIJA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914400"/>
            <a:ext cx="8991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imamo polinomnu ovisnost zavisne varijable </a:t>
            </a:r>
            <a:r>
              <a:rPr lang="hr-HR" i="1" dirty="0" smtClean="0"/>
              <a:t>(y) </a:t>
            </a:r>
            <a:r>
              <a:rPr lang="hr-HR" dirty="0" smtClean="0"/>
              <a:t>o nezavisnoj varijabli </a:t>
            </a:r>
            <a:r>
              <a:rPr lang="hr-HR" i="1" dirty="0" smtClean="0"/>
              <a:t>(x)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sz="2000" b="1" i="1" dirty="0" err="1" smtClean="0"/>
              <a:t>y</a:t>
            </a:r>
            <a:r>
              <a:rPr lang="hr-HR" sz="2000" b="1" i="1" baseline="-25000" dirty="0" err="1" smtClean="0"/>
              <a:t>i</a:t>
            </a:r>
            <a:r>
              <a:rPr lang="hr-HR" sz="2000" b="1" i="1" dirty="0" smtClean="0"/>
              <a:t> =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1</a:t>
            </a:r>
            <a:r>
              <a:rPr lang="hr-HR" sz="2000" b="1" i="1" dirty="0" smtClean="0"/>
              <a:t>∙x +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2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30000" dirty="0" err="1" smtClean="0"/>
              <a:t>2</a:t>
            </a:r>
            <a:r>
              <a:rPr lang="hr-HR" sz="2000" b="1" i="1" dirty="0" smtClean="0"/>
              <a:t> + … + a</a:t>
            </a:r>
            <a:r>
              <a:rPr lang="hr-HR" sz="2000" b="1" i="1" baseline="-25000" dirty="0" smtClean="0"/>
              <a:t>m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30000" dirty="0" err="1" smtClean="0"/>
              <a:t>m</a:t>
            </a:r>
            <a:endParaRPr lang="en-US" sz="20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559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- IZVOD: POJEDNOSTAVLJENI I/ILI PREKO SUME KVADRATA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 descr=" \begin{bmatrix} y_1\\ y_2\\ y_3 \\ \vdots \\ y_n \end{bmatrix}= \begin{bmatrix} 1 &amp; x_1 &amp; x_1^2 &amp; \dots &amp; x_1^m \\ 1 &amp; x_2 &amp; x_2^2 &amp; \dots &amp; x_2^m \\ 1 &amp; x_3 &amp; x_3^2 &amp; \dots &amp; x_3^m \\ \vdots &amp; \vdots &amp; \vdots &amp; &amp; \vdots \\ 1 &amp; x_n &amp; x_n^2 &amp; \dots &amp; x_n^m \end{bmatrix} \begin{bmatrix} a_0 \\ a_1 \\ \vdots \\ a_m \end{bmatrix} + \begin{bmatrix} \varepsilon_1\\ \varepsilon_2\\ \varepsilon_3 \\ \vdots \\ \varepsilon_n \end{bmatrix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38600"/>
            <a:ext cx="3846664" cy="1371600"/>
          </a:xfrm>
          <a:prstGeom prst="rect">
            <a:avLst/>
          </a:prstGeom>
          <a:noFill/>
        </p:spPr>
      </p:pic>
      <p:pic>
        <p:nvPicPr>
          <p:cNvPr id="26628" name="Picture 4" descr="\widehat{\vec a} = (\mathbf{X}^T \mathbf{X})^{-1}\; \mathbf{X}^T \vec y. \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4419601"/>
            <a:ext cx="1523999" cy="2401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609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nužan uvjet: m &lt; n – </a:t>
            </a:r>
            <a:r>
              <a:rPr lang="hr-HR" dirty="0" smtClean="0"/>
              <a:t>(ovdje smo zamijenili m i n; m je ovdje broj parametara koji regresijom tražimo, n je broj mjerenja koje imamo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743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polinomna regresija može se provesti na isti način kao i </a:t>
            </a:r>
            <a:r>
              <a:rPr lang="hr-HR" dirty="0" err="1" smtClean="0"/>
              <a:t>mulivarijatna</a:t>
            </a:r>
            <a:r>
              <a:rPr lang="hr-HR" dirty="0" smtClean="0"/>
              <a:t> regresija razmatrajući 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, </a:t>
            </a:r>
            <a:r>
              <a:rPr lang="en-US" i="1" dirty="0" err="1" smtClean="0"/>
              <a:t>x</a:t>
            </a:r>
            <a:r>
              <a:rPr lang="en-US" baseline="30000" dirty="0" err="1" smtClean="0"/>
              <a:t>2</a:t>
            </a:r>
            <a:r>
              <a:rPr lang="en-US" dirty="0" smtClean="0"/>
              <a:t>, ... </a:t>
            </a:r>
            <a:r>
              <a:rPr lang="hr-HR" dirty="0" smtClean="0"/>
              <a:t>kao zasebne neovisne varijable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229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često imamo dvije ili više varijabli koje su inherentno povezane, odnosno postoji neka </a:t>
            </a:r>
            <a:r>
              <a:rPr lang="hr-HR" b="1" dirty="0" smtClean="0"/>
              <a:t>zavisnost (korelacija)</a:t>
            </a:r>
            <a:r>
              <a:rPr lang="hr-HR" dirty="0" smtClean="0"/>
              <a:t> među njima koju želimo istražiti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regresijske tehnike </a:t>
            </a:r>
            <a:r>
              <a:rPr lang="hr-HR" dirty="0" smtClean="0"/>
              <a:t>omogućuju nam da </a:t>
            </a:r>
            <a:r>
              <a:rPr lang="hr-HR" b="1" dirty="0" smtClean="0"/>
              <a:t>kvantitativno</a:t>
            </a:r>
            <a:r>
              <a:rPr lang="hr-HR" dirty="0" smtClean="0"/>
              <a:t> izrazimo takvu </a:t>
            </a:r>
            <a:r>
              <a:rPr lang="hr-HR" b="1" dirty="0" smtClean="0"/>
              <a:t>zavisnost (korelaciju) </a:t>
            </a:r>
            <a:r>
              <a:rPr lang="hr-HR" dirty="0" smtClean="0"/>
              <a:t>te dobiveni model koristimo za (1) </a:t>
            </a:r>
            <a:r>
              <a:rPr lang="hr-HR" u="sng" dirty="0" smtClean="0"/>
              <a:t>predviđanje nekih podataka za koje nemamo mjerenja </a:t>
            </a:r>
            <a:r>
              <a:rPr lang="hr-HR" dirty="0" smtClean="0"/>
              <a:t>ili ga koristimo da dođemo do nekih (2) </a:t>
            </a:r>
            <a:r>
              <a:rPr lang="hr-HR" u="sng" dirty="0" smtClean="0"/>
              <a:t>konstanti koje nam tu zavisnost opisuju </a:t>
            </a:r>
            <a:r>
              <a:rPr lang="hr-HR" dirty="0" smtClean="0"/>
              <a:t>i </a:t>
            </a:r>
            <a:r>
              <a:rPr lang="hr-HR" dirty="0" err="1" smtClean="0"/>
              <a:t>sl</a:t>
            </a:r>
            <a:r>
              <a:rPr lang="hr-HR" dirty="0" smtClean="0"/>
              <a:t>. (</a:t>
            </a:r>
            <a:r>
              <a:rPr lang="hr-HR" i="1" dirty="0" err="1" smtClean="0"/>
              <a:t>npr</a:t>
            </a:r>
            <a:r>
              <a:rPr lang="hr-HR" dirty="0" smtClean="0"/>
              <a:t>. zavisnost temperature i brzine kemijske reakcije)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u najjednostavnijem slučaju imamo linearnu zavisnost jedne varijable </a:t>
            </a:r>
            <a:r>
              <a:rPr lang="hr-HR" i="1" dirty="0" smtClean="0"/>
              <a:t>(y)</a:t>
            </a:r>
            <a:r>
              <a:rPr lang="hr-HR" dirty="0" smtClean="0"/>
              <a:t> o jednoj nezavisnoj varijabli  </a:t>
            </a:r>
            <a:r>
              <a:rPr lang="hr-HR" i="1" dirty="0" smtClean="0"/>
              <a:t>(x) – </a:t>
            </a:r>
            <a:r>
              <a:rPr lang="hr-HR" b="1" i="1" dirty="0" smtClean="0"/>
              <a:t>linearna regresija</a:t>
            </a:r>
            <a:endParaRPr lang="hr-HR" b="1" i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</a:t>
            </a:r>
            <a:r>
              <a:rPr lang="hr-HR" dirty="0" smtClean="0"/>
              <a:t>moguća je i zavisnost jedne varijable </a:t>
            </a:r>
            <a:r>
              <a:rPr lang="hr-HR" i="1" dirty="0" smtClean="0"/>
              <a:t>(y</a:t>
            </a:r>
            <a:r>
              <a:rPr lang="hr-HR" dirty="0" smtClean="0"/>
              <a:t>) o više nezavisnih varijabli – </a:t>
            </a:r>
            <a:r>
              <a:rPr lang="hr-HR" b="1" dirty="0" err="1" smtClean="0"/>
              <a:t>multivarijatna</a:t>
            </a:r>
            <a:r>
              <a:rPr lang="hr-HR" b="1" dirty="0" smtClean="0"/>
              <a:t> regresija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nelinearna regresija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52400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REGRESIJSKA ANALIZA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24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POLINOMNA REGRESIJA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914400"/>
            <a:ext cx="8991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imamo polinomnu ovisnost zavisne varijable </a:t>
            </a:r>
            <a:r>
              <a:rPr lang="hr-HR" i="1" dirty="0" smtClean="0"/>
              <a:t>(y) </a:t>
            </a:r>
            <a:r>
              <a:rPr lang="hr-HR" dirty="0" smtClean="0"/>
              <a:t>o nezavisnoj varijabli </a:t>
            </a:r>
            <a:r>
              <a:rPr lang="hr-HR" i="1" dirty="0" smtClean="0"/>
              <a:t>(x)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sz="2000" b="1" i="1" dirty="0" err="1" smtClean="0"/>
              <a:t>y</a:t>
            </a:r>
            <a:r>
              <a:rPr lang="hr-HR" sz="2000" b="1" i="1" baseline="-25000" dirty="0" err="1" smtClean="0"/>
              <a:t>i</a:t>
            </a:r>
            <a:r>
              <a:rPr lang="hr-HR" sz="2000" b="1" i="1" dirty="0" smtClean="0"/>
              <a:t> =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1</a:t>
            </a:r>
            <a:r>
              <a:rPr lang="hr-HR" sz="2000" b="1" i="1" dirty="0" smtClean="0"/>
              <a:t>∙x +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2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30000" dirty="0" err="1" smtClean="0"/>
              <a:t>2</a:t>
            </a:r>
            <a:r>
              <a:rPr lang="hr-HR" sz="2000" b="1" i="1" dirty="0" smtClean="0"/>
              <a:t> + … + </a:t>
            </a:r>
            <a:r>
              <a:rPr lang="hr-HR" sz="2000" b="1" i="1" dirty="0" err="1" smtClean="0"/>
              <a:t>a</a:t>
            </a:r>
            <a:r>
              <a:rPr lang="hr-HR" sz="2000" b="1" i="1" baseline="-25000" dirty="0" err="1" smtClean="0"/>
              <a:t>n</a:t>
            </a:r>
            <a:r>
              <a:rPr lang="hr-HR" sz="2000" b="1" i="1" dirty="0" smtClean="0"/>
              <a:t>∙</a:t>
            </a:r>
            <a:r>
              <a:rPr lang="hr-HR" sz="2000" b="1" i="1" dirty="0" err="1" smtClean="0"/>
              <a:t>x</a:t>
            </a:r>
            <a:r>
              <a:rPr lang="hr-HR" sz="2000" b="1" i="1" baseline="30000" dirty="0" err="1" smtClean="0"/>
              <a:t>n</a:t>
            </a:r>
            <a:endParaRPr lang="en-US" sz="20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559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- IZVOD: POJEDNOSTAVLJENI I/ILI PREKO SUME KVADRATA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Therefore, for </a:t>
            </a:r>
            <a:r>
              <a:rPr lang="en-US" dirty="0" smtClean="0">
                <a:hlinkClick r:id="rId2" tooltip="Least squares"/>
              </a:rPr>
              <a:t>least squares</a:t>
            </a:r>
            <a:r>
              <a:rPr lang="en-US" dirty="0" smtClean="0"/>
              <a:t> analysis, the computational and inferential problems of polynomial regression can be completely addressed using the techniques of </a:t>
            </a:r>
            <a:r>
              <a:rPr lang="en-US" dirty="0" smtClean="0">
                <a:hlinkClick r:id="rId3" tooltip="Linear regression"/>
              </a:rPr>
              <a:t>multiple regression</a:t>
            </a:r>
            <a:r>
              <a:rPr lang="en-US" dirty="0" smtClean="0"/>
              <a:t>. This is done by treating </a:t>
            </a:r>
            <a:r>
              <a:rPr lang="en-US" i="1" dirty="0" smtClean="0"/>
              <a:t>x</a:t>
            </a:r>
            <a:r>
              <a:rPr lang="en-US" dirty="0" smtClean="0"/>
              <a:t>, </a:t>
            </a:r>
            <a:r>
              <a:rPr lang="en-US" i="1" dirty="0" err="1" smtClean="0"/>
              <a:t>x</a:t>
            </a:r>
            <a:r>
              <a:rPr lang="en-US" baseline="30000" dirty="0" err="1" smtClean="0"/>
              <a:t>2</a:t>
            </a:r>
            <a:r>
              <a:rPr lang="en-US" dirty="0" smtClean="0"/>
              <a:t>, ... as being distinct independent variables in a multiple regression model.</a:t>
            </a:r>
            <a:endParaRPr lang="en-US" dirty="0"/>
          </a:p>
        </p:txBody>
      </p:sp>
      <p:pic>
        <p:nvPicPr>
          <p:cNvPr id="26626" name="Picture 2" descr=" \begin{bmatrix} y_1\\ y_2\\ y_3 \\ \vdots \\ y_n \end{bmatrix}= \begin{bmatrix} 1 &amp; x_1 &amp; x_1^2 &amp; \dots &amp; x_1^m \\ 1 &amp; x_2 &amp; x_2^2 &amp; \dots &amp; x_2^m \\ 1 &amp; x_3 &amp; x_3^2 &amp; \dots &amp; x_3^m \\ \vdots &amp; \vdots &amp; \vdots &amp; &amp; \vdots \\ 1 &amp; x_n &amp; x_n^2 &amp; \dots &amp; x_n^m \end{bmatrix} \begin{bmatrix} a_0 \\ a_1 \\ \vdots \\ a_m \end{bmatrix} + \begin{bmatrix} \varepsilon_1\\ \varepsilon_2\\ \varepsilon_3 \\ \vdots \\ \varepsilon_n \end{bmatrix}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8600"/>
            <a:ext cx="3552825" cy="1266826"/>
          </a:xfrm>
          <a:prstGeom prst="rect">
            <a:avLst/>
          </a:prstGeom>
          <a:noFill/>
        </p:spPr>
      </p:pic>
      <p:pic>
        <p:nvPicPr>
          <p:cNvPr id="26628" name="Picture 4" descr="\widehat{\vec a} = (\mathbf{X}^T \mathbf{X})^{-1}\; \mathbf{X}^T \vec y. \,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571625" cy="247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6096000"/>
            <a:ext cx="207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nužan uvjet: m &lt; 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20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polinomna regresija može se provesti na isti način kao i </a:t>
            </a:r>
            <a:r>
              <a:rPr lang="hr-HR" dirty="0" err="1" smtClean="0"/>
              <a:t>mulivarijatna</a:t>
            </a:r>
            <a:r>
              <a:rPr lang="hr-HR" dirty="0" smtClean="0"/>
              <a:t> regresija razmatrajući 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, </a:t>
            </a:r>
            <a:r>
              <a:rPr lang="en-US" i="1" dirty="0" err="1" smtClean="0"/>
              <a:t>x</a:t>
            </a:r>
            <a:r>
              <a:rPr lang="en-US" baseline="30000" dirty="0" err="1" smtClean="0"/>
              <a:t>2</a:t>
            </a:r>
            <a:r>
              <a:rPr lang="en-US" dirty="0" smtClean="0"/>
              <a:t>, ... </a:t>
            </a:r>
            <a:r>
              <a:rPr lang="hr-HR" dirty="0" smtClean="0"/>
              <a:t>kao zasebne neovisne varijable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249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NELINEARNA REGRESIJA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458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kod </a:t>
            </a:r>
            <a:r>
              <a:rPr lang="hr-HR" b="1" dirty="0" smtClean="0"/>
              <a:t>linearne regresije</a:t>
            </a:r>
            <a:r>
              <a:rPr lang="hr-HR" dirty="0" smtClean="0"/>
              <a:t>, prilikom korištenja metode najmanjih kvadrata javljali su se samo linearni oblici parametara </a:t>
            </a:r>
            <a:r>
              <a:rPr lang="hr-HR" b="1" i="1" dirty="0" err="1" smtClean="0"/>
              <a:t>a</a:t>
            </a:r>
            <a:r>
              <a:rPr lang="hr-HR" b="1" i="1" baseline="-25000" dirty="0" err="1" smtClean="0"/>
              <a:t>i</a:t>
            </a:r>
            <a:r>
              <a:rPr lang="hr-H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kod </a:t>
            </a:r>
            <a:r>
              <a:rPr lang="hr-HR" b="1" dirty="0" smtClean="0"/>
              <a:t>nelinearne regresije</a:t>
            </a:r>
            <a:r>
              <a:rPr lang="hr-HR" dirty="0" smtClean="0"/>
              <a:t>, prilikom korištenja metode najmanjih kvadrata javljaju se nelinearni oblici parametara </a:t>
            </a:r>
            <a:r>
              <a:rPr lang="hr-HR" b="1" i="1" dirty="0" err="1" smtClean="0"/>
              <a:t>a</a:t>
            </a:r>
            <a:r>
              <a:rPr lang="hr-HR" b="1" i="1" baseline="-25000" dirty="0" err="1" smtClean="0"/>
              <a:t>i</a:t>
            </a:r>
            <a:r>
              <a:rPr lang="hr-HR" dirty="0" smtClean="0"/>
              <a:t> (poput </a:t>
            </a:r>
            <a:r>
              <a:rPr lang="hr-HR" b="1" i="1" dirty="0" err="1" smtClean="0"/>
              <a:t>a</a:t>
            </a:r>
            <a:r>
              <a:rPr lang="hr-HR" b="1" i="1" baseline="-25000" dirty="0" err="1" smtClean="0"/>
              <a:t>i</a:t>
            </a:r>
            <a:r>
              <a:rPr lang="hr-HR" baseline="30000" dirty="0" err="1" smtClean="0"/>
              <a:t>2</a:t>
            </a:r>
            <a:r>
              <a:rPr lang="hr-HR" dirty="0" smtClean="0"/>
              <a:t>, </a:t>
            </a:r>
            <a:r>
              <a:rPr lang="hr-HR" dirty="0" err="1" smtClean="0"/>
              <a:t>e</a:t>
            </a:r>
            <a:r>
              <a:rPr lang="hr-HR" b="1" i="1" baseline="30000" dirty="0" err="1" smtClean="0"/>
              <a:t>ai</a:t>
            </a:r>
            <a:r>
              <a:rPr lang="hr-HR" dirty="0" smtClean="0"/>
              <a:t> i </a:t>
            </a:r>
            <a:r>
              <a:rPr lang="hr-HR" dirty="0" err="1" smtClean="0"/>
              <a:t>sl</a:t>
            </a:r>
            <a:r>
              <a:rPr lang="hr-HR" dirty="0" smtClean="0"/>
              <a:t>.)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mtClean="0"/>
              <a:t> korištenjem </a:t>
            </a:r>
            <a:r>
              <a:rPr lang="hr-HR" dirty="0" smtClean="0"/>
              <a:t>metode najmanjih kvadrata dobije skup jednadžbi koje </a:t>
            </a:r>
            <a:r>
              <a:rPr lang="hr-HR" b="1" dirty="0" smtClean="0"/>
              <a:t>nemaju jedinstveno rješenje </a:t>
            </a:r>
            <a:r>
              <a:rPr lang="hr-HR" dirty="0" smtClean="0"/>
              <a:t>(naime, kod nelinearnih sistema derivacije sume najmanjih kvadrata su funkcije parametara i neovisne varijable te se ne mogu </a:t>
            </a:r>
            <a:r>
              <a:rPr lang="hr-HR" b="1" dirty="0" smtClean="0"/>
              <a:t>jednoznačno riješiti</a:t>
            </a:r>
            <a:r>
              <a:rPr lang="hr-HR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za rješavanje takvih sustava potrebno je napraviti </a:t>
            </a:r>
            <a:r>
              <a:rPr lang="hr-HR" b="1" dirty="0" smtClean="0"/>
              <a:t>početne procjene parametara </a:t>
            </a:r>
            <a:r>
              <a:rPr lang="hr-HR" dirty="0" smtClean="0"/>
              <a:t>te ih zatim </a:t>
            </a:r>
            <a:r>
              <a:rPr lang="hr-HR" b="1" dirty="0" err="1" smtClean="0"/>
              <a:t>iteracijskim</a:t>
            </a:r>
            <a:r>
              <a:rPr lang="hr-HR" b="1" dirty="0" smtClean="0"/>
              <a:t> postupkom </a:t>
            </a:r>
            <a:r>
              <a:rPr lang="hr-HR" b="1" dirty="0" err="1" smtClean="0"/>
              <a:t>utočniti</a:t>
            </a:r>
            <a:endParaRPr lang="hr-H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b="1" dirty="0" smtClean="0"/>
              <a:t> </a:t>
            </a:r>
            <a:r>
              <a:rPr lang="hr-HR" dirty="0" smtClean="0"/>
              <a:t>koristimo neku od numeričkih metoda kako bi </a:t>
            </a:r>
            <a:r>
              <a:rPr lang="hr-HR" dirty="0" err="1" smtClean="0"/>
              <a:t>iteracijskim</a:t>
            </a:r>
            <a:r>
              <a:rPr lang="hr-HR" dirty="0" smtClean="0"/>
              <a:t> postupkom odredili parametre </a:t>
            </a:r>
            <a:r>
              <a:rPr lang="hr-HR" b="1" i="1" dirty="0" err="1" smtClean="0"/>
              <a:t>a</a:t>
            </a:r>
            <a:r>
              <a:rPr lang="hr-HR" b="1" i="1" baseline="-25000" dirty="0" err="1" smtClean="0"/>
              <a:t>i</a:t>
            </a:r>
            <a:r>
              <a:rPr lang="hr-HR" dirty="0" smtClean="0"/>
              <a:t> pri tome je važno imati čim bolju početnu procjenu parametara te adekvatan </a:t>
            </a:r>
            <a:r>
              <a:rPr lang="hr-HR" dirty="0" err="1" smtClean="0"/>
              <a:t>iteracijski</a:t>
            </a:r>
            <a:r>
              <a:rPr lang="hr-HR" dirty="0" smtClean="0"/>
              <a:t> kriterij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problemi: moguće je da imamo više rješenja, problem konvergiranja,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249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NELINEARNA REGRESIJA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u većini slučajeva se </a:t>
            </a:r>
            <a:r>
              <a:rPr lang="hr-HR" dirty="0" err="1" smtClean="0"/>
              <a:t>nelinerne</a:t>
            </a:r>
            <a:r>
              <a:rPr lang="hr-HR" dirty="0" smtClean="0"/>
              <a:t> zavisnosti nastoje </a:t>
            </a:r>
            <a:r>
              <a:rPr lang="hr-HR" dirty="0" err="1" smtClean="0"/>
              <a:t>linearizirati</a:t>
            </a:r>
            <a:r>
              <a:rPr lang="hr-HR" dirty="0" smtClean="0"/>
              <a:t> te provesti linearna regresija (</a:t>
            </a:r>
            <a:r>
              <a:rPr lang="hr-HR" i="1" dirty="0" err="1" smtClean="0"/>
              <a:t>npr</a:t>
            </a:r>
            <a:r>
              <a:rPr lang="hr-HR" i="1" dirty="0" smtClean="0"/>
              <a:t>. </a:t>
            </a:r>
            <a:r>
              <a:rPr lang="en-US" i="1" dirty="0" smtClean="0"/>
              <a:t>Michaelis–Menten</a:t>
            </a:r>
            <a:r>
              <a:rPr lang="hr-HR" dirty="0" smtClean="0"/>
              <a:t>) </a:t>
            </a:r>
            <a:endParaRPr lang="en-US" dirty="0"/>
          </a:p>
        </p:txBody>
      </p:sp>
      <p:pic>
        <p:nvPicPr>
          <p:cNvPr id="24578" name="Picture 2" descr=" v = \frac{V_\max\ [\mbox{S}]}{K_m + [\mbox{S}]}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1478604" cy="609600"/>
          </a:xfrm>
          <a:prstGeom prst="rect">
            <a:avLst/>
          </a:prstGeom>
          <a:noFill/>
        </p:spPr>
      </p:pic>
      <p:pic>
        <p:nvPicPr>
          <p:cNvPr id="24580" name="Picture 4" descr="File:Michaelis-Menten saturation curve of an enzyme reaction LARGE.sv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371600"/>
            <a:ext cx="3149600" cy="2362200"/>
          </a:xfrm>
          <a:prstGeom prst="rect">
            <a:avLst/>
          </a:prstGeom>
          <a:noFill/>
        </p:spPr>
      </p:pic>
      <p:pic>
        <p:nvPicPr>
          <p:cNvPr id="24582" name="Picture 6" descr="\frac{1}{v} = \frac{K_{M}}{V_\max [\mbox{S}]} + \frac{1}{V_\max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1581150" cy="457200"/>
          </a:xfrm>
          <a:prstGeom prst="rect">
            <a:avLst/>
          </a:prstGeom>
          <a:noFill/>
        </p:spPr>
      </p:pic>
      <p:pic>
        <p:nvPicPr>
          <p:cNvPr id="24584" name="Picture 8" descr="File:Lineweaver-Burke plot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2772909" cy="1828800"/>
          </a:xfrm>
          <a:prstGeom prst="rect">
            <a:avLst/>
          </a:prstGeom>
          <a:noFill/>
        </p:spPr>
      </p:pic>
      <p:pic>
        <p:nvPicPr>
          <p:cNvPr id="24586" name="Picture 10" descr="v = -K_m{v \over {[S]}} + V_\ma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810000"/>
            <a:ext cx="1638300" cy="390526"/>
          </a:xfrm>
          <a:prstGeom prst="rect">
            <a:avLst/>
          </a:prstGeom>
          <a:noFill/>
        </p:spPr>
      </p:pic>
      <p:pic>
        <p:nvPicPr>
          <p:cNvPr id="24588" name="Picture 12" descr=" {[S] \over v} = {1 \over V_\max }[S] + {K_m \over V_\max 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810000"/>
            <a:ext cx="1752600" cy="438151"/>
          </a:xfrm>
          <a:prstGeom prst="rect">
            <a:avLst/>
          </a:prstGeom>
          <a:noFill/>
        </p:spPr>
      </p:pic>
      <p:pic>
        <p:nvPicPr>
          <p:cNvPr id="24590" name="Picture 14" descr="http://upload.wikimedia.org/wikipedia/commons/thumb/9/9e/Hanes-Woolf_plot.svg/400px-Hanes-Woolf_plot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4495800"/>
            <a:ext cx="2895600" cy="1911096"/>
          </a:xfrm>
          <a:prstGeom prst="rect">
            <a:avLst/>
          </a:prstGeom>
          <a:noFill/>
        </p:spPr>
      </p:pic>
      <p:pic>
        <p:nvPicPr>
          <p:cNvPr id="24592" name="Picture 16" descr="http://users.humboldt.edu/rpaselk/BiochSupp/note_pics/EnzKinetics/EH_Plot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495800"/>
            <a:ext cx="2209800" cy="1702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371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PLS</a:t>
            </a:r>
            <a:r>
              <a:rPr lang="hr-HR" dirty="0" smtClean="0"/>
              <a:t> </a:t>
            </a:r>
            <a:r>
              <a:rPr lang="hr-HR" i="1" dirty="0" smtClean="0"/>
              <a:t>(</a:t>
            </a:r>
            <a:r>
              <a:rPr lang="hr-HR" i="1" dirty="0" err="1" smtClean="0"/>
              <a:t>Partial</a:t>
            </a:r>
            <a:r>
              <a:rPr lang="hr-HR" i="1" dirty="0" smtClean="0"/>
              <a:t> </a:t>
            </a:r>
            <a:r>
              <a:rPr lang="hr-HR" i="1" dirty="0" err="1" smtClean="0"/>
              <a:t>Least</a:t>
            </a:r>
            <a:r>
              <a:rPr lang="hr-HR" i="1" dirty="0" smtClean="0"/>
              <a:t> </a:t>
            </a:r>
            <a:r>
              <a:rPr lang="hr-HR" i="1" dirty="0" err="1" smtClean="0"/>
              <a:t>Square</a:t>
            </a:r>
            <a:r>
              <a:rPr lang="hr-HR" i="1" dirty="0" smtClean="0"/>
              <a:t>) - </a:t>
            </a:r>
            <a:r>
              <a:rPr lang="hr-HR" dirty="0" smtClean="0"/>
              <a:t>metoda parcijalnih projekcija najmanjih kvadrata</a:t>
            </a:r>
          </a:p>
          <a:p>
            <a:endParaRPr lang="hr-HR" dirty="0" smtClean="0"/>
          </a:p>
          <a:p>
            <a:r>
              <a:rPr lang="hr-HR" dirty="0" err="1" smtClean="0"/>
              <a:t>PCA</a:t>
            </a:r>
            <a:r>
              <a:rPr lang="hr-HR" dirty="0" smtClean="0"/>
              <a:t> </a:t>
            </a:r>
            <a:r>
              <a:rPr lang="hr-HR" i="1" dirty="0" smtClean="0"/>
              <a:t>(Principal </a:t>
            </a:r>
            <a:r>
              <a:rPr lang="hr-HR" i="1" dirty="0" err="1" smtClean="0"/>
              <a:t>Component</a:t>
            </a:r>
            <a:r>
              <a:rPr lang="hr-HR" i="1" dirty="0" smtClean="0"/>
              <a:t> </a:t>
            </a:r>
            <a:r>
              <a:rPr lang="hr-HR" i="1" dirty="0" err="1" smtClean="0"/>
              <a:t>Analysis</a:t>
            </a:r>
            <a:r>
              <a:rPr lang="hr-HR" i="1" dirty="0" smtClean="0"/>
              <a:t>) – </a:t>
            </a:r>
            <a:r>
              <a:rPr lang="hr-HR" dirty="0" smtClean="0"/>
              <a:t>analiza glavnih komponenata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6474"/>
            <a:ext cx="8458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57200" y="72009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err="1" smtClean="0"/>
              <a:t>lat</a:t>
            </a:r>
            <a:r>
              <a:rPr lang="hr-HR" dirty="0" smtClean="0"/>
              <a:t>. </a:t>
            </a:r>
            <a:r>
              <a:rPr lang="hr-HR" i="1" dirty="0" err="1" smtClean="0"/>
              <a:t>regressio</a:t>
            </a:r>
            <a:r>
              <a:rPr lang="hr-HR" i="1" dirty="0" smtClean="0"/>
              <a:t> - povrat, vraćanje, odstup, uzmak, nazadovanje</a:t>
            </a:r>
          </a:p>
          <a:p>
            <a:pPr>
              <a:lnSpc>
                <a:spcPct val="150000"/>
              </a:lnSpc>
            </a:pPr>
            <a:endParaRPr lang="hr-HR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Sir </a:t>
            </a:r>
            <a:r>
              <a:rPr lang="hr-HR" dirty="0" err="1" smtClean="0"/>
              <a:t>Francis</a:t>
            </a:r>
            <a:r>
              <a:rPr lang="hr-HR" dirty="0" smtClean="0"/>
              <a:t> </a:t>
            </a:r>
            <a:r>
              <a:rPr lang="hr-HR" dirty="0" err="1" smtClean="0"/>
              <a:t>Galton</a:t>
            </a:r>
            <a:r>
              <a:rPr lang="hr-HR" dirty="0" smtClean="0"/>
              <a:t>, znanstvenik iz 19. stoljeća - koncept korelacije i regresije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metoda koja proučava ovisnost između varijabli i predstavlja najčešće upotrebljavanu statističku metodu </a:t>
            </a:r>
            <a:r>
              <a:rPr lang="hr-HR" b="1" dirty="0" smtClean="0"/>
              <a:t>(regresija ili interpolacija)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linearna ovisnost je najjednostavnija netrivijalna ovisnost koja se može zamisliti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prava ovisnost između varijabli je često približno linearna u nekom podskupu vrijednosti neovisne varijable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često se </a:t>
            </a:r>
            <a:r>
              <a:rPr lang="hr-HR" b="1" dirty="0" err="1" smtClean="0"/>
              <a:t>nelinarna</a:t>
            </a:r>
            <a:r>
              <a:rPr lang="hr-HR" b="1" dirty="0" smtClean="0"/>
              <a:t> ovisnost </a:t>
            </a:r>
            <a:r>
              <a:rPr lang="hr-HR" dirty="0" smtClean="0"/>
              <a:t>između varijabli može matematičkim operacijama prevesti u linearnu ovisnost, ali postoji i </a:t>
            </a:r>
            <a:r>
              <a:rPr lang="hr-HR" b="1" dirty="0" smtClean="0"/>
              <a:t>nelinearna regresija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52400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REGRESIJSKA ANALIZA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192"/>
            <a:ext cx="8077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neovisna varijabla </a:t>
            </a:r>
            <a:r>
              <a:rPr lang="hr-HR" dirty="0" smtClean="0"/>
              <a:t>je varijabla čiju vrijednost određuje osoba koja provodi pokus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ovisna varijabla </a:t>
            </a:r>
            <a:r>
              <a:rPr lang="hr-HR" dirty="0" smtClean="0"/>
              <a:t>je varijabla čije vrijednosti ovise o vrijednosti neovisne varijable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u praksi se za </a:t>
            </a:r>
            <a:r>
              <a:rPr lang="hr-HR" b="1" dirty="0" smtClean="0"/>
              <a:t>neovisnu varijablu </a:t>
            </a:r>
            <a:r>
              <a:rPr lang="hr-HR" dirty="0" smtClean="0"/>
              <a:t>uzima ona fizikalna veličina koja se može </a:t>
            </a:r>
            <a:r>
              <a:rPr lang="hr-HR" b="1" dirty="0" smtClean="0"/>
              <a:t>najtočnije mjeriti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pretpostavka je da postoji funkcija </a:t>
            </a:r>
            <a:r>
              <a:rPr lang="hr-HR" i="1" dirty="0" smtClean="0"/>
              <a:t>f(x) </a:t>
            </a:r>
            <a:r>
              <a:rPr lang="hr-HR" dirty="0" smtClean="0"/>
              <a:t>takva da se za svaku vrijednost neovisne varijable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i</a:t>
            </a:r>
            <a:r>
              <a:rPr lang="hr-HR" i="1" dirty="0" smtClean="0"/>
              <a:t> </a:t>
            </a:r>
            <a:r>
              <a:rPr lang="hr-HR" dirty="0" smtClean="0"/>
              <a:t>, </a:t>
            </a:r>
            <a:r>
              <a:rPr lang="hr-HR" b="1" dirty="0" smtClean="0"/>
              <a:t>ovisna varijabla </a:t>
            </a:r>
            <a:r>
              <a:rPr lang="hr-HR" dirty="0" smtClean="0"/>
              <a:t>može napisati kao: </a:t>
            </a:r>
            <a:r>
              <a:rPr lang="hr-HR" b="1" i="1" dirty="0" err="1" smtClean="0"/>
              <a:t>y</a:t>
            </a:r>
            <a:r>
              <a:rPr lang="hr-HR" b="1" i="1" baseline="-25000" dirty="0" err="1" smtClean="0"/>
              <a:t>i</a:t>
            </a:r>
            <a:r>
              <a:rPr lang="hr-HR" b="1" i="1" dirty="0" smtClean="0"/>
              <a:t> = f(</a:t>
            </a:r>
            <a:r>
              <a:rPr lang="hr-HR" b="1" i="1" dirty="0" err="1" smtClean="0"/>
              <a:t>x</a:t>
            </a:r>
            <a:r>
              <a:rPr lang="hr-HR" b="1" i="1" baseline="-25000" dirty="0" err="1" smtClean="0"/>
              <a:t>i</a:t>
            </a:r>
            <a:r>
              <a:rPr lang="hr-HR" b="1" i="1" dirty="0" smtClean="0"/>
              <a:t>) + </a:t>
            </a:r>
            <a:r>
              <a:rPr lang="hr-HR" b="1" i="1" dirty="0" err="1" smtClean="0"/>
              <a:t>e</a:t>
            </a:r>
            <a:r>
              <a:rPr lang="hr-HR" b="1" i="1" baseline="-25000" dirty="0" err="1" smtClean="0"/>
              <a:t>i</a:t>
            </a:r>
            <a:r>
              <a:rPr lang="hr-HR" b="1" i="1" baseline="-25000" dirty="0" smtClean="0"/>
              <a:t> </a:t>
            </a:r>
            <a:r>
              <a:rPr lang="hr-HR" dirty="0" smtClean="0"/>
              <a:t>gdje je pogreška </a:t>
            </a:r>
            <a:r>
              <a:rPr lang="hr-HR" b="1" dirty="0" smtClean="0"/>
              <a:t> </a:t>
            </a:r>
            <a:r>
              <a:rPr lang="hr-HR" b="1" i="1" dirty="0" err="1" smtClean="0"/>
              <a:t>e</a:t>
            </a:r>
            <a:r>
              <a:rPr lang="hr-HR" b="1" i="1" baseline="-25000" dirty="0" err="1" smtClean="0"/>
              <a:t>i</a:t>
            </a:r>
            <a:r>
              <a:rPr lang="hr-HR" b="1" i="1" baseline="-25000" dirty="0" smtClean="0"/>
              <a:t> </a:t>
            </a:r>
            <a:r>
              <a:rPr lang="hr-HR" b="1" dirty="0" smtClean="0"/>
              <a:t> </a:t>
            </a:r>
            <a:r>
              <a:rPr lang="hr-HR" dirty="0" smtClean="0"/>
              <a:t>slučajna varijabla s </a:t>
            </a:r>
            <a:r>
              <a:rPr lang="hr-HR" b="1" dirty="0" smtClean="0"/>
              <a:t>normalnom raspodjelom </a:t>
            </a:r>
            <a:r>
              <a:rPr lang="hr-HR" dirty="0" smtClean="0"/>
              <a:t>i </a:t>
            </a:r>
            <a:r>
              <a:rPr lang="hr-HR" b="1" dirty="0" smtClean="0"/>
              <a:t>očekivanom vrijednošću nula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u="sng" dirty="0" smtClean="0"/>
              <a:t> </a:t>
            </a:r>
            <a:r>
              <a:rPr lang="hr-HR" u="sng" dirty="0" err="1" smtClean="0"/>
              <a:t>npr</a:t>
            </a:r>
            <a:r>
              <a:rPr lang="hr-HR" u="sng" dirty="0" smtClean="0"/>
              <a:t>. linearna regresija - </a:t>
            </a:r>
            <a:r>
              <a:rPr lang="hr-HR" dirty="0" smtClean="0"/>
              <a:t> pretpostavka je da postoje koeficijenti </a:t>
            </a:r>
            <a:r>
              <a:rPr lang="hr-HR" i="1" dirty="0" smtClean="0"/>
              <a:t>a </a:t>
            </a:r>
            <a:r>
              <a:rPr lang="hr-HR" dirty="0" smtClean="0"/>
              <a:t>i </a:t>
            </a:r>
            <a:r>
              <a:rPr lang="hr-HR" i="1" dirty="0" smtClean="0"/>
              <a:t>b</a:t>
            </a:r>
            <a:r>
              <a:rPr lang="hr-HR" dirty="0" smtClean="0"/>
              <a:t> takvi da se za svaku vrijednost neovisne varijable 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i</a:t>
            </a:r>
            <a:r>
              <a:rPr lang="hr-HR" i="1" dirty="0" smtClean="0"/>
              <a:t> </a:t>
            </a:r>
            <a:r>
              <a:rPr lang="hr-HR" dirty="0" smtClean="0"/>
              <a:t>, ovisna varijabla može napisati kao:</a:t>
            </a:r>
          </a:p>
          <a:p>
            <a:pPr>
              <a:lnSpc>
                <a:spcPct val="150000"/>
              </a:lnSpc>
            </a:pPr>
            <a:r>
              <a:rPr lang="hr-HR" b="1" i="1" dirty="0" err="1" smtClean="0"/>
              <a:t>y</a:t>
            </a:r>
            <a:r>
              <a:rPr lang="hr-HR" b="1" i="1" baseline="-25000" dirty="0" err="1" smtClean="0"/>
              <a:t>i</a:t>
            </a:r>
            <a:r>
              <a:rPr lang="hr-HR" b="1" i="1" dirty="0" smtClean="0"/>
              <a:t> = </a:t>
            </a:r>
            <a:r>
              <a:rPr lang="hr-HR" b="1" i="1" dirty="0" err="1" smtClean="0"/>
              <a:t>bx</a:t>
            </a:r>
            <a:r>
              <a:rPr lang="hr-HR" b="1" i="1" baseline="-25000" dirty="0" err="1" smtClean="0"/>
              <a:t>i</a:t>
            </a:r>
            <a:r>
              <a:rPr lang="hr-HR" b="1" i="1" dirty="0" smtClean="0"/>
              <a:t> + a + </a:t>
            </a:r>
            <a:r>
              <a:rPr lang="hr-HR" b="1" i="1" dirty="0" err="1" smtClean="0"/>
              <a:t>e</a:t>
            </a:r>
            <a:r>
              <a:rPr lang="hr-HR" b="1" i="1" baseline="-25000" dirty="0" err="1" smtClean="0"/>
              <a:t>i</a:t>
            </a: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koeficijenti </a:t>
            </a:r>
            <a:r>
              <a:rPr lang="hr-HR" i="1" dirty="0" smtClean="0"/>
              <a:t>a </a:t>
            </a:r>
            <a:r>
              <a:rPr lang="hr-HR" dirty="0" smtClean="0"/>
              <a:t>i </a:t>
            </a:r>
            <a:r>
              <a:rPr lang="hr-HR" i="1" dirty="0" smtClean="0"/>
              <a:t>b</a:t>
            </a:r>
            <a:r>
              <a:rPr lang="hr-HR" dirty="0" smtClean="0"/>
              <a:t> najčešće se određuju </a:t>
            </a:r>
            <a:r>
              <a:rPr lang="hr-HR" b="1" dirty="0" smtClean="0"/>
              <a:t>metodom najmanjih kvadrata </a:t>
            </a:r>
            <a:r>
              <a:rPr lang="hr-HR" dirty="0" smtClean="0"/>
              <a:t>koja minimizira vrijednosti kvadrata udaljenosti između opaženih podataka i regresijske krivulje (pravca)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52400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REGRESIJSKA ANALIZA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153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matematički postupak za pronalaženje krivulje koja prolazi kroz zadani skup točaka uz </a:t>
            </a:r>
            <a:r>
              <a:rPr lang="hr-HR" b="1" dirty="0" smtClean="0"/>
              <a:t>minimiziranje</a:t>
            </a:r>
            <a:r>
              <a:rPr lang="hr-HR" dirty="0" smtClean="0"/>
              <a:t> </a:t>
            </a:r>
            <a:r>
              <a:rPr lang="hr-HR" b="1" dirty="0" smtClean="0"/>
              <a:t>sume kvadrata odstupanja </a:t>
            </a:r>
            <a:r>
              <a:rPr lang="hr-HR" dirty="0" smtClean="0"/>
              <a:t>zadanih točaka od te krivulje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kvadrati odstupanja se koriste zbog toga što to omogućuje da se </a:t>
            </a:r>
            <a:r>
              <a:rPr lang="hr-HR" b="1" dirty="0" smtClean="0"/>
              <a:t>rezidui</a:t>
            </a:r>
            <a:r>
              <a:rPr lang="hr-HR" dirty="0" smtClean="0"/>
              <a:t> tretiraju kao </a:t>
            </a:r>
            <a:r>
              <a:rPr lang="hr-HR" b="1" dirty="0" smtClean="0"/>
              <a:t>kontinuirana varijabla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no korištenje kvadrata odstupanja daje </a:t>
            </a:r>
            <a:r>
              <a:rPr lang="hr-HR" dirty="0" smtClean="0">
                <a:solidFill>
                  <a:srgbClr val="FF0000"/>
                </a:solidFill>
              </a:rPr>
              <a:t>veće težinske faktore </a:t>
            </a:r>
            <a:r>
              <a:rPr lang="hr-HR" dirty="0" smtClean="0"/>
              <a:t>za </a:t>
            </a:r>
            <a:r>
              <a:rPr lang="hr-HR" b="1" dirty="0" smtClean="0"/>
              <a:t>točke koje jako odstupaju od linearnog modela </a:t>
            </a:r>
            <a:r>
              <a:rPr lang="hr-HR" dirty="0" smtClean="0"/>
              <a:t>što u nekim slučajevima može </a:t>
            </a:r>
            <a:r>
              <a:rPr lang="hr-HR" b="1" dirty="0" smtClean="0"/>
              <a:t>otežati interpretaciju rezultata </a:t>
            </a:r>
            <a:r>
              <a:rPr lang="hr-HR" i="1" dirty="0" smtClean="0"/>
              <a:t>(“</a:t>
            </a:r>
            <a:r>
              <a:rPr lang="hr-HR" i="1" dirty="0" err="1" smtClean="0"/>
              <a:t>outlieri</a:t>
            </a:r>
            <a:r>
              <a:rPr lang="hr-HR" i="1" dirty="0" smtClean="0"/>
              <a:t>” – </a:t>
            </a:r>
            <a:r>
              <a:rPr lang="hr-HR" i="1" smtClean="0"/>
              <a:t>vidi kasnije!)</a:t>
            </a:r>
            <a:endParaRPr lang="hr-HR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52400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REGRESIJSKA ANALIZA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53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imamo zavisnost jedne varijable </a:t>
            </a:r>
            <a:r>
              <a:rPr lang="hr-HR" i="1" dirty="0" smtClean="0"/>
              <a:t>(y)</a:t>
            </a:r>
            <a:r>
              <a:rPr lang="hr-HR" dirty="0" smtClean="0"/>
              <a:t> o jednoj nezavisnoj varijabli </a:t>
            </a:r>
            <a:r>
              <a:rPr lang="hr-HR" i="1" dirty="0" smtClean="0"/>
              <a:t>(x)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i="1" dirty="0"/>
              <a:t> </a:t>
            </a:r>
            <a:r>
              <a:rPr lang="hr-HR" dirty="0" smtClean="0"/>
              <a:t>pretpostavljamo da je </a:t>
            </a:r>
            <a:r>
              <a:rPr lang="hr-HR" i="1" dirty="0" smtClean="0"/>
              <a:t>x</a:t>
            </a:r>
            <a:r>
              <a:rPr lang="hr-HR" dirty="0" smtClean="0"/>
              <a:t> kontinuirana slučajna varijabla  te da je ovisnost između </a:t>
            </a:r>
            <a:r>
              <a:rPr lang="hr-HR" i="1" dirty="0" smtClean="0"/>
              <a:t>y </a:t>
            </a:r>
            <a:r>
              <a:rPr lang="hr-HR" dirty="0" smtClean="0"/>
              <a:t> i </a:t>
            </a:r>
            <a:r>
              <a:rPr lang="hr-HR" i="1" dirty="0" smtClean="0"/>
              <a:t>x</a:t>
            </a:r>
            <a:r>
              <a:rPr lang="hr-HR" dirty="0" smtClean="0"/>
              <a:t> linearna ovisnost: </a:t>
            </a:r>
            <a:r>
              <a:rPr lang="hr-HR" b="1" i="1" dirty="0" smtClean="0"/>
              <a:t>y = </a:t>
            </a:r>
            <a:r>
              <a:rPr lang="hr-HR" b="1" i="1" dirty="0" err="1" smtClean="0"/>
              <a:t>bx</a:t>
            </a:r>
            <a:r>
              <a:rPr lang="hr-HR" b="1" i="1" dirty="0" smtClean="0"/>
              <a:t> + a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429000"/>
            <a:ext cx="485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IZVOD ZA IZRAZ METODE NAJMANJIH KVADRATA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4495800"/>
            <a:ext cx="2209800" cy="13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95800"/>
            <a:ext cx="2418489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2197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kod metode bazirane na </a:t>
            </a:r>
            <a:r>
              <a:rPr lang="hr-HR" b="1" dirty="0" smtClean="0"/>
              <a:t>vertikalnim odstupanjima </a:t>
            </a:r>
            <a:r>
              <a:rPr lang="hr-HR" dirty="0" smtClean="0"/>
              <a:t>sva slučajna </a:t>
            </a:r>
            <a:r>
              <a:rPr lang="hr-HR" b="1" dirty="0" smtClean="0"/>
              <a:t>pogreška pripisana je </a:t>
            </a:r>
            <a:r>
              <a:rPr lang="hr-HR" b="1" i="1" dirty="0" smtClean="0"/>
              <a:t>y</a:t>
            </a:r>
            <a:r>
              <a:rPr lang="hr-HR" b="1" dirty="0" smtClean="0"/>
              <a:t> varijabli </a:t>
            </a:r>
            <a:r>
              <a:rPr lang="hr-HR" dirty="0" smtClean="0"/>
              <a:t>(u takvim slučajevima se često u literaturi  za </a:t>
            </a:r>
            <a:r>
              <a:rPr lang="hr-HR" i="1" dirty="0" smtClean="0"/>
              <a:t>x</a:t>
            </a:r>
            <a:r>
              <a:rPr lang="hr-HR" dirty="0" smtClean="0"/>
              <a:t> kaže “</a:t>
            </a:r>
            <a:r>
              <a:rPr lang="hr-HR" dirty="0" err="1" smtClean="0"/>
              <a:t>error</a:t>
            </a:r>
            <a:r>
              <a:rPr lang="hr-HR" dirty="0" smtClean="0"/>
              <a:t>-</a:t>
            </a:r>
            <a:r>
              <a:rPr lang="hr-HR" dirty="0" err="1" smtClean="0"/>
              <a:t>free</a:t>
            </a:r>
            <a:r>
              <a:rPr lang="hr-HR" dirty="0" smtClean="0"/>
              <a:t> ” varijabla)(</a:t>
            </a:r>
            <a:r>
              <a:rPr lang="hr-HR" dirty="0" err="1" smtClean="0"/>
              <a:t>npr</a:t>
            </a:r>
            <a:r>
              <a:rPr lang="hr-HR" dirty="0" smtClean="0"/>
              <a:t>. mjerimo brzinu reakcije u ovisnosti o koncentraciji i svu pogrešku pripišemo određivanju brzine)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52400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562132"/>
            <a:ext cx="86868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b="1" dirty="0" smtClean="0"/>
              <a:t>nužan uvjet </a:t>
            </a:r>
            <a:r>
              <a:rPr lang="hr-HR" dirty="0" smtClean="0"/>
              <a:t>za korištenje klasičnih regresijskih metoda je da broj parametara koje tražimo regresijom (</a:t>
            </a:r>
            <a:r>
              <a:rPr lang="hr-HR" i="1" dirty="0" smtClean="0"/>
              <a:t>a</a:t>
            </a:r>
            <a:r>
              <a:rPr lang="hr-HR" dirty="0" smtClean="0"/>
              <a:t> i </a:t>
            </a:r>
            <a:r>
              <a:rPr lang="hr-HR" i="1" dirty="0" smtClean="0"/>
              <a:t>b</a:t>
            </a:r>
            <a:r>
              <a:rPr lang="hr-HR" dirty="0" smtClean="0"/>
              <a:t> u slučaju pravca) bude </a:t>
            </a:r>
            <a:r>
              <a:rPr lang="hr-HR" b="1" dirty="0" smtClean="0"/>
              <a:t>manji</a:t>
            </a:r>
            <a:r>
              <a:rPr lang="hr-HR" dirty="0" smtClean="0"/>
              <a:t> (ili u najgorem slučaju </a:t>
            </a:r>
            <a:r>
              <a:rPr lang="hr-HR" b="1" dirty="0" smtClean="0"/>
              <a:t>jednak</a:t>
            </a:r>
            <a:r>
              <a:rPr lang="hr-HR" dirty="0" smtClean="0"/>
              <a:t>) od broja mjerenja (</a:t>
            </a:r>
            <a:r>
              <a:rPr lang="hr-HR" i="1" dirty="0" err="1" smtClean="0"/>
              <a:t>x</a:t>
            </a:r>
            <a:r>
              <a:rPr lang="hr-HR" i="1" baseline="-25000" dirty="0" err="1" smtClean="0"/>
              <a:t>i</a:t>
            </a:r>
            <a:r>
              <a:rPr lang="hr-HR" dirty="0" smtClean="0"/>
              <a:t>, </a:t>
            </a:r>
            <a:r>
              <a:rPr lang="hr-HR" i="1" dirty="0" err="1" smtClean="0"/>
              <a:t>y</a:t>
            </a:r>
            <a:r>
              <a:rPr lang="hr-HR" i="1" baseline="-25000" dirty="0" err="1" smtClean="0"/>
              <a:t>i</a:t>
            </a:r>
            <a:r>
              <a:rPr lang="hr-HR" dirty="0" smtClean="0"/>
              <a:t>) koje imamo na raspolaganju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264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 smtClean="0"/>
              <a:t>r</a:t>
            </a:r>
            <a:r>
              <a:rPr lang="hr-HR" b="1" baseline="30000" dirty="0" err="1" smtClean="0"/>
              <a:t>2</a:t>
            </a:r>
            <a:r>
              <a:rPr lang="hr-HR" b="1" dirty="0" smtClean="0"/>
              <a:t> – korelacijski </a:t>
            </a:r>
            <a:r>
              <a:rPr lang="hr-HR" b="1" dirty="0" err="1" smtClean="0"/>
              <a:t>koeficjent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7620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r – linearni korelacijski koeficijent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govori o korelaciji i smjeru linearne povezanosti između dvije varijable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+1 pozitivna korelacija; −1 negativna korelacija; 0 nema korelacije 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5867400" cy="229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6172200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- IZVOD I OBJAŠNJENJE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458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koeficijent određivanja 0 ≤ </a:t>
            </a:r>
            <a:r>
              <a:rPr lang="hr-HR" i="1" dirty="0" err="1" smtClean="0"/>
              <a:t>r</a:t>
            </a:r>
            <a:r>
              <a:rPr lang="hr-HR" i="1" baseline="30000" dirty="0" err="1" smtClean="0"/>
              <a:t>2</a:t>
            </a:r>
            <a:r>
              <a:rPr lang="hr-HR" i="1" dirty="0" smtClean="0"/>
              <a:t> ≤ 1 </a:t>
            </a:r>
            <a:r>
              <a:rPr lang="hr-HR" dirty="0" smtClean="0"/>
              <a:t>predstavlja omjer </a:t>
            </a:r>
            <a:r>
              <a:rPr lang="hr-HR" b="1" dirty="0" smtClean="0"/>
              <a:t>modelom opisanih varijacija </a:t>
            </a:r>
            <a:r>
              <a:rPr lang="hr-HR" dirty="0" smtClean="0"/>
              <a:t>u odnosu na </a:t>
            </a:r>
            <a:r>
              <a:rPr lang="hr-HR" b="1" dirty="0" smtClean="0"/>
              <a:t>ukupne varijacije podataka</a:t>
            </a:r>
          </a:p>
          <a:p>
            <a:pPr>
              <a:lnSpc>
                <a:spcPct val="150000"/>
              </a:lnSpc>
            </a:pPr>
            <a:endParaRPr lang="hr-HR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daje </a:t>
            </a:r>
            <a:r>
              <a:rPr lang="hr-HR" b="1" smtClean="0"/>
              <a:t>udio varijacije </a:t>
            </a:r>
            <a:r>
              <a:rPr lang="hr-HR" b="1" dirty="0" smtClean="0"/>
              <a:t>jedne varijable </a:t>
            </a:r>
            <a:r>
              <a:rPr lang="hr-HR" dirty="0" smtClean="0"/>
              <a:t>koji se može predvidjeti iz druge varijable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pokazuje koliko dobro linearna regresija opisuje zadane podatke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ako je 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i="1" dirty="0" smtClean="0"/>
              <a:t>r = 0,9 </a:t>
            </a:r>
            <a:r>
              <a:rPr lang="hr-HR" i="1" dirty="0" err="1" smtClean="0"/>
              <a:t>r</a:t>
            </a:r>
            <a:r>
              <a:rPr lang="hr-HR" i="1" baseline="30000" dirty="0" err="1" smtClean="0"/>
              <a:t>2</a:t>
            </a:r>
            <a:r>
              <a:rPr lang="hr-HR" i="1" dirty="0" smtClean="0"/>
              <a:t> = 0,</a:t>
            </a:r>
            <a:r>
              <a:rPr lang="hr-HR" i="1" dirty="0" err="1" smtClean="0"/>
              <a:t>81</a:t>
            </a:r>
            <a:r>
              <a:rPr lang="hr-HR" i="1" dirty="0" smtClean="0"/>
              <a:t> to znači da se </a:t>
            </a:r>
            <a:r>
              <a:rPr lang="hr-HR" dirty="0" err="1" smtClean="0"/>
              <a:t>81</a:t>
            </a:r>
            <a:r>
              <a:rPr lang="hr-HR" i="1" dirty="0" smtClean="0"/>
              <a:t> % </a:t>
            </a:r>
            <a:r>
              <a:rPr lang="hr-HR" dirty="0" smtClean="0"/>
              <a:t>ukupne varijacije u </a:t>
            </a:r>
            <a:r>
              <a:rPr lang="hr-HR" i="1" dirty="0" smtClean="0"/>
              <a:t>y </a:t>
            </a:r>
            <a:r>
              <a:rPr lang="hr-HR" dirty="0" smtClean="0"/>
              <a:t>može objasniti linearnom ovisnošću između </a:t>
            </a:r>
            <a:r>
              <a:rPr lang="hr-HR" i="1" dirty="0" smtClean="0"/>
              <a:t>x i y </a:t>
            </a:r>
            <a:r>
              <a:rPr lang="hr-HR" dirty="0" smtClean="0"/>
              <a:t>dok se preostalih </a:t>
            </a:r>
            <a:r>
              <a:rPr lang="hr-HR" dirty="0" err="1" smtClean="0"/>
              <a:t>19</a:t>
            </a:r>
            <a:r>
              <a:rPr lang="hr-HR" dirty="0" smtClean="0"/>
              <a:t> % ne može objasniti linearnom ovisnošću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dirty="0" smtClean="0"/>
              <a:t> treba biti jako opre</a:t>
            </a:r>
            <a:r>
              <a:rPr lang="en-US" dirty="0" smtClean="0"/>
              <a:t>z</a:t>
            </a:r>
            <a:r>
              <a:rPr lang="hr-HR" dirty="0" err="1" smtClean="0"/>
              <a:t>an</a:t>
            </a:r>
            <a:r>
              <a:rPr lang="hr-HR" dirty="0" smtClean="0"/>
              <a:t> jer je </a:t>
            </a:r>
            <a:r>
              <a:rPr lang="hr-HR" dirty="0" err="1" smtClean="0"/>
              <a:t>r</a:t>
            </a:r>
            <a:r>
              <a:rPr lang="hr-HR" baseline="30000" dirty="0" err="1" smtClean="0"/>
              <a:t>2</a:t>
            </a:r>
            <a:r>
              <a:rPr lang="hr-HR" dirty="0" smtClean="0"/>
              <a:t> lako “</a:t>
            </a:r>
            <a:r>
              <a:rPr lang="hr-HR" dirty="0" err="1" smtClean="0"/>
              <a:t>nafitati</a:t>
            </a:r>
            <a:r>
              <a:rPr lang="hr-HR" dirty="0" smtClean="0"/>
              <a:t>” na veću vrijednost (uvođenjem dodatnih parametara, dodavanjem varijabli, …), ali to ne znači da smo nužno popravili model i adekvatno opisali korelaciju između </a:t>
            </a:r>
            <a:r>
              <a:rPr lang="hr-HR" i="1" dirty="0" smtClean="0"/>
              <a:t>y </a:t>
            </a:r>
            <a:r>
              <a:rPr lang="hr-HR" dirty="0" smtClean="0"/>
              <a:t>i </a:t>
            </a:r>
            <a:r>
              <a:rPr lang="hr-HR" i="1" dirty="0" smtClean="0"/>
              <a:t>x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52400"/>
            <a:ext cx="22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LINEARNA REGRESIJA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1493</Words>
  <Application>Microsoft Office PowerPoint</Application>
  <PresentationFormat>On-screen Show (4:3)</PresentationFormat>
  <Paragraphs>124</Paragraphs>
  <Slides>23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Branimir</dc:creator>
  <cp:lastModifiedBy>Branimir</cp:lastModifiedBy>
  <cp:revision>66</cp:revision>
  <dcterms:created xsi:type="dcterms:W3CDTF">2012-05-22T09:07:06Z</dcterms:created>
  <dcterms:modified xsi:type="dcterms:W3CDTF">2020-05-18T18:13:06Z</dcterms:modified>
</cp:coreProperties>
</file>