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59" r:id="rId6"/>
    <p:sldId id="268" r:id="rId7"/>
    <p:sldId id="260" r:id="rId8"/>
    <p:sldId id="262" r:id="rId9"/>
    <p:sldId id="263" r:id="rId10"/>
    <p:sldId id="271" r:id="rId11"/>
    <p:sldId id="272" r:id="rId12"/>
    <p:sldId id="281" r:id="rId13"/>
    <p:sldId id="284" r:id="rId14"/>
    <p:sldId id="261" r:id="rId15"/>
    <p:sldId id="269" r:id="rId16"/>
    <p:sldId id="270" r:id="rId17"/>
    <p:sldId id="280" r:id="rId18"/>
    <p:sldId id="273" r:id="rId19"/>
    <p:sldId id="276" r:id="rId20"/>
    <p:sldId id="277" r:id="rId21"/>
    <p:sldId id="278" r:id="rId22"/>
    <p:sldId id="279" r:id="rId23"/>
    <p:sldId id="282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79096D-0550-4F8B-8C19-8134E6F088E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729FC66-6654-481A-8A0D-BDEEC03E1CBD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r>
            <a:rPr lang="hr-HR" sz="1600" b="1" dirty="0" smtClean="0"/>
            <a:t>Rsync 8 i 10</a:t>
          </a:r>
          <a:endParaRPr lang="hr-HR" sz="1600" b="1" dirty="0"/>
        </a:p>
      </dgm:t>
    </dgm:pt>
    <dgm:pt modelId="{F6C4CB71-EEFD-4854-9551-9A4444AB163C}" type="parTrans" cxnId="{1F0D0796-0394-4E26-880E-BBA4905A6EE5}">
      <dgm:prSet/>
      <dgm:spPr/>
      <dgm:t>
        <a:bodyPr/>
        <a:lstStyle/>
        <a:p>
          <a:pPr algn="ctr"/>
          <a:endParaRPr lang="hr-HR"/>
        </a:p>
      </dgm:t>
    </dgm:pt>
    <dgm:pt modelId="{4A1E197D-39D3-44FB-AF17-83AB8D05E8F4}" type="sibTrans" cxnId="{1F0D0796-0394-4E26-880E-BBA4905A6EE5}">
      <dgm:prSet/>
      <dgm:spPr/>
      <dgm:t>
        <a:bodyPr/>
        <a:lstStyle/>
        <a:p>
          <a:pPr algn="ctr"/>
          <a:endParaRPr lang="hr-HR"/>
        </a:p>
      </dgm:t>
    </dgm:pt>
    <dgm:pt modelId="{B06AC388-7EC1-4242-833E-EED02FF4F6BE}">
      <dgm:prSet phldrT="[Text]" custT="1"/>
      <dgm:spPr/>
      <dgm:t>
        <a:bodyPr/>
        <a:lstStyle/>
        <a:p>
          <a:pPr algn="ctr"/>
          <a:r>
            <a:rPr lang="hr-HR" sz="1600" b="1" dirty="0" smtClean="0"/>
            <a:t>Analiza seizmograma</a:t>
          </a:r>
          <a:endParaRPr lang="hr-HR" sz="1600" b="1" dirty="0"/>
        </a:p>
      </dgm:t>
    </dgm:pt>
    <dgm:pt modelId="{DE4F8D56-3D02-4503-BDDA-BEE22455F05E}" type="parTrans" cxnId="{CBEA205B-D138-4728-B37A-9BA9B3317514}">
      <dgm:prSet/>
      <dgm:spPr/>
      <dgm:t>
        <a:bodyPr/>
        <a:lstStyle/>
        <a:p>
          <a:pPr algn="ctr"/>
          <a:endParaRPr lang="hr-HR"/>
        </a:p>
      </dgm:t>
    </dgm:pt>
    <dgm:pt modelId="{04EAB393-618F-4C71-A2C8-699FC1D3797E}" type="sibTrans" cxnId="{CBEA205B-D138-4728-B37A-9BA9B3317514}">
      <dgm:prSet/>
      <dgm:spPr/>
      <dgm:t>
        <a:bodyPr/>
        <a:lstStyle/>
        <a:p>
          <a:pPr algn="ctr"/>
          <a:endParaRPr lang="hr-HR"/>
        </a:p>
      </dgm:t>
    </dgm:pt>
    <dgm:pt modelId="{2029F972-AEBD-4E8B-9972-7A2E76CDDA49}">
      <dgm:prSet phldrT="[Text]" custT="1"/>
      <dgm:spPr/>
      <dgm:t>
        <a:bodyPr/>
        <a:lstStyle/>
        <a:p>
          <a:pPr algn="ctr"/>
          <a:r>
            <a:rPr lang="hr-HR" sz="1600" b="1" dirty="0" smtClean="0"/>
            <a:t>Backup 10</a:t>
          </a:r>
          <a:endParaRPr lang="hr-HR" sz="1600" b="1" dirty="0"/>
        </a:p>
      </dgm:t>
    </dgm:pt>
    <dgm:pt modelId="{AC2BE1ED-F3C0-4C16-9082-FBCD78844619}" type="parTrans" cxnId="{BC42619A-C621-44EB-8631-6354D9D512DE}">
      <dgm:prSet/>
      <dgm:spPr/>
      <dgm:t>
        <a:bodyPr/>
        <a:lstStyle/>
        <a:p>
          <a:pPr algn="ctr"/>
          <a:endParaRPr lang="hr-HR"/>
        </a:p>
      </dgm:t>
    </dgm:pt>
    <dgm:pt modelId="{10DC27B2-9669-44EC-9210-6D2D0A88F4A3}" type="sibTrans" cxnId="{BC42619A-C621-44EB-8631-6354D9D512DE}">
      <dgm:prSet/>
      <dgm:spPr/>
      <dgm:t>
        <a:bodyPr/>
        <a:lstStyle/>
        <a:p>
          <a:pPr algn="ctr"/>
          <a:endParaRPr lang="hr-HR"/>
        </a:p>
      </dgm:t>
    </dgm:pt>
    <dgm:pt modelId="{7E729B10-2720-48D3-85F3-BB48FE9CCA9C}">
      <dgm:prSet phldrT="[Text]" custT="1"/>
      <dgm:spPr/>
      <dgm:t>
        <a:bodyPr/>
        <a:lstStyle/>
        <a:p>
          <a:pPr algn="ctr"/>
          <a:r>
            <a:rPr lang="hr-HR" sz="1800" b="1" dirty="0" smtClean="0"/>
            <a:t>. . . </a:t>
          </a:r>
        </a:p>
      </dgm:t>
    </dgm:pt>
    <dgm:pt modelId="{EA2D7640-3678-41D3-8937-061B9A6ED1A6}" type="parTrans" cxnId="{14C4FE4E-2D3B-410F-84FA-C3F80F1E66EA}">
      <dgm:prSet/>
      <dgm:spPr/>
      <dgm:t>
        <a:bodyPr/>
        <a:lstStyle/>
        <a:p>
          <a:pPr algn="ctr"/>
          <a:endParaRPr lang="hr-HR"/>
        </a:p>
      </dgm:t>
    </dgm:pt>
    <dgm:pt modelId="{55486C96-E59B-40B0-886E-F122C93DBEB0}" type="sibTrans" cxnId="{14C4FE4E-2D3B-410F-84FA-C3F80F1E66EA}">
      <dgm:prSet/>
      <dgm:spPr/>
      <dgm:t>
        <a:bodyPr/>
        <a:lstStyle/>
        <a:p>
          <a:pPr algn="ctr"/>
          <a:endParaRPr lang="hr-HR"/>
        </a:p>
      </dgm:t>
    </dgm:pt>
    <dgm:pt modelId="{2D5100E1-CB5F-4C7C-9A74-28D077097A56}">
      <dgm:prSet phldrT="[Text]" custT="1"/>
      <dgm:spPr/>
      <dgm:t>
        <a:bodyPr/>
        <a:lstStyle/>
        <a:p>
          <a:r>
            <a:rPr lang="hr-HR" sz="1600" b="1" dirty="0" smtClean="0"/>
            <a:t>Sređivanje 10</a:t>
          </a:r>
          <a:endParaRPr lang="hr-HR" sz="1600" b="1" dirty="0"/>
        </a:p>
      </dgm:t>
    </dgm:pt>
    <dgm:pt modelId="{8DA5232F-ECE5-4C99-84DD-D462611AA664}" type="parTrans" cxnId="{D8CA5C61-3A89-4CA8-9CD0-5424165D36C5}">
      <dgm:prSet/>
      <dgm:spPr/>
      <dgm:t>
        <a:bodyPr/>
        <a:lstStyle/>
        <a:p>
          <a:endParaRPr lang="hr-HR"/>
        </a:p>
      </dgm:t>
    </dgm:pt>
    <dgm:pt modelId="{26D0C9C4-5AFD-49E6-ABA4-222AD94D7DF2}" type="sibTrans" cxnId="{D8CA5C61-3A89-4CA8-9CD0-5424165D36C5}">
      <dgm:prSet/>
      <dgm:spPr/>
      <dgm:t>
        <a:bodyPr/>
        <a:lstStyle/>
        <a:p>
          <a:endParaRPr lang="hr-HR"/>
        </a:p>
      </dgm:t>
    </dgm:pt>
    <dgm:pt modelId="{C0E83FAF-EC65-46F4-905F-D0E68C2F0E76}">
      <dgm:prSet custT="1"/>
      <dgm:spPr/>
      <dgm:t>
        <a:bodyPr/>
        <a:lstStyle/>
        <a:p>
          <a:r>
            <a:rPr lang="hr-HR" sz="1600" b="1" dirty="0" smtClean="0"/>
            <a:t>Maska za snimanje</a:t>
          </a:r>
        </a:p>
      </dgm:t>
    </dgm:pt>
    <dgm:pt modelId="{01BD34E4-C113-452C-B7AF-5BCDB714B270}" type="parTrans" cxnId="{6A3DA0BB-2B2C-4E11-8060-28A45D66EC1F}">
      <dgm:prSet/>
      <dgm:spPr/>
      <dgm:t>
        <a:bodyPr/>
        <a:lstStyle/>
        <a:p>
          <a:endParaRPr lang="hr-HR"/>
        </a:p>
      </dgm:t>
    </dgm:pt>
    <dgm:pt modelId="{792A0A0B-0A98-4EC4-BF19-B254E034602D}" type="sibTrans" cxnId="{6A3DA0BB-2B2C-4E11-8060-28A45D66EC1F}">
      <dgm:prSet/>
      <dgm:spPr/>
      <dgm:t>
        <a:bodyPr/>
        <a:lstStyle/>
        <a:p>
          <a:endParaRPr lang="hr-HR"/>
        </a:p>
      </dgm:t>
    </dgm:pt>
    <dgm:pt modelId="{ABF4A233-ECBD-4A96-A3E3-1AB0AC806ACB}" type="pres">
      <dgm:prSet presAssocID="{7F79096D-0550-4F8B-8C19-8134E6F088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2C1172B-B95F-4BB3-8A76-2E8155408F9F}" type="pres">
      <dgm:prSet presAssocID="{3729FC66-6654-481A-8A0D-BDEEC03E1CBD}" presName="node" presStyleLbl="node1" presStyleIdx="0" presStyleCnt="6" custScaleX="11923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121772-562B-49C5-AF3E-1EA2630FA5DA}" type="pres">
      <dgm:prSet presAssocID="{3729FC66-6654-481A-8A0D-BDEEC03E1CBD}" presName="spNode" presStyleCnt="0"/>
      <dgm:spPr/>
    </dgm:pt>
    <dgm:pt modelId="{52B9D022-9736-4934-A6CF-3676CB2FFA7D}" type="pres">
      <dgm:prSet presAssocID="{4A1E197D-39D3-44FB-AF17-83AB8D05E8F4}" presName="sibTrans" presStyleLbl="sibTrans1D1" presStyleIdx="0" presStyleCnt="6"/>
      <dgm:spPr/>
      <dgm:t>
        <a:bodyPr/>
        <a:lstStyle/>
        <a:p>
          <a:endParaRPr lang="hr-HR"/>
        </a:p>
      </dgm:t>
    </dgm:pt>
    <dgm:pt modelId="{6CC98A97-629C-4137-95A4-2831F1BF4C66}" type="pres">
      <dgm:prSet presAssocID="{B06AC388-7EC1-4242-833E-EED02FF4F6BE}" presName="node" presStyleLbl="node1" presStyleIdx="1" presStyleCnt="6" custScaleX="13377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7BD875-6966-47C5-9777-3DA9A8DC90A7}" type="pres">
      <dgm:prSet presAssocID="{B06AC388-7EC1-4242-833E-EED02FF4F6BE}" presName="spNode" presStyleCnt="0"/>
      <dgm:spPr/>
    </dgm:pt>
    <dgm:pt modelId="{327C9104-788A-42DF-93FA-EEC2EDC6F5DC}" type="pres">
      <dgm:prSet presAssocID="{04EAB393-618F-4C71-A2C8-699FC1D3797E}" presName="sibTrans" presStyleLbl="sibTrans1D1" presStyleIdx="1" presStyleCnt="6"/>
      <dgm:spPr/>
      <dgm:t>
        <a:bodyPr/>
        <a:lstStyle/>
        <a:p>
          <a:endParaRPr lang="hr-HR"/>
        </a:p>
      </dgm:t>
    </dgm:pt>
    <dgm:pt modelId="{8235FCDD-839A-4E8D-8AF3-5C178C40E123}" type="pres">
      <dgm:prSet presAssocID="{2D5100E1-CB5F-4C7C-9A74-28D077097A56}" presName="node" presStyleLbl="node1" presStyleIdx="2" presStyleCnt="6" custScaleX="11278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974F5B-D25D-4CF3-B6AE-AD4323B52B13}" type="pres">
      <dgm:prSet presAssocID="{2D5100E1-CB5F-4C7C-9A74-28D077097A56}" presName="spNode" presStyleCnt="0"/>
      <dgm:spPr/>
    </dgm:pt>
    <dgm:pt modelId="{FF645E31-E289-462D-A3E5-C31E29EAC463}" type="pres">
      <dgm:prSet presAssocID="{26D0C9C4-5AFD-49E6-ABA4-222AD94D7DF2}" presName="sibTrans" presStyleLbl="sibTrans1D1" presStyleIdx="2" presStyleCnt="6"/>
      <dgm:spPr/>
      <dgm:t>
        <a:bodyPr/>
        <a:lstStyle/>
        <a:p>
          <a:endParaRPr lang="hr-HR"/>
        </a:p>
      </dgm:t>
    </dgm:pt>
    <dgm:pt modelId="{81C4088E-F0EA-460D-8277-114CD754F7DF}" type="pres">
      <dgm:prSet presAssocID="{2029F972-AEBD-4E8B-9972-7A2E76CDDA49}" presName="node" presStyleLbl="node1" presStyleIdx="3" presStyleCnt="6" custScaleX="10509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1FCD88-5D44-4419-8FA6-0985B998E364}" type="pres">
      <dgm:prSet presAssocID="{2029F972-AEBD-4E8B-9972-7A2E76CDDA49}" presName="spNode" presStyleCnt="0"/>
      <dgm:spPr/>
    </dgm:pt>
    <dgm:pt modelId="{4D069011-27EF-4AF0-8E51-513D01E6ECB6}" type="pres">
      <dgm:prSet presAssocID="{10DC27B2-9669-44EC-9210-6D2D0A88F4A3}" presName="sibTrans" presStyleLbl="sibTrans1D1" presStyleIdx="3" presStyleCnt="6"/>
      <dgm:spPr/>
      <dgm:t>
        <a:bodyPr/>
        <a:lstStyle/>
        <a:p>
          <a:endParaRPr lang="hr-HR"/>
        </a:p>
      </dgm:t>
    </dgm:pt>
    <dgm:pt modelId="{68831A5F-7843-42C2-82B7-52AFB1E2D64E}" type="pres">
      <dgm:prSet presAssocID="{C0E83FAF-EC65-46F4-905F-D0E68C2F0E76}" presName="node" presStyleLbl="node1" presStyleIdx="4" presStyleCnt="6" custScaleX="12503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AC48B3-FB5B-49D2-959A-3ADA67D8F55D}" type="pres">
      <dgm:prSet presAssocID="{C0E83FAF-EC65-46F4-905F-D0E68C2F0E76}" presName="spNode" presStyleCnt="0"/>
      <dgm:spPr/>
    </dgm:pt>
    <dgm:pt modelId="{74D4A68C-6D73-4C09-B053-1BBCA1591A20}" type="pres">
      <dgm:prSet presAssocID="{792A0A0B-0A98-4EC4-BF19-B254E034602D}" presName="sibTrans" presStyleLbl="sibTrans1D1" presStyleIdx="4" presStyleCnt="6"/>
      <dgm:spPr/>
      <dgm:t>
        <a:bodyPr/>
        <a:lstStyle/>
        <a:p>
          <a:endParaRPr lang="hr-HR"/>
        </a:p>
      </dgm:t>
    </dgm:pt>
    <dgm:pt modelId="{E8BC72FC-1ABA-4A77-9E02-EAFAA15A2E84}" type="pres">
      <dgm:prSet presAssocID="{7E729B10-2720-48D3-85F3-BB48FE9CCA9C}" presName="node" presStyleLbl="node1" presStyleIdx="5" presStyleCnt="6" custScaleX="11525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441A51-71F7-474A-AA82-72C98E92EA06}" type="pres">
      <dgm:prSet presAssocID="{7E729B10-2720-48D3-85F3-BB48FE9CCA9C}" presName="spNode" presStyleCnt="0"/>
      <dgm:spPr/>
    </dgm:pt>
    <dgm:pt modelId="{1229FECD-C67D-42E6-95A8-E987F910F711}" type="pres">
      <dgm:prSet presAssocID="{55486C96-E59B-40B0-886E-F122C93DBEB0}" presName="sibTrans" presStyleLbl="sibTrans1D1" presStyleIdx="5" presStyleCnt="6"/>
      <dgm:spPr/>
      <dgm:t>
        <a:bodyPr/>
        <a:lstStyle/>
        <a:p>
          <a:endParaRPr lang="hr-HR"/>
        </a:p>
      </dgm:t>
    </dgm:pt>
  </dgm:ptLst>
  <dgm:cxnLst>
    <dgm:cxn modelId="{D908EE4D-9598-4BD3-A0B5-B1318D244180}" type="presOf" srcId="{3729FC66-6654-481A-8A0D-BDEEC03E1CBD}" destId="{22C1172B-B95F-4BB3-8A76-2E8155408F9F}" srcOrd="0" destOrd="0" presId="urn:microsoft.com/office/officeart/2005/8/layout/cycle6"/>
    <dgm:cxn modelId="{EC7070D0-60BE-4724-BA77-769AFD39B5B8}" type="presOf" srcId="{26D0C9C4-5AFD-49E6-ABA4-222AD94D7DF2}" destId="{FF645E31-E289-462D-A3E5-C31E29EAC463}" srcOrd="0" destOrd="0" presId="urn:microsoft.com/office/officeart/2005/8/layout/cycle6"/>
    <dgm:cxn modelId="{64C8C794-F112-4141-B0F8-7EEAAD98622B}" type="presOf" srcId="{10DC27B2-9669-44EC-9210-6D2D0A88F4A3}" destId="{4D069011-27EF-4AF0-8E51-513D01E6ECB6}" srcOrd="0" destOrd="0" presId="urn:microsoft.com/office/officeart/2005/8/layout/cycle6"/>
    <dgm:cxn modelId="{BC42619A-C621-44EB-8631-6354D9D512DE}" srcId="{7F79096D-0550-4F8B-8C19-8134E6F088E3}" destId="{2029F972-AEBD-4E8B-9972-7A2E76CDDA49}" srcOrd="3" destOrd="0" parTransId="{AC2BE1ED-F3C0-4C16-9082-FBCD78844619}" sibTransId="{10DC27B2-9669-44EC-9210-6D2D0A88F4A3}"/>
    <dgm:cxn modelId="{C2B3F4D9-5BBC-45D4-9E44-03E5B8490348}" type="presOf" srcId="{792A0A0B-0A98-4EC4-BF19-B254E034602D}" destId="{74D4A68C-6D73-4C09-B053-1BBCA1591A20}" srcOrd="0" destOrd="0" presId="urn:microsoft.com/office/officeart/2005/8/layout/cycle6"/>
    <dgm:cxn modelId="{FDA40F22-4A1A-41B8-945C-03214ACE5713}" type="presOf" srcId="{04EAB393-618F-4C71-A2C8-699FC1D3797E}" destId="{327C9104-788A-42DF-93FA-EEC2EDC6F5DC}" srcOrd="0" destOrd="0" presId="urn:microsoft.com/office/officeart/2005/8/layout/cycle6"/>
    <dgm:cxn modelId="{A0236CD0-5753-4C6D-9B96-58E501A32621}" type="presOf" srcId="{2029F972-AEBD-4E8B-9972-7A2E76CDDA49}" destId="{81C4088E-F0EA-460D-8277-114CD754F7DF}" srcOrd="0" destOrd="0" presId="urn:microsoft.com/office/officeart/2005/8/layout/cycle6"/>
    <dgm:cxn modelId="{6BDD4075-23F9-44CD-A8DA-2FA986AF0ABE}" type="presOf" srcId="{55486C96-E59B-40B0-886E-F122C93DBEB0}" destId="{1229FECD-C67D-42E6-95A8-E987F910F711}" srcOrd="0" destOrd="0" presId="urn:microsoft.com/office/officeart/2005/8/layout/cycle6"/>
    <dgm:cxn modelId="{14C4FE4E-2D3B-410F-84FA-C3F80F1E66EA}" srcId="{7F79096D-0550-4F8B-8C19-8134E6F088E3}" destId="{7E729B10-2720-48D3-85F3-BB48FE9CCA9C}" srcOrd="5" destOrd="0" parTransId="{EA2D7640-3678-41D3-8937-061B9A6ED1A6}" sibTransId="{55486C96-E59B-40B0-886E-F122C93DBEB0}"/>
    <dgm:cxn modelId="{D8CA5C61-3A89-4CA8-9CD0-5424165D36C5}" srcId="{7F79096D-0550-4F8B-8C19-8134E6F088E3}" destId="{2D5100E1-CB5F-4C7C-9A74-28D077097A56}" srcOrd="2" destOrd="0" parTransId="{8DA5232F-ECE5-4C99-84DD-D462611AA664}" sibTransId="{26D0C9C4-5AFD-49E6-ABA4-222AD94D7DF2}"/>
    <dgm:cxn modelId="{1F0D0796-0394-4E26-880E-BBA4905A6EE5}" srcId="{7F79096D-0550-4F8B-8C19-8134E6F088E3}" destId="{3729FC66-6654-481A-8A0D-BDEEC03E1CBD}" srcOrd="0" destOrd="0" parTransId="{F6C4CB71-EEFD-4854-9551-9A4444AB163C}" sibTransId="{4A1E197D-39D3-44FB-AF17-83AB8D05E8F4}"/>
    <dgm:cxn modelId="{CBEA205B-D138-4728-B37A-9BA9B3317514}" srcId="{7F79096D-0550-4F8B-8C19-8134E6F088E3}" destId="{B06AC388-7EC1-4242-833E-EED02FF4F6BE}" srcOrd="1" destOrd="0" parTransId="{DE4F8D56-3D02-4503-BDDA-BEE22455F05E}" sibTransId="{04EAB393-618F-4C71-A2C8-699FC1D3797E}"/>
    <dgm:cxn modelId="{600A99FA-0F82-4370-8988-09360D615C87}" type="presOf" srcId="{2D5100E1-CB5F-4C7C-9A74-28D077097A56}" destId="{8235FCDD-839A-4E8D-8AF3-5C178C40E123}" srcOrd="0" destOrd="0" presId="urn:microsoft.com/office/officeart/2005/8/layout/cycle6"/>
    <dgm:cxn modelId="{8BAA0787-F029-44F5-96EC-43E04F784EEE}" type="presOf" srcId="{B06AC388-7EC1-4242-833E-EED02FF4F6BE}" destId="{6CC98A97-629C-4137-95A4-2831F1BF4C66}" srcOrd="0" destOrd="0" presId="urn:microsoft.com/office/officeart/2005/8/layout/cycle6"/>
    <dgm:cxn modelId="{33C9E286-69ED-46C3-A45C-9EF56940D73E}" type="presOf" srcId="{7E729B10-2720-48D3-85F3-BB48FE9CCA9C}" destId="{E8BC72FC-1ABA-4A77-9E02-EAFAA15A2E84}" srcOrd="0" destOrd="0" presId="urn:microsoft.com/office/officeart/2005/8/layout/cycle6"/>
    <dgm:cxn modelId="{6A3DA0BB-2B2C-4E11-8060-28A45D66EC1F}" srcId="{7F79096D-0550-4F8B-8C19-8134E6F088E3}" destId="{C0E83FAF-EC65-46F4-905F-D0E68C2F0E76}" srcOrd="4" destOrd="0" parTransId="{01BD34E4-C113-452C-B7AF-5BCDB714B270}" sibTransId="{792A0A0B-0A98-4EC4-BF19-B254E034602D}"/>
    <dgm:cxn modelId="{E450A8C9-AC3E-48C2-B557-A67282375378}" type="presOf" srcId="{4A1E197D-39D3-44FB-AF17-83AB8D05E8F4}" destId="{52B9D022-9736-4934-A6CF-3676CB2FFA7D}" srcOrd="0" destOrd="0" presId="urn:microsoft.com/office/officeart/2005/8/layout/cycle6"/>
    <dgm:cxn modelId="{AAF0F820-ADC2-4A6F-AA91-46B927DEAA52}" type="presOf" srcId="{7F79096D-0550-4F8B-8C19-8134E6F088E3}" destId="{ABF4A233-ECBD-4A96-A3E3-1AB0AC806ACB}" srcOrd="0" destOrd="0" presId="urn:microsoft.com/office/officeart/2005/8/layout/cycle6"/>
    <dgm:cxn modelId="{763F2B81-9C2C-4DF9-B549-05790D3143E3}" type="presOf" srcId="{C0E83FAF-EC65-46F4-905F-D0E68C2F0E76}" destId="{68831A5F-7843-42C2-82B7-52AFB1E2D64E}" srcOrd="0" destOrd="0" presId="urn:microsoft.com/office/officeart/2005/8/layout/cycle6"/>
    <dgm:cxn modelId="{627DD9A5-18E3-4DBC-85FC-6B1ECF971B7A}" type="presParOf" srcId="{ABF4A233-ECBD-4A96-A3E3-1AB0AC806ACB}" destId="{22C1172B-B95F-4BB3-8A76-2E8155408F9F}" srcOrd="0" destOrd="0" presId="urn:microsoft.com/office/officeart/2005/8/layout/cycle6"/>
    <dgm:cxn modelId="{78DD52E9-62AB-493B-B4E1-3C89B1A068EC}" type="presParOf" srcId="{ABF4A233-ECBD-4A96-A3E3-1AB0AC806ACB}" destId="{3D121772-562B-49C5-AF3E-1EA2630FA5DA}" srcOrd="1" destOrd="0" presId="urn:microsoft.com/office/officeart/2005/8/layout/cycle6"/>
    <dgm:cxn modelId="{D0EDD260-382B-4F6C-9C09-3D9776B23791}" type="presParOf" srcId="{ABF4A233-ECBD-4A96-A3E3-1AB0AC806ACB}" destId="{52B9D022-9736-4934-A6CF-3676CB2FFA7D}" srcOrd="2" destOrd="0" presId="urn:microsoft.com/office/officeart/2005/8/layout/cycle6"/>
    <dgm:cxn modelId="{787ECF97-1E2F-4A7E-B72C-0CE4EC2D222F}" type="presParOf" srcId="{ABF4A233-ECBD-4A96-A3E3-1AB0AC806ACB}" destId="{6CC98A97-629C-4137-95A4-2831F1BF4C66}" srcOrd="3" destOrd="0" presId="urn:microsoft.com/office/officeart/2005/8/layout/cycle6"/>
    <dgm:cxn modelId="{2006F9E4-5778-4434-B988-049349F873A8}" type="presParOf" srcId="{ABF4A233-ECBD-4A96-A3E3-1AB0AC806ACB}" destId="{BA7BD875-6966-47C5-9777-3DA9A8DC90A7}" srcOrd="4" destOrd="0" presId="urn:microsoft.com/office/officeart/2005/8/layout/cycle6"/>
    <dgm:cxn modelId="{56E2E9DC-8186-41EB-9116-ED9893A31175}" type="presParOf" srcId="{ABF4A233-ECBD-4A96-A3E3-1AB0AC806ACB}" destId="{327C9104-788A-42DF-93FA-EEC2EDC6F5DC}" srcOrd="5" destOrd="0" presId="urn:microsoft.com/office/officeart/2005/8/layout/cycle6"/>
    <dgm:cxn modelId="{06A86950-A13F-4CC7-8499-1ADD1753C922}" type="presParOf" srcId="{ABF4A233-ECBD-4A96-A3E3-1AB0AC806ACB}" destId="{8235FCDD-839A-4E8D-8AF3-5C178C40E123}" srcOrd="6" destOrd="0" presId="urn:microsoft.com/office/officeart/2005/8/layout/cycle6"/>
    <dgm:cxn modelId="{E9F25FE3-0E20-456E-95FD-CFBF02675AA8}" type="presParOf" srcId="{ABF4A233-ECBD-4A96-A3E3-1AB0AC806ACB}" destId="{19974F5B-D25D-4CF3-B6AE-AD4323B52B13}" srcOrd="7" destOrd="0" presId="urn:microsoft.com/office/officeart/2005/8/layout/cycle6"/>
    <dgm:cxn modelId="{32313B06-783E-4716-A8C8-80837C7E464C}" type="presParOf" srcId="{ABF4A233-ECBD-4A96-A3E3-1AB0AC806ACB}" destId="{FF645E31-E289-462D-A3E5-C31E29EAC463}" srcOrd="8" destOrd="0" presId="urn:microsoft.com/office/officeart/2005/8/layout/cycle6"/>
    <dgm:cxn modelId="{1EA32FE6-25C9-4987-A762-F8D81A37D8D6}" type="presParOf" srcId="{ABF4A233-ECBD-4A96-A3E3-1AB0AC806ACB}" destId="{81C4088E-F0EA-460D-8277-114CD754F7DF}" srcOrd="9" destOrd="0" presId="urn:microsoft.com/office/officeart/2005/8/layout/cycle6"/>
    <dgm:cxn modelId="{646A84D5-B81D-4901-AEDE-44ED4E6AB5FC}" type="presParOf" srcId="{ABF4A233-ECBD-4A96-A3E3-1AB0AC806ACB}" destId="{7B1FCD88-5D44-4419-8FA6-0985B998E364}" srcOrd="10" destOrd="0" presId="urn:microsoft.com/office/officeart/2005/8/layout/cycle6"/>
    <dgm:cxn modelId="{494F9DEF-FDE5-4500-99B5-419E2C051F8F}" type="presParOf" srcId="{ABF4A233-ECBD-4A96-A3E3-1AB0AC806ACB}" destId="{4D069011-27EF-4AF0-8E51-513D01E6ECB6}" srcOrd="11" destOrd="0" presId="urn:microsoft.com/office/officeart/2005/8/layout/cycle6"/>
    <dgm:cxn modelId="{E3F54CA6-5792-4A57-A0CA-081969664588}" type="presParOf" srcId="{ABF4A233-ECBD-4A96-A3E3-1AB0AC806ACB}" destId="{68831A5F-7843-42C2-82B7-52AFB1E2D64E}" srcOrd="12" destOrd="0" presId="urn:microsoft.com/office/officeart/2005/8/layout/cycle6"/>
    <dgm:cxn modelId="{7733B12C-165D-4AF0-AA2C-538D48EC671C}" type="presParOf" srcId="{ABF4A233-ECBD-4A96-A3E3-1AB0AC806ACB}" destId="{EAAC48B3-FB5B-49D2-959A-3ADA67D8F55D}" srcOrd="13" destOrd="0" presId="urn:microsoft.com/office/officeart/2005/8/layout/cycle6"/>
    <dgm:cxn modelId="{F59C7322-A927-4F6E-AE20-C25AE714D14F}" type="presParOf" srcId="{ABF4A233-ECBD-4A96-A3E3-1AB0AC806ACB}" destId="{74D4A68C-6D73-4C09-B053-1BBCA1591A20}" srcOrd="14" destOrd="0" presId="urn:microsoft.com/office/officeart/2005/8/layout/cycle6"/>
    <dgm:cxn modelId="{851BE38C-02CB-4697-AD01-1F6DFA5D9483}" type="presParOf" srcId="{ABF4A233-ECBD-4A96-A3E3-1AB0AC806ACB}" destId="{E8BC72FC-1ABA-4A77-9E02-EAFAA15A2E84}" srcOrd="15" destOrd="0" presId="urn:microsoft.com/office/officeart/2005/8/layout/cycle6"/>
    <dgm:cxn modelId="{6ACD1D6D-28C8-428E-9B6B-5C474ADE289F}" type="presParOf" srcId="{ABF4A233-ECBD-4A96-A3E3-1AB0AC806ACB}" destId="{81441A51-71F7-474A-AA82-72C98E92EA06}" srcOrd="16" destOrd="0" presId="urn:microsoft.com/office/officeart/2005/8/layout/cycle6"/>
    <dgm:cxn modelId="{6A5E93BB-00D7-4F3A-A771-8D67267D7FAB}" type="presParOf" srcId="{ABF4A233-ECBD-4A96-A3E3-1AB0AC806ACB}" destId="{1229FECD-C67D-42E6-95A8-E987F910F71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1AD1D6-A0D8-42BC-914E-6F575BDA0F1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4D1308-B586-45BE-90C0-02C120DEF19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 dirty="0"/>
        </a:p>
      </dgm:t>
    </dgm:pt>
    <dgm:pt modelId="{06AF7B34-E0E0-4026-9E79-2CC691B2D137}" type="parTrans" cxnId="{875A9349-0F3F-4C61-8112-2D18C88ECA8A}">
      <dgm:prSet/>
      <dgm:spPr/>
      <dgm:t>
        <a:bodyPr/>
        <a:lstStyle/>
        <a:p>
          <a:endParaRPr lang="hr-HR"/>
        </a:p>
      </dgm:t>
    </dgm:pt>
    <dgm:pt modelId="{F9BB50D3-0598-4CEC-B8FD-3773ABDE506C}" type="sibTrans" cxnId="{875A9349-0F3F-4C61-8112-2D18C88ECA8A}">
      <dgm:prSet/>
      <dgm:spPr/>
      <dgm:t>
        <a:bodyPr/>
        <a:lstStyle/>
        <a:p>
          <a:endParaRPr lang="hr-HR"/>
        </a:p>
      </dgm:t>
    </dgm:pt>
    <dgm:pt modelId="{D72C0BFB-8289-4DEE-AB2C-3E9C11A05A6B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hr-HR" sz="1600" dirty="0"/>
        </a:p>
      </dgm:t>
    </dgm:pt>
    <dgm:pt modelId="{E3619FD7-9591-4636-AD57-B1944DB4F964}" type="parTrans" cxnId="{72B9243C-263A-47EE-B5F6-41521F358068}">
      <dgm:prSet/>
      <dgm:spPr/>
      <dgm:t>
        <a:bodyPr/>
        <a:lstStyle/>
        <a:p>
          <a:endParaRPr lang="hr-HR"/>
        </a:p>
      </dgm:t>
    </dgm:pt>
    <dgm:pt modelId="{576059FE-FA1E-4EA4-AD1E-DD2D6B7D33DC}" type="sibTrans" cxnId="{72B9243C-263A-47EE-B5F6-41521F358068}">
      <dgm:prSet/>
      <dgm:spPr/>
      <dgm:t>
        <a:bodyPr/>
        <a:lstStyle/>
        <a:p>
          <a:endParaRPr lang="hr-HR"/>
        </a:p>
      </dgm:t>
    </dgm:pt>
    <dgm:pt modelId="{E68FCD33-53C0-4B13-A4DF-0DF2AE6D1A1B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hr-HR" sz="2000" b="1" dirty="0" smtClean="0"/>
            <a:t>10</a:t>
          </a:r>
          <a:endParaRPr lang="hr-HR" sz="2000" b="1" dirty="0"/>
        </a:p>
      </dgm:t>
    </dgm:pt>
    <dgm:pt modelId="{EAFB7A65-344D-412B-BA64-63E1937ECDC3}" type="parTrans" cxnId="{7CD8639C-E431-475C-BBB5-3D2C8EB4B2E2}">
      <dgm:prSet/>
      <dgm:spPr/>
      <dgm:t>
        <a:bodyPr/>
        <a:lstStyle/>
        <a:p>
          <a:endParaRPr lang="hr-HR"/>
        </a:p>
      </dgm:t>
    </dgm:pt>
    <dgm:pt modelId="{C6C05D6B-89D6-443A-9D7F-41C58C64879D}" type="sibTrans" cxnId="{7CD8639C-E431-475C-BBB5-3D2C8EB4B2E2}">
      <dgm:prSet/>
      <dgm:spPr/>
      <dgm:t>
        <a:bodyPr/>
        <a:lstStyle/>
        <a:p>
          <a:endParaRPr lang="hr-HR"/>
        </a:p>
      </dgm:t>
    </dgm:pt>
    <dgm:pt modelId="{EFDD5EFD-E5EA-4AE8-BFDF-7F55F1518082}">
      <dgm:prSet custT="1"/>
      <dgm:spPr/>
      <dgm:t>
        <a:bodyPr/>
        <a:lstStyle/>
        <a:p>
          <a:r>
            <a:rPr lang="hr-HR" sz="1600" dirty="0" smtClean="0"/>
            <a:t>Tomislav</a:t>
          </a:r>
          <a:endParaRPr lang="hr-HR" sz="1600" dirty="0"/>
        </a:p>
      </dgm:t>
    </dgm:pt>
    <dgm:pt modelId="{5F11CFBA-BC02-49D3-9CFD-A8104EDA6AD9}" type="parTrans" cxnId="{B817F325-BA1D-4EE5-97FC-245F56E725A3}">
      <dgm:prSet/>
      <dgm:spPr/>
      <dgm:t>
        <a:bodyPr/>
        <a:lstStyle/>
        <a:p>
          <a:endParaRPr lang="hr-HR"/>
        </a:p>
      </dgm:t>
    </dgm:pt>
    <dgm:pt modelId="{5BA79F70-2352-48E3-A51B-D9F10220FEF5}" type="sibTrans" cxnId="{B817F325-BA1D-4EE5-97FC-245F56E725A3}">
      <dgm:prSet/>
      <dgm:spPr/>
      <dgm:t>
        <a:bodyPr/>
        <a:lstStyle/>
        <a:p>
          <a:endParaRPr lang="hr-HR"/>
        </a:p>
      </dgm:t>
    </dgm:pt>
    <dgm:pt modelId="{111E5BEF-A724-4A54-94A4-C25CA75EECB8}" type="pres">
      <dgm:prSet presAssocID="{9F1AD1D6-A0D8-42BC-914E-6F575BDA0F18}" presName="Name0" presStyleCnt="0">
        <dgm:presLayoutVars>
          <dgm:dir/>
          <dgm:resizeHandles val="exact"/>
        </dgm:presLayoutVars>
      </dgm:prSet>
      <dgm:spPr/>
    </dgm:pt>
    <dgm:pt modelId="{01CA3284-86B1-420D-A7B9-C816BEC2DC72}" type="pres">
      <dgm:prSet presAssocID="{174D1308-B586-45BE-90C0-02C120DEF190}" presName="node" presStyleLbl="node1" presStyleIdx="0" presStyleCnt="4" custScaleX="127009" custScaleY="83350" custLinFactNeighborX="-1089" custLinFactNeighborY="2136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8FC35C-40DF-48C0-B3F2-37D72CF76017}" type="pres">
      <dgm:prSet presAssocID="{F9BB50D3-0598-4CEC-B8FD-3773ABDE506C}" presName="sibTrans" presStyleLbl="sibTrans2D1" presStyleIdx="0" presStyleCnt="3" custLinFactNeighborX="-22014"/>
      <dgm:spPr/>
      <dgm:t>
        <a:bodyPr/>
        <a:lstStyle/>
        <a:p>
          <a:endParaRPr lang="hr-HR"/>
        </a:p>
      </dgm:t>
    </dgm:pt>
    <dgm:pt modelId="{356471DE-79A7-403F-93A7-50E31F1CAFCB}" type="pres">
      <dgm:prSet presAssocID="{F9BB50D3-0598-4CEC-B8FD-3773ABDE506C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7B4AD6B2-25EB-4A66-883B-EAE42E11F8F6}" type="pres">
      <dgm:prSet presAssocID="{D72C0BFB-8289-4DEE-AB2C-3E9C11A05A6B}" presName="node" presStyleLbl="node1" presStyleIdx="1" presStyleCnt="4" custScaleX="47451" custScaleY="59975" custLinFactNeighborX="-6288" custLinFactNeighborY="1880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5E5304F-2E99-473C-B8A9-A110244808D4}" type="pres">
      <dgm:prSet presAssocID="{576059FE-FA1E-4EA4-AD1E-DD2D6B7D33DC}" presName="sibTrans" presStyleLbl="sibTrans2D1" presStyleIdx="1" presStyleCnt="3" custLinFactNeighborX="-21324"/>
      <dgm:spPr/>
      <dgm:t>
        <a:bodyPr/>
        <a:lstStyle/>
        <a:p>
          <a:endParaRPr lang="hr-HR"/>
        </a:p>
      </dgm:t>
    </dgm:pt>
    <dgm:pt modelId="{1C8F1037-27F0-4BD3-AE10-227F5D09E8EC}" type="pres">
      <dgm:prSet presAssocID="{576059FE-FA1E-4EA4-AD1E-DD2D6B7D33DC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705D8150-95FD-4B58-8697-BDAA0713801F}" type="pres">
      <dgm:prSet presAssocID="{EFDD5EFD-E5EA-4AE8-BFDF-7F55F1518082}" presName="node" presStyleLbl="node1" presStyleIdx="2" presStyleCnt="4" custScaleX="53292" custScaleY="59975" custLinFactNeighborX="-14841" custLinFactNeighborY="1995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B70EC1-D529-497B-A4E3-BE5C4FB6CB6E}" type="pres">
      <dgm:prSet presAssocID="{5BA79F70-2352-48E3-A51B-D9F10220FEF5}" presName="sibTrans" presStyleLbl="sibTrans2D1" presStyleIdx="2" presStyleCnt="3"/>
      <dgm:spPr/>
      <dgm:t>
        <a:bodyPr/>
        <a:lstStyle/>
        <a:p>
          <a:endParaRPr lang="hr-HR"/>
        </a:p>
      </dgm:t>
    </dgm:pt>
    <dgm:pt modelId="{E1018341-641F-4C2E-95B1-AB462BC1C85E}" type="pres">
      <dgm:prSet presAssocID="{5BA79F70-2352-48E3-A51B-D9F10220FEF5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BBA0EB30-508D-45FA-A85C-99C693D96F07}" type="pres">
      <dgm:prSet presAssocID="{E68FCD33-53C0-4B13-A4DF-0DF2AE6D1A1B}" presName="node" presStyleLbl="node1" presStyleIdx="3" presStyleCnt="4" custScaleX="51335" custScaleY="74212" custLinFactNeighborX="-18252" custLinFactNeighborY="2143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CD8639C-E431-475C-BBB5-3D2C8EB4B2E2}" srcId="{9F1AD1D6-A0D8-42BC-914E-6F575BDA0F18}" destId="{E68FCD33-53C0-4B13-A4DF-0DF2AE6D1A1B}" srcOrd="3" destOrd="0" parTransId="{EAFB7A65-344D-412B-BA64-63E1937ECDC3}" sibTransId="{C6C05D6B-89D6-443A-9D7F-41C58C64879D}"/>
    <dgm:cxn modelId="{232C7D2C-F41C-4EAE-A5AD-0B773DE18CD1}" type="presOf" srcId="{174D1308-B586-45BE-90C0-02C120DEF190}" destId="{01CA3284-86B1-420D-A7B9-C816BEC2DC72}" srcOrd="0" destOrd="0" presId="urn:microsoft.com/office/officeart/2005/8/layout/process1"/>
    <dgm:cxn modelId="{1A827ACE-198A-44F4-9B44-13956126D524}" type="presOf" srcId="{5BA79F70-2352-48E3-A51B-D9F10220FEF5}" destId="{60B70EC1-D529-497B-A4E3-BE5C4FB6CB6E}" srcOrd="0" destOrd="0" presId="urn:microsoft.com/office/officeart/2005/8/layout/process1"/>
    <dgm:cxn modelId="{B817F325-BA1D-4EE5-97FC-245F56E725A3}" srcId="{9F1AD1D6-A0D8-42BC-914E-6F575BDA0F18}" destId="{EFDD5EFD-E5EA-4AE8-BFDF-7F55F1518082}" srcOrd="2" destOrd="0" parTransId="{5F11CFBA-BC02-49D3-9CFD-A8104EDA6AD9}" sibTransId="{5BA79F70-2352-48E3-A51B-D9F10220FEF5}"/>
    <dgm:cxn modelId="{6F9B906E-5AB0-4143-BE4E-66183CE40C58}" type="presOf" srcId="{5BA79F70-2352-48E3-A51B-D9F10220FEF5}" destId="{E1018341-641F-4C2E-95B1-AB462BC1C85E}" srcOrd="1" destOrd="0" presId="urn:microsoft.com/office/officeart/2005/8/layout/process1"/>
    <dgm:cxn modelId="{E33E40B5-CB6C-4F81-8268-F3D26764040E}" type="presOf" srcId="{F9BB50D3-0598-4CEC-B8FD-3773ABDE506C}" destId="{848FC35C-40DF-48C0-B3F2-37D72CF76017}" srcOrd="0" destOrd="0" presId="urn:microsoft.com/office/officeart/2005/8/layout/process1"/>
    <dgm:cxn modelId="{152C1963-C82F-4384-A492-11B8D3988BFD}" type="presOf" srcId="{D72C0BFB-8289-4DEE-AB2C-3E9C11A05A6B}" destId="{7B4AD6B2-25EB-4A66-883B-EAE42E11F8F6}" srcOrd="0" destOrd="0" presId="urn:microsoft.com/office/officeart/2005/8/layout/process1"/>
    <dgm:cxn modelId="{5A3C79F9-379B-4018-83FE-EDC72258BFC7}" type="presOf" srcId="{9F1AD1D6-A0D8-42BC-914E-6F575BDA0F18}" destId="{111E5BEF-A724-4A54-94A4-C25CA75EECB8}" srcOrd="0" destOrd="0" presId="urn:microsoft.com/office/officeart/2005/8/layout/process1"/>
    <dgm:cxn modelId="{31F59116-0E33-496A-B300-C97577AFEC18}" type="presOf" srcId="{F9BB50D3-0598-4CEC-B8FD-3773ABDE506C}" destId="{356471DE-79A7-403F-93A7-50E31F1CAFCB}" srcOrd="1" destOrd="0" presId="urn:microsoft.com/office/officeart/2005/8/layout/process1"/>
    <dgm:cxn modelId="{875A9349-0F3F-4C61-8112-2D18C88ECA8A}" srcId="{9F1AD1D6-A0D8-42BC-914E-6F575BDA0F18}" destId="{174D1308-B586-45BE-90C0-02C120DEF190}" srcOrd="0" destOrd="0" parTransId="{06AF7B34-E0E0-4026-9E79-2CC691B2D137}" sibTransId="{F9BB50D3-0598-4CEC-B8FD-3773ABDE506C}"/>
    <dgm:cxn modelId="{935772B2-52D8-43E6-B087-D1388174593C}" type="presOf" srcId="{E68FCD33-53C0-4B13-A4DF-0DF2AE6D1A1B}" destId="{BBA0EB30-508D-45FA-A85C-99C693D96F07}" srcOrd="0" destOrd="0" presId="urn:microsoft.com/office/officeart/2005/8/layout/process1"/>
    <dgm:cxn modelId="{3769C855-2DE9-45A6-A310-342350A155E8}" type="presOf" srcId="{576059FE-FA1E-4EA4-AD1E-DD2D6B7D33DC}" destId="{A5E5304F-2E99-473C-B8A9-A110244808D4}" srcOrd="0" destOrd="0" presId="urn:microsoft.com/office/officeart/2005/8/layout/process1"/>
    <dgm:cxn modelId="{3D18DB72-5A4E-4401-AB6B-D2D0D4F6D379}" type="presOf" srcId="{576059FE-FA1E-4EA4-AD1E-DD2D6B7D33DC}" destId="{1C8F1037-27F0-4BD3-AE10-227F5D09E8EC}" srcOrd="1" destOrd="0" presId="urn:microsoft.com/office/officeart/2005/8/layout/process1"/>
    <dgm:cxn modelId="{6384BF6E-BB73-4279-94C9-83559FEEEA6F}" type="presOf" srcId="{EFDD5EFD-E5EA-4AE8-BFDF-7F55F1518082}" destId="{705D8150-95FD-4B58-8697-BDAA0713801F}" srcOrd="0" destOrd="0" presId="urn:microsoft.com/office/officeart/2005/8/layout/process1"/>
    <dgm:cxn modelId="{72B9243C-263A-47EE-B5F6-41521F358068}" srcId="{9F1AD1D6-A0D8-42BC-914E-6F575BDA0F18}" destId="{D72C0BFB-8289-4DEE-AB2C-3E9C11A05A6B}" srcOrd="1" destOrd="0" parTransId="{E3619FD7-9591-4636-AD57-B1944DB4F964}" sibTransId="{576059FE-FA1E-4EA4-AD1E-DD2D6B7D33DC}"/>
    <dgm:cxn modelId="{7EB37280-1706-4B05-8DA8-D1EF9B9033BA}" type="presParOf" srcId="{111E5BEF-A724-4A54-94A4-C25CA75EECB8}" destId="{01CA3284-86B1-420D-A7B9-C816BEC2DC72}" srcOrd="0" destOrd="0" presId="urn:microsoft.com/office/officeart/2005/8/layout/process1"/>
    <dgm:cxn modelId="{C0DB9888-9E1F-4FB1-B969-2D555A1429C3}" type="presParOf" srcId="{111E5BEF-A724-4A54-94A4-C25CA75EECB8}" destId="{848FC35C-40DF-48C0-B3F2-37D72CF76017}" srcOrd="1" destOrd="0" presId="urn:microsoft.com/office/officeart/2005/8/layout/process1"/>
    <dgm:cxn modelId="{9B30EEC7-F159-43DF-9F6C-8347E3EBFBDF}" type="presParOf" srcId="{848FC35C-40DF-48C0-B3F2-37D72CF76017}" destId="{356471DE-79A7-403F-93A7-50E31F1CAFCB}" srcOrd="0" destOrd="0" presId="urn:microsoft.com/office/officeart/2005/8/layout/process1"/>
    <dgm:cxn modelId="{F39CCA09-9402-4D9C-9E9A-197C28248722}" type="presParOf" srcId="{111E5BEF-A724-4A54-94A4-C25CA75EECB8}" destId="{7B4AD6B2-25EB-4A66-883B-EAE42E11F8F6}" srcOrd="2" destOrd="0" presId="urn:microsoft.com/office/officeart/2005/8/layout/process1"/>
    <dgm:cxn modelId="{0EDD7A20-6C22-4696-9115-EF9E3C6E0451}" type="presParOf" srcId="{111E5BEF-A724-4A54-94A4-C25CA75EECB8}" destId="{A5E5304F-2E99-473C-B8A9-A110244808D4}" srcOrd="3" destOrd="0" presId="urn:microsoft.com/office/officeart/2005/8/layout/process1"/>
    <dgm:cxn modelId="{C5AFD2A9-EB81-4938-B9E0-A2AF4B95423F}" type="presParOf" srcId="{A5E5304F-2E99-473C-B8A9-A110244808D4}" destId="{1C8F1037-27F0-4BD3-AE10-227F5D09E8EC}" srcOrd="0" destOrd="0" presId="urn:microsoft.com/office/officeart/2005/8/layout/process1"/>
    <dgm:cxn modelId="{A91EAAC4-8CE7-49AE-864E-B6A35E23E325}" type="presParOf" srcId="{111E5BEF-A724-4A54-94A4-C25CA75EECB8}" destId="{705D8150-95FD-4B58-8697-BDAA0713801F}" srcOrd="4" destOrd="0" presId="urn:microsoft.com/office/officeart/2005/8/layout/process1"/>
    <dgm:cxn modelId="{FD5FDE66-F536-47DE-8F3B-877428381BF2}" type="presParOf" srcId="{111E5BEF-A724-4A54-94A4-C25CA75EECB8}" destId="{60B70EC1-D529-497B-A4E3-BE5C4FB6CB6E}" srcOrd="5" destOrd="0" presId="urn:microsoft.com/office/officeart/2005/8/layout/process1"/>
    <dgm:cxn modelId="{28C64C8C-B3B8-47E4-B4A4-4D1B3B75065D}" type="presParOf" srcId="{60B70EC1-D529-497B-A4E3-BE5C4FB6CB6E}" destId="{E1018341-641F-4C2E-95B1-AB462BC1C85E}" srcOrd="0" destOrd="0" presId="urn:microsoft.com/office/officeart/2005/8/layout/process1"/>
    <dgm:cxn modelId="{60FA92E3-AA10-434B-9F79-E26F4C2A0221}" type="presParOf" srcId="{111E5BEF-A724-4A54-94A4-C25CA75EECB8}" destId="{BBA0EB30-508D-45FA-A85C-99C693D96F0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9020" y="2514600"/>
            <a:ext cx="4203473" cy="3352045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PRIJEDLOZI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sz="1600" b="1" dirty="0" smtClean="0"/>
              <a:t>10.03.2016</a:t>
            </a:r>
            <a:endParaRPr lang="hr-HR" sz="1600" b="1" dirty="0"/>
          </a:p>
        </p:txBody>
      </p:sp>
      <p:pic>
        <p:nvPicPr>
          <p:cNvPr id="1026" name="Picture 2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95" y="1200216"/>
            <a:ext cx="2937966" cy="24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Slikovni rezultat za toge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Slikovni rezultat za togeth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2" name="Picture 8" descr="http://prince2.site/wp-content/uploads/2015/11/work-toge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05" y="4124931"/>
            <a:ext cx="3914007" cy="212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7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ANALIZA SEIZMOGRAMA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80"/>
            <a:ext cx="8915400" cy="5177368"/>
          </a:xfrm>
        </p:spPr>
        <p:txBody>
          <a:bodyPr>
            <a:normAutofit/>
          </a:bodyPr>
          <a:lstStyle/>
          <a:p>
            <a:pPr algn="just"/>
            <a:r>
              <a:rPr lang="hr-HR" sz="1600" b="1" i="1" dirty="0" smtClean="0">
                <a:solidFill>
                  <a:srgbClr val="00B050"/>
                </a:solidFill>
              </a:rPr>
              <a:t>PROVEDBA (II, TF, SS, SP, KK)</a:t>
            </a:r>
            <a:endParaRPr lang="hr-HR" sz="1600" b="1" i="1" dirty="0">
              <a:solidFill>
                <a:srgbClr val="00B05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Do 10. dana novog kvartala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izrada tablicu (</a:t>
            </a:r>
            <a:r>
              <a:rPr lang="hr-HR" sz="1200" dirty="0" err="1" smtClean="0">
                <a:solidFill>
                  <a:schemeClr val="tx1"/>
                </a:solidFill>
              </a:rPr>
              <a:t>xls</a:t>
            </a:r>
            <a:r>
              <a:rPr lang="hr-HR" sz="1200" dirty="0" smtClean="0">
                <a:solidFill>
                  <a:schemeClr val="tx1"/>
                </a:solidFill>
              </a:rPr>
              <a:t>) za prethodni kvartal o podacima snimljenim na 10 (kod postaje i SN </a:t>
            </a:r>
            <a:r>
              <a:rPr lang="hr-HR" sz="1200" dirty="0" err="1" smtClean="0">
                <a:solidFill>
                  <a:schemeClr val="tx1"/>
                </a:solidFill>
              </a:rPr>
              <a:t>digitizera</a:t>
            </a:r>
            <a:r>
              <a:rPr lang="hr-HR" sz="1200" dirty="0" smtClean="0">
                <a:solidFill>
                  <a:schemeClr val="tx1"/>
                </a:solidFill>
              </a:rPr>
              <a:t>) =&gt; uvid u podatke koji nedostaju ili nisu </a:t>
            </a:r>
            <a:r>
              <a:rPr lang="hr-HR" sz="1200" dirty="0" err="1" smtClean="0">
                <a:solidFill>
                  <a:schemeClr val="tx1"/>
                </a:solidFill>
              </a:rPr>
              <a:t>mapirani</a:t>
            </a:r>
            <a:r>
              <a:rPr lang="hr-HR" sz="1200" dirty="0">
                <a:solidFill>
                  <a:schemeClr val="tx1"/>
                </a:solidFill>
              </a:rPr>
              <a:t> </a:t>
            </a:r>
            <a:r>
              <a:rPr lang="hr-HR" sz="1200" dirty="0" smtClean="0">
                <a:solidFill>
                  <a:schemeClr val="tx1"/>
                </a:solidFill>
              </a:rPr>
              <a:t>=&gt; TF</a:t>
            </a:r>
            <a:r>
              <a:rPr lang="hr-HR" sz="1200" dirty="0">
                <a:solidFill>
                  <a:schemeClr val="tx1"/>
                </a:solidFill>
              </a:rPr>
              <a:t>, SS, SP, </a:t>
            </a:r>
            <a:r>
              <a:rPr lang="hr-HR" sz="1200" dirty="0" smtClean="0">
                <a:solidFill>
                  <a:schemeClr val="tx1"/>
                </a:solidFill>
              </a:rPr>
              <a:t>KK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Do 20. dana novog kvartala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povući sa svih postaja na kojima je to moguće lokalno snimljene podatke, a koji nisu na 10, naznačiti ukoliko postaja nije radila i uzrok tome (ako se zna) te </a:t>
            </a:r>
            <a:r>
              <a:rPr lang="hr-HR" sz="1200" dirty="0" err="1" smtClean="0">
                <a:solidFill>
                  <a:schemeClr val="tx1"/>
                </a:solidFill>
              </a:rPr>
              <a:t>mapirati</a:t>
            </a:r>
            <a:r>
              <a:rPr lang="hr-HR" sz="1200" dirty="0" smtClean="0">
                <a:solidFill>
                  <a:schemeClr val="tx1"/>
                </a:solidFill>
              </a:rPr>
              <a:t> </a:t>
            </a:r>
            <a:r>
              <a:rPr lang="hr-HR" sz="1200" dirty="0" err="1" smtClean="0">
                <a:solidFill>
                  <a:schemeClr val="tx1"/>
                </a:solidFill>
              </a:rPr>
              <a:t>nemapirane</a:t>
            </a:r>
            <a:r>
              <a:rPr lang="hr-HR" sz="1200" dirty="0">
                <a:solidFill>
                  <a:schemeClr val="tx1"/>
                </a:solidFill>
              </a:rPr>
              <a:t> file-ove </a:t>
            </a:r>
            <a:r>
              <a:rPr lang="hr-HR" sz="1200" dirty="0" smtClean="0">
                <a:solidFill>
                  <a:schemeClr val="tx1"/>
                </a:solidFill>
              </a:rPr>
              <a:t>=&gt;TF</a:t>
            </a:r>
            <a:r>
              <a:rPr lang="hr-HR" sz="1200" dirty="0">
                <a:solidFill>
                  <a:schemeClr val="tx1"/>
                </a:solidFill>
              </a:rPr>
              <a:t>, SS, SP, </a:t>
            </a:r>
            <a:r>
              <a:rPr lang="hr-HR" sz="1200" dirty="0" smtClean="0">
                <a:solidFill>
                  <a:schemeClr val="tx1"/>
                </a:solidFill>
              </a:rPr>
              <a:t>KK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Do kraja prvog mjeseca novog kvartala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izrada novih tablica (</a:t>
            </a:r>
            <a:r>
              <a:rPr lang="hr-HR" sz="1200" dirty="0" err="1" smtClean="0">
                <a:solidFill>
                  <a:schemeClr val="tx1"/>
                </a:solidFill>
              </a:rPr>
              <a:t>xls</a:t>
            </a:r>
            <a:r>
              <a:rPr lang="hr-HR" sz="1200" dirty="0" smtClean="0">
                <a:solidFill>
                  <a:schemeClr val="tx1"/>
                </a:solidFill>
              </a:rPr>
              <a:t>) </a:t>
            </a:r>
            <a:r>
              <a:rPr lang="hr-HR" sz="1200" dirty="0">
                <a:solidFill>
                  <a:schemeClr val="tx1"/>
                </a:solidFill>
              </a:rPr>
              <a:t>za prethodni kvartal o podacima snimljenim na 10 </a:t>
            </a:r>
            <a:r>
              <a:rPr lang="hr-HR" sz="1200" dirty="0" smtClean="0">
                <a:solidFill>
                  <a:schemeClr val="tx1"/>
                </a:solidFill>
              </a:rPr>
              <a:t>=&gt; TF</a:t>
            </a:r>
            <a:r>
              <a:rPr lang="hr-HR" sz="1200" dirty="0">
                <a:solidFill>
                  <a:schemeClr val="tx1"/>
                </a:solidFill>
              </a:rPr>
              <a:t>, SS, SP, </a:t>
            </a:r>
            <a:r>
              <a:rPr lang="hr-HR" sz="1200" dirty="0" smtClean="0">
                <a:solidFill>
                  <a:schemeClr val="tx1"/>
                </a:solidFill>
              </a:rPr>
              <a:t>KK</a:t>
            </a:r>
            <a:endParaRPr lang="hr-HR" sz="12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b="1" i="1" dirty="0" smtClean="0">
                <a:solidFill>
                  <a:srgbClr val="00B050"/>
                </a:solidFill>
              </a:rPr>
              <a:t>evidencija analiziranih podataka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/>
                </a:solidFill>
              </a:rPr>
              <a:t>Analiza prethodnog </a:t>
            </a:r>
            <a:r>
              <a:rPr lang="hr-HR" sz="1400" dirty="0" smtClean="0">
                <a:solidFill>
                  <a:schemeClr val="tx1"/>
                </a:solidFill>
              </a:rPr>
              <a:t>kvartala =&gt; rok do kraja novog kvartala (2 mjeseca)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npr. 6 ljudi po 2 tjedna čitanja</a:t>
            </a:r>
            <a:endParaRPr lang="hr-HR" sz="1200" dirty="0">
              <a:solidFill>
                <a:schemeClr val="tx1"/>
              </a:solidFill>
            </a:endParaRPr>
          </a:p>
          <a:p>
            <a:pPr marL="342900" lvl="1" indent="-342900" algn="just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4161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ANALIZA SEIZMOGRAMA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80"/>
            <a:ext cx="8915400" cy="5177368"/>
          </a:xfrm>
        </p:spPr>
        <p:txBody>
          <a:bodyPr>
            <a:normAutofit/>
          </a:bodyPr>
          <a:lstStyle/>
          <a:p>
            <a:pPr algn="just"/>
            <a:r>
              <a:rPr lang="hr-HR" sz="1600" b="1" i="1" dirty="0" smtClean="0">
                <a:solidFill>
                  <a:srgbClr val="00B050"/>
                </a:solidFill>
              </a:rPr>
              <a:t>PROVEDBA (II, TF, SS, SP, KK)</a:t>
            </a:r>
            <a:endParaRPr lang="hr-HR" sz="1600" b="1" i="1" dirty="0">
              <a:solidFill>
                <a:srgbClr val="00B05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err="1" smtClean="0">
                <a:solidFill>
                  <a:schemeClr val="tx1"/>
                </a:solidFill>
              </a:rPr>
              <a:t>Update</a:t>
            </a:r>
            <a:r>
              <a:rPr lang="hr-HR" sz="1400" dirty="0" smtClean="0">
                <a:solidFill>
                  <a:schemeClr val="tx1"/>
                </a:solidFill>
              </a:rPr>
              <a:t> evidencije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Evidencija godišnjeg rada postaje =&gt; </a:t>
            </a:r>
            <a:r>
              <a:rPr lang="hr-HR" sz="1200" dirty="0">
                <a:solidFill>
                  <a:schemeClr val="tx1"/>
                </a:solidFill>
              </a:rPr>
              <a:t>ovisi o dinamici terena (kopiranje lokalno snimljenih </a:t>
            </a:r>
            <a:r>
              <a:rPr lang="hr-HR" sz="1200" dirty="0" smtClean="0">
                <a:solidFill>
                  <a:schemeClr val="tx1"/>
                </a:solidFill>
              </a:rPr>
              <a:t>podataka) =&gt; rok za prethodnu godinu do početka 2. polugodišta tekuće?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Evidencija podataka na serveru 10 =&gt; ovisi o dinamici terena (kopiranje lokalno snimljenih podataka) i stavljanju tih podataka na server 10 </a:t>
            </a:r>
            <a:r>
              <a:rPr lang="hr-HR" sz="1200" dirty="0">
                <a:solidFill>
                  <a:schemeClr val="tx1"/>
                </a:solidFill>
              </a:rPr>
              <a:t>=&gt; rok za prethodnu godinu do početka 2. polugodišta </a:t>
            </a:r>
            <a:r>
              <a:rPr lang="hr-HR" sz="1200" dirty="0" smtClean="0">
                <a:solidFill>
                  <a:schemeClr val="tx1"/>
                </a:solidFill>
              </a:rPr>
              <a:t>tekuće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Evidencija analiziranih podataka =&gt; naknadna, zakašnjela analiza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Problem: od trenutno 30 aktivnih postaja, podaci se ne mogu povući s njih 8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BRJN i HVAR 			=&gt; problem akvizicije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KRMP, RUJC i VENJ 		=&gt; problem administratora (</a:t>
            </a:r>
            <a:r>
              <a:rPr lang="hr-HR" sz="1200" dirty="0" err="1" smtClean="0">
                <a:solidFill>
                  <a:schemeClr val="tx1"/>
                </a:solidFill>
              </a:rPr>
              <a:t>Alparray</a:t>
            </a:r>
            <a:r>
              <a:rPr lang="hr-HR" sz="1200" dirty="0" smtClean="0">
                <a:solidFill>
                  <a:schemeClr val="tx1"/>
                </a:solidFill>
              </a:rPr>
              <a:t>, </a:t>
            </a:r>
            <a:r>
              <a:rPr lang="hr-HR" sz="1200" dirty="0" err="1" smtClean="0">
                <a:solidFill>
                  <a:schemeClr val="tx1"/>
                </a:solidFill>
              </a:rPr>
              <a:t>Orfeus</a:t>
            </a:r>
            <a:r>
              <a:rPr lang="hr-HR" sz="1200" dirty="0" smtClean="0">
                <a:solidFill>
                  <a:schemeClr val="tx1"/>
                </a:solidFill>
              </a:rPr>
              <a:t>)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RIY i KSY				=&gt; problem ustanove (onemogućen TV?)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RABC				=&gt; problem komunikacije (nema interneta) =&gt; teren početkom 						     	     novog kvartala</a:t>
            </a:r>
            <a:endParaRPr lang="hr-HR" sz="1200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hr-HR" sz="1800" dirty="0" smtClean="0"/>
          </a:p>
          <a:p>
            <a:pPr marL="342900" lvl="1" indent="-342900" algn="just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4894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ANALIZA SEIZMOGRAMA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80"/>
            <a:ext cx="8915400" cy="5177368"/>
          </a:xfrm>
        </p:spPr>
        <p:txBody>
          <a:bodyPr>
            <a:normAutofit/>
          </a:bodyPr>
          <a:lstStyle/>
          <a:p>
            <a:pPr algn="just"/>
            <a:r>
              <a:rPr lang="hr-HR" sz="1600" b="1" i="1" dirty="0" smtClean="0">
                <a:solidFill>
                  <a:srgbClr val="00B050"/>
                </a:solidFill>
              </a:rPr>
              <a:t>PROVEDBA (II, TF, SS, SP, KK)</a:t>
            </a:r>
            <a:endParaRPr lang="hr-HR" sz="1600" b="1" i="1" dirty="0">
              <a:solidFill>
                <a:srgbClr val="00B050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Saznanje o novim podacima za tromjesečje koje se trenutno analizira =&gt; obavijestiti TF i II i osobu koja analizira period na koji se ti podaci odnose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Sređivanje i stavljanje tih podataka što prije na server =&gt; TF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hr-HR" dirty="0">
              <a:solidFill>
                <a:schemeClr val="tx1"/>
              </a:solidFill>
            </a:endParaRPr>
          </a:p>
          <a:p>
            <a:pPr marL="342900" lvl="1" indent="-342900" algn="just"/>
            <a:r>
              <a:rPr lang="hr-HR" dirty="0">
                <a:solidFill>
                  <a:schemeClr val="tx1"/>
                </a:solidFill>
              </a:rPr>
              <a:t>UPUTE ZA </a:t>
            </a:r>
            <a:r>
              <a:rPr lang="hr-HR" dirty="0" smtClean="0">
                <a:solidFill>
                  <a:schemeClr val="tx1"/>
                </a:solidFill>
              </a:rPr>
              <a:t>ANALIZU</a:t>
            </a:r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Seizmolog koji radi analizu bilježiti nepravilnosti</a:t>
            </a:r>
          </a:p>
          <a:p>
            <a:pPr marL="1200150" lvl="3" indent="-342900" algn="just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veliko vremensko odstupanje na postaji, a sigurni ste u fazu =&gt; krivo vrijeme, loš GPS</a:t>
            </a:r>
          </a:p>
          <a:p>
            <a:pPr marL="1200150" lvl="3" indent="-342900" algn="just">
              <a:buFont typeface="Wingdings" panose="05000000000000000000" pitchFamily="2" charset="2"/>
              <a:buChar char="Ø"/>
            </a:pPr>
            <a:r>
              <a:rPr lang="hr-HR" dirty="0" err="1" smtClean="0">
                <a:solidFill>
                  <a:schemeClr val="tx1"/>
                </a:solidFill>
              </a:rPr>
              <a:t>nebičan</a:t>
            </a:r>
            <a:r>
              <a:rPr lang="hr-HR" dirty="0" smtClean="0">
                <a:solidFill>
                  <a:schemeClr val="tx1"/>
                </a:solidFill>
              </a:rPr>
              <a:t> zapis senzora (neobični </a:t>
            </a:r>
            <a:r>
              <a:rPr lang="hr-HR" dirty="0" err="1" smtClean="0">
                <a:solidFill>
                  <a:schemeClr val="tx1"/>
                </a:solidFill>
              </a:rPr>
              <a:t>peak</a:t>
            </a:r>
            <a:r>
              <a:rPr lang="hr-HR" dirty="0" smtClean="0">
                <a:solidFill>
                  <a:schemeClr val="tx1"/>
                </a:solidFill>
              </a:rPr>
              <a:t>-ovi ili krivo povećanje pojedine komponente)</a:t>
            </a:r>
          </a:p>
          <a:p>
            <a:pPr marL="1200150" lvl="3" indent="-342900" algn="just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veliko odstupanje magnitude</a:t>
            </a:r>
          </a:p>
          <a:p>
            <a:pPr marL="1200150" lvl="3" indent="-342900" algn="just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Učestali prekidi u satnim file-ovima, a koji su posljedica prekida u komunikaciji =&gt; što prije probati povući podatke sa postaje</a:t>
            </a:r>
          </a:p>
          <a:p>
            <a:pPr marL="1200150" lvl="3" indent="-342900" algn="just">
              <a:buFont typeface="Wingdings" panose="05000000000000000000" pitchFamily="2" charset="2"/>
              <a:buChar char="Ø"/>
            </a:pPr>
            <a:endParaRPr lang="hr-HR" dirty="0">
              <a:solidFill>
                <a:schemeClr val="tx1"/>
              </a:solidFill>
            </a:endParaRPr>
          </a:p>
          <a:p>
            <a:pPr marL="342900" lvl="3" indent="-342900" algn="just">
              <a:buFont typeface="Wingdings" panose="05000000000000000000" pitchFamily="2" charset="2"/>
              <a:buChar char="Ø"/>
            </a:pPr>
            <a:r>
              <a:rPr lang="hr-HR" sz="1400" b="1" i="1" u="sng" dirty="0">
                <a:solidFill>
                  <a:srgbClr val="00B050"/>
                </a:solidFill>
              </a:rPr>
              <a:t>Izvedivo već za prvo </a:t>
            </a:r>
            <a:r>
              <a:rPr lang="hr-HR" sz="1400" b="1" i="1" u="sng" dirty="0" smtClean="0">
                <a:solidFill>
                  <a:srgbClr val="00B050"/>
                </a:solidFill>
              </a:rPr>
              <a:t>tromjesečje 2016</a:t>
            </a:r>
          </a:p>
          <a:p>
            <a:pPr marL="342900" lvl="3" indent="-342900" algn="just">
              <a:buFont typeface="Wingdings" panose="05000000000000000000" pitchFamily="2" charset="2"/>
              <a:buChar char="Ø"/>
            </a:pPr>
            <a:r>
              <a:rPr lang="hr-HR" sz="1400" b="1" i="1" u="sng" dirty="0" smtClean="0">
                <a:solidFill>
                  <a:srgbClr val="00B050"/>
                </a:solidFill>
              </a:rPr>
              <a:t>Analiza prethodne godine gotova do travnja tekuće =&gt; vrlo realno i prihvatljivo</a:t>
            </a:r>
            <a:endParaRPr lang="hr-HR" sz="1400" b="1" i="1" u="sng" dirty="0">
              <a:solidFill>
                <a:srgbClr val="00B050"/>
              </a:solidFill>
            </a:endParaRPr>
          </a:p>
          <a:p>
            <a:pPr marL="1200150" lvl="3" indent="-342900" algn="just">
              <a:buFont typeface="Wingdings" panose="05000000000000000000" pitchFamily="2" charset="2"/>
              <a:buChar char="Ø"/>
            </a:pPr>
            <a:endParaRPr lang="hr-HR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hr-HR" sz="1800" dirty="0" smtClean="0"/>
          </a:p>
          <a:p>
            <a:pPr marL="342900" lvl="1" indent="-342900" algn="just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783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ANALIZA SEIZMOGRAMA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80"/>
            <a:ext cx="8915400" cy="5177368"/>
          </a:xfrm>
        </p:spPr>
        <p:txBody>
          <a:bodyPr>
            <a:normAutofit/>
          </a:bodyPr>
          <a:lstStyle/>
          <a:p>
            <a:pPr marL="285750" lvl="1" algn="just"/>
            <a:r>
              <a:rPr lang="hr-HR" sz="1400" dirty="0" smtClean="0"/>
              <a:t>Umjesto tromjesečnih ciklusa, opcija je i da se sređuje mjesec po mjesec</a:t>
            </a:r>
          </a:p>
          <a:p>
            <a:pPr marL="285750" lvl="1" algn="just"/>
            <a:r>
              <a:rPr lang="hr-HR" sz="1400" dirty="0" smtClean="0"/>
              <a:t>U tekućem mjesecu sređuje se prethodni</a:t>
            </a:r>
          </a:p>
          <a:p>
            <a:pPr marL="285750" lvl="1" algn="just"/>
            <a:r>
              <a:rPr lang="hr-HR" sz="1400" dirty="0" smtClean="0"/>
              <a:t>Dvije opcije:</a:t>
            </a:r>
          </a:p>
          <a:p>
            <a:pPr marL="800100" lvl="2" indent="-342900" algn="just">
              <a:buFont typeface="+mj-lt"/>
              <a:buAutoNum type="arabicPeriod"/>
            </a:pPr>
            <a:r>
              <a:rPr lang="hr-HR" dirty="0" smtClean="0"/>
              <a:t>Popunjavanje rupa na serveru 10</a:t>
            </a:r>
          </a:p>
          <a:p>
            <a:pPr marL="1257300" lvl="3" indent="-342900" algn="just">
              <a:buFont typeface="Wingdings" panose="05000000000000000000" pitchFamily="2" charset="2"/>
              <a:buChar char="Ø"/>
            </a:pPr>
            <a:r>
              <a:rPr lang="hr-HR" dirty="0" smtClean="0"/>
              <a:t>pretraga po postajama po serveru 10</a:t>
            </a:r>
          </a:p>
          <a:p>
            <a:pPr marL="1257300" lvl="3" indent="-342900" algn="just">
              <a:buFont typeface="Wingdings" panose="05000000000000000000" pitchFamily="2" charset="2"/>
              <a:buChar char="Ø"/>
            </a:pPr>
            <a:r>
              <a:rPr lang="hr-HR" dirty="0" smtClean="0"/>
              <a:t>identifikacija rupa</a:t>
            </a:r>
          </a:p>
          <a:p>
            <a:pPr marL="1257300" lvl="3" indent="-342900" algn="just">
              <a:buFont typeface="Wingdings" panose="05000000000000000000" pitchFamily="2" charset="2"/>
              <a:buChar char="Ø"/>
            </a:pPr>
            <a:r>
              <a:rPr lang="hr-HR" dirty="0" smtClean="0"/>
              <a:t>popunjavanje rupa povlačenjem lokalno snimljenih podataka sa postaja</a:t>
            </a:r>
          </a:p>
          <a:p>
            <a:pPr marL="1257300" lvl="3" indent="-342900" algn="just">
              <a:buFont typeface="Wingdings" panose="05000000000000000000" pitchFamily="2" charset="2"/>
              <a:buChar char="Ø"/>
            </a:pPr>
            <a:r>
              <a:rPr lang="hr-HR" dirty="0" smtClean="0"/>
              <a:t>mjesec sređen na 10 tek kada s terena dođu podaci sa svih postaja</a:t>
            </a:r>
          </a:p>
          <a:p>
            <a:pPr marL="914400" lvl="3" indent="0" algn="just">
              <a:buNone/>
            </a:pPr>
            <a:endParaRPr lang="hr-HR" dirty="0" smtClean="0"/>
          </a:p>
          <a:p>
            <a:pPr marL="800100" lvl="2" indent="-342900" algn="just">
              <a:buFont typeface="+mj-lt"/>
              <a:buAutoNum type="arabicPeriod"/>
            </a:pPr>
            <a:r>
              <a:rPr lang="hr-HR" dirty="0"/>
              <a:t>P</a:t>
            </a:r>
            <a:r>
              <a:rPr lang="hr-HR" dirty="0" smtClean="0"/>
              <a:t>ovlačenje </a:t>
            </a:r>
            <a:r>
              <a:rPr lang="hr-HR" dirty="0"/>
              <a:t>cijelog mjeseca </a:t>
            </a:r>
            <a:r>
              <a:rPr lang="hr-HR" dirty="0" smtClean="0"/>
              <a:t>sa postaja</a:t>
            </a:r>
          </a:p>
          <a:p>
            <a:pPr marL="1257300" lvl="3" indent="-342900" algn="just">
              <a:buFont typeface="Wingdings" panose="05000000000000000000" pitchFamily="2" charset="2"/>
              <a:buChar char="Ø"/>
            </a:pPr>
            <a:r>
              <a:rPr lang="hr-HR" dirty="0"/>
              <a:t>moguće za 22 od 30</a:t>
            </a:r>
          </a:p>
          <a:p>
            <a:pPr marL="1257300" lvl="3" indent="-342900" algn="just">
              <a:buFont typeface="Wingdings" panose="05000000000000000000" pitchFamily="2" charset="2"/>
              <a:buChar char="Ø"/>
            </a:pPr>
            <a:r>
              <a:rPr lang="hr-HR" dirty="0"/>
              <a:t>što se tih postaja tiče 10 je sređena</a:t>
            </a:r>
          </a:p>
          <a:p>
            <a:pPr marL="1257300" lvl="3" indent="-342900" algn="just">
              <a:buFont typeface="Wingdings" panose="05000000000000000000" pitchFamily="2" charset="2"/>
              <a:buChar char="Ø"/>
            </a:pPr>
            <a:r>
              <a:rPr lang="hr-HR" dirty="0"/>
              <a:t>voditi računa o preostalim postajama na koje se ne možemo spojiti</a:t>
            </a:r>
          </a:p>
          <a:p>
            <a:pPr marL="1257300" lvl="3" indent="-342900" algn="just">
              <a:buFont typeface="Wingdings" panose="05000000000000000000" pitchFamily="2" charset="2"/>
              <a:buChar char="Ø"/>
            </a:pPr>
            <a:r>
              <a:rPr lang="hr-HR" dirty="0"/>
              <a:t>problem =&gt; vrijeme potrebno za kopiranje i ograničenje prometa</a:t>
            </a:r>
          </a:p>
        </p:txBody>
      </p:sp>
    </p:spTree>
    <p:extLst>
      <p:ext uri="{BB962C8B-B14F-4D97-AF65-F5344CB8AC3E}">
        <p14:creationId xmlns:p14="http://schemas.microsoft.com/office/powerpoint/2010/main" val="31543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SREĐIVANJE 10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79"/>
            <a:ext cx="8915400" cy="4564743"/>
          </a:xfrm>
        </p:spPr>
        <p:txBody>
          <a:bodyPr>
            <a:normAutofit/>
          </a:bodyPr>
          <a:lstStyle/>
          <a:p>
            <a:r>
              <a:rPr lang="hr-HR" sz="1600" b="1" i="1" dirty="0">
                <a:solidFill>
                  <a:srgbClr val="FF0000"/>
                </a:solidFill>
              </a:rPr>
              <a:t>PROBLEM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err="1" smtClean="0">
                <a:solidFill>
                  <a:schemeClr val="tx1"/>
                </a:solidFill>
              </a:rPr>
              <a:t>Nemapirani</a:t>
            </a:r>
            <a:r>
              <a:rPr lang="hr-HR" sz="1400" dirty="0" smtClean="0">
                <a:solidFill>
                  <a:schemeClr val="tx1"/>
                </a:solidFill>
              </a:rPr>
              <a:t> file-ovi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err="1" smtClean="0">
                <a:solidFill>
                  <a:schemeClr val="tx1"/>
                </a:solidFill>
              </a:rPr>
              <a:t>Duplići</a:t>
            </a:r>
            <a:r>
              <a:rPr lang="hr-HR" sz="1400" dirty="0" smtClean="0">
                <a:solidFill>
                  <a:schemeClr val="tx1"/>
                </a:solidFill>
              </a:rPr>
              <a:t> – isti file-ovi s različitim imenima (problem različitih maski na </a:t>
            </a:r>
            <a:r>
              <a:rPr lang="hr-HR" sz="1400" dirty="0" err="1" smtClean="0">
                <a:solidFill>
                  <a:schemeClr val="tx1"/>
                </a:solidFill>
              </a:rPr>
              <a:t>stanicana</a:t>
            </a:r>
            <a:r>
              <a:rPr lang="hr-HR" sz="1400" dirty="0" smtClean="0">
                <a:solidFill>
                  <a:schemeClr val="tx1"/>
                </a:solidFill>
              </a:rPr>
              <a:t> i na serveru 8)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Nepotrebni file-ovi (IB, 01, X2, …)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File-ovi izvan standardne strukture godina/mjesec/dan/sat/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/>
              <a:t>File-ovi od testiranja opreme na Zavodu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/>
              <a:t>Krivo imenovani file-ovi: </a:t>
            </a:r>
            <a:r>
              <a:rPr lang="hr-HR" sz="1400" dirty="0" err="1" smtClean="0"/>
              <a:t>npr</a:t>
            </a:r>
            <a:r>
              <a:rPr lang="hr-HR" sz="1400" dirty="0" smtClean="0"/>
              <a:t> file snimljen na Stonu imenovan kao da je na Sisku (</a:t>
            </a:r>
            <a:r>
              <a:rPr lang="hr-HR" sz="1400" dirty="0" err="1" smtClean="0"/>
              <a:t>npr</a:t>
            </a:r>
            <a:r>
              <a:rPr lang="hr-HR" sz="1400" dirty="0" smtClean="0"/>
              <a:t> 17.10.2003 08:00h  20 i 100 Hz = SISC, ali 50 i 200 Hz = STON))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. . . </a:t>
            </a:r>
          </a:p>
          <a:p>
            <a:pPr marL="400050" lvl="2" indent="0" algn="just">
              <a:buNone/>
            </a:pPr>
            <a:endParaRPr lang="hr-HR" dirty="0" smtClean="0"/>
          </a:p>
          <a:p>
            <a:pPr marL="685800" lvl="2" indent="-285750" algn="just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endParaRPr lang="hr-HR" dirty="0"/>
          </a:p>
          <a:p>
            <a:pPr marL="457200" lvl="1" indent="0" algn="just">
              <a:buNone/>
            </a:pPr>
            <a:endParaRPr lang="hr-HR" sz="1800" dirty="0" smtClean="0"/>
          </a:p>
          <a:p>
            <a:pPr marL="342900" lvl="1" indent="-342900" algn="just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1187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SREĐIVANJE 10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79"/>
            <a:ext cx="8915400" cy="4564743"/>
          </a:xfrm>
        </p:spPr>
        <p:txBody>
          <a:bodyPr>
            <a:normAutofit/>
          </a:bodyPr>
          <a:lstStyle/>
          <a:p>
            <a:pPr marL="342900" lvl="1" indent="-342900"/>
            <a:r>
              <a:rPr lang="hr-HR" b="1" i="1" dirty="0" smtClean="0">
                <a:solidFill>
                  <a:srgbClr val="00B050"/>
                </a:solidFill>
              </a:rPr>
              <a:t>PRIJEDLOG RJEŠENJA</a:t>
            </a:r>
            <a:endParaRPr lang="hr-HR" b="1" i="1" dirty="0">
              <a:solidFill>
                <a:srgbClr val="00B050"/>
              </a:solidFill>
            </a:endParaRPr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r>
              <a:rPr lang="hr-HR" dirty="0" smtClean="0"/>
              <a:t>Prvo je potrebno riješiti problem kontrole priljeva podataka na 10 =&gt; rsync (samo tekući mjesec)</a:t>
            </a:r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r>
              <a:rPr lang="hr-HR" dirty="0"/>
              <a:t>T</a:t>
            </a:r>
            <a:r>
              <a:rPr lang="hr-HR" dirty="0" smtClean="0"/>
              <a:t>ek je tada moguće sređivanje podataka na 10</a:t>
            </a:r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r>
              <a:rPr lang="hr-HR" dirty="0" smtClean="0"/>
              <a:t>Evidencija</a:t>
            </a:r>
          </a:p>
          <a:p>
            <a:pPr marL="1200150" lvl="3" indent="-342900" algn="just">
              <a:buFont typeface="Wingdings" panose="05000000000000000000" pitchFamily="2" charset="2"/>
              <a:buChar char="Ø"/>
            </a:pPr>
            <a:r>
              <a:rPr lang="hr-HR" dirty="0" smtClean="0"/>
              <a:t>podataka na serveru 10</a:t>
            </a:r>
          </a:p>
          <a:p>
            <a:pPr marL="1200150" lvl="3" indent="-342900" algn="just">
              <a:buFont typeface="Wingdings" panose="05000000000000000000" pitchFamily="2" charset="2"/>
              <a:buChar char="Ø"/>
            </a:pPr>
            <a:r>
              <a:rPr lang="hr-HR" dirty="0" smtClean="0"/>
              <a:t>Po potrebi backup-</a:t>
            </a:r>
            <a:r>
              <a:rPr lang="hr-HR" dirty="0" err="1" smtClean="0"/>
              <a:t>iranih</a:t>
            </a:r>
            <a:r>
              <a:rPr lang="hr-HR" dirty="0" smtClean="0"/>
              <a:t> podataka donesenih s terena</a:t>
            </a:r>
          </a:p>
          <a:p>
            <a:pPr marL="1200150" lvl="3" indent="-342900" algn="just">
              <a:buFont typeface="Wingdings" panose="05000000000000000000" pitchFamily="2" charset="2"/>
              <a:buChar char="Ø"/>
            </a:pPr>
            <a:r>
              <a:rPr lang="hr-HR" dirty="0" smtClean="0"/>
              <a:t>identičan način kao i za pripremu podataka za analizu seizmograma po tromjesečnim ciklusima</a:t>
            </a:r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r>
              <a:rPr lang="hr-HR" dirty="0" smtClean="0"/>
              <a:t>Dodatno financijsko ulaganje </a:t>
            </a:r>
          </a:p>
          <a:p>
            <a:pPr marL="400050" lvl="2" indent="0" algn="just">
              <a:buNone/>
            </a:pPr>
            <a:endParaRPr lang="hr-HR" dirty="0" smtClean="0"/>
          </a:p>
          <a:p>
            <a:pPr marL="685800" lvl="2" indent="-285750" algn="just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endParaRPr lang="hr-HR" dirty="0"/>
          </a:p>
          <a:p>
            <a:pPr marL="457200" lvl="1" indent="0" algn="just">
              <a:buNone/>
            </a:pPr>
            <a:endParaRPr lang="hr-HR" sz="1800" dirty="0" smtClean="0"/>
          </a:p>
          <a:p>
            <a:pPr marL="342900" lvl="1" indent="-342900" algn="just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5104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SREĐIVANJE 10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77"/>
            <a:ext cx="8915400" cy="1537399"/>
          </a:xfrm>
        </p:spPr>
        <p:txBody>
          <a:bodyPr>
            <a:normAutofit/>
          </a:bodyPr>
          <a:lstStyle/>
          <a:p>
            <a:pPr marL="342900" lvl="1" indent="-342900"/>
            <a:r>
              <a:rPr lang="hr-HR" b="1" i="1" dirty="0" smtClean="0">
                <a:solidFill>
                  <a:srgbClr val="00B050"/>
                </a:solidFill>
              </a:rPr>
              <a:t>PROVEDBA (TF</a:t>
            </a:r>
            <a:r>
              <a:rPr lang="hr-HR" b="1" i="1" dirty="0">
                <a:solidFill>
                  <a:srgbClr val="00B050"/>
                </a:solidFill>
              </a:rPr>
              <a:t>, SS, SP, KK</a:t>
            </a:r>
            <a:r>
              <a:rPr lang="hr-HR" b="1" i="1" dirty="0" smtClean="0">
                <a:solidFill>
                  <a:srgbClr val="00B050"/>
                </a:solidFill>
              </a:rPr>
              <a:t>)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Evidencija podataka za cijelo digitalno razdoblje</a:t>
            </a:r>
            <a:r>
              <a:rPr lang="hr-HR" dirty="0"/>
              <a:t> </a:t>
            </a:r>
            <a:r>
              <a:rPr lang="hr-HR" dirty="0" smtClean="0"/>
              <a:t>=&gt; TF, SS, SP, KK</a:t>
            </a:r>
          </a:p>
          <a:p>
            <a:pPr marL="1200150" lvl="3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Pretraga servera 10 po godinama (kod postaje, SN </a:t>
            </a:r>
            <a:r>
              <a:rPr lang="hr-HR" dirty="0" err="1" smtClean="0"/>
              <a:t>digitizera</a:t>
            </a:r>
            <a:r>
              <a:rPr lang="hr-HR" dirty="0" smtClean="0"/>
              <a:t>)</a:t>
            </a:r>
          </a:p>
          <a:p>
            <a:pPr marL="1200150" lvl="3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r-HR" dirty="0"/>
              <a:t>potrebi backup-</a:t>
            </a:r>
            <a:r>
              <a:rPr lang="hr-HR" dirty="0" err="1"/>
              <a:t>iranih</a:t>
            </a:r>
            <a:r>
              <a:rPr lang="hr-HR" dirty="0"/>
              <a:t> podataka donesenih s </a:t>
            </a:r>
            <a:r>
              <a:rPr lang="hr-HR" dirty="0" smtClean="0"/>
              <a:t>terena</a:t>
            </a:r>
          </a:p>
          <a:p>
            <a:pPr marL="342900" lvl="1" indent="-342900" algn="just"/>
            <a:endParaRPr lang="hr-H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725" y="2327468"/>
            <a:ext cx="2682158" cy="206542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665412" y="5705475"/>
            <a:ext cx="89154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algn="just">
              <a:buFont typeface="Wingdings" panose="05000000000000000000" pitchFamily="2" charset="2"/>
              <a:buChar char="Ø"/>
            </a:pPr>
            <a:r>
              <a:rPr lang="hr-HR" b="1" i="1" u="sng" dirty="0" smtClean="0">
                <a:solidFill>
                  <a:srgbClr val="00B050"/>
                </a:solidFill>
              </a:rPr>
              <a:t> </a:t>
            </a:r>
            <a:r>
              <a:rPr lang="hr-HR" b="1" i="1" u="sng" dirty="0">
                <a:solidFill>
                  <a:srgbClr val="00B050"/>
                </a:solidFill>
              </a:rPr>
              <a:t>Potreban je još jedan vanjski disk (cca 4 TB i cijena 1200 kn)</a:t>
            </a:r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r>
              <a:rPr lang="hr-HR" b="1" i="1" u="sng" dirty="0" smtClean="0">
                <a:solidFill>
                  <a:srgbClr val="00B050"/>
                </a:solidFill>
              </a:rPr>
              <a:t>Izvedivo u tek dužem vremenskom roku</a:t>
            </a:r>
            <a:endParaRPr lang="hr-HR" dirty="0" smtClean="0"/>
          </a:p>
          <a:p>
            <a:pPr marL="685800" lvl="2" indent="-285750" algn="just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457200" lvl="1" indent="0" algn="just">
              <a:buFont typeface="Wingdings 3" charset="2"/>
              <a:buNone/>
            </a:pPr>
            <a:endParaRPr lang="hr-HR" sz="1800" dirty="0" smtClean="0"/>
          </a:p>
          <a:p>
            <a:pPr marL="342900" lvl="1" indent="-342900" algn="just"/>
            <a:endParaRPr lang="hr-HR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89212" y="2798351"/>
            <a:ext cx="6705513" cy="2250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3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Identifikacija razdoblja u kojima podaci nedostaju i otkrivanje uzroka (</a:t>
            </a:r>
            <a:r>
              <a:rPr lang="hr-HR" dirty="0" err="1" smtClean="0"/>
              <a:t>npr</a:t>
            </a:r>
            <a:r>
              <a:rPr lang="hr-HR" dirty="0" smtClean="0"/>
              <a:t> postaja lokalno nije radila; postaja lokalno radila, ali podaci nisu na 10, …)</a:t>
            </a:r>
          </a:p>
          <a:p>
            <a:pPr marL="1200150" lvl="3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Kopiranje podataka na 10 (</a:t>
            </a:r>
            <a:r>
              <a:rPr lang="hr-HR" dirty="0" err="1" smtClean="0"/>
              <a:t>mapiranje</a:t>
            </a:r>
            <a:r>
              <a:rPr lang="hr-HR" dirty="0" smtClean="0"/>
              <a:t>, lokalno s postaje, podaci kopirani na terenu)</a:t>
            </a:r>
          </a:p>
          <a:p>
            <a:pPr marL="1200150" lvl="3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Backup sređenih mjeseci i godina sa 10 na vanjski disk</a:t>
            </a:r>
            <a:r>
              <a:rPr lang="hr-HR" sz="1400" dirty="0" smtClean="0"/>
              <a:t>							</a:t>
            </a:r>
            <a:endParaRPr lang="hr-HR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89212" y="4963657"/>
            <a:ext cx="7680203" cy="643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algn="just"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Rezultat: dobro imenovani file-ovi u definiranoj strukturi foldera</a:t>
            </a:r>
            <a:r>
              <a:rPr lang="hr-HR" dirty="0" smtClean="0"/>
              <a:t>	</a:t>
            </a:r>
            <a:r>
              <a:rPr lang="hr-HR" sz="1400" dirty="0" smtClean="0"/>
              <a:t>						</a:t>
            </a:r>
            <a:endParaRPr lang="hr-HR" sz="1800" dirty="0" smtClean="0"/>
          </a:p>
        </p:txBody>
      </p:sp>
    </p:spTree>
    <p:extLst>
      <p:ext uri="{BB962C8B-B14F-4D97-AF65-F5344CB8AC3E}">
        <p14:creationId xmlns:p14="http://schemas.microsoft.com/office/powerpoint/2010/main" val="38591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BACKUP 10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125" y="1331218"/>
            <a:ext cx="9244171" cy="4943278"/>
          </a:xfrm>
        </p:spPr>
        <p:txBody>
          <a:bodyPr lIns="0">
            <a:normAutofit/>
          </a:bodyPr>
          <a:lstStyle/>
          <a:p>
            <a:pPr marL="342900" lvl="3" indent="-342900">
              <a:lnSpc>
                <a:spcPct val="120000"/>
              </a:lnSpc>
            </a:pPr>
            <a:r>
              <a:rPr lang="hr-HR" sz="1700" b="1" i="1" dirty="0" smtClean="0">
                <a:solidFill>
                  <a:srgbClr val="FF0000"/>
                </a:solidFill>
              </a:rPr>
              <a:t>PROBLEM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 smtClean="0"/>
              <a:t>Do prije par dana nije postojao backup servera 10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hr-HR" sz="1600" dirty="0"/>
          </a:p>
          <a:p>
            <a:pPr marL="342900" lvl="3" indent="-342900">
              <a:lnSpc>
                <a:spcPct val="120000"/>
              </a:lnSpc>
            </a:pPr>
            <a:r>
              <a:rPr lang="hr-HR" sz="1700" b="1" i="1" dirty="0" smtClean="0">
                <a:solidFill>
                  <a:srgbClr val="00B050"/>
                </a:solidFill>
              </a:rPr>
              <a:t>RJEŠENJE (TF, DK)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/>
              <a:t>7.3.2016 napravljen backup kompletne 10 na </a:t>
            </a:r>
            <a:r>
              <a:rPr lang="hr-HR" sz="1400" dirty="0" err="1"/>
              <a:t>vansjki</a:t>
            </a:r>
            <a:r>
              <a:rPr lang="hr-HR" sz="1400" dirty="0"/>
              <a:t> </a:t>
            </a:r>
            <a:r>
              <a:rPr lang="hr-HR" sz="1400" dirty="0" smtClean="0"/>
              <a:t>disk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 smtClean="0"/>
              <a:t>Radit će se svakih mjesec dana (prvi petak u mjesecu)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hr-HR" sz="1600" dirty="0"/>
          </a:p>
          <a:p>
            <a:pPr marL="342900" lvl="3" indent="-342900">
              <a:lnSpc>
                <a:spcPct val="120000"/>
              </a:lnSpc>
            </a:pPr>
            <a:r>
              <a:rPr lang="hr-HR" sz="1700" b="1" i="1" dirty="0">
                <a:solidFill>
                  <a:srgbClr val="FF0000"/>
                </a:solidFill>
              </a:rPr>
              <a:t>Backup </a:t>
            </a:r>
            <a:r>
              <a:rPr lang="hr-HR" sz="1700" b="1" i="1" dirty="0" smtClean="0">
                <a:solidFill>
                  <a:srgbClr val="FF0000"/>
                </a:solidFill>
              </a:rPr>
              <a:t>55 ?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 smtClean="0"/>
              <a:t>tamo </a:t>
            </a:r>
            <a:r>
              <a:rPr lang="hr-HR" sz="1400" dirty="0"/>
              <a:t>su sve naše postaje (GCF (10) + BRJN, HVAR</a:t>
            </a:r>
            <a:r>
              <a:rPr lang="hr-HR" sz="1400" dirty="0" smtClean="0"/>
              <a:t>, KRMP, RUJC, VENJ)</a:t>
            </a:r>
            <a:endParaRPr lang="hr-HR" sz="1400" dirty="0"/>
          </a:p>
          <a:p>
            <a:pPr marL="800100" lvl="4" indent="-342900">
              <a:lnSpc>
                <a:spcPct val="120000"/>
              </a:lnSpc>
            </a:pPr>
            <a:endParaRPr lang="hr-HR" sz="1700" b="1" i="1" dirty="0" smtClean="0">
              <a:solidFill>
                <a:srgbClr val="00B050"/>
              </a:solidFill>
            </a:endParaRP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hr-HR" sz="1600" dirty="0"/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hr-HR" sz="1600" dirty="0" smtClean="0"/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hr-HR" sz="1600" dirty="0"/>
          </a:p>
          <a:p>
            <a:pPr marL="457200" lvl="4" indent="0">
              <a:lnSpc>
                <a:spcPct val="120000"/>
              </a:lnSpc>
              <a:buNone/>
            </a:pP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4033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MASKA ZA SNIMANJE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125" y="1331218"/>
            <a:ext cx="9244171" cy="4943278"/>
          </a:xfrm>
        </p:spPr>
        <p:txBody>
          <a:bodyPr lIns="0">
            <a:normAutofit/>
          </a:bodyPr>
          <a:lstStyle/>
          <a:p>
            <a:pPr marL="342900" lvl="3" indent="-342900">
              <a:lnSpc>
                <a:spcPct val="120000"/>
              </a:lnSpc>
            </a:pPr>
            <a:r>
              <a:rPr lang="hr-HR" sz="1700" b="1" i="1" dirty="0" smtClean="0">
                <a:solidFill>
                  <a:srgbClr val="FF0000"/>
                </a:solidFill>
              </a:rPr>
              <a:t>PROBLEM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 smtClean="0"/>
              <a:t>Maska za snimanje podataka nije jedinstvena na svim postajama i na serveru 8</a:t>
            </a:r>
          </a:p>
          <a:p>
            <a:pPr marL="1257300" lvl="5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Izuzetak: postaje bez računala (</a:t>
            </a:r>
            <a:r>
              <a:rPr lang="hr-HR" dirty="0" err="1" smtClean="0"/>
              <a:t>npr</a:t>
            </a:r>
            <a:r>
              <a:rPr lang="hr-HR" dirty="0" smtClean="0"/>
              <a:t> ZIRJ </a:t>
            </a:r>
            <a:r>
              <a:rPr lang="hr-HR" dirty="0"/>
              <a:t>- </a:t>
            </a:r>
            <a:r>
              <a:rPr lang="hr-HR" dirty="0" smtClean="0"/>
              <a:t>CMG-DM24S6DCM) i koje nisu opremljene opremom </a:t>
            </a:r>
            <a:r>
              <a:rPr lang="hr-HR" dirty="0" err="1" smtClean="0"/>
              <a:t>Güralp</a:t>
            </a:r>
            <a:endParaRPr lang="hr-HR" dirty="0" smtClean="0"/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/>
              <a:t>Postoje razlike u imenovanju file-ova i u strukturi samih foldera u koje se file-ovi snimaju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/>
              <a:t>Nepotrebni problemi pri sređivanju lokalno snimljenih podataka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/>
              <a:t>Produljuje se vrijeme potrebno da se podaci kopirani sa postaja prebace na server 10 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/>
              <a:t>Postojanje </a:t>
            </a:r>
            <a:r>
              <a:rPr lang="hr-HR" sz="1400" dirty="0" err="1"/>
              <a:t>duplića</a:t>
            </a:r>
            <a:r>
              <a:rPr lang="hr-HR" sz="1400" dirty="0"/>
              <a:t> =&gt; </a:t>
            </a:r>
            <a:r>
              <a:rPr lang="hr-HR" sz="1400" dirty="0" err="1"/>
              <a:t>mapiranje</a:t>
            </a:r>
            <a:r>
              <a:rPr lang="hr-HR" sz="1400" dirty="0"/>
              <a:t> na 8 (SP</a:t>
            </a:r>
            <a:r>
              <a:rPr lang="hr-HR" sz="1400" dirty="0" smtClean="0"/>
              <a:t>)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2064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MASKA ZA SNIMANJE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848" y="1407418"/>
            <a:ext cx="6514248" cy="4943278"/>
          </a:xfrm>
        </p:spPr>
        <p:txBody>
          <a:bodyPr lIns="0">
            <a:normAutofit/>
          </a:bodyPr>
          <a:lstStyle/>
          <a:p>
            <a:pPr marL="342900" lvl="1" indent="-342900"/>
            <a:r>
              <a:rPr lang="hr-HR" b="1" i="1" dirty="0">
                <a:solidFill>
                  <a:srgbClr val="00B050"/>
                </a:solidFill>
              </a:rPr>
              <a:t>PRIJEDLOG </a:t>
            </a:r>
            <a:r>
              <a:rPr lang="hr-HR" b="1" i="1" dirty="0" smtClean="0">
                <a:solidFill>
                  <a:srgbClr val="00B050"/>
                </a:solidFill>
              </a:rPr>
              <a:t>RJEŠENJA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hr-HR" sz="1400" dirty="0" smtClean="0"/>
              <a:t>Jedinstvena maska za snimanje podataka na svim postajama i na serveru 8</a:t>
            </a:r>
          </a:p>
          <a:p>
            <a:pPr marL="1600200" lvl="4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hr-HR" sz="1400" dirty="0"/>
          </a:p>
          <a:p>
            <a:pPr marL="1600200" lvl="4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hr-HR" sz="1400" dirty="0" smtClean="0"/>
          </a:p>
          <a:p>
            <a:pPr marL="742950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/>
              <a:t>SCREAM =&gt; File =&gt; </a:t>
            </a:r>
            <a:r>
              <a:rPr lang="hr-HR" dirty="0" err="1"/>
              <a:t>Setup</a:t>
            </a:r>
            <a:r>
              <a:rPr lang="hr-HR" dirty="0"/>
              <a:t> =&gt; </a:t>
            </a:r>
            <a:r>
              <a:rPr lang="hr-HR" dirty="0" err="1" smtClean="0"/>
              <a:t>Files</a:t>
            </a:r>
            <a:endParaRPr lang="hr-HR" dirty="0" smtClean="0"/>
          </a:p>
          <a:p>
            <a:pPr marL="1200150" lvl="3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200" dirty="0" smtClean="0"/>
              <a:t>Base </a:t>
            </a:r>
            <a:r>
              <a:rPr lang="hr-HR" sz="1200" dirty="0" err="1" smtClean="0"/>
              <a:t>Directory</a:t>
            </a:r>
            <a:endParaRPr lang="hr-HR" dirty="0" smtClean="0"/>
          </a:p>
          <a:p>
            <a:pPr marL="165735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poželjno snimati ne na sistemsku, već na zasebnu </a:t>
            </a:r>
            <a:r>
              <a:rPr lang="hr-HR" dirty="0" err="1" smtClean="0"/>
              <a:t>particiju</a:t>
            </a:r>
            <a:endParaRPr lang="hr-HR" dirty="0" smtClean="0"/>
          </a:p>
          <a:p>
            <a:pPr marL="1200150" lvl="3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err="1" smtClean="0"/>
              <a:t>Filename</a:t>
            </a:r>
            <a:r>
              <a:rPr lang="hr-HR" dirty="0" smtClean="0"/>
              <a:t> </a:t>
            </a:r>
            <a:r>
              <a:rPr lang="hr-HR" dirty="0"/>
              <a:t>format </a:t>
            </a:r>
          </a:p>
          <a:p>
            <a:pPr marL="165735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/>
              <a:t>godina_YYYY\</a:t>
            </a:r>
            <a:r>
              <a:rPr lang="hr-HR" dirty="0" err="1"/>
              <a:t>mjesec_MM</a:t>
            </a:r>
            <a:r>
              <a:rPr lang="hr-HR" dirty="0"/>
              <a:t>\</a:t>
            </a:r>
            <a:r>
              <a:rPr lang="hr-HR" dirty="0" err="1"/>
              <a:t>dan_DD</a:t>
            </a:r>
            <a:r>
              <a:rPr lang="hr-HR" dirty="0"/>
              <a:t>\</a:t>
            </a:r>
            <a:r>
              <a:rPr lang="hr-HR" dirty="0" err="1"/>
              <a:t>sat_HH</a:t>
            </a:r>
            <a:r>
              <a:rPr lang="hr-HR" dirty="0"/>
              <a:t>\A_YYYYMMDD_HHNN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1326"/>
          <a:stretch/>
        </p:blipFill>
        <p:spPr>
          <a:xfrm>
            <a:off x="665828" y="1483618"/>
            <a:ext cx="4657020" cy="39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PROBLEMI</a:t>
            </a:r>
            <a:endParaRPr lang="hr-HR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329004"/>
              </p:ext>
            </p:extLst>
          </p:nvPr>
        </p:nvGraphicFramePr>
        <p:xfrm>
          <a:off x="3752143" y="1769430"/>
          <a:ext cx="5080359" cy="4279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31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MASKA ZA SNIMANJE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848" y="1407418"/>
            <a:ext cx="6514248" cy="4943278"/>
          </a:xfrm>
        </p:spPr>
        <p:txBody>
          <a:bodyPr lIns="0">
            <a:normAutofit/>
          </a:bodyPr>
          <a:lstStyle/>
          <a:p>
            <a:pPr marL="342900" lvl="1" indent="-342900"/>
            <a:r>
              <a:rPr lang="hr-HR" b="1" i="1" dirty="0">
                <a:solidFill>
                  <a:srgbClr val="00B050"/>
                </a:solidFill>
              </a:rPr>
              <a:t>PRIJEDLOG RJEŠENJA</a:t>
            </a:r>
          </a:p>
          <a:p>
            <a:pPr marL="742950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/>
              <a:t>SCREAM =&gt; File =&gt; </a:t>
            </a:r>
            <a:r>
              <a:rPr lang="hr-HR" dirty="0" err="1"/>
              <a:t>Setup</a:t>
            </a:r>
            <a:r>
              <a:rPr lang="hr-HR" dirty="0"/>
              <a:t> =&gt; </a:t>
            </a:r>
            <a:r>
              <a:rPr lang="hr-HR" dirty="0" err="1"/>
              <a:t>Stream</a:t>
            </a:r>
            <a:r>
              <a:rPr lang="hr-HR" dirty="0"/>
              <a:t> </a:t>
            </a:r>
            <a:r>
              <a:rPr lang="hr-HR" dirty="0" err="1"/>
              <a:t>Mapping</a:t>
            </a:r>
            <a:endParaRPr lang="hr-HR" dirty="0"/>
          </a:p>
          <a:p>
            <a:pPr marL="1200150" lvl="3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/>
              <a:t>131300 =&gt; </a:t>
            </a:r>
            <a:r>
              <a:rPr lang="hr-HR" dirty="0" err="1"/>
              <a:t>dbrk_status</a:t>
            </a:r>
            <a:endParaRPr lang="hr-HR" dirty="0"/>
          </a:p>
          <a:p>
            <a:pPr marL="1200150" lvl="3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/>
              <a:t>1313Z4 =&gt; </a:t>
            </a:r>
            <a:r>
              <a:rPr lang="hr-HR" dirty="0" err="1"/>
              <a:t>dbrk</a:t>
            </a:r>
            <a:r>
              <a:rPr lang="hr-HR" dirty="0"/>
              <a:t> _z_050</a:t>
            </a:r>
          </a:p>
          <a:p>
            <a:pPr marL="1200150" lvl="3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/>
              <a:t>1313E4 =&gt; </a:t>
            </a:r>
            <a:r>
              <a:rPr lang="hr-HR" dirty="0" err="1"/>
              <a:t>dbrk</a:t>
            </a:r>
            <a:r>
              <a:rPr lang="hr-HR" dirty="0"/>
              <a:t> _e_050</a:t>
            </a:r>
          </a:p>
          <a:p>
            <a:pPr marL="1200150" lvl="3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/>
              <a:t>1313N4 =&gt; </a:t>
            </a:r>
            <a:r>
              <a:rPr lang="hr-HR" dirty="0" err="1"/>
              <a:t>dbrk</a:t>
            </a:r>
            <a:r>
              <a:rPr lang="hr-HR" dirty="0"/>
              <a:t> _n_050</a:t>
            </a:r>
          </a:p>
          <a:p>
            <a:pPr marL="1657350" lvl="4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hr-HR" dirty="0"/>
          </a:p>
          <a:p>
            <a:pPr marL="742950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/>
              <a:t>Rezultat</a:t>
            </a:r>
          </a:p>
          <a:p>
            <a:pPr marL="1200150" lvl="3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/>
              <a:t>Struktura foldera =&gt; godina_2016/mjesec_03/dan_10/sat_12/</a:t>
            </a:r>
          </a:p>
          <a:p>
            <a:pPr marL="1200150" lvl="3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/>
              <a:t>Ime file-a =&gt; 	dbrk_z_050_20160310_1200	</a:t>
            </a:r>
            <a:r>
              <a:rPr lang="hr-HR" dirty="0" err="1"/>
              <a:t>gcf</a:t>
            </a:r>
            <a:endParaRPr lang="hr-HR" dirty="0"/>
          </a:p>
          <a:p>
            <a:pPr marL="857250" lvl="3" indent="0">
              <a:lnSpc>
                <a:spcPct val="120000"/>
              </a:lnSpc>
              <a:buNone/>
            </a:pPr>
            <a:r>
              <a:rPr lang="hr-HR" dirty="0"/>
              <a:t>		</a:t>
            </a:r>
            <a:r>
              <a:rPr lang="hr-HR" dirty="0" smtClean="0"/>
              <a:t>	</a:t>
            </a:r>
            <a:r>
              <a:rPr lang="hr-HR" dirty="0"/>
              <a:t>	</a:t>
            </a:r>
            <a:r>
              <a:rPr lang="hr-HR" dirty="0" smtClean="0"/>
              <a:t>dbrk_e_050_20160310_1200</a:t>
            </a:r>
            <a:r>
              <a:rPr lang="hr-HR" dirty="0"/>
              <a:t>	</a:t>
            </a:r>
            <a:r>
              <a:rPr lang="hr-HR" dirty="0" err="1"/>
              <a:t>gcf</a:t>
            </a:r>
            <a:endParaRPr lang="hr-HR" dirty="0"/>
          </a:p>
          <a:p>
            <a:pPr marL="857250" lvl="3" indent="0">
              <a:lnSpc>
                <a:spcPct val="120000"/>
              </a:lnSpc>
              <a:buNone/>
            </a:pPr>
            <a:r>
              <a:rPr lang="hr-HR" dirty="0"/>
              <a:t>				dbrk_n_050_20160310_1200	</a:t>
            </a:r>
            <a:r>
              <a:rPr lang="hr-HR" dirty="0" err="1"/>
              <a:t>gcf</a:t>
            </a:r>
            <a:endParaRPr lang="hr-HR" dirty="0"/>
          </a:p>
          <a:p>
            <a:pPr marL="857250" lvl="3" indent="0">
              <a:lnSpc>
                <a:spcPct val="120000"/>
              </a:lnSpc>
              <a:buNone/>
            </a:pPr>
            <a:r>
              <a:rPr lang="hr-HR" dirty="0"/>
              <a:t>				dbrk_status_20160310_1200 	</a:t>
            </a:r>
            <a:r>
              <a:rPr lang="hr-HR" dirty="0" err="1"/>
              <a:t>txt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8" y="1483617"/>
            <a:ext cx="4556945" cy="389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23" y="1483617"/>
            <a:ext cx="12763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8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MASKA ZA SNIMANJE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125" y="1331218"/>
            <a:ext cx="9244171" cy="4943278"/>
          </a:xfrm>
        </p:spPr>
        <p:txBody>
          <a:bodyPr lIns="0">
            <a:normAutofit/>
          </a:bodyPr>
          <a:lstStyle/>
          <a:p>
            <a:pPr marL="342900" lvl="1" indent="-342900">
              <a:lnSpc>
                <a:spcPct val="120000"/>
              </a:lnSpc>
            </a:pPr>
            <a:r>
              <a:rPr lang="hr-HR" b="1" i="1" dirty="0">
                <a:solidFill>
                  <a:srgbClr val="00B050"/>
                </a:solidFill>
              </a:rPr>
              <a:t>PROVEDBA (TF, SP, KK, DS)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 smtClean="0"/>
              <a:t>Prvi tjedan u 4. mjesecu</a:t>
            </a:r>
          </a:p>
          <a:p>
            <a:pPr marL="1257300" lvl="5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podešavanje maske na svim postajama na koje se može spojiti iz Zagreba (TF, SP, KK)</a:t>
            </a:r>
          </a:p>
          <a:p>
            <a:pPr marL="1257300" lvl="5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Podešavanje maske na 8 (SP)</a:t>
            </a:r>
          </a:p>
          <a:p>
            <a:pPr marL="1257300" lvl="5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Podešavanje maske na PTJ i na satelitu (?)</a:t>
            </a:r>
          </a:p>
          <a:p>
            <a:pPr marL="742950" lvl="4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 smtClean="0"/>
              <a:t>Na preostalim postajama napraviti dobru masku na prvom sljedećem terenu (gdje to omogućava oprema)</a:t>
            </a:r>
          </a:p>
          <a:p>
            <a:pPr marL="457200" lvl="4" indent="0">
              <a:lnSpc>
                <a:spcPct val="120000"/>
              </a:lnSpc>
              <a:buNone/>
            </a:pPr>
            <a:endParaRPr lang="hr-HR" sz="1600" dirty="0" smtClean="0"/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r>
              <a:rPr lang="hr-HR" sz="1600" b="1" i="1" u="sng" dirty="0">
                <a:solidFill>
                  <a:srgbClr val="00B050"/>
                </a:solidFill>
              </a:rPr>
              <a:t>Izvedivo u </a:t>
            </a:r>
            <a:r>
              <a:rPr lang="hr-HR" sz="1600" b="1" i="1" u="sng" dirty="0" smtClean="0">
                <a:solidFill>
                  <a:srgbClr val="00B050"/>
                </a:solidFill>
              </a:rPr>
              <a:t>sljedećih mjesec dana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4510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MASKA ZA SNIMANJE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125" y="1331218"/>
            <a:ext cx="9244171" cy="4943278"/>
          </a:xfrm>
        </p:spPr>
        <p:txBody>
          <a:bodyPr lIns="0">
            <a:normAutofit/>
          </a:bodyPr>
          <a:lstStyle/>
          <a:p>
            <a:pPr marL="342900" lvl="1" indent="-342900">
              <a:lnSpc>
                <a:spcPct val="120000"/>
              </a:lnSpc>
            </a:pPr>
            <a:r>
              <a:rPr lang="hr-HR" b="1" i="1" dirty="0">
                <a:solidFill>
                  <a:srgbClr val="00B050"/>
                </a:solidFill>
              </a:rPr>
              <a:t>PROVEDBA (TF, SP, KK, DS)</a:t>
            </a:r>
          </a:p>
          <a:p>
            <a:pPr marL="800100" lvl="4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 smtClean="0"/>
              <a:t>NAPOMENE:</a:t>
            </a:r>
          </a:p>
          <a:p>
            <a:pPr marL="1257300" lvl="5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/>
              <a:t>kod stanice 3 slova =&gt; KSY_	PTJ_	  RIY_    STA_	ZAG_</a:t>
            </a:r>
          </a:p>
          <a:p>
            <a:pPr marL="1257300" lvl="5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sz="1400" dirty="0" err="1"/>
              <a:t>Mapiranje</a:t>
            </a:r>
            <a:r>
              <a:rPr lang="hr-HR" sz="1400" dirty="0"/>
              <a:t> viših </a:t>
            </a:r>
            <a:r>
              <a:rPr lang="hr-HR" sz="1400" dirty="0" err="1"/>
              <a:t>sps</a:t>
            </a:r>
            <a:r>
              <a:rPr lang="hr-HR" sz="1400" dirty="0"/>
              <a:t> =&gt; 100 ili 200 Hz</a:t>
            </a:r>
          </a:p>
        </p:txBody>
      </p:sp>
    </p:spTree>
    <p:extLst>
      <p:ext uri="{BB962C8B-B14F-4D97-AF65-F5344CB8AC3E}">
        <p14:creationId xmlns:p14="http://schemas.microsoft.com/office/powerpoint/2010/main" val="15047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PREOSTALI PROBLEMI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125" y="1331218"/>
            <a:ext cx="9244171" cy="4943278"/>
          </a:xfrm>
        </p:spPr>
        <p:txBody>
          <a:bodyPr lIns="0">
            <a:normAutofit/>
          </a:bodyPr>
          <a:lstStyle/>
          <a:p>
            <a:pPr marL="342900" lvl="1" indent="-342900">
              <a:lnSpc>
                <a:spcPct val="120000"/>
              </a:lnSpc>
            </a:pPr>
            <a:r>
              <a:rPr lang="hr-HR" dirty="0">
                <a:solidFill>
                  <a:schemeClr val="tx1"/>
                </a:solidFill>
              </a:rPr>
              <a:t>Obrazac za službeni put</a:t>
            </a:r>
          </a:p>
          <a:p>
            <a:pPr marL="342900" lvl="1" indent="-342900">
              <a:lnSpc>
                <a:spcPct val="120000"/>
              </a:lnSpc>
            </a:pPr>
            <a:r>
              <a:rPr lang="hr-HR" dirty="0" smtClean="0">
                <a:solidFill>
                  <a:schemeClr val="tx1"/>
                </a:solidFill>
              </a:rPr>
              <a:t>WIN </a:t>
            </a:r>
            <a:r>
              <a:rPr lang="hr-HR" dirty="0">
                <a:solidFill>
                  <a:schemeClr val="tx1"/>
                </a:solidFill>
              </a:rPr>
              <a:t>XP na postajama</a:t>
            </a:r>
          </a:p>
          <a:p>
            <a:pPr marL="342900" lvl="1" indent="-342900">
              <a:lnSpc>
                <a:spcPct val="120000"/>
              </a:lnSpc>
            </a:pPr>
            <a:r>
              <a:rPr lang="hr-HR" dirty="0" smtClean="0">
                <a:solidFill>
                  <a:schemeClr val="tx1"/>
                </a:solidFill>
              </a:rPr>
              <a:t>Web stranica službe</a:t>
            </a:r>
          </a:p>
          <a:p>
            <a:pPr marL="342900" lvl="1" indent="-342900">
              <a:lnSpc>
                <a:spcPct val="120000"/>
              </a:lnSpc>
            </a:pPr>
            <a:r>
              <a:rPr lang="hr-HR" dirty="0" smtClean="0">
                <a:solidFill>
                  <a:schemeClr val="tx1"/>
                </a:solidFill>
              </a:rPr>
              <a:t>Automatska lokacija jačih potresa + izvješće za javnost</a:t>
            </a:r>
          </a:p>
          <a:p>
            <a:pPr marL="342900" lvl="1" indent="-342900">
              <a:lnSpc>
                <a:spcPct val="120000"/>
              </a:lnSpc>
            </a:pPr>
            <a:r>
              <a:rPr lang="hr-HR" dirty="0" smtClean="0">
                <a:solidFill>
                  <a:schemeClr val="tx1"/>
                </a:solidFill>
              </a:rPr>
              <a:t>. . .</a:t>
            </a:r>
            <a:endParaRPr lang="hr-HR" dirty="0">
              <a:solidFill>
                <a:schemeClr val="tx1"/>
              </a:solidFill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hr-H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9125" y="1331218"/>
            <a:ext cx="9244171" cy="4943278"/>
          </a:xfrm>
        </p:spPr>
        <p:txBody>
          <a:bodyPr lIns="0">
            <a:normAutofit/>
          </a:bodyPr>
          <a:lstStyle/>
          <a:p>
            <a:pPr marL="342900" lvl="1" indent="-342900">
              <a:lnSpc>
                <a:spcPct val="120000"/>
              </a:lnSpc>
            </a:pPr>
            <a:r>
              <a:rPr lang="hr-HR" dirty="0" smtClean="0">
                <a:solidFill>
                  <a:schemeClr val="tx1"/>
                </a:solidFill>
              </a:rPr>
              <a:t>SASTANAK ZA TJEDAN DANA?</a:t>
            </a:r>
          </a:p>
          <a:p>
            <a:pPr marL="742950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Kritike, komentari, prijedlozi</a:t>
            </a:r>
          </a:p>
          <a:p>
            <a:pPr marL="742950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Donošenje odluka</a:t>
            </a:r>
          </a:p>
          <a:p>
            <a:pPr marL="742950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hr-HR" dirty="0">
              <a:solidFill>
                <a:schemeClr val="tx1"/>
              </a:solidFill>
            </a:endParaRPr>
          </a:p>
          <a:p>
            <a:pPr marL="742950" lvl="2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hr-HR" dirty="0">
              <a:solidFill>
                <a:schemeClr val="tx1"/>
              </a:solidFill>
            </a:endParaRPr>
          </a:p>
          <a:p>
            <a:pPr marL="0" lvl="1" indent="0">
              <a:lnSpc>
                <a:spcPct val="120000"/>
              </a:lnSpc>
              <a:buNone/>
            </a:pPr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6"/>
          <a:stretch/>
        </p:blipFill>
        <p:spPr>
          <a:xfrm>
            <a:off x="7037224" y="2707009"/>
            <a:ext cx="3013154" cy="3005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99" y="3177766"/>
            <a:ext cx="2355850" cy="188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2370"/>
          </a:xfrm>
        </p:spPr>
        <p:txBody>
          <a:bodyPr>
            <a:normAutofit/>
          </a:bodyPr>
          <a:lstStyle/>
          <a:p>
            <a:r>
              <a:rPr lang="hr-HR" sz="3200" dirty="0"/>
              <a:t>RSYNC 8 i 10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89212" y="1356528"/>
            <a:ext cx="8915400" cy="964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b="1" i="1" dirty="0" smtClean="0">
                <a:solidFill>
                  <a:srgbClr val="FF0000"/>
                </a:solidFill>
              </a:rPr>
              <a:t>PROBLEM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Kontrola podataka koji se snimaju na 10</a:t>
            </a:r>
          </a:p>
          <a:p>
            <a:pPr marL="0" indent="0">
              <a:buNone/>
            </a:pPr>
            <a:endParaRPr lang="hr-HR" sz="1400" dirty="0" smtClean="0"/>
          </a:p>
          <a:p>
            <a:pPr marL="0" indent="0">
              <a:buFont typeface="Wingdings 3" charset="2"/>
              <a:buNone/>
            </a:pPr>
            <a:endParaRPr lang="hr-HR" sz="1400" i="1" u="sng" dirty="0" smtClean="0"/>
          </a:p>
          <a:p>
            <a:pPr marL="0" indent="0">
              <a:buFont typeface="Wingdings 3" charset="2"/>
              <a:buNone/>
            </a:pPr>
            <a:endParaRPr lang="hr-HR" dirty="0" smtClean="0"/>
          </a:p>
          <a:p>
            <a:pPr marL="457200" lvl="1" indent="0">
              <a:buFont typeface="Wingdings 3" charset="2"/>
              <a:buNone/>
            </a:pPr>
            <a:endParaRPr lang="hr-HR" sz="1800" dirty="0" smtClean="0"/>
          </a:p>
          <a:p>
            <a:pPr marL="342900" lvl="1" indent="-342900"/>
            <a:endParaRPr lang="hr-HR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44153" y="5106238"/>
            <a:ext cx="9164068" cy="140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Podaci </a:t>
            </a:r>
            <a:r>
              <a:rPr lang="hr-HR" sz="1400" dirty="0">
                <a:solidFill>
                  <a:schemeClr val="tx1"/>
                </a:solidFill>
              </a:rPr>
              <a:t>dolaze na 10 na dva načina:</a:t>
            </a:r>
          </a:p>
          <a:p>
            <a:pPr lvl="2">
              <a:buFont typeface="+mj-lt"/>
              <a:buAutoNum type="arabicPeriod"/>
            </a:pPr>
            <a:r>
              <a:rPr lang="hr-HR" sz="1200" dirty="0" smtClean="0"/>
              <a:t>Unos podataka s terena =&gt; podaci kopirani na postajama</a:t>
            </a:r>
          </a:p>
          <a:p>
            <a:pPr lvl="2">
              <a:buFont typeface="+mj-lt"/>
              <a:buAutoNum type="arabicPeriod"/>
            </a:pPr>
            <a:r>
              <a:rPr lang="hr-HR" sz="1200" dirty="0" smtClean="0"/>
              <a:t>Rsync 8 i 10 </a:t>
            </a:r>
          </a:p>
          <a:p>
            <a:pPr marL="0" indent="0">
              <a:buFont typeface="Wingdings 3" charset="2"/>
              <a:buNone/>
            </a:pPr>
            <a:endParaRPr lang="hr-HR" sz="1400" i="1" u="sng" dirty="0" smtClean="0"/>
          </a:p>
          <a:p>
            <a:pPr marL="0" indent="0">
              <a:buFont typeface="Wingdings 3" charset="2"/>
              <a:buNone/>
            </a:pPr>
            <a:endParaRPr lang="hr-HR" dirty="0" smtClean="0"/>
          </a:p>
          <a:p>
            <a:pPr marL="457200" lvl="1" indent="0">
              <a:buFont typeface="Wingdings 3" charset="2"/>
              <a:buNone/>
            </a:pPr>
            <a:endParaRPr lang="hr-HR" sz="1800" dirty="0" smtClean="0"/>
          </a:p>
          <a:p>
            <a:pPr marL="342900" lvl="1" indent="-342900"/>
            <a:endParaRPr lang="hr-HR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7" r="29376"/>
          <a:stretch/>
        </p:blipFill>
        <p:spPr>
          <a:xfrm>
            <a:off x="2744153" y="2546419"/>
            <a:ext cx="3745547" cy="198454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48" y="2526289"/>
            <a:ext cx="2236753" cy="1960301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9" t="11247" b="3249"/>
          <a:stretch/>
        </p:blipFill>
        <p:spPr>
          <a:xfrm>
            <a:off x="8686799" y="2522137"/>
            <a:ext cx="2566953" cy="19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1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RSYNC 8 i 10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6528"/>
            <a:ext cx="8915400" cy="1959428"/>
          </a:xfrm>
        </p:spPr>
        <p:txBody>
          <a:bodyPr>
            <a:normAutofit/>
          </a:bodyPr>
          <a:lstStyle/>
          <a:p>
            <a:r>
              <a:rPr lang="hr-HR" sz="1600" b="1" dirty="0" smtClean="0"/>
              <a:t>Unos podataka s terena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400" dirty="0" smtClean="0"/>
              <a:t>kontrolirani unos</a:t>
            </a:r>
          </a:p>
          <a:p>
            <a:pPr marL="0" indent="0">
              <a:buNone/>
            </a:pPr>
            <a:endParaRPr lang="hr-HR" sz="1800" dirty="0"/>
          </a:p>
          <a:p>
            <a:pPr marL="457200" lvl="1" indent="0">
              <a:buNone/>
            </a:pPr>
            <a:endParaRPr lang="hr-HR" sz="1800" dirty="0" smtClean="0"/>
          </a:p>
          <a:p>
            <a:pPr marL="342900" lvl="1" indent="-342900"/>
            <a:endParaRPr lang="hr-HR" sz="18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85158105"/>
              </p:ext>
            </p:extLst>
          </p:nvPr>
        </p:nvGraphicFramePr>
        <p:xfrm>
          <a:off x="2144589" y="2336242"/>
          <a:ext cx="8120185" cy="2042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6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RSYNC 8 i 10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79"/>
            <a:ext cx="8915400" cy="3587471"/>
          </a:xfrm>
        </p:spPr>
        <p:txBody>
          <a:bodyPr>
            <a:normAutofit/>
          </a:bodyPr>
          <a:lstStyle/>
          <a:p>
            <a:pPr marL="285750" lvl="1" algn="just">
              <a:lnSpc>
                <a:spcPct val="120000"/>
              </a:lnSpc>
            </a:pPr>
            <a:r>
              <a:rPr lang="hr-HR" b="1" i="1" dirty="0" smtClean="0"/>
              <a:t>Rsync 8 i 10 </a:t>
            </a:r>
          </a:p>
          <a:p>
            <a:pPr marL="685800" lvl="2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trenutno </a:t>
            </a:r>
            <a:r>
              <a:rPr lang="hr-HR" dirty="0"/>
              <a:t>taj način ne </a:t>
            </a:r>
            <a:r>
              <a:rPr lang="hr-HR" dirty="0" smtClean="0"/>
              <a:t>kontroliramo</a:t>
            </a:r>
          </a:p>
          <a:p>
            <a:pPr marL="685800" lvl="2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rsync – originalni file-ovi snimljeni na postajama</a:t>
            </a:r>
          </a:p>
          <a:p>
            <a:pPr marL="457200" lvl="2" indent="0" algn="just">
              <a:lnSpc>
                <a:spcPct val="120000"/>
              </a:lnSpc>
              <a:buNone/>
            </a:pPr>
            <a:r>
              <a:rPr lang="hr-HR" dirty="0"/>
              <a:t>	</a:t>
            </a:r>
            <a:r>
              <a:rPr lang="hr-HR" dirty="0" smtClean="0"/>
              <a:t>     – </a:t>
            </a:r>
            <a:r>
              <a:rPr lang="hr-HR" dirty="0"/>
              <a:t>„smeće</a:t>
            </a:r>
            <a:r>
              <a:rPr lang="hr-HR" dirty="0" smtClean="0"/>
              <a:t>” koje digitizer na postaji izbaci kada se zblesira</a:t>
            </a:r>
          </a:p>
          <a:p>
            <a:pPr marL="685800" lvl="2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ako </a:t>
            </a:r>
            <a:r>
              <a:rPr lang="hr-HR" dirty="0"/>
              <a:t>takav „smeće” file ima isto ime kao i originalni file na 10, taj originalni file bit će prebrisan „smeće” file-om =&gt; </a:t>
            </a:r>
            <a:r>
              <a:rPr lang="hr-HR" b="1" dirty="0">
                <a:solidFill>
                  <a:srgbClr val="FF0000"/>
                </a:solidFill>
              </a:rPr>
              <a:t>mogućnost</a:t>
            </a:r>
            <a:r>
              <a:rPr lang="hr-HR" dirty="0" smtClean="0"/>
              <a:t> </a:t>
            </a:r>
            <a:r>
              <a:rPr lang="hr-HR" b="1" dirty="0" smtClean="0">
                <a:solidFill>
                  <a:srgbClr val="FF0000"/>
                </a:solidFill>
              </a:rPr>
              <a:t>gubitka</a:t>
            </a:r>
            <a:r>
              <a:rPr lang="hr-HR" dirty="0" smtClean="0"/>
              <a:t> </a:t>
            </a:r>
            <a:r>
              <a:rPr lang="hr-HR" b="1" dirty="0" smtClean="0">
                <a:solidFill>
                  <a:srgbClr val="FF0000"/>
                </a:solidFill>
              </a:rPr>
              <a:t>originalnih </a:t>
            </a:r>
            <a:r>
              <a:rPr lang="hr-HR" b="1" dirty="0">
                <a:solidFill>
                  <a:srgbClr val="FF0000"/>
                </a:solidFill>
              </a:rPr>
              <a:t>podataka</a:t>
            </a:r>
          </a:p>
          <a:p>
            <a:pPr marL="685800" lvl="2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Primjer 1.	KALN		25.2.2016	=&gt;	19.12.2010		00, 02, 03, 04h</a:t>
            </a:r>
          </a:p>
          <a:p>
            <a:pPr marL="685800" lvl="2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Primjer 2.	STA		1.3.2016	=&gt; 	23.7.2012		12, 19, 20, 21, 22h</a:t>
            </a:r>
          </a:p>
          <a:p>
            <a:pPr marL="685800" lvl="2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Primjer 3.	ZIRJ		29.2.2016	=&gt; 	2014/ 11 i 12 mjesec; 2015/1, 2 i 3 mjesec</a:t>
            </a:r>
          </a:p>
          <a:p>
            <a:pPr marL="685800" lvl="2" algn="just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0" indent="0" algn="just">
              <a:buNone/>
            </a:pPr>
            <a:endParaRPr lang="hr-HR" sz="1800" dirty="0"/>
          </a:p>
          <a:p>
            <a:pPr marL="457200" lvl="1" indent="0" algn="just">
              <a:buNone/>
            </a:pPr>
            <a:endParaRPr lang="hr-HR" sz="1800" dirty="0" smtClean="0"/>
          </a:p>
          <a:p>
            <a:pPr marL="342900" lvl="1" indent="-342900" algn="just"/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68" y="5158746"/>
            <a:ext cx="5524500" cy="61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241" y="4742823"/>
            <a:ext cx="4293625" cy="19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RSYNC 8 i 10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79"/>
            <a:ext cx="8915400" cy="5016221"/>
          </a:xfrm>
        </p:spPr>
        <p:txBody>
          <a:bodyPr>
            <a:normAutofit/>
          </a:bodyPr>
          <a:lstStyle/>
          <a:p>
            <a:pPr algn="just"/>
            <a:r>
              <a:rPr lang="hr-HR" sz="1600" b="1" i="1" dirty="0" smtClean="0">
                <a:solidFill>
                  <a:srgbClr val="00B050"/>
                </a:solidFill>
              </a:rPr>
              <a:t>PRIJEDLOG RJEŠENJA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/>
              <a:t>t</a:t>
            </a:r>
            <a:r>
              <a:rPr lang="hr-HR" sz="1400" dirty="0" smtClean="0"/>
              <a:t>ekući mjesec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/>
              <a:t>s</a:t>
            </a:r>
            <a:r>
              <a:rPr lang="hr-HR" sz="1400" dirty="0" smtClean="0"/>
              <a:t>nimanje </a:t>
            </a:r>
            <a:r>
              <a:rPr lang="hr-HR" sz="1400" dirty="0"/>
              <a:t>samo tekućeg mjesec na </a:t>
            </a:r>
            <a:r>
              <a:rPr lang="hr-HR" sz="1400" dirty="0" smtClean="0"/>
              <a:t>8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/>
              <a:t>a</a:t>
            </a:r>
            <a:r>
              <a:rPr lang="hr-HR" sz="1400" dirty="0" smtClean="0"/>
              <a:t>utomatski rsync 8 i 10 samo tekućeg mjeseca na način kao i do sada (4x/sat)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/>
              <a:t>ostali mjeseci dostupni na 10, 55, Sljeme i satelit =&gt; RIY i KSY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/>
              <a:t>nije optimalno rješenje =&gt; postoji mogućnost presnimavanja podataka u tekućem mjesecu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/>
              <a:t>bolje rješenje od onog što trenutno imamo</a:t>
            </a:r>
          </a:p>
          <a:p>
            <a:pPr marL="457200" lvl="1" indent="0" algn="just">
              <a:buNone/>
            </a:pPr>
            <a:endParaRPr lang="hr-HR" sz="1600" dirty="0"/>
          </a:p>
          <a:p>
            <a:pPr marL="685800" lvl="2" indent="-285750" algn="just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endParaRPr lang="hr-HR" dirty="0"/>
          </a:p>
          <a:p>
            <a:pPr marL="457200" lvl="1" indent="0" algn="just">
              <a:buNone/>
            </a:pPr>
            <a:endParaRPr lang="hr-HR" sz="1800" dirty="0" smtClean="0"/>
          </a:p>
          <a:p>
            <a:pPr marL="342900" lvl="1" indent="-342900" algn="just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6576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RSYNC 8 i 10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79"/>
            <a:ext cx="8915400" cy="5178146"/>
          </a:xfrm>
        </p:spPr>
        <p:txBody>
          <a:bodyPr>
            <a:normAutofit fontScale="85000" lnSpcReduction="10000"/>
          </a:bodyPr>
          <a:lstStyle/>
          <a:p>
            <a:pPr marL="342900" lvl="1" indent="-342900" algn="just"/>
            <a:r>
              <a:rPr lang="hr-HR" b="1" i="1" dirty="0">
                <a:solidFill>
                  <a:srgbClr val="00B050"/>
                </a:solidFill>
              </a:rPr>
              <a:t>PROVEDBA </a:t>
            </a:r>
            <a:r>
              <a:rPr lang="hr-HR" b="1" i="1" dirty="0" smtClean="0">
                <a:solidFill>
                  <a:srgbClr val="00B050"/>
                </a:solidFill>
              </a:rPr>
              <a:t>(DK, TF, </a:t>
            </a:r>
            <a:r>
              <a:rPr lang="hr-HR" b="1" i="1" dirty="0">
                <a:solidFill>
                  <a:srgbClr val="00B050"/>
                </a:solidFill>
              </a:rPr>
              <a:t>SP, KK)</a:t>
            </a:r>
          </a:p>
          <a:p>
            <a:pPr marL="685800" lvl="2" indent="-28575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Brisanje svih podataka sa 8. osim tekućeg mjeseca =&gt; TF, SP, KK </a:t>
            </a:r>
          </a:p>
          <a:p>
            <a:pPr marL="1143000" lvl="3" indent="-28575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7.3.2016 završen kompletan backup 10 na vanjski disk</a:t>
            </a:r>
          </a:p>
          <a:p>
            <a:pPr marL="1143000" lvl="3" indent="-28575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provjeriti da li je došlo do eventualnih promjena prije brisanja</a:t>
            </a:r>
          </a:p>
          <a:p>
            <a:pPr marL="685800" lvl="2" indent="-28575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hr-HR" dirty="0" smtClean="0"/>
              <a:t>Podešavanje </a:t>
            </a:r>
            <a:r>
              <a:rPr lang="hr-HR" dirty="0" err="1" smtClean="0"/>
              <a:t>rsync</a:t>
            </a:r>
            <a:r>
              <a:rPr lang="hr-HR" dirty="0" smtClean="0"/>
              <a:t>-a samo tekućeg mjeseca =&gt; </a:t>
            </a:r>
            <a:r>
              <a:rPr lang="hr-HR" dirty="0"/>
              <a:t>DK, TF, SP, KK </a:t>
            </a:r>
            <a:endParaRPr lang="hr-HR" dirty="0" smtClean="0"/>
          </a:p>
          <a:p>
            <a:pPr marL="1143000" lvl="3" indent="-28575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hr-HR" dirty="0" err="1"/>
              <a:t>npr</a:t>
            </a:r>
            <a:r>
              <a:rPr lang="hr-HR" dirty="0"/>
              <a:t> godina_2016/mjesec_03/</a:t>
            </a:r>
          </a:p>
          <a:p>
            <a:pPr marL="1143000" lvl="3" indent="-28575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hr-HR" dirty="0"/>
              <a:t>p</a:t>
            </a:r>
            <a:r>
              <a:rPr lang="hr-HR" dirty="0" smtClean="0"/>
              <a:t>rvi </a:t>
            </a:r>
            <a:r>
              <a:rPr lang="hr-HR" dirty="0"/>
              <a:t>radni dan u novom mjesecu podesiti </a:t>
            </a:r>
            <a:r>
              <a:rPr lang="hr-HR" dirty="0" smtClean="0"/>
              <a:t>ručno da </a:t>
            </a:r>
            <a:r>
              <a:rPr lang="hr-HR" dirty="0"/>
              <a:t>se radi rsync samo novog, tekućeg mjeseca = DK, TF, SP, KK</a:t>
            </a:r>
          </a:p>
          <a:p>
            <a:pPr marL="1143000" lvl="3" indent="-28575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hr-HR" dirty="0"/>
              <a:t>u</a:t>
            </a:r>
            <a:r>
              <a:rPr lang="hr-HR" dirty="0" smtClean="0"/>
              <a:t>nutar </a:t>
            </a:r>
            <a:r>
              <a:rPr lang="hr-HR" dirty="0"/>
              <a:t>prvog tjedna novog mjeseca izbrisati prethodni mjesec sa 8. Prije brisanja provjeriti zadnji datum promjene tog foldera i usporediti veličinu foldera i broj file-ova na 8 i 10. Ako je potrebno prije brisanja napraviti rsync cijelog prethodnog mjeseca =&gt; DK, TF, SP, KK</a:t>
            </a:r>
          </a:p>
          <a:p>
            <a:pPr marL="685800" lvl="2" indent="-28575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hr-HR" dirty="0"/>
              <a:t>Ukoliko se na 8 pojavi bilo koji drugi mjesec osim tekućeg, provjeriti da li se radi o originalnim podacima snimljenim na postaji (moguće ako je bio prekid komunikacije i nakon uspostave veze podaci se naknadno povuku iz </a:t>
            </a:r>
            <a:r>
              <a:rPr lang="hr-HR" dirty="0" err="1"/>
              <a:t>buffera</a:t>
            </a:r>
            <a:r>
              <a:rPr lang="hr-HR" dirty="0"/>
              <a:t>) ili o smeću. Napraviti rsync za originalne podatke =&gt; DK, TF, SP, </a:t>
            </a:r>
            <a:r>
              <a:rPr lang="hr-HR" dirty="0" smtClean="0"/>
              <a:t>KK</a:t>
            </a:r>
          </a:p>
          <a:p>
            <a:pPr marL="685800" lvl="2" indent="-28575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hr-HR" b="1" i="1" u="sng" dirty="0" smtClean="0">
                <a:solidFill>
                  <a:srgbClr val="00B050"/>
                </a:solidFill>
              </a:rPr>
              <a:t>Izvedivo u roku par dana (definitivno do kraja ožujka 2016)</a:t>
            </a:r>
            <a:endParaRPr lang="hr-HR" b="1" i="1" u="sng" dirty="0">
              <a:solidFill>
                <a:srgbClr val="00B050"/>
              </a:solidFill>
            </a:endParaRPr>
          </a:p>
          <a:p>
            <a:pPr marL="685800" lvl="2" indent="-285750"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endParaRPr lang="hr-HR" sz="1500" dirty="0" smtClean="0"/>
          </a:p>
          <a:p>
            <a:pPr marL="685800" lvl="2" indent="-285750" algn="just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endParaRPr lang="hr-HR" dirty="0"/>
          </a:p>
          <a:p>
            <a:pPr marL="457200" lvl="1" indent="0" algn="just">
              <a:buNone/>
            </a:pPr>
            <a:endParaRPr lang="hr-HR" sz="1800" dirty="0" smtClean="0"/>
          </a:p>
          <a:p>
            <a:pPr marL="342900" lvl="1" indent="-342900" algn="just"/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0117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ANALIZA SEIZMOGRAMA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80"/>
            <a:ext cx="8765426" cy="2754740"/>
          </a:xfrm>
        </p:spPr>
        <p:txBody>
          <a:bodyPr>
            <a:normAutofit/>
          </a:bodyPr>
          <a:lstStyle/>
          <a:p>
            <a:r>
              <a:rPr lang="hr-HR" sz="1600" b="1" i="1" dirty="0">
                <a:solidFill>
                  <a:srgbClr val="FF0000"/>
                </a:solidFill>
              </a:rPr>
              <a:t>PROBLEM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Godišnje evidencije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hr-HR" sz="1400" dirty="0" smtClean="0">
                <a:solidFill>
                  <a:schemeClr val="tx1"/>
                </a:solidFill>
              </a:rPr>
              <a:t>Evidencija godišnjeg rada postaja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/>
              <a:t>koliko su postaje tijekom godine lokalno radile/nisu </a:t>
            </a:r>
            <a:r>
              <a:rPr lang="hr-HR" sz="1200" dirty="0" smtClean="0"/>
              <a:t>radile i zašto?</a:t>
            </a:r>
            <a:endParaRPr lang="hr-HR" sz="1200" dirty="0"/>
          </a:p>
          <a:p>
            <a:pPr marL="800100" lvl="1" indent="-342900" algn="just">
              <a:buFont typeface="+mj-lt"/>
              <a:buAutoNum type="arabicPeriod"/>
            </a:pPr>
            <a:r>
              <a:rPr lang="hr-HR" sz="1400" dirty="0">
                <a:solidFill>
                  <a:schemeClr val="tx1"/>
                </a:solidFill>
              </a:rPr>
              <a:t>Evidencija podataka na serveru 10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/>
              <a:t>koliko se od lokalno snimljenih podataka na postajama nalazi na serveru 10?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hr-HR" sz="1400" dirty="0" smtClean="0">
                <a:solidFill>
                  <a:schemeClr val="tx1"/>
                </a:solidFill>
              </a:rPr>
              <a:t>Evidencija </a:t>
            </a:r>
            <a:r>
              <a:rPr lang="hr-HR" sz="1400" dirty="0">
                <a:solidFill>
                  <a:schemeClr val="tx1"/>
                </a:solidFill>
              </a:rPr>
              <a:t>analiziranih podataka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dirty="0" smtClean="0"/>
              <a:t> </a:t>
            </a:r>
            <a:r>
              <a:rPr lang="hr-HR" sz="1200" dirty="0" smtClean="0"/>
              <a:t>koliko je od lokalno snimljenih podataka zapravo analizirano?</a:t>
            </a:r>
          </a:p>
          <a:p>
            <a:pPr marL="400050" lvl="2" indent="0" algn="just">
              <a:buNone/>
            </a:pPr>
            <a:endParaRPr lang="hr-HR" dirty="0"/>
          </a:p>
          <a:p>
            <a:pPr marL="457200" lvl="1" indent="0" algn="just">
              <a:buNone/>
            </a:pPr>
            <a:endParaRPr lang="hr-HR" sz="1800" dirty="0" smtClean="0"/>
          </a:p>
          <a:p>
            <a:pPr marL="342900" lvl="1" indent="-342900" algn="just"/>
            <a:endParaRPr lang="hr-HR" sz="1800" dirty="0"/>
          </a:p>
        </p:txBody>
      </p:sp>
      <p:sp>
        <p:nvSpPr>
          <p:cNvPr id="4" name="AutoShape 2" descr="Slikovni rezultat za smil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4" descr="Slikovni rezultat za smil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386" y="4346392"/>
            <a:ext cx="944546" cy="64544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89212" y="4211753"/>
            <a:ext cx="7589768" cy="200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Font typeface="Wingdings" panose="05000000000000000000" pitchFamily="2" charset="2"/>
              <a:buChar char="Ø"/>
            </a:pPr>
            <a:r>
              <a:rPr lang="hr-HR" sz="1400" dirty="0" smtClean="0">
                <a:solidFill>
                  <a:schemeClr val="tx1"/>
                </a:solidFill>
              </a:rPr>
              <a:t>Trenutni problemi pri analizi seizmograma =&gt; rupe na serveru 10: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postaja lokano nije radila  =&gt; svi lokalno snimljeni podaci su i analizirani </a:t>
            </a:r>
          </a:p>
          <a:p>
            <a:pPr marL="914400" lvl="2" indent="0" algn="just">
              <a:buNone/>
            </a:pPr>
            <a:r>
              <a:rPr lang="hr-HR" sz="1200" dirty="0" smtClean="0">
                <a:solidFill>
                  <a:schemeClr val="tx1"/>
                </a:solidFill>
              </a:rPr>
              <a:t> 					ALI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r-HR" sz="1200" dirty="0" smtClean="0">
                <a:solidFill>
                  <a:schemeClr val="tx1"/>
                </a:solidFill>
              </a:rPr>
              <a:t>problem u komunikaciji (podaci su lokalno snimljeni, ali nisu na 10) ili podaci još nisu kopirani na server =&gt; podaci postoje, nisu analizirani niti će vjerojatno biti analizirani, a toga nismo ni svjesni</a:t>
            </a:r>
            <a:r>
              <a:rPr lang="hr-HR" dirty="0" smtClean="0"/>
              <a:t>	</a:t>
            </a:r>
          </a:p>
          <a:p>
            <a:pPr marL="742950" lvl="2" indent="-342900" algn="just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457200" lvl="1" indent="0" algn="just">
              <a:buFont typeface="Wingdings 3" charset="2"/>
              <a:buNone/>
            </a:pPr>
            <a:endParaRPr lang="hr-HR" sz="1800" dirty="0" smtClean="0"/>
          </a:p>
          <a:p>
            <a:pPr marL="342900" lvl="1" indent="-342900" algn="just"/>
            <a:endParaRPr lang="hr-HR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39" y="5251209"/>
            <a:ext cx="927393" cy="7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1183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ANALIZA SEIZMOGRAMA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46480"/>
            <a:ext cx="8835764" cy="18488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hr-HR" sz="1600" b="1" i="1" dirty="0">
                <a:solidFill>
                  <a:srgbClr val="00B050"/>
                </a:solidFill>
              </a:rPr>
              <a:t>PRIJEDLOG RJEŠENJA</a:t>
            </a:r>
          </a:p>
          <a:p>
            <a:pPr lvl="1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Vođenje godišnjih evidencija</a:t>
            </a:r>
          </a:p>
          <a:p>
            <a:pPr lvl="1" algn="just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hr-HR" dirty="0" smtClean="0">
                <a:solidFill>
                  <a:schemeClr val="tx1"/>
                </a:solidFill>
              </a:rPr>
              <a:t>Podjela analize seizmograma na tromjesečni ciklus (za početak, kasnije može i mjesečni)</a:t>
            </a:r>
          </a:p>
          <a:p>
            <a:pPr marL="457200" lvl="1" indent="0" algn="just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r>
              <a:rPr lang="hr-HR" sz="1800" dirty="0" smtClean="0"/>
              <a:t>			</a:t>
            </a:r>
            <a:r>
              <a:rPr lang="hr-HR" sz="1200" dirty="0" smtClean="0"/>
              <a:t>MORI 2015</a:t>
            </a:r>
          </a:p>
          <a:p>
            <a:pPr marL="457200" lvl="1" indent="0" algn="just">
              <a:buNone/>
            </a:pPr>
            <a:endParaRPr lang="hr-HR" sz="1800" dirty="0" smtClean="0"/>
          </a:p>
          <a:p>
            <a:pPr marL="342900" lvl="1" indent="-342900" algn="just"/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4753" r="23517" b="4588"/>
          <a:stretch/>
        </p:blipFill>
        <p:spPr>
          <a:xfrm>
            <a:off x="8265515" y="3285811"/>
            <a:ext cx="1877550" cy="32069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186" y="3285811"/>
            <a:ext cx="4164602" cy="32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1243</TotalTime>
  <Words>1561</Words>
  <Application>Microsoft Office PowerPoint</Application>
  <PresentationFormat>Widescreen</PresentationFormat>
  <Paragraphs>240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Wingdings</vt:lpstr>
      <vt:lpstr>Wingdings 3</vt:lpstr>
      <vt:lpstr>Wisp</vt:lpstr>
      <vt:lpstr>PRIJEDLOZI   10.03.2016</vt:lpstr>
      <vt:lpstr>PROBLEMI</vt:lpstr>
      <vt:lpstr>RSYNC 8 i 10</vt:lpstr>
      <vt:lpstr>RSYNC 8 i 10</vt:lpstr>
      <vt:lpstr>RSYNC 8 i 10</vt:lpstr>
      <vt:lpstr>RSYNC 8 i 10</vt:lpstr>
      <vt:lpstr>RSYNC 8 i 10</vt:lpstr>
      <vt:lpstr>ANALIZA SEIZMOGRAMA</vt:lpstr>
      <vt:lpstr>ANALIZA SEIZMOGRAMA</vt:lpstr>
      <vt:lpstr>ANALIZA SEIZMOGRAMA</vt:lpstr>
      <vt:lpstr>ANALIZA SEIZMOGRAMA</vt:lpstr>
      <vt:lpstr>ANALIZA SEIZMOGRAMA</vt:lpstr>
      <vt:lpstr>ANALIZA SEIZMOGRAMA</vt:lpstr>
      <vt:lpstr>SREĐIVANJE 10</vt:lpstr>
      <vt:lpstr>SREĐIVANJE 10</vt:lpstr>
      <vt:lpstr>SREĐIVANJE 10</vt:lpstr>
      <vt:lpstr>BACKUP 10</vt:lpstr>
      <vt:lpstr>MASKA ZA SNIMANJE</vt:lpstr>
      <vt:lpstr>MASKA ZA SNIMANJE</vt:lpstr>
      <vt:lpstr>MASKA ZA SNIMANJE</vt:lpstr>
      <vt:lpstr>MASKA ZA SNIMANJE</vt:lpstr>
      <vt:lpstr>MASKA ZA SNIMANJE</vt:lpstr>
      <vt:lpstr>PREOSTALI PROBLEMI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PRIJEDLOZI</dc:title>
  <dc:creator>Snjezan Prevolnik</dc:creator>
  <cp:lastModifiedBy>Snjezan Prevolnik</cp:lastModifiedBy>
  <cp:revision>184</cp:revision>
  <dcterms:created xsi:type="dcterms:W3CDTF">2016-03-07T08:57:30Z</dcterms:created>
  <dcterms:modified xsi:type="dcterms:W3CDTF">2016-03-10T14:23:59Z</dcterms:modified>
</cp:coreProperties>
</file>