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78" r:id="rId3"/>
    <p:sldId id="258" r:id="rId4"/>
    <p:sldId id="259" r:id="rId5"/>
    <p:sldId id="272" r:id="rId6"/>
    <p:sldId id="271" r:id="rId7"/>
    <p:sldId id="260" r:id="rId8"/>
    <p:sldId id="268" r:id="rId9"/>
    <p:sldId id="261" r:id="rId10"/>
    <p:sldId id="262" r:id="rId11"/>
    <p:sldId id="270" r:id="rId12"/>
    <p:sldId id="269" r:id="rId13"/>
    <p:sldId id="263" r:id="rId14"/>
    <p:sldId id="264" r:id="rId15"/>
    <p:sldId id="273" r:id="rId16"/>
    <p:sldId id="265" r:id="rId17"/>
    <p:sldId id="266" r:id="rId18"/>
    <p:sldId id="274" r:id="rId19"/>
    <p:sldId id="275" r:id="rId20"/>
    <p:sldId id="277" r:id="rId21"/>
    <p:sldId id="267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E8"/>
    <a:srgbClr val="C3B5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6242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84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702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47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1497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709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63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72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8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46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9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569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7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3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70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497F751-9D40-4EA8-B910-6F0E6C3E697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48981-7BCC-4949-B04F-E80C7BC9F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6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zPdClGKfGo" TargetMode="External"/><Relationship Id="rId2" Type="http://schemas.openxmlformats.org/officeDocument/2006/relationships/hyperlink" Target="https://www.youtube.com/watch?v=l1zZVGoKJO4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NOmG5rI0tK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5CD21-DE1E-4EC4-AF6A-3E9194F86D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err="1"/>
              <a:t>Padinski</a:t>
            </a:r>
            <a:r>
              <a:rPr lang="hr-HR" dirty="0"/>
              <a:t> procesi kao prirodni rizici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8E482-BEC9-4690-A281-29C3291DB6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Doc.dr.sc. Ivan Martinić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19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043292"/>
          </a:xfrm>
        </p:spPr>
        <p:txBody>
          <a:bodyPr/>
          <a:lstStyle/>
          <a:p>
            <a:r>
              <a:rPr lang="hr-HR" dirty="0"/>
              <a:t>Važniji događaji u povijesti</a:t>
            </a:r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9A618E7-14D4-48AF-8334-E139516AF0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4120264"/>
              </p:ext>
            </p:extLst>
          </p:nvPr>
        </p:nvGraphicFramePr>
        <p:xfrm>
          <a:off x="751681" y="1760341"/>
          <a:ext cx="9415776" cy="4380400"/>
        </p:xfrm>
        <a:graphic>
          <a:graphicData uri="http://schemas.openxmlformats.org/drawingml/2006/table">
            <a:tbl>
              <a:tblPr/>
              <a:tblGrid>
                <a:gridCol w="3138592">
                  <a:extLst>
                    <a:ext uri="{9D8B030D-6E8A-4147-A177-3AD203B41FA5}">
                      <a16:colId xmlns:a16="http://schemas.microsoft.com/office/drawing/2014/main" val="2329891121"/>
                    </a:ext>
                  </a:extLst>
                </a:gridCol>
                <a:gridCol w="3138592">
                  <a:extLst>
                    <a:ext uri="{9D8B030D-6E8A-4147-A177-3AD203B41FA5}">
                      <a16:colId xmlns:a16="http://schemas.microsoft.com/office/drawing/2014/main" val="3244454185"/>
                    </a:ext>
                  </a:extLst>
                </a:gridCol>
                <a:gridCol w="3138592">
                  <a:extLst>
                    <a:ext uri="{9D8B030D-6E8A-4147-A177-3AD203B41FA5}">
                      <a16:colId xmlns:a16="http://schemas.microsoft.com/office/drawing/2014/main" val="2650179326"/>
                    </a:ext>
                  </a:extLst>
                </a:gridCol>
              </a:tblGrid>
              <a:tr h="438040">
                <a:tc>
                  <a:txBody>
                    <a:bodyPr/>
                    <a:lstStyle/>
                    <a:p>
                      <a:r>
                        <a:rPr lang="hr-HR" sz="1800" b="1" dirty="0"/>
                        <a:t>Godina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b="1" dirty="0"/>
                        <a:t>Lokacija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b="1" dirty="0"/>
                        <a:t>Broj žrtava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598324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1920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Haiyuan</a:t>
                      </a:r>
                      <a:r>
                        <a:rPr lang="en-US" sz="1800" dirty="0"/>
                        <a:t> County, </a:t>
                      </a:r>
                      <a:r>
                        <a:rPr lang="hr-HR" sz="1800" dirty="0"/>
                        <a:t>Kina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~200,000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0482305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1999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Vargas, </a:t>
                      </a:r>
                      <a:r>
                        <a:rPr lang="en-US" sz="1800" dirty="0" err="1"/>
                        <a:t>Vene</a:t>
                      </a:r>
                      <a:r>
                        <a:rPr lang="hr-HR" sz="1800" dirty="0"/>
                        <a:t>c</a:t>
                      </a:r>
                      <a:r>
                        <a:rPr lang="en-US" sz="1800" dirty="0" err="1"/>
                        <a:t>uela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~30,000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5750626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1949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Khait</a:t>
                      </a:r>
                      <a:r>
                        <a:rPr lang="en-US" sz="1800" dirty="0"/>
                        <a:t>, Ta</a:t>
                      </a:r>
                      <a:r>
                        <a:rPr lang="hr-HR" sz="1800" dirty="0" err="1"/>
                        <a:t>dž</a:t>
                      </a:r>
                      <a:r>
                        <a:rPr lang="en-US" sz="1800" dirty="0" err="1"/>
                        <a:t>ikistan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~28,000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0557698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1985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Armero</a:t>
                      </a:r>
                      <a:r>
                        <a:rPr lang="en-US" sz="1800" dirty="0"/>
                        <a:t>, </a:t>
                      </a:r>
                      <a:r>
                        <a:rPr lang="hr-HR" sz="1800" dirty="0"/>
                        <a:t>Kolumbija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20,000–23,000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8447114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1970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Yungay, Peru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~22,000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1089906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1933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Diexi</a:t>
                      </a:r>
                      <a:r>
                        <a:rPr lang="en-US" sz="1800" dirty="0"/>
                        <a:t>, </a:t>
                      </a:r>
                      <a:r>
                        <a:rPr lang="hr-HR" sz="1800" dirty="0"/>
                        <a:t>Kina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~9,300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80349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2013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r-HR" sz="1800" dirty="0"/>
                        <a:t>Sjeverna Indija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5,700–6,054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1081680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1941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Huaraz, Peru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~5,000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7907519"/>
                  </a:ext>
                </a:extLst>
              </a:tr>
              <a:tr h="438040">
                <a:tc>
                  <a:txBody>
                    <a:bodyPr/>
                    <a:lstStyle/>
                    <a:p>
                      <a:r>
                        <a:rPr lang="en-US" sz="1800" dirty="0"/>
                        <a:t>1962</a:t>
                      </a:r>
                      <a:r>
                        <a:rPr lang="hr-HR" sz="1800" dirty="0"/>
                        <a:t>.</a:t>
                      </a:r>
                      <a:endParaRPr lang="en-US" sz="1800" dirty="0"/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Ranrahirca, Peru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~4,500</a:t>
                      </a:r>
                    </a:p>
                  </a:txBody>
                  <a:tcPr marL="90368" marR="90368" marT="45184" marB="45184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3095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8875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043292"/>
          </a:xfrm>
        </p:spPr>
        <p:txBody>
          <a:bodyPr/>
          <a:lstStyle/>
          <a:p>
            <a:r>
              <a:rPr lang="hr-HR" dirty="0"/>
              <a:t>Važniji događaji u povijesti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125E9-5FC6-4469-9FF0-F388590B2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1902204"/>
            <a:ext cx="8534400" cy="3615267"/>
          </a:xfrm>
        </p:spPr>
        <p:txBody>
          <a:bodyPr/>
          <a:lstStyle/>
          <a:p>
            <a:r>
              <a:rPr lang="hr-HR" dirty="0">
                <a:solidFill>
                  <a:schemeClr val="tx1"/>
                </a:solidFill>
              </a:rPr>
              <a:t>Europa? </a:t>
            </a:r>
            <a:r>
              <a:rPr lang="hr-HR" dirty="0"/>
              <a:t>- </a:t>
            </a:r>
            <a:r>
              <a:rPr lang="hr-HR" dirty="0">
                <a:hlinkClick r:id="rId2"/>
              </a:rPr>
              <a:t>https://www.youtube.com/watch?v=l1zZVGoKJO4</a:t>
            </a:r>
            <a:endParaRPr lang="hr-HR" dirty="0"/>
          </a:p>
          <a:p>
            <a:endParaRPr lang="hr-HR" dirty="0"/>
          </a:p>
          <a:p>
            <a:r>
              <a:rPr lang="hr-HR" dirty="0">
                <a:solidFill>
                  <a:schemeClr val="tx1"/>
                </a:solidFill>
              </a:rPr>
              <a:t>Hrvatska? </a:t>
            </a:r>
            <a:r>
              <a:rPr lang="hr-HR" dirty="0"/>
              <a:t>- </a:t>
            </a:r>
            <a:r>
              <a:rPr lang="hr-HR" dirty="0">
                <a:hlinkClick r:id="rId3"/>
              </a:rPr>
              <a:t>https://www.youtube.com/watch?v=ozPdClGKfGo</a:t>
            </a:r>
            <a:r>
              <a:rPr lang="hr-H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2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043292"/>
          </a:xfrm>
        </p:spPr>
        <p:txBody>
          <a:bodyPr/>
          <a:lstStyle/>
          <a:p>
            <a:r>
              <a:rPr lang="hr-HR" dirty="0"/>
              <a:t>Rizik od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DC83D5-E354-45F1-BD12-CEACAF3F3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8003" y="1946246"/>
            <a:ext cx="8694231" cy="35184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33A0C4-4944-4C87-AE6F-7006BB2AA425}"/>
              </a:ext>
            </a:extLst>
          </p:cNvPr>
          <p:cNvSpPr txBox="1"/>
          <p:nvPr/>
        </p:nvSpPr>
        <p:spPr>
          <a:xfrm>
            <a:off x="2063692" y="5464693"/>
            <a:ext cx="64679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/>
              <a:t>Sl. 1: Karta opasnosti od </a:t>
            </a:r>
            <a:r>
              <a:rPr lang="hr-HR" sz="1600" b="1" dirty="0" err="1"/>
              <a:t>padinskih</a:t>
            </a:r>
            <a:r>
              <a:rPr lang="hr-HR" sz="1600" b="1" dirty="0"/>
              <a:t> procesa</a:t>
            </a:r>
          </a:p>
          <a:p>
            <a:r>
              <a:rPr lang="hr-HR" sz="1400" dirty="0"/>
              <a:t>Izvor: </a:t>
            </a:r>
            <a:r>
              <a:rPr lang="en-US" sz="1400" dirty="0"/>
              <a:t>Moretti S, Cigna F (2012) Perspectives concerning satellite EO </a:t>
            </a:r>
            <a:r>
              <a:rPr lang="en-US" sz="1400" dirty="0" err="1"/>
              <a:t>andgeohazard</a:t>
            </a:r>
            <a:r>
              <a:rPr lang="en-US" sz="1400" dirty="0"/>
              <a:t> risk management: landslide hazards. In: </a:t>
            </a:r>
            <a:r>
              <a:rPr lang="en-US" sz="1400" dirty="0" err="1"/>
              <a:t>Proceedingsof</a:t>
            </a:r>
            <a:r>
              <a:rPr lang="en-US" sz="1400" dirty="0"/>
              <a:t> Bally PH (ed) Scientific and technical memorandum of </a:t>
            </a:r>
            <a:r>
              <a:rPr lang="en-US" sz="1400" dirty="0" err="1"/>
              <a:t>theinternational</a:t>
            </a:r>
            <a:r>
              <a:rPr lang="en-US" sz="1400" dirty="0"/>
              <a:t> forum on satellite EO and geohazards, pp 21–23</a:t>
            </a:r>
            <a:r>
              <a:rPr lang="hr-HR" sz="1400" dirty="0"/>
              <a:t>. May 2012, Santorini </a:t>
            </a:r>
            <a:r>
              <a:rPr lang="hr-HR" sz="1400" dirty="0" err="1"/>
              <a:t>Greece</a:t>
            </a:r>
            <a:r>
              <a:rPr lang="hr-HR" sz="1400" dirty="0"/>
              <a:t>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404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r>
              <a:rPr lang="hr-HR" dirty="0"/>
              <a:t>Rizik od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1953088"/>
            <a:ext cx="10146546" cy="4099594"/>
          </a:xfrm>
        </p:spPr>
        <p:txBody>
          <a:bodyPr anchor="t"/>
          <a:lstStyle/>
          <a:p>
            <a:pPr marL="0" indent="0">
              <a:buNone/>
            </a:pPr>
            <a:r>
              <a:rPr lang="hr-HR" b="1" dirty="0">
                <a:solidFill>
                  <a:schemeClr val="tx1"/>
                </a:solidFill>
              </a:rPr>
              <a:t>Primarni učinci:</a:t>
            </a:r>
            <a:endParaRPr lang="en-US" b="1" dirty="0"/>
          </a:p>
          <a:p>
            <a:r>
              <a:rPr lang="hr-HR" dirty="0">
                <a:solidFill>
                  <a:schemeClr val="tx1"/>
                </a:solidFill>
              </a:rPr>
              <a:t>P</a:t>
            </a:r>
            <a:r>
              <a:rPr lang="en-US" dirty="0" err="1">
                <a:solidFill>
                  <a:schemeClr val="tx1"/>
                </a:solidFill>
              </a:rPr>
              <a:t>remještanje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hr-HR" dirty="0">
                <a:solidFill>
                  <a:schemeClr val="tx1"/>
                </a:solidFill>
              </a:rPr>
              <a:t>tla i </a:t>
            </a:r>
            <a:r>
              <a:rPr lang="en-US" dirty="0" err="1">
                <a:solidFill>
                  <a:schemeClr val="tx1"/>
                </a:solidFill>
              </a:rPr>
              <a:t>stijenskog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materijala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hr-HR" dirty="0">
                <a:solidFill>
                  <a:schemeClr val="tx1"/>
                </a:solidFill>
              </a:rPr>
              <a:t>Akumulacija materijala i </a:t>
            </a:r>
            <a:r>
              <a:rPr lang="en-US" dirty="0" err="1">
                <a:solidFill>
                  <a:schemeClr val="tx1"/>
                </a:solidFill>
              </a:rPr>
              <a:t>zatrpavanje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r>
              <a:rPr lang="hr-HR" dirty="0">
                <a:solidFill>
                  <a:schemeClr val="tx1"/>
                </a:solidFill>
              </a:rPr>
              <a:t>P</a:t>
            </a:r>
            <a:r>
              <a:rPr lang="en-US" dirty="0" err="1">
                <a:solidFill>
                  <a:schemeClr val="tx1"/>
                </a:solidFill>
              </a:rPr>
              <a:t>romjena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morfologije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padine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hr-HR" dirty="0">
                <a:solidFill>
                  <a:schemeClr val="tx1"/>
                </a:solidFill>
              </a:rPr>
              <a:t>(</a:t>
            </a:r>
            <a:r>
              <a:rPr lang="hr-HR" dirty="0" err="1">
                <a:solidFill>
                  <a:schemeClr val="tx1"/>
                </a:solidFill>
              </a:rPr>
              <a:t>unazadna</a:t>
            </a:r>
            <a:r>
              <a:rPr lang="hr-HR" dirty="0">
                <a:solidFill>
                  <a:schemeClr val="tx1"/>
                </a:solidFill>
              </a:rPr>
              <a:t> erozija)</a:t>
            </a:r>
          </a:p>
          <a:p>
            <a:r>
              <a:rPr lang="en-US" dirty="0" err="1">
                <a:solidFill>
                  <a:schemeClr val="tx1"/>
                </a:solidFill>
              </a:rPr>
              <a:t>Gubitak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ljudskih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života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ozljede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zatrpavanje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urušavanje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objekata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Uništenje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oštećenje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infrastrukture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kuće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ceste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mostovi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željeznice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dalekovodi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Uništavanje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vegetacije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poljoprivrednih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površina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F6E0AC-3A4A-4D30-A3D3-2483DDF28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7" y="669607"/>
            <a:ext cx="8557334" cy="5704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8400A3-E9C3-4CDC-9696-BDF65FFA0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931" y="0"/>
            <a:ext cx="102910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2D8B7E-6C94-4360-B18C-4CCFD2916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31" y="22142"/>
            <a:ext cx="11553562" cy="683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78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r>
              <a:rPr lang="hr-HR" dirty="0"/>
              <a:t>Rizik od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1889009"/>
            <a:ext cx="10146546" cy="409959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Sekundarni učinci:</a:t>
            </a:r>
          </a:p>
          <a:p>
            <a:r>
              <a:rPr lang="en-US" dirty="0" err="1">
                <a:solidFill>
                  <a:schemeClr val="tx1"/>
                </a:solidFill>
              </a:rPr>
              <a:t>Poplave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zbog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blokiranja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vodotoka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klizišta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odroni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često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stvaraju</a:t>
            </a:r>
            <a:r>
              <a:rPr lang="en-US" dirty="0">
                <a:solidFill>
                  <a:schemeClr val="tx1"/>
                </a:solidFill>
              </a:rPr>
              <a:t> brane → </a:t>
            </a:r>
            <a:r>
              <a:rPr lang="en-US" dirty="0" err="1">
                <a:solidFill>
                  <a:schemeClr val="tx1"/>
                </a:solidFill>
              </a:rPr>
              <a:t>jezera</a:t>
            </a:r>
            <a:r>
              <a:rPr lang="en-US" dirty="0">
                <a:solidFill>
                  <a:schemeClr val="tx1"/>
                </a:solidFill>
              </a:rPr>
              <a:t> → </a:t>
            </a:r>
            <a:r>
              <a:rPr lang="en-US" dirty="0" err="1">
                <a:solidFill>
                  <a:schemeClr val="tx1"/>
                </a:solidFill>
              </a:rPr>
              <a:t>rizik</a:t>
            </a:r>
            <a:r>
              <a:rPr lang="en-US" dirty="0">
                <a:solidFill>
                  <a:schemeClr val="tx1"/>
                </a:solidFill>
              </a:rPr>
              <a:t> od </a:t>
            </a:r>
            <a:r>
              <a:rPr lang="en-US" dirty="0" err="1">
                <a:solidFill>
                  <a:schemeClr val="tx1"/>
                </a:solidFill>
              </a:rPr>
              <a:t>iznenadnog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probijanja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 TSUNAMI! </a:t>
            </a:r>
            <a:r>
              <a:rPr lang="hr-HR" sz="1600" dirty="0">
                <a:solidFill>
                  <a:schemeClr val="tx1"/>
                </a:solidFill>
                <a:sym typeface="Wingdings" panose="05000000000000000000" pitchFamily="2" charset="2"/>
                <a:hlinkClick r:id="rId2"/>
              </a:rPr>
              <a:t>https://www.youtube.com/watch?v=NOmG5rI0tKY</a:t>
            </a:r>
            <a:r>
              <a:rPr lang="hr-HR" sz="16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hr-HR" sz="1600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Potresi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hr-HR" dirty="0">
                <a:solidFill>
                  <a:schemeClr val="tx1"/>
                </a:solidFill>
              </a:rPr>
              <a:t>zazvani premještenim materijalom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rijetko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mogući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lokalni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potresi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Onečišćenje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okoliša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odronjeni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materijal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može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nositi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zagađivače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posebno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industrijskih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klizišta</a:t>
            </a:r>
            <a:r>
              <a:rPr lang="en-US" dirty="0">
                <a:solidFill>
                  <a:schemeClr val="tx1"/>
                </a:solidFill>
              </a:rPr>
              <a:t>)</a:t>
            </a:r>
            <a:r>
              <a:rPr lang="hr-HR" dirty="0">
                <a:solidFill>
                  <a:schemeClr val="tx1"/>
                </a:solidFill>
              </a:rPr>
              <a:t> (može biti i tercijarni učinak u slučaju dugotrajnih onečišćenja)</a:t>
            </a:r>
          </a:p>
          <a:p>
            <a:r>
              <a:rPr lang="en-US" dirty="0" err="1">
                <a:solidFill>
                  <a:schemeClr val="tx1"/>
                </a:solidFill>
              </a:rPr>
              <a:t>Privremena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izolacija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naselja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prometnica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prekidi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prometa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otežana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opskrba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hr-HR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455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r>
              <a:rPr lang="hr-HR" dirty="0"/>
              <a:t>Rizik od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1872231"/>
            <a:ext cx="10146546" cy="409959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Tercijarni učinci:</a:t>
            </a:r>
          </a:p>
          <a:p>
            <a:r>
              <a:rPr lang="en-US" dirty="0" err="1">
                <a:solidFill>
                  <a:schemeClr val="tx1"/>
                </a:solidFill>
              </a:rPr>
              <a:t>Dugoročni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gubitak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poljoprivrednog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zemljišta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prostora</a:t>
            </a:r>
            <a:r>
              <a:rPr lang="en-US" dirty="0">
                <a:solidFill>
                  <a:schemeClr val="tx1"/>
                </a:solidFill>
              </a:rPr>
              <a:t> za </a:t>
            </a:r>
            <a:r>
              <a:rPr lang="en-US" dirty="0" err="1">
                <a:solidFill>
                  <a:schemeClr val="tx1"/>
                </a:solidFill>
              </a:rPr>
              <a:t>gradnju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Pad </a:t>
            </a:r>
            <a:r>
              <a:rPr lang="en-US" dirty="0" err="1">
                <a:solidFill>
                  <a:schemeClr val="tx1"/>
                </a:solidFill>
              </a:rPr>
              <a:t>tržišne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vrijednosti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nekretnina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pogođenim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područjima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Ekonomski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gubici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troškovi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obnove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infrastrukture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preseljenja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sanacije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klizišta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Psihološke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posljedice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stanovništvo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nesigurnost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stres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migracije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 err="1">
                <a:solidFill>
                  <a:schemeClr val="tx1"/>
                </a:solidFill>
              </a:rPr>
              <a:t>Promjene</a:t>
            </a:r>
            <a:r>
              <a:rPr lang="en-US" dirty="0">
                <a:solidFill>
                  <a:schemeClr val="tx1"/>
                </a:solidFill>
              </a:rPr>
              <a:t> u </a:t>
            </a:r>
            <a:r>
              <a:rPr lang="en-US" dirty="0" err="1">
                <a:solidFill>
                  <a:schemeClr val="tx1"/>
                </a:solidFill>
              </a:rPr>
              <a:t>planiranju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prostora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korištenju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zemljišta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zabrana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gradnje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premještanje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naselja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Trajne promjene reljefa i vodotoka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0302DB-91F3-4981-8A2B-F6798F6C7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1974" y="4650393"/>
            <a:ext cx="6392755" cy="192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168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r>
              <a:rPr lang="hr-HR" dirty="0"/>
              <a:t>Rizik od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1738006"/>
            <a:ext cx="10146546" cy="454738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chemeClr val="tx1"/>
                </a:solidFill>
              </a:rPr>
              <a:t>Predviđanje i procjena rizika </a:t>
            </a:r>
            <a:r>
              <a:rPr lang="hr-HR" b="1" dirty="0">
                <a:solidFill>
                  <a:schemeClr val="tx1"/>
                </a:solidFill>
                <a:sym typeface="Wingdings" panose="05000000000000000000" pitchFamily="2" charset="2"/>
              </a:rPr>
              <a:t> geomorfološka (!!!), 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geološka i pedološka istraživanja:</a:t>
            </a:r>
          </a:p>
          <a:p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Mogu pokazati koliko je neka padina ili materijal podložan </a:t>
            </a:r>
            <a:r>
              <a:rPr lang="hr-HR" dirty="0" err="1">
                <a:solidFill>
                  <a:schemeClr val="tx1"/>
                </a:solidFill>
                <a:sym typeface="Wingdings" panose="05000000000000000000" pitchFamily="2" charset="2"/>
              </a:rPr>
              <a:t>padinskim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 procesima i u kojoj mjeri</a:t>
            </a:r>
          </a:p>
          <a:p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Praćenje poznatih padina s </a:t>
            </a:r>
            <a:r>
              <a:rPr lang="hr-HR" dirty="0" err="1">
                <a:solidFill>
                  <a:schemeClr val="tx1"/>
                </a:solidFill>
                <a:sym typeface="Wingdings" panose="05000000000000000000" pitchFamily="2" charset="2"/>
              </a:rPr>
              <a:t>opašnošću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 od </a:t>
            </a:r>
            <a:r>
              <a:rPr lang="hr-HR" dirty="0" err="1">
                <a:solidFill>
                  <a:schemeClr val="tx1"/>
                </a:solidFill>
                <a:sym typeface="Wingdings" panose="05000000000000000000" pitchFamily="2" charset="2"/>
              </a:rPr>
              <a:t>padinskih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 procesa</a:t>
            </a:r>
          </a:p>
          <a:p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Rekonstrukcija prošlih događaja</a:t>
            </a:r>
          </a:p>
          <a:p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Izrada inventara klizišta </a:t>
            </a:r>
          </a:p>
          <a:p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Izrada karata opasnosti i karata rizika od </a:t>
            </a:r>
            <a:r>
              <a:rPr lang="hr-HR" dirty="0" err="1">
                <a:solidFill>
                  <a:schemeClr val="tx1"/>
                </a:solidFill>
                <a:sym typeface="Wingdings" panose="05000000000000000000" pitchFamily="2" charset="2"/>
              </a:rPr>
              <a:t>padinskih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 procesa</a:t>
            </a:r>
          </a:p>
          <a:p>
            <a:endParaRPr lang="hr-HR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hr-HR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hr-HR" b="1" dirty="0">
                <a:solidFill>
                  <a:schemeClr val="tx1"/>
                </a:solidFill>
                <a:sym typeface="Wingdings" panose="05000000000000000000" pitchFamily="2" charset="2"/>
              </a:rPr>
              <a:t>Odgovorno planiranje i upravljanje prostorom!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 – prvi korak u smanjenju rizika!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A3BAC9D-032A-41CD-BDAE-7DD879D5D3B6}"/>
              </a:ext>
            </a:extLst>
          </p:cNvPr>
          <p:cNvSpPr/>
          <p:nvPr/>
        </p:nvSpPr>
        <p:spPr>
          <a:xfrm>
            <a:off x="4962617" y="5015883"/>
            <a:ext cx="816746" cy="80786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2274903"/>
            <a:ext cx="10146546" cy="4099594"/>
          </a:xfrm>
        </p:spPr>
        <p:txBody>
          <a:bodyPr anchor="t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B20D9-4AF3-4690-8C62-DCE3E19D5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888" y="115227"/>
            <a:ext cx="9412093" cy="662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855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r>
              <a:rPr lang="hr-HR" dirty="0"/>
              <a:t>Smanjivanje rizika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1768875"/>
            <a:ext cx="10617062" cy="4294573"/>
          </a:xfrm>
        </p:spPr>
        <p:txBody>
          <a:bodyPr anchor="t"/>
          <a:lstStyle/>
          <a:p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Odgovorno planiranje u upravljanje prostorom</a:t>
            </a:r>
          </a:p>
          <a:p>
            <a:r>
              <a:rPr lang="hr-HR" b="1" dirty="0">
                <a:solidFill>
                  <a:schemeClr val="tx1"/>
                </a:solidFill>
                <a:sym typeface="Wingdings" panose="05000000000000000000" pitchFamily="2" charset="2"/>
              </a:rPr>
              <a:t>Geotehničke mjere ublažavanja</a:t>
            </a:r>
          </a:p>
          <a:p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Sustav ranog upozoravanja</a:t>
            </a:r>
          </a:p>
          <a:p>
            <a:endParaRPr lang="hr-HR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Mjere odvodnje vode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Potporne i stabilizacijske konstrukcije (npr. </a:t>
            </a:r>
            <a:r>
              <a:rPr lang="hr-HR" dirty="0" err="1">
                <a:solidFill>
                  <a:schemeClr val="tx1"/>
                </a:solidFill>
                <a:sym typeface="Wingdings" panose="05000000000000000000" pitchFamily="2" charset="2"/>
              </a:rPr>
              <a:t>gabionski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 zidovi)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Smanjivanje nagiba i promjena morfologije padine (npr. </a:t>
            </a:r>
            <a:r>
              <a:rPr lang="hr-HR" dirty="0" err="1">
                <a:solidFill>
                  <a:schemeClr val="tx1"/>
                </a:solidFill>
                <a:sym typeface="Wingdings" panose="05000000000000000000" pitchFamily="2" charset="2"/>
              </a:rPr>
              <a:t>berma</a:t>
            </a: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Zaštita od odrona (npr. čelične mreže)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hr-HR" dirty="0">
                <a:solidFill>
                  <a:schemeClr val="tx1"/>
                </a:solidFill>
                <a:sym typeface="Wingdings" panose="05000000000000000000" pitchFamily="2" charset="2"/>
              </a:rPr>
              <a:t>Biotehničke mjere (sadnja vegetacije)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65AEF185-8CDA-4DBA-8109-A1DE020E39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4800760" y="2754144"/>
            <a:ext cx="1074194" cy="555164"/>
          </a:xfrm>
          <a:prstGeom prst="bentConnector3">
            <a:avLst>
              <a:gd name="adj1" fmla="val 17769"/>
            </a:avLst>
          </a:prstGeom>
          <a:ln w="28575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732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43B87D-9FDB-4EFE-821F-1CDBFA5E7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756" y="235854"/>
            <a:ext cx="5465233" cy="4098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E115C-7667-4728-9CBA-F7E91383CF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845"/>
          <a:stretch/>
        </p:blipFill>
        <p:spPr>
          <a:xfrm>
            <a:off x="6024800" y="681495"/>
            <a:ext cx="5465233" cy="20705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E98928-8926-4D77-9689-9852F4499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4800" y="3248564"/>
            <a:ext cx="5879977" cy="3304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B0C104-D197-4F76-9250-7F72AED4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46" y="3333803"/>
            <a:ext cx="4977251" cy="329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21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2BD73-42B5-47E5-B1BB-025F12BB6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14FDC-B2A1-46CA-A8A1-3515F191A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https://docs.google.com/spreadsheets/d/1PTs7x8-5Yjz7v6hW1HUlumkE0rgj9H6n/edit?gid=1797985831#gid=1797985831</a:t>
            </a:r>
          </a:p>
        </p:txBody>
      </p:sp>
    </p:spTree>
    <p:extLst>
      <p:ext uri="{BB962C8B-B14F-4D97-AF65-F5344CB8AC3E}">
        <p14:creationId xmlns:p14="http://schemas.microsoft.com/office/powerpoint/2010/main" val="2807511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r>
              <a:rPr lang="hr-HR" dirty="0"/>
              <a:t>Smanjivanje rizika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2274903"/>
            <a:ext cx="10146546" cy="4099594"/>
          </a:xfrm>
        </p:spPr>
        <p:txBody>
          <a:bodyPr anchor="t"/>
          <a:lstStyle/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Primjeri praćenja i ranog uzbunjivanja:</a:t>
            </a:r>
          </a:p>
          <a:p>
            <a:r>
              <a:rPr lang="hr-HR" dirty="0">
                <a:solidFill>
                  <a:schemeClr val="tx1"/>
                </a:solidFill>
              </a:rPr>
              <a:t>Švicarska LEWS (</a:t>
            </a:r>
            <a:r>
              <a:rPr lang="hr-HR" dirty="0" err="1">
                <a:solidFill>
                  <a:schemeClr val="tx1"/>
                </a:solidFill>
              </a:rPr>
              <a:t>Landslide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err="1">
                <a:solidFill>
                  <a:schemeClr val="tx1"/>
                </a:solidFill>
              </a:rPr>
              <a:t>Early</a:t>
            </a:r>
            <a:r>
              <a:rPr lang="hr-HR" dirty="0">
                <a:solidFill>
                  <a:schemeClr val="tx1"/>
                </a:solidFill>
              </a:rPr>
              <a:t> </a:t>
            </a:r>
            <a:r>
              <a:rPr lang="hr-HR" dirty="0" err="1">
                <a:solidFill>
                  <a:schemeClr val="tx1"/>
                </a:solidFill>
              </a:rPr>
              <a:t>Warning</a:t>
            </a:r>
            <a:r>
              <a:rPr lang="hr-HR" dirty="0">
                <a:solidFill>
                  <a:schemeClr val="tx1"/>
                </a:solidFill>
              </a:rPr>
              <a:t> System)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Više o tome na seminarima…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1469584"/>
          </a:xfrm>
        </p:spPr>
        <p:txBody>
          <a:bodyPr/>
          <a:lstStyle/>
          <a:p>
            <a:r>
              <a:rPr lang="hr-HR" dirty="0"/>
              <a:t>Literatura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1822142"/>
            <a:ext cx="10146546" cy="4099594"/>
          </a:xfrm>
        </p:spPr>
        <p:txBody>
          <a:bodyPr anchor="t"/>
          <a:lstStyle/>
          <a:p>
            <a:r>
              <a:rPr lang="en-US" dirty="0" err="1">
                <a:solidFill>
                  <a:schemeClr val="tx1"/>
                </a:solidFill>
              </a:rPr>
              <a:t>Alcántara</a:t>
            </a:r>
            <a:r>
              <a:rPr lang="en-US" dirty="0">
                <a:solidFill>
                  <a:schemeClr val="tx1"/>
                </a:solidFill>
              </a:rPr>
              <a:t>-Ayala, I. (2002). Geomorphology, natural hazards, vulnerability and prevention of natural disasters in developing countries. Geomorphology, 47(2–4), 107–124.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Highland, L.M. &amp; </a:t>
            </a:r>
            <a:r>
              <a:rPr lang="en-US" dirty="0" err="1">
                <a:solidFill>
                  <a:schemeClr val="tx1"/>
                </a:solidFill>
              </a:rPr>
              <a:t>Bobrowsky</a:t>
            </a:r>
            <a:r>
              <a:rPr lang="en-US" dirty="0">
                <a:solidFill>
                  <a:schemeClr val="tx1"/>
                </a:solidFill>
              </a:rPr>
              <a:t>, P. (2008). The Landslide Handbook — A Guide to Understanding Landslides. USGS Circular 1325.</a:t>
            </a:r>
            <a:endParaRPr lang="hr-HR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Fell, R., et al. (2008). Guidelines for landslide susceptibility, hazard and risk zoning for land use planning. </a:t>
            </a:r>
            <a:r>
              <a:rPr lang="en-US" i="1" dirty="0">
                <a:solidFill>
                  <a:schemeClr val="tx1"/>
                </a:solidFill>
              </a:rPr>
              <a:t>Engineering Geology</a:t>
            </a:r>
            <a:r>
              <a:rPr lang="hr-HR" i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Volume 102, Issues 3–4</a:t>
            </a:r>
          </a:p>
        </p:txBody>
      </p:sp>
    </p:spTree>
    <p:extLst>
      <p:ext uri="{BB962C8B-B14F-4D97-AF65-F5344CB8AC3E}">
        <p14:creationId xmlns:p14="http://schemas.microsoft.com/office/powerpoint/2010/main" val="1400583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B9121-2456-4F5D-847E-BA326E097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99" y="502561"/>
            <a:ext cx="9500023" cy="114168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3C544-9A39-4EA0-96F3-FBAF1C809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753300"/>
            <a:ext cx="9500022" cy="3129094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Što su </a:t>
            </a:r>
            <a:r>
              <a:rPr lang="hr-HR" dirty="0" err="1">
                <a:solidFill>
                  <a:schemeClr val="tx1">
                    <a:lumMod val="95000"/>
                  </a:schemeClr>
                </a:solidFill>
              </a:rPr>
              <a:t>padinski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 procesi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Vrste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p</a:t>
            </a:r>
            <a:r>
              <a:rPr lang="hr-HR" dirty="0" err="1">
                <a:solidFill>
                  <a:schemeClr val="tx1">
                    <a:lumMod val="95000"/>
                  </a:schemeClr>
                </a:solidFill>
              </a:rPr>
              <a:t>adinskih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 procesa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endParaRPr lang="hr-HR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Opasnost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95000"/>
                  </a:schemeClr>
                </a:solidFill>
              </a:rPr>
              <a:t>rizik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 od </a:t>
            </a:r>
            <a:r>
              <a:rPr lang="hr-HR" dirty="0" err="1">
                <a:solidFill>
                  <a:schemeClr val="tx1">
                    <a:lumMod val="95000"/>
                  </a:schemeClr>
                </a:solidFill>
              </a:rPr>
              <a:t>padinskih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 procesa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Smanjivanje rizika od </a:t>
            </a:r>
            <a:r>
              <a:rPr lang="hr-HR" dirty="0" err="1">
                <a:solidFill>
                  <a:schemeClr val="tx1">
                    <a:lumMod val="95000"/>
                  </a:schemeClr>
                </a:solidFill>
              </a:rPr>
              <a:t>padinskih</a:t>
            </a:r>
            <a:r>
              <a:rPr lang="hr-HR" dirty="0">
                <a:solidFill>
                  <a:schemeClr val="tx1">
                    <a:lumMod val="95000"/>
                  </a:schemeClr>
                </a:solidFill>
              </a:rPr>
              <a:t> procesa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447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972434"/>
          </a:xfrm>
        </p:spPr>
        <p:txBody>
          <a:bodyPr/>
          <a:lstStyle/>
          <a:p>
            <a:r>
              <a:rPr lang="hr-HR" dirty="0"/>
              <a:t>Što su </a:t>
            </a:r>
            <a:r>
              <a:rPr lang="hr-HR" dirty="0" err="1"/>
              <a:t>Padinski</a:t>
            </a:r>
            <a:r>
              <a:rPr lang="hr-HR" dirty="0"/>
              <a:t> procesi?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35" y="1432722"/>
            <a:ext cx="10146546" cy="4540239"/>
          </a:xfrm>
        </p:spPr>
        <p:txBody>
          <a:bodyPr anchor="t">
            <a:normAutofit fontScale="92500" lnSpcReduction="20000"/>
          </a:bodyPr>
          <a:lstStyle/>
          <a:p>
            <a:r>
              <a:rPr lang="hr-HR" dirty="0">
                <a:solidFill>
                  <a:schemeClr val="tx1"/>
                </a:solidFill>
              </a:rPr>
              <a:t>geomorfološki procesi koji se odvijaju na padinama pod utjecajem gravitacije, pri čemu dolazi do pokretanja, premještanja i taloženja </a:t>
            </a:r>
            <a:r>
              <a:rPr lang="hr-HR" dirty="0" err="1">
                <a:solidFill>
                  <a:schemeClr val="tx1"/>
                </a:solidFill>
              </a:rPr>
              <a:t>stijenskog</a:t>
            </a:r>
            <a:r>
              <a:rPr lang="hr-HR" dirty="0">
                <a:solidFill>
                  <a:schemeClr val="tx1"/>
                </a:solidFill>
              </a:rPr>
              <a:t> ili zemljanog materijala</a:t>
            </a:r>
          </a:p>
          <a:p>
            <a:endParaRPr lang="hr-HR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Glavni pokretač je gravitacijska sila, ali je također važna i uloga vode!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prisutnost vode povećava masu na padini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Voda ispire i pokreće materijal na padini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voda prodire u tlo/sediment i povećava nestabilnost padine (smanjuje kut zadržavanja materijala) 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voda se veže na </a:t>
            </a:r>
            <a:r>
              <a:rPr lang="hr-HR" dirty="0" err="1">
                <a:solidFill>
                  <a:schemeClr val="tx1"/>
                </a:solidFill>
              </a:rPr>
              <a:t>struktru</a:t>
            </a:r>
            <a:r>
              <a:rPr lang="hr-HR" dirty="0">
                <a:solidFill>
                  <a:schemeClr val="tx1"/>
                </a:solidFill>
              </a:rPr>
              <a:t> nekih minerala i uzrokuje njihovu ekspanziju (glina)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povećanje </a:t>
            </a:r>
            <a:r>
              <a:rPr lang="hr-HR" dirty="0" err="1">
                <a:solidFill>
                  <a:schemeClr val="tx1"/>
                </a:solidFill>
              </a:rPr>
              <a:t>hidrostatskog</a:t>
            </a:r>
            <a:r>
              <a:rPr lang="hr-HR" dirty="0">
                <a:solidFill>
                  <a:schemeClr val="tx1"/>
                </a:solidFill>
              </a:rPr>
              <a:t> tlaka</a:t>
            </a:r>
          </a:p>
          <a:p>
            <a:pPr>
              <a:buFontTx/>
              <a:buChar char="-"/>
            </a:pPr>
            <a:r>
              <a:rPr lang="hr-HR" dirty="0" err="1">
                <a:solidFill>
                  <a:schemeClr val="tx1"/>
                </a:solidFill>
              </a:rPr>
              <a:t>likvefakcija</a:t>
            </a:r>
            <a:endParaRPr lang="hr-HR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otapanje pojedinih materijala…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66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972434"/>
          </a:xfrm>
        </p:spPr>
        <p:txBody>
          <a:bodyPr/>
          <a:lstStyle/>
          <a:p>
            <a:r>
              <a:rPr lang="hr-HR" dirty="0"/>
              <a:t>Što su </a:t>
            </a:r>
            <a:r>
              <a:rPr lang="hr-HR" dirty="0" err="1"/>
              <a:t>Padinski</a:t>
            </a:r>
            <a:r>
              <a:rPr lang="hr-HR" dirty="0"/>
              <a:t> procesi?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435" y="1432722"/>
            <a:ext cx="10146546" cy="454023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r-HR" dirty="0">
                <a:solidFill>
                  <a:schemeClr val="tx1"/>
                </a:solidFill>
              </a:rPr>
              <a:t>Okidač mogu biti i vibracije: 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antropogene (npr. promet, eksplozije…) </a:t>
            </a:r>
          </a:p>
          <a:p>
            <a:pPr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 prirodne (npr. potres, </a:t>
            </a:r>
            <a:r>
              <a:rPr lang="hr-HR" dirty="0" err="1">
                <a:solidFill>
                  <a:schemeClr val="tx1"/>
                </a:solidFill>
              </a:rPr>
              <a:t>vulkanizam</a:t>
            </a:r>
            <a:r>
              <a:rPr lang="hr-HR" dirty="0">
                <a:solidFill>
                  <a:schemeClr val="tx1"/>
                </a:solidFill>
              </a:rPr>
              <a:t>…)</a:t>
            </a:r>
          </a:p>
          <a:p>
            <a:pPr>
              <a:buFontTx/>
              <a:buChar char="-"/>
            </a:pPr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2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7" y="483504"/>
            <a:ext cx="10040014" cy="972434"/>
          </a:xfrm>
        </p:spPr>
        <p:txBody>
          <a:bodyPr/>
          <a:lstStyle/>
          <a:p>
            <a:r>
              <a:rPr lang="hr-HR" dirty="0"/>
              <a:t>Što su </a:t>
            </a:r>
            <a:r>
              <a:rPr lang="hr-HR" dirty="0" err="1"/>
              <a:t>Padinski</a:t>
            </a:r>
            <a:r>
              <a:rPr lang="hr-HR" dirty="0"/>
              <a:t> procesi?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967" y="1455938"/>
            <a:ext cx="10146546" cy="4341511"/>
          </a:xfrm>
        </p:spPr>
        <p:txBody>
          <a:bodyPr anchor="t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BF4846-0600-470C-B88E-760606D0B0A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431099" y="2742292"/>
          <a:ext cx="9843541" cy="3710026"/>
        </p:xfrm>
        <a:graphic>
          <a:graphicData uri="http://schemas.openxmlformats.org/drawingml/2006/table">
            <a:tbl>
              <a:tblPr/>
              <a:tblGrid>
                <a:gridCol w="3611418">
                  <a:extLst>
                    <a:ext uri="{9D8B030D-6E8A-4147-A177-3AD203B41FA5}">
                      <a16:colId xmlns:a16="http://schemas.microsoft.com/office/drawing/2014/main" val="3054638982"/>
                    </a:ext>
                  </a:extLst>
                </a:gridCol>
                <a:gridCol w="6232123">
                  <a:extLst>
                    <a:ext uri="{9D8B030D-6E8A-4147-A177-3AD203B41FA5}">
                      <a16:colId xmlns:a16="http://schemas.microsoft.com/office/drawing/2014/main" val="1617425200"/>
                    </a:ext>
                  </a:extLst>
                </a:gridCol>
              </a:tblGrid>
              <a:tr h="198068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Vrsta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procesa</a:t>
                      </a:r>
                      <a:endParaRPr lang="en-US" sz="1600" dirty="0"/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/>
                        <a:t>Opis</a:t>
                      </a:r>
                      <a:endParaRPr lang="en-US" sz="1600"/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294882"/>
                  </a:ext>
                </a:extLst>
              </a:tr>
              <a:tr h="495170">
                <a:tc>
                  <a:txBody>
                    <a:bodyPr/>
                    <a:lstStyle/>
                    <a:p>
                      <a:r>
                        <a:rPr lang="en-US" sz="1600" b="0" dirty="0" err="1"/>
                        <a:t>Puzanje</a:t>
                      </a:r>
                      <a:r>
                        <a:rPr lang="en-US" sz="1600" b="0" dirty="0"/>
                        <a:t> (creep)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Vrlo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sporo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gotovo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neprimjetno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pomicanje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tla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niz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padinu</a:t>
                      </a:r>
                      <a:r>
                        <a:rPr lang="en-US" sz="1600" dirty="0"/>
                        <a:t>.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6655908"/>
                  </a:ext>
                </a:extLst>
              </a:tr>
              <a:tr h="495170">
                <a:tc>
                  <a:txBody>
                    <a:bodyPr/>
                    <a:lstStyle/>
                    <a:p>
                      <a:r>
                        <a:rPr lang="en-US" sz="1600" b="0" dirty="0" err="1"/>
                        <a:t>Kliženje</a:t>
                      </a:r>
                      <a:r>
                        <a:rPr lang="en-US" sz="1600" b="0" dirty="0"/>
                        <a:t> (sliding)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Gibanje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mase</a:t>
                      </a:r>
                      <a:r>
                        <a:rPr lang="en-US" sz="1600" dirty="0"/>
                        <a:t> po </a:t>
                      </a:r>
                      <a:r>
                        <a:rPr lang="en-US" sz="1600" dirty="0" err="1"/>
                        <a:t>kliznoj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plohi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često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nakon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natapanja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tla</a:t>
                      </a:r>
                      <a:r>
                        <a:rPr lang="en-US" sz="1600" dirty="0"/>
                        <a:t>.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657373"/>
                  </a:ext>
                </a:extLst>
              </a:tr>
              <a:tr h="495170">
                <a:tc>
                  <a:txBody>
                    <a:bodyPr/>
                    <a:lstStyle/>
                    <a:p>
                      <a:r>
                        <a:rPr lang="en-US" sz="1600" b="0" dirty="0" err="1"/>
                        <a:t>Odronjavanje</a:t>
                      </a:r>
                      <a:r>
                        <a:rPr lang="en-US" sz="1600" b="0" dirty="0"/>
                        <a:t> (falling, toppling)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Odvajanje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padanje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blokova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stijene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niz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strmu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padinu</a:t>
                      </a:r>
                      <a:r>
                        <a:rPr lang="en-US" sz="1600" dirty="0"/>
                        <a:t>.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634226"/>
                  </a:ext>
                </a:extLst>
              </a:tr>
              <a:tr h="643720">
                <a:tc>
                  <a:txBody>
                    <a:bodyPr/>
                    <a:lstStyle/>
                    <a:p>
                      <a:r>
                        <a:rPr lang="en-US" sz="1600" b="0" dirty="0" err="1"/>
                        <a:t>Tečenje</a:t>
                      </a:r>
                      <a:r>
                        <a:rPr lang="en-US" sz="1600" b="0" dirty="0"/>
                        <a:t> (flowing)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Kretanje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zasićenog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materijala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blata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pijeska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šljunka</a:t>
                      </a:r>
                      <a:r>
                        <a:rPr lang="en-US" sz="1600" dirty="0"/>
                        <a:t>) </a:t>
                      </a:r>
                      <a:r>
                        <a:rPr lang="en-US" sz="1600" dirty="0" err="1"/>
                        <a:t>niz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padinu</a:t>
                      </a:r>
                      <a:r>
                        <a:rPr lang="en-US" sz="1600" dirty="0"/>
                        <a:t> u </a:t>
                      </a:r>
                      <a:r>
                        <a:rPr lang="en-US" sz="1600" dirty="0" err="1"/>
                        <a:t>obliku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toka</a:t>
                      </a:r>
                      <a:r>
                        <a:rPr lang="en-US" sz="1600" dirty="0"/>
                        <a:t>.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046124"/>
                  </a:ext>
                </a:extLst>
              </a:tr>
              <a:tr h="643720">
                <a:tc>
                  <a:txBody>
                    <a:bodyPr/>
                    <a:lstStyle/>
                    <a:p>
                      <a:r>
                        <a:rPr lang="hr-HR" sz="1600" b="0" dirty="0" err="1"/>
                        <a:t>Stijenske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 err="1"/>
                        <a:t>lavine</a:t>
                      </a:r>
                      <a:r>
                        <a:rPr lang="en-US" sz="1600" b="0" dirty="0"/>
                        <a:t> (rock avalanches)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Masivni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vrlo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brzi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katastrofalni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pokreti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golemih</a:t>
                      </a:r>
                      <a:r>
                        <a:rPr lang="en-US" sz="1600" dirty="0"/>
                        <a:t> masa </a:t>
                      </a:r>
                      <a:r>
                        <a:rPr lang="en-US" sz="1600" dirty="0" err="1"/>
                        <a:t>stijene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niz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padinu</a:t>
                      </a:r>
                      <a:r>
                        <a:rPr lang="en-US" sz="1600" dirty="0"/>
                        <a:t>.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55172"/>
                  </a:ext>
                </a:extLst>
              </a:tr>
              <a:tr h="643720">
                <a:tc>
                  <a:txBody>
                    <a:bodyPr/>
                    <a:lstStyle/>
                    <a:p>
                      <a:r>
                        <a:rPr lang="en-US" sz="1600" b="0" dirty="0" err="1"/>
                        <a:t>Mješoviti</a:t>
                      </a:r>
                      <a:r>
                        <a:rPr lang="en-US" sz="1600" b="0" dirty="0"/>
                        <a:t> </a:t>
                      </a:r>
                      <a:r>
                        <a:rPr lang="en-US" sz="1600" b="0" dirty="0" err="1"/>
                        <a:t>procesi</a:t>
                      </a:r>
                      <a:endParaRPr lang="en-US" sz="1600" b="0" dirty="0"/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/>
                        <a:t>Kombinacija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više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mehanizama</a:t>
                      </a:r>
                      <a:r>
                        <a:rPr lang="en-US" sz="1600" dirty="0"/>
                        <a:t> (</a:t>
                      </a:r>
                      <a:r>
                        <a:rPr lang="en-US" sz="1600" dirty="0" err="1"/>
                        <a:t>npr</a:t>
                      </a:r>
                      <a:r>
                        <a:rPr lang="en-US" sz="1600" dirty="0"/>
                        <a:t>. </a:t>
                      </a:r>
                      <a:r>
                        <a:rPr lang="en-US" sz="1600" dirty="0" err="1"/>
                        <a:t>odron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prelazi</a:t>
                      </a:r>
                      <a:r>
                        <a:rPr lang="en-US" sz="1600" dirty="0"/>
                        <a:t> u </a:t>
                      </a:r>
                      <a:r>
                        <a:rPr lang="en-US" sz="1600" dirty="0" err="1"/>
                        <a:t>blatn</a:t>
                      </a:r>
                      <a:r>
                        <a:rPr lang="hr-HR" sz="1600" dirty="0"/>
                        <a:t>u bujicu</a:t>
                      </a:r>
                      <a:r>
                        <a:rPr lang="en-US" sz="1600" dirty="0"/>
                        <a:t>)</a:t>
                      </a:r>
                    </a:p>
                  </a:txBody>
                  <a:tcPr marL="49517" marR="49517" marT="24758" marB="2475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57393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335232-6EA1-40B5-ADF5-4FE8ED5878C9}"/>
              </a:ext>
            </a:extLst>
          </p:cNvPr>
          <p:cNvSpPr txBox="1"/>
          <p:nvPr/>
        </p:nvSpPr>
        <p:spPr>
          <a:xfrm>
            <a:off x="3542774" y="2428372"/>
            <a:ext cx="5149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/>
              <a:t>Tab</a:t>
            </a:r>
            <a:r>
              <a:rPr lang="hr-HR" dirty="0"/>
              <a:t>. 1: Vrste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CD634A-CF4B-413F-A750-A62EC5F9C314}"/>
              </a:ext>
            </a:extLst>
          </p:cNvPr>
          <p:cNvCxnSpPr>
            <a:cxnSpLocks/>
          </p:cNvCxnSpPr>
          <p:nvPr/>
        </p:nvCxnSpPr>
        <p:spPr>
          <a:xfrm>
            <a:off x="1154097" y="3346882"/>
            <a:ext cx="0" cy="2078396"/>
          </a:xfrm>
          <a:prstGeom prst="straightConnector1">
            <a:avLst/>
          </a:prstGeom>
          <a:ln w="7620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6DE20D-4FE2-481C-8B4E-92F5D03B9B1F}"/>
              </a:ext>
            </a:extLst>
          </p:cNvPr>
          <p:cNvSpPr txBox="1"/>
          <p:nvPr/>
        </p:nvSpPr>
        <p:spPr>
          <a:xfrm>
            <a:off x="301842" y="2797704"/>
            <a:ext cx="104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Sporije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B3C1FC-0B7C-49BA-BAB2-9C0BF1857C3B}"/>
              </a:ext>
            </a:extLst>
          </p:cNvPr>
          <p:cNvSpPr txBox="1"/>
          <p:nvPr/>
        </p:nvSpPr>
        <p:spPr>
          <a:xfrm>
            <a:off x="396537" y="5425278"/>
            <a:ext cx="104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Brže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128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6" y="159771"/>
            <a:ext cx="10040014" cy="1469584"/>
          </a:xfrm>
        </p:spPr>
        <p:txBody>
          <a:bodyPr/>
          <a:lstStyle/>
          <a:p>
            <a:r>
              <a:rPr lang="hr-HR" dirty="0"/>
              <a:t>Vrste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3061CA-2CA2-4F4A-8548-A9E96576C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9582" y="1295146"/>
            <a:ext cx="4024122" cy="5030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90877A-867A-41A6-85A8-FF20D7319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23" y="1295146"/>
            <a:ext cx="4024122" cy="5030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EEB2CDF-B47B-4ED5-B8F9-026EA4066B64}"/>
              </a:ext>
            </a:extLst>
          </p:cNvPr>
          <p:cNvSpPr txBox="1"/>
          <p:nvPr/>
        </p:nvSpPr>
        <p:spPr>
          <a:xfrm>
            <a:off x="1342237" y="1444689"/>
            <a:ext cx="12919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000" dirty="0"/>
              <a:t>Puzanje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54CD6B-D4FB-4850-A9C2-0B2431119530}"/>
              </a:ext>
            </a:extLst>
          </p:cNvPr>
          <p:cNvSpPr txBox="1"/>
          <p:nvPr/>
        </p:nvSpPr>
        <p:spPr>
          <a:xfrm>
            <a:off x="6855203" y="1444689"/>
            <a:ext cx="37568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000" dirty="0"/>
              <a:t>Kliženje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9400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966" y="159771"/>
            <a:ext cx="10040014" cy="1469584"/>
          </a:xfrm>
        </p:spPr>
        <p:txBody>
          <a:bodyPr/>
          <a:lstStyle/>
          <a:p>
            <a:r>
              <a:rPr lang="hr-HR" dirty="0"/>
              <a:t>Vrste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D98F222-9F05-49C2-953C-88C178C9B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6670" y="1304861"/>
            <a:ext cx="4304633" cy="5380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E6A11-315F-4FC0-9D2C-4F8B95A7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66" y="1233182"/>
            <a:ext cx="4419320" cy="5524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18161-6769-4778-B633-75C73A978E8A}"/>
              </a:ext>
            </a:extLst>
          </p:cNvPr>
          <p:cNvSpPr txBox="1"/>
          <p:nvPr/>
        </p:nvSpPr>
        <p:spPr>
          <a:xfrm>
            <a:off x="848686" y="1429300"/>
            <a:ext cx="412598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000" dirty="0"/>
              <a:t>Odronjavanje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E9F01E-C43D-49D8-AC31-92B7061DC073}"/>
              </a:ext>
            </a:extLst>
          </p:cNvPr>
          <p:cNvSpPr txBox="1"/>
          <p:nvPr/>
        </p:nvSpPr>
        <p:spPr>
          <a:xfrm>
            <a:off x="6615994" y="1429300"/>
            <a:ext cx="41259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400" dirty="0"/>
              <a:t>Tečenje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22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FD29E-7949-48E6-95B4-D6302DE9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671" y="367590"/>
            <a:ext cx="10040014" cy="1469584"/>
          </a:xfrm>
        </p:spPr>
        <p:txBody>
          <a:bodyPr/>
          <a:lstStyle/>
          <a:p>
            <a:r>
              <a:rPr lang="hr-HR" dirty="0"/>
              <a:t>Vrste </a:t>
            </a:r>
            <a:r>
              <a:rPr lang="hr-HR" dirty="0" err="1"/>
              <a:t>Padinskih</a:t>
            </a:r>
            <a:r>
              <a:rPr lang="hr-HR" dirty="0"/>
              <a:t> procesa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08E14-E3C8-47DA-B063-A80EDE74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329" y="2149068"/>
            <a:ext cx="10146546" cy="4099594"/>
          </a:xfrm>
        </p:spPr>
        <p:txBody>
          <a:bodyPr anchor="t"/>
          <a:lstStyle/>
          <a:p>
            <a:r>
              <a:rPr lang="hr-HR" dirty="0">
                <a:solidFill>
                  <a:schemeClr val="tx1"/>
                </a:solidFill>
              </a:rPr>
              <a:t>P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707429-6014-4922-AB42-28749C331F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34"/>
          <a:stretch/>
        </p:blipFill>
        <p:spPr>
          <a:xfrm>
            <a:off x="3118607" y="1943402"/>
            <a:ext cx="4903365" cy="4730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750E22-78C0-42F6-AC8C-2C33EB5C5035}"/>
              </a:ext>
            </a:extLst>
          </p:cNvPr>
          <p:cNvSpPr txBox="1"/>
          <p:nvPr/>
        </p:nvSpPr>
        <p:spPr>
          <a:xfrm>
            <a:off x="3118607" y="1943402"/>
            <a:ext cx="49033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2400" dirty="0" err="1"/>
              <a:t>Stijenske</a:t>
            </a:r>
            <a:r>
              <a:rPr lang="hr-HR" sz="2400" dirty="0"/>
              <a:t> lavine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F4CFA-E82B-4C7F-921B-C56C0319BE48}"/>
              </a:ext>
            </a:extLst>
          </p:cNvPr>
          <p:cNvSpPr/>
          <p:nvPr/>
        </p:nvSpPr>
        <p:spPr>
          <a:xfrm>
            <a:off x="4320331" y="6023295"/>
            <a:ext cx="1107347" cy="316349"/>
          </a:xfrm>
          <a:prstGeom prst="rect">
            <a:avLst/>
          </a:prstGeom>
          <a:solidFill>
            <a:srgbClr val="C3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BDDE3-2FAC-429C-A106-59FADE67910D}"/>
              </a:ext>
            </a:extLst>
          </p:cNvPr>
          <p:cNvSpPr/>
          <p:nvPr/>
        </p:nvSpPr>
        <p:spPr>
          <a:xfrm>
            <a:off x="5570290" y="3303165"/>
            <a:ext cx="1124125" cy="849385"/>
          </a:xfrm>
          <a:prstGeom prst="rect">
            <a:avLst/>
          </a:prstGeom>
          <a:solidFill>
            <a:srgbClr val="FD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FCBCC5-667E-4C3D-B387-722F2D88AC0B}"/>
              </a:ext>
            </a:extLst>
          </p:cNvPr>
          <p:cNvSpPr/>
          <p:nvPr/>
        </p:nvSpPr>
        <p:spPr>
          <a:xfrm>
            <a:off x="5957582" y="3533998"/>
            <a:ext cx="1124125" cy="849385"/>
          </a:xfrm>
          <a:prstGeom prst="rect">
            <a:avLst/>
          </a:prstGeom>
          <a:solidFill>
            <a:srgbClr val="FD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E6EF7D-18E5-49E8-95E6-3070B87B32F9}"/>
              </a:ext>
            </a:extLst>
          </p:cNvPr>
          <p:cNvSpPr/>
          <p:nvPr/>
        </p:nvSpPr>
        <p:spPr>
          <a:xfrm>
            <a:off x="6890855" y="4810523"/>
            <a:ext cx="1124125" cy="849385"/>
          </a:xfrm>
          <a:prstGeom prst="rect">
            <a:avLst/>
          </a:prstGeom>
          <a:solidFill>
            <a:srgbClr val="FD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BE61E6-A8B4-4831-BAC2-DA0F42414BF4}"/>
              </a:ext>
            </a:extLst>
          </p:cNvPr>
          <p:cNvSpPr/>
          <p:nvPr/>
        </p:nvSpPr>
        <p:spPr>
          <a:xfrm>
            <a:off x="4252519" y="2701715"/>
            <a:ext cx="1124125" cy="849385"/>
          </a:xfrm>
          <a:prstGeom prst="rect">
            <a:avLst/>
          </a:prstGeom>
          <a:solidFill>
            <a:srgbClr val="FD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ACA78-2ABE-4AC6-A0C3-66A139932B1B}"/>
              </a:ext>
            </a:extLst>
          </p:cNvPr>
          <p:cNvSpPr/>
          <p:nvPr/>
        </p:nvSpPr>
        <p:spPr>
          <a:xfrm>
            <a:off x="3893888" y="5470648"/>
            <a:ext cx="1198230" cy="469383"/>
          </a:xfrm>
          <a:prstGeom prst="rect">
            <a:avLst/>
          </a:prstGeom>
          <a:solidFill>
            <a:srgbClr val="C3B5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42983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1402</TotalTime>
  <Words>925</Words>
  <Application>Microsoft Office PowerPoint</Application>
  <PresentationFormat>Widescreen</PresentationFormat>
  <Paragraphs>139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Century Gothic</vt:lpstr>
      <vt:lpstr>Wingdings</vt:lpstr>
      <vt:lpstr>Wingdings 3</vt:lpstr>
      <vt:lpstr>Slice</vt:lpstr>
      <vt:lpstr>Padinski procesi kao prirodni rizici</vt:lpstr>
      <vt:lpstr>PowerPoint Presentation</vt:lpstr>
      <vt:lpstr>PowerPoint Presentation</vt:lpstr>
      <vt:lpstr>Što su Padinski procesi?</vt:lpstr>
      <vt:lpstr>Što su Padinski procesi?</vt:lpstr>
      <vt:lpstr>Što su Padinski procesi?</vt:lpstr>
      <vt:lpstr>Vrste padinskih procesa</vt:lpstr>
      <vt:lpstr>Vrste padinskih procesa</vt:lpstr>
      <vt:lpstr>Vrste Padinskih procesa</vt:lpstr>
      <vt:lpstr>Važniji događaji u povijesti</vt:lpstr>
      <vt:lpstr>Važniji događaji u povijesti</vt:lpstr>
      <vt:lpstr>Rizik od padinskih procesa</vt:lpstr>
      <vt:lpstr>Rizik od padinskih procesa</vt:lpstr>
      <vt:lpstr>Rizik od padinskih procesa</vt:lpstr>
      <vt:lpstr>Rizik od padinskih procesa</vt:lpstr>
      <vt:lpstr>Rizik od padinskih procesa</vt:lpstr>
      <vt:lpstr>PowerPoint Presentation</vt:lpstr>
      <vt:lpstr>Smanjivanje rizika</vt:lpstr>
      <vt:lpstr>PowerPoint Presentation</vt:lpstr>
      <vt:lpstr>Smanjivanje rizika</vt:lpstr>
      <vt:lpstr>Literatura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Poplave kao prirodni rizici</dc:title>
  <dc:creator>Ivan Martinić</dc:creator>
  <cp:lastModifiedBy>Ivan Martinić</cp:lastModifiedBy>
  <cp:revision>79</cp:revision>
  <dcterms:created xsi:type="dcterms:W3CDTF">2025-09-25T09:45:27Z</dcterms:created>
  <dcterms:modified xsi:type="dcterms:W3CDTF">2025-11-09T21:02:33Z</dcterms:modified>
</cp:coreProperties>
</file>