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0"/>
  </p:notesMasterIdLst>
  <p:sldIdLst>
    <p:sldId id="256" r:id="rId2"/>
    <p:sldId id="257" r:id="rId3"/>
    <p:sldId id="299" r:id="rId4"/>
    <p:sldId id="279" r:id="rId5"/>
    <p:sldId id="300" r:id="rId6"/>
    <p:sldId id="283" r:id="rId7"/>
    <p:sldId id="284" r:id="rId8"/>
    <p:sldId id="285" r:id="rId9"/>
    <p:sldId id="312" r:id="rId10"/>
    <p:sldId id="286" r:id="rId11"/>
    <p:sldId id="287" r:id="rId12"/>
    <p:sldId id="301" r:id="rId13"/>
    <p:sldId id="311" r:id="rId14"/>
    <p:sldId id="292" r:id="rId15"/>
    <p:sldId id="310" r:id="rId16"/>
    <p:sldId id="294" r:id="rId17"/>
    <p:sldId id="295" r:id="rId18"/>
    <p:sldId id="302" r:id="rId19"/>
    <p:sldId id="303" r:id="rId20"/>
    <p:sldId id="304" r:id="rId21"/>
    <p:sldId id="296" r:id="rId22"/>
    <p:sldId id="297" r:id="rId23"/>
    <p:sldId id="305" r:id="rId24"/>
    <p:sldId id="306" r:id="rId25"/>
    <p:sldId id="307" r:id="rId26"/>
    <p:sldId id="308" r:id="rId27"/>
    <p:sldId id="309" r:id="rId28"/>
    <p:sldId id="298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FF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56" d="100"/>
          <a:sy n="156" d="100"/>
        </p:scale>
        <p:origin x="194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81F96EC1-94E7-44BC-8607-15C461813F3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E395C698-B556-4A03-9459-51197206B84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AB4557E-B963-4920-9C07-43E261FF040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B11DC264-F336-4847-90B5-C0C69EA412B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 noProof="0"/>
              <a:t>Click to edit Master text styles</a:t>
            </a:r>
          </a:p>
          <a:p>
            <a:pPr lvl="1"/>
            <a:r>
              <a:rPr lang="hr-HR" noProof="0"/>
              <a:t>Second level</a:t>
            </a:r>
          </a:p>
          <a:p>
            <a:pPr lvl="2"/>
            <a:r>
              <a:rPr lang="hr-HR" noProof="0"/>
              <a:t>Third level</a:t>
            </a:r>
          </a:p>
          <a:p>
            <a:pPr lvl="3"/>
            <a:r>
              <a:rPr lang="hr-HR" noProof="0"/>
              <a:t>Fourth level</a:t>
            </a:r>
          </a:p>
          <a:p>
            <a:pPr lvl="4"/>
            <a:r>
              <a:rPr lang="hr-HR" noProof="0"/>
              <a:t>Fifth level</a:t>
            </a:r>
          </a:p>
        </p:txBody>
      </p:sp>
      <p:sp>
        <p:nvSpPr>
          <p:cNvPr id="69638" name="Rectangle 6">
            <a:extLst>
              <a:ext uri="{FF2B5EF4-FFF2-40B4-BE49-F238E27FC236}">
                <a16:creationId xmlns:a16="http://schemas.microsoft.com/office/drawing/2014/main" id="{26B8D633-E01F-4503-BC51-37EC42B7EFF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9639" name="Rectangle 7">
            <a:extLst>
              <a:ext uri="{FF2B5EF4-FFF2-40B4-BE49-F238E27FC236}">
                <a16:creationId xmlns:a16="http://schemas.microsoft.com/office/drawing/2014/main" id="{E80F6B08-39E3-473B-81F4-3F551C4524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959DF0C-B9AF-482B-BC9D-18EFFCB65DB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2901BF8D-4E7F-46DD-93BB-3E4AD7D959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AEABC7-3A3B-4ECC-B43F-97EF5BA54D2E}" type="slidenum">
              <a:rPr lang="hr-HR" altLang="en-US" smtClean="0"/>
              <a:pPr>
                <a:spcBef>
                  <a:spcPct val="0"/>
                </a:spcBef>
              </a:pPr>
              <a:t>1</a:t>
            </a:fld>
            <a:endParaRPr lang="hr-HR" altLang="en-US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EDD6ECD6-0A6C-4EC7-A8C8-D0B33ACB5C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CBE82C24-F4D2-497A-B3D5-8330E22EF6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3D57A4E3-55F8-4894-A0DF-905CD419E4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2A91B8-7023-4263-BE82-5B6F0C617640}" type="slidenum">
              <a:rPr lang="hr-HR" altLang="en-US" smtClean="0"/>
              <a:pPr>
                <a:spcBef>
                  <a:spcPct val="0"/>
                </a:spcBef>
              </a:pPr>
              <a:t>2</a:t>
            </a:fld>
            <a:endParaRPr lang="hr-HR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3D6D769-E318-47CE-AD00-5B462A10DE2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56DA1DDA-49B7-408C-BA65-555E78E67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B2E2BD94-62C9-460A-A4B7-CC1D51D1E9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98D0180-BF37-4894-8A56-4A1DCAB7ACAF}" type="slidenum">
              <a:rPr lang="hr-HR" altLang="en-US" smtClean="0"/>
              <a:pPr>
                <a:spcBef>
                  <a:spcPct val="0"/>
                </a:spcBef>
              </a:pPr>
              <a:t>3</a:t>
            </a:fld>
            <a:endParaRPr lang="hr-HR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1AD0D94F-3DC7-422D-9E36-553290B1C9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F6223A20-F273-4312-B232-748267F3C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DE98B28A-86A6-4D8F-8EA9-FB421FB0E4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D352C4-904D-45D4-AAC0-AEEF2627B51B}" type="slidenum">
              <a:rPr lang="hr-HR" altLang="en-US" smtClean="0"/>
              <a:pPr>
                <a:spcBef>
                  <a:spcPct val="0"/>
                </a:spcBef>
              </a:pPr>
              <a:t>4</a:t>
            </a:fld>
            <a:endParaRPr lang="hr-HR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EF22075-90F6-47FA-BAB9-4B062DAED5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E841CD4A-3952-4D92-B83C-D3E2BF6F04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546A045B-EA2E-484A-B041-BADAF4518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05E0A32-85DA-4466-BDD3-54298BECE3A3}" type="slidenum">
              <a:rPr lang="hr-HR" altLang="en-US" smtClean="0"/>
              <a:pPr>
                <a:spcBef>
                  <a:spcPct val="0"/>
                </a:spcBef>
              </a:pPr>
              <a:t>5</a:t>
            </a:fld>
            <a:endParaRPr lang="hr-HR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E8775B1D-CCE2-49B4-835E-3063903524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082E9739-9621-4ADD-900B-A0866A6D95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910DFC88-F7AD-4BA9-8A8C-6435A1FFBE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A536FE0-0488-4AF9-ACDA-D51FDFE482A6}" type="slidenum">
              <a:rPr lang="hr-HR" altLang="en-US" smtClean="0"/>
              <a:pPr>
                <a:spcBef>
                  <a:spcPct val="0"/>
                </a:spcBef>
              </a:pPr>
              <a:t>6</a:t>
            </a:fld>
            <a:endParaRPr lang="hr-HR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56A50E56-FA8B-46CA-8F06-1FE52D40BA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4321AA92-9165-43B1-90CA-376570561F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0FF4F3FC-754E-47C1-9349-BC1AFBB232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5D0A6A-C28C-4CB0-8E94-321E558DD209}" type="slidenum">
              <a:rPr lang="hr-HR" altLang="en-US" smtClean="0"/>
              <a:pPr>
                <a:spcBef>
                  <a:spcPct val="0"/>
                </a:spcBef>
              </a:pPr>
              <a:t>7</a:t>
            </a:fld>
            <a:endParaRPr lang="hr-HR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5C3252B-1FA9-4347-AFCC-845FA9F8C6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D5AC737D-D876-460A-A7BD-13A15DEEB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E4B8819A-F760-44D4-86E1-A5F9F3B6042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4623D67-29A5-4FEB-A2F7-57415CA2BB3A}" type="slidenum">
              <a:rPr lang="hr-HR" altLang="en-US" smtClean="0"/>
              <a:pPr>
                <a:spcBef>
                  <a:spcPct val="0"/>
                </a:spcBef>
              </a:pPr>
              <a:t>8</a:t>
            </a:fld>
            <a:endParaRPr lang="hr-HR" altLang="en-US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43240FAD-47C9-4C82-B680-5578B92271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63EB0689-0104-4388-935F-C342F95DEC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B6427BC7-A87B-4CF9-B816-198B08C03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C90150-2346-4BD2-982A-F99A2D521678}" type="slidenum">
              <a:rPr lang="hr-HR" altLang="en-US" smtClean="0"/>
              <a:pPr>
                <a:spcBef>
                  <a:spcPct val="0"/>
                </a:spcBef>
              </a:pPr>
              <a:t>10</a:t>
            </a:fld>
            <a:endParaRPr lang="hr-HR" altLang="en-US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D3D93874-C43F-4C60-A55A-357DDDAC79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FE5C9B43-5AC5-4948-9D63-B6B3A5766F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A50A3F43-36E8-49AF-B3EE-F9FD9FC983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4D10CE3-87CB-4C39-8264-0C32CA007247}" type="slidenum">
              <a:rPr lang="hr-HR" altLang="en-US" smtClean="0"/>
              <a:pPr>
                <a:spcBef>
                  <a:spcPct val="0"/>
                </a:spcBef>
              </a:pPr>
              <a:t>11</a:t>
            </a:fld>
            <a:endParaRPr lang="hr-HR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993F7BBD-697C-47A9-ADDF-EF8331B3EF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8564AD3F-AFE9-47F8-95C8-E249058DA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7DF8D58A-2FBD-4F73-858D-9C4D05B019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A1F33B-0E67-49B6-AEA9-0B741FB0129F}" type="slidenum">
              <a:rPr lang="hr-HR" altLang="en-US" smtClean="0"/>
              <a:pPr>
                <a:spcBef>
                  <a:spcPct val="0"/>
                </a:spcBef>
              </a:pPr>
              <a:t>12</a:t>
            </a:fld>
            <a:endParaRPr lang="hr-HR" altLang="en-US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770A6C30-25FA-49BB-BD53-07E22ECE99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4855BBA9-908C-429B-97AF-83E7C8231F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CC3E782B-F9B6-4F91-9FC6-9064AEA44B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400BCC-7687-40AB-B4A6-C98AEBB5D7E5}" type="slidenum">
              <a:rPr lang="hr-HR" altLang="en-US" smtClean="0"/>
              <a:pPr>
                <a:spcBef>
                  <a:spcPct val="0"/>
                </a:spcBef>
              </a:pPr>
              <a:t>14</a:t>
            </a:fld>
            <a:endParaRPr lang="hr-HR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DD438438-C958-4C44-ADBA-DEEC1E48C0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2D766C84-B160-45F4-AF32-D5A64A48A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4BD8E867-DDDD-4FAB-A86F-5897DBF54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AD5312-C91C-4E21-A882-C8E47B8E5D15}" type="slidenum">
              <a:rPr lang="hr-HR" altLang="en-US" smtClean="0"/>
              <a:pPr>
                <a:spcBef>
                  <a:spcPct val="0"/>
                </a:spcBef>
              </a:pPr>
              <a:t>15</a:t>
            </a:fld>
            <a:endParaRPr lang="hr-HR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E97C11FF-439D-4BEC-9E70-7C83FC7E9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AFEA255A-DB50-4858-932B-3E57238A9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5E7AF8D8-3287-4626-89EC-C143B24C37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145C52-7200-4AC0-ABC6-316367663853}" type="slidenum">
              <a:rPr lang="hr-HR" altLang="en-US" smtClean="0"/>
              <a:pPr>
                <a:spcBef>
                  <a:spcPct val="0"/>
                </a:spcBef>
              </a:pPr>
              <a:t>16</a:t>
            </a:fld>
            <a:endParaRPr lang="hr-HR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AE9C6B55-416F-4B27-A5C7-2592635EDB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6A26156D-9284-402D-B3A7-6335A1B712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70EA05B7-C887-4CC2-A106-328DF98C17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BF5BA55-3930-412F-B170-CAD46E9A803C}" type="slidenum">
              <a:rPr lang="hr-HR" altLang="en-US" smtClean="0"/>
              <a:pPr>
                <a:spcBef>
                  <a:spcPct val="0"/>
                </a:spcBef>
              </a:pPr>
              <a:t>17</a:t>
            </a:fld>
            <a:endParaRPr lang="hr-HR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E98367E5-FFC2-4B1A-830B-A93861E201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20380EC6-DFC5-49ED-9E53-CEAE74BC6D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E83AE8C7-7C76-4BDD-BE75-45D3DC4857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9FF5D17-C9FB-45FD-A7A5-015273C83348}" type="slidenum">
              <a:rPr lang="hr-HR" altLang="en-US" smtClean="0"/>
              <a:pPr>
                <a:spcBef>
                  <a:spcPct val="0"/>
                </a:spcBef>
              </a:pPr>
              <a:t>18</a:t>
            </a:fld>
            <a:endParaRPr lang="hr-HR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EA42DC71-38B1-492A-BAD5-A408AFCD93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98C45C6D-ACC0-495B-BB8A-A709A9731D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109D7BBF-182F-4503-B933-32FD559DC0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ED6432D-9B01-41D9-95B5-E7F1872B0ED1}" type="slidenum">
              <a:rPr lang="hr-HR" altLang="en-US" smtClean="0"/>
              <a:pPr>
                <a:spcBef>
                  <a:spcPct val="0"/>
                </a:spcBef>
              </a:pPr>
              <a:t>19</a:t>
            </a:fld>
            <a:endParaRPr lang="hr-HR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886AE672-CA8F-41CE-AE3F-E77D1A82BA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B4C484D-E1A9-4796-B347-4458FC010F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AF56D909-8D03-4DCD-998B-90CCD064BD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A667A38-EE2C-467F-8B11-0DED621CF57F}" type="slidenum">
              <a:rPr lang="hr-HR" altLang="en-US" smtClean="0"/>
              <a:pPr>
                <a:spcBef>
                  <a:spcPct val="0"/>
                </a:spcBef>
              </a:pPr>
              <a:t>20</a:t>
            </a:fld>
            <a:endParaRPr lang="hr-HR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D83A8FD9-F7EA-4F2F-9609-CC0834F214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7DF7AA6-ED54-4AE7-A826-B8F552C970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0D4C6C1F-AD87-4212-B78F-4E9F2F0073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F29FE8-51EC-4BC3-BAD1-99EAC164CDEC}" type="slidenum">
              <a:rPr lang="hr-HR" altLang="en-US" smtClean="0"/>
              <a:pPr>
                <a:spcBef>
                  <a:spcPct val="0"/>
                </a:spcBef>
              </a:pPr>
              <a:t>21</a:t>
            </a:fld>
            <a:endParaRPr lang="hr-HR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C93CC474-7438-43F0-A31E-7DCC4D9A85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A498E383-0908-4D47-8E9F-4FAFF2DDC9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0795F107-37FC-4004-A77F-544B65ED80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4A405A3-7656-4595-96F6-BB2B5A8630FA}" type="slidenum">
              <a:rPr lang="hr-HR" altLang="en-US" smtClean="0"/>
              <a:pPr>
                <a:spcBef>
                  <a:spcPct val="0"/>
                </a:spcBef>
              </a:pPr>
              <a:t>22</a:t>
            </a:fld>
            <a:endParaRPr lang="hr-HR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D7707FF-CF9A-4538-9912-431062E7DC9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D2E88599-7F19-45C4-BE3A-54BD233FB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93B5D637-5AA5-4DC6-8C98-8729BECFA5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55D89DD-71B6-4673-B4B4-A10F49A370F9}" type="slidenum">
              <a:rPr lang="hr-HR" altLang="en-US" smtClean="0"/>
              <a:pPr>
                <a:spcBef>
                  <a:spcPct val="0"/>
                </a:spcBef>
              </a:pPr>
              <a:t>23</a:t>
            </a:fld>
            <a:endParaRPr lang="hr-HR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3FB139D-15A8-43BC-ADA0-A822FB3AA5C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09929E7-EC1F-4306-8376-6E6C03043C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5E88A81D-BB0A-417B-AD45-403C117847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04BB7F-26A0-4B48-9F29-A384A7E88E11}" type="slidenum">
              <a:rPr lang="hr-HR" altLang="en-US" smtClean="0"/>
              <a:pPr>
                <a:spcBef>
                  <a:spcPct val="0"/>
                </a:spcBef>
              </a:pPr>
              <a:t>24</a:t>
            </a:fld>
            <a:endParaRPr lang="hr-HR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BA26B84F-E785-4122-AF06-5ADE3A254D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FDE31FF-F4AF-4C60-A53F-5042F0A7F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D76C0107-5575-42D9-8ADE-8F2ECD074A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A9554B-FCBD-45C0-A900-2A64ED17C8BD}" type="slidenum">
              <a:rPr lang="hr-HR" altLang="en-US" smtClean="0"/>
              <a:pPr>
                <a:spcBef>
                  <a:spcPct val="0"/>
                </a:spcBef>
              </a:pPr>
              <a:t>25</a:t>
            </a:fld>
            <a:endParaRPr lang="hr-HR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5A33D3F6-E753-4742-9F4F-C661D1AA5C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37672382-866E-4475-86E4-71B196925E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E661DE38-602E-41F1-A00A-06AB287865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28AD196-23D9-4A47-8EFD-E3AC309E2EA9}" type="slidenum">
              <a:rPr lang="hr-HR" altLang="en-US" smtClean="0"/>
              <a:pPr>
                <a:spcBef>
                  <a:spcPct val="0"/>
                </a:spcBef>
              </a:pPr>
              <a:t>26</a:t>
            </a:fld>
            <a:endParaRPr lang="hr-HR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D780ABEE-2E07-4E53-B198-830CD2A3D5D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596F6B3C-B365-46A6-9FC3-BE747D6137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189E2D86-59D1-4E12-B080-A8D1FDCCB7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E5FC55-04D7-4C3F-9BE0-45C72DDA3A9C}" type="slidenum">
              <a:rPr lang="hr-HR" altLang="en-US" smtClean="0"/>
              <a:pPr>
                <a:spcBef>
                  <a:spcPct val="0"/>
                </a:spcBef>
              </a:pPr>
              <a:t>27</a:t>
            </a:fld>
            <a:endParaRPr lang="hr-HR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194619E9-034F-4D9A-B483-3322504574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C52AF99A-E2D7-456E-9DB3-B55628BBC6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C18AAAD0-C951-4D27-A4C0-30387606A3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833B2BA-5651-47E1-8B1B-742B45735CB2}" type="slidenum">
              <a:rPr lang="hr-HR" altLang="en-US" smtClean="0"/>
              <a:pPr>
                <a:spcBef>
                  <a:spcPct val="0"/>
                </a:spcBef>
              </a:pPr>
              <a:t>28</a:t>
            </a:fld>
            <a:endParaRPr lang="hr-HR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746AD1E9-AC7E-47C6-8282-CC5CF199228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1505E381-827C-4CF8-9872-F3E7ABF504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hr-H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E88933A4-C732-4047-AE87-0C4DEB1C5A3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FF0E19-5DBF-4F0F-82B5-994F7936D7A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6" name="Freeform 4">
              <a:extLst>
                <a:ext uri="{FF2B5EF4-FFF2-40B4-BE49-F238E27FC236}">
                  <a16:creationId xmlns:a16="http://schemas.microsoft.com/office/drawing/2014/main" id="{8564C40F-6E61-41F9-8BEE-E301941CC1DD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>
                <a:gd name="T0" fmla="*/ 5311 w 5328"/>
                <a:gd name="T1" fmla="*/ 3209 h 3689"/>
                <a:gd name="T2" fmla="*/ 0 w 5328"/>
                <a:gd name="T3" fmla="*/ 3689 h 3689"/>
                <a:gd name="T4" fmla="*/ 0 w 5328"/>
                <a:gd name="T5" fmla="*/ 9 h 3689"/>
                <a:gd name="T6" fmla="*/ 5328 w 5328"/>
                <a:gd name="T7" fmla="*/ 0 h 3689"/>
                <a:gd name="T8" fmla="*/ 5311 w 5328"/>
                <a:gd name="T9" fmla="*/ 3209 h 36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60421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hr-HR"/>
              <a:t>Click to edit Master subtitle style</a:t>
            </a:r>
          </a:p>
        </p:txBody>
      </p:sp>
      <p:sp>
        <p:nvSpPr>
          <p:cNvPr id="60425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r>
              <a:rPr lang="hr-HR"/>
              <a:t>Click to edit Master 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D9461E-2D32-4931-845C-3E9225570979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40F72F-761C-4CD1-A505-A0BD1E43EA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820BFAD-A18E-49C2-A542-3BC21803D7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C2E1E7-0675-43E2-AE8A-F4089BBF474E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520307734"/>
      </p:ext>
    </p:extLst>
  </p:cSld>
  <p:clrMapOvr>
    <a:masterClrMapping/>
  </p:clrMapOvr>
  <p:transition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F9964A82-C931-45DC-B140-58312688F4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4E735D2D-8C67-4FA6-AE31-7392D6AF9A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85D871BF-9E3F-4C98-96C0-A9BB79B022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E6B60-E8C5-4E36-8468-B488086485CB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452292297"/>
      </p:ext>
    </p:extLst>
  </p:cSld>
  <p:clrMapOvr>
    <a:masterClrMapping/>
  </p:clrMapOvr>
  <p:transition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jelj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CE3AEFB6-AF62-4D13-A4AD-A95FBC1B5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E012CAA-2D5E-47E1-9A4D-62B60DAE16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F48DFE90-44C9-4BFA-98CA-4C7F29768E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D23E1-C647-4133-9E57-DD5FAFE2BD2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741941930"/>
      </p:ext>
    </p:extLst>
  </p:cSld>
  <p:clrMapOvr>
    <a:masterClrMapping/>
  </p:clrMapOvr>
  <p:transition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61E3ACFB-4E9D-49D8-BF80-B3AD63085D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23F98B9-B302-4AF0-8BA8-EFE0828004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998587E2-9BF6-4DB6-B2DC-966C0AB7343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5C88AB-91B8-423E-916A-FCB02D03FA2F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205004988"/>
      </p:ext>
    </p:extLst>
  </p:cSld>
  <p:clrMapOvr>
    <a:masterClrMapping/>
  </p:clrMapOvr>
  <p:transition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807946D9-7FC0-48E8-8D52-8E07C1521D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8">
            <a:extLst>
              <a:ext uri="{FF2B5EF4-FFF2-40B4-BE49-F238E27FC236}">
                <a16:creationId xmlns:a16="http://schemas.microsoft.com/office/drawing/2014/main" id="{31E82FE5-9692-4E4E-A40A-D61B701DC2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9" name="Rectangle 9">
            <a:extLst>
              <a:ext uri="{FF2B5EF4-FFF2-40B4-BE49-F238E27FC236}">
                <a16:creationId xmlns:a16="http://schemas.microsoft.com/office/drawing/2014/main" id="{2FD7BB4A-113F-42AE-AD52-CF8C34DA5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9B1604-4C04-49FC-8395-F069D860C4F9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696499676"/>
      </p:ext>
    </p:extLst>
  </p:cSld>
  <p:clrMapOvr>
    <a:masterClrMapping/>
  </p:clrMapOvr>
  <p:transition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ctangle 7">
            <a:extLst>
              <a:ext uri="{FF2B5EF4-FFF2-40B4-BE49-F238E27FC236}">
                <a16:creationId xmlns:a16="http://schemas.microsoft.com/office/drawing/2014/main" id="{3F9DBA72-733D-4528-BAE0-5E76AA20D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B76CF9C2-2CC5-432D-A293-6807AB2C0F0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2BF54EAF-EA28-455A-9F8B-2F8CF3911B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2AF22-8A7E-43B4-9C41-9FA52B7E526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603719691"/>
      </p:ext>
    </p:extLst>
  </p:cSld>
  <p:clrMapOvr>
    <a:masterClrMapping/>
  </p:clrMapOvr>
  <p:transition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93507988-0282-4CCA-A814-3190657A21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59E8F2D9-B538-47AF-81F0-C681A64545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529B8E6-6A1E-4D88-8AB6-44F39C497A0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E75E54-B42C-43D9-B0D7-844C7616D83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450303676"/>
      </p:ext>
    </p:extLst>
  </p:cSld>
  <p:clrMapOvr>
    <a:masterClrMapping/>
  </p:clrMapOvr>
  <p:transition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E4CBE410-9394-4C7A-873B-14C217EAE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2F6283E-9EA7-48CE-8948-B0242B8AB03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3A02CD8-EB6A-4E88-9D4B-40B233B553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0A860-CFD6-4ABA-B345-F79A8F139293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007865849"/>
      </p:ext>
    </p:extLst>
  </p:cSld>
  <p:clrMapOvr>
    <a:masterClrMapping/>
  </p:clrMapOvr>
  <p:transition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Kliknite da biste uredili stilove teksta matrice</a:t>
            </a:r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BFB5F3C9-C063-4739-BC10-2A9BEBC72F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82EBBFC4-B354-49C1-ACDE-EFC28679E5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A57B44C-FC95-4AC8-8FEC-A16A39AC4D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DD7D0F-9E7A-4094-8E3A-0943BD203BD6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322747324"/>
      </p:ext>
    </p:extLst>
  </p:cSld>
  <p:clrMapOvr>
    <a:masterClrMapping/>
  </p:clrMapOvr>
  <p:transition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8FF6022-9890-45BF-A2BF-0EFF427BA7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B53787E-F525-44C4-9532-6D6831091F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3933CA27-90CE-423C-B637-C4B4DD05DE7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96A343-3A48-401A-B122-249B078AD33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2030895783"/>
      </p:ext>
    </p:extLst>
  </p:cSld>
  <p:clrMapOvr>
    <a:masterClrMapping/>
  </p:clrMapOvr>
  <p:transition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9B9E28D9-166B-48F2-963C-8471E45720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E088CE1B-C8DD-4371-B322-68B0197275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6E319516-8F92-4695-9A20-3340C0AEADC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557E0-E7EC-4079-BF97-D36B3BDA13D1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868279858"/>
      </p:ext>
    </p:extLst>
  </p:cSld>
  <p:clrMapOvr>
    <a:masterClrMapping/>
  </p:clrMapOvr>
  <p:transition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slov, tekst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852C20D7-B38E-4843-991D-321096DD70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F30E371D-9F15-4EBE-B82F-187C1806E4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F62878B2-F10F-4DD0-93A3-52854D63D7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A5579-6941-4249-A8E7-5AFB26BDB63A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549079880"/>
      </p:ext>
    </p:extLst>
  </p:cSld>
  <p:clrMapOvr>
    <a:masterClrMapping/>
  </p:clrMapOvr>
  <p:transition>
    <p:cover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slov i tekst iznad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DEE1E438-C93A-41D3-88F9-4D514AD474D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6" name="Rectangle 8">
            <a:extLst>
              <a:ext uri="{FF2B5EF4-FFF2-40B4-BE49-F238E27FC236}">
                <a16:creationId xmlns:a16="http://schemas.microsoft.com/office/drawing/2014/main" id="{AA6A60DA-57BE-4662-9191-96412628C0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A4B91D7D-0827-439A-B2ED-4A753EB4E1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85C95-7AF5-4103-96A6-A166339A715D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1120061093"/>
      </p:ext>
    </p:extLst>
  </p:cSld>
  <p:clrMapOvr>
    <a:masterClrMapping/>
  </p:clrMapOvr>
  <p:transition>
    <p:cover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slov i dva sadržaja iznad teks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half" idx="3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hr-HR"/>
              <a:t>Kliknite da biste uredili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ADC77E8-8B97-4C4B-9F0E-A0EDD51AA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B20B8F80-60FC-4713-A378-FD6084B4B0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0558A79A-C661-404F-AA53-882ED94416A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EED7C-9174-4A6A-8376-D0ACD3BA1687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  <p:extLst>
      <p:ext uri="{BB962C8B-B14F-4D97-AF65-F5344CB8AC3E}">
        <p14:creationId xmlns:p14="http://schemas.microsoft.com/office/powerpoint/2010/main" val="3490805505"/>
      </p:ext>
    </p:extLst>
  </p:cSld>
  <p:clrMapOvr>
    <a:masterClrMapping/>
  </p:clrMapOvr>
  <p:transition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F46BFC81-192A-4B1E-B1F8-AA50395F8C6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59395" name="Freeform 3">
              <a:extLst>
                <a:ext uri="{FF2B5EF4-FFF2-40B4-BE49-F238E27FC236}">
                  <a16:creationId xmlns:a16="http://schemas.microsoft.com/office/drawing/2014/main" id="{25D387D1-4A11-4C13-8C43-139C3E51909A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033" name="Freeform 4">
              <a:extLst>
                <a:ext uri="{FF2B5EF4-FFF2-40B4-BE49-F238E27FC236}">
                  <a16:creationId xmlns:a16="http://schemas.microsoft.com/office/drawing/2014/main" id="{B0635EA4-E505-4E69-859F-5D57D97236B5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>
                <a:gd name="T0" fmla="*/ 4560 w 4562"/>
                <a:gd name="T1" fmla="*/ 932 h 1199"/>
                <a:gd name="T2" fmla="*/ 0 w 4562"/>
                <a:gd name="T3" fmla="*/ 1199 h 1199"/>
                <a:gd name="T4" fmla="*/ 0 w 4562"/>
                <a:gd name="T5" fmla="*/ 0 h 1199"/>
                <a:gd name="T6" fmla="*/ 4562 w 4562"/>
                <a:gd name="T7" fmla="*/ 0 h 1199"/>
                <a:gd name="T8" fmla="*/ 4560 w 4562"/>
                <a:gd name="T9" fmla="*/ 932 h 1199"/>
                <a:gd name="T10" fmla="*/ 4560 w 4562"/>
                <a:gd name="T11" fmla="*/ 932 h 119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sp>
        <p:nvSpPr>
          <p:cNvPr id="59397" name="Rectangle 5">
            <a:extLst>
              <a:ext uri="{FF2B5EF4-FFF2-40B4-BE49-F238E27FC236}">
                <a16:creationId xmlns:a16="http://schemas.microsoft.com/office/drawing/2014/main" id="{C559258C-D418-499F-AA76-CD31CF012B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title style</a:t>
            </a:r>
          </a:p>
        </p:txBody>
      </p:sp>
      <p:sp>
        <p:nvSpPr>
          <p:cNvPr id="59398" name="Rectangle 6">
            <a:extLst>
              <a:ext uri="{FF2B5EF4-FFF2-40B4-BE49-F238E27FC236}">
                <a16:creationId xmlns:a16="http://schemas.microsoft.com/office/drawing/2014/main" id="{3E9E7183-F3F2-4D11-A392-30585681E4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r-HR"/>
              <a:t>Click to edit Master text styles</a:t>
            </a:r>
          </a:p>
          <a:p>
            <a:pPr lvl="1"/>
            <a:r>
              <a:rPr lang="hr-HR"/>
              <a:t>Second level</a:t>
            </a:r>
          </a:p>
          <a:p>
            <a:pPr lvl="2"/>
            <a:r>
              <a:rPr lang="hr-HR"/>
              <a:t>Third level</a:t>
            </a:r>
          </a:p>
          <a:p>
            <a:pPr lvl="3"/>
            <a:r>
              <a:rPr lang="hr-HR"/>
              <a:t>Fourth level</a:t>
            </a:r>
          </a:p>
          <a:p>
            <a:pPr lvl="4"/>
            <a:r>
              <a:rPr lang="hr-HR"/>
              <a:t>Fifth level</a:t>
            </a:r>
          </a:p>
        </p:txBody>
      </p:sp>
      <p:sp>
        <p:nvSpPr>
          <p:cNvPr id="59399" name="Rectangle 7">
            <a:extLst>
              <a:ext uri="{FF2B5EF4-FFF2-40B4-BE49-F238E27FC236}">
                <a16:creationId xmlns:a16="http://schemas.microsoft.com/office/drawing/2014/main" id="{DABEED98-EEE0-47F3-8EF0-65E87C015AE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9400" name="Rectangle 8">
            <a:extLst>
              <a:ext uri="{FF2B5EF4-FFF2-40B4-BE49-F238E27FC236}">
                <a16:creationId xmlns:a16="http://schemas.microsoft.com/office/drawing/2014/main" id="{7127BFE0-013A-4A80-8088-FD0259B6F3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Arial" charset="0"/>
              </a:defRPr>
            </a:lvl1pPr>
          </a:lstStyle>
          <a:p>
            <a:pPr>
              <a:defRPr/>
            </a:pPr>
            <a:endParaRPr lang="hr-HR"/>
          </a:p>
        </p:txBody>
      </p:sp>
      <p:sp>
        <p:nvSpPr>
          <p:cNvPr id="59401" name="Rectangle 9">
            <a:extLst>
              <a:ext uri="{FF2B5EF4-FFF2-40B4-BE49-F238E27FC236}">
                <a16:creationId xmlns:a16="http://schemas.microsoft.com/office/drawing/2014/main" id="{8AE3A486-4B3B-42B0-A5D8-C0FA77D02B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5F99B020-BD31-4C2C-9DAA-483D9A298030}" type="slidenum">
              <a:rPr lang="hr-HR" altLang="sr-Latn-RS"/>
              <a:pPr>
                <a:defRPr/>
              </a:pPr>
              <a:t>‹#›</a:t>
            </a:fld>
            <a:endParaRPr lang="hr-HR" altLang="sr-Latn-R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0" r:id="rId1"/>
    <p:sldLayoutId id="2147483787" r:id="rId2"/>
    <p:sldLayoutId id="2147483788" r:id="rId3"/>
    <p:sldLayoutId id="2147483789" r:id="rId4"/>
    <p:sldLayoutId id="2147483790" r:id="rId5"/>
    <p:sldLayoutId id="2147483791" r:id="rId6"/>
    <p:sldLayoutId id="2147483792" r:id="rId7"/>
    <p:sldLayoutId id="2147483793" r:id="rId8"/>
    <p:sldLayoutId id="2147483794" r:id="rId9"/>
    <p:sldLayoutId id="2147483795" r:id="rId10"/>
    <p:sldLayoutId id="2147483796" r:id="rId11"/>
    <p:sldLayoutId id="2147483797" r:id="rId12"/>
    <p:sldLayoutId id="2147483798" r:id="rId13"/>
    <p:sldLayoutId id="2147483799" r:id="rId14"/>
  </p:sldLayoutIdLst>
  <p:transition>
    <p:cover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D3799F8-76F2-495F-ACF6-B11EED7079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4213" y="2852738"/>
            <a:ext cx="7772400" cy="720725"/>
          </a:xfrm>
        </p:spPr>
        <p:txBody>
          <a:bodyPr/>
          <a:lstStyle/>
          <a:p>
            <a:pPr eaLnBrk="1" hangingPunct="1">
              <a:defRPr/>
            </a:pPr>
            <a:r>
              <a:rPr lang="hr-HR" sz="4000">
                <a:latin typeface="Arial" charset="0"/>
              </a:rPr>
              <a:t>PALEOGEN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BF35E218-C744-4CA0-BA16-B3C6CDF8006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 flipV="1">
            <a:off x="1258888" y="-315913"/>
            <a:ext cx="6400800" cy="71438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hr-HR" sz="70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93CAE49F-98EF-4898-8248-74663D22AD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69850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DA07D4C-BDB2-4922-A197-39EE65EF24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118047"/>
            <a:ext cx="8229600" cy="4896544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“doba sisavaca” - sisavci se brzo granaju od malih stvorenja do divovskih kopnenih oblika.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nema debelih naslaga </a:t>
            </a:r>
            <a:r>
              <a:rPr lang="hr-HR" sz="1600" dirty="0" err="1">
                <a:latin typeface="Arial" charset="0"/>
              </a:rPr>
              <a:t>chalka</a:t>
            </a:r>
            <a:endParaRPr lang="hr-HR" sz="1600" dirty="0">
              <a:latin typeface="Arial" charset="0"/>
            </a:endParaRP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"moderne" skupine školjkaša i koštunjavih riba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kontinentalni prostori Zemlje poprimili su današnji izgled i raspored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alpska </a:t>
            </a:r>
            <a:r>
              <a:rPr lang="hr-HR" sz="1600" dirty="0" err="1">
                <a:latin typeface="Arial" charset="0"/>
              </a:rPr>
              <a:t>orogeneza</a:t>
            </a:r>
            <a:r>
              <a:rPr lang="hr-HR" sz="1600" dirty="0">
                <a:latin typeface="Arial" charset="0"/>
              </a:rPr>
              <a:t>: sudar kontinenata uzrokuje izdizanje Alpa, Himalaje, Dinarida i Anda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izolacija </a:t>
            </a:r>
            <a:r>
              <a:rPr lang="hr-HR" sz="1600" dirty="0" err="1">
                <a:latin typeface="Arial" charset="0"/>
              </a:rPr>
              <a:t>Antarktike</a:t>
            </a:r>
            <a:r>
              <a:rPr lang="hr-HR" sz="1600" dirty="0">
                <a:latin typeface="Arial" charset="0"/>
              </a:rPr>
              <a:t>: odvajanjem od Australije stvara se hladna kružna antarktička struja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klimatski preokret: nakon početnog toplinskog maksimuma (</a:t>
            </a:r>
            <a:r>
              <a:rPr lang="hr-HR" sz="1600" dirty="0" err="1">
                <a:latin typeface="Arial" charset="0"/>
              </a:rPr>
              <a:t>PETM</a:t>
            </a:r>
            <a:r>
              <a:rPr lang="hr-HR" sz="1600" dirty="0">
                <a:latin typeface="Arial" charset="0"/>
              </a:rPr>
              <a:t>, </a:t>
            </a:r>
            <a:r>
              <a:rPr lang="hr-HR" sz="1600" dirty="0" err="1">
                <a:latin typeface="Arial" charset="0"/>
              </a:rPr>
              <a:t>EECO</a:t>
            </a:r>
            <a:r>
              <a:rPr lang="hr-HR" sz="1600" dirty="0">
                <a:latin typeface="Arial" charset="0"/>
              </a:rPr>
              <a:t>, </a:t>
            </a:r>
            <a:r>
              <a:rPr lang="hr-HR" sz="1600" dirty="0" err="1">
                <a:latin typeface="Arial" charset="0"/>
              </a:rPr>
              <a:t>MECO</a:t>
            </a:r>
            <a:r>
              <a:rPr lang="hr-HR" sz="1600" dirty="0">
                <a:latin typeface="Arial" charset="0"/>
              </a:rPr>
              <a:t>), klima se od konca eocena naglo hladi i suši.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širenje travnjaka: prašume se povlače, a umjerene šume i prve travnate stepe preuzimaju kopno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pojavljuju se prvi šišmiši te preci današnjih kitova i dupina.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600" dirty="0">
                <a:latin typeface="Arial" charset="0"/>
              </a:rPr>
              <a:t>plitka mora prepuna su velikih jednostaničnih organizama (</a:t>
            </a:r>
            <a:r>
              <a:rPr lang="hr-HR" sz="1600" dirty="0" err="1">
                <a:latin typeface="Arial" charset="0"/>
              </a:rPr>
              <a:t>foraminifera</a:t>
            </a:r>
            <a:r>
              <a:rPr lang="hr-HR" sz="1600" dirty="0">
                <a:latin typeface="Arial" charset="0"/>
              </a:rPr>
              <a:t>) čije ljušture grade današnji vapnenac.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380" name="Group 84">
            <a:extLst>
              <a:ext uri="{FF2B5EF4-FFF2-40B4-BE49-F238E27FC236}">
                <a16:creationId xmlns:a16="http://schemas.microsoft.com/office/drawing/2014/main" id="{3AC512A9-9C4E-4680-9762-61C5C9266ED5}"/>
              </a:ext>
            </a:extLst>
          </p:cNvPr>
          <p:cNvGraphicFramePr>
            <a:graphicFrameLocks noGrp="1"/>
          </p:cNvGraphicFramePr>
          <p:nvPr/>
        </p:nvGraphicFramePr>
        <p:xfrm>
          <a:off x="468313" y="404813"/>
          <a:ext cx="8351837" cy="6119813"/>
        </p:xfrm>
        <a:graphic>
          <a:graphicData uri="http://schemas.openxmlformats.org/drawingml/2006/table">
            <a:tbl>
              <a:tblPr/>
              <a:tblGrid>
                <a:gridCol w="2087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9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034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6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PERIOD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EPOHA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DOBA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prije milijuna godina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89075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PALEOGEN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Oligocen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Hat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Rupel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Priabon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Barton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Lutet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Ipres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Tanet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Seland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Dan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28.4 - 23.0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33.9 - 28.4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37.2 - 33.9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40.4 - 37.2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48.6 - 40.4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55.8 - 48.6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58.7 - 55.8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61.7 - 58.7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65.5 - 61.7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273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15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hr-HR" sz="1600" b="1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hr-HR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Paleocen</a:t>
                      </a:r>
                      <a:endParaRPr kumimoji="0" lang="hr-HR" sz="16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83EC4F8-93ED-4068-98AA-013E13F12F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Paleogeografija paleogena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B9B245A5-5ABF-4562-906C-5A95F9A704C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628775"/>
            <a:ext cx="3898900" cy="3816350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50% površine današnje oceanske kore nastalo u </a:t>
            </a:r>
            <a:r>
              <a:rPr lang="hr-HR" altLang="sr-Latn-RS" sz="1600" dirty="0" err="1">
                <a:latin typeface="Arial" panose="020B0604020202020204" pitchFamily="34" charset="0"/>
              </a:rPr>
              <a:t>Kenozoiku</a:t>
            </a:r>
            <a:endParaRPr lang="hr-HR" altLang="sr-Latn-RS" sz="1600" dirty="0">
              <a:latin typeface="Arial" panose="020B0604020202020204" pitchFamily="34" charset="0"/>
            </a:endParaRP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širenje Atlantika - San </a:t>
            </a:r>
            <a:r>
              <a:rPr lang="hr-HR" altLang="sr-Latn-RS" sz="1600" dirty="0" err="1">
                <a:latin typeface="Arial" panose="020B0604020202020204" pitchFamily="34" charset="0"/>
              </a:rPr>
              <a:t>Andreas</a:t>
            </a:r>
            <a:r>
              <a:rPr lang="hr-HR" altLang="sr-Latn-RS" sz="1600" dirty="0">
                <a:latin typeface="Arial" panose="020B0604020202020204" pitchFamily="34" charset="0"/>
              </a:rPr>
              <a:t> </a:t>
            </a:r>
            <a:r>
              <a:rPr lang="hr-HR" altLang="sr-Latn-RS" sz="1600" dirty="0" err="1">
                <a:latin typeface="Arial" panose="020B0604020202020204" pitchFamily="34" charset="0"/>
              </a:rPr>
              <a:t>transformni</a:t>
            </a:r>
            <a:r>
              <a:rPr lang="hr-HR" altLang="sr-Latn-RS" sz="1600" dirty="0">
                <a:latin typeface="Arial" panose="020B0604020202020204" pitchFamily="34" charset="0"/>
              </a:rPr>
              <a:t> rasjed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puca veza između Europe i Sjeverne Amerike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Azija i sjeverna Amerika tijekom </a:t>
            </a:r>
            <a:r>
              <a:rPr lang="hr-HR" altLang="sr-Latn-RS" sz="1600" dirty="0" err="1">
                <a:latin typeface="Arial" panose="020B0604020202020204" pitchFamily="34" charset="0"/>
              </a:rPr>
              <a:t>Paleogena</a:t>
            </a:r>
            <a:r>
              <a:rPr lang="hr-HR" altLang="sr-Latn-RS" sz="1600" dirty="0">
                <a:latin typeface="Arial" panose="020B0604020202020204" pitchFamily="34" charset="0"/>
              </a:rPr>
              <a:t> ostaju vezane u prostoru "Beringovog mosta“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tijekom </a:t>
            </a:r>
            <a:r>
              <a:rPr lang="hr-HR" altLang="sr-Latn-RS" sz="1600" dirty="0" err="1">
                <a:latin typeface="Arial" panose="020B0604020202020204" pitchFamily="34" charset="0"/>
              </a:rPr>
              <a:t>Paleogena</a:t>
            </a:r>
            <a:r>
              <a:rPr lang="hr-HR" altLang="sr-Latn-RS" sz="1600" dirty="0">
                <a:latin typeface="Arial" panose="020B0604020202020204" pitchFamily="34" charset="0"/>
              </a:rPr>
              <a:t> otvorilo se i Crveno more između Arabije i Afrike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600" dirty="0">
                <a:latin typeface="Arial" panose="020B0604020202020204" pitchFamily="34" charset="0"/>
              </a:rPr>
              <a:t>kolizija </a:t>
            </a:r>
            <a:r>
              <a:rPr lang="hr-HR" altLang="sr-Latn-RS" sz="1600" dirty="0" err="1">
                <a:latin typeface="Arial" panose="020B0604020202020204" pitchFamily="34" charset="0"/>
              </a:rPr>
              <a:t>platformnih</a:t>
            </a:r>
            <a:r>
              <a:rPr lang="hr-HR" altLang="sr-Latn-RS" sz="1600" dirty="0">
                <a:latin typeface="Arial" panose="020B0604020202020204" pitchFamily="34" charset="0"/>
              </a:rPr>
              <a:t> elemenata bivše Jadranske ploče, te Indije sa </a:t>
            </a:r>
            <a:r>
              <a:rPr lang="hr-HR" altLang="sr-Latn-RS" sz="1600" dirty="0" err="1">
                <a:latin typeface="Arial" panose="020B0604020202020204" pitchFamily="34" charset="0"/>
              </a:rPr>
              <a:t>Eurazijom</a:t>
            </a:r>
            <a:r>
              <a:rPr lang="hr-HR" altLang="sr-Latn-RS" sz="1600" dirty="0">
                <a:latin typeface="Arial" panose="020B0604020202020204" pitchFamily="34" charset="0"/>
              </a:rPr>
              <a:t> - alpska </a:t>
            </a:r>
            <a:r>
              <a:rPr lang="hr-HR" altLang="sr-Latn-RS" sz="1600" dirty="0" err="1">
                <a:latin typeface="Arial" panose="020B0604020202020204" pitchFamily="34" charset="0"/>
              </a:rPr>
              <a:t>orogeneza</a:t>
            </a: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10244" name="Picture 4" descr="J53- - Paleogeografija gornjeg Eocena">
            <a:extLst>
              <a:ext uri="{FF2B5EF4-FFF2-40B4-BE49-F238E27FC236}">
                <a16:creationId xmlns:a16="http://schemas.microsoft.com/office/drawing/2014/main" id="{C7A358BE-6EB9-4A25-8046-129BC6E175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1125538"/>
            <a:ext cx="4787900" cy="4752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D1554711-3703-4EEF-A911-BA855C660D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2"/>
            <a:ext cx="8229600" cy="63408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>
                <a:latin typeface="Arial" charset="0"/>
              </a:rPr>
              <a:t>Alpska </a:t>
            </a:r>
            <a:r>
              <a:rPr lang="hr-HR" sz="2400" dirty="0" err="1">
                <a:latin typeface="Arial" charset="0"/>
              </a:rPr>
              <a:t>orogeneza</a:t>
            </a:r>
            <a:endParaRPr lang="hr-HR" sz="2400" dirty="0">
              <a:latin typeface="Arial" charset="0"/>
            </a:endParaRPr>
          </a:p>
        </p:txBody>
      </p:sp>
      <p:pic>
        <p:nvPicPr>
          <p:cNvPr id="12291" name="Picture 3" descr="J56- - Planinski lanci nastali Alpinskom orogenezom">
            <a:extLst>
              <a:ext uri="{FF2B5EF4-FFF2-40B4-BE49-F238E27FC236}">
                <a16:creationId xmlns:a16="http://schemas.microsoft.com/office/drawing/2014/main" id="{00DC52B6-07AC-4366-BB43-3D65F6D52C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9331" y="1052736"/>
            <a:ext cx="4605337" cy="5400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6E47AD3-BD9D-4203-AB99-58396659C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85090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 dirty="0">
                <a:latin typeface="Arial" charset="0"/>
              </a:rPr>
              <a:t>Klima Paleogena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0AA75223-FA74-428D-8F0C-26C1F689D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49695" y="1124744"/>
            <a:ext cx="8229600" cy="496840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analiza kritosjemenjača sa granice </a:t>
            </a:r>
            <a:r>
              <a:rPr lang="hr-HR" altLang="sr-Latn-RS" sz="1800" dirty="0" err="1">
                <a:latin typeface="Arial" panose="020B0604020202020204" pitchFamily="34" charset="0"/>
              </a:rPr>
              <a:t>mastriht-paleocen</a:t>
            </a:r>
            <a:r>
              <a:rPr lang="hr-HR" altLang="sr-Latn-RS" sz="1800" dirty="0">
                <a:latin typeface="Arial" panose="020B0604020202020204" pitchFamily="34" charset="0"/>
              </a:rPr>
              <a:t> pokazuje pad temperature koncem </a:t>
            </a:r>
            <a:r>
              <a:rPr lang="hr-HR" altLang="sr-Latn-RS" sz="1800" dirty="0" err="1">
                <a:latin typeface="Arial" panose="020B0604020202020204" pitchFamily="34" charset="0"/>
              </a:rPr>
              <a:t>mastrihta</a:t>
            </a:r>
            <a:r>
              <a:rPr lang="hr-HR" altLang="sr-Latn-RS" sz="1800" dirty="0">
                <a:latin typeface="Arial" panose="020B0604020202020204" pitchFamily="34" charset="0"/>
              </a:rPr>
              <a:t>, zatim njeno povećanje početkom </a:t>
            </a:r>
            <a:r>
              <a:rPr lang="hr-HR" altLang="sr-Latn-RS" sz="1800" dirty="0" err="1">
                <a:latin typeface="Arial" panose="020B0604020202020204" pitchFamily="34" charset="0"/>
              </a:rPr>
              <a:t>paleocena</a:t>
            </a: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ponovni pad temperature u mlađem paleocenu, a na prijelazu u eocen PETM (Paleocensko-eocenski termalni maximum, 56 Ma, prosječna temperatura cca 30 stupnjeva, temperatura površine oceana 36 stupnjeva)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 err="1">
                <a:latin typeface="Arial" panose="020B0604020202020204" pitchFamily="34" charset="0"/>
              </a:rPr>
              <a:t>PETM</a:t>
            </a:r>
            <a:r>
              <a:rPr lang="hr-HR" altLang="sr-Latn-RS" sz="1800" dirty="0">
                <a:latin typeface="Arial" panose="020B0604020202020204" pitchFamily="34" charset="0"/>
              </a:rPr>
              <a:t> zbog snažnog </a:t>
            </a:r>
            <a:r>
              <a:rPr lang="hr-HR" altLang="sr-Latn-RS" sz="1800" dirty="0" err="1">
                <a:latin typeface="Arial" panose="020B0604020202020204" pitchFamily="34" charset="0"/>
              </a:rPr>
              <a:t>vulkanizma</a:t>
            </a:r>
            <a:r>
              <a:rPr lang="hr-HR" altLang="sr-Latn-RS" sz="1800" dirty="0">
                <a:latin typeface="Arial" panose="020B0604020202020204" pitchFamily="34" charset="0"/>
              </a:rPr>
              <a:t> prilikom otvaranja sjevernog Atlantika i naglog topljenja metanskih hidrata s morskog dna.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tijekom prevladavajuće toplog eocena zabilježena su dva još toplija razdoblja: u starijem eocenu - Ipres (EECO-Early Eocene Climatic Optimum, 54-49 Ma, prosječna tempratura 27 stupnjeva), u srednjem eocenu - Barton (MECO – Middle Eocene Climatic Optimum 40.5-40.0 Ma, prosječna temperatura 23 stupnja) 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tijekom toplog eocena (22 stupnja C na prostoru južne Aljaske) globalni morski nivo bio je relativno visok - transgresije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 kopnenim prostorima topla klima eocena omogućila je rast bujnih tropskih i </a:t>
            </a:r>
            <a:r>
              <a:rPr lang="hr-HR" altLang="sr-Latn-RS" sz="1800" dirty="0" err="1">
                <a:latin typeface="Arial" panose="020B0604020202020204" pitchFamily="34" charset="0"/>
              </a:rPr>
              <a:t>subtropskih</a:t>
            </a:r>
            <a:r>
              <a:rPr lang="hr-HR" altLang="sr-Latn-RS" sz="1800" dirty="0">
                <a:latin typeface="Arial" panose="020B0604020202020204" pitchFamily="34" charset="0"/>
              </a:rPr>
              <a:t> šuma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koncem eocena klima globalno zahlađuje (temperatura se smanjuje za oko 12 stupnjeva C)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8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en-US" altLang="sr-Latn-RS" sz="18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2B000D67-5CC5-4169-ADB9-FA6B833CB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-69850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F961DC34-469F-4589-94AB-E7B7205DC9E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547688"/>
            <a:ext cx="8229600" cy="1729184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tijekom eocena </a:t>
            </a:r>
            <a:r>
              <a:rPr lang="hr-HR" altLang="sr-Latn-RS" sz="1400" dirty="0" err="1">
                <a:latin typeface="Arial" panose="020B0604020202020204" pitchFamily="34" charset="0"/>
              </a:rPr>
              <a:t>riftovanjem</a:t>
            </a:r>
            <a:r>
              <a:rPr lang="hr-HR" altLang="sr-Latn-RS" sz="1400" dirty="0">
                <a:latin typeface="Arial" panose="020B0604020202020204" pitchFamily="34" charset="0"/>
              </a:rPr>
              <a:t> dolazi do razdvajanja Antartike od Australije i Južne Amerike 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posljedica: kružno kretanje hladnih strujanja oko </a:t>
            </a:r>
            <a:r>
              <a:rPr lang="hr-HR" altLang="sr-Latn-RS" sz="1400" dirty="0" err="1">
                <a:latin typeface="Arial" panose="020B0604020202020204" pitchFamily="34" charset="0"/>
              </a:rPr>
              <a:t>Antarktike</a:t>
            </a:r>
            <a:r>
              <a:rPr lang="hr-HR" altLang="sr-Latn-RS" sz="1400" dirty="0">
                <a:latin typeface="Arial" panose="020B0604020202020204" pitchFamily="34" charset="0"/>
              </a:rPr>
              <a:t> u smjeru kazaljke na satu  - </a:t>
            </a:r>
            <a:r>
              <a:rPr lang="hr-HR" altLang="sr-Latn-RS" sz="1400" dirty="0" err="1">
                <a:latin typeface="Arial" panose="020B0604020202020204" pitchFamily="34" charset="0"/>
              </a:rPr>
              <a:t>cirkumantarktički</a:t>
            </a:r>
            <a:r>
              <a:rPr lang="hr-HR" altLang="sr-Latn-RS" sz="1400" dirty="0">
                <a:latin typeface="Arial" panose="020B0604020202020204" pitchFamily="34" charset="0"/>
              </a:rPr>
              <a:t> vodeni krug – na prijelazu u </a:t>
            </a:r>
            <a:r>
              <a:rPr lang="hr-HR" altLang="sr-Latn-RS" sz="1400" dirty="0" err="1">
                <a:latin typeface="Arial" panose="020B0604020202020204" pitchFamily="34" charset="0"/>
              </a:rPr>
              <a:t>oligocen</a:t>
            </a:r>
            <a:r>
              <a:rPr lang="hr-HR" altLang="sr-Latn-RS" sz="1400" dirty="0">
                <a:latin typeface="Arial" panose="020B0604020202020204" pitchFamily="34" charset="0"/>
              </a:rPr>
              <a:t> Antartika postaje zaleđena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 err="1">
                <a:latin typeface="Arial" panose="020B0604020202020204" pitchFamily="34" charset="0"/>
              </a:rPr>
              <a:t>psikrosfera</a:t>
            </a:r>
            <a:r>
              <a:rPr lang="hr-HR" altLang="sr-Latn-RS" sz="1400" dirty="0">
                <a:latin typeface="Arial" panose="020B0604020202020204" pitchFamily="34" charset="0"/>
              </a:rPr>
              <a:t> (grč. </a:t>
            </a:r>
            <a:r>
              <a:rPr lang="hr-HR" altLang="sr-Latn-RS" sz="1400" dirty="0" err="1">
                <a:latin typeface="Arial" panose="020B0604020202020204" pitchFamily="34" charset="0"/>
              </a:rPr>
              <a:t>psychros</a:t>
            </a:r>
            <a:r>
              <a:rPr lang="hr-HR" altLang="sr-Latn-RS" sz="1400" dirty="0">
                <a:latin typeface="Arial" panose="020B0604020202020204" pitchFamily="34" charset="0"/>
              </a:rPr>
              <a:t> = hladan)  – “guste”, hladne vode (</a:t>
            </a:r>
            <a:r>
              <a:rPr lang="hr-HR" altLang="sr-Latn-RS" sz="1400" dirty="0" err="1">
                <a:latin typeface="Arial" panose="020B0604020202020204" pitchFamily="34" charset="0"/>
              </a:rPr>
              <a:t>temp</a:t>
            </a:r>
            <a:r>
              <a:rPr lang="hr-HR" altLang="sr-Latn-RS" sz="1400" dirty="0">
                <a:latin typeface="Arial" panose="020B0604020202020204" pitchFamily="34" charset="0"/>
              </a:rPr>
              <a:t>. oko 4-5 stupnjeva C) nastale oko Antartike dijelom kreću i ka sjeveru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izumiranja mnogih skupina marinskih mekušaca, malih </a:t>
            </a:r>
            <a:r>
              <a:rPr lang="hr-HR" altLang="sr-Latn-RS" sz="1400" dirty="0" err="1">
                <a:latin typeface="Arial" panose="020B0604020202020204" pitchFamily="34" charset="0"/>
              </a:rPr>
              <a:t>bentičkih</a:t>
            </a:r>
            <a:r>
              <a:rPr lang="hr-HR" altLang="sr-Latn-RS" sz="1400" dirty="0">
                <a:latin typeface="Arial" panose="020B0604020202020204" pitchFamily="34" charset="0"/>
              </a:rPr>
              <a:t> i planktonskih </a:t>
            </a:r>
            <a:r>
              <a:rPr lang="hr-HR" altLang="sr-Latn-RS" sz="1400" dirty="0" err="1">
                <a:latin typeface="Arial" panose="020B0604020202020204" pitchFamily="34" charset="0"/>
              </a:rPr>
              <a:t>foraminifera</a:t>
            </a:r>
            <a:endParaRPr lang="hr-HR" altLang="sr-Latn-RS" sz="1400" dirty="0">
              <a:latin typeface="Arial" panose="020B0604020202020204" pitchFamily="34" charset="0"/>
            </a:endParaRP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nestajanja </a:t>
            </a:r>
            <a:r>
              <a:rPr lang="hr-HR" altLang="sr-Latn-RS" sz="1400" dirty="0" err="1">
                <a:latin typeface="Arial" panose="020B0604020202020204" pitchFamily="34" charset="0"/>
              </a:rPr>
              <a:t>anoksičnih</a:t>
            </a:r>
            <a:r>
              <a:rPr lang="hr-HR" altLang="sr-Latn-RS" sz="1400" dirty="0">
                <a:latin typeface="Arial" panose="020B0604020202020204" pitchFamily="34" charset="0"/>
              </a:rPr>
              <a:t> uvjeta na dnima oceana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400" dirty="0">
                <a:latin typeface="Arial" panose="020B0604020202020204" pitchFamily="34" charset="0"/>
              </a:rPr>
              <a:t>globalno zahlađenje i sniženje morske razine</a:t>
            </a:r>
          </a:p>
          <a:p>
            <a:pPr eaLnBrk="1" hangingPunct="1">
              <a:lnSpc>
                <a:spcPct val="8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600" dirty="0">
              <a:latin typeface="Arial" panose="020B0604020202020204" pitchFamily="34" charset="0"/>
            </a:endParaRPr>
          </a:p>
        </p:txBody>
      </p:sp>
      <p:pic>
        <p:nvPicPr>
          <p:cNvPr id="16388" name="Picture 4" descr="J57- - Odvajanje  Australije od Antartike">
            <a:extLst>
              <a:ext uri="{FF2B5EF4-FFF2-40B4-BE49-F238E27FC236}">
                <a16:creationId xmlns:a16="http://schemas.microsoft.com/office/drawing/2014/main" id="{4F658675-26CF-4112-8A1B-50C0887EEF2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50" y="2736850"/>
            <a:ext cx="8856663" cy="4076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DBAED3C6-D8BF-4211-B067-951DA6034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387350"/>
            <a:ext cx="8229600" cy="188912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13E307E4-4F73-4F29-BC4F-E37A1745DB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95536" y="1268760"/>
            <a:ext cx="8229600" cy="403244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tijekom većeg dijela </a:t>
            </a:r>
            <a:r>
              <a:rPr lang="hr-HR" altLang="sr-Latn-RS" sz="1800" dirty="0" err="1">
                <a:latin typeface="Arial" panose="020B0604020202020204" pitchFamily="34" charset="0"/>
              </a:rPr>
              <a:t>oligocena</a:t>
            </a:r>
            <a:r>
              <a:rPr lang="hr-HR" altLang="sr-Latn-RS" sz="1800" dirty="0">
                <a:latin typeface="Arial" panose="020B0604020202020204" pitchFamily="34" charset="0"/>
              </a:rPr>
              <a:t> (od prije 34 do 23 milijuna godina) klima je bila hladna, suha i stabilna, označavajući definitivan prijelaz Zemlje iz tople "</a:t>
            </a:r>
            <a:r>
              <a:rPr lang="hr-HR" altLang="sr-Latn-RS" sz="1800" dirty="0" err="1">
                <a:latin typeface="Arial" panose="020B0604020202020204" pitchFamily="34" charset="0"/>
              </a:rPr>
              <a:t>greenhouse</a:t>
            </a:r>
            <a:r>
              <a:rPr lang="hr-HR" altLang="sr-Latn-RS" sz="1800" dirty="0">
                <a:latin typeface="Arial" panose="020B0604020202020204" pitchFamily="34" charset="0"/>
              </a:rPr>
              <a:t>" faze u modernu fazu "</a:t>
            </a:r>
            <a:r>
              <a:rPr lang="hr-HR" altLang="sr-Latn-RS" sz="1800" dirty="0" err="1">
                <a:latin typeface="Arial" panose="020B0604020202020204" pitchFamily="34" charset="0"/>
              </a:rPr>
              <a:t>icehouse</a:t>
            </a:r>
            <a:r>
              <a:rPr lang="hr-HR" altLang="sr-Latn-RS" sz="1800" dirty="0">
                <a:latin typeface="Arial" panose="020B0604020202020204" pitchFamily="34" charset="0"/>
              </a:rPr>
              <a:t>".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nakon dramatičnog zahlađenja na samom početku, </a:t>
            </a:r>
            <a:r>
              <a:rPr lang="hr-HR" altLang="sr-Latn-RS" sz="1800" dirty="0" err="1">
                <a:latin typeface="Arial" panose="020B0604020202020204" pitchFamily="34" charset="0"/>
              </a:rPr>
              <a:t>oligocen</a:t>
            </a:r>
            <a:r>
              <a:rPr lang="hr-HR" altLang="sr-Latn-RS" sz="1800" dirty="0">
                <a:latin typeface="Arial" panose="020B0604020202020204" pitchFamily="34" charset="0"/>
              </a:rPr>
              <a:t> je bio period u kojem se planet prilagođavao novom, hladnijem poretku prije nego što je na samom kraju ponovno uslijedilo privremeno zatopljenje.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nakon milijuna godina hladne "ledene kuće" (</a:t>
            </a:r>
            <a:r>
              <a:rPr lang="hr-HR" altLang="sr-Latn-RS" sz="1800" dirty="0" err="1">
                <a:latin typeface="Arial" panose="020B0604020202020204" pitchFamily="34" charset="0"/>
              </a:rPr>
              <a:t>icehouse</a:t>
            </a:r>
            <a:r>
              <a:rPr lang="hr-HR" altLang="sr-Latn-RS" sz="1800" dirty="0">
                <a:latin typeface="Arial" panose="020B0604020202020204" pitchFamily="34" charset="0"/>
              </a:rPr>
              <a:t>), krajem </a:t>
            </a:r>
            <a:r>
              <a:rPr lang="hr-HR" altLang="sr-Latn-RS" sz="1800" dirty="0" err="1">
                <a:latin typeface="Arial" panose="020B0604020202020204" pitchFamily="34" charset="0"/>
              </a:rPr>
              <a:t>oligocena</a:t>
            </a:r>
            <a:r>
              <a:rPr lang="hr-HR" altLang="sr-Latn-RS" sz="1800" dirty="0">
                <a:latin typeface="Arial" panose="020B0604020202020204" pitchFamily="34" charset="0"/>
              </a:rPr>
              <a:t> temperature oceana i kopna naglo skaču za 1 do 2 °C. Ovo zatopljenje uzrokovalo je djelomični kolaps i veliko povlačenje antarktičkog ledenog pokrova. 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potpuno suprotno od onoga što se dogodilo na početku </a:t>
            </a:r>
            <a:r>
              <a:rPr lang="hr-HR" altLang="sr-Latn-RS" sz="1800" dirty="0" err="1">
                <a:latin typeface="Arial" panose="020B0604020202020204" pitchFamily="34" charset="0"/>
              </a:rPr>
              <a:t>oligocena</a:t>
            </a:r>
            <a:r>
              <a:rPr lang="hr-HR" altLang="sr-Latn-RS" sz="1800" dirty="0">
                <a:latin typeface="Arial" panose="020B0604020202020204" pitchFamily="34" charset="0"/>
              </a:rPr>
              <a:t>, topljenjem velikog dijela ledenjaka na </a:t>
            </a:r>
            <a:r>
              <a:rPr lang="hr-HR" altLang="sr-Latn-RS" sz="1800" dirty="0" err="1">
                <a:latin typeface="Arial" panose="020B0604020202020204" pitchFamily="34" charset="0"/>
              </a:rPr>
              <a:t>Antarktici</a:t>
            </a:r>
            <a:r>
              <a:rPr lang="hr-HR" altLang="sr-Latn-RS" sz="1800" dirty="0">
                <a:latin typeface="Arial" panose="020B0604020202020204" pitchFamily="34" charset="0"/>
              </a:rPr>
              <a:t> voda se vratila u oceane. Globalna razina mora je naglo porasla, što je dovelo do plavljenja nizinskih dijelova kontinenata (transgresija), stvarajući nova plitka i topla mora (poput onih u području današnjeg Sjevernog mora ili dijelova Europe). 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ABF257-E587-438D-BCBC-241912337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188640"/>
            <a:ext cx="8928991" cy="432048"/>
          </a:xfrm>
        </p:spPr>
        <p:txBody>
          <a:bodyPr/>
          <a:lstStyle/>
          <a:p>
            <a:br>
              <a:rPr lang="hr-HR" sz="1800" dirty="0"/>
            </a:br>
            <a:br>
              <a:rPr lang="hr-HR" dirty="0"/>
            </a:br>
            <a:endParaRPr lang="hr-HR" sz="1800" dirty="0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B2327DB-3F9C-4327-95A1-A44C3E48F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225" y="836712"/>
            <a:ext cx="8229600" cy="5472608"/>
          </a:xfrm>
        </p:spPr>
        <p:txBody>
          <a:bodyPr/>
          <a:lstStyle/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izraz je uveo švicarski paleontolog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Hans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Georg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Stehlin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1910. godine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prije reza (eocen): Europom vladaju stari, neobični i izolirani (endemski) sisavci prilagođeni tropskim prašumama (npr.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Palaeotherium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– rani rođak konja koji je izgledao poput tapira).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nakon reza (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oligocen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): ti arhaični sisavci odjednom potpuno nestaju iz fosilnih slojeva, a njihovo mjesto zauzimaju moderne životinje (pravi nosorozi, glodavci, svinje i zvijeri).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pad temperature za 12 °C i zaleđivanje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Antarktike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radikalno mijenjaju klimu na sjevernoj hemisferi.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dotadašnje bujne, guste tropske i suptropske šume eocena nestaju iz Europe i Sjeverne Amerike.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otvaraju se otvoreniji, suši prostori – umjerene šume i rane travnate stepe (savane).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tijekom većeg dijela eocena, Europa je bila izolirani arhipelag na kojem je evoluirala specifična, endemska fauna sisavaca.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nestankom gustih šuma, arhaični sisavci prilagođeni mekanoj hrani (lišću) gube staništa (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npr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Titanoteriji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masovno izumiru primitivni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neparnoprstaši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(poput porodice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Palaeotheriidae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– predaka konja koji su nalikovali tapirima) i rani primati.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pad morskog nivoa presušuje plitka mora (poput 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Turgajskog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 prolaza) koja su do tada fizički odvajala Europu od Azije.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formira se stabilan kopneni most između Azije i Europe.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napredniji, moderniji sisavci iz Azije, koji su već evoluirali na otvorenijim i hladnijim prostorima, masovno prodiru u Europu.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azijski pridošlice potpuno potiskuju starosjedioce kroz kompeticiju.</a:t>
            </a:r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u Europu prvi put stižu preci današnjih životinja: pravi nosorozi (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Rhinocerotidae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), prave divlje svinje i preživači (</a:t>
            </a:r>
            <a:r>
              <a:rPr lang="hr-HR" sz="1400" dirty="0" err="1">
                <a:latin typeface="Arial" panose="020B0604020202020204" pitchFamily="34" charset="0"/>
                <a:cs typeface="Arial" panose="020B0604020202020204" pitchFamily="34" charset="0"/>
              </a:rPr>
              <a:t>Artiodactyla</a:t>
            </a:r>
            <a:r>
              <a:rPr lang="hr-HR" sz="1400" dirty="0">
                <a:latin typeface="Arial" panose="020B0604020202020204" pitchFamily="34" charset="0"/>
                <a:cs typeface="Arial" panose="020B0604020202020204" pitchFamily="34" charset="0"/>
              </a:rPr>
              <a:t>), razvijeni glodavci (hrčci, dabrovi) i zvijeri (rani psi i mačke).</a:t>
            </a:r>
          </a:p>
        </p:txBody>
      </p:sp>
      <p:sp>
        <p:nvSpPr>
          <p:cNvPr id="8" name="Pravokutnik 7">
            <a:extLst>
              <a:ext uri="{FF2B5EF4-FFF2-40B4-BE49-F238E27FC236}">
                <a16:creationId xmlns:a16="http://schemas.microsoft.com/office/drawing/2014/main" id="{F81FB8C7-FDC8-4BD7-A7E5-A69A31058862}"/>
              </a:ext>
            </a:extLst>
          </p:cNvPr>
          <p:cNvSpPr/>
          <p:nvPr/>
        </p:nvSpPr>
        <p:spPr>
          <a:xfrm>
            <a:off x="611560" y="251356"/>
            <a:ext cx="82296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r-HR" sz="2400" dirty="0">
                <a:ea typeface="Calibri" panose="020F0502020204030204" pitchFamily="34" charset="0"/>
              </a:rPr>
              <a:t>"Grande </a:t>
            </a:r>
            <a:r>
              <a:rPr lang="hr-HR" sz="2400" dirty="0" err="1">
                <a:ea typeface="Calibri" panose="020F0502020204030204" pitchFamily="34" charset="0"/>
              </a:rPr>
              <a:t>Coupure</a:t>
            </a:r>
            <a:r>
              <a:rPr lang="hr-HR" sz="2400" dirty="0">
                <a:ea typeface="Calibri" panose="020F0502020204030204" pitchFamily="34" charset="0"/>
              </a:rPr>
              <a:t>" </a:t>
            </a:r>
            <a:r>
              <a:rPr lang="hr-HR" dirty="0">
                <a:ea typeface="Calibri" panose="020F0502020204030204" pitchFamily="34" charset="0"/>
              </a:rPr>
              <a:t>(Veliki rez/prekid) </a:t>
            </a:r>
          </a:p>
          <a:p>
            <a:pPr algn="ctr"/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13876711"/>
      </p:ext>
    </p:extLst>
  </p:cSld>
  <p:clrMapOvr>
    <a:masterClrMapping/>
  </p:clrMapOvr>
  <p:transition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352634E-33A5-4C5D-AF93-EAEAF8DA48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885400D-7F4F-467E-A803-1E3E588BE99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95536" y="548680"/>
            <a:ext cx="8229600" cy="1871662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 err="1">
                <a:latin typeface="Arial" panose="020B0604020202020204" pitchFamily="34" charset="0"/>
              </a:rPr>
              <a:t>srednjoatlanski</a:t>
            </a:r>
            <a:r>
              <a:rPr lang="hr-HR" altLang="sr-Latn-RS" sz="1800" dirty="0">
                <a:latin typeface="Arial" panose="020B0604020202020204" pitchFamily="34" charset="0"/>
              </a:rPr>
              <a:t> </a:t>
            </a:r>
            <a:r>
              <a:rPr lang="hr-HR" altLang="sr-Latn-RS" sz="1800" dirty="0" err="1">
                <a:latin typeface="Arial" panose="020B0604020202020204" pitchFamily="34" charset="0"/>
              </a:rPr>
              <a:t>rift</a:t>
            </a:r>
            <a:r>
              <a:rPr lang="hr-HR" altLang="sr-Latn-RS" sz="1800" dirty="0">
                <a:latin typeface="Arial" panose="020B0604020202020204" pitchFamily="34" charset="0"/>
              </a:rPr>
              <a:t> je, cijepajući se u dva kraka, koncem krede razbio vezu između Grenlanda i Sjeverne Amerike sa zapadne strane, te Grenlanda i </a:t>
            </a:r>
            <a:r>
              <a:rPr lang="hr-HR" altLang="sr-Latn-RS" sz="1800" dirty="0" err="1">
                <a:latin typeface="Arial" panose="020B0604020202020204" pitchFamily="34" charset="0"/>
              </a:rPr>
              <a:t>Eurazije</a:t>
            </a:r>
            <a:r>
              <a:rPr lang="hr-HR" altLang="sr-Latn-RS" sz="1800" dirty="0">
                <a:latin typeface="Arial" panose="020B0604020202020204" pitchFamily="34" charset="0"/>
              </a:rPr>
              <a:t> sa istočne strane (“nestaje” </a:t>
            </a:r>
            <a:r>
              <a:rPr lang="hr-HR" altLang="sr-Latn-RS" sz="1800" dirty="0" err="1">
                <a:latin typeface="Arial" panose="020B0604020202020204" pitchFamily="34" charset="0"/>
              </a:rPr>
              <a:t>Laurazija</a:t>
            </a:r>
            <a:r>
              <a:rPr lang="hr-HR" altLang="sr-Latn-RS" sz="1800" dirty="0">
                <a:latin typeface="Arial" panose="020B0604020202020204" pitchFamily="34" charset="0"/>
              </a:rPr>
              <a:t>)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tijekom eocena </a:t>
            </a:r>
            <a:r>
              <a:rPr lang="hr-HR" altLang="sr-Latn-RS" sz="1800" dirty="0" err="1">
                <a:latin typeface="Arial" panose="020B0604020202020204" pitchFamily="34" charset="0"/>
              </a:rPr>
              <a:t>riftovanje</a:t>
            </a:r>
            <a:r>
              <a:rPr lang="hr-HR" altLang="sr-Latn-RS" sz="1800" dirty="0">
                <a:latin typeface="Arial" panose="020B0604020202020204" pitchFamily="34" charset="0"/>
              </a:rPr>
              <a:t> u zapadnom kraku </a:t>
            </a:r>
            <a:r>
              <a:rPr lang="hr-HR" altLang="sr-Latn-RS" sz="1800" dirty="0" err="1">
                <a:latin typeface="Arial" panose="020B0604020202020204" pitchFamily="34" charset="0"/>
              </a:rPr>
              <a:t>rifta</a:t>
            </a:r>
            <a:r>
              <a:rPr lang="hr-HR" altLang="sr-Latn-RS" sz="1800" dirty="0">
                <a:latin typeface="Arial" panose="020B0604020202020204" pitchFamily="34" charset="0"/>
              </a:rPr>
              <a:t> prestaje, a u istočnom se nastavlja – otvaranje sjevernog Atlantika – 2.5 cm godišnje i danas) 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dirty="0">
                <a:latin typeface="Arial" panose="020B0604020202020204" pitchFamily="34" charset="0"/>
              </a:rPr>
              <a:t>sjeverna </a:t>
            </a:r>
            <a:r>
              <a:rPr lang="hr-HR" altLang="sr-Latn-RS" sz="1800" dirty="0" err="1">
                <a:latin typeface="Arial" panose="020B0604020202020204" pitchFamily="34" charset="0"/>
              </a:rPr>
              <a:t>psikrosfera</a:t>
            </a:r>
            <a:endParaRPr lang="hr-HR" altLang="sr-Latn-RS" sz="1800" dirty="0">
              <a:latin typeface="Arial" panose="020B0604020202020204" pitchFamily="34" charset="0"/>
            </a:endParaRPr>
          </a:p>
        </p:txBody>
      </p:sp>
      <p:pic>
        <p:nvPicPr>
          <p:cNvPr id="20484" name="Picture 4" descr="J59- - Riftovanje na prostoru sjevernog Atlantika">
            <a:extLst>
              <a:ext uri="{FF2B5EF4-FFF2-40B4-BE49-F238E27FC236}">
                <a16:creationId xmlns:a16="http://schemas.microsoft.com/office/drawing/2014/main" id="{A1F803BC-2291-4020-8FD7-DF0AA5B3B33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5898" y="2793099"/>
            <a:ext cx="7492204" cy="35283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ED840706-BA1C-4990-A9DD-F7A41CA8BB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15888"/>
            <a:ext cx="8229600" cy="476250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Paleogeografija paleogena na prostoru Europe</a:t>
            </a:r>
          </a:p>
        </p:txBody>
      </p:sp>
      <p:pic>
        <p:nvPicPr>
          <p:cNvPr id="22531" name="Picture 3" descr="J54- - Paleogeografija Europe krajem Oligocena">
            <a:extLst>
              <a:ext uri="{FF2B5EF4-FFF2-40B4-BE49-F238E27FC236}">
                <a16:creationId xmlns:a16="http://schemas.microsoft.com/office/drawing/2014/main" id="{77EE541B-011A-4487-9DBD-2BE4CB4E6AA3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811213"/>
            <a:ext cx="3382962" cy="247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J52- - Paleogeografija Europe tijekom Eocena">
            <a:extLst>
              <a:ext uri="{FF2B5EF4-FFF2-40B4-BE49-F238E27FC236}">
                <a16:creationId xmlns:a16="http://schemas.microsoft.com/office/drawing/2014/main" id="{9255CC2B-5060-4E91-B645-9BC0D6CB3740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811213"/>
            <a:ext cx="3241675" cy="2473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1" name="Rectangle 5">
            <a:extLst>
              <a:ext uri="{FF2B5EF4-FFF2-40B4-BE49-F238E27FC236}">
                <a16:creationId xmlns:a16="http://schemas.microsoft.com/office/drawing/2014/main" id="{1709E5CC-DF25-4941-A507-2F7FB2E02B6D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3429000"/>
            <a:ext cx="8229600" cy="331236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razdvajanjem Sjeverne Europe od Grenlanda, na prostorima sjeverne Irske i zapadne Škotske javila se intenzivna vulkanska aktivnost uz formiranje pokrova bazaltne lave u debljini od 1.5 km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sinsedimentacijsko tonjenje bazena Sjevernog mora – taloženje nekoliko km klastita koji su danas kolektori ugljikovodika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povremeno preplavljivane jugoistočne Velike Britanije, te prostor između sjeverne Francuske i Danske - Londonski i Pariški bazen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“londonska glina” donjeg eocena (ostaci tropske flore i marinskih krokodila – temp. oko 25 stupnjeva C – danas oko 10 stupnjeva C)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Charles Lyell – “eocenska serija” (čitav paleogen)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Georges Cuvier – početkom 19. st. u pariškom bazenu našao mnoštvo kostiju fosilnih sisavaca - katastrofizam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dolina Geisel kraj Frankfurta – u lignitu dobro očuvana kopnena flora i fauna (boje, klorofil, stanice s jezgrom...)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uz istočnu obalu Urala tijekom eocena i oligocena  - Turgajski marinski tjesnac - povezuje arktički prostor s Tethysom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u gornjem eocenu zbog transgresije dolazi do povezivanje Sjevernog mora sa Turgajskim tjesnacom preko Rajna bazena – nekoliko km oligocenskih marinskih naslaga istaloženih zbog izrazitog tonjenja Rajna bazena (u njihovoj podini kopneni klastiti)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200" dirty="0">
                <a:latin typeface="Arial" panose="020B0604020202020204" pitchFamily="34" charset="0"/>
              </a:rPr>
              <a:t>koncem </a:t>
            </a:r>
            <a:r>
              <a:rPr lang="hr-HR" altLang="sr-Latn-RS" sz="1200" dirty="0" err="1">
                <a:latin typeface="Arial" panose="020B0604020202020204" pitchFamily="34" charset="0"/>
              </a:rPr>
              <a:t>oligocena</a:t>
            </a:r>
            <a:r>
              <a:rPr lang="hr-HR" altLang="sr-Latn-RS" sz="1200" dirty="0">
                <a:latin typeface="Arial" panose="020B0604020202020204" pitchFamily="34" charset="0"/>
              </a:rPr>
              <a:t> regresija i isušivanje </a:t>
            </a:r>
            <a:r>
              <a:rPr lang="hr-HR" altLang="sr-Latn-RS" sz="1200" dirty="0" err="1">
                <a:latin typeface="Arial" panose="020B0604020202020204" pitchFamily="34" charset="0"/>
              </a:rPr>
              <a:t>Turgajskog</a:t>
            </a:r>
            <a:r>
              <a:rPr lang="hr-HR" altLang="sr-Latn-RS" sz="1200" dirty="0">
                <a:latin typeface="Arial" panose="020B0604020202020204" pitchFamily="34" charset="0"/>
              </a:rPr>
              <a:t> tjesnaca zbog tektonskog izdizanja istočnog dijela Urala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FBC89518-59A4-4541-9311-E2522748D0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49053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dirty="0">
                <a:latin typeface="Arial" charset="0"/>
              </a:rPr>
              <a:t>Razvoj </a:t>
            </a:r>
            <a:r>
              <a:rPr lang="hr-HR" sz="2400" dirty="0" err="1">
                <a:latin typeface="Arial" charset="0"/>
              </a:rPr>
              <a:t>dinaridskog</a:t>
            </a:r>
            <a:r>
              <a:rPr lang="hr-HR" sz="2400" dirty="0">
                <a:latin typeface="Arial" charset="0"/>
              </a:rPr>
              <a:t> </a:t>
            </a:r>
            <a:r>
              <a:rPr lang="hr-HR" sz="2400" dirty="0" err="1">
                <a:latin typeface="Arial" charset="0"/>
              </a:rPr>
              <a:t>Paleogena</a:t>
            </a:r>
            <a:endParaRPr lang="hr-HR" dirty="0"/>
          </a:p>
        </p:txBody>
      </p:sp>
      <p:pic>
        <p:nvPicPr>
          <p:cNvPr id="24579" name="Picture 7" descr="P6140072">
            <a:extLst>
              <a:ext uri="{FF2B5EF4-FFF2-40B4-BE49-F238E27FC236}">
                <a16:creationId xmlns:a16="http://schemas.microsoft.com/office/drawing/2014/main" id="{AE41129C-98CE-473D-B39F-B5BC8B1D7D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8208962" cy="6156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4BD1885-FF6A-4D34-8E4A-7B3286F29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8" y="-171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hr-HR" sz="2800" b="1" dirty="0"/>
              <a:t>Dinarski predgorski bazen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F2B4373-8480-4D05-A116-6552175F0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3225" y="1394774"/>
            <a:ext cx="4040188" cy="4068452"/>
          </a:xfrm>
        </p:spPr>
        <p:txBody>
          <a:bodyPr/>
          <a:lstStyle/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tijekom najmlađeg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paleocena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i eocena prostor bivše Jadranske karbonatne platforme postaje zona izdizanja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dinaridskog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orogena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, a istovremeno i zona postupnog spuštanja –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Dinaridski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predgorski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bazen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sastoji se od karbonatnih rampi (taloženje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foraminiferskih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vapnenaca),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dubokovodnog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jarka (taloženje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fliša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) i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izdužućih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struktura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dinaridskog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orogena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(taloženje „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promina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” i „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jelar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” karbonatnih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klastita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idući od sjeverozapada ka jugoistoku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Dinaridskog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predgorskog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bazena postojanje karbonatnih rampi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Istra – od 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ipresa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bartona</a:t>
            </a:r>
            <a:endParaRPr lang="hr-H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sjeverna Dalmacija – od srednjeg dijela 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ipresa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do 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luteta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bartona</a:t>
            </a:r>
            <a:endParaRPr lang="hr-H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srednja Dalmacija – od starijeg/srednjeg dijela 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ipresa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do srednjeg dijela mlađeg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luteta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bartona</a:t>
            </a:r>
            <a:endParaRPr lang="hr-H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svaka od ovih karbonatnih rampi razlikuje se različitim debljinama naslaga i vremenima taloženja naslaga – kontrolirano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sinsedimentacijskom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tektonikom tijekom razvoja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Dinaridskog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predgorskog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bazena</a:t>
            </a:r>
          </a:p>
          <a:p>
            <a:pPr marL="285750" indent="-285750"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ove karbonatne rampe, za razliku od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mezozojskog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izoliranog </a:t>
            </a:r>
            <a:r>
              <a:rPr lang="hr-HR" sz="1100" dirty="0" err="1">
                <a:latin typeface="Arial" panose="020B0604020202020204" pitchFamily="34" charset="0"/>
                <a:cs typeface="Arial" panose="020B0604020202020204" pitchFamily="34" charset="0"/>
              </a:rPr>
              <a:t>platformnog</a:t>
            </a:r>
            <a:r>
              <a:rPr lang="hr-HR" sz="1100" dirty="0">
                <a:latin typeface="Arial" panose="020B0604020202020204" pitchFamily="34" charset="0"/>
                <a:cs typeface="Arial" panose="020B0604020202020204" pitchFamily="34" charset="0"/>
              </a:rPr>
              <a:t> taložnog prostora, predstavljaju - </a:t>
            </a:r>
            <a:r>
              <a:rPr lang="hr-HR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Dinaridski</a:t>
            </a:r>
            <a:r>
              <a:rPr lang="hr-HR" sz="1100" b="1" dirty="0">
                <a:latin typeface="Arial" panose="020B0604020202020204" pitchFamily="34" charset="0"/>
                <a:cs typeface="Arial" panose="020B0604020202020204" pitchFamily="34" charset="0"/>
              </a:rPr>
              <a:t> sustav karbonatnih rampi</a:t>
            </a:r>
          </a:p>
          <a:p>
            <a:pPr>
              <a:buFont typeface="Wingdings" panose="05000000000000000000" pitchFamily="2" charset="2"/>
              <a:buChar char="Ø"/>
            </a:pPr>
            <a:endParaRPr lang="hr-HR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54FCA44-4F65-4F2E-A38B-27FE030A62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26630" name="Picture 7">
            <a:extLst>
              <a:ext uri="{FF2B5EF4-FFF2-40B4-BE49-F238E27FC236}">
                <a16:creationId xmlns:a16="http://schemas.microsoft.com/office/drawing/2014/main" id="{F63B6DC6-8DF0-4E6D-B653-DD202521B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7101" y="4428268"/>
            <a:ext cx="4705128" cy="1232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Schematic-block-diagram-of-foreland-basin-complex-showing-the-position-of-the-orogenic">
            <a:extLst>
              <a:ext uri="{FF2B5EF4-FFF2-40B4-BE49-F238E27FC236}">
                <a16:creationId xmlns:a16="http://schemas.microsoft.com/office/drawing/2014/main" id="{8D618876-A1A5-45D4-841F-AE75C1239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7649" y="1220188"/>
            <a:ext cx="4763455" cy="2784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A7B9DC88-FED4-4FE5-BB83-B943E18EC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2000" b="1">
              <a:latin typeface="Arial" charset="0"/>
            </a:endParaRPr>
          </a:p>
        </p:txBody>
      </p:sp>
      <p:sp>
        <p:nvSpPr>
          <p:cNvPr id="45060" name="Rectangle 4">
            <a:extLst>
              <a:ext uri="{FF2B5EF4-FFF2-40B4-BE49-F238E27FC236}">
                <a16:creationId xmlns:a16="http://schemas.microsoft.com/office/drawing/2014/main" id="{35C7875C-B737-4E63-B72F-FA343CBAD1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3544888"/>
            <a:ext cx="4038600" cy="604837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Liburnijske</a:t>
            </a:r>
            <a:r>
              <a:rPr lang="hr-HR" sz="1800" dirty="0">
                <a:latin typeface="Arial" charset="0"/>
              </a:rPr>
              <a:t> ("Kozina") naslage</a:t>
            </a:r>
          </a:p>
        </p:txBody>
      </p:sp>
      <p:pic>
        <p:nvPicPr>
          <p:cNvPr id="27652" name="Picture 3" descr="Charophyta">
            <a:extLst>
              <a:ext uri="{FF2B5EF4-FFF2-40B4-BE49-F238E27FC236}">
                <a16:creationId xmlns:a16="http://schemas.microsoft.com/office/drawing/2014/main" id="{22663611-86F8-47BC-81D7-2BFE6A14B67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196975"/>
            <a:ext cx="4375150" cy="511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E1894488-8835-4BC6-8478-65AE66A4B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en-US" sz="4000"/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17384811-4D7B-4621-9CAD-68BD818D0CE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3429000"/>
            <a:ext cx="3097212" cy="504825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</a:pPr>
            <a:r>
              <a:rPr lang="hr-HR" altLang="en-US" sz="1800">
                <a:effectLst/>
                <a:latin typeface="Arial" panose="020B0604020202020204" pitchFamily="34" charset="0"/>
              </a:rPr>
              <a:t>Miliolidni vapnenci</a:t>
            </a:r>
            <a:endParaRPr lang="en-US" altLang="en-US" sz="2800">
              <a:effectLst/>
              <a:latin typeface="Arial" panose="020B0604020202020204" pitchFamily="34" charset="0"/>
            </a:endParaRPr>
          </a:p>
        </p:txBody>
      </p:sp>
      <p:pic>
        <p:nvPicPr>
          <p:cNvPr id="29700" name="Picture 4" descr="J45 - Miliolidae (Paleocen)">
            <a:extLst>
              <a:ext uri="{FF2B5EF4-FFF2-40B4-BE49-F238E27FC236}">
                <a16:creationId xmlns:a16="http://schemas.microsoft.com/office/drawing/2014/main" id="{6D591018-FFBD-4E9F-BDD9-66C1D1050646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0"/>
            <a:ext cx="44275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D141A18-3F20-46D3-926D-6E824AEDD4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9750" y="-315913"/>
            <a:ext cx="8229600" cy="69850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1CEA4D73-6AD4-42DA-8A50-0882FF0DA8A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17500" y="2708275"/>
            <a:ext cx="4038600" cy="2016125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Alveolinski vapnenci</a:t>
            </a:r>
            <a:r>
              <a:rPr lang="hr-HR" altLang="sr-Latn-RS" sz="1800" b="1">
                <a:latin typeface="Arial" panose="020B0604020202020204" pitchFamily="34" charset="0"/>
              </a:rPr>
              <a:t> 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 i="1">
                <a:latin typeface="Arial" panose="020B0604020202020204" pitchFamily="34" charset="0"/>
              </a:rPr>
              <a:t>Alveolina solida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A. cucumiformis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A. </a:t>
            </a:r>
            <a:r>
              <a:rPr lang="hr-HR" altLang="sr-Latn-RS" sz="1800" i="1">
                <a:effectLst/>
                <a:latin typeface="Arial" panose="020B0604020202020204" pitchFamily="34" charset="0"/>
              </a:rPr>
              <a:t>trempina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A. oblonga</a:t>
            </a:r>
            <a:r>
              <a:rPr lang="hr-HR" altLang="sr-Latn-RS" sz="1800">
                <a:latin typeface="Arial" panose="020B0604020202020204" pitchFamily="34" charset="0"/>
              </a:rPr>
              <a:t>... Podređeno ima i numulita; </a:t>
            </a:r>
            <a:r>
              <a:rPr lang="hr-HR" altLang="sr-Latn-RS" sz="1800" i="1">
                <a:latin typeface="Arial" panose="020B0604020202020204" pitchFamily="34" charset="0"/>
              </a:rPr>
              <a:t>Nummulites subplanatus</a:t>
            </a:r>
            <a:r>
              <a:rPr lang="hr-HR" altLang="sr-Latn-RS" sz="1800">
                <a:latin typeface="Arial" panose="020B0604020202020204" pitchFamily="34" charset="0"/>
              </a:rPr>
              <a:t>,</a:t>
            </a:r>
            <a:r>
              <a:rPr lang="hr-HR" altLang="sr-Latn-RS" sz="1800" i="1">
                <a:latin typeface="Arial" panose="020B0604020202020204" pitchFamily="34" charset="0"/>
              </a:rPr>
              <a:t> N. exilis..</a:t>
            </a:r>
          </a:p>
        </p:txBody>
      </p:sp>
      <p:pic>
        <p:nvPicPr>
          <p:cNvPr id="31748" name="Picture 4" descr="J47 - Alveolina (gornji Paleocen-donji Eocen)">
            <a:extLst>
              <a:ext uri="{FF2B5EF4-FFF2-40B4-BE49-F238E27FC236}">
                <a16:creationId xmlns:a16="http://schemas.microsoft.com/office/drawing/2014/main" id="{54BC3E0A-5382-404E-B5B4-062245A93849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0"/>
            <a:ext cx="44275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54CC5300-3C44-4921-8B20-520842720F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242888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D3C1B94F-05ED-4126-9C2D-B631EFEAA4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23850" y="2852738"/>
            <a:ext cx="4038600" cy="1655762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2000">
                <a:latin typeface="Arial" charset="0"/>
              </a:rPr>
              <a:t>Numulitni vapnenci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2000" i="1">
                <a:latin typeface="Arial" charset="0"/>
              </a:rPr>
              <a:t>Nummulites millecaput</a:t>
            </a:r>
            <a:r>
              <a:rPr lang="hr-HR" sz="2000">
                <a:latin typeface="Arial" charset="0"/>
              </a:rPr>
              <a:t>, </a:t>
            </a:r>
            <a:r>
              <a:rPr lang="hr-HR" sz="2000" i="1">
                <a:latin typeface="Arial" charset="0"/>
              </a:rPr>
              <a:t>N. laevigatus</a:t>
            </a:r>
            <a:r>
              <a:rPr lang="hr-HR" sz="2000">
                <a:latin typeface="Arial" charset="0"/>
              </a:rPr>
              <a:t>, </a:t>
            </a:r>
            <a:r>
              <a:rPr lang="hr-HR" sz="2000" i="1">
                <a:latin typeface="Arial" charset="0"/>
              </a:rPr>
              <a:t>N. partschi</a:t>
            </a:r>
            <a:r>
              <a:rPr lang="hr-HR" sz="2000">
                <a:latin typeface="Arial" charset="0"/>
              </a:rPr>
              <a:t>, </a:t>
            </a:r>
            <a:r>
              <a:rPr lang="hr-HR" sz="2000" i="1">
                <a:latin typeface="Arial" charset="0"/>
              </a:rPr>
              <a:t>N. polygnathus</a:t>
            </a:r>
            <a:r>
              <a:rPr lang="hr-HR" sz="2000">
                <a:latin typeface="Arial" charset="0"/>
              </a:rPr>
              <a:t>, </a:t>
            </a:r>
            <a:r>
              <a:rPr lang="hr-HR" sz="2000" i="1">
                <a:latin typeface="Arial" charset="0"/>
              </a:rPr>
              <a:t>Assilina spira...</a:t>
            </a:r>
          </a:p>
        </p:txBody>
      </p:sp>
      <p:pic>
        <p:nvPicPr>
          <p:cNvPr id="33796" name="Picture 4" descr="J49 - Nummulites (srednji-gornji Eocen)">
            <a:extLst>
              <a:ext uri="{FF2B5EF4-FFF2-40B4-BE49-F238E27FC236}">
                <a16:creationId xmlns:a16="http://schemas.microsoft.com/office/drawing/2014/main" id="{6C64CFD9-2420-4342-B2C9-10E28EA5FA3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463" y="0"/>
            <a:ext cx="44275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2A3A19D7-E8A7-409A-86C0-18AA6FA61D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490537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Numulitni vapnenci (Lupoglav, Istra)</a:t>
            </a:r>
          </a:p>
        </p:txBody>
      </p:sp>
      <p:pic>
        <p:nvPicPr>
          <p:cNvPr id="35843" name="Picture 7" descr="P5300098">
            <a:extLst>
              <a:ext uri="{FF2B5EF4-FFF2-40B4-BE49-F238E27FC236}">
                <a16:creationId xmlns:a16="http://schemas.microsoft.com/office/drawing/2014/main" id="{6B8B06ED-75BA-4630-8E47-9A3FAC7E159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549275"/>
            <a:ext cx="8064500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>
            <a:extLst>
              <a:ext uri="{FF2B5EF4-FFF2-40B4-BE49-F238E27FC236}">
                <a16:creationId xmlns:a16="http://schemas.microsoft.com/office/drawing/2014/main" id="{900C202D-6059-46A3-BC11-1B43DDF6E7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633413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Numulitni vapnenci (Lupoglav, Istra)</a:t>
            </a:r>
          </a:p>
        </p:txBody>
      </p:sp>
      <p:pic>
        <p:nvPicPr>
          <p:cNvPr id="37891" name="Picture 6" descr="P6090216">
            <a:extLst>
              <a:ext uri="{FF2B5EF4-FFF2-40B4-BE49-F238E27FC236}">
                <a16:creationId xmlns:a16="http://schemas.microsoft.com/office/drawing/2014/main" id="{D447CF62-CC36-4EA2-8BAA-F7C908D5F9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692150"/>
            <a:ext cx="8064500" cy="60483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0" name="Rectangle 4">
            <a:extLst>
              <a:ext uri="{FF2B5EF4-FFF2-40B4-BE49-F238E27FC236}">
                <a16:creationId xmlns:a16="http://schemas.microsoft.com/office/drawing/2014/main" id="{B06EF9BF-6CDF-4E81-A9EB-AF40AB3A33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Numulitni vapnenci (Lupoglav, Istra)</a:t>
            </a:r>
          </a:p>
        </p:txBody>
      </p:sp>
      <p:pic>
        <p:nvPicPr>
          <p:cNvPr id="39939" name="Picture 6" descr="P6090223">
            <a:extLst>
              <a:ext uri="{FF2B5EF4-FFF2-40B4-BE49-F238E27FC236}">
                <a16:creationId xmlns:a16="http://schemas.microsoft.com/office/drawing/2014/main" id="{4588500F-D013-4C50-AF2A-79A189C5413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700088"/>
            <a:ext cx="8208962" cy="6157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5AD11921-EB11-4BB4-B575-89E16F4EBE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-315913"/>
            <a:ext cx="8229600" cy="8572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E7E07D76-C0BC-4FC0-AC67-2BB8EB5AF6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2563813"/>
            <a:ext cx="4038600" cy="20891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Diskociklinski vapnenci 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Prijelazne naslage </a:t>
            </a:r>
          </a:p>
          <a:p>
            <a:pPr eaLnBrk="1" hangingPunct="1">
              <a:lnSpc>
                <a:spcPct val="90000"/>
              </a:lnSpc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>
                <a:latin typeface="Arial" charset="0"/>
              </a:rPr>
              <a:t>u Prijelaznim naslagama dolaze slojevi sa rakovicama </a:t>
            </a:r>
            <a:r>
              <a:rPr lang="hr-HR" sz="1800" i="1">
                <a:latin typeface="Arial" charset="0"/>
              </a:rPr>
              <a:t>Harpactocarcinus</a:t>
            </a:r>
            <a:r>
              <a:rPr lang="hr-HR" sz="1800">
                <a:latin typeface="Arial" charset="0"/>
              </a:rPr>
              <a:t> i </a:t>
            </a:r>
            <a:r>
              <a:rPr lang="hr-HR" sz="1800" i="1">
                <a:latin typeface="Arial" charset="0"/>
              </a:rPr>
              <a:t>Ranina, </a:t>
            </a:r>
            <a:r>
              <a:rPr lang="hr-HR" sz="1800">
                <a:latin typeface="Arial" charset="0"/>
              </a:rPr>
              <a:t>kao i prave pučinske foraminifere; Globorotalije, te Nanoplankton</a:t>
            </a:r>
          </a:p>
        </p:txBody>
      </p:sp>
      <p:pic>
        <p:nvPicPr>
          <p:cNvPr id="41988" name="Picture 4" descr="J50 - Discocyclina (srednji-gornji Eocen)">
            <a:extLst>
              <a:ext uri="{FF2B5EF4-FFF2-40B4-BE49-F238E27FC236}">
                <a16:creationId xmlns:a16="http://schemas.microsoft.com/office/drawing/2014/main" id="{D9060A37-C142-4857-B31B-037A655FDEC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64163" y="0"/>
            <a:ext cx="3779837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2" name="Rectangle 6">
            <a:extLst>
              <a:ext uri="{FF2B5EF4-FFF2-40B4-BE49-F238E27FC236}">
                <a16:creationId xmlns:a16="http://schemas.microsoft.com/office/drawing/2014/main" id="{11F36A1B-BB6B-4652-888F-8A0F0F34B7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30175"/>
          </a:xfrm>
        </p:spPr>
        <p:txBody>
          <a:bodyPr/>
          <a:lstStyle/>
          <a:p>
            <a:pPr eaLnBrk="1" hangingPunct="1">
              <a:defRPr/>
            </a:pPr>
            <a:endParaRPr lang="hr-HR" sz="400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BBA16B70-41AA-4513-99C1-63C3DF12D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636838"/>
            <a:ext cx="8229600" cy="1871662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Fliš</a:t>
            </a:r>
            <a:r>
              <a:rPr lang="hr-HR" sz="1800" dirty="0">
                <a:latin typeface="Arial" charset="0"/>
              </a:rPr>
              <a:t>  - lapori, pješčenjaci, </a:t>
            </a:r>
            <a:r>
              <a:rPr lang="hr-HR" sz="1800" dirty="0" err="1">
                <a:latin typeface="Arial" charset="0"/>
              </a:rPr>
              <a:t>uložci</a:t>
            </a:r>
            <a:r>
              <a:rPr lang="hr-HR" sz="1800" dirty="0">
                <a:latin typeface="Arial" charset="0"/>
              </a:rPr>
              <a:t> konglomerata i </a:t>
            </a:r>
            <a:r>
              <a:rPr lang="hr-HR" sz="1800" dirty="0" err="1">
                <a:latin typeface="Arial" charset="0"/>
              </a:rPr>
              <a:t>breča</a:t>
            </a:r>
            <a:endParaRPr lang="hr-HR" sz="1800" dirty="0">
              <a:latin typeface="Arial" charset="0"/>
            </a:endParaRP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Promina</a:t>
            </a:r>
            <a:r>
              <a:rPr lang="hr-HR" sz="1800" dirty="0">
                <a:latin typeface="Arial" charset="0"/>
              </a:rPr>
              <a:t> naslage - karbonatni konglomerati i pješčenjaci sa izrazitim teksturama riječnih, </a:t>
            </a:r>
            <a:r>
              <a:rPr lang="hr-HR" sz="1800" dirty="0" err="1">
                <a:latin typeface="Arial" charset="0"/>
              </a:rPr>
              <a:t>deltnih</a:t>
            </a:r>
            <a:r>
              <a:rPr lang="hr-HR" sz="1800" dirty="0">
                <a:latin typeface="Arial" charset="0"/>
              </a:rPr>
              <a:t>, pa i močvarnih sedimenata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sz="1800" dirty="0" err="1">
                <a:latin typeface="Arial" charset="0"/>
              </a:rPr>
              <a:t>Jelar</a:t>
            </a:r>
            <a:r>
              <a:rPr lang="hr-HR" sz="1800" dirty="0">
                <a:latin typeface="Arial" charset="0"/>
              </a:rPr>
              <a:t>/Velebitske breče – tektonske i/ili rasjedne breče nastale u zonama snažnih tektonskih dodira i pokreta, „prstasto” se vertikalno i lateralno izmjenjuju sa čvrstim/nerazdrobljenim </a:t>
            </a:r>
            <a:r>
              <a:rPr lang="hr-HR" sz="1800" dirty="0" err="1">
                <a:latin typeface="Arial" charset="0"/>
              </a:rPr>
              <a:t>stijenskim</a:t>
            </a:r>
            <a:r>
              <a:rPr lang="hr-HR" sz="1800" dirty="0">
                <a:latin typeface="Arial" charset="0"/>
              </a:rPr>
              <a:t> zonama od kojih </a:t>
            </a:r>
            <a:r>
              <a:rPr lang="hr-HR" sz="1800">
                <a:latin typeface="Arial" charset="0"/>
              </a:rPr>
              <a:t>su nastale</a:t>
            </a:r>
            <a:endParaRPr lang="en-US" b="1" dirty="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88B21344-6562-4C74-8C0A-8AA2760BC8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Fliš (Buzet, Istra)</a:t>
            </a:r>
          </a:p>
        </p:txBody>
      </p:sp>
      <p:pic>
        <p:nvPicPr>
          <p:cNvPr id="46083" name="Picture 9" descr="P6070009">
            <a:extLst>
              <a:ext uri="{FF2B5EF4-FFF2-40B4-BE49-F238E27FC236}">
                <a16:creationId xmlns:a16="http://schemas.microsoft.com/office/drawing/2014/main" id="{EAFE2557-3CD5-48D8-BB13-892BC54435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8208962" cy="6159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6" name="Rectangle 4">
            <a:extLst>
              <a:ext uri="{FF2B5EF4-FFF2-40B4-BE49-F238E27FC236}">
                <a16:creationId xmlns:a16="http://schemas.microsoft.com/office/drawing/2014/main" id="{BC21B0C4-A935-4F64-BA81-92CF398016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50482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Fliš (Buzet, Istra)</a:t>
            </a:r>
          </a:p>
        </p:txBody>
      </p:sp>
      <p:pic>
        <p:nvPicPr>
          <p:cNvPr id="48131" name="Picture 6" descr="P6110245">
            <a:extLst>
              <a:ext uri="{FF2B5EF4-FFF2-40B4-BE49-F238E27FC236}">
                <a16:creationId xmlns:a16="http://schemas.microsoft.com/office/drawing/2014/main" id="{510D296F-6F88-4A85-A47E-08D04856BD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8208962" cy="6156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DEB6DADB-BF08-42FB-8972-533821B69E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490537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Promina naslage (Kruševo, Dalmacija)</a:t>
            </a:r>
          </a:p>
        </p:txBody>
      </p:sp>
      <p:pic>
        <p:nvPicPr>
          <p:cNvPr id="50179" name="Picture 5" descr="P1010059">
            <a:extLst>
              <a:ext uri="{FF2B5EF4-FFF2-40B4-BE49-F238E27FC236}">
                <a16:creationId xmlns:a16="http://schemas.microsoft.com/office/drawing/2014/main" id="{DEBF669D-919A-4484-A961-7991541FAD2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9750" y="549275"/>
            <a:ext cx="8208963" cy="6156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0" name="Rectangle 4">
            <a:extLst>
              <a:ext uri="{FF2B5EF4-FFF2-40B4-BE49-F238E27FC236}">
                <a16:creationId xmlns:a16="http://schemas.microsoft.com/office/drawing/2014/main" id="{52C9F9B8-1C33-4E7F-A756-A056EEA862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8738"/>
            <a:ext cx="8229600" cy="417512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Promina naslage (Kruševo, Dalmacija)</a:t>
            </a:r>
          </a:p>
        </p:txBody>
      </p:sp>
      <p:pic>
        <p:nvPicPr>
          <p:cNvPr id="52227" name="Picture 6" descr="P1010060">
            <a:extLst>
              <a:ext uri="{FF2B5EF4-FFF2-40B4-BE49-F238E27FC236}">
                <a16:creationId xmlns:a16="http://schemas.microsoft.com/office/drawing/2014/main" id="{A3C8686B-7FC2-4D86-A5D4-2046E22F436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647700"/>
            <a:ext cx="8280400" cy="62103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2" name="Rectangle 4">
            <a:extLst>
              <a:ext uri="{FF2B5EF4-FFF2-40B4-BE49-F238E27FC236}">
                <a16:creationId xmlns:a16="http://schemas.microsoft.com/office/drawing/2014/main" id="{11DE1A56-5A4A-4726-A99F-82EF190643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450"/>
            <a:ext cx="8229600" cy="490538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>
                <a:latin typeface="Arial" charset="0"/>
              </a:rPr>
              <a:t>Jelar breče (Platak, Gorski kotar)</a:t>
            </a:r>
          </a:p>
        </p:txBody>
      </p:sp>
      <p:pic>
        <p:nvPicPr>
          <p:cNvPr id="54275" name="Picture 6" descr="P5300089">
            <a:extLst>
              <a:ext uri="{FF2B5EF4-FFF2-40B4-BE49-F238E27FC236}">
                <a16:creationId xmlns:a16="http://schemas.microsoft.com/office/drawing/2014/main" id="{F2E6412F-B266-401B-A323-E055FC0909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549275"/>
            <a:ext cx="8208962" cy="61563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5D2495AD-3EBB-40EB-BF1C-B7B003D82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144463"/>
            <a:ext cx="8229600" cy="981075"/>
          </a:xfrm>
        </p:spPr>
        <p:txBody>
          <a:bodyPr/>
          <a:lstStyle/>
          <a:p>
            <a:pPr eaLnBrk="1" hangingPunct="1">
              <a:defRPr/>
            </a:pPr>
            <a:r>
              <a:rPr lang="hr-HR" sz="2400" b="1">
                <a:latin typeface="Arial" charset="0"/>
              </a:rPr>
              <a:t>Bazenski prostor Unutrašnjih Dinarida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A343E56C-ADF0-4C06-B14C-054E69F220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8313" y="1268413"/>
            <a:ext cx="8229600" cy="5113337"/>
          </a:xfrm>
        </p:spPr>
        <p:txBody>
          <a:bodyPr/>
          <a:lstStyle/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unutar bazenskog prostora smještenog sjevernije od Jadransko-Dinarske karbonatne platforme, na prijelazu krede u paleocen postoji kontinuitet sedimentacije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na prostorima Medvednice, u Samoborskom gorju, na Baniji, paleogenske naslage uglavnom su prekrivene mlađim, neogenskim, naslagama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na Medvednici je prisutan marinski paleocen sa algama: </a:t>
            </a:r>
            <a:r>
              <a:rPr lang="hr-HR" altLang="sr-Latn-RS" sz="1800" i="1">
                <a:latin typeface="Arial" panose="020B0604020202020204" pitchFamily="34" charset="0"/>
              </a:rPr>
              <a:t>Elianella elegans,</a:t>
            </a:r>
            <a:r>
              <a:rPr lang="hr-HR" altLang="sr-Latn-RS" sz="1800">
                <a:latin typeface="Arial" panose="020B0604020202020204" pitchFamily="34" charset="0"/>
              </a:rPr>
              <a:t> </a:t>
            </a:r>
            <a:r>
              <a:rPr lang="hr-HR" altLang="sr-Latn-RS" sz="1800" i="1">
                <a:latin typeface="Arial" panose="020B0604020202020204" pitchFamily="34" charset="0"/>
              </a:rPr>
              <a:t>Broeckella belgica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Pseudolithothamnium album</a:t>
            </a:r>
            <a:r>
              <a:rPr lang="hr-HR" altLang="sr-Latn-RS" sz="1800">
                <a:latin typeface="Arial" panose="020B0604020202020204" pitchFamily="34" charset="0"/>
              </a:rPr>
              <a:t>, </a:t>
            </a:r>
            <a:r>
              <a:rPr lang="hr-HR" altLang="sr-Latn-RS" sz="1800" i="1">
                <a:latin typeface="Arial" panose="020B0604020202020204" pitchFamily="34" charset="0"/>
              </a:rPr>
              <a:t>Jania nummulitica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eocen je znatno zastupljeniji na površini (različiti klastiti), te ga dosta ima na Baniji gdje unutar dubokovodnih klastita dolaze puževi roda </a:t>
            </a:r>
            <a:r>
              <a:rPr lang="hr-HR" altLang="sr-Latn-RS" sz="1800" i="1">
                <a:latin typeface="Arial" panose="020B0604020202020204" pitchFamily="34" charset="0"/>
              </a:rPr>
              <a:t>Cerithium</a:t>
            </a:r>
            <a:r>
              <a:rPr lang="hr-HR" altLang="sr-Latn-RS" sz="1800">
                <a:latin typeface="Arial" panose="020B0604020202020204" pitchFamily="34" charset="0"/>
              </a:rPr>
              <a:t>, a ima i pučinskih mikrofosila; </a:t>
            </a:r>
            <a:r>
              <a:rPr lang="hr-HR" altLang="sr-Latn-RS" sz="1800" i="1">
                <a:latin typeface="Arial" panose="020B0604020202020204" pitchFamily="34" charset="0"/>
              </a:rPr>
              <a:t>Globorotalia </a:t>
            </a:r>
            <a:r>
              <a:rPr lang="hr-HR" altLang="sr-Latn-RS" sz="1800">
                <a:latin typeface="Arial" panose="020B0604020202020204" pitchFamily="34" charset="0"/>
              </a:rPr>
              <a:t>i </a:t>
            </a:r>
            <a:r>
              <a:rPr lang="hr-HR" altLang="sr-Latn-RS" sz="1800" i="1">
                <a:latin typeface="Arial" panose="020B0604020202020204" pitchFamily="34" charset="0"/>
              </a:rPr>
              <a:t>Globigerina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donjeg oligocena nema zbog regresije, a srednjeg ima na prostoru Zagorja (Strahinščica, Ivanščica), Požeške gore i Kalnika, te je uglavnom klastičan i brakično-slatkovodan sa fosilnom florom, sisavcima i morskim ribama (razvoji "Gornji grad" i "Zagorje)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r>
              <a:rPr lang="hr-HR" altLang="sr-Latn-RS" sz="1800">
                <a:latin typeface="Arial" panose="020B0604020202020204" pitchFamily="34" charset="0"/>
              </a:rPr>
              <a:t>kontinuitet sedimentacije kreda-paleocen prisutan je i u dubokovodnim sedimentnim razvojima na prostoru Tethysa - dubokovodna scaglia, a zatim fliš, sve do miocena</a:t>
            </a:r>
          </a:p>
          <a:p>
            <a:pPr eaLnBrk="1" hangingPunct="1">
              <a:buClr>
                <a:srgbClr val="00FF00"/>
              </a:buClr>
              <a:buFont typeface="Wingdings" panose="05000000000000000000" pitchFamily="2" charset="2"/>
              <a:buChar char="Ø"/>
              <a:defRPr/>
            </a:pPr>
            <a:endParaRPr lang="hr-HR" altLang="sr-Latn-RS" sz="18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lit">
  <a:themeElements>
    <a:clrScheme name="Slit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Slit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t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t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t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Slit</Template>
  <TotalTime>1041</TotalTime>
  <Words>1783</Words>
  <Application>Microsoft Office PowerPoint</Application>
  <PresentationFormat>Prikaz na zaslonu (4:3)</PresentationFormat>
  <Paragraphs>198</Paragraphs>
  <Slides>28</Slides>
  <Notes>26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28</vt:i4>
      </vt:variant>
    </vt:vector>
  </HeadingPairs>
  <TitlesOfParts>
    <vt:vector size="34" baseType="lpstr">
      <vt:lpstr>Arial</vt:lpstr>
      <vt:lpstr>Calibri</vt:lpstr>
      <vt:lpstr>Tahoma</vt:lpstr>
      <vt:lpstr>Times New Roman</vt:lpstr>
      <vt:lpstr>Wingdings</vt:lpstr>
      <vt:lpstr>Slit</vt:lpstr>
      <vt:lpstr>PALEOGEN</vt:lpstr>
      <vt:lpstr>PowerPoint prezentacija</vt:lpstr>
      <vt:lpstr>PowerPoint prezentacija</vt:lpstr>
      <vt:lpstr>Paleogeografija paleogena</vt:lpstr>
      <vt:lpstr>Alpska orogeneza</vt:lpstr>
      <vt:lpstr>Klima Paleogena</vt:lpstr>
      <vt:lpstr>PowerPoint prezentacija</vt:lpstr>
      <vt:lpstr>PowerPoint prezentacija</vt:lpstr>
      <vt:lpstr>  </vt:lpstr>
      <vt:lpstr>PowerPoint prezentacija</vt:lpstr>
      <vt:lpstr>Paleogeografija paleogena na prostoru Europe</vt:lpstr>
      <vt:lpstr>Razvoj dinaridskog Paleogena</vt:lpstr>
      <vt:lpstr>Dinarski predgorski bazen</vt:lpstr>
      <vt:lpstr>PowerPoint prezentacija</vt:lpstr>
      <vt:lpstr>PowerPoint prezentacija</vt:lpstr>
      <vt:lpstr>PowerPoint prezentacija</vt:lpstr>
      <vt:lpstr>PowerPoint prezentacija</vt:lpstr>
      <vt:lpstr>Numulitni vapnenci (Lupoglav, Istra)</vt:lpstr>
      <vt:lpstr>Numulitni vapnenci (Lupoglav, Istra)</vt:lpstr>
      <vt:lpstr>Numulitni vapnenci (Lupoglav, Istra)</vt:lpstr>
      <vt:lpstr>PowerPoint prezentacija</vt:lpstr>
      <vt:lpstr>PowerPoint prezentacija</vt:lpstr>
      <vt:lpstr>Fliš (Buzet, Istra)</vt:lpstr>
      <vt:lpstr>Fliš (Buzet, Istra)</vt:lpstr>
      <vt:lpstr>Promina naslage (Kruševo, Dalmacija)</vt:lpstr>
      <vt:lpstr>Promina naslage (Kruševo, Dalmacija)</vt:lpstr>
      <vt:lpstr>Jelar breče (Platak, Gorski kotar)</vt:lpstr>
      <vt:lpstr>Bazenski prostor Unutrašnjih Dinarida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Damir Bucković</dc:creator>
  <cp:lastModifiedBy>Damir Bucković</cp:lastModifiedBy>
  <cp:revision>112</cp:revision>
  <dcterms:created xsi:type="dcterms:W3CDTF">1601-01-01T00:00:00Z</dcterms:created>
  <dcterms:modified xsi:type="dcterms:W3CDTF">2026-05-06T11:12:24Z</dcterms:modified>
</cp:coreProperties>
</file>