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9509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859774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237302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924755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1054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642710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1004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27404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701560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311335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786095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5FEB103-2DE2-4BF3-8C96-3A1829CD18BB}" type="datetimeFigureOut">
              <a:rPr lang="hr-HR" smtClean="0"/>
              <a:t>11.5.2022.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D8C6C33-1DD7-4607-98BA-9ECFBD29E1D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01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34D1D0-4417-4454-AB06-7C7ADF0B0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3022" y="0"/>
            <a:ext cx="2815493" cy="17786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E9FFD6-D086-4B55-B051-F7623985F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1792" y="1778626"/>
            <a:ext cx="10097951" cy="4774574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  <a:t>Sveučilišni poslijediplomski studij kemije</a:t>
            </a: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  <a:t>Fizikalna kemija</a:t>
            </a: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  <a:t>KEMIJSKI SEMINAR I </a:t>
            </a: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Kalorimetrijska i spektroskopska analiza utjecaja kolesterola na fazne promjene fosfolipidnih dvosloja</a:t>
            </a: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  <a:t>prema radu: M.G. K. Benesch, D. A. Mannock, R. N. A. H. Lewis, R. N. McElhaney, </a:t>
            </a:r>
            <a:r>
              <a:rPr lang="hr-HR" sz="1400" i="1" dirty="0">
                <a:latin typeface="Calibri" panose="020F0502020204030204" pitchFamily="34" charset="0"/>
                <a:cs typeface="Calibri" panose="020F0502020204030204" pitchFamily="34" charset="0"/>
              </a:rPr>
              <a:t>Biochemistry</a:t>
            </a:r>
            <a: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1400" b="1" dirty="0">
                <a:latin typeface="Calibri" panose="020F0502020204030204" pitchFamily="34" charset="0"/>
                <a:cs typeface="Calibri" panose="020F0502020204030204" pitchFamily="34" charset="0"/>
              </a:rPr>
              <a:t>50 (46) </a:t>
            </a:r>
            <a: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  <a:t>(2011), 9982– 9997.</a:t>
            </a: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1600" dirty="0">
                <a:latin typeface="Calibri" panose="020F0502020204030204" pitchFamily="34" charset="0"/>
                <a:cs typeface="Calibri" panose="020F0502020204030204" pitchFamily="34" charset="0"/>
              </a:rPr>
              <a:t>Petra Maleš</a:t>
            </a:r>
            <a:br>
              <a:rPr lang="hr-HR" sz="1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83637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9497-D912-48BD-99D5-4DC2C816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00" y="216547"/>
            <a:ext cx="7729728" cy="1188720"/>
          </a:xfrm>
        </p:spPr>
        <p:txBody>
          <a:bodyPr/>
          <a:lstStyle/>
          <a:p>
            <a:r>
              <a:rPr lang="hr-HR" dirty="0"/>
              <a:t>CH</a:t>
            </a:r>
            <a:r>
              <a:rPr lang="hr-HR" baseline="-25000" dirty="0"/>
              <a:t>2</a:t>
            </a:r>
            <a:r>
              <a:rPr lang="hr-HR" dirty="0"/>
              <a:t> deformacijska vrpca </a:t>
            </a:r>
            <a:br>
              <a:rPr lang="hr-HR" b="1" dirty="0"/>
            </a:br>
            <a:endParaRPr lang="hr-HR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022D7E4-02A0-4097-BC2C-33496A518B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090" y="1878012"/>
            <a:ext cx="4514481" cy="3101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E7115C-FAD3-4A98-ACFB-6012B3715374}"/>
              </a:ext>
            </a:extLst>
          </p:cNvPr>
          <p:cNvSpPr txBox="1"/>
          <p:nvPr/>
        </p:nvSpPr>
        <p:spPr>
          <a:xfrm>
            <a:off x="507999" y="1809453"/>
            <a:ext cx="58650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metilenska strižna (engl. </a:t>
            </a:r>
            <a:r>
              <a:rPr lang="hr-H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scissoring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apsorpcijska vrpca blizu 1465− 1472 cm</a:t>
            </a:r>
            <a:r>
              <a:rPr lang="hr-HR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−1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osjetljiva na bočne interakcije između susjednih ugljikovodičnih lanaca lipidnog dvosloja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zagrijavanjem uzorka dolazi do širenja vrpce u DPPC uzorcima bez sterola zbog povećanjem pokretljivosti  ugljikovodičnih lanaca lipida tijekom faznog prijelaza iz gela u fluid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ugradnjom 30 mol % sterola u DPPC dvosloje dolazi do inhibicije širenja vrpci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latosterol samo djelomično utječe na konformaciju ugljikovodičnih lanaca za razliku od kolesterola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99098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66821-A5A1-495D-93ED-3BD1E697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100" y="512110"/>
            <a:ext cx="7729728" cy="1188720"/>
          </a:xfrm>
        </p:spPr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9E142-B5F4-4B6B-BBB6-9C21CEEAC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4910" y="2125934"/>
            <a:ext cx="9070108" cy="4219956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prisutnost i položaj dvostruke veze u kolesterolu kao i u njegovom analogu latosterolu mogu biti ključni za fluidnost membrane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razlikovna- pretražna kalorimetrija (DSC) i FTIR spektroskopija implicira da razlika u konfiguraciji prstena B spomenutih sterola posljedično ima učinak na DPPC- sterol interakcija 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kolesterol ima malu površinu poprečnog presjeka te vrlo malu polarnu glavu, potrebna  je ugradnja veće količine da bi utjecao na fazni prijelaz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latosterol se zbog veće površine poprečnog presjeka efikasnije implementira među ugljikovodične lance već i pri nižim koncentracijama</a:t>
            </a:r>
          </a:p>
        </p:txBody>
      </p:sp>
    </p:spTree>
    <p:extLst>
      <p:ext uri="{BB962C8B-B14F-4D97-AF65-F5344CB8AC3E}">
        <p14:creationId xmlns:p14="http://schemas.microsoft.com/office/powerpoint/2010/main" val="335114346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64834EF-D16C-4A71-BFB0-DB84A9E001FF}"/>
              </a:ext>
            </a:extLst>
          </p:cNvPr>
          <p:cNvSpPr txBox="1"/>
          <p:nvPr/>
        </p:nvSpPr>
        <p:spPr>
          <a:xfrm>
            <a:off x="3491346" y="314037"/>
            <a:ext cx="5708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cap="all" spc="200" dirty="0">
                <a:solidFill>
                  <a:schemeClr val="bg1"/>
                </a:solidFill>
                <a:ea typeface="+mj-ea"/>
                <a:cs typeface="+mj-cs"/>
              </a:rPr>
              <a:t>HVALA NA PAŽNJI!</a:t>
            </a:r>
            <a:endParaRPr lang="hr-HR" sz="4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F81BCA-79A2-4EBA-81DC-3A7827F8CE05}"/>
              </a:ext>
            </a:extLst>
          </p:cNvPr>
          <p:cNvSpPr txBox="1"/>
          <p:nvPr/>
        </p:nvSpPr>
        <p:spPr>
          <a:xfrm>
            <a:off x="3953164" y="5661891"/>
            <a:ext cx="6160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bg1"/>
                </a:solidFill>
              </a:rPr>
              <a:t>P.S.  Ako baš baš morate pitat, pitajte! </a:t>
            </a:r>
            <a:r>
              <a:rPr lang="hr-HR" sz="2400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hr-H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43970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CF57-F085-4231-BCAC-C5CE9C57E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95238"/>
            <a:ext cx="7729728" cy="1188720"/>
          </a:xfrm>
        </p:spPr>
        <p:txBody>
          <a:bodyPr/>
          <a:lstStyle/>
          <a:p>
            <a:r>
              <a:rPr lang="hr-HR" dirty="0"/>
              <a:t>Sadržaj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439B8-E689-4107-84B9-24917F56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591" y="2268590"/>
            <a:ext cx="7729728" cy="3101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1.UVOD	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Struktura membrana 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Vrste membranskih lipida	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Fazne promjene lipidnih dvosloja	</a:t>
            </a:r>
          </a:p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2. RASPRAVA	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Razlikovna-pretražna kalorimetrija (DSC)		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FTIR spektroskopija</a:t>
            </a:r>
          </a:p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3. ZAKLJUČAK	</a:t>
            </a:r>
          </a:p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8454062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6519-05C6-4728-BF4A-F83F7AB3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94475"/>
            <a:ext cx="7729728" cy="1188720"/>
          </a:xfrm>
        </p:spPr>
        <p:txBody>
          <a:bodyPr/>
          <a:lstStyle/>
          <a:p>
            <a:pPr algn="ctr"/>
            <a:r>
              <a:rPr lang="hr-HR" dirty="0"/>
              <a:t>Struktura membrana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5F0D76-5D94-4A7A-AC0D-AE56080A3A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561" y="2955636"/>
            <a:ext cx="6496934" cy="32758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04AE53-2A2A-4196-B36A-97352EA6A77D}"/>
              </a:ext>
            </a:extLst>
          </p:cNvPr>
          <p:cNvSpPr txBox="1"/>
          <p:nvPr/>
        </p:nvSpPr>
        <p:spPr>
          <a:xfrm>
            <a:off x="779317" y="1943100"/>
            <a:ext cx="689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dinamičke strukture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lipidni dvosloj (fosfolipidi, glikolipidi, sfingolipidi i steroli)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proteini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ugljikohidrati</a:t>
            </a:r>
          </a:p>
        </p:txBody>
      </p:sp>
    </p:spTree>
    <p:extLst>
      <p:ext uri="{BB962C8B-B14F-4D97-AF65-F5344CB8AC3E}">
        <p14:creationId xmlns:p14="http://schemas.microsoft.com/office/powerpoint/2010/main" val="26145630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2CE9-D2EC-4633-97F7-192698079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9536" y="202692"/>
            <a:ext cx="7729728" cy="1188720"/>
          </a:xfrm>
        </p:spPr>
        <p:txBody>
          <a:bodyPr/>
          <a:lstStyle/>
          <a:p>
            <a:r>
              <a:rPr lang="hr-HR" dirty="0"/>
              <a:t>Fosfolipidi</a:t>
            </a:r>
          </a:p>
        </p:txBody>
      </p:sp>
      <p:pic>
        <p:nvPicPr>
          <p:cNvPr id="4" name="image6.jpeg">
            <a:extLst>
              <a:ext uri="{FF2B5EF4-FFF2-40B4-BE49-F238E27FC236}">
                <a16:creationId xmlns:a16="http://schemas.microsoft.com/office/drawing/2014/main" id="{7E8625E3-9461-4B75-9F92-536028D9FBF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71063" y="2002019"/>
            <a:ext cx="4374243" cy="45958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5EE9119-6EE4-4B6A-A4B8-B8F496F47231}"/>
              </a:ext>
            </a:extLst>
          </p:cNvPr>
          <p:cNvSpPr txBox="1"/>
          <p:nvPr/>
        </p:nvSpPr>
        <p:spPr>
          <a:xfrm>
            <a:off x="540657" y="1970314"/>
            <a:ext cx="581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najzastupljeniji u biološkim membranama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građeni su od glicerola kao osnovice na koju su esterskom vezom vezana dva lanca masnih kiselina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na treću hidroksilnu skupinu glicerola vezan je fosfat i polarna skupina koja određuje vrstu molekule fosfolipida</a:t>
            </a:r>
            <a:endParaRPr lang="hr-HR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853695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CA5F-1CBE-4323-BC4E-093B50FA6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436" y="207332"/>
            <a:ext cx="7729728" cy="1188720"/>
          </a:xfrm>
        </p:spPr>
        <p:txBody>
          <a:bodyPr/>
          <a:lstStyle/>
          <a:p>
            <a:r>
              <a:rPr lang="hr-HR" dirty="0"/>
              <a:t>Kolesterol i latosterol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1C48A8-5E2D-41B7-91A7-01CDCCCCCE9A}"/>
              </a:ext>
            </a:extLst>
          </p:cNvPr>
          <p:cNvSpPr txBox="1"/>
          <p:nvPr/>
        </p:nvSpPr>
        <p:spPr>
          <a:xfrm>
            <a:off x="535577" y="1933303"/>
            <a:ext cx="43629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regulacija biokemijskih i staničnih bioloških procesa</a:t>
            </a:r>
          </a:p>
          <a:p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Utjecaj kolesterola na lipidne dvosloje: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povećanje reda fosfolipidnih ugljikovodičnih lanaca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smanjuje površinu poprečnog presjeka koju zauzimaju molekule fosfolipida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ograničavanje gibanja ugljikovodičnih lanaca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razlika latosterola i kolesterola je u položaju dvostruke veze u prstenu B, koji se nalazi između C7 i C8 u latosterolu i C5 i C6 u kolesterolu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9815066-3BBF-4D7A-BC6C-1909DA4C0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502" b="60423"/>
          <a:stretch/>
        </p:blipFill>
        <p:spPr>
          <a:xfrm>
            <a:off x="4830618" y="2042297"/>
            <a:ext cx="7121895" cy="3112674"/>
          </a:xfrm>
        </p:spPr>
      </p:pic>
    </p:spTree>
    <p:extLst>
      <p:ext uri="{BB962C8B-B14F-4D97-AF65-F5344CB8AC3E}">
        <p14:creationId xmlns:p14="http://schemas.microsoft.com/office/powerpoint/2010/main" val="140563047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D207F-13DF-457F-9FF7-52CD4FC8D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8487"/>
            <a:ext cx="7729728" cy="1188720"/>
          </a:xfrm>
        </p:spPr>
        <p:txBody>
          <a:bodyPr/>
          <a:lstStyle/>
          <a:p>
            <a:r>
              <a:rPr lang="hr-HR" dirty="0"/>
              <a:t>Fazne promjene lipidnih dvosloja</a:t>
            </a:r>
          </a:p>
        </p:txBody>
      </p:sp>
      <p:pic>
        <p:nvPicPr>
          <p:cNvPr id="4" name="image10.jpeg">
            <a:extLst>
              <a:ext uri="{FF2B5EF4-FFF2-40B4-BE49-F238E27FC236}">
                <a16:creationId xmlns:a16="http://schemas.microsoft.com/office/drawing/2014/main" id="{7322BD59-C570-4388-A184-042126E6E89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13891" y="3546672"/>
            <a:ext cx="6825673" cy="30128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E2E4C3-A6CA-4E8F-A655-0DEB102BBFBE}"/>
              </a:ext>
            </a:extLst>
          </p:cNvPr>
          <p:cNvSpPr txBox="1"/>
          <p:nvPr/>
        </p:nvSpPr>
        <p:spPr>
          <a:xfrm>
            <a:off x="419357" y="1487207"/>
            <a:ext cx="90202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konformacijska promjena metilenskih (–CH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–) skupina alkilnih lanaca iz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trans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u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gauche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kristalinična faza (L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gel faza (L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β'</a:t>
            </a: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nabori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</a:t>
            </a:r>
            <a:r>
              <a:rPr lang="hr-HR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(engl.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ripples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        </a:t>
            </a:r>
            <a:r>
              <a:rPr lang="hr-HR" i="1" dirty="0"/>
              <a:t>Δ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fluidna faza (L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Temperatura pretprijelaza (predtranzicije)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(L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β’      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’)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Temperatura promjene L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β’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   L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je temperatura mekšanja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35B2C0F-3C71-4FA6-BD9B-DBFFACE3F0B0}"/>
              </a:ext>
            </a:extLst>
          </p:cNvPr>
          <p:cNvCxnSpPr>
            <a:cxnSpLocks/>
          </p:cNvCxnSpPr>
          <p:nvPr/>
        </p:nvCxnSpPr>
        <p:spPr>
          <a:xfrm>
            <a:off x="5264727" y="3038763"/>
            <a:ext cx="1939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F68F86C-6197-49F5-98AD-87D4441C9213}"/>
              </a:ext>
            </a:extLst>
          </p:cNvPr>
          <p:cNvCxnSpPr>
            <a:cxnSpLocks/>
          </p:cNvCxnSpPr>
          <p:nvPr/>
        </p:nvCxnSpPr>
        <p:spPr>
          <a:xfrm>
            <a:off x="3214255" y="3306617"/>
            <a:ext cx="1847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E41C20-413D-457F-A354-6EC4E9DD93B6}"/>
              </a:ext>
            </a:extLst>
          </p:cNvPr>
          <p:cNvCxnSpPr>
            <a:cxnSpLocks/>
          </p:cNvCxnSpPr>
          <p:nvPr/>
        </p:nvCxnSpPr>
        <p:spPr>
          <a:xfrm>
            <a:off x="3537529" y="1819564"/>
            <a:ext cx="0" cy="10850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90375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9225F-56E1-4736-95BA-BBCBE1F5F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42655"/>
            <a:ext cx="7729728" cy="1188720"/>
          </a:xfrm>
        </p:spPr>
        <p:txBody>
          <a:bodyPr/>
          <a:lstStyle/>
          <a:p>
            <a:r>
              <a:rPr lang="hr-HR" dirty="0"/>
              <a:t>Razlikovna-pretražna kalorimetrija (DSC)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8D749-3B62-4C2C-879A-2DF7A1FA2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481" y="1878008"/>
            <a:ext cx="4178901" cy="4439665"/>
          </a:xfrm>
        </p:spPr>
        <p:txBody>
          <a:bodyPr>
            <a:normAutofit fontScale="92500"/>
          </a:bodyPr>
          <a:lstStyle/>
          <a:p>
            <a:pPr>
              <a:buClrTx/>
            </a:pPr>
            <a:r>
              <a:rPr lang="bs-Latn-BA" dirty="0">
                <a:latin typeface="Calibri" panose="020F0502020204030204" pitchFamily="34" charset="0"/>
                <a:cs typeface="Calibri" panose="020F0502020204030204" pitchFamily="34" charset="0"/>
              </a:rPr>
              <a:t>za otkrivanje i termodinamičku karakterizaciju faznih promjena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membranskih dvosloja, te za određivanje njihovih termodinamičkih parametara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razlika u brzini zagrijavanja (hlađenja) između uzorka i referentnog materijala bilježi se kao ovisnost otpuštene ili primljene topline u ovisnosti o temperaturi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DSC krivulja 1,2-dipalmitoil-sn-glicero-3-fosfokolina (DPPC) prolazi faznu promjenu vidljivu kao dva oštra endotermna vrha na temperaturi od 35(</a:t>
            </a:r>
            <a:r>
              <a:rPr lang="hr-HR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)°C  i 41,7 °C(</a:t>
            </a:r>
            <a:r>
              <a:rPr lang="hr-HR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pad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,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s povećanjem koncentracije sterola</a:t>
            </a:r>
          </a:p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7F69B7-8101-463C-918F-07699C5F1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648" y="2016702"/>
            <a:ext cx="4514850" cy="36004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041944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BBC2F-3409-48F7-8943-957A9BE02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118" y="151892"/>
            <a:ext cx="9563700" cy="1188720"/>
          </a:xfrm>
        </p:spPr>
        <p:txBody>
          <a:bodyPr/>
          <a:lstStyle/>
          <a:p>
            <a:r>
              <a:rPr lang="hr-HR" dirty="0"/>
              <a:t>Termodinamički parametri FAZNIH PROMJENA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112A3-9681-4134-95CC-871E7F9EB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136" y="1878008"/>
            <a:ext cx="3864864" cy="3101983"/>
          </a:xfrm>
        </p:spPr>
        <p:txBody>
          <a:bodyPr/>
          <a:lstStyle/>
          <a:p>
            <a:pPr>
              <a:buClrTx/>
            </a:pPr>
            <a:r>
              <a:rPr lang="hr-H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dirty="0"/>
              <a:t>, 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faznog prijelaza (maksimum signala)</a:t>
            </a:r>
          </a:p>
          <a:p>
            <a:pPr>
              <a:buClrTx/>
            </a:pP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m1/2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(temperatura na polovici širine signala faznog prijelaza)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i="1" dirty="0"/>
              <a:t>Δ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enalpija fazne promjene (površina ispod signala)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latosterol učinkovitije prekida pretprijelaz od kolesterola</a:t>
            </a:r>
          </a:p>
          <a:p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BC9EA3-B113-4077-BA45-11F37AD0D8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305" b="12738"/>
          <a:stretch/>
        </p:blipFill>
        <p:spPr>
          <a:xfrm>
            <a:off x="6347968" y="1697720"/>
            <a:ext cx="2743201" cy="47335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3906407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54F55-92C5-489F-B0CB-01E0D87B8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027" y="253492"/>
            <a:ext cx="7729728" cy="1188720"/>
          </a:xfrm>
        </p:spPr>
        <p:txBody>
          <a:bodyPr/>
          <a:lstStyle/>
          <a:p>
            <a:r>
              <a:rPr lang="hr-HR" dirty="0"/>
              <a:t>FTIR spektroskopija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DCB4B-65EC-4ECE-8251-C8B5A2924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37863"/>
            <a:ext cx="6681956" cy="5123156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apsorpcije zračenja u infracrvenom području elektromagnetskoga zračenja u rasponu od 14000 cm</a:t>
            </a:r>
            <a:r>
              <a:rPr lang="hr-H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–1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do 20 cm</a:t>
            </a:r>
            <a:r>
              <a:rPr lang="hr-H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–1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 odgovaraju promjenama vibracijskih i rotacijskih razina u molekuli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FTIR spektar predstavlja ovisnost propuštenog ili apsorbiranog zračenja o valnom broju zračenja čineći vrpce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iz FTIR spektara se može odrediti u kojoj je fazi lipidni dvosloj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fazni prijelaz se očituje pomakom valnog broja maksimuma vrpce za 1,5– 3 cm</a:t>
            </a:r>
            <a:r>
              <a:rPr lang="hr-H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–1</a:t>
            </a:r>
          </a:p>
          <a:p>
            <a:pPr>
              <a:buClrTx/>
            </a:pPr>
            <a:r>
              <a:rPr lang="hr-HR">
                <a:latin typeface="Calibri" panose="020F0502020204030204" pitchFamily="34" charset="0"/>
                <a:cs typeface="Calibri" panose="020F0502020204030204" pitchFamily="34" charset="0"/>
              </a:rPr>
              <a:t>vrpce simetričnog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hr-HR">
                <a:latin typeface="Calibri" panose="020F0502020204030204" pitchFamily="34" charset="0"/>
                <a:cs typeface="Calibri" panose="020F0502020204030204" pitchFamily="34" charset="0"/>
              </a:rPr>
              <a:t>i antisimetričnog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hr-HR" i="1" dirty="0"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istezanja metilne (CH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i metilenske (CH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) skupine, deformacije CH</a:t>
            </a:r>
            <a:r>
              <a:rPr lang="hr-H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skupine</a:t>
            </a:r>
          </a:p>
          <a:p>
            <a:pPr>
              <a:buClrTx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veliki izazov kod karakterizacije faznoga prijelaza predstavlja prisustvo vodenog medija, koji je jak IR apsorbens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5DD125-2612-4BB6-B574-14B9558094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" r="8346"/>
          <a:stretch/>
        </p:blipFill>
        <p:spPr>
          <a:xfrm>
            <a:off x="7407564" y="1642769"/>
            <a:ext cx="3731491" cy="4714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4635500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849</TotalTime>
  <Words>707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</vt:lpstr>
      <vt:lpstr>Parcel</vt:lpstr>
      <vt:lpstr>Sveučilišni poslijediplomski studij kemije Fizikalna kemija     KEMIJSKI SEMINAR I   Kalorimetrijska i spektroskopska analiza utjecaja kolesterola na fazne promjene fosfolipidnih dvosloja  prema radu: M.G. K. Benesch, D. A. Mannock, R. N. A. H. Lewis, R. N. McElhaney, Biochemistry 50 (46) (2011), 9982– 9997.    Petra Maleš </vt:lpstr>
      <vt:lpstr>Sadržaj</vt:lpstr>
      <vt:lpstr>Struktura membrana</vt:lpstr>
      <vt:lpstr>Fosfolipidi</vt:lpstr>
      <vt:lpstr>Kolesterol i latosterol</vt:lpstr>
      <vt:lpstr>Fazne promjene lipidnih dvosloja</vt:lpstr>
      <vt:lpstr>Razlikovna-pretražna kalorimetrija (DSC)</vt:lpstr>
      <vt:lpstr>Termodinamički parametri FAZNIH PROMJENA</vt:lpstr>
      <vt:lpstr>FTIR spektroskopija</vt:lpstr>
      <vt:lpstr>CH2 deformacijska vrpca  </vt:lpstr>
      <vt:lpstr>ZAKLJUČAK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Sveučilišni poslijediplomski studij kemije Fizikalna kemija     KEMIJSKI SEMINAR I   Kalorimetrijska i spektroskopska analiza utjecaja kolesterola na fazne promjene fosfolipidnih dvosloja  (prema radu: M.G. K. Benesch, D. A. Mannock, R. N. A. H. Lewis, R. N. McElhaney, Biochemistry 50 (46) (2011), 9982– 9997.    Petra Maleš</dc:title>
  <dc:creator>User</dc:creator>
  <cp:lastModifiedBy>User</cp:lastModifiedBy>
  <cp:revision>62</cp:revision>
  <dcterms:created xsi:type="dcterms:W3CDTF">2022-05-09T07:51:39Z</dcterms:created>
  <dcterms:modified xsi:type="dcterms:W3CDTF">2022-05-11T11:17:35Z</dcterms:modified>
</cp:coreProperties>
</file>