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8" r:id="rId3"/>
    <p:sldId id="260" r:id="rId4"/>
    <p:sldId id="273" r:id="rId5"/>
    <p:sldId id="274" r:id="rId6"/>
    <p:sldId id="275" r:id="rId7"/>
    <p:sldId id="259" r:id="rId8"/>
    <p:sldId id="267" r:id="rId9"/>
    <p:sldId id="262" r:id="rId10"/>
    <p:sldId id="268" r:id="rId11"/>
    <p:sldId id="261" r:id="rId12"/>
    <p:sldId id="270" r:id="rId13"/>
    <p:sldId id="269" r:id="rId14"/>
    <p:sldId id="271" r:id="rId15"/>
    <p:sldId id="272" r:id="rId16"/>
    <p:sldId id="279" r:id="rId17"/>
    <p:sldId id="263" r:id="rId18"/>
    <p:sldId id="277" r:id="rId19"/>
    <p:sldId id="284" r:id="rId20"/>
    <p:sldId id="276" r:id="rId21"/>
    <p:sldId id="264" r:id="rId22"/>
    <p:sldId id="283" r:id="rId23"/>
    <p:sldId id="282" r:id="rId24"/>
    <p:sldId id="280" r:id="rId25"/>
    <p:sldId id="281" r:id="rId26"/>
    <p:sldId id="265" r:id="rId27"/>
    <p:sldId id="26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24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70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47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49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6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9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6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3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97F751-9D40-4EA8-B910-6F0E6C3E697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64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MG7FxtLOF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nipp.hr/geonetwork/srv/hrv/catalog.search?returnTo=catalog.edit#/metadata/317663cd-c1e9-4521-be60-3e2e46432069" TargetMode="External"/><Relationship Id="rId2" Type="http://schemas.openxmlformats.org/officeDocument/2006/relationships/hyperlink" Target="https://www.youtube.com/watch?v=bNasdKVeiv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portal.nipp.hr/geonetwork/srv/hrv/catalog.search?returnTo=catalog.edit#/metadata/f5520eb5-a65b-4758-80e8-c7808c01fce9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hrcak.srce.hr/33101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CD21-DE1E-4EC4-AF6A-3E9194F86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Poplave kao prirodni rizici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8E482-BEC9-4690-A281-29C3291DB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Doc.dr.sc. Ivan Martinić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19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753299"/>
            <a:ext cx="9500022" cy="4091343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2)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Riječne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i="1" dirty="0">
                <a:solidFill>
                  <a:schemeClr val="tx1">
                    <a:lumMod val="95000"/>
                  </a:schemeClr>
                </a:solidFill>
              </a:rPr>
              <a:t>r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</a:rPr>
              <a:t>iverfloods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hr-HR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Antropogeni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čimbenici</a:t>
            </a: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 koji povećavaju rizik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:</a:t>
            </a:r>
            <a:endParaRPr lang="hr-HR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Promjene u korištenju zemljišta 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pojačano površinsko otjecanje zbog urbanizacije i krčenja šumskog pokrova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Hidrotehnički zahvati 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kanaliziranje korita, korištenje umjetnih materijala u koritu – štite lokalno, ali uzrokuju probleme uzvodno i nizvodno! Problem i prilikom neodržavanja infrastrukture, pogotovo brana i nasipa! 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Klimatske promjene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Naseljavanje prirodnih poplavnih područja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F4077-4313-48D8-9B01-9D69E560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42906"/>
            <a:ext cx="8534400" cy="5033395"/>
          </a:xfrm>
        </p:spPr>
        <p:txBody>
          <a:bodyPr anchor="t"/>
          <a:lstStyle/>
          <a:p>
            <a:pPr marL="0" indent="0"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) </a:t>
            </a: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Bujične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b="1" i="1" dirty="0" err="1">
                <a:solidFill>
                  <a:schemeClr val="tx1">
                    <a:lumMod val="95000"/>
                  </a:schemeClr>
                </a:solidFill>
              </a:rPr>
              <a:t>flash</a:t>
            </a:r>
            <a:r>
              <a:rPr lang="hr-HR" b="1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tx1">
                    <a:lumMod val="95000"/>
                  </a:schemeClr>
                </a:solidFill>
              </a:rPr>
              <a:t>floods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US" dirty="0"/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Nastaju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zbog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kratkih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intenzivnih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padalina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ili prilikom naglog topljenja snijega i/ili leda</a:t>
            </a:r>
            <a:endParaRPr lang="hr-HR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Bujični tokovi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7CF22-8D26-4664-BB76-F3D8B0C7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24" y="2833381"/>
            <a:ext cx="5044579" cy="3783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B8F1E-BA89-47A7-8BAF-14CBF355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53" y="3758268"/>
            <a:ext cx="4277958" cy="29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F4077-4313-48D8-9B01-9D69E560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42906"/>
            <a:ext cx="8534400" cy="5033395"/>
          </a:xfrm>
        </p:spPr>
        <p:txBody>
          <a:bodyPr anchor="t"/>
          <a:lstStyle/>
          <a:p>
            <a:pPr marL="0" indent="0">
              <a:buNone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) 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Bujične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i="1" dirty="0" err="1">
                <a:solidFill>
                  <a:schemeClr val="tx1">
                    <a:lumMod val="95000"/>
                  </a:schemeClr>
                </a:solidFill>
              </a:rPr>
              <a:t>flash</a:t>
            </a:r>
            <a:r>
              <a:rPr lang="hr-HR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floods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US" dirty="0"/>
          </a:p>
          <a:p>
            <a:pPr marL="0" indent="0"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Antropogeni učinci koji povećavaju rizik: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Promjena zemljišnog pokrova (urbanizacija, krčenje šuma…)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Hidrotehnički zahvati (lokalno pomažu, ali rade probleme nizvodno i uzvodno; problem održavanja)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Gradnja u zonama bujičnih poplava</a:t>
            </a: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Klimatske promjene – ekstremno vrijeme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D2547-2CD8-4A5A-B4BF-6D0EA7CC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306970"/>
            <a:ext cx="5911443" cy="4433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9BB61A-5741-4009-B4FD-AFF09538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89" y="553673"/>
            <a:ext cx="3901172" cy="61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AB09B5-18B3-413F-851C-50966ABBA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1441" y="381699"/>
            <a:ext cx="4867507" cy="324500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46EC829-F99D-4BEA-81B4-B7AD7F5FB1F5}"/>
              </a:ext>
            </a:extLst>
          </p:cNvPr>
          <p:cNvSpPr txBox="1">
            <a:spLocks/>
          </p:cNvSpPr>
          <p:nvPr/>
        </p:nvSpPr>
        <p:spPr>
          <a:xfrm>
            <a:off x="684212" y="1442906"/>
            <a:ext cx="6479986" cy="5033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4) Urbane poplave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Često uzrokovane riječnim ili bujičnim poplavama, ali mogu biti i rezultat intenzivnih padalina na prostoru grada 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Zastarjelost, nedovoljan kapacitet ili neodržavanje infrastrukture povezane s odvodnjom uzrokuju i/ili povećavaju rizik od urbanih poplava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Primjer: poplava u Zagrebu u srpnju 2020. godine uzrokovana je isključivo intenzivnim padalinama i nedostacima infrastrukture.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2B260-944D-46BA-8F99-1831A115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89" y="3747565"/>
            <a:ext cx="4597167" cy="30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1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46EC829-F99D-4BEA-81B4-B7AD7F5FB1F5}"/>
              </a:ext>
            </a:extLst>
          </p:cNvPr>
          <p:cNvSpPr txBox="1">
            <a:spLocks/>
          </p:cNvSpPr>
          <p:nvPr/>
        </p:nvSpPr>
        <p:spPr>
          <a:xfrm>
            <a:off x="390597" y="1451295"/>
            <a:ext cx="6815546" cy="5033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5)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krških polja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Uglavnom sezonska iako zbog sve češćih ekstrema 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sezonalnost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nije više pravilo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O plavljenja dolazi kada kapacitet ponora nije dovoljan da ‘’proguta’’ površinsku vodu ili prilikom izdizanja vodnog lica na razinu polja.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Rizik povećava gradnja u poljima, </a:t>
            </a:r>
          </a:p>
          <a:p>
            <a:pPr marL="0" indent="0">
              <a:buNone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   umjesto na njihovom rubu.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4ABF4-B41C-4FFF-BD54-54352653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072" y="3309451"/>
            <a:ext cx="6302928" cy="35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46EC829-F99D-4BEA-81B4-B7AD7F5FB1F5}"/>
              </a:ext>
            </a:extLst>
          </p:cNvPr>
          <p:cNvSpPr txBox="1">
            <a:spLocks/>
          </p:cNvSpPr>
          <p:nvPr/>
        </p:nvSpPr>
        <p:spPr>
          <a:xfrm>
            <a:off x="390597" y="1451295"/>
            <a:ext cx="6815546" cy="50333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6) Poplave uzrokovane ledom na rijekama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Nastaju kada led stvori prepreku/branu vodi koja teče</a:t>
            </a:r>
          </a:p>
          <a:p>
            <a:pPr marL="0" indent="0">
              <a:buNone/>
            </a:pPr>
            <a:endParaRPr lang="hr-HR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7) Poplave zbog podizanja razine podzemnih voda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</a:rPr>
              <a:t>nizinskim </a:t>
            </a:r>
            <a:r>
              <a:rPr lang="en-US" dirty="0" err="1">
                <a:solidFill>
                  <a:schemeClr val="tx1"/>
                </a:solidFill>
              </a:rPr>
              <a:t>predjelima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tzv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zaobalne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vode</a:t>
            </a:r>
            <a:r>
              <a:rPr lang="hr-HR" dirty="0">
                <a:solidFill>
                  <a:schemeClr val="tx1"/>
                </a:solidFill>
              </a:rPr>
              <a:t>, ali i u kršu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Nastaju prilikom zasićenja tla </a:t>
            </a:r>
            <a:r>
              <a:rPr lang="hr-HR" dirty="0" err="1">
                <a:solidFill>
                  <a:schemeClr val="tx1"/>
                </a:solidFill>
              </a:rPr>
              <a:t>intenzivnimili</a:t>
            </a:r>
            <a:r>
              <a:rPr lang="hr-HR" dirty="0">
                <a:solidFill>
                  <a:schemeClr val="tx1"/>
                </a:solidFill>
              </a:rPr>
              <a:t> dugotrajnim padalinama</a:t>
            </a:r>
          </a:p>
          <a:p>
            <a:pPr>
              <a:buFontTx/>
              <a:buChar char="-"/>
            </a:pPr>
            <a:endParaRPr lang="hr-HR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tx1"/>
                </a:solidFill>
              </a:rPr>
              <a:t>8) Umjetne (antropogene) poplave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- Nastaju ljudskim djelovanjem ili popuštanjem infrastrukture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01B10-599F-486B-B126-FDE74427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43" y="729452"/>
            <a:ext cx="4589669" cy="304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A67F2-3DB8-48C9-9592-E913FF73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143" y="3905862"/>
            <a:ext cx="4589669" cy="27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04" y="301226"/>
            <a:ext cx="9500023" cy="604785"/>
          </a:xfrm>
        </p:spPr>
        <p:txBody>
          <a:bodyPr>
            <a:normAutofit fontScale="90000"/>
          </a:bodyPr>
          <a:lstStyle/>
          <a:p>
            <a:r>
              <a:rPr lang="hr-HR" dirty="0"/>
              <a:t>Učinci poplava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114804A-7DB1-40A1-BF52-397682B5D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64695" y="906011"/>
            <a:ext cx="11462610" cy="549381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r-HR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Primarni</a:t>
            </a:r>
            <a:r>
              <a:rPr kumimoji="0" lang="hr-HR" alt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učinci (koji se događaju prilikom poplave)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Gubitak ljudskih života i ozljede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Materijalna razaranja (kuće, mostovi, ceste, nasipi, infrastruktura, poljoprivreda…)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Prekid prometa i komunikacija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Nestanak pitke vode zbog onečišćenja izvora</a:t>
            </a:r>
            <a:endParaRPr kumimoji="0" lang="hr-HR" altLang="en-US" sz="18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hr-HR" altLang="en-US" sz="18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hr-HR" altLang="en-US" sz="1800" b="1" baseline="0" dirty="0">
                <a:solidFill>
                  <a:schemeClr val="tx1"/>
                </a:solidFill>
                <a:latin typeface="+mj-lt"/>
              </a:rPr>
              <a:t>Sekundarni</a:t>
            </a:r>
            <a:r>
              <a:rPr lang="hr-HR" altLang="en-US" sz="1800" b="1" dirty="0">
                <a:solidFill>
                  <a:schemeClr val="tx1"/>
                </a:solidFill>
                <a:latin typeface="+mj-lt"/>
              </a:rPr>
              <a:t> učinci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Širenje bolesti (npr. zaraze iz kontaminirane vode, epidemije)</a:t>
            </a:r>
            <a:endParaRPr lang="hr-HR" altLang="en-US" sz="1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Onečišćenje tla i voda (otpad, kanalizacija, kemikalije)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Geomorfološke promjene (erozija, promjene riječnih tokova,…)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Socioekonomske posljedice – gubitak prihoda, nezaposlenost, poremećaj tržišta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Masovne evakuacije i migracije stanovništva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hr-HR" altLang="en-US" sz="1800" b="1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r-HR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Tercijarni</a:t>
            </a:r>
            <a:r>
              <a:rPr kumimoji="0" lang="hr-HR" alt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učinci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Trajna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promjena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ekosustava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novi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riječni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tokovi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močvare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promjena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plodnosti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tla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)</a:t>
            </a:r>
            <a:endParaRPr lang="hr-HR" altLang="en-US" sz="1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Dugoročni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psihološki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učinci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(trauma,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stres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nesigurnost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zajednice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)</a:t>
            </a:r>
            <a:endParaRPr lang="hr-HR" altLang="en-US" sz="1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Gospodarske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posljedice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dugotrajni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pad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proizvodnje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smanjena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investicijska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privlačnost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)</a:t>
            </a:r>
            <a:endParaRPr lang="hr-HR" altLang="en-US" sz="1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Promjene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u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prostornom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planiranju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zakonodavstvu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npr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zabrana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gradnje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u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poplavnim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područjima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)</a:t>
            </a:r>
            <a:endParaRPr lang="hr-HR" altLang="en-US" sz="1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Utjecaj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na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demografiju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iseljavanje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pogođenih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područja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295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" y="242503"/>
            <a:ext cx="9500023" cy="1141681"/>
          </a:xfrm>
        </p:spPr>
        <p:txBody>
          <a:bodyPr/>
          <a:lstStyle/>
          <a:p>
            <a:r>
              <a:rPr lang="hr-HR" dirty="0"/>
              <a:t>Smanjivanje rizika od poplava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114804A-7DB1-40A1-BF52-397682B5D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7537" y="1385750"/>
            <a:ext cx="10179093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Kako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smanjiti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rizik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 od 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posljedica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 p</a:t>
            </a:r>
            <a:r>
              <a:rPr lang="hr-HR" altLang="en-US" sz="1800" b="1" dirty="0" err="1">
                <a:solidFill>
                  <a:schemeClr val="tx1"/>
                </a:solidFill>
                <a:latin typeface="+mj-lt"/>
              </a:rPr>
              <a:t>oplava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? </a:t>
            </a: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Rizik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 = f (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opasnost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izloženost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ranjivost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kapacitet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altLang="en-US" sz="1800" b="1" dirty="0" err="1">
                <a:solidFill>
                  <a:schemeClr val="tx1"/>
                </a:solidFill>
                <a:latin typeface="+mj-lt"/>
              </a:rPr>
              <a:t>otpornost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 b="1" dirty="0">
              <a:solidFill>
                <a:schemeClr val="tx1"/>
              </a:solidFill>
              <a:latin typeface="+mj-lt"/>
            </a:endParaRP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Opasnost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poplava (vodeni val)</a:t>
            </a:r>
            <a:endParaRPr lang="en-US" altLang="en-US" sz="1800" dirty="0">
              <a:solidFill>
                <a:schemeClr val="tx1"/>
              </a:solidFill>
              <a:latin typeface="+mj-lt"/>
            </a:endParaRP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Izloženost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izloženost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utjecaju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poplave</a:t>
            </a: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Ranjivost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–</a:t>
            </a: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štetnost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samih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pojava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za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čovjeka</a:t>
            </a:r>
            <a:endParaRPr lang="en-US" altLang="en-US" sz="1800" dirty="0">
              <a:solidFill>
                <a:schemeClr val="tx1"/>
              </a:solidFill>
              <a:latin typeface="+mj-lt"/>
            </a:endParaRP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Kapacitet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otpornost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spremnost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sredstva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sposobnost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za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reakciju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otpornost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+mj-lt"/>
              </a:rPr>
              <a:t>društva</a:t>
            </a:r>
            <a:endParaRPr lang="en-US" altLang="en-US" sz="1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1079D9-BC88-4355-99B3-B95284492159}"/>
              </a:ext>
            </a:extLst>
          </p:cNvPr>
          <p:cNvSpPr/>
          <p:nvPr/>
        </p:nvSpPr>
        <p:spPr>
          <a:xfrm>
            <a:off x="617537" y="3129094"/>
            <a:ext cx="4583637" cy="38589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BED43D-E1E7-48EE-9602-3C28E5C10A36}"/>
              </a:ext>
            </a:extLst>
          </p:cNvPr>
          <p:cNvSpPr/>
          <p:nvPr/>
        </p:nvSpPr>
        <p:spPr>
          <a:xfrm>
            <a:off x="617536" y="3918084"/>
            <a:ext cx="9717701" cy="38589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5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" y="242503"/>
            <a:ext cx="9500023" cy="1141681"/>
          </a:xfrm>
        </p:spPr>
        <p:txBody>
          <a:bodyPr/>
          <a:lstStyle/>
          <a:p>
            <a:r>
              <a:rPr lang="hr-HR" dirty="0"/>
              <a:t>Smanjivanje rizika od poplava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114804A-7DB1-40A1-BF52-397682B5D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8814" y="1321691"/>
            <a:ext cx="10179093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r-HR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Pravilna procjena opasnosti</a:t>
            </a:r>
            <a:r>
              <a:rPr kumimoji="0" lang="hr-HR" alt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 rizika od poplava! 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</a:pPr>
            <a:r>
              <a:rPr lang="hr-HR" altLang="en-US" sz="1800" baseline="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Izrada</a:t>
            </a:r>
            <a:r>
              <a:rPr lang="hr-HR" altLang="en-US" sz="18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hr-HR" altLang="en-US" sz="18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kartata</a:t>
            </a:r>
            <a:r>
              <a:rPr lang="hr-HR" altLang="en-US" sz="18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i modela  </a:t>
            </a:r>
            <a:r>
              <a:rPr lang="hr-HR" altLang="en-US" sz="18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  <a:hlinkClick r:id="rId2"/>
              </a:rPr>
              <a:t>https://www.youtube.com/watch?v=bNasdKVeivk</a:t>
            </a:r>
            <a:endParaRPr lang="hr-HR" altLang="en-US" sz="18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kumimoji="0" lang="hr-HR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Wingdings" panose="05000000000000000000" pitchFamily="2" charset="2"/>
              </a:rPr>
              <a:t>Ulaganje u istraživanja</a:t>
            </a:r>
            <a:r>
              <a:rPr kumimoji="0" lang="hr-HR" altLang="en-US" sz="18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Wingdings" panose="05000000000000000000" pitchFamily="2" charset="2"/>
              </a:rPr>
              <a:t> i tehnologije</a:t>
            </a:r>
            <a:endParaRPr kumimoji="0" lang="hr-HR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hr-H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WMS</a:t>
            </a:r>
            <a:r>
              <a:rPr kumimoji="0" lang="hr-HR" alt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karata rizika od poplava</a:t>
            </a:r>
            <a:r>
              <a:rPr lang="hr-HR" altLang="en-US" sz="1800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r-HR" altLang="en-US" sz="1800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  <a:hlinkClick r:id="rId3"/>
              </a:rPr>
              <a:t>https://geoportal.nipp.hr/geonetwork/srv/hrv/catalog.search?returnTo=catalog.edit#/metadata/317663cd-c1e9-4521-be60-3e2e46432069</a:t>
            </a:r>
            <a:r>
              <a:rPr lang="hr-HR" altLang="en-US" sz="1800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r-HR" altLang="en-US" sz="1800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WMS karata opasnosti od poplava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https://geoportal.nipp.hr/geonetwork/srv/hrv/catalog.search?returnTo=catalog.edit#/metadata/f5520eb5-a65b-4758-80e8-c7808c01fce9</a:t>
            </a:r>
            <a:r>
              <a:rPr lang="hr-HR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" y="242503"/>
            <a:ext cx="9500023" cy="1141681"/>
          </a:xfrm>
        </p:spPr>
        <p:txBody>
          <a:bodyPr/>
          <a:lstStyle/>
          <a:p>
            <a:r>
              <a:rPr lang="hr-HR" dirty="0"/>
              <a:t>Smanjivanje rizika od poplava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114804A-7DB1-40A1-BF52-397682B5D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7537" y="1190483"/>
            <a:ext cx="10179093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Strukturne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mjere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gradnja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nasipa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retencijskih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bazena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brana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akumulacija</a:t>
            </a: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hr-HR" altLang="en-US" sz="1800" dirty="0">
                <a:solidFill>
                  <a:schemeClr val="tx1"/>
                </a:solidFill>
                <a:latin typeface="+mj-lt"/>
              </a:rPr>
              <a:t>mobilna rješenja – zidovi na napuhavanje, </a:t>
            </a:r>
            <a:r>
              <a:rPr lang="hr-HR" altLang="en-US" sz="1800">
                <a:solidFill>
                  <a:schemeClr val="tx1"/>
                </a:solidFill>
                <a:latin typeface="+mj-lt"/>
              </a:rPr>
              <a:t>mobilni blokovi…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regulacija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korita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rijeka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proširenja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kanali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derivacije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poboljšanje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sustava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urbane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odvodnje</a:t>
            </a: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Nestrukturne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mjere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prostorno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planiranje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zabrana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/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ograničenje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gradnje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poplavnim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zonama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sustavi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ranog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upozorenja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monitoring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vodostaja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edukacija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informiranje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stanovništva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osiguranje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od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poplava</a:t>
            </a: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753300"/>
            <a:ext cx="9500022" cy="3129094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Definicija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Vrste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hr-HR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Opasnost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rizik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od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poplava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Sustav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zaštite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od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Hrvatskoj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4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" y="242503"/>
            <a:ext cx="9500023" cy="1141681"/>
          </a:xfrm>
        </p:spPr>
        <p:txBody>
          <a:bodyPr/>
          <a:lstStyle/>
          <a:p>
            <a:r>
              <a:rPr lang="hr-HR" dirty="0"/>
              <a:t>Smanjivanje rizika od poplava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114804A-7DB1-40A1-BF52-397682B5D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7537" y="1268284"/>
            <a:ext cx="1017909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Prirodno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zasnovana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rješenja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(nature-based solutions)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obnova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očuvanje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poplavnih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ravnica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močvara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pošumljavanje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očuvanje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vegetacije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smanjuje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otjecanje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eroziju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zelena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infrastruktura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gradovima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zelene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površine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kišni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vrtovi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propusne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površine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</a:t>
            </a: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Prilagodba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otpornost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zajednice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izrada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planova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upravljanja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poplavama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(Flood Risk Management Plans)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vježbe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civilne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zaštite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priprema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za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evakuaciju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podizanje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svijesti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klimatskim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promjenama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povećanim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rizicima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8" y="328731"/>
            <a:ext cx="9500023" cy="731435"/>
          </a:xfrm>
        </p:spPr>
        <p:txBody>
          <a:bodyPr/>
          <a:lstStyle/>
          <a:p>
            <a:r>
              <a:rPr lang="hr-HR" b="1" dirty="0"/>
              <a:t>Poplave u Hrvatskoj </a:t>
            </a:r>
            <a:endParaRPr lang="en-US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3D86E62-E4A2-41D5-862C-3711E7E71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90" y="1331650"/>
            <a:ext cx="9658273" cy="4483224"/>
          </a:xfrm>
        </p:spPr>
        <p:txBody>
          <a:bodyPr anchor="t"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procjenjuje</a:t>
            </a:r>
            <a:r>
              <a:rPr lang="en-US" sz="2400" dirty="0">
                <a:solidFill>
                  <a:schemeClr val="tx1"/>
                </a:solidFill>
              </a:rPr>
              <a:t> se da </a:t>
            </a:r>
            <a:r>
              <a:rPr lang="en-US" sz="2400" dirty="0" err="1">
                <a:solidFill>
                  <a:schemeClr val="tx1"/>
                </a:solidFill>
              </a:rPr>
              <a:t>poplave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ugrožavaju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15</a:t>
            </a:r>
            <a:r>
              <a:rPr lang="hr-HR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% </a:t>
            </a:r>
            <a:r>
              <a:rPr lang="en-US" sz="2400" b="1" dirty="0" err="1">
                <a:solidFill>
                  <a:schemeClr val="tx1"/>
                </a:solidFill>
              </a:rPr>
              <a:t>državnog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kopnenog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teritorija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Hrvatske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Strategija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upravljanja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vodama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endParaRPr lang="hr-HR" sz="2400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sz="2400" dirty="0" err="1">
                <a:solidFill>
                  <a:schemeClr val="tx1"/>
                </a:solidFill>
              </a:rPr>
              <a:t>obrana</a:t>
            </a:r>
            <a:r>
              <a:rPr lang="en-US" sz="2400" dirty="0">
                <a:solidFill>
                  <a:schemeClr val="tx1"/>
                </a:solidFill>
              </a:rPr>
              <a:t> od </a:t>
            </a:r>
            <a:r>
              <a:rPr lang="en-US" sz="2400" dirty="0" err="1">
                <a:solidFill>
                  <a:schemeClr val="tx1"/>
                </a:solidFill>
              </a:rPr>
              <a:t>poplava</a:t>
            </a:r>
            <a:r>
              <a:rPr lang="en-US" sz="2400" dirty="0">
                <a:solidFill>
                  <a:schemeClr val="tx1"/>
                </a:solidFill>
              </a:rPr>
              <a:t> u </a:t>
            </a:r>
            <a:r>
              <a:rPr lang="en-US" sz="2400" dirty="0" err="1">
                <a:solidFill>
                  <a:schemeClr val="tx1"/>
                </a:solidFill>
              </a:rPr>
              <a:t>nadležnosti</a:t>
            </a:r>
            <a:r>
              <a:rPr lang="en-US" sz="2400" dirty="0">
                <a:solidFill>
                  <a:schemeClr val="tx1"/>
                </a:solidFill>
              </a:rPr>
              <a:t> je </a:t>
            </a:r>
            <a:r>
              <a:rPr lang="en-US" sz="2400" dirty="0" err="1">
                <a:solidFill>
                  <a:schemeClr val="tx1"/>
                </a:solidFill>
              </a:rPr>
              <a:t>Hrvatskih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voda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čl</a:t>
            </a:r>
            <a:r>
              <a:rPr lang="en-US" sz="2400" dirty="0">
                <a:solidFill>
                  <a:schemeClr val="tx1"/>
                </a:solidFill>
              </a:rPr>
              <a:t>. 115. </a:t>
            </a:r>
            <a:r>
              <a:rPr lang="en-US" sz="2400" dirty="0" err="1">
                <a:solidFill>
                  <a:schemeClr val="tx1"/>
                </a:solidFill>
              </a:rPr>
              <a:t>Zakon</a:t>
            </a:r>
            <a:r>
              <a:rPr lang="en-US" sz="2400" dirty="0">
                <a:solidFill>
                  <a:schemeClr val="tx1"/>
                </a:solidFill>
              </a:rPr>
              <a:t> o </a:t>
            </a:r>
            <a:r>
              <a:rPr lang="en-US" sz="2400" dirty="0" err="1">
                <a:solidFill>
                  <a:schemeClr val="tx1"/>
                </a:solidFill>
              </a:rPr>
              <a:t>vodama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</a:rPr>
              <a:t>u </a:t>
            </a:r>
            <a:r>
              <a:rPr lang="en-US" sz="2400" dirty="0" err="1">
                <a:solidFill>
                  <a:schemeClr val="tx1"/>
                </a:solidFill>
              </a:rPr>
              <a:t>izvanrednim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kriznim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situacijama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uključuju</a:t>
            </a:r>
            <a:r>
              <a:rPr lang="en-US" sz="2400" dirty="0">
                <a:solidFill>
                  <a:schemeClr val="tx1"/>
                </a:solidFill>
              </a:rPr>
              <a:t> se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ostali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sektori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poput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civilne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zaštite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policije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vojske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zdravstva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socijalne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skrbi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lokalne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uprave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itd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standardni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operativni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postupci</a:t>
            </a:r>
            <a:r>
              <a:rPr lang="en-US" sz="2400" dirty="0">
                <a:solidFill>
                  <a:schemeClr val="tx1"/>
                </a:solidFill>
              </a:rPr>
              <a:t> u </a:t>
            </a:r>
            <a:r>
              <a:rPr lang="en-US" sz="2400" dirty="0" err="1">
                <a:solidFill>
                  <a:schemeClr val="tx1"/>
                </a:solidFill>
              </a:rPr>
              <a:t>hitnim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situacijama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definirani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Zakonom</a:t>
            </a:r>
            <a:r>
              <a:rPr lang="en-US" sz="2400" dirty="0">
                <a:solidFill>
                  <a:schemeClr val="tx1"/>
                </a:solidFill>
              </a:rPr>
              <a:t> o </a:t>
            </a:r>
            <a:r>
              <a:rPr lang="en-US" sz="2400" dirty="0" err="1">
                <a:solidFill>
                  <a:schemeClr val="tx1"/>
                </a:solidFill>
              </a:rPr>
              <a:t>zaštiti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spašavanju</a:t>
            </a:r>
            <a:r>
              <a:rPr lang="en-US" sz="2400" dirty="0">
                <a:solidFill>
                  <a:schemeClr val="tx1"/>
                </a:solidFill>
              </a:rPr>
              <a:t> (NN 174/2004)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1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8" y="328731"/>
            <a:ext cx="9500023" cy="731435"/>
          </a:xfrm>
        </p:spPr>
        <p:txBody>
          <a:bodyPr/>
          <a:lstStyle/>
          <a:p>
            <a:r>
              <a:rPr lang="hr-HR" b="1" dirty="0"/>
              <a:t>Poplave u Hrvatskoj </a:t>
            </a:r>
            <a:endParaRPr lang="en-US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3D86E62-E4A2-41D5-862C-3711E7E71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90" y="1331650"/>
            <a:ext cx="9658273" cy="4483224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r>
              <a:rPr lang="en-US" sz="2400" b="1" dirty="0" err="1">
                <a:solidFill>
                  <a:schemeClr val="tx1"/>
                </a:solidFill>
              </a:rPr>
              <a:t>Opasnost</a:t>
            </a:r>
            <a:r>
              <a:rPr lang="en-US" sz="2400" b="1" dirty="0">
                <a:solidFill>
                  <a:schemeClr val="tx1"/>
                </a:solidFill>
              </a:rPr>
              <a:t> od </a:t>
            </a:r>
            <a:r>
              <a:rPr lang="en-US" sz="2400" b="1" dirty="0" err="1">
                <a:solidFill>
                  <a:schemeClr val="tx1"/>
                </a:solidFill>
              </a:rPr>
              <a:t>poplave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400" dirty="0" err="1">
                <a:solidFill>
                  <a:schemeClr val="tx1"/>
                </a:solidFill>
              </a:rPr>
              <a:t>vjerojatnost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pojave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određene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visoke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vode</a:t>
            </a:r>
            <a:r>
              <a:rPr lang="en-US" sz="2400" dirty="0">
                <a:solidFill>
                  <a:schemeClr val="tx1"/>
                </a:solidFill>
              </a:rPr>
              <a:t>; 2, 5, 10, 100, 1000 </a:t>
            </a:r>
            <a:r>
              <a:rPr lang="en-US" sz="2400" dirty="0" err="1">
                <a:solidFill>
                  <a:schemeClr val="tx1"/>
                </a:solidFill>
              </a:rPr>
              <a:t>godišnja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visoka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voda</a:t>
            </a:r>
            <a:endParaRPr lang="hr-HR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Plan upravljanja vodnim područjima 2022.-2027.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Komponenta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hr-HR" b="1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:  </a:t>
            </a:r>
            <a:r>
              <a:rPr lang="en-US" i="1" dirty="0" err="1">
                <a:solidFill>
                  <a:schemeClr val="tx1"/>
                </a:solidFill>
              </a:rPr>
              <a:t>Upravljanje</a:t>
            </a:r>
            <a:r>
              <a:rPr lang="en-US" i="1" dirty="0">
                <a:solidFill>
                  <a:schemeClr val="tx1"/>
                </a:solidFill>
              </a:rPr>
              <a:t>  </a:t>
            </a:r>
            <a:r>
              <a:rPr lang="en-US" i="1" dirty="0" err="1">
                <a:solidFill>
                  <a:schemeClr val="tx1"/>
                </a:solidFill>
              </a:rPr>
              <a:t>rizicima</a:t>
            </a:r>
            <a:r>
              <a:rPr lang="en-US" i="1" dirty="0">
                <a:solidFill>
                  <a:schemeClr val="tx1"/>
                </a:solidFill>
              </a:rPr>
              <a:t>  od  </a:t>
            </a:r>
            <a:r>
              <a:rPr lang="en-US" i="1" dirty="0" err="1">
                <a:solidFill>
                  <a:schemeClr val="tx1"/>
                </a:solidFill>
              </a:rPr>
              <a:t>poplava</a:t>
            </a:r>
            <a:r>
              <a:rPr lang="en-US" dirty="0">
                <a:solidFill>
                  <a:schemeClr val="tx1"/>
                </a:solidFill>
              </a:rPr>
              <a:t>,  </a:t>
            </a:r>
            <a:r>
              <a:rPr lang="en-US" dirty="0" err="1">
                <a:solidFill>
                  <a:schemeClr val="tx1"/>
                </a:solidFill>
              </a:rPr>
              <a:t>sadržajno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usklađena</a:t>
            </a:r>
            <a:r>
              <a:rPr lang="en-US" dirty="0">
                <a:solidFill>
                  <a:schemeClr val="tx1"/>
                </a:solidFill>
              </a:rPr>
              <a:t>  s  </a:t>
            </a:r>
            <a:r>
              <a:rPr lang="en-US" dirty="0" err="1">
                <a:solidFill>
                  <a:schemeClr val="tx1"/>
                </a:solidFill>
              </a:rPr>
              <a:t>odredbama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članka</a:t>
            </a:r>
            <a:r>
              <a:rPr lang="en-US" dirty="0">
                <a:solidFill>
                  <a:schemeClr val="tx1"/>
                </a:solidFill>
              </a:rPr>
              <a:t> 112. </a:t>
            </a:r>
            <a:r>
              <a:rPr lang="en-US" dirty="0" err="1">
                <a:solidFill>
                  <a:schemeClr val="tx1"/>
                </a:solidFill>
              </a:rPr>
              <a:t>Zakona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vodama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odnosno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odredbama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članka</a:t>
            </a:r>
            <a:r>
              <a:rPr lang="en-US" dirty="0">
                <a:solidFill>
                  <a:schemeClr val="tx1"/>
                </a:solidFill>
              </a:rPr>
              <a:t> 7.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Dodatka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Direktive</a:t>
            </a:r>
            <a:r>
              <a:rPr lang="en-US" b="1" dirty="0">
                <a:solidFill>
                  <a:schemeClr val="tx1"/>
                </a:solidFill>
              </a:rPr>
              <a:t> o </a:t>
            </a:r>
            <a:r>
              <a:rPr lang="en-US" b="1" dirty="0" err="1">
                <a:solidFill>
                  <a:schemeClr val="tx1"/>
                </a:solidFill>
              </a:rPr>
              <a:t>procjeni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upravljanju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poplavnim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rizicima</a:t>
            </a:r>
            <a:r>
              <a:rPr lang="en-US" b="1" dirty="0">
                <a:solidFill>
                  <a:schemeClr val="tx1"/>
                </a:solidFill>
              </a:rPr>
              <a:t> (2007/60/EZ)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43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8" y="328731"/>
            <a:ext cx="9500023" cy="731435"/>
          </a:xfrm>
        </p:spPr>
        <p:txBody>
          <a:bodyPr/>
          <a:lstStyle/>
          <a:p>
            <a:r>
              <a:rPr lang="hr-HR" dirty="0"/>
              <a:t>Poplave u Hrvatskoj – 2019.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3DB23E-3220-4C0F-871E-82478B1F7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40" y="1060166"/>
            <a:ext cx="4966217" cy="5345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75473-3C18-42A7-8EE5-BD1D16B6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538" y="1060164"/>
            <a:ext cx="5292866" cy="534543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F3C93A-C22A-4F5F-820D-15AD3858F824}"/>
              </a:ext>
            </a:extLst>
          </p:cNvPr>
          <p:cNvSpPr/>
          <p:nvPr/>
        </p:nvSpPr>
        <p:spPr>
          <a:xfrm>
            <a:off x="8714473" y="2139519"/>
            <a:ext cx="2041864" cy="905522"/>
          </a:xfrm>
          <a:prstGeom prst="ellipse">
            <a:avLst/>
          </a:prstGeom>
          <a:noFill/>
          <a:ln w="5715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D24C99-B118-48E7-B732-9882A39DB477}"/>
              </a:ext>
            </a:extLst>
          </p:cNvPr>
          <p:cNvSpPr/>
          <p:nvPr/>
        </p:nvSpPr>
        <p:spPr>
          <a:xfrm>
            <a:off x="2077374" y="1791601"/>
            <a:ext cx="1402673" cy="905522"/>
          </a:xfrm>
          <a:prstGeom prst="ellipse">
            <a:avLst/>
          </a:prstGeom>
          <a:noFill/>
          <a:ln w="5715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3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8" y="328731"/>
            <a:ext cx="9500023" cy="731435"/>
          </a:xfrm>
        </p:spPr>
        <p:txBody>
          <a:bodyPr/>
          <a:lstStyle/>
          <a:p>
            <a:r>
              <a:rPr lang="hr-HR" dirty="0"/>
              <a:t>Poplave u Hrvatskoj – 2024.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E2ECF1-147B-4445-B3E3-8D665616D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8EAB16-1A73-4C32-9C5F-99A704D4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58" y="965865"/>
            <a:ext cx="5351678" cy="5757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19FB87-CB23-4B01-873E-26608BF9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48" y="965865"/>
            <a:ext cx="5308071" cy="575790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40A7E7E-45F0-4733-911D-A602DE21D814}"/>
              </a:ext>
            </a:extLst>
          </p:cNvPr>
          <p:cNvSpPr/>
          <p:nvPr/>
        </p:nvSpPr>
        <p:spPr>
          <a:xfrm>
            <a:off x="932154" y="1696136"/>
            <a:ext cx="1402673" cy="905522"/>
          </a:xfrm>
          <a:prstGeom prst="ellipse">
            <a:avLst/>
          </a:prstGeom>
          <a:noFill/>
          <a:ln w="5715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5A6C64-3418-486B-A97D-3E306894B0A0}"/>
              </a:ext>
            </a:extLst>
          </p:cNvPr>
          <p:cNvSpPr/>
          <p:nvPr/>
        </p:nvSpPr>
        <p:spPr>
          <a:xfrm>
            <a:off x="7394575" y="1696136"/>
            <a:ext cx="1402673" cy="905522"/>
          </a:xfrm>
          <a:prstGeom prst="ellipse">
            <a:avLst/>
          </a:prstGeom>
          <a:noFill/>
          <a:ln w="5715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3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68" y="470774"/>
            <a:ext cx="10515499" cy="731435"/>
          </a:xfrm>
        </p:spPr>
        <p:txBody>
          <a:bodyPr>
            <a:normAutofit fontScale="90000"/>
          </a:bodyPr>
          <a:lstStyle/>
          <a:p>
            <a:r>
              <a:rPr lang="hr-HR" dirty="0"/>
              <a:t>Procjena rizika RH – razlika u </a:t>
            </a:r>
            <a:r>
              <a:rPr lang="hr-HR" dirty="0" err="1"/>
              <a:t>metodoligiji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C37022C-A668-4EAD-A230-F9B42FCA38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619649"/>
              </p:ext>
            </p:extLst>
          </p:nvPr>
        </p:nvGraphicFramePr>
        <p:xfrm>
          <a:off x="1788210" y="1456511"/>
          <a:ext cx="7515588" cy="4775614"/>
        </p:xfrm>
        <a:graphic>
          <a:graphicData uri="http://schemas.openxmlformats.org/drawingml/2006/table">
            <a:tbl>
              <a:tblPr/>
              <a:tblGrid>
                <a:gridCol w="2505196">
                  <a:extLst>
                    <a:ext uri="{9D8B030D-6E8A-4147-A177-3AD203B41FA5}">
                      <a16:colId xmlns:a16="http://schemas.microsoft.com/office/drawing/2014/main" val="615668998"/>
                    </a:ext>
                  </a:extLst>
                </a:gridCol>
                <a:gridCol w="2505196">
                  <a:extLst>
                    <a:ext uri="{9D8B030D-6E8A-4147-A177-3AD203B41FA5}">
                      <a16:colId xmlns:a16="http://schemas.microsoft.com/office/drawing/2014/main" val="3190177196"/>
                    </a:ext>
                  </a:extLst>
                </a:gridCol>
                <a:gridCol w="2505196">
                  <a:extLst>
                    <a:ext uri="{9D8B030D-6E8A-4147-A177-3AD203B41FA5}">
                      <a16:colId xmlns:a16="http://schemas.microsoft.com/office/drawing/2014/main" val="1805672824"/>
                    </a:ext>
                  </a:extLst>
                </a:gridCol>
              </a:tblGrid>
              <a:tr h="538423">
                <a:tc>
                  <a:txBody>
                    <a:bodyPr/>
                    <a:lstStyle/>
                    <a:p>
                      <a:r>
                        <a:rPr lang="en-US" sz="1300" b="1"/>
                        <a:t>Element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/>
                        <a:t>Procjena rizika RH 2019.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/>
                        <a:t>Procjena rizika RH 2024.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279987"/>
                  </a:ext>
                </a:extLst>
              </a:tr>
              <a:tr h="1001423">
                <a:tc>
                  <a:txBody>
                    <a:bodyPr/>
                    <a:lstStyle/>
                    <a:p>
                      <a:r>
                        <a:rPr lang="en-US" sz="1300" b="1"/>
                        <a:t>Pristup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Sve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vrste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poplava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analizirane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zajedno</a:t>
                      </a:r>
                      <a:r>
                        <a:rPr lang="en-US" sz="1300" dirty="0"/>
                        <a:t> (</a:t>
                      </a:r>
                      <a:r>
                        <a:rPr lang="en-US" sz="1300" dirty="0" err="1"/>
                        <a:t>riječne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bujične</a:t>
                      </a:r>
                      <a:r>
                        <a:rPr lang="en-US" sz="1300" dirty="0"/>
                        <a:t>, urbane, </a:t>
                      </a:r>
                      <a:r>
                        <a:rPr lang="en-US" sz="1300" dirty="0" err="1"/>
                        <a:t>krške</a:t>
                      </a:r>
                      <a:r>
                        <a:rPr lang="en-US" sz="1300" dirty="0"/>
                        <a:t>).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Fokus na </a:t>
                      </a:r>
                      <a:r>
                        <a:rPr lang="en-US" sz="1300" b="1"/>
                        <a:t>katastrofalni scenarij</a:t>
                      </a:r>
                      <a:r>
                        <a:rPr lang="en-US" sz="1300"/>
                        <a:t> (velike rijeke, pucanje nasipa, dugotrajne poplave).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158419"/>
                  </a:ext>
                </a:extLst>
              </a:tr>
              <a:tr h="1001423">
                <a:tc>
                  <a:txBody>
                    <a:bodyPr/>
                    <a:lstStyle/>
                    <a:p>
                      <a:r>
                        <a:rPr lang="en-US" sz="1300" b="1"/>
                        <a:t>Naglasak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Učestalost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svih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događaja</a:t>
                      </a:r>
                      <a:r>
                        <a:rPr lang="en-US" sz="1300" dirty="0"/>
                        <a:t> → </a:t>
                      </a:r>
                      <a:r>
                        <a:rPr lang="en-US" sz="1300" dirty="0" err="1"/>
                        <a:t>i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mali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događaji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ulaze</a:t>
                      </a:r>
                      <a:r>
                        <a:rPr lang="en-US" sz="1300" dirty="0"/>
                        <a:t> u </a:t>
                      </a:r>
                      <a:r>
                        <a:rPr lang="en-US" sz="1300" dirty="0" err="1"/>
                        <a:t>izračun</a:t>
                      </a:r>
                      <a:r>
                        <a:rPr lang="en-US" sz="1300" dirty="0"/>
                        <a:t>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300"/>
                        <a:t>Samo rijetki, ali teški scenariji na nacionalnoj razini.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119226"/>
                  </a:ext>
                </a:extLst>
              </a:tr>
              <a:tr h="1232922">
                <a:tc>
                  <a:txBody>
                    <a:bodyPr/>
                    <a:lstStyle/>
                    <a:p>
                      <a:r>
                        <a:rPr lang="en-US" sz="1300" b="1"/>
                        <a:t>Primjer Zagreb 2020.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Urbana poplava u centru grada potvrđuje </a:t>
                      </a:r>
                      <a:r>
                        <a:rPr lang="en-US" sz="1300" b="1"/>
                        <a:t>visoku vjerojatnost</a:t>
                      </a:r>
                      <a:r>
                        <a:rPr lang="en-US" sz="1300"/>
                        <a:t> (jer su takvi događaji česti).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Urbana poplava ne mijenja procjenu → ne ulazi u „katastrofalni scenarij“.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653235"/>
                  </a:ext>
                </a:extLst>
              </a:tr>
              <a:tr h="1001423">
                <a:tc>
                  <a:txBody>
                    <a:bodyPr/>
                    <a:lstStyle/>
                    <a:p>
                      <a:r>
                        <a:rPr lang="en-US" sz="1300" b="1"/>
                        <a:t>Rezultat u matrici</a:t>
                      </a:r>
                      <a:endParaRPr lang="en-US" sz="1300"/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Poplave = </a:t>
                      </a:r>
                      <a:r>
                        <a:rPr lang="en-US" sz="1300" b="1"/>
                        <a:t>visoka vjerojatnost, srednje do velike posljedice</a:t>
                      </a:r>
                      <a:r>
                        <a:rPr lang="en-US" sz="1300"/>
                        <a:t>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Poplave</a:t>
                      </a:r>
                      <a:r>
                        <a:rPr lang="en-US" sz="1300" dirty="0"/>
                        <a:t> = </a:t>
                      </a:r>
                      <a:r>
                        <a:rPr lang="en-US" sz="1300" b="1" dirty="0" err="1"/>
                        <a:t>niža</a:t>
                      </a:r>
                      <a:r>
                        <a:rPr lang="en-US" sz="1300" b="1" dirty="0"/>
                        <a:t> </a:t>
                      </a:r>
                      <a:r>
                        <a:rPr lang="en-US" sz="1300" b="1" dirty="0" err="1"/>
                        <a:t>vjerojatnost</a:t>
                      </a:r>
                      <a:r>
                        <a:rPr lang="en-US" sz="1300" b="1" dirty="0"/>
                        <a:t>, </a:t>
                      </a:r>
                      <a:r>
                        <a:rPr lang="en-US" sz="1300" b="1" dirty="0" err="1"/>
                        <a:t>ali</a:t>
                      </a:r>
                      <a:r>
                        <a:rPr lang="en-US" sz="1300" b="1" dirty="0"/>
                        <a:t> </a:t>
                      </a:r>
                      <a:r>
                        <a:rPr lang="en-US" sz="1300" b="1" dirty="0" err="1"/>
                        <a:t>moguće</a:t>
                      </a:r>
                      <a:r>
                        <a:rPr lang="en-US" sz="1300" b="1" dirty="0"/>
                        <a:t> </a:t>
                      </a:r>
                      <a:r>
                        <a:rPr lang="en-US" sz="1300" b="1" dirty="0" err="1"/>
                        <a:t>vrlo</a:t>
                      </a:r>
                      <a:r>
                        <a:rPr lang="en-US" sz="1300" b="1" dirty="0"/>
                        <a:t> </a:t>
                      </a:r>
                      <a:r>
                        <a:rPr lang="en-US" sz="1300" b="1" dirty="0" err="1"/>
                        <a:t>velike</a:t>
                      </a:r>
                      <a:r>
                        <a:rPr lang="en-US" sz="1300" b="1" dirty="0"/>
                        <a:t> </a:t>
                      </a:r>
                      <a:r>
                        <a:rPr lang="en-US" sz="1300" b="1" dirty="0" err="1"/>
                        <a:t>posljedice</a:t>
                      </a:r>
                      <a:r>
                        <a:rPr lang="en-US" sz="1300" dirty="0"/>
                        <a:t>.</a:t>
                      </a:r>
                    </a:p>
                  </a:txBody>
                  <a:tcPr marL="64549" marR="64549" marT="32274" marB="322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858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360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/>
              <a:t>Poplave u Zagrebu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753299"/>
            <a:ext cx="9500022" cy="4091343"/>
          </a:xfrm>
        </p:spPr>
        <p:txBody>
          <a:bodyPr anchor="t"/>
          <a:lstStyle/>
          <a:p>
            <a:r>
              <a:rPr lang="hr-HR" dirty="0">
                <a:solidFill>
                  <a:schemeClr val="tx1"/>
                </a:solidFill>
              </a:rPr>
              <a:t>Zabilježene poplave još od 14. stoljeća</a:t>
            </a:r>
          </a:p>
          <a:p>
            <a:r>
              <a:rPr lang="hr-HR" dirty="0">
                <a:solidFill>
                  <a:schemeClr val="tx1"/>
                </a:solidFill>
              </a:rPr>
              <a:t>U početku Sava nije predstavljala toliki problem već medvednički potoci (Gradec i Kaptol)</a:t>
            </a:r>
          </a:p>
          <a:p>
            <a:r>
              <a:rPr lang="hr-HR" dirty="0">
                <a:solidFill>
                  <a:schemeClr val="tx1"/>
                </a:solidFill>
              </a:rPr>
              <a:t>1651. – 52 poginulih u bujici potoka </a:t>
            </a:r>
            <a:r>
              <a:rPr lang="hr-HR" dirty="0" err="1">
                <a:solidFill>
                  <a:schemeClr val="tx1"/>
                </a:solidFill>
              </a:rPr>
              <a:t>Medveščak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Poplava Save 1964. godine – prekretnica u obrani grada od poplave</a:t>
            </a:r>
          </a:p>
          <a:p>
            <a:r>
              <a:rPr lang="hr-HR" dirty="0">
                <a:solidFill>
                  <a:schemeClr val="tx1"/>
                </a:solidFill>
              </a:rPr>
              <a:t>Podizanje nasipa i izgradnja </a:t>
            </a:r>
            <a:r>
              <a:rPr lang="hr-HR" dirty="0" err="1">
                <a:solidFill>
                  <a:schemeClr val="tx1"/>
                </a:solidFill>
              </a:rPr>
              <a:t>oteretnog</a:t>
            </a:r>
            <a:r>
              <a:rPr lang="hr-HR" dirty="0">
                <a:solidFill>
                  <a:schemeClr val="tx1"/>
                </a:solidFill>
              </a:rPr>
              <a:t> kanala Sava-Odra(-Sava).</a:t>
            </a:r>
          </a:p>
          <a:p>
            <a:r>
              <a:rPr lang="hr-HR" dirty="0">
                <a:solidFill>
                  <a:schemeClr val="tx1"/>
                </a:solidFill>
              </a:rPr>
              <a:t>80.-ih godina kreće izgradnja retencija na medvedničkim potocima (19 izgrađenih)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C5703-D896-4F70-812A-84021E47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242887"/>
            <a:ext cx="9172575" cy="6372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F30D8-53CF-4354-AD58-F3C08447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672" y="0"/>
            <a:ext cx="8468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/>
              <a:t>Literatura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384917"/>
            <a:ext cx="9500022" cy="4970522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Bl</a:t>
            </a:r>
            <a:r>
              <a:rPr lang="az-Cyrl-AZ" dirty="0">
                <a:solidFill>
                  <a:schemeClr val="tx1"/>
                </a:solidFill>
              </a:rPr>
              <a:t>ӧ</a:t>
            </a:r>
            <a:r>
              <a:rPr lang="en-US" dirty="0" err="1">
                <a:solidFill>
                  <a:schemeClr val="tx1"/>
                </a:solidFill>
              </a:rPr>
              <a:t>schl</a:t>
            </a:r>
            <a:r>
              <a:rPr lang="en-US" dirty="0">
                <a:solidFill>
                  <a:schemeClr val="tx1"/>
                </a:solidFill>
              </a:rPr>
              <a:t>, G., </a:t>
            </a:r>
            <a:r>
              <a:rPr lang="en-US" dirty="0" err="1">
                <a:solidFill>
                  <a:schemeClr val="tx1"/>
                </a:solidFill>
              </a:rPr>
              <a:t>Gaal</a:t>
            </a:r>
            <a:r>
              <a:rPr lang="en-US" dirty="0">
                <a:solidFill>
                  <a:schemeClr val="tx1"/>
                </a:solidFill>
              </a:rPr>
              <a:t>, L., Hall, J., Kiss, A., </a:t>
            </a:r>
            <a:r>
              <a:rPr lang="en-US" dirty="0" err="1">
                <a:solidFill>
                  <a:schemeClr val="tx1"/>
                </a:solidFill>
              </a:rPr>
              <a:t>Komma</a:t>
            </a:r>
            <a:r>
              <a:rPr lang="en-US" dirty="0">
                <a:solidFill>
                  <a:schemeClr val="tx1"/>
                </a:solidFill>
              </a:rPr>
              <a:t>, J., Nester, T., </a:t>
            </a:r>
            <a:r>
              <a:rPr lang="en-US" dirty="0" err="1">
                <a:solidFill>
                  <a:schemeClr val="tx1"/>
                </a:solidFill>
              </a:rPr>
              <a:t>Parajka</a:t>
            </a:r>
            <a:r>
              <a:rPr lang="en-US" dirty="0">
                <a:solidFill>
                  <a:schemeClr val="tx1"/>
                </a:solidFill>
              </a:rPr>
              <a:t>, J., </a:t>
            </a:r>
            <a:r>
              <a:rPr lang="en-US" dirty="0" err="1">
                <a:solidFill>
                  <a:schemeClr val="tx1"/>
                </a:solidFill>
              </a:rPr>
              <a:t>Perdigao</a:t>
            </a:r>
            <a:r>
              <a:rPr lang="en-US" dirty="0">
                <a:solidFill>
                  <a:schemeClr val="tx1"/>
                </a:solidFill>
              </a:rPr>
              <a:t>, R.A.P., </a:t>
            </a:r>
            <a:r>
              <a:rPr lang="en-US" dirty="0" err="1">
                <a:solidFill>
                  <a:schemeClr val="tx1"/>
                </a:solidFill>
              </a:rPr>
              <a:t>Plavcova</a:t>
            </a:r>
            <a:r>
              <a:rPr lang="en-US" dirty="0">
                <a:solidFill>
                  <a:schemeClr val="tx1"/>
                </a:solidFill>
              </a:rPr>
              <a:t>, L., </a:t>
            </a:r>
            <a:r>
              <a:rPr lang="en-US" dirty="0" err="1">
                <a:solidFill>
                  <a:schemeClr val="tx1"/>
                </a:solidFill>
              </a:rPr>
              <a:t>Rogger</a:t>
            </a:r>
            <a:r>
              <a:rPr lang="en-US" dirty="0">
                <a:solidFill>
                  <a:schemeClr val="tx1"/>
                </a:solidFill>
              </a:rPr>
              <a:t>, M., Salinas, J.L., </a:t>
            </a:r>
            <a:r>
              <a:rPr lang="en-US" dirty="0" err="1">
                <a:solidFill>
                  <a:schemeClr val="tx1"/>
                </a:solidFill>
              </a:rPr>
              <a:t>Viglione</a:t>
            </a:r>
            <a:r>
              <a:rPr lang="en-US" dirty="0">
                <a:solidFill>
                  <a:schemeClr val="tx1"/>
                </a:solidFill>
              </a:rPr>
              <a:t>, A., 2015: Increasing river floods: fiction or </a:t>
            </a:r>
            <a:r>
              <a:rPr lang="en-US" dirty="0" err="1">
                <a:solidFill>
                  <a:schemeClr val="tx1"/>
                </a:solidFill>
              </a:rPr>
              <a:t>reality?,</a:t>
            </a:r>
            <a:r>
              <a:rPr lang="en-US" i="1" dirty="0" err="1">
                <a:solidFill>
                  <a:schemeClr val="tx1"/>
                </a:solidFill>
              </a:rPr>
              <a:t>WIREs</a:t>
            </a:r>
            <a:r>
              <a:rPr lang="en-US" i="1" dirty="0">
                <a:solidFill>
                  <a:schemeClr val="tx1"/>
                </a:solidFill>
              </a:rPr>
              <a:t> Water</a:t>
            </a:r>
            <a:r>
              <a:rPr lang="en-US" dirty="0">
                <a:solidFill>
                  <a:schemeClr val="tx1"/>
                </a:solidFill>
              </a:rPr>
              <a:t>, 2: 329-344.</a:t>
            </a:r>
          </a:p>
          <a:p>
            <a:r>
              <a:rPr lang="en-US" dirty="0" err="1">
                <a:solidFill>
                  <a:schemeClr val="tx1"/>
                </a:solidFill>
              </a:rPr>
              <a:t>Blöschl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G.,Hall</a:t>
            </a:r>
            <a:r>
              <a:rPr lang="en-US" dirty="0">
                <a:solidFill>
                  <a:schemeClr val="tx1"/>
                </a:solidFill>
              </a:rPr>
              <a:t>, J., </a:t>
            </a:r>
            <a:r>
              <a:rPr lang="en-US" dirty="0" err="1">
                <a:solidFill>
                  <a:schemeClr val="tx1"/>
                </a:solidFill>
              </a:rPr>
              <a:t>Parajka</a:t>
            </a:r>
            <a:r>
              <a:rPr lang="en-US" dirty="0">
                <a:solidFill>
                  <a:schemeClr val="tx1"/>
                </a:solidFill>
              </a:rPr>
              <a:t>, J.,</a:t>
            </a:r>
            <a:r>
              <a:rPr lang="en-US" dirty="0" err="1">
                <a:solidFill>
                  <a:schemeClr val="tx1"/>
                </a:solidFill>
              </a:rPr>
              <a:t>Perdigão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R.A.P.,Merz</a:t>
            </a:r>
            <a:r>
              <a:rPr lang="en-US" dirty="0">
                <a:solidFill>
                  <a:schemeClr val="tx1"/>
                </a:solidFill>
              </a:rPr>
              <a:t>, B., </a:t>
            </a:r>
            <a:r>
              <a:rPr lang="en-US" dirty="0" err="1">
                <a:solidFill>
                  <a:schemeClr val="tx1"/>
                </a:solidFill>
              </a:rPr>
              <a:t>Arheimer</a:t>
            </a:r>
            <a:r>
              <a:rPr lang="en-US" dirty="0">
                <a:solidFill>
                  <a:schemeClr val="tx1"/>
                </a:solidFill>
              </a:rPr>
              <a:t>, B.,</a:t>
            </a:r>
            <a:r>
              <a:rPr lang="en-US" dirty="0" err="1">
                <a:solidFill>
                  <a:schemeClr val="tx1"/>
                </a:solidFill>
              </a:rPr>
              <a:t>Aronica</a:t>
            </a:r>
            <a:r>
              <a:rPr lang="en-US" dirty="0">
                <a:solidFill>
                  <a:schemeClr val="tx1"/>
                </a:solidFill>
              </a:rPr>
              <a:t>, G.T.,</a:t>
            </a:r>
            <a:r>
              <a:rPr lang="en-US" dirty="0" err="1">
                <a:solidFill>
                  <a:schemeClr val="tx1"/>
                </a:solidFill>
              </a:rPr>
              <a:t>Bilibashi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A.,Bonacci</a:t>
            </a:r>
            <a:r>
              <a:rPr lang="en-US" dirty="0">
                <a:solidFill>
                  <a:schemeClr val="tx1"/>
                </a:solidFill>
              </a:rPr>
              <a:t>, O.,</a:t>
            </a:r>
            <a:r>
              <a:rPr lang="en-US" dirty="0" err="1">
                <a:solidFill>
                  <a:schemeClr val="tx1"/>
                </a:solidFill>
              </a:rPr>
              <a:t>Borga</a:t>
            </a:r>
            <a:r>
              <a:rPr lang="en-US" dirty="0">
                <a:solidFill>
                  <a:schemeClr val="tx1"/>
                </a:solidFill>
              </a:rPr>
              <a:t>, M.et al., 2017: Changing climate shifts timing of European </a:t>
            </a:r>
            <a:r>
              <a:rPr lang="en-US" dirty="0" err="1">
                <a:solidFill>
                  <a:schemeClr val="tx1"/>
                </a:solidFill>
              </a:rPr>
              <a:t>floods,</a:t>
            </a:r>
            <a:r>
              <a:rPr lang="en-US" i="1" dirty="0" err="1">
                <a:solidFill>
                  <a:schemeClr val="tx1"/>
                </a:solidFill>
              </a:rPr>
              <a:t>Science</a:t>
            </a:r>
            <a:r>
              <a:rPr lang="en-US" dirty="0">
                <a:solidFill>
                  <a:schemeClr val="tx1"/>
                </a:solidFill>
              </a:rPr>
              <a:t>, 357, 6351; 588-590 doi:10.1126/science.aan2506.</a:t>
            </a:r>
          </a:p>
          <a:p>
            <a:r>
              <a:rPr lang="en-US" dirty="0" err="1">
                <a:solidFill>
                  <a:schemeClr val="tx1"/>
                </a:solidFill>
              </a:rPr>
              <a:t>Prethodna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procjena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rizika</a:t>
            </a:r>
            <a:r>
              <a:rPr lang="en-US" dirty="0">
                <a:solidFill>
                  <a:schemeClr val="tx1"/>
                </a:solidFill>
              </a:rPr>
              <a:t> od </a:t>
            </a:r>
            <a:r>
              <a:rPr lang="en-US" dirty="0" err="1">
                <a:solidFill>
                  <a:schemeClr val="tx1"/>
                </a:solidFill>
              </a:rPr>
              <a:t>poplava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Hrvatske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vode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hr-HR" dirty="0" err="1">
                <a:solidFill>
                  <a:schemeClr val="tx1"/>
                </a:solidFill>
              </a:rPr>
              <a:t>Azinović</a:t>
            </a:r>
            <a:r>
              <a:rPr lang="hr-HR" dirty="0">
                <a:solidFill>
                  <a:schemeClr val="tx1"/>
                </a:solidFill>
              </a:rPr>
              <a:t>, I., Marinić, I. i Čanjevac, I. (2025). Zagreb i poplave: 60. obljetnica velike poplave. </a:t>
            </a:r>
            <a:r>
              <a:rPr lang="hr-HR" i="1" dirty="0">
                <a:solidFill>
                  <a:schemeClr val="tx1"/>
                </a:solidFill>
              </a:rPr>
              <a:t>Geografski horizont</a:t>
            </a:r>
            <a:r>
              <a:rPr lang="hr-HR" dirty="0">
                <a:solidFill>
                  <a:schemeClr val="tx1"/>
                </a:solidFill>
              </a:rPr>
              <a:t>, 71 (1.), 9-23. Preuzeto s </a:t>
            </a:r>
            <a:r>
              <a:rPr lang="hr-HR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https://hrcak.srce.hr/331013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Procjena rizika od katastrofa RH</a:t>
            </a:r>
          </a:p>
          <a:p>
            <a:r>
              <a:rPr lang="hr-HR" dirty="0">
                <a:solidFill>
                  <a:schemeClr val="tx1"/>
                </a:solidFill>
              </a:rPr>
              <a:t>Plan upravljanja vodnim područjima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0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/>
              <a:t>Što je to poplava?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551963"/>
            <a:ext cx="9500022" cy="4292679"/>
          </a:xfrm>
        </p:spPr>
        <p:txBody>
          <a:bodyPr anchor="t"/>
          <a:lstStyle/>
          <a:p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Definirana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kao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privremena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pokrivenost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vodom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zemljišta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koje</a:t>
            </a:r>
            <a:r>
              <a:rPr lang="hr-HR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obično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nije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prekriveno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vodom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6F103-3BF5-4423-90E3-7D42BB69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6" y="2398320"/>
            <a:ext cx="5757122" cy="4091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20753-EE9A-4E56-8EA0-E589A19D8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98320"/>
            <a:ext cx="5961777" cy="4091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AE918-5113-49B8-A75F-34E35AB3220C}"/>
              </a:ext>
            </a:extLst>
          </p:cNvPr>
          <p:cNvSpPr txBox="1"/>
          <p:nvPr/>
        </p:nvSpPr>
        <p:spPr>
          <a:xfrm>
            <a:off x="192946" y="6489663"/>
            <a:ext cx="5757122" cy="368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Gunja 2014.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67E78-364C-4543-BF70-E88AAC6A640A}"/>
              </a:ext>
            </a:extLst>
          </p:cNvPr>
          <p:cNvSpPr txBox="1"/>
          <p:nvPr/>
        </p:nvSpPr>
        <p:spPr>
          <a:xfrm>
            <a:off x="6089532" y="6462867"/>
            <a:ext cx="5757122" cy="368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Zagreb 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2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/>
              <a:t>Neke od važnijih poplava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029A987-CD2D-4A76-9B1F-C69739197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027354"/>
              </p:ext>
            </p:extLst>
          </p:nvPr>
        </p:nvGraphicFramePr>
        <p:xfrm>
          <a:off x="1005192" y="1527409"/>
          <a:ext cx="9439100" cy="4688643"/>
        </p:xfrm>
        <a:graphic>
          <a:graphicData uri="http://schemas.openxmlformats.org/drawingml/2006/table">
            <a:tbl>
              <a:tblPr/>
              <a:tblGrid>
                <a:gridCol w="2359775">
                  <a:extLst>
                    <a:ext uri="{9D8B030D-6E8A-4147-A177-3AD203B41FA5}">
                      <a16:colId xmlns:a16="http://schemas.microsoft.com/office/drawing/2014/main" val="1652095463"/>
                    </a:ext>
                  </a:extLst>
                </a:gridCol>
                <a:gridCol w="2359775">
                  <a:extLst>
                    <a:ext uri="{9D8B030D-6E8A-4147-A177-3AD203B41FA5}">
                      <a16:colId xmlns:a16="http://schemas.microsoft.com/office/drawing/2014/main" val="1369510425"/>
                    </a:ext>
                  </a:extLst>
                </a:gridCol>
                <a:gridCol w="2359775">
                  <a:extLst>
                    <a:ext uri="{9D8B030D-6E8A-4147-A177-3AD203B41FA5}">
                      <a16:colId xmlns:a16="http://schemas.microsoft.com/office/drawing/2014/main" val="3798924947"/>
                    </a:ext>
                  </a:extLst>
                </a:gridCol>
                <a:gridCol w="2359775">
                  <a:extLst>
                    <a:ext uri="{9D8B030D-6E8A-4147-A177-3AD203B41FA5}">
                      <a16:colId xmlns:a16="http://schemas.microsoft.com/office/drawing/2014/main" val="1103878051"/>
                    </a:ext>
                  </a:extLst>
                </a:gridCol>
              </a:tblGrid>
              <a:tr h="516690">
                <a:tc>
                  <a:txBody>
                    <a:bodyPr/>
                    <a:lstStyle/>
                    <a:p>
                      <a:r>
                        <a:rPr lang="en-US" sz="1800" b="1"/>
                        <a:t>Godina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Lokacija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Tip poplave / Uzrok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Posljedice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90632"/>
                  </a:ext>
                </a:extLst>
              </a:tr>
              <a:tr h="959568">
                <a:tc>
                  <a:txBody>
                    <a:bodyPr/>
                    <a:lstStyle/>
                    <a:p>
                      <a:r>
                        <a:rPr lang="en-US" sz="1800" b="1"/>
                        <a:t>1931.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Kina (Yangtze, Huai, Yellow)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Riječne, monsunske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1–4 milijuna žrtava (najsmrtonosnija ikad)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780096"/>
                  </a:ext>
                </a:extLst>
              </a:tr>
              <a:tr h="746870">
                <a:tc>
                  <a:txBody>
                    <a:bodyPr/>
                    <a:lstStyle/>
                    <a:p>
                      <a:r>
                        <a:rPr lang="en-US" sz="1800" b="1"/>
                        <a:t>1938.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Kina (Žuta rijeka)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Namjerno probijeni nasipi (ratne okolnosti)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&gt; </a:t>
                      </a:r>
                      <a:r>
                        <a:rPr lang="en-US" sz="1800" dirty="0"/>
                        <a:t>500.000 </a:t>
                      </a:r>
                      <a:r>
                        <a:rPr lang="en-US" sz="1800" dirty="0" err="1"/>
                        <a:t>mrtvih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golema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razaranja</a:t>
                      </a:r>
                      <a:endParaRPr lang="en-US" sz="1800" dirty="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592774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r>
                        <a:rPr lang="en-US" sz="1800" b="1"/>
                        <a:t>1975.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Kina (Banqiao brana)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Puknuće brane + monsunske kiše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170.000 mrtvih, masovne štete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055236"/>
                  </a:ext>
                </a:extLst>
              </a:tr>
              <a:tr h="959568">
                <a:tc>
                  <a:txBody>
                    <a:bodyPr/>
                    <a:lstStyle/>
                    <a:p>
                      <a:r>
                        <a:rPr lang="en-US" sz="1800" b="1"/>
                        <a:t>1998.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Bangladeš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Monsunske poplave (Ganges, Brahmaputra)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30 mil. ljudi pogođeno, 1.000 mrtvih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272435"/>
                  </a:ext>
                </a:extLst>
              </a:tr>
              <a:tr h="738129">
                <a:tc>
                  <a:txBody>
                    <a:bodyPr/>
                    <a:lstStyle/>
                    <a:p>
                      <a:r>
                        <a:rPr lang="en-US" sz="1800" b="1"/>
                        <a:t>2010.</a:t>
                      </a:r>
                      <a:endParaRPr lang="en-US" sz="1800"/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Pakistan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Monsun + rijeke Ind i pritoci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20 mil. pogođenih, 2.000 mrtvih</a:t>
                      </a:r>
                    </a:p>
                  </a:txBody>
                  <a:tcPr marL="71543" marR="71543" marT="35772" marB="357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445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70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/>
              <a:t>Neke od važnijih poplava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0A2F8EE-92C8-4746-9F96-D76ACD8B3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719191"/>
              </p:ext>
            </p:extLst>
          </p:nvPr>
        </p:nvGraphicFramePr>
        <p:xfrm>
          <a:off x="617098" y="1644242"/>
          <a:ext cx="9500024" cy="4059693"/>
        </p:xfrm>
        <a:graphic>
          <a:graphicData uri="http://schemas.openxmlformats.org/drawingml/2006/table">
            <a:tbl>
              <a:tblPr/>
              <a:tblGrid>
                <a:gridCol w="2375006">
                  <a:extLst>
                    <a:ext uri="{9D8B030D-6E8A-4147-A177-3AD203B41FA5}">
                      <a16:colId xmlns:a16="http://schemas.microsoft.com/office/drawing/2014/main" val="3368172560"/>
                    </a:ext>
                  </a:extLst>
                </a:gridCol>
                <a:gridCol w="2375006">
                  <a:extLst>
                    <a:ext uri="{9D8B030D-6E8A-4147-A177-3AD203B41FA5}">
                      <a16:colId xmlns:a16="http://schemas.microsoft.com/office/drawing/2014/main" val="1299504452"/>
                    </a:ext>
                  </a:extLst>
                </a:gridCol>
                <a:gridCol w="2375006">
                  <a:extLst>
                    <a:ext uri="{9D8B030D-6E8A-4147-A177-3AD203B41FA5}">
                      <a16:colId xmlns:a16="http://schemas.microsoft.com/office/drawing/2014/main" val="3100016179"/>
                    </a:ext>
                  </a:extLst>
                </a:gridCol>
                <a:gridCol w="2375006">
                  <a:extLst>
                    <a:ext uri="{9D8B030D-6E8A-4147-A177-3AD203B41FA5}">
                      <a16:colId xmlns:a16="http://schemas.microsoft.com/office/drawing/2014/main" val="1083569204"/>
                    </a:ext>
                  </a:extLst>
                </a:gridCol>
              </a:tblGrid>
              <a:tr h="575623">
                <a:tc>
                  <a:txBody>
                    <a:bodyPr/>
                    <a:lstStyle/>
                    <a:p>
                      <a:r>
                        <a:rPr lang="en-US" sz="1600" b="1"/>
                        <a:t>Godina</a:t>
                      </a:r>
                      <a:endParaRPr lang="en-US" sz="160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Lokacija</a:t>
                      </a:r>
                      <a:endParaRPr lang="en-US" sz="160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Tip poplave / Uzrok</a:t>
                      </a:r>
                      <a:endParaRPr lang="en-US" sz="160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Posljedice</a:t>
                      </a:r>
                      <a:endParaRPr lang="en-US" sz="160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948790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r>
                        <a:rPr lang="en-US" sz="1600" b="1" dirty="0"/>
                        <a:t>1953.</a:t>
                      </a:r>
                      <a:endParaRPr lang="en-US" sz="1600" dirty="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Nizozemska, UK, Belgija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Obalne – oluja i visoka plima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~2.500 mrtvih, goleme štete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742080"/>
                  </a:ext>
                </a:extLst>
              </a:tr>
              <a:tr h="822318">
                <a:tc>
                  <a:txBody>
                    <a:bodyPr/>
                    <a:lstStyle/>
                    <a:p>
                      <a:r>
                        <a:rPr lang="en-US" sz="1600" b="1" dirty="0"/>
                        <a:t>1927.</a:t>
                      </a:r>
                      <a:endParaRPr lang="en-US" sz="1600" dirty="0"/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Mississippi River</a:t>
                      </a:r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Riječne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dugi</a:t>
                      </a:r>
                      <a:r>
                        <a:rPr lang="en-US" sz="1600" dirty="0"/>
                        <a:t> period </a:t>
                      </a:r>
                      <a:r>
                        <a:rPr lang="en-US" sz="1600" dirty="0" err="1"/>
                        <a:t>kiša</a:t>
                      </a:r>
                      <a:endParaRPr lang="en-US" sz="1600" dirty="0"/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600.000 </a:t>
                      </a:r>
                      <a:r>
                        <a:rPr lang="en-US" sz="1600" dirty="0" err="1"/>
                        <a:t>evakuiranih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velike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štete</a:t>
                      </a:r>
                      <a:endParaRPr lang="en-US" sz="1600" dirty="0"/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153317"/>
                  </a:ext>
                </a:extLst>
              </a:tr>
              <a:tr h="822318">
                <a:tc>
                  <a:txBody>
                    <a:bodyPr/>
                    <a:lstStyle/>
                    <a:p>
                      <a:r>
                        <a:rPr lang="en-US" sz="1600" b="1"/>
                        <a:t>2002.</a:t>
                      </a:r>
                      <a:endParaRPr lang="en-US" sz="160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Njemačka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Češka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Austrija</a:t>
                      </a:r>
                      <a:endParaRPr lang="en-US" sz="1600" dirty="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Riječne – ekstremne oborine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100 mrtvih, &gt;15 mlrd € štete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940543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r>
                        <a:rPr lang="en-US" sz="1600" b="1" dirty="0"/>
                        <a:t>2013.</a:t>
                      </a:r>
                      <a:endParaRPr lang="en-US" sz="1600" dirty="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Srednja</a:t>
                      </a:r>
                      <a:r>
                        <a:rPr lang="en-US" sz="1600" dirty="0"/>
                        <a:t> Europa (Elba, </a:t>
                      </a:r>
                      <a:r>
                        <a:rPr lang="en-US" sz="1600" dirty="0" err="1"/>
                        <a:t>Dunav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Riječne</a:t>
                      </a:r>
                      <a:r>
                        <a:rPr lang="hr-HR" sz="1600" dirty="0"/>
                        <a:t> -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dugotrajne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kiše</a:t>
                      </a:r>
                      <a:endParaRPr lang="en-US" sz="1600" dirty="0"/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 mlrd € štete</a:t>
                      </a:r>
                    </a:p>
                  </a:txBody>
                  <a:tcPr marL="75307" marR="75307" marT="37654" marB="376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448384"/>
                  </a:ext>
                </a:extLst>
              </a:tr>
              <a:tr h="609920">
                <a:tc>
                  <a:txBody>
                    <a:bodyPr/>
                    <a:lstStyle/>
                    <a:p>
                      <a:r>
                        <a:rPr lang="en-US" sz="1600" b="1" dirty="0"/>
                        <a:t>2005.</a:t>
                      </a:r>
                      <a:endParaRPr lang="en-US" sz="1600" dirty="0"/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New Orleans (Katrina)</a:t>
                      </a:r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Uragan + puknuće nasipa</a:t>
                      </a:r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1.800 </a:t>
                      </a:r>
                      <a:r>
                        <a:rPr lang="en-US" sz="1600" dirty="0" err="1"/>
                        <a:t>mrtvih</a:t>
                      </a:r>
                      <a:r>
                        <a:rPr lang="en-US" sz="1600" dirty="0"/>
                        <a:t>, 125 </a:t>
                      </a:r>
                      <a:r>
                        <a:rPr lang="en-US" sz="1600" dirty="0" err="1"/>
                        <a:t>mlrd</a:t>
                      </a:r>
                      <a:r>
                        <a:rPr lang="en-US" sz="1600" dirty="0"/>
                        <a:t> USD </a:t>
                      </a:r>
                      <a:r>
                        <a:rPr lang="en-US" sz="1600" dirty="0" err="1"/>
                        <a:t>štete</a:t>
                      </a:r>
                      <a:endParaRPr lang="en-US" sz="1600" dirty="0"/>
                    </a:p>
                  </a:txBody>
                  <a:tcPr marL="70877" marR="70877" marT="35439" marB="35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46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56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/>
              <a:t>Neke od važnijih poplava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F1872B1-71F8-4AE6-AA4B-1EAE8BA97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696314"/>
              </p:ext>
            </p:extLst>
          </p:nvPr>
        </p:nvGraphicFramePr>
        <p:xfrm>
          <a:off x="980274" y="1818314"/>
          <a:ext cx="9136848" cy="4007838"/>
        </p:xfrm>
        <a:graphic>
          <a:graphicData uri="http://schemas.openxmlformats.org/drawingml/2006/table">
            <a:tbl>
              <a:tblPr/>
              <a:tblGrid>
                <a:gridCol w="2284212">
                  <a:extLst>
                    <a:ext uri="{9D8B030D-6E8A-4147-A177-3AD203B41FA5}">
                      <a16:colId xmlns:a16="http://schemas.microsoft.com/office/drawing/2014/main" val="1245811358"/>
                    </a:ext>
                  </a:extLst>
                </a:gridCol>
                <a:gridCol w="2284212">
                  <a:extLst>
                    <a:ext uri="{9D8B030D-6E8A-4147-A177-3AD203B41FA5}">
                      <a16:colId xmlns:a16="http://schemas.microsoft.com/office/drawing/2014/main" val="2042329842"/>
                    </a:ext>
                  </a:extLst>
                </a:gridCol>
                <a:gridCol w="2284212">
                  <a:extLst>
                    <a:ext uri="{9D8B030D-6E8A-4147-A177-3AD203B41FA5}">
                      <a16:colId xmlns:a16="http://schemas.microsoft.com/office/drawing/2014/main" val="4055495626"/>
                    </a:ext>
                  </a:extLst>
                </a:gridCol>
                <a:gridCol w="2284212">
                  <a:extLst>
                    <a:ext uri="{9D8B030D-6E8A-4147-A177-3AD203B41FA5}">
                      <a16:colId xmlns:a16="http://schemas.microsoft.com/office/drawing/2014/main" val="3622191179"/>
                    </a:ext>
                  </a:extLst>
                </a:gridCol>
              </a:tblGrid>
              <a:tr h="473419">
                <a:tc>
                  <a:txBody>
                    <a:bodyPr/>
                    <a:lstStyle/>
                    <a:p>
                      <a:r>
                        <a:rPr lang="en-US" sz="1800" b="1"/>
                        <a:t>Godina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Lokacija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Tip poplave / Uzrok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Posljedice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6372"/>
                  </a:ext>
                </a:extLst>
              </a:tr>
              <a:tr h="806711">
                <a:tc>
                  <a:txBody>
                    <a:bodyPr/>
                    <a:lstStyle/>
                    <a:p>
                      <a:r>
                        <a:rPr lang="en-US" sz="1800" b="1"/>
                        <a:t>1964.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Zagreb (Sava)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Riječne poplave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Veliki dio grada pod vodom, materijalne štete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355208"/>
                  </a:ext>
                </a:extLst>
              </a:tr>
              <a:tr h="676313">
                <a:tc>
                  <a:txBody>
                    <a:bodyPr/>
                    <a:lstStyle/>
                    <a:p>
                      <a:r>
                        <a:rPr lang="en-US" sz="1800" b="1"/>
                        <a:t>2014.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Istočna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Slavonija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Gunja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Riječne poplave (Sava)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Tisuće evakuiranih, razaranja naselja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482127"/>
                  </a:ext>
                </a:extLst>
              </a:tr>
              <a:tr h="560351">
                <a:tc>
                  <a:txBody>
                    <a:bodyPr/>
                    <a:lstStyle/>
                    <a:p>
                      <a:r>
                        <a:rPr lang="en-US" sz="1800" b="1"/>
                        <a:t>2017.</a:t>
                      </a:r>
                      <a:endParaRPr lang="en-US" sz="180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Zadar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Bujične</a:t>
                      </a:r>
                      <a:r>
                        <a:rPr lang="en-US" sz="1800" dirty="0"/>
                        <a:t> (300 mm/24h)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Velike materijalne štete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232499"/>
                  </a:ext>
                </a:extLst>
              </a:tr>
              <a:tr h="676313">
                <a:tc>
                  <a:txBody>
                    <a:bodyPr/>
                    <a:lstStyle/>
                    <a:p>
                      <a:r>
                        <a:rPr lang="en-US" sz="1800" b="1" dirty="0"/>
                        <a:t>2020.</a:t>
                      </a:r>
                      <a:endParaRPr lang="en-US" sz="18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Zagreb</a:t>
                      </a:r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Urbana</a:t>
                      </a:r>
                      <a:r>
                        <a:rPr lang="en-US" sz="1800" dirty="0"/>
                        <a:t> – </a:t>
                      </a:r>
                      <a:r>
                        <a:rPr lang="en-US" sz="1800" dirty="0" err="1"/>
                        <a:t>lokalno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nevrijeme</a:t>
                      </a:r>
                      <a:endParaRPr lang="en-US" sz="18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Poplave</a:t>
                      </a:r>
                      <a:r>
                        <a:rPr lang="en-US" sz="1800" dirty="0"/>
                        <a:t> u </a:t>
                      </a:r>
                      <a:r>
                        <a:rPr lang="en-US" sz="1800" dirty="0" err="1"/>
                        <a:t>centru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grada</a:t>
                      </a:r>
                      <a:endParaRPr lang="en-US" sz="18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003472"/>
                  </a:ext>
                </a:extLst>
              </a:tr>
              <a:tr h="67631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6940" marR="66940" marT="33470" marB="33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689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168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 err="1"/>
              <a:t>VrstE</a:t>
            </a:r>
            <a:r>
              <a:rPr lang="hr-HR" dirty="0"/>
              <a:t> poplava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400961"/>
            <a:ext cx="9500022" cy="4443681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Razlikujemo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nekoliko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tipova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poplava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obzirom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na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mjesto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pojave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procese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koji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ju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uzrokuju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1)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morskih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obala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b="1" i="1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US" b="1" i="1" dirty="0" err="1">
                <a:solidFill>
                  <a:schemeClr val="tx1">
                    <a:lumMod val="95000"/>
                  </a:schemeClr>
                </a:solidFill>
              </a:rPr>
              <a:t>oastal</a:t>
            </a:r>
            <a:r>
              <a:rPr lang="en-US" b="1" i="1" dirty="0">
                <a:solidFill>
                  <a:schemeClr val="tx1">
                    <a:lumMod val="95000"/>
                  </a:schemeClr>
                </a:solidFill>
              </a:rPr>
              <a:t> floods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hr-HR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Uzroci: veliki valovi (vjetar), oluje s poljem niskog tlaka zraka, 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tsunamiji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, snažne plime…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27D92-B632-44C8-AF6C-459F688D6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59" y="3352230"/>
            <a:ext cx="5963441" cy="3325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88521-9E30-4FF0-A7B4-51AEF170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7" y="3352231"/>
            <a:ext cx="5911443" cy="33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hr-HR" dirty="0" err="1"/>
              <a:t>VrstE</a:t>
            </a:r>
            <a:r>
              <a:rPr lang="hr-HR" dirty="0"/>
              <a:t> poplava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400961"/>
            <a:ext cx="9500022" cy="4443681"/>
          </a:xfrm>
        </p:spPr>
        <p:txBody>
          <a:bodyPr anchor="t"/>
          <a:lstStyle/>
          <a:p>
            <a:pPr marL="457200" indent="-457200">
              <a:buAutoNum type="arabicParenR"/>
            </a:pP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morskih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obala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b="1" i="1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US" b="1" i="1" dirty="0" err="1">
                <a:solidFill>
                  <a:schemeClr val="tx1">
                    <a:lumMod val="95000"/>
                  </a:schemeClr>
                </a:solidFill>
              </a:rPr>
              <a:t>oastal</a:t>
            </a:r>
            <a:r>
              <a:rPr lang="en-US" b="1" i="1" dirty="0">
                <a:solidFill>
                  <a:schemeClr val="tx1">
                    <a:lumMod val="95000"/>
                  </a:schemeClr>
                </a:solidFill>
              </a:rPr>
              <a:t> floods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hr-HR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err="1">
                <a:solidFill>
                  <a:schemeClr val="tx1">
                    <a:lumMod val="95000"/>
                  </a:schemeClr>
                </a:solidFill>
              </a:rPr>
              <a:t>Antropogeni</a:t>
            </a:r>
            <a:r>
              <a:rPr lang="en-US" sz="1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</a:schemeClr>
                </a:solidFill>
              </a:rPr>
              <a:t>čimbenici</a:t>
            </a:r>
            <a:r>
              <a:rPr lang="hr-HR" sz="1800" b="1" dirty="0">
                <a:solidFill>
                  <a:schemeClr val="tx1">
                    <a:lumMod val="95000"/>
                  </a:schemeClr>
                </a:solidFill>
              </a:rPr>
              <a:t> koji povećavaju rizik</a:t>
            </a:r>
            <a:r>
              <a:rPr lang="en-US" sz="1800" b="1" dirty="0">
                <a:solidFill>
                  <a:schemeClr val="tx1">
                    <a:lumMod val="95000"/>
                  </a:schemeClr>
                </a:solidFill>
              </a:rPr>
              <a:t>: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Urbanizacija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obale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→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smanjena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prirodna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apsorpcija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sz="1800" dirty="0">
                <a:solidFill>
                  <a:schemeClr val="tx1">
                    <a:lumMod val="95000"/>
                  </a:schemeClr>
                </a:solidFill>
              </a:rPr>
              <a:t>upijanje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).</a:t>
            </a:r>
          </a:p>
          <a:p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Degradacija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priobalnih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ekosustava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npr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nestanak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mangrova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morskih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trava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koraljnih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grebena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koji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štite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obalu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).</a:t>
            </a:r>
          </a:p>
          <a:p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Neracionalno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korištenje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prostora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gradnja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u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zoni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plavljenja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hr-HR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3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poplava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753299"/>
            <a:ext cx="9500022" cy="4091343"/>
          </a:xfrm>
        </p:spPr>
        <p:txBody>
          <a:bodyPr anchor="t"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2)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Riječne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</a:schemeClr>
                </a:solidFill>
              </a:rPr>
              <a:t>poplave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hr-HR" b="1" i="1" dirty="0">
                <a:solidFill>
                  <a:schemeClr val="tx1">
                    <a:lumMod val="95000"/>
                  </a:schemeClr>
                </a:solidFill>
              </a:rPr>
              <a:t>r</a:t>
            </a:r>
            <a:r>
              <a:rPr lang="en-US" b="1" i="1" dirty="0" err="1">
                <a:solidFill>
                  <a:schemeClr val="tx1">
                    <a:lumMod val="95000"/>
                  </a:schemeClr>
                </a:solidFill>
              </a:rPr>
              <a:t>iverfloods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nakon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t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opljenja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snijega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ili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dugotrajnih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padalina</a:t>
            </a:r>
            <a:endParaRPr lang="hr-HR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zbog zakazivanja infrastrukture? </a:t>
            </a:r>
          </a:p>
          <a:p>
            <a:pPr marL="0" indent="0">
              <a:buNone/>
            </a:pPr>
            <a:endParaRPr lang="hr-HR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88725-C50C-4E28-8EB4-B1F6D271C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60" y="3196206"/>
            <a:ext cx="5365740" cy="3526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C7DD2-E2C6-4E87-93C6-EC19C1A7A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7" y="3112726"/>
            <a:ext cx="65341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6667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970</TotalTime>
  <Words>1774</Words>
  <Application>Microsoft Office PowerPoint</Application>
  <PresentationFormat>Widescreen</PresentationFormat>
  <Paragraphs>241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Wingdings</vt:lpstr>
      <vt:lpstr>Wingdings 3</vt:lpstr>
      <vt:lpstr>Slice</vt:lpstr>
      <vt:lpstr>Poplave kao prirodni rizici</vt:lpstr>
      <vt:lpstr>PowerPoint Presentation</vt:lpstr>
      <vt:lpstr>Što je to poplava?</vt:lpstr>
      <vt:lpstr>Neke od važnijih poplava</vt:lpstr>
      <vt:lpstr>Neke od važnijih poplava</vt:lpstr>
      <vt:lpstr>Neke od važnijih poplava</vt:lpstr>
      <vt:lpstr>VrstE poplava</vt:lpstr>
      <vt:lpstr>VrstE poplava</vt:lpstr>
      <vt:lpstr>VrstE poplava</vt:lpstr>
      <vt:lpstr>VrstE poplava</vt:lpstr>
      <vt:lpstr>VrstE poplava</vt:lpstr>
      <vt:lpstr>VrstE poplava</vt:lpstr>
      <vt:lpstr>VrstE poplava</vt:lpstr>
      <vt:lpstr>VrstE poplava</vt:lpstr>
      <vt:lpstr>VrstE poplava</vt:lpstr>
      <vt:lpstr>Učinci poplava</vt:lpstr>
      <vt:lpstr>Smanjivanje rizika od poplava</vt:lpstr>
      <vt:lpstr>Smanjivanje rizika od poplava</vt:lpstr>
      <vt:lpstr>Smanjivanje rizika od poplava</vt:lpstr>
      <vt:lpstr>Smanjivanje rizika od poplava</vt:lpstr>
      <vt:lpstr>Poplave u Hrvatskoj </vt:lpstr>
      <vt:lpstr>Poplave u Hrvatskoj </vt:lpstr>
      <vt:lpstr>Poplave u Hrvatskoj – 2019.</vt:lpstr>
      <vt:lpstr>Poplave u Hrvatskoj – 2024.</vt:lpstr>
      <vt:lpstr>Procjena rizika RH – razlika u metodoligiji</vt:lpstr>
      <vt:lpstr>Poplave u Zagrebu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Poplave kao prirodni rizici</dc:title>
  <dc:creator>Ivan Martinić</dc:creator>
  <cp:lastModifiedBy>Ivan Martinić</cp:lastModifiedBy>
  <cp:revision>43</cp:revision>
  <dcterms:created xsi:type="dcterms:W3CDTF">2025-09-25T09:45:27Z</dcterms:created>
  <dcterms:modified xsi:type="dcterms:W3CDTF">2025-11-03T07:33:58Z</dcterms:modified>
</cp:coreProperties>
</file>