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2"/>
  </p:notesMasterIdLst>
  <p:sldIdLst>
    <p:sldId id="256" r:id="rId2"/>
    <p:sldId id="257" r:id="rId3"/>
    <p:sldId id="258" r:id="rId4"/>
    <p:sldId id="260" r:id="rId5"/>
    <p:sldId id="259" r:id="rId6"/>
    <p:sldId id="280" r:id="rId7"/>
    <p:sldId id="279" r:id="rId8"/>
    <p:sldId id="276" r:id="rId9"/>
    <p:sldId id="278" r:id="rId10"/>
    <p:sldId id="282" r:id="rId11"/>
    <p:sldId id="283" r:id="rId12"/>
    <p:sldId id="284" r:id="rId13"/>
    <p:sldId id="265" r:id="rId14"/>
    <p:sldId id="281" r:id="rId15"/>
    <p:sldId id="267" r:id="rId16"/>
    <p:sldId id="277" r:id="rId17"/>
    <p:sldId id="270" r:id="rId18"/>
    <p:sldId id="286" r:id="rId19"/>
    <p:sldId id="285" r:id="rId20"/>
    <p:sldId id="27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68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0A6DA-5348-4A5B-920C-83B405E2576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E3AA9-EE35-4FDB-960A-5532FA8A9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87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EC20-1756-48B8-9BEA-89140C7E0721}" type="datetime1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38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B6B64-0ECF-43CE-8823-EF40717EF1D4}" type="datetime1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1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D32F1-F4C8-4898-919A-008D0658EEDB}" type="datetime1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41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6A538-0E01-427A-AD07-C0D43C7DE1FE}" type="datetime1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989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AC0B-EF5A-4B08-A7ED-7C16172E4503}" type="datetime1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74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8174-000E-4613-BEBE-78E6428506E5}" type="datetime1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0278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A034C-70AC-4C06-A89F-040EE2560640}" type="datetime1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11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CA09-10FB-4E86-A27A-8495B3B400FD}" type="datetime1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28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26342-BDB0-45F9-8F01-53F4D98363A6}" type="datetime1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15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9BA3-898B-49F6-AE28-CA99DB1DE25C}" type="datetime1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176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55F3-4286-47F1-AA9F-D425FC9A6969}" type="datetime1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00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AB5D-1AF5-458B-8A8E-12162811F6E9}" type="datetime1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96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7B76-02AC-491E-80DE-8DB241811629}" type="datetime1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03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F4D4-DBC3-4257-8328-C27D1DCBD6A0}" type="datetime1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42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694BA-F110-453B-B2BC-409D773E1DE7}" type="datetime1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46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36F7F-2681-4C75-9AB5-D5804B3CE569}" type="datetime1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59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72834-F384-4FC3-BCF8-58B3DCA74D59}" type="datetime1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45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B3C46E2-7E88-453E-9858-ED6C095C0FBB}" type="datetime1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BD994F6-393D-4E2D-A4FB-6CAFA1D93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74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itannica.com/video/185615/liquefaction-event-soil-particles-earthquake-combination-water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cbCYZ-V9LU" TargetMode="External"/><Relationship Id="rId2" Type="http://schemas.openxmlformats.org/officeDocument/2006/relationships/hyperlink" Target="https://www.youtube.com/watch?v=dunTORU3Ysk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694yaY2ylT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LKNU5IZcuo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B3A7E-108F-4414-83A7-7B204A870E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Potresi kao prirodni rizici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43F25F-2616-4A62-967B-9931437EFA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dr.sc. Ivan Martinić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7E22C-CD94-42C7-B6B3-CF1934B6E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10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4998A-390E-4B6F-8895-6999DF7A1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66" y="172785"/>
            <a:ext cx="8534400" cy="1507067"/>
          </a:xfrm>
        </p:spPr>
        <p:txBody>
          <a:bodyPr/>
          <a:lstStyle/>
          <a:p>
            <a:r>
              <a:rPr lang="hr-HR" dirty="0"/>
              <a:t>Mjerenje i praćenje potresa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53E04-CCC0-4197-927F-C52F59C9E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866" y="1358284"/>
            <a:ext cx="9755928" cy="4824850"/>
          </a:xfrm>
        </p:spPr>
        <p:txBody>
          <a:bodyPr anchor="t"/>
          <a:lstStyle/>
          <a:p>
            <a:r>
              <a:rPr lang="hr-HR" dirty="0">
                <a:solidFill>
                  <a:schemeClr val="bg1"/>
                </a:solidFill>
              </a:rPr>
              <a:t>M</a:t>
            </a:r>
            <a:r>
              <a:rPr lang="en-US" dirty="0" err="1">
                <a:solidFill>
                  <a:schemeClr val="bg1"/>
                </a:solidFill>
              </a:rPr>
              <a:t>akroseizmičke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ljestvice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opisuju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intenzitet</a:t>
            </a:r>
            <a:r>
              <a:rPr lang="en-US" b="1" dirty="0">
                <a:solidFill>
                  <a:schemeClr val="bg1"/>
                </a:solidFill>
              </a:rPr>
              <a:t>: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hr-HR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Mercalli-</a:t>
            </a:r>
            <a:r>
              <a:rPr lang="en-US" b="1" dirty="0" err="1">
                <a:solidFill>
                  <a:schemeClr val="bg1"/>
                </a:solidFill>
              </a:rPr>
              <a:t>Cancani</a:t>
            </a:r>
            <a:r>
              <a:rPr lang="en-US" b="1" dirty="0">
                <a:solidFill>
                  <a:schemeClr val="bg1"/>
                </a:solidFill>
              </a:rPr>
              <a:t>-</a:t>
            </a:r>
            <a:r>
              <a:rPr lang="en-US" b="1" dirty="0" err="1">
                <a:solidFill>
                  <a:schemeClr val="bg1"/>
                </a:solidFill>
              </a:rPr>
              <a:t>Siebergova</a:t>
            </a:r>
            <a:r>
              <a:rPr lang="en-US" dirty="0">
                <a:solidFill>
                  <a:schemeClr val="bg1"/>
                </a:solidFill>
              </a:rPr>
              <a:t> (MCS), </a:t>
            </a:r>
            <a:endParaRPr lang="hr-HR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Modificirana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Mercallijeva</a:t>
            </a:r>
            <a:r>
              <a:rPr lang="en-US" dirty="0">
                <a:solidFill>
                  <a:schemeClr val="bg1"/>
                </a:solidFill>
              </a:rPr>
              <a:t> (MM, u SAD-u), </a:t>
            </a:r>
            <a:endParaRPr lang="hr-HR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Medvedev-</a:t>
            </a:r>
            <a:r>
              <a:rPr lang="en-US" dirty="0" err="1">
                <a:solidFill>
                  <a:schemeClr val="bg1"/>
                </a:solidFill>
              </a:rPr>
              <a:t>Sponheuer</a:t>
            </a:r>
            <a:r>
              <a:rPr lang="en-US" dirty="0">
                <a:solidFill>
                  <a:schemeClr val="bg1"/>
                </a:solidFill>
              </a:rPr>
              <a:t>-</a:t>
            </a:r>
            <a:r>
              <a:rPr lang="en-US" dirty="0" err="1">
                <a:solidFill>
                  <a:schemeClr val="bg1"/>
                </a:solidFill>
              </a:rPr>
              <a:t>Karnikova</a:t>
            </a:r>
            <a:r>
              <a:rPr lang="en-US" dirty="0">
                <a:solidFill>
                  <a:schemeClr val="bg1"/>
                </a:solidFill>
              </a:rPr>
              <a:t> (MSK)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hr-HR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Europska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makroseizmička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ljestvica</a:t>
            </a:r>
            <a:r>
              <a:rPr lang="en-US" dirty="0">
                <a:solidFill>
                  <a:schemeClr val="bg1"/>
                </a:solidFill>
              </a:rPr>
              <a:t> (EMS) 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Ljestvice</a:t>
            </a:r>
            <a:r>
              <a:rPr lang="en-US" dirty="0">
                <a:solidFill>
                  <a:schemeClr val="bg1"/>
                </a:solidFill>
              </a:rPr>
              <a:t> za </a:t>
            </a:r>
            <a:r>
              <a:rPr lang="en-US" dirty="0" err="1">
                <a:solidFill>
                  <a:schemeClr val="bg1"/>
                </a:solidFill>
              </a:rPr>
              <a:t>određivanje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makroseizmičkog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intenziteta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najčešće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imaju</a:t>
            </a:r>
            <a:r>
              <a:rPr lang="en-US" dirty="0">
                <a:solidFill>
                  <a:schemeClr val="bg1"/>
                </a:solidFill>
              </a:rPr>
              <a:t> 12 </a:t>
            </a:r>
            <a:r>
              <a:rPr lang="en-US" dirty="0" err="1">
                <a:solidFill>
                  <a:schemeClr val="bg1"/>
                </a:solidFill>
              </a:rPr>
              <a:t>stupnjeva</a:t>
            </a:r>
            <a:r>
              <a:rPr lang="en-US" dirty="0">
                <a:solidFill>
                  <a:schemeClr val="bg1"/>
                </a:solidFill>
              </a:rPr>
              <a:t>, a </a:t>
            </a:r>
            <a:r>
              <a:rPr lang="en-US" dirty="0" err="1">
                <a:solidFill>
                  <a:schemeClr val="bg1"/>
                </a:solidFill>
              </a:rPr>
              <a:t>svaki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stupanj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opisuje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tipične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učinke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potresa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jačine</a:t>
            </a:r>
            <a:r>
              <a:rPr lang="hr-HR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1CCD4-7AA5-4EC8-AAE4-3C897C827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88512F-2928-4D8F-8C89-15CF0CB65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287" y="42862"/>
            <a:ext cx="6829425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1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4998A-390E-4B6F-8895-6999DF7A1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66" y="172785"/>
            <a:ext cx="8534400" cy="1507067"/>
          </a:xfrm>
        </p:spPr>
        <p:txBody>
          <a:bodyPr/>
          <a:lstStyle/>
          <a:p>
            <a:r>
              <a:rPr lang="hr-HR" dirty="0"/>
              <a:t>Mjerenje i praćenje potresa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53E04-CCC0-4197-927F-C52F59C9E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866" y="1358284"/>
            <a:ext cx="9755928" cy="4824850"/>
          </a:xfrm>
        </p:spPr>
        <p:txBody>
          <a:bodyPr anchor="t"/>
          <a:lstStyle/>
          <a:p>
            <a:r>
              <a:rPr lang="en-US" b="1" dirty="0" err="1">
                <a:solidFill>
                  <a:schemeClr val="bg1"/>
                </a:solidFill>
              </a:rPr>
              <a:t>Magnituda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potresa</a:t>
            </a:r>
            <a:r>
              <a:rPr lang="en-US" dirty="0">
                <a:solidFill>
                  <a:schemeClr val="bg1"/>
                </a:solidFill>
              </a:rPr>
              <a:t> M je </a:t>
            </a:r>
            <a:r>
              <a:rPr lang="en-US" dirty="0" err="1">
                <a:solidFill>
                  <a:schemeClr val="bg1"/>
                </a:solidFill>
              </a:rPr>
              <a:t>mjera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broj</a:t>
            </a:r>
            <a:r>
              <a:rPr lang="en-US" dirty="0">
                <a:solidFill>
                  <a:schemeClr val="bg1"/>
                </a:solidFill>
              </a:rPr>
              <a:t>) </a:t>
            </a:r>
            <a:r>
              <a:rPr lang="en-US" dirty="0" err="1">
                <a:solidFill>
                  <a:schemeClr val="bg1"/>
                </a:solidFill>
              </a:rPr>
              <a:t>koja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opisuje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relativnu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veličinu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količinu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oslobođene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elastične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energije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potresa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Temelji</a:t>
            </a:r>
            <a:r>
              <a:rPr lang="en-US" dirty="0">
                <a:solidFill>
                  <a:schemeClr val="bg1"/>
                </a:solidFill>
              </a:rPr>
              <a:t> se </a:t>
            </a:r>
            <a:r>
              <a:rPr lang="en-US" dirty="0" err="1">
                <a:solidFill>
                  <a:schemeClr val="bg1"/>
                </a:solidFill>
              </a:rPr>
              <a:t>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mjerenju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najveće</a:t>
            </a:r>
            <a:r>
              <a:rPr lang="en-US" dirty="0">
                <a:solidFill>
                  <a:schemeClr val="bg1"/>
                </a:solidFill>
              </a:rPr>
              <a:t> amplitude </a:t>
            </a:r>
            <a:r>
              <a:rPr lang="en-US" dirty="0" err="1">
                <a:solidFill>
                  <a:schemeClr val="bg1"/>
                </a:solidFill>
              </a:rPr>
              <a:t>pomaka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seizmičkog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vala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opažene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nekoj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seizmološkoj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postaji</a:t>
            </a:r>
            <a:r>
              <a:rPr lang="hr-HR" dirty="0">
                <a:solidFill>
                  <a:schemeClr val="bg1"/>
                </a:solidFill>
              </a:rPr>
              <a:t>.</a:t>
            </a:r>
          </a:p>
          <a:p>
            <a:r>
              <a:rPr lang="hr-HR" dirty="0" err="1">
                <a:solidFill>
                  <a:schemeClr val="bg1"/>
                </a:solidFill>
              </a:rPr>
              <a:t>Richterova</a:t>
            </a:r>
            <a:r>
              <a:rPr lang="hr-HR" dirty="0">
                <a:solidFill>
                  <a:schemeClr val="bg1"/>
                </a:solidFill>
              </a:rPr>
              <a:t> skala – logaritamska </a:t>
            </a:r>
            <a:r>
              <a:rPr lang="hr-HR" dirty="0">
                <a:solidFill>
                  <a:schemeClr val="bg1"/>
                </a:solidFill>
                <a:sym typeface="Wingdings" panose="05000000000000000000" pitchFamily="2" charset="2"/>
              </a:rPr>
              <a:t> s</a:t>
            </a:r>
            <a:r>
              <a:rPr lang="hr-HR" dirty="0">
                <a:solidFill>
                  <a:schemeClr val="bg1"/>
                </a:solidFill>
              </a:rPr>
              <a:t>vaki stupanj znači 10x veću amplitudu vala, ali i cca 30x veću energiju!</a:t>
            </a:r>
          </a:p>
          <a:p>
            <a:r>
              <a:rPr lang="en-US" dirty="0">
                <a:solidFill>
                  <a:schemeClr val="bg1"/>
                </a:solidFill>
              </a:rPr>
              <a:t>U </a:t>
            </a:r>
            <a:r>
              <a:rPr lang="en-US" dirty="0" err="1">
                <a:solidFill>
                  <a:schemeClr val="bg1"/>
                </a:solidFill>
              </a:rPr>
              <a:t>pravilu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potres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veće</a:t>
            </a:r>
            <a:r>
              <a:rPr lang="en-US" dirty="0">
                <a:solidFill>
                  <a:schemeClr val="bg1"/>
                </a:solidFill>
              </a:rPr>
              <a:t> magnitude za </a:t>
            </a:r>
            <a:r>
              <a:rPr lang="en-US" dirty="0" err="1">
                <a:solidFill>
                  <a:schemeClr val="bg1"/>
                </a:solidFill>
              </a:rPr>
              <a:t>posljedicu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ima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veći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intenzitet</a:t>
            </a:r>
            <a:r>
              <a:rPr lang="en-US" dirty="0">
                <a:solidFill>
                  <a:schemeClr val="bg1"/>
                </a:solidFill>
              </a:rPr>
              <a:t>. No </a:t>
            </a:r>
            <a:r>
              <a:rPr lang="en-US" dirty="0" err="1">
                <a:solidFill>
                  <a:schemeClr val="bg1"/>
                </a:solidFill>
              </a:rPr>
              <a:t>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intenzitet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znatno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utječu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lokalni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hr-HR" dirty="0">
                <a:solidFill>
                  <a:schemeClr val="bg1"/>
                </a:solidFill>
              </a:rPr>
              <a:t>elementi (tlo, gradnja, dubina </a:t>
            </a:r>
            <a:r>
              <a:rPr lang="hr-HR" dirty="0" err="1">
                <a:solidFill>
                  <a:schemeClr val="bg1"/>
                </a:solidFill>
              </a:rPr>
              <a:t>hipocentra</a:t>
            </a:r>
            <a:r>
              <a:rPr lang="hr-HR" dirty="0">
                <a:solidFill>
                  <a:schemeClr val="bg1"/>
                </a:solidFill>
              </a:rPr>
              <a:t>…)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1CCD4-7AA5-4EC8-AAE4-3C897C827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40F486-6664-45E7-9B6B-E0A4F59DC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66" y="1178515"/>
            <a:ext cx="9196330" cy="550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8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4998A-390E-4B6F-8895-6999DF7A1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66" y="172785"/>
            <a:ext cx="8534400" cy="1507067"/>
          </a:xfrm>
        </p:spPr>
        <p:txBody>
          <a:bodyPr/>
          <a:lstStyle/>
          <a:p>
            <a:r>
              <a:rPr lang="hr-HR" dirty="0"/>
              <a:t>Mjerenje i praćenje potresa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1CF808-22E9-4389-BDF6-6C81DCF12B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5891" y="1234919"/>
            <a:ext cx="5110770" cy="36147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1CCD4-7AA5-4EC8-AAE4-3C897C827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E403EE-876A-4789-9C4F-FE68D5681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39" y="1234919"/>
            <a:ext cx="5450296" cy="54502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D86B6-1D2B-4D00-93F5-FA08BD9C3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686" y="61928"/>
            <a:ext cx="7518011" cy="673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A9309-EFC0-4308-ACF7-AF53E1D07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196542"/>
            <a:ext cx="8534400" cy="978516"/>
          </a:xfrm>
        </p:spPr>
        <p:txBody>
          <a:bodyPr/>
          <a:lstStyle/>
          <a:p>
            <a:r>
              <a:rPr lang="hr-HR" dirty="0"/>
              <a:t>Potres i popratne pojave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0166A-15CF-4C90-B7EB-A8EF42883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435" y="985421"/>
            <a:ext cx="8534400" cy="4891595"/>
          </a:xfrm>
        </p:spPr>
        <p:txBody>
          <a:bodyPr anchor="t"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Primarni</a:t>
            </a:r>
            <a:r>
              <a:rPr lang="en-US" dirty="0">
                <a:solidFill>
                  <a:schemeClr val="bg1"/>
                </a:solidFill>
              </a:rPr>
              <a:t> u</a:t>
            </a:r>
            <a:r>
              <a:rPr lang="hr-HR" dirty="0">
                <a:solidFill>
                  <a:schemeClr val="bg1"/>
                </a:solidFill>
              </a:rPr>
              <a:t>č</a:t>
            </a:r>
            <a:r>
              <a:rPr lang="en-US" dirty="0" err="1">
                <a:solidFill>
                  <a:schemeClr val="bg1"/>
                </a:solidFill>
              </a:rPr>
              <a:t>inci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potresa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su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r>
              <a:rPr lang="en-US" b="1" dirty="0" err="1">
                <a:solidFill>
                  <a:schemeClr val="bg1"/>
                </a:solidFill>
              </a:rPr>
              <a:t>trešnja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hr-HR" dirty="0">
                <a:solidFill>
                  <a:schemeClr val="bg1"/>
                </a:solidFill>
              </a:rPr>
              <a:t>uzrokovana prolaskom </a:t>
            </a:r>
            <a:r>
              <a:rPr lang="en-US" dirty="0" err="1">
                <a:solidFill>
                  <a:schemeClr val="bg1"/>
                </a:solidFill>
              </a:rPr>
              <a:t>seizmi</a:t>
            </a:r>
            <a:r>
              <a:rPr lang="hr-HR" dirty="0">
                <a:solidFill>
                  <a:schemeClr val="bg1"/>
                </a:solidFill>
              </a:rPr>
              <a:t>č</a:t>
            </a:r>
            <a:r>
              <a:rPr lang="en-US" dirty="0" err="1">
                <a:solidFill>
                  <a:schemeClr val="bg1"/>
                </a:solidFill>
              </a:rPr>
              <a:t>kih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valova</a:t>
            </a:r>
            <a:r>
              <a:rPr lang="en-US" dirty="0">
                <a:solidFill>
                  <a:schemeClr val="bg1"/>
                </a:solidFill>
              </a:rPr>
              <a:t>,</a:t>
            </a:r>
            <a:r>
              <a:rPr lang="hr-HR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posebno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površinskih</a:t>
            </a:r>
            <a:r>
              <a:rPr lang="hr-HR" dirty="0">
                <a:solidFill>
                  <a:schemeClr val="bg1"/>
                </a:solidFill>
              </a:rPr>
              <a:t> – najveći uzrok štete</a:t>
            </a:r>
          </a:p>
          <a:p>
            <a:r>
              <a:rPr lang="en-US" b="1" dirty="0" err="1">
                <a:solidFill>
                  <a:schemeClr val="bg1"/>
                </a:solidFill>
              </a:rPr>
              <a:t>rasjedanje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tla</a:t>
            </a:r>
            <a:r>
              <a:rPr lang="hr-HR" b="1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nastaje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aktivnom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rasjedu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ali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u </a:t>
            </a:r>
            <a:r>
              <a:rPr lang="en-US" dirty="0" err="1">
                <a:solidFill>
                  <a:schemeClr val="bg1"/>
                </a:solidFill>
              </a:rPr>
              <a:t>tlu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posljedica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prolaska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seizmi</a:t>
            </a:r>
            <a:r>
              <a:rPr lang="hr-HR" dirty="0">
                <a:solidFill>
                  <a:schemeClr val="bg1"/>
                </a:solidFill>
              </a:rPr>
              <a:t>č</a:t>
            </a:r>
            <a:r>
              <a:rPr lang="en-US" dirty="0" err="1">
                <a:solidFill>
                  <a:schemeClr val="bg1"/>
                </a:solidFill>
              </a:rPr>
              <a:t>kih</a:t>
            </a:r>
            <a:r>
              <a:rPr lang="hr-HR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valova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b="1" dirty="0" err="1">
                <a:solidFill>
                  <a:schemeClr val="bg1"/>
                </a:solidFill>
              </a:rPr>
              <a:t>promjene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hr-HR" b="1" dirty="0">
                <a:solidFill>
                  <a:schemeClr val="bg1"/>
                </a:solidFill>
              </a:rPr>
              <a:t>razine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podzemnih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voda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hr-HR" dirty="0">
                <a:solidFill>
                  <a:schemeClr val="bg1"/>
                </a:solidFill>
              </a:rPr>
              <a:t>zbog pucanja stijena i promjene položaja slojeva te promjene pravaca tečenja (može biti i sekundarna pojava)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urušavanje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hr-HR" dirty="0">
                <a:solidFill>
                  <a:schemeClr val="bg1"/>
                </a:solidFill>
              </a:rPr>
              <a:t>građevina – zapravo posljedica trešnje, mogu biti i sekundarna pojava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9104E-E65E-439E-BC89-B55658DA1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92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A9309-EFC0-4308-ACF7-AF53E1D07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196542"/>
            <a:ext cx="8534400" cy="978516"/>
          </a:xfrm>
        </p:spPr>
        <p:txBody>
          <a:bodyPr/>
          <a:lstStyle/>
          <a:p>
            <a:r>
              <a:rPr lang="hr-HR" dirty="0"/>
              <a:t>Potres i popratne pojave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0166A-15CF-4C90-B7EB-A8EF42883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435" y="985421"/>
            <a:ext cx="8534400" cy="4891595"/>
          </a:xfrm>
        </p:spPr>
        <p:txBody>
          <a:bodyPr anchor="t">
            <a:normAutofit/>
          </a:bodyPr>
          <a:lstStyle/>
          <a:p>
            <a:r>
              <a:rPr lang="hr-HR" dirty="0" err="1">
                <a:solidFill>
                  <a:schemeClr val="bg1"/>
                </a:solidFill>
              </a:rPr>
              <a:t>Sekund</a:t>
            </a:r>
            <a:r>
              <a:rPr lang="en-US" dirty="0" err="1">
                <a:solidFill>
                  <a:schemeClr val="bg1"/>
                </a:solidFill>
              </a:rPr>
              <a:t>arni</a:t>
            </a:r>
            <a:r>
              <a:rPr lang="en-US" dirty="0">
                <a:solidFill>
                  <a:schemeClr val="bg1"/>
                </a:solidFill>
              </a:rPr>
              <a:t> u</a:t>
            </a:r>
            <a:r>
              <a:rPr lang="hr-HR" dirty="0">
                <a:solidFill>
                  <a:schemeClr val="bg1"/>
                </a:solidFill>
              </a:rPr>
              <a:t>č</a:t>
            </a:r>
            <a:r>
              <a:rPr lang="en-US" dirty="0" err="1">
                <a:solidFill>
                  <a:schemeClr val="bg1"/>
                </a:solidFill>
              </a:rPr>
              <a:t>inci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potresa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su</a:t>
            </a:r>
            <a:r>
              <a:rPr lang="en-US" dirty="0">
                <a:solidFill>
                  <a:schemeClr val="bg1"/>
                </a:solidFill>
              </a:rPr>
              <a:t>: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b="1" dirty="0">
                <a:solidFill>
                  <a:schemeClr val="bg1"/>
                </a:solidFill>
              </a:rPr>
              <a:t>Naknadni potresi </a:t>
            </a:r>
            <a:r>
              <a:rPr lang="hr-HR" dirty="0">
                <a:solidFill>
                  <a:schemeClr val="bg1"/>
                </a:solidFill>
              </a:rPr>
              <a:t>– obično manje magnitude. Poznati i kao ,,smirivanje terena’’.</a:t>
            </a:r>
          </a:p>
          <a:p>
            <a:r>
              <a:rPr lang="hr-HR" b="1" dirty="0">
                <a:solidFill>
                  <a:schemeClr val="bg1"/>
                </a:solidFill>
              </a:rPr>
              <a:t>Požari</a:t>
            </a:r>
            <a:r>
              <a:rPr lang="hr-HR" dirty="0">
                <a:solidFill>
                  <a:schemeClr val="bg1"/>
                </a:solidFill>
              </a:rPr>
              <a:t> – kod puknuća plinovoda ili oštećenja strujnih instalacija. Mogu poprimiti katastrofalne razmjere. </a:t>
            </a:r>
          </a:p>
          <a:p>
            <a:r>
              <a:rPr lang="hr-HR" b="1" dirty="0">
                <a:solidFill>
                  <a:schemeClr val="bg1"/>
                </a:solidFill>
              </a:rPr>
              <a:t>Aktivacija </a:t>
            </a:r>
            <a:r>
              <a:rPr lang="hr-HR" b="1" dirty="0" err="1">
                <a:solidFill>
                  <a:schemeClr val="bg1"/>
                </a:solidFill>
              </a:rPr>
              <a:t>padinskih</a:t>
            </a:r>
            <a:r>
              <a:rPr lang="hr-HR" b="1" dirty="0">
                <a:solidFill>
                  <a:schemeClr val="bg1"/>
                </a:solidFill>
              </a:rPr>
              <a:t> procesa </a:t>
            </a:r>
            <a:r>
              <a:rPr lang="hr-HR" dirty="0">
                <a:solidFill>
                  <a:schemeClr val="bg1"/>
                </a:solidFill>
              </a:rPr>
              <a:t>– odroni, lavine, klizišta…</a:t>
            </a:r>
          </a:p>
          <a:p>
            <a:r>
              <a:rPr lang="hr-HR" b="1" dirty="0" err="1">
                <a:solidFill>
                  <a:schemeClr val="bg1"/>
                </a:solidFill>
              </a:rPr>
              <a:t>Likvefakcija</a:t>
            </a:r>
            <a:r>
              <a:rPr lang="hr-HR" dirty="0">
                <a:solidFill>
                  <a:schemeClr val="bg1"/>
                </a:solidFill>
              </a:rPr>
              <a:t> -  </a:t>
            </a:r>
            <a:r>
              <a:rPr lang="hr-HR" dirty="0">
                <a:solidFill>
                  <a:schemeClr val="bg1"/>
                </a:solidFill>
                <a:hlinkClick r:id="rId2"/>
              </a:rPr>
              <a:t>https://www.britannica.com/video/185615/liquefaction-event-soil-particles-earthquake-combination-water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b="1" dirty="0">
                <a:solidFill>
                  <a:schemeClr val="bg1"/>
                </a:solidFill>
              </a:rPr>
              <a:t>Promjene u reljefu i promjene riječnih tokova </a:t>
            </a:r>
            <a:r>
              <a:rPr lang="hr-HR" dirty="0">
                <a:solidFill>
                  <a:schemeClr val="bg1"/>
                </a:solidFill>
              </a:rPr>
              <a:t>– promjene u visini tla od nekoliko metara (mogu biti i tercijarni učinak) </a:t>
            </a:r>
          </a:p>
          <a:p>
            <a:r>
              <a:rPr lang="hr-HR" b="1" dirty="0" err="1">
                <a:solidFill>
                  <a:schemeClr val="bg1"/>
                </a:solidFill>
              </a:rPr>
              <a:t>Tsunamiji</a:t>
            </a:r>
            <a:r>
              <a:rPr lang="hr-HR" b="1" dirty="0">
                <a:solidFill>
                  <a:schemeClr val="bg1"/>
                </a:solidFill>
              </a:rPr>
              <a:t>, poplave…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9104E-E65E-439E-BC89-B55658DA1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10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3F2FE-FF69-4F71-8A1B-44E22947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76" y="266329"/>
            <a:ext cx="8534400" cy="836473"/>
          </a:xfrm>
        </p:spPr>
        <p:txBody>
          <a:bodyPr/>
          <a:lstStyle/>
          <a:p>
            <a:r>
              <a:rPr lang="hr-HR" dirty="0"/>
              <a:t>Upravljanje rizikom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1F703-9B5E-4766-8782-B90F53638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230" y="0"/>
            <a:ext cx="10383081" cy="5865920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Kako smanjiti rizik od posljedica potresa? </a:t>
            </a:r>
          </a:p>
          <a:p>
            <a:pPr marL="0" indent="0">
              <a:buNone/>
            </a:pPr>
            <a:r>
              <a:rPr lang="hr-HR" sz="2400" b="1" dirty="0">
                <a:solidFill>
                  <a:schemeClr val="bg1"/>
                </a:solidFill>
              </a:rPr>
              <a:t>Rizik = f (opasnost, izloženost, ranjivost, kapacitet/otpornost)</a:t>
            </a:r>
          </a:p>
          <a:p>
            <a:pPr marL="0" indent="0">
              <a:buNone/>
            </a:pPr>
            <a:endParaRPr lang="hr-H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Opasnost – potres (primarni i sekundarni učinci)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Izloženost – izloženost utjecaju pojava prilikom potresa (udaljenost od epicentra)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Ranjivost – ranjivost na pojave prilikom trešnje (štetnost samih pojava za čovjeka)</a:t>
            </a:r>
          </a:p>
          <a:p>
            <a:pPr marL="0" indent="0">
              <a:buNone/>
            </a:pPr>
            <a:r>
              <a:rPr lang="hr-HR">
                <a:solidFill>
                  <a:schemeClr val="bg1"/>
                </a:solidFill>
              </a:rPr>
              <a:t>Kapacitet (otpornost) – </a:t>
            </a:r>
            <a:r>
              <a:rPr lang="hr-HR" dirty="0">
                <a:solidFill>
                  <a:schemeClr val="bg1"/>
                </a:solidFill>
              </a:rPr>
              <a:t>spremnost, sredstva i sposobnost za reakciju – otpornost društva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E65B3-B668-4C98-B48F-4FD5DFEC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15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95078B5-2218-49D2-90C1-E905257EC98B}"/>
              </a:ext>
            </a:extLst>
          </p:cNvPr>
          <p:cNvSpPr/>
          <p:nvPr/>
        </p:nvSpPr>
        <p:spPr>
          <a:xfrm>
            <a:off x="272880" y="3420121"/>
            <a:ext cx="10090320" cy="1240655"/>
          </a:xfrm>
          <a:prstGeom prst="round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5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3F2FE-FF69-4F71-8A1B-44E22947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76" y="266329"/>
            <a:ext cx="8534400" cy="836473"/>
          </a:xfrm>
        </p:spPr>
        <p:txBody>
          <a:bodyPr/>
          <a:lstStyle/>
          <a:p>
            <a:r>
              <a:rPr lang="hr-HR" dirty="0"/>
              <a:t>Upravljanje rizikom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1F703-9B5E-4766-8782-B90F53638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34" y="609600"/>
            <a:ext cx="10712989" cy="492192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hr-HR" dirty="0">
              <a:solidFill>
                <a:schemeClr val="bg1"/>
              </a:solidFill>
            </a:endParaRPr>
          </a:p>
          <a:p>
            <a:r>
              <a:rPr lang="hr-HR" dirty="0">
                <a:solidFill>
                  <a:schemeClr val="bg1"/>
                </a:solidFill>
              </a:rPr>
              <a:t>Praćenje </a:t>
            </a:r>
            <a:r>
              <a:rPr lang="hr-HR" dirty="0" err="1">
                <a:solidFill>
                  <a:schemeClr val="bg1"/>
                </a:solidFill>
              </a:rPr>
              <a:t>seizmičnosti</a:t>
            </a:r>
            <a:r>
              <a:rPr lang="hr-HR" dirty="0">
                <a:solidFill>
                  <a:schemeClr val="bg1"/>
                </a:solidFill>
              </a:rPr>
              <a:t> – seizmološke službe</a:t>
            </a:r>
          </a:p>
          <a:p>
            <a:r>
              <a:rPr lang="hr-HR" sz="1800" dirty="0">
                <a:solidFill>
                  <a:schemeClr val="bg1"/>
                </a:solidFill>
              </a:rPr>
              <a:t>Na temelju dosadašnjih događaja i obilježja terena izrađuju se karte ubrzanja i karte opasnosti od potresa</a:t>
            </a:r>
          </a:p>
          <a:p>
            <a:r>
              <a:rPr lang="hr-HR" sz="1800" dirty="0">
                <a:solidFill>
                  <a:schemeClr val="bg1"/>
                </a:solidFill>
              </a:rPr>
              <a:t>Neke zemlje imaju i sustave ranog upozoravanja</a:t>
            </a:r>
          </a:p>
          <a:p>
            <a:r>
              <a:rPr lang="hr-HR" sz="1800" dirty="0">
                <a:solidFill>
                  <a:schemeClr val="bg1"/>
                </a:solidFill>
              </a:rPr>
              <a:t>Rano upozoravanje zadnjih nekoliko godina djeluje i na globalnoj razini – Google obavijesti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E8084-BD0D-4875-859F-A0C9F38DA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2B29BE-17B4-467B-B903-2AB63EE1F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936" y="1326477"/>
            <a:ext cx="5687030" cy="53812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8FF628-34CD-456F-A39F-E19A31E51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90" y="3168216"/>
            <a:ext cx="7076104" cy="34902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8F4E7A-8090-4DFA-A5DE-6DBF732E7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4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3F2FE-FF69-4F71-8A1B-44E22947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03" y="233286"/>
            <a:ext cx="8534400" cy="1022904"/>
          </a:xfrm>
        </p:spPr>
        <p:txBody>
          <a:bodyPr anchor="t"/>
          <a:lstStyle/>
          <a:p>
            <a:r>
              <a:rPr lang="hr-HR" dirty="0"/>
              <a:t>Upravljanje rizikom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1F703-9B5E-4766-8782-B90F53638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663" y="464968"/>
            <a:ext cx="11806669" cy="592806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hr-HR" dirty="0"/>
          </a:p>
          <a:p>
            <a:r>
              <a:rPr lang="hr-HR" dirty="0">
                <a:solidFill>
                  <a:schemeClr val="bg1"/>
                </a:solidFill>
              </a:rPr>
              <a:t>Predviđanje potresa? – dugoročno: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1"/>
                </a:solidFill>
              </a:rPr>
              <a:t>Vremenski: periodičnost potresa – nije pouzdano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1"/>
                </a:solidFill>
              </a:rPr>
              <a:t>Prostorno: seizmičke praznine - zone u seizmički aktivnom području u kojima se u skorije vrijeme nisu dogodili potresi, ali se u njima očekuju. </a:t>
            </a:r>
          </a:p>
          <a:p>
            <a:pPr>
              <a:buFont typeface="Arial" panose="020B0604020202020204" pitchFamily="34" charset="0"/>
              <a:buChar char="•"/>
            </a:pPr>
            <a:endParaRPr lang="hr-HR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B60889-719A-46B2-8A25-E483B432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942278-6C00-464F-B381-51ABB2C5E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559" y="2485748"/>
            <a:ext cx="7145994" cy="430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16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3F2FE-FF69-4F71-8A1B-44E22947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03" y="233286"/>
            <a:ext cx="8534400" cy="1022904"/>
          </a:xfrm>
        </p:spPr>
        <p:txBody>
          <a:bodyPr anchor="t"/>
          <a:lstStyle/>
          <a:p>
            <a:r>
              <a:rPr lang="hr-HR" dirty="0"/>
              <a:t>Upravljanje rizikom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1F703-9B5E-4766-8782-B90F53638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663" y="464968"/>
            <a:ext cx="11806669" cy="592806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hr-HR" dirty="0"/>
          </a:p>
          <a:p>
            <a:r>
              <a:rPr lang="hr-HR" dirty="0">
                <a:solidFill>
                  <a:schemeClr val="bg1"/>
                </a:solidFill>
              </a:rPr>
              <a:t>Predviđanje potresa? – kratkoročno: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1"/>
                </a:solidFill>
              </a:rPr>
              <a:t>Mnogo malih potresa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1"/>
                </a:solidFill>
              </a:rPr>
              <a:t>Povećanje </a:t>
            </a:r>
            <a:r>
              <a:rPr lang="hr-HR" dirty="0" err="1">
                <a:solidFill>
                  <a:schemeClr val="bg1"/>
                </a:solidFill>
              </a:rPr>
              <a:t>radona</a:t>
            </a:r>
            <a:r>
              <a:rPr lang="hr-HR" dirty="0">
                <a:solidFill>
                  <a:schemeClr val="bg1"/>
                </a:solidFill>
              </a:rPr>
              <a:t> u vodi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1"/>
                </a:solidFill>
              </a:rPr>
              <a:t>Čudno ponašanje životinja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1"/>
                </a:solidFill>
              </a:rPr>
              <a:t>Potresi s rastućom magnitudom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1"/>
                </a:solidFill>
              </a:rPr>
              <a:t>Promjene u </a:t>
            </a:r>
            <a:r>
              <a:rPr lang="hr-HR" dirty="0" err="1">
                <a:solidFill>
                  <a:schemeClr val="bg1"/>
                </a:solidFill>
              </a:rPr>
              <a:t>geomagnetskim</a:t>
            </a:r>
            <a:r>
              <a:rPr lang="hr-HR" dirty="0">
                <a:solidFill>
                  <a:schemeClr val="bg1"/>
                </a:solidFill>
              </a:rPr>
              <a:t> poljima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1"/>
                </a:solidFill>
              </a:rPr>
              <a:t>Pojava neobičnih svjetala na nebu…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B60889-719A-46B2-8A25-E483B432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69813A-5537-46C9-BFE8-9259AA457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516" y="3086100"/>
            <a:ext cx="4954892" cy="330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3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3F2FE-FF69-4F71-8A1B-44E22947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03" y="375082"/>
            <a:ext cx="8534400" cy="1022904"/>
          </a:xfrm>
        </p:spPr>
        <p:txBody>
          <a:bodyPr anchor="t"/>
          <a:lstStyle/>
          <a:p>
            <a:r>
              <a:rPr lang="hr-HR" dirty="0"/>
              <a:t>Upravljanje rizikom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1F703-9B5E-4766-8782-B90F53638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665" y="609600"/>
            <a:ext cx="11806669" cy="592806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Najveći rizik je u gusto naseljenim, urbanim područjima (zašto?)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Kako smanjiti rizik?</a:t>
            </a:r>
          </a:p>
          <a:p>
            <a:r>
              <a:rPr lang="hr-HR" dirty="0">
                <a:solidFill>
                  <a:schemeClr val="bg1"/>
                </a:solidFill>
              </a:rPr>
              <a:t>Građevinski propisi (materijal, razmak između građevina, planiranje prostorija, urbano planiranje…)</a:t>
            </a:r>
          </a:p>
          <a:p>
            <a:r>
              <a:rPr lang="hr-HR" dirty="0">
                <a:solidFill>
                  <a:schemeClr val="bg1"/>
                </a:solidFill>
              </a:rPr>
              <a:t>Ojačavanje građevina i korištenje modernih protupotresnih tehnologija prilikom izgradnje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  <a:hlinkClick r:id="rId2"/>
              </a:rPr>
              <a:t>https://www.youtube.com/watch?v=dunTORU3Ysk</a:t>
            </a:r>
            <a:r>
              <a:rPr lang="hr-HR" dirty="0">
                <a:solidFill>
                  <a:schemeClr val="bg1"/>
                </a:solidFill>
              </a:rPr>
              <a:t> </a:t>
            </a:r>
          </a:p>
          <a:p>
            <a:r>
              <a:rPr lang="hr-HR" dirty="0">
                <a:solidFill>
                  <a:schemeClr val="bg1"/>
                </a:solidFill>
              </a:rPr>
              <a:t>Sigurno namještanje interijera (pričvršćivanje namještaja, izbjegavati rušenja zidova)</a:t>
            </a:r>
          </a:p>
          <a:p>
            <a:r>
              <a:rPr lang="hr-HR" dirty="0">
                <a:solidFill>
                  <a:schemeClr val="bg1"/>
                </a:solidFill>
              </a:rPr>
              <a:t>Edukacija stanovništva i vježbe evakuacije (edukacija o prošlim događajima, postupcima u slučaju potresa, vjerojatnosti potresa, mjestima za evakuaciju…)</a:t>
            </a:r>
          </a:p>
          <a:p>
            <a:r>
              <a:rPr lang="hr-HR" dirty="0">
                <a:solidFill>
                  <a:schemeClr val="bg1"/>
                </a:solidFill>
              </a:rPr>
              <a:t>Spremnost na opasnost od popratnih pojava - </a:t>
            </a:r>
            <a:r>
              <a:rPr lang="hr-HR" dirty="0">
                <a:solidFill>
                  <a:schemeClr val="bg1"/>
                </a:solidFill>
                <a:hlinkClick r:id="rId3"/>
              </a:rPr>
              <a:t>https://www.youtube.com/watch?v=WcbCYZ-V9LU</a:t>
            </a:r>
            <a:r>
              <a:rPr lang="hr-HR" dirty="0">
                <a:solidFill>
                  <a:schemeClr val="bg1"/>
                </a:solidFill>
              </a:rPr>
              <a:t> </a:t>
            </a:r>
          </a:p>
          <a:p>
            <a:r>
              <a:rPr lang="hr-HR" dirty="0">
                <a:solidFill>
                  <a:schemeClr val="bg1"/>
                </a:solidFill>
              </a:rPr>
              <a:t>Organizacija službi civilne zaštite i spasilačkih službi</a:t>
            </a:r>
          </a:p>
          <a:p>
            <a:r>
              <a:rPr lang="hr-HR" dirty="0">
                <a:solidFill>
                  <a:schemeClr val="bg1"/>
                </a:solidFill>
              </a:rPr>
              <a:t>Organizacija društva i službi za zbrinjavanje ljudi i obnovu</a:t>
            </a:r>
          </a:p>
          <a:p>
            <a:pPr marL="457200" indent="-457200">
              <a:buAutoNum type="arabicPeriod"/>
            </a:pP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B60889-719A-46B2-8A25-E483B432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2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9F59A-BE8A-47D7-AD6C-4B707FB21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08295"/>
            <a:ext cx="8534400" cy="1507067"/>
          </a:xfrm>
        </p:spPr>
        <p:txBody>
          <a:bodyPr/>
          <a:lstStyle/>
          <a:p>
            <a:r>
              <a:rPr lang="hr-HR" dirty="0"/>
              <a:t>Sadržaj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2321B-D9F9-4A0B-A432-15DAF50EB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440402"/>
            <a:ext cx="8534400" cy="3615267"/>
          </a:xfrm>
        </p:spPr>
        <p:txBody>
          <a:bodyPr/>
          <a:lstStyle/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hr-HR" sz="2400" dirty="0">
                <a:solidFill>
                  <a:schemeClr val="bg1"/>
                </a:solidFill>
              </a:rPr>
              <a:t>Općenito o potresima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hr-HR" sz="2400" dirty="0">
                <a:solidFill>
                  <a:schemeClr val="bg1"/>
                </a:solidFill>
              </a:rPr>
              <a:t>Opasnosti i popratne pojave uzrokovane potresom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hr-HR" sz="2400" dirty="0">
                <a:solidFill>
                  <a:schemeClr val="bg1"/>
                </a:solidFill>
              </a:rPr>
              <a:t>Upravljanje rizikom od potresa</a:t>
            </a:r>
          </a:p>
          <a:p>
            <a:r>
              <a:rPr lang="hr-HR" sz="2400" dirty="0">
                <a:solidFill>
                  <a:schemeClr val="bg1"/>
                </a:solidFill>
              </a:rPr>
              <a:t>Zaključak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66275-7486-483C-A501-939C9072F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37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FAF19-9AB7-408E-B0A7-72A5BAE82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0"/>
            <a:ext cx="8534400" cy="1507067"/>
          </a:xfrm>
        </p:spPr>
        <p:txBody>
          <a:bodyPr/>
          <a:lstStyle/>
          <a:p>
            <a:r>
              <a:rPr lang="hr-HR" dirty="0"/>
              <a:t>Zaključci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5656A-BD38-4161-856D-2B71CA471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068" y="1103051"/>
            <a:ext cx="8534400" cy="4694067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Potrese je nemoguće spriječiti</a:t>
            </a:r>
          </a:p>
          <a:p>
            <a:r>
              <a:rPr lang="hr-HR" dirty="0">
                <a:solidFill>
                  <a:schemeClr val="bg1"/>
                </a:solidFill>
              </a:rPr>
              <a:t>Najrizičnija područja su gusto naseljena, urbana područja u dijelovima svijeta gdje se očekuju snažni potresi</a:t>
            </a:r>
          </a:p>
          <a:p>
            <a:r>
              <a:rPr lang="hr-HR" dirty="0">
                <a:solidFill>
                  <a:schemeClr val="bg1"/>
                </a:solidFill>
              </a:rPr>
              <a:t>Potrese je gotovo nemoguće predvidjeti</a:t>
            </a:r>
          </a:p>
          <a:p>
            <a:r>
              <a:rPr lang="hr-HR" dirty="0">
                <a:solidFill>
                  <a:schemeClr val="bg1"/>
                </a:solidFill>
              </a:rPr>
              <a:t>Za smanjenje opasnosti za ljudske živote ključni su adekvatni građevinski propisi i građevinski zahvati</a:t>
            </a:r>
          </a:p>
          <a:p>
            <a:r>
              <a:rPr lang="hr-HR" dirty="0">
                <a:solidFill>
                  <a:schemeClr val="bg1"/>
                </a:solidFill>
              </a:rPr>
              <a:t>Edukacija i spremnost stanovništva je bitan faktor kao i kod svakog prirodnog rizika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75D446-3942-42EF-9BC7-28D48D037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49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E9159-C72A-4DC3-BA8F-5A3F1D532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047" y="532264"/>
            <a:ext cx="8534400" cy="867792"/>
          </a:xfrm>
        </p:spPr>
        <p:txBody>
          <a:bodyPr/>
          <a:lstStyle/>
          <a:p>
            <a:r>
              <a:rPr lang="hr-HR" dirty="0">
                <a:solidFill>
                  <a:schemeClr val="bg1"/>
                </a:solidFill>
              </a:rPr>
              <a:t>Epicentri potresa u svijetu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8D064-53C6-4DAF-9730-AA6939A72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C9D462-42DD-4655-A8E8-1834FE5A2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17" y="2240233"/>
            <a:ext cx="7386221" cy="4085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8B0ED0-5930-46EE-A1F3-3CEB3E9AE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406" y="757179"/>
            <a:ext cx="7386222" cy="49787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0C3920-259B-4222-B8F0-53DBA0A6C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517" y="1400056"/>
            <a:ext cx="8572500" cy="5286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A15F0B-EDEA-421F-BB98-1BD69E77968C}"/>
              </a:ext>
            </a:extLst>
          </p:cNvPr>
          <p:cNvSpPr txBox="1"/>
          <p:nvPr/>
        </p:nvSpPr>
        <p:spPr>
          <a:xfrm>
            <a:off x="8913181" y="1701083"/>
            <a:ext cx="343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M &gt; 5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9D1C67-6024-4967-B390-B3145EC32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64" y="8847"/>
            <a:ext cx="11815072" cy="68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7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12D20-03BD-49B2-BCF5-20E482116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33" y="208296"/>
            <a:ext cx="8534400" cy="990190"/>
          </a:xfrm>
        </p:spPr>
        <p:txBody>
          <a:bodyPr/>
          <a:lstStyle/>
          <a:p>
            <a:r>
              <a:rPr lang="hr-HR" dirty="0"/>
              <a:t>Općenito o potresima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E9159-C72A-4DC3-BA8F-5A3F1D532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105" y="1458157"/>
            <a:ext cx="11771790" cy="4285695"/>
          </a:xfrm>
        </p:spPr>
        <p:txBody>
          <a:bodyPr anchor="t"/>
          <a:lstStyle/>
          <a:p>
            <a:endParaRPr lang="hr-HR" dirty="0">
              <a:solidFill>
                <a:schemeClr val="bg1"/>
              </a:solidFill>
            </a:endParaRPr>
          </a:p>
          <a:p>
            <a:r>
              <a:rPr lang="hr-HR" dirty="0">
                <a:solidFill>
                  <a:schemeClr val="bg1"/>
                </a:solidFill>
              </a:rPr>
              <a:t>Godišnje od posljedica potresa strada oko 25 000 ljudi (1/5 smrti od prirodnih katastrofa)</a:t>
            </a:r>
          </a:p>
          <a:p>
            <a:r>
              <a:rPr lang="hr-HR" dirty="0">
                <a:solidFill>
                  <a:schemeClr val="bg1"/>
                </a:solidFill>
              </a:rPr>
              <a:t>Rast globalne populacije povećao je i prosječnu godišnju štetu od potresa: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   14 milijardi $ (1985.) </a:t>
            </a:r>
            <a:r>
              <a:rPr lang="hr-HR" dirty="0">
                <a:solidFill>
                  <a:schemeClr val="bg1"/>
                </a:solidFill>
                <a:sym typeface="Wingdings" panose="05000000000000000000" pitchFamily="2" charset="2"/>
              </a:rPr>
              <a:t> 140 milijardi $ (2014.)</a:t>
            </a:r>
          </a:p>
          <a:p>
            <a:r>
              <a:rPr lang="hr-HR" dirty="0">
                <a:solidFill>
                  <a:schemeClr val="bg1"/>
                </a:solidFill>
                <a:sym typeface="Wingdings" panose="05000000000000000000" pitchFamily="2" charset="2"/>
              </a:rPr>
              <a:t>Srednji godišnji broj stanovnika pod utjecajem potresa narastao je sa 60 milijuna (1985.) na 179 milijuna (2014.)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6132D-C8FF-4631-B253-C69D469D4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DD11FE-3435-4827-80F1-A925DD2C1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8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D93D-9A21-410A-91F3-9BD7A9FE0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83" y="150921"/>
            <a:ext cx="8534400" cy="1038688"/>
          </a:xfrm>
        </p:spPr>
        <p:txBody>
          <a:bodyPr/>
          <a:lstStyle/>
          <a:p>
            <a:r>
              <a:rPr lang="hr-HR" dirty="0"/>
              <a:t> Mehanizam potresa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82316-7680-45A5-989A-BAD81A845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961" y="1074198"/>
            <a:ext cx="11327276" cy="5783802"/>
          </a:xfrm>
        </p:spPr>
        <p:txBody>
          <a:bodyPr anchor="t">
            <a:norm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U trenutku nastanka potresa širi se </a:t>
            </a:r>
            <a:r>
              <a:rPr lang="hr-HR" b="1" dirty="0">
                <a:solidFill>
                  <a:schemeClr val="bg1"/>
                </a:solidFill>
              </a:rPr>
              <a:t>primarni val </a:t>
            </a:r>
            <a:r>
              <a:rPr lang="hr-HR" dirty="0">
                <a:solidFill>
                  <a:schemeClr val="bg1"/>
                </a:solidFill>
              </a:rPr>
              <a:t>koji prenosi energiju longitudinalnim titranjem (u smjeru širenja vala). Označava se slovom </a:t>
            </a:r>
            <a:r>
              <a:rPr lang="hr-HR" b="1" i="1" dirty="0">
                <a:solidFill>
                  <a:schemeClr val="bg1"/>
                </a:solidFill>
              </a:rPr>
              <a:t>p</a:t>
            </a:r>
            <a:r>
              <a:rPr lang="hr-HR" i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hr-HR" i="1" dirty="0">
              <a:solidFill>
                <a:schemeClr val="bg1"/>
              </a:solidFill>
            </a:endParaRPr>
          </a:p>
          <a:p>
            <a:r>
              <a:rPr lang="hr-HR" dirty="0">
                <a:solidFill>
                  <a:schemeClr val="bg1"/>
                </a:solidFill>
              </a:rPr>
              <a:t>Prolaskom vala kroz materijale različite gustoće nastaje </a:t>
            </a:r>
            <a:r>
              <a:rPr lang="hr-HR" b="1" dirty="0">
                <a:solidFill>
                  <a:schemeClr val="bg1"/>
                </a:solidFill>
              </a:rPr>
              <a:t>sekundarni val </a:t>
            </a:r>
            <a:r>
              <a:rPr lang="hr-HR" dirty="0">
                <a:solidFill>
                  <a:schemeClr val="bg1"/>
                </a:solidFill>
              </a:rPr>
              <a:t>(</a:t>
            </a:r>
            <a:r>
              <a:rPr lang="hr-HR" b="1" i="1" dirty="0">
                <a:solidFill>
                  <a:schemeClr val="bg1"/>
                </a:solidFill>
              </a:rPr>
              <a:t>s</a:t>
            </a:r>
            <a:r>
              <a:rPr lang="hr-HR" dirty="0">
                <a:solidFill>
                  <a:schemeClr val="bg1"/>
                </a:solidFill>
              </a:rPr>
              <a:t>) koji titra okomito u odnosu na smjer širenja.</a:t>
            </a:r>
          </a:p>
          <a:p>
            <a:pPr marL="0" indent="0">
              <a:buNone/>
            </a:pPr>
            <a:endParaRPr lang="hr-HR" dirty="0">
              <a:solidFill>
                <a:schemeClr val="bg1"/>
              </a:solidFill>
            </a:endParaRPr>
          </a:p>
          <a:p>
            <a:r>
              <a:rPr lang="hr-HR" dirty="0">
                <a:solidFill>
                  <a:schemeClr val="bg1"/>
                </a:solidFill>
              </a:rPr>
              <a:t>Uz površinu Zemlje nastaju takozvani </a:t>
            </a:r>
            <a:r>
              <a:rPr lang="hr-HR" b="1" dirty="0">
                <a:solidFill>
                  <a:schemeClr val="bg1"/>
                </a:solidFill>
              </a:rPr>
              <a:t>površinski ili dugi valovi</a:t>
            </a:r>
            <a:r>
              <a:rPr lang="hr-HR" dirty="0">
                <a:solidFill>
                  <a:schemeClr val="bg1"/>
                </a:solidFill>
              </a:rPr>
              <a:t>, koje dijelimo na dvije vrste: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1. </a:t>
            </a:r>
            <a:r>
              <a:rPr lang="hr-HR" dirty="0" err="1">
                <a:solidFill>
                  <a:schemeClr val="bg1"/>
                </a:solidFill>
              </a:rPr>
              <a:t>Loveovi</a:t>
            </a:r>
            <a:r>
              <a:rPr lang="hr-HR" dirty="0">
                <a:solidFill>
                  <a:schemeClr val="bg1"/>
                </a:solidFill>
              </a:rPr>
              <a:t> valovi - titraju u vertikalnoj i horizontalnoj ravnini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2. </a:t>
            </a:r>
            <a:r>
              <a:rPr lang="hr-HR" dirty="0" err="1">
                <a:solidFill>
                  <a:schemeClr val="bg1"/>
                </a:solidFill>
              </a:rPr>
              <a:t>Reyleighovi</a:t>
            </a:r>
            <a:r>
              <a:rPr lang="hr-HR" dirty="0">
                <a:solidFill>
                  <a:schemeClr val="bg1"/>
                </a:solidFill>
              </a:rPr>
              <a:t> valovi - titraju u vertikalnoj ravnini</a:t>
            </a:r>
          </a:p>
          <a:p>
            <a:pPr marL="0" indent="0">
              <a:buNone/>
            </a:pP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9E29F-9AFC-4399-8DB4-ED42C8B94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278846-DF2F-498A-BB87-9FA4E5A6B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3" y="1185047"/>
            <a:ext cx="10793767" cy="53968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61E425-DAEB-4E9C-9DF6-11AFDA5DF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99" y="1056936"/>
            <a:ext cx="10793767" cy="5607605"/>
          </a:xfrm>
          <a:prstGeom prst="rect">
            <a:avLst/>
          </a:prstGeom>
        </p:spPr>
      </p:pic>
      <p:pic>
        <p:nvPicPr>
          <p:cNvPr id="2052" name="Picture 4" descr="http://www.geo.mtu.edu/UPSeis/images/Love_animation.gif">
            <a:extLst>
              <a:ext uri="{FF2B5EF4-FFF2-40B4-BE49-F238E27FC236}">
                <a16:creationId xmlns:a16="http://schemas.microsoft.com/office/drawing/2014/main" id="{8CE3F9E3-C0FD-475A-B253-ADA7C86FA5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75" y="1056936"/>
            <a:ext cx="10724226" cy="560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geo.mtu.edu/UPSeis/images/Rayleigh_animation.gif">
            <a:extLst>
              <a:ext uri="{FF2B5EF4-FFF2-40B4-BE49-F238E27FC236}">
                <a16:creationId xmlns:a16="http://schemas.microsoft.com/office/drawing/2014/main" id="{78A95A47-B729-41A1-9E9F-6741CC4030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56" y="1074198"/>
            <a:ext cx="10653204" cy="544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47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D93D-9A21-410A-91F3-9BD7A9FE0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83" y="150921"/>
            <a:ext cx="8534400" cy="1038688"/>
          </a:xfrm>
        </p:spPr>
        <p:txBody>
          <a:bodyPr/>
          <a:lstStyle/>
          <a:p>
            <a:r>
              <a:rPr lang="hr-HR" dirty="0"/>
              <a:t> Mehanizam potresa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82316-7680-45A5-989A-BAD81A845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961" y="923278"/>
            <a:ext cx="11327276" cy="578380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hr-HR" dirty="0">
              <a:solidFill>
                <a:schemeClr val="bg1"/>
              </a:solidFill>
            </a:endParaRPr>
          </a:p>
          <a:p>
            <a:r>
              <a:rPr lang="hr-HR" dirty="0">
                <a:solidFill>
                  <a:schemeClr val="bg1"/>
                </a:solidFill>
              </a:rPr>
              <a:t>Primarni valovi su najbrži, potom sekundarni, a površinski su najsporiji, međutim uzrokuju najveću štetu.</a:t>
            </a:r>
          </a:p>
          <a:p>
            <a:r>
              <a:rPr lang="hr-HR" dirty="0">
                <a:solidFill>
                  <a:schemeClr val="bg1"/>
                </a:solidFill>
              </a:rPr>
              <a:t>Određivanje epicentra – potrebne su 3 seizmološke postaje. </a:t>
            </a:r>
          </a:p>
          <a:p>
            <a:r>
              <a:rPr lang="hr-HR" dirty="0">
                <a:solidFill>
                  <a:schemeClr val="bg1"/>
                </a:solidFill>
              </a:rPr>
              <a:t>Epicentar se određuje pomoću grafa valova </a:t>
            </a:r>
            <a:r>
              <a:rPr lang="hr-HR" i="1" dirty="0">
                <a:solidFill>
                  <a:schemeClr val="bg1"/>
                </a:solidFill>
              </a:rPr>
              <a:t>s</a:t>
            </a:r>
            <a:r>
              <a:rPr lang="hr-HR" dirty="0">
                <a:solidFill>
                  <a:schemeClr val="bg1"/>
                </a:solidFill>
              </a:rPr>
              <a:t> i </a:t>
            </a:r>
            <a:r>
              <a:rPr lang="hr-HR" i="1" dirty="0">
                <a:solidFill>
                  <a:schemeClr val="bg1"/>
                </a:solidFill>
              </a:rPr>
              <a:t>p </a:t>
            </a:r>
            <a:r>
              <a:rPr lang="hr-HR" dirty="0">
                <a:solidFill>
                  <a:schemeClr val="bg1"/>
                </a:solidFill>
              </a:rPr>
              <a:t>(</a:t>
            </a:r>
            <a:r>
              <a:rPr lang="hr-HR" i="1" dirty="0">
                <a:solidFill>
                  <a:schemeClr val="bg1"/>
                </a:solidFill>
              </a:rPr>
              <a:t>s-p </a:t>
            </a:r>
            <a:r>
              <a:rPr lang="hr-HR" i="1" dirty="0" err="1">
                <a:solidFill>
                  <a:schemeClr val="bg1"/>
                </a:solidFill>
              </a:rPr>
              <a:t>wave</a:t>
            </a:r>
            <a:r>
              <a:rPr lang="hr-HR" i="1" dirty="0">
                <a:solidFill>
                  <a:schemeClr val="bg1"/>
                </a:solidFill>
              </a:rPr>
              <a:t> </a:t>
            </a:r>
            <a:r>
              <a:rPr lang="hr-HR" i="1" dirty="0" err="1">
                <a:solidFill>
                  <a:schemeClr val="bg1"/>
                </a:solidFill>
              </a:rPr>
              <a:t>graph</a:t>
            </a:r>
            <a:r>
              <a:rPr lang="hr-HR" dirty="0">
                <a:solidFill>
                  <a:schemeClr val="bg1"/>
                </a:solidFill>
              </a:rPr>
              <a:t>) i potom metodom triangulacije</a:t>
            </a:r>
          </a:p>
          <a:p>
            <a:r>
              <a:rPr lang="hr-HR" dirty="0">
                <a:solidFill>
                  <a:schemeClr val="bg1"/>
                </a:solidFill>
                <a:hlinkClick r:id="rId2"/>
              </a:rPr>
              <a:t>https://www.youtube.com/watch?v=694yaY2ylTg </a:t>
            </a:r>
            <a:endParaRPr lang="hr-HR" i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9E29F-9AFC-4399-8DB4-ED42C8B94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FFC011-C489-4094-9412-F0AB8FEF0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476" y="3815179"/>
            <a:ext cx="8640932" cy="26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92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D93D-9A21-410A-91F3-9BD7A9FE0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574" y="150921"/>
            <a:ext cx="8534400" cy="1038688"/>
          </a:xfrm>
        </p:spPr>
        <p:txBody>
          <a:bodyPr/>
          <a:lstStyle/>
          <a:p>
            <a:r>
              <a:rPr lang="hr-HR" dirty="0"/>
              <a:t> Vrste potresa prema nastanku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82316-7680-45A5-989A-BAD81A845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472" y="1091953"/>
            <a:ext cx="11327276" cy="5615126"/>
          </a:xfrm>
        </p:spPr>
        <p:txBody>
          <a:bodyPr anchor="t">
            <a:norm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Tektonski potresi</a:t>
            </a:r>
          </a:p>
          <a:p>
            <a:r>
              <a:rPr lang="hr-HR" dirty="0">
                <a:solidFill>
                  <a:schemeClr val="bg1"/>
                </a:solidFill>
              </a:rPr>
              <a:t>Vulkanski potresi</a:t>
            </a:r>
          </a:p>
          <a:p>
            <a:r>
              <a:rPr lang="hr-HR" dirty="0" err="1">
                <a:solidFill>
                  <a:schemeClr val="bg1"/>
                </a:solidFill>
              </a:rPr>
              <a:t>Urušni</a:t>
            </a:r>
            <a:r>
              <a:rPr lang="hr-HR" dirty="0">
                <a:solidFill>
                  <a:schemeClr val="bg1"/>
                </a:solidFill>
              </a:rPr>
              <a:t> potresi</a:t>
            </a:r>
          </a:p>
          <a:p>
            <a:r>
              <a:rPr lang="hr-HR" dirty="0" err="1">
                <a:solidFill>
                  <a:schemeClr val="bg1"/>
                </a:solidFill>
              </a:rPr>
              <a:t>Impaktni</a:t>
            </a:r>
            <a:r>
              <a:rPr lang="hr-HR" dirty="0">
                <a:solidFill>
                  <a:schemeClr val="bg1"/>
                </a:solidFill>
              </a:rPr>
              <a:t> potresi</a:t>
            </a:r>
          </a:p>
          <a:p>
            <a:r>
              <a:rPr lang="hr-HR" dirty="0">
                <a:solidFill>
                  <a:schemeClr val="bg1"/>
                </a:solidFill>
              </a:rPr>
              <a:t>Antropogeni potresi</a:t>
            </a:r>
          </a:p>
          <a:p>
            <a:endParaRPr lang="hr-HR" sz="2400" dirty="0">
              <a:solidFill>
                <a:schemeClr val="bg1"/>
              </a:solidFill>
            </a:endParaRPr>
          </a:p>
          <a:p>
            <a:r>
              <a:rPr lang="hr-HR" dirty="0">
                <a:solidFill>
                  <a:schemeClr val="bg1"/>
                </a:solidFill>
              </a:rPr>
              <a:t>Tektonski potresi prednjače po snazi i učestalosti</a:t>
            </a:r>
          </a:p>
          <a:p>
            <a:r>
              <a:rPr lang="hr-HR" dirty="0">
                <a:solidFill>
                  <a:schemeClr val="bg1"/>
                </a:solidFill>
              </a:rPr>
              <a:t>Prema dubini </a:t>
            </a:r>
            <a:r>
              <a:rPr lang="hr-HR" dirty="0" err="1">
                <a:solidFill>
                  <a:schemeClr val="bg1"/>
                </a:solidFill>
              </a:rPr>
              <a:t>hipocentra</a:t>
            </a:r>
            <a:r>
              <a:rPr lang="hr-HR" dirty="0">
                <a:solidFill>
                  <a:schemeClr val="bg1"/>
                </a:solidFill>
              </a:rPr>
              <a:t> razlikujemo (USGS): 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a) Duboke potrese (&gt; 300 km)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b) Srednje duboke potrese (70 - 300 km)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c) Plitke potrese (&lt; 70 km)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9E29F-9AFC-4399-8DB4-ED42C8B94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69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7428F-DD8A-4817-956F-2C65FD5FA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169909"/>
            <a:ext cx="8534400" cy="1031782"/>
          </a:xfrm>
        </p:spPr>
        <p:txBody>
          <a:bodyPr/>
          <a:lstStyle/>
          <a:p>
            <a:r>
              <a:rPr lang="hr-HR" dirty="0" err="1"/>
              <a:t>Najznačaniji</a:t>
            </a:r>
            <a:r>
              <a:rPr lang="hr-HR" dirty="0"/>
              <a:t> potresi u povijesti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A3452-682B-4F3F-9A43-0B54F3583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278384"/>
            <a:ext cx="4624635" cy="527333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Po magnitudi: 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1952. - Kamčatka (SSSR) – M 9.0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1960. – </a:t>
            </a:r>
            <a:r>
              <a:rPr lang="hr-HR" dirty="0" err="1">
                <a:solidFill>
                  <a:schemeClr val="bg1"/>
                </a:solidFill>
              </a:rPr>
              <a:t>Valdivia</a:t>
            </a:r>
            <a:r>
              <a:rPr lang="hr-HR" dirty="0">
                <a:solidFill>
                  <a:schemeClr val="bg1"/>
                </a:solidFill>
              </a:rPr>
              <a:t> (</a:t>
            </a:r>
            <a:r>
              <a:rPr lang="hr-HR" dirty="0" err="1">
                <a:solidFill>
                  <a:schemeClr val="bg1"/>
                </a:solidFill>
              </a:rPr>
              <a:t>Chile</a:t>
            </a:r>
            <a:r>
              <a:rPr lang="hr-HR" dirty="0">
                <a:solidFill>
                  <a:schemeClr val="bg1"/>
                </a:solidFill>
              </a:rPr>
              <a:t>) – M 9.5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1964. – Aljaska (SAD) – M 9.2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2004. – Sumatra (Indonezija) – M 9.1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2011. – </a:t>
            </a:r>
            <a:r>
              <a:rPr lang="hr-HR" dirty="0" err="1">
                <a:solidFill>
                  <a:schemeClr val="bg1"/>
                </a:solidFill>
              </a:rPr>
              <a:t>Fukushima</a:t>
            </a:r>
            <a:r>
              <a:rPr lang="hr-HR" dirty="0">
                <a:solidFill>
                  <a:schemeClr val="bg1"/>
                </a:solidFill>
              </a:rPr>
              <a:t> (Japan) – M 9.1</a:t>
            </a:r>
          </a:p>
          <a:p>
            <a:pPr marL="0" indent="0">
              <a:buNone/>
            </a:pPr>
            <a:endParaRPr lang="hr-H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Europa: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1755. – Lisabon - </a:t>
            </a:r>
            <a:r>
              <a:rPr lang="hr-HR" dirty="0">
                <a:solidFill>
                  <a:schemeClr val="bg1"/>
                </a:solidFill>
                <a:hlinkClick r:id="rId2"/>
              </a:rPr>
              <a:t>https://www.youtube.com/watch?v=xLKNU5IZcuo</a:t>
            </a:r>
            <a:r>
              <a:rPr lang="hr-HR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1908. – </a:t>
            </a:r>
            <a:r>
              <a:rPr lang="hr-HR" dirty="0" err="1">
                <a:solidFill>
                  <a:schemeClr val="bg1"/>
                </a:solidFill>
              </a:rPr>
              <a:t>Messina</a:t>
            </a:r>
            <a:r>
              <a:rPr lang="hr-H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51A62-2DC3-4804-B588-E7623695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8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4E80DC0-72B1-40EB-B221-4D6888DB8A57}"/>
              </a:ext>
            </a:extLst>
          </p:cNvPr>
          <p:cNvSpPr txBox="1">
            <a:spLocks/>
          </p:cNvSpPr>
          <p:nvPr/>
        </p:nvSpPr>
        <p:spPr>
          <a:xfrm>
            <a:off x="5630554" y="1238681"/>
            <a:ext cx="4624635" cy="52733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hr-HR" dirty="0">
                <a:solidFill>
                  <a:schemeClr val="bg1"/>
                </a:solidFill>
              </a:rPr>
              <a:t>Po smrtnosti: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1556. - </a:t>
            </a:r>
            <a:r>
              <a:rPr lang="hr-HR" dirty="0" err="1">
                <a:solidFill>
                  <a:schemeClr val="bg1"/>
                </a:solidFill>
              </a:rPr>
              <a:t>Shaanxi</a:t>
            </a:r>
            <a:r>
              <a:rPr lang="hr-HR" dirty="0">
                <a:solidFill>
                  <a:schemeClr val="bg1"/>
                </a:solidFill>
              </a:rPr>
              <a:t>, Kina – 830 000 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2010. - Haiti – 316 000	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115. - </a:t>
            </a:r>
            <a:r>
              <a:rPr lang="hr-HR" dirty="0" err="1">
                <a:solidFill>
                  <a:schemeClr val="bg1"/>
                </a:solidFill>
              </a:rPr>
              <a:t>Antakya</a:t>
            </a:r>
            <a:r>
              <a:rPr lang="hr-HR" dirty="0">
                <a:solidFill>
                  <a:schemeClr val="bg1"/>
                </a:solidFill>
              </a:rPr>
              <a:t>, Turska – 260 000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525. - </a:t>
            </a:r>
            <a:r>
              <a:rPr lang="hr-HR" dirty="0" err="1">
                <a:solidFill>
                  <a:schemeClr val="bg1"/>
                </a:solidFill>
              </a:rPr>
              <a:t>Antakya</a:t>
            </a:r>
            <a:r>
              <a:rPr lang="hr-HR" dirty="0">
                <a:solidFill>
                  <a:schemeClr val="bg1"/>
                </a:solidFill>
              </a:rPr>
              <a:t>, Turska – 250 000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1976. - </a:t>
            </a:r>
            <a:r>
              <a:rPr lang="hr-HR" dirty="0" err="1">
                <a:solidFill>
                  <a:schemeClr val="bg1"/>
                </a:solidFill>
              </a:rPr>
              <a:t>Tangshan</a:t>
            </a:r>
            <a:r>
              <a:rPr lang="hr-HR" dirty="0">
                <a:solidFill>
                  <a:schemeClr val="bg1"/>
                </a:solidFill>
              </a:rPr>
              <a:t>, Kina – 243 000</a:t>
            </a:r>
          </a:p>
          <a:p>
            <a:pPr marL="0" indent="0">
              <a:buNone/>
            </a:pP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81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7428F-DD8A-4817-956F-2C65FD5FA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169909"/>
            <a:ext cx="8534400" cy="1031782"/>
          </a:xfrm>
        </p:spPr>
        <p:txBody>
          <a:bodyPr>
            <a:normAutofit fontScale="90000"/>
          </a:bodyPr>
          <a:lstStyle/>
          <a:p>
            <a:r>
              <a:rPr lang="hr-HR" dirty="0"/>
              <a:t>Najznačajniji potresi u hrvatskoj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A3452-682B-4F3F-9A43-0B54F3583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071608"/>
            <a:ext cx="8534400" cy="5176792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1667. Dubrovnik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1880. Zagreb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1906. Zagreb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1909. Pokupsko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1916. Novi Vinodolski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1923. Biokovo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1962. Makarska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1964. Slavonski Brod/</a:t>
            </a:r>
            <a:r>
              <a:rPr lang="hr-HR" dirty="0" err="1">
                <a:solidFill>
                  <a:schemeClr val="bg1"/>
                </a:solidFill>
              </a:rPr>
              <a:t>Dilj</a:t>
            </a:r>
            <a:endParaRPr lang="hr-H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1982. Na području Zagorja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1986. Knin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1996. Ston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2020. Zagreb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2020. Petrinja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51A62-2DC3-4804-B588-E7623695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94F6-393D-4E2D-A4FB-6CAFA1D931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8829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35461</TotalTime>
  <Words>1176</Words>
  <Application>Microsoft Office PowerPoint</Application>
  <PresentationFormat>Widescreen</PresentationFormat>
  <Paragraphs>165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Century Gothic</vt:lpstr>
      <vt:lpstr>Wingdings</vt:lpstr>
      <vt:lpstr>Wingdings 3</vt:lpstr>
      <vt:lpstr>Slice</vt:lpstr>
      <vt:lpstr>Potresi kao prirodni rizici</vt:lpstr>
      <vt:lpstr>Sadržaj</vt:lpstr>
      <vt:lpstr>PowerPoint Presentation</vt:lpstr>
      <vt:lpstr>Općenito o potresima</vt:lpstr>
      <vt:lpstr> Mehanizam potresa</vt:lpstr>
      <vt:lpstr> Mehanizam potresa</vt:lpstr>
      <vt:lpstr> Vrste potresa prema nastanku</vt:lpstr>
      <vt:lpstr>Najznačaniji potresi u povijesti</vt:lpstr>
      <vt:lpstr>Najznačajniji potresi u hrvatskoj</vt:lpstr>
      <vt:lpstr>Mjerenje i praćenje potresa</vt:lpstr>
      <vt:lpstr>Mjerenje i praćenje potresa</vt:lpstr>
      <vt:lpstr>Mjerenje i praćenje potresa</vt:lpstr>
      <vt:lpstr>Potres i popratne pojave</vt:lpstr>
      <vt:lpstr>Potres i popratne pojave</vt:lpstr>
      <vt:lpstr>Upravljanje rizikom</vt:lpstr>
      <vt:lpstr>Upravljanje rizikom</vt:lpstr>
      <vt:lpstr>Upravljanje rizikom</vt:lpstr>
      <vt:lpstr>Upravljanje rizikom</vt:lpstr>
      <vt:lpstr>Upravljanje rizikom</vt:lpstr>
      <vt:lpstr>Zaključci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Vulkanske erupcije kao prirodni rizici</dc:title>
  <dc:creator>Ivan Martinić</dc:creator>
  <cp:lastModifiedBy>Ivan Martinić</cp:lastModifiedBy>
  <cp:revision>176</cp:revision>
  <dcterms:created xsi:type="dcterms:W3CDTF">2022-09-14T14:53:05Z</dcterms:created>
  <dcterms:modified xsi:type="dcterms:W3CDTF">2025-10-19T15:02:13Z</dcterms:modified>
</cp:coreProperties>
</file>