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25"/>
  </p:notesMasterIdLst>
  <p:sldIdLst>
    <p:sldId id="256" r:id="rId3"/>
    <p:sldId id="257" r:id="rId4"/>
    <p:sldId id="282" r:id="rId5"/>
    <p:sldId id="281" r:id="rId6"/>
    <p:sldId id="258" r:id="rId7"/>
    <p:sldId id="259" r:id="rId8"/>
    <p:sldId id="260" r:id="rId9"/>
    <p:sldId id="261" r:id="rId10"/>
    <p:sldId id="262" r:id="rId11"/>
    <p:sldId id="270" r:id="rId12"/>
    <p:sldId id="263" r:id="rId13"/>
    <p:sldId id="271" r:id="rId14"/>
    <p:sldId id="264" r:id="rId15"/>
    <p:sldId id="266" r:id="rId16"/>
    <p:sldId id="278" r:id="rId17"/>
    <p:sldId id="267" r:id="rId18"/>
    <p:sldId id="272" r:id="rId19"/>
    <p:sldId id="268" r:id="rId20"/>
    <p:sldId id="279" r:id="rId21"/>
    <p:sldId id="269" r:id="rId22"/>
    <p:sldId id="274" r:id="rId23"/>
    <p:sldId id="280" r:id="rId24"/>
  </p:sldIdLst>
  <p:sldSz cx="12192000" cy="6858000"/>
  <p:notesSz cx="6858000" cy="9144000"/>
  <p:embeddedFontLst>
    <p:embeddedFont>
      <p:font typeface="Gill Sans" panose="020B0604020202020204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iKH29iKK8VS9ncvnzt/wyazoGH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9838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7070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h60ea5d1e6b7221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h60ea5d1e6b7221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60ea5d1e6b72213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h60ea5d1e6b72213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60ea5d1e6b72213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h60ea5d1e6b72213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5411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3277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h60ea5d1e6b72213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h60ea5d1e6b72213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5082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66680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74825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96815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4942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2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1"/>
          </p:nvPr>
        </p:nvSpPr>
        <p:spPr>
          <a:xfrm>
            <a:off x="1581912" y="2638044"/>
            <a:ext cx="4271771" cy="3101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2"/>
          </p:nvPr>
        </p:nvSpPr>
        <p:spPr>
          <a:xfrm>
            <a:off x="6338315" y="2638044"/>
            <a:ext cx="4270247" cy="3101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0" cap="none" spc="100">
                <a:solidFill>
                  <a:srgbClr val="6B88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body" idx="2"/>
          </p:nvPr>
        </p:nvSpPr>
        <p:spPr>
          <a:xfrm>
            <a:off x="1583436" y="3143250"/>
            <a:ext cx="4270248" cy="2596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body" idx="3"/>
          </p:nvPr>
        </p:nvSpPr>
        <p:spPr>
          <a:xfrm>
            <a:off x="6338316" y="3143250"/>
            <a:ext cx="4253484" cy="2596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body" idx="4"/>
          </p:nvPr>
        </p:nvSpPr>
        <p:spPr>
          <a:xfrm>
            <a:off x="633831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0" cap="none" spc="100">
                <a:solidFill>
                  <a:srgbClr val="6B88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9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0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0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body" idx="1"/>
          </p:nvPr>
        </p:nvSpPr>
        <p:spPr>
          <a:xfrm>
            <a:off x="6736080" y="804672"/>
            <a:ext cx="4815840" cy="5248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5pPr>
            <a:lvl6pPr marL="2743200" lvl="5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2"/>
          </p:nvPr>
        </p:nvSpPr>
        <p:spPr>
          <a:xfrm>
            <a:off x="1115568" y="3549918"/>
            <a:ext cx="3794760" cy="219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102097" cy="685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78" name="Google Shape;78;p22"/>
          <p:cNvSpPr txBox="1">
            <a:spLocks noGrp="1"/>
          </p:cNvSpPr>
          <p:nvPr>
            <p:ph type="body" idx="1"/>
          </p:nvPr>
        </p:nvSpPr>
        <p:spPr>
          <a:xfrm>
            <a:off x="1115568" y="3549918"/>
            <a:ext cx="3794760" cy="219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ftr" idx="11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3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3"/>
          <p:cNvSpPr txBox="1">
            <a:spLocks noGrp="1"/>
          </p:cNvSpPr>
          <p:nvPr>
            <p:ph type="body" idx="1"/>
          </p:nvPr>
        </p:nvSpPr>
        <p:spPr>
          <a:xfrm rot="5400000">
            <a:off x="4545009" y="324172"/>
            <a:ext cx="3101983" cy="772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3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3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3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4"/>
          <p:cNvSpPr txBox="1">
            <a:spLocks noGrp="1"/>
          </p:cNvSpPr>
          <p:nvPr>
            <p:ph type="title"/>
          </p:nvPr>
        </p:nvSpPr>
        <p:spPr>
          <a:xfrm rot="5400000">
            <a:off x="6810676" y="2779696"/>
            <a:ext cx="4983480" cy="1298608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4"/>
          <p:cNvSpPr txBox="1">
            <a:spLocks noGrp="1"/>
          </p:cNvSpPr>
          <p:nvPr>
            <p:ph type="body" idx="1"/>
          </p:nvPr>
        </p:nvSpPr>
        <p:spPr>
          <a:xfrm rot="5400000">
            <a:off x="2838641" y="329756"/>
            <a:ext cx="4983480" cy="6198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24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sz="2800" b="0" i="0" u="none" strike="noStrike" cap="none" spc="200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sz="2800" b="0" i="0" u="none" strike="noStrike" cap="none" spc="200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2" name="Google Shape;22;p11"/>
          <p:cNvSpPr>
            <a:spLocks noGrp="1"/>
          </p:cNvSpPr>
          <p:nvPr>
            <p:ph type="sldNum" idx="12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196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 rtl="0">
              <a:spcBef>
                <a:spcPts val="0"/>
              </a:spcBef>
              <a:buNone/>
              <a:defRPr sz="1100" b="0" i="0" u="none" strike="noStrike" cap="none" spc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tKbmu-e1j6Mhqzx3N2CB70TtdATxQYnk/edit?gid=195556426#gid=19555642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2knxecrE30&amp;list=LL&amp;index=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0B08VkEtpo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hyperlink" Target="https://www.youtube.com/watch?v=MxvvJ5UZ4_4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ESYMFtLIi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hyperlink" Target="https://www.youtube.com/watch?v=eHPH96T79f8&amp;list=LL&amp;index=3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kFdDPBbn20&amp;t=363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</a:pPr>
            <a:r>
              <a:rPr lang="en-US"/>
              <a:t>POVIJEST OKOLIŠA </a:t>
            </a:r>
            <a:endParaRPr/>
          </a:p>
        </p:txBody>
      </p:sp>
      <p:sp>
        <p:nvSpPr>
          <p:cNvPr id="99" name="Google Shape;99;p1"/>
          <p:cNvSpPr txBox="1"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Prvo predavanje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>
            <a:spLocks noGrp="1"/>
          </p:cNvSpPr>
          <p:nvPr>
            <p:ph type="title"/>
          </p:nvPr>
        </p:nvSpPr>
        <p:spPr>
          <a:xfrm>
            <a:off x="2231136" y="378766"/>
            <a:ext cx="7729728" cy="810842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hr-HR" dirty="0"/>
              <a:t>Obavijesti</a:t>
            </a:r>
            <a:endParaRPr dirty="0"/>
          </a:p>
        </p:txBody>
      </p:sp>
      <p:sp>
        <p:nvSpPr>
          <p:cNvPr id="105" name="Google Shape;105;p2"/>
          <p:cNvSpPr txBox="1">
            <a:spLocks noGrp="1"/>
          </p:cNvSpPr>
          <p:nvPr>
            <p:ph type="body" idx="1"/>
          </p:nvPr>
        </p:nvSpPr>
        <p:spPr>
          <a:xfrm>
            <a:off x="2231136" y="1475069"/>
            <a:ext cx="7729728" cy="459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>
              <a:spcBef>
                <a:spcPts val="0"/>
              </a:spcBef>
              <a:buSzPct val="100000"/>
            </a:pPr>
            <a:r>
              <a:rPr lang="hr-HR" dirty="0"/>
              <a:t>Seminari - </a:t>
            </a:r>
            <a:r>
              <a:rPr lang="hr-HR" dirty="0">
                <a:hlinkClick r:id="rId3"/>
              </a:rPr>
              <a:t>https://docs.google.com/spreadsheets/d/1tKbmu-e1j6Mhqzx3N2CB70TtdATxQYnk/edit?gid=195556426#gid=195556426</a:t>
            </a:r>
            <a:endParaRPr lang="hr-HR" dirty="0"/>
          </a:p>
          <a:p>
            <a:pPr marL="228600" lvl="0" indent="-228600">
              <a:spcBef>
                <a:spcPts val="0"/>
              </a:spcBef>
              <a:buSzPct val="100000"/>
            </a:pPr>
            <a:endParaRPr lang="hr-HR" dirty="0"/>
          </a:p>
          <a:p>
            <a:pPr marL="228600" lvl="0" indent="-228600">
              <a:spcBef>
                <a:spcPts val="0"/>
              </a:spcBef>
              <a:buSzPct val="100000"/>
            </a:pPr>
            <a:r>
              <a:rPr lang="hr-HR" dirty="0" err="1"/>
              <a:t>Pormjena</a:t>
            </a:r>
            <a:r>
              <a:rPr lang="hr-HR" dirty="0"/>
              <a:t> datuma prvog kolokvija, novi datum – </a:t>
            </a:r>
            <a:r>
              <a:rPr lang="hr-HR" b="1" dirty="0"/>
              <a:t>4.11. </a:t>
            </a:r>
          </a:p>
          <a:p>
            <a:pPr marL="228600" lvl="0" indent="-228600">
              <a:spcBef>
                <a:spcPts val="0"/>
              </a:spcBef>
              <a:buSzPct val="100000"/>
            </a:pPr>
            <a:endParaRPr lang="hr-HR" b="1" dirty="0"/>
          </a:p>
          <a:p>
            <a:pPr marL="228600" lvl="0" indent="-228600">
              <a:spcBef>
                <a:spcPts val="0"/>
              </a:spcBef>
              <a:buSzPct val="100000"/>
            </a:pPr>
            <a:r>
              <a:rPr lang="hr-HR" b="1" dirty="0"/>
              <a:t>U njega ulazi gradivo: </a:t>
            </a:r>
          </a:p>
          <a:p>
            <a:pPr marL="0" lvl="0" indent="0">
              <a:spcBef>
                <a:spcPts val="0"/>
              </a:spcBef>
              <a:buSzPct val="100000"/>
              <a:buNone/>
            </a:pPr>
            <a:r>
              <a:rPr lang="en-US" b="1" dirty="0"/>
              <a:t>1. </a:t>
            </a:r>
            <a:r>
              <a:rPr lang="en-US" b="1" dirty="0" err="1"/>
              <a:t>Što</a:t>
            </a:r>
            <a:r>
              <a:rPr lang="en-US" b="1" dirty="0"/>
              <a:t> je </a:t>
            </a:r>
            <a:r>
              <a:rPr lang="en-US" b="1" dirty="0" err="1"/>
              <a:t>povijest</a:t>
            </a:r>
            <a:r>
              <a:rPr lang="en-US" b="1" dirty="0"/>
              <a:t> </a:t>
            </a:r>
            <a:r>
              <a:rPr lang="en-US" b="1" dirty="0" err="1"/>
              <a:t>okoliša</a:t>
            </a:r>
            <a:r>
              <a:rPr lang="en-US" b="1" dirty="0"/>
              <a:t>?</a:t>
            </a:r>
            <a:r>
              <a:rPr lang="hr-HR" b="1" dirty="0"/>
              <a:t> (današnja prezentacija)</a:t>
            </a:r>
            <a:endParaRPr lang="en-US" b="1" dirty="0"/>
          </a:p>
          <a:p>
            <a:pPr marL="0" lvl="0" indent="0">
              <a:spcBef>
                <a:spcPts val="0"/>
              </a:spcBef>
              <a:buSzPct val="100000"/>
              <a:buNone/>
            </a:pPr>
            <a:r>
              <a:rPr lang="en-US" b="1" dirty="0"/>
              <a:t>2. </a:t>
            </a:r>
            <a:r>
              <a:rPr lang="en-US" b="1" dirty="0" err="1"/>
              <a:t>Lovci</a:t>
            </a:r>
            <a:r>
              <a:rPr lang="en-US" b="1" dirty="0"/>
              <a:t> </a:t>
            </a:r>
            <a:r>
              <a:rPr lang="en-US" b="1" dirty="0" err="1"/>
              <a:t>sakupljači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neolitička</a:t>
            </a:r>
            <a:r>
              <a:rPr lang="en-US" b="1" dirty="0"/>
              <a:t> </a:t>
            </a:r>
            <a:r>
              <a:rPr lang="en-US" b="1" dirty="0" err="1"/>
              <a:t>revolucija</a:t>
            </a:r>
            <a:r>
              <a:rPr lang="hr-HR" b="1" dirty="0"/>
              <a:t> (idući termin – 21.10.)</a:t>
            </a:r>
            <a:endParaRPr lang="en-US" b="1" dirty="0"/>
          </a:p>
          <a:p>
            <a:pPr marL="0" lvl="0" indent="0">
              <a:spcBef>
                <a:spcPts val="0"/>
              </a:spcBef>
              <a:buSzPct val="100000"/>
              <a:buNone/>
            </a:pPr>
            <a:endParaRPr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>
            <a:spLocks noGrp="1"/>
          </p:cNvSpPr>
          <p:nvPr>
            <p:ph type="title"/>
          </p:nvPr>
        </p:nvSpPr>
        <p:spPr>
          <a:xfrm>
            <a:off x="2231136" y="378766"/>
            <a:ext cx="7729728" cy="810842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hr-HR" dirty="0"/>
              <a:t>Literatura</a:t>
            </a:r>
            <a:endParaRPr dirty="0"/>
          </a:p>
        </p:txBody>
      </p:sp>
      <p:sp>
        <p:nvSpPr>
          <p:cNvPr id="105" name="Google Shape;105;p2"/>
          <p:cNvSpPr txBox="1">
            <a:spLocks noGrp="1"/>
          </p:cNvSpPr>
          <p:nvPr>
            <p:ph type="body" idx="1"/>
          </p:nvPr>
        </p:nvSpPr>
        <p:spPr>
          <a:xfrm>
            <a:off x="2231136" y="1475069"/>
            <a:ext cx="7729728" cy="459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>
              <a:spcBef>
                <a:spcPts val="0"/>
              </a:spcBef>
              <a:buSzPct val="100000"/>
              <a:buFontTx/>
              <a:buChar char="-"/>
            </a:pPr>
            <a:r>
              <a:rPr lang="hr-HR" b="1" dirty="0"/>
              <a:t>Današnje predavanje</a:t>
            </a:r>
          </a:p>
          <a:p>
            <a:pPr marL="285750" lvl="0" indent="-285750">
              <a:spcBef>
                <a:spcPts val="0"/>
              </a:spcBef>
              <a:buSzPct val="100000"/>
              <a:buFontTx/>
              <a:buChar char="-"/>
            </a:pPr>
            <a:endParaRPr lang="hr-HR" b="1" dirty="0"/>
          </a:p>
          <a:p>
            <a:pPr marL="0" lvl="0" indent="0">
              <a:spcBef>
                <a:spcPts val="0"/>
              </a:spcBef>
              <a:buSzPct val="100000"/>
              <a:buNone/>
            </a:pPr>
            <a:r>
              <a:rPr lang="hr-HR" b="1" dirty="0"/>
              <a:t> J.D. </a:t>
            </a:r>
            <a:r>
              <a:rPr lang="hr-HR" b="1" dirty="0" err="1"/>
              <a:t>Hughes</a:t>
            </a:r>
            <a:r>
              <a:rPr lang="hr-HR" b="1" dirty="0"/>
              <a:t> – </a:t>
            </a:r>
            <a:r>
              <a:rPr lang="hr-HR" b="1" i="1" dirty="0"/>
              <a:t>Što je povijest okoliša? - </a:t>
            </a:r>
            <a:r>
              <a:rPr lang="hr-HR" b="1" dirty="0"/>
              <a:t>poglavlja: </a:t>
            </a:r>
          </a:p>
          <a:p>
            <a:pPr marL="0" lvl="0" indent="0">
              <a:spcBef>
                <a:spcPts val="0"/>
              </a:spcBef>
              <a:buSzPct val="100000"/>
              <a:buNone/>
            </a:pPr>
            <a:endParaRPr lang="hr-HR" b="1" dirty="0"/>
          </a:p>
          <a:p>
            <a:pPr marL="0" lvl="0" indent="0">
              <a:spcBef>
                <a:spcPts val="0"/>
              </a:spcBef>
              <a:buSzPct val="100000"/>
              <a:buNone/>
            </a:pPr>
            <a:r>
              <a:rPr lang="hr-HR" b="1" dirty="0"/>
              <a:t>I. Definiranje povijesti okoliša</a:t>
            </a:r>
          </a:p>
          <a:p>
            <a:pPr marL="0" lvl="0" indent="0">
              <a:spcBef>
                <a:spcPts val="0"/>
              </a:spcBef>
              <a:buSzPct val="100000"/>
              <a:buNone/>
            </a:pPr>
            <a:r>
              <a:rPr lang="hr-HR" b="1" dirty="0"/>
              <a:t>II. Preteče povijesti okoliša</a:t>
            </a:r>
          </a:p>
          <a:p>
            <a:pPr marL="0" lvl="0" indent="0">
              <a:spcBef>
                <a:spcPts val="0"/>
              </a:spcBef>
              <a:buSzPct val="100000"/>
              <a:buNone/>
            </a:pPr>
            <a:r>
              <a:rPr lang="hr-HR" b="1" dirty="0"/>
              <a:t>III. Nastanak i razvoj povijesti okoliša u SAD-u (samo djelomično).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184028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>
            <a:spLocks noGrp="1"/>
          </p:cNvSpPr>
          <p:nvPr>
            <p:ph type="title"/>
          </p:nvPr>
        </p:nvSpPr>
        <p:spPr>
          <a:xfrm>
            <a:off x="2231136" y="378766"/>
            <a:ext cx="7729728" cy="810842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ŠTO JE POVIJEST OKOLIŠA?</a:t>
            </a:r>
            <a:endParaRPr/>
          </a:p>
        </p:txBody>
      </p:sp>
      <p:sp>
        <p:nvSpPr>
          <p:cNvPr id="105" name="Google Shape;105;p2"/>
          <p:cNvSpPr txBox="1">
            <a:spLocks noGrp="1"/>
          </p:cNvSpPr>
          <p:nvPr>
            <p:ph type="body" idx="1"/>
          </p:nvPr>
        </p:nvSpPr>
        <p:spPr>
          <a:xfrm>
            <a:off x="2231136" y="1475069"/>
            <a:ext cx="7729728" cy="459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b="1" dirty="0" err="1"/>
              <a:t>okoliš</a:t>
            </a:r>
            <a:r>
              <a:rPr lang="en-US" dirty="0"/>
              <a:t>?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dirty="0" err="1"/>
              <a:t>Prirodno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stvoreno</a:t>
            </a:r>
            <a:r>
              <a:rPr lang="en-US" dirty="0"/>
              <a:t> </a:t>
            </a:r>
            <a:r>
              <a:rPr lang="en-US" dirty="0" err="1"/>
              <a:t>okruženje</a:t>
            </a:r>
            <a:r>
              <a:rPr lang="en-US" dirty="0"/>
              <a:t> u </a:t>
            </a:r>
            <a:r>
              <a:rPr lang="en-US" dirty="0" err="1"/>
              <a:t>kojem</a:t>
            </a:r>
            <a:r>
              <a:rPr lang="en-US" dirty="0"/>
              <a:t> </a:t>
            </a:r>
            <a:r>
              <a:rPr lang="en-US" dirty="0" err="1"/>
              <a:t>žive</a:t>
            </a:r>
            <a:r>
              <a:rPr lang="en-US" dirty="0"/>
              <a:t> </a:t>
            </a:r>
            <a:r>
              <a:rPr lang="en-US" dirty="0" err="1"/>
              <a:t>čovjek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druga</a:t>
            </a:r>
            <a:r>
              <a:rPr lang="en-US" dirty="0"/>
              <a:t> </a:t>
            </a:r>
            <a:r>
              <a:rPr lang="en-US" dirty="0" err="1"/>
              <a:t>bića</a:t>
            </a:r>
            <a:r>
              <a:rPr lang="en-US" dirty="0"/>
              <a:t>; </a:t>
            </a:r>
            <a:r>
              <a:rPr lang="en-US" dirty="0" err="1"/>
              <a:t>ukupnost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prirodnih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stvorenih</a:t>
            </a:r>
            <a:r>
              <a:rPr lang="en-US" dirty="0"/>
              <a:t> </a:t>
            </a:r>
            <a:r>
              <a:rPr lang="en-US" dirty="0" err="1"/>
              <a:t>vrijednosti</a:t>
            </a:r>
            <a:r>
              <a:rPr lang="en-US" dirty="0"/>
              <a:t>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okolina</a:t>
            </a:r>
            <a:r>
              <a:rPr lang="en-US" dirty="0"/>
              <a:t>?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dirty="0" err="1"/>
              <a:t>Označava</a:t>
            </a:r>
            <a:r>
              <a:rPr lang="en-US" dirty="0"/>
              <a:t> </a:t>
            </a:r>
            <a:r>
              <a:rPr lang="en-US" dirty="0" err="1"/>
              <a:t>društvenu</a:t>
            </a:r>
            <a:r>
              <a:rPr lang="en-US" dirty="0"/>
              <a:t> </a:t>
            </a:r>
            <a:r>
              <a:rPr lang="en-US" dirty="0" err="1"/>
              <a:t>sredinu</a:t>
            </a:r>
            <a:r>
              <a:rPr lang="en-US" dirty="0"/>
              <a:t> u </a:t>
            </a:r>
            <a:r>
              <a:rPr lang="en-US" dirty="0" err="1"/>
              <a:t>kojoj</a:t>
            </a:r>
            <a:r>
              <a:rPr lang="en-US" dirty="0"/>
              <a:t> se </a:t>
            </a:r>
            <a:r>
              <a:rPr lang="en-US" dirty="0" err="1"/>
              <a:t>netko</a:t>
            </a:r>
            <a:r>
              <a:rPr lang="en-US" dirty="0"/>
              <a:t> </a:t>
            </a:r>
            <a:r>
              <a:rPr lang="en-US" dirty="0" err="1"/>
              <a:t>kreće</a:t>
            </a:r>
            <a:r>
              <a:rPr lang="en-US" dirty="0"/>
              <a:t>, </a:t>
            </a:r>
            <a:r>
              <a:rPr lang="en-US" dirty="0" err="1"/>
              <a:t>živi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radi</a:t>
            </a:r>
            <a:r>
              <a:rPr lang="en-US" dirty="0"/>
              <a:t>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priroda</a:t>
            </a:r>
            <a:r>
              <a:rPr lang="en-US" dirty="0"/>
              <a:t>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dirty="0" err="1"/>
              <a:t>ukupnost</a:t>
            </a:r>
            <a:r>
              <a:rPr lang="en-US" dirty="0"/>
              <a:t> </a:t>
            </a:r>
            <a:r>
              <a:rPr lang="en-US" dirty="0" err="1"/>
              <a:t>materijalnog</a:t>
            </a:r>
            <a:r>
              <a:rPr lang="en-US" dirty="0"/>
              <a:t> </a:t>
            </a:r>
            <a:r>
              <a:rPr lang="en-US" dirty="0" err="1"/>
              <a:t>svijeta</a:t>
            </a:r>
            <a:r>
              <a:rPr lang="en-US" dirty="0"/>
              <a:t>, </a:t>
            </a:r>
            <a:r>
              <a:rPr lang="en-US" dirty="0" err="1"/>
              <a:t>svemir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sile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u </a:t>
            </a:r>
            <a:r>
              <a:rPr lang="en-US" dirty="0" err="1"/>
              <a:t>njemu</a:t>
            </a:r>
            <a:r>
              <a:rPr lang="en-US" dirty="0"/>
              <a:t> </a:t>
            </a:r>
            <a:r>
              <a:rPr lang="en-US" dirty="0" err="1"/>
              <a:t>djeluju</a:t>
            </a:r>
            <a:r>
              <a:rPr lang="en-US" dirty="0"/>
              <a:t>,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postojeće</a:t>
            </a:r>
            <a:r>
              <a:rPr lang="en-US" dirty="0"/>
              <a:t> po </a:t>
            </a:r>
            <a:r>
              <a:rPr lang="en-US" dirty="0" err="1"/>
              <a:t>sebi</a:t>
            </a:r>
            <a:r>
              <a:rPr lang="en-US" dirty="0"/>
              <a:t> bez </a:t>
            </a:r>
            <a:r>
              <a:rPr lang="en-US" dirty="0" err="1"/>
              <a:t>čovjekova</a:t>
            </a:r>
            <a:r>
              <a:rPr lang="en-US" dirty="0"/>
              <a:t> </a:t>
            </a:r>
            <a:r>
              <a:rPr lang="en-US" dirty="0" err="1"/>
              <a:t>rada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b="1" dirty="0" err="1"/>
              <a:t>povijest</a:t>
            </a:r>
            <a:r>
              <a:rPr lang="en-US" b="1" dirty="0"/>
              <a:t>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 dirty="0" err="1"/>
              <a:t>Znanost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proučava</a:t>
            </a:r>
            <a:r>
              <a:rPr lang="en-US" dirty="0"/>
              <a:t> </a:t>
            </a:r>
            <a:r>
              <a:rPr lang="en-US" dirty="0" err="1"/>
              <a:t>ljudsku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svjetsku</a:t>
            </a:r>
            <a:r>
              <a:rPr lang="en-US" dirty="0"/>
              <a:t> </a:t>
            </a:r>
            <a:r>
              <a:rPr lang="en-US" dirty="0" err="1"/>
              <a:t>prošlost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183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ŠTO JE POVIJEST OKOLIŠA?</a:t>
            </a:r>
            <a:endParaRPr/>
          </a:p>
        </p:txBody>
      </p:sp>
      <p:sp>
        <p:nvSpPr>
          <p:cNvPr id="111" name="Google Shape;111;p3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25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ŠTO JE POVIJEST OKOLIŠA? (</a:t>
            </a:r>
            <a:r>
              <a:rPr lang="en-US" dirty="0" err="1"/>
              <a:t>eng.</a:t>
            </a:r>
            <a:r>
              <a:rPr lang="en-US" dirty="0"/>
              <a:t> </a:t>
            </a:r>
            <a:r>
              <a:rPr lang="en-US" i="1" dirty="0"/>
              <a:t>Environmental History</a:t>
            </a:r>
            <a:r>
              <a:rPr lang="en-US" dirty="0"/>
              <a:t>)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 err="1"/>
              <a:t>Istražuje</a:t>
            </a:r>
            <a:r>
              <a:rPr lang="en-US" dirty="0"/>
              <a:t>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čovjeka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njegova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ostalom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prirode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vrijeme</a:t>
            </a:r>
            <a:r>
              <a:rPr lang="hr-HR" dirty="0"/>
              <a:t> </a:t>
            </a:r>
            <a:r>
              <a:rPr lang="en-US" dirty="0"/>
              <a:t>/ u </a:t>
            </a:r>
            <a:r>
              <a:rPr lang="en-US" dirty="0" err="1"/>
              <a:t>prošlosti</a:t>
            </a:r>
            <a:r>
              <a:rPr lang="en-US" dirty="0"/>
              <a:t> (J. D. Hughes, 2011)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 err="1"/>
              <a:t>Znanost</a:t>
            </a:r>
            <a:r>
              <a:rPr lang="en-US" b="1" dirty="0"/>
              <a:t>/</a:t>
            </a:r>
            <a:r>
              <a:rPr lang="en-US" b="1" dirty="0" err="1"/>
              <a:t>disciplina</a:t>
            </a:r>
            <a:r>
              <a:rPr lang="en-US" b="1" dirty="0"/>
              <a:t> </a:t>
            </a:r>
            <a:r>
              <a:rPr lang="en-US" b="1" dirty="0" err="1"/>
              <a:t>koja</a:t>
            </a:r>
            <a:r>
              <a:rPr lang="en-US" b="1" dirty="0"/>
              <a:t> </a:t>
            </a:r>
            <a:r>
              <a:rPr lang="en-US" b="1" dirty="0" err="1"/>
              <a:t>proučava</a:t>
            </a:r>
            <a:r>
              <a:rPr lang="en-US" b="1" dirty="0"/>
              <a:t> </a:t>
            </a:r>
            <a:r>
              <a:rPr lang="en-US" b="1" dirty="0" err="1"/>
              <a:t>kako</a:t>
            </a:r>
            <a:r>
              <a:rPr lang="en-US" b="1" dirty="0"/>
              <a:t>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ljudi</a:t>
            </a:r>
            <a:r>
              <a:rPr lang="en-US" b="1" dirty="0"/>
              <a:t> </a:t>
            </a:r>
            <a:r>
              <a:rPr lang="en-US" b="1" dirty="0" err="1"/>
              <a:t>kroz</a:t>
            </a:r>
            <a:r>
              <a:rPr lang="en-US" b="1" dirty="0"/>
              <a:t> </a:t>
            </a:r>
            <a:r>
              <a:rPr lang="en-US" b="1" dirty="0" err="1"/>
              <a:t>prošlost</a:t>
            </a:r>
            <a:r>
              <a:rPr lang="en-US" b="1" dirty="0"/>
              <a:t> </a:t>
            </a:r>
            <a:r>
              <a:rPr lang="en-US" b="1" dirty="0" err="1"/>
              <a:t>mijenjali</a:t>
            </a:r>
            <a:r>
              <a:rPr lang="en-US" b="1" dirty="0"/>
              <a:t> </a:t>
            </a:r>
            <a:r>
              <a:rPr lang="en-US" b="1" dirty="0" err="1"/>
              <a:t>prirodu</a:t>
            </a:r>
            <a:r>
              <a:rPr lang="en-US" b="1" dirty="0"/>
              <a:t>, </a:t>
            </a:r>
            <a:r>
              <a:rPr lang="en-US" b="1" dirty="0" err="1"/>
              <a:t>odnos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razmišljanje</a:t>
            </a:r>
            <a:r>
              <a:rPr lang="en-US" b="1" dirty="0"/>
              <a:t> </a:t>
            </a:r>
            <a:r>
              <a:rPr lang="en-US" b="1" dirty="0" err="1"/>
              <a:t>prema</a:t>
            </a:r>
            <a:r>
              <a:rPr lang="en-US" b="1" dirty="0"/>
              <a:t> </a:t>
            </a:r>
            <a:r>
              <a:rPr lang="en-US" b="1" dirty="0" err="1"/>
              <a:t>prirodi</a:t>
            </a:r>
            <a:r>
              <a:rPr lang="en-US" b="1" dirty="0"/>
              <a:t> </a:t>
            </a:r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kako</a:t>
            </a:r>
            <a:r>
              <a:rPr lang="en-US" b="1" dirty="0"/>
              <a:t> je </a:t>
            </a:r>
            <a:r>
              <a:rPr lang="en-US" b="1" dirty="0" err="1"/>
              <a:t>okoliš</a:t>
            </a:r>
            <a:r>
              <a:rPr lang="en-US" b="1" dirty="0"/>
              <a:t> </a:t>
            </a:r>
            <a:r>
              <a:rPr lang="en-US" b="1" dirty="0" err="1"/>
              <a:t>utjecao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ljudsko</a:t>
            </a:r>
            <a:r>
              <a:rPr lang="en-US" b="1" dirty="0"/>
              <a:t> </a:t>
            </a:r>
            <a:r>
              <a:rPr lang="en-US" b="1" dirty="0" err="1"/>
              <a:t>društvo</a:t>
            </a:r>
            <a:r>
              <a:rPr lang="en-US" b="1" dirty="0"/>
              <a:t>.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,,</a:t>
            </a:r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povijesti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teži</a:t>
            </a:r>
            <a:r>
              <a:rPr lang="en-US" dirty="0"/>
              <a:t> </a:t>
            </a:r>
            <a:r>
              <a:rPr lang="en-US" dirty="0" err="1"/>
              <a:t>razumijevanju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, </a:t>
            </a:r>
            <a:r>
              <a:rPr lang="en-US" dirty="0" err="1"/>
              <a:t>rada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mišljenja</a:t>
            </a:r>
            <a:r>
              <a:rPr lang="en-US" dirty="0"/>
              <a:t> </a:t>
            </a:r>
            <a:r>
              <a:rPr lang="en-US" dirty="0" err="1"/>
              <a:t>ljudskih</a:t>
            </a:r>
            <a:r>
              <a:rPr lang="en-US" dirty="0"/>
              <a:t> </a:t>
            </a:r>
            <a:r>
              <a:rPr lang="en-US" dirty="0" err="1"/>
              <a:t>bića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ostalu</a:t>
            </a:r>
            <a:r>
              <a:rPr lang="en-US" dirty="0"/>
              <a:t> </a:t>
            </a:r>
            <a:r>
              <a:rPr lang="en-US" dirty="0" err="1"/>
              <a:t>prirodu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promjene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donosi</a:t>
            </a:r>
            <a:r>
              <a:rPr lang="en-US" dirty="0"/>
              <a:t> </a:t>
            </a:r>
            <a:r>
              <a:rPr lang="en-US" dirty="0" err="1"/>
              <a:t>vrijeme</a:t>
            </a:r>
            <a:r>
              <a:rPr lang="en-US" dirty="0"/>
              <a:t>.’’ 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b="1" u="sng" dirty="0">
                <a:solidFill>
                  <a:schemeClr val="hlink"/>
                </a:solidFill>
                <a:hlinkClick r:id="rId3"/>
              </a:rPr>
              <a:t>https://www.youtube.com/watch?v=i2knxecrE30&amp;list=LL&amp;index=1</a:t>
            </a:r>
            <a:r>
              <a:rPr lang="en-US" b="1" dirty="0"/>
              <a:t> 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ZAŠTO POVIJEST OKOLIŠA?</a:t>
            </a:r>
            <a:br>
              <a:rPr lang="en-US"/>
            </a:br>
            <a:r>
              <a:rPr lang="en-US"/>
              <a:t> OBJEKTI I CILJEVI ISTRAŽIVANJA</a:t>
            </a:r>
            <a:endParaRPr/>
          </a:p>
        </p:txBody>
      </p:sp>
      <p:sp>
        <p:nvSpPr>
          <p:cNvPr id="117" name="Google Shape;117;p4"/>
          <p:cNvSpPr txBox="1">
            <a:spLocks noGrp="1"/>
          </p:cNvSpPr>
          <p:nvPr>
            <p:ph type="body" idx="1"/>
          </p:nvPr>
        </p:nvSpPr>
        <p:spPr>
          <a:xfrm>
            <a:off x="2231136" y="2427019"/>
            <a:ext cx="7729800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istražuje</a:t>
            </a:r>
            <a:r>
              <a:rPr lang="en-US" dirty="0"/>
              <a:t> </a:t>
            </a:r>
            <a:r>
              <a:rPr lang="en-US" dirty="0" err="1"/>
              <a:t>povijest</a:t>
            </a:r>
            <a:r>
              <a:rPr lang="en-US" dirty="0"/>
              <a:t> </a:t>
            </a:r>
            <a:r>
              <a:rPr lang="en-US" dirty="0" err="1"/>
              <a:t>okoliša</a:t>
            </a:r>
            <a:r>
              <a:rPr lang="en-US" dirty="0"/>
              <a:t>?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Hughes </a:t>
            </a:r>
            <a:r>
              <a:rPr lang="en-US" dirty="0" err="1"/>
              <a:t>definira</a:t>
            </a:r>
            <a:r>
              <a:rPr lang="en-US" dirty="0"/>
              <a:t> </a:t>
            </a:r>
            <a:r>
              <a:rPr lang="en-US" b="1" dirty="0"/>
              <a:t>3 </a:t>
            </a:r>
            <a:r>
              <a:rPr lang="en-US" b="1" dirty="0" err="1"/>
              <a:t>teme</a:t>
            </a:r>
            <a:r>
              <a:rPr lang="en-US" dirty="0"/>
              <a:t>: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1. </a:t>
            </a:r>
            <a:r>
              <a:rPr lang="en-US" dirty="0" err="1"/>
              <a:t>Okoliš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utjecaj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ljude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2. </a:t>
            </a:r>
            <a:r>
              <a:rPr lang="en-US" dirty="0" err="1"/>
              <a:t>Učinak</a:t>
            </a:r>
            <a:r>
              <a:rPr lang="en-US" dirty="0"/>
              <a:t> </a:t>
            </a:r>
            <a:r>
              <a:rPr lang="en-US" dirty="0" err="1"/>
              <a:t>čovjeka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promjenu</a:t>
            </a:r>
            <a:r>
              <a:rPr lang="en-US" dirty="0"/>
              <a:t> </a:t>
            </a:r>
            <a:r>
              <a:rPr lang="en-US" dirty="0" err="1"/>
              <a:t>okoliša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utjecaj</a:t>
            </a:r>
            <a:r>
              <a:rPr lang="en-US" dirty="0"/>
              <a:t> </a:t>
            </a:r>
            <a:r>
              <a:rPr lang="en-US" dirty="0" err="1"/>
              <a:t>tih</a:t>
            </a:r>
            <a:r>
              <a:rPr lang="en-US" dirty="0"/>
              <a:t> </a:t>
            </a:r>
            <a:r>
              <a:rPr lang="en-US" dirty="0" err="1"/>
              <a:t>promjena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društvo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3. </a:t>
            </a:r>
            <a:r>
              <a:rPr lang="en-US" dirty="0" err="1"/>
              <a:t>Proučavanje</a:t>
            </a:r>
            <a:r>
              <a:rPr lang="en-US" dirty="0"/>
              <a:t> </a:t>
            </a:r>
            <a:r>
              <a:rPr lang="en-US" dirty="0" err="1"/>
              <a:t>ljudskog</a:t>
            </a:r>
            <a:r>
              <a:rPr lang="en-US" dirty="0"/>
              <a:t> </a:t>
            </a:r>
            <a:r>
              <a:rPr lang="en-US" dirty="0" err="1"/>
              <a:t>mišljenja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stavova</a:t>
            </a:r>
            <a:r>
              <a:rPr lang="en-US" dirty="0"/>
              <a:t> o </a:t>
            </a:r>
            <a:r>
              <a:rPr lang="en-US" dirty="0" err="1"/>
              <a:t>okolišu</a:t>
            </a: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60ea5d1e6b722139_0_0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ZAŠTO POVIJEST OKOLIŠA?</a:t>
            </a:r>
            <a:br>
              <a:rPr lang="en-US"/>
            </a:br>
            <a:r>
              <a:rPr lang="en-US"/>
              <a:t> OBJEKTI I CILJEVI ISTRAŽIVANJA</a:t>
            </a:r>
            <a:endParaRPr/>
          </a:p>
        </p:txBody>
      </p:sp>
      <p:sp>
        <p:nvSpPr>
          <p:cNvPr id="123" name="Google Shape;123;h60ea5d1e6b722139_0_0"/>
          <p:cNvSpPr txBox="1">
            <a:spLocks noGrp="1"/>
          </p:cNvSpPr>
          <p:nvPr>
            <p:ph type="body" idx="1"/>
          </p:nvPr>
        </p:nvSpPr>
        <p:spPr>
          <a:xfrm>
            <a:off x="2231136" y="2427019"/>
            <a:ext cx="7729800" cy="31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Koji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b="1" dirty="0" err="1"/>
              <a:t>ciljevi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? </a:t>
            </a:r>
            <a:endParaRPr dirty="0"/>
          </a:p>
          <a:p>
            <a:pPr>
              <a:spcBef>
                <a:spcPts val="0"/>
              </a:spcBef>
            </a:pPr>
            <a:r>
              <a:rPr lang="hr-HR" b="1" dirty="0"/>
              <a:t>R</a:t>
            </a:r>
            <a:r>
              <a:rPr lang="en-US" b="1" dirty="0" err="1"/>
              <a:t>azumjeti</a:t>
            </a:r>
            <a:r>
              <a:rPr lang="en-US" b="1" dirty="0"/>
              <a:t> </a:t>
            </a:r>
            <a:r>
              <a:rPr lang="en-US" b="1" dirty="0" err="1"/>
              <a:t>kako</a:t>
            </a:r>
            <a:r>
              <a:rPr lang="en-US" b="1" dirty="0"/>
              <a:t> </a:t>
            </a:r>
            <a:r>
              <a:rPr lang="en-US" b="1" dirty="0" err="1"/>
              <a:t>su</a:t>
            </a:r>
            <a:r>
              <a:rPr lang="en-US" b="1" dirty="0"/>
              <a:t> se </a:t>
            </a:r>
            <a:r>
              <a:rPr lang="en-US" b="1" dirty="0" err="1"/>
              <a:t>odnosi</a:t>
            </a:r>
            <a:r>
              <a:rPr lang="en-US" b="1" dirty="0"/>
              <a:t> </a:t>
            </a:r>
            <a:r>
              <a:rPr lang="en-US" b="1" dirty="0" err="1"/>
              <a:t>između</a:t>
            </a:r>
            <a:r>
              <a:rPr lang="en-US" b="1" dirty="0"/>
              <a:t> </a:t>
            </a:r>
            <a:r>
              <a:rPr lang="en-US" b="1" dirty="0" err="1"/>
              <a:t>ljudskih</a:t>
            </a:r>
            <a:r>
              <a:rPr lang="en-US" b="1" dirty="0"/>
              <a:t> </a:t>
            </a:r>
            <a:r>
              <a:rPr lang="en-US" b="1" dirty="0" err="1"/>
              <a:t>društava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prirodnog</a:t>
            </a:r>
            <a:r>
              <a:rPr lang="en-US" b="1" dirty="0"/>
              <a:t> </a:t>
            </a:r>
            <a:r>
              <a:rPr lang="en-US" b="1" dirty="0" err="1"/>
              <a:t>okoliša</a:t>
            </a:r>
            <a:r>
              <a:rPr lang="en-US" b="1" dirty="0"/>
              <a:t> </a:t>
            </a:r>
            <a:r>
              <a:rPr lang="en-US" b="1" dirty="0" err="1"/>
              <a:t>razvijali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mijenjali</a:t>
            </a:r>
            <a:r>
              <a:rPr lang="en-US" b="1" dirty="0"/>
              <a:t> </a:t>
            </a:r>
            <a:r>
              <a:rPr lang="en-US" b="1" dirty="0" err="1"/>
              <a:t>kroz</a:t>
            </a:r>
            <a:r>
              <a:rPr lang="en-US" b="1" dirty="0"/>
              <a:t> </a:t>
            </a:r>
            <a:r>
              <a:rPr lang="en-US" b="1" dirty="0" err="1"/>
              <a:t>povijest</a:t>
            </a:r>
            <a:r>
              <a:rPr lang="hr-HR" b="1" dirty="0"/>
              <a:t>.</a:t>
            </a:r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/>
              <a:t> </a:t>
            </a:r>
            <a:endParaRPr sz="1600" b="1" dirty="0"/>
          </a:p>
          <a:p>
            <a:pPr marL="342900">
              <a:buFont typeface="+mj-lt"/>
              <a:buAutoNum type="arabicPeriod"/>
            </a:pPr>
            <a:r>
              <a:rPr lang="en-US" dirty="0" err="1"/>
              <a:t>Rekonstruirati</a:t>
            </a:r>
            <a:r>
              <a:rPr lang="en-US" dirty="0"/>
              <a:t> </a:t>
            </a:r>
            <a:r>
              <a:rPr lang="en-US" dirty="0" err="1"/>
              <a:t>promjene</a:t>
            </a:r>
            <a:r>
              <a:rPr lang="en-US" dirty="0"/>
              <a:t> </a:t>
            </a:r>
            <a:r>
              <a:rPr lang="en-US" dirty="0" err="1"/>
              <a:t>okoliša</a:t>
            </a:r>
            <a:r>
              <a:rPr lang="en-US" dirty="0"/>
              <a:t> u </a:t>
            </a:r>
            <a:r>
              <a:rPr lang="en-US" dirty="0" err="1"/>
              <a:t>prošlosti</a:t>
            </a:r>
            <a:r>
              <a:rPr lang="en-US" dirty="0"/>
              <a:t> </a:t>
            </a:r>
            <a:endParaRPr dirty="0"/>
          </a:p>
          <a:p>
            <a:pPr marL="342900">
              <a:buFont typeface="+mj-lt"/>
              <a:buAutoNum type="arabicPeriod"/>
            </a:pPr>
            <a:r>
              <a:rPr lang="en-US" dirty="0" err="1"/>
              <a:t>Objasniti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je </a:t>
            </a:r>
            <a:r>
              <a:rPr lang="en-US" dirty="0" err="1"/>
              <a:t>okoliš</a:t>
            </a:r>
            <a:r>
              <a:rPr lang="en-US" dirty="0"/>
              <a:t> </a:t>
            </a:r>
            <a:r>
              <a:rPr lang="en-US" dirty="0" err="1"/>
              <a:t>utjecao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ljudska</a:t>
            </a:r>
            <a:r>
              <a:rPr lang="en-US" dirty="0"/>
              <a:t> </a:t>
            </a:r>
            <a:r>
              <a:rPr lang="en-US" dirty="0" err="1"/>
              <a:t>društva</a:t>
            </a:r>
            <a:r>
              <a:rPr lang="en-US" dirty="0"/>
              <a:t> </a:t>
            </a:r>
            <a:endParaRPr dirty="0"/>
          </a:p>
          <a:p>
            <a:pPr marL="342900">
              <a:buFont typeface="+mj-lt"/>
              <a:buAutoNum type="arabicPeriod"/>
            </a:pPr>
            <a:r>
              <a:rPr lang="en-US" dirty="0" err="1"/>
              <a:t>Objasniti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mijenjali</a:t>
            </a:r>
            <a:r>
              <a:rPr lang="en-US" dirty="0"/>
              <a:t> </a:t>
            </a:r>
            <a:r>
              <a:rPr lang="en-US" dirty="0" err="1"/>
              <a:t>okoliš</a:t>
            </a:r>
            <a:r>
              <a:rPr lang="en-US" dirty="0"/>
              <a:t> </a:t>
            </a:r>
            <a:endParaRPr dirty="0"/>
          </a:p>
          <a:p>
            <a:pPr marL="342900">
              <a:buFont typeface="+mj-lt"/>
              <a:buAutoNum type="arabicPeriod"/>
            </a:pPr>
            <a:r>
              <a:rPr lang="en-US" dirty="0" err="1"/>
              <a:t>Razumjeti</a:t>
            </a:r>
            <a:r>
              <a:rPr lang="en-US" dirty="0"/>
              <a:t> </a:t>
            </a:r>
            <a:r>
              <a:rPr lang="en-US" dirty="0" err="1"/>
              <a:t>promjene</a:t>
            </a:r>
            <a:r>
              <a:rPr lang="en-US" dirty="0"/>
              <a:t> </a:t>
            </a:r>
            <a:r>
              <a:rPr lang="en-US" dirty="0" err="1"/>
              <a:t>ljudskih</a:t>
            </a:r>
            <a:r>
              <a:rPr lang="en-US" dirty="0"/>
              <a:t> </a:t>
            </a:r>
            <a:r>
              <a:rPr lang="en-US" dirty="0" err="1"/>
              <a:t>predodžbi</a:t>
            </a:r>
            <a:r>
              <a:rPr lang="en-US" dirty="0"/>
              <a:t> o </a:t>
            </a:r>
            <a:r>
              <a:rPr lang="en-US" dirty="0" err="1"/>
              <a:t>prirodi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SRODNE ZNANOSTI I DISCIPLINE</a:t>
            </a:r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32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2000" dirty="0" err="1"/>
              <a:t>Ekohistorija</a:t>
            </a:r>
            <a:endParaRPr sz="20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 dirty="0" err="1"/>
              <a:t>Historijska</a:t>
            </a:r>
            <a:r>
              <a:rPr lang="en-US" sz="2000" dirty="0"/>
              <a:t> </a:t>
            </a:r>
            <a:r>
              <a:rPr lang="en-US" sz="2000" dirty="0" err="1"/>
              <a:t>geografija</a:t>
            </a:r>
            <a:endParaRPr lang="hr-HR" sz="20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r-HR" sz="2000" dirty="0"/>
              <a:t>Ekologija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r-HR" sz="2000" dirty="0" err="1"/>
              <a:t>Geoekologija</a:t>
            </a:r>
            <a:endParaRPr sz="20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 dirty="0" err="1"/>
              <a:t>Antropologija</a:t>
            </a:r>
            <a:endParaRPr sz="20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000" dirty="0" err="1"/>
              <a:t>Arheologija</a:t>
            </a:r>
            <a:r>
              <a:rPr lang="hr-HR" sz="2000" dirty="0"/>
              <a:t>…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endParaRPr sz="2000" dirty="0"/>
          </a:p>
          <a:p>
            <a:pPr marL="228600" lvl="0" indent="-1143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r-HR" sz="2800" dirty="0"/>
              <a:t>Jedna od </a:t>
            </a:r>
            <a:r>
              <a:rPr lang="hr-HR" sz="2800" dirty="0" err="1"/>
              <a:t>najinterdisciplinarinijih</a:t>
            </a:r>
            <a:r>
              <a:rPr lang="hr-HR" sz="2800" dirty="0"/>
              <a:t> znanosti/disciplina!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60ea5d1e6b722139_0_10"/>
          <p:cNvSpPr txBox="1">
            <a:spLocks noGrp="1"/>
          </p:cNvSpPr>
          <p:nvPr>
            <p:ph type="title"/>
          </p:nvPr>
        </p:nvSpPr>
        <p:spPr>
          <a:xfrm>
            <a:off x="2231136" y="526154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 dirty="0"/>
              <a:t>RAZVOJ POVIJESTI OKOLIŠA</a:t>
            </a:r>
            <a:br>
              <a:rPr lang="hr-HR" dirty="0"/>
            </a:br>
            <a:r>
              <a:rPr lang="hr-HR" dirty="0"/>
              <a:t>- povijest</a:t>
            </a:r>
            <a:endParaRPr dirty="0"/>
          </a:p>
        </p:txBody>
      </p:sp>
      <p:sp>
        <p:nvSpPr>
          <p:cNvPr id="135" name="Google Shape;135;h60ea5d1e6b722139_0_10"/>
          <p:cNvSpPr txBox="1">
            <a:spLocks noGrp="1"/>
          </p:cNvSpPr>
          <p:nvPr>
            <p:ph type="body" idx="1"/>
          </p:nvPr>
        </p:nvSpPr>
        <p:spPr>
          <a:xfrm>
            <a:off x="1783266" y="2048113"/>
            <a:ext cx="7894033" cy="397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 dirty="0" err="1"/>
              <a:t>Antika</a:t>
            </a:r>
            <a:r>
              <a:rPr lang="en-US" sz="2000" dirty="0"/>
              <a:t>:</a:t>
            </a:r>
            <a:r>
              <a:rPr lang="en-US" sz="2000" b="1" dirty="0"/>
              <a:t> </a:t>
            </a:r>
            <a:endParaRPr lang="hr-HR" sz="2000" b="1" dirty="0"/>
          </a:p>
          <a:p>
            <a:pPr marL="584200" indent="-457200">
              <a:spcBef>
                <a:spcPts val="0"/>
              </a:spcBef>
              <a:buSzPts val="2000"/>
            </a:pPr>
            <a:r>
              <a:rPr lang="en-US" sz="2000" b="1" dirty="0" err="1"/>
              <a:t>Herodot</a:t>
            </a:r>
            <a:r>
              <a:rPr lang="en-US" sz="2000" b="1" dirty="0"/>
              <a:t> - </a:t>
            </a:r>
            <a:r>
              <a:rPr lang="en-US" sz="2000" i="1" dirty="0" err="1"/>
              <a:t>Povijest</a:t>
            </a:r>
            <a:r>
              <a:rPr lang="en-US" sz="2000" b="1" i="1" dirty="0"/>
              <a:t> </a:t>
            </a:r>
            <a:r>
              <a:rPr lang="en-US" sz="2000" b="1" dirty="0"/>
              <a:t>- </a:t>
            </a:r>
            <a:r>
              <a:rPr lang="en-US" sz="2000" dirty="0" err="1"/>
              <a:t>najstarije</a:t>
            </a:r>
            <a:r>
              <a:rPr lang="en-US" sz="2000" dirty="0"/>
              <a:t> </a:t>
            </a:r>
            <a:r>
              <a:rPr lang="en-US" sz="2000" dirty="0" err="1"/>
              <a:t>sačuvani</a:t>
            </a:r>
            <a:r>
              <a:rPr lang="en-US" sz="2000" dirty="0"/>
              <a:t> </a:t>
            </a:r>
            <a:r>
              <a:rPr lang="en-US" sz="2000" dirty="0" err="1"/>
              <a:t>zapis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je </a:t>
            </a:r>
            <a:r>
              <a:rPr lang="en-US" sz="2000" dirty="0" err="1"/>
              <a:t>zabilježilo</a:t>
            </a:r>
            <a:r>
              <a:rPr lang="hr-HR" sz="2000" dirty="0"/>
              <a:t> </a:t>
            </a:r>
            <a:r>
              <a:rPr lang="en-US" sz="2000" dirty="0" err="1"/>
              <a:t>okolišne</a:t>
            </a:r>
            <a:r>
              <a:rPr lang="en-US" sz="2000" dirty="0"/>
              <a:t> </a:t>
            </a:r>
            <a:r>
              <a:rPr lang="en-US" sz="2000" dirty="0" err="1"/>
              <a:t>promjene</a:t>
            </a:r>
            <a:r>
              <a:rPr lang="en-US" sz="2000" dirty="0"/>
              <a:t> </a:t>
            </a:r>
            <a:r>
              <a:rPr lang="en-US" sz="2000" dirty="0" err="1"/>
              <a:t>uzrokovane</a:t>
            </a:r>
            <a:r>
              <a:rPr lang="en-US" sz="2000" dirty="0"/>
              <a:t> </a:t>
            </a:r>
            <a:r>
              <a:rPr lang="en-US" sz="2000" dirty="0" err="1"/>
              <a:t>čovjekom</a:t>
            </a:r>
            <a:endParaRPr lang="hr-HR" sz="2000" dirty="0"/>
          </a:p>
          <a:p>
            <a:pPr marL="584200" indent="-457200">
              <a:spcBef>
                <a:spcPts val="0"/>
              </a:spcBef>
              <a:buSzPts val="2000"/>
            </a:pPr>
            <a:r>
              <a:rPr lang="hr-HR" sz="2000" b="1" dirty="0" err="1"/>
              <a:t>Tukidid</a:t>
            </a:r>
            <a:r>
              <a:rPr lang="hr-HR" sz="2000" b="1" dirty="0"/>
              <a:t> – </a:t>
            </a:r>
            <a:r>
              <a:rPr lang="hr-HR" sz="2000" i="1" dirty="0"/>
              <a:t>Povijest Peloponeskog rata </a:t>
            </a:r>
            <a:r>
              <a:rPr lang="hr-HR" sz="2000" dirty="0"/>
              <a:t>(utjecaj tla na rat)</a:t>
            </a:r>
            <a:endParaRPr sz="2000" b="1" dirty="0"/>
          </a:p>
          <a:p>
            <a:pPr marL="584200" indent="-457200">
              <a:spcBef>
                <a:spcPts val="0"/>
              </a:spcBef>
              <a:buSzPts val="2000"/>
            </a:pPr>
            <a:r>
              <a:rPr lang="en-US" sz="2000" b="1" dirty="0" err="1"/>
              <a:t>Hipokrat</a:t>
            </a:r>
            <a:r>
              <a:rPr lang="en-US" sz="2000" b="1" dirty="0"/>
              <a:t> - </a:t>
            </a:r>
            <a:r>
              <a:rPr lang="en-US" sz="2000" i="1" dirty="0"/>
              <a:t>O </a:t>
            </a:r>
            <a:r>
              <a:rPr lang="en-US" sz="2000" i="1" dirty="0" err="1"/>
              <a:t>zraku</a:t>
            </a:r>
            <a:r>
              <a:rPr lang="en-US" sz="2000" i="1" dirty="0"/>
              <a:t>, </a:t>
            </a:r>
            <a:r>
              <a:rPr lang="en-US" sz="2000" i="1" dirty="0" err="1"/>
              <a:t>vodama</a:t>
            </a:r>
            <a:r>
              <a:rPr lang="en-US" sz="2000" i="1" dirty="0"/>
              <a:t> </a:t>
            </a:r>
            <a:r>
              <a:rPr lang="en-US" sz="2000" i="1" dirty="0" err="1"/>
              <a:t>i</a:t>
            </a:r>
            <a:r>
              <a:rPr lang="en-US" sz="2000" i="1" dirty="0"/>
              <a:t> </a:t>
            </a:r>
            <a:r>
              <a:rPr lang="en-US" sz="2000" i="1" dirty="0" err="1"/>
              <a:t>mjestima</a:t>
            </a:r>
            <a:r>
              <a:rPr lang="hr-HR" sz="2000" i="1" dirty="0"/>
              <a:t> </a:t>
            </a:r>
            <a:r>
              <a:rPr lang="hr-HR" sz="2000" dirty="0"/>
              <a:t>(</a:t>
            </a:r>
            <a:r>
              <a:rPr lang="hr-HR" sz="2000" b="1" dirty="0"/>
              <a:t>okolišni determinizam</a:t>
            </a:r>
            <a:r>
              <a:rPr lang="hr-HR" sz="2000" dirty="0"/>
              <a:t>)</a:t>
            </a:r>
            <a:endParaRPr sz="2000" dirty="0"/>
          </a:p>
          <a:p>
            <a:pPr marL="584200" indent="-457200">
              <a:spcBef>
                <a:spcPts val="0"/>
              </a:spcBef>
              <a:buSzPts val="2000"/>
            </a:pPr>
            <a:r>
              <a:rPr lang="en-US" sz="2000" b="1" dirty="0" err="1"/>
              <a:t>Platon</a:t>
            </a:r>
            <a:r>
              <a:rPr lang="hr-HR" sz="2000" dirty="0"/>
              <a:t> - </a:t>
            </a:r>
            <a:r>
              <a:rPr lang="hr-HR" sz="2000" i="1" dirty="0"/>
              <a:t> </a:t>
            </a:r>
            <a:r>
              <a:rPr lang="hr-HR" sz="2000" i="1" dirty="0" err="1"/>
              <a:t>Kritija</a:t>
            </a:r>
            <a:r>
              <a:rPr lang="hr-HR" sz="2000" i="1" dirty="0"/>
              <a:t> </a:t>
            </a:r>
            <a:r>
              <a:rPr lang="hr-HR" sz="2000" b="1" i="1" dirty="0"/>
              <a:t>-</a:t>
            </a:r>
            <a:r>
              <a:rPr lang="hr-HR" sz="2000" i="1" dirty="0"/>
              <a:t> </a:t>
            </a:r>
            <a:r>
              <a:rPr lang="hr-HR" dirty="0"/>
              <a:t>deforestacija i promjene u hidrološkim obilježjima, erozija… </a:t>
            </a:r>
          </a:p>
          <a:p>
            <a:pPr marL="228600" lvl="0" indent="-101600">
              <a:spcBef>
                <a:spcPts val="0"/>
              </a:spcBef>
              <a:buSzPts val="2000"/>
              <a:buNone/>
            </a:pPr>
            <a:endParaRPr lang="hr-HR" sz="2000" dirty="0"/>
          </a:p>
          <a:p>
            <a:pPr marL="228600" lvl="0" indent="-101600">
              <a:spcBef>
                <a:spcPts val="0"/>
              </a:spcBef>
              <a:buSzPts val="2000"/>
              <a:buNone/>
            </a:pPr>
            <a:r>
              <a:rPr lang="hr-HR" sz="2000" dirty="0"/>
              <a:t>Kina: </a:t>
            </a:r>
          </a:p>
          <a:p>
            <a:pPr marL="469900">
              <a:spcBef>
                <a:spcPts val="0"/>
              </a:spcBef>
              <a:buSzPts val="2000"/>
            </a:pPr>
            <a:r>
              <a:rPr lang="hr-HR" sz="2000" b="1" dirty="0" err="1"/>
              <a:t>Mencije</a:t>
            </a:r>
            <a:r>
              <a:rPr lang="hr-HR" sz="2000" dirty="0"/>
              <a:t> – deforestacija i utjecaj stočarstva</a:t>
            </a:r>
          </a:p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EAD1EF-F6C6-409B-AA61-25BA88120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300" y="2048113"/>
            <a:ext cx="2449307" cy="29577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60ea5d1e6b722139_0_10"/>
          <p:cNvSpPr txBox="1">
            <a:spLocks noGrp="1"/>
          </p:cNvSpPr>
          <p:nvPr>
            <p:ph type="title"/>
          </p:nvPr>
        </p:nvSpPr>
        <p:spPr>
          <a:xfrm>
            <a:off x="2231136" y="526154"/>
            <a:ext cx="7729800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 dirty="0"/>
              <a:t>RAZVOJ POVIJESTI OKOLIŠA</a:t>
            </a:r>
            <a:br>
              <a:rPr lang="hr-HR" dirty="0"/>
            </a:br>
            <a:r>
              <a:rPr lang="hr-HR" dirty="0"/>
              <a:t>- povijest</a:t>
            </a:r>
            <a:endParaRPr dirty="0"/>
          </a:p>
        </p:txBody>
      </p:sp>
      <p:sp>
        <p:nvSpPr>
          <p:cNvPr id="135" name="Google Shape;135;h60ea5d1e6b722139_0_10"/>
          <p:cNvSpPr txBox="1">
            <a:spLocks noGrp="1"/>
          </p:cNvSpPr>
          <p:nvPr>
            <p:ph type="body" idx="1"/>
          </p:nvPr>
        </p:nvSpPr>
        <p:spPr>
          <a:xfrm>
            <a:off x="2231136" y="2048113"/>
            <a:ext cx="6873014" cy="397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01600">
              <a:spcBef>
                <a:spcPts val="0"/>
              </a:spcBef>
              <a:buSzPts val="2000"/>
              <a:buNone/>
            </a:pPr>
            <a:r>
              <a:rPr lang="hr-HR" sz="2000" dirty="0"/>
              <a:t>Srednji vijek:</a:t>
            </a:r>
          </a:p>
          <a:p>
            <a:pPr marL="469900">
              <a:spcBef>
                <a:spcPts val="0"/>
              </a:spcBef>
              <a:buSzPts val="2000"/>
            </a:pPr>
            <a:r>
              <a:rPr lang="hr-HR" sz="2000" b="1" dirty="0" err="1"/>
              <a:t>Ibn</a:t>
            </a:r>
            <a:r>
              <a:rPr lang="hr-HR" sz="2000" b="1" dirty="0"/>
              <a:t> </a:t>
            </a:r>
            <a:r>
              <a:rPr lang="hr-HR" sz="2000" b="1" dirty="0" err="1"/>
              <a:t>Khaldun</a:t>
            </a:r>
            <a:r>
              <a:rPr lang="hr-HR" sz="2000" b="1" dirty="0"/>
              <a:t> – </a:t>
            </a:r>
            <a:r>
              <a:rPr lang="hr-HR" sz="2000" i="1" dirty="0" err="1"/>
              <a:t>Muqaddimah</a:t>
            </a:r>
            <a:r>
              <a:rPr lang="hr-HR" sz="2000" i="1" dirty="0"/>
              <a:t>: </a:t>
            </a:r>
            <a:r>
              <a:rPr lang="hr-HR" sz="2000" i="1" dirty="0" err="1"/>
              <a:t>An</a:t>
            </a:r>
            <a:r>
              <a:rPr lang="hr-HR" sz="2000" i="1" dirty="0"/>
              <a:t> </a:t>
            </a:r>
            <a:r>
              <a:rPr lang="hr-HR" sz="2000" i="1" dirty="0" err="1"/>
              <a:t>instroduction</a:t>
            </a:r>
            <a:r>
              <a:rPr lang="hr-HR" sz="2000" i="1" dirty="0"/>
              <a:t> to </a:t>
            </a:r>
            <a:r>
              <a:rPr lang="hr-HR" sz="2000" i="1" dirty="0" err="1"/>
              <a:t>history</a:t>
            </a:r>
            <a:r>
              <a:rPr lang="hr-HR" sz="2000" i="1" dirty="0"/>
              <a:t> </a:t>
            </a:r>
            <a:r>
              <a:rPr lang="hr-HR" sz="2000" b="1" i="1" dirty="0"/>
              <a:t>– </a:t>
            </a:r>
            <a:r>
              <a:rPr lang="hr-HR" sz="2000" dirty="0"/>
              <a:t>utjecaj pustinje na ljude</a:t>
            </a:r>
          </a:p>
          <a:p>
            <a:pPr marL="469900">
              <a:spcBef>
                <a:spcPts val="0"/>
              </a:spcBef>
              <a:buSzPts val="2000"/>
            </a:pPr>
            <a:r>
              <a:rPr lang="hr-HR" sz="2000" dirty="0"/>
              <a:t>Europski srednjovjekovni povjesničari povezuju upade barbarskih plemena sa sjevera s klimatskim obilježjima i prenaseljenosti</a:t>
            </a:r>
          </a:p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hr-HR" sz="2000" dirty="0"/>
          </a:p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hr-HR" sz="2000" dirty="0"/>
              <a:t>Novi vijek: </a:t>
            </a:r>
          </a:p>
          <a:p>
            <a:pPr marL="469900">
              <a:spcBef>
                <a:spcPts val="0"/>
              </a:spcBef>
              <a:buSzPts val="2000"/>
            </a:pPr>
            <a:r>
              <a:rPr lang="hr-HR" sz="2000" dirty="0"/>
              <a:t>Istraživači primjećuju promjene u pokrovu oceanskih otočja</a:t>
            </a:r>
          </a:p>
          <a:p>
            <a:pPr marL="469900">
              <a:spcBef>
                <a:spcPts val="0"/>
              </a:spcBef>
              <a:buSzPts val="2000"/>
            </a:pPr>
            <a:r>
              <a:rPr lang="hr-HR" sz="2000" dirty="0"/>
              <a:t>Prekomjerno iskorištavanje resursa kolonija</a:t>
            </a:r>
            <a:endParaRPr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5FB0C8-E527-4435-984C-F6AC7ECED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19" y="1819469"/>
            <a:ext cx="1995687" cy="2136710"/>
          </a:xfrm>
          <a:prstGeom prst="rect">
            <a:avLst/>
          </a:prstGeom>
        </p:spPr>
      </p:pic>
      <p:pic>
        <p:nvPicPr>
          <p:cNvPr id="1026" name="Picture 2" descr="Podcast 72: Contested climate: the debate on the climatic influence of  forests – episode 2 |">
            <a:extLst>
              <a:ext uri="{FF2B5EF4-FFF2-40B4-BE49-F238E27FC236}">
                <a16:creationId xmlns:a16="http://schemas.microsoft.com/office/drawing/2014/main" id="{72BAC8BF-0F80-4AB6-B226-EA6C2BEBA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376" y="3956179"/>
            <a:ext cx="3087850" cy="233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514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 txBox="1">
            <a:spLocks noGrp="1"/>
          </p:cNvSpPr>
          <p:nvPr>
            <p:ph type="title"/>
          </p:nvPr>
        </p:nvSpPr>
        <p:spPr>
          <a:xfrm>
            <a:off x="3881535" y="683320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 dirty="0"/>
              <a:t>RAZVOJ POVIJESTI OKOLIŠA</a:t>
            </a:r>
            <a:br>
              <a:rPr lang="hr-HR" dirty="0"/>
            </a:br>
            <a:r>
              <a:rPr lang="hr-HR" dirty="0"/>
              <a:t>- PRETHODNICI</a:t>
            </a:r>
            <a:endParaRPr dirty="0"/>
          </a:p>
        </p:txBody>
      </p:sp>
      <p:sp>
        <p:nvSpPr>
          <p:cNvPr id="141" name="Google Shape;141;p6"/>
          <p:cNvSpPr txBox="1">
            <a:spLocks noGrp="1"/>
          </p:cNvSpPr>
          <p:nvPr>
            <p:ph type="body" idx="1"/>
          </p:nvPr>
        </p:nvSpPr>
        <p:spPr>
          <a:xfrm>
            <a:off x="3742695" y="2167227"/>
            <a:ext cx="7729728" cy="4177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69900">
              <a:spcBef>
                <a:spcPts val="0"/>
              </a:spcBef>
              <a:buSzPts val="2000"/>
            </a:pPr>
            <a:r>
              <a:rPr lang="en-US" sz="2000" b="1" dirty="0"/>
              <a:t>George Perkins Marsh</a:t>
            </a:r>
            <a:r>
              <a:rPr lang="en-US" sz="2000" dirty="0"/>
              <a:t> – </a:t>
            </a:r>
            <a:r>
              <a:rPr lang="hr-HR" sz="2000" i="1" dirty="0"/>
              <a:t>Čovjek i priroda </a:t>
            </a:r>
            <a:r>
              <a:rPr lang="en-US" sz="2000" dirty="0"/>
              <a:t>(1864)</a:t>
            </a:r>
            <a:endParaRPr sz="2000" dirty="0"/>
          </a:p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 dirty="0" err="1"/>
              <a:t>Najvažniji</a:t>
            </a:r>
            <a:r>
              <a:rPr lang="en-US" sz="2000" dirty="0"/>
              <a:t> </a:t>
            </a:r>
            <a:r>
              <a:rPr lang="en-US" sz="2000" dirty="0" err="1"/>
              <a:t>intelektualni</a:t>
            </a:r>
            <a:r>
              <a:rPr lang="en-US" sz="2000" dirty="0"/>
              <a:t> </a:t>
            </a:r>
            <a:r>
              <a:rPr lang="en-US" sz="2000" dirty="0" err="1"/>
              <a:t>prethodnik</a:t>
            </a:r>
            <a:r>
              <a:rPr lang="en-US" sz="2000" dirty="0"/>
              <a:t>. </a:t>
            </a:r>
            <a:r>
              <a:rPr lang="en-US" sz="2000" dirty="0" err="1"/>
              <a:t>Postavio</a:t>
            </a:r>
            <a:r>
              <a:rPr lang="en-US" sz="2000" dirty="0"/>
              <a:t> je </a:t>
            </a:r>
            <a:r>
              <a:rPr lang="en-US" sz="2000" dirty="0" err="1"/>
              <a:t>pitanje</a:t>
            </a:r>
            <a:r>
              <a:rPr lang="en-US" sz="2000" dirty="0"/>
              <a:t> </a:t>
            </a:r>
            <a:r>
              <a:rPr lang="en-US" sz="2000" dirty="0" err="1"/>
              <a:t>kako</a:t>
            </a:r>
            <a:r>
              <a:rPr lang="en-US" sz="2000" dirty="0"/>
              <a:t> </a:t>
            </a:r>
            <a:r>
              <a:rPr lang="en-US" sz="2000" dirty="0" err="1"/>
              <a:t>ljudska</a:t>
            </a:r>
            <a:r>
              <a:rPr lang="en-US" sz="2000" dirty="0"/>
              <a:t> </a:t>
            </a:r>
            <a:r>
              <a:rPr lang="en-US" sz="2000" dirty="0" err="1"/>
              <a:t>društva</a:t>
            </a:r>
            <a:r>
              <a:rPr lang="en-US" sz="2000" dirty="0"/>
              <a:t> </a:t>
            </a:r>
            <a:r>
              <a:rPr lang="en-US" sz="2000" dirty="0" err="1"/>
              <a:t>kroz</a:t>
            </a:r>
            <a:r>
              <a:rPr lang="en-US" sz="2000" dirty="0"/>
              <a:t> </a:t>
            </a:r>
            <a:r>
              <a:rPr lang="en-US" sz="2000" dirty="0" err="1"/>
              <a:t>povijest</a:t>
            </a:r>
            <a:r>
              <a:rPr lang="en-US" sz="2000" dirty="0"/>
              <a:t> </a:t>
            </a:r>
            <a:r>
              <a:rPr lang="en-US" sz="2000" dirty="0" err="1"/>
              <a:t>transformiraju</a:t>
            </a:r>
            <a:r>
              <a:rPr lang="en-US" sz="2000" dirty="0"/>
              <a:t> </a:t>
            </a:r>
            <a:r>
              <a:rPr lang="en-US" sz="2000" dirty="0" err="1"/>
              <a:t>fizički</a:t>
            </a:r>
            <a:r>
              <a:rPr lang="en-US" sz="2000" dirty="0"/>
              <a:t> </a:t>
            </a:r>
            <a:r>
              <a:rPr lang="en-US" sz="2000" dirty="0" err="1"/>
              <a:t>okoliš</a:t>
            </a:r>
            <a:r>
              <a:rPr lang="en-US" sz="2000" dirty="0"/>
              <a:t>. </a:t>
            </a:r>
            <a:endParaRPr sz="2000" dirty="0"/>
          </a:p>
          <a:p>
            <a:pPr marL="469900">
              <a:spcBef>
                <a:spcPts val="0"/>
              </a:spcBef>
              <a:buSzPts val="2000"/>
            </a:pPr>
            <a:r>
              <a:rPr lang="en-US" sz="2000" b="1" dirty="0"/>
              <a:t>Carl O. Sauer </a:t>
            </a:r>
            <a:r>
              <a:rPr lang="en-US" sz="2000" dirty="0"/>
              <a:t>– </a:t>
            </a:r>
            <a:r>
              <a:rPr lang="hr-HR" sz="2000" i="1" dirty="0"/>
              <a:t>Morfologija krajobraza - </a:t>
            </a:r>
            <a:r>
              <a:rPr lang="en-US" sz="2000" dirty="0" err="1"/>
              <a:t>pojam</a:t>
            </a:r>
            <a:r>
              <a:rPr lang="en-US" sz="2000" dirty="0"/>
              <a:t> </a:t>
            </a:r>
            <a:r>
              <a:rPr lang="en-US" sz="2000" i="1" dirty="0" err="1"/>
              <a:t>kulturni</a:t>
            </a:r>
            <a:r>
              <a:rPr lang="en-US" sz="2000" i="1" dirty="0"/>
              <a:t> </a:t>
            </a:r>
            <a:r>
              <a:rPr lang="en-US" sz="2000" i="1" dirty="0" err="1"/>
              <a:t>krajobraz</a:t>
            </a:r>
            <a:endParaRPr sz="2000" i="1" dirty="0"/>
          </a:p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 dirty="0" err="1"/>
              <a:t>Geograf</a:t>
            </a:r>
            <a:r>
              <a:rPr lang="en-US" sz="2000" dirty="0"/>
              <a:t>. </a:t>
            </a:r>
            <a:r>
              <a:rPr lang="en-US" sz="2000" dirty="0" err="1"/>
              <a:t>Njegova</a:t>
            </a:r>
            <a:r>
              <a:rPr lang="en-US" sz="2000" dirty="0"/>
              <a:t> </a:t>
            </a:r>
            <a:r>
              <a:rPr lang="en-US" sz="2000" dirty="0" err="1"/>
              <a:t>ideja</a:t>
            </a:r>
            <a:r>
              <a:rPr lang="en-US" sz="2000" dirty="0"/>
              <a:t> da je </a:t>
            </a:r>
            <a:r>
              <a:rPr lang="en-US" sz="2000" dirty="0" err="1"/>
              <a:t>krajobraz</a:t>
            </a:r>
            <a:r>
              <a:rPr lang="en-US" sz="2000" dirty="0"/>
              <a:t> </a:t>
            </a:r>
            <a:r>
              <a:rPr lang="en-US" sz="2000" dirty="0" err="1"/>
              <a:t>rezultat</a:t>
            </a:r>
            <a:r>
              <a:rPr lang="en-US" sz="2000" dirty="0"/>
              <a:t> </a:t>
            </a:r>
            <a:r>
              <a:rPr lang="en-US" sz="2000" dirty="0" err="1"/>
              <a:t>dugotrajnog</a:t>
            </a:r>
            <a:r>
              <a:rPr lang="en-US" sz="2000" dirty="0"/>
              <a:t> </a:t>
            </a:r>
            <a:r>
              <a:rPr lang="en-US" sz="2000" dirty="0" err="1"/>
              <a:t>međudjelovanja</a:t>
            </a:r>
            <a:r>
              <a:rPr lang="en-US" sz="2000" dirty="0"/>
              <a:t> </a:t>
            </a:r>
            <a:r>
              <a:rPr lang="en-US" sz="2000" dirty="0" err="1"/>
              <a:t>prirode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društva</a:t>
            </a:r>
            <a:r>
              <a:rPr lang="en-US" sz="2000" dirty="0"/>
              <a:t> </a:t>
            </a:r>
            <a:r>
              <a:rPr lang="en-US" sz="2000" dirty="0" err="1"/>
              <a:t>snažno</a:t>
            </a:r>
            <a:r>
              <a:rPr lang="en-US" sz="2000" dirty="0"/>
              <a:t> je </a:t>
            </a:r>
            <a:r>
              <a:rPr lang="en-US" sz="2000" dirty="0" err="1"/>
              <a:t>utjecala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razvoj</a:t>
            </a:r>
            <a:r>
              <a:rPr lang="en-US" sz="2000" dirty="0"/>
              <a:t> </a:t>
            </a:r>
            <a:r>
              <a:rPr lang="en-US" sz="2000" dirty="0" err="1"/>
              <a:t>povijesti</a:t>
            </a:r>
            <a:r>
              <a:rPr lang="en-US" sz="2000" dirty="0"/>
              <a:t> </a:t>
            </a:r>
            <a:r>
              <a:rPr lang="en-US" sz="2000" dirty="0" err="1"/>
              <a:t>okoliša</a:t>
            </a:r>
            <a:r>
              <a:rPr lang="en-US" sz="2000" dirty="0"/>
              <a:t>.</a:t>
            </a:r>
            <a:endParaRPr sz="2000" dirty="0"/>
          </a:p>
          <a:p>
            <a:pPr marL="469900">
              <a:spcBef>
                <a:spcPts val="0"/>
              </a:spcBef>
              <a:buSzPts val="2000"/>
            </a:pPr>
            <a:r>
              <a:rPr lang="en-US" sz="2000" b="1" dirty="0"/>
              <a:t>Aldo Leopold</a:t>
            </a:r>
            <a:r>
              <a:rPr lang="hr-HR" sz="2000" b="1" dirty="0"/>
              <a:t> – </a:t>
            </a:r>
            <a:r>
              <a:rPr lang="hr-HR" sz="2000" dirty="0"/>
              <a:t>‘’otac upravljanja prirodom’’</a:t>
            </a:r>
          </a:p>
          <a:p>
            <a:pPr marL="469900">
              <a:spcBef>
                <a:spcPts val="0"/>
              </a:spcBef>
              <a:buSzPts val="2000"/>
            </a:pPr>
            <a:r>
              <a:rPr lang="en-US" sz="2000" b="1" dirty="0"/>
              <a:t>Rachel Carson</a:t>
            </a:r>
            <a:r>
              <a:rPr lang="en-US" sz="2000" dirty="0"/>
              <a:t> </a:t>
            </a:r>
            <a:r>
              <a:rPr lang="hr-HR" sz="2000" dirty="0"/>
              <a:t>– </a:t>
            </a:r>
            <a:r>
              <a:rPr lang="hr-HR" i="1" dirty="0"/>
              <a:t>Tiho proljeće (1962) – </a:t>
            </a:r>
            <a:r>
              <a:rPr lang="hr-HR" dirty="0"/>
              <a:t>snažan utjecaj na stavove i širenje svijesti o utjecaju čovjeka na okoliš - </a:t>
            </a:r>
            <a:r>
              <a:rPr lang="hr-HR" dirty="0">
                <a:hlinkClick r:id="rId3"/>
              </a:rPr>
              <a:t>https://www.youtube.com/watch?v=d0B08VkEtpo</a:t>
            </a:r>
            <a:r>
              <a:rPr lang="hr-HR" dirty="0"/>
              <a:t> </a:t>
            </a:r>
          </a:p>
          <a:p>
            <a:pPr marL="469900">
              <a:spcBef>
                <a:spcPts val="0"/>
              </a:spcBef>
              <a:buSzPts val="2000"/>
            </a:pPr>
            <a:r>
              <a:rPr lang="hr-HR" sz="2000" b="1" dirty="0"/>
              <a:t>John </a:t>
            </a:r>
            <a:r>
              <a:rPr lang="hr-HR" sz="2000" b="1" dirty="0" err="1"/>
              <a:t>Muir</a:t>
            </a:r>
            <a:r>
              <a:rPr lang="hr-HR" sz="2000" b="1" dirty="0"/>
              <a:t> </a:t>
            </a:r>
            <a:r>
              <a:rPr lang="hr-HR" sz="2000" dirty="0"/>
              <a:t>– otac nacionalnih parkova </a:t>
            </a:r>
            <a:r>
              <a:rPr lang="hr-HR" sz="2000" dirty="0">
                <a:hlinkClick r:id="rId4"/>
              </a:rPr>
              <a:t>https://www.youtube.com/watch?v=MxvvJ5UZ4_4</a:t>
            </a:r>
            <a:r>
              <a:rPr lang="hr-HR" sz="2000" dirty="0"/>
              <a:t> </a:t>
            </a:r>
            <a:endParaRPr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D292E8-3CFE-492E-B2C8-21B9479DD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42" y="683320"/>
            <a:ext cx="3045733" cy="445784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 txBox="1">
            <a:spLocks noGrp="1"/>
          </p:cNvSpPr>
          <p:nvPr>
            <p:ph type="title"/>
          </p:nvPr>
        </p:nvSpPr>
        <p:spPr>
          <a:xfrm>
            <a:off x="2231136" y="673989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 dirty="0"/>
              <a:t>RAZVOJ POVIJESTI OKOLIŠA</a:t>
            </a:r>
            <a:br>
              <a:rPr lang="hr-HR" dirty="0"/>
            </a:br>
            <a:r>
              <a:rPr lang="hr-HR" dirty="0"/>
              <a:t>- PRETHODNICI</a:t>
            </a:r>
            <a:endParaRPr dirty="0"/>
          </a:p>
        </p:txBody>
      </p:sp>
      <p:sp>
        <p:nvSpPr>
          <p:cNvPr id="141" name="Google Shape;141;p6"/>
          <p:cNvSpPr txBox="1">
            <a:spLocks noGrp="1"/>
          </p:cNvSpPr>
          <p:nvPr>
            <p:ph type="body" idx="1"/>
          </p:nvPr>
        </p:nvSpPr>
        <p:spPr>
          <a:xfrm>
            <a:off x="2231136" y="2281380"/>
            <a:ext cx="7729728" cy="4007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27000" indent="0">
              <a:spcBef>
                <a:spcPts val="0"/>
              </a:spcBef>
              <a:buSzPts val="2000"/>
              <a:buNone/>
            </a:pPr>
            <a:r>
              <a:rPr lang="hr-HR" sz="2000" b="1" dirty="0"/>
              <a:t>Škola Anala (</a:t>
            </a:r>
            <a:r>
              <a:rPr lang="hr-HR" sz="2000" b="1" i="1" dirty="0" err="1"/>
              <a:t>Annales</a:t>
            </a:r>
            <a:r>
              <a:rPr lang="hr-HR" sz="2000" b="1" dirty="0"/>
              <a:t>) (početak i sredina 20. st)</a:t>
            </a:r>
          </a:p>
          <a:p>
            <a:pPr marL="469900">
              <a:spcBef>
                <a:spcPts val="0"/>
              </a:spcBef>
              <a:buSzPts val="2000"/>
            </a:pPr>
            <a:r>
              <a:rPr lang="hr-HR" sz="2000" b="1" dirty="0" err="1"/>
              <a:t>Posibilizam</a:t>
            </a:r>
            <a:r>
              <a:rPr lang="hr-HR" sz="2000" dirty="0"/>
              <a:t> (ljudski razvoj nije isključivo određen prirodnim uvjetima) – oprečnost determinizmu</a:t>
            </a:r>
          </a:p>
          <a:p>
            <a:pPr marL="127000" indent="0">
              <a:spcBef>
                <a:spcPts val="0"/>
              </a:spcBef>
              <a:buSzPts val="2000"/>
              <a:buNone/>
            </a:pPr>
            <a:endParaRPr lang="hr-HR" sz="2000" dirty="0"/>
          </a:p>
          <a:p>
            <a:pPr marL="127000" indent="0">
              <a:spcBef>
                <a:spcPts val="0"/>
              </a:spcBef>
              <a:buSzPts val="2000"/>
              <a:buNone/>
            </a:pPr>
            <a:r>
              <a:rPr lang="hr-HR" sz="2000" dirty="0"/>
              <a:t>Predstavnici: </a:t>
            </a:r>
          </a:p>
          <a:p>
            <a:pPr marL="584200" indent="-457200">
              <a:spcBef>
                <a:spcPts val="0"/>
              </a:spcBef>
              <a:buSzPts val="2000"/>
              <a:buFont typeface="+mj-lt"/>
              <a:buAutoNum type="arabicPeriod"/>
            </a:pPr>
            <a:r>
              <a:rPr lang="hr-HR" sz="2000" dirty="0" err="1"/>
              <a:t>Lucien</a:t>
            </a:r>
            <a:r>
              <a:rPr lang="hr-HR" sz="2000" dirty="0"/>
              <a:t> </a:t>
            </a:r>
            <a:r>
              <a:rPr lang="hr-HR" sz="2000" dirty="0" err="1"/>
              <a:t>Febvre</a:t>
            </a:r>
            <a:r>
              <a:rPr lang="hr-HR" sz="2000" dirty="0"/>
              <a:t> (</a:t>
            </a:r>
            <a:r>
              <a:rPr lang="pl-PL" sz="2000" dirty="0"/>
              <a:t>evolucija odnosa okoliša prema društvu)</a:t>
            </a:r>
            <a:endParaRPr lang="hr-HR" sz="2000" dirty="0"/>
          </a:p>
          <a:p>
            <a:pPr marL="584200" indent="-457200">
              <a:spcBef>
                <a:spcPts val="0"/>
              </a:spcBef>
              <a:buSzPts val="2000"/>
              <a:buFont typeface="+mj-lt"/>
              <a:buAutoNum type="arabicPeriod"/>
            </a:pPr>
            <a:r>
              <a:rPr lang="hr-HR" sz="2000" dirty="0" err="1"/>
              <a:t>Fernand</a:t>
            </a:r>
            <a:r>
              <a:rPr lang="hr-HR" sz="2000" dirty="0"/>
              <a:t> </a:t>
            </a:r>
            <a:r>
              <a:rPr lang="hr-HR" sz="2000" dirty="0" err="1"/>
              <a:t>Braudel</a:t>
            </a:r>
            <a:r>
              <a:rPr lang="hr-HR" sz="2000" dirty="0"/>
              <a:t> (odnos </a:t>
            </a:r>
            <a:r>
              <a:rPr lang="hr-HR" sz="2000" dirty="0" err="1"/>
              <a:t>okološa</a:t>
            </a:r>
            <a:r>
              <a:rPr lang="hr-HR" sz="2000" dirty="0"/>
              <a:t> i života na Sredozemlju)</a:t>
            </a:r>
          </a:p>
          <a:p>
            <a:pPr marL="584200" indent="-457200">
              <a:spcBef>
                <a:spcPts val="0"/>
              </a:spcBef>
              <a:buSzPts val="2000"/>
              <a:buFont typeface="+mj-lt"/>
              <a:buAutoNum type="arabicPeriod"/>
            </a:pPr>
            <a:r>
              <a:rPr lang="hr-HR" sz="2000" dirty="0"/>
              <a:t>P.V. De la </a:t>
            </a:r>
            <a:r>
              <a:rPr lang="hr-HR" sz="2000" dirty="0" err="1"/>
              <a:t>Blache</a:t>
            </a:r>
            <a:r>
              <a:rPr lang="hr-HR" sz="2000" dirty="0"/>
              <a:t> (</a:t>
            </a:r>
            <a:r>
              <a:rPr lang="hr-HR" sz="2000" dirty="0" err="1"/>
              <a:t>posibilizam</a:t>
            </a:r>
            <a:r>
              <a:rPr lang="hr-HR" sz="2000" dirty="0"/>
              <a:t>) </a:t>
            </a:r>
          </a:p>
          <a:p>
            <a:pPr marL="469900">
              <a:spcBef>
                <a:spcPts val="0"/>
              </a:spcBef>
              <a:buSzPts val="2000"/>
              <a:buFont typeface="+mj-lt"/>
              <a:buAutoNum type="arabicPeriod"/>
            </a:pPr>
            <a:r>
              <a:rPr lang="en-US" sz="2000" dirty="0"/>
              <a:t>Emmanuel Le Roy </a:t>
            </a:r>
            <a:r>
              <a:rPr lang="en-US" sz="2000" dirty="0" err="1"/>
              <a:t>Ladurie</a:t>
            </a:r>
            <a:r>
              <a:rPr lang="hr-HR" sz="2000" dirty="0"/>
              <a:t> (promjene klime)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3691797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h60ea5d1e6b722139_0_20"/>
          <p:cNvSpPr txBox="1">
            <a:spLocks noGrp="1"/>
          </p:cNvSpPr>
          <p:nvPr>
            <p:ph type="title"/>
          </p:nvPr>
        </p:nvSpPr>
        <p:spPr>
          <a:xfrm>
            <a:off x="2519115" y="489917"/>
            <a:ext cx="7044763" cy="11886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 dirty="0"/>
              <a:t>RAZVOJ POVIJESTI OKOLIŠA</a:t>
            </a:r>
            <a:br>
              <a:rPr lang="hr-HR" dirty="0"/>
            </a:br>
            <a:r>
              <a:rPr lang="hr-HR" dirty="0"/>
              <a:t>- OSNIVAČI</a:t>
            </a:r>
            <a:endParaRPr dirty="0"/>
          </a:p>
        </p:txBody>
      </p:sp>
      <p:sp>
        <p:nvSpPr>
          <p:cNvPr id="147" name="Google Shape;147;h60ea5d1e6b722139_0_20"/>
          <p:cNvSpPr txBox="1">
            <a:spLocks noGrp="1"/>
          </p:cNvSpPr>
          <p:nvPr>
            <p:ph type="body" idx="1"/>
          </p:nvPr>
        </p:nvSpPr>
        <p:spPr>
          <a:xfrm>
            <a:off x="2351314" y="1840525"/>
            <a:ext cx="7609586" cy="4457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200" b="1" dirty="0" err="1"/>
              <a:t>Osnivači</a:t>
            </a:r>
            <a:r>
              <a:rPr lang="en-US" sz="2200" b="1" dirty="0"/>
              <a:t>:</a:t>
            </a:r>
            <a:endParaRPr lang="hr-HR" sz="2200" b="1" dirty="0"/>
          </a:p>
          <a:p>
            <a:pPr marL="584200" lvl="0" indent="-45720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hr-HR" sz="2200" b="1" dirty="0" err="1"/>
              <a:t>Roderick</a:t>
            </a:r>
            <a:r>
              <a:rPr lang="hr-HR" sz="2200" b="1" dirty="0"/>
              <a:t> Nash - </a:t>
            </a:r>
            <a:r>
              <a:rPr lang="pl-PL" sz="2200" dirty="0"/>
              <a:t>Razvio je kulturno-intelektualni pristup povijesti okoliša</a:t>
            </a:r>
            <a:endParaRPr sz="2200" dirty="0"/>
          </a:p>
          <a:p>
            <a:pPr marL="584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2000" b="1" dirty="0"/>
              <a:t>Donald </a:t>
            </a:r>
            <a:r>
              <a:rPr lang="en-US" sz="2000" b="1" dirty="0" err="1"/>
              <a:t>Worster</a:t>
            </a:r>
            <a:r>
              <a:rPr lang="en-US" sz="2000" b="1" dirty="0"/>
              <a:t> - </a:t>
            </a:r>
            <a:r>
              <a:rPr lang="en-US" sz="2000" b="1" i="1" dirty="0"/>
              <a:t>Nature's Economy</a:t>
            </a:r>
            <a:r>
              <a:rPr lang="en-US" sz="2000" b="1" dirty="0"/>
              <a:t> </a:t>
            </a:r>
            <a:r>
              <a:rPr lang="en-US" sz="2000" dirty="0"/>
              <a:t>(1977.) - </a:t>
            </a:r>
            <a:r>
              <a:rPr lang="en-US" sz="2000" dirty="0" err="1"/>
              <a:t>jedno</a:t>
            </a:r>
            <a:r>
              <a:rPr lang="en-US" sz="2000" dirty="0"/>
              <a:t> od </a:t>
            </a:r>
            <a:r>
              <a:rPr lang="en-US" sz="2000" dirty="0" err="1"/>
              <a:t>temeljnih</a:t>
            </a:r>
            <a:r>
              <a:rPr lang="en-US" sz="2000" dirty="0"/>
              <a:t> </a:t>
            </a:r>
            <a:r>
              <a:rPr lang="en-US" sz="2000" dirty="0" err="1"/>
              <a:t>djela</a:t>
            </a:r>
            <a:r>
              <a:rPr lang="en-US" sz="2000" dirty="0"/>
              <a:t>. </a:t>
            </a:r>
            <a:r>
              <a:rPr lang="en-US" sz="2000" dirty="0" err="1"/>
              <a:t>Worster</a:t>
            </a:r>
            <a:r>
              <a:rPr lang="en-US" sz="2000" dirty="0"/>
              <a:t> je </a:t>
            </a:r>
            <a:r>
              <a:rPr lang="en-US" sz="2000" dirty="0" err="1"/>
              <a:t>pomogao</a:t>
            </a:r>
            <a:r>
              <a:rPr lang="en-US" sz="2000" dirty="0"/>
              <a:t> </a:t>
            </a:r>
            <a:r>
              <a:rPr lang="en-US" sz="2000" dirty="0" err="1"/>
              <a:t>definirati</a:t>
            </a:r>
            <a:r>
              <a:rPr lang="en-US" sz="2000" dirty="0"/>
              <a:t> </a:t>
            </a:r>
            <a:r>
              <a:rPr lang="en-US" sz="2000" dirty="0" err="1"/>
              <a:t>povijest</a:t>
            </a:r>
            <a:r>
              <a:rPr lang="en-US" sz="2000" dirty="0"/>
              <a:t> </a:t>
            </a:r>
            <a:r>
              <a:rPr lang="en-US" sz="2000" dirty="0" err="1"/>
              <a:t>okoliša</a:t>
            </a:r>
            <a:r>
              <a:rPr lang="en-US" sz="2000" dirty="0"/>
              <a:t> </a:t>
            </a:r>
            <a:endParaRPr sz="2000" dirty="0"/>
          </a:p>
          <a:p>
            <a:pPr marL="584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endParaRPr sz="2000" dirty="0"/>
          </a:p>
          <a:p>
            <a:pPr marL="584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2000" b="1" dirty="0"/>
              <a:t>Alfred W. Crosby - </a:t>
            </a:r>
            <a:r>
              <a:rPr lang="en-US" sz="2000" b="1" i="1" dirty="0"/>
              <a:t>The Columbian Exchange</a:t>
            </a:r>
            <a:r>
              <a:rPr lang="en-US" sz="2000" b="1" dirty="0"/>
              <a:t> </a:t>
            </a:r>
            <a:r>
              <a:rPr lang="en-US" sz="2000" dirty="0"/>
              <a:t>(1972</a:t>
            </a:r>
            <a:r>
              <a:rPr lang="hr-HR" sz="2000" dirty="0"/>
              <a:t>.</a:t>
            </a:r>
            <a:r>
              <a:rPr lang="en-US" sz="2000" dirty="0"/>
              <a:t>) - </a:t>
            </a:r>
            <a:r>
              <a:rPr lang="en-US" sz="2000" dirty="0" err="1"/>
              <a:t>m</a:t>
            </a:r>
            <a:r>
              <a:rPr lang="en-US" sz="2000" b="1" dirty="0" err="1"/>
              <a:t>e</a:t>
            </a:r>
            <a:r>
              <a:rPr lang="en-US" sz="2000" dirty="0" err="1"/>
              <a:t>đu</a:t>
            </a:r>
            <a:r>
              <a:rPr lang="en-US" sz="2000" dirty="0"/>
              <a:t> </a:t>
            </a:r>
            <a:r>
              <a:rPr lang="en-US" sz="2000" dirty="0" err="1"/>
              <a:t>prvima</a:t>
            </a:r>
            <a:r>
              <a:rPr lang="en-US" sz="2000" dirty="0"/>
              <a:t> </a:t>
            </a:r>
            <a:r>
              <a:rPr lang="en-US" sz="2000" dirty="0" err="1"/>
              <a:t>pokazao</a:t>
            </a:r>
            <a:r>
              <a:rPr lang="en-US" sz="2000" dirty="0"/>
              <a:t> da se </a:t>
            </a:r>
            <a:r>
              <a:rPr lang="en-US" sz="2000" dirty="0" err="1"/>
              <a:t>svjetska</a:t>
            </a:r>
            <a:r>
              <a:rPr lang="en-US" sz="2000" dirty="0"/>
              <a:t> </a:t>
            </a:r>
            <a:r>
              <a:rPr lang="en-US" sz="2000" dirty="0" err="1"/>
              <a:t>povijest</a:t>
            </a:r>
            <a:r>
              <a:rPr lang="en-US" sz="2000" dirty="0"/>
              <a:t> ne </a:t>
            </a:r>
            <a:r>
              <a:rPr lang="en-US" sz="2000" dirty="0" err="1"/>
              <a:t>može</a:t>
            </a:r>
            <a:r>
              <a:rPr lang="en-US" sz="2000" dirty="0"/>
              <a:t> </a:t>
            </a:r>
            <a:r>
              <a:rPr lang="en-US" sz="2000" dirty="0" err="1"/>
              <a:t>razumjeti</a:t>
            </a:r>
            <a:r>
              <a:rPr lang="en-US" sz="2000" dirty="0"/>
              <a:t> bez</a:t>
            </a:r>
            <a:r>
              <a:rPr lang="hr-HR" sz="2000" dirty="0"/>
              <a:t> </a:t>
            </a:r>
            <a:r>
              <a:rPr lang="en-US" sz="2000" dirty="0" err="1"/>
              <a:t>bioloških</a:t>
            </a:r>
            <a:r>
              <a:rPr lang="en-US" sz="2000" dirty="0"/>
              <a:t> </a:t>
            </a:r>
            <a:r>
              <a:rPr lang="en-US" sz="2000" dirty="0" err="1"/>
              <a:t>procesa</a:t>
            </a:r>
            <a:r>
              <a:rPr lang="en-US" sz="2000" dirty="0"/>
              <a:t>.</a:t>
            </a:r>
            <a:endParaRPr lang="hr-HR" sz="2000" dirty="0"/>
          </a:p>
          <a:p>
            <a:pPr marL="584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endParaRPr sz="2000" dirty="0"/>
          </a:p>
          <a:p>
            <a:pPr marL="584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2000" b="1" dirty="0"/>
              <a:t>William </a:t>
            </a:r>
            <a:r>
              <a:rPr lang="en-US" sz="2000" b="1" dirty="0" err="1"/>
              <a:t>Crono</a:t>
            </a:r>
            <a:r>
              <a:rPr lang="hr-HR" sz="2000" b="1" dirty="0"/>
              <a:t>n - </a:t>
            </a:r>
            <a:r>
              <a:rPr lang="en-US" sz="2000" b="1" i="1" dirty="0"/>
              <a:t>Changes in the Land</a:t>
            </a:r>
            <a:r>
              <a:rPr lang="en-US" sz="2000" dirty="0"/>
              <a:t> (1983</a:t>
            </a:r>
            <a:r>
              <a:rPr lang="hr-HR" sz="2000" dirty="0"/>
              <a:t>.</a:t>
            </a:r>
            <a:r>
              <a:rPr lang="en-US" sz="2000" dirty="0"/>
              <a:t>)</a:t>
            </a:r>
            <a:r>
              <a:rPr lang="hr-HR" sz="2000" dirty="0"/>
              <a:t>  - </a:t>
            </a:r>
            <a:r>
              <a:rPr lang="en-US" sz="2000" dirty="0" err="1"/>
              <a:t>najvažniji</a:t>
            </a:r>
            <a:r>
              <a:rPr lang="en-US" sz="2000" dirty="0"/>
              <a:t> za </a:t>
            </a:r>
            <a:r>
              <a:rPr lang="en-US" sz="2000" dirty="0" err="1"/>
              <a:t>razvoj</a:t>
            </a:r>
            <a:r>
              <a:rPr lang="en-US" sz="2000" dirty="0"/>
              <a:t> </a:t>
            </a:r>
            <a:r>
              <a:rPr lang="en-US" sz="2000" dirty="0" err="1"/>
              <a:t>metodologije</a:t>
            </a:r>
            <a:r>
              <a:rPr lang="en-US" sz="2000" dirty="0"/>
              <a:t> discipline.</a:t>
            </a:r>
            <a:r>
              <a:rPr lang="hr-HR" sz="2000" dirty="0"/>
              <a:t> </a:t>
            </a:r>
            <a:r>
              <a:rPr lang="en-US" sz="2000" dirty="0" err="1"/>
              <a:t>Pokazao</a:t>
            </a:r>
            <a:r>
              <a:rPr lang="en-US" sz="2000" dirty="0"/>
              <a:t> je </a:t>
            </a:r>
            <a:r>
              <a:rPr lang="en-US" sz="2000" dirty="0" err="1"/>
              <a:t>kako</a:t>
            </a:r>
            <a:r>
              <a:rPr lang="en-US" sz="2000" dirty="0"/>
              <a:t> </a:t>
            </a:r>
            <a:r>
              <a:rPr lang="en-US" sz="2000" dirty="0" err="1"/>
              <a:t>možemo</a:t>
            </a:r>
            <a:r>
              <a:rPr lang="en-US" sz="2000" dirty="0"/>
              <a:t> </a:t>
            </a:r>
            <a:r>
              <a:rPr lang="en-US" sz="2000" dirty="0" err="1"/>
              <a:t>povijesno</a:t>
            </a:r>
            <a:r>
              <a:rPr lang="en-US" sz="2000" dirty="0"/>
              <a:t> </a:t>
            </a:r>
            <a:r>
              <a:rPr lang="en-US" sz="2000" dirty="0" err="1"/>
              <a:t>rekonstruirati</a:t>
            </a:r>
            <a:r>
              <a:rPr lang="en-US" sz="2000" dirty="0"/>
              <a:t> </a:t>
            </a:r>
            <a:r>
              <a:rPr lang="en-US" sz="2000" dirty="0" err="1"/>
              <a:t>promjene</a:t>
            </a:r>
            <a:r>
              <a:rPr lang="en-US" sz="2000" dirty="0"/>
              <a:t> </a:t>
            </a:r>
            <a:r>
              <a:rPr lang="en-US" sz="2000" dirty="0" err="1"/>
              <a:t>ekosustava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krajolika</a:t>
            </a:r>
            <a:r>
              <a:rPr lang="en-US" sz="2000" dirty="0"/>
              <a:t> </a:t>
            </a:r>
            <a:r>
              <a:rPr lang="en-US" sz="2000" dirty="0" err="1"/>
              <a:t>koristeći</a:t>
            </a:r>
            <a:r>
              <a:rPr lang="en-US" sz="2000" dirty="0"/>
              <a:t> </a:t>
            </a:r>
            <a:r>
              <a:rPr lang="en-US" sz="2000" dirty="0" err="1"/>
              <a:t>kombinaciju</a:t>
            </a:r>
            <a:r>
              <a:rPr lang="en-US" sz="2000" dirty="0"/>
              <a:t>:</a:t>
            </a:r>
            <a:endParaRPr sz="2000" dirty="0"/>
          </a:p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hr-HR" sz="2000" dirty="0"/>
              <a:t>		</a:t>
            </a:r>
            <a:r>
              <a:rPr lang="en-US" sz="2000" dirty="0"/>
              <a:t>- </a:t>
            </a:r>
            <a:r>
              <a:rPr lang="en-US" sz="2000" dirty="0" err="1"/>
              <a:t>arhivskih</a:t>
            </a:r>
            <a:r>
              <a:rPr lang="en-US" sz="2000" dirty="0"/>
              <a:t> </a:t>
            </a:r>
            <a:r>
              <a:rPr lang="en-US" sz="2000" dirty="0" err="1"/>
              <a:t>izvora</a:t>
            </a:r>
            <a:endParaRPr sz="2000" dirty="0"/>
          </a:p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hr-HR" sz="2000" dirty="0"/>
              <a:t>		</a:t>
            </a:r>
            <a:r>
              <a:rPr lang="en-US" sz="2000" dirty="0"/>
              <a:t>- </a:t>
            </a:r>
            <a:r>
              <a:rPr lang="en-US" sz="2000" dirty="0" err="1"/>
              <a:t>geografije</a:t>
            </a:r>
            <a:endParaRPr sz="2000" dirty="0"/>
          </a:p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hr-HR" sz="2000" dirty="0"/>
              <a:t>		</a:t>
            </a:r>
            <a:r>
              <a:rPr lang="en-US" sz="2000" dirty="0"/>
              <a:t>- </a:t>
            </a:r>
            <a:r>
              <a:rPr lang="en-US" sz="2000" dirty="0" err="1"/>
              <a:t>ekologije</a:t>
            </a:r>
            <a:endParaRPr sz="2000" dirty="0"/>
          </a:p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hr-HR" sz="2000" dirty="0"/>
              <a:t>		</a:t>
            </a:r>
            <a:r>
              <a:rPr lang="en-US" sz="2000" dirty="0"/>
              <a:t>- </a:t>
            </a:r>
            <a:r>
              <a:rPr lang="en-US" sz="2000" dirty="0" err="1"/>
              <a:t>ekonomije</a:t>
            </a:r>
            <a:endParaRPr sz="2000" dirty="0"/>
          </a:p>
          <a:p>
            <a:pPr marL="2286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hr-HR" sz="2000" dirty="0"/>
              <a:t>		</a:t>
            </a:r>
            <a:r>
              <a:rPr lang="en-US" sz="2000" dirty="0"/>
              <a:t>- </a:t>
            </a:r>
            <a:r>
              <a:rPr lang="en-US" sz="2000" dirty="0" err="1"/>
              <a:t>antropologije</a:t>
            </a:r>
            <a:r>
              <a:rPr lang="en-US" sz="2000" dirty="0"/>
              <a:t>.</a:t>
            </a:r>
            <a:endParaRPr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A0518E-0342-4D2E-9E7D-8B6A79BD8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36" y="1373466"/>
            <a:ext cx="1850273" cy="23426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29EBB7-DCEC-430F-9F1C-2CE5DB373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3403" y="2919488"/>
            <a:ext cx="2162166" cy="29298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186A1B-4433-4345-B04C-47C4EAB6ED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31" y="4093343"/>
            <a:ext cx="2342684" cy="23426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034616-F86E-4998-9A63-D07947A09C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0686" y="288657"/>
            <a:ext cx="2342684" cy="234268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RAZVOJ POVIJESTI OKOLIŠA</a:t>
            </a:r>
            <a:endParaRPr/>
          </a:p>
        </p:txBody>
      </p:sp>
      <p:sp>
        <p:nvSpPr>
          <p:cNvPr id="159" name="Google Shape;159;p7"/>
          <p:cNvSpPr txBox="1">
            <a:spLocks noGrp="1"/>
          </p:cNvSpPr>
          <p:nvPr>
            <p:ph type="body" idx="1"/>
          </p:nvPr>
        </p:nvSpPr>
        <p:spPr>
          <a:xfrm>
            <a:off x="2231136" y="2467992"/>
            <a:ext cx="7729728" cy="3272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Formalizacija</a:t>
            </a:r>
            <a:r>
              <a:rPr lang="en-US" sz="2000" dirty="0"/>
              <a:t> </a:t>
            </a:r>
            <a:r>
              <a:rPr lang="en-US" sz="2000" dirty="0" err="1"/>
              <a:t>znanstvene</a:t>
            </a:r>
            <a:r>
              <a:rPr lang="en-US" sz="2000" dirty="0"/>
              <a:t> discipline/</a:t>
            </a:r>
            <a:r>
              <a:rPr lang="en-US" sz="2000" dirty="0" err="1"/>
              <a:t>područja</a:t>
            </a:r>
            <a:r>
              <a:rPr lang="en-US" sz="2000" dirty="0"/>
              <a:t> – u SAD-u, 1970.-ih.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/>
              <a:t>1999. – European Society for </a:t>
            </a:r>
            <a:r>
              <a:rPr lang="en-US" sz="2000" dirty="0" err="1"/>
              <a:t>Environmenta</a:t>
            </a:r>
            <a:r>
              <a:rPr lang="hr-HR" sz="2000" dirty="0"/>
              <a:t>l</a:t>
            </a:r>
            <a:r>
              <a:rPr lang="en-US" sz="2000" dirty="0"/>
              <a:t> History (ESEH)</a:t>
            </a:r>
            <a:endParaRPr dirty="0"/>
          </a:p>
        </p:txBody>
      </p:sp>
      <p:pic>
        <p:nvPicPr>
          <p:cNvPr id="160" name="Google Shape;16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2454" y="3349517"/>
            <a:ext cx="3876675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>
            <a:spLocks noGrp="1"/>
          </p:cNvSpPr>
          <p:nvPr>
            <p:ph type="title"/>
          </p:nvPr>
        </p:nvSpPr>
        <p:spPr>
          <a:xfrm>
            <a:off x="3808010" y="51428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US"/>
              <a:t>RAZVOJ POVIJESTI OKOLIŠA</a:t>
            </a:r>
            <a:endParaRPr/>
          </a:p>
        </p:txBody>
      </p:sp>
      <p:sp>
        <p:nvSpPr>
          <p:cNvPr id="159" name="Google Shape;159;p7"/>
          <p:cNvSpPr txBox="1">
            <a:spLocks noGrp="1"/>
          </p:cNvSpPr>
          <p:nvPr>
            <p:ph type="body" idx="1"/>
          </p:nvPr>
        </p:nvSpPr>
        <p:spPr>
          <a:xfrm>
            <a:off x="3808010" y="1964139"/>
            <a:ext cx="7729728" cy="353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hr-HR" sz="2000" dirty="0" err="1"/>
              <a:t>Daljni</a:t>
            </a:r>
            <a:r>
              <a:rPr lang="hr-HR" sz="2000" dirty="0"/>
              <a:t> razvoj: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hr-HR" sz="2000" dirty="0"/>
              <a:t>J. D. </a:t>
            </a:r>
            <a:r>
              <a:rPr lang="hr-HR" sz="2000" dirty="0" err="1"/>
              <a:t>Hughes</a:t>
            </a:r>
            <a:r>
              <a:rPr lang="hr-HR" sz="2000" dirty="0"/>
              <a:t> – </a:t>
            </a:r>
            <a:r>
              <a:rPr lang="hr-HR" sz="2000" i="1" dirty="0"/>
              <a:t>Što je povijest okoliša?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hr-HR" sz="2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hr-HR" sz="2000" dirty="0"/>
              <a:t>Ian G. </a:t>
            </a:r>
            <a:r>
              <a:rPr lang="hr-HR" sz="2000" dirty="0" err="1"/>
              <a:t>Simmons</a:t>
            </a:r>
            <a:r>
              <a:rPr lang="hr-HR" sz="2000" dirty="0"/>
              <a:t> – </a:t>
            </a:r>
            <a:r>
              <a:rPr lang="hr-HR" sz="2000" i="1" dirty="0"/>
              <a:t>Globalna povijest okoliša</a:t>
            </a:r>
            <a:endParaRPr lang="hr-HR" sz="2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hr-HR" sz="2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hr-HR" sz="2000" dirty="0" err="1"/>
              <a:t>Jared</a:t>
            </a:r>
            <a:r>
              <a:rPr lang="hr-HR" sz="2000" dirty="0"/>
              <a:t> </a:t>
            </a:r>
            <a:r>
              <a:rPr lang="hr-HR" sz="2000" dirty="0" err="1"/>
              <a:t>Diamond</a:t>
            </a:r>
            <a:r>
              <a:rPr lang="hr-HR" sz="2000" dirty="0"/>
              <a:t> – </a:t>
            </a:r>
            <a:r>
              <a:rPr lang="hr-HR" sz="2000" i="1" dirty="0"/>
              <a:t>Slom: Kako se društva odlučuju na propast ili uspjeh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hr-HR" sz="2000" dirty="0"/>
              <a:t>	         - </a:t>
            </a:r>
            <a:r>
              <a:rPr lang="hr-HR" sz="2000" i="1" dirty="0"/>
              <a:t>Sva naša oružja </a:t>
            </a:r>
            <a:r>
              <a:rPr lang="hr-HR" sz="2000" dirty="0"/>
              <a:t>(</a:t>
            </a:r>
            <a:r>
              <a:rPr lang="hr-HR" sz="2000" dirty="0" err="1"/>
              <a:t>Pulitzer</a:t>
            </a:r>
            <a:r>
              <a:rPr lang="hr-HR" sz="2000" dirty="0"/>
              <a:t>!)</a:t>
            </a:r>
            <a:endParaRPr lang="hr-HR" sz="2000" i="1" dirty="0"/>
          </a:p>
          <a:p>
            <a:pPr marL="0" lvl="0" indent="0">
              <a:spcBef>
                <a:spcPts val="0"/>
              </a:spcBef>
              <a:buSzPts val="2000"/>
              <a:buNone/>
            </a:pPr>
            <a:r>
              <a:rPr lang="en-US" sz="2000" dirty="0">
                <a:hlinkClick r:id="rId3"/>
              </a:rPr>
              <a:t>https://www.youtube.com/watch?v=IESYMFtLIis</a:t>
            </a:r>
            <a:r>
              <a:rPr lang="hr-HR" sz="2000" dirty="0"/>
              <a:t> </a:t>
            </a:r>
          </a:p>
          <a:p>
            <a:pPr marL="0" lvl="0" indent="0">
              <a:spcBef>
                <a:spcPts val="0"/>
              </a:spcBef>
              <a:buSzPts val="2000"/>
              <a:buNone/>
            </a:pPr>
            <a:r>
              <a:rPr lang="en-US" sz="2000" dirty="0">
                <a:hlinkClick r:id="rId4"/>
              </a:rPr>
              <a:t>https://www.youtube.com/watch?v=eHPH96T79f8&amp;list=LL&amp;index=3</a:t>
            </a:r>
            <a:r>
              <a:rPr lang="hr-HR" sz="2000" dirty="0"/>
              <a:t> </a:t>
            </a:r>
          </a:p>
          <a:p>
            <a:pPr marL="0" lvl="0" indent="0">
              <a:spcBef>
                <a:spcPts val="0"/>
              </a:spcBef>
              <a:buSzPts val="2000"/>
              <a:buNone/>
            </a:pPr>
            <a:endParaRPr lang="hr-HR" sz="2000" dirty="0"/>
          </a:p>
          <a:p>
            <a:pPr marL="0" indent="0">
              <a:spcBef>
                <a:spcPts val="0"/>
              </a:spcBef>
              <a:buSzPts val="2000"/>
              <a:buNone/>
            </a:pPr>
            <a:r>
              <a:rPr lang="en-US" sz="2000" dirty="0"/>
              <a:t>J. R. McNeill</a:t>
            </a:r>
            <a:r>
              <a:rPr lang="hr-HR" sz="2000" dirty="0"/>
              <a:t> - </a:t>
            </a:r>
            <a:r>
              <a:rPr lang="en-US" sz="2000" i="1" dirty="0"/>
              <a:t>Something New Under the Sun </a:t>
            </a:r>
            <a:r>
              <a:rPr lang="hr-HR" sz="2000" i="1" dirty="0"/>
              <a:t>– </a:t>
            </a:r>
            <a:r>
              <a:rPr lang="hr-HR" sz="2000" dirty="0"/>
              <a:t>govori o odnosu čovjeka i okoliša u 20. st – upozorava na to da je razina utjecaja tolika da je počela nova epoha u Zemljinoj povijesti</a:t>
            </a:r>
          </a:p>
          <a:p>
            <a:pPr marL="0" lvl="0" indent="0">
              <a:spcBef>
                <a:spcPts val="0"/>
              </a:spcBef>
              <a:buSzPts val="2000"/>
              <a:buNone/>
            </a:pPr>
            <a:endParaRPr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56A3B8-19E0-4ECC-B932-334963867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262" y="195847"/>
            <a:ext cx="2552202" cy="34043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F723F1-37B0-4E12-932E-AE2013CACA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156" y="3325973"/>
            <a:ext cx="2634414" cy="353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50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hr-HR" dirty="0"/>
              <a:t>POVIJEST OKOLIŠA U HRVATSKOJ</a:t>
            </a:r>
            <a:endParaRPr dirty="0"/>
          </a:p>
        </p:txBody>
      </p:sp>
      <p:sp>
        <p:nvSpPr>
          <p:cNvPr id="166" name="Google Shape;166;p8"/>
          <p:cNvSpPr txBox="1">
            <a:spLocks noGrp="1"/>
          </p:cNvSpPr>
          <p:nvPr>
            <p:ph type="body" idx="1"/>
          </p:nvPr>
        </p:nvSpPr>
        <p:spPr>
          <a:xfrm>
            <a:off x="2231136" y="2491274"/>
            <a:ext cx="7729728" cy="3248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14300" lvl="0" indent="0">
              <a:spcBef>
                <a:spcPts val="0"/>
              </a:spcBef>
              <a:buNone/>
            </a:pPr>
            <a:r>
              <a:rPr lang="hr-HR" sz="2000" dirty="0"/>
              <a:t>Autori </a:t>
            </a:r>
            <a:r>
              <a:rPr lang="hr-HR" sz="2000" b="1" dirty="0"/>
              <a:t>90 %</a:t>
            </a:r>
            <a:r>
              <a:rPr lang="hr-HR" sz="2000" dirty="0"/>
              <a:t> radova s temom povijesti okoliša su </a:t>
            </a:r>
            <a:r>
              <a:rPr lang="hr-HR" sz="2000" b="1" dirty="0"/>
              <a:t>povjesničari i geografi </a:t>
            </a:r>
            <a:r>
              <a:rPr lang="hr-HR" sz="2000" dirty="0"/>
              <a:t>(</a:t>
            </a:r>
            <a:r>
              <a:rPr lang="en-US" i="1" dirty="0" err="1"/>
              <a:t>Fuerst-Bjeliš</a:t>
            </a:r>
            <a:r>
              <a:rPr lang="en-US" i="1" dirty="0"/>
              <a:t>, </a:t>
            </a:r>
            <a:r>
              <a:rPr lang="en-US" i="1" dirty="0" err="1"/>
              <a:t>Cvitanović</a:t>
            </a:r>
            <a:r>
              <a:rPr lang="en-US" i="1" dirty="0"/>
              <a:t>, </a:t>
            </a:r>
            <a:r>
              <a:rPr lang="en-US" i="1" dirty="0" err="1"/>
              <a:t>Petrić</a:t>
            </a:r>
            <a:r>
              <a:rPr lang="en-US" i="1" dirty="0"/>
              <a:t>, 2011</a:t>
            </a:r>
            <a:r>
              <a:rPr lang="hr-HR" i="1" dirty="0"/>
              <a:t> – </a:t>
            </a:r>
            <a:r>
              <a:rPr lang="hr-HR" dirty="0"/>
              <a:t>pogovor knjige Što je povijest okoliša (</a:t>
            </a:r>
            <a:r>
              <a:rPr lang="hr-HR" dirty="0" err="1"/>
              <a:t>Hughes</a:t>
            </a:r>
            <a:r>
              <a:rPr lang="hr-HR" dirty="0"/>
              <a:t>))</a:t>
            </a:r>
          </a:p>
          <a:p>
            <a:pPr marL="114300" lvl="0" indent="0">
              <a:spcBef>
                <a:spcPts val="0"/>
              </a:spcBef>
              <a:buNone/>
            </a:pPr>
            <a:endParaRPr lang="hr-HR" sz="2000" i="1" dirty="0"/>
          </a:p>
          <a:p>
            <a:pPr marL="114300" lvl="0" indent="0">
              <a:spcBef>
                <a:spcPts val="0"/>
              </a:spcBef>
              <a:buNone/>
            </a:pPr>
            <a:r>
              <a:rPr lang="hr-HR" sz="2000" dirty="0"/>
              <a:t>Ostalih 10 %:</a:t>
            </a:r>
          </a:p>
          <a:p>
            <a:pPr marL="114300" indent="0">
              <a:buNone/>
            </a:pPr>
            <a:r>
              <a:rPr lang="en-US" sz="2000" dirty="0"/>
              <a:t>• </a:t>
            </a:r>
            <a:r>
              <a:rPr lang="en-US" sz="2000" dirty="0" err="1"/>
              <a:t>Društveno-humanističko</a:t>
            </a:r>
            <a:r>
              <a:rPr lang="en-US" sz="2000" dirty="0"/>
              <a:t> (</a:t>
            </a:r>
            <a:r>
              <a:rPr lang="en-US" sz="2000" dirty="0" err="1"/>
              <a:t>politologija</a:t>
            </a:r>
            <a:r>
              <a:rPr lang="en-US" sz="2000" dirty="0"/>
              <a:t>, </a:t>
            </a:r>
            <a:r>
              <a:rPr lang="en-US" sz="2000" dirty="0" err="1"/>
              <a:t>filozofija</a:t>
            </a:r>
            <a:r>
              <a:rPr lang="en-US" sz="2000" dirty="0"/>
              <a:t>, </a:t>
            </a:r>
            <a:r>
              <a:rPr lang="en-US" sz="2000" dirty="0" err="1"/>
              <a:t>arheologija</a:t>
            </a:r>
            <a:r>
              <a:rPr lang="en-US" sz="2000" dirty="0"/>
              <a:t>)</a:t>
            </a:r>
          </a:p>
          <a:p>
            <a:pPr marL="114300" indent="0">
              <a:buNone/>
            </a:pPr>
            <a:r>
              <a:rPr lang="en-US" sz="2000" dirty="0"/>
              <a:t>• </a:t>
            </a:r>
            <a:r>
              <a:rPr lang="en-US" sz="2000" dirty="0" err="1"/>
              <a:t>Interdisciplinarno</a:t>
            </a:r>
            <a:r>
              <a:rPr lang="en-US" sz="2000" dirty="0"/>
              <a:t> </a:t>
            </a:r>
            <a:endParaRPr lang="hr-HR" sz="2000" dirty="0"/>
          </a:p>
          <a:p>
            <a:pPr marL="114300" indent="0">
              <a:buNone/>
            </a:pPr>
            <a:r>
              <a:rPr lang="en-US" sz="2000" dirty="0"/>
              <a:t>• </a:t>
            </a:r>
            <a:r>
              <a:rPr lang="en-US" sz="2000" dirty="0" err="1"/>
              <a:t>Prirodoslovno</a:t>
            </a:r>
            <a:r>
              <a:rPr lang="en-US" sz="2000" dirty="0"/>
              <a:t> (</a:t>
            </a:r>
            <a:r>
              <a:rPr lang="en-US" sz="2000" dirty="0" err="1"/>
              <a:t>hidrobiologija</a:t>
            </a:r>
            <a:r>
              <a:rPr lang="en-US" sz="2000" dirty="0"/>
              <a:t>, </a:t>
            </a:r>
            <a:r>
              <a:rPr lang="en-US" sz="2000" dirty="0" err="1"/>
              <a:t>arheobotanika</a:t>
            </a:r>
            <a:r>
              <a:rPr lang="en-US" sz="2000" dirty="0"/>
              <a:t>, </a:t>
            </a:r>
            <a:r>
              <a:rPr lang="en-US" sz="2000" dirty="0" err="1"/>
              <a:t>arheozoologija</a:t>
            </a:r>
            <a:r>
              <a:rPr lang="en-US" sz="2000" dirty="0"/>
              <a:t>)</a:t>
            </a:r>
          </a:p>
          <a:p>
            <a:pPr marL="114300" indent="0">
              <a:buNone/>
            </a:pPr>
            <a:r>
              <a:rPr lang="en-US" sz="2000" dirty="0"/>
              <a:t>• </a:t>
            </a:r>
            <a:r>
              <a:rPr lang="en-US" sz="2000" dirty="0" err="1"/>
              <a:t>Biotehničko</a:t>
            </a:r>
            <a:r>
              <a:rPr lang="en-US" sz="2000" dirty="0"/>
              <a:t> (</a:t>
            </a:r>
            <a:r>
              <a:rPr lang="en-US" sz="2000" dirty="0" err="1"/>
              <a:t>krajobrazna</a:t>
            </a:r>
            <a:r>
              <a:rPr lang="en-US" sz="2000" dirty="0"/>
              <a:t> </a:t>
            </a:r>
            <a:r>
              <a:rPr lang="en-US" sz="2000" dirty="0" err="1"/>
              <a:t>arhitektura</a:t>
            </a:r>
            <a:r>
              <a:rPr lang="en-US" sz="2000" dirty="0"/>
              <a:t>)</a:t>
            </a:r>
            <a:endParaRPr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hr-HR" dirty="0"/>
              <a:t>POVIJEST OKOLIŠA U HRVATSKOJ</a:t>
            </a:r>
            <a:endParaRPr dirty="0"/>
          </a:p>
        </p:txBody>
      </p:sp>
      <p:sp>
        <p:nvSpPr>
          <p:cNvPr id="166" name="Google Shape;166;p8"/>
          <p:cNvSpPr txBox="1">
            <a:spLocks noGrp="1"/>
          </p:cNvSpPr>
          <p:nvPr>
            <p:ph type="body" idx="1"/>
          </p:nvPr>
        </p:nvSpPr>
        <p:spPr>
          <a:xfrm>
            <a:off x="2231136" y="2286000"/>
            <a:ext cx="7729728" cy="3454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hr-HR" b="1" dirty="0"/>
              <a:t>I</a:t>
            </a:r>
            <a:r>
              <a:rPr lang="en-US" b="1" dirty="0" err="1"/>
              <a:t>straživanja</a:t>
            </a:r>
            <a:r>
              <a:rPr lang="en-US" b="1" dirty="0"/>
              <a:t> u </a:t>
            </a:r>
            <a:r>
              <a:rPr lang="en-US" b="1" dirty="0" err="1"/>
              <a:t>geografiji</a:t>
            </a:r>
            <a:endParaRPr lang="en-US" b="1" dirty="0"/>
          </a:p>
          <a:p>
            <a:r>
              <a:rPr lang="en-US" dirty="0"/>
              <a:t> </a:t>
            </a:r>
            <a:r>
              <a:rPr lang="en-US" dirty="0" err="1"/>
              <a:t>Promjene</a:t>
            </a:r>
            <a:r>
              <a:rPr lang="en-US" dirty="0"/>
              <a:t> </a:t>
            </a:r>
            <a:r>
              <a:rPr lang="hr-HR" dirty="0"/>
              <a:t>krajobraza</a:t>
            </a:r>
            <a:r>
              <a:rPr lang="en-US" dirty="0"/>
              <a:t> u </a:t>
            </a:r>
            <a:r>
              <a:rPr lang="en-US" dirty="0" err="1"/>
              <a:t>kršu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Procesi</a:t>
            </a:r>
            <a:r>
              <a:rPr lang="en-US" dirty="0"/>
              <a:t> </a:t>
            </a:r>
            <a:r>
              <a:rPr lang="en-US" dirty="0" err="1"/>
              <a:t>deforestacije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reforestacije</a:t>
            </a:r>
            <a:endParaRPr lang="en-US" dirty="0"/>
          </a:p>
          <a:p>
            <a:r>
              <a:rPr lang="pl-PL" dirty="0"/>
              <a:t> Promjene razine mora i obalnih područja</a:t>
            </a:r>
          </a:p>
          <a:p>
            <a:r>
              <a:rPr lang="pl-PL" dirty="0"/>
              <a:t> Promjene okoliša u ratnim uvjetima (pogranična područja)</a:t>
            </a:r>
          </a:p>
          <a:p>
            <a:r>
              <a:rPr lang="en-US" dirty="0"/>
              <a:t> </a:t>
            </a:r>
            <a:r>
              <a:rPr lang="en-US" dirty="0" err="1"/>
              <a:t>Promjene</a:t>
            </a:r>
            <a:r>
              <a:rPr lang="en-US" dirty="0"/>
              <a:t> </a:t>
            </a:r>
            <a:r>
              <a:rPr lang="en-US" dirty="0" err="1"/>
              <a:t>okoliša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kartografski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– </a:t>
            </a:r>
            <a:r>
              <a:rPr lang="en-US" dirty="0" err="1"/>
              <a:t>metodologija</a:t>
            </a:r>
            <a:r>
              <a:rPr lang="en-US" dirty="0"/>
              <a:t> </a:t>
            </a:r>
            <a:r>
              <a:rPr lang="en-US" dirty="0" err="1"/>
              <a:t>analize</a:t>
            </a:r>
            <a:endParaRPr lang="en-US" dirty="0"/>
          </a:p>
          <a:p>
            <a:r>
              <a:rPr lang="en-US" dirty="0"/>
              <a:t> GIS </a:t>
            </a:r>
            <a:r>
              <a:rPr lang="en-US" dirty="0" err="1"/>
              <a:t>analize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modeli</a:t>
            </a:r>
            <a:r>
              <a:rPr lang="en-US" dirty="0"/>
              <a:t> (</a:t>
            </a:r>
            <a:r>
              <a:rPr lang="en-US" i="1" dirty="0"/>
              <a:t>Historical GIS</a:t>
            </a:r>
            <a:r>
              <a:rPr lang="en-US" dirty="0"/>
              <a:t>) – </a:t>
            </a:r>
            <a:r>
              <a:rPr lang="en-US" i="1" dirty="0"/>
              <a:t>land cover – land use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338453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lvl="0">
              <a:buSzPts val="2800"/>
            </a:pPr>
            <a:r>
              <a:rPr lang="hr-HR" dirty="0"/>
              <a:t>POVIJEST OKOLIŠA U HRVATSKOJ</a:t>
            </a:r>
            <a:endParaRPr dirty="0"/>
          </a:p>
        </p:txBody>
      </p:sp>
      <p:sp>
        <p:nvSpPr>
          <p:cNvPr id="172" name="Google Shape;172;p9"/>
          <p:cNvSpPr txBox="1">
            <a:spLocks noGrp="1"/>
          </p:cNvSpPr>
          <p:nvPr>
            <p:ph type="body" idx="1"/>
          </p:nvPr>
        </p:nvSpPr>
        <p:spPr>
          <a:xfrm>
            <a:off x="2231136" y="2442101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sz="2000" dirty="0" err="1"/>
              <a:t>Jaka</a:t>
            </a:r>
            <a:r>
              <a:rPr lang="en-US" sz="2000" dirty="0"/>
              <a:t> </a:t>
            </a:r>
            <a:r>
              <a:rPr lang="en-US" sz="2000" b="1" dirty="0" err="1"/>
              <a:t>škola</a:t>
            </a:r>
            <a:r>
              <a:rPr lang="en-US" sz="2000" b="1" dirty="0"/>
              <a:t> </a:t>
            </a:r>
            <a:r>
              <a:rPr lang="en-US" sz="2000" b="1" dirty="0" err="1"/>
              <a:t>kulturnih</a:t>
            </a:r>
            <a:r>
              <a:rPr lang="en-US" sz="2000" b="1" dirty="0"/>
              <a:t> </a:t>
            </a:r>
            <a:r>
              <a:rPr lang="en-US" sz="2000" b="1" dirty="0" err="1"/>
              <a:t>pejzaža</a:t>
            </a:r>
            <a:r>
              <a:rPr lang="hr-HR" sz="2000" b="1" dirty="0"/>
              <a:t> </a:t>
            </a:r>
            <a:r>
              <a:rPr lang="hr-HR" sz="2000" dirty="0"/>
              <a:t>(krajobraza)</a:t>
            </a:r>
            <a:r>
              <a:rPr lang="en-US" sz="2000" dirty="0"/>
              <a:t> – </a:t>
            </a:r>
            <a:r>
              <a:rPr lang="hr-HR" sz="2000" dirty="0"/>
              <a:t>sredina </a:t>
            </a:r>
            <a:r>
              <a:rPr lang="en-US" sz="2000" dirty="0"/>
              <a:t>20. </a:t>
            </a:r>
            <a:r>
              <a:rPr lang="en-US" sz="2000" dirty="0" err="1"/>
              <a:t>st.</a:t>
            </a:r>
            <a:endParaRPr lang="en-US" sz="2000" dirty="0"/>
          </a:p>
          <a:p>
            <a:pPr marL="114300" indent="0">
              <a:buNone/>
            </a:pPr>
            <a:r>
              <a:rPr lang="en-US" sz="2000" dirty="0" err="1"/>
              <a:t>Klasične</a:t>
            </a:r>
            <a:r>
              <a:rPr lang="en-US" sz="2000" dirty="0"/>
              <a:t> </a:t>
            </a:r>
            <a:r>
              <a:rPr lang="en-US" sz="2000" dirty="0" err="1"/>
              <a:t>studije</a:t>
            </a:r>
            <a:r>
              <a:rPr lang="en-US" sz="2000" dirty="0"/>
              <a:t>:</a:t>
            </a:r>
          </a:p>
          <a:p>
            <a:r>
              <a:rPr lang="en-US" sz="2000" dirty="0"/>
              <a:t>I. </a:t>
            </a:r>
            <a:r>
              <a:rPr lang="en-US" sz="2000" dirty="0" err="1"/>
              <a:t>Crkvenčić</a:t>
            </a:r>
            <a:r>
              <a:rPr lang="hr-HR" sz="2000" dirty="0"/>
              <a:t> </a:t>
            </a:r>
            <a:r>
              <a:rPr lang="hr-HR" sz="2000" i="1" dirty="0"/>
              <a:t>- Prigorje planinskog niza Ivančice</a:t>
            </a:r>
            <a:endParaRPr lang="en-US" sz="2000" i="1" dirty="0"/>
          </a:p>
          <a:p>
            <a:r>
              <a:rPr lang="en-US" sz="2000" dirty="0"/>
              <a:t>V. </a:t>
            </a:r>
            <a:r>
              <a:rPr lang="en-US" sz="2000" dirty="0" err="1"/>
              <a:t>Rogić</a:t>
            </a:r>
            <a:r>
              <a:rPr lang="hr-HR" sz="2000" dirty="0"/>
              <a:t> - </a:t>
            </a:r>
            <a:r>
              <a:rPr lang="en-US" sz="2000" i="1" dirty="0" err="1"/>
              <a:t>Velebitska</a:t>
            </a:r>
            <a:r>
              <a:rPr lang="en-US" sz="2000" i="1" dirty="0"/>
              <a:t> </a:t>
            </a:r>
            <a:r>
              <a:rPr lang="en-US" sz="2000" i="1" dirty="0" err="1"/>
              <a:t>primorska</a:t>
            </a:r>
            <a:r>
              <a:rPr lang="en-US" sz="2000" i="1" dirty="0"/>
              <a:t> </a:t>
            </a:r>
            <a:r>
              <a:rPr lang="en-US" sz="2000" i="1" dirty="0" err="1"/>
              <a:t>padina</a:t>
            </a:r>
            <a:endParaRPr lang="en-US" sz="2000" dirty="0"/>
          </a:p>
          <a:p>
            <a:r>
              <a:rPr lang="en-US" sz="2000" dirty="0"/>
              <a:t>M. </a:t>
            </a:r>
            <a:r>
              <a:rPr lang="en-US" sz="2000" dirty="0" err="1"/>
              <a:t>Friganović</a:t>
            </a:r>
            <a:r>
              <a:rPr lang="hr-HR" sz="2000" dirty="0"/>
              <a:t> – </a:t>
            </a:r>
            <a:r>
              <a:rPr lang="hr-HR" sz="2000" i="1" dirty="0"/>
              <a:t>Polja gornje Krke</a:t>
            </a:r>
            <a:endParaRPr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 txBox="1">
            <a:spLocks noGrp="1"/>
          </p:cNvSpPr>
          <p:nvPr>
            <p:ph type="title"/>
          </p:nvPr>
        </p:nvSpPr>
        <p:spPr>
          <a:xfrm>
            <a:off x="2006082" y="964692"/>
            <a:ext cx="7954782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lvl="0">
              <a:buSzPts val="2800"/>
            </a:pPr>
            <a:r>
              <a:rPr lang="hr-HR" dirty="0"/>
              <a:t>POVIJEST OKOLIŠA U HRVATSKOJ</a:t>
            </a:r>
            <a:endParaRPr dirty="0"/>
          </a:p>
        </p:txBody>
      </p:sp>
      <p:sp>
        <p:nvSpPr>
          <p:cNvPr id="172" name="Google Shape;172;p9"/>
          <p:cNvSpPr txBox="1">
            <a:spLocks noGrp="1"/>
          </p:cNvSpPr>
          <p:nvPr>
            <p:ph type="body" idx="1"/>
          </p:nvPr>
        </p:nvSpPr>
        <p:spPr>
          <a:xfrm>
            <a:off x="1819470" y="2320803"/>
            <a:ext cx="8360230" cy="372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r>
              <a:rPr lang="en-US" sz="2000" dirty="0" err="1"/>
              <a:t>Dio</a:t>
            </a:r>
            <a:r>
              <a:rPr lang="en-US" sz="2000" dirty="0"/>
              <a:t> </a:t>
            </a:r>
            <a:r>
              <a:rPr lang="en-US" sz="2000" dirty="0" err="1"/>
              <a:t>historijskogeografskih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regionalno-geografskih</a:t>
            </a:r>
            <a:r>
              <a:rPr lang="en-US" sz="2000" dirty="0"/>
              <a:t> </a:t>
            </a:r>
            <a:r>
              <a:rPr lang="en-US" sz="2000" dirty="0" err="1"/>
              <a:t>studija</a:t>
            </a:r>
            <a:r>
              <a:rPr lang="hr-HR" sz="2000" dirty="0"/>
              <a:t> - </a:t>
            </a:r>
            <a:r>
              <a:rPr lang="en-US" sz="2000" dirty="0" err="1"/>
              <a:t>Kronološki</a:t>
            </a:r>
            <a:r>
              <a:rPr lang="en-US" sz="2000" dirty="0"/>
              <a:t> </a:t>
            </a:r>
            <a:r>
              <a:rPr lang="en-US" sz="2000" dirty="0" err="1"/>
              <a:t>pristup</a:t>
            </a:r>
            <a:r>
              <a:rPr lang="hr-HR" sz="2000" dirty="0"/>
              <a:t> (promjene kroz vrijeme):</a:t>
            </a:r>
            <a:endParaRPr lang="en-US" sz="2000" dirty="0"/>
          </a:p>
          <a:p>
            <a:pPr lvl="1">
              <a:buFontTx/>
              <a:buChar char="-"/>
            </a:pPr>
            <a:r>
              <a:rPr lang="en-US" sz="1800" dirty="0"/>
              <a:t>Ka</a:t>
            </a:r>
            <a:r>
              <a:rPr lang="hr-HR" sz="1800" dirty="0" err="1"/>
              <a:t>rtografski</a:t>
            </a:r>
            <a:r>
              <a:rPr lang="en-US" sz="1800" dirty="0"/>
              <a:t> </a:t>
            </a:r>
            <a:r>
              <a:rPr lang="en-US" sz="1800" dirty="0" err="1"/>
              <a:t>izvori</a:t>
            </a:r>
            <a:r>
              <a:rPr lang="en-US" sz="1800" dirty="0"/>
              <a:t> (</a:t>
            </a:r>
            <a:r>
              <a:rPr lang="en-US" sz="1800" dirty="0" err="1"/>
              <a:t>uglavnom</a:t>
            </a:r>
            <a:r>
              <a:rPr lang="hr-HR" sz="1800" dirty="0"/>
              <a:t> od </a:t>
            </a:r>
            <a:r>
              <a:rPr lang="en-US" sz="1800" dirty="0"/>
              <a:t>19.st.)</a:t>
            </a:r>
            <a:r>
              <a:rPr lang="hr-HR" sz="1800" dirty="0"/>
              <a:t>; </a:t>
            </a:r>
            <a:r>
              <a:rPr lang="en-US" sz="1800" dirty="0" err="1"/>
              <a:t>klimatski</a:t>
            </a:r>
            <a:r>
              <a:rPr lang="hr-HR" sz="1800" dirty="0"/>
              <a:t> i hidrološki</a:t>
            </a:r>
            <a:r>
              <a:rPr lang="en-US" sz="1800" dirty="0"/>
              <a:t> </a:t>
            </a:r>
            <a:r>
              <a:rPr lang="en-US" sz="1800" dirty="0" err="1"/>
              <a:t>podaci</a:t>
            </a:r>
            <a:r>
              <a:rPr lang="hr-HR" sz="1800" dirty="0"/>
              <a:t>; </a:t>
            </a:r>
            <a:r>
              <a:rPr lang="en-US" sz="1800" dirty="0" err="1"/>
              <a:t>popisni</a:t>
            </a:r>
            <a:r>
              <a:rPr lang="en-US" sz="1800" dirty="0"/>
              <a:t> </a:t>
            </a:r>
            <a:r>
              <a:rPr lang="en-US" sz="1800" dirty="0" err="1"/>
              <a:t>podac</a:t>
            </a:r>
            <a:r>
              <a:rPr lang="hr-HR" sz="1800" dirty="0"/>
              <a:t>i…</a:t>
            </a:r>
          </a:p>
          <a:p>
            <a:pPr>
              <a:buFontTx/>
              <a:buChar char="-"/>
            </a:pPr>
            <a:endParaRPr lang="hr-HR" sz="2000" dirty="0"/>
          </a:p>
          <a:p>
            <a:r>
              <a:rPr lang="hr-HR" sz="2000" dirty="0" err="1"/>
              <a:t>Fizičkogeografska</a:t>
            </a:r>
            <a:r>
              <a:rPr lang="hr-HR" sz="2000" dirty="0"/>
              <a:t> istraživanja – geomorfologija, klimatologija i </a:t>
            </a:r>
            <a:r>
              <a:rPr lang="hr-HR" sz="2000" dirty="0" err="1"/>
              <a:t>hidrogeografija</a:t>
            </a:r>
            <a:endParaRPr lang="hr-HR" sz="2000" dirty="0"/>
          </a:p>
          <a:p>
            <a:pPr marL="571500" lvl="1" indent="0">
              <a:buNone/>
            </a:pPr>
            <a:r>
              <a:rPr lang="hr-HR" sz="1800" dirty="0"/>
              <a:t>- (npr. tragovi glacijacije, promjene morske razine, promjene žala, promjene riječnih korita…)</a:t>
            </a:r>
          </a:p>
          <a:p>
            <a:endParaRPr lang="hr-HR" sz="2000" dirty="0"/>
          </a:p>
          <a:p>
            <a:r>
              <a:rPr lang="hr-HR" sz="2000" dirty="0"/>
              <a:t>Promjene načina korištenja zemljišta i zemljišnog pokrova</a:t>
            </a: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2E329F-CEE6-4117-A6AA-CBA88A2D3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183701" y="59713"/>
            <a:ext cx="5824598" cy="71122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5EDA10-8A4A-4A03-B40B-27B69B0B6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394" y="0"/>
            <a:ext cx="9606435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5082FE-3980-4D80-84B3-7A5086557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730694" y="-1361039"/>
            <a:ext cx="6886591" cy="969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4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lvl="0">
              <a:buSzPts val="2800"/>
            </a:pPr>
            <a:r>
              <a:rPr lang="hr-HR" dirty="0"/>
              <a:t>POVIJEST OKOLIŠA U HRVATSKOJ</a:t>
            </a:r>
            <a:endParaRPr dirty="0"/>
          </a:p>
        </p:txBody>
      </p:sp>
      <p:sp>
        <p:nvSpPr>
          <p:cNvPr id="178" name="Google Shape;178;p10"/>
          <p:cNvSpPr txBox="1">
            <a:spLocks noGrp="1"/>
          </p:cNvSpPr>
          <p:nvPr>
            <p:ph type="body" idx="1"/>
          </p:nvPr>
        </p:nvSpPr>
        <p:spPr>
          <a:xfrm>
            <a:off x="2231136" y="2519266"/>
            <a:ext cx="7729728" cy="3220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dirty="0" err="1"/>
              <a:t>Institucionalizacija</a:t>
            </a:r>
            <a:r>
              <a:rPr lang="en-US" dirty="0"/>
              <a:t> </a:t>
            </a:r>
            <a:r>
              <a:rPr lang="en-US" dirty="0" err="1"/>
              <a:t>Povijesti</a:t>
            </a:r>
            <a:r>
              <a:rPr lang="en-US" dirty="0"/>
              <a:t> </a:t>
            </a:r>
            <a:r>
              <a:rPr lang="en-US" dirty="0" err="1"/>
              <a:t>okoliša</a:t>
            </a:r>
            <a:r>
              <a:rPr lang="en-US" dirty="0"/>
              <a:t> (</a:t>
            </a:r>
            <a:r>
              <a:rPr lang="en-US" dirty="0" err="1"/>
              <a:t>oko</a:t>
            </a:r>
            <a:r>
              <a:rPr lang="en-US" dirty="0"/>
              <a:t> 2005)</a:t>
            </a:r>
          </a:p>
          <a:p>
            <a:r>
              <a:rPr lang="en-US" dirty="0" err="1"/>
              <a:t>Sveučilište</a:t>
            </a:r>
            <a:r>
              <a:rPr lang="en-US" dirty="0"/>
              <a:t> u </a:t>
            </a:r>
            <a:r>
              <a:rPr lang="en-US" dirty="0" err="1"/>
              <a:t>Zagrebu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• PMF (</a:t>
            </a:r>
            <a:r>
              <a:rPr lang="en-US" dirty="0" err="1"/>
              <a:t>Povijest</a:t>
            </a:r>
            <a:r>
              <a:rPr lang="en-US" dirty="0"/>
              <a:t> </a:t>
            </a:r>
            <a:r>
              <a:rPr lang="en-US" dirty="0" err="1"/>
              <a:t>okoliša</a:t>
            </a:r>
            <a:r>
              <a:rPr lang="en-US" dirty="0"/>
              <a:t>, GIS </a:t>
            </a:r>
            <a:r>
              <a:rPr lang="en-US" dirty="0" err="1"/>
              <a:t>analiza</a:t>
            </a:r>
            <a:r>
              <a:rPr lang="en-US" dirty="0"/>
              <a:t> </a:t>
            </a:r>
            <a:r>
              <a:rPr lang="en-US" dirty="0" err="1"/>
              <a:t>kulturnih</a:t>
            </a:r>
            <a:r>
              <a:rPr lang="en-US" dirty="0"/>
              <a:t> </a:t>
            </a:r>
            <a:r>
              <a:rPr lang="en-US" dirty="0" err="1"/>
              <a:t>pejzaža</a:t>
            </a:r>
            <a:r>
              <a:rPr lang="en-US" dirty="0"/>
              <a:t>)</a:t>
            </a:r>
          </a:p>
          <a:p>
            <a:pPr marL="114300" indent="0">
              <a:buNone/>
            </a:pPr>
            <a:r>
              <a:rPr lang="fi-FI" dirty="0"/>
              <a:t>• FF (Ekohistorija – </a:t>
            </a:r>
            <a:r>
              <a:rPr lang="fi-FI" i="1" dirty="0"/>
              <a:t>rani novi vijek</a:t>
            </a:r>
            <a:r>
              <a:rPr lang="fi-FI" dirty="0"/>
              <a:t>)</a:t>
            </a:r>
            <a:endParaRPr lang="hr-HR" dirty="0"/>
          </a:p>
          <a:p>
            <a:pPr marL="114300" indent="0">
              <a:buNone/>
            </a:pPr>
            <a:endParaRPr lang="fi-FI" dirty="0"/>
          </a:p>
          <a:p>
            <a:r>
              <a:rPr lang="pl-PL" dirty="0"/>
              <a:t>Društvo za ekonomsku i ekohistoriju</a:t>
            </a:r>
          </a:p>
          <a:p>
            <a:pPr marL="114300" indent="0">
              <a:buNone/>
            </a:pPr>
            <a:r>
              <a:rPr lang="fi-FI" dirty="0"/>
              <a:t>• Istoimeni časopis „</a:t>
            </a:r>
            <a:r>
              <a:rPr lang="fi-FI" i="1" dirty="0"/>
              <a:t>Ekonomska i ekohistorija</a:t>
            </a:r>
            <a:r>
              <a:rPr lang="fi-FI" dirty="0"/>
              <a:t>”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lvl="0">
              <a:buSzPts val="2800"/>
            </a:pPr>
            <a:r>
              <a:rPr lang="hr-HR" dirty="0"/>
              <a:t>POVIJEST OKOLIŠA U HRVATSKOJ</a:t>
            </a:r>
            <a:endParaRPr dirty="0"/>
          </a:p>
        </p:txBody>
      </p:sp>
      <p:sp>
        <p:nvSpPr>
          <p:cNvPr id="178" name="Google Shape;178;p10"/>
          <p:cNvSpPr txBox="1">
            <a:spLocks noGrp="1"/>
          </p:cNvSpPr>
          <p:nvPr>
            <p:ph type="body" idx="1"/>
          </p:nvPr>
        </p:nvSpPr>
        <p:spPr>
          <a:xfrm>
            <a:off x="2399087" y="2283481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>
              <a:spcBef>
                <a:spcPts val="0"/>
              </a:spcBef>
              <a:buNone/>
            </a:pPr>
            <a:r>
              <a:rPr lang="hr-HR" dirty="0"/>
              <a:t>2017. – ESEH konferencija </a:t>
            </a:r>
            <a:r>
              <a:rPr lang="en-US" i="1" dirty="0"/>
              <a:t>Natures in between</a:t>
            </a:r>
            <a:r>
              <a:rPr lang="en-US" dirty="0"/>
              <a:t>.</a:t>
            </a:r>
            <a:r>
              <a:rPr lang="hr-HR" dirty="0"/>
              <a:t>je održana u Zagrebu, u organizaciji Geografskog </a:t>
            </a:r>
            <a:r>
              <a:rPr lang="hr-HR" dirty="0" err="1"/>
              <a:t>odjseka</a:t>
            </a:r>
            <a:r>
              <a:rPr lang="hr-HR" dirty="0"/>
              <a:t>.</a:t>
            </a:r>
            <a:endParaRPr dirty="0"/>
          </a:p>
        </p:txBody>
      </p:sp>
      <p:pic>
        <p:nvPicPr>
          <p:cNvPr id="1026" name="Picture 2" descr="https://eseh.org/sviluppo/wp-content/uploads/Logo_ESEH_2017-1.jpg">
            <a:extLst>
              <a:ext uri="{FF2B5EF4-FFF2-40B4-BE49-F238E27FC236}">
                <a16:creationId xmlns:a16="http://schemas.microsoft.com/office/drawing/2014/main" id="{F15E80E2-4B29-4CDC-8FCD-299AD2296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888" y="3053422"/>
            <a:ext cx="57150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075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 txBox="1"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hr-HR" dirty="0"/>
              <a:t>Umjesto zaključka</a:t>
            </a:r>
            <a:endParaRPr dirty="0"/>
          </a:p>
        </p:txBody>
      </p:sp>
      <p:sp>
        <p:nvSpPr>
          <p:cNvPr id="178" name="Google Shape;178;p10"/>
          <p:cNvSpPr txBox="1"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>
              <a:spcBef>
                <a:spcPts val="0"/>
              </a:spcBef>
              <a:buNone/>
            </a:pPr>
            <a:r>
              <a:rPr lang="en-US" dirty="0">
                <a:hlinkClick r:id="rId3"/>
              </a:rPr>
              <a:t>https://www.youtube.com/watch?v=KkFdDPBbn20&amp;t=363s</a:t>
            </a:r>
            <a:r>
              <a:rPr lang="hr-HR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178636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1334</Words>
  <Application>Microsoft Office PowerPoint</Application>
  <PresentationFormat>Widescreen</PresentationFormat>
  <Paragraphs>163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Gill Sans</vt:lpstr>
      <vt:lpstr>Parcel</vt:lpstr>
      <vt:lpstr>Parcel</vt:lpstr>
      <vt:lpstr>POVIJEST OKOLIŠA </vt:lpstr>
      <vt:lpstr>Obavijesti</vt:lpstr>
      <vt:lpstr>Literatura</vt:lpstr>
      <vt:lpstr>ŠTO JE POVIJEST OKOLIŠA?</vt:lpstr>
      <vt:lpstr>ŠTO JE POVIJEST OKOLIŠA?</vt:lpstr>
      <vt:lpstr>ZAŠTO POVIJEST OKOLIŠA?  OBJEKTI I CILJEVI ISTRAŽIVANJA</vt:lpstr>
      <vt:lpstr>ZAŠTO POVIJEST OKOLIŠA?  OBJEKTI I CILJEVI ISTRAŽIVANJA</vt:lpstr>
      <vt:lpstr>SRODNE ZNANOSTI I DISCIPLINE</vt:lpstr>
      <vt:lpstr>RAZVOJ POVIJESTI OKOLIŠA - povijest</vt:lpstr>
      <vt:lpstr>RAZVOJ POVIJESTI OKOLIŠA - povijest</vt:lpstr>
      <vt:lpstr>RAZVOJ POVIJESTI OKOLIŠA - PRETHODNICI</vt:lpstr>
      <vt:lpstr>RAZVOJ POVIJESTI OKOLIŠA - PRETHODNICI</vt:lpstr>
      <vt:lpstr>RAZVOJ POVIJESTI OKOLIŠA - OSNIVAČI</vt:lpstr>
      <vt:lpstr>RAZVOJ POVIJESTI OKOLIŠA</vt:lpstr>
      <vt:lpstr>RAZVOJ POVIJESTI OKOLIŠA</vt:lpstr>
      <vt:lpstr>POVIJEST OKOLIŠA U HRVATSKOJ</vt:lpstr>
      <vt:lpstr>POVIJEST OKOLIŠA U HRVATSKOJ</vt:lpstr>
      <vt:lpstr>POVIJEST OKOLIŠA U HRVATSKOJ</vt:lpstr>
      <vt:lpstr>POVIJEST OKOLIŠA U HRVATSKOJ</vt:lpstr>
      <vt:lpstr>POVIJEST OKOLIŠA U HRVATSKOJ</vt:lpstr>
      <vt:lpstr>POVIJEST OKOLIŠA U HRVATSKOJ</vt:lpstr>
      <vt:lpstr>Umjesto zaključka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POVIJEST OKOLIŠA </dc:title>
  <dc:creator>Ivan Martinić</dc:creator>
  <cp:lastModifiedBy>Reviewer</cp:lastModifiedBy>
  <cp:revision>34</cp:revision>
  <dcterms:created xsi:type="dcterms:W3CDTF">2025-10-14T16:49:30Z</dcterms:created>
  <dcterms:modified xsi:type="dcterms:W3CDTF">2026-10-14T08:22:29Z</dcterms:modified>
</cp:coreProperties>
</file>