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</p:sldIdLst>
  <p:sldSz cx="12192000" cy="6858000"/>
  <p:notesSz cx="6858000" cy="9144000"/>
  <p:embeddedFontLst>
    <p:embeddedFont>
      <p:font typeface="Gill Sans" panose="020B0604020202020204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gO4XqRgHdJXP7QOSwQD8lmyqtJ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D6E"/>
    <a:srgbClr val="A8EA04"/>
    <a:srgbClr val="D8E187"/>
    <a:srgbClr val="A9CA02"/>
    <a:srgbClr val="98AD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40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6"/>
          <p:cNvSpPr txBox="1"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6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6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7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7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8"/>
          <p:cNvSpPr txBox="1"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8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9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body" idx="1"/>
          </p:nvPr>
        </p:nvSpPr>
        <p:spPr>
          <a:xfrm>
            <a:off x="1581912" y="2638044"/>
            <a:ext cx="4271771" cy="3101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body" idx="2"/>
          </p:nvPr>
        </p:nvSpPr>
        <p:spPr>
          <a:xfrm>
            <a:off x="6338315" y="2638044"/>
            <a:ext cx="4270247" cy="3101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9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0"/>
          <p:cNvSpPr txBox="1"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0" cap="none">
                <a:solidFill>
                  <a:srgbClr val="DD7E0E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40"/>
          <p:cNvSpPr txBox="1">
            <a:spLocks noGrp="1"/>
          </p:cNvSpPr>
          <p:nvPr>
            <p:ph type="body" idx="2"/>
          </p:nvPr>
        </p:nvSpPr>
        <p:spPr>
          <a:xfrm>
            <a:off x="1583436" y="3143250"/>
            <a:ext cx="4270248" cy="2596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0"/>
          <p:cNvSpPr txBox="1">
            <a:spLocks noGrp="1"/>
          </p:cNvSpPr>
          <p:nvPr>
            <p:ph type="body" idx="3"/>
          </p:nvPr>
        </p:nvSpPr>
        <p:spPr>
          <a:xfrm>
            <a:off x="6338316" y="3143250"/>
            <a:ext cx="4253484" cy="2596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body" idx="4"/>
          </p:nvPr>
        </p:nvSpPr>
        <p:spPr>
          <a:xfrm>
            <a:off x="633831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0" cap="none">
                <a:solidFill>
                  <a:srgbClr val="DD7E0E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0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0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1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1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1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2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2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2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43"/>
          <p:cNvSpPr txBox="1"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3"/>
          <p:cNvSpPr txBox="1">
            <a:spLocks noGrp="1"/>
          </p:cNvSpPr>
          <p:nvPr>
            <p:ph type="body" idx="1"/>
          </p:nvPr>
        </p:nvSpPr>
        <p:spPr>
          <a:xfrm>
            <a:off x="6736080" y="804672"/>
            <a:ext cx="4815840" cy="5248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body" idx="2"/>
          </p:nvPr>
        </p:nvSpPr>
        <p:spPr>
          <a:xfrm>
            <a:off x="1115568" y="3549918"/>
            <a:ext cx="3794760" cy="219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3"/>
          <p:cNvSpPr txBox="1">
            <a:spLocks noGrp="1"/>
          </p:cNvSpPr>
          <p:nvPr>
            <p:ph type="ftr" idx="11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3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4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102097" cy="685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78" name="Google Shape;78;p44"/>
          <p:cNvSpPr txBox="1">
            <a:spLocks noGrp="1"/>
          </p:cNvSpPr>
          <p:nvPr>
            <p:ph type="body" idx="1"/>
          </p:nvPr>
        </p:nvSpPr>
        <p:spPr>
          <a:xfrm>
            <a:off x="1115568" y="3549918"/>
            <a:ext cx="3794760" cy="219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9" name="Google Shape;79;p44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4"/>
          <p:cNvSpPr txBox="1">
            <a:spLocks noGrp="1"/>
          </p:cNvSpPr>
          <p:nvPr>
            <p:ph type="ftr" idx="11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4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5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5"/>
          <p:cNvSpPr txBox="1">
            <a:spLocks noGrp="1"/>
          </p:cNvSpPr>
          <p:nvPr>
            <p:ph type="body" idx="1"/>
          </p:nvPr>
        </p:nvSpPr>
        <p:spPr>
          <a:xfrm rot="5400000">
            <a:off x="4545009" y="324172"/>
            <a:ext cx="3101983" cy="772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45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5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45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6"/>
          <p:cNvSpPr txBox="1">
            <a:spLocks noGrp="1"/>
          </p:cNvSpPr>
          <p:nvPr>
            <p:ph type="title"/>
          </p:nvPr>
        </p:nvSpPr>
        <p:spPr>
          <a:xfrm rot="5400000">
            <a:off x="6810676" y="2779696"/>
            <a:ext cx="4983480" cy="1298608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6"/>
          <p:cNvSpPr txBox="1">
            <a:spLocks noGrp="1"/>
          </p:cNvSpPr>
          <p:nvPr>
            <p:ph type="body" idx="1"/>
          </p:nvPr>
        </p:nvSpPr>
        <p:spPr>
          <a:xfrm rot="5400000">
            <a:off x="2838641" y="329756"/>
            <a:ext cx="4983480" cy="6198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46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6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6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8" name="Google Shape;8;p34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" name="Google Shape;9;p34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0" name="Google Shape;10;p34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2" name="Google Shape;22;p33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7QdHQp84l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k0sJP9C9-I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Dcj5Sh8YlE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ykwq3El_fI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</a:pPr>
            <a:r>
              <a:rPr lang="en-US" dirty="0"/>
              <a:t>LOVCI – SAKUPLJAČI I NJIHOV SVIJET</a:t>
            </a:r>
            <a:endParaRPr dirty="0"/>
          </a:p>
        </p:txBody>
      </p:sp>
      <p:sp>
        <p:nvSpPr>
          <p:cNvPr id="99" name="Google Shape;99;p1"/>
          <p:cNvSpPr txBox="1"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Povijest okoliša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LITERATURA</a:t>
            </a:r>
            <a:endParaRPr/>
          </a:p>
        </p:txBody>
      </p:sp>
      <p:sp>
        <p:nvSpPr>
          <p:cNvPr id="105" name="Google Shape;105;p2"/>
          <p:cNvSpPr txBox="1">
            <a:spLocks noGrp="1"/>
          </p:cNvSpPr>
          <p:nvPr>
            <p:ph type="body" idx="1"/>
          </p:nvPr>
        </p:nvSpPr>
        <p:spPr>
          <a:xfrm>
            <a:off x="2231136" y="2336204"/>
            <a:ext cx="7667467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Simmons: </a:t>
            </a:r>
            <a:r>
              <a:rPr lang="en-US" sz="2400" i="1"/>
              <a:t>Globalna povijest okoliša – </a:t>
            </a:r>
            <a:r>
              <a:rPr lang="en-US" sz="2400" b="1" i="1"/>
              <a:t>II. Polgavlje: Sakupljači-lovci i njihov svijet</a:t>
            </a:r>
            <a:r>
              <a:rPr lang="en-US" sz="2400" i="1"/>
              <a:t> </a:t>
            </a:r>
            <a:r>
              <a:rPr lang="en-US" sz="2400"/>
              <a:t>(27. – 56. str)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Prezentacija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title"/>
          </p:nvPr>
        </p:nvSpPr>
        <p:spPr>
          <a:xfrm>
            <a:off x="2231136" y="485267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OD KADA DO KADA TRAJE RAZDOBLJE LOVACA SAKUPLJAČA?</a:t>
            </a:r>
            <a:endParaRPr/>
          </a:p>
        </p:txBody>
      </p:sp>
      <p:sp>
        <p:nvSpPr>
          <p:cNvPr id="111" name="Google Shape;111;p3"/>
          <p:cNvSpPr txBox="1">
            <a:spLocks noGrp="1"/>
          </p:cNvSpPr>
          <p:nvPr>
            <p:ph type="body" idx="1"/>
          </p:nvPr>
        </p:nvSpPr>
        <p:spPr>
          <a:xfrm>
            <a:off x="1455576" y="1673875"/>
            <a:ext cx="900404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Od </a:t>
            </a:r>
            <a:r>
              <a:rPr lang="en-US" dirty="0" err="1"/>
              <a:t>nastanka</a:t>
            </a:r>
            <a:r>
              <a:rPr lang="en-US" dirty="0"/>
              <a:t> </a:t>
            </a:r>
            <a:r>
              <a:rPr lang="en-US" dirty="0" err="1"/>
              <a:t>čovjeka</a:t>
            </a:r>
            <a:r>
              <a:rPr lang="en-US" dirty="0"/>
              <a:t> (Homo sapiens, 300 000 B.P.) do </a:t>
            </a:r>
            <a:r>
              <a:rPr lang="hr-HR" dirty="0"/>
              <a:t>cca </a:t>
            </a:r>
            <a:r>
              <a:rPr lang="en-US" dirty="0" err="1"/>
              <a:t>Holocena</a:t>
            </a:r>
            <a:r>
              <a:rPr lang="en-US" dirty="0"/>
              <a:t> (</a:t>
            </a:r>
            <a:r>
              <a:rPr lang="hr-HR" dirty="0"/>
              <a:t>počeo </a:t>
            </a:r>
            <a:r>
              <a:rPr lang="en-US" dirty="0"/>
              <a:t>11 700 B.P.)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 dirty="0"/>
          </a:p>
        </p:txBody>
      </p:sp>
      <p:pic>
        <p:nvPicPr>
          <p:cNvPr id="112" name="Google Shape;1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7734" y="2346225"/>
            <a:ext cx="6327956" cy="421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914D93-257A-4F93-A18D-AF8C900CD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10" y="2170200"/>
            <a:ext cx="31623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>
            <a:spLocks noGrp="1"/>
          </p:cNvSpPr>
          <p:nvPr>
            <p:ph type="title"/>
          </p:nvPr>
        </p:nvSpPr>
        <p:spPr>
          <a:xfrm>
            <a:off x="709461" y="693692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Čovjek i priroda</a:t>
            </a:r>
            <a:endParaRPr/>
          </a:p>
        </p:txBody>
      </p:sp>
      <p:sp>
        <p:nvSpPr>
          <p:cNvPr id="118" name="Google Shape;118;p4"/>
          <p:cNvSpPr txBox="1">
            <a:spLocks noGrp="1"/>
          </p:cNvSpPr>
          <p:nvPr>
            <p:ph type="body" idx="1"/>
          </p:nvPr>
        </p:nvSpPr>
        <p:spPr>
          <a:xfrm>
            <a:off x="709461" y="2096119"/>
            <a:ext cx="77298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lvl="0" indent="-114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	 	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- Motivi na </a:t>
            </a:r>
            <a:r>
              <a:rPr lang="en-US" b="1"/>
              <a:t>crtežima u spiljama</a:t>
            </a:r>
            <a:r>
              <a:rPr lang="en-US"/>
              <a:t> – najčešće životinjski – svjesnost i povezanost s okolišem i prirodom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- Jesu li to pokušaji kontrole (vjerovanja)? Dijeljenja znanja? Prvo koraci k domestikaciji životinja?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- </a:t>
            </a:r>
            <a:r>
              <a:rPr lang="en-US" b="1"/>
              <a:t>Simbolizam</a:t>
            </a:r>
            <a:r>
              <a:rPr lang="en-US"/>
              <a:t> određenih životinja – neki motivi bili su glasnici smrti (neke životinje) ili opasnosti, neke su simbolizirale mudrost, obilje → To je vjerojatno bilo utemeljeno na nekim </a:t>
            </a:r>
            <a:r>
              <a:rPr lang="en-US" b="1"/>
              <a:t>opažanja okoliša/životinja.</a:t>
            </a:r>
            <a:endParaRPr b="1"/>
          </a:p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/>
          </a:p>
        </p:txBody>
      </p:sp>
      <p:pic>
        <p:nvPicPr>
          <p:cNvPr id="119" name="Google Shape;11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9250" y="2233788"/>
            <a:ext cx="3585650" cy="2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5486" y="4859987"/>
            <a:ext cx="3447940" cy="1865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 txBox="1">
            <a:spLocks noGrp="1"/>
          </p:cNvSpPr>
          <p:nvPr>
            <p:ph type="title"/>
          </p:nvPr>
        </p:nvSpPr>
        <p:spPr>
          <a:xfrm>
            <a:off x="2231208" y="246235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hr-HR" dirty="0"/>
              <a:t>Čovjekovi počeci</a:t>
            </a:r>
            <a:endParaRPr dirty="0"/>
          </a:p>
        </p:txBody>
      </p:sp>
      <p:sp>
        <p:nvSpPr>
          <p:cNvPr id="126" name="Google Shape;126;p5"/>
          <p:cNvSpPr txBox="1">
            <a:spLocks noGrp="1"/>
          </p:cNvSpPr>
          <p:nvPr>
            <p:ph type="body" idx="1"/>
          </p:nvPr>
        </p:nvSpPr>
        <p:spPr>
          <a:xfrm>
            <a:off x="2231208" y="1244606"/>
            <a:ext cx="772980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	 	</a:t>
            </a:r>
            <a:endParaRPr dirty="0"/>
          </a:p>
          <a:p>
            <a:pPr>
              <a:spcBef>
                <a:spcPts val="0"/>
              </a:spcBef>
              <a:buSzPts val="1100"/>
            </a:pPr>
            <a:r>
              <a:rPr lang="en-US" sz="2000" dirty="0"/>
              <a:t>Afrika je </a:t>
            </a:r>
            <a:r>
              <a:rPr lang="en-US" sz="2000" dirty="0" err="1"/>
              <a:t>izvorište</a:t>
            </a:r>
            <a:r>
              <a:rPr lang="en-US" sz="2000" dirty="0"/>
              <a:t> Homo </a:t>
            </a:r>
            <a:r>
              <a:rPr lang="en-US" sz="2000" dirty="0" err="1"/>
              <a:t>sapiensa</a:t>
            </a:r>
            <a:r>
              <a:rPr lang="en-US" sz="2000" dirty="0"/>
              <a:t> (?). 300 000 BP</a:t>
            </a:r>
            <a:endParaRPr lang="hr-HR" sz="2000"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100"/>
              <a:buFontTx/>
              <a:buChar char="-"/>
            </a:pPr>
            <a:endParaRPr sz="2000" dirty="0"/>
          </a:p>
          <a:p>
            <a:pPr>
              <a:spcBef>
                <a:spcPts val="0"/>
              </a:spcBef>
              <a:buSzPts val="1100"/>
            </a:pPr>
            <a:r>
              <a:rPr lang="en-US" sz="2000" dirty="0" err="1"/>
              <a:t>Novija</a:t>
            </a:r>
            <a:r>
              <a:rPr lang="en-US" sz="2000" dirty="0"/>
              <a:t> </a:t>
            </a:r>
            <a:r>
              <a:rPr lang="en-US" sz="2000" dirty="0" err="1"/>
              <a:t>istraživanja</a:t>
            </a:r>
            <a:r>
              <a:rPr lang="en-US" sz="2000" dirty="0"/>
              <a:t> </a:t>
            </a:r>
            <a:r>
              <a:rPr lang="en-US" sz="2000" dirty="0" err="1"/>
              <a:t>pokazuju</a:t>
            </a:r>
            <a:r>
              <a:rPr lang="en-US" sz="2000" dirty="0"/>
              <a:t> da je </a:t>
            </a:r>
            <a:r>
              <a:rPr lang="en-US" sz="2000" dirty="0" err="1"/>
              <a:t>vjerojatno</a:t>
            </a:r>
            <a:r>
              <a:rPr lang="en-US" sz="2000" dirty="0"/>
              <a:t> </a:t>
            </a:r>
            <a:r>
              <a:rPr lang="en-US" sz="2000" dirty="0" err="1"/>
              <a:t>bilo</a:t>
            </a:r>
            <a:r>
              <a:rPr lang="en-US" sz="2000" dirty="0"/>
              <a:t> </a:t>
            </a:r>
            <a:r>
              <a:rPr lang="en-US" sz="2000" dirty="0" err="1"/>
              <a:t>nekoliko</a:t>
            </a:r>
            <a:r>
              <a:rPr lang="en-US" sz="2000" dirty="0"/>
              <a:t> </a:t>
            </a:r>
            <a:r>
              <a:rPr lang="en-US" sz="2000" dirty="0" err="1"/>
              <a:t>žarišta</a:t>
            </a:r>
            <a:r>
              <a:rPr lang="en-US" sz="2000" dirty="0"/>
              <a:t> u </a:t>
            </a:r>
            <a:r>
              <a:rPr lang="en-US" sz="2000" dirty="0" err="1"/>
              <a:t>Africi</a:t>
            </a:r>
            <a:r>
              <a:rPr lang="en-US" sz="2000" dirty="0"/>
              <a:t>.</a:t>
            </a:r>
            <a:endParaRPr lang="hr-HR" sz="2000" dirty="0"/>
          </a:p>
          <a:p>
            <a:pPr>
              <a:spcBef>
                <a:spcPts val="0"/>
              </a:spcBef>
              <a:buSzPts val="1100"/>
            </a:pPr>
            <a:endParaRPr sz="2000" dirty="0"/>
          </a:p>
          <a:p>
            <a:pPr>
              <a:spcBef>
                <a:spcPts val="0"/>
              </a:spcBef>
              <a:buSzPts val="1100"/>
            </a:pPr>
            <a:r>
              <a:rPr lang="hr-HR" sz="2000" dirty="0"/>
              <a:t>2</a:t>
            </a:r>
            <a:r>
              <a:rPr lang="en-US" sz="2000" dirty="0"/>
              <a:t>019</a:t>
            </a:r>
            <a:r>
              <a:rPr lang="hr-HR" sz="2000" dirty="0"/>
              <a:t>.</a:t>
            </a:r>
            <a:r>
              <a:rPr lang="en-US" sz="2000" dirty="0"/>
              <a:t> </a:t>
            </a:r>
            <a:r>
              <a:rPr lang="en-US" sz="2000" dirty="0" err="1"/>
              <a:t>pronađen</a:t>
            </a:r>
            <a:r>
              <a:rPr lang="en-US" sz="2000" dirty="0"/>
              <a:t> je </a:t>
            </a:r>
            <a:r>
              <a:rPr lang="en-US" sz="2000" dirty="0" err="1"/>
              <a:t>nalaz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Peloponezu</a:t>
            </a:r>
            <a:r>
              <a:rPr lang="en-US" sz="2000" dirty="0"/>
              <a:t>,, </a:t>
            </a:r>
            <a:r>
              <a:rPr lang="en-US" sz="2000" dirty="0" err="1"/>
              <a:t>gdje</a:t>
            </a:r>
            <a:r>
              <a:rPr lang="en-US" sz="2000" dirty="0"/>
              <a:t> se </a:t>
            </a:r>
            <a:r>
              <a:rPr lang="en-US" sz="2000" dirty="0" err="1"/>
              <a:t>pretpostavlja</a:t>
            </a:r>
            <a:r>
              <a:rPr lang="en-US" sz="2000" dirty="0"/>
              <a:t> da se </a:t>
            </a:r>
            <a:r>
              <a:rPr lang="en-US" sz="2000" dirty="0" err="1"/>
              <a:t>radi</a:t>
            </a:r>
            <a:r>
              <a:rPr lang="en-US" sz="2000" dirty="0"/>
              <a:t> o </a:t>
            </a:r>
            <a:r>
              <a:rPr lang="en-US" sz="2000" dirty="0" err="1"/>
              <a:t>lubanji</a:t>
            </a:r>
            <a:r>
              <a:rPr lang="en-US" sz="2000" dirty="0"/>
              <a:t> homo </a:t>
            </a:r>
            <a:r>
              <a:rPr lang="en-US" sz="2000" dirty="0" err="1"/>
              <a:t>sapiensa</a:t>
            </a:r>
            <a:r>
              <a:rPr lang="en-US" sz="2000" dirty="0"/>
              <a:t> </a:t>
            </a:r>
            <a:r>
              <a:rPr lang="en-US" sz="2000" dirty="0" err="1"/>
              <a:t>staroj</a:t>
            </a:r>
            <a:r>
              <a:rPr lang="en-US" sz="2000" dirty="0"/>
              <a:t> 210 000 </a:t>
            </a:r>
            <a:r>
              <a:rPr lang="en-US" sz="2000" dirty="0" err="1"/>
              <a:t>godina</a:t>
            </a:r>
            <a:r>
              <a:rPr lang="en-US" sz="2000" dirty="0"/>
              <a:t>. Je li </a:t>
            </a:r>
            <a:r>
              <a:rPr lang="en-US" sz="2000" dirty="0" err="1"/>
              <a:t>Mediteran</a:t>
            </a:r>
            <a:r>
              <a:rPr lang="en-US" sz="2000" dirty="0"/>
              <a:t> </a:t>
            </a:r>
            <a:r>
              <a:rPr lang="en-US" sz="2000" dirty="0" err="1"/>
              <a:t>kol</a:t>
            </a:r>
            <a:r>
              <a:rPr lang="hr-HR" sz="2000" dirty="0"/>
              <a:t>i</a:t>
            </a:r>
            <a:r>
              <a:rPr lang="en-US" sz="2000" dirty="0" err="1"/>
              <a:t>jevka</a:t>
            </a:r>
            <a:r>
              <a:rPr lang="en-US" sz="2000" dirty="0"/>
              <a:t> homo </a:t>
            </a:r>
            <a:r>
              <a:rPr lang="en-US" sz="2000" dirty="0" err="1"/>
              <a:t>sapiensa</a:t>
            </a:r>
            <a:r>
              <a:rPr lang="en-US" sz="2000" dirty="0"/>
              <a:t>? Ili </a:t>
            </a:r>
            <a:r>
              <a:rPr lang="en-US" sz="2000" dirty="0" err="1"/>
              <a:t>su</a:t>
            </a:r>
            <a:r>
              <a:rPr lang="en-US" sz="2000" dirty="0"/>
              <a:t> se </a:t>
            </a:r>
            <a:r>
              <a:rPr lang="en-US" sz="2000" dirty="0" err="1"/>
              <a:t>već</a:t>
            </a:r>
            <a:r>
              <a:rPr lang="en-US" sz="2000" dirty="0"/>
              <a:t> </a:t>
            </a:r>
            <a:r>
              <a:rPr lang="en-US" sz="2000" dirty="0" err="1"/>
              <a:t>tada</a:t>
            </a:r>
            <a:r>
              <a:rPr lang="en-US" sz="2000" dirty="0"/>
              <a:t> </a:t>
            </a:r>
            <a:r>
              <a:rPr lang="en-US" sz="2000" dirty="0" err="1"/>
              <a:t>proširili</a:t>
            </a:r>
            <a:r>
              <a:rPr lang="hr-HR" sz="2000" dirty="0"/>
              <a:t> iz Afrike</a:t>
            </a:r>
            <a:r>
              <a:rPr lang="en-US" sz="2000" dirty="0"/>
              <a:t>?</a:t>
            </a:r>
            <a:endParaRPr sz="20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235E92-2123-404C-8B28-676CB4DE3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862" y="4119906"/>
            <a:ext cx="5854276" cy="27380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lvl="0">
              <a:buSzPts val="2800"/>
            </a:pPr>
            <a:r>
              <a:rPr lang="hr-HR" dirty="0"/>
              <a:t>Čovjekovi počeci</a:t>
            </a:r>
            <a:endParaRPr dirty="0"/>
          </a:p>
        </p:txBody>
      </p:sp>
      <p:sp>
        <p:nvSpPr>
          <p:cNvPr id="132" name="Google Shape;132;p6"/>
          <p:cNvSpPr txBox="1">
            <a:spLocks noGrp="1"/>
          </p:cNvSpPr>
          <p:nvPr>
            <p:ph type="body" idx="1"/>
          </p:nvPr>
        </p:nvSpPr>
        <p:spPr>
          <a:xfrm>
            <a:off x="2231136" y="2472612"/>
            <a:ext cx="7729728" cy="3267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-US" dirty="0"/>
              <a:t>-</a:t>
            </a:r>
            <a:r>
              <a:rPr lang="en-US" b="1" dirty="0"/>
              <a:t> </a:t>
            </a:r>
            <a:r>
              <a:rPr lang="hr-HR" b="1" dirty="0" err="1"/>
              <a:t>Pleistocen</a:t>
            </a:r>
            <a:r>
              <a:rPr lang="hr-HR" b="1" dirty="0"/>
              <a:t> (počeo prije 2.58 milijuna godina)  - </a:t>
            </a:r>
            <a:r>
              <a:rPr lang="hr-HR" b="1" dirty="0">
                <a:hlinkClick r:id="rId3"/>
              </a:rPr>
              <a:t>https://www.youtube.com/watch?v=W7QdHQp84lU</a:t>
            </a:r>
            <a:r>
              <a:rPr lang="hr-HR" b="1" dirty="0"/>
              <a:t> 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b="1" dirty="0"/>
              <a:t>- </a:t>
            </a:r>
            <a:r>
              <a:rPr lang="en-US" b="1" dirty="0"/>
              <a:t>LGM </a:t>
            </a:r>
            <a:r>
              <a:rPr lang="en-US" dirty="0"/>
              <a:t>(</a:t>
            </a:r>
            <a:r>
              <a:rPr lang="en-US" dirty="0" err="1"/>
              <a:t>prije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20 000 </a:t>
            </a:r>
            <a:r>
              <a:rPr lang="en-US" dirty="0" err="1"/>
              <a:t>godina</a:t>
            </a:r>
            <a:r>
              <a:rPr lang="en-US" dirty="0"/>
              <a:t>) bio je </a:t>
            </a:r>
            <a:r>
              <a:rPr lang="en-US" dirty="0" err="1"/>
              <a:t>usko</a:t>
            </a:r>
            <a:r>
              <a:rPr lang="en-US" dirty="0"/>
              <a:t> </a:t>
            </a:r>
            <a:r>
              <a:rPr lang="en-US" dirty="0" err="1"/>
              <a:t>grlo</a:t>
            </a:r>
            <a:r>
              <a:rPr lang="en-US" dirty="0"/>
              <a:t> </a:t>
            </a:r>
            <a:r>
              <a:rPr lang="en-US" dirty="0" err="1"/>
              <a:t>evolucije</a:t>
            </a:r>
            <a:r>
              <a:rPr lang="en-US" dirty="0"/>
              <a:t> - </a:t>
            </a:r>
            <a:r>
              <a:rPr lang="en-US" dirty="0" err="1"/>
              <a:t>nakon</a:t>
            </a:r>
            <a:r>
              <a:rPr lang="en-US" dirty="0"/>
              <a:t> toga 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rod Homo sapiens (</a:t>
            </a:r>
            <a:r>
              <a:rPr lang="en-US" dirty="0" err="1"/>
              <a:t>izumrli</a:t>
            </a:r>
            <a:r>
              <a:rPr lang="en-US" dirty="0"/>
              <a:t> homo erectus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neandertalci</a:t>
            </a:r>
            <a:r>
              <a:rPr lang="en-US" dirty="0"/>
              <a:t>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Do </a:t>
            </a:r>
            <a:r>
              <a:rPr lang="en-US" dirty="0" err="1"/>
              <a:t>ranog</a:t>
            </a:r>
            <a:r>
              <a:rPr lang="en-US" dirty="0"/>
              <a:t> </a:t>
            </a:r>
            <a:r>
              <a:rPr lang="en-US" b="1" dirty="0" err="1"/>
              <a:t>holocena</a:t>
            </a:r>
            <a:r>
              <a:rPr lang="en-US" dirty="0"/>
              <a:t> (</a:t>
            </a:r>
            <a:r>
              <a:rPr lang="en-US" dirty="0" err="1"/>
              <a:t>počeo</a:t>
            </a:r>
            <a:r>
              <a:rPr lang="en-US" dirty="0"/>
              <a:t> </a:t>
            </a:r>
            <a:r>
              <a:rPr lang="en-US" dirty="0" err="1"/>
              <a:t>prije</a:t>
            </a:r>
            <a:r>
              <a:rPr lang="en-US" dirty="0"/>
              <a:t> 11 700 </a:t>
            </a:r>
            <a:r>
              <a:rPr lang="en-US" dirty="0" err="1"/>
              <a:t>godina</a:t>
            </a:r>
            <a:r>
              <a:rPr lang="en-US" dirty="0"/>
              <a:t>), </a:t>
            </a:r>
            <a:r>
              <a:rPr lang="en-US" dirty="0" err="1"/>
              <a:t>smatra</a:t>
            </a:r>
            <a:r>
              <a:rPr lang="en-US" dirty="0"/>
              <a:t> se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živjeli</a:t>
            </a:r>
            <a:r>
              <a:rPr lang="en-US" dirty="0"/>
              <a:t> </a:t>
            </a:r>
            <a:r>
              <a:rPr lang="en-US" dirty="0" err="1"/>
              <a:t>lovačko-sakupljačkim</a:t>
            </a:r>
            <a:r>
              <a:rPr lang="en-US" dirty="0"/>
              <a:t> </a:t>
            </a:r>
            <a:r>
              <a:rPr lang="en-US" dirty="0" err="1"/>
              <a:t>načinom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To </a:t>
            </a:r>
            <a:r>
              <a:rPr lang="en-US" dirty="0" err="1"/>
              <a:t>znači</a:t>
            </a:r>
            <a:r>
              <a:rPr lang="en-US" dirty="0"/>
              <a:t> da </a:t>
            </a:r>
            <a:r>
              <a:rPr lang="en-US" dirty="0" err="1"/>
              <a:t>smo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od 95 %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postojanja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</a:t>
            </a:r>
            <a:r>
              <a:rPr lang="en-US" dirty="0" err="1"/>
              <a:t>lovci</a:t>
            </a:r>
            <a:r>
              <a:rPr lang="en-US" dirty="0"/>
              <a:t>/</a:t>
            </a:r>
            <a:r>
              <a:rPr lang="en-US" dirty="0" err="1"/>
              <a:t>sakupljači</a:t>
            </a:r>
            <a:r>
              <a:rPr lang="en-US" dirty="0"/>
              <a:t> (homo sapiens, rod homo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dulje</a:t>
            </a:r>
            <a:r>
              <a:rPr lang="en-US" dirty="0"/>
              <a:t>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Od </a:t>
            </a:r>
            <a:r>
              <a:rPr lang="en-US" dirty="0" err="1"/>
              <a:t>oko</a:t>
            </a:r>
            <a:r>
              <a:rPr lang="en-US" dirty="0"/>
              <a:t> 1500.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en-US" dirty="0" err="1"/>
              <a:t>takav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 </a:t>
            </a:r>
            <a:r>
              <a:rPr lang="en-US" dirty="0" err="1"/>
              <a:t>prisutan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u </a:t>
            </a:r>
            <a:r>
              <a:rPr lang="en-US" dirty="0" err="1"/>
              <a:t>izoliranijim</a:t>
            </a:r>
            <a:r>
              <a:rPr lang="en-US" dirty="0"/>
              <a:t> </a:t>
            </a:r>
            <a:r>
              <a:rPr lang="en-US" dirty="0" err="1"/>
              <a:t>manjim</a:t>
            </a:r>
            <a:r>
              <a:rPr lang="en-US" dirty="0"/>
              <a:t> </a:t>
            </a:r>
            <a:r>
              <a:rPr lang="en-US" dirty="0" err="1"/>
              <a:t>zajednicama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 txBox="1">
            <a:spLocks noGrp="1"/>
          </p:cNvSpPr>
          <p:nvPr>
            <p:ph type="title"/>
          </p:nvPr>
        </p:nvSpPr>
        <p:spPr>
          <a:xfrm>
            <a:off x="2231136" y="507491"/>
            <a:ext cx="7729728" cy="1060052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hr-HR" dirty="0"/>
              <a:t>Čovjek i okoliš</a:t>
            </a:r>
            <a:endParaRPr dirty="0"/>
          </a:p>
        </p:txBody>
      </p:sp>
      <p:sp>
        <p:nvSpPr>
          <p:cNvPr id="138" name="Google Shape;138;p7"/>
          <p:cNvSpPr txBox="1">
            <a:spLocks noGrp="1"/>
          </p:cNvSpPr>
          <p:nvPr>
            <p:ph type="body" idx="1"/>
          </p:nvPr>
        </p:nvSpPr>
        <p:spPr>
          <a:xfrm>
            <a:off x="1996751" y="1828801"/>
            <a:ext cx="8649477" cy="4521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dirty="0" err="1"/>
              <a:t>Važna</a:t>
            </a:r>
            <a:r>
              <a:rPr lang="en-US" dirty="0"/>
              <a:t> </a:t>
            </a:r>
            <a:r>
              <a:rPr lang="en-US" dirty="0" err="1"/>
              <a:t>uloga</a:t>
            </a:r>
            <a:r>
              <a:rPr lang="en-US" dirty="0"/>
              <a:t> </a:t>
            </a:r>
            <a:r>
              <a:rPr lang="en-US" dirty="0" err="1"/>
              <a:t>pleistocenskog</a:t>
            </a:r>
            <a:r>
              <a:rPr lang="en-US" dirty="0"/>
              <a:t> </a:t>
            </a:r>
            <a:r>
              <a:rPr lang="en-US" dirty="0" err="1"/>
              <a:t>ledenog</a:t>
            </a:r>
            <a:r>
              <a:rPr lang="en-US" dirty="0"/>
              <a:t> </a:t>
            </a:r>
            <a:r>
              <a:rPr lang="en-US" dirty="0" err="1"/>
              <a:t>doba</a:t>
            </a:r>
            <a:r>
              <a:rPr lang="hr-HR" dirty="0"/>
              <a:t>:</a:t>
            </a:r>
          </a:p>
          <a:p>
            <a:pPr>
              <a:spcBef>
                <a:spcPts val="0"/>
              </a:spcBef>
              <a:buSzPct val="61111"/>
            </a:pPr>
            <a:r>
              <a:rPr lang="en-US" dirty="0"/>
              <a:t>Led je </a:t>
            </a:r>
            <a:r>
              <a:rPr lang="en-US" dirty="0" err="1"/>
              <a:t>korišten</a:t>
            </a:r>
            <a:r>
              <a:rPr lang="en-US" dirty="0"/>
              <a:t> za </a:t>
            </a:r>
            <a:r>
              <a:rPr lang="en-US" b="1" dirty="0" err="1"/>
              <a:t>migraciju</a:t>
            </a:r>
            <a:r>
              <a:rPr lang="en-US" dirty="0"/>
              <a:t> (</a:t>
            </a:r>
            <a:r>
              <a:rPr lang="en-US" dirty="0" err="1"/>
              <a:t>Sjeverna</a:t>
            </a:r>
            <a:r>
              <a:rPr lang="en-US" dirty="0"/>
              <a:t> Amerika). </a:t>
            </a:r>
            <a:endParaRPr lang="hr-HR" dirty="0"/>
          </a:p>
          <a:p>
            <a:pPr>
              <a:spcBef>
                <a:spcPts val="0"/>
              </a:spcBef>
              <a:buSzPct val="61111"/>
            </a:pPr>
            <a:r>
              <a:rPr lang="en-US" dirty="0" err="1"/>
              <a:t>Bilo</a:t>
            </a:r>
            <a:r>
              <a:rPr lang="en-US" dirty="0"/>
              <a:t> je </a:t>
            </a:r>
            <a:r>
              <a:rPr lang="en-US" b="1" dirty="0" err="1"/>
              <a:t>manje</a:t>
            </a:r>
            <a:r>
              <a:rPr lang="en-US" b="1" dirty="0"/>
              <a:t> </a:t>
            </a:r>
            <a:r>
              <a:rPr lang="en-US" b="1" dirty="0" err="1"/>
              <a:t>hrane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mogućnosti</a:t>
            </a:r>
            <a:endParaRPr lang="hr-HR" dirty="0"/>
          </a:p>
          <a:p>
            <a:pPr>
              <a:spcBef>
                <a:spcPts val="0"/>
              </a:spcBef>
              <a:buSzPct val="61111"/>
            </a:pPr>
            <a:r>
              <a:rPr lang="hr-HR" dirty="0"/>
              <a:t>Tek p</a:t>
            </a:r>
            <a:r>
              <a:rPr lang="en-US" dirty="0" err="1"/>
              <a:t>očetkom</a:t>
            </a:r>
            <a:r>
              <a:rPr lang="en-US" dirty="0"/>
              <a:t> </a:t>
            </a:r>
            <a:r>
              <a:rPr lang="en-US" dirty="0" err="1"/>
              <a:t>holocena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povlačenjem</a:t>
            </a:r>
            <a:r>
              <a:rPr lang="en-US" dirty="0"/>
              <a:t> </a:t>
            </a:r>
            <a:r>
              <a:rPr lang="en-US" dirty="0" err="1"/>
              <a:t>leda</a:t>
            </a:r>
            <a:r>
              <a:rPr lang="en-US" dirty="0"/>
              <a:t> </a:t>
            </a:r>
            <a:r>
              <a:rPr lang="en-US" dirty="0" err="1"/>
              <a:t>stvaraju</a:t>
            </a:r>
            <a:r>
              <a:rPr lang="en-US" dirty="0"/>
              <a:t> nova </a:t>
            </a:r>
            <a:r>
              <a:rPr lang="en-US" dirty="0" err="1"/>
              <a:t>područja</a:t>
            </a:r>
            <a:r>
              <a:rPr lang="en-US" dirty="0"/>
              <a:t> za </a:t>
            </a:r>
            <a:r>
              <a:rPr lang="en-US" dirty="0" err="1"/>
              <a:t>naseljavanje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lov</a:t>
            </a:r>
            <a:r>
              <a:rPr lang="en-US" dirty="0"/>
              <a:t>. →</a:t>
            </a:r>
            <a:r>
              <a:rPr lang="en-US" i="1" dirty="0"/>
              <a:t> </a:t>
            </a:r>
            <a:r>
              <a:rPr lang="en-US" i="1" dirty="0" err="1"/>
              <a:t>izlov</a:t>
            </a:r>
            <a:r>
              <a:rPr lang="en-US" i="1" dirty="0"/>
              <a:t> </a:t>
            </a:r>
            <a:r>
              <a:rPr lang="en-US" i="1" dirty="0" err="1"/>
              <a:t>mamuta</a:t>
            </a:r>
            <a:r>
              <a:rPr lang="en-US" i="1" dirty="0"/>
              <a:t> – </a:t>
            </a:r>
            <a:r>
              <a:rPr lang="en-US" i="1" dirty="0" err="1"/>
              <a:t>prva</a:t>
            </a:r>
            <a:r>
              <a:rPr lang="en-US" i="1" dirty="0"/>
              <a:t> </a:t>
            </a:r>
            <a:r>
              <a:rPr lang="en-US" i="1" dirty="0" err="1"/>
              <a:t>vrsta</a:t>
            </a:r>
            <a:r>
              <a:rPr lang="en-US" i="1" dirty="0"/>
              <a:t> za </a:t>
            </a:r>
            <a:r>
              <a:rPr lang="en-US" i="1" dirty="0" err="1"/>
              <a:t>koju</a:t>
            </a:r>
            <a:r>
              <a:rPr lang="en-US" i="1" dirty="0"/>
              <a:t> se </a:t>
            </a:r>
            <a:r>
              <a:rPr lang="en-US" i="1" dirty="0" err="1"/>
              <a:t>smatra</a:t>
            </a:r>
            <a:r>
              <a:rPr lang="en-US" i="1" dirty="0"/>
              <a:t> da </a:t>
            </a:r>
            <a:r>
              <a:rPr lang="en-US" i="1" dirty="0" err="1"/>
              <a:t>su</a:t>
            </a:r>
            <a:r>
              <a:rPr lang="en-US" i="1" dirty="0"/>
              <a:t> </a:t>
            </a:r>
            <a:r>
              <a:rPr lang="en-US" i="1" dirty="0" err="1"/>
              <a:t>ljudi</a:t>
            </a:r>
            <a:r>
              <a:rPr lang="en-US" i="1" dirty="0"/>
              <a:t> </a:t>
            </a:r>
            <a:r>
              <a:rPr lang="en-US" i="1" dirty="0" err="1"/>
              <a:t>istrijebili</a:t>
            </a:r>
            <a:r>
              <a:rPr lang="en-US" i="1" dirty="0"/>
              <a:t>.</a:t>
            </a:r>
            <a:endParaRPr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dirty="0"/>
              <a:t>- 60 – 30 000 g, BP </a:t>
            </a:r>
            <a:r>
              <a:rPr lang="en-US" dirty="0" err="1"/>
              <a:t>Autralija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otoci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naseljavani</a:t>
            </a:r>
            <a:r>
              <a:rPr lang="en-US" dirty="0"/>
              <a:t> </a:t>
            </a:r>
            <a:r>
              <a:rPr lang="en-US" dirty="0" err="1"/>
              <a:t>plovilima</a:t>
            </a:r>
            <a:r>
              <a:rPr lang="en-US" dirty="0"/>
              <a:t>, </a:t>
            </a:r>
            <a:r>
              <a:rPr lang="en-US" dirty="0" err="1"/>
              <a:t>dalji</a:t>
            </a:r>
            <a:r>
              <a:rPr lang="en-US" dirty="0"/>
              <a:t> </a:t>
            </a:r>
            <a:r>
              <a:rPr lang="en-US" dirty="0" err="1"/>
              <a:t>otoci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iza</a:t>
            </a:r>
            <a:r>
              <a:rPr lang="en-US" dirty="0"/>
              <a:t> 3500 g BP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dirty="0"/>
              <a:t>- 10 000 </a:t>
            </a:r>
            <a:r>
              <a:rPr lang="en-US" dirty="0" err="1"/>
              <a:t>godina</a:t>
            </a:r>
            <a:r>
              <a:rPr lang="en-US" dirty="0"/>
              <a:t> BP, </a:t>
            </a:r>
            <a:r>
              <a:rPr lang="en-US" i="1" dirty="0"/>
              <a:t>homo sapiens</a:t>
            </a:r>
            <a:r>
              <a:rPr lang="en-US" dirty="0"/>
              <a:t> je bio </a:t>
            </a:r>
            <a:r>
              <a:rPr lang="en-US" dirty="0" err="1"/>
              <a:t>rasprostranjen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gotovo</a:t>
            </a:r>
            <a:r>
              <a:rPr lang="en-US" dirty="0"/>
              <a:t> </a:t>
            </a:r>
            <a:r>
              <a:rPr lang="en-US" dirty="0" err="1"/>
              <a:t>svim</a:t>
            </a:r>
            <a:r>
              <a:rPr lang="en-US" dirty="0"/>
              <a:t> </a:t>
            </a:r>
            <a:r>
              <a:rPr lang="en-US" dirty="0" err="1"/>
              <a:t>kopnenim</a:t>
            </a:r>
            <a:r>
              <a:rPr lang="en-US" dirty="0"/>
              <a:t> </a:t>
            </a:r>
            <a:r>
              <a:rPr lang="en-US" dirty="0" err="1"/>
              <a:t>površinama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bile </a:t>
            </a:r>
            <a:r>
              <a:rPr lang="en-US" dirty="0" err="1"/>
              <a:t>pokrivene</a:t>
            </a:r>
            <a:r>
              <a:rPr lang="en-US" dirty="0"/>
              <a:t> </a:t>
            </a:r>
            <a:r>
              <a:rPr lang="en-US" dirty="0" err="1"/>
              <a:t>ledom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dirty="0"/>
              <a:t>- </a:t>
            </a:r>
            <a:r>
              <a:rPr lang="en-US" b="1" dirty="0" err="1"/>
              <a:t>Prijelaz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poljoprivredu</a:t>
            </a:r>
            <a:r>
              <a:rPr lang="en-US" b="1" dirty="0"/>
              <a:t> </a:t>
            </a:r>
            <a:r>
              <a:rPr lang="en-US" b="1" dirty="0" err="1"/>
              <a:t>nije</a:t>
            </a:r>
            <a:r>
              <a:rPr lang="en-US" b="1" dirty="0"/>
              <a:t> bio </a:t>
            </a:r>
            <a:r>
              <a:rPr lang="en-US" b="1" dirty="0" err="1"/>
              <a:t>trenutačan</a:t>
            </a:r>
            <a:r>
              <a:rPr lang="en-US" dirty="0"/>
              <a:t>,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krenuli</a:t>
            </a:r>
            <a:r>
              <a:rPr lang="en-US" dirty="0"/>
              <a:t> s </a:t>
            </a:r>
            <a:r>
              <a:rPr lang="en-US" dirty="0" err="1"/>
              <a:t>uzgojem</a:t>
            </a:r>
            <a:r>
              <a:rPr lang="en-US" dirty="0"/>
              <a:t>, </a:t>
            </a:r>
            <a:r>
              <a:rPr lang="en-US" dirty="0" err="1"/>
              <a:t>dok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tisućama</a:t>
            </a:r>
            <a:r>
              <a:rPr lang="en-US" dirty="0"/>
              <a:t>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živjeli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lovci</a:t>
            </a:r>
            <a:r>
              <a:rPr lang="en-US" dirty="0"/>
              <a:t> </a:t>
            </a:r>
            <a:r>
              <a:rPr lang="en-US" dirty="0" err="1"/>
              <a:t>sakupljači</a:t>
            </a:r>
            <a:r>
              <a:rPr lang="en-US" dirty="0"/>
              <a:t>, pa </a:t>
            </a: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usprkos</a:t>
            </a:r>
            <a:r>
              <a:rPr lang="en-US" dirty="0"/>
              <a:t> </a:t>
            </a:r>
            <a:r>
              <a:rPr lang="en-US" dirty="0" err="1"/>
              <a:t>kontaktu</a:t>
            </a:r>
            <a:r>
              <a:rPr lang="en-US" dirty="0"/>
              <a:t> s </a:t>
            </a:r>
            <a:r>
              <a:rPr lang="en-US" dirty="0" err="1"/>
              <a:t>poljoprivrednim</a:t>
            </a:r>
            <a:r>
              <a:rPr lang="en-US" dirty="0"/>
              <a:t> </a:t>
            </a:r>
            <a:r>
              <a:rPr lang="en-US" dirty="0" err="1"/>
              <a:t>zajednicama</a:t>
            </a:r>
            <a:r>
              <a:rPr lang="en-US" dirty="0"/>
              <a:t> 	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dirty="0"/>
              <a:t>- </a:t>
            </a:r>
            <a:r>
              <a:rPr lang="hr-HR" dirty="0"/>
              <a:t>R</a:t>
            </a:r>
            <a:r>
              <a:rPr lang="en-US" dirty="0" err="1"/>
              <a:t>azdoblje</a:t>
            </a:r>
            <a:r>
              <a:rPr lang="en-US" dirty="0"/>
              <a:t> </a:t>
            </a:r>
            <a:r>
              <a:rPr lang="en-US" dirty="0" err="1"/>
              <a:t>svjetonazora</a:t>
            </a:r>
            <a:r>
              <a:rPr lang="en-US" dirty="0"/>
              <a:t> u </a:t>
            </a:r>
            <a:r>
              <a:rPr lang="en-US" dirty="0" err="1"/>
              <a:t>kojem</a:t>
            </a:r>
            <a:r>
              <a:rPr lang="en-US" dirty="0"/>
              <a:t> je </a:t>
            </a:r>
            <a:r>
              <a:rPr lang="en-US" b="1" dirty="0" err="1"/>
              <a:t>čovjek</a:t>
            </a:r>
            <a:r>
              <a:rPr lang="en-US" b="1" dirty="0"/>
              <a:t> </a:t>
            </a:r>
            <a:r>
              <a:rPr lang="en-US" b="1" dirty="0" err="1"/>
              <a:t>dio</a:t>
            </a:r>
            <a:r>
              <a:rPr lang="en-US" b="1" dirty="0"/>
              <a:t> </a:t>
            </a:r>
            <a:r>
              <a:rPr lang="en-US" b="1" dirty="0" err="1"/>
              <a:t>prirode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ne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ju</a:t>
            </a:r>
            <a:r>
              <a:rPr lang="en-US" dirty="0"/>
              <a:t> se </a:t>
            </a:r>
            <a:r>
              <a:rPr lang="en-US" dirty="0" err="1"/>
              <a:t>posjedovati</a:t>
            </a:r>
            <a:r>
              <a:rPr lang="en-US" dirty="0"/>
              <a:t>, </a:t>
            </a:r>
            <a:r>
              <a:rPr lang="en-US" dirty="0" err="1"/>
              <a:t>već</a:t>
            </a:r>
            <a:r>
              <a:rPr lang="en-US" dirty="0"/>
              <a:t> je </a:t>
            </a:r>
            <a:r>
              <a:rPr lang="en-US" dirty="0" err="1"/>
              <a:t>ona</a:t>
            </a:r>
            <a:r>
              <a:rPr lang="en-US" dirty="0"/>
              <a:t> </a:t>
            </a:r>
            <a:r>
              <a:rPr lang="en-US" dirty="0" err="1"/>
              <a:t>zajedničko</a:t>
            </a:r>
            <a:r>
              <a:rPr lang="en-US" dirty="0"/>
              <a:t> dobro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pruža</a:t>
            </a:r>
            <a:r>
              <a:rPr lang="en-US" dirty="0"/>
              <a:t> </a:t>
            </a:r>
            <a:r>
              <a:rPr lang="en-US" dirty="0" err="1"/>
              <a:t>resurse</a:t>
            </a:r>
            <a:r>
              <a:rPr lang="en-US" dirty="0"/>
              <a:t>.</a:t>
            </a:r>
            <a:endParaRPr dirty="0"/>
          </a:p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 dirty="0" err="1"/>
              <a:t>Energetski</a:t>
            </a:r>
            <a:r>
              <a:rPr lang="en-US" dirty="0"/>
              <a:t> </a:t>
            </a:r>
            <a:r>
              <a:rPr lang="en-US" dirty="0" err="1"/>
              <a:t>odnosi</a:t>
            </a:r>
            <a:endParaRPr dirty="0"/>
          </a:p>
        </p:txBody>
      </p:sp>
      <p:sp>
        <p:nvSpPr>
          <p:cNvPr id="144" name="Google Shape;144;p8"/>
          <p:cNvSpPr txBox="1">
            <a:spLocks noGrp="1"/>
          </p:cNvSpPr>
          <p:nvPr>
            <p:ph type="body" idx="1"/>
          </p:nvPr>
        </p:nvSpPr>
        <p:spPr>
          <a:xfrm>
            <a:off x="2037743" y="2226510"/>
            <a:ext cx="8116513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- </a:t>
            </a:r>
            <a:r>
              <a:rPr lang="hr-HR" dirty="0"/>
              <a:t>U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dovoljn</a:t>
            </a:r>
            <a:r>
              <a:rPr lang="hr-HR" dirty="0"/>
              <a:t>e količine </a:t>
            </a:r>
            <a:r>
              <a:rPr lang="en-US" dirty="0" err="1"/>
              <a:t>hrane</a:t>
            </a:r>
            <a:r>
              <a:rPr lang="en-US" dirty="0"/>
              <a:t> (</a:t>
            </a:r>
            <a:r>
              <a:rPr lang="en-US" dirty="0" err="1"/>
              <a:t>energije</a:t>
            </a:r>
            <a:r>
              <a:rPr lang="en-US" dirty="0"/>
              <a:t>) za </a:t>
            </a:r>
            <a:r>
              <a:rPr lang="en-US" dirty="0" err="1"/>
              <a:t>opstanak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reprodukciju</a:t>
            </a:r>
            <a:r>
              <a:rPr lang="en-US" dirty="0"/>
              <a:t>, </a:t>
            </a:r>
            <a:r>
              <a:rPr lang="en-US" dirty="0" err="1"/>
              <a:t>česte</a:t>
            </a:r>
            <a:r>
              <a:rPr lang="en-US" dirty="0"/>
              <a:t> </a:t>
            </a:r>
            <a:r>
              <a:rPr lang="en-US" dirty="0" err="1"/>
              <a:t>migrancije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kretanje</a:t>
            </a:r>
            <a:r>
              <a:rPr lang="en-US" dirty="0"/>
              <a:t> – </a:t>
            </a:r>
            <a:r>
              <a:rPr lang="en-US" dirty="0" err="1"/>
              <a:t>nomadski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hr-HR" dirty="0"/>
              <a:t>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Smatra</a:t>
            </a:r>
            <a:r>
              <a:rPr lang="en-US" dirty="0"/>
              <a:t> se </a:t>
            </a:r>
            <a:r>
              <a:rPr lang="en-US" dirty="0" err="1"/>
              <a:t>tradicionalno</a:t>
            </a:r>
            <a:r>
              <a:rPr lang="en-US" dirty="0"/>
              <a:t>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žene</a:t>
            </a:r>
            <a:r>
              <a:rPr lang="en-US" dirty="0"/>
              <a:t> bile </a:t>
            </a:r>
            <a:r>
              <a:rPr lang="en-US" dirty="0" err="1"/>
              <a:t>zadužene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za </a:t>
            </a:r>
            <a:r>
              <a:rPr lang="en-US" dirty="0" err="1"/>
              <a:t>biljnu</a:t>
            </a:r>
            <a:r>
              <a:rPr lang="en-US" dirty="0"/>
              <a:t> </a:t>
            </a:r>
            <a:r>
              <a:rPr lang="en-US" dirty="0" err="1"/>
              <a:t>hranu</a:t>
            </a:r>
            <a:r>
              <a:rPr lang="hr-HR" dirty="0"/>
              <a:t>, a</a:t>
            </a:r>
            <a:r>
              <a:rPr lang="en-US" dirty="0"/>
              <a:t> </a:t>
            </a:r>
            <a:r>
              <a:rPr lang="en-US" dirty="0" err="1"/>
              <a:t>muškarci</a:t>
            </a:r>
            <a:r>
              <a:rPr lang="en-US" dirty="0"/>
              <a:t> za </a:t>
            </a:r>
            <a:r>
              <a:rPr lang="en-US" dirty="0" err="1"/>
              <a:t>lov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hr-HR" dirty="0"/>
              <a:t>V</a:t>
            </a:r>
            <a:r>
              <a:rPr lang="en-US" dirty="0" err="1"/>
              <a:t>eći</a:t>
            </a:r>
            <a:r>
              <a:rPr lang="en-US" dirty="0"/>
              <a:t> </a:t>
            </a:r>
            <a:r>
              <a:rPr lang="en-US" dirty="0" err="1"/>
              <a:t>udio</a:t>
            </a:r>
            <a:r>
              <a:rPr lang="en-US" dirty="0"/>
              <a:t> </a:t>
            </a:r>
            <a:r>
              <a:rPr lang="en-US" dirty="0" err="1"/>
              <a:t>životinjske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(</a:t>
            </a:r>
            <a:r>
              <a:rPr lang="en-US" dirty="0" err="1"/>
              <a:t>masti</a:t>
            </a:r>
            <a:r>
              <a:rPr lang="en-US" dirty="0"/>
              <a:t>) – u </a:t>
            </a:r>
            <a:r>
              <a:rPr lang="en-US" dirty="0" err="1"/>
              <a:t>hladnijim</a:t>
            </a:r>
            <a:r>
              <a:rPr lang="en-US" dirty="0"/>
              <a:t> </a:t>
            </a:r>
            <a:r>
              <a:rPr lang="en-US" dirty="0" err="1"/>
              <a:t>krajevima</a:t>
            </a:r>
            <a:r>
              <a:rPr lang="en-US" dirty="0"/>
              <a:t> – </a:t>
            </a:r>
            <a:r>
              <a:rPr lang="en-US" dirty="0" err="1"/>
              <a:t>potreba</a:t>
            </a:r>
            <a:r>
              <a:rPr lang="en-US" dirty="0"/>
              <a:t> za </a:t>
            </a:r>
            <a:r>
              <a:rPr lang="en-US" dirty="0" err="1"/>
              <a:t>kalorijama</a:t>
            </a:r>
            <a:r>
              <a:rPr lang="en-US" dirty="0"/>
              <a:t> – </a:t>
            </a:r>
            <a:r>
              <a:rPr lang="en-US" dirty="0" err="1"/>
              <a:t>toplina</a:t>
            </a:r>
            <a:endParaRPr dirty="0"/>
          </a:p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145" name="Google Shape;14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0614" y="4627984"/>
            <a:ext cx="2413982" cy="2039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1" y="4627984"/>
            <a:ext cx="3627004" cy="2039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 txBox="1">
            <a:spLocks noGrp="1"/>
          </p:cNvSpPr>
          <p:nvPr>
            <p:ph type="title"/>
          </p:nvPr>
        </p:nvSpPr>
        <p:spPr>
          <a:xfrm>
            <a:off x="2106736" y="235117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Energetski odnosi</a:t>
            </a:r>
            <a:endParaRPr/>
          </a:p>
        </p:txBody>
      </p:sp>
      <p:sp>
        <p:nvSpPr>
          <p:cNvPr id="152" name="Google Shape;152;p9"/>
          <p:cNvSpPr txBox="1">
            <a:spLocks noGrp="1"/>
          </p:cNvSpPr>
          <p:nvPr>
            <p:ph type="body" idx="1"/>
          </p:nvPr>
        </p:nvSpPr>
        <p:spPr>
          <a:xfrm>
            <a:off x="1856792" y="1563678"/>
            <a:ext cx="7979744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Neke</a:t>
            </a:r>
            <a:r>
              <a:rPr lang="en-US" dirty="0"/>
              <a:t> se </a:t>
            </a:r>
            <a:r>
              <a:rPr lang="en-US" dirty="0" err="1"/>
              <a:t>zajednice</a:t>
            </a:r>
            <a:r>
              <a:rPr lang="en-US" dirty="0"/>
              <a:t> </a:t>
            </a:r>
            <a:r>
              <a:rPr lang="en-US" dirty="0" err="1"/>
              <a:t>ponašaju</a:t>
            </a:r>
            <a:r>
              <a:rPr lang="en-US" dirty="0"/>
              <a:t> </a:t>
            </a:r>
            <a:r>
              <a:rPr lang="en-US" dirty="0" err="1"/>
              <a:t>potpuno</a:t>
            </a:r>
            <a:r>
              <a:rPr lang="en-US" dirty="0"/>
              <a:t> </a:t>
            </a:r>
            <a:r>
              <a:rPr lang="en-US" b="1" dirty="0" err="1"/>
              <a:t>nomadski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ulovljeno</a:t>
            </a:r>
            <a:r>
              <a:rPr lang="en-US" dirty="0"/>
              <a:t> se </a:t>
            </a:r>
            <a:r>
              <a:rPr lang="en-US" dirty="0" err="1"/>
              <a:t>odmah</a:t>
            </a:r>
            <a:r>
              <a:rPr lang="en-US" dirty="0"/>
              <a:t> </a:t>
            </a:r>
            <a:r>
              <a:rPr lang="en-US" dirty="0" err="1"/>
              <a:t>troši</a:t>
            </a:r>
            <a:r>
              <a:rPr lang="en-US" dirty="0"/>
              <a:t>, a </a:t>
            </a:r>
            <a:r>
              <a:rPr lang="en-US" dirty="0" err="1"/>
              <a:t>neke</a:t>
            </a:r>
            <a:r>
              <a:rPr lang="en-US" dirty="0"/>
              <a:t> se </a:t>
            </a:r>
            <a:r>
              <a:rPr lang="hr-HR" dirty="0"/>
              <a:t>manje </a:t>
            </a:r>
            <a:r>
              <a:rPr lang="en-US" dirty="0" err="1"/>
              <a:t>kreću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stvaraju</a:t>
            </a:r>
            <a:r>
              <a:rPr lang="en-US" dirty="0"/>
              <a:t> </a:t>
            </a:r>
            <a:r>
              <a:rPr lang="en-US" dirty="0" err="1"/>
              <a:t>zalihe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(</a:t>
            </a:r>
            <a:r>
              <a:rPr lang="en-US" dirty="0" err="1"/>
              <a:t>posebno</a:t>
            </a:r>
            <a:r>
              <a:rPr lang="en-US" dirty="0"/>
              <a:t> u </a:t>
            </a:r>
            <a:r>
              <a:rPr lang="en-US" dirty="0" err="1"/>
              <a:t>mjestima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sezonalnošću</a:t>
            </a:r>
            <a:r>
              <a:rPr lang="en-US" dirty="0"/>
              <a:t>)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hr-HR" dirty="0"/>
              <a:t>I</a:t>
            </a:r>
            <a:r>
              <a:rPr lang="en-US" dirty="0" err="1"/>
              <a:t>zmeđu</a:t>
            </a:r>
            <a:r>
              <a:rPr lang="en-US" dirty="0"/>
              <a:t> 45 000 </a:t>
            </a:r>
            <a:r>
              <a:rPr lang="en-US" dirty="0" err="1"/>
              <a:t>i</a:t>
            </a:r>
            <a:r>
              <a:rPr lang="en-US" dirty="0"/>
              <a:t> 10 000 BP, </a:t>
            </a:r>
            <a:r>
              <a:rPr lang="en-US" b="1" dirty="0" err="1"/>
              <a:t>razdoblje</a:t>
            </a:r>
            <a:r>
              <a:rPr lang="en-US" b="1" dirty="0"/>
              <a:t> </a:t>
            </a:r>
            <a:r>
              <a:rPr lang="en-US" b="1" dirty="0" err="1"/>
              <a:t>izuma</a:t>
            </a:r>
            <a:r>
              <a:rPr lang="en-US" b="1" dirty="0"/>
              <a:t> </a:t>
            </a:r>
            <a:r>
              <a:rPr lang="en-US" dirty="0" err="1"/>
              <a:t>oružja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oruđa</a:t>
            </a:r>
            <a:r>
              <a:rPr lang="en-US" dirty="0"/>
              <a:t> – </a:t>
            </a:r>
            <a:r>
              <a:rPr lang="en-US" dirty="0" err="1"/>
              <a:t>praćke</a:t>
            </a:r>
            <a:r>
              <a:rPr lang="en-US" dirty="0"/>
              <a:t>, </a:t>
            </a:r>
            <a:r>
              <a:rPr lang="en-US" dirty="0" err="1"/>
              <a:t>luk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strijela</a:t>
            </a:r>
            <a:r>
              <a:rPr lang="en-US" dirty="0"/>
              <a:t>, </a:t>
            </a:r>
            <a:r>
              <a:rPr lang="en-US" dirty="0" err="1"/>
              <a:t>zamke</a:t>
            </a:r>
            <a:r>
              <a:rPr lang="en-US" dirty="0"/>
              <a:t>, </a:t>
            </a:r>
            <a:r>
              <a:rPr lang="en-US" dirty="0" err="1"/>
              <a:t>harpuni</a:t>
            </a:r>
            <a:r>
              <a:rPr lang="en-US" dirty="0"/>
              <a:t>, </a:t>
            </a:r>
            <a:r>
              <a:rPr lang="en-US" dirty="0" err="1"/>
              <a:t>udice</a:t>
            </a:r>
            <a:r>
              <a:rPr lang="en-US" dirty="0"/>
              <a:t>, </a:t>
            </a:r>
            <a:r>
              <a:rPr lang="en-US" dirty="0" err="1"/>
              <a:t>čamac</a:t>
            </a:r>
            <a:r>
              <a:rPr lang="en-US" dirty="0"/>
              <a:t>… →  </a:t>
            </a:r>
            <a:r>
              <a:rPr lang="en-US" dirty="0" err="1"/>
              <a:t>uvelike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poboljšavale</a:t>
            </a:r>
            <a:r>
              <a:rPr lang="en-US" dirty="0"/>
              <a:t> </a:t>
            </a:r>
            <a:r>
              <a:rPr lang="en-US" dirty="0" err="1"/>
              <a:t>uspješnost</a:t>
            </a:r>
            <a:r>
              <a:rPr lang="en-US" dirty="0"/>
              <a:t> </a:t>
            </a:r>
            <a:r>
              <a:rPr lang="en-US" dirty="0" err="1"/>
              <a:t>lova</a:t>
            </a:r>
            <a:r>
              <a:rPr lang="en-US" dirty="0"/>
              <a:t> (</a:t>
            </a:r>
            <a:r>
              <a:rPr lang="en-US" dirty="0" err="1"/>
              <a:t>manja</a:t>
            </a:r>
            <a:r>
              <a:rPr lang="en-US" dirty="0"/>
              <a:t> </a:t>
            </a:r>
            <a:r>
              <a:rPr lang="en-US" dirty="0" err="1"/>
              <a:t>potrošnja</a:t>
            </a:r>
            <a:r>
              <a:rPr lang="en-US" dirty="0"/>
              <a:t> </a:t>
            </a:r>
            <a:r>
              <a:rPr lang="en-US" dirty="0" err="1"/>
              <a:t>energije</a:t>
            </a:r>
            <a:r>
              <a:rPr lang="en-US" dirty="0"/>
              <a:t>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Prije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12 000 </a:t>
            </a:r>
            <a:r>
              <a:rPr lang="en-US" dirty="0" err="1"/>
              <a:t>godina</a:t>
            </a:r>
            <a:r>
              <a:rPr lang="en-US" dirty="0"/>
              <a:t> – </a:t>
            </a:r>
            <a:r>
              <a:rPr lang="en-US" b="1" dirty="0" err="1"/>
              <a:t>pripitomljavanje</a:t>
            </a:r>
            <a:r>
              <a:rPr lang="en-US" b="1" dirty="0"/>
              <a:t> </a:t>
            </a:r>
            <a:r>
              <a:rPr lang="en-US" b="1" dirty="0" err="1"/>
              <a:t>psa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važan</a:t>
            </a:r>
            <a:r>
              <a:rPr lang="en-US" dirty="0"/>
              <a:t> </a:t>
            </a:r>
            <a:r>
              <a:rPr lang="en-US" dirty="0" err="1"/>
              <a:t>simbol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čovjeka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okoliša</a:t>
            </a:r>
            <a:endParaRPr dirty="0"/>
          </a:p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153" name="Google Shape;15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9526" y="4273421"/>
            <a:ext cx="4028200" cy="2488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68061" y="1444342"/>
            <a:ext cx="2050714" cy="3060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"/>
          <p:cNvSpPr txBox="1">
            <a:spLocks noGrp="1"/>
          </p:cNvSpPr>
          <p:nvPr>
            <p:ph type="title"/>
          </p:nvPr>
        </p:nvSpPr>
        <p:spPr>
          <a:xfrm>
            <a:off x="2231125" y="485274"/>
            <a:ext cx="7729800" cy="100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-US"/>
              <a:t>	 	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-US"/>
              <a:t>VATRA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ill Sans"/>
              <a:buNone/>
            </a:pPr>
            <a:endParaRPr/>
          </a:p>
        </p:txBody>
      </p:sp>
      <p:sp>
        <p:nvSpPr>
          <p:cNvPr id="160" name="Google Shape;160;p10"/>
          <p:cNvSpPr txBox="1">
            <a:spLocks noGrp="1"/>
          </p:cNvSpPr>
          <p:nvPr>
            <p:ph type="body" idx="1"/>
          </p:nvPr>
        </p:nvSpPr>
        <p:spPr>
          <a:xfrm>
            <a:off x="2231111" y="1593119"/>
            <a:ext cx="772980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dirty="0"/>
              <a:t>-</a:t>
            </a:r>
            <a:r>
              <a:rPr lang="en-US" dirty="0"/>
              <a:t> Prva </a:t>
            </a:r>
            <a:r>
              <a:rPr lang="en-US" dirty="0" err="1"/>
              <a:t>velika</a:t>
            </a:r>
            <a:r>
              <a:rPr lang="en-US" dirty="0"/>
              <a:t> </a:t>
            </a:r>
            <a:r>
              <a:rPr lang="en-US" dirty="0" err="1"/>
              <a:t>snaga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je </a:t>
            </a:r>
            <a:r>
              <a:rPr lang="en-US" dirty="0" err="1"/>
              <a:t>čovjek</a:t>
            </a:r>
            <a:r>
              <a:rPr lang="en-US" dirty="0"/>
              <a:t> </a:t>
            </a:r>
            <a:r>
              <a:rPr lang="en-US" dirty="0" err="1"/>
              <a:t>upotrijebio</a:t>
            </a:r>
            <a:r>
              <a:rPr lang="en-US" dirty="0"/>
              <a:t>!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Prirodna</a:t>
            </a:r>
            <a:r>
              <a:rPr lang="en-US" dirty="0"/>
              <a:t> </a:t>
            </a:r>
            <a:r>
              <a:rPr lang="en-US" dirty="0" err="1"/>
              <a:t>pojava</a:t>
            </a:r>
            <a:r>
              <a:rPr lang="en-US" dirty="0"/>
              <a:t> (</a:t>
            </a:r>
            <a:r>
              <a:rPr lang="en-US" dirty="0" err="1"/>
              <a:t>vulkani</a:t>
            </a:r>
            <a:r>
              <a:rPr lang="en-US" dirty="0"/>
              <a:t>, </a:t>
            </a:r>
            <a:r>
              <a:rPr lang="en-US" dirty="0" err="1"/>
              <a:t>udar</a:t>
            </a:r>
            <a:r>
              <a:rPr lang="en-US" dirty="0"/>
              <a:t> </a:t>
            </a:r>
            <a:r>
              <a:rPr lang="en-US" dirty="0" err="1"/>
              <a:t>groma</a:t>
            </a:r>
            <a:r>
              <a:rPr lang="en-US" dirty="0"/>
              <a:t>...)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prije</a:t>
            </a:r>
            <a:r>
              <a:rPr lang="en-US" dirty="0"/>
              <a:t> 800 000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ljudski</a:t>
            </a:r>
            <a:r>
              <a:rPr lang="en-US" dirty="0"/>
              <a:t> </a:t>
            </a:r>
            <a:r>
              <a:rPr lang="en-US" dirty="0" err="1"/>
              <a:t>preci</a:t>
            </a:r>
            <a:r>
              <a:rPr lang="en-US" dirty="0"/>
              <a:t> </a:t>
            </a:r>
            <a:r>
              <a:rPr lang="en-US" dirty="0" err="1"/>
              <a:t>koristili</a:t>
            </a:r>
            <a:r>
              <a:rPr lang="en-US" dirty="0"/>
              <a:t> </a:t>
            </a:r>
            <a:r>
              <a:rPr lang="en-US" dirty="0" err="1"/>
              <a:t>vatru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Ključna</a:t>
            </a:r>
            <a:r>
              <a:rPr lang="en-US" dirty="0"/>
              <a:t> za </a:t>
            </a:r>
            <a:r>
              <a:rPr lang="en-US" dirty="0" err="1"/>
              <a:t>izlazak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tropskih</a:t>
            </a:r>
            <a:r>
              <a:rPr lang="en-US" dirty="0"/>
              <a:t> </a:t>
            </a:r>
            <a:r>
              <a:rPr lang="en-US" dirty="0" err="1"/>
              <a:t>područja</a:t>
            </a:r>
            <a:r>
              <a:rPr lang="en-US" dirty="0"/>
              <a:t> - </a:t>
            </a:r>
            <a:r>
              <a:rPr lang="en-US" dirty="0" err="1"/>
              <a:t>izvor</a:t>
            </a:r>
            <a:r>
              <a:rPr lang="en-US" dirty="0"/>
              <a:t> topline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Korist</a:t>
            </a:r>
            <a:r>
              <a:rPr lang="en-US" dirty="0"/>
              <a:t> za </a:t>
            </a:r>
            <a:r>
              <a:rPr lang="en-US" dirty="0" err="1"/>
              <a:t>toplinu</a:t>
            </a:r>
            <a:r>
              <a:rPr lang="en-US" dirty="0"/>
              <a:t>, </a:t>
            </a:r>
            <a:r>
              <a:rPr lang="en-US" dirty="0" err="1"/>
              <a:t>huhanje</a:t>
            </a:r>
            <a:r>
              <a:rPr lang="en-US" dirty="0"/>
              <a:t>, </a:t>
            </a:r>
            <a:r>
              <a:rPr lang="en-US" dirty="0" err="1"/>
              <a:t>lov</a:t>
            </a:r>
            <a:r>
              <a:rPr lang="en-US" dirty="0"/>
              <a:t>, </a:t>
            </a:r>
            <a:r>
              <a:rPr lang="en-US" dirty="0" err="1"/>
              <a:t>svjetlost</a:t>
            </a:r>
            <a:r>
              <a:rPr lang="en-US" dirty="0"/>
              <a:t>, </a:t>
            </a:r>
            <a:r>
              <a:rPr lang="en-US" dirty="0" err="1"/>
              <a:t>tjeranje</a:t>
            </a:r>
            <a:r>
              <a:rPr lang="en-US" dirty="0"/>
              <a:t> </a:t>
            </a:r>
            <a:r>
              <a:rPr lang="en-US" dirty="0" err="1"/>
              <a:t>kukaca</a:t>
            </a:r>
            <a:r>
              <a:rPr lang="en-US" dirty="0"/>
              <a:t>, </a:t>
            </a:r>
            <a:r>
              <a:rPr lang="en-US" dirty="0" err="1"/>
              <a:t>dekontaminaciju</a:t>
            </a:r>
            <a:r>
              <a:rPr lang="en-US" dirty="0"/>
              <a:t>...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- </a:t>
            </a:r>
            <a:r>
              <a:rPr lang="en-US" dirty="0" err="1"/>
              <a:t>Sredstvo</a:t>
            </a:r>
            <a:r>
              <a:rPr lang="en-US" dirty="0"/>
              <a:t> </a:t>
            </a:r>
            <a:r>
              <a:rPr lang="en-US" dirty="0" err="1"/>
              <a:t>manipulacje</a:t>
            </a:r>
            <a:r>
              <a:rPr lang="en-US" dirty="0"/>
              <a:t> </a:t>
            </a:r>
            <a:r>
              <a:rPr lang="en-US" dirty="0" err="1"/>
              <a:t>krajobrazom</a:t>
            </a:r>
            <a:r>
              <a:rPr lang="en-US" dirty="0"/>
              <a:t> /</a:t>
            </a:r>
            <a:r>
              <a:rPr lang="en-US" dirty="0" err="1"/>
              <a:t>okolišem</a:t>
            </a:r>
            <a:r>
              <a:rPr lang="en-US" dirty="0"/>
              <a:t> – </a:t>
            </a:r>
            <a:r>
              <a:rPr lang="en-US" dirty="0" err="1"/>
              <a:t>paljenje</a:t>
            </a:r>
            <a:r>
              <a:rPr lang="en-US" dirty="0"/>
              <a:t> </a:t>
            </a:r>
            <a:r>
              <a:rPr lang="en-US" dirty="0" err="1"/>
              <a:t>biljaka</a:t>
            </a:r>
            <a:r>
              <a:rPr lang="en-US" dirty="0"/>
              <a:t> – </a:t>
            </a:r>
            <a:r>
              <a:rPr lang="en-US" dirty="0" err="1"/>
              <a:t>pogodno</a:t>
            </a:r>
            <a:r>
              <a:rPr lang="en-US" dirty="0"/>
              <a:t> za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privlače</a:t>
            </a:r>
            <a:r>
              <a:rPr lang="en-US" dirty="0"/>
              <a:t> </a:t>
            </a:r>
            <a:r>
              <a:rPr lang="en-US" dirty="0" err="1"/>
              <a:t>životinje</a:t>
            </a:r>
            <a:r>
              <a:rPr lang="en-US" dirty="0"/>
              <a:t>.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Svojevrsno</a:t>
            </a:r>
            <a:r>
              <a:rPr lang="en-US" dirty="0"/>
              <a:t> </a:t>
            </a:r>
            <a:r>
              <a:rPr lang="en-US" dirty="0" err="1"/>
              <a:t>obilježavanje</a:t>
            </a:r>
            <a:r>
              <a:rPr lang="en-US" dirty="0"/>
              <a:t> </a:t>
            </a:r>
            <a:r>
              <a:rPr lang="en-US" dirty="0" err="1"/>
              <a:t>područja</a:t>
            </a:r>
            <a:r>
              <a:rPr lang="en-US" dirty="0"/>
              <a:t>/</a:t>
            </a:r>
            <a:r>
              <a:rPr lang="en-US" dirty="0" err="1"/>
              <a:t>teritorija</a:t>
            </a:r>
            <a:r>
              <a:rPr lang="en-US" dirty="0"/>
              <a:t> </a:t>
            </a:r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.</a:t>
            </a:r>
            <a:endParaRPr dirty="0"/>
          </a:p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161" name="Google Shape;16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0119" y="4648233"/>
            <a:ext cx="3651761" cy="2209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"/>
          <p:cNvSpPr txBox="1">
            <a:spLocks noGrp="1"/>
          </p:cNvSpPr>
          <p:nvPr>
            <p:ph type="title"/>
          </p:nvPr>
        </p:nvSpPr>
        <p:spPr>
          <a:xfrm>
            <a:off x="2231111" y="422717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VATRA</a:t>
            </a:r>
            <a:endParaRPr/>
          </a:p>
        </p:txBody>
      </p:sp>
      <p:sp>
        <p:nvSpPr>
          <p:cNvPr id="167" name="Google Shape;167;p11"/>
          <p:cNvSpPr txBox="1">
            <a:spLocks noGrp="1"/>
          </p:cNvSpPr>
          <p:nvPr>
            <p:ph type="body" idx="1"/>
          </p:nvPr>
        </p:nvSpPr>
        <p:spPr>
          <a:xfrm>
            <a:off x="2231111" y="1741694"/>
            <a:ext cx="8051224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i="1" dirty="0"/>
              <a:t>	</a:t>
            </a:r>
            <a:r>
              <a:rPr lang="en-US" b="1" i="1" dirty="0" err="1"/>
              <a:t>Primjer</a:t>
            </a:r>
            <a:r>
              <a:rPr lang="en-US" b="1" i="1" dirty="0"/>
              <a:t> </a:t>
            </a:r>
            <a:r>
              <a:rPr lang="en-US" b="1" i="1" dirty="0" err="1"/>
              <a:t>Aboridžina</a:t>
            </a:r>
            <a:r>
              <a:rPr lang="en-US" i="1" dirty="0"/>
              <a:t> – </a:t>
            </a:r>
            <a:r>
              <a:rPr lang="en-US" i="1" dirty="0" err="1"/>
              <a:t>postoje</a:t>
            </a:r>
            <a:r>
              <a:rPr lang="en-US" i="1" dirty="0"/>
              <a:t> </a:t>
            </a:r>
            <a:r>
              <a:rPr lang="en-US" i="1" dirty="0" err="1"/>
              <a:t>zapisi</a:t>
            </a:r>
            <a:r>
              <a:rPr lang="en-US" i="1" dirty="0"/>
              <a:t> </a:t>
            </a:r>
            <a:r>
              <a:rPr lang="en-US" i="1" dirty="0" err="1"/>
              <a:t>pomorskih</a:t>
            </a:r>
            <a:r>
              <a:rPr lang="en-US" i="1" dirty="0"/>
              <a:t> </a:t>
            </a:r>
            <a:r>
              <a:rPr lang="en-US" i="1" dirty="0" err="1"/>
              <a:t>dnevnika</a:t>
            </a:r>
            <a:r>
              <a:rPr lang="en-US" i="1" dirty="0"/>
              <a:t> </a:t>
            </a:r>
            <a:r>
              <a:rPr lang="en-US" i="1" dirty="0" err="1"/>
              <a:t>iz</a:t>
            </a:r>
            <a:r>
              <a:rPr lang="en-US" i="1" dirty="0"/>
              <a:t> 18 </a:t>
            </a:r>
            <a:r>
              <a:rPr lang="en-US" i="1" dirty="0" err="1"/>
              <a:t>i</a:t>
            </a:r>
            <a:r>
              <a:rPr lang="en-US" i="1" dirty="0"/>
              <a:t> 19. </a:t>
            </a:r>
            <a:r>
              <a:rPr lang="en-US" i="1" dirty="0" err="1"/>
              <a:t>stoljeća</a:t>
            </a:r>
            <a:r>
              <a:rPr lang="en-US" i="1" dirty="0"/>
              <a:t> u </a:t>
            </a:r>
            <a:r>
              <a:rPr lang="en-US" i="1" dirty="0" err="1"/>
              <a:t>kojima</a:t>
            </a:r>
            <a:r>
              <a:rPr lang="en-US" i="1" dirty="0"/>
              <a:t> </a:t>
            </a:r>
            <a:r>
              <a:rPr lang="en-US" i="1" dirty="0" err="1"/>
              <a:t>su</a:t>
            </a:r>
            <a:r>
              <a:rPr lang="en-US" i="1" dirty="0"/>
              <a:t> </a:t>
            </a:r>
            <a:r>
              <a:rPr lang="en-US" i="1" dirty="0" err="1"/>
              <a:t>uočene</a:t>
            </a:r>
            <a:r>
              <a:rPr lang="en-US" i="1" dirty="0"/>
              <a:t> </a:t>
            </a:r>
            <a:r>
              <a:rPr lang="en-US" i="1" dirty="0" err="1"/>
              <a:t>vrlo</a:t>
            </a:r>
            <a:r>
              <a:rPr lang="en-US" i="1" dirty="0"/>
              <a:t> </a:t>
            </a:r>
            <a:r>
              <a:rPr lang="en-US" i="1" dirty="0" err="1"/>
              <a:t>velike</a:t>
            </a:r>
            <a:r>
              <a:rPr lang="en-US" i="1" dirty="0"/>
              <a:t> </a:t>
            </a:r>
            <a:r>
              <a:rPr lang="en-US" i="1" dirty="0" err="1"/>
              <a:t>količine</a:t>
            </a:r>
            <a:r>
              <a:rPr lang="en-US" i="1" dirty="0"/>
              <a:t> </a:t>
            </a:r>
            <a:r>
              <a:rPr lang="en-US" i="1" dirty="0" err="1"/>
              <a:t>paljenja</a:t>
            </a:r>
            <a:r>
              <a:rPr lang="en-US" i="1" dirty="0"/>
              <a:t>/</a:t>
            </a:r>
            <a:r>
              <a:rPr lang="en-US" i="1" dirty="0" err="1"/>
              <a:t>vatre</a:t>
            </a:r>
            <a:r>
              <a:rPr lang="en-US" i="1" dirty="0"/>
              <a:t>/</a:t>
            </a:r>
            <a:r>
              <a:rPr lang="en-US" i="1" dirty="0" err="1"/>
              <a:t>dima</a:t>
            </a:r>
            <a:r>
              <a:rPr lang="en-US" i="1" dirty="0"/>
              <a:t> (</a:t>
            </a:r>
            <a:r>
              <a:rPr lang="en-US" i="1" dirty="0" err="1"/>
              <a:t>oni</a:t>
            </a:r>
            <a:r>
              <a:rPr lang="en-US" i="1" dirty="0"/>
              <a:t> </a:t>
            </a:r>
            <a:r>
              <a:rPr lang="en-US" i="1" dirty="0" err="1"/>
              <a:t>su</a:t>
            </a:r>
            <a:r>
              <a:rPr lang="en-US" i="1" dirty="0"/>
              <a:t> </a:t>
            </a:r>
            <a:r>
              <a:rPr lang="en-US" i="1" dirty="0" err="1"/>
              <a:t>još</a:t>
            </a:r>
            <a:r>
              <a:rPr lang="en-US" i="1" dirty="0"/>
              <a:t> do </a:t>
            </a:r>
            <a:r>
              <a:rPr lang="en-US" i="1" dirty="0" err="1"/>
              <a:t>tada</a:t>
            </a:r>
            <a:r>
              <a:rPr lang="en-US" i="1" dirty="0"/>
              <a:t> </a:t>
            </a:r>
            <a:r>
              <a:rPr lang="en-US" i="1" dirty="0" err="1"/>
              <a:t>bili</a:t>
            </a:r>
            <a:r>
              <a:rPr lang="en-US" i="1" dirty="0"/>
              <a:t> </a:t>
            </a:r>
            <a:r>
              <a:rPr lang="en-US" i="1" dirty="0" err="1"/>
              <a:t>lovačko-sakupljačko</a:t>
            </a:r>
            <a:r>
              <a:rPr lang="en-US" i="1" dirty="0"/>
              <a:t> </a:t>
            </a:r>
            <a:r>
              <a:rPr lang="en-US" i="1" dirty="0" err="1"/>
              <a:t>društvo</a:t>
            </a:r>
            <a:r>
              <a:rPr lang="en-US" i="1" dirty="0"/>
              <a:t>) </a:t>
            </a:r>
            <a:endParaRPr i="1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i="1" dirty="0" err="1"/>
              <a:t>Procjenjuje</a:t>
            </a:r>
            <a:r>
              <a:rPr lang="en-US" i="1" dirty="0"/>
              <a:t> se da je </a:t>
            </a:r>
            <a:r>
              <a:rPr lang="en-US" i="1" dirty="0" err="1"/>
              <a:t>bilo</a:t>
            </a:r>
            <a:r>
              <a:rPr lang="en-US" i="1" dirty="0"/>
              <a:t> </a:t>
            </a:r>
            <a:r>
              <a:rPr lang="en-US" i="1" dirty="0" err="1"/>
              <a:t>oko</a:t>
            </a:r>
            <a:r>
              <a:rPr lang="en-US" i="1" dirty="0"/>
              <a:t> 5000 </a:t>
            </a:r>
            <a:r>
              <a:rPr lang="en-US" i="1" dirty="0" err="1"/>
              <a:t>pojedinačnih</a:t>
            </a:r>
            <a:r>
              <a:rPr lang="en-US" i="1" dirty="0"/>
              <a:t> </a:t>
            </a:r>
            <a:r>
              <a:rPr lang="en-US" i="1" dirty="0" err="1"/>
              <a:t>vatri</a:t>
            </a:r>
            <a:r>
              <a:rPr lang="en-US" i="1" dirty="0"/>
              <a:t> u </a:t>
            </a:r>
            <a:r>
              <a:rPr lang="en-US" i="1" dirty="0" err="1"/>
              <a:t>jednoj</a:t>
            </a:r>
            <a:r>
              <a:rPr lang="en-US" i="1" dirty="0"/>
              <a:t> </a:t>
            </a:r>
            <a:r>
              <a:rPr lang="en-US" i="1" dirty="0" err="1"/>
              <a:t>godini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30 km</a:t>
            </a:r>
            <a:r>
              <a:rPr lang="en-US" i="1" baseline="30000" dirty="0"/>
              <a:t>2</a:t>
            </a:r>
            <a:r>
              <a:rPr lang="en-US" i="1" dirty="0"/>
              <a:t>.</a:t>
            </a:r>
            <a:endParaRPr i="1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i="1" dirty="0" err="1"/>
              <a:t>Problemi</a:t>
            </a:r>
            <a:r>
              <a:rPr lang="en-US" i="1" dirty="0"/>
              <a:t> </a:t>
            </a:r>
            <a:r>
              <a:rPr lang="en-US" i="1" dirty="0" err="1"/>
              <a:t>nakon</a:t>
            </a:r>
            <a:r>
              <a:rPr lang="en-US" i="1" dirty="0"/>
              <a:t> </a:t>
            </a:r>
            <a:r>
              <a:rPr lang="en-US" i="1" dirty="0" err="1"/>
              <a:t>dolaska</a:t>
            </a:r>
            <a:r>
              <a:rPr lang="en-US" i="1" dirty="0"/>
              <a:t> </a:t>
            </a:r>
            <a:r>
              <a:rPr lang="en-US" i="1" dirty="0" err="1"/>
              <a:t>Europljana</a:t>
            </a:r>
            <a:r>
              <a:rPr lang="en-US" i="1" dirty="0"/>
              <a:t> – </a:t>
            </a:r>
            <a:r>
              <a:rPr lang="en-US" i="1" dirty="0" err="1"/>
              <a:t>akumulacija</a:t>
            </a:r>
            <a:r>
              <a:rPr lang="en-US" i="1" dirty="0"/>
              <a:t> </a:t>
            </a:r>
            <a:r>
              <a:rPr lang="en-US" i="1" dirty="0" err="1"/>
              <a:t>goriva</a:t>
            </a:r>
            <a:r>
              <a:rPr lang="en-US" i="1" dirty="0"/>
              <a:t> (</a:t>
            </a:r>
            <a:r>
              <a:rPr lang="en-US" i="1" dirty="0" err="1"/>
              <a:t>veliki</a:t>
            </a:r>
            <a:r>
              <a:rPr lang="en-US" i="1" dirty="0"/>
              <a:t> </a:t>
            </a:r>
            <a:r>
              <a:rPr lang="en-US" i="1" dirty="0" err="1"/>
              <a:t>požari</a:t>
            </a:r>
            <a:r>
              <a:rPr lang="en-US" i="1" dirty="0"/>
              <a:t>)</a:t>
            </a:r>
            <a:endParaRPr lang="hr-HR" i="1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/>
              <a:t>Upotreba</a:t>
            </a:r>
            <a:r>
              <a:rPr lang="en-US" dirty="0"/>
              <a:t> </a:t>
            </a:r>
            <a:r>
              <a:rPr lang="en-US" dirty="0" err="1"/>
              <a:t>vatre</a:t>
            </a:r>
            <a:r>
              <a:rPr lang="en-US" dirty="0"/>
              <a:t> je </a:t>
            </a:r>
            <a:r>
              <a:rPr lang="en-US" dirty="0" err="1"/>
              <a:t>nešto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b="1" dirty="0" err="1"/>
              <a:t>čovjeka</a:t>
            </a:r>
            <a:r>
              <a:rPr lang="en-US" b="1" dirty="0"/>
              <a:t> </a:t>
            </a:r>
            <a:r>
              <a:rPr lang="en-US" b="1" dirty="0" err="1"/>
              <a:t>odvaja</a:t>
            </a:r>
            <a:r>
              <a:rPr lang="en-US" b="1" dirty="0"/>
              <a:t> od </a:t>
            </a:r>
            <a:r>
              <a:rPr lang="en-US" b="1" dirty="0" err="1"/>
              <a:t>prirode</a:t>
            </a:r>
            <a:r>
              <a:rPr lang="en-US" dirty="0"/>
              <a:t>. To je </a:t>
            </a:r>
            <a:r>
              <a:rPr lang="en-US" dirty="0" err="1"/>
              <a:t>prva</a:t>
            </a:r>
            <a:r>
              <a:rPr lang="en-US" dirty="0"/>
              <a:t>  ''</a:t>
            </a:r>
            <a:r>
              <a:rPr lang="en-US" dirty="0" err="1"/>
              <a:t>tehnologija</a:t>
            </a:r>
            <a:r>
              <a:rPr lang="en-US" dirty="0"/>
              <a:t>'' s </a:t>
            </a:r>
            <a:r>
              <a:rPr lang="en-US" dirty="0" err="1"/>
              <a:t>jakim</a:t>
            </a:r>
            <a:r>
              <a:rPr lang="en-US" dirty="0"/>
              <a:t> </a:t>
            </a:r>
            <a:r>
              <a:rPr lang="en-US" dirty="0" err="1"/>
              <a:t>utjecajem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okoliš</a:t>
            </a:r>
            <a:r>
              <a:rPr lang="en-US" dirty="0"/>
              <a:t>.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moć</a:t>
            </a:r>
            <a:r>
              <a:rPr lang="en-US" dirty="0"/>
              <a:t> </a:t>
            </a:r>
            <a:r>
              <a:rPr lang="en-US" dirty="0" err="1"/>
              <a:t>kontrole</a:t>
            </a:r>
            <a:r>
              <a:rPr lang="en-US" dirty="0"/>
              <a:t> (?).</a:t>
            </a:r>
            <a:endParaRPr dirty="0"/>
          </a:p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168" name="Google Shape;16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7275" y="4370500"/>
            <a:ext cx="4819526" cy="2374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2231208" y="624695"/>
            <a:ext cx="7729728" cy="826786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hr-HR" dirty="0"/>
              <a:t>Čovjek i okoliš</a:t>
            </a:r>
            <a:endParaRPr dirty="0"/>
          </a:p>
        </p:txBody>
      </p:sp>
      <p:sp>
        <p:nvSpPr>
          <p:cNvPr id="174" name="Google Shape;174;p12"/>
          <p:cNvSpPr txBox="1">
            <a:spLocks noGrp="1"/>
          </p:cNvSpPr>
          <p:nvPr>
            <p:ph type="body" idx="1"/>
          </p:nvPr>
        </p:nvSpPr>
        <p:spPr>
          <a:xfrm>
            <a:off x="2231136" y="1940767"/>
            <a:ext cx="7729800" cy="3465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r-HR" dirty="0"/>
              <a:t>- </a:t>
            </a:r>
            <a:r>
              <a:rPr lang="en-US" dirty="0"/>
              <a:t>''</a:t>
            </a:r>
            <a:r>
              <a:rPr lang="en-US" dirty="0" err="1"/>
              <a:t>Mit</a:t>
            </a:r>
            <a:r>
              <a:rPr lang="en-US" dirty="0"/>
              <a:t>'' o </a:t>
            </a:r>
            <a:r>
              <a:rPr lang="en-US" dirty="0" err="1"/>
              <a:t>čovjekovom</a:t>
            </a:r>
            <a:r>
              <a:rPr lang="en-US" dirty="0"/>
              <a:t> </a:t>
            </a:r>
            <a:r>
              <a:rPr lang="en-US" dirty="0" err="1"/>
              <a:t>življenju</a:t>
            </a:r>
            <a:r>
              <a:rPr lang="en-US" dirty="0"/>
              <a:t> u </a:t>
            </a:r>
            <a:r>
              <a:rPr lang="en-US" dirty="0" err="1"/>
              <a:t>skladu</a:t>
            </a:r>
            <a:r>
              <a:rPr lang="en-US" dirty="0"/>
              <a:t> s </a:t>
            </a:r>
            <a:r>
              <a:rPr lang="en-US" dirty="0" err="1"/>
              <a:t>prirodom</a:t>
            </a:r>
            <a:r>
              <a:rPr lang="hr-HR" dirty="0"/>
              <a:t> u to doba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hr-HR" dirty="0"/>
              <a:t>istinit</a:t>
            </a:r>
            <a:r>
              <a:rPr lang="en-US" dirty="0"/>
              <a:t> </a:t>
            </a:r>
            <a:endParaRPr lang="hr-H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r-HR" dirty="0"/>
              <a:t>- </a:t>
            </a:r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možda</a:t>
            </a:r>
            <a:r>
              <a:rPr lang="en-US" dirty="0"/>
              <a:t> </a:t>
            </a:r>
            <a:r>
              <a:rPr lang="en-US" dirty="0" err="1"/>
              <a:t>stvarno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živjele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postojale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one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aktivno</a:t>
            </a:r>
            <a:r>
              <a:rPr lang="en-US" dirty="0"/>
              <a:t> </a:t>
            </a:r>
            <a:r>
              <a:rPr lang="en-US" dirty="0" err="1"/>
              <a:t>mijenjale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prilagođavale</a:t>
            </a:r>
            <a:r>
              <a:rPr lang="en-US" dirty="0"/>
              <a:t> </a:t>
            </a:r>
            <a:r>
              <a:rPr lang="en-US" dirty="0" err="1"/>
              <a:t>okoliš</a:t>
            </a:r>
            <a:r>
              <a:rPr lang="en-US" dirty="0"/>
              <a:t>, </a:t>
            </a:r>
            <a:r>
              <a:rPr lang="en-US" dirty="0" err="1"/>
              <a:t>istrebljivale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, </a:t>
            </a:r>
            <a:r>
              <a:rPr lang="en-US" dirty="0" err="1"/>
              <a:t>itd</a:t>
            </a:r>
            <a:r>
              <a:rPr lang="en-US" dirty="0"/>
              <a:t>...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-</a:t>
            </a:r>
            <a:r>
              <a:rPr lang="en-US" i="1" dirty="0"/>
              <a:t> </a:t>
            </a:r>
            <a:r>
              <a:rPr lang="en-US" i="1" dirty="0" err="1"/>
              <a:t>Nakon</a:t>
            </a:r>
            <a:r>
              <a:rPr lang="en-US" i="1" dirty="0"/>
              <a:t> 11 000 BP, u </a:t>
            </a:r>
            <a:r>
              <a:rPr lang="en-US" i="1" dirty="0" err="1"/>
              <a:t>Sjevernoj</a:t>
            </a:r>
            <a:r>
              <a:rPr lang="en-US" i="1" dirty="0"/>
              <a:t> </a:t>
            </a:r>
            <a:r>
              <a:rPr lang="en-US" i="1" dirty="0" err="1"/>
              <a:t>Americi</a:t>
            </a:r>
            <a:r>
              <a:rPr lang="en-US" i="1" dirty="0"/>
              <a:t> </a:t>
            </a:r>
            <a:r>
              <a:rPr lang="en-US" i="1" dirty="0" err="1"/>
              <a:t>došlo</a:t>
            </a:r>
            <a:r>
              <a:rPr lang="en-US" i="1" dirty="0"/>
              <a:t> je do </a:t>
            </a:r>
            <a:r>
              <a:rPr lang="en-US" i="1" dirty="0" err="1"/>
              <a:t>velikog</a:t>
            </a:r>
            <a:r>
              <a:rPr lang="en-US" i="1" dirty="0"/>
              <a:t> </a:t>
            </a:r>
            <a:r>
              <a:rPr lang="en-US" i="1" dirty="0" err="1"/>
              <a:t>izumiranja</a:t>
            </a:r>
            <a:r>
              <a:rPr lang="en-US" i="1" dirty="0"/>
              <a:t> </a:t>
            </a:r>
            <a:r>
              <a:rPr lang="en-US" i="1" dirty="0" err="1"/>
              <a:t>sisavaca</a:t>
            </a:r>
            <a:r>
              <a:rPr lang="en-US" i="1" dirty="0"/>
              <a:t> (2/3). </a:t>
            </a:r>
            <a:endParaRPr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i="1" dirty="0" err="1"/>
              <a:t>Dvije</a:t>
            </a:r>
            <a:r>
              <a:rPr lang="en-US" i="1" dirty="0"/>
              <a:t> </a:t>
            </a:r>
            <a:r>
              <a:rPr lang="en-US" i="1" dirty="0" err="1"/>
              <a:t>su</a:t>
            </a:r>
            <a:r>
              <a:rPr lang="en-US" i="1" dirty="0"/>
              <a:t> </a:t>
            </a:r>
            <a:r>
              <a:rPr lang="en-US" i="1" dirty="0" err="1"/>
              <a:t>teorije</a:t>
            </a:r>
            <a:r>
              <a:rPr lang="en-US" i="1" dirty="0"/>
              <a:t>: </a:t>
            </a:r>
            <a:endParaRPr lang="hr-HR"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i="1" dirty="0"/>
              <a:t>1. </a:t>
            </a:r>
            <a:r>
              <a:rPr lang="en-US" i="1" dirty="0" err="1"/>
              <a:t>Poklapanje</a:t>
            </a:r>
            <a:r>
              <a:rPr lang="en-US" i="1" dirty="0"/>
              <a:t> s </a:t>
            </a:r>
            <a:r>
              <a:rPr lang="en-US" i="1" dirty="0" err="1"/>
              <a:t>vremenom</a:t>
            </a:r>
            <a:r>
              <a:rPr lang="en-US" i="1" dirty="0"/>
              <a:t> </a:t>
            </a:r>
            <a:r>
              <a:rPr lang="en-US" i="1" dirty="0" err="1"/>
              <a:t>kolonizacije</a:t>
            </a:r>
            <a:r>
              <a:rPr lang="en-US" i="1" dirty="0"/>
              <a:t> </a:t>
            </a:r>
            <a:r>
              <a:rPr lang="en-US" i="1" dirty="0" err="1"/>
              <a:t>preko</a:t>
            </a:r>
            <a:r>
              <a:rPr lang="en-US" i="1" dirty="0"/>
              <a:t> </a:t>
            </a:r>
            <a:r>
              <a:rPr lang="en-US" i="1" dirty="0" err="1"/>
              <a:t>Beringovog</a:t>
            </a:r>
            <a:r>
              <a:rPr lang="en-US" i="1" dirty="0"/>
              <a:t> </a:t>
            </a:r>
            <a:r>
              <a:rPr lang="en-US" i="1" dirty="0" err="1"/>
              <a:t>prolaza</a:t>
            </a:r>
            <a:endParaRPr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i="1" dirty="0"/>
              <a:t>2.  </a:t>
            </a:r>
            <a:r>
              <a:rPr lang="en-US" i="1" dirty="0" err="1"/>
              <a:t>utjecaj</a:t>
            </a:r>
            <a:r>
              <a:rPr lang="en-US" i="1" dirty="0"/>
              <a:t> </a:t>
            </a:r>
            <a:r>
              <a:rPr lang="en-US" i="1" dirty="0" err="1"/>
              <a:t>klime</a:t>
            </a:r>
            <a:r>
              <a:rPr lang="en-US" i="1" dirty="0"/>
              <a:t> (</a:t>
            </a:r>
            <a:r>
              <a:rPr lang="en-US" i="1" dirty="0" err="1"/>
              <a:t>prijelaz</a:t>
            </a:r>
            <a:r>
              <a:rPr lang="en-US" i="1" dirty="0"/>
              <a:t> </a:t>
            </a:r>
            <a:r>
              <a:rPr lang="en-US" i="1" dirty="0" err="1"/>
              <a:t>iz</a:t>
            </a:r>
            <a:r>
              <a:rPr lang="en-US" i="1" dirty="0"/>
              <a:t> </a:t>
            </a:r>
            <a:r>
              <a:rPr lang="en-US" i="1" dirty="0" err="1"/>
              <a:t>pleistocena</a:t>
            </a:r>
            <a:r>
              <a:rPr lang="en-US" i="1" dirty="0"/>
              <a:t> u </a:t>
            </a:r>
            <a:r>
              <a:rPr lang="en-US" i="1" dirty="0" err="1"/>
              <a:t>holocen</a:t>
            </a:r>
            <a:r>
              <a:rPr lang="en-US" i="1" dirty="0"/>
              <a:t> (</a:t>
            </a:r>
            <a:r>
              <a:rPr lang="en-US" i="1" dirty="0" err="1"/>
              <a:t>kraj</a:t>
            </a:r>
            <a:r>
              <a:rPr lang="en-US" i="1" dirty="0"/>
              <a:t> </a:t>
            </a:r>
            <a:r>
              <a:rPr lang="en-US" i="1" dirty="0" err="1"/>
              <a:t>ledenog</a:t>
            </a:r>
            <a:r>
              <a:rPr lang="en-US" i="1" dirty="0"/>
              <a:t> </a:t>
            </a:r>
            <a:r>
              <a:rPr lang="en-US" i="1" dirty="0" err="1"/>
              <a:t>doba</a:t>
            </a:r>
            <a:r>
              <a:rPr lang="en-US" i="1" dirty="0"/>
              <a:t>). </a:t>
            </a:r>
            <a:endParaRPr i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-US" b="1" i="1" dirty="0" err="1"/>
              <a:t>Vjerojatno</a:t>
            </a:r>
            <a:r>
              <a:rPr lang="en-US" b="1" i="1" dirty="0"/>
              <a:t> je </a:t>
            </a:r>
            <a:r>
              <a:rPr lang="en-US" b="1" i="1" dirty="0" err="1"/>
              <a:t>postojao</a:t>
            </a:r>
            <a:r>
              <a:rPr lang="en-US" b="1" i="1" dirty="0"/>
              <a:t> </a:t>
            </a:r>
            <a:r>
              <a:rPr lang="en-US" b="1" i="1" dirty="0" err="1"/>
              <a:t>utjecaj</a:t>
            </a:r>
            <a:r>
              <a:rPr lang="en-US" b="1" i="1" dirty="0"/>
              <a:t> </a:t>
            </a:r>
            <a:r>
              <a:rPr lang="en-US" b="1" i="1" dirty="0" err="1"/>
              <a:t>oba</a:t>
            </a:r>
            <a:r>
              <a:rPr lang="en-US" b="1" i="1" dirty="0"/>
              <a:t> </a:t>
            </a:r>
            <a:r>
              <a:rPr lang="en-US" b="1" i="1" dirty="0" err="1"/>
              <a:t>čimbenika</a:t>
            </a:r>
            <a:r>
              <a:rPr lang="en-US" b="1" i="1" dirty="0"/>
              <a:t>!</a:t>
            </a:r>
            <a:endParaRPr b="1"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/>
          </a:p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-US" b="1"/>
              <a:t>	 	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-US" b="1"/>
              <a:t>Nestajanje lovaca-sakupljača</a:t>
            </a: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ill Sans"/>
              <a:buNone/>
            </a:pPr>
            <a:endParaRPr b="1"/>
          </a:p>
        </p:txBody>
      </p:sp>
      <p:sp>
        <p:nvSpPr>
          <p:cNvPr id="180" name="Google Shape;180;p13"/>
          <p:cNvSpPr txBox="1">
            <a:spLocks noGrp="1"/>
          </p:cNvSpPr>
          <p:nvPr>
            <p:ph type="body" idx="1"/>
          </p:nvPr>
        </p:nvSpPr>
        <p:spPr>
          <a:xfrm>
            <a:off x="2231136" y="2325369"/>
            <a:ext cx="772980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 err="1"/>
              <a:t>Dvije</a:t>
            </a:r>
            <a:r>
              <a:rPr lang="en-US" dirty="0"/>
              <a:t> </a:t>
            </a:r>
            <a:r>
              <a:rPr lang="en-US" dirty="0" err="1"/>
              <a:t>glavne</a:t>
            </a:r>
            <a:r>
              <a:rPr lang="en-US" dirty="0"/>
              <a:t> faze: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/>
              <a:t>1. </a:t>
            </a:r>
            <a:r>
              <a:rPr lang="en-US" b="1" dirty="0" err="1"/>
              <a:t>Uvođenje</a:t>
            </a:r>
            <a:r>
              <a:rPr lang="en-US" b="1" dirty="0"/>
              <a:t> </a:t>
            </a:r>
            <a:r>
              <a:rPr lang="en-US" b="1" dirty="0" err="1"/>
              <a:t>poljoprivrede</a:t>
            </a:r>
            <a:r>
              <a:rPr lang="en-US" b="1" dirty="0"/>
              <a:t> u </a:t>
            </a:r>
            <a:r>
              <a:rPr lang="en-US" b="1" dirty="0" err="1"/>
              <a:t>Africi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Euroaziji</a:t>
            </a:r>
            <a:r>
              <a:rPr lang="en-US" dirty="0"/>
              <a:t> od </a:t>
            </a:r>
            <a:r>
              <a:rPr lang="en-US" dirty="0" err="1"/>
              <a:t>početka</a:t>
            </a:r>
            <a:r>
              <a:rPr lang="en-US" dirty="0"/>
              <a:t> do </a:t>
            </a:r>
            <a:r>
              <a:rPr lang="en-US" dirty="0" err="1"/>
              <a:t>sredine</a:t>
            </a:r>
            <a:r>
              <a:rPr lang="en-US" dirty="0"/>
              <a:t> </a:t>
            </a:r>
            <a:r>
              <a:rPr lang="en-US" dirty="0" err="1"/>
              <a:t>Holocena</a:t>
            </a:r>
            <a:r>
              <a:rPr lang="en-US" dirty="0"/>
              <a:t> – </a:t>
            </a:r>
            <a:r>
              <a:rPr lang="en-US" dirty="0" err="1"/>
              <a:t>prijelaz</a:t>
            </a:r>
            <a:r>
              <a:rPr lang="en-US" dirty="0"/>
              <a:t> u </a:t>
            </a:r>
            <a:r>
              <a:rPr lang="en-US" dirty="0" err="1"/>
              <a:t>poljoprivredno</a:t>
            </a:r>
            <a:r>
              <a:rPr lang="en-US" dirty="0"/>
              <a:t> </a:t>
            </a:r>
            <a:r>
              <a:rPr lang="en-US" dirty="0" err="1"/>
              <a:t>društvo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sjedilački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života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b="1" dirty="0"/>
              <a:t>2. </a:t>
            </a:r>
            <a:r>
              <a:rPr lang="en-US" b="1" dirty="0" err="1"/>
              <a:t>Doba</a:t>
            </a:r>
            <a:r>
              <a:rPr lang="en-US" b="1" dirty="0"/>
              <a:t> </a:t>
            </a:r>
            <a:r>
              <a:rPr lang="en-US" b="1" dirty="0" err="1"/>
              <a:t>kolonijalizma</a:t>
            </a:r>
            <a:r>
              <a:rPr lang="en-US" b="1" dirty="0"/>
              <a:t>, od 1800. – 1945.</a:t>
            </a:r>
            <a:r>
              <a:rPr lang="en-US" dirty="0"/>
              <a:t> – </a:t>
            </a:r>
            <a:r>
              <a:rPr lang="en-US" dirty="0" err="1"/>
              <a:t>širenje</a:t>
            </a:r>
            <a:r>
              <a:rPr lang="en-US" dirty="0"/>
              <a:t> </a:t>
            </a:r>
            <a:r>
              <a:rPr lang="en-US" dirty="0" err="1"/>
              <a:t>industrijskih</a:t>
            </a:r>
            <a:r>
              <a:rPr lang="en-US" dirty="0"/>
              <a:t> </a:t>
            </a:r>
            <a:r>
              <a:rPr lang="en-US" dirty="0" err="1"/>
              <a:t>ekonomija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doba</a:t>
            </a:r>
            <a:r>
              <a:rPr lang="en-US" dirty="0"/>
              <a:t> </a:t>
            </a:r>
            <a:r>
              <a:rPr lang="en-US" dirty="0" err="1"/>
              <a:t>istrebljivanja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porobljavanja</a:t>
            </a:r>
            <a:r>
              <a:rPr lang="en-US" dirty="0"/>
              <a:t>, </a:t>
            </a:r>
            <a:r>
              <a:rPr lang="en-US" dirty="0" err="1"/>
              <a:t>oduzimanje</a:t>
            </a:r>
            <a:r>
              <a:rPr lang="en-US" dirty="0"/>
              <a:t> </a:t>
            </a:r>
            <a:r>
              <a:rPr lang="en-US" dirty="0" err="1"/>
              <a:t>teritorija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autonomije</a:t>
            </a:r>
            <a:r>
              <a:rPr lang="en-US" dirty="0"/>
              <a:t> ''</a:t>
            </a:r>
            <a:r>
              <a:rPr lang="en-US" dirty="0" err="1"/>
              <a:t>slabije</a:t>
            </a:r>
            <a:r>
              <a:rPr lang="en-US" dirty="0"/>
              <a:t> </a:t>
            </a:r>
            <a:r>
              <a:rPr lang="en-US" dirty="0" err="1"/>
              <a:t>razvijenih</a:t>
            </a:r>
            <a:r>
              <a:rPr lang="en-US" dirty="0"/>
              <a:t>'' </a:t>
            </a:r>
            <a:r>
              <a:rPr lang="en-US" dirty="0" err="1"/>
              <a:t>društava</a:t>
            </a:r>
            <a:r>
              <a:rPr lang="en-US" dirty="0"/>
              <a:t>.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i="1" dirty="0"/>
              <a:t>- </a:t>
            </a:r>
            <a:r>
              <a:rPr lang="en-US" i="1" dirty="0" err="1"/>
              <a:t>procjena</a:t>
            </a:r>
            <a:r>
              <a:rPr lang="en-US" i="1" dirty="0"/>
              <a:t> je da je </a:t>
            </a:r>
            <a:r>
              <a:rPr lang="en-US" i="1" dirty="0" err="1"/>
              <a:t>oko</a:t>
            </a:r>
            <a:r>
              <a:rPr lang="en-US" i="1" dirty="0"/>
              <a:t> 50 000 000 </a:t>
            </a:r>
            <a:r>
              <a:rPr lang="en-US" i="1" dirty="0" err="1"/>
              <a:t>ljudi</a:t>
            </a:r>
            <a:r>
              <a:rPr lang="en-US" i="1" dirty="0"/>
              <a:t> </a:t>
            </a:r>
            <a:r>
              <a:rPr lang="en-US" i="1" dirty="0" err="1"/>
              <a:t>ubijeno</a:t>
            </a:r>
            <a:r>
              <a:rPr lang="en-US" i="1" dirty="0"/>
              <a:t> u tom </a:t>
            </a:r>
            <a:r>
              <a:rPr lang="en-US" i="1" dirty="0" err="1"/>
              <a:t>razdoblju</a:t>
            </a:r>
            <a:r>
              <a:rPr lang="en-US" i="1" dirty="0"/>
              <a:t>. </a:t>
            </a:r>
            <a:r>
              <a:rPr lang="en-US" i="1" dirty="0" err="1"/>
              <a:t>Mnogi</a:t>
            </a:r>
            <a:r>
              <a:rPr lang="en-US" i="1" dirty="0"/>
              <a:t> od </a:t>
            </a:r>
            <a:r>
              <a:rPr lang="en-US" i="1" dirty="0" err="1"/>
              <a:t>njih</a:t>
            </a:r>
            <a:r>
              <a:rPr lang="en-US" i="1" dirty="0"/>
              <a:t> </a:t>
            </a:r>
            <a:r>
              <a:rPr lang="en-US" i="1" dirty="0" err="1"/>
              <a:t>su</a:t>
            </a:r>
            <a:r>
              <a:rPr lang="en-US" i="1" dirty="0"/>
              <a:t> </a:t>
            </a:r>
            <a:r>
              <a:rPr lang="en-US" i="1" dirty="0" err="1"/>
              <a:t>još</a:t>
            </a:r>
            <a:r>
              <a:rPr lang="en-US" i="1" dirty="0"/>
              <a:t> </a:t>
            </a:r>
            <a:r>
              <a:rPr lang="en-US" i="1" dirty="0" err="1"/>
              <a:t>živjeli</a:t>
            </a:r>
            <a:r>
              <a:rPr lang="en-US" i="1" dirty="0"/>
              <a:t> </a:t>
            </a:r>
            <a:r>
              <a:rPr lang="en-US" i="1" dirty="0" err="1"/>
              <a:t>lovačko-sakupljačkim</a:t>
            </a:r>
            <a:r>
              <a:rPr lang="en-US" i="1" dirty="0"/>
              <a:t> </a:t>
            </a:r>
            <a:r>
              <a:rPr lang="en-US" i="1" dirty="0" err="1"/>
              <a:t>načinom</a:t>
            </a:r>
            <a:r>
              <a:rPr lang="en-US" i="1" dirty="0"/>
              <a:t> </a:t>
            </a:r>
            <a:r>
              <a:rPr lang="en-US" i="1" dirty="0" err="1"/>
              <a:t>života</a:t>
            </a:r>
            <a:r>
              <a:rPr lang="en-US" i="1" dirty="0"/>
              <a:t>.</a:t>
            </a:r>
            <a:endParaRPr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sve</a:t>
            </a:r>
            <a:r>
              <a:rPr lang="en-US" dirty="0"/>
              <a:t> do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polovice</a:t>
            </a:r>
            <a:r>
              <a:rPr lang="en-US" dirty="0"/>
              <a:t> XX </a:t>
            </a:r>
            <a:r>
              <a:rPr lang="en-US" dirty="0" err="1"/>
              <a:t>st.</a:t>
            </a:r>
            <a:r>
              <a:rPr lang="en-US" dirty="0"/>
              <a:t> </a:t>
            </a:r>
            <a:r>
              <a:rPr lang="en-US" dirty="0" err="1"/>
              <a:t>ovakva</a:t>
            </a:r>
            <a:r>
              <a:rPr lang="en-US" dirty="0"/>
              <a:t> </a:t>
            </a:r>
            <a:r>
              <a:rPr lang="en-US" dirty="0" err="1"/>
              <a:t>društva</a:t>
            </a:r>
            <a:r>
              <a:rPr lang="en-US" dirty="0"/>
              <a:t> </a:t>
            </a:r>
            <a:r>
              <a:rPr lang="en-US" dirty="0" err="1"/>
              <a:t>smatrana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primitivnima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zaostalima</a:t>
            </a:r>
            <a:r>
              <a:rPr lang="en-US" dirty="0"/>
              <a:t>, no </a:t>
            </a:r>
            <a:r>
              <a:rPr lang="en-US" dirty="0" err="1"/>
              <a:t>stvarnost</a:t>
            </a:r>
            <a:r>
              <a:rPr lang="en-US" dirty="0"/>
              <a:t> je </a:t>
            </a:r>
            <a:r>
              <a:rPr lang="en-US" dirty="0" err="1"/>
              <a:t>mnogo</a:t>
            </a:r>
            <a:r>
              <a:rPr lang="en-US" dirty="0"/>
              <a:t> </a:t>
            </a:r>
            <a:r>
              <a:rPr lang="en-US" dirty="0" err="1"/>
              <a:t>drugačija</a:t>
            </a:r>
            <a:r>
              <a:rPr lang="en-US" dirty="0"/>
              <a:t>.</a:t>
            </a:r>
            <a:endParaRPr i="1" dirty="0"/>
          </a:p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399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Zaključno</a:t>
            </a:r>
            <a:endParaRPr/>
          </a:p>
        </p:txBody>
      </p:sp>
      <p:sp>
        <p:nvSpPr>
          <p:cNvPr id="192" name="Google Shape;192;p15"/>
          <p:cNvSpPr txBox="1">
            <a:spLocks noGrp="1"/>
          </p:cNvSpPr>
          <p:nvPr>
            <p:ph type="body" idx="1"/>
          </p:nvPr>
        </p:nvSpPr>
        <p:spPr>
          <a:xfrm>
            <a:off x="2231125" y="2276669"/>
            <a:ext cx="7729800" cy="3778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114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dirty="0"/>
              <a:t>- 95 % </a:t>
            </a:r>
            <a:r>
              <a:rPr lang="en-US" dirty="0" err="1"/>
              <a:t>ljudske</a:t>
            </a:r>
            <a:r>
              <a:rPr lang="en-US" dirty="0"/>
              <a:t> </a:t>
            </a:r>
            <a:r>
              <a:rPr lang="en-US" dirty="0" err="1"/>
              <a:t>povijesti</a:t>
            </a:r>
            <a:r>
              <a:rPr lang="en-US" dirty="0"/>
              <a:t> </a:t>
            </a:r>
            <a:r>
              <a:rPr lang="en-US" dirty="0" err="1"/>
              <a:t>otpada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ovakav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života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ct val="61111"/>
              <a:buNone/>
            </a:pPr>
            <a:r>
              <a:rPr lang="en-US" dirty="0"/>
              <a:t>- </a:t>
            </a:r>
            <a:r>
              <a:rPr lang="en-US" dirty="0" err="1"/>
              <a:t>nikad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imali</a:t>
            </a:r>
            <a:r>
              <a:rPr lang="en-US" dirty="0"/>
              <a:t> </a:t>
            </a:r>
            <a:r>
              <a:rPr lang="en-US" dirty="0" err="1"/>
              <a:t>snažan</a:t>
            </a:r>
            <a:r>
              <a:rPr lang="en-US" dirty="0"/>
              <a:t> </a:t>
            </a:r>
            <a:r>
              <a:rPr lang="en-US" dirty="0" err="1"/>
              <a:t>utjecaj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oceane</a:t>
            </a:r>
            <a:r>
              <a:rPr lang="en-US" dirty="0"/>
              <a:t>,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kopnene</a:t>
            </a:r>
            <a:r>
              <a:rPr lang="en-US" dirty="0"/>
              <a:t> </a:t>
            </a:r>
            <a:r>
              <a:rPr lang="en-US" dirty="0" err="1"/>
              <a:t>ekosustave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sve</a:t>
            </a:r>
            <a:r>
              <a:rPr lang="en-US" dirty="0"/>
              <a:t> do 1500.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nastanjivali</a:t>
            </a:r>
            <a:r>
              <a:rPr lang="en-US" dirty="0"/>
              <a:t> </a:t>
            </a:r>
            <a:r>
              <a:rPr lang="en-US" dirty="0" err="1"/>
              <a:t>većinu</a:t>
            </a:r>
            <a:r>
              <a:rPr lang="en-US" dirty="0"/>
              <a:t> </a:t>
            </a:r>
            <a:r>
              <a:rPr lang="en-US" dirty="0" err="1"/>
              <a:t>Australije</a:t>
            </a:r>
            <a:r>
              <a:rPr lang="en-US" dirty="0"/>
              <a:t>, </a:t>
            </a:r>
            <a:r>
              <a:rPr lang="en-US" dirty="0" err="1"/>
              <a:t>Sjeverne</a:t>
            </a:r>
            <a:r>
              <a:rPr lang="en-US" dirty="0"/>
              <a:t> </a:t>
            </a:r>
            <a:r>
              <a:rPr lang="en-US" dirty="0" err="1"/>
              <a:t>Amerike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dijelove</a:t>
            </a:r>
            <a:r>
              <a:rPr lang="en-US" dirty="0"/>
              <a:t> J. </a:t>
            </a:r>
            <a:r>
              <a:rPr lang="en-US" dirty="0" err="1"/>
              <a:t>Amerike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dirty="0"/>
              <a:t>- </a:t>
            </a:r>
            <a:r>
              <a:rPr lang="en-US" dirty="0" err="1"/>
              <a:t>bili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pod </a:t>
            </a:r>
            <a:r>
              <a:rPr lang="en-US" dirty="0" err="1"/>
              <a:t>snažnim</a:t>
            </a:r>
            <a:r>
              <a:rPr lang="en-US" dirty="0"/>
              <a:t> </a:t>
            </a:r>
            <a:r>
              <a:rPr lang="en-US" dirty="0" err="1"/>
              <a:t>utjecajem</a:t>
            </a:r>
            <a:r>
              <a:rPr lang="en-US" dirty="0"/>
              <a:t> </a:t>
            </a:r>
            <a:r>
              <a:rPr lang="en-US" dirty="0" err="1"/>
              <a:t>klime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okolišnih</a:t>
            </a:r>
            <a:r>
              <a:rPr lang="en-US" dirty="0"/>
              <a:t> </a:t>
            </a:r>
            <a:r>
              <a:rPr lang="en-US" dirty="0" err="1"/>
              <a:t>promjena</a:t>
            </a:r>
            <a:r>
              <a:rPr lang="en-US" dirty="0"/>
              <a:t>, </a:t>
            </a:r>
            <a:r>
              <a:rPr lang="en-US" dirty="0" err="1"/>
              <a:t>iako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sami</a:t>
            </a:r>
            <a:r>
              <a:rPr lang="en-US" dirty="0"/>
              <a:t> </a:t>
            </a:r>
            <a:r>
              <a:rPr lang="en-US" dirty="0" err="1"/>
              <a:t>djelomično</a:t>
            </a:r>
            <a:r>
              <a:rPr lang="en-US" dirty="0"/>
              <a:t> </a:t>
            </a:r>
            <a:r>
              <a:rPr lang="en-US" dirty="0" err="1"/>
              <a:t>upravljali</a:t>
            </a:r>
            <a:r>
              <a:rPr lang="en-US" dirty="0"/>
              <a:t> </a:t>
            </a:r>
            <a:r>
              <a:rPr lang="en-US" dirty="0" err="1"/>
              <a:t>okolišem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ct val="61111"/>
              <a:buNone/>
            </a:pPr>
            <a:r>
              <a:rPr lang="en-US" dirty="0"/>
              <a:t>-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procjenjuje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do 9 mil. →  </a:t>
            </a:r>
            <a:r>
              <a:rPr lang="en-US" dirty="0" err="1"/>
              <a:t>niska</a:t>
            </a:r>
            <a:r>
              <a:rPr lang="en-US" dirty="0"/>
              <a:t> </a:t>
            </a:r>
            <a:r>
              <a:rPr lang="en-US" dirty="0" err="1"/>
              <a:t>gustoća</a:t>
            </a:r>
            <a:r>
              <a:rPr lang="en-US" dirty="0"/>
              <a:t> </a:t>
            </a:r>
            <a:r>
              <a:rPr lang="en-US" dirty="0" err="1"/>
              <a:t>naseljenosti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veća</a:t>
            </a:r>
            <a:r>
              <a:rPr lang="en-US" dirty="0"/>
              <a:t> </a:t>
            </a:r>
            <a:r>
              <a:rPr lang="en-US" dirty="0" err="1"/>
              <a:t>potreba</a:t>
            </a:r>
            <a:r>
              <a:rPr lang="en-US" dirty="0"/>
              <a:t> za </a:t>
            </a:r>
            <a:r>
              <a:rPr lang="en-US" dirty="0" err="1"/>
              <a:t>prostorom</a:t>
            </a:r>
            <a:r>
              <a:rPr lang="en-US" dirty="0"/>
              <a:t> da se </a:t>
            </a:r>
            <a:r>
              <a:rPr lang="en-US" dirty="0" err="1"/>
              <a:t>zadovolje</a:t>
            </a:r>
            <a:r>
              <a:rPr lang="en-US" dirty="0"/>
              <a:t> </a:t>
            </a:r>
            <a:r>
              <a:rPr lang="en-US" dirty="0" err="1"/>
              <a:t>potrebe</a:t>
            </a:r>
            <a:r>
              <a:rPr lang="en-US" dirty="0"/>
              <a:t>. S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, </a:t>
            </a:r>
            <a:r>
              <a:rPr lang="en-US" dirty="0" err="1"/>
              <a:t>okoliš</a:t>
            </a:r>
            <a:r>
              <a:rPr lang="en-US" dirty="0"/>
              <a:t> je </a:t>
            </a:r>
            <a:r>
              <a:rPr lang="en-US" dirty="0" err="1"/>
              <a:t>imao</a:t>
            </a:r>
            <a:r>
              <a:rPr lang="en-US" dirty="0"/>
              <a:t> </a:t>
            </a:r>
            <a:r>
              <a:rPr lang="en-US" dirty="0" err="1"/>
              <a:t>vremena</a:t>
            </a:r>
            <a:r>
              <a:rPr lang="en-US" dirty="0"/>
              <a:t> da se </a:t>
            </a:r>
            <a:r>
              <a:rPr lang="en-US" dirty="0" err="1"/>
              <a:t>obnovi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ct val="61111"/>
              <a:buNone/>
            </a:pPr>
            <a:r>
              <a:rPr lang="en-US" dirty="0"/>
              <a:t> –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ispod</a:t>
            </a:r>
            <a:r>
              <a:rPr lang="en-US" dirty="0"/>
              <a:t> </a:t>
            </a:r>
            <a:r>
              <a:rPr lang="en-US" dirty="0" err="1"/>
              <a:t>granice</a:t>
            </a:r>
            <a:r>
              <a:rPr lang="en-US" dirty="0"/>
              <a:t> </a:t>
            </a:r>
            <a:r>
              <a:rPr lang="en-US" dirty="0" err="1"/>
              <a:t>nosivosti</a:t>
            </a:r>
            <a:r>
              <a:rPr lang="en-US" dirty="0"/>
              <a:t> </a:t>
            </a:r>
            <a:r>
              <a:rPr lang="en-US" dirty="0" err="1"/>
              <a:t>prostora</a:t>
            </a:r>
            <a:r>
              <a:rPr lang="en-US" dirty="0"/>
              <a:t>!  </a:t>
            </a:r>
            <a:r>
              <a:rPr lang="en-US" dirty="0" err="1"/>
              <a:t>Postojala</a:t>
            </a:r>
            <a:r>
              <a:rPr lang="en-US" dirty="0"/>
              <a:t>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svjesna</a:t>
            </a:r>
            <a:r>
              <a:rPr lang="en-US" dirty="0"/>
              <a:t> </a:t>
            </a:r>
            <a:r>
              <a:rPr lang="en-US" dirty="0" err="1"/>
              <a:t>populacijska</a:t>
            </a:r>
            <a:r>
              <a:rPr lang="en-US" dirty="0"/>
              <a:t> </a:t>
            </a:r>
            <a:r>
              <a:rPr lang="en-US" dirty="0" err="1"/>
              <a:t>kontrola</a:t>
            </a:r>
            <a:r>
              <a:rPr lang="en-US" dirty="0"/>
              <a:t> – </a:t>
            </a:r>
            <a:r>
              <a:rPr lang="en-US" dirty="0" err="1"/>
              <a:t>uslijed</a:t>
            </a:r>
            <a:r>
              <a:rPr lang="en-US" dirty="0"/>
              <a:t> </a:t>
            </a:r>
            <a:r>
              <a:rPr lang="en-US" dirty="0" err="1"/>
              <a:t>nedostatka</a:t>
            </a:r>
            <a:r>
              <a:rPr lang="en-US" dirty="0"/>
              <a:t> </a:t>
            </a:r>
            <a:r>
              <a:rPr lang="en-US" dirty="0" err="1"/>
              <a:t>hrane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se </a:t>
            </a:r>
            <a:r>
              <a:rPr lang="en-US" dirty="0" err="1"/>
              <a:t>širila</a:t>
            </a:r>
            <a:r>
              <a:rPr lang="en-US" dirty="0"/>
              <a:t> </a:t>
            </a:r>
            <a:r>
              <a:rPr lang="en-US" dirty="0" err="1"/>
              <a:t>populacija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https://www.youtube.com/watch?v=Dk0sJP9C9-I</a:t>
            </a:r>
            <a:r>
              <a:rPr lang="en-US" dirty="0"/>
              <a:t> </a:t>
            </a:r>
            <a:endParaRPr dirty="0"/>
          </a:p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6E">
            <a:alpha val="69020"/>
          </a:srgbClr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"/>
          <p:cNvSpPr txBox="1"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</a:pPr>
            <a:r>
              <a:rPr lang="en-US"/>
              <a:t>PREDINDUSTRIJSKA POLJOPRIVREDA</a:t>
            </a:r>
            <a:endParaRPr/>
          </a:p>
        </p:txBody>
      </p:sp>
      <p:sp>
        <p:nvSpPr>
          <p:cNvPr id="198" name="Google Shape;198;p16"/>
          <p:cNvSpPr txBox="1"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Povijest okoliša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LITERATURA</a:t>
            </a:r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body" idx="1"/>
          </p:nvPr>
        </p:nvSpPr>
        <p:spPr>
          <a:xfrm>
            <a:off x="2231136" y="2336204"/>
            <a:ext cx="7667467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Simmons: </a:t>
            </a:r>
            <a:r>
              <a:rPr lang="en-US" sz="2400" i="1"/>
              <a:t>Globalna povijest okoliša – </a:t>
            </a:r>
            <a:r>
              <a:rPr lang="en-US" sz="2400" b="1" i="1"/>
              <a:t>III. Predindustrijska poljoprivreda</a:t>
            </a:r>
            <a:r>
              <a:rPr lang="en-US" sz="2400" i="1"/>
              <a:t> </a:t>
            </a:r>
            <a:r>
              <a:rPr lang="en-US" sz="2400"/>
              <a:t>(59. – 116. str)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Prezentacija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OD KADA DO KADA TRAJE RAZDOBLJE PREDINDUSTRIJSKE POLJOPRIVREDE?</a:t>
            </a:r>
            <a:endParaRPr/>
          </a:p>
        </p:txBody>
      </p:sp>
      <p:sp>
        <p:nvSpPr>
          <p:cNvPr id="210" name="Google Shape;210;p18"/>
          <p:cNvSpPr txBox="1">
            <a:spLocks noGrp="1"/>
          </p:cNvSpPr>
          <p:nvPr>
            <p:ph type="body" idx="1"/>
          </p:nvPr>
        </p:nvSpPr>
        <p:spPr>
          <a:xfrm>
            <a:off x="2231136" y="2336204"/>
            <a:ext cx="7667467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Započinje prije oko 10 000 godina (cca. Holocen) i traje do sredine 18. stoljeća (industrijska revolucija)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Zašto?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 b="1"/>
              <a:t>holocen – stabilizacija klime (kraj pleistocena - ledenog doba)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 b="1"/>
              <a:t>Stvaraju se stabilni uvjeti za proizvodnju/uzgoj hrane</a:t>
            </a:r>
            <a:endParaRPr/>
          </a:p>
        </p:txBody>
      </p:sp>
      <p:pic>
        <p:nvPicPr>
          <p:cNvPr id="211" name="Google Shape;21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6585" y="2244405"/>
            <a:ext cx="5798829" cy="4319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9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POČECI POLJOPRIVREDNIH DRUŠTAVA</a:t>
            </a:r>
            <a:endParaRPr/>
          </a:p>
        </p:txBody>
      </p:sp>
      <p:sp>
        <p:nvSpPr>
          <p:cNvPr id="217" name="Google Shape;217;p19"/>
          <p:cNvSpPr txBox="1">
            <a:spLocks noGrp="1"/>
          </p:cNvSpPr>
          <p:nvPr>
            <p:ph type="body" idx="1"/>
          </p:nvPr>
        </p:nvSpPr>
        <p:spPr>
          <a:xfrm>
            <a:off x="2231136" y="2336204"/>
            <a:ext cx="7667467" cy="377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 err="1"/>
              <a:t>Poljoprivreda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poljoprivredna</a:t>
            </a:r>
            <a:r>
              <a:rPr lang="en-US" sz="2400" dirty="0"/>
              <a:t> </a:t>
            </a:r>
            <a:r>
              <a:rPr lang="en-US" sz="2400" dirty="0" err="1"/>
              <a:t>društva</a:t>
            </a:r>
            <a:r>
              <a:rPr lang="en-US" sz="2400" dirty="0"/>
              <a:t> </a:t>
            </a:r>
            <a:r>
              <a:rPr lang="en-US" sz="2400" b="1" dirty="0"/>
              <a:t>ne </a:t>
            </a:r>
            <a:r>
              <a:rPr lang="en-US" sz="2400" b="1" dirty="0" err="1"/>
              <a:t>razvijaju</a:t>
            </a:r>
            <a:r>
              <a:rPr lang="en-US" sz="2400" b="1" dirty="0"/>
              <a:t> se </a:t>
            </a:r>
            <a:r>
              <a:rPr lang="en-US" sz="2400" b="1" dirty="0" err="1"/>
              <a:t>geografski</a:t>
            </a:r>
            <a:r>
              <a:rPr lang="en-US" sz="2400" b="1" dirty="0"/>
              <a:t> </a:t>
            </a:r>
            <a:r>
              <a:rPr lang="en-US" sz="2400" b="1" dirty="0" err="1"/>
              <a:t>ravnomjerno</a:t>
            </a:r>
            <a:r>
              <a:rPr lang="en-US" sz="2400" dirty="0"/>
              <a:t>, </a:t>
            </a:r>
            <a:r>
              <a:rPr lang="en-US" sz="2400" dirty="0" err="1"/>
              <a:t>niti</a:t>
            </a:r>
            <a:r>
              <a:rPr lang="en-US" sz="2400" dirty="0"/>
              <a:t> </a:t>
            </a:r>
            <a:r>
              <a:rPr lang="en-US" sz="2400" dirty="0" err="1"/>
              <a:t>istovremeno</a:t>
            </a:r>
            <a:r>
              <a:rPr lang="en-US" sz="2400" dirty="0"/>
              <a:t>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 err="1"/>
              <a:t>Razvoj</a:t>
            </a:r>
            <a:r>
              <a:rPr lang="en-US" sz="2400" dirty="0"/>
              <a:t> </a:t>
            </a:r>
            <a:r>
              <a:rPr lang="en-US" sz="2400" dirty="0" err="1"/>
              <a:t>ovisi</a:t>
            </a:r>
            <a:r>
              <a:rPr lang="en-US" sz="2400" dirty="0"/>
              <a:t> o </a:t>
            </a:r>
            <a:r>
              <a:rPr lang="en-US" sz="2400" dirty="0" err="1"/>
              <a:t>brojnim</a:t>
            </a:r>
            <a:r>
              <a:rPr lang="en-US" sz="2400" dirty="0"/>
              <a:t> </a:t>
            </a:r>
            <a:r>
              <a:rPr lang="en-US" sz="2400" dirty="0" err="1"/>
              <a:t>čimbenicima</a:t>
            </a:r>
            <a:r>
              <a:rPr lang="en-US" sz="2400" dirty="0"/>
              <a:t>: Klima, </a:t>
            </a:r>
            <a:r>
              <a:rPr lang="en-US" sz="2400" dirty="0" err="1"/>
              <a:t>reljef</a:t>
            </a:r>
            <a:r>
              <a:rPr lang="en-US" sz="2400" dirty="0"/>
              <a:t>, </a:t>
            </a:r>
            <a:r>
              <a:rPr lang="en-US" sz="2400" dirty="0" err="1"/>
              <a:t>voda</a:t>
            </a:r>
            <a:r>
              <a:rPr lang="en-US" sz="2400" dirty="0"/>
              <a:t>…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 err="1"/>
              <a:t>Početak</a:t>
            </a:r>
            <a:r>
              <a:rPr lang="en-US" sz="2400" dirty="0"/>
              <a:t> </a:t>
            </a:r>
            <a:r>
              <a:rPr lang="en-US" sz="2400" dirty="0" err="1"/>
              <a:t>poljoprivrednih</a:t>
            </a:r>
            <a:r>
              <a:rPr lang="en-US" sz="2400" dirty="0"/>
              <a:t> </a:t>
            </a:r>
            <a:r>
              <a:rPr lang="en-US" sz="2400" dirty="0" err="1"/>
              <a:t>društava</a:t>
            </a:r>
            <a:r>
              <a:rPr lang="en-US" sz="2400" dirty="0"/>
              <a:t> ne </a:t>
            </a:r>
            <a:r>
              <a:rPr lang="en-US" sz="2400" dirty="0" err="1"/>
              <a:t>označava</a:t>
            </a:r>
            <a:r>
              <a:rPr lang="en-US" sz="2400" dirty="0"/>
              <a:t> </a:t>
            </a:r>
            <a:r>
              <a:rPr lang="en-US" sz="2400" dirty="0" err="1"/>
              <a:t>nestanak</a:t>
            </a:r>
            <a:r>
              <a:rPr lang="en-US" sz="2400" dirty="0"/>
              <a:t> </a:t>
            </a:r>
            <a:r>
              <a:rPr lang="en-US" sz="2400" dirty="0" err="1"/>
              <a:t>lovačko-sakupljačkih</a:t>
            </a:r>
            <a:r>
              <a:rPr lang="en-US" sz="2400" dirty="0"/>
              <a:t> </a:t>
            </a:r>
            <a:r>
              <a:rPr lang="en-US" sz="2400" dirty="0" err="1"/>
              <a:t>društava</a:t>
            </a:r>
            <a:r>
              <a:rPr lang="en-US" sz="2400" dirty="0"/>
              <a:t>!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 err="1"/>
              <a:t>Najstariji</a:t>
            </a:r>
            <a:r>
              <a:rPr lang="en-US" sz="2400" dirty="0"/>
              <a:t> </a:t>
            </a:r>
            <a:r>
              <a:rPr lang="en-US" sz="2400" dirty="0" err="1"/>
              <a:t>dokazi</a:t>
            </a:r>
            <a:r>
              <a:rPr lang="en-US" sz="2400" dirty="0"/>
              <a:t> za </a:t>
            </a:r>
            <a:r>
              <a:rPr lang="en-US" sz="2400" dirty="0" err="1"/>
              <a:t>poljoprivredu</a:t>
            </a:r>
            <a:r>
              <a:rPr lang="en-US" sz="2400" dirty="0"/>
              <a:t> – </a:t>
            </a:r>
            <a:r>
              <a:rPr lang="en-US" sz="2400" dirty="0" err="1"/>
              <a:t>Sirija</a:t>
            </a:r>
            <a:r>
              <a:rPr lang="en-US" sz="2400" dirty="0"/>
              <a:t>, </a:t>
            </a:r>
            <a:r>
              <a:rPr lang="en-US" sz="2400" dirty="0" err="1"/>
              <a:t>oko</a:t>
            </a:r>
            <a:r>
              <a:rPr lang="en-US" sz="2400" dirty="0"/>
              <a:t> 13 000 g. B.P. (</a:t>
            </a:r>
            <a:r>
              <a:rPr lang="en-US" sz="2400" dirty="0" err="1"/>
              <a:t>prvo</a:t>
            </a:r>
            <a:r>
              <a:rPr lang="en-US" sz="2400" dirty="0"/>
              <a:t> </a:t>
            </a:r>
            <a:r>
              <a:rPr lang="en-US" sz="2400" dirty="0" err="1"/>
              <a:t>uzgoj</a:t>
            </a:r>
            <a:r>
              <a:rPr lang="en-US" sz="2400" dirty="0"/>
              <a:t> </a:t>
            </a:r>
            <a:r>
              <a:rPr lang="en-US" sz="2400" dirty="0" err="1"/>
              <a:t>raži</a:t>
            </a:r>
            <a:r>
              <a:rPr lang="en-US" sz="2400" dirty="0"/>
              <a:t>, a </a:t>
            </a:r>
            <a:r>
              <a:rPr lang="en-US" sz="2400" dirty="0" err="1"/>
              <a:t>kasnije</a:t>
            </a:r>
            <a:r>
              <a:rPr lang="en-US" sz="2400" dirty="0"/>
              <a:t>, </a:t>
            </a:r>
            <a:r>
              <a:rPr lang="en-US" sz="2400" dirty="0" err="1"/>
              <a:t>stabilizacijom</a:t>
            </a:r>
            <a:r>
              <a:rPr lang="en-US" sz="2400" dirty="0"/>
              <a:t> </a:t>
            </a:r>
            <a:r>
              <a:rPr lang="en-US" sz="2400" dirty="0" err="1"/>
              <a:t>klime</a:t>
            </a:r>
            <a:r>
              <a:rPr lang="en-US" sz="2400" dirty="0"/>
              <a:t> </a:t>
            </a:r>
            <a:r>
              <a:rPr lang="en-US" sz="2400" dirty="0" err="1"/>
              <a:t>promjena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žitarice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ječam</a:t>
            </a:r>
            <a:r>
              <a:rPr lang="en-US" sz="2400" dirty="0"/>
              <a:t>. S </a:t>
            </a:r>
            <a:r>
              <a:rPr lang="en-US" sz="2400" dirty="0" err="1"/>
              <a:t>vremenom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ovčarstvo</a:t>
            </a:r>
            <a:r>
              <a:rPr lang="en-US" sz="2400" dirty="0"/>
              <a:t>.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0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POČECI POLJOPRIVREDNIH DRUŠTAVA</a:t>
            </a:r>
            <a:endParaRPr/>
          </a:p>
        </p:txBody>
      </p:sp>
      <p:sp>
        <p:nvSpPr>
          <p:cNvPr id="223" name="Google Shape;223;p20"/>
          <p:cNvSpPr txBox="1">
            <a:spLocks noGrp="1"/>
          </p:cNvSpPr>
          <p:nvPr>
            <p:ph type="body" idx="1"/>
          </p:nvPr>
        </p:nvSpPr>
        <p:spPr>
          <a:xfrm>
            <a:off x="2231136" y="2336204"/>
            <a:ext cx="7667467" cy="377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Kako</a:t>
            </a:r>
            <a:r>
              <a:rPr lang="en-US" sz="2000" dirty="0"/>
              <a:t> je </a:t>
            </a:r>
            <a:r>
              <a:rPr lang="en-US" sz="2000" dirty="0" err="1"/>
              <a:t>došlo</a:t>
            </a:r>
            <a:r>
              <a:rPr lang="en-US" sz="2000" dirty="0"/>
              <a:t> do </a:t>
            </a:r>
            <a:r>
              <a:rPr lang="en-US" sz="2000" dirty="0" err="1"/>
              <a:t>razvoja</a:t>
            </a:r>
            <a:r>
              <a:rPr lang="en-US" sz="2000" dirty="0"/>
              <a:t> </a:t>
            </a:r>
            <a:r>
              <a:rPr lang="en-US" sz="2000" dirty="0" err="1"/>
              <a:t>poljoprivrede</a:t>
            </a:r>
            <a:r>
              <a:rPr lang="en-US" sz="2000" dirty="0"/>
              <a:t>? - </a:t>
            </a:r>
            <a:r>
              <a:rPr lang="en-US" sz="2000" u="sng" dirty="0">
                <a:solidFill>
                  <a:schemeClr val="hlink"/>
                </a:solidFill>
                <a:hlinkClick r:id="rId3"/>
              </a:rPr>
              <a:t>https://www.youtube.com/watch?v=ADcj5Sh8YlE</a:t>
            </a:r>
            <a:r>
              <a:rPr lang="en-US" sz="2000" dirty="0"/>
              <a:t>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000" dirty="0" err="1"/>
              <a:t>Razne</a:t>
            </a:r>
            <a:r>
              <a:rPr lang="en-US" sz="2000" dirty="0"/>
              <a:t> </a:t>
            </a:r>
            <a:r>
              <a:rPr lang="en-US" sz="2000" dirty="0" err="1"/>
              <a:t>teorije</a:t>
            </a:r>
            <a:r>
              <a:rPr lang="en-US" sz="2000" dirty="0"/>
              <a:t>: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 dirty="0" err="1"/>
              <a:t>Aridnija</a:t>
            </a:r>
            <a:r>
              <a:rPr lang="en-US" sz="2000" b="1" dirty="0"/>
              <a:t> (</a:t>
            </a:r>
            <a:r>
              <a:rPr lang="en-US" sz="2000" b="1" dirty="0" err="1"/>
              <a:t>suša</a:t>
            </a:r>
            <a:r>
              <a:rPr lang="en-US" sz="2000" b="1" dirty="0"/>
              <a:t>) </a:t>
            </a:r>
            <a:r>
              <a:rPr lang="en-US" sz="2000" b="1" dirty="0" err="1"/>
              <a:t>klima</a:t>
            </a:r>
            <a:r>
              <a:rPr lang="en-US" sz="2000" b="1" dirty="0"/>
              <a:t> </a:t>
            </a:r>
            <a:r>
              <a:rPr lang="en-US" sz="2000" dirty="0" err="1"/>
              <a:t>krajem</a:t>
            </a:r>
            <a:r>
              <a:rPr lang="en-US" sz="2000" dirty="0"/>
              <a:t> </a:t>
            </a:r>
            <a:r>
              <a:rPr lang="en-US" sz="2000" dirty="0" err="1"/>
              <a:t>pleistocena</a:t>
            </a:r>
            <a:r>
              <a:rPr lang="hr-HR" sz="2000" dirty="0"/>
              <a:t> </a:t>
            </a:r>
            <a:r>
              <a:rPr lang="hr-HR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</a:t>
            </a:r>
            <a:r>
              <a:rPr lang="en-US" sz="2000" b="1" dirty="0" err="1"/>
              <a:t>sakupljači-lovci</a:t>
            </a:r>
            <a:r>
              <a:rPr lang="en-US" sz="2000" b="1" dirty="0"/>
              <a:t> se </a:t>
            </a:r>
            <a:r>
              <a:rPr lang="en-US" sz="2000" b="1" dirty="0" err="1"/>
              <a:t>okupljaju</a:t>
            </a:r>
            <a:r>
              <a:rPr lang="en-US" sz="2000" b="1" dirty="0"/>
              <a:t> </a:t>
            </a:r>
            <a:r>
              <a:rPr lang="en-US" sz="2000" dirty="0" err="1"/>
              <a:t>oko</a:t>
            </a:r>
            <a:r>
              <a:rPr lang="en-US" sz="2000" dirty="0"/>
              <a:t> </a:t>
            </a:r>
            <a:r>
              <a:rPr lang="en-US" sz="2000" dirty="0" err="1"/>
              <a:t>oaza</a:t>
            </a:r>
            <a:r>
              <a:rPr lang="hr-HR" sz="2000" dirty="0"/>
              <a:t> </a:t>
            </a:r>
            <a:r>
              <a:rPr lang="hr-HR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</a:t>
            </a:r>
            <a:r>
              <a:rPr lang="en-US" sz="2000" dirty="0" err="1"/>
              <a:t>zbog</a:t>
            </a:r>
            <a:r>
              <a:rPr lang="en-US" sz="2000" dirty="0"/>
              <a:t> </a:t>
            </a:r>
            <a:r>
              <a:rPr lang="en-US" sz="2000" dirty="0" err="1"/>
              <a:t>veće</a:t>
            </a:r>
            <a:r>
              <a:rPr lang="en-US" sz="2000" dirty="0"/>
              <a:t> </a:t>
            </a:r>
            <a:r>
              <a:rPr lang="en-US" sz="2000" dirty="0" err="1"/>
              <a:t>potrebe</a:t>
            </a:r>
            <a:r>
              <a:rPr lang="en-US" sz="2000" dirty="0"/>
              <a:t> za </a:t>
            </a:r>
            <a:r>
              <a:rPr lang="en-US" sz="2000" dirty="0" err="1"/>
              <a:t>hranom</a:t>
            </a:r>
            <a:r>
              <a:rPr lang="en-US" sz="2000" dirty="0"/>
              <a:t> </a:t>
            </a:r>
            <a:r>
              <a:rPr lang="en-US" sz="2000" dirty="0" err="1"/>
              <a:t>bili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primorani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b="1" dirty="0" err="1"/>
              <a:t>uzgoj</a:t>
            </a:r>
            <a:r>
              <a:rPr lang="en-US" sz="2000" dirty="0"/>
              <a:t>. </a:t>
            </a:r>
            <a:endParaRPr sz="20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Sušni</a:t>
            </a:r>
            <a:r>
              <a:rPr lang="en-US" sz="2000" dirty="0"/>
              <a:t> </a:t>
            </a:r>
            <a:r>
              <a:rPr lang="en-US" sz="2000" dirty="0" err="1"/>
              <a:t>periodi</a:t>
            </a:r>
            <a:r>
              <a:rPr lang="en-US" sz="2000" dirty="0"/>
              <a:t> </a:t>
            </a:r>
            <a:r>
              <a:rPr lang="en-US" sz="2000" dirty="0" err="1"/>
              <a:t>bili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nepovoljni</a:t>
            </a:r>
            <a:r>
              <a:rPr lang="en-US" sz="2000" dirty="0"/>
              <a:t> za </a:t>
            </a:r>
            <a:r>
              <a:rPr lang="en-US" sz="2000" dirty="0" err="1"/>
              <a:t>biljke</a:t>
            </a:r>
            <a:r>
              <a:rPr lang="en-US" sz="2000" dirty="0"/>
              <a:t> – </a:t>
            </a:r>
            <a:r>
              <a:rPr lang="en-US" sz="2000" dirty="0" err="1"/>
              <a:t>okretanje</a:t>
            </a:r>
            <a:r>
              <a:rPr lang="en-US" sz="2000" dirty="0"/>
              <a:t> </a:t>
            </a:r>
            <a:r>
              <a:rPr lang="en-US" sz="2000" dirty="0" err="1"/>
              <a:t>životinjama</a:t>
            </a:r>
            <a:r>
              <a:rPr lang="en-US" sz="2000" dirty="0"/>
              <a:t> (</a:t>
            </a:r>
            <a:r>
              <a:rPr lang="en-US" sz="2000" dirty="0" err="1"/>
              <a:t>stočarstvo</a:t>
            </a:r>
            <a:r>
              <a:rPr lang="en-US" sz="2000" dirty="0"/>
              <a:t>)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Okretanje</a:t>
            </a:r>
            <a:r>
              <a:rPr lang="en-US" sz="2000" dirty="0"/>
              <a:t> </a:t>
            </a:r>
            <a:r>
              <a:rPr lang="en-US" sz="2000" dirty="0" err="1"/>
              <a:t>velikim</a:t>
            </a:r>
            <a:r>
              <a:rPr lang="en-US" sz="2000" dirty="0"/>
              <a:t> </a:t>
            </a:r>
            <a:r>
              <a:rPr lang="en-US" sz="2000" dirty="0" err="1"/>
              <a:t>rijekama</a:t>
            </a:r>
            <a:r>
              <a:rPr lang="en-US" sz="2000" dirty="0"/>
              <a:t>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izvoru</a:t>
            </a:r>
            <a:r>
              <a:rPr lang="en-US" sz="2000" dirty="0"/>
              <a:t> </a:t>
            </a:r>
            <a:r>
              <a:rPr lang="en-US" sz="2000" dirty="0" err="1"/>
              <a:t>vode</a:t>
            </a:r>
            <a:r>
              <a:rPr lang="en-US" sz="2000" dirty="0"/>
              <a:t> (</a:t>
            </a:r>
            <a:r>
              <a:rPr lang="en-US" sz="2000" dirty="0" err="1"/>
              <a:t>prve</a:t>
            </a:r>
            <a:r>
              <a:rPr lang="en-US" sz="2000" dirty="0"/>
              <a:t> </a:t>
            </a:r>
            <a:r>
              <a:rPr lang="en-US" sz="2000" dirty="0" err="1"/>
              <a:t>civilizacije</a:t>
            </a:r>
            <a:r>
              <a:rPr lang="en-US" sz="2000" dirty="0"/>
              <a:t>) – </a:t>
            </a:r>
            <a:r>
              <a:rPr lang="en-US" sz="2000" b="1" dirty="0" err="1"/>
              <a:t>navodnjavanje</a:t>
            </a:r>
            <a:r>
              <a:rPr lang="en-US" sz="2000" b="1" dirty="0"/>
              <a:t>!</a:t>
            </a:r>
            <a:endParaRPr sz="2800" b="1" dirty="0"/>
          </a:p>
        </p:txBody>
      </p:sp>
      <p:pic>
        <p:nvPicPr>
          <p:cNvPr id="224" name="Google Shape;22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08341" y="3844030"/>
            <a:ext cx="3760802" cy="2898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OBILJEŽJA RAZDOBLJA POLJOPRIVREDNIH DRUŠTAVA</a:t>
            </a:r>
            <a:endParaRPr/>
          </a:p>
        </p:txBody>
      </p:sp>
      <p:sp>
        <p:nvSpPr>
          <p:cNvPr id="230" name="Google Shape;230;p21"/>
          <p:cNvSpPr txBox="1">
            <a:spLocks noGrp="1"/>
          </p:cNvSpPr>
          <p:nvPr>
            <p:ph type="body" idx="1"/>
          </p:nvPr>
        </p:nvSpPr>
        <p:spPr>
          <a:xfrm>
            <a:off x="2231136" y="2336204"/>
            <a:ext cx="7667467" cy="364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 err="1"/>
              <a:t>Dva</a:t>
            </a:r>
            <a:r>
              <a:rPr lang="en-US" sz="2400" dirty="0"/>
              <a:t> </a:t>
            </a:r>
            <a:r>
              <a:rPr lang="en-US" sz="2400" dirty="0" err="1"/>
              <a:t>procesa</a:t>
            </a:r>
            <a:r>
              <a:rPr lang="en-US" sz="2400" dirty="0"/>
              <a:t> 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ključna</a:t>
            </a:r>
            <a:r>
              <a:rPr lang="en-US" sz="2400" dirty="0"/>
              <a:t> u </a:t>
            </a:r>
            <a:r>
              <a:rPr lang="en-US" sz="2400" dirty="0" err="1"/>
              <a:t>ovom</a:t>
            </a:r>
            <a:r>
              <a:rPr lang="en-US" sz="2400" dirty="0"/>
              <a:t> </a:t>
            </a:r>
            <a:r>
              <a:rPr lang="en-US" sz="2400" dirty="0" err="1"/>
              <a:t>razdoblju</a:t>
            </a:r>
            <a:r>
              <a:rPr lang="en-US" sz="2400" dirty="0"/>
              <a:t>: 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 dirty="0" err="1"/>
              <a:t>Kontrolirani</a:t>
            </a:r>
            <a:r>
              <a:rPr lang="en-US" sz="2400" b="1" dirty="0"/>
              <a:t> </a:t>
            </a:r>
            <a:r>
              <a:rPr lang="en-US" sz="2400" b="1" dirty="0" err="1"/>
              <a:t>uzgoj</a:t>
            </a:r>
            <a:r>
              <a:rPr lang="en-US" sz="2400" b="1" dirty="0"/>
              <a:t> </a:t>
            </a:r>
            <a:r>
              <a:rPr lang="en-US" sz="2400" b="1" dirty="0" err="1"/>
              <a:t>biljaka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životinja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 dirty="0" err="1"/>
              <a:t>Prelazak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/>
              <a:t>sjedilački</a:t>
            </a:r>
            <a:r>
              <a:rPr lang="en-US" sz="2400" b="1" dirty="0"/>
              <a:t> </a:t>
            </a:r>
            <a:r>
              <a:rPr lang="en-US" sz="2400" b="1" dirty="0" err="1"/>
              <a:t>način</a:t>
            </a:r>
            <a:r>
              <a:rPr lang="en-US" sz="2400" b="1" dirty="0"/>
              <a:t> </a:t>
            </a:r>
            <a:r>
              <a:rPr lang="en-US" sz="2400" b="1" dirty="0" err="1"/>
              <a:t>života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 err="1"/>
              <a:t>Veće</a:t>
            </a:r>
            <a:r>
              <a:rPr lang="en-US" sz="2400" dirty="0"/>
              <a:t> </a:t>
            </a:r>
            <a:r>
              <a:rPr lang="en-US" sz="2400" dirty="0" err="1"/>
              <a:t>količine</a:t>
            </a:r>
            <a:r>
              <a:rPr lang="en-US" sz="2400" dirty="0"/>
              <a:t> </a:t>
            </a:r>
            <a:r>
              <a:rPr lang="en-US" sz="2400" dirty="0" err="1"/>
              <a:t>hrane</a:t>
            </a:r>
            <a:r>
              <a:rPr lang="hr-HR" sz="2400" dirty="0"/>
              <a:t> </a:t>
            </a:r>
            <a:r>
              <a:rPr lang="hr-HR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</a:t>
            </a:r>
            <a:r>
              <a:rPr lang="en-US" sz="2400" dirty="0" err="1"/>
              <a:t>porast</a:t>
            </a:r>
            <a:r>
              <a:rPr lang="en-US" sz="2400" dirty="0"/>
              <a:t> </a:t>
            </a:r>
            <a:r>
              <a:rPr lang="en-US" sz="2400" dirty="0" err="1"/>
              <a:t>broja</a:t>
            </a:r>
            <a:r>
              <a:rPr lang="en-US" sz="2400" dirty="0"/>
              <a:t> </a:t>
            </a:r>
            <a:r>
              <a:rPr lang="en-US" sz="2400" dirty="0" err="1"/>
              <a:t>stanovnika</a:t>
            </a:r>
            <a:r>
              <a:rPr lang="hr-HR" sz="2400" dirty="0"/>
              <a:t> </a:t>
            </a:r>
            <a:r>
              <a:rPr lang="hr-HR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od </a:t>
            </a:r>
            <a:r>
              <a:rPr lang="en-US" sz="2400" dirty="0" err="1"/>
              <a:t>nekoliko</a:t>
            </a:r>
            <a:r>
              <a:rPr lang="en-US" sz="2400" dirty="0"/>
              <a:t> </a:t>
            </a:r>
            <a:r>
              <a:rPr lang="en-US" sz="2400" dirty="0" err="1"/>
              <a:t>milijuna</a:t>
            </a:r>
            <a:r>
              <a:rPr lang="en-US" sz="2400" dirty="0"/>
              <a:t> </a:t>
            </a:r>
            <a:r>
              <a:rPr lang="en-US" sz="2400" dirty="0" err="1"/>
              <a:t>oko</a:t>
            </a:r>
            <a:r>
              <a:rPr lang="en-US" sz="2400" dirty="0"/>
              <a:t> 10 000 </a:t>
            </a:r>
            <a:r>
              <a:rPr lang="en-US" sz="2400" dirty="0" err="1"/>
              <a:t>godina</a:t>
            </a:r>
            <a:r>
              <a:rPr lang="en-US" sz="2400" dirty="0"/>
              <a:t> BP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oko</a:t>
            </a:r>
            <a:r>
              <a:rPr lang="en-US" sz="2400" dirty="0"/>
              <a:t> 720 </a:t>
            </a:r>
            <a:r>
              <a:rPr lang="en-US" sz="2400" dirty="0" err="1"/>
              <a:t>milijuna</a:t>
            </a:r>
            <a:r>
              <a:rPr lang="en-US" sz="2400" dirty="0"/>
              <a:t> u 18. </a:t>
            </a:r>
            <a:r>
              <a:rPr lang="en-US" sz="2400" dirty="0" err="1"/>
              <a:t>stoljeću</a:t>
            </a:r>
            <a:r>
              <a:rPr lang="en-US" sz="2400" dirty="0"/>
              <a:t>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/>
              <a:t>To je </a:t>
            </a:r>
            <a:r>
              <a:rPr lang="en-US" sz="2400" dirty="0" err="1"/>
              <a:t>dovelo</a:t>
            </a:r>
            <a:r>
              <a:rPr lang="en-US" sz="2400" dirty="0"/>
              <a:t> do </a:t>
            </a:r>
            <a:r>
              <a:rPr lang="en-US" sz="2400" dirty="0" err="1"/>
              <a:t>intenzivnijih</a:t>
            </a:r>
            <a:r>
              <a:rPr lang="en-US" sz="2400" dirty="0"/>
              <a:t> </a:t>
            </a:r>
            <a:r>
              <a:rPr lang="en-US" sz="2400" dirty="0" err="1"/>
              <a:t>promjena</a:t>
            </a:r>
            <a:r>
              <a:rPr lang="en-US" sz="2400" dirty="0"/>
              <a:t> u </a:t>
            </a:r>
            <a:r>
              <a:rPr lang="en-US" sz="2400" dirty="0" err="1"/>
              <a:t>okolišu</a:t>
            </a:r>
            <a:r>
              <a:rPr lang="en-US" sz="2400" dirty="0"/>
              <a:t>, </a:t>
            </a:r>
            <a:r>
              <a:rPr lang="en-US" sz="2400" dirty="0" err="1"/>
              <a:t>prvo</a:t>
            </a:r>
            <a:r>
              <a:rPr lang="en-US" sz="2400" dirty="0"/>
              <a:t> </a:t>
            </a:r>
            <a:r>
              <a:rPr lang="en-US" sz="2400" dirty="0" err="1"/>
              <a:t>lokalno</a:t>
            </a:r>
            <a:r>
              <a:rPr lang="en-US" sz="2400" dirty="0"/>
              <a:t>, a </a:t>
            </a:r>
            <a:r>
              <a:rPr lang="en-US" sz="2400" dirty="0" err="1"/>
              <a:t>onda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globalno</a:t>
            </a:r>
            <a:r>
              <a:rPr lang="en-US" sz="2400" dirty="0"/>
              <a:t>!</a:t>
            </a:r>
            <a:endParaRPr dirty="0"/>
          </a:p>
        </p:txBody>
      </p:sp>
      <p:pic>
        <p:nvPicPr>
          <p:cNvPr id="231" name="Google Shape;23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7192" y="2252229"/>
            <a:ext cx="6791325" cy="409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"/>
          <p:cNvSpPr txBox="1">
            <a:spLocks noGrp="1"/>
          </p:cNvSpPr>
          <p:nvPr>
            <p:ph type="title"/>
          </p:nvPr>
        </p:nvSpPr>
        <p:spPr>
          <a:xfrm>
            <a:off x="2231136" y="476419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OBILJEŽJA RAZDOBLJA POLJOPRIVREDNIH DRUŠTAVA</a:t>
            </a:r>
            <a:endParaRPr/>
          </a:p>
        </p:txBody>
      </p:sp>
      <p:sp>
        <p:nvSpPr>
          <p:cNvPr id="237" name="Google Shape;237;p22"/>
          <p:cNvSpPr txBox="1">
            <a:spLocks noGrp="1"/>
          </p:cNvSpPr>
          <p:nvPr>
            <p:ph type="body" idx="1"/>
          </p:nvPr>
        </p:nvSpPr>
        <p:spPr>
          <a:xfrm>
            <a:off x="2262266" y="1753340"/>
            <a:ext cx="7667467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Smatra se da su </a:t>
            </a:r>
            <a:r>
              <a:rPr lang="en-US" sz="2400" b="1"/>
              <a:t>životinje udomaćene tek nakon razvoja uzgoja biljnih vrsta </a:t>
            </a:r>
            <a:r>
              <a:rPr lang="en-US" sz="2400"/>
              <a:t>(ovce i koze, a zatim goveda i svinje)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Razvoj nomadskog i transhumantnog stočarstva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Deforestacija se intenzivira i postaje možda i glavni proces utjecaja čovjeka na okoliš (</a:t>
            </a:r>
            <a:r>
              <a:rPr lang="en-US" sz="2400" i="1"/>
              <a:t>u Epu o Gilgamešu spominje se kazna bogova zbog pretjerane sječe šuma</a:t>
            </a:r>
            <a:r>
              <a:rPr lang="en-US" sz="2400"/>
              <a:t>)</a:t>
            </a:r>
            <a:endParaRPr/>
          </a:p>
        </p:txBody>
      </p:sp>
      <p:pic>
        <p:nvPicPr>
          <p:cNvPr id="238" name="Google Shape;23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6175" y="4669654"/>
            <a:ext cx="4705165" cy="2090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>
            <a:spLocks noGrp="1"/>
          </p:cNvSpPr>
          <p:nvPr>
            <p:ph type="title"/>
          </p:nvPr>
        </p:nvSpPr>
        <p:spPr>
          <a:xfrm>
            <a:off x="2231136" y="69836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ODNOS S OKOLIŠEM</a:t>
            </a:r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body" idx="1"/>
          </p:nvPr>
        </p:nvSpPr>
        <p:spPr>
          <a:xfrm>
            <a:off x="2231134" y="2016607"/>
            <a:ext cx="7667467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Ljudi</a:t>
            </a:r>
            <a:r>
              <a:rPr lang="en-US" sz="2000" dirty="0"/>
              <a:t> </a:t>
            </a:r>
            <a:r>
              <a:rPr lang="en-US" sz="2000" dirty="0" err="1"/>
              <a:t>stvaraju</a:t>
            </a:r>
            <a:r>
              <a:rPr lang="en-US" sz="2000" dirty="0"/>
              <a:t> </a:t>
            </a:r>
            <a:r>
              <a:rPr lang="en-US" sz="2000" b="1" dirty="0" err="1"/>
              <a:t>nove</a:t>
            </a:r>
            <a:r>
              <a:rPr lang="en-US" sz="2000" b="1" dirty="0"/>
              <a:t> </a:t>
            </a:r>
            <a:r>
              <a:rPr lang="en-US" sz="2000" b="1" dirty="0" err="1"/>
              <a:t>genotipove</a:t>
            </a:r>
            <a:r>
              <a:rPr lang="en-US" sz="2000" dirty="0"/>
              <a:t>! - </a:t>
            </a:r>
            <a:r>
              <a:rPr lang="en-US" sz="2000" dirty="0" err="1"/>
              <a:t>zamjena</a:t>
            </a:r>
            <a:r>
              <a:rPr lang="en-US" sz="2000" dirty="0"/>
              <a:t> </a:t>
            </a:r>
            <a:r>
              <a:rPr lang="en-US" sz="2000" dirty="0" err="1"/>
              <a:t>prirodnog</a:t>
            </a:r>
            <a:r>
              <a:rPr lang="en-US" sz="2000" dirty="0"/>
              <a:t> </a:t>
            </a:r>
            <a:r>
              <a:rPr lang="en-US" sz="2000" dirty="0" err="1"/>
              <a:t>odabira</a:t>
            </a:r>
            <a:r>
              <a:rPr lang="en-US" sz="2000" dirty="0"/>
              <a:t> </a:t>
            </a:r>
            <a:r>
              <a:rPr lang="en-US" sz="2000" dirty="0" err="1"/>
              <a:t>kulturnim</a:t>
            </a:r>
            <a:r>
              <a:rPr lang="en-US" sz="2000" dirty="0"/>
              <a:t> - </a:t>
            </a:r>
            <a:r>
              <a:rPr lang="en-US" sz="2000" dirty="0" err="1"/>
              <a:t>preferiraju</a:t>
            </a:r>
            <a:r>
              <a:rPr lang="en-US" sz="2000" dirty="0"/>
              <a:t> se </a:t>
            </a:r>
            <a:r>
              <a:rPr lang="en-US" sz="2000" dirty="0" err="1"/>
              <a:t>željene</a:t>
            </a:r>
            <a:r>
              <a:rPr lang="en-US" sz="2000" dirty="0"/>
              <a:t> </a:t>
            </a:r>
            <a:r>
              <a:rPr lang="en-US" sz="2000" dirty="0" err="1"/>
              <a:t>karakteristike</a:t>
            </a:r>
            <a:r>
              <a:rPr lang="en-US" sz="2000" dirty="0"/>
              <a:t> </a:t>
            </a:r>
            <a:r>
              <a:rPr lang="en-US" sz="2000" dirty="0" err="1"/>
              <a:t>biljaka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životinja</a:t>
            </a:r>
            <a:r>
              <a:rPr lang="en-US" sz="2000" dirty="0"/>
              <a:t>. – </a:t>
            </a:r>
            <a:r>
              <a:rPr lang="en-US" sz="2000" dirty="0" err="1"/>
              <a:t>prvi</a:t>
            </a:r>
            <a:r>
              <a:rPr lang="en-US" sz="2000" dirty="0"/>
              <a:t> </a:t>
            </a:r>
            <a:r>
              <a:rPr lang="en-US" sz="2000" dirty="0" err="1"/>
              <a:t>genetski</a:t>
            </a:r>
            <a:r>
              <a:rPr lang="en-US" sz="2000" dirty="0"/>
              <a:t> </a:t>
            </a:r>
            <a:r>
              <a:rPr lang="en-US" sz="2000" dirty="0" err="1"/>
              <a:t>inženjering</a:t>
            </a:r>
            <a:endParaRPr sz="20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Stvaraju</a:t>
            </a:r>
            <a:r>
              <a:rPr lang="en-US" sz="2000" dirty="0"/>
              <a:t> se </a:t>
            </a:r>
            <a:r>
              <a:rPr lang="en-US" sz="2000" b="1" dirty="0" err="1"/>
              <a:t>novi</a:t>
            </a:r>
            <a:r>
              <a:rPr lang="en-US" sz="2000" b="1" dirty="0"/>
              <a:t> </a:t>
            </a:r>
            <a:r>
              <a:rPr lang="en-US" sz="2000" b="1" dirty="0" err="1"/>
              <a:t>ekosustavi</a:t>
            </a:r>
            <a:r>
              <a:rPr lang="en-US" sz="2000" b="1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slučajno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namjerno</a:t>
            </a:r>
            <a:r>
              <a:rPr lang="en-US" sz="2000" dirty="0"/>
              <a:t>) - </a:t>
            </a:r>
            <a:r>
              <a:rPr lang="en-US" sz="2000" dirty="0" err="1"/>
              <a:t>poljoprivredna</a:t>
            </a:r>
            <a:r>
              <a:rPr lang="en-US" sz="2000" dirty="0"/>
              <a:t> </a:t>
            </a:r>
            <a:r>
              <a:rPr lang="en-US" sz="2000" dirty="0" err="1"/>
              <a:t>polja</a:t>
            </a:r>
            <a:r>
              <a:rPr lang="en-US" sz="2000" dirty="0"/>
              <a:t>; </a:t>
            </a:r>
            <a:r>
              <a:rPr lang="en-US" sz="2000" dirty="0" err="1"/>
              <a:t>pašnjaci</a:t>
            </a:r>
            <a:r>
              <a:rPr lang="en-US" sz="2000" dirty="0"/>
              <a:t>; </a:t>
            </a:r>
            <a:r>
              <a:rPr lang="en-US" sz="2000" dirty="0" err="1"/>
              <a:t>naselja</a:t>
            </a:r>
            <a:r>
              <a:rPr lang="en-US" sz="2000" dirty="0"/>
              <a:t>, </a:t>
            </a:r>
            <a:r>
              <a:rPr lang="en-US" sz="2000" dirty="0" err="1"/>
              <a:t>gradovi</a:t>
            </a:r>
            <a:r>
              <a:rPr lang="en-US" sz="2000" dirty="0"/>
              <a:t>; </a:t>
            </a:r>
            <a:r>
              <a:rPr lang="en-US" sz="2000" dirty="0" err="1"/>
              <a:t>izlov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uklanjanje</a:t>
            </a:r>
            <a:r>
              <a:rPr lang="en-US" sz="2000" dirty="0"/>
              <a:t> </a:t>
            </a:r>
            <a:r>
              <a:rPr lang="en-US" sz="2000" dirty="0" err="1"/>
              <a:t>nekih</a:t>
            </a:r>
            <a:r>
              <a:rPr lang="en-US" sz="2000" dirty="0"/>
              <a:t> </a:t>
            </a:r>
            <a:r>
              <a:rPr lang="en-US" sz="2000" dirty="0" err="1"/>
              <a:t>štetnih</a:t>
            </a:r>
            <a:r>
              <a:rPr lang="en-US" sz="2000" dirty="0"/>
              <a:t> </a:t>
            </a:r>
            <a:r>
              <a:rPr lang="en-US" sz="2000" dirty="0" err="1"/>
              <a:t>vrsta</a:t>
            </a:r>
            <a:r>
              <a:rPr lang="en-US" sz="2000" dirty="0"/>
              <a:t> </a:t>
            </a:r>
            <a:r>
              <a:rPr lang="en-US" sz="2000" dirty="0" err="1"/>
              <a:t>iz</a:t>
            </a:r>
            <a:r>
              <a:rPr lang="en-US" sz="2000" dirty="0"/>
              <a:t> </a:t>
            </a:r>
            <a:r>
              <a:rPr lang="en-US" sz="2000" dirty="0" err="1"/>
              <a:t>okolice</a:t>
            </a:r>
            <a:r>
              <a:rPr lang="en-US" sz="2000" dirty="0"/>
              <a:t>,…</a:t>
            </a:r>
            <a:endParaRPr sz="20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Stvaranje</a:t>
            </a:r>
            <a:r>
              <a:rPr lang="en-US" sz="2000" dirty="0"/>
              <a:t> </a:t>
            </a:r>
            <a:r>
              <a:rPr lang="en-US" sz="2000" b="1" dirty="0" err="1"/>
              <a:t>dihotomije</a:t>
            </a:r>
            <a:r>
              <a:rPr lang="en-US" sz="2000" b="1" dirty="0"/>
              <a:t> </a:t>
            </a:r>
            <a:r>
              <a:rPr lang="en-US" sz="2000" b="1" dirty="0" err="1"/>
              <a:t>čovjeka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prirode</a:t>
            </a:r>
            <a:r>
              <a:rPr lang="en-US" sz="2000" b="1" dirty="0"/>
              <a:t> </a:t>
            </a:r>
            <a:r>
              <a:rPr lang="en-US" sz="2000" dirty="0"/>
              <a:t>- </a:t>
            </a:r>
            <a:r>
              <a:rPr lang="en-US" sz="2000" dirty="0" err="1"/>
              <a:t>izdvaja</a:t>
            </a:r>
            <a:r>
              <a:rPr lang="en-US" sz="2000" dirty="0"/>
              <a:t> se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racionalno</a:t>
            </a:r>
            <a:r>
              <a:rPr lang="en-US" sz="2000" dirty="0"/>
              <a:t> </a:t>
            </a:r>
            <a:r>
              <a:rPr lang="en-US" sz="2000" dirty="0" err="1"/>
              <a:t>biće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upravlja</a:t>
            </a:r>
            <a:r>
              <a:rPr lang="en-US" sz="2000" dirty="0"/>
              <a:t> </a:t>
            </a:r>
            <a:r>
              <a:rPr lang="en-US" sz="2000" dirty="0" err="1"/>
              <a:t>prirodom</a:t>
            </a:r>
            <a:r>
              <a:rPr lang="en-US" sz="2000" dirty="0"/>
              <a:t> (?) </a:t>
            </a:r>
            <a:endParaRPr sz="2000" dirty="0"/>
          </a:p>
          <a:p>
            <a:pPr marL="22860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dirty="0"/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1786" y="4790907"/>
            <a:ext cx="4669655" cy="1993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"/>
          <p:cNvSpPr txBox="1">
            <a:spLocks noGrp="1"/>
          </p:cNvSpPr>
          <p:nvPr>
            <p:ph type="title"/>
          </p:nvPr>
        </p:nvSpPr>
        <p:spPr>
          <a:xfrm>
            <a:off x="2231136" y="181135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ODNOS S OKOLIŠEM</a:t>
            </a:r>
            <a:endParaRPr/>
          </a:p>
        </p:txBody>
      </p:sp>
      <p:sp>
        <p:nvSpPr>
          <p:cNvPr id="251" name="Google Shape;251;p24"/>
          <p:cNvSpPr txBox="1">
            <a:spLocks noGrp="1"/>
          </p:cNvSpPr>
          <p:nvPr>
            <p:ph type="body" idx="1"/>
          </p:nvPr>
        </p:nvSpPr>
        <p:spPr>
          <a:xfrm>
            <a:off x="1189608" y="1442960"/>
            <a:ext cx="9667783" cy="380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 b="1" dirty="0" err="1"/>
              <a:t>Kontrola</a:t>
            </a:r>
            <a:r>
              <a:rPr lang="en-US" sz="2400" b="1" dirty="0"/>
              <a:t> </a:t>
            </a:r>
            <a:r>
              <a:rPr lang="en-US" sz="2400" b="1" dirty="0" err="1"/>
              <a:t>vatre</a:t>
            </a:r>
            <a:r>
              <a:rPr lang="en-US" sz="2400" dirty="0"/>
              <a:t> - </a:t>
            </a:r>
            <a:r>
              <a:rPr lang="en-US" sz="2400" dirty="0" err="1"/>
              <a:t>nasljeđe</a:t>
            </a:r>
            <a:r>
              <a:rPr lang="en-US" sz="2400" dirty="0"/>
              <a:t> od </a:t>
            </a:r>
            <a:r>
              <a:rPr lang="en-US" sz="2400" dirty="0" err="1"/>
              <a:t>lovaca-sakupljača</a:t>
            </a:r>
            <a:r>
              <a:rPr lang="en-US" sz="2400" dirty="0"/>
              <a:t>: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Gill Sans"/>
              <a:buChar char="-"/>
            </a:pPr>
            <a:r>
              <a:rPr lang="en-US" sz="2400" dirty="0" err="1"/>
              <a:t>Raščišćavanje</a:t>
            </a:r>
            <a:r>
              <a:rPr lang="en-US" sz="2400" dirty="0"/>
              <a:t> </a:t>
            </a:r>
            <a:r>
              <a:rPr lang="en-US" sz="2400" dirty="0" err="1"/>
              <a:t>zemljišta</a:t>
            </a:r>
            <a:r>
              <a:rPr lang="en-US" sz="2400" dirty="0"/>
              <a:t>, </a:t>
            </a:r>
            <a:r>
              <a:rPr lang="en-US" sz="2400" dirty="0" err="1"/>
              <a:t>uklanjanje</a:t>
            </a:r>
            <a:r>
              <a:rPr lang="en-US" sz="2400" dirty="0"/>
              <a:t> </a:t>
            </a:r>
            <a:r>
              <a:rPr lang="en-US" sz="2400" dirty="0" err="1"/>
              <a:t>mrtve</a:t>
            </a:r>
            <a:r>
              <a:rPr lang="en-US" sz="2400" dirty="0"/>
              <a:t> </a:t>
            </a:r>
            <a:r>
              <a:rPr lang="en-US" sz="2400" dirty="0" err="1"/>
              <a:t>vegetacije</a:t>
            </a:r>
            <a:r>
              <a:rPr lang="en-US" sz="2400" dirty="0"/>
              <a:t>, </a:t>
            </a:r>
            <a:r>
              <a:rPr lang="en-US" sz="2400" dirty="0" err="1"/>
              <a:t>povećanje</a:t>
            </a:r>
            <a:r>
              <a:rPr lang="en-US" sz="2400" dirty="0"/>
              <a:t> </a:t>
            </a:r>
            <a:r>
              <a:rPr lang="en-US" sz="2400" dirty="0" err="1"/>
              <a:t>plodnosti</a:t>
            </a:r>
            <a:r>
              <a:rPr lang="en-US" sz="2400" dirty="0"/>
              <a:t> </a:t>
            </a:r>
            <a:r>
              <a:rPr lang="en-US" sz="2400" dirty="0" err="1"/>
              <a:t>tla</a:t>
            </a:r>
            <a:r>
              <a:rPr lang="en-US" sz="2400" dirty="0"/>
              <a:t>. - </a:t>
            </a:r>
            <a:r>
              <a:rPr lang="en-US" sz="2400" dirty="0" err="1"/>
              <a:t>globalna</a:t>
            </a:r>
            <a:r>
              <a:rPr lang="en-US" sz="2400" dirty="0"/>
              <a:t> </a:t>
            </a:r>
            <a:r>
              <a:rPr lang="en-US" sz="2400" dirty="0" err="1"/>
              <a:t>pojava</a:t>
            </a:r>
            <a:endParaRPr sz="24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Gill Sans"/>
              <a:buChar char="-"/>
            </a:pPr>
            <a:r>
              <a:rPr lang="en-US" sz="2400" i="1" dirty="0" err="1"/>
              <a:t>Postoje</a:t>
            </a:r>
            <a:r>
              <a:rPr lang="en-US" sz="2400" i="1" dirty="0"/>
              <a:t> </a:t>
            </a:r>
            <a:r>
              <a:rPr lang="en-US" sz="2400" i="1" dirty="0" err="1"/>
              <a:t>teorije</a:t>
            </a:r>
            <a:r>
              <a:rPr lang="en-US" sz="2400" i="1" dirty="0"/>
              <a:t> da je </a:t>
            </a:r>
            <a:r>
              <a:rPr lang="en-US" sz="2400" i="1" dirty="0" err="1"/>
              <a:t>zbog</a:t>
            </a:r>
            <a:r>
              <a:rPr lang="en-US" sz="2400" i="1" dirty="0"/>
              <a:t> </a:t>
            </a:r>
            <a:r>
              <a:rPr lang="en-US" sz="2400" i="1" dirty="0" err="1"/>
              <a:t>velike</a:t>
            </a:r>
            <a:r>
              <a:rPr lang="en-US" sz="2400" i="1" dirty="0"/>
              <a:t> </a:t>
            </a:r>
            <a:r>
              <a:rPr lang="en-US" sz="2400" i="1" dirty="0" err="1"/>
              <a:t>količine</a:t>
            </a:r>
            <a:r>
              <a:rPr lang="en-US" sz="2400" i="1" dirty="0"/>
              <a:t> </a:t>
            </a:r>
            <a:r>
              <a:rPr lang="en-US" sz="2400" i="1" dirty="0" err="1"/>
              <a:t>paljenja</a:t>
            </a:r>
            <a:r>
              <a:rPr lang="en-US" sz="2400" i="1" dirty="0"/>
              <a:t> </a:t>
            </a:r>
            <a:r>
              <a:rPr lang="en-US" sz="2400" i="1" dirty="0" err="1"/>
              <a:t>došlo</a:t>
            </a:r>
            <a:r>
              <a:rPr lang="en-US" sz="2400" i="1" dirty="0"/>
              <a:t> do </a:t>
            </a:r>
            <a:r>
              <a:rPr lang="en-US" sz="2400" i="1" dirty="0" err="1"/>
              <a:t>otpuštanja</a:t>
            </a:r>
            <a:r>
              <a:rPr lang="en-US" sz="2400" i="1" dirty="0"/>
              <a:t> </a:t>
            </a:r>
            <a:r>
              <a:rPr lang="en-US" sz="2400" i="1" dirty="0" err="1"/>
              <a:t>velike</a:t>
            </a:r>
            <a:r>
              <a:rPr lang="en-US" sz="2400" i="1" dirty="0"/>
              <a:t> </a:t>
            </a:r>
            <a:r>
              <a:rPr lang="en-US" sz="2400" i="1" dirty="0" err="1"/>
              <a:t>količine</a:t>
            </a:r>
            <a:r>
              <a:rPr lang="en-US" sz="2400" i="1" dirty="0"/>
              <a:t> </a:t>
            </a:r>
            <a:r>
              <a:rPr lang="en-US" sz="2400" i="1" dirty="0" err="1"/>
              <a:t>aerosola</a:t>
            </a:r>
            <a:r>
              <a:rPr lang="en-US" sz="2400" i="1" dirty="0"/>
              <a:t> u </a:t>
            </a:r>
            <a:r>
              <a:rPr lang="en-US" sz="2400" i="1" dirty="0" err="1"/>
              <a:t>zrak</a:t>
            </a:r>
            <a:r>
              <a:rPr lang="en-US" sz="2400" i="1" dirty="0"/>
              <a:t> - Malo </a:t>
            </a:r>
            <a:r>
              <a:rPr lang="en-US" sz="2400" i="1" dirty="0" err="1"/>
              <a:t>ledeno</a:t>
            </a:r>
            <a:r>
              <a:rPr lang="en-US" sz="2400" i="1" dirty="0"/>
              <a:t> </a:t>
            </a:r>
            <a:r>
              <a:rPr lang="en-US" sz="2400" i="1" dirty="0" err="1"/>
              <a:t>doba</a:t>
            </a:r>
            <a:r>
              <a:rPr lang="en-US" sz="2400" i="1" dirty="0"/>
              <a:t>? (14. - 19. </a:t>
            </a:r>
            <a:r>
              <a:rPr lang="en-US" sz="2400" i="1" dirty="0" err="1"/>
              <a:t>st</a:t>
            </a:r>
            <a:r>
              <a:rPr lang="en-US" sz="2400" i="1" dirty="0"/>
              <a:t>)</a:t>
            </a:r>
            <a:endParaRPr sz="2400" i="1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Gill Sans"/>
              <a:buChar char="-"/>
            </a:pPr>
            <a:r>
              <a:rPr lang="en-US" sz="2400" i="1" dirty="0" err="1"/>
              <a:t>Moguće</a:t>
            </a:r>
            <a:r>
              <a:rPr lang="en-US" sz="2400" i="1" dirty="0"/>
              <a:t> je da </a:t>
            </a:r>
            <a:r>
              <a:rPr lang="en-US" sz="2400" i="1" dirty="0" err="1"/>
              <a:t>su</a:t>
            </a:r>
            <a:r>
              <a:rPr lang="en-US" sz="2400" i="1" dirty="0"/>
              <a:t> </a:t>
            </a:r>
            <a:r>
              <a:rPr lang="en-US" sz="2400" i="1" dirty="0" err="1"/>
              <a:t>povećane</a:t>
            </a:r>
            <a:r>
              <a:rPr lang="en-US" sz="2400" i="1" dirty="0"/>
              <a:t> </a:t>
            </a:r>
            <a:r>
              <a:rPr lang="en-US" sz="2400" i="1" dirty="0" err="1"/>
              <a:t>količine</a:t>
            </a:r>
            <a:r>
              <a:rPr lang="en-US" sz="2400" i="1" dirty="0"/>
              <a:t> </a:t>
            </a:r>
            <a:r>
              <a:rPr lang="en-US" sz="2400" i="1" dirty="0" err="1"/>
              <a:t>metana</a:t>
            </a:r>
            <a:r>
              <a:rPr lang="en-US" sz="2400" i="1" dirty="0"/>
              <a:t> u </a:t>
            </a:r>
            <a:r>
              <a:rPr lang="en-US" sz="2400" i="1" dirty="0" err="1"/>
              <a:t>atmosferi</a:t>
            </a:r>
            <a:r>
              <a:rPr lang="en-US" sz="2400" i="1" dirty="0"/>
              <a:t> u </a:t>
            </a:r>
            <a:r>
              <a:rPr lang="en-US" sz="2400" i="1" dirty="0" err="1"/>
              <a:t>razdoblju</a:t>
            </a:r>
            <a:r>
              <a:rPr lang="en-US" sz="2400" i="1" dirty="0"/>
              <a:t> od 0. – 1000. g. bile </a:t>
            </a:r>
            <a:r>
              <a:rPr lang="en-US" sz="2400" i="1" dirty="0" err="1"/>
              <a:t>uzrokovane</a:t>
            </a:r>
            <a:r>
              <a:rPr lang="en-US" sz="2400" i="1" dirty="0"/>
              <a:t> </a:t>
            </a:r>
            <a:r>
              <a:rPr lang="en-US" sz="2400" i="1" dirty="0" err="1"/>
              <a:t>brojnim</a:t>
            </a:r>
            <a:r>
              <a:rPr lang="en-US" sz="2400" i="1" dirty="0"/>
              <a:t> </a:t>
            </a:r>
            <a:r>
              <a:rPr lang="en-US" sz="2400" i="1" dirty="0" err="1"/>
              <a:t>požarima</a:t>
            </a:r>
            <a:endParaRPr sz="2800" i="1" dirty="0"/>
          </a:p>
        </p:txBody>
      </p:sp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866" y="4570413"/>
            <a:ext cx="5220069" cy="2287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5"/>
          <p:cNvSpPr txBox="1">
            <a:spLocks noGrp="1"/>
          </p:cNvSpPr>
          <p:nvPr>
            <p:ph type="title"/>
          </p:nvPr>
        </p:nvSpPr>
        <p:spPr>
          <a:xfrm>
            <a:off x="640990" y="884279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ODNOS S OKOLIŠEM</a:t>
            </a:r>
            <a:endParaRPr/>
          </a:p>
        </p:txBody>
      </p:sp>
      <p:sp>
        <p:nvSpPr>
          <p:cNvPr id="258" name="Google Shape;258;p25"/>
          <p:cNvSpPr txBox="1">
            <a:spLocks noGrp="1"/>
          </p:cNvSpPr>
          <p:nvPr>
            <p:ph type="body" idx="1"/>
          </p:nvPr>
        </p:nvSpPr>
        <p:spPr>
          <a:xfrm>
            <a:off x="810709" y="2241675"/>
            <a:ext cx="7667467" cy="373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 dirty="0" err="1"/>
              <a:t>Razvoj</a:t>
            </a:r>
            <a:r>
              <a:rPr lang="en-US" sz="2000" b="1" dirty="0"/>
              <a:t> </a:t>
            </a:r>
            <a:r>
              <a:rPr lang="en-US" sz="2000" b="1" dirty="0" err="1"/>
              <a:t>trgovine</a:t>
            </a:r>
            <a:r>
              <a:rPr lang="en-US" sz="2000" b="1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razmjene</a:t>
            </a:r>
            <a:r>
              <a:rPr lang="en-US" sz="2000" dirty="0"/>
              <a:t> </a:t>
            </a:r>
            <a:r>
              <a:rPr lang="en-US" sz="2000" dirty="0" err="1"/>
              <a:t>dobara</a:t>
            </a:r>
            <a:r>
              <a:rPr lang="en-US" sz="2000" dirty="0"/>
              <a:t>, </a:t>
            </a:r>
            <a:r>
              <a:rPr lang="en-US" sz="2000" dirty="0" err="1"/>
              <a:t>prijenos</a:t>
            </a:r>
            <a:r>
              <a:rPr lang="en-US" sz="2000" dirty="0"/>
              <a:t> </a:t>
            </a:r>
            <a:r>
              <a:rPr lang="en-US" sz="2000" dirty="0" err="1"/>
              <a:t>vrsta</a:t>
            </a:r>
            <a:r>
              <a:rPr lang="en-US" sz="2000" dirty="0"/>
              <a:t>) – </a:t>
            </a:r>
            <a:r>
              <a:rPr lang="en-US" sz="2000" dirty="0" err="1"/>
              <a:t>izraženije</a:t>
            </a:r>
            <a:r>
              <a:rPr lang="en-US" sz="2000" dirty="0"/>
              <a:t> </a:t>
            </a:r>
            <a:r>
              <a:rPr lang="en-US" sz="2000" dirty="0" err="1"/>
              <a:t>kasnije</a:t>
            </a:r>
            <a:r>
              <a:rPr lang="en-US" sz="2000" dirty="0"/>
              <a:t> – </a:t>
            </a:r>
            <a:r>
              <a:rPr lang="en-US" sz="2000" dirty="0" err="1"/>
              <a:t>otkrića</a:t>
            </a:r>
            <a:r>
              <a:rPr lang="en-US" sz="2000" dirty="0"/>
              <a:t> </a:t>
            </a:r>
            <a:r>
              <a:rPr lang="en-US" sz="2000" dirty="0" err="1"/>
              <a:t>Amerike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Australije</a:t>
            </a:r>
            <a:r>
              <a:rPr lang="en-US" sz="2000" dirty="0"/>
              <a:t> - </a:t>
            </a:r>
            <a:r>
              <a:rPr lang="en-US" sz="2000" u="sng" dirty="0">
                <a:solidFill>
                  <a:schemeClr val="hlink"/>
                </a:solidFill>
                <a:hlinkClick r:id="rId3"/>
              </a:rPr>
              <a:t>https://www.youtube.com/watch?v=uykwq3El_fI</a:t>
            </a:r>
            <a:r>
              <a:rPr lang="en-US" sz="2000" dirty="0"/>
              <a:t>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/>
              <a:t>S </a:t>
            </a:r>
            <a:r>
              <a:rPr lang="en-US" sz="2000" dirty="0" err="1"/>
              <a:t>poljoprivredom</a:t>
            </a:r>
            <a:r>
              <a:rPr lang="en-US" sz="2000" dirty="0"/>
              <a:t> </a:t>
            </a:r>
            <a:r>
              <a:rPr lang="en-US" sz="2000" dirty="0" err="1"/>
              <a:t>nastaju</a:t>
            </a:r>
            <a:r>
              <a:rPr lang="en-US" sz="2000" dirty="0"/>
              <a:t> </a:t>
            </a:r>
            <a:r>
              <a:rPr lang="en-US" sz="2000" dirty="0" err="1"/>
              <a:t>novi</a:t>
            </a:r>
            <a:r>
              <a:rPr lang="en-US" sz="2000" dirty="0"/>
              <a:t> </a:t>
            </a:r>
            <a:r>
              <a:rPr lang="en-US" sz="2000" dirty="0" err="1"/>
              <a:t>izazovi</a:t>
            </a:r>
            <a:r>
              <a:rPr lang="en-US" sz="2000" dirty="0"/>
              <a:t> - </a:t>
            </a:r>
            <a:r>
              <a:rPr lang="en-US" sz="2000" dirty="0" err="1"/>
              <a:t>kako</a:t>
            </a:r>
            <a:r>
              <a:rPr lang="en-US" sz="2000" dirty="0"/>
              <a:t> </a:t>
            </a:r>
            <a:r>
              <a:rPr lang="en-US" sz="2000" dirty="0" err="1"/>
              <a:t>povećati</a:t>
            </a:r>
            <a:r>
              <a:rPr lang="en-US" sz="2000" dirty="0"/>
              <a:t> </a:t>
            </a:r>
            <a:r>
              <a:rPr lang="en-US" sz="2000" dirty="0" err="1"/>
              <a:t>urod</a:t>
            </a:r>
            <a:r>
              <a:rPr lang="en-US" sz="2000" dirty="0"/>
              <a:t>? </a:t>
            </a:r>
            <a:r>
              <a:rPr lang="en-US" sz="2000" dirty="0" err="1"/>
              <a:t>Gdje</a:t>
            </a:r>
            <a:r>
              <a:rPr lang="en-US" sz="2000" dirty="0"/>
              <a:t> </a:t>
            </a:r>
            <a:r>
              <a:rPr lang="en-US" sz="2000" dirty="0" err="1"/>
              <a:t>skladištiti</a:t>
            </a:r>
            <a:r>
              <a:rPr lang="en-US" sz="2000" dirty="0"/>
              <a:t> </a:t>
            </a:r>
            <a:r>
              <a:rPr lang="en-US" sz="2000" dirty="0" err="1"/>
              <a:t>viškove</a:t>
            </a:r>
            <a:r>
              <a:rPr lang="en-US" sz="2000" dirty="0"/>
              <a:t>?... → </a:t>
            </a:r>
            <a:r>
              <a:rPr lang="en-US" sz="2000" b="1" dirty="0" err="1"/>
              <a:t>inovacije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nove</a:t>
            </a:r>
            <a:r>
              <a:rPr lang="en-US" sz="2000" b="1" dirty="0"/>
              <a:t> </a:t>
            </a:r>
            <a:r>
              <a:rPr lang="en-US" sz="2000" b="1" dirty="0" err="1"/>
              <a:t>tehnologije</a:t>
            </a:r>
            <a:r>
              <a:rPr lang="en-US" sz="2000" dirty="0"/>
              <a:t> - </a:t>
            </a:r>
            <a:r>
              <a:rPr lang="en-US" sz="2000" dirty="0" err="1"/>
              <a:t>jači</a:t>
            </a:r>
            <a:r>
              <a:rPr lang="en-US" sz="2000" dirty="0"/>
              <a:t> </a:t>
            </a:r>
            <a:r>
              <a:rPr lang="en-US" sz="2000" dirty="0" err="1"/>
              <a:t>utjecaj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okoliš</a:t>
            </a:r>
            <a:r>
              <a:rPr lang="en-US" sz="2000" dirty="0"/>
              <a:t>:</a:t>
            </a:r>
            <a:endParaRPr sz="20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ill Sans"/>
              <a:buChar char="-"/>
            </a:pPr>
            <a:r>
              <a:rPr lang="en-US" sz="2000" dirty="0" err="1"/>
              <a:t>akvedukti</a:t>
            </a:r>
            <a:r>
              <a:rPr lang="en-US" sz="2000" dirty="0"/>
              <a:t>, </a:t>
            </a:r>
            <a:r>
              <a:rPr lang="en-US" sz="2000" dirty="0" err="1"/>
              <a:t>vodenice</a:t>
            </a:r>
            <a:r>
              <a:rPr lang="en-US" sz="2000" dirty="0"/>
              <a:t>, </a:t>
            </a:r>
            <a:r>
              <a:rPr lang="en-US" sz="2000" dirty="0" err="1"/>
              <a:t>vjetrenjače</a:t>
            </a:r>
            <a:r>
              <a:rPr lang="en-US" sz="2000" dirty="0"/>
              <a:t>, </a:t>
            </a:r>
            <a:r>
              <a:rPr lang="en-US" sz="2000" dirty="0" err="1"/>
              <a:t>razvoj</a:t>
            </a:r>
            <a:r>
              <a:rPr lang="en-US" sz="2000" dirty="0"/>
              <a:t> </a:t>
            </a:r>
            <a:r>
              <a:rPr lang="en-US" sz="2000" dirty="0" err="1"/>
              <a:t>gradnje</a:t>
            </a:r>
            <a:r>
              <a:rPr lang="en-US" sz="2000" dirty="0"/>
              <a:t> </a:t>
            </a:r>
            <a:r>
              <a:rPr lang="en-US" sz="2000" dirty="0" err="1"/>
              <a:t>naselja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velikih</a:t>
            </a:r>
            <a:r>
              <a:rPr lang="en-US" sz="2000" dirty="0"/>
              <a:t> </a:t>
            </a:r>
            <a:r>
              <a:rPr lang="en-US" sz="2000" dirty="0" err="1"/>
              <a:t>gradova</a:t>
            </a:r>
            <a:r>
              <a:rPr lang="en-US" sz="2000" dirty="0"/>
              <a:t>,... </a:t>
            </a:r>
            <a:endParaRPr sz="20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Gill Sans"/>
              <a:buChar char="-"/>
            </a:pPr>
            <a:r>
              <a:rPr lang="en-US" sz="2000" dirty="0" err="1"/>
              <a:t>vrlo</a:t>
            </a:r>
            <a:r>
              <a:rPr lang="en-US" sz="2000" dirty="0"/>
              <a:t> </a:t>
            </a:r>
            <a:r>
              <a:rPr lang="en-US" sz="2000" dirty="0" err="1"/>
              <a:t>bitna</a:t>
            </a:r>
            <a:r>
              <a:rPr lang="en-US" sz="2000" dirty="0"/>
              <a:t> </a:t>
            </a:r>
            <a:r>
              <a:rPr lang="en-US" sz="2000" dirty="0" err="1"/>
              <a:t>stavka</a:t>
            </a:r>
            <a:r>
              <a:rPr lang="en-US" sz="2000" dirty="0"/>
              <a:t> </a:t>
            </a:r>
            <a:r>
              <a:rPr lang="en-US" sz="2000" dirty="0" err="1"/>
              <a:t>bilo</a:t>
            </a:r>
            <a:r>
              <a:rPr lang="en-US" sz="2000" dirty="0"/>
              <a:t> je </a:t>
            </a:r>
            <a:r>
              <a:rPr lang="en-US" sz="2000" dirty="0" err="1"/>
              <a:t>korištenje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obrada</a:t>
            </a:r>
            <a:r>
              <a:rPr lang="en-US" sz="2000" dirty="0"/>
              <a:t> </a:t>
            </a:r>
            <a:r>
              <a:rPr lang="en-US" sz="2000" dirty="0" err="1"/>
              <a:t>metala</a:t>
            </a:r>
            <a:r>
              <a:rPr lang="en-US" sz="2000" dirty="0"/>
              <a:t> - </a:t>
            </a:r>
            <a:r>
              <a:rPr lang="en-US" sz="2000" dirty="0" err="1"/>
              <a:t>oružja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oruđa</a:t>
            </a:r>
            <a:endParaRPr sz="2000" dirty="0"/>
          </a:p>
          <a:p>
            <a:pPr marL="22860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dirty="0"/>
          </a:p>
        </p:txBody>
      </p:sp>
      <p:pic>
        <p:nvPicPr>
          <p:cNvPr id="259" name="Google Shape;25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78176" y="1478639"/>
            <a:ext cx="3638918" cy="1892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83704" y="3487124"/>
            <a:ext cx="2372479" cy="2978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6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ODNOS S OKOLIŠEM</a:t>
            </a:r>
            <a:endParaRPr/>
          </a:p>
        </p:txBody>
      </p:sp>
      <p:sp>
        <p:nvSpPr>
          <p:cNvPr id="266" name="Google Shape;266;p26"/>
          <p:cNvSpPr txBox="1">
            <a:spLocks noGrp="1"/>
          </p:cNvSpPr>
          <p:nvPr>
            <p:ph type="body" idx="1"/>
          </p:nvPr>
        </p:nvSpPr>
        <p:spPr>
          <a:xfrm>
            <a:off x="2095130" y="2336204"/>
            <a:ext cx="7803473" cy="3682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Prilagodba okoliša: </a:t>
            </a:r>
            <a:r>
              <a:rPr lang="en-US" sz="2000" b="1"/>
              <a:t>životinje koja gube stanište </a:t>
            </a:r>
            <a:r>
              <a:rPr lang="en-US" sz="2000"/>
              <a:t>- nametnici, glodavci, biljojedi, pa čak i predatori (stočarstvo)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Dugotrajna poljoprivreda iscrpljuje je tlo - </a:t>
            </a:r>
            <a:r>
              <a:rPr lang="en-US" sz="2000" b="1"/>
              <a:t>manje nutrijenata, erozija</a:t>
            </a:r>
            <a:r>
              <a:rPr lang="en-US" sz="2000"/>
              <a:t>… Neka područja su bila poljoprivredna u kontinuitetu i do 8000 godina! 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/>
              <a:t>Dovoz nove zemlje, gnojenje</a:t>
            </a:r>
            <a:r>
              <a:rPr lang="en-US" sz="2000"/>
              <a:t>,… Nisu svi poznavali činjenicu da poluprirodna vegetacija poboljšava kvalitetu tla (tek pred kraj razdoblja)</a:t>
            </a:r>
            <a:endParaRPr sz="2000"/>
          </a:p>
          <a:p>
            <a:pPr marL="22860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  <p:pic>
        <p:nvPicPr>
          <p:cNvPr id="267" name="Google Shape;26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31180" y="4892851"/>
            <a:ext cx="2081604" cy="1845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9216" y="4892851"/>
            <a:ext cx="2969579" cy="1816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 txBox="1">
            <a:spLocks noGrp="1"/>
          </p:cNvSpPr>
          <p:nvPr>
            <p:ph type="title"/>
          </p:nvPr>
        </p:nvSpPr>
        <p:spPr>
          <a:xfrm>
            <a:off x="2231136" y="582953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ODNOS S OKOLIŠEM</a:t>
            </a:r>
            <a:endParaRPr/>
          </a:p>
        </p:txBody>
      </p:sp>
      <p:sp>
        <p:nvSpPr>
          <p:cNvPr id="274" name="Google Shape;274;p27"/>
          <p:cNvSpPr txBox="1">
            <a:spLocks noGrp="1"/>
          </p:cNvSpPr>
          <p:nvPr>
            <p:ph type="body" idx="1"/>
          </p:nvPr>
        </p:nvSpPr>
        <p:spPr>
          <a:xfrm>
            <a:off x="2231136" y="1771683"/>
            <a:ext cx="766740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/>
              <a:t>Ratovanje</a:t>
            </a:r>
            <a:r>
              <a:rPr lang="en-US" sz="2000"/>
              <a:t> postaje institucializirano/organizirano – nova svrha je prostor – posjedi i teritorij.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Dolazak novih društava nakon osvajanja mijenja odnos prema okolišu. </a:t>
            </a:r>
            <a:endParaRPr sz="200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npr. Propast Rimskog carstva i prodori plemena na njihov teritorij. </a:t>
            </a:r>
            <a:endParaRPr sz="200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Još jedan zanimljiv primjer 🡪 mongolsko osvajanje tijekom 13. stoljeća. </a:t>
            </a:r>
            <a:endParaRPr sz="200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/>
              <a:t>Ratovi, razaranja i depopulacija pojedinih područja utjecali su na napuštanje poljoprivrednih površina i obnovu vegetacije. </a:t>
            </a:r>
            <a:endParaRPr sz="2800" b="1"/>
          </a:p>
        </p:txBody>
      </p:sp>
      <p:pic>
        <p:nvPicPr>
          <p:cNvPr id="275" name="Google Shape;27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8116" y="4873678"/>
            <a:ext cx="5095783" cy="1983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8"/>
          <p:cNvSpPr txBox="1">
            <a:spLocks noGrp="1"/>
          </p:cNvSpPr>
          <p:nvPr>
            <p:ph type="title"/>
          </p:nvPr>
        </p:nvSpPr>
        <p:spPr>
          <a:xfrm>
            <a:off x="2231136" y="450218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ODNOS S OKOLIŠEM</a:t>
            </a:r>
            <a:endParaRPr/>
          </a:p>
        </p:txBody>
      </p:sp>
      <p:sp>
        <p:nvSpPr>
          <p:cNvPr id="281" name="Google Shape;281;p28"/>
          <p:cNvSpPr txBox="1">
            <a:spLocks noGrp="1"/>
          </p:cNvSpPr>
          <p:nvPr>
            <p:ph type="body" idx="1"/>
          </p:nvPr>
        </p:nvSpPr>
        <p:spPr>
          <a:xfrm>
            <a:off x="2231136" y="1638938"/>
            <a:ext cx="7667467" cy="3452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Unatoč</a:t>
            </a:r>
            <a:r>
              <a:rPr lang="en-US" sz="2000" dirty="0"/>
              <a:t> </a:t>
            </a:r>
            <a:r>
              <a:rPr lang="en-US" sz="2000" dirty="0" err="1"/>
              <a:t>čovjekovoj</a:t>
            </a:r>
            <a:r>
              <a:rPr lang="en-US" sz="2000" dirty="0"/>
              <a:t> </a:t>
            </a:r>
            <a:r>
              <a:rPr lang="en-US" sz="2000" dirty="0" err="1"/>
              <a:t>moći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razvoju</a:t>
            </a:r>
            <a:r>
              <a:rPr lang="en-US" sz="2000" dirty="0"/>
              <a:t>, </a:t>
            </a:r>
            <a:r>
              <a:rPr lang="en-US" sz="2000" dirty="0" err="1"/>
              <a:t>još</a:t>
            </a:r>
            <a:r>
              <a:rPr lang="en-US" sz="2000" dirty="0"/>
              <a:t> </a:t>
            </a:r>
            <a:r>
              <a:rPr lang="en-US" sz="2000" dirty="0" err="1"/>
              <a:t>uvijek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bio </a:t>
            </a:r>
            <a:r>
              <a:rPr lang="en-US" sz="2000" dirty="0" err="1"/>
              <a:t>gospodar</a:t>
            </a:r>
            <a:r>
              <a:rPr lang="en-US" sz="2000" dirty="0"/>
              <a:t> </a:t>
            </a:r>
            <a:r>
              <a:rPr lang="en-US" sz="2000" dirty="0" err="1"/>
              <a:t>prirode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često</a:t>
            </a:r>
            <a:r>
              <a:rPr lang="en-US" sz="2000" dirty="0"/>
              <a:t> je </a:t>
            </a:r>
            <a:r>
              <a:rPr lang="en-US" sz="2000" b="1" dirty="0" err="1"/>
              <a:t>priroda</a:t>
            </a:r>
            <a:r>
              <a:rPr lang="en-US" sz="2000" b="1" dirty="0"/>
              <a:t> </a:t>
            </a:r>
            <a:r>
              <a:rPr lang="en-US" sz="2000" b="1" dirty="0" err="1"/>
              <a:t>znala</a:t>
            </a:r>
            <a:r>
              <a:rPr lang="en-US" sz="2000" b="1" dirty="0"/>
              <a:t> </a:t>
            </a:r>
            <a:r>
              <a:rPr lang="en-US" sz="2000" b="1" dirty="0" err="1"/>
              <a:t>uzrokovati</a:t>
            </a:r>
            <a:r>
              <a:rPr lang="en-US" sz="2000" b="1" dirty="0"/>
              <a:t> </a:t>
            </a:r>
            <a:r>
              <a:rPr lang="en-US" sz="2000" b="1" dirty="0" err="1"/>
              <a:t>brojne</a:t>
            </a:r>
            <a:r>
              <a:rPr lang="en-US" sz="2000" b="1" dirty="0"/>
              <a:t> </a:t>
            </a:r>
            <a:r>
              <a:rPr lang="en-US" sz="2000" b="1" dirty="0" err="1"/>
              <a:t>probleme</a:t>
            </a:r>
            <a:r>
              <a:rPr lang="en-US" sz="2000" dirty="0"/>
              <a:t>: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Brojne</a:t>
            </a:r>
            <a:r>
              <a:rPr lang="en-US" sz="2000" dirty="0"/>
              <a:t> </a:t>
            </a:r>
            <a:r>
              <a:rPr lang="en-US" sz="2000" b="1" dirty="0" err="1"/>
              <a:t>prirodne</a:t>
            </a:r>
            <a:r>
              <a:rPr lang="en-US" sz="2000" b="1" dirty="0"/>
              <a:t> </a:t>
            </a:r>
            <a:r>
              <a:rPr lang="en-US" sz="2000" b="1" dirty="0" err="1"/>
              <a:t>katastrofe</a:t>
            </a:r>
            <a:r>
              <a:rPr lang="en-US" sz="2000" b="1" dirty="0"/>
              <a:t> </a:t>
            </a:r>
            <a:r>
              <a:rPr lang="en-US" sz="2000" dirty="0" err="1"/>
              <a:t>uzrokovale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umiranja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gladi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poljuljale</a:t>
            </a:r>
            <a:r>
              <a:rPr lang="en-US" sz="2000" dirty="0"/>
              <a:t> </a:t>
            </a:r>
            <a:r>
              <a:rPr lang="en-US" sz="2000" dirty="0" err="1"/>
              <a:t>vjeru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odnos</a:t>
            </a:r>
            <a:r>
              <a:rPr lang="en-US" sz="2000" dirty="0"/>
              <a:t> </a:t>
            </a:r>
            <a:r>
              <a:rPr lang="en-US" sz="2000" dirty="0" err="1"/>
              <a:t>prema</a:t>
            </a:r>
            <a:r>
              <a:rPr lang="en-US" sz="2000" dirty="0"/>
              <a:t> </a:t>
            </a:r>
            <a:r>
              <a:rPr lang="en-US" sz="2000" dirty="0" err="1"/>
              <a:t>čovjeku</a:t>
            </a:r>
            <a:r>
              <a:rPr lang="en-US" sz="2000" dirty="0"/>
              <a:t>.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Primjer</a:t>
            </a:r>
            <a:r>
              <a:rPr lang="en-US" sz="2000" dirty="0"/>
              <a:t> je glad u </a:t>
            </a:r>
            <a:r>
              <a:rPr lang="en-US" sz="2000" dirty="0" err="1"/>
              <a:t>Valenciji</a:t>
            </a:r>
            <a:r>
              <a:rPr lang="en-US" sz="2000" dirty="0"/>
              <a:t> 1413. </a:t>
            </a:r>
            <a:r>
              <a:rPr lang="en-US" sz="2000" dirty="0" err="1"/>
              <a:t>kada</a:t>
            </a:r>
            <a:r>
              <a:rPr lang="en-US" sz="2000" dirty="0"/>
              <a:t> </a:t>
            </a:r>
            <a:r>
              <a:rPr lang="en-US" sz="2000" dirty="0" err="1"/>
              <a:t>zbog</a:t>
            </a:r>
            <a:r>
              <a:rPr lang="en-US" sz="2000" dirty="0"/>
              <a:t> </a:t>
            </a:r>
            <a:r>
              <a:rPr lang="en-US" sz="2000" dirty="0" err="1"/>
              <a:t>izrazito</a:t>
            </a:r>
            <a:r>
              <a:rPr lang="en-US" sz="2000" dirty="0"/>
              <a:t> </a:t>
            </a:r>
            <a:r>
              <a:rPr lang="en-US" sz="2000" dirty="0" err="1"/>
              <a:t>sušnih</a:t>
            </a:r>
            <a:r>
              <a:rPr lang="en-US" sz="2000" dirty="0"/>
              <a:t> </a:t>
            </a:r>
            <a:r>
              <a:rPr lang="en-US" sz="2000" dirty="0" err="1"/>
              <a:t>uvjeta</a:t>
            </a:r>
            <a:r>
              <a:rPr lang="en-US" sz="2000" dirty="0"/>
              <a:t> </a:t>
            </a:r>
            <a:r>
              <a:rPr lang="en-US" sz="2000" dirty="0" err="1"/>
              <a:t>nije</a:t>
            </a:r>
            <a:r>
              <a:rPr lang="en-US" sz="2000" dirty="0"/>
              <a:t> </a:t>
            </a:r>
            <a:r>
              <a:rPr lang="en-US" sz="2000" dirty="0" err="1"/>
              <a:t>bilo</a:t>
            </a:r>
            <a:r>
              <a:rPr lang="en-US" sz="2000" dirty="0"/>
              <a:t> </a:t>
            </a:r>
            <a:r>
              <a:rPr lang="en-US" sz="2000" dirty="0" err="1"/>
              <a:t>dovoljno</a:t>
            </a:r>
            <a:r>
              <a:rPr lang="en-US" sz="2000" dirty="0"/>
              <a:t> </a:t>
            </a:r>
            <a:r>
              <a:rPr lang="en-US" sz="2000" dirty="0" err="1"/>
              <a:t>vode</a:t>
            </a:r>
            <a:r>
              <a:rPr lang="en-US" sz="2000" dirty="0"/>
              <a:t> za </a:t>
            </a:r>
            <a:r>
              <a:rPr lang="en-US" sz="2000" dirty="0" err="1"/>
              <a:t>pokretanje</a:t>
            </a:r>
            <a:r>
              <a:rPr lang="en-US" sz="2000" dirty="0"/>
              <a:t> </a:t>
            </a:r>
            <a:r>
              <a:rPr lang="en-US" sz="2000" dirty="0" err="1"/>
              <a:t>mlinova</a:t>
            </a:r>
            <a:r>
              <a:rPr lang="en-US" sz="2000" dirty="0"/>
              <a:t> za </a:t>
            </a:r>
            <a:r>
              <a:rPr lang="en-US" sz="2000" dirty="0" err="1"/>
              <a:t>mljevenje</a:t>
            </a:r>
            <a:r>
              <a:rPr lang="en-US" sz="2000" dirty="0"/>
              <a:t> </a:t>
            </a:r>
            <a:r>
              <a:rPr lang="en-US" sz="2000" dirty="0" err="1"/>
              <a:t>brašna</a:t>
            </a:r>
            <a:r>
              <a:rPr lang="en-US" sz="2000" dirty="0"/>
              <a:t> - glad!</a:t>
            </a:r>
            <a:endParaRPr sz="20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 dirty="0" err="1"/>
              <a:t>Lisabon</a:t>
            </a:r>
            <a:r>
              <a:rPr lang="en-US" sz="2000" b="1" dirty="0"/>
              <a:t> 1755.</a:t>
            </a:r>
            <a:endParaRPr sz="2000" b="1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Brojne</a:t>
            </a:r>
            <a:r>
              <a:rPr lang="en-US" sz="2000" dirty="0"/>
              <a:t> </a:t>
            </a:r>
            <a:r>
              <a:rPr lang="en-US" sz="2000" b="1" dirty="0" err="1"/>
              <a:t>bolesti</a:t>
            </a:r>
            <a:r>
              <a:rPr lang="en-US" sz="2000" dirty="0"/>
              <a:t> (</a:t>
            </a:r>
            <a:r>
              <a:rPr lang="en-US" sz="2000" dirty="0" err="1"/>
              <a:t>kuga</a:t>
            </a:r>
            <a:r>
              <a:rPr lang="en-US" sz="2000" dirty="0"/>
              <a:t>)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također</a:t>
            </a:r>
            <a:r>
              <a:rPr lang="en-US" sz="2000" dirty="0"/>
              <a:t> </a:t>
            </a:r>
            <a:r>
              <a:rPr lang="en-US" sz="2000" dirty="0" err="1"/>
              <a:t>igrale</a:t>
            </a:r>
            <a:r>
              <a:rPr lang="en-US" sz="2000" dirty="0"/>
              <a:t> </a:t>
            </a:r>
            <a:r>
              <a:rPr lang="en-US" sz="2000" dirty="0" err="1"/>
              <a:t>svoju</a:t>
            </a:r>
            <a:r>
              <a:rPr lang="en-US" sz="2000" dirty="0"/>
              <a:t> </a:t>
            </a:r>
            <a:r>
              <a:rPr lang="en-US" sz="2000" dirty="0" err="1"/>
              <a:t>ulogu</a:t>
            </a:r>
            <a:endParaRPr sz="2000" dirty="0"/>
          </a:p>
          <a:p>
            <a:pPr marL="22860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dirty="0"/>
          </a:p>
        </p:txBody>
      </p:sp>
      <p:pic>
        <p:nvPicPr>
          <p:cNvPr id="282" name="Google Shape;28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3657" y="4785064"/>
            <a:ext cx="4089218" cy="197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93397" y="4706436"/>
            <a:ext cx="3666221" cy="2135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9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ODNOS S OKOLIŠEM</a:t>
            </a:r>
            <a:endParaRPr/>
          </a:p>
        </p:txBody>
      </p:sp>
      <p:sp>
        <p:nvSpPr>
          <p:cNvPr id="289" name="Google Shape;289;p29"/>
          <p:cNvSpPr txBox="1">
            <a:spLocks noGrp="1"/>
          </p:cNvSpPr>
          <p:nvPr>
            <p:ph type="body" idx="1"/>
          </p:nvPr>
        </p:nvSpPr>
        <p:spPr>
          <a:xfrm>
            <a:off x="1926454" y="2336204"/>
            <a:ext cx="7972149" cy="333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 err="1"/>
              <a:t>Deforestacija</a:t>
            </a:r>
            <a:r>
              <a:rPr lang="en-US" dirty="0"/>
              <a:t> je </a:t>
            </a:r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glavnih</a:t>
            </a:r>
            <a:r>
              <a:rPr lang="en-US" dirty="0"/>
              <a:t> </a:t>
            </a:r>
            <a:r>
              <a:rPr lang="en-US" dirty="0" err="1"/>
              <a:t>procesa</a:t>
            </a:r>
            <a:r>
              <a:rPr lang="en-US" dirty="0"/>
              <a:t> - </a:t>
            </a:r>
            <a:r>
              <a:rPr lang="en-US" dirty="0" err="1"/>
              <a:t>drvo</a:t>
            </a:r>
            <a:r>
              <a:rPr lang="en-US" dirty="0"/>
              <a:t> je </a:t>
            </a:r>
            <a:r>
              <a:rPr lang="en-US" dirty="0" err="1"/>
              <a:t>glavno</a:t>
            </a:r>
            <a:r>
              <a:rPr lang="en-US" dirty="0"/>
              <a:t> </a:t>
            </a:r>
            <a:r>
              <a:rPr lang="en-US" b="1" dirty="0" err="1"/>
              <a:t>gorivo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izvor</a:t>
            </a:r>
            <a:r>
              <a:rPr lang="en-US" b="1" dirty="0"/>
              <a:t> topline </a:t>
            </a:r>
            <a:r>
              <a:rPr lang="en-US" dirty="0"/>
              <a:t>(</a:t>
            </a:r>
            <a:r>
              <a:rPr lang="en-US" dirty="0" err="1"/>
              <a:t>vatre</a:t>
            </a:r>
            <a:r>
              <a:rPr lang="en-US" dirty="0"/>
              <a:t>).  To se </a:t>
            </a: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intenziviralo</a:t>
            </a:r>
            <a:r>
              <a:rPr lang="en-US" dirty="0"/>
              <a:t> u </a:t>
            </a:r>
            <a:r>
              <a:rPr lang="en-US" dirty="0" err="1"/>
              <a:t>novom</a:t>
            </a:r>
            <a:r>
              <a:rPr lang="en-US" dirty="0"/>
              <a:t> </a:t>
            </a:r>
            <a:r>
              <a:rPr lang="en-US" dirty="0" err="1"/>
              <a:t>vijeku</a:t>
            </a:r>
            <a:r>
              <a:rPr lang="en-US" dirty="0"/>
              <a:t>, </a:t>
            </a:r>
            <a:r>
              <a:rPr lang="en-US" dirty="0" err="1"/>
              <a:t>kad</a:t>
            </a:r>
            <a:r>
              <a:rPr lang="en-US" dirty="0"/>
              <a:t> je </a:t>
            </a:r>
            <a:r>
              <a:rPr lang="en-US" dirty="0" err="1"/>
              <a:t>krenula</a:t>
            </a:r>
            <a:r>
              <a:rPr lang="en-US" dirty="0"/>
              <a:t> </a:t>
            </a:r>
            <a:r>
              <a:rPr lang="en-US" dirty="0" err="1"/>
              <a:t>ekspanzija</a:t>
            </a:r>
            <a:r>
              <a:rPr lang="en-US" dirty="0"/>
              <a:t> </a:t>
            </a:r>
            <a:r>
              <a:rPr lang="en-US" dirty="0" err="1"/>
              <a:t>stanovništva</a:t>
            </a:r>
            <a:r>
              <a:rPr lang="en-US" dirty="0"/>
              <a:t>, </a:t>
            </a:r>
            <a:r>
              <a:rPr lang="en-US" dirty="0" err="1"/>
              <a:t>razvile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se </a:t>
            </a:r>
            <a:r>
              <a:rPr lang="en-US" b="1" dirty="0" err="1"/>
              <a:t>tehnologije</a:t>
            </a:r>
            <a:r>
              <a:rPr lang="en-US" b="1" dirty="0"/>
              <a:t> za </a:t>
            </a:r>
            <a:r>
              <a:rPr lang="en-US" b="1" dirty="0" err="1"/>
              <a:t>preradu</a:t>
            </a:r>
            <a:r>
              <a:rPr lang="en-US" b="1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zahtjevale</a:t>
            </a:r>
            <a:r>
              <a:rPr lang="en-US" dirty="0"/>
              <a:t> </a:t>
            </a:r>
            <a:r>
              <a:rPr lang="en-US" dirty="0" err="1"/>
              <a:t>gorivo</a:t>
            </a:r>
            <a:r>
              <a:rPr lang="en-US" dirty="0"/>
              <a:t> (</a:t>
            </a:r>
            <a:r>
              <a:rPr lang="en-US" dirty="0" err="1"/>
              <a:t>kuhanje</a:t>
            </a:r>
            <a:r>
              <a:rPr lang="en-US" dirty="0"/>
              <a:t> </a:t>
            </a:r>
            <a:r>
              <a:rPr lang="en-US" dirty="0" err="1"/>
              <a:t>šećene</a:t>
            </a:r>
            <a:r>
              <a:rPr lang="en-US" dirty="0"/>
              <a:t> </a:t>
            </a:r>
            <a:r>
              <a:rPr lang="en-US" dirty="0" err="1"/>
              <a:t>trske</a:t>
            </a:r>
            <a:r>
              <a:rPr lang="en-US" dirty="0"/>
              <a:t>)…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 err="1"/>
              <a:t>Bitan</a:t>
            </a:r>
            <a:r>
              <a:rPr lang="en-US" dirty="0"/>
              <a:t>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aspekt</a:t>
            </a:r>
            <a:r>
              <a:rPr lang="en-US" dirty="0"/>
              <a:t> ‘</a:t>
            </a:r>
            <a:r>
              <a:rPr lang="en-US" b="1" dirty="0"/>
              <a:t>’</a:t>
            </a:r>
            <a:r>
              <a:rPr lang="en-US" b="1" dirty="0" err="1"/>
              <a:t>anorganskih</a:t>
            </a:r>
            <a:r>
              <a:rPr lang="en-US" b="1" dirty="0"/>
              <a:t>’’ </a:t>
            </a:r>
            <a:r>
              <a:rPr lang="en-US" b="1" dirty="0" err="1"/>
              <a:t>resursa</a:t>
            </a:r>
            <a:r>
              <a:rPr lang="en-US" b="1" dirty="0"/>
              <a:t> (</a:t>
            </a:r>
            <a:r>
              <a:rPr lang="en-US" b="1" dirty="0" err="1"/>
              <a:t>kamenolomi</a:t>
            </a:r>
            <a:r>
              <a:rPr lang="en-US" b="1" dirty="0"/>
              <a:t>, </a:t>
            </a:r>
            <a:r>
              <a:rPr lang="en-US" b="1" dirty="0" err="1"/>
              <a:t>rudnici</a:t>
            </a:r>
            <a:r>
              <a:rPr lang="en-US" b="1" dirty="0"/>
              <a:t> </a:t>
            </a:r>
            <a:r>
              <a:rPr lang="en-US" dirty="0" err="1"/>
              <a:t>i</a:t>
            </a:r>
            <a:r>
              <a:rPr lang="en-US" dirty="0"/>
              <a:t> dr.) - </a:t>
            </a:r>
            <a:r>
              <a:rPr lang="en-US" dirty="0" err="1"/>
              <a:t>velik</a:t>
            </a:r>
            <a:r>
              <a:rPr lang="en-US" dirty="0"/>
              <a:t> </a:t>
            </a:r>
            <a:r>
              <a:rPr lang="en-US" dirty="0" err="1"/>
              <a:t>utjecaj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okoliš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trajno</a:t>
            </a:r>
            <a:r>
              <a:rPr lang="en-US" dirty="0"/>
              <a:t> </a:t>
            </a:r>
            <a:r>
              <a:rPr lang="en-US" dirty="0" err="1"/>
              <a:t>fizičko</a:t>
            </a:r>
            <a:r>
              <a:rPr lang="en-US" dirty="0"/>
              <a:t> </a:t>
            </a:r>
            <a:r>
              <a:rPr lang="en-US" dirty="0" err="1"/>
              <a:t>preoblikovanje</a:t>
            </a:r>
            <a:r>
              <a:rPr lang="en-US" dirty="0"/>
              <a:t>. </a:t>
            </a:r>
            <a:r>
              <a:rPr lang="en-US" dirty="0" err="1"/>
              <a:t>Funkcioniranje</a:t>
            </a:r>
            <a:r>
              <a:rPr lang="en-US" dirty="0"/>
              <a:t> je </a:t>
            </a:r>
            <a:r>
              <a:rPr lang="en-US" dirty="0" err="1"/>
              <a:t>zahtijevalo</a:t>
            </a:r>
            <a:r>
              <a:rPr lang="en-US" dirty="0"/>
              <a:t> </a:t>
            </a:r>
            <a:r>
              <a:rPr lang="en-US" dirty="0" err="1"/>
              <a:t>brojne</a:t>
            </a:r>
            <a:r>
              <a:rPr lang="en-US" dirty="0"/>
              <a:t> </a:t>
            </a:r>
            <a:r>
              <a:rPr lang="en-US" dirty="0" err="1"/>
              <a:t>resurse</a:t>
            </a:r>
            <a:r>
              <a:rPr lang="en-US" dirty="0"/>
              <a:t> (</a:t>
            </a:r>
            <a:r>
              <a:rPr lang="en-US" dirty="0" err="1"/>
              <a:t>vodu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energiju</a:t>
            </a:r>
            <a:r>
              <a:rPr lang="en-US" dirty="0"/>
              <a:t> za </a:t>
            </a:r>
            <a:r>
              <a:rPr lang="en-US" dirty="0" err="1"/>
              <a:t>obradu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)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 err="1"/>
              <a:t>Izum</a:t>
            </a:r>
            <a:r>
              <a:rPr lang="en-US" b="1" dirty="0"/>
              <a:t> </a:t>
            </a:r>
            <a:r>
              <a:rPr lang="en-US" b="1" dirty="0" err="1"/>
              <a:t>ugljena</a:t>
            </a:r>
            <a:r>
              <a:rPr lang="en-US" dirty="0"/>
              <a:t>, </a:t>
            </a:r>
            <a:r>
              <a:rPr lang="en-US" dirty="0" err="1"/>
              <a:t>drvenog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kamenog</a:t>
            </a:r>
            <a:r>
              <a:rPr lang="en-US" dirty="0"/>
              <a:t> - </a:t>
            </a:r>
            <a:r>
              <a:rPr lang="en-US" dirty="0" err="1"/>
              <a:t>veća</a:t>
            </a:r>
            <a:r>
              <a:rPr lang="en-US" dirty="0"/>
              <a:t> </a:t>
            </a:r>
            <a:r>
              <a:rPr lang="en-US" dirty="0" err="1"/>
              <a:t>energetska</a:t>
            </a:r>
            <a:r>
              <a:rPr lang="en-US" dirty="0"/>
              <a:t> </a:t>
            </a:r>
            <a:r>
              <a:rPr lang="en-US" dirty="0" err="1"/>
              <a:t>iskoristivost</a:t>
            </a:r>
            <a:r>
              <a:rPr lang="en-US" dirty="0"/>
              <a:t>. 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000" b="1" dirty="0"/>
              <a:t>NAJAVA INDUSTRIJSKE REVOLUCIJE!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0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KRAJ RAZDOBLJA</a:t>
            </a:r>
            <a:endParaRPr/>
          </a:p>
        </p:txBody>
      </p:sp>
      <p:sp>
        <p:nvSpPr>
          <p:cNvPr id="295" name="Google Shape;295;p30"/>
          <p:cNvSpPr txBox="1">
            <a:spLocks noGrp="1"/>
          </p:cNvSpPr>
          <p:nvPr>
            <p:ph type="body" idx="1"/>
          </p:nvPr>
        </p:nvSpPr>
        <p:spPr>
          <a:xfrm>
            <a:off x="2231136" y="2336204"/>
            <a:ext cx="7667467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 b="1" dirty="0" err="1"/>
              <a:t>Industrijska</a:t>
            </a:r>
            <a:r>
              <a:rPr lang="en-US" sz="2400" b="1" dirty="0"/>
              <a:t> </a:t>
            </a:r>
            <a:r>
              <a:rPr lang="en-US" sz="2400" b="1" dirty="0" err="1"/>
              <a:t>revolucija</a:t>
            </a:r>
            <a:r>
              <a:rPr lang="en-US" sz="2400" b="1" dirty="0"/>
              <a:t> </a:t>
            </a:r>
            <a:r>
              <a:rPr lang="en-US" sz="2400" dirty="0" err="1"/>
              <a:t>sredinom</a:t>
            </a:r>
            <a:r>
              <a:rPr lang="en-US" sz="2400" dirty="0"/>
              <a:t> 18. </a:t>
            </a:r>
            <a:r>
              <a:rPr lang="en-US" sz="2400" dirty="0" err="1"/>
              <a:t>st.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 err="1"/>
              <a:t>Predindustrijska</a:t>
            </a:r>
            <a:r>
              <a:rPr lang="en-US" sz="2400" dirty="0"/>
              <a:t> </a:t>
            </a:r>
            <a:r>
              <a:rPr lang="en-US" sz="2400" dirty="0" err="1"/>
              <a:t>poljoprivreda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način</a:t>
            </a:r>
            <a:r>
              <a:rPr lang="en-US" sz="2400" dirty="0"/>
              <a:t> </a:t>
            </a:r>
            <a:r>
              <a:rPr lang="en-US" sz="2400" dirty="0" err="1"/>
              <a:t>života</a:t>
            </a:r>
            <a:r>
              <a:rPr lang="en-US" sz="2400" dirty="0"/>
              <a:t> </a:t>
            </a:r>
            <a:r>
              <a:rPr lang="en-US" sz="2400" dirty="0" err="1"/>
              <a:t>nije</a:t>
            </a:r>
            <a:r>
              <a:rPr lang="en-US" sz="2400" dirty="0"/>
              <a:t> </a:t>
            </a:r>
            <a:r>
              <a:rPr lang="en-US" sz="2400" dirty="0" err="1"/>
              <a:t>potpuno</a:t>
            </a:r>
            <a:r>
              <a:rPr lang="en-US" sz="2400" dirty="0"/>
              <a:t> </a:t>
            </a:r>
            <a:r>
              <a:rPr lang="en-US" sz="2400" dirty="0" err="1"/>
              <a:t>nestala</a:t>
            </a:r>
            <a:r>
              <a:rPr lang="en-US" sz="2400" dirty="0"/>
              <a:t> </a:t>
            </a:r>
            <a:r>
              <a:rPr lang="en-US" sz="2400" dirty="0" err="1"/>
              <a:t>ni</a:t>
            </a:r>
            <a:r>
              <a:rPr lang="en-US" sz="2400" dirty="0"/>
              <a:t> dan </a:t>
            </a:r>
            <a:r>
              <a:rPr lang="en-US" sz="2400" dirty="0" err="1"/>
              <a:t>danas</a:t>
            </a:r>
            <a:r>
              <a:rPr lang="en-US" sz="2400" dirty="0"/>
              <a:t> </a:t>
            </a:r>
            <a:r>
              <a:rPr lang="hr-HR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</a:t>
            </a:r>
            <a:r>
              <a:rPr lang="en-US" sz="2400" dirty="0" err="1"/>
              <a:t>siromašniji</a:t>
            </a:r>
            <a:r>
              <a:rPr lang="en-US" sz="2400" dirty="0"/>
              <a:t> </a:t>
            </a:r>
            <a:r>
              <a:rPr lang="en-US" sz="2400" dirty="0" err="1"/>
              <a:t>dijelovi</a:t>
            </a:r>
            <a:r>
              <a:rPr lang="en-US" sz="2400" dirty="0"/>
              <a:t> </a:t>
            </a:r>
            <a:r>
              <a:rPr lang="en-US" sz="2400" dirty="0" err="1"/>
              <a:t>svijeta</a:t>
            </a:r>
            <a:r>
              <a:rPr lang="en-US" sz="2400" dirty="0"/>
              <a:t>, </a:t>
            </a:r>
            <a:r>
              <a:rPr lang="en-US" sz="2400" dirty="0" err="1"/>
              <a:t>ali</a:t>
            </a:r>
            <a:r>
              <a:rPr lang="en-US" sz="2400" dirty="0"/>
              <a:t> </a:t>
            </a:r>
            <a:r>
              <a:rPr lang="hr-HR" sz="2400" dirty="0"/>
              <a:t>zajednice unutar</a:t>
            </a:r>
            <a:r>
              <a:rPr lang="en-US" sz="2400" dirty="0"/>
              <a:t> </a:t>
            </a:r>
            <a:r>
              <a:rPr lang="en-US" sz="2400" dirty="0" err="1"/>
              <a:t>bogatiji</a:t>
            </a:r>
            <a:r>
              <a:rPr lang="hr-HR" sz="2400" dirty="0"/>
              <a:t>h</a:t>
            </a:r>
            <a:r>
              <a:rPr lang="en-US" sz="2400" dirty="0"/>
              <a:t> (</a:t>
            </a:r>
            <a:r>
              <a:rPr lang="en-US" sz="2400" dirty="0" err="1"/>
              <a:t>npr</a:t>
            </a:r>
            <a:r>
              <a:rPr lang="en-US" sz="2400" dirty="0"/>
              <a:t>.  </a:t>
            </a:r>
            <a:r>
              <a:rPr lang="en-US" sz="2400" dirty="0" err="1"/>
              <a:t>Amiši</a:t>
            </a:r>
            <a:r>
              <a:rPr lang="en-US" sz="2400" dirty="0"/>
              <a:t>).</a:t>
            </a:r>
            <a:endParaRPr dirty="0"/>
          </a:p>
          <a:p>
            <a:pPr marL="22860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dirty="0"/>
          </a:p>
        </p:txBody>
      </p:sp>
      <p:pic>
        <p:nvPicPr>
          <p:cNvPr id="296" name="Google Shape;296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0013" y="4114023"/>
            <a:ext cx="4064100" cy="2648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187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2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>
              <a:buSzPts val="2800"/>
            </a:pPr>
            <a:r>
              <a:rPr lang="hr-HR" dirty="0"/>
              <a:t>Hvala na pažnji! </a:t>
            </a:r>
            <a:r>
              <a:rPr lang="hr-HR" dirty="0">
                <a:sym typeface="Wingdings" panose="05000000000000000000" pitchFamily="2" charset="2"/>
              </a:rPr>
              <a:t> </a:t>
            </a:r>
            <a:br>
              <a:rPr lang="hr-HR" dirty="0"/>
            </a:br>
            <a:endParaRPr dirty="0"/>
          </a:p>
        </p:txBody>
      </p:sp>
      <p:sp>
        <p:nvSpPr>
          <p:cNvPr id="308" name="Google Shape;308;p32"/>
          <p:cNvSpPr txBox="1">
            <a:spLocks noGrp="1"/>
          </p:cNvSpPr>
          <p:nvPr>
            <p:ph type="body" idx="1"/>
          </p:nvPr>
        </p:nvSpPr>
        <p:spPr>
          <a:xfrm>
            <a:off x="2231136" y="2336204"/>
            <a:ext cx="7667467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76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per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cel">
  <a:themeElements>
    <a:clrScheme name="Paper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2111</Words>
  <Application>Microsoft Office PowerPoint</Application>
  <PresentationFormat>Widescreen</PresentationFormat>
  <Paragraphs>150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Wingdings</vt:lpstr>
      <vt:lpstr>Gill Sans</vt:lpstr>
      <vt:lpstr>Arial</vt:lpstr>
      <vt:lpstr>Parcel</vt:lpstr>
      <vt:lpstr>Parcel</vt:lpstr>
      <vt:lpstr>LOVCI – SAKUPLJAČI I NJIHOV SVIJET</vt:lpstr>
      <vt:lpstr>LITERATURA</vt:lpstr>
      <vt:lpstr>OD KADA DO KADA TRAJE RAZDOBLJE LOVACA SAKUPLJAČA?</vt:lpstr>
      <vt:lpstr>Čovjek i priroda</vt:lpstr>
      <vt:lpstr>Čovjekovi počeci</vt:lpstr>
      <vt:lpstr>Čovjekovi počeci</vt:lpstr>
      <vt:lpstr>Čovjek i okoliš</vt:lpstr>
      <vt:lpstr>Energetski odnosi</vt:lpstr>
      <vt:lpstr>Energetski odnosi</vt:lpstr>
      <vt:lpstr>    VATRA </vt:lpstr>
      <vt:lpstr>VATRA</vt:lpstr>
      <vt:lpstr>Čovjek i okoliš</vt:lpstr>
      <vt:lpstr>    Nestajanje lovaca-sakupljača </vt:lpstr>
      <vt:lpstr>Zaključno</vt:lpstr>
      <vt:lpstr>PREDINDUSTRIJSKA POLJOPRIVREDA</vt:lpstr>
      <vt:lpstr>LITERATURA</vt:lpstr>
      <vt:lpstr>OD KADA DO KADA TRAJE RAZDOBLJE PREDINDUSTRIJSKE POLJOPRIVREDE?</vt:lpstr>
      <vt:lpstr>POČECI POLJOPRIVREDNIH DRUŠTAVA</vt:lpstr>
      <vt:lpstr>POČECI POLJOPRIVREDNIH DRUŠTAVA</vt:lpstr>
      <vt:lpstr>OBILJEŽJA RAZDOBLJA POLJOPRIVREDNIH DRUŠTAVA</vt:lpstr>
      <vt:lpstr>OBILJEŽJA RAZDOBLJA POLJOPRIVREDNIH DRUŠTAVA</vt:lpstr>
      <vt:lpstr>ODNOS S OKOLIŠEM</vt:lpstr>
      <vt:lpstr>ODNOS S OKOLIŠEM</vt:lpstr>
      <vt:lpstr>ODNOS S OKOLIŠEM</vt:lpstr>
      <vt:lpstr>ODNOS S OKOLIŠEM</vt:lpstr>
      <vt:lpstr>ODNOS S OKOLIŠEM</vt:lpstr>
      <vt:lpstr>ODNOS S OKOLIŠEM</vt:lpstr>
      <vt:lpstr>ODNOS S OKOLIŠEM</vt:lpstr>
      <vt:lpstr>KRAJ RAZDOBLJA</vt:lpstr>
      <vt:lpstr>Hvala na pažnji! 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LOVCI – SAKUPLJAČI I NJIHOV SVIJET</dc:title>
  <dc:creator>Ivan Martinić</dc:creator>
  <cp:lastModifiedBy>Reviewer</cp:lastModifiedBy>
  <cp:revision>16</cp:revision>
  <dcterms:created xsi:type="dcterms:W3CDTF">2025-10-14T16:49:30Z</dcterms:created>
  <dcterms:modified xsi:type="dcterms:W3CDTF">2026-10-28T09:20:35Z</dcterms:modified>
</cp:coreProperties>
</file>