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sldIdLst>
    <p:sldId id="256" r:id="rId2"/>
    <p:sldId id="257" r:id="rId3"/>
    <p:sldId id="261" r:id="rId4"/>
    <p:sldId id="258" r:id="rId5"/>
    <p:sldId id="260" r:id="rId6"/>
    <p:sldId id="259" r:id="rId7"/>
    <p:sldId id="266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A832-07D3-4887-99D3-61AF4FEA0BF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1304B-D8C2-4487-91DB-94D8883D0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20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A832-07D3-4887-99D3-61AF4FEA0BF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1304B-D8C2-4487-91DB-94D8883D0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615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A832-07D3-4887-99D3-61AF4FEA0BF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1304B-D8C2-4487-91DB-94D8883D0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637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A832-07D3-4887-99D3-61AF4FEA0BF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1304B-D8C2-4487-91DB-94D8883D0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833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A832-07D3-4887-99D3-61AF4FEA0BF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1304B-D8C2-4487-91DB-94D8883D093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13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A832-07D3-4887-99D3-61AF4FEA0BF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1304B-D8C2-4487-91DB-94D8883D0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191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A832-07D3-4887-99D3-61AF4FEA0BF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1304B-D8C2-4487-91DB-94D8883D0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0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A832-07D3-4887-99D3-61AF4FEA0BF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1304B-D8C2-4487-91DB-94D8883D0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62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651AA832-07D3-4887-99D3-61AF4FEA0BF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1304B-D8C2-4487-91DB-94D8883D0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79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A832-07D3-4887-99D3-61AF4FEA0BF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1304B-D8C2-4487-91DB-94D8883D0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852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A832-07D3-4887-99D3-61AF4FEA0BF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1304B-D8C2-4487-91DB-94D8883D0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75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51AA832-07D3-4887-99D3-61AF4FEA0BF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58E1304B-D8C2-4487-91DB-94D8883D09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32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H3uGn56pz3OOoEXuTPsxpvZ22iuh6yFB?usp=sharing" TargetMode="External"/><Relationship Id="rId2" Type="http://schemas.openxmlformats.org/officeDocument/2006/relationships/hyperlink" Target="https://docs.google.com/spreadsheets/d/1tKbmu-e1j6Mhqzx3N2CB70TtdATxQYnk/edit?usp=sharing&amp;ouid=112382517189218818464&amp;rtpof=true&amp;sd=tru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59075-4462-47C5-912E-E6F02C413B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Povijest okoliša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CB49CA-B2F6-4F1F-BBB7-429AA9E323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Uvodno predavanje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686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057E9-2642-43F5-BB1E-B6045424D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Koncept nastave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E5E9A-CA33-47F8-9B66-7320E167B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336204"/>
            <a:ext cx="7667467" cy="3101983"/>
          </a:xfrm>
        </p:spPr>
        <p:txBody>
          <a:bodyPr>
            <a:noAutofit/>
          </a:bodyPr>
          <a:lstStyle/>
          <a:p>
            <a:r>
              <a:rPr lang="hr-HR" sz="2400" dirty="0"/>
              <a:t>Predavanja i seminari: doc. dr. </a:t>
            </a:r>
            <a:r>
              <a:rPr lang="hr-HR" sz="2400" dirty="0" err="1"/>
              <a:t>sc</a:t>
            </a:r>
            <a:r>
              <a:rPr lang="hr-HR" sz="2400" dirty="0"/>
              <a:t>. Ivan Martinić</a:t>
            </a:r>
          </a:p>
          <a:p>
            <a:endParaRPr lang="hr-HR" sz="2400" dirty="0"/>
          </a:p>
          <a:p>
            <a:r>
              <a:rPr lang="hr-HR" sz="2400" dirty="0"/>
              <a:t>Nastava će se izvoditi kombinirano, prema potrebi (ponekad samo predavanja, ponekad samo seminar, a ponekad oboje)</a:t>
            </a:r>
          </a:p>
          <a:p>
            <a:endParaRPr lang="hr-HR" sz="2400" dirty="0"/>
          </a:p>
          <a:p>
            <a:r>
              <a:rPr lang="hr-HR" sz="2400" dirty="0"/>
              <a:t>Sve bitne informacije i materijali dijelit će se u repozitoriju kolegija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8674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057E9-2642-43F5-BB1E-B6045424D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Literatura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E5E9A-CA33-47F8-9B66-7320E167B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hr-HR" b="1" dirty="0"/>
              <a:t>1. </a:t>
            </a:r>
            <a:r>
              <a:rPr lang="en-US" b="1" dirty="0" err="1"/>
              <a:t>Prezentacije</a:t>
            </a:r>
            <a:r>
              <a:rPr lang="en-US" b="1" dirty="0"/>
              <a:t> </a:t>
            </a:r>
            <a:r>
              <a:rPr lang="en-US" b="1" dirty="0" err="1"/>
              <a:t>predavanja</a:t>
            </a:r>
            <a:r>
              <a:rPr lang="en-US" b="1" dirty="0"/>
              <a:t> </a:t>
            </a:r>
            <a:endParaRPr lang="hr-HR" b="1" dirty="0"/>
          </a:p>
          <a:p>
            <a:pPr fontAlgn="base"/>
            <a:r>
              <a:rPr lang="en-US" b="1" dirty="0"/>
              <a:t>2. Simmons, I.G. 2010: </a:t>
            </a:r>
            <a:r>
              <a:rPr lang="en-US" b="1" i="1" dirty="0" err="1"/>
              <a:t>Globalna</a:t>
            </a:r>
            <a:r>
              <a:rPr lang="en-US" b="1" i="1" dirty="0"/>
              <a:t> </a:t>
            </a:r>
            <a:r>
              <a:rPr lang="en-US" b="1" i="1" dirty="0" err="1"/>
              <a:t>povijest</a:t>
            </a:r>
            <a:r>
              <a:rPr lang="en-US" b="1" i="1" dirty="0"/>
              <a:t> </a:t>
            </a:r>
            <a:r>
              <a:rPr lang="en-US" b="1" i="1" dirty="0" err="1"/>
              <a:t>okoliša</a:t>
            </a:r>
            <a:r>
              <a:rPr lang="en-US" b="1" dirty="0"/>
              <a:t>, </a:t>
            </a:r>
            <a:r>
              <a:rPr lang="en-US" b="1" dirty="0" err="1"/>
              <a:t>Disput</a:t>
            </a:r>
            <a:r>
              <a:rPr lang="en-US" b="1" dirty="0"/>
              <a:t> Zagreb</a:t>
            </a:r>
            <a:endParaRPr lang="en-US" dirty="0"/>
          </a:p>
          <a:p>
            <a:pPr fontAlgn="base"/>
            <a:r>
              <a:rPr lang="en-US" b="1" dirty="0"/>
              <a:t>3. Hughes, Donald J. 2011: </a:t>
            </a:r>
            <a:r>
              <a:rPr lang="en-US" b="1" i="1" dirty="0" err="1"/>
              <a:t>Što</a:t>
            </a:r>
            <a:r>
              <a:rPr lang="en-US" b="1" i="1" dirty="0"/>
              <a:t> je </a:t>
            </a:r>
            <a:r>
              <a:rPr lang="en-US" b="1" i="1" dirty="0" err="1"/>
              <a:t>povijest</a:t>
            </a:r>
            <a:r>
              <a:rPr lang="en-US" b="1" i="1" dirty="0"/>
              <a:t> </a:t>
            </a:r>
            <a:r>
              <a:rPr lang="en-US" b="1" i="1" dirty="0" err="1"/>
              <a:t>okoliša</a:t>
            </a:r>
            <a:r>
              <a:rPr lang="en-US" b="1" dirty="0"/>
              <a:t>, </a:t>
            </a:r>
            <a:r>
              <a:rPr lang="en-US" b="1" dirty="0" err="1"/>
              <a:t>Disput</a:t>
            </a:r>
            <a:r>
              <a:rPr lang="en-US" b="1" dirty="0"/>
              <a:t> Zagreb</a:t>
            </a:r>
            <a:endParaRPr lang="hr-HR" b="1" dirty="0"/>
          </a:p>
          <a:p>
            <a:pPr fontAlgn="base"/>
            <a:r>
              <a:rPr lang="hr-HR" b="1" dirty="0"/>
              <a:t>4. </a:t>
            </a:r>
            <a:r>
              <a:rPr lang="hr-HR" b="1" dirty="0" err="1"/>
              <a:t>Diamond</a:t>
            </a:r>
            <a:r>
              <a:rPr lang="hr-HR" b="1" dirty="0"/>
              <a:t>, J., 2005: </a:t>
            </a:r>
            <a:r>
              <a:rPr lang="hr-HR" b="1" i="1" dirty="0"/>
              <a:t>Slom: Kako se društva odlučuju za propast ili uspjeh (seminar)</a:t>
            </a:r>
          </a:p>
          <a:p>
            <a:pPr fontAlgn="base"/>
            <a:r>
              <a:rPr lang="hr-HR" b="1" i="1" dirty="0"/>
              <a:t>Dodatni članci (seminar)</a:t>
            </a:r>
            <a:endParaRPr lang="en-US" i="1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082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0C86D-66C6-4778-9650-AB51DC7D3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14277"/>
            <a:ext cx="7729728" cy="1188720"/>
          </a:xfrm>
        </p:spPr>
        <p:txBody>
          <a:bodyPr/>
          <a:lstStyle/>
          <a:p>
            <a:r>
              <a:rPr lang="hr-HR" dirty="0"/>
              <a:t>Obaveze studenata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AF086-CF05-43D7-A815-0F7AAC64A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70" y="1731145"/>
            <a:ext cx="10599937" cy="4776187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sz="1900" b="1" dirty="0"/>
              <a:t>Za </a:t>
            </a:r>
            <a:r>
              <a:rPr lang="en-US" sz="1900" b="1" dirty="0" err="1"/>
              <a:t>ispunjavanje</a:t>
            </a:r>
            <a:r>
              <a:rPr lang="en-US" sz="1900" b="1" dirty="0"/>
              <a:t> </a:t>
            </a:r>
            <a:r>
              <a:rPr lang="en-US" sz="1900" b="1" dirty="0" err="1"/>
              <a:t>obveza</a:t>
            </a:r>
            <a:r>
              <a:rPr lang="en-US" sz="1900" b="1" dirty="0"/>
              <a:t> </a:t>
            </a:r>
            <a:r>
              <a:rPr lang="en-US" sz="1900" b="1" dirty="0" err="1"/>
              <a:t>na</a:t>
            </a:r>
            <a:r>
              <a:rPr lang="en-US" sz="1900" b="1" dirty="0"/>
              <a:t> </a:t>
            </a:r>
            <a:r>
              <a:rPr lang="en-US" sz="1900" b="1" dirty="0" err="1"/>
              <a:t>predmetu</a:t>
            </a:r>
            <a:r>
              <a:rPr lang="en-US" sz="1900" b="1" dirty="0"/>
              <a:t> </a:t>
            </a:r>
            <a:r>
              <a:rPr lang="en-US" sz="1900" b="1" dirty="0" err="1"/>
              <a:t>Povijest</a:t>
            </a:r>
            <a:r>
              <a:rPr lang="en-US" sz="1900" b="1" dirty="0"/>
              <a:t> </a:t>
            </a:r>
            <a:r>
              <a:rPr lang="en-US" sz="1900" b="1" dirty="0" err="1"/>
              <a:t>okoliša</a:t>
            </a:r>
            <a:r>
              <a:rPr lang="en-US" sz="1900" b="1" dirty="0"/>
              <a:t> </a:t>
            </a:r>
            <a:r>
              <a:rPr lang="en-US" sz="1900" b="1" dirty="0" err="1"/>
              <a:t>obvezno</a:t>
            </a:r>
            <a:r>
              <a:rPr lang="en-US" sz="1900" b="1" dirty="0"/>
              <a:t> je:</a:t>
            </a:r>
          </a:p>
          <a:p>
            <a:pPr fontAlgn="base"/>
            <a:r>
              <a:rPr lang="en-US" sz="1900" b="1" dirty="0" err="1"/>
              <a:t>Redovito</a:t>
            </a:r>
            <a:r>
              <a:rPr lang="en-US" sz="1900" b="1" dirty="0"/>
              <a:t> </a:t>
            </a:r>
            <a:r>
              <a:rPr lang="en-US" sz="1900" b="1" dirty="0" err="1"/>
              <a:t>pohađati</a:t>
            </a:r>
            <a:r>
              <a:rPr lang="en-US" sz="1900" b="1" dirty="0"/>
              <a:t> </a:t>
            </a:r>
            <a:r>
              <a:rPr lang="en-US" sz="1900" b="1" dirty="0" err="1"/>
              <a:t>nastavu</a:t>
            </a:r>
            <a:r>
              <a:rPr lang="en-US" sz="1900" b="1" dirty="0"/>
              <a:t> </a:t>
            </a:r>
            <a:r>
              <a:rPr lang="hr-HR" sz="1900" dirty="0"/>
              <a:t>(do 3 izostanka)</a:t>
            </a:r>
            <a:endParaRPr lang="en-US" sz="1900" dirty="0"/>
          </a:p>
          <a:p>
            <a:pPr fontAlgn="base"/>
            <a:r>
              <a:rPr lang="hr-HR" sz="1900" b="1" dirty="0"/>
              <a:t>Odraditi seminarski zadatak</a:t>
            </a:r>
            <a:endParaRPr lang="en-US" sz="1900" b="1" dirty="0"/>
          </a:p>
          <a:p>
            <a:pPr fontAlgn="base"/>
            <a:r>
              <a:rPr lang="en-US" sz="1900" dirty="0" err="1"/>
              <a:t>Pristupiti</a:t>
            </a:r>
            <a:r>
              <a:rPr lang="en-US" sz="1900" dirty="0"/>
              <a:t>  </a:t>
            </a:r>
            <a:r>
              <a:rPr lang="en-US" sz="1900" dirty="0" err="1"/>
              <a:t>kolokvijima</a:t>
            </a:r>
            <a:r>
              <a:rPr lang="en-US" sz="1900" dirty="0"/>
              <a:t> (4) </a:t>
            </a:r>
            <a:r>
              <a:rPr lang="en-US" sz="1900" dirty="0" err="1"/>
              <a:t>i</a:t>
            </a:r>
            <a:r>
              <a:rPr lang="en-US" sz="1900" dirty="0"/>
              <a:t> </a:t>
            </a:r>
            <a:r>
              <a:rPr lang="en-US" sz="1900" dirty="0" err="1"/>
              <a:t>ostvariti</a:t>
            </a:r>
            <a:r>
              <a:rPr lang="en-US" sz="1900" dirty="0"/>
              <a:t> </a:t>
            </a:r>
            <a:r>
              <a:rPr lang="en-US" sz="1900" dirty="0" err="1"/>
              <a:t>dovoljan</a:t>
            </a:r>
            <a:r>
              <a:rPr lang="en-US" sz="1900" dirty="0"/>
              <a:t> </a:t>
            </a:r>
            <a:r>
              <a:rPr lang="en-US" sz="1900" dirty="0" err="1"/>
              <a:t>broj</a:t>
            </a:r>
            <a:r>
              <a:rPr lang="en-US" sz="1900" dirty="0"/>
              <a:t> </a:t>
            </a:r>
            <a:r>
              <a:rPr lang="en-US" sz="1900" dirty="0" err="1"/>
              <a:t>bodova</a:t>
            </a:r>
            <a:r>
              <a:rPr lang="en-US" sz="1900" dirty="0"/>
              <a:t> za </a:t>
            </a:r>
            <a:r>
              <a:rPr lang="en-US" sz="1900" dirty="0" err="1"/>
              <a:t>polaganje</a:t>
            </a:r>
            <a:r>
              <a:rPr lang="en-US" sz="1900" dirty="0"/>
              <a:t> </a:t>
            </a:r>
            <a:r>
              <a:rPr lang="en-US" sz="1900" dirty="0" err="1"/>
              <a:t>ispitnog</a:t>
            </a:r>
            <a:r>
              <a:rPr lang="en-US" sz="1900" dirty="0"/>
              <a:t> </a:t>
            </a:r>
            <a:r>
              <a:rPr lang="en-US" sz="1900" dirty="0" err="1"/>
              <a:t>gradiva</a:t>
            </a:r>
            <a:r>
              <a:rPr lang="hr-HR" sz="1900" dirty="0"/>
              <a:t> (t</a:t>
            </a:r>
            <a:r>
              <a:rPr lang="en-US" sz="1900" dirty="0" err="1"/>
              <a:t>emeljem</a:t>
            </a:r>
            <a:r>
              <a:rPr lang="en-US" sz="1900" dirty="0"/>
              <a:t> </a:t>
            </a:r>
            <a:r>
              <a:rPr lang="en-US" sz="1900" dirty="0" err="1"/>
              <a:t>položena</a:t>
            </a:r>
            <a:r>
              <a:rPr lang="en-US" sz="1900" dirty="0"/>
              <a:t> </a:t>
            </a:r>
            <a:r>
              <a:rPr lang="en-US" sz="1900" dirty="0" err="1"/>
              <a:t>sva</a:t>
            </a:r>
            <a:r>
              <a:rPr lang="en-US" sz="1900" dirty="0"/>
              <a:t> 4 </a:t>
            </a:r>
            <a:r>
              <a:rPr lang="en-US" sz="1900" dirty="0" err="1"/>
              <a:t>kolokvija</a:t>
            </a:r>
            <a:r>
              <a:rPr lang="en-US" sz="1900" dirty="0"/>
              <a:t> student se </a:t>
            </a:r>
            <a:r>
              <a:rPr lang="en-US" sz="1900" dirty="0" err="1"/>
              <a:t>oslobađa</a:t>
            </a:r>
            <a:r>
              <a:rPr lang="en-US" sz="1900" dirty="0"/>
              <a:t> </a:t>
            </a:r>
            <a:r>
              <a:rPr lang="en-US" sz="1900" dirty="0" err="1"/>
              <a:t>pisanog</a:t>
            </a:r>
            <a:r>
              <a:rPr lang="en-US" sz="1900" dirty="0"/>
              <a:t> </a:t>
            </a:r>
            <a:r>
              <a:rPr lang="en-US" sz="1900" dirty="0" err="1"/>
              <a:t>ispita</a:t>
            </a:r>
            <a:r>
              <a:rPr lang="hr-HR" sz="1900" dirty="0"/>
              <a:t>)</a:t>
            </a:r>
            <a:endParaRPr lang="en-US" sz="1900" dirty="0"/>
          </a:p>
          <a:p>
            <a:pPr fontAlgn="base"/>
            <a:r>
              <a:rPr lang="en-US" sz="1900" dirty="0"/>
              <a:t>U </a:t>
            </a:r>
            <a:r>
              <a:rPr lang="en-US" sz="1900" dirty="0" err="1"/>
              <a:t>slučaju</a:t>
            </a:r>
            <a:r>
              <a:rPr lang="en-US" sz="1900" dirty="0"/>
              <a:t> </a:t>
            </a:r>
            <a:r>
              <a:rPr lang="en-US" sz="1900" dirty="0" err="1"/>
              <a:t>nepoloženog</a:t>
            </a:r>
            <a:r>
              <a:rPr lang="en-US" sz="1900" dirty="0"/>
              <a:t> </a:t>
            </a:r>
            <a:r>
              <a:rPr lang="en-US" sz="1900" dirty="0" err="1"/>
              <a:t>gradiva</a:t>
            </a:r>
            <a:r>
              <a:rPr lang="en-US" sz="1900" dirty="0"/>
              <a:t> </a:t>
            </a:r>
            <a:r>
              <a:rPr lang="en-US" sz="1900" dirty="0" err="1"/>
              <a:t>putem</a:t>
            </a:r>
            <a:r>
              <a:rPr lang="en-US" sz="1900" dirty="0"/>
              <a:t> </a:t>
            </a:r>
            <a:r>
              <a:rPr lang="en-US" sz="1900" dirty="0" err="1"/>
              <a:t>kolokvija</a:t>
            </a:r>
            <a:r>
              <a:rPr lang="en-US" sz="1900" dirty="0"/>
              <a:t> (</a:t>
            </a:r>
            <a:r>
              <a:rPr lang="en-US" sz="1900" dirty="0" err="1"/>
              <a:t>ili</a:t>
            </a:r>
            <a:r>
              <a:rPr lang="en-US" sz="1900" dirty="0"/>
              <a:t> </a:t>
            </a:r>
            <a:r>
              <a:rPr lang="en-US" sz="1900" dirty="0" err="1"/>
              <a:t>nepristupanju</a:t>
            </a:r>
            <a:r>
              <a:rPr lang="en-US" sz="1900" dirty="0"/>
              <a:t>), </a:t>
            </a:r>
            <a:r>
              <a:rPr lang="en-US" sz="1900" dirty="0" err="1"/>
              <a:t>obvezno</a:t>
            </a:r>
            <a:r>
              <a:rPr lang="en-US" sz="1900" dirty="0"/>
              <a:t> se </a:t>
            </a:r>
            <a:r>
              <a:rPr lang="en-US" sz="1900" dirty="0" err="1"/>
              <a:t>pristupa</a:t>
            </a:r>
            <a:r>
              <a:rPr lang="en-US" sz="1900" dirty="0"/>
              <a:t> </a:t>
            </a:r>
            <a:r>
              <a:rPr lang="en-US" sz="1900" dirty="0" err="1"/>
              <a:t>završnom</a:t>
            </a:r>
            <a:r>
              <a:rPr lang="en-US" sz="1900" dirty="0"/>
              <a:t> </a:t>
            </a:r>
            <a:r>
              <a:rPr lang="en-US" sz="1900" dirty="0" err="1"/>
              <a:t>pismenom</a:t>
            </a:r>
            <a:r>
              <a:rPr lang="en-US" sz="1900" dirty="0"/>
              <a:t> </a:t>
            </a:r>
            <a:r>
              <a:rPr lang="en-US" sz="1900" dirty="0" err="1"/>
              <a:t>ispitu</a:t>
            </a:r>
            <a:r>
              <a:rPr lang="en-US" sz="1900" dirty="0"/>
              <a:t> u </a:t>
            </a:r>
            <a:r>
              <a:rPr lang="en-US" sz="1900" dirty="0" err="1"/>
              <a:t>ispitnim</a:t>
            </a:r>
            <a:r>
              <a:rPr lang="en-US" sz="1900" dirty="0"/>
              <a:t> </a:t>
            </a:r>
            <a:r>
              <a:rPr lang="en-US" sz="1900" dirty="0" err="1"/>
              <a:t>rokovima</a:t>
            </a:r>
            <a:endParaRPr lang="en-US" sz="1900" dirty="0"/>
          </a:p>
          <a:p>
            <a:pPr marL="0" indent="0" fontAlgn="base">
              <a:buNone/>
            </a:pPr>
            <a:r>
              <a:rPr lang="en-US" sz="1900" b="1" dirty="0" err="1"/>
              <a:t>Kolokviji</a:t>
            </a:r>
            <a:r>
              <a:rPr lang="en-US" sz="1900" b="1" dirty="0"/>
              <a:t> </a:t>
            </a:r>
            <a:r>
              <a:rPr lang="en-US" sz="1900" b="1" dirty="0" err="1"/>
              <a:t>i</a:t>
            </a:r>
            <a:r>
              <a:rPr lang="en-US" sz="1900" b="1" dirty="0"/>
              <a:t> </a:t>
            </a:r>
            <a:r>
              <a:rPr lang="en-US" sz="1900" b="1" dirty="0" err="1"/>
              <a:t>pismeni</a:t>
            </a:r>
            <a:r>
              <a:rPr lang="en-US" sz="1900" b="1" dirty="0"/>
              <a:t> </a:t>
            </a:r>
            <a:r>
              <a:rPr lang="en-US" sz="1900" b="1" dirty="0" err="1"/>
              <a:t>ispit</a:t>
            </a:r>
            <a:r>
              <a:rPr lang="en-US" sz="1900" dirty="0"/>
              <a:t> se </a:t>
            </a:r>
            <a:r>
              <a:rPr lang="en-US" sz="1900" dirty="0" err="1"/>
              <a:t>sastoje</a:t>
            </a:r>
            <a:r>
              <a:rPr lang="en-US" sz="1900" dirty="0"/>
              <a:t> se od </a:t>
            </a:r>
            <a:r>
              <a:rPr lang="en-US" sz="1900" dirty="0" err="1"/>
              <a:t>kraćih</a:t>
            </a:r>
            <a:r>
              <a:rPr lang="en-US" sz="1900" dirty="0"/>
              <a:t> </a:t>
            </a:r>
            <a:r>
              <a:rPr lang="en-US" sz="1900" dirty="0" err="1"/>
              <a:t>pitanja</a:t>
            </a:r>
            <a:r>
              <a:rPr lang="hr-HR" sz="1900" dirty="0"/>
              <a:t> (kratki odgovori, višestruki izbor, kraća esejska)</a:t>
            </a:r>
            <a:r>
              <a:rPr lang="en-US" sz="1900" dirty="0"/>
              <a:t> </a:t>
            </a:r>
            <a:r>
              <a:rPr lang="en-US" sz="1900" dirty="0" err="1"/>
              <a:t>koja</a:t>
            </a:r>
            <a:r>
              <a:rPr lang="en-US" sz="1900" dirty="0"/>
              <a:t> </a:t>
            </a:r>
            <a:r>
              <a:rPr lang="en-US" sz="1900" dirty="0" err="1"/>
              <a:t>obuhvaćaju</a:t>
            </a:r>
            <a:r>
              <a:rPr lang="en-US" sz="1900" dirty="0"/>
              <a:t> </a:t>
            </a:r>
            <a:r>
              <a:rPr lang="en-US" sz="1900" dirty="0" err="1"/>
              <a:t>gradivo</a:t>
            </a:r>
            <a:r>
              <a:rPr lang="en-US" sz="1900" dirty="0"/>
              <a:t> </a:t>
            </a:r>
            <a:r>
              <a:rPr lang="en-US" sz="1900" dirty="0" err="1"/>
              <a:t>obavezne</a:t>
            </a:r>
            <a:r>
              <a:rPr lang="en-US" sz="1900" dirty="0"/>
              <a:t> literature </a:t>
            </a:r>
            <a:r>
              <a:rPr lang="en-US" sz="1900" dirty="0" err="1"/>
              <a:t>i</a:t>
            </a:r>
            <a:r>
              <a:rPr lang="en-US" sz="1900" dirty="0"/>
              <a:t> </a:t>
            </a:r>
            <a:r>
              <a:rPr lang="en-US" sz="1900" dirty="0" err="1"/>
              <a:t>predavanja</a:t>
            </a:r>
            <a:r>
              <a:rPr lang="en-US" sz="1900" dirty="0"/>
              <a:t>.</a:t>
            </a:r>
          </a:p>
          <a:p>
            <a:pPr marL="0" indent="0" fontAlgn="base">
              <a:buNone/>
            </a:pPr>
            <a:r>
              <a:rPr lang="en-US" sz="1900" dirty="0" err="1"/>
              <a:t>Svaki</a:t>
            </a:r>
            <a:r>
              <a:rPr lang="en-US" sz="1900" dirty="0"/>
              <a:t> </a:t>
            </a:r>
            <a:r>
              <a:rPr lang="en-US" sz="1900" dirty="0" err="1"/>
              <a:t>kolokvij</a:t>
            </a:r>
            <a:r>
              <a:rPr lang="en-US" sz="1900" dirty="0"/>
              <a:t> </a:t>
            </a:r>
            <a:r>
              <a:rPr lang="en-US" sz="1900" dirty="0" err="1"/>
              <a:t>broji</a:t>
            </a:r>
            <a:r>
              <a:rPr lang="en-US" sz="1900" dirty="0"/>
              <a:t> po </a:t>
            </a:r>
            <a:r>
              <a:rPr lang="en-US" sz="1900" b="1" dirty="0"/>
              <a:t>15 </a:t>
            </a:r>
            <a:r>
              <a:rPr lang="en-US" sz="1900" b="1" dirty="0" err="1"/>
              <a:t>bodova</a:t>
            </a:r>
            <a:r>
              <a:rPr lang="en-US" sz="1900" dirty="0"/>
              <a:t>. Za </a:t>
            </a:r>
            <a:r>
              <a:rPr lang="en-US" sz="1900" dirty="0" err="1"/>
              <a:t>uspješno</a:t>
            </a:r>
            <a:r>
              <a:rPr lang="en-US" sz="1900" dirty="0"/>
              <a:t> </a:t>
            </a:r>
            <a:r>
              <a:rPr lang="en-US" sz="1900" dirty="0" err="1"/>
              <a:t>položen</a:t>
            </a:r>
            <a:r>
              <a:rPr lang="en-US" sz="1900" dirty="0"/>
              <a:t> </a:t>
            </a:r>
            <a:r>
              <a:rPr lang="en-US" sz="1900" dirty="0" err="1"/>
              <a:t>kolokvij</a:t>
            </a:r>
            <a:r>
              <a:rPr lang="en-US" sz="1900" dirty="0"/>
              <a:t> </a:t>
            </a:r>
            <a:r>
              <a:rPr lang="en-US" sz="1900" dirty="0" err="1"/>
              <a:t>potrebno</a:t>
            </a:r>
            <a:r>
              <a:rPr lang="en-US" sz="1900" dirty="0"/>
              <a:t> je </a:t>
            </a:r>
            <a:r>
              <a:rPr lang="en-US" sz="1900" dirty="0" err="1"/>
              <a:t>ostvariti</a:t>
            </a:r>
            <a:r>
              <a:rPr lang="en-US" sz="1900" dirty="0"/>
              <a:t> </a:t>
            </a:r>
            <a:r>
              <a:rPr lang="en-US" sz="1900" b="1" dirty="0" err="1"/>
              <a:t>minimalno</a:t>
            </a:r>
            <a:r>
              <a:rPr lang="en-US" sz="1900" b="1" dirty="0"/>
              <a:t> </a:t>
            </a:r>
            <a:r>
              <a:rPr lang="hr-HR" sz="1900" b="1" dirty="0"/>
              <a:t>9</a:t>
            </a:r>
            <a:r>
              <a:rPr lang="en-US" sz="1900" dirty="0"/>
              <a:t> od </a:t>
            </a:r>
            <a:r>
              <a:rPr lang="en-US" sz="1900" dirty="0" err="1"/>
              <a:t>ukupno</a:t>
            </a:r>
            <a:r>
              <a:rPr lang="en-US" sz="1900" dirty="0"/>
              <a:t> </a:t>
            </a:r>
            <a:r>
              <a:rPr lang="en-US" sz="1900" b="1" dirty="0"/>
              <a:t>15</a:t>
            </a:r>
            <a:r>
              <a:rPr lang="en-US" sz="1900" dirty="0"/>
              <a:t> </a:t>
            </a:r>
            <a:r>
              <a:rPr lang="en-US" sz="1900" dirty="0" err="1"/>
              <a:t>bodova</a:t>
            </a:r>
            <a:r>
              <a:rPr lang="en-US" sz="1900" dirty="0"/>
              <a:t>. </a:t>
            </a:r>
            <a:r>
              <a:rPr lang="en-US" sz="1900" dirty="0" err="1"/>
              <a:t>Završni</a:t>
            </a:r>
            <a:r>
              <a:rPr lang="en-US" sz="1900" dirty="0"/>
              <a:t> </a:t>
            </a:r>
            <a:r>
              <a:rPr lang="en-US" sz="1900" dirty="0" err="1"/>
              <a:t>pis</a:t>
            </a:r>
            <a:r>
              <a:rPr lang="hr-HR" sz="1900" dirty="0"/>
              <a:t>a</a:t>
            </a:r>
            <a:r>
              <a:rPr lang="en-US" sz="1900" dirty="0" err="1"/>
              <a:t>ni</a:t>
            </a:r>
            <a:r>
              <a:rPr lang="en-US" sz="1900" dirty="0"/>
              <a:t> </a:t>
            </a:r>
            <a:r>
              <a:rPr lang="en-US" sz="1900" dirty="0" err="1"/>
              <a:t>ispit</a:t>
            </a:r>
            <a:r>
              <a:rPr lang="en-US" sz="1900" dirty="0"/>
              <a:t> </a:t>
            </a:r>
            <a:r>
              <a:rPr lang="en-US" sz="1900" dirty="0" err="1"/>
              <a:t>koji</a:t>
            </a:r>
            <a:r>
              <a:rPr lang="en-US" sz="1900" dirty="0"/>
              <a:t> </a:t>
            </a:r>
            <a:r>
              <a:rPr lang="en-US" sz="1900" dirty="0" err="1"/>
              <a:t>zamjenjuje</a:t>
            </a:r>
            <a:r>
              <a:rPr lang="en-US" sz="1900" dirty="0"/>
              <a:t> </a:t>
            </a:r>
            <a:r>
              <a:rPr lang="en-US" sz="1900" dirty="0" err="1"/>
              <a:t>kolokvije</a:t>
            </a:r>
            <a:r>
              <a:rPr lang="en-US" sz="1900" dirty="0"/>
              <a:t> </a:t>
            </a:r>
            <a:r>
              <a:rPr lang="en-US" sz="1900" dirty="0" err="1"/>
              <a:t>tijekom</a:t>
            </a:r>
            <a:r>
              <a:rPr lang="en-US" sz="1900" dirty="0"/>
              <a:t> </a:t>
            </a:r>
            <a:r>
              <a:rPr lang="en-US" sz="1900" dirty="0" err="1"/>
              <a:t>semestra</a:t>
            </a:r>
            <a:r>
              <a:rPr lang="en-US" sz="1900" dirty="0"/>
              <a:t> </a:t>
            </a:r>
            <a:r>
              <a:rPr lang="en-US" sz="1900" dirty="0" err="1"/>
              <a:t>broji</a:t>
            </a:r>
            <a:r>
              <a:rPr lang="en-US" sz="1900" dirty="0"/>
              <a:t> </a:t>
            </a:r>
            <a:r>
              <a:rPr lang="en-US" sz="1900" dirty="0" err="1"/>
              <a:t>ukupno</a:t>
            </a:r>
            <a:r>
              <a:rPr lang="en-US" sz="1900" dirty="0"/>
              <a:t> </a:t>
            </a:r>
            <a:r>
              <a:rPr lang="en-US" sz="1900" b="1" dirty="0"/>
              <a:t>60 </a:t>
            </a:r>
            <a:r>
              <a:rPr lang="en-US" sz="1900" b="1" dirty="0" err="1"/>
              <a:t>bodova</a:t>
            </a:r>
            <a:r>
              <a:rPr lang="en-US" sz="1900" b="1" dirty="0"/>
              <a:t> (</a:t>
            </a:r>
            <a:r>
              <a:rPr lang="en-US" sz="1900" b="1" dirty="0" err="1"/>
              <a:t>prag</a:t>
            </a:r>
            <a:r>
              <a:rPr lang="en-US" sz="1900" b="1" dirty="0"/>
              <a:t> za </a:t>
            </a:r>
            <a:r>
              <a:rPr lang="en-US" sz="1900" b="1" dirty="0" err="1"/>
              <a:t>prolaz</a:t>
            </a:r>
            <a:r>
              <a:rPr lang="en-US" sz="1900" b="1" dirty="0"/>
              <a:t> je 36 </a:t>
            </a:r>
            <a:r>
              <a:rPr lang="en-US" sz="1900" b="1" dirty="0" err="1"/>
              <a:t>bodova</a:t>
            </a:r>
            <a:r>
              <a:rPr lang="en-US" sz="1900" b="1" dirty="0"/>
              <a:t>).</a:t>
            </a:r>
            <a:endParaRPr lang="en-US" sz="1900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87475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057E9-2642-43F5-BB1E-B6045424D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Kolokviji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E5E9A-CA33-47F8-9B66-7320E167B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4" y="2638044"/>
            <a:ext cx="8984320" cy="3101983"/>
          </a:xfrm>
        </p:spPr>
        <p:txBody>
          <a:bodyPr/>
          <a:lstStyle/>
          <a:p>
            <a:pPr fontAlgn="base"/>
            <a:r>
              <a:rPr lang="hr-HR" b="1" dirty="0"/>
              <a:t>Termini kolokvija</a:t>
            </a:r>
            <a:r>
              <a:rPr lang="en-US" b="1" dirty="0"/>
              <a:t>:</a:t>
            </a:r>
            <a:endParaRPr lang="en-US" dirty="0"/>
          </a:p>
          <a:p>
            <a:pPr fontAlgn="base"/>
            <a:r>
              <a:rPr lang="hr-HR" b="1" dirty="0"/>
              <a:t>1. </a:t>
            </a:r>
            <a:r>
              <a:rPr lang="en-US" b="1" dirty="0" err="1"/>
              <a:t>kolokvij</a:t>
            </a:r>
            <a:r>
              <a:rPr lang="en-US" b="1" dirty="0"/>
              <a:t>   </a:t>
            </a:r>
            <a:r>
              <a:rPr lang="hr-HR" b="1" dirty="0"/>
              <a:t>(28.10.)</a:t>
            </a:r>
            <a:endParaRPr lang="en-US" dirty="0"/>
          </a:p>
          <a:p>
            <a:pPr fontAlgn="base"/>
            <a:r>
              <a:rPr lang="hr-HR" b="1" dirty="0"/>
              <a:t>2. </a:t>
            </a:r>
            <a:r>
              <a:rPr lang="en-US" b="1" dirty="0" err="1"/>
              <a:t>kolokvij</a:t>
            </a:r>
            <a:r>
              <a:rPr lang="en-US" b="1" dirty="0"/>
              <a:t>   </a:t>
            </a:r>
            <a:r>
              <a:rPr lang="hr-HR" b="1" dirty="0"/>
              <a:t>(25.11.)</a:t>
            </a:r>
          </a:p>
          <a:p>
            <a:pPr fontAlgn="base"/>
            <a:r>
              <a:rPr lang="hr-HR" b="1" dirty="0"/>
              <a:t>3. </a:t>
            </a:r>
            <a:r>
              <a:rPr lang="en-US" b="1" dirty="0" err="1"/>
              <a:t>kolokvij</a:t>
            </a:r>
            <a:r>
              <a:rPr lang="en-US" b="1" dirty="0"/>
              <a:t>    </a:t>
            </a:r>
            <a:r>
              <a:rPr lang="hr-HR" b="1" dirty="0"/>
              <a:t>(16.12.)</a:t>
            </a:r>
          </a:p>
          <a:p>
            <a:pPr fontAlgn="base"/>
            <a:r>
              <a:rPr lang="hr-HR" b="1" dirty="0"/>
              <a:t>4. </a:t>
            </a:r>
            <a:r>
              <a:rPr lang="en-US" b="1" dirty="0" err="1"/>
              <a:t>kolokvij</a:t>
            </a:r>
            <a:r>
              <a:rPr lang="en-US" b="1" dirty="0"/>
              <a:t>    </a:t>
            </a:r>
            <a:r>
              <a:rPr lang="hr-HR" b="1" dirty="0"/>
              <a:t>(27. 1. 2027.)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812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057E9-2642-43F5-BB1E-B6045424D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5217" y="503053"/>
            <a:ext cx="7729728" cy="1188720"/>
          </a:xfrm>
        </p:spPr>
        <p:txBody>
          <a:bodyPr/>
          <a:lstStyle/>
          <a:p>
            <a:r>
              <a:rPr lang="hr-HR" dirty="0"/>
              <a:t>Seminar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E5E9A-CA33-47F8-9B66-7320E167B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3895" y="1908699"/>
            <a:ext cx="9552373" cy="4234649"/>
          </a:xfrm>
        </p:spPr>
        <p:txBody>
          <a:bodyPr>
            <a:normAutofit/>
          </a:bodyPr>
          <a:lstStyle/>
          <a:p>
            <a:r>
              <a:rPr lang="hr-HR" b="1" dirty="0"/>
              <a:t>Studenti će biti podijeljeni u grupe i odradit će seminarski zadatak:</a:t>
            </a:r>
          </a:p>
          <a:p>
            <a:r>
              <a:rPr lang="hr-HR" b="1" dirty="0"/>
              <a:t>Poglavlja iz knjige Slom (</a:t>
            </a:r>
            <a:r>
              <a:rPr lang="hr-HR" b="1" i="1" dirty="0" err="1"/>
              <a:t>Diamond</a:t>
            </a:r>
            <a:r>
              <a:rPr lang="hr-HR" b="1" i="1" dirty="0"/>
              <a:t>, J., 2005</a:t>
            </a:r>
            <a:r>
              <a:rPr lang="hr-HR" b="1" dirty="0"/>
              <a:t>). – knjižnica, PDF (</a:t>
            </a:r>
            <a:r>
              <a:rPr lang="hr-HR" b="1" dirty="0" err="1"/>
              <a:t>hrv</a:t>
            </a:r>
            <a:r>
              <a:rPr lang="hr-HR" b="1" dirty="0"/>
              <a:t> i </a:t>
            </a:r>
            <a:r>
              <a:rPr lang="hr-HR" b="1" dirty="0" err="1"/>
              <a:t>eng</a:t>
            </a:r>
            <a:r>
              <a:rPr lang="hr-HR" b="1" dirty="0"/>
              <a:t>).</a:t>
            </a:r>
          </a:p>
          <a:p>
            <a:r>
              <a:rPr lang="hr-HR" b="1" dirty="0"/>
              <a:t>Zadatak je:</a:t>
            </a:r>
          </a:p>
          <a:p>
            <a:pPr marL="342900" indent="-342900">
              <a:buAutoNum type="arabicPeriod"/>
            </a:pPr>
            <a:r>
              <a:rPr lang="hr-HR" b="1" dirty="0"/>
              <a:t>Pročitati zadano poglavlje</a:t>
            </a:r>
          </a:p>
          <a:p>
            <a:pPr marL="342900" indent="-342900">
              <a:buAutoNum type="arabicPeriod"/>
            </a:pPr>
            <a:r>
              <a:rPr lang="hr-HR" b="1" dirty="0"/>
              <a:t>Pročitati 2 do 3 druga znanstvena članka vezanih uz istu temu i područje</a:t>
            </a:r>
          </a:p>
          <a:p>
            <a:pPr marL="342900" indent="-342900">
              <a:buAutoNum type="arabicPeriod"/>
            </a:pPr>
            <a:r>
              <a:rPr lang="hr-HR" b="1" dirty="0"/>
              <a:t>Održati usmeno izlaganje (</a:t>
            </a:r>
            <a:r>
              <a:rPr lang="hr-HR" b="1" dirty="0">
                <a:highlight>
                  <a:srgbClr val="FFFF00"/>
                </a:highlight>
              </a:rPr>
              <a:t>Prema datumima</a:t>
            </a:r>
            <a:r>
              <a:rPr lang="hr-HR" b="1" dirty="0"/>
              <a:t>):</a:t>
            </a:r>
          </a:p>
          <a:p>
            <a:r>
              <a:rPr lang="hr-HR" b="1" dirty="0"/>
              <a:t>Dati pregled poglavlja – izdvojiti glavne odnose čovjeka i okoliša te prostorne i povijesne čimbenike koji su na njih utjecali</a:t>
            </a:r>
          </a:p>
          <a:p>
            <a:r>
              <a:rPr lang="hr-HR" b="1" dirty="0"/>
              <a:t>Kritički razmotriti sadržaj poglavlja knjige i pročitanih članaka (bit će različitih mišljenja i stavova)</a:t>
            </a:r>
          </a:p>
          <a:p>
            <a:r>
              <a:rPr lang="hr-HR" b="1" dirty="0"/>
              <a:t>Iznijeti glavne zaključke pročitane literature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20426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057E9-2642-43F5-BB1E-B6045424D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35259"/>
            <a:ext cx="7729728" cy="1188720"/>
          </a:xfrm>
        </p:spPr>
        <p:txBody>
          <a:bodyPr/>
          <a:lstStyle/>
          <a:p>
            <a:r>
              <a:rPr lang="hr-HR" dirty="0"/>
              <a:t>Seminar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E5E9A-CA33-47F8-9B66-7320E167B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276" y="1953088"/>
            <a:ext cx="10635448" cy="41938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/>
              <a:t>Prijave tema za seminar bit će </a:t>
            </a:r>
            <a:r>
              <a:rPr lang="hr-HR" b="1" dirty="0"/>
              <a:t>online putem poveznice </a:t>
            </a:r>
            <a:r>
              <a:rPr lang="hr-HR" dirty="0"/>
              <a:t>koja će vam biti priložena </a:t>
            </a:r>
            <a:r>
              <a:rPr lang="hr-HR" b="1" dirty="0"/>
              <a:t>u ovoj prezentaciji u repozitoriju.</a:t>
            </a:r>
          </a:p>
          <a:p>
            <a:pPr marL="0" indent="0">
              <a:buNone/>
            </a:pPr>
            <a:r>
              <a:rPr lang="hr-HR" b="1" dirty="0">
                <a:highlight>
                  <a:srgbClr val="FFFF00"/>
                </a:highlight>
              </a:rPr>
              <a:t>Poveznica za prijavu seminara: </a:t>
            </a:r>
            <a:r>
              <a:rPr lang="hr-HR" b="1" dirty="0">
                <a:hlinkClick r:id="rId2"/>
              </a:rPr>
              <a:t>https://docs.google.com/spreadsheets/d/1tKbmu-e1j6Mhqzx3N2CB70TtdATxQYnk/edit?usp=sharing&amp;ouid=112382517189218818464&amp;rtpof=true&amp;sd=true</a:t>
            </a:r>
            <a:r>
              <a:rPr lang="hr-HR" b="1" dirty="0"/>
              <a:t> </a:t>
            </a:r>
          </a:p>
          <a:p>
            <a:pPr marL="0" indent="0">
              <a:buNone/>
            </a:pPr>
            <a:r>
              <a:rPr lang="hr-HR" b="1" dirty="0"/>
              <a:t>Materijali za seminar - </a:t>
            </a:r>
            <a:r>
              <a:rPr lang="hr-HR" b="1" dirty="0">
                <a:hlinkClick r:id="rId3"/>
              </a:rPr>
              <a:t>https://drive.google.com/drive/folders/1H3uGn56pz3OOoEXuTPsxpvZ22iuh6yFB?usp=sharing</a:t>
            </a:r>
            <a:r>
              <a:rPr lang="hr-HR" b="1" dirty="0"/>
              <a:t> </a:t>
            </a:r>
            <a:endParaRPr lang="hr-HR" b="1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hr-HR" b="1" dirty="0"/>
              <a:t>Izvrsni seminari i sudjelovanje u raspravi bit će nagrađeni dodatnim bodovima koji se na kraju pribrajaju kolokviju/pisanom ispitu (individualno).</a:t>
            </a:r>
          </a:p>
          <a:p>
            <a:pPr marL="0" indent="0">
              <a:buNone/>
            </a:pPr>
            <a:endParaRPr lang="hr-HR" b="1" dirty="0"/>
          </a:p>
          <a:p>
            <a:pPr marL="0" indent="0">
              <a:buNone/>
            </a:pPr>
            <a:endParaRPr lang="hr-HR" b="1" dirty="0"/>
          </a:p>
          <a:p>
            <a:pPr marL="0" indent="0">
              <a:buNone/>
            </a:pPr>
            <a:r>
              <a:rPr lang="hr-HR" b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009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0C86D-66C6-4778-9650-AB51DC7D3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Pitanja?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AF086-CF05-43D7-A815-0F7AAC64A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000" dirty="0"/>
              <a:t>Što očekujete od predmeta?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75636936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303</TotalTime>
  <Words>516</Words>
  <Application>Microsoft Office PowerPoint</Application>
  <PresentationFormat>Widescreen</PresentationFormat>
  <Paragraphs>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Gill Sans MT</vt:lpstr>
      <vt:lpstr>Parcel</vt:lpstr>
      <vt:lpstr>Povijest okoliša </vt:lpstr>
      <vt:lpstr>Koncept nastave</vt:lpstr>
      <vt:lpstr>Literatura</vt:lpstr>
      <vt:lpstr>Obaveze studenata</vt:lpstr>
      <vt:lpstr>Kolokviji</vt:lpstr>
      <vt:lpstr>Seminar</vt:lpstr>
      <vt:lpstr>Seminar</vt:lpstr>
      <vt:lpstr>Pitanja?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Povijest okoliša</dc:title>
  <dc:creator>Ivan Martinić</dc:creator>
  <cp:lastModifiedBy>Reviewer</cp:lastModifiedBy>
  <cp:revision>34</cp:revision>
  <dcterms:created xsi:type="dcterms:W3CDTF">2025-10-14T16:49:30Z</dcterms:created>
  <dcterms:modified xsi:type="dcterms:W3CDTF">2026-10-07T10:55:30Z</dcterms:modified>
</cp:coreProperties>
</file>