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2" r:id="rId1"/>
  </p:sldMasterIdLst>
  <p:notesMasterIdLst>
    <p:notesMasterId r:id="rId86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43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44" r:id="rId67"/>
    <p:sldId id="34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CC00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8" autoAdjust="0"/>
    <p:restoredTop sz="94412" autoAdjust="0"/>
  </p:normalViewPr>
  <p:slideViewPr>
    <p:cSldViewPr snapToGrid="0">
      <p:cViewPr varScale="1">
        <p:scale>
          <a:sx n="69" d="100"/>
          <a:sy n="69" d="100"/>
        </p:scale>
        <p:origin x="9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10DFD6-EE7A-404A-9BE8-A0B9DD3FC9DF}" type="doc">
      <dgm:prSet loTypeId="urn:microsoft.com/office/officeart/2005/8/layout/vList2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0177529-4C6A-45B0-AC34-6EEFD1212F8B}">
      <dgm:prSet/>
      <dgm:spPr/>
      <dgm:t>
        <a:bodyPr/>
        <a:lstStyle/>
        <a:p>
          <a:pPr rtl="0"/>
          <a:r>
            <a:rPr lang="hr-HR" dirty="0" err="1" smtClean="0"/>
            <a:t>Limfatičke</a:t>
          </a:r>
          <a:r>
            <a:rPr lang="hr-HR" dirty="0" smtClean="0"/>
            <a:t> stanice </a:t>
          </a:r>
          <a:r>
            <a:rPr lang="hr-HR" b="1" dirty="0" smtClean="0"/>
            <a:t>u primarnim organima samo dozrijevaju a ne obavljaju izvršnu funkciju</a:t>
          </a:r>
          <a:endParaRPr lang="hr-HR" b="1" dirty="0"/>
        </a:p>
      </dgm:t>
    </dgm:pt>
    <dgm:pt modelId="{A3699448-0E5A-48B4-A1D9-FB21B6869CAB}" type="parTrans" cxnId="{193E9F72-2535-4E8B-88AA-14E0223B737D}">
      <dgm:prSet/>
      <dgm:spPr/>
      <dgm:t>
        <a:bodyPr/>
        <a:lstStyle/>
        <a:p>
          <a:endParaRPr lang="en-US"/>
        </a:p>
      </dgm:t>
    </dgm:pt>
    <dgm:pt modelId="{AC42FBA1-3760-4950-89DA-A9C07422D363}" type="sibTrans" cxnId="{193E9F72-2535-4E8B-88AA-14E0223B737D}">
      <dgm:prSet/>
      <dgm:spPr/>
      <dgm:t>
        <a:bodyPr/>
        <a:lstStyle/>
        <a:p>
          <a:endParaRPr lang="en-US"/>
        </a:p>
      </dgm:t>
    </dgm:pt>
    <dgm:pt modelId="{4F2BE6E8-4557-489E-B97B-476603158F62}">
      <dgm:prSet/>
      <dgm:spPr/>
      <dgm:t>
        <a:bodyPr/>
        <a:lstStyle/>
        <a:p>
          <a:pPr algn="just" rtl="0"/>
          <a:r>
            <a:rPr lang="hr-HR" dirty="0" smtClean="0"/>
            <a:t>Primarni organi uz </a:t>
          </a:r>
          <a:r>
            <a:rPr lang="hr-HR" dirty="0" err="1" smtClean="0"/>
            <a:t>limfatičke</a:t>
          </a:r>
          <a:r>
            <a:rPr lang="hr-HR" dirty="0" smtClean="0"/>
            <a:t> stanice </a:t>
          </a:r>
          <a:r>
            <a:rPr lang="hr-HR" b="1" dirty="0" smtClean="0"/>
            <a:t>imaju i epitelne stanice</a:t>
          </a:r>
          <a:endParaRPr lang="hr-HR" b="1" dirty="0"/>
        </a:p>
      </dgm:t>
    </dgm:pt>
    <dgm:pt modelId="{7E6359E9-4F4B-40C7-8EFC-B9F9703E1365}" type="parTrans" cxnId="{5D330B43-A9C9-4A83-9937-3692D5AE1617}">
      <dgm:prSet/>
      <dgm:spPr/>
      <dgm:t>
        <a:bodyPr/>
        <a:lstStyle/>
        <a:p>
          <a:endParaRPr lang="en-US"/>
        </a:p>
      </dgm:t>
    </dgm:pt>
    <dgm:pt modelId="{FFBFC4FB-B4C0-4837-BE67-6E3C586229B8}" type="sibTrans" cxnId="{5D330B43-A9C9-4A83-9937-3692D5AE1617}">
      <dgm:prSet/>
      <dgm:spPr/>
      <dgm:t>
        <a:bodyPr/>
        <a:lstStyle/>
        <a:p>
          <a:endParaRPr lang="en-US"/>
        </a:p>
      </dgm:t>
    </dgm:pt>
    <dgm:pt modelId="{2D2E9B9C-79DA-4FBE-A9AA-C712D92C9D63}">
      <dgm:prSet/>
      <dgm:spPr/>
      <dgm:t>
        <a:bodyPr/>
        <a:lstStyle/>
        <a:p>
          <a:pPr algn="just" rtl="0"/>
          <a:r>
            <a:rPr lang="hr-HR" dirty="0" smtClean="0"/>
            <a:t>Dioba </a:t>
          </a:r>
          <a:r>
            <a:rPr lang="hr-HR" dirty="0" err="1" smtClean="0"/>
            <a:t>limfocita</a:t>
          </a:r>
          <a:r>
            <a:rPr lang="hr-HR" dirty="0" smtClean="0"/>
            <a:t> u primarnim organima </a:t>
          </a:r>
          <a:r>
            <a:rPr lang="hr-HR" b="1" dirty="0" smtClean="0"/>
            <a:t>neovisna je o </a:t>
          </a:r>
          <a:r>
            <a:rPr lang="hr-HR" dirty="0" smtClean="0"/>
            <a:t>nazočnosti antigena</a:t>
          </a:r>
          <a:endParaRPr lang="hr-HR" dirty="0"/>
        </a:p>
      </dgm:t>
    </dgm:pt>
    <dgm:pt modelId="{BFC17DAC-51C9-452B-AB98-729F13337824}" type="parTrans" cxnId="{8F37EFC9-8E0D-4168-9735-F33DEB01A412}">
      <dgm:prSet/>
      <dgm:spPr/>
      <dgm:t>
        <a:bodyPr/>
        <a:lstStyle/>
        <a:p>
          <a:endParaRPr lang="en-US"/>
        </a:p>
      </dgm:t>
    </dgm:pt>
    <dgm:pt modelId="{99C370E8-10F3-4348-BE5D-485C90678FFE}" type="sibTrans" cxnId="{8F37EFC9-8E0D-4168-9735-F33DEB01A412}">
      <dgm:prSet/>
      <dgm:spPr/>
      <dgm:t>
        <a:bodyPr/>
        <a:lstStyle/>
        <a:p>
          <a:endParaRPr lang="en-US"/>
        </a:p>
      </dgm:t>
    </dgm:pt>
    <dgm:pt modelId="{1DDEF2EF-EFBA-4954-AC98-29A0EEECFC68}">
      <dgm:prSet/>
      <dgm:spPr/>
      <dgm:t>
        <a:bodyPr/>
        <a:lstStyle/>
        <a:p>
          <a:pPr algn="just" rtl="0"/>
          <a:r>
            <a:rPr lang="hr-HR" dirty="0" smtClean="0"/>
            <a:t>Dioba </a:t>
          </a:r>
          <a:r>
            <a:rPr lang="hr-HR" b="1" dirty="0" smtClean="0"/>
            <a:t>u perifernim organima zahtijeva antigenski podražaj</a:t>
          </a:r>
          <a:endParaRPr lang="hr-HR" b="1" dirty="0"/>
        </a:p>
      </dgm:t>
    </dgm:pt>
    <dgm:pt modelId="{B4E15D74-56D2-41D1-B81A-4BB458713D06}" type="parTrans" cxnId="{55B0A1E2-A553-4371-95DD-5B2FD21DA4D3}">
      <dgm:prSet/>
      <dgm:spPr/>
      <dgm:t>
        <a:bodyPr/>
        <a:lstStyle/>
        <a:p>
          <a:endParaRPr lang="en-US"/>
        </a:p>
      </dgm:t>
    </dgm:pt>
    <dgm:pt modelId="{5F680DC5-3E28-455E-8D1D-BC8154D6603C}" type="sibTrans" cxnId="{55B0A1E2-A553-4371-95DD-5B2FD21DA4D3}">
      <dgm:prSet/>
      <dgm:spPr/>
      <dgm:t>
        <a:bodyPr/>
        <a:lstStyle/>
        <a:p>
          <a:endParaRPr lang="en-US"/>
        </a:p>
      </dgm:t>
    </dgm:pt>
    <dgm:pt modelId="{F75AC555-0DDF-44EF-BC81-65F4DDB99A85}">
      <dgm:prSet/>
      <dgm:spPr/>
      <dgm:t>
        <a:bodyPr/>
        <a:lstStyle/>
        <a:p>
          <a:pPr rtl="0"/>
          <a:r>
            <a:rPr lang="hr-HR" dirty="0" smtClean="0"/>
            <a:t>Nakon primjene </a:t>
          </a:r>
          <a:r>
            <a:rPr lang="hr-HR" b="1" dirty="0" smtClean="0"/>
            <a:t>antigena reaktivne promjene se vide samo u perifernim organima</a:t>
          </a:r>
          <a:endParaRPr lang="hr-HR" b="1" dirty="0"/>
        </a:p>
      </dgm:t>
    </dgm:pt>
    <dgm:pt modelId="{B22DFA21-F928-482C-9178-C6CDDD047C6F}" type="parTrans" cxnId="{D9A2B866-5728-435D-85D9-F2C9010330F4}">
      <dgm:prSet/>
      <dgm:spPr/>
      <dgm:t>
        <a:bodyPr/>
        <a:lstStyle/>
        <a:p>
          <a:endParaRPr lang="en-US"/>
        </a:p>
      </dgm:t>
    </dgm:pt>
    <dgm:pt modelId="{FA469DAE-5D4F-4D05-98C3-BBF3E438CB6E}" type="sibTrans" cxnId="{D9A2B866-5728-435D-85D9-F2C9010330F4}">
      <dgm:prSet/>
      <dgm:spPr/>
      <dgm:t>
        <a:bodyPr/>
        <a:lstStyle/>
        <a:p>
          <a:endParaRPr lang="en-US"/>
        </a:p>
      </dgm:t>
    </dgm:pt>
    <dgm:pt modelId="{D5448386-DEF0-4CDC-8C3D-8A698A6CEC4B}" type="pres">
      <dgm:prSet presAssocID="{2410DFD6-EE7A-404A-9BE8-A0B9DD3FC9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8A9357-B40D-4BB1-A21E-868606986F54}" type="pres">
      <dgm:prSet presAssocID="{20177529-4C6A-45B0-AC34-6EEFD1212F8B}" presName="parentText" presStyleLbl="node1" presStyleIdx="0" presStyleCnt="5" custScaleY="176663" custLinFactNeighborX="524" custLinFactNeighborY="-1185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E0CF9-669B-45D6-9C89-905D2AF1DA88}" type="pres">
      <dgm:prSet presAssocID="{AC42FBA1-3760-4950-89DA-A9C07422D363}" presName="spacer" presStyleCnt="0"/>
      <dgm:spPr/>
      <dgm:t>
        <a:bodyPr/>
        <a:lstStyle/>
        <a:p>
          <a:endParaRPr lang="en-US"/>
        </a:p>
      </dgm:t>
    </dgm:pt>
    <dgm:pt modelId="{9FB65368-C1CB-45B1-8922-AA03B594416A}" type="pres">
      <dgm:prSet presAssocID="{4F2BE6E8-4557-489E-B97B-476603158F62}" presName="parentText" presStyleLbl="node1" presStyleIdx="1" presStyleCnt="5" custScaleY="1402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210FB-6665-43E8-82EE-CE1C0CAF73EE}" type="pres">
      <dgm:prSet presAssocID="{FFBFC4FB-B4C0-4837-BE67-6E3C586229B8}" presName="spacer" presStyleCnt="0"/>
      <dgm:spPr/>
      <dgm:t>
        <a:bodyPr/>
        <a:lstStyle/>
        <a:p>
          <a:endParaRPr lang="en-US"/>
        </a:p>
      </dgm:t>
    </dgm:pt>
    <dgm:pt modelId="{6592BF45-8A61-4F40-AA30-4AEA2B1625CE}" type="pres">
      <dgm:prSet presAssocID="{2D2E9B9C-79DA-4FBE-A9AA-C712D92C9D63}" presName="parentText" presStyleLbl="node1" presStyleIdx="2" presStyleCnt="5" custScaleY="16480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54674-A7A9-429E-9656-6E9D253AABAD}" type="pres">
      <dgm:prSet presAssocID="{99C370E8-10F3-4348-BE5D-485C90678FFE}" presName="spacer" presStyleCnt="0"/>
      <dgm:spPr/>
      <dgm:t>
        <a:bodyPr/>
        <a:lstStyle/>
        <a:p>
          <a:endParaRPr lang="en-US"/>
        </a:p>
      </dgm:t>
    </dgm:pt>
    <dgm:pt modelId="{8DA83D0A-AA04-4648-AF14-4F19E00B5B72}" type="pres">
      <dgm:prSet presAssocID="{1DDEF2EF-EFBA-4954-AC98-29A0EEECFC68}" presName="parentText" presStyleLbl="node1" presStyleIdx="3" presStyleCnt="5" custScaleY="14029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0B56B3-2237-45B3-9723-F132D039C022}" type="pres">
      <dgm:prSet presAssocID="{5F680DC5-3E28-455E-8D1D-BC8154D6603C}" presName="spacer" presStyleCnt="0"/>
      <dgm:spPr/>
      <dgm:t>
        <a:bodyPr/>
        <a:lstStyle/>
        <a:p>
          <a:endParaRPr lang="en-US"/>
        </a:p>
      </dgm:t>
    </dgm:pt>
    <dgm:pt modelId="{C94D8B6E-F0EC-4F6C-A985-71091797D691}" type="pres">
      <dgm:prSet presAssocID="{F75AC555-0DDF-44EF-BC81-65F4DDB99A85}" presName="parentText" presStyleLbl="node1" presStyleIdx="4" presStyleCnt="5" custScaleY="1417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7EFC9-8E0D-4168-9735-F33DEB01A412}" srcId="{2410DFD6-EE7A-404A-9BE8-A0B9DD3FC9DF}" destId="{2D2E9B9C-79DA-4FBE-A9AA-C712D92C9D63}" srcOrd="2" destOrd="0" parTransId="{BFC17DAC-51C9-452B-AB98-729F13337824}" sibTransId="{99C370E8-10F3-4348-BE5D-485C90678FFE}"/>
    <dgm:cxn modelId="{400F70D9-FCC0-4035-AC6D-2786839DA042}" type="presOf" srcId="{20177529-4C6A-45B0-AC34-6EEFD1212F8B}" destId="{198A9357-B40D-4BB1-A21E-868606986F54}" srcOrd="0" destOrd="0" presId="urn:microsoft.com/office/officeart/2005/8/layout/vList2"/>
    <dgm:cxn modelId="{55B0A1E2-A553-4371-95DD-5B2FD21DA4D3}" srcId="{2410DFD6-EE7A-404A-9BE8-A0B9DD3FC9DF}" destId="{1DDEF2EF-EFBA-4954-AC98-29A0EEECFC68}" srcOrd="3" destOrd="0" parTransId="{B4E15D74-56D2-41D1-B81A-4BB458713D06}" sibTransId="{5F680DC5-3E28-455E-8D1D-BC8154D6603C}"/>
    <dgm:cxn modelId="{E919354F-2AD8-46FC-B2AC-510F56E65A6C}" type="presOf" srcId="{4F2BE6E8-4557-489E-B97B-476603158F62}" destId="{9FB65368-C1CB-45B1-8922-AA03B594416A}" srcOrd="0" destOrd="0" presId="urn:microsoft.com/office/officeart/2005/8/layout/vList2"/>
    <dgm:cxn modelId="{193E9F72-2535-4E8B-88AA-14E0223B737D}" srcId="{2410DFD6-EE7A-404A-9BE8-A0B9DD3FC9DF}" destId="{20177529-4C6A-45B0-AC34-6EEFD1212F8B}" srcOrd="0" destOrd="0" parTransId="{A3699448-0E5A-48B4-A1D9-FB21B6869CAB}" sibTransId="{AC42FBA1-3760-4950-89DA-A9C07422D363}"/>
    <dgm:cxn modelId="{521CD4A8-C884-4C26-BA78-154AF0272AB1}" type="presOf" srcId="{2D2E9B9C-79DA-4FBE-A9AA-C712D92C9D63}" destId="{6592BF45-8A61-4F40-AA30-4AEA2B1625CE}" srcOrd="0" destOrd="0" presId="urn:microsoft.com/office/officeart/2005/8/layout/vList2"/>
    <dgm:cxn modelId="{5D330B43-A9C9-4A83-9937-3692D5AE1617}" srcId="{2410DFD6-EE7A-404A-9BE8-A0B9DD3FC9DF}" destId="{4F2BE6E8-4557-489E-B97B-476603158F62}" srcOrd="1" destOrd="0" parTransId="{7E6359E9-4F4B-40C7-8EFC-B9F9703E1365}" sibTransId="{FFBFC4FB-B4C0-4837-BE67-6E3C586229B8}"/>
    <dgm:cxn modelId="{448C254F-5E76-4CA2-9D69-CE1FAF4E9177}" type="presOf" srcId="{2410DFD6-EE7A-404A-9BE8-A0B9DD3FC9DF}" destId="{D5448386-DEF0-4CDC-8C3D-8A698A6CEC4B}" srcOrd="0" destOrd="0" presId="urn:microsoft.com/office/officeart/2005/8/layout/vList2"/>
    <dgm:cxn modelId="{D9A2B866-5728-435D-85D9-F2C9010330F4}" srcId="{2410DFD6-EE7A-404A-9BE8-A0B9DD3FC9DF}" destId="{F75AC555-0DDF-44EF-BC81-65F4DDB99A85}" srcOrd="4" destOrd="0" parTransId="{B22DFA21-F928-482C-9178-C6CDDD047C6F}" sibTransId="{FA469DAE-5D4F-4D05-98C3-BBF3E438CB6E}"/>
    <dgm:cxn modelId="{509949FE-4F8D-498B-B384-7B3711C34E06}" type="presOf" srcId="{1DDEF2EF-EFBA-4954-AC98-29A0EEECFC68}" destId="{8DA83D0A-AA04-4648-AF14-4F19E00B5B72}" srcOrd="0" destOrd="0" presId="urn:microsoft.com/office/officeart/2005/8/layout/vList2"/>
    <dgm:cxn modelId="{967A36A9-5C75-4414-B899-3B3F75CDDEF3}" type="presOf" srcId="{F75AC555-0DDF-44EF-BC81-65F4DDB99A85}" destId="{C94D8B6E-F0EC-4F6C-A985-71091797D691}" srcOrd="0" destOrd="0" presId="urn:microsoft.com/office/officeart/2005/8/layout/vList2"/>
    <dgm:cxn modelId="{D166CD8C-3FC7-464B-9AA7-2DD41B1B1A99}" type="presParOf" srcId="{D5448386-DEF0-4CDC-8C3D-8A698A6CEC4B}" destId="{198A9357-B40D-4BB1-A21E-868606986F54}" srcOrd="0" destOrd="0" presId="urn:microsoft.com/office/officeart/2005/8/layout/vList2"/>
    <dgm:cxn modelId="{5C59C3F8-CCB9-43CE-8B4F-830D1D0EF117}" type="presParOf" srcId="{D5448386-DEF0-4CDC-8C3D-8A698A6CEC4B}" destId="{072E0CF9-669B-45D6-9C89-905D2AF1DA88}" srcOrd="1" destOrd="0" presId="urn:microsoft.com/office/officeart/2005/8/layout/vList2"/>
    <dgm:cxn modelId="{9F7C3EE8-5ABF-4490-892F-82AC0189E8F5}" type="presParOf" srcId="{D5448386-DEF0-4CDC-8C3D-8A698A6CEC4B}" destId="{9FB65368-C1CB-45B1-8922-AA03B594416A}" srcOrd="2" destOrd="0" presId="urn:microsoft.com/office/officeart/2005/8/layout/vList2"/>
    <dgm:cxn modelId="{E3006EA8-2C6D-48EC-893B-E74944F46F4B}" type="presParOf" srcId="{D5448386-DEF0-4CDC-8C3D-8A698A6CEC4B}" destId="{291210FB-6665-43E8-82EE-CE1C0CAF73EE}" srcOrd="3" destOrd="0" presId="urn:microsoft.com/office/officeart/2005/8/layout/vList2"/>
    <dgm:cxn modelId="{AC285082-5AB1-48D5-9E62-7CB222C2A589}" type="presParOf" srcId="{D5448386-DEF0-4CDC-8C3D-8A698A6CEC4B}" destId="{6592BF45-8A61-4F40-AA30-4AEA2B1625CE}" srcOrd="4" destOrd="0" presId="urn:microsoft.com/office/officeart/2005/8/layout/vList2"/>
    <dgm:cxn modelId="{C1783460-EA6E-4118-A348-505374A4789A}" type="presParOf" srcId="{D5448386-DEF0-4CDC-8C3D-8A698A6CEC4B}" destId="{24754674-A7A9-429E-9656-6E9D253AABAD}" srcOrd="5" destOrd="0" presId="urn:microsoft.com/office/officeart/2005/8/layout/vList2"/>
    <dgm:cxn modelId="{E1CF12B2-5B2E-4FA6-9D2F-96DA3A1CAC12}" type="presParOf" srcId="{D5448386-DEF0-4CDC-8C3D-8A698A6CEC4B}" destId="{8DA83D0A-AA04-4648-AF14-4F19E00B5B72}" srcOrd="6" destOrd="0" presId="urn:microsoft.com/office/officeart/2005/8/layout/vList2"/>
    <dgm:cxn modelId="{FC865578-802A-49A2-8A6A-5D39B8F21CE0}" type="presParOf" srcId="{D5448386-DEF0-4CDC-8C3D-8A698A6CEC4B}" destId="{080B56B3-2237-45B3-9723-F132D039C022}" srcOrd="7" destOrd="0" presId="urn:microsoft.com/office/officeart/2005/8/layout/vList2"/>
    <dgm:cxn modelId="{3710AF54-19C0-4FF5-89B2-48906774AE4F}" type="presParOf" srcId="{D5448386-DEF0-4CDC-8C3D-8A698A6CEC4B}" destId="{C94D8B6E-F0EC-4F6C-A985-71091797D69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AA8807-C987-4D97-AC6C-BE5729EA482B}" type="doc">
      <dgm:prSet loTypeId="urn:microsoft.com/office/officeart/2005/8/layout/vList2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75DEDC8-4B0A-448B-A332-D15B9D8D4B39}">
      <dgm:prSet/>
      <dgm:spPr/>
      <dgm:t>
        <a:bodyPr/>
        <a:lstStyle/>
        <a:p>
          <a:pPr rtl="0"/>
          <a:r>
            <a:rPr lang="hr-HR" b="1" smtClean="0"/>
            <a:t>Hematopoietske matične stanice imaju slijedeća obilježja</a:t>
          </a:r>
          <a:r>
            <a:rPr lang="hr-HR" smtClean="0"/>
            <a:t>: </a:t>
          </a:r>
          <a:endParaRPr lang="hr-HR"/>
        </a:p>
      </dgm:t>
    </dgm:pt>
    <dgm:pt modelId="{3BA57A2E-7C68-4C27-BD61-3083412D8A74}" type="parTrans" cxnId="{4EC2251A-8AE5-4E83-8540-081C6CC04EB0}">
      <dgm:prSet/>
      <dgm:spPr/>
      <dgm:t>
        <a:bodyPr/>
        <a:lstStyle/>
        <a:p>
          <a:endParaRPr lang="en-US"/>
        </a:p>
      </dgm:t>
    </dgm:pt>
    <dgm:pt modelId="{4285B8C7-E360-40EA-867B-652B34432011}" type="sibTrans" cxnId="{4EC2251A-8AE5-4E83-8540-081C6CC04EB0}">
      <dgm:prSet/>
      <dgm:spPr/>
      <dgm:t>
        <a:bodyPr/>
        <a:lstStyle/>
        <a:p>
          <a:endParaRPr lang="en-US"/>
        </a:p>
      </dgm:t>
    </dgm:pt>
    <dgm:pt modelId="{60285790-4E00-443E-86F5-DA98C50BBDC3}">
      <dgm:prSet/>
      <dgm:spPr/>
      <dgm:t>
        <a:bodyPr/>
        <a:lstStyle/>
        <a:p>
          <a:pPr rtl="0"/>
          <a:r>
            <a:rPr lang="hr-HR" dirty="0" smtClean="0"/>
            <a:t>a) </a:t>
          </a:r>
          <a:r>
            <a:rPr lang="hr-HR" b="1" dirty="0" smtClean="0"/>
            <a:t>nisku učestalost dioba</a:t>
          </a:r>
          <a:r>
            <a:rPr lang="hr-HR" dirty="0" smtClean="0"/>
            <a:t> posljedično nastalu produženom G</a:t>
          </a:r>
          <a:r>
            <a:rPr lang="hr-HR" baseline="-25000" dirty="0" smtClean="0"/>
            <a:t>0</a:t>
          </a:r>
          <a:r>
            <a:rPr lang="hr-HR" dirty="0" smtClean="0"/>
            <a:t> fazom staničnog ciklusa, </a:t>
          </a:r>
          <a:endParaRPr lang="hr-HR" dirty="0"/>
        </a:p>
      </dgm:t>
    </dgm:pt>
    <dgm:pt modelId="{88C0B808-241C-44D4-A1B7-4FA8449E66B7}" type="parTrans" cxnId="{1E0A759C-C7E0-4094-8706-66B7D25A0D00}">
      <dgm:prSet/>
      <dgm:spPr/>
      <dgm:t>
        <a:bodyPr/>
        <a:lstStyle/>
        <a:p>
          <a:endParaRPr lang="en-US"/>
        </a:p>
      </dgm:t>
    </dgm:pt>
    <dgm:pt modelId="{52CBF7D6-968F-4D46-9491-E3D4D3D30C54}" type="sibTrans" cxnId="{1E0A759C-C7E0-4094-8706-66B7D25A0D00}">
      <dgm:prSet/>
      <dgm:spPr/>
      <dgm:t>
        <a:bodyPr/>
        <a:lstStyle/>
        <a:p>
          <a:endParaRPr lang="en-US"/>
        </a:p>
      </dgm:t>
    </dgm:pt>
    <dgm:pt modelId="{658D8B54-91C7-4F64-B295-C4D7B90F9914}">
      <dgm:prSet/>
      <dgm:spPr/>
      <dgm:t>
        <a:bodyPr/>
        <a:lstStyle/>
        <a:p>
          <a:pPr rtl="0"/>
          <a:r>
            <a:rPr lang="hr-HR" dirty="0" smtClean="0"/>
            <a:t>b) </a:t>
          </a:r>
          <a:r>
            <a:rPr lang="hr-HR" b="1" dirty="0" err="1" smtClean="0"/>
            <a:t>samobnavljanje</a:t>
          </a:r>
          <a:r>
            <a:rPr lang="hr-HR" b="1" dirty="0" smtClean="0"/>
            <a:t>,</a:t>
          </a:r>
          <a:r>
            <a:rPr lang="hr-HR" dirty="0" smtClean="0"/>
            <a:t> stvaranje istovjetnih stanica </a:t>
          </a:r>
          <a:endParaRPr lang="hr-HR" dirty="0"/>
        </a:p>
      </dgm:t>
    </dgm:pt>
    <dgm:pt modelId="{55B71BC6-5BFA-43EA-BFA5-A2E9D86D7FAC}" type="parTrans" cxnId="{1306DE1F-4509-4BDB-B9E5-480E693D9913}">
      <dgm:prSet/>
      <dgm:spPr/>
      <dgm:t>
        <a:bodyPr/>
        <a:lstStyle/>
        <a:p>
          <a:endParaRPr lang="en-US"/>
        </a:p>
      </dgm:t>
    </dgm:pt>
    <dgm:pt modelId="{BAF96CF9-4561-469D-9529-F84CD05396EB}" type="sibTrans" cxnId="{1306DE1F-4509-4BDB-B9E5-480E693D9913}">
      <dgm:prSet/>
      <dgm:spPr/>
      <dgm:t>
        <a:bodyPr/>
        <a:lstStyle/>
        <a:p>
          <a:endParaRPr lang="en-US"/>
        </a:p>
      </dgm:t>
    </dgm:pt>
    <dgm:pt modelId="{5D106552-2F01-4D57-87F3-94E7900B769F}">
      <dgm:prSet/>
      <dgm:spPr/>
      <dgm:t>
        <a:bodyPr/>
        <a:lstStyle/>
        <a:p>
          <a:pPr rtl="0"/>
          <a:r>
            <a:rPr lang="hr-HR" dirty="0" smtClean="0"/>
            <a:t>c) </a:t>
          </a:r>
          <a:r>
            <a:rPr lang="hr-HR" b="1" dirty="0" smtClean="0"/>
            <a:t>diferencijacija i obnavljanje</a:t>
          </a:r>
          <a:r>
            <a:rPr lang="hr-HR" dirty="0" smtClean="0"/>
            <a:t> svih ili samo određenih vrsta stanica. </a:t>
          </a:r>
          <a:endParaRPr lang="hr-HR" dirty="0"/>
        </a:p>
      </dgm:t>
    </dgm:pt>
    <dgm:pt modelId="{F5C9B9D6-0168-40F3-A078-F1CE857B37A5}" type="parTrans" cxnId="{00F41B5E-BECE-4AAF-BCBA-18ADE08E3F14}">
      <dgm:prSet/>
      <dgm:spPr/>
      <dgm:t>
        <a:bodyPr/>
        <a:lstStyle/>
        <a:p>
          <a:endParaRPr lang="en-US"/>
        </a:p>
      </dgm:t>
    </dgm:pt>
    <dgm:pt modelId="{8000B277-5B99-4E2F-BB52-F00819B78D02}" type="sibTrans" cxnId="{00F41B5E-BECE-4AAF-BCBA-18ADE08E3F14}">
      <dgm:prSet/>
      <dgm:spPr/>
      <dgm:t>
        <a:bodyPr/>
        <a:lstStyle/>
        <a:p>
          <a:endParaRPr lang="en-US"/>
        </a:p>
      </dgm:t>
    </dgm:pt>
    <dgm:pt modelId="{4337A67A-0BBC-459D-8FE4-37DC68DC8E40}">
      <dgm:prSet/>
      <dgm:spPr/>
      <dgm:t>
        <a:bodyPr/>
        <a:lstStyle/>
        <a:p>
          <a:pPr rtl="0"/>
          <a:r>
            <a:rPr lang="hr-HR" b="1" smtClean="0"/>
            <a:t>Proces hematopoieze reguliran je</a:t>
          </a:r>
          <a:r>
            <a:rPr lang="hr-HR" smtClean="0"/>
            <a:t>: </a:t>
          </a:r>
          <a:endParaRPr lang="hr-HR"/>
        </a:p>
      </dgm:t>
    </dgm:pt>
    <dgm:pt modelId="{92BBC73F-1445-4DA1-BAF3-01E497803BE8}" type="parTrans" cxnId="{B23641B9-C826-4E4C-8B88-18C3A379E061}">
      <dgm:prSet/>
      <dgm:spPr/>
      <dgm:t>
        <a:bodyPr/>
        <a:lstStyle/>
        <a:p>
          <a:endParaRPr lang="en-US"/>
        </a:p>
      </dgm:t>
    </dgm:pt>
    <dgm:pt modelId="{225DFBE9-6E89-45F6-81F8-C045AC99366B}" type="sibTrans" cxnId="{B23641B9-C826-4E4C-8B88-18C3A379E061}">
      <dgm:prSet/>
      <dgm:spPr/>
      <dgm:t>
        <a:bodyPr/>
        <a:lstStyle/>
        <a:p>
          <a:endParaRPr lang="en-US"/>
        </a:p>
      </dgm:t>
    </dgm:pt>
    <dgm:pt modelId="{4B14BABE-CF6E-4975-8DD6-500021AC2B97}">
      <dgm:prSet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hr-HR" dirty="0" smtClean="0"/>
            <a:t>a) </a:t>
          </a:r>
          <a:r>
            <a:rPr lang="hr-HR" b="1" dirty="0" smtClean="0"/>
            <a:t>složenim nizom </a:t>
          </a:r>
          <a:r>
            <a:rPr lang="hr-HR" b="1" dirty="0" err="1" smtClean="0"/>
            <a:t>međureakcija</a:t>
          </a:r>
          <a:r>
            <a:rPr lang="hr-HR" b="1" dirty="0" smtClean="0"/>
            <a:t> </a:t>
          </a:r>
          <a:r>
            <a:rPr lang="hr-HR" b="1" dirty="0" err="1" smtClean="0"/>
            <a:t>hematopoietskih</a:t>
          </a:r>
          <a:r>
            <a:rPr lang="hr-HR" b="1" dirty="0" smtClean="0"/>
            <a:t> stanica s </a:t>
          </a:r>
          <a:r>
            <a:rPr lang="hr-HR" b="1" dirty="0" err="1" smtClean="0"/>
            <a:t>mikrookolišem</a:t>
          </a:r>
          <a:r>
            <a:rPr lang="hr-HR" b="1" dirty="0" smtClean="0"/>
            <a:t> </a:t>
          </a:r>
          <a:r>
            <a:rPr lang="hr-HR" dirty="0" smtClean="0"/>
            <a:t>(</a:t>
          </a:r>
          <a:r>
            <a:rPr lang="hr-HR" dirty="0" err="1" smtClean="0"/>
            <a:t>stroma</a:t>
          </a:r>
          <a:r>
            <a:rPr lang="hr-HR" dirty="0" smtClean="0"/>
            <a:t> koštane srži, slezene, timusa i limfnih čvorova), </a:t>
          </a:r>
          <a:endParaRPr lang="hr-HR" dirty="0"/>
        </a:p>
      </dgm:t>
    </dgm:pt>
    <dgm:pt modelId="{910F518D-D4B4-41BD-AD53-BF8C77A434B6}" type="parTrans" cxnId="{50AECB4E-711D-4C92-A0B1-1B8111DC9C0B}">
      <dgm:prSet/>
      <dgm:spPr/>
      <dgm:t>
        <a:bodyPr/>
        <a:lstStyle/>
        <a:p>
          <a:endParaRPr lang="en-US"/>
        </a:p>
      </dgm:t>
    </dgm:pt>
    <dgm:pt modelId="{D560386F-08D3-4482-B356-C4113079B0F0}" type="sibTrans" cxnId="{50AECB4E-711D-4C92-A0B1-1B8111DC9C0B}">
      <dgm:prSet/>
      <dgm:spPr/>
      <dgm:t>
        <a:bodyPr/>
        <a:lstStyle/>
        <a:p>
          <a:endParaRPr lang="en-US"/>
        </a:p>
      </dgm:t>
    </dgm:pt>
    <dgm:pt modelId="{D808F0D8-53CF-4C93-BB4E-8533FFE45072}">
      <dgm:prSet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hr-HR" dirty="0" smtClean="0"/>
            <a:t>b) </a:t>
          </a:r>
          <a:r>
            <a:rPr lang="hr-HR" b="1" dirty="0" smtClean="0"/>
            <a:t>staničnim doticajima </a:t>
          </a:r>
          <a:r>
            <a:rPr lang="hr-HR" dirty="0" smtClean="0"/>
            <a:t>koji mogu biti </a:t>
          </a:r>
          <a:r>
            <a:rPr lang="hr-HR" b="1" dirty="0" smtClean="0"/>
            <a:t>specifični</a:t>
          </a:r>
          <a:r>
            <a:rPr lang="hr-HR" dirty="0" smtClean="0"/>
            <a:t> (prepoznavanje stanica putem </a:t>
          </a:r>
          <a:r>
            <a:rPr lang="hr-HR" b="1" dirty="0" smtClean="0"/>
            <a:t>glavnog sustava tkivne snošljivosti</a:t>
          </a:r>
          <a:r>
            <a:rPr lang="hr-HR" dirty="0" smtClean="0"/>
            <a:t>) ili manje specifični posredstvom molekula za adheziju stanica (</a:t>
          </a:r>
          <a:r>
            <a:rPr lang="hr-HR" b="1" dirty="0" err="1" smtClean="0"/>
            <a:t>intergrini</a:t>
          </a:r>
          <a:r>
            <a:rPr lang="hr-HR" b="1" dirty="0" smtClean="0"/>
            <a:t>, </a:t>
          </a:r>
          <a:r>
            <a:rPr lang="hr-HR" b="1" dirty="0" err="1" smtClean="0"/>
            <a:t>kadherini</a:t>
          </a:r>
          <a:r>
            <a:rPr lang="hr-HR" dirty="0" smtClean="0"/>
            <a:t>),</a:t>
          </a:r>
          <a:endParaRPr lang="hr-HR" dirty="0"/>
        </a:p>
      </dgm:t>
    </dgm:pt>
    <dgm:pt modelId="{DA821F49-BE06-4F9C-A18E-EFB01B5B41EF}" type="parTrans" cxnId="{0264527D-055E-4B90-96FF-3417459B6C1D}">
      <dgm:prSet/>
      <dgm:spPr/>
      <dgm:t>
        <a:bodyPr/>
        <a:lstStyle/>
        <a:p>
          <a:endParaRPr lang="en-US"/>
        </a:p>
      </dgm:t>
    </dgm:pt>
    <dgm:pt modelId="{255D2735-9840-41F3-84FD-F41F4EA2EAC3}" type="sibTrans" cxnId="{0264527D-055E-4B90-96FF-3417459B6C1D}">
      <dgm:prSet/>
      <dgm:spPr/>
      <dgm:t>
        <a:bodyPr/>
        <a:lstStyle/>
        <a:p>
          <a:endParaRPr lang="en-US"/>
        </a:p>
      </dgm:t>
    </dgm:pt>
    <dgm:pt modelId="{C8F55F95-A215-4012-AD95-A8EE64EBD51B}">
      <dgm:prSet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hr-HR" dirty="0" smtClean="0"/>
            <a:t>c) </a:t>
          </a:r>
          <a:r>
            <a:rPr lang="hr-HR" b="1" dirty="0" smtClean="0"/>
            <a:t>čimbenicima rasta kratkog i srednjeg dometa </a:t>
          </a:r>
          <a:r>
            <a:rPr lang="hr-HR" dirty="0" smtClean="0"/>
            <a:t>(</a:t>
          </a:r>
          <a:r>
            <a:rPr lang="hr-HR" dirty="0" err="1" smtClean="0"/>
            <a:t>interleukini</a:t>
          </a:r>
          <a:r>
            <a:rPr lang="hr-HR" dirty="0" smtClean="0"/>
            <a:t>, </a:t>
          </a:r>
          <a:r>
            <a:rPr lang="hr-HR" dirty="0" err="1" smtClean="0"/>
            <a:t>interferoni</a:t>
          </a:r>
          <a:r>
            <a:rPr lang="hr-HR" dirty="0" smtClean="0"/>
            <a:t>, čimbenici stimulacije kolonija, </a:t>
          </a:r>
          <a:r>
            <a:rPr lang="hr-HR" dirty="0" err="1" smtClean="0"/>
            <a:t>eritropoetin</a:t>
          </a:r>
          <a:r>
            <a:rPr lang="hr-HR" dirty="0" smtClean="0"/>
            <a:t> i dr.) koji specifično djeluju na diferencijaciju i proliferaciju krvnih stanica, </a:t>
          </a:r>
          <a:endParaRPr lang="hr-HR" dirty="0"/>
        </a:p>
      </dgm:t>
    </dgm:pt>
    <dgm:pt modelId="{EEFF0527-0D8B-4A74-9BE4-86669AF76139}" type="parTrans" cxnId="{4F2A8B1C-7034-4855-B62C-9B372D9E384B}">
      <dgm:prSet/>
      <dgm:spPr/>
      <dgm:t>
        <a:bodyPr/>
        <a:lstStyle/>
        <a:p>
          <a:endParaRPr lang="en-US"/>
        </a:p>
      </dgm:t>
    </dgm:pt>
    <dgm:pt modelId="{3AC5593E-0207-4ABA-873D-2237E0BCD35E}" type="sibTrans" cxnId="{4F2A8B1C-7034-4855-B62C-9B372D9E384B}">
      <dgm:prSet/>
      <dgm:spPr/>
      <dgm:t>
        <a:bodyPr/>
        <a:lstStyle/>
        <a:p>
          <a:endParaRPr lang="en-US"/>
        </a:p>
      </dgm:t>
    </dgm:pt>
    <dgm:pt modelId="{9DD4D54F-66CC-4E53-A9D6-8333178DF452}">
      <dgm:prSet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hr-HR" dirty="0" smtClean="0"/>
            <a:t>d) </a:t>
          </a:r>
          <a:r>
            <a:rPr lang="hr-HR" b="1" dirty="0" smtClean="0"/>
            <a:t>čimbenici dugog dometa </a:t>
          </a:r>
          <a:r>
            <a:rPr lang="hr-HR" dirty="0" smtClean="0"/>
            <a:t>(hormoni) </a:t>
          </a:r>
          <a:endParaRPr lang="hr-HR" dirty="0"/>
        </a:p>
      </dgm:t>
    </dgm:pt>
    <dgm:pt modelId="{31424C94-87E8-43C2-9611-804300F27843}" type="parTrans" cxnId="{40B93F7A-6A7D-413B-9B1B-6F8A465ED80F}">
      <dgm:prSet/>
      <dgm:spPr/>
      <dgm:t>
        <a:bodyPr/>
        <a:lstStyle/>
        <a:p>
          <a:endParaRPr lang="en-US"/>
        </a:p>
      </dgm:t>
    </dgm:pt>
    <dgm:pt modelId="{A2F6B4D9-E560-45C9-BCEB-B664212BB02F}" type="sibTrans" cxnId="{40B93F7A-6A7D-413B-9B1B-6F8A465ED80F}">
      <dgm:prSet/>
      <dgm:spPr/>
      <dgm:t>
        <a:bodyPr/>
        <a:lstStyle/>
        <a:p>
          <a:endParaRPr lang="en-US"/>
        </a:p>
      </dgm:t>
    </dgm:pt>
    <dgm:pt modelId="{441A5B29-BC6B-4A4A-9C23-CC081C8A2A29}">
      <dgm:prSet/>
      <dgm:spPr/>
      <dgm:t>
        <a:bodyPr/>
        <a:lstStyle/>
        <a:p>
          <a:pPr rtl="0"/>
          <a:endParaRPr lang="hr-HR" dirty="0"/>
        </a:p>
      </dgm:t>
    </dgm:pt>
    <dgm:pt modelId="{2BA78EF3-BA62-477A-A941-28F772ADE2CA}" type="parTrans" cxnId="{FBEAC66B-F8E0-49D2-96D4-5E02F2B2B86C}">
      <dgm:prSet/>
      <dgm:spPr/>
      <dgm:t>
        <a:bodyPr/>
        <a:lstStyle/>
        <a:p>
          <a:endParaRPr lang="en-US"/>
        </a:p>
      </dgm:t>
    </dgm:pt>
    <dgm:pt modelId="{51EBCA4C-03C8-47B4-B603-511741EADB02}" type="sibTrans" cxnId="{FBEAC66B-F8E0-49D2-96D4-5E02F2B2B86C}">
      <dgm:prSet/>
      <dgm:spPr/>
      <dgm:t>
        <a:bodyPr/>
        <a:lstStyle/>
        <a:p>
          <a:endParaRPr lang="en-US"/>
        </a:p>
      </dgm:t>
    </dgm:pt>
    <dgm:pt modelId="{4A7DA4EF-2122-4BC4-A908-1AF81D6700D8}" type="pres">
      <dgm:prSet presAssocID="{9FAA8807-C987-4D97-AC6C-BE5729EA48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40CC34-B7F1-4784-BCE9-D0EFB3F2FDF4}" type="pres">
      <dgm:prSet presAssocID="{E75DEDC8-4B0A-448B-A332-D15B9D8D4B3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5D515-662C-43B3-95ED-09848509C12C}" type="pres">
      <dgm:prSet presAssocID="{E75DEDC8-4B0A-448B-A332-D15B9D8D4B3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16D5A-9FD5-4C26-9D17-CF8B93BF4D2D}" type="pres">
      <dgm:prSet presAssocID="{4337A67A-0BBC-459D-8FE4-37DC68DC8E4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1F3D5-797F-4773-B841-A8312E50E0F3}" type="pres">
      <dgm:prSet presAssocID="{4337A67A-0BBC-459D-8FE4-37DC68DC8E4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64527D-055E-4B90-96FF-3417459B6C1D}" srcId="{4337A67A-0BBC-459D-8FE4-37DC68DC8E40}" destId="{D808F0D8-53CF-4C93-BB4E-8533FFE45072}" srcOrd="1" destOrd="0" parTransId="{DA821F49-BE06-4F9C-A18E-EFB01B5B41EF}" sibTransId="{255D2735-9840-41F3-84FD-F41F4EA2EAC3}"/>
    <dgm:cxn modelId="{4433244C-2F0C-4FEF-8750-C57CDB59E19F}" type="presOf" srcId="{C8F55F95-A215-4012-AD95-A8EE64EBD51B}" destId="{7561F3D5-797F-4773-B841-A8312E50E0F3}" srcOrd="0" destOrd="2" presId="urn:microsoft.com/office/officeart/2005/8/layout/vList2"/>
    <dgm:cxn modelId="{B23641B9-C826-4E4C-8B88-18C3A379E061}" srcId="{9FAA8807-C987-4D97-AC6C-BE5729EA482B}" destId="{4337A67A-0BBC-459D-8FE4-37DC68DC8E40}" srcOrd="1" destOrd="0" parTransId="{92BBC73F-1445-4DA1-BAF3-01E497803BE8}" sibTransId="{225DFBE9-6E89-45F6-81F8-C045AC99366B}"/>
    <dgm:cxn modelId="{40B93F7A-6A7D-413B-9B1B-6F8A465ED80F}" srcId="{4337A67A-0BBC-459D-8FE4-37DC68DC8E40}" destId="{9DD4D54F-66CC-4E53-A9D6-8333178DF452}" srcOrd="3" destOrd="0" parTransId="{31424C94-87E8-43C2-9611-804300F27843}" sibTransId="{A2F6B4D9-E560-45C9-BCEB-B664212BB02F}"/>
    <dgm:cxn modelId="{28B6AA9D-148E-41FF-B0B1-48726DF802B2}" type="presOf" srcId="{E75DEDC8-4B0A-448B-A332-D15B9D8D4B39}" destId="{6640CC34-B7F1-4784-BCE9-D0EFB3F2FDF4}" srcOrd="0" destOrd="0" presId="urn:microsoft.com/office/officeart/2005/8/layout/vList2"/>
    <dgm:cxn modelId="{FBEAC66B-F8E0-49D2-96D4-5E02F2B2B86C}" srcId="{E75DEDC8-4B0A-448B-A332-D15B9D8D4B39}" destId="{441A5B29-BC6B-4A4A-9C23-CC081C8A2A29}" srcOrd="3" destOrd="0" parTransId="{2BA78EF3-BA62-477A-A941-28F772ADE2CA}" sibTransId="{51EBCA4C-03C8-47B4-B603-511741EADB02}"/>
    <dgm:cxn modelId="{4F2A8B1C-7034-4855-B62C-9B372D9E384B}" srcId="{4337A67A-0BBC-459D-8FE4-37DC68DC8E40}" destId="{C8F55F95-A215-4012-AD95-A8EE64EBD51B}" srcOrd="2" destOrd="0" parTransId="{EEFF0527-0D8B-4A74-9BE4-86669AF76139}" sibTransId="{3AC5593E-0207-4ABA-873D-2237E0BCD35E}"/>
    <dgm:cxn modelId="{1306DE1F-4509-4BDB-B9E5-480E693D9913}" srcId="{E75DEDC8-4B0A-448B-A332-D15B9D8D4B39}" destId="{658D8B54-91C7-4F64-B295-C4D7B90F9914}" srcOrd="1" destOrd="0" parTransId="{55B71BC6-5BFA-43EA-BFA5-A2E9D86D7FAC}" sibTransId="{BAF96CF9-4561-469D-9529-F84CD05396EB}"/>
    <dgm:cxn modelId="{4EC2251A-8AE5-4E83-8540-081C6CC04EB0}" srcId="{9FAA8807-C987-4D97-AC6C-BE5729EA482B}" destId="{E75DEDC8-4B0A-448B-A332-D15B9D8D4B39}" srcOrd="0" destOrd="0" parTransId="{3BA57A2E-7C68-4C27-BD61-3083412D8A74}" sibTransId="{4285B8C7-E360-40EA-867B-652B34432011}"/>
    <dgm:cxn modelId="{344BB268-C381-45D7-9F8F-A9F93DE8547C}" type="presOf" srcId="{9FAA8807-C987-4D97-AC6C-BE5729EA482B}" destId="{4A7DA4EF-2122-4BC4-A908-1AF81D6700D8}" srcOrd="0" destOrd="0" presId="urn:microsoft.com/office/officeart/2005/8/layout/vList2"/>
    <dgm:cxn modelId="{2D7EFDA6-12C9-4B7C-98DC-A485ADF63304}" type="presOf" srcId="{4337A67A-0BBC-459D-8FE4-37DC68DC8E40}" destId="{9AE16D5A-9FD5-4C26-9D17-CF8B93BF4D2D}" srcOrd="0" destOrd="0" presId="urn:microsoft.com/office/officeart/2005/8/layout/vList2"/>
    <dgm:cxn modelId="{1E0A759C-C7E0-4094-8706-66B7D25A0D00}" srcId="{E75DEDC8-4B0A-448B-A332-D15B9D8D4B39}" destId="{60285790-4E00-443E-86F5-DA98C50BBDC3}" srcOrd="0" destOrd="0" parTransId="{88C0B808-241C-44D4-A1B7-4FA8449E66B7}" sibTransId="{52CBF7D6-968F-4D46-9491-E3D4D3D30C54}"/>
    <dgm:cxn modelId="{30389913-8A34-4328-A432-AE765AFCA8C1}" type="presOf" srcId="{658D8B54-91C7-4F64-B295-C4D7B90F9914}" destId="{9805D515-662C-43B3-95ED-09848509C12C}" srcOrd="0" destOrd="1" presId="urn:microsoft.com/office/officeart/2005/8/layout/vList2"/>
    <dgm:cxn modelId="{5DF01065-CCE2-4939-B40A-5E3EF4EA7581}" type="presOf" srcId="{9DD4D54F-66CC-4E53-A9D6-8333178DF452}" destId="{7561F3D5-797F-4773-B841-A8312E50E0F3}" srcOrd="0" destOrd="3" presId="urn:microsoft.com/office/officeart/2005/8/layout/vList2"/>
    <dgm:cxn modelId="{00F41B5E-BECE-4AAF-BCBA-18ADE08E3F14}" srcId="{E75DEDC8-4B0A-448B-A332-D15B9D8D4B39}" destId="{5D106552-2F01-4D57-87F3-94E7900B769F}" srcOrd="2" destOrd="0" parTransId="{F5C9B9D6-0168-40F3-A078-F1CE857B37A5}" sibTransId="{8000B277-5B99-4E2F-BB52-F00819B78D02}"/>
    <dgm:cxn modelId="{50AECB4E-711D-4C92-A0B1-1B8111DC9C0B}" srcId="{4337A67A-0BBC-459D-8FE4-37DC68DC8E40}" destId="{4B14BABE-CF6E-4975-8DD6-500021AC2B97}" srcOrd="0" destOrd="0" parTransId="{910F518D-D4B4-41BD-AD53-BF8C77A434B6}" sibTransId="{D560386F-08D3-4482-B356-C4113079B0F0}"/>
    <dgm:cxn modelId="{3C907121-26CB-460A-98FC-6794F92B1C82}" type="presOf" srcId="{60285790-4E00-443E-86F5-DA98C50BBDC3}" destId="{9805D515-662C-43B3-95ED-09848509C12C}" srcOrd="0" destOrd="0" presId="urn:microsoft.com/office/officeart/2005/8/layout/vList2"/>
    <dgm:cxn modelId="{54723F77-1D45-4E10-939A-B9D3BAFEC65C}" type="presOf" srcId="{D808F0D8-53CF-4C93-BB4E-8533FFE45072}" destId="{7561F3D5-797F-4773-B841-A8312E50E0F3}" srcOrd="0" destOrd="1" presId="urn:microsoft.com/office/officeart/2005/8/layout/vList2"/>
    <dgm:cxn modelId="{D812B9AA-99E8-48EC-85DD-26372F8E005A}" type="presOf" srcId="{5D106552-2F01-4D57-87F3-94E7900B769F}" destId="{9805D515-662C-43B3-95ED-09848509C12C}" srcOrd="0" destOrd="2" presId="urn:microsoft.com/office/officeart/2005/8/layout/vList2"/>
    <dgm:cxn modelId="{59BD9B01-93F9-4ABB-BE10-1A3A596C7100}" type="presOf" srcId="{441A5B29-BC6B-4A4A-9C23-CC081C8A2A29}" destId="{9805D515-662C-43B3-95ED-09848509C12C}" srcOrd="0" destOrd="3" presId="urn:microsoft.com/office/officeart/2005/8/layout/vList2"/>
    <dgm:cxn modelId="{9D8888FB-C2EA-439B-B356-8A899A543949}" type="presOf" srcId="{4B14BABE-CF6E-4975-8DD6-500021AC2B97}" destId="{7561F3D5-797F-4773-B841-A8312E50E0F3}" srcOrd="0" destOrd="0" presId="urn:microsoft.com/office/officeart/2005/8/layout/vList2"/>
    <dgm:cxn modelId="{2CA90AF6-C868-4E5B-AD50-6E4E01A10DD8}" type="presParOf" srcId="{4A7DA4EF-2122-4BC4-A908-1AF81D6700D8}" destId="{6640CC34-B7F1-4784-BCE9-D0EFB3F2FDF4}" srcOrd="0" destOrd="0" presId="urn:microsoft.com/office/officeart/2005/8/layout/vList2"/>
    <dgm:cxn modelId="{4A8B8C6A-C6C5-47EC-A5E0-3A879900A3F4}" type="presParOf" srcId="{4A7DA4EF-2122-4BC4-A908-1AF81D6700D8}" destId="{9805D515-662C-43B3-95ED-09848509C12C}" srcOrd="1" destOrd="0" presId="urn:microsoft.com/office/officeart/2005/8/layout/vList2"/>
    <dgm:cxn modelId="{5C6F9496-9478-4F69-913B-72544961093B}" type="presParOf" srcId="{4A7DA4EF-2122-4BC4-A908-1AF81D6700D8}" destId="{9AE16D5A-9FD5-4C26-9D17-CF8B93BF4D2D}" srcOrd="2" destOrd="0" presId="urn:microsoft.com/office/officeart/2005/8/layout/vList2"/>
    <dgm:cxn modelId="{1DBBCA5F-6A93-42C0-BDC3-466BC5C4FA7C}" type="presParOf" srcId="{4A7DA4EF-2122-4BC4-A908-1AF81D6700D8}" destId="{7561F3D5-797F-4773-B841-A8312E50E0F3}" srcOrd="3" destOrd="0" presId="urn:microsoft.com/office/officeart/2005/8/layout/vList2"/>
  </dgm:cxnLst>
  <dgm:bg/>
  <dgm:whole>
    <a:ln>
      <a:solidFill>
        <a:srgbClr val="0070C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D68096-E4C3-430A-A080-07E678F297A1}" type="doc">
      <dgm:prSet loTypeId="urn:microsoft.com/office/officeart/2005/8/layout/vList2" loCatId="list" qsTypeId="urn:microsoft.com/office/officeart/2005/8/quickstyle/simple4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9961AE5C-4575-4896-8FBE-BA613C29F3FF}">
      <dgm:prSet/>
      <dgm:spPr/>
      <dgm:t>
        <a:bodyPr/>
        <a:lstStyle/>
        <a:p>
          <a:pPr rtl="0"/>
          <a:r>
            <a:rPr lang="hr-HR" b="1" smtClean="0"/>
            <a:t>a) održava ravnotežu međustaničnih tekućina (krv, tkiva),</a:t>
          </a:r>
          <a:endParaRPr lang="hr-HR"/>
        </a:p>
      </dgm:t>
    </dgm:pt>
    <dgm:pt modelId="{7CE90801-518B-4950-86C1-B70F2D192C49}" type="parTrans" cxnId="{506FAF6C-F231-41A9-8409-45CA43809F93}">
      <dgm:prSet/>
      <dgm:spPr/>
      <dgm:t>
        <a:bodyPr/>
        <a:lstStyle/>
        <a:p>
          <a:endParaRPr lang="en-US"/>
        </a:p>
      </dgm:t>
    </dgm:pt>
    <dgm:pt modelId="{5DD27A13-5766-46D4-8F24-7F54F4F39D3D}" type="sibTrans" cxnId="{506FAF6C-F231-41A9-8409-45CA43809F93}">
      <dgm:prSet/>
      <dgm:spPr/>
      <dgm:t>
        <a:bodyPr/>
        <a:lstStyle/>
        <a:p>
          <a:endParaRPr lang="en-US"/>
        </a:p>
      </dgm:t>
    </dgm:pt>
    <dgm:pt modelId="{E2FD6CFE-1FAE-4537-9E95-4DC10E9580CF}">
      <dgm:prSet/>
      <dgm:spPr/>
      <dgm:t>
        <a:bodyPr/>
        <a:lstStyle/>
        <a:p>
          <a:pPr rtl="0"/>
          <a:r>
            <a:rPr lang="hr-HR" b="1" smtClean="0"/>
            <a:t>b) prenosi masti iz tkiva koje okružuju tanko crijevo u krv,</a:t>
          </a:r>
          <a:endParaRPr lang="hr-HR"/>
        </a:p>
      </dgm:t>
    </dgm:pt>
    <dgm:pt modelId="{C41358A3-5679-4901-BF4C-83981F047EA4}" type="parTrans" cxnId="{D37BF7FF-DE2C-4969-BD82-4930B47633DB}">
      <dgm:prSet/>
      <dgm:spPr/>
      <dgm:t>
        <a:bodyPr/>
        <a:lstStyle/>
        <a:p>
          <a:endParaRPr lang="en-US"/>
        </a:p>
      </dgm:t>
    </dgm:pt>
    <dgm:pt modelId="{F4354DDA-5115-4084-8DC8-569ADE4BEDC7}" type="sibTrans" cxnId="{D37BF7FF-DE2C-4969-BD82-4930B47633DB}">
      <dgm:prSet/>
      <dgm:spPr/>
      <dgm:t>
        <a:bodyPr/>
        <a:lstStyle/>
        <a:p>
          <a:endParaRPr lang="en-US"/>
        </a:p>
      </dgm:t>
    </dgm:pt>
    <dgm:pt modelId="{78A200CE-DBF5-45EE-AEE7-AE5DD4ED314B}">
      <dgm:prSet/>
      <dgm:spPr/>
      <dgm:t>
        <a:bodyPr/>
        <a:lstStyle/>
        <a:p>
          <a:pPr rtl="0"/>
          <a:r>
            <a:rPr lang="hr-HR" b="1" smtClean="0"/>
            <a:t>c) filtrira i uništava viruse, bakterije i druge mikroorganizme te strane čestice,</a:t>
          </a:r>
          <a:endParaRPr lang="hr-HR"/>
        </a:p>
      </dgm:t>
    </dgm:pt>
    <dgm:pt modelId="{12291FF9-19F2-428F-AF06-6FD5DF6E3101}" type="parTrans" cxnId="{13170B5B-599F-4422-AAA3-36ED0C9D9A3F}">
      <dgm:prSet/>
      <dgm:spPr/>
      <dgm:t>
        <a:bodyPr/>
        <a:lstStyle/>
        <a:p>
          <a:endParaRPr lang="en-US"/>
        </a:p>
      </dgm:t>
    </dgm:pt>
    <dgm:pt modelId="{B5CA74E3-92D5-411D-A098-D7E6FB6E91F7}" type="sibTrans" cxnId="{13170B5B-599F-4422-AAA3-36ED0C9D9A3F}">
      <dgm:prSet/>
      <dgm:spPr/>
      <dgm:t>
        <a:bodyPr/>
        <a:lstStyle/>
        <a:p>
          <a:endParaRPr lang="en-US"/>
        </a:p>
      </dgm:t>
    </dgm:pt>
    <dgm:pt modelId="{1B3D3A9B-18F8-461F-A7A8-E3C8EBBF5136}">
      <dgm:prSet/>
      <dgm:spPr/>
      <dgm:t>
        <a:bodyPr/>
        <a:lstStyle/>
        <a:p>
          <a:pPr rtl="0"/>
          <a:r>
            <a:rPr lang="hr-HR" b="1" smtClean="0"/>
            <a:t>d) osigurava zaštitu organizma od različitih uljeza</a:t>
          </a:r>
          <a:endParaRPr lang="hr-HR"/>
        </a:p>
      </dgm:t>
    </dgm:pt>
    <dgm:pt modelId="{A66AB8BC-B7F7-47DC-B2AF-FF8C92EF2F90}" type="parTrans" cxnId="{AFCEEEF2-9B97-4011-B9D0-2F4D29362A9C}">
      <dgm:prSet/>
      <dgm:spPr/>
      <dgm:t>
        <a:bodyPr/>
        <a:lstStyle/>
        <a:p>
          <a:endParaRPr lang="en-US"/>
        </a:p>
      </dgm:t>
    </dgm:pt>
    <dgm:pt modelId="{BCB3F41D-EBEE-4D33-B488-2F324C344C6F}" type="sibTrans" cxnId="{AFCEEEF2-9B97-4011-B9D0-2F4D29362A9C}">
      <dgm:prSet/>
      <dgm:spPr/>
      <dgm:t>
        <a:bodyPr/>
        <a:lstStyle/>
        <a:p>
          <a:endParaRPr lang="en-US"/>
        </a:p>
      </dgm:t>
    </dgm:pt>
    <dgm:pt modelId="{F667C60A-7FF7-41DE-8938-27F860672606}" type="pres">
      <dgm:prSet presAssocID="{29D68096-E4C3-430A-A080-07E678F297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96C355-779D-400E-AB24-B03ED74978B1}" type="pres">
      <dgm:prSet presAssocID="{9961AE5C-4575-4896-8FBE-BA613C29F3F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B238F-3714-44D6-B204-160AF15A20FE}" type="pres">
      <dgm:prSet presAssocID="{5DD27A13-5766-46D4-8F24-7F54F4F39D3D}" presName="spacer" presStyleCnt="0"/>
      <dgm:spPr/>
      <dgm:t>
        <a:bodyPr/>
        <a:lstStyle/>
        <a:p>
          <a:endParaRPr lang="en-US"/>
        </a:p>
      </dgm:t>
    </dgm:pt>
    <dgm:pt modelId="{3A046D44-898B-4285-98FD-BCEA1FD0B9A9}" type="pres">
      <dgm:prSet presAssocID="{E2FD6CFE-1FAE-4537-9E95-4DC10E9580C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231456-DABF-4BCC-AAFF-D262911AFBF8}" type="pres">
      <dgm:prSet presAssocID="{F4354DDA-5115-4084-8DC8-569ADE4BEDC7}" presName="spacer" presStyleCnt="0"/>
      <dgm:spPr/>
      <dgm:t>
        <a:bodyPr/>
        <a:lstStyle/>
        <a:p>
          <a:endParaRPr lang="en-US"/>
        </a:p>
      </dgm:t>
    </dgm:pt>
    <dgm:pt modelId="{B6FA558B-AE48-4C2F-95D5-B13AD37D833C}" type="pres">
      <dgm:prSet presAssocID="{78A200CE-DBF5-45EE-AEE7-AE5DD4ED314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7AFF4F-BD95-4937-8B77-C4BB437378BA}" type="pres">
      <dgm:prSet presAssocID="{B5CA74E3-92D5-411D-A098-D7E6FB6E91F7}" presName="spacer" presStyleCnt="0"/>
      <dgm:spPr/>
      <dgm:t>
        <a:bodyPr/>
        <a:lstStyle/>
        <a:p>
          <a:endParaRPr lang="en-US"/>
        </a:p>
      </dgm:t>
    </dgm:pt>
    <dgm:pt modelId="{56052343-E1E5-4F1C-89C3-CC9D7F68BDCE}" type="pres">
      <dgm:prSet presAssocID="{1B3D3A9B-18F8-461F-A7A8-E3C8EBBF513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2A3FB8-5674-4647-B280-A5F1CAA1E971}" type="presOf" srcId="{E2FD6CFE-1FAE-4537-9E95-4DC10E9580CF}" destId="{3A046D44-898B-4285-98FD-BCEA1FD0B9A9}" srcOrd="0" destOrd="0" presId="urn:microsoft.com/office/officeart/2005/8/layout/vList2"/>
    <dgm:cxn modelId="{FF5AFB4C-C6E2-4792-A17B-DA43458D09F5}" type="presOf" srcId="{29D68096-E4C3-430A-A080-07E678F297A1}" destId="{F667C60A-7FF7-41DE-8938-27F860672606}" srcOrd="0" destOrd="0" presId="urn:microsoft.com/office/officeart/2005/8/layout/vList2"/>
    <dgm:cxn modelId="{AFCEEEF2-9B97-4011-B9D0-2F4D29362A9C}" srcId="{29D68096-E4C3-430A-A080-07E678F297A1}" destId="{1B3D3A9B-18F8-461F-A7A8-E3C8EBBF5136}" srcOrd="3" destOrd="0" parTransId="{A66AB8BC-B7F7-47DC-B2AF-FF8C92EF2F90}" sibTransId="{BCB3F41D-EBEE-4D33-B488-2F324C344C6F}"/>
    <dgm:cxn modelId="{13170B5B-599F-4422-AAA3-36ED0C9D9A3F}" srcId="{29D68096-E4C3-430A-A080-07E678F297A1}" destId="{78A200CE-DBF5-45EE-AEE7-AE5DD4ED314B}" srcOrd="2" destOrd="0" parTransId="{12291FF9-19F2-428F-AF06-6FD5DF6E3101}" sibTransId="{B5CA74E3-92D5-411D-A098-D7E6FB6E91F7}"/>
    <dgm:cxn modelId="{DB8482CE-25DC-4BBE-B4C6-102614747CEC}" type="presOf" srcId="{78A200CE-DBF5-45EE-AEE7-AE5DD4ED314B}" destId="{B6FA558B-AE48-4C2F-95D5-B13AD37D833C}" srcOrd="0" destOrd="0" presId="urn:microsoft.com/office/officeart/2005/8/layout/vList2"/>
    <dgm:cxn modelId="{83BA8801-D1C6-4D53-9CBA-A3A8B992AB81}" type="presOf" srcId="{9961AE5C-4575-4896-8FBE-BA613C29F3FF}" destId="{7F96C355-779D-400E-AB24-B03ED74978B1}" srcOrd="0" destOrd="0" presId="urn:microsoft.com/office/officeart/2005/8/layout/vList2"/>
    <dgm:cxn modelId="{D37BF7FF-DE2C-4969-BD82-4930B47633DB}" srcId="{29D68096-E4C3-430A-A080-07E678F297A1}" destId="{E2FD6CFE-1FAE-4537-9E95-4DC10E9580CF}" srcOrd="1" destOrd="0" parTransId="{C41358A3-5679-4901-BF4C-83981F047EA4}" sibTransId="{F4354DDA-5115-4084-8DC8-569ADE4BEDC7}"/>
    <dgm:cxn modelId="{60F1A4A2-6E63-4C37-A96C-8EB80918CC9A}" type="presOf" srcId="{1B3D3A9B-18F8-461F-A7A8-E3C8EBBF5136}" destId="{56052343-E1E5-4F1C-89C3-CC9D7F68BDCE}" srcOrd="0" destOrd="0" presId="urn:microsoft.com/office/officeart/2005/8/layout/vList2"/>
    <dgm:cxn modelId="{506FAF6C-F231-41A9-8409-45CA43809F93}" srcId="{29D68096-E4C3-430A-A080-07E678F297A1}" destId="{9961AE5C-4575-4896-8FBE-BA613C29F3FF}" srcOrd="0" destOrd="0" parTransId="{7CE90801-518B-4950-86C1-B70F2D192C49}" sibTransId="{5DD27A13-5766-46D4-8F24-7F54F4F39D3D}"/>
    <dgm:cxn modelId="{CA8ED9F1-539E-477B-8157-E1A411708438}" type="presParOf" srcId="{F667C60A-7FF7-41DE-8938-27F860672606}" destId="{7F96C355-779D-400E-AB24-B03ED74978B1}" srcOrd="0" destOrd="0" presId="urn:microsoft.com/office/officeart/2005/8/layout/vList2"/>
    <dgm:cxn modelId="{ADAC5553-765D-4BC1-971E-30B79645F543}" type="presParOf" srcId="{F667C60A-7FF7-41DE-8938-27F860672606}" destId="{DE9B238F-3714-44D6-B204-160AF15A20FE}" srcOrd="1" destOrd="0" presId="urn:microsoft.com/office/officeart/2005/8/layout/vList2"/>
    <dgm:cxn modelId="{9BE84E78-F141-4052-B4B9-BB11DA41E931}" type="presParOf" srcId="{F667C60A-7FF7-41DE-8938-27F860672606}" destId="{3A046D44-898B-4285-98FD-BCEA1FD0B9A9}" srcOrd="2" destOrd="0" presId="urn:microsoft.com/office/officeart/2005/8/layout/vList2"/>
    <dgm:cxn modelId="{CF0095F9-84F1-4F9A-9D64-26C9C810CE6D}" type="presParOf" srcId="{F667C60A-7FF7-41DE-8938-27F860672606}" destId="{08231456-DABF-4BCC-AAFF-D262911AFBF8}" srcOrd="3" destOrd="0" presId="urn:microsoft.com/office/officeart/2005/8/layout/vList2"/>
    <dgm:cxn modelId="{D12483C2-B8B7-4D76-83A0-D3A9FA4BB277}" type="presParOf" srcId="{F667C60A-7FF7-41DE-8938-27F860672606}" destId="{B6FA558B-AE48-4C2F-95D5-B13AD37D833C}" srcOrd="4" destOrd="0" presId="urn:microsoft.com/office/officeart/2005/8/layout/vList2"/>
    <dgm:cxn modelId="{3CFE5A95-DE1B-4B5E-966E-5D29A50919D6}" type="presParOf" srcId="{F667C60A-7FF7-41DE-8938-27F860672606}" destId="{F97AFF4F-BD95-4937-8B77-C4BB437378BA}" srcOrd="5" destOrd="0" presId="urn:microsoft.com/office/officeart/2005/8/layout/vList2"/>
    <dgm:cxn modelId="{6BA36ADB-BD9C-413E-8E75-58D56C71D1DF}" type="presParOf" srcId="{F667C60A-7FF7-41DE-8938-27F860672606}" destId="{56052343-E1E5-4F1C-89C3-CC9D7F68BDC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A9357-B40D-4BB1-A21E-868606986F54}">
      <dsp:nvSpPr>
        <dsp:cNvPr id="0" name=""/>
        <dsp:cNvSpPr/>
      </dsp:nvSpPr>
      <dsp:spPr>
        <a:xfrm>
          <a:off x="0" y="50521"/>
          <a:ext cx="10923568" cy="88672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err="1" smtClean="0"/>
            <a:t>Limfatičke</a:t>
          </a:r>
          <a:r>
            <a:rPr lang="hr-HR" sz="2200" kern="1200" dirty="0" smtClean="0"/>
            <a:t> stanice </a:t>
          </a:r>
          <a:r>
            <a:rPr lang="hr-HR" sz="2200" b="1" kern="1200" dirty="0" smtClean="0"/>
            <a:t>u primarnim organima samo dozrijevaju a ne obavljaju izvršnu funkciju</a:t>
          </a:r>
          <a:endParaRPr lang="hr-HR" sz="2200" b="1" kern="1200" dirty="0"/>
        </a:p>
      </dsp:txBody>
      <dsp:txXfrm>
        <a:off x="43286" y="93807"/>
        <a:ext cx="10836996" cy="800152"/>
      </dsp:txXfrm>
    </dsp:sp>
    <dsp:sp modelId="{9FB65368-C1CB-45B1-8922-AA03B594416A}">
      <dsp:nvSpPr>
        <dsp:cNvPr id="0" name=""/>
        <dsp:cNvSpPr/>
      </dsp:nvSpPr>
      <dsp:spPr>
        <a:xfrm>
          <a:off x="0" y="1008119"/>
          <a:ext cx="10923568" cy="70416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Primarni organi uz </a:t>
          </a:r>
          <a:r>
            <a:rPr lang="hr-HR" sz="2200" kern="1200" dirty="0" err="1" smtClean="0"/>
            <a:t>limfatičke</a:t>
          </a:r>
          <a:r>
            <a:rPr lang="hr-HR" sz="2200" kern="1200" dirty="0" smtClean="0"/>
            <a:t> stanice </a:t>
          </a:r>
          <a:r>
            <a:rPr lang="hr-HR" sz="2200" b="1" kern="1200" dirty="0" smtClean="0"/>
            <a:t>imaju i epitelne stanice</a:t>
          </a:r>
          <a:endParaRPr lang="hr-HR" sz="2200" b="1" kern="1200" dirty="0"/>
        </a:p>
      </dsp:txBody>
      <dsp:txXfrm>
        <a:off x="34375" y="1042494"/>
        <a:ext cx="10854818" cy="635417"/>
      </dsp:txXfrm>
    </dsp:sp>
    <dsp:sp modelId="{6592BF45-8A61-4F40-AA30-4AEA2B1625CE}">
      <dsp:nvSpPr>
        <dsp:cNvPr id="0" name=""/>
        <dsp:cNvSpPr/>
      </dsp:nvSpPr>
      <dsp:spPr>
        <a:xfrm>
          <a:off x="0" y="1775646"/>
          <a:ext cx="10923568" cy="82720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Dioba </a:t>
          </a:r>
          <a:r>
            <a:rPr lang="hr-HR" sz="2200" kern="1200" dirty="0" err="1" smtClean="0"/>
            <a:t>limfocita</a:t>
          </a:r>
          <a:r>
            <a:rPr lang="hr-HR" sz="2200" kern="1200" dirty="0" smtClean="0"/>
            <a:t> u primarnim organima </a:t>
          </a:r>
          <a:r>
            <a:rPr lang="hr-HR" sz="2200" b="1" kern="1200" dirty="0" smtClean="0"/>
            <a:t>neovisna je o </a:t>
          </a:r>
          <a:r>
            <a:rPr lang="hr-HR" sz="2200" kern="1200" dirty="0" smtClean="0"/>
            <a:t>nazočnosti antigena</a:t>
          </a:r>
          <a:endParaRPr lang="hr-HR" sz="2200" kern="1200" dirty="0"/>
        </a:p>
      </dsp:txBody>
      <dsp:txXfrm>
        <a:off x="40381" y="1816027"/>
        <a:ext cx="10842806" cy="746443"/>
      </dsp:txXfrm>
    </dsp:sp>
    <dsp:sp modelId="{8DA83D0A-AA04-4648-AF14-4F19E00B5B72}">
      <dsp:nvSpPr>
        <dsp:cNvPr id="0" name=""/>
        <dsp:cNvSpPr/>
      </dsp:nvSpPr>
      <dsp:spPr>
        <a:xfrm>
          <a:off x="0" y="2666212"/>
          <a:ext cx="10923568" cy="70416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Dioba </a:t>
          </a:r>
          <a:r>
            <a:rPr lang="hr-HR" sz="2200" b="1" kern="1200" dirty="0" smtClean="0"/>
            <a:t>u perifernim organima zahtijeva antigenski podražaj</a:t>
          </a:r>
          <a:endParaRPr lang="hr-HR" sz="2200" b="1" kern="1200" dirty="0"/>
        </a:p>
      </dsp:txBody>
      <dsp:txXfrm>
        <a:off x="34375" y="2700587"/>
        <a:ext cx="10854818" cy="635417"/>
      </dsp:txXfrm>
    </dsp:sp>
    <dsp:sp modelId="{C94D8B6E-F0EC-4F6C-A985-71091797D691}">
      <dsp:nvSpPr>
        <dsp:cNvPr id="0" name=""/>
        <dsp:cNvSpPr/>
      </dsp:nvSpPr>
      <dsp:spPr>
        <a:xfrm>
          <a:off x="0" y="3433740"/>
          <a:ext cx="10923568" cy="7113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Nakon primjene </a:t>
          </a:r>
          <a:r>
            <a:rPr lang="hr-HR" sz="2200" b="1" kern="1200" dirty="0" smtClean="0"/>
            <a:t>antigena reaktivne promjene se vide samo u perifernim organima</a:t>
          </a:r>
          <a:endParaRPr lang="hr-HR" sz="2200" b="1" kern="1200" dirty="0"/>
        </a:p>
      </dsp:txBody>
      <dsp:txXfrm>
        <a:off x="34727" y="3468467"/>
        <a:ext cx="10854114" cy="641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0CC34-B7F1-4784-BCE9-D0EFB3F2FDF4}">
      <dsp:nvSpPr>
        <dsp:cNvPr id="0" name=""/>
        <dsp:cNvSpPr/>
      </dsp:nvSpPr>
      <dsp:spPr>
        <a:xfrm>
          <a:off x="0" y="1076"/>
          <a:ext cx="11029950" cy="47911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smtClean="0"/>
            <a:t>Hematopoietske matične stanice imaju slijedeća obilježja</a:t>
          </a:r>
          <a:r>
            <a:rPr lang="hr-HR" sz="2100" kern="1200" smtClean="0"/>
            <a:t>: </a:t>
          </a:r>
          <a:endParaRPr lang="hr-HR" sz="2100" kern="1200"/>
        </a:p>
      </dsp:txBody>
      <dsp:txXfrm>
        <a:off x="23388" y="24464"/>
        <a:ext cx="10983174" cy="432338"/>
      </dsp:txXfrm>
    </dsp:sp>
    <dsp:sp modelId="{9805D515-662C-43B3-95ED-09848509C12C}">
      <dsp:nvSpPr>
        <dsp:cNvPr id="0" name=""/>
        <dsp:cNvSpPr/>
      </dsp:nvSpPr>
      <dsp:spPr>
        <a:xfrm>
          <a:off x="0" y="480191"/>
          <a:ext cx="11029950" cy="1021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01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600" kern="1200" dirty="0" smtClean="0"/>
            <a:t>a) </a:t>
          </a:r>
          <a:r>
            <a:rPr lang="hr-HR" sz="1600" b="1" kern="1200" dirty="0" smtClean="0"/>
            <a:t>nisku učestalost dioba</a:t>
          </a:r>
          <a:r>
            <a:rPr lang="hr-HR" sz="1600" kern="1200" dirty="0" smtClean="0"/>
            <a:t> posljedično nastalu produženom G</a:t>
          </a:r>
          <a:r>
            <a:rPr lang="hr-HR" sz="1600" kern="1200" baseline="-25000" dirty="0" smtClean="0"/>
            <a:t>0</a:t>
          </a:r>
          <a:r>
            <a:rPr lang="hr-HR" sz="1600" kern="1200" dirty="0" smtClean="0"/>
            <a:t> fazom staničnog ciklusa, </a:t>
          </a:r>
          <a:endParaRPr lang="hr-HR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600" kern="1200" dirty="0" smtClean="0"/>
            <a:t>b) </a:t>
          </a:r>
          <a:r>
            <a:rPr lang="hr-HR" sz="1600" b="1" kern="1200" dirty="0" err="1" smtClean="0"/>
            <a:t>samobnavljanje</a:t>
          </a:r>
          <a:r>
            <a:rPr lang="hr-HR" sz="1600" b="1" kern="1200" dirty="0" smtClean="0"/>
            <a:t>,</a:t>
          </a:r>
          <a:r>
            <a:rPr lang="hr-HR" sz="1600" kern="1200" dirty="0" smtClean="0"/>
            <a:t> stvaranje istovjetnih stanica </a:t>
          </a:r>
          <a:endParaRPr lang="hr-HR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600" kern="1200" dirty="0" smtClean="0"/>
            <a:t>c) </a:t>
          </a:r>
          <a:r>
            <a:rPr lang="hr-HR" sz="1600" b="1" kern="1200" dirty="0" smtClean="0"/>
            <a:t>diferencijacija i obnavljanje</a:t>
          </a:r>
          <a:r>
            <a:rPr lang="hr-HR" sz="1600" kern="1200" dirty="0" smtClean="0"/>
            <a:t> svih ili samo određenih vrsta stanica. </a:t>
          </a:r>
          <a:endParaRPr lang="hr-HR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hr-HR" sz="1600" kern="1200" dirty="0"/>
        </a:p>
      </dsp:txBody>
      <dsp:txXfrm>
        <a:off x="0" y="480191"/>
        <a:ext cx="11029950" cy="1021545"/>
      </dsp:txXfrm>
    </dsp:sp>
    <dsp:sp modelId="{9AE16D5A-9FD5-4C26-9D17-CF8B93BF4D2D}">
      <dsp:nvSpPr>
        <dsp:cNvPr id="0" name=""/>
        <dsp:cNvSpPr/>
      </dsp:nvSpPr>
      <dsp:spPr>
        <a:xfrm>
          <a:off x="0" y="1501735"/>
          <a:ext cx="11029950" cy="47911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100" b="1" kern="1200" smtClean="0"/>
            <a:t>Proces hematopoieze reguliran je</a:t>
          </a:r>
          <a:r>
            <a:rPr lang="hr-HR" sz="2100" kern="1200" smtClean="0"/>
            <a:t>: </a:t>
          </a:r>
          <a:endParaRPr lang="hr-HR" sz="2100" kern="1200"/>
        </a:p>
      </dsp:txBody>
      <dsp:txXfrm>
        <a:off x="23388" y="1525123"/>
        <a:ext cx="10983174" cy="432338"/>
      </dsp:txXfrm>
    </dsp:sp>
    <dsp:sp modelId="{7561F3D5-797F-4773-B841-A8312E50E0F3}">
      <dsp:nvSpPr>
        <dsp:cNvPr id="0" name=""/>
        <dsp:cNvSpPr/>
      </dsp:nvSpPr>
      <dsp:spPr>
        <a:xfrm>
          <a:off x="0" y="1980850"/>
          <a:ext cx="11029950" cy="1651860"/>
        </a:xfrm>
        <a:prstGeom prst="rect">
          <a:avLst/>
        </a:prstGeom>
        <a:noFill/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01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600" kern="1200" dirty="0" smtClean="0"/>
            <a:t>a) </a:t>
          </a:r>
          <a:r>
            <a:rPr lang="hr-HR" sz="1600" b="1" kern="1200" dirty="0" smtClean="0"/>
            <a:t>složenim nizom </a:t>
          </a:r>
          <a:r>
            <a:rPr lang="hr-HR" sz="1600" b="1" kern="1200" dirty="0" err="1" smtClean="0"/>
            <a:t>međureakcija</a:t>
          </a:r>
          <a:r>
            <a:rPr lang="hr-HR" sz="1600" b="1" kern="1200" dirty="0" smtClean="0"/>
            <a:t> </a:t>
          </a:r>
          <a:r>
            <a:rPr lang="hr-HR" sz="1600" b="1" kern="1200" dirty="0" err="1" smtClean="0"/>
            <a:t>hematopoietskih</a:t>
          </a:r>
          <a:r>
            <a:rPr lang="hr-HR" sz="1600" b="1" kern="1200" dirty="0" smtClean="0"/>
            <a:t> stanica s </a:t>
          </a:r>
          <a:r>
            <a:rPr lang="hr-HR" sz="1600" b="1" kern="1200" dirty="0" err="1" smtClean="0"/>
            <a:t>mikrookolišem</a:t>
          </a:r>
          <a:r>
            <a:rPr lang="hr-HR" sz="1600" b="1" kern="1200" dirty="0" smtClean="0"/>
            <a:t> </a:t>
          </a:r>
          <a:r>
            <a:rPr lang="hr-HR" sz="1600" kern="1200" dirty="0" smtClean="0"/>
            <a:t>(</a:t>
          </a:r>
          <a:r>
            <a:rPr lang="hr-HR" sz="1600" kern="1200" dirty="0" err="1" smtClean="0"/>
            <a:t>stroma</a:t>
          </a:r>
          <a:r>
            <a:rPr lang="hr-HR" sz="1600" kern="1200" dirty="0" smtClean="0"/>
            <a:t> koštane srži, slezene, timusa i limfnih čvorova), </a:t>
          </a:r>
          <a:endParaRPr lang="hr-HR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600" kern="1200" dirty="0" smtClean="0"/>
            <a:t>b) </a:t>
          </a:r>
          <a:r>
            <a:rPr lang="hr-HR" sz="1600" b="1" kern="1200" dirty="0" smtClean="0"/>
            <a:t>staničnim doticajima </a:t>
          </a:r>
          <a:r>
            <a:rPr lang="hr-HR" sz="1600" kern="1200" dirty="0" smtClean="0"/>
            <a:t>koji mogu biti </a:t>
          </a:r>
          <a:r>
            <a:rPr lang="hr-HR" sz="1600" b="1" kern="1200" dirty="0" smtClean="0"/>
            <a:t>specifični</a:t>
          </a:r>
          <a:r>
            <a:rPr lang="hr-HR" sz="1600" kern="1200" dirty="0" smtClean="0"/>
            <a:t> (prepoznavanje stanica putem </a:t>
          </a:r>
          <a:r>
            <a:rPr lang="hr-HR" sz="1600" b="1" kern="1200" dirty="0" smtClean="0"/>
            <a:t>glavnog sustava tkivne snošljivosti</a:t>
          </a:r>
          <a:r>
            <a:rPr lang="hr-HR" sz="1600" kern="1200" dirty="0" smtClean="0"/>
            <a:t>) ili manje specifični posredstvom molekula za adheziju stanica (</a:t>
          </a:r>
          <a:r>
            <a:rPr lang="hr-HR" sz="1600" b="1" kern="1200" dirty="0" err="1" smtClean="0"/>
            <a:t>intergrini</a:t>
          </a:r>
          <a:r>
            <a:rPr lang="hr-HR" sz="1600" b="1" kern="1200" dirty="0" smtClean="0"/>
            <a:t>, </a:t>
          </a:r>
          <a:r>
            <a:rPr lang="hr-HR" sz="1600" b="1" kern="1200" dirty="0" err="1" smtClean="0"/>
            <a:t>kadherini</a:t>
          </a:r>
          <a:r>
            <a:rPr lang="hr-HR" sz="1600" kern="1200" dirty="0" smtClean="0"/>
            <a:t>),</a:t>
          </a:r>
          <a:endParaRPr lang="hr-HR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600" kern="1200" dirty="0" smtClean="0"/>
            <a:t>c) </a:t>
          </a:r>
          <a:r>
            <a:rPr lang="hr-HR" sz="1600" b="1" kern="1200" dirty="0" smtClean="0"/>
            <a:t>čimbenicima rasta kratkog i srednjeg dometa </a:t>
          </a:r>
          <a:r>
            <a:rPr lang="hr-HR" sz="1600" kern="1200" dirty="0" smtClean="0"/>
            <a:t>(</a:t>
          </a:r>
          <a:r>
            <a:rPr lang="hr-HR" sz="1600" kern="1200" dirty="0" err="1" smtClean="0"/>
            <a:t>interleukini</a:t>
          </a:r>
          <a:r>
            <a:rPr lang="hr-HR" sz="1600" kern="1200" dirty="0" smtClean="0"/>
            <a:t>, </a:t>
          </a:r>
          <a:r>
            <a:rPr lang="hr-HR" sz="1600" kern="1200" dirty="0" err="1" smtClean="0"/>
            <a:t>interferoni</a:t>
          </a:r>
          <a:r>
            <a:rPr lang="hr-HR" sz="1600" kern="1200" dirty="0" smtClean="0"/>
            <a:t>, čimbenici stimulacije kolonija, </a:t>
          </a:r>
          <a:r>
            <a:rPr lang="hr-HR" sz="1600" kern="1200" dirty="0" err="1" smtClean="0"/>
            <a:t>eritropoetin</a:t>
          </a:r>
          <a:r>
            <a:rPr lang="hr-HR" sz="1600" kern="1200" dirty="0" smtClean="0"/>
            <a:t> i dr.) koji specifično djeluju na diferencijaciju i proliferaciju krvnih stanica, </a:t>
          </a:r>
          <a:endParaRPr lang="hr-HR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1600" kern="1200" dirty="0" smtClean="0"/>
            <a:t>d) </a:t>
          </a:r>
          <a:r>
            <a:rPr lang="hr-HR" sz="1600" b="1" kern="1200" dirty="0" smtClean="0"/>
            <a:t>čimbenici dugog dometa </a:t>
          </a:r>
          <a:r>
            <a:rPr lang="hr-HR" sz="1600" kern="1200" dirty="0" smtClean="0"/>
            <a:t>(hormoni) </a:t>
          </a:r>
          <a:endParaRPr lang="hr-HR" sz="1600" kern="1200" dirty="0"/>
        </a:p>
      </dsp:txBody>
      <dsp:txXfrm>
        <a:off x="0" y="1980850"/>
        <a:ext cx="11029950" cy="16518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6C355-779D-400E-AB24-B03ED74978B1}">
      <dsp:nvSpPr>
        <dsp:cNvPr id="0" name=""/>
        <dsp:cNvSpPr/>
      </dsp:nvSpPr>
      <dsp:spPr>
        <a:xfrm>
          <a:off x="0" y="4164"/>
          <a:ext cx="10928419" cy="9824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smtClean="0"/>
            <a:t>a) održava ravnotežu međustaničnih tekućina (krv, tkiva),</a:t>
          </a:r>
          <a:endParaRPr lang="hr-HR" sz="2600" kern="1200"/>
        </a:p>
      </dsp:txBody>
      <dsp:txXfrm>
        <a:off x="47960" y="52124"/>
        <a:ext cx="10832499" cy="886550"/>
      </dsp:txXfrm>
    </dsp:sp>
    <dsp:sp modelId="{3A046D44-898B-4285-98FD-BCEA1FD0B9A9}">
      <dsp:nvSpPr>
        <dsp:cNvPr id="0" name=""/>
        <dsp:cNvSpPr/>
      </dsp:nvSpPr>
      <dsp:spPr>
        <a:xfrm>
          <a:off x="0" y="1061515"/>
          <a:ext cx="10928419" cy="9824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smtClean="0"/>
            <a:t>b) prenosi masti iz tkiva koje okružuju tanko crijevo u krv,</a:t>
          </a:r>
          <a:endParaRPr lang="hr-HR" sz="2600" kern="1200"/>
        </a:p>
      </dsp:txBody>
      <dsp:txXfrm>
        <a:off x="47960" y="1109475"/>
        <a:ext cx="10832499" cy="886550"/>
      </dsp:txXfrm>
    </dsp:sp>
    <dsp:sp modelId="{B6FA558B-AE48-4C2F-95D5-B13AD37D833C}">
      <dsp:nvSpPr>
        <dsp:cNvPr id="0" name=""/>
        <dsp:cNvSpPr/>
      </dsp:nvSpPr>
      <dsp:spPr>
        <a:xfrm>
          <a:off x="0" y="2118866"/>
          <a:ext cx="10928419" cy="9824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smtClean="0"/>
            <a:t>c) filtrira i uništava viruse, bakterije i druge mikroorganizme te strane čestice,</a:t>
          </a:r>
          <a:endParaRPr lang="hr-HR" sz="2600" kern="1200"/>
        </a:p>
      </dsp:txBody>
      <dsp:txXfrm>
        <a:off x="47960" y="2166826"/>
        <a:ext cx="10832499" cy="886550"/>
      </dsp:txXfrm>
    </dsp:sp>
    <dsp:sp modelId="{56052343-E1E5-4F1C-89C3-CC9D7F68BDCE}">
      <dsp:nvSpPr>
        <dsp:cNvPr id="0" name=""/>
        <dsp:cNvSpPr/>
      </dsp:nvSpPr>
      <dsp:spPr>
        <a:xfrm>
          <a:off x="0" y="3176216"/>
          <a:ext cx="10928419" cy="98247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l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b="1" kern="1200" smtClean="0"/>
            <a:t>d) osigurava zaštitu organizma od različitih uljeza</a:t>
          </a:r>
          <a:endParaRPr lang="hr-HR" sz="2600" kern="1200"/>
        </a:p>
      </dsp:txBody>
      <dsp:txXfrm>
        <a:off x="47960" y="3224176"/>
        <a:ext cx="10832499" cy="886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0791B-62E9-4ABE-8F26-0C7BB4873C02}" type="datetimeFigureOut">
              <a:rPr lang="hr-HR" smtClean="0"/>
              <a:t>19.11.2024.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56923-FB0A-49AB-9F28-FCE5EE1B6A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1526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CS" altLang="sr-Latn-RS" smtClean="0"/>
          </a:p>
        </p:txBody>
      </p:sp>
    </p:spTree>
    <p:extLst>
      <p:ext uri="{BB962C8B-B14F-4D97-AF65-F5344CB8AC3E}">
        <p14:creationId xmlns:p14="http://schemas.microsoft.com/office/powerpoint/2010/main" val="453420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3630641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56923-FB0A-49AB-9F28-FCE5EE1B6A9C}" type="slidenum">
              <a:rPr lang="hr-HR" smtClean="0"/>
              <a:t>61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316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A7E2F-9F11-4A6D-ACB6-4D4D36C65DB0}" type="slidenum">
              <a:rPr lang="hr-HR" smtClean="0"/>
              <a:t>65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7650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Timusni </a:t>
            </a:r>
            <a:r>
              <a:rPr lang="hr-HR" dirty="0" err="1" smtClean="0"/>
              <a:t>stromalni</a:t>
            </a:r>
            <a:r>
              <a:rPr lang="hr-HR" dirty="0" smtClean="0"/>
              <a:t> </a:t>
            </a:r>
            <a:r>
              <a:rPr lang="hr-HR" dirty="0" err="1" smtClean="0"/>
              <a:t>limfopoetin</a:t>
            </a:r>
            <a:r>
              <a:rPr lang="hr-HR" dirty="0" smtClean="0"/>
              <a:t> (TSLP) je </a:t>
            </a:r>
            <a:r>
              <a:rPr lang="hr-HR" dirty="0" err="1" smtClean="0"/>
              <a:t>citokin</a:t>
            </a:r>
            <a:r>
              <a:rPr lang="hr-HR" dirty="0" smtClean="0"/>
              <a:t> dobiven iz epitelnih stanica koji se </a:t>
            </a:r>
            <a:r>
              <a:rPr lang="hr-HR" dirty="0" err="1" smtClean="0"/>
              <a:t>eksprimira</a:t>
            </a:r>
            <a:r>
              <a:rPr lang="hr-HR" dirty="0" smtClean="0"/>
              <a:t> u koži, crijevima, plućima i timusu.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56923-FB0A-49AB-9F28-FCE5EE1B6A9C}" type="slidenum">
              <a:rPr lang="hr-HR" smtClean="0"/>
              <a:t>66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6418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56923-FB0A-49AB-9F28-FCE5EE1B6A9C}" type="slidenum">
              <a:rPr lang="hr-HR" smtClean="0"/>
              <a:t>69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5364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4195308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r-Latn-CS" altLang="sr-Latn-RS" smtClean="0"/>
          </a:p>
        </p:txBody>
      </p:sp>
    </p:spTree>
    <p:extLst>
      <p:ext uri="{BB962C8B-B14F-4D97-AF65-F5344CB8AC3E}">
        <p14:creationId xmlns:p14="http://schemas.microsoft.com/office/powerpoint/2010/main" val="281209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3850694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56923-FB0A-49AB-9F28-FCE5EE1B6A9C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608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56923-FB0A-49AB-9F28-FCE5EE1B6A9C}" type="slidenum">
              <a:rPr lang="hr-HR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8083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-2147483648" y="-2147483648"/>
            <a:ext cx="0" cy="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r-Latn-RS" altLang="sr-Latn-R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3A0DD8C-2E37-4001-9639-A95A7F0C5BB5}" type="slidenum">
              <a:rPr lang="hr-HR" altLang="sr-Latn-RS" sz="1200">
                <a:latin typeface="Arial" panose="020B0604020202020204" pitchFamily="34" charset="0"/>
              </a:rPr>
              <a:pPr eaLnBrk="1" hangingPunct="1"/>
              <a:t>37</a:t>
            </a:fld>
            <a:endParaRPr lang="hr-HR" altLang="sr-Latn-R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0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1844823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A7E2F-9F11-4A6D-ACB6-4D4D36C65DB0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5801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2348226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636762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r-HR" altLang="sr-Latn-RS" smtClean="0"/>
          </a:p>
        </p:txBody>
      </p:sp>
    </p:spTree>
    <p:extLst>
      <p:ext uri="{BB962C8B-B14F-4D97-AF65-F5344CB8AC3E}">
        <p14:creationId xmlns:p14="http://schemas.microsoft.com/office/powerpoint/2010/main" val="87671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6.wm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1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1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w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emf"/><Relationship Id="rId4" Type="http://schemas.openxmlformats.org/officeDocument/2006/relationships/image" Target="../media/image7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9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w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image" Target="../media/image3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1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Stanice, tkiva i organi </a:t>
            </a:r>
            <a:r>
              <a:rPr lang="hr-H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imunosnog</a:t>
            </a:r>
            <a:r>
              <a:rPr lang="hr-H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r-H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sustava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717" y="2382083"/>
            <a:ext cx="10993546" cy="468233"/>
          </a:xfrm>
        </p:spPr>
        <p:txBody>
          <a:bodyPr>
            <a:noAutofit/>
          </a:bodyPr>
          <a:lstStyle/>
          <a:p>
            <a:pPr>
              <a:buClr>
                <a:schemeClr val="accent3"/>
              </a:buClr>
              <a:defRPr/>
            </a:pPr>
            <a:r>
              <a:rPr lang="hr-HR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Prof. dr. </a:t>
            </a:r>
            <a:r>
              <a:rPr lang="hr-HR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sc</a:t>
            </a:r>
            <a:r>
              <a:rPr lang="hr-HR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. Nada Oršolić</a:t>
            </a:r>
          </a:p>
          <a:p>
            <a:pPr>
              <a:buClr>
                <a:schemeClr val="accent3"/>
              </a:buClr>
              <a:defRPr/>
            </a:pPr>
            <a:r>
              <a:rPr lang="hr-HR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Zavod za animalnu fiziologiju</a:t>
            </a:r>
            <a:endParaRPr lang="hr-HR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81192" y="702156"/>
            <a:ext cx="11029616" cy="708003"/>
          </a:xfrm>
        </p:spPr>
        <p:txBody>
          <a:bodyPr/>
          <a:lstStyle/>
          <a:p>
            <a:r>
              <a:rPr lang="hr-HR" altLang="sr-Latn-RS" dirty="0" smtClean="0"/>
              <a:t>Koštana srž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1192" y="1509311"/>
            <a:ext cx="11029615" cy="5259479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just"/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Koštana srž je mjesto stvaranja svih krvotvornih stanica, uključujući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prastanice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ali i mjesto primarnog sazrijevanja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B. </a:t>
            </a:r>
          </a:p>
          <a:p>
            <a:pPr algn="just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Samu srž čini retikularna osnova sastavljena od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stromalnih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među kojima su smještene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krvotvorne stanice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Stromalne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 čine:</a:t>
            </a:r>
          </a:p>
          <a:p>
            <a:pPr lvl="1" algn="just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masne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stanice (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adipocite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), </a:t>
            </a:r>
          </a:p>
          <a:p>
            <a:pPr lvl="1" algn="just"/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menzehimalne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stromalne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stanice,</a:t>
            </a:r>
          </a:p>
          <a:p>
            <a:pPr lvl="1" algn="just"/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endotelne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 i </a:t>
            </a:r>
          </a:p>
          <a:p>
            <a:pPr lvl="1" algn="just"/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makrofagi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Ove stanice  proizvode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čimbenike potrebite za rast i diferencijaciju stanica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Osim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stromalnih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 čimbenike za rast i diferencijaciju stanica proizvode  aktivirane stanice T i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makrofagi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; mehanizam važan za pojačanu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hematopoiezu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 obnovu krvotvornih stanica tijekom zaraze i upale. </a:t>
            </a:r>
          </a:p>
          <a:p>
            <a:pPr algn="just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Budući da uz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 koštana srž sadrži i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i plazma stanice, ona je u sisavaca i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važan sekundarni limfni organ.</a:t>
            </a:r>
            <a:endParaRPr lang="hr-HR" sz="1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0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41" y="1362076"/>
            <a:ext cx="8753392" cy="476766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Freeform 3"/>
          <p:cNvSpPr>
            <a:spLocks/>
          </p:cNvSpPr>
          <p:nvPr/>
        </p:nvSpPr>
        <p:spPr bwMode="auto">
          <a:xfrm>
            <a:off x="2806701" y="2490788"/>
            <a:ext cx="1196975" cy="811212"/>
          </a:xfrm>
          <a:custGeom>
            <a:avLst/>
            <a:gdLst>
              <a:gd name="T0" fmla="*/ 0 w 754"/>
              <a:gd name="T1" fmla="*/ 2147483646 h 511"/>
              <a:gd name="T2" fmla="*/ 2147483646 w 754"/>
              <a:gd name="T3" fmla="*/ 0 h 511"/>
              <a:gd name="T4" fmla="*/ 0 60000 65536"/>
              <a:gd name="T5" fmla="*/ 0 60000 65536"/>
              <a:gd name="T6" fmla="*/ 0 w 754"/>
              <a:gd name="T7" fmla="*/ 0 h 511"/>
              <a:gd name="T8" fmla="*/ 754 w 754"/>
              <a:gd name="T9" fmla="*/ 511 h 5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54" h="511">
                <a:moveTo>
                  <a:pt x="0" y="510"/>
                </a:moveTo>
                <a:lnTo>
                  <a:pt x="753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0" name="Freeform 4"/>
          <p:cNvSpPr>
            <a:spLocks/>
          </p:cNvSpPr>
          <p:nvPr/>
        </p:nvSpPr>
        <p:spPr bwMode="auto">
          <a:xfrm>
            <a:off x="2806701" y="3592513"/>
            <a:ext cx="1458913" cy="1211262"/>
          </a:xfrm>
          <a:custGeom>
            <a:avLst/>
            <a:gdLst>
              <a:gd name="T0" fmla="*/ 0 w 919"/>
              <a:gd name="T1" fmla="*/ 0 h 763"/>
              <a:gd name="T2" fmla="*/ 2147483646 w 919"/>
              <a:gd name="T3" fmla="*/ 2147483646 h 763"/>
              <a:gd name="T4" fmla="*/ 0 60000 65536"/>
              <a:gd name="T5" fmla="*/ 0 60000 65536"/>
              <a:gd name="T6" fmla="*/ 0 w 919"/>
              <a:gd name="T7" fmla="*/ 0 h 763"/>
              <a:gd name="T8" fmla="*/ 919 w 919"/>
              <a:gd name="T9" fmla="*/ 763 h 7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9" h="763">
                <a:moveTo>
                  <a:pt x="0" y="0"/>
                </a:moveTo>
                <a:lnTo>
                  <a:pt x="918" y="76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1" name="Freeform 5"/>
          <p:cNvSpPr>
            <a:spLocks/>
          </p:cNvSpPr>
          <p:nvPr/>
        </p:nvSpPr>
        <p:spPr bwMode="auto">
          <a:xfrm>
            <a:off x="6472239" y="2486026"/>
            <a:ext cx="352425" cy="80963"/>
          </a:xfrm>
          <a:custGeom>
            <a:avLst/>
            <a:gdLst>
              <a:gd name="T0" fmla="*/ 2147483646 w 222"/>
              <a:gd name="T1" fmla="*/ 0 h 51"/>
              <a:gd name="T2" fmla="*/ 0 w 222"/>
              <a:gd name="T3" fmla="*/ 2147483646 h 51"/>
              <a:gd name="T4" fmla="*/ 2147483646 w 222"/>
              <a:gd name="T5" fmla="*/ 2147483646 h 51"/>
              <a:gd name="T6" fmla="*/ 0 60000 65536"/>
              <a:gd name="T7" fmla="*/ 0 60000 65536"/>
              <a:gd name="T8" fmla="*/ 0 60000 65536"/>
              <a:gd name="T9" fmla="*/ 0 w 222"/>
              <a:gd name="T10" fmla="*/ 0 h 51"/>
              <a:gd name="T11" fmla="*/ 222 w 222"/>
              <a:gd name="T12" fmla="*/ 51 h 5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2" h="51">
                <a:moveTo>
                  <a:pt x="221" y="0"/>
                </a:moveTo>
                <a:lnTo>
                  <a:pt x="0" y="18"/>
                </a:lnTo>
                <a:lnTo>
                  <a:pt x="178" y="5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>
            <a:off x="6373813" y="2836863"/>
            <a:ext cx="411162" cy="95250"/>
          </a:xfrm>
          <a:custGeom>
            <a:avLst/>
            <a:gdLst>
              <a:gd name="T0" fmla="*/ 2147483646 w 259"/>
              <a:gd name="T1" fmla="*/ 2147483646 h 60"/>
              <a:gd name="T2" fmla="*/ 0 w 259"/>
              <a:gd name="T3" fmla="*/ 0 h 60"/>
              <a:gd name="T4" fmla="*/ 2147483646 w 259"/>
              <a:gd name="T5" fmla="*/ 0 h 60"/>
              <a:gd name="T6" fmla="*/ 0 60000 65536"/>
              <a:gd name="T7" fmla="*/ 0 60000 65536"/>
              <a:gd name="T8" fmla="*/ 0 60000 65536"/>
              <a:gd name="T9" fmla="*/ 0 w 259"/>
              <a:gd name="T10" fmla="*/ 0 h 60"/>
              <a:gd name="T11" fmla="*/ 259 w 259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9" h="60">
                <a:moveTo>
                  <a:pt x="258" y="59"/>
                </a:moveTo>
                <a:lnTo>
                  <a:pt x="0" y="0"/>
                </a:lnTo>
                <a:lnTo>
                  <a:pt x="4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>
            <a:off x="6530975" y="3260726"/>
            <a:ext cx="469900" cy="55563"/>
          </a:xfrm>
          <a:custGeom>
            <a:avLst/>
            <a:gdLst>
              <a:gd name="T0" fmla="*/ 2147483646 w 296"/>
              <a:gd name="T1" fmla="*/ 2147483646 h 35"/>
              <a:gd name="T2" fmla="*/ 0 w 296"/>
              <a:gd name="T3" fmla="*/ 0 h 35"/>
              <a:gd name="T4" fmla="*/ 0 60000 65536"/>
              <a:gd name="T5" fmla="*/ 0 60000 65536"/>
              <a:gd name="T6" fmla="*/ 0 w 296"/>
              <a:gd name="T7" fmla="*/ 0 h 35"/>
              <a:gd name="T8" fmla="*/ 296 w 296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6" h="35">
                <a:moveTo>
                  <a:pt x="295" y="34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>
            <a:off x="6149975" y="3449638"/>
            <a:ext cx="1030288" cy="152400"/>
          </a:xfrm>
          <a:custGeom>
            <a:avLst/>
            <a:gdLst>
              <a:gd name="T0" fmla="*/ 2147483646 w 649"/>
              <a:gd name="T1" fmla="*/ 2147483646 h 96"/>
              <a:gd name="T2" fmla="*/ 2147483646 w 649"/>
              <a:gd name="T3" fmla="*/ 0 h 96"/>
              <a:gd name="T4" fmla="*/ 0 w 649"/>
              <a:gd name="T5" fmla="*/ 0 h 96"/>
              <a:gd name="T6" fmla="*/ 0 60000 65536"/>
              <a:gd name="T7" fmla="*/ 0 60000 65536"/>
              <a:gd name="T8" fmla="*/ 0 60000 65536"/>
              <a:gd name="T9" fmla="*/ 0 w 649"/>
              <a:gd name="T10" fmla="*/ 0 h 96"/>
              <a:gd name="T11" fmla="*/ 649 w 649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9" h="96">
                <a:moveTo>
                  <a:pt x="648" y="95"/>
                </a:moveTo>
                <a:lnTo>
                  <a:pt x="173" y="0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5" name="Freeform 9"/>
          <p:cNvSpPr>
            <a:spLocks/>
          </p:cNvSpPr>
          <p:nvPr/>
        </p:nvSpPr>
        <p:spPr bwMode="auto">
          <a:xfrm>
            <a:off x="6364288" y="4117976"/>
            <a:ext cx="519112" cy="157163"/>
          </a:xfrm>
          <a:custGeom>
            <a:avLst/>
            <a:gdLst>
              <a:gd name="T0" fmla="*/ 2147483646 w 327"/>
              <a:gd name="T1" fmla="*/ 0 h 99"/>
              <a:gd name="T2" fmla="*/ 0 w 327"/>
              <a:gd name="T3" fmla="*/ 2147483646 h 99"/>
              <a:gd name="T4" fmla="*/ 0 60000 65536"/>
              <a:gd name="T5" fmla="*/ 0 60000 65536"/>
              <a:gd name="T6" fmla="*/ 0 w 327"/>
              <a:gd name="T7" fmla="*/ 0 h 99"/>
              <a:gd name="T8" fmla="*/ 327 w 327"/>
              <a:gd name="T9" fmla="*/ 99 h 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7" h="99">
                <a:moveTo>
                  <a:pt x="326" y="0"/>
                </a:moveTo>
                <a:lnTo>
                  <a:pt x="0" y="98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6" name="Freeform 10"/>
          <p:cNvSpPr>
            <a:spLocks/>
          </p:cNvSpPr>
          <p:nvPr/>
        </p:nvSpPr>
        <p:spPr bwMode="auto">
          <a:xfrm>
            <a:off x="6359526" y="4484688"/>
            <a:ext cx="709613" cy="6350"/>
          </a:xfrm>
          <a:custGeom>
            <a:avLst/>
            <a:gdLst>
              <a:gd name="T0" fmla="*/ 2147483646 w 447"/>
              <a:gd name="T1" fmla="*/ 0 h 4"/>
              <a:gd name="T2" fmla="*/ 0 w 447"/>
              <a:gd name="T3" fmla="*/ 2147483646 h 4"/>
              <a:gd name="T4" fmla="*/ 0 60000 65536"/>
              <a:gd name="T5" fmla="*/ 0 60000 65536"/>
              <a:gd name="T6" fmla="*/ 0 w 447"/>
              <a:gd name="T7" fmla="*/ 0 h 4"/>
              <a:gd name="T8" fmla="*/ 447 w 447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47" h="4">
                <a:moveTo>
                  <a:pt x="446" y="0"/>
                </a:moveTo>
                <a:lnTo>
                  <a:pt x="0" y="3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481639" y="2422525"/>
            <a:ext cx="801687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Trombociti</a:t>
            </a: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5378451" y="2654300"/>
            <a:ext cx="9683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2000"/>
              </a:lnSpc>
            </a:pPr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Preteča</a:t>
            </a:r>
          </a:p>
          <a:p>
            <a:pPr algn="r" eaLnBrk="1" hangingPunct="1">
              <a:lnSpc>
                <a:spcPct val="92000"/>
              </a:lnSpc>
            </a:pPr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limfocita B</a:t>
            </a:r>
          </a:p>
        </p:txBody>
      </p:sp>
      <p:sp>
        <p:nvSpPr>
          <p:cNvPr id="24589" name="Rectangle 13"/>
          <p:cNvSpPr>
            <a:spLocks noChangeArrowheads="1"/>
          </p:cNvSpPr>
          <p:nvPr/>
        </p:nvSpPr>
        <p:spPr bwMode="auto">
          <a:xfrm>
            <a:off x="5762626" y="3157539"/>
            <a:ext cx="581025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Eritrocit</a:t>
            </a: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5159375" y="3363913"/>
            <a:ext cx="7826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Granulocit</a:t>
            </a:r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5422901" y="4210051"/>
            <a:ext cx="7524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Limfocit B</a:t>
            </a:r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4914900" y="4386264"/>
            <a:ext cx="1277938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Matična stanica</a:t>
            </a:r>
          </a:p>
        </p:txBody>
      </p:sp>
      <p:sp>
        <p:nvSpPr>
          <p:cNvPr id="24593" name="Freeform 17"/>
          <p:cNvSpPr>
            <a:spLocks/>
          </p:cNvSpPr>
          <p:nvPr/>
        </p:nvSpPr>
        <p:spPr bwMode="auto">
          <a:xfrm>
            <a:off x="4905375" y="1773239"/>
            <a:ext cx="2897188" cy="1982787"/>
          </a:xfrm>
          <a:custGeom>
            <a:avLst/>
            <a:gdLst>
              <a:gd name="T0" fmla="*/ 0 w 1825"/>
              <a:gd name="T1" fmla="*/ 2147483646 h 1249"/>
              <a:gd name="T2" fmla="*/ 2147483646 w 1825"/>
              <a:gd name="T3" fmla="*/ 0 h 1249"/>
              <a:gd name="T4" fmla="*/ 0 60000 65536"/>
              <a:gd name="T5" fmla="*/ 0 60000 65536"/>
              <a:gd name="T6" fmla="*/ 0 w 1825"/>
              <a:gd name="T7" fmla="*/ 0 h 1249"/>
              <a:gd name="T8" fmla="*/ 1825 w 1825"/>
              <a:gd name="T9" fmla="*/ 1249 h 12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25" h="1249">
                <a:moveTo>
                  <a:pt x="0" y="1248"/>
                </a:moveTo>
                <a:lnTo>
                  <a:pt x="1824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4" name="Freeform 18"/>
          <p:cNvSpPr>
            <a:spLocks/>
          </p:cNvSpPr>
          <p:nvPr/>
        </p:nvSpPr>
        <p:spPr bwMode="auto">
          <a:xfrm>
            <a:off x="4779964" y="4292600"/>
            <a:ext cx="1730375" cy="515938"/>
          </a:xfrm>
          <a:custGeom>
            <a:avLst/>
            <a:gdLst>
              <a:gd name="T0" fmla="*/ 0 w 1090"/>
              <a:gd name="T1" fmla="*/ 0 h 325"/>
              <a:gd name="T2" fmla="*/ 2147483646 w 1090"/>
              <a:gd name="T3" fmla="*/ 2147483646 h 325"/>
              <a:gd name="T4" fmla="*/ 0 60000 65536"/>
              <a:gd name="T5" fmla="*/ 0 60000 65536"/>
              <a:gd name="T6" fmla="*/ 0 w 1090"/>
              <a:gd name="T7" fmla="*/ 0 h 325"/>
              <a:gd name="T8" fmla="*/ 1090 w 1090"/>
              <a:gd name="T9" fmla="*/ 325 h 3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0" h="325">
                <a:moveTo>
                  <a:pt x="0" y="0"/>
                </a:moveTo>
                <a:lnTo>
                  <a:pt x="1089" y="324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5" name="Freeform 19"/>
          <p:cNvSpPr>
            <a:spLocks/>
          </p:cNvSpPr>
          <p:nvPr/>
        </p:nvSpPr>
        <p:spPr bwMode="auto">
          <a:xfrm>
            <a:off x="6548438" y="4665663"/>
            <a:ext cx="3448050" cy="538162"/>
          </a:xfrm>
          <a:custGeom>
            <a:avLst/>
            <a:gdLst>
              <a:gd name="T0" fmla="*/ 0 w 2172"/>
              <a:gd name="T1" fmla="*/ 0 h 339"/>
              <a:gd name="T2" fmla="*/ 2147483646 w 2172"/>
              <a:gd name="T3" fmla="*/ 2147483646 h 339"/>
              <a:gd name="T4" fmla="*/ 2147483646 w 2172"/>
              <a:gd name="T5" fmla="*/ 2147483646 h 339"/>
              <a:gd name="T6" fmla="*/ 0 60000 65536"/>
              <a:gd name="T7" fmla="*/ 0 60000 65536"/>
              <a:gd name="T8" fmla="*/ 0 60000 65536"/>
              <a:gd name="T9" fmla="*/ 0 w 2172"/>
              <a:gd name="T10" fmla="*/ 0 h 339"/>
              <a:gd name="T11" fmla="*/ 2172 w 2172"/>
              <a:gd name="T12" fmla="*/ 339 h 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2" h="339">
                <a:moveTo>
                  <a:pt x="0" y="0"/>
                </a:moveTo>
                <a:lnTo>
                  <a:pt x="2171" y="338"/>
                </a:lnTo>
                <a:lnTo>
                  <a:pt x="2171" y="289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6" name="Freeform 20"/>
          <p:cNvSpPr>
            <a:spLocks/>
          </p:cNvSpPr>
          <p:nvPr/>
        </p:nvSpPr>
        <p:spPr bwMode="auto">
          <a:xfrm>
            <a:off x="6548439" y="4589464"/>
            <a:ext cx="1587" cy="77787"/>
          </a:xfrm>
          <a:custGeom>
            <a:avLst/>
            <a:gdLst>
              <a:gd name="T0" fmla="*/ 0 w 1"/>
              <a:gd name="T1" fmla="*/ 2147483646 h 49"/>
              <a:gd name="T2" fmla="*/ 0 w 1"/>
              <a:gd name="T3" fmla="*/ 0 h 49"/>
              <a:gd name="T4" fmla="*/ 0 60000 65536"/>
              <a:gd name="T5" fmla="*/ 0 60000 65536"/>
              <a:gd name="T6" fmla="*/ 0 w 1"/>
              <a:gd name="T7" fmla="*/ 0 h 49"/>
              <a:gd name="T8" fmla="*/ 1 w 1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9">
                <a:moveTo>
                  <a:pt x="0" y="4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7" name="Freeform 21"/>
          <p:cNvSpPr>
            <a:spLocks/>
          </p:cNvSpPr>
          <p:nvPr/>
        </p:nvSpPr>
        <p:spPr bwMode="auto">
          <a:xfrm>
            <a:off x="7543800" y="4741864"/>
            <a:ext cx="1588" cy="77787"/>
          </a:xfrm>
          <a:custGeom>
            <a:avLst/>
            <a:gdLst>
              <a:gd name="T0" fmla="*/ 0 w 1"/>
              <a:gd name="T1" fmla="*/ 2147483646 h 49"/>
              <a:gd name="T2" fmla="*/ 0 w 1"/>
              <a:gd name="T3" fmla="*/ 0 h 49"/>
              <a:gd name="T4" fmla="*/ 0 60000 65536"/>
              <a:gd name="T5" fmla="*/ 0 60000 65536"/>
              <a:gd name="T6" fmla="*/ 0 w 1"/>
              <a:gd name="T7" fmla="*/ 0 h 49"/>
              <a:gd name="T8" fmla="*/ 1 w 1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9">
                <a:moveTo>
                  <a:pt x="0" y="4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8" name="Freeform 22"/>
          <p:cNvSpPr>
            <a:spLocks/>
          </p:cNvSpPr>
          <p:nvPr/>
        </p:nvSpPr>
        <p:spPr bwMode="auto">
          <a:xfrm>
            <a:off x="8616950" y="4895850"/>
            <a:ext cx="1588" cy="77788"/>
          </a:xfrm>
          <a:custGeom>
            <a:avLst/>
            <a:gdLst>
              <a:gd name="T0" fmla="*/ 0 w 1"/>
              <a:gd name="T1" fmla="*/ 2147483646 h 49"/>
              <a:gd name="T2" fmla="*/ 0 w 1"/>
              <a:gd name="T3" fmla="*/ 0 h 49"/>
              <a:gd name="T4" fmla="*/ 0 60000 65536"/>
              <a:gd name="T5" fmla="*/ 0 60000 65536"/>
              <a:gd name="T6" fmla="*/ 0 w 1"/>
              <a:gd name="T7" fmla="*/ 0 h 49"/>
              <a:gd name="T8" fmla="*/ 1 w 1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9">
                <a:moveTo>
                  <a:pt x="0" y="4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599" name="Freeform 23"/>
          <p:cNvSpPr>
            <a:spLocks/>
          </p:cNvSpPr>
          <p:nvPr/>
        </p:nvSpPr>
        <p:spPr bwMode="auto">
          <a:xfrm>
            <a:off x="9858375" y="5110163"/>
            <a:ext cx="1588" cy="68262"/>
          </a:xfrm>
          <a:custGeom>
            <a:avLst/>
            <a:gdLst>
              <a:gd name="T0" fmla="*/ 0 w 1"/>
              <a:gd name="T1" fmla="*/ 0 h 43"/>
              <a:gd name="T2" fmla="*/ 0 w 1"/>
              <a:gd name="T3" fmla="*/ 2147483646 h 43"/>
              <a:gd name="T4" fmla="*/ 0 60000 65536"/>
              <a:gd name="T5" fmla="*/ 0 60000 65536"/>
              <a:gd name="T6" fmla="*/ 0 w 1"/>
              <a:gd name="T7" fmla="*/ 0 h 43"/>
              <a:gd name="T8" fmla="*/ 1 w 1"/>
              <a:gd name="T9" fmla="*/ 43 h 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3">
                <a:moveTo>
                  <a:pt x="0" y="0"/>
                </a:moveTo>
                <a:lnTo>
                  <a:pt x="0" y="42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4600" name="Rectangle 24"/>
          <p:cNvSpPr>
            <a:spLocks noChangeArrowheads="1"/>
          </p:cNvSpPr>
          <p:nvPr/>
        </p:nvSpPr>
        <p:spPr bwMode="auto">
          <a:xfrm rot="502500">
            <a:off x="6667501" y="4779963"/>
            <a:ext cx="66357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Moždina</a:t>
            </a:r>
          </a:p>
        </p:txBody>
      </p:sp>
      <p:sp>
        <p:nvSpPr>
          <p:cNvPr id="24601" name="Rectangle 25"/>
          <p:cNvSpPr>
            <a:spLocks noChangeArrowheads="1"/>
          </p:cNvSpPr>
          <p:nvPr/>
        </p:nvSpPr>
        <p:spPr bwMode="auto">
          <a:xfrm rot="521250">
            <a:off x="7558088" y="4940300"/>
            <a:ext cx="9445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Spužvasta</a:t>
            </a:r>
          </a:p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kost</a:t>
            </a:r>
          </a:p>
        </p:txBody>
      </p:sp>
      <p:sp>
        <p:nvSpPr>
          <p:cNvPr id="24602" name="Rectangle 26"/>
          <p:cNvSpPr>
            <a:spLocks noChangeArrowheads="1"/>
          </p:cNvSpPr>
          <p:nvPr/>
        </p:nvSpPr>
        <p:spPr bwMode="auto">
          <a:xfrm rot="543750">
            <a:off x="8664576" y="5114925"/>
            <a:ext cx="1039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Kompaktna kost</a:t>
            </a:r>
          </a:p>
        </p:txBody>
      </p:sp>
      <p:sp>
        <p:nvSpPr>
          <p:cNvPr id="24603" name="Rectangle 27"/>
          <p:cNvSpPr>
            <a:spLocks noChangeArrowheads="1"/>
          </p:cNvSpPr>
          <p:nvPr/>
        </p:nvSpPr>
        <p:spPr bwMode="auto">
          <a:xfrm rot="502500">
            <a:off x="9386889" y="5648325"/>
            <a:ext cx="97313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Pokosnica</a:t>
            </a:r>
          </a:p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(periost</a:t>
            </a:r>
            <a:r>
              <a:rPr lang="hr-HR" altLang="sr-Latn-RS" sz="14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4604" name="Freeform 28"/>
          <p:cNvSpPr>
            <a:spLocks/>
          </p:cNvSpPr>
          <p:nvPr/>
        </p:nvSpPr>
        <p:spPr bwMode="auto">
          <a:xfrm>
            <a:off x="9936164" y="5200651"/>
            <a:ext cx="1587" cy="373063"/>
          </a:xfrm>
          <a:custGeom>
            <a:avLst/>
            <a:gdLst>
              <a:gd name="T0" fmla="*/ 0 w 1"/>
              <a:gd name="T1" fmla="*/ 0 h 235"/>
              <a:gd name="T2" fmla="*/ 0 w 1"/>
              <a:gd name="T3" fmla="*/ 2147483646 h 235"/>
              <a:gd name="T4" fmla="*/ 0 60000 65536"/>
              <a:gd name="T5" fmla="*/ 0 60000 65536"/>
              <a:gd name="T6" fmla="*/ 0 w 1"/>
              <a:gd name="T7" fmla="*/ 0 h 235"/>
              <a:gd name="T8" fmla="*/ 1 w 1"/>
              <a:gd name="T9" fmla="*/ 235 h 2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35">
                <a:moveTo>
                  <a:pt x="0" y="0"/>
                </a:moveTo>
                <a:lnTo>
                  <a:pt x="0" y="234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0749" name="Rectangle 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 Koštana srž; shematski prikaz</a:t>
            </a:r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71359916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/>
          <p:cNvSpPr>
            <a:spLocks/>
          </p:cNvSpPr>
          <p:nvPr/>
        </p:nvSpPr>
        <p:spPr bwMode="auto">
          <a:xfrm>
            <a:off x="1654176" y="574676"/>
            <a:ext cx="8882063" cy="6284913"/>
          </a:xfrm>
          <a:custGeom>
            <a:avLst/>
            <a:gdLst>
              <a:gd name="T0" fmla="*/ 0 w 5595"/>
              <a:gd name="T1" fmla="*/ 2147483646 h 3959"/>
              <a:gd name="T2" fmla="*/ 0 w 5595"/>
              <a:gd name="T3" fmla="*/ 0 h 3959"/>
              <a:gd name="T4" fmla="*/ 2147483646 w 5595"/>
              <a:gd name="T5" fmla="*/ 0 h 3959"/>
              <a:gd name="T6" fmla="*/ 2147483646 w 5595"/>
              <a:gd name="T7" fmla="*/ 2147483646 h 3959"/>
              <a:gd name="T8" fmla="*/ 0 w 5595"/>
              <a:gd name="T9" fmla="*/ 2147483646 h 39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5"/>
              <a:gd name="T16" fmla="*/ 0 h 3959"/>
              <a:gd name="T17" fmla="*/ 5595 w 5595"/>
              <a:gd name="T18" fmla="*/ 3959 h 39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5" h="3959">
                <a:moveTo>
                  <a:pt x="0" y="3958"/>
                </a:moveTo>
                <a:lnTo>
                  <a:pt x="0" y="0"/>
                </a:lnTo>
                <a:lnTo>
                  <a:pt x="5594" y="0"/>
                </a:lnTo>
                <a:lnTo>
                  <a:pt x="5594" y="3958"/>
                </a:lnTo>
                <a:lnTo>
                  <a:pt x="0" y="395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31747" name="Picture 3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8" y="574676"/>
            <a:ext cx="10807547" cy="609468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Freeform 4"/>
          <p:cNvSpPr>
            <a:spLocks/>
          </p:cNvSpPr>
          <p:nvPr/>
        </p:nvSpPr>
        <p:spPr bwMode="auto">
          <a:xfrm>
            <a:off x="3953622" y="3191520"/>
            <a:ext cx="1355357" cy="669925"/>
          </a:xfrm>
          <a:custGeom>
            <a:avLst/>
            <a:gdLst>
              <a:gd name="T0" fmla="*/ 0 w 935"/>
              <a:gd name="T1" fmla="*/ 0 h 422"/>
              <a:gd name="T2" fmla="*/ 2147483646 w 935"/>
              <a:gd name="T3" fmla="*/ 0 h 422"/>
              <a:gd name="T4" fmla="*/ 2147483646 w 935"/>
              <a:gd name="T5" fmla="*/ 2147483646 h 422"/>
              <a:gd name="T6" fmla="*/ 0 w 935"/>
              <a:gd name="T7" fmla="*/ 2147483646 h 422"/>
              <a:gd name="T8" fmla="*/ 0 w 935"/>
              <a:gd name="T9" fmla="*/ 0 h 4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35"/>
              <a:gd name="T16" fmla="*/ 0 h 422"/>
              <a:gd name="T17" fmla="*/ 935 w 935"/>
              <a:gd name="T18" fmla="*/ 422 h 4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35" h="422">
                <a:moveTo>
                  <a:pt x="0" y="0"/>
                </a:moveTo>
                <a:lnTo>
                  <a:pt x="934" y="0"/>
                </a:lnTo>
                <a:lnTo>
                  <a:pt x="934" y="421"/>
                </a:lnTo>
                <a:lnTo>
                  <a:pt x="0" y="421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r-HR" altLang="sr-Latn-R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Kost</a:t>
            </a:r>
          </a:p>
        </p:txBody>
      </p:sp>
      <p:sp>
        <p:nvSpPr>
          <p:cNvPr id="25606" name="Freeform 6"/>
          <p:cNvSpPr>
            <a:spLocks/>
          </p:cNvSpPr>
          <p:nvPr/>
        </p:nvSpPr>
        <p:spPr bwMode="auto">
          <a:xfrm>
            <a:off x="3773619" y="5017294"/>
            <a:ext cx="583112" cy="295876"/>
          </a:xfrm>
          <a:custGeom>
            <a:avLst/>
            <a:gdLst>
              <a:gd name="T0" fmla="*/ 2147483646 w 336"/>
              <a:gd name="T1" fmla="*/ 0 h 229"/>
              <a:gd name="T2" fmla="*/ 0 w 336"/>
              <a:gd name="T3" fmla="*/ 2147483646 h 229"/>
              <a:gd name="T4" fmla="*/ 0 60000 65536"/>
              <a:gd name="T5" fmla="*/ 0 60000 65536"/>
              <a:gd name="T6" fmla="*/ 0 w 336"/>
              <a:gd name="T7" fmla="*/ 0 h 229"/>
              <a:gd name="T8" fmla="*/ 336 w 336"/>
              <a:gd name="T9" fmla="*/ 229 h 2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6" h="229">
                <a:moveTo>
                  <a:pt x="335" y="0"/>
                </a:moveTo>
                <a:lnTo>
                  <a:pt x="0" y="228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07" name="Freeform 7"/>
          <p:cNvSpPr>
            <a:spLocks/>
          </p:cNvSpPr>
          <p:nvPr/>
        </p:nvSpPr>
        <p:spPr bwMode="auto">
          <a:xfrm>
            <a:off x="3146425" y="5486400"/>
            <a:ext cx="469900" cy="1588"/>
          </a:xfrm>
          <a:custGeom>
            <a:avLst/>
            <a:gdLst>
              <a:gd name="T0" fmla="*/ 2147483646 w 296"/>
              <a:gd name="T1" fmla="*/ 0 h 1"/>
              <a:gd name="T2" fmla="*/ 0 w 296"/>
              <a:gd name="T3" fmla="*/ 0 h 1"/>
              <a:gd name="T4" fmla="*/ 0 60000 65536"/>
              <a:gd name="T5" fmla="*/ 0 60000 65536"/>
              <a:gd name="T6" fmla="*/ 0 w 296"/>
              <a:gd name="T7" fmla="*/ 0 h 1"/>
              <a:gd name="T8" fmla="*/ 296 w 29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6" h="1">
                <a:moveTo>
                  <a:pt x="295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08" name="Freeform 8"/>
          <p:cNvSpPr>
            <a:spLocks/>
          </p:cNvSpPr>
          <p:nvPr/>
        </p:nvSpPr>
        <p:spPr bwMode="auto">
          <a:xfrm>
            <a:off x="2997199" y="5017294"/>
            <a:ext cx="809474" cy="654050"/>
          </a:xfrm>
          <a:custGeom>
            <a:avLst/>
            <a:gdLst>
              <a:gd name="T0" fmla="*/ 0 w 443"/>
              <a:gd name="T1" fmla="*/ 0 h 412"/>
              <a:gd name="T2" fmla="*/ 2147483646 w 443"/>
              <a:gd name="T3" fmla="*/ 0 h 412"/>
              <a:gd name="T4" fmla="*/ 2147483646 w 443"/>
              <a:gd name="T5" fmla="*/ 2147483646 h 412"/>
              <a:gd name="T6" fmla="*/ 0 w 443"/>
              <a:gd name="T7" fmla="*/ 2147483646 h 412"/>
              <a:gd name="T8" fmla="*/ 0 w 443"/>
              <a:gd name="T9" fmla="*/ 0 h 4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3"/>
              <a:gd name="T16" fmla="*/ 0 h 412"/>
              <a:gd name="T17" fmla="*/ 443 w 443"/>
              <a:gd name="T18" fmla="*/ 412 h 4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3" h="412">
                <a:moveTo>
                  <a:pt x="0" y="0"/>
                </a:moveTo>
                <a:lnTo>
                  <a:pt x="442" y="0"/>
                </a:lnTo>
                <a:lnTo>
                  <a:pt x="442" y="411"/>
                </a:lnTo>
                <a:lnTo>
                  <a:pt x="0" y="411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127375" y="5073956"/>
            <a:ext cx="5730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 dirty="0">
                <a:solidFill>
                  <a:srgbClr val="000000"/>
                </a:solidFill>
                <a:latin typeface="Arial" panose="020B0604020202020204" pitchFamily="34" charset="0"/>
              </a:rPr>
              <a:t>KM</a:t>
            </a:r>
          </a:p>
        </p:txBody>
      </p:sp>
      <p:sp>
        <p:nvSpPr>
          <p:cNvPr id="25610" name="Freeform 10"/>
          <p:cNvSpPr>
            <a:spLocks/>
          </p:cNvSpPr>
          <p:nvPr/>
        </p:nvSpPr>
        <p:spPr bwMode="auto">
          <a:xfrm>
            <a:off x="6522790" y="4892153"/>
            <a:ext cx="301091" cy="498713"/>
          </a:xfrm>
          <a:custGeom>
            <a:avLst/>
            <a:gdLst>
              <a:gd name="T0" fmla="*/ 0 w 165"/>
              <a:gd name="T1" fmla="*/ 0 h 330"/>
              <a:gd name="T2" fmla="*/ 2147483646 w 165"/>
              <a:gd name="T3" fmla="*/ 2147483646 h 330"/>
              <a:gd name="T4" fmla="*/ 0 60000 65536"/>
              <a:gd name="T5" fmla="*/ 0 60000 65536"/>
              <a:gd name="T6" fmla="*/ 0 w 165"/>
              <a:gd name="T7" fmla="*/ 0 h 330"/>
              <a:gd name="T8" fmla="*/ 165 w 165"/>
              <a:gd name="T9" fmla="*/ 330 h 3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5" h="330">
                <a:moveTo>
                  <a:pt x="0" y="0"/>
                </a:moveTo>
                <a:lnTo>
                  <a:pt x="164" y="329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11" name="Freeform 11"/>
          <p:cNvSpPr>
            <a:spLocks/>
          </p:cNvSpPr>
          <p:nvPr/>
        </p:nvSpPr>
        <p:spPr bwMode="auto">
          <a:xfrm>
            <a:off x="7373939" y="4984228"/>
            <a:ext cx="244475" cy="339725"/>
          </a:xfrm>
          <a:custGeom>
            <a:avLst/>
            <a:gdLst>
              <a:gd name="T0" fmla="*/ 2147483646 w 154"/>
              <a:gd name="T1" fmla="*/ 0 h 214"/>
              <a:gd name="T2" fmla="*/ 0 w 154"/>
              <a:gd name="T3" fmla="*/ 2147483646 h 214"/>
              <a:gd name="T4" fmla="*/ 0 60000 65536"/>
              <a:gd name="T5" fmla="*/ 0 60000 65536"/>
              <a:gd name="T6" fmla="*/ 0 w 154"/>
              <a:gd name="T7" fmla="*/ 0 h 214"/>
              <a:gd name="T8" fmla="*/ 154 w 154"/>
              <a:gd name="T9" fmla="*/ 214 h 2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4" h="214">
                <a:moveTo>
                  <a:pt x="153" y="0"/>
                </a:moveTo>
                <a:lnTo>
                  <a:pt x="0" y="213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12" name="Freeform 12"/>
          <p:cNvSpPr>
            <a:spLocks/>
          </p:cNvSpPr>
          <p:nvPr/>
        </p:nvSpPr>
        <p:spPr bwMode="auto">
          <a:xfrm>
            <a:off x="6642122" y="5344319"/>
            <a:ext cx="1058668" cy="655637"/>
          </a:xfrm>
          <a:custGeom>
            <a:avLst/>
            <a:gdLst>
              <a:gd name="T0" fmla="*/ 0 w 593"/>
              <a:gd name="T1" fmla="*/ 0 h 413"/>
              <a:gd name="T2" fmla="*/ 2147483646 w 593"/>
              <a:gd name="T3" fmla="*/ 0 h 413"/>
              <a:gd name="T4" fmla="*/ 2147483646 w 593"/>
              <a:gd name="T5" fmla="*/ 2147483646 h 413"/>
              <a:gd name="T6" fmla="*/ 0 w 593"/>
              <a:gd name="T7" fmla="*/ 2147483646 h 413"/>
              <a:gd name="T8" fmla="*/ 0 w 593"/>
              <a:gd name="T9" fmla="*/ 0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93"/>
              <a:gd name="T16" fmla="*/ 0 h 413"/>
              <a:gd name="T17" fmla="*/ 593 w 593"/>
              <a:gd name="T18" fmla="*/ 413 h 4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93" h="413">
                <a:moveTo>
                  <a:pt x="0" y="0"/>
                </a:moveTo>
                <a:lnTo>
                  <a:pt x="592" y="0"/>
                </a:lnTo>
                <a:lnTo>
                  <a:pt x="592" y="412"/>
                </a:lnTo>
                <a:lnTo>
                  <a:pt x="0" y="412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6735764" y="5497513"/>
            <a:ext cx="6381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ADI</a:t>
            </a:r>
          </a:p>
        </p:txBody>
      </p:sp>
    </p:spTree>
    <p:extLst>
      <p:ext uri="{BB962C8B-B14F-4D97-AF65-F5344CB8AC3E}">
        <p14:creationId xmlns:p14="http://schemas.microsoft.com/office/powerpoint/2010/main" val="695840313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reeform 2"/>
          <p:cNvSpPr>
            <a:spLocks/>
          </p:cNvSpPr>
          <p:nvPr/>
        </p:nvSpPr>
        <p:spPr bwMode="auto">
          <a:xfrm>
            <a:off x="2241263" y="765092"/>
            <a:ext cx="7537139" cy="5855645"/>
          </a:xfrm>
          <a:custGeom>
            <a:avLst/>
            <a:gdLst>
              <a:gd name="T0" fmla="*/ 0 w 4433"/>
              <a:gd name="T1" fmla="*/ 2147483646 h 3621"/>
              <a:gd name="T2" fmla="*/ 0 w 4433"/>
              <a:gd name="T3" fmla="*/ 0 h 3621"/>
              <a:gd name="T4" fmla="*/ 2147483646 w 4433"/>
              <a:gd name="T5" fmla="*/ 0 h 3621"/>
              <a:gd name="T6" fmla="*/ 2147483646 w 4433"/>
              <a:gd name="T7" fmla="*/ 2147483646 h 3621"/>
              <a:gd name="T8" fmla="*/ 0 w 4433"/>
              <a:gd name="T9" fmla="*/ 2147483646 h 36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33"/>
              <a:gd name="T16" fmla="*/ 0 h 3621"/>
              <a:gd name="T17" fmla="*/ 4433 w 4433"/>
              <a:gd name="T18" fmla="*/ 3621 h 36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33" h="3621">
                <a:moveTo>
                  <a:pt x="0" y="3620"/>
                </a:moveTo>
                <a:lnTo>
                  <a:pt x="0" y="0"/>
                </a:lnTo>
                <a:lnTo>
                  <a:pt x="4432" y="0"/>
                </a:lnTo>
                <a:lnTo>
                  <a:pt x="4432" y="3620"/>
                </a:lnTo>
                <a:lnTo>
                  <a:pt x="0" y="36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32771" name="Picture 3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488" y="517794"/>
            <a:ext cx="7537625" cy="58586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Freeform 4"/>
          <p:cNvSpPr>
            <a:spLocks/>
          </p:cNvSpPr>
          <p:nvPr/>
        </p:nvSpPr>
        <p:spPr bwMode="auto">
          <a:xfrm>
            <a:off x="3181064" y="1483904"/>
            <a:ext cx="792645" cy="45719"/>
          </a:xfrm>
          <a:custGeom>
            <a:avLst/>
            <a:gdLst>
              <a:gd name="T0" fmla="*/ 0 w 466"/>
              <a:gd name="T1" fmla="*/ 0 h 1"/>
              <a:gd name="T2" fmla="*/ 2147483646 w 466"/>
              <a:gd name="T3" fmla="*/ 0 h 1"/>
              <a:gd name="T4" fmla="*/ 0 60000 65536"/>
              <a:gd name="T5" fmla="*/ 0 60000 65536"/>
              <a:gd name="T6" fmla="*/ 0 w 466"/>
              <a:gd name="T7" fmla="*/ 0 h 1"/>
              <a:gd name="T8" fmla="*/ 466 w 46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6" h="1">
                <a:moveTo>
                  <a:pt x="0" y="0"/>
                </a:moveTo>
                <a:lnTo>
                  <a:pt x="465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3298538" y="2090329"/>
            <a:ext cx="355055" cy="45719"/>
          </a:xfrm>
          <a:custGeom>
            <a:avLst/>
            <a:gdLst>
              <a:gd name="T0" fmla="*/ 0 w 209"/>
              <a:gd name="T1" fmla="*/ 0 h 1"/>
              <a:gd name="T2" fmla="*/ 2147483646 w 209"/>
              <a:gd name="T3" fmla="*/ 0 h 1"/>
              <a:gd name="T4" fmla="*/ 0 60000 65536"/>
              <a:gd name="T5" fmla="*/ 0 60000 65536"/>
              <a:gd name="T6" fmla="*/ 0 w 209"/>
              <a:gd name="T7" fmla="*/ 0 h 1"/>
              <a:gd name="T8" fmla="*/ 209 w 209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9" h="1">
                <a:moveTo>
                  <a:pt x="0" y="0"/>
                </a:moveTo>
                <a:lnTo>
                  <a:pt x="208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3038188" y="1728743"/>
            <a:ext cx="3594157" cy="127907"/>
          </a:xfrm>
          <a:custGeom>
            <a:avLst/>
            <a:gdLst>
              <a:gd name="T0" fmla="*/ 0 w 2114"/>
              <a:gd name="T1" fmla="*/ 0 h 79"/>
              <a:gd name="T2" fmla="*/ 2147483646 w 2114"/>
              <a:gd name="T3" fmla="*/ 2147483646 h 79"/>
              <a:gd name="T4" fmla="*/ 0 60000 65536"/>
              <a:gd name="T5" fmla="*/ 0 60000 65536"/>
              <a:gd name="T6" fmla="*/ 0 w 2114"/>
              <a:gd name="T7" fmla="*/ 0 h 79"/>
              <a:gd name="T8" fmla="*/ 2114 w 2114"/>
              <a:gd name="T9" fmla="*/ 79 h 7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14" h="79">
                <a:moveTo>
                  <a:pt x="0" y="0"/>
                </a:moveTo>
                <a:lnTo>
                  <a:pt x="2113" y="78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951002" y="1457361"/>
            <a:ext cx="1304984" cy="13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Spužvasti dio kosti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3644613" y="2062201"/>
            <a:ext cx="1357931" cy="13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Kompaktni dio kosti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8203913" y="900538"/>
            <a:ext cx="1295640" cy="6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Pluripotentna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hematopoietska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matična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stanica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6297326" y="927553"/>
            <a:ext cx="1337687" cy="60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Samoobnavljajuća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hematopoietska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matična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stanica</a:t>
            </a:r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7519702" y="2791251"/>
            <a:ext cx="1356374" cy="60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Diferencirajuća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hematopoietska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matična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stanica</a:t>
            </a:r>
          </a:p>
        </p:txBody>
      </p:sp>
      <p:sp>
        <p:nvSpPr>
          <p:cNvPr id="26636" name="Freeform 12"/>
          <p:cNvSpPr>
            <a:spLocks/>
          </p:cNvSpPr>
          <p:nvPr/>
        </p:nvSpPr>
        <p:spPr bwMode="auto">
          <a:xfrm>
            <a:off x="6941852" y="3477038"/>
            <a:ext cx="48276" cy="243335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37" name="Freeform 13"/>
          <p:cNvSpPr>
            <a:spLocks/>
          </p:cNvSpPr>
          <p:nvPr/>
        </p:nvSpPr>
        <p:spPr bwMode="auto">
          <a:xfrm>
            <a:off x="5698838" y="3755632"/>
            <a:ext cx="2784381" cy="466393"/>
          </a:xfrm>
          <a:custGeom>
            <a:avLst/>
            <a:gdLst>
              <a:gd name="T0" fmla="*/ 0 w 1638"/>
              <a:gd name="T1" fmla="*/ 0 h 288"/>
              <a:gd name="T2" fmla="*/ 2147483646 w 1638"/>
              <a:gd name="T3" fmla="*/ 0 h 288"/>
              <a:gd name="T4" fmla="*/ 2147483646 w 1638"/>
              <a:gd name="T5" fmla="*/ 2147483646 h 288"/>
              <a:gd name="T6" fmla="*/ 0 w 1638"/>
              <a:gd name="T7" fmla="*/ 2147483646 h 288"/>
              <a:gd name="T8" fmla="*/ 0 w 1638"/>
              <a:gd name="T9" fmla="*/ 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8"/>
              <a:gd name="T16" fmla="*/ 0 h 288"/>
              <a:gd name="T17" fmla="*/ 1638 w 1638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8" h="288">
                <a:moveTo>
                  <a:pt x="0" y="0"/>
                </a:moveTo>
                <a:lnTo>
                  <a:pt x="1637" y="0"/>
                </a:lnTo>
                <a:lnTo>
                  <a:pt x="1637" y="287"/>
                </a:lnTo>
                <a:lnTo>
                  <a:pt x="0" y="287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 w="50800" cap="rnd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5709952" y="3894054"/>
            <a:ext cx="2732992" cy="21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FFFF00"/>
                </a:solidFill>
                <a:latin typeface="Arial" panose="020B0604020202020204" pitchFamily="34" charset="0"/>
              </a:rPr>
              <a:t>CFU preteče mijeloidne loze</a:t>
            </a:r>
          </a:p>
        </p:txBody>
      </p:sp>
      <p:sp>
        <p:nvSpPr>
          <p:cNvPr id="26639" name="Freeform 15"/>
          <p:cNvSpPr>
            <a:spLocks/>
          </p:cNvSpPr>
          <p:nvPr/>
        </p:nvSpPr>
        <p:spPr bwMode="auto">
          <a:xfrm>
            <a:off x="3065177" y="2817404"/>
            <a:ext cx="770844" cy="45719"/>
          </a:xfrm>
          <a:custGeom>
            <a:avLst/>
            <a:gdLst>
              <a:gd name="T0" fmla="*/ 0 w 453"/>
              <a:gd name="T1" fmla="*/ 0 h 15"/>
              <a:gd name="T2" fmla="*/ 2147483646 w 453"/>
              <a:gd name="T3" fmla="*/ 2147483646 h 15"/>
              <a:gd name="T4" fmla="*/ 0 60000 65536"/>
              <a:gd name="T5" fmla="*/ 0 60000 65536"/>
              <a:gd name="T6" fmla="*/ 0 w 453"/>
              <a:gd name="T7" fmla="*/ 0 h 15"/>
              <a:gd name="T8" fmla="*/ 453 w 453"/>
              <a:gd name="T9" fmla="*/ 15 h 1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3" h="15">
                <a:moveTo>
                  <a:pt x="0" y="0"/>
                </a:moveTo>
                <a:lnTo>
                  <a:pt x="452" y="14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3828763" y="2793279"/>
            <a:ext cx="1399976" cy="17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Koštana šupljina</a:t>
            </a:r>
          </a:p>
        </p:txBody>
      </p:sp>
      <p:sp>
        <p:nvSpPr>
          <p:cNvPr id="26641" name="Freeform 17"/>
          <p:cNvSpPr>
            <a:spLocks/>
          </p:cNvSpPr>
          <p:nvPr/>
        </p:nvSpPr>
        <p:spPr bwMode="auto">
          <a:xfrm>
            <a:off x="3073113" y="4226338"/>
            <a:ext cx="48275" cy="243335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2" name="Freeform 18"/>
          <p:cNvSpPr>
            <a:spLocks/>
          </p:cNvSpPr>
          <p:nvPr/>
        </p:nvSpPr>
        <p:spPr bwMode="auto">
          <a:xfrm>
            <a:off x="7603838" y="4226338"/>
            <a:ext cx="48275" cy="243335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3" name="Freeform 19"/>
          <p:cNvSpPr>
            <a:spLocks/>
          </p:cNvSpPr>
          <p:nvPr/>
        </p:nvSpPr>
        <p:spPr bwMode="auto">
          <a:xfrm>
            <a:off x="4179602" y="3971737"/>
            <a:ext cx="1603978" cy="388400"/>
          </a:xfrm>
          <a:custGeom>
            <a:avLst/>
            <a:gdLst>
              <a:gd name="T0" fmla="*/ 2147483646 w 943"/>
              <a:gd name="T1" fmla="*/ 0 h 240"/>
              <a:gd name="T2" fmla="*/ 0 w 943"/>
              <a:gd name="T3" fmla="*/ 0 h 240"/>
              <a:gd name="T4" fmla="*/ 0 w 943"/>
              <a:gd name="T5" fmla="*/ 2147483646 h 240"/>
              <a:gd name="T6" fmla="*/ 0 60000 65536"/>
              <a:gd name="T7" fmla="*/ 0 60000 65536"/>
              <a:gd name="T8" fmla="*/ 0 60000 65536"/>
              <a:gd name="T9" fmla="*/ 0 w 943"/>
              <a:gd name="T10" fmla="*/ 0 h 240"/>
              <a:gd name="T11" fmla="*/ 943 w 943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3" h="240">
                <a:moveTo>
                  <a:pt x="942" y="0"/>
                </a:moveTo>
                <a:lnTo>
                  <a:pt x="0" y="0"/>
                </a:lnTo>
                <a:lnTo>
                  <a:pt x="0" y="23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4" name="Freeform 20"/>
          <p:cNvSpPr>
            <a:spLocks/>
          </p:cNvSpPr>
          <p:nvPr/>
        </p:nvSpPr>
        <p:spPr bwMode="auto">
          <a:xfrm>
            <a:off x="8338851" y="3968826"/>
            <a:ext cx="327025" cy="492910"/>
          </a:xfrm>
          <a:custGeom>
            <a:avLst/>
            <a:gdLst>
              <a:gd name="T0" fmla="*/ 0 w 193"/>
              <a:gd name="T1" fmla="*/ 0 h 304"/>
              <a:gd name="T2" fmla="*/ 2147483646 w 193"/>
              <a:gd name="T3" fmla="*/ 2147483646 h 304"/>
              <a:gd name="T4" fmla="*/ 2147483646 w 193"/>
              <a:gd name="T5" fmla="*/ 2147483646 h 304"/>
              <a:gd name="T6" fmla="*/ 0 60000 65536"/>
              <a:gd name="T7" fmla="*/ 0 60000 65536"/>
              <a:gd name="T8" fmla="*/ 0 60000 65536"/>
              <a:gd name="T9" fmla="*/ 0 w 193"/>
              <a:gd name="T10" fmla="*/ 0 h 304"/>
              <a:gd name="T11" fmla="*/ 193 w 193"/>
              <a:gd name="T12" fmla="*/ 304 h 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3" h="304">
                <a:moveTo>
                  <a:pt x="0" y="0"/>
                </a:moveTo>
                <a:lnTo>
                  <a:pt x="192" y="2"/>
                </a:lnTo>
                <a:lnTo>
                  <a:pt x="192" y="303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5" name="Freeform 21"/>
          <p:cNvSpPr>
            <a:spLocks/>
          </p:cNvSpPr>
          <p:nvPr/>
        </p:nvSpPr>
        <p:spPr bwMode="auto">
          <a:xfrm>
            <a:off x="2609563" y="3560901"/>
            <a:ext cx="951485" cy="675411"/>
          </a:xfrm>
          <a:custGeom>
            <a:avLst/>
            <a:gdLst>
              <a:gd name="T0" fmla="*/ 0 w 559"/>
              <a:gd name="T1" fmla="*/ 0 h 417"/>
              <a:gd name="T2" fmla="*/ 2147483646 w 559"/>
              <a:gd name="T3" fmla="*/ 0 h 417"/>
              <a:gd name="T4" fmla="*/ 2147483646 w 559"/>
              <a:gd name="T5" fmla="*/ 2147483646 h 417"/>
              <a:gd name="T6" fmla="*/ 0 w 559"/>
              <a:gd name="T7" fmla="*/ 2147483646 h 417"/>
              <a:gd name="T8" fmla="*/ 0 w 559"/>
              <a:gd name="T9" fmla="*/ 0 h 4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9"/>
              <a:gd name="T16" fmla="*/ 0 h 417"/>
              <a:gd name="T17" fmla="*/ 559 w 559"/>
              <a:gd name="T18" fmla="*/ 417 h 4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9" h="417">
                <a:moveTo>
                  <a:pt x="0" y="0"/>
                </a:moveTo>
                <a:lnTo>
                  <a:pt x="558" y="0"/>
                </a:lnTo>
                <a:lnTo>
                  <a:pt x="558" y="416"/>
                </a:lnTo>
                <a:lnTo>
                  <a:pt x="0" y="416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 w="50800" cap="rnd" cmpd="sng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r-HR"/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658777" y="3621541"/>
            <a:ext cx="876738" cy="60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Prete</a:t>
            </a:r>
            <a:r>
              <a:rPr lang="hr-HR" altLang="sr-Latn-RS" sz="1400" b="1">
                <a:solidFill>
                  <a:srgbClr val="0080FF"/>
                </a:solidFill>
                <a:latin typeface="WP MultinationalA Roman" pitchFamily="18" charset="2"/>
              </a:rPr>
              <a:t>…</a:t>
            </a:r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/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limfoidne</a:t>
            </a:r>
          </a:p>
          <a:p>
            <a:pPr algn="ctr" eaLnBrk="1" hangingPunct="1"/>
            <a:r>
              <a:rPr lang="hr-HR" altLang="sr-Latn-RS" sz="1400" b="1">
                <a:solidFill>
                  <a:srgbClr val="0080FF"/>
                </a:solidFill>
                <a:latin typeface="Arial" panose="020B0604020202020204" pitchFamily="34" charset="0"/>
              </a:rPr>
              <a:t>loze</a:t>
            </a:r>
          </a:p>
        </p:txBody>
      </p:sp>
      <p:sp>
        <p:nvSpPr>
          <p:cNvPr id="26647" name="Freeform 23"/>
          <p:cNvSpPr>
            <a:spLocks/>
          </p:cNvSpPr>
          <p:nvPr/>
        </p:nvSpPr>
        <p:spPr bwMode="auto">
          <a:xfrm>
            <a:off x="2950875" y="3251723"/>
            <a:ext cx="3745211" cy="249575"/>
          </a:xfrm>
          <a:custGeom>
            <a:avLst/>
            <a:gdLst>
              <a:gd name="T0" fmla="*/ 0 w 2203"/>
              <a:gd name="T1" fmla="*/ 2147483646 h 154"/>
              <a:gd name="T2" fmla="*/ 0 w 2203"/>
              <a:gd name="T3" fmla="*/ 0 h 154"/>
              <a:gd name="T4" fmla="*/ 2147483646 w 2203"/>
              <a:gd name="T5" fmla="*/ 0 h 154"/>
              <a:gd name="T6" fmla="*/ 0 60000 65536"/>
              <a:gd name="T7" fmla="*/ 0 60000 65536"/>
              <a:gd name="T8" fmla="*/ 0 60000 65536"/>
              <a:gd name="T9" fmla="*/ 0 w 2203"/>
              <a:gd name="T10" fmla="*/ 0 h 154"/>
              <a:gd name="T11" fmla="*/ 2203 w 2203"/>
              <a:gd name="T12" fmla="*/ 154 h 1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3" h="154">
                <a:moveTo>
                  <a:pt x="0" y="153"/>
                </a:moveTo>
                <a:lnTo>
                  <a:pt x="0" y="0"/>
                </a:lnTo>
                <a:lnTo>
                  <a:pt x="2202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8" name="Freeform 24"/>
          <p:cNvSpPr>
            <a:spLocks/>
          </p:cNvSpPr>
          <p:nvPr/>
        </p:nvSpPr>
        <p:spPr bwMode="auto">
          <a:xfrm>
            <a:off x="5500402" y="3982976"/>
            <a:ext cx="48276" cy="485110"/>
          </a:xfrm>
          <a:custGeom>
            <a:avLst/>
            <a:gdLst>
              <a:gd name="T0" fmla="*/ 0 w 1"/>
              <a:gd name="T1" fmla="*/ 0 h 300"/>
              <a:gd name="T2" fmla="*/ 0 w 1"/>
              <a:gd name="T3" fmla="*/ 2147483646 h 300"/>
              <a:gd name="T4" fmla="*/ 0 60000 65536"/>
              <a:gd name="T5" fmla="*/ 0 60000 65536"/>
              <a:gd name="T6" fmla="*/ 0 w 1"/>
              <a:gd name="T7" fmla="*/ 0 h 300"/>
              <a:gd name="T8" fmla="*/ 1 w 1"/>
              <a:gd name="T9" fmla="*/ 300 h 3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00">
                <a:moveTo>
                  <a:pt x="0" y="0"/>
                </a:moveTo>
                <a:lnTo>
                  <a:pt x="0" y="29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49" name="Freeform 25"/>
          <p:cNvSpPr>
            <a:spLocks/>
          </p:cNvSpPr>
          <p:nvPr/>
        </p:nvSpPr>
        <p:spPr bwMode="auto">
          <a:xfrm>
            <a:off x="3074702" y="5571843"/>
            <a:ext cx="48276" cy="472632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0" name="Freeform 26"/>
          <p:cNvSpPr>
            <a:spLocks/>
          </p:cNvSpPr>
          <p:nvPr/>
        </p:nvSpPr>
        <p:spPr bwMode="auto">
          <a:xfrm>
            <a:off x="4246277" y="5571843"/>
            <a:ext cx="48276" cy="472632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1" name="Freeform 27"/>
          <p:cNvSpPr>
            <a:spLocks/>
          </p:cNvSpPr>
          <p:nvPr/>
        </p:nvSpPr>
        <p:spPr bwMode="auto">
          <a:xfrm>
            <a:off x="5530563" y="5565941"/>
            <a:ext cx="48275" cy="676971"/>
          </a:xfrm>
          <a:custGeom>
            <a:avLst/>
            <a:gdLst>
              <a:gd name="T0" fmla="*/ 0 w 1"/>
              <a:gd name="T1" fmla="*/ 2147483646 h 418"/>
              <a:gd name="T2" fmla="*/ 0 w 1"/>
              <a:gd name="T3" fmla="*/ 0 h 418"/>
              <a:gd name="T4" fmla="*/ 0 60000 65536"/>
              <a:gd name="T5" fmla="*/ 0 60000 65536"/>
              <a:gd name="T6" fmla="*/ 0 w 1"/>
              <a:gd name="T7" fmla="*/ 0 h 418"/>
              <a:gd name="T8" fmla="*/ 1 w 1"/>
              <a:gd name="T9" fmla="*/ 418 h 41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18">
                <a:moveTo>
                  <a:pt x="0" y="417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2" name="Freeform 28"/>
          <p:cNvSpPr>
            <a:spLocks/>
          </p:cNvSpPr>
          <p:nvPr/>
        </p:nvSpPr>
        <p:spPr bwMode="auto">
          <a:xfrm>
            <a:off x="6036975" y="5512403"/>
            <a:ext cx="549713" cy="522547"/>
          </a:xfrm>
          <a:custGeom>
            <a:avLst/>
            <a:gdLst>
              <a:gd name="T0" fmla="*/ 0 w 323"/>
              <a:gd name="T1" fmla="*/ 2147483646 h 323"/>
              <a:gd name="T2" fmla="*/ 2147483646 w 323"/>
              <a:gd name="T3" fmla="*/ 0 h 323"/>
              <a:gd name="T4" fmla="*/ 0 60000 65536"/>
              <a:gd name="T5" fmla="*/ 0 60000 65536"/>
              <a:gd name="T6" fmla="*/ 0 w 323"/>
              <a:gd name="T7" fmla="*/ 0 h 323"/>
              <a:gd name="T8" fmla="*/ 323 w 323"/>
              <a:gd name="T9" fmla="*/ 323 h 3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3" h="323">
                <a:moveTo>
                  <a:pt x="0" y="322"/>
                </a:moveTo>
                <a:lnTo>
                  <a:pt x="322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3" name="Freeform 29"/>
          <p:cNvSpPr>
            <a:spLocks/>
          </p:cNvSpPr>
          <p:nvPr/>
        </p:nvSpPr>
        <p:spPr bwMode="auto">
          <a:xfrm>
            <a:off x="7578438" y="5571843"/>
            <a:ext cx="48275" cy="472632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4" name="Freeform 30"/>
          <p:cNvSpPr>
            <a:spLocks/>
          </p:cNvSpPr>
          <p:nvPr/>
        </p:nvSpPr>
        <p:spPr bwMode="auto">
          <a:xfrm>
            <a:off x="6568788" y="4226338"/>
            <a:ext cx="48275" cy="243335"/>
          </a:xfrm>
          <a:custGeom>
            <a:avLst/>
            <a:gdLst>
              <a:gd name="T0" fmla="*/ 0 w 1"/>
              <a:gd name="T1" fmla="*/ 0 h 150"/>
              <a:gd name="T2" fmla="*/ 0 w 1"/>
              <a:gd name="T3" fmla="*/ 2147483646 h 150"/>
              <a:gd name="T4" fmla="*/ 0 60000 65536"/>
              <a:gd name="T5" fmla="*/ 0 60000 65536"/>
              <a:gd name="T6" fmla="*/ 0 w 1"/>
              <a:gd name="T7" fmla="*/ 0 h 150"/>
              <a:gd name="T8" fmla="*/ 1 w 1"/>
              <a:gd name="T9" fmla="*/ 150 h 15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50">
                <a:moveTo>
                  <a:pt x="0" y="0"/>
                </a:moveTo>
                <a:lnTo>
                  <a:pt x="0" y="14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5" name="Freeform 31"/>
          <p:cNvSpPr>
            <a:spLocks/>
          </p:cNvSpPr>
          <p:nvPr/>
        </p:nvSpPr>
        <p:spPr bwMode="auto">
          <a:xfrm>
            <a:off x="8627777" y="5571843"/>
            <a:ext cx="48276" cy="472632"/>
          </a:xfrm>
          <a:custGeom>
            <a:avLst/>
            <a:gdLst>
              <a:gd name="T0" fmla="*/ 0 w 1"/>
              <a:gd name="T1" fmla="*/ 2147483646 h 292"/>
              <a:gd name="T2" fmla="*/ 0 w 1"/>
              <a:gd name="T3" fmla="*/ 0 h 292"/>
              <a:gd name="T4" fmla="*/ 0 60000 65536"/>
              <a:gd name="T5" fmla="*/ 0 60000 65536"/>
              <a:gd name="T6" fmla="*/ 0 w 1"/>
              <a:gd name="T7" fmla="*/ 0 h 292"/>
              <a:gd name="T8" fmla="*/ 1 w 1"/>
              <a:gd name="T9" fmla="*/ 292 h 2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92">
                <a:moveTo>
                  <a:pt x="0" y="29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56" name="Rectangle 32"/>
          <p:cNvSpPr>
            <a:spLocks noChangeArrowheads="1"/>
          </p:cNvSpPr>
          <p:nvPr/>
        </p:nvSpPr>
        <p:spPr bwMode="auto">
          <a:xfrm>
            <a:off x="3979575" y="5330501"/>
            <a:ext cx="485865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E</a:t>
            </a:r>
          </a:p>
        </p:txBody>
      </p:sp>
      <p:sp>
        <p:nvSpPr>
          <p:cNvPr id="26657" name="Rectangle 33"/>
          <p:cNvSpPr>
            <a:spLocks noChangeArrowheads="1"/>
          </p:cNvSpPr>
          <p:nvPr/>
        </p:nvSpPr>
        <p:spPr bwMode="auto">
          <a:xfrm>
            <a:off x="5219413" y="5330501"/>
            <a:ext cx="583972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Me</a:t>
            </a:r>
          </a:p>
        </p:txBody>
      </p:sp>
      <p:sp>
        <p:nvSpPr>
          <p:cNvPr id="26658" name="Rectangle 34"/>
          <p:cNvSpPr>
            <a:spLocks noChangeArrowheads="1"/>
          </p:cNvSpPr>
          <p:nvPr/>
        </p:nvSpPr>
        <p:spPr bwMode="auto">
          <a:xfrm>
            <a:off x="6267164" y="5330501"/>
            <a:ext cx="612003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GM</a:t>
            </a:r>
          </a:p>
        </p:txBody>
      </p:sp>
      <p:sp>
        <p:nvSpPr>
          <p:cNvPr id="26659" name="Rectangle 35"/>
          <p:cNvSpPr>
            <a:spLocks noChangeArrowheads="1"/>
          </p:cNvSpPr>
          <p:nvPr/>
        </p:nvSpPr>
        <p:spPr bwMode="auto">
          <a:xfrm>
            <a:off x="7272050" y="5330501"/>
            <a:ext cx="560614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Eo</a:t>
            </a:r>
          </a:p>
        </p:txBody>
      </p:sp>
      <p:sp>
        <p:nvSpPr>
          <p:cNvPr id="26660" name="Rectangle 36"/>
          <p:cNvSpPr>
            <a:spLocks noChangeArrowheads="1"/>
          </p:cNvSpPr>
          <p:nvPr/>
        </p:nvSpPr>
        <p:spPr bwMode="auto">
          <a:xfrm>
            <a:off x="8342026" y="5330501"/>
            <a:ext cx="583973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CFU - Ma</a:t>
            </a:r>
          </a:p>
        </p:txBody>
      </p:sp>
      <p:sp>
        <p:nvSpPr>
          <p:cNvPr id="26661" name="Freeform 37"/>
          <p:cNvSpPr>
            <a:spLocks/>
          </p:cNvSpPr>
          <p:nvPr/>
        </p:nvSpPr>
        <p:spPr bwMode="auto">
          <a:xfrm>
            <a:off x="6556090" y="5512403"/>
            <a:ext cx="551270" cy="522547"/>
          </a:xfrm>
          <a:custGeom>
            <a:avLst/>
            <a:gdLst>
              <a:gd name="T0" fmla="*/ 2147483646 w 324"/>
              <a:gd name="T1" fmla="*/ 2147483646 h 323"/>
              <a:gd name="T2" fmla="*/ 0 w 324"/>
              <a:gd name="T3" fmla="*/ 0 h 323"/>
              <a:gd name="T4" fmla="*/ 0 60000 65536"/>
              <a:gd name="T5" fmla="*/ 0 60000 65536"/>
              <a:gd name="T6" fmla="*/ 0 w 324"/>
              <a:gd name="T7" fmla="*/ 0 h 323"/>
              <a:gd name="T8" fmla="*/ 324 w 324"/>
              <a:gd name="T9" fmla="*/ 323 h 3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4" h="323">
                <a:moveTo>
                  <a:pt x="323" y="322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62" name="Rectangle 38"/>
          <p:cNvSpPr>
            <a:spLocks noChangeArrowheads="1"/>
          </p:cNvSpPr>
          <p:nvPr/>
        </p:nvSpPr>
        <p:spPr bwMode="auto">
          <a:xfrm>
            <a:off x="2634964" y="6059164"/>
            <a:ext cx="805103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Limfociti T i B</a:t>
            </a:r>
          </a:p>
        </p:txBody>
      </p:sp>
      <p:sp>
        <p:nvSpPr>
          <p:cNvPr id="26663" name="Rectangle 39"/>
          <p:cNvSpPr>
            <a:spLocks noChangeArrowheads="1"/>
          </p:cNvSpPr>
          <p:nvPr/>
        </p:nvSpPr>
        <p:spPr bwMode="auto">
          <a:xfrm>
            <a:off x="3947827" y="6059164"/>
            <a:ext cx="484308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Eritrociti</a:t>
            </a:r>
          </a:p>
        </p:txBody>
      </p:sp>
      <p:sp>
        <p:nvSpPr>
          <p:cNvPr id="26664" name="Rectangle 40"/>
          <p:cNvSpPr>
            <a:spLocks noChangeArrowheads="1"/>
          </p:cNvSpPr>
          <p:nvPr/>
        </p:nvSpPr>
        <p:spPr bwMode="auto">
          <a:xfrm>
            <a:off x="5073364" y="6243314"/>
            <a:ext cx="792645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Megakariociti</a:t>
            </a:r>
          </a:p>
        </p:txBody>
      </p:sp>
      <p:sp>
        <p:nvSpPr>
          <p:cNvPr id="26665" name="Freeform 41"/>
          <p:cNvSpPr>
            <a:spLocks/>
          </p:cNvSpPr>
          <p:nvPr/>
        </p:nvSpPr>
        <p:spPr bwMode="auto">
          <a:xfrm>
            <a:off x="5530563" y="6399431"/>
            <a:ext cx="48275" cy="232417"/>
          </a:xfrm>
          <a:custGeom>
            <a:avLst/>
            <a:gdLst>
              <a:gd name="T0" fmla="*/ 0 w 1"/>
              <a:gd name="T1" fmla="*/ 2147483646 h 143"/>
              <a:gd name="T2" fmla="*/ 0 w 1"/>
              <a:gd name="T3" fmla="*/ 0 h 143"/>
              <a:gd name="T4" fmla="*/ 0 60000 65536"/>
              <a:gd name="T5" fmla="*/ 0 60000 65536"/>
              <a:gd name="T6" fmla="*/ 0 w 1"/>
              <a:gd name="T7" fmla="*/ 0 h 143"/>
              <a:gd name="T8" fmla="*/ 1 w 1"/>
              <a:gd name="T9" fmla="*/ 143 h 1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43">
                <a:moveTo>
                  <a:pt x="0" y="142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66" name="Rectangle 42"/>
          <p:cNvSpPr>
            <a:spLocks noChangeArrowheads="1"/>
          </p:cNvSpPr>
          <p:nvPr/>
        </p:nvSpPr>
        <p:spPr bwMode="auto">
          <a:xfrm>
            <a:off x="5882988" y="6036939"/>
            <a:ext cx="529468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Neutrofili</a:t>
            </a:r>
          </a:p>
        </p:txBody>
      </p:sp>
      <p:sp>
        <p:nvSpPr>
          <p:cNvPr id="26667" name="Rectangle 43"/>
          <p:cNvSpPr>
            <a:spLocks noChangeArrowheads="1"/>
          </p:cNvSpPr>
          <p:nvPr/>
        </p:nvSpPr>
        <p:spPr bwMode="auto">
          <a:xfrm>
            <a:off x="6654515" y="6036939"/>
            <a:ext cx="499880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Monociti</a:t>
            </a:r>
          </a:p>
        </p:txBody>
      </p:sp>
      <p:sp>
        <p:nvSpPr>
          <p:cNvPr id="26668" name="Rectangle 44"/>
          <p:cNvSpPr>
            <a:spLocks noChangeArrowheads="1"/>
          </p:cNvSpPr>
          <p:nvPr/>
        </p:nvSpPr>
        <p:spPr bwMode="auto">
          <a:xfrm>
            <a:off x="5167026" y="6646539"/>
            <a:ext cx="626019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Trombociti</a:t>
            </a:r>
          </a:p>
        </p:txBody>
      </p:sp>
      <p:sp>
        <p:nvSpPr>
          <p:cNvPr id="26669" name="Rectangle 45"/>
          <p:cNvSpPr>
            <a:spLocks noChangeArrowheads="1"/>
          </p:cNvSpPr>
          <p:nvPr/>
        </p:nvSpPr>
        <p:spPr bwMode="auto">
          <a:xfrm>
            <a:off x="7265700" y="6036939"/>
            <a:ext cx="537255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Eozinofili</a:t>
            </a:r>
          </a:p>
        </p:txBody>
      </p:sp>
      <p:sp>
        <p:nvSpPr>
          <p:cNvPr id="26670" name="Rectangle 46"/>
          <p:cNvSpPr>
            <a:spLocks noChangeArrowheads="1"/>
          </p:cNvSpPr>
          <p:nvPr/>
        </p:nvSpPr>
        <p:spPr bwMode="auto">
          <a:xfrm>
            <a:off x="8370600" y="6036939"/>
            <a:ext cx="431362" cy="1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Bazofili</a:t>
            </a:r>
          </a:p>
        </p:txBody>
      </p:sp>
      <p:sp>
        <p:nvSpPr>
          <p:cNvPr id="26671" name="Rectangle 47"/>
          <p:cNvSpPr>
            <a:spLocks noChangeArrowheads="1"/>
          </p:cNvSpPr>
          <p:nvPr/>
        </p:nvSpPr>
        <p:spPr bwMode="auto">
          <a:xfrm>
            <a:off x="8284875" y="6200479"/>
            <a:ext cx="618233" cy="11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(Mastociti)</a:t>
            </a:r>
          </a:p>
        </p:txBody>
      </p:sp>
      <p:sp>
        <p:nvSpPr>
          <p:cNvPr id="26672" name="Freeform 48"/>
          <p:cNvSpPr>
            <a:spLocks/>
          </p:cNvSpPr>
          <p:nvPr/>
        </p:nvSpPr>
        <p:spPr bwMode="auto">
          <a:xfrm>
            <a:off x="7562564" y="1841093"/>
            <a:ext cx="792645" cy="45719"/>
          </a:xfrm>
          <a:custGeom>
            <a:avLst/>
            <a:gdLst>
              <a:gd name="T0" fmla="*/ 0 w 466"/>
              <a:gd name="T1" fmla="*/ 0 h 1"/>
              <a:gd name="T2" fmla="*/ 2147483646 w 466"/>
              <a:gd name="T3" fmla="*/ 0 h 1"/>
              <a:gd name="T4" fmla="*/ 0 60000 65536"/>
              <a:gd name="T5" fmla="*/ 0 60000 65536"/>
              <a:gd name="T6" fmla="*/ 0 w 466"/>
              <a:gd name="T7" fmla="*/ 0 h 1"/>
              <a:gd name="T8" fmla="*/ 466 w 46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6" h="1">
                <a:moveTo>
                  <a:pt x="0" y="0"/>
                </a:moveTo>
                <a:lnTo>
                  <a:pt x="465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3" name="Freeform 49"/>
          <p:cNvSpPr>
            <a:spLocks/>
          </p:cNvSpPr>
          <p:nvPr/>
        </p:nvSpPr>
        <p:spPr bwMode="auto">
          <a:xfrm>
            <a:off x="7346665" y="2223750"/>
            <a:ext cx="1161716" cy="469512"/>
          </a:xfrm>
          <a:custGeom>
            <a:avLst/>
            <a:gdLst>
              <a:gd name="T0" fmla="*/ 2147483646 w 684"/>
              <a:gd name="T1" fmla="*/ 0 h 290"/>
              <a:gd name="T2" fmla="*/ 0 w 684"/>
              <a:gd name="T3" fmla="*/ 2147483646 h 290"/>
              <a:gd name="T4" fmla="*/ 0 60000 65536"/>
              <a:gd name="T5" fmla="*/ 0 60000 65536"/>
              <a:gd name="T6" fmla="*/ 0 w 684"/>
              <a:gd name="T7" fmla="*/ 0 h 290"/>
              <a:gd name="T8" fmla="*/ 684 w 684"/>
              <a:gd name="T9" fmla="*/ 290 h 2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4" h="290">
                <a:moveTo>
                  <a:pt x="683" y="0"/>
                </a:moveTo>
                <a:lnTo>
                  <a:pt x="0" y="289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4" name="Freeform 50"/>
          <p:cNvSpPr>
            <a:spLocks/>
          </p:cNvSpPr>
          <p:nvPr/>
        </p:nvSpPr>
        <p:spPr bwMode="auto">
          <a:xfrm>
            <a:off x="6225890" y="2014521"/>
            <a:ext cx="302108" cy="577141"/>
          </a:xfrm>
          <a:custGeom>
            <a:avLst/>
            <a:gdLst>
              <a:gd name="T0" fmla="*/ 2147483646 w 178"/>
              <a:gd name="T1" fmla="*/ 2147483646 h 357"/>
              <a:gd name="T2" fmla="*/ 2147483646 w 178"/>
              <a:gd name="T3" fmla="*/ 2147483646 h 357"/>
              <a:gd name="T4" fmla="*/ 2147483646 w 178"/>
              <a:gd name="T5" fmla="*/ 2147483646 h 357"/>
              <a:gd name="T6" fmla="*/ 2147483646 w 178"/>
              <a:gd name="T7" fmla="*/ 2147483646 h 357"/>
              <a:gd name="T8" fmla="*/ 2147483646 w 178"/>
              <a:gd name="T9" fmla="*/ 2147483646 h 357"/>
              <a:gd name="T10" fmla="*/ 2147483646 w 178"/>
              <a:gd name="T11" fmla="*/ 2147483646 h 357"/>
              <a:gd name="T12" fmla="*/ 2147483646 w 178"/>
              <a:gd name="T13" fmla="*/ 2147483646 h 357"/>
              <a:gd name="T14" fmla="*/ 2147483646 w 178"/>
              <a:gd name="T15" fmla="*/ 2147483646 h 357"/>
              <a:gd name="T16" fmla="*/ 2147483646 w 178"/>
              <a:gd name="T17" fmla="*/ 2147483646 h 357"/>
              <a:gd name="T18" fmla="*/ 2147483646 w 178"/>
              <a:gd name="T19" fmla="*/ 2147483646 h 357"/>
              <a:gd name="T20" fmla="*/ 2147483646 w 178"/>
              <a:gd name="T21" fmla="*/ 2147483646 h 357"/>
              <a:gd name="T22" fmla="*/ 2147483646 w 178"/>
              <a:gd name="T23" fmla="*/ 2147483646 h 357"/>
              <a:gd name="T24" fmla="*/ 2147483646 w 178"/>
              <a:gd name="T25" fmla="*/ 2147483646 h 357"/>
              <a:gd name="T26" fmla="*/ 2147483646 w 178"/>
              <a:gd name="T27" fmla="*/ 2147483646 h 357"/>
              <a:gd name="T28" fmla="*/ 2147483646 w 178"/>
              <a:gd name="T29" fmla="*/ 2147483646 h 357"/>
              <a:gd name="T30" fmla="*/ 2147483646 w 178"/>
              <a:gd name="T31" fmla="*/ 2147483646 h 357"/>
              <a:gd name="T32" fmla="*/ 2147483646 w 178"/>
              <a:gd name="T33" fmla="*/ 2147483646 h 357"/>
              <a:gd name="T34" fmla="*/ 2147483646 w 178"/>
              <a:gd name="T35" fmla="*/ 2147483646 h 357"/>
              <a:gd name="T36" fmla="*/ 2147483646 w 178"/>
              <a:gd name="T37" fmla="*/ 2147483646 h 357"/>
              <a:gd name="T38" fmla="*/ 2147483646 w 178"/>
              <a:gd name="T39" fmla="*/ 2147483646 h 357"/>
              <a:gd name="T40" fmla="*/ 2147483646 w 178"/>
              <a:gd name="T41" fmla="*/ 2147483646 h 357"/>
              <a:gd name="T42" fmla="*/ 2147483646 w 178"/>
              <a:gd name="T43" fmla="*/ 2147483646 h 357"/>
              <a:gd name="T44" fmla="*/ 2147483646 w 178"/>
              <a:gd name="T45" fmla="*/ 2147483646 h 357"/>
              <a:gd name="T46" fmla="*/ 2147483646 w 178"/>
              <a:gd name="T47" fmla="*/ 2147483646 h 357"/>
              <a:gd name="T48" fmla="*/ 0 w 178"/>
              <a:gd name="T49" fmla="*/ 2147483646 h 357"/>
              <a:gd name="T50" fmla="*/ 0 w 178"/>
              <a:gd name="T51" fmla="*/ 2147483646 h 357"/>
              <a:gd name="T52" fmla="*/ 2147483646 w 178"/>
              <a:gd name="T53" fmla="*/ 2147483646 h 357"/>
              <a:gd name="T54" fmla="*/ 2147483646 w 178"/>
              <a:gd name="T55" fmla="*/ 2147483646 h 357"/>
              <a:gd name="T56" fmla="*/ 2147483646 w 178"/>
              <a:gd name="T57" fmla="*/ 2147483646 h 357"/>
              <a:gd name="T58" fmla="*/ 2147483646 w 178"/>
              <a:gd name="T59" fmla="*/ 2147483646 h 357"/>
              <a:gd name="T60" fmla="*/ 2147483646 w 178"/>
              <a:gd name="T61" fmla="*/ 2147483646 h 357"/>
              <a:gd name="T62" fmla="*/ 2147483646 w 178"/>
              <a:gd name="T63" fmla="*/ 2147483646 h 357"/>
              <a:gd name="T64" fmla="*/ 2147483646 w 178"/>
              <a:gd name="T65" fmla="*/ 2147483646 h 357"/>
              <a:gd name="T66" fmla="*/ 2147483646 w 178"/>
              <a:gd name="T67" fmla="*/ 2147483646 h 357"/>
              <a:gd name="T68" fmla="*/ 2147483646 w 178"/>
              <a:gd name="T69" fmla="*/ 2147483646 h 357"/>
              <a:gd name="T70" fmla="*/ 2147483646 w 178"/>
              <a:gd name="T71" fmla="*/ 2147483646 h 357"/>
              <a:gd name="T72" fmla="*/ 2147483646 w 178"/>
              <a:gd name="T73" fmla="*/ 2147483646 h 357"/>
              <a:gd name="T74" fmla="*/ 2147483646 w 178"/>
              <a:gd name="T75" fmla="*/ 2147483646 h 357"/>
              <a:gd name="T76" fmla="*/ 2147483646 w 178"/>
              <a:gd name="T77" fmla="*/ 2147483646 h 35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8"/>
              <a:gd name="T118" fmla="*/ 0 h 357"/>
              <a:gd name="T119" fmla="*/ 178 w 178"/>
              <a:gd name="T120" fmla="*/ 357 h 35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8" h="357">
                <a:moveTo>
                  <a:pt x="177" y="0"/>
                </a:moveTo>
                <a:lnTo>
                  <a:pt x="170" y="1"/>
                </a:lnTo>
                <a:lnTo>
                  <a:pt x="164" y="3"/>
                </a:lnTo>
                <a:lnTo>
                  <a:pt x="157" y="4"/>
                </a:lnTo>
                <a:lnTo>
                  <a:pt x="151" y="6"/>
                </a:lnTo>
                <a:lnTo>
                  <a:pt x="145" y="7"/>
                </a:lnTo>
                <a:lnTo>
                  <a:pt x="139" y="9"/>
                </a:lnTo>
                <a:lnTo>
                  <a:pt x="133" y="11"/>
                </a:lnTo>
                <a:lnTo>
                  <a:pt x="127" y="14"/>
                </a:lnTo>
                <a:lnTo>
                  <a:pt x="122" y="16"/>
                </a:lnTo>
                <a:lnTo>
                  <a:pt x="116" y="19"/>
                </a:lnTo>
                <a:lnTo>
                  <a:pt x="111" y="21"/>
                </a:lnTo>
                <a:lnTo>
                  <a:pt x="105" y="24"/>
                </a:lnTo>
                <a:lnTo>
                  <a:pt x="100" y="27"/>
                </a:lnTo>
                <a:lnTo>
                  <a:pt x="95" y="30"/>
                </a:lnTo>
                <a:lnTo>
                  <a:pt x="90" y="34"/>
                </a:lnTo>
                <a:lnTo>
                  <a:pt x="85" y="37"/>
                </a:lnTo>
                <a:lnTo>
                  <a:pt x="80" y="41"/>
                </a:lnTo>
                <a:lnTo>
                  <a:pt x="76" y="44"/>
                </a:lnTo>
                <a:lnTo>
                  <a:pt x="71" y="48"/>
                </a:lnTo>
                <a:lnTo>
                  <a:pt x="67" y="52"/>
                </a:lnTo>
                <a:lnTo>
                  <a:pt x="63" y="56"/>
                </a:lnTo>
                <a:lnTo>
                  <a:pt x="59" y="60"/>
                </a:lnTo>
                <a:lnTo>
                  <a:pt x="55" y="64"/>
                </a:lnTo>
                <a:lnTo>
                  <a:pt x="51" y="69"/>
                </a:lnTo>
                <a:lnTo>
                  <a:pt x="47" y="73"/>
                </a:lnTo>
                <a:lnTo>
                  <a:pt x="44" y="78"/>
                </a:lnTo>
                <a:lnTo>
                  <a:pt x="40" y="82"/>
                </a:lnTo>
                <a:lnTo>
                  <a:pt x="37" y="87"/>
                </a:lnTo>
                <a:lnTo>
                  <a:pt x="34" y="92"/>
                </a:lnTo>
                <a:lnTo>
                  <a:pt x="31" y="97"/>
                </a:lnTo>
                <a:lnTo>
                  <a:pt x="28" y="102"/>
                </a:lnTo>
                <a:lnTo>
                  <a:pt x="25" y="107"/>
                </a:lnTo>
                <a:lnTo>
                  <a:pt x="22" y="112"/>
                </a:lnTo>
                <a:lnTo>
                  <a:pt x="20" y="117"/>
                </a:lnTo>
                <a:lnTo>
                  <a:pt x="18" y="122"/>
                </a:lnTo>
                <a:lnTo>
                  <a:pt x="15" y="127"/>
                </a:lnTo>
                <a:lnTo>
                  <a:pt x="13" y="133"/>
                </a:lnTo>
                <a:lnTo>
                  <a:pt x="11" y="138"/>
                </a:lnTo>
                <a:lnTo>
                  <a:pt x="10" y="144"/>
                </a:lnTo>
                <a:lnTo>
                  <a:pt x="8" y="149"/>
                </a:lnTo>
                <a:lnTo>
                  <a:pt x="7" y="155"/>
                </a:lnTo>
                <a:lnTo>
                  <a:pt x="5" y="160"/>
                </a:lnTo>
                <a:lnTo>
                  <a:pt x="4" y="166"/>
                </a:lnTo>
                <a:lnTo>
                  <a:pt x="3" y="171"/>
                </a:lnTo>
                <a:lnTo>
                  <a:pt x="2" y="177"/>
                </a:lnTo>
                <a:lnTo>
                  <a:pt x="1" y="183"/>
                </a:lnTo>
                <a:lnTo>
                  <a:pt x="1" y="188"/>
                </a:lnTo>
                <a:lnTo>
                  <a:pt x="0" y="194"/>
                </a:lnTo>
                <a:lnTo>
                  <a:pt x="0" y="200"/>
                </a:lnTo>
                <a:lnTo>
                  <a:pt x="0" y="206"/>
                </a:lnTo>
                <a:lnTo>
                  <a:pt x="0" y="211"/>
                </a:lnTo>
                <a:lnTo>
                  <a:pt x="0" y="217"/>
                </a:lnTo>
                <a:lnTo>
                  <a:pt x="1" y="223"/>
                </a:lnTo>
                <a:lnTo>
                  <a:pt x="1" y="229"/>
                </a:lnTo>
                <a:lnTo>
                  <a:pt x="2" y="234"/>
                </a:lnTo>
                <a:lnTo>
                  <a:pt x="3" y="240"/>
                </a:lnTo>
                <a:lnTo>
                  <a:pt x="4" y="246"/>
                </a:lnTo>
                <a:lnTo>
                  <a:pt x="5" y="252"/>
                </a:lnTo>
                <a:lnTo>
                  <a:pt x="7" y="257"/>
                </a:lnTo>
                <a:lnTo>
                  <a:pt x="8" y="263"/>
                </a:lnTo>
                <a:lnTo>
                  <a:pt x="10" y="268"/>
                </a:lnTo>
                <a:lnTo>
                  <a:pt x="12" y="274"/>
                </a:lnTo>
                <a:lnTo>
                  <a:pt x="14" y="280"/>
                </a:lnTo>
                <a:lnTo>
                  <a:pt x="16" y="285"/>
                </a:lnTo>
                <a:lnTo>
                  <a:pt x="19" y="291"/>
                </a:lnTo>
                <a:lnTo>
                  <a:pt x="21" y="296"/>
                </a:lnTo>
                <a:lnTo>
                  <a:pt x="24" y="301"/>
                </a:lnTo>
                <a:lnTo>
                  <a:pt x="27" y="307"/>
                </a:lnTo>
                <a:lnTo>
                  <a:pt x="30" y="312"/>
                </a:lnTo>
                <a:lnTo>
                  <a:pt x="33" y="317"/>
                </a:lnTo>
                <a:lnTo>
                  <a:pt x="37" y="322"/>
                </a:lnTo>
                <a:lnTo>
                  <a:pt x="41" y="327"/>
                </a:lnTo>
                <a:lnTo>
                  <a:pt x="45" y="332"/>
                </a:lnTo>
                <a:lnTo>
                  <a:pt x="49" y="337"/>
                </a:lnTo>
                <a:lnTo>
                  <a:pt x="53" y="342"/>
                </a:lnTo>
                <a:lnTo>
                  <a:pt x="57" y="347"/>
                </a:lnTo>
                <a:lnTo>
                  <a:pt x="62" y="351"/>
                </a:lnTo>
                <a:lnTo>
                  <a:pt x="67" y="356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5" name="Freeform 51"/>
          <p:cNvSpPr>
            <a:spLocks/>
          </p:cNvSpPr>
          <p:nvPr/>
        </p:nvSpPr>
        <p:spPr bwMode="auto">
          <a:xfrm>
            <a:off x="6324313" y="2367006"/>
            <a:ext cx="590201" cy="311968"/>
          </a:xfrm>
          <a:custGeom>
            <a:avLst/>
            <a:gdLst>
              <a:gd name="T0" fmla="*/ 2147483646 w 347"/>
              <a:gd name="T1" fmla="*/ 2147483646 h 193"/>
              <a:gd name="T2" fmla="*/ 2147483646 w 347"/>
              <a:gd name="T3" fmla="*/ 2147483646 h 193"/>
              <a:gd name="T4" fmla="*/ 2147483646 w 347"/>
              <a:gd name="T5" fmla="*/ 2147483646 h 193"/>
              <a:gd name="T6" fmla="*/ 2147483646 w 347"/>
              <a:gd name="T7" fmla="*/ 2147483646 h 193"/>
              <a:gd name="T8" fmla="*/ 2147483646 w 347"/>
              <a:gd name="T9" fmla="*/ 2147483646 h 193"/>
              <a:gd name="T10" fmla="*/ 2147483646 w 347"/>
              <a:gd name="T11" fmla="*/ 2147483646 h 193"/>
              <a:gd name="T12" fmla="*/ 2147483646 w 347"/>
              <a:gd name="T13" fmla="*/ 2147483646 h 193"/>
              <a:gd name="T14" fmla="*/ 2147483646 w 347"/>
              <a:gd name="T15" fmla="*/ 2147483646 h 193"/>
              <a:gd name="T16" fmla="*/ 2147483646 w 347"/>
              <a:gd name="T17" fmla="*/ 2147483646 h 193"/>
              <a:gd name="T18" fmla="*/ 2147483646 w 347"/>
              <a:gd name="T19" fmla="*/ 2147483646 h 193"/>
              <a:gd name="T20" fmla="*/ 2147483646 w 347"/>
              <a:gd name="T21" fmla="*/ 2147483646 h 193"/>
              <a:gd name="T22" fmla="*/ 2147483646 w 347"/>
              <a:gd name="T23" fmla="*/ 2147483646 h 193"/>
              <a:gd name="T24" fmla="*/ 2147483646 w 347"/>
              <a:gd name="T25" fmla="*/ 2147483646 h 193"/>
              <a:gd name="T26" fmla="*/ 2147483646 w 347"/>
              <a:gd name="T27" fmla="*/ 2147483646 h 193"/>
              <a:gd name="T28" fmla="*/ 2147483646 w 347"/>
              <a:gd name="T29" fmla="*/ 2147483646 h 193"/>
              <a:gd name="T30" fmla="*/ 2147483646 w 347"/>
              <a:gd name="T31" fmla="*/ 2147483646 h 193"/>
              <a:gd name="T32" fmla="*/ 2147483646 w 347"/>
              <a:gd name="T33" fmla="*/ 2147483646 h 193"/>
              <a:gd name="T34" fmla="*/ 2147483646 w 347"/>
              <a:gd name="T35" fmla="*/ 2147483646 h 193"/>
              <a:gd name="T36" fmla="*/ 2147483646 w 347"/>
              <a:gd name="T37" fmla="*/ 2147483646 h 193"/>
              <a:gd name="T38" fmla="*/ 2147483646 w 347"/>
              <a:gd name="T39" fmla="*/ 2147483646 h 193"/>
              <a:gd name="T40" fmla="*/ 2147483646 w 347"/>
              <a:gd name="T41" fmla="*/ 2147483646 h 193"/>
              <a:gd name="T42" fmla="*/ 2147483646 w 347"/>
              <a:gd name="T43" fmla="*/ 2147483646 h 193"/>
              <a:gd name="T44" fmla="*/ 2147483646 w 347"/>
              <a:gd name="T45" fmla="*/ 2147483646 h 193"/>
              <a:gd name="T46" fmla="*/ 2147483646 w 347"/>
              <a:gd name="T47" fmla="*/ 2147483646 h 193"/>
              <a:gd name="T48" fmla="*/ 2147483646 w 347"/>
              <a:gd name="T49" fmla="*/ 2147483646 h 193"/>
              <a:gd name="T50" fmla="*/ 2147483646 w 347"/>
              <a:gd name="T51" fmla="*/ 2147483646 h 193"/>
              <a:gd name="T52" fmla="*/ 2147483646 w 347"/>
              <a:gd name="T53" fmla="*/ 2147483646 h 193"/>
              <a:gd name="T54" fmla="*/ 2147483646 w 347"/>
              <a:gd name="T55" fmla="*/ 2147483646 h 193"/>
              <a:gd name="T56" fmla="*/ 2147483646 w 347"/>
              <a:gd name="T57" fmla="*/ 2147483646 h 193"/>
              <a:gd name="T58" fmla="*/ 2147483646 w 347"/>
              <a:gd name="T59" fmla="*/ 2147483646 h 193"/>
              <a:gd name="T60" fmla="*/ 2147483646 w 347"/>
              <a:gd name="T61" fmla="*/ 2147483646 h 193"/>
              <a:gd name="T62" fmla="*/ 2147483646 w 347"/>
              <a:gd name="T63" fmla="*/ 2147483646 h 193"/>
              <a:gd name="T64" fmla="*/ 2147483646 w 347"/>
              <a:gd name="T65" fmla="*/ 2147483646 h 193"/>
              <a:gd name="T66" fmla="*/ 2147483646 w 347"/>
              <a:gd name="T67" fmla="*/ 2147483646 h 193"/>
              <a:gd name="T68" fmla="*/ 2147483646 w 347"/>
              <a:gd name="T69" fmla="*/ 2147483646 h 193"/>
              <a:gd name="T70" fmla="*/ 2147483646 w 347"/>
              <a:gd name="T71" fmla="*/ 2147483646 h 193"/>
              <a:gd name="T72" fmla="*/ 2147483646 w 347"/>
              <a:gd name="T73" fmla="*/ 2147483646 h 193"/>
              <a:gd name="T74" fmla="*/ 2147483646 w 347"/>
              <a:gd name="T75" fmla="*/ 2147483646 h 193"/>
              <a:gd name="T76" fmla="*/ 2147483646 w 347"/>
              <a:gd name="T77" fmla="*/ 2147483646 h 193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47"/>
              <a:gd name="T118" fmla="*/ 0 h 193"/>
              <a:gd name="T119" fmla="*/ 347 w 347"/>
              <a:gd name="T120" fmla="*/ 193 h 193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47" h="193">
                <a:moveTo>
                  <a:pt x="0" y="137"/>
                </a:moveTo>
                <a:lnTo>
                  <a:pt x="5" y="141"/>
                </a:lnTo>
                <a:lnTo>
                  <a:pt x="10" y="146"/>
                </a:lnTo>
                <a:lnTo>
                  <a:pt x="15" y="150"/>
                </a:lnTo>
                <a:lnTo>
                  <a:pt x="20" y="154"/>
                </a:lnTo>
                <a:lnTo>
                  <a:pt x="25" y="157"/>
                </a:lnTo>
                <a:lnTo>
                  <a:pt x="30" y="161"/>
                </a:lnTo>
                <a:lnTo>
                  <a:pt x="36" y="164"/>
                </a:lnTo>
                <a:lnTo>
                  <a:pt x="41" y="167"/>
                </a:lnTo>
                <a:lnTo>
                  <a:pt x="46" y="170"/>
                </a:lnTo>
                <a:lnTo>
                  <a:pt x="52" y="173"/>
                </a:lnTo>
                <a:lnTo>
                  <a:pt x="57" y="175"/>
                </a:lnTo>
                <a:lnTo>
                  <a:pt x="63" y="178"/>
                </a:lnTo>
                <a:lnTo>
                  <a:pt x="69" y="180"/>
                </a:lnTo>
                <a:lnTo>
                  <a:pt x="74" y="182"/>
                </a:lnTo>
                <a:lnTo>
                  <a:pt x="80" y="184"/>
                </a:lnTo>
                <a:lnTo>
                  <a:pt x="86" y="185"/>
                </a:lnTo>
                <a:lnTo>
                  <a:pt x="91" y="187"/>
                </a:lnTo>
                <a:lnTo>
                  <a:pt x="97" y="188"/>
                </a:lnTo>
                <a:lnTo>
                  <a:pt x="103" y="189"/>
                </a:lnTo>
                <a:lnTo>
                  <a:pt x="108" y="190"/>
                </a:lnTo>
                <a:lnTo>
                  <a:pt x="114" y="191"/>
                </a:lnTo>
                <a:lnTo>
                  <a:pt x="120" y="192"/>
                </a:lnTo>
                <a:lnTo>
                  <a:pt x="126" y="192"/>
                </a:lnTo>
                <a:lnTo>
                  <a:pt x="132" y="192"/>
                </a:lnTo>
                <a:lnTo>
                  <a:pt x="137" y="192"/>
                </a:lnTo>
                <a:lnTo>
                  <a:pt x="143" y="192"/>
                </a:lnTo>
                <a:lnTo>
                  <a:pt x="149" y="192"/>
                </a:lnTo>
                <a:lnTo>
                  <a:pt x="155" y="192"/>
                </a:lnTo>
                <a:lnTo>
                  <a:pt x="160" y="191"/>
                </a:lnTo>
                <a:lnTo>
                  <a:pt x="166" y="191"/>
                </a:lnTo>
                <a:lnTo>
                  <a:pt x="172" y="190"/>
                </a:lnTo>
                <a:lnTo>
                  <a:pt x="177" y="189"/>
                </a:lnTo>
                <a:lnTo>
                  <a:pt x="183" y="188"/>
                </a:lnTo>
                <a:lnTo>
                  <a:pt x="189" y="186"/>
                </a:lnTo>
                <a:lnTo>
                  <a:pt x="194" y="185"/>
                </a:lnTo>
                <a:lnTo>
                  <a:pt x="200" y="183"/>
                </a:lnTo>
                <a:lnTo>
                  <a:pt x="205" y="182"/>
                </a:lnTo>
                <a:lnTo>
                  <a:pt x="210" y="180"/>
                </a:lnTo>
                <a:lnTo>
                  <a:pt x="216" y="178"/>
                </a:lnTo>
                <a:lnTo>
                  <a:pt x="221" y="175"/>
                </a:lnTo>
                <a:lnTo>
                  <a:pt x="226" y="173"/>
                </a:lnTo>
                <a:lnTo>
                  <a:pt x="232" y="171"/>
                </a:lnTo>
                <a:lnTo>
                  <a:pt x="237" y="168"/>
                </a:lnTo>
                <a:lnTo>
                  <a:pt x="242" y="165"/>
                </a:lnTo>
                <a:lnTo>
                  <a:pt x="247" y="162"/>
                </a:lnTo>
                <a:lnTo>
                  <a:pt x="251" y="159"/>
                </a:lnTo>
                <a:lnTo>
                  <a:pt x="256" y="156"/>
                </a:lnTo>
                <a:lnTo>
                  <a:pt x="261" y="153"/>
                </a:lnTo>
                <a:lnTo>
                  <a:pt x="266" y="150"/>
                </a:lnTo>
                <a:lnTo>
                  <a:pt x="270" y="146"/>
                </a:lnTo>
                <a:lnTo>
                  <a:pt x="275" y="142"/>
                </a:lnTo>
                <a:lnTo>
                  <a:pt x="279" y="139"/>
                </a:lnTo>
                <a:lnTo>
                  <a:pt x="283" y="135"/>
                </a:lnTo>
                <a:lnTo>
                  <a:pt x="287" y="131"/>
                </a:lnTo>
                <a:lnTo>
                  <a:pt x="291" y="127"/>
                </a:lnTo>
                <a:lnTo>
                  <a:pt x="295" y="122"/>
                </a:lnTo>
                <a:lnTo>
                  <a:pt x="299" y="118"/>
                </a:lnTo>
                <a:lnTo>
                  <a:pt x="303" y="113"/>
                </a:lnTo>
                <a:lnTo>
                  <a:pt x="306" y="109"/>
                </a:lnTo>
                <a:lnTo>
                  <a:pt x="310" y="104"/>
                </a:lnTo>
                <a:lnTo>
                  <a:pt x="313" y="99"/>
                </a:lnTo>
                <a:lnTo>
                  <a:pt x="316" y="94"/>
                </a:lnTo>
                <a:lnTo>
                  <a:pt x="319" y="89"/>
                </a:lnTo>
                <a:lnTo>
                  <a:pt x="322" y="84"/>
                </a:lnTo>
                <a:lnTo>
                  <a:pt x="325" y="78"/>
                </a:lnTo>
                <a:lnTo>
                  <a:pt x="327" y="73"/>
                </a:lnTo>
                <a:lnTo>
                  <a:pt x="330" y="68"/>
                </a:lnTo>
                <a:lnTo>
                  <a:pt x="332" y="62"/>
                </a:lnTo>
                <a:lnTo>
                  <a:pt x="334" y="56"/>
                </a:lnTo>
                <a:lnTo>
                  <a:pt x="336" y="50"/>
                </a:lnTo>
                <a:lnTo>
                  <a:pt x="338" y="44"/>
                </a:lnTo>
                <a:lnTo>
                  <a:pt x="340" y="38"/>
                </a:lnTo>
                <a:lnTo>
                  <a:pt x="341" y="32"/>
                </a:lnTo>
                <a:lnTo>
                  <a:pt x="342" y="26"/>
                </a:lnTo>
                <a:lnTo>
                  <a:pt x="344" y="20"/>
                </a:lnTo>
                <a:lnTo>
                  <a:pt x="345" y="13"/>
                </a:lnTo>
                <a:lnTo>
                  <a:pt x="345" y="7"/>
                </a:lnTo>
                <a:lnTo>
                  <a:pt x="346" y="0"/>
                </a:lnTo>
              </a:path>
            </a:pathLst>
          </a:custGeom>
          <a:noFill/>
          <a:ln w="50800" cap="rnd" cmpd="sng">
            <a:solidFill>
              <a:srgbClr val="0000FF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6676" name="Rectangle 52"/>
          <p:cNvSpPr>
            <a:spLocks noChangeArrowheads="1"/>
          </p:cNvSpPr>
          <p:nvPr/>
        </p:nvSpPr>
        <p:spPr bwMode="auto">
          <a:xfrm>
            <a:off x="6495764" y="2470575"/>
            <a:ext cx="101221" cy="1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6677" name="Rectangle 53"/>
          <p:cNvSpPr>
            <a:spLocks noChangeArrowheads="1"/>
          </p:cNvSpPr>
          <p:nvPr/>
        </p:nvSpPr>
        <p:spPr bwMode="auto">
          <a:xfrm>
            <a:off x="7803863" y="1648277"/>
            <a:ext cx="99665" cy="15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6678" name="Rectangle 55"/>
          <p:cNvSpPr>
            <a:spLocks noChangeArrowheads="1"/>
          </p:cNvSpPr>
          <p:nvPr/>
        </p:nvSpPr>
        <p:spPr bwMode="auto">
          <a:xfrm>
            <a:off x="2628614" y="3598337"/>
            <a:ext cx="923455" cy="6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500" b="1">
                <a:solidFill>
                  <a:srgbClr val="FFFF00"/>
                </a:solidFill>
                <a:latin typeface="Arial" panose="020B0604020202020204" pitchFamily="34" charset="0"/>
              </a:rPr>
              <a:t>Preteča</a:t>
            </a:r>
          </a:p>
          <a:p>
            <a:pPr algn="ctr" eaLnBrk="1" hangingPunct="1"/>
            <a:r>
              <a:rPr lang="hr-HR" altLang="sr-Latn-RS" sz="1500" b="1">
                <a:solidFill>
                  <a:srgbClr val="FFFF00"/>
                </a:solidFill>
                <a:latin typeface="Arial" panose="020B0604020202020204" pitchFamily="34" charset="0"/>
              </a:rPr>
              <a:t>limfoidne</a:t>
            </a:r>
          </a:p>
          <a:p>
            <a:pPr algn="ctr" eaLnBrk="1" hangingPunct="1"/>
            <a:r>
              <a:rPr lang="hr-HR" altLang="sr-Latn-RS" sz="1500" b="1">
                <a:solidFill>
                  <a:srgbClr val="FFFF00"/>
                </a:solidFill>
                <a:latin typeface="Arial" panose="020B0604020202020204" pitchFamily="34" charset="0"/>
              </a:rPr>
              <a:t>loze</a:t>
            </a:r>
          </a:p>
        </p:txBody>
      </p:sp>
    </p:spTree>
    <p:extLst>
      <p:ext uri="{BB962C8B-B14F-4D97-AF65-F5344CB8AC3E}">
        <p14:creationId xmlns:p14="http://schemas.microsoft.com/office/powerpoint/2010/main" val="174048885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Podrijetlo stanica imunosnog sustava-proces hematopoieze</a:t>
            </a:r>
            <a:endParaRPr lang="hr-HR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1192" y="2060155"/>
            <a:ext cx="11029615" cy="4384712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just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Krvne stanice uključujući stanice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imunosnog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sustava potiču od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samoobnavljajuće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pluripotentne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hematopoietske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matične stanice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u koštanoj srži; diobom nastaje matična stanica, i 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bipotencijalna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 koja se razvija u smjeru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mijelopoieze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ili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limfopoieze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Proces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hematopoieze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odvija se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nepresrano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 započinje tijekom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embrionalnog razvoja u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žumanjčanoj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vreći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zatim u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embrionalnoj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jetri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krajem embrionalnog razvoja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hematopoieza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se odvija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slezeni i koštanoj srži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Nakon rođenja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hematopoieza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 tijekom čitavog života odvija u koštanoj srži (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zdjelične kosti, prsna kost, kralješci i rebra te duge kosti do puberteta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).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Hematopoietski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sustav se održava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klonskom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proliferacijom tri funkcionalno različita tipa stanica: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matičnih stanica,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progenitora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 zrelih krvnih stanica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Matične stanice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imaju veliku sposobnost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samoobnavljanja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 diferenciraju se u različite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progenitorske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stanice. </a:t>
            </a:r>
          </a:p>
          <a:p>
            <a:pPr algn="just"/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Progenitorske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nemaju sposobnost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samoobnavljanja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a njihovom diferencijacijom nastaju svi tipovi zrelih krvnih stanica (eritrociti,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granulociti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monociti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megakariociti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). </a:t>
            </a:r>
            <a:endParaRPr lang="hr-HR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Obilježja hematopoietskih matičnih stanica i regulacija hematopoieze</a:t>
            </a:r>
            <a:endParaRPr lang="hr-HR" altLang="sr-Latn-R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348336"/>
              </p:ext>
            </p:extLst>
          </p:nvPr>
        </p:nvGraphicFramePr>
        <p:xfrm>
          <a:off x="581025" y="2341563"/>
          <a:ext cx="11029950" cy="363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84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581191" y="663556"/>
            <a:ext cx="11029616" cy="625417"/>
          </a:xfrm>
        </p:spPr>
        <p:txBody>
          <a:bodyPr/>
          <a:lstStyle/>
          <a:p>
            <a:r>
              <a:rPr lang="hr-HR" altLang="sr-Latn-RS" dirty="0" err="1" smtClean="0"/>
              <a:t>Hematopoieza</a:t>
            </a:r>
            <a:r>
              <a:rPr lang="hr-HR" altLang="sr-Latn-RS" dirty="0" smtClean="0"/>
              <a:t>; shematski prikaz</a:t>
            </a:r>
          </a:p>
        </p:txBody>
      </p:sp>
      <p:pic>
        <p:nvPicPr>
          <p:cNvPr id="747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1" y="1377108"/>
            <a:ext cx="11029615" cy="51841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6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smtClean="0"/>
              <a:t>Regulaciji proliferacije i diferencijacije stanica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49137"/>
            <a:ext cx="11029615" cy="4417763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regulaciji proliferacije i diferencijacije stanica proizvodi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protoonkogena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funkcionalno su povezani s čimbenicima rasta, njihovim receptorima i drugim glasnicima koji prenose signale u jezgru.</a:t>
            </a:r>
          </a:p>
          <a:p>
            <a:endParaRPr lang="hr-HR" altLang="sr-Latn-RS" sz="18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Promjena strukture ili izražajnosti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protoonkogena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vodi stvaranju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onkogena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funkcionalno uključenih u nastanak i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razvoj malignih oboljenja </a:t>
            </a:r>
          </a:p>
          <a:p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Onkogeni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pritom: </a:t>
            </a:r>
          </a:p>
          <a:p>
            <a:pPr lvl="1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a)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mjenjaju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djelovanje čimbenika rasta,</a:t>
            </a:r>
          </a:p>
          <a:p>
            <a:pPr lvl="1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b) povećavaju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proliferacijski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kapacitet i kapacitet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samoobnavljanja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hematopoietskih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matičnih stanica i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progenitora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</a:t>
            </a:r>
          </a:p>
          <a:p>
            <a:pPr lvl="1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c) blokiraju ili smanjuju diferencijacijski kapacitet,</a:t>
            </a:r>
          </a:p>
          <a:p>
            <a:pPr lvl="1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d)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mjenjaju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djelovanje čimbenika rasta i odgovor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hematopoietskih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 na njih</a:t>
            </a:r>
          </a:p>
          <a:p>
            <a:pPr lvl="1"/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e) uzrokuju neovisnost diferencijacije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hematopoietskih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 o egzogenim čimbenicima </a:t>
            </a:r>
            <a:r>
              <a:rPr lang="hr-HR" altLang="sr-Latn-RS" sz="1600" dirty="0" smtClean="0"/>
              <a:t>rasta (</a:t>
            </a:r>
            <a:r>
              <a:rPr lang="hr-HR" altLang="sr-Latn-RS" sz="1600" dirty="0" err="1" smtClean="0"/>
              <a:t>autokrina</a:t>
            </a:r>
            <a:r>
              <a:rPr lang="hr-HR" altLang="sr-Latn-RS" sz="1600" dirty="0" smtClean="0"/>
              <a:t> regulacija)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6341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1774825" y="63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Arial" panose="020B0604020202020204" pitchFamily="34" charset="0"/>
            </a:endParaRPr>
          </a:p>
        </p:txBody>
      </p:sp>
      <p:graphicFrame>
        <p:nvGraphicFramePr>
          <p:cNvPr id="168266" name="Group 3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774253"/>
              </p:ext>
            </p:extLst>
          </p:nvPr>
        </p:nvGraphicFramePr>
        <p:xfrm>
          <a:off x="286438" y="468016"/>
          <a:ext cx="11589745" cy="6283564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3953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8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981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Naziv </a:t>
                      </a: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citokina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Simbol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Ciljne </a:t>
                      </a: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hematopoietske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stanice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Čimbenik stimulacije kolonija </a:t>
                      </a: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granulocita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makrofaga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GM-CSF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Makrofazi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neutrofili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eozinofili,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megakariociti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oligopotentni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progenitori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3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Čimbenik stimulacije kolonija </a:t>
                      </a: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granulocita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G-CSF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Makrofazi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neutrofili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334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Čimbenik stimulacije kolonija </a:t>
                      </a: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makrofaga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M-CSF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Makrofazi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neutrofili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13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Čimbenik stimulacije </a:t>
                      </a: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multipotentnih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stanica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Multi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-CSF 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(IL-3)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Makrofazi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neutrofili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eozinofili,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bazofilu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megakariociti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pluripotentne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matične stanice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Interleukin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IL-1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Matične stanice,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endotelne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stanice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Interleukin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IL-2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Interleukin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4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IL-4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Interleukin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IL-5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eozinofili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Interleukin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6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IL-6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granulociti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multipotentni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progenitori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Interleukin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7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IL-7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Eritropoetin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Epo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Eritrociti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Interferon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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IFN-</a:t>
                      </a: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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NK stanice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Interferon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IFN-</a:t>
                      </a: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NK stanice 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Interferon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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IFN-</a:t>
                      </a: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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NK stanice,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endotelne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stanice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Transformirajući čimbenik rasta 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TGF-</a:t>
                      </a:r>
                      <a:r>
                        <a:rPr kumimoji="0" lang="hr-HR" sz="16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</a:t>
                      </a:r>
                      <a:endParaRPr kumimoji="0" lang="hr-H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NK stanice, 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endotelne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stanice,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fibroblasti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981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Čimbenik nekroze tumora</a:t>
                      </a:r>
                      <a:endParaRPr kumimoji="0" lang="hr-H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TNF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Makrofazi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T i B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limfociti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endotelne</a:t>
                      </a:r>
                      <a:r>
                        <a:rPr kumimoji="0" lang="hr-H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stanice, </a:t>
                      </a:r>
                      <a:r>
                        <a:rPr kumimoji="0" lang="hr-H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fibroblasti</a:t>
                      </a:r>
                      <a:endParaRPr kumimoji="0" lang="hr-H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2" marR="91442" anchor="ctr" horzOverflow="overflow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1821" name="Text Box 331"/>
          <p:cNvSpPr txBox="1">
            <a:spLocks noChangeArrowheads="1"/>
          </p:cNvSpPr>
          <p:nvPr/>
        </p:nvSpPr>
        <p:spPr bwMode="auto">
          <a:xfrm>
            <a:off x="646106" y="6351"/>
            <a:ext cx="828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 b="1" dirty="0" err="1">
                <a:latin typeface="Arial Narrow" panose="020B0606020202030204" pitchFamily="34" charset="0"/>
              </a:rPr>
              <a:t>Hematopoietski</a:t>
            </a:r>
            <a:r>
              <a:rPr lang="hr-HR" altLang="sr-Latn-RS" sz="2400" b="1" dirty="0">
                <a:latin typeface="Arial Narrow" panose="020B0606020202030204" pitchFamily="34" charset="0"/>
              </a:rPr>
              <a:t> čimbenici rasta i ciljne stanice krvotvornog tkiva</a:t>
            </a:r>
          </a:p>
        </p:txBody>
      </p:sp>
    </p:spTree>
    <p:extLst>
      <p:ext uri="{BB962C8B-B14F-4D97-AF65-F5344CB8AC3E}">
        <p14:creationId xmlns:p14="http://schemas.microsoft.com/office/powerpoint/2010/main" val="33759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Onkogeni u hematološkim neoplazijama</a:t>
            </a:r>
            <a:endParaRPr lang="hr-HR" dirty="0"/>
          </a:p>
        </p:txBody>
      </p:sp>
      <p:graphicFrame>
        <p:nvGraphicFramePr>
          <p:cNvPr id="4" name="Group 1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6613931"/>
              </p:ext>
            </p:extLst>
          </p:nvPr>
        </p:nvGraphicFramePr>
        <p:xfrm>
          <a:off x="575895" y="1978925"/>
          <a:ext cx="11029615" cy="4717708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38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0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90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Onkogen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Promjena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Hematološka </a:t>
                      </a:r>
                      <a:r>
                        <a:rPr kumimoji="0" lang="hr-HR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neoplazija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87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c-</a:t>
                      </a:r>
                      <a:r>
                        <a:rPr kumimoji="0" lang="hr-HR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myc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Burkitt-ov limfom, akutna limfocitna leukemija (ALL), T-limfomi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83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c-</a:t>
                      </a:r>
                      <a:r>
                        <a:rPr kumimoji="0" lang="hr-HR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abl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Kronična mijeloidna leukemija (KML)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0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Bcl-1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Kronična </a:t>
                      </a:r>
                      <a:r>
                        <a:rPr kumimoji="0" lang="hr-H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limfocitna</a:t>
                      </a: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leukemija (KLL)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0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Bcl-2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Folikularni</a:t>
                      </a: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B-limfom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18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Ha-</a:t>
                      </a:r>
                      <a:r>
                        <a:rPr kumimoji="0" lang="hr-HR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ras</a:t>
                      </a:r>
                      <a:endParaRPr kumimoji="0" lang="hr-HR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N-</a:t>
                      </a:r>
                      <a:r>
                        <a:rPr kumimoji="0" lang="hr-HR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ras</a:t>
                      </a:r>
                      <a:endParaRPr kumimoji="0" lang="hr-HR" sz="20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Ki-</a:t>
                      </a:r>
                      <a:r>
                        <a:rPr kumimoji="0" lang="hr-HR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ras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Mutacija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Akutna </a:t>
                      </a:r>
                      <a:r>
                        <a:rPr kumimoji="0" lang="hr-H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mijeloidna</a:t>
                      </a: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leukemija (KML)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Akutna </a:t>
                      </a:r>
                      <a:r>
                        <a:rPr kumimoji="0" lang="hr-H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limfoidna</a:t>
                      </a: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leukemija (KML)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Kronična </a:t>
                      </a:r>
                      <a:r>
                        <a:rPr kumimoji="0" lang="hr-H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mijeloidna</a:t>
                      </a: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leukemija (KML)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903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p53</a:t>
                      </a:r>
                      <a:endParaRPr kumimoji="0" lang="hr-H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Translokacija</a:t>
                      </a:r>
                      <a:endParaRPr kumimoji="0" lang="hr-H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Kronična </a:t>
                      </a:r>
                      <a:r>
                        <a:rPr kumimoji="0" lang="hr-HR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mijeloidna</a:t>
                      </a:r>
                      <a:r>
                        <a:rPr kumimoji="0" lang="hr-H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leukemija (KML)</a:t>
                      </a:r>
                      <a:endParaRPr kumimoji="0" lang="hr-H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5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Glavne komponente </a:t>
            </a:r>
            <a:r>
              <a:rPr lang="hr-HR" altLang="sr-Latn-R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altLang="sr-Latn-R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</a:t>
            </a:r>
            <a:endParaRPr lang="hr-H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254396"/>
              </p:ext>
            </p:extLst>
          </p:nvPr>
        </p:nvGraphicFramePr>
        <p:xfrm>
          <a:off x="575894" y="1742737"/>
          <a:ext cx="10859614" cy="4754882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169388">
                  <a:extLst>
                    <a:ext uri="{9D8B030D-6E8A-4147-A177-3AD203B41FA5}">
                      <a16:colId xmlns:a16="http://schemas.microsoft.com/office/drawing/2014/main" val="897227242"/>
                    </a:ext>
                  </a:extLst>
                </a:gridCol>
                <a:gridCol w="7690226">
                  <a:extLst>
                    <a:ext uri="{9D8B030D-6E8A-4147-A177-3AD203B41FA5}">
                      <a16:colId xmlns:a16="http://schemas.microsoft.com/office/drawing/2014/main" val="4048921152"/>
                    </a:ext>
                  </a:extLst>
                </a:gridCol>
              </a:tblGrid>
              <a:tr h="4720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Organ </a:t>
                      </a:r>
                      <a:r>
                        <a:rPr lang="en-US" sz="1800" dirty="0" err="1" smtClean="0">
                          <a:effectLst/>
                        </a:rPr>
                        <a:t>ili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tkivo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Funkcija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2500681106"/>
                  </a:ext>
                </a:extLst>
              </a:tr>
              <a:tr h="7122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Koža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sluznice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prob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, </a:t>
                      </a:r>
                      <a:r>
                        <a:rPr lang="en-US" sz="1800" dirty="0" err="1" smtClean="0">
                          <a:effectLst/>
                        </a:rPr>
                        <a:t>resp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i </a:t>
                      </a:r>
                      <a:r>
                        <a:rPr lang="en-US" sz="1800" dirty="0" err="1" smtClean="0">
                          <a:effectLst/>
                        </a:rPr>
                        <a:t>urogen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sustava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Zapreka</a:t>
                      </a:r>
                      <a:r>
                        <a:rPr lang="en-US" sz="1800" dirty="0">
                          <a:effectLst/>
                        </a:rPr>
                        <a:t> za </a:t>
                      </a:r>
                      <a:r>
                        <a:rPr lang="en-US" sz="1800" dirty="0" err="1" smtClean="0">
                          <a:effectLst/>
                        </a:rPr>
                        <a:t>mikroorganizme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45282148"/>
                  </a:ext>
                </a:extLst>
              </a:tr>
              <a:tr h="7105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Limfa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limfne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žile</a:t>
                      </a:r>
                      <a:endParaRPr lang="hr-HR" sz="1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Vraćanje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međustaničnih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tekućina</a:t>
                      </a:r>
                      <a:r>
                        <a:rPr lang="en-US" sz="1800" dirty="0">
                          <a:effectLst/>
                        </a:rPr>
                        <a:t> do </a:t>
                      </a:r>
                      <a:r>
                        <a:rPr lang="en-US" sz="1800" dirty="0" err="1">
                          <a:effectLst/>
                        </a:rPr>
                        <a:t>krvi</a:t>
                      </a:r>
                      <a:r>
                        <a:rPr lang="en-US" sz="1800" dirty="0">
                          <a:effectLst/>
                        </a:rPr>
                        <a:t>; </a:t>
                      </a:r>
                      <a:r>
                        <a:rPr lang="en-US" sz="1800" dirty="0" err="1">
                          <a:effectLst/>
                        </a:rPr>
                        <a:t>prenos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leukocitnih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protutijela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nošenje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mikroba</a:t>
                      </a:r>
                      <a:r>
                        <a:rPr lang="en-US" sz="1800" dirty="0">
                          <a:effectLst/>
                        </a:rPr>
                        <a:t> do </a:t>
                      </a:r>
                      <a:r>
                        <a:rPr lang="en-US" sz="1800" dirty="0" err="1">
                          <a:effectLst/>
                        </a:rPr>
                        <a:t>limfnog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čvora</a:t>
                      </a:r>
                      <a:r>
                        <a:rPr lang="en-US" sz="1800" dirty="0" smtClean="0">
                          <a:effectLst/>
                        </a:rPr>
                        <a:t>.</a:t>
                      </a:r>
                      <a:r>
                        <a:rPr lang="hr-HR" sz="1800" dirty="0" smtClean="0">
                          <a:effectLst/>
                        </a:rPr>
                        <a:t> 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189098220"/>
                  </a:ext>
                </a:extLst>
              </a:tr>
              <a:tr h="38743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r-HR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</a:t>
                      </a:r>
                      <a:r>
                        <a:rPr kumimoji="0" lang="en-US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imfne</a:t>
                      </a:r>
                      <a:r>
                        <a:rPr kumimoji="0" lang="en-US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žile</a:t>
                      </a:r>
                      <a:endParaRPr kumimoji="0" lang="hr-H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effectLst/>
                        </a:rPr>
                        <a:t>Stvaraju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kanaliće</a:t>
                      </a:r>
                      <a:r>
                        <a:rPr lang="en-US" sz="1800" dirty="0" smtClean="0">
                          <a:effectLst/>
                        </a:rPr>
                        <a:t> za </a:t>
                      </a:r>
                      <a:r>
                        <a:rPr lang="en-US" sz="1800" dirty="0" err="1" smtClean="0">
                          <a:effectLst/>
                        </a:rPr>
                        <a:t>protok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limfe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 smtClean="0">
                          <a:effectLst/>
                        </a:rPr>
                        <a:t> </a:t>
                      </a:r>
                      <a:endParaRPr kumimoji="0" lang="hr-HR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1259871166"/>
                  </a:ext>
                </a:extLst>
              </a:tr>
              <a:tr h="71338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Limfni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čvorovi</a:t>
                      </a:r>
                      <a:r>
                        <a:rPr lang="en-US" sz="1800" dirty="0">
                          <a:effectLst/>
                        </a:rPr>
                        <a:t>  i </a:t>
                      </a:r>
                      <a:r>
                        <a:rPr lang="en-US" sz="1800" dirty="0" err="1">
                          <a:effectLst/>
                        </a:rPr>
                        <a:t>tonzile</a:t>
                      </a:r>
                      <a:endParaRPr lang="hr-HR" sz="18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Hvataju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mikrobe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iz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limfe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razaraju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ih</a:t>
                      </a:r>
                      <a:r>
                        <a:rPr lang="en-US" sz="1800" dirty="0">
                          <a:effectLst/>
                        </a:rPr>
                        <a:t>, </a:t>
                      </a:r>
                      <a:r>
                        <a:rPr lang="en-US" sz="1800" dirty="0" err="1">
                          <a:effectLst/>
                        </a:rPr>
                        <a:t>skladište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bijele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krvnih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stanica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r>
                        <a:rPr lang="en-US" sz="1800" dirty="0">
                          <a:effectLst/>
                        </a:rPr>
                        <a:t> 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620847549"/>
                  </a:ext>
                </a:extLst>
              </a:tr>
              <a:tr h="4720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Peyerove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ploče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Sprečavaju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ulazak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bakterija</a:t>
                      </a:r>
                      <a:r>
                        <a:rPr lang="en-US" sz="1800" dirty="0">
                          <a:effectLst/>
                        </a:rPr>
                        <a:t> u </a:t>
                      </a:r>
                      <a:r>
                        <a:rPr lang="en-US" sz="1800" dirty="0" err="1">
                          <a:effectLst/>
                        </a:rPr>
                        <a:t>krvnu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tok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999881189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Krv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Prenos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i </a:t>
                      </a:r>
                      <a:r>
                        <a:rPr lang="en-US" sz="1800" dirty="0" err="1">
                          <a:effectLst/>
                        </a:rPr>
                        <a:t>molekula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koje</a:t>
                      </a:r>
                      <a:r>
                        <a:rPr lang="en-US" sz="1800" dirty="0">
                          <a:effectLst/>
                        </a:rPr>
                        <a:t> se bore s </a:t>
                      </a:r>
                      <a:r>
                        <a:rPr lang="en-US" sz="1800" dirty="0" err="1">
                          <a:effectLst/>
                        </a:rPr>
                        <a:t>mikrobima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2701029281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Koštana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srž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Proizvodi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krvne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stanice</a:t>
                      </a:r>
                      <a:r>
                        <a:rPr lang="en-US" sz="1800" dirty="0">
                          <a:effectLst/>
                        </a:rPr>
                        <a:t>; </a:t>
                      </a:r>
                      <a:r>
                        <a:rPr lang="en-US" sz="1800" dirty="0" err="1">
                          <a:effectLst/>
                        </a:rPr>
                        <a:t>razvoj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zrelih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B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3832120430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Slezena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Skladište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bijelih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krvnih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4270392132"/>
                  </a:ext>
                </a:extLst>
              </a:tr>
              <a:tr h="3217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Timus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Razvoj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zrelih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stanica</a:t>
                      </a:r>
                      <a:r>
                        <a:rPr lang="en-US" sz="1800" dirty="0">
                          <a:effectLst/>
                        </a:rPr>
                        <a:t> T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6" marR="68576" marT="0" marB="0"/>
                </a:tc>
                <a:extLst>
                  <a:ext uri="{0D108BD9-81ED-4DB2-BD59-A6C34878D82A}">
                    <a16:rowId xmlns:a16="http://schemas.microsoft.com/office/drawing/2014/main" val="4288412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6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53689"/>
          </a:xfrm>
        </p:spPr>
        <p:txBody>
          <a:bodyPr/>
          <a:lstStyle/>
          <a:p>
            <a:r>
              <a:rPr lang="hr-HR" dirty="0" smtClean="0"/>
              <a:t>Sazrijevanje </a:t>
            </a:r>
            <a:r>
              <a:rPr lang="hr-HR" dirty="0" err="1" smtClean="0"/>
              <a:t>limfocita</a:t>
            </a:r>
            <a:endParaRPr lang="hr-HR" dirty="0"/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4788" y="1555845"/>
            <a:ext cx="10522423" cy="4531056"/>
          </a:xfrm>
        </p:spPr>
      </p:pic>
    </p:spTree>
    <p:extLst>
      <p:ext uri="{BB962C8B-B14F-4D97-AF65-F5344CB8AC3E}">
        <p14:creationId xmlns:p14="http://schemas.microsoft.com/office/powerpoint/2010/main" val="206919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99098"/>
          </a:xfrm>
        </p:spPr>
        <p:txBody>
          <a:bodyPr/>
          <a:lstStyle/>
          <a:p>
            <a:r>
              <a:rPr lang="hr-HR" altLang="sr-Latn-RS" dirty="0" smtClean="0"/>
              <a:t>Stupnjevi sazrijevanja stanica B</a:t>
            </a: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1760561"/>
            <a:ext cx="10896575" cy="4804012"/>
          </a:xfrm>
        </p:spPr>
      </p:pic>
    </p:spTree>
    <p:extLst>
      <p:ext uri="{BB962C8B-B14F-4D97-AF65-F5344CB8AC3E}">
        <p14:creationId xmlns:p14="http://schemas.microsoft.com/office/powerpoint/2010/main" val="861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6351"/>
          </a:xfrm>
        </p:spPr>
        <p:txBody>
          <a:bodyPr/>
          <a:lstStyle/>
          <a:p>
            <a:r>
              <a:rPr lang="hr-HR" altLang="sr-Latn-RS" dirty="0" smtClean="0"/>
              <a:t>Timus </a:t>
            </a:r>
            <a:endParaRPr lang="hr-HR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58530" y="1438507"/>
            <a:ext cx="11152278" cy="5123242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Timus (prsna žlijezda) je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primarni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limfatički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organ u sisavaca u kome matične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hematopoietske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 postaju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imunokompetentne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(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imunosne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).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Proces nastanka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imunokompetentni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 zbiva se bez nazočnosti antigena. 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Timus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je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limfoepitelni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organ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sastavljen od dva režnja, smješten u grudnom košu iznad srca i iza prsne kosti (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sternuma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). 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Pri rođenju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djece teži 15 do 20 g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naglo raste tijekom prve dvije godine života, potom sporije, da bi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pubertetu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dosegao težinu oko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40 g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nakon čega se  počinje smanjivati i kržljati, no nikada posve ne nestaje. 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Svaki je režanj fibroznim tračcima podijeljen na manje režnjeve,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građene od kore i srži.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KORA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je izraženija i zauzima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85 do 90% obujma timusa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a čine je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nezreli timusni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(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timociti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), epitelne stanice i nešto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makrofaga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SRŽ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zauzima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10 do 15% obujma timusa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 sadrži zrele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koji napuštaju timus i odlaze u krvni i limfni optok. 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Timus je mjesto u kojem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prastanice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krećući se od kore prema srži, sazrijevaju do zrelih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T, sposobnih za specifično prepoznavanje antigena;  timus je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uključen u diferencijaciju 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pristiglih iz koštane srži, u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</a:t>
            </a:r>
          </a:p>
          <a:p>
            <a:pPr algn="just">
              <a:lnSpc>
                <a:spcPct val="100000"/>
              </a:lnSpc>
            </a:pP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Mjestimično se u srži nalaze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nakupine epitelnih stanica (</a:t>
            </a:r>
            <a:r>
              <a:rPr lang="hr-HR" altLang="sr-Latn-RS" sz="1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Hassalova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tjelešca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 koja predstavljaju mjesta odumiranja stanica; </a:t>
            </a:r>
            <a:r>
              <a:rPr lang="hr-HR" altLang="sr-Latn-RS" sz="1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timus napušta 2-5% funkcijskih zrelih stanica 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dok ostale odumiru procesom </a:t>
            </a:r>
            <a:r>
              <a:rPr lang="hr-HR" altLang="sr-Latn-RS" sz="18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apoptoze</a:t>
            </a:r>
            <a:r>
              <a:rPr lang="hr-HR" altLang="sr-Latn-R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hr-HR" altLang="sr-Latn-RS" sz="18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581192" y="702156"/>
            <a:ext cx="11029616" cy="921928"/>
          </a:xfrm>
        </p:spPr>
        <p:txBody>
          <a:bodyPr/>
          <a:lstStyle/>
          <a:p>
            <a:r>
              <a:rPr lang="hr-HR" altLang="sr-Latn-RS" dirty="0" smtClean="0"/>
              <a:t>Timus; shematski prikaz</a:t>
            </a:r>
          </a:p>
        </p:txBody>
      </p:sp>
      <p:pic>
        <p:nvPicPr>
          <p:cNvPr id="19459" name="Picture 6" descr="Sazrijevanje u timus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489" y="1624085"/>
            <a:ext cx="6782937" cy="5233914"/>
          </a:xfrm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394050"/>
              </p:ext>
            </p:extLst>
          </p:nvPr>
        </p:nvGraphicFramePr>
        <p:xfrm>
          <a:off x="7301552" y="532262"/>
          <a:ext cx="4775896" cy="632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Drawing" r:id="rId4" imgW="6391275" imgH="9696450" progId="WPDraw30.Drawing">
                  <p:embed/>
                </p:oleObj>
              </mc:Choice>
              <mc:Fallback>
                <p:oleObj name="Drawing" r:id="rId4" imgW="6391275" imgH="9696450" progId="WPDraw30.Drawing">
                  <p:embed/>
                  <p:pic>
                    <p:nvPicPr>
                      <p:cNvPr id="43011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1552" y="532262"/>
                        <a:ext cx="4775896" cy="63257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167711" y="532261"/>
            <a:ext cx="3024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altLang="sr-Latn-R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RAZVOJ LIMFOCITA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6879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58" y="738829"/>
            <a:ext cx="8640960" cy="5688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Freeform 3"/>
          <p:cNvSpPr>
            <a:spLocks/>
          </p:cNvSpPr>
          <p:nvPr/>
        </p:nvSpPr>
        <p:spPr bwMode="auto">
          <a:xfrm>
            <a:off x="5405439" y="1917700"/>
            <a:ext cx="541337" cy="685800"/>
          </a:xfrm>
          <a:custGeom>
            <a:avLst/>
            <a:gdLst>
              <a:gd name="T0" fmla="*/ 0 w 341"/>
              <a:gd name="T1" fmla="*/ 0 h 432"/>
              <a:gd name="T2" fmla="*/ 2147483646 w 341"/>
              <a:gd name="T3" fmla="*/ 0 h 432"/>
              <a:gd name="T4" fmla="*/ 2147483646 w 341"/>
              <a:gd name="T5" fmla="*/ 2147483646 h 432"/>
              <a:gd name="T6" fmla="*/ 0 w 341"/>
              <a:gd name="T7" fmla="*/ 2147483646 h 432"/>
              <a:gd name="T8" fmla="*/ 0 w 341"/>
              <a:gd name="T9" fmla="*/ 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"/>
              <a:gd name="T16" fmla="*/ 0 h 432"/>
              <a:gd name="T17" fmla="*/ 341 w 341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" h="432">
                <a:moveTo>
                  <a:pt x="0" y="0"/>
                </a:moveTo>
                <a:lnTo>
                  <a:pt x="340" y="0"/>
                </a:lnTo>
                <a:lnTo>
                  <a:pt x="340" y="431"/>
                </a:lnTo>
                <a:lnTo>
                  <a:pt x="0" y="431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491163" y="2078039"/>
            <a:ext cx="3238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989" name="Freeform 5"/>
          <p:cNvSpPr>
            <a:spLocks/>
          </p:cNvSpPr>
          <p:nvPr/>
        </p:nvSpPr>
        <p:spPr bwMode="auto">
          <a:xfrm>
            <a:off x="8148639" y="1876426"/>
            <a:ext cx="541337" cy="684213"/>
          </a:xfrm>
          <a:custGeom>
            <a:avLst/>
            <a:gdLst>
              <a:gd name="T0" fmla="*/ 0 w 341"/>
              <a:gd name="T1" fmla="*/ 0 h 431"/>
              <a:gd name="T2" fmla="*/ 2147483646 w 341"/>
              <a:gd name="T3" fmla="*/ 0 h 431"/>
              <a:gd name="T4" fmla="*/ 2147483646 w 341"/>
              <a:gd name="T5" fmla="*/ 2147483646 h 431"/>
              <a:gd name="T6" fmla="*/ 0 w 341"/>
              <a:gd name="T7" fmla="*/ 2147483646 h 431"/>
              <a:gd name="T8" fmla="*/ 0 w 341"/>
              <a:gd name="T9" fmla="*/ 0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"/>
              <a:gd name="T16" fmla="*/ 0 h 431"/>
              <a:gd name="T17" fmla="*/ 341 w 341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" h="431">
                <a:moveTo>
                  <a:pt x="0" y="0"/>
                </a:moveTo>
                <a:lnTo>
                  <a:pt x="340" y="0"/>
                </a:lnTo>
                <a:lnTo>
                  <a:pt x="340" y="430"/>
                </a:lnTo>
                <a:lnTo>
                  <a:pt x="0" y="43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8262938" y="2008189"/>
            <a:ext cx="260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5005389" y="3814764"/>
            <a:ext cx="185737" cy="173037"/>
          </a:xfrm>
          <a:custGeom>
            <a:avLst/>
            <a:gdLst>
              <a:gd name="T0" fmla="*/ 2147483646 w 117"/>
              <a:gd name="T1" fmla="*/ 0 h 109"/>
              <a:gd name="T2" fmla="*/ 0 w 117"/>
              <a:gd name="T3" fmla="*/ 2147483646 h 109"/>
              <a:gd name="T4" fmla="*/ 0 60000 65536"/>
              <a:gd name="T5" fmla="*/ 0 60000 65536"/>
              <a:gd name="T6" fmla="*/ 0 w 117"/>
              <a:gd name="T7" fmla="*/ 0 h 109"/>
              <a:gd name="T8" fmla="*/ 117 w 117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7" h="109">
                <a:moveTo>
                  <a:pt x="116" y="0"/>
                </a:moveTo>
                <a:lnTo>
                  <a:pt x="0" y="108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5002213" y="4381500"/>
            <a:ext cx="461962" cy="1588"/>
          </a:xfrm>
          <a:custGeom>
            <a:avLst/>
            <a:gdLst>
              <a:gd name="T0" fmla="*/ 2147483646 w 291"/>
              <a:gd name="T1" fmla="*/ 0 h 1"/>
              <a:gd name="T2" fmla="*/ 0 w 291"/>
              <a:gd name="T3" fmla="*/ 0 h 1"/>
              <a:gd name="T4" fmla="*/ 0 60000 65536"/>
              <a:gd name="T5" fmla="*/ 0 60000 65536"/>
              <a:gd name="T6" fmla="*/ 0 w 291"/>
              <a:gd name="T7" fmla="*/ 0 h 1"/>
              <a:gd name="T8" fmla="*/ 291 w 29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91" h="1">
                <a:moveTo>
                  <a:pt x="290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4468814" y="3981451"/>
            <a:ext cx="541337" cy="684213"/>
          </a:xfrm>
          <a:custGeom>
            <a:avLst/>
            <a:gdLst>
              <a:gd name="T0" fmla="*/ 0 w 341"/>
              <a:gd name="T1" fmla="*/ 0 h 431"/>
              <a:gd name="T2" fmla="*/ 2147483646 w 341"/>
              <a:gd name="T3" fmla="*/ 0 h 431"/>
              <a:gd name="T4" fmla="*/ 2147483646 w 341"/>
              <a:gd name="T5" fmla="*/ 2147483646 h 431"/>
              <a:gd name="T6" fmla="*/ 0 w 341"/>
              <a:gd name="T7" fmla="*/ 2147483646 h 431"/>
              <a:gd name="T8" fmla="*/ 0 w 341"/>
              <a:gd name="T9" fmla="*/ 0 h 4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"/>
              <a:gd name="T16" fmla="*/ 0 h 431"/>
              <a:gd name="T17" fmla="*/ 341 w 341"/>
              <a:gd name="T18" fmla="*/ 431 h 4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" h="431">
                <a:moveTo>
                  <a:pt x="0" y="0"/>
                </a:moveTo>
                <a:lnTo>
                  <a:pt x="340" y="0"/>
                </a:lnTo>
                <a:lnTo>
                  <a:pt x="340" y="430"/>
                </a:lnTo>
                <a:lnTo>
                  <a:pt x="0" y="430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4578350" y="4127501"/>
            <a:ext cx="2809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300" b="1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606551" y="6113463"/>
            <a:ext cx="38576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X25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9036050" y="6618288"/>
            <a:ext cx="1474788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</p:spTree>
    <p:extLst>
      <p:ext uri="{BB962C8B-B14F-4D97-AF65-F5344CB8AC3E}">
        <p14:creationId xmlns:p14="http://schemas.microsoft.com/office/powerpoint/2010/main" val="1870619063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744300"/>
          </a:xfrm>
        </p:spPr>
        <p:txBody>
          <a:bodyPr/>
          <a:lstStyle/>
          <a:p>
            <a:r>
              <a:rPr lang="hr-HR" altLang="sr-Latn-RS" dirty="0" smtClean="0"/>
              <a:t>Antigen </a:t>
            </a:r>
            <a:r>
              <a:rPr lang="hr-HR" altLang="sr-Latn-RS" dirty="0" err="1" smtClean="0"/>
              <a:t>predočne</a:t>
            </a:r>
            <a:r>
              <a:rPr lang="hr-HR" altLang="sr-Latn-RS" dirty="0" smtClean="0"/>
              <a:t> stanice timusa</a:t>
            </a:r>
            <a:endParaRPr lang="hr-HR" dirty="0"/>
          </a:p>
        </p:txBody>
      </p:sp>
      <p:graphicFrame>
        <p:nvGraphicFramePr>
          <p:cNvPr id="44035" name="Object 6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29285447"/>
              </p:ext>
            </p:extLst>
          </p:nvPr>
        </p:nvGraphicFramePr>
        <p:xfrm>
          <a:off x="0" y="1411288"/>
          <a:ext cx="8940800" cy="544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Drawing" r:id="rId3" imgW="8410575" imgH="6638925" progId="WPDraw30.Drawing">
                  <p:embed/>
                </p:oleObj>
              </mc:Choice>
              <mc:Fallback>
                <p:oleObj name="Drawing" r:id="rId3" imgW="8410575" imgH="6638925" progId="WPDraw30.Drawing">
                  <p:embed/>
                  <p:pic>
                    <p:nvPicPr>
                      <p:cNvPr id="44035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1288"/>
                        <a:ext cx="8940800" cy="5446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96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sr-Latn-CS" altLang="sr-Latn-R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555" name="Picture 2" descr="G:\IMUNIOLOGIJA i IMUNOGENETIKA-ORGINALI\CENTRALNA TOLERANCIJ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21" y="491320"/>
            <a:ext cx="10296074" cy="62711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81731" y="35211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437" y="725550"/>
            <a:ext cx="2710588" cy="2795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80616" y="3436484"/>
            <a:ext cx="2986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CD117</a:t>
            </a:r>
            <a:r>
              <a:rPr lang="hr-HR" sz="1600" dirty="0" smtClean="0"/>
              <a:t> –receptor za </a:t>
            </a:r>
            <a:r>
              <a:rPr lang="hr-HR" sz="1600" dirty="0" err="1" smtClean="0"/>
              <a:t>stem</a:t>
            </a:r>
            <a:r>
              <a:rPr lang="hr-HR" sz="1600" dirty="0" smtClean="0"/>
              <a:t> </a:t>
            </a:r>
            <a:r>
              <a:rPr lang="hr-HR" sz="1600" dirty="0" err="1" smtClean="0"/>
              <a:t>cell</a:t>
            </a:r>
            <a:endParaRPr lang="hr-HR" sz="1600" dirty="0" smtClean="0"/>
          </a:p>
          <a:p>
            <a:r>
              <a:rPr lang="hr-HR" sz="1600" dirty="0" smtClean="0"/>
              <a:t> </a:t>
            </a:r>
            <a:r>
              <a:rPr lang="hr-HR" sz="1600" dirty="0" err="1"/>
              <a:t>factor</a:t>
            </a:r>
            <a:r>
              <a:rPr lang="hr-HR" sz="1600" dirty="0"/>
              <a:t> (SCF)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3" y="4021259"/>
            <a:ext cx="2884228" cy="274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0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744300"/>
          </a:xfrm>
        </p:spPr>
        <p:txBody>
          <a:bodyPr/>
          <a:lstStyle/>
          <a:p>
            <a:r>
              <a:rPr lang="hr-HR" altLang="sr-Latn-RS" dirty="0" smtClean="0"/>
              <a:t>Stupnjevi sazrijevanja stanica T</a:t>
            </a:r>
            <a:endParaRPr lang="hr-HR" dirty="0"/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88" y="1473200"/>
            <a:ext cx="10882312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smtClean="0"/>
              <a:t>Razvoj </a:t>
            </a:r>
            <a:r>
              <a:rPr lang="hr-HR" altLang="sr-Latn-RS" dirty="0" err="1" smtClean="0"/>
              <a:t>limfocita</a:t>
            </a:r>
            <a:endParaRPr lang="hr-HR" dirty="0"/>
          </a:p>
        </p:txBody>
      </p:sp>
      <p:graphicFrame>
        <p:nvGraphicFramePr>
          <p:cNvPr id="47107" name="Object 3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3638550" y="1519238"/>
          <a:ext cx="8553450" cy="509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Drawing" r:id="rId3" imgW="9134475" imgH="5876925" progId="WPDraw30.Drawing">
                  <p:embed/>
                </p:oleObj>
              </mc:Choice>
              <mc:Fallback>
                <p:oleObj name="Drawing" r:id="rId3" imgW="9134475" imgH="5876925" progId="WPDraw30.Drawing">
                  <p:embed/>
                  <p:pic>
                    <p:nvPicPr>
                      <p:cNvPr id="47107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550" y="1519238"/>
                        <a:ext cx="8553450" cy="509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7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8137525" y="1403350"/>
            <a:ext cx="19764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200">
                <a:latin typeface="Comic Sans MS" panose="030F0702030302020204" pitchFamily="66" charset="0"/>
              </a:rPr>
              <a:t>Stanice</a:t>
            </a:r>
            <a:r>
              <a:rPr lang="sr-Latn-CS" altLang="sr-Latn-RS" sz="1200">
                <a:latin typeface="Tahoma" panose="020B0604030504040204" pitchFamily="34" charset="0"/>
              </a:rPr>
              <a:t> </a:t>
            </a:r>
            <a:r>
              <a:rPr lang="sr-Latn-CS" altLang="sr-Latn-RS" sz="1400">
                <a:latin typeface="Tahoma" panose="020B0604030504040204" pitchFamily="34" charset="0"/>
              </a:rPr>
              <a:t>imaju TCR koji ne prepo</a:t>
            </a:r>
            <a:r>
              <a:rPr lang="en-GB" altLang="sr-Latn-RS" sz="1400">
                <a:latin typeface="Tahoma" panose="020B0604030504040204" pitchFamily="34" charset="0"/>
              </a:rPr>
              <a:t>z</a:t>
            </a:r>
            <a:r>
              <a:rPr lang="sr-Latn-CS" altLang="sr-Latn-RS" sz="1400">
                <a:latin typeface="Tahoma" panose="020B0604030504040204" pitchFamily="34" charset="0"/>
              </a:rPr>
              <a:t>naje </a:t>
            </a:r>
            <a:r>
              <a:rPr lang="sr-Latn-CS" altLang="sr-Latn-RS" sz="1200">
                <a:latin typeface="Comic Sans MS" panose="030F0702030302020204" pitchFamily="66" charset="0"/>
              </a:rPr>
              <a:t>vlastiti MHC</a:t>
            </a:r>
            <a:r>
              <a:rPr lang="en-GB" altLang="sr-Latn-RS" sz="1200">
                <a:latin typeface="Comic Sans MS" panose="030F0702030302020204" pitchFamily="66" charset="0"/>
              </a:rPr>
              <a:t>- </a:t>
            </a:r>
            <a:r>
              <a:rPr lang="sr-Latn-CS" altLang="sr-Latn-RS" sz="1200">
                <a:latin typeface="Comic Sans MS" panose="030F0702030302020204" pitchFamily="66" charset="0"/>
              </a:rPr>
              <a:t>kompleks</a:t>
            </a:r>
            <a:r>
              <a:rPr lang="en-GB" altLang="sr-Latn-RS" sz="1200">
                <a:latin typeface="Comic Sans MS" panose="030F0702030302020204" pitchFamily="66" charset="0"/>
              </a:rPr>
              <a:t> </a:t>
            </a:r>
            <a:r>
              <a:rPr lang="sr-Latn-CS" altLang="sr-Latn-RS" sz="1200">
                <a:latin typeface="Comic Sans MS" panose="030F0702030302020204" pitchFamily="66" charset="0"/>
              </a:rPr>
              <a:t>i peptid</a:t>
            </a:r>
            <a:endParaRPr lang="en-GB" altLang="sr-Latn-RS" sz="1200">
              <a:latin typeface="Comic Sans MS" panose="030F0702030302020204" pitchFamily="66" charset="0"/>
            </a:endParaRPr>
          </a:p>
          <a:p>
            <a:pPr algn="ctr" eaLnBrk="1" hangingPunct="1"/>
            <a:endParaRPr lang="en-GB" altLang="sr-Latn-RS" sz="1200" b="1">
              <a:latin typeface="Tahoma" panose="020B0604030504040204" pitchFamily="34" charset="0"/>
            </a:endParaRPr>
          </a:p>
          <a:p>
            <a:pPr eaLnBrk="1" hangingPunct="1"/>
            <a:endParaRPr lang="en-GB" altLang="sr-Latn-RS" sz="1200" b="1">
              <a:latin typeface="Tahoma" panose="020B0604030504040204" pitchFamily="34" charset="0"/>
            </a:endParaRP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8642350" y="2427288"/>
            <a:ext cx="1328738" cy="3937000"/>
          </a:xfrm>
          <a:prstGeom prst="rect">
            <a:avLst/>
          </a:prstGeom>
          <a:solidFill>
            <a:srgbClr val="A50021"/>
          </a:solidFill>
          <a:ln w="4763">
            <a:solidFill>
              <a:srgbClr val="FFCC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6540500" y="2427288"/>
            <a:ext cx="1328738" cy="3937000"/>
          </a:xfrm>
          <a:prstGeom prst="rect">
            <a:avLst/>
          </a:prstGeom>
          <a:solidFill>
            <a:srgbClr val="C523AA"/>
          </a:solidFill>
          <a:ln w="4763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349" name="Rectangle 5"/>
          <p:cNvSpPr>
            <a:spLocks noChangeArrowheads="1"/>
          </p:cNvSpPr>
          <p:nvPr/>
        </p:nvSpPr>
        <p:spPr bwMode="auto">
          <a:xfrm>
            <a:off x="4440239" y="2420938"/>
            <a:ext cx="1328737" cy="3937000"/>
          </a:xfrm>
          <a:prstGeom prst="rect">
            <a:avLst/>
          </a:prstGeom>
          <a:solidFill>
            <a:schemeClr val="accent1"/>
          </a:solidFill>
          <a:ln w="4763">
            <a:solidFill>
              <a:srgbClr val="FFCC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350" name="Line 6"/>
          <p:cNvSpPr>
            <a:spLocks noChangeShapeType="1"/>
          </p:cNvSpPr>
          <p:nvPr/>
        </p:nvSpPr>
        <p:spPr bwMode="auto">
          <a:xfrm flipH="1">
            <a:off x="5076825" y="1295400"/>
            <a:ext cx="2438400" cy="1047750"/>
          </a:xfrm>
          <a:prstGeom prst="line">
            <a:avLst/>
          </a:prstGeom>
          <a:noFill/>
          <a:ln w="9525">
            <a:solidFill>
              <a:srgbClr val="66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351" name="Line 7"/>
          <p:cNvSpPr>
            <a:spLocks noChangeShapeType="1"/>
          </p:cNvSpPr>
          <p:nvPr/>
        </p:nvSpPr>
        <p:spPr bwMode="auto">
          <a:xfrm flipH="1">
            <a:off x="7181850" y="1295400"/>
            <a:ext cx="323850" cy="1066800"/>
          </a:xfrm>
          <a:prstGeom prst="line">
            <a:avLst/>
          </a:prstGeom>
          <a:noFill/>
          <a:ln w="9525">
            <a:solidFill>
              <a:srgbClr val="FF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352" name="Line 8"/>
          <p:cNvSpPr>
            <a:spLocks noChangeShapeType="1"/>
          </p:cNvSpPr>
          <p:nvPr/>
        </p:nvSpPr>
        <p:spPr bwMode="auto">
          <a:xfrm>
            <a:off x="7524750" y="1314450"/>
            <a:ext cx="1752600" cy="104775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353" name="Rectangle 9"/>
          <p:cNvSpPr>
            <a:spLocks noChangeArrowheads="1"/>
          </p:cNvSpPr>
          <p:nvPr/>
        </p:nvSpPr>
        <p:spPr bwMode="auto">
          <a:xfrm>
            <a:off x="2382839" y="2427288"/>
            <a:ext cx="1328737" cy="3937000"/>
          </a:xfrm>
          <a:prstGeom prst="rect">
            <a:avLst/>
          </a:prstGeom>
          <a:solidFill>
            <a:srgbClr val="33CC33"/>
          </a:solidFill>
          <a:ln w="4763">
            <a:solidFill>
              <a:srgbClr val="FFCCFF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48138" name="Freeform 10"/>
          <p:cNvSpPr>
            <a:spLocks/>
          </p:cNvSpPr>
          <p:nvPr/>
        </p:nvSpPr>
        <p:spPr bwMode="auto">
          <a:xfrm>
            <a:off x="3910013" y="1943101"/>
            <a:ext cx="379412" cy="207963"/>
          </a:xfrm>
          <a:custGeom>
            <a:avLst/>
            <a:gdLst>
              <a:gd name="T0" fmla="*/ 2147483646 w 75"/>
              <a:gd name="T1" fmla="*/ 0 h 41"/>
              <a:gd name="T2" fmla="*/ 0 w 75"/>
              <a:gd name="T3" fmla="*/ 2147483646 h 41"/>
              <a:gd name="T4" fmla="*/ 2147483646 w 75"/>
              <a:gd name="T5" fmla="*/ 2147483646 h 41"/>
              <a:gd name="T6" fmla="*/ 2147483646 w 75"/>
              <a:gd name="T7" fmla="*/ 0 h 41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1"/>
              <a:gd name="T14" fmla="*/ 75 w 75"/>
              <a:gd name="T15" fmla="*/ 41 h 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1">
                <a:moveTo>
                  <a:pt x="74" y="0"/>
                </a:moveTo>
                <a:cubicBezTo>
                  <a:pt x="33" y="0"/>
                  <a:pt x="0" y="18"/>
                  <a:pt x="0" y="40"/>
                </a:cubicBezTo>
                <a:lnTo>
                  <a:pt x="75" y="41"/>
                </a:lnTo>
                <a:lnTo>
                  <a:pt x="74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918075" y="6684964"/>
            <a:ext cx="381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1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61175" y="2528888"/>
            <a:ext cx="730250" cy="322262"/>
            <a:chOff x="3362" y="1593"/>
            <a:chExt cx="460" cy="203"/>
          </a:xfrm>
        </p:grpSpPr>
        <p:sp>
          <p:nvSpPr>
            <p:cNvPr id="48284" name="Rectangle 13"/>
            <p:cNvSpPr>
              <a:spLocks noChangeArrowheads="1"/>
            </p:cNvSpPr>
            <p:nvPr/>
          </p:nvSpPr>
          <p:spPr bwMode="auto">
            <a:xfrm>
              <a:off x="3362" y="1628"/>
              <a:ext cx="460" cy="168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5" name="Line 14"/>
            <p:cNvSpPr>
              <a:spLocks noChangeShapeType="1"/>
            </p:cNvSpPr>
            <p:nvPr/>
          </p:nvSpPr>
          <p:spPr bwMode="auto">
            <a:xfrm>
              <a:off x="3399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86" name="Line 15"/>
            <p:cNvSpPr>
              <a:spLocks noChangeShapeType="1"/>
            </p:cNvSpPr>
            <p:nvPr/>
          </p:nvSpPr>
          <p:spPr bwMode="auto">
            <a:xfrm>
              <a:off x="3434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87" name="Rectangle 16"/>
            <p:cNvSpPr>
              <a:spLocks noChangeArrowheads="1"/>
            </p:cNvSpPr>
            <p:nvPr/>
          </p:nvSpPr>
          <p:spPr bwMode="auto">
            <a:xfrm>
              <a:off x="3406" y="1609"/>
              <a:ext cx="21" cy="3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8" name="Oval 17"/>
            <p:cNvSpPr>
              <a:spLocks noChangeArrowheads="1"/>
            </p:cNvSpPr>
            <p:nvPr/>
          </p:nvSpPr>
          <p:spPr bwMode="auto">
            <a:xfrm>
              <a:off x="3378" y="1612"/>
              <a:ext cx="26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9" name="Oval 18"/>
            <p:cNvSpPr>
              <a:spLocks noChangeArrowheads="1"/>
            </p:cNvSpPr>
            <p:nvPr/>
          </p:nvSpPr>
          <p:spPr bwMode="auto">
            <a:xfrm>
              <a:off x="3425" y="1612"/>
              <a:ext cx="30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0" name="Rectangle 19"/>
            <p:cNvSpPr>
              <a:spLocks noChangeArrowheads="1"/>
            </p:cNvSpPr>
            <p:nvPr/>
          </p:nvSpPr>
          <p:spPr bwMode="auto">
            <a:xfrm>
              <a:off x="3374" y="1596"/>
              <a:ext cx="88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1" name="Rectangle 20"/>
            <p:cNvSpPr>
              <a:spLocks noChangeArrowheads="1"/>
            </p:cNvSpPr>
            <p:nvPr/>
          </p:nvSpPr>
          <p:spPr bwMode="auto">
            <a:xfrm>
              <a:off x="3374" y="1596"/>
              <a:ext cx="88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2" name="Rectangle 21"/>
            <p:cNvSpPr>
              <a:spLocks noChangeArrowheads="1"/>
            </p:cNvSpPr>
            <p:nvPr/>
          </p:nvSpPr>
          <p:spPr bwMode="auto">
            <a:xfrm>
              <a:off x="3390" y="1721"/>
              <a:ext cx="56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3" name="Oval 22"/>
            <p:cNvSpPr>
              <a:spLocks noChangeArrowheads="1"/>
            </p:cNvSpPr>
            <p:nvPr/>
          </p:nvSpPr>
          <p:spPr bwMode="auto">
            <a:xfrm>
              <a:off x="3371" y="1692"/>
              <a:ext cx="97" cy="98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4" name="Line 23"/>
            <p:cNvSpPr>
              <a:spLocks noChangeShapeType="1"/>
            </p:cNvSpPr>
            <p:nvPr/>
          </p:nvSpPr>
          <p:spPr bwMode="auto">
            <a:xfrm>
              <a:off x="3507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95" name="Line 24"/>
            <p:cNvSpPr>
              <a:spLocks noChangeShapeType="1"/>
            </p:cNvSpPr>
            <p:nvPr/>
          </p:nvSpPr>
          <p:spPr bwMode="auto">
            <a:xfrm>
              <a:off x="3543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96" name="Rectangle 25"/>
            <p:cNvSpPr>
              <a:spLocks noChangeArrowheads="1"/>
            </p:cNvSpPr>
            <p:nvPr/>
          </p:nvSpPr>
          <p:spPr bwMode="auto">
            <a:xfrm>
              <a:off x="3512" y="1609"/>
              <a:ext cx="23" cy="3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7" name="Oval 26"/>
            <p:cNvSpPr>
              <a:spLocks noChangeArrowheads="1"/>
            </p:cNvSpPr>
            <p:nvPr/>
          </p:nvSpPr>
          <p:spPr bwMode="auto">
            <a:xfrm>
              <a:off x="3486" y="1612"/>
              <a:ext cx="27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8" name="Oval 27"/>
            <p:cNvSpPr>
              <a:spLocks noChangeArrowheads="1"/>
            </p:cNvSpPr>
            <p:nvPr/>
          </p:nvSpPr>
          <p:spPr bwMode="auto">
            <a:xfrm>
              <a:off x="3534" y="1612"/>
              <a:ext cx="27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99" name="Rectangle 28"/>
            <p:cNvSpPr>
              <a:spLocks noChangeArrowheads="1"/>
            </p:cNvSpPr>
            <p:nvPr/>
          </p:nvSpPr>
          <p:spPr bwMode="auto">
            <a:xfrm>
              <a:off x="3483" y="1593"/>
              <a:ext cx="87" cy="30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0" name="Rectangle 29"/>
            <p:cNvSpPr>
              <a:spLocks noChangeArrowheads="1"/>
            </p:cNvSpPr>
            <p:nvPr/>
          </p:nvSpPr>
          <p:spPr bwMode="auto">
            <a:xfrm>
              <a:off x="3483" y="1593"/>
              <a:ext cx="87" cy="30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1" name="Rectangle 30"/>
            <p:cNvSpPr>
              <a:spLocks noChangeArrowheads="1"/>
            </p:cNvSpPr>
            <p:nvPr/>
          </p:nvSpPr>
          <p:spPr bwMode="auto">
            <a:xfrm>
              <a:off x="3496" y="1721"/>
              <a:ext cx="55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2" name="Oval 31"/>
            <p:cNvSpPr>
              <a:spLocks noChangeArrowheads="1"/>
            </p:cNvSpPr>
            <p:nvPr/>
          </p:nvSpPr>
          <p:spPr bwMode="auto">
            <a:xfrm>
              <a:off x="3477" y="1689"/>
              <a:ext cx="100" cy="101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3" name="Line 32"/>
            <p:cNvSpPr>
              <a:spLocks noChangeShapeType="1"/>
            </p:cNvSpPr>
            <p:nvPr/>
          </p:nvSpPr>
          <p:spPr bwMode="auto">
            <a:xfrm>
              <a:off x="3613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04" name="Line 33"/>
            <p:cNvSpPr>
              <a:spLocks noChangeShapeType="1"/>
            </p:cNvSpPr>
            <p:nvPr/>
          </p:nvSpPr>
          <p:spPr bwMode="auto">
            <a:xfrm>
              <a:off x="3648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05" name="Rectangle 34"/>
            <p:cNvSpPr>
              <a:spLocks noChangeArrowheads="1"/>
            </p:cNvSpPr>
            <p:nvPr/>
          </p:nvSpPr>
          <p:spPr bwMode="auto">
            <a:xfrm>
              <a:off x="3617" y="1609"/>
              <a:ext cx="23" cy="33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6" name="Oval 35"/>
            <p:cNvSpPr>
              <a:spLocks noChangeArrowheads="1"/>
            </p:cNvSpPr>
            <p:nvPr/>
          </p:nvSpPr>
          <p:spPr bwMode="auto">
            <a:xfrm>
              <a:off x="3591" y="1612"/>
              <a:ext cx="27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7" name="Oval 36"/>
            <p:cNvSpPr>
              <a:spLocks noChangeArrowheads="1"/>
            </p:cNvSpPr>
            <p:nvPr/>
          </p:nvSpPr>
          <p:spPr bwMode="auto">
            <a:xfrm>
              <a:off x="3639" y="1609"/>
              <a:ext cx="27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8" name="Rectangle 37"/>
            <p:cNvSpPr>
              <a:spLocks noChangeArrowheads="1"/>
            </p:cNvSpPr>
            <p:nvPr/>
          </p:nvSpPr>
          <p:spPr bwMode="auto">
            <a:xfrm>
              <a:off x="3601" y="1721"/>
              <a:ext cx="55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09" name="Oval 38"/>
            <p:cNvSpPr>
              <a:spLocks noChangeArrowheads="1"/>
            </p:cNvSpPr>
            <p:nvPr/>
          </p:nvSpPr>
          <p:spPr bwMode="auto">
            <a:xfrm>
              <a:off x="3582" y="1689"/>
              <a:ext cx="100" cy="101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0" name="Line 39"/>
            <p:cNvSpPr>
              <a:spLocks noChangeShapeType="1"/>
            </p:cNvSpPr>
            <p:nvPr/>
          </p:nvSpPr>
          <p:spPr bwMode="auto">
            <a:xfrm>
              <a:off x="3718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11" name="Line 40"/>
            <p:cNvSpPr>
              <a:spLocks noChangeShapeType="1"/>
            </p:cNvSpPr>
            <p:nvPr/>
          </p:nvSpPr>
          <p:spPr bwMode="auto">
            <a:xfrm>
              <a:off x="3753" y="161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312" name="Rectangle 41"/>
            <p:cNvSpPr>
              <a:spLocks noChangeArrowheads="1"/>
            </p:cNvSpPr>
            <p:nvPr/>
          </p:nvSpPr>
          <p:spPr bwMode="auto">
            <a:xfrm>
              <a:off x="3722" y="1609"/>
              <a:ext cx="24" cy="33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3" name="Oval 42"/>
            <p:cNvSpPr>
              <a:spLocks noChangeArrowheads="1"/>
            </p:cNvSpPr>
            <p:nvPr/>
          </p:nvSpPr>
          <p:spPr bwMode="auto">
            <a:xfrm>
              <a:off x="3697" y="1612"/>
              <a:ext cx="26" cy="27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4" name="Oval 43"/>
            <p:cNvSpPr>
              <a:spLocks noChangeArrowheads="1"/>
            </p:cNvSpPr>
            <p:nvPr/>
          </p:nvSpPr>
          <p:spPr bwMode="auto">
            <a:xfrm>
              <a:off x="3741" y="1609"/>
              <a:ext cx="30" cy="30"/>
            </a:xfrm>
            <a:prstGeom prst="ellipse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5" name="Rectangle 44"/>
            <p:cNvSpPr>
              <a:spLocks noChangeArrowheads="1"/>
            </p:cNvSpPr>
            <p:nvPr/>
          </p:nvSpPr>
          <p:spPr bwMode="auto">
            <a:xfrm>
              <a:off x="3706" y="1721"/>
              <a:ext cx="56" cy="59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6" name="Oval 45"/>
            <p:cNvSpPr>
              <a:spLocks noChangeArrowheads="1"/>
            </p:cNvSpPr>
            <p:nvPr/>
          </p:nvSpPr>
          <p:spPr bwMode="auto">
            <a:xfrm>
              <a:off x="3687" y="1689"/>
              <a:ext cx="100" cy="101"/>
            </a:xfrm>
            <a:prstGeom prst="ellipse">
              <a:avLst/>
            </a:prstGeom>
            <a:solidFill>
              <a:schemeClr val="folHlink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7" name="Rectangle 46"/>
            <p:cNvSpPr>
              <a:spLocks noChangeArrowheads="1"/>
            </p:cNvSpPr>
            <p:nvPr/>
          </p:nvSpPr>
          <p:spPr bwMode="auto">
            <a:xfrm>
              <a:off x="3697" y="1593"/>
              <a:ext cx="87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318" name="Rectangle 47"/>
            <p:cNvSpPr>
              <a:spLocks noChangeArrowheads="1"/>
            </p:cNvSpPr>
            <p:nvPr/>
          </p:nvSpPr>
          <p:spPr bwMode="auto">
            <a:xfrm>
              <a:off x="3588" y="1593"/>
              <a:ext cx="91" cy="27"/>
            </a:xfrm>
            <a:prstGeom prst="rect">
              <a:avLst/>
            </a:prstGeom>
            <a:solidFill>
              <a:srgbClr val="CC00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6851650" y="5989638"/>
            <a:ext cx="649288" cy="317500"/>
            <a:chOff x="3356" y="3773"/>
            <a:chExt cx="409" cy="200"/>
          </a:xfrm>
        </p:grpSpPr>
        <p:sp>
          <p:nvSpPr>
            <p:cNvPr id="48248" name="Line 49"/>
            <p:cNvSpPr>
              <a:spLocks noChangeShapeType="1"/>
            </p:cNvSpPr>
            <p:nvPr/>
          </p:nvSpPr>
          <p:spPr bwMode="auto">
            <a:xfrm>
              <a:off x="3387" y="3791"/>
              <a:ext cx="1" cy="17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49" name="Line 50"/>
            <p:cNvSpPr>
              <a:spLocks noChangeShapeType="1"/>
            </p:cNvSpPr>
            <p:nvPr/>
          </p:nvSpPr>
          <p:spPr bwMode="auto">
            <a:xfrm>
              <a:off x="3419" y="3791"/>
              <a:ext cx="1" cy="17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50" name="Rectangle 51"/>
            <p:cNvSpPr>
              <a:spLocks noChangeArrowheads="1"/>
            </p:cNvSpPr>
            <p:nvPr/>
          </p:nvSpPr>
          <p:spPr bwMode="auto">
            <a:xfrm>
              <a:off x="3394" y="3792"/>
              <a:ext cx="20" cy="34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1" name="Oval 52"/>
            <p:cNvSpPr>
              <a:spLocks noChangeArrowheads="1"/>
            </p:cNvSpPr>
            <p:nvPr/>
          </p:nvSpPr>
          <p:spPr bwMode="auto">
            <a:xfrm>
              <a:off x="3365" y="3796"/>
              <a:ext cx="30" cy="26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2" name="Oval 53"/>
            <p:cNvSpPr>
              <a:spLocks noChangeArrowheads="1"/>
            </p:cNvSpPr>
            <p:nvPr/>
          </p:nvSpPr>
          <p:spPr bwMode="auto">
            <a:xfrm>
              <a:off x="3413" y="3792"/>
              <a:ext cx="30" cy="30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3" name="Rectangle 54"/>
            <p:cNvSpPr>
              <a:spLocks noChangeArrowheads="1"/>
            </p:cNvSpPr>
            <p:nvPr/>
          </p:nvSpPr>
          <p:spPr bwMode="auto">
            <a:xfrm>
              <a:off x="3359" y="3776"/>
              <a:ext cx="91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4" name="Rectangle 55"/>
            <p:cNvSpPr>
              <a:spLocks noChangeArrowheads="1"/>
            </p:cNvSpPr>
            <p:nvPr/>
          </p:nvSpPr>
          <p:spPr bwMode="auto">
            <a:xfrm>
              <a:off x="3359" y="3776"/>
              <a:ext cx="91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5" name="Rectangle 56"/>
            <p:cNvSpPr>
              <a:spLocks noChangeArrowheads="1"/>
            </p:cNvSpPr>
            <p:nvPr/>
          </p:nvSpPr>
          <p:spPr bwMode="auto">
            <a:xfrm>
              <a:off x="3375" y="3901"/>
              <a:ext cx="55" cy="62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6" name="Oval 57"/>
            <p:cNvSpPr>
              <a:spLocks noChangeArrowheads="1"/>
            </p:cNvSpPr>
            <p:nvPr/>
          </p:nvSpPr>
          <p:spPr bwMode="auto">
            <a:xfrm>
              <a:off x="3356" y="3872"/>
              <a:ext cx="97" cy="101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57" name="Line 58"/>
            <p:cNvSpPr>
              <a:spLocks noChangeShapeType="1"/>
            </p:cNvSpPr>
            <p:nvPr/>
          </p:nvSpPr>
          <p:spPr bwMode="auto">
            <a:xfrm>
              <a:off x="3492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58" name="Line 59"/>
            <p:cNvSpPr>
              <a:spLocks noChangeShapeType="1"/>
            </p:cNvSpPr>
            <p:nvPr/>
          </p:nvSpPr>
          <p:spPr bwMode="auto">
            <a:xfrm>
              <a:off x="3527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59" name="Rectangle 60"/>
            <p:cNvSpPr>
              <a:spLocks noChangeArrowheads="1"/>
            </p:cNvSpPr>
            <p:nvPr/>
          </p:nvSpPr>
          <p:spPr bwMode="auto">
            <a:xfrm>
              <a:off x="3503" y="3789"/>
              <a:ext cx="20" cy="3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0" name="Oval 61"/>
            <p:cNvSpPr>
              <a:spLocks noChangeArrowheads="1"/>
            </p:cNvSpPr>
            <p:nvPr/>
          </p:nvSpPr>
          <p:spPr bwMode="auto">
            <a:xfrm>
              <a:off x="3474" y="3792"/>
              <a:ext cx="27" cy="30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1" name="Oval 62"/>
            <p:cNvSpPr>
              <a:spLocks noChangeArrowheads="1"/>
            </p:cNvSpPr>
            <p:nvPr/>
          </p:nvSpPr>
          <p:spPr bwMode="auto">
            <a:xfrm>
              <a:off x="3522" y="3792"/>
              <a:ext cx="30" cy="27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2" name="Rectangle 63"/>
            <p:cNvSpPr>
              <a:spLocks noChangeArrowheads="1"/>
            </p:cNvSpPr>
            <p:nvPr/>
          </p:nvSpPr>
          <p:spPr bwMode="auto">
            <a:xfrm>
              <a:off x="3467" y="3776"/>
              <a:ext cx="88" cy="2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3" name="Rectangle 64"/>
            <p:cNvSpPr>
              <a:spLocks noChangeArrowheads="1"/>
            </p:cNvSpPr>
            <p:nvPr/>
          </p:nvSpPr>
          <p:spPr bwMode="auto">
            <a:xfrm>
              <a:off x="3467" y="3776"/>
              <a:ext cx="88" cy="2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4" name="Rectangle 65"/>
            <p:cNvSpPr>
              <a:spLocks noChangeArrowheads="1"/>
            </p:cNvSpPr>
            <p:nvPr/>
          </p:nvSpPr>
          <p:spPr bwMode="auto">
            <a:xfrm>
              <a:off x="3483" y="3901"/>
              <a:ext cx="56" cy="59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5" name="Oval 66"/>
            <p:cNvSpPr>
              <a:spLocks noChangeArrowheads="1"/>
            </p:cNvSpPr>
            <p:nvPr/>
          </p:nvSpPr>
          <p:spPr bwMode="auto">
            <a:xfrm>
              <a:off x="3464" y="3872"/>
              <a:ext cx="97" cy="98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6" name="Line 67"/>
            <p:cNvSpPr>
              <a:spLocks noChangeShapeType="1"/>
            </p:cNvSpPr>
            <p:nvPr/>
          </p:nvSpPr>
          <p:spPr bwMode="auto">
            <a:xfrm>
              <a:off x="3597" y="3795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67" name="Line 68"/>
            <p:cNvSpPr>
              <a:spLocks noChangeShapeType="1"/>
            </p:cNvSpPr>
            <p:nvPr/>
          </p:nvSpPr>
          <p:spPr bwMode="auto">
            <a:xfrm>
              <a:off x="3632" y="3795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68" name="Rectangle 69"/>
            <p:cNvSpPr>
              <a:spLocks noChangeArrowheads="1"/>
            </p:cNvSpPr>
            <p:nvPr/>
          </p:nvSpPr>
          <p:spPr bwMode="auto">
            <a:xfrm>
              <a:off x="3608" y="3792"/>
              <a:ext cx="20" cy="3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69" name="Oval 70"/>
            <p:cNvSpPr>
              <a:spLocks noChangeArrowheads="1"/>
            </p:cNvSpPr>
            <p:nvPr/>
          </p:nvSpPr>
          <p:spPr bwMode="auto">
            <a:xfrm>
              <a:off x="3579" y="3796"/>
              <a:ext cx="27" cy="26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0" name="Oval 71"/>
            <p:cNvSpPr>
              <a:spLocks noChangeArrowheads="1"/>
            </p:cNvSpPr>
            <p:nvPr/>
          </p:nvSpPr>
          <p:spPr bwMode="auto">
            <a:xfrm>
              <a:off x="3627" y="3796"/>
              <a:ext cx="27" cy="26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1" name="Rectangle 72"/>
            <p:cNvSpPr>
              <a:spLocks noChangeArrowheads="1"/>
            </p:cNvSpPr>
            <p:nvPr/>
          </p:nvSpPr>
          <p:spPr bwMode="auto">
            <a:xfrm>
              <a:off x="3573" y="3780"/>
              <a:ext cx="87" cy="26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2" name="Rectangle 73"/>
            <p:cNvSpPr>
              <a:spLocks noChangeArrowheads="1"/>
            </p:cNvSpPr>
            <p:nvPr/>
          </p:nvSpPr>
          <p:spPr bwMode="auto">
            <a:xfrm>
              <a:off x="3573" y="3780"/>
              <a:ext cx="87" cy="26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3" name="Rectangle 74"/>
            <p:cNvSpPr>
              <a:spLocks noChangeArrowheads="1"/>
            </p:cNvSpPr>
            <p:nvPr/>
          </p:nvSpPr>
          <p:spPr bwMode="auto">
            <a:xfrm>
              <a:off x="3586" y="3904"/>
              <a:ext cx="58" cy="59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4" name="Oval 75"/>
            <p:cNvSpPr>
              <a:spLocks noChangeArrowheads="1"/>
            </p:cNvSpPr>
            <p:nvPr/>
          </p:nvSpPr>
          <p:spPr bwMode="auto">
            <a:xfrm>
              <a:off x="3566" y="3872"/>
              <a:ext cx="100" cy="101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5" name="Line 76"/>
            <p:cNvSpPr>
              <a:spLocks noChangeShapeType="1"/>
            </p:cNvSpPr>
            <p:nvPr/>
          </p:nvSpPr>
          <p:spPr bwMode="auto">
            <a:xfrm>
              <a:off x="3703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76" name="Line 77"/>
            <p:cNvSpPr>
              <a:spLocks noChangeShapeType="1"/>
            </p:cNvSpPr>
            <p:nvPr/>
          </p:nvSpPr>
          <p:spPr bwMode="auto">
            <a:xfrm>
              <a:off x="3738" y="3791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77" name="Rectangle 78"/>
            <p:cNvSpPr>
              <a:spLocks noChangeArrowheads="1"/>
            </p:cNvSpPr>
            <p:nvPr/>
          </p:nvSpPr>
          <p:spPr bwMode="auto">
            <a:xfrm>
              <a:off x="3710" y="3789"/>
              <a:ext cx="23" cy="37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8" name="Oval 79"/>
            <p:cNvSpPr>
              <a:spLocks noChangeArrowheads="1"/>
            </p:cNvSpPr>
            <p:nvPr/>
          </p:nvSpPr>
          <p:spPr bwMode="auto">
            <a:xfrm>
              <a:off x="3684" y="3792"/>
              <a:ext cx="27" cy="27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79" name="Oval 80"/>
            <p:cNvSpPr>
              <a:spLocks noChangeArrowheads="1"/>
            </p:cNvSpPr>
            <p:nvPr/>
          </p:nvSpPr>
          <p:spPr bwMode="auto">
            <a:xfrm>
              <a:off x="3732" y="3792"/>
              <a:ext cx="27" cy="27"/>
            </a:xfrm>
            <a:prstGeom prst="ellipse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0" name="Rectangle 81"/>
            <p:cNvSpPr>
              <a:spLocks noChangeArrowheads="1"/>
            </p:cNvSpPr>
            <p:nvPr/>
          </p:nvSpPr>
          <p:spPr bwMode="auto">
            <a:xfrm>
              <a:off x="3678" y="3773"/>
              <a:ext cx="87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1" name="Rectangle 82"/>
            <p:cNvSpPr>
              <a:spLocks noChangeArrowheads="1"/>
            </p:cNvSpPr>
            <p:nvPr/>
          </p:nvSpPr>
          <p:spPr bwMode="auto">
            <a:xfrm>
              <a:off x="3678" y="3773"/>
              <a:ext cx="87" cy="30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CC3399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2" name="Rectangle 83"/>
            <p:cNvSpPr>
              <a:spLocks noChangeArrowheads="1"/>
            </p:cNvSpPr>
            <p:nvPr/>
          </p:nvSpPr>
          <p:spPr bwMode="auto">
            <a:xfrm>
              <a:off x="3691" y="3901"/>
              <a:ext cx="55" cy="59"/>
            </a:xfrm>
            <a:prstGeom prst="rect">
              <a:avLst/>
            </a:prstGeom>
            <a:solidFill>
              <a:srgbClr val="CC3399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83" name="Oval 84"/>
            <p:cNvSpPr>
              <a:spLocks noChangeArrowheads="1"/>
            </p:cNvSpPr>
            <p:nvPr/>
          </p:nvSpPr>
          <p:spPr bwMode="auto">
            <a:xfrm>
              <a:off x="3665" y="3869"/>
              <a:ext cx="100" cy="101"/>
            </a:xfrm>
            <a:prstGeom prst="ellipse">
              <a:avLst/>
            </a:prstGeom>
            <a:solidFill>
              <a:srgbClr val="FF00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8969375" y="2524126"/>
            <a:ext cx="674688" cy="327025"/>
            <a:chOff x="4690" y="1590"/>
            <a:chExt cx="425" cy="206"/>
          </a:xfrm>
        </p:grpSpPr>
        <p:sp>
          <p:nvSpPr>
            <p:cNvPr id="48210" name="Line 86"/>
            <p:cNvSpPr>
              <a:spLocks noChangeShapeType="1"/>
            </p:cNvSpPr>
            <p:nvPr/>
          </p:nvSpPr>
          <p:spPr bwMode="auto">
            <a:xfrm>
              <a:off x="4941" y="1617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11" name="Line 87"/>
            <p:cNvSpPr>
              <a:spLocks noChangeShapeType="1"/>
            </p:cNvSpPr>
            <p:nvPr/>
          </p:nvSpPr>
          <p:spPr bwMode="auto">
            <a:xfrm>
              <a:off x="4976" y="1617"/>
              <a:ext cx="1" cy="16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12" name="Rectangle 88"/>
            <p:cNvSpPr>
              <a:spLocks noChangeArrowheads="1"/>
            </p:cNvSpPr>
            <p:nvPr/>
          </p:nvSpPr>
          <p:spPr bwMode="auto">
            <a:xfrm>
              <a:off x="4948" y="1612"/>
              <a:ext cx="24" cy="36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3" name="Freeform 89"/>
            <p:cNvSpPr>
              <a:spLocks/>
            </p:cNvSpPr>
            <p:nvPr/>
          </p:nvSpPr>
          <p:spPr bwMode="auto">
            <a:xfrm>
              <a:off x="4912" y="1611"/>
              <a:ext cx="42" cy="35"/>
            </a:xfrm>
            <a:custGeom>
              <a:avLst/>
              <a:gdLst>
                <a:gd name="T0" fmla="*/ 23 w 42"/>
                <a:gd name="T1" fmla="*/ 35 h 35"/>
                <a:gd name="T2" fmla="*/ 0 w 42"/>
                <a:gd name="T3" fmla="*/ 3 h 35"/>
                <a:gd name="T4" fmla="*/ 42 w 42"/>
                <a:gd name="T5" fmla="*/ 0 h 35"/>
                <a:gd name="T6" fmla="*/ 23 w 42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5"/>
                <a:gd name="T14" fmla="*/ 42 w 42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5">
                  <a:moveTo>
                    <a:pt x="23" y="35"/>
                  </a:moveTo>
                  <a:lnTo>
                    <a:pt x="0" y="3"/>
                  </a:lnTo>
                  <a:lnTo>
                    <a:pt x="42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14" name="Freeform 90"/>
            <p:cNvSpPr>
              <a:spLocks/>
            </p:cNvSpPr>
            <p:nvPr/>
          </p:nvSpPr>
          <p:spPr bwMode="auto">
            <a:xfrm>
              <a:off x="4915" y="1614"/>
              <a:ext cx="42" cy="35"/>
            </a:xfrm>
            <a:custGeom>
              <a:avLst/>
              <a:gdLst>
                <a:gd name="T0" fmla="*/ 23 w 42"/>
                <a:gd name="T1" fmla="*/ 35 h 35"/>
                <a:gd name="T2" fmla="*/ 0 w 42"/>
                <a:gd name="T3" fmla="*/ 3 h 35"/>
                <a:gd name="T4" fmla="*/ 42 w 42"/>
                <a:gd name="T5" fmla="*/ 0 h 35"/>
                <a:gd name="T6" fmla="*/ 23 w 42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5"/>
                <a:gd name="T14" fmla="*/ 42 w 42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5">
                  <a:moveTo>
                    <a:pt x="23" y="35"/>
                  </a:moveTo>
                  <a:lnTo>
                    <a:pt x="0" y="3"/>
                  </a:lnTo>
                  <a:lnTo>
                    <a:pt x="42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15" name="Freeform 91"/>
            <p:cNvSpPr>
              <a:spLocks/>
            </p:cNvSpPr>
            <p:nvPr/>
          </p:nvSpPr>
          <p:spPr bwMode="auto">
            <a:xfrm>
              <a:off x="4966" y="1611"/>
              <a:ext cx="42" cy="35"/>
            </a:xfrm>
            <a:custGeom>
              <a:avLst/>
              <a:gdLst>
                <a:gd name="T0" fmla="*/ 23 w 42"/>
                <a:gd name="T1" fmla="*/ 35 h 35"/>
                <a:gd name="T2" fmla="*/ 0 w 42"/>
                <a:gd name="T3" fmla="*/ 3 h 35"/>
                <a:gd name="T4" fmla="*/ 42 w 42"/>
                <a:gd name="T5" fmla="*/ 0 h 35"/>
                <a:gd name="T6" fmla="*/ 23 w 42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35"/>
                <a:gd name="T14" fmla="*/ 42 w 42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35">
                  <a:moveTo>
                    <a:pt x="23" y="35"/>
                  </a:moveTo>
                  <a:lnTo>
                    <a:pt x="0" y="3"/>
                  </a:lnTo>
                  <a:lnTo>
                    <a:pt x="42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16" name="Rectangle 92"/>
            <p:cNvSpPr>
              <a:spLocks noChangeArrowheads="1"/>
            </p:cNvSpPr>
            <p:nvPr/>
          </p:nvSpPr>
          <p:spPr bwMode="auto">
            <a:xfrm>
              <a:off x="4929" y="1724"/>
              <a:ext cx="59" cy="59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7" name="Oval 93"/>
            <p:cNvSpPr>
              <a:spLocks noChangeArrowheads="1"/>
            </p:cNvSpPr>
            <p:nvPr/>
          </p:nvSpPr>
          <p:spPr bwMode="auto">
            <a:xfrm>
              <a:off x="4910" y="1695"/>
              <a:ext cx="97" cy="101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8" name="Rectangle 94"/>
            <p:cNvSpPr>
              <a:spLocks noChangeArrowheads="1"/>
            </p:cNvSpPr>
            <p:nvPr/>
          </p:nvSpPr>
          <p:spPr bwMode="auto">
            <a:xfrm>
              <a:off x="4894" y="1590"/>
              <a:ext cx="119" cy="30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19" name="Line 95"/>
            <p:cNvSpPr>
              <a:spLocks noChangeShapeType="1"/>
            </p:cNvSpPr>
            <p:nvPr/>
          </p:nvSpPr>
          <p:spPr bwMode="auto">
            <a:xfrm>
              <a:off x="4826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20" name="Line 96"/>
            <p:cNvSpPr>
              <a:spLocks noChangeShapeType="1"/>
            </p:cNvSpPr>
            <p:nvPr/>
          </p:nvSpPr>
          <p:spPr bwMode="auto">
            <a:xfrm>
              <a:off x="4861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21" name="Rectangle 97"/>
            <p:cNvSpPr>
              <a:spLocks noChangeArrowheads="1"/>
            </p:cNvSpPr>
            <p:nvPr/>
          </p:nvSpPr>
          <p:spPr bwMode="auto">
            <a:xfrm>
              <a:off x="4833" y="1615"/>
              <a:ext cx="21" cy="37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2" name="Freeform 98"/>
            <p:cNvSpPr>
              <a:spLocks/>
            </p:cNvSpPr>
            <p:nvPr/>
          </p:nvSpPr>
          <p:spPr bwMode="auto">
            <a:xfrm>
              <a:off x="4797" y="1611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3" name="Freeform 99"/>
            <p:cNvSpPr>
              <a:spLocks/>
            </p:cNvSpPr>
            <p:nvPr/>
          </p:nvSpPr>
          <p:spPr bwMode="auto">
            <a:xfrm>
              <a:off x="4801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4" name="Freeform 100"/>
            <p:cNvSpPr>
              <a:spLocks/>
            </p:cNvSpPr>
            <p:nvPr/>
          </p:nvSpPr>
          <p:spPr bwMode="auto">
            <a:xfrm>
              <a:off x="4848" y="1611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5" name="Freeform 101"/>
            <p:cNvSpPr>
              <a:spLocks/>
            </p:cNvSpPr>
            <p:nvPr/>
          </p:nvSpPr>
          <p:spPr bwMode="auto">
            <a:xfrm>
              <a:off x="4852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26" name="Rectangle 102"/>
            <p:cNvSpPr>
              <a:spLocks noChangeArrowheads="1"/>
            </p:cNvSpPr>
            <p:nvPr/>
          </p:nvSpPr>
          <p:spPr bwMode="auto">
            <a:xfrm>
              <a:off x="4817" y="1724"/>
              <a:ext cx="56" cy="62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7" name="Oval 103"/>
            <p:cNvSpPr>
              <a:spLocks noChangeArrowheads="1"/>
            </p:cNvSpPr>
            <p:nvPr/>
          </p:nvSpPr>
          <p:spPr bwMode="auto">
            <a:xfrm>
              <a:off x="4795" y="1698"/>
              <a:ext cx="100" cy="98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8" name="Rectangle 104"/>
            <p:cNvSpPr>
              <a:spLocks noChangeArrowheads="1"/>
            </p:cNvSpPr>
            <p:nvPr/>
          </p:nvSpPr>
          <p:spPr bwMode="auto">
            <a:xfrm>
              <a:off x="4795" y="1596"/>
              <a:ext cx="103" cy="24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29" name="Line 105"/>
            <p:cNvSpPr>
              <a:spLocks noChangeShapeType="1"/>
            </p:cNvSpPr>
            <p:nvPr/>
          </p:nvSpPr>
          <p:spPr bwMode="auto">
            <a:xfrm>
              <a:off x="5046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30" name="Line 106"/>
            <p:cNvSpPr>
              <a:spLocks noChangeShapeType="1"/>
            </p:cNvSpPr>
            <p:nvPr/>
          </p:nvSpPr>
          <p:spPr bwMode="auto">
            <a:xfrm>
              <a:off x="5084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31" name="Rectangle 107"/>
            <p:cNvSpPr>
              <a:spLocks noChangeArrowheads="1"/>
            </p:cNvSpPr>
            <p:nvPr/>
          </p:nvSpPr>
          <p:spPr bwMode="auto">
            <a:xfrm>
              <a:off x="5054" y="1615"/>
              <a:ext cx="20" cy="37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2" name="Freeform 108"/>
            <p:cNvSpPr>
              <a:spLocks/>
            </p:cNvSpPr>
            <p:nvPr/>
          </p:nvSpPr>
          <p:spPr bwMode="auto">
            <a:xfrm>
              <a:off x="5017" y="1611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3" name="Freeform 109"/>
            <p:cNvSpPr>
              <a:spLocks/>
            </p:cNvSpPr>
            <p:nvPr/>
          </p:nvSpPr>
          <p:spPr bwMode="auto">
            <a:xfrm>
              <a:off x="5021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4" name="Freeform 110"/>
            <p:cNvSpPr>
              <a:spLocks/>
            </p:cNvSpPr>
            <p:nvPr/>
          </p:nvSpPr>
          <p:spPr bwMode="auto">
            <a:xfrm>
              <a:off x="5069" y="1611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5" name="Freeform 111"/>
            <p:cNvSpPr>
              <a:spLocks/>
            </p:cNvSpPr>
            <p:nvPr/>
          </p:nvSpPr>
          <p:spPr bwMode="auto">
            <a:xfrm>
              <a:off x="5072" y="1614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36" name="Rectangle 112"/>
            <p:cNvSpPr>
              <a:spLocks noChangeArrowheads="1"/>
            </p:cNvSpPr>
            <p:nvPr/>
          </p:nvSpPr>
          <p:spPr bwMode="auto">
            <a:xfrm>
              <a:off x="5038" y="1724"/>
              <a:ext cx="58" cy="62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7" name="Oval 113"/>
            <p:cNvSpPr>
              <a:spLocks noChangeArrowheads="1"/>
            </p:cNvSpPr>
            <p:nvPr/>
          </p:nvSpPr>
          <p:spPr bwMode="auto">
            <a:xfrm>
              <a:off x="5015" y="1698"/>
              <a:ext cx="100" cy="98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8" name="Rectangle 114"/>
            <p:cNvSpPr>
              <a:spLocks noChangeArrowheads="1"/>
            </p:cNvSpPr>
            <p:nvPr/>
          </p:nvSpPr>
          <p:spPr bwMode="auto">
            <a:xfrm>
              <a:off x="5015" y="1602"/>
              <a:ext cx="97" cy="21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39" name="Line 115"/>
            <p:cNvSpPr>
              <a:spLocks noChangeShapeType="1"/>
            </p:cNvSpPr>
            <p:nvPr/>
          </p:nvSpPr>
          <p:spPr bwMode="auto">
            <a:xfrm>
              <a:off x="4721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40" name="Line 116"/>
            <p:cNvSpPr>
              <a:spLocks noChangeShapeType="1"/>
            </p:cNvSpPr>
            <p:nvPr/>
          </p:nvSpPr>
          <p:spPr bwMode="auto">
            <a:xfrm>
              <a:off x="4759" y="1621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41" name="Rectangle 117"/>
            <p:cNvSpPr>
              <a:spLocks noChangeArrowheads="1"/>
            </p:cNvSpPr>
            <p:nvPr/>
          </p:nvSpPr>
          <p:spPr bwMode="auto">
            <a:xfrm>
              <a:off x="4728" y="1615"/>
              <a:ext cx="24" cy="37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42" name="Freeform 118"/>
            <p:cNvSpPr>
              <a:spLocks/>
            </p:cNvSpPr>
            <p:nvPr/>
          </p:nvSpPr>
          <p:spPr bwMode="auto">
            <a:xfrm>
              <a:off x="4692" y="1611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FFCCFF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43" name="Freeform 119"/>
            <p:cNvSpPr>
              <a:spLocks/>
            </p:cNvSpPr>
            <p:nvPr/>
          </p:nvSpPr>
          <p:spPr bwMode="auto">
            <a:xfrm>
              <a:off x="4695" y="1614"/>
              <a:ext cx="39" cy="35"/>
            </a:xfrm>
            <a:custGeom>
              <a:avLst/>
              <a:gdLst>
                <a:gd name="T0" fmla="*/ 23 w 39"/>
                <a:gd name="T1" fmla="*/ 35 h 35"/>
                <a:gd name="T2" fmla="*/ 0 w 39"/>
                <a:gd name="T3" fmla="*/ 3 h 35"/>
                <a:gd name="T4" fmla="*/ 39 w 39"/>
                <a:gd name="T5" fmla="*/ 0 h 35"/>
                <a:gd name="T6" fmla="*/ 23 w 39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35"/>
                <a:gd name="T14" fmla="*/ 39 w 39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35">
                  <a:moveTo>
                    <a:pt x="23" y="35"/>
                  </a:moveTo>
                  <a:lnTo>
                    <a:pt x="0" y="3"/>
                  </a:lnTo>
                  <a:lnTo>
                    <a:pt x="39" y="0"/>
                  </a:lnTo>
                  <a:lnTo>
                    <a:pt x="23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44" name="Freeform 120"/>
            <p:cNvSpPr>
              <a:spLocks/>
            </p:cNvSpPr>
            <p:nvPr/>
          </p:nvSpPr>
          <p:spPr bwMode="auto">
            <a:xfrm>
              <a:off x="4743" y="1611"/>
              <a:ext cx="38" cy="35"/>
            </a:xfrm>
            <a:custGeom>
              <a:avLst/>
              <a:gdLst>
                <a:gd name="T0" fmla="*/ 22 w 38"/>
                <a:gd name="T1" fmla="*/ 35 h 35"/>
                <a:gd name="T2" fmla="*/ 0 w 38"/>
                <a:gd name="T3" fmla="*/ 3 h 35"/>
                <a:gd name="T4" fmla="*/ 38 w 38"/>
                <a:gd name="T5" fmla="*/ 0 h 35"/>
                <a:gd name="T6" fmla="*/ 22 w 38"/>
                <a:gd name="T7" fmla="*/ 35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35"/>
                <a:gd name="T14" fmla="*/ 38 w 38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35">
                  <a:moveTo>
                    <a:pt x="22" y="35"/>
                  </a:moveTo>
                  <a:lnTo>
                    <a:pt x="0" y="3"/>
                  </a:lnTo>
                  <a:lnTo>
                    <a:pt x="38" y="0"/>
                  </a:lnTo>
                  <a:lnTo>
                    <a:pt x="22" y="35"/>
                  </a:lnTo>
                  <a:close/>
                </a:path>
              </a:pathLst>
            </a:custGeom>
            <a:solidFill>
              <a:srgbClr val="A50021"/>
            </a:solidFill>
            <a:ln w="476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48245" name="Rectangle 121"/>
            <p:cNvSpPr>
              <a:spLocks noChangeArrowheads="1"/>
            </p:cNvSpPr>
            <p:nvPr/>
          </p:nvSpPr>
          <p:spPr bwMode="auto">
            <a:xfrm>
              <a:off x="4712" y="1724"/>
              <a:ext cx="59" cy="62"/>
            </a:xfrm>
            <a:prstGeom prst="rect">
              <a:avLst/>
            </a:prstGeom>
            <a:solidFill>
              <a:srgbClr val="777777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46" name="Oval 122"/>
            <p:cNvSpPr>
              <a:spLocks noChangeArrowheads="1"/>
            </p:cNvSpPr>
            <p:nvPr/>
          </p:nvSpPr>
          <p:spPr bwMode="auto">
            <a:xfrm>
              <a:off x="4690" y="1698"/>
              <a:ext cx="100" cy="98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47" name="Rectangle 123"/>
            <p:cNvSpPr>
              <a:spLocks noChangeArrowheads="1"/>
            </p:cNvSpPr>
            <p:nvPr/>
          </p:nvSpPr>
          <p:spPr bwMode="auto">
            <a:xfrm>
              <a:off x="4690" y="1602"/>
              <a:ext cx="100" cy="21"/>
            </a:xfrm>
            <a:prstGeom prst="rect">
              <a:avLst/>
            </a:prstGeom>
            <a:solidFill>
              <a:srgbClr val="A50021"/>
            </a:solidFill>
            <a:ln w="4763">
              <a:solidFill>
                <a:srgbClr val="A5002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sp>
        <p:nvSpPr>
          <p:cNvPr id="185468" name="Text Box 124"/>
          <p:cNvSpPr txBox="1">
            <a:spLocks noChangeArrowheads="1"/>
          </p:cNvSpPr>
          <p:nvPr/>
        </p:nvSpPr>
        <p:spPr bwMode="auto">
          <a:xfrm>
            <a:off x="2838450" y="1543051"/>
            <a:ext cx="43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69" name="Text Box 125"/>
          <p:cNvSpPr txBox="1">
            <a:spLocks noChangeArrowheads="1"/>
          </p:cNvSpPr>
          <p:nvPr/>
        </p:nvSpPr>
        <p:spPr bwMode="auto">
          <a:xfrm>
            <a:off x="4975225" y="1466851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70" name="Text Box 126"/>
          <p:cNvSpPr txBox="1">
            <a:spLocks noChangeArrowheads="1"/>
          </p:cNvSpPr>
          <p:nvPr/>
        </p:nvSpPr>
        <p:spPr bwMode="auto">
          <a:xfrm>
            <a:off x="6978650" y="1466851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3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71" name="Text Box 127"/>
          <p:cNvSpPr txBox="1">
            <a:spLocks noChangeArrowheads="1"/>
          </p:cNvSpPr>
          <p:nvPr/>
        </p:nvSpPr>
        <p:spPr bwMode="auto">
          <a:xfrm>
            <a:off x="9086850" y="1466851"/>
            <a:ext cx="495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5472" name="Text Box 128"/>
          <p:cNvSpPr txBox="1">
            <a:spLocks noChangeArrowheads="1"/>
          </p:cNvSpPr>
          <p:nvPr/>
        </p:nvSpPr>
        <p:spPr bwMode="auto">
          <a:xfrm>
            <a:off x="2466975" y="1922463"/>
            <a:ext cx="1295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400">
                <a:latin typeface="Arial" panose="020B0604020202020204" pitchFamily="34" charset="0"/>
              </a:rPr>
              <a:t>Stanice uopće nema</a:t>
            </a:r>
            <a:r>
              <a:rPr lang="en-GB" altLang="sr-Latn-RS" sz="1400">
                <a:latin typeface="Arial" panose="020B0604020202020204" pitchFamily="34" charset="0"/>
              </a:rPr>
              <a:t>ju</a:t>
            </a:r>
            <a:r>
              <a:rPr lang="sr-Latn-CS" altLang="sr-Latn-RS" sz="1400">
                <a:latin typeface="Arial" panose="020B0604020202020204" pitchFamily="34" charset="0"/>
              </a:rPr>
              <a:t> TCR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85473" name="Text Box 129"/>
          <p:cNvSpPr txBox="1">
            <a:spLocks noChangeArrowheads="1"/>
          </p:cNvSpPr>
          <p:nvPr/>
        </p:nvSpPr>
        <p:spPr bwMode="auto">
          <a:xfrm>
            <a:off x="5734051" y="1004889"/>
            <a:ext cx="32861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600" b="1">
                <a:latin typeface="Arial" panose="020B0604020202020204" pitchFamily="34" charset="0"/>
              </a:rPr>
              <a:t>Produktivno</a:t>
            </a:r>
            <a:endParaRPr lang="en-GB" altLang="sr-Latn-RS" sz="1600" b="1"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Stvara</a:t>
            </a:r>
            <a:r>
              <a:rPr lang="sr-Latn-CS" altLang="sr-Latn-RS" sz="1600">
                <a:latin typeface="Arial" panose="020B0604020202020204" pitchFamily="34" charset="0"/>
              </a:rPr>
              <a:t>ju </a:t>
            </a:r>
            <a:r>
              <a:rPr lang="en-GB" altLang="sr-Latn-RS" sz="1600">
                <a:latin typeface="Arial" panose="020B0604020202020204" pitchFamily="34" charset="0"/>
              </a:rPr>
              <a:t> se TCR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474" name="Text Box 130"/>
          <p:cNvSpPr txBox="1">
            <a:spLocks noChangeArrowheads="1"/>
          </p:cNvSpPr>
          <p:nvPr/>
        </p:nvSpPr>
        <p:spPr bwMode="auto">
          <a:xfrm>
            <a:off x="5038725" y="1517650"/>
            <a:ext cx="2514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400">
                <a:latin typeface="Arial" panose="020B0604020202020204" pitchFamily="34" charset="0"/>
              </a:rPr>
              <a:t>Stanice ima</a:t>
            </a:r>
            <a:r>
              <a:rPr lang="en-GB" altLang="sr-Latn-RS" sz="1400">
                <a:latin typeface="Arial" panose="020B0604020202020204" pitchFamily="34" charset="0"/>
              </a:rPr>
              <a:t>ju</a:t>
            </a:r>
            <a:r>
              <a:rPr lang="sr-Latn-CS" altLang="sr-Latn-RS" sz="1400">
                <a:latin typeface="Arial" panose="020B0604020202020204" pitchFamily="34" charset="0"/>
              </a:rPr>
              <a:t> TCR koji prepoznaju vlastiti MHC</a:t>
            </a:r>
            <a:r>
              <a:rPr lang="en-GB" altLang="sr-Latn-RS" sz="1400">
                <a:latin typeface="Arial" panose="020B0604020202020204" pitchFamily="34" charset="0"/>
              </a:rPr>
              <a:t>- </a:t>
            </a:r>
            <a:r>
              <a:rPr lang="sr-Latn-CS" altLang="sr-Latn-RS" sz="1400">
                <a:latin typeface="Arial" panose="020B0604020202020204" pitchFamily="34" charset="0"/>
              </a:rPr>
              <a:t>kompleks</a:t>
            </a:r>
            <a:r>
              <a:rPr lang="en-GB" altLang="sr-Latn-RS" sz="1400">
                <a:latin typeface="Arial" panose="020B0604020202020204" pitchFamily="34" charset="0"/>
              </a:rPr>
              <a:t> </a:t>
            </a:r>
            <a:r>
              <a:rPr lang="sr-Latn-CS" altLang="sr-Latn-RS" sz="1400">
                <a:latin typeface="Arial" panose="020B0604020202020204" pitchFamily="34" charset="0"/>
              </a:rPr>
              <a:t>i peptid</a:t>
            </a:r>
            <a:endParaRPr lang="en-GB" altLang="sr-Latn-RS" sz="1400">
              <a:latin typeface="Arial" panose="020B0604020202020204" pitchFamily="34" charset="0"/>
            </a:endParaRPr>
          </a:p>
        </p:txBody>
      </p:sp>
      <p:grpSp>
        <p:nvGrpSpPr>
          <p:cNvPr id="5" name="Group 131"/>
          <p:cNvGrpSpPr>
            <a:grpSpLocks/>
          </p:cNvGrpSpPr>
          <p:nvPr/>
        </p:nvGrpSpPr>
        <p:grpSpPr bwMode="auto">
          <a:xfrm>
            <a:off x="4770439" y="2528888"/>
            <a:ext cx="731837" cy="322262"/>
            <a:chOff x="1979" y="1530"/>
            <a:chExt cx="461" cy="203"/>
          </a:xfrm>
        </p:grpSpPr>
        <p:sp>
          <p:nvSpPr>
            <p:cNvPr id="48175" name="Rectangle 132"/>
            <p:cNvSpPr>
              <a:spLocks noChangeArrowheads="1"/>
            </p:cNvSpPr>
            <p:nvPr/>
          </p:nvSpPr>
          <p:spPr bwMode="auto">
            <a:xfrm>
              <a:off x="1979" y="1565"/>
              <a:ext cx="461" cy="168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6" name="Line 133"/>
            <p:cNvSpPr>
              <a:spLocks noChangeShapeType="1"/>
            </p:cNvSpPr>
            <p:nvPr/>
          </p:nvSpPr>
          <p:spPr bwMode="auto">
            <a:xfrm>
              <a:off x="2020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77" name="Line 134"/>
            <p:cNvSpPr>
              <a:spLocks noChangeShapeType="1"/>
            </p:cNvSpPr>
            <p:nvPr/>
          </p:nvSpPr>
          <p:spPr bwMode="auto">
            <a:xfrm>
              <a:off x="2055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78" name="Rectangle 135"/>
            <p:cNvSpPr>
              <a:spLocks noChangeArrowheads="1"/>
            </p:cNvSpPr>
            <p:nvPr/>
          </p:nvSpPr>
          <p:spPr bwMode="auto">
            <a:xfrm>
              <a:off x="2027" y="1546"/>
              <a:ext cx="23" cy="36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9" name="Oval 136"/>
            <p:cNvSpPr>
              <a:spLocks noChangeArrowheads="1"/>
            </p:cNvSpPr>
            <p:nvPr/>
          </p:nvSpPr>
          <p:spPr bwMode="auto">
            <a:xfrm>
              <a:off x="2001" y="1549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0" name="Oval 137"/>
            <p:cNvSpPr>
              <a:spLocks noChangeArrowheads="1"/>
            </p:cNvSpPr>
            <p:nvPr/>
          </p:nvSpPr>
          <p:spPr bwMode="auto">
            <a:xfrm>
              <a:off x="2049" y="1549"/>
              <a:ext cx="27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1" name="Rectangle 138"/>
            <p:cNvSpPr>
              <a:spLocks noChangeArrowheads="1"/>
            </p:cNvSpPr>
            <p:nvPr/>
          </p:nvSpPr>
          <p:spPr bwMode="auto">
            <a:xfrm>
              <a:off x="1995" y="1533"/>
              <a:ext cx="87" cy="27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2" name="Rectangle 139"/>
            <p:cNvSpPr>
              <a:spLocks noChangeArrowheads="1"/>
            </p:cNvSpPr>
            <p:nvPr/>
          </p:nvSpPr>
          <p:spPr bwMode="auto">
            <a:xfrm>
              <a:off x="1995" y="1533"/>
              <a:ext cx="87" cy="27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3" name="Rectangle 140"/>
            <p:cNvSpPr>
              <a:spLocks noChangeArrowheads="1"/>
            </p:cNvSpPr>
            <p:nvPr/>
          </p:nvSpPr>
          <p:spPr bwMode="auto">
            <a:xfrm>
              <a:off x="2008" y="1658"/>
              <a:ext cx="55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4" name="Oval 141"/>
            <p:cNvSpPr>
              <a:spLocks noChangeArrowheads="1"/>
            </p:cNvSpPr>
            <p:nvPr/>
          </p:nvSpPr>
          <p:spPr bwMode="auto">
            <a:xfrm>
              <a:off x="1989" y="1629"/>
              <a:ext cx="100" cy="97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5" name="Line 142"/>
            <p:cNvSpPr>
              <a:spLocks noChangeShapeType="1"/>
            </p:cNvSpPr>
            <p:nvPr/>
          </p:nvSpPr>
          <p:spPr bwMode="auto">
            <a:xfrm>
              <a:off x="2128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86" name="Line 143"/>
            <p:cNvSpPr>
              <a:spLocks noChangeShapeType="1"/>
            </p:cNvSpPr>
            <p:nvPr/>
          </p:nvSpPr>
          <p:spPr bwMode="auto">
            <a:xfrm>
              <a:off x="2163" y="1548"/>
              <a:ext cx="1" cy="16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87" name="Rectangle 144"/>
            <p:cNvSpPr>
              <a:spLocks noChangeArrowheads="1"/>
            </p:cNvSpPr>
            <p:nvPr/>
          </p:nvSpPr>
          <p:spPr bwMode="auto">
            <a:xfrm>
              <a:off x="2135" y="1546"/>
              <a:ext cx="21" cy="36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8" name="Oval 145"/>
            <p:cNvSpPr>
              <a:spLocks noChangeArrowheads="1"/>
            </p:cNvSpPr>
            <p:nvPr/>
          </p:nvSpPr>
          <p:spPr bwMode="auto">
            <a:xfrm>
              <a:off x="2107" y="1549"/>
              <a:ext cx="30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89" name="Oval 146"/>
            <p:cNvSpPr>
              <a:spLocks noChangeArrowheads="1"/>
            </p:cNvSpPr>
            <p:nvPr/>
          </p:nvSpPr>
          <p:spPr bwMode="auto">
            <a:xfrm>
              <a:off x="2158" y="1549"/>
              <a:ext cx="26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0" name="Rectangle 147"/>
            <p:cNvSpPr>
              <a:spLocks noChangeArrowheads="1"/>
            </p:cNvSpPr>
            <p:nvPr/>
          </p:nvSpPr>
          <p:spPr bwMode="auto">
            <a:xfrm>
              <a:off x="2107" y="1530"/>
              <a:ext cx="87" cy="30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1" name="Rectangle 148"/>
            <p:cNvSpPr>
              <a:spLocks noChangeArrowheads="1"/>
            </p:cNvSpPr>
            <p:nvPr/>
          </p:nvSpPr>
          <p:spPr bwMode="auto">
            <a:xfrm>
              <a:off x="2116" y="1658"/>
              <a:ext cx="56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2" name="Oval 149"/>
            <p:cNvSpPr>
              <a:spLocks noChangeArrowheads="1"/>
            </p:cNvSpPr>
            <p:nvPr/>
          </p:nvSpPr>
          <p:spPr bwMode="auto">
            <a:xfrm>
              <a:off x="2097" y="1626"/>
              <a:ext cx="100" cy="100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3" name="Oval 150"/>
            <p:cNvSpPr>
              <a:spLocks noChangeArrowheads="1"/>
            </p:cNvSpPr>
            <p:nvPr/>
          </p:nvSpPr>
          <p:spPr bwMode="auto">
            <a:xfrm>
              <a:off x="2263" y="1549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BBBBBB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4" name="Line 151"/>
            <p:cNvSpPr>
              <a:spLocks noChangeShapeType="1"/>
            </p:cNvSpPr>
            <p:nvPr/>
          </p:nvSpPr>
          <p:spPr bwMode="auto">
            <a:xfrm>
              <a:off x="2233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95" name="Line 152"/>
            <p:cNvSpPr>
              <a:spLocks noChangeShapeType="1"/>
            </p:cNvSpPr>
            <p:nvPr/>
          </p:nvSpPr>
          <p:spPr bwMode="auto">
            <a:xfrm>
              <a:off x="2268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196" name="Rectangle 153"/>
            <p:cNvSpPr>
              <a:spLocks noChangeArrowheads="1"/>
            </p:cNvSpPr>
            <p:nvPr/>
          </p:nvSpPr>
          <p:spPr bwMode="auto">
            <a:xfrm>
              <a:off x="2241" y="1546"/>
              <a:ext cx="20" cy="33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7" name="Oval 154"/>
            <p:cNvSpPr>
              <a:spLocks noChangeArrowheads="1"/>
            </p:cNvSpPr>
            <p:nvPr/>
          </p:nvSpPr>
          <p:spPr bwMode="auto">
            <a:xfrm>
              <a:off x="2212" y="1549"/>
              <a:ext cx="30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8" name="Oval 155"/>
            <p:cNvSpPr>
              <a:spLocks noChangeArrowheads="1"/>
            </p:cNvSpPr>
            <p:nvPr/>
          </p:nvSpPr>
          <p:spPr bwMode="auto">
            <a:xfrm>
              <a:off x="2263" y="1546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99" name="Rectangle 156"/>
            <p:cNvSpPr>
              <a:spLocks noChangeArrowheads="1"/>
            </p:cNvSpPr>
            <p:nvPr/>
          </p:nvSpPr>
          <p:spPr bwMode="auto">
            <a:xfrm>
              <a:off x="2196" y="1533"/>
              <a:ext cx="103" cy="30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0" name="Rectangle 157"/>
            <p:cNvSpPr>
              <a:spLocks noChangeArrowheads="1"/>
            </p:cNvSpPr>
            <p:nvPr/>
          </p:nvSpPr>
          <p:spPr bwMode="auto">
            <a:xfrm>
              <a:off x="2222" y="1658"/>
              <a:ext cx="55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1" name="Oval 158"/>
            <p:cNvSpPr>
              <a:spLocks noChangeArrowheads="1"/>
            </p:cNvSpPr>
            <p:nvPr/>
          </p:nvSpPr>
          <p:spPr bwMode="auto">
            <a:xfrm>
              <a:off x="2202" y="1626"/>
              <a:ext cx="101" cy="100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2" name="Line 159"/>
            <p:cNvSpPr>
              <a:spLocks noChangeShapeType="1"/>
            </p:cNvSpPr>
            <p:nvPr/>
          </p:nvSpPr>
          <p:spPr bwMode="auto">
            <a:xfrm>
              <a:off x="2339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03" name="Line 160"/>
            <p:cNvSpPr>
              <a:spLocks noChangeShapeType="1"/>
            </p:cNvSpPr>
            <p:nvPr/>
          </p:nvSpPr>
          <p:spPr bwMode="auto">
            <a:xfrm>
              <a:off x="2374" y="1545"/>
              <a:ext cx="1" cy="1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204" name="Rectangle 161"/>
            <p:cNvSpPr>
              <a:spLocks noChangeArrowheads="1"/>
            </p:cNvSpPr>
            <p:nvPr/>
          </p:nvSpPr>
          <p:spPr bwMode="auto">
            <a:xfrm>
              <a:off x="2346" y="1546"/>
              <a:ext cx="20" cy="33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5" name="Oval 162"/>
            <p:cNvSpPr>
              <a:spLocks noChangeArrowheads="1"/>
            </p:cNvSpPr>
            <p:nvPr/>
          </p:nvSpPr>
          <p:spPr bwMode="auto">
            <a:xfrm>
              <a:off x="2317" y="1549"/>
              <a:ext cx="30" cy="27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6" name="Oval 163"/>
            <p:cNvSpPr>
              <a:spLocks noChangeArrowheads="1"/>
            </p:cNvSpPr>
            <p:nvPr/>
          </p:nvSpPr>
          <p:spPr bwMode="auto">
            <a:xfrm>
              <a:off x="2368" y="1546"/>
              <a:ext cx="27" cy="30"/>
            </a:xfrm>
            <a:prstGeom prst="ellipse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7" name="Rectangle 164"/>
            <p:cNvSpPr>
              <a:spLocks noChangeArrowheads="1"/>
            </p:cNvSpPr>
            <p:nvPr/>
          </p:nvSpPr>
          <p:spPr bwMode="auto">
            <a:xfrm>
              <a:off x="2327" y="1658"/>
              <a:ext cx="55" cy="59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8" name="Oval 165"/>
            <p:cNvSpPr>
              <a:spLocks noChangeArrowheads="1"/>
            </p:cNvSpPr>
            <p:nvPr/>
          </p:nvSpPr>
          <p:spPr bwMode="auto">
            <a:xfrm>
              <a:off x="2308" y="1626"/>
              <a:ext cx="100" cy="100"/>
            </a:xfrm>
            <a:prstGeom prst="ellipse">
              <a:avLst/>
            </a:prstGeom>
            <a:solidFill>
              <a:srgbClr val="00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209" name="Rectangle 166"/>
            <p:cNvSpPr>
              <a:spLocks noChangeArrowheads="1"/>
            </p:cNvSpPr>
            <p:nvPr/>
          </p:nvSpPr>
          <p:spPr bwMode="auto">
            <a:xfrm>
              <a:off x="2308" y="1530"/>
              <a:ext cx="103" cy="30"/>
            </a:xfrm>
            <a:prstGeom prst="rect">
              <a:avLst/>
            </a:prstGeom>
            <a:solidFill>
              <a:schemeClr val="accent1"/>
            </a:solidFill>
            <a:ln w="4763">
              <a:solidFill>
                <a:schemeClr val="accent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sp>
        <p:nvSpPr>
          <p:cNvPr id="185511" name="Text Box 167"/>
          <p:cNvSpPr txBox="1">
            <a:spLocks noChangeArrowheads="1"/>
          </p:cNvSpPr>
          <p:nvPr/>
        </p:nvSpPr>
        <p:spPr bwMode="auto">
          <a:xfrm>
            <a:off x="4524375" y="2887663"/>
            <a:ext cx="1225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 dirty="0" err="1">
                <a:latin typeface="Tahoma" panose="020B0604030504040204" pitchFamily="34" charset="0"/>
              </a:rPr>
              <a:t>Ima</a:t>
            </a:r>
            <a:r>
              <a:rPr lang="en-GB" altLang="sr-Latn-RS" sz="1400" dirty="0">
                <a:latin typeface="Tahoma" panose="020B0604030504040204" pitchFamily="34" charset="0"/>
              </a:rPr>
              <a:t> </a:t>
            </a:r>
            <a:r>
              <a:rPr lang="hr-HR" altLang="sr-Latn-RS" sz="1200" dirty="0" err="1">
                <a:latin typeface="Comic Sans MS" panose="030F0702030302020204" pitchFamily="66" charset="0"/>
              </a:rPr>
              <a:t>međurea</a:t>
            </a:r>
            <a:r>
              <a:rPr lang="en-GB" altLang="sr-Latn-RS" sz="1200" dirty="0" err="1">
                <a:latin typeface="Comic Sans MS" panose="030F0702030302020204" pitchFamily="66" charset="0"/>
              </a:rPr>
              <a:t>kcije</a:t>
            </a:r>
            <a:r>
              <a:rPr lang="en-GB" altLang="sr-Latn-RS" sz="1400" dirty="0">
                <a:latin typeface="Tahoma" panose="020B0604030504040204" pitchFamily="34" charset="0"/>
              </a:rPr>
              <a:t> </a:t>
            </a:r>
            <a:r>
              <a:rPr lang="en-GB" altLang="sr-Latn-RS" dirty="0" err="1">
                <a:solidFill>
                  <a:srgbClr val="FF0000"/>
                </a:solidFill>
                <a:latin typeface="Tahoma" panose="020B0604030504040204" pitchFamily="34" charset="0"/>
              </a:rPr>
              <a:t>velike</a:t>
            </a:r>
            <a:r>
              <a:rPr lang="en-GB" altLang="sr-Latn-RS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GB" altLang="sr-Latn-RS" sz="1400" dirty="0" err="1">
                <a:latin typeface="Tahoma" panose="020B0604030504040204" pitchFamily="34" charset="0"/>
              </a:rPr>
              <a:t>avidnosti</a:t>
            </a:r>
            <a:r>
              <a:rPr lang="en-GB" altLang="sr-Latn-RS" sz="1400" dirty="0">
                <a:latin typeface="Tahoma" panose="020B0604030504040204" pitchFamily="34" charset="0"/>
              </a:rPr>
              <a:t> </a:t>
            </a:r>
            <a:r>
              <a:rPr lang="en-GB" altLang="sr-Latn-RS" sz="1400" dirty="0" err="1">
                <a:latin typeface="Tahoma" panose="020B0604030504040204" pitchFamily="34" charset="0"/>
              </a:rPr>
              <a:t>sa</a:t>
            </a:r>
            <a:r>
              <a:rPr lang="en-GB" altLang="sr-Latn-RS" sz="1400" dirty="0">
                <a:latin typeface="Tahoma" panose="020B0604030504040204" pitchFamily="34" charset="0"/>
              </a:rPr>
              <a:t> </a:t>
            </a:r>
            <a:r>
              <a:rPr lang="hr-HR" altLang="sr-Latn-RS" sz="1200" dirty="0">
                <a:latin typeface="Comic Sans MS" panose="030F0702030302020204" pitchFamily="66" charset="0"/>
              </a:rPr>
              <a:t>vlastitim</a:t>
            </a:r>
            <a:r>
              <a:rPr lang="en-GB" altLang="sr-Latn-RS" sz="1200" dirty="0">
                <a:latin typeface="Comic Sans MS" panose="030F0702030302020204" pitchFamily="66" charset="0"/>
              </a:rPr>
              <a:t> MHC</a:t>
            </a:r>
            <a:r>
              <a:rPr lang="hr-HR" altLang="sr-Latn-RS" sz="1200" dirty="0">
                <a:latin typeface="Comic Sans MS" panose="030F0702030302020204" pitchFamily="66" charset="0"/>
              </a:rPr>
              <a:t> </a:t>
            </a:r>
            <a:r>
              <a:rPr lang="en-GB" altLang="sr-Latn-RS" sz="1200" dirty="0" err="1">
                <a:latin typeface="Comic Sans MS" panose="030F0702030302020204" pitchFamily="66" charset="0"/>
              </a:rPr>
              <a:t>kompleksom</a:t>
            </a:r>
            <a:r>
              <a:rPr lang="en-GB" altLang="sr-Latn-RS" sz="1200" dirty="0">
                <a:latin typeface="Comic Sans MS" panose="030F0702030302020204" pitchFamily="66" charset="0"/>
              </a:rPr>
              <a:t> i </a:t>
            </a:r>
            <a:r>
              <a:rPr lang="en-GB" altLang="sr-Latn-RS" sz="1200" dirty="0" err="1">
                <a:latin typeface="Comic Sans MS" panose="030F0702030302020204" pitchFamily="66" charset="0"/>
              </a:rPr>
              <a:t>peptid</a:t>
            </a:r>
            <a:r>
              <a:rPr lang="hr-HR" altLang="sr-Latn-RS" sz="1200" dirty="0">
                <a:latin typeface="Comic Sans MS" panose="030F0702030302020204" pitchFamily="66" charset="0"/>
              </a:rPr>
              <a:t>om</a:t>
            </a:r>
            <a:endParaRPr lang="en-GB" altLang="sr-Latn-RS" sz="1200" dirty="0">
              <a:latin typeface="Comic Sans MS" panose="030F0702030302020204" pitchFamily="66" charset="0"/>
            </a:endParaRPr>
          </a:p>
        </p:txBody>
      </p:sp>
      <p:sp>
        <p:nvSpPr>
          <p:cNvPr id="185512" name="Text Box 168"/>
          <p:cNvSpPr txBox="1">
            <a:spLocks noChangeArrowheads="1"/>
          </p:cNvSpPr>
          <p:nvPr/>
        </p:nvSpPr>
        <p:spPr bwMode="auto">
          <a:xfrm>
            <a:off x="4418014" y="5551489"/>
            <a:ext cx="1438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Programirana smrt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513" name="Text Box 169"/>
          <p:cNvSpPr txBox="1">
            <a:spLocks noChangeArrowheads="1"/>
          </p:cNvSpPr>
          <p:nvPr/>
        </p:nvSpPr>
        <p:spPr bwMode="auto">
          <a:xfrm>
            <a:off x="4381500" y="6276975"/>
            <a:ext cx="1511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>
                <a:solidFill>
                  <a:schemeClr val="hlink"/>
                </a:solidFill>
                <a:latin typeface="Tahoma" panose="020B0604030504040204" pitchFamily="34" charset="0"/>
              </a:rPr>
              <a:t>Negativna selekcija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sp>
        <p:nvSpPr>
          <p:cNvPr id="185514" name="Rectangle 170"/>
          <p:cNvSpPr>
            <a:spLocks noChangeArrowheads="1"/>
          </p:cNvSpPr>
          <p:nvPr/>
        </p:nvSpPr>
        <p:spPr bwMode="auto">
          <a:xfrm>
            <a:off x="6607175" y="2887663"/>
            <a:ext cx="1238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>
                <a:latin typeface="Tahoma" panose="020B0604030504040204" pitchFamily="34" charset="0"/>
              </a:rPr>
              <a:t>Ima </a:t>
            </a:r>
            <a:r>
              <a:rPr lang="hr-HR" altLang="sr-Latn-RS" sz="1200">
                <a:latin typeface="Comic Sans MS" panose="030F0702030302020204" pitchFamily="66" charset="0"/>
              </a:rPr>
              <a:t>međurea</a:t>
            </a:r>
            <a:r>
              <a:rPr lang="en-GB" altLang="sr-Latn-RS" sz="1200">
                <a:latin typeface="Comic Sans MS" panose="030F0702030302020204" pitchFamily="66" charset="0"/>
              </a:rPr>
              <a:t>kcije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en-GB" altLang="sr-Latn-RS">
                <a:solidFill>
                  <a:srgbClr val="FF0000"/>
                </a:solidFill>
                <a:latin typeface="Tahoma" panose="020B0604030504040204" pitchFamily="34" charset="0"/>
              </a:rPr>
              <a:t>male </a:t>
            </a:r>
            <a:r>
              <a:rPr lang="en-GB" altLang="sr-Latn-RS" sz="1400">
                <a:latin typeface="Tahoma" panose="020B0604030504040204" pitchFamily="34" charset="0"/>
              </a:rPr>
              <a:t>avidnosti sa </a:t>
            </a:r>
            <a:r>
              <a:rPr lang="hr-HR" altLang="sr-Latn-RS" sz="1200">
                <a:latin typeface="Comic Sans MS" panose="030F0702030302020204" pitchFamily="66" charset="0"/>
              </a:rPr>
              <a:t>vlastitim</a:t>
            </a:r>
            <a:r>
              <a:rPr lang="en-GB" altLang="sr-Latn-RS" sz="1200">
                <a:latin typeface="Comic Sans MS" panose="030F0702030302020204" pitchFamily="66" charset="0"/>
              </a:rPr>
              <a:t> MHC</a:t>
            </a:r>
            <a:r>
              <a:rPr lang="hr-HR" altLang="sr-Latn-RS" sz="1200">
                <a:latin typeface="Comic Sans MS" panose="030F0702030302020204" pitchFamily="66" charset="0"/>
              </a:rPr>
              <a:t> </a:t>
            </a:r>
            <a:r>
              <a:rPr lang="en-GB" altLang="sr-Latn-RS" sz="1200">
                <a:latin typeface="Comic Sans MS" panose="030F0702030302020204" pitchFamily="66" charset="0"/>
              </a:rPr>
              <a:t>kompleksom i peptid</a:t>
            </a:r>
            <a:r>
              <a:rPr lang="hr-HR" altLang="sr-Latn-RS" sz="1200">
                <a:latin typeface="Comic Sans MS" panose="030F0702030302020204" pitchFamily="66" charset="0"/>
              </a:rPr>
              <a:t>om</a:t>
            </a:r>
            <a:endParaRPr lang="en-GB" altLang="sr-Latn-RS" sz="1200">
              <a:latin typeface="Comic Sans MS" panose="030F0702030302020204" pitchFamily="66" charset="0"/>
            </a:endParaRPr>
          </a:p>
        </p:txBody>
      </p:sp>
      <p:sp>
        <p:nvSpPr>
          <p:cNvPr id="185515" name="Text Box 171"/>
          <p:cNvSpPr txBox="1">
            <a:spLocks noChangeArrowheads="1"/>
          </p:cNvSpPr>
          <p:nvPr/>
        </p:nvSpPr>
        <p:spPr bwMode="auto">
          <a:xfrm>
            <a:off x="6575425" y="5551488"/>
            <a:ext cx="1301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>
                <a:latin typeface="Tahoma" panose="020B0604030504040204" pitchFamily="34" charset="0"/>
              </a:rPr>
              <a:t>Preživljavaju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516" name="Rectangle 172"/>
          <p:cNvSpPr>
            <a:spLocks noChangeArrowheads="1"/>
          </p:cNvSpPr>
          <p:nvPr/>
        </p:nvSpPr>
        <p:spPr bwMode="auto">
          <a:xfrm>
            <a:off x="6651625" y="6276975"/>
            <a:ext cx="114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>
                <a:solidFill>
                  <a:srgbClr val="FF0000"/>
                </a:solidFill>
                <a:latin typeface="Tahoma" panose="020B0604030504040204" pitchFamily="34" charset="0"/>
              </a:rPr>
              <a:t>Pozitivna selekcija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grpSp>
        <p:nvGrpSpPr>
          <p:cNvPr id="6" name="Group 173"/>
          <p:cNvGrpSpPr>
            <a:grpSpLocks/>
          </p:cNvGrpSpPr>
          <p:nvPr/>
        </p:nvGrpSpPr>
        <p:grpSpPr bwMode="auto">
          <a:xfrm>
            <a:off x="2711451" y="2697164"/>
            <a:ext cx="669925" cy="153987"/>
            <a:chOff x="609" y="1598"/>
            <a:chExt cx="422" cy="97"/>
          </a:xfrm>
        </p:grpSpPr>
        <p:sp>
          <p:nvSpPr>
            <p:cNvPr id="48171" name="Oval 174"/>
            <p:cNvSpPr>
              <a:spLocks noChangeArrowheads="1"/>
            </p:cNvSpPr>
            <p:nvPr/>
          </p:nvSpPr>
          <p:spPr bwMode="auto">
            <a:xfrm>
              <a:off x="826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2" name="Oval 175"/>
            <p:cNvSpPr>
              <a:spLocks noChangeArrowheads="1"/>
            </p:cNvSpPr>
            <p:nvPr/>
          </p:nvSpPr>
          <p:spPr bwMode="auto">
            <a:xfrm>
              <a:off x="934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3" name="Oval 176"/>
            <p:cNvSpPr>
              <a:spLocks noChangeArrowheads="1"/>
            </p:cNvSpPr>
            <p:nvPr/>
          </p:nvSpPr>
          <p:spPr bwMode="auto">
            <a:xfrm>
              <a:off x="717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48174" name="Oval 177"/>
            <p:cNvSpPr>
              <a:spLocks noChangeArrowheads="1"/>
            </p:cNvSpPr>
            <p:nvPr/>
          </p:nvSpPr>
          <p:spPr bwMode="auto">
            <a:xfrm>
              <a:off x="609" y="1598"/>
              <a:ext cx="97" cy="97"/>
            </a:xfrm>
            <a:prstGeom prst="ellipse">
              <a:avLst/>
            </a:prstGeom>
            <a:solidFill>
              <a:srgbClr val="FFFF00"/>
            </a:solidFill>
            <a:ln w="476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</p:grpSp>
      <p:sp>
        <p:nvSpPr>
          <p:cNvPr id="185522" name="Text Box 178"/>
          <p:cNvSpPr txBox="1">
            <a:spLocks noChangeArrowheads="1"/>
          </p:cNvSpPr>
          <p:nvPr/>
        </p:nvSpPr>
        <p:spPr bwMode="auto">
          <a:xfrm>
            <a:off x="2379663" y="2887664"/>
            <a:ext cx="1333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>
                <a:latin typeface="Tahoma" panose="020B0604030504040204" pitchFamily="34" charset="0"/>
              </a:rPr>
              <a:t>Nema </a:t>
            </a:r>
            <a:r>
              <a:rPr lang="hr-HR" altLang="sr-Latn-RS" sz="1400">
                <a:latin typeface="Tahoma" panose="020B0604030504040204" pitchFamily="34" charset="0"/>
              </a:rPr>
              <a:t>međurea</a:t>
            </a:r>
            <a:r>
              <a:rPr lang="en-GB" altLang="sr-Latn-RS" sz="1400">
                <a:latin typeface="Tahoma" panose="020B0604030504040204" pitchFamily="34" charset="0"/>
              </a:rPr>
              <a:t>kcije sa </a:t>
            </a:r>
            <a:r>
              <a:rPr lang="hr-HR" altLang="sr-Latn-RS" sz="1400">
                <a:latin typeface="Tahoma" panose="020B0604030504040204" pitchFamily="34" charset="0"/>
              </a:rPr>
              <a:t>vlastitim</a:t>
            </a:r>
            <a:r>
              <a:rPr lang="en-GB" altLang="sr-Latn-RS" sz="1400">
                <a:latin typeface="Tahoma" panose="020B0604030504040204" pitchFamily="34" charset="0"/>
              </a:rPr>
              <a:t> MHC</a:t>
            </a:r>
            <a:r>
              <a:rPr lang="hr-HR" altLang="sr-Latn-RS" sz="1400">
                <a:latin typeface="Tahoma" panose="020B0604030504040204" pitchFamily="34" charset="0"/>
              </a:rPr>
              <a:t> </a:t>
            </a:r>
            <a:r>
              <a:rPr lang="en-GB" altLang="sr-Latn-RS" sz="1400">
                <a:latin typeface="Tahoma" panose="020B0604030504040204" pitchFamily="34" charset="0"/>
              </a:rPr>
              <a:t>kompleksom i peptid</a:t>
            </a:r>
            <a:r>
              <a:rPr lang="hr-HR" altLang="sr-Latn-RS" sz="1400">
                <a:latin typeface="Tahoma" panose="020B0604030504040204" pitchFamily="34" charset="0"/>
              </a:rPr>
              <a:t>om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sp>
        <p:nvSpPr>
          <p:cNvPr id="185523" name="Text Box 179"/>
          <p:cNvSpPr txBox="1">
            <a:spLocks noChangeArrowheads="1"/>
          </p:cNvSpPr>
          <p:nvPr/>
        </p:nvSpPr>
        <p:spPr bwMode="auto">
          <a:xfrm>
            <a:off x="2292351" y="5551489"/>
            <a:ext cx="1484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Programirana smrt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85524" name="Line 180"/>
          <p:cNvSpPr>
            <a:spLocks noChangeShapeType="1"/>
          </p:cNvSpPr>
          <p:nvPr/>
        </p:nvSpPr>
        <p:spPr bwMode="auto">
          <a:xfrm>
            <a:off x="3046413" y="4465638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25" name="Text Box 181"/>
          <p:cNvSpPr txBox="1">
            <a:spLocks noChangeArrowheads="1"/>
          </p:cNvSpPr>
          <p:nvPr/>
        </p:nvSpPr>
        <p:spPr bwMode="auto">
          <a:xfrm>
            <a:off x="2959895" y="89972"/>
            <a:ext cx="6803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b="1" dirty="0">
                <a:latin typeface="Tahoma" panose="020B0604030504040204" pitchFamily="34" charset="0"/>
              </a:rPr>
              <a:t>Preuređenje DNA </a:t>
            </a:r>
            <a:r>
              <a:rPr lang="hr-HR" altLang="sr-Latn-RS" b="1" dirty="0">
                <a:latin typeface="Tahoma" panose="020B0604030504040204" pitchFamily="34" charset="0"/>
              </a:rPr>
              <a:t>tijekom</a:t>
            </a:r>
            <a:r>
              <a:rPr lang="en-GB" altLang="sr-Latn-RS" b="1" dirty="0">
                <a:latin typeface="Tahoma" panose="020B0604030504040204" pitchFamily="34" charset="0"/>
              </a:rPr>
              <a:t> </a:t>
            </a:r>
            <a:r>
              <a:rPr lang="en-GB" altLang="sr-Latn-RS" b="1" dirty="0" err="1">
                <a:latin typeface="Tahoma" panose="020B0604030504040204" pitchFamily="34" charset="0"/>
              </a:rPr>
              <a:t>sazr</a:t>
            </a:r>
            <a:r>
              <a:rPr lang="hr-HR" altLang="sr-Latn-RS" b="1" dirty="0" err="1">
                <a:latin typeface="Tahoma" panose="020B0604030504040204" pitchFamily="34" charset="0"/>
              </a:rPr>
              <a:t>ij</a:t>
            </a:r>
            <a:r>
              <a:rPr lang="en-GB" altLang="sr-Latn-RS" b="1" dirty="0" err="1">
                <a:latin typeface="Tahoma" panose="020B0604030504040204" pitchFamily="34" charset="0"/>
              </a:rPr>
              <a:t>evanja</a:t>
            </a:r>
            <a:r>
              <a:rPr lang="en-GB" altLang="sr-Latn-RS" b="1" dirty="0">
                <a:latin typeface="Tahoma" panose="020B0604030504040204" pitchFamily="34" charset="0"/>
              </a:rPr>
              <a:t> </a:t>
            </a:r>
            <a:r>
              <a:rPr lang="sr-Latn-CS" altLang="sr-Latn-RS" b="1" dirty="0">
                <a:latin typeface="Tahoma" panose="020B0604030504040204" pitchFamily="34" charset="0"/>
              </a:rPr>
              <a:t>T stanica u </a:t>
            </a:r>
            <a:r>
              <a:rPr lang="sr-Latn-CS" altLang="sr-Latn-RS" b="1" dirty="0" err="1">
                <a:latin typeface="Tahoma" panose="020B0604030504040204" pitchFamily="34" charset="0"/>
              </a:rPr>
              <a:t>timusu</a:t>
            </a:r>
            <a:endParaRPr lang="en-GB" altLang="sr-Latn-RS" sz="2000" b="1" dirty="0">
              <a:latin typeface="Tahoma" panose="020B0604030504040204" pitchFamily="34" charset="0"/>
            </a:endParaRPr>
          </a:p>
        </p:txBody>
      </p:sp>
      <p:sp>
        <p:nvSpPr>
          <p:cNvPr id="185526" name="Line 182"/>
          <p:cNvSpPr>
            <a:spLocks noChangeShapeType="1"/>
          </p:cNvSpPr>
          <p:nvPr/>
        </p:nvSpPr>
        <p:spPr bwMode="auto">
          <a:xfrm flipH="1">
            <a:off x="3714750" y="609600"/>
            <a:ext cx="1752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27" name="Line 183"/>
          <p:cNvSpPr>
            <a:spLocks noChangeShapeType="1"/>
          </p:cNvSpPr>
          <p:nvPr/>
        </p:nvSpPr>
        <p:spPr bwMode="auto">
          <a:xfrm>
            <a:off x="5467350" y="609600"/>
            <a:ext cx="205740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28" name="Rectangle 184"/>
          <p:cNvSpPr>
            <a:spLocks noChangeArrowheads="1"/>
          </p:cNvSpPr>
          <p:nvPr/>
        </p:nvSpPr>
        <p:spPr bwMode="auto">
          <a:xfrm>
            <a:off x="8678864" y="2887663"/>
            <a:ext cx="125888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400">
                <a:latin typeface="Tahoma" panose="020B0604030504040204" pitchFamily="34" charset="0"/>
              </a:rPr>
              <a:t>Nema </a:t>
            </a:r>
            <a:r>
              <a:rPr lang="hr-HR" altLang="sr-Latn-RS" sz="1200">
                <a:latin typeface="Comic Sans MS" panose="030F0702030302020204" pitchFamily="66" charset="0"/>
              </a:rPr>
              <a:t>međurea</a:t>
            </a:r>
            <a:r>
              <a:rPr lang="en-GB" altLang="sr-Latn-RS" sz="1200">
                <a:latin typeface="Comic Sans MS" panose="030F0702030302020204" pitchFamily="66" charset="0"/>
              </a:rPr>
              <a:t>kcije</a:t>
            </a:r>
            <a:r>
              <a:rPr lang="en-GB" altLang="sr-Latn-RS" sz="1400">
                <a:latin typeface="Tahoma" panose="020B0604030504040204" pitchFamily="34" charset="0"/>
              </a:rPr>
              <a:t> sa </a:t>
            </a:r>
            <a:r>
              <a:rPr lang="en-GB" altLang="sr-Latn-RS" sz="1200">
                <a:latin typeface="Comic Sans MS" panose="030F0702030302020204" pitchFamily="66" charset="0"/>
              </a:rPr>
              <a:t>sa </a:t>
            </a:r>
            <a:r>
              <a:rPr lang="hr-HR" altLang="sr-Latn-RS" sz="1200">
                <a:latin typeface="Comic Sans MS" panose="030F0702030302020204" pitchFamily="66" charset="0"/>
              </a:rPr>
              <a:t>vlastitim</a:t>
            </a:r>
            <a:r>
              <a:rPr lang="en-GB" altLang="sr-Latn-RS" sz="1200">
                <a:latin typeface="Comic Sans MS" panose="030F0702030302020204" pitchFamily="66" charset="0"/>
              </a:rPr>
              <a:t> MHC</a:t>
            </a:r>
            <a:r>
              <a:rPr lang="hr-HR" altLang="sr-Latn-RS" sz="1200">
                <a:latin typeface="Comic Sans MS" panose="030F0702030302020204" pitchFamily="66" charset="0"/>
              </a:rPr>
              <a:t> </a:t>
            </a:r>
            <a:r>
              <a:rPr lang="en-GB" altLang="sr-Latn-RS" sz="1200">
                <a:latin typeface="Comic Sans MS" panose="030F0702030302020204" pitchFamily="66" charset="0"/>
              </a:rPr>
              <a:t>kompleksom i peptid</a:t>
            </a:r>
            <a:r>
              <a:rPr lang="hr-HR" altLang="sr-Latn-RS" sz="1200">
                <a:latin typeface="Comic Sans MS" panose="030F0702030302020204" pitchFamily="66" charset="0"/>
              </a:rPr>
              <a:t>om</a:t>
            </a:r>
            <a:endParaRPr lang="en-GB" altLang="sr-Latn-RS" sz="1200">
              <a:latin typeface="Comic Sans MS" panose="030F0702030302020204" pitchFamily="66" charset="0"/>
            </a:endParaRPr>
          </a:p>
        </p:txBody>
      </p:sp>
      <p:sp>
        <p:nvSpPr>
          <p:cNvPr id="185529" name="Text Box 185"/>
          <p:cNvSpPr txBox="1">
            <a:spLocks noChangeArrowheads="1"/>
          </p:cNvSpPr>
          <p:nvPr/>
        </p:nvSpPr>
        <p:spPr bwMode="auto">
          <a:xfrm>
            <a:off x="8597901" y="5551489"/>
            <a:ext cx="1419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>
                <a:latin typeface="Arial" panose="020B0604020202020204" pitchFamily="34" charset="0"/>
              </a:rPr>
              <a:t>Programirana smrt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48166" name="Text Box 186"/>
          <p:cNvSpPr txBox="1">
            <a:spLocks noChangeArrowheads="1"/>
          </p:cNvSpPr>
          <p:nvPr/>
        </p:nvSpPr>
        <p:spPr bwMode="auto">
          <a:xfrm>
            <a:off x="2305050" y="1427164"/>
            <a:ext cx="150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5531" name="Text Box 187"/>
          <p:cNvSpPr txBox="1">
            <a:spLocks noChangeArrowheads="1"/>
          </p:cNvSpPr>
          <p:nvPr/>
        </p:nvSpPr>
        <p:spPr bwMode="auto">
          <a:xfrm>
            <a:off x="2243139" y="1084264"/>
            <a:ext cx="1895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 b="1">
                <a:latin typeface="Tahoma" panose="020B0604030504040204" pitchFamily="34" charset="0"/>
              </a:rPr>
              <a:t>Neproduktivno</a:t>
            </a:r>
            <a:endParaRPr lang="sr-Latn-CS" altLang="sr-Latn-RS" sz="1600" b="1">
              <a:latin typeface="Tahoma" panose="020B0604030504040204" pitchFamily="34" charset="0"/>
            </a:endParaRPr>
          </a:p>
          <a:p>
            <a:pPr algn="ctr" eaLnBrk="1" hangingPunct="1"/>
            <a:r>
              <a:rPr lang="sr-Latn-CS" altLang="sr-Latn-RS" sz="1600">
                <a:latin typeface="Tahoma" panose="020B0604030504040204" pitchFamily="34" charset="0"/>
              </a:rPr>
              <a:t>Ne stvaraju se TCR</a:t>
            </a:r>
            <a:endParaRPr lang="en-GB" altLang="sr-Latn-RS" sz="1600">
              <a:latin typeface="Tahoma" panose="020B0604030504040204" pitchFamily="34" charset="0"/>
            </a:endParaRPr>
          </a:p>
        </p:txBody>
      </p:sp>
      <p:sp>
        <p:nvSpPr>
          <p:cNvPr id="185532" name="Line 188"/>
          <p:cNvSpPr>
            <a:spLocks noChangeShapeType="1"/>
          </p:cNvSpPr>
          <p:nvPr/>
        </p:nvSpPr>
        <p:spPr bwMode="auto">
          <a:xfrm>
            <a:off x="9309100" y="4568825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33" name="Line 189"/>
          <p:cNvSpPr>
            <a:spLocks noChangeShapeType="1"/>
          </p:cNvSpPr>
          <p:nvPr/>
        </p:nvSpPr>
        <p:spPr bwMode="auto">
          <a:xfrm>
            <a:off x="5137150" y="4930775"/>
            <a:ext cx="0" cy="781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5534" name="Line 190"/>
          <p:cNvSpPr>
            <a:spLocks noChangeShapeType="1"/>
          </p:cNvSpPr>
          <p:nvPr/>
        </p:nvSpPr>
        <p:spPr bwMode="auto">
          <a:xfrm>
            <a:off x="7226300" y="4881563"/>
            <a:ext cx="0" cy="781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83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5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5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5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85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85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5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5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5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5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85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5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5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85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85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8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85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85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85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85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85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85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85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85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85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85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85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85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85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185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185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185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185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2000" fill="hold"/>
                                        <p:tgtEl>
                                          <p:spTgt spid="185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2000" fill="hold"/>
                                        <p:tgtEl>
                                          <p:spTgt spid="185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185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185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18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8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5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5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5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5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185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185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/>
      <p:bldP spid="185347" grpId="0" animBg="1"/>
      <p:bldP spid="185348" grpId="0" animBg="1"/>
      <p:bldP spid="185349" grpId="0" animBg="1"/>
      <p:bldP spid="185353" grpId="0" animBg="1"/>
      <p:bldP spid="185468" grpId="0"/>
      <p:bldP spid="185469" grpId="0"/>
      <p:bldP spid="185470" grpId="0"/>
      <p:bldP spid="185471" grpId="0"/>
      <p:bldP spid="185472" grpId="0"/>
      <p:bldP spid="185473" grpId="0"/>
      <p:bldP spid="185474" grpId="0"/>
      <p:bldP spid="185511" grpId="0"/>
      <p:bldP spid="185512" grpId="0"/>
      <p:bldP spid="185513" grpId="0"/>
      <p:bldP spid="185514" grpId="0"/>
      <p:bldP spid="185515" grpId="0"/>
      <p:bldP spid="185516" grpId="0"/>
      <p:bldP spid="185522" grpId="0"/>
      <p:bldP spid="185523" grpId="0"/>
      <p:bldP spid="185525" grpId="0"/>
      <p:bldP spid="185528" grpId="0"/>
      <p:bldP spid="185529" grpId="0"/>
      <p:bldP spid="1855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Organi imunološkog sustava</a:t>
            </a:r>
            <a:endParaRPr lang="hr-HR" altLang="sr-Latn-R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204010" y="618511"/>
            <a:ext cx="7895063" cy="5804591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hr-HR" sz="2400" b="1" dirty="0" smtClean="0">
                <a:solidFill>
                  <a:schemeClr val="tx1"/>
                </a:solidFill>
              </a:rPr>
              <a:t>SEKUNDARNI (PERIFERNI ORGANI)</a:t>
            </a:r>
          </a:p>
          <a:p>
            <a:pPr lvl="0"/>
            <a:r>
              <a:rPr lang="hr-HR" sz="2100" b="1" i="1" dirty="0" smtClean="0">
                <a:solidFill>
                  <a:schemeClr val="tx1"/>
                </a:solidFill>
              </a:rPr>
              <a:t>Inkapsulirani </a:t>
            </a:r>
            <a:r>
              <a:rPr lang="hr-HR" sz="2100" b="1" i="1" dirty="0">
                <a:solidFill>
                  <a:schemeClr val="tx1"/>
                </a:solidFill>
              </a:rPr>
              <a:t>organi</a:t>
            </a:r>
            <a:endParaRPr lang="hr-HR" sz="2100" b="1" dirty="0">
              <a:solidFill>
                <a:schemeClr val="tx1"/>
              </a:solidFill>
            </a:endParaRPr>
          </a:p>
          <a:p>
            <a:pPr lvl="1"/>
            <a:r>
              <a:rPr lang="hr-HR" sz="2100" dirty="0">
                <a:solidFill>
                  <a:schemeClr val="tx1"/>
                </a:solidFill>
              </a:rPr>
              <a:t>slezena</a:t>
            </a:r>
          </a:p>
          <a:p>
            <a:pPr lvl="1"/>
            <a:r>
              <a:rPr lang="hr-HR" sz="2100" dirty="0">
                <a:solidFill>
                  <a:schemeClr val="tx1"/>
                </a:solidFill>
              </a:rPr>
              <a:t>limfni čvorovi</a:t>
            </a:r>
          </a:p>
          <a:p>
            <a:pPr lvl="0"/>
            <a:r>
              <a:rPr lang="hr-HR" sz="2100" b="1" i="1" dirty="0" err="1" smtClean="0">
                <a:solidFill>
                  <a:schemeClr val="tx1"/>
                </a:solidFill>
              </a:rPr>
              <a:t>Neinkapsulirani</a:t>
            </a:r>
            <a:r>
              <a:rPr lang="hr-HR" sz="2100" b="1" i="1" dirty="0" smtClean="0">
                <a:solidFill>
                  <a:schemeClr val="tx1"/>
                </a:solidFill>
              </a:rPr>
              <a:t> </a:t>
            </a:r>
            <a:r>
              <a:rPr lang="hr-HR" sz="2100" b="1" i="1" dirty="0">
                <a:solidFill>
                  <a:schemeClr val="tx1"/>
                </a:solidFill>
              </a:rPr>
              <a:t>limfni organi, tj. </a:t>
            </a:r>
            <a:r>
              <a:rPr lang="hr-HR" sz="2100" b="1" i="1" dirty="0" err="1">
                <a:solidFill>
                  <a:schemeClr val="tx1"/>
                </a:solidFill>
              </a:rPr>
              <a:t>limforetikularno</a:t>
            </a:r>
            <a:r>
              <a:rPr lang="hr-HR" sz="2100" b="1" i="1" dirty="0">
                <a:solidFill>
                  <a:schemeClr val="tx1"/>
                </a:solidFill>
              </a:rPr>
              <a:t> tkivo uz</a:t>
            </a:r>
            <a:r>
              <a:rPr lang="hr-HR" sz="2100" i="1" dirty="0">
                <a:solidFill>
                  <a:schemeClr val="tx1"/>
                </a:solidFill>
              </a:rPr>
              <a:t>:</a:t>
            </a:r>
            <a:endParaRPr lang="hr-HR" sz="2100" dirty="0">
              <a:solidFill>
                <a:schemeClr val="tx1"/>
              </a:solidFill>
            </a:endParaRPr>
          </a:p>
          <a:p>
            <a:pPr lvl="1"/>
            <a:r>
              <a:rPr lang="hr-HR" sz="2100" dirty="0">
                <a:solidFill>
                  <a:schemeClr val="tx1"/>
                </a:solidFill>
              </a:rPr>
              <a:t>probavni sustav</a:t>
            </a:r>
          </a:p>
          <a:p>
            <a:pPr lvl="1"/>
            <a:r>
              <a:rPr lang="hr-HR" sz="2100" dirty="0">
                <a:solidFill>
                  <a:schemeClr val="tx1"/>
                </a:solidFill>
              </a:rPr>
              <a:t>dišni sustav</a:t>
            </a:r>
          </a:p>
          <a:p>
            <a:pPr lvl="1"/>
            <a:r>
              <a:rPr lang="hr-HR" sz="2100" dirty="0" err="1">
                <a:solidFill>
                  <a:schemeClr val="tx1"/>
                </a:solidFill>
              </a:rPr>
              <a:t>genitourinarni</a:t>
            </a:r>
            <a:r>
              <a:rPr lang="hr-HR" sz="2100" dirty="0">
                <a:solidFill>
                  <a:schemeClr val="tx1"/>
                </a:solidFill>
              </a:rPr>
              <a:t> sustav</a:t>
            </a:r>
          </a:p>
          <a:p>
            <a:pPr lvl="1"/>
            <a:r>
              <a:rPr lang="hr-HR" sz="2100" dirty="0">
                <a:solidFill>
                  <a:schemeClr val="tx1"/>
                </a:solidFill>
              </a:rPr>
              <a:t>serozne šupljine</a:t>
            </a:r>
          </a:p>
          <a:p>
            <a:pPr lvl="1"/>
            <a:r>
              <a:rPr lang="hr-HR" sz="2100" dirty="0">
                <a:solidFill>
                  <a:schemeClr val="tx1"/>
                </a:solidFill>
              </a:rPr>
              <a:t>jetru</a:t>
            </a:r>
          </a:p>
          <a:p>
            <a:r>
              <a:rPr lang="hr-HR" sz="2400" b="1" dirty="0" err="1" smtClean="0">
                <a:solidFill>
                  <a:schemeClr val="tx1"/>
                </a:solidFill>
              </a:rPr>
              <a:t>Mukozno</a:t>
            </a:r>
            <a:r>
              <a:rPr lang="hr-HR" sz="2400" b="1" dirty="0" smtClean="0">
                <a:solidFill>
                  <a:schemeClr val="tx1"/>
                </a:solidFill>
              </a:rPr>
              <a:t> </a:t>
            </a:r>
            <a:r>
              <a:rPr lang="hr-HR" sz="2400" b="1" dirty="0">
                <a:solidFill>
                  <a:schemeClr val="tx1"/>
                </a:solidFill>
              </a:rPr>
              <a:t>tkivo pridruženo sluznicama</a:t>
            </a:r>
          </a:p>
          <a:p>
            <a:pPr lvl="1"/>
            <a:r>
              <a:rPr lang="en-US" b="1" dirty="0" smtClean="0">
                <a:solidFill>
                  <a:schemeClr val="tx1"/>
                </a:solidFill>
              </a:rPr>
              <a:t>MALT</a:t>
            </a:r>
            <a:r>
              <a:rPr lang="en-US" dirty="0" smtClean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limfno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tkivo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sluznici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dišnog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mokraćno-spolnog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sustava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engl</a:t>
            </a:r>
            <a:r>
              <a:rPr lang="en-US" dirty="0" err="1" smtClean="0">
                <a:solidFill>
                  <a:schemeClr val="tx1"/>
                </a:solidFill>
              </a:rPr>
              <a:t>.</a:t>
            </a:r>
            <a:r>
              <a:rPr lang="hr-HR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mucosa </a:t>
            </a:r>
            <a:r>
              <a:rPr lang="en-US" dirty="0">
                <a:solidFill>
                  <a:schemeClr val="tx1"/>
                </a:solidFill>
              </a:rPr>
              <a:t>associated lymphoid tissue)</a:t>
            </a:r>
            <a:endParaRPr lang="hr-HR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GALT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limfno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tkivo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sluznici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probavnog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sustava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tj</a:t>
            </a:r>
            <a:r>
              <a:rPr lang="en-US" dirty="0">
                <a:solidFill>
                  <a:schemeClr val="tx1"/>
                </a:solidFill>
              </a:rPr>
              <a:t>. (</a:t>
            </a:r>
            <a:r>
              <a:rPr lang="en-US" dirty="0" err="1">
                <a:solidFill>
                  <a:schemeClr val="tx1"/>
                </a:solidFill>
              </a:rPr>
              <a:t>engl.</a:t>
            </a:r>
            <a:r>
              <a:rPr lang="en-US" dirty="0">
                <a:solidFill>
                  <a:schemeClr val="tx1"/>
                </a:solidFill>
              </a:rPr>
              <a:t> gut associated lymphoid </a:t>
            </a:r>
            <a:r>
              <a:rPr lang="en-US" dirty="0" smtClean="0">
                <a:solidFill>
                  <a:schemeClr val="tx1"/>
                </a:solidFill>
              </a:rPr>
              <a:t>tissue)</a:t>
            </a:r>
            <a:endParaRPr lang="hr-HR" dirty="0" smtClean="0">
              <a:solidFill>
                <a:schemeClr val="tx1"/>
              </a:solidFill>
            </a:endParaRPr>
          </a:p>
          <a:p>
            <a:pPr lvl="1"/>
            <a:r>
              <a:rPr lang="hr-HR" b="1" dirty="0" smtClean="0">
                <a:solidFill>
                  <a:schemeClr val="tx1"/>
                </a:solidFill>
              </a:rPr>
              <a:t>BALT</a:t>
            </a:r>
            <a:r>
              <a:rPr lang="hr-HR" dirty="0">
                <a:solidFill>
                  <a:schemeClr val="tx1"/>
                </a:solidFill>
              </a:rPr>
              <a:t> - </a:t>
            </a:r>
            <a:r>
              <a:rPr lang="hr-HR" dirty="0" err="1">
                <a:solidFill>
                  <a:schemeClr val="tx1"/>
                </a:solidFill>
              </a:rPr>
              <a:t>limfoidno</a:t>
            </a:r>
            <a:r>
              <a:rPr lang="hr-HR" dirty="0">
                <a:solidFill>
                  <a:schemeClr val="tx1"/>
                </a:solidFill>
              </a:rPr>
              <a:t> tkivo pridruženo bronhima (engl. </a:t>
            </a:r>
            <a:r>
              <a:rPr lang="en-US" dirty="0">
                <a:solidFill>
                  <a:schemeClr val="tx1"/>
                </a:solidFill>
              </a:rPr>
              <a:t>bronchus-associated lymphoid tissue)</a:t>
            </a:r>
            <a:endParaRPr lang="hr-HR" dirty="0">
              <a:solidFill>
                <a:schemeClr val="tx1"/>
              </a:solidFill>
            </a:endParaRPr>
          </a:p>
          <a:p>
            <a:pPr lvl="1"/>
            <a:r>
              <a:rPr lang="hr-HR" b="1" dirty="0">
                <a:solidFill>
                  <a:schemeClr val="tx1"/>
                </a:solidFill>
              </a:rPr>
              <a:t>NALT</a:t>
            </a:r>
            <a:r>
              <a:rPr lang="hr-HR" dirty="0">
                <a:solidFill>
                  <a:schemeClr val="tx1"/>
                </a:solidFill>
              </a:rPr>
              <a:t> - </a:t>
            </a:r>
            <a:r>
              <a:rPr lang="hr-HR" dirty="0" err="1">
                <a:solidFill>
                  <a:schemeClr val="tx1"/>
                </a:solidFill>
              </a:rPr>
              <a:t>limfoidno</a:t>
            </a:r>
            <a:r>
              <a:rPr lang="hr-HR" dirty="0">
                <a:solidFill>
                  <a:schemeClr val="tx1"/>
                </a:solidFill>
              </a:rPr>
              <a:t> tkivo pridruženo nosu i grlu (engl. </a:t>
            </a:r>
            <a:r>
              <a:rPr lang="en-US" dirty="0">
                <a:solidFill>
                  <a:schemeClr val="tx1"/>
                </a:solidFill>
              </a:rPr>
              <a:t>nasal-associated lymphoid tissue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hr-HR" dirty="0" smtClean="0">
              <a:solidFill>
                <a:schemeClr val="tx1"/>
              </a:solidFill>
            </a:endParaRPr>
          </a:p>
          <a:p>
            <a:pPr lvl="1"/>
            <a:r>
              <a:rPr lang="hr-HR" b="1" dirty="0" smtClean="0">
                <a:solidFill>
                  <a:schemeClr val="tx1"/>
                </a:solidFill>
              </a:rPr>
              <a:t>SALT -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err="1">
                <a:solidFill>
                  <a:schemeClr val="tx1"/>
                </a:solidFill>
              </a:rPr>
              <a:t>limfoidno</a:t>
            </a:r>
            <a:r>
              <a:rPr lang="hr-HR" dirty="0">
                <a:solidFill>
                  <a:schemeClr val="tx1"/>
                </a:solidFill>
              </a:rPr>
              <a:t> tkivo pridruženo </a:t>
            </a:r>
            <a:r>
              <a:rPr lang="hr-HR" dirty="0" smtClean="0">
                <a:solidFill>
                  <a:schemeClr val="tx1"/>
                </a:solidFill>
              </a:rPr>
              <a:t>koži (engl. </a:t>
            </a:r>
            <a:r>
              <a:rPr lang="hr-HR" dirty="0" err="1" smtClean="0">
                <a:solidFill>
                  <a:schemeClr val="tx1"/>
                </a:solidFill>
              </a:rPr>
              <a:t>skin</a:t>
            </a:r>
            <a:r>
              <a:rPr lang="en-US" dirty="0" smtClean="0">
                <a:solidFill>
                  <a:schemeClr val="tx1"/>
                </a:solidFill>
              </a:rPr>
              <a:t>-associated </a:t>
            </a:r>
            <a:r>
              <a:rPr lang="en-US" dirty="0">
                <a:solidFill>
                  <a:schemeClr val="tx1"/>
                </a:solidFill>
              </a:rPr>
              <a:t>lymphoid </a:t>
            </a:r>
            <a:r>
              <a:rPr lang="en-US" dirty="0" smtClean="0">
                <a:solidFill>
                  <a:schemeClr val="tx1"/>
                </a:solidFill>
              </a:rPr>
              <a:t>tissue</a:t>
            </a:r>
            <a:r>
              <a:rPr lang="hr-HR" dirty="0" smtClean="0">
                <a:solidFill>
                  <a:schemeClr val="tx1"/>
                </a:solidFill>
              </a:rPr>
              <a:t>)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hr-HR" sz="2400" b="1" dirty="0" smtClean="0"/>
              <a:t>PRIMARNI (CENTRALNI) ORGAN</a:t>
            </a:r>
            <a:r>
              <a:rPr lang="hr-HR" sz="2000" b="1" dirty="0" smtClean="0"/>
              <a:t>I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hr-HR" sz="2400" dirty="0" smtClean="0"/>
              <a:t>koštana </a:t>
            </a:r>
            <a:r>
              <a:rPr lang="hr-HR" sz="2400" dirty="0"/>
              <a:t>srž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hr-HR" sz="2400" dirty="0"/>
              <a:t>timus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hr-HR" sz="2400" dirty="0" err="1"/>
              <a:t>Fabrizijeva</a:t>
            </a:r>
            <a:r>
              <a:rPr lang="hr-HR" sz="2400" dirty="0"/>
              <a:t> burza (ptice)</a:t>
            </a:r>
          </a:p>
          <a:p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val="14926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571500"/>
            <a:ext cx="10877266" cy="6286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6"/>
          <p:cNvSpPr>
            <a:spLocks noChangeArrowheads="1"/>
          </p:cNvSpPr>
          <p:nvPr/>
        </p:nvSpPr>
        <p:spPr bwMode="auto">
          <a:xfrm>
            <a:off x="3224214" y="4035425"/>
            <a:ext cx="31908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hr-HR" altLang="sr-Latn-RS" sz="33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02336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smtClean="0"/>
              <a:t>Limfni čvorovi </a:t>
            </a:r>
            <a:br>
              <a:rPr lang="hr-HR" altLang="sr-Latn-RS" dirty="0" smtClean="0"/>
            </a:br>
            <a:endParaRPr lang="hr-HR" altLang="sr-Latn-R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1192" y="1473957"/>
            <a:ext cx="11029615" cy="5199797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just"/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Limfni čvorovi najbolje su organizirani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limforetikularni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organi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perifernog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limfatičkog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sustava; male nakupine limfnog tkiva razbacane uzduž limfnih žila. </a:t>
            </a:r>
          </a:p>
          <a:p>
            <a:pPr algn="just"/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Služe kao obrambeni filtri umetnuti u limfne žile zaustavljajući antigene prije ulaska u krvni optjecaj. 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Limfni čvorovi filtriraju antigene pri prolasku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intersticijske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tekućine i limfe s periferije u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duktus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toracikus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Limfni čvorovi strateški grupirani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 više mjesta u organizmu -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vratu,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aksili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medijastinumu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trbušnoj šupljini, preponama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Limfni čvorovi koji štite kožu smješteni su površinski i nazivaju se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somatskima;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oni dublje smješteni štite sluznicu dišnog, probavnog i mokraćno-spolnog sustava i nazivaju se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visceralnima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parenhimu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limfnog čvora vidljiva su tri područja: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a)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VANJSKI DIO ILI KORA (KORTEKS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koji sadrži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 -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SUBKAPSULARNO PODRUČJE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b)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PARAKORTEKS 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sadrži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i stanice za predočavanje antigena) –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PARAKORTIKALNO PODRUČJE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te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c)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MEDULA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(sadrži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i B, plazma-stanice i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makrofage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)-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PODRUČJE MEDULARNIH TRAČCI i M. SINUSA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Limfne čvorove obavija vezivna čahura, nastavci čahure protežu se u unutrašnjost dijeleći čvor u režnjiće; vanjski dio svakog režnjića naziva se kora koja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sadrži brojne limfne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folikule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- limfne čvoriće sa zametnim središtima ili bez njih. Razlikujemo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primarne i sekundarne čvoriće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hr-HR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4308" y="1372417"/>
            <a:ext cx="11258550" cy="4564326"/>
          </a:xfrm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Primarni čvorići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su nakupine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bez zametnih središta.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U s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ekundarnim čvorićima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unutar zametnih središta ili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germinativnih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centara smješteni su veliki 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centroblasti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tj.</a:t>
            </a:r>
            <a:r>
              <a:rPr lang="hr-HR" altLang="sr-Latn-RS" sz="1800" i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B koji se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intezivno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djele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nakon dodira s antigenom stvarajući 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centrocite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Folikularne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dendritičke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stanice svojim nastavcima predočavaju vezane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nativne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(neprerađene) antigene 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centrocitima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koji se diferenciraju u izvršne (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efektorske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) stanice; 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preteče plazma stanica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ili 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memorijskih (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prisjetnih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) stanica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Tijekom diferencijacije stanice prolaze kroz tri bitna procesa: afinitetno sazrijevanje, 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prekapčanje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razreda i stvaranje zrelih plazma-stanica i stanica s pamćenjem (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prisjetne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stanice).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Plazma stanice nastaju 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pretežno pod 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utjecajem IL-1 i molekule CD23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, podrijetlom od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folikularnih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dendritičkih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stanica.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Folikularne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dendritičke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stanice upijeni antigen prerađuju i predočuju zajedno s molekulama MHC-II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pomoćničkim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limfocitima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TH.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Potaknuti TH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izražavaju površinske molekule 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CD40L te se vežu na CD40 na 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cenrocitima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stvarajući signal potrebit za  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nastanak stanica s pamćenjem. </a:t>
            </a:r>
          </a:p>
          <a:p>
            <a:pPr marL="91440" indent="-91440" algn="just">
              <a:lnSpc>
                <a:spcPct val="80000"/>
              </a:lnSpc>
              <a:buClr>
                <a:schemeClr val="accent3"/>
              </a:buClr>
              <a:defRPr/>
            </a:pP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Budući da  su limfni čvorovi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limfatičko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tkivo ovisno o timusu, njihov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parakorteks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naseljavaju zrele 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imunokompetentne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stanice iz cirkulacije koje mogu sudjelovati u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imunosnim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reakcijama; limfni čvor je opremljen za gotovo svaku vrstu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imunosnog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prepoznavanja i pokretanja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imunosnog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odgovora.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Osebujan protok krvi (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postkapilarne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 venule s visokim kubičnim </a:t>
            </a:r>
            <a:r>
              <a:rPr lang="hr-HR" altLang="sr-Latn-RS" sz="1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endotelom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) i limfe (</a:t>
            </a:r>
            <a:r>
              <a:rPr lang="hr-HR" altLang="sr-Latn-RS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aferentne i eferentne žile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) kroz limfni čvor omogućuju susret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nepodraženih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i antigena na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predočnim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stanicama te pokretanje </a:t>
            </a:r>
            <a:r>
              <a:rPr lang="hr-HR" altLang="sr-Latn-RS" sz="18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imunosnog</a:t>
            </a:r>
            <a:r>
              <a:rPr lang="hr-HR" altLang="sr-Latn-RS" sz="1800" dirty="0">
                <a:solidFill>
                  <a:schemeClr val="tx1"/>
                </a:solidFill>
                <a:latin typeface="Arial Narrow" panose="020B0606020202030204" pitchFamily="34" charset="0"/>
              </a:rPr>
              <a:t> odgovora</a:t>
            </a:r>
          </a:p>
        </p:txBody>
      </p:sp>
    </p:spTree>
    <p:extLst>
      <p:ext uri="{BB962C8B-B14F-4D97-AF65-F5344CB8AC3E}">
        <p14:creationId xmlns:p14="http://schemas.microsoft.com/office/powerpoint/2010/main" val="24987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64" y="574675"/>
            <a:ext cx="5164137" cy="628650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2227" name="Freeform 3"/>
          <p:cNvSpPr>
            <a:spLocks/>
          </p:cNvSpPr>
          <p:nvPr/>
        </p:nvSpPr>
        <p:spPr bwMode="auto">
          <a:xfrm>
            <a:off x="6450013" y="906464"/>
            <a:ext cx="652462" cy="58737"/>
          </a:xfrm>
          <a:custGeom>
            <a:avLst/>
            <a:gdLst>
              <a:gd name="T0" fmla="*/ 0 w 411"/>
              <a:gd name="T1" fmla="*/ 2147483646 h 37"/>
              <a:gd name="T2" fmla="*/ 2147483646 w 411"/>
              <a:gd name="T3" fmla="*/ 0 h 37"/>
              <a:gd name="T4" fmla="*/ 0 60000 65536"/>
              <a:gd name="T5" fmla="*/ 0 60000 65536"/>
              <a:gd name="T6" fmla="*/ 0 w 411"/>
              <a:gd name="T7" fmla="*/ 0 h 37"/>
              <a:gd name="T8" fmla="*/ 411 w 411"/>
              <a:gd name="T9" fmla="*/ 37 h 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1" h="37">
                <a:moveTo>
                  <a:pt x="0" y="36"/>
                </a:moveTo>
                <a:lnTo>
                  <a:pt x="41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28" name="Freeform 4"/>
          <p:cNvSpPr>
            <a:spLocks/>
          </p:cNvSpPr>
          <p:nvPr/>
        </p:nvSpPr>
        <p:spPr bwMode="auto">
          <a:xfrm>
            <a:off x="6597651" y="1436689"/>
            <a:ext cx="1122363" cy="1587"/>
          </a:xfrm>
          <a:custGeom>
            <a:avLst/>
            <a:gdLst>
              <a:gd name="T0" fmla="*/ 0 w 707"/>
              <a:gd name="T1" fmla="*/ 0 h 1"/>
              <a:gd name="T2" fmla="*/ 2147483646 w 707"/>
              <a:gd name="T3" fmla="*/ 0 h 1"/>
              <a:gd name="T4" fmla="*/ 0 60000 65536"/>
              <a:gd name="T5" fmla="*/ 0 60000 65536"/>
              <a:gd name="T6" fmla="*/ 0 w 707"/>
              <a:gd name="T7" fmla="*/ 0 h 1"/>
              <a:gd name="T8" fmla="*/ 707 w 707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07" h="1">
                <a:moveTo>
                  <a:pt x="0" y="0"/>
                </a:moveTo>
                <a:lnTo>
                  <a:pt x="706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7159625" y="811214"/>
            <a:ext cx="4905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Čahura</a:t>
            </a: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7778751" y="1358901"/>
            <a:ext cx="3587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Kora</a:t>
            </a:r>
          </a:p>
        </p:txBody>
      </p:sp>
      <p:sp>
        <p:nvSpPr>
          <p:cNvPr id="52231" name="Freeform 7"/>
          <p:cNvSpPr>
            <a:spLocks/>
          </p:cNvSpPr>
          <p:nvPr/>
        </p:nvSpPr>
        <p:spPr bwMode="auto">
          <a:xfrm>
            <a:off x="5995988" y="1943100"/>
            <a:ext cx="1708150" cy="1588"/>
          </a:xfrm>
          <a:custGeom>
            <a:avLst/>
            <a:gdLst>
              <a:gd name="T0" fmla="*/ 0 w 1076"/>
              <a:gd name="T1" fmla="*/ 0 h 1"/>
              <a:gd name="T2" fmla="*/ 2147483646 w 1076"/>
              <a:gd name="T3" fmla="*/ 0 h 1"/>
              <a:gd name="T4" fmla="*/ 0 60000 65536"/>
              <a:gd name="T5" fmla="*/ 0 60000 65536"/>
              <a:gd name="T6" fmla="*/ 0 w 1076"/>
              <a:gd name="T7" fmla="*/ 0 h 1"/>
              <a:gd name="T8" fmla="*/ 1076 w 107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6" h="1">
                <a:moveTo>
                  <a:pt x="0" y="0"/>
                </a:moveTo>
                <a:lnTo>
                  <a:pt x="1075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7777164" y="1857376"/>
            <a:ext cx="6889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Parakora</a:t>
            </a:r>
          </a:p>
        </p:txBody>
      </p:sp>
      <p:sp>
        <p:nvSpPr>
          <p:cNvPr id="52233" name="Freeform 9"/>
          <p:cNvSpPr>
            <a:spLocks/>
          </p:cNvSpPr>
          <p:nvPr/>
        </p:nvSpPr>
        <p:spPr bwMode="auto">
          <a:xfrm>
            <a:off x="6569075" y="2479676"/>
            <a:ext cx="1320800" cy="327025"/>
          </a:xfrm>
          <a:custGeom>
            <a:avLst/>
            <a:gdLst>
              <a:gd name="T0" fmla="*/ 0 w 832"/>
              <a:gd name="T1" fmla="*/ 2147483646 h 206"/>
              <a:gd name="T2" fmla="*/ 2147483646 w 832"/>
              <a:gd name="T3" fmla="*/ 0 h 206"/>
              <a:gd name="T4" fmla="*/ 0 60000 65536"/>
              <a:gd name="T5" fmla="*/ 0 60000 65536"/>
              <a:gd name="T6" fmla="*/ 0 w 832"/>
              <a:gd name="T7" fmla="*/ 0 h 206"/>
              <a:gd name="T8" fmla="*/ 832 w 832"/>
              <a:gd name="T9" fmla="*/ 206 h 20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32" h="206">
                <a:moveTo>
                  <a:pt x="0" y="205"/>
                </a:moveTo>
                <a:lnTo>
                  <a:pt x="831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7945438" y="2360614"/>
            <a:ext cx="6524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Moždina</a:t>
            </a:r>
          </a:p>
        </p:txBody>
      </p:sp>
      <p:sp>
        <p:nvSpPr>
          <p:cNvPr id="52235" name="Freeform 11"/>
          <p:cNvSpPr>
            <a:spLocks/>
          </p:cNvSpPr>
          <p:nvPr/>
        </p:nvSpPr>
        <p:spPr bwMode="auto">
          <a:xfrm>
            <a:off x="6738938" y="2982913"/>
            <a:ext cx="1096962" cy="444500"/>
          </a:xfrm>
          <a:custGeom>
            <a:avLst/>
            <a:gdLst>
              <a:gd name="T0" fmla="*/ 0 w 691"/>
              <a:gd name="T1" fmla="*/ 2147483646 h 280"/>
              <a:gd name="T2" fmla="*/ 2147483646 w 691"/>
              <a:gd name="T3" fmla="*/ 0 h 280"/>
              <a:gd name="T4" fmla="*/ 0 60000 65536"/>
              <a:gd name="T5" fmla="*/ 0 60000 65536"/>
              <a:gd name="T6" fmla="*/ 0 w 691"/>
              <a:gd name="T7" fmla="*/ 0 h 280"/>
              <a:gd name="T8" fmla="*/ 691 w 691"/>
              <a:gd name="T9" fmla="*/ 280 h 2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91" h="280">
                <a:moveTo>
                  <a:pt x="0" y="279"/>
                </a:moveTo>
                <a:lnTo>
                  <a:pt x="69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6" name="Freeform 12"/>
          <p:cNvSpPr>
            <a:spLocks/>
          </p:cNvSpPr>
          <p:nvPr/>
        </p:nvSpPr>
        <p:spPr bwMode="auto">
          <a:xfrm>
            <a:off x="7786689" y="3359150"/>
            <a:ext cx="657225" cy="1588"/>
          </a:xfrm>
          <a:custGeom>
            <a:avLst/>
            <a:gdLst>
              <a:gd name="T0" fmla="*/ 0 w 414"/>
              <a:gd name="T1" fmla="*/ 0 h 1"/>
              <a:gd name="T2" fmla="*/ 2147483646 w 414"/>
              <a:gd name="T3" fmla="*/ 0 h 1"/>
              <a:gd name="T4" fmla="*/ 0 60000 65536"/>
              <a:gd name="T5" fmla="*/ 0 60000 65536"/>
              <a:gd name="T6" fmla="*/ 0 w 414"/>
              <a:gd name="T7" fmla="*/ 0 h 1"/>
              <a:gd name="T8" fmla="*/ 414 w 414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4" h="1">
                <a:moveTo>
                  <a:pt x="0" y="0"/>
                </a:moveTo>
                <a:lnTo>
                  <a:pt x="413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7" name="Freeform 13"/>
          <p:cNvSpPr>
            <a:spLocks/>
          </p:cNvSpPr>
          <p:nvPr/>
        </p:nvSpPr>
        <p:spPr bwMode="auto">
          <a:xfrm>
            <a:off x="7780338" y="3771900"/>
            <a:ext cx="673100" cy="107950"/>
          </a:xfrm>
          <a:custGeom>
            <a:avLst/>
            <a:gdLst>
              <a:gd name="T0" fmla="*/ 0 w 424"/>
              <a:gd name="T1" fmla="*/ 0 h 68"/>
              <a:gd name="T2" fmla="*/ 2147483646 w 424"/>
              <a:gd name="T3" fmla="*/ 2147483646 h 68"/>
              <a:gd name="T4" fmla="*/ 0 60000 65536"/>
              <a:gd name="T5" fmla="*/ 0 60000 65536"/>
              <a:gd name="T6" fmla="*/ 0 w 424"/>
              <a:gd name="T7" fmla="*/ 0 h 68"/>
              <a:gd name="T8" fmla="*/ 424 w 424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4" h="68">
                <a:moveTo>
                  <a:pt x="0" y="0"/>
                </a:moveTo>
                <a:lnTo>
                  <a:pt x="423" y="67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8" name="Freeform 14"/>
          <p:cNvSpPr>
            <a:spLocks/>
          </p:cNvSpPr>
          <p:nvPr/>
        </p:nvSpPr>
        <p:spPr bwMode="auto">
          <a:xfrm>
            <a:off x="7735888" y="3910013"/>
            <a:ext cx="730250" cy="368300"/>
          </a:xfrm>
          <a:custGeom>
            <a:avLst/>
            <a:gdLst>
              <a:gd name="T0" fmla="*/ 0 w 460"/>
              <a:gd name="T1" fmla="*/ 0 h 232"/>
              <a:gd name="T2" fmla="*/ 2147483646 w 460"/>
              <a:gd name="T3" fmla="*/ 2147483646 h 232"/>
              <a:gd name="T4" fmla="*/ 0 60000 65536"/>
              <a:gd name="T5" fmla="*/ 0 60000 65536"/>
              <a:gd name="T6" fmla="*/ 0 w 460"/>
              <a:gd name="T7" fmla="*/ 0 h 232"/>
              <a:gd name="T8" fmla="*/ 460 w 460"/>
              <a:gd name="T9" fmla="*/ 232 h 2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0" h="232">
                <a:moveTo>
                  <a:pt x="0" y="0"/>
                </a:moveTo>
                <a:lnTo>
                  <a:pt x="459" y="231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39" name="Freeform 15"/>
          <p:cNvSpPr>
            <a:spLocks/>
          </p:cNvSpPr>
          <p:nvPr/>
        </p:nvSpPr>
        <p:spPr bwMode="auto">
          <a:xfrm>
            <a:off x="6854826" y="4906964"/>
            <a:ext cx="1611313" cy="1587"/>
          </a:xfrm>
          <a:custGeom>
            <a:avLst/>
            <a:gdLst>
              <a:gd name="T0" fmla="*/ 0 w 1015"/>
              <a:gd name="T1" fmla="*/ 0 h 1"/>
              <a:gd name="T2" fmla="*/ 2147483646 w 1015"/>
              <a:gd name="T3" fmla="*/ 0 h 1"/>
              <a:gd name="T4" fmla="*/ 0 60000 65536"/>
              <a:gd name="T5" fmla="*/ 0 60000 65536"/>
              <a:gd name="T6" fmla="*/ 0 w 1015"/>
              <a:gd name="T7" fmla="*/ 0 h 1"/>
              <a:gd name="T8" fmla="*/ 1015 w 101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5" h="1">
                <a:moveTo>
                  <a:pt x="0" y="0"/>
                </a:moveTo>
                <a:lnTo>
                  <a:pt x="1014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0" name="Freeform 16"/>
          <p:cNvSpPr>
            <a:spLocks/>
          </p:cNvSpPr>
          <p:nvPr/>
        </p:nvSpPr>
        <p:spPr bwMode="auto">
          <a:xfrm>
            <a:off x="6954838" y="6094413"/>
            <a:ext cx="1104900" cy="4762"/>
          </a:xfrm>
          <a:custGeom>
            <a:avLst/>
            <a:gdLst>
              <a:gd name="T0" fmla="*/ 0 w 696"/>
              <a:gd name="T1" fmla="*/ 2147483646 h 3"/>
              <a:gd name="T2" fmla="*/ 2147483646 w 696"/>
              <a:gd name="T3" fmla="*/ 0 h 3"/>
              <a:gd name="T4" fmla="*/ 0 60000 65536"/>
              <a:gd name="T5" fmla="*/ 0 60000 65536"/>
              <a:gd name="T6" fmla="*/ 0 w 696"/>
              <a:gd name="T7" fmla="*/ 0 h 3"/>
              <a:gd name="T8" fmla="*/ 696 w 696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96" h="3">
                <a:moveTo>
                  <a:pt x="0" y="2"/>
                </a:moveTo>
                <a:lnTo>
                  <a:pt x="695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1" name="Freeform 17"/>
          <p:cNvSpPr>
            <a:spLocks/>
          </p:cNvSpPr>
          <p:nvPr/>
        </p:nvSpPr>
        <p:spPr bwMode="auto">
          <a:xfrm>
            <a:off x="3436938" y="4783139"/>
            <a:ext cx="1293812" cy="1587"/>
          </a:xfrm>
          <a:custGeom>
            <a:avLst/>
            <a:gdLst>
              <a:gd name="T0" fmla="*/ 2147483646 w 815"/>
              <a:gd name="T1" fmla="*/ 0 h 1"/>
              <a:gd name="T2" fmla="*/ 0 w 815"/>
              <a:gd name="T3" fmla="*/ 0 h 1"/>
              <a:gd name="T4" fmla="*/ 0 60000 65536"/>
              <a:gd name="T5" fmla="*/ 0 60000 65536"/>
              <a:gd name="T6" fmla="*/ 0 w 815"/>
              <a:gd name="T7" fmla="*/ 0 h 1"/>
              <a:gd name="T8" fmla="*/ 815 w 81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15" h="1">
                <a:moveTo>
                  <a:pt x="814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2" name="Freeform 18"/>
          <p:cNvSpPr>
            <a:spLocks/>
          </p:cNvSpPr>
          <p:nvPr/>
        </p:nvSpPr>
        <p:spPr bwMode="auto">
          <a:xfrm>
            <a:off x="3328989" y="3530600"/>
            <a:ext cx="1150937" cy="1588"/>
          </a:xfrm>
          <a:custGeom>
            <a:avLst/>
            <a:gdLst>
              <a:gd name="T0" fmla="*/ 2147483646 w 725"/>
              <a:gd name="T1" fmla="*/ 0 h 1"/>
              <a:gd name="T2" fmla="*/ 0 w 725"/>
              <a:gd name="T3" fmla="*/ 0 h 1"/>
              <a:gd name="T4" fmla="*/ 0 60000 65536"/>
              <a:gd name="T5" fmla="*/ 0 60000 65536"/>
              <a:gd name="T6" fmla="*/ 0 w 725"/>
              <a:gd name="T7" fmla="*/ 0 h 1"/>
              <a:gd name="T8" fmla="*/ 725 w 72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5" h="1">
                <a:moveTo>
                  <a:pt x="724" y="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3" name="Freeform 19"/>
          <p:cNvSpPr>
            <a:spLocks/>
          </p:cNvSpPr>
          <p:nvPr/>
        </p:nvSpPr>
        <p:spPr bwMode="auto">
          <a:xfrm>
            <a:off x="3459163" y="2389189"/>
            <a:ext cx="1649412" cy="371475"/>
          </a:xfrm>
          <a:custGeom>
            <a:avLst/>
            <a:gdLst>
              <a:gd name="T0" fmla="*/ 2147483646 w 1039"/>
              <a:gd name="T1" fmla="*/ 2147483646 h 234"/>
              <a:gd name="T2" fmla="*/ 0 w 1039"/>
              <a:gd name="T3" fmla="*/ 0 h 234"/>
              <a:gd name="T4" fmla="*/ 0 60000 65536"/>
              <a:gd name="T5" fmla="*/ 0 60000 65536"/>
              <a:gd name="T6" fmla="*/ 0 w 1039"/>
              <a:gd name="T7" fmla="*/ 0 h 234"/>
              <a:gd name="T8" fmla="*/ 1039 w 1039"/>
              <a:gd name="T9" fmla="*/ 234 h 2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39" h="234">
                <a:moveTo>
                  <a:pt x="1038" y="233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4" name="Freeform 20"/>
          <p:cNvSpPr>
            <a:spLocks/>
          </p:cNvSpPr>
          <p:nvPr/>
        </p:nvSpPr>
        <p:spPr bwMode="auto">
          <a:xfrm>
            <a:off x="3941764" y="1198563"/>
            <a:ext cx="801687" cy="455612"/>
          </a:xfrm>
          <a:custGeom>
            <a:avLst/>
            <a:gdLst>
              <a:gd name="T0" fmla="*/ 2147483646 w 505"/>
              <a:gd name="T1" fmla="*/ 2147483646 h 287"/>
              <a:gd name="T2" fmla="*/ 0 w 505"/>
              <a:gd name="T3" fmla="*/ 0 h 287"/>
              <a:gd name="T4" fmla="*/ 0 60000 65536"/>
              <a:gd name="T5" fmla="*/ 0 60000 65536"/>
              <a:gd name="T6" fmla="*/ 0 w 505"/>
              <a:gd name="T7" fmla="*/ 0 h 287"/>
              <a:gd name="T8" fmla="*/ 505 w 505"/>
              <a:gd name="T9" fmla="*/ 287 h 2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05" h="287">
                <a:moveTo>
                  <a:pt x="504" y="286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7923214" y="2882901"/>
            <a:ext cx="3778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Hilus</a:t>
            </a: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8542339" y="3194051"/>
            <a:ext cx="93503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 dirty="0">
                <a:latin typeface="Arial" panose="020B0604020202020204" pitchFamily="34" charset="0"/>
              </a:rPr>
              <a:t>Eferentna limfna žila</a:t>
            </a:r>
          </a:p>
        </p:txBody>
      </p:sp>
      <p:sp>
        <p:nvSpPr>
          <p:cNvPr id="52247" name="Rectangle 23"/>
          <p:cNvSpPr>
            <a:spLocks noChangeArrowheads="1"/>
          </p:cNvSpPr>
          <p:nvPr/>
        </p:nvSpPr>
        <p:spPr bwMode="auto">
          <a:xfrm>
            <a:off x="8561388" y="3838576"/>
            <a:ext cx="538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Arterija</a:t>
            </a:r>
          </a:p>
        </p:txBody>
      </p:sp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8561389" y="4264026"/>
            <a:ext cx="39687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Vena</a:t>
            </a: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8532814" y="4827589"/>
            <a:ext cx="12461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Tračci moždine</a:t>
            </a:r>
          </a:p>
        </p:txBody>
      </p:sp>
      <p:sp>
        <p:nvSpPr>
          <p:cNvPr id="52250" name="Rectangle 26"/>
          <p:cNvSpPr>
            <a:spLocks noChangeArrowheads="1"/>
          </p:cNvSpPr>
          <p:nvPr/>
        </p:nvSpPr>
        <p:spPr bwMode="auto">
          <a:xfrm>
            <a:off x="8169275" y="6007101"/>
            <a:ext cx="15573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Pregrade</a:t>
            </a:r>
            <a:r>
              <a:rPr lang="hr-HR" altLang="sr-Latn-RS" sz="1400">
                <a:latin typeface="Arial" panose="020B0604020202020204" pitchFamily="34" charset="0"/>
              </a:rPr>
              <a:t> </a:t>
            </a:r>
            <a:r>
              <a:rPr lang="hr-HR" altLang="sr-Latn-RS" sz="1400" b="1">
                <a:latin typeface="Arial" panose="020B0604020202020204" pitchFamily="34" charset="0"/>
              </a:rPr>
              <a:t>(trabekule)</a:t>
            </a:r>
          </a:p>
        </p:txBody>
      </p:sp>
      <p:sp>
        <p:nvSpPr>
          <p:cNvPr id="52251" name="Freeform 27"/>
          <p:cNvSpPr>
            <a:spLocks/>
          </p:cNvSpPr>
          <p:nvPr/>
        </p:nvSpPr>
        <p:spPr bwMode="auto">
          <a:xfrm>
            <a:off x="3175000" y="5453064"/>
            <a:ext cx="812800" cy="65087"/>
          </a:xfrm>
          <a:custGeom>
            <a:avLst/>
            <a:gdLst>
              <a:gd name="T0" fmla="*/ 2147483646 w 512"/>
              <a:gd name="T1" fmla="*/ 2147483646 h 41"/>
              <a:gd name="T2" fmla="*/ 0 w 512"/>
              <a:gd name="T3" fmla="*/ 0 h 41"/>
              <a:gd name="T4" fmla="*/ 0 60000 65536"/>
              <a:gd name="T5" fmla="*/ 0 60000 65536"/>
              <a:gd name="T6" fmla="*/ 0 w 512"/>
              <a:gd name="T7" fmla="*/ 0 h 41"/>
              <a:gd name="T8" fmla="*/ 512 w 512"/>
              <a:gd name="T9" fmla="*/ 41 h 4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2" h="41">
                <a:moveTo>
                  <a:pt x="511" y="40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2252" name="Rectangle 28"/>
          <p:cNvSpPr>
            <a:spLocks noChangeArrowheads="1"/>
          </p:cNvSpPr>
          <p:nvPr/>
        </p:nvSpPr>
        <p:spPr bwMode="auto">
          <a:xfrm>
            <a:off x="1776414" y="4492626"/>
            <a:ext cx="16081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latin typeface="Arial" panose="020B0604020202020204" pitchFamily="34" charset="0"/>
              </a:rPr>
              <a:t>Germinalni centar</a:t>
            </a:r>
          </a:p>
          <a:p>
            <a:pPr algn="r" eaLnBrk="1" hangingPunct="1"/>
            <a:r>
              <a:rPr lang="hr-HR" altLang="sr-Latn-RS" sz="1400" b="1">
                <a:latin typeface="Arial" panose="020B0604020202020204" pitchFamily="34" charset="0"/>
              </a:rPr>
              <a:t>sekundarnog</a:t>
            </a:r>
          </a:p>
          <a:p>
            <a:pPr algn="r" eaLnBrk="1" hangingPunct="1"/>
            <a:r>
              <a:rPr lang="hr-HR" altLang="sr-Latn-RS" sz="1400" b="1">
                <a:latin typeface="Arial" panose="020B0604020202020204" pitchFamily="34" charset="0"/>
              </a:rPr>
              <a:t>folikula</a:t>
            </a:r>
          </a:p>
        </p:txBody>
      </p:sp>
      <p:sp>
        <p:nvSpPr>
          <p:cNvPr id="52253" name="Rectangle 29"/>
          <p:cNvSpPr>
            <a:spLocks noChangeArrowheads="1"/>
          </p:cNvSpPr>
          <p:nvPr/>
        </p:nvSpPr>
        <p:spPr bwMode="auto">
          <a:xfrm>
            <a:off x="1603376" y="5272088"/>
            <a:ext cx="150971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latin typeface="Arial" panose="020B0604020202020204" pitchFamily="34" charset="0"/>
              </a:rPr>
              <a:t>Aferentna limfna žila</a:t>
            </a:r>
          </a:p>
        </p:txBody>
      </p:sp>
      <p:sp>
        <p:nvSpPr>
          <p:cNvPr id="52254" name="Rectangle 30"/>
          <p:cNvSpPr>
            <a:spLocks noChangeArrowheads="1"/>
          </p:cNvSpPr>
          <p:nvPr/>
        </p:nvSpPr>
        <p:spPr bwMode="auto">
          <a:xfrm>
            <a:off x="2471739" y="3354388"/>
            <a:ext cx="7826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latin typeface="Arial" panose="020B0604020202020204" pitchFamily="34" charset="0"/>
              </a:rPr>
              <a:t>Primarni folikul</a:t>
            </a:r>
          </a:p>
        </p:txBody>
      </p:sp>
      <p:sp>
        <p:nvSpPr>
          <p:cNvPr id="52255" name="Rectangle 31"/>
          <p:cNvSpPr>
            <a:spLocks noChangeArrowheads="1"/>
          </p:cNvSpPr>
          <p:nvPr/>
        </p:nvSpPr>
        <p:spPr bwMode="auto">
          <a:xfrm>
            <a:off x="2395539" y="2182813"/>
            <a:ext cx="1012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400" b="1">
                <a:latin typeface="Arial" panose="020B0604020202020204" pitchFamily="34" charset="0"/>
              </a:rPr>
              <a:t>Endotelna venula</a:t>
            </a:r>
          </a:p>
        </p:txBody>
      </p:sp>
      <p:sp>
        <p:nvSpPr>
          <p:cNvPr id="52256" name="Rectangle 32"/>
          <p:cNvSpPr>
            <a:spLocks noChangeArrowheads="1"/>
          </p:cNvSpPr>
          <p:nvPr/>
        </p:nvSpPr>
        <p:spPr bwMode="auto">
          <a:xfrm>
            <a:off x="2371726" y="1062038"/>
            <a:ext cx="1497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>
                <a:latin typeface="Arial" panose="020B0604020202020204" pitchFamily="34" charset="0"/>
              </a:rPr>
              <a:t>Marginalni sinus</a:t>
            </a:r>
          </a:p>
        </p:txBody>
      </p:sp>
      <p:sp>
        <p:nvSpPr>
          <p:cNvPr id="36898" name="Rectangle 34"/>
          <p:cNvSpPr>
            <a:spLocks noGrp="1" noChangeArrowheads="1"/>
          </p:cNvSpPr>
          <p:nvPr>
            <p:ph type="title"/>
          </p:nvPr>
        </p:nvSpPr>
        <p:spPr>
          <a:xfrm>
            <a:off x="2078038" y="-53975"/>
            <a:ext cx="6870700" cy="6127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altLang="sr-Latn-RS" sz="2800" b="1" dirty="0">
                <a:solidFill>
                  <a:schemeClr val="tx1"/>
                </a:solidFill>
              </a:rPr>
              <a:t>Građa limfnog čvora; shematski prikaz</a:t>
            </a:r>
            <a:r>
              <a:rPr lang="hr-HR" altLang="sr-Latn-RS" sz="40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0808556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0859"/>
          </a:xfrm>
        </p:spPr>
        <p:txBody>
          <a:bodyPr/>
          <a:lstStyle/>
          <a:p>
            <a:r>
              <a:rPr lang="hr-HR" altLang="sr-Latn-RS" dirty="0" smtClean="0"/>
              <a:t>Putevi dopreme antigena  </a:t>
            </a:r>
            <a:r>
              <a:rPr lang="hr-HR" altLang="sr-Latn-RS" dirty="0" err="1" smtClean="0"/>
              <a:t>folikularnim</a:t>
            </a:r>
            <a:r>
              <a:rPr lang="hr-HR" altLang="sr-Latn-RS" dirty="0" smtClean="0"/>
              <a:t> stanicama B</a:t>
            </a:r>
          </a:p>
        </p:txBody>
      </p:sp>
      <p:pic>
        <p:nvPicPr>
          <p:cNvPr id="37891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2" y="1433015"/>
            <a:ext cx="9321421" cy="5158853"/>
          </a:xfrm>
        </p:spPr>
      </p:pic>
      <p:sp>
        <p:nvSpPr>
          <p:cNvPr id="2" name="TextBox 1"/>
          <p:cNvSpPr txBox="1"/>
          <p:nvPr/>
        </p:nvSpPr>
        <p:spPr>
          <a:xfrm>
            <a:off x="7590837" y="6488668"/>
            <a:ext cx="332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500-600 limfni čvorova kod ljudi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955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93725"/>
            <a:ext cx="8767763" cy="6264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2839945" y="0"/>
            <a:ext cx="7153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 dirty="0">
                <a:latin typeface="Arial Narrow" panose="020B0606020202030204" pitchFamily="34" charset="0"/>
              </a:rPr>
              <a:t>Reakcija zametnog središta u limfnom čvoru</a:t>
            </a:r>
          </a:p>
        </p:txBody>
      </p:sp>
    </p:spTree>
    <p:extLst>
      <p:ext uri="{BB962C8B-B14F-4D97-AF65-F5344CB8AC3E}">
        <p14:creationId xmlns:p14="http://schemas.microsoft.com/office/powerpoint/2010/main" val="418582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16" y="661346"/>
            <a:ext cx="7380112" cy="3325545"/>
          </a:xfrm>
          <a:prstGeom prst="rect">
            <a:avLst/>
          </a:prstGeom>
        </p:spPr>
      </p:pic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0" y="519943"/>
            <a:ext cx="45704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Arial" panose="020B0604020202020204" pitchFamily="34" charset="0"/>
              </a:rPr>
              <a:t>U zametom središtu B </a:t>
            </a:r>
            <a:r>
              <a:rPr lang="hr-HR" altLang="sr-Latn-RS" b="1" dirty="0" err="1">
                <a:latin typeface="Arial" panose="020B0604020202020204" pitchFamily="34" charset="0"/>
              </a:rPr>
              <a:t>limfociti</a:t>
            </a:r>
            <a:r>
              <a:rPr lang="hr-HR" altLang="sr-Latn-RS" b="1" dirty="0">
                <a:latin typeface="Arial" panose="020B0604020202020204" pitchFamily="34" charset="0"/>
              </a:rPr>
              <a:t> prolaze: </a:t>
            </a:r>
            <a:endParaRPr lang="hr-HR" altLang="sr-Latn-RS" dirty="0">
              <a:latin typeface="Arial" panose="020B0604020202020204" pitchFamily="34" charset="0"/>
            </a:endParaRPr>
          </a:p>
          <a:p>
            <a:pPr eaLnBrk="1" hangingPunct="1"/>
            <a:r>
              <a:rPr lang="hr-HR" altLang="sr-Latn-RS" b="1" dirty="0">
                <a:latin typeface="Arial" panose="020B0604020202020204" pitchFamily="34" charset="0"/>
              </a:rPr>
              <a:t>1.somatske </a:t>
            </a:r>
            <a:r>
              <a:rPr lang="hr-HR" altLang="sr-Latn-RS" b="1" dirty="0" err="1">
                <a:latin typeface="Arial" panose="020B0604020202020204" pitchFamily="34" charset="0"/>
              </a:rPr>
              <a:t>hipermutacije</a:t>
            </a:r>
            <a:r>
              <a:rPr lang="hr-HR" altLang="sr-Latn-RS" b="1" dirty="0">
                <a:latin typeface="Arial" panose="020B0604020202020204" pitchFamily="34" charset="0"/>
              </a:rPr>
              <a:t> </a:t>
            </a:r>
            <a:endParaRPr lang="hr-HR" altLang="sr-Latn-RS" dirty="0">
              <a:latin typeface="Arial" panose="020B0604020202020204" pitchFamily="34" charset="0"/>
            </a:endParaRPr>
          </a:p>
          <a:p>
            <a:pPr eaLnBrk="1" hangingPunct="1"/>
            <a:r>
              <a:rPr lang="hr-HR" altLang="sr-Latn-RS" b="1" dirty="0">
                <a:latin typeface="Arial" panose="020B0604020202020204" pitchFamily="34" charset="0"/>
              </a:rPr>
              <a:t>2.afinitetno sazrijevanje </a:t>
            </a:r>
            <a:endParaRPr lang="hr-HR" altLang="sr-Latn-RS" dirty="0">
              <a:latin typeface="Arial" panose="020B0604020202020204" pitchFamily="34" charset="0"/>
            </a:endParaRPr>
          </a:p>
          <a:p>
            <a:pPr eaLnBrk="1" hangingPunct="1"/>
            <a:r>
              <a:rPr lang="hr-HR" altLang="sr-Latn-RS" b="1" dirty="0">
                <a:latin typeface="Arial" panose="020B0604020202020204" pitchFamily="34" charset="0"/>
              </a:rPr>
              <a:t>3.prekapčanje </a:t>
            </a:r>
            <a:r>
              <a:rPr lang="hr-HR" altLang="sr-Latn-RS" b="1" dirty="0" err="1">
                <a:latin typeface="Arial" panose="020B0604020202020204" pitchFamily="34" charset="0"/>
              </a:rPr>
              <a:t>izotipova</a:t>
            </a:r>
            <a:r>
              <a:rPr lang="hr-HR" altLang="sr-Latn-RS" b="1" dirty="0">
                <a:latin typeface="Arial" panose="020B0604020202020204" pitchFamily="34" charset="0"/>
              </a:rPr>
              <a:t> </a:t>
            </a:r>
            <a:endParaRPr lang="hr-HR" altLang="sr-Latn-RS" dirty="0">
              <a:latin typeface="Arial" panose="020B0604020202020204" pitchFamily="34" charset="0"/>
            </a:endParaRPr>
          </a:p>
          <a:p>
            <a:pPr eaLnBrk="1" hangingPunct="1"/>
            <a:endParaRPr lang="hr-HR" altLang="sr-Latn-RS" dirty="0">
              <a:latin typeface="Arial" panose="020B0604020202020204" pitchFamily="34" charset="0"/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4" y="1665879"/>
            <a:ext cx="3724275" cy="5070475"/>
          </a:xfrm>
          <a:prstGeom prst="rect">
            <a:avLst/>
          </a:prstGeom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14" y="4678326"/>
            <a:ext cx="3179930" cy="2179674"/>
          </a:xfrm>
          <a:prstGeom prst="rect">
            <a:avLst/>
          </a:prstGeom>
        </p:spPr>
      </p:pic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5462235" y="3874032"/>
            <a:ext cx="6391284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endParaRPr lang="hr-HR" altLang="sr-Latn-RS" dirty="0">
              <a:latin typeface="Arial" panose="020B0604020202020204" pitchFamily="34" charset="0"/>
            </a:endParaRPr>
          </a:p>
          <a:p>
            <a:pPr marL="285750" indent="-28575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b="1" dirty="0" smtClean="0">
                <a:latin typeface="Arial" panose="020B0604020202020204" pitchFamily="34" charset="0"/>
              </a:rPr>
              <a:t>ZAMETNA SREDIŠTA </a:t>
            </a:r>
            <a:r>
              <a:rPr lang="hr-HR" altLang="sr-Latn-RS" dirty="0" smtClean="0">
                <a:latin typeface="Arial" panose="020B0604020202020204" pitchFamily="34" charset="0"/>
              </a:rPr>
              <a:t>su </a:t>
            </a:r>
            <a:r>
              <a:rPr lang="hr-HR" altLang="sr-Latn-RS" dirty="0">
                <a:latin typeface="Arial" panose="020B0604020202020204" pitchFamily="34" charset="0"/>
              </a:rPr>
              <a:t>uglavnom </a:t>
            </a:r>
            <a:r>
              <a:rPr lang="hr-HR" altLang="sr-Latn-RS" b="1" dirty="0" smtClean="0">
                <a:latin typeface="Arial" panose="020B0604020202020204" pitchFamily="34" charset="0"/>
              </a:rPr>
              <a:t>mjesta proliferacije </a:t>
            </a:r>
            <a:r>
              <a:rPr lang="hr-HR" altLang="sr-Latn-RS" b="1" dirty="0">
                <a:latin typeface="Arial" panose="020B0604020202020204" pitchFamily="34" charset="0"/>
              </a:rPr>
              <a:t>B </a:t>
            </a:r>
            <a:r>
              <a:rPr lang="hr-HR" altLang="sr-Latn-RS" b="1" dirty="0" err="1">
                <a:latin typeface="Arial" panose="020B0604020202020204" pitchFamily="34" charset="0"/>
              </a:rPr>
              <a:t>limfocita</a:t>
            </a:r>
            <a:r>
              <a:rPr lang="hr-HR" altLang="sr-Latn-RS" b="1" dirty="0">
                <a:latin typeface="Arial" panose="020B0604020202020204" pitchFamily="34" charset="0"/>
              </a:rPr>
              <a:t>, </a:t>
            </a:r>
            <a:r>
              <a:rPr lang="hr-HR" altLang="sr-Latn-RS" dirty="0">
                <a:latin typeface="Arial" panose="020B0604020202020204" pitchFamily="34" charset="0"/>
              </a:rPr>
              <a:t>ali i oko </a:t>
            </a:r>
            <a:r>
              <a:rPr lang="hr-HR" altLang="sr-Latn-RS" b="1" dirty="0">
                <a:latin typeface="Arial" panose="020B0604020202020204" pitchFamily="34" charset="0"/>
              </a:rPr>
              <a:t>10% T </a:t>
            </a:r>
            <a:r>
              <a:rPr lang="hr-HR" altLang="sr-Latn-RS" b="1" dirty="0" err="1" smtClean="0">
                <a:latin typeface="Arial" panose="020B0604020202020204" pitchFamily="34" charset="0"/>
              </a:rPr>
              <a:t>limfocita</a:t>
            </a:r>
            <a:endParaRPr lang="hr-HR" altLang="sr-Latn-RS" b="1" dirty="0" smtClean="0">
              <a:latin typeface="Arial" panose="020B0604020202020204" pitchFamily="34" charset="0"/>
            </a:endParaRPr>
          </a:p>
          <a:p>
            <a:pPr marL="285750" indent="-285750" algn="just" eaLnBrk="1" hangingPunct="1">
              <a:buFont typeface="Courier New" panose="02070309020205020404" pitchFamily="49" charset="0"/>
              <a:buChar char="o"/>
            </a:pPr>
            <a:endParaRPr lang="hr-HR" altLang="sr-Latn-RS" b="1" dirty="0">
              <a:latin typeface="Arial" panose="020B0604020202020204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b="1" dirty="0" smtClean="0">
                <a:latin typeface="Arial" panose="020B0604020202020204" pitchFamily="34" charset="0"/>
              </a:rPr>
              <a:t>CENTROBLAST je </a:t>
            </a:r>
            <a:r>
              <a:rPr lang="hr-HR" altLang="sr-Latn-RS" b="1" dirty="0">
                <a:latin typeface="Arial" panose="020B0604020202020204" pitchFamily="34" charset="0"/>
              </a:rPr>
              <a:t>B </a:t>
            </a:r>
            <a:r>
              <a:rPr lang="hr-HR" altLang="sr-Latn-RS" b="1" dirty="0" err="1">
                <a:latin typeface="Arial" panose="020B0604020202020204" pitchFamily="34" charset="0"/>
              </a:rPr>
              <a:t>limfocit</a:t>
            </a:r>
            <a:r>
              <a:rPr lang="hr-HR" altLang="sr-Latn-RS" b="1" dirty="0">
                <a:latin typeface="Arial" panose="020B0604020202020204" pitchFamily="34" charset="0"/>
              </a:rPr>
              <a:t> koji se </a:t>
            </a:r>
            <a:r>
              <a:rPr lang="hr-HR" altLang="sr-Latn-RS" b="1" dirty="0" smtClean="0">
                <a:latin typeface="Arial" panose="020B0604020202020204" pitchFamily="34" charset="0"/>
              </a:rPr>
              <a:t>dijeli </a:t>
            </a:r>
            <a:r>
              <a:rPr lang="hr-HR" altLang="sr-Latn-RS" dirty="0" smtClean="0">
                <a:latin typeface="Arial" panose="020B0604020202020204" pitchFamily="34" charset="0"/>
              </a:rPr>
              <a:t> </a:t>
            </a:r>
            <a:r>
              <a:rPr lang="hr-HR" altLang="sr-Latn-RS" b="1" dirty="0">
                <a:latin typeface="Arial" panose="020B0604020202020204" pitchFamily="34" charset="0"/>
              </a:rPr>
              <a:t>bez istaknutih membranskih </a:t>
            </a:r>
            <a:r>
              <a:rPr lang="hr-HR" altLang="sr-Latn-RS" b="1" dirty="0" err="1">
                <a:latin typeface="Arial" panose="020B0604020202020204" pitchFamily="34" charset="0"/>
              </a:rPr>
              <a:t>Ig</a:t>
            </a:r>
            <a:r>
              <a:rPr lang="hr-HR" altLang="sr-Latn-RS" b="1" dirty="0">
                <a:latin typeface="Arial" panose="020B0604020202020204" pitchFamily="34" charset="0"/>
              </a:rPr>
              <a:t> (</a:t>
            </a:r>
            <a:r>
              <a:rPr lang="hr-HR" altLang="sr-Latn-RS" b="1" dirty="0" err="1">
                <a:latin typeface="Arial" panose="020B0604020202020204" pitchFamily="34" charset="0"/>
              </a:rPr>
              <a:t>BcR</a:t>
            </a:r>
            <a:r>
              <a:rPr lang="hr-HR" altLang="sr-Latn-RS" b="1" dirty="0">
                <a:latin typeface="Arial" panose="020B0604020202020204" pitchFamily="34" charset="0"/>
              </a:rPr>
              <a:t>); </a:t>
            </a:r>
            <a:endParaRPr lang="hr-HR" altLang="sr-Latn-RS" b="1" dirty="0" smtClean="0">
              <a:latin typeface="Arial" panose="020B0604020202020204" pitchFamily="34" charset="0"/>
            </a:endParaRPr>
          </a:p>
          <a:p>
            <a:pPr marL="1085850" lvl="1" indent="-342900" algn="just">
              <a:buFont typeface="Courier New" panose="02070309020205020404" pitchFamily="49" charset="0"/>
              <a:buChar char="o"/>
            </a:pPr>
            <a:r>
              <a:rPr lang="hr-HR" altLang="sr-Latn-RS" dirty="0" smtClean="0">
                <a:latin typeface="Arial" panose="020B0604020202020204" pitchFamily="34" charset="0"/>
              </a:rPr>
              <a:t>tvori  tamnu </a:t>
            </a:r>
            <a:r>
              <a:rPr lang="hr-HR" altLang="sr-Latn-RS" dirty="0">
                <a:latin typeface="Arial" panose="020B0604020202020204" pitchFamily="34" charset="0"/>
              </a:rPr>
              <a:t>zonu zametnog središta </a:t>
            </a: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b="1" dirty="0" smtClean="0">
                <a:latin typeface="Arial" panose="020B0604020202020204" pitchFamily="34" charset="0"/>
              </a:rPr>
              <a:t>CENTROCIT </a:t>
            </a:r>
            <a:r>
              <a:rPr lang="hr-HR" altLang="sr-Latn-RS" b="1" dirty="0">
                <a:latin typeface="Arial" panose="020B0604020202020204" pitchFamily="34" charset="0"/>
              </a:rPr>
              <a:t>nastaje dijeljenjem </a:t>
            </a:r>
            <a:r>
              <a:rPr lang="hr-HR" altLang="sr-Latn-RS" b="1" dirty="0" err="1">
                <a:latin typeface="Arial" panose="020B0604020202020204" pitchFamily="34" charset="0"/>
              </a:rPr>
              <a:t>centroblasta</a:t>
            </a:r>
            <a:r>
              <a:rPr lang="hr-HR" altLang="sr-Latn-RS" b="1" dirty="0">
                <a:latin typeface="Arial" panose="020B0604020202020204" pitchFamily="34" charset="0"/>
              </a:rPr>
              <a:t>, </a:t>
            </a:r>
            <a:r>
              <a:rPr lang="pt-BR" altLang="sr-Latn-RS" b="1" dirty="0">
                <a:latin typeface="Arial" panose="020B0604020202020204" pitchFamily="34" charset="0"/>
              </a:rPr>
              <a:t>ali ima membranski Ig (BcR) </a:t>
            </a:r>
            <a:endParaRPr lang="pt-BR" altLang="sr-Latn-RS" dirty="0">
              <a:latin typeface="Arial" panose="020B0604020202020204" pitchFamily="34" charset="0"/>
            </a:endParaRPr>
          </a:p>
          <a:p>
            <a:pPr marL="1085850" lvl="1" indent="-342900" algn="just">
              <a:buFont typeface="Courier New" panose="02070309020205020404" pitchFamily="49" charset="0"/>
              <a:buChar char="o"/>
            </a:pPr>
            <a:r>
              <a:rPr lang="hr-HR" altLang="sr-Latn-RS" dirty="0" smtClean="0">
                <a:latin typeface="Arial" panose="020B0604020202020204" pitchFamily="34" charset="0"/>
              </a:rPr>
              <a:t>tvori </a:t>
            </a:r>
            <a:r>
              <a:rPr lang="hr-HR" altLang="sr-Latn-RS" dirty="0">
                <a:latin typeface="Arial" panose="020B0604020202020204" pitchFamily="34" charset="0"/>
              </a:rPr>
              <a:t>svijetlu zonu zametnog </a:t>
            </a:r>
            <a:r>
              <a:rPr lang="hr-HR" altLang="sr-Latn-RS" dirty="0" smtClean="0">
                <a:latin typeface="Arial" panose="020B0604020202020204" pitchFamily="34" charset="0"/>
              </a:rPr>
              <a:t>središta</a:t>
            </a:r>
            <a:endParaRPr lang="hr-HR" altLang="sr-Latn-R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9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1" y="681299"/>
            <a:ext cx="5148263" cy="60061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6248235" y="1237965"/>
            <a:ext cx="5445455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sr-Latn-RS" sz="2400" b="1" dirty="0">
                <a:latin typeface="Arial" panose="020B0604020202020204" pitchFamily="34" charset="0"/>
              </a:rPr>
              <a:t>Sudbina centrocita: </a:t>
            </a:r>
          </a:p>
          <a:p>
            <a:pPr marL="285750" indent="-285750" algn="just" eaLnBrk="1" hangingPunct="1">
              <a:buFont typeface="Courier New" panose="02070309020205020404" pitchFamily="49" charset="0"/>
              <a:buChar char="o"/>
            </a:pPr>
            <a:r>
              <a:rPr lang="pl-PL" altLang="sr-Latn-RS" sz="2000" dirty="0" smtClean="0">
                <a:latin typeface="Arial" panose="020B0604020202020204" pitchFamily="34" charset="0"/>
              </a:rPr>
              <a:t>Ako </a:t>
            </a:r>
            <a:r>
              <a:rPr lang="pl-PL" altLang="sr-Latn-RS" sz="2000" dirty="0">
                <a:latin typeface="Arial" panose="020B0604020202020204" pitchFamily="34" charset="0"/>
              </a:rPr>
              <a:t>je oslabio afinitet za antigen, stanica ulazi u </a:t>
            </a:r>
            <a:r>
              <a:rPr lang="pl-PL" altLang="sr-Latn-RS" sz="2000" b="1" dirty="0">
                <a:latin typeface="Arial" panose="020B0604020202020204" pitchFamily="34" charset="0"/>
              </a:rPr>
              <a:t>apoptozu</a:t>
            </a:r>
            <a:r>
              <a:rPr lang="pl-PL" altLang="sr-Latn-RS" sz="2000" dirty="0">
                <a:latin typeface="Arial" panose="020B0604020202020204" pitchFamily="34" charset="0"/>
              </a:rPr>
              <a:t>. </a:t>
            </a: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sz="2000" dirty="0" smtClean="0">
                <a:latin typeface="Arial" panose="020B0604020202020204" pitchFamily="34" charset="0"/>
              </a:rPr>
              <a:t>Na </a:t>
            </a:r>
            <a:r>
              <a:rPr lang="hr-HR" altLang="sr-Latn-RS" sz="2000" dirty="0">
                <a:latin typeface="Arial" panose="020B0604020202020204" pitchFamily="34" charset="0"/>
              </a:rPr>
              <a:t>preostale </a:t>
            </a:r>
            <a:r>
              <a:rPr lang="hr-HR" altLang="sr-Latn-RS" sz="2000" dirty="0" err="1">
                <a:latin typeface="Arial" panose="020B0604020202020204" pitchFamily="34" charset="0"/>
              </a:rPr>
              <a:t>centrocite</a:t>
            </a:r>
            <a:r>
              <a:rPr lang="hr-HR" altLang="sr-Latn-RS" sz="2000" dirty="0">
                <a:latin typeface="Arial" panose="020B0604020202020204" pitchFamily="34" charset="0"/>
              </a:rPr>
              <a:t> koji imaju veliku specifičnost za antigen, može se utjecati na tri načina: </a:t>
            </a:r>
            <a:endParaRPr lang="hr-HR" altLang="sr-Latn-RS" sz="2000" dirty="0" smtClean="0">
              <a:latin typeface="Arial" panose="020B0604020202020204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</a:pPr>
            <a:endParaRPr lang="hr-HR" altLang="sr-Latn-RS" sz="2000" dirty="0">
              <a:latin typeface="Arial" panose="020B0604020202020204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sz="2000" b="1" dirty="0" smtClean="0">
                <a:latin typeface="Arial" panose="020B0604020202020204" pitchFamily="34" charset="0"/>
              </a:rPr>
              <a:t>Interakcija </a:t>
            </a:r>
            <a:r>
              <a:rPr lang="hr-HR" altLang="sr-Latn-RS" sz="2000" b="1" dirty="0">
                <a:latin typeface="Arial" panose="020B0604020202020204" pitchFamily="34" charset="0"/>
              </a:rPr>
              <a:t>s T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limfocitom</a:t>
            </a:r>
            <a:r>
              <a:rPr lang="hr-HR" altLang="sr-Latn-RS" sz="2000" b="1" dirty="0">
                <a:latin typeface="Arial" panose="020B0604020202020204" pitchFamily="34" charset="0"/>
              </a:rPr>
              <a:t> </a:t>
            </a:r>
            <a:r>
              <a:rPr lang="hr-HR" altLang="sr-Latn-RS" sz="2000" dirty="0">
                <a:latin typeface="Arial" panose="020B0604020202020204" pitchFamily="34" charset="0"/>
              </a:rPr>
              <a:t>koji </a:t>
            </a:r>
            <a:r>
              <a:rPr lang="hr-HR" altLang="sr-Latn-RS" sz="2000" dirty="0" err="1">
                <a:latin typeface="Arial" panose="020B0604020202020204" pitchFamily="34" charset="0"/>
              </a:rPr>
              <a:t>ispoljava</a:t>
            </a:r>
            <a:r>
              <a:rPr lang="hr-HR" altLang="sr-Latn-RS" sz="2000" dirty="0">
                <a:latin typeface="Arial" panose="020B0604020202020204" pitchFamily="34" charset="0"/>
              </a:rPr>
              <a:t> CD40L receptor stimulira </a:t>
            </a:r>
            <a:r>
              <a:rPr lang="hr-HR" altLang="sr-Latn-RS" sz="2000" dirty="0" err="1">
                <a:latin typeface="Arial" panose="020B0604020202020204" pitchFamily="34" charset="0"/>
              </a:rPr>
              <a:t>centrocite</a:t>
            </a:r>
            <a:r>
              <a:rPr lang="hr-HR" altLang="sr-Latn-RS" sz="2000" dirty="0">
                <a:latin typeface="Arial" panose="020B0604020202020204" pitchFamily="34" charset="0"/>
              </a:rPr>
              <a:t> koji imaju ekspresiju CD40 receptora da postanu </a:t>
            </a:r>
            <a:r>
              <a:rPr lang="hr-HR" altLang="sr-Latn-RS" sz="2000" b="1" dirty="0">
                <a:latin typeface="Arial" panose="020B0604020202020204" pitchFamily="34" charset="0"/>
              </a:rPr>
              <a:t>memorijske B stanice. </a:t>
            </a:r>
            <a:endParaRPr lang="hr-HR" altLang="sr-Latn-RS" sz="2000" b="1" dirty="0" smtClean="0">
              <a:latin typeface="Arial" panose="020B0604020202020204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</a:pPr>
            <a:endParaRPr lang="hr-HR" altLang="sr-Latn-RS" sz="2000" b="1" dirty="0">
              <a:latin typeface="Arial" panose="020B0604020202020204" pitchFamily="34" charset="0"/>
            </a:endParaRPr>
          </a:p>
          <a:p>
            <a:pPr marL="342900" indent="-342900" algn="just" eaLnBrk="1" hangingPunct="1">
              <a:buFont typeface="Courier New" panose="02070309020205020404" pitchFamily="49" charset="0"/>
              <a:buChar char="o"/>
            </a:pPr>
            <a:r>
              <a:rPr lang="hr-HR" altLang="sr-Latn-RS" sz="2000" dirty="0" smtClean="0">
                <a:latin typeface="Arial" panose="020B0604020202020204" pitchFamily="34" charset="0"/>
              </a:rPr>
              <a:t>Ili </a:t>
            </a:r>
            <a:r>
              <a:rPr lang="hr-HR" altLang="sr-Latn-RS" sz="2000" b="1" dirty="0">
                <a:latin typeface="Arial" panose="020B0604020202020204" pitchFamily="34" charset="0"/>
              </a:rPr>
              <a:t>IL-2 ili kombinacija CD23 i IL-1 </a:t>
            </a:r>
            <a:r>
              <a:rPr lang="hr-HR" altLang="sr-Latn-RS" sz="2000" dirty="0">
                <a:latin typeface="Arial" panose="020B0604020202020204" pitchFamily="34" charset="0"/>
              </a:rPr>
              <a:t>usmjeravaju diferencijaciju </a:t>
            </a:r>
            <a:r>
              <a:rPr lang="hr-HR" altLang="sr-Latn-RS" sz="2000" dirty="0" err="1">
                <a:latin typeface="Arial" panose="020B0604020202020204" pitchFamily="34" charset="0"/>
              </a:rPr>
              <a:t>centrocita</a:t>
            </a:r>
            <a:r>
              <a:rPr lang="hr-HR" altLang="sr-Latn-RS" sz="2000" dirty="0">
                <a:latin typeface="Arial" panose="020B0604020202020204" pitchFamily="34" charset="0"/>
              </a:rPr>
              <a:t> prema stadiju </a:t>
            </a:r>
            <a:r>
              <a:rPr lang="hr-HR" altLang="sr-Latn-RS" sz="2000" b="1" dirty="0" err="1">
                <a:latin typeface="Arial" panose="020B0604020202020204" pitchFamily="34" charset="0"/>
              </a:rPr>
              <a:t>plazmoblasta</a:t>
            </a:r>
            <a:r>
              <a:rPr lang="hr-HR" altLang="sr-Latn-RS" sz="2000" dirty="0">
                <a:latin typeface="Arial" panose="020B0604020202020204" pitchFamily="34" charset="0"/>
              </a:rPr>
              <a:t>, a zatim i plazma stanice. </a:t>
            </a:r>
          </a:p>
        </p:txBody>
      </p:sp>
      <p:sp>
        <p:nvSpPr>
          <p:cNvPr id="56324" name="TextBox 2"/>
          <p:cNvSpPr txBox="1">
            <a:spLocks noChangeArrowheads="1"/>
          </p:cNvSpPr>
          <p:nvPr/>
        </p:nvSpPr>
        <p:spPr bwMode="auto">
          <a:xfrm>
            <a:off x="6445654" y="681299"/>
            <a:ext cx="18950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 b="1" dirty="0" err="1">
                <a:latin typeface="Arial" panose="020B0604020202020204" pitchFamily="34" charset="0"/>
              </a:rPr>
              <a:t>Centroblast</a:t>
            </a:r>
            <a:endParaRPr lang="hr-HR" altLang="sr-Latn-RS" sz="2400" b="1" dirty="0">
              <a:latin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340725" y="961657"/>
            <a:ext cx="647700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9191650" y="681299"/>
            <a:ext cx="1484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 b="1" dirty="0" err="1">
                <a:latin typeface="Arial" panose="020B0604020202020204" pitchFamily="34" charset="0"/>
              </a:rPr>
              <a:t>centrocit</a:t>
            </a:r>
            <a:endParaRPr lang="hr-HR" altLang="sr-Latn-RS" sz="24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7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smtClean="0"/>
              <a:t>Limfni sustav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340864"/>
            <a:ext cx="11029616" cy="3634486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just"/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Limfni sustav vraća međustaničnu tekućinu koja je izgubljena u međustaničnim prostorima tkiva zbog propusnosti kapilara. </a:t>
            </a:r>
          </a:p>
          <a:p>
            <a:pPr algn="just"/>
            <a:endParaRPr lang="hr-HR" altLang="sr-Latn-RS" sz="2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Tekućina (limfa) iz limfnog cirkulacijskog sustava vraća se u krvotok utjecanjem limfe iz </a:t>
            </a: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limfatičkih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kanala (</a:t>
            </a:r>
            <a:r>
              <a:rPr lang="hr-HR" altLang="sr-Latn-RS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limfatički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duktusi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 u lijevu i desnu </a:t>
            </a:r>
            <a:r>
              <a:rPr lang="hr-HR" altLang="sr-Latn-RS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potključnu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venu 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(oko 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 litre svakodnevno 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 vraća u cirkulaciju). </a:t>
            </a:r>
            <a:endParaRPr lang="hr-HR" altLang="sr-Latn-RS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sr-Latn-RS" sz="3600" dirty="0" smtClean="0"/>
              <a:t>Uloga limfnog sustava: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73396987"/>
              </p:ext>
            </p:extLst>
          </p:nvPr>
        </p:nvGraphicFramePr>
        <p:xfrm>
          <a:off x="682388" y="2074460"/>
          <a:ext cx="10928419" cy="4162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103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altLang="sr-Latn-R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Temeljna zadaća primarnih i sekundarnih </a:t>
            </a:r>
            <a:r>
              <a:rPr lang="hr-HR" altLang="sr-Latn-RS" sz="3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imunosnih</a:t>
            </a:r>
            <a:r>
              <a:rPr lang="hr-HR" altLang="sr-Latn-R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organa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340863"/>
            <a:ext cx="11029615" cy="4049303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Primarni organi 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(timus i </a:t>
            </a:r>
            <a:r>
              <a:rPr lang="hr-HR" altLang="sr-Latn-RS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Fabrizijeva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bursa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u ptica, tj. fetalna jetra i koštana srž kao njeni </a:t>
            </a:r>
            <a:r>
              <a:rPr lang="hr-HR" altLang="sr-Latn-RS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analozi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u sisavaca) 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osiguravaju </a:t>
            </a:r>
            <a:r>
              <a:rPr lang="hr-HR" altLang="sr-Latn-RS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mikrookoliš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u kojem „sazrijevaju“ matične stanice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što u fetalnom razdoblju doputuju iz </a:t>
            </a:r>
            <a:r>
              <a:rPr lang="hr-HR" altLang="sr-Latn-RS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žumančane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vreće ili </a:t>
            </a:r>
            <a:r>
              <a:rPr lang="hr-HR" altLang="sr-Latn-RS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jetre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, a nakon rođenja iz koštane srži. </a:t>
            </a:r>
          </a:p>
          <a:p>
            <a:pPr algn="just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primarni </a:t>
            </a:r>
            <a:r>
              <a:rPr lang="hr-HR" altLang="sr-Latn-RS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limfatički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organi 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nakon uspostavljanja </a:t>
            </a:r>
            <a:r>
              <a:rPr lang="hr-HR" altLang="sr-Latn-RS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imunosne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zrelosti postupno 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propadaju</a:t>
            </a:r>
          </a:p>
          <a:p>
            <a:pPr algn="just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u tkivima perifernog </a:t>
            </a:r>
            <a:r>
              <a:rPr lang="hr-HR" altLang="sr-Latn-RS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limfatičkog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sustava </a:t>
            </a:r>
            <a:r>
              <a:rPr lang="hr-HR" altLang="sr-Latn-RS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imunosne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stanice dolaze u dodir s različitim antigenima 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tijekom čitavog života te na njih odgovaraju specifično. </a:t>
            </a:r>
          </a:p>
          <a:p>
            <a:pPr algn="just"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U 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sekundarnim organima </a:t>
            </a:r>
            <a:r>
              <a:rPr lang="hr-HR" altLang="sr-Latn-RS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imunociti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 obitavaju, </a:t>
            </a:r>
            <a:r>
              <a:rPr lang="hr-HR" altLang="sr-Latn-RS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recirkuliraju</a:t>
            </a:r>
            <a:r>
              <a:rPr lang="hr-HR" altLang="sr-Latn-RS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, međusobno surađuju i djeluju</a:t>
            </a:r>
            <a:r>
              <a:rPr lang="hr-HR" altLang="sr-Latn-RS" sz="2400" dirty="0">
                <a:solidFill>
                  <a:schemeClr val="tx1"/>
                </a:solidFill>
                <a:latin typeface="Arial Narrow" panose="020B0606020202030204" pitchFamily="34" charset="0"/>
              </a:rPr>
              <a:t>, a razgranata krvna i limfna mreža omogućava njihovu nazočnost u bilo kojem dijelu tijela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93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419" y="573205"/>
            <a:ext cx="11029616" cy="588219"/>
          </a:xfrm>
        </p:spPr>
        <p:txBody>
          <a:bodyPr/>
          <a:lstStyle/>
          <a:p>
            <a:r>
              <a:rPr lang="hr-HR" dirty="0" smtClean="0"/>
              <a:t>Limfni sustav čovjeka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1070" y="573204"/>
            <a:ext cx="7286005" cy="628479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46" y="1161424"/>
            <a:ext cx="4177724" cy="559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180066" y="4818856"/>
            <a:ext cx="3497262" cy="1658938"/>
          </a:xfrm>
          <a:prstGeom prst="rect">
            <a:avLst/>
          </a:prstGeom>
          <a:solidFill>
            <a:schemeClr val="folHlink"/>
          </a:solidFill>
          <a:ln w="7938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192589" y="2190750"/>
            <a:ext cx="2359025" cy="1930400"/>
          </a:xfrm>
          <a:prstGeom prst="rect">
            <a:avLst/>
          </a:prstGeom>
          <a:solidFill>
            <a:schemeClr val="accent1"/>
          </a:solidFill>
          <a:ln w="7938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748338" y="245268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984875" y="2505075"/>
            <a:ext cx="146050" cy="14605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5748338" y="2635251"/>
            <a:ext cx="138112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5489576" y="2343150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5087938" y="2246313"/>
            <a:ext cx="138112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705476" y="2301875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38922" name="Freeform 10"/>
          <p:cNvSpPr>
            <a:spLocks/>
          </p:cNvSpPr>
          <p:nvPr/>
        </p:nvSpPr>
        <p:spPr bwMode="auto">
          <a:xfrm>
            <a:off x="2713038" y="847725"/>
            <a:ext cx="868362" cy="869950"/>
          </a:xfrm>
          <a:custGeom>
            <a:avLst/>
            <a:gdLst>
              <a:gd name="T0" fmla="*/ 2147483646 w 114"/>
              <a:gd name="T1" fmla="*/ 0 h 114"/>
              <a:gd name="T2" fmla="*/ 0 w 114"/>
              <a:gd name="T3" fmla="*/ 2147483646 h 114"/>
              <a:gd name="T4" fmla="*/ 2147483646 w 114"/>
              <a:gd name="T5" fmla="*/ 2147483646 h 114"/>
              <a:gd name="T6" fmla="*/ 2147483646 w 114"/>
              <a:gd name="T7" fmla="*/ 0 h 11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4"/>
              <a:gd name="T14" fmla="*/ 114 w 114"/>
              <a:gd name="T15" fmla="*/ 114 h 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4">
                <a:moveTo>
                  <a:pt x="113" y="0"/>
                </a:moveTo>
                <a:cubicBezTo>
                  <a:pt x="51" y="0"/>
                  <a:pt x="0" y="51"/>
                  <a:pt x="0" y="113"/>
                </a:cubicBezTo>
                <a:lnTo>
                  <a:pt x="114" y="114"/>
                </a:lnTo>
                <a:lnTo>
                  <a:pt x="113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2713038" y="4530726"/>
            <a:ext cx="868362" cy="862013"/>
          </a:xfrm>
          <a:custGeom>
            <a:avLst/>
            <a:gdLst>
              <a:gd name="T0" fmla="*/ 0 w 114"/>
              <a:gd name="T1" fmla="*/ 0 h 113"/>
              <a:gd name="T2" fmla="*/ 2147483646 w 114"/>
              <a:gd name="T3" fmla="*/ 2147483646 h 113"/>
              <a:gd name="T4" fmla="*/ 2147483646 w 114"/>
              <a:gd name="T5" fmla="*/ 0 h 113"/>
              <a:gd name="T6" fmla="*/ 0 w 114"/>
              <a:gd name="T7" fmla="*/ 0 h 113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3"/>
              <a:gd name="T14" fmla="*/ 114 w 114"/>
              <a:gd name="T15" fmla="*/ 113 h 1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3">
                <a:moveTo>
                  <a:pt x="0" y="0"/>
                </a:moveTo>
                <a:cubicBezTo>
                  <a:pt x="0" y="62"/>
                  <a:pt x="51" y="113"/>
                  <a:pt x="113" y="113"/>
                </a:cubicBezTo>
                <a:lnTo>
                  <a:pt x="114" y="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8586788" y="2833688"/>
            <a:ext cx="868362" cy="869950"/>
          </a:xfrm>
          <a:custGeom>
            <a:avLst/>
            <a:gdLst>
              <a:gd name="T0" fmla="*/ 2147483646 w 114"/>
              <a:gd name="T1" fmla="*/ 0 h 114"/>
              <a:gd name="T2" fmla="*/ 0 w 114"/>
              <a:gd name="T3" fmla="*/ 2147483646 h 114"/>
              <a:gd name="T4" fmla="*/ 2147483646 w 114"/>
              <a:gd name="T5" fmla="*/ 2147483646 h 114"/>
              <a:gd name="T6" fmla="*/ 2147483646 w 114"/>
              <a:gd name="T7" fmla="*/ 0 h 11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4"/>
              <a:gd name="T14" fmla="*/ 114 w 114"/>
              <a:gd name="T15" fmla="*/ 114 h 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4">
                <a:moveTo>
                  <a:pt x="113" y="0"/>
                </a:moveTo>
                <a:cubicBezTo>
                  <a:pt x="51" y="0"/>
                  <a:pt x="0" y="51"/>
                  <a:pt x="0" y="113"/>
                </a:cubicBezTo>
                <a:lnTo>
                  <a:pt x="114" y="114"/>
                </a:lnTo>
                <a:lnTo>
                  <a:pt x="113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7794626" y="2833688"/>
            <a:ext cx="868363" cy="869950"/>
          </a:xfrm>
          <a:custGeom>
            <a:avLst/>
            <a:gdLst>
              <a:gd name="T0" fmla="*/ 2147483646 w 114"/>
              <a:gd name="T1" fmla="*/ 2147483646 h 114"/>
              <a:gd name="T2" fmla="*/ 0 w 114"/>
              <a:gd name="T3" fmla="*/ 0 h 114"/>
              <a:gd name="T4" fmla="*/ 0 w 114"/>
              <a:gd name="T5" fmla="*/ 2147483646 h 114"/>
              <a:gd name="T6" fmla="*/ 2147483646 w 114"/>
              <a:gd name="T7" fmla="*/ 2147483646 h 114"/>
              <a:gd name="T8" fmla="*/ 0 60000 65536"/>
              <a:gd name="T9" fmla="*/ 0 60000 65536"/>
              <a:gd name="T10" fmla="*/ 0 60000 65536"/>
              <a:gd name="T11" fmla="*/ 0 60000 65536"/>
              <a:gd name="T12" fmla="*/ 0 w 114"/>
              <a:gd name="T13" fmla="*/ 0 h 114"/>
              <a:gd name="T14" fmla="*/ 114 w 114"/>
              <a:gd name="T15" fmla="*/ 114 h 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4" h="114">
                <a:moveTo>
                  <a:pt x="114" y="114"/>
                </a:moveTo>
                <a:cubicBezTo>
                  <a:pt x="114" y="51"/>
                  <a:pt x="62" y="0"/>
                  <a:pt x="0" y="0"/>
                </a:cubicBezTo>
                <a:lnTo>
                  <a:pt x="0" y="114"/>
                </a:lnTo>
                <a:lnTo>
                  <a:pt x="114" y="114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4572001" y="6659564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Tahoma" panose="020B0604030504040204" pitchFamily="34" charset="0"/>
            </a:endParaRPr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5257800" y="1543050"/>
            <a:ext cx="400050" cy="776288"/>
          </a:xfrm>
          <a:prstGeom prst="upArrow">
            <a:avLst>
              <a:gd name="adj1" fmla="val 50000"/>
              <a:gd name="adj2" fmla="val 485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5122863" y="960439"/>
            <a:ext cx="666750" cy="566737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4592638" y="1196976"/>
            <a:ext cx="1719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600">
                <a:latin typeface="Tahoma" panose="020B0604030504040204" pitchFamily="34" charset="0"/>
              </a:rPr>
              <a:t>Duktus toracikus</a:t>
            </a:r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5397501" y="1041400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7" name="Oval 19"/>
          <p:cNvSpPr>
            <a:spLocks noChangeArrowheads="1"/>
          </p:cNvSpPr>
          <p:nvPr/>
        </p:nvSpPr>
        <p:spPr bwMode="auto">
          <a:xfrm>
            <a:off x="5395913" y="1611313"/>
            <a:ext cx="138112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4799013" y="1820863"/>
            <a:ext cx="16176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Eferentn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limfn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hr-HR" altLang="sr-Latn-RS" sz="1400">
                <a:latin typeface="Tahoma" panose="020B0604030504040204" pitchFamily="34" charset="0"/>
              </a:rPr>
              <a:t>žile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sp>
        <p:nvSpPr>
          <p:cNvPr id="7189" name="AutoShape 21"/>
          <p:cNvSpPr>
            <a:spLocks noChangeArrowheads="1"/>
          </p:cNvSpPr>
          <p:nvPr/>
        </p:nvSpPr>
        <p:spPr bwMode="auto">
          <a:xfrm>
            <a:off x="5103813" y="4132264"/>
            <a:ext cx="400050" cy="776287"/>
          </a:xfrm>
          <a:prstGeom prst="upArrow">
            <a:avLst>
              <a:gd name="adj1" fmla="val 50000"/>
              <a:gd name="adj2" fmla="val 485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4657726" y="4387850"/>
            <a:ext cx="1624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Aferentn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limfn</a:t>
            </a:r>
            <a:r>
              <a:rPr lang="hr-HR" altLang="sr-Latn-RS" sz="1400">
                <a:latin typeface="Tahoma" panose="020B0604030504040204" pitchFamily="34" charset="0"/>
              </a:rPr>
              <a:t>e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hr-HR" altLang="sr-Latn-RS" sz="1400">
                <a:latin typeface="Tahoma" panose="020B0604030504040204" pitchFamily="34" charset="0"/>
              </a:rPr>
              <a:t>žile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5721351" y="4808538"/>
            <a:ext cx="587375" cy="1541462"/>
            <a:chOff x="1708" y="1649"/>
            <a:chExt cx="370" cy="971"/>
          </a:xfrm>
        </p:grpSpPr>
        <p:sp>
          <p:nvSpPr>
            <p:cNvPr id="39032" name="AutoShape 24"/>
            <p:cNvSpPr>
              <a:spLocks noChangeArrowheads="1"/>
            </p:cNvSpPr>
            <p:nvPr/>
          </p:nvSpPr>
          <p:spPr bwMode="auto">
            <a:xfrm>
              <a:off x="1859" y="1649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9033" name="AutoShape 25"/>
            <p:cNvSpPr>
              <a:spLocks noChangeArrowheads="1"/>
            </p:cNvSpPr>
            <p:nvPr/>
          </p:nvSpPr>
          <p:spPr bwMode="auto">
            <a:xfrm rot="10800000">
              <a:off x="1708" y="2086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</p:grpSp>
      <p:sp>
        <p:nvSpPr>
          <p:cNvPr id="7194" name="Oval 26"/>
          <p:cNvSpPr>
            <a:spLocks noChangeArrowheads="1"/>
          </p:cNvSpPr>
          <p:nvPr/>
        </p:nvSpPr>
        <p:spPr bwMode="auto">
          <a:xfrm>
            <a:off x="5451475" y="545623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auto">
          <a:xfrm>
            <a:off x="5694363" y="5472113"/>
            <a:ext cx="138112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auto">
          <a:xfrm>
            <a:off x="5489575" y="5738813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7" name="Oval 29"/>
          <p:cNvSpPr>
            <a:spLocks noChangeArrowheads="1"/>
          </p:cNvSpPr>
          <p:nvPr/>
        </p:nvSpPr>
        <p:spPr bwMode="auto">
          <a:xfrm>
            <a:off x="5211763" y="5356226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8" name="Oval 30"/>
          <p:cNvSpPr>
            <a:spLocks noChangeArrowheads="1"/>
          </p:cNvSpPr>
          <p:nvPr/>
        </p:nvSpPr>
        <p:spPr bwMode="auto">
          <a:xfrm>
            <a:off x="5162550" y="569753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auto">
          <a:xfrm>
            <a:off x="5262563" y="4235451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288088" y="4770438"/>
            <a:ext cx="881062" cy="411162"/>
            <a:chOff x="3001" y="3005"/>
            <a:chExt cx="555" cy="259"/>
          </a:xfrm>
        </p:grpSpPr>
        <p:sp>
          <p:nvSpPr>
            <p:cNvPr id="39026" name="Oval 33"/>
            <p:cNvSpPr>
              <a:spLocks noChangeArrowheads="1"/>
            </p:cNvSpPr>
            <p:nvPr/>
          </p:nvSpPr>
          <p:spPr bwMode="auto">
            <a:xfrm>
              <a:off x="3217" y="3134"/>
              <a:ext cx="92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7" name="Oval 34"/>
            <p:cNvSpPr>
              <a:spLocks noChangeArrowheads="1"/>
            </p:cNvSpPr>
            <p:nvPr/>
          </p:nvSpPr>
          <p:spPr bwMode="auto">
            <a:xfrm>
              <a:off x="3001" y="3005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8" name="Oval 35"/>
            <p:cNvSpPr>
              <a:spLocks noChangeArrowheads="1"/>
            </p:cNvSpPr>
            <p:nvPr/>
          </p:nvSpPr>
          <p:spPr bwMode="auto">
            <a:xfrm>
              <a:off x="3097" y="3125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9" name="Oval 36"/>
            <p:cNvSpPr>
              <a:spLocks noChangeArrowheads="1"/>
            </p:cNvSpPr>
            <p:nvPr/>
          </p:nvSpPr>
          <p:spPr bwMode="auto">
            <a:xfrm>
              <a:off x="3353" y="3054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30" name="Oval 37"/>
            <p:cNvSpPr>
              <a:spLocks noChangeArrowheads="1"/>
            </p:cNvSpPr>
            <p:nvPr/>
          </p:nvSpPr>
          <p:spPr bwMode="auto">
            <a:xfrm>
              <a:off x="3202" y="3023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31" name="Oval 38"/>
            <p:cNvSpPr>
              <a:spLocks noChangeArrowheads="1"/>
            </p:cNvSpPr>
            <p:nvPr/>
          </p:nvSpPr>
          <p:spPr bwMode="auto">
            <a:xfrm>
              <a:off x="3464" y="3177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5075239" y="2438401"/>
            <a:ext cx="587375" cy="1541463"/>
            <a:chOff x="1595" y="1536"/>
            <a:chExt cx="370" cy="971"/>
          </a:xfrm>
        </p:grpSpPr>
        <p:sp>
          <p:nvSpPr>
            <p:cNvPr id="39024" name="AutoShape 40"/>
            <p:cNvSpPr>
              <a:spLocks noChangeArrowheads="1"/>
            </p:cNvSpPr>
            <p:nvPr/>
          </p:nvSpPr>
          <p:spPr bwMode="auto">
            <a:xfrm>
              <a:off x="1746" y="1536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39025" name="AutoShape 41"/>
            <p:cNvSpPr>
              <a:spLocks noChangeArrowheads="1"/>
            </p:cNvSpPr>
            <p:nvPr/>
          </p:nvSpPr>
          <p:spPr bwMode="auto">
            <a:xfrm rot="10800000">
              <a:off x="1595" y="1973"/>
              <a:ext cx="219" cy="5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2912 h 21600"/>
                <a:gd name="T14" fmla="*/ 18247 w 21600"/>
                <a:gd name="T15" fmla="*/ 92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r-HR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4465639" y="3497264"/>
            <a:ext cx="854075" cy="479425"/>
            <a:chOff x="1853" y="2203"/>
            <a:chExt cx="538" cy="302"/>
          </a:xfrm>
        </p:grpSpPr>
        <p:sp>
          <p:nvSpPr>
            <p:cNvPr id="39018" name="Oval 43"/>
            <p:cNvSpPr>
              <a:spLocks noChangeArrowheads="1"/>
            </p:cNvSpPr>
            <p:nvPr/>
          </p:nvSpPr>
          <p:spPr bwMode="auto">
            <a:xfrm>
              <a:off x="1989" y="2203"/>
              <a:ext cx="87" cy="92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19" name="Oval 44"/>
            <p:cNvSpPr>
              <a:spLocks noChangeArrowheads="1"/>
            </p:cNvSpPr>
            <p:nvPr/>
          </p:nvSpPr>
          <p:spPr bwMode="auto">
            <a:xfrm>
              <a:off x="2090" y="2294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0" name="Oval 45"/>
            <p:cNvSpPr>
              <a:spLocks noChangeArrowheads="1"/>
            </p:cNvSpPr>
            <p:nvPr/>
          </p:nvSpPr>
          <p:spPr bwMode="auto">
            <a:xfrm>
              <a:off x="1931" y="2357"/>
              <a:ext cx="88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1" name="Oval 46"/>
            <p:cNvSpPr>
              <a:spLocks noChangeArrowheads="1"/>
            </p:cNvSpPr>
            <p:nvPr/>
          </p:nvSpPr>
          <p:spPr bwMode="auto">
            <a:xfrm>
              <a:off x="1998" y="2418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2" name="Oval 47"/>
            <p:cNvSpPr>
              <a:spLocks noChangeArrowheads="1"/>
            </p:cNvSpPr>
            <p:nvPr/>
          </p:nvSpPr>
          <p:spPr bwMode="auto">
            <a:xfrm>
              <a:off x="1853" y="2285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23" name="Oval 48"/>
            <p:cNvSpPr>
              <a:spLocks noChangeArrowheads="1"/>
            </p:cNvSpPr>
            <p:nvPr/>
          </p:nvSpPr>
          <p:spPr bwMode="auto">
            <a:xfrm>
              <a:off x="2299" y="2287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sp>
        <p:nvSpPr>
          <p:cNvPr id="7217" name="Oval 49"/>
          <p:cNvSpPr>
            <a:spLocks noChangeArrowheads="1"/>
          </p:cNvSpPr>
          <p:nvPr/>
        </p:nvSpPr>
        <p:spPr bwMode="auto">
          <a:xfrm>
            <a:off x="5275263" y="2405063"/>
            <a:ext cx="138112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18" name="Oval 50"/>
          <p:cNvSpPr>
            <a:spLocks noChangeArrowheads="1"/>
          </p:cNvSpPr>
          <p:nvPr/>
        </p:nvSpPr>
        <p:spPr bwMode="auto">
          <a:xfrm>
            <a:off x="5378451" y="2032000"/>
            <a:ext cx="138113" cy="139700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grpSp>
        <p:nvGrpSpPr>
          <p:cNvPr id="6" name="Group 51"/>
          <p:cNvGrpSpPr>
            <a:grpSpLocks/>
          </p:cNvGrpSpPr>
          <p:nvPr/>
        </p:nvGrpSpPr>
        <p:grpSpPr bwMode="auto">
          <a:xfrm>
            <a:off x="4240214" y="2960688"/>
            <a:ext cx="2270125" cy="347662"/>
            <a:chOff x="1687" y="1865"/>
            <a:chExt cx="1430" cy="219"/>
          </a:xfrm>
        </p:grpSpPr>
        <p:sp>
          <p:nvSpPr>
            <p:cNvPr id="39007" name="Rectangle 52"/>
            <p:cNvSpPr>
              <a:spLocks noChangeArrowheads="1"/>
            </p:cNvSpPr>
            <p:nvPr/>
          </p:nvSpPr>
          <p:spPr bwMode="auto">
            <a:xfrm>
              <a:off x="1687" y="1867"/>
              <a:ext cx="1430" cy="217"/>
            </a:xfrm>
            <a:prstGeom prst="rect">
              <a:avLst/>
            </a:prstGeom>
            <a:solidFill>
              <a:schemeClr val="accent2"/>
            </a:solidFill>
            <a:ln w="7938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08" name="Line 53"/>
            <p:cNvSpPr>
              <a:spLocks noChangeShapeType="1"/>
            </p:cNvSpPr>
            <p:nvPr/>
          </p:nvSpPr>
          <p:spPr bwMode="auto">
            <a:xfrm>
              <a:off x="1814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09" name="Line 54"/>
            <p:cNvSpPr>
              <a:spLocks noChangeShapeType="1"/>
            </p:cNvSpPr>
            <p:nvPr/>
          </p:nvSpPr>
          <p:spPr bwMode="auto">
            <a:xfrm>
              <a:off x="1944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0" name="Line 55"/>
            <p:cNvSpPr>
              <a:spLocks noChangeShapeType="1"/>
            </p:cNvSpPr>
            <p:nvPr/>
          </p:nvSpPr>
          <p:spPr bwMode="auto">
            <a:xfrm>
              <a:off x="2073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1" name="Line 56"/>
            <p:cNvSpPr>
              <a:spLocks noChangeShapeType="1"/>
            </p:cNvSpPr>
            <p:nvPr/>
          </p:nvSpPr>
          <p:spPr bwMode="auto">
            <a:xfrm>
              <a:off x="2203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2" name="Line 57"/>
            <p:cNvSpPr>
              <a:spLocks noChangeShapeType="1"/>
            </p:cNvSpPr>
            <p:nvPr/>
          </p:nvSpPr>
          <p:spPr bwMode="auto">
            <a:xfrm>
              <a:off x="2337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3" name="Line 58"/>
            <p:cNvSpPr>
              <a:spLocks noChangeShapeType="1"/>
            </p:cNvSpPr>
            <p:nvPr/>
          </p:nvSpPr>
          <p:spPr bwMode="auto">
            <a:xfrm>
              <a:off x="2467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4" name="Line 59"/>
            <p:cNvSpPr>
              <a:spLocks noChangeShapeType="1"/>
            </p:cNvSpPr>
            <p:nvPr/>
          </p:nvSpPr>
          <p:spPr bwMode="auto">
            <a:xfrm>
              <a:off x="2596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5" name="Line 60"/>
            <p:cNvSpPr>
              <a:spLocks noChangeShapeType="1"/>
            </p:cNvSpPr>
            <p:nvPr/>
          </p:nvSpPr>
          <p:spPr bwMode="auto">
            <a:xfrm>
              <a:off x="2726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6" name="Line 61"/>
            <p:cNvSpPr>
              <a:spLocks noChangeShapeType="1"/>
            </p:cNvSpPr>
            <p:nvPr/>
          </p:nvSpPr>
          <p:spPr bwMode="auto">
            <a:xfrm>
              <a:off x="2860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017" name="Line 62"/>
            <p:cNvSpPr>
              <a:spLocks noChangeShapeType="1"/>
            </p:cNvSpPr>
            <p:nvPr/>
          </p:nvSpPr>
          <p:spPr bwMode="auto">
            <a:xfrm>
              <a:off x="2990" y="1865"/>
              <a:ext cx="1" cy="206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7231" name="Rectangle 63"/>
          <p:cNvSpPr>
            <a:spLocks noChangeArrowheads="1"/>
          </p:cNvSpPr>
          <p:nvPr/>
        </p:nvSpPr>
        <p:spPr bwMode="auto">
          <a:xfrm>
            <a:off x="4224338" y="3317875"/>
            <a:ext cx="23263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Endotel postkapilarnih venula</a:t>
            </a:r>
          </a:p>
        </p:txBody>
      </p:sp>
      <p:sp>
        <p:nvSpPr>
          <p:cNvPr id="7232" name="Oval 64"/>
          <p:cNvSpPr>
            <a:spLocks noChangeArrowheads="1"/>
          </p:cNvSpPr>
          <p:nvPr/>
        </p:nvSpPr>
        <p:spPr bwMode="auto">
          <a:xfrm>
            <a:off x="5630863" y="5635626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3" name="Oval 65"/>
          <p:cNvSpPr>
            <a:spLocks noChangeArrowheads="1"/>
          </p:cNvSpPr>
          <p:nvPr/>
        </p:nvSpPr>
        <p:spPr bwMode="auto">
          <a:xfrm>
            <a:off x="5086350" y="4995863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4" name="Oval 66"/>
          <p:cNvSpPr>
            <a:spLocks noChangeArrowheads="1"/>
          </p:cNvSpPr>
          <p:nvPr/>
        </p:nvSpPr>
        <p:spPr bwMode="auto">
          <a:xfrm>
            <a:off x="5208588" y="4679951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5" name="Oval 67"/>
          <p:cNvSpPr>
            <a:spLocks noChangeArrowheads="1"/>
          </p:cNvSpPr>
          <p:nvPr/>
        </p:nvSpPr>
        <p:spPr bwMode="auto">
          <a:xfrm>
            <a:off x="5254625" y="5030788"/>
            <a:ext cx="146050" cy="138112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6" name="Oval 68"/>
          <p:cNvSpPr>
            <a:spLocks noChangeArrowheads="1"/>
          </p:cNvSpPr>
          <p:nvPr/>
        </p:nvSpPr>
        <p:spPr bwMode="auto">
          <a:xfrm>
            <a:off x="5548313" y="5029201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7" name="Oval 69"/>
          <p:cNvSpPr>
            <a:spLocks noChangeArrowheads="1"/>
          </p:cNvSpPr>
          <p:nvPr/>
        </p:nvSpPr>
        <p:spPr bwMode="auto">
          <a:xfrm>
            <a:off x="5378450" y="2625726"/>
            <a:ext cx="146050" cy="138113"/>
          </a:xfrm>
          <a:prstGeom prst="ellipse">
            <a:avLst/>
          </a:prstGeom>
          <a:solidFill>
            <a:schemeClr val="hlink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>
              <a:latin typeface="Garamond" panose="02020404030301010803" pitchFamily="18" charset="0"/>
            </a:endParaRPr>
          </a:p>
        </p:txBody>
      </p:sp>
      <p:sp>
        <p:nvSpPr>
          <p:cNvPr id="7238" name="Rectangle 70"/>
          <p:cNvSpPr>
            <a:spLocks noChangeArrowheads="1"/>
          </p:cNvSpPr>
          <p:nvPr/>
        </p:nvSpPr>
        <p:spPr bwMode="auto">
          <a:xfrm>
            <a:off x="6005514" y="247650"/>
            <a:ext cx="16975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LIMFOCITI U KRVI</a:t>
            </a:r>
          </a:p>
        </p:txBody>
      </p:sp>
      <p:grpSp>
        <p:nvGrpSpPr>
          <p:cNvPr id="7" name="Group 71"/>
          <p:cNvGrpSpPr>
            <a:grpSpLocks/>
          </p:cNvGrpSpPr>
          <p:nvPr/>
        </p:nvGrpSpPr>
        <p:grpSpPr bwMode="auto">
          <a:xfrm>
            <a:off x="6062664" y="588964"/>
            <a:ext cx="1982787" cy="860425"/>
            <a:chOff x="2811" y="301"/>
            <a:chExt cx="1249" cy="542"/>
          </a:xfrm>
        </p:grpSpPr>
        <p:sp>
          <p:nvSpPr>
            <p:cNvPr id="39004" name="Oval 72"/>
            <p:cNvSpPr>
              <a:spLocks noChangeArrowheads="1"/>
            </p:cNvSpPr>
            <p:nvPr/>
          </p:nvSpPr>
          <p:spPr bwMode="auto">
            <a:xfrm>
              <a:off x="3890" y="306"/>
              <a:ext cx="170" cy="53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05" name="Rectangle 73"/>
            <p:cNvSpPr>
              <a:spLocks noChangeArrowheads="1"/>
            </p:cNvSpPr>
            <p:nvPr/>
          </p:nvSpPr>
          <p:spPr bwMode="auto">
            <a:xfrm>
              <a:off x="2869" y="308"/>
              <a:ext cx="1117" cy="529"/>
            </a:xfrm>
            <a:prstGeom prst="rect">
              <a:avLst/>
            </a:prstGeom>
            <a:solidFill>
              <a:schemeClr val="bg2"/>
            </a:solidFill>
            <a:ln w="7938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9006" name="Oval 74"/>
            <p:cNvSpPr>
              <a:spLocks noChangeArrowheads="1"/>
            </p:cNvSpPr>
            <p:nvPr/>
          </p:nvSpPr>
          <p:spPr bwMode="auto">
            <a:xfrm>
              <a:off x="2811" y="301"/>
              <a:ext cx="170" cy="53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sp>
        <p:nvSpPr>
          <p:cNvPr id="7243" name="Rectangle 75"/>
          <p:cNvSpPr>
            <a:spLocks noChangeArrowheads="1"/>
          </p:cNvSpPr>
          <p:nvPr/>
        </p:nvSpPr>
        <p:spPr bwMode="auto">
          <a:xfrm>
            <a:off x="6207126" y="5705475"/>
            <a:ext cx="5674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TKIVA</a:t>
            </a:r>
            <a:endParaRPr lang="en-GB" altLang="sr-Latn-RS" sz="1400">
              <a:latin typeface="Tahoma" panose="020B0604030504040204" pitchFamily="34" charset="0"/>
            </a:endParaRPr>
          </a:p>
        </p:txBody>
      </p:sp>
      <p:sp>
        <p:nvSpPr>
          <p:cNvPr id="7244" name="Rectangle 76"/>
          <p:cNvSpPr>
            <a:spLocks noChangeArrowheads="1"/>
          </p:cNvSpPr>
          <p:nvPr/>
        </p:nvSpPr>
        <p:spPr bwMode="auto">
          <a:xfrm>
            <a:off x="4843464" y="3819525"/>
            <a:ext cx="10852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latin typeface="Tahoma" panose="020B0604030504040204" pitchFamily="34" charset="0"/>
              </a:rPr>
              <a:t>LIMFN</a:t>
            </a:r>
            <a:r>
              <a:rPr lang="sr-Latn-CS" altLang="sr-Latn-RS" sz="1400">
                <a:latin typeface="Tahoma" panose="020B0604030504040204" pitchFamily="34" charset="0"/>
              </a:rPr>
              <a:t>I</a:t>
            </a:r>
            <a:r>
              <a:rPr lang="en-GB" altLang="sr-Latn-RS" sz="1400">
                <a:latin typeface="Tahoma" panose="020B0604030504040204" pitchFamily="34" charset="0"/>
              </a:rPr>
              <a:t> </a:t>
            </a:r>
            <a:r>
              <a:rPr lang="sr-Latn-CS" altLang="sr-Latn-RS" sz="1400">
                <a:latin typeface="Tahoma" panose="020B0604030504040204" pitchFamily="34" charset="0"/>
              </a:rPr>
              <a:t>Č</a:t>
            </a:r>
            <a:r>
              <a:rPr lang="en-GB" altLang="sr-Latn-RS" sz="1400">
                <a:latin typeface="Tahoma" panose="020B0604030504040204" pitchFamily="34" charset="0"/>
              </a:rPr>
              <a:t>VOR</a:t>
            </a:r>
          </a:p>
        </p:txBody>
      </p:sp>
      <p:grpSp>
        <p:nvGrpSpPr>
          <p:cNvPr id="8" name="Group 77"/>
          <p:cNvGrpSpPr>
            <a:grpSpLocks/>
          </p:cNvGrpSpPr>
          <p:nvPr/>
        </p:nvGrpSpPr>
        <p:grpSpPr bwMode="auto">
          <a:xfrm>
            <a:off x="2744788" y="801689"/>
            <a:ext cx="6900862" cy="4618037"/>
            <a:chOff x="709" y="505"/>
            <a:chExt cx="4347" cy="2909"/>
          </a:xfrm>
        </p:grpSpPr>
        <p:grpSp>
          <p:nvGrpSpPr>
            <p:cNvPr id="38974" name="Group 78"/>
            <p:cNvGrpSpPr>
              <a:grpSpLocks/>
            </p:cNvGrpSpPr>
            <p:nvPr/>
          </p:nvGrpSpPr>
          <p:grpSpPr bwMode="auto">
            <a:xfrm>
              <a:off x="851" y="1888"/>
              <a:ext cx="2230" cy="173"/>
              <a:chOff x="173" y="1889"/>
              <a:chExt cx="2284" cy="173"/>
            </a:xfrm>
          </p:grpSpPr>
          <p:sp>
            <p:nvSpPr>
              <p:cNvPr id="39002" name="Freeform 79"/>
              <p:cNvSpPr>
                <a:spLocks/>
              </p:cNvSpPr>
              <p:nvPr/>
            </p:nvSpPr>
            <p:spPr bwMode="auto">
              <a:xfrm>
                <a:off x="173" y="1889"/>
                <a:ext cx="211" cy="173"/>
              </a:xfrm>
              <a:custGeom>
                <a:avLst/>
                <a:gdLst>
                  <a:gd name="T0" fmla="*/ 0 w 211"/>
                  <a:gd name="T1" fmla="*/ 86 h 173"/>
                  <a:gd name="T2" fmla="*/ 211 w 211"/>
                  <a:gd name="T3" fmla="*/ 0 h 173"/>
                  <a:gd name="T4" fmla="*/ 211 w 211"/>
                  <a:gd name="T5" fmla="*/ 173 h 173"/>
                  <a:gd name="T6" fmla="*/ 0 w 211"/>
                  <a:gd name="T7" fmla="*/ 86 h 1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173"/>
                  <a:gd name="T14" fmla="*/ 211 w 211"/>
                  <a:gd name="T15" fmla="*/ 173 h 1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173">
                    <a:moveTo>
                      <a:pt x="0" y="86"/>
                    </a:moveTo>
                    <a:lnTo>
                      <a:pt x="211" y="0"/>
                    </a:lnTo>
                    <a:lnTo>
                      <a:pt x="211" y="173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9003" name="Line 80"/>
              <p:cNvSpPr>
                <a:spLocks noChangeShapeType="1"/>
              </p:cNvSpPr>
              <p:nvPr/>
            </p:nvSpPr>
            <p:spPr bwMode="auto">
              <a:xfrm flipH="1">
                <a:off x="288" y="1975"/>
                <a:ext cx="2169" cy="1"/>
              </a:xfrm>
              <a:prstGeom prst="line">
                <a:avLst/>
              </a:prstGeom>
              <a:noFill/>
              <a:ln w="920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38975" name="Group 81"/>
            <p:cNvGrpSpPr>
              <a:grpSpLocks/>
            </p:cNvGrpSpPr>
            <p:nvPr/>
          </p:nvGrpSpPr>
          <p:grpSpPr bwMode="auto">
            <a:xfrm>
              <a:off x="3136" y="1893"/>
              <a:ext cx="1324" cy="137"/>
              <a:chOff x="173" y="1889"/>
              <a:chExt cx="2284" cy="173"/>
            </a:xfrm>
          </p:grpSpPr>
          <p:sp>
            <p:nvSpPr>
              <p:cNvPr id="39000" name="Freeform 82"/>
              <p:cNvSpPr>
                <a:spLocks/>
              </p:cNvSpPr>
              <p:nvPr/>
            </p:nvSpPr>
            <p:spPr bwMode="auto">
              <a:xfrm>
                <a:off x="173" y="1889"/>
                <a:ext cx="211" cy="173"/>
              </a:xfrm>
              <a:custGeom>
                <a:avLst/>
                <a:gdLst>
                  <a:gd name="T0" fmla="*/ 0 w 211"/>
                  <a:gd name="T1" fmla="*/ 86 h 173"/>
                  <a:gd name="T2" fmla="*/ 211 w 211"/>
                  <a:gd name="T3" fmla="*/ 0 h 173"/>
                  <a:gd name="T4" fmla="*/ 211 w 211"/>
                  <a:gd name="T5" fmla="*/ 173 h 173"/>
                  <a:gd name="T6" fmla="*/ 0 w 211"/>
                  <a:gd name="T7" fmla="*/ 86 h 1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173"/>
                  <a:gd name="T14" fmla="*/ 211 w 211"/>
                  <a:gd name="T15" fmla="*/ 173 h 1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173">
                    <a:moveTo>
                      <a:pt x="0" y="86"/>
                    </a:moveTo>
                    <a:lnTo>
                      <a:pt x="211" y="0"/>
                    </a:lnTo>
                    <a:lnTo>
                      <a:pt x="211" y="173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39001" name="Line 83"/>
              <p:cNvSpPr>
                <a:spLocks noChangeShapeType="1"/>
              </p:cNvSpPr>
              <p:nvPr/>
            </p:nvSpPr>
            <p:spPr bwMode="auto">
              <a:xfrm flipH="1">
                <a:off x="288" y="1975"/>
                <a:ext cx="2169" cy="1"/>
              </a:xfrm>
              <a:prstGeom prst="line">
                <a:avLst/>
              </a:prstGeom>
              <a:noFill/>
              <a:ln w="920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38976" name="Arc 84"/>
            <p:cNvSpPr>
              <a:spLocks/>
            </p:cNvSpPr>
            <p:nvPr/>
          </p:nvSpPr>
          <p:spPr bwMode="auto">
            <a:xfrm>
              <a:off x="4435" y="1958"/>
              <a:ext cx="518" cy="51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20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38977" name="Group 85"/>
            <p:cNvGrpSpPr>
              <a:grpSpLocks/>
            </p:cNvGrpSpPr>
            <p:nvPr/>
          </p:nvGrpSpPr>
          <p:grpSpPr bwMode="auto">
            <a:xfrm>
              <a:off x="709" y="505"/>
              <a:ext cx="4347" cy="2909"/>
              <a:chOff x="709" y="505"/>
              <a:chExt cx="4347" cy="2909"/>
            </a:xfrm>
          </p:grpSpPr>
          <p:sp>
            <p:nvSpPr>
              <p:cNvPr id="38978" name="Freeform 86"/>
              <p:cNvSpPr>
                <a:spLocks/>
              </p:cNvSpPr>
              <p:nvPr/>
            </p:nvSpPr>
            <p:spPr bwMode="auto">
              <a:xfrm>
                <a:off x="709" y="2603"/>
                <a:ext cx="173" cy="211"/>
              </a:xfrm>
              <a:custGeom>
                <a:avLst/>
                <a:gdLst>
                  <a:gd name="T0" fmla="*/ 87 w 173"/>
                  <a:gd name="T1" fmla="*/ 211 h 211"/>
                  <a:gd name="T2" fmla="*/ 0 w 173"/>
                  <a:gd name="T3" fmla="*/ 0 h 211"/>
                  <a:gd name="T4" fmla="*/ 173 w 173"/>
                  <a:gd name="T5" fmla="*/ 0 h 211"/>
                  <a:gd name="T6" fmla="*/ 87 w 173"/>
                  <a:gd name="T7" fmla="*/ 211 h 2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3"/>
                  <a:gd name="T13" fmla="*/ 0 h 211"/>
                  <a:gd name="T14" fmla="*/ 173 w 173"/>
                  <a:gd name="T15" fmla="*/ 211 h 2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3" h="211">
                    <a:moveTo>
                      <a:pt x="87" y="211"/>
                    </a:moveTo>
                    <a:lnTo>
                      <a:pt x="0" y="0"/>
                    </a:lnTo>
                    <a:lnTo>
                      <a:pt x="173" y="0"/>
                    </a:lnTo>
                    <a:lnTo>
                      <a:pt x="87" y="21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38979" name="Group 87"/>
              <p:cNvGrpSpPr>
                <a:grpSpLocks/>
              </p:cNvGrpSpPr>
              <p:nvPr/>
            </p:nvGrpSpPr>
            <p:grpSpPr bwMode="auto">
              <a:xfrm>
                <a:off x="795" y="505"/>
                <a:ext cx="4261" cy="2909"/>
                <a:chOff x="795" y="505"/>
                <a:chExt cx="4261" cy="2909"/>
              </a:xfrm>
            </p:grpSpPr>
            <p:sp>
              <p:nvSpPr>
                <p:cNvPr id="38980" name="Arc 88"/>
                <p:cNvSpPr>
                  <a:spLocks/>
                </p:cNvSpPr>
                <p:nvPr/>
              </p:nvSpPr>
              <p:spPr bwMode="auto">
                <a:xfrm>
                  <a:off x="797" y="572"/>
                  <a:ext cx="518" cy="5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21600" stroke="0" extrusionOk="0">
                      <a:moveTo>
                        <a:pt x="0" y="21600"/>
                      </a:move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38981" name="Arc 89"/>
                <p:cNvSpPr>
                  <a:spLocks/>
                </p:cNvSpPr>
                <p:nvPr/>
              </p:nvSpPr>
              <p:spPr bwMode="auto">
                <a:xfrm>
                  <a:off x="798" y="2802"/>
                  <a:ext cx="518" cy="5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</a:path>
                    <a:path w="21600" h="21600" stroke="0" extrusionOk="0">
                      <a:moveTo>
                        <a:pt x="21600" y="21600"/>
                      </a:moveTo>
                      <a:cubicBezTo>
                        <a:pt x="9670" y="21600"/>
                        <a:pt x="0" y="11929"/>
                        <a:pt x="0" y="0"/>
                      </a:cubicBezTo>
                      <a:lnTo>
                        <a:pt x="21600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38982" name="Line 90"/>
                <p:cNvSpPr>
                  <a:spLocks noChangeShapeType="1"/>
                </p:cNvSpPr>
                <p:nvPr/>
              </p:nvSpPr>
              <p:spPr bwMode="auto">
                <a:xfrm>
                  <a:off x="795" y="1071"/>
                  <a:ext cx="1" cy="1628"/>
                </a:xfrm>
                <a:prstGeom prst="line">
                  <a:avLst/>
                </a:pr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38983" name="Group 91"/>
                <p:cNvGrpSpPr>
                  <a:grpSpLocks/>
                </p:cNvGrpSpPr>
                <p:nvPr/>
              </p:nvGrpSpPr>
              <p:grpSpPr bwMode="auto">
                <a:xfrm>
                  <a:off x="1218" y="3217"/>
                  <a:ext cx="3215" cy="197"/>
                  <a:chOff x="600" y="3281"/>
                  <a:chExt cx="2351" cy="173"/>
                </a:xfrm>
              </p:grpSpPr>
              <p:sp>
                <p:nvSpPr>
                  <p:cNvPr id="38998" name="Freeform 92"/>
                  <p:cNvSpPr>
                    <a:spLocks/>
                  </p:cNvSpPr>
                  <p:nvPr/>
                </p:nvSpPr>
                <p:spPr bwMode="auto">
                  <a:xfrm>
                    <a:off x="2740" y="3281"/>
                    <a:ext cx="211" cy="173"/>
                  </a:xfrm>
                  <a:custGeom>
                    <a:avLst/>
                    <a:gdLst>
                      <a:gd name="T0" fmla="*/ 211 w 211"/>
                      <a:gd name="T1" fmla="*/ 87 h 173"/>
                      <a:gd name="T2" fmla="*/ 0 w 211"/>
                      <a:gd name="T3" fmla="*/ 173 h 173"/>
                      <a:gd name="T4" fmla="*/ 0 w 211"/>
                      <a:gd name="T5" fmla="*/ 0 h 173"/>
                      <a:gd name="T6" fmla="*/ 211 w 211"/>
                      <a:gd name="T7" fmla="*/ 87 h 1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173"/>
                      <a:gd name="T14" fmla="*/ 211 w 211"/>
                      <a:gd name="T15" fmla="*/ 173 h 1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173">
                        <a:moveTo>
                          <a:pt x="211" y="87"/>
                        </a:moveTo>
                        <a:lnTo>
                          <a:pt x="0" y="173"/>
                        </a:lnTo>
                        <a:lnTo>
                          <a:pt x="0" y="0"/>
                        </a:lnTo>
                        <a:lnTo>
                          <a:pt x="211" y="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9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0" y="3368"/>
                    <a:ext cx="2236" cy="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38984" name="Group 94"/>
                <p:cNvGrpSpPr>
                  <a:grpSpLocks/>
                </p:cNvGrpSpPr>
                <p:nvPr/>
              </p:nvGrpSpPr>
              <p:grpSpPr bwMode="auto">
                <a:xfrm>
                  <a:off x="4871" y="2484"/>
                  <a:ext cx="173" cy="336"/>
                  <a:chOff x="3378" y="2508"/>
                  <a:chExt cx="173" cy="336"/>
                </a:xfrm>
              </p:grpSpPr>
              <p:sp>
                <p:nvSpPr>
                  <p:cNvPr id="38996" name="Freeform 95"/>
                  <p:cNvSpPr>
                    <a:spLocks/>
                  </p:cNvSpPr>
                  <p:nvPr/>
                </p:nvSpPr>
                <p:spPr bwMode="auto">
                  <a:xfrm>
                    <a:off x="3378" y="2508"/>
                    <a:ext cx="173" cy="212"/>
                  </a:xfrm>
                  <a:custGeom>
                    <a:avLst/>
                    <a:gdLst>
                      <a:gd name="T0" fmla="*/ 87 w 173"/>
                      <a:gd name="T1" fmla="*/ 0 h 212"/>
                      <a:gd name="T2" fmla="*/ 173 w 173"/>
                      <a:gd name="T3" fmla="*/ 212 h 212"/>
                      <a:gd name="T4" fmla="*/ 0 w 173"/>
                      <a:gd name="T5" fmla="*/ 212 h 212"/>
                      <a:gd name="T6" fmla="*/ 87 w 173"/>
                      <a:gd name="T7" fmla="*/ 0 h 2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3"/>
                      <a:gd name="T13" fmla="*/ 0 h 212"/>
                      <a:gd name="T14" fmla="*/ 173 w 173"/>
                      <a:gd name="T15" fmla="*/ 212 h 21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3" h="212">
                        <a:moveTo>
                          <a:pt x="87" y="0"/>
                        </a:moveTo>
                        <a:lnTo>
                          <a:pt x="173" y="212"/>
                        </a:lnTo>
                        <a:lnTo>
                          <a:pt x="0" y="212"/>
                        </a:lnTo>
                        <a:lnTo>
                          <a:pt x="87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2623"/>
                    <a:ext cx="1" cy="22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38985" name="Group 97"/>
                <p:cNvGrpSpPr>
                  <a:grpSpLocks/>
                </p:cNvGrpSpPr>
                <p:nvPr/>
              </p:nvGrpSpPr>
              <p:grpSpPr bwMode="auto">
                <a:xfrm>
                  <a:off x="4073" y="505"/>
                  <a:ext cx="384" cy="173"/>
                  <a:chOff x="4031" y="481"/>
                  <a:chExt cx="384" cy="173"/>
                </a:xfrm>
              </p:grpSpPr>
              <p:sp>
                <p:nvSpPr>
                  <p:cNvPr id="38994" name="Freeform 98"/>
                  <p:cNvSpPr>
                    <a:spLocks/>
                  </p:cNvSpPr>
                  <p:nvPr/>
                </p:nvSpPr>
                <p:spPr bwMode="auto">
                  <a:xfrm>
                    <a:off x="4031" y="481"/>
                    <a:ext cx="211" cy="173"/>
                  </a:xfrm>
                  <a:custGeom>
                    <a:avLst/>
                    <a:gdLst>
                      <a:gd name="T0" fmla="*/ 0 w 211"/>
                      <a:gd name="T1" fmla="*/ 87 h 173"/>
                      <a:gd name="T2" fmla="*/ 211 w 211"/>
                      <a:gd name="T3" fmla="*/ 0 h 173"/>
                      <a:gd name="T4" fmla="*/ 211 w 211"/>
                      <a:gd name="T5" fmla="*/ 173 h 173"/>
                      <a:gd name="T6" fmla="*/ 0 w 211"/>
                      <a:gd name="T7" fmla="*/ 87 h 1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173"/>
                      <a:gd name="T14" fmla="*/ 211 w 211"/>
                      <a:gd name="T15" fmla="*/ 173 h 1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173">
                        <a:moveTo>
                          <a:pt x="0" y="87"/>
                        </a:moveTo>
                        <a:lnTo>
                          <a:pt x="211" y="0"/>
                        </a:lnTo>
                        <a:lnTo>
                          <a:pt x="211" y="173"/>
                        </a:lnTo>
                        <a:lnTo>
                          <a:pt x="0" y="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5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46" y="568"/>
                    <a:ext cx="269" cy="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38986" name="Arc 100"/>
                <p:cNvSpPr>
                  <a:spLocks/>
                </p:cNvSpPr>
                <p:nvPr/>
              </p:nvSpPr>
              <p:spPr bwMode="auto">
                <a:xfrm>
                  <a:off x="4439" y="2804"/>
                  <a:ext cx="519" cy="519"/>
                </a:xfrm>
                <a:custGeom>
                  <a:avLst/>
                  <a:gdLst>
                    <a:gd name="T0" fmla="*/ 0 w 21600"/>
                    <a:gd name="T1" fmla="*/ 0 h 21640"/>
                    <a:gd name="T2" fmla="*/ 0 w 21600"/>
                    <a:gd name="T3" fmla="*/ 0 h 21640"/>
                    <a:gd name="T4" fmla="*/ 0 w 21600"/>
                    <a:gd name="T5" fmla="*/ 0 h 2164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40"/>
                    <a:gd name="T11" fmla="*/ 21600 w 21600"/>
                    <a:gd name="T12" fmla="*/ 21640 h 216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40" fill="none" extrusionOk="0">
                      <a:moveTo>
                        <a:pt x="21599" y="0"/>
                      </a:moveTo>
                      <a:cubicBezTo>
                        <a:pt x="21599" y="13"/>
                        <a:pt x="21600" y="26"/>
                        <a:pt x="21600" y="40"/>
                      </a:cubicBezTo>
                      <a:cubicBezTo>
                        <a:pt x="21600" y="11969"/>
                        <a:pt x="11929" y="21639"/>
                        <a:pt x="0" y="21640"/>
                      </a:cubicBezTo>
                    </a:path>
                    <a:path w="21600" h="21640" stroke="0" extrusionOk="0">
                      <a:moveTo>
                        <a:pt x="21599" y="0"/>
                      </a:moveTo>
                      <a:cubicBezTo>
                        <a:pt x="21599" y="13"/>
                        <a:pt x="21600" y="26"/>
                        <a:pt x="21600" y="40"/>
                      </a:cubicBezTo>
                      <a:cubicBezTo>
                        <a:pt x="21600" y="11969"/>
                        <a:pt x="11929" y="21639"/>
                        <a:pt x="0" y="21640"/>
                      </a:cubicBezTo>
                      <a:lnTo>
                        <a:pt x="0" y="40"/>
                      </a:lnTo>
                      <a:lnTo>
                        <a:pt x="21599" y="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38987" name="Group 101"/>
                <p:cNvGrpSpPr>
                  <a:grpSpLocks/>
                </p:cNvGrpSpPr>
                <p:nvPr/>
              </p:nvGrpSpPr>
              <p:grpSpPr bwMode="auto">
                <a:xfrm>
                  <a:off x="4847" y="1115"/>
                  <a:ext cx="209" cy="1369"/>
                  <a:chOff x="3378" y="875"/>
                  <a:chExt cx="173" cy="1465"/>
                </a:xfrm>
              </p:grpSpPr>
              <p:sp>
                <p:nvSpPr>
                  <p:cNvPr id="38992" name="Freeform 102"/>
                  <p:cNvSpPr>
                    <a:spLocks/>
                  </p:cNvSpPr>
                  <p:nvPr/>
                </p:nvSpPr>
                <p:spPr bwMode="auto">
                  <a:xfrm>
                    <a:off x="3378" y="875"/>
                    <a:ext cx="173" cy="212"/>
                  </a:xfrm>
                  <a:custGeom>
                    <a:avLst/>
                    <a:gdLst>
                      <a:gd name="T0" fmla="*/ 87 w 173"/>
                      <a:gd name="T1" fmla="*/ 0 h 212"/>
                      <a:gd name="T2" fmla="*/ 173 w 173"/>
                      <a:gd name="T3" fmla="*/ 212 h 212"/>
                      <a:gd name="T4" fmla="*/ 0 w 173"/>
                      <a:gd name="T5" fmla="*/ 212 h 212"/>
                      <a:gd name="T6" fmla="*/ 87 w 173"/>
                      <a:gd name="T7" fmla="*/ 0 h 21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73"/>
                      <a:gd name="T13" fmla="*/ 0 h 212"/>
                      <a:gd name="T14" fmla="*/ 173 w 173"/>
                      <a:gd name="T15" fmla="*/ 212 h 21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73" h="212">
                        <a:moveTo>
                          <a:pt x="87" y="0"/>
                        </a:moveTo>
                        <a:lnTo>
                          <a:pt x="173" y="212"/>
                        </a:lnTo>
                        <a:lnTo>
                          <a:pt x="0" y="212"/>
                        </a:lnTo>
                        <a:lnTo>
                          <a:pt x="87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3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3465" y="990"/>
                    <a:ext cx="1" cy="1350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38988" name="Arc 104"/>
                <p:cNvSpPr>
                  <a:spLocks/>
                </p:cNvSpPr>
                <p:nvPr/>
              </p:nvSpPr>
              <p:spPr bwMode="auto">
                <a:xfrm>
                  <a:off x="4416" y="595"/>
                  <a:ext cx="518" cy="5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20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38989" name="Group 105"/>
                <p:cNvGrpSpPr>
                  <a:grpSpLocks/>
                </p:cNvGrpSpPr>
                <p:nvPr/>
              </p:nvGrpSpPr>
              <p:grpSpPr bwMode="auto">
                <a:xfrm>
                  <a:off x="1338" y="505"/>
                  <a:ext cx="1581" cy="137"/>
                  <a:chOff x="672" y="481"/>
                  <a:chExt cx="2217" cy="173"/>
                </a:xfrm>
              </p:grpSpPr>
              <p:sp>
                <p:nvSpPr>
                  <p:cNvPr id="38990" name="Freeform 106"/>
                  <p:cNvSpPr>
                    <a:spLocks/>
                  </p:cNvSpPr>
                  <p:nvPr/>
                </p:nvSpPr>
                <p:spPr bwMode="auto">
                  <a:xfrm>
                    <a:off x="672" y="481"/>
                    <a:ext cx="211" cy="173"/>
                  </a:xfrm>
                  <a:custGeom>
                    <a:avLst/>
                    <a:gdLst>
                      <a:gd name="T0" fmla="*/ 0 w 211"/>
                      <a:gd name="T1" fmla="*/ 87 h 173"/>
                      <a:gd name="T2" fmla="*/ 211 w 211"/>
                      <a:gd name="T3" fmla="*/ 0 h 173"/>
                      <a:gd name="T4" fmla="*/ 211 w 211"/>
                      <a:gd name="T5" fmla="*/ 173 h 173"/>
                      <a:gd name="T6" fmla="*/ 0 w 211"/>
                      <a:gd name="T7" fmla="*/ 87 h 17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1"/>
                      <a:gd name="T13" fmla="*/ 0 h 173"/>
                      <a:gd name="T14" fmla="*/ 211 w 211"/>
                      <a:gd name="T15" fmla="*/ 173 h 173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1" h="173">
                        <a:moveTo>
                          <a:pt x="0" y="87"/>
                        </a:moveTo>
                        <a:lnTo>
                          <a:pt x="211" y="0"/>
                        </a:lnTo>
                        <a:lnTo>
                          <a:pt x="211" y="173"/>
                        </a:lnTo>
                        <a:lnTo>
                          <a:pt x="0" y="87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38991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87" y="568"/>
                    <a:ext cx="2102" cy="1"/>
                  </a:xfrm>
                  <a:prstGeom prst="line">
                    <a:avLst/>
                  </a:prstGeom>
                  <a:noFill/>
                  <a:ln w="9207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</p:grpSp>
        </p:grpSp>
      </p:grpSp>
      <p:grpSp>
        <p:nvGrpSpPr>
          <p:cNvPr id="18" name="Group 108"/>
          <p:cNvGrpSpPr>
            <a:grpSpLocks/>
          </p:cNvGrpSpPr>
          <p:nvPr/>
        </p:nvGrpSpPr>
        <p:grpSpPr bwMode="auto">
          <a:xfrm>
            <a:off x="6084888" y="723900"/>
            <a:ext cx="1638300" cy="539750"/>
            <a:chOff x="2873" y="456"/>
            <a:chExt cx="1032" cy="340"/>
          </a:xfrm>
        </p:grpSpPr>
        <p:sp>
          <p:nvSpPr>
            <p:cNvPr id="38962" name="Oval 109"/>
            <p:cNvSpPr>
              <a:spLocks noChangeArrowheads="1"/>
            </p:cNvSpPr>
            <p:nvPr/>
          </p:nvSpPr>
          <p:spPr bwMode="auto">
            <a:xfrm>
              <a:off x="2999" y="511"/>
              <a:ext cx="87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3" name="Oval 110"/>
            <p:cNvSpPr>
              <a:spLocks noChangeArrowheads="1"/>
            </p:cNvSpPr>
            <p:nvPr/>
          </p:nvSpPr>
          <p:spPr bwMode="auto">
            <a:xfrm>
              <a:off x="3143" y="457"/>
              <a:ext cx="87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4" name="Oval 111"/>
            <p:cNvSpPr>
              <a:spLocks noChangeArrowheads="1"/>
            </p:cNvSpPr>
            <p:nvPr/>
          </p:nvSpPr>
          <p:spPr bwMode="auto">
            <a:xfrm>
              <a:off x="3311" y="675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5" name="Oval 112"/>
            <p:cNvSpPr>
              <a:spLocks noChangeArrowheads="1"/>
            </p:cNvSpPr>
            <p:nvPr/>
          </p:nvSpPr>
          <p:spPr bwMode="auto">
            <a:xfrm>
              <a:off x="3551" y="594"/>
              <a:ext cx="87" cy="92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6" name="Oval 113"/>
            <p:cNvSpPr>
              <a:spLocks noChangeArrowheads="1"/>
            </p:cNvSpPr>
            <p:nvPr/>
          </p:nvSpPr>
          <p:spPr bwMode="auto">
            <a:xfrm>
              <a:off x="3584" y="709"/>
              <a:ext cx="88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7" name="Oval 114"/>
            <p:cNvSpPr>
              <a:spLocks noChangeArrowheads="1"/>
            </p:cNvSpPr>
            <p:nvPr/>
          </p:nvSpPr>
          <p:spPr bwMode="auto">
            <a:xfrm>
              <a:off x="3709" y="613"/>
              <a:ext cx="92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8" name="Oval 115"/>
            <p:cNvSpPr>
              <a:spLocks noChangeArrowheads="1"/>
            </p:cNvSpPr>
            <p:nvPr/>
          </p:nvSpPr>
          <p:spPr bwMode="auto">
            <a:xfrm>
              <a:off x="3459" y="469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69" name="Oval 116"/>
            <p:cNvSpPr>
              <a:spLocks noChangeArrowheads="1"/>
            </p:cNvSpPr>
            <p:nvPr/>
          </p:nvSpPr>
          <p:spPr bwMode="auto">
            <a:xfrm>
              <a:off x="3644" y="456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0" name="Oval 117"/>
            <p:cNvSpPr>
              <a:spLocks noChangeArrowheads="1"/>
            </p:cNvSpPr>
            <p:nvPr/>
          </p:nvSpPr>
          <p:spPr bwMode="auto">
            <a:xfrm>
              <a:off x="3442" y="704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1" name="Oval 118"/>
            <p:cNvSpPr>
              <a:spLocks noChangeArrowheads="1"/>
            </p:cNvSpPr>
            <p:nvPr/>
          </p:nvSpPr>
          <p:spPr bwMode="auto">
            <a:xfrm>
              <a:off x="3195" y="613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2" name="Oval 119"/>
            <p:cNvSpPr>
              <a:spLocks noChangeArrowheads="1"/>
            </p:cNvSpPr>
            <p:nvPr/>
          </p:nvSpPr>
          <p:spPr bwMode="auto">
            <a:xfrm>
              <a:off x="3818" y="624"/>
              <a:ext cx="87" cy="88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  <p:sp>
          <p:nvSpPr>
            <p:cNvPr id="38973" name="Oval 120"/>
            <p:cNvSpPr>
              <a:spLocks noChangeArrowheads="1"/>
            </p:cNvSpPr>
            <p:nvPr/>
          </p:nvSpPr>
          <p:spPr bwMode="auto">
            <a:xfrm>
              <a:off x="2873" y="541"/>
              <a:ext cx="87" cy="87"/>
            </a:xfrm>
            <a:prstGeom prst="ellipse">
              <a:avLst/>
            </a:prstGeom>
            <a:solidFill>
              <a:schemeClr val="hlink"/>
            </a:solidFill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>
                <a:latin typeface="Garamond" panose="02020404030301010803" pitchFamily="18" charset="0"/>
              </a:endParaRPr>
            </a:p>
          </p:txBody>
        </p:sp>
      </p:grpSp>
      <p:sp>
        <p:nvSpPr>
          <p:cNvPr id="38961" name="Text Box 122"/>
          <p:cNvSpPr txBox="1">
            <a:spLocks noChangeArrowheads="1"/>
          </p:cNvSpPr>
          <p:nvPr/>
        </p:nvSpPr>
        <p:spPr bwMode="auto">
          <a:xfrm>
            <a:off x="3581400" y="6346778"/>
            <a:ext cx="58865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3200" b="1" dirty="0" err="1">
                <a:latin typeface="Arial Narrow" panose="020B0606020202030204" pitchFamily="34" charset="0"/>
              </a:rPr>
              <a:t>Promet</a:t>
            </a:r>
            <a:r>
              <a:rPr lang="en-GB" altLang="sr-Latn-RS" sz="3200" b="1" dirty="0">
                <a:latin typeface="Arial Narrow" panose="020B0606020202030204" pitchFamily="34" charset="0"/>
              </a:rPr>
              <a:t> </a:t>
            </a:r>
            <a:r>
              <a:rPr lang="en-GB" altLang="sr-Latn-RS" sz="3200" b="1" dirty="0" err="1">
                <a:latin typeface="Arial Narrow" panose="020B0606020202030204" pitchFamily="34" charset="0"/>
              </a:rPr>
              <a:t>limfocita</a:t>
            </a:r>
            <a:r>
              <a:rPr lang="en-GB" altLang="sr-Latn-RS" sz="3200" b="1" dirty="0">
                <a:latin typeface="Arial Narrow" panose="020B0606020202030204" pitchFamily="34" charset="0"/>
              </a:rPr>
              <a:t> u </a:t>
            </a:r>
            <a:r>
              <a:rPr lang="en-GB" altLang="sr-Latn-RS" sz="3200" b="1" dirty="0" err="1">
                <a:latin typeface="Arial Narrow" panose="020B0606020202030204" pitchFamily="34" charset="0"/>
              </a:rPr>
              <a:t>limfnom</a:t>
            </a:r>
            <a:r>
              <a:rPr lang="en-GB" altLang="sr-Latn-RS" sz="3200" b="1" dirty="0">
                <a:latin typeface="Arial Narrow" panose="020B0606020202030204" pitchFamily="34" charset="0"/>
              </a:rPr>
              <a:t> s</a:t>
            </a:r>
            <a:r>
              <a:rPr lang="hr-HR" altLang="sr-Latn-RS" sz="3200" b="1" dirty="0">
                <a:latin typeface="Arial Narrow" panose="020B0606020202030204" pitchFamily="34" charset="0"/>
              </a:rPr>
              <a:t>u</a:t>
            </a:r>
            <a:r>
              <a:rPr lang="en-GB" altLang="sr-Latn-RS" sz="3200" b="1" dirty="0" err="1">
                <a:latin typeface="Arial Narrow" panose="020B0606020202030204" pitchFamily="34" charset="0"/>
              </a:rPr>
              <a:t>st</a:t>
            </a:r>
            <a:r>
              <a:rPr lang="hr-HR" altLang="sr-Latn-RS" sz="3200" b="1" dirty="0" err="1">
                <a:latin typeface="Arial Narrow" panose="020B0606020202030204" pitchFamily="34" charset="0"/>
              </a:rPr>
              <a:t>av</a:t>
            </a:r>
            <a:r>
              <a:rPr lang="en-GB" altLang="sr-Latn-RS" sz="3200" b="1" dirty="0">
                <a:latin typeface="Arial Narrow" panose="020B0606020202030204" pitchFamily="34" charset="0"/>
              </a:rPr>
              <a:t>u</a:t>
            </a:r>
            <a:br>
              <a:rPr lang="en-GB" altLang="sr-Latn-RS" sz="3200" b="1" dirty="0">
                <a:latin typeface="Arial Narrow" panose="020B0606020202030204" pitchFamily="34" charset="0"/>
              </a:rPr>
            </a:br>
            <a:endParaRPr lang="hr-HR" altLang="sr-Latn-RS" sz="3200" b="1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7885" y="5272088"/>
            <a:ext cx="3373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/>
              <a:t>U  krvi 30% leukocita</a:t>
            </a:r>
          </a:p>
          <a:p>
            <a:r>
              <a:rPr lang="hr-HR" sz="1600" b="1" dirty="0" err="1" smtClean="0"/>
              <a:t>Limfociti</a:t>
            </a:r>
            <a:r>
              <a:rPr lang="hr-HR" sz="1600" b="1" dirty="0" smtClean="0"/>
              <a:t> T </a:t>
            </a:r>
            <a:r>
              <a:rPr lang="hr-HR" sz="1600" dirty="0" smtClean="0"/>
              <a:t>60-80%</a:t>
            </a:r>
          </a:p>
          <a:p>
            <a:r>
              <a:rPr lang="hr-HR" sz="1600" b="1" dirty="0" err="1" smtClean="0"/>
              <a:t>Pomagački</a:t>
            </a:r>
            <a:r>
              <a:rPr lang="hr-HR" sz="1600" b="1" dirty="0" smtClean="0"/>
              <a:t> CD4 T </a:t>
            </a:r>
            <a:r>
              <a:rPr lang="hr-HR" sz="1600" b="1" dirty="0" err="1" smtClean="0"/>
              <a:t>limfociti</a:t>
            </a:r>
            <a:r>
              <a:rPr lang="hr-HR" sz="1600" b="1" dirty="0" smtClean="0"/>
              <a:t> </a:t>
            </a:r>
            <a:r>
              <a:rPr lang="hr-HR" sz="1600" dirty="0" smtClean="0"/>
              <a:t>30-60%</a:t>
            </a:r>
          </a:p>
          <a:p>
            <a:r>
              <a:rPr lang="hr-HR" sz="1600" b="1" dirty="0" err="1" smtClean="0"/>
              <a:t>Citotoksični</a:t>
            </a:r>
            <a:r>
              <a:rPr lang="hr-HR" sz="1600" b="1" dirty="0" smtClean="0"/>
              <a:t> CD8 </a:t>
            </a:r>
            <a:r>
              <a:rPr lang="hr-HR" sz="1600" b="1" dirty="0"/>
              <a:t>T </a:t>
            </a:r>
            <a:r>
              <a:rPr lang="hr-HR" sz="1600" b="1" dirty="0" err="1" smtClean="0"/>
              <a:t>limfociti</a:t>
            </a:r>
            <a:r>
              <a:rPr lang="hr-HR" sz="1600" b="1" dirty="0" smtClean="0"/>
              <a:t> </a:t>
            </a:r>
            <a:r>
              <a:rPr lang="hr-HR" sz="1600" dirty="0" smtClean="0"/>
              <a:t>17-35%</a:t>
            </a:r>
          </a:p>
          <a:p>
            <a:r>
              <a:rPr lang="hr-HR" sz="1600" b="1" dirty="0" smtClean="0"/>
              <a:t>CD4/CD8 </a:t>
            </a:r>
            <a:r>
              <a:rPr lang="hr-HR" sz="1600" dirty="0" smtClean="0"/>
              <a:t>1,5-2,0</a:t>
            </a:r>
          </a:p>
          <a:p>
            <a:r>
              <a:rPr lang="hr-HR" sz="1600" b="1" dirty="0" err="1" smtClean="0"/>
              <a:t>Limfociti</a:t>
            </a:r>
            <a:r>
              <a:rPr lang="hr-HR" sz="1600" b="1" dirty="0" smtClean="0"/>
              <a:t> B i NK stanice </a:t>
            </a:r>
            <a:r>
              <a:rPr lang="hr-HR" sz="1600" dirty="0" smtClean="0"/>
              <a:t>5-25%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37097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7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7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7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7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2000" fill="hold"/>
                                        <p:tgtEl>
                                          <p:spTgt spid="71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2000" fill="hold"/>
                                        <p:tgtEl>
                                          <p:spTgt spid="7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7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718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2000" fill="hold"/>
                                        <p:tgtEl>
                                          <p:spTgt spid="71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71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6" dur="2000" fill="hold"/>
                                        <p:tgtEl>
                                          <p:spTgt spid="71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83" grpId="0" animBg="1"/>
      <p:bldP spid="7183" grpId="1" animBg="1"/>
      <p:bldP spid="7184" grpId="0" animBg="1"/>
      <p:bldP spid="7184" grpId="1" animBg="1"/>
      <p:bldP spid="7185" grpId="0"/>
      <p:bldP spid="7185" grpId="1"/>
      <p:bldP spid="7186" grpId="0" animBg="1"/>
      <p:bldP spid="7186" grpId="1" animBg="1"/>
      <p:bldP spid="7187" grpId="0" animBg="1"/>
      <p:bldP spid="7187" grpId="1" animBg="1"/>
      <p:bldP spid="7188" grpId="0"/>
      <p:bldP spid="7188" grpId="1"/>
      <p:bldP spid="7189" grpId="0" animBg="1"/>
      <p:bldP spid="7190" grpId="0"/>
      <p:bldP spid="7194" grpId="0" animBg="1"/>
      <p:bldP spid="7195" grpId="0" animBg="1"/>
      <p:bldP spid="7196" grpId="0" animBg="1"/>
      <p:bldP spid="7197" grpId="0" animBg="1"/>
      <p:bldP spid="7198" grpId="0" animBg="1"/>
      <p:bldP spid="7199" grpId="0" animBg="1"/>
      <p:bldP spid="7217" grpId="0" animBg="1"/>
      <p:bldP spid="7218" grpId="0" animBg="1"/>
      <p:bldP spid="7218" grpId="1" animBg="1"/>
      <p:bldP spid="7231" grpId="0"/>
      <p:bldP spid="7232" grpId="0" animBg="1"/>
      <p:bldP spid="7233" grpId="0" animBg="1"/>
      <p:bldP spid="7234" grpId="0" animBg="1"/>
      <p:bldP spid="7235" grpId="0" animBg="1"/>
      <p:bldP spid="7236" grpId="0" animBg="1"/>
      <p:bldP spid="7237" grpId="0" animBg="1"/>
      <p:bldP spid="7238" grpId="0"/>
      <p:bldP spid="7243" grpId="0"/>
      <p:bldP spid="724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7" y="1"/>
            <a:ext cx="2699172" cy="68611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Freeform 3"/>
          <p:cNvSpPr>
            <a:spLocks/>
          </p:cNvSpPr>
          <p:nvPr/>
        </p:nvSpPr>
        <p:spPr bwMode="auto">
          <a:xfrm>
            <a:off x="5478463" y="1130301"/>
            <a:ext cx="493712" cy="220663"/>
          </a:xfrm>
          <a:custGeom>
            <a:avLst/>
            <a:gdLst>
              <a:gd name="T0" fmla="*/ 2147483646 w 279"/>
              <a:gd name="T1" fmla="*/ 2147483646 h 127"/>
              <a:gd name="T2" fmla="*/ 0 w 279"/>
              <a:gd name="T3" fmla="*/ 0 h 127"/>
              <a:gd name="T4" fmla="*/ 0 60000 65536"/>
              <a:gd name="T5" fmla="*/ 0 60000 65536"/>
              <a:gd name="T6" fmla="*/ 0 w 279"/>
              <a:gd name="T7" fmla="*/ 0 h 127"/>
              <a:gd name="T8" fmla="*/ 279 w 279"/>
              <a:gd name="T9" fmla="*/ 127 h 1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9" h="127">
                <a:moveTo>
                  <a:pt x="278" y="126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5892800" y="1306513"/>
            <a:ext cx="71438" cy="127000"/>
          </a:xfrm>
          <a:custGeom>
            <a:avLst/>
            <a:gdLst>
              <a:gd name="T0" fmla="*/ 0 w 40"/>
              <a:gd name="T1" fmla="*/ 0 h 73"/>
              <a:gd name="T2" fmla="*/ 2147483646 w 40"/>
              <a:gd name="T3" fmla="*/ 2147483646 h 73"/>
              <a:gd name="T4" fmla="*/ 0 60000 65536"/>
              <a:gd name="T5" fmla="*/ 0 60000 65536"/>
              <a:gd name="T6" fmla="*/ 0 w 40"/>
              <a:gd name="T7" fmla="*/ 0 h 73"/>
              <a:gd name="T8" fmla="*/ 40 w 40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73">
                <a:moveTo>
                  <a:pt x="0" y="0"/>
                </a:moveTo>
                <a:lnTo>
                  <a:pt x="39" y="7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5516563" y="1254125"/>
            <a:ext cx="400050" cy="292100"/>
          </a:xfrm>
          <a:custGeom>
            <a:avLst/>
            <a:gdLst>
              <a:gd name="T0" fmla="*/ 2147483646 w 226"/>
              <a:gd name="T1" fmla="*/ 2147483646 h 169"/>
              <a:gd name="T2" fmla="*/ 0 w 226"/>
              <a:gd name="T3" fmla="*/ 0 h 169"/>
              <a:gd name="T4" fmla="*/ 0 60000 65536"/>
              <a:gd name="T5" fmla="*/ 0 60000 65536"/>
              <a:gd name="T6" fmla="*/ 0 w 226"/>
              <a:gd name="T7" fmla="*/ 0 h 169"/>
              <a:gd name="T8" fmla="*/ 226 w 226"/>
              <a:gd name="T9" fmla="*/ 169 h 16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6" h="169">
                <a:moveTo>
                  <a:pt x="225" y="168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5810250" y="1458913"/>
            <a:ext cx="96838" cy="176212"/>
          </a:xfrm>
          <a:custGeom>
            <a:avLst/>
            <a:gdLst>
              <a:gd name="T0" fmla="*/ 2147483646 w 55"/>
              <a:gd name="T1" fmla="*/ 2147483646 h 102"/>
              <a:gd name="T2" fmla="*/ 0 w 55"/>
              <a:gd name="T3" fmla="*/ 0 h 102"/>
              <a:gd name="T4" fmla="*/ 0 60000 65536"/>
              <a:gd name="T5" fmla="*/ 0 60000 65536"/>
              <a:gd name="T6" fmla="*/ 0 w 55"/>
              <a:gd name="T7" fmla="*/ 0 h 102"/>
              <a:gd name="T8" fmla="*/ 55 w 55"/>
              <a:gd name="T9" fmla="*/ 102 h 1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" h="102">
                <a:moveTo>
                  <a:pt x="54" y="101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6142039" y="1554164"/>
            <a:ext cx="357187" cy="149225"/>
          </a:xfrm>
          <a:custGeom>
            <a:avLst/>
            <a:gdLst>
              <a:gd name="T0" fmla="*/ 0 w 202"/>
              <a:gd name="T1" fmla="*/ 2147483646 h 86"/>
              <a:gd name="T2" fmla="*/ 2147483646 w 202"/>
              <a:gd name="T3" fmla="*/ 0 h 86"/>
              <a:gd name="T4" fmla="*/ 0 60000 65536"/>
              <a:gd name="T5" fmla="*/ 0 60000 65536"/>
              <a:gd name="T6" fmla="*/ 0 w 202"/>
              <a:gd name="T7" fmla="*/ 0 h 86"/>
              <a:gd name="T8" fmla="*/ 202 w 202"/>
              <a:gd name="T9" fmla="*/ 86 h 8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2" h="86">
                <a:moveTo>
                  <a:pt x="0" y="85"/>
                </a:moveTo>
                <a:lnTo>
                  <a:pt x="201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0" name="Freeform 8"/>
          <p:cNvSpPr>
            <a:spLocks/>
          </p:cNvSpPr>
          <p:nvPr/>
        </p:nvSpPr>
        <p:spPr bwMode="auto">
          <a:xfrm>
            <a:off x="6138863" y="1163639"/>
            <a:ext cx="476250" cy="625475"/>
          </a:xfrm>
          <a:custGeom>
            <a:avLst/>
            <a:gdLst>
              <a:gd name="T0" fmla="*/ 0 w 269"/>
              <a:gd name="T1" fmla="*/ 2147483646 h 361"/>
              <a:gd name="T2" fmla="*/ 2147483646 w 269"/>
              <a:gd name="T3" fmla="*/ 0 h 361"/>
              <a:gd name="T4" fmla="*/ 0 60000 65536"/>
              <a:gd name="T5" fmla="*/ 0 60000 65536"/>
              <a:gd name="T6" fmla="*/ 0 w 269"/>
              <a:gd name="T7" fmla="*/ 0 h 361"/>
              <a:gd name="T8" fmla="*/ 269 w 269"/>
              <a:gd name="T9" fmla="*/ 361 h 3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9" h="361">
                <a:moveTo>
                  <a:pt x="0" y="360"/>
                </a:moveTo>
                <a:lnTo>
                  <a:pt x="268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3937001" y="1063625"/>
            <a:ext cx="157956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Parotidni limfni čvorovi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3594101" y="1187451"/>
            <a:ext cx="1922463" cy="15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Submaksilarni limfni čvorovi</a:t>
            </a: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6530975" y="1093788"/>
            <a:ext cx="87788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Jugularna vena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6383338" y="1482725"/>
            <a:ext cx="140811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Cervikalni limfni čvorovi</a:t>
            </a:r>
          </a:p>
        </p:txBody>
      </p:sp>
      <p:sp>
        <p:nvSpPr>
          <p:cNvPr id="18445" name="Freeform 13"/>
          <p:cNvSpPr>
            <a:spLocks/>
          </p:cNvSpPr>
          <p:nvPr/>
        </p:nvSpPr>
        <p:spPr bwMode="auto">
          <a:xfrm>
            <a:off x="6332538" y="1808163"/>
            <a:ext cx="468312" cy="76200"/>
          </a:xfrm>
          <a:custGeom>
            <a:avLst/>
            <a:gdLst>
              <a:gd name="T0" fmla="*/ 0 w 265"/>
              <a:gd name="T1" fmla="*/ 2147483646 h 44"/>
              <a:gd name="T2" fmla="*/ 2147483646 w 265"/>
              <a:gd name="T3" fmla="*/ 0 h 44"/>
              <a:gd name="T4" fmla="*/ 0 60000 65536"/>
              <a:gd name="T5" fmla="*/ 0 60000 65536"/>
              <a:gd name="T6" fmla="*/ 0 w 265"/>
              <a:gd name="T7" fmla="*/ 0 h 44"/>
              <a:gd name="T8" fmla="*/ 265 w 265"/>
              <a:gd name="T9" fmla="*/ 44 h 4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5" h="44">
                <a:moveTo>
                  <a:pt x="0" y="43"/>
                </a:moveTo>
                <a:lnTo>
                  <a:pt x="264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6" name="Freeform 14"/>
          <p:cNvSpPr>
            <a:spLocks/>
          </p:cNvSpPr>
          <p:nvPr/>
        </p:nvSpPr>
        <p:spPr bwMode="auto">
          <a:xfrm>
            <a:off x="5984876" y="1792289"/>
            <a:ext cx="881063" cy="376237"/>
          </a:xfrm>
          <a:custGeom>
            <a:avLst/>
            <a:gdLst>
              <a:gd name="T0" fmla="*/ 2147483646 w 498"/>
              <a:gd name="T1" fmla="*/ 0 h 217"/>
              <a:gd name="T2" fmla="*/ 2147483646 w 498"/>
              <a:gd name="T3" fmla="*/ 2147483646 h 217"/>
              <a:gd name="T4" fmla="*/ 0 w 498"/>
              <a:gd name="T5" fmla="*/ 2147483646 h 217"/>
              <a:gd name="T6" fmla="*/ 0 60000 65536"/>
              <a:gd name="T7" fmla="*/ 0 60000 65536"/>
              <a:gd name="T8" fmla="*/ 0 60000 65536"/>
              <a:gd name="T9" fmla="*/ 0 w 498"/>
              <a:gd name="T10" fmla="*/ 0 h 217"/>
              <a:gd name="T11" fmla="*/ 498 w 498"/>
              <a:gd name="T12" fmla="*/ 217 h 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98" h="217">
                <a:moveTo>
                  <a:pt x="82" y="0"/>
                </a:moveTo>
                <a:lnTo>
                  <a:pt x="497" y="216"/>
                </a:lnTo>
                <a:lnTo>
                  <a:pt x="0" y="209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6683375" y="1736725"/>
            <a:ext cx="1422400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Lijeva subklavijalna vena</a:t>
            </a: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6761163" y="2092326"/>
            <a:ext cx="1344612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Torakani izvod</a:t>
            </a:r>
          </a:p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(</a:t>
            </a:r>
            <a:r>
              <a:rPr lang="hr-HR" altLang="sr-Latn-RS" sz="900" b="1" i="1">
                <a:latin typeface="Arial" panose="020B0604020202020204" pitchFamily="34" charset="0"/>
              </a:rPr>
              <a:t>Ductus thoracicus</a:t>
            </a:r>
            <a:r>
              <a:rPr lang="hr-HR" altLang="sr-Latn-RS" sz="9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449" name="Freeform 17"/>
          <p:cNvSpPr>
            <a:spLocks/>
          </p:cNvSpPr>
          <p:nvPr/>
        </p:nvSpPr>
        <p:spPr bwMode="auto">
          <a:xfrm>
            <a:off x="5902325" y="2468563"/>
            <a:ext cx="1100138" cy="57150"/>
          </a:xfrm>
          <a:custGeom>
            <a:avLst/>
            <a:gdLst>
              <a:gd name="T0" fmla="*/ 0 w 622"/>
              <a:gd name="T1" fmla="*/ 0 h 33"/>
              <a:gd name="T2" fmla="*/ 2147483646 w 622"/>
              <a:gd name="T3" fmla="*/ 2147483646 h 33"/>
              <a:gd name="T4" fmla="*/ 2147483646 w 622"/>
              <a:gd name="T5" fmla="*/ 2147483646 h 33"/>
              <a:gd name="T6" fmla="*/ 0 60000 65536"/>
              <a:gd name="T7" fmla="*/ 0 60000 65536"/>
              <a:gd name="T8" fmla="*/ 0 60000 65536"/>
              <a:gd name="T9" fmla="*/ 0 w 622"/>
              <a:gd name="T10" fmla="*/ 0 h 33"/>
              <a:gd name="T11" fmla="*/ 622 w 622"/>
              <a:gd name="T12" fmla="*/ 33 h 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2" h="33">
                <a:moveTo>
                  <a:pt x="0" y="0"/>
                </a:moveTo>
                <a:lnTo>
                  <a:pt x="68" y="26"/>
                </a:lnTo>
                <a:lnTo>
                  <a:pt x="621" y="3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0" name="Freeform 18"/>
          <p:cNvSpPr>
            <a:spLocks/>
          </p:cNvSpPr>
          <p:nvPr/>
        </p:nvSpPr>
        <p:spPr bwMode="auto">
          <a:xfrm>
            <a:off x="5989638" y="2509838"/>
            <a:ext cx="138112" cy="55562"/>
          </a:xfrm>
          <a:custGeom>
            <a:avLst/>
            <a:gdLst>
              <a:gd name="T0" fmla="*/ 0 w 78"/>
              <a:gd name="T1" fmla="*/ 2147483646 h 32"/>
              <a:gd name="T2" fmla="*/ 2147483646 w 78"/>
              <a:gd name="T3" fmla="*/ 0 h 32"/>
              <a:gd name="T4" fmla="*/ 0 60000 65536"/>
              <a:gd name="T5" fmla="*/ 0 60000 65536"/>
              <a:gd name="T6" fmla="*/ 0 w 78"/>
              <a:gd name="T7" fmla="*/ 0 h 32"/>
              <a:gd name="T8" fmla="*/ 78 w 78"/>
              <a:gd name="T9" fmla="*/ 32 h 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8" h="32">
                <a:moveTo>
                  <a:pt x="0" y="31"/>
                </a:moveTo>
                <a:lnTo>
                  <a:pt x="77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6294439" y="2762250"/>
            <a:ext cx="809625" cy="69850"/>
          </a:xfrm>
          <a:custGeom>
            <a:avLst/>
            <a:gdLst>
              <a:gd name="T0" fmla="*/ 0 w 458"/>
              <a:gd name="T1" fmla="*/ 0 h 40"/>
              <a:gd name="T2" fmla="*/ 2147483646 w 458"/>
              <a:gd name="T3" fmla="*/ 2147483646 h 40"/>
              <a:gd name="T4" fmla="*/ 0 60000 65536"/>
              <a:gd name="T5" fmla="*/ 0 60000 65536"/>
              <a:gd name="T6" fmla="*/ 0 w 458"/>
              <a:gd name="T7" fmla="*/ 0 h 40"/>
              <a:gd name="T8" fmla="*/ 458 w 458"/>
              <a:gd name="T9" fmla="*/ 40 h 4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8" h="40">
                <a:moveTo>
                  <a:pt x="0" y="0"/>
                </a:moveTo>
                <a:lnTo>
                  <a:pt x="457" y="39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5883276" y="2843213"/>
            <a:ext cx="1292225" cy="303212"/>
          </a:xfrm>
          <a:custGeom>
            <a:avLst/>
            <a:gdLst>
              <a:gd name="T0" fmla="*/ 0 w 731"/>
              <a:gd name="T1" fmla="*/ 0 h 175"/>
              <a:gd name="T2" fmla="*/ 2147483646 w 731"/>
              <a:gd name="T3" fmla="*/ 2147483646 h 175"/>
              <a:gd name="T4" fmla="*/ 0 60000 65536"/>
              <a:gd name="T5" fmla="*/ 0 60000 65536"/>
              <a:gd name="T6" fmla="*/ 0 w 731"/>
              <a:gd name="T7" fmla="*/ 0 h 175"/>
              <a:gd name="T8" fmla="*/ 731 w 731"/>
              <a:gd name="T9" fmla="*/ 175 h 17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1" h="175">
                <a:moveTo>
                  <a:pt x="0" y="0"/>
                </a:moveTo>
                <a:lnTo>
                  <a:pt x="730" y="174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6923088" y="2444750"/>
            <a:ext cx="10350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Limfni čvorovi</a:t>
            </a:r>
          </a:p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medijastinuma</a:t>
            </a:r>
          </a:p>
        </p:txBody>
      </p:sp>
      <p:sp>
        <p:nvSpPr>
          <p:cNvPr id="18454" name="Rectangle 22"/>
          <p:cNvSpPr>
            <a:spLocks noChangeArrowheads="1"/>
          </p:cNvSpPr>
          <p:nvPr/>
        </p:nvSpPr>
        <p:spPr bwMode="auto">
          <a:xfrm>
            <a:off x="7072314" y="2774950"/>
            <a:ext cx="465137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Slezena</a:t>
            </a:r>
          </a:p>
        </p:txBody>
      </p:sp>
      <p:sp>
        <p:nvSpPr>
          <p:cNvPr id="18455" name="Rectangle 23"/>
          <p:cNvSpPr>
            <a:spLocks noChangeArrowheads="1"/>
          </p:cNvSpPr>
          <p:nvPr/>
        </p:nvSpPr>
        <p:spPr bwMode="auto">
          <a:xfrm>
            <a:off x="7127876" y="3103563"/>
            <a:ext cx="773113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 i="1">
                <a:latin typeface="Arial" panose="020B0604020202020204" pitchFamily="34" charset="0"/>
              </a:rPr>
              <a:t>Cisterna chyli</a:t>
            </a:r>
          </a:p>
        </p:txBody>
      </p:sp>
      <p:sp>
        <p:nvSpPr>
          <p:cNvPr id="18456" name="Freeform 24"/>
          <p:cNvSpPr>
            <a:spLocks/>
          </p:cNvSpPr>
          <p:nvPr/>
        </p:nvSpPr>
        <p:spPr bwMode="auto">
          <a:xfrm>
            <a:off x="5649914" y="3787775"/>
            <a:ext cx="1362075" cy="687388"/>
          </a:xfrm>
          <a:custGeom>
            <a:avLst/>
            <a:gdLst>
              <a:gd name="T0" fmla="*/ 0 w 771"/>
              <a:gd name="T1" fmla="*/ 0 h 397"/>
              <a:gd name="T2" fmla="*/ 2147483646 w 771"/>
              <a:gd name="T3" fmla="*/ 2147483646 h 397"/>
              <a:gd name="T4" fmla="*/ 0 60000 65536"/>
              <a:gd name="T5" fmla="*/ 0 60000 65536"/>
              <a:gd name="T6" fmla="*/ 0 w 771"/>
              <a:gd name="T7" fmla="*/ 0 h 397"/>
              <a:gd name="T8" fmla="*/ 771 w 771"/>
              <a:gd name="T9" fmla="*/ 397 h 3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1" h="397">
                <a:moveTo>
                  <a:pt x="0" y="0"/>
                </a:moveTo>
                <a:lnTo>
                  <a:pt x="770" y="396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7" name="Freeform 25"/>
          <p:cNvSpPr>
            <a:spLocks/>
          </p:cNvSpPr>
          <p:nvPr/>
        </p:nvSpPr>
        <p:spPr bwMode="auto">
          <a:xfrm>
            <a:off x="6127750" y="3949700"/>
            <a:ext cx="58738" cy="101600"/>
          </a:xfrm>
          <a:custGeom>
            <a:avLst/>
            <a:gdLst>
              <a:gd name="T0" fmla="*/ 0 w 33"/>
              <a:gd name="T1" fmla="*/ 0 h 59"/>
              <a:gd name="T2" fmla="*/ 2147483646 w 33"/>
              <a:gd name="T3" fmla="*/ 2147483646 h 59"/>
              <a:gd name="T4" fmla="*/ 0 60000 65536"/>
              <a:gd name="T5" fmla="*/ 0 60000 65536"/>
              <a:gd name="T6" fmla="*/ 0 w 33"/>
              <a:gd name="T7" fmla="*/ 0 h 59"/>
              <a:gd name="T8" fmla="*/ 33 w 33"/>
              <a:gd name="T9" fmla="*/ 59 h 5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" h="59">
                <a:moveTo>
                  <a:pt x="0" y="0"/>
                </a:moveTo>
                <a:lnTo>
                  <a:pt x="32" y="5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8" name="Freeform 26"/>
          <p:cNvSpPr>
            <a:spLocks/>
          </p:cNvSpPr>
          <p:nvPr/>
        </p:nvSpPr>
        <p:spPr bwMode="auto">
          <a:xfrm>
            <a:off x="5091114" y="4589464"/>
            <a:ext cx="655637" cy="46037"/>
          </a:xfrm>
          <a:custGeom>
            <a:avLst/>
            <a:gdLst>
              <a:gd name="T0" fmla="*/ 2147483646 w 371"/>
              <a:gd name="T1" fmla="*/ 2147483646 h 2"/>
              <a:gd name="T2" fmla="*/ 0 w 371"/>
              <a:gd name="T3" fmla="*/ 0 h 2"/>
              <a:gd name="T4" fmla="*/ 0 60000 65536"/>
              <a:gd name="T5" fmla="*/ 0 60000 65536"/>
              <a:gd name="T6" fmla="*/ 0 w 371"/>
              <a:gd name="T7" fmla="*/ 0 h 2"/>
              <a:gd name="T8" fmla="*/ 371 w 371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1" h="2">
                <a:moveTo>
                  <a:pt x="370" y="1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59" name="Rectangle 27"/>
          <p:cNvSpPr>
            <a:spLocks noChangeArrowheads="1"/>
          </p:cNvSpPr>
          <p:nvPr/>
        </p:nvSpPr>
        <p:spPr bwMode="auto">
          <a:xfrm>
            <a:off x="3357564" y="4492625"/>
            <a:ext cx="17732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900" b="1">
                <a:latin typeface="Arial" panose="020B0604020202020204" pitchFamily="34" charset="0"/>
              </a:rPr>
              <a:t>Površinske limfne kapilare</a:t>
            </a:r>
            <a:endParaRPr lang="hr-HR" altLang="sr-Latn-RS" sz="900">
              <a:latin typeface="Arial" panose="020B0604020202020204" pitchFamily="34" charset="0"/>
            </a:endParaRPr>
          </a:p>
          <a:p>
            <a:pPr algn="r" eaLnBrk="1" hangingPunct="1"/>
            <a:r>
              <a:rPr lang="hr-HR" altLang="sr-Latn-RS" sz="900" b="1">
                <a:latin typeface="Arial" panose="020B0604020202020204" pitchFamily="34" charset="0"/>
              </a:rPr>
              <a:t>donjih udova</a:t>
            </a:r>
          </a:p>
        </p:txBody>
      </p:sp>
      <p:sp>
        <p:nvSpPr>
          <p:cNvPr id="18460" name="Freeform 28"/>
          <p:cNvSpPr>
            <a:spLocks/>
          </p:cNvSpPr>
          <p:nvPr/>
        </p:nvSpPr>
        <p:spPr bwMode="auto">
          <a:xfrm>
            <a:off x="4960939" y="3114675"/>
            <a:ext cx="407987" cy="46038"/>
          </a:xfrm>
          <a:custGeom>
            <a:avLst/>
            <a:gdLst>
              <a:gd name="T0" fmla="*/ 2147483646 w 231"/>
              <a:gd name="T1" fmla="*/ 0 h 1"/>
              <a:gd name="T2" fmla="*/ 0 w 231"/>
              <a:gd name="T3" fmla="*/ 0 h 1"/>
              <a:gd name="T4" fmla="*/ 0 60000 65536"/>
              <a:gd name="T5" fmla="*/ 0 60000 65536"/>
              <a:gd name="T6" fmla="*/ 0 w 231"/>
              <a:gd name="T7" fmla="*/ 0 h 1"/>
              <a:gd name="T8" fmla="*/ 231 w 23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1" h="1">
                <a:moveTo>
                  <a:pt x="230" y="0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3386138" y="3016250"/>
            <a:ext cx="15922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900" b="1">
                <a:latin typeface="Arial" panose="020B0604020202020204" pitchFamily="34" charset="0"/>
              </a:rPr>
              <a:t>Povr</a:t>
            </a:r>
            <a:r>
              <a:rPr lang="hr-HR" altLang="sr-Latn-RS" sz="900" b="1">
                <a:latin typeface="WP MultinationalA Roman" pitchFamily="18" charset="2"/>
              </a:rPr>
              <a:t>Ó</a:t>
            </a:r>
            <a:r>
              <a:rPr lang="hr-HR" altLang="sr-Latn-RS" sz="900" b="1">
                <a:latin typeface="Arial" panose="020B0604020202020204" pitchFamily="34" charset="0"/>
              </a:rPr>
              <a:t>inske limfne kapilare gornjih udova</a:t>
            </a:r>
          </a:p>
        </p:txBody>
      </p:sp>
      <p:sp>
        <p:nvSpPr>
          <p:cNvPr id="18462" name="Freeform 30"/>
          <p:cNvSpPr>
            <a:spLocks/>
          </p:cNvSpPr>
          <p:nvPr/>
        </p:nvSpPr>
        <p:spPr bwMode="auto">
          <a:xfrm>
            <a:off x="4846638" y="2298701"/>
            <a:ext cx="1371600" cy="498475"/>
          </a:xfrm>
          <a:custGeom>
            <a:avLst/>
            <a:gdLst>
              <a:gd name="T0" fmla="*/ 2147483646 w 776"/>
              <a:gd name="T1" fmla="*/ 0 h 288"/>
              <a:gd name="T2" fmla="*/ 0 w 776"/>
              <a:gd name="T3" fmla="*/ 2147483646 h 288"/>
              <a:gd name="T4" fmla="*/ 0 60000 65536"/>
              <a:gd name="T5" fmla="*/ 0 60000 65536"/>
              <a:gd name="T6" fmla="*/ 0 w 776"/>
              <a:gd name="T7" fmla="*/ 0 h 288"/>
              <a:gd name="T8" fmla="*/ 776 w 776"/>
              <a:gd name="T9" fmla="*/ 288 h 2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6" h="288">
                <a:moveTo>
                  <a:pt x="775" y="0"/>
                </a:moveTo>
                <a:lnTo>
                  <a:pt x="0" y="287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3" name="Freeform 31"/>
          <p:cNvSpPr>
            <a:spLocks/>
          </p:cNvSpPr>
          <p:nvPr/>
        </p:nvSpPr>
        <p:spPr bwMode="auto">
          <a:xfrm>
            <a:off x="5756276" y="2481264"/>
            <a:ext cx="79375" cy="46037"/>
          </a:xfrm>
          <a:custGeom>
            <a:avLst/>
            <a:gdLst>
              <a:gd name="T0" fmla="*/ 2147483646 w 45"/>
              <a:gd name="T1" fmla="*/ 2147483646 h 10"/>
              <a:gd name="T2" fmla="*/ 0 w 45"/>
              <a:gd name="T3" fmla="*/ 0 h 10"/>
              <a:gd name="T4" fmla="*/ 0 60000 65536"/>
              <a:gd name="T5" fmla="*/ 0 60000 65536"/>
              <a:gd name="T6" fmla="*/ 0 w 45"/>
              <a:gd name="T7" fmla="*/ 0 h 10"/>
              <a:gd name="T8" fmla="*/ 45 w 45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" h="10">
                <a:moveTo>
                  <a:pt x="44" y="9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4" name="Freeform 32"/>
          <p:cNvSpPr>
            <a:spLocks/>
          </p:cNvSpPr>
          <p:nvPr/>
        </p:nvSpPr>
        <p:spPr bwMode="auto">
          <a:xfrm>
            <a:off x="4864100" y="2230439"/>
            <a:ext cx="666750" cy="46037"/>
          </a:xfrm>
          <a:custGeom>
            <a:avLst/>
            <a:gdLst>
              <a:gd name="T0" fmla="*/ 2147483646 w 377"/>
              <a:gd name="T1" fmla="*/ 2147483646 h 11"/>
              <a:gd name="T2" fmla="*/ 0 w 377"/>
              <a:gd name="T3" fmla="*/ 0 h 11"/>
              <a:gd name="T4" fmla="*/ 0 60000 65536"/>
              <a:gd name="T5" fmla="*/ 0 60000 65536"/>
              <a:gd name="T6" fmla="*/ 0 w 377"/>
              <a:gd name="T7" fmla="*/ 0 h 11"/>
              <a:gd name="T8" fmla="*/ 377 w 377"/>
              <a:gd name="T9" fmla="*/ 11 h 1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7" h="11">
                <a:moveTo>
                  <a:pt x="376" y="10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5" name="Freeform 33"/>
          <p:cNvSpPr>
            <a:spLocks/>
          </p:cNvSpPr>
          <p:nvPr/>
        </p:nvSpPr>
        <p:spPr bwMode="auto">
          <a:xfrm>
            <a:off x="4714876" y="2041525"/>
            <a:ext cx="1292225" cy="46038"/>
          </a:xfrm>
          <a:custGeom>
            <a:avLst/>
            <a:gdLst>
              <a:gd name="T0" fmla="*/ 2147483646 w 731"/>
              <a:gd name="T1" fmla="*/ 2147483646 h 4"/>
              <a:gd name="T2" fmla="*/ 0 w 731"/>
              <a:gd name="T3" fmla="*/ 0 h 4"/>
              <a:gd name="T4" fmla="*/ 0 60000 65536"/>
              <a:gd name="T5" fmla="*/ 0 60000 65536"/>
              <a:gd name="T6" fmla="*/ 0 w 731"/>
              <a:gd name="T7" fmla="*/ 0 h 4"/>
              <a:gd name="T8" fmla="*/ 731 w 731"/>
              <a:gd name="T9" fmla="*/ 4 h 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31" h="4">
                <a:moveTo>
                  <a:pt x="730" y="3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6" name="Freeform 34"/>
          <p:cNvSpPr>
            <a:spLocks/>
          </p:cNvSpPr>
          <p:nvPr/>
        </p:nvSpPr>
        <p:spPr bwMode="auto">
          <a:xfrm>
            <a:off x="5027613" y="1822450"/>
            <a:ext cx="595312" cy="46038"/>
          </a:xfrm>
          <a:custGeom>
            <a:avLst/>
            <a:gdLst>
              <a:gd name="T0" fmla="*/ 2147483646 w 337"/>
              <a:gd name="T1" fmla="*/ 2147483646 h 5"/>
              <a:gd name="T2" fmla="*/ 0 w 337"/>
              <a:gd name="T3" fmla="*/ 0 h 5"/>
              <a:gd name="T4" fmla="*/ 0 60000 65536"/>
              <a:gd name="T5" fmla="*/ 0 60000 65536"/>
              <a:gd name="T6" fmla="*/ 0 w 337"/>
              <a:gd name="T7" fmla="*/ 0 h 5"/>
              <a:gd name="T8" fmla="*/ 337 w 337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7" h="5">
                <a:moveTo>
                  <a:pt x="336" y="4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7" name="Freeform 35"/>
          <p:cNvSpPr>
            <a:spLocks/>
          </p:cNvSpPr>
          <p:nvPr/>
        </p:nvSpPr>
        <p:spPr bwMode="auto">
          <a:xfrm>
            <a:off x="5472113" y="1658938"/>
            <a:ext cx="336550" cy="133350"/>
          </a:xfrm>
          <a:custGeom>
            <a:avLst/>
            <a:gdLst>
              <a:gd name="T0" fmla="*/ 2147483646 w 190"/>
              <a:gd name="T1" fmla="*/ 2147483646 h 77"/>
              <a:gd name="T2" fmla="*/ 0 w 190"/>
              <a:gd name="T3" fmla="*/ 0 h 77"/>
              <a:gd name="T4" fmla="*/ 0 60000 65536"/>
              <a:gd name="T5" fmla="*/ 0 60000 65536"/>
              <a:gd name="T6" fmla="*/ 0 w 190"/>
              <a:gd name="T7" fmla="*/ 0 h 77"/>
              <a:gd name="T8" fmla="*/ 190 w 190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0" h="77">
                <a:moveTo>
                  <a:pt x="189" y="76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468" name="Rectangle 36"/>
          <p:cNvSpPr>
            <a:spLocks noChangeArrowheads="1"/>
          </p:cNvSpPr>
          <p:nvPr/>
        </p:nvSpPr>
        <p:spPr bwMode="auto">
          <a:xfrm>
            <a:off x="3959226" y="2738438"/>
            <a:ext cx="1012825" cy="1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Limfotok grudi</a:t>
            </a:r>
          </a:p>
        </p:txBody>
      </p:sp>
      <p:sp>
        <p:nvSpPr>
          <p:cNvPr id="18469" name="Rectangle 37"/>
          <p:cNvSpPr>
            <a:spLocks noChangeArrowheads="1"/>
          </p:cNvSpPr>
          <p:nvPr/>
        </p:nvSpPr>
        <p:spPr bwMode="auto">
          <a:xfrm>
            <a:off x="3382964" y="2184400"/>
            <a:ext cx="13303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Aksilarni limfni čvorovi</a:t>
            </a:r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>
            <a:off x="4411663" y="2011364"/>
            <a:ext cx="3492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Timus</a:t>
            </a:r>
          </a:p>
        </p:txBody>
      </p:sp>
      <p:sp>
        <p:nvSpPr>
          <p:cNvPr id="18471" name="Rectangle 39"/>
          <p:cNvSpPr>
            <a:spLocks noChangeArrowheads="1"/>
          </p:cNvSpPr>
          <p:nvPr/>
        </p:nvSpPr>
        <p:spPr bwMode="auto">
          <a:xfrm>
            <a:off x="3370264" y="1790701"/>
            <a:ext cx="172878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Desna subklavijalna vena</a:t>
            </a:r>
          </a:p>
        </p:txBody>
      </p:sp>
      <p:sp>
        <p:nvSpPr>
          <p:cNvPr id="18472" name="Rectangle 40"/>
          <p:cNvSpPr>
            <a:spLocks noChangeArrowheads="1"/>
          </p:cNvSpPr>
          <p:nvPr/>
        </p:nvSpPr>
        <p:spPr bwMode="auto">
          <a:xfrm>
            <a:off x="4090988" y="1552575"/>
            <a:ext cx="1223962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Lijevi limfatički izvod</a:t>
            </a:r>
          </a:p>
        </p:txBody>
      </p:sp>
      <p:sp>
        <p:nvSpPr>
          <p:cNvPr id="18473" name="Rectangle 41"/>
          <p:cNvSpPr>
            <a:spLocks noChangeArrowheads="1"/>
          </p:cNvSpPr>
          <p:nvPr/>
        </p:nvSpPr>
        <p:spPr bwMode="auto">
          <a:xfrm>
            <a:off x="6938964" y="4421188"/>
            <a:ext cx="1095375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Inguinalni limfni</a:t>
            </a:r>
          </a:p>
          <a:p>
            <a:pPr eaLnBrk="1" hangingPunct="1"/>
            <a:r>
              <a:rPr lang="hr-HR" altLang="sr-Latn-RS" sz="900" b="1">
                <a:latin typeface="Arial" panose="020B0604020202020204" pitchFamily="34" charset="0"/>
              </a:rPr>
              <a:t>čvorovi</a:t>
            </a:r>
          </a:p>
        </p:txBody>
      </p:sp>
    </p:spTree>
    <p:extLst>
      <p:ext uri="{BB962C8B-B14F-4D97-AF65-F5344CB8AC3E}">
        <p14:creationId xmlns:p14="http://schemas.microsoft.com/office/powerpoint/2010/main" val="154614261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908280"/>
          </a:xfrm>
        </p:spPr>
        <p:txBody>
          <a:bodyPr/>
          <a:lstStyle/>
          <a:p>
            <a:r>
              <a:rPr lang="hr-HR" altLang="sr-Latn-RS" dirty="0" smtClean="0"/>
              <a:t>Slezena</a:t>
            </a:r>
            <a:endParaRPr lang="hr-HR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1192" y="1890875"/>
            <a:ext cx="11161042" cy="4796527"/>
          </a:xfr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Slezena,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važan organ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perfernog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limfatičkog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sustava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uklopljena je u krvožilni sustav;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filter je za krv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 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važan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hematopoetski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organ (stvaranje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). </a:t>
            </a:r>
          </a:p>
          <a:p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Smještena je u gornjem lijevom kvadrantu trbušne šupljine. Obavijena je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vezivnom čahurom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čiji nastavci protežu se u unutrašnjost i dijele slezenu u više režnjića;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režnjiće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ispunjava tkivo slezene-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pulpa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Pulpa slezene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sastavljena je od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retikuloendotelnih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stanica, venskih sinusa i mreže krvnih kapilara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Slezena sadrži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: crvenu i bijelu pulpu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CRVENA PULPA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sastoji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od sinusa i staničnih tračaka s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makrofagima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eritrocitima, trombocitima,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granulocitima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limfocitima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 brojnim plazma stanicama. </a:t>
            </a:r>
          </a:p>
          <a:p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Uz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imunonosnu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djelatnost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slezena obavlja i brojne druge funkcije,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primjerice rezervoar je za trombocite, eritrocite i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granulocite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 služi i za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uklanjanje ostarjelih eritrocita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BIJELA PULPA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Malpighijeva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tjelešca) sastoji se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od limfnog tkiva organiziranog u područja koja sadrže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i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B. </a:t>
            </a:r>
          </a:p>
          <a:p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uglavnom su smješteni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oko središnje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arteriole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a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 organizirani su u primarne (nestimulirane)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folikule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 nestimuliranim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limfocitima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B, te u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sekundarne (stimulirane)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folikule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koji uglavnom sadrže pamteće i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dendritične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 te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makrofage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; ove dvije potonje vrste stanica predočavaju antigene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limfocitima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B. </a:t>
            </a:r>
            <a:endParaRPr lang="hr-HR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9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83" y="1539154"/>
            <a:ext cx="6712595" cy="55779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4"/>
          <p:cNvSpPr>
            <a:spLocks/>
          </p:cNvSpPr>
          <p:nvPr/>
        </p:nvSpPr>
        <p:spPr bwMode="auto">
          <a:xfrm>
            <a:off x="3107686" y="3149554"/>
            <a:ext cx="401637" cy="375973"/>
          </a:xfrm>
          <a:custGeom>
            <a:avLst/>
            <a:gdLst>
              <a:gd name="T0" fmla="*/ 0 w 265"/>
              <a:gd name="T1" fmla="*/ 0 h 266"/>
              <a:gd name="T2" fmla="*/ 2147483646 w 265"/>
              <a:gd name="T3" fmla="*/ 0 h 266"/>
              <a:gd name="T4" fmla="*/ 2147483646 w 265"/>
              <a:gd name="T5" fmla="*/ 2147483646 h 266"/>
              <a:gd name="T6" fmla="*/ 0 w 265"/>
              <a:gd name="T7" fmla="*/ 2147483646 h 266"/>
              <a:gd name="T8" fmla="*/ 0 w 265"/>
              <a:gd name="T9" fmla="*/ 0 h 2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5"/>
              <a:gd name="T16" fmla="*/ 0 h 266"/>
              <a:gd name="T17" fmla="*/ 265 w 265"/>
              <a:gd name="T18" fmla="*/ 266 h 2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5" h="266">
                <a:moveTo>
                  <a:pt x="0" y="0"/>
                </a:moveTo>
                <a:lnTo>
                  <a:pt x="264" y="0"/>
                </a:lnTo>
                <a:lnTo>
                  <a:pt x="264" y="265"/>
                </a:lnTo>
                <a:lnTo>
                  <a:pt x="0" y="26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145477" y="3489941"/>
            <a:ext cx="1781175" cy="1587898"/>
          </a:xfrm>
          <a:custGeom>
            <a:avLst/>
            <a:gdLst>
              <a:gd name="T0" fmla="*/ 0 w 1173"/>
              <a:gd name="T1" fmla="*/ 0 h 1123"/>
              <a:gd name="T2" fmla="*/ 2147483646 w 1173"/>
              <a:gd name="T3" fmla="*/ 2147483646 h 1123"/>
              <a:gd name="T4" fmla="*/ 0 60000 65536"/>
              <a:gd name="T5" fmla="*/ 0 60000 65536"/>
              <a:gd name="T6" fmla="*/ 0 w 1173"/>
              <a:gd name="T7" fmla="*/ 0 h 1123"/>
              <a:gd name="T8" fmla="*/ 1173 w 1173"/>
              <a:gd name="T9" fmla="*/ 1123 h 11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73" h="1123">
                <a:moveTo>
                  <a:pt x="0" y="0"/>
                </a:moveTo>
                <a:lnTo>
                  <a:pt x="1172" y="1122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3139127" y="2316779"/>
            <a:ext cx="1793875" cy="676199"/>
          </a:xfrm>
          <a:custGeom>
            <a:avLst/>
            <a:gdLst>
              <a:gd name="T0" fmla="*/ 0 w 1181"/>
              <a:gd name="T1" fmla="*/ 2147483646 h 478"/>
              <a:gd name="T2" fmla="*/ 2147483646 w 1181"/>
              <a:gd name="T3" fmla="*/ 0 h 478"/>
              <a:gd name="T4" fmla="*/ 0 60000 65536"/>
              <a:gd name="T5" fmla="*/ 0 60000 65536"/>
              <a:gd name="T6" fmla="*/ 0 w 1181"/>
              <a:gd name="T7" fmla="*/ 0 h 478"/>
              <a:gd name="T8" fmla="*/ 1181 w 1181"/>
              <a:gd name="T9" fmla="*/ 478 h 47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81" h="478">
                <a:moveTo>
                  <a:pt x="0" y="477"/>
                </a:moveTo>
                <a:lnTo>
                  <a:pt x="118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1405577" y="4328141"/>
            <a:ext cx="1157288" cy="45719"/>
          </a:xfrm>
          <a:custGeom>
            <a:avLst/>
            <a:gdLst>
              <a:gd name="T0" fmla="*/ 2147483646 w 762"/>
              <a:gd name="T1" fmla="*/ 0 h 1"/>
              <a:gd name="T2" fmla="*/ 0 w 762"/>
              <a:gd name="T3" fmla="*/ 0 h 1"/>
              <a:gd name="T4" fmla="*/ 0 60000 65536"/>
              <a:gd name="T5" fmla="*/ 0 60000 65536"/>
              <a:gd name="T6" fmla="*/ 0 w 762"/>
              <a:gd name="T7" fmla="*/ 0 h 1"/>
              <a:gd name="T8" fmla="*/ 762 w 76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2" h="1">
                <a:moveTo>
                  <a:pt x="761" y="0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1567502" y="5009179"/>
            <a:ext cx="311150" cy="45719"/>
          </a:xfrm>
          <a:custGeom>
            <a:avLst/>
            <a:gdLst>
              <a:gd name="T0" fmla="*/ 2147483646 w 205"/>
              <a:gd name="T1" fmla="*/ 2147483646 h 3"/>
              <a:gd name="T2" fmla="*/ 0 w 205"/>
              <a:gd name="T3" fmla="*/ 0 h 3"/>
              <a:gd name="T4" fmla="*/ 0 60000 65536"/>
              <a:gd name="T5" fmla="*/ 0 60000 65536"/>
              <a:gd name="T6" fmla="*/ 0 w 205"/>
              <a:gd name="T7" fmla="*/ 0 h 3"/>
              <a:gd name="T8" fmla="*/ 205 w 205"/>
              <a:gd name="T9" fmla="*/ 3 h 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5" h="3">
                <a:moveTo>
                  <a:pt x="204" y="2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1642115" y="5574329"/>
            <a:ext cx="350837" cy="45719"/>
          </a:xfrm>
          <a:custGeom>
            <a:avLst/>
            <a:gdLst>
              <a:gd name="T0" fmla="*/ 2147483646 w 231"/>
              <a:gd name="T1" fmla="*/ 0 h 2"/>
              <a:gd name="T2" fmla="*/ 0 w 231"/>
              <a:gd name="T3" fmla="*/ 2147483646 h 2"/>
              <a:gd name="T4" fmla="*/ 0 60000 65536"/>
              <a:gd name="T5" fmla="*/ 0 60000 65536"/>
              <a:gd name="T6" fmla="*/ 0 w 231"/>
              <a:gd name="T7" fmla="*/ 0 h 2"/>
              <a:gd name="T8" fmla="*/ 231 w 231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1" h="2">
                <a:moveTo>
                  <a:pt x="230" y="0"/>
                </a:moveTo>
                <a:lnTo>
                  <a:pt x="0" y="1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2977" y="4286866"/>
            <a:ext cx="328613" cy="12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Hilus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954727" y="4971079"/>
            <a:ext cx="468313" cy="12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Arterija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199202" y="5521941"/>
            <a:ext cx="347663" cy="12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Vena</a:t>
            </a: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4703727" y="2916868"/>
            <a:ext cx="698500" cy="45719"/>
          </a:xfrm>
          <a:custGeom>
            <a:avLst/>
            <a:gdLst>
              <a:gd name="T0" fmla="*/ 2147483646 w 460"/>
              <a:gd name="T1" fmla="*/ 2147483646 h 7"/>
              <a:gd name="T2" fmla="*/ 0 w 460"/>
              <a:gd name="T3" fmla="*/ 0 h 7"/>
              <a:gd name="T4" fmla="*/ 0 60000 65536"/>
              <a:gd name="T5" fmla="*/ 0 60000 65536"/>
              <a:gd name="T6" fmla="*/ 0 w 460"/>
              <a:gd name="T7" fmla="*/ 0 h 7"/>
              <a:gd name="T8" fmla="*/ 460 w 460"/>
              <a:gd name="T9" fmla="*/ 7 h 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0" h="7">
                <a:moveTo>
                  <a:pt x="459" y="6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679002" y="3166708"/>
            <a:ext cx="933450" cy="319508"/>
          </a:xfrm>
          <a:custGeom>
            <a:avLst/>
            <a:gdLst>
              <a:gd name="T0" fmla="*/ 2147483646 w 615"/>
              <a:gd name="T1" fmla="*/ 0 h 226"/>
              <a:gd name="T2" fmla="*/ 0 w 615"/>
              <a:gd name="T3" fmla="*/ 2147483646 h 226"/>
              <a:gd name="T4" fmla="*/ 2147483646 w 615"/>
              <a:gd name="T5" fmla="*/ 2147483646 h 226"/>
              <a:gd name="T6" fmla="*/ 0 60000 65536"/>
              <a:gd name="T7" fmla="*/ 0 60000 65536"/>
              <a:gd name="T8" fmla="*/ 0 60000 65536"/>
              <a:gd name="T9" fmla="*/ 0 w 615"/>
              <a:gd name="T10" fmla="*/ 0 h 226"/>
              <a:gd name="T11" fmla="*/ 615 w 615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5" h="226">
                <a:moveTo>
                  <a:pt x="614" y="0"/>
                </a:moveTo>
                <a:lnTo>
                  <a:pt x="0" y="45"/>
                </a:lnTo>
                <a:lnTo>
                  <a:pt x="523" y="225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4502790" y="4029692"/>
            <a:ext cx="631825" cy="505428"/>
          </a:xfrm>
          <a:custGeom>
            <a:avLst/>
            <a:gdLst>
              <a:gd name="T0" fmla="*/ 2147483646 w 416"/>
              <a:gd name="T1" fmla="*/ 2147483646 h 358"/>
              <a:gd name="T2" fmla="*/ 2147483646 w 416"/>
              <a:gd name="T3" fmla="*/ 2147483646 h 358"/>
              <a:gd name="T4" fmla="*/ 0 w 416"/>
              <a:gd name="T5" fmla="*/ 0 h 358"/>
              <a:gd name="T6" fmla="*/ 0 60000 65536"/>
              <a:gd name="T7" fmla="*/ 0 60000 65536"/>
              <a:gd name="T8" fmla="*/ 0 60000 65536"/>
              <a:gd name="T9" fmla="*/ 0 w 416"/>
              <a:gd name="T10" fmla="*/ 0 h 358"/>
              <a:gd name="T11" fmla="*/ 416 w 416"/>
              <a:gd name="T12" fmla="*/ 358 h 35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6" h="358">
                <a:moveTo>
                  <a:pt x="415" y="357"/>
                </a:moveTo>
                <a:lnTo>
                  <a:pt x="167" y="185"/>
                </a:ln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4966340" y="4853604"/>
            <a:ext cx="287337" cy="517823"/>
          </a:xfrm>
          <a:custGeom>
            <a:avLst/>
            <a:gdLst>
              <a:gd name="T0" fmla="*/ 0 w 189"/>
              <a:gd name="T1" fmla="*/ 0 h 367"/>
              <a:gd name="T2" fmla="*/ 2147483646 w 189"/>
              <a:gd name="T3" fmla="*/ 2147483646 h 367"/>
              <a:gd name="T4" fmla="*/ 2147483646 w 189"/>
              <a:gd name="T5" fmla="*/ 2147483646 h 367"/>
              <a:gd name="T6" fmla="*/ 0 60000 65536"/>
              <a:gd name="T7" fmla="*/ 0 60000 65536"/>
              <a:gd name="T8" fmla="*/ 0 60000 65536"/>
              <a:gd name="T9" fmla="*/ 0 w 189"/>
              <a:gd name="T10" fmla="*/ 0 h 367"/>
              <a:gd name="T11" fmla="*/ 189 w 189"/>
              <a:gd name="T12" fmla="*/ 367 h 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9" h="367">
                <a:moveTo>
                  <a:pt x="0" y="0"/>
                </a:moveTo>
                <a:lnTo>
                  <a:pt x="166" y="366"/>
                </a:lnTo>
                <a:lnTo>
                  <a:pt x="188" y="87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6682426" y="4655014"/>
            <a:ext cx="276225" cy="632130"/>
          </a:xfrm>
          <a:custGeom>
            <a:avLst/>
            <a:gdLst>
              <a:gd name="T0" fmla="*/ 2147483646 w 182"/>
              <a:gd name="T1" fmla="*/ 2147483646 h 447"/>
              <a:gd name="T2" fmla="*/ 0 w 182"/>
              <a:gd name="T3" fmla="*/ 2147483646 h 447"/>
              <a:gd name="T4" fmla="*/ 2147483646 w 182"/>
              <a:gd name="T5" fmla="*/ 0 h 447"/>
              <a:gd name="T6" fmla="*/ 0 60000 65536"/>
              <a:gd name="T7" fmla="*/ 0 60000 65536"/>
              <a:gd name="T8" fmla="*/ 0 60000 65536"/>
              <a:gd name="T9" fmla="*/ 0 w 182"/>
              <a:gd name="T10" fmla="*/ 0 h 447"/>
              <a:gd name="T11" fmla="*/ 182 w 182"/>
              <a:gd name="T12" fmla="*/ 447 h 4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2" h="447">
                <a:moveTo>
                  <a:pt x="6" y="113"/>
                </a:moveTo>
                <a:lnTo>
                  <a:pt x="0" y="446"/>
                </a:lnTo>
                <a:lnTo>
                  <a:pt x="181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5527015" y="2246056"/>
            <a:ext cx="395287" cy="245139"/>
          </a:xfrm>
          <a:custGeom>
            <a:avLst/>
            <a:gdLst>
              <a:gd name="T0" fmla="*/ 2147483646 w 260"/>
              <a:gd name="T1" fmla="*/ 2147483646 h 173"/>
              <a:gd name="T2" fmla="*/ 2147483646 w 260"/>
              <a:gd name="T3" fmla="*/ 0 h 173"/>
              <a:gd name="T4" fmla="*/ 0 w 260"/>
              <a:gd name="T5" fmla="*/ 2147483646 h 173"/>
              <a:gd name="T6" fmla="*/ 0 60000 65536"/>
              <a:gd name="T7" fmla="*/ 0 60000 65536"/>
              <a:gd name="T8" fmla="*/ 0 60000 65536"/>
              <a:gd name="T9" fmla="*/ 0 w 260"/>
              <a:gd name="T10" fmla="*/ 0 h 173"/>
              <a:gd name="T11" fmla="*/ 260 w 260"/>
              <a:gd name="T12" fmla="*/ 173 h 1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0" h="173">
                <a:moveTo>
                  <a:pt x="259" y="172"/>
                </a:moveTo>
                <a:lnTo>
                  <a:pt x="119" y="0"/>
                </a:lnTo>
                <a:lnTo>
                  <a:pt x="0" y="125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6903090" y="2071244"/>
            <a:ext cx="46037" cy="442077"/>
          </a:xfrm>
          <a:custGeom>
            <a:avLst/>
            <a:gdLst>
              <a:gd name="T0" fmla="*/ 0 w 1"/>
              <a:gd name="T1" fmla="*/ 2147483646 h 312"/>
              <a:gd name="T2" fmla="*/ 0 w 1"/>
              <a:gd name="T3" fmla="*/ 0 h 312"/>
              <a:gd name="T4" fmla="*/ 0 60000 65536"/>
              <a:gd name="T5" fmla="*/ 0 60000 65536"/>
              <a:gd name="T6" fmla="*/ 0 w 1"/>
              <a:gd name="T7" fmla="*/ 0 h 312"/>
              <a:gd name="T8" fmla="*/ 1 w 1"/>
              <a:gd name="T9" fmla="*/ 312 h 3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312">
                <a:moveTo>
                  <a:pt x="0" y="311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6396677" y="5439391"/>
            <a:ext cx="552450" cy="12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Arteriole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779015" y="5494954"/>
            <a:ext cx="1192212" cy="46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 dirty="0" err="1">
                <a:latin typeface="Arial" panose="020B0604020202020204" pitchFamily="34" charset="0"/>
              </a:rPr>
              <a:t>Trabekularne</a:t>
            </a:r>
            <a:endParaRPr lang="hr-HR" altLang="sr-Latn-RS" sz="1300" b="1" dirty="0">
              <a:latin typeface="Arial" panose="020B0604020202020204" pitchFamily="34" charset="0"/>
            </a:endParaRPr>
          </a:p>
          <a:p>
            <a:pPr eaLnBrk="1" hangingPunct="1"/>
            <a:r>
              <a:rPr lang="hr-HR" altLang="sr-Latn-RS" sz="1300" b="1" dirty="0">
                <a:latin typeface="Arial" panose="020B0604020202020204" pitchFamily="34" charset="0"/>
              </a:rPr>
              <a:t>arterije i vene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4177352" y="3653454"/>
            <a:ext cx="461963" cy="31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Bijela pulpa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3540765" y="3102591"/>
            <a:ext cx="1057275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300" b="1">
                <a:latin typeface="Arial" panose="020B0604020202020204" pitchFamily="34" charset="0"/>
              </a:rPr>
              <a:t>Tračci crvene</a:t>
            </a:r>
          </a:p>
          <a:p>
            <a:pPr algn="r" eaLnBrk="1" hangingPunct="1"/>
            <a:r>
              <a:rPr lang="hr-HR" altLang="sr-Latn-RS" sz="1300" b="1">
                <a:latin typeface="Arial" panose="020B0604020202020204" pitchFamily="34" charset="0"/>
              </a:rPr>
              <a:t>pulpe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3893190" y="2748579"/>
            <a:ext cx="658812" cy="12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Trabekula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5106040" y="1967529"/>
            <a:ext cx="865187" cy="12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Venski sinusi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6666552" y="1800841"/>
            <a:ext cx="428625" cy="12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300" b="1">
                <a:latin typeface="Arial" panose="020B0604020202020204" pitchFamily="34" charset="0"/>
              </a:rPr>
              <a:t>Čahura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427" y="3316406"/>
            <a:ext cx="4157289" cy="3293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815894"/>
          </a:xfrm>
        </p:spPr>
        <p:txBody>
          <a:bodyPr>
            <a:normAutofit fontScale="90000"/>
          </a:bodyPr>
          <a:lstStyle/>
          <a:p>
            <a:r>
              <a:rPr lang="hr-HR" altLang="sr-Latn-RS" dirty="0" smtClean="0"/>
              <a:t>Građa slezene; shematski prikaz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338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4" y="613652"/>
            <a:ext cx="11029616" cy="6760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altLang="sr-Latn-RS" b="1" dirty="0">
                <a:solidFill>
                  <a:schemeClr val="tx1"/>
                </a:solidFill>
              </a:rPr>
              <a:t>Građa bijele pulpe </a:t>
            </a:r>
            <a:r>
              <a:rPr lang="hr-HR" altLang="sr-Latn-RS" b="1" dirty="0" smtClean="0">
                <a:solidFill>
                  <a:schemeClr val="tx1"/>
                </a:solidFill>
              </a:rPr>
              <a:t>slezene</a:t>
            </a:r>
            <a:endParaRPr lang="hr-HR" b="1" dirty="0">
              <a:solidFill>
                <a:schemeClr val="tx1"/>
              </a:solidFill>
            </a:endParaRPr>
          </a:p>
        </p:txBody>
      </p:sp>
      <p:graphicFrame>
        <p:nvGraphicFramePr>
          <p:cNvPr id="60418" name="Object 9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55373474"/>
              </p:ext>
            </p:extLst>
          </p:nvPr>
        </p:nvGraphicFramePr>
        <p:xfrm>
          <a:off x="0" y="1289050"/>
          <a:ext cx="6588125" cy="556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Drawing" r:id="rId3" imgW="8953500" imgH="6848475" progId="WPDraw30.Drawing">
                  <p:embed/>
                </p:oleObj>
              </mc:Choice>
              <mc:Fallback>
                <p:oleObj name="Drawing" r:id="rId3" imgW="8953500" imgH="6848475" progId="WPDraw30.Drawing">
                  <p:embed/>
                  <p:pic>
                    <p:nvPicPr>
                      <p:cNvPr id="60418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89050"/>
                        <a:ext cx="6588125" cy="556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19" name="Text Box 12"/>
          <p:cNvSpPr txBox="1">
            <a:spLocks noChangeArrowheads="1"/>
          </p:cNvSpPr>
          <p:nvPr/>
        </p:nvSpPr>
        <p:spPr bwMode="auto">
          <a:xfrm>
            <a:off x="7397087" y="1947532"/>
            <a:ext cx="42853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dirty="0">
                <a:latin typeface="Franklin Gothic Demi" panose="020B0703020102020204" pitchFamily="34" charset="0"/>
              </a:rPr>
              <a:t>A-</a:t>
            </a:r>
            <a:r>
              <a:rPr lang="hr-HR" altLang="sr-Latn-RS" dirty="0" err="1">
                <a:latin typeface="Franklin Gothic Demi" panose="020B0703020102020204" pitchFamily="34" charset="0"/>
              </a:rPr>
              <a:t>arteriola</a:t>
            </a:r>
            <a:r>
              <a:rPr lang="hr-HR" altLang="sr-Latn-RS" dirty="0" smtClean="0">
                <a:latin typeface="Franklin Gothic Demi" panose="020B0703020102020204" pitchFamily="34" charset="0"/>
              </a:rPr>
              <a:t>;</a:t>
            </a:r>
          </a:p>
          <a:p>
            <a:pPr eaLnBrk="1" hangingPunct="1"/>
            <a:r>
              <a:rPr lang="hr-HR" altLang="sr-Latn-RS" dirty="0" smtClean="0">
                <a:latin typeface="Franklin Gothic Demi" panose="020B0703020102020204" pitchFamily="34" charset="0"/>
              </a:rPr>
              <a:t>PALO-</a:t>
            </a:r>
            <a:r>
              <a:rPr lang="hr-HR" altLang="sr-Latn-RS" dirty="0" err="1" smtClean="0">
                <a:latin typeface="Franklin Gothic Demi" panose="020B0703020102020204" pitchFamily="34" charset="0"/>
              </a:rPr>
              <a:t>periarterijska</a:t>
            </a:r>
            <a:r>
              <a:rPr lang="hr-HR" altLang="sr-Latn-RS" dirty="0" smtClean="0">
                <a:latin typeface="Franklin Gothic Demi" panose="020B0703020102020204" pitchFamily="34" charset="0"/>
              </a:rPr>
              <a:t> </a:t>
            </a:r>
            <a:r>
              <a:rPr lang="hr-HR" altLang="sr-Latn-RS" dirty="0" err="1">
                <a:latin typeface="Franklin Gothic Demi" panose="020B0703020102020204" pitchFamily="34" charset="0"/>
              </a:rPr>
              <a:t>limfoidni</a:t>
            </a:r>
            <a:r>
              <a:rPr lang="hr-HR" altLang="sr-Latn-RS" dirty="0">
                <a:latin typeface="Franklin Gothic Demi" panose="020B0703020102020204" pitchFamily="34" charset="0"/>
              </a:rPr>
              <a:t> omotač</a:t>
            </a:r>
            <a:r>
              <a:rPr lang="hr-HR" altLang="sr-Latn-RS" dirty="0" smtClean="0">
                <a:latin typeface="Franklin Gothic Demi" panose="020B0703020102020204" pitchFamily="34" charset="0"/>
              </a:rPr>
              <a:t>;</a:t>
            </a:r>
          </a:p>
          <a:p>
            <a:pPr eaLnBrk="1" hangingPunct="1"/>
            <a:r>
              <a:rPr lang="hr-HR" altLang="sr-Latn-RS" dirty="0" smtClean="0">
                <a:latin typeface="Franklin Gothic Demi" panose="020B0703020102020204" pitchFamily="34" charset="0"/>
              </a:rPr>
              <a:t>CP-crvena </a:t>
            </a:r>
            <a:r>
              <a:rPr lang="hr-HR" altLang="sr-Latn-RS" dirty="0">
                <a:latin typeface="Franklin Gothic Demi" panose="020B0703020102020204" pitchFamily="34" charset="0"/>
              </a:rPr>
              <a:t>pulpa; </a:t>
            </a:r>
            <a:endParaRPr lang="hr-HR" altLang="sr-Latn-RS" dirty="0" smtClean="0">
              <a:latin typeface="Franklin Gothic Demi" panose="020B0703020102020204" pitchFamily="34" charset="0"/>
            </a:endParaRPr>
          </a:p>
          <a:p>
            <a:pPr eaLnBrk="1" hangingPunct="1"/>
            <a:r>
              <a:rPr lang="hr-HR" altLang="sr-Latn-RS" dirty="0" smtClean="0">
                <a:latin typeface="Franklin Gothic Demi" panose="020B0703020102020204" pitchFamily="34" charset="0"/>
              </a:rPr>
              <a:t>RZ-marginalna </a:t>
            </a:r>
            <a:r>
              <a:rPr lang="hr-HR" altLang="sr-Latn-RS" dirty="0">
                <a:latin typeface="Franklin Gothic Demi" panose="020B0703020102020204" pitchFamily="34" charset="0"/>
              </a:rPr>
              <a:t>(rubna) zona) </a:t>
            </a:r>
          </a:p>
        </p:txBody>
      </p:sp>
    </p:spTree>
    <p:extLst>
      <p:ext uri="{BB962C8B-B14F-4D97-AF65-F5344CB8AC3E}">
        <p14:creationId xmlns:p14="http://schemas.microsoft.com/office/powerpoint/2010/main" val="365742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r-HR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Limfna tkiva drugih organskih sustava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1846264"/>
            <a:ext cx="11029616" cy="4850371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Nakupine </a:t>
            </a: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neinkapsuliranog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limfnog tkiva mogu se naći u </a:t>
            </a: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podsluznici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brojnih organskih sustava, napose 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probavnog, dišnog i mokraćno-spolnog, te u seroznom šupljinama i u </a:t>
            </a:r>
            <a:r>
              <a:rPr lang="hr-HR" altLang="sr-Latn-RS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jetri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koje svakodnevno dolaze u doticaj s brojnim uzročnicima infekcije.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Obzirom na smještaj ovog tkiva (sluznica ili </a:t>
            </a: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podsluznica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 naziva se 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limfno tkivo pridruženo sluznicama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Limfatičke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 mogu biti nazočne 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obliku difuznih nakupina 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ili, pak, 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obliku pojedinačnih čvorova ili nakupina čvorova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čovjeka su takve nakupine osobito nazočne </a:t>
            </a: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tonzilama, bronhima i mokraćnim putovima. </a:t>
            </a:r>
          </a:p>
          <a:p>
            <a:pPr algn="just" eaLnBrk="1" hangingPunct="1">
              <a:lnSpc>
                <a:spcPct val="80000"/>
              </a:lnSpc>
            </a:pPr>
            <a:r>
              <a:rPr lang="hr-HR" altLang="sr-Latn-R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Respiracijski epitel 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sadrži </a:t>
            </a: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dendritične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stanice slične </a:t>
            </a: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Langerhansovim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stanicama kože, koje </a:t>
            </a:r>
            <a:r>
              <a:rPr lang="hr-HR" altLang="sr-Latn-RS" sz="2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fagocitiraju</a:t>
            </a:r>
            <a:r>
              <a:rPr lang="hr-HR" altLang="sr-Latn-RS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prerađuju i predočavaju antigene</a:t>
            </a:r>
          </a:p>
        </p:txBody>
      </p:sp>
    </p:spTree>
    <p:extLst>
      <p:ext uri="{BB962C8B-B14F-4D97-AF65-F5344CB8AC3E}">
        <p14:creationId xmlns:p14="http://schemas.microsoft.com/office/powerpoint/2010/main" val="15768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85450"/>
          </a:xfrm>
        </p:spPr>
        <p:txBody>
          <a:bodyPr/>
          <a:lstStyle/>
          <a:p>
            <a:r>
              <a:rPr lang="hr-HR" dirty="0" err="1" smtClean="0"/>
              <a:t>Limfatičko</a:t>
            </a:r>
            <a:r>
              <a:rPr lang="hr-HR" dirty="0" smtClean="0"/>
              <a:t> tkivo probavnog sustava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487605"/>
            <a:ext cx="11029615" cy="4995081"/>
          </a:xfr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Difuzne nakupine limfnog tkiva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nalazimo u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stijenci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crijeva, napose u donjem dijelu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ileuma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u obliku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Peyerovih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ploča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Epitel iznad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Peyerovih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ploča specijaliziran je za prijenos antigena u limfno tkivo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Imunosne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reakcije koje se odvijaju na sluznicama kontroliraju i stanični regulacijski mehanizmi koji dokidaju reakcije na  bezazlene antigene nepatogenih mikroorganizama (fiziološke flore), kao i na antigene iz hrane. 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PEYEROVE PLOČE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jesu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nakupine limfnih stanica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submukozi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crijeva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također sadrže i limfne čvoriće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Oko 50%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u  limfnim čvorićima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stvara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IgA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Između i iznad limfnih čvorića nazočna je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zona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čija je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recirkulacija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omogućena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postkapilarnim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venulama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Epitelne stanice sluznice prenose antigene iz šupljih organa (crijeva, bronhi) do limfnih struktura. Za tu svrhu su posebice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specijalizirane stanice M (engl. </a:t>
            </a:r>
            <a:r>
              <a:rPr lang="hr-HR" altLang="sr-Latn-RS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Microfold</a:t>
            </a:r>
            <a:r>
              <a:rPr lang="hr-HR" altLang="sr-Latn-RS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cells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)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koje endocitozom upijaju antigene s površine sluznice te prenose do džepova gdje su nazočni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makrofagi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T i B stanice. </a:t>
            </a:r>
          </a:p>
          <a:p>
            <a:pPr algn="just"/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sluznicama probavnog, dišnog i mokraćno-spolnog sustava 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nazočni su difuzno razasuti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te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B i plazma stanice koje izlučuju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IgA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</a:p>
          <a:p>
            <a:pPr algn="just"/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 lamini </a:t>
            </a:r>
            <a:r>
              <a:rPr lang="hr-HR" altLang="sr-Latn-RS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propriji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nazočni su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pretežno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 (95% s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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TCR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preostali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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receptorom te oko 2/3 su CD4 stanice T a 1/3 CD8)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Nazočni su također i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intraepitelni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limfociti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40%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limfocita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su stanice T s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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receptorom </a:t>
            </a:r>
            <a:r>
              <a:rPr lang="hr-HR" altLang="sr-Latn-RS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koji prepoznaje </a:t>
            </a:r>
            <a:r>
              <a:rPr lang="hr-HR" altLang="sr-Latn-R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neproteinske antigene vezane za molekulu CD1a.</a:t>
            </a:r>
            <a:endParaRPr lang="hr-HR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259" y="116633"/>
            <a:ext cx="5661212" cy="667253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Oval 3"/>
          <p:cNvSpPr>
            <a:spLocks noChangeArrowheads="1"/>
          </p:cNvSpPr>
          <p:nvPr/>
        </p:nvSpPr>
        <p:spPr bwMode="auto">
          <a:xfrm>
            <a:off x="4200526" y="3636963"/>
            <a:ext cx="962025" cy="984250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>
            <a:off x="5367338" y="1060451"/>
            <a:ext cx="635000" cy="1006475"/>
          </a:xfrm>
          <a:custGeom>
            <a:avLst/>
            <a:gdLst>
              <a:gd name="T0" fmla="*/ 2147483646 w 386"/>
              <a:gd name="T1" fmla="*/ 2147483646 h 597"/>
              <a:gd name="T2" fmla="*/ 0 w 386"/>
              <a:gd name="T3" fmla="*/ 0 h 597"/>
              <a:gd name="T4" fmla="*/ 0 60000 65536"/>
              <a:gd name="T5" fmla="*/ 0 60000 65536"/>
              <a:gd name="T6" fmla="*/ 0 w 386"/>
              <a:gd name="T7" fmla="*/ 0 h 597"/>
              <a:gd name="T8" fmla="*/ 386 w 386"/>
              <a:gd name="T9" fmla="*/ 597 h 59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6" h="597">
                <a:moveTo>
                  <a:pt x="385" y="596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3" name="Freeform 5"/>
          <p:cNvSpPr>
            <a:spLocks/>
          </p:cNvSpPr>
          <p:nvPr/>
        </p:nvSpPr>
        <p:spPr bwMode="auto">
          <a:xfrm>
            <a:off x="3810000" y="1206501"/>
            <a:ext cx="274638" cy="220663"/>
          </a:xfrm>
          <a:custGeom>
            <a:avLst/>
            <a:gdLst>
              <a:gd name="T0" fmla="*/ 0 w 167"/>
              <a:gd name="T1" fmla="*/ 2147483646 h 131"/>
              <a:gd name="T2" fmla="*/ 2147483646 w 167"/>
              <a:gd name="T3" fmla="*/ 0 h 131"/>
              <a:gd name="T4" fmla="*/ 2147483646 w 167"/>
              <a:gd name="T5" fmla="*/ 2147483646 h 131"/>
              <a:gd name="T6" fmla="*/ 0 60000 65536"/>
              <a:gd name="T7" fmla="*/ 0 60000 65536"/>
              <a:gd name="T8" fmla="*/ 0 60000 65536"/>
              <a:gd name="T9" fmla="*/ 0 w 167"/>
              <a:gd name="T10" fmla="*/ 0 h 131"/>
              <a:gd name="T11" fmla="*/ 167 w 167"/>
              <a:gd name="T12" fmla="*/ 131 h 1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7" h="131">
                <a:moveTo>
                  <a:pt x="0" y="107"/>
                </a:moveTo>
                <a:lnTo>
                  <a:pt x="86" y="0"/>
                </a:lnTo>
                <a:lnTo>
                  <a:pt x="166" y="13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3627438" y="892175"/>
            <a:ext cx="6223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Crijevne</a:t>
            </a:r>
          </a:p>
          <a:p>
            <a:pPr algn="ct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resice</a:t>
            </a:r>
          </a:p>
        </p:txBody>
      </p:sp>
      <p:sp>
        <p:nvSpPr>
          <p:cNvPr id="63495" name="Freeform 7"/>
          <p:cNvSpPr>
            <a:spLocks/>
          </p:cNvSpPr>
          <p:nvPr/>
        </p:nvSpPr>
        <p:spPr bwMode="auto">
          <a:xfrm>
            <a:off x="3576638" y="2921000"/>
            <a:ext cx="285750" cy="407988"/>
          </a:xfrm>
          <a:custGeom>
            <a:avLst/>
            <a:gdLst>
              <a:gd name="T0" fmla="*/ 2147483646 w 174"/>
              <a:gd name="T1" fmla="*/ 0 h 242"/>
              <a:gd name="T2" fmla="*/ 0 w 174"/>
              <a:gd name="T3" fmla="*/ 2147483646 h 242"/>
              <a:gd name="T4" fmla="*/ 0 60000 65536"/>
              <a:gd name="T5" fmla="*/ 0 60000 65536"/>
              <a:gd name="T6" fmla="*/ 0 w 174"/>
              <a:gd name="T7" fmla="*/ 0 h 242"/>
              <a:gd name="T8" fmla="*/ 174 w 174"/>
              <a:gd name="T9" fmla="*/ 242 h 24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42">
                <a:moveTo>
                  <a:pt x="173" y="0"/>
                </a:moveTo>
                <a:lnTo>
                  <a:pt x="0" y="241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3125788" y="3321051"/>
            <a:ext cx="715962" cy="11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Submukoza</a:t>
            </a:r>
          </a:p>
        </p:txBody>
      </p:sp>
      <p:sp>
        <p:nvSpPr>
          <p:cNvPr id="63497" name="Freeform 9"/>
          <p:cNvSpPr>
            <a:spLocks/>
          </p:cNvSpPr>
          <p:nvPr/>
        </p:nvSpPr>
        <p:spPr bwMode="auto">
          <a:xfrm>
            <a:off x="5518151" y="3135314"/>
            <a:ext cx="219075" cy="200025"/>
          </a:xfrm>
          <a:custGeom>
            <a:avLst/>
            <a:gdLst>
              <a:gd name="T0" fmla="*/ 0 w 133"/>
              <a:gd name="T1" fmla="*/ 0 h 119"/>
              <a:gd name="T2" fmla="*/ 2147483646 w 133"/>
              <a:gd name="T3" fmla="*/ 2147483646 h 119"/>
              <a:gd name="T4" fmla="*/ 0 60000 65536"/>
              <a:gd name="T5" fmla="*/ 0 60000 65536"/>
              <a:gd name="T6" fmla="*/ 0 w 133"/>
              <a:gd name="T7" fmla="*/ 0 h 119"/>
              <a:gd name="T8" fmla="*/ 133 w 133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3" h="119">
                <a:moveTo>
                  <a:pt x="0" y="0"/>
                </a:moveTo>
                <a:lnTo>
                  <a:pt x="132" y="11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5419725" y="3335338"/>
            <a:ext cx="7239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Mišićni sloj</a:t>
            </a:r>
          </a:p>
        </p:txBody>
      </p:sp>
      <p:sp>
        <p:nvSpPr>
          <p:cNvPr id="63499" name="Freeform 11"/>
          <p:cNvSpPr>
            <a:spLocks/>
          </p:cNvSpPr>
          <p:nvPr/>
        </p:nvSpPr>
        <p:spPr bwMode="auto">
          <a:xfrm>
            <a:off x="4752976" y="3921126"/>
            <a:ext cx="55563" cy="123825"/>
          </a:xfrm>
          <a:custGeom>
            <a:avLst/>
            <a:gdLst>
              <a:gd name="T0" fmla="*/ 0 w 33"/>
              <a:gd name="T1" fmla="*/ 2147483646 h 73"/>
              <a:gd name="T2" fmla="*/ 2147483646 w 33"/>
              <a:gd name="T3" fmla="*/ 0 h 73"/>
              <a:gd name="T4" fmla="*/ 0 60000 65536"/>
              <a:gd name="T5" fmla="*/ 0 60000 65536"/>
              <a:gd name="T6" fmla="*/ 0 w 33"/>
              <a:gd name="T7" fmla="*/ 0 h 73"/>
              <a:gd name="T8" fmla="*/ 33 w 33"/>
              <a:gd name="T9" fmla="*/ 73 h 7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" h="73">
                <a:moveTo>
                  <a:pt x="0" y="72"/>
                </a:moveTo>
                <a:lnTo>
                  <a:pt x="32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4364039" y="3794125"/>
            <a:ext cx="695325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 stanica</a:t>
            </a:r>
          </a:p>
        </p:txBody>
      </p:sp>
      <p:sp>
        <p:nvSpPr>
          <p:cNvPr id="63501" name="Freeform 13"/>
          <p:cNvSpPr>
            <a:spLocks/>
          </p:cNvSpPr>
          <p:nvPr/>
        </p:nvSpPr>
        <p:spPr bwMode="auto">
          <a:xfrm>
            <a:off x="5126038" y="4143375"/>
            <a:ext cx="285750" cy="46038"/>
          </a:xfrm>
          <a:custGeom>
            <a:avLst/>
            <a:gdLst>
              <a:gd name="T0" fmla="*/ 0 w 174"/>
              <a:gd name="T1" fmla="*/ 0 h 27"/>
              <a:gd name="T2" fmla="*/ 2147483646 w 174"/>
              <a:gd name="T3" fmla="*/ 2147483646 h 27"/>
              <a:gd name="T4" fmla="*/ 0 60000 65536"/>
              <a:gd name="T5" fmla="*/ 0 60000 65536"/>
              <a:gd name="T6" fmla="*/ 0 w 174"/>
              <a:gd name="T7" fmla="*/ 0 h 27"/>
              <a:gd name="T8" fmla="*/ 174 w 174"/>
              <a:gd name="T9" fmla="*/ 27 h 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74" h="27">
                <a:moveTo>
                  <a:pt x="0" y="0"/>
                </a:moveTo>
                <a:lnTo>
                  <a:pt x="173" y="26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5411789" y="4137025"/>
            <a:ext cx="954087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Epitelne stanice</a:t>
            </a:r>
          </a:p>
        </p:txBody>
      </p:sp>
      <p:sp>
        <p:nvSpPr>
          <p:cNvPr id="63503" name="Freeform 15"/>
          <p:cNvSpPr>
            <a:spLocks/>
          </p:cNvSpPr>
          <p:nvPr/>
        </p:nvSpPr>
        <p:spPr bwMode="auto">
          <a:xfrm>
            <a:off x="3973514" y="4127500"/>
            <a:ext cx="681037" cy="141288"/>
          </a:xfrm>
          <a:custGeom>
            <a:avLst/>
            <a:gdLst>
              <a:gd name="T0" fmla="*/ 2147483646 w 414"/>
              <a:gd name="T1" fmla="*/ 2147483646 h 84"/>
              <a:gd name="T2" fmla="*/ 0 w 414"/>
              <a:gd name="T3" fmla="*/ 0 h 84"/>
              <a:gd name="T4" fmla="*/ 0 60000 65536"/>
              <a:gd name="T5" fmla="*/ 0 60000 65536"/>
              <a:gd name="T6" fmla="*/ 0 w 414"/>
              <a:gd name="T7" fmla="*/ 0 h 84"/>
              <a:gd name="T8" fmla="*/ 414 w 414"/>
              <a:gd name="T9" fmla="*/ 84 h 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4" h="84">
                <a:moveTo>
                  <a:pt x="413" y="83"/>
                </a:move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3182939" y="4035425"/>
            <a:ext cx="790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Limfociti u</a:t>
            </a:r>
          </a:p>
          <a:p>
            <a:pPr algn="r"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epitelu</a:t>
            </a:r>
          </a:p>
        </p:txBody>
      </p:sp>
      <p:sp>
        <p:nvSpPr>
          <p:cNvPr id="63505" name="Freeform 17"/>
          <p:cNvSpPr>
            <a:spLocks/>
          </p:cNvSpPr>
          <p:nvPr/>
        </p:nvSpPr>
        <p:spPr bwMode="auto">
          <a:xfrm>
            <a:off x="4770438" y="4427539"/>
            <a:ext cx="679450" cy="1093787"/>
          </a:xfrm>
          <a:custGeom>
            <a:avLst/>
            <a:gdLst>
              <a:gd name="T0" fmla="*/ 0 w 413"/>
              <a:gd name="T1" fmla="*/ 2147483646 h 649"/>
              <a:gd name="T2" fmla="*/ 2147483646 w 413"/>
              <a:gd name="T3" fmla="*/ 0 h 649"/>
              <a:gd name="T4" fmla="*/ 0 60000 65536"/>
              <a:gd name="T5" fmla="*/ 0 60000 65536"/>
              <a:gd name="T6" fmla="*/ 0 w 413"/>
              <a:gd name="T7" fmla="*/ 0 h 649"/>
              <a:gd name="T8" fmla="*/ 413 w 413"/>
              <a:gd name="T9" fmla="*/ 649 h 6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3" h="649">
                <a:moveTo>
                  <a:pt x="0" y="648"/>
                </a:moveTo>
                <a:lnTo>
                  <a:pt x="412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6" name="Rectangle 18"/>
          <p:cNvSpPr>
            <a:spLocks noChangeArrowheads="1"/>
          </p:cNvSpPr>
          <p:nvPr/>
        </p:nvSpPr>
        <p:spPr bwMode="auto">
          <a:xfrm>
            <a:off x="5445125" y="4414839"/>
            <a:ext cx="7953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Epitel folikula</a:t>
            </a:r>
          </a:p>
        </p:txBody>
      </p:sp>
      <p:sp>
        <p:nvSpPr>
          <p:cNvPr id="63507" name="Freeform 19"/>
          <p:cNvSpPr>
            <a:spLocks/>
          </p:cNvSpPr>
          <p:nvPr/>
        </p:nvSpPr>
        <p:spPr bwMode="auto">
          <a:xfrm>
            <a:off x="4403725" y="4622800"/>
            <a:ext cx="611188" cy="838200"/>
          </a:xfrm>
          <a:custGeom>
            <a:avLst/>
            <a:gdLst>
              <a:gd name="T0" fmla="*/ 2147483646 w 372"/>
              <a:gd name="T1" fmla="*/ 2147483646 h 497"/>
              <a:gd name="T2" fmla="*/ 2147483646 w 372"/>
              <a:gd name="T3" fmla="*/ 2147483646 h 497"/>
              <a:gd name="T4" fmla="*/ 2147483646 w 372"/>
              <a:gd name="T5" fmla="*/ 2147483646 h 497"/>
              <a:gd name="T6" fmla="*/ 2147483646 w 372"/>
              <a:gd name="T7" fmla="*/ 2147483646 h 497"/>
              <a:gd name="T8" fmla="*/ 2147483646 w 372"/>
              <a:gd name="T9" fmla="*/ 2147483646 h 497"/>
              <a:gd name="T10" fmla="*/ 2147483646 w 372"/>
              <a:gd name="T11" fmla="*/ 2147483646 h 497"/>
              <a:gd name="T12" fmla="*/ 2147483646 w 372"/>
              <a:gd name="T13" fmla="*/ 2147483646 h 497"/>
              <a:gd name="T14" fmla="*/ 2147483646 w 372"/>
              <a:gd name="T15" fmla="*/ 2147483646 h 497"/>
              <a:gd name="T16" fmla="*/ 2147483646 w 372"/>
              <a:gd name="T17" fmla="*/ 2147483646 h 497"/>
              <a:gd name="T18" fmla="*/ 2147483646 w 372"/>
              <a:gd name="T19" fmla="*/ 2147483646 h 497"/>
              <a:gd name="T20" fmla="*/ 2147483646 w 372"/>
              <a:gd name="T21" fmla="*/ 2147483646 h 497"/>
              <a:gd name="T22" fmla="*/ 2147483646 w 372"/>
              <a:gd name="T23" fmla="*/ 2147483646 h 497"/>
              <a:gd name="T24" fmla="*/ 2147483646 w 372"/>
              <a:gd name="T25" fmla="*/ 2147483646 h 497"/>
              <a:gd name="T26" fmla="*/ 2147483646 w 372"/>
              <a:gd name="T27" fmla="*/ 2147483646 h 497"/>
              <a:gd name="T28" fmla="*/ 2147483646 w 372"/>
              <a:gd name="T29" fmla="*/ 2147483646 h 497"/>
              <a:gd name="T30" fmla="*/ 2147483646 w 372"/>
              <a:gd name="T31" fmla="*/ 2147483646 h 497"/>
              <a:gd name="T32" fmla="*/ 2147483646 w 372"/>
              <a:gd name="T33" fmla="*/ 2147483646 h 497"/>
              <a:gd name="T34" fmla="*/ 2147483646 w 372"/>
              <a:gd name="T35" fmla="*/ 2147483646 h 497"/>
              <a:gd name="T36" fmla="*/ 2147483646 w 372"/>
              <a:gd name="T37" fmla="*/ 2147483646 h 497"/>
              <a:gd name="T38" fmla="*/ 2147483646 w 372"/>
              <a:gd name="T39" fmla="*/ 2147483646 h 497"/>
              <a:gd name="T40" fmla="*/ 2147483646 w 372"/>
              <a:gd name="T41" fmla="*/ 2147483646 h 497"/>
              <a:gd name="T42" fmla="*/ 2147483646 w 372"/>
              <a:gd name="T43" fmla="*/ 2147483646 h 497"/>
              <a:gd name="T44" fmla="*/ 2147483646 w 372"/>
              <a:gd name="T45" fmla="*/ 2147483646 h 497"/>
              <a:gd name="T46" fmla="*/ 2147483646 w 372"/>
              <a:gd name="T47" fmla="*/ 2147483646 h 497"/>
              <a:gd name="T48" fmla="*/ 2147483646 w 372"/>
              <a:gd name="T49" fmla="*/ 2147483646 h 497"/>
              <a:gd name="T50" fmla="*/ 2147483646 w 372"/>
              <a:gd name="T51" fmla="*/ 2147483646 h 497"/>
              <a:gd name="T52" fmla="*/ 2147483646 w 372"/>
              <a:gd name="T53" fmla="*/ 2147483646 h 497"/>
              <a:gd name="T54" fmla="*/ 2147483646 w 372"/>
              <a:gd name="T55" fmla="*/ 2147483646 h 497"/>
              <a:gd name="T56" fmla="*/ 2147483646 w 372"/>
              <a:gd name="T57" fmla="*/ 2147483646 h 497"/>
              <a:gd name="T58" fmla="*/ 2147483646 w 372"/>
              <a:gd name="T59" fmla="*/ 2147483646 h 497"/>
              <a:gd name="T60" fmla="*/ 2147483646 w 372"/>
              <a:gd name="T61" fmla="*/ 2147483646 h 497"/>
              <a:gd name="T62" fmla="*/ 2147483646 w 372"/>
              <a:gd name="T63" fmla="*/ 2147483646 h 497"/>
              <a:gd name="T64" fmla="*/ 2147483646 w 372"/>
              <a:gd name="T65" fmla="*/ 2147483646 h 497"/>
              <a:gd name="T66" fmla="*/ 2147483646 w 372"/>
              <a:gd name="T67" fmla="*/ 2147483646 h 497"/>
              <a:gd name="T68" fmla="*/ 2147483646 w 372"/>
              <a:gd name="T69" fmla="*/ 2147483646 h 497"/>
              <a:gd name="T70" fmla="*/ 2147483646 w 372"/>
              <a:gd name="T71" fmla="*/ 2147483646 h 497"/>
              <a:gd name="T72" fmla="*/ 2147483646 w 372"/>
              <a:gd name="T73" fmla="*/ 2147483646 h 497"/>
              <a:gd name="T74" fmla="*/ 2147483646 w 372"/>
              <a:gd name="T75" fmla="*/ 2147483646 h 497"/>
              <a:gd name="T76" fmla="*/ 2147483646 w 372"/>
              <a:gd name="T77" fmla="*/ 2147483646 h 497"/>
              <a:gd name="T78" fmla="*/ 2147483646 w 372"/>
              <a:gd name="T79" fmla="*/ 2147483646 h 497"/>
              <a:gd name="T80" fmla="*/ 2147483646 w 372"/>
              <a:gd name="T81" fmla="*/ 2147483646 h 497"/>
              <a:gd name="T82" fmla="*/ 2147483646 w 372"/>
              <a:gd name="T83" fmla="*/ 2147483646 h 497"/>
              <a:gd name="T84" fmla="*/ 2147483646 w 372"/>
              <a:gd name="T85" fmla="*/ 2147483646 h 497"/>
              <a:gd name="T86" fmla="*/ 2147483646 w 372"/>
              <a:gd name="T87" fmla="*/ 2147483646 h 497"/>
              <a:gd name="T88" fmla="*/ 2147483646 w 372"/>
              <a:gd name="T89" fmla="*/ 2147483646 h 497"/>
              <a:gd name="T90" fmla="*/ 2147483646 w 372"/>
              <a:gd name="T91" fmla="*/ 2147483646 h 497"/>
              <a:gd name="T92" fmla="*/ 2147483646 w 372"/>
              <a:gd name="T93" fmla="*/ 2147483646 h 497"/>
              <a:gd name="T94" fmla="*/ 2147483646 w 372"/>
              <a:gd name="T95" fmla="*/ 2147483646 h 497"/>
              <a:gd name="T96" fmla="*/ 2147483646 w 372"/>
              <a:gd name="T97" fmla="*/ 2147483646 h 497"/>
              <a:gd name="T98" fmla="*/ 2147483646 w 372"/>
              <a:gd name="T99" fmla="*/ 0 h 4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72"/>
              <a:gd name="T151" fmla="*/ 0 h 497"/>
              <a:gd name="T152" fmla="*/ 372 w 372"/>
              <a:gd name="T153" fmla="*/ 497 h 49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72" h="497">
                <a:moveTo>
                  <a:pt x="185" y="0"/>
                </a:moveTo>
                <a:lnTo>
                  <a:pt x="186" y="0"/>
                </a:lnTo>
                <a:lnTo>
                  <a:pt x="188" y="1"/>
                </a:lnTo>
                <a:lnTo>
                  <a:pt x="190" y="3"/>
                </a:lnTo>
                <a:lnTo>
                  <a:pt x="194" y="6"/>
                </a:lnTo>
                <a:lnTo>
                  <a:pt x="199" y="9"/>
                </a:lnTo>
                <a:lnTo>
                  <a:pt x="204" y="13"/>
                </a:lnTo>
                <a:lnTo>
                  <a:pt x="211" y="17"/>
                </a:lnTo>
                <a:lnTo>
                  <a:pt x="218" y="22"/>
                </a:lnTo>
                <a:lnTo>
                  <a:pt x="225" y="27"/>
                </a:lnTo>
                <a:lnTo>
                  <a:pt x="233" y="32"/>
                </a:lnTo>
                <a:lnTo>
                  <a:pt x="242" y="38"/>
                </a:lnTo>
                <a:lnTo>
                  <a:pt x="250" y="43"/>
                </a:lnTo>
                <a:lnTo>
                  <a:pt x="259" y="49"/>
                </a:lnTo>
                <a:lnTo>
                  <a:pt x="269" y="56"/>
                </a:lnTo>
                <a:lnTo>
                  <a:pt x="278" y="62"/>
                </a:lnTo>
                <a:lnTo>
                  <a:pt x="287" y="68"/>
                </a:lnTo>
                <a:lnTo>
                  <a:pt x="296" y="74"/>
                </a:lnTo>
                <a:lnTo>
                  <a:pt x="305" y="80"/>
                </a:lnTo>
                <a:lnTo>
                  <a:pt x="314" y="86"/>
                </a:lnTo>
                <a:lnTo>
                  <a:pt x="323" y="91"/>
                </a:lnTo>
                <a:lnTo>
                  <a:pt x="331" y="97"/>
                </a:lnTo>
                <a:lnTo>
                  <a:pt x="338" y="102"/>
                </a:lnTo>
                <a:lnTo>
                  <a:pt x="345" y="106"/>
                </a:lnTo>
                <a:lnTo>
                  <a:pt x="351" y="111"/>
                </a:lnTo>
                <a:lnTo>
                  <a:pt x="357" y="114"/>
                </a:lnTo>
                <a:lnTo>
                  <a:pt x="362" y="118"/>
                </a:lnTo>
                <a:lnTo>
                  <a:pt x="365" y="120"/>
                </a:lnTo>
                <a:lnTo>
                  <a:pt x="368" y="122"/>
                </a:lnTo>
                <a:lnTo>
                  <a:pt x="370" y="123"/>
                </a:lnTo>
                <a:lnTo>
                  <a:pt x="371" y="124"/>
                </a:lnTo>
                <a:lnTo>
                  <a:pt x="369" y="124"/>
                </a:lnTo>
                <a:lnTo>
                  <a:pt x="364" y="124"/>
                </a:lnTo>
                <a:lnTo>
                  <a:pt x="356" y="124"/>
                </a:lnTo>
                <a:lnTo>
                  <a:pt x="347" y="124"/>
                </a:lnTo>
                <a:lnTo>
                  <a:pt x="336" y="124"/>
                </a:lnTo>
                <a:lnTo>
                  <a:pt x="324" y="124"/>
                </a:lnTo>
                <a:lnTo>
                  <a:pt x="313" y="124"/>
                </a:lnTo>
                <a:lnTo>
                  <a:pt x="302" y="124"/>
                </a:lnTo>
                <a:lnTo>
                  <a:pt x="292" y="124"/>
                </a:lnTo>
                <a:lnTo>
                  <a:pt x="285" y="124"/>
                </a:lnTo>
                <a:lnTo>
                  <a:pt x="280" y="124"/>
                </a:lnTo>
                <a:lnTo>
                  <a:pt x="278" y="124"/>
                </a:lnTo>
                <a:lnTo>
                  <a:pt x="278" y="131"/>
                </a:lnTo>
                <a:lnTo>
                  <a:pt x="277" y="138"/>
                </a:lnTo>
                <a:lnTo>
                  <a:pt x="277" y="145"/>
                </a:lnTo>
                <a:lnTo>
                  <a:pt x="276" y="153"/>
                </a:lnTo>
                <a:lnTo>
                  <a:pt x="276" y="161"/>
                </a:lnTo>
                <a:lnTo>
                  <a:pt x="275" y="169"/>
                </a:lnTo>
                <a:lnTo>
                  <a:pt x="273" y="177"/>
                </a:lnTo>
                <a:lnTo>
                  <a:pt x="272" y="186"/>
                </a:lnTo>
                <a:lnTo>
                  <a:pt x="271" y="194"/>
                </a:lnTo>
                <a:lnTo>
                  <a:pt x="269" y="203"/>
                </a:lnTo>
                <a:lnTo>
                  <a:pt x="267" y="212"/>
                </a:lnTo>
                <a:lnTo>
                  <a:pt x="266" y="221"/>
                </a:lnTo>
                <a:lnTo>
                  <a:pt x="264" y="230"/>
                </a:lnTo>
                <a:lnTo>
                  <a:pt x="262" y="239"/>
                </a:lnTo>
                <a:lnTo>
                  <a:pt x="259" y="248"/>
                </a:lnTo>
                <a:lnTo>
                  <a:pt x="257" y="257"/>
                </a:lnTo>
                <a:lnTo>
                  <a:pt x="255" y="266"/>
                </a:lnTo>
                <a:lnTo>
                  <a:pt x="253" y="275"/>
                </a:lnTo>
                <a:lnTo>
                  <a:pt x="250" y="284"/>
                </a:lnTo>
                <a:lnTo>
                  <a:pt x="248" y="294"/>
                </a:lnTo>
                <a:lnTo>
                  <a:pt x="245" y="303"/>
                </a:lnTo>
                <a:lnTo>
                  <a:pt x="242" y="312"/>
                </a:lnTo>
                <a:lnTo>
                  <a:pt x="240" y="321"/>
                </a:lnTo>
                <a:lnTo>
                  <a:pt x="237" y="330"/>
                </a:lnTo>
                <a:lnTo>
                  <a:pt x="234" y="339"/>
                </a:lnTo>
                <a:lnTo>
                  <a:pt x="232" y="348"/>
                </a:lnTo>
                <a:lnTo>
                  <a:pt x="229" y="356"/>
                </a:lnTo>
                <a:lnTo>
                  <a:pt x="226" y="365"/>
                </a:lnTo>
                <a:lnTo>
                  <a:pt x="224" y="373"/>
                </a:lnTo>
                <a:lnTo>
                  <a:pt x="221" y="381"/>
                </a:lnTo>
                <a:lnTo>
                  <a:pt x="218" y="390"/>
                </a:lnTo>
                <a:lnTo>
                  <a:pt x="216" y="397"/>
                </a:lnTo>
                <a:lnTo>
                  <a:pt x="213" y="405"/>
                </a:lnTo>
                <a:lnTo>
                  <a:pt x="210" y="413"/>
                </a:lnTo>
                <a:lnTo>
                  <a:pt x="208" y="420"/>
                </a:lnTo>
                <a:lnTo>
                  <a:pt x="206" y="427"/>
                </a:lnTo>
                <a:lnTo>
                  <a:pt x="203" y="434"/>
                </a:lnTo>
                <a:lnTo>
                  <a:pt x="201" y="440"/>
                </a:lnTo>
                <a:lnTo>
                  <a:pt x="199" y="446"/>
                </a:lnTo>
                <a:lnTo>
                  <a:pt x="196" y="452"/>
                </a:lnTo>
                <a:lnTo>
                  <a:pt x="194" y="458"/>
                </a:lnTo>
                <a:lnTo>
                  <a:pt x="193" y="463"/>
                </a:lnTo>
                <a:lnTo>
                  <a:pt x="191" y="468"/>
                </a:lnTo>
                <a:lnTo>
                  <a:pt x="189" y="473"/>
                </a:lnTo>
                <a:lnTo>
                  <a:pt x="187" y="477"/>
                </a:lnTo>
                <a:lnTo>
                  <a:pt x="186" y="481"/>
                </a:lnTo>
                <a:lnTo>
                  <a:pt x="185" y="484"/>
                </a:lnTo>
                <a:lnTo>
                  <a:pt x="184" y="487"/>
                </a:lnTo>
                <a:lnTo>
                  <a:pt x="183" y="490"/>
                </a:lnTo>
                <a:lnTo>
                  <a:pt x="182" y="492"/>
                </a:lnTo>
                <a:lnTo>
                  <a:pt x="181" y="494"/>
                </a:lnTo>
                <a:lnTo>
                  <a:pt x="181" y="495"/>
                </a:lnTo>
                <a:lnTo>
                  <a:pt x="180" y="496"/>
                </a:lnTo>
                <a:lnTo>
                  <a:pt x="179" y="496"/>
                </a:lnTo>
                <a:lnTo>
                  <a:pt x="177" y="496"/>
                </a:lnTo>
                <a:lnTo>
                  <a:pt x="175" y="496"/>
                </a:lnTo>
                <a:lnTo>
                  <a:pt x="175" y="495"/>
                </a:lnTo>
                <a:lnTo>
                  <a:pt x="174" y="493"/>
                </a:lnTo>
                <a:lnTo>
                  <a:pt x="174" y="492"/>
                </a:lnTo>
                <a:lnTo>
                  <a:pt x="173" y="489"/>
                </a:lnTo>
                <a:lnTo>
                  <a:pt x="172" y="487"/>
                </a:lnTo>
                <a:lnTo>
                  <a:pt x="171" y="484"/>
                </a:lnTo>
                <a:lnTo>
                  <a:pt x="170" y="480"/>
                </a:lnTo>
                <a:lnTo>
                  <a:pt x="169" y="476"/>
                </a:lnTo>
                <a:lnTo>
                  <a:pt x="168" y="472"/>
                </a:lnTo>
                <a:lnTo>
                  <a:pt x="166" y="467"/>
                </a:lnTo>
                <a:lnTo>
                  <a:pt x="165" y="462"/>
                </a:lnTo>
                <a:lnTo>
                  <a:pt x="163" y="456"/>
                </a:lnTo>
                <a:lnTo>
                  <a:pt x="161" y="451"/>
                </a:lnTo>
                <a:lnTo>
                  <a:pt x="159" y="445"/>
                </a:lnTo>
                <a:lnTo>
                  <a:pt x="157" y="438"/>
                </a:lnTo>
                <a:lnTo>
                  <a:pt x="155" y="431"/>
                </a:lnTo>
                <a:lnTo>
                  <a:pt x="153" y="425"/>
                </a:lnTo>
                <a:lnTo>
                  <a:pt x="151" y="417"/>
                </a:lnTo>
                <a:lnTo>
                  <a:pt x="149" y="410"/>
                </a:lnTo>
                <a:lnTo>
                  <a:pt x="147" y="402"/>
                </a:lnTo>
                <a:lnTo>
                  <a:pt x="144" y="394"/>
                </a:lnTo>
                <a:lnTo>
                  <a:pt x="142" y="386"/>
                </a:lnTo>
                <a:lnTo>
                  <a:pt x="140" y="378"/>
                </a:lnTo>
                <a:lnTo>
                  <a:pt x="138" y="369"/>
                </a:lnTo>
                <a:lnTo>
                  <a:pt x="135" y="361"/>
                </a:lnTo>
                <a:lnTo>
                  <a:pt x="133" y="352"/>
                </a:lnTo>
                <a:lnTo>
                  <a:pt x="131" y="343"/>
                </a:lnTo>
                <a:lnTo>
                  <a:pt x="128" y="334"/>
                </a:lnTo>
                <a:lnTo>
                  <a:pt x="126" y="325"/>
                </a:lnTo>
                <a:lnTo>
                  <a:pt x="124" y="316"/>
                </a:lnTo>
                <a:lnTo>
                  <a:pt x="121" y="306"/>
                </a:lnTo>
                <a:lnTo>
                  <a:pt x="119" y="297"/>
                </a:lnTo>
                <a:lnTo>
                  <a:pt x="117" y="288"/>
                </a:lnTo>
                <a:lnTo>
                  <a:pt x="115" y="278"/>
                </a:lnTo>
                <a:lnTo>
                  <a:pt x="113" y="269"/>
                </a:lnTo>
                <a:lnTo>
                  <a:pt x="111" y="260"/>
                </a:lnTo>
                <a:lnTo>
                  <a:pt x="109" y="250"/>
                </a:lnTo>
                <a:lnTo>
                  <a:pt x="107" y="241"/>
                </a:lnTo>
                <a:lnTo>
                  <a:pt x="105" y="232"/>
                </a:lnTo>
                <a:lnTo>
                  <a:pt x="104" y="223"/>
                </a:lnTo>
                <a:lnTo>
                  <a:pt x="102" y="214"/>
                </a:lnTo>
                <a:lnTo>
                  <a:pt x="101" y="205"/>
                </a:lnTo>
                <a:lnTo>
                  <a:pt x="99" y="196"/>
                </a:lnTo>
                <a:lnTo>
                  <a:pt x="98" y="187"/>
                </a:lnTo>
                <a:lnTo>
                  <a:pt x="97" y="178"/>
                </a:lnTo>
                <a:lnTo>
                  <a:pt x="96" y="170"/>
                </a:lnTo>
                <a:lnTo>
                  <a:pt x="95" y="162"/>
                </a:lnTo>
                <a:lnTo>
                  <a:pt x="94" y="154"/>
                </a:lnTo>
                <a:lnTo>
                  <a:pt x="94" y="146"/>
                </a:lnTo>
                <a:lnTo>
                  <a:pt x="93" y="138"/>
                </a:lnTo>
                <a:lnTo>
                  <a:pt x="93" y="131"/>
                </a:lnTo>
                <a:lnTo>
                  <a:pt x="93" y="124"/>
                </a:lnTo>
                <a:lnTo>
                  <a:pt x="91" y="124"/>
                </a:lnTo>
                <a:lnTo>
                  <a:pt x="86" y="124"/>
                </a:lnTo>
                <a:lnTo>
                  <a:pt x="78" y="124"/>
                </a:lnTo>
                <a:lnTo>
                  <a:pt x="69" y="124"/>
                </a:lnTo>
                <a:lnTo>
                  <a:pt x="58" y="124"/>
                </a:lnTo>
                <a:lnTo>
                  <a:pt x="47" y="124"/>
                </a:lnTo>
                <a:lnTo>
                  <a:pt x="35" y="124"/>
                </a:lnTo>
                <a:lnTo>
                  <a:pt x="24" y="124"/>
                </a:lnTo>
                <a:lnTo>
                  <a:pt x="15" y="124"/>
                </a:lnTo>
                <a:lnTo>
                  <a:pt x="7" y="124"/>
                </a:lnTo>
                <a:lnTo>
                  <a:pt x="2" y="124"/>
                </a:lnTo>
                <a:lnTo>
                  <a:pt x="0" y="124"/>
                </a:lnTo>
                <a:lnTo>
                  <a:pt x="1" y="123"/>
                </a:lnTo>
                <a:lnTo>
                  <a:pt x="3" y="122"/>
                </a:lnTo>
                <a:lnTo>
                  <a:pt x="5" y="120"/>
                </a:lnTo>
                <a:lnTo>
                  <a:pt x="9" y="118"/>
                </a:lnTo>
                <a:lnTo>
                  <a:pt x="14" y="114"/>
                </a:lnTo>
                <a:lnTo>
                  <a:pt x="19" y="111"/>
                </a:lnTo>
                <a:lnTo>
                  <a:pt x="26" y="106"/>
                </a:lnTo>
                <a:lnTo>
                  <a:pt x="33" y="102"/>
                </a:lnTo>
                <a:lnTo>
                  <a:pt x="40" y="97"/>
                </a:lnTo>
                <a:lnTo>
                  <a:pt x="48" y="91"/>
                </a:lnTo>
                <a:lnTo>
                  <a:pt x="57" y="86"/>
                </a:lnTo>
                <a:lnTo>
                  <a:pt x="65" y="80"/>
                </a:lnTo>
                <a:lnTo>
                  <a:pt x="74" y="74"/>
                </a:lnTo>
                <a:lnTo>
                  <a:pt x="83" y="68"/>
                </a:lnTo>
                <a:lnTo>
                  <a:pt x="93" y="62"/>
                </a:lnTo>
                <a:lnTo>
                  <a:pt x="102" y="56"/>
                </a:lnTo>
                <a:lnTo>
                  <a:pt x="111" y="49"/>
                </a:lnTo>
                <a:lnTo>
                  <a:pt x="120" y="43"/>
                </a:lnTo>
                <a:lnTo>
                  <a:pt x="129" y="38"/>
                </a:lnTo>
                <a:lnTo>
                  <a:pt x="137" y="32"/>
                </a:lnTo>
                <a:lnTo>
                  <a:pt x="145" y="27"/>
                </a:lnTo>
                <a:lnTo>
                  <a:pt x="153" y="22"/>
                </a:lnTo>
                <a:lnTo>
                  <a:pt x="160" y="17"/>
                </a:lnTo>
                <a:lnTo>
                  <a:pt x="166" y="13"/>
                </a:lnTo>
                <a:lnTo>
                  <a:pt x="171" y="9"/>
                </a:lnTo>
                <a:lnTo>
                  <a:pt x="176" y="6"/>
                </a:lnTo>
                <a:lnTo>
                  <a:pt x="180" y="3"/>
                </a:lnTo>
                <a:lnTo>
                  <a:pt x="183" y="1"/>
                </a:lnTo>
                <a:lnTo>
                  <a:pt x="185" y="0"/>
                </a:lnTo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8" name="Freeform 20"/>
          <p:cNvSpPr>
            <a:spLocks/>
          </p:cNvSpPr>
          <p:nvPr/>
        </p:nvSpPr>
        <p:spPr bwMode="auto">
          <a:xfrm>
            <a:off x="5489576" y="4903789"/>
            <a:ext cx="449263" cy="249237"/>
          </a:xfrm>
          <a:custGeom>
            <a:avLst/>
            <a:gdLst>
              <a:gd name="T0" fmla="*/ 0 w 273"/>
              <a:gd name="T1" fmla="*/ 2147483646 h 148"/>
              <a:gd name="T2" fmla="*/ 2147483646 w 273"/>
              <a:gd name="T3" fmla="*/ 0 h 148"/>
              <a:gd name="T4" fmla="*/ 2147483646 w 273"/>
              <a:gd name="T5" fmla="*/ 2147483646 h 148"/>
              <a:gd name="T6" fmla="*/ 0 60000 65536"/>
              <a:gd name="T7" fmla="*/ 0 60000 65536"/>
              <a:gd name="T8" fmla="*/ 0 60000 65536"/>
              <a:gd name="T9" fmla="*/ 0 w 273"/>
              <a:gd name="T10" fmla="*/ 0 h 148"/>
              <a:gd name="T11" fmla="*/ 273 w 273"/>
              <a:gd name="T12" fmla="*/ 148 h 1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3" h="148">
                <a:moveTo>
                  <a:pt x="0" y="147"/>
                </a:moveTo>
                <a:lnTo>
                  <a:pt x="272" y="0"/>
                </a:lnTo>
                <a:lnTo>
                  <a:pt x="117" y="2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5934076" y="4848225"/>
            <a:ext cx="893763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Crijevne resice</a:t>
            </a:r>
          </a:p>
        </p:txBody>
      </p:sp>
      <p:sp>
        <p:nvSpPr>
          <p:cNvPr id="63510" name="Freeform 22"/>
          <p:cNvSpPr>
            <a:spLocks/>
          </p:cNvSpPr>
          <p:nvPr/>
        </p:nvSpPr>
        <p:spPr bwMode="auto">
          <a:xfrm>
            <a:off x="4194175" y="6034088"/>
            <a:ext cx="109538" cy="82550"/>
          </a:xfrm>
          <a:custGeom>
            <a:avLst/>
            <a:gdLst>
              <a:gd name="T0" fmla="*/ 2147483646 w 66"/>
              <a:gd name="T1" fmla="*/ 0 h 49"/>
              <a:gd name="T2" fmla="*/ 0 w 66"/>
              <a:gd name="T3" fmla="*/ 2147483646 h 49"/>
              <a:gd name="T4" fmla="*/ 0 60000 65536"/>
              <a:gd name="T5" fmla="*/ 0 60000 65536"/>
              <a:gd name="T6" fmla="*/ 0 w 66"/>
              <a:gd name="T7" fmla="*/ 0 h 49"/>
              <a:gd name="T8" fmla="*/ 66 w 66"/>
              <a:gd name="T9" fmla="*/ 49 h 4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6" h="49">
                <a:moveTo>
                  <a:pt x="65" y="0"/>
                </a:moveTo>
                <a:lnTo>
                  <a:pt x="0" y="4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11" name="Freeform 23"/>
          <p:cNvSpPr>
            <a:spLocks/>
          </p:cNvSpPr>
          <p:nvPr/>
        </p:nvSpPr>
        <p:spPr bwMode="auto">
          <a:xfrm>
            <a:off x="4695826" y="6161088"/>
            <a:ext cx="454025" cy="114300"/>
          </a:xfrm>
          <a:custGeom>
            <a:avLst/>
            <a:gdLst>
              <a:gd name="T0" fmla="*/ 0 w 276"/>
              <a:gd name="T1" fmla="*/ 0 h 68"/>
              <a:gd name="T2" fmla="*/ 2147483646 w 276"/>
              <a:gd name="T3" fmla="*/ 2147483646 h 68"/>
              <a:gd name="T4" fmla="*/ 0 60000 65536"/>
              <a:gd name="T5" fmla="*/ 0 60000 65536"/>
              <a:gd name="T6" fmla="*/ 0 w 276"/>
              <a:gd name="T7" fmla="*/ 0 h 68"/>
              <a:gd name="T8" fmla="*/ 276 w 276"/>
              <a:gd name="T9" fmla="*/ 68 h 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76" h="68">
                <a:moveTo>
                  <a:pt x="0" y="0"/>
                </a:moveTo>
                <a:lnTo>
                  <a:pt x="275" y="67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 rot="21416250">
            <a:off x="5194301" y="6203950"/>
            <a:ext cx="104775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63513" name="Rectangle 25"/>
          <p:cNvSpPr>
            <a:spLocks noChangeArrowheads="1"/>
          </p:cNvSpPr>
          <p:nvPr/>
        </p:nvSpPr>
        <p:spPr bwMode="auto">
          <a:xfrm rot="21210000">
            <a:off x="5292726" y="6194425"/>
            <a:ext cx="74613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3514" name="Rectangle 26"/>
          <p:cNvSpPr>
            <a:spLocks noChangeArrowheads="1"/>
          </p:cNvSpPr>
          <p:nvPr/>
        </p:nvSpPr>
        <p:spPr bwMode="auto">
          <a:xfrm rot="21056250">
            <a:off x="5360989" y="6186489"/>
            <a:ext cx="46037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63515" name="Rectangle 27"/>
          <p:cNvSpPr>
            <a:spLocks noChangeArrowheads="1"/>
          </p:cNvSpPr>
          <p:nvPr/>
        </p:nvSpPr>
        <p:spPr bwMode="auto">
          <a:xfrm rot="20955000">
            <a:off x="5408614" y="6170614"/>
            <a:ext cx="111125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63516" name="Rectangle 28"/>
          <p:cNvSpPr>
            <a:spLocks noChangeArrowheads="1"/>
          </p:cNvSpPr>
          <p:nvPr/>
        </p:nvSpPr>
        <p:spPr bwMode="auto">
          <a:xfrm rot="20700000">
            <a:off x="5502275" y="6154739"/>
            <a:ext cx="460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63517" name="Rectangle 29"/>
          <p:cNvSpPr>
            <a:spLocks noChangeArrowheads="1"/>
          </p:cNvSpPr>
          <p:nvPr/>
        </p:nvSpPr>
        <p:spPr bwMode="auto">
          <a:xfrm rot="20625000">
            <a:off x="5549901" y="6137275"/>
            <a:ext cx="74613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63518" name="Rectangle 30"/>
          <p:cNvSpPr>
            <a:spLocks noChangeArrowheads="1"/>
          </p:cNvSpPr>
          <p:nvPr/>
        </p:nvSpPr>
        <p:spPr bwMode="auto">
          <a:xfrm rot="20448750">
            <a:off x="5621338" y="6111875"/>
            <a:ext cx="76200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63519" name="Rectangle 31"/>
          <p:cNvSpPr>
            <a:spLocks noChangeArrowheads="1"/>
          </p:cNvSpPr>
          <p:nvPr/>
        </p:nvSpPr>
        <p:spPr bwMode="auto">
          <a:xfrm rot="20298750">
            <a:off x="5673725" y="6097589"/>
            <a:ext cx="460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63520" name="Rectangle 32"/>
          <p:cNvSpPr>
            <a:spLocks noChangeArrowheads="1"/>
          </p:cNvSpPr>
          <p:nvPr/>
        </p:nvSpPr>
        <p:spPr bwMode="auto">
          <a:xfrm rot="20223750">
            <a:off x="5718175" y="6072189"/>
            <a:ext cx="7620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63521" name="Rectangle 33"/>
          <p:cNvSpPr>
            <a:spLocks noChangeArrowheads="1"/>
          </p:cNvSpPr>
          <p:nvPr/>
        </p:nvSpPr>
        <p:spPr bwMode="auto">
          <a:xfrm rot="20047500">
            <a:off x="5775325" y="6051551"/>
            <a:ext cx="46038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63522" name="Rectangle 34"/>
          <p:cNvSpPr>
            <a:spLocks noChangeArrowheads="1"/>
          </p:cNvSpPr>
          <p:nvPr/>
        </p:nvSpPr>
        <p:spPr bwMode="auto">
          <a:xfrm rot="19972500">
            <a:off x="5813425" y="6034089"/>
            <a:ext cx="46038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3523" name="Rectangle 35"/>
          <p:cNvSpPr>
            <a:spLocks noChangeArrowheads="1"/>
          </p:cNvSpPr>
          <p:nvPr/>
        </p:nvSpPr>
        <p:spPr bwMode="auto">
          <a:xfrm rot="19897500">
            <a:off x="5848350" y="6008689"/>
            <a:ext cx="6985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3524" name="Rectangle 36"/>
          <p:cNvSpPr>
            <a:spLocks noChangeArrowheads="1"/>
          </p:cNvSpPr>
          <p:nvPr/>
        </p:nvSpPr>
        <p:spPr bwMode="auto">
          <a:xfrm rot="19747500">
            <a:off x="5908675" y="5970589"/>
            <a:ext cx="76200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3525" name="Rectangle 37"/>
          <p:cNvSpPr>
            <a:spLocks noChangeArrowheads="1"/>
          </p:cNvSpPr>
          <p:nvPr/>
        </p:nvSpPr>
        <p:spPr bwMode="auto">
          <a:xfrm rot="19593750">
            <a:off x="5967413" y="5934075"/>
            <a:ext cx="74612" cy="11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63526" name="Rectangle 38"/>
          <p:cNvSpPr>
            <a:spLocks noChangeArrowheads="1"/>
          </p:cNvSpPr>
          <p:nvPr/>
        </p:nvSpPr>
        <p:spPr bwMode="auto">
          <a:xfrm rot="19417500">
            <a:off x="6024564" y="5900739"/>
            <a:ext cx="46037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63527" name="Rectangle 39"/>
          <p:cNvSpPr>
            <a:spLocks noChangeArrowheads="1"/>
          </p:cNvSpPr>
          <p:nvPr/>
        </p:nvSpPr>
        <p:spPr bwMode="auto">
          <a:xfrm rot="19320000">
            <a:off x="6061076" y="5862639"/>
            <a:ext cx="74613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63528" name="Rectangle 40"/>
          <p:cNvSpPr>
            <a:spLocks noChangeArrowheads="1"/>
          </p:cNvSpPr>
          <p:nvPr/>
        </p:nvSpPr>
        <p:spPr bwMode="auto">
          <a:xfrm rot="19166250">
            <a:off x="6118225" y="5827714"/>
            <a:ext cx="44450" cy="11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63529" name="Rectangle 41"/>
          <p:cNvSpPr>
            <a:spLocks noChangeArrowheads="1"/>
          </p:cNvSpPr>
          <p:nvPr/>
        </p:nvSpPr>
        <p:spPr bwMode="auto">
          <a:xfrm>
            <a:off x="3740150" y="6038850"/>
            <a:ext cx="4651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Limfni</a:t>
            </a:r>
          </a:p>
          <a:p>
            <a:pPr eaLnBrk="1" hangingPunct="1"/>
            <a:r>
              <a:rPr lang="hr-HR" altLang="sr-Latn-RS" sz="1000" b="1">
                <a:solidFill>
                  <a:srgbClr val="000000"/>
                </a:solidFill>
                <a:latin typeface="Arial" panose="020B0604020202020204" pitchFamily="34" charset="0"/>
              </a:rPr>
              <a:t>folikul</a:t>
            </a:r>
          </a:p>
        </p:txBody>
      </p:sp>
      <p:sp>
        <p:nvSpPr>
          <p:cNvPr id="63530" name="Freeform 42"/>
          <p:cNvSpPr>
            <a:spLocks/>
          </p:cNvSpPr>
          <p:nvPr/>
        </p:nvSpPr>
        <p:spPr bwMode="auto">
          <a:xfrm>
            <a:off x="4282282" y="2090738"/>
            <a:ext cx="996950" cy="180975"/>
          </a:xfrm>
          <a:custGeom>
            <a:avLst/>
            <a:gdLst>
              <a:gd name="T0" fmla="*/ 0 w 606"/>
              <a:gd name="T1" fmla="*/ 0 h 107"/>
              <a:gd name="T2" fmla="*/ 2147483646 w 606"/>
              <a:gd name="T3" fmla="*/ 0 h 107"/>
              <a:gd name="T4" fmla="*/ 2147483646 w 606"/>
              <a:gd name="T5" fmla="*/ 2147483646 h 107"/>
              <a:gd name="T6" fmla="*/ 0 w 606"/>
              <a:gd name="T7" fmla="*/ 2147483646 h 107"/>
              <a:gd name="T8" fmla="*/ 0 w 606"/>
              <a:gd name="T9" fmla="*/ 0 h 1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6"/>
              <a:gd name="T16" fmla="*/ 0 h 107"/>
              <a:gd name="T17" fmla="*/ 606 w 606"/>
              <a:gd name="T18" fmla="*/ 107 h 1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6" h="107">
                <a:moveTo>
                  <a:pt x="0" y="0"/>
                </a:moveTo>
                <a:lnTo>
                  <a:pt x="605" y="0"/>
                </a:lnTo>
                <a:lnTo>
                  <a:pt x="605" y="106"/>
                </a:lnTo>
                <a:lnTo>
                  <a:pt x="0" y="106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63531" name="Rectangle 43"/>
          <p:cNvSpPr>
            <a:spLocks noChangeArrowheads="1"/>
          </p:cNvSpPr>
          <p:nvPr/>
        </p:nvSpPr>
        <p:spPr bwMode="auto">
          <a:xfrm>
            <a:off x="4333082" y="2121697"/>
            <a:ext cx="874712" cy="10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9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Peyerove</a:t>
            </a:r>
            <a:r>
              <a:rPr lang="hr-HR" altLang="sr-Latn-RS" sz="900" b="1" dirty="0">
                <a:solidFill>
                  <a:srgbClr val="000000"/>
                </a:solidFill>
                <a:latin typeface="Arial" panose="020B0604020202020204" pitchFamily="34" charset="0"/>
              </a:rPr>
              <a:t> ploče</a:t>
            </a:r>
          </a:p>
        </p:txBody>
      </p:sp>
      <p:sp>
        <p:nvSpPr>
          <p:cNvPr id="49196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6992938" y="701675"/>
            <a:ext cx="5199062" cy="1527175"/>
          </a:xfrm>
        </p:spPr>
        <p:txBody>
          <a:bodyPr>
            <a:normAutofit fontScale="90000"/>
          </a:bodyPr>
          <a:lstStyle/>
          <a:p>
            <a:r>
              <a:rPr lang="hr-HR" altLang="sr-Latn-RS" dirty="0" smtClean="0"/>
              <a:t>Strukturna organizacija </a:t>
            </a:r>
            <a:r>
              <a:rPr lang="hr-HR" altLang="sr-Latn-RS" dirty="0" err="1" smtClean="0"/>
              <a:t>Peyerovih</a:t>
            </a:r>
            <a:r>
              <a:rPr lang="hr-HR" altLang="sr-Latn-RS" dirty="0" smtClean="0"/>
              <a:t> ploča i smještaj M stanica; shematski prikaz</a:t>
            </a:r>
            <a:endParaRPr lang="hr-HR" altLang="sr-Latn-RS" dirty="0"/>
          </a:p>
        </p:txBody>
      </p:sp>
      <p:pic>
        <p:nvPicPr>
          <p:cNvPr id="45" name="Picture 2" descr="M cell"/>
          <p:cNvPicPr>
            <a:picLocks noChangeAspect="1" noChangeArrowheads="1"/>
          </p:cNvPicPr>
          <p:nvPr/>
        </p:nvPicPr>
        <p:blipFill>
          <a:blip r:embed="rId3" cstate="hq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1" y="2551113"/>
            <a:ext cx="3864958" cy="3959225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9951742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>Građe epitela iznad </a:t>
            </a:r>
            <a:r>
              <a:rPr lang="hr-HR" dirty="0" err="1"/>
              <a:t>Peyerove</a:t>
            </a:r>
            <a:r>
              <a:rPr lang="hr-HR" dirty="0"/>
              <a:t> ploče, s M-stanicama za prijenos </a:t>
            </a:r>
            <a:r>
              <a:rPr lang="hr-HR" dirty="0" smtClean="0"/>
              <a:t>antigena 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4276" y="1644352"/>
            <a:ext cx="4790364" cy="4947517"/>
          </a:xfrm>
        </p:spPr>
      </p:pic>
      <p:sp>
        <p:nvSpPr>
          <p:cNvPr id="8" name="TextBox 1"/>
          <p:cNvSpPr txBox="1">
            <a:spLocks noGrp="1" noChangeArrowheads="1"/>
          </p:cNvSpPr>
          <p:nvPr>
            <p:ph sz="half" idx="2"/>
          </p:nvPr>
        </p:nvSpPr>
        <p:spPr>
          <a:xfrm>
            <a:off x="5737723" y="2228003"/>
            <a:ext cx="6245011" cy="363304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buFont typeface="Courier New" panose="02070309020205020404" pitchFamily="49" charset="0"/>
              <a:buChar char="o"/>
            </a:pPr>
            <a:r>
              <a:rPr lang="hr-HR" altLang="sr-Latn-RS" sz="2000" noProof="0" dirty="0" smtClean="0">
                <a:latin typeface="Arial Narrow" panose="020B0606020202030204" pitchFamily="34" charset="0"/>
              </a:rPr>
              <a:t> </a:t>
            </a: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M STANICE (</a:t>
            </a: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engl. </a:t>
            </a:r>
            <a:r>
              <a:rPr lang="hr-HR" altLang="sr-Latn-RS" sz="2000" b="1" i="1" noProof="0" dirty="0" err="1" smtClean="0">
                <a:latin typeface="Arial Narrow" panose="020B0606020202030204" pitchFamily="34" charset="0"/>
              </a:rPr>
              <a:t>microfold</a:t>
            </a:r>
            <a:r>
              <a:rPr lang="hr-HR" altLang="sr-Latn-RS" sz="2000" b="1" i="1" noProof="0" dirty="0" smtClean="0">
                <a:latin typeface="Arial Narrow" panose="020B0606020202030204" pitchFamily="34" charset="0"/>
              </a:rPr>
              <a:t> </a:t>
            </a:r>
            <a:r>
              <a:rPr lang="hr-HR" altLang="sr-Latn-RS" sz="2000" b="1" i="1" noProof="0" dirty="0" err="1" smtClean="0">
                <a:latin typeface="Arial Narrow" panose="020B0606020202030204" pitchFamily="34" charset="0"/>
              </a:rPr>
              <a:t>cell</a:t>
            </a: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) 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specijalizirana epitelna stanica u epitelu </a:t>
            </a:r>
            <a:r>
              <a:rPr lang="hr-HR" altLang="sr-Latn-RS" sz="2000" noProof="0" dirty="0" err="1" smtClean="0">
                <a:latin typeface="Arial Narrow" panose="020B0606020202030204" pitchFamily="34" charset="0"/>
              </a:rPr>
              <a:t>limfoidnih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 </a:t>
            </a:r>
            <a:r>
              <a:rPr lang="hr-HR" altLang="sr-Latn-RS" sz="2000" noProof="0" dirty="0" err="1" smtClean="0">
                <a:latin typeface="Arial Narrow" panose="020B0606020202030204" pitchFamily="34" charset="0"/>
              </a:rPr>
              <a:t>folikula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  kratke i nepravilne.</a:t>
            </a:r>
          </a:p>
          <a:p>
            <a:pPr lvl="0" algn="just">
              <a:buFont typeface="Courier New" panose="02070309020205020404" pitchFamily="49" charset="0"/>
              <a:buChar char="o"/>
            </a:pPr>
            <a:r>
              <a:rPr lang="hr-HR" altLang="sr-Latn-RS" sz="2000" b="1" noProof="0" dirty="0" err="1" smtClean="0">
                <a:latin typeface="Arial Narrow" panose="020B0606020202030204" pitchFamily="34" charset="0"/>
              </a:rPr>
              <a:t>Mikroresice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  imaju brojne udubine stanične membrane koje na vrhu i bočnim plohama </a:t>
            </a: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tvore jamice 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u kojima se nalaze </a:t>
            </a:r>
            <a:r>
              <a:rPr lang="hr-HR" altLang="sr-Latn-RS" sz="2000" b="1" noProof="0" dirty="0" err="1" smtClean="0">
                <a:latin typeface="Arial Narrow" panose="020B0606020202030204" pitchFamily="34" charset="0"/>
              </a:rPr>
              <a:t>intraepitelni</a:t>
            </a: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 </a:t>
            </a:r>
            <a:r>
              <a:rPr lang="hr-HR" altLang="sr-Latn-RS" sz="2000" b="1" noProof="0" dirty="0" err="1" smtClean="0">
                <a:latin typeface="Arial Narrow" panose="020B0606020202030204" pitchFamily="34" charset="0"/>
              </a:rPr>
              <a:t>limfociti</a:t>
            </a: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  </a:t>
            </a:r>
          </a:p>
          <a:p>
            <a:pPr lvl="0" algn="just">
              <a:buFont typeface="Courier New" panose="02070309020205020404" pitchFamily="49" charset="0"/>
              <a:buChar char="o"/>
            </a:pP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bazalna membrana 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ispod M stanica je  </a:t>
            </a:r>
            <a:r>
              <a:rPr lang="hr-HR" altLang="sr-Latn-RS" sz="2000" b="1" noProof="0" dirty="0" smtClean="0">
                <a:latin typeface="Arial Narrow" panose="020B0606020202030204" pitchFamily="34" charset="0"/>
              </a:rPr>
              <a:t>isprekidana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 pa je olakšan prolaz između lamine </a:t>
            </a:r>
            <a:r>
              <a:rPr lang="hr-HR" altLang="sr-Latn-RS" sz="2000" noProof="0" dirty="0" err="1" smtClean="0">
                <a:latin typeface="Arial Narrow" panose="020B0606020202030204" pitchFamily="34" charset="0"/>
              </a:rPr>
              <a:t>proprije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 i M stanica;   endocitozom primaju </a:t>
            </a:r>
            <a:r>
              <a:rPr lang="pt-BR" altLang="sr-Latn-RS" sz="2000" noProof="0" dirty="0" smtClean="0">
                <a:latin typeface="Arial Narrow" panose="020B0606020202030204" pitchFamily="34" charset="0"/>
              </a:rPr>
              <a:t>antigene i prenose ih do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 </a:t>
            </a:r>
            <a:r>
              <a:rPr lang="hr-HR" altLang="sr-Latn-RS" sz="2000" noProof="0" dirty="0" err="1" smtClean="0">
                <a:latin typeface="Arial Narrow" panose="020B0606020202030204" pitchFamily="34" charset="0"/>
              </a:rPr>
              <a:t>limfocita</a:t>
            </a:r>
            <a:r>
              <a:rPr lang="hr-HR" altLang="sr-Latn-RS" sz="2000" noProof="0" dirty="0" smtClean="0">
                <a:latin typeface="Arial Narrow" panose="020B0606020202030204" pitchFamily="34" charset="0"/>
              </a:rPr>
              <a:t> u lamini </a:t>
            </a:r>
            <a:r>
              <a:rPr lang="hr-HR" altLang="sr-Latn-RS" sz="2000" noProof="0" dirty="0" err="1" smtClean="0">
                <a:latin typeface="Arial Narrow" panose="020B0606020202030204" pitchFamily="34" charset="0"/>
              </a:rPr>
              <a:t>propriji</a:t>
            </a:r>
            <a:endParaRPr lang="hr-HR" altLang="sr-Latn-RS" sz="2000" noProof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4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>
          <a:xfrm>
            <a:off x="587667" y="743975"/>
            <a:ext cx="11029616" cy="988332"/>
          </a:xfrm>
        </p:spPr>
        <p:txBody>
          <a:bodyPr/>
          <a:lstStyle/>
          <a:p>
            <a:r>
              <a:rPr lang="hr-HR" altLang="sr-Latn-RS" smtClean="0"/>
              <a:t>Funkcionalna organizacija limfoidnog tkiva</a:t>
            </a:r>
            <a:endParaRPr lang="hr-HR" altLang="sr-Latn-RS" dirty="0" smtClean="0"/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912755" y="1842373"/>
            <a:ext cx="2883448" cy="1296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 dirty="0">
                <a:latin typeface="Arial Narrow" panose="020B0606020202030204" pitchFamily="34" charset="0"/>
              </a:rPr>
              <a:t>Primarni </a:t>
            </a:r>
            <a:r>
              <a:rPr lang="hr-HR" altLang="sr-Latn-RS" sz="2800" b="1" dirty="0" err="1">
                <a:latin typeface="Arial Narrow" panose="020B0606020202030204" pitchFamily="34" charset="0"/>
              </a:rPr>
              <a:t>limfatički</a:t>
            </a:r>
            <a:r>
              <a:rPr lang="hr-HR" altLang="sr-Latn-RS" sz="2800" b="1" dirty="0">
                <a:latin typeface="Arial Narrow" panose="020B0606020202030204" pitchFamily="34" charset="0"/>
              </a:rPr>
              <a:t> organi</a:t>
            </a:r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4796203" y="1842373"/>
            <a:ext cx="2359534" cy="1296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 b="1" dirty="0">
                <a:latin typeface="Arial Narrow" panose="020B0606020202030204" pitchFamily="34" charset="0"/>
              </a:rPr>
              <a:t>Timus</a:t>
            </a:r>
          </a:p>
          <a:p>
            <a:pPr eaLnBrk="1" hangingPunct="1"/>
            <a:endParaRPr lang="hr-HR" altLang="sr-Latn-RS" sz="3200" dirty="0">
              <a:latin typeface="Comic Sans MS" panose="030F0702030302020204" pitchFamily="66" charset="0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7028228" y="1842373"/>
            <a:ext cx="2970124" cy="1296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 b="1" dirty="0">
                <a:latin typeface="Arial Narrow" panose="020B0606020202030204" pitchFamily="34" charset="0"/>
              </a:rPr>
              <a:t>Koštana</a:t>
            </a:r>
            <a:r>
              <a:rPr lang="hr-HR" altLang="sr-Latn-RS" sz="3200" b="1" dirty="0">
                <a:latin typeface="Arial Narrow" panose="020B0606020202030204" pitchFamily="34" charset="0"/>
              </a:rPr>
              <a:t> </a:t>
            </a:r>
            <a:r>
              <a:rPr lang="hr-HR" altLang="sr-Latn-RS" sz="2400" b="1" dirty="0">
                <a:latin typeface="Arial Narrow" panose="020B0606020202030204" pitchFamily="34" charset="0"/>
              </a:rPr>
              <a:t>srž</a:t>
            </a:r>
          </a:p>
        </p:txBody>
      </p:sp>
      <p:sp>
        <p:nvSpPr>
          <p:cNvPr id="14342" name="Oval 10"/>
          <p:cNvSpPr>
            <a:spLocks noChangeArrowheads="1"/>
          </p:cNvSpPr>
          <p:nvPr/>
        </p:nvSpPr>
        <p:spPr bwMode="auto">
          <a:xfrm>
            <a:off x="5228003" y="2347198"/>
            <a:ext cx="874472" cy="769937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2000"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14343" name="Oval 11"/>
          <p:cNvSpPr>
            <a:spLocks noChangeArrowheads="1"/>
          </p:cNvSpPr>
          <p:nvPr/>
        </p:nvSpPr>
        <p:spPr bwMode="auto">
          <a:xfrm>
            <a:off x="7172689" y="2347198"/>
            <a:ext cx="1047826" cy="720725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000" dirty="0">
                <a:latin typeface="Comic Sans MS" panose="030F0702030302020204" pitchFamily="66" charset="0"/>
              </a:rPr>
              <a:t>MS</a:t>
            </a:r>
          </a:p>
        </p:txBody>
      </p:sp>
      <p:sp>
        <p:nvSpPr>
          <p:cNvPr id="14344" name="Oval 12"/>
          <p:cNvSpPr>
            <a:spLocks noChangeArrowheads="1"/>
          </p:cNvSpPr>
          <p:nvPr/>
        </p:nvSpPr>
        <p:spPr bwMode="auto">
          <a:xfrm>
            <a:off x="8396653" y="2347198"/>
            <a:ext cx="872546" cy="769937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2000">
                <a:latin typeface="Comic Sans MS" panose="030F0702030302020204" pitchFamily="66" charset="0"/>
              </a:rPr>
              <a:t>B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426523"/>
              </p:ext>
            </p:extLst>
          </p:nvPr>
        </p:nvGraphicFramePr>
        <p:xfrm>
          <a:off x="1274462" y="3715622"/>
          <a:ext cx="9917470" cy="25100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925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3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4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2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991">
                <a:tc>
                  <a:txBody>
                    <a:bodyPr/>
                    <a:lstStyle/>
                    <a:p>
                      <a:endParaRPr lang="hr-H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69" marB="45669"/>
                </a:tc>
                <a:tc gridSpan="2">
                  <a:txBody>
                    <a:bodyPr/>
                    <a:lstStyle/>
                    <a:p>
                      <a:r>
                        <a:rPr lang="hr-HR" sz="1800" u="none" dirty="0" smtClean="0">
                          <a:solidFill>
                            <a:schemeClr val="tx1"/>
                          </a:solidFill>
                        </a:rPr>
                        <a:t>Inkapsulirani organi</a:t>
                      </a:r>
                      <a:endParaRPr lang="hr-HR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45669" marB="45669"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800" u="none" dirty="0" err="1" smtClean="0">
                          <a:solidFill>
                            <a:schemeClr val="tx1"/>
                          </a:solidFill>
                        </a:rPr>
                        <a:t>Neinkapsulirani</a:t>
                      </a:r>
                      <a:r>
                        <a:rPr lang="hr-HR" sz="1800" u="non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hr-HR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0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dirty="0" smtClean="0"/>
                        <a:t>Sekundarni </a:t>
                      </a:r>
                      <a:r>
                        <a:rPr lang="hr-HR" sz="2000" b="1" dirty="0" err="1" smtClean="0"/>
                        <a:t>limfatički</a:t>
                      </a:r>
                      <a:r>
                        <a:rPr lang="hr-HR" sz="2000" b="1" dirty="0" smtClean="0"/>
                        <a:t> organi</a:t>
                      </a:r>
                    </a:p>
                    <a:p>
                      <a:endParaRPr lang="hr-HR" sz="2000" b="1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Limfni čvor</a:t>
                      </a:r>
                      <a:endParaRPr lang="hr-HR" sz="2000" b="1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Slezena</a:t>
                      </a:r>
                      <a:endParaRPr lang="hr-HR" sz="2000" b="1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b="1" dirty="0" smtClean="0"/>
                        <a:t>MALT</a:t>
                      </a:r>
                      <a:endParaRPr lang="hr-HR" sz="2000" b="1" dirty="0"/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974">
                <a:tc>
                  <a:txBody>
                    <a:bodyPr/>
                    <a:lstStyle/>
                    <a:p>
                      <a:r>
                        <a:rPr lang="hr-HR" sz="2000" b="1" dirty="0" err="1" smtClean="0"/>
                        <a:t>Imunosni</a:t>
                      </a:r>
                      <a:r>
                        <a:rPr lang="hr-HR" sz="2000" b="1" dirty="0" smtClean="0"/>
                        <a:t> odgovor</a:t>
                      </a:r>
                      <a:endParaRPr lang="hr-HR" sz="2000" b="1" dirty="0">
                        <a:latin typeface="Arial Narrow" panose="020B0606020202030204" pitchFamily="34" charset="0"/>
                      </a:endParaRPr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Prema antigenima u tkivu</a:t>
                      </a:r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Prema antigenima u krvi</a:t>
                      </a:r>
                      <a:endParaRPr lang="hr-HR" sz="2000" dirty="0"/>
                    </a:p>
                  </a:txBody>
                  <a:tcPr marT="45669" marB="45669"/>
                </a:tc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Prema antigenima na </a:t>
                      </a:r>
                      <a:r>
                        <a:rPr lang="hr-HR" sz="2000" dirty="0" err="1" smtClean="0"/>
                        <a:t>mukoznoj</a:t>
                      </a:r>
                      <a:r>
                        <a:rPr lang="hr-HR" sz="2000" dirty="0" smtClean="0"/>
                        <a:t> površini</a:t>
                      </a:r>
                      <a:endParaRPr lang="hr-HR" sz="2000" dirty="0"/>
                    </a:p>
                  </a:txBody>
                  <a:tcPr marT="45669" marB="456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366" name="Straight Connector 15"/>
          <p:cNvCxnSpPr>
            <a:cxnSpLocks noChangeShapeType="1"/>
          </p:cNvCxnSpPr>
          <p:nvPr/>
        </p:nvCxnSpPr>
        <p:spPr bwMode="auto">
          <a:xfrm flipV="1">
            <a:off x="5588364" y="3139359"/>
            <a:ext cx="0" cy="714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7" name="Straight Connector 17"/>
          <p:cNvCxnSpPr>
            <a:cxnSpLocks noChangeShapeType="1"/>
          </p:cNvCxnSpPr>
          <p:nvPr/>
        </p:nvCxnSpPr>
        <p:spPr bwMode="auto">
          <a:xfrm flipH="1">
            <a:off x="5573279" y="3245380"/>
            <a:ext cx="15686" cy="2159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8" name="Straight Connector 19"/>
          <p:cNvCxnSpPr>
            <a:cxnSpLocks noChangeShapeType="1"/>
          </p:cNvCxnSpPr>
          <p:nvPr/>
        </p:nvCxnSpPr>
        <p:spPr bwMode="auto">
          <a:xfrm>
            <a:off x="5520311" y="3461280"/>
            <a:ext cx="2876342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9" name="Straight Connector 21"/>
          <p:cNvCxnSpPr>
            <a:cxnSpLocks noChangeShapeType="1"/>
          </p:cNvCxnSpPr>
          <p:nvPr/>
        </p:nvCxnSpPr>
        <p:spPr bwMode="auto">
          <a:xfrm>
            <a:off x="8323818" y="3139360"/>
            <a:ext cx="3041" cy="32192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70" name="Down Arrow 25"/>
          <p:cNvSpPr>
            <a:spLocks noChangeArrowheads="1"/>
          </p:cNvSpPr>
          <p:nvPr/>
        </p:nvSpPr>
        <p:spPr bwMode="auto">
          <a:xfrm>
            <a:off x="6812326" y="3426698"/>
            <a:ext cx="306257" cy="288925"/>
          </a:xfrm>
          <a:prstGeom prst="downArrow">
            <a:avLst>
              <a:gd name="adj1" fmla="val 50000"/>
              <a:gd name="adj2" fmla="val 50073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60883" y="287001"/>
            <a:ext cx="4508432" cy="14100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r-H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Probavni </a:t>
            </a:r>
            <a:r>
              <a:rPr lang="hr-HR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imunosni</a:t>
            </a:r>
            <a:r>
              <a:rPr lang="hr-HR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sustaV</a:t>
            </a:r>
            <a:endParaRPr lang="hr-HR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9" y="600500"/>
            <a:ext cx="7478976" cy="4567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883" y="4380141"/>
            <a:ext cx="4531117" cy="23042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829" y="4988865"/>
            <a:ext cx="748115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1600" b="1" dirty="0" smtClean="0"/>
              <a:t>površina sluznice 200 m</a:t>
            </a:r>
            <a:r>
              <a:rPr lang="hr-HR" sz="1600" b="1" baseline="30000" dirty="0" smtClean="0"/>
              <a:t>2</a:t>
            </a:r>
            <a:r>
              <a:rPr lang="hr-HR" sz="1600" baseline="30000" dirty="0" smtClean="0"/>
              <a:t>, </a:t>
            </a:r>
            <a:r>
              <a:rPr lang="hr-HR" sz="1600" dirty="0" smtClean="0"/>
              <a:t>nekoliko vrsta epitelnih stanica (</a:t>
            </a:r>
            <a:r>
              <a:rPr lang="hr-HR" sz="1600" b="1" dirty="0" smtClean="0"/>
              <a:t>vrčaste stanice </a:t>
            </a:r>
            <a:r>
              <a:rPr lang="hr-HR" sz="1600" dirty="0" smtClean="0"/>
              <a:t>za sluz)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1600" b="1" dirty="0" err="1" smtClean="0"/>
              <a:t>Mucini</a:t>
            </a:r>
            <a:r>
              <a:rPr lang="hr-HR" sz="1600" dirty="0" smtClean="0"/>
              <a:t>, </a:t>
            </a:r>
            <a:r>
              <a:rPr lang="hr-HR" sz="1600" dirty="0" err="1" smtClean="0"/>
              <a:t>glikolizirane</a:t>
            </a:r>
            <a:r>
              <a:rPr lang="hr-HR" sz="1600" dirty="0" smtClean="0"/>
              <a:t> bjelančevine tvore viskoznu zapreku mikroorganizmima (</a:t>
            </a:r>
            <a:r>
              <a:rPr lang="hr-HR" sz="1600" b="1" dirty="0" smtClean="0"/>
              <a:t>MUC2, MUC5, MUC6</a:t>
            </a:r>
            <a:r>
              <a:rPr lang="hr-HR" sz="1600" dirty="0" smtClean="0"/>
              <a:t>..),300-700 µm, 6-12 h </a:t>
            </a:r>
            <a:r>
              <a:rPr lang="hr-HR" sz="1600" dirty="0" err="1" smtClean="0"/>
              <a:t>zamjenjeni</a:t>
            </a:r>
            <a:r>
              <a:rPr lang="hr-HR" sz="1600" dirty="0" smtClean="0"/>
              <a:t>, </a:t>
            </a:r>
            <a:r>
              <a:rPr lang="hr-HR" sz="1600" dirty="0" err="1" smtClean="0"/>
              <a:t>citokini</a:t>
            </a:r>
            <a:r>
              <a:rPr lang="hr-HR" sz="1600" dirty="0" smtClean="0"/>
              <a:t> (</a:t>
            </a:r>
            <a:r>
              <a:rPr lang="hr-HR" sz="1600" b="1" dirty="0" smtClean="0"/>
              <a:t>IL-1, IL-4, IL-6, IL-9, IL-13, TNF i </a:t>
            </a:r>
            <a:r>
              <a:rPr lang="hr-HR" sz="1600" b="1" dirty="0" err="1" smtClean="0"/>
              <a:t>interferon</a:t>
            </a:r>
            <a:r>
              <a:rPr lang="hr-HR" sz="1600" b="1" dirty="0" smtClean="0"/>
              <a:t> tipa I</a:t>
            </a:r>
            <a:r>
              <a:rPr lang="hr-HR" sz="1600" dirty="0" smtClean="0"/>
              <a:t>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1600" b="1" dirty="0" err="1" smtClean="0"/>
              <a:t>glikolipidi</a:t>
            </a:r>
            <a:r>
              <a:rPr lang="hr-HR" sz="1600" dirty="0" smtClean="0"/>
              <a:t> –</a:t>
            </a:r>
            <a:r>
              <a:rPr lang="hr-HR" sz="1600" dirty="0" err="1" smtClean="0"/>
              <a:t>glikokaliks-spriječavaju</a:t>
            </a:r>
            <a:r>
              <a:rPr lang="hr-HR" sz="1600" dirty="0" smtClean="0"/>
              <a:t> ulazak mikroba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1600" b="1" dirty="0" err="1" smtClean="0"/>
              <a:t>Defenzini</a:t>
            </a:r>
            <a:r>
              <a:rPr lang="hr-HR" sz="1600" b="1" dirty="0" smtClean="0"/>
              <a:t>-</a:t>
            </a:r>
            <a:r>
              <a:rPr lang="hr-HR" sz="1600" dirty="0" smtClean="0"/>
              <a:t> epitelne stanice crijeva, </a:t>
            </a:r>
            <a:r>
              <a:rPr lang="hr-HR" sz="1600" dirty="0" err="1" smtClean="0"/>
              <a:t>Panethove</a:t>
            </a:r>
            <a:r>
              <a:rPr lang="hr-HR" sz="1600" dirty="0" smtClean="0"/>
              <a:t> stanice - </a:t>
            </a:r>
            <a:r>
              <a:rPr lang="hr-HR" sz="1600" b="1" dirty="0" err="1" smtClean="0"/>
              <a:t>lektin</a:t>
            </a:r>
            <a:r>
              <a:rPr lang="hr-HR" sz="1600" b="1" dirty="0" smtClean="0"/>
              <a:t> tipa C (REGIII</a:t>
            </a:r>
            <a:r>
              <a:rPr lang="hr-HR" sz="1600" b="1" dirty="0" smtClean="0">
                <a:sym typeface="Symbol" panose="05050102010706020507" pitchFamily="18" charset="2"/>
              </a:rPr>
              <a:t></a:t>
            </a:r>
            <a:endParaRPr lang="hr-HR" sz="1600" b="1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7547091" y="1638169"/>
            <a:ext cx="464490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000" b="1" dirty="0"/>
              <a:t>50 x10</a:t>
            </a:r>
            <a:r>
              <a:rPr lang="hr-HR" sz="2000" b="1" baseline="30000" dirty="0"/>
              <a:t>9</a:t>
            </a:r>
            <a:r>
              <a:rPr lang="hr-HR" sz="2000" b="1" dirty="0"/>
              <a:t> </a:t>
            </a:r>
            <a:r>
              <a:rPr lang="hr-HR" sz="2000" b="1" dirty="0" err="1" smtClean="0"/>
              <a:t>limfocita</a:t>
            </a:r>
            <a:r>
              <a:rPr lang="hr-HR" sz="2000" b="1" dirty="0" smtClean="0"/>
              <a:t> </a:t>
            </a:r>
            <a:r>
              <a:rPr lang="hr-HR" sz="2000" dirty="0" smtClean="0"/>
              <a:t>- </a:t>
            </a:r>
            <a:r>
              <a:rPr lang="hr-HR" sz="2000" dirty="0"/>
              <a:t>sluznica </a:t>
            </a:r>
            <a:r>
              <a:rPr lang="hr-HR" sz="2000" dirty="0" smtClean="0"/>
              <a:t>crijeva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000" b="1" dirty="0" err="1" smtClean="0"/>
              <a:t>IgA</a:t>
            </a:r>
            <a:r>
              <a:rPr lang="hr-HR" sz="2000" b="1" dirty="0" smtClean="0"/>
              <a:t> (80%), </a:t>
            </a:r>
            <a:r>
              <a:rPr lang="hr-HR" sz="2000" b="1" dirty="0" err="1" smtClean="0"/>
              <a:t>IgM</a:t>
            </a:r>
            <a:r>
              <a:rPr lang="hr-HR" sz="2000" b="1" dirty="0" smtClean="0"/>
              <a:t>, </a:t>
            </a:r>
            <a:r>
              <a:rPr lang="hr-HR" sz="2000" b="1" dirty="0" err="1" smtClean="0"/>
              <a:t>IgG</a:t>
            </a:r>
            <a:endParaRPr lang="hr-HR" sz="2000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000" b="1" dirty="0" smtClean="0"/>
              <a:t>Urođene </a:t>
            </a:r>
            <a:r>
              <a:rPr lang="hr-HR" sz="2000" b="1" dirty="0" err="1" smtClean="0"/>
              <a:t>limfoidne</a:t>
            </a:r>
            <a:r>
              <a:rPr lang="hr-HR" sz="2000" b="1" dirty="0" smtClean="0"/>
              <a:t> stanice </a:t>
            </a:r>
            <a:r>
              <a:rPr lang="hr-HR" sz="2000" dirty="0" smtClean="0"/>
              <a:t>(</a:t>
            </a:r>
            <a:r>
              <a:rPr lang="hr-HR" sz="2000" b="1" dirty="0" smtClean="0"/>
              <a:t>IL-17, IL22, potiču </a:t>
            </a:r>
            <a:r>
              <a:rPr lang="hr-HR" sz="2000" b="1" dirty="0" err="1" smtClean="0"/>
              <a:t>svaranje</a:t>
            </a:r>
            <a:r>
              <a:rPr lang="hr-HR" sz="2000" b="1" dirty="0" smtClean="0"/>
              <a:t> sluzi, </a:t>
            </a:r>
            <a:r>
              <a:rPr lang="hr-HR" sz="2000" b="1" dirty="0" err="1" smtClean="0"/>
              <a:t>defenzina</a:t>
            </a:r>
            <a:r>
              <a:rPr lang="hr-HR" sz="2000" b="1" dirty="0" smtClean="0"/>
              <a:t> te čvrstih spojeva</a:t>
            </a:r>
            <a:r>
              <a:rPr lang="hr-HR" sz="2000" dirty="0" smtClean="0"/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000" b="1" dirty="0" err="1" smtClean="0"/>
              <a:t>Treg</a:t>
            </a:r>
            <a:r>
              <a:rPr lang="hr-HR" sz="2000" b="1" dirty="0" smtClean="0"/>
              <a:t> </a:t>
            </a:r>
            <a:r>
              <a:rPr lang="hr-HR" sz="2000" b="1" dirty="0" err="1" smtClean="0"/>
              <a:t>stanice,TGF</a:t>
            </a:r>
            <a:r>
              <a:rPr lang="hr-HR" sz="2000" b="1" dirty="0" smtClean="0"/>
              <a:t>-</a:t>
            </a:r>
            <a:r>
              <a:rPr lang="hr-HR" sz="2000" b="1" dirty="0" smtClean="0">
                <a:sym typeface="Symbol" panose="05050102010706020507" pitchFamily="18" charset="2"/>
              </a:rPr>
              <a:t></a:t>
            </a:r>
            <a:endParaRPr lang="hr-HR" sz="2000" b="1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000" b="1" dirty="0" smtClean="0"/>
              <a:t>M-stanice,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000" dirty="0" smtClean="0"/>
              <a:t> </a:t>
            </a:r>
            <a:r>
              <a:rPr lang="hr-HR" sz="2000" b="1" dirty="0" err="1" smtClean="0"/>
              <a:t>makrofagi</a:t>
            </a:r>
            <a:r>
              <a:rPr lang="hr-HR" sz="2000" b="1" dirty="0" smtClean="0"/>
              <a:t>, </a:t>
            </a:r>
            <a:r>
              <a:rPr lang="hr-HR" sz="2000" b="1" dirty="0" err="1" smtClean="0"/>
              <a:t>dendritičke</a:t>
            </a:r>
            <a:r>
              <a:rPr lang="hr-HR" sz="2000" b="1" dirty="0" smtClean="0"/>
              <a:t> (</a:t>
            </a:r>
            <a:r>
              <a:rPr lang="hr-HR" sz="2000" b="1" dirty="0" err="1" smtClean="0"/>
              <a:t>fagocitoza</a:t>
            </a:r>
            <a:r>
              <a:rPr lang="hr-HR" sz="2000" b="1" dirty="0" smtClean="0"/>
              <a:t>, protu-upalni </a:t>
            </a:r>
            <a:r>
              <a:rPr lang="hr-HR" sz="2000" b="1" dirty="0" err="1" smtClean="0"/>
              <a:t>citokini</a:t>
            </a:r>
            <a:r>
              <a:rPr lang="hr-HR" sz="2000" b="1" dirty="0" smtClean="0"/>
              <a:t>, IL-10)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7715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284" y="625572"/>
            <a:ext cx="5068980" cy="988332"/>
          </a:xfrm>
        </p:spPr>
        <p:txBody>
          <a:bodyPr/>
          <a:lstStyle/>
          <a:p>
            <a:r>
              <a:rPr lang="hr-HR" dirty="0" smtClean="0"/>
              <a:t>Epitelne zapreke i urođene </a:t>
            </a:r>
            <a:r>
              <a:rPr lang="hr-HR" dirty="0" err="1" smtClean="0"/>
              <a:t>limfoidne</a:t>
            </a:r>
            <a:r>
              <a:rPr lang="hr-HR" dirty="0" smtClean="0"/>
              <a:t> stanice</a:t>
            </a: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6373" y="2595500"/>
            <a:ext cx="2383604" cy="2897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582" y="61414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391" y="625572"/>
            <a:ext cx="5572227" cy="3127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104" y="3702410"/>
            <a:ext cx="4323532" cy="3104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5636" y="3843772"/>
            <a:ext cx="3266365" cy="29635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58" y="1760561"/>
            <a:ext cx="4738662" cy="49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7761" y="558016"/>
            <a:ext cx="5647271" cy="94601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hr-H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Adaptivna imunost probavnog </a:t>
            </a:r>
            <a:r>
              <a:rPr lang="hr-HR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imunosnog</a:t>
            </a:r>
            <a:r>
              <a:rPr lang="hr-H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sustava</a:t>
            </a:r>
            <a:endParaRPr lang="hr-HR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2232" y="95534"/>
            <a:ext cx="471876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998" y="1509407"/>
            <a:ext cx="5950034" cy="5348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10" y="3737712"/>
            <a:ext cx="4700260" cy="3183948"/>
          </a:xfrm>
          <a:prstGeom prst="rect">
            <a:avLst/>
          </a:prstGeom>
        </p:spPr>
      </p:pic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5997761" y="6488668"/>
            <a:ext cx="3107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/>
              <a:t>Stanica M u tankom crijevu</a:t>
            </a:r>
          </a:p>
        </p:txBody>
      </p:sp>
      <p:sp>
        <p:nvSpPr>
          <p:cNvPr id="67591" name="TextBox 7"/>
          <p:cNvSpPr txBox="1">
            <a:spLocks noChangeArrowheads="1"/>
          </p:cNvSpPr>
          <p:nvPr/>
        </p:nvSpPr>
        <p:spPr bwMode="auto">
          <a:xfrm flipH="1">
            <a:off x="995156" y="3201652"/>
            <a:ext cx="45329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000" b="1" dirty="0">
                <a:solidFill>
                  <a:schemeClr val="bg1"/>
                </a:solidFill>
              </a:rPr>
              <a:t>Izražaj </a:t>
            </a:r>
            <a:r>
              <a:rPr lang="hr-HR" altLang="sr-Latn-RS" sz="2000" b="1" dirty="0"/>
              <a:t>receptora za prepoznavanje </a:t>
            </a:r>
            <a:r>
              <a:rPr lang="hr-HR" altLang="sr-Latn-RS" sz="2000" b="1" dirty="0">
                <a:solidFill>
                  <a:schemeClr val="bg1"/>
                </a:solidFill>
              </a:rPr>
              <a:t>obrazaca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8715" y="2373688"/>
            <a:ext cx="4269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TLR2, TLR4, TLR5, TLR6, TLR7, TLR9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0293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894" y="729658"/>
            <a:ext cx="11029616" cy="703357"/>
          </a:xfrm>
        </p:spPr>
        <p:txBody>
          <a:bodyPr/>
          <a:lstStyle/>
          <a:p>
            <a:r>
              <a:rPr lang="en-US" dirty="0" smtClean="0"/>
              <a:t>IMUNOSNA OBRANA CRIJEVNE MUKOZE </a:t>
            </a:r>
            <a:endParaRPr lang="en-US" dirty="0"/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101872"/>
              </p:ext>
            </p:extLst>
          </p:nvPr>
        </p:nvGraphicFramePr>
        <p:xfrm>
          <a:off x="575894" y="1673972"/>
          <a:ext cx="11188475" cy="1322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Document" r:id="rId3" imgW="6768364" imgH="1548811" progId="Word.Document.8">
                  <p:embed/>
                </p:oleObj>
              </mc:Choice>
              <mc:Fallback>
                <p:oleObj name="Document" r:id="rId3" imgW="6768364" imgH="1548811" progId="Word.Document.8">
                  <p:embed/>
                  <p:pic>
                    <p:nvPicPr>
                      <p:cNvPr id="849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894" y="1673972"/>
                        <a:ext cx="11188475" cy="132298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4" descr="IgA protects mucosal surface - no ti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4" y="2996952"/>
            <a:ext cx="5352329" cy="3592106"/>
          </a:xfrm>
          <a:prstGeom prst="rect">
            <a:avLst/>
          </a:prstGeom>
          <a:ln w="9525">
            <a:solidFill>
              <a:srgbClr val="0070C0"/>
            </a:solidFill>
            <a:miter lim="800000"/>
            <a:headEnd/>
            <a:tailEnd/>
          </a:ln>
          <a:extLst/>
        </p:spPr>
      </p:pic>
      <p:pic>
        <p:nvPicPr>
          <p:cNvPr id="62469" name="Picture 5" descr="Cells and the mediators in the lamina propri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5207"/>
            <a:ext cx="5668369" cy="3555595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1947483" y="2664131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err="1" smtClean="0">
                <a:solidFill>
                  <a:srgbClr val="FFFF00"/>
                </a:solidFill>
              </a:rPr>
              <a:t>IgA</a:t>
            </a:r>
            <a:r>
              <a:rPr lang="hr-HR" b="1" dirty="0" smtClean="0">
                <a:solidFill>
                  <a:srgbClr val="FFFF00"/>
                </a:solidFill>
              </a:rPr>
              <a:t>, </a:t>
            </a:r>
            <a:r>
              <a:rPr lang="hr-HR" b="1" dirty="0" err="1" smtClean="0">
                <a:solidFill>
                  <a:srgbClr val="FFFF00"/>
                </a:solidFill>
              </a:rPr>
              <a:t>IgM</a:t>
            </a:r>
            <a:r>
              <a:rPr lang="hr-HR" b="1" dirty="0" smtClean="0">
                <a:solidFill>
                  <a:srgbClr val="FFFF00"/>
                </a:solidFill>
              </a:rPr>
              <a:t>, </a:t>
            </a:r>
            <a:r>
              <a:rPr lang="hr-HR" b="1" dirty="0" err="1" smtClean="0">
                <a:solidFill>
                  <a:srgbClr val="FFFF00"/>
                </a:solidFill>
              </a:rPr>
              <a:t>IgG</a:t>
            </a:r>
            <a:endParaRPr lang="hr-HR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1365" y="2683068"/>
            <a:ext cx="229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rgbClr val="FFFF00"/>
                </a:solidFill>
              </a:rPr>
              <a:t>Th17, </a:t>
            </a:r>
            <a:r>
              <a:rPr lang="hr-HR" b="1" dirty="0" err="1" smtClean="0">
                <a:solidFill>
                  <a:srgbClr val="FFFF00"/>
                </a:solidFill>
              </a:rPr>
              <a:t>Treg</a:t>
            </a:r>
            <a:endParaRPr lang="hr-H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0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8505" y="722466"/>
            <a:ext cx="5946558" cy="1152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Humoralna</a:t>
            </a:r>
            <a: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imunost u probavnom sustavu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673" y="615521"/>
            <a:ext cx="5736021" cy="6216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63" y="3824468"/>
            <a:ext cx="5150925" cy="2776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8505" y="1909168"/>
            <a:ext cx="5642440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hr-HR" b="1" dirty="0" smtClean="0"/>
              <a:t>TGF-</a:t>
            </a:r>
            <a:r>
              <a:rPr lang="hr-HR" b="1" dirty="0" smtClean="0">
                <a:sym typeface="Symbol" panose="05050102010706020507" pitchFamily="18" charset="2"/>
              </a:rPr>
              <a:t></a:t>
            </a:r>
            <a:r>
              <a:rPr lang="hr-HR" dirty="0" smtClean="0">
                <a:sym typeface="Symbol" panose="05050102010706020507" pitchFamily="18" charset="2"/>
              </a:rPr>
              <a:t>- proizvode epitelne i </a:t>
            </a:r>
            <a:r>
              <a:rPr lang="hr-HR" dirty="0" err="1" smtClean="0">
                <a:sym typeface="Symbol" panose="05050102010706020507" pitchFamily="18" charset="2"/>
              </a:rPr>
              <a:t>dendritičke</a:t>
            </a:r>
            <a:r>
              <a:rPr lang="hr-HR" dirty="0" smtClean="0">
                <a:sym typeface="Symbol" panose="05050102010706020507" pitchFamily="18" charset="2"/>
              </a:rPr>
              <a:t> stanice - ključan za </a:t>
            </a:r>
            <a:r>
              <a:rPr lang="hr-HR" dirty="0" err="1" smtClean="0">
                <a:sym typeface="Symbol" panose="05050102010706020507" pitchFamily="18" charset="2"/>
              </a:rPr>
              <a:t>prekapčanje</a:t>
            </a:r>
            <a:r>
              <a:rPr lang="hr-HR" dirty="0" smtClean="0">
                <a:sym typeface="Symbol" panose="05050102010706020507" pitchFamily="18" charset="2"/>
              </a:rPr>
              <a:t> </a:t>
            </a:r>
            <a:r>
              <a:rPr lang="hr-HR" b="1" dirty="0" err="1" smtClean="0">
                <a:sym typeface="Symbol" panose="05050102010706020507" pitchFamily="18" charset="2"/>
              </a:rPr>
              <a:t>IgA</a:t>
            </a:r>
            <a:r>
              <a:rPr lang="hr-HR" b="1" dirty="0" smtClean="0">
                <a:sym typeface="Symbol" panose="05050102010706020507" pitchFamily="18" charset="2"/>
              </a:rPr>
              <a:t>-ovisne o </a:t>
            </a:r>
            <a:r>
              <a:rPr lang="hr-HR" b="1" dirty="0" err="1" smtClean="0">
                <a:sym typeface="Symbol" panose="05050102010706020507" pitchFamily="18" charset="2"/>
              </a:rPr>
              <a:t>pomagačkim</a:t>
            </a:r>
            <a:r>
              <a:rPr lang="hr-HR" b="1" dirty="0" smtClean="0">
                <a:sym typeface="Symbol" panose="05050102010706020507" pitchFamily="18" charset="2"/>
              </a:rPr>
              <a:t> stanicama T (CD4)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hr-HR" b="1" dirty="0" smtClean="0">
              <a:sym typeface="Symbol" panose="05050102010706020507" pitchFamily="18" charset="2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hr-HR" dirty="0"/>
              <a:t>Za </a:t>
            </a:r>
            <a:r>
              <a:rPr lang="hr-HR" dirty="0" err="1"/>
              <a:t>prekapčanje</a:t>
            </a:r>
            <a:r>
              <a:rPr lang="hr-HR" dirty="0"/>
              <a:t> </a:t>
            </a:r>
            <a:r>
              <a:rPr lang="hr-HR" dirty="0" err="1"/>
              <a:t>IgA</a:t>
            </a:r>
            <a:r>
              <a:rPr lang="hr-HR" dirty="0"/>
              <a:t> i </a:t>
            </a:r>
            <a:r>
              <a:rPr lang="hr-HR" dirty="0" err="1"/>
              <a:t>IgG</a:t>
            </a:r>
            <a:r>
              <a:rPr lang="hr-HR" dirty="0"/>
              <a:t> </a:t>
            </a:r>
            <a:r>
              <a:rPr lang="hr-HR" b="1" dirty="0"/>
              <a:t>neovisnim o stanicama T potreban </a:t>
            </a:r>
            <a:r>
              <a:rPr lang="hr-HR" b="1" dirty="0" err="1"/>
              <a:t>citokin</a:t>
            </a:r>
            <a:r>
              <a:rPr lang="hr-HR" b="1" dirty="0"/>
              <a:t> APRIL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3733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305" y="559557"/>
            <a:ext cx="11029616" cy="812703"/>
          </a:xfrm>
        </p:spPr>
        <p:txBody>
          <a:bodyPr/>
          <a:lstStyle/>
          <a:p>
            <a:r>
              <a:rPr lang="hr-HR" dirty="0" smtClean="0"/>
              <a:t>E</a:t>
            </a:r>
            <a:r>
              <a:rPr lang="en-US" dirty="0" err="1" smtClean="0"/>
              <a:t>nterocit</a:t>
            </a:r>
            <a:r>
              <a:rPr lang="en-US" dirty="0" smtClean="0"/>
              <a:t>, </a:t>
            </a:r>
            <a:r>
              <a:rPr lang="en-US" dirty="0" err="1" smtClean="0"/>
              <a:t>epitelna</a:t>
            </a:r>
            <a:r>
              <a:rPr lang="en-US" dirty="0" smtClean="0"/>
              <a:t> </a:t>
            </a:r>
            <a:r>
              <a:rPr lang="en-US" dirty="0" err="1" smtClean="0"/>
              <a:t>stanica</a:t>
            </a:r>
            <a:r>
              <a:rPr lang="en-US" dirty="0" smtClean="0"/>
              <a:t> </a:t>
            </a:r>
            <a:r>
              <a:rPr lang="en-US" dirty="0" err="1" smtClean="0"/>
              <a:t>crijeva</a:t>
            </a:r>
            <a:endParaRPr lang="hr-HR" dirty="0"/>
          </a:p>
        </p:txBody>
      </p:sp>
      <p:pic>
        <p:nvPicPr>
          <p:cNvPr id="4" name="Content Placeholder 3" descr="Slika 4 oznaka Imun"/>
          <p:cNvPicPr>
            <a:picLocks noGrp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3332" y="1372260"/>
            <a:ext cx="6756387" cy="5357508"/>
          </a:xfrm>
        </p:spPr>
      </p:pic>
      <p:sp>
        <p:nvSpPr>
          <p:cNvPr id="65540" name="TextBox 4"/>
          <p:cNvSpPr txBox="1">
            <a:spLocks noChangeArrowheads="1"/>
          </p:cNvSpPr>
          <p:nvPr/>
        </p:nvSpPr>
        <p:spPr bwMode="auto">
          <a:xfrm>
            <a:off x="213815" y="4975581"/>
            <a:ext cx="61928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sr-Latn-RS" dirty="0"/>
              <a:t>1. </a:t>
            </a:r>
            <a:r>
              <a:rPr lang="en-US" altLang="sr-Latn-RS" dirty="0" err="1"/>
              <a:t>enterocit</a:t>
            </a:r>
            <a:r>
              <a:rPr lang="en-US" altLang="sr-Latn-RS" dirty="0"/>
              <a:t>, </a:t>
            </a:r>
            <a:r>
              <a:rPr lang="en-US" altLang="sr-Latn-RS" dirty="0" err="1"/>
              <a:t>epitelna</a:t>
            </a:r>
            <a:r>
              <a:rPr lang="en-US" altLang="sr-Latn-RS" dirty="0"/>
              <a:t> </a:t>
            </a:r>
            <a:r>
              <a:rPr lang="en-US" altLang="sr-Latn-RS" dirty="0" err="1"/>
              <a:t>stanica</a:t>
            </a:r>
            <a:r>
              <a:rPr lang="en-US" altLang="sr-Latn-RS" dirty="0"/>
              <a:t> </a:t>
            </a:r>
            <a:r>
              <a:rPr lang="en-US" altLang="sr-Latn-RS" dirty="0" err="1"/>
              <a:t>crijeva</a:t>
            </a:r>
            <a:endParaRPr lang="hr-HR" altLang="sr-Latn-RS" dirty="0"/>
          </a:p>
          <a:p>
            <a:pPr eaLnBrk="1" hangingPunct="1"/>
            <a:r>
              <a:rPr lang="en-US" altLang="sr-Latn-RS" dirty="0"/>
              <a:t>2. lamina </a:t>
            </a:r>
            <a:r>
              <a:rPr lang="en-US" altLang="sr-Latn-RS" dirty="0" err="1"/>
              <a:t>proprija</a:t>
            </a:r>
            <a:endParaRPr lang="hr-HR" altLang="sr-Latn-RS" dirty="0"/>
          </a:p>
          <a:p>
            <a:pPr eaLnBrk="1" hangingPunct="1"/>
            <a:r>
              <a:rPr lang="en-US" altLang="sr-Latn-RS" dirty="0"/>
              <a:t>3. </a:t>
            </a:r>
            <a:r>
              <a:rPr lang="en-US" altLang="sr-Latn-RS" dirty="0" err="1"/>
              <a:t>plazma</a:t>
            </a:r>
            <a:r>
              <a:rPr lang="en-US" altLang="sr-Latn-RS" dirty="0"/>
              <a:t> </a:t>
            </a:r>
            <a:r>
              <a:rPr lang="en-US" altLang="sr-Latn-RS" dirty="0" err="1"/>
              <a:t>stanica</a:t>
            </a:r>
            <a:endParaRPr lang="hr-HR" altLang="sr-Latn-RS" dirty="0"/>
          </a:p>
          <a:p>
            <a:pPr eaLnBrk="1" hangingPunct="1"/>
            <a:r>
              <a:rPr lang="en-US" altLang="sr-Latn-RS" dirty="0"/>
              <a:t>4. </a:t>
            </a:r>
            <a:r>
              <a:rPr lang="en-US" altLang="sr-Latn-RS" dirty="0" err="1"/>
              <a:t>sekrecijski</a:t>
            </a:r>
            <a:r>
              <a:rPr lang="en-US" altLang="sr-Latn-RS" dirty="0"/>
              <a:t> IgA, </a:t>
            </a:r>
            <a:r>
              <a:rPr lang="en-US" altLang="sr-Latn-RS" dirty="0" err="1" smtClean="0"/>
              <a:t>sIg</a:t>
            </a:r>
            <a:r>
              <a:rPr lang="hr-HR" altLang="sr-Latn-RS" dirty="0" smtClean="0"/>
              <a:t>A</a:t>
            </a:r>
            <a:endParaRPr lang="hr-HR" altLang="sr-Latn-RS" dirty="0"/>
          </a:p>
          <a:p>
            <a:pPr eaLnBrk="1" hangingPunct="1"/>
            <a:r>
              <a:rPr lang="en-US" altLang="sr-Latn-RS" dirty="0"/>
              <a:t>5. </a:t>
            </a:r>
            <a:r>
              <a:rPr lang="en-US" altLang="sr-Latn-RS" dirty="0" err="1"/>
              <a:t>poli-imunoglobulinski</a:t>
            </a:r>
            <a:r>
              <a:rPr lang="en-US" altLang="sr-Latn-RS" dirty="0"/>
              <a:t> receptor;</a:t>
            </a:r>
            <a:endParaRPr lang="hr-HR" altLang="sr-Latn-RS" dirty="0"/>
          </a:p>
          <a:p>
            <a:pPr eaLnBrk="1" hangingPunct="1"/>
            <a:r>
              <a:rPr lang="en-US" altLang="sr-Latn-RS" dirty="0"/>
              <a:t> </a:t>
            </a:r>
            <a:r>
              <a:rPr lang="en-US" altLang="sr-Latn-RS" dirty="0" err="1"/>
              <a:t>poli-IgR</a:t>
            </a:r>
            <a:r>
              <a:rPr lang="en-US" altLang="sr-Latn-RS" dirty="0"/>
              <a:t>, </a:t>
            </a:r>
            <a:r>
              <a:rPr lang="en-US" altLang="sr-Latn-RS" dirty="0" err="1"/>
              <a:t>polimerni</a:t>
            </a:r>
            <a:r>
              <a:rPr lang="en-US" altLang="sr-Latn-RS" dirty="0"/>
              <a:t> </a:t>
            </a:r>
            <a:r>
              <a:rPr lang="en-US" altLang="sr-Latn-RS" dirty="0" err="1"/>
              <a:t>imunoglobulinski</a:t>
            </a:r>
            <a:r>
              <a:rPr lang="hr-HR" altLang="sr-Latn-RS" dirty="0"/>
              <a:t> </a:t>
            </a:r>
            <a:r>
              <a:rPr lang="en-US" altLang="sr-Latn-RS" dirty="0"/>
              <a:t>receptor; </a:t>
            </a:r>
            <a:r>
              <a:rPr lang="en-US" altLang="sr-Latn-RS" dirty="0" err="1"/>
              <a:t>pIgR</a:t>
            </a:r>
            <a:r>
              <a:rPr lang="hr-HR" altLang="sr-Latn-RS" dirty="0"/>
              <a:t>.</a:t>
            </a:r>
            <a:r>
              <a:rPr lang="en-US" altLang="sr-Latn-RS" dirty="0"/>
              <a:t> </a:t>
            </a:r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6954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772" y="188913"/>
            <a:ext cx="5153499" cy="14033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Svojsvo</a:t>
            </a:r>
            <a: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udomaćivanja</a:t>
            </a:r>
            <a:b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r-H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crijevnih </a:t>
            </a:r>
            <a:r>
              <a:rPr lang="hr-HR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limfocita</a:t>
            </a:r>
            <a:endParaRPr lang="hr-HR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236" y="587059"/>
            <a:ext cx="6323116" cy="6086275"/>
          </a:xfrm>
          <a:prstGeom prst="rect">
            <a:avLst/>
          </a:prstGeom>
        </p:spPr>
      </p:pic>
      <p:sp>
        <p:nvSpPr>
          <p:cNvPr id="69636" name="TextBox 4"/>
          <p:cNvSpPr txBox="1">
            <a:spLocks noChangeArrowheads="1"/>
          </p:cNvSpPr>
          <p:nvPr/>
        </p:nvSpPr>
        <p:spPr bwMode="auto">
          <a:xfrm>
            <a:off x="7635989" y="6242447"/>
            <a:ext cx="43922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600" b="1" dirty="0"/>
              <a:t>TLSP, (engl. </a:t>
            </a:r>
            <a:r>
              <a:rPr lang="hr-HR" altLang="sr-Latn-RS" sz="1600" b="1" dirty="0" err="1"/>
              <a:t>Thymic</a:t>
            </a:r>
            <a:r>
              <a:rPr lang="hr-HR" altLang="sr-Latn-RS" sz="1600" b="1" dirty="0"/>
              <a:t> </a:t>
            </a:r>
            <a:r>
              <a:rPr lang="hr-HR" altLang="sr-Latn-RS" sz="1600" b="1" dirty="0" err="1"/>
              <a:t>stromal</a:t>
            </a:r>
            <a:r>
              <a:rPr lang="hr-HR" altLang="sr-Latn-RS" sz="1600" b="1" dirty="0"/>
              <a:t> </a:t>
            </a:r>
            <a:r>
              <a:rPr lang="hr-HR" altLang="sr-Latn-RS" sz="1600" b="1" dirty="0" err="1" smtClean="0"/>
              <a:t>lymphopoietin</a:t>
            </a:r>
            <a:r>
              <a:rPr lang="hr-HR" altLang="sr-Latn-RS" sz="1600" b="1" dirty="0" smtClean="0"/>
              <a:t>)</a:t>
            </a:r>
            <a:r>
              <a:rPr lang="hr-HR" altLang="sr-Latn-RS" sz="1600" dirty="0" smtClean="0"/>
              <a:t>; </a:t>
            </a:r>
            <a:endParaRPr lang="hr-HR" altLang="sr-Latn-RS" sz="1600" dirty="0"/>
          </a:p>
          <a:p>
            <a:pPr eaLnBrk="1" hangingPunct="1"/>
            <a:r>
              <a:rPr lang="hr-HR" altLang="sr-Latn-RS" sz="1600" b="1" dirty="0"/>
              <a:t>RALDH, (engl. </a:t>
            </a:r>
            <a:r>
              <a:rPr lang="hr-HR" altLang="sr-Latn-RS" sz="1600" b="1" dirty="0" err="1"/>
              <a:t>retinaldehyde</a:t>
            </a:r>
            <a:r>
              <a:rPr lang="hr-HR" altLang="sr-Latn-RS" sz="1600" b="1" dirty="0"/>
              <a:t> </a:t>
            </a:r>
            <a:r>
              <a:rPr lang="hr-HR" altLang="sr-Latn-RS" sz="1600" b="1" dirty="0" err="1"/>
              <a:t>dehydrogenases</a:t>
            </a:r>
            <a:r>
              <a:rPr lang="hr-HR" altLang="sr-Latn-RS" sz="1600" b="1" dirty="0"/>
              <a:t> </a:t>
            </a:r>
            <a:r>
              <a:rPr lang="hr-HR" altLang="sr-Latn-RS" sz="1600" dirty="0"/>
              <a:t>)</a:t>
            </a:r>
          </a:p>
        </p:txBody>
      </p:sp>
      <p:sp>
        <p:nvSpPr>
          <p:cNvPr id="69637" name="TextBox 2"/>
          <p:cNvSpPr txBox="1">
            <a:spLocks noChangeArrowheads="1"/>
          </p:cNvSpPr>
          <p:nvPr/>
        </p:nvSpPr>
        <p:spPr bwMode="auto">
          <a:xfrm>
            <a:off x="7967664" y="5589588"/>
            <a:ext cx="46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hr-HR" altLang="sr-Latn-R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278" y="1592263"/>
            <a:ext cx="5490993" cy="47401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24" y="6365557"/>
            <a:ext cx="7533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Posebni </a:t>
            </a:r>
            <a:r>
              <a:rPr lang="hr-HR" sz="1600" dirty="0" err="1" smtClean="0"/>
              <a:t>integrinski</a:t>
            </a:r>
            <a:r>
              <a:rPr lang="hr-HR" sz="1600" dirty="0" smtClean="0"/>
              <a:t> i </a:t>
            </a:r>
            <a:r>
              <a:rPr lang="hr-HR" sz="1600" dirty="0" err="1" smtClean="0"/>
              <a:t>kemokinski</a:t>
            </a:r>
            <a:r>
              <a:rPr lang="hr-HR" sz="1600" dirty="0" smtClean="0"/>
              <a:t> receptori-specifični za udomaćivanje u crijevno tkivo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90472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SPRIJEČAVANJE PATOLOŠKOG TRANSPORTA KROZ CRIJEVNU BARIJERU</a:t>
            </a:r>
            <a:endParaRPr lang="hr-HR" dirty="0"/>
          </a:p>
        </p:txBody>
      </p:sp>
      <p:graphicFrame>
        <p:nvGraphicFramePr>
          <p:cNvPr id="808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268757"/>
              </p:ext>
            </p:extLst>
          </p:nvPr>
        </p:nvGraphicFramePr>
        <p:xfrm>
          <a:off x="968992" y="5650707"/>
          <a:ext cx="10372298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Document" r:id="rId3" imgW="5917402" imgH="1151172" progId="Word.Document.8">
                  <p:embed/>
                </p:oleObj>
              </mc:Choice>
              <mc:Fallback>
                <p:oleObj name="Document" r:id="rId3" imgW="5917402" imgH="1151172" progId="Word.Document.8">
                  <p:embed/>
                  <p:pic>
                    <p:nvPicPr>
                      <p:cNvPr id="808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992" y="5650707"/>
                        <a:ext cx="10372298" cy="9636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0" name="Picture 4" descr="Scanning ofsmall intestine vil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2" y="2377282"/>
            <a:ext cx="10372298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060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Barriers to marcomolecular absorp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0" y="1213023"/>
            <a:ext cx="4564782" cy="5345075"/>
          </a:xfrm>
          <a:prstGeom prst="rect">
            <a:avLst/>
          </a:prstGeom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84" y="224691"/>
            <a:ext cx="11029616" cy="988332"/>
          </a:xfrm>
        </p:spPr>
        <p:txBody>
          <a:bodyPr/>
          <a:lstStyle/>
          <a:p>
            <a:pPr>
              <a:defRPr/>
            </a:pPr>
            <a:r>
              <a:rPr lang="en-US" altLang="sr-Latn-R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SELEKTIVNOST BARIJERE</a:t>
            </a: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332467" y="1390804"/>
            <a:ext cx="5149850" cy="4989513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marL="116078" lvl="2" indent="0">
              <a:buClr>
                <a:schemeClr val="accent3"/>
              </a:buClr>
              <a:buNone/>
              <a:defRPr/>
            </a:pPr>
            <a:r>
              <a:rPr lang="hr-H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IZVANJSKA</a:t>
            </a: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Proteoliza</a:t>
            </a:r>
            <a:r>
              <a:rPr lang="hr-H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/želučana kiselina</a:t>
            </a: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Peristaltika</a:t>
            </a: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Mukusni</a:t>
            </a:r>
            <a:r>
              <a:rPr lang="hr-H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sloj</a:t>
            </a: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Imunosni</a:t>
            </a:r>
            <a:r>
              <a:rPr lang="hr-H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hr-HR" alt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neimunosni</a:t>
            </a:r>
            <a:r>
              <a:rPr lang="hr-H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činitelji</a:t>
            </a:r>
          </a:p>
          <a:p>
            <a:pPr marL="0" indent="0" algn="just">
              <a:buClr>
                <a:srgbClr val="FFFF00"/>
              </a:buClr>
              <a:buNone/>
              <a:defRPr/>
            </a:pPr>
            <a:r>
              <a:rPr lang="hr-HR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UNUTRAŠNJA</a:t>
            </a:r>
            <a:endParaRPr lang="hr-HR" altLang="en-US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Građa/gustoća </a:t>
            </a:r>
            <a:r>
              <a:rPr lang="hr-H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mikrovila</a:t>
            </a:r>
            <a:endParaRPr lang="hr-HR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Membrana </a:t>
            </a:r>
            <a:r>
              <a:rPr lang="hr-H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enterocita</a:t>
            </a:r>
            <a:endParaRPr lang="hr-HR" altLang="en-US" sz="2000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Intracelularni</a:t>
            </a: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organeli</a:t>
            </a: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 enzimi</a:t>
            </a:r>
          </a:p>
          <a:p>
            <a:pPr algn="just">
              <a:buClr>
                <a:srgbClr val="FFFF00"/>
              </a:buClr>
              <a:buFont typeface="Courier New" panose="02070309020205020404" pitchFamily="49" charset="0"/>
              <a:buChar char="o"/>
              <a:defRPr/>
            </a:pP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Međustanične veze (</a:t>
            </a:r>
            <a:r>
              <a:rPr lang="hr-H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zonule</a:t>
            </a: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r-HR" alt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occludentes</a:t>
            </a:r>
            <a:r>
              <a:rPr lang="hr-H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442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778931"/>
              </p:ext>
            </p:extLst>
          </p:nvPr>
        </p:nvGraphicFramePr>
        <p:xfrm>
          <a:off x="885379" y="1869744"/>
          <a:ext cx="10410646" cy="46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Document" r:id="rId3" imgW="7862316" imgH="5175504" progId="Word.Document.8">
                  <p:embed/>
                </p:oleObj>
              </mc:Choice>
              <mc:Fallback>
                <p:oleObj name="Document" r:id="rId3" imgW="7862316" imgH="5175504" progId="Word.Document.8">
                  <p:embed/>
                  <p:pic>
                    <p:nvPicPr>
                      <p:cNvPr id="8601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379" y="1869744"/>
                        <a:ext cx="10410646" cy="4618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dirty="0" smtClean="0"/>
              <a:t>CITOKINI U MUKOZNIM SEKRETIMA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1626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AL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45" y="140291"/>
            <a:ext cx="6172200" cy="66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92645" y="194946"/>
            <a:ext cx="6121400" cy="43180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400" b="1" dirty="0">
                <a:latin typeface="Arial Narrow" panose="020B0606020202030204" pitchFamily="34" charset="0"/>
              </a:rPr>
              <a:t>Raspodjela </a:t>
            </a:r>
            <a:r>
              <a:rPr lang="hr-HR" altLang="sr-Latn-RS" sz="2400" b="1" dirty="0" err="1">
                <a:latin typeface="Arial Narrow" panose="020B0606020202030204" pitchFamily="34" charset="0"/>
              </a:rPr>
              <a:t>limfatičkih</a:t>
            </a:r>
            <a:r>
              <a:rPr lang="hr-HR" altLang="sr-Latn-RS" sz="2400" b="1" dirty="0">
                <a:latin typeface="Arial Narrow" panose="020B0606020202030204" pitchFamily="34" charset="0"/>
              </a:rPr>
              <a:t> organa i tkiva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648076" y="5898561"/>
            <a:ext cx="1800225" cy="79216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600" b="1" dirty="0">
                <a:latin typeface="Arial Narrow" panose="020B0606020202030204" pitchFamily="34" charset="0"/>
              </a:rPr>
              <a:t>Primarni</a:t>
            </a:r>
            <a:r>
              <a:rPr lang="hr-HR" altLang="sr-Latn-RS" sz="1600" dirty="0">
                <a:latin typeface="Arial Narrow" panose="020B0606020202030204" pitchFamily="34" charset="0"/>
              </a:rPr>
              <a:t> </a:t>
            </a:r>
            <a:r>
              <a:rPr lang="hr-HR" altLang="sr-Latn-RS" sz="1600" b="1" dirty="0" err="1">
                <a:latin typeface="Arial Narrow" panose="020B0606020202030204" pitchFamily="34" charset="0"/>
              </a:rPr>
              <a:t>limfatički</a:t>
            </a:r>
            <a:endParaRPr lang="hr-HR" altLang="sr-Latn-RS" sz="1600" b="1" dirty="0">
              <a:latin typeface="Arial Narrow" panose="020B0606020202030204" pitchFamily="34" charset="0"/>
            </a:endParaRPr>
          </a:p>
          <a:p>
            <a:pPr eaLnBrk="1" hangingPunct="1"/>
            <a:r>
              <a:rPr lang="hr-HR" altLang="sr-Latn-RS" sz="1600" b="1" dirty="0">
                <a:latin typeface="Arial Narrow" panose="020B0606020202030204" pitchFamily="34" charset="0"/>
              </a:rPr>
              <a:t>organi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5589639" y="5898562"/>
            <a:ext cx="1504899" cy="79216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600" b="1" dirty="0">
                <a:latin typeface="Arial Narrow" panose="020B0606020202030204" pitchFamily="34" charset="0"/>
              </a:rPr>
              <a:t>Limfni čvorovi i slezena</a:t>
            </a:r>
          </a:p>
        </p:txBody>
      </p:sp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7253457" y="5898561"/>
            <a:ext cx="2160588" cy="79216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600" b="1" dirty="0" err="1">
                <a:latin typeface="Arial Narrow" panose="020B0606020202030204" pitchFamily="34" charset="0"/>
              </a:rPr>
              <a:t>Mukozi</a:t>
            </a:r>
            <a:r>
              <a:rPr lang="hr-HR" altLang="sr-Latn-RS" sz="1600" b="1" dirty="0">
                <a:latin typeface="Arial Narrow" panose="020B0606020202030204" pitchFamily="34" charset="0"/>
              </a:rPr>
              <a:t> pridruženo </a:t>
            </a:r>
            <a:r>
              <a:rPr lang="hr-HR" altLang="sr-Latn-RS" sz="1600" b="1" dirty="0" err="1">
                <a:latin typeface="Arial Narrow" panose="020B0606020202030204" pitchFamily="34" charset="0"/>
              </a:rPr>
              <a:t>limfatičko</a:t>
            </a:r>
            <a:r>
              <a:rPr lang="hr-HR" altLang="sr-Latn-RS" sz="1600" b="1" dirty="0">
                <a:latin typeface="Arial Narrow" panose="020B0606020202030204" pitchFamily="34" charset="0"/>
              </a:rPr>
              <a:t> tkivo</a:t>
            </a:r>
          </a:p>
          <a:p>
            <a:pPr eaLnBrk="1" hangingPunct="1"/>
            <a:r>
              <a:rPr lang="hr-HR" altLang="sr-Latn-RS" sz="1600" b="1" dirty="0">
                <a:latin typeface="Arial Narrow" panose="020B0606020202030204" pitchFamily="34" charset="0"/>
              </a:rPr>
              <a:t>MALT</a:t>
            </a:r>
          </a:p>
        </p:txBody>
      </p:sp>
    </p:spTree>
    <p:extLst>
      <p:ext uri="{BB962C8B-B14F-4D97-AF65-F5344CB8AC3E}">
        <p14:creationId xmlns:p14="http://schemas.microsoft.com/office/powerpoint/2010/main" val="2937761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r-Latn-RS" smtClean="0"/>
              <a:t>NEIMUNOSNA/NESPECIFIČNA OBRANA MUKOZA</a:t>
            </a:r>
            <a:endParaRPr lang="en-US" altLang="sr-Latn-RS" dirty="0"/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562318"/>
              </p:ext>
            </p:extLst>
          </p:nvPr>
        </p:nvGraphicFramePr>
        <p:xfrm>
          <a:off x="900753" y="2060574"/>
          <a:ext cx="10467832" cy="431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Document" r:id="rId3" imgW="7664196" imgH="4026408" progId="Word.Document.8">
                  <p:embed/>
                </p:oleObj>
              </mc:Choice>
              <mc:Fallback>
                <p:oleObj name="Document" r:id="rId3" imgW="7664196" imgH="4026408" progId="Word.Document.8">
                  <p:embed/>
                  <p:pic>
                    <p:nvPicPr>
                      <p:cNvPr id="83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753" y="2060574"/>
                        <a:ext cx="10467832" cy="431333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0846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LIMFATIČKA TKIVA PROBAVNOG SUSTAVA (LTPS)</a:t>
            </a:r>
            <a:endParaRPr lang="hr-HR" dirty="0"/>
          </a:p>
        </p:txBody>
      </p:sp>
      <p:graphicFrame>
        <p:nvGraphicFramePr>
          <p:cNvPr id="880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569231"/>
              </p:ext>
            </p:extLst>
          </p:nvPr>
        </p:nvGraphicFramePr>
        <p:xfrm>
          <a:off x="696036" y="1844675"/>
          <a:ext cx="10909474" cy="481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Document" r:id="rId4" imgW="7098792" imgH="4814316" progId="Word.Document.8">
                  <p:embed/>
                </p:oleObj>
              </mc:Choice>
              <mc:Fallback>
                <p:oleObj name="Document" r:id="rId4" imgW="7098792" imgH="4814316" progId="Word.Document.8">
                  <p:embed/>
                  <p:pic>
                    <p:nvPicPr>
                      <p:cNvPr id="880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36" y="1844675"/>
                        <a:ext cx="10909474" cy="48148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127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Epitel dušnika</a:t>
            </a:r>
            <a:endParaRPr lang="hr-HR" dirty="0"/>
          </a:p>
        </p:txBody>
      </p:sp>
      <p:graphicFrame>
        <p:nvGraphicFramePr>
          <p:cNvPr id="72707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53868881"/>
              </p:ext>
            </p:extLst>
          </p:nvPr>
        </p:nvGraphicFramePr>
        <p:xfrm>
          <a:off x="1979613" y="1717675"/>
          <a:ext cx="10212387" cy="494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Drawing" r:id="rId3" imgW="6781506" imgH="7477801" progId="WPDraw30.Drawing">
                  <p:embed/>
                </p:oleObj>
              </mc:Choice>
              <mc:Fallback>
                <p:oleObj name="Drawing" r:id="rId3" imgW="6781506" imgH="7477801" progId="WPDraw30.Drawing">
                  <p:embed/>
                  <p:pic>
                    <p:nvPicPr>
                      <p:cNvPr id="72707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717675"/>
                        <a:ext cx="10212387" cy="494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7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smtClean="0"/>
              <a:t>Tonzile </a:t>
            </a:r>
          </a:p>
        </p:txBody>
      </p:sp>
      <p:sp>
        <p:nvSpPr>
          <p:cNvPr id="73731" name="Content Placeholder 1"/>
          <p:cNvSpPr>
            <a:spLocks noGrp="1"/>
          </p:cNvSpPr>
          <p:nvPr>
            <p:ph idx="1"/>
          </p:nvPr>
        </p:nvSpPr>
        <p:spPr>
          <a:xfrm>
            <a:off x="581192" y="2383752"/>
            <a:ext cx="11029615" cy="4360188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just"/>
            <a:r>
              <a:rPr lang="hr-HR" altLang="sr-Latn-RS" sz="2000" dirty="0" smtClean="0">
                <a:solidFill>
                  <a:schemeClr val="tx1"/>
                </a:solidFill>
              </a:rPr>
              <a:t>Tonzile se smatraju 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dijelom GALT</a:t>
            </a:r>
            <a:r>
              <a:rPr lang="hr-HR" altLang="sr-Latn-RS" sz="2000" dirty="0" smtClean="0">
                <a:solidFill>
                  <a:schemeClr val="tx1"/>
                </a:solidFill>
              </a:rPr>
              <a:t>; imaju 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mnogoslojni  pločasti epitel </a:t>
            </a:r>
            <a:r>
              <a:rPr lang="hr-HR" altLang="sr-Latn-RS" sz="2000" dirty="0" smtClean="0">
                <a:solidFill>
                  <a:schemeClr val="tx1"/>
                </a:solidFill>
              </a:rPr>
              <a:t>a </a:t>
            </a:r>
            <a:r>
              <a:rPr lang="hr-HR" altLang="sr-Latn-RS" sz="2000" dirty="0">
                <a:solidFill>
                  <a:schemeClr val="tx1"/>
                </a:solidFill>
              </a:rPr>
              <a:t>ne jednoslojni kao crijeva</a:t>
            </a:r>
          </a:p>
          <a:p>
            <a:pPr algn="just"/>
            <a:r>
              <a:rPr lang="hr-HR" altLang="sr-Latn-RS" sz="2000" dirty="0" smtClean="0">
                <a:solidFill>
                  <a:schemeClr val="tx1"/>
                </a:solidFill>
              </a:rPr>
              <a:t> Tonzile (krajnici) su parni ovalni </a:t>
            </a:r>
            <a:r>
              <a:rPr lang="hr-HR" altLang="sr-Latn-RS" sz="2000" b="1" dirty="0" err="1" smtClean="0">
                <a:solidFill>
                  <a:schemeClr val="tx1"/>
                </a:solidFill>
              </a:rPr>
              <a:t>limfoepitelni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 organi</a:t>
            </a:r>
            <a:r>
              <a:rPr lang="hr-HR" altLang="sr-Latn-RS" sz="2000" dirty="0" smtClean="0">
                <a:solidFill>
                  <a:schemeClr val="tx1"/>
                </a:solidFill>
              </a:rPr>
              <a:t>, smješteni na početku probavnog i dišnog sustava, posebice </a:t>
            </a:r>
            <a:r>
              <a:rPr lang="hr-HR" altLang="sr-Latn-RS" sz="2000" dirty="0" err="1" smtClean="0">
                <a:solidFill>
                  <a:schemeClr val="tx1"/>
                </a:solidFill>
              </a:rPr>
              <a:t>važani</a:t>
            </a:r>
            <a:r>
              <a:rPr lang="hr-HR" altLang="sr-Latn-RS" sz="2000" dirty="0" smtClean="0">
                <a:solidFill>
                  <a:schemeClr val="tx1"/>
                </a:solidFill>
              </a:rPr>
              <a:t> u obrani od </a:t>
            </a:r>
            <a:r>
              <a:rPr lang="hr-HR" altLang="sr-Latn-RS" sz="2000" b="1" dirty="0" err="1" smtClean="0">
                <a:solidFill>
                  <a:schemeClr val="tx1"/>
                </a:solidFill>
              </a:rPr>
              <a:t>peroralnih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 i </a:t>
            </a:r>
            <a:r>
              <a:rPr lang="hr-HR" altLang="sr-Latn-RS" sz="2000" b="1" dirty="0" err="1" smtClean="0">
                <a:solidFill>
                  <a:schemeClr val="tx1"/>
                </a:solidFill>
              </a:rPr>
              <a:t>aerogenih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 infekcija </a:t>
            </a:r>
            <a:r>
              <a:rPr lang="hr-HR" altLang="sr-Latn-RS" sz="2000" dirty="0" smtClean="0">
                <a:solidFill>
                  <a:schemeClr val="tx1"/>
                </a:solidFill>
              </a:rPr>
              <a:t>koji </a:t>
            </a:r>
            <a:r>
              <a:rPr lang="hr-HR" altLang="sr-Latn-RS" sz="2000" dirty="0" err="1" smtClean="0">
                <a:solidFill>
                  <a:schemeClr val="tx1"/>
                </a:solidFill>
              </a:rPr>
              <a:t>dospjevaju</a:t>
            </a:r>
            <a:r>
              <a:rPr lang="hr-HR" altLang="sr-Latn-RS" sz="2000" dirty="0" smtClean="0">
                <a:solidFill>
                  <a:schemeClr val="tx1"/>
                </a:solidFill>
              </a:rPr>
              <a:t> preko sluznice nosne i usne šupljine. </a:t>
            </a:r>
          </a:p>
          <a:p>
            <a:pPr algn="just"/>
            <a:r>
              <a:rPr lang="hr-HR" altLang="sr-Latn-RS" sz="2000" dirty="0" smtClean="0">
                <a:solidFill>
                  <a:schemeClr val="tx1"/>
                </a:solidFill>
              </a:rPr>
              <a:t>Imaju samo dovodnu a ne i odvodnu krvnu žilu.</a:t>
            </a:r>
          </a:p>
          <a:p>
            <a:pPr algn="just"/>
            <a:r>
              <a:rPr lang="hr-HR" altLang="sr-Latn-RS" sz="2000" dirty="0" smtClean="0">
                <a:solidFill>
                  <a:schemeClr val="tx1"/>
                </a:solidFill>
              </a:rPr>
              <a:t> Površina tonzila je 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izbrazdana epitelnim raspuklinama ždrijelne sluznice </a:t>
            </a:r>
            <a:r>
              <a:rPr lang="hr-HR" altLang="sr-Latn-RS" sz="2000" dirty="0" smtClean="0">
                <a:solidFill>
                  <a:schemeClr val="tx1"/>
                </a:solidFill>
              </a:rPr>
              <a:t>što omogućuje bliski doticaj antigena i tonzila. </a:t>
            </a:r>
          </a:p>
          <a:p>
            <a:pPr algn="just"/>
            <a:r>
              <a:rPr lang="hr-HR" altLang="sr-Latn-RS" sz="2000" dirty="0" smtClean="0">
                <a:solidFill>
                  <a:schemeClr val="tx1"/>
                </a:solidFill>
              </a:rPr>
              <a:t>U dubini smješteni su tipični limfni čvorići sa zametnim središtima koja sadržavaju </a:t>
            </a:r>
            <a:r>
              <a:rPr lang="hr-HR" altLang="sr-Latn-RS" sz="2000" b="1" dirty="0" err="1" smtClean="0">
                <a:solidFill>
                  <a:schemeClr val="tx1"/>
                </a:solidFill>
              </a:rPr>
              <a:t>limfocite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 B</a:t>
            </a:r>
            <a:r>
              <a:rPr lang="hr-HR" altLang="sr-Latn-RS" sz="2000" dirty="0" smtClean="0">
                <a:solidFill>
                  <a:schemeClr val="tx1"/>
                </a:solidFill>
              </a:rPr>
              <a:t>. Oko čvorića nalaze se </a:t>
            </a:r>
            <a:r>
              <a:rPr lang="hr-HR" altLang="sr-Latn-RS" sz="2000" b="1" dirty="0" err="1" smtClean="0">
                <a:solidFill>
                  <a:schemeClr val="tx1"/>
                </a:solidFill>
              </a:rPr>
              <a:t>limfociti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 T i plazma stanice</a:t>
            </a:r>
            <a:r>
              <a:rPr lang="hr-HR" altLang="sr-Latn-RS" sz="2000" dirty="0" smtClean="0">
                <a:solidFill>
                  <a:schemeClr val="tx1"/>
                </a:solidFill>
              </a:rPr>
              <a:t> koje 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sintetiziraju </a:t>
            </a:r>
            <a:r>
              <a:rPr lang="hr-HR" altLang="sr-Latn-RS" sz="2000" b="1" dirty="0" err="1" smtClean="0">
                <a:solidFill>
                  <a:schemeClr val="tx1"/>
                </a:solidFill>
              </a:rPr>
              <a:t>IgA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 ali i </a:t>
            </a:r>
            <a:r>
              <a:rPr lang="hr-HR" altLang="sr-Latn-RS" sz="2000" b="1" dirty="0" err="1" smtClean="0">
                <a:solidFill>
                  <a:schemeClr val="tx1"/>
                </a:solidFill>
              </a:rPr>
              <a:t>IgM</a:t>
            </a:r>
            <a:r>
              <a:rPr lang="hr-HR" altLang="sr-Latn-RS" sz="2000" b="1" dirty="0" smtClean="0">
                <a:solidFill>
                  <a:schemeClr val="tx1"/>
                </a:solidFill>
              </a:rPr>
              <a:t>, </a:t>
            </a:r>
            <a:r>
              <a:rPr lang="hr-HR" sz="2000" b="1" dirty="0" err="1" smtClean="0">
                <a:solidFill>
                  <a:schemeClr val="tx1"/>
                </a:solidFill>
              </a:rPr>
              <a:t>IgG</a:t>
            </a:r>
            <a:r>
              <a:rPr lang="hr-HR" sz="2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hr-HR" altLang="sr-Latn-RS" sz="2000" dirty="0" smtClean="0">
                <a:solidFill>
                  <a:schemeClr val="tx1"/>
                </a:solidFill>
              </a:rPr>
              <a:t>Povećanje tonzila-</a:t>
            </a:r>
            <a:r>
              <a:rPr lang="hr-HR" altLang="sr-Latn-RS" sz="2000" dirty="0" err="1" smtClean="0">
                <a:solidFill>
                  <a:schemeClr val="tx1"/>
                </a:solidFill>
              </a:rPr>
              <a:t>streptokoki</a:t>
            </a:r>
            <a:r>
              <a:rPr lang="hr-HR" altLang="sr-Latn-RS" sz="2000" dirty="0" smtClean="0">
                <a:solidFill>
                  <a:schemeClr val="tx1"/>
                </a:solidFill>
              </a:rPr>
              <a:t> ili </a:t>
            </a:r>
            <a:r>
              <a:rPr lang="hr-HR" altLang="sr-Latn-RS" sz="2000" dirty="0" err="1" smtClean="0">
                <a:solidFill>
                  <a:schemeClr val="tx1"/>
                </a:solidFill>
              </a:rPr>
              <a:t>Epstein-barrov</a:t>
            </a:r>
            <a:r>
              <a:rPr lang="hr-HR" altLang="sr-Latn-RS" sz="2000" dirty="0" smtClean="0">
                <a:solidFill>
                  <a:schemeClr val="tx1"/>
                </a:solidFill>
              </a:rPr>
              <a:t> virus</a:t>
            </a:r>
          </a:p>
        </p:txBody>
      </p:sp>
      <p:pic>
        <p:nvPicPr>
          <p:cNvPr id="512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45" y="209280"/>
            <a:ext cx="3358570" cy="228853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8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BIOLOŠKE ZNAČAJKE M</a:t>
            </a:r>
            <a:r>
              <a:rPr lang="hr-HR" smtClean="0"/>
              <a:t>UKOZNOG IMUNOSNOG SUSTAVA</a:t>
            </a:r>
            <a:endParaRPr lang="hr-HR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MUKOZE – ULAZNA VRATA HUMANIH/ANIMALNIH INFEKCIJA </a:t>
            </a:r>
            <a:endParaRPr lang="hr-HR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MUKOZNE POVRŠINE - PRIMARNI DODIR S Ag IZ OKOLIŠA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800" b="1" dirty="0" smtClean="0">
                <a:solidFill>
                  <a:schemeClr val="tx1"/>
                </a:solidFill>
              </a:rPr>
              <a:t>STRATEŠKA RASPODJELA </a:t>
            </a:r>
            <a:r>
              <a:rPr lang="hr-HR" sz="1800" b="1" dirty="0">
                <a:solidFill>
                  <a:schemeClr val="tx1"/>
                </a:solidFill>
              </a:rPr>
              <a:t>Ag STIMULIRANIH IMUNOSNIH STANICA U ODJELJKE  MUKOZNG  IMUNOSNOG SUSTAVA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1800" dirty="0" smtClean="0"/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2900054" y="3566615"/>
            <a:ext cx="7380288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FFFF00"/>
              </a:buClr>
              <a:defRPr/>
            </a:pP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8828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 advAuto="4000"/>
      <p:bldP spid="88069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Mukozne površine</a:t>
            </a:r>
            <a:br>
              <a:rPr lang="hr-HR" altLang="sr-Latn-RS" smtClean="0"/>
            </a:br>
            <a:endParaRPr lang="hr-HR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6919530" y="1369566"/>
            <a:ext cx="5194767" cy="5349920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just"/>
            <a:r>
              <a:rPr lang="hr-H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mukozne</a:t>
            </a:r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površine nosa, te suznih, mliječnih i </a:t>
            </a:r>
            <a:r>
              <a:rPr lang="hr-H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slinskih</a:t>
            </a:r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žlijezda</a:t>
            </a:r>
          </a:p>
          <a:p>
            <a:pPr algn="just"/>
            <a:r>
              <a:rPr lang="hr-HR" sz="2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mukozne</a:t>
            </a:r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 dijelove usne šupljine, desni, te dišnog, probavnog i mokraćno-spolnog sustava </a:t>
            </a:r>
          </a:p>
          <a:p>
            <a:pPr algn="just"/>
            <a:r>
              <a:rPr lang="hr-HR" sz="2400" dirty="0">
                <a:solidFill>
                  <a:schemeClr val="tx1"/>
                </a:solidFill>
                <a:latin typeface="Arial Narrow" panose="020B0606020202030204" pitchFamily="34" charset="0"/>
              </a:rPr>
              <a:t>koža </a:t>
            </a:r>
            <a:r>
              <a:rPr lang="hr-HR" sz="2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(?)</a:t>
            </a:r>
          </a:p>
          <a:p>
            <a:pPr algn="just"/>
            <a:endParaRPr lang="hr-HR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hr-HR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Sekretorni</a:t>
            </a:r>
            <a:r>
              <a:rPr lang="hr-H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r-HR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IgA</a:t>
            </a:r>
            <a:r>
              <a:rPr lang="hr-H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nalazi se u sekretima bronha, crijeva, znoju, suzama i </a:t>
            </a:r>
            <a:r>
              <a:rPr lang="hr-HR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kolostrumu</a:t>
            </a:r>
            <a:r>
              <a:rPr lang="hr-HR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te štiti intestinalni i respiratorni trakt od virusnih infekcija</a:t>
            </a:r>
            <a:r>
              <a:rPr lang="hr-HR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  <a:endParaRPr lang="hr-HR" sz="2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3251" name="Picture 4" descr="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3" y="1662485"/>
            <a:ext cx="6201744" cy="48884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904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Stanice </a:t>
            </a:r>
            <a:r>
              <a:rPr lang="hr-HR" dirty="0" err="1" smtClean="0"/>
              <a:t>imunosnog</a:t>
            </a:r>
            <a:r>
              <a:rPr lang="hr-HR" dirty="0" smtClean="0"/>
              <a:t> sustava kože</a:t>
            </a:r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3" y="1717990"/>
            <a:ext cx="5601244" cy="5068377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464098" y="1668456"/>
            <a:ext cx="6614171" cy="5117911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hr-HR" sz="1600" b="1" dirty="0" err="1" smtClean="0">
                <a:solidFill>
                  <a:schemeClr val="tx1"/>
                </a:solidFill>
              </a:rPr>
              <a:t>Keratinociti</a:t>
            </a:r>
            <a:r>
              <a:rPr lang="hr-HR" sz="1600" dirty="0" smtClean="0">
                <a:solidFill>
                  <a:schemeClr val="tx1"/>
                </a:solidFill>
              </a:rPr>
              <a:t> aktivno reagiraju na patogene i ozljedu </a:t>
            </a:r>
          </a:p>
          <a:p>
            <a:r>
              <a:rPr lang="hr-HR" sz="1600" dirty="0" smtClean="0">
                <a:solidFill>
                  <a:schemeClr val="tx1"/>
                </a:solidFill>
              </a:rPr>
              <a:t>Stvaraju </a:t>
            </a:r>
            <a:r>
              <a:rPr lang="hr-HR" sz="1600" b="1" dirty="0" smtClean="0">
                <a:solidFill>
                  <a:schemeClr val="tx1"/>
                </a:solidFill>
              </a:rPr>
              <a:t>antimikrobne peptide </a:t>
            </a:r>
            <a:r>
              <a:rPr lang="hr-HR" sz="1600" dirty="0" smtClean="0">
                <a:solidFill>
                  <a:schemeClr val="tx1"/>
                </a:solidFill>
              </a:rPr>
              <a:t>(</a:t>
            </a:r>
            <a:r>
              <a:rPr lang="hr-HR" sz="1600" dirty="0" err="1" smtClean="0">
                <a:solidFill>
                  <a:schemeClr val="tx1"/>
                </a:solidFill>
              </a:rPr>
              <a:t>defenzine</a:t>
            </a:r>
            <a:r>
              <a:rPr lang="hr-HR" sz="1600" dirty="0" smtClean="0">
                <a:solidFill>
                  <a:schemeClr val="tx1"/>
                </a:solidFill>
              </a:rPr>
              <a:t>, S100, </a:t>
            </a:r>
            <a:r>
              <a:rPr lang="hr-HR" sz="1600" dirty="0" err="1" smtClean="0">
                <a:solidFill>
                  <a:schemeClr val="tx1"/>
                </a:solidFill>
              </a:rPr>
              <a:t>katelicidine</a:t>
            </a:r>
            <a:r>
              <a:rPr lang="hr-HR" sz="1600" dirty="0" smtClean="0">
                <a:solidFill>
                  <a:schemeClr val="tx1"/>
                </a:solidFill>
              </a:rPr>
              <a:t>) koji ubijaju mikroorganizme i </a:t>
            </a:r>
            <a:r>
              <a:rPr lang="hr-HR" sz="1600" b="1" dirty="0" err="1" smtClean="0">
                <a:solidFill>
                  <a:schemeClr val="tx1"/>
                </a:solidFill>
              </a:rPr>
              <a:t>citokine</a:t>
            </a:r>
            <a:r>
              <a:rPr lang="hr-HR" sz="1600" dirty="0" smtClean="0">
                <a:solidFill>
                  <a:schemeClr val="tx1"/>
                </a:solidFill>
              </a:rPr>
              <a:t> koji reguliraju </a:t>
            </a:r>
            <a:r>
              <a:rPr lang="hr-HR" sz="1600" dirty="0" err="1" smtClean="0">
                <a:solidFill>
                  <a:schemeClr val="tx1"/>
                </a:solidFill>
              </a:rPr>
              <a:t>imunosni</a:t>
            </a:r>
            <a:r>
              <a:rPr lang="hr-HR" sz="1600" dirty="0" smtClean="0">
                <a:solidFill>
                  <a:schemeClr val="tx1"/>
                </a:solidFill>
              </a:rPr>
              <a:t> odgovor (TNF, timusni </a:t>
            </a:r>
            <a:r>
              <a:rPr lang="hr-HR" sz="1600" dirty="0" err="1" smtClean="0">
                <a:solidFill>
                  <a:schemeClr val="tx1"/>
                </a:solidFill>
              </a:rPr>
              <a:t>stromalni</a:t>
            </a:r>
            <a:r>
              <a:rPr lang="hr-HR" sz="1600" dirty="0" smtClean="0">
                <a:solidFill>
                  <a:schemeClr val="tx1"/>
                </a:solidFill>
              </a:rPr>
              <a:t> </a:t>
            </a:r>
            <a:r>
              <a:rPr lang="hr-HR" sz="1600" dirty="0" err="1" smtClean="0">
                <a:solidFill>
                  <a:schemeClr val="tx1"/>
                </a:solidFill>
              </a:rPr>
              <a:t>limfopoetin</a:t>
            </a:r>
            <a:r>
              <a:rPr lang="hr-HR" sz="1600" dirty="0" smtClean="0">
                <a:solidFill>
                  <a:schemeClr val="tx1"/>
                </a:solidFill>
              </a:rPr>
              <a:t> (TSLP), IL-1, IL-6, IL-18 i IL-33, GM-CSF</a:t>
            </a:r>
          </a:p>
          <a:p>
            <a:r>
              <a:rPr lang="hr-HR" sz="1600" dirty="0" smtClean="0">
                <a:solidFill>
                  <a:schemeClr val="tx1"/>
                </a:solidFill>
              </a:rPr>
              <a:t>Prisutni </a:t>
            </a:r>
            <a:r>
              <a:rPr lang="hr-HR" sz="1600" b="1" dirty="0" smtClean="0">
                <a:solidFill>
                  <a:schemeClr val="tx1"/>
                </a:solidFill>
              </a:rPr>
              <a:t>TLR i NOD </a:t>
            </a:r>
            <a:r>
              <a:rPr lang="hr-HR" sz="1600" dirty="0" smtClean="0">
                <a:solidFill>
                  <a:schemeClr val="tx1"/>
                </a:solidFill>
              </a:rPr>
              <a:t>(NLRP3) </a:t>
            </a:r>
          </a:p>
          <a:p>
            <a:r>
              <a:rPr lang="hr-HR" sz="1600" dirty="0" err="1" smtClean="0">
                <a:solidFill>
                  <a:schemeClr val="tx1"/>
                </a:solidFill>
              </a:rPr>
              <a:t>Keratinociti</a:t>
            </a:r>
            <a:r>
              <a:rPr lang="hr-HR" sz="1600" dirty="0" smtClean="0">
                <a:solidFill>
                  <a:schemeClr val="tx1"/>
                </a:solidFill>
              </a:rPr>
              <a:t> konstitutivno stvaraju pro-IL-1</a:t>
            </a:r>
            <a:r>
              <a:rPr lang="hr-HR" sz="1600" dirty="0" smtClean="0">
                <a:solidFill>
                  <a:schemeClr val="tx1"/>
                </a:solidFill>
                <a:sym typeface="Symbol" panose="05050102010706020507" pitchFamily="18" charset="2"/>
              </a:rPr>
              <a:t> i IL-18</a:t>
            </a:r>
          </a:p>
          <a:p>
            <a:r>
              <a:rPr lang="hr-HR" sz="16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UV svjetlo-aktivira </a:t>
            </a:r>
            <a:r>
              <a:rPr lang="hr-HR" sz="1600" b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inflamasom</a:t>
            </a:r>
            <a:endParaRPr lang="hr-HR" sz="1600" b="1" dirty="0" smtClean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hr-HR" sz="16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Stanice T-95% memorijski fenotip (2x 10</a:t>
            </a:r>
            <a:r>
              <a:rPr lang="hr-HR" sz="1600" b="1" baseline="30000" dirty="0" smtClean="0">
                <a:solidFill>
                  <a:schemeClr val="tx1"/>
                </a:solidFill>
                <a:sym typeface="Symbol" panose="05050102010706020507" pitchFamily="18" charset="2"/>
              </a:rPr>
              <a:t>10</a:t>
            </a:r>
            <a:r>
              <a:rPr lang="hr-HR" sz="16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), 98% u </a:t>
            </a:r>
            <a:r>
              <a:rPr lang="hr-HR" sz="1600" b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dermisu</a:t>
            </a:r>
            <a:endParaRPr lang="hr-HR" sz="1600" b="1" dirty="0" smtClean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hr-HR" sz="1600" dirty="0" smtClean="0">
                <a:solidFill>
                  <a:schemeClr val="tx1"/>
                </a:solidFill>
                <a:sym typeface="Symbol" panose="05050102010706020507" pitchFamily="18" charset="2"/>
              </a:rPr>
              <a:t>Od </a:t>
            </a:r>
            <a:r>
              <a:rPr lang="hr-HR" sz="16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Tstanica</a:t>
            </a:r>
            <a:r>
              <a:rPr lang="hr-HR" sz="1600" dirty="0" smtClean="0">
                <a:solidFill>
                  <a:schemeClr val="tx1"/>
                </a:solidFill>
                <a:sym typeface="Symbol" panose="05050102010706020507" pitchFamily="18" charset="2"/>
              </a:rPr>
              <a:t>: Th1, Th2, Th17, </a:t>
            </a:r>
            <a:r>
              <a:rPr lang="hr-HR" sz="16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Treg</a:t>
            </a:r>
            <a:endParaRPr lang="hr-HR" sz="1600" dirty="0" smtClean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hr-HR" sz="1600" dirty="0" smtClean="0">
                <a:solidFill>
                  <a:schemeClr val="tx1"/>
                </a:solidFill>
                <a:sym typeface="Symbol" panose="05050102010706020507" pitchFamily="18" charset="2"/>
              </a:rPr>
              <a:t>Th1 i th17-obrana od </a:t>
            </a:r>
            <a:r>
              <a:rPr lang="hr-HR" sz="16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unutarstaničnih</a:t>
            </a:r>
            <a:r>
              <a:rPr lang="hr-HR" sz="1600" dirty="0" smtClean="0">
                <a:solidFill>
                  <a:schemeClr val="tx1"/>
                </a:solidFill>
                <a:sym typeface="Symbol" panose="05050102010706020507" pitchFamily="18" charset="2"/>
              </a:rPr>
              <a:t> i </a:t>
            </a:r>
            <a:r>
              <a:rPr lang="hr-HR" sz="16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izvanstaničnih</a:t>
            </a:r>
            <a:r>
              <a:rPr lang="hr-HR" sz="1600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hr-HR" sz="16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mikrorganizama</a:t>
            </a:r>
            <a:endParaRPr lang="hr-HR" sz="1600" dirty="0" smtClean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hr-HR" sz="16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Th17 - potiče izražaj </a:t>
            </a:r>
            <a:r>
              <a:rPr lang="hr-HR" sz="1600" b="1" dirty="0" err="1">
                <a:solidFill>
                  <a:schemeClr val="tx1"/>
                </a:solidFill>
              </a:rPr>
              <a:t>defenzine</a:t>
            </a:r>
            <a:r>
              <a:rPr lang="hr-HR" sz="1600" b="1" dirty="0">
                <a:solidFill>
                  <a:schemeClr val="tx1"/>
                </a:solidFill>
              </a:rPr>
              <a:t>, S100, </a:t>
            </a:r>
            <a:r>
              <a:rPr lang="hr-HR" sz="1600" b="1" dirty="0" err="1" smtClean="0">
                <a:solidFill>
                  <a:schemeClr val="tx1"/>
                </a:solidFill>
              </a:rPr>
              <a:t>katelicidine</a:t>
            </a:r>
            <a:endParaRPr lang="hr-HR" sz="1600" b="1" dirty="0" smtClean="0">
              <a:solidFill>
                <a:schemeClr val="tx1"/>
              </a:solidFill>
            </a:endParaRPr>
          </a:p>
          <a:p>
            <a:r>
              <a:rPr lang="hr-HR" sz="16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Th2 - IL4, i IL-13- zaustavlja </a:t>
            </a:r>
            <a:r>
              <a:rPr lang="hr-HR" sz="1600" b="1" dirty="0">
                <a:solidFill>
                  <a:schemeClr val="tx1"/>
                </a:solidFill>
                <a:sym typeface="Symbol" panose="05050102010706020507" pitchFamily="18" charset="2"/>
              </a:rPr>
              <a:t>proizvodnju </a:t>
            </a:r>
            <a:r>
              <a:rPr lang="hr-HR" sz="1600" b="1" dirty="0" err="1">
                <a:solidFill>
                  <a:schemeClr val="tx1"/>
                </a:solidFill>
                <a:sym typeface="Symbol" panose="05050102010706020507" pitchFamily="18" charset="2"/>
              </a:rPr>
              <a:t>defenzine</a:t>
            </a:r>
            <a:r>
              <a:rPr lang="hr-HR" sz="1600" b="1" dirty="0">
                <a:solidFill>
                  <a:schemeClr val="tx1"/>
                </a:solidFill>
                <a:sym typeface="Symbol" panose="05050102010706020507" pitchFamily="18" charset="2"/>
              </a:rPr>
              <a:t>, S100, </a:t>
            </a:r>
            <a:r>
              <a:rPr lang="hr-HR" sz="1600" b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katelicidina</a:t>
            </a:r>
            <a:endParaRPr lang="hr-HR" sz="1600" b="1" dirty="0" smtClean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hr-HR" sz="16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T-, </a:t>
            </a:r>
            <a:r>
              <a:rPr lang="hr-HR" sz="1600" b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intrepidermalni</a:t>
            </a:r>
            <a:r>
              <a:rPr lang="hr-HR" sz="1600" b="1" dirty="0" smtClean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hr-HR" sz="1600" b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limfociti</a:t>
            </a:r>
            <a:endParaRPr lang="hr-HR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2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41" y="595744"/>
            <a:ext cx="4552386" cy="609888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22617" y="729658"/>
            <a:ext cx="7282891" cy="711215"/>
          </a:xfrm>
        </p:spPr>
        <p:txBody>
          <a:bodyPr/>
          <a:lstStyle/>
          <a:p>
            <a:r>
              <a:rPr lang="hr-HR" dirty="0" err="1" smtClean="0"/>
              <a:t>Svojsvo</a:t>
            </a:r>
            <a:r>
              <a:rPr lang="hr-HR" dirty="0" smtClean="0"/>
              <a:t> udomaćivanja </a:t>
            </a:r>
            <a:r>
              <a:rPr lang="hr-HR" dirty="0" err="1" smtClean="0"/>
              <a:t>limfocita</a:t>
            </a:r>
            <a:r>
              <a:rPr lang="hr-HR" dirty="0" smtClean="0"/>
              <a:t> u koži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5846619" y="2978727"/>
            <a:ext cx="605443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 smtClean="0"/>
              <a:t>UVB- potiče stvaranje </a:t>
            </a:r>
            <a:r>
              <a:rPr lang="hr-HR" dirty="0"/>
              <a:t>vitamina  </a:t>
            </a:r>
            <a:r>
              <a:rPr lang="hr-HR" dirty="0" smtClean="0"/>
              <a:t>D,</a:t>
            </a:r>
            <a:endParaRPr lang="hr-H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 smtClean="0"/>
              <a:t> Vitamin D potiče izražaj </a:t>
            </a:r>
            <a:r>
              <a:rPr lang="hr-HR" dirty="0" err="1" smtClean="0"/>
              <a:t>kemokinskog</a:t>
            </a:r>
            <a:r>
              <a:rPr lang="hr-HR" dirty="0" smtClean="0"/>
              <a:t> receptora CCR10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/>
              <a:t>IL-12-potiče </a:t>
            </a:r>
            <a:r>
              <a:rPr lang="hr-HR" dirty="0" err="1"/>
              <a:t>ligand</a:t>
            </a:r>
            <a:r>
              <a:rPr lang="hr-HR" dirty="0"/>
              <a:t> za </a:t>
            </a:r>
            <a:r>
              <a:rPr lang="hr-HR" dirty="0" smtClean="0"/>
              <a:t>E-</a:t>
            </a:r>
            <a:r>
              <a:rPr lang="hr-HR" dirty="0" err="1" smtClean="0"/>
              <a:t>selektin</a:t>
            </a:r>
            <a:endParaRPr lang="hr-HR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 smtClean="0"/>
              <a:t>CLA-kožni antigen povezan s </a:t>
            </a:r>
            <a:r>
              <a:rPr lang="hr-HR" dirty="0" err="1" smtClean="0"/>
              <a:t>limfocitima</a:t>
            </a:r>
            <a:r>
              <a:rPr lang="hr-HR" dirty="0" smtClean="0"/>
              <a:t> </a:t>
            </a:r>
            <a:r>
              <a:rPr lang="hr-HR" dirty="0"/>
              <a:t>(engl. </a:t>
            </a:r>
            <a:r>
              <a:rPr lang="hr-HR" i="1" dirty="0" err="1"/>
              <a:t>cutaneous</a:t>
            </a:r>
            <a:r>
              <a:rPr lang="hr-HR" i="1" dirty="0"/>
              <a:t> </a:t>
            </a:r>
            <a:r>
              <a:rPr lang="hr-HR" i="1" dirty="0" err="1"/>
              <a:t>lymphocyte-associated</a:t>
            </a:r>
            <a:r>
              <a:rPr lang="hr-HR" i="1" dirty="0"/>
              <a:t> </a:t>
            </a:r>
            <a:r>
              <a:rPr lang="hr-HR" i="1" dirty="0" smtClean="0"/>
              <a:t>antigen</a:t>
            </a:r>
            <a:r>
              <a:rPr lang="hr-HR" dirty="0" smtClean="0"/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 smtClean="0"/>
              <a:t>Drugi signali potiču CCR4, CCr8, CCR10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 smtClean="0"/>
              <a:t>Usmjeravanje izvršnih </a:t>
            </a:r>
            <a:r>
              <a:rPr lang="hr-HR" dirty="0" err="1" smtClean="0"/>
              <a:t>limfocita</a:t>
            </a:r>
            <a:r>
              <a:rPr lang="hr-HR" dirty="0" smtClean="0"/>
              <a:t> T u kožu</a:t>
            </a:r>
          </a:p>
        </p:txBody>
      </p:sp>
    </p:spTree>
    <p:extLst>
      <p:ext uri="{BB962C8B-B14F-4D97-AF65-F5344CB8AC3E}">
        <p14:creationId xmlns:p14="http://schemas.microsoft.com/office/powerpoint/2010/main" val="49550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786" y="3653604"/>
            <a:ext cx="5333437" cy="3122509"/>
          </a:xfrm>
          <a:prstGeom prst="rect">
            <a:avLst/>
          </a:prstGeom>
        </p:spPr>
      </p:pic>
      <p:pic>
        <p:nvPicPr>
          <p:cNvPr id="78850" name="Picture 2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" y="723344"/>
            <a:ext cx="8848403" cy="4506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Freeform 3"/>
          <p:cNvSpPr>
            <a:spLocks/>
          </p:cNvSpPr>
          <p:nvPr/>
        </p:nvSpPr>
        <p:spPr bwMode="auto">
          <a:xfrm>
            <a:off x="703158" y="1623106"/>
            <a:ext cx="3873486" cy="333375"/>
          </a:xfrm>
          <a:custGeom>
            <a:avLst/>
            <a:gdLst>
              <a:gd name="T0" fmla="*/ 0 w 2513"/>
              <a:gd name="T1" fmla="*/ 2147483646 h 210"/>
              <a:gd name="T2" fmla="*/ 0 w 2513"/>
              <a:gd name="T3" fmla="*/ 0 h 210"/>
              <a:gd name="T4" fmla="*/ 2147483646 w 2513"/>
              <a:gd name="T5" fmla="*/ 0 h 210"/>
              <a:gd name="T6" fmla="*/ 2147483646 w 2513"/>
              <a:gd name="T7" fmla="*/ 2147483646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2513"/>
              <a:gd name="T13" fmla="*/ 0 h 210"/>
              <a:gd name="T14" fmla="*/ 2513 w 2513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13" h="210">
                <a:moveTo>
                  <a:pt x="0" y="209"/>
                </a:moveTo>
                <a:lnTo>
                  <a:pt x="0" y="0"/>
                </a:lnTo>
                <a:lnTo>
                  <a:pt x="2512" y="0"/>
                </a:lnTo>
                <a:lnTo>
                  <a:pt x="2512" y="209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6260" name="Freeform 4"/>
          <p:cNvSpPr>
            <a:spLocks/>
          </p:cNvSpPr>
          <p:nvPr/>
        </p:nvSpPr>
        <p:spPr bwMode="auto">
          <a:xfrm>
            <a:off x="5481944" y="1619931"/>
            <a:ext cx="2584894" cy="333375"/>
          </a:xfrm>
          <a:custGeom>
            <a:avLst/>
            <a:gdLst>
              <a:gd name="T0" fmla="*/ 0 w 1677"/>
              <a:gd name="T1" fmla="*/ 2147483646 h 210"/>
              <a:gd name="T2" fmla="*/ 0 w 1677"/>
              <a:gd name="T3" fmla="*/ 0 h 210"/>
              <a:gd name="T4" fmla="*/ 2147483646 w 1677"/>
              <a:gd name="T5" fmla="*/ 0 h 210"/>
              <a:gd name="T6" fmla="*/ 2147483646 w 1677"/>
              <a:gd name="T7" fmla="*/ 2147483646 h 210"/>
              <a:gd name="T8" fmla="*/ 0 60000 65536"/>
              <a:gd name="T9" fmla="*/ 0 60000 65536"/>
              <a:gd name="T10" fmla="*/ 0 60000 65536"/>
              <a:gd name="T11" fmla="*/ 0 60000 65536"/>
              <a:gd name="T12" fmla="*/ 0 w 1677"/>
              <a:gd name="T13" fmla="*/ 0 h 210"/>
              <a:gd name="T14" fmla="*/ 1677 w 1677"/>
              <a:gd name="T15" fmla="*/ 210 h 2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7" h="210">
                <a:moveTo>
                  <a:pt x="0" y="209"/>
                </a:moveTo>
                <a:lnTo>
                  <a:pt x="0" y="0"/>
                </a:lnTo>
                <a:lnTo>
                  <a:pt x="1676" y="0"/>
                </a:lnTo>
                <a:lnTo>
                  <a:pt x="1676" y="209"/>
                </a:lnTo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588067" y="3193143"/>
            <a:ext cx="816931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Neutrofil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10 - 14 </a:t>
            </a:r>
            <a:r>
              <a:rPr lang="en-GB" altLang="sr-Latn-RS" sz="1200" b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50 - 70%</a:t>
            </a: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2283512" y="3191555"/>
            <a:ext cx="815389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Eozinofil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10 - 14 </a:t>
            </a:r>
            <a:r>
              <a:rPr lang="en-GB" altLang="sr-Latn-RS" sz="1200" b="1" dirty="0" err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1 - 5%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3934512" y="3191555"/>
            <a:ext cx="815389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Bazofil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10 - 14 </a:t>
            </a:r>
            <a:r>
              <a:rPr lang="en-GB" altLang="sr-Latn-RS" sz="1200" b="1" dirty="0" err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endParaRPr lang="en-GB" altLang="sr-Latn-RS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0 - 1%</a:t>
            </a: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5645842" y="3191555"/>
            <a:ext cx="816931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Monocit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15 - 20 </a:t>
            </a:r>
            <a:r>
              <a:rPr lang="en-GB" altLang="sr-Latn-RS" sz="1200" b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1 - 6%</a:t>
            </a: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7374629" y="3191555"/>
            <a:ext cx="816931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Limfocit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8 - 10 </a:t>
            </a:r>
            <a:r>
              <a:rPr lang="en-GB" altLang="sr-Latn-RS" sz="1200" b="1">
                <a:solidFill>
                  <a:srgbClr val="000000"/>
                </a:solidFill>
                <a:latin typeface="WP MathA" pitchFamily="2" charset="2"/>
              </a:rPr>
              <a:t>F</a:t>
            </a:r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</a:p>
          <a:p>
            <a:pPr algn="ctr" eaLnBrk="1" hangingPunct="1"/>
            <a:r>
              <a:rPr lang="en-GB" altLang="sr-Latn-RS" sz="1200" b="1">
                <a:solidFill>
                  <a:srgbClr val="000000"/>
                </a:solidFill>
                <a:latin typeface="Arial" panose="020B0604020202020204" pitchFamily="34" charset="0"/>
              </a:rPr>
              <a:t>20 - 40%</a:t>
            </a:r>
          </a:p>
        </p:txBody>
      </p:sp>
      <p:sp>
        <p:nvSpPr>
          <p:cNvPr id="96266" name="Rectangle 10"/>
          <p:cNvSpPr>
            <a:spLocks noChangeArrowheads="1"/>
          </p:cNvSpPr>
          <p:nvPr/>
        </p:nvSpPr>
        <p:spPr bwMode="auto">
          <a:xfrm>
            <a:off x="1591182" y="983343"/>
            <a:ext cx="2173344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b="1" dirty="0" err="1">
                <a:solidFill>
                  <a:srgbClr val="000000"/>
                </a:solidFill>
                <a:latin typeface="Arial" panose="020B0604020202020204" pitchFamily="34" charset="0"/>
              </a:rPr>
              <a:t>Granularni</a:t>
            </a:r>
            <a:r>
              <a:rPr lang="en-GB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sr-Latn-RS" b="1" dirty="0" err="1">
                <a:solidFill>
                  <a:srgbClr val="000000"/>
                </a:solidFill>
                <a:latin typeface="Arial" panose="020B0604020202020204" pitchFamily="34" charset="0"/>
              </a:rPr>
              <a:t>leukociti</a:t>
            </a:r>
            <a:endParaRPr lang="en-GB" altLang="sr-Latn-R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lang="en-GB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sr-Latn-RS" b="1" dirty="0" err="1">
                <a:solidFill>
                  <a:srgbClr val="000000"/>
                </a:solidFill>
                <a:latin typeface="Arial" panose="020B0604020202020204" pitchFamily="34" charset="0"/>
              </a:rPr>
              <a:t>granulociti</a:t>
            </a:r>
            <a:r>
              <a:rPr lang="en-GB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5523962" y="983343"/>
            <a:ext cx="233364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Agranularni leukociti</a:t>
            </a:r>
          </a:p>
          <a:p>
            <a:pPr algn="ctr" eaLnBrk="1" hangingPunct="1"/>
            <a:r>
              <a:rPr lang="en-GB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(agranulociti)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866325" y="4167940"/>
            <a:ext cx="4615619" cy="72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3600" b="1" dirty="0" err="1">
                <a:latin typeface="Arial" panose="020B0604020202020204" pitchFamily="34" charset="0"/>
              </a:rPr>
              <a:t>Leukociti</a:t>
            </a:r>
            <a:r>
              <a:rPr lang="en-GB" altLang="sr-Latn-RS" sz="3600" b="1" dirty="0">
                <a:latin typeface="Arial" panose="020B0604020202020204" pitchFamily="34" charset="0"/>
              </a:rPr>
              <a:t> </a:t>
            </a:r>
            <a:r>
              <a:rPr lang="hr-HR" altLang="sr-Latn-RS" sz="3600" b="1" dirty="0">
                <a:latin typeface="Arial" panose="020B0604020202020204" pitchFamily="34" charset="0"/>
              </a:rPr>
              <a:t>u č</a:t>
            </a:r>
            <a:r>
              <a:rPr lang="en-GB" altLang="sr-Latn-RS" sz="3600" b="1" dirty="0" err="1" smtClean="0">
                <a:latin typeface="Arial" panose="020B0604020202020204" pitchFamily="34" charset="0"/>
              </a:rPr>
              <a:t>ovjek</a:t>
            </a:r>
            <a:r>
              <a:rPr lang="hr-HR" altLang="sr-Latn-RS" sz="3600" b="1" dirty="0" smtClean="0">
                <a:latin typeface="Arial" panose="020B0604020202020204" pitchFamily="34" charset="0"/>
              </a:rPr>
              <a:t>a</a:t>
            </a:r>
            <a:endParaRPr lang="en-GB" altLang="sr-Latn-RS" sz="3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86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55407"/>
            <a:ext cx="4513263" cy="33242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01" y="3595093"/>
            <a:ext cx="4120431" cy="33385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Freeform 4"/>
          <p:cNvSpPr>
            <a:spLocks/>
          </p:cNvSpPr>
          <p:nvPr/>
        </p:nvSpPr>
        <p:spPr bwMode="auto">
          <a:xfrm>
            <a:off x="3576639" y="4467226"/>
            <a:ext cx="1144587" cy="73025"/>
          </a:xfrm>
          <a:custGeom>
            <a:avLst/>
            <a:gdLst>
              <a:gd name="T0" fmla="*/ 0 w 721"/>
              <a:gd name="T1" fmla="*/ 2147483646 h 46"/>
              <a:gd name="T2" fmla="*/ 2147483646 w 721"/>
              <a:gd name="T3" fmla="*/ 0 h 46"/>
              <a:gd name="T4" fmla="*/ 0 60000 65536"/>
              <a:gd name="T5" fmla="*/ 0 60000 65536"/>
              <a:gd name="T6" fmla="*/ 0 w 721"/>
              <a:gd name="T7" fmla="*/ 0 h 46"/>
              <a:gd name="T8" fmla="*/ 721 w 721"/>
              <a:gd name="T9" fmla="*/ 46 h 4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1" h="46">
                <a:moveTo>
                  <a:pt x="0" y="45"/>
                </a:moveTo>
                <a:lnTo>
                  <a:pt x="72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4305300" y="4899025"/>
            <a:ext cx="293688" cy="369888"/>
          </a:xfrm>
          <a:custGeom>
            <a:avLst/>
            <a:gdLst>
              <a:gd name="T0" fmla="*/ 0 w 185"/>
              <a:gd name="T1" fmla="*/ 2147483646 h 233"/>
              <a:gd name="T2" fmla="*/ 2147483646 w 185"/>
              <a:gd name="T3" fmla="*/ 0 h 233"/>
              <a:gd name="T4" fmla="*/ 0 60000 65536"/>
              <a:gd name="T5" fmla="*/ 0 60000 65536"/>
              <a:gd name="T6" fmla="*/ 0 w 185"/>
              <a:gd name="T7" fmla="*/ 0 h 233"/>
              <a:gd name="T8" fmla="*/ 185 w 185"/>
              <a:gd name="T9" fmla="*/ 233 h 2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5" h="233">
                <a:moveTo>
                  <a:pt x="0" y="232"/>
                </a:moveTo>
                <a:lnTo>
                  <a:pt x="184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4429127" y="4636138"/>
            <a:ext cx="390523" cy="2771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 dirty="0">
                <a:solidFill>
                  <a:srgbClr val="000000"/>
                </a:solidFill>
                <a:latin typeface="Arial" panose="020B0604020202020204" pitchFamily="34" charset="0"/>
              </a:rPr>
              <a:t>JEZ</a:t>
            </a:r>
          </a:p>
        </p:txBody>
      </p:sp>
      <p:sp>
        <p:nvSpPr>
          <p:cNvPr id="97288" name="Freeform 8"/>
          <p:cNvSpPr>
            <a:spLocks/>
          </p:cNvSpPr>
          <p:nvPr/>
        </p:nvSpPr>
        <p:spPr bwMode="auto">
          <a:xfrm>
            <a:off x="4432300" y="5507038"/>
            <a:ext cx="387350" cy="152400"/>
          </a:xfrm>
          <a:custGeom>
            <a:avLst/>
            <a:gdLst>
              <a:gd name="T0" fmla="*/ 2147483646 w 244"/>
              <a:gd name="T1" fmla="*/ 2147483646 h 96"/>
              <a:gd name="T2" fmla="*/ 2147483646 w 244"/>
              <a:gd name="T3" fmla="*/ 2147483646 h 96"/>
              <a:gd name="T4" fmla="*/ 2147483646 w 244"/>
              <a:gd name="T5" fmla="*/ 2147483646 h 96"/>
              <a:gd name="T6" fmla="*/ 2147483646 w 244"/>
              <a:gd name="T7" fmla="*/ 2147483646 h 96"/>
              <a:gd name="T8" fmla="*/ 2147483646 w 244"/>
              <a:gd name="T9" fmla="*/ 0 h 96"/>
              <a:gd name="T10" fmla="*/ 2147483646 w 244"/>
              <a:gd name="T11" fmla="*/ 2147483646 h 96"/>
              <a:gd name="T12" fmla="*/ 2147483646 w 244"/>
              <a:gd name="T13" fmla="*/ 2147483646 h 96"/>
              <a:gd name="T14" fmla="*/ 2147483646 w 244"/>
              <a:gd name="T15" fmla="*/ 2147483646 h 96"/>
              <a:gd name="T16" fmla="*/ 2147483646 w 244"/>
              <a:gd name="T17" fmla="*/ 2147483646 h 96"/>
              <a:gd name="T18" fmla="*/ 2147483646 w 244"/>
              <a:gd name="T19" fmla="*/ 2147483646 h 96"/>
              <a:gd name="T20" fmla="*/ 2147483646 w 244"/>
              <a:gd name="T21" fmla="*/ 2147483646 h 96"/>
              <a:gd name="T22" fmla="*/ 2147483646 w 244"/>
              <a:gd name="T23" fmla="*/ 2147483646 h 96"/>
              <a:gd name="T24" fmla="*/ 2147483646 w 244"/>
              <a:gd name="T25" fmla="*/ 2147483646 h 96"/>
              <a:gd name="T26" fmla="*/ 2147483646 w 244"/>
              <a:gd name="T27" fmla="*/ 2147483646 h 96"/>
              <a:gd name="T28" fmla="*/ 2147483646 w 244"/>
              <a:gd name="T29" fmla="*/ 2147483646 h 96"/>
              <a:gd name="T30" fmla="*/ 2147483646 w 244"/>
              <a:gd name="T31" fmla="*/ 2147483646 h 96"/>
              <a:gd name="T32" fmla="*/ 2147483646 w 244"/>
              <a:gd name="T33" fmla="*/ 2147483646 h 96"/>
              <a:gd name="T34" fmla="*/ 2147483646 w 244"/>
              <a:gd name="T35" fmla="*/ 2147483646 h 96"/>
              <a:gd name="T36" fmla="*/ 2147483646 w 244"/>
              <a:gd name="T37" fmla="*/ 2147483646 h 96"/>
              <a:gd name="T38" fmla="*/ 2147483646 w 244"/>
              <a:gd name="T39" fmla="*/ 2147483646 h 96"/>
              <a:gd name="T40" fmla="*/ 2147483646 w 244"/>
              <a:gd name="T41" fmla="*/ 2147483646 h 96"/>
              <a:gd name="T42" fmla="*/ 2147483646 w 244"/>
              <a:gd name="T43" fmla="*/ 2147483646 h 96"/>
              <a:gd name="T44" fmla="*/ 2147483646 w 244"/>
              <a:gd name="T45" fmla="*/ 2147483646 h 96"/>
              <a:gd name="T46" fmla="*/ 2147483646 w 244"/>
              <a:gd name="T47" fmla="*/ 2147483646 h 96"/>
              <a:gd name="T48" fmla="*/ 2147483646 w 244"/>
              <a:gd name="T49" fmla="*/ 2147483646 h 96"/>
              <a:gd name="T50" fmla="*/ 2147483646 w 244"/>
              <a:gd name="T51" fmla="*/ 2147483646 h 96"/>
              <a:gd name="T52" fmla="*/ 2147483646 w 244"/>
              <a:gd name="T53" fmla="*/ 2147483646 h 96"/>
              <a:gd name="T54" fmla="*/ 2147483646 w 244"/>
              <a:gd name="T55" fmla="*/ 2147483646 h 96"/>
              <a:gd name="T56" fmla="*/ 2147483646 w 244"/>
              <a:gd name="T57" fmla="*/ 2147483646 h 96"/>
              <a:gd name="T58" fmla="*/ 2147483646 w 244"/>
              <a:gd name="T59" fmla="*/ 2147483646 h 96"/>
              <a:gd name="T60" fmla="*/ 2147483646 w 244"/>
              <a:gd name="T61" fmla="*/ 2147483646 h 96"/>
              <a:gd name="T62" fmla="*/ 2147483646 w 244"/>
              <a:gd name="T63" fmla="*/ 2147483646 h 96"/>
              <a:gd name="T64" fmla="*/ 2147483646 w 244"/>
              <a:gd name="T65" fmla="*/ 2147483646 h 96"/>
              <a:gd name="T66" fmla="*/ 2147483646 w 244"/>
              <a:gd name="T67" fmla="*/ 2147483646 h 96"/>
              <a:gd name="T68" fmla="*/ 2147483646 w 244"/>
              <a:gd name="T69" fmla="*/ 2147483646 h 96"/>
              <a:gd name="T70" fmla="*/ 2147483646 w 244"/>
              <a:gd name="T71" fmla="*/ 2147483646 h 96"/>
              <a:gd name="T72" fmla="*/ 2147483646 w 244"/>
              <a:gd name="T73" fmla="*/ 2147483646 h 96"/>
              <a:gd name="T74" fmla="*/ 2147483646 w 244"/>
              <a:gd name="T75" fmla="*/ 2147483646 h 96"/>
              <a:gd name="T76" fmla="*/ 2147483646 w 244"/>
              <a:gd name="T77" fmla="*/ 2147483646 h 96"/>
              <a:gd name="T78" fmla="*/ 2147483646 w 244"/>
              <a:gd name="T79" fmla="*/ 2147483646 h 96"/>
              <a:gd name="T80" fmla="*/ 2147483646 w 244"/>
              <a:gd name="T81" fmla="*/ 2147483646 h 96"/>
              <a:gd name="T82" fmla="*/ 0 w 244"/>
              <a:gd name="T83" fmla="*/ 2147483646 h 96"/>
              <a:gd name="T84" fmla="*/ 0 w 244"/>
              <a:gd name="T85" fmla="*/ 2147483646 h 9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44"/>
              <a:gd name="T130" fmla="*/ 0 h 96"/>
              <a:gd name="T131" fmla="*/ 244 w 244"/>
              <a:gd name="T132" fmla="*/ 96 h 9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44" h="96">
                <a:moveTo>
                  <a:pt x="0" y="47"/>
                </a:moveTo>
                <a:lnTo>
                  <a:pt x="3" y="46"/>
                </a:lnTo>
                <a:lnTo>
                  <a:pt x="8" y="41"/>
                </a:lnTo>
                <a:lnTo>
                  <a:pt x="16" y="35"/>
                </a:lnTo>
                <a:lnTo>
                  <a:pt x="26" y="27"/>
                </a:lnTo>
                <a:lnTo>
                  <a:pt x="36" y="19"/>
                </a:lnTo>
                <a:lnTo>
                  <a:pt x="45" y="12"/>
                </a:lnTo>
                <a:lnTo>
                  <a:pt x="54" y="6"/>
                </a:lnTo>
                <a:lnTo>
                  <a:pt x="59" y="1"/>
                </a:lnTo>
                <a:lnTo>
                  <a:pt x="61" y="0"/>
                </a:lnTo>
                <a:lnTo>
                  <a:pt x="61" y="6"/>
                </a:lnTo>
                <a:lnTo>
                  <a:pt x="61" y="17"/>
                </a:lnTo>
                <a:lnTo>
                  <a:pt x="61" y="23"/>
                </a:lnTo>
                <a:lnTo>
                  <a:pt x="69" y="23"/>
                </a:lnTo>
                <a:lnTo>
                  <a:pt x="77" y="23"/>
                </a:lnTo>
                <a:lnTo>
                  <a:pt x="86" y="23"/>
                </a:lnTo>
                <a:lnTo>
                  <a:pt x="96" y="23"/>
                </a:lnTo>
                <a:lnTo>
                  <a:pt x="105" y="23"/>
                </a:lnTo>
                <a:lnTo>
                  <a:pt x="115" y="23"/>
                </a:lnTo>
                <a:lnTo>
                  <a:pt x="125" y="23"/>
                </a:lnTo>
                <a:lnTo>
                  <a:pt x="135" y="23"/>
                </a:lnTo>
                <a:lnTo>
                  <a:pt x="145" y="23"/>
                </a:lnTo>
                <a:lnTo>
                  <a:pt x="155" y="23"/>
                </a:lnTo>
                <a:lnTo>
                  <a:pt x="165" y="23"/>
                </a:lnTo>
                <a:lnTo>
                  <a:pt x="175" y="23"/>
                </a:lnTo>
                <a:lnTo>
                  <a:pt x="184" y="23"/>
                </a:lnTo>
                <a:lnTo>
                  <a:pt x="193" y="23"/>
                </a:lnTo>
                <a:lnTo>
                  <a:pt x="201" y="23"/>
                </a:lnTo>
                <a:lnTo>
                  <a:pt x="209" y="23"/>
                </a:lnTo>
                <a:lnTo>
                  <a:pt x="216" y="23"/>
                </a:lnTo>
                <a:lnTo>
                  <a:pt x="223" y="23"/>
                </a:lnTo>
                <a:lnTo>
                  <a:pt x="229" y="23"/>
                </a:lnTo>
                <a:lnTo>
                  <a:pt x="233" y="23"/>
                </a:lnTo>
                <a:lnTo>
                  <a:pt x="237" y="23"/>
                </a:lnTo>
                <a:lnTo>
                  <a:pt x="240" y="23"/>
                </a:lnTo>
                <a:lnTo>
                  <a:pt x="242" y="23"/>
                </a:lnTo>
                <a:lnTo>
                  <a:pt x="243" y="23"/>
                </a:lnTo>
                <a:lnTo>
                  <a:pt x="243" y="28"/>
                </a:lnTo>
                <a:lnTo>
                  <a:pt x="243" y="40"/>
                </a:lnTo>
                <a:lnTo>
                  <a:pt x="243" y="54"/>
                </a:lnTo>
                <a:lnTo>
                  <a:pt x="243" y="66"/>
                </a:lnTo>
                <a:lnTo>
                  <a:pt x="243" y="71"/>
                </a:lnTo>
                <a:lnTo>
                  <a:pt x="242" y="71"/>
                </a:lnTo>
                <a:lnTo>
                  <a:pt x="240" y="71"/>
                </a:lnTo>
                <a:lnTo>
                  <a:pt x="237" y="71"/>
                </a:lnTo>
                <a:lnTo>
                  <a:pt x="233" y="71"/>
                </a:lnTo>
                <a:lnTo>
                  <a:pt x="229" y="71"/>
                </a:lnTo>
                <a:lnTo>
                  <a:pt x="223" y="71"/>
                </a:lnTo>
                <a:lnTo>
                  <a:pt x="216" y="71"/>
                </a:lnTo>
                <a:lnTo>
                  <a:pt x="209" y="71"/>
                </a:lnTo>
                <a:lnTo>
                  <a:pt x="201" y="71"/>
                </a:lnTo>
                <a:lnTo>
                  <a:pt x="193" y="71"/>
                </a:lnTo>
                <a:lnTo>
                  <a:pt x="184" y="71"/>
                </a:lnTo>
                <a:lnTo>
                  <a:pt x="175" y="71"/>
                </a:lnTo>
                <a:lnTo>
                  <a:pt x="165" y="71"/>
                </a:lnTo>
                <a:lnTo>
                  <a:pt x="155" y="71"/>
                </a:lnTo>
                <a:lnTo>
                  <a:pt x="145" y="71"/>
                </a:lnTo>
                <a:lnTo>
                  <a:pt x="135" y="71"/>
                </a:lnTo>
                <a:lnTo>
                  <a:pt x="125" y="71"/>
                </a:lnTo>
                <a:lnTo>
                  <a:pt x="115" y="71"/>
                </a:lnTo>
                <a:lnTo>
                  <a:pt x="105" y="71"/>
                </a:lnTo>
                <a:lnTo>
                  <a:pt x="96" y="71"/>
                </a:lnTo>
                <a:lnTo>
                  <a:pt x="86" y="71"/>
                </a:lnTo>
                <a:lnTo>
                  <a:pt x="77" y="71"/>
                </a:lnTo>
                <a:lnTo>
                  <a:pt x="69" y="71"/>
                </a:lnTo>
                <a:lnTo>
                  <a:pt x="61" y="71"/>
                </a:lnTo>
                <a:lnTo>
                  <a:pt x="61" y="77"/>
                </a:lnTo>
                <a:lnTo>
                  <a:pt x="61" y="89"/>
                </a:lnTo>
                <a:lnTo>
                  <a:pt x="61" y="95"/>
                </a:lnTo>
                <a:lnTo>
                  <a:pt x="59" y="93"/>
                </a:lnTo>
                <a:lnTo>
                  <a:pt x="54" y="89"/>
                </a:lnTo>
                <a:lnTo>
                  <a:pt x="45" y="82"/>
                </a:lnTo>
                <a:lnTo>
                  <a:pt x="36" y="75"/>
                </a:lnTo>
                <a:lnTo>
                  <a:pt x="26" y="67"/>
                </a:lnTo>
                <a:lnTo>
                  <a:pt x="16" y="60"/>
                </a:lnTo>
                <a:lnTo>
                  <a:pt x="8" y="53"/>
                </a:lnTo>
                <a:lnTo>
                  <a:pt x="3" y="49"/>
                </a:lnTo>
                <a:lnTo>
                  <a:pt x="0" y="47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89" name="Rectangle 9"/>
          <p:cNvSpPr>
            <a:spLocks noChangeArrowheads="1"/>
          </p:cNvSpPr>
          <p:nvPr/>
        </p:nvSpPr>
        <p:spPr bwMode="auto">
          <a:xfrm>
            <a:off x="4429126" y="5684838"/>
            <a:ext cx="8048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Jezgrina</a:t>
            </a:r>
          </a:p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pora</a:t>
            </a:r>
          </a:p>
        </p:txBody>
      </p:sp>
      <p:sp>
        <p:nvSpPr>
          <p:cNvPr id="97290" name="Freeform 10"/>
          <p:cNvSpPr>
            <a:spLocks/>
          </p:cNvSpPr>
          <p:nvPr/>
        </p:nvSpPr>
        <p:spPr bwMode="auto">
          <a:xfrm>
            <a:off x="3082926" y="5676901"/>
            <a:ext cx="1641475" cy="639763"/>
          </a:xfrm>
          <a:custGeom>
            <a:avLst/>
            <a:gdLst>
              <a:gd name="T0" fmla="*/ 0 w 1034"/>
              <a:gd name="T1" fmla="*/ 0 h 403"/>
              <a:gd name="T2" fmla="*/ 2147483646 w 1034"/>
              <a:gd name="T3" fmla="*/ 2147483646 h 403"/>
              <a:gd name="T4" fmla="*/ 2147483646 w 1034"/>
              <a:gd name="T5" fmla="*/ 2147483646 h 403"/>
              <a:gd name="T6" fmla="*/ 0 60000 65536"/>
              <a:gd name="T7" fmla="*/ 0 60000 65536"/>
              <a:gd name="T8" fmla="*/ 0 60000 65536"/>
              <a:gd name="T9" fmla="*/ 0 w 1034"/>
              <a:gd name="T10" fmla="*/ 0 h 403"/>
              <a:gd name="T11" fmla="*/ 1034 w 1034"/>
              <a:gd name="T12" fmla="*/ 403 h 4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34" h="403">
                <a:moveTo>
                  <a:pt x="0" y="0"/>
                </a:moveTo>
                <a:lnTo>
                  <a:pt x="495" y="402"/>
                </a:lnTo>
                <a:lnTo>
                  <a:pt x="1033" y="402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731023" y="6235702"/>
            <a:ext cx="377553" cy="33749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 dirty="0">
                <a:solidFill>
                  <a:srgbClr val="000000"/>
                </a:solidFill>
                <a:latin typeface="Arial" panose="020B0604020202020204" pitchFamily="34" charset="0"/>
              </a:rPr>
              <a:t>SG</a:t>
            </a:r>
          </a:p>
        </p:txBody>
      </p:sp>
      <p:sp>
        <p:nvSpPr>
          <p:cNvPr id="97293" name="Freeform 13"/>
          <p:cNvSpPr>
            <a:spLocks/>
          </p:cNvSpPr>
          <p:nvPr/>
        </p:nvSpPr>
        <p:spPr bwMode="auto">
          <a:xfrm>
            <a:off x="3589339" y="4230689"/>
            <a:ext cx="219075" cy="371475"/>
          </a:xfrm>
          <a:custGeom>
            <a:avLst/>
            <a:gdLst>
              <a:gd name="T0" fmla="*/ 2147483646 w 138"/>
              <a:gd name="T1" fmla="*/ 2147483646 h 234"/>
              <a:gd name="T2" fmla="*/ 2147483646 w 138"/>
              <a:gd name="T3" fmla="*/ 2147483646 h 234"/>
              <a:gd name="T4" fmla="*/ 2147483646 w 138"/>
              <a:gd name="T5" fmla="*/ 2147483646 h 234"/>
              <a:gd name="T6" fmla="*/ 2147483646 w 138"/>
              <a:gd name="T7" fmla="*/ 2147483646 h 234"/>
              <a:gd name="T8" fmla="*/ 0 w 138"/>
              <a:gd name="T9" fmla="*/ 2147483646 h 234"/>
              <a:gd name="T10" fmla="*/ 2147483646 w 138"/>
              <a:gd name="T11" fmla="*/ 2147483646 h 234"/>
              <a:gd name="T12" fmla="*/ 2147483646 w 138"/>
              <a:gd name="T13" fmla="*/ 2147483646 h 234"/>
              <a:gd name="T14" fmla="*/ 2147483646 w 138"/>
              <a:gd name="T15" fmla="*/ 2147483646 h 234"/>
              <a:gd name="T16" fmla="*/ 2147483646 w 138"/>
              <a:gd name="T17" fmla="*/ 2147483646 h 234"/>
              <a:gd name="T18" fmla="*/ 2147483646 w 138"/>
              <a:gd name="T19" fmla="*/ 2147483646 h 234"/>
              <a:gd name="T20" fmla="*/ 2147483646 w 138"/>
              <a:gd name="T21" fmla="*/ 2147483646 h 234"/>
              <a:gd name="T22" fmla="*/ 2147483646 w 138"/>
              <a:gd name="T23" fmla="*/ 2147483646 h 234"/>
              <a:gd name="T24" fmla="*/ 2147483646 w 138"/>
              <a:gd name="T25" fmla="*/ 2147483646 h 234"/>
              <a:gd name="T26" fmla="*/ 2147483646 w 138"/>
              <a:gd name="T27" fmla="*/ 2147483646 h 234"/>
              <a:gd name="T28" fmla="*/ 2147483646 w 138"/>
              <a:gd name="T29" fmla="*/ 2147483646 h 234"/>
              <a:gd name="T30" fmla="*/ 2147483646 w 138"/>
              <a:gd name="T31" fmla="*/ 2147483646 h 234"/>
              <a:gd name="T32" fmla="*/ 2147483646 w 138"/>
              <a:gd name="T33" fmla="*/ 2147483646 h 234"/>
              <a:gd name="T34" fmla="*/ 2147483646 w 138"/>
              <a:gd name="T35" fmla="*/ 2147483646 h 234"/>
              <a:gd name="T36" fmla="*/ 2147483646 w 138"/>
              <a:gd name="T37" fmla="*/ 2147483646 h 234"/>
              <a:gd name="T38" fmla="*/ 2147483646 w 138"/>
              <a:gd name="T39" fmla="*/ 0 h 234"/>
              <a:gd name="T40" fmla="*/ 2147483646 w 138"/>
              <a:gd name="T41" fmla="*/ 2147483646 h 234"/>
              <a:gd name="T42" fmla="*/ 2147483646 w 138"/>
              <a:gd name="T43" fmla="*/ 2147483646 h 234"/>
              <a:gd name="T44" fmla="*/ 2147483646 w 138"/>
              <a:gd name="T45" fmla="*/ 2147483646 h 234"/>
              <a:gd name="T46" fmla="*/ 2147483646 w 138"/>
              <a:gd name="T47" fmla="*/ 2147483646 h 234"/>
              <a:gd name="T48" fmla="*/ 2147483646 w 138"/>
              <a:gd name="T49" fmla="*/ 2147483646 h 234"/>
              <a:gd name="T50" fmla="*/ 2147483646 w 138"/>
              <a:gd name="T51" fmla="*/ 2147483646 h 234"/>
              <a:gd name="T52" fmla="*/ 2147483646 w 138"/>
              <a:gd name="T53" fmla="*/ 2147483646 h 234"/>
              <a:gd name="T54" fmla="*/ 2147483646 w 138"/>
              <a:gd name="T55" fmla="*/ 2147483646 h 234"/>
              <a:gd name="T56" fmla="*/ 2147483646 w 138"/>
              <a:gd name="T57" fmla="*/ 2147483646 h 234"/>
              <a:gd name="T58" fmla="*/ 2147483646 w 138"/>
              <a:gd name="T59" fmla="*/ 2147483646 h 234"/>
              <a:gd name="T60" fmla="*/ 2147483646 w 138"/>
              <a:gd name="T61" fmla="*/ 2147483646 h 234"/>
              <a:gd name="T62" fmla="*/ 2147483646 w 138"/>
              <a:gd name="T63" fmla="*/ 2147483646 h 234"/>
              <a:gd name="T64" fmla="*/ 2147483646 w 138"/>
              <a:gd name="T65" fmla="*/ 2147483646 h 234"/>
              <a:gd name="T66" fmla="*/ 2147483646 w 138"/>
              <a:gd name="T67" fmla="*/ 2147483646 h 234"/>
              <a:gd name="T68" fmla="*/ 2147483646 w 138"/>
              <a:gd name="T69" fmla="*/ 2147483646 h 234"/>
              <a:gd name="T70" fmla="*/ 2147483646 w 138"/>
              <a:gd name="T71" fmla="*/ 2147483646 h 234"/>
              <a:gd name="T72" fmla="*/ 2147483646 w 138"/>
              <a:gd name="T73" fmla="*/ 2147483646 h 234"/>
              <a:gd name="T74" fmla="*/ 2147483646 w 138"/>
              <a:gd name="T75" fmla="*/ 2147483646 h 234"/>
              <a:gd name="T76" fmla="*/ 2147483646 w 138"/>
              <a:gd name="T77" fmla="*/ 2147483646 h 234"/>
              <a:gd name="T78" fmla="*/ 2147483646 w 138"/>
              <a:gd name="T79" fmla="*/ 2147483646 h 234"/>
              <a:gd name="T80" fmla="*/ 2147483646 w 138"/>
              <a:gd name="T81" fmla="*/ 2147483646 h 234"/>
              <a:gd name="T82" fmla="*/ 2147483646 w 138"/>
              <a:gd name="T83" fmla="*/ 2147483646 h 234"/>
              <a:gd name="T84" fmla="*/ 2147483646 w 138"/>
              <a:gd name="T85" fmla="*/ 2147483646 h 23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38"/>
              <a:gd name="T130" fmla="*/ 0 h 234"/>
              <a:gd name="T131" fmla="*/ 138 w 138"/>
              <a:gd name="T132" fmla="*/ 234 h 23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38" h="234">
                <a:moveTo>
                  <a:pt x="21" y="233"/>
                </a:moveTo>
                <a:lnTo>
                  <a:pt x="20" y="230"/>
                </a:lnTo>
                <a:lnTo>
                  <a:pt x="18" y="223"/>
                </a:lnTo>
                <a:lnTo>
                  <a:pt x="15" y="214"/>
                </a:lnTo>
                <a:lnTo>
                  <a:pt x="12" y="202"/>
                </a:lnTo>
                <a:lnTo>
                  <a:pt x="9" y="190"/>
                </a:lnTo>
                <a:lnTo>
                  <a:pt x="5" y="178"/>
                </a:lnTo>
                <a:lnTo>
                  <a:pt x="3" y="168"/>
                </a:lnTo>
                <a:lnTo>
                  <a:pt x="1" y="161"/>
                </a:lnTo>
                <a:lnTo>
                  <a:pt x="0" y="159"/>
                </a:lnTo>
                <a:lnTo>
                  <a:pt x="6" y="161"/>
                </a:lnTo>
                <a:lnTo>
                  <a:pt x="16" y="165"/>
                </a:lnTo>
                <a:lnTo>
                  <a:pt x="22" y="168"/>
                </a:lnTo>
                <a:lnTo>
                  <a:pt x="25" y="160"/>
                </a:lnTo>
                <a:lnTo>
                  <a:pt x="28" y="153"/>
                </a:lnTo>
                <a:lnTo>
                  <a:pt x="32" y="144"/>
                </a:lnTo>
                <a:lnTo>
                  <a:pt x="35" y="136"/>
                </a:lnTo>
                <a:lnTo>
                  <a:pt x="39" y="127"/>
                </a:lnTo>
                <a:lnTo>
                  <a:pt x="43" y="118"/>
                </a:lnTo>
                <a:lnTo>
                  <a:pt x="47" y="109"/>
                </a:lnTo>
                <a:lnTo>
                  <a:pt x="51" y="100"/>
                </a:lnTo>
                <a:lnTo>
                  <a:pt x="55" y="90"/>
                </a:lnTo>
                <a:lnTo>
                  <a:pt x="59" y="81"/>
                </a:lnTo>
                <a:lnTo>
                  <a:pt x="63" y="72"/>
                </a:lnTo>
                <a:lnTo>
                  <a:pt x="66" y="63"/>
                </a:lnTo>
                <a:lnTo>
                  <a:pt x="70" y="55"/>
                </a:lnTo>
                <a:lnTo>
                  <a:pt x="73" y="46"/>
                </a:lnTo>
                <a:lnTo>
                  <a:pt x="77" y="39"/>
                </a:lnTo>
                <a:lnTo>
                  <a:pt x="80" y="31"/>
                </a:lnTo>
                <a:lnTo>
                  <a:pt x="83" y="25"/>
                </a:lnTo>
                <a:lnTo>
                  <a:pt x="85" y="19"/>
                </a:lnTo>
                <a:lnTo>
                  <a:pt x="87" y="13"/>
                </a:lnTo>
                <a:lnTo>
                  <a:pt x="89" y="9"/>
                </a:lnTo>
                <a:lnTo>
                  <a:pt x="91" y="5"/>
                </a:lnTo>
                <a:lnTo>
                  <a:pt x="92" y="3"/>
                </a:lnTo>
                <a:lnTo>
                  <a:pt x="93" y="1"/>
                </a:lnTo>
                <a:lnTo>
                  <a:pt x="93" y="0"/>
                </a:lnTo>
                <a:lnTo>
                  <a:pt x="98" y="2"/>
                </a:lnTo>
                <a:lnTo>
                  <a:pt x="108" y="7"/>
                </a:lnTo>
                <a:lnTo>
                  <a:pt x="121" y="13"/>
                </a:lnTo>
                <a:lnTo>
                  <a:pt x="132" y="17"/>
                </a:lnTo>
                <a:lnTo>
                  <a:pt x="137" y="19"/>
                </a:lnTo>
                <a:lnTo>
                  <a:pt x="137" y="20"/>
                </a:lnTo>
                <a:lnTo>
                  <a:pt x="136" y="21"/>
                </a:lnTo>
                <a:lnTo>
                  <a:pt x="135" y="24"/>
                </a:lnTo>
                <a:lnTo>
                  <a:pt x="133" y="28"/>
                </a:lnTo>
                <a:lnTo>
                  <a:pt x="131" y="32"/>
                </a:lnTo>
                <a:lnTo>
                  <a:pt x="129" y="37"/>
                </a:lnTo>
                <a:lnTo>
                  <a:pt x="127" y="43"/>
                </a:lnTo>
                <a:lnTo>
                  <a:pt x="124" y="50"/>
                </a:lnTo>
                <a:lnTo>
                  <a:pt x="121" y="57"/>
                </a:lnTo>
                <a:lnTo>
                  <a:pt x="117" y="65"/>
                </a:lnTo>
                <a:lnTo>
                  <a:pt x="114" y="73"/>
                </a:lnTo>
                <a:lnTo>
                  <a:pt x="110" y="82"/>
                </a:lnTo>
                <a:lnTo>
                  <a:pt x="107" y="91"/>
                </a:lnTo>
                <a:lnTo>
                  <a:pt x="103" y="100"/>
                </a:lnTo>
                <a:lnTo>
                  <a:pt x="99" y="109"/>
                </a:lnTo>
                <a:lnTo>
                  <a:pt x="95" y="118"/>
                </a:lnTo>
                <a:lnTo>
                  <a:pt x="91" y="127"/>
                </a:lnTo>
                <a:lnTo>
                  <a:pt x="87" y="137"/>
                </a:lnTo>
                <a:lnTo>
                  <a:pt x="83" y="146"/>
                </a:lnTo>
                <a:lnTo>
                  <a:pt x="80" y="155"/>
                </a:lnTo>
                <a:lnTo>
                  <a:pt x="76" y="163"/>
                </a:lnTo>
                <a:lnTo>
                  <a:pt x="73" y="171"/>
                </a:lnTo>
                <a:lnTo>
                  <a:pt x="69" y="179"/>
                </a:lnTo>
                <a:lnTo>
                  <a:pt x="66" y="186"/>
                </a:lnTo>
                <a:lnTo>
                  <a:pt x="72" y="189"/>
                </a:lnTo>
                <a:lnTo>
                  <a:pt x="82" y="193"/>
                </a:lnTo>
                <a:lnTo>
                  <a:pt x="88" y="196"/>
                </a:lnTo>
                <a:lnTo>
                  <a:pt x="86" y="197"/>
                </a:lnTo>
                <a:lnTo>
                  <a:pt x="80" y="200"/>
                </a:lnTo>
                <a:lnTo>
                  <a:pt x="71" y="205"/>
                </a:lnTo>
                <a:lnTo>
                  <a:pt x="60" y="211"/>
                </a:lnTo>
                <a:lnTo>
                  <a:pt x="49" y="217"/>
                </a:lnTo>
                <a:lnTo>
                  <a:pt x="38" y="223"/>
                </a:lnTo>
                <a:lnTo>
                  <a:pt x="29" y="228"/>
                </a:lnTo>
                <a:lnTo>
                  <a:pt x="23" y="232"/>
                </a:lnTo>
                <a:lnTo>
                  <a:pt x="21" y="233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4" name="Freeform 14"/>
          <p:cNvSpPr>
            <a:spLocks/>
          </p:cNvSpPr>
          <p:nvPr/>
        </p:nvSpPr>
        <p:spPr bwMode="auto">
          <a:xfrm>
            <a:off x="2568575" y="4084638"/>
            <a:ext cx="158750" cy="387350"/>
          </a:xfrm>
          <a:custGeom>
            <a:avLst/>
            <a:gdLst>
              <a:gd name="T0" fmla="*/ 2147483646 w 100"/>
              <a:gd name="T1" fmla="*/ 2147483646 h 244"/>
              <a:gd name="T2" fmla="*/ 2147483646 w 100"/>
              <a:gd name="T3" fmla="*/ 2147483646 h 244"/>
              <a:gd name="T4" fmla="*/ 2147483646 w 100"/>
              <a:gd name="T5" fmla="*/ 2147483646 h 244"/>
              <a:gd name="T6" fmla="*/ 2147483646 w 100"/>
              <a:gd name="T7" fmla="*/ 2147483646 h 244"/>
              <a:gd name="T8" fmla="*/ 0 w 100"/>
              <a:gd name="T9" fmla="*/ 2147483646 h 244"/>
              <a:gd name="T10" fmla="*/ 2147483646 w 100"/>
              <a:gd name="T11" fmla="*/ 2147483646 h 244"/>
              <a:gd name="T12" fmla="*/ 2147483646 w 100"/>
              <a:gd name="T13" fmla="*/ 2147483646 h 244"/>
              <a:gd name="T14" fmla="*/ 2147483646 w 100"/>
              <a:gd name="T15" fmla="*/ 2147483646 h 244"/>
              <a:gd name="T16" fmla="*/ 2147483646 w 100"/>
              <a:gd name="T17" fmla="*/ 2147483646 h 244"/>
              <a:gd name="T18" fmla="*/ 2147483646 w 100"/>
              <a:gd name="T19" fmla="*/ 2147483646 h 244"/>
              <a:gd name="T20" fmla="*/ 2147483646 w 100"/>
              <a:gd name="T21" fmla="*/ 2147483646 h 244"/>
              <a:gd name="T22" fmla="*/ 2147483646 w 100"/>
              <a:gd name="T23" fmla="*/ 2147483646 h 244"/>
              <a:gd name="T24" fmla="*/ 2147483646 w 100"/>
              <a:gd name="T25" fmla="*/ 2147483646 h 244"/>
              <a:gd name="T26" fmla="*/ 2147483646 w 100"/>
              <a:gd name="T27" fmla="*/ 2147483646 h 244"/>
              <a:gd name="T28" fmla="*/ 2147483646 w 100"/>
              <a:gd name="T29" fmla="*/ 2147483646 h 244"/>
              <a:gd name="T30" fmla="*/ 2147483646 w 100"/>
              <a:gd name="T31" fmla="*/ 2147483646 h 244"/>
              <a:gd name="T32" fmla="*/ 2147483646 w 100"/>
              <a:gd name="T33" fmla="*/ 2147483646 h 244"/>
              <a:gd name="T34" fmla="*/ 2147483646 w 100"/>
              <a:gd name="T35" fmla="*/ 2147483646 h 244"/>
              <a:gd name="T36" fmla="*/ 2147483646 w 100"/>
              <a:gd name="T37" fmla="*/ 2147483646 h 244"/>
              <a:gd name="T38" fmla="*/ 2147483646 w 100"/>
              <a:gd name="T39" fmla="*/ 0 h 244"/>
              <a:gd name="T40" fmla="*/ 2147483646 w 100"/>
              <a:gd name="T41" fmla="*/ 2147483646 h 244"/>
              <a:gd name="T42" fmla="*/ 2147483646 w 100"/>
              <a:gd name="T43" fmla="*/ 2147483646 h 244"/>
              <a:gd name="T44" fmla="*/ 2147483646 w 100"/>
              <a:gd name="T45" fmla="*/ 2147483646 h 244"/>
              <a:gd name="T46" fmla="*/ 2147483646 w 100"/>
              <a:gd name="T47" fmla="*/ 2147483646 h 244"/>
              <a:gd name="T48" fmla="*/ 2147483646 w 100"/>
              <a:gd name="T49" fmla="*/ 2147483646 h 244"/>
              <a:gd name="T50" fmla="*/ 2147483646 w 100"/>
              <a:gd name="T51" fmla="*/ 2147483646 h 244"/>
              <a:gd name="T52" fmla="*/ 2147483646 w 100"/>
              <a:gd name="T53" fmla="*/ 2147483646 h 244"/>
              <a:gd name="T54" fmla="*/ 2147483646 w 100"/>
              <a:gd name="T55" fmla="*/ 2147483646 h 244"/>
              <a:gd name="T56" fmla="*/ 2147483646 w 100"/>
              <a:gd name="T57" fmla="*/ 2147483646 h 244"/>
              <a:gd name="T58" fmla="*/ 2147483646 w 100"/>
              <a:gd name="T59" fmla="*/ 2147483646 h 244"/>
              <a:gd name="T60" fmla="*/ 2147483646 w 100"/>
              <a:gd name="T61" fmla="*/ 2147483646 h 244"/>
              <a:gd name="T62" fmla="*/ 2147483646 w 100"/>
              <a:gd name="T63" fmla="*/ 2147483646 h 244"/>
              <a:gd name="T64" fmla="*/ 2147483646 w 100"/>
              <a:gd name="T65" fmla="*/ 2147483646 h 244"/>
              <a:gd name="T66" fmla="*/ 2147483646 w 100"/>
              <a:gd name="T67" fmla="*/ 2147483646 h 244"/>
              <a:gd name="T68" fmla="*/ 2147483646 w 100"/>
              <a:gd name="T69" fmla="*/ 2147483646 h 244"/>
              <a:gd name="T70" fmla="*/ 2147483646 w 100"/>
              <a:gd name="T71" fmla="*/ 2147483646 h 244"/>
              <a:gd name="T72" fmla="*/ 2147483646 w 100"/>
              <a:gd name="T73" fmla="*/ 2147483646 h 244"/>
              <a:gd name="T74" fmla="*/ 2147483646 w 100"/>
              <a:gd name="T75" fmla="*/ 2147483646 h 244"/>
              <a:gd name="T76" fmla="*/ 2147483646 w 100"/>
              <a:gd name="T77" fmla="*/ 2147483646 h 244"/>
              <a:gd name="T78" fmla="*/ 2147483646 w 100"/>
              <a:gd name="T79" fmla="*/ 2147483646 h 244"/>
              <a:gd name="T80" fmla="*/ 2147483646 w 100"/>
              <a:gd name="T81" fmla="*/ 2147483646 h 244"/>
              <a:gd name="T82" fmla="*/ 2147483646 w 100"/>
              <a:gd name="T83" fmla="*/ 2147483646 h 244"/>
              <a:gd name="T84" fmla="*/ 2147483646 w 100"/>
              <a:gd name="T85" fmla="*/ 2147483646 h 24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0"/>
              <a:gd name="T130" fmla="*/ 0 h 244"/>
              <a:gd name="T131" fmla="*/ 100 w 100"/>
              <a:gd name="T132" fmla="*/ 244 h 24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0" h="244">
                <a:moveTo>
                  <a:pt x="38" y="243"/>
                </a:moveTo>
                <a:lnTo>
                  <a:pt x="37" y="241"/>
                </a:lnTo>
                <a:lnTo>
                  <a:pt x="33" y="235"/>
                </a:lnTo>
                <a:lnTo>
                  <a:pt x="28" y="226"/>
                </a:lnTo>
                <a:lnTo>
                  <a:pt x="22" y="215"/>
                </a:lnTo>
                <a:lnTo>
                  <a:pt x="16" y="204"/>
                </a:lnTo>
                <a:lnTo>
                  <a:pt x="10" y="193"/>
                </a:lnTo>
                <a:lnTo>
                  <a:pt x="5" y="184"/>
                </a:lnTo>
                <a:lnTo>
                  <a:pt x="1" y="178"/>
                </a:lnTo>
                <a:lnTo>
                  <a:pt x="0" y="176"/>
                </a:lnTo>
                <a:lnTo>
                  <a:pt x="6" y="177"/>
                </a:lnTo>
                <a:lnTo>
                  <a:pt x="17" y="179"/>
                </a:lnTo>
                <a:lnTo>
                  <a:pt x="24" y="180"/>
                </a:lnTo>
                <a:lnTo>
                  <a:pt x="25" y="172"/>
                </a:lnTo>
                <a:lnTo>
                  <a:pt x="26" y="163"/>
                </a:lnTo>
                <a:lnTo>
                  <a:pt x="28" y="155"/>
                </a:lnTo>
                <a:lnTo>
                  <a:pt x="29" y="146"/>
                </a:lnTo>
                <a:lnTo>
                  <a:pt x="30" y="136"/>
                </a:lnTo>
                <a:lnTo>
                  <a:pt x="32" y="126"/>
                </a:lnTo>
                <a:lnTo>
                  <a:pt x="33" y="116"/>
                </a:lnTo>
                <a:lnTo>
                  <a:pt x="35" y="106"/>
                </a:lnTo>
                <a:lnTo>
                  <a:pt x="37" y="97"/>
                </a:lnTo>
                <a:lnTo>
                  <a:pt x="38" y="87"/>
                </a:lnTo>
                <a:lnTo>
                  <a:pt x="40" y="77"/>
                </a:lnTo>
                <a:lnTo>
                  <a:pt x="41" y="68"/>
                </a:lnTo>
                <a:lnTo>
                  <a:pt x="42" y="58"/>
                </a:lnTo>
                <a:lnTo>
                  <a:pt x="44" y="50"/>
                </a:lnTo>
                <a:lnTo>
                  <a:pt x="45" y="41"/>
                </a:lnTo>
                <a:lnTo>
                  <a:pt x="46" y="34"/>
                </a:lnTo>
                <a:lnTo>
                  <a:pt x="47" y="26"/>
                </a:lnTo>
                <a:lnTo>
                  <a:pt x="48" y="20"/>
                </a:lnTo>
                <a:lnTo>
                  <a:pt x="49" y="14"/>
                </a:lnTo>
                <a:lnTo>
                  <a:pt x="50" y="9"/>
                </a:lnTo>
                <a:lnTo>
                  <a:pt x="51" y="6"/>
                </a:lnTo>
                <a:lnTo>
                  <a:pt x="51" y="3"/>
                </a:lnTo>
                <a:lnTo>
                  <a:pt x="51" y="1"/>
                </a:lnTo>
                <a:lnTo>
                  <a:pt x="51" y="0"/>
                </a:lnTo>
                <a:lnTo>
                  <a:pt x="56" y="1"/>
                </a:lnTo>
                <a:lnTo>
                  <a:pt x="68" y="3"/>
                </a:lnTo>
                <a:lnTo>
                  <a:pt x="82" y="5"/>
                </a:lnTo>
                <a:lnTo>
                  <a:pt x="94" y="7"/>
                </a:lnTo>
                <a:lnTo>
                  <a:pt x="99" y="8"/>
                </a:lnTo>
                <a:lnTo>
                  <a:pt x="98" y="10"/>
                </a:lnTo>
                <a:lnTo>
                  <a:pt x="98" y="13"/>
                </a:lnTo>
                <a:lnTo>
                  <a:pt x="97" y="17"/>
                </a:lnTo>
                <a:lnTo>
                  <a:pt x="97" y="21"/>
                </a:lnTo>
                <a:lnTo>
                  <a:pt x="96" y="27"/>
                </a:lnTo>
                <a:lnTo>
                  <a:pt x="95" y="34"/>
                </a:lnTo>
                <a:lnTo>
                  <a:pt x="94" y="41"/>
                </a:lnTo>
                <a:lnTo>
                  <a:pt x="92" y="49"/>
                </a:lnTo>
                <a:lnTo>
                  <a:pt x="91" y="57"/>
                </a:lnTo>
                <a:lnTo>
                  <a:pt x="90" y="66"/>
                </a:lnTo>
                <a:lnTo>
                  <a:pt x="88" y="75"/>
                </a:lnTo>
                <a:lnTo>
                  <a:pt x="87" y="84"/>
                </a:lnTo>
                <a:lnTo>
                  <a:pt x="85" y="94"/>
                </a:lnTo>
                <a:lnTo>
                  <a:pt x="84" y="104"/>
                </a:lnTo>
                <a:lnTo>
                  <a:pt x="82" y="114"/>
                </a:lnTo>
                <a:lnTo>
                  <a:pt x="81" y="124"/>
                </a:lnTo>
                <a:lnTo>
                  <a:pt x="79" y="134"/>
                </a:lnTo>
                <a:lnTo>
                  <a:pt x="78" y="144"/>
                </a:lnTo>
                <a:lnTo>
                  <a:pt x="76" y="153"/>
                </a:lnTo>
                <a:lnTo>
                  <a:pt x="75" y="162"/>
                </a:lnTo>
                <a:lnTo>
                  <a:pt x="74" y="171"/>
                </a:lnTo>
                <a:lnTo>
                  <a:pt x="72" y="179"/>
                </a:lnTo>
                <a:lnTo>
                  <a:pt x="71" y="187"/>
                </a:lnTo>
                <a:lnTo>
                  <a:pt x="77" y="188"/>
                </a:lnTo>
                <a:lnTo>
                  <a:pt x="89" y="190"/>
                </a:lnTo>
                <a:lnTo>
                  <a:pt x="95" y="191"/>
                </a:lnTo>
                <a:lnTo>
                  <a:pt x="93" y="193"/>
                </a:lnTo>
                <a:lnTo>
                  <a:pt x="88" y="197"/>
                </a:lnTo>
                <a:lnTo>
                  <a:pt x="80" y="204"/>
                </a:lnTo>
                <a:lnTo>
                  <a:pt x="71" y="213"/>
                </a:lnTo>
                <a:lnTo>
                  <a:pt x="62" y="221"/>
                </a:lnTo>
                <a:lnTo>
                  <a:pt x="53" y="229"/>
                </a:lnTo>
                <a:lnTo>
                  <a:pt x="45" y="236"/>
                </a:lnTo>
                <a:lnTo>
                  <a:pt x="40" y="241"/>
                </a:lnTo>
                <a:lnTo>
                  <a:pt x="38" y="243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2017714" y="6053139"/>
            <a:ext cx="681037" cy="26987"/>
          </a:xfrm>
          <a:custGeom>
            <a:avLst/>
            <a:gdLst>
              <a:gd name="T0" fmla="*/ 2147483646 w 429"/>
              <a:gd name="T1" fmla="*/ 0 h 17"/>
              <a:gd name="T2" fmla="*/ 0 w 429"/>
              <a:gd name="T3" fmla="*/ 2147483646 h 17"/>
              <a:gd name="T4" fmla="*/ 0 60000 65536"/>
              <a:gd name="T5" fmla="*/ 0 60000 65536"/>
              <a:gd name="T6" fmla="*/ 0 w 429"/>
              <a:gd name="T7" fmla="*/ 0 h 17"/>
              <a:gd name="T8" fmla="*/ 429 w 429"/>
              <a:gd name="T9" fmla="*/ 17 h 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9" h="17">
                <a:moveTo>
                  <a:pt x="428" y="0"/>
                </a:moveTo>
                <a:lnTo>
                  <a:pt x="0" y="16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6" name="Freeform 16"/>
          <p:cNvSpPr>
            <a:spLocks/>
          </p:cNvSpPr>
          <p:nvPr/>
        </p:nvSpPr>
        <p:spPr bwMode="auto">
          <a:xfrm>
            <a:off x="2001839" y="6126164"/>
            <a:ext cx="388937" cy="276225"/>
          </a:xfrm>
          <a:custGeom>
            <a:avLst/>
            <a:gdLst>
              <a:gd name="T0" fmla="*/ 2147483646 w 245"/>
              <a:gd name="T1" fmla="*/ 2147483646 h 174"/>
              <a:gd name="T2" fmla="*/ 0 w 245"/>
              <a:gd name="T3" fmla="*/ 0 h 174"/>
              <a:gd name="T4" fmla="*/ 0 60000 65536"/>
              <a:gd name="T5" fmla="*/ 0 60000 65536"/>
              <a:gd name="T6" fmla="*/ 0 w 245"/>
              <a:gd name="T7" fmla="*/ 0 h 174"/>
              <a:gd name="T8" fmla="*/ 245 w 245"/>
              <a:gd name="T9" fmla="*/ 174 h 17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5" h="174">
                <a:moveTo>
                  <a:pt x="244" y="173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7" name="Freeform 17"/>
          <p:cNvSpPr>
            <a:spLocks/>
          </p:cNvSpPr>
          <p:nvPr/>
        </p:nvSpPr>
        <p:spPr bwMode="auto">
          <a:xfrm>
            <a:off x="2017714" y="5824538"/>
            <a:ext cx="466725" cy="165100"/>
          </a:xfrm>
          <a:custGeom>
            <a:avLst/>
            <a:gdLst>
              <a:gd name="T0" fmla="*/ 2147483646 w 294"/>
              <a:gd name="T1" fmla="*/ 0 h 104"/>
              <a:gd name="T2" fmla="*/ 2147483646 w 294"/>
              <a:gd name="T3" fmla="*/ 2147483646 h 104"/>
              <a:gd name="T4" fmla="*/ 0 w 294"/>
              <a:gd name="T5" fmla="*/ 2147483646 h 104"/>
              <a:gd name="T6" fmla="*/ 0 60000 65536"/>
              <a:gd name="T7" fmla="*/ 0 60000 65536"/>
              <a:gd name="T8" fmla="*/ 0 60000 65536"/>
              <a:gd name="T9" fmla="*/ 0 w 294"/>
              <a:gd name="T10" fmla="*/ 0 h 104"/>
              <a:gd name="T11" fmla="*/ 294 w 294"/>
              <a:gd name="T12" fmla="*/ 104 h 1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4" h="104">
                <a:moveTo>
                  <a:pt x="293" y="0"/>
                </a:moveTo>
                <a:lnTo>
                  <a:pt x="268" y="53"/>
                </a:lnTo>
                <a:lnTo>
                  <a:pt x="0" y="103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1380333" y="5975587"/>
            <a:ext cx="356370" cy="1505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 dirty="0">
                <a:solidFill>
                  <a:srgbClr val="000000"/>
                </a:solidFill>
                <a:latin typeface="Arial" panose="020B0604020202020204" pitchFamily="34" charset="0"/>
              </a:rPr>
              <a:t>SG</a:t>
            </a:r>
          </a:p>
        </p:txBody>
      </p:sp>
      <p:sp>
        <p:nvSpPr>
          <p:cNvPr id="97300" name="Rectangle 20"/>
          <p:cNvSpPr>
            <a:spLocks noChangeArrowheads="1"/>
          </p:cNvSpPr>
          <p:nvPr/>
        </p:nvSpPr>
        <p:spPr bwMode="auto">
          <a:xfrm>
            <a:off x="1493838" y="3608678"/>
            <a:ext cx="75723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X17500</a:t>
            </a:r>
          </a:p>
        </p:txBody>
      </p:sp>
      <p:sp>
        <p:nvSpPr>
          <p:cNvPr id="97301" name="Rectangle 21"/>
          <p:cNvSpPr>
            <a:spLocks noChangeArrowheads="1"/>
          </p:cNvSpPr>
          <p:nvPr/>
        </p:nvSpPr>
        <p:spPr bwMode="auto">
          <a:xfrm>
            <a:off x="5871393" y="3436144"/>
            <a:ext cx="6334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X1500</a:t>
            </a:r>
          </a:p>
        </p:txBody>
      </p:sp>
      <p:sp>
        <p:nvSpPr>
          <p:cNvPr id="97302" name="Rectangle 22"/>
          <p:cNvSpPr>
            <a:spLocks noChangeArrowheads="1"/>
          </p:cNvSpPr>
          <p:nvPr/>
        </p:nvSpPr>
        <p:spPr bwMode="auto">
          <a:xfrm>
            <a:off x="9059863" y="6667500"/>
            <a:ext cx="14986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97303" name="Text Box 23"/>
          <p:cNvSpPr txBox="1">
            <a:spLocks noChangeArrowheads="1"/>
          </p:cNvSpPr>
          <p:nvPr/>
        </p:nvSpPr>
        <p:spPr bwMode="auto">
          <a:xfrm>
            <a:off x="2855913" y="0"/>
            <a:ext cx="5022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 dirty="0" err="1">
                <a:latin typeface="Franklin Gothic Demi" panose="020B0703020102020204" pitchFamily="34" charset="0"/>
              </a:rPr>
              <a:t>Ultrastruktura</a:t>
            </a:r>
            <a:r>
              <a:rPr lang="hr-HR" altLang="sr-Latn-RS" sz="3200" dirty="0">
                <a:latin typeface="Comic Sans MS" panose="030F0702030302020204" pitchFamily="66" charset="0"/>
              </a:rPr>
              <a:t> </a:t>
            </a:r>
            <a:r>
              <a:rPr lang="hr-HR" altLang="sr-Latn-RS" sz="3200" dirty="0" err="1">
                <a:latin typeface="Franklin Gothic Demi" panose="020B0703020102020204" pitchFamily="34" charset="0"/>
              </a:rPr>
              <a:t>neutrofila</a:t>
            </a:r>
            <a:endParaRPr lang="hr-HR" altLang="sr-Latn-RS" sz="3200" dirty="0">
              <a:latin typeface="Franklin Gothic Demi" panose="020B07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654" y="4100950"/>
            <a:ext cx="2905146" cy="25911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5880" y="640894"/>
            <a:ext cx="3677871" cy="6217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58" y="665497"/>
            <a:ext cx="5054858" cy="3027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82" y="3187464"/>
            <a:ext cx="3343275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9340" y="6358356"/>
            <a:ext cx="649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LFA-1 (antigen-1 povezan s funkcijom </a:t>
            </a:r>
            <a:r>
              <a:rPr lang="hr-HR" sz="1600" dirty="0" err="1"/>
              <a:t>limfocita</a:t>
            </a:r>
            <a:r>
              <a:rPr lang="hr-HR" sz="1600" dirty="0"/>
              <a:t>) je </a:t>
            </a:r>
            <a:r>
              <a:rPr lang="hr-HR" sz="1600" dirty="0" err="1"/>
              <a:t>heterodimerni</a:t>
            </a:r>
            <a:r>
              <a:rPr lang="hr-HR" sz="1600" dirty="0"/>
              <a:t> </a:t>
            </a:r>
            <a:r>
              <a:rPr lang="hr-HR" sz="1600" dirty="0" err="1"/>
              <a:t>integrin</a:t>
            </a:r>
            <a:r>
              <a:rPr lang="hr-HR" sz="1600" dirty="0"/>
              <a:t> (CD11a/CD18) prisutan na površini svih </a:t>
            </a:r>
            <a:r>
              <a:rPr lang="hr-HR" sz="1600" dirty="0" smtClean="0"/>
              <a:t>leukocita.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776677306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altLang="sr-Latn-RS" smtClean="0"/>
              <a:t>Značajke za razlikovanje primarnih od sekundarnih organa</a:t>
            </a:r>
            <a:br>
              <a:rPr lang="hr-HR" altLang="sr-Latn-RS" smtClean="0"/>
            </a:br>
            <a:endParaRPr lang="hr-HR" altLang="sr-Latn-R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69471721"/>
              </p:ext>
            </p:extLst>
          </p:nvPr>
        </p:nvGraphicFramePr>
        <p:xfrm>
          <a:off x="634215" y="2340864"/>
          <a:ext cx="10923568" cy="420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52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6" y="600398"/>
            <a:ext cx="3675063" cy="3346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60700"/>
            <a:ext cx="4251326" cy="379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Freeform 4"/>
          <p:cNvSpPr>
            <a:spLocks/>
          </p:cNvSpPr>
          <p:nvPr/>
        </p:nvSpPr>
        <p:spPr bwMode="auto">
          <a:xfrm>
            <a:off x="4487863" y="3175001"/>
            <a:ext cx="354012" cy="212725"/>
          </a:xfrm>
          <a:custGeom>
            <a:avLst/>
            <a:gdLst>
              <a:gd name="T0" fmla="*/ 0 w 223"/>
              <a:gd name="T1" fmla="*/ 2147483646 h 134"/>
              <a:gd name="T2" fmla="*/ 2147483646 w 223"/>
              <a:gd name="T3" fmla="*/ 0 h 134"/>
              <a:gd name="T4" fmla="*/ 0 60000 65536"/>
              <a:gd name="T5" fmla="*/ 0 60000 65536"/>
              <a:gd name="T6" fmla="*/ 0 w 223"/>
              <a:gd name="T7" fmla="*/ 0 h 134"/>
              <a:gd name="T8" fmla="*/ 223 w 223"/>
              <a:gd name="T9" fmla="*/ 134 h 1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3" h="134">
                <a:moveTo>
                  <a:pt x="0" y="133"/>
                </a:moveTo>
                <a:lnTo>
                  <a:pt x="222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4840288" y="3097214"/>
            <a:ext cx="487362" cy="1492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PORA</a:t>
            </a:r>
          </a:p>
        </p:txBody>
      </p:sp>
      <p:sp>
        <p:nvSpPr>
          <p:cNvPr id="98311" name="Freeform 7"/>
          <p:cNvSpPr>
            <a:spLocks/>
          </p:cNvSpPr>
          <p:nvPr/>
        </p:nvSpPr>
        <p:spPr bwMode="auto">
          <a:xfrm>
            <a:off x="4624388" y="4075114"/>
            <a:ext cx="215900" cy="1587"/>
          </a:xfrm>
          <a:custGeom>
            <a:avLst/>
            <a:gdLst>
              <a:gd name="T0" fmla="*/ 0 w 136"/>
              <a:gd name="T1" fmla="*/ 0 h 1"/>
              <a:gd name="T2" fmla="*/ 2147483646 w 136"/>
              <a:gd name="T3" fmla="*/ 0 h 1"/>
              <a:gd name="T4" fmla="*/ 0 60000 65536"/>
              <a:gd name="T5" fmla="*/ 0 60000 65536"/>
              <a:gd name="T6" fmla="*/ 0 w 136"/>
              <a:gd name="T7" fmla="*/ 0 h 1"/>
              <a:gd name="T8" fmla="*/ 136 w 136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6" h="1">
                <a:moveTo>
                  <a:pt x="0" y="0"/>
                </a:moveTo>
                <a:lnTo>
                  <a:pt x="135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4027488" y="4991101"/>
            <a:ext cx="1179512" cy="492125"/>
          </a:xfrm>
          <a:custGeom>
            <a:avLst/>
            <a:gdLst>
              <a:gd name="T0" fmla="*/ 0 w 743"/>
              <a:gd name="T1" fmla="*/ 0 h 310"/>
              <a:gd name="T2" fmla="*/ 2147483646 w 743"/>
              <a:gd name="T3" fmla="*/ 2147483646 h 310"/>
              <a:gd name="T4" fmla="*/ 0 60000 65536"/>
              <a:gd name="T5" fmla="*/ 0 60000 65536"/>
              <a:gd name="T6" fmla="*/ 0 w 743"/>
              <a:gd name="T7" fmla="*/ 0 h 310"/>
              <a:gd name="T8" fmla="*/ 743 w 743"/>
              <a:gd name="T9" fmla="*/ 310 h 3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3" h="310">
                <a:moveTo>
                  <a:pt x="0" y="0"/>
                </a:moveTo>
                <a:lnTo>
                  <a:pt x="742" y="309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5" name="Freeform 11"/>
          <p:cNvSpPr>
            <a:spLocks/>
          </p:cNvSpPr>
          <p:nvPr/>
        </p:nvSpPr>
        <p:spPr bwMode="auto">
          <a:xfrm>
            <a:off x="4711700" y="5568950"/>
            <a:ext cx="509588" cy="177800"/>
          </a:xfrm>
          <a:custGeom>
            <a:avLst/>
            <a:gdLst>
              <a:gd name="T0" fmla="*/ 0 w 321"/>
              <a:gd name="T1" fmla="*/ 2147483646 h 112"/>
              <a:gd name="T2" fmla="*/ 2147483646 w 321"/>
              <a:gd name="T3" fmla="*/ 0 h 112"/>
              <a:gd name="T4" fmla="*/ 0 60000 65536"/>
              <a:gd name="T5" fmla="*/ 0 60000 65536"/>
              <a:gd name="T6" fmla="*/ 0 w 321"/>
              <a:gd name="T7" fmla="*/ 0 h 112"/>
              <a:gd name="T8" fmla="*/ 321 w 321"/>
              <a:gd name="T9" fmla="*/ 112 h 11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1" h="112">
                <a:moveTo>
                  <a:pt x="0" y="111"/>
                </a:moveTo>
                <a:lnTo>
                  <a:pt x="32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5206999" y="5446714"/>
            <a:ext cx="365125" cy="30003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GR</a:t>
            </a:r>
            <a:endParaRPr lang="hr-HR" altLang="sr-Latn-RS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8318" name="Freeform 14"/>
          <p:cNvSpPr>
            <a:spLocks/>
          </p:cNvSpPr>
          <p:nvPr/>
        </p:nvSpPr>
        <p:spPr bwMode="auto">
          <a:xfrm>
            <a:off x="3216275" y="6257925"/>
            <a:ext cx="357188" cy="173038"/>
          </a:xfrm>
          <a:custGeom>
            <a:avLst/>
            <a:gdLst>
              <a:gd name="T0" fmla="*/ 2147483646 w 225"/>
              <a:gd name="T1" fmla="*/ 0 h 109"/>
              <a:gd name="T2" fmla="*/ 0 w 225"/>
              <a:gd name="T3" fmla="*/ 2147483646 h 109"/>
              <a:gd name="T4" fmla="*/ 0 60000 65536"/>
              <a:gd name="T5" fmla="*/ 0 60000 65536"/>
              <a:gd name="T6" fmla="*/ 0 w 225"/>
              <a:gd name="T7" fmla="*/ 0 h 109"/>
              <a:gd name="T8" fmla="*/ 225 w 225"/>
              <a:gd name="T9" fmla="*/ 109 h 10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5" h="109">
                <a:moveTo>
                  <a:pt x="224" y="0"/>
                </a:moveTo>
                <a:lnTo>
                  <a:pt x="0" y="108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1533526" y="2727326"/>
            <a:ext cx="7461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X17500</a:t>
            </a: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5880175" y="3226091"/>
            <a:ext cx="6254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98323" name="Freeform 19"/>
          <p:cNvSpPr>
            <a:spLocks/>
          </p:cNvSpPr>
          <p:nvPr/>
        </p:nvSpPr>
        <p:spPr bwMode="auto">
          <a:xfrm>
            <a:off x="4588126" y="3592514"/>
            <a:ext cx="574675" cy="314325"/>
          </a:xfrm>
          <a:custGeom>
            <a:avLst/>
            <a:gdLst>
              <a:gd name="T0" fmla="*/ 0 w 362"/>
              <a:gd name="T1" fmla="*/ 0 h 198"/>
              <a:gd name="T2" fmla="*/ 2147483646 w 362"/>
              <a:gd name="T3" fmla="*/ 0 h 198"/>
              <a:gd name="T4" fmla="*/ 2147483646 w 362"/>
              <a:gd name="T5" fmla="*/ 2147483646 h 198"/>
              <a:gd name="T6" fmla="*/ 0 w 362"/>
              <a:gd name="T7" fmla="*/ 2147483646 h 198"/>
              <a:gd name="T8" fmla="*/ 0 w 362"/>
              <a:gd name="T9" fmla="*/ 0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2"/>
              <a:gd name="T16" fmla="*/ 0 h 198"/>
              <a:gd name="T17" fmla="*/ 362 w 36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2" h="198">
                <a:moveTo>
                  <a:pt x="0" y="0"/>
                </a:moveTo>
                <a:lnTo>
                  <a:pt x="361" y="0"/>
                </a:lnTo>
                <a:lnTo>
                  <a:pt x="361" y="197"/>
                </a:lnTo>
                <a:lnTo>
                  <a:pt x="0" y="197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/>
          <a:lstStyle/>
          <a:p>
            <a:endParaRPr lang="hr-HR"/>
          </a:p>
        </p:txBody>
      </p:sp>
      <p:sp>
        <p:nvSpPr>
          <p:cNvPr id="98324" name="Rectangle 20"/>
          <p:cNvSpPr>
            <a:spLocks noChangeArrowheads="1"/>
          </p:cNvSpPr>
          <p:nvPr/>
        </p:nvSpPr>
        <p:spPr bwMode="auto">
          <a:xfrm>
            <a:off x="3930555" y="3464248"/>
            <a:ext cx="263621" cy="24794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JEZ</a:t>
            </a: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9061450" y="6665913"/>
            <a:ext cx="1493838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98326" name="Text Box 22"/>
          <p:cNvSpPr txBox="1">
            <a:spLocks noChangeArrowheads="1"/>
          </p:cNvSpPr>
          <p:nvPr/>
        </p:nvSpPr>
        <p:spPr bwMode="auto">
          <a:xfrm>
            <a:off x="3340100" y="44450"/>
            <a:ext cx="47099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 dirty="0" err="1">
                <a:latin typeface="Franklin Gothic Demi" panose="020B0703020102020204" pitchFamily="34" charset="0"/>
              </a:rPr>
              <a:t>Ultrastruktura</a:t>
            </a:r>
            <a:r>
              <a:rPr lang="hr-HR" altLang="sr-Latn-RS" sz="3200" dirty="0">
                <a:latin typeface="Comic Sans MS" panose="030F0702030302020204" pitchFamily="66" charset="0"/>
              </a:rPr>
              <a:t> </a:t>
            </a:r>
            <a:r>
              <a:rPr lang="hr-HR" altLang="sr-Latn-RS" sz="3200" dirty="0">
                <a:latin typeface="Franklin Gothic Demi" panose="020B0703020102020204" pitchFamily="34" charset="0"/>
              </a:rPr>
              <a:t>eozinofila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21" y="3246439"/>
            <a:ext cx="4141422" cy="3611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08001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2999" y="191112"/>
            <a:ext cx="3304250" cy="1077229"/>
          </a:xfrm>
        </p:spPr>
        <p:txBody>
          <a:bodyPr/>
          <a:lstStyle/>
          <a:p>
            <a:r>
              <a:rPr lang="hr-HR" dirty="0" smtClean="0"/>
              <a:t>Eozinofili</a:t>
            </a:r>
            <a:endParaRPr lang="hr-H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598" y="0"/>
            <a:ext cx="5248452" cy="33954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0" y="1722359"/>
            <a:ext cx="5974598" cy="4767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Figure 2 from Eosinophils: changing perspectives in health and disease |  Semantic Scholar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598" y="3395427"/>
            <a:ext cx="5248452" cy="34625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00" y="17228"/>
            <a:ext cx="1757867" cy="17051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704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537" y="903295"/>
            <a:ext cx="3776663" cy="287503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75" y="3428280"/>
            <a:ext cx="3873500" cy="26685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4" y="661989"/>
            <a:ext cx="3965575" cy="27209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4526106" y="3097721"/>
            <a:ext cx="7588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X11000</a:t>
            </a:r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9301235" y="2884455"/>
            <a:ext cx="6365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765800" y="5896842"/>
            <a:ext cx="6365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900" b="1" dirty="0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99336" name="Freeform 8"/>
          <p:cNvSpPr>
            <a:spLocks/>
          </p:cNvSpPr>
          <p:nvPr/>
        </p:nvSpPr>
        <p:spPr bwMode="auto">
          <a:xfrm>
            <a:off x="3386138" y="1790700"/>
            <a:ext cx="874712" cy="1588"/>
          </a:xfrm>
          <a:custGeom>
            <a:avLst/>
            <a:gdLst>
              <a:gd name="T0" fmla="*/ 0 w 551"/>
              <a:gd name="T1" fmla="*/ 0 h 1"/>
              <a:gd name="T2" fmla="*/ 2147483646 w 551"/>
              <a:gd name="T3" fmla="*/ 0 h 1"/>
              <a:gd name="T4" fmla="*/ 0 60000 65536"/>
              <a:gd name="T5" fmla="*/ 0 60000 65536"/>
              <a:gd name="T6" fmla="*/ 0 w 551"/>
              <a:gd name="T7" fmla="*/ 0 h 1"/>
              <a:gd name="T8" fmla="*/ 551 w 55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51" h="1">
                <a:moveTo>
                  <a:pt x="0" y="0"/>
                </a:moveTo>
                <a:lnTo>
                  <a:pt x="55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37" name="Freeform 9"/>
          <p:cNvSpPr>
            <a:spLocks/>
          </p:cNvSpPr>
          <p:nvPr/>
        </p:nvSpPr>
        <p:spPr bwMode="auto">
          <a:xfrm>
            <a:off x="3335338" y="2027238"/>
            <a:ext cx="685800" cy="703262"/>
          </a:xfrm>
          <a:custGeom>
            <a:avLst/>
            <a:gdLst>
              <a:gd name="T0" fmla="*/ 0 w 432"/>
              <a:gd name="T1" fmla="*/ 0 h 443"/>
              <a:gd name="T2" fmla="*/ 2147483646 w 432"/>
              <a:gd name="T3" fmla="*/ 2147483646 h 443"/>
              <a:gd name="T4" fmla="*/ 0 60000 65536"/>
              <a:gd name="T5" fmla="*/ 0 60000 65536"/>
              <a:gd name="T6" fmla="*/ 0 w 432"/>
              <a:gd name="T7" fmla="*/ 0 h 443"/>
              <a:gd name="T8" fmla="*/ 432 w 432"/>
              <a:gd name="T9" fmla="*/ 443 h 44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2" h="443">
                <a:moveTo>
                  <a:pt x="0" y="0"/>
                </a:moveTo>
                <a:lnTo>
                  <a:pt x="431" y="442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38" name="Freeform 10"/>
          <p:cNvSpPr>
            <a:spLocks/>
          </p:cNvSpPr>
          <p:nvPr/>
        </p:nvSpPr>
        <p:spPr bwMode="auto">
          <a:xfrm>
            <a:off x="2962276" y="1749425"/>
            <a:ext cx="442913" cy="287338"/>
          </a:xfrm>
          <a:custGeom>
            <a:avLst/>
            <a:gdLst>
              <a:gd name="T0" fmla="*/ 0 w 279"/>
              <a:gd name="T1" fmla="*/ 0 h 181"/>
              <a:gd name="T2" fmla="*/ 2147483646 w 279"/>
              <a:gd name="T3" fmla="*/ 0 h 181"/>
              <a:gd name="T4" fmla="*/ 2147483646 w 279"/>
              <a:gd name="T5" fmla="*/ 2147483646 h 181"/>
              <a:gd name="T6" fmla="*/ 0 w 279"/>
              <a:gd name="T7" fmla="*/ 2147483646 h 181"/>
              <a:gd name="T8" fmla="*/ 0 w 279"/>
              <a:gd name="T9" fmla="*/ 0 h 1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9"/>
              <a:gd name="T16" fmla="*/ 0 h 181"/>
              <a:gd name="T17" fmla="*/ 279 w 279"/>
              <a:gd name="T18" fmla="*/ 181 h 18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9" h="181">
                <a:moveTo>
                  <a:pt x="0" y="0"/>
                </a:moveTo>
                <a:lnTo>
                  <a:pt x="278" y="0"/>
                </a:lnTo>
                <a:lnTo>
                  <a:pt x="278" y="180"/>
                </a:lnTo>
                <a:lnTo>
                  <a:pt x="0" y="180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2968625" y="1808163"/>
            <a:ext cx="381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GRA</a:t>
            </a:r>
          </a:p>
        </p:txBody>
      </p:sp>
      <p:sp>
        <p:nvSpPr>
          <p:cNvPr id="99340" name="Freeform 12"/>
          <p:cNvSpPr>
            <a:spLocks/>
          </p:cNvSpPr>
          <p:nvPr/>
        </p:nvSpPr>
        <p:spPr bwMode="auto">
          <a:xfrm>
            <a:off x="2820989" y="2255839"/>
            <a:ext cx="319087" cy="333375"/>
          </a:xfrm>
          <a:custGeom>
            <a:avLst/>
            <a:gdLst>
              <a:gd name="T0" fmla="*/ 2147483646 w 201"/>
              <a:gd name="T1" fmla="*/ 2147483646 h 210"/>
              <a:gd name="T2" fmla="*/ 2147483646 w 201"/>
              <a:gd name="T3" fmla="*/ 2147483646 h 210"/>
              <a:gd name="T4" fmla="*/ 2147483646 w 201"/>
              <a:gd name="T5" fmla="*/ 2147483646 h 210"/>
              <a:gd name="T6" fmla="*/ 2147483646 w 201"/>
              <a:gd name="T7" fmla="*/ 2147483646 h 210"/>
              <a:gd name="T8" fmla="*/ 2147483646 w 201"/>
              <a:gd name="T9" fmla="*/ 2147483646 h 210"/>
              <a:gd name="T10" fmla="*/ 2147483646 w 201"/>
              <a:gd name="T11" fmla="*/ 2147483646 h 210"/>
              <a:gd name="T12" fmla="*/ 2147483646 w 201"/>
              <a:gd name="T13" fmla="*/ 2147483646 h 210"/>
              <a:gd name="T14" fmla="*/ 2147483646 w 201"/>
              <a:gd name="T15" fmla="*/ 2147483646 h 210"/>
              <a:gd name="T16" fmla="*/ 2147483646 w 201"/>
              <a:gd name="T17" fmla="*/ 2147483646 h 210"/>
              <a:gd name="T18" fmla="*/ 2147483646 w 201"/>
              <a:gd name="T19" fmla="*/ 2147483646 h 210"/>
              <a:gd name="T20" fmla="*/ 2147483646 w 201"/>
              <a:gd name="T21" fmla="*/ 2147483646 h 210"/>
              <a:gd name="T22" fmla="*/ 2147483646 w 201"/>
              <a:gd name="T23" fmla="*/ 2147483646 h 210"/>
              <a:gd name="T24" fmla="*/ 2147483646 w 201"/>
              <a:gd name="T25" fmla="*/ 2147483646 h 210"/>
              <a:gd name="T26" fmla="*/ 2147483646 w 201"/>
              <a:gd name="T27" fmla="*/ 2147483646 h 210"/>
              <a:gd name="T28" fmla="*/ 2147483646 w 201"/>
              <a:gd name="T29" fmla="*/ 2147483646 h 210"/>
              <a:gd name="T30" fmla="*/ 2147483646 w 201"/>
              <a:gd name="T31" fmla="*/ 2147483646 h 210"/>
              <a:gd name="T32" fmla="*/ 2147483646 w 201"/>
              <a:gd name="T33" fmla="*/ 2147483646 h 210"/>
              <a:gd name="T34" fmla="*/ 2147483646 w 201"/>
              <a:gd name="T35" fmla="*/ 2147483646 h 210"/>
              <a:gd name="T36" fmla="*/ 2147483646 w 201"/>
              <a:gd name="T37" fmla="*/ 2147483646 h 210"/>
              <a:gd name="T38" fmla="*/ 2147483646 w 201"/>
              <a:gd name="T39" fmla="*/ 2147483646 h 210"/>
              <a:gd name="T40" fmla="*/ 0 w 201"/>
              <a:gd name="T41" fmla="*/ 2147483646 h 210"/>
              <a:gd name="T42" fmla="*/ 2147483646 w 201"/>
              <a:gd name="T43" fmla="*/ 2147483646 h 210"/>
              <a:gd name="T44" fmla="*/ 2147483646 w 201"/>
              <a:gd name="T45" fmla="*/ 2147483646 h 210"/>
              <a:gd name="T46" fmla="*/ 2147483646 w 201"/>
              <a:gd name="T47" fmla="*/ 0 h 210"/>
              <a:gd name="T48" fmla="*/ 2147483646 w 201"/>
              <a:gd name="T49" fmla="*/ 0 h 210"/>
              <a:gd name="T50" fmla="*/ 2147483646 w 201"/>
              <a:gd name="T51" fmla="*/ 2147483646 h 210"/>
              <a:gd name="T52" fmla="*/ 2147483646 w 201"/>
              <a:gd name="T53" fmla="*/ 2147483646 h 210"/>
              <a:gd name="T54" fmla="*/ 2147483646 w 201"/>
              <a:gd name="T55" fmla="*/ 2147483646 h 210"/>
              <a:gd name="T56" fmla="*/ 2147483646 w 201"/>
              <a:gd name="T57" fmla="*/ 2147483646 h 210"/>
              <a:gd name="T58" fmla="*/ 2147483646 w 201"/>
              <a:gd name="T59" fmla="*/ 2147483646 h 210"/>
              <a:gd name="T60" fmla="*/ 2147483646 w 201"/>
              <a:gd name="T61" fmla="*/ 2147483646 h 210"/>
              <a:gd name="T62" fmla="*/ 2147483646 w 201"/>
              <a:gd name="T63" fmla="*/ 2147483646 h 210"/>
              <a:gd name="T64" fmla="*/ 2147483646 w 201"/>
              <a:gd name="T65" fmla="*/ 2147483646 h 210"/>
              <a:gd name="T66" fmla="*/ 2147483646 w 201"/>
              <a:gd name="T67" fmla="*/ 2147483646 h 210"/>
              <a:gd name="T68" fmla="*/ 2147483646 w 201"/>
              <a:gd name="T69" fmla="*/ 2147483646 h 210"/>
              <a:gd name="T70" fmla="*/ 2147483646 w 201"/>
              <a:gd name="T71" fmla="*/ 2147483646 h 210"/>
              <a:gd name="T72" fmla="*/ 2147483646 w 201"/>
              <a:gd name="T73" fmla="*/ 2147483646 h 210"/>
              <a:gd name="T74" fmla="*/ 2147483646 w 201"/>
              <a:gd name="T75" fmla="*/ 2147483646 h 210"/>
              <a:gd name="T76" fmla="*/ 2147483646 w 201"/>
              <a:gd name="T77" fmla="*/ 2147483646 h 210"/>
              <a:gd name="T78" fmla="*/ 2147483646 w 201"/>
              <a:gd name="T79" fmla="*/ 2147483646 h 210"/>
              <a:gd name="T80" fmla="*/ 2147483646 w 201"/>
              <a:gd name="T81" fmla="*/ 2147483646 h 210"/>
              <a:gd name="T82" fmla="*/ 2147483646 w 201"/>
              <a:gd name="T83" fmla="*/ 2147483646 h 210"/>
              <a:gd name="T84" fmla="*/ 2147483646 w 201"/>
              <a:gd name="T85" fmla="*/ 2147483646 h 210"/>
              <a:gd name="T86" fmla="*/ 2147483646 w 201"/>
              <a:gd name="T87" fmla="*/ 2147483646 h 210"/>
              <a:gd name="T88" fmla="*/ 2147483646 w 201"/>
              <a:gd name="T89" fmla="*/ 2147483646 h 21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01"/>
              <a:gd name="T136" fmla="*/ 0 h 210"/>
              <a:gd name="T137" fmla="*/ 201 w 201"/>
              <a:gd name="T138" fmla="*/ 210 h 21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01" h="210">
                <a:moveTo>
                  <a:pt x="200" y="209"/>
                </a:moveTo>
                <a:lnTo>
                  <a:pt x="199" y="208"/>
                </a:lnTo>
                <a:lnTo>
                  <a:pt x="196" y="207"/>
                </a:lnTo>
                <a:lnTo>
                  <a:pt x="190" y="204"/>
                </a:lnTo>
                <a:lnTo>
                  <a:pt x="183" y="201"/>
                </a:lnTo>
                <a:lnTo>
                  <a:pt x="175" y="198"/>
                </a:lnTo>
                <a:lnTo>
                  <a:pt x="165" y="194"/>
                </a:lnTo>
                <a:lnTo>
                  <a:pt x="155" y="189"/>
                </a:lnTo>
                <a:lnTo>
                  <a:pt x="145" y="185"/>
                </a:lnTo>
                <a:lnTo>
                  <a:pt x="134" y="180"/>
                </a:lnTo>
                <a:lnTo>
                  <a:pt x="123" y="176"/>
                </a:lnTo>
                <a:lnTo>
                  <a:pt x="113" y="171"/>
                </a:lnTo>
                <a:lnTo>
                  <a:pt x="104" y="167"/>
                </a:lnTo>
                <a:lnTo>
                  <a:pt x="95" y="164"/>
                </a:lnTo>
                <a:lnTo>
                  <a:pt x="88" y="161"/>
                </a:lnTo>
                <a:lnTo>
                  <a:pt x="83" y="159"/>
                </a:lnTo>
                <a:lnTo>
                  <a:pt x="79" y="157"/>
                </a:lnTo>
                <a:lnTo>
                  <a:pt x="78" y="157"/>
                </a:lnTo>
                <a:lnTo>
                  <a:pt x="83" y="152"/>
                </a:lnTo>
                <a:lnTo>
                  <a:pt x="92" y="144"/>
                </a:lnTo>
                <a:lnTo>
                  <a:pt x="97" y="140"/>
                </a:lnTo>
                <a:lnTo>
                  <a:pt x="92" y="134"/>
                </a:lnTo>
                <a:lnTo>
                  <a:pt x="86" y="128"/>
                </a:lnTo>
                <a:lnTo>
                  <a:pt x="80" y="121"/>
                </a:lnTo>
                <a:lnTo>
                  <a:pt x="73" y="114"/>
                </a:lnTo>
                <a:lnTo>
                  <a:pt x="67" y="106"/>
                </a:lnTo>
                <a:lnTo>
                  <a:pt x="60" y="99"/>
                </a:lnTo>
                <a:lnTo>
                  <a:pt x="53" y="91"/>
                </a:lnTo>
                <a:lnTo>
                  <a:pt x="46" y="84"/>
                </a:lnTo>
                <a:lnTo>
                  <a:pt x="40" y="77"/>
                </a:lnTo>
                <a:lnTo>
                  <a:pt x="33" y="69"/>
                </a:lnTo>
                <a:lnTo>
                  <a:pt x="27" y="63"/>
                </a:lnTo>
                <a:lnTo>
                  <a:pt x="21" y="56"/>
                </a:lnTo>
                <a:lnTo>
                  <a:pt x="16" y="51"/>
                </a:lnTo>
                <a:lnTo>
                  <a:pt x="12" y="46"/>
                </a:lnTo>
                <a:lnTo>
                  <a:pt x="8" y="41"/>
                </a:lnTo>
                <a:lnTo>
                  <a:pt x="4" y="38"/>
                </a:lnTo>
                <a:lnTo>
                  <a:pt x="2" y="35"/>
                </a:lnTo>
                <a:lnTo>
                  <a:pt x="0" y="33"/>
                </a:lnTo>
                <a:lnTo>
                  <a:pt x="4" y="29"/>
                </a:lnTo>
                <a:lnTo>
                  <a:pt x="13" y="21"/>
                </a:lnTo>
                <a:lnTo>
                  <a:pt x="24" y="11"/>
                </a:lnTo>
                <a:lnTo>
                  <a:pt x="33" y="3"/>
                </a:lnTo>
                <a:lnTo>
                  <a:pt x="37" y="0"/>
                </a:lnTo>
                <a:lnTo>
                  <a:pt x="39" y="2"/>
                </a:lnTo>
                <a:lnTo>
                  <a:pt x="41" y="5"/>
                </a:lnTo>
                <a:lnTo>
                  <a:pt x="44" y="8"/>
                </a:lnTo>
                <a:lnTo>
                  <a:pt x="48" y="13"/>
                </a:lnTo>
                <a:lnTo>
                  <a:pt x="53" y="18"/>
                </a:lnTo>
                <a:lnTo>
                  <a:pt x="58" y="23"/>
                </a:lnTo>
                <a:lnTo>
                  <a:pt x="64" y="30"/>
                </a:lnTo>
                <a:lnTo>
                  <a:pt x="70" y="36"/>
                </a:lnTo>
                <a:lnTo>
                  <a:pt x="77" y="43"/>
                </a:lnTo>
                <a:lnTo>
                  <a:pt x="83" y="51"/>
                </a:lnTo>
                <a:lnTo>
                  <a:pt x="90" y="58"/>
                </a:lnTo>
                <a:lnTo>
                  <a:pt x="97" y="66"/>
                </a:lnTo>
                <a:lnTo>
                  <a:pt x="104" y="73"/>
                </a:lnTo>
                <a:lnTo>
                  <a:pt x="110" y="81"/>
                </a:lnTo>
                <a:lnTo>
                  <a:pt x="117" y="88"/>
                </a:lnTo>
                <a:lnTo>
                  <a:pt x="123" y="95"/>
                </a:lnTo>
                <a:lnTo>
                  <a:pt x="129" y="101"/>
                </a:lnTo>
                <a:lnTo>
                  <a:pt x="134" y="107"/>
                </a:lnTo>
                <a:lnTo>
                  <a:pt x="139" y="103"/>
                </a:lnTo>
                <a:lnTo>
                  <a:pt x="148" y="94"/>
                </a:lnTo>
                <a:lnTo>
                  <a:pt x="152" y="90"/>
                </a:lnTo>
                <a:lnTo>
                  <a:pt x="153" y="91"/>
                </a:lnTo>
                <a:lnTo>
                  <a:pt x="155" y="95"/>
                </a:lnTo>
                <a:lnTo>
                  <a:pt x="157" y="101"/>
                </a:lnTo>
                <a:lnTo>
                  <a:pt x="160" y="108"/>
                </a:lnTo>
                <a:lnTo>
                  <a:pt x="164" y="117"/>
                </a:lnTo>
                <a:lnTo>
                  <a:pt x="168" y="127"/>
                </a:lnTo>
                <a:lnTo>
                  <a:pt x="172" y="138"/>
                </a:lnTo>
                <a:lnTo>
                  <a:pt x="176" y="149"/>
                </a:lnTo>
                <a:lnTo>
                  <a:pt x="181" y="160"/>
                </a:lnTo>
                <a:lnTo>
                  <a:pt x="185" y="171"/>
                </a:lnTo>
                <a:lnTo>
                  <a:pt x="189" y="181"/>
                </a:lnTo>
                <a:lnTo>
                  <a:pt x="193" y="190"/>
                </a:lnTo>
                <a:lnTo>
                  <a:pt x="196" y="198"/>
                </a:lnTo>
                <a:lnTo>
                  <a:pt x="198" y="203"/>
                </a:lnTo>
                <a:lnTo>
                  <a:pt x="200" y="207"/>
                </a:lnTo>
                <a:lnTo>
                  <a:pt x="200" y="209"/>
                </a:lnTo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41" name="Freeform 13"/>
          <p:cNvSpPr>
            <a:spLocks/>
          </p:cNvSpPr>
          <p:nvPr/>
        </p:nvSpPr>
        <p:spPr bwMode="auto">
          <a:xfrm>
            <a:off x="2233613" y="993775"/>
            <a:ext cx="506412" cy="292100"/>
          </a:xfrm>
          <a:custGeom>
            <a:avLst/>
            <a:gdLst>
              <a:gd name="T0" fmla="*/ 0 w 319"/>
              <a:gd name="T1" fmla="*/ 0 h 184"/>
              <a:gd name="T2" fmla="*/ 2147483646 w 319"/>
              <a:gd name="T3" fmla="*/ 0 h 184"/>
              <a:gd name="T4" fmla="*/ 2147483646 w 319"/>
              <a:gd name="T5" fmla="*/ 2147483646 h 184"/>
              <a:gd name="T6" fmla="*/ 0 w 319"/>
              <a:gd name="T7" fmla="*/ 2147483646 h 184"/>
              <a:gd name="T8" fmla="*/ 0 w 319"/>
              <a:gd name="T9" fmla="*/ 0 h 1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9"/>
              <a:gd name="T16" fmla="*/ 0 h 184"/>
              <a:gd name="T17" fmla="*/ 319 w 319"/>
              <a:gd name="T18" fmla="*/ 184 h 1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9" h="184">
                <a:moveTo>
                  <a:pt x="0" y="0"/>
                </a:moveTo>
                <a:lnTo>
                  <a:pt x="318" y="0"/>
                </a:lnTo>
                <a:lnTo>
                  <a:pt x="318" y="18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311400" y="1054100"/>
            <a:ext cx="3127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>
                <a:solidFill>
                  <a:srgbClr val="000000"/>
                </a:solidFill>
                <a:latin typeface="Arial" panose="020B0604020202020204" pitchFamily="34" charset="0"/>
              </a:rPr>
              <a:t>JEZ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5405438" y="4576763"/>
            <a:ext cx="9969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500" b="1" dirty="0">
                <a:solidFill>
                  <a:srgbClr val="000000"/>
                </a:solidFill>
                <a:latin typeface="Arial" panose="020B0604020202020204" pitchFamily="34" charset="0"/>
              </a:rPr>
              <a:t>M a s t o c i t</a:t>
            </a: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9058275" y="6670675"/>
            <a:ext cx="14986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99345" name="Text Box 18"/>
          <p:cNvSpPr txBox="1">
            <a:spLocks noChangeArrowheads="1"/>
          </p:cNvSpPr>
          <p:nvPr/>
        </p:nvSpPr>
        <p:spPr bwMode="auto">
          <a:xfrm>
            <a:off x="1524000" y="-26988"/>
            <a:ext cx="87566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3200" dirty="0" err="1">
                <a:latin typeface="Franklin Gothic Demi" panose="020B0703020102020204" pitchFamily="34" charset="0"/>
              </a:rPr>
              <a:t>Ultrastruktura</a:t>
            </a:r>
            <a:r>
              <a:rPr lang="hr-HR" altLang="sr-Latn-RS" sz="3200" dirty="0">
                <a:latin typeface="Franklin Gothic Demi" panose="020B0703020102020204" pitchFamily="34" charset="0"/>
              </a:rPr>
              <a:t> </a:t>
            </a:r>
            <a:r>
              <a:rPr lang="hr-HR" altLang="sr-Latn-RS" sz="3200" dirty="0" err="1">
                <a:latin typeface="Franklin Gothic Demi" panose="020B0703020102020204" pitchFamily="34" charset="0"/>
              </a:rPr>
              <a:t>bazofila</a:t>
            </a:r>
            <a:r>
              <a:rPr lang="hr-HR" altLang="sr-Latn-RS" sz="3200" dirty="0">
                <a:latin typeface="Franklin Gothic Demi" panose="020B0703020102020204" pitchFamily="34" charset="0"/>
              </a:rPr>
              <a:t> i </a:t>
            </a:r>
            <a:r>
              <a:rPr lang="hr-HR" altLang="sr-Latn-RS" sz="3200" dirty="0" err="1">
                <a:latin typeface="Franklin Gothic Demi" panose="020B0703020102020204" pitchFamily="34" charset="0"/>
              </a:rPr>
              <a:t>mastocita</a:t>
            </a:r>
            <a:endParaRPr lang="hr-HR" altLang="sr-Latn-RS" sz="3200" dirty="0">
              <a:latin typeface="Franklin Gothic Demi" panose="020B07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312" y="3873154"/>
            <a:ext cx="3259248" cy="27975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01" y="3873154"/>
            <a:ext cx="3036497" cy="29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03521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460" y="2366010"/>
            <a:ext cx="6092190" cy="4366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37" y="0"/>
            <a:ext cx="5822223" cy="4331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572" y="0"/>
            <a:ext cx="2802078" cy="5187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37" y="4331970"/>
            <a:ext cx="2652999" cy="25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5"/>
          <p:cNvSpPr>
            <a:spLocks noGrp="1" noChangeArrowheads="1"/>
          </p:cNvSpPr>
          <p:nvPr>
            <p:ph type="title"/>
          </p:nvPr>
        </p:nvSpPr>
        <p:spPr>
          <a:xfrm>
            <a:off x="2030293" y="-346142"/>
            <a:ext cx="6870700" cy="828675"/>
          </a:xfrm>
        </p:spPr>
        <p:txBody>
          <a:bodyPr/>
          <a:lstStyle/>
          <a:p>
            <a:pPr>
              <a:defRPr/>
            </a:pPr>
            <a:r>
              <a:rPr lang="hr-HR" altLang="sr-Latn-RS" sz="3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Ultrastruktura makrofaga</a:t>
            </a:r>
            <a:endParaRPr lang="hr-HR" altLang="sr-Latn-R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00355" name="Object 4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030413" y="981075"/>
          <a:ext cx="8189912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Drawing" r:id="rId3" imgW="9906000" imgH="6781800" progId="WPDraw30.Drawing">
                  <p:embed/>
                </p:oleObj>
              </mc:Choice>
              <mc:Fallback>
                <p:oleObj name="Drawing" r:id="rId3" imgW="9906000" imgH="6781800" progId="WPDraw30.Drawing">
                  <p:embed/>
                  <p:pic>
                    <p:nvPicPr>
                      <p:cNvPr id="10035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413" y="981075"/>
                        <a:ext cx="8189912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779" y="3902500"/>
            <a:ext cx="4026090" cy="2807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730" y="648714"/>
            <a:ext cx="3348919" cy="276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81" y="617243"/>
            <a:ext cx="6942564" cy="60177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318206" y="0"/>
            <a:ext cx="7408934" cy="8734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Makrofagi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altLang="sr-Latn-R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fagocitiraju</a:t>
            </a:r>
            <a: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bakterije</a:t>
            </a:r>
            <a:br>
              <a:rPr lang="hr-HR" altLang="sr-Latn-R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0138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517412"/>
              </p:ext>
            </p:extLst>
          </p:nvPr>
        </p:nvGraphicFramePr>
        <p:xfrm>
          <a:off x="7615451" y="617244"/>
          <a:ext cx="4148919" cy="601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Drawing" r:id="rId5" imgW="6153765" imgH="8676533" progId="WPDraw30.Drawing">
                  <p:embed/>
                </p:oleObj>
              </mc:Choice>
              <mc:Fallback>
                <p:oleObj name="Drawing" r:id="rId5" imgW="6153765" imgH="8676533" progId="WPDraw30.Drawing">
                  <p:embed/>
                  <p:pic>
                    <p:nvPicPr>
                      <p:cNvPr id="10138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5451" y="617244"/>
                        <a:ext cx="4148919" cy="6017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2777377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1590676" y="5305426"/>
            <a:ext cx="1647825" cy="1146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sr-Latn-RS" sz="1400" b="1">
              <a:latin typeface="Tahoma" panose="020B0604030504040204" pitchFamily="34" charset="0"/>
            </a:endParaRPr>
          </a:p>
          <a:p>
            <a:pPr eaLnBrk="1" hangingPunct="1"/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1590675" y="4448175"/>
            <a:ext cx="1657350" cy="800100"/>
          </a:xfrm>
          <a:prstGeom prst="rect">
            <a:avLst/>
          </a:prstGeom>
          <a:solidFill>
            <a:srgbClr val="CC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78180" name="Line 4"/>
          <p:cNvSpPr>
            <a:spLocks noChangeShapeType="1"/>
          </p:cNvSpPr>
          <p:nvPr/>
        </p:nvSpPr>
        <p:spPr bwMode="auto">
          <a:xfrm>
            <a:off x="5353050" y="1295401"/>
            <a:ext cx="0" cy="8286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1" name="Line 5"/>
          <p:cNvSpPr>
            <a:spLocks noChangeShapeType="1"/>
          </p:cNvSpPr>
          <p:nvPr/>
        </p:nvSpPr>
        <p:spPr bwMode="auto">
          <a:xfrm>
            <a:off x="5826125" y="1295401"/>
            <a:ext cx="0" cy="8286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2" name="Line 6"/>
          <p:cNvSpPr>
            <a:spLocks noChangeShapeType="1"/>
          </p:cNvSpPr>
          <p:nvPr/>
        </p:nvSpPr>
        <p:spPr bwMode="auto">
          <a:xfrm>
            <a:off x="6300788" y="1295401"/>
            <a:ext cx="0" cy="8286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3" name="Line 7"/>
          <p:cNvSpPr>
            <a:spLocks noChangeShapeType="1"/>
          </p:cNvSpPr>
          <p:nvPr/>
        </p:nvSpPr>
        <p:spPr bwMode="auto">
          <a:xfrm>
            <a:off x="6775450" y="1295401"/>
            <a:ext cx="0" cy="8286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184" name="Rectangle 8"/>
          <p:cNvSpPr>
            <a:spLocks noChangeArrowheads="1"/>
          </p:cNvSpPr>
          <p:nvPr/>
        </p:nvSpPr>
        <p:spPr bwMode="auto">
          <a:xfrm>
            <a:off x="8562976" y="3648075"/>
            <a:ext cx="2085975" cy="1028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03433" name="Rectangle 9"/>
          <p:cNvSpPr>
            <a:spLocks noChangeArrowheads="1"/>
          </p:cNvSpPr>
          <p:nvPr/>
        </p:nvSpPr>
        <p:spPr bwMode="auto">
          <a:xfrm>
            <a:off x="4060826" y="6286501"/>
            <a:ext cx="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b="1">
              <a:latin typeface="Tahoma" panose="020B0604030504040204" pitchFamily="34" charset="0"/>
            </a:endParaRPr>
          </a:p>
        </p:txBody>
      </p:sp>
      <p:sp>
        <p:nvSpPr>
          <p:cNvPr id="178186" name="Oval 10"/>
          <p:cNvSpPr>
            <a:spLocks noChangeArrowheads="1"/>
          </p:cNvSpPr>
          <p:nvPr/>
        </p:nvSpPr>
        <p:spPr bwMode="auto">
          <a:xfrm>
            <a:off x="4903789" y="304800"/>
            <a:ext cx="2306637" cy="1212850"/>
          </a:xfrm>
          <a:prstGeom prst="ellipse">
            <a:avLst/>
          </a:prstGeom>
          <a:solidFill>
            <a:schemeClr val="bg2"/>
          </a:solidFill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78187" name="Rectangle 11"/>
          <p:cNvSpPr>
            <a:spLocks noChangeArrowheads="1"/>
          </p:cNvSpPr>
          <p:nvPr/>
        </p:nvSpPr>
        <p:spPr bwMode="auto">
          <a:xfrm>
            <a:off x="5548314" y="642938"/>
            <a:ext cx="9519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GB" altLang="sr-Latn-RS" sz="1400">
                <a:latin typeface="Tahoma" panose="020B0604030504040204" pitchFamily="34" charset="0"/>
              </a:rPr>
              <a:t>MAKROFAG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188" name="Rectangle 12"/>
          <p:cNvSpPr>
            <a:spLocks noChangeArrowheads="1"/>
          </p:cNvSpPr>
          <p:nvPr/>
        </p:nvSpPr>
        <p:spPr bwMode="auto">
          <a:xfrm>
            <a:off x="7285038" y="1624013"/>
            <a:ext cx="2368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S</a:t>
            </a:r>
            <a:r>
              <a:rPr lang="hr-HR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U</a:t>
            </a:r>
            <a:r>
              <a:rPr lang="en-GB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ST</a:t>
            </a:r>
            <a:r>
              <a:rPr lang="hr-HR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AVNI</a:t>
            </a:r>
            <a:r>
              <a:rPr lang="en-GB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 </a:t>
            </a:r>
            <a:r>
              <a:rPr lang="hr-HR" altLang="sr-Latn-RS" sz="2000" b="1">
                <a:solidFill>
                  <a:srgbClr val="FFCC00"/>
                </a:solidFill>
                <a:latin typeface="Tahoma" panose="020B0604030504040204" pitchFamily="34" charset="0"/>
              </a:rPr>
              <a:t>UČINCI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2389188" y="1624013"/>
            <a:ext cx="2197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000" b="1">
                <a:solidFill>
                  <a:schemeClr val="hlink"/>
                </a:solidFill>
                <a:latin typeface="Tahoma" panose="020B0604030504040204" pitchFamily="34" charset="0"/>
              </a:rPr>
              <a:t>LOKALN</a:t>
            </a:r>
            <a:r>
              <a:rPr lang="hr-HR" altLang="sr-Latn-RS" sz="2000" b="1">
                <a:solidFill>
                  <a:schemeClr val="hlink"/>
                </a:solidFill>
                <a:latin typeface="Tahoma" panose="020B0604030504040204" pitchFamily="34" charset="0"/>
              </a:rPr>
              <a:t>I UČINCI</a:t>
            </a:r>
            <a:endParaRPr lang="en-GB" altLang="sr-Latn-RS" sz="2000" b="1">
              <a:solidFill>
                <a:schemeClr val="hlink"/>
              </a:solidFill>
              <a:latin typeface="Tahoma" panose="020B0604030504040204" pitchFamily="34" charset="0"/>
            </a:endParaRPr>
          </a:p>
        </p:txBody>
      </p:sp>
      <p:sp>
        <p:nvSpPr>
          <p:cNvPr id="178190" name="Rectangle 14"/>
          <p:cNvSpPr>
            <a:spLocks noChangeArrowheads="1"/>
          </p:cNvSpPr>
          <p:nvPr/>
        </p:nvSpPr>
        <p:spPr bwMode="auto">
          <a:xfrm>
            <a:off x="5186363" y="1017588"/>
            <a:ext cx="30296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>
                <a:solidFill>
                  <a:schemeClr val="hlink"/>
                </a:solidFill>
                <a:latin typeface="Helvetica" panose="020B0604020202020204" pitchFamily="34" charset="0"/>
              </a:rPr>
              <a:t> </a:t>
            </a:r>
            <a:r>
              <a:rPr lang="en-GB" altLang="sr-Latn-RS" sz="1200" b="1">
                <a:solidFill>
                  <a:schemeClr val="hlink"/>
                </a:solidFill>
                <a:latin typeface="Tahoma" panose="020B0604030504040204" pitchFamily="34" charset="0"/>
              </a:rPr>
              <a:t>IL1</a:t>
            </a:r>
            <a:endParaRPr lang="en-GB" altLang="sr-Latn-RS" sz="1200" b="1">
              <a:solidFill>
                <a:srgbClr val="FF6600"/>
              </a:solidFill>
              <a:latin typeface="Tahoma" panose="020B0604030504040204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415088" y="2341563"/>
            <a:ext cx="1135062" cy="131762"/>
            <a:chOff x="3099" y="1475"/>
            <a:chExt cx="715" cy="83"/>
          </a:xfrm>
        </p:grpSpPr>
        <p:sp>
          <p:nvSpPr>
            <p:cNvPr id="103542" name="Freeform 16"/>
            <p:cNvSpPr>
              <a:spLocks/>
            </p:cNvSpPr>
            <p:nvPr/>
          </p:nvSpPr>
          <p:spPr bwMode="auto">
            <a:xfrm>
              <a:off x="3712" y="1475"/>
              <a:ext cx="102" cy="83"/>
            </a:xfrm>
            <a:custGeom>
              <a:avLst/>
              <a:gdLst>
                <a:gd name="T0" fmla="*/ 102 w 102"/>
                <a:gd name="T1" fmla="*/ 41 h 83"/>
                <a:gd name="T2" fmla="*/ 0 w 102"/>
                <a:gd name="T3" fmla="*/ 83 h 83"/>
                <a:gd name="T4" fmla="*/ 0 w 102"/>
                <a:gd name="T5" fmla="*/ 0 h 83"/>
                <a:gd name="T6" fmla="*/ 102 w 102"/>
                <a:gd name="T7" fmla="*/ 41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102" y="41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102" y="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43" name="Line 17"/>
            <p:cNvSpPr>
              <a:spLocks noChangeShapeType="1"/>
            </p:cNvSpPr>
            <p:nvPr/>
          </p:nvSpPr>
          <p:spPr bwMode="auto">
            <a:xfrm flipH="1">
              <a:off x="3099" y="1516"/>
              <a:ext cx="660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443663" y="4013201"/>
            <a:ext cx="1135062" cy="131763"/>
            <a:chOff x="3099" y="2144"/>
            <a:chExt cx="715" cy="83"/>
          </a:xfrm>
        </p:grpSpPr>
        <p:sp>
          <p:nvSpPr>
            <p:cNvPr id="103540" name="Freeform 19"/>
            <p:cNvSpPr>
              <a:spLocks/>
            </p:cNvSpPr>
            <p:nvPr/>
          </p:nvSpPr>
          <p:spPr bwMode="auto">
            <a:xfrm>
              <a:off x="3712" y="2144"/>
              <a:ext cx="102" cy="83"/>
            </a:xfrm>
            <a:custGeom>
              <a:avLst/>
              <a:gdLst>
                <a:gd name="T0" fmla="*/ 102 w 102"/>
                <a:gd name="T1" fmla="*/ 42 h 83"/>
                <a:gd name="T2" fmla="*/ 0 w 102"/>
                <a:gd name="T3" fmla="*/ 83 h 83"/>
                <a:gd name="T4" fmla="*/ 0 w 102"/>
                <a:gd name="T5" fmla="*/ 0 h 83"/>
                <a:gd name="T6" fmla="*/ 102 w 102"/>
                <a:gd name="T7" fmla="*/ 4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102" y="42"/>
                  </a:moveTo>
                  <a:lnTo>
                    <a:pt x="0" y="83"/>
                  </a:lnTo>
                  <a:lnTo>
                    <a:pt x="0" y="0"/>
                  </a:lnTo>
                  <a:lnTo>
                    <a:pt x="102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41" name="Line 20"/>
            <p:cNvSpPr>
              <a:spLocks noChangeShapeType="1"/>
            </p:cNvSpPr>
            <p:nvPr/>
          </p:nvSpPr>
          <p:spPr bwMode="auto">
            <a:xfrm flipH="1">
              <a:off x="3099" y="2186"/>
              <a:ext cx="660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8266114" y="4035426"/>
            <a:ext cx="377825" cy="98425"/>
            <a:chOff x="4451" y="2134"/>
            <a:chExt cx="376" cy="56"/>
          </a:xfrm>
        </p:grpSpPr>
        <p:sp>
          <p:nvSpPr>
            <p:cNvPr id="103538" name="Freeform 22"/>
            <p:cNvSpPr>
              <a:spLocks/>
            </p:cNvSpPr>
            <p:nvPr/>
          </p:nvSpPr>
          <p:spPr bwMode="auto">
            <a:xfrm>
              <a:off x="4762" y="2134"/>
              <a:ext cx="65" cy="56"/>
            </a:xfrm>
            <a:custGeom>
              <a:avLst/>
              <a:gdLst>
                <a:gd name="T0" fmla="*/ 65 w 65"/>
                <a:gd name="T1" fmla="*/ 28 h 56"/>
                <a:gd name="T2" fmla="*/ 0 w 65"/>
                <a:gd name="T3" fmla="*/ 56 h 56"/>
                <a:gd name="T4" fmla="*/ 0 w 65"/>
                <a:gd name="T5" fmla="*/ 0 h 56"/>
                <a:gd name="T6" fmla="*/ 65 w 65"/>
                <a:gd name="T7" fmla="*/ 28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56"/>
                <a:gd name="T14" fmla="*/ 65 w 6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56">
                  <a:moveTo>
                    <a:pt x="65" y="28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65" y="28"/>
                  </a:lnTo>
                  <a:close/>
                </a:path>
              </a:pathLst>
            </a:custGeom>
            <a:solidFill>
              <a:schemeClr val="tx1"/>
            </a:solidFill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3539" name="Line 23"/>
            <p:cNvSpPr>
              <a:spLocks noChangeShapeType="1"/>
            </p:cNvSpPr>
            <p:nvPr/>
          </p:nvSpPr>
          <p:spPr bwMode="auto">
            <a:xfrm flipH="1">
              <a:off x="4451" y="2162"/>
              <a:ext cx="34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3442" name="Freeform 24"/>
          <p:cNvSpPr>
            <a:spLocks/>
          </p:cNvSpPr>
          <p:nvPr/>
        </p:nvSpPr>
        <p:spPr bwMode="auto">
          <a:xfrm>
            <a:off x="8074025" y="4629151"/>
            <a:ext cx="641350" cy="862013"/>
          </a:xfrm>
          <a:custGeom>
            <a:avLst/>
            <a:gdLst>
              <a:gd name="T0" fmla="*/ 2147483646 w 87"/>
              <a:gd name="T1" fmla="*/ 0 h 117"/>
              <a:gd name="T2" fmla="*/ 2147483646 w 87"/>
              <a:gd name="T3" fmla="*/ 0 h 117"/>
              <a:gd name="T4" fmla="*/ 0 w 87"/>
              <a:gd name="T5" fmla="*/ 2147483646 h 117"/>
              <a:gd name="T6" fmla="*/ 2147483646 w 87"/>
              <a:gd name="T7" fmla="*/ 2147483646 h 117"/>
              <a:gd name="T8" fmla="*/ 2147483646 w 87"/>
              <a:gd name="T9" fmla="*/ 0 h 1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7"/>
              <a:gd name="T16" fmla="*/ 0 h 117"/>
              <a:gd name="T17" fmla="*/ 87 w 87"/>
              <a:gd name="T18" fmla="*/ 117 h 1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7" h="117">
                <a:moveTo>
                  <a:pt x="87" y="0"/>
                </a:moveTo>
                <a:cubicBezTo>
                  <a:pt x="86" y="0"/>
                  <a:pt x="85" y="0"/>
                  <a:pt x="85" y="0"/>
                </a:cubicBezTo>
                <a:cubicBezTo>
                  <a:pt x="38" y="0"/>
                  <a:pt x="0" y="52"/>
                  <a:pt x="0" y="117"/>
                </a:cubicBezTo>
                <a:lnTo>
                  <a:pt x="85" y="117"/>
                </a:lnTo>
                <a:lnTo>
                  <a:pt x="87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3178176" y="5343526"/>
            <a:ext cx="2455863" cy="131763"/>
            <a:chOff x="892" y="3366"/>
            <a:chExt cx="1691" cy="83"/>
          </a:xfrm>
        </p:grpSpPr>
        <p:sp>
          <p:nvSpPr>
            <p:cNvPr id="103536" name="Freeform 26"/>
            <p:cNvSpPr>
              <a:spLocks/>
            </p:cNvSpPr>
            <p:nvPr/>
          </p:nvSpPr>
          <p:spPr bwMode="auto">
            <a:xfrm>
              <a:off x="892" y="3366"/>
              <a:ext cx="102" cy="83"/>
            </a:xfrm>
            <a:custGeom>
              <a:avLst/>
              <a:gdLst>
                <a:gd name="T0" fmla="*/ 0 w 102"/>
                <a:gd name="T1" fmla="*/ 42 h 83"/>
                <a:gd name="T2" fmla="*/ 102 w 102"/>
                <a:gd name="T3" fmla="*/ 0 h 83"/>
                <a:gd name="T4" fmla="*/ 102 w 102"/>
                <a:gd name="T5" fmla="*/ 83 h 83"/>
                <a:gd name="T6" fmla="*/ 0 w 102"/>
                <a:gd name="T7" fmla="*/ 4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0" y="42"/>
                  </a:moveTo>
                  <a:lnTo>
                    <a:pt x="102" y="0"/>
                  </a:lnTo>
                  <a:lnTo>
                    <a:pt x="102" y="8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37" name="Line 27"/>
            <p:cNvSpPr>
              <a:spLocks noChangeShapeType="1"/>
            </p:cNvSpPr>
            <p:nvPr/>
          </p:nvSpPr>
          <p:spPr bwMode="auto">
            <a:xfrm flipH="1">
              <a:off x="948" y="3408"/>
              <a:ext cx="1635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3444" name="Freeform 28"/>
          <p:cNvSpPr>
            <a:spLocks/>
          </p:cNvSpPr>
          <p:nvPr/>
        </p:nvSpPr>
        <p:spPr bwMode="auto">
          <a:xfrm>
            <a:off x="4459289" y="3557589"/>
            <a:ext cx="619125" cy="833437"/>
          </a:xfrm>
          <a:custGeom>
            <a:avLst/>
            <a:gdLst>
              <a:gd name="T0" fmla="*/ 2147483646 w 84"/>
              <a:gd name="T1" fmla="*/ 2147483646 h 113"/>
              <a:gd name="T2" fmla="*/ 2147483646 w 84"/>
              <a:gd name="T3" fmla="*/ 2147483646 h 113"/>
              <a:gd name="T4" fmla="*/ 2147483646 w 84"/>
              <a:gd name="T5" fmla="*/ 2147483646 h 113"/>
              <a:gd name="T6" fmla="*/ 2147483646 w 84"/>
              <a:gd name="T7" fmla="*/ 2147483646 h 113"/>
              <a:gd name="T8" fmla="*/ 0 w 84"/>
              <a:gd name="T9" fmla="*/ 2147483646 h 113"/>
              <a:gd name="T10" fmla="*/ 2147483646 w 84"/>
              <a:gd name="T11" fmla="*/ 2147483646 h 113"/>
              <a:gd name="T12" fmla="*/ 2147483646 w 84"/>
              <a:gd name="T13" fmla="*/ 2147483646 h 11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4"/>
              <a:gd name="T22" fmla="*/ 0 h 113"/>
              <a:gd name="T23" fmla="*/ 84 w 84"/>
              <a:gd name="T24" fmla="*/ 113 h 11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4" h="113">
                <a:moveTo>
                  <a:pt x="22" y="112"/>
                </a:moveTo>
                <a:cubicBezTo>
                  <a:pt x="22" y="112"/>
                  <a:pt x="23" y="112"/>
                  <a:pt x="24" y="112"/>
                </a:cubicBezTo>
                <a:cubicBezTo>
                  <a:pt x="57" y="113"/>
                  <a:pt x="84" y="87"/>
                  <a:pt x="84" y="57"/>
                </a:cubicBezTo>
                <a:cubicBezTo>
                  <a:pt x="84" y="26"/>
                  <a:pt x="57" y="1"/>
                  <a:pt x="24" y="1"/>
                </a:cubicBezTo>
                <a:cubicBezTo>
                  <a:pt x="15" y="0"/>
                  <a:pt x="7" y="2"/>
                  <a:pt x="0" y="5"/>
                </a:cubicBezTo>
                <a:lnTo>
                  <a:pt x="24" y="57"/>
                </a:lnTo>
                <a:lnTo>
                  <a:pt x="22" y="11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05" name="Arc 29"/>
          <p:cNvSpPr>
            <a:spLocks/>
          </p:cNvSpPr>
          <p:nvPr/>
        </p:nvSpPr>
        <p:spPr bwMode="auto">
          <a:xfrm>
            <a:off x="4468813" y="3579814"/>
            <a:ext cx="596900" cy="796925"/>
          </a:xfrm>
          <a:custGeom>
            <a:avLst/>
            <a:gdLst>
              <a:gd name="T0" fmla="*/ 0 w 30118"/>
              <a:gd name="T1" fmla="*/ 2147483646 h 43200"/>
              <a:gd name="T2" fmla="*/ 2147483646 w 30118"/>
              <a:gd name="T3" fmla="*/ 2147483646 h 43200"/>
              <a:gd name="T4" fmla="*/ 2147483646 w 30118"/>
              <a:gd name="T5" fmla="*/ 2147483646 h 43200"/>
              <a:gd name="T6" fmla="*/ 0 60000 65536"/>
              <a:gd name="T7" fmla="*/ 0 60000 65536"/>
              <a:gd name="T8" fmla="*/ 0 60000 65536"/>
              <a:gd name="T9" fmla="*/ 0 w 30118"/>
              <a:gd name="T10" fmla="*/ 0 h 43200"/>
              <a:gd name="T11" fmla="*/ 30118 w 30118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118" h="43200" fill="none" extrusionOk="0">
                <a:moveTo>
                  <a:pt x="0" y="1750"/>
                </a:moveTo>
                <a:cubicBezTo>
                  <a:pt x="2691" y="595"/>
                  <a:pt x="5589" y="-1"/>
                  <a:pt x="8518" y="0"/>
                </a:cubicBezTo>
                <a:cubicBezTo>
                  <a:pt x="20447" y="0"/>
                  <a:pt x="30118" y="9670"/>
                  <a:pt x="30118" y="21600"/>
                </a:cubicBezTo>
                <a:cubicBezTo>
                  <a:pt x="30118" y="33529"/>
                  <a:pt x="20447" y="43200"/>
                  <a:pt x="8518" y="43200"/>
                </a:cubicBezTo>
                <a:cubicBezTo>
                  <a:pt x="8298" y="43200"/>
                  <a:pt x="8079" y="43196"/>
                  <a:pt x="7860" y="43189"/>
                </a:cubicBezTo>
              </a:path>
              <a:path w="30118" h="43200" stroke="0" extrusionOk="0">
                <a:moveTo>
                  <a:pt x="0" y="1750"/>
                </a:moveTo>
                <a:cubicBezTo>
                  <a:pt x="2691" y="595"/>
                  <a:pt x="5589" y="-1"/>
                  <a:pt x="8518" y="0"/>
                </a:cubicBezTo>
                <a:cubicBezTo>
                  <a:pt x="20447" y="0"/>
                  <a:pt x="30118" y="9670"/>
                  <a:pt x="30118" y="21600"/>
                </a:cubicBezTo>
                <a:cubicBezTo>
                  <a:pt x="30118" y="33529"/>
                  <a:pt x="20447" y="43200"/>
                  <a:pt x="8518" y="43200"/>
                </a:cubicBezTo>
                <a:cubicBezTo>
                  <a:pt x="8298" y="43200"/>
                  <a:pt x="8079" y="43196"/>
                  <a:pt x="7860" y="43189"/>
                </a:cubicBezTo>
                <a:lnTo>
                  <a:pt x="8518" y="21600"/>
                </a:lnTo>
                <a:lnTo>
                  <a:pt x="0" y="1750"/>
                </a:lnTo>
                <a:close/>
              </a:path>
            </a:pathLst>
          </a:custGeom>
          <a:noFill/>
          <a:ln w="301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06" name="Rectangle 30"/>
          <p:cNvSpPr>
            <a:spLocks noChangeArrowheads="1"/>
          </p:cNvSpPr>
          <p:nvPr/>
        </p:nvSpPr>
        <p:spPr bwMode="auto">
          <a:xfrm>
            <a:off x="4975225" y="3860800"/>
            <a:ext cx="25968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IL8</a:t>
            </a:r>
          </a:p>
        </p:txBody>
      </p: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445001" y="4310063"/>
            <a:ext cx="220663" cy="133350"/>
            <a:chOff x="1840" y="2715"/>
            <a:chExt cx="139" cy="84"/>
          </a:xfrm>
        </p:grpSpPr>
        <p:sp>
          <p:nvSpPr>
            <p:cNvPr id="103534" name="Freeform 32"/>
            <p:cNvSpPr>
              <a:spLocks/>
            </p:cNvSpPr>
            <p:nvPr/>
          </p:nvSpPr>
          <p:spPr bwMode="auto">
            <a:xfrm>
              <a:off x="1840" y="2715"/>
              <a:ext cx="102" cy="84"/>
            </a:xfrm>
            <a:custGeom>
              <a:avLst/>
              <a:gdLst>
                <a:gd name="T0" fmla="*/ 0 w 102"/>
                <a:gd name="T1" fmla="*/ 42 h 84"/>
                <a:gd name="T2" fmla="*/ 102 w 102"/>
                <a:gd name="T3" fmla="*/ 0 h 84"/>
                <a:gd name="T4" fmla="*/ 102 w 102"/>
                <a:gd name="T5" fmla="*/ 84 h 84"/>
                <a:gd name="T6" fmla="*/ 0 w 102"/>
                <a:gd name="T7" fmla="*/ 42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4"/>
                <a:gd name="T14" fmla="*/ 102 w 102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4">
                  <a:moveTo>
                    <a:pt x="0" y="42"/>
                  </a:moveTo>
                  <a:lnTo>
                    <a:pt x="102" y="0"/>
                  </a:lnTo>
                  <a:lnTo>
                    <a:pt x="102" y="8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35" name="Line 33"/>
            <p:cNvSpPr>
              <a:spLocks noChangeShapeType="1"/>
            </p:cNvSpPr>
            <p:nvPr/>
          </p:nvSpPr>
          <p:spPr bwMode="auto">
            <a:xfrm flipH="1">
              <a:off x="1896" y="2757"/>
              <a:ext cx="83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044826" y="4548188"/>
            <a:ext cx="665163" cy="88900"/>
            <a:chOff x="808" y="2817"/>
            <a:chExt cx="419" cy="56"/>
          </a:xfrm>
        </p:grpSpPr>
        <p:sp>
          <p:nvSpPr>
            <p:cNvPr id="103532" name="Freeform 35"/>
            <p:cNvSpPr>
              <a:spLocks/>
            </p:cNvSpPr>
            <p:nvPr/>
          </p:nvSpPr>
          <p:spPr bwMode="auto">
            <a:xfrm>
              <a:off x="808" y="2817"/>
              <a:ext cx="65" cy="56"/>
            </a:xfrm>
            <a:custGeom>
              <a:avLst/>
              <a:gdLst>
                <a:gd name="T0" fmla="*/ 0 w 65"/>
                <a:gd name="T1" fmla="*/ 28 h 56"/>
                <a:gd name="T2" fmla="*/ 65 w 65"/>
                <a:gd name="T3" fmla="*/ 0 h 56"/>
                <a:gd name="T4" fmla="*/ 65 w 65"/>
                <a:gd name="T5" fmla="*/ 56 h 56"/>
                <a:gd name="T6" fmla="*/ 0 w 65"/>
                <a:gd name="T7" fmla="*/ 28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56"/>
                <a:gd name="T14" fmla="*/ 65 w 6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56">
                  <a:moveTo>
                    <a:pt x="0" y="28"/>
                  </a:moveTo>
                  <a:lnTo>
                    <a:pt x="65" y="0"/>
                  </a:lnTo>
                  <a:lnTo>
                    <a:pt x="65" y="56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tx1"/>
            </a:solidFill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3533" name="Line 36"/>
            <p:cNvSpPr>
              <a:spLocks noChangeShapeType="1"/>
            </p:cNvSpPr>
            <p:nvPr/>
          </p:nvSpPr>
          <p:spPr bwMode="auto">
            <a:xfrm flipH="1">
              <a:off x="836" y="2845"/>
              <a:ext cx="39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03449" name="Freeform 37"/>
          <p:cNvSpPr>
            <a:spLocks/>
          </p:cNvSpPr>
          <p:nvPr/>
        </p:nvSpPr>
        <p:spPr bwMode="auto">
          <a:xfrm>
            <a:off x="5610225" y="3136901"/>
            <a:ext cx="236538" cy="347663"/>
          </a:xfrm>
          <a:custGeom>
            <a:avLst/>
            <a:gdLst>
              <a:gd name="T0" fmla="*/ 0 w 32"/>
              <a:gd name="T1" fmla="*/ 2147483646 h 47"/>
              <a:gd name="T2" fmla="*/ 0 w 32"/>
              <a:gd name="T3" fmla="*/ 2147483646 h 47"/>
              <a:gd name="T4" fmla="*/ 2147483646 w 32"/>
              <a:gd name="T5" fmla="*/ 0 h 47"/>
              <a:gd name="T6" fmla="*/ 2147483646 w 32"/>
              <a:gd name="T7" fmla="*/ 0 h 47"/>
              <a:gd name="T8" fmla="*/ 0 w 32"/>
              <a:gd name="T9" fmla="*/ 0 h 47"/>
              <a:gd name="T10" fmla="*/ 0 w 32"/>
              <a:gd name="T11" fmla="*/ 2147483646 h 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47"/>
              <a:gd name="T20" fmla="*/ 32 w 32"/>
              <a:gd name="T21" fmla="*/ 47 h 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47">
                <a:moveTo>
                  <a:pt x="0" y="46"/>
                </a:moveTo>
                <a:cubicBezTo>
                  <a:pt x="0" y="46"/>
                  <a:pt x="0" y="46"/>
                  <a:pt x="0" y="46"/>
                </a:cubicBezTo>
                <a:cubicBezTo>
                  <a:pt x="17" y="47"/>
                  <a:pt x="32" y="26"/>
                  <a:pt x="32" y="0"/>
                </a:cubicBezTo>
                <a:cubicBezTo>
                  <a:pt x="32" y="0"/>
                  <a:pt x="31" y="0"/>
                  <a:pt x="31" y="0"/>
                </a:cubicBezTo>
                <a:lnTo>
                  <a:pt x="0" y="0"/>
                </a:lnTo>
                <a:lnTo>
                  <a:pt x="0" y="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0" name="Freeform 38"/>
          <p:cNvSpPr>
            <a:spLocks/>
          </p:cNvSpPr>
          <p:nvPr/>
        </p:nvSpPr>
        <p:spPr bwMode="auto">
          <a:xfrm>
            <a:off x="5610225" y="4222751"/>
            <a:ext cx="236538" cy="346075"/>
          </a:xfrm>
          <a:custGeom>
            <a:avLst/>
            <a:gdLst>
              <a:gd name="T0" fmla="*/ 0 w 32"/>
              <a:gd name="T1" fmla="*/ 2147483646 h 47"/>
              <a:gd name="T2" fmla="*/ 0 w 32"/>
              <a:gd name="T3" fmla="*/ 2147483646 h 47"/>
              <a:gd name="T4" fmla="*/ 2147483646 w 32"/>
              <a:gd name="T5" fmla="*/ 0 h 47"/>
              <a:gd name="T6" fmla="*/ 2147483646 w 32"/>
              <a:gd name="T7" fmla="*/ 0 h 47"/>
              <a:gd name="T8" fmla="*/ 0 w 32"/>
              <a:gd name="T9" fmla="*/ 0 h 47"/>
              <a:gd name="T10" fmla="*/ 0 w 32"/>
              <a:gd name="T11" fmla="*/ 2147483646 h 4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"/>
              <a:gd name="T19" fmla="*/ 0 h 47"/>
              <a:gd name="T20" fmla="*/ 32 w 32"/>
              <a:gd name="T21" fmla="*/ 47 h 4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" h="47">
                <a:moveTo>
                  <a:pt x="0" y="46"/>
                </a:moveTo>
                <a:cubicBezTo>
                  <a:pt x="0" y="46"/>
                  <a:pt x="0" y="46"/>
                  <a:pt x="0" y="46"/>
                </a:cubicBezTo>
                <a:cubicBezTo>
                  <a:pt x="17" y="47"/>
                  <a:pt x="32" y="26"/>
                  <a:pt x="32" y="0"/>
                </a:cubicBezTo>
                <a:cubicBezTo>
                  <a:pt x="32" y="0"/>
                  <a:pt x="31" y="0"/>
                  <a:pt x="31" y="0"/>
                </a:cubicBezTo>
                <a:lnTo>
                  <a:pt x="0" y="0"/>
                </a:lnTo>
                <a:lnTo>
                  <a:pt x="0" y="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15" name="Arc 39"/>
          <p:cNvSpPr>
            <a:spLocks/>
          </p:cNvSpPr>
          <p:nvPr/>
        </p:nvSpPr>
        <p:spPr bwMode="auto">
          <a:xfrm>
            <a:off x="5613401" y="4224338"/>
            <a:ext cx="212725" cy="322262"/>
          </a:xfrm>
          <a:custGeom>
            <a:avLst/>
            <a:gdLst>
              <a:gd name="T0" fmla="*/ 2147483646 w 21816"/>
              <a:gd name="T1" fmla="*/ 0 h 21692"/>
              <a:gd name="T2" fmla="*/ 0 w 21816"/>
              <a:gd name="T3" fmla="*/ 2147483646 h 21692"/>
              <a:gd name="T4" fmla="*/ 2147483646 w 21816"/>
              <a:gd name="T5" fmla="*/ 2147483646 h 21692"/>
              <a:gd name="T6" fmla="*/ 0 60000 65536"/>
              <a:gd name="T7" fmla="*/ 0 60000 65536"/>
              <a:gd name="T8" fmla="*/ 0 60000 65536"/>
              <a:gd name="T9" fmla="*/ 0 w 21816"/>
              <a:gd name="T10" fmla="*/ 0 h 21692"/>
              <a:gd name="T11" fmla="*/ 21816 w 21816"/>
              <a:gd name="T12" fmla="*/ 21692 h 21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16" h="21692" fill="none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</a:path>
              <a:path w="21816" h="21692" stroke="0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  <a:lnTo>
                  <a:pt x="216" y="92"/>
                </a:lnTo>
                <a:lnTo>
                  <a:pt x="21815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16" name="Arc 40"/>
          <p:cNvSpPr>
            <a:spLocks/>
          </p:cNvSpPr>
          <p:nvPr/>
        </p:nvSpPr>
        <p:spPr bwMode="auto">
          <a:xfrm>
            <a:off x="5622926" y="5084763"/>
            <a:ext cx="212725" cy="322262"/>
          </a:xfrm>
          <a:custGeom>
            <a:avLst/>
            <a:gdLst>
              <a:gd name="T0" fmla="*/ 2147483646 w 21816"/>
              <a:gd name="T1" fmla="*/ 0 h 21692"/>
              <a:gd name="T2" fmla="*/ 0 w 21816"/>
              <a:gd name="T3" fmla="*/ 2147483646 h 21692"/>
              <a:gd name="T4" fmla="*/ 2147483646 w 21816"/>
              <a:gd name="T5" fmla="*/ 2147483646 h 21692"/>
              <a:gd name="T6" fmla="*/ 0 60000 65536"/>
              <a:gd name="T7" fmla="*/ 0 60000 65536"/>
              <a:gd name="T8" fmla="*/ 0 60000 65536"/>
              <a:gd name="T9" fmla="*/ 0 w 21816"/>
              <a:gd name="T10" fmla="*/ 0 h 21692"/>
              <a:gd name="T11" fmla="*/ 21816 w 21816"/>
              <a:gd name="T12" fmla="*/ 21692 h 216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16" h="21692" fill="none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</a:path>
              <a:path w="21816" h="21692" stroke="0" extrusionOk="0">
                <a:moveTo>
                  <a:pt x="21815" y="0"/>
                </a:moveTo>
                <a:cubicBezTo>
                  <a:pt x="21815" y="30"/>
                  <a:pt x="21816" y="61"/>
                  <a:pt x="21816" y="92"/>
                </a:cubicBezTo>
                <a:cubicBezTo>
                  <a:pt x="21816" y="12021"/>
                  <a:pt x="12145" y="21692"/>
                  <a:pt x="216" y="21692"/>
                </a:cubicBezTo>
                <a:cubicBezTo>
                  <a:pt x="143" y="21692"/>
                  <a:pt x="71" y="21691"/>
                  <a:pt x="0" y="21690"/>
                </a:cubicBezTo>
                <a:lnTo>
                  <a:pt x="216" y="92"/>
                </a:lnTo>
                <a:lnTo>
                  <a:pt x="21815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3" name="Freeform 41"/>
          <p:cNvSpPr>
            <a:spLocks/>
          </p:cNvSpPr>
          <p:nvPr/>
        </p:nvSpPr>
        <p:spPr bwMode="auto">
          <a:xfrm>
            <a:off x="6192839" y="3746501"/>
            <a:ext cx="236537" cy="339725"/>
          </a:xfrm>
          <a:custGeom>
            <a:avLst/>
            <a:gdLst>
              <a:gd name="T0" fmla="*/ 2147483646 w 32"/>
              <a:gd name="T1" fmla="*/ 0 h 46"/>
              <a:gd name="T2" fmla="*/ 2147483646 w 32"/>
              <a:gd name="T3" fmla="*/ 0 h 46"/>
              <a:gd name="T4" fmla="*/ 2147483646 w 32"/>
              <a:gd name="T5" fmla="*/ 2147483646 h 46"/>
              <a:gd name="T6" fmla="*/ 2147483646 w 32"/>
              <a:gd name="T7" fmla="*/ 0 h 46"/>
              <a:gd name="T8" fmla="*/ 2147483646 w 32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6"/>
              <a:gd name="T17" fmla="*/ 32 w 32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6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26"/>
                  <a:pt x="14" y="46"/>
                  <a:pt x="32" y="46"/>
                </a:cubicBezTo>
                <a:lnTo>
                  <a:pt x="32" y="0"/>
                </a:lnTo>
                <a:lnTo>
                  <a:pt x="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18" name="Arc 42"/>
          <p:cNvSpPr>
            <a:spLocks/>
          </p:cNvSpPr>
          <p:nvPr/>
        </p:nvSpPr>
        <p:spPr bwMode="auto">
          <a:xfrm>
            <a:off x="6223000" y="3749676"/>
            <a:ext cx="209550" cy="322263"/>
          </a:xfrm>
          <a:custGeom>
            <a:avLst/>
            <a:gdLst>
              <a:gd name="T0" fmla="*/ 2147483646 w 21600"/>
              <a:gd name="T1" fmla="*/ 2147483646 h 21735"/>
              <a:gd name="T2" fmla="*/ 0 w 21600"/>
              <a:gd name="T3" fmla="*/ 0 h 21735"/>
              <a:gd name="T4" fmla="*/ 2147483646 w 21600"/>
              <a:gd name="T5" fmla="*/ 2147483646 h 21735"/>
              <a:gd name="T6" fmla="*/ 0 60000 65536"/>
              <a:gd name="T7" fmla="*/ 0 60000 65536"/>
              <a:gd name="T8" fmla="*/ 0 60000 65536"/>
              <a:gd name="T9" fmla="*/ 0 w 21600"/>
              <a:gd name="T10" fmla="*/ 0 h 21735"/>
              <a:gd name="T11" fmla="*/ 21600 w 21600"/>
              <a:gd name="T12" fmla="*/ 21735 h 217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35" fill="none" extrusionOk="0">
                <a:moveTo>
                  <a:pt x="21455" y="21734"/>
                </a:moveTo>
                <a:cubicBezTo>
                  <a:pt x="9582" y="21654"/>
                  <a:pt x="0" y="12007"/>
                  <a:pt x="0" y="135"/>
                </a:cubicBezTo>
                <a:cubicBezTo>
                  <a:pt x="-1" y="90"/>
                  <a:pt x="0" y="45"/>
                  <a:pt x="0" y="0"/>
                </a:cubicBezTo>
              </a:path>
              <a:path w="21600" h="21735" stroke="0" extrusionOk="0">
                <a:moveTo>
                  <a:pt x="21455" y="21734"/>
                </a:moveTo>
                <a:cubicBezTo>
                  <a:pt x="9582" y="21654"/>
                  <a:pt x="0" y="12007"/>
                  <a:pt x="0" y="135"/>
                </a:cubicBezTo>
                <a:cubicBezTo>
                  <a:pt x="-1" y="90"/>
                  <a:pt x="0" y="45"/>
                  <a:pt x="0" y="0"/>
                </a:cubicBezTo>
                <a:lnTo>
                  <a:pt x="21600" y="135"/>
                </a:lnTo>
                <a:lnTo>
                  <a:pt x="21455" y="21734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5" name="Freeform 43"/>
          <p:cNvSpPr>
            <a:spLocks/>
          </p:cNvSpPr>
          <p:nvPr/>
        </p:nvSpPr>
        <p:spPr bwMode="auto">
          <a:xfrm>
            <a:off x="6192839" y="5380039"/>
            <a:ext cx="236537" cy="339725"/>
          </a:xfrm>
          <a:custGeom>
            <a:avLst/>
            <a:gdLst>
              <a:gd name="T0" fmla="*/ 2147483646 w 32"/>
              <a:gd name="T1" fmla="*/ 0 h 46"/>
              <a:gd name="T2" fmla="*/ 2147483646 w 32"/>
              <a:gd name="T3" fmla="*/ 0 h 46"/>
              <a:gd name="T4" fmla="*/ 2147483646 w 32"/>
              <a:gd name="T5" fmla="*/ 2147483646 h 46"/>
              <a:gd name="T6" fmla="*/ 2147483646 w 32"/>
              <a:gd name="T7" fmla="*/ 0 h 46"/>
              <a:gd name="T8" fmla="*/ 2147483646 w 32"/>
              <a:gd name="T9" fmla="*/ 0 h 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2"/>
              <a:gd name="T16" fmla="*/ 0 h 46"/>
              <a:gd name="T17" fmla="*/ 32 w 32"/>
              <a:gd name="T18" fmla="*/ 46 h 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2" h="46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26"/>
                  <a:pt x="14" y="46"/>
                  <a:pt x="32" y="46"/>
                </a:cubicBezTo>
                <a:lnTo>
                  <a:pt x="32" y="0"/>
                </a:lnTo>
                <a:lnTo>
                  <a:pt x="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20" name="Arc 44"/>
          <p:cNvSpPr>
            <a:spLocks/>
          </p:cNvSpPr>
          <p:nvPr/>
        </p:nvSpPr>
        <p:spPr bwMode="auto">
          <a:xfrm>
            <a:off x="5602288" y="2173288"/>
            <a:ext cx="273050" cy="233362"/>
          </a:xfrm>
          <a:custGeom>
            <a:avLst/>
            <a:gdLst>
              <a:gd name="T0" fmla="*/ 2147483646 w 21600"/>
              <a:gd name="T1" fmla="*/ 0 h 21711"/>
              <a:gd name="T2" fmla="*/ 0 w 21600"/>
              <a:gd name="T3" fmla="*/ 2147483646 h 21711"/>
              <a:gd name="T4" fmla="*/ 0 w 21600"/>
              <a:gd name="T5" fmla="*/ 2147483646 h 21711"/>
              <a:gd name="T6" fmla="*/ 0 60000 65536"/>
              <a:gd name="T7" fmla="*/ 0 60000 65536"/>
              <a:gd name="T8" fmla="*/ 0 60000 65536"/>
              <a:gd name="T9" fmla="*/ 0 w 21600"/>
              <a:gd name="T10" fmla="*/ 0 h 21711"/>
              <a:gd name="T11" fmla="*/ 21600 w 21600"/>
              <a:gd name="T12" fmla="*/ 21711 h 2171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11" fill="none" extrusionOk="0">
                <a:moveTo>
                  <a:pt x="21599" y="0"/>
                </a:moveTo>
                <a:cubicBezTo>
                  <a:pt x="21599" y="37"/>
                  <a:pt x="21600" y="74"/>
                  <a:pt x="21600" y="111"/>
                </a:cubicBezTo>
                <a:cubicBezTo>
                  <a:pt x="21600" y="12040"/>
                  <a:pt x="11929" y="21710"/>
                  <a:pt x="0" y="21711"/>
                </a:cubicBezTo>
              </a:path>
              <a:path w="21600" h="21711" stroke="0" extrusionOk="0">
                <a:moveTo>
                  <a:pt x="21599" y="0"/>
                </a:moveTo>
                <a:cubicBezTo>
                  <a:pt x="21599" y="37"/>
                  <a:pt x="21600" y="74"/>
                  <a:pt x="21600" y="111"/>
                </a:cubicBezTo>
                <a:cubicBezTo>
                  <a:pt x="21600" y="12040"/>
                  <a:pt x="11929" y="21710"/>
                  <a:pt x="0" y="21711"/>
                </a:cubicBezTo>
                <a:lnTo>
                  <a:pt x="0" y="111"/>
                </a:lnTo>
                <a:lnTo>
                  <a:pt x="21599" y="0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3457" name="Freeform 45"/>
          <p:cNvSpPr>
            <a:spLocks/>
          </p:cNvSpPr>
          <p:nvPr/>
        </p:nvSpPr>
        <p:spPr bwMode="auto">
          <a:xfrm>
            <a:off x="6134101" y="2171701"/>
            <a:ext cx="295275" cy="250825"/>
          </a:xfrm>
          <a:custGeom>
            <a:avLst/>
            <a:gdLst>
              <a:gd name="T0" fmla="*/ 2147483646 w 40"/>
              <a:gd name="T1" fmla="*/ 0 h 34"/>
              <a:gd name="T2" fmla="*/ 2147483646 w 40"/>
              <a:gd name="T3" fmla="*/ 0 h 34"/>
              <a:gd name="T4" fmla="*/ 2147483646 w 40"/>
              <a:gd name="T5" fmla="*/ 2147483646 h 34"/>
              <a:gd name="T6" fmla="*/ 2147483646 w 40"/>
              <a:gd name="T7" fmla="*/ 0 h 34"/>
              <a:gd name="T8" fmla="*/ 2147483646 w 40"/>
              <a:gd name="T9" fmla="*/ 0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34"/>
              <a:gd name="T17" fmla="*/ 40 w 40"/>
              <a:gd name="T18" fmla="*/ 34 h 3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34"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19"/>
                  <a:pt x="18" y="34"/>
                  <a:pt x="40" y="34"/>
                </a:cubicBezTo>
                <a:lnTo>
                  <a:pt x="40" y="0"/>
                </a:lnTo>
                <a:lnTo>
                  <a:pt x="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22" name="Arc 46"/>
          <p:cNvSpPr>
            <a:spLocks/>
          </p:cNvSpPr>
          <p:nvPr/>
        </p:nvSpPr>
        <p:spPr bwMode="auto">
          <a:xfrm>
            <a:off x="6162676" y="2173288"/>
            <a:ext cx="269875" cy="233362"/>
          </a:xfrm>
          <a:custGeom>
            <a:avLst/>
            <a:gdLst>
              <a:gd name="T0" fmla="*/ 2147483646 w 21600"/>
              <a:gd name="T1" fmla="*/ 2147483646 h 21709"/>
              <a:gd name="T2" fmla="*/ 0 w 21600"/>
              <a:gd name="T3" fmla="*/ 0 h 21709"/>
              <a:gd name="T4" fmla="*/ 2147483646 w 21600"/>
              <a:gd name="T5" fmla="*/ 2147483646 h 21709"/>
              <a:gd name="T6" fmla="*/ 0 60000 65536"/>
              <a:gd name="T7" fmla="*/ 0 60000 65536"/>
              <a:gd name="T8" fmla="*/ 0 60000 65536"/>
              <a:gd name="T9" fmla="*/ 0 w 21600"/>
              <a:gd name="T10" fmla="*/ 0 h 21709"/>
              <a:gd name="T11" fmla="*/ 21600 w 21600"/>
              <a:gd name="T12" fmla="*/ 21709 h 217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709" fill="none" extrusionOk="0">
                <a:moveTo>
                  <a:pt x="21507" y="21708"/>
                </a:moveTo>
                <a:cubicBezTo>
                  <a:pt x="9614" y="21657"/>
                  <a:pt x="0" y="12002"/>
                  <a:pt x="0" y="109"/>
                </a:cubicBezTo>
                <a:cubicBezTo>
                  <a:pt x="-1" y="72"/>
                  <a:pt x="0" y="36"/>
                  <a:pt x="0" y="0"/>
                </a:cubicBezTo>
              </a:path>
              <a:path w="21600" h="21709" stroke="0" extrusionOk="0">
                <a:moveTo>
                  <a:pt x="21507" y="21708"/>
                </a:moveTo>
                <a:cubicBezTo>
                  <a:pt x="9614" y="21657"/>
                  <a:pt x="0" y="12002"/>
                  <a:pt x="0" y="109"/>
                </a:cubicBezTo>
                <a:cubicBezTo>
                  <a:pt x="-1" y="72"/>
                  <a:pt x="0" y="36"/>
                  <a:pt x="0" y="0"/>
                </a:cubicBezTo>
                <a:lnTo>
                  <a:pt x="21600" y="109"/>
                </a:lnTo>
                <a:lnTo>
                  <a:pt x="21507" y="21708"/>
                </a:lnTo>
                <a:close/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4467225" y="4478338"/>
            <a:ext cx="1157288" cy="131762"/>
            <a:chOff x="1854" y="2827"/>
            <a:chExt cx="729" cy="83"/>
          </a:xfrm>
        </p:grpSpPr>
        <p:sp>
          <p:nvSpPr>
            <p:cNvPr id="103530" name="Freeform 48"/>
            <p:cNvSpPr>
              <a:spLocks/>
            </p:cNvSpPr>
            <p:nvPr/>
          </p:nvSpPr>
          <p:spPr bwMode="auto">
            <a:xfrm>
              <a:off x="1854" y="2827"/>
              <a:ext cx="102" cy="83"/>
            </a:xfrm>
            <a:custGeom>
              <a:avLst/>
              <a:gdLst>
                <a:gd name="T0" fmla="*/ 0 w 102"/>
                <a:gd name="T1" fmla="*/ 42 h 83"/>
                <a:gd name="T2" fmla="*/ 102 w 102"/>
                <a:gd name="T3" fmla="*/ 0 h 83"/>
                <a:gd name="T4" fmla="*/ 102 w 102"/>
                <a:gd name="T5" fmla="*/ 83 h 83"/>
                <a:gd name="T6" fmla="*/ 0 w 102"/>
                <a:gd name="T7" fmla="*/ 4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"/>
                <a:gd name="T13" fmla="*/ 0 h 83"/>
                <a:gd name="T14" fmla="*/ 102 w 102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" h="83">
                  <a:moveTo>
                    <a:pt x="0" y="42"/>
                  </a:moveTo>
                  <a:lnTo>
                    <a:pt x="102" y="0"/>
                  </a:lnTo>
                  <a:lnTo>
                    <a:pt x="102" y="8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31" name="Line 49"/>
            <p:cNvSpPr>
              <a:spLocks noChangeShapeType="1"/>
            </p:cNvSpPr>
            <p:nvPr/>
          </p:nvSpPr>
          <p:spPr bwMode="auto">
            <a:xfrm flipH="1">
              <a:off x="1910" y="2869"/>
              <a:ext cx="673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8226" name="Rectangle 50"/>
          <p:cNvSpPr>
            <a:spLocks noChangeArrowheads="1"/>
          </p:cNvSpPr>
          <p:nvPr/>
        </p:nvSpPr>
        <p:spPr bwMode="auto">
          <a:xfrm>
            <a:off x="6318251" y="2305050"/>
            <a:ext cx="10531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GB" altLang="sr-Latn-RS" sz="1200" b="1">
                <a:latin typeface="Tahoma" panose="020B0604030504040204" pitchFamily="34" charset="0"/>
              </a:rPr>
              <a:t>IL1 IL6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03461" name="Text Box 51"/>
          <p:cNvSpPr txBox="1">
            <a:spLocks noChangeArrowheads="1"/>
          </p:cNvSpPr>
          <p:nvPr/>
        </p:nvSpPr>
        <p:spPr bwMode="auto">
          <a:xfrm>
            <a:off x="9305925" y="210185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sr-Latn-CS" altLang="sr-Latn-RS" sz="1200">
              <a:latin typeface="Tahoma" panose="020B0604030504040204" pitchFamily="34" charset="0"/>
            </a:endParaRPr>
          </a:p>
        </p:txBody>
      </p:sp>
      <p:sp>
        <p:nvSpPr>
          <p:cNvPr id="178228" name="Rectangle 52"/>
          <p:cNvSpPr>
            <a:spLocks noChangeArrowheads="1"/>
          </p:cNvSpPr>
          <p:nvPr/>
        </p:nvSpPr>
        <p:spPr bwMode="auto">
          <a:xfrm>
            <a:off x="6257926" y="3913189"/>
            <a:ext cx="1184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IL1 IL6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78229" name="WordArt 53"/>
          <p:cNvSpPr>
            <a:spLocks noChangeArrowheads="1" noChangeShapeType="1" noTextEdit="1"/>
          </p:cNvSpPr>
          <p:nvPr/>
        </p:nvSpPr>
        <p:spPr bwMode="auto">
          <a:xfrm>
            <a:off x="7591425" y="3856038"/>
            <a:ext cx="457200" cy="317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hr-HR" kern="10" spc="-18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Jetra</a:t>
            </a:r>
          </a:p>
        </p:txBody>
      </p:sp>
      <p:sp>
        <p:nvSpPr>
          <p:cNvPr id="178230" name="Line 54"/>
          <p:cNvSpPr>
            <a:spLocks noChangeShapeType="1"/>
          </p:cNvSpPr>
          <p:nvPr/>
        </p:nvSpPr>
        <p:spPr bwMode="auto">
          <a:xfrm>
            <a:off x="8689975" y="3705225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31" name="Line 55"/>
          <p:cNvSpPr>
            <a:spLocks noChangeShapeType="1"/>
          </p:cNvSpPr>
          <p:nvPr/>
        </p:nvSpPr>
        <p:spPr bwMode="auto">
          <a:xfrm rot="10800000">
            <a:off x="8686800" y="3970338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32" name="Line 56"/>
          <p:cNvSpPr>
            <a:spLocks noChangeShapeType="1"/>
          </p:cNvSpPr>
          <p:nvPr/>
        </p:nvSpPr>
        <p:spPr bwMode="auto">
          <a:xfrm rot="10800000">
            <a:off x="8696325" y="4425950"/>
            <a:ext cx="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78233" name="Rectangle 57"/>
          <p:cNvSpPr>
            <a:spLocks noChangeArrowheads="1"/>
          </p:cNvSpPr>
          <p:nvPr/>
        </p:nvSpPr>
        <p:spPr bwMode="auto">
          <a:xfrm>
            <a:off x="5518151" y="1017589"/>
            <a:ext cx="441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solidFill>
                  <a:schemeClr val="folHlink"/>
                </a:solidFill>
                <a:latin typeface="Tahoma" panose="020B0604030504040204" pitchFamily="34" charset="0"/>
              </a:rPr>
              <a:t>IL6</a:t>
            </a:r>
          </a:p>
        </p:txBody>
      </p:sp>
      <p:sp>
        <p:nvSpPr>
          <p:cNvPr id="178234" name="Rectangle 58"/>
          <p:cNvSpPr>
            <a:spLocks noChangeArrowheads="1"/>
          </p:cNvSpPr>
          <p:nvPr/>
        </p:nvSpPr>
        <p:spPr bwMode="auto">
          <a:xfrm>
            <a:off x="5991226" y="1017589"/>
            <a:ext cx="441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solidFill>
                  <a:srgbClr val="33CC33"/>
                </a:solidFill>
                <a:latin typeface="Tahoma" panose="020B0604030504040204" pitchFamily="34" charset="0"/>
              </a:rPr>
              <a:t>IL8</a:t>
            </a:r>
          </a:p>
        </p:txBody>
      </p:sp>
      <p:sp>
        <p:nvSpPr>
          <p:cNvPr id="178235" name="Rectangle 59"/>
          <p:cNvSpPr>
            <a:spLocks noChangeArrowheads="1"/>
          </p:cNvSpPr>
          <p:nvPr/>
        </p:nvSpPr>
        <p:spPr bwMode="auto">
          <a:xfrm>
            <a:off x="6465889" y="979489"/>
            <a:ext cx="5810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solidFill>
                  <a:srgbClr val="FF6600"/>
                </a:solidFill>
                <a:latin typeface="Tahoma" panose="020B0604030504040204" pitchFamily="34" charset="0"/>
              </a:rPr>
              <a:t>TNF</a:t>
            </a:r>
            <a:r>
              <a:rPr lang="sr-Latn-CS" altLang="sr-Latn-RS" sz="1200" b="1">
                <a:solidFill>
                  <a:srgbClr val="FF6600"/>
                </a:solidFill>
                <a:latin typeface="Symbol" panose="05050102010706020507" pitchFamily="18" charset="2"/>
              </a:rPr>
              <a:t>a</a:t>
            </a:r>
            <a:endParaRPr lang="en-GB" altLang="sr-Latn-RS" sz="1200" b="1">
              <a:solidFill>
                <a:srgbClr val="FF6600"/>
              </a:solidFill>
              <a:latin typeface="Symbol" panose="05050102010706020507" pitchFamily="18" charset="2"/>
            </a:endParaRPr>
          </a:p>
        </p:txBody>
      </p:sp>
      <p:sp>
        <p:nvSpPr>
          <p:cNvPr id="178236" name="Rectangle 60"/>
          <p:cNvSpPr>
            <a:spLocks noChangeArrowheads="1"/>
          </p:cNvSpPr>
          <p:nvPr/>
        </p:nvSpPr>
        <p:spPr bwMode="auto">
          <a:xfrm>
            <a:off x="5810250" y="2171701"/>
            <a:ext cx="457200" cy="31146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4473575" y="2336800"/>
            <a:ext cx="1136650" cy="133350"/>
            <a:chOff x="1858" y="1484"/>
            <a:chExt cx="716" cy="84"/>
          </a:xfrm>
        </p:grpSpPr>
        <p:sp>
          <p:nvSpPr>
            <p:cNvPr id="103528" name="Freeform 62"/>
            <p:cNvSpPr>
              <a:spLocks/>
            </p:cNvSpPr>
            <p:nvPr/>
          </p:nvSpPr>
          <p:spPr bwMode="auto">
            <a:xfrm>
              <a:off x="1858" y="1484"/>
              <a:ext cx="103" cy="84"/>
            </a:xfrm>
            <a:custGeom>
              <a:avLst/>
              <a:gdLst>
                <a:gd name="T0" fmla="*/ 0 w 103"/>
                <a:gd name="T1" fmla="*/ 42 h 84"/>
                <a:gd name="T2" fmla="*/ 103 w 103"/>
                <a:gd name="T3" fmla="*/ 0 h 84"/>
                <a:gd name="T4" fmla="*/ 103 w 103"/>
                <a:gd name="T5" fmla="*/ 84 h 84"/>
                <a:gd name="T6" fmla="*/ 0 w 103"/>
                <a:gd name="T7" fmla="*/ 42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"/>
                <a:gd name="T13" fmla="*/ 0 h 84"/>
                <a:gd name="T14" fmla="*/ 103 w 103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" h="84">
                  <a:moveTo>
                    <a:pt x="0" y="42"/>
                  </a:moveTo>
                  <a:lnTo>
                    <a:pt x="103" y="0"/>
                  </a:lnTo>
                  <a:lnTo>
                    <a:pt x="103" y="8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29" name="Line 63"/>
            <p:cNvSpPr>
              <a:spLocks noChangeShapeType="1"/>
            </p:cNvSpPr>
            <p:nvPr/>
          </p:nvSpPr>
          <p:spPr bwMode="auto">
            <a:xfrm>
              <a:off x="1914" y="1526"/>
              <a:ext cx="660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8240" name="Rectangle 64"/>
          <p:cNvSpPr>
            <a:spLocks noChangeArrowheads="1"/>
          </p:cNvSpPr>
          <p:nvPr/>
        </p:nvSpPr>
        <p:spPr bwMode="auto">
          <a:xfrm>
            <a:off x="4743450" y="2255839"/>
            <a:ext cx="882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IL1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178241" name="WordArt 65" descr="Narrow vertical"/>
          <p:cNvSpPr>
            <a:spLocks noChangeArrowheads="1" noChangeShapeType="1" noTextEdit="1"/>
          </p:cNvSpPr>
          <p:nvPr/>
        </p:nvSpPr>
        <p:spPr bwMode="auto">
          <a:xfrm>
            <a:off x="3586164" y="2192338"/>
            <a:ext cx="847725" cy="36671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hr-HR" sz="12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Fibroblast</a:t>
            </a:r>
          </a:p>
        </p:txBody>
      </p: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794125" y="3140076"/>
            <a:ext cx="2032000" cy="493713"/>
            <a:chOff x="1430" y="1978"/>
            <a:chExt cx="1280" cy="311"/>
          </a:xfrm>
        </p:grpSpPr>
        <p:grpSp>
          <p:nvGrpSpPr>
            <p:cNvPr id="103522" name="Group 67"/>
            <p:cNvGrpSpPr>
              <a:grpSpLocks/>
            </p:cNvGrpSpPr>
            <p:nvPr/>
          </p:nvGrpSpPr>
          <p:grpSpPr bwMode="auto">
            <a:xfrm>
              <a:off x="1863" y="2139"/>
              <a:ext cx="716" cy="84"/>
              <a:chOff x="1863" y="2139"/>
              <a:chExt cx="716" cy="84"/>
            </a:xfrm>
          </p:grpSpPr>
          <p:sp>
            <p:nvSpPr>
              <p:cNvPr id="103526" name="Freeform 68"/>
              <p:cNvSpPr>
                <a:spLocks/>
              </p:cNvSpPr>
              <p:nvPr/>
            </p:nvSpPr>
            <p:spPr bwMode="auto">
              <a:xfrm>
                <a:off x="1863" y="2139"/>
                <a:ext cx="102" cy="84"/>
              </a:xfrm>
              <a:custGeom>
                <a:avLst/>
                <a:gdLst>
                  <a:gd name="T0" fmla="*/ 0 w 102"/>
                  <a:gd name="T1" fmla="*/ 42 h 84"/>
                  <a:gd name="T2" fmla="*/ 102 w 102"/>
                  <a:gd name="T3" fmla="*/ 0 h 84"/>
                  <a:gd name="T4" fmla="*/ 102 w 102"/>
                  <a:gd name="T5" fmla="*/ 84 h 84"/>
                  <a:gd name="T6" fmla="*/ 0 w 102"/>
                  <a:gd name="T7" fmla="*/ 42 h 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84"/>
                  <a:gd name="T14" fmla="*/ 102 w 102"/>
                  <a:gd name="T15" fmla="*/ 84 h 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84">
                    <a:moveTo>
                      <a:pt x="0" y="42"/>
                    </a:moveTo>
                    <a:lnTo>
                      <a:pt x="102" y="0"/>
                    </a:lnTo>
                    <a:lnTo>
                      <a:pt x="102" y="84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27" name="Line 69"/>
              <p:cNvSpPr>
                <a:spLocks noChangeShapeType="1"/>
              </p:cNvSpPr>
              <p:nvPr/>
            </p:nvSpPr>
            <p:spPr bwMode="auto">
              <a:xfrm>
                <a:off x="1919" y="2181"/>
                <a:ext cx="660" cy="1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3523" name="Arc 70"/>
            <p:cNvSpPr>
              <a:spLocks/>
            </p:cNvSpPr>
            <p:nvPr/>
          </p:nvSpPr>
          <p:spPr bwMode="auto">
            <a:xfrm>
              <a:off x="2576" y="1978"/>
              <a:ext cx="134" cy="203"/>
            </a:xfrm>
            <a:custGeom>
              <a:avLst/>
              <a:gdLst>
                <a:gd name="T0" fmla="*/ 0 w 21816"/>
                <a:gd name="T1" fmla="*/ 0 h 21738"/>
                <a:gd name="T2" fmla="*/ 0 w 21816"/>
                <a:gd name="T3" fmla="*/ 0 h 21738"/>
                <a:gd name="T4" fmla="*/ 0 w 21816"/>
                <a:gd name="T5" fmla="*/ 0 h 21738"/>
                <a:gd name="T6" fmla="*/ 0 60000 65536"/>
                <a:gd name="T7" fmla="*/ 0 60000 65536"/>
                <a:gd name="T8" fmla="*/ 0 60000 65536"/>
                <a:gd name="T9" fmla="*/ 0 w 21816"/>
                <a:gd name="T10" fmla="*/ 0 h 21738"/>
                <a:gd name="T11" fmla="*/ 21816 w 21816"/>
                <a:gd name="T12" fmla="*/ 21738 h 217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16" h="21738" fill="none" extrusionOk="0">
                  <a:moveTo>
                    <a:pt x="21815" y="0"/>
                  </a:moveTo>
                  <a:cubicBezTo>
                    <a:pt x="21815" y="46"/>
                    <a:pt x="21816" y="92"/>
                    <a:pt x="21816" y="138"/>
                  </a:cubicBezTo>
                  <a:cubicBezTo>
                    <a:pt x="21816" y="12067"/>
                    <a:pt x="12145" y="21738"/>
                    <a:pt x="216" y="21738"/>
                  </a:cubicBezTo>
                  <a:cubicBezTo>
                    <a:pt x="143" y="21738"/>
                    <a:pt x="71" y="21737"/>
                    <a:pt x="0" y="21736"/>
                  </a:cubicBezTo>
                </a:path>
                <a:path w="21816" h="21738" stroke="0" extrusionOk="0">
                  <a:moveTo>
                    <a:pt x="21815" y="0"/>
                  </a:moveTo>
                  <a:cubicBezTo>
                    <a:pt x="21815" y="46"/>
                    <a:pt x="21816" y="92"/>
                    <a:pt x="21816" y="138"/>
                  </a:cubicBezTo>
                  <a:cubicBezTo>
                    <a:pt x="21816" y="12067"/>
                    <a:pt x="12145" y="21738"/>
                    <a:pt x="216" y="21738"/>
                  </a:cubicBezTo>
                  <a:cubicBezTo>
                    <a:pt x="143" y="21738"/>
                    <a:pt x="71" y="21737"/>
                    <a:pt x="0" y="21736"/>
                  </a:cubicBezTo>
                  <a:lnTo>
                    <a:pt x="216" y="138"/>
                  </a:lnTo>
                  <a:lnTo>
                    <a:pt x="21815" y="0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24" name="Rectangle 71"/>
            <p:cNvSpPr>
              <a:spLocks noChangeArrowheads="1"/>
            </p:cNvSpPr>
            <p:nvPr/>
          </p:nvSpPr>
          <p:spPr bwMode="auto">
            <a:xfrm>
              <a:off x="2015" y="2075"/>
              <a:ext cx="55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sr-Latn-RS" sz="1200" b="1">
                  <a:latin typeface="Tahoma" panose="020B0604030504040204" pitchFamily="34" charset="0"/>
                </a:rPr>
                <a:t>IL1 TNF</a:t>
              </a:r>
              <a:r>
                <a:rPr lang="en-GB" altLang="sr-Latn-RS" sz="1200" b="1">
                  <a:latin typeface="Symbol" panose="05050102010706020507" pitchFamily="18" charset="2"/>
                </a:rPr>
                <a:t>a</a:t>
              </a:r>
            </a:p>
          </p:txBody>
        </p:sp>
        <p:sp>
          <p:nvSpPr>
            <p:cNvPr id="103525" name="WordArt 72"/>
            <p:cNvSpPr>
              <a:spLocks noChangeArrowheads="1" noChangeShapeType="1" noTextEdit="1"/>
            </p:cNvSpPr>
            <p:nvPr/>
          </p:nvSpPr>
          <p:spPr bwMode="auto">
            <a:xfrm>
              <a:off x="1430" y="2109"/>
              <a:ext cx="392" cy="18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 algn="ctr"/>
              <a:r>
                <a:rPr lang="hr-HR" sz="1600" kern="10">
                  <a:ln w="12700">
                    <a:solidFill>
                      <a:srgbClr val="B2B2B2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latin typeface="Arial Black" panose="020B0A04020102020204" pitchFamily="34" charset="0"/>
                </a:rPr>
                <a:t>Endotel</a:t>
              </a:r>
            </a:p>
          </p:txBody>
        </p:sp>
      </p:grpSp>
      <p:sp>
        <p:nvSpPr>
          <p:cNvPr id="178249" name="Rectangle 73"/>
          <p:cNvSpPr>
            <a:spLocks noChangeArrowheads="1"/>
          </p:cNvSpPr>
          <p:nvPr/>
        </p:nvSpPr>
        <p:spPr bwMode="auto">
          <a:xfrm>
            <a:off x="4941889" y="4408489"/>
            <a:ext cx="441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IL8</a:t>
            </a:r>
          </a:p>
        </p:txBody>
      </p:sp>
      <p:sp>
        <p:nvSpPr>
          <p:cNvPr id="178250" name="WordArt 74"/>
          <p:cNvSpPr>
            <a:spLocks noChangeArrowheads="1" noChangeShapeType="1" noTextEdit="1"/>
          </p:cNvSpPr>
          <p:nvPr/>
        </p:nvSpPr>
        <p:spPr bwMode="auto">
          <a:xfrm>
            <a:off x="3767139" y="4254501"/>
            <a:ext cx="676275" cy="4921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hr-HR" sz="1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Leukociti</a:t>
            </a:r>
          </a:p>
        </p:txBody>
      </p:sp>
      <p:sp>
        <p:nvSpPr>
          <p:cNvPr id="178251" name="Rectangle 75"/>
          <p:cNvSpPr>
            <a:spLocks noChangeArrowheads="1"/>
          </p:cNvSpPr>
          <p:nvPr/>
        </p:nvSpPr>
        <p:spPr bwMode="auto">
          <a:xfrm>
            <a:off x="3940175" y="5256214"/>
            <a:ext cx="882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200" b="1">
                <a:latin typeface="Tahoma" panose="020B0604030504040204" pitchFamily="34" charset="0"/>
              </a:rPr>
              <a:t>IL1 TNF</a:t>
            </a:r>
            <a:r>
              <a:rPr lang="en-GB" altLang="sr-Latn-RS" sz="1200" b="1">
                <a:latin typeface="Symbol" panose="05050102010706020507" pitchFamily="18" charset="2"/>
              </a:rPr>
              <a:t>a</a:t>
            </a:r>
          </a:p>
        </p:txBody>
      </p: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600201" y="2228850"/>
            <a:ext cx="1941513" cy="312738"/>
            <a:chOff x="48" y="1404"/>
            <a:chExt cx="1223" cy="197"/>
          </a:xfrm>
        </p:grpSpPr>
        <p:sp>
          <p:nvSpPr>
            <p:cNvPr id="103517" name="Rectangle 77"/>
            <p:cNvSpPr>
              <a:spLocks noChangeArrowheads="1"/>
            </p:cNvSpPr>
            <p:nvPr/>
          </p:nvSpPr>
          <p:spPr bwMode="auto">
            <a:xfrm>
              <a:off x="48" y="1404"/>
              <a:ext cx="1032" cy="1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3518" name="Group 78"/>
            <p:cNvGrpSpPr>
              <a:grpSpLocks/>
            </p:cNvGrpSpPr>
            <p:nvPr/>
          </p:nvGrpSpPr>
          <p:grpSpPr bwMode="auto">
            <a:xfrm>
              <a:off x="900" y="1489"/>
              <a:ext cx="371" cy="55"/>
              <a:chOff x="846" y="1489"/>
              <a:chExt cx="371" cy="55"/>
            </a:xfrm>
          </p:grpSpPr>
          <p:sp>
            <p:nvSpPr>
              <p:cNvPr id="103520" name="Freeform 79"/>
              <p:cNvSpPr>
                <a:spLocks/>
              </p:cNvSpPr>
              <p:nvPr/>
            </p:nvSpPr>
            <p:spPr bwMode="auto">
              <a:xfrm>
                <a:off x="846" y="1489"/>
                <a:ext cx="65" cy="55"/>
              </a:xfrm>
              <a:custGeom>
                <a:avLst/>
                <a:gdLst>
                  <a:gd name="T0" fmla="*/ 0 w 65"/>
                  <a:gd name="T1" fmla="*/ 27 h 55"/>
                  <a:gd name="T2" fmla="*/ 65 w 65"/>
                  <a:gd name="T3" fmla="*/ 0 h 55"/>
                  <a:gd name="T4" fmla="*/ 65 w 65"/>
                  <a:gd name="T5" fmla="*/ 55 h 55"/>
                  <a:gd name="T6" fmla="*/ 0 w 65"/>
                  <a:gd name="T7" fmla="*/ 27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5"/>
                  <a:gd name="T13" fmla="*/ 0 h 55"/>
                  <a:gd name="T14" fmla="*/ 65 w 65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5" h="55">
                    <a:moveTo>
                      <a:pt x="0" y="27"/>
                    </a:moveTo>
                    <a:lnTo>
                      <a:pt x="65" y="0"/>
                    </a:lnTo>
                    <a:lnTo>
                      <a:pt x="65" y="55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chemeClr val="tx1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21" name="Line 80"/>
              <p:cNvSpPr>
                <a:spLocks noChangeShapeType="1"/>
              </p:cNvSpPr>
              <p:nvPr/>
            </p:nvSpPr>
            <p:spPr bwMode="auto">
              <a:xfrm>
                <a:off x="873" y="1516"/>
                <a:ext cx="344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3519" name="Text Box 81"/>
            <p:cNvSpPr txBox="1">
              <a:spLocks noChangeArrowheads="1"/>
            </p:cNvSpPr>
            <p:nvPr/>
          </p:nvSpPr>
          <p:spPr bwMode="auto">
            <a:xfrm>
              <a:off x="60" y="1409"/>
              <a:ext cx="81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sr-Latn-CS" altLang="sr-Latn-RS" sz="1400" b="1" dirty="0" err="1">
                  <a:latin typeface="Tahoma" panose="020B0604030504040204" pitchFamily="34" charset="0"/>
                </a:rPr>
                <a:t>Fibrogeneza</a:t>
              </a:r>
              <a:endParaRPr lang="en-GB" altLang="sr-Latn-RS" sz="1400" b="1" dirty="0">
                <a:latin typeface="Tahoma" panose="020B0604030504040204" pitchFamily="34" charset="0"/>
              </a:endParaRPr>
            </a:p>
          </p:txBody>
        </p:sp>
      </p:grpSp>
      <p:sp>
        <p:nvSpPr>
          <p:cNvPr id="103479" name="Text Box 82"/>
          <p:cNvSpPr txBox="1">
            <a:spLocks noChangeArrowheads="1"/>
          </p:cNvSpPr>
          <p:nvPr/>
        </p:nvSpPr>
        <p:spPr bwMode="auto">
          <a:xfrm>
            <a:off x="1590676" y="4371975"/>
            <a:ext cx="1323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sr-Latn-CS" altLang="sr-Latn-RS" sz="1400" b="1">
              <a:latin typeface="Tahoma" panose="020B0604030504040204" pitchFamily="34" charset="0"/>
            </a:endParaRPr>
          </a:p>
        </p:txBody>
      </p:sp>
      <p:grpSp>
        <p:nvGrpSpPr>
          <p:cNvPr id="14" name="Group 83"/>
          <p:cNvGrpSpPr>
            <a:grpSpLocks/>
          </p:cNvGrpSpPr>
          <p:nvPr/>
        </p:nvGrpSpPr>
        <p:grpSpPr bwMode="auto">
          <a:xfrm>
            <a:off x="1590676" y="2571751"/>
            <a:ext cx="2170113" cy="1800225"/>
            <a:chOff x="42" y="1620"/>
            <a:chExt cx="1367" cy="1134"/>
          </a:xfrm>
        </p:grpSpPr>
        <p:sp>
          <p:nvSpPr>
            <p:cNvPr id="103513" name="Rectangle 84"/>
            <p:cNvSpPr>
              <a:spLocks noChangeArrowheads="1"/>
            </p:cNvSpPr>
            <p:nvPr/>
          </p:nvSpPr>
          <p:spPr bwMode="auto">
            <a:xfrm>
              <a:off x="42" y="1620"/>
              <a:ext cx="1044" cy="113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3514" name="Group 85"/>
            <p:cNvGrpSpPr>
              <a:grpSpLocks/>
            </p:cNvGrpSpPr>
            <p:nvPr/>
          </p:nvGrpSpPr>
          <p:grpSpPr bwMode="auto">
            <a:xfrm>
              <a:off x="965" y="2148"/>
              <a:ext cx="444" cy="50"/>
              <a:chOff x="869" y="2148"/>
              <a:chExt cx="348" cy="56"/>
            </a:xfrm>
          </p:grpSpPr>
          <p:sp>
            <p:nvSpPr>
              <p:cNvPr id="103515" name="Freeform 86"/>
              <p:cNvSpPr>
                <a:spLocks/>
              </p:cNvSpPr>
              <p:nvPr/>
            </p:nvSpPr>
            <p:spPr bwMode="auto">
              <a:xfrm>
                <a:off x="869" y="2148"/>
                <a:ext cx="65" cy="56"/>
              </a:xfrm>
              <a:custGeom>
                <a:avLst/>
                <a:gdLst>
                  <a:gd name="T0" fmla="*/ 0 w 65"/>
                  <a:gd name="T1" fmla="*/ 28 h 56"/>
                  <a:gd name="T2" fmla="*/ 65 w 65"/>
                  <a:gd name="T3" fmla="*/ 0 h 56"/>
                  <a:gd name="T4" fmla="*/ 65 w 65"/>
                  <a:gd name="T5" fmla="*/ 56 h 56"/>
                  <a:gd name="T6" fmla="*/ 0 w 65"/>
                  <a:gd name="T7" fmla="*/ 28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5"/>
                  <a:gd name="T13" fmla="*/ 0 h 56"/>
                  <a:gd name="T14" fmla="*/ 65 w 6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5" h="56">
                    <a:moveTo>
                      <a:pt x="0" y="28"/>
                    </a:moveTo>
                    <a:lnTo>
                      <a:pt x="65" y="0"/>
                    </a:lnTo>
                    <a:lnTo>
                      <a:pt x="65" y="5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tx1"/>
              </a:solidFill>
              <a:ln w="285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16" name="Line 87"/>
              <p:cNvSpPr>
                <a:spLocks noChangeShapeType="1"/>
              </p:cNvSpPr>
              <p:nvPr/>
            </p:nvSpPr>
            <p:spPr bwMode="auto">
              <a:xfrm flipH="1">
                <a:off x="897" y="2176"/>
                <a:ext cx="320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78264" name="WordArt 88"/>
          <p:cNvSpPr>
            <a:spLocks noChangeArrowheads="1" noChangeShapeType="1" noTextEdit="1"/>
          </p:cNvSpPr>
          <p:nvPr/>
        </p:nvSpPr>
        <p:spPr bwMode="auto">
          <a:xfrm>
            <a:off x="7558088" y="2127250"/>
            <a:ext cx="419100" cy="4968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hr-HR" sz="2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CNS</a:t>
            </a:r>
          </a:p>
        </p:txBody>
      </p:sp>
      <p:sp>
        <p:nvSpPr>
          <p:cNvPr id="178265" name="Rectangle 89"/>
          <p:cNvSpPr>
            <a:spLocks noChangeArrowheads="1"/>
          </p:cNvSpPr>
          <p:nvPr/>
        </p:nvSpPr>
        <p:spPr bwMode="auto">
          <a:xfrm>
            <a:off x="8553450" y="1970088"/>
            <a:ext cx="2114550" cy="12763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16" name="Group 90"/>
          <p:cNvGrpSpPr>
            <a:grpSpLocks/>
          </p:cNvGrpSpPr>
          <p:nvPr/>
        </p:nvGrpSpPr>
        <p:grpSpPr bwMode="auto">
          <a:xfrm>
            <a:off x="8218488" y="2355850"/>
            <a:ext cx="596900" cy="88900"/>
            <a:chOff x="4451" y="1484"/>
            <a:chExt cx="376" cy="56"/>
          </a:xfrm>
        </p:grpSpPr>
        <p:sp>
          <p:nvSpPr>
            <p:cNvPr id="103511" name="Freeform 91"/>
            <p:cNvSpPr>
              <a:spLocks/>
            </p:cNvSpPr>
            <p:nvPr/>
          </p:nvSpPr>
          <p:spPr bwMode="auto">
            <a:xfrm>
              <a:off x="4762" y="1484"/>
              <a:ext cx="65" cy="56"/>
            </a:xfrm>
            <a:custGeom>
              <a:avLst/>
              <a:gdLst>
                <a:gd name="T0" fmla="*/ 65 w 65"/>
                <a:gd name="T1" fmla="*/ 28 h 56"/>
                <a:gd name="T2" fmla="*/ 0 w 65"/>
                <a:gd name="T3" fmla="*/ 56 h 56"/>
                <a:gd name="T4" fmla="*/ 0 w 65"/>
                <a:gd name="T5" fmla="*/ 0 h 56"/>
                <a:gd name="T6" fmla="*/ 65 w 65"/>
                <a:gd name="T7" fmla="*/ 28 h 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"/>
                <a:gd name="T13" fmla="*/ 0 h 56"/>
                <a:gd name="T14" fmla="*/ 65 w 65"/>
                <a:gd name="T15" fmla="*/ 56 h 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" h="56">
                  <a:moveTo>
                    <a:pt x="65" y="28"/>
                  </a:moveTo>
                  <a:lnTo>
                    <a:pt x="0" y="56"/>
                  </a:lnTo>
                  <a:lnTo>
                    <a:pt x="0" y="0"/>
                  </a:lnTo>
                  <a:lnTo>
                    <a:pt x="65" y="28"/>
                  </a:lnTo>
                  <a:close/>
                </a:path>
              </a:pathLst>
            </a:custGeom>
            <a:solidFill>
              <a:schemeClr val="tx1"/>
            </a:solidFill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r-HR"/>
            </a:p>
          </p:txBody>
        </p:sp>
        <p:sp>
          <p:nvSpPr>
            <p:cNvPr id="103512" name="Line 92"/>
            <p:cNvSpPr>
              <a:spLocks noChangeShapeType="1"/>
            </p:cNvSpPr>
            <p:nvPr/>
          </p:nvSpPr>
          <p:spPr bwMode="auto">
            <a:xfrm flipH="1">
              <a:off x="4451" y="1512"/>
              <a:ext cx="34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8269" name="Text Box 93"/>
          <p:cNvSpPr txBox="1">
            <a:spLocks noChangeArrowheads="1"/>
          </p:cNvSpPr>
          <p:nvPr/>
        </p:nvSpPr>
        <p:spPr bwMode="auto">
          <a:xfrm>
            <a:off x="9085263" y="1922463"/>
            <a:ext cx="1077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 b="1">
                <a:latin typeface="Tahoma" panose="020B0604030504040204" pitchFamily="34" charset="0"/>
              </a:rPr>
              <a:t>Groznica</a:t>
            </a:r>
          </a:p>
        </p:txBody>
      </p:sp>
      <p:sp>
        <p:nvSpPr>
          <p:cNvPr id="178270" name="Text Box 94"/>
          <p:cNvSpPr txBox="1">
            <a:spLocks noChangeArrowheads="1"/>
          </p:cNvSpPr>
          <p:nvPr/>
        </p:nvSpPr>
        <p:spPr bwMode="auto">
          <a:xfrm>
            <a:off x="9124950" y="2212975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sr-Latn-RS" sz="1600" b="1">
                <a:latin typeface="Tahoma" panose="020B0604030504040204" pitchFamily="34" charset="0"/>
              </a:rPr>
              <a:t>Mialgija</a:t>
            </a:r>
          </a:p>
        </p:txBody>
      </p:sp>
      <p:sp>
        <p:nvSpPr>
          <p:cNvPr id="178271" name="Text Box 95"/>
          <p:cNvSpPr txBox="1">
            <a:spLocks noChangeArrowheads="1"/>
          </p:cNvSpPr>
          <p:nvPr/>
        </p:nvSpPr>
        <p:spPr bwMode="auto">
          <a:xfrm>
            <a:off x="8780463" y="2811463"/>
            <a:ext cx="1687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600" b="1">
                <a:latin typeface="Tahoma" panose="020B0604030504040204" pitchFamily="34" charset="0"/>
              </a:rPr>
              <a:t>Poremećaj sna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78272" name="Text Box 96"/>
          <p:cNvSpPr txBox="1">
            <a:spLocks noChangeArrowheads="1"/>
          </p:cNvSpPr>
          <p:nvPr/>
        </p:nvSpPr>
        <p:spPr bwMode="auto">
          <a:xfrm>
            <a:off x="8986839" y="2493963"/>
            <a:ext cx="1273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sr-Latn-CS" altLang="sr-Latn-RS" sz="1600" b="1">
                <a:latin typeface="Tahoma" panose="020B0604030504040204" pitchFamily="34" charset="0"/>
              </a:rPr>
              <a:t>Anoreksija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sp>
        <p:nvSpPr>
          <p:cNvPr id="178273" name="Text Box 97"/>
          <p:cNvSpPr txBox="1">
            <a:spLocks noChangeArrowheads="1"/>
          </p:cNvSpPr>
          <p:nvPr/>
        </p:nvSpPr>
        <p:spPr bwMode="auto">
          <a:xfrm>
            <a:off x="8718550" y="3617913"/>
            <a:ext cx="1949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 b="1">
                <a:latin typeface="Tahoma" panose="020B0604030504040204" pitchFamily="34" charset="0"/>
              </a:rPr>
              <a:t>Sinteza albumina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274" name="Text Box 98"/>
          <p:cNvSpPr txBox="1">
            <a:spLocks noChangeArrowheads="1"/>
          </p:cNvSpPr>
          <p:nvPr/>
        </p:nvSpPr>
        <p:spPr bwMode="auto">
          <a:xfrm>
            <a:off x="8709025" y="3903664"/>
            <a:ext cx="18859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 b="1">
                <a:latin typeface="Tahoma" panose="020B0604030504040204" pitchFamily="34" charset="0"/>
              </a:rPr>
              <a:t>Proteini akutne faze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275" name="Text Box 99"/>
          <p:cNvSpPr txBox="1">
            <a:spLocks noChangeArrowheads="1"/>
          </p:cNvSpPr>
          <p:nvPr/>
        </p:nvSpPr>
        <p:spPr bwMode="auto">
          <a:xfrm>
            <a:off x="8718550" y="4360863"/>
            <a:ext cx="1435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600" b="1">
                <a:latin typeface="Tahoma" panose="020B0604030504040204" pitchFamily="34" charset="0"/>
              </a:rPr>
              <a:t>Glikogeneza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78276" name="Text Box 100"/>
          <p:cNvSpPr txBox="1">
            <a:spLocks noChangeArrowheads="1"/>
          </p:cNvSpPr>
          <p:nvPr/>
        </p:nvSpPr>
        <p:spPr bwMode="auto">
          <a:xfrm>
            <a:off x="1590675" y="2501900"/>
            <a:ext cx="1581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Promjena permeabilnosti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77" name="Text Box 101"/>
          <p:cNvSpPr txBox="1">
            <a:spLocks noChangeArrowheads="1"/>
          </p:cNvSpPr>
          <p:nvPr/>
        </p:nvSpPr>
        <p:spPr bwMode="auto">
          <a:xfrm>
            <a:off x="1590676" y="2946400"/>
            <a:ext cx="9572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Adhezija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78" name="Text Box 102"/>
          <p:cNvSpPr txBox="1">
            <a:spLocks noChangeArrowheads="1"/>
          </p:cNvSpPr>
          <p:nvPr/>
        </p:nvSpPr>
        <p:spPr bwMode="auto">
          <a:xfrm>
            <a:off x="1590676" y="3176588"/>
            <a:ext cx="1541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 dirty="0">
                <a:latin typeface="Tahoma" panose="020B0604030504040204" pitchFamily="34" charset="0"/>
              </a:rPr>
              <a:t>Nagomilavanje </a:t>
            </a:r>
            <a:r>
              <a:rPr lang="sr-Latn-CS" altLang="sr-Latn-RS" sz="1400" b="1" dirty="0" err="1">
                <a:latin typeface="Tahoma" panose="020B0604030504040204" pitchFamily="34" charset="0"/>
              </a:rPr>
              <a:t>fibrinogena</a:t>
            </a:r>
            <a:endParaRPr lang="en-GB" altLang="sr-Latn-RS" sz="1400" b="1" dirty="0">
              <a:latin typeface="Tahoma" panose="020B0604030504040204" pitchFamily="34" charset="0"/>
            </a:endParaRPr>
          </a:p>
        </p:txBody>
      </p:sp>
      <p:sp>
        <p:nvSpPr>
          <p:cNvPr id="178279" name="Text Box 103"/>
          <p:cNvSpPr txBox="1">
            <a:spLocks noChangeArrowheads="1"/>
          </p:cNvSpPr>
          <p:nvPr/>
        </p:nvSpPr>
        <p:spPr bwMode="auto">
          <a:xfrm>
            <a:off x="1590675" y="4064000"/>
            <a:ext cx="1403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 dirty="0">
                <a:latin typeface="Tahoma" panose="020B0604030504040204" pitchFamily="34" charset="0"/>
              </a:rPr>
              <a:t>Stvaranje IL8</a:t>
            </a:r>
            <a:endParaRPr lang="en-GB" altLang="sr-Latn-RS" sz="1400" b="1" dirty="0">
              <a:latin typeface="Tahoma" panose="020B0604030504040204" pitchFamily="34" charset="0"/>
            </a:endParaRPr>
          </a:p>
        </p:txBody>
      </p:sp>
      <p:sp>
        <p:nvSpPr>
          <p:cNvPr id="178280" name="Text Box 104"/>
          <p:cNvSpPr txBox="1">
            <a:spLocks noChangeArrowheads="1"/>
          </p:cNvSpPr>
          <p:nvPr/>
        </p:nvSpPr>
        <p:spPr bwMode="auto">
          <a:xfrm>
            <a:off x="1590676" y="3621088"/>
            <a:ext cx="1546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sr-Latn-RS" sz="1400" b="1" dirty="0">
                <a:latin typeface="Tahoma" panose="020B0604030504040204" pitchFamily="34" charset="0"/>
              </a:rPr>
              <a:t>Mobilizacija leukocita</a:t>
            </a:r>
            <a:endParaRPr lang="en-GB" altLang="sr-Latn-RS" sz="2000" b="1" dirty="0">
              <a:latin typeface="Tahoma" panose="020B0604030504040204" pitchFamily="34" charset="0"/>
            </a:endParaRPr>
          </a:p>
        </p:txBody>
      </p:sp>
      <p:sp>
        <p:nvSpPr>
          <p:cNvPr id="178281" name="Text Box 105"/>
          <p:cNvSpPr txBox="1">
            <a:spLocks noChangeArrowheads="1"/>
          </p:cNvSpPr>
          <p:nvPr/>
        </p:nvSpPr>
        <p:spPr bwMode="auto">
          <a:xfrm>
            <a:off x="1590676" y="4425950"/>
            <a:ext cx="1298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Kemotaksija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82" name="Text Box 106"/>
          <p:cNvSpPr txBox="1">
            <a:spLocks noChangeArrowheads="1"/>
          </p:cNvSpPr>
          <p:nvPr/>
        </p:nvSpPr>
        <p:spPr bwMode="auto">
          <a:xfrm>
            <a:off x="1590676" y="4673600"/>
            <a:ext cx="1069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Aktivaci</a:t>
            </a:r>
            <a:r>
              <a:rPr lang="en-GB" altLang="sr-Latn-RS" sz="1400" b="1">
                <a:latin typeface="Tahoma" panose="020B0604030504040204" pitchFamily="34" charset="0"/>
              </a:rPr>
              <a:t>ja</a:t>
            </a:r>
          </a:p>
        </p:txBody>
      </p:sp>
      <p:sp>
        <p:nvSpPr>
          <p:cNvPr id="178283" name="Text Box 107"/>
          <p:cNvSpPr txBox="1">
            <a:spLocks noChangeArrowheads="1"/>
          </p:cNvSpPr>
          <p:nvPr/>
        </p:nvSpPr>
        <p:spPr bwMode="auto">
          <a:xfrm>
            <a:off x="1590675" y="4902200"/>
            <a:ext cx="1231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1400" b="1">
                <a:latin typeface="Tahoma" panose="020B0604030504040204" pitchFamily="34" charset="0"/>
              </a:rPr>
              <a:t>Marginacija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78284" name="Text Box 108"/>
          <p:cNvSpPr txBox="1">
            <a:spLocks noChangeArrowheads="1"/>
          </p:cNvSpPr>
          <p:nvPr/>
        </p:nvSpPr>
        <p:spPr bwMode="auto">
          <a:xfrm>
            <a:off x="1590676" y="5302250"/>
            <a:ext cx="1636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Reparacija tkiva</a:t>
            </a:r>
          </a:p>
        </p:txBody>
      </p:sp>
      <p:sp>
        <p:nvSpPr>
          <p:cNvPr id="178285" name="Text Box 109"/>
          <p:cNvSpPr txBox="1">
            <a:spLocks noChangeArrowheads="1"/>
          </p:cNvSpPr>
          <p:nvPr/>
        </p:nvSpPr>
        <p:spPr bwMode="auto">
          <a:xfrm>
            <a:off x="1590675" y="5511800"/>
            <a:ext cx="1333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Angiogeneza</a:t>
            </a:r>
          </a:p>
        </p:txBody>
      </p:sp>
      <p:sp>
        <p:nvSpPr>
          <p:cNvPr id="178286" name="Text Box 110"/>
          <p:cNvSpPr txBox="1">
            <a:spLocks noChangeArrowheads="1"/>
          </p:cNvSpPr>
          <p:nvPr/>
        </p:nvSpPr>
        <p:spPr bwMode="auto">
          <a:xfrm>
            <a:off x="1590675" y="5778500"/>
            <a:ext cx="1226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Aktivacija </a:t>
            </a:r>
          </a:p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osteoklasta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grpSp>
        <p:nvGrpSpPr>
          <p:cNvPr id="17" name="Group 111"/>
          <p:cNvGrpSpPr>
            <a:grpSpLocks/>
          </p:cNvGrpSpPr>
          <p:nvPr/>
        </p:nvGrpSpPr>
        <p:grpSpPr bwMode="auto">
          <a:xfrm>
            <a:off x="6249988" y="4932363"/>
            <a:ext cx="4418012" cy="1028700"/>
            <a:chOff x="2977" y="3107"/>
            <a:chExt cx="2783" cy="648"/>
          </a:xfrm>
        </p:grpSpPr>
        <p:sp>
          <p:nvSpPr>
            <p:cNvPr id="103503" name="Arc 112"/>
            <p:cNvSpPr>
              <a:spLocks/>
            </p:cNvSpPr>
            <p:nvPr/>
          </p:nvSpPr>
          <p:spPr bwMode="auto">
            <a:xfrm flipH="1">
              <a:off x="2977" y="3203"/>
              <a:ext cx="134" cy="203"/>
            </a:xfrm>
            <a:custGeom>
              <a:avLst/>
              <a:gdLst>
                <a:gd name="T0" fmla="*/ 0 w 21816"/>
                <a:gd name="T1" fmla="*/ 0 h 21692"/>
                <a:gd name="T2" fmla="*/ 0 w 21816"/>
                <a:gd name="T3" fmla="*/ 0 h 21692"/>
                <a:gd name="T4" fmla="*/ 0 w 21816"/>
                <a:gd name="T5" fmla="*/ 0 h 21692"/>
                <a:gd name="T6" fmla="*/ 0 60000 65536"/>
                <a:gd name="T7" fmla="*/ 0 60000 65536"/>
                <a:gd name="T8" fmla="*/ 0 60000 65536"/>
                <a:gd name="T9" fmla="*/ 0 w 21816"/>
                <a:gd name="T10" fmla="*/ 0 h 21692"/>
                <a:gd name="T11" fmla="*/ 21816 w 21816"/>
                <a:gd name="T12" fmla="*/ 21692 h 216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816" h="21692" fill="none" extrusionOk="0">
                  <a:moveTo>
                    <a:pt x="21815" y="0"/>
                  </a:moveTo>
                  <a:cubicBezTo>
                    <a:pt x="21815" y="30"/>
                    <a:pt x="21816" y="61"/>
                    <a:pt x="21816" y="92"/>
                  </a:cubicBezTo>
                  <a:cubicBezTo>
                    <a:pt x="21816" y="12021"/>
                    <a:pt x="12145" y="21692"/>
                    <a:pt x="216" y="21692"/>
                  </a:cubicBezTo>
                  <a:cubicBezTo>
                    <a:pt x="143" y="21692"/>
                    <a:pt x="71" y="21691"/>
                    <a:pt x="0" y="21690"/>
                  </a:cubicBezTo>
                </a:path>
                <a:path w="21816" h="21692" stroke="0" extrusionOk="0">
                  <a:moveTo>
                    <a:pt x="21815" y="0"/>
                  </a:moveTo>
                  <a:cubicBezTo>
                    <a:pt x="21815" y="30"/>
                    <a:pt x="21816" y="61"/>
                    <a:pt x="21816" y="92"/>
                  </a:cubicBezTo>
                  <a:cubicBezTo>
                    <a:pt x="21816" y="12021"/>
                    <a:pt x="12145" y="21692"/>
                    <a:pt x="216" y="21692"/>
                  </a:cubicBezTo>
                  <a:cubicBezTo>
                    <a:pt x="143" y="21692"/>
                    <a:pt x="71" y="21691"/>
                    <a:pt x="0" y="21690"/>
                  </a:cubicBezTo>
                  <a:lnTo>
                    <a:pt x="216" y="92"/>
                  </a:lnTo>
                  <a:lnTo>
                    <a:pt x="21815" y="0"/>
                  </a:lnTo>
                  <a:close/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3504" name="Rectangle 113"/>
            <p:cNvSpPr>
              <a:spLocks noChangeArrowheads="1"/>
            </p:cNvSpPr>
            <p:nvPr/>
          </p:nvSpPr>
          <p:spPr bwMode="auto">
            <a:xfrm>
              <a:off x="4446" y="3107"/>
              <a:ext cx="1314" cy="64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endParaRPr lang="sr-Latn-CS" altLang="sr-Latn-RS" sz="1600" b="1">
                <a:latin typeface="Tahoma" panose="020B0604030504040204" pitchFamily="34" charset="0"/>
              </a:endParaRPr>
            </a:p>
          </p:txBody>
        </p:sp>
        <p:sp>
          <p:nvSpPr>
            <p:cNvPr id="103505" name="Text Box 114"/>
            <p:cNvSpPr txBox="1">
              <a:spLocks noChangeArrowheads="1"/>
            </p:cNvSpPr>
            <p:nvPr/>
          </p:nvSpPr>
          <p:spPr bwMode="auto">
            <a:xfrm>
              <a:off x="4406" y="3167"/>
              <a:ext cx="1354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sr-Latn-CS" altLang="sr-Latn-RS" sz="1600" b="1" dirty="0">
                  <a:latin typeface="Tahoma" panose="020B0604030504040204" pitchFamily="34" charset="0"/>
                </a:rPr>
                <a:t>   Adaptivni </a:t>
              </a:r>
              <a:r>
                <a:rPr lang="sr-Latn-CS" altLang="sr-Latn-RS" sz="1600" b="1" dirty="0" err="1">
                  <a:latin typeface="Tahoma" panose="020B0604030504040204" pitchFamily="34" charset="0"/>
                </a:rPr>
                <a:t>imunski</a:t>
              </a:r>
              <a:r>
                <a:rPr lang="sr-Latn-CS" altLang="sr-Latn-RS" sz="1600" b="1" dirty="0">
                  <a:latin typeface="Tahoma" panose="020B0604030504040204" pitchFamily="34" charset="0"/>
                </a:rPr>
                <a:t> odgovor</a:t>
              </a:r>
              <a:endParaRPr lang="en-GB" altLang="sr-Latn-RS" sz="1600" b="1" dirty="0">
                <a:latin typeface="Tahoma" panose="020B0604030504040204" pitchFamily="34" charset="0"/>
              </a:endParaRPr>
            </a:p>
            <a:p>
              <a:pPr eaLnBrk="1" hangingPunct="1"/>
              <a:endParaRPr lang="en-GB" altLang="sr-Latn-RS" sz="1600" b="1" dirty="0">
                <a:latin typeface="Tahoma" panose="020B0604030504040204" pitchFamily="34" charset="0"/>
              </a:endParaRPr>
            </a:p>
          </p:txBody>
        </p:sp>
        <p:sp>
          <p:nvSpPr>
            <p:cNvPr id="103506" name="Line 115"/>
            <p:cNvSpPr>
              <a:spLocks noChangeShapeType="1"/>
            </p:cNvSpPr>
            <p:nvPr/>
          </p:nvSpPr>
          <p:spPr bwMode="auto">
            <a:xfrm rot="10800000">
              <a:off x="4787" y="3213"/>
              <a:ext cx="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03507" name="Group 116"/>
            <p:cNvGrpSpPr>
              <a:grpSpLocks/>
            </p:cNvGrpSpPr>
            <p:nvPr/>
          </p:nvGrpSpPr>
          <p:grpSpPr bwMode="auto">
            <a:xfrm>
              <a:off x="3105" y="3366"/>
              <a:ext cx="1387" cy="107"/>
              <a:chOff x="3099" y="3552"/>
              <a:chExt cx="715" cy="83"/>
            </a:xfrm>
          </p:grpSpPr>
          <p:sp>
            <p:nvSpPr>
              <p:cNvPr id="103509" name="Freeform 117"/>
              <p:cNvSpPr>
                <a:spLocks/>
              </p:cNvSpPr>
              <p:nvPr/>
            </p:nvSpPr>
            <p:spPr bwMode="auto">
              <a:xfrm>
                <a:off x="3712" y="3552"/>
                <a:ext cx="102" cy="83"/>
              </a:xfrm>
              <a:custGeom>
                <a:avLst/>
                <a:gdLst>
                  <a:gd name="T0" fmla="*/ 102 w 102"/>
                  <a:gd name="T1" fmla="*/ 41 h 83"/>
                  <a:gd name="T2" fmla="*/ 0 w 102"/>
                  <a:gd name="T3" fmla="*/ 83 h 83"/>
                  <a:gd name="T4" fmla="*/ 0 w 102"/>
                  <a:gd name="T5" fmla="*/ 0 h 83"/>
                  <a:gd name="T6" fmla="*/ 102 w 102"/>
                  <a:gd name="T7" fmla="*/ 41 h 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2"/>
                  <a:gd name="T13" fmla="*/ 0 h 83"/>
                  <a:gd name="T14" fmla="*/ 102 w 102"/>
                  <a:gd name="T15" fmla="*/ 83 h 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2" h="83">
                    <a:moveTo>
                      <a:pt x="102" y="41"/>
                    </a:moveTo>
                    <a:lnTo>
                      <a:pt x="0" y="83"/>
                    </a:lnTo>
                    <a:lnTo>
                      <a:pt x="0" y="0"/>
                    </a:lnTo>
                    <a:lnTo>
                      <a:pt x="102" y="4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3510" name="Line 118"/>
              <p:cNvSpPr>
                <a:spLocks noChangeShapeType="1"/>
              </p:cNvSpPr>
              <p:nvPr/>
            </p:nvSpPr>
            <p:spPr bwMode="auto">
              <a:xfrm flipH="1">
                <a:off x="3099" y="3593"/>
                <a:ext cx="660" cy="1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sp>
          <p:nvSpPr>
            <p:cNvPr id="103508" name="Rectangle 119"/>
            <p:cNvSpPr>
              <a:spLocks noChangeArrowheads="1"/>
            </p:cNvSpPr>
            <p:nvPr/>
          </p:nvSpPr>
          <p:spPr bwMode="auto">
            <a:xfrm>
              <a:off x="3039" y="3314"/>
              <a:ext cx="74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sr-Latn-RS" sz="1200" b="1">
                  <a:latin typeface="Tahoma" panose="020B0604030504040204" pitchFamily="34" charset="0"/>
                </a:rPr>
                <a:t>IL1 IL6 TNF</a:t>
              </a:r>
              <a:r>
                <a:rPr lang="en-GB" altLang="sr-Latn-RS" sz="1200" b="1">
                  <a:latin typeface="Symbol" panose="05050102010706020507" pitchFamily="18" charset="2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3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7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78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7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7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78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78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78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78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" fill="hold"/>
                                        <p:tgtEl>
                                          <p:spTgt spid="178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78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78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78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178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178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7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7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78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78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78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000" fill="hold"/>
                                        <p:tgtEl>
                                          <p:spTgt spid="178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000" fill="hold"/>
                                        <p:tgtEl>
                                          <p:spTgt spid="178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17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178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178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7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78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78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7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7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7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78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78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2000" fill="hold"/>
                                        <p:tgtEl>
                                          <p:spTgt spid="178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2000" fill="hold"/>
                                        <p:tgtEl>
                                          <p:spTgt spid="178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2000" fill="hold"/>
                                        <p:tgtEl>
                                          <p:spTgt spid="178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2000" fill="hold"/>
                                        <p:tgtEl>
                                          <p:spTgt spid="178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2000" fill="hold"/>
                                        <p:tgtEl>
                                          <p:spTgt spid="178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2000" fill="hold"/>
                                        <p:tgtEl>
                                          <p:spTgt spid="178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78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78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2000" fill="hold"/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2000" fill="hold"/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2000" fill="hold"/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2000" fill="hold"/>
                                        <p:tgtEl>
                                          <p:spTgt spid="17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2000" fill="hold"/>
                                        <p:tgtEl>
                                          <p:spTgt spid="17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2000" fill="hold"/>
                                        <p:tgtEl>
                                          <p:spTgt spid="17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2000" fill="hold"/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2000" fill="hold"/>
                                        <p:tgtEl>
                                          <p:spTgt spid="178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178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178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17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17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2000" fill="hold"/>
                                        <p:tgtEl>
                                          <p:spTgt spid="178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2000" fill="hold"/>
                                        <p:tgtEl>
                                          <p:spTgt spid="178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 nodeType="clickPar">
                      <p:stCondLst>
                        <p:cond delay="indefinite"/>
                      </p:stCondLst>
                      <p:childTnLst>
                        <p:par>
                          <p:cTn id="3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17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178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 nodeType="clickPar">
                      <p:stCondLst>
                        <p:cond delay="indefinite"/>
                      </p:stCondLst>
                      <p:childTnLst>
                        <p:par>
                          <p:cTn id="3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2000" fill="hold"/>
                                        <p:tgtEl>
                                          <p:spTgt spid="178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2000" fill="hold"/>
                                        <p:tgtEl>
                                          <p:spTgt spid="178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 nodeType="clickPar">
                      <p:stCondLst>
                        <p:cond delay="indefinite"/>
                      </p:stCondLst>
                      <p:childTnLst>
                        <p:par>
                          <p:cTn id="3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2000" fill="hold"/>
                                        <p:tgtEl>
                                          <p:spTgt spid="178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2000" fill="hold"/>
                                        <p:tgtEl>
                                          <p:spTgt spid="178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 nodeType="clickPar">
                      <p:stCondLst>
                        <p:cond delay="indefinite"/>
                      </p:stCondLst>
                      <p:childTnLst>
                        <p:par>
                          <p:cTn id="3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2000" fill="hold"/>
                                        <p:tgtEl>
                                          <p:spTgt spid="178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2000" fill="hold"/>
                                        <p:tgtEl>
                                          <p:spTgt spid="178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animBg="1"/>
      <p:bldP spid="178179" grpId="0" animBg="1"/>
      <p:bldP spid="178184" grpId="0" animBg="1"/>
      <p:bldP spid="178186" grpId="0" animBg="1"/>
      <p:bldP spid="178187" grpId="0"/>
      <p:bldP spid="178188" grpId="0"/>
      <p:bldP spid="178189" grpId="0"/>
      <p:bldP spid="178190" grpId="0"/>
      <p:bldP spid="178206" grpId="0"/>
      <p:bldP spid="178226" grpId="0"/>
      <p:bldP spid="178228" grpId="0"/>
      <p:bldP spid="178233" grpId="0"/>
      <p:bldP spid="178234" grpId="0"/>
      <p:bldP spid="178235" grpId="0"/>
      <p:bldP spid="178236" grpId="0" animBg="1"/>
      <p:bldP spid="178240" grpId="0"/>
      <p:bldP spid="178249" grpId="0"/>
      <p:bldP spid="178251" grpId="0"/>
      <p:bldP spid="178265" grpId="0" animBg="1"/>
      <p:bldP spid="178269" grpId="0"/>
      <p:bldP spid="178270" grpId="0"/>
      <p:bldP spid="178271" grpId="0"/>
      <p:bldP spid="178272" grpId="0"/>
      <p:bldP spid="178273" grpId="0"/>
      <p:bldP spid="178274" grpId="0"/>
      <p:bldP spid="178275" grpId="0"/>
      <p:bldP spid="178276" grpId="0"/>
      <p:bldP spid="178277" grpId="0"/>
      <p:bldP spid="178278" grpId="0"/>
      <p:bldP spid="178279" grpId="0"/>
      <p:bldP spid="178280" grpId="0"/>
      <p:bldP spid="178281" grpId="0"/>
      <p:bldP spid="178282" grpId="0"/>
      <p:bldP spid="178283" grpId="0"/>
      <p:bldP spid="178284" grpId="0"/>
      <p:bldP spid="178285" grpId="0"/>
      <p:bldP spid="17828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1524000" y="3352800"/>
            <a:ext cx="9144000" cy="3505200"/>
          </a:xfrm>
          <a:prstGeom prst="rect">
            <a:avLst/>
          </a:prstGeom>
          <a:solidFill>
            <a:srgbClr val="0099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252" name="AutoShape 4"/>
          <p:cNvSpPr>
            <a:spLocks noChangeArrowheads="1"/>
          </p:cNvSpPr>
          <p:nvPr/>
        </p:nvSpPr>
        <p:spPr bwMode="auto">
          <a:xfrm rot="636390">
            <a:off x="4071939" y="1296989"/>
            <a:ext cx="384175" cy="2809875"/>
          </a:xfrm>
          <a:prstGeom prst="lightningBol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253" name="AutoShape 5"/>
          <p:cNvSpPr>
            <a:spLocks noChangeArrowheads="1"/>
          </p:cNvSpPr>
          <p:nvPr/>
        </p:nvSpPr>
        <p:spPr bwMode="auto">
          <a:xfrm rot="636390">
            <a:off x="3054351" y="1296989"/>
            <a:ext cx="384175" cy="2809875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27426" y="2779713"/>
            <a:ext cx="385763" cy="419100"/>
            <a:chOff x="1262" y="1751"/>
            <a:chExt cx="243" cy="264"/>
          </a:xfrm>
        </p:grpSpPr>
        <p:sp>
          <p:nvSpPr>
            <p:cNvPr id="105822" name="Rectangle 7"/>
            <p:cNvSpPr>
              <a:spLocks noChangeArrowheads="1"/>
            </p:cNvSpPr>
            <p:nvPr/>
          </p:nvSpPr>
          <p:spPr bwMode="auto">
            <a:xfrm rot="5400000">
              <a:off x="1368" y="1982"/>
              <a:ext cx="38" cy="27"/>
            </a:xfrm>
            <a:prstGeom prst="rect">
              <a:avLst/>
            </a:prstGeom>
            <a:solidFill>
              <a:srgbClr val="CC9900"/>
            </a:solidFill>
            <a:ln w="7938">
              <a:solidFill>
                <a:srgbClr val="CC99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5823" name="Group 8"/>
            <p:cNvGrpSpPr>
              <a:grpSpLocks/>
            </p:cNvGrpSpPr>
            <p:nvPr/>
          </p:nvGrpSpPr>
          <p:grpSpPr bwMode="auto">
            <a:xfrm>
              <a:off x="1262" y="1751"/>
              <a:ext cx="243" cy="245"/>
              <a:chOff x="1262" y="1751"/>
              <a:chExt cx="243" cy="245"/>
            </a:xfrm>
          </p:grpSpPr>
          <p:sp>
            <p:nvSpPr>
              <p:cNvPr id="105824" name="Freeform 9"/>
              <p:cNvSpPr>
                <a:spLocks/>
              </p:cNvSpPr>
              <p:nvPr/>
            </p:nvSpPr>
            <p:spPr bwMode="auto">
              <a:xfrm rot="5400000">
                <a:off x="1446" y="1871"/>
                <a:ext cx="36" cy="70"/>
              </a:xfrm>
              <a:custGeom>
                <a:avLst/>
                <a:gdLst>
                  <a:gd name="T0" fmla="*/ 2147483646 w 8"/>
                  <a:gd name="T1" fmla="*/ 2147483646 h 15"/>
                  <a:gd name="T2" fmla="*/ 2147483646 w 8"/>
                  <a:gd name="T3" fmla="*/ 0 h 15"/>
                  <a:gd name="T4" fmla="*/ 0 w 8"/>
                  <a:gd name="T5" fmla="*/ 2147483646 h 15"/>
                  <a:gd name="T6" fmla="*/ 2147483646 w 8"/>
                  <a:gd name="T7" fmla="*/ 2147483646 h 15"/>
                  <a:gd name="T8" fmla="*/ 2147483646 w 8"/>
                  <a:gd name="T9" fmla="*/ 214748364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5"/>
                  <a:gd name="T17" fmla="*/ 8 w 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5">
                    <a:moveTo>
                      <a:pt x="8" y="15"/>
                    </a:moveTo>
                    <a:cubicBezTo>
                      <a:pt x="8" y="6"/>
                      <a:pt x="6" y="0"/>
                      <a:pt x="4" y="0"/>
                    </a:cubicBezTo>
                    <a:cubicBezTo>
                      <a:pt x="1" y="0"/>
                      <a:pt x="0" y="6"/>
                      <a:pt x="0" y="15"/>
                    </a:cubicBezTo>
                    <a:lnTo>
                      <a:pt x="4" y="15"/>
                    </a:lnTo>
                    <a:lnTo>
                      <a:pt x="8" y="15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5" name="Arc 10"/>
              <p:cNvSpPr>
                <a:spLocks/>
              </p:cNvSpPr>
              <p:nvPr/>
            </p:nvSpPr>
            <p:spPr bwMode="auto">
              <a:xfrm rot="5400000">
                <a:off x="1455" y="1871"/>
                <a:ext cx="32" cy="69"/>
              </a:xfrm>
              <a:custGeom>
                <a:avLst/>
                <a:gdLst>
                  <a:gd name="T0" fmla="*/ 0 w 43200"/>
                  <a:gd name="T1" fmla="*/ 0 h 21600"/>
                  <a:gd name="T2" fmla="*/ 0 w 43200"/>
                  <a:gd name="T3" fmla="*/ 0 h 21600"/>
                  <a:gd name="T4" fmla="*/ 0 w 432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00"/>
                  <a:gd name="T11" fmla="*/ 43200 w 432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00" fill="none" extrusionOk="0">
                    <a:moveTo>
                      <a:pt x="0" y="21556"/>
                    </a:moveTo>
                    <a:cubicBezTo>
                      <a:pt x="24" y="9643"/>
                      <a:pt x="9687" y="-1"/>
                      <a:pt x="21600" y="0"/>
                    </a:cubicBezTo>
                    <a:cubicBezTo>
                      <a:pt x="33512" y="0"/>
                      <a:pt x="43175" y="9643"/>
                      <a:pt x="43199" y="21556"/>
                    </a:cubicBezTo>
                  </a:path>
                  <a:path w="43200" h="21600" stroke="0" extrusionOk="0">
                    <a:moveTo>
                      <a:pt x="0" y="21556"/>
                    </a:moveTo>
                    <a:cubicBezTo>
                      <a:pt x="24" y="9643"/>
                      <a:pt x="9687" y="-1"/>
                      <a:pt x="21600" y="0"/>
                    </a:cubicBezTo>
                    <a:cubicBezTo>
                      <a:pt x="33512" y="0"/>
                      <a:pt x="43175" y="9643"/>
                      <a:pt x="43199" y="21556"/>
                    </a:cubicBezTo>
                    <a:lnTo>
                      <a:pt x="21600" y="21600"/>
                    </a:lnTo>
                    <a:lnTo>
                      <a:pt x="0" y="21556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6" name="Freeform 11"/>
              <p:cNvSpPr>
                <a:spLocks/>
              </p:cNvSpPr>
              <p:nvPr/>
            </p:nvSpPr>
            <p:spPr bwMode="auto">
              <a:xfrm rot="5400000">
                <a:off x="1380" y="1931"/>
                <a:ext cx="74" cy="42"/>
              </a:xfrm>
              <a:custGeom>
                <a:avLst/>
                <a:gdLst>
                  <a:gd name="T0" fmla="*/ 0 w 16"/>
                  <a:gd name="T1" fmla="*/ 2147483646 h 9"/>
                  <a:gd name="T2" fmla="*/ 0 w 16"/>
                  <a:gd name="T3" fmla="*/ 2147483646 h 9"/>
                  <a:gd name="T4" fmla="*/ 2147483646 w 16"/>
                  <a:gd name="T5" fmla="*/ 2147483646 h 9"/>
                  <a:gd name="T6" fmla="*/ 0 w 16"/>
                  <a:gd name="T7" fmla="*/ 2147483646 h 9"/>
                  <a:gd name="T8" fmla="*/ 0 w 16"/>
                  <a:gd name="T9" fmla="*/ 2147483646 h 9"/>
                  <a:gd name="T10" fmla="*/ 0 w 16"/>
                  <a:gd name="T11" fmla="*/ 2147483646 h 9"/>
                  <a:gd name="T12" fmla="*/ 0 w 16"/>
                  <a:gd name="T13" fmla="*/ 2147483646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9" y="9"/>
                      <a:pt x="16" y="7"/>
                      <a:pt x="16" y="5"/>
                    </a:cubicBezTo>
                    <a:cubicBezTo>
                      <a:pt x="16" y="2"/>
                      <a:pt x="9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7" name="Arc 12"/>
              <p:cNvSpPr>
                <a:spLocks/>
              </p:cNvSpPr>
              <p:nvPr/>
            </p:nvSpPr>
            <p:spPr bwMode="auto">
              <a:xfrm rot="5400000">
                <a:off x="1385" y="1942"/>
                <a:ext cx="70" cy="33"/>
              </a:xfrm>
              <a:custGeom>
                <a:avLst/>
                <a:gdLst>
                  <a:gd name="T0" fmla="*/ 0 w 21733"/>
                  <a:gd name="T1" fmla="*/ 0 h 43200"/>
                  <a:gd name="T2" fmla="*/ 0 w 21733"/>
                  <a:gd name="T3" fmla="*/ 0 h 43200"/>
                  <a:gd name="T4" fmla="*/ 0 w 21733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733"/>
                  <a:gd name="T10" fmla="*/ 0 h 43200"/>
                  <a:gd name="T11" fmla="*/ 21733 w 21733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33" h="43200" fill="none" extrusionOk="0">
                    <a:moveTo>
                      <a:pt x="0" y="0"/>
                    </a:moveTo>
                    <a:cubicBezTo>
                      <a:pt x="44" y="0"/>
                      <a:pt x="88" y="-1"/>
                      <a:pt x="133" y="0"/>
                    </a:cubicBezTo>
                    <a:cubicBezTo>
                      <a:pt x="12062" y="0"/>
                      <a:pt x="21733" y="9670"/>
                      <a:pt x="21733" y="21600"/>
                    </a:cubicBezTo>
                    <a:cubicBezTo>
                      <a:pt x="21733" y="33529"/>
                      <a:pt x="12062" y="43200"/>
                      <a:pt x="133" y="43200"/>
                    </a:cubicBezTo>
                    <a:cubicBezTo>
                      <a:pt x="88" y="43200"/>
                      <a:pt x="44" y="43199"/>
                      <a:pt x="0" y="43199"/>
                    </a:cubicBezTo>
                  </a:path>
                  <a:path w="21733" h="43200" stroke="0" extrusionOk="0">
                    <a:moveTo>
                      <a:pt x="0" y="0"/>
                    </a:moveTo>
                    <a:cubicBezTo>
                      <a:pt x="44" y="0"/>
                      <a:pt x="88" y="-1"/>
                      <a:pt x="133" y="0"/>
                    </a:cubicBezTo>
                    <a:cubicBezTo>
                      <a:pt x="12062" y="0"/>
                      <a:pt x="21733" y="9670"/>
                      <a:pt x="21733" y="21600"/>
                    </a:cubicBezTo>
                    <a:cubicBezTo>
                      <a:pt x="21733" y="33529"/>
                      <a:pt x="12062" y="43200"/>
                      <a:pt x="133" y="43200"/>
                    </a:cubicBezTo>
                    <a:cubicBezTo>
                      <a:pt x="88" y="43200"/>
                      <a:pt x="44" y="43199"/>
                      <a:pt x="0" y="43199"/>
                    </a:cubicBezTo>
                    <a:lnTo>
                      <a:pt x="133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8" name="Line 13"/>
              <p:cNvSpPr>
                <a:spLocks noChangeShapeType="1"/>
              </p:cNvSpPr>
              <p:nvPr/>
            </p:nvSpPr>
            <p:spPr bwMode="auto">
              <a:xfrm rot="5400000">
                <a:off x="1365" y="1819"/>
                <a:ext cx="13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29" name="Freeform 14"/>
              <p:cNvSpPr>
                <a:spLocks/>
              </p:cNvSpPr>
              <p:nvPr/>
            </p:nvSpPr>
            <p:spPr bwMode="auto">
              <a:xfrm rot="5400000">
                <a:off x="1313" y="1936"/>
                <a:ext cx="74" cy="42"/>
              </a:xfrm>
              <a:custGeom>
                <a:avLst/>
                <a:gdLst>
                  <a:gd name="T0" fmla="*/ 0 w 16"/>
                  <a:gd name="T1" fmla="*/ 2147483646 h 9"/>
                  <a:gd name="T2" fmla="*/ 0 w 16"/>
                  <a:gd name="T3" fmla="*/ 2147483646 h 9"/>
                  <a:gd name="T4" fmla="*/ 2147483646 w 16"/>
                  <a:gd name="T5" fmla="*/ 2147483646 h 9"/>
                  <a:gd name="T6" fmla="*/ 0 w 16"/>
                  <a:gd name="T7" fmla="*/ 2147483646 h 9"/>
                  <a:gd name="T8" fmla="*/ 0 w 16"/>
                  <a:gd name="T9" fmla="*/ 2147483646 h 9"/>
                  <a:gd name="T10" fmla="*/ 0 w 16"/>
                  <a:gd name="T11" fmla="*/ 2147483646 h 9"/>
                  <a:gd name="T12" fmla="*/ 0 w 16"/>
                  <a:gd name="T13" fmla="*/ 2147483646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9" y="9"/>
                      <a:pt x="16" y="7"/>
                      <a:pt x="16" y="5"/>
                    </a:cubicBezTo>
                    <a:cubicBezTo>
                      <a:pt x="16" y="2"/>
                      <a:pt x="9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0" name="Arc 15"/>
              <p:cNvSpPr>
                <a:spLocks/>
              </p:cNvSpPr>
              <p:nvPr/>
            </p:nvSpPr>
            <p:spPr bwMode="auto">
              <a:xfrm rot="5400000">
                <a:off x="1316" y="1944"/>
                <a:ext cx="70" cy="34"/>
              </a:xfrm>
              <a:custGeom>
                <a:avLst/>
                <a:gdLst>
                  <a:gd name="T0" fmla="*/ 0 w 21738"/>
                  <a:gd name="T1" fmla="*/ 0 h 43200"/>
                  <a:gd name="T2" fmla="*/ 0 w 21738"/>
                  <a:gd name="T3" fmla="*/ 0 h 43200"/>
                  <a:gd name="T4" fmla="*/ 0 w 21738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21738"/>
                  <a:gd name="T10" fmla="*/ 0 h 43200"/>
                  <a:gd name="T11" fmla="*/ 21738 w 21738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38" h="43200" fill="none" extrusionOk="0">
                    <a:moveTo>
                      <a:pt x="2" y="0"/>
                    </a:moveTo>
                    <a:cubicBezTo>
                      <a:pt x="47" y="0"/>
                      <a:pt x="92" y="-1"/>
                      <a:pt x="138" y="0"/>
                    </a:cubicBezTo>
                    <a:cubicBezTo>
                      <a:pt x="12067" y="0"/>
                      <a:pt x="21738" y="9670"/>
                      <a:pt x="21738" y="21600"/>
                    </a:cubicBezTo>
                    <a:cubicBezTo>
                      <a:pt x="21738" y="33529"/>
                      <a:pt x="12067" y="43200"/>
                      <a:pt x="138" y="43200"/>
                    </a:cubicBezTo>
                    <a:cubicBezTo>
                      <a:pt x="92" y="43200"/>
                      <a:pt x="46" y="43199"/>
                      <a:pt x="0" y="43199"/>
                    </a:cubicBezTo>
                  </a:path>
                  <a:path w="21738" h="43200" stroke="0" extrusionOk="0">
                    <a:moveTo>
                      <a:pt x="2" y="0"/>
                    </a:moveTo>
                    <a:cubicBezTo>
                      <a:pt x="47" y="0"/>
                      <a:pt x="92" y="-1"/>
                      <a:pt x="138" y="0"/>
                    </a:cubicBezTo>
                    <a:cubicBezTo>
                      <a:pt x="12067" y="0"/>
                      <a:pt x="21738" y="9670"/>
                      <a:pt x="21738" y="21600"/>
                    </a:cubicBezTo>
                    <a:cubicBezTo>
                      <a:pt x="21738" y="33529"/>
                      <a:pt x="12067" y="43200"/>
                      <a:pt x="138" y="43200"/>
                    </a:cubicBezTo>
                    <a:cubicBezTo>
                      <a:pt x="92" y="43200"/>
                      <a:pt x="46" y="43199"/>
                      <a:pt x="0" y="43199"/>
                    </a:cubicBezTo>
                    <a:lnTo>
                      <a:pt x="138" y="21600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1" name="Freeform 16"/>
              <p:cNvSpPr>
                <a:spLocks/>
              </p:cNvSpPr>
              <p:nvPr/>
            </p:nvSpPr>
            <p:spPr bwMode="auto">
              <a:xfrm rot="5400000">
                <a:off x="1281" y="1874"/>
                <a:ext cx="37" cy="75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2147483646 w 8"/>
                  <a:gd name="T5" fmla="*/ 2147483646 h 16"/>
                  <a:gd name="T6" fmla="*/ 2147483646 w 8"/>
                  <a:gd name="T7" fmla="*/ 0 h 16"/>
                  <a:gd name="T8" fmla="*/ 2147483646 w 8"/>
                  <a:gd name="T9" fmla="*/ 0 h 16"/>
                  <a:gd name="T10" fmla="*/ 2147483646 w 8"/>
                  <a:gd name="T11" fmla="*/ 0 h 16"/>
                  <a:gd name="T12" fmla="*/ 0 w 8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6"/>
                  <a:gd name="T23" fmla="*/ 8 w 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1" y="16"/>
                      <a:pt x="4" y="16"/>
                    </a:cubicBezTo>
                    <a:cubicBezTo>
                      <a:pt x="6" y="16"/>
                      <a:pt x="8" y="9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2" name="Arc 17"/>
              <p:cNvSpPr>
                <a:spLocks/>
              </p:cNvSpPr>
              <p:nvPr/>
            </p:nvSpPr>
            <p:spPr bwMode="auto">
              <a:xfrm rot="5400000">
                <a:off x="1283" y="1870"/>
                <a:ext cx="33" cy="71"/>
              </a:xfrm>
              <a:custGeom>
                <a:avLst/>
                <a:gdLst>
                  <a:gd name="T0" fmla="*/ 0 w 43200"/>
                  <a:gd name="T1" fmla="*/ 0 h 21691"/>
                  <a:gd name="T2" fmla="*/ 0 w 43200"/>
                  <a:gd name="T3" fmla="*/ 0 h 21691"/>
                  <a:gd name="T4" fmla="*/ 0 w 43200"/>
                  <a:gd name="T5" fmla="*/ 0 h 21691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1691"/>
                  <a:gd name="T11" fmla="*/ 43200 w 43200"/>
                  <a:gd name="T12" fmla="*/ 21691 h 216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1691" fill="none" extrusionOk="0">
                    <a:moveTo>
                      <a:pt x="43199" y="0"/>
                    </a:moveTo>
                    <a:cubicBezTo>
                      <a:pt x="43199" y="30"/>
                      <a:pt x="43200" y="60"/>
                      <a:pt x="43200" y="91"/>
                    </a:cubicBezTo>
                    <a:cubicBezTo>
                      <a:pt x="43200" y="12020"/>
                      <a:pt x="33529" y="21691"/>
                      <a:pt x="21600" y="21691"/>
                    </a:cubicBezTo>
                    <a:cubicBezTo>
                      <a:pt x="9670" y="21691"/>
                      <a:pt x="0" y="12020"/>
                      <a:pt x="0" y="91"/>
                    </a:cubicBezTo>
                    <a:cubicBezTo>
                      <a:pt x="-1" y="61"/>
                      <a:pt x="0" y="31"/>
                      <a:pt x="0" y="1"/>
                    </a:cubicBezTo>
                  </a:path>
                  <a:path w="43200" h="21691" stroke="0" extrusionOk="0">
                    <a:moveTo>
                      <a:pt x="43199" y="0"/>
                    </a:moveTo>
                    <a:cubicBezTo>
                      <a:pt x="43199" y="30"/>
                      <a:pt x="43200" y="60"/>
                      <a:pt x="43200" y="91"/>
                    </a:cubicBezTo>
                    <a:cubicBezTo>
                      <a:pt x="43200" y="12020"/>
                      <a:pt x="33529" y="21691"/>
                      <a:pt x="21600" y="21691"/>
                    </a:cubicBezTo>
                    <a:cubicBezTo>
                      <a:pt x="9670" y="21691"/>
                      <a:pt x="0" y="12020"/>
                      <a:pt x="0" y="91"/>
                    </a:cubicBezTo>
                    <a:cubicBezTo>
                      <a:pt x="-1" y="61"/>
                      <a:pt x="0" y="31"/>
                      <a:pt x="0" y="1"/>
                    </a:cubicBezTo>
                    <a:lnTo>
                      <a:pt x="21600" y="91"/>
                    </a:lnTo>
                    <a:lnTo>
                      <a:pt x="43199" y="0"/>
                    </a:lnTo>
                    <a:close/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33" name="Line 18"/>
              <p:cNvSpPr>
                <a:spLocks noChangeShapeType="1"/>
              </p:cNvSpPr>
              <p:nvPr/>
            </p:nvSpPr>
            <p:spPr bwMode="auto">
              <a:xfrm rot="5400000">
                <a:off x="1269" y="1820"/>
                <a:ext cx="138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05478" name="Rectangle 19"/>
          <p:cNvSpPr>
            <a:spLocks noChangeArrowheads="1"/>
          </p:cNvSpPr>
          <p:nvPr/>
        </p:nvSpPr>
        <p:spPr bwMode="auto">
          <a:xfrm>
            <a:off x="1524001" y="79089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05479" name="Rectangle 20"/>
          <p:cNvSpPr>
            <a:spLocks noChangeArrowheads="1"/>
          </p:cNvSpPr>
          <p:nvPr/>
        </p:nvSpPr>
        <p:spPr bwMode="auto">
          <a:xfrm>
            <a:off x="3873500" y="6410326"/>
            <a:ext cx="57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600" i="1">
                <a:solidFill>
                  <a:srgbClr val="0000AA"/>
                </a:solidFill>
                <a:latin typeface="Helvetica" panose="020B0604020202020204" pitchFamily="34" charset="0"/>
              </a:rPr>
              <a:t> 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05480" name="Rectangle 21"/>
          <p:cNvSpPr>
            <a:spLocks noChangeArrowheads="1"/>
          </p:cNvSpPr>
          <p:nvPr/>
        </p:nvSpPr>
        <p:spPr bwMode="auto">
          <a:xfrm>
            <a:off x="3932238" y="6446839"/>
            <a:ext cx="4648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30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05481" name="Rectangle 22"/>
          <p:cNvSpPr>
            <a:spLocks noChangeArrowheads="1"/>
          </p:cNvSpPr>
          <p:nvPr/>
        </p:nvSpPr>
        <p:spPr bwMode="auto">
          <a:xfrm>
            <a:off x="4197351" y="6199189"/>
            <a:ext cx="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1271" name="Oval 23"/>
          <p:cNvSpPr>
            <a:spLocks noChangeArrowheads="1"/>
          </p:cNvSpPr>
          <p:nvPr/>
        </p:nvSpPr>
        <p:spPr bwMode="auto">
          <a:xfrm>
            <a:off x="2138363" y="552450"/>
            <a:ext cx="3382962" cy="2298700"/>
          </a:xfrm>
          <a:prstGeom prst="ellipse">
            <a:avLst/>
          </a:prstGeom>
          <a:solidFill>
            <a:srgbClr val="00B0F0"/>
          </a:solidFill>
          <a:ln w="7938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2000" b="1">
              <a:latin typeface="Tahoma" panose="020B0604030504040204" pitchFamily="34" charset="0"/>
            </a:endParaRPr>
          </a:p>
        </p:txBody>
      </p:sp>
      <p:sp>
        <p:nvSpPr>
          <p:cNvPr id="181272" name="Rectangle 24"/>
          <p:cNvSpPr>
            <a:spLocks noChangeArrowheads="1"/>
          </p:cNvSpPr>
          <p:nvPr/>
        </p:nvSpPr>
        <p:spPr bwMode="auto">
          <a:xfrm>
            <a:off x="3065464" y="279400"/>
            <a:ext cx="11588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>
                <a:latin typeface="Tahoma" panose="020B0604030504040204" pitchFamily="34" charset="0"/>
              </a:rPr>
              <a:t>MAKROFAG</a:t>
            </a:r>
            <a:endParaRPr lang="en-GB" altLang="sr-Latn-RS" b="1">
              <a:latin typeface="Tahoma" panose="020B0604030504040204" pitchFamily="34" charset="0"/>
            </a:endParaRPr>
          </a:p>
        </p:txBody>
      </p:sp>
      <p:sp>
        <p:nvSpPr>
          <p:cNvPr id="181273" name="Rectangle 25"/>
          <p:cNvSpPr>
            <a:spLocks noChangeArrowheads="1"/>
          </p:cNvSpPr>
          <p:nvPr/>
        </p:nvSpPr>
        <p:spPr bwMode="auto">
          <a:xfrm>
            <a:off x="7234239" y="493713"/>
            <a:ext cx="31809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400">
                <a:latin typeface="Helvetica" panose="020B0604020202020204" pitchFamily="34" charset="0"/>
              </a:rPr>
              <a:t>URODJENA IMUNOST</a:t>
            </a:r>
            <a:endParaRPr lang="en-GB" altLang="sr-Latn-RS" sz="2400" b="1">
              <a:latin typeface="Tahoma" panose="020B0604030504040204" pitchFamily="34" charset="0"/>
            </a:endParaRPr>
          </a:p>
        </p:txBody>
      </p:sp>
      <p:sp>
        <p:nvSpPr>
          <p:cNvPr id="181274" name="Rectangle 26"/>
          <p:cNvSpPr>
            <a:spLocks noChangeArrowheads="1"/>
          </p:cNvSpPr>
          <p:nvPr/>
        </p:nvSpPr>
        <p:spPr bwMode="auto">
          <a:xfrm>
            <a:off x="7239001" y="6508750"/>
            <a:ext cx="3230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2400">
                <a:latin typeface="Helvetica" panose="020B0604020202020204" pitchFamily="34" charset="0"/>
              </a:rPr>
              <a:t>ADAPTIVNA IMUNOST</a:t>
            </a:r>
            <a:endParaRPr lang="en-GB" altLang="sr-Latn-RS" sz="2400" b="1">
              <a:latin typeface="Helvetica" panose="020B0604020202020204" pitchFamily="34" charset="0"/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295901" y="1833564"/>
            <a:ext cx="1539875" cy="1203325"/>
            <a:chOff x="4260" y="1335"/>
            <a:chExt cx="970" cy="758"/>
          </a:xfrm>
        </p:grpSpPr>
        <p:grpSp>
          <p:nvGrpSpPr>
            <p:cNvPr id="105711" name="Group 28"/>
            <p:cNvGrpSpPr>
              <a:grpSpLocks/>
            </p:cNvGrpSpPr>
            <p:nvPr/>
          </p:nvGrpSpPr>
          <p:grpSpPr bwMode="auto">
            <a:xfrm>
              <a:off x="4260" y="1335"/>
              <a:ext cx="744" cy="532"/>
              <a:chOff x="4260" y="1335"/>
              <a:chExt cx="744" cy="532"/>
            </a:xfrm>
          </p:grpSpPr>
          <p:sp>
            <p:nvSpPr>
              <p:cNvPr id="105786" name="Line 29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87" name="Line 30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88" name="Line 31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89" name="Group 32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820" name="Line 33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2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90" name="Group 35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818" name="Line 36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9" name="Line 37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91" name="Line 38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2" name="Line 39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3" name="Line 40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4" name="Line 41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5" name="Line 42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96" name="Line 43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97" name="Group 44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816" name="Line 45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7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98" name="Group 47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814" name="Line 48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5" name="Line 49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99" name="Line 50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0" name="Line 51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1" name="Line 52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2" name="Line 53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3" name="Line 54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4" name="Line 55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805" name="Group 56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812" name="Line 57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3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806" name="Group 59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810" name="Line 60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811" name="Line 61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807" name="Line 62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8" name="Line 63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809" name="Line 64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5712" name="Group 65"/>
            <p:cNvGrpSpPr>
              <a:grpSpLocks/>
            </p:cNvGrpSpPr>
            <p:nvPr/>
          </p:nvGrpSpPr>
          <p:grpSpPr bwMode="auto">
            <a:xfrm>
              <a:off x="4373" y="1448"/>
              <a:ext cx="744" cy="532"/>
              <a:chOff x="4260" y="1335"/>
              <a:chExt cx="744" cy="532"/>
            </a:xfrm>
          </p:grpSpPr>
          <p:sp>
            <p:nvSpPr>
              <p:cNvPr id="105750" name="Line 66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1" name="Line 67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2" name="Line 68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53" name="Group 69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784" name="Line 70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85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54" name="Group 72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782" name="Line 73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83" name="Line 74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55" name="Line 75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6" name="Line 76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7" name="Line 77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8" name="Line 78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59" name="Line 79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0" name="Line 80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61" name="Group 81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780" name="Line 82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81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62" name="Group 84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778" name="Line 85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79" name="Line 86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63" name="Line 87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4" name="Line 88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5" name="Line 89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6" name="Line 90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7" name="Line 91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68" name="Line 92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69" name="Group 93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776" name="Line 94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77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70" name="Group 96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774" name="Line 97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75" name="Line 98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71" name="Line 99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72" name="Line 100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73" name="Line 101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5713" name="Group 102"/>
            <p:cNvGrpSpPr>
              <a:grpSpLocks/>
            </p:cNvGrpSpPr>
            <p:nvPr/>
          </p:nvGrpSpPr>
          <p:grpSpPr bwMode="auto">
            <a:xfrm>
              <a:off x="4486" y="1561"/>
              <a:ext cx="744" cy="532"/>
              <a:chOff x="4260" y="1335"/>
              <a:chExt cx="744" cy="532"/>
            </a:xfrm>
          </p:grpSpPr>
          <p:sp>
            <p:nvSpPr>
              <p:cNvPr id="105714" name="Line 103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15" name="Line 104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16" name="Line 105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17" name="Group 106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748" name="Line 107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9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18" name="Group 109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746" name="Line 110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7" name="Line 111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19" name="Line 112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0" name="Line 113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1" name="Line 114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2" name="Line 115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3" name="Line 116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4" name="Line 117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25" name="Group 118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744" name="Line 119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5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26" name="Group 121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742" name="Line 122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3" name="Line 123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27" name="Line 124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8" name="Line 125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29" name="Line 126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0" name="Line 127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1" name="Line 128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2" name="Line 129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733" name="Group 130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740" name="Line 131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41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734" name="Group 133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738" name="Line 134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39" name="Line 135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735" name="Line 136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6" name="Line 137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737" name="Line 138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81387" name="AutoShape 139"/>
          <p:cNvSpPr>
            <a:spLocks noChangeArrowheads="1"/>
          </p:cNvSpPr>
          <p:nvPr/>
        </p:nvSpPr>
        <p:spPr bwMode="auto">
          <a:xfrm rot="10800000">
            <a:off x="5124450" y="2305050"/>
            <a:ext cx="2266950" cy="2343150"/>
          </a:xfrm>
          <a:prstGeom prst="lightningBol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388" name="Oval 140"/>
          <p:cNvSpPr>
            <a:spLocks noChangeArrowheads="1"/>
          </p:cNvSpPr>
          <p:nvPr/>
        </p:nvSpPr>
        <p:spPr bwMode="auto">
          <a:xfrm>
            <a:off x="5780088" y="4046538"/>
            <a:ext cx="2000250" cy="1809750"/>
          </a:xfrm>
          <a:prstGeom prst="ellipse">
            <a:avLst/>
          </a:prstGeom>
          <a:solidFill>
            <a:srgbClr val="A50021"/>
          </a:solidFill>
          <a:ln w="9525">
            <a:solidFill>
              <a:srgbClr val="A5002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grpSp>
        <p:nvGrpSpPr>
          <p:cNvPr id="26" name="Group 141"/>
          <p:cNvGrpSpPr>
            <a:grpSpLocks/>
          </p:cNvGrpSpPr>
          <p:nvPr/>
        </p:nvGrpSpPr>
        <p:grpSpPr bwMode="auto">
          <a:xfrm>
            <a:off x="6732589" y="2813051"/>
            <a:ext cx="1760537" cy="1382713"/>
            <a:chOff x="3281" y="1772"/>
            <a:chExt cx="1109" cy="871"/>
          </a:xfrm>
        </p:grpSpPr>
        <p:sp>
          <p:nvSpPr>
            <p:cNvPr id="105559" name="Line 142"/>
            <p:cNvSpPr>
              <a:spLocks noChangeShapeType="1"/>
            </p:cNvSpPr>
            <p:nvPr/>
          </p:nvSpPr>
          <p:spPr bwMode="auto">
            <a:xfrm flipH="1">
              <a:off x="3322" y="1923"/>
              <a:ext cx="46" cy="4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0" name="Line 143"/>
            <p:cNvSpPr>
              <a:spLocks noChangeShapeType="1"/>
            </p:cNvSpPr>
            <p:nvPr/>
          </p:nvSpPr>
          <p:spPr bwMode="auto">
            <a:xfrm>
              <a:off x="3381" y="1896"/>
              <a:ext cx="60" cy="5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1" name="Line 144"/>
            <p:cNvSpPr>
              <a:spLocks noChangeShapeType="1"/>
            </p:cNvSpPr>
            <p:nvPr/>
          </p:nvSpPr>
          <p:spPr bwMode="auto">
            <a:xfrm>
              <a:off x="3381" y="1772"/>
              <a:ext cx="1" cy="12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2" name="Line 145"/>
            <p:cNvSpPr>
              <a:spLocks noChangeShapeType="1"/>
            </p:cNvSpPr>
            <p:nvPr/>
          </p:nvSpPr>
          <p:spPr bwMode="auto">
            <a:xfrm>
              <a:off x="3376" y="1918"/>
              <a:ext cx="47" cy="5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3" name="Line 146"/>
            <p:cNvSpPr>
              <a:spLocks noChangeShapeType="1"/>
            </p:cNvSpPr>
            <p:nvPr/>
          </p:nvSpPr>
          <p:spPr bwMode="auto">
            <a:xfrm flipH="1">
              <a:off x="3299" y="1896"/>
              <a:ext cx="60" cy="6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5564" name="Line 147"/>
            <p:cNvSpPr>
              <a:spLocks noChangeShapeType="1"/>
            </p:cNvSpPr>
            <p:nvPr/>
          </p:nvSpPr>
          <p:spPr bwMode="auto">
            <a:xfrm>
              <a:off x="3358" y="1772"/>
              <a:ext cx="1" cy="12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grpSp>
          <p:nvGrpSpPr>
            <p:cNvPr id="105565" name="Group 148"/>
            <p:cNvGrpSpPr>
              <a:grpSpLocks/>
            </p:cNvGrpSpPr>
            <p:nvPr/>
          </p:nvGrpSpPr>
          <p:grpSpPr bwMode="auto">
            <a:xfrm>
              <a:off x="3394" y="1885"/>
              <a:ext cx="744" cy="532"/>
              <a:chOff x="4260" y="1335"/>
              <a:chExt cx="744" cy="532"/>
            </a:xfrm>
          </p:grpSpPr>
          <p:sp>
            <p:nvSpPr>
              <p:cNvPr id="105675" name="Line 149"/>
              <p:cNvSpPr>
                <a:spLocks noChangeShapeType="1"/>
              </p:cNvSpPr>
              <p:nvPr/>
            </p:nvSpPr>
            <p:spPr bwMode="auto">
              <a:xfrm flipH="1">
                <a:off x="4583" y="1642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76" name="Line 150"/>
              <p:cNvSpPr>
                <a:spLocks noChangeShapeType="1"/>
              </p:cNvSpPr>
              <p:nvPr/>
            </p:nvSpPr>
            <p:spPr bwMode="auto">
              <a:xfrm>
                <a:off x="4642" y="1615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77" name="Line 151"/>
              <p:cNvSpPr>
                <a:spLocks noChangeShapeType="1"/>
              </p:cNvSpPr>
              <p:nvPr/>
            </p:nvSpPr>
            <p:spPr bwMode="auto">
              <a:xfrm>
                <a:off x="4642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678" name="Group 152"/>
              <p:cNvGrpSpPr>
                <a:grpSpLocks/>
              </p:cNvGrpSpPr>
              <p:nvPr/>
            </p:nvGrpSpPr>
            <p:grpSpPr bwMode="auto">
              <a:xfrm>
                <a:off x="4542" y="1674"/>
                <a:ext cx="39" cy="37"/>
                <a:chOff x="4726" y="2792"/>
                <a:chExt cx="38" cy="36"/>
              </a:xfrm>
            </p:grpSpPr>
            <p:sp>
              <p:nvSpPr>
                <p:cNvPr id="105709" name="Line 153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10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679" name="Group 155"/>
              <p:cNvGrpSpPr>
                <a:grpSpLocks/>
              </p:cNvGrpSpPr>
              <p:nvPr/>
            </p:nvGrpSpPr>
            <p:grpSpPr bwMode="auto">
              <a:xfrm>
                <a:off x="4688" y="1674"/>
                <a:ext cx="38" cy="37"/>
                <a:chOff x="4872" y="2792"/>
                <a:chExt cx="37" cy="36"/>
              </a:xfrm>
            </p:grpSpPr>
            <p:sp>
              <p:nvSpPr>
                <p:cNvPr id="105707" name="Line 156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8" name="Line 157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80" name="Line 158"/>
              <p:cNvSpPr>
                <a:spLocks noChangeShapeType="1"/>
              </p:cNvSpPr>
              <p:nvPr/>
            </p:nvSpPr>
            <p:spPr bwMode="auto">
              <a:xfrm>
                <a:off x="4638" y="1637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1" name="Line 159"/>
              <p:cNvSpPr>
                <a:spLocks noChangeShapeType="1"/>
              </p:cNvSpPr>
              <p:nvPr/>
            </p:nvSpPr>
            <p:spPr bwMode="auto">
              <a:xfrm flipH="1">
                <a:off x="4560" y="1615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2" name="Line 160"/>
              <p:cNvSpPr>
                <a:spLocks noChangeShapeType="1"/>
              </p:cNvSpPr>
              <p:nvPr/>
            </p:nvSpPr>
            <p:spPr bwMode="auto">
              <a:xfrm>
                <a:off x="4620" y="1491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3" name="Line 161"/>
              <p:cNvSpPr>
                <a:spLocks noChangeShapeType="1"/>
              </p:cNvSpPr>
              <p:nvPr/>
            </p:nvSpPr>
            <p:spPr bwMode="auto">
              <a:xfrm flipH="1">
                <a:off x="4861" y="179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4" name="Line 162"/>
              <p:cNvSpPr>
                <a:spLocks noChangeShapeType="1"/>
              </p:cNvSpPr>
              <p:nvPr/>
            </p:nvSpPr>
            <p:spPr bwMode="auto">
              <a:xfrm>
                <a:off x="4921" y="177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5" name="Line 163"/>
              <p:cNvSpPr>
                <a:spLocks noChangeShapeType="1"/>
              </p:cNvSpPr>
              <p:nvPr/>
            </p:nvSpPr>
            <p:spPr bwMode="auto">
              <a:xfrm>
                <a:off x="4921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686" name="Group 164"/>
              <p:cNvGrpSpPr>
                <a:grpSpLocks/>
              </p:cNvGrpSpPr>
              <p:nvPr/>
            </p:nvGrpSpPr>
            <p:grpSpPr bwMode="auto">
              <a:xfrm>
                <a:off x="4820" y="1830"/>
                <a:ext cx="39" cy="37"/>
                <a:chOff x="5004" y="2792"/>
                <a:chExt cx="38" cy="36"/>
              </a:xfrm>
            </p:grpSpPr>
            <p:sp>
              <p:nvSpPr>
                <p:cNvPr id="105705" name="Line 165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6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687" name="Group 167"/>
              <p:cNvGrpSpPr>
                <a:grpSpLocks/>
              </p:cNvGrpSpPr>
              <p:nvPr/>
            </p:nvGrpSpPr>
            <p:grpSpPr bwMode="auto">
              <a:xfrm>
                <a:off x="4966" y="1830"/>
                <a:ext cx="38" cy="37"/>
                <a:chOff x="5150" y="2792"/>
                <a:chExt cx="37" cy="36"/>
              </a:xfrm>
            </p:grpSpPr>
            <p:sp>
              <p:nvSpPr>
                <p:cNvPr id="105703" name="Line 168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4" name="Line 169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88" name="Line 170"/>
              <p:cNvSpPr>
                <a:spLocks noChangeShapeType="1"/>
              </p:cNvSpPr>
              <p:nvPr/>
            </p:nvSpPr>
            <p:spPr bwMode="auto">
              <a:xfrm>
                <a:off x="4916" y="179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89" name="Line 171"/>
              <p:cNvSpPr>
                <a:spLocks noChangeShapeType="1"/>
              </p:cNvSpPr>
              <p:nvPr/>
            </p:nvSpPr>
            <p:spPr bwMode="auto">
              <a:xfrm flipH="1">
                <a:off x="4838" y="177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0" name="Line 172"/>
              <p:cNvSpPr>
                <a:spLocks noChangeShapeType="1"/>
              </p:cNvSpPr>
              <p:nvPr/>
            </p:nvSpPr>
            <p:spPr bwMode="auto">
              <a:xfrm>
                <a:off x="4898" y="164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1" name="Line 173"/>
              <p:cNvSpPr>
                <a:spLocks noChangeShapeType="1"/>
              </p:cNvSpPr>
              <p:nvPr/>
            </p:nvSpPr>
            <p:spPr bwMode="auto">
              <a:xfrm flipH="1">
                <a:off x="4301" y="1486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2" name="Line 174"/>
              <p:cNvSpPr>
                <a:spLocks noChangeShapeType="1"/>
              </p:cNvSpPr>
              <p:nvPr/>
            </p:nvSpPr>
            <p:spPr bwMode="auto">
              <a:xfrm>
                <a:off x="4360" y="1459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3" name="Line 175"/>
              <p:cNvSpPr>
                <a:spLocks noChangeShapeType="1"/>
              </p:cNvSpPr>
              <p:nvPr/>
            </p:nvSpPr>
            <p:spPr bwMode="auto">
              <a:xfrm>
                <a:off x="4360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694" name="Group 176"/>
              <p:cNvGrpSpPr>
                <a:grpSpLocks/>
              </p:cNvGrpSpPr>
              <p:nvPr/>
            </p:nvGrpSpPr>
            <p:grpSpPr bwMode="auto">
              <a:xfrm>
                <a:off x="4260" y="1518"/>
                <a:ext cx="38" cy="37"/>
                <a:chOff x="4444" y="2792"/>
                <a:chExt cx="37" cy="36"/>
              </a:xfrm>
            </p:grpSpPr>
            <p:sp>
              <p:nvSpPr>
                <p:cNvPr id="105701" name="Line 177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2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695" name="Group 179"/>
              <p:cNvGrpSpPr>
                <a:grpSpLocks/>
              </p:cNvGrpSpPr>
              <p:nvPr/>
            </p:nvGrpSpPr>
            <p:grpSpPr bwMode="auto">
              <a:xfrm>
                <a:off x="4405" y="1518"/>
                <a:ext cx="38" cy="37"/>
                <a:chOff x="4589" y="2792"/>
                <a:chExt cx="37" cy="36"/>
              </a:xfrm>
            </p:grpSpPr>
            <p:sp>
              <p:nvSpPr>
                <p:cNvPr id="105699" name="Line 180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700" name="Line 181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96" name="Line 182"/>
              <p:cNvSpPr>
                <a:spLocks noChangeShapeType="1"/>
              </p:cNvSpPr>
              <p:nvPr/>
            </p:nvSpPr>
            <p:spPr bwMode="auto">
              <a:xfrm>
                <a:off x="4355" y="1481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7" name="Line 183"/>
              <p:cNvSpPr>
                <a:spLocks noChangeShapeType="1"/>
              </p:cNvSpPr>
              <p:nvPr/>
            </p:nvSpPr>
            <p:spPr bwMode="auto">
              <a:xfrm flipH="1">
                <a:off x="4278" y="1459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98" name="Line 184"/>
              <p:cNvSpPr>
                <a:spLocks noChangeShapeType="1"/>
              </p:cNvSpPr>
              <p:nvPr/>
            </p:nvSpPr>
            <p:spPr bwMode="auto">
              <a:xfrm>
                <a:off x="4337" y="1335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  <p:grpSp>
          <p:nvGrpSpPr>
            <p:cNvPr id="105566" name="Group 185"/>
            <p:cNvGrpSpPr>
              <a:grpSpLocks/>
            </p:cNvGrpSpPr>
            <p:nvPr/>
          </p:nvGrpSpPr>
          <p:grpSpPr bwMode="auto">
            <a:xfrm>
              <a:off x="3281" y="1928"/>
              <a:ext cx="1109" cy="715"/>
              <a:chOff x="3281" y="1928"/>
              <a:chExt cx="1109" cy="715"/>
            </a:xfrm>
          </p:grpSpPr>
          <p:sp>
            <p:nvSpPr>
              <p:cNvPr id="105567" name="Line 186"/>
              <p:cNvSpPr>
                <a:spLocks noChangeShapeType="1"/>
              </p:cNvSpPr>
              <p:nvPr/>
            </p:nvSpPr>
            <p:spPr bwMode="auto">
              <a:xfrm>
                <a:off x="3663" y="1928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68" name="Line 187"/>
              <p:cNvSpPr>
                <a:spLocks noChangeShapeType="1"/>
              </p:cNvSpPr>
              <p:nvPr/>
            </p:nvSpPr>
            <p:spPr bwMode="auto">
              <a:xfrm>
                <a:off x="3641" y="1928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69" name="Group 188"/>
              <p:cNvGrpSpPr>
                <a:grpSpLocks/>
              </p:cNvGrpSpPr>
              <p:nvPr/>
            </p:nvGrpSpPr>
            <p:grpSpPr bwMode="auto">
              <a:xfrm>
                <a:off x="3281" y="1955"/>
                <a:ext cx="38" cy="37"/>
                <a:chOff x="4444" y="2792"/>
                <a:chExt cx="37" cy="36"/>
              </a:xfrm>
            </p:grpSpPr>
            <p:sp>
              <p:nvSpPr>
                <p:cNvPr id="105673" name="Line 189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74" name="Line 190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70" name="Group 191"/>
              <p:cNvGrpSpPr>
                <a:grpSpLocks/>
              </p:cNvGrpSpPr>
              <p:nvPr/>
            </p:nvGrpSpPr>
            <p:grpSpPr bwMode="auto">
              <a:xfrm>
                <a:off x="3426" y="1955"/>
                <a:ext cx="38" cy="37"/>
                <a:chOff x="4589" y="2792"/>
                <a:chExt cx="37" cy="36"/>
              </a:xfrm>
            </p:grpSpPr>
            <p:sp>
              <p:nvSpPr>
                <p:cNvPr id="105671" name="Line 192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72" name="Line 193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1" name="Line 194"/>
              <p:cNvSpPr>
                <a:spLocks noChangeShapeType="1"/>
              </p:cNvSpPr>
              <p:nvPr/>
            </p:nvSpPr>
            <p:spPr bwMode="auto">
              <a:xfrm flipH="1">
                <a:off x="3548" y="2149"/>
                <a:ext cx="46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72" name="Group 195"/>
              <p:cNvGrpSpPr>
                <a:grpSpLocks/>
              </p:cNvGrpSpPr>
              <p:nvPr/>
            </p:nvGrpSpPr>
            <p:grpSpPr bwMode="auto">
              <a:xfrm>
                <a:off x="3507" y="2181"/>
                <a:ext cx="38" cy="37"/>
                <a:chOff x="4444" y="2792"/>
                <a:chExt cx="37" cy="36"/>
              </a:xfrm>
            </p:grpSpPr>
            <p:sp>
              <p:nvSpPr>
                <p:cNvPr id="105669" name="Line 196"/>
                <p:cNvSpPr>
                  <a:spLocks noChangeShapeType="1"/>
                </p:cNvSpPr>
                <p:nvPr/>
              </p:nvSpPr>
              <p:spPr bwMode="auto">
                <a:xfrm>
                  <a:off x="448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70" name="Line 197"/>
                <p:cNvSpPr>
                  <a:spLocks noChangeShapeType="1"/>
                </p:cNvSpPr>
                <p:nvPr/>
              </p:nvSpPr>
              <p:spPr bwMode="auto">
                <a:xfrm flipH="1">
                  <a:off x="4444" y="2792"/>
                  <a:ext cx="36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3" name="Line 198"/>
              <p:cNvSpPr>
                <a:spLocks noChangeShapeType="1"/>
              </p:cNvSpPr>
              <p:nvPr/>
            </p:nvSpPr>
            <p:spPr bwMode="auto">
              <a:xfrm flipH="1">
                <a:off x="3525" y="2122"/>
                <a:ext cx="60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74" name="Group 199"/>
              <p:cNvGrpSpPr>
                <a:grpSpLocks/>
              </p:cNvGrpSpPr>
              <p:nvPr/>
            </p:nvGrpSpPr>
            <p:grpSpPr bwMode="auto">
              <a:xfrm>
                <a:off x="3563" y="1998"/>
                <a:ext cx="688" cy="532"/>
                <a:chOff x="3539" y="1818"/>
                <a:chExt cx="688" cy="532"/>
              </a:xfrm>
            </p:grpSpPr>
            <p:sp>
              <p:nvSpPr>
                <p:cNvPr id="105616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3580" y="1899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7" name="Line 201"/>
                <p:cNvSpPr>
                  <a:spLocks noChangeShapeType="1"/>
                </p:cNvSpPr>
                <p:nvPr/>
              </p:nvSpPr>
              <p:spPr bwMode="auto">
                <a:xfrm>
                  <a:off x="3639" y="1872"/>
                  <a:ext cx="61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18" name="Group 202"/>
                <p:cNvGrpSpPr>
                  <a:grpSpLocks/>
                </p:cNvGrpSpPr>
                <p:nvPr/>
              </p:nvGrpSpPr>
              <p:grpSpPr bwMode="auto">
                <a:xfrm>
                  <a:off x="3539" y="1931"/>
                  <a:ext cx="39" cy="37"/>
                  <a:chOff x="4726" y="2792"/>
                  <a:chExt cx="38" cy="36"/>
                </a:xfrm>
              </p:grpSpPr>
              <p:sp>
                <p:nvSpPr>
                  <p:cNvPr id="105667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763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8" name="Line 2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26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19" name="Group 205"/>
                <p:cNvGrpSpPr>
                  <a:grpSpLocks/>
                </p:cNvGrpSpPr>
                <p:nvPr/>
              </p:nvGrpSpPr>
              <p:grpSpPr bwMode="auto">
                <a:xfrm>
                  <a:off x="3685" y="1931"/>
                  <a:ext cx="38" cy="37"/>
                  <a:chOff x="4872" y="2792"/>
                  <a:chExt cx="37" cy="36"/>
                </a:xfrm>
              </p:grpSpPr>
              <p:sp>
                <p:nvSpPr>
                  <p:cNvPr id="105665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6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20" name="Line 208"/>
                <p:cNvSpPr>
                  <a:spLocks noChangeShapeType="1"/>
                </p:cNvSpPr>
                <p:nvPr/>
              </p:nvSpPr>
              <p:spPr bwMode="auto">
                <a:xfrm>
                  <a:off x="3635" y="1894"/>
                  <a:ext cx="51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1" name="Line 209"/>
                <p:cNvSpPr>
                  <a:spLocks noChangeShapeType="1"/>
                </p:cNvSpPr>
                <p:nvPr/>
              </p:nvSpPr>
              <p:spPr bwMode="auto">
                <a:xfrm flipH="1">
                  <a:off x="3557" y="1872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2" name="Line 210"/>
                <p:cNvSpPr>
                  <a:spLocks noChangeShapeType="1"/>
                </p:cNvSpPr>
                <p:nvPr/>
              </p:nvSpPr>
              <p:spPr bwMode="auto">
                <a:xfrm flipH="1">
                  <a:off x="3858" y="2055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3" name="Line 211"/>
                <p:cNvSpPr>
                  <a:spLocks noChangeShapeType="1"/>
                </p:cNvSpPr>
                <p:nvPr/>
              </p:nvSpPr>
              <p:spPr bwMode="auto">
                <a:xfrm>
                  <a:off x="3918" y="2028"/>
                  <a:ext cx="60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4" name="Line 212"/>
                <p:cNvSpPr>
                  <a:spLocks noChangeShapeType="1"/>
                </p:cNvSpPr>
                <p:nvPr/>
              </p:nvSpPr>
              <p:spPr bwMode="auto">
                <a:xfrm>
                  <a:off x="3918" y="190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25" name="Group 213"/>
                <p:cNvGrpSpPr>
                  <a:grpSpLocks/>
                </p:cNvGrpSpPr>
                <p:nvPr/>
              </p:nvGrpSpPr>
              <p:grpSpPr bwMode="auto">
                <a:xfrm>
                  <a:off x="3817" y="2087"/>
                  <a:ext cx="39" cy="37"/>
                  <a:chOff x="5004" y="2792"/>
                  <a:chExt cx="38" cy="36"/>
                </a:xfrm>
              </p:grpSpPr>
              <p:sp>
                <p:nvSpPr>
                  <p:cNvPr id="105663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041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4" name="Line 2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26" name="Group 216"/>
                <p:cNvGrpSpPr>
                  <a:grpSpLocks/>
                </p:cNvGrpSpPr>
                <p:nvPr/>
              </p:nvGrpSpPr>
              <p:grpSpPr bwMode="auto">
                <a:xfrm>
                  <a:off x="3963" y="2087"/>
                  <a:ext cx="38" cy="37"/>
                  <a:chOff x="5150" y="2792"/>
                  <a:chExt cx="37" cy="36"/>
                </a:xfrm>
              </p:grpSpPr>
              <p:sp>
                <p:nvSpPr>
                  <p:cNvPr id="105661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2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27" name="Line 219"/>
                <p:cNvSpPr>
                  <a:spLocks noChangeShapeType="1"/>
                </p:cNvSpPr>
                <p:nvPr/>
              </p:nvSpPr>
              <p:spPr bwMode="auto">
                <a:xfrm>
                  <a:off x="3913" y="2050"/>
                  <a:ext cx="47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8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3835" y="2028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29" name="Line 221"/>
                <p:cNvSpPr>
                  <a:spLocks noChangeShapeType="1"/>
                </p:cNvSpPr>
                <p:nvPr/>
              </p:nvSpPr>
              <p:spPr bwMode="auto">
                <a:xfrm>
                  <a:off x="3895" y="190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0" name="Line 222"/>
                <p:cNvSpPr>
                  <a:spLocks noChangeShapeType="1"/>
                </p:cNvSpPr>
                <p:nvPr/>
              </p:nvSpPr>
              <p:spPr bwMode="auto">
                <a:xfrm flipH="1">
                  <a:off x="3806" y="2125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1" name="Line 223"/>
                <p:cNvSpPr>
                  <a:spLocks noChangeShapeType="1"/>
                </p:cNvSpPr>
                <p:nvPr/>
              </p:nvSpPr>
              <p:spPr bwMode="auto">
                <a:xfrm>
                  <a:off x="3865" y="2098"/>
                  <a:ext cx="61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2" name="Line 224"/>
                <p:cNvSpPr>
                  <a:spLocks noChangeShapeType="1"/>
                </p:cNvSpPr>
                <p:nvPr/>
              </p:nvSpPr>
              <p:spPr bwMode="auto">
                <a:xfrm>
                  <a:off x="3865" y="197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33" name="Group 225"/>
                <p:cNvGrpSpPr>
                  <a:grpSpLocks/>
                </p:cNvGrpSpPr>
                <p:nvPr/>
              </p:nvGrpSpPr>
              <p:grpSpPr bwMode="auto">
                <a:xfrm>
                  <a:off x="3765" y="2157"/>
                  <a:ext cx="39" cy="37"/>
                  <a:chOff x="4726" y="2792"/>
                  <a:chExt cx="38" cy="36"/>
                </a:xfrm>
              </p:grpSpPr>
              <p:sp>
                <p:nvSpPr>
                  <p:cNvPr id="105659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4763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60" name="Line 2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26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34" name="Group 228"/>
                <p:cNvGrpSpPr>
                  <a:grpSpLocks/>
                </p:cNvGrpSpPr>
                <p:nvPr/>
              </p:nvGrpSpPr>
              <p:grpSpPr bwMode="auto">
                <a:xfrm>
                  <a:off x="3911" y="2157"/>
                  <a:ext cx="38" cy="37"/>
                  <a:chOff x="4872" y="2792"/>
                  <a:chExt cx="37" cy="36"/>
                </a:xfrm>
              </p:grpSpPr>
              <p:sp>
                <p:nvSpPr>
                  <p:cNvPr id="105657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8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4872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35" name="Line 231"/>
                <p:cNvSpPr>
                  <a:spLocks noChangeShapeType="1"/>
                </p:cNvSpPr>
                <p:nvPr/>
              </p:nvSpPr>
              <p:spPr bwMode="auto">
                <a:xfrm>
                  <a:off x="3861" y="2120"/>
                  <a:ext cx="51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6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3783" y="2098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7" name="Line 233"/>
                <p:cNvSpPr>
                  <a:spLocks noChangeShapeType="1"/>
                </p:cNvSpPr>
                <p:nvPr/>
              </p:nvSpPr>
              <p:spPr bwMode="auto">
                <a:xfrm>
                  <a:off x="3843" y="1974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8" name="Line 234"/>
                <p:cNvSpPr>
                  <a:spLocks noChangeShapeType="1"/>
                </p:cNvSpPr>
                <p:nvPr/>
              </p:nvSpPr>
              <p:spPr bwMode="auto">
                <a:xfrm flipH="1">
                  <a:off x="4084" y="2281"/>
                  <a:ext cx="47" cy="47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39" name="Line 235"/>
                <p:cNvSpPr>
                  <a:spLocks noChangeShapeType="1"/>
                </p:cNvSpPr>
                <p:nvPr/>
              </p:nvSpPr>
              <p:spPr bwMode="auto">
                <a:xfrm>
                  <a:off x="4144" y="2254"/>
                  <a:ext cx="60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0" name="Line 236"/>
                <p:cNvSpPr>
                  <a:spLocks noChangeShapeType="1"/>
                </p:cNvSpPr>
                <p:nvPr/>
              </p:nvSpPr>
              <p:spPr bwMode="auto">
                <a:xfrm>
                  <a:off x="4144" y="2130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41" name="Group 237"/>
                <p:cNvGrpSpPr>
                  <a:grpSpLocks/>
                </p:cNvGrpSpPr>
                <p:nvPr/>
              </p:nvGrpSpPr>
              <p:grpSpPr bwMode="auto">
                <a:xfrm>
                  <a:off x="4043" y="2313"/>
                  <a:ext cx="39" cy="37"/>
                  <a:chOff x="5004" y="2792"/>
                  <a:chExt cx="38" cy="36"/>
                </a:xfrm>
              </p:grpSpPr>
              <p:sp>
                <p:nvSpPr>
                  <p:cNvPr id="105655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5041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6" name="Line 2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04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grpSp>
              <p:nvGrpSpPr>
                <p:cNvPr id="105642" name="Group 240"/>
                <p:cNvGrpSpPr>
                  <a:grpSpLocks/>
                </p:cNvGrpSpPr>
                <p:nvPr/>
              </p:nvGrpSpPr>
              <p:grpSpPr bwMode="auto">
                <a:xfrm>
                  <a:off x="4189" y="2313"/>
                  <a:ext cx="38" cy="37"/>
                  <a:chOff x="5150" y="2792"/>
                  <a:chExt cx="37" cy="36"/>
                </a:xfrm>
              </p:grpSpPr>
              <p:sp>
                <p:nvSpPr>
                  <p:cNvPr id="105653" name="Line 241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4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5150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43" name="Line 243"/>
                <p:cNvSpPr>
                  <a:spLocks noChangeShapeType="1"/>
                </p:cNvSpPr>
                <p:nvPr/>
              </p:nvSpPr>
              <p:spPr bwMode="auto">
                <a:xfrm>
                  <a:off x="4139" y="2276"/>
                  <a:ext cx="47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4" name="Line 244"/>
                <p:cNvSpPr>
                  <a:spLocks noChangeShapeType="1"/>
                </p:cNvSpPr>
                <p:nvPr/>
              </p:nvSpPr>
              <p:spPr bwMode="auto">
                <a:xfrm flipH="1">
                  <a:off x="4061" y="2254"/>
                  <a:ext cx="61" cy="6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5" name="Line 245"/>
                <p:cNvSpPr>
                  <a:spLocks noChangeShapeType="1"/>
                </p:cNvSpPr>
                <p:nvPr/>
              </p:nvSpPr>
              <p:spPr bwMode="auto">
                <a:xfrm>
                  <a:off x="4121" y="2130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6" name="Line 246"/>
                <p:cNvSpPr>
                  <a:spLocks noChangeShapeType="1"/>
                </p:cNvSpPr>
                <p:nvPr/>
              </p:nvSpPr>
              <p:spPr bwMode="auto">
                <a:xfrm>
                  <a:off x="3583" y="1942"/>
                  <a:ext cx="60" cy="5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47" name="Line 247"/>
                <p:cNvSpPr>
                  <a:spLocks noChangeShapeType="1"/>
                </p:cNvSpPr>
                <p:nvPr/>
              </p:nvSpPr>
              <p:spPr bwMode="auto">
                <a:xfrm>
                  <a:off x="3583" y="1818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grpSp>
              <p:nvGrpSpPr>
                <p:cNvPr id="105648" name="Group 248"/>
                <p:cNvGrpSpPr>
                  <a:grpSpLocks/>
                </p:cNvGrpSpPr>
                <p:nvPr/>
              </p:nvGrpSpPr>
              <p:grpSpPr bwMode="auto">
                <a:xfrm>
                  <a:off x="3628" y="2001"/>
                  <a:ext cx="38" cy="37"/>
                  <a:chOff x="4589" y="2792"/>
                  <a:chExt cx="37" cy="36"/>
                </a:xfrm>
              </p:grpSpPr>
              <p:sp>
                <p:nvSpPr>
                  <p:cNvPr id="105651" name="Line 249"/>
                  <p:cNvSpPr>
                    <a:spLocks noChangeShapeType="1"/>
                  </p:cNvSpPr>
                  <p:nvPr/>
                </p:nvSpPr>
                <p:spPr bwMode="auto">
                  <a:xfrm>
                    <a:off x="4589" y="2792"/>
                    <a:ext cx="1" cy="36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  <p:sp>
                <p:nvSpPr>
                  <p:cNvPr id="105652" name="Line 250"/>
                  <p:cNvSpPr>
                    <a:spLocks noChangeShapeType="1"/>
                  </p:cNvSpPr>
                  <p:nvPr/>
                </p:nvSpPr>
                <p:spPr bwMode="auto">
                  <a:xfrm>
                    <a:off x="4589" y="2792"/>
                    <a:ext cx="37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r-HR"/>
                  </a:p>
                </p:txBody>
              </p:sp>
            </p:grpSp>
            <p:sp>
              <p:nvSpPr>
                <p:cNvPr id="105649" name="Line 251"/>
                <p:cNvSpPr>
                  <a:spLocks noChangeShapeType="1"/>
                </p:cNvSpPr>
                <p:nvPr/>
              </p:nvSpPr>
              <p:spPr bwMode="auto">
                <a:xfrm>
                  <a:off x="3578" y="1964"/>
                  <a:ext cx="47" cy="53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50" name="Line 252"/>
                <p:cNvSpPr>
                  <a:spLocks noChangeShapeType="1"/>
                </p:cNvSpPr>
                <p:nvPr/>
              </p:nvSpPr>
              <p:spPr bwMode="auto">
                <a:xfrm>
                  <a:off x="3560" y="1818"/>
                  <a:ext cx="1" cy="128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5" name="Line 253"/>
              <p:cNvSpPr>
                <a:spLocks noChangeShapeType="1"/>
              </p:cNvSpPr>
              <p:nvPr/>
            </p:nvSpPr>
            <p:spPr bwMode="auto">
              <a:xfrm flipH="1">
                <a:off x="3969" y="2348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76" name="Line 254"/>
              <p:cNvSpPr>
                <a:spLocks noChangeShapeType="1"/>
              </p:cNvSpPr>
              <p:nvPr/>
            </p:nvSpPr>
            <p:spPr bwMode="auto">
              <a:xfrm>
                <a:off x="4028" y="2321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77" name="Group 255"/>
              <p:cNvGrpSpPr>
                <a:grpSpLocks/>
              </p:cNvGrpSpPr>
              <p:nvPr/>
            </p:nvGrpSpPr>
            <p:grpSpPr bwMode="auto">
              <a:xfrm>
                <a:off x="3928" y="2380"/>
                <a:ext cx="39" cy="37"/>
                <a:chOff x="4726" y="2792"/>
                <a:chExt cx="38" cy="36"/>
              </a:xfrm>
            </p:grpSpPr>
            <p:sp>
              <p:nvSpPr>
                <p:cNvPr id="105614" name="Line 256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5" name="Line 257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78" name="Group 258"/>
              <p:cNvGrpSpPr>
                <a:grpSpLocks/>
              </p:cNvGrpSpPr>
              <p:nvPr/>
            </p:nvGrpSpPr>
            <p:grpSpPr bwMode="auto">
              <a:xfrm>
                <a:off x="4074" y="2380"/>
                <a:ext cx="38" cy="37"/>
                <a:chOff x="4872" y="2792"/>
                <a:chExt cx="37" cy="36"/>
              </a:xfrm>
            </p:grpSpPr>
            <p:sp>
              <p:nvSpPr>
                <p:cNvPr id="105612" name="Line 259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3" name="Line 260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79" name="Line 261"/>
              <p:cNvSpPr>
                <a:spLocks noChangeShapeType="1"/>
              </p:cNvSpPr>
              <p:nvPr/>
            </p:nvSpPr>
            <p:spPr bwMode="auto">
              <a:xfrm>
                <a:off x="4024" y="2343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0" name="Line 262"/>
              <p:cNvSpPr>
                <a:spLocks noChangeShapeType="1"/>
              </p:cNvSpPr>
              <p:nvPr/>
            </p:nvSpPr>
            <p:spPr bwMode="auto">
              <a:xfrm flipH="1">
                <a:off x="3946" y="2321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1" name="Line 263"/>
              <p:cNvSpPr>
                <a:spLocks noChangeShapeType="1"/>
              </p:cNvSpPr>
              <p:nvPr/>
            </p:nvSpPr>
            <p:spPr bwMode="auto">
              <a:xfrm flipH="1">
                <a:off x="4247" y="2504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2" name="Line 264"/>
              <p:cNvSpPr>
                <a:spLocks noChangeShapeType="1"/>
              </p:cNvSpPr>
              <p:nvPr/>
            </p:nvSpPr>
            <p:spPr bwMode="auto">
              <a:xfrm>
                <a:off x="4307" y="2477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3" name="Line 265"/>
              <p:cNvSpPr>
                <a:spLocks noChangeShapeType="1"/>
              </p:cNvSpPr>
              <p:nvPr/>
            </p:nvSpPr>
            <p:spPr bwMode="auto">
              <a:xfrm>
                <a:off x="4307" y="235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84" name="Group 266"/>
              <p:cNvGrpSpPr>
                <a:grpSpLocks/>
              </p:cNvGrpSpPr>
              <p:nvPr/>
            </p:nvGrpSpPr>
            <p:grpSpPr bwMode="auto">
              <a:xfrm>
                <a:off x="4206" y="2536"/>
                <a:ext cx="39" cy="37"/>
                <a:chOff x="5004" y="2792"/>
                <a:chExt cx="38" cy="36"/>
              </a:xfrm>
            </p:grpSpPr>
            <p:sp>
              <p:nvSpPr>
                <p:cNvPr id="105610" name="Line 267"/>
                <p:cNvSpPr>
                  <a:spLocks noChangeShapeType="1"/>
                </p:cNvSpPr>
                <p:nvPr/>
              </p:nvSpPr>
              <p:spPr bwMode="auto">
                <a:xfrm>
                  <a:off x="5041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11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5004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85" name="Group 269"/>
              <p:cNvGrpSpPr>
                <a:grpSpLocks/>
              </p:cNvGrpSpPr>
              <p:nvPr/>
            </p:nvGrpSpPr>
            <p:grpSpPr bwMode="auto">
              <a:xfrm>
                <a:off x="4352" y="2536"/>
                <a:ext cx="38" cy="37"/>
                <a:chOff x="5150" y="2792"/>
                <a:chExt cx="37" cy="36"/>
              </a:xfrm>
            </p:grpSpPr>
            <p:sp>
              <p:nvSpPr>
                <p:cNvPr id="105608" name="Line 270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9" name="Line 271"/>
                <p:cNvSpPr>
                  <a:spLocks noChangeShapeType="1"/>
                </p:cNvSpPr>
                <p:nvPr/>
              </p:nvSpPr>
              <p:spPr bwMode="auto">
                <a:xfrm>
                  <a:off x="5150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86" name="Line 272"/>
              <p:cNvSpPr>
                <a:spLocks noChangeShapeType="1"/>
              </p:cNvSpPr>
              <p:nvPr/>
            </p:nvSpPr>
            <p:spPr bwMode="auto">
              <a:xfrm>
                <a:off x="4302" y="2499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7" name="Line 273"/>
              <p:cNvSpPr>
                <a:spLocks noChangeShapeType="1"/>
              </p:cNvSpPr>
              <p:nvPr/>
            </p:nvSpPr>
            <p:spPr bwMode="auto">
              <a:xfrm flipH="1">
                <a:off x="4224" y="2477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8" name="Line 274"/>
              <p:cNvSpPr>
                <a:spLocks noChangeShapeType="1"/>
              </p:cNvSpPr>
              <p:nvPr/>
            </p:nvSpPr>
            <p:spPr bwMode="auto">
              <a:xfrm>
                <a:off x="4284" y="235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89" name="Line 275"/>
              <p:cNvSpPr>
                <a:spLocks noChangeShapeType="1"/>
              </p:cNvSpPr>
              <p:nvPr/>
            </p:nvSpPr>
            <p:spPr bwMode="auto">
              <a:xfrm flipH="1">
                <a:off x="4195" y="2574"/>
                <a:ext cx="47" cy="4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0" name="Line 276"/>
              <p:cNvSpPr>
                <a:spLocks noChangeShapeType="1"/>
              </p:cNvSpPr>
              <p:nvPr/>
            </p:nvSpPr>
            <p:spPr bwMode="auto">
              <a:xfrm>
                <a:off x="4254" y="2547"/>
                <a:ext cx="61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1" name="Line 277"/>
              <p:cNvSpPr>
                <a:spLocks noChangeShapeType="1"/>
              </p:cNvSpPr>
              <p:nvPr/>
            </p:nvSpPr>
            <p:spPr bwMode="auto">
              <a:xfrm>
                <a:off x="4254" y="242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92" name="Group 278"/>
              <p:cNvGrpSpPr>
                <a:grpSpLocks/>
              </p:cNvGrpSpPr>
              <p:nvPr/>
            </p:nvGrpSpPr>
            <p:grpSpPr bwMode="auto">
              <a:xfrm>
                <a:off x="4154" y="2606"/>
                <a:ext cx="39" cy="37"/>
                <a:chOff x="4726" y="2792"/>
                <a:chExt cx="38" cy="36"/>
              </a:xfrm>
            </p:grpSpPr>
            <p:sp>
              <p:nvSpPr>
                <p:cNvPr id="105606" name="Line 279"/>
                <p:cNvSpPr>
                  <a:spLocks noChangeShapeType="1"/>
                </p:cNvSpPr>
                <p:nvPr/>
              </p:nvSpPr>
              <p:spPr bwMode="auto">
                <a:xfrm>
                  <a:off x="4763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7" name="Line 280"/>
                <p:cNvSpPr>
                  <a:spLocks noChangeShapeType="1"/>
                </p:cNvSpPr>
                <p:nvPr/>
              </p:nvSpPr>
              <p:spPr bwMode="auto">
                <a:xfrm flipH="1">
                  <a:off x="4726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grpSp>
            <p:nvGrpSpPr>
              <p:cNvPr id="105593" name="Group 281"/>
              <p:cNvGrpSpPr>
                <a:grpSpLocks/>
              </p:cNvGrpSpPr>
              <p:nvPr/>
            </p:nvGrpSpPr>
            <p:grpSpPr bwMode="auto">
              <a:xfrm>
                <a:off x="4300" y="2606"/>
                <a:ext cx="38" cy="37"/>
                <a:chOff x="4872" y="2792"/>
                <a:chExt cx="37" cy="36"/>
              </a:xfrm>
            </p:grpSpPr>
            <p:sp>
              <p:nvSpPr>
                <p:cNvPr id="105604" name="Line 282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5" name="Line 283"/>
                <p:cNvSpPr>
                  <a:spLocks noChangeShapeType="1"/>
                </p:cNvSpPr>
                <p:nvPr/>
              </p:nvSpPr>
              <p:spPr bwMode="auto">
                <a:xfrm>
                  <a:off x="4872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94" name="Line 284"/>
              <p:cNvSpPr>
                <a:spLocks noChangeShapeType="1"/>
              </p:cNvSpPr>
              <p:nvPr/>
            </p:nvSpPr>
            <p:spPr bwMode="auto">
              <a:xfrm>
                <a:off x="4250" y="2569"/>
                <a:ext cx="51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5" name="Line 285"/>
              <p:cNvSpPr>
                <a:spLocks noChangeShapeType="1"/>
              </p:cNvSpPr>
              <p:nvPr/>
            </p:nvSpPr>
            <p:spPr bwMode="auto">
              <a:xfrm flipH="1">
                <a:off x="4172" y="2547"/>
                <a:ext cx="61" cy="6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6" name="Line 286"/>
              <p:cNvSpPr>
                <a:spLocks noChangeShapeType="1"/>
              </p:cNvSpPr>
              <p:nvPr/>
            </p:nvSpPr>
            <p:spPr bwMode="auto">
              <a:xfrm>
                <a:off x="4232" y="2423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7" name="Line 287"/>
              <p:cNvSpPr>
                <a:spLocks noChangeShapeType="1"/>
              </p:cNvSpPr>
              <p:nvPr/>
            </p:nvSpPr>
            <p:spPr bwMode="auto">
              <a:xfrm>
                <a:off x="3972" y="2391"/>
                <a:ext cx="60" cy="56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598" name="Line 288"/>
              <p:cNvSpPr>
                <a:spLocks noChangeShapeType="1"/>
              </p:cNvSpPr>
              <p:nvPr/>
            </p:nvSpPr>
            <p:spPr bwMode="auto">
              <a:xfrm>
                <a:off x="3972" y="226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grpSp>
            <p:nvGrpSpPr>
              <p:cNvPr id="105599" name="Group 289"/>
              <p:cNvGrpSpPr>
                <a:grpSpLocks/>
              </p:cNvGrpSpPr>
              <p:nvPr/>
            </p:nvGrpSpPr>
            <p:grpSpPr bwMode="auto">
              <a:xfrm>
                <a:off x="4017" y="2450"/>
                <a:ext cx="38" cy="37"/>
                <a:chOff x="4589" y="2792"/>
                <a:chExt cx="37" cy="36"/>
              </a:xfrm>
            </p:grpSpPr>
            <p:sp>
              <p:nvSpPr>
                <p:cNvPr id="105602" name="Line 290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1" cy="36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603" name="Line 291"/>
                <p:cNvSpPr>
                  <a:spLocks noChangeShapeType="1"/>
                </p:cNvSpPr>
                <p:nvPr/>
              </p:nvSpPr>
              <p:spPr bwMode="auto">
                <a:xfrm>
                  <a:off x="4589" y="2792"/>
                  <a:ext cx="37" cy="1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600" name="Line 292"/>
              <p:cNvSpPr>
                <a:spLocks noChangeShapeType="1"/>
              </p:cNvSpPr>
              <p:nvPr/>
            </p:nvSpPr>
            <p:spPr bwMode="auto">
              <a:xfrm>
                <a:off x="3967" y="2413"/>
                <a:ext cx="47" cy="5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  <p:sp>
            <p:nvSpPr>
              <p:cNvPr id="105601" name="Line 293"/>
              <p:cNvSpPr>
                <a:spLocks noChangeShapeType="1"/>
              </p:cNvSpPr>
              <p:nvPr/>
            </p:nvSpPr>
            <p:spPr bwMode="auto">
              <a:xfrm>
                <a:off x="3949" y="2267"/>
                <a:ext cx="1" cy="128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r-HR"/>
              </a:p>
            </p:txBody>
          </p:sp>
        </p:grpSp>
      </p:grpSp>
      <p:sp>
        <p:nvSpPr>
          <p:cNvPr id="181542" name="Oval 294"/>
          <p:cNvSpPr>
            <a:spLocks noChangeArrowheads="1"/>
          </p:cNvSpPr>
          <p:nvPr/>
        </p:nvSpPr>
        <p:spPr bwMode="auto">
          <a:xfrm>
            <a:off x="7940675" y="4073525"/>
            <a:ext cx="2000250" cy="18097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sr-Latn-CS" altLang="sr-Latn-RS" sz="3200">
              <a:latin typeface="Comic Sans MS" panose="030F0702030302020204" pitchFamily="66" charset="0"/>
            </a:endParaRPr>
          </a:p>
        </p:txBody>
      </p:sp>
      <p:sp>
        <p:nvSpPr>
          <p:cNvPr id="181543" name="Line 295"/>
          <p:cNvSpPr>
            <a:spLocks noChangeShapeType="1"/>
          </p:cNvSpPr>
          <p:nvPr/>
        </p:nvSpPr>
        <p:spPr bwMode="auto">
          <a:xfrm>
            <a:off x="4743450" y="4895850"/>
            <a:ext cx="876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81544" name="Text Box 296"/>
          <p:cNvSpPr txBox="1">
            <a:spLocks noChangeArrowheads="1"/>
          </p:cNvSpPr>
          <p:nvPr/>
        </p:nvSpPr>
        <p:spPr bwMode="auto">
          <a:xfrm>
            <a:off x="5076825" y="3122613"/>
            <a:ext cx="3727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r-Latn-CS" altLang="sr-Latn-RS" sz="1600" b="1">
                <a:latin typeface="Tahoma" panose="020B0604030504040204" pitchFamily="34" charset="0"/>
              </a:rPr>
              <a:t>Pojačavaju funkcije makrofaga</a:t>
            </a:r>
            <a:endParaRPr lang="en-GB" altLang="sr-Latn-RS" sz="1600" b="1">
              <a:latin typeface="Tahoma" panose="020B0604030504040204" pitchFamily="34" charset="0"/>
            </a:endParaRPr>
          </a:p>
        </p:txBody>
      </p:sp>
      <p:grpSp>
        <p:nvGrpSpPr>
          <p:cNvPr id="181249" name="Group 297"/>
          <p:cNvGrpSpPr>
            <a:grpSpLocks/>
          </p:cNvGrpSpPr>
          <p:nvPr/>
        </p:nvGrpSpPr>
        <p:grpSpPr bwMode="auto">
          <a:xfrm>
            <a:off x="5464175" y="704851"/>
            <a:ext cx="1930400" cy="1171575"/>
            <a:chOff x="2482" y="444"/>
            <a:chExt cx="1216" cy="738"/>
          </a:xfrm>
        </p:grpSpPr>
        <p:sp>
          <p:nvSpPr>
            <p:cNvPr id="105535" name="Oval 298"/>
            <p:cNvSpPr>
              <a:spLocks noChangeArrowheads="1"/>
            </p:cNvSpPr>
            <p:nvPr/>
          </p:nvSpPr>
          <p:spPr bwMode="auto">
            <a:xfrm>
              <a:off x="2508" y="44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6" name="Oval 299"/>
            <p:cNvSpPr>
              <a:spLocks noChangeArrowheads="1"/>
            </p:cNvSpPr>
            <p:nvPr/>
          </p:nvSpPr>
          <p:spPr bwMode="auto">
            <a:xfrm>
              <a:off x="2669" y="449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7" name="Oval 300"/>
            <p:cNvSpPr>
              <a:spLocks noChangeArrowheads="1"/>
            </p:cNvSpPr>
            <p:nvPr/>
          </p:nvSpPr>
          <p:spPr bwMode="auto">
            <a:xfrm>
              <a:off x="2482" y="69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8" name="Oval 301"/>
            <p:cNvSpPr>
              <a:spLocks noChangeArrowheads="1"/>
            </p:cNvSpPr>
            <p:nvPr/>
          </p:nvSpPr>
          <p:spPr bwMode="auto">
            <a:xfrm>
              <a:off x="2703" y="663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39" name="Oval 302"/>
            <p:cNvSpPr>
              <a:spLocks noChangeArrowheads="1"/>
            </p:cNvSpPr>
            <p:nvPr/>
          </p:nvSpPr>
          <p:spPr bwMode="auto">
            <a:xfrm>
              <a:off x="2840" y="70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0" name="Oval 303"/>
            <p:cNvSpPr>
              <a:spLocks noChangeArrowheads="1"/>
            </p:cNvSpPr>
            <p:nvPr/>
          </p:nvSpPr>
          <p:spPr bwMode="auto">
            <a:xfrm>
              <a:off x="2689" y="865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1" name="Oval 304"/>
            <p:cNvSpPr>
              <a:spLocks noChangeArrowheads="1"/>
            </p:cNvSpPr>
            <p:nvPr/>
          </p:nvSpPr>
          <p:spPr bwMode="auto">
            <a:xfrm>
              <a:off x="2490" y="93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2" name="Oval 305"/>
            <p:cNvSpPr>
              <a:spLocks noChangeArrowheads="1"/>
            </p:cNvSpPr>
            <p:nvPr/>
          </p:nvSpPr>
          <p:spPr bwMode="auto">
            <a:xfrm>
              <a:off x="2879" y="551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3" name="Oval 306"/>
            <p:cNvSpPr>
              <a:spLocks noChangeArrowheads="1"/>
            </p:cNvSpPr>
            <p:nvPr/>
          </p:nvSpPr>
          <p:spPr bwMode="auto">
            <a:xfrm>
              <a:off x="2884" y="94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4" name="Oval 307"/>
            <p:cNvSpPr>
              <a:spLocks noChangeArrowheads="1"/>
            </p:cNvSpPr>
            <p:nvPr/>
          </p:nvSpPr>
          <p:spPr bwMode="auto">
            <a:xfrm>
              <a:off x="3014" y="758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5" name="Oval 308"/>
            <p:cNvSpPr>
              <a:spLocks noChangeArrowheads="1"/>
            </p:cNvSpPr>
            <p:nvPr/>
          </p:nvSpPr>
          <p:spPr bwMode="auto">
            <a:xfrm>
              <a:off x="2621" y="557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6" name="Oval 309"/>
            <p:cNvSpPr>
              <a:spLocks noChangeArrowheads="1"/>
            </p:cNvSpPr>
            <p:nvPr/>
          </p:nvSpPr>
          <p:spPr bwMode="auto">
            <a:xfrm>
              <a:off x="2734" y="67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7" name="Oval 310"/>
            <p:cNvSpPr>
              <a:spLocks noChangeArrowheads="1"/>
            </p:cNvSpPr>
            <p:nvPr/>
          </p:nvSpPr>
          <p:spPr bwMode="auto">
            <a:xfrm>
              <a:off x="2847" y="783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8" name="Oval 311"/>
            <p:cNvSpPr>
              <a:spLocks noChangeArrowheads="1"/>
            </p:cNvSpPr>
            <p:nvPr/>
          </p:nvSpPr>
          <p:spPr bwMode="auto">
            <a:xfrm>
              <a:off x="2960" y="896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49" name="Oval 312"/>
            <p:cNvSpPr>
              <a:spLocks noChangeArrowheads="1"/>
            </p:cNvSpPr>
            <p:nvPr/>
          </p:nvSpPr>
          <p:spPr bwMode="auto">
            <a:xfrm>
              <a:off x="2610" y="111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0" name="Oval 313"/>
            <p:cNvSpPr>
              <a:spLocks noChangeArrowheads="1"/>
            </p:cNvSpPr>
            <p:nvPr/>
          </p:nvSpPr>
          <p:spPr bwMode="auto">
            <a:xfrm>
              <a:off x="2580" y="684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1" name="Oval 314"/>
            <p:cNvSpPr>
              <a:spLocks noChangeArrowheads="1"/>
            </p:cNvSpPr>
            <p:nvPr/>
          </p:nvSpPr>
          <p:spPr bwMode="auto">
            <a:xfrm>
              <a:off x="2693" y="797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2" name="Oval 315"/>
            <p:cNvSpPr>
              <a:spLocks noChangeArrowheads="1"/>
            </p:cNvSpPr>
            <p:nvPr/>
          </p:nvSpPr>
          <p:spPr bwMode="auto">
            <a:xfrm>
              <a:off x="2806" y="910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3" name="Oval 316"/>
            <p:cNvSpPr>
              <a:spLocks noChangeArrowheads="1"/>
            </p:cNvSpPr>
            <p:nvPr/>
          </p:nvSpPr>
          <p:spPr bwMode="auto">
            <a:xfrm>
              <a:off x="2574" y="978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4" name="Oval 317"/>
            <p:cNvSpPr>
              <a:spLocks noChangeArrowheads="1"/>
            </p:cNvSpPr>
            <p:nvPr/>
          </p:nvSpPr>
          <p:spPr bwMode="auto">
            <a:xfrm>
              <a:off x="2615" y="815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5" name="Oval 318"/>
            <p:cNvSpPr>
              <a:spLocks noChangeArrowheads="1"/>
            </p:cNvSpPr>
            <p:nvPr/>
          </p:nvSpPr>
          <p:spPr bwMode="auto">
            <a:xfrm>
              <a:off x="2488" y="832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6" name="Oval 319"/>
            <p:cNvSpPr>
              <a:spLocks noChangeArrowheads="1"/>
            </p:cNvSpPr>
            <p:nvPr/>
          </p:nvSpPr>
          <p:spPr bwMode="auto">
            <a:xfrm>
              <a:off x="3059" y="887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7" name="Oval 320"/>
            <p:cNvSpPr>
              <a:spLocks noChangeArrowheads="1"/>
            </p:cNvSpPr>
            <p:nvPr/>
          </p:nvSpPr>
          <p:spPr bwMode="auto">
            <a:xfrm>
              <a:off x="2932" y="652"/>
              <a:ext cx="72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sp>
          <p:nvSpPr>
            <p:cNvPr id="105558" name="Text Box 321"/>
            <p:cNvSpPr txBox="1">
              <a:spLocks noChangeArrowheads="1"/>
            </p:cNvSpPr>
            <p:nvPr/>
          </p:nvSpPr>
          <p:spPr bwMode="auto">
            <a:xfrm>
              <a:off x="3158" y="676"/>
              <a:ext cx="5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sr-Latn-CS" altLang="sr-Latn-RS" sz="1400" b="1">
                  <a:latin typeface="Tahoma" panose="020B0604030504040204" pitchFamily="34" charset="0"/>
                </a:rPr>
                <a:t>Mikrobi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grpSp>
        <p:nvGrpSpPr>
          <p:cNvPr id="181250" name="Group 322"/>
          <p:cNvGrpSpPr>
            <a:grpSpLocks/>
          </p:cNvGrpSpPr>
          <p:nvPr/>
        </p:nvGrpSpPr>
        <p:grpSpPr bwMode="auto">
          <a:xfrm>
            <a:off x="4156076" y="800100"/>
            <a:ext cx="1082675" cy="977900"/>
            <a:chOff x="1658" y="504"/>
            <a:chExt cx="682" cy="616"/>
          </a:xfrm>
        </p:grpSpPr>
        <p:sp>
          <p:nvSpPr>
            <p:cNvPr id="105525" name="Oval 323"/>
            <p:cNvSpPr>
              <a:spLocks noChangeArrowheads="1"/>
            </p:cNvSpPr>
            <p:nvPr/>
          </p:nvSpPr>
          <p:spPr bwMode="auto">
            <a:xfrm>
              <a:off x="1692" y="504"/>
              <a:ext cx="648" cy="54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sr-Latn-CS" altLang="sr-Latn-RS" sz="3200">
                <a:latin typeface="Comic Sans MS" panose="030F0702030302020204" pitchFamily="66" charset="0"/>
              </a:endParaRPr>
            </a:p>
          </p:txBody>
        </p:sp>
        <p:grpSp>
          <p:nvGrpSpPr>
            <p:cNvPr id="105526" name="Group 324"/>
            <p:cNvGrpSpPr>
              <a:grpSpLocks/>
            </p:cNvGrpSpPr>
            <p:nvPr/>
          </p:nvGrpSpPr>
          <p:grpSpPr bwMode="auto">
            <a:xfrm>
              <a:off x="1658" y="661"/>
              <a:ext cx="677" cy="459"/>
              <a:chOff x="1658" y="589"/>
              <a:chExt cx="677" cy="459"/>
            </a:xfrm>
          </p:grpSpPr>
          <p:sp>
            <p:nvSpPr>
              <p:cNvPr id="105527" name="Oval 325"/>
              <p:cNvSpPr>
                <a:spLocks noChangeArrowheads="1"/>
              </p:cNvSpPr>
              <p:nvPr/>
            </p:nvSpPr>
            <p:spPr bwMode="auto">
              <a:xfrm>
                <a:off x="1833" y="633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28" name="Oval 326"/>
              <p:cNvSpPr>
                <a:spLocks noChangeArrowheads="1"/>
              </p:cNvSpPr>
              <p:nvPr/>
            </p:nvSpPr>
            <p:spPr bwMode="auto">
              <a:xfrm>
                <a:off x="2113" y="589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29" name="Oval 327"/>
              <p:cNvSpPr>
                <a:spLocks noChangeArrowheads="1"/>
              </p:cNvSpPr>
              <p:nvPr/>
            </p:nvSpPr>
            <p:spPr bwMode="auto">
              <a:xfrm>
                <a:off x="1959" y="603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0" name="Oval 328"/>
              <p:cNvSpPr>
                <a:spLocks noChangeArrowheads="1"/>
              </p:cNvSpPr>
              <p:nvPr/>
            </p:nvSpPr>
            <p:spPr bwMode="auto">
              <a:xfrm>
                <a:off x="2072" y="716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1" name="Oval 329"/>
              <p:cNvSpPr>
                <a:spLocks noChangeArrowheads="1"/>
              </p:cNvSpPr>
              <p:nvPr/>
            </p:nvSpPr>
            <p:spPr bwMode="auto">
              <a:xfrm>
                <a:off x="1957" y="733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2" name="Oval 330"/>
              <p:cNvSpPr>
                <a:spLocks noChangeArrowheads="1"/>
              </p:cNvSpPr>
              <p:nvPr/>
            </p:nvSpPr>
            <p:spPr bwMode="auto">
              <a:xfrm>
                <a:off x="2185" y="829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3" name="Oval 331"/>
              <p:cNvSpPr>
                <a:spLocks noChangeArrowheads="1"/>
              </p:cNvSpPr>
              <p:nvPr/>
            </p:nvSpPr>
            <p:spPr bwMode="auto">
              <a:xfrm>
                <a:off x="1830" y="750"/>
                <a:ext cx="72" cy="7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34" name="Text Box 332"/>
              <p:cNvSpPr txBox="1">
                <a:spLocks noChangeArrowheads="1"/>
              </p:cNvSpPr>
              <p:nvPr/>
            </p:nvSpPr>
            <p:spPr bwMode="auto">
              <a:xfrm>
                <a:off x="1658" y="856"/>
                <a:ext cx="677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sr-Latn-CS" altLang="sr-Latn-RS" sz="1400" b="1">
                    <a:latin typeface="Tahoma" panose="020B0604030504040204" pitchFamily="34" charset="0"/>
                  </a:rPr>
                  <a:t>Fagocitira</a:t>
                </a:r>
                <a:endParaRPr lang="en-GB" altLang="sr-Latn-RS" sz="1400" b="1">
                  <a:latin typeface="Tahoma" panose="020B0604030504040204" pitchFamily="34" charset="0"/>
                </a:endParaRPr>
              </a:p>
            </p:txBody>
          </p:sp>
        </p:grpSp>
      </p:grpSp>
      <p:grpSp>
        <p:nvGrpSpPr>
          <p:cNvPr id="181255" name="Group 333"/>
          <p:cNvGrpSpPr>
            <a:grpSpLocks/>
          </p:cNvGrpSpPr>
          <p:nvPr/>
        </p:nvGrpSpPr>
        <p:grpSpPr bwMode="auto">
          <a:xfrm>
            <a:off x="2479676" y="806450"/>
            <a:ext cx="1782763" cy="1258888"/>
            <a:chOff x="602" y="508"/>
            <a:chExt cx="1123" cy="793"/>
          </a:xfrm>
        </p:grpSpPr>
        <p:grpSp>
          <p:nvGrpSpPr>
            <p:cNvPr id="105515" name="Group 334"/>
            <p:cNvGrpSpPr>
              <a:grpSpLocks/>
            </p:cNvGrpSpPr>
            <p:nvPr/>
          </p:nvGrpSpPr>
          <p:grpSpPr bwMode="auto">
            <a:xfrm>
              <a:off x="977" y="761"/>
              <a:ext cx="648" cy="540"/>
              <a:chOff x="977" y="761"/>
              <a:chExt cx="648" cy="540"/>
            </a:xfrm>
          </p:grpSpPr>
          <p:sp>
            <p:nvSpPr>
              <p:cNvPr id="105517" name="Oval 335"/>
              <p:cNvSpPr>
                <a:spLocks noChangeArrowheads="1"/>
              </p:cNvSpPr>
              <p:nvPr/>
            </p:nvSpPr>
            <p:spPr bwMode="auto">
              <a:xfrm>
                <a:off x="977" y="761"/>
                <a:ext cx="648" cy="5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105518" name="Group 336"/>
              <p:cNvGrpSpPr>
                <a:grpSpLocks/>
              </p:cNvGrpSpPr>
              <p:nvPr/>
            </p:nvGrpSpPr>
            <p:grpSpPr bwMode="auto">
              <a:xfrm>
                <a:off x="1159" y="892"/>
                <a:ext cx="315" cy="275"/>
                <a:chOff x="1159" y="892"/>
                <a:chExt cx="315" cy="275"/>
              </a:xfrm>
            </p:grpSpPr>
            <p:sp>
              <p:nvSpPr>
                <p:cNvPr id="105519" name="Rectangle 337"/>
                <p:cNvSpPr>
                  <a:spLocks noChangeArrowheads="1"/>
                </p:cNvSpPr>
                <p:nvPr/>
              </p:nvSpPr>
              <p:spPr bwMode="auto">
                <a:xfrm>
                  <a:off x="1164" y="892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0" name="Rectangle 338"/>
                <p:cNvSpPr>
                  <a:spLocks noChangeArrowheads="1"/>
                </p:cNvSpPr>
                <p:nvPr/>
              </p:nvSpPr>
              <p:spPr bwMode="auto">
                <a:xfrm rot="-5400000">
                  <a:off x="1277" y="1005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1" name="Rectangle 339"/>
                <p:cNvSpPr>
                  <a:spLocks noChangeArrowheads="1"/>
                </p:cNvSpPr>
                <p:nvPr/>
              </p:nvSpPr>
              <p:spPr bwMode="auto">
                <a:xfrm>
                  <a:off x="1390" y="926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2" name="Rectangle 340"/>
                <p:cNvSpPr>
                  <a:spLocks noChangeArrowheads="1"/>
                </p:cNvSpPr>
                <p:nvPr/>
              </p:nvSpPr>
              <p:spPr bwMode="auto">
                <a:xfrm rot="5400000">
                  <a:off x="1131" y="1027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3" name="Rectangle 341"/>
                <p:cNvSpPr>
                  <a:spLocks noChangeArrowheads="1"/>
                </p:cNvSpPr>
                <p:nvPr/>
              </p:nvSpPr>
              <p:spPr bwMode="auto">
                <a:xfrm>
                  <a:off x="1220" y="1140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24" name="Rectangle 342"/>
                <p:cNvSpPr>
                  <a:spLocks noChangeArrowheads="1"/>
                </p:cNvSpPr>
                <p:nvPr/>
              </p:nvSpPr>
              <p:spPr bwMode="auto">
                <a:xfrm rot="-5400000">
                  <a:off x="1405" y="1061"/>
                  <a:ext cx="84" cy="27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</p:grpSp>
        </p:grpSp>
        <p:sp>
          <p:nvSpPr>
            <p:cNvPr id="105516" name="Text Box 343"/>
            <p:cNvSpPr txBox="1">
              <a:spLocks noChangeArrowheads="1"/>
            </p:cNvSpPr>
            <p:nvPr/>
          </p:nvSpPr>
          <p:spPr bwMode="auto">
            <a:xfrm>
              <a:off x="602" y="508"/>
              <a:ext cx="112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sr-Latn-CS" altLang="sr-Latn-RS" sz="1400" b="1">
                  <a:latin typeface="Tahoma" panose="020B0604030504040204" pitchFamily="34" charset="0"/>
                </a:rPr>
                <a:t>Ubija i razgrađuje</a:t>
              </a:r>
              <a:endParaRPr lang="en-GB" altLang="sr-Latn-RS" sz="1400" b="1">
                <a:latin typeface="Tahoma" panose="020B0604030504040204" pitchFamily="34" charset="0"/>
              </a:endParaRPr>
            </a:p>
          </p:txBody>
        </p:sp>
      </p:grpSp>
      <p:sp>
        <p:nvSpPr>
          <p:cNvPr id="181592" name="Text Box 344"/>
          <p:cNvSpPr txBox="1">
            <a:spLocks noChangeArrowheads="1"/>
          </p:cNvSpPr>
          <p:nvPr/>
        </p:nvSpPr>
        <p:spPr bwMode="auto">
          <a:xfrm>
            <a:off x="2098676" y="2444750"/>
            <a:ext cx="3025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Iskaz</a:t>
            </a:r>
            <a:r>
              <a:rPr lang="sr-Latn-CS" altLang="sr-Latn-RS" sz="1400" b="1">
                <a:latin typeface="Tahoma" panose="020B0604030504040204" pitchFamily="34" charset="0"/>
              </a:rPr>
              <a:t>uje</a:t>
            </a:r>
            <a:r>
              <a:rPr lang="en-GB" altLang="sr-Latn-RS" sz="1400" b="1">
                <a:latin typeface="Tahoma" panose="020B0604030504040204" pitchFamily="34" charset="0"/>
              </a:rPr>
              <a:t> k</a:t>
            </a:r>
            <a:r>
              <a:rPr lang="sr-Latn-CS" altLang="sr-Latn-RS" sz="1400" b="1">
                <a:latin typeface="Tahoma" panose="020B0604030504040204" pitchFamily="34" charset="0"/>
              </a:rPr>
              <a:t>ompleks</a:t>
            </a:r>
            <a:r>
              <a:rPr lang="en-GB" altLang="sr-Latn-RS" sz="1400" b="1">
                <a:latin typeface="Tahoma" panose="020B0604030504040204" pitchFamily="34" charset="0"/>
              </a:rPr>
              <a:t> </a:t>
            </a:r>
            <a:r>
              <a:rPr lang="sr-Latn-CS" altLang="sr-Latn-RS" sz="1400" b="1">
                <a:latin typeface="Tahoma" panose="020B0604030504040204" pitchFamily="34" charset="0"/>
              </a:rPr>
              <a:t> MHC</a:t>
            </a:r>
            <a:r>
              <a:rPr lang="en-GB" altLang="sr-Latn-RS" sz="1400" b="1">
                <a:latin typeface="Tahoma" panose="020B0604030504040204" pitchFamily="34" charset="0"/>
              </a:rPr>
              <a:t>-</a:t>
            </a:r>
            <a:r>
              <a:rPr lang="sr-Latn-CS" altLang="sr-Latn-RS" sz="1400" b="1">
                <a:latin typeface="Tahoma" panose="020B0604030504040204" pitchFamily="34" charset="0"/>
              </a:rPr>
              <a:t>peptid</a:t>
            </a:r>
            <a:endParaRPr lang="en-GB" altLang="sr-Latn-RS" sz="1400" b="1">
              <a:latin typeface="Tahoma" panose="020B0604030504040204" pitchFamily="34" charset="0"/>
            </a:endParaRPr>
          </a:p>
        </p:txBody>
      </p:sp>
      <p:sp>
        <p:nvSpPr>
          <p:cNvPr id="181593" name="Text Box 345"/>
          <p:cNvSpPr txBox="1">
            <a:spLocks noChangeArrowheads="1"/>
          </p:cNvSpPr>
          <p:nvPr/>
        </p:nvSpPr>
        <p:spPr bwMode="auto">
          <a:xfrm>
            <a:off x="2765425" y="3282950"/>
            <a:ext cx="869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Citokini</a:t>
            </a:r>
          </a:p>
        </p:txBody>
      </p:sp>
      <p:sp>
        <p:nvSpPr>
          <p:cNvPr id="181594" name="Text Box 346"/>
          <p:cNvSpPr txBox="1">
            <a:spLocks noChangeArrowheads="1"/>
          </p:cNvSpPr>
          <p:nvPr/>
        </p:nvSpPr>
        <p:spPr bwMode="auto">
          <a:xfrm>
            <a:off x="3641726" y="3263900"/>
            <a:ext cx="1260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sr-Latn-RS" sz="1400" b="1">
                <a:latin typeface="Tahoma" panose="020B0604030504040204" pitchFamily="34" charset="0"/>
              </a:rPr>
              <a:t>Drugi signal</a:t>
            </a:r>
          </a:p>
        </p:txBody>
      </p:sp>
      <p:grpSp>
        <p:nvGrpSpPr>
          <p:cNvPr id="181258" name="Group 347"/>
          <p:cNvGrpSpPr>
            <a:grpSpLocks/>
          </p:cNvGrpSpPr>
          <p:nvPr/>
        </p:nvGrpSpPr>
        <p:grpSpPr bwMode="auto">
          <a:xfrm>
            <a:off x="2232025" y="3808414"/>
            <a:ext cx="3068638" cy="2541587"/>
            <a:chOff x="446" y="2399"/>
            <a:chExt cx="1933" cy="1601"/>
          </a:xfrm>
        </p:grpSpPr>
        <p:grpSp>
          <p:nvGrpSpPr>
            <p:cNvPr id="105504" name="Group 348"/>
            <p:cNvGrpSpPr>
              <a:grpSpLocks/>
            </p:cNvGrpSpPr>
            <p:nvPr/>
          </p:nvGrpSpPr>
          <p:grpSpPr bwMode="auto">
            <a:xfrm>
              <a:off x="612" y="2399"/>
              <a:ext cx="1536" cy="1309"/>
              <a:chOff x="612" y="2399"/>
              <a:chExt cx="1536" cy="1309"/>
            </a:xfrm>
          </p:grpSpPr>
          <p:grpSp>
            <p:nvGrpSpPr>
              <p:cNvPr id="105506" name="Group 349"/>
              <p:cNvGrpSpPr>
                <a:grpSpLocks/>
              </p:cNvGrpSpPr>
              <p:nvPr/>
            </p:nvGrpSpPr>
            <p:grpSpPr bwMode="auto">
              <a:xfrm>
                <a:off x="1282" y="2399"/>
                <a:ext cx="185" cy="257"/>
                <a:chOff x="1282" y="2399"/>
                <a:chExt cx="185" cy="257"/>
              </a:xfrm>
            </p:grpSpPr>
            <p:sp>
              <p:nvSpPr>
                <p:cNvPr id="105509" name="Rectangle 350"/>
                <p:cNvSpPr>
                  <a:spLocks noChangeArrowheads="1"/>
                </p:cNvSpPr>
                <p:nvPr/>
              </p:nvSpPr>
              <p:spPr bwMode="auto">
                <a:xfrm>
                  <a:off x="1355" y="2422"/>
                  <a:ext cx="47" cy="53"/>
                </a:xfrm>
                <a:prstGeom prst="rect">
                  <a:avLst/>
                </a:prstGeom>
                <a:solidFill>
                  <a:srgbClr val="009900"/>
                </a:solidFill>
                <a:ln w="7938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0" name="Oval 351"/>
                <p:cNvSpPr>
                  <a:spLocks noChangeArrowheads="1"/>
                </p:cNvSpPr>
                <p:nvPr/>
              </p:nvSpPr>
              <p:spPr bwMode="auto">
                <a:xfrm>
                  <a:off x="1296" y="2404"/>
                  <a:ext cx="61" cy="62"/>
                </a:xfrm>
                <a:prstGeom prst="ellipse">
                  <a:avLst/>
                </a:prstGeom>
                <a:solidFill>
                  <a:srgbClr val="00990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1" name="Oval 352"/>
                <p:cNvSpPr>
                  <a:spLocks noChangeArrowheads="1"/>
                </p:cNvSpPr>
                <p:nvPr/>
              </p:nvSpPr>
              <p:spPr bwMode="auto">
                <a:xfrm>
                  <a:off x="1401" y="2404"/>
                  <a:ext cx="56" cy="62"/>
                </a:xfrm>
                <a:prstGeom prst="ellipse">
                  <a:avLst/>
                </a:prstGeom>
                <a:solidFill>
                  <a:srgbClr val="009900"/>
                </a:solidFill>
                <a:ln w="793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2" name="Rectangle 353"/>
                <p:cNvSpPr>
                  <a:spLocks noChangeArrowheads="1"/>
                </p:cNvSpPr>
                <p:nvPr/>
              </p:nvSpPr>
              <p:spPr bwMode="auto">
                <a:xfrm>
                  <a:off x="1282" y="2399"/>
                  <a:ext cx="185" cy="34"/>
                </a:xfrm>
                <a:prstGeom prst="rect">
                  <a:avLst/>
                </a:prstGeom>
                <a:solidFill>
                  <a:srgbClr val="009900"/>
                </a:solidFill>
                <a:ln w="7938">
                  <a:solidFill>
                    <a:srgbClr val="0099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/>
                  <a:endParaRPr lang="sr-Latn-CS" altLang="sr-Latn-RS" sz="3200">
                    <a:latin typeface="Comic Sans MS" panose="030F0702030302020204" pitchFamily="66" charset="0"/>
                  </a:endParaRPr>
                </a:p>
              </p:txBody>
            </p:sp>
            <p:sp>
              <p:nvSpPr>
                <p:cNvPr id="105513" name="Line 354"/>
                <p:cNvSpPr>
                  <a:spLocks noChangeShapeType="1"/>
                </p:cNvSpPr>
                <p:nvPr/>
              </p:nvSpPr>
              <p:spPr bwMode="auto">
                <a:xfrm>
                  <a:off x="1426" y="2467"/>
                  <a:ext cx="1" cy="18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  <p:sp>
              <p:nvSpPr>
                <p:cNvPr id="105514" name="Line 355"/>
                <p:cNvSpPr>
                  <a:spLocks noChangeShapeType="1"/>
                </p:cNvSpPr>
                <p:nvPr/>
              </p:nvSpPr>
              <p:spPr bwMode="auto">
                <a:xfrm>
                  <a:off x="1340" y="2461"/>
                  <a:ext cx="1" cy="189"/>
                </a:xfrm>
                <a:prstGeom prst="line">
                  <a:avLst/>
                </a:prstGeom>
                <a:noFill/>
                <a:ln w="793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r-HR"/>
                </a:p>
              </p:txBody>
            </p:sp>
          </p:grpSp>
          <p:sp>
            <p:nvSpPr>
              <p:cNvPr id="105507" name="Oval 356"/>
              <p:cNvSpPr>
                <a:spLocks noChangeArrowheads="1"/>
              </p:cNvSpPr>
              <p:nvPr/>
            </p:nvSpPr>
            <p:spPr bwMode="auto">
              <a:xfrm>
                <a:off x="720" y="2568"/>
                <a:ext cx="1260" cy="11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sr-Latn-CS" altLang="sr-Latn-RS" sz="32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105508" name="Text Box 357"/>
              <p:cNvSpPr txBox="1">
                <a:spLocks noChangeArrowheads="1"/>
              </p:cNvSpPr>
              <p:nvPr/>
            </p:nvSpPr>
            <p:spPr bwMode="auto">
              <a:xfrm>
                <a:off x="612" y="2771"/>
                <a:ext cx="1536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GB" altLang="sr-Latn-RS" sz="1400" b="1">
                    <a:latin typeface="Tahoma" panose="020B0604030504040204" pitchFamily="34" charset="0"/>
                  </a:rPr>
                  <a:t>TCR</a:t>
                </a:r>
              </a:p>
              <a:p>
                <a:pPr algn="ctr" eaLnBrk="1" hangingPunct="1">
                  <a:spcBef>
                    <a:spcPct val="50000"/>
                  </a:spcBef>
                </a:pPr>
                <a:r>
                  <a:rPr lang="en-GB" altLang="sr-Latn-RS" sz="1400" b="1">
                    <a:latin typeface="Tahoma" panose="020B0604030504040204" pitchFamily="34" charset="0"/>
                  </a:rPr>
                  <a:t>Prepozna</a:t>
                </a:r>
                <a:r>
                  <a:rPr lang="sr-Latn-CS" altLang="sr-Latn-RS" sz="1400" b="1">
                    <a:latin typeface="Tahoma" panose="020B0604030504040204" pitchFamily="34" charset="0"/>
                  </a:rPr>
                  <a:t>je</a:t>
                </a:r>
                <a:r>
                  <a:rPr lang="en-GB" altLang="sr-Latn-RS" sz="1400" b="1">
                    <a:latin typeface="Tahoma" panose="020B0604030504040204" pitchFamily="34" charset="0"/>
                  </a:rPr>
                  <a:t> kompleks</a:t>
                </a:r>
                <a:r>
                  <a:rPr lang="sr-Latn-CS" altLang="sr-Latn-RS" sz="1400" b="1">
                    <a:latin typeface="Tahoma" panose="020B0604030504040204" pitchFamily="34" charset="0"/>
                  </a:rPr>
                  <a:t> </a:t>
                </a:r>
                <a:r>
                  <a:rPr lang="en-GB" altLang="sr-Latn-RS" sz="1400" b="1">
                    <a:latin typeface="Tahoma" panose="020B0604030504040204" pitchFamily="34" charset="0"/>
                  </a:rPr>
                  <a:t>MHC-peptid</a:t>
                </a:r>
              </a:p>
            </p:txBody>
          </p:sp>
        </p:grpSp>
        <p:sp>
          <p:nvSpPr>
            <p:cNvPr id="105505" name="Text Box 358"/>
            <p:cNvSpPr txBox="1">
              <a:spLocks noChangeArrowheads="1"/>
            </p:cNvSpPr>
            <p:nvPr/>
          </p:nvSpPr>
          <p:spPr bwMode="auto">
            <a:xfrm>
              <a:off x="446" y="3748"/>
              <a:ext cx="193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sr-Latn-CS" altLang="sr-Latn-RS" sz="2000" b="1">
                  <a:latin typeface="Tahoma" panose="020B0604030504040204" pitchFamily="34" charset="0"/>
                </a:rPr>
                <a:t>Pomoćničk</a:t>
              </a:r>
              <a:r>
                <a:rPr lang="en-GB" altLang="sr-Latn-RS" sz="2000" b="1">
                  <a:latin typeface="Tahoma" panose="020B0604030504040204" pitchFamily="34" charset="0"/>
                </a:rPr>
                <a:t>i</a:t>
              </a:r>
              <a:r>
                <a:rPr lang="sr-Latn-CS" altLang="sr-Latn-RS" sz="2000" b="1">
                  <a:latin typeface="Tahoma" panose="020B0604030504040204" pitchFamily="34" charset="0"/>
                </a:rPr>
                <a:t> T</a:t>
              </a:r>
              <a:r>
                <a:rPr lang="sr-Latn-CS" altLang="sr-Latn-RS" sz="2000" b="1" baseline="-25000">
                  <a:latin typeface="Tahoma" panose="020B0604030504040204" pitchFamily="34" charset="0"/>
                </a:rPr>
                <a:t>H</a:t>
              </a:r>
              <a:r>
                <a:rPr lang="sr-Latn-CS" altLang="sr-Latn-RS" sz="2000" b="1">
                  <a:latin typeface="Tahoma" panose="020B0604030504040204" pitchFamily="34" charset="0"/>
                </a:rPr>
                <a:t> </a:t>
              </a:r>
              <a:r>
                <a:rPr lang="en-GB" altLang="sr-Latn-RS" sz="2000" b="1">
                  <a:latin typeface="Tahoma" panose="020B0604030504040204" pitchFamily="34" charset="0"/>
                </a:rPr>
                <a:t>limfocit</a:t>
              </a:r>
            </a:p>
          </p:txBody>
        </p:sp>
      </p:grpSp>
      <p:sp>
        <p:nvSpPr>
          <p:cNvPr id="181607" name="Text Box 359"/>
          <p:cNvSpPr txBox="1">
            <a:spLocks noChangeArrowheads="1"/>
          </p:cNvSpPr>
          <p:nvPr/>
        </p:nvSpPr>
        <p:spPr bwMode="auto">
          <a:xfrm>
            <a:off x="5241925" y="5930900"/>
            <a:ext cx="2840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Aktiviran</a:t>
            </a:r>
            <a:r>
              <a:rPr lang="en-GB" altLang="sr-Latn-RS" sz="2000" b="1">
                <a:latin typeface="Tahoma" panose="020B0604030504040204" pitchFamily="34" charset="0"/>
              </a:rPr>
              <a:t>i</a:t>
            </a:r>
            <a:r>
              <a:rPr lang="sr-Latn-CS" altLang="sr-Latn-RS" sz="2000" b="1">
                <a:latin typeface="Tahoma" panose="020B0604030504040204" pitchFamily="34" charset="0"/>
              </a:rPr>
              <a:t> T</a:t>
            </a:r>
            <a:r>
              <a:rPr lang="sr-Latn-CS" altLang="sr-Latn-RS" sz="2000" b="1" baseline="-25000">
                <a:latin typeface="Tahoma" panose="020B0604030504040204" pitchFamily="34" charset="0"/>
              </a:rPr>
              <a:t>H</a:t>
            </a:r>
            <a:r>
              <a:rPr lang="sr-Latn-CS" altLang="sr-Latn-RS" sz="2000" b="1">
                <a:latin typeface="Tahoma" panose="020B0604030504040204" pitchFamily="34" charset="0"/>
              </a:rPr>
              <a:t> </a:t>
            </a:r>
            <a:r>
              <a:rPr lang="en-GB" altLang="sr-Latn-RS" sz="2000" b="1">
                <a:latin typeface="Tahoma" panose="020B0604030504040204" pitchFamily="34" charset="0"/>
              </a:rPr>
              <a:t>limfocit</a:t>
            </a:r>
          </a:p>
        </p:txBody>
      </p:sp>
      <p:sp>
        <p:nvSpPr>
          <p:cNvPr id="181608" name="Text Box 360"/>
          <p:cNvSpPr txBox="1">
            <a:spLocks noChangeArrowheads="1"/>
          </p:cNvSpPr>
          <p:nvPr/>
        </p:nvSpPr>
        <p:spPr bwMode="auto">
          <a:xfrm>
            <a:off x="8156576" y="5930901"/>
            <a:ext cx="2093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Plazma stanica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1609" name="Text Box 361"/>
          <p:cNvSpPr txBox="1">
            <a:spLocks noChangeArrowheads="1"/>
          </p:cNvSpPr>
          <p:nvPr/>
        </p:nvSpPr>
        <p:spPr bwMode="auto">
          <a:xfrm>
            <a:off x="8099425" y="4692651"/>
            <a:ext cx="1847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Luči antitjela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  <p:sp>
        <p:nvSpPr>
          <p:cNvPr id="181610" name="Text Box 362"/>
          <p:cNvSpPr txBox="1">
            <a:spLocks noChangeArrowheads="1"/>
          </p:cNvSpPr>
          <p:nvPr/>
        </p:nvSpPr>
        <p:spPr bwMode="auto">
          <a:xfrm>
            <a:off x="5908676" y="4730751"/>
            <a:ext cx="1789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sr-Latn-CS" altLang="sr-Latn-RS" sz="2000" b="1">
                <a:latin typeface="Tahoma" panose="020B0604030504040204" pitchFamily="34" charset="0"/>
              </a:rPr>
              <a:t>Luči citokine</a:t>
            </a:r>
            <a:endParaRPr lang="en-GB" altLang="sr-Latn-RS" sz="2000" b="1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8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81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81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81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1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1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1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8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8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81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81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8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8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81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181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18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 fill="hold"/>
                                        <p:tgtEl>
                                          <p:spTgt spid="18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8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8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81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81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181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181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8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8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  <p:bldP spid="181252" grpId="0" animBg="1"/>
      <p:bldP spid="181253" grpId="0" animBg="1"/>
      <p:bldP spid="181271" grpId="0" animBg="1"/>
      <p:bldP spid="181272" grpId="0"/>
      <p:bldP spid="181273" grpId="0"/>
      <p:bldP spid="181274" grpId="0"/>
      <p:bldP spid="181387" grpId="0" animBg="1"/>
      <p:bldP spid="181388" grpId="0" animBg="1"/>
      <p:bldP spid="181542" grpId="0" animBg="1"/>
      <p:bldP spid="181544" grpId="0"/>
      <p:bldP spid="181592" grpId="0"/>
      <p:bldP spid="181593" grpId="0"/>
      <p:bldP spid="181594" grpId="0"/>
      <p:bldP spid="181607" grpId="0"/>
      <p:bldP spid="181608" grpId="0"/>
      <p:bldP spid="181609" grpId="0"/>
      <p:bldP spid="1816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7"/>
          <p:cNvSpPr>
            <a:spLocks noChangeArrowheads="1"/>
          </p:cNvSpPr>
          <p:nvPr/>
        </p:nvSpPr>
        <p:spPr bwMode="auto">
          <a:xfrm>
            <a:off x="3032125" y="4117975"/>
            <a:ext cx="293688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hr-HR" altLang="sr-Latn-RS" sz="3300" b="1">
              <a:solidFill>
                <a:srgbClr val="000000"/>
              </a:solidFill>
              <a:latin typeface="Arial Bold" panose="020B07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NK stanice napadaju tumorsku stanicu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087" y="2698249"/>
            <a:ext cx="3044605" cy="2839450"/>
          </a:xfrm>
          <a:prstGeom prst="rect">
            <a:avLst/>
          </a:prstGeom>
        </p:spPr>
      </p:pic>
      <p:pic>
        <p:nvPicPr>
          <p:cNvPr id="106501" name="Picture 17" descr="https://www.oncozine.com/wp-content/uploads/2019/07/Fotolia_90793182_Subscription_Monthly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94" y="2051916"/>
            <a:ext cx="427951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2"/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1" y="1925637"/>
            <a:ext cx="4632325" cy="4384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04357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reeform 2"/>
          <p:cNvSpPr>
            <a:spLocks/>
          </p:cNvSpPr>
          <p:nvPr/>
        </p:nvSpPr>
        <p:spPr bwMode="auto">
          <a:xfrm>
            <a:off x="1984375" y="1063626"/>
            <a:ext cx="3606800" cy="4606925"/>
          </a:xfrm>
          <a:custGeom>
            <a:avLst/>
            <a:gdLst>
              <a:gd name="T0" fmla="*/ 0 w 2272"/>
              <a:gd name="T1" fmla="*/ 2147483646 h 2902"/>
              <a:gd name="T2" fmla="*/ 0 w 2272"/>
              <a:gd name="T3" fmla="*/ 0 h 2902"/>
              <a:gd name="T4" fmla="*/ 2147483646 w 2272"/>
              <a:gd name="T5" fmla="*/ 0 h 2902"/>
              <a:gd name="T6" fmla="*/ 2147483646 w 2272"/>
              <a:gd name="T7" fmla="*/ 2147483646 h 2902"/>
              <a:gd name="T8" fmla="*/ 0 w 2272"/>
              <a:gd name="T9" fmla="*/ 2147483646 h 290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2"/>
              <a:gd name="T16" fmla="*/ 0 h 2902"/>
              <a:gd name="T17" fmla="*/ 2272 w 2272"/>
              <a:gd name="T18" fmla="*/ 2902 h 290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2" h="2902">
                <a:moveTo>
                  <a:pt x="0" y="2901"/>
                </a:moveTo>
                <a:lnTo>
                  <a:pt x="0" y="0"/>
                </a:lnTo>
                <a:lnTo>
                  <a:pt x="2271" y="0"/>
                </a:lnTo>
                <a:lnTo>
                  <a:pt x="2271" y="2901"/>
                </a:lnTo>
                <a:lnTo>
                  <a:pt x="0" y="290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7524" name="Freeform 4"/>
          <p:cNvSpPr>
            <a:spLocks/>
          </p:cNvSpPr>
          <p:nvPr/>
        </p:nvSpPr>
        <p:spPr bwMode="auto">
          <a:xfrm>
            <a:off x="6405564" y="1058863"/>
            <a:ext cx="3462337" cy="4603750"/>
          </a:xfrm>
          <a:custGeom>
            <a:avLst/>
            <a:gdLst>
              <a:gd name="T0" fmla="*/ 0 w 2181"/>
              <a:gd name="T1" fmla="*/ 2147483646 h 2900"/>
              <a:gd name="T2" fmla="*/ 0 w 2181"/>
              <a:gd name="T3" fmla="*/ 0 h 2900"/>
              <a:gd name="T4" fmla="*/ 2147483646 w 2181"/>
              <a:gd name="T5" fmla="*/ 0 h 2900"/>
              <a:gd name="T6" fmla="*/ 2147483646 w 2181"/>
              <a:gd name="T7" fmla="*/ 2147483646 h 2900"/>
              <a:gd name="T8" fmla="*/ 0 w 2181"/>
              <a:gd name="T9" fmla="*/ 2147483646 h 2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81"/>
              <a:gd name="T16" fmla="*/ 0 h 2900"/>
              <a:gd name="T17" fmla="*/ 2181 w 2181"/>
              <a:gd name="T18" fmla="*/ 2900 h 2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81" h="2900">
                <a:moveTo>
                  <a:pt x="0" y="2899"/>
                </a:moveTo>
                <a:lnTo>
                  <a:pt x="0" y="0"/>
                </a:lnTo>
                <a:lnTo>
                  <a:pt x="2180" y="0"/>
                </a:lnTo>
                <a:lnTo>
                  <a:pt x="2180" y="2899"/>
                </a:lnTo>
                <a:lnTo>
                  <a:pt x="0" y="289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2620963" y="6035676"/>
            <a:ext cx="22860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>
                <a:solidFill>
                  <a:srgbClr val="FFFFFF"/>
                </a:solidFill>
                <a:latin typeface="Arial Bold" panose="020B0704020202020204" pitchFamily="34" charset="0"/>
              </a:rPr>
              <a:t>Mali limfocit</a:t>
            </a: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6908800" y="6035676"/>
            <a:ext cx="25987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800" b="1">
                <a:solidFill>
                  <a:srgbClr val="FFFFFF"/>
                </a:solidFill>
                <a:latin typeface="Arial Bold" panose="020B0704020202020204" pitchFamily="34" charset="0"/>
              </a:rPr>
              <a:t>Veliki limfocit</a:t>
            </a: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8956675" y="6716714"/>
            <a:ext cx="1517650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FFFFFF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FFFFFF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107529" name="Text Box 9"/>
          <p:cNvSpPr txBox="1">
            <a:spLocks noChangeArrowheads="1"/>
          </p:cNvSpPr>
          <p:nvPr/>
        </p:nvSpPr>
        <p:spPr bwMode="auto">
          <a:xfrm>
            <a:off x="204788" y="591345"/>
            <a:ext cx="38623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r-HR" altLang="sr-Latn-RS" sz="3200" dirty="0">
                <a:latin typeface="Franklin Gothic Demi" panose="020B0703020102020204" pitchFamily="34" charset="0"/>
              </a:rPr>
              <a:t>Mali </a:t>
            </a:r>
            <a:r>
              <a:rPr lang="hr-HR" altLang="sr-Latn-RS" sz="3200" dirty="0" err="1">
                <a:latin typeface="Franklin Gothic Demi" panose="020B0703020102020204" pitchFamily="34" charset="0"/>
              </a:rPr>
              <a:t>limfocit</a:t>
            </a:r>
            <a:endParaRPr lang="hr-HR" altLang="sr-Latn-RS" sz="3200" dirty="0">
              <a:latin typeface="Franklin Gothic Demi" panose="020B0703020102020204" pitchFamily="34" charset="0"/>
            </a:endParaRPr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6472939" y="552132"/>
            <a:ext cx="25380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 dirty="0" err="1">
                <a:latin typeface="Franklin Gothic Demi" panose="020B0703020102020204" pitchFamily="34" charset="0"/>
              </a:rPr>
              <a:t>Velikilimfocit</a:t>
            </a:r>
            <a:endParaRPr lang="hr-HR" altLang="sr-Latn-RS" sz="3200" dirty="0">
              <a:latin typeface="Franklin Gothic Demi" panose="020B0703020102020204" pitchFamily="34" charset="0"/>
            </a:endParaRPr>
          </a:p>
        </p:txBody>
      </p:sp>
      <p:pic>
        <p:nvPicPr>
          <p:cNvPr id="107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987764"/>
            <a:ext cx="8751887" cy="17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411" y="1440025"/>
            <a:ext cx="3143250" cy="5005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6" y="1412974"/>
            <a:ext cx="8758801" cy="33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12771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614400"/>
          </a:xfrm>
        </p:spPr>
        <p:txBody>
          <a:bodyPr/>
          <a:lstStyle/>
          <a:p>
            <a:r>
              <a:rPr lang="hr-HR" altLang="sr-Latn-RS" dirty="0"/>
              <a:t>Organi </a:t>
            </a:r>
            <a:r>
              <a:rPr lang="hr-HR" altLang="sr-Latn-RS" dirty="0" err="1"/>
              <a:t>imunosnog</a:t>
            </a:r>
            <a:r>
              <a:rPr lang="hr-HR" altLang="sr-Latn-RS" dirty="0"/>
              <a:t> sustava </a:t>
            </a:r>
            <a:endParaRPr lang="hr-HR" dirty="0"/>
          </a:p>
        </p:txBody>
      </p:sp>
      <p:graphicFrame>
        <p:nvGraphicFramePr>
          <p:cNvPr id="5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5759930"/>
              </p:ext>
            </p:extLst>
          </p:nvPr>
        </p:nvGraphicFramePr>
        <p:xfrm>
          <a:off x="1895475" y="2227263"/>
          <a:ext cx="2565400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Slika" r:id="rId3" imgW="5742432" imgH="8129016" progId="Word.Picture.8">
                  <p:embed/>
                </p:oleObj>
              </mc:Choice>
              <mc:Fallback>
                <p:oleObj name="Slika" r:id="rId3" imgW="5742432" imgH="8129016" progId="Word.Picture.8">
                  <p:embed/>
                  <p:pic>
                    <p:nvPicPr>
                      <p:cNvPr id="2150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582" b="39583"/>
                      <a:stretch>
                        <a:fillRect/>
                      </a:stretch>
                    </p:blipFill>
                    <p:spPr bwMode="auto">
                      <a:xfrm>
                        <a:off x="1895475" y="2227263"/>
                        <a:ext cx="2565400" cy="36322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34291958"/>
              </p:ext>
            </p:extLst>
          </p:nvPr>
        </p:nvGraphicFramePr>
        <p:xfrm>
          <a:off x="6921500" y="573088"/>
          <a:ext cx="4438650" cy="628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3" name="Slika" r:id="rId3" imgW="5742432" imgH="8129016" progId="Word.Picture.8">
                  <p:embed/>
                </p:oleObj>
              </mc:Choice>
              <mc:Fallback>
                <p:oleObj name="Slika" r:id="rId3" imgW="5742432" imgH="8129016" progId="Word.Picture.8">
                  <p:embed/>
                  <p:pic>
                    <p:nvPicPr>
                      <p:cNvPr id="2150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582" b="39583"/>
                      <a:stretch>
                        <a:fillRect/>
                      </a:stretch>
                    </p:blipFill>
                    <p:spPr bwMode="auto">
                      <a:xfrm>
                        <a:off x="6921500" y="573088"/>
                        <a:ext cx="4438650" cy="628491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93" y="1264358"/>
            <a:ext cx="5454063" cy="5558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401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47714"/>
            <a:ext cx="3730625" cy="2454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4" y="611189"/>
            <a:ext cx="4289425" cy="3043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Freeform 4"/>
          <p:cNvSpPr>
            <a:spLocks/>
          </p:cNvSpPr>
          <p:nvPr/>
        </p:nvSpPr>
        <p:spPr bwMode="auto">
          <a:xfrm>
            <a:off x="7850189" y="2657476"/>
            <a:ext cx="427037" cy="282575"/>
          </a:xfrm>
          <a:custGeom>
            <a:avLst/>
            <a:gdLst>
              <a:gd name="T0" fmla="*/ 0 w 269"/>
              <a:gd name="T1" fmla="*/ 0 h 178"/>
              <a:gd name="T2" fmla="*/ 2147483646 w 269"/>
              <a:gd name="T3" fmla="*/ 0 h 178"/>
              <a:gd name="T4" fmla="*/ 2147483646 w 269"/>
              <a:gd name="T5" fmla="*/ 2147483646 h 178"/>
              <a:gd name="T6" fmla="*/ 0 w 269"/>
              <a:gd name="T7" fmla="*/ 2147483646 h 178"/>
              <a:gd name="T8" fmla="*/ 0 w 269"/>
              <a:gd name="T9" fmla="*/ 0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9"/>
              <a:gd name="T16" fmla="*/ 0 h 178"/>
              <a:gd name="T17" fmla="*/ 269 w 269"/>
              <a:gd name="T18" fmla="*/ 178 h 1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9" h="178">
                <a:moveTo>
                  <a:pt x="0" y="0"/>
                </a:moveTo>
                <a:lnTo>
                  <a:pt x="268" y="0"/>
                </a:lnTo>
                <a:lnTo>
                  <a:pt x="268" y="177"/>
                </a:lnTo>
                <a:lnTo>
                  <a:pt x="0" y="177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7867651" y="2695575"/>
            <a:ext cx="37306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MIT</a:t>
            </a:r>
          </a:p>
        </p:txBody>
      </p:sp>
      <p:sp>
        <p:nvSpPr>
          <p:cNvPr id="108550" name="Freeform 6"/>
          <p:cNvSpPr>
            <a:spLocks/>
          </p:cNvSpPr>
          <p:nvPr/>
        </p:nvSpPr>
        <p:spPr bwMode="auto">
          <a:xfrm>
            <a:off x="9818689" y="1995488"/>
            <a:ext cx="395287" cy="290512"/>
          </a:xfrm>
          <a:custGeom>
            <a:avLst/>
            <a:gdLst>
              <a:gd name="T0" fmla="*/ 0 w 249"/>
              <a:gd name="T1" fmla="*/ 0 h 183"/>
              <a:gd name="T2" fmla="*/ 2147483646 w 249"/>
              <a:gd name="T3" fmla="*/ 0 h 183"/>
              <a:gd name="T4" fmla="*/ 2147483646 w 249"/>
              <a:gd name="T5" fmla="*/ 2147483646 h 183"/>
              <a:gd name="T6" fmla="*/ 0 w 249"/>
              <a:gd name="T7" fmla="*/ 2147483646 h 183"/>
              <a:gd name="T8" fmla="*/ 0 w 249"/>
              <a:gd name="T9" fmla="*/ 0 h 18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9"/>
              <a:gd name="T16" fmla="*/ 0 h 183"/>
              <a:gd name="T17" fmla="*/ 249 w 249"/>
              <a:gd name="T18" fmla="*/ 183 h 18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9" h="183">
                <a:moveTo>
                  <a:pt x="0" y="0"/>
                </a:moveTo>
                <a:lnTo>
                  <a:pt x="248" y="0"/>
                </a:lnTo>
                <a:lnTo>
                  <a:pt x="248" y="182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B0FF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9840914" y="2043113"/>
            <a:ext cx="301625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</a:p>
        </p:txBody>
      </p:sp>
      <p:pic>
        <p:nvPicPr>
          <p:cNvPr id="92168" name="Picture 8"/>
          <p:cNvPicPr>
            <a:picLocks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6" y="3694113"/>
            <a:ext cx="3978275" cy="28940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3" name="Rectangle 9"/>
          <p:cNvSpPr>
            <a:spLocks noChangeArrowheads="1"/>
          </p:cNvSpPr>
          <p:nvPr/>
        </p:nvSpPr>
        <p:spPr bwMode="auto">
          <a:xfrm>
            <a:off x="4081463" y="4716463"/>
            <a:ext cx="12700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FFFF00"/>
                </a:solidFill>
                <a:latin typeface="Arial" panose="020B0604020202020204" pitchFamily="34" charset="0"/>
              </a:rPr>
              <a:t>Anti-IgM (Fluorescein)</a:t>
            </a:r>
          </a:p>
        </p:txBody>
      </p:sp>
      <p:sp>
        <p:nvSpPr>
          <p:cNvPr id="108554" name="Rectangle 10"/>
          <p:cNvSpPr>
            <a:spLocks noChangeArrowheads="1"/>
          </p:cNvSpPr>
          <p:nvPr/>
        </p:nvSpPr>
        <p:spPr bwMode="auto">
          <a:xfrm>
            <a:off x="6637339" y="5254625"/>
            <a:ext cx="1112837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 b="1">
                <a:solidFill>
                  <a:srgbClr val="FFFF00"/>
                </a:solidFill>
                <a:latin typeface="Arial" panose="020B0604020202020204" pitchFamily="34" charset="0"/>
              </a:rPr>
              <a:t>Anti-IgG (Rodamin)</a:t>
            </a:r>
          </a:p>
        </p:txBody>
      </p:sp>
      <p:sp>
        <p:nvSpPr>
          <p:cNvPr id="108555" name="Rectangle 11"/>
          <p:cNvSpPr>
            <a:spLocks noChangeArrowheads="1"/>
          </p:cNvSpPr>
          <p:nvPr/>
        </p:nvSpPr>
        <p:spPr bwMode="auto">
          <a:xfrm>
            <a:off x="4052888" y="6313488"/>
            <a:ext cx="62865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FFFF00"/>
                </a:solidFill>
                <a:latin typeface="Arial" panose="020B0604020202020204" pitchFamily="34" charset="0"/>
              </a:rPr>
              <a:t>X1500</a:t>
            </a:r>
          </a:p>
        </p:txBody>
      </p:sp>
      <p:sp>
        <p:nvSpPr>
          <p:cNvPr id="108556" name="Rectangle 12"/>
          <p:cNvSpPr>
            <a:spLocks noChangeArrowheads="1"/>
          </p:cNvSpPr>
          <p:nvPr/>
        </p:nvSpPr>
        <p:spPr bwMode="auto">
          <a:xfrm>
            <a:off x="1530351" y="3267076"/>
            <a:ext cx="6270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X1000</a:t>
            </a:r>
          </a:p>
        </p:txBody>
      </p:sp>
      <p:sp>
        <p:nvSpPr>
          <p:cNvPr id="108557" name="Rectangle 13"/>
          <p:cNvSpPr>
            <a:spLocks noChangeArrowheads="1"/>
          </p:cNvSpPr>
          <p:nvPr/>
        </p:nvSpPr>
        <p:spPr bwMode="auto">
          <a:xfrm>
            <a:off x="9831388" y="3267076"/>
            <a:ext cx="6286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X5000</a:t>
            </a:r>
          </a:p>
        </p:txBody>
      </p:sp>
      <p:sp>
        <p:nvSpPr>
          <p:cNvPr id="108558" name="Rectangle 14"/>
          <p:cNvSpPr>
            <a:spLocks noChangeArrowheads="1"/>
          </p:cNvSpPr>
          <p:nvPr/>
        </p:nvSpPr>
        <p:spPr bwMode="auto">
          <a:xfrm>
            <a:off x="9051926" y="6684964"/>
            <a:ext cx="1503363" cy="10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1000">
                <a:solidFill>
                  <a:srgbClr val="000000"/>
                </a:solidFill>
                <a:latin typeface="Arial" panose="020B0604020202020204" pitchFamily="34" charset="0"/>
              </a:rPr>
              <a:t>Design by dr. Zoran Tadi</a:t>
            </a:r>
            <a:r>
              <a:rPr lang="hr-HR" altLang="sr-Latn-RS" sz="1000">
                <a:solidFill>
                  <a:srgbClr val="000000"/>
                </a:solidFill>
                <a:latin typeface="WP MultinationalA Roman" pitchFamily="18" charset="2"/>
              </a:rPr>
              <a:t>ƒ</a:t>
            </a: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3267075" y="44450"/>
            <a:ext cx="55599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3200" dirty="0" err="1">
                <a:latin typeface="Franklin Gothic Demi" panose="020B0703020102020204" pitchFamily="34" charset="0"/>
              </a:rPr>
              <a:t>Ultrastruktura</a:t>
            </a:r>
            <a:r>
              <a:rPr lang="hr-HR" altLang="sr-Latn-RS" sz="3200" dirty="0">
                <a:latin typeface="Franklin Gothic Demi" panose="020B0703020102020204" pitchFamily="34" charset="0"/>
              </a:rPr>
              <a:t> plazma stanice</a:t>
            </a:r>
          </a:p>
        </p:txBody>
      </p:sp>
    </p:spTree>
    <p:extLst>
      <p:ext uri="{BB962C8B-B14F-4D97-AF65-F5344CB8AC3E}">
        <p14:creationId xmlns:p14="http://schemas.microsoft.com/office/powerpoint/2010/main" val="94866035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3" y="1772816"/>
            <a:ext cx="4871342" cy="454861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Freeform 3"/>
          <p:cNvSpPr>
            <a:spLocks/>
          </p:cNvSpPr>
          <p:nvPr/>
        </p:nvSpPr>
        <p:spPr bwMode="auto">
          <a:xfrm>
            <a:off x="2341564" y="2736850"/>
            <a:ext cx="1449387" cy="306388"/>
          </a:xfrm>
          <a:custGeom>
            <a:avLst/>
            <a:gdLst>
              <a:gd name="T0" fmla="*/ 2147483646 w 913"/>
              <a:gd name="T1" fmla="*/ 2147483646 h 193"/>
              <a:gd name="T2" fmla="*/ 0 w 913"/>
              <a:gd name="T3" fmla="*/ 0 h 193"/>
              <a:gd name="T4" fmla="*/ 0 60000 65536"/>
              <a:gd name="T5" fmla="*/ 0 60000 65536"/>
              <a:gd name="T6" fmla="*/ 0 w 913"/>
              <a:gd name="T7" fmla="*/ 0 h 193"/>
              <a:gd name="T8" fmla="*/ 913 w 91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3" h="193">
                <a:moveTo>
                  <a:pt x="912" y="192"/>
                </a:moveTo>
                <a:lnTo>
                  <a:pt x="0" y="0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2" name="Freeform 4"/>
          <p:cNvSpPr>
            <a:spLocks/>
          </p:cNvSpPr>
          <p:nvPr/>
        </p:nvSpPr>
        <p:spPr bwMode="auto">
          <a:xfrm>
            <a:off x="1531939" y="2517776"/>
            <a:ext cx="835025" cy="468313"/>
          </a:xfrm>
          <a:custGeom>
            <a:avLst/>
            <a:gdLst>
              <a:gd name="T0" fmla="*/ 0 w 526"/>
              <a:gd name="T1" fmla="*/ 0 h 295"/>
              <a:gd name="T2" fmla="*/ 2147483646 w 526"/>
              <a:gd name="T3" fmla="*/ 0 h 295"/>
              <a:gd name="T4" fmla="*/ 2147483646 w 526"/>
              <a:gd name="T5" fmla="*/ 2147483646 h 295"/>
              <a:gd name="T6" fmla="*/ 0 w 526"/>
              <a:gd name="T7" fmla="*/ 2147483646 h 295"/>
              <a:gd name="T8" fmla="*/ 0 w 526"/>
              <a:gd name="T9" fmla="*/ 0 h 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6"/>
              <a:gd name="T16" fmla="*/ 0 h 295"/>
              <a:gd name="T17" fmla="*/ 526 w 526"/>
              <a:gd name="T18" fmla="*/ 295 h 2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6" h="295">
                <a:moveTo>
                  <a:pt x="0" y="0"/>
                </a:moveTo>
                <a:lnTo>
                  <a:pt x="525" y="0"/>
                </a:lnTo>
                <a:lnTo>
                  <a:pt x="525" y="294"/>
                </a:lnTo>
                <a:lnTo>
                  <a:pt x="0" y="294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1536701" y="2589213"/>
            <a:ext cx="7207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900" b="1" dirty="0">
                <a:solidFill>
                  <a:srgbClr val="000000"/>
                </a:solidFill>
                <a:latin typeface="Arial" panose="020B0604020202020204" pitchFamily="34" charset="0"/>
              </a:rPr>
              <a:t>GOL</a:t>
            </a:r>
          </a:p>
        </p:txBody>
      </p:sp>
      <p:sp>
        <p:nvSpPr>
          <p:cNvPr id="109574" name="Freeform 6"/>
          <p:cNvSpPr>
            <a:spLocks/>
          </p:cNvSpPr>
          <p:nvPr/>
        </p:nvSpPr>
        <p:spPr bwMode="auto">
          <a:xfrm>
            <a:off x="6113607" y="5069032"/>
            <a:ext cx="750888" cy="482600"/>
          </a:xfrm>
          <a:custGeom>
            <a:avLst/>
            <a:gdLst>
              <a:gd name="T0" fmla="*/ 0 w 473"/>
              <a:gd name="T1" fmla="*/ 0 h 304"/>
              <a:gd name="T2" fmla="*/ 2147483646 w 473"/>
              <a:gd name="T3" fmla="*/ 2147483646 h 304"/>
              <a:gd name="T4" fmla="*/ 0 60000 65536"/>
              <a:gd name="T5" fmla="*/ 0 60000 65536"/>
              <a:gd name="T6" fmla="*/ 0 w 473"/>
              <a:gd name="T7" fmla="*/ 0 h 304"/>
              <a:gd name="T8" fmla="*/ 473 w 473"/>
              <a:gd name="T9" fmla="*/ 304 h 3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73" h="304">
                <a:moveTo>
                  <a:pt x="0" y="0"/>
                </a:moveTo>
                <a:lnTo>
                  <a:pt x="472" y="303"/>
                </a:lnTo>
              </a:path>
            </a:pathLst>
          </a:custGeom>
          <a:noFill/>
          <a:ln w="508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5" name="Freeform 7"/>
          <p:cNvSpPr>
            <a:spLocks/>
          </p:cNvSpPr>
          <p:nvPr/>
        </p:nvSpPr>
        <p:spPr bwMode="auto">
          <a:xfrm>
            <a:off x="6912841" y="5545139"/>
            <a:ext cx="730250" cy="468313"/>
          </a:xfrm>
          <a:custGeom>
            <a:avLst/>
            <a:gdLst>
              <a:gd name="T0" fmla="*/ 0 w 460"/>
              <a:gd name="T1" fmla="*/ 0 h 295"/>
              <a:gd name="T2" fmla="*/ 2147483646 w 460"/>
              <a:gd name="T3" fmla="*/ 0 h 295"/>
              <a:gd name="T4" fmla="*/ 2147483646 w 460"/>
              <a:gd name="T5" fmla="*/ 2147483646 h 295"/>
              <a:gd name="T6" fmla="*/ 0 w 460"/>
              <a:gd name="T7" fmla="*/ 2147483646 h 295"/>
              <a:gd name="T8" fmla="*/ 0 w 460"/>
              <a:gd name="T9" fmla="*/ 0 h 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0"/>
              <a:gd name="T16" fmla="*/ 0 h 295"/>
              <a:gd name="T17" fmla="*/ 460 w 460"/>
              <a:gd name="T18" fmla="*/ 295 h 2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0" h="295">
                <a:moveTo>
                  <a:pt x="0" y="0"/>
                </a:moveTo>
                <a:lnTo>
                  <a:pt x="459" y="0"/>
                </a:lnTo>
                <a:lnTo>
                  <a:pt x="459" y="294"/>
                </a:lnTo>
                <a:lnTo>
                  <a:pt x="0" y="294"/>
                </a:lnTo>
                <a:lnTo>
                  <a:pt x="0" y="0"/>
                </a:lnTo>
              </a:path>
            </a:pathLst>
          </a:custGeom>
          <a:solidFill>
            <a:srgbClr val="008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r-HR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7051098" y="5545139"/>
            <a:ext cx="453736" cy="30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sz="2900" b="1" dirty="0">
                <a:solidFill>
                  <a:srgbClr val="000000"/>
                </a:solidFill>
                <a:latin typeface="Arial" panose="020B0604020202020204" pitchFamily="34" charset="0"/>
              </a:rPr>
              <a:t>ER</a:t>
            </a:r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2758282" y="5918202"/>
            <a:ext cx="61595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r-HR" altLang="sr-Latn-RS" b="1">
                <a:solidFill>
                  <a:srgbClr val="000000"/>
                </a:solidFill>
                <a:latin typeface="Arial" panose="020B0604020202020204" pitchFamily="34" charset="0"/>
              </a:rPr>
              <a:t>X7500</a:t>
            </a:r>
          </a:p>
        </p:txBody>
      </p:sp>
      <p:sp>
        <p:nvSpPr>
          <p:cNvPr id="109579" name="TextBox 1"/>
          <p:cNvSpPr txBox="1">
            <a:spLocks noChangeArrowheads="1"/>
          </p:cNvSpPr>
          <p:nvPr/>
        </p:nvSpPr>
        <p:spPr bwMode="auto">
          <a:xfrm>
            <a:off x="0" y="6341967"/>
            <a:ext cx="813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dirty="0"/>
              <a:t>U nekim infekcijama broj stanica B se može povećati do </a:t>
            </a:r>
            <a:r>
              <a:rPr lang="hr-HR" altLang="sr-Latn-RS" b="1" dirty="0"/>
              <a:t>5000x-klonska ekspanzija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437" y="3234519"/>
            <a:ext cx="3914073" cy="36234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 smtClean="0"/>
              <a:t>B-</a:t>
            </a:r>
            <a:r>
              <a:rPr lang="hr-HR" altLang="sr-Latn-RS" dirty="0" err="1" smtClean="0"/>
              <a:t>limfocit</a:t>
            </a:r>
            <a:r>
              <a:rPr lang="hr-HR" altLang="sr-Latn-RS" dirty="0" smtClean="0"/>
              <a:t/>
            </a:r>
            <a:br>
              <a:rPr lang="hr-HR" altLang="sr-Latn-RS" dirty="0" smtClean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8157456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5" y="1823760"/>
            <a:ext cx="6856889" cy="48636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438" y="2480131"/>
            <a:ext cx="4031586" cy="30881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>
                <a:latin typeface="Franklin Gothic Demi" panose="020B0703020102020204" pitchFamily="34" charset="0"/>
              </a:rPr>
              <a:t>T-</a:t>
            </a:r>
            <a:r>
              <a:rPr lang="hr-HR" altLang="sr-Latn-RS" dirty="0" err="1">
                <a:latin typeface="Franklin Gothic Demi" panose="020B0703020102020204" pitchFamily="34" charset="0"/>
              </a:rPr>
              <a:t>limfocit</a:t>
            </a:r>
            <a:r>
              <a:rPr lang="hr-HR" altLang="sr-Latn-RS" dirty="0">
                <a:latin typeface="Comic Sans MS" panose="030F0702030302020204" pitchFamily="66" charset="0"/>
              </a:rPr>
              <a:t/>
            </a:r>
            <a:br>
              <a:rPr lang="hr-HR" altLang="sr-Latn-RS" dirty="0">
                <a:latin typeface="Comic Sans MS" panose="030F0702030302020204" pitchFamily="66" charset="0"/>
              </a:rPr>
            </a:br>
            <a:endParaRPr lang="hr-HR" dirty="0"/>
          </a:p>
        </p:txBody>
      </p:sp>
      <p:sp>
        <p:nvSpPr>
          <p:cNvPr id="8" name="TextBox 7"/>
          <p:cNvSpPr txBox="1"/>
          <p:nvPr/>
        </p:nvSpPr>
        <p:spPr>
          <a:xfrm>
            <a:off x="7533564" y="5568287"/>
            <a:ext cx="4959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dirty="0"/>
              <a:t>U nekim infekcijama broj stanica T se može povećati do </a:t>
            </a:r>
            <a:r>
              <a:rPr lang="hr-HR" altLang="sr-Latn-RS" b="1" dirty="0"/>
              <a:t>50 000x - </a:t>
            </a:r>
            <a:r>
              <a:rPr lang="hr-HR" altLang="sr-Latn-RS" b="1" dirty="0" err="1"/>
              <a:t>klonska</a:t>
            </a:r>
            <a:r>
              <a:rPr lang="hr-HR" altLang="sr-Latn-RS" b="1" dirty="0"/>
              <a:t> ekspanzija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77296082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Imunosni</a:t>
            </a:r>
            <a:r>
              <a:rPr lang="hr-HR" dirty="0" smtClean="0"/>
              <a:t> sustav kože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717990"/>
            <a:ext cx="7638585" cy="4937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0795" y="840827"/>
            <a:ext cx="4637945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r-HR" b="1" dirty="0" smtClean="0">
                <a:latin typeface="Arial Narrow" panose="020B0606020202030204" pitchFamily="34" charset="0"/>
              </a:rPr>
              <a:t>SALT </a:t>
            </a:r>
            <a:r>
              <a:rPr lang="hr-HR" dirty="0" smtClean="0">
                <a:latin typeface="Arial Narrow" panose="020B0606020202030204" pitchFamily="34" charset="0"/>
              </a:rPr>
              <a:t>- integrirani </a:t>
            </a:r>
            <a:r>
              <a:rPr lang="hr-HR" dirty="0">
                <a:latin typeface="Arial Narrow" panose="020B0606020202030204" pitchFamily="34" charset="0"/>
              </a:rPr>
              <a:t>sustav u kojem </a:t>
            </a:r>
            <a:r>
              <a:rPr lang="hr-HR" dirty="0" err="1">
                <a:latin typeface="Arial Narrow" panose="020B0606020202030204" pitchFamily="34" charset="0"/>
              </a:rPr>
              <a:t>keratinociti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smtClean="0">
                <a:latin typeface="Arial Narrow" panose="020B0606020202030204" pitchFamily="34" charset="0"/>
              </a:rPr>
              <a:t>i</a:t>
            </a:r>
          </a:p>
          <a:p>
            <a:pPr algn="just"/>
            <a:r>
              <a:rPr lang="hr-HR" dirty="0" smtClean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Langerhansove</a:t>
            </a:r>
            <a:r>
              <a:rPr lang="hr-HR" dirty="0">
                <a:latin typeface="Arial Narrow" panose="020B0606020202030204" pitchFamily="34" charset="0"/>
              </a:rPr>
              <a:t> stanice, s </a:t>
            </a:r>
            <a:r>
              <a:rPr lang="hr-HR" dirty="0" smtClean="0">
                <a:latin typeface="Arial Narrow" panose="020B0606020202030204" pitchFamily="34" charset="0"/>
              </a:rPr>
              <a:t>epidermalnim T-</a:t>
            </a:r>
            <a:r>
              <a:rPr lang="hr-HR" dirty="0" err="1" smtClean="0">
                <a:latin typeface="Arial Narrow" panose="020B0606020202030204" pitchFamily="34" charset="0"/>
              </a:rPr>
              <a:t>limfocitima</a:t>
            </a:r>
            <a:r>
              <a:rPr lang="hr-HR" dirty="0" smtClean="0">
                <a:latin typeface="Arial Narrow" panose="020B0606020202030204" pitchFamily="34" charset="0"/>
              </a:rPr>
              <a:t> </a:t>
            </a:r>
            <a:r>
              <a:rPr lang="hr-HR" dirty="0">
                <a:latin typeface="Arial Narrow" panose="020B0606020202030204" pitchFamily="34" charset="0"/>
              </a:rPr>
              <a:t>i pripadnim limfnim čvorovima, </a:t>
            </a:r>
            <a:r>
              <a:rPr lang="hr-HR" dirty="0" smtClean="0">
                <a:latin typeface="Arial Narrow" panose="020B0606020202030204" pitchFamily="34" charset="0"/>
              </a:rPr>
              <a:t>omogućuju </a:t>
            </a:r>
            <a:r>
              <a:rPr lang="hr-HR" dirty="0">
                <a:latin typeface="Arial Narrow" panose="020B0606020202030204" pitchFamily="34" charset="0"/>
              </a:rPr>
              <a:t>koži imunološku zaštitu </a:t>
            </a:r>
            <a:r>
              <a:rPr lang="hr-HR" dirty="0" smtClean="0">
                <a:latin typeface="Arial Narrow" panose="020B0606020202030204" pitchFamily="34" charset="0"/>
              </a:rPr>
              <a:t>protiv vanjskih </a:t>
            </a:r>
            <a:r>
              <a:rPr lang="hr-HR" dirty="0">
                <a:latin typeface="Arial Narrow" panose="020B0606020202030204" pitchFamily="34" charset="0"/>
              </a:rPr>
              <a:t>štetnih čimbenika, raznih toksina, infekcija</a:t>
            </a:r>
            <a:r>
              <a:rPr lang="hr-HR" dirty="0" smtClean="0">
                <a:latin typeface="Arial Narrow" panose="020B0606020202030204" pitchFamily="34" charset="0"/>
              </a:rPr>
              <a:t>, te </a:t>
            </a:r>
            <a:r>
              <a:rPr lang="hr-HR" dirty="0">
                <a:latin typeface="Arial Narrow" panose="020B0606020202030204" pitchFamily="34" charset="0"/>
              </a:rPr>
              <a:t>razvoja kožnih tumora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20795" y="2702898"/>
            <a:ext cx="4637945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r-HR" b="1" dirty="0" smtClean="0"/>
              <a:t>STANIČNA I HUMORALNA KOMPONENTA IMUNOLOŠKOG SUSTAVA KOŽE</a:t>
            </a:r>
          </a:p>
          <a:p>
            <a:endParaRPr lang="hr-HR" b="1" dirty="0" smtClean="0"/>
          </a:p>
          <a:p>
            <a:r>
              <a:rPr lang="hr-HR" b="1" dirty="0" smtClean="0">
                <a:latin typeface="Arial Narrow" panose="020B0606020202030204" pitchFamily="34" charset="0"/>
              </a:rPr>
              <a:t>Staničnu </a:t>
            </a:r>
            <a:r>
              <a:rPr lang="hr-HR" b="1" dirty="0">
                <a:latin typeface="Arial Narrow" panose="020B0606020202030204" pitchFamily="34" charset="0"/>
              </a:rPr>
              <a:t>komponentu </a:t>
            </a:r>
            <a:r>
              <a:rPr lang="hr-HR" b="1" dirty="0" smtClean="0">
                <a:latin typeface="Arial Narrow" panose="020B0606020202030204" pitchFamily="34" charset="0"/>
              </a:rPr>
              <a:t>čine: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 err="1" smtClean="0">
                <a:latin typeface="Arial Narrow" panose="020B0606020202030204" pitchFamily="34" charset="0"/>
              </a:rPr>
              <a:t>keratinociti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smtClean="0">
                <a:latin typeface="Arial Narrow" panose="020B0606020202030204" pitchFamily="34" charset="0"/>
              </a:rPr>
              <a:t> </a:t>
            </a:r>
            <a:r>
              <a:rPr lang="hr-HR" dirty="0" err="1" smtClean="0">
                <a:latin typeface="Arial Narrow" panose="020B0606020202030204" pitchFamily="34" charset="0"/>
              </a:rPr>
              <a:t>Langerhansove</a:t>
            </a:r>
            <a:r>
              <a:rPr lang="hr-HR" dirty="0" smtClean="0">
                <a:latin typeface="Arial Narrow" panose="020B0606020202030204" pitchFamily="34" charset="0"/>
              </a:rPr>
              <a:t> stanice, </a:t>
            </a:r>
            <a:r>
              <a:rPr lang="hr-HR" dirty="0" err="1" smtClean="0">
                <a:latin typeface="Arial Narrow" panose="020B0606020202030204" pitchFamily="34" charset="0"/>
              </a:rPr>
              <a:t>dendritičke</a:t>
            </a:r>
            <a:r>
              <a:rPr lang="hr-HR" dirty="0" smtClean="0">
                <a:latin typeface="Arial Narrow" panose="020B0606020202030204" pitchFamily="34" charset="0"/>
              </a:rPr>
              <a:t> </a:t>
            </a:r>
            <a:r>
              <a:rPr lang="hr-HR" dirty="0">
                <a:latin typeface="Arial Narrow" panose="020B0606020202030204" pitchFamily="34" charset="0"/>
              </a:rPr>
              <a:t>stanice </a:t>
            </a:r>
            <a:r>
              <a:rPr lang="hr-HR" dirty="0" smtClean="0">
                <a:latin typeface="Arial Narrow" panose="020B0606020202030204" pitchFamily="34" charset="0"/>
              </a:rPr>
              <a:t>zrelog tkiva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 smtClean="0">
                <a:latin typeface="Arial Narrow" panose="020B0606020202030204" pitchFamily="34" charset="0"/>
              </a:rPr>
              <a:t>monociti</a:t>
            </a:r>
            <a:r>
              <a:rPr lang="hr-HR" dirty="0" smtClean="0">
                <a:latin typeface="Arial Narrow" panose="020B0606020202030204" pitchFamily="34" charset="0"/>
              </a:rPr>
              <a:t>, </a:t>
            </a:r>
            <a:r>
              <a:rPr lang="hr-HR" dirty="0" err="1" smtClean="0">
                <a:latin typeface="Arial Narrow" panose="020B0606020202030204" pitchFamily="34" charset="0"/>
              </a:rPr>
              <a:t>makrofagi</a:t>
            </a:r>
            <a:r>
              <a:rPr lang="hr-HR" dirty="0" smtClean="0">
                <a:latin typeface="Arial Narrow" panose="020B0606020202030204" pitchFamily="34" charset="0"/>
              </a:rPr>
              <a:t>, </a:t>
            </a:r>
            <a:r>
              <a:rPr lang="hr-HR" dirty="0" err="1" smtClean="0">
                <a:latin typeface="Arial Narrow" panose="020B0606020202030204" pitchFamily="34" charset="0"/>
              </a:rPr>
              <a:t>granulociti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 smtClean="0">
                <a:latin typeface="Arial Narrow" panose="020B0606020202030204" pitchFamily="34" charset="0"/>
              </a:rPr>
              <a:t>mastociti</a:t>
            </a:r>
            <a:r>
              <a:rPr lang="hr-HR" dirty="0">
                <a:latin typeface="Arial Narrow" panose="020B0606020202030204" pitchFamily="34" charset="0"/>
              </a:rPr>
              <a:t>, vaskularne i </a:t>
            </a:r>
            <a:r>
              <a:rPr lang="hr-HR" dirty="0" err="1">
                <a:latin typeface="Arial Narrow" panose="020B0606020202030204" pitchFamily="34" charset="0"/>
              </a:rPr>
              <a:t>limfatičke</a:t>
            </a:r>
            <a:r>
              <a:rPr lang="hr-HR" dirty="0">
                <a:latin typeface="Arial Narrow" panose="020B0606020202030204" pitchFamily="34" charset="0"/>
              </a:rPr>
              <a:t> </a:t>
            </a:r>
            <a:r>
              <a:rPr lang="hr-HR" dirty="0" err="1">
                <a:latin typeface="Arial Narrow" panose="020B0606020202030204" pitchFamily="34" charset="0"/>
              </a:rPr>
              <a:t>endotelne</a:t>
            </a:r>
            <a:r>
              <a:rPr lang="hr-HR" dirty="0">
                <a:latin typeface="Arial Narrow" panose="020B0606020202030204" pitchFamily="34" charset="0"/>
              </a:rPr>
              <a:t> stanice </a:t>
            </a:r>
            <a:r>
              <a:rPr lang="hr-HR" dirty="0" err="1" smtClean="0">
                <a:latin typeface="Arial Narrow" panose="020B0606020202030204" pitchFamily="34" charset="0"/>
              </a:rPr>
              <a:t>iT-limfociti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endParaRPr lang="hr-HR" dirty="0" smtClean="0">
              <a:latin typeface="Arial Narrow" panose="020B0606020202030204" pitchFamily="34" charset="0"/>
            </a:endParaRPr>
          </a:p>
          <a:p>
            <a:r>
              <a:rPr lang="hr-HR" b="1" dirty="0" err="1" smtClean="0">
                <a:latin typeface="Arial Narrow" panose="020B0606020202030204" pitchFamily="34" charset="0"/>
              </a:rPr>
              <a:t>Humoralnu</a:t>
            </a:r>
            <a:r>
              <a:rPr lang="hr-HR" b="1" dirty="0" smtClean="0">
                <a:latin typeface="Arial Narrow" panose="020B0606020202030204" pitchFamily="34" charset="0"/>
              </a:rPr>
              <a:t> </a:t>
            </a:r>
            <a:r>
              <a:rPr lang="hr-HR" b="1" dirty="0">
                <a:latin typeface="Arial Narrow" panose="020B0606020202030204" pitchFamily="34" charset="0"/>
              </a:rPr>
              <a:t>komponentu </a:t>
            </a:r>
            <a:r>
              <a:rPr lang="hr-HR" b="1" dirty="0" smtClean="0">
                <a:latin typeface="Arial Narrow" panose="020B0606020202030204" pitchFamily="34" charset="0"/>
              </a:rPr>
              <a:t>čine: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 err="1" smtClean="0">
                <a:latin typeface="Arial Narrow" panose="020B0606020202030204" pitchFamily="34" charset="0"/>
              </a:rPr>
              <a:t>defenzini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>
                <a:latin typeface="Arial Narrow" panose="020B0606020202030204" pitchFamily="34" charset="0"/>
              </a:rPr>
              <a:t>katelicidini</a:t>
            </a:r>
            <a:r>
              <a:rPr lang="hr-HR" dirty="0">
                <a:latin typeface="Arial Narrow" panose="020B0606020202030204" pitchFamily="34" charset="0"/>
              </a:rPr>
              <a:t>, komplementi i </a:t>
            </a:r>
            <a:r>
              <a:rPr lang="hr-HR" dirty="0" smtClean="0">
                <a:latin typeface="Arial Narrow" panose="020B0606020202030204" pitchFamily="34" charset="0"/>
              </a:rPr>
              <a:t>njihovi regulatori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>
                <a:latin typeface="Arial Narrow" panose="020B0606020202030204" pitchFamily="34" charset="0"/>
              </a:rPr>
              <a:t>lektini</a:t>
            </a:r>
            <a:r>
              <a:rPr lang="hr-HR" dirty="0">
                <a:latin typeface="Arial Narrow" panose="020B0606020202030204" pitchFamily="34" charset="0"/>
              </a:rPr>
              <a:t> koji vežu </a:t>
            </a:r>
            <a:r>
              <a:rPr lang="hr-HR" dirty="0" err="1">
                <a:latin typeface="Arial Narrow" panose="020B0606020202030204" pitchFamily="34" charset="0"/>
              </a:rPr>
              <a:t>manozu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>
                <a:latin typeface="Arial Narrow" panose="020B0606020202030204" pitchFamily="34" charset="0"/>
              </a:rPr>
              <a:t>imunoglobulini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>
                <a:latin typeface="Arial Narrow" panose="020B0606020202030204" pitchFamily="34" charset="0"/>
              </a:rPr>
              <a:t>citokini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>
                <a:latin typeface="Arial Narrow" panose="020B0606020202030204" pitchFamily="34" charset="0"/>
              </a:rPr>
              <a:t>kemokini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 smtClean="0">
                <a:latin typeface="Arial Narrow" panose="020B0606020202030204" pitchFamily="34" charset="0"/>
              </a:rPr>
              <a:t>neuropeptidi,eikozanoidi</a:t>
            </a:r>
            <a:r>
              <a:rPr lang="hr-HR" dirty="0">
                <a:latin typeface="Arial Narrow" panose="020B0606020202030204" pitchFamily="34" charset="0"/>
              </a:rPr>
              <a:t>, </a:t>
            </a:r>
            <a:r>
              <a:rPr lang="hr-HR" dirty="0" err="1">
                <a:latin typeface="Arial Narrow" panose="020B0606020202030204" pitchFamily="34" charset="0"/>
              </a:rPr>
              <a:t>prostaglandini</a:t>
            </a:r>
            <a:r>
              <a:rPr lang="hr-HR" dirty="0">
                <a:latin typeface="Arial Narrow" panose="020B0606020202030204" pitchFamily="34" charset="0"/>
              </a:rPr>
              <a:t> i slobodni radikali.</a:t>
            </a:r>
          </a:p>
        </p:txBody>
      </p:sp>
    </p:spTree>
    <p:extLst>
      <p:ext uri="{BB962C8B-B14F-4D97-AF65-F5344CB8AC3E}">
        <p14:creationId xmlns:p14="http://schemas.microsoft.com/office/powerpoint/2010/main" val="87518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Antigen predočne stanice u koži</a:t>
            </a:r>
            <a:endParaRPr lang="hr-HR" dirty="0"/>
          </a:p>
        </p:txBody>
      </p:sp>
      <p:graphicFrame>
        <p:nvGraphicFramePr>
          <p:cNvPr id="112643" name="Object 7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37154893"/>
              </p:ext>
            </p:extLst>
          </p:nvPr>
        </p:nvGraphicFramePr>
        <p:xfrm>
          <a:off x="758283" y="1717991"/>
          <a:ext cx="8439150" cy="50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Drawing" r:id="rId4" imgW="8124825" imgH="7600950" progId="WPDraw30.Drawing">
                  <p:embed/>
                </p:oleObj>
              </mc:Choice>
              <mc:Fallback>
                <p:oleObj name="Drawing" r:id="rId4" imgW="8124825" imgH="7600950" progId="WPDraw30.Drawing">
                  <p:embed/>
                  <p:pic>
                    <p:nvPicPr>
                      <p:cNvPr id="112643" name="Object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83" y="1717991"/>
                        <a:ext cx="8439150" cy="5061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27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mtClean="0"/>
              <a:t>Fabrizijeva bursa</a:t>
            </a:r>
            <a:endParaRPr lang="hr-HR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58161" y="1765299"/>
            <a:ext cx="6477000" cy="5026025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eaLnBrk="1" hangingPunct="1"/>
            <a:r>
              <a:rPr lang="hr-HR" altLang="sr-Latn-RS" sz="2800" dirty="0"/>
              <a:t>Mjesto sazrijevanja </a:t>
            </a:r>
            <a:r>
              <a:rPr lang="hr-HR" altLang="sr-Latn-RS" sz="2800" dirty="0" err="1"/>
              <a:t>limfocita</a:t>
            </a:r>
            <a:r>
              <a:rPr lang="hr-HR" altLang="sr-Latn-RS" sz="2800" dirty="0"/>
              <a:t> B u gmazova i ptica je </a:t>
            </a:r>
            <a:r>
              <a:rPr lang="hr-HR" altLang="sr-Latn-RS" sz="2800" b="1" dirty="0" err="1"/>
              <a:t>Fabrizijeva</a:t>
            </a:r>
            <a:r>
              <a:rPr lang="hr-HR" altLang="sr-Latn-RS" sz="2800" b="1" dirty="0"/>
              <a:t> </a:t>
            </a:r>
            <a:r>
              <a:rPr lang="hr-HR" altLang="sr-Latn-RS" sz="2800" b="1" dirty="0" err="1"/>
              <a:t>bursa</a:t>
            </a:r>
            <a:r>
              <a:rPr lang="hr-HR" altLang="sr-Latn-RS" sz="2800" dirty="0"/>
              <a:t>, a njeni </a:t>
            </a:r>
            <a:r>
              <a:rPr lang="hr-HR" altLang="sr-Latn-RS" sz="2800" dirty="0" err="1"/>
              <a:t>analozi</a:t>
            </a:r>
            <a:r>
              <a:rPr lang="hr-HR" altLang="sr-Latn-RS" sz="2800" dirty="0"/>
              <a:t> u sisavaca jesu </a:t>
            </a:r>
            <a:r>
              <a:rPr lang="hr-HR" altLang="sr-Latn-RS" sz="2800" b="1" dirty="0"/>
              <a:t>fetalna jetra i koštana srž</a:t>
            </a:r>
            <a:r>
              <a:rPr lang="hr-HR" altLang="sr-Latn-RS" sz="2800" dirty="0"/>
              <a:t>. </a:t>
            </a:r>
          </a:p>
          <a:p>
            <a:pPr algn="just" eaLnBrk="1" hangingPunct="1"/>
            <a:r>
              <a:rPr lang="hr-HR" altLang="sr-Latn-RS" sz="2800" dirty="0"/>
              <a:t>G</a:t>
            </a:r>
            <a:r>
              <a:rPr lang="hr-HR" altLang="sr-Latn-RS" sz="2400" dirty="0"/>
              <a:t>rađen iz brojnih </a:t>
            </a:r>
            <a:r>
              <a:rPr lang="hr-HR" altLang="sr-Latn-RS" sz="2400" dirty="0" err="1"/>
              <a:t>folikla</a:t>
            </a:r>
            <a:r>
              <a:rPr lang="hr-HR" altLang="sr-Latn-RS" sz="2400" dirty="0"/>
              <a:t> (oko 10</a:t>
            </a:r>
            <a:r>
              <a:rPr lang="hr-HR" altLang="sr-Latn-RS" sz="2400" baseline="30000" dirty="0"/>
              <a:t>4</a:t>
            </a:r>
            <a:r>
              <a:rPr lang="hr-HR" altLang="sr-Latn-RS" sz="2400" dirty="0"/>
              <a:t>) odvojenih vezivnim tkivom</a:t>
            </a:r>
          </a:p>
          <a:p>
            <a:pPr algn="just" eaLnBrk="1" hangingPunct="1"/>
            <a:r>
              <a:rPr lang="hr-HR" altLang="sr-Latn-RS" sz="2400" dirty="0" err="1"/>
              <a:t>Folikule</a:t>
            </a:r>
            <a:r>
              <a:rPr lang="hr-HR" altLang="sr-Latn-RS" sz="2400" dirty="0"/>
              <a:t> građene iz kore i medule (između retikularne stanice i kapilare</a:t>
            </a:r>
            <a:r>
              <a:rPr lang="hr-HR" altLang="sr-Latn-RS" sz="2400" dirty="0" smtClean="0"/>
              <a:t>)</a:t>
            </a:r>
            <a:endParaRPr lang="hr-HR" altLang="sr-Latn-RS" sz="2800" dirty="0"/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type="clipArt" sz="half" idx="4294967295"/>
            <p:extLst>
              <p:ext uri="{D42A27DB-BD31-4B8C-83A1-F6EECF244321}">
                <p14:modId xmlns:p14="http://schemas.microsoft.com/office/powerpoint/2010/main" val="2521838468"/>
              </p:ext>
            </p:extLst>
          </p:nvPr>
        </p:nvGraphicFramePr>
        <p:xfrm>
          <a:off x="935665" y="1765299"/>
          <a:ext cx="3871913" cy="246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CorelPhotoPaint.Image.10" r:id="rId3" imgW="1974941" imgH="1258507" progId="CorelPhotoPaint.Image.10">
                  <p:embed/>
                </p:oleObj>
              </mc:Choice>
              <mc:Fallback>
                <p:oleObj name="CorelPhotoPaint.Image.10" r:id="rId3" imgW="1974941" imgH="1258507" progId="CorelPhotoPaint.Image.10">
                  <p:embed/>
                  <p:pic>
                    <p:nvPicPr>
                      <p:cNvPr id="2253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665" y="1765299"/>
                        <a:ext cx="3871913" cy="2468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64" y="4281171"/>
            <a:ext cx="38719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.pptx" id="{C8B94E25-33BD-45D5-BF09-DFDE6F66F827}" vid="{3906A810-667D-48F7-952C-A904CEA9ED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4598</Words>
  <Application>Microsoft Office PowerPoint</Application>
  <PresentationFormat>Widescreen</PresentationFormat>
  <Paragraphs>720</Paragraphs>
  <Slides>84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108" baseType="lpstr">
      <vt:lpstr>Arial</vt:lpstr>
      <vt:lpstr>Arial Black</vt:lpstr>
      <vt:lpstr>Arial Bold</vt:lpstr>
      <vt:lpstr>Arial Narrow</vt:lpstr>
      <vt:lpstr>Calibri</vt:lpstr>
      <vt:lpstr>Comic Sans MS</vt:lpstr>
      <vt:lpstr>Courier New</vt:lpstr>
      <vt:lpstr>Franklin Gothic Book</vt:lpstr>
      <vt:lpstr>Franklin Gothic Demi</vt:lpstr>
      <vt:lpstr>Garamond</vt:lpstr>
      <vt:lpstr>Helvetica</vt:lpstr>
      <vt:lpstr>Impact</vt:lpstr>
      <vt:lpstr>Symbol</vt:lpstr>
      <vt:lpstr>Tahoma</vt:lpstr>
      <vt:lpstr>Times New Roman</vt:lpstr>
      <vt:lpstr>Wingdings</vt:lpstr>
      <vt:lpstr>Wingdings 2</vt:lpstr>
      <vt:lpstr>WP MathA</vt:lpstr>
      <vt:lpstr>WP MultinationalA Roman</vt:lpstr>
      <vt:lpstr>DividendVTI</vt:lpstr>
      <vt:lpstr>Slika</vt:lpstr>
      <vt:lpstr>CorelPhotoPaint.Image.10</vt:lpstr>
      <vt:lpstr>Drawing</vt:lpstr>
      <vt:lpstr>Document</vt:lpstr>
      <vt:lpstr>Stanice, tkiva i organi imunosnog sustava</vt:lpstr>
      <vt:lpstr>Glavne komponente imunosnog sustava</vt:lpstr>
      <vt:lpstr>Organi imunološkog sustava</vt:lpstr>
      <vt:lpstr>Temeljna zadaća primarnih i sekundarnih imunosnih organa</vt:lpstr>
      <vt:lpstr>Funkcionalna organizacija limfoidnog tkiva</vt:lpstr>
      <vt:lpstr>PowerPoint Presentation</vt:lpstr>
      <vt:lpstr>Značajke za razlikovanje primarnih od sekundarnih organa </vt:lpstr>
      <vt:lpstr>Organi imunosnog sustava </vt:lpstr>
      <vt:lpstr>Fabrizijeva bursa</vt:lpstr>
      <vt:lpstr>Koštana srž</vt:lpstr>
      <vt:lpstr> Koštana srž; shematski prikaz</vt:lpstr>
      <vt:lpstr>PowerPoint Presentation</vt:lpstr>
      <vt:lpstr>PowerPoint Presentation</vt:lpstr>
      <vt:lpstr>Podrijetlo stanica imunosnog sustava-proces hematopoieze</vt:lpstr>
      <vt:lpstr>Obilježja hematopoietskih matičnih stanica i regulacija hematopoieze</vt:lpstr>
      <vt:lpstr>Hematopoieza; shematski prikaz</vt:lpstr>
      <vt:lpstr>Regulaciji proliferacije i diferencijacije stanica</vt:lpstr>
      <vt:lpstr>PowerPoint Presentation</vt:lpstr>
      <vt:lpstr>Onkogeni u hematološkim neoplazijama</vt:lpstr>
      <vt:lpstr>Sazrijevanje limfocita</vt:lpstr>
      <vt:lpstr>Stupnjevi sazrijevanja stanica B</vt:lpstr>
      <vt:lpstr>Timus </vt:lpstr>
      <vt:lpstr>Timus; shematski prikaz</vt:lpstr>
      <vt:lpstr>PowerPoint Presentation</vt:lpstr>
      <vt:lpstr>Antigen predočne stanice timusa</vt:lpstr>
      <vt:lpstr>PowerPoint Presentation</vt:lpstr>
      <vt:lpstr>Stupnjevi sazrijevanja stanica T</vt:lpstr>
      <vt:lpstr>Razvoj limfocita</vt:lpstr>
      <vt:lpstr>PowerPoint Presentation</vt:lpstr>
      <vt:lpstr>PowerPoint Presentation</vt:lpstr>
      <vt:lpstr>Limfni čvorovi  </vt:lpstr>
      <vt:lpstr>PowerPoint Presentation</vt:lpstr>
      <vt:lpstr>Građa limfnog čvora; shematski prikaz </vt:lpstr>
      <vt:lpstr>Putevi dopreme antigena  folikularnim stanicama B</vt:lpstr>
      <vt:lpstr>PowerPoint Presentation</vt:lpstr>
      <vt:lpstr>PowerPoint Presentation</vt:lpstr>
      <vt:lpstr>PowerPoint Presentation</vt:lpstr>
      <vt:lpstr>Limfni sustav</vt:lpstr>
      <vt:lpstr>Uloga limfnog sustava:</vt:lpstr>
      <vt:lpstr>Limfni sustav čovjeka</vt:lpstr>
      <vt:lpstr>PowerPoint Presentation</vt:lpstr>
      <vt:lpstr>PowerPoint Presentation</vt:lpstr>
      <vt:lpstr>Slezena</vt:lpstr>
      <vt:lpstr>Građa slezene; shematski prikaz </vt:lpstr>
      <vt:lpstr>Građa bijele pulpe slezene</vt:lpstr>
      <vt:lpstr>Limfna tkiva drugih organskih sustava</vt:lpstr>
      <vt:lpstr>Limfatičko tkivo probavnog sustava</vt:lpstr>
      <vt:lpstr>Strukturna organizacija Peyerovih ploča i smještaj M stanica; shematski prikaz</vt:lpstr>
      <vt:lpstr>  Građe epitela iznad Peyerove ploče, s M-stanicama za prijenos antigena </vt:lpstr>
      <vt:lpstr>Probavni imunosni sustaV</vt:lpstr>
      <vt:lpstr>Epitelne zapreke i urođene limfoidne stanice</vt:lpstr>
      <vt:lpstr>Adaptivna imunost probavnog imunosnog sustava</vt:lpstr>
      <vt:lpstr>IMUNOSNA OBRANA CRIJEVNE MUKOZE </vt:lpstr>
      <vt:lpstr>Humoralna imunost u probavnom sustavu</vt:lpstr>
      <vt:lpstr>Enterocit, epitelna stanica crijeva</vt:lpstr>
      <vt:lpstr>Svojsvo udomaćivanja crijevnih limfocita</vt:lpstr>
      <vt:lpstr>SPRIJEČAVANJE PATOLOŠKOG TRANSPORTA KROZ CRIJEVNU BARIJERU</vt:lpstr>
      <vt:lpstr>SELEKTIVNOST BARIJERE</vt:lpstr>
      <vt:lpstr>CITOKINI U MUKOZNIM SEKRETIMA</vt:lpstr>
      <vt:lpstr>NEIMUNOSNA/NESPECIFIČNA OBRANA MUKOZA</vt:lpstr>
      <vt:lpstr>LIMFATIČKA TKIVA PROBAVNOG SUSTAVA (LTPS)</vt:lpstr>
      <vt:lpstr>Epitel dušnika</vt:lpstr>
      <vt:lpstr>Tonzile </vt:lpstr>
      <vt:lpstr>BIOLOŠKE ZNAČAJKE MUKOZNOG IMUNOSNOG SUSTAVA</vt:lpstr>
      <vt:lpstr>Mukozne površine </vt:lpstr>
      <vt:lpstr>Stanice imunosnog sustava kože</vt:lpstr>
      <vt:lpstr>Svojsvo udomaćivanja limfocita u koži</vt:lpstr>
      <vt:lpstr>PowerPoint Presentation</vt:lpstr>
      <vt:lpstr>PowerPoint Presentation</vt:lpstr>
      <vt:lpstr>PowerPoint Presentation</vt:lpstr>
      <vt:lpstr>Eozinofili</vt:lpstr>
      <vt:lpstr>PowerPoint Presentation</vt:lpstr>
      <vt:lpstr>PowerPoint Presentation</vt:lpstr>
      <vt:lpstr>Ultrastruktura makrofaga</vt:lpstr>
      <vt:lpstr>Makrofagi fagocitiraju bakterije </vt:lpstr>
      <vt:lpstr>PowerPoint Presentation</vt:lpstr>
      <vt:lpstr>PowerPoint Presentation</vt:lpstr>
      <vt:lpstr>NK stanice napadaju tumorsku stanicu</vt:lpstr>
      <vt:lpstr>PowerPoint Presentation</vt:lpstr>
      <vt:lpstr>PowerPoint Presentation</vt:lpstr>
      <vt:lpstr>B-limfocit </vt:lpstr>
      <vt:lpstr>T-limfocit </vt:lpstr>
      <vt:lpstr>Imunosni sustav kože</vt:lpstr>
      <vt:lpstr>Antigen predočne stanice u koži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2021-06-17T10:42:18Z</dcterms:created>
  <dcterms:modified xsi:type="dcterms:W3CDTF">2024-11-19T11:39:01Z</dcterms:modified>
</cp:coreProperties>
</file>