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5/11/2022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5/11/2022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5/11/2022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5/11/2022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5/11/2022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5/11/2022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5/11/2022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5/11/2022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5/11/2022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5/11/2022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5/11/2022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5/11/2022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CC4B4-CABF-463D-9A50-BE2250CCD2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Intrinzično neuređeni proteini u staničnoj signalizaciji i regulaciji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7D23D9-2D95-4204-A6A3-FEA856E9EC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Lea Barbarić</a:t>
            </a:r>
          </a:p>
          <a:p>
            <a:r>
              <a:rPr lang="hr-HR" dirty="0"/>
              <a:t>Kemijski seminar 1</a:t>
            </a:r>
          </a:p>
          <a:p>
            <a:r>
              <a:rPr lang="en-US" dirty="0"/>
              <a:t>P. E. Wright, H. J. Dyson, </a:t>
            </a:r>
            <a:r>
              <a:rPr lang="en-US" i="1" dirty="0"/>
              <a:t>Nat Rev Mol Cell Biol</a:t>
            </a:r>
            <a:r>
              <a:rPr lang="en-US" dirty="0"/>
              <a:t> </a:t>
            </a:r>
            <a:r>
              <a:rPr lang="en-US" b="1" dirty="0"/>
              <a:t>16</a:t>
            </a:r>
            <a:r>
              <a:rPr lang="en-US" dirty="0"/>
              <a:t> (2015) 18-29.</a:t>
            </a: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35823857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6AF36-A3C9-4B2C-B4A6-04F95BE7D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Hvala na pažnji</a:t>
            </a:r>
          </a:p>
        </p:txBody>
      </p:sp>
    </p:spTree>
    <p:extLst>
      <p:ext uri="{BB962C8B-B14F-4D97-AF65-F5344CB8AC3E}">
        <p14:creationId xmlns:p14="http://schemas.microsoft.com/office/powerpoint/2010/main" val="1991602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18CEC-51F7-49FF-B130-1D8C2EF0E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Što su to intrinzično neuređeni proteini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53BEA-ADC1-43F3-AD6C-1C69E0302C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Važan dio stanične signalizacije</a:t>
            </a:r>
          </a:p>
          <a:p>
            <a:r>
              <a:rPr lang="hr-HR" dirty="0"/>
              <a:t>Sposobnost tvorenja raznih interakcija</a:t>
            </a:r>
          </a:p>
          <a:p>
            <a:r>
              <a:rPr lang="hr-HR" dirty="0"/>
              <a:t>Fleksibilnost</a:t>
            </a:r>
          </a:p>
          <a:p>
            <a:r>
              <a:rPr lang="hr-HR" dirty="0"/>
              <a:t>Ne mogu se pravilno smatati</a:t>
            </a:r>
          </a:p>
          <a:p>
            <a:r>
              <a:rPr lang="hr-HR" dirty="0"/>
              <a:t>Neuređenost potječe iz primarne strukture</a:t>
            </a:r>
          </a:p>
          <a:p>
            <a:r>
              <a:rPr lang="hr-HR" dirty="0"/>
              <a:t>Vezanje nukleinskih kiselina, proteina i malih molekula</a:t>
            </a:r>
          </a:p>
          <a:p>
            <a:r>
              <a:rPr lang="hr-HR" dirty="0"/>
              <a:t>Uloga u mnogim biološkim procesima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99617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8A7D3-D0E2-4F3B-B262-F43C45131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OPćenito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14FE00-10BD-4BC8-91BE-977DC354D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Analizom genoma, uočeno je da su neuređene regije česte kod eukariotskih proteina</a:t>
            </a:r>
          </a:p>
          <a:p>
            <a:r>
              <a:rPr lang="hr-HR" dirty="0"/>
              <a:t>Niska kompleksnost aminokiselinskog slijeda </a:t>
            </a:r>
            <a:r>
              <a:rPr lang="hr-HR" dirty="0">
                <a:sym typeface="Wingdings" panose="05000000000000000000" pitchFamily="2" charset="2"/>
              </a:rPr>
              <a:t> pretežito hidrofilne, nabijene ak</a:t>
            </a:r>
          </a:p>
          <a:p>
            <a:r>
              <a:rPr lang="hr-HR" dirty="0">
                <a:sym typeface="Wingdings" panose="05000000000000000000" pitchFamily="2" charset="2"/>
              </a:rPr>
              <a:t>Fluktuiraju između mnoštvo različitih konformacija</a:t>
            </a:r>
          </a:p>
          <a:p>
            <a:r>
              <a:rPr lang="hr-HR" dirty="0">
                <a:sym typeface="Wingdings" panose="05000000000000000000" pitchFamily="2" charset="2"/>
              </a:rPr>
              <a:t>Mogu biti potpuno ili dijelomično neuređeni</a:t>
            </a:r>
          </a:p>
          <a:p>
            <a:r>
              <a:rPr lang="hr-HR" dirty="0">
                <a:sym typeface="Wingdings" panose="05000000000000000000" pitchFamily="2" charset="2"/>
              </a:rPr>
              <a:t>Većina eukariotskog proteoma = neuređene + pravilno smotane globularne regije</a:t>
            </a:r>
          </a:p>
          <a:p>
            <a:r>
              <a:rPr lang="hr-HR" dirty="0"/>
              <a:t>Čvorišta u signalizacijskim mrežama</a:t>
            </a:r>
          </a:p>
        </p:txBody>
      </p:sp>
    </p:spTree>
    <p:extLst>
      <p:ext uri="{BB962C8B-B14F-4D97-AF65-F5344CB8AC3E}">
        <p14:creationId xmlns:p14="http://schemas.microsoft.com/office/powerpoint/2010/main" val="3124048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276C2-3B93-408A-96AC-B73EC546E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KARAKTERIZIRANJE NEUREĐENOSTI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3422F-FFDD-4B71-9765-4BC49DBCF2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Web-serveri povezani s bazama podataka sekvenci neuređenih regija ljudskog proteoma</a:t>
            </a:r>
          </a:p>
          <a:p>
            <a:r>
              <a:rPr lang="hr-HR" dirty="0"/>
              <a:t>Programi poput DisProt Predictor of Protein Disorder (DisProt) ili Prediction of Intrinsically Unstructured Proteins (IUPred) </a:t>
            </a:r>
          </a:p>
          <a:p>
            <a:r>
              <a:rPr lang="hr-HR" dirty="0"/>
              <a:t>Mogu se kreirati ansambli struktura koji se mogu analizirati pomoću metoda poput NMR-a i SAXS-a</a:t>
            </a:r>
          </a:p>
          <a:p>
            <a:r>
              <a:rPr lang="hr-HR" dirty="0"/>
              <a:t>Rentgenska kristalografija ili NMR za određivanje struktura u veznoj konformaciji</a:t>
            </a:r>
          </a:p>
        </p:txBody>
      </p:sp>
    </p:spTree>
    <p:extLst>
      <p:ext uri="{BB962C8B-B14F-4D97-AF65-F5344CB8AC3E}">
        <p14:creationId xmlns:p14="http://schemas.microsoft.com/office/powerpoint/2010/main" val="3655875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C2ACA-C2FF-4E1B-94A0-239143893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MOTIVI INTERAKCIJA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0A3CA-61BB-41FD-8E99-BBF3531500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Često sadrže sekvence koje mogu vezati nukleinske kiseline, proteine i male molekule</a:t>
            </a:r>
          </a:p>
          <a:p>
            <a:r>
              <a:rPr lang="hr-HR" dirty="0"/>
              <a:t>Ljudski proteom </a:t>
            </a:r>
            <a:r>
              <a:rPr lang="hr-HR" dirty="0">
                <a:sym typeface="Wingdings" panose="05000000000000000000" pitchFamily="2" charset="2"/>
              </a:rPr>
              <a:t> više od 100 tisuća takvih motiva</a:t>
            </a:r>
            <a:endParaRPr lang="hr-HR" dirty="0"/>
          </a:p>
          <a:p>
            <a:r>
              <a:rPr lang="hr-HR" dirty="0"/>
              <a:t>Polimorfizam</a:t>
            </a:r>
          </a:p>
          <a:p>
            <a:r>
              <a:rPr lang="hr-HR" dirty="0"/>
              <a:t>Prilikom interakcije, odnosno vezanja, neuređene strukture smataju se u pravilne </a:t>
            </a:r>
            <a:r>
              <a:rPr lang="hr-HR" dirty="0">
                <a:sym typeface="Wingdings" panose="05000000000000000000" pitchFamily="2" charset="2"/>
              </a:rPr>
              <a:t> mehanizam </a:t>
            </a:r>
            <a:r>
              <a:rPr lang="hr-HR" i="1" dirty="0">
                <a:sym typeface="Wingdings" panose="05000000000000000000" pitchFamily="2" charset="2"/>
              </a:rPr>
              <a:t>coupled binding and folding</a:t>
            </a:r>
            <a:endParaRPr lang="hr-HR" i="1" dirty="0"/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9A4ADD6-5DE0-47FC-A5CB-4C77236D505B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3215957" y="4906589"/>
            <a:ext cx="5760085" cy="16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788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5D759-A811-4DDE-B254-384B1AD52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9619" y="804672"/>
            <a:ext cx="4486656" cy="1141497"/>
          </a:xfrm>
        </p:spPr>
        <p:txBody>
          <a:bodyPr/>
          <a:lstStyle/>
          <a:p>
            <a:r>
              <a:rPr lang="hr-HR" dirty="0"/>
              <a:t>Čvorišta signalizacije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086F8-DAA2-4446-88F4-D2374EB251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Neuređene regije sadrže višestruke interakcijske motive </a:t>
            </a:r>
            <a:r>
              <a:rPr lang="hr-HR" dirty="0">
                <a:sym typeface="Wingdings" panose="05000000000000000000" pitchFamily="2" charset="2"/>
              </a:rPr>
              <a:t> vezanje raznih liganada</a:t>
            </a:r>
          </a:p>
          <a:p>
            <a:r>
              <a:rPr lang="hr-HR" dirty="0">
                <a:sym typeface="Wingdings" panose="05000000000000000000" pitchFamily="2" charset="2"/>
              </a:rPr>
              <a:t>Lako slaganje u komplekse višeg reda (signalosomi)</a:t>
            </a:r>
          </a:p>
          <a:p>
            <a:r>
              <a:rPr lang="hr-HR" dirty="0">
                <a:sym typeface="Wingdings" panose="05000000000000000000" pitchFamily="2" charset="2"/>
              </a:rPr>
              <a:t>Slobodna energija vezanja nije homogeno raspoređena preko svih veznih mjesta</a:t>
            </a:r>
          </a:p>
          <a:p>
            <a:r>
              <a:rPr lang="hr-HR" dirty="0">
                <a:sym typeface="Wingdings" panose="05000000000000000000" pitchFamily="2" charset="2"/>
              </a:rPr>
              <a:t>Dinamička vezna mjesta = slab afinitet vezanja, fluktuiranje između različitih konformacija</a:t>
            </a:r>
          </a:p>
          <a:p>
            <a:r>
              <a:rPr lang="hr-HR" dirty="0">
                <a:sym typeface="Wingdings" panose="05000000000000000000" pitchFamily="2" charset="2"/>
              </a:rPr>
              <a:t>Statička vezna mjesta = visoki afinitet, čvrsto vezanje</a:t>
            </a:r>
          </a:p>
          <a:p>
            <a:r>
              <a:rPr lang="hr-HR" dirty="0">
                <a:sym typeface="Wingdings" panose="05000000000000000000" pitchFamily="2" charset="2"/>
              </a:rPr>
              <a:t>Dodatna regulacija kroz posttranslacijske modifikacije i alosteriju</a:t>
            </a:r>
            <a:endParaRPr lang="hr-HR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ACB67AB-C979-4944-A8BA-F7494F268AF9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52" t="30746" r="36051" b="29757"/>
          <a:stretch/>
        </p:blipFill>
        <p:spPr bwMode="auto">
          <a:xfrm>
            <a:off x="886650" y="2880868"/>
            <a:ext cx="4252595" cy="317246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067980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8AB19-CB4B-4C9F-B865-840D7E292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Posttranslacijske modifikacije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4EC4095-38B5-4308-B7E1-4982A2DEA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Često veliki klasteri modifikacija</a:t>
            </a:r>
          </a:p>
          <a:p>
            <a:r>
              <a:rPr lang="hr-HR" dirty="0"/>
              <a:t>Preko milijun interakcijskih motiva u humanom proteomu</a:t>
            </a:r>
          </a:p>
          <a:p>
            <a:r>
              <a:rPr lang="hr-HR" dirty="0"/>
              <a:t>Acetilaze, kinaze, metilaze i drugi enzimi</a:t>
            </a:r>
          </a:p>
          <a:p>
            <a:r>
              <a:rPr lang="hr-HR" dirty="0"/>
              <a:t>Najčešća modifikacija = fosforilacija</a:t>
            </a:r>
          </a:p>
          <a:p>
            <a:r>
              <a:rPr lang="hr-HR" dirty="0"/>
              <a:t>Može biti jednostruka ili višestruka</a:t>
            </a:r>
          </a:p>
          <a:p>
            <a:r>
              <a:rPr lang="hr-HR" dirty="0"/>
              <a:t>Kombinacija posttranslacijskih modifikacija rezultira različitim signalima </a:t>
            </a:r>
            <a:r>
              <a:rPr lang="hr-HR" dirty="0">
                <a:sym typeface="Wingdings" panose="05000000000000000000" pitchFamily="2" charset="2"/>
              </a:rPr>
              <a:t> različiti signalni putevi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19378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A4EF5-15C8-412F-A09B-EE6189620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Signalizacijski kompleksi višeg reda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B3BFC-930E-403F-A24D-CAA200BDCE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58642" y="3677934"/>
            <a:ext cx="3794760" cy="2194037"/>
          </a:xfrm>
        </p:spPr>
        <p:txBody>
          <a:bodyPr>
            <a:normAutofit fontScale="92500" lnSpcReduction="20000"/>
          </a:bodyPr>
          <a:lstStyle/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hr-HR" dirty="0"/>
              <a:t>- Kompleksi višeg reda zvani signalosomi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hr-HR" dirty="0"/>
              <a:t>- Amplificiraju signal, doprinose prostornoj i vremenskoj kontroli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hr-HR" dirty="0"/>
              <a:t>- Nastajanje komplekasa kroz reverzibilne protein-protein interakcije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hr-HR" dirty="0"/>
              <a:t>- Citoplazmatske i jezgrene granule bez membrana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hr-HR" dirty="0"/>
              <a:t>- Kinaza mTORC1 koja regulira stanični rast i metabolizam</a:t>
            </a:r>
          </a:p>
        </p:txBody>
      </p: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11FBE661-B38D-40F9-A012-6C96EFA648E5}"/>
              </a:ext>
            </a:extLst>
          </p:cNvPr>
          <p:cNvPicPr>
            <a:picLocks noGrp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47" r="13947"/>
          <a:stretch/>
        </p:blipFill>
        <p:spPr bwMode="auto"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40231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847E218-06FF-4EEE-A130-D66422AFB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Alternativni splicing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B0FBCB-FD81-471B-9177-43373CAB85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255264"/>
          </a:xfrm>
        </p:spPr>
        <p:txBody>
          <a:bodyPr>
            <a:normAutofit fontScale="92500"/>
          </a:bodyPr>
          <a:lstStyle/>
          <a:p>
            <a:r>
              <a:rPr lang="hr-HR" dirty="0"/>
              <a:t>90% humanih gena</a:t>
            </a:r>
          </a:p>
          <a:p>
            <a:r>
              <a:rPr lang="hr-HR" dirty="0"/>
              <a:t>Tkivo-specifični eksoni = bogati neuređenim regijama, konstitutivni eksoni = bogati pravilno smotanim regijama</a:t>
            </a:r>
          </a:p>
          <a:p>
            <a:r>
              <a:rPr lang="hr-HR" dirty="0"/>
              <a:t>Regulacija signala ovisno o tipu stanice i tkiva</a:t>
            </a:r>
          </a:p>
          <a:p>
            <a:r>
              <a:rPr lang="hr-HR" dirty="0"/>
              <a:t>Uloga u pre-mRNA splicingu i alternativnom splicingu koje katalizira spliceosom</a:t>
            </a:r>
          </a:p>
          <a:p>
            <a:r>
              <a:rPr lang="hr-HR" dirty="0"/>
              <a:t>Nastajanje spliceosoma i prepoznavanje mRNA = veliki udio neuređenih proteina</a:t>
            </a:r>
          </a:p>
          <a:p>
            <a:r>
              <a:rPr lang="hr-HR" dirty="0"/>
              <a:t>Katalitička jezgra spliceosoma = veliki udio uređenih proteina</a:t>
            </a:r>
          </a:p>
          <a:p>
            <a:r>
              <a:rPr lang="hr-HR" dirty="0"/>
              <a:t>Regulacija posttranslacijskim modifikacijama u neuređenim dijelovima</a:t>
            </a:r>
          </a:p>
        </p:txBody>
      </p:sp>
    </p:spTree>
    <p:extLst>
      <p:ext uri="{BB962C8B-B14F-4D97-AF65-F5344CB8AC3E}">
        <p14:creationId xmlns:p14="http://schemas.microsoft.com/office/powerpoint/2010/main" val="1145481595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653</TotalTime>
  <Words>430</Words>
  <Application>Microsoft Office PowerPoint</Application>
  <PresentationFormat>Widescreen</PresentationFormat>
  <Paragraphs>58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Courier New</vt:lpstr>
      <vt:lpstr>Gill Sans MT</vt:lpstr>
      <vt:lpstr>Wingdings</vt:lpstr>
      <vt:lpstr>Parcel</vt:lpstr>
      <vt:lpstr>Intrinzično neuređeni proteini u staničnoj signalizaciji i regulaciji</vt:lpstr>
      <vt:lpstr>Što su to intrinzično neuređeni proteini</vt:lpstr>
      <vt:lpstr>OPćenito</vt:lpstr>
      <vt:lpstr>KARAKTERIZIRANJE NEUREĐENOSTI</vt:lpstr>
      <vt:lpstr>MOTIVI INTERAKCIJA</vt:lpstr>
      <vt:lpstr>Čvorišta signalizacije</vt:lpstr>
      <vt:lpstr>Posttranslacijske modifikacije</vt:lpstr>
      <vt:lpstr>Signalizacijski kompleksi višeg reda</vt:lpstr>
      <vt:lpstr>Alternativni splicing</vt:lpstr>
      <vt:lpstr>Hvala na pažnji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Intrinzično neuređeni proteini u staničnoj signalizaciji i regulaciji</dc:title>
  <dc:creator>IRB</dc:creator>
  <cp:lastModifiedBy>IRB</cp:lastModifiedBy>
  <cp:revision>14</cp:revision>
  <dcterms:created xsi:type="dcterms:W3CDTF">2022-05-09T08:24:00Z</dcterms:created>
  <dcterms:modified xsi:type="dcterms:W3CDTF">2022-05-11T09:30:40Z</dcterms:modified>
</cp:coreProperties>
</file>