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0" r:id="rId4"/>
    <p:sldId id="263" r:id="rId5"/>
    <p:sldId id="264" r:id="rId6"/>
    <p:sldId id="265" r:id="rId7"/>
    <p:sldId id="266" r:id="rId8"/>
    <p:sldId id="268" r:id="rId9"/>
    <p:sldId id="269" r:id="rId10"/>
    <p:sldId id="271" r:id="rId11"/>
    <p:sldId id="272" r:id="rId12"/>
    <p:sldId id="274" r:id="rId13"/>
    <p:sldId id="275" r:id="rId14"/>
    <p:sldId id="286" r:id="rId15"/>
    <p:sldId id="287" r:id="rId16"/>
    <p:sldId id="277" r:id="rId17"/>
    <p:sldId id="279" r:id="rId18"/>
    <p:sldId id="280" r:id="rId19"/>
    <p:sldId id="288" r:id="rId20"/>
    <p:sldId id="281" r:id="rId21"/>
    <p:sldId id="282" r:id="rId22"/>
    <p:sldId id="283" r:id="rId23"/>
    <p:sldId id="284" r:id="rId24"/>
    <p:sldId id="285"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05" autoAdjust="0"/>
  </p:normalViewPr>
  <p:slideViewPr>
    <p:cSldViewPr>
      <p:cViewPr varScale="1">
        <p:scale>
          <a:sx n="111" d="100"/>
          <a:sy n="111" d="100"/>
        </p:scale>
        <p:origin x="100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RP\RP1\I%20-%20MS%20Office\Excel%20-%20primjeri\vjezb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4596027137634"/>
          <c:y val="6.8376105764557216E-2"/>
          <c:w val="0.78984870475384528"/>
          <c:h val="0.79822506561679785"/>
        </c:manualLayout>
      </c:layout>
      <c:scatterChart>
        <c:scatterStyle val="smoothMarker"/>
        <c:varyColors val="0"/>
        <c:ser>
          <c:idx val="0"/>
          <c:order val="0"/>
          <c:marker>
            <c:symbol val="none"/>
          </c:marker>
          <c:xVal>
            <c:numRef>
              <c:f>Sheet1!$B$14:$B$24</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Sheet1!$C$14:$C$24</c:f>
              <c:numCache>
                <c:formatCode>General</c:formatCode>
                <c:ptCount val="11"/>
                <c:pt idx="0">
                  <c:v>45</c:v>
                </c:pt>
                <c:pt idx="1">
                  <c:v>49.7</c:v>
                </c:pt>
                <c:pt idx="2">
                  <c:v>53.8</c:v>
                </c:pt>
                <c:pt idx="3">
                  <c:v>57.3</c:v>
                </c:pt>
                <c:pt idx="4">
                  <c:v>60.2</c:v>
                </c:pt>
                <c:pt idx="5">
                  <c:v>62.5</c:v>
                </c:pt>
                <c:pt idx="6">
                  <c:v>64.2</c:v>
                </c:pt>
                <c:pt idx="7">
                  <c:v>65.300000000000011</c:v>
                </c:pt>
                <c:pt idx="8">
                  <c:v>65.8</c:v>
                </c:pt>
                <c:pt idx="9">
                  <c:v>65.7</c:v>
                </c:pt>
                <c:pt idx="10">
                  <c:v>65</c:v>
                </c:pt>
              </c:numCache>
            </c:numRef>
          </c:yVal>
          <c:smooth val="1"/>
          <c:extLst>
            <c:ext xmlns:c16="http://schemas.microsoft.com/office/drawing/2014/chart" uri="{C3380CC4-5D6E-409C-BE32-E72D297353CC}">
              <c16:uniqueId val="{00000000-D730-40C5-B2FC-76F666121883}"/>
            </c:ext>
          </c:extLst>
        </c:ser>
        <c:dLbls>
          <c:showLegendKey val="0"/>
          <c:showVal val="0"/>
          <c:showCatName val="0"/>
          <c:showSerName val="0"/>
          <c:showPercent val="0"/>
          <c:showBubbleSize val="0"/>
        </c:dLbls>
        <c:axId val="358750320"/>
        <c:axId val="358746400"/>
      </c:scatterChart>
      <c:valAx>
        <c:axId val="35875032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58746400"/>
        <c:crosses val="autoZero"/>
        <c:crossBetween val="midCat"/>
      </c:valAx>
      <c:valAx>
        <c:axId val="358746400"/>
        <c:scaling>
          <c:orientation val="minMax"/>
        </c:scaling>
        <c:delete val="0"/>
        <c:axPos val="l"/>
        <c:majorGridlines/>
        <c:numFmt formatCode="General" sourceLinked="1"/>
        <c:majorTickMark val="out"/>
        <c:minorTickMark val="none"/>
        <c:tickLblPos val="nextTo"/>
        <c:crossAx val="35875032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CF07E-6BDF-463A-BE27-7535134816CB}" type="datetimeFigureOut">
              <a:rPr lang="en-US" smtClean="0"/>
              <a:t>10/18/2020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F8325-C993-4772-9BE7-2A061151F85F}" type="slidenum">
              <a:rPr lang="en-US" smtClean="0"/>
              <a:t>‹#›</a:t>
            </a:fld>
            <a:endParaRPr lang="en-US"/>
          </a:p>
        </p:txBody>
      </p:sp>
    </p:spTree>
    <p:extLst>
      <p:ext uri="{BB962C8B-B14F-4D97-AF65-F5344CB8AC3E}">
        <p14:creationId xmlns:p14="http://schemas.microsoft.com/office/powerpoint/2010/main" val="401112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3ED415A2-26F9-4E0C-B2B8-0F5B60249C6E}" type="slidenum">
              <a:rPr lang="en-US" sz="1200"/>
              <a:pPr/>
              <a:t>1</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72191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920531B4-D436-4C92-8A50-E18F97B717EF}" type="slidenum">
              <a:rPr lang="en-US" sz="1200"/>
              <a:pPr/>
              <a:t>10</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r-Latn-CS"/>
              <a:t>Napomenuti da „tekst“ nije </a:t>
            </a:r>
            <a:r>
              <a:rPr lang="sr-Latn-CS" baseline="0"/>
              <a:t> „samo tekst“, da postoje dijelovi teksta – odlomci, da se odlomci mogu oblikovati do najfinijih detalja</a:t>
            </a:r>
            <a:endParaRPr lang="sr-Latn-CS"/>
          </a:p>
        </p:txBody>
      </p:sp>
    </p:spTree>
    <p:extLst>
      <p:ext uri="{BB962C8B-B14F-4D97-AF65-F5344CB8AC3E}">
        <p14:creationId xmlns:p14="http://schemas.microsoft.com/office/powerpoint/2010/main" val="190303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7CE9C71A-D660-431A-AE80-C4AD8636DD8B}" type="slidenum">
              <a:rPr lang="en-US" sz="1200"/>
              <a:pPr/>
              <a:t>11</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buFontTx/>
              <a:buNone/>
            </a:pPr>
            <a:r>
              <a:rPr lang="hr-HR"/>
              <a:t>Odabir „serif”</a:t>
            </a:r>
            <a:r>
              <a:rPr lang="hr-HR" baseline="0"/>
              <a:t> ili „sans serif” ovisi o namjeni. Tradicionalno se Serif više koristi za materijale koji idu na papir, a sans serif za elektroničke dokumente. Razlog je bolja vidljivost sans serif fontova na monitorima, no od kada je to pravilo uvedeno monitori su više puta povećali rezoluciju, pa se i serif fontovi potpuno jasno vide. Sve se na kraju svodi na izgled u različitim okolnostima. (više o tome ćemo kod obrađivanja PowerPoint prezentacija)</a:t>
            </a:r>
            <a:endParaRPr lang="en-US"/>
          </a:p>
        </p:txBody>
      </p:sp>
    </p:spTree>
    <p:extLst>
      <p:ext uri="{BB962C8B-B14F-4D97-AF65-F5344CB8AC3E}">
        <p14:creationId xmlns:p14="http://schemas.microsoft.com/office/powerpoint/2010/main" val="395104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4549DFB-902D-4226-83A9-1B54F520A43C}" type="slidenum">
              <a:rPr lang="en-US" sz="1200"/>
              <a:pPr/>
              <a:t>12</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104869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2A7FFCF-0984-4B2C-8666-A5672F05E704}" type="slidenum">
              <a:rPr lang="en-US" sz="1200"/>
              <a:pPr/>
              <a:t>13</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Osim</a:t>
            </a:r>
            <a:r>
              <a:rPr lang="hr-HR" baseline="0"/>
              <a:t> osnovnog izbornika svojstava fonta, postoje i dodatne postavke kojima se precizno može podesiti izgled teksta</a:t>
            </a:r>
            <a:endParaRPr lang="en-US"/>
          </a:p>
        </p:txBody>
      </p:sp>
    </p:spTree>
    <p:extLst>
      <p:ext uri="{BB962C8B-B14F-4D97-AF65-F5344CB8AC3E}">
        <p14:creationId xmlns:p14="http://schemas.microsoft.com/office/powerpoint/2010/main" val="308314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2A7FFCF-0984-4B2C-8666-A5672F05E704}" type="slidenum">
              <a:rPr lang="en-US" sz="1200"/>
              <a:pPr/>
              <a:t>14</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Osim</a:t>
            </a:r>
            <a:r>
              <a:rPr lang="hr-HR" baseline="0"/>
              <a:t> osnovnog izbornika svojstava fonta, postoje i dodatne postavke kojima se precizno može podesiti izgled teksta</a:t>
            </a:r>
            <a:endParaRPr lang="en-US"/>
          </a:p>
        </p:txBody>
      </p:sp>
    </p:spTree>
    <p:extLst>
      <p:ext uri="{BB962C8B-B14F-4D97-AF65-F5344CB8AC3E}">
        <p14:creationId xmlns:p14="http://schemas.microsoft.com/office/powerpoint/2010/main" val="16724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2A7FFCF-0984-4B2C-8666-A5672F05E704}" type="slidenum">
              <a:rPr lang="en-US" sz="1200"/>
              <a:pPr/>
              <a:t>15</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Osim</a:t>
            </a:r>
            <a:r>
              <a:rPr lang="hr-HR" baseline="0"/>
              <a:t> osnovnog izbornika svojstava fonta, postoje i dodatne postavke kojima se precizno može podesiti izgled teksta</a:t>
            </a:r>
            <a:endParaRPr lang="en-US"/>
          </a:p>
        </p:txBody>
      </p:sp>
    </p:spTree>
    <p:extLst>
      <p:ext uri="{BB962C8B-B14F-4D97-AF65-F5344CB8AC3E}">
        <p14:creationId xmlns:p14="http://schemas.microsoft.com/office/powerpoint/2010/main" val="163724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D4174CB5-529E-496C-B821-D0DD675F3EEE}" type="slidenum">
              <a:rPr lang="en-US" sz="1200"/>
              <a:pPr/>
              <a:t>16</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hr-HR"/>
              <a:t>Poravnanje</a:t>
            </a:r>
            <a:r>
              <a:rPr lang="hr-HR" baseline="0"/>
              <a:t> teksta obavlja se ISKLJUČIVO ovim funkcijama, nikako ubacivanjem razmaka ili TAB-ova na početak reda!</a:t>
            </a:r>
          </a:p>
          <a:p>
            <a:pPr lvl="1" eaLnBrk="1" hangingPunct="1"/>
            <a:r>
              <a:rPr lang="hr-HR" baseline="0"/>
              <a:t>Ovo je važno i na tome ćemo nemilosrdno skidati bodove na kolokviju.</a:t>
            </a:r>
            <a:endParaRPr lang="en-US"/>
          </a:p>
        </p:txBody>
      </p:sp>
    </p:spTree>
    <p:extLst>
      <p:ext uri="{BB962C8B-B14F-4D97-AF65-F5344CB8AC3E}">
        <p14:creationId xmlns:p14="http://schemas.microsoft.com/office/powerpoint/2010/main" val="248780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Ovo je važno shvatiti</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17</a:t>
            </a:fld>
            <a:endParaRPr lang="en-US"/>
          </a:p>
        </p:txBody>
      </p:sp>
    </p:spTree>
    <p:extLst>
      <p:ext uri="{BB962C8B-B14F-4D97-AF65-F5344CB8AC3E}">
        <p14:creationId xmlns:p14="http://schemas.microsoft.com/office/powerpoint/2010/main" val="137901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No, ako i</a:t>
            </a:r>
            <a:r>
              <a:rPr lang="hr-HR" baseline="0"/>
              <a:t> tekst na hrvatskom označimo kao engleski, riječi će se lomiti na kraju reda, iako prema engleskim pravilima.</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18</a:t>
            </a:fld>
            <a:endParaRPr lang="en-US"/>
          </a:p>
        </p:txBody>
      </p:sp>
    </p:spTree>
    <p:extLst>
      <p:ext uri="{BB962C8B-B14F-4D97-AF65-F5344CB8AC3E}">
        <p14:creationId xmlns:p14="http://schemas.microsoft.com/office/powerpoint/2010/main" val="147114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No, ako i</a:t>
            </a:r>
            <a:r>
              <a:rPr lang="hr-HR" baseline="0"/>
              <a:t> tekst na hrvatskom označimo kao engleski, riječi će se lomiti na kraju reda, iako prema engleskim pravilima.</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19</a:t>
            </a:fld>
            <a:endParaRPr lang="en-US"/>
          </a:p>
        </p:txBody>
      </p:sp>
    </p:spTree>
    <p:extLst>
      <p:ext uri="{BB962C8B-B14F-4D97-AF65-F5344CB8AC3E}">
        <p14:creationId xmlns:p14="http://schemas.microsoft.com/office/powerpoint/2010/main" val="370615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BE6318F7-6A6B-40D4-B34E-07D6395AA3ED}" type="slidenum">
              <a:rPr lang="en-US" sz="1200"/>
              <a:pPr/>
              <a:t>2</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3959781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Kod opcije copy/paste iz Excela, napomenuti da veza između</a:t>
            </a:r>
            <a:r>
              <a:rPr lang="hr-HR" baseline="0"/>
              <a:t> dva dokumenta ostaje dinamična, i dvostrukim klikom na tablicu otvara se Excel-ova tablica unutar Worda.</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20</a:t>
            </a:fld>
            <a:endParaRPr lang="en-US"/>
          </a:p>
        </p:txBody>
      </p:sp>
    </p:spTree>
    <p:extLst>
      <p:ext uri="{BB962C8B-B14F-4D97-AF65-F5344CB8AC3E}">
        <p14:creationId xmlns:p14="http://schemas.microsoft.com/office/powerpoint/2010/main" val="1142210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9CA5FF32-302F-4E76-85B6-1785191633B6}" type="slidenum">
              <a:rPr lang="en-US" sz="1200"/>
              <a:pPr/>
              <a:t>21</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r-Latn-CS"/>
              <a:t>INSERT shapes</a:t>
            </a:r>
          </a:p>
          <a:p>
            <a:pPr eaLnBrk="1" hangingPunct="1"/>
            <a:r>
              <a:rPr lang="sr-Latn-CS"/>
              <a:t>INSERT smart art, chart (poziva se Excel), screenshot (ovo je novo u Word2010).</a:t>
            </a:r>
          </a:p>
          <a:p>
            <a:pPr eaLnBrk="1" hangingPunct="1"/>
            <a:r>
              <a:rPr lang="sr-Latn-CS"/>
              <a:t>Moguće</a:t>
            </a:r>
            <a:r>
              <a:rPr lang="sr-Latn-CS" baseline="0"/>
              <a:t> je umetati slike i iz drugih aplikacija.</a:t>
            </a:r>
            <a:endParaRPr lang="sr-Latn-CS"/>
          </a:p>
        </p:txBody>
      </p:sp>
    </p:spTree>
    <p:extLst>
      <p:ext uri="{BB962C8B-B14F-4D97-AF65-F5344CB8AC3E}">
        <p14:creationId xmlns:p14="http://schemas.microsoft.com/office/powerpoint/2010/main" val="1573849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2E508A63-EB3C-4F51-9D5F-1599B92BCE09}" type="slidenum">
              <a:rPr lang="en-US" sz="1200"/>
              <a:pPr/>
              <a:t>22</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hr-HR"/>
              <a:t>Kada se klikne na sliku, pojavljuje se dodatni izbornik FORMAT. Proučite različite postavke za grafičke</a:t>
            </a:r>
            <a:r>
              <a:rPr lang="hr-HR" baseline="0"/>
              <a:t> elemente!</a:t>
            </a:r>
          </a:p>
          <a:p>
            <a:pPr eaLnBrk="1" hangingPunct="1">
              <a:buFontTx/>
              <a:buNone/>
            </a:pPr>
            <a:r>
              <a:rPr lang="hr-HR" baseline="0"/>
              <a:t>Novost u Wordu 2010 je napredna mogućnost dodavanja različitih efekata na sliku, te korekcije boja (nema potrebe objašnjavati, neka studenti isprobavaju efekte na nekakvoj slici s interneta</a:t>
            </a:r>
            <a:endParaRPr lang="en-US"/>
          </a:p>
        </p:txBody>
      </p:sp>
    </p:spTree>
    <p:extLst>
      <p:ext uri="{BB962C8B-B14F-4D97-AF65-F5344CB8AC3E}">
        <p14:creationId xmlns:p14="http://schemas.microsoft.com/office/powerpoint/2010/main" val="1087480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CA298B1C-BBF5-41BE-8052-1CBC2E567244}" type="slidenum">
              <a:rPr lang="en-US" sz="1200"/>
              <a:pPr/>
              <a:t>23</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265" indent="-158265">
              <a:buFontTx/>
              <a:buChar char="-"/>
            </a:pPr>
            <a:r>
              <a:rPr lang="hr-HR" baseline="0"/>
              <a:t>IN LINE koristi se uglavnom za manje slike koje se nalaze kao sastavni dijelovi teksta (simboli itd.)</a:t>
            </a:r>
          </a:p>
          <a:p>
            <a:pPr marL="158265" indent="-158265">
              <a:buFontTx/>
              <a:buChar char="-"/>
            </a:pPr>
            <a:r>
              <a:rPr lang="hr-HR" baseline="0"/>
              <a:t>SQUARE i TIGHT slični su i razlikuju se kod slika koje NISU pravokutne. Kod pravokutnih su gotovo identični.</a:t>
            </a:r>
          </a:p>
          <a:p>
            <a:pPr marL="158265" indent="-158265">
              <a:buFontTx/>
              <a:buChar char="-"/>
            </a:pPr>
            <a:r>
              <a:rPr lang="hr-HR" baseline="0"/>
              <a:t>BEHIND TEXT služi za postizanje efekta podloge/papira koja je već ukrašena nekakvim logom ili sl. pozadinom. Pazite na kontrast teksta i slike!</a:t>
            </a:r>
          </a:p>
          <a:p>
            <a:pPr marL="158265" indent="-158265">
              <a:buFontTx/>
              <a:buChar char="-"/>
            </a:pPr>
            <a:r>
              <a:rPr lang="hr-HR" baseline="0"/>
              <a:t>IN FRONT OF TEXT </a:t>
            </a:r>
            <a:r>
              <a:rPr lang="hr-HR" u="sng" baseline="0"/>
              <a:t>opasno</a:t>
            </a:r>
            <a:r>
              <a:rPr lang="hr-HR" baseline="0"/>
              <a:t>, jer može doći do neželjenog skrivanja teksta iza slike.</a:t>
            </a:r>
          </a:p>
          <a:p>
            <a:pPr marL="158265" indent="-158265">
              <a:buFontTx/>
              <a:buChar char="-"/>
            </a:pPr>
            <a:r>
              <a:rPr lang="hr-HR" baseline="0"/>
              <a:t>TOP AND BOTTOM, često se koristi u znanstvenim radovima, kada ne želimo tekst slijeva i desna, makar slika bila i mala.</a:t>
            </a:r>
          </a:p>
          <a:p>
            <a:pPr marL="158265" indent="-158265">
              <a:buFontTx/>
              <a:buChar char="-"/>
            </a:pPr>
            <a:r>
              <a:rPr lang="hr-HR" baseline="0"/>
              <a:t>THROUGH manje više beskorisno.</a:t>
            </a:r>
          </a:p>
          <a:p>
            <a:pPr marL="158265" indent="-158265">
              <a:buFontTx/>
              <a:buChar char="-"/>
            </a:pPr>
            <a:r>
              <a:rPr lang="hr-HR" baseline="0"/>
              <a:t>MORE LAYOUT OPTIONS nudi dodatne opcije za podešavanje udaljenosti slike od teksta, točno pozicioniranje slike, postavke veličine i sl.</a:t>
            </a:r>
          </a:p>
          <a:p>
            <a:endParaRPr lang="en-US"/>
          </a:p>
        </p:txBody>
      </p:sp>
    </p:spTree>
    <p:extLst>
      <p:ext uri="{BB962C8B-B14F-4D97-AF65-F5344CB8AC3E}">
        <p14:creationId xmlns:p14="http://schemas.microsoft.com/office/powerpoint/2010/main" val="3799717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Obratiti pažnju na dva načina ubacivanja jednadžbe:</a:t>
            </a:r>
            <a:r>
              <a:rPr lang="hr-HR" baseline="0" dirty="0"/>
              <a:t> INLINE (u sklopu teksta), ili DISPLAY (kao zasebni odlomak)</a:t>
            </a:r>
          </a:p>
          <a:p>
            <a:r>
              <a:rPr lang="hr-HR" baseline="0" dirty="0"/>
              <a:t>Naprednije stvari ćemo kasnije obraditi.</a:t>
            </a:r>
            <a:endParaRPr lang="en-US" dirty="0"/>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24</a:t>
            </a:fld>
            <a:endParaRPr lang="en-US"/>
          </a:p>
        </p:txBody>
      </p:sp>
    </p:spTree>
    <p:extLst>
      <p:ext uri="{BB962C8B-B14F-4D97-AF65-F5344CB8AC3E}">
        <p14:creationId xmlns:p14="http://schemas.microsoft.com/office/powerpoint/2010/main" val="125083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F2A0CF47-3C55-41BE-BEB9-AF8DBC17DED9}" type="slidenum">
              <a:rPr lang="en-US" sz="1200"/>
              <a:pPr/>
              <a:t>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r-Latn-CS"/>
              <a:t>Obratite pažnju na informacije u status baru, svaka se može kliknuti – isprobajte. Informacije su korisne kod velikih dokumenata, kada imamo zadan broj riječi ili</a:t>
            </a:r>
            <a:r>
              <a:rPr lang="sr-Latn-CS" baseline="0"/>
              <a:t> sl.</a:t>
            </a:r>
            <a:endParaRPr lang="sr-Latn-CS"/>
          </a:p>
        </p:txBody>
      </p:sp>
    </p:spTree>
    <p:extLst>
      <p:ext uri="{BB962C8B-B14F-4D97-AF65-F5344CB8AC3E}">
        <p14:creationId xmlns:p14="http://schemas.microsoft.com/office/powerpoint/2010/main" val="125197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E4B18FD-AD1C-4373-8270-9AED034C8E4B}" type="slidenum">
              <a:rPr lang="en-US" sz="1200"/>
              <a:pPr/>
              <a:t>4</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en-US"/>
          </a:p>
          <a:p>
            <a:pPr eaLnBrk="1" hangingPunct="1">
              <a:buFontTx/>
              <a:buChar char="•"/>
            </a:pPr>
            <a:endParaRPr lang="en-US"/>
          </a:p>
          <a:p>
            <a:pPr eaLnBrk="1" hangingPunct="1"/>
            <a:endParaRPr lang="en-US"/>
          </a:p>
          <a:p>
            <a:pPr eaLnBrk="1" hangingPunct="1"/>
            <a:endParaRPr lang="en-US"/>
          </a:p>
        </p:txBody>
      </p:sp>
    </p:spTree>
    <p:extLst>
      <p:ext uri="{BB962C8B-B14F-4D97-AF65-F5344CB8AC3E}">
        <p14:creationId xmlns:p14="http://schemas.microsoft.com/office/powerpoint/2010/main" val="347021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89AB8F87-F6EE-4DB9-A6FF-E24B5C246919}" type="slidenum">
              <a:rPr lang="en-US" sz="1200"/>
              <a:pPr/>
              <a:t>5</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hr-HR"/>
              <a:t>Pri</a:t>
            </a:r>
            <a:r>
              <a:rPr lang="hr-HR" baseline="0"/>
              <a:t> kreiranju dokumenta na nepoznatom računalu, dobro je provjeriti veličinu papira i postaviti je na A4. U suprotnom dolazi do neželjenog pomicanja teksta pri printanju.</a:t>
            </a:r>
          </a:p>
          <a:p>
            <a:pPr eaLnBrk="1" hangingPunct="1">
              <a:buFontTx/>
              <a:buNone/>
            </a:pPr>
            <a:r>
              <a:rPr lang="hr-HR" baseline="0"/>
              <a:t>Pokazati izbornik PAGE LAYOUT i objasniti gdje je što.</a:t>
            </a:r>
            <a:endParaRPr lang="en-US"/>
          </a:p>
        </p:txBody>
      </p:sp>
    </p:spTree>
    <p:extLst>
      <p:ext uri="{BB962C8B-B14F-4D97-AF65-F5344CB8AC3E}">
        <p14:creationId xmlns:p14="http://schemas.microsoft.com/office/powerpoint/2010/main" val="194889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C8D48851-09F6-4BD3-9E1D-F476B7980DB0}" type="slidenum">
              <a:rPr lang="en-US" sz="1200"/>
              <a:pPr/>
              <a:t>6</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36102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B8A77B56-457C-4E82-8E2F-080AB647C0CD}" type="slidenum">
              <a:rPr lang="en-US" sz="1200"/>
              <a:pPr/>
              <a:t>7</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Taj</a:t>
            </a:r>
            <a:r>
              <a:rPr lang="hr-HR" baseline="0"/>
              <a:t> gumb otkriva oznake formatiranja (paragraf, razmak, kraj sekcije, itd.)</a:t>
            </a:r>
            <a:endParaRPr lang="en-US"/>
          </a:p>
        </p:txBody>
      </p:sp>
    </p:spTree>
    <p:extLst>
      <p:ext uri="{BB962C8B-B14F-4D97-AF65-F5344CB8AC3E}">
        <p14:creationId xmlns:p14="http://schemas.microsoft.com/office/powerpoint/2010/main" val="80660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56D5667-9C66-44B7-9B56-D7DDDBC43486}" type="slidenum">
              <a:rPr lang="en-US" sz="1200"/>
              <a:pPr/>
              <a:t>8</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6844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473AB1E8-7C5C-4D46-ABA6-98206D7F98F4}" type="slidenum">
              <a:rPr lang="en-US" sz="1200"/>
              <a:pPr/>
              <a:t>9</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r>
              <a:rPr lang="hr-HR"/>
              <a:t>Možda je smiješno ovo spominjati, ali neki</a:t>
            </a:r>
            <a:r>
              <a:rPr lang="hr-HR" baseline="0"/>
              <a:t> sigurno nisu nikada čuli za to</a:t>
            </a:r>
            <a:endParaRPr lang="en-US"/>
          </a:p>
        </p:txBody>
      </p:sp>
    </p:spTree>
    <p:extLst>
      <p:ext uri="{BB962C8B-B14F-4D97-AF65-F5344CB8AC3E}">
        <p14:creationId xmlns:p14="http://schemas.microsoft.com/office/powerpoint/2010/main" val="36506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DAA1EC-AB6E-4F57-82BC-FD6DD4BC842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97549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AA1EC-AB6E-4F57-82BC-FD6DD4BC842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86053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AA1EC-AB6E-4F57-82BC-FD6DD4BC842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44111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AA1EC-AB6E-4F57-82BC-FD6DD4BC842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93271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AA1EC-AB6E-4F57-82BC-FD6DD4BC842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695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DAA1EC-AB6E-4F57-82BC-FD6DD4BC842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147870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AA1EC-AB6E-4F57-82BC-FD6DD4BC8427}" type="datetimeFigureOut">
              <a:rPr lang="en-US" smtClean="0"/>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59269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DAA1EC-AB6E-4F57-82BC-FD6DD4BC8427}" type="datetimeFigureOut">
              <a:rPr lang="en-US" smtClean="0"/>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226305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AA1EC-AB6E-4F57-82BC-FD6DD4BC8427}" type="datetimeFigureOut">
              <a:rPr lang="en-US" smtClean="0"/>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204202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AA1EC-AB6E-4F57-82BC-FD6DD4BC842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07053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AA1EC-AB6E-4F57-82BC-FD6DD4BC842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105169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AA1EC-AB6E-4F57-82BC-FD6DD4BC8427}" type="datetimeFigureOut">
              <a:rPr lang="en-US" smtClean="0"/>
              <a:t>10/18/2020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E066C-93B7-4E1C-838B-B9A163397B24}" type="slidenum">
              <a:rPr lang="en-US" smtClean="0"/>
              <a:t>‹#›</a:t>
            </a:fld>
            <a:endParaRPr lang="en-US"/>
          </a:p>
        </p:txBody>
      </p:sp>
    </p:spTree>
    <p:extLst>
      <p:ext uri="{BB962C8B-B14F-4D97-AF65-F5344CB8AC3E}">
        <p14:creationId xmlns:p14="http://schemas.microsoft.com/office/powerpoint/2010/main" val="274793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219200"/>
            <a:ext cx="7772400" cy="2209800"/>
          </a:xfrm>
        </p:spPr>
        <p:txBody>
          <a:bodyPr>
            <a:normAutofit fontScale="90000"/>
          </a:bodyPr>
          <a:lstStyle/>
          <a:p>
            <a:pPr>
              <a:lnSpc>
                <a:spcPct val="150000"/>
              </a:lnSpc>
            </a:pPr>
            <a:r>
              <a:rPr lang="hr-HR" sz="4000" b="1" dirty="0"/>
              <a:t>Računalni praktikum 1</a:t>
            </a:r>
            <a:r>
              <a:rPr lang="hr-HR" sz="4000" dirty="0"/>
              <a:t/>
            </a:r>
            <a:br>
              <a:rPr lang="hr-HR" sz="4000" dirty="0"/>
            </a:br>
            <a:r>
              <a:rPr lang="hr-HR" sz="4000" dirty="0"/>
              <a:t>Microsoft </a:t>
            </a:r>
            <a:r>
              <a:rPr lang="en-US" sz="4000" dirty="0"/>
              <a:t>Office Word 20</a:t>
            </a:r>
            <a:r>
              <a:rPr lang="hr-HR" sz="4000" dirty="0" smtClean="0"/>
              <a:t>19</a:t>
            </a:r>
            <a:r>
              <a:rPr lang="en-US" sz="4000" dirty="0"/>
              <a:t/>
            </a:r>
            <a:br>
              <a:rPr lang="en-US" sz="4000" dirty="0"/>
            </a:br>
            <a:endParaRPr lang="en-US" sz="4000" dirty="0"/>
          </a:p>
        </p:txBody>
      </p:sp>
      <p:sp>
        <p:nvSpPr>
          <p:cNvPr id="14339" name="Rectangle 3"/>
          <p:cNvSpPr>
            <a:spLocks noGrp="1" noChangeArrowheads="1"/>
          </p:cNvSpPr>
          <p:nvPr>
            <p:ph type="subTitle" idx="1"/>
          </p:nvPr>
        </p:nvSpPr>
        <p:spPr/>
        <p:txBody>
          <a:bodyPr/>
          <a:lstStyle/>
          <a:p>
            <a:r>
              <a:rPr lang="hr-HR" b="1" dirty="0"/>
              <a:t>Kreiranje i uređivanje tekstualnog dokumenta</a:t>
            </a:r>
            <a:endParaRPr lang="en-US" b="1" dirty="0"/>
          </a:p>
        </p:txBody>
      </p:sp>
    </p:spTree>
    <p:extLst>
      <p:ext uri="{BB962C8B-B14F-4D97-AF65-F5344CB8AC3E}">
        <p14:creationId xmlns:p14="http://schemas.microsoft.com/office/powerpoint/2010/main" val="56517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hr-HR"/>
              <a:t>Oblikovanje dokumenta</a:t>
            </a:r>
            <a:endParaRPr lang="en-US"/>
          </a:p>
        </p:txBody>
      </p:sp>
      <p:sp>
        <p:nvSpPr>
          <p:cNvPr id="29699" name="Rectangle 3"/>
          <p:cNvSpPr>
            <a:spLocks noGrp="1" noChangeArrowheads="1"/>
          </p:cNvSpPr>
          <p:nvPr>
            <p:ph type="body" idx="1"/>
          </p:nvPr>
        </p:nvSpPr>
        <p:spPr/>
        <p:txBody>
          <a:bodyPr>
            <a:normAutofit fontScale="85000" lnSpcReduction="10000"/>
          </a:bodyPr>
          <a:lstStyle/>
          <a:p>
            <a:pPr marL="514350" indent="-514350">
              <a:buFont typeface="+mj-lt"/>
              <a:buAutoNum type="alphaUcPeriod"/>
            </a:pPr>
            <a:r>
              <a:rPr lang="hr-HR" sz="2800" dirty="0"/>
              <a:t>Oblikovanje </a:t>
            </a:r>
            <a:r>
              <a:rPr lang="hr-HR" sz="2800" b="1" dirty="0" smtClean="0"/>
              <a:t>teksta</a:t>
            </a:r>
            <a:r>
              <a:rPr lang="hr-HR" sz="2800" dirty="0" smtClean="0"/>
              <a:t> - na razini pojedinačnih znakova/slova</a:t>
            </a:r>
            <a:endParaRPr lang="en-US" sz="2800" dirty="0"/>
          </a:p>
          <a:p>
            <a:pPr lvl="1"/>
            <a:r>
              <a:rPr lang="hr-HR" sz="2400" dirty="0"/>
              <a:t>Izvršava se SAMO na selektiranim (crno označenim) dijelovima teksta</a:t>
            </a:r>
            <a:endParaRPr lang="en-US" sz="2400" dirty="0"/>
          </a:p>
          <a:p>
            <a:pPr lvl="1"/>
            <a:r>
              <a:rPr lang="hr-HR" sz="2400" dirty="0" smtClean="0"/>
              <a:t>Odabir f</a:t>
            </a:r>
            <a:r>
              <a:rPr lang="en-US" sz="2400" dirty="0" err="1" smtClean="0"/>
              <a:t>ont</a:t>
            </a:r>
            <a:r>
              <a:rPr lang="hr-HR" sz="2400" dirty="0" smtClean="0"/>
              <a:t>a</a:t>
            </a:r>
            <a:r>
              <a:rPr lang="en-US" sz="2400" dirty="0" smtClean="0"/>
              <a:t>, </a:t>
            </a:r>
            <a:r>
              <a:rPr lang="hr-HR" sz="2400" dirty="0" smtClean="0"/>
              <a:t>veličine, boje slova, boje pozadine, različiti efekti</a:t>
            </a:r>
            <a:r>
              <a:rPr lang="en-US" sz="2400" dirty="0"/>
              <a:t>, </a:t>
            </a:r>
            <a:r>
              <a:rPr lang="hr-HR" sz="2400" dirty="0"/>
              <a:t>razmak </a:t>
            </a:r>
            <a:r>
              <a:rPr lang="hr-HR" sz="2400" dirty="0" smtClean="0"/>
              <a:t>slova</a:t>
            </a:r>
            <a:r>
              <a:rPr lang="hr-HR" sz="2400" dirty="0"/>
              <a:t> </a:t>
            </a:r>
            <a:r>
              <a:rPr lang="hr-HR" sz="2400" dirty="0" smtClean="0"/>
              <a:t>+ </a:t>
            </a:r>
            <a:r>
              <a:rPr lang="hr-HR" sz="2400" dirty="0"/>
              <a:t>napredno oblikovanje ...</a:t>
            </a:r>
            <a:endParaRPr lang="en-US" sz="2400" dirty="0"/>
          </a:p>
          <a:p>
            <a:pPr lvl="1"/>
            <a:endParaRPr lang="en-US" sz="2400" dirty="0"/>
          </a:p>
          <a:p>
            <a:pPr marL="514350" indent="-514350">
              <a:buFont typeface="+mj-lt"/>
              <a:buAutoNum type="alphaUcPeriod"/>
            </a:pPr>
            <a:r>
              <a:rPr lang="hr-HR" sz="2800" dirty="0"/>
              <a:t>Oblikovanje </a:t>
            </a:r>
            <a:r>
              <a:rPr lang="hr-HR" sz="2800" b="1" dirty="0" smtClean="0"/>
              <a:t>odlomka</a:t>
            </a:r>
            <a:endParaRPr lang="en-US" sz="2800" dirty="0"/>
          </a:p>
          <a:p>
            <a:pPr lvl="1"/>
            <a:r>
              <a:rPr lang="hr-HR" sz="2400" dirty="0" smtClean="0"/>
              <a:t>Novi odlomak nastaje stiskanjem tipke ENTER</a:t>
            </a:r>
          </a:p>
          <a:p>
            <a:pPr lvl="1"/>
            <a:r>
              <a:rPr lang="hr-HR" sz="2400" dirty="0" smtClean="0"/>
              <a:t>Oblikovanje se izvršava </a:t>
            </a:r>
            <a:r>
              <a:rPr lang="hr-HR" sz="2400" dirty="0"/>
              <a:t>na cijelom odlomku U KOJEMU SE NALAZI KURSOR/POKAZIVAČ</a:t>
            </a:r>
            <a:endParaRPr lang="en-US" sz="2400" dirty="0"/>
          </a:p>
          <a:p>
            <a:pPr lvl="1"/>
            <a:r>
              <a:rPr lang="hr-HR" sz="2400" dirty="0" smtClean="0"/>
              <a:t>Oblikovanje se odnosi na </a:t>
            </a:r>
            <a:r>
              <a:rPr lang="hr-HR" sz="2400" b="1" dirty="0" smtClean="0"/>
              <a:t>položaj odlomka</a:t>
            </a:r>
            <a:r>
              <a:rPr lang="hr-HR" sz="2400" dirty="0" smtClean="0"/>
              <a:t> - poravnanje </a:t>
            </a:r>
            <a:r>
              <a:rPr lang="hr-HR" sz="2400" dirty="0"/>
              <a:t>UNUTAR margina</a:t>
            </a:r>
            <a:endParaRPr lang="en-US" sz="2400" dirty="0"/>
          </a:p>
          <a:p>
            <a:pPr lvl="1"/>
            <a:r>
              <a:rPr lang="hr-HR" sz="2400" b="1" dirty="0"/>
              <a:t>Uvlačenje teksta</a:t>
            </a:r>
            <a:r>
              <a:rPr lang="en-US" sz="2400" dirty="0"/>
              <a:t>, </a:t>
            </a:r>
            <a:r>
              <a:rPr lang="hr-HR" sz="2400" b="1" dirty="0"/>
              <a:t>razmak među odlomcima</a:t>
            </a:r>
            <a:r>
              <a:rPr lang="en-US" sz="2400" dirty="0"/>
              <a:t>, </a:t>
            </a:r>
            <a:r>
              <a:rPr lang="hr-HR" sz="2400" b="1" dirty="0"/>
              <a:t>prored između redova istog odlomka</a:t>
            </a:r>
            <a:endParaRPr lang="en-US" sz="2400" b="1" dirty="0"/>
          </a:p>
        </p:txBody>
      </p:sp>
    </p:spTree>
    <p:extLst>
      <p:ext uri="{BB962C8B-B14F-4D97-AF65-F5344CB8AC3E}">
        <p14:creationId xmlns:p14="http://schemas.microsoft.com/office/powerpoint/2010/main" val="246133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06090"/>
          </a:xfrm>
        </p:spPr>
        <p:txBody>
          <a:bodyPr>
            <a:normAutofit fontScale="90000"/>
          </a:bodyPr>
          <a:lstStyle/>
          <a:p>
            <a:pPr algn="l"/>
            <a:r>
              <a:rPr lang="hr-HR" b="1" dirty="0"/>
              <a:t>Fontovi</a:t>
            </a:r>
            <a:endParaRPr lang="en-US" sz="2800" b="1" dirty="0"/>
          </a:p>
        </p:txBody>
      </p:sp>
      <p:sp>
        <p:nvSpPr>
          <p:cNvPr id="30723" name="Rectangle 3"/>
          <p:cNvSpPr>
            <a:spLocks noGrp="1" noChangeArrowheads="1"/>
          </p:cNvSpPr>
          <p:nvPr>
            <p:ph type="body" idx="1"/>
          </p:nvPr>
        </p:nvSpPr>
        <p:spPr>
          <a:xfrm>
            <a:off x="304800" y="1340768"/>
            <a:ext cx="8229600" cy="5328592"/>
          </a:xfrm>
        </p:spPr>
        <p:txBody>
          <a:bodyPr>
            <a:normAutofit fontScale="92500" lnSpcReduction="20000"/>
          </a:bodyPr>
          <a:lstStyle/>
          <a:p>
            <a:r>
              <a:rPr lang="hr-HR" dirty="0"/>
              <a:t>F</a:t>
            </a:r>
            <a:r>
              <a:rPr lang="en-US" dirty="0" err="1"/>
              <a:t>ont</a:t>
            </a:r>
            <a:r>
              <a:rPr lang="en-US" dirty="0"/>
              <a:t> (</a:t>
            </a:r>
            <a:r>
              <a:rPr lang="hr-HR" dirty="0"/>
              <a:t>ili</a:t>
            </a:r>
            <a:r>
              <a:rPr lang="en-US" dirty="0"/>
              <a:t> </a:t>
            </a:r>
            <a:r>
              <a:rPr lang="en-US" i="1" dirty="0"/>
              <a:t>typeface</a:t>
            </a:r>
            <a:r>
              <a:rPr lang="en-US" dirty="0"/>
              <a:t>) </a:t>
            </a:r>
            <a:r>
              <a:rPr lang="hr-HR" dirty="0"/>
              <a:t>je skup </a:t>
            </a:r>
            <a:r>
              <a:rPr lang="hr-HR" dirty="0" err="1"/>
              <a:t>glifema</a:t>
            </a:r>
            <a:r>
              <a:rPr lang="hr-HR" dirty="0"/>
              <a:t> (slova) sa određenim dizajnom</a:t>
            </a:r>
            <a:endParaRPr lang="en-US" dirty="0"/>
          </a:p>
          <a:p>
            <a:pPr lvl="1"/>
            <a:r>
              <a:rPr lang="hr-HR" dirty="0"/>
              <a:t>mogu poboljšati izgled dokumenta</a:t>
            </a:r>
          </a:p>
          <a:p>
            <a:pPr lvl="1"/>
            <a:r>
              <a:rPr lang="hr-HR" dirty="0"/>
              <a:t>mogu pokvariti izgled dokumenta</a:t>
            </a:r>
            <a:endParaRPr lang="en-US" dirty="0"/>
          </a:p>
          <a:p>
            <a:pPr>
              <a:spcBef>
                <a:spcPts val="1200"/>
              </a:spcBef>
            </a:pPr>
            <a:r>
              <a:rPr lang="hr-HR" dirty="0"/>
              <a:t>Osnovni tipovi</a:t>
            </a:r>
            <a:endParaRPr lang="en-US" dirty="0"/>
          </a:p>
          <a:p>
            <a:pPr lvl="1"/>
            <a:r>
              <a:rPr lang="en-US" b="1" dirty="0"/>
              <a:t>Serif</a:t>
            </a:r>
            <a:r>
              <a:rPr lang="hr-HR" dirty="0"/>
              <a:t>  (npr. </a:t>
            </a:r>
            <a:r>
              <a:rPr lang="hr-HR" b="1" dirty="0">
                <a:latin typeface="Times New Roman" charset="0"/>
                <a:cs typeface="Times New Roman" charset="0"/>
              </a:rPr>
              <a:t>Times New Roman</a:t>
            </a:r>
            <a:r>
              <a:rPr lang="hr-HR" dirty="0"/>
              <a:t>) </a:t>
            </a:r>
          </a:p>
          <a:p>
            <a:pPr lvl="1">
              <a:buFontTx/>
              <a:buNone/>
            </a:pPr>
            <a:r>
              <a:rPr lang="hr-HR" dirty="0"/>
              <a:t>		slova imaju „repiće”</a:t>
            </a:r>
            <a:endParaRPr lang="en-US" dirty="0"/>
          </a:p>
          <a:p>
            <a:pPr lvl="1"/>
            <a:r>
              <a:rPr lang="en-US" b="1" dirty="0"/>
              <a:t>Sans serif</a:t>
            </a:r>
            <a:r>
              <a:rPr lang="hr-HR" b="1" dirty="0"/>
              <a:t> </a:t>
            </a:r>
            <a:r>
              <a:rPr lang="hr-HR" dirty="0"/>
              <a:t>(npr. </a:t>
            </a:r>
            <a:r>
              <a:rPr lang="hr-HR" b="1" dirty="0" err="1"/>
              <a:t>Arial</a:t>
            </a:r>
            <a:r>
              <a:rPr lang="hr-HR" dirty="0"/>
              <a:t>)</a:t>
            </a:r>
          </a:p>
          <a:p>
            <a:pPr lvl="2">
              <a:buFontTx/>
              <a:buNone/>
            </a:pPr>
            <a:r>
              <a:rPr lang="hr-HR" sz="2800" dirty="0"/>
              <a:t>slova nemaju „repiće”</a:t>
            </a:r>
          </a:p>
          <a:p>
            <a:pPr marL="0" indent="0">
              <a:lnSpc>
                <a:spcPct val="110000"/>
              </a:lnSpc>
              <a:spcBef>
                <a:spcPts val="1800"/>
              </a:spcBef>
              <a:buFontTx/>
              <a:buNone/>
            </a:pPr>
            <a:r>
              <a:rPr lang="hr-HR" sz="2200" dirty="0" smtClean="0"/>
              <a:t>Davnih </a:t>
            </a:r>
            <a:r>
              <a:rPr lang="hr-HR" sz="2200" dirty="0"/>
              <a:t>dana postojalo je pravilo da se SERIF fontove koristi za tisak, dok se SANS SERIF radi jasnoće koristi za prikaz teksta na zaslonu (npr. internet...). Pri današnjim rezolucijama monitora to pravilo gubi početni smisao, ali i dalje je preporuka </a:t>
            </a:r>
            <a:r>
              <a:rPr lang="hr-HR" sz="2200" dirty="0" smtClean="0"/>
              <a:t>koristiti </a:t>
            </a:r>
            <a:r>
              <a:rPr lang="hr-HR" sz="2200" dirty="0" err="1" smtClean="0"/>
              <a:t>sans</a:t>
            </a:r>
            <a:r>
              <a:rPr lang="hr-HR" sz="2200" dirty="0" smtClean="0"/>
              <a:t> </a:t>
            </a:r>
            <a:r>
              <a:rPr lang="hr-HR" sz="2200" dirty="0" err="1" smtClean="0"/>
              <a:t>serif</a:t>
            </a:r>
            <a:r>
              <a:rPr lang="hr-HR" sz="2200" dirty="0" smtClean="0"/>
              <a:t> fontove pri </a:t>
            </a:r>
            <a:r>
              <a:rPr lang="hr-HR" sz="2200" dirty="0"/>
              <a:t>nižim rezolucijama ili tamo gdje je jasnoća posebno bitna.</a:t>
            </a:r>
            <a:endParaRPr lang="en-US" sz="1700" dirty="0"/>
          </a:p>
        </p:txBody>
      </p:sp>
      <p:pic>
        <p:nvPicPr>
          <p:cNvPr id="30724" name="Picture 6" descr="209px-Serif_and_sans-serif_01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3269" y="4551327"/>
            <a:ext cx="2590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209px-Serif_and_sans-serif_02_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2938" y="3166381"/>
            <a:ext cx="28114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03774" y="3951176"/>
            <a:ext cx="691215" cy="369332"/>
          </a:xfrm>
          <a:prstGeom prst="rect">
            <a:avLst/>
          </a:prstGeom>
          <a:noFill/>
        </p:spPr>
        <p:txBody>
          <a:bodyPr wrap="none" rtlCol="0">
            <a:spAutoFit/>
          </a:bodyPr>
          <a:lstStyle/>
          <a:p>
            <a:r>
              <a:rPr lang="hr-HR" dirty="0" smtClean="0"/>
              <a:t>SERIF</a:t>
            </a:r>
            <a:endParaRPr lang="en-US" dirty="0"/>
          </a:p>
        </p:txBody>
      </p:sp>
      <p:cxnSp>
        <p:nvCxnSpPr>
          <p:cNvPr id="4" name="Straight Arrow Connector 3"/>
          <p:cNvCxnSpPr>
            <a:stCxn id="2" idx="1"/>
          </p:cNvCxnSpPr>
          <p:nvPr/>
        </p:nvCxnSpPr>
        <p:spPr>
          <a:xfrm flipH="1" flipV="1">
            <a:off x="5940152" y="3811509"/>
            <a:ext cx="863622" cy="32433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stCxn id="2" idx="3"/>
          </p:cNvCxnSpPr>
          <p:nvPr/>
        </p:nvCxnSpPr>
        <p:spPr>
          <a:xfrm flipV="1">
            <a:off x="7494989" y="3429000"/>
            <a:ext cx="605403" cy="7068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044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hr-HR" sz="4000"/>
              <a:t>Veličina fonta (</a:t>
            </a:r>
            <a:r>
              <a:rPr lang="en-US" sz="4000"/>
              <a:t>Font size</a:t>
            </a:r>
            <a:r>
              <a:rPr lang="hr-HR" sz="4000"/>
              <a:t>)</a:t>
            </a:r>
            <a:endParaRPr lang="en-US" sz="4000"/>
          </a:p>
        </p:txBody>
      </p:sp>
      <p:sp>
        <p:nvSpPr>
          <p:cNvPr id="32771" name="Rectangle 3"/>
          <p:cNvSpPr>
            <a:spLocks noGrp="1" noChangeArrowheads="1"/>
          </p:cNvSpPr>
          <p:nvPr>
            <p:ph type="body" idx="1"/>
          </p:nvPr>
        </p:nvSpPr>
        <p:spPr>
          <a:xfrm>
            <a:off x="228600" y="1676400"/>
            <a:ext cx="8686800" cy="4114800"/>
          </a:xfrm>
        </p:spPr>
        <p:txBody>
          <a:bodyPr/>
          <a:lstStyle/>
          <a:p>
            <a:r>
              <a:rPr lang="hr-HR" dirty="0"/>
              <a:t>Uobičajena mjera „</a:t>
            </a:r>
            <a:r>
              <a:rPr lang="en-US" dirty="0"/>
              <a:t>points</a:t>
            </a:r>
            <a:r>
              <a:rPr lang="hr-HR" dirty="0"/>
              <a:t>”</a:t>
            </a:r>
            <a:r>
              <a:rPr lang="en-US" dirty="0"/>
              <a:t> (pt.)</a:t>
            </a:r>
          </a:p>
          <a:p>
            <a:r>
              <a:rPr lang="en-US" dirty="0"/>
              <a:t>1 point </a:t>
            </a:r>
            <a:r>
              <a:rPr lang="hr-HR" dirty="0"/>
              <a:t>= </a:t>
            </a:r>
            <a:r>
              <a:rPr lang="en-US" dirty="0"/>
              <a:t>1/72 inch</a:t>
            </a:r>
            <a:r>
              <a:rPr lang="hr-HR" dirty="0"/>
              <a:t> (oko 0,353 mm</a:t>
            </a:r>
            <a:r>
              <a:rPr lang="hr-HR" dirty="0" smtClean="0"/>
              <a:t>)</a:t>
            </a:r>
            <a:endParaRPr lang="en-US" dirty="0"/>
          </a:p>
        </p:txBody>
      </p:sp>
    </p:spTree>
    <p:extLst>
      <p:ext uri="{BB962C8B-B14F-4D97-AF65-F5344CB8AC3E}">
        <p14:creationId xmlns:p14="http://schemas.microsoft.com/office/powerpoint/2010/main" val="233279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000" r="28901" b="23681"/>
          <a:stretch/>
        </p:blipFill>
        <p:spPr>
          <a:xfrm>
            <a:off x="1404475" y="1360287"/>
            <a:ext cx="6263869" cy="4811377"/>
          </a:xfrm>
          <a:prstGeom prst="rect">
            <a:avLst/>
          </a:prstGeom>
        </p:spPr>
      </p:pic>
      <p:sp>
        <p:nvSpPr>
          <p:cNvPr id="33794" name="Rectangle 1026"/>
          <p:cNvSpPr>
            <a:spLocks noGrp="1" noChangeArrowheads="1"/>
          </p:cNvSpPr>
          <p:nvPr>
            <p:ph type="title"/>
          </p:nvPr>
        </p:nvSpPr>
        <p:spPr/>
        <p:txBody>
          <a:bodyPr>
            <a:normAutofit/>
          </a:bodyPr>
          <a:lstStyle/>
          <a:p>
            <a:r>
              <a:rPr lang="hr-HR" dirty="0" smtClean="0"/>
              <a:t>Napredne postavke izgleda teksta</a:t>
            </a:r>
            <a:endParaRPr lang="en-US" dirty="0"/>
          </a:p>
        </p:txBody>
      </p:sp>
      <p:sp>
        <p:nvSpPr>
          <p:cNvPr id="3" name="Right Arrow 2"/>
          <p:cNvSpPr/>
          <p:nvPr/>
        </p:nvSpPr>
        <p:spPr>
          <a:xfrm rot="18470907">
            <a:off x="2635819" y="2285567"/>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rot="5400000">
            <a:off x="4494387" y="2793891"/>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031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9000" r="28866" b="23740"/>
          <a:stretch/>
        </p:blipFill>
        <p:spPr>
          <a:xfrm>
            <a:off x="1404475" y="1360287"/>
            <a:ext cx="6263869" cy="4805017"/>
          </a:xfrm>
          <a:prstGeom prst="rect">
            <a:avLst/>
          </a:prstGeom>
        </p:spPr>
      </p:pic>
      <p:sp>
        <p:nvSpPr>
          <p:cNvPr id="3" name="Right Arrow 2"/>
          <p:cNvSpPr/>
          <p:nvPr/>
        </p:nvSpPr>
        <p:spPr>
          <a:xfrm rot="18470907">
            <a:off x="2635819" y="2285567"/>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rot="5400000">
            <a:off x="4919077" y="2793891"/>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1026"/>
          <p:cNvSpPr>
            <a:spLocks noGrp="1" noChangeArrowheads="1"/>
          </p:cNvSpPr>
          <p:nvPr>
            <p:ph type="title"/>
          </p:nvPr>
        </p:nvSpPr>
        <p:spPr>
          <a:xfrm>
            <a:off x="457200" y="274638"/>
            <a:ext cx="8229600" cy="1143000"/>
          </a:xfrm>
        </p:spPr>
        <p:txBody>
          <a:bodyPr>
            <a:normAutofit/>
          </a:bodyPr>
          <a:lstStyle/>
          <a:p>
            <a:r>
              <a:rPr lang="hr-HR" dirty="0" smtClean="0"/>
              <a:t>Napredne postavke izgleda teksta</a:t>
            </a:r>
            <a:endParaRPr lang="en-US" dirty="0"/>
          </a:p>
        </p:txBody>
      </p:sp>
    </p:spTree>
    <p:extLst>
      <p:ext uri="{BB962C8B-B14F-4D97-AF65-F5344CB8AC3E}">
        <p14:creationId xmlns:p14="http://schemas.microsoft.com/office/powerpoint/2010/main" val="340278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801" t="2481" r="54950" b="85463"/>
          <a:stretch/>
        </p:blipFill>
        <p:spPr>
          <a:xfrm>
            <a:off x="357719" y="1277193"/>
            <a:ext cx="4101268" cy="1526182"/>
          </a:xfrm>
          <a:prstGeom prst="rect">
            <a:avLst/>
          </a:prstGeom>
        </p:spPr>
      </p:pic>
      <p:sp>
        <p:nvSpPr>
          <p:cNvPr id="33794" name="Rectangle 1026"/>
          <p:cNvSpPr>
            <a:spLocks noGrp="1" noChangeArrowheads="1"/>
          </p:cNvSpPr>
          <p:nvPr>
            <p:ph type="title"/>
          </p:nvPr>
        </p:nvSpPr>
        <p:spPr/>
        <p:txBody>
          <a:bodyPr>
            <a:normAutofit fontScale="90000"/>
          </a:bodyPr>
          <a:lstStyle/>
          <a:p>
            <a:r>
              <a:rPr lang="hr-HR" dirty="0" smtClean="0"/>
              <a:t>Napredne postavke izgleda odlomka</a:t>
            </a:r>
            <a:endParaRPr lang="en-US" dirty="0"/>
          </a:p>
        </p:txBody>
      </p:sp>
      <p:sp>
        <p:nvSpPr>
          <p:cNvPr id="3" name="Right Arrow 2"/>
          <p:cNvSpPr/>
          <p:nvPr/>
        </p:nvSpPr>
        <p:spPr>
          <a:xfrm rot="18470907">
            <a:off x="2635820" y="2808493"/>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rot="1276644">
            <a:off x="4701432" y="2864083"/>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5" name="Picture 4"/>
          <p:cNvPicPr>
            <a:picLocks noChangeAspect="1"/>
          </p:cNvPicPr>
          <p:nvPr/>
        </p:nvPicPr>
        <p:blipFill rotWithShape="1">
          <a:blip r:embed="rId4"/>
          <a:srcRect l="32901" t="21200" r="40100" b="23360"/>
          <a:stretch/>
        </p:blipFill>
        <p:spPr>
          <a:xfrm>
            <a:off x="5286587" y="1700808"/>
            <a:ext cx="3811187" cy="4891025"/>
          </a:xfrm>
          <a:prstGeom prst="rect">
            <a:avLst/>
          </a:prstGeom>
        </p:spPr>
      </p:pic>
      <p:sp>
        <p:nvSpPr>
          <p:cNvPr id="8" name="Content Placeholder 2"/>
          <p:cNvSpPr txBox="1">
            <a:spLocks/>
          </p:cNvSpPr>
          <p:nvPr/>
        </p:nvSpPr>
        <p:spPr>
          <a:xfrm>
            <a:off x="115412" y="3556226"/>
            <a:ext cx="5024743" cy="28720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2600" b="1" dirty="0" smtClean="0">
                <a:solidFill>
                  <a:srgbClr val="FF0000"/>
                </a:solidFill>
              </a:rPr>
              <a:t>PAZI!</a:t>
            </a:r>
          </a:p>
          <a:p>
            <a:pPr marL="0" indent="0">
              <a:buNone/>
            </a:pPr>
            <a:r>
              <a:rPr lang="hr-HR" sz="2600" b="1" dirty="0" smtClean="0"/>
              <a:t>ENTER</a:t>
            </a:r>
            <a:r>
              <a:rPr lang="hr-HR" sz="2600" dirty="0" smtClean="0"/>
              <a:t> = prelazak u novi odlomak</a:t>
            </a:r>
          </a:p>
          <a:p>
            <a:pPr marL="0" indent="0">
              <a:buNone/>
            </a:pPr>
            <a:r>
              <a:rPr lang="hr-HR" sz="2600" b="1" dirty="0" smtClean="0"/>
              <a:t>SHIFT + ENTER </a:t>
            </a:r>
            <a:r>
              <a:rPr lang="hr-HR" sz="2600" dirty="0" smtClean="0"/>
              <a:t>= prelazak u novi red </a:t>
            </a:r>
            <a:r>
              <a:rPr lang="hr-HR" sz="2600" u="sng" dirty="0" smtClean="0"/>
              <a:t>bez započinjanja novog odlomka</a:t>
            </a:r>
            <a:r>
              <a:rPr lang="hr-HR" sz="2600" dirty="0" smtClean="0"/>
              <a:t>.</a:t>
            </a:r>
            <a:endParaRPr lang="hr-HR" sz="2600" dirty="0"/>
          </a:p>
        </p:txBody>
      </p:sp>
    </p:spTree>
    <p:extLst>
      <p:ext uri="{BB962C8B-B14F-4D97-AF65-F5344CB8AC3E}">
        <p14:creationId xmlns:p14="http://schemas.microsoft.com/office/powerpoint/2010/main" val="419154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228600" y="304800"/>
            <a:ext cx="8610600" cy="1143000"/>
          </a:xfrm>
        </p:spPr>
        <p:txBody>
          <a:bodyPr>
            <a:normAutofit fontScale="90000"/>
          </a:bodyPr>
          <a:lstStyle/>
          <a:p>
            <a:pPr algn="l"/>
            <a:r>
              <a:rPr lang="hr-HR"/>
              <a:t>Alignment (poravnanje odlomka)</a:t>
            </a:r>
            <a:r>
              <a:rPr lang="en-US"/>
              <a:t/>
            </a:r>
            <a:br>
              <a:rPr lang="en-US"/>
            </a:br>
            <a:endParaRPr lang="en-US" sz="2800"/>
          </a:p>
        </p:txBody>
      </p:sp>
      <p:sp>
        <p:nvSpPr>
          <p:cNvPr id="34819" name="Rectangle 1027"/>
          <p:cNvSpPr>
            <a:spLocks noGrp="1" noChangeArrowheads="1"/>
          </p:cNvSpPr>
          <p:nvPr>
            <p:ph type="body" idx="1"/>
          </p:nvPr>
        </p:nvSpPr>
        <p:spPr>
          <a:xfrm>
            <a:off x="609600" y="1676400"/>
            <a:ext cx="8229600" cy="4343400"/>
          </a:xfrm>
        </p:spPr>
        <p:txBody>
          <a:bodyPr/>
          <a:lstStyle/>
          <a:p>
            <a:pPr>
              <a:lnSpc>
                <a:spcPct val="80000"/>
              </a:lnSpc>
            </a:pPr>
            <a:r>
              <a:rPr lang="hr-HR" sz="2800" dirty="0"/>
              <a:t>Položaj teksta </a:t>
            </a:r>
            <a:r>
              <a:rPr lang="hr-HR" sz="2800" u="sng" dirty="0"/>
              <a:t>unutar</a:t>
            </a:r>
            <a:r>
              <a:rPr lang="hr-HR" sz="2800" dirty="0"/>
              <a:t> margina</a:t>
            </a:r>
            <a:endParaRPr lang="en-US" sz="2800" dirty="0"/>
          </a:p>
          <a:p>
            <a:pPr>
              <a:lnSpc>
                <a:spcPct val="80000"/>
              </a:lnSpc>
            </a:pPr>
            <a:r>
              <a:rPr lang="hr-HR" sz="2800" dirty="0"/>
              <a:t>Vrste poravnanja</a:t>
            </a:r>
            <a:endParaRPr lang="en-US" sz="2800" dirty="0"/>
          </a:p>
          <a:p>
            <a:pPr lvl="1">
              <a:lnSpc>
                <a:spcPct val="80000"/>
              </a:lnSpc>
            </a:pPr>
            <a:r>
              <a:rPr lang="en-US" sz="2400" dirty="0"/>
              <a:t>Left</a:t>
            </a:r>
            <a:r>
              <a:rPr lang="hr-HR" sz="2400" dirty="0"/>
              <a:t> (lijevo)</a:t>
            </a:r>
            <a:endParaRPr lang="en-US" sz="2400" dirty="0"/>
          </a:p>
          <a:p>
            <a:pPr lvl="2">
              <a:lnSpc>
                <a:spcPct val="80000"/>
              </a:lnSpc>
            </a:pPr>
            <a:r>
              <a:rPr lang="hr-HR" sz="2000" dirty="0"/>
              <a:t>Glavni tekst</a:t>
            </a:r>
            <a:endParaRPr lang="en-US" sz="2000" dirty="0"/>
          </a:p>
          <a:p>
            <a:pPr lvl="1">
              <a:lnSpc>
                <a:spcPct val="80000"/>
              </a:lnSpc>
            </a:pPr>
            <a:r>
              <a:rPr lang="en-US" sz="2400" dirty="0"/>
              <a:t>Centered</a:t>
            </a:r>
            <a:r>
              <a:rPr lang="hr-HR" sz="2400" dirty="0"/>
              <a:t> (centrirano)</a:t>
            </a:r>
            <a:endParaRPr lang="en-US" sz="2400" dirty="0"/>
          </a:p>
          <a:p>
            <a:pPr lvl="2">
              <a:lnSpc>
                <a:spcPct val="80000"/>
              </a:lnSpc>
            </a:pPr>
            <a:r>
              <a:rPr lang="hr-HR" sz="2000" dirty="0"/>
              <a:t>Naslovi, grafika</a:t>
            </a:r>
            <a:endParaRPr lang="en-US" sz="2000" dirty="0"/>
          </a:p>
          <a:p>
            <a:pPr lvl="1">
              <a:lnSpc>
                <a:spcPct val="80000"/>
              </a:lnSpc>
            </a:pPr>
            <a:r>
              <a:rPr lang="en-US" sz="2400" dirty="0"/>
              <a:t>Right</a:t>
            </a:r>
            <a:r>
              <a:rPr lang="hr-HR" sz="2400" dirty="0"/>
              <a:t> (desno)</a:t>
            </a:r>
            <a:endParaRPr lang="en-US" sz="2400" dirty="0"/>
          </a:p>
          <a:p>
            <a:pPr lvl="2">
              <a:lnSpc>
                <a:spcPct val="80000"/>
              </a:lnSpc>
            </a:pPr>
            <a:r>
              <a:rPr lang="hr-HR" sz="2000" dirty="0"/>
              <a:t>Naslov poglavlja</a:t>
            </a:r>
            <a:endParaRPr lang="en-US" sz="2000" dirty="0"/>
          </a:p>
          <a:p>
            <a:pPr lvl="1">
              <a:lnSpc>
                <a:spcPct val="80000"/>
              </a:lnSpc>
            </a:pPr>
            <a:r>
              <a:rPr lang="en-US" sz="2400" dirty="0"/>
              <a:t>Justified</a:t>
            </a:r>
            <a:r>
              <a:rPr lang="hr-HR" sz="2400" dirty="0"/>
              <a:t> (obostrano poravnato)</a:t>
            </a:r>
            <a:endParaRPr lang="en-US" sz="2400" dirty="0"/>
          </a:p>
          <a:p>
            <a:pPr lvl="2">
              <a:lnSpc>
                <a:spcPct val="80000"/>
              </a:lnSpc>
            </a:pPr>
            <a:r>
              <a:rPr lang="hr-HR" sz="2000" dirty="0"/>
              <a:t>Glavni tekst, npr. novinski tekst</a:t>
            </a:r>
            <a:endParaRPr lang="en-US" sz="2000" dirty="0"/>
          </a:p>
        </p:txBody>
      </p:sp>
      <p:pic>
        <p:nvPicPr>
          <p:cNvPr id="2" name="Picture 1"/>
          <p:cNvPicPr>
            <a:picLocks noChangeAspect="1"/>
          </p:cNvPicPr>
          <p:nvPr/>
        </p:nvPicPr>
        <p:blipFill rotWithShape="1">
          <a:blip r:embed="rId3"/>
          <a:srcRect l="25200" t="7921" r="69400" b="88479"/>
          <a:stretch/>
        </p:blipFill>
        <p:spPr>
          <a:xfrm>
            <a:off x="5508104" y="2599556"/>
            <a:ext cx="2996506" cy="1248544"/>
          </a:xfrm>
          <a:prstGeom prst="rect">
            <a:avLst/>
          </a:prstGeom>
        </p:spPr>
      </p:pic>
    </p:spTree>
    <p:extLst>
      <p:ext uri="{BB962C8B-B14F-4D97-AF65-F5344CB8AC3E}">
        <p14:creationId xmlns:p14="http://schemas.microsoft.com/office/powerpoint/2010/main" val="300118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51520" y="620688"/>
            <a:ext cx="8458200" cy="4475584"/>
          </a:xfrm>
        </p:spPr>
        <p:txBody>
          <a:bodyPr/>
          <a:lstStyle/>
          <a:p>
            <a:r>
              <a:rPr lang="hr-HR" sz="2800" b="1" dirty="0" err="1"/>
              <a:t>Indentation</a:t>
            </a:r>
            <a:r>
              <a:rPr lang="hr-HR" sz="2800" dirty="0"/>
              <a:t> (uvlačenje teksta)</a:t>
            </a:r>
          </a:p>
          <a:p>
            <a:pPr lvl="1"/>
            <a:r>
              <a:rPr lang="hr-HR" sz="2400" dirty="0"/>
              <a:t>razmak teksta od margine (ne od ruba stranice)</a:t>
            </a:r>
          </a:p>
          <a:p>
            <a:pPr lvl="1"/>
            <a:r>
              <a:rPr lang="hr-HR" sz="2400" dirty="0"/>
              <a:t>samo unutar određenog odlomka.</a:t>
            </a:r>
          </a:p>
          <a:p>
            <a:r>
              <a:rPr lang="hr-HR" sz="2800" b="1" dirty="0"/>
              <a:t>First line </a:t>
            </a:r>
            <a:r>
              <a:rPr lang="hr-HR" sz="2800" b="1" dirty="0" err="1"/>
              <a:t>indent</a:t>
            </a:r>
            <a:endParaRPr lang="hr-HR" sz="2800" b="1" dirty="0"/>
          </a:p>
          <a:p>
            <a:pPr lvl="1"/>
            <a:r>
              <a:rPr lang="hr-HR" sz="2400" dirty="0"/>
              <a:t>Uvlači samo PRVU LINIJU odlomka</a:t>
            </a:r>
          </a:p>
          <a:p>
            <a:r>
              <a:rPr lang="hr-HR" sz="2800" b="1" dirty="0" err="1"/>
              <a:t>Left</a:t>
            </a:r>
            <a:r>
              <a:rPr lang="hr-HR" sz="2800" b="1" dirty="0"/>
              <a:t>/</a:t>
            </a:r>
            <a:r>
              <a:rPr lang="hr-HR" sz="2800" b="1" dirty="0" err="1"/>
              <a:t>right</a:t>
            </a:r>
            <a:r>
              <a:rPr lang="hr-HR" sz="2800" b="1" dirty="0"/>
              <a:t> </a:t>
            </a:r>
            <a:r>
              <a:rPr lang="hr-HR" sz="2800" b="1" dirty="0" err="1"/>
              <a:t>indent</a:t>
            </a:r>
            <a:endParaRPr lang="hr-HR" sz="2800" b="1" dirty="0"/>
          </a:p>
          <a:p>
            <a:pPr lvl="1"/>
            <a:r>
              <a:rPr lang="hr-HR" sz="2400" dirty="0"/>
              <a:t>Uvlači čitav odlomak</a:t>
            </a:r>
          </a:p>
          <a:p>
            <a:r>
              <a:rPr lang="hr-HR" sz="2800" b="1" dirty="0" err="1"/>
              <a:t>Hanging</a:t>
            </a:r>
            <a:r>
              <a:rPr lang="hr-HR" sz="2800" b="1" dirty="0"/>
              <a:t> </a:t>
            </a:r>
            <a:r>
              <a:rPr lang="hr-HR" sz="2800" b="1" dirty="0" err="1"/>
              <a:t>indent</a:t>
            </a:r>
            <a:endParaRPr lang="hr-HR" sz="2800" b="1" dirty="0"/>
          </a:p>
          <a:p>
            <a:pPr lvl="1"/>
            <a:r>
              <a:rPr lang="hr-HR" sz="2400" dirty="0"/>
              <a:t>Uvlači sve OSIM prve linije odlomka</a:t>
            </a:r>
          </a:p>
          <a:p>
            <a:pPr lvl="1"/>
            <a:endParaRPr lang="hr-HR" sz="2400" dirty="0"/>
          </a:p>
          <a:p>
            <a:pPr lvl="1"/>
            <a:endParaRPr lang="hr-HR" sz="2400" dirty="0"/>
          </a:p>
        </p:txBody>
      </p:sp>
    </p:spTree>
    <p:extLst>
      <p:ext uri="{BB962C8B-B14F-4D97-AF65-F5344CB8AC3E}">
        <p14:creationId xmlns:p14="http://schemas.microsoft.com/office/powerpoint/2010/main" val="244447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hr-HR" sz="3600" dirty="0" err="1"/>
              <a:t>Hyphenation</a:t>
            </a:r>
            <a:r>
              <a:rPr lang="hr-HR" sz="3600" dirty="0"/>
              <a:t> (rastavljanje </a:t>
            </a:r>
            <a:r>
              <a:rPr lang="hr-HR" sz="3600" dirty="0" smtClean="0"/>
              <a:t>riječi na slogove)</a:t>
            </a:r>
            <a:endParaRPr lang="hr-HR" sz="3600" dirty="0"/>
          </a:p>
        </p:txBody>
      </p:sp>
      <p:sp>
        <p:nvSpPr>
          <p:cNvPr id="37891" name="Content Placeholder 2"/>
          <p:cNvSpPr>
            <a:spLocks noGrp="1"/>
          </p:cNvSpPr>
          <p:nvPr>
            <p:ph idx="1"/>
          </p:nvPr>
        </p:nvSpPr>
        <p:spPr>
          <a:xfrm>
            <a:off x="228600" y="1447800"/>
            <a:ext cx="8763000" cy="4717504"/>
          </a:xfrm>
          <a:ln>
            <a:noFill/>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hr-HR" sz="2800" b="1" dirty="0"/>
              <a:t>Automatsko: </a:t>
            </a:r>
            <a:r>
              <a:rPr lang="hr-HR" sz="2800" dirty="0"/>
              <a:t>samo za jezik za koji su instalirani pravopis i gramatika (uglavnom </a:t>
            </a:r>
            <a:r>
              <a:rPr lang="hr-HR" sz="2800" dirty="0" smtClean="0"/>
              <a:t>engleski, no može se instalirati dodatni jezik)</a:t>
            </a:r>
          </a:p>
          <a:p>
            <a:r>
              <a:rPr lang="hr-HR" sz="2800" dirty="0" smtClean="0"/>
              <a:t>Da bi automatsko rastavljanje riječi funkcioniralo, tekst mora biti označen pravim jezikom (</a:t>
            </a:r>
            <a:r>
              <a:rPr lang="hr-HR" sz="2800" dirty="0" err="1" smtClean="0"/>
              <a:t>tab</a:t>
            </a:r>
            <a:r>
              <a:rPr lang="hr-HR" sz="2800" dirty="0" smtClean="0"/>
              <a:t> </a:t>
            </a:r>
            <a:r>
              <a:rPr lang="hr-HR" sz="2800" i="1" dirty="0" err="1" smtClean="0"/>
              <a:t>Review</a:t>
            </a:r>
            <a:r>
              <a:rPr lang="hr-HR" sz="2800" dirty="0" smtClean="0"/>
              <a:t>)</a:t>
            </a:r>
          </a:p>
          <a:p>
            <a:r>
              <a:rPr lang="hr-HR" sz="2800" dirty="0" smtClean="0"/>
              <a:t>Automatsko prepoznavanje jezika NIJE uvijek pouzdano!</a:t>
            </a:r>
            <a:endParaRPr lang="hr-HR" sz="2800" dirty="0"/>
          </a:p>
          <a:p>
            <a:r>
              <a:rPr lang="hr-HR" sz="2800" dirty="0"/>
              <a:t>Podešenja se nalaze na izborniku PAGE LAYOUT</a:t>
            </a:r>
          </a:p>
          <a:p>
            <a:r>
              <a:rPr lang="hr-HR" sz="2800" b="1" dirty="0"/>
              <a:t>Ručno: </a:t>
            </a:r>
            <a:r>
              <a:rPr lang="hr-HR" sz="2800" b="1" dirty="0" smtClean="0"/>
              <a:t>CTRL </a:t>
            </a:r>
            <a:r>
              <a:rPr lang="hr-HR" sz="2800" dirty="0"/>
              <a:t>+</a:t>
            </a:r>
            <a:r>
              <a:rPr lang="hr-HR" sz="2800" b="1" dirty="0"/>
              <a:t> </a:t>
            </a:r>
            <a:r>
              <a:rPr lang="hr-HR" sz="2800" b="1" dirty="0" smtClean="0"/>
              <a:t>–</a:t>
            </a:r>
            <a:r>
              <a:rPr lang="hr-HR" sz="2800" dirty="0" smtClean="0"/>
              <a:t> </a:t>
            </a:r>
            <a:r>
              <a:rPr lang="hr-HR" sz="2800" dirty="0"/>
              <a:t>lomi riječ na zadanom </a:t>
            </a:r>
            <a:r>
              <a:rPr lang="hr-HR" sz="2800" dirty="0" smtClean="0"/>
              <a:t>mjestu. Crtica se pojavljuje samo kada riječ treba prelomiti na kraju retka, inače je skrivena. </a:t>
            </a:r>
            <a:r>
              <a:rPr lang="hr-HR" sz="2800" dirty="0" smtClean="0"/>
              <a:t>Preporučljivo kod dugačkih riječi kojih nema u rječnicima (poput naziva kemijskih spojeva)</a:t>
            </a:r>
          </a:p>
          <a:p>
            <a:pPr marL="0" indent="0" algn="ctr">
              <a:buNone/>
            </a:pPr>
            <a:r>
              <a:rPr lang="hr-HR" sz="2800" dirty="0" smtClean="0"/>
              <a:t>NIKADA </a:t>
            </a:r>
            <a:r>
              <a:rPr lang="hr-HR" sz="2800" dirty="0"/>
              <a:t>se ne stavlja samo </a:t>
            </a:r>
            <a:r>
              <a:rPr lang="hr-HR" sz="2800" b="1" dirty="0" smtClean="0"/>
              <a:t>– </a:t>
            </a:r>
            <a:r>
              <a:rPr lang="hr-HR" sz="2800" dirty="0"/>
              <a:t>!</a:t>
            </a:r>
            <a:endParaRPr lang="hr-HR" sz="2800" dirty="0"/>
          </a:p>
          <a:p>
            <a:pPr>
              <a:buFontTx/>
              <a:buNone/>
            </a:pPr>
            <a:endParaRPr lang="hr-HR" sz="2800" dirty="0"/>
          </a:p>
          <a:p>
            <a:endParaRPr lang="hr-HR" sz="2800" dirty="0"/>
          </a:p>
        </p:txBody>
      </p:sp>
    </p:spTree>
    <p:extLst>
      <p:ext uri="{BB962C8B-B14F-4D97-AF65-F5344CB8AC3E}">
        <p14:creationId xmlns:p14="http://schemas.microsoft.com/office/powerpoint/2010/main" val="89711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hr-HR" sz="3600" dirty="0" err="1" smtClean="0"/>
              <a:t>Hyphenation</a:t>
            </a:r>
            <a:r>
              <a:rPr lang="hr-HR" sz="3600" dirty="0" smtClean="0"/>
              <a:t> - loš primjer</a:t>
            </a:r>
            <a:endParaRPr lang="hr-HR" sz="3600" dirty="0"/>
          </a:p>
        </p:txBody>
      </p:sp>
      <p:sp>
        <p:nvSpPr>
          <p:cNvPr id="37891" name="Content Placeholder 2"/>
          <p:cNvSpPr>
            <a:spLocks noGrp="1"/>
          </p:cNvSpPr>
          <p:nvPr>
            <p:ph idx="1"/>
          </p:nvPr>
        </p:nvSpPr>
        <p:spPr>
          <a:xfrm>
            <a:off x="228600" y="1447800"/>
            <a:ext cx="8763000" cy="2485256"/>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pPr marL="0" indent="0">
              <a:buNone/>
            </a:pPr>
            <a:r>
              <a:rPr lang="hr-HR" sz="2800" dirty="0" smtClean="0"/>
              <a:t>„Ministrica </a:t>
            </a:r>
            <a:r>
              <a:rPr lang="hr-HR" sz="2800" dirty="0"/>
              <a:t>Divjak poručila je da se sa sindikatima treba vidjeti postoji li </a:t>
            </a:r>
            <a:r>
              <a:rPr lang="hr-HR" sz="2800" dirty="0" err="1"/>
              <a:t>kompen-zacijska</a:t>
            </a:r>
            <a:r>
              <a:rPr lang="hr-HR" sz="2800" dirty="0"/>
              <a:t> mjera dok se ne donese nova uredba o </a:t>
            </a:r>
            <a:r>
              <a:rPr lang="hr-HR" sz="2800" dirty="0" err="1"/>
              <a:t>koefici-jentima</a:t>
            </a:r>
            <a:r>
              <a:rPr lang="hr-HR" sz="2800" dirty="0"/>
              <a:t>. Na početku sjednice Vlade na štrajk se osvrnuo i premijer. </a:t>
            </a:r>
            <a:r>
              <a:rPr lang="hr-HR" sz="2800" dirty="0" smtClean="0"/>
              <a:t>„</a:t>
            </a:r>
            <a:endParaRPr lang="hr-HR" sz="2800" dirty="0"/>
          </a:p>
          <a:p>
            <a:pPr marL="0" indent="0" algn="r">
              <a:buNone/>
            </a:pPr>
            <a:r>
              <a:rPr lang="hr-HR" sz="2400" i="1" dirty="0"/>
              <a:t>Dnevnik.hr, 24.10.2019</a:t>
            </a:r>
            <a:r>
              <a:rPr lang="hr-HR" sz="2400" i="1" dirty="0" smtClean="0"/>
              <a:t>.</a:t>
            </a:r>
            <a:endParaRPr lang="hr-HR" sz="2400" i="1" dirty="0"/>
          </a:p>
        </p:txBody>
      </p:sp>
      <p:sp>
        <p:nvSpPr>
          <p:cNvPr id="4" name="Content Placeholder 2"/>
          <p:cNvSpPr txBox="1">
            <a:spLocks/>
          </p:cNvSpPr>
          <p:nvPr/>
        </p:nvSpPr>
        <p:spPr>
          <a:xfrm>
            <a:off x="228600" y="4293096"/>
            <a:ext cx="8763000" cy="1765176"/>
          </a:xfrm>
          <a:prstGeom prst="rect">
            <a:avLst/>
          </a:prstGeom>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hr-HR" sz="2400" dirty="0" smtClean="0"/>
              <a:t>Prilikom pisanja teksta autor je neke riječi prelomio ručno umetanjem crtice, no promjenom konteksta ili medija (Word → web) riječ se pomakla s kraja retka, no crtica je ostala!</a:t>
            </a:r>
          </a:p>
        </p:txBody>
      </p:sp>
    </p:spTree>
    <p:extLst>
      <p:ext uri="{BB962C8B-B14F-4D97-AF65-F5344CB8AC3E}">
        <p14:creationId xmlns:p14="http://schemas.microsoft.com/office/powerpoint/2010/main" val="118928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hr-HR"/>
              <a:t>Ciljevi rada</a:t>
            </a:r>
            <a:endParaRPr lang="en-US"/>
          </a:p>
        </p:txBody>
      </p:sp>
      <p:sp>
        <p:nvSpPr>
          <p:cNvPr id="15363" name="Rectangle 3"/>
          <p:cNvSpPr>
            <a:spLocks noGrp="1" noChangeArrowheads="1"/>
          </p:cNvSpPr>
          <p:nvPr>
            <p:ph type="body" idx="1"/>
          </p:nvPr>
        </p:nvSpPr>
        <p:spPr/>
        <p:txBody>
          <a:bodyPr/>
          <a:lstStyle/>
          <a:p>
            <a:r>
              <a:rPr lang="hr-HR" sz="2800" dirty="0"/>
              <a:t>Upoznavanje sa osnovnim funkcijama Worda</a:t>
            </a:r>
            <a:endParaRPr lang="en-US" sz="2800" dirty="0"/>
          </a:p>
          <a:p>
            <a:r>
              <a:rPr lang="hr-HR" sz="2800" dirty="0" smtClean="0"/>
              <a:t>Uređivanje i oblikovanje teksta</a:t>
            </a:r>
            <a:endParaRPr lang="en-US" sz="2800" dirty="0"/>
          </a:p>
          <a:p>
            <a:r>
              <a:rPr lang="hr-HR" sz="2800" dirty="0"/>
              <a:t>Umetanje grafičkih elemenata (slike, geometrijski oblici, grafovi, ...)</a:t>
            </a:r>
          </a:p>
          <a:p>
            <a:r>
              <a:rPr lang="hr-HR" sz="2800" dirty="0"/>
              <a:t>U drugom dijelu – naprednije korištenje; stilovi, </a:t>
            </a:r>
            <a:r>
              <a:rPr lang="hr-HR" sz="2800" dirty="0" smtClean="0"/>
              <a:t>predlošci ...</a:t>
            </a:r>
            <a:endParaRPr lang="en-US" sz="2800" dirty="0"/>
          </a:p>
        </p:txBody>
      </p:sp>
    </p:spTree>
    <p:extLst>
      <p:ext uri="{BB962C8B-B14F-4D97-AF65-F5344CB8AC3E}">
        <p14:creationId xmlns:p14="http://schemas.microsoft.com/office/powerpoint/2010/main" val="60356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hr-HR" sz="3600" dirty="0" smtClean="0"/>
              <a:t>Tablice – dvije mogućnosti</a:t>
            </a:r>
            <a:endParaRPr lang="hr-HR" sz="3600" dirty="0"/>
          </a:p>
        </p:txBody>
      </p:sp>
      <p:sp>
        <p:nvSpPr>
          <p:cNvPr id="38915" name="Content Placeholder 2"/>
          <p:cNvSpPr>
            <a:spLocks noGrp="1"/>
          </p:cNvSpPr>
          <p:nvPr>
            <p:ph idx="1"/>
          </p:nvPr>
        </p:nvSpPr>
        <p:spPr>
          <a:xfrm>
            <a:off x="381000" y="1524000"/>
            <a:ext cx="8153400" cy="1752600"/>
          </a:xfrm>
        </p:spPr>
        <p:txBody>
          <a:bodyPr/>
          <a:lstStyle/>
          <a:p>
            <a:pPr marL="514350" indent="-514350">
              <a:lnSpc>
                <a:spcPct val="150000"/>
              </a:lnSpc>
              <a:buFont typeface="+mj-lt"/>
              <a:buAutoNum type="alphaLcParenR"/>
            </a:pPr>
            <a:r>
              <a:rPr lang="hr-HR" sz="2800" b="1" dirty="0"/>
              <a:t>Izbornik INSERT → </a:t>
            </a:r>
            <a:r>
              <a:rPr lang="hr-HR" sz="2800" b="1" dirty="0" smtClean="0"/>
              <a:t>table</a:t>
            </a:r>
            <a:endParaRPr lang="hr-HR" sz="2800" b="1" dirty="0"/>
          </a:p>
          <a:p>
            <a:pPr marL="514350" indent="-514350">
              <a:lnSpc>
                <a:spcPct val="150000"/>
              </a:lnSpc>
              <a:buFont typeface="+mj-lt"/>
              <a:buAutoNum type="alphaLcParenR"/>
            </a:pPr>
            <a:r>
              <a:rPr lang="hr-HR" sz="2800" b="1" dirty="0" err="1" smtClean="0"/>
              <a:t>Copy</a:t>
            </a:r>
            <a:r>
              <a:rPr lang="hr-HR" sz="2800" b="1" dirty="0"/>
              <a:t> </a:t>
            </a:r>
            <a:r>
              <a:rPr lang="hr-HR" sz="2800" b="1" dirty="0" smtClean="0"/>
              <a:t>→ Paste </a:t>
            </a:r>
            <a:r>
              <a:rPr lang="hr-HR" sz="2800" b="1" dirty="0"/>
              <a:t>iz </a:t>
            </a:r>
            <a:r>
              <a:rPr lang="hr-HR" sz="2800" b="1" i="1" dirty="0" smtClean="0"/>
              <a:t>Excela</a:t>
            </a:r>
            <a:r>
              <a:rPr lang="hr-HR" sz="2800" b="1" dirty="0" smtClean="0"/>
              <a:t> ili srodne aplikacije</a:t>
            </a:r>
            <a:endParaRPr lang="hr-HR" sz="2800" dirty="0"/>
          </a:p>
          <a:p>
            <a:pPr>
              <a:buFontTx/>
              <a:buNone/>
            </a:pPr>
            <a:endParaRPr lang="hr-HR" sz="2800" dirty="0"/>
          </a:p>
          <a:p>
            <a:endParaRPr lang="hr-HR" sz="2800" dirty="0"/>
          </a:p>
        </p:txBody>
      </p:sp>
    </p:spTree>
    <p:extLst>
      <p:ext uri="{BB962C8B-B14F-4D97-AF65-F5344CB8AC3E}">
        <p14:creationId xmlns:p14="http://schemas.microsoft.com/office/powerpoint/2010/main" val="57281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143000"/>
          </a:xfrm>
        </p:spPr>
        <p:txBody>
          <a:bodyPr/>
          <a:lstStyle/>
          <a:p>
            <a:r>
              <a:rPr lang="hr-HR"/>
              <a:t>Grafika</a:t>
            </a:r>
            <a:endParaRPr lang="en-US"/>
          </a:p>
        </p:txBody>
      </p:sp>
      <p:sp>
        <p:nvSpPr>
          <p:cNvPr id="39939" name="Rectangle 3"/>
          <p:cNvSpPr>
            <a:spLocks noGrp="1" noChangeArrowheads="1"/>
          </p:cNvSpPr>
          <p:nvPr>
            <p:ph type="body" idx="1"/>
          </p:nvPr>
        </p:nvSpPr>
        <p:spPr>
          <a:xfrm>
            <a:off x="457200" y="1295400"/>
            <a:ext cx="7772400" cy="4869904"/>
          </a:xfrm>
        </p:spPr>
        <p:txBody>
          <a:bodyPr>
            <a:normAutofit fontScale="92500" lnSpcReduction="10000"/>
          </a:bodyPr>
          <a:lstStyle/>
          <a:p>
            <a:r>
              <a:rPr lang="hr-HR" b="1" dirty="0"/>
              <a:t>Crteži</a:t>
            </a:r>
          </a:p>
          <a:p>
            <a:pPr>
              <a:buFontTx/>
              <a:buNone/>
            </a:pPr>
            <a:r>
              <a:rPr lang="hr-HR" dirty="0"/>
              <a:t>		M</a:t>
            </a:r>
            <a:r>
              <a:rPr lang="hr-HR" sz="2800" dirty="0"/>
              <a:t>ogu biti kreirani unutar </a:t>
            </a:r>
            <a:r>
              <a:rPr lang="hr-HR" sz="2800" dirty="0" smtClean="0"/>
              <a:t>Worda</a:t>
            </a:r>
          </a:p>
          <a:p>
            <a:pPr>
              <a:buFontTx/>
              <a:buNone/>
            </a:pPr>
            <a:r>
              <a:rPr lang="hr-HR" sz="2800" dirty="0"/>
              <a:t>	</a:t>
            </a:r>
            <a:r>
              <a:rPr lang="hr-HR" sz="2800" dirty="0" smtClean="0"/>
              <a:t>	INSERT: </a:t>
            </a:r>
            <a:r>
              <a:rPr lang="hr-HR" sz="2800" dirty="0" err="1" smtClean="0"/>
              <a:t>Shapes</a:t>
            </a:r>
            <a:r>
              <a:rPr lang="hr-HR" sz="2800" dirty="0" smtClean="0"/>
              <a:t>, </a:t>
            </a:r>
            <a:r>
              <a:rPr lang="hr-HR" sz="2800" dirty="0" err="1" smtClean="0"/>
              <a:t>SmartArt</a:t>
            </a:r>
            <a:r>
              <a:rPr lang="hr-HR" sz="2800" dirty="0" smtClean="0"/>
              <a:t>, ...</a:t>
            </a:r>
            <a:endParaRPr lang="en-US" dirty="0"/>
          </a:p>
          <a:p>
            <a:pPr marL="342900" lvl="1" indent="-342900">
              <a:buFontTx/>
              <a:buChar char="•"/>
            </a:pPr>
            <a:r>
              <a:rPr lang="hr-HR" sz="3200" b="1" dirty="0"/>
              <a:t>Slike</a:t>
            </a:r>
          </a:p>
          <a:p>
            <a:pPr marL="342900" lvl="1" indent="-342900">
              <a:buFontTx/>
              <a:buNone/>
            </a:pPr>
            <a:r>
              <a:rPr lang="hr-HR" dirty="0"/>
              <a:t>		Umetnute postaju sastavni</a:t>
            </a:r>
          </a:p>
          <a:p>
            <a:pPr marL="342900" lvl="1" indent="-342900">
              <a:buFontTx/>
              <a:buNone/>
            </a:pPr>
            <a:r>
              <a:rPr lang="hr-HR" dirty="0"/>
              <a:t>		dio dokumenta</a:t>
            </a:r>
          </a:p>
          <a:p>
            <a:r>
              <a:rPr lang="hr-HR" b="1" dirty="0"/>
              <a:t>Grafovi</a:t>
            </a:r>
            <a:r>
              <a:rPr lang="hr-HR" dirty="0"/>
              <a:t> npr. iz </a:t>
            </a:r>
            <a:r>
              <a:rPr lang="hr-HR" dirty="0" smtClean="0"/>
              <a:t>Excela</a:t>
            </a:r>
          </a:p>
          <a:p>
            <a:pPr marL="0" indent="0">
              <a:buNone/>
            </a:pPr>
            <a:r>
              <a:rPr lang="hr-HR" sz="2800" dirty="0"/>
              <a:t>	</a:t>
            </a:r>
            <a:r>
              <a:rPr lang="hr-HR" sz="2800" dirty="0" smtClean="0"/>
              <a:t>Mogu zadržati</a:t>
            </a:r>
          </a:p>
          <a:p>
            <a:pPr marL="0" indent="0">
              <a:buNone/>
            </a:pPr>
            <a:r>
              <a:rPr lang="hr-HR" sz="2800" dirty="0"/>
              <a:t>	</a:t>
            </a:r>
            <a:r>
              <a:rPr lang="hr-HR" sz="2800" dirty="0" smtClean="0"/>
              <a:t>povezanost s izvornim</a:t>
            </a:r>
          </a:p>
          <a:p>
            <a:pPr marL="0" indent="0">
              <a:buNone/>
            </a:pPr>
            <a:r>
              <a:rPr lang="hr-HR" sz="2800" dirty="0" smtClean="0"/>
              <a:t>	Excelovim dokumentom</a:t>
            </a:r>
            <a:endParaRPr lang="en-US" sz="2800" dirty="0"/>
          </a:p>
        </p:txBody>
      </p:sp>
      <p:sp>
        <p:nvSpPr>
          <p:cNvPr id="39940" name="AutoShape 4"/>
          <p:cNvSpPr>
            <a:spLocks noChangeArrowheads="1"/>
          </p:cNvSpPr>
          <p:nvPr/>
        </p:nvSpPr>
        <p:spPr bwMode="auto">
          <a:xfrm>
            <a:off x="5868144" y="1597662"/>
            <a:ext cx="1524000" cy="838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hr-HR"/>
          </a:p>
        </p:txBody>
      </p:sp>
      <p:pic>
        <p:nvPicPr>
          <p:cNvPr id="39941" name="Picture 6" descr="m04mpxi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164" y="2783507"/>
            <a:ext cx="2133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2890846709"/>
              </p:ext>
            </p:extLst>
          </p:nvPr>
        </p:nvGraphicFramePr>
        <p:xfrm>
          <a:off x="5143128" y="4455549"/>
          <a:ext cx="2781672"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094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hr-HR" sz="3600" b="1"/>
              <a:t>Promjena veličine grafičkih elemenata</a:t>
            </a:r>
            <a:endParaRPr lang="en-US" sz="3600" b="1"/>
          </a:p>
        </p:txBody>
      </p:sp>
      <p:sp>
        <p:nvSpPr>
          <p:cNvPr id="40963" name="Rectangle 1027"/>
          <p:cNvSpPr>
            <a:spLocks noGrp="1" noChangeArrowheads="1"/>
          </p:cNvSpPr>
          <p:nvPr>
            <p:ph type="body" idx="1"/>
          </p:nvPr>
        </p:nvSpPr>
        <p:spPr>
          <a:xfrm>
            <a:off x="609600" y="1676400"/>
            <a:ext cx="6705600" cy="4343400"/>
          </a:xfrm>
        </p:spPr>
        <p:txBody>
          <a:bodyPr/>
          <a:lstStyle/>
          <a:p>
            <a:r>
              <a:rPr lang="hr-HR" sz="2800" dirty="0"/>
              <a:t>Slika je okružena selekcijskim pravokutnikom</a:t>
            </a:r>
            <a:endParaRPr lang="en-US" sz="2800" dirty="0"/>
          </a:p>
          <a:p>
            <a:r>
              <a:rPr lang="hr-HR" sz="2800" dirty="0"/>
              <a:t>Povlačenjem </a:t>
            </a:r>
            <a:r>
              <a:rPr lang="hr-HR" sz="2800" dirty="0" err="1"/>
              <a:t>kuteva</a:t>
            </a:r>
            <a:r>
              <a:rPr lang="hr-HR" sz="2800" dirty="0"/>
              <a:t> pravokutnika mijenja se veličina</a:t>
            </a:r>
          </a:p>
          <a:p>
            <a:r>
              <a:rPr lang="hr-HR" sz="2800" dirty="0"/>
              <a:t>Držeći istovremeno stisnutu tipku "SHIFT" omjer stranica se zadržava (nadasve korisno za izbjegavanje "izduženih/spljoštenih </a:t>
            </a:r>
            <a:r>
              <a:rPr lang="hr-HR" sz="2800" dirty="0" smtClean="0"/>
              <a:t>oblika")</a:t>
            </a:r>
            <a:endParaRPr lang="hr-HR" sz="2800" dirty="0"/>
          </a:p>
        </p:txBody>
      </p:sp>
      <p:pic>
        <p:nvPicPr>
          <p:cNvPr id="40964"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740" y="1676400"/>
            <a:ext cx="1733370" cy="158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4149080"/>
            <a:ext cx="1805378" cy="2559323"/>
          </a:xfrm>
          <a:prstGeom prst="rect">
            <a:avLst/>
          </a:prstGeom>
        </p:spPr>
      </p:pic>
    </p:spTree>
    <p:extLst>
      <p:ext uri="{BB962C8B-B14F-4D97-AF65-F5344CB8AC3E}">
        <p14:creationId xmlns:p14="http://schemas.microsoft.com/office/powerpoint/2010/main" val="293424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4449" t="580" r="14041" b="59100"/>
          <a:stretch/>
        </p:blipFill>
        <p:spPr>
          <a:xfrm>
            <a:off x="3131840" y="1916832"/>
            <a:ext cx="5042248" cy="4032448"/>
          </a:xfrm>
          <a:prstGeom prst="rect">
            <a:avLst/>
          </a:prstGeom>
        </p:spPr>
      </p:pic>
      <p:sp>
        <p:nvSpPr>
          <p:cNvPr id="41986" name="Rectangle 1026"/>
          <p:cNvSpPr>
            <a:spLocks noGrp="1" noChangeArrowheads="1"/>
          </p:cNvSpPr>
          <p:nvPr>
            <p:ph type="title"/>
          </p:nvPr>
        </p:nvSpPr>
        <p:spPr/>
        <p:txBody>
          <a:bodyPr/>
          <a:lstStyle/>
          <a:p>
            <a:r>
              <a:rPr lang="hr-HR" sz="3600" i="1" dirty="0" err="1"/>
              <a:t>Text</a:t>
            </a:r>
            <a:r>
              <a:rPr lang="hr-HR" sz="3600" i="1" dirty="0"/>
              <a:t> </a:t>
            </a:r>
            <a:r>
              <a:rPr lang="hr-HR" sz="3600" i="1" dirty="0" err="1"/>
              <a:t>wrapping</a:t>
            </a:r>
            <a:endParaRPr lang="en-US" sz="3600" i="1" dirty="0"/>
          </a:p>
        </p:txBody>
      </p:sp>
      <p:sp>
        <p:nvSpPr>
          <p:cNvPr id="41987" name="Rectangle 1027"/>
          <p:cNvSpPr>
            <a:spLocks noGrp="1" noChangeArrowheads="1"/>
          </p:cNvSpPr>
          <p:nvPr>
            <p:ph type="body" idx="1"/>
          </p:nvPr>
        </p:nvSpPr>
        <p:spPr>
          <a:xfrm>
            <a:off x="457200" y="1340768"/>
            <a:ext cx="8153400" cy="4343400"/>
          </a:xfrm>
        </p:spPr>
        <p:txBody>
          <a:bodyPr/>
          <a:lstStyle/>
          <a:p>
            <a:r>
              <a:rPr lang="hr-HR" sz="2800" dirty="0"/>
              <a:t>Način na koji je slika okružena tekstom</a:t>
            </a:r>
          </a:p>
          <a:p>
            <a:pPr lvl="1"/>
            <a:r>
              <a:rPr lang="hr-HR" sz="2400" dirty="0"/>
              <a:t>In line</a:t>
            </a:r>
          </a:p>
          <a:p>
            <a:pPr lvl="1"/>
            <a:r>
              <a:rPr lang="hr-HR" sz="2400" dirty="0" err="1"/>
              <a:t>Square</a:t>
            </a:r>
            <a:endParaRPr lang="hr-HR" sz="2400" dirty="0"/>
          </a:p>
          <a:p>
            <a:pPr lvl="1"/>
            <a:r>
              <a:rPr lang="hr-HR" sz="2400" dirty="0" err="1"/>
              <a:t>Tight</a:t>
            </a:r>
            <a:endParaRPr lang="hr-HR" sz="2400" dirty="0"/>
          </a:p>
          <a:p>
            <a:pPr lvl="1"/>
            <a:r>
              <a:rPr lang="hr-HR" sz="2400" dirty="0" err="1"/>
              <a:t>Behind</a:t>
            </a:r>
            <a:r>
              <a:rPr lang="hr-HR" sz="2400" dirty="0"/>
              <a:t> </a:t>
            </a:r>
            <a:r>
              <a:rPr lang="hr-HR" sz="2400" dirty="0" err="1"/>
              <a:t>text</a:t>
            </a:r>
            <a:endParaRPr lang="hr-HR" sz="2400" dirty="0"/>
          </a:p>
          <a:p>
            <a:pPr lvl="1"/>
            <a:r>
              <a:rPr lang="hr-HR" sz="2400" dirty="0"/>
              <a:t>In front of </a:t>
            </a:r>
            <a:r>
              <a:rPr lang="hr-HR" sz="2400" dirty="0" err="1" smtClean="0"/>
              <a:t>text</a:t>
            </a:r>
            <a:r>
              <a:rPr lang="hr-HR" sz="2400" dirty="0"/>
              <a:t/>
            </a:r>
            <a:br>
              <a:rPr lang="hr-HR" sz="2400" dirty="0"/>
            </a:br>
            <a:r>
              <a:rPr lang="hr-HR" sz="2000" dirty="0" smtClean="0">
                <a:solidFill>
                  <a:srgbClr val="C00000"/>
                </a:solidFill>
              </a:rPr>
              <a:t>(oprez! slika može prekriti dio teksta)</a:t>
            </a:r>
            <a:endParaRPr lang="hr-HR" sz="2400" dirty="0">
              <a:solidFill>
                <a:srgbClr val="C00000"/>
              </a:solidFill>
            </a:endParaRPr>
          </a:p>
          <a:p>
            <a:pPr lvl="1"/>
            <a:r>
              <a:rPr lang="hr-HR" sz="2400" dirty="0"/>
              <a:t>Top </a:t>
            </a:r>
            <a:r>
              <a:rPr lang="hr-HR" sz="2400" dirty="0" err="1"/>
              <a:t>and</a:t>
            </a:r>
            <a:r>
              <a:rPr lang="hr-HR" sz="2400" dirty="0"/>
              <a:t> </a:t>
            </a:r>
            <a:r>
              <a:rPr lang="hr-HR" sz="2400" dirty="0" err="1"/>
              <a:t>bottom</a:t>
            </a:r>
            <a:endParaRPr lang="hr-HR" sz="2400" dirty="0"/>
          </a:p>
          <a:p>
            <a:pPr lvl="1"/>
            <a:r>
              <a:rPr lang="hr-HR" sz="2400" dirty="0" err="1"/>
              <a:t>Through</a:t>
            </a:r>
            <a:endParaRPr lang="en-US" sz="2400" dirty="0"/>
          </a:p>
        </p:txBody>
      </p:sp>
    </p:spTree>
    <p:extLst>
      <p:ext uri="{BB962C8B-B14F-4D97-AF65-F5344CB8AC3E}">
        <p14:creationId xmlns:p14="http://schemas.microsoft.com/office/powerpoint/2010/main" val="342955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8534400" cy="5919569"/>
          </a:xfrm>
          <a:prstGeom prst="rect">
            <a:avLst/>
          </a:prstGeom>
          <a:noFill/>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lnSpc>
                <a:spcPct val="114000"/>
              </a:lnSpc>
            </a:pPr>
            <a:r>
              <a:rPr lang="hr-HR" sz="2800" b="1" u="sng" dirty="0">
                <a:latin typeface="Arial" charset="0"/>
              </a:rPr>
              <a:t>FORMULE</a:t>
            </a:r>
          </a:p>
          <a:p>
            <a:pPr algn="ctr">
              <a:lnSpc>
                <a:spcPct val="114000"/>
              </a:lnSpc>
            </a:pPr>
            <a:r>
              <a:rPr lang="hr-HR" sz="3200" dirty="0">
                <a:latin typeface="Arial" charset="0"/>
              </a:rPr>
              <a:t>Jednostavnije: </a:t>
            </a:r>
            <a:r>
              <a:rPr lang="hr-HR" sz="3200" i="1" dirty="0">
                <a:latin typeface="Arial" charset="0"/>
              </a:rPr>
              <a:t>superscript</a:t>
            </a:r>
            <a:r>
              <a:rPr lang="hr-HR" sz="3200" dirty="0">
                <a:latin typeface="Arial" charset="0"/>
              </a:rPr>
              <a:t> / </a:t>
            </a:r>
            <a:r>
              <a:rPr lang="hr-HR" sz="3200" i="1" dirty="0" err="1">
                <a:latin typeface="Arial" charset="0"/>
              </a:rPr>
              <a:t>subscript</a:t>
            </a:r>
            <a:r>
              <a:rPr lang="hr-HR" sz="3200" dirty="0">
                <a:latin typeface="Arial" charset="0"/>
              </a:rPr>
              <a:t>, </a:t>
            </a:r>
            <a:r>
              <a:rPr lang="hr-HR" sz="3200" i="1" dirty="0" err="1">
                <a:latin typeface="Arial" charset="0"/>
              </a:rPr>
              <a:t>symbol</a:t>
            </a:r>
            <a:endParaRPr lang="hr-HR" sz="3200" i="1" dirty="0">
              <a:latin typeface="Arial" charset="0"/>
            </a:endParaRPr>
          </a:p>
          <a:p>
            <a:pPr algn="ctr">
              <a:lnSpc>
                <a:spcPct val="114000"/>
              </a:lnSpc>
            </a:pPr>
            <a:endParaRPr lang="hr-HR" sz="2800" dirty="0">
              <a:latin typeface="Arial" charset="0"/>
            </a:endParaRPr>
          </a:p>
          <a:p>
            <a:pPr algn="ctr">
              <a:lnSpc>
                <a:spcPct val="114000"/>
              </a:lnSpc>
            </a:pPr>
            <a:r>
              <a:rPr lang="hr-HR" sz="2800" b="1" u="sng" dirty="0">
                <a:latin typeface="Arial" charset="0"/>
              </a:rPr>
              <a:t>EQUATION EDITOR</a:t>
            </a:r>
            <a:r>
              <a:rPr lang="hr-HR" sz="2800" u="sng" dirty="0">
                <a:latin typeface="Arial" charset="0"/>
              </a:rPr>
              <a:t/>
            </a:r>
            <a:br>
              <a:rPr lang="hr-HR" sz="2800" u="sng" dirty="0">
                <a:latin typeface="Arial" charset="0"/>
              </a:rPr>
            </a:br>
            <a:r>
              <a:rPr lang="hr-HR" dirty="0">
                <a:latin typeface="Arial" charset="0"/>
              </a:rPr>
              <a:t>INSERT </a:t>
            </a:r>
            <a:r>
              <a:rPr lang="hr-HR" dirty="0">
                <a:latin typeface="Arial" charset="0"/>
                <a:sym typeface="Symbol" panose="05050102010706020507" pitchFamily="18" charset="2"/>
              </a:rPr>
              <a:t></a:t>
            </a:r>
            <a:r>
              <a:rPr lang="hr-HR" dirty="0">
                <a:latin typeface="Arial" charset="0"/>
              </a:rPr>
              <a:t> EQUATION </a:t>
            </a:r>
            <a:r>
              <a:rPr lang="hr-HR" dirty="0">
                <a:latin typeface="Arial" charset="0"/>
                <a:sym typeface="Symbol" panose="05050102010706020507" pitchFamily="18" charset="2"/>
              </a:rPr>
              <a:t> INSERT NEW EQUATION</a:t>
            </a:r>
            <a:endParaRPr lang="hr-HR" dirty="0">
              <a:latin typeface="Arial" charset="0"/>
            </a:endParaRPr>
          </a:p>
          <a:p>
            <a:pPr algn="ctr">
              <a:lnSpc>
                <a:spcPct val="114000"/>
              </a:lnSpc>
            </a:pPr>
            <a:r>
              <a:rPr lang="hr-HR" sz="3200" dirty="0">
                <a:latin typeface="Arial" charset="0"/>
              </a:rPr>
              <a:t>- za složenije matematičke izraze -</a:t>
            </a:r>
          </a:p>
          <a:p>
            <a:pPr algn="ctr">
              <a:lnSpc>
                <a:spcPct val="114000"/>
              </a:lnSpc>
            </a:pPr>
            <a:r>
              <a:rPr lang="hr-HR" sz="2000" dirty="0">
                <a:latin typeface="Arial" charset="0"/>
              </a:rPr>
              <a:t>(ili koristite gotove jednadžbe koje zatim mijenjate po želji)</a:t>
            </a:r>
          </a:p>
          <a:p>
            <a:pPr algn="ctr">
              <a:lnSpc>
                <a:spcPct val="114000"/>
              </a:lnSpc>
            </a:pPr>
            <a:endParaRPr lang="hr-HR" sz="1200" dirty="0">
              <a:latin typeface="Arial" charset="0"/>
            </a:endParaRPr>
          </a:p>
          <a:p>
            <a:pPr algn="ctr">
              <a:lnSpc>
                <a:spcPct val="114000"/>
              </a:lnSpc>
            </a:pPr>
            <a:r>
              <a:rPr lang="hr-HR" sz="2800" b="1" u="sng" dirty="0">
                <a:latin typeface="Arial" charset="0"/>
              </a:rPr>
              <a:t>MATHTYPE</a:t>
            </a:r>
          </a:p>
          <a:p>
            <a:pPr algn="ctr">
              <a:lnSpc>
                <a:spcPct val="114000"/>
              </a:lnSpc>
            </a:pPr>
            <a:r>
              <a:rPr lang="hr-HR" sz="3200" dirty="0">
                <a:latin typeface="Arial" charset="0"/>
              </a:rPr>
              <a:t>dodatak (</a:t>
            </a:r>
            <a:r>
              <a:rPr lang="hr-HR" sz="3200" i="1" dirty="0">
                <a:latin typeface="Arial" charset="0"/>
              </a:rPr>
              <a:t>add-in</a:t>
            </a:r>
            <a:r>
              <a:rPr lang="hr-HR" sz="3200" dirty="0">
                <a:latin typeface="Arial" charset="0"/>
              </a:rPr>
              <a:t>) Wordu za naprednije</a:t>
            </a:r>
          </a:p>
          <a:p>
            <a:pPr algn="ctr">
              <a:lnSpc>
                <a:spcPct val="114000"/>
              </a:lnSpc>
            </a:pPr>
            <a:r>
              <a:rPr lang="hr-HR" sz="3200" dirty="0">
                <a:latin typeface="Arial" charset="0"/>
              </a:rPr>
              <a:t>pisanje matematičkih izraza</a:t>
            </a:r>
          </a:p>
          <a:p>
            <a:pPr algn="ctr">
              <a:lnSpc>
                <a:spcPct val="114000"/>
              </a:lnSpc>
            </a:pPr>
            <a:r>
              <a:rPr lang="hr-HR" sz="3200" dirty="0">
                <a:latin typeface="Arial" charset="0"/>
              </a:rPr>
              <a:t>(čest u uporabi u znanosti, ali NIJE besplatan)</a:t>
            </a:r>
            <a:endParaRPr lang="hr-HR" dirty="0">
              <a:solidFill>
                <a:srgbClr val="C00000"/>
              </a:solidFill>
              <a:latin typeface="Arial" charset="0"/>
            </a:endParaRPr>
          </a:p>
        </p:txBody>
      </p:sp>
    </p:spTree>
    <p:extLst>
      <p:ext uri="{BB962C8B-B14F-4D97-AF65-F5344CB8AC3E}">
        <p14:creationId xmlns:p14="http://schemas.microsoft.com/office/powerpoint/2010/main" val="416558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40978" y="361805"/>
            <a:ext cx="4462055" cy="369332"/>
          </a:xfrm>
          <a:prstGeom prst="rect">
            <a:avLst/>
          </a:prstGeom>
          <a:noFill/>
        </p:spPr>
        <p:txBody>
          <a:bodyPr wrap="none">
            <a:spAutoFit/>
          </a:bodyPr>
          <a:lstStyle/>
          <a:p>
            <a:pPr algn="ctr">
              <a:defRPr/>
            </a:pPr>
            <a:r>
              <a:rPr lang="hr-HR" b="1" dirty="0">
                <a:latin typeface="+mj-lt"/>
              </a:rPr>
              <a:t>O</a:t>
            </a:r>
            <a:r>
              <a:rPr lang="hr-HR" b="1" dirty="0" smtClean="0">
                <a:latin typeface="+mj-lt"/>
              </a:rPr>
              <a:t>snovni </a:t>
            </a:r>
            <a:r>
              <a:rPr lang="hr-HR" b="1" dirty="0">
                <a:latin typeface="+mj-lt"/>
              </a:rPr>
              <a:t>pojmovi </a:t>
            </a:r>
            <a:r>
              <a:rPr lang="hr-HR" b="1" dirty="0" smtClean="0">
                <a:latin typeface="+mj-lt"/>
              </a:rPr>
              <a:t>(terminologija</a:t>
            </a:r>
            <a:r>
              <a:rPr lang="hr-HR" b="1" dirty="0" smtClean="0">
                <a:latin typeface="+mj-lt"/>
              </a:rPr>
              <a:t>) - podsjetnik</a:t>
            </a:r>
            <a:endParaRPr lang="hr-HR" b="1" dirty="0">
              <a:latin typeface="+mj-lt"/>
            </a:endParaRPr>
          </a:p>
        </p:txBody>
      </p:sp>
      <p:grpSp>
        <p:nvGrpSpPr>
          <p:cNvPr id="6" name="Group 5"/>
          <p:cNvGrpSpPr/>
          <p:nvPr/>
        </p:nvGrpSpPr>
        <p:grpSpPr>
          <a:xfrm>
            <a:off x="312310" y="980728"/>
            <a:ext cx="8519380" cy="5433497"/>
            <a:chOff x="332380" y="613361"/>
            <a:chExt cx="8519380" cy="5433497"/>
          </a:xfrm>
        </p:grpSpPr>
        <p:pic>
          <p:nvPicPr>
            <p:cNvPr id="2" name="Picture 1"/>
            <p:cNvPicPr>
              <a:picLocks noChangeAspect="1"/>
            </p:cNvPicPr>
            <p:nvPr/>
          </p:nvPicPr>
          <p:blipFill rotWithShape="1">
            <a:blip r:embed="rId3"/>
            <a:srcRect b="3193"/>
            <a:stretch/>
          </p:blipFill>
          <p:spPr>
            <a:xfrm>
              <a:off x="332380" y="892247"/>
              <a:ext cx="8519380" cy="5154611"/>
            </a:xfrm>
            <a:prstGeom prst="rect">
              <a:avLst/>
            </a:prstGeom>
          </p:spPr>
        </p:pic>
        <p:sp>
          <p:nvSpPr>
            <p:cNvPr id="17414" name="AutoShape 11"/>
            <p:cNvSpPr>
              <a:spLocks noChangeArrowheads="1"/>
            </p:cNvSpPr>
            <p:nvPr/>
          </p:nvSpPr>
          <p:spPr bwMode="auto">
            <a:xfrm>
              <a:off x="4932040" y="810581"/>
              <a:ext cx="1676400" cy="182451"/>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hr-HR" sz="1200"/>
                <a:t>t</a:t>
              </a:r>
              <a:r>
                <a:rPr lang="en-US" sz="1200"/>
                <a:t>itle bar</a:t>
              </a:r>
              <a:r>
                <a:rPr lang="hr-HR" sz="1200"/>
                <a:t> (naslovna traka)</a:t>
              </a:r>
              <a:endParaRPr lang="en-US" sz="1200"/>
            </a:p>
          </p:txBody>
        </p:sp>
        <p:sp>
          <p:nvSpPr>
            <p:cNvPr id="17419" name="AutoShape 31"/>
            <p:cNvSpPr>
              <a:spLocks noChangeArrowheads="1"/>
            </p:cNvSpPr>
            <p:nvPr/>
          </p:nvSpPr>
          <p:spPr bwMode="auto">
            <a:xfrm>
              <a:off x="3220470" y="2590800"/>
              <a:ext cx="1371600" cy="304800"/>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hr-HR" sz="1200"/>
                <a:t>cursor (pokazivač)</a:t>
              </a:r>
              <a:endParaRPr lang="en-US" sz="1200"/>
            </a:p>
          </p:txBody>
        </p:sp>
        <p:cxnSp>
          <p:nvCxnSpPr>
            <p:cNvPr id="17420" name="AutoShape 32"/>
            <p:cNvCxnSpPr>
              <a:cxnSpLocks noChangeShapeType="1"/>
              <a:stCxn id="17419" idx="1"/>
            </p:cNvCxnSpPr>
            <p:nvPr/>
          </p:nvCxnSpPr>
          <p:spPr bwMode="auto">
            <a:xfrm flipH="1" flipV="1">
              <a:off x="2627784" y="2590800"/>
              <a:ext cx="592686" cy="152400"/>
            </a:xfrm>
            <a:prstGeom prst="straightConnector1">
              <a:avLst/>
            </a:prstGeom>
            <a:noFill/>
            <a:ln w="1587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17421" name="AutoShape 36"/>
            <p:cNvSpPr>
              <a:spLocks noChangeArrowheads="1"/>
            </p:cNvSpPr>
            <p:nvPr/>
          </p:nvSpPr>
          <p:spPr bwMode="auto">
            <a:xfrm>
              <a:off x="467544" y="5626490"/>
              <a:ext cx="2337819" cy="239486"/>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n-US" sz="1200" dirty="0"/>
                <a:t>status bar</a:t>
              </a:r>
              <a:r>
                <a:rPr lang="hr-HR" sz="1200" dirty="0"/>
                <a:t> / </a:t>
              </a:r>
              <a:r>
                <a:rPr lang="hr-HR" sz="1200" dirty="0" err="1"/>
                <a:t>document</a:t>
              </a:r>
              <a:r>
                <a:rPr lang="hr-HR" sz="1200" dirty="0"/>
                <a:t> </a:t>
              </a:r>
              <a:r>
                <a:rPr lang="hr-HR" sz="1200" dirty="0" err="1"/>
                <a:t>information</a:t>
              </a:r>
              <a:endParaRPr lang="en-US" sz="1200" dirty="0"/>
            </a:p>
          </p:txBody>
        </p:sp>
        <p:sp>
          <p:nvSpPr>
            <p:cNvPr id="12" name="AutoShape 36"/>
            <p:cNvSpPr>
              <a:spLocks noChangeArrowheads="1"/>
            </p:cNvSpPr>
            <p:nvPr/>
          </p:nvSpPr>
          <p:spPr bwMode="auto">
            <a:xfrm>
              <a:off x="7092280" y="5638800"/>
              <a:ext cx="1676400" cy="228600"/>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hr-HR" sz="1200"/>
                <a:t>VIEW........ZOOM</a:t>
              </a:r>
              <a:endParaRPr lang="en-US" sz="1200"/>
            </a:p>
          </p:txBody>
        </p:sp>
        <p:sp>
          <p:nvSpPr>
            <p:cNvPr id="14" name="AutoShape 11"/>
            <p:cNvSpPr>
              <a:spLocks noChangeArrowheads="1"/>
            </p:cNvSpPr>
            <p:nvPr/>
          </p:nvSpPr>
          <p:spPr bwMode="auto">
            <a:xfrm>
              <a:off x="1564286" y="613361"/>
              <a:ext cx="2719682" cy="181027"/>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hr-HR" sz="1200" dirty="0"/>
                <a:t>alatne kartice („</a:t>
              </a:r>
              <a:r>
                <a:rPr lang="hr-HR" sz="1200" dirty="0" err="1"/>
                <a:t>tabovi</a:t>
              </a:r>
              <a:r>
                <a:rPr lang="hr-HR" sz="1200" dirty="0"/>
                <a:t>”) na alatnoj traci</a:t>
              </a:r>
              <a:endParaRPr lang="en-US" sz="1200" dirty="0"/>
            </a:p>
          </p:txBody>
        </p:sp>
        <p:cxnSp>
          <p:nvCxnSpPr>
            <p:cNvPr id="15" name="AutoShape 32"/>
            <p:cNvCxnSpPr>
              <a:cxnSpLocks noChangeShapeType="1"/>
            </p:cNvCxnSpPr>
            <p:nvPr/>
          </p:nvCxnSpPr>
          <p:spPr bwMode="auto">
            <a:xfrm flipH="1">
              <a:off x="1232296" y="804403"/>
              <a:ext cx="1395488" cy="248695"/>
            </a:xfrm>
            <a:prstGeom prst="straightConnector1">
              <a:avLst/>
            </a:prstGeom>
            <a:noFill/>
            <a:ln w="15875">
              <a:solidFill>
                <a:srgbClr val="FF3300"/>
              </a:solidFill>
              <a:round/>
              <a:headEnd/>
              <a:tailEnd type="triangle" w="med" len="med"/>
            </a:ln>
            <a:extLst>
              <a:ext uri="{909E8E84-426E-40DD-AFC4-6F175D3DCCD1}">
                <a14:hiddenFill xmlns:a14="http://schemas.microsoft.com/office/drawing/2010/main">
                  <a:noFill/>
                </a14:hiddenFill>
              </a:ext>
            </a:extLst>
          </p:spPr>
        </p:cxnSp>
      </p:grpSp>
      <p:pic>
        <p:nvPicPr>
          <p:cNvPr id="13" name="Picture 12" descr="https://upload.wikimedia.org/wikipedia/commons/thumb/4/4f/Microsoft_Word_2013_logo.svg/1043px-Microsoft_Word_2013_logo.svg.png">
            <a:extLst>
              <a:ext uri="{FF2B5EF4-FFF2-40B4-BE49-F238E27FC236}">
                <a16:creationId xmlns:a16="http://schemas.microsoft.com/office/drawing/2014/main" id="{6DB213EB-BF55-41C8-9BFB-091CF2FD05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310" y="165851"/>
            <a:ext cx="829967" cy="81487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txBox="1">
            <a:spLocks noChangeArrowheads="1"/>
          </p:cNvSpPr>
          <p:nvPr/>
        </p:nvSpPr>
        <p:spPr>
          <a:xfrm>
            <a:off x="4722151" y="4444957"/>
            <a:ext cx="4392342" cy="17883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2600" b="1" dirty="0" smtClean="0"/>
              <a:t>Zumiranje</a:t>
            </a:r>
          </a:p>
          <a:p>
            <a:r>
              <a:rPr lang="hr-HR" sz="2400" dirty="0" smtClean="0"/>
              <a:t>Služi da bi lakše vidjeli detalji</a:t>
            </a:r>
          </a:p>
          <a:p>
            <a:r>
              <a:rPr lang="hr-HR" sz="2400" dirty="0" smtClean="0"/>
              <a:t>NE utječe na izgled dokumenta</a:t>
            </a:r>
            <a:endParaRPr lang="en-US" sz="2400" dirty="0" smtClean="0"/>
          </a:p>
          <a:p>
            <a:r>
              <a:rPr lang="hr-HR" sz="2400" dirty="0" err="1" smtClean="0"/>
              <a:t>max</a:t>
            </a:r>
            <a:r>
              <a:rPr lang="hr-HR" sz="2400" dirty="0" smtClean="0"/>
              <a:t> 4</a:t>
            </a:r>
            <a:r>
              <a:rPr lang="en-US" sz="2400" dirty="0" smtClean="0"/>
              <a:t>00</a:t>
            </a:r>
            <a:r>
              <a:rPr lang="hr-HR" sz="2400" dirty="0" smtClean="0"/>
              <a:t> %</a:t>
            </a:r>
            <a:endParaRPr lang="en-US" sz="2400" dirty="0" smtClean="0"/>
          </a:p>
          <a:p>
            <a:r>
              <a:rPr lang="hr-HR" sz="2400" dirty="0" smtClean="0"/>
              <a:t>min</a:t>
            </a:r>
            <a:r>
              <a:rPr lang="en-US" sz="2400" dirty="0" smtClean="0"/>
              <a:t> 1</a:t>
            </a:r>
            <a:r>
              <a:rPr lang="hr-HR" sz="2400" dirty="0" smtClean="0"/>
              <a:t>0 %</a:t>
            </a:r>
            <a:endParaRPr lang="en-US" sz="2400" dirty="0"/>
          </a:p>
        </p:txBody>
      </p:sp>
    </p:spTree>
    <p:extLst>
      <p:ext uri="{BB962C8B-B14F-4D97-AF65-F5344CB8AC3E}">
        <p14:creationId xmlns:p14="http://schemas.microsoft.com/office/powerpoint/2010/main" val="218142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hr-HR"/>
              <a:t>Kreiranje novog dokumenta</a:t>
            </a:r>
            <a:endParaRPr lang="en-US"/>
          </a:p>
        </p:txBody>
      </p:sp>
      <p:sp>
        <p:nvSpPr>
          <p:cNvPr id="2" name="Rectangle 1"/>
          <p:cNvSpPr/>
          <p:nvPr/>
        </p:nvSpPr>
        <p:spPr>
          <a:xfrm>
            <a:off x="457200" y="1844824"/>
            <a:ext cx="8363272" cy="2246769"/>
          </a:xfrm>
          <a:prstGeom prst="rect">
            <a:avLst/>
          </a:prstGeom>
        </p:spPr>
        <p:txBody>
          <a:bodyPr wrap="square">
            <a:spAutoFit/>
          </a:bodyPr>
          <a:lstStyle/>
          <a:p>
            <a:pPr marL="285750" indent="-285750">
              <a:buFont typeface="Arial" panose="020B0604020202020204" pitchFamily="34" charset="0"/>
              <a:buChar char="•"/>
            </a:pPr>
            <a:r>
              <a:rPr lang="en-US" sz="2800" dirty="0"/>
              <a:t>Po </a:t>
            </a:r>
            <a:r>
              <a:rPr lang="en-US" sz="2800" dirty="0" err="1"/>
              <a:t>pokretanju</a:t>
            </a:r>
            <a:r>
              <a:rPr lang="en-US" sz="2800" dirty="0"/>
              <a:t> </a:t>
            </a:r>
            <a:r>
              <a:rPr lang="en-US" sz="2800" dirty="0" err="1"/>
              <a:t>Worda</a:t>
            </a:r>
            <a:r>
              <a:rPr lang="en-US" sz="2800" dirty="0"/>
              <a:t> </a:t>
            </a:r>
            <a:r>
              <a:rPr lang="en-US" sz="2800" dirty="0" err="1"/>
              <a:t>pojavljuje</a:t>
            </a:r>
            <a:r>
              <a:rPr lang="en-US" sz="2800" dirty="0"/>
              <a:t> se </a:t>
            </a:r>
            <a:r>
              <a:rPr lang="en-US" sz="2800" dirty="0" err="1"/>
              <a:t>prazan</a:t>
            </a:r>
            <a:r>
              <a:rPr lang="en-US" sz="2800" dirty="0"/>
              <a:t> </a:t>
            </a:r>
            <a:r>
              <a:rPr lang="en-US" sz="2800" dirty="0" err="1"/>
              <a:t>dokument</a:t>
            </a:r>
            <a:r>
              <a:rPr lang="en-US" sz="2800" dirty="0"/>
              <a:t> </a:t>
            </a:r>
            <a:r>
              <a:rPr lang="en-US" sz="2800" dirty="0" err="1"/>
              <a:t>napravljen</a:t>
            </a:r>
            <a:r>
              <a:rPr lang="en-US" sz="2800" dirty="0"/>
              <a:t> u </a:t>
            </a:r>
            <a:r>
              <a:rPr lang="en-US" sz="2800" dirty="0" err="1"/>
              <a:t>skladu</a:t>
            </a:r>
            <a:r>
              <a:rPr lang="en-US" sz="2800" dirty="0"/>
              <a:t> </a:t>
            </a:r>
            <a:r>
              <a:rPr lang="en-US" sz="2800" dirty="0" err="1"/>
              <a:t>sa</a:t>
            </a:r>
            <a:r>
              <a:rPr lang="en-US" sz="2800" dirty="0"/>
              <a:t> </a:t>
            </a:r>
            <a:r>
              <a:rPr lang="en-US" sz="2800" dirty="0" err="1"/>
              <a:t>početnim</a:t>
            </a:r>
            <a:r>
              <a:rPr lang="en-US" sz="2800" dirty="0"/>
              <a:t> </a:t>
            </a:r>
            <a:r>
              <a:rPr lang="en-US" sz="2800" dirty="0" err="1"/>
              <a:t>postavkama</a:t>
            </a:r>
            <a:r>
              <a:rPr lang="en-US" sz="2800" dirty="0"/>
              <a:t> </a:t>
            </a:r>
            <a:r>
              <a:rPr lang="en-US" sz="2800" dirty="0" err="1"/>
              <a:t>stranice</a:t>
            </a:r>
            <a:r>
              <a:rPr lang="en-US" sz="2800" dirty="0"/>
              <a:t> (</a:t>
            </a:r>
            <a:r>
              <a:rPr lang="en-US" sz="2800" i="1" dirty="0"/>
              <a:t>default settings</a:t>
            </a:r>
            <a:r>
              <a:rPr lang="en-US" sz="2800" dirty="0"/>
              <a:t>)</a:t>
            </a:r>
          </a:p>
          <a:p>
            <a:pPr marL="285750" indent="-285750">
              <a:buFont typeface="Arial" panose="020B0604020202020204" pitchFamily="34" charset="0"/>
              <a:buChar char="•"/>
            </a:pPr>
            <a:r>
              <a:rPr lang="en-US" sz="2800" dirty="0"/>
              <a:t>U </a:t>
            </a:r>
            <a:r>
              <a:rPr lang="en-US" sz="2800" dirty="0" err="1"/>
              <a:t>već</a:t>
            </a:r>
            <a:r>
              <a:rPr lang="en-US" sz="2800" dirty="0"/>
              <a:t> </a:t>
            </a:r>
            <a:r>
              <a:rPr lang="en-US" sz="2800" dirty="0" err="1"/>
              <a:t>otvorenoj</a:t>
            </a:r>
            <a:r>
              <a:rPr lang="en-US" sz="2800" dirty="0"/>
              <a:t> </a:t>
            </a:r>
            <a:r>
              <a:rPr lang="en-US" sz="2800" dirty="0" err="1"/>
              <a:t>aplikaciji</a:t>
            </a:r>
            <a:r>
              <a:rPr lang="en-US" sz="2800" dirty="0"/>
              <a:t> </a:t>
            </a:r>
            <a:r>
              <a:rPr lang="en-US" sz="2800" dirty="0" err="1"/>
              <a:t>klikom</a:t>
            </a:r>
            <a:r>
              <a:rPr lang="en-US" sz="2800" dirty="0"/>
              <a:t> </a:t>
            </a:r>
            <a:r>
              <a:rPr lang="en-US" sz="2800" dirty="0" err="1"/>
              <a:t>na</a:t>
            </a:r>
            <a:r>
              <a:rPr lang="en-US" sz="2800" dirty="0"/>
              <a:t> FILE </a:t>
            </a:r>
            <a:r>
              <a:rPr lang="en-US" sz="2800" dirty="0" smtClean="0"/>
              <a:t>→ </a:t>
            </a:r>
            <a:r>
              <a:rPr lang="en-US" sz="2800" dirty="0"/>
              <a:t>NEW </a:t>
            </a:r>
            <a:r>
              <a:rPr lang="en-US" sz="2800" dirty="0" err="1"/>
              <a:t>dolazi</a:t>
            </a:r>
            <a:r>
              <a:rPr lang="en-US" sz="2800" dirty="0"/>
              <a:t> se do </a:t>
            </a:r>
            <a:r>
              <a:rPr lang="en-US" sz="2800" dirty="0" err="1"/>
              <a:t>stranice</a:t>
            </a:r>
            <a:r>
              <a:rPr lang="en-US" sz="2800" dirty="0"/>
              <a:t> </a:t>
            </a:r>
            <a:r>
              <a:rPr lang="en-US" sz="2800" dirty="0" err="1"/>
              <a:t>za</a:t>
            </a:r>
            <a:r>
              <a:rPr lang="en-US" sz="2800" dirty="0"/>
              <a:t> </a:t>
            </a:r>
            <a:r>
              <a:rPr lang="en-US" sz="2800" dirty="0" err="1"/>
              <a:t>odabir</a:t>
            </a:r>
            <a:r>
              <a:rPr lang="en-US" sz="2800" dirty="0"/>
              <a:t> </a:t>
            </a:r>
            <a:r>
              <a:rPr lang="en-US" sz="2800" dirty="0" err="1" smtClean="0"/>
              <a:t>predlo</a:t>
            </a:r>
            <a:r>
              <a:rPr lang="hr-HR" sz="2800" dirty="0" err="1" smtClean="0"/>
              <a:t>ška</a:t>
            </a:r>
            <a:r>
              <a:rPr lang="en-US" sz="2800" dirty="0" smtClean="0"/>
              <a:t>.</a:t>
            </a:r>
            <a:endParaRPr lang="en-US" sz="2800" dirty="0"/>
          </a:p>
        </p:txBody>
      </p:sp>
    </p:spTree>
    <p:extLst>
      <p:ext uri="{BB962C8B-B14F-4D97-AF65-F5344CB8AC3E}">
        <p14:creationId xmlns:p14="http://schemas.microsoft.com/office/powerpoint/2010/main" val="236944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hr-HR" dirty="0"/>
              <a:t>Početne </a:t>
            </a:r>
            <a:r>
              <a:rPr lang="hr-HR" dirty="0" smtClean="0"/>
              <a:t>postavke</a:t>
            </a:r>
            <a:endParaRPr lang="en-US" dirty="0"/>
          </a:p>
        </p:txBody>
      </p:sp>
      <p:sp>
        <p:nvSpPr>
          <p:cNvPr id="22531" name="Rectangle 3"/>
          <p:cNvSpPr>
            <a:spLocks noGrp="1" noChangeArrowheads="1"/>
          </p:cNvSpPr>
          <p:nvPr>
            <p:ph type="body" idx="1"/>
          </p:nvPr>
        </p:nvSpPr>
        <p:spPr>
          <a:xfrm>
            <a:off x="609600" y="1600200"/>
            <a:ext cx="7772400" cy="3268960"/>
          </a:xfrm>
        </p:spPr>
        <p:txBody>
          <a:bodyPr/>
          <a:lstStyle/>
          <a:p>
            <a:r>
              <a:rPr lang="hr-HR" sz="2800" b="1" dirty="0" smtClean="0"/>
              <a:t>Format stranice: A4 </a:t>
            </a:r>
            <a:r>
              <a:rPr lang="hr-HR" sz="2800" b="1" dirty="0"/>
              <a:t>(210 mm x 297 mm) – Hr, EU</a:t>
            </a:r>
            <a:endParaRPr lang="en-US" sz="2800" b="1" dirty="0"/>
          </a:p>
          <a:p>
            <a:r>
              <a:rPr lang="hr-HR" sz="2800" dirty="0" err="1" smtClean="0"/>
              <a:t>Letter</a:t>
            </a:r>
            <a:r>
              <a:rPr lang="hr-HR" sz="2800" dirty="0" smtClean="0"/>
              <a:t> </a:t>
            </a:r>
            <a:r>
              <a:rPr lang="hr-HR" sz="2800" dirty="0" err="1" smtClean="0"/>
              <a:t>size</a:t>
            </a:r>
            <a:r>
              <a:rPr lang="hr-HR" sz="2800" dirty="0" smtClean="0"/>
              <a:t> (</a:t>
            </a:r>
            <a:r>
              <a:rPr lang="en-US" sz="2800" dirty="0" smtClean="0"/>
              <a:t>8.5 </a:t>
            </a:r>
            <a:r>
              <a:rPr lang="hr-HR" sz="2800" dirty="0"/>
              <a:t>x</a:t>
            </a:r>
            <a:r>
              <a:rPr lang="en-US" sz="2800" dirty="0"/>
              <a:t> 11 in</a:t>
            </a:r>
            <a:r>
              <a:rPr lang="hr-HR" sz="2800" dirty="0" smtClean="0"/>
              <a:t>ča) – </a:t>
            </a:r>
            <a:r>
              <a:rPr lang="hr-HR" sz="2800" dirty="0"/>
              <a:t>US*</a:t>
            </a:r>
            <a:endParaRPr lang="hr-HR" sz="2000" dirty="0"/>
          </a:p>
          <a:p>
            <a:r>
              <a:rPr lang="hr-HR" sz="2800" dirty="0"/>
              <a:t>margine: </a:t>
            </a:r>
            <a:r>
              <a:rPr lang="hr-HR" sz="2800" dirty="0" smtClean="0"/>
              <a:t>najčešće 2,5 </a:t>
            </a:r>
            <a:r>
              <a:rPr lang="hr-HR" sz="2800" dirty="0"/>
              <a:t>cm (odabir pod </a:t>
            </a:r>
            <a:r>
              <a:rPr lang="hr-HR" sz="2800" i="1" dirty="0"/>
              <a:t>LAYOUT</a:t>
            </a:r>
            <a:r>
              <a:rPr lang="hr-HR" sz="2800" dirty="0"/>
              <a:t>)</a:t>
            </a:r>
            <a:endParaRPr lang="en-US" sz="2800" dirty="0"/>
          </a:p>
          <a:p>
            <a:r>
              <a:rPr lang="hr-HR" sz="2800" dirty="0" err="1"/>
              <a:t>Tab</a:t>
            </a:r>
            <a:r>
              <a:rPr lang="hr-HR" sz="2800" dirty="0"/>
              <a:t> (tabulator, „široki razmak”) = (1,25 cm)</a:t>
            </a:r>
            <a:endParaRPr lang="en-US" sz="2800" dirty="0"/>
          </a:p>
          <a:p>
            <a:r>
              <a:rPr lang="hr-HR" sz="2800" dirty="0"/>
              <a:t>Jednostruki prored (ili 1,08 redova)</a:t>
            </a:r>
            <a:endParaRPr lang="en-US" sz="2800" dirty="0"/>
          </a:p>
        </p:txBody>
      </p:sp>
      <p:sp>
        <p:nvSpPr>
          <p:cNvPr id="2" name="TextBox 1"/>
          <p:cNvSpPr txBox="1"/>
          <p:nvPr/>
        </p:nvSpPr>
        <p:spPr>
          <a:xfrm>
            <a:off x="179512" y="4653136"/>
            <a:ext cx="8784975"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tabLst>
                <a:tab pos="180000" algn="l"/>
              </a:tabLst>
            </a:pPr>
            <a:r>
              <a:rPr lang="hr-HR" sz="2000" dirty="0" smtClean="0"/>
              <a:t>Ponekad </a:t>
            </a:r>
            <a:r>
              <a:rPr lang="hr-HR" sz="2000" dirty="0"/>
              <a:t>su, naročito stariji dokumenti, napisani na pogrešnom formatu (</a:t>
            </a:r>
            <a:r>
              <a:rPr lang="hr-HR" sz="2000" i="1" dirty="0" err="1" smtClean="0"/>
              <a:t>letter</a:t>
            </a:r>
            <a:r>
              <a:rPr lang="hr-HR" sz="2000" i="1" dirty="0" smtClean="0"/>
              <a:t> </a:t>
            </a:r>
            <a:r>
              <a:rPr lang="hr-HR" sz="2000" i="1" dirty="0" err="1" smtClean="0"/>
              <a:t>size</a:t>
            </a:r>
            <a:r>
              <a:rPr lang="hr-HR" sz="2000" dirty="0" smtClean="0"/>
              <a:t>), te </a:t>
            </a:r>
            <a:r>
              <a:rPr lang="hr-HR" sz="2000" dirty="0"/>
              <a:t>dolazi do prerazmještaja teksta u tiskanoj verziji u odnosu na izgled </a:t>
            </a:r>
            <a:r>
              <a:rPr lang="hr-HR" sz="2000" dirty="0" smtClean="0"/>
              <a:t>dokumenta na zaslonu/monitoru.</a:t>
            </a:r>
          </a:p>
          <a:p>
            <a:pPr marL="342900" indent="-342900">
              <a:buFont typeface="Arial" panose="020B0604020202020204" pitchFamily="34" charset="0"/>
              <a:buChar char="•"/>
              <a:tabLst>
                <a:tab pos="180000" algn="l"/>
              </a:tabLst>
            </a:pPr>
            <a:r>
              <a:rPr lang="hr-HR" sz="2000" dirty="0" smtClean="0"/>
              <a:t>Provjera </a:t>
            </a:r>
            <a:r>
              <a:rPr lang="hr-HR" sz="2000" dirty="0"/>
              <a:t>veličine stranice prije ispisa traje nekoliko sekundi, a može uštedjeti sate rada</a:t>
            </a:r>
          </a:p>
        </p:txBody>
      </p:sp>
    </p:spTree>
    <p:extLst>
      <p:ext uri="{BB962C8B-B14F-4D97-AF65-F5344CB8AC3E}">
        <p14:creationId xmlns:p14="http://schemas.microsoft.com/office/powerpoint/2010/main" val="222823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95400" y="685800"/>
            <a:ext cx="4191000" cy="5410200"/>
          </a:xfrm>
          <a:prstGeom prst="rect">
            <a:avLst/>
          </a:prstGeom>
          <a:solidFill>
            <a:schemeClr val="bg1"/>
          </a:solidFill>
          <a:ln w="19050">
            <a:solidFill>
              <a:schemeClr val="tx1"/>
            </a:solidFill>
            <a:miter lim="800000"/>
            <a:headEnd/>
            <a:tailEnd/>
          </a:ln>
        </p:spPr>
        <p:txBody>
          <a:bodyPr wrap="none" anchor="ctr"/>
          <a:lstStyle/>
          <a:p>
            <a:endParaRPr lang="hr-HR"/>
          </a:p>
        </p:txBody>
      </p:sp>
      <p:sp>
        <p:nvSpPr>
          <p:cNvPr id="23555" name="Text Box 3"/>
          <p:cNvSpPr txBox="1">
            <a:spLocks noChangeArrowheads="1"/>
          </p:cNvSpPr>
          <p:nvPr/>
        </p:nvSpPr>
        <p:spPr bwMode="auto">
          <a:xfrm>
            <a:off x="5791200" y="3048000"/>
            <a:ext cx="113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hr-HR"/>
              <a:t>stranica</a:t>
            </a:r>
            <a:endParaRPr lang="en-US"/>
          </a:p>
        </p:txBody>
      </p:sp>
      <p:sp>
        <p:nvSpPr>
          <p:cNvPr id="23556" name="Rectangle 4"/>
          <p:cNvSpPr>
            <a:spLocks noChangeArrowheads="1"/>
          </p:cNvSpPr>
          <p:nvPr/>
        </p:nvSpPr>
        <p:spPr bwMode="auto">
          <a:xfrm>
            <a:off x="1981200" y="1295400"/>
            <a:ext cx="2895600" cy="4191000"/>
          </a:xfrm>
          <a:prstGeom prst="rect">
            <a:avLst/>
          </a:prstGeom>
          <a:noFill/>
          <a:ln w="19050">
            <a:solidFill>
              <a:srgbClr val="FF33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r-HR"/>
          </a:p>
        </p:txBody>
      </p:sp>
      <p:sp>
        <p:nvSpPr>
          <p:cNvPr id="23557" name="Line 5"/>
          <p:cNvSpPr>
            <a:spLocks noChangeShapeType="1"/>
          </p:cNvSpPr>
          <p:nvPr/>
        </p:nvSpPr>
        <p:spPr bwMode="auto">
          <a:xfrm flipH="1">
            <a:off x="4419600" y="609600"/>
            <a:ext cx="15240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Line 6"/>
          <p:cNvSpPr>
            <a:spLocks noChangeShapeType="1"/>
          </p:cNvSpPr>
          <p:nvPr/>
        </p:nvSpPr>
        <p:spPr bwMode="auto">
          <a:xfrm flipH="1">
            <a:off x="4876800" y="4495800"/>
            <a:ext cx="1066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Text Box 7"/>
          <p:cNvSpPr txBox="1">
            <a:spLocks noChangeArrowheads="1"/>
          </p:cNvSpPr>
          <p:nvPr/>
        </p:nvSpPr>
        <p:spPr bwMode="auto">
          <a:xfrm>
            <a:off x="6003925" y="4308475"/>
            <a:ext cx="183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hr-HR"/>
              <a:t>okvir za tekst</a:t>
            </a:r>
            <a:endParaRPr lang="en-US"/>
          </a:p>
        </p:txBody>
      </p:sp>
      <p:sp>
        <p:nvSpPr>
          <p:cNvPr id="23560" name="Text Box 3"/>
          <p:cNvSpPr txBox="1">
            <a:spLocks noChangeArrowheads="1"/>
          </p:cNvSpPr>
          <p:nvPr/>
        </p:nvSpPr>
        <p:spPr bwMode="auto">
          <a:xfrm>
            <a:off x="6553200" y="1143000"/>
            <a:ext cx="196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hr-HR"/>
              <a:t>desna margina</a:t>
            </a:r>
            <a:endParaRPr lang="en-US"/>
          </a:p>
        </p:txBody>
      </p:sp>
      <p:sp>
        <p:nvSpPr>
          <p:cNvPr id="23561" name="Text Box 3"/>
          <p:cNvSpPr txBox="1">
            <a:spLocks noChangeArrowheads="1"/>
          </p:cNvSpPr>
          <p:nvPr/>
        </p:nvSpPr>
        <p:spPr bwMode="auto">
          <a:xfrm>
            <a:off x="5943600" y="304800"/>
            <a:ext cx="204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hr-HR"/>
              <a:t>gornja margina</a:t>
            </a:r>
            <a:endParaRPr lang="en-US"/>
          </a:p>
        </p:txBody>
      </p:sp>
      <p:sp>
        <p:nvSpPr>
          <p:cNvPr id="23562" name="Line 5"/>
          <p:cNvSpPr>
            <a:spLocks noChangeShapeType="1"/>
          </p:cNvSpPr>
          <p:nvPr/>
        </p:nvSpPr>
        <p:spPr bwMode="auto">
          <a:xfrm flipH="1" flipV="1">
            <a:off x="3733800" y="5867400"/>
            <a:ext cx="22098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3" name="Line 5"/>
          <p:cNvSpPr>
            <a:spLocks noChangeShapeType="1"/>
          </p:cNvSpPr>
          <p:nvPr/>
        </p:nvSpPr>
        <p:spPr bwMode="auto">
          <a:xfrm>
            <a:off x="990600" y="685800"/>
            <a:ext cx="685800" cy="1524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Line 5"/>
          <p:cNvSpPr>
            <a:spLocks noChangeShapeType="1"/>
          </p:cNvSpPr>
          <p:nvPr/>
        </p:nvSpPr>
        <p:spPr bwMode="auto">
          <a:xfrm flipH="1">
            <a:off x="5562600" y="3352800"/>
            <a:ext cx="228600" cy="460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5" name="Line 5"/>
          <p:cNvSpPr>
            <a:spLocks noChangeShapeType="1"/>
          </p:cNvSpPr>
          <p:nvPr/>
        </p:nvSpPr>
        <p:spPr bwMode="auto">
          <a:xfrm flipH="1">
            <a:off x="5181600" y="1447800"/>
            <a:ext cx="13716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Text Box 3"/>
          <p:cNvSpPr txBox="1">
            <a:spLocks noChangeArrowheads="1"/>
          </p:cNvSpPr>
          <p:nvPr/>
        </p:nvSpPr>
        <p:spPr bwMode="auto">
          <a:xfrm>
            <a:off x="304800" y="228600"/>
            <a:ext cx="194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hr-HR"/>
              <a:t>lijeva margina</a:t>
            </a:r>
            <a:endParaRPr lang="en-US"/>
          </a:p>
        </p:txBody>
      </p:sp>
      <p:sp>
        <p:nvSpPr>
          <p:cNvPr id="23567" name="Text Box 3"/>
          <p:cNvSpPr txBox="1">
            <a:spLocks noChangeArrowheads="1"/>
          </p:cNvSpPr>
          <p:nvPr/>
        </p:nvSpPr>
        <p:spPr bwMode="auto">
          <a:xfrm>
            <a:off x="6019800" y="6096000"/>
            <a:ext cx="1946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hr-HR"/>
              <a:t>donja margina</a:t>
            </a:r>
            <a:endParaRPr lang="en-US"/>
          </a:p>
        </p:txBody>
      </p:sp>
    </p:spTree>
    <p:extLst>
      <p:ext uri="{BB962C8B-B14F-4D97-AF65-F5344CB8AC3E}">
        <p14:creationId xmlns:p14="http://schemas.microsoft.com/office/powerpoint/2010/main" val="224394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1038" t="23728" r="44668" b="61840"/>
          <a:stretch/>
        </p:blipFill>
        <p:spPr>
          <a:xfrm>
            <a:off x="3238991" y="1436789"/>
            <a:ext cx="5878950" cy="2182545"/>
          </a:xfrm>
          <a:prstGeom prst="rect">
            <a:avLst/>
          </a:prstGeom>
        </p:spPr>
      </p:pic>
      <p:sp>
        <p:nvSpPr>
          <p:cNvPr id="24579" name="Rectangle 5"/>
          <p:cNvSpPr>
            <a:spLocks noGrp="1" noChangeArrowheads="1"/>
          </p:cNvSpPr>
          <p:nvPr>
            <p:ph type="body" idx="1"/>
          </p:nvPr>
        </p:nvSpPr>
        <p:spPr>
          <a:xfrm>
            <a:off x="251520" y="1294186"/>
            <a:ext cx="2808312" cy="1512168"/>
          </a:xfrm>
        </p:spPr>
        <p:txBody>
          <a:bodyPr>
            <a:normAutofit fontScale="85000" lnSpcReduction="10000"/>
          </a:bodyPr>
          <a:lstStyle/>
          <a:p>
            <a:r>
              <a:rPr lang="hr-HR" sz="2800" dirty="0"/>
              <a:t>Prikazuju detaljan </a:t>
            </a:r>
            <a:r>
              <a:rPr lang="hr-HR" sz="2800" dirty="0" smtClean="0"/>
              <a:t>izgled dokumenta</a:t>
            </a:r>
            <a:endParaRPr lang="en-US" sz="2800" dirty="0"/>
          </a:p>
          <a:p>
            <a:r>
              <a:rPr lang="en-US" sz="2800" i="1" dirty="0"/>
              <a:t>Show/Hide</a:t>
            </a:r>
            <a:r>
              <a:rPr lang="en-US" sz="2800" dirty="0"/>
              <a:t> </a:t>
            </a:r>
            <a:r>
              <a:rPr lang="hr-HR" sz="2800" dirty="0"/>
              <a:t>gumb na </a:t>
            </a:r>
            <a:r>
              <a:rPr lang="hr-HR" sz="2800" i="1" dirty="0"/>
              <a:t>HOME</a:t>
            </a:r>
            <a:r>
              <a:rPr lang="hr-HR" sz="2800" dirty="0"/>
              <a:t> </a:t>
            </a:r>
            <a:r>
              <a:rPr lang="hr-HR" sz="2800" dirty="0" smtClean="0"/>
              <a:t>tabu</a:t>
            </a:r>
            <a:endParaRPr lang="en-US" dirty="0"/>
          </a:p>
        </p:txBody>
      </p:sp>
      <p:sp>
        <p:nvSpPr>
          <p:cNvPr id="24578" name="Rectangle 2"/>
          <p:cNvSpPr>
            <a:spLocks noGrp="1" noChangeArrowheads="1"/>
          </p:cNvSpPr>
          <p:nvPr>
            <p:ph type="title"/>
          </p:nvPr>
        </p:nvSpPr>
        <p:spPr>
          <a:xfrm>
            <a:off x="539552" y="398631"/>
            <a:ext cx="7772400" cy="914400"/>
          </a:xfrm>
        </p:spPr>
        <p:txBody>
          <a:bodyPr/>
          <a:lstStyle/>
          <a:p>
            <a:r>
              <a:rPr lang="hr-HR" sz="3600" dirty="0"/>
              <a:t>Oznake oblikovanja dokumenta</a:t>
            </a:r>
            <a:endParaRPr lang="en-US" sz="3600" dirty="0"/>
          </a:p>
        </p:txBody>
      </p:sp>
      <p:pic>
        <p:nvPicPr>
          <p:cNvPr id="2050" name="Picture 2" descr="http://media.frankieroberto.com/pilcr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289" y="3799728"/>
            <a:ext cx="1377448" cy="13428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l="24750" t="2880" r="61301" b="86320"/>
          <a:stretch/>
        </p:blipFill>
        <p:spPr>
          <a:xfrm>
            <a:off x="395535" y="3789040"/>
            <a:ext cx="3480103" cy="1683921"/>
          </a:xfrm>
          <a:prstGeom prst="rect">
            <a:avLst/>
          </a:prstGeom>
        </p:spPr>
      </p:pic>
      <p:cxnSp>
        <p:nvCxnSpPr>
          <p:cNvPr id="9" name="AutoShape 32"/>
          <p:cNvCxnSpPr>
            <a:cxnSpLocks noChangeShapeType="1"/>
            <a:stCxn id="24579" idx="2"/>
          </p:cNvCxnSpPr>
          <p:nvPr/>
        </p:nvCxnSpPr>
        <p:spPr bwMode="auto">
          <a:xfrm>
            <a:off x="1655676" y="2806354"/>
            <a:ext cx="1764196" cy="1449553"/>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3938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hr-HR"/>
              <a:t>Spremanje dokumenta</a:t>
            </a:r>
            <a:endParaRPr lang="en-US"/>
          </a:p>
        </p:txBody>
      </p:sp>
      <p:sp>
        <p:nvSpPr>
          <p:cNvPr id="26627" name="Rectangle 3"/>
          <p:cNvSpPr>
            <a:spLocks noGrp="1" noChangeArrowheads="1"/>
          </p:cNvSpPr>
          <p:nvPr>
            <p:ph type="body" idx="1"/>
          </p:nvPr>
        </p:nvSpPr>
        <p:spPr>
          <a:xfrm>
            <a:off x="685800" y="1524000"/>
            <a:ext cx="8153400" cy="4495800"/>
          </a:xfrm>
        </p:spPr>
        <p:txBody>
          <a:bodyPr/>
          <a:lstStyle/>
          <a:p>
            <a:r>
              <a:rPr lang="en-US" b="1" dirty="0"/>
              <a:t>Save </a:t>
            </a:r>
          </a:p>
          <a:p>
            <a:pPr lvl="1"/>
            <a:r>
              <a:rPr lang="hr-HR" dirty="0"/>
              <a:t>Sprema trenutni dokument koristeći isti naziv</a:t>
            </a:r>
            <a:endParaRPr lang="en-US" dirty="0"/>
          </a:p>
          <a:p>
            <a:pPr lvl="1"/>
            <a:r>
              <a:rPr lang="hr-HR" dirty="0"/>
              <a:t>Potpuno </a:t>
            </a:r>
            <a:r>
              <a:rPr lang="hr-HR" dirty="0" smtClean="0"/>
              <a:t>zamjenjuje </a:t>
            </a:r>
            <a:r>
              <a:rPr lang="hr-HR" dirty="0"/>
              <a:t>postojeći dokument</a:t>
            </a:r>
            <a:endParaRPr lang="en-US" dirty="0"/>
          </a:p>
          <a:p>
            <a:r>
              <a:rPr lang="en-US" b="1" dirty="0"/>
              <a:t>Save </a:t>
            </a:r>
            <a:r>
              <a:rPr lang="hr-HR" b="1" dirty="0"/>
              <a:t>As</a:t>
            </a:r>
            <a:endParaRPr lang="en-US" b="1" dirty="0"/>
          </a:p>
          <a:p>
            <a:pPr lvl="1"/>
            <a:r>
              <a:rPr lang="hr-HR" dirty="0"/>
              <a:t>Sprema trenutni dokument na drugu lokaciju pod drugim </a:t>
            </a:r>
            <a:r>
              <a:rPr lang="hr-HR" dirty="0" smtClean="0"/>
              <a:t>imenom</a:t>
            </a:r>
            <a:endParaRPr lang="en-US" dirty="0"/>
          </a:p>
          <a:p>
            <a:pPr lvl="1"/>
            <a:r>
              <a:rPr lang="hr-HR" dirty="0"/>
              <a:t>Original ostaje nepromijenjen</a:t>
            </a:r>
            <a:endParaRPr lang="en-US" dirty="0"/>
          </a:p>
        </p:txBody>
      </p:sp>
    </p:spTree>
    <p:extLst>
      <p:ext uri="{BB962C8B-B14F-4D97-AF65-F5344CB8AC3E}">
        <p14:creationId xmlns:p14="http://schemas.microsoft.com/office/powerpoint/2010/main" val="246688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hr-HR" sz="4000"/>
              <a:t>Neke funkcije uređivanja dokumenta</a:t>
            </a:r>
            <a:endParaRPr lang="en-US" sz="4000"/>
          </a:p>
        </p:txBody>
      </p:sp>
      <p:sp>
        <p:nvSpPr>
          <p:cNvPr id="27651" name="Rectangle 3"/>
          <p:cNvSpPr>
            <a:spLocks noGrp="1" noChangeArrowheads="1"/>
          </p:cNvSpPr>
          <p:nvPr>
            <p:ph type="body" idx="1"/>
          </p:nvPr>
        </p:nvSpPr>
        <p:spPr>
          <a:xfrm>
            <a:off x="609600" y="2479675"/>
            <a:ext cx="8077200" cy="2599928"/>
          </a:xfrm>
        </p:spPr>
        <p:txBody>
          <a:bodyPr/>
          <a:lstStyle/>
          <a:p>
            <a:r>
              <a:rPr lang="en-US" b="1" dirty="0"/>
              <a:t>Undo</a:t>
            </a:r>
          </a:p>
          <a:p>
            <a:pPr lvl="1"/>
            <a:r>
              <a:rPr lang="hr-HR" dirty="0"/>
              <a:t>Potpuno uklanja posljedice posljednje akcije.</a:t>
            </a:r>
            <a:endParaRPr lang="en-US" dirty="0"/>
          </a:p>
          <a:p>
            <a:r>
              <a:rPr lang="en-US" b="1" dirty="0"/>
              <a:t>Redo</a:t>
            </a:r>
          </a:p>
          <a:p>
            <a:pPr lvl="1"/>
            <a:r>
              <a:rPr lang="hr-HR" dirty="0"/>
              <a:t>Ponavlja akciju koja je poništena sa </a:t>
            </a:r>
            <a:r>
              <a:rPr lang="hr-HR" b="1" dirty="0" err="1"/>
              <a:t>Undo</a:t>
            </a:r>
            <a:r>
              <a:rPr lang="hr-HR" dirty="0"/>
              <a:t>.</a:t>
            </a:r>
          </a:p>
          <a:p>
            <a:endParaRPr lang="en-US" dirty="0"/>
          </a:p>
        </p:txBody>
      </p:sp>
      <p:pic>
        <p:nvPicPr>
          <p:cNvPr id="2" name="Picture 1"/>
          <p:cNvPicPr>
            <a:picLocks noChangeAspect="1"/>
          </p:cNvPicPr>
          <p:nvPr/>
        </p:nvPicPr>
        <p:blipFill rotWithShape="1">
          <a:blip r:embed="rId3"/>
          <a:srcRect r="91000" b="95303"/>
          <a:stretch/>
        </p:blipFill>
        <p:spPr>
          <a:xfrm>
            <a:off x="4067944" y="1628800"/>
            <a:ext cx="3532556" cy="1152128"/>
          </a:xfrm>
          <a:prstGeom prst="rect">
            <a:avLst/>
          </a:prstGeom>
        </p:spPr>
      </p:pic>
    </p:spTree>
    <p:extLst>
      <p:ext uri="{BB962C8B-B14F-4D97-AF65-F5344CB8AC3E}">
        <p14:creationId xmlns:p14="http://schemas.microsoft.com/office/powerpoint/2010/main" val="3276777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c6b62f6505e8e53639254235ae295d8f3ec9ba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1655</Words>
  <Application>Microsoft Office PowerPoint</Application>
  <PresentationFormat>On-screen Show (4:3)</PresentationFormat>
  <Paragraphs>205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Symbol</vt:lpstr>
      <vt:lpstr>Times New Roman</vt:lpstr>
      <vt:lpstr>Office Theme</vt:lpstr>
      <vt:lpstr>Računalni praktikum 1 Microsoft Office Word 2019 </vt:lpstr>
      <vt:lpstr>Ciljevi rada</vt:lpstr>
      <vt:lpstr>PowerPoint Presentation</vt:lpstr>
      <vt:lpstr>Kreiranje novog dokumenta</vt:lpstr>
      <vt:lpstr>Početne postavke</vt:lpstr>
      <vt:lpstr>PowerPoint Presentation</vt:lpstr>
      <vt:lpstr>Oznake oblikovanja dokumenta</vt:lpstr>
      <vt:lpstr>Spremanje dokumenta</vt:lpstr>
      <vt:lpstr>Neke funkcije uređivanja dokumenta</vt:lpstr>
      <vt:lpstr>Oblikovanje dokumenta</vt:lpstr>
      <vt:lpstr>Fontovi</vt:lpstr>
      <vt:lpstr>Veličina fonta (Font size)</vt:lpstr>
      <vt:lpstr>Napredne postavke izgleda teksta</vt:lpstr>
      <vt:lpstr>Napredne postavke izgleda teksta</vt:lpstr>
      <vt:lpstr>Napredne postavke izgleda odlomka</vt:lpstr>
      <vt:lpstr>Alignment (poravnanje odlomka) </vt:lpstr>
      <vt:lpstr>PowerPoint Presentation</vt:lpstr>
      <vt:lpstr>Hyphenation (rastavljanje riječi na slogove)</vt:lpstr>
      <vt:lpstr>Hyphenation - loš primjer</vt:lpstr>
      <vt:lpstr>Tablice – dvije mogućnosti</vt:lpstr>
      <vt:lpstr>Grafika</vt:lpstr>
      <vt:lpstr>Promjena veličine grafičkih elemenata</vt:lpstr>
      <vt:lpstr>Text wrapping</vt:lpstr>
      <vt:lpstr>PowerPoint Presentation</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Računalni praktikum 1 Microsoft Office Word 2010</dc:title>
  <dc:creator>Danijel</dc:creator>
  <cp:lastModifiedBy>Danijel Namjesnik</cp:lastModifiedBy>
  <cp:revision>29</cp:revision>
  <dcterms:created xsi:type="dcterms:W3CDTF">2011-10-09T18:47:51Z</dcterms:created>
  <dcterms:modified xsi:type="dcterms:W3CDTF">2020-10-18T19:14:45Z</dcterms:modified>
</cp:coreProperties>
</file>