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57" r:id="rId3"/>
    <p:sldId id="258" r:id="rId4"/>
    <p:sldId id="262" r:id="rId5"/>
    <p:sldId id="259" r:id="rId6"/>
    <p:sldId id="261" r:id="rId7"/>
    <p:sldId id="270" r:id="rId8"/>
    <p:sldId id="271" r:id="rId9"/>
    <p:sldId id="273" r:id="rId10"/>
    <p:sldId id="260" r:id="rId11"/>
    <p:sldId id="263" r:id="rId12"/>
    <p:sldId id="276" r:id="rId13"/>
    <p:sldId id="265" r:id="rId14"/>
    <p:sldId id="277" r:id="rId15"/>
    <p:sldId id="267" r:id="rId16"/>
    <p:sldId id="268" r:id="rId17"/>
    <p:sldId id="274" r:id="rId18"/>
    <p:sldId id="269" r:id="rId19"/>
  </p:sldIdLst>
  <p:sldSz cx="9144000" cy="6858000" type="screen4x3"/>
  <p:notesSz cx="7099300" cy="10234613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5F5F5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6BD1A2-8595-4267-BD0E-D1B563114C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3375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4609C77-63EE-448B-AE91-5772E0490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5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DF5B5B-FC81-414A-84E4-1B5CAB49F612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6124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110A-0B8B-41DD-86FF-CC19E968A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1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BE80-F357-46C5-94A4-36349DA18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0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049E-473B-4CF4-A9EE-A790F4D9E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7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09A2-8572-48CF-B0E6-C9E7EB3C1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7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C5BE-3959-42D9-AFD8-A3C61EB69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3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B8C25-311E-4F81-B34D-68DF24803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7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51A-9720-47D3-94D4-A6CF6722E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6FF3-316C-44D5-8D56-DF0ABB68A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6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2DF2-E8F0-473A-9CCD-ED2F95224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7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64A8-BD78-4D58-84C8-8998F4A55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D825B-BAF5-4B26-887D-0C3838996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1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9F2A8-5D42-42A9-9978-2F97CEF93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8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engrpa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CEC5BC9-72C0-4751-B4FC-7684C1FB6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2209800"/>
          </a:xfrm>
        </p:spPr>
        <p:txBody>
          <a:bodyPr/>
          <a:lstStyle/>
          <a:p>
            <a:r>
              <a:rPr lang="hr-HR" sz="4000" b="1" dirty="0"/>
              <a:t>Microsoft </a:t>
            </a:r>
            <a:r>
              <a:rPr lang="en-US" sz="4000" b="1" dirty="0"/>
              <a:t>Office </a:t>
            </a:r>
            <a:r>
              <a:rPr lang="hr-HR" sz="4000" b="1" dirty="0"/>
              <a:t>Excel</a:t>
            </a:r>
            <a:r>
              <a:rPr lang="en-US" sz="4000" b="1" dirty="0"/>
              <a:t> 20</a:t>
            </a:r>
            <a:r>
              <a:rPr lang="hr-HR" sz="4000" b="1" dirty="0"/>
              <a:t>19</a:t>
            </a:r>
            <a:br>
              <a:rPr lang="en-US" sz="4000" dirty="0"/>
            </a:br>
            <a:r>
              <a:rPr lang="hr-HR" sz="4000" dirty="0"/>
              <a:t>Računalni praktikum 1</a:t>
            </a:r>
            <a:endParaRPr lang="en-US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848600" cy="2362200"/>
          </a:xfrm>
        </p:spPr>
        <p:txBody>
          <a:bodyPr/>
          <a:lstStyle/>
          <a:p>
            <a:r>
              <a:rPr lang="hr-HR" b="1" dirty="0"/>
              <a:t>Kreiranje tablica, osnove korištenja i oblikovanje grafova</a:t>
            </a:r>
          </a:p>
          <a:p>
            <a:r>
              <a:rPr lang="hr-HR" dirty="0"/>
              <a:t>(osnovni pojmovi)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hr-HR" sz="3600" b="1">
                <a:latin typeface="Calibri" panose="020F0502020204030204" pitchFamily="34" charset="0"/>
                <a:cs typeface="Arial" charset="0"/>
              </a:rPr>
              <a:t>Neke korisne funkcije</a:t>
            </a:r>
            <a:endParaRPr lang="en-US" sz="3600" b="1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943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 panose="020F0502020204030204" pitchFamily="34" charset="0"/>
                <a:cs typeface="Arial" charset="0"/>
              </a:rPr>
              <a:t>=SUM(B9:B20) 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                </a:t>
            </a:r>
            <a:r>
              <a:rPr lang="hr-HR" sz="2000" dirty="0">
                <a:latin typeface="Calibri" panose="020F0502020204030204" pitchFamily="34" charset="0"/>
                <a:cs typeface="Arial" charset="0"/>
              </a:rPr>
              <a:t> [zbrajanje sadržaja više ćelija od...do]</a:t>
            </a:r>
            <a:endParaRPr lang="en-US" sz="24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en-US" sz="2400" dirty="0">
                <a:latin typeface="Calibri" panose="020F0502020204030204" pitchFamily="34" charset="0"/>
                <a:cs typeface="Arial" charset="0"/>
              </a:rPr>
              <a:t>=AVERAGE(A1:A20)</a:t>
            </a:r>
          </a:p>
          <a:p>
            <a:pPr eaLnBrk="1" hangingPunct="1"/>
            <a:r>
              <a:rPr lang="en-US" sz="2400" dirty="0">
                <a:latin typeface="Calibri" panose="020F0502020204030204" pitchFamily="34" charset="0"/>
                <a:cs typeface="Arial" charset="0"/>
              </a:rPr>
              <a:t>=ROUNDDOWN(29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,</a:t>
            </a:r>
            <a:r>
              <a:rPr lang="en-US" sz="2400" dirty="0">
                <a:latin typeface="Calibri" panose="020F0502020204030204" pitchFamily="34" charset="0"/>
                <a:cs typeface="Arial" charset="0"/>
              </a:rPr>
              <a:t>1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9</a:t>
            </a:r>
            <a:r>
              <a:rPr lang="en-US" sz="2400" dirty="0">
                <a:latin typeface="Calibri" panose="020F0502020204030204" pitchFamily="34" charset="0"/>
                <a:cs typeface="Arial" charset="0"/>
              </a:rPr>
              <a:t>3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;</a:t>
            </a:r>
            <a:r>
              <a:rPr lang="en-US" sz="2400" dirty="0">
                <a:latin typeface="Calibri" panose="020F0502020204030204" pitchFamily="34" charset="0"/>
                <a:cs typeface="Arial" charset="0"/>
              </a:rPr>
              <a:t>1)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    </a:t>
            </a:r>
            <a:r>
              <a:rPr lang="hr-HR" sz="2000" dirty="0">
                <a:latin typeface="Calibri" panose="020F0502020204030204" pitchFamily="34" charset="0"/>
                <a:cs typeface="Arial" charset="0"/>
              </a:rPr>
              <a:t>[=29,1] [zaokruživanje]</a:t>
            </a:r>
            <a:endParaRPr lang="en-US" sz="20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en-US" sz="2400" dirty="0">
                <a:latin typeface="Calibri" panose="020F0502020204030204" pitchFamily="34" charset="0"/>
                <a:cs typeface="Arial" charset="0"/>
              </a:rPr>
              <a:t>=ROUNDUP(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29,123;2</a:t>
            </a:r>
            <a:r>
              <a:rPr lang="en-US" sz="2400" dirty="0">
                <a:latin typeface="Calibri" panose="020F0502020204030204" pitchFamily="34" charset="0"/>
                <a:cs typeface="Arial" charset="0"/>
              </a:rPr>
              <a:t>)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           </a:t>
            </a:r>
            <a:r>
              <a:rPr lang="hr-HR" sz="2000" dirty="0">
                <a:latin typeface="Calibri" panose="020F0502020204030204" pitchFamily="34" charset="0"/>
                <a:cs typeface="Arial" charset="0"/>
              </a:rPr>
              <a:t>[=30,13] [zaokruživanje]</a:t>
            </a:r>
            <a:endParaRPr lang="en-US" sz="20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en-US" sz="2400" dirty="0">
                <a:latin typeface="Calibri" panose="020F0502020204030204" pitchFamily="34" charset="0"/>
                <a:cs typeface="Arial" charset="0"/>
              </a:rPr>
              <a:t>=INT(C29)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    </a:t>
            </a:r>
            <a:r>
              <a:rPr lang="hr-HR" sz="1800" dirty="0">
                <a:latin typeface="Calibri" panose="020F0502020204030204" pitchFamily="34" charset="0"/>
                <a:cs typeface="Arial" charset="0"/>
              </a:rPr>
              <a:t>[daje cijele dio od nekog racionalnog broja, ali bez zaokruživanja]</a:t>
            </a:r>
            <a:endParaRPr lang="hr-HR" sz="24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hr-HR" sz="2400" dirty="0">
                <a:latin typeface="Calibri" panose="020F0502020204030204" pitchFamily="34" charset="0"/>
                <a:cs typeface="Arial" charset="0"/>
              </a:rPr>
              <a:t>=PI()                            </a:t>
            </a:r>
            <a:r>
              <a:rPr lang="hr-HR" sz="2000" dirty="0">
                <a:latin typeface="Calibri" panose="020F0502020204030204" pitchFamily="34" charset="0"/>
                <a:cs typeface="Arial" charset="0"/>
              </a:rPr>
              <a:t>[broj </a:t>
            </a:r>
            <a:r>
              <a:rPr lang="el-GR" sz="2000" i="1" dirty="0">
                <a:latin typeface="Calibri" panose="020F0502020204030204" pitchFamily="34" charset="0"/>
                <a:cs typeface="Arial" charset="0"/>
              </a:rPr>
              <a:t>π</a:t>
            </a:r>
            <a:r>
              <a:rPr lang="hr-HR" sz="2000" dirty="0">
                <a:latin typeface="Calibri" panose="020F0502020204030204" pitchFamily="34" charset="0"/>
                <a:cs typeface="Arial" charset="0"/>
              </a:rPr>
              <a:t> na 15 značajnih znamenki] </a:t>
            </a:r>
            <a:endParaRPr lang="hr-HR" sz="24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hr-HR" sz="2400" dirty="0">
                <a:latin typeface="Calibri" panose="020F0502020204030204" pitchFamily="34" charset="0"/>
                <a:cs typeface="Arial" charset="0"/>
              </a:rPr>
              <a:t>=RADIANS(90)           </a:t>
            </a:r>
            <a:r>
              <a:rPr lang="hr-HR" sz="2000" dirty="0">
                <a:latin typeface="Calibri" panose="020F0502020204030204" pitchFamily="34" charset="0"/>
                <a:cs typeface="Arial" charset="0"/>
              </a:rPr>
              <a:t>[pretvara kut iz stupnjeva u radijane]</a:t>
            </a:r>
            <a:endParaRPr lang="en-US" sz="20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en-US" sz="2400" dirty="0">
                <a:latin typeface="Calibri" panose="020F0502020204030204" pitchFamily="34" charset="0"/>
                <a:cs typeface="Arial" charset="0"/>
              </a:rPr>
              <a:t>=SIN(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90</a:t>
            </a:r>
            <a:r>
              <a:rPr lang="en-US" sz="2400" dirty="0">
                <a:latin typeface="Calibri" panose="020F0502020204030204" pitchFamily="34" charset="0"/>
                <a:cs typeface="Arial" charset="0"/>
              </a:rPr>
              <a:t>)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                     </a:t>
            </a:r>
            <a:r>
              <a:rPr lang="hr-HR" sz="2000" dirty="0">
                <a:latin typeface="Calibri" panose="020F0502020204030204" pitchFamily="34" charset="0"/>
                <a:cs typeface="Arial" charset="0"/>
              </a:rPr>
              <a:t>[ ≠1 jer je argument trigon. funkcija u radijanima!]</a:t>
            </a:r>
          </a:p>
          <a:p>
            <a:pPr eaLnBrk="1" hangingPunct="1"/>
            <a:r>
              <a:rPr lang="hr-HR" sz="2400" dirty="0">
                <a:latin typeface="Calibri" panose="020F0502020204030204" pitchFamily="34" charset="0"/>
                <a:cs typeface="Arial" charset="0"/>
              </a:rPr>
              <a:t>=SIN(RADIANS(90))  </a:t>
            </a:r>
            <a:r>
              <a:rPr lang="hr-HR" sz="2000" dirty="0">
                <a:latin typeface="Calibri" panose="020F0502020204030204" pitchFamily="34" charset="0"/>
                <a:cs typeface="Arial" charset="0"/>
              </a:rPr>
              <a:t>[ =1]</a:t>
            </a:r>
            <a:endParaRPr lang="en-US" sz="2400" dirty="0">
              <a:latin typeface="Calibri" panose="020F0502020204030204" pitchFamily="34" charset="0"/>
              <a:cs typeface="Arial" charset="0"/>
            </a:endParaRPr>
          </a:p>
          <a:p>
            <a:pPr eaLnBrk="1" hangingPunct="1"/>
            <a:r>
              <a:rPr lang="en-US" sz="2400" dirty="0">
                <a:latin typeface="Calibri" panose="020F0502020204030204" pitchFamily="34" charset="0"/>
                <a:cs typeface="Arial" charset="0"/>
              </a:rPr>
              <a:t>=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EXP</a:t>
            </a:r>
            <a:r>
              <a:rPr lang="en-US" sz="2400" dirty="0">
                <a:latin typeface="Calibri" panose="020F0502020204030204" pitchFamily="34" charset="0"/>
                <a:cs typeface="Arial" charset="0"/>
              </a:rPr>
              <a:t>(</a:t>
            </a:r>
            <a:r>
              <a:rPr lang="hr-HR" sz="2400" i="1" dirty="0">
                <a:latin typeface="Calibri" panose="020F0502020204030204" pitchFamily="34" charset="0"/>
                <a:cs typeface="Arial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Arial" charset="0"/>
              </a:rPr>
              <a:t>)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     </a:t>
            </a:r>
            <a:r>
              <a:rPr lang="hr-HR" sz="2000" dirty="0">
                <a:latin typeface="Calibri" panose="020F0502020204030204" pitchFamily="34" charset="0"/>
                <a:cs typeface="Arial" charset="0"/>
              </a:rPr>
              <a:t>[=</a:t>
            </a:r>
            <a:r>
              <a:rPr lang="hr-HR" sz="2000" i="1" dirty="0" err="1">
                <a:latin typeface="Calibri" panose="020F0502020204030204" pitchFamily="34" charset="0"/>
                <a:cs typeface="Arial" charset="0"/>
              </a:rPr>
              <a:t>e</a:t>
            </a:r>
            <a:r>
              <a:rPr lang="hr-HR" sz="2000" i="1" baseline="30000" dirty="0" err="1">
                <a:latin typeface="Calibri" panose="020F0502020204030204" pitchFamily="34" charset="0"/>
                <a:cs typeface="Arial" charset="0"/>
              </a:rPr>
              <a:t>n</a:t>
            </a:r>
            <a:r>
              <a:rPr lang="en-US" sz="20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000" dirty="0">
                <a:latin typeface="Calibri" panose="020F0502020204030204" pitchFamily="34" charset="0"/>
                <a:cs typeface="Arial" charset="0"/>
              </a:rPr>
              <a:t>]      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=EXP(1)  </a:t>
            </a:r>
            <a:r>
              <a:rPr lang="hr-HR" sz="2000" dirty="0">
                <a:latin typeface="Calibri" panose="020F0502020204030204" pitchFamily="34" charset="0"/>
                <a:cs typeface="Arial" charset="0"/>
              </a:rPr>
              <a:t>[konstanta </a:t>
            </a:r>
            <a:r>
              <a:rPr lang="hr-HR" sz="2000" i="1" dirty="0">
                <a:latin typeface="Calibri" panose="020F0502020204030204" pitchFamily="34" charset="0"/>
                <a:cs typeface="Arial" charset="0"/>
              </a:rPr>
              <a:t>e</a:t>
            </a:r>
            <a:r>
              <a:rPr lang="hr-HR" sz="2000" dirty="0">
                <a:latin typeface="Calibri" panose="020F0502020204030204" pitchFamily="34" charset="0"/>
                <a:cs typeface="Arial" charset="0"/>
              </a:rPr>
              <a:t> na 15 značajnih znamenki]</a:t>
            </a:r>
          </a:p>
          <a:p>
            <a:pPr eaLnBrk="1" hangingPunct="1"/>
            <a:r>
              <a:rPr lang="hr-HR" sz="2400" dirty="0">
                <a:latin typeface="Calibri" panose="020F0502020204030204" pitchFamily="34" charset="0"/>
                <a:cs typeface="Arial" charset="0"/>
              </a:rPr>
              <a:t>=SQRT(A1)  =A1^(1/2)  =POWER(A1;(1/2))  =POWER(A1;0,5) ...</a:t>
            </a:r>
          </a:p>
          <a:p>
            <a:pPr eaLnBrk="1" hangingPunct="1"/>
            <a:r>
              <a:rPr lang="hr-HR" sz="2400" dirty="0">
                <a:latin typeface="Calibri" panose="020F0502020204030204" pitchFamily="34" charset="0"/>
                <a:cs typeface="Arial" charset="0"/>
              </a:rPr>
              <a:t>=LN(A1)</a:t>
            </a:r>
          </a:p>
          <a:p>
            <a:pPr eaLnBrk="1" hangingPunct="1"/>
            <a:r>
              <a:rPr lang="hr-HR" sz="2400" dirty="0">
                <a:latin typeface="Calibri" panose="020F0502020204030204" pitchFamily="34" charset="0"/>
                <a:cs typeface="Arial" charset="0"/>
              </a:rPr>
              <a:t>=LOG(A1)     =LOG(A1;10)    =LOG(A1;</a:t>
            </a:r>
            <a:r>
              <a:rPr lang="hr-HR" sz="2400" i="1" dirty="0">
                <a:latin typeface="Calibri" panose="020F0502020204030204" pitchFamily="34" charset="0"/>
                <a:cs typeface="Arial" charset="0"/>
              </a:rPr>
              <a:t>baza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9067800" cy="6705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z="3600" b="1" dirty="0">
                <a:latin typeface="Arial" charset="0"/>
                <a:cs typeface="Arial" charset="0"/>
              </a:rPr>
              <a:t>Opće preporuke</a:t>
            </a:r>
          </a:p>
          <a:p>
            <a:pPr eaLnBrk="1" hangingPunct="1"/>
            <a:r>
              <a:rPr lang="hr-HR" sz="2800" dirty="0">
                <a:latin typeface="Arial" charset="0"/>
                <a:cs typeface="Arial" charset="0"/>
              </a:rPr>
              <a:t>Držite podatke urednim! Koristite različite listove za podatke i za izračune.</a:t>
            </a:r>
            <a:endParaRPr 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hr-HR" sz="2800" dirty="0">
                <a:latin typeface="Arial" charset="0"/>
                <a:cs typeface="Arial" charset="0"/>
              </a:rPr>
              <a:t>Po potrebi koristite grafove umetnute u radni list (</a:t>
            </a:r>
            <a:r>
              <a:rPr lang="hr-HR" sz="2800" i="1" dirty="0">
                <a:latin typeface="Arial" charset="0"/>
                <a:cs typeface="Arial" charset="0"/>
              </a:rPr>
              <a:t>embedded</a:t>
            </a:r>
            <a:r>
              <a:rPr lang="hr-HR" sz="2800" dirty="0">
                <a:latin typeface="Arial" charset="0"/>
                <a:cs typeface="Arial" charset="0"/>
              </a:rPr>
              <a:t>) ili kao zasebne listove (oba načina imaju svoje prednosti i nedostatke)</a:t>
            </a:r>
          </a:p>
          <a:p>
            <a:pPr eaLnBrk="1" hangingPunct="1"/>
            <a:r>
              <a:rPr lang="hr-HR" sz="2800" dirty="0">
                <a:latin typeface="Arial" charset="0"/>
                <a:cs typeface="Arial" charset="0"/>
              </a:rPr>
              <a:t>Grafove možete po potrebi premještati</a:t>
            </a:r>
            <a:endParaRPr 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hr-HR" sz="2800" dirty="0">
                <a:latin typeface="Arial" charset="0"/>
                <a:cs typeface="Arial" charset="0"/>
              </a:rPr>
              <a:t>Koristite opisna imena listova radi lakšeg snalaženja </a:t>
            </a:r>
            <a:r>
              <a:rPr lang="hr-HR" sz="2400" dirty="0">
                <a:latin typeface="Arial" charset="0"/>
                <a:cs typeface="Arial" charset="0"/>
              </a:rPr>
              <a:t>(npr. „Titracija1", „Koncentracije„ umjesto „Sheet1”, „Sheet2”...)</a:t>
            </a:r>
            <a:endParaRPr lang="en-US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hr-HR" sz="2800" dirty="0">
                <a:latin typeface="Arial" charset="0"/>
                <a:cs typeface="Arial" charset="0"/>
              </a:rPr>
              <a:t>Koristite komentare u ćelijama</a:t>
            </a:r>
            <a:br>
              <a:rPr lang="hr-HR" sz="2800" dirty="0">
                <a:latin typeface="Arial" charset="0"/>
                <a:cs typeface="Arial" charset="0"/>
              </a:rPr>
            </a:br>
            <a:r>
              <a:rPr lang="hr-HR" sz="2400" dirty="0">
                <a:latin typeface="Arial" charset="0"/>
                <a:cs typeface="Arial" charset="0"/>
              </a:rPr>
              <a:t>(po potrebi, npr. za lakše snalaženje kasnije)</a:t>
            </a:r>
            <a:endParaRPr lang="hr-HR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hr-HR" sz="2800" b="1" dirty="0" err="1">
                <a:latin typeface="Arial" charset="0"/>
                <a:cs typeface="Arial" charset="0"/>
              </a:rPr>
              <a:t>Chart</a:t>
            </a:r>
            <a:r>
              <a:rPr lang="hr-HR" sz="2800" b="1" dirty="0">
                <a:latin typeface="Arial" charset="0"/>
                <a:cs typeface="Arial" charset="0"/>
              </a:rPr>
              <a:t> title </a:t>
            </a:r>
            <a:r>
              <a:rPr lang="hr-HR" sz="2800" dirty="0">
                <a:latin typeface="Arial" charset="0"/>
                <a:cs typeface="Arial" charset="0"/>
              </a:rPr>
              <a:t>treba obrisati, ostavlja se ponekad u prezentacijske svrhe. Za potrebe znanstvenih radova opis slike piše se kao tekst, ispod slike i odvojen.</a:t>
            </a:r>
            <a:endParaRPr lang="en-US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9067800" cy="167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z="3600" b="1" dirty="0">
                <a:latin typeface="Arial" charset="0"/>
                <a:cs typeface="Arial" charset="0"/>
              </a:rPr>
              <a:t>Opće preporuke</a:t>
            </a:r>
          </a:p>
          <a:p>
            <a:pPr eaLnBrk="1" hangingPunct="1"/>
            <a:r>
              <a:rPr lang="hr-HR" sz="2800" dirty="0">
                <a:latin typeface="Arial" charset="0"/>
                <a:cs typeface="Arial" charset="0"/>
              </a:rPr>
              <a:t>Budite oprezni s korištenjem funkcija dobivenim pomoću umjetne „inteligencije”</a:t>
            </a:r>
            <a:endParaRPr lang="en-US" sz="2800" dirty="0"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9014B7-A194-4E40-80E8-6D4AC0FB8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905000"/>
            <a:ext cx="5600700" cy="448056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2301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"/>
            <a:ext cx="8229600" cy="1143000"/>
          </a:xfrm>
        </p:spPr>
        <p:txBody>
          <a:bodyPr/>
          <a:lstStyle/>
          <a:p>
            <a:pPr eaLnBrk="1" hangingPunct="1"/>
            <a:r>
              <a:rPr lang="hr-HR" sz="3600" b="1" dirty="0">
                <a:latin typeface="Calibri" panose="020F0502020204030204" pitchFamily="34" charset="0"/>
                <a:cs typeface="Arial" charset="0"/>
              </a:rPr>
              <a:t>Crtanje grafova</a:t>
            </a:r>
            <a:br>
              <a:rPr lang="hr-HR" sz="3600" b="1" dirty="0">
                <a:latin typeface="Calibri" panose="020F0502020204030204" pitchFamily="34" charset="0"/>
                <a:cs typeface="Arial" charset="0"/>
              </a:rPr>
            </a:br>
            <a:r>
              <a:rPr lang="hr-HR" sz="2000" b="1" dirty="0">
                <a:latin typeface="Calibri" panose="020F0502020204030204" pitchFamily="34" charset="0"/>
                <a:cs typeface="Arial" charset="0"/>
              </a:rPr>
              <a:t>[ INSERT – </a:t>
            </a:r>
            <a:r>
              <a:rPr lang="hr-HR" sz="2000" b="1" dirty="0" err="1">
                <a:latin typeface="Calibri" panose="020F0502020204030204" pitchFamily="34" charset="0"/>
                <a:cs typeface="Arial" charset="0"/>
              </a:rPr>
              <a:t>charts</a:t>
            </a:r>
            <a:r>
              <a:rPr lang="hr-HR" sz="2000" b="1" dirty="0">
                <a:latin typeface="Calibri" panose="020F0502020204030204" pitchFamily="34" charset="0"/>
                <a:cs typeface="Arial" charset="0"/>
              </a:rPr>
              <a:t> ]</a:t>
            </a:r>
            <a:endParaRPr lang="en-US" sz="2000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57300"/>
            <a:ext cx="8686800" cy="54483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S</a:t>
            </a:r>
            <a:r>
              <a:rPr lang="en-US" sz="2800" b="1" dirty="0" err="1">
                <a:latin typeface="Calibri" panose="020F0502020204030204" pitchFamily="34" charset="0"/>
                <a:cs typeface="Arial" charset="0"/>
              </a:rPr>
              <a:t>catte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r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(za prikaz neovisnih mjerenja) – najčešće u upotrebi u kemiji. </a:t>
            </a:r>
          </a:p>
          <a:p>
            <a:pPr eaLnBrk="1" hangingPunct="1">
              <a:spcBef>
                <a:spcPts val="1200"/>
              </a:spcBef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Dvije varijable od kojih jedna (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y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) ovisi o drugoj (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x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 eaLnBrk="1" hangingPunct="1">
              <a:spcBef>
                <a:spcPts val="1200"/>
              </a:spcBef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Ako niste sigurni što odabrati - 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odaberite </a:t>
            </a:r>
            <a:r>
              <a:rPr lang="hr-HR" sz="2800" b="1" u="sng" dirty="0">
                <a:latin typeface="Calibri" panose="020F0502020204030204" pitchFamily="34" charset="0"/>
                <a:cs typeface="Arial" charset="0"/>
              </a:rPr>
              <a:t>scatter</a:t>
            </a:r>
          </a:p>
          <a:p>
            <a:pPr eaLnBrk="1" hangingPunct="1">
              <a:spcBef>
                <a:spcPts val="1200"/>
              </a:spcBef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Scatter nudi 4 podvrste grafova. U pravilu ako imate 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malo točaka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koje se jasno razlikuju na slici tada koristite prikaz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točke bez linije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. Ako imate 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jako puno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gusto raspoređenih točaka tada koristite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liniju bez točki</a:t>
            </a:r>
          </a:p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hr-HR" sz="2400" dirty="0">
                <a:highlight>
                  <a:srgbClr val="FFFF00"/>
                </a:highlight>
                <a:latin typeface="Calibri" panose="020F0502020204030204" pitchFamily="34" charset="0"/>
                <a:cs typeface="Arial" charset="0"/>
              </a:rPr>
              <a:t>Linija koja spaja točke grafa nema nikakvu matematičku ili fizikalnu vrijednost i najčešće se ne koristi osim u slučajevima kada se točke dodiruju ili preklapaju i tada ima isključivo estetsku ulogu.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"/>
            <a:ext cx="8229600" cy="1143000"/>
          </a:xfrm>
        </p:spPr>
        <p:txBody>
          <a:bodyPr/>
          <a:lstStyle/>
          <a:p>
            <a:pPr eaLnBrk="1" hangingPunct="1"/>
            <a:r>
              <a:rPr lang="hr-HR" sz="3600" b="1" dirty="0">
                <a:latin typeface="Calibri" panose="020F0502020204030204" pitchFamily="34" charset="0"/>
                <a:cs typeface="Arial" charset="0"/>
              </a:rPr>
              <a:t>Crtanje grafova</a:t>
            </a:r>
            <a:br>
              <a:rPr lang="hr-HR" sz="3600" b="1" dirty="0">
                <a:latin typeface="Calibri" panose="020F0502020204030204" pitchFamily="34" charset="0"/>
                <a:cs typeface="Arial" charset="0"/>
              </a:rPr>
            </a:br>
            <a:r>
              <a:rPr lang="hr-HR" sz="2000" b="1" dirty="0">
                <a:latin typeface="Calibri" panose="020F0502020204030204" pitchFamily="34" charset="0"/>
                <a:cs typeface="Arial" charset="0"/>
              </a:rPr>
              <a:t>[ INSERT – </a:t>
            </a:r>
            <a:r>
              <a:rPr lang="hr-HR" sz="2000" b="1" dirty="0" err="1">
                <a:latin typeface="Calibri" panose="020F0502020204030204" pitchFamily="34" charset="0"/>
                <a:cs typeface="Arial" charset="0"/>
              </a:rPr>
              <a:t>charts</a:t>
            </a:r>
            <a:r>
              <a:rPr lang="hr-HR" sz="2000" b="1" dirty="0">
                <a:latin typeface="Calibri" panose="020F0502020204030204" pitchFamily="34" charset="0"/>
                <a:cs typeface="Arial" charset="0"/>
              </a:rPr>
              <a:t> ]</a:t>
            </a:r>
            <a:endParaRPr lang="en-US" sz="2000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57300"/>
            <a:ext cx="8686800" cy="54483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 b="1" dirty="0">
                <a:latin typeface="Calibri" panose="020F0502020204030204" pitchFamily="34" charset="0"/>
                <a:cs typeface="Arial" charset="0"/>
              </a:rPr>
              <a:t>Line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(samo za kontinuirane funkcije - rijetko se koristi)</a:t>
            </a:r>
            <a:endParaRPr lang="en-US" sz="2800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800" b="1" dirty="0">
                <a:latin typeface="Calibri" panose="020F0502020204030204" pitchFamily="34" charset="0"/>
                <a:cs typeface="Arial" charset="0"/>
              </a:rPr>
              <a:t>Column and bar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en-US" sz="2800" b="1" dirty="0">
                <a:latin typeface="Calibri" panose="020F0502020204030204" pitchFamily="34" charset="0"/>
                <a:cs typeface="Arial" charset="0"/>
              </a:rPr>
              <a:t>Pie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... za prezentaciju, a ne analizu</a:t>
            </a:r>
            <a:endParaRPr lang="en-US" sz="2800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800" b="1" dirty="0" err="1">
                <a:latin typeface="Calibri" panose="020F0502020204030204" pitchFamily="34" charset="0"/>
                <a:cs typeface="Arial" charset="0"/>
              </a:rPr>
              <a:t>Trendline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(vrsta „fitanja” podataka) – ograničene mogućnosti ali pokriva 90 % svih potreba za jednostavnijim „fitanjem” funkcije. Ne nudi mogućnost unosa vlastite funkcije.</a:t>
            </a:r>
            <a:endParaRPr lang="en-US" sz="2800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800" b="1" dirty="0">
                <a:latin typeface="Calibri" panose="020F0502020204030204" pitchFamily="34" charset="0"/>
                <a:cs typeface="Arial" charset="0"/>
              </a:rPr>
              <a:t>Formatting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– oblikovanje grafova (izgled svakog pojedinog elementa slike).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Desni klik </a:t>
            </a:r>
            <a:r>
              <a:rPr lang="hr-HR" sz="2800" b="1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→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 format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...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9CA7E0-60B0-4B83-9527-AA69106A3A30}"/>
              </a:ext>
            </a:extLst>
          </p:cNvPr>
          <p:cNvCxnSpPr/>
          <p:nvPr/>
        </p:nvCxnSpPr>
        <p:spPr>
          <a:xfrm>
            <a:off x="228600" y="2438400"/>
            <a:ext cx="845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B91F4A-B6F0-4E9D-AC5B-D6971016D517}"/>
              </a:ext>
            </a:extLst>
          </p:cNvPr>
          <p:cNvCxnSpPr/>
          <p:nvPr/>
        </p:nvCxnSpPr>
        <p:spPr>
          <a:xfrm>
            <a:off x="342900" y="4267200"/>
            <a:ext cx="845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41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 txBox="1">
            <a:spLocks noChangeArrowheads="1"/>
          </p:cNvSpPr>
          <p:nvPr/>
        </p:nvSpPr>
        <p:spPr bwMode="auto">
          <a:xfrm>
            <a:off x="838201" y="285750"/>
            <a:ext cx="7696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Koristeći funkcije Excela riješite sljedeće zadatke:</a:t>
            </a:r>
          </a:p>
          <a:p>
            <a:pPr eaLnBrk="1" hangingPunct="1">
              <a:spcBef>
                <a:spcPct val="20000"/>
              </a:spcBef>
            </a:pPr>
            <a:endParaRPr lang="hr-HR" sz="2400" b="1" dirty="0">
              <a:latin typeface="Calibri" panose="020F0502020204030204" pitchFamily="34" charset="0"/>
              <a:cs typeface="Arial" charset="0"/>
            </a:endParaRP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arenR"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U čisti radni list (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sheet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) unesite 20 brojeva u</a:t>
            </a:r>
            <a:br>
              <a:rPr lang="hr-HR" sz="2800" dirty="0">
                <a:latin typeface="Calibri" panose="020F0502020204030204" pitchFamily="34" charset="0"/>
                <a:cs typeface="Arial" charset="0"/>
              </a:rPr>
            </a:br>
            <a:r>
              <a:rPr lang="hr-HR" sz="2800" dirty="0">
                <a:latin typeface="Calibri" panose="020F0502020204030204" pitchFamily="34" charset="0"/>
                <a:cs typeface="Arial" charset="0"/>
              </a:rPr>
              <a:t>stupac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A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(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rastućim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nizom od ćelije A1). 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arenR"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U stupcu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B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izračunajte 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drugi korijen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brojeva iz</a:t>
            </a:r>
            <a:br>
              <a:rPr lang="hr-HR" sz="2800" dirty="0">
                <a:latin typeface="Calibri" panose="020F0502020204030204" pitchFamily="34" charset="0"/>
                <a:cs typeface="Arial" charset="0"/>
              </a:rPr>
            </a:br>
            <a:r>
              <a:rPr lang="hr-HR" sz="2800" dirty="0">
                <a:latin typeface="Calibri" panose="020F0502020204030204" pitchFamily="34" charset="0"/>
                <a:cs typeface="Arial" charset="0"/>
              </a:rPr>
              <a:t>stupca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A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.                                         </a:t>
            </a:r>
            <a:r>
              <a:rPr lang="hr-HR" sz="2800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funkcija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SQRT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arenR"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U stupcu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C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izračunajte sumu brojeva iz</a:t>
            </a:r>
            <a:br>
              <a:rPr lang="hr-HR" sz="2800" dirty="0">
                <a:latin typeface="Calibri" panose="020F0502020204030204" pitchFamily="34" charset="0"/>
                <a:cs typeface="Arial" charset="0"/>
              </a:rPr>
            </a:br>
            <a:r>
              <a:rPr lang="hr-HR" sz="2800" dirty="0">
                <a:latin typeface="Calibri" panose="020F0502020204030204" pitchFamily="34" charset="0"/>
                <a:cs typeface="Arial" charset="0"/>
              </a:rPr>
              <a:t>stupca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A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i stupca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B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, odnosno (</a:t>
            </a:r>
            <a:r>
              <a:rPr lang="hr-HR" sz="2800" b="1" dirty="0" err="1">
                <a:latin typeface="Calibri" panose="020F0502020204030204" pitchFamily="34" charset="0"/>
                <a:cs typeface="Arial" charset="0"/>
              </a:rPr>
              <a:t>A</a:t>
            </a:r>
            <a:r>
              <a:rPr lang="hr-HR" sz="2800" b="1" i="1" spc="300" dirty="0" err="1">
                <a:latin typeface="Calibri" panose="020F0502020204030204" pitchFamily="34" charset="0"/>
                <a:cs typeface="Arial" charset="0"/>
              </a:rPr>
              <a:t>n</a:t>
            </a:r>
            <a:r>
              <a:rPr lang="hr-HR" sz="2800" b="1" spc="300" dirty="0" err="1">
                <a:latin typeface="Calibri" panose="020F0502020204030204" pitchFamily="34" charset="0"/>
                <a:cs typeface="Arial" charset="0"/>
              </a:rPr>
              <a:t>+</a:t>
            </a:r>
            <a:r>
              <a:rPr lang="hr-HR" sz="2800" b="1" dirty="0" err="1">
                <a:latin typeface="Calibri" panose="020F0502020204030204" pitchFamily="34" charset="0"/>
                <a:cs typeface="Arial" charset="0"/>
              </a:rPr>
              <a:t>B</a:t>
            </a:r>
            <a:r>
              <a:rPr lang="hr-HR" sz="2800" b="1" i="1" dirty="0" err="1">
                <a:latin typeface="Calibri" panose="020F0502020204030204" pitchFamily="34" charset="0"/>
                <a:cs typeface="Arial" charset="0"/>
              </a:rPr>
              <a:t>n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arenR"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U ćeliju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A21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upišite sumu svih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A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-brojeva     </a:t>
            </a:r>
            <a:r>
              <a:rPr lang="hr-HR" sz="2800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SUM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arenR"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U ćeliji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B25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ispišite srednju vrijednost brojeva (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A1:A20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)                                                     </a:t>
            </a:r>
            <a:r>
              <a:rPr lang="hr-HR" sz="2800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AVERAGE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arenR"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Spremite dokument pod proizvoljnim imenom, ali ga ne zatvarajte!</a:t>
            </a:r>
            <a:endParaRPr lang="en-US" sz="2800" dirty="0"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49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hr-HR" sz="3200" b="1" dirty="0">
                <a:latin typeface="Calibri" panose="020F0502020204030204" pitchFamily="34" charset="0"/>
                <a:cs typeface="Arial" charset="0"/>
              </a:rPr>
              <a:t>Crtanje grafova - zadatak</a:t>
            </a:r>
            <a:endParaRPr lang="en-US" sz="3200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3960"/>
            <a:ext cx="8610600" cy="39776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Kreirajte graf u kojemu će vrijednosti iz stupca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A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</a:t>
            </a:r>
            <a:br>
              <a:rPr lang="hr-HR" sz="2800" dirty="0">
                <a:latin typeface="Calibri" panose="020F0502020204030204" pitchFamily="34" charset="0"/>
                <a:cs typeface="Arial" charset="0"/>
              </a:rPr>
            </a:br>
            <a:r>
              <a:rPr lang="hr-HR" sz="2800" dirty="0">
                <a:latin typeface="Calibri" panose="020F0502020204030204" pitchFamily="34" charset="0"/>
                <a:cs typeface="Arial" charset="0"/>
              </a:rPr>
              <a:t>(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bez ćelije A21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) biti na osi 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X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, a vrijednosti iz stupca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B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(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bez ćelije B25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) na osi 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Y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. Prije odabira vrste prikaza treba selektirati podatke – držanjem tipke CTRL mogu se selektirati podaci u više stupaca!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Excel u pravilu 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najlijevije podatke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smatra neovisnom varijablom, 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X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Tip grafa neka bude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scatter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hr-HR" sz="2800" b="1" u="sng" dirty="0">
                <a:latin typeface="Calibri" panose="020F0502020204030204" pitchFamily="34" charset="0"/>
                <a:cs typeface="Arial" charset="0"/>
              </a:rPr>
              <a:t>bez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linije koja povezuje točke (dakle 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samo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točke).</a:t>
            </a:r>
            <a:endParaRPr lang="en-US" sz="2800" dirty="0"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04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hr-HR" sz="3200" b="1" dirty="0">
                <a:latin typeface="Calibri" panose="020F0502020204030204" pitchFamily="34" charset="0"/>
                <a:cs typeface="Arial" charset="0"/>
              </a:rPr>
              <a:t>Crtanje grafova - zadatak</a:t>
            </a:r>
            <a:endParaRPr lang="en-US" sz="3200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3960"/>
            <a:ext cx="8610600" cy="46634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Iskoristite funkciju </a:t>
            </a:r>
            <a:r>
              <a:rPr lang="hr-HR" sz="2800" b="1" dirty="0" err="1">
                <a:latin typeface="Calibri" panose="020F0502020204030204" pitchFamily="34" charset="0"/>
                <a:cs typeface="Arial" charset="0"/>
              </a:rPr>
              <a:t>Trendline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(desni klik na bilo koju točku pa odabir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Add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trendline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...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), nakon čega se na desnoj strani pojavljuju opcije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Trendlinea</a:t>
            </a:r>
            <a:endParaRPr lang="hr-HR" sz="2800" i="1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Uključite opcije „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Display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Equation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 on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chart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” i</a:t>
            </a:r>
            <a:br>
              <a:rPr lang="hr-HR" sz="2800" dirty="0">
                <a:latin typeface="Calibri" panose="020F0502020204030204" pitchFamily="34" charset="0"/>
                <a:cs typeface="Arial" charset="0"/>
              </a:rPr>
            </a:br>
            <a:r>
              <a:rPr lang="hr-HR" sz="2800" dirty="0">
                <a:latin typeface="Calibri" panose="020F0502020204030204" pitchFamily="34" charset="0"/>
                <a:cs typeface="Arial" charset="0"/>
              </a:rPr>
              <a:t>„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Display R-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squared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value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 on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chart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”*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ispitajte koja od ponuđenih vrsta krivulje daje najbolji rezultat (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R</a:t>
            </a:r>
            <a:r>
              <a:rPr lang="hr-HR" sz="2800" baseline="30000" dirty="0">
                <a:latin typeface="Calibri" panose="020F0502020204030204" pitchFamily="34" charset="0"/>
                <a:cs typeface="Arial" charset="0"/>
              </a:rPr>
              <a:t>2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što bliže 1).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Kako glasi dobivena formula krivulje koja najbolje prolazi kroz točke? Prikažite jednadžbu na grafu!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Pravac koji se dobije funkcijom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Trendline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može se formatirati po volji.</a:t>
            </a:r>
            <a:endParaRPr lang="en-US" sz="28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867400"/>
            <a:ext cx="89154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i="1" dirty="0">
                <a:latin typeface="Calibri" panose="020F0502020204030204" pitchFamily="34" charset="0"/>
                <a:cs typeface="Arial" charset="0"/>
              </a:rPr>
              <a:t>R</a:t>
            </a:r>
            <a:r>
              <a:rPr lang="hr-HR" sz="1600" baseline="30000" dirty="0">
                <a:latin typeface="Calibri" panose="020F0502020204030204" pitchFamily="34" charset="0"/>
                <a:cs typeface="Arial" charset="0"/>
              </a:rPr>
              <a:t>2</a:t>
            </a:r>
            <a:r>
              <a:rPr lang="hr-HR" sz="1600" dirty="0">
                <a:latin typeface="Calibri" panose="020F0502020204030204" pitchFamily="34" charset="0"/>
                <a:cs typeface="Arial" charset="0"/>
              </a:rPr>
              <a:t> naziva se i koeficijent korelacije, a brojkom nam govori koliko dobro neka krivulja prolazi kroz točke. Točke su najčešće rezultat eksperimenta sa svim svojim odstupanjima i pogreškama, te vrlo rijetko krivulja prolazi kroz sve točke. Što je </a:t>
            </a:r>
            <a:r>
              <a:rPr lang="hr-HR" sz="1600" i="1" dirty="0">
                <a:latin typeface="Calibri" panose="020F0502020204030204" pitchFamily="34" charset="0"/>
                <a:cs typeface="Arial" charset="0"/>
              </a:rPr>
              <a:t>R</a:t>
            </a:r>
            <a:r>
              <a:rPr lang="hr-HR" sz="1600" baseline="30000" dirty="0">
                <a:latin typeface="Calibri" panose="020F0502020204030204" pitchFamily="34" charset="0"/>
                <a:cs typeface="Arial" charset="0"/>
              </a:rPr>
              <a:t>2</a:t>
            </a:r>
            <a:r>
              <a:rPr lang="hr-HR" sz="1600" dirty="0">
                <a:latin typeface="Calibri" panose="020F0502020204030204" pitchFamily="34" charset="0"/>
                <a:cs typeface="Arial" charset="0"/>
              </a:rPr>
              <a:t> bliži 1 to je bolje poklapanje matematičkog modela s eksperimentom.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8979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b="1" dirty="0">
                <a:latin typeface="Calibri" panose="020F0502020204030204" pitchFamily="34" charset="0"/>
                <a:cs typeface="Arial" charset="0"/>
              </a:rPr>
              <a:t>Oblikovanje grafova - zadatak</a:t>
            </a:r>
            <a:endParaRPr lang="en-US" sz="3200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eaLnBrk="1" hangingPunct="1"/>
            <a:r>
              <a:rPr lang="hr-HR" sz="2800" dirty="0">
                <a:latin typeface="Calibri" panose="020F0502020204030204" pitchFamily="34" charset="0"/>
                <a:cs typeface="Arial" charset="0"/>
              </a:rPr>
              <a:t>Promijenite pozadinu grafa (boja, gradijent, slika...)</a:t>
            </a:r>
          </a:p>
          <a:p>
            <a:pPr eaLnBrk="1" hangingPunct="1"/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Trendline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neka bude crvena crtkana linija</a:t>
            </a:r>
          </a:p>
          <a:p>
            <a:pPr eaLnBrk="1" hangingPunct="1"/>
            <a:r>
              <a:rPr lang="hr-HR" sz="2800" dirty="0">
                <a:latin typeface="Calibri" panose="020F0502020204030204" pitchFamily="34" charset="0"/>
                <a:cs typeface="Arial" charset="0"/>
              </a:rPr>
              <a:t>U opcijama osi X promijenite "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major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unit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" u 2, "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tick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mark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" neka bude </a:t>
            </a:r>
            <a:r>
              <a:rPr lang="hr-HR" sz="2800" b="1" dirty="0" err="1">
                <a:latin typeface="Calibri" panose="020F0502020204030204" pitchFamily="34" charset="0"/>
                <a:cs typeface="Arial" charset="0"/>
              </a:rPr>
              <a:t>cross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, a "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minor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unit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" u 1, "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tick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mark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" </a:t>
            </a:r>
            <a:r>
              <a:rPr lang="hr-HR" sz="2800" b="1" dirty="0" err="1">
                <a:latin typeface="Calibri" panose="020F0502020204030204" pitchFamily="34" charset="0"/>
                <a:cs typeface="Arial" charset="0"/>
              </a:rPr>
              <a:t>outside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. Uočite razliku između major </a:t>
            </a:r>
            <a:r>
              <a:rPr lang="hr-HR" sz="2800" dirty="0" err="1">
                <a:latin typeface="Calibri" panose="020F0502020204030204" pitchFamily="34" charset="0"/>
                <a:cs typeface="Arial" charset="0"/>
              </a:rPr>
              <a:t>units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i </a:t>
            </a:r>
            <a:r>
              <a:rPr lang="hr-HR" sz="2800" dirty="0" err="1">
                <a:latin typeface="Calibri" panose="020F0502020204030204" pitchFamily="34" charset="0"/>
                <a:cs typeface="Arial" charset="0"/>
              </a:rPr>
              <a:t>minor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dirty="0" err="1">
                <a:latin typeface="Calibri" panose="020F0502020204030204" pitchFamily="34" charset="0"/>
                <a:cs typeface="Arial" charset="0"/>
              </a:rPr>
              <a:t>units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!</a:t>
            </a:r>
          </a:p>
          <a:p>
            <a:pPr eaLnBrk="1" hangingPunct="1"/>
            <a:r>
              <a:rPr lang="hr-HR" sz="2800" dirty="0">
                <a:latin typeface="Calibri" panose="020F0502020204030204" pitchFamily="34" charset="0"/>
                <a:cs typeface="Arial" charset="0"/>
              </a:rPr>
              <a:t>Premjestite graf tako da bude 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odvojeni zasebni list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. 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[opcija </a:t>
            </a:r>
            <a:r>
              <a:rPr lang="hr-HR" sz="2400" i="1" u="sng" dirty="0" err="1">
                <a:latin typeface="Calibri" panose="020F0502020204030204" pitchFamily="34" charset="0"/>
                <a:cs typeface="Arial" charset="0"/>
              </a:rPr>
              <a:t>move</a:t>
            </a:r>
            <a:r>
              <a:rPr lang="hr-HR" sz="2400" i="1" u="sng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400" i="1" u="sng" dirty="0" err="1">
                <a:latin typeface="Calibri" panose="020F0502020204030204" pitchFamily="34" charset="0"/>
                <a:cs typeface="Arial" charset="0"/>
              </a:rPr>
              <a:t>chart</a:t>
            </a:r>
            <a:r>
              <a:rPr lang="hr-HR" sz="2400" i="1" u="sng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400" dirty="0">
                <a:latin typeface="Calibri" panose="020F0502020204030204" pitchFamily="34" charset="0"/>
                <a:cs typeface="Arial" charset="0"/>
              </a:rPr>
              <a:t>na desni klik mišem]</a:t>
            </a:r>
          </a:p>
          <a:p>
            <a:pPr eaLnBrk="1" hangingPunct="1"/>
            <a:endParaRPr lang="en-US" sz="2800" dirty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000" t="53810" r="42857" b="34762"/>
          <a:stretch/>
        </p:blipFill>
        <p:spPr>
          <a:xfrm>
            <a:off x="1600200" y="5105400"/>
            <a:ext cx="5943600" cy="114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096" y="6298168"/>
            <a:ext cx="325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Major </a:t>
            </a:r>
            <a:r>
              <a:rPr lang="hr-HR" dirty="0" err="1"/>
              <a:t>units</a:t>
            </a:r>
            <a:r>
              <a:rPr lang="hr-HR" dirty="0"/>
              <a:t>; </a:t>
            </a:r>
            <a:r>
              <a:rPr lang="hr-HR" dirty="0" err="1"/>
              <a:t>tick</a:t>
            </a:r>
            <a:r>
              <a:rPr lang="hr-HR" dirty="0"/>
              <a:t> </a:t>
            </a:r>
            <a:r>
              <a:rPr lang="hr-HR" dirty="0" err="1"/>
              <a:t>marks</a:t>
            </a:r>
            <a:r>
              <a:rPr lang="hr-HR" dirty="0"/>
              <a:t> „</a:t>
            </a:r>
            <a:r>
              <a:rPr lang="hr-HR" dirty="0" err="1"/>
              <a:t>cross</a:t>
            </a:r>
            <a:r>
              <a:rPr lang="hr-HR" dirty="0"/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6170096"/>
            <a:ext cx="344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minor</a:t>
            </a:r>
            <a:r>
              <a:rPr lang="hr-HR" dirty="0"/>
              <a:t> </a:t>
            </a:r>
            <a:r>
              <a:rPr lang="hr-HR" dirty="0" err="1"/>
              <a:t>units</a:t>
            </a:r>
            <a:r>
              <a:rPr lang="hr-HR" dirty="0"/>
              <a:t>; </a:t>
            </a:r>
            <a:r>
              <a:rPr lang="hr-HR" dirty="0" err="1"/>
              <a:t>tick</a:t>
            </a:r>
            <a:r>
              <a:rPr lang="hr-HR" dirty="0"/>
              <a:t> </a:t>
            </a:r>
            <a:r>
              <a:rPr lang="hr-HR" dirty="0" err="1"/>
              <a:t>marks</a:t>
            </a:r>
            <a:r>
              <a:rPr lang="hr-HR" dirty="0"/>
              <a:t> „</a:t>
            </a:r>
            <a:r>
              <a:rPr lang="hr-HR" dirty="0" err="1"/>
              <a:t>outside</a:t>
            </a:r>
            <a:r>
              <a:rPr lang="hr-HR" dirty="0"/>
              <a:t>”</a:t>
            </a:r>
          </a:p>
        </p:txBody>
      </p:sp>
      <p:cxnSp>
        <p:nvCxnSpPr>
          <p:cNvPr id="6" name="Straight Connector 5"/>
          <p:cNvCxnSpPr>
            <a:stCxn id="3" idx="3"/>
          </p:cNvCxnSpPr>
          <p:nvPr/>
        </p:nvCxnSpPr>
        <p:spPr>
          <a:xfrm flipV="1">
            <a:off x="3370513" y="5943600"/>
            <a:ext cx="972887" cy="539234"/>
          </a:xfrm>
          <a:prstGeom prst="line">
            <a:avLst/>
          </a:prstGeom>
          <a:ln>
            <a:headEnd type="none" w="med" len="sm"/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4720918" y="5638800"/>
            <a:ext cx="308282" cy="715962"/>
          </a:xfrm>
          <a:prstGeom prst="line">
            <a:avLst/>
          </a:prstGeom>
          <a:ln>
            <a:headEnd type="arrow" w="med" len="sm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5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85800"/>
            <a:ext cx="8305800" cy="57912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hr-HR" sz="3600" b="1" dirty="0">
                <a:latin typeface="Calibri" panose="020F0502020204030204" pitchFamily="34" charset="0"/>
                <a:cs typeface="Arial" charset="0"/>
              </a:rPr>
              <a:t>S</a:t>
            </a:r>
            <a:r>
              <a:rPr lang="en-US" sz="3600" b="1" i="1" dirty="0" err="1">
                <a:latin typeface="Calibri" panose="020F0502020204030204" pitchFamily="34" charset="0"/>
                <a:cs typeface="Arial" charset="0"/>
              </a:rPr>
              <a:t>preadsheet</a:t>
            </a:r>
            <a:r>
              <a:rPr lang="hr-HR" sz="3600" b="1" dirty="0">
                <a:latin typeface="Calibri" panose="020F0502020204030204" pitchFamily="34" charset="0"/>
                <a:cs typeface="Arial" charset="0"/>
              </a:rPr>
              <a:t> (ili kraće </a:t>
            </a:r>
            <a:r>
              <a:rPr lang="hr-HR" sz="3600" b="1" i="1" dirty="0" err="1">
                <a:latin typeface="Calibri" panose="020F0502020204030204" pitchFamily="34" charset="0"/>
                <a:cs typeface="Arial" charset="0"/>
              </a:rPr>
              <a:t>sheet</a:t>
            </a:r>
            <a:r>
              <a:rPr lang="hr-HR" sz="3600" b="1" dirty="0">
                <a:latin typeface="Calibri" panose="020F0502020204030204" pitchFamily="34" charset="0"/>
                <a:cs typeface="Arial" charset="0"/>
              </a:rPr>
              <a:t>)</a:t>
            </a:r>
            <a:br>
              <a:rPr lang="hr-HR" sz="3600" b="1" dirty="0">
                <a:latin typeface="Calibri" panose="020F0502020204030204" pitchFamily="34" charset="0"/>
                <a:cs typeface="Arial" charset="0"/>
              </a:rPr>
            </a:br>
            <a:r>
              <a:rPr lang="hr-HR" sz="3600" dirty="0">
                <a:latin typeface="Calibri" panose="020F0502020204030204" pitchFamily="34" charset="0"/>
                <a:cs typeface="Arial" charset="0"/>
              </a:rPr>
              <a:t>[ proračunska tablica ]</a:t>
            </a:r>
            <a:endParaRPr lang="en-US" sz="3600" dirty="0">
              <a:latin typeface="Calibri" panose="020F0502020204030204" pitchFamily="34" charset="0"/>
              <a:cs typeface="Arial" charset="0"/>
            </a:endParaRPr>
          </a:p>
          <a:p>
            <a:pPr algn="l" eaLnBrk="1" hangingPunct="1">
              <a:spcBef>
                <a:spcPts val="1800"/>
              </a:spcBef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Mreža polja/ćelija oblikovana u svrhu matematičkih ili statističkih izračuna, ili za uređivanje, obradu i sortiranje raznih lista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.</a:t>
            </a:r>
            <a:endParaRPr lang="hr-HR" sz="2800" dirty="0">
              <a:latin typeface="Calibri" panose="020F0502020204030204" pitchFamily="34" charset="0"/>
              <a:cs typeface="Arial" charset="0"/>
            </a:endParaRPr>
          </a:p>
          <a:p>
            <a:pPr algn="l" eaLnBrk="1" hangingPunct="1"/>
            <a:endParaRPr lang="hr-HR" sz="2800" dirty="0">
              <a:latin typeface="Calibri" panose="020F0502020204030204" pitchFamily="34" charset="0"/>
              <a:cs typeface="Arial" charset="0"/>
            </a:endParaRPr>
          </a:p>
          <a:p>
            <a:pPr algn="l" eaLnBrk="1" hangingPunct="1"/>
            <a:r>
              <a:rPr lang="hr-HR" sz="2800" dirty="0">
                <a:latin typeface="Calibri" panose="020F0502020204030204" pitchFamily="34" charset="0"/>
                <a:cs typeface="Arial" charset="0"/>
              </a:rPr>
              <a:t>Osim za računanje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hr-HR" sz="2800" i="1" dirty="0" err="1">
                <a:latin typeface="Calibri" panose="020F0502020204030204" pitchFamily="34" charset="0"/>
                <a:cs typeface="Arial" charset="0"/>
              </a:rPr>
              <a:t>spreadsheets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omogućuju brzi grafički prikaz različitih unesenih podataka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,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a </a:t>
            </a:r>
            <a:r>
              <a:rPr lang="hr-HR" sz="2800" i="1" dirty="0">
                <a:latin typeface="Calibri" panose="020F0502020204030204" pitchFamily="34" charset="0"/>
                <a:cs typeface="Arial" charset="0"/>
              </a:rPr>
              <a:t>mogu poslužiti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i za izradu 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jednostavne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baze podataka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610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3000" dirty="0">
                <a:latin typeface="Calibri" panose="020F0502020204030204" pitchFamily="34" charset="0"/>
                <a:cs typeface="Arial" charset="0"/>
              </a:rPr>
              <a:t>Listovi</a:t>
            </a:r>
            <a:r>
              <a:rPr lang="en-US" sz="30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3000" dirty="0">
                <a:latin typeface="Calibri" panose="020F0502020204030204" pitchFamily="34" charset="0"/>
                <a:cs typeface="Arial" charset="0"/>
              </a:rPr>
              <a:t>su sastavljeni od ćelija</a:t>
            </a:r>
            <a:r>
              <a:rPr lang="en-US" sz="3000" dirty="0">
                <a:latin typeface="Calibri" panose="020F0502020204030204" pitchFamily="34" charset="0"/>
                <a:cs typeface="Arial" charset="0"/>
              </a:rPr>
              <a:t>.  </a:t>
            </a:r>
            <a:r>
              <a:rPr lang="hr-HR" sz="3000" dirty="0">
                <a:latin typeface="Calibri" panose="020F0502020204030204" pitchFamily="34" charset="0"/>
                <a:cs typeface="Arial" charset="0"/>
              </a:rPr>
              <a:t>Svaka ćelija ima svoju adresu koja se sastoji od oznake retka i stupca.</a:t>
            </a:r>
            <a:r>
              <a:rPr lang="en-US" sz="30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3000" dirty="0">
                <a:latin typeface="Calibri" panose="020F0502020204030204" pitchFamily="34" charset="0"/>
                <a:cs typeface="Arial" charset="0"/>
              </a:rPr>
              <a:t>Ćelija u </a:t>
            </a:r>
            <a:r>
              <a:rPr lang="hr-HR" sz="30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5.</a:t>
            </a:r>
            <a:r>
              <a:rPr lang="hr-HR" sz="3000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3000" dirty="0">
                <a:latin typeface="Calibri" panose="020F0502020204030204" pitchFamily="34" charset="0"/>
                <a:cs typeface="Arial" charset="0"/>
              </a:rPr>
              <a:t>retku stupca</a:t>
            </a:r>
            <a:r>
              <a:rPr lang="hr-HR" sz="3000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B</a:t>
            </a:r>
            <a:r>
              <a:rPr lang="en-US" sz="30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3000" dirty="0">
                <a:latin typeface="Calibri" panose="020F0502020204030204" pitchFamily="34" charset="0"/>
                <a:cs typeface="Arial" charset="0"/>
              </a:rPr>
              <a:t>naziva se 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B5</a:t>
            </a:r>
            <a:r>
              <a:rPr lang="en-US" sz="3000" dirty="0">
                <a:latin typeface="Calibri" panose="020F0502020204030204" pitchFamily="34" charset="0"/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r-HR" sz="3000" dirty="0">
                <a:latin typeface="Calibri" panose="020F0502020204030204" pitchFamily="34" charset="0"/>
                <a:cs typeface="Arial" charset="0"/>
              </a:rPr>
              <a:t>List</a:t>
            </a:r>
            <a:r>
              <a:rPr lang="en-US" sz="30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3000" dirty="0">
                <a:latin typeface="Calibri" panose="020F0502020204030204" pitchFamily="34" charset="0"/>
                <a:cs typeface="Arial" charset="0"/>
              </a:rPr>
              <a:t>može imati najviše</a:t>
            </a:r>
            <a:br>
              <a:rPr lang="hr-HR" sz="3000" dirty="0">
                <a:latin typeface="Calibri" panose="020F0502020204030204" pitchFamily="34" charset="0"/>
                <a:cs typeface="Arial" charset="0"/>
              </a:rPr>
            </a:br>
            <a:r>
              <a:rPr lang="en-US" sz="3000" b="1" dirty="0">
                <a:latin typeface="Calibri" panose="020F0502020204030204" pitchFamily="34" charset="0"/>
                <a:cs typeface="Arial" charset="0"/>
              </a:rPr>
              <a:t>16</a:t>
            </a:r>
            <a:r>
              <a:rPr lang="hr-HR" sz="3000" b="1" dirty="0">
                <a:latin typeface="Calibri" panose="020F0502020204030204" pitchFamily="34" charset="0"/>
                <a:cs typeface="Arial" charset="0"/>
              </a:rPr>
              <a:t>.</a:t>
            </a:r>
            <a:r>
              <a:rPr lang="en-US" sz="3000" b="1" dirty="0">
                <a:latin typeface="Calibri" panose="020F0502020204030204" pitchFamily="34" charset="0"/>
                <a:cs typeface="Arial" charset="0"/>
              </a:rPr>
              <a:t>384</a:t>
            </a:r>
            <a:r>
              <a:rPr lang="hr-HR" sz="3000" dirty="0">
                <a:latin typeface="Calibri" panose="020F0502020204030204" pitchFamily="34" charset="0"/>
                <a:cs typeface="Arial" charset="0"/>
              </a:rPr>
              <a:t> stupaca i</a:t>
            </a:r>
            <a:br>
              <a:rPr lang="hr-HR" sz="3000" dirty="0">
                <a:latin typeface="Calibri" panose="020F0502020204030204" pitchFamily="34" charset="0"/>
                <a:cs typeface="Arial" charset="0"/>
              </a:rPr>
            </a:br>
            <a:r>
              <a:rPr lang="en-US" sz="3000" b="1" dirty="0">
                <a:latin typeface="Calibri" panose="020F0502020204030204" pitchFamily="34" charset="0"/>
                <a:cs typeface="Arial" charset="0"/>
              </a:rPr>
              <a:t>1</a:t>
            </a:r>
            <a:r>
              <a:rPr lang="hr-HR" sz="3000" b="1" dirty="0">
                <a:latin typeface="Calibri" panose="020F0502020204030204" pitchFamily="34" charset="0"/>
                <a:cs typeface="Arial" charset="0"/>
              </a:rPr>
              <a:t>.</a:t>
            </a:r>
            <a:r>
              <a:rPr lang="en-US" sz="3000" b="1" dirty="0">
                <a:latin typeface="Calibri" panose="020F0502020204030204" pitchFamily="34" charset="0"/>
                <a:cs typeface="Arial" charset="0"/>
              </a:rPr>
              <a:t>048</a:t>
            </a:r>
            <a:r>
              <a:rPr lang="hr-HR" sz="3000" b="1" dirty="0">
                <a:latin typeface="Calibri" panose="020F0502020204030204" pitchFamily="34" charset="0"/>
                <a:cs typeface="Arial" charset="0"/>
              </a:rPr>
              <a:t>.</a:t>
            </a:r>
            <a:r>
              <a:rPr lang="en-US" sz="3000" b="1" dirty="0">
                <a:latin typeface="Calibri" panose="020F0502020204030204" pitchFamily="34" charset="0"/>
                <a:cs typeface="Arial" charset="0"/>
              </a:rPr>
              <a:t>576</a:t>
            </a:r>
            <a:r>
              <a:rPr lang="hr-HR" sz="3000" dirty="0">
                <a:latin typeface="Calibri" panose="020F0502020204030204" pitchFamily="34" charset="0"/>
                <a:cs typeface="Arial" charset="0"/>
              </a:rPr>
              <a:t> redaka</a:t>
            </a:r>
            <a:r>
              <a:rPr lang="en-US" sz="3000" dirty="0">
                <a:latin typeface="Calibri" panose="020F0502020204030204" pitchFamily="34" charset="0"/>
                <a:cs typeface="Arial" charset="0"/>
              </a:rPr>
              <a:t>.</a:t>
            </a:r>
            <a:endParaRPr lang="hr-HR" sz="3000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3000" dirty="0">
                <a:latin typeface="Calibri" panose="020F0502020204030204" pitchFamily="34" charset="0"/>
                <a:cs typeface="Arial" charset="0"/>
              </a:rPr>
              <a:t>Knjiga (dokument, </a:t>
            </a:r>
            <a:r>
              <a:rPr lang="hr-HR" sz="3000" i="1" dirty="0">
                <a:latin typeface="Calibri" panose="020F0502020204030204" pitchFamily="34" charset="0"/>
                <a:cs typeface="Arial" charset="0"/>
              </a:rPr>
              <a:t>file</a:t>
            </a:r>
            <a:r>
              <a:rPr lang="hr-HR" sz="3000" dirty="0">
                <a:latin typeface="Calibri" panose="020F0502020204030204" pitchFamily="34" charset="0"/>
                <a:cs typeface="Arial" charset="0"/>
              </a:rPr>
              <a:t>)</a:t>
            </a:r>
            <a:br>
              <a:rPr lang="hr-HR" sz="3000" dirty="0">
                <a:latin typeface="Calibri" panose="020F0502020204030204" pitchFamily="34" charset="0"/>
                <a:cs typeface="Arial" charset="0"/>
              </a:rPr>
            </a:br>
            <a:r>
              <a:rPr lang="hr-HR" sz="3000" dirty="0">
                <a:latin typeface="Calibri" panose="020F0502020204030204" pitchFamily="34" charset="0"/>
                <a:cs typeface="Arial" charset="0"/>
              </a:rPr>
              <a:t>može imati neograničen</a:t>
            </a:r>
            <a:br>
              <a:rPr lang="hr-HR" sz="3000" dirty="0">
                <a:latin typeface="Calibri" panose="020F0502020204030204" pitchFamily="34" charset="0"/>
                <a:cs typeface="Arial" charset="0"/>
              </a:rPr>
            </a:br>
            <a:r>
              <a:rPr lang="hr-HR" sz="3000" dirty="0">
                <a:latin typeface="Calibri" panose="020F0502020204030204" pitchFamily="34" charset="0"/>
                <a:cs typeface="Arial" charset="0"/>
              </a:rPr>
              <a:t>broj listova.</a:t>
            </a:r>
            <a:endParaRPr lang="en-US" sz="3000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3000" dirty="0">
                <a:latin typeface="Calibri" panose="020F0502020204030204" pitchFamily="34" charset="0"/>
                <a:cs typeface="Arial" charset="0"/>
              </a:rPr>
              <a:t>Memorija računala (RAM)</a:t>
            </a:r>
            <a:br>
              <a:rPr lang="hr-HR" sz="3000" dirty="0">
                <a:latin typeface="Calibri" panose="020F0502020204030204" pitchFamily="34" charset="0"/>
                <a:cs typeface="Arial" charset="0"/>
              </a:rPr>
            </a:br>
            <a:r>
              <a:rPr lang="hr-HR" sz="3000" dirty="0">
                <a:latin typeface="Calibri" panose="020F0502020204030204" pitchFamily="34" charset="0"/>
                <a:cs typeface="Arial" charset="0"/>
              </a:rPr>
              <a:t>najčešći je ograničavajući</a:t>
            </a:r>
            <a:br>
              <a:rPr lang="hr-HR" sz="3000" dirty="0">
                <a:latin typeface="Calibri" panose="020F0502020204030204" pitchFamily="34" charset="0"/>
                <a:cs typeface="Arial" charset="0"/>
              </a:rPr>
            </a:br>
            <a:r>
              <a:rPr lang="hr-HR" sz="3000" dirty="0">
                <a:latin typeface="Calibri" panose="020F0502020204030204" pitchFamily="34" charset="0"/>
                <a:cs typeface="Arial" charset="0"/>
              </a:rPr>
              <a:t>faktor u radu.</a:t>
            </a:r>
            <a:endParaRPr lang="en-US" sz="30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b="1" i="1" dirty="0" err="1">
                <a:latin typeface="Calibri" panose="020F0502020204030204" pitchFamily="34" charset="0"/>
                <a:cs typeface="Arial" charset="0"/>
              </a:rPr>
              <a:t>Cells</a:t>
            </a:r>
            <a:r>
              <a:rPr lang="en-US" sz="3200" b="1" i="1" dirty="0">
                <a:latin typeface="Calibri" panose="020F0502020204030204" pitchFamily="34" charset="0"/>
                <a:cs typeface="Arial" charset="0"/>
              </a:rPr>
              <a:t>, Worksheets, Workbooks</a:t>
            </a:r>
            <a:br>
              <a:rPr lang="hr-HR" sz="3200" b="1" dirty="0">
                <a:latin typeface="Calibri" panose="020F0502020204030204" pitchFamily="34" charset="0"/>
                <a:cs typeface="Arial" charset="0"/>
              </a:rPr>
            </a:b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[ Ćelije, listovi, knjige ]</a:t>
            </a:r>
            <a:endParaRPr lang="en-US" sz="3200" b="1" dirty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6250" b="67333"/>
          <a:stretch/>
        </p:blipFill>
        <p:spPr>
          <a:xfrm>
            <a:off x="4724400" y="3048000"/>
            <a:ext cx="4343400" cy="37338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7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>
                <a:latin typeface="Calibri" panose="020F0502020204030204" pitchFamily="34" charset="0"/>
                <a:cs typeface="Arial" charset="0"/>
              </a:rPr>
              <a:t>Adresiranje ćelija – više načina</a:t>
            </a:r>
            <a:endParaRPr lang="en-US" b="1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382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dirty="0">
                <a:latin typeface="Calibri" panose="020F0502020204030204" pitchFamily="34" charset="0"/>
                <a:cs typeface="Arial" charset="0"/>
              </a:rPr>
              <a:t>Ćelija u 7. retku stupca </a:t>
            </a:r>
            <a:r>
              <a:rPr lang="en-US" dirty="0">
                <a:latin typeface="Calibri" panose="020F0502020204030204" pitchFamily="34" charset="0"/>
                <a:cs typeface="Arial" charset="0"/>
              </a:rPr>
              <a:t>C</a:t>
            </a:r>
            <a:r>
              <a:rPr lang="hr-HR" dirty="0">
                <a:latin typeface="Calibri" panose="020F0502020204030204" pitchFamily="34" charset="0"/>
                <a:cs typeface="Arial" charset="0"/>
              </a:rPr>
              <a:t>			</a:t>
            </a:r>
            <a:r>
              <a:rPr lang="en-US" dirty="0">
                <a:latin typeface="Calibri" panose="020F0502020204030204" pitchFamily="34" charset="0"/>
                <a:cs typeface="Arial" charset="0"/>
              </a:rPr>
              <a:t>C7</a:t>
            </a:r>
            <a:endParaRPr lang="hr-HR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dirty="0">
                <a:latin typeface="Calibri" panose="020F0502020204030204" pitchFamily="34" charset="0"/>
                <a:cs typeface="Arial" charset="0"/>
              </a:rPr>
              <a:t>Raspon ćelija od </a:t>
            </a:r>
            <a:r>
              <a:rPr lang="en-US" dirty="0">
                <a:latin typeface="Calibri" panose="020F0502020204030204" pitchFamily="34" charset="0"/>
                <a:cs typeface="Arial" charset="0"/>
              </a:rPr>
              <a:t>C1 </a:t>
            </a:r>
            <a:r>
              <a:rPr lang="hr-HR" dirty="0">
                <a:latin typeface="Calibri" panose="020F0502020204030204" pitchFamily="34" charset="0"/>
                <a:cs typeface="Arial" charset="0"/>
              </a:rPr>
              <a:t>do</a:t>
            </a:r>
            <a:r>
              <a:rPr lang="en-US" dirty="0">
                <a:latin typeface="Calibri" panose="020F0502020204030204" pitchFamily="34" charset="0"/>
                <a:cs typeface="Arial" charset="0"/>
              </a:rPr>
              <a:t> C10</a:t>
            </a:r>
            <a:r>
              <a:rPr lang="hr-HR" dirty="0">
                <a:latin typeface="Calibri" panose="020F0502020204030204" pitchFamily="34" charset="0"/>
                <a:cs typeface="Arial" charset="0"/>
              </a:rPr>
              <a:t>		</a:t>
            </a:r>
            <a:r>
              <a:rPr lang="en-US" dirty="0">
                <a:latin typeface="Calibri" panose="020F0502020204030204" pitchFamily="34" charset="0"/>
                <a:cs typeface="Arial" charset="0"/>
              </a:rPr>
              <a:t>C1:C10</a:t>
            </a:r>
          </a:p>
          <a:p>
            <a:pPr eaLnBrk="1" hangingPunct="1">
              <a:lnSpc>
                <a:spcPct val="90000"/>
              </a:lnSpc>
            </a:pPr>
            <a:r>
              <a:rPr lang="hr-HR" dirty="0">
                <a:latin typeface="Calibri" panose="020F0502020204030204" pitchFamily="34" charset="0"/>
                <a:cs typeface="Arial" charset="0"/>
              </a:rPr>
              <a:t>Raspon ćelija od B6</a:t>
            </a:r>
            <a:r>
              <a:rPr lang="en-US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dirty="0">
                <a:latin typeface="Calibri" panose="020F0502020204030204" pitchFamily="34" charset="0"/>
                <a:cs typeface="Arial" charset="0"/>
              </a:rPr>
              <a:t>do</a:t>
            </a:r>
            <a:r>
              <a:rPr lang="en-US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dirty="0">
                <a:latin typeface="Calibri" panose="020F0502020204030204" pitchFamily="34" charset="0"/>
                <a:cs typeface="Arial" charset="0"/>
              </a:rPr>
              <a:t>K6		</a:t>
            </a:r>
            <a:r>
              <a:rPr lang="en-US" dirty="0">
                <a:latin typeface="Calibri" panose="020F0502020204030204" pitchFamily="34" charset="0"/>
                <a:cs typeface="Arial" charset="0"/>
              </a:rPr>
              <a:t>B6:K6</a:t>
            </a:r>
          </a:p>
          <a:p>
            <a:pPr eaLnBrk="1" hangingPunct="1">
              <a:lnSpc>
                <a:spcPct val="90000"/>
              </a:lnSpc>
            </a:pPr>
            <a:r>
              <a:rPr lang="hr-HR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Apsolutna referenca (važno!)		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$C$3</a:t>
            </a:r>
            <a:endParaRPr lang="hr-HR" dirty="0">
              <a:solidFill>
                <a:srgbClr val="C00000"/>
              </a:solidFill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i drugi manje važni načini...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charset="0"/>
              </a:rPr>
              <a:t>	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>
                <a:latin typeface="Calibri" panose="020F0502020204030204" pitchFamily="34" charset="0"/>
                <a:cs typeface="Arial" charset="0"/>
              </a:rPr>
              <a:t>Brojevi, tekst, formule</a:t>
            </a:r>
            <a:endParaRPr lang="en-US" b="1" dirty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1" r="70000" b="68989"/>
          <a:stretch/>
        </p:blipFill>
        <p:spPr>
          <a:xfrm>
            <a:off x="1828800" y="2170331"/>
            <a:ext cx="5486400" cy="35446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460" name="AutoShape 6"/>
          <p:cNvSpPr>
            <a:spLocks/>
          </p:cNvSpPr>
          <p:nvPr/>
        </p:nvSpPr>
        <p:spPr bwMode="auto">
          <a:xfrm>
            <a:off x="5943600" y="5029200"/>
            <a:ext cx="2743200" cy="1219200"/>
          </a:xfrm>
          <a:prstGeom prst="borderCallout1">
            <a:avLst>
              <a:gd name="adj1" fmla="val 50304"/>
              <a:gd name="adj2" fmla="val -617"/>
              <a:gd name="adj3" fmla="val 20935"/>
              <a:gd name="adj4" fmla="val -39250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anchor="ctr"/>
          <a:lstStyle/>
          <a:p>
            <a:r>
              <a:rPr lang="hr-HR" sz="1400" b="1" dirty="0"/>
              <a:t>Formula upisana u  ćeliju E7 prikazana je u traci za formule (formula bar). Upisivati se može izravno u ćeliju ili u formula bar (nema razlike)</a:t>
            </a:r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31231" y="1417638"/>
            <a:ext cx="7481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U Excelove tablice mogu se spremati i upisivati različite vrste podataka:</a:t>
            </a:r>
          </a:p>
          <a:p>
            <a:r>
              <a:rPr lang="hr-HR" b="1" dirty="0"/>
              <a:t>brojevi, formule, riječi, vremena, datumi, novčani iznosi i dr.</a:t>
            </a:r>
            <a:endParaRPr lang="en-US" b="1" dirty="0"/>
          </a:p>
        </p:txBody>
      </p:sp>
      <p:cxnSp>
        <p:nvCxnSpPr>
          <p:cNvPr id="5" name="Straight Arrow Connector 4"/>
          <p:cNvCxnSpPr>
            <a:stCxn id="19460" idx="2"/>
          </p:cNvCxnSpPr>
          <p:nvPr/>
        </p:nvCxnSpPr>
        <p:spPr>
          <a:xfrm flipH="1" flipV="1">
            <a:off x="4572000" y="3962400"/>
            <a:ext cx="1371600" cy="1676400"/>
          </a:xfrm>
          <a:prstGeom prst="straightConnector1">
            <a:avLst/>
          </a:prstGeom>
          <a:ln>
            <a:solidFill>
              <a:schemeClr val="tx1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6"/>
          <p:cNvSpPr>
            <a:spLocks/>
          </p:cNvSpPr>
          <p:nvPr/>
        </p:nvSpPr>
        <p:spPr bwMode="auto">
          <a:xfrm>
            <a:off x="304800" y="5715000"/>
            <a:ext cx="2743200" cy="952500"/>
          </a:xfrm>
          <a:prstGeom prst="borderCallout1">
            <a:avLst>
              <a:gd name="adj1" fmla="val 866"/>
              <a:gd name="adj2" fmla="val 49196"/>
              <a:gd name="adj3" fmla="val -59391"/>
              <a:gd name="adj4" fmla="val 92960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anchor="ctr"/>
          <a:lstStyle/>
          <a:p>
            <a:r>
              <a:rPr lang="hr-HR" sz="1400" b="1" dirty="0"/>
              <a:t>Izražavanje potencije s bazom 10 piše se pomoću slova „E”:</a:t>
            </a:r>
          </a:p>
          <a:p>
            <a:r>
              <a:rPr lang="hr-HR" sz="1400" b="1" dirty="0"/>
              <a:t>Izraz 1,2×10</a:t>
            </a:r>
            <a:r>
              <a:rPr lang="hr-HR" sz="1400" b="1" baseline="30000" dirty="0"/>
              <a:t>-3</a:t>
            </a:r>
            <a:r>
              <a:rPr lang="hr-HR" sz="1400" b="1" dirty="0"/>
              <a:t> u Excelu se piše kao: </a:t>
            </a:r>
            <a:r>
              <a:rPr lang="hr-HR" sz="1400" b="1" dirty="0">
                <a:solidFill>
                  <a:srgbClr val="C00000"/>
                </a:solidFill>
              </a:rPr>
              <a:t>1,2E-3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hr-HR" b="1" dirty="0">
                <a:latin typeface="Calibri" panose="020F0502020204030204" pitchFamily="34" charset="0"/>
                <a:cs typeface="Arial" charset="0"/>
              </a:rPr>
              <a:t>Unos formula</a:t>
            </a:r>
            <a:endParaRPr lang="en-US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686800" cy="5943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r-HR" sz="2800" dirty="0">
                <a:effectLst>
                  <a:glow rad="63500">
                    <a:srgbClr val="C00000">
                      <a:alpha val="40000"/>
                    </a:srgbClr>
                  </a:glow>
                </a:effectLst>
                <a:latin typeface="Calibri" panose="020F0502020204030204" pitchFamily="34" charset="0"/>
                <a:cs typeface="Arial" charset="0"/>
              </a:rPr>
              <a:t>VAŽNO!: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SVE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formule počinju znakom jednakosti </a:t>
            </a:r>
            <a:r>
              <a:rPr lang="hr-HR" sz="28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=</a:t>
            </a:r>
          </a:p>
          <a:p>
            <a:pPr marL="0" indent="0" eaLnBrk="1" hangingPunct="1">
              <a:buNone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       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=1+1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  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(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zbrajanje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       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=2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-1     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(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oduzimanje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       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=4*3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  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(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množenje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       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=12/3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 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(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dijeljenje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       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=3^2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  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(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potenciranje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       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=(B7/B9)*10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  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(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veza s drugim ćelijama – </a:t>
            </a:r>
            <a:r>
              <a:rPr lang="hr-HR" sz="2800" dirty="0">
                <a:effectLst>
                  <a:glow rad="63500">
                    <a:srgbClr val="C00000">
                      <a:alpha val="40000"/>
                    </a:srgbClr>
                  </a:glow>
                </a:effectLst>
                <a:latin typeface="Calibri" panose="020F0502020204030204" pitchFamily="34" charset="0"/>
                <a:cs typeface="Arial" charset="0"/>
              </a:rPr>
              <a:t>VAŽNO!</a:t>
            </a:r>
            <a:r>
              <a:rPr lang="en-US" sz="2800" dirty="0">
                <a:latin typeface="Calibri" panose="020F0502020204030204" pitchFamily="34" charset="0"/>
                <a:cs typeface="Arial" charset="0"/>
              </a:rPr>
              <a:t>)</a:t>
            </a:r>
            <a:br>
              <a:rPr lang="hr-HR" sz="2800" dirty="0">
                <a:latin typeface="Calibri" panose="020F0502020204030204" pitchFamily="34" charset="0"/>
                <a:cs typeface="Arial" charset="0"/>
              </a:rPr>
            </a:br>
            <a:r>
              <a:rPr lang="hr-HR" sz="2800" dirty="0">
                <a:latin typeface="Calibri" panose="020F0502020204030204" pitchFamily="34" charset="0"/>
                <a:cs typeface="Arial" charset="0"/>
              </a:rPr>
              <a:t>         (ovdje se često koriste </a:t>
            </a:r>
            <a:r>
              <a:rPr lang="hr-HR" sz="2800" i="1" u="sng" dirty="0">
                <a:latin typeface="Calibri" panose="020F0502020204030204" pitchFamily="34" charset="0"/>
                <a:cs typeface="Arial" charset="0"/>
              </a:rPr>
              <a:t>apsolutne</a:t>
            </a:r>
            <a:r>
              <a:rPr lang="hr-HR" sz="2800" u="sng" dirty="0">
                <a:latin typeface="Calibri" panose="020F0502020204030204" pitchFamily="34" charset="0"/>
                <a:cs typeface="Arial" charset="0"/>
              </a:rPr>
              <a:t> reference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)</a:t>
            </a:r>
            <a:endParaRPr lang="en-US" sz="2800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Na raspolaganju je </a:t>
            </a:r>
            <a:r>
              <a:rPr lang="hr-HR" sz="2800" b="1" u="sng" dirty="0">
                <a:latin typeface="Calibri" panose="020F0502020204030204" pitchFamily="34" charset="0"/>
                <a:cs typeface="Arial" charset="0"/>
              </a:rPr>
              <a:t>476 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drugih ugrađenih funkcija</a:t>
            </a:r>
          </a:p>
          <a:p>
            <a:pPr eaLnBrk="1" hangingPunct="1">
              <a:buFontTx/>
              <a:buChar char="-"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Dodatno: mogućnost kreiranja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vlastitih</a:t>
            </a:r>
            <a:r>
              <a:rPr lang="hr-HR" sz="28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hr-HR" sz="2800" b="1" dirty="0">
                <a:latin typeface="Calibri" panose="020F0502020204030204" pitchFamily="34" charset="0"/>
                <a:cs typeface="Arial" charset="0"/>
              </a:rPr>
              <a:t>funkcija (VBA!)</a:t>
            </a:r>
          </a:p>
          <a:p>
            <a:pPr eaLnBrk="1" hangingPunct="1">
              <a:buFontTx/>
              <a:buChar char="-"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Paziti na zagrade kod pisanja razlomaka!</a:t>
            </a:r>
          </a:p>
          <a:p>
            <a:pPr eaLnBrk="1" hangingPunct="1">
              <a:buFontTx/>
              <a:buChar char="-"/>
            </a:pPr>
            <a:r>
              <a:rPr lang="hr-HR" sz="2800" dirty="0">
                <a:latin typeface="Calibri" panose="020F0502020204030204" pitchFamily="34" charset="0"/>
                <a:cs typeface="Arial" charset="0"/>
              </a:rPr>
              <a:t>Ne treba pisati razmake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hr-HR" b="1" dirty="0">
                <a:latin typeface="Calibri" panose="020F0502020204030204" pitchFamily="34" charset="0"/>
                <a:cs typeface="Arial" charset="0"/>
              </a:rPr>
              <a:t>Kopiranje formula</a:t>
            </a:r>
            <a:endParaRPr lang="en-US" b="1" dirty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8286" r="63810" b="48952"/>
          <a:stretch/>
        </p:blipFill>
        <p:spPr>
          <a:xfrm>
            <a:off x="868325" y="1979892"/>
            <a:ext cx="7407349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2074096"/>
            <a:ext cx="457200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hr-HR" sz="2800" dirty="0"/>
              <a:t>+</a:t>
            </a:r>
          </a:p>
        </p:txBody>
      </p:sp>
      <p:sp>
        <p:nvSpPr>
          <p:cNvPr id="2" name="Down Arrow 1"/>
          <p:cNvSpPr/>
          <p:nvPr/>
        </p:nvSpPr>
        <p:spPr>
          <a:xfrm>
            <a:off x="2667000" y="2514600"/>
            <a:ext cx="228600" cy="1219200"/>
          </a:xfrm>
          <a:prstGeom prst="downArrow">
            <a:avLst>
              <a:gd name="adj1" fmla="val 50000"/>
              <a:gd name="adj2" fmla="val 10814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0689" y="947381"/>
            <a:ext cx="9058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Kopiranje formule u niz postiže se jednostrukim klikanjem na ishodnu ćeliju (NE u nju!),</a:t>
            </a:r>
          </a:p>
          <a:p>
            <a:r>
              <a:rPr lang="hr-HR" dirty="0"/>
              <a:t>klikanjem i držanjem znaka </a:t>
            </a:r>
            <a:r>
              <a:rPr lang="hr-HR" b="1" dirty="0"/>
              <a:t>+ </a:t>
            </a:r>
            <a:r>
              <a:rPr lang="hr-HR" dirty="0"/>
              <a:t>te povlačenjem prema dolje – treba uvježbati!</a:t>
            </a:r>
          </a:p>
          <a:p>
            <a:r>
              <a:rPr lang="hr-HR" dirty="0"/>
              <a:t>(alternativno, dvostruki klik na </a:t>
            </a:r>
            <a:r>
              <a:rPr lang="hr-HR" b="1" dirty="0"/>
              <a:t>+</a:t>
            </a:r>
            <a:r>
              <a:rPr lang="hr-HR" dirty="0"/>
              <a:t> čini isto)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3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hr-HR" b="1" dirty="0">
                <a:latin typeface="Calibri" panose="020F0502020204030204" pitchFamily="34" charset="0"/>
                <a:cs typeface="Arial" charset="0"/>
              </a:rPr>
              <a:t>Kopiranje formula</a:t>
            </a:r>
            <a:endParaRPr lang="en-US" b="1" dirty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8149" r="63810" b="48476"/>
          <a:stretch/>
        </p:blipFill>
        <p:spPr>
          <a:xfrm>
            <a:off x="838200" y="1749511"/>
            <a:ext cx="7408800" cy="4270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5486400"/>
            <a:ext cx="381000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hr-HR" sz="2800" dirty="0"/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968719"/>
            <a:ext cx="843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Kopiranjem formule ne dobije se klonirana formula jer se adrese unutar formule</a:t>
            </a:r>
          </a:p>
          <a:p>
            <a:r>
              <a:rPr lang="hr-HR" dirty="0"/>
              <a:t>također mijenjaju u skladu s ćelijom (u svakoj ćeliji pojavljuje se druga vrijednost)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hr-HR" b="1" dirty="0">
                <a:latin typeface="Calibri" panose="020F0502020204030204" pitchFamily="34" charset="0"/>
                <a:cs typeface="Arial" charset="0"/>
              </a:rPr>
              <a:t>Kopiranje formula</a:t>
            </a:r>
            <a:endParaRPr lang="en-US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68719"/>
            <a:ext cx="804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Kopiranjem prve </a:t>
            </a:r>
            <a:r>
              <a:rPr lang="hr-HR" b="1" dirty="0"/>
              <a:t>dvije</a:t>
            </a:r>
            <a:r>
              <a:rPr lang="hr-HR" dirty="0"/>
              <a:t> ćelije koje predstavljaju početak nekog niza postiže se</a:t>
            </a:r>
          </a:p>
          <a:p>
            <a:r>
              <a:rPr lang="hr-HR" dirty="0"/>
              <a:t>brzi nastavak niza: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8000" r="84286" b="69047"/>
          <a:stretch/>
        </p:blipFill>
        <p:spPr>
          <a:xfrm>
            <a:off x="762000" y="2133600"/>
            <a:ext cx="2514600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8000" r="90000" b="37809"/>
          <a:stretch/>
        </p:blipFill>
        <p:spPr>
          <a:xfrm>
            <a:off x="5562600" y="1745569"/>
            <a:ext cx="1600200" cy="4419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47800" y="2590800"/>
            <a:ext cx="381000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hr-HR" sz="2800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5257800"/>
            <a:ext cx="381000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hr-HR" sz="2800" dirty="0"/>
              <a:t>+</a:t>
            </a:r>
          </a:p>
        </p:txBody>
      </p:sp>
      <p:sp>
        <p:nvSpPr>
          <p:cNvPr id="10" name="Bent Arrow 9"/>
          <p:cNvSpPr/>
          <p:nvPr/>
        </p:nvSpPr>
        <p:spPr>
          <a:xfrm flipV="1">
            <a:off x="1947152" y="3733800"/>
            <a:ext cx="3005847" cy="1219200"/>
          </a:xfrm>
          <a:prstGeom prst="bentArrow">
            <a:avLst>
              <a:gd name="adj1" fmla="val 25000"/>
              <a:gd name="adj2" fmla="val 25277"/>
              <a:gd name="adj3" fmla="val 50000"/>
              <a:gd name="adj4" fmla="val 437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32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bd0a8628bb07661cac2cc7bb5b60a708e13ca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1417</Words>
  <Application>Microsoft Office PowerPoint</Application>
  <PresentationFormat>On-screen Show (4:3)</PresentationFormat>
  <Paragraphs>111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Calibri</vt:lpstr>
      <vt:lpstr>Cambria</vt:lpstr>
      <vt:lpstr>Default Design</vt:lpstr>
      <vt:lpstr>Microsoft Office Excel 2019 Računalni praktikum 1</vt:lpstr>
      <vt:lpstr>PowerPoint Presentation</vt:lpstr>
      <vt:lpstr>Cells, Worksheets, Workbooks [ Ćelije, listovi, knjige ]</vt:lpstr>
      <vt:lpstr>Adresiranje ćelija – više načina</vt:lpstr>
      <vt:lpstr>Brojevi, tekst, formule</vt:lpstr>
      <vt:lpstr>Unos formula</vt:lpstr>
      <vt:lpstr>Kopiranje formula</vt:lpstr>
      <vt:lpstr>Kopiranje formula</vt:lpstr>
      <vt:lpstr>Kopiranje formula</vt:lpstr>
      <vt:lpstr>Neke korisne funkcije</vt:lpstr>
      <vt:lpstr>PowerPoint Presentation</vt:lpstr>
      <vt:lpstr>PowerPoint Presentation</vt:lpstr>
      <vt:lpstr>Crtanje grafova [ INSERT – charts ]</vt:lpstr>
      <vt:lpstr>Crtanje grafova [ INSERT – charts ]</vt:lpstr>
      <vt:lpstr>PowerPoint Presentation</vt:lpstr>
      <vt:lpstr>Crtanje grafova - zadatak</vt:lpstr>
      <vt:lpstr>Crtanje grafova - zadatak</vt:lpstr>
      <vt:lpstr>Oblikovanje grafova - zadatak</vt:lpstr>
    </vt:vector>
  </TitlesOfParts>
  <Company>PMF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Office Excel 2003 Računalni praktikum 1</dc:title>
  <dc:subject>Excel</dc:subject>
  <dc:creator>Danijel Namjesnik</dc:creator>
  <cp:lastModifiedBy>Danijel Namjesnik</cp:lastModifiedBy>
  <cp:revision>88</cp:revision>
  <dcterms:created xsi:type="dcterms:W3CDTF">2004-04-13T04:26:53Z</dcterms:created>
  <dcterms:modified xsi:type="dcterms:W3CDTF">2025-10-20T10:20:09Z</dcterms:modified>
</cp:coreProperties>
</file>