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8" r:id="rId2"/>
    <p:sldId id="267" r:id="rId3"/>
    <p:sldId id="260" r:id="rId4"/>
    <p:sldId id="259" r:id="rId5"/>
    <p:sldId id="258" r:id="rId6"/>
    <p:sldId id="266" r:id="rId7"/>
    <p:sldId id="265" r:id="rId8"/>
    <p:sldId id="262" r:id="rId9"/>
    <p:sldId id="269" r:id="rId10"/>
    <p:sldId id="264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8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63C18-525B-4D2E-BA9A-A00E5DAABA16}" type="datetimeFigureOut">
              <a:rPr lang="hr-HR" smtClean="0"/>
              <a:t>10.11.2025.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AADC4-BF41-4FE5-98EC-DDABACE742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344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881F1E-8A44-4E60-8B86-E4CCA13A7A56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183052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D753-A6AD-45D1-8ED3-613D6535F4FC}" type="datetimeFigureOut">
              <a:rPr lang="hr-HR" smtClean="0"/>
              <a:t>10.11.2025.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3DC0-E9C1-4C06-8749-F1E25AEB90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246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D753-A6AD-45D1-8ED3-613D6535F4FC}" type="datetimeFigureOut">
              <a:rPr lang="hr-HR" smtClean="0"/>
              <a:t>10.11.2025.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3DC0-E9C1-4C06-8749-F1E25AEB90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6119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D753-A6AD-45D1-8ED3-613D6535F4FC}" type="datetimeFigureOut">
              <a:rPr lang="hr-HR" smtClean="0"/>
              <a:t>10.11.2025.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3DC0-E9C1-4C06-8749-F1E25AEB90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30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D753-A6AD-45D1-8ED3-613D6535F4FC}" type="datetimeFigureOut">
              <a:rPr lang="hr-HR" smtClean="0"/>
              <a:t>10.11.2025.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3DC0-E9C1-4C06-8749-F1E25AEB90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6159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D753-A6AD-45D1-8ED3-613D6535F4FC}" type="datetimeFigureOut">
              <a:rPr lang="hr-HR" smtClean="0"/>
              <a:t>10.11.2025.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3DC0-E9C1-4C06-8749-F1E25AEB90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7148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D753-A6AD-45D1-8ED3-613D6535F4FC}" type="datetimeFigureOut">
              <a:rPr lang="hr-HR" smtClean="0"/>
              <a:t>10.11.2025.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3DC0-E9C1-4C06-8749-F1E25AEB90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152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D753-A6AD-45D1-8ED3-613D6535F4FC}" type="datetimeFigureOut">
              <a:rPr lang="hr-HR" smtClean="0"/>
              <a:t>10.11.2025.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3DC0-E9C1-4C06-8749-F1E25AEB90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0023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D753-A6AD-45D1-8ED3-613D6535F4FC}" type="datetimeFigureOut">
              <a:rPr lang="hr-HR" smtClean="0"/>
              <a:t>10.11.2025.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3DC0-E9C1-4C06-8749-F1E25AEB90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5594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D753-A6AD-45D1-8ED3-613D6535F4FC}" type="datetimeFigureOut">
              <a:rPr lang="hr-HR" smtClean="0"/>
              <a:t>10.11.2025.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3DC0-E9C1-4C06-8749-F1E25AEB90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6202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D753-A6AD-45D1-8ED3-613D6535F4FC}" type="datetimeFigureOut">
              <a:rPr lang="hr-HR" smtClean="0"/>
              <a:t>10.11.2025.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3DC0-E9C1-4C06-8749-F1E25AEB90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6080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D753-A6AD-45D1-8ED3-613D6535F4FC}" type="datetimeFigureOut">
              <a:rPr lang="hr-HR" smtClean="0"/>
              <a:t>10.11.2025.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3DC0-E9C1-4C06-8749-F1E25AEB90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781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9D753-A6AD-45D1-8ED3-613D6535F4FC}" type="datetimeFigureOut">
              <a:rPr lang="hr-HR" smtClean="0"/>
              <a:t>10.11.2025.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93DC0-E9C1-4C06-8749-F1E25AEB90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037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2209800"/>
          </a:xfrm>
        </p:spPr>
        <p:txBody>
          <a:bodyPr/>
          <a:lstStyle/>
          <a:p>
            <a:r>
              <a:rPr lang="hr-HR" sz="4000" b="1" dirty="0"/>
              <a:t>Microsoft </a:t>
            </a:r>
            <a:r>
              <a:rPr lang="en-US" sz="4000" b="1" dirty="0"/>
              <a:t>Office </a:t>
            </a:r>
            <a:r>
              <a:rPr lang="hr-HR" sz="4000" b="1" dirty="0"/>
              <a:t>Excel</a:t>
            </a:r>
            <a:r>
              <a:rPr lang="en-US" sz="4000" b="1" dirty="0"/>
              <a:t> 20</a:t>
            </a:r>
            <a:r>
              <a:rPr lang="hr-HR" sz="4000" b="1" dirty="0"/>
              <a:t>19</a:t>
            </a:r>
            <a:br>
              <a:rPr lang="en-US" sz="4000" dirty="0"/>
            </a:br>
            <a:r>
              <a:rPr lang="hr-HR" sz="4000" dirty="0"/>
              <a:t>Računalni praktikum 1</a:t>
            </a:r>
            <a:endParaRPr lang="en-US" sz="40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7848600" cy="1752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b="1" dirty="0"/>
              <a:t>SOLVER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0014302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200" b="1" dirty="0"/>
              <a:t>3. zadatak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032448"/>
          </a:xfrm>
        </p:spPr>
        <p:txBody>
          <a:bodyPr>
            <a:normAutofit fontScale="70000" lnSpcReduction="20000"/>
          </a:bodyPr>
          <a:lstStyle/>
          <a:p>
            <a:r>
              <a:rPr lang="hr-HR" dirty="0"/>
              <a:t>Nacrtajte funkciju </a:t>
            </a:r>
            <a:r>
              <a:rPr lang="hr-HR" b="1" dirty="0" err="1"/>
              <a:t>cos</a:t>
            </a:r>
            <a:r>
              <a:rPr lang="hr-HR" b="1" dirty="0"/>
              <a:t>(x), u rasponu od -10 do 10, s podjelom od 0,01</a:t>
            </a:r>
          </a:p>
          <a:p>
            <a:r>
              <a:rPr lang="hr-HR" dirty="0"/>
              <a:t>U izdvojenu ćeliju npr. D1 ponovite </a:t>
            </a:r>
            <a:r>
              <a:rPr lang="hr-HR" u="sng" dirty="0"/>
              <a:t>istu formulu</a:t>
            </a:r>
            <a:r>
              <a:rPr lang="hr-HR" dirty="0"/>
              <a:t>, a u ćeliju E1 unesite neki </a:t>
            </a:r>
            <a:r>
              <a:rPr lang="hr-HR" u="sng" dirty="0"/>
              <a:t>proizvoljni </a:t>
            </a:r>
            <a:r>
              <a:rPr lang="hr-HR" i="1" u="sng" dirty="0"/>
              <a:t>x</a:t>
            </a:r>
            <a:r>
              <a:rPr lang="hr-HR" i="1" dirty="0"/>
              <a:t> </a:t>
            </a:r>
            <a:r>
              <a:rPr lang="hr-HR" dirty="0"/>
              <a:t>(za potrebe </a:t>
            </a:r>
            <a:r>
              <a:rPr lang="hr-HR" dirty="0" err="1"/>
              <a:t>solvera</a:t>
            </a:r>
            <a:r>
              <a:rPr lang="hr-HR" dirty="0"/>
              <a:t>). Pazite da D1 čita X iz E1 a ne iz stupca s vrijednostima x koje se crtaju!</a:t>
            </a:r>
          </a:p>
          <a:p>
            <a:r>
              <a:rPr lang="hr-HR" dirty="0"/>
              <a:t>Uočite koliko rješenja (nul-točki) ima navedena funkcija?</a:t>
            </a:r>
          </a:p>
          <a:p>
            <a:r>
              <a:rPr lang="hr-HR" dirty="0"/>
              <a:t>Pomoću dodanih „</a:t>
            </a:r>
            <a:r>
              <a:rPr lang="hr-HR" dirty="0" err="1"/>
              <a:t>constraints</a:t>
            </a:r>
            <a:r>
              <a:rPr lang="hr-HR" dirty="0"/>
              <a:t>” pronađite rješenje </a:t>
            </a:r>
            <a:br>
              <a:rPr lang="hr-HR" dirty="0"/>
            </a:br>
            <a:r>
              <a:rPr lang="hr-HR" dirty="0"/>
              <a:t>(nul-točku) za -8 &lt; x &lt; -6</a:t>
            </a:r>
          </a:p>
          <a:p>
            <a:r>
              <a:rPr lang="hr-HR" dirty="0"/>
              <a:t>Pronađite maksimum funkcije za 5 &lt; x &lt; 8</a:t>
            </a:r>
          </a:p>
          <a:p>
            <a:r>
              <a:rPr lang="hr-HR" dirty="0">
                <a:solidFill>
                  <a:srgbClr val="C00000"/>
                </a:solidFill>
              </a:rPr>
              <a:t>Graf funkcije služi za vizualizaciju. Za rješavanje pomoću solvera koristite izdvojene ćelije s istim jednadžbama, a </a:t>
            </a:r>
            <a:r>
              <a:rPr lang="hr-HR" b="1" dirty="0">
                <a:solidFill>
                  <a:srgbClr val="C00000"/>
                </a:solidFill>
              </a:rPr>
              <a:t>NE one koje se koriste za crtanje grafa</a:t>
            </a:r>
            <a:r>
              <a:rPr lang="hr-HR" dirty="0">
                <a:solidFill>
                  <a:srgbClr val="C00000"/>
                </a:solidFill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4283970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0620" y="1916832"/>
            <a:ext cx="7580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Za rad u ovoj vježbi potrebno je u Excelu </a:t>
            </a:r>
            <a:r>
              <a:rPr lang="hr-HR" b="1" u="sng" dirty="0"/>
              <a:t>aktivirati</a:t>
            </a:r>
            <a:r>
              <a:rPr lang="hr-HR" b="1" dirty="0"/>
              <a:t> dodatak (</a:t>
            </a:r>
            <a:r>
              <a:rPr lang="hr-HR" b="1" i="1" dirty="0"/>
              <a:t>add-in</a:t>
            </a:r>
            <a:r>
              <a:rPr lang="hr-HR" b="1" dirty="0"/>
              <a:t>) SOLVER!</a:t>
            </a:r>
          </a:p>
          <a:p>
            <a:r>
              <a:rPr lang="hr-HR" dirty="0"/>
              <a:t>Slijedite upute (u pojedinim slučajevima </a:t>
            </a:r>
            <a:r>
              <a:rPr lang="hr-HR" i="1" dirty="0"/>
              <a:t>solver</a:t>
            </a:r>
            <a:r>
              <a:rPr lang="hr-HR" dirty="0"/>
              <a:t> je već možda aktiviran):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r="85548" b="79341"/>
          <a:stretch/>
        </p:blipFill>
        <p:spPr bwMode="auto">
          <a:xfrm>
            <a:off x="1115616" y="2808991"/>
            <a:ext cx="3080538" cy="275157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/>
          <a:srcRect r="63634" b="46362"/>
          <a:stretch/>
        </p:blipFill>
        <p:spPr bwMode="auto">
          <a:xfrm>
            <a:off x="4758226" y="2780928"/>
            <a:ext cx="4218329" cy="38884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6222" y="3124387"/>
            <a:ext cx="35939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C00000"/>
                </a:solidFill>
              </a:rPr>
              <a:t>1.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00813" y="5805264"/>
            <a:ext cx="35939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C00000"/>
                </a:solidFill>
              </a:rPr>
              <a:t>2.</a:t>
            </a:r>
          </a:p>
        </p:txBody>
      </p:sp>
      <p:sp>
        <p:nvSpPr>
          <p:cNvPr id="4" name="Rectangle 3"/>
          <p:cNvSpPr/>
          <p:nvPr/>
        </p:nvSpPr>
        <p:spPr>
          <a:xfrm>
            <a:off x="610620" y="316590"/>
            <a:ext cx="77778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SOLVER</a:t>
            </a:r>
            <a:r>
              <a:rPr lang="hr-HR" dirty="0"/>
              <a:t> je dio paketa naredbi za </a:t>
            </a:r>
            <a:r>
              <a:rPr lang="hr-HR" u="sng" dirty="0"/>
              <a:t>numeričku analizu</a:t>
            </a:r>
            <a:r>
              <a:rPr lang="hr-HR" dirty="0"/>
              <a:t>. Pomoću </a:t>
            </a:r>
            <a:r>
              <a:rPr lang="hr-HR" i="1" dirty="0" err="1"/>
              <a:t>solvera</a:t>
            </a:r>
            <a:r>
              <a:rPr lang="hr-HR" dirty="0"/>
              <a:t> mogu se pronaći optimalne (maksimalne ili minimalne) vrijednosti za formulu u jednoj ćeliji vezanoj na traženu varijablu, podložno unesenim ograničenjima (</a:t>
            </a:r>
            <a:r>
              <a:rPr lang="hr-HR" dirty="0" err="1"/>
              <a:t>constraints</a:t>
            </a:r>
            <a:r>
              <a:rPr lang="hr-HR" dirty="0"/>
              <a:t>) ako ih ima. SOLVER najčešće služi za rješavanje matematičkih problema koji se </a:t>
            </a:r>
            <a:r>
              <a:rPr lang="hr-HR" u="sng" dirty="0"/>
              <a:t>ne mogu riješiti analitički</a:t>
            </a:r>
            <a:r>
              <a:rPr lang="hr-HR" dirty="0"/>
              <a:t> nego – jednostavno rečeno – pogađanjem rezultata.</a:t>
            </a:r>
          </a:p>
        </p:txBody>
      </p:sp>
    </p:spTree>
    <p:extLst>
      <p:ext uri="{BB962C8B-B14F-4D97-AF65-F5344CB8AC3E}">
        <p14:creationId xmlns:p14="http://schemas.microsoft.com/office/powerpoint/2010/main" val="3675154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21206" t="12130" r="33543" b="28343"/>
          <a:stretch/>
        </p:blipFill>
        <p:spPr bwMode="auto">
          <a:xfrm>
            <a:off x="683568" y="232224"/>
            <a:ext cx="5815360" cy="478095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3871" y="1988840"/>
            <a:ext cx="35939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C00000"/>
                </a:solidFill>
              </a:rPr>
              <a:t>3.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23928" y="4293096"/>
            <a:ext cx="35939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C00000"/>
                </a:solidFill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2540042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33174" t="21417" r="47152" b="40097"/>
          <a:stretch/>
        </p:blipFill>
        <p:spPr bwMode="auto">
          <a:xfrm>
            <a:off x="2987824" y="548680"/>
            <a:ext cx="3887374" cy="475511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6" y="2204864"/>
            <a:ext cx="35939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C00000"/>
                </a:solidFill>
              </a:rPr>
              <a:t>5.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00192" y="1340768"/>
            <a:ext cx="35939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C00000"/>
                </a:solidFill>
              </a:rPr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1297420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16589" b="71950"/>
          <a:stretch/>
        </p:blipFill>
        <p:spPr bwMode="auto">
          <a:xfrm>
            <a:off x="179512" y="1124744"/>
            <a:ext cx="8820472" cy="185411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6944" y="197239"/>
            <a:ext cx="7580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SOLVER bi sada trebao biti vidljiv u kartici DATA (desno na kraju)</a:t>
            </a:r>
          </a:p>
          <a:p>
            <a:r>
              <a:rPr lang="hr-HR" dirty="0"/>
              <a:t>Klikom na </a:t>
            </a:r>
            <a:r>
              <a:rPr lang="hr-HR" i="1" dirty="0" err="1"/>
              <a:t>Solver</a:t>
            </a:r>
            <a:r>
              <a:rPr lang="hr-HR" i="1" dirty="0"/>
              <a:t> </a:t>
            </a:r>
            <a:r>
              <a:rPr lang="hr-HR" dirty="0"/>
              <a:t>otvara se dijalog za unos parametara: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62641" y="3011042"/>
            <a:ext cx="8018719" cy="3742364"/>
            <a:chOff x="369305" y="3011042"/>
            <a:chExt cx="8018719" cy="3742364"/>
          </a:xfrm>
        </p:grpSpPr>
        <p:pic>
          <p:nvPicPr>
            <p:cNvPr id="4" name="Picture 3"/>
            <p:cNvPicPr/>
            <p:nvPr/>
          </p:nvPicPr>
          <p:blipFill rotWithShape="1">
            <a:blip r:embed="rId3"/>
            <a:srcRect l="27966" t="21607" r="38746" b="23016"/>
            <a:stretch/>
          </p:blipFill>
          <p:spPr bwMode="auto">
            <a:xfrm>
              <a:off x="369305" y="3011042"/>
              <a:ext cx="3600400" cy="3742364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l="28198" t="21607" r="38390" b="23596"/>
            <a:stretch/>
          </p:blipFill>
          <p:spPr bwMode="auto">
            <a:xfrm>
              <a:off x="4788024" y="3037060"/>
              <a:ext cx="3600000" cy="3690327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4139952" y="4882223"/>
              <a:ext cx="449796" cy="0"/>
            </a:xfrm>
            <a:prstGeom prst="straightConnector1">
              <a:avLst/>
            </a:prstGeom>
            <a:ln w="47625">
              <a:solidFill>
                <a:srgbClr val="C0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0" name="Straight Arrow Connector 9"/>
          <p:cNvCxnSpPr/>
          <p:nvPr/>
        </p:nvCxnSpPr>
        <p:spPr>
          <a:xfrm>
            <a:off x="537289" y="937295"/>
            <a:ext cx="8802" cy="343427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380312" y="1066546"/>
            <a:ext cx="8802" cy="343427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05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200" b="1" dirty="0"/>
              <a:t>Metode rješavanja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507288" cy="4032448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hr-HR" sz="2400" u="sng" dirty="0"/>
              <a:t>GRG </a:t>
            </a:r>
            <a:r>
              <a:rPr lang="hr-HR" sz="2400" u="sng" dirty="0" err="1"/>
              <a:t>nonlinear</a:t>
            </a:r>
            <a:r>
              <a:rPr lang="hr-HR" sz="2400" u="sng" dirty="0"/>
              <a:t> </a:t>
            </a:r>
            <a:r>
              <a:rPr lang="hr-HR" sz="2400" dirty="0"/>
              <a:t>- namijenjen je nelinearnim jednostavnim problemima – najopćenitiji model.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hr-HR" sz="2400" u="sng" dirty="0" err="1"/>
              <a:t>Simplex</a:t>
            </a:r>
            <a:r>
              <a:rPr lang="hr-HR" sz="2400" u="sng" dirty="0"/>
              <a:t> LP </a:t>
            </a:r>
            <a:r>
              <a:rPr lang="hr-HR" sz="2400" dirty="0"/>
              <a:t>- namijenjen je linearnim problemima.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hr-HR" sz="2400" u="sng" dirty="0"/>
              <a:t>Evolutionary</a:t>
            </a:r>
            <a:r>
              <a:rPr lang="hr-HR" sz="2400" dirty="0"/>
              <a:t> - namijenjen je složenijim problemima.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hr-HR" sz="2000" dirty="0"/>
              <a:t>Načelno, algoritmi će u većini slučajeva dati slično rješenje, ali nekima će trebati više ili manje vremena. Ta razlika je na jednostavnim problemima praktički nevidljiva, no dolazi do izražaja kod kompleksnijih problema.</a:t>
            </a:r>
          </a:p>
        </p:txBody>
      </p:sp>
    </p:spTree>
    <p:extLst>
      <p:ext uri="{BB962C8B-B14F-4D97-AF65-F5344CB8AC3E}">
        <p14:creationId xmlns:p14="http://schemas.microsoft.com/office/powerpoint/2010/main" val="218855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200" b="1" dirty="0"/>
              <a:t>1. zadatak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hr-HR" dirty="0"/>
              <a:t>Pronađite pogađanjem rješenje (</a:t>
            </a:r>
            <a:r>
              <a:rPr lang="hr-HR" i="1" dirty="0"/>
              <a:t>x</a:t>
            </a:r>
            <a:r>
              <a:rPr lang="hr-HR" dirty="0"/>
              <a:t>) sljedeće jednadžbe:</a:t>
            </a:r>
          </a:p>
          <a:p>
            <a:pPr marL="0" indent="0" algn="ctr">
              <a:buNone/>
            </a:pPr>
            <a:r>
              <a:rPr lang="hr-HR" sz="4000" dirty="0">
                <a:latin typeface="Arial" charset="0"/>
                <a:cs typeface="Arial" charset="0"/>
              </a:rPr>
              <a:t>cos(</a:t>
            </a:r>
            <a:r>
              <a:rPr lang="hr-HR" sz="4000" i="1" dirty="0">
                <a:latin typeface="Arial" charset="0"/>
                <a:cs typeface="Arial" charset="0"/>
              </a:rPr>
              <a:t>x</a:t>
            </a:r>
            <a:r>
              <a:rPr lang="hr-HR" sz="4000" dirty="0">
                <a:latin typeface="Arial" charset="0"/>
                <a:cs typeface="Arial" charset="0"/>
              </a:rPr>
              <a:t>) = x</a:t>
            </a:r>
            <a:r>
              <a:rPr lang="hr-HR" sz="4000" baseline="30000" dirty="0">
                <a:latin typeface="Arial" charset="0"/>
                <a:cs typeface="Arial" charset="0"/>
              </a:rPr>
              <a:t>3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r-HR" sz="2400" dirty="0">
                <a:latin typeface="Arial" charset="0"/>
                <a:cs typeface="Arial" charset="0"/>
              </a:rPr>
              <a:t>Odnosno ako premjestimo varijable na jednu stranu:</a:t>
            </a:r>
          </a:p>
          <a:p>
            <a:pPr marL="0" indent="0" algn="ctr">
              <a:buNone/>
            </a:pPr>
            <a:r>
              <a:rPr lang="hr-HR" sz="4000" dirty="0">
                <a:latin typeface="Arial" charset="0"/>
                <a:cs typeface="Arial" charset="0"/>
              </a:rPr>
              <a:t>cos(</a:t>
            </a:r>
            <a:r>
              <a:rPr lang="hr-HR" sz="4000" i="1" dirty="0">
                <a:latin typeface="Arial" charset="0"/>
                <a:cs typeface="Arial" charset="0"/>
              </a:rPr>
              <a:t>x</a:t>
            </a:r>
            <a:r>
              <a:rPr lang="hr-HR" sz="4000" dirty="0">
                <a:latin typeface="Arial" charset="0"/>
                <a:cs typeface="Arial" charset="0"/>
              </a:rPr>
              <a:t>) - x</a:t>
            </a:r>
            <a:r>
              <a:rPr lang="hr-HR" sz="4000" baseline="30000" dirty="0">
                <a:latin typeface="Arial" charset="0"/>
                <a:cs typeface="Arial" charset="0"/>
              </a:rPr>
              <a:t>3</a:t>
            </a:r>
            <a:r>
              <a:rPr lang="hr-HR" sz="4000" dirty="0">
                <a:latin typeface="Arial" charset="0"/>
                <a:cs typeface="Arial" charset="0"/>
              </a:rPr>
              <a:t> = 0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hr-HR" sz="2800" dirty="0">
                <a:latin typeface="Arial" charset="0"/>
                <a:cs typeface="Arial" charset="0"/>
              </a:rPr>
              <a:t>Dakle, u ćeliju s funkcijom (to će biti u </a:t>
            </a:r>
            <a:r>
              <a:rPr lang="hr-HR" sz="2800" dirty="0" err="1">
                <a:latin typeface="Arial" charset="0"/>
                <a:cs typeface="Arial" charset="0"/>
              </a:rPr>
              <a:t>solveru</a:t>
            </a:r>
            <a:r>
              <a:rPr lang="hr-HR" sz="2800" dirty="0">
                <a:latin typeface="Arial" charset="0"/>
                <a:cs typeface="Arial" charset="0"/>
              </a:rPr>
              <a:t> </a:t>
            </a:r>
            <a:r>
              <a:rPr lang="hr-HR" sz="2800" i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objective</a:t>
            </a:r>
            <a:r>
              <a:rPr lang="hr-HR" sz="2800" dirty="0">
                <a:latin typeface="Arial" charset="0"/>
                <a:cs typeface="Arial" charset="0"/>
              </a:rPr>
              <a:t>) piše se:</a:t>
            </a:r>
          </a:p>
          <a:p>
            <a:pPr marL="0" indent="0" algn="ctr">
              <a:buNone/>
            </a:pPr>
            <a:r>
              <a:rPr lang="hr-HR" sz="40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=</a:t>
            </a:r>
            <a:r>
              <a:rPr lang="hr-HR" sz="4000" dirty="0" err="1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cos</a:t>
            </a:r>
            <a:r>
              <a:rPr lang="hr-HR" sz="40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(B1) – B1^3</a:t>
            </a:r>
          </a:p>
          <a:p>
            <a:pPr marL="0" indent="0" algn="ctr">
              <a:buNone/>
            </a:pPr>
            <a:endParaRPr lang="hr-HR" sz="1800" dirty="0"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r-HR" sz="2400" dirty="0">
                <a:latin typeface="Arial" charset="0"/>
                <a:cs typeface="Arial" charset="0"/>
              </a:rPr>
              <a:t>Varijabla </a:t>
            </a:r>
            <a:r>
              <a:rPr lang="hr-HR" sz="2400" i="1" dirty="0">
                <a:latin typeface="Arial" charset="0"/>
                <a:cs typeface="Arial" charset="0"/>
              </a:rPr>
              <a:t>X</a:t>
            </a:r>
            <a:r>
              <a:rPr lang="hr-HR" sz="2400" dirty="0">
                <a:latin typeface="Arial" charset="0"/>
                <a:cs typeface="Arial" charset="0"/>
              </a:rPr>
              <a:t> neka bude u jednoj ćeliji (npr. B1), a funkcija u drugoj (A1).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r-HR" sz="2400" dirty="0">
                <a:latin typeface="Arial" charset="0"/>
                <a:cs typeface="Arial" charset="0"/>
              </a:rPr>
              <a:t>Ručnim mijenjanjem vrijednosti </a:t>
            </a:r>
            <a:r>
              <a:rPr lang="hr-HR" sz="2400" i="1" dirty="0">
                <a:latin typeface="Arial" charset="0"/>
                <a:cs typeface="Arial" charset="0"/>
              </a:rPr>
              <a:t>X</a:t>
            </a:r>
            <a:r>
              <a:rPr lang="hr-HR" sz="2400" dirty="0">
                <a:latin typeface="Arial" charset="0"/>
                <a:cs typeface="Arial" charset="0"/>
              </a:rPr>
              <a:t> u ćeliji B1 pokušajte pronaći vrijednost koja zadovoljava postavljeni uvjet odnosno izjednačava obje strane jednadžbe i daje vrijednost funkcije 0,0001 ili manju!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r-HR" sz="2400" dirty="0">
                <a:latin typeface="Arial" charset="0"/>
                <a:cs typeface="Arial" charset="0"/>
              </a:rPr>
              <a:t>Ovaj postupak može se nazvati pogađanje po principu „vruće-hladno”!</a:t>
            </a:r>
          </a:p>
          <a:p>
            <a:pPr marL="0" indent="0">
              <a:buNone/>
            </a:pPr>
            <a:endParaRPr lang="hr-HR" sz="3600" dirty="0">
              <a:latin typeface="Arial" charset="0"/>
              <a:cs typeface="Arial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14359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r-HR" sz="3200" b="1" dirty="0"/>
              <a:t>2. zadatak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000" b="1" dirty="0"/>
              <a:t>Pronađite rješenje iz prethodnog zadatka ali uz upotrebu SOLVERA!</a:t>
            </a:r>
            <a:br>
              <a:rPr lang="hr-HR" sz="2000" b="1" dirty="0"/>
            </a:br>
            <a:endParaRPr lang="hr-HR" sz="2000" b="1" dirty="0"/>
          </a:p>
          <a:p>
            <a:pPr marL="0" indent="0">
              <a:buNone/>
            </a:pPr>
            <a:r>
              <a:rPr lang="hr-HR" sz="2000" b="1" dirty="0"/>
              <a:t>Solver</a:t>
            </a:r>
            <a:r>
              <a:rPr lang="hr-HR" sz="2000" dirty="0"/>
              <a:t> zapravo radi isti postupak „vruće-hladno”, samo tisuće puta u sekundi i slijedeći određene matematičke algoritme koji dodatno skraćuju vrijeme traženja rješenja.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2000" i="1" dirty="0"/>
              <a:t>Pomoć</a:t>
            </a:r>
            <a:r>
              <a:rPr lang="hr-HR" sz="2000" dirty="0"/>
              <a:t>: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2000" b="1" dirty="0"/>
              <a:t>Tri su parametra koje treba nužno podesiti:</a:t>
            </a:r>
          </a:p>
          <a:p>
            <a:pPr marL="800100" lvl="1" indent="-342900">
              <a:buFont typeface="+mj-lt"/>
              <a:buAutoNum type="arabicPeriod"/>
            </a:pPr>
            <a:r>
              <a:rPr lang="hr-HR" sz="1600" dirty="0"/>
              <a:t>ćelija u kojoj se nalazi funkcija </a:t>
            </a:r>
            <a:r>
              <a:rPr lang="hr-HR" sz="1600" b="1" dirty="0"/>
              <a:t>=COS(B1) – B1^3 </a:t>
            </a:r>
            <a:r>
              <a:rPr lang="hr-HR" sz="1600" dirty="0"/>
              <a:t>(dakle </a:t>
            </a:r>
            <a:r>
              <a:rPr lang="hr-HR" sz="1600" b="1" dirty="0"/>
              <a:t>A1 </a:t>
            </a:r>
            <a:r>
              <a:rPr lang="hr-HR" sz="1600" dirty="0"/>
              <a:t>u ovom slučaju)</a:t>
            </a:r>
            <a:r>
              <a:rPr lang="hr-HR" sz="1600" b="1" dirty="0"/>
              <a:t> </a:t>
            </a:r>
            <a:r>
              <a:rPr lang="hr-HR" sz="1600" dirty="0"/>
              <a:t>je </a:t>
            </a:r>
            <a:r>
              <a:rPr lang="hr-HR" sz="1600" b="1" u="sng" dirty="0" err="1"/>
              <a:t>objective</a:t>
            </a:r>
            <a:endParaRPr lang="hr-HR" sz="1600" b="1" u="sng" dirty="0"/>
          </a:p>
          <a:p>
            <a:pPr marL="800100" lvl="1" indent="-342900">
              <a:buFont typeface="+mj-lt"/>
              <a:buAutoNum type="arabicPeriod"/>
            </a:pPr>
            <a:r>
              <a:rPr lang="hr-HR" sz="1600" dirty="0"/>
              <a:t>ćelija u kojoj se nalazi </a:t>
            </a:r>
            <a:r>
              <a:rPr lang="hr-HR" sz="1600" b="1" dirty="0"/>
              <a:t>X</a:t>
            </a:r>
            <a:r>
              <a:rPr lang="hr-HR" sz="1600" dirty="0"/>
              <a:t> (u ovom slučaju ćelija </a:t>
            </a:r>
            <a:r>
              <a:rPr lang="hr-HR" sz="1600" b="1" dirty="0"/>
              <a:t>B1</a:t>
            </a:r>
            <a:r>
              <a:rPr lang="hr-HR" sz="1600" dirty="0"/>
              <a:t>) je </a:t>
            </a:r>
            <a:r>
              <a:rPr lang="hr-HR" sz="1600" b="1" u="sng" dirty="0" err="1"/>
              <a:t>variable</a:t>
            </a:r>
            <a:r>
              <a:rPr lang="hr-HR" sz="1600" b="1" u="sng" dirty="0"/>
              <a:t> </a:t>
            </a:r>
            <a:r>
              <a:rPr lang="hr-HR" sz="1600" b="1" u="sng" dirty="0" err="1"/>
              <a:t>cell</a:t>
            </a:r>
            <a:r>
              <a:rPr lang="hr-HR" sz="1600" b="1" dirty="0"/>
              <a:t> </a:t>
            </a:r>
            <a:br>
              <a:rPr lang="hr-HR" sz="1600" i="1" dirty="0"/>
            </a:br>
            <a:r>
              <a:rPr lang="hr-HR" sz="1600" b="1" dirty="0">
                <a:solidFill>
                  <a:srgbClr val="C00000"/>
                </a:solidFill>
              </a:rPr>
              <a:t>Kao „prvo pogađanje” poželjno je unijeti neku početnu, predloženu vrijednost za X.</a:t>
            </a:r>
            <a:br>
              <a:rPr lang="hr-HR" sz="1600" dirty="0"/>
            </a:br>
            <a:r>
              <a:rPr lang="hr-HR" sz="1600" dirty="0"/>
              <a:t>NE pisati slovo X nego </a:t>
            </a:r>
            <a:r>
              <a:rPr lang="hr-HR" sz="1600" u="sng" dirty="0"/>
              <a:t>neki konkretni broj - </a:t>
            </a:r>
            <a:r>
              <a:rPr lang="hr-HR" sz="1600" b="1" u="sng" dirty="0"/>
              <a:t>PROCJENU</a:t>
            </a:r>
            <a:r>
              <a:rPr lang="hr-HR" sz="1600" dirty="0"/>
              <a:t>!</a:t>
            </a:r>
          </a:p>
          <a:p>
            <a:pPr marL="800100" lvl="1" indent="-342900">
              <a:buFont typeface="+mj-lt"/>
              <a:buAutoNum type="arabicPeriod"/>
            </a:pPr>
            <a:r>
              <a:rPr lang="hr-HR" sz="1600" dirty="0"/>
              <a:t>Da bi ovaj zadatak bio riješen, </a:t>
            </a:r>
            <a:r>
              <a:rPr lang="hr-HR" sz="1600" i="1" u="sng" dirty="0" err="1"/>
              <a:t>objective</a:t>
            </a:r>
            <a:r>
              <a:rPr lang="hr-HR" sz="1600" dirty="0"/>
              <a:t> treba težiti </a:t>
            </a:r>
            <a:r>
              <a:rPr lang="hr-HR" sz="1600" u="sng" dirty="0"/>
              <a:t>nuli</a:t>
            </a:r>
            <a:r>
              <a:rPr lang="hr-HR" sz="1600" dirty="0"/>
              <a:t> </a:t>
            </a:r>
            <a:br>
              <a:rPr lang="hr-HR" sz="1600" dirty="0"/>
            </a:br>
            <a:r>
              <a:rPr lang="hr-HR" sz="1600" dirty="0"/>
              <a:t>traži se vrijednost za X koji daje vrijednost funkcije: </a:t>
            </a:r>
            <a:r>
              <a:rPr lang="hr-HR" sz="1600" b="1" dirty="0"/>
              <a:t>cos(X) – X</a:t>
            </a:r>
            <a:r>
              <a:rPr lang="hr-HR" sz="1600" b="1" baseline="30000" dirty="0"/>
              <a:t>3</a:t>
            </a:r>
            <a:r>
              <a:rPr lang="hr-HR" sz="1600" b="1" dirty="0"/>
              <a:t> = 0</a:t>
            </a:r>
            <a:br>
              <a:rPr lang="hr-HR" sz="1600" b="1" dirty="0"/>
            </a:br>
            <a:br>
              <a:rPr lang="hr-HR" sz="1600" b="1" dirty="0"/>
            </a:br>
            <a:r>
              <a:rPr lang="hr-HR" sz="1600" b="1" dirty="0"/>
              <a:t>Pogledajte postavke na 5 </a:t>
            </a:r>
            <a:r>
              <a:rPr lang="hr-HR" sz="1600" b="1" dirty="0" err="1"/>
              <a:t>slideu</a:t>
            </a:r>
            <a:r>
              <a:rPr lang="hr-HR" sz="1600" b="1" dirty="0"/>
              <a:t>.</a:t>
            </a:r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506807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r-HR" sz="3200" b="1" dirty="0"/>
              <a:t>2. zadatak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579296" cy="5616624"/>
          </a:xfrm>
        </p:spPr>
        <p:txBody>
          <a:bodyPr>
            <a:noAutofit/>
          </a:bodyPr>
          <a:lstStyle/>
          <a:p>
            <a:pPr lvl="1"/>
            <a:r>
              <a:rPr lang="hr-HR" sz="1600" b="1" dirty="0"/>
              <a:t>ograničavajući uvjeti </a:t>
            </a:r>
            <a:r>
              <a:rPr lang="hr-HR" sz="1600" dirty="0"/>
              <a:t>(</a:t>
            </a:r>
            <a:r>
              <a:rPr lang="hr-HR" sz="1600" i="1" dirty="0"/>
              <a:t>constraints</a:t>
            </a:r>
            <a:r>
              <a:rPr lang="hr-HR" sz="1600" dirty="0"/>
              <a:t>)</a:t>
            </a:r>
            <a:r>
              <a:rPr lang="hr-HR" sz="1600" i="1" dirty="0"/>
              <a:t> </a:t>
            </a:r>
            <a:r>
              <a:rPr lang="hr-HR" sz="1600" dirty="0"/>
              <a:t>su dodatni uvjeti za </a:t>
            </a:r>
            <a:r>
              <a:rPr lang="hr-HR" sz="1600" b="1" dirty="0"/>
              <a:t>X</a:t>
            </a:r>
            <a:r>
              <a:rPr lang="hr-HR" sz="1600" dirty="0"/>
              <a:t> koji mogu biti postavljeni, ali i ne moraju (ovisno o zadatku i matematičkom smislu.)</a:t>
            </a:r>
            <a:br>
              <a:rPr lang="hr-HR" sz="1600" dirty="0"/>
            </a:br>
            <a:r>
              <a:rPr lang="hr-HR" sz="1600" dirty="0"/>
              <a:t>Primjer: ako </a:t>
            </a:r>
            <a:r>
              <a:rPr lang="hr-HR" sz="1600" b="1" dirty="0"/>
              <a:t>X</a:t>
            </a:r>
            <a:r>
              <a:rPr lang="hr-HR" sz="1600" dirty="0"/>
              <a:t> (smješten u ćeliji C1) predstavlja veličinu koja </a:t>
            </a:r>
            <a:r>
              <a:rPr lang="hr-HR" sz="1600" u="sng" dirty="0"/>
              <a:t>ne smije biti negativna</a:t>
            </a:r>
            <a:br>
              <a:rPr lang="hr-HR" sz="1600" dirty="0"/>
            </a:br>
            <a:r>
              <a:rPr lang="hr-HR" sz="1600" dirty="0"/>
              <a:t>(npr. masa ili koncentracija), stavit će se </a:t>
            </a:r>
            <a:r>
              <a:rPr lang="hr-HR" sz="1600" i="1" dirty="0" err="1"/>
              <a:t>constraints</a:t>
            </a:r>
            <a:r>
              <a:rPr lang="hr-HR" sz="1600" dirty="0"/>
              <a:t>: $C$1 &gt;= 0 klikom na gumb </a:t>
            </a:r>
            <a:r>
              <a:rPr lang="hr-HR" sz="1600" b="1" dirty="0" err="1"/>
              <a:t>add</a:t>
            </a:r>
            <a:endParaRPr lang="hr-HR" sz="1600" b="1" dirty="0"/>
          </a:p>
          <a:p>
            <a:pPr lvl="1"/>
            <a:r>
              <a:rPr lang="hr-HR" sz="1600" dirty="0"/>
              <a:t>Može se staviti više od jednog </a:t>
            </a:r>
            <a:r>
              <a:rPr lang="hr-HR" sz="1600" i="1" dirty="0" err="1"/>
              <a:t>constrainsa</a:t>
            </a:r>
            <a:r>
              <a:rPr lang="hr-HR" sz="1600" i="1" dirty="0"/>
              <a:t>, </a:t>
            </a:r>
            <a:r>
              <a:rPr lang="hr-HR" sz="1600" dirty="0"/>
              <a:t>npr.:</a:t>
            </a:r>
            <a:br>
              <a:rPr lang="hr-HR" sz="1600" i="1" dirty="0"/>
            </a:br>
            <a:r>
              <a:rPr lang="hr-HR" sz="1600" dirty="0"/>
              <a:t>$C$1 &gt;= 0</a:t>
            </a:r>
            <a:br>
              <a:rPr lang="hr-HR" sz="1600" dirty="0"/>
            </a:br>
            <a:r>
              <a:rPr lang="hr-HR" sz="1600" dirty="0"/>
              <a:t>$C$1 &lt;= 10</a:t>
            </a:r>
          </a:p>
          <a:p>
            <a:pPr lvl="1"/>
            <a:r>
              <a:rPr lang="hr-HR" sz="1600" b="1" dirty="0">
                <a:highlight>
                  <a:srgbClr val="FFFF00"/>
                </a:highlight>
              </a:rPr>
              <a:t>PAZI!</a:t>
            </a:r>
            <a:r>
              <a:rPr lang="hr-HR" sz="1600" dirty="0">
                <a:highlight>
                  <a:srgbClr val="FFFF00"/>
                </a:highlight>
              </a:rPr>
              <a:t> Ako su postavljeni </a:t>
            </a:r>
            <a:r>
              <a:rPr lang="hr-HR" sz="1600" b="1" dirty="0">
                <a:highlight>
                  <a:srgbClr val="FFFF00"/>
                </a:highlight>
              </a:rPr>
              <a:t>ograničavajući uvjeti </a:t>
            </a:r>
            <a:r>
              <a:rPr lang="hr-HR" sz="1600" dirty="0">
                <a:highlight>
                  <a:srgbClr val="FFFF00"/>
                </a:highlight>
              </a:rPr>
              <a:t>(</a:t>
            </a:r>
            <a:r>
              <a:rPr lang="hr-HR" sz="1600" i="1" dirty="0">
                <a:highlight>
                  <a:srgbClr val="FFFF00"/>
                </a:highlight>
              </a:rPr>
              <a:t>constraints</a:t>
            </a:r>
            <a:r>
              <a:rPr lang="hr-HR" sz="1600" dirty="0">
                <a:highlight>
                  <a:srgbClr val="FFFF00"/>
                </a:highlight>
              </a:rPr>
              <a:t>), tada početno nagađanje odnosno inicijalni </a:t>
            </a:r>
            <a:r>
              <a:rPr lang="hr-HR" sz="1600" b="1" dirty="0">
                <a:highlight>
                  <a:srgbClr val="FFFF00"/>
                </a:highlight>
              </a:rPr>
              <a:t>X</a:t>
            </a:r>
            <a:r>
              <a:rPr lang="hr-HR" sz="1600" dirty="0">
                <a:highlight>
                  <a:srgbClr val="FFFF00"/>
                </a:highlight>
              </a:rPr>
              <a:t> mora zadovoljavati iste uvjete, odnosno mora biti vrijednost unutar zadanog intervala.</a:t>
            </a:r>
          </a:p>
          <a:p>
            <a:pPr lvl="1"/>
            <a:r>
              <a:rPr lang="hr-HR" sz="1600" dirty="0"/>
              <a:t>Sve druge opcije mogu ostati kakve jesu.</a:t>
            </a:r>
          </a:p>
          <a:p>
            <a:pPr marL="457200" lvl="1" indent="0">
              <a:buNone/>
            </a:pPr>
            <a:r>
              <a:rPr lang="hr-HR" sz="1600" b="1" dirty="0"/>
              <a:t>Dodatne napomene:</a:t>
            </a:r>
          </a:p>
          <a:p>
            <a:pPr lvl="1"/>
            <a:r>
              <a:rPr lang="hr-HR" sz="1600" dirty="0" err="1"/>
              <a:t>Solver</a:t>
            </a:r>
            <a:r>
              <a:rPr lang="hr-HR" sz="1600" dirty="0"/>
              <a:t> prvo traži ekstrem u zadanom intervalu, stoga treba paziti da jedna od granica nije ekstrem (u tom slučaju rezultat koji se dobije jednak je jednom od dva ekstrema)</a:t>
            </a:r>
          </a:p>
          <a:p>
            <a:pPr lvl="1"/>
            <a:r>
              <a:rPr lang="hr-HR" sz="1600" dirty="0"/>
              <a:t>U zadanom intervalu ne bi smjelo biti prekida funkcije koje će </a:t>
            </a:r>
            <a:r>
              <a:rPr lang="hr-HR" sz="1600" i="1" dirty="0" err="1"/>
              <a:t>solver</a:t>
            </a:r>
            <a:r>
              <a:rPr lang="hr-HR" sz="1600" dirty="0"/>
              <a:t> također shvatiti kao ekstrem.</a:t>
            </a:r>
          </a:p>
          <a:p>
            <a:pPr lvl="1"/>
            <a:r>
              <a:rPr lang="hr-HR" sz="1600" dirty="0"/>
              <a:t>U zadanom intervalu ne bi smjelo biti više od jednog rješenja jer </a:t>
            </a:r>
            <a:r>
              <a:rPr lang="hr-HR" sz="1600" i="1" u="sng" dirty="0" err="1"/>
              <a:t>solver</a:t>
            </a:r>
            <a:r>
              <a:rPr lang="hr-HR" sz="1600" u="sng" dirty="0"/>
              <a:t> daje samo jedno rješenje – prvo na koje naiđe</a:t>
            </a:r>
            <a:r>
              <a:rPr lang="hr-HR" sz="1600" dirty="0"/>
              <a:t>.</a:t>
            </a:r>
          </a:p>
          <a:p>
            <a:pPr lvl="1"/>
            <a:r>
              <a:rPr lang="hr-HR" sz="1600" dirty="0"/>
              <a:t>funkciju uvijek treba grafički proučiti i odrediti pogodne intervale bez prekida, a intervali bi trebali sadržavati samo jedno rješenje (npr. samo jedan maksimum ako se traži maksimum)</a:t>
            </a:r>
          </a:p>
          <a:p>
            <a:pPr lvl="1"/>
            <a:r>
              <a:rPr lang="hr-HR" sz="1600" b="1" dirty="0"/>
              <a:t>U solveru nikada ne treba koristiti ćelije koje služe za crtanje funkcije!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89129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850</Words>
  <Application>Microsoft Office PowerPoint</Application>
  <PresentationFormat>On-screen Show (4:3)</PresentationFormat>
  <Paragraphs>59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Microsoft Office Excel 2019 Računalni praktikum 1</vt:lpstr>
      <vt:lpstr>PowerPoint Presentation</vt:lpstr>
      <vt:lpstr>PowerPoint Presentation</vt:lpstr>
      <vt:lpstr>PowerPoint Presentation</vt:lpstr>
      <vt:lpstr>PowerPoint Presentation</vt:lpstr>
      <vt:lpstr>Metode rješavanja</vt:lpstr>
      <vt:lpstr>1. zadatak</vt:lpstr>
      <vt:lpstr>2. zadatak</vt:lpstr>
      <vt:lpstr>2. zadatak</vt:lpstr>
      <vt:lpstr>3. zadatak</vt:lpstr>
    </vt:vector>
  </TitlesOfParts>
  <Company>PMF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Danijel</dc:creator>
  <cp:lastModifiedBy>Danijel Namjesnik</cp:lastModifiedBy>
  <cp:revision>22</cp:revision>
  <dcterms:created xsi:type="dcterms:W3CDTF">2011-11-28T11:45:07Z</dcterms:created>
  <dcterms:modified xsi:type="dcterms:W3CDTF">2025-11-10T08:41:39Z</dcterms:modified>
</cp:coreProperties>
</file>